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Lst>
  <p:notesMasterIdLst>
    <p:notesMasterId r:id="rId42"/>
  </p:notesMasterIdLst>
  <p:handoutMasterIdLst>
    <p:handoutMasterId r:id="rId43"/>
  </p:handoutMasterIdLst>
  <p:sldIdLst>
    <p:sldId id="272" r:id="rId12"/>
    <p:sldId id="261" r:id="rId13"/>
    <p:sldId id="290" r:id="rId14"/>
    <p:sldId id="266" r:id="rId15"/>
    <p:sldId id="317" r:id="rId16"/>
    <p:sldId id="320" r:id="rId17"/>
    <p:sldId id="292" r:id="rId18"/>
    <p:sldId id="313" r:id="rId19"/>
    <p:sldId id="288" r:id="rId20"/>
    <p:sldId id="321" r:id="rId21"/>
    <p:sldId id="322" r:id="rId22"/>
    <p:sldId id="323" r:id="rId23"/>
    <p:sldId id="324" r:id="rId24"/>
    <p:sldId id="325" r:id="rId25"/>
    <p:sldId id="314" r:id="rId26"/>
    <p:sldId id="315" r:id="rId27"/>
    <p:sldId id="294" r:id="rId28"/>
    <p:sldId id="296" r:id="rId29"/>
    <p:sldId id="282" r:id="rId30"/>
    <p:sldId id="289" r:id="rId31"/>
    <p:sldId id="328" r:id="rId32"/>
    <p:sldId id="304" r:id="rId33"/>
    <p:sldId id="306" r:id="rId34"/>
    <p:sldId id="308" r:id="rId35"/>
    <p:sldId id="309" r:id="rId36"/>
    <p:sldId id="310" r:id="rId37"/>
    <p:sldId id="316" r:id="rId38"/>
    <p:sldId id="283" r:id="rId39"/>
    <p:sldId id="329" r:id="rId40"/>
    <p:sldId id="28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50A5AB"/>
    <a:srgbClr val="008C99"/>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77B75-1959-4BD6-A262-C580A9E00781}" v="417" dt="2023-03-07T04:23:51.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72615" autoAdjust="0"/>
  </p:normalViewPr>
  <p:slideViewPr>
    <p:cSldViewPr snapToGrid="0">
      <p:cViewPr varScale="1">
        <p:scale>
          <a:sx n="67" d="100"/>
          <a:sy n="67" d="100"/>
        </p:scale>
        <p:origin x="960" y="3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0299D-CD0C-43D4-8CED-8E3BE866DD5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D54F020-6C66-4C24-A4C2-3839DB64941A}">
      <dgm:prSet/>
      <dgm:spPr>
        <a:solidFill>
          <a:srgbClr val="008C99"/>
        </a:solidFill>
      </dgm:spPr>
      <dgm:t>
        <a:bodyPr/>
        <a:lstStyle/>
        <a:p>
          <a:r>
            <a:rPr lang="en-US" dirty="0"/>
            <a:t>Recognize</a:t>
          </a:r>
        </a:p>
      </dgm:t>
    </dgm:pt>
    <dgm:pt modelId="{ABA339D2-57A9-4E10-84D5-FD02BAE288EE}" type="parTrans" cxnId="{0CC72C24-7176-43CF-BA30-9FBD0ACD8C53}">
      <dgm:prSet/>
      <dgm:spPr/>
      <dgm:t>
        <a:bodyPr/>
        <a:lstStyle/>
        <a:p>
          <a:endParaRPr lang="en-US"/>
        </a:p>
      </dgm:t>
    </dgm:pt>
    <dgm:pt modelId="{26C898B3-36E0-47C4-B0C2-349B5320D22A}" type="sibTrans" cxnId="{0CC72C24-7176-43CF-BA30-9FBD0ACD8C53}">
      <dgm:prSet/>
      <dgm:spPr/>
      <dgm:t>
        <a:bodyPr/>
        <a:lstStyle/>
        <a:p>
          <a:endParaRPr lang="en-US"/>
        </a:p>
      </dgm:t>
    </dgm:pt>
    <dgm:pt modelId="{A99D6D06-47F1-46AD-9215-D904B1DC0FA2}">
      <dgm:prSet custT="1"/>
      <dgm:spPr>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8900000" scaled="1"/>
          <a:tileRect/>
        </a:gradFill>
      </dgm:spPr>
      <dgm:t>
        <a:bodyPr/>
        <a:lstStyle/>
        <a:p>
          <a:pPr algn="ctr"/>
          <a:r>
            <a:rPr lang="en-US" sz="3200" b="0" dirty="0"/>
            <a:t>Recognize indications and screening requirements for </a:t>
          </a:r>
          <a:r>
            <a:rPr lang="en-US" sz="3200" b="0" dirty="0" err="1"/>
            <a:t>PrEP</a:t>
          </a:r>
          <a:r>
            <a:rPr lang="en-US" sz="3200" b="0" dirty="0"/>
            <a:t> </a:t>
          </a:r>
        </a:p>
      </dgm:t>
    </dgm:pt>
    <dgm:pt modelId="{9653CC30-5C7A-417B-A41C-4ED826B6D10F}" type="parTrans" cxnId="{8F1AD834-D62F-4195-BBD3-ED693B7779B6}">
      <dgm:prSet/>
      <dgm:spPr/>
      <dgm:t>
        <a:bodyPr/>
        <a:lstStyle/>
        <a:p>
          <a:endParaRPr lang="en-US"/>
        </a:p>
      </dgm:t>
    </dgm:pt>
    <dgm:pt modelId="{4B8C1A96-0CB4-4CD0-BDA0-B3EA5515C992}" type="sibTrans" cxnId="{8F1AD834-D62F-4195-BBD3-ED693B7779B6}">
      <dgm:prSet/>
      <dgm:spPr/>
      <dgm:t>
        <a:bodyPr/>
        <a:lstStyle/>
        <a:p>
          <a:endParaRPr lang="en-US"/>
        </a:p>
      </dgm:t>
    </dgm:pt>
    <dgm:pt modelId="{A32573AC-BEE7-4533-8A53-4C28B97C34E5}">
      <dgm:prSet/>
      <dgm:spPr>
        <a:solidFill>
          <a:srgbClr val="008C99"/>
        </a:solidFill>
      </dgm:spPr>
      <dgm:t>
        <a:bodyPr/>
        <a:lstStyle/>
        <a:p>
          <a:r>
            <a:rPr lang="en-US"/>
            <a:t>Describe</a:t>
          </a:r>
        </a:p>
      </dgm:t>
    </dgm:pt>
    <dgm:pt modelId="{9642EAEC-8112-4F43-8AD2-EBD58732C9CC}" type="parTrans" cxnId="{10DE2357-B98A-4D6F-AE1D-7CE11FE11F2A}">
      <dgm:prSet/>
      <dgm:spPr/>
      <dgm:t>
        <a:bodyPr/>
        <a:lstStyle/>
        <a:p>
          <a:endParaRPr lang="en-US"/>
        </a:p>
      </dgm:t>
    </dgm:pt>
    <dgm:pt modelId="{1A657B4C-33FE-4B4E-BE11-7E1C5E4D6267}" type="sibTrans" cxnId="{10DE2357-B98A-4D6F-AE1D-7CE11FE11F2A}">
      <dgm:prSet/>
      <dgm:spPr/>
      <dgm:t>
        <a:bodyPr/>
        <a:lstStyle/>
        <a:p>
          <a:endParaRPr lang="en-US"/>
        </a:p>
      </dgm:t>
    </dgm:pt>
    <dgm:pt modelId="{BEEE476F-8C3F-41BC-A088-4B11183B7E3B}">
      <dgm:prSet custT="1"/>
      <dgm:spPr>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6200000" scaled="1"/>
          <a:tileRect/>
        </a:gradFill>
      </dgm:spPr>
      <dgm:t>
        <a:bodyPr/>
        <a:lstStyle/>
        <a:p>
          <a:pPr algn="ctr"/>
          <a:r>
            <a:rPr lang="en-US" sz="3200" dirty="0"/>
            <a:t>Describe </a:t>
          </a:r>
          <a:r>
            <a:rPr lang="en-US" sz="3200" dirty="0" err="1"/>
            <a:t>PrEP</a:t>
          </a:r>
          <a:r>
            <a:rPr lang="en-US" sz="3200" dirty="0"/>
            <a:t> 2021 Guideline updates </a:t>
          </a:r>
        </a:p>
      </dgm:t>
    </dgm:pt>
    <dgm:pt modelId="{C5880F2E-62C0-4E62-8815-D9D83D8236F6}" type="parTrans" cxnId="{AA733BEB-A12D-4889-AF31-4591512BBCC5}">
      <dgm:prSet/>
      <dgm:spPr/>
      <dgm:t>
        <a:bodyPr/>
        <a:lstStyle/>
        <a:p>
          <a:endParaRPr lang="en-US"/>
        </a:p>
      </dgm:t>
    </dgm:pt>
    <dgm:pt modelId="{72B6E2A1-7DCA-43C9-A907-41DD7637888C}" type="sibTrans" cxnId="{AA733BEB-A12D-4889-AF31-4591512BBCC5}">
      <dgm:prSet/>
      <dgm:spPr/>
      <dgm:t>
        <a:bodyPr/>
        <a:lstStyle/>
        <a:p>
          <a:endParaRPr lang="en-US"/>
        </a:p>
      </dgm:t>
    </dgm:pt>
    <dgm:pt modelId="{52A346DA-E047-4BB0-83C7-51D312F2C6F8}">
      <dgm:prSet/>
      <dgm:spPr>
        <a:solidFill>
          <a:srgbClr val="008C99"/>
        </a:solidFill>
      </dgm:spPr>
      <dgm:t>
        <a:bodyPr/>
        <a:lstStyle/>
        <a:p>
          <a:r>
            <a:rPr lang="en-US"/>
            <a:t>Review</a:t>
          </a:r>
        </a:p>
      </dgm:t>
    </dgm:pt>
    <dgm:pt modelId="{1F05A808-C3B2-47CD-83AF-C5D565513B8B}" type="parTrans" cxnId="{FF54CD9F-6FA1-44F5-949D-48F46C82642A}">
      <dgm:prSet/>
      <dgm:spPr/>
      <dgm:t>
        <a:bodyPr/>
        <a:lstStyle/>
        <a:p>
          <a:endParaRPr lang="en-US"/>
        </a:p>
      </dgm:t>
    </dgm:pt>
    <dgm:pt modelId="{5B3D18D0-DC23-47CF-8DEF-5035C7DF1FF9}" type="sibTrans" cxnId="{FF54CD9F-6FA1-44F5-949D-48F46C82642A}">
      <dgm:prSet/>
      <dgm:spPr/>
      <dgm:t>
        <a:bodyPr/>
        <a:lstStyle/>
        <a:p>
          <a:endParaRPr lang="en-US"/>
        </a:p>
      </dgm:t>
    </dgm:pt>
    <dgm:pt modelId="{EC5A6BAF-6DBB-4A44-BC51-4C24FBB2B42B}">
      <dgm:prSet custT="1"/>
      <dgm:spPr>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3500000" scaled="1"/>
          <a:tileRect/>
        </a:gradFill>
      </dgm:spPr>
      <dgm:t>
        <a:bodyPr/>
        <a:lstStyle/>
        <a:p>
          <a:pPr algn="ctr"/>
          <a:r>
            <a:rPr lang="en-US" sz="3200" dirty="0"/>
            <a:t>Review long-acting  cabotegravir </a:t>
          </a:r>
        </a:p>
      </dgm:t>
    </dgm:pt>
    <dgm:pt modelId="{19793FAB-E7FD-43F9-9FF9-B378C9C3E520}" type="parTrans" cxnId="{B20F2C8A-8961-4801-8D13-9FFBAA0C6A14}">
      <dgm:prSet/>
      <dgm:spPr/>
      <dgm:t>
        <a:bodyPr/>
        <a:lstStyle/>
        <a:p>
          <a:endParaRPr lang="en-US"/>
        </a:p>
      </dgm:t>
    </dgm:pt>
    <dgm:pt modelId="{8086E14B-A20E-4666-A922-130E6FB4FA14}" type="sibTrans" cxnId="{B20F2C8A-8961-4801-8D13-9FFBAA0C6A14}">
      <dgm:prSet/>
      <dgm:spPr/>
      <dgm:t>
        <a:bodyPr/>
        <a:lstStyle/>
        <a:p>
          <a:endParaRPr lang="en-US"/>
        </a:p>
      </dgm:t>
    </dgm:pt>
    <dgm:pt modelId="{BCB7B327-2E1C-48EC-B7CC-17693A01FAD0}" type="pres">
      <dgm:prSet presAssocID="{6670299D-CD0C-43D4-8CED-8E3BE866DD5F}" presName="Name0" presStyleCnt="0">
        <dgm:presLayoutVars>
          <dgm:dir/>
          <dgm:animLvl val="lvl"/>
          <dgm:resizeHandles val="exact"/>
        </dgm:presLayoutVars>
      </dgm:prSet>
      <dgm:spPr/>
    </dgm:pt>
    <dgm:pt modelId="{1BA9B0AC-A302-48BC-B5BC-F11466AA26BA}" type="pres">
      <dgm:prSet presAssocID="{BD54F020-6C66-4C24-A4C2-3839DB64941A}" presName="composite" presStyleCnt="0"/>
      <dgm:spPr/>
    </dgm:pt>
    <dgm:pt modelId="{D4A702F6-B31A-4DD3-A083-14C18E5DB185}" type="pres">
      <dgm:prSet presAssocID="{BD54F020-6C66-4C24-A4C2-3839DB64941A}" presName="parTx" presStyleLbl="alignNode1" presStyleIdx="0" presStyleCnt="3">
        <dgm:presLayoutVars>
          <dgm:chMax val="0"/>
          <dgm:chPref val="0"/>
        </dgm:presLayoutVars>
      </dgm:prSet>
      <dgm:spPr/>
    </dgm:pt>
    <dgm:pt modelId="{7ED8940E-FB09-4777-8F36-A9B451FAF5CB}" type="pres">
      <dgm:prSet presAssocID="{BD54F020-6C66-4C24-A4C2-3839DB64941A}" presName="desTx" presStyleLbl="alignAccFollowNode1" presStyleIdx="0" presStyleCnt="3">
        <dgm:presLayoutVars/>
      </dgm:prSet>
      <dgm:spPr/>
    </dgm:pt>
    <dgm:pt modelId="{214D77E5-B933-46B7-B3BD-3E391C21CD42}" type="pres">
      <dgm:prSet presAssocID="{26C898B3-36E0-47C4-B0C2-349B5320D22A}" presName="space" presStyleCnt="0"/>
      <dgm:spPr/>
    </dgm:pt>
    <dgm:pt modelId="{ABA302D3-5C0A-4773-8F1F-A4828B2B1D54}" type="pres">
      <dgm:prSet presAssocID="{A32573AC-BEE7-4533-8A53-4C28B97C34E5}" presName="composite" presStyleCnt="0"/>
      <dgm:spPr/>
    </dgm:pt>
    <dgm:pt modelId="{F865F7D8-D220-47E0-AF3D-42DD3A8A36CA}" type="pres">
      <dgm:prSet presAssocID="{A32573AC-BEE7-4533-8A53-4C28B97C34E5}" presName="parTx" presStyleLbl="alignNode1" presStyleIdx="1" presStyleCnt="3">
        <dgm:presLayoutVars>
          <dgm:chMax val="0"/>
          <dgm:chPref val="0"/>
        </dgm:presLayoutVars>
      </dgm:prSet>
      <dgm:spPr/>
    </dgm:pt>
    <dgm:pt modelId="{F434211E-1FC5-4461-9169-D16CB19B75A7}" type="pres">
      <dgm:prSet presAssocID="{A32573AC-BEE7-4533-8A53-4C28B97C34E5}" presName="desTx" presStyleLbl="alignAccFollowNode1" presStyleIdx="1" presStyleCnt="3">
        <dgm:presLayoutVars/>
      </dgm:prSet>
      <dgm:spPr/>
    </dgm:pt>
    <dgm:pt modelId="{346C9CE7-FF33-46A2-8300-85990C9E805F}" type="pres">
      <dgm:prSet presAssocID="{1A657B4C-33FE-4B4E-BE11-7E1C5E4D6267}" presName="space" presStyleCnt="0"/>
      <dgm:spPr/>
    </dgm:pt>
    <dgm:pt modelId="{770D3FAF-4C03-4AFD-8738-E6A788EEE5B1}" type="pres">
      <dgm:prSet presAssocID="{52A346DA-E047-4BB0-83C7-51D312F2C6F8}" presName="composite" presStyleCnt="0"/>
      <dgm:spPr/>
    </dgm:pt>
    <dgm:pt modelId="{F15E38C1-FCA1-46F1-B21F-8F52AFE981F5}" type="pres">
      <dgm:prSet presAssocID="{52A346DA-E047-4BB0-83C7-51D312F2C6F8}" presName="parTx" presStyleLbl="alignNode1" presStyleIdx="2" presStyleCnt="3">
        <dgm:presLayoutVars>
          <dgm:chMax val="0"/>
          <dgm:chPref val="0"/>
        </dgm:presLayoutVars>
      </dgm:prSet>
      <dgm:spPr/>
    </dgm:pt>
    <dgm:pt modelId="{1A95F0D9-0822-4497-BDD8-DB50EE57AD22}" type="pres">
      <dgm:prSet presAssocID="{52A346DA-E047-4BB0-83C7-51D312F2C6F8}" presName="desTx" presStyleLbl="alignAccFollowNode1" presStyleIdx="2" presStyleCnt="3">
        <dgm:presLayoutVars/>
      </dgm:prSet>
      <dgm:spPr/>
    </dgm:pt>
  </dgm:ptLst>
  <dgm:cxnLst>
    <dgm:cxn modelId="{0CC72C24-7176-43CF-BA30-9FBD0ACD8C53}" srcId="{6670299D-CD0C-43D4-8CED-8E3BE866DD5F}" destId="{BD54F020-6C66-4C24-A4C2-3839DB64941A}" srcOrd="0" destOrd="0" parTransId="{ABA339D2-57A9-4E10-84D5-FD02BAE288EE}" sibTransId="{26C898B3-36E0-47C4-B0C2-349B5320D22A}"/>
    <dgm:cxn modelId="{7D6F5E2F-8677-4C72-A98A-F5E9734E4E97}" type="presOf" srcId="{BEEE476F-8C3F-41BC-A088-4B11183B7E3B}" destId="{F434211E-1FC5-4461-9169-D16CB19B75A7}" srcOrd="0" destOrd="0" presId="urn:microsoft.com/office/officeart/2016/7/layout/HorizontalActionList"/>
    <dgm:cxn modelId="{8F1AD834-D62F-4195-BBD3-ED693B7779B6}" srcId="{BD54F020-6C66-4C24-A4C2-3839DB64941A}" destId="{A99D6D06-47F1-46AD-9215-D904B1DC0FA2}" srcOrd="0" destOrd="0" parTransId="{9653CC30-5C7A-417B-A41C-4ED826B6D10F}" sibTransId="{4B8C1A96-0CB4-4CD0-BDA0-B3EA5515C992}"/>
    <dgm:cxn modelId="{730C666E-BA48-4D0D-A623-6D2A51795EC4}" type="presOf" srcId="{A32573AC-BEE7-4533-8A53-4C28B97C34E5}" destId="{F865F7D8-D220-47E0-AF3D-42DD3A8A36CA}" srcOrd="0" destOrd="0" presId="urn:microsoft.com/office/officeart/2016/7/layout/HorizontalActionList"/>
    <dgm:cxn modelId="{7BDF5353-6DF6-4225-9F08-A415D93B5A00}" type="presOf" srcId="{52A346DA-E047-4BB0-83C7-51D312F2C6F8}" destId="{F15E38C1-FCA1-46F1-B21F-8F52AFE981F5}" srcOrd="0" destOrd="0" presId="urn:microsoft.com/office/officeart/2016/7/layout/HorizontalActionList"/>
    <dgm:cxn modelId="{10DE2357-B98A-4D6F-AE1D-7CE11FE11F2A}" srcId="{6670299D-CD0C-43D4-8CED-8E3BE866DD5F}" destId="{A32573AC-BEE7-4533-8A53-4C28B97C34E5}" srcOrd="1" destOrd="0" parTransId="{9642EAEC-8112-4F43-8AD2-EBD58732C9CC}" sibTransId="{1A657B4C-33FE-4B4E-BE11-7E1C5E4D6267}"/>
    <dgm:cxn modelId="{5AB3DE85-DD28-4DCE-B316-DAFEA7EBC7C8}" type="presOf" srcId="{BD54F020-6C66-4C24-A4C2-3839DB64941A}" destId="{D4A702F6-B31A-4DD3-A083-14C18E5DB185}" srcOrd="0" destOrd="0" presId="urn:microsoft.com/office/officeart/2016/7/layout/HorizontalActionList"/>
    <dgm:cxn modelId="{B20F2C8A-8961-4801-8D13-9FFBAA0C6A14}" srcId="{52A346DA-E047-4BB0-83C7-51D312F2C6F8}" destId="{EC5A6BAF-6DBB-4A44-BC51-4C24FBB2B42B}" srcOrd="0" destOrd="0" parTransId="{19793FAB-E7FD-43F9-9FF9-B378C9C3E520}" sibTransId="{8086E14B-A20E-4666-A922-130E6FB4FA14}"/>
    <dgm:cxn modelId="{FF54CD9F-6FA1-44F5-949D-48F46C82642A}" srcId="{6670299D-CD0C-43D4-8CED-8E3BE866DD5F}" destId="{52A346DA-E047-4BB0-83C7-51D312F2C6F8}" srcOrd="2" destOrd="0" parTransId="{1F05A808-C3B2-47CD-83AF-C5D565513B8B}" sibTransId="{5B3D18D0-DC23-47CF-8DEF-5035C7DF1FF9}"/>
    <dgm:cxn modelId="{176476B9-E30B-49E1-B651-780D8A89B569}" type="presOf" srcId="{EC5A6BAF-6DBB-4A44-BC51-4C24FBB2B42B}" destId="{1A95F0D9-0822-4497-BDD8-DB50EE57AD22}" srcOrd="0" destOrd="0" presId="urn:microsoft.com/office/officeart/2016/7/layout/HorizontalActionList"/>
    <dgm:cxn modelId="{0F4BF0C4-9A81-4CDD-8AE5-3BD6CA50B635}" type="presOf" srcId="{A99D6D06-47F1-46AD-9215-D904B1DC0FA2}" destId="{7ED8940E-FB09-4777-8F36-A9B451FAF5CB}" srcOrd="0" destOrd="0" presId="urn:microsoft.com/office/officeart/2016/7/layout/HorizontalActionList"/>
    <dgm:cxn modelId="{AA733BEB-A12D-4889-AF31-4591512BBCC5}" srcId="{A32573AC-BEE7-4533-8A53-4C28B97C34E5}" destId="{BEEE476F-8C3F-41BC-A088-4B11183B7E3B}" srcOrd="0" destOrd="0" parTransId="{C5880F2E-62C0-4E62-8815-D9D83D8236F6}" sibTransId="{72B6E2A1-7DCA-43C9-A907-41DD7637888C}"/>
    <dgm:cxn modelId="{DE3535F3-21F9-46FB-A6B7-B0DDA902BEE6}" type="presOf" srcId="{6670299D-CD0C-43D4-8CED-8E3BE866DD5F}" destId="{BCB7B327-2E1C-48EC-B7CC-17693A01FAD0}" srcOrd="0" destOrd="0" presId="urn:microsoft.com/office/officeart/2016/7/layout/HorizontalActionList"/>
    <dgm:cxn modelId="{0372D801-BD37-4C77-932B-AE02B9679AEA}" type="presParOf" srcId="{BCB7B327-2E1C-48EC-B7CC-17693A01FAD0}" destId="{1BA9B0AC-A302-48BC-B5BC-F11466AA26BA}" srcOrd="0" destOrd="0" presId="urn:microsoft.com/office/officeart/2016/7/layout/HorizontalActionList"/>
    <dgm:cxn modelId="{E6001C16-8D21-4189-8027-153D269174A1}" type="presParOf" srcId="{1BA9B0AC-A302-48BC-B5BC-F11466AA26BA}" destId="{D4A702F6-B31A-4DD3-A083-14C18E5DB185}" srcOrd="0" destOrd="0" presId="urn:microsoft.com/office/officeart/2016/7/layout/HorizontalActionList"/>
    <dgm:cxn modelId="{11CFA8CD-EDEB-4196-8444-12DCD7E8157B}" type="presParOf" srcId="{1BA9B0AC-A302-48BC-B5BC-F11466AA26BA}" destId="{7ED8940E-FB09-4777-8F36-A9B451FAF5CB}" srcOrd="1" destOrd="0" presId="urn:microsoft.com/office/officeart/2016/7/layout/HorizontalActionList"/>
    <dgm:cxn modelId="{8B34172C-2488-4728-8438-635E6173AAAE}" type="presParOf" srcId="{BCB7B327-2E1C-48EC-B7CC-17693A01FAD0}" destId="{214D77E5-B933-46B7-B3BD-3E391C21CD42}" srcOrd="1" destOrd="0" presId="urn:microsoft.com/office/officeart/2016/7/layout/HorizontalActionList"/>
    <dgm:cxn modelId="{953B3BE6-F7E1-4BEB-86A6-97C83F4B2FC4}" type="presParOf" srcId="{BCB7B327-2E1C-48EC-B7CC-17693A01FAD0}" destId="{ABA302D3-5C0A-4773-8F1F-A4828B2B1D54}" srcOrd="2" destOrd="0" presId="urn:microsoft.com/office/officeart/2016/7/layout/HorizontalActionList"/>
    <dgm:cxn modelId="{22BA25C4-FE58-42BA-BCE2-BE36372853AC}" type="presParOf" srcId="{ABA302D3-5C0A-4773-8F1F-A4828B2B1D54}" destId="{F865F7D8-D220-47E0-AF3D-42DD3A8A36CA}" srcOrd="0" destOrd="0" presId="urn:microsoft.com/office/officeart/2016/7/layout/HorizontalActionList"/>
    <dgm:cxn modelId="{415AC67F-809E-4E66-8ABF-2FD6386BEEB1}" type="presParOf" srcId="{ABA302D3-5C0A-4773-8F1F-A4828B2B1D54}" destId="{F434211E-1FC5-4461-9169-D16CB19B75A7}" srcOrd="1" destOrd="0" presId="urn:microsoft.com/office/officeart/2016/7/layout/HorizontalActionList"/>
    <dgm:cxn modelId="{6ED7E277-AE23-47A0-94D8-091D58E44496}" type="presParOf" srcId="{BCB7B327-2E1C-48EC-B7CC-17693A01FAD0}" destId="{346C9CE7-FF33-46A2-8300-85990C9E805F}" srcOrd="3" destOrd="0" presId="urn:microsoft.com/office/officeart/2016/7/layout/HorizontalActionList"/>
    <dgm:cxn modelId="{9223B32F-32D1-41B5-BB11-813D63426763}" type="presParOf" srcId="{BCB7B327-2E1C-48EC-B7CC-17693A01FAD0}" destId="{770D3FAF-4C03-4AFD-8738-E6A788EEE5B1}" srcOrd="4" destOrd="0" presId="urn:microsoft.com/office/officeart/2016/7/layout/HorizontalActionList"/>
    <dgm:cxn modelId="{4E861CBF-2E19-4117-A8D6-C87F0777DB51}" type="presParOf" srcId="{770D3FAF-4C03-4AFD-8738-E6A788EEE5B1}" destId="{F15E38C1-FCA1-46F1-B21F-8F52AFE981F5}" srcOrd="0" destOrd="0" presId="urn:microsoft.com/office/officeart/2016/7/layout/HorizontalActionList"/>
    <dgm:cxn modelId="{3052CB36-01F4-4533-9F0A-9BA4A74C2E3E}" type="presParOf" srcId="{770D3FAF-4C03-4AFD-8738-E6A788EEE5B1}" destId="{1A95F0D9-0822-4497-BDD8-DB50EE57AD2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3C8EB-8E9F-438D-B620-05EAFF60DF9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6CDEDB-38D7-4865-AA00-EE8662F1E8CC}">
      <dgm:prSet custT="1"/>
      <dgm:spPr/>
      <dgm:t>
        <a:bodyPr anchor="ctr"/>
        <a:lstStyle/>
        <a:p>
          <a:pPr algn="ctr"/>
          <a:r>
            <a:rPr lang="en-US" sz="4000" dirty="0"/>
            <a:t>1.1 million American are currently living with HIV </a:t>
          </a:r>
        </a:p>
      </dgm:t>
    </dgm:pt>
    <dgm:pt modelId="{E9BCEFD6-F2DA-4CC5-A2BF-9EFC82820B18}" type="parTrans" cxnId="{7F8CA9F9-E4E4-4DB2-A593-545CAEA81090}">
      <dgm:prSet/>
      <dgm:spPr/>
      <dgm:t>
        <a:bodyPr/>
        <a:lstStyle/>
        <a:p>
          <a:endParaRPr lang="en-US"/>
        </a:p>
      </dgm:t>
    </dgm:pt>
    <dgm:pt modelId="{3A328E83-D532-407C-8604-379B3CC73193}" type="sibTrans" cxnId="{7F8CA9F9-E4E4-4DB2-A593-545CAEA81090}">
      <dgm:prSet/>
      <dgm:spPr/>
      <dgm:t>
        <a:bodyPr/>
        <a:lstStyle/>
        <a:p>
          <a:endParaRPr lang="en-US"/>
        </a:p>
      </dgm:t>
    </dgm:pt>
    <dgm:pt modelId="{1AED7297-13AD-4A46-9822-064463FC965C}">
      <dgm:prSet custT="1"/>
      <dgm:spPr/>
      <dgm:t>
        <a:bodyPr anchor="ctr"/>
        <a:lstStyle/>
        <a:p>
          <a:pPr algn="ctr"/>
          <a:r>
            <a:rPr lang="en-US" sz="4000" dirty="0"/>
            <a:t>38,00 Americans are newly diagnosed each year </a:t>
          </a:r>
        </a:p>
      </dgm:t>
    </dgm:pt>
    <dgm:pt modelId="{DD4CF0EB-3E52-4F26-A9D3-6DF9C080AFDB}" type="parTrans" cxnId="{CA26AAA1-A43A-4341-9D6F-DBB8C875BDC8}">
      <dgm:prSet/>
      <dgm:spPr/>
      <dgm:t>
        <a:bodyPr/>
        <a:lstStyle/>
        <a:p>
          <a:endParaRPr lang="en-US"/>
        </a:p>
      </dgm:t>
    </dgm:pt>
    <dgm:pt modelId="{BDA2293C-5276-4686-BCB4-69BB510F38EA}" type="sibTrans" cxnId="{CA26AAA1-A43A-4341-9D6F-DBB8C875BDC8}">
      <dgm:prSet/>
      <dgm:spPr/>
      <dgm:t>
        <a:bodyPr/>
        <a:lstStyle/>
        <a:p>
          <a:endParaRPr lang="en-US"/>
        </a:p>
      </dgm:t>
    </dgm:pt>
    <dgm:pt modelId="{B8F94ADB-1F4B-4F5E-A831-F73CB46984E7}">
      <dgm:prSet custT="1"/>
      <dgm:spPr/>
      <dgm:t>
        <a:bodyPr anchor="ctr"/>
        <a:lstStyle/>
        <a:p>
          <a:pPr algn="ctr"/>
          <a:r>
            <a:rPr lang="en-US" sz="3200" dirty="0"/>
            <a:t> </a:t>
          </a:r>
          <a:r>
            <a:rPr lang="en-US" sz="4000" dirty="0"/>
            <a:t>400,000 more Americans will be newly  diagnosed over 10 years</a:t>
          </a:r>
        </a:p>
      </dgm:t>
    </dgm:pt>
    <dgm:pt modelId="{03FFD792-3F24-494C-8B37-B233BC2C7A95}" type="parTrans" cxnId="{FE9E54D3-7973-4F4B-8A74-DEFD20EB97CC}">
      <dgm:prSet/>
      <dgm:spPr/>
      <dgm:t>
        <a:bodyPr/>
        <a:lstStyle/>
        <a:p>
          <a:endParaRPr lang="en-US"/>
        </a:p>
      </dgm:t>
    </dgm:pt>
    <dgm:pt modelId="{629F3C34-C60D-4D08-9A1E-D98736222D6B}" type="sibTrans" cxnId="{FE9E54D3-7973-4F4B-8A74-DEFD20EB97CC}">
      <dgm:prSet/>
      <dgm:spPr/>
      <dgm:t>
        <a:bodyPr/>
        <a:lstStyle/>
        <a:p>
          <a:endParaRPr lang="en-US"/>
        </a:p>
      </dgm:t>
    </dgm:pt>
    <dgm:pt modelId="{93142ECC-B45F-402B-B067-B7B31DE56393}" type="pres">
      <dgm:prSet presAssocID="{F1B3C8EB-8E9F-438D-B620-05EAFF60DF9B}" presName="vert0" presStyleCnt="0">
        <dgm:presLayoutVars>
          <dgm:dir/>
          <dgm:animOne val="branch"/>
          <dgm:animLvl val="lvl"/>
        </dgm:presLayoutVars>
      </dgm:prSet>
      <dgm:spPr/>
    </dgm:pt>
    <dgm:pt modelId="{ABF9CF94-4707-48BE-8298-59953797541C}" type="pres">
      <dgm:prSet presAssocID="{0A6CDEDB-38D7-4865-AA00-EE8662F1E8CC}" presName="thickLine" presStyleLbl="alignNode1" presStyleIdx="0" presStyleCnt="3"/>
      <dgm:spPr/>
    </dgm:pt>
    <dgm:pt modelId="{39078AD1-E147-47DE-B875-8049F23CA9F6}" type="pres">
      <dgm:prSet presAssocID="{0A6CDEDB-38D7-4865-AA00-EE8662F1E8CC}" presName="horz1" presStyleCnt="0"/>
      <dgm:spPr/>
    </dgm:pt>
    <dgm:pt modelId="{7FC470FA-4445-4E50-9E98-3FDA8CBA229B}" type="pres">
      <dgm:prSet presAssocID="{0A6CDEDB-38D7-4865-AA00-EE8662F1E8CC}" presName="tx1" presStyleLbl="revTx" presStyleIdx="0" presStyleCnt="3"/>
      <dgm:spPr/>
    </dgm:pt>
    <dgm:pt modelId="{C44B16E2-19CC-46B2-93D5-D5AF34757E03}" type="pres">
      <dgm:prSet presAssocID="{0A6CDEDB-38D7-4865-AA00-EE8662F1E8CC}" presName="vert1" presStyleCnt="0"/>
      <dgm:spPr/>
    </dgm:pt>
    <dgm:pt modelId="{F02BA110-CF16-465A-BD88-68055B4FD9E8}" type="pres">
      <dgm:prSet presAssocID="{1AED7297-13AD-4A46-9822-064463FC965C}" presName="thickLine" presStyleLbl="alignNode1" presStyleIdx="1" presStyleCnt="3"/>
      <dgm:spPr/>
    </dgm:pt>
    <dgm:pt modelId="{EE111D6F-BCDB-4FCF-8EDA-17ACD170E5C9}" type="pres">
      <dgm:prSet presAssocID="{1AED7297-13AD-4A46-9822-064463FC965C}" presName="horz1" presStyleCnt="0"/>
      <dgm:spPr/>
    </dgm:pt>
    <dgm:pt modelId="{8C8ADDB5-BEAD-45ED-AE71-8F21C82D4FD0}" type="pres">
      <dgm:prSet presAssocID="{1AED7297-13AD-4A46-9822-064463FC965C}" presName="tx1" presStyleLbl="revTx" presStyleIdx="1" presStyleCnt="3"/>
      <dgm:spPr/>
    </dgm:pt>
    <dgm:pt modelId="{7B41B84F-6469-41C4-A5B4-C9DA3612EE7E}" type="pres">
      <dgm:prSet presAssocID="{1AED7297-13AD-4A46-9822-064463FC965C}" presName="vert1" presStyleCnt="0"/>
      <dgm:spPr/>
    </dgm:pt>
    <dgm:pt modelId="{9676BFE4-CFD1-4E15-A55E-CB77A528E679}" type="pres">
      <dgm:prSet presAssocID="{B8F94ADB-1F4B-4F5E-A831-F73CB46984E7}" presName="thickLine" presStyleLbl="alignNode1" presStyleIdx="2" presStyleCnt="3"/>
      <dgm:spPr/>
    </dgm:pt>
    <dgm:pt modelId="{457FA0ED-88F1-46D6-B2D9-4609881EE92E}" type="pres">
      <dgm:prSet presAssocID="{B8F94ADB-1F4B-4F5E-A831-F73CB46984E7}" presName="horz1" presStyleCnt="0"/>
      <dgm:spPr/>
    </dgm:pt>
    <dgm:pt modelId="{BB5E615A-018A-46B0-B07E-96325EDB81C2}" type="pres">
      <dgm:prSet presAssocID="{B8F94ADB-1F4B-4F5E-A831-F73CB46984E7}" presName="tx1" presStyleLbl="revTx" presStyleIdx="2" presStyleCnt="3"/>
      <dgm:spPr/>
    </dgm:pt>
    <dgm:pt modelId="{445C4AC2-2EBA-4D95-8211-3DFF2F860378}" type="pres">
      <dgm:prSet presAssocID="{B8F94ADB-1F4B-4F5E-A831-F73CB46984E7}" presName="vert1" presStyleCnt="0"/>
      <dgm:spPr/>
    </dgm:pt>
  </dgm:ptLst>
  <dgm:cxnLst>
    <dgm:cxn modelId="{70C1E334-6907-40C2-B493-EAB735899B98}" type="presOf" srcId="{B8F94ADB-1F4B-4F5E-A831-F73CB46984E7}" destId="{BB5E615A-018A-46B0-B07E-96325EDB81C2}" srcOrd="0" destOrd="0" presId="urn:microsoft.com/office/officeart/2008/layout/LinedList"/>
    <dgm:cxn modelId="{B98F9283-6378-4B7B-8E75-EA7DAE52BB3D}" type="presOf" srcId="{1AED7297-13AD-4A46-9822-064463FC965C}" destId="{8C8ADDB5-BEAD-45ED-AE71-8F21C82D4FD0}" srcOrd="0" destOrd="0" presId="urn:microsoft.com/office/officeart/2008/layout/LinedList"/>
    <dgm:cxn modelId="{CA26AAA1-A43A-4341-9D6F-DBB8C875BDC8}" srcId="{F1B3C8EB-8E9F-438D-B620-05EAFF60DF9B}" destId="{1AED7297-13AD-4A46-9822-064463FC965C}" srcOrd="1" destOrd="0" parTransId="{DD4CF0EB-3E52-4F26-A9D3-6DF9C080AFDB}" sibTransId="{BDA2293C-5276-4686-BCB4-69BB510F38EA}"/>
    <dgm:cxn modelId="{FE9E54D3-7973-4F4B-8A74-DEFD20EB97CC}" srcId="{F1B3C8EB-8E9F-438D-B620-05EAFF60DF9B}" destId="{B8F94ADB-1F4B-4F5E-A831-F73CB46984E7}" srcOrd="2" destOrd="0" parTransId="{03FFD792-3F24-494C-8B37-B233BC2C7A95}" sibTransId="{629F3C34-C60D-4D08-9A1E-D98736222D6B}"/>
    <dgm:cxn modelId="{F93C18EB-F8F6-41F7-B5B7-C44F9A4EABCD}" type="presOf" srcId="{F1B3C8EB-8E9F-438D-B620-05EAFF60DF9B}" destId="{93142ECC-B45F-402B-B067-B7B31DE56393}" srcOrd="0" destOrd="0" presId="urn:microsoft.com/office/officeart/2008/layout/LinedList"/>
    <dgm:cxn modelId="{D4942DF9-DCAE-4BBC-AE05-B61774952607}" type="presOf" srcId="{0A6CDEDB-38D7-4865-AA00-EE8662F1E8CC}" destId="{7FC470FA-4445-4E50-9E98-3FDA8CBA229B}" srcOrd="0" destOrd="0" presId="urn:microsoft.com/office/officeart/2008/layout/LinedList"/>
    <dgm:cxn modelId="{7F8CA9F9-E4E4-4DB2-A593-545CAEA81090}" srcId="{F1B3C8EB-8E9F-438D-B620-05EAFF60DF9B}" destId="{0A6CDEDB-38D7-4865-AA00-EE8662F1E8CC}" srcOrd="0" destOrd="0" parTransId="{E9BCEFD6-F2DA-4CC5-A2BF-9EFC82820B18}" sibTransId="{3A328E83-D532-407C-8604-379B3CC73193}"/>
    <dgm:cxn modelId="{6BCE8E9E-7EB1-4EE0-B00A-86A402A6775B}" type="presParOf" srcId="{93142ECC-B45F-402B-B067-B7B31DE56393}" destId="{ABF9CF94-4707-48BE-8298-59953797541C}" srcOrd="0" destOrd="0" presId="urn:microsoft.com/office/officeart/2008/layout/LinedList"/>
    <dgm:cxn modelId="{216E83BB-BBA9-4905-9415-C317929C9E90}" type="presParOf" srcId="{93142ECC-B45F-402B-B067-B7B31DE56393}" destId="{39078AD1-E147-47DE-B875-8049F23CA9F6}" srcOrd="1" destOrd="0" presId="urn:microsoft.com/office/officeart/2008/layout/LinedList"/>
    <dgm:cxn modelId="{09F46864-1FDD-4F59-B787-BECB8A283288}" type="presParOf" srcId="{39078AD1-E147-47DE-B875-8049F23CA9F6}" destId="{7FC470FA-4445-4E50-9E98-3FDA8CBA229B}" srcOrd="0" destOrd="0" presId="urn:microsoft.com/office/officeart/2008/layout/LinedList"/>
    <dgm:cxn modelId="{347492B6-693A-4F4A-BFBE-8537E4421B1A}" type="presParOf" srcId="{39078AD1-E147-47DE-B875-8049F23CA9F6}" destId="{C44B16E2-19CC-46B2-93D5-D5AF34757E03}" srcOrd="1" destOrd="0" presId="urn:microsoft.com/office/officeart/2008/layout/LinedList"/>
    <dgm:cxn modelId="{757E4D68-8A97-4A8D-BEF5-8A1DDC96DC81}" type="presParOf" srcId="{93142ECC-B45F-402B-B067-B7B31DE56393}" destId="{F02BA110-CF16-465A-BD88-68055B4FD9E8}" srcOrd="2" destOrd="0" presId="urn:microsoft.com/office/officeart/2008/layout/LinedList"/>
    <dgm:cxn modelId="{6B3D6F78-489E-4DBC-8653-0EE55445AD70}" type="presParOf" srcId="{93142ECC-B45F-402B-B067-B7B31DE56393}" destId="{EE111D6F-BCDB-4FCF-8EDA-17ACD170E5C9}" srcOrd="3" destOrd="0" presId="urn:microsoft.com/office/officeart/2008/layout/LinedList"/>
    <dgm:cxn modelId="{EE6CBC28-4CC7-4475-A4F7-6201C476E243}" type="presParOf" srcId="{EE111D6F-BCDB-4FCF-8EDA-17ACD170E5C9}" destId="{8C8ADDB5-BEAD-45ED-AE71-8F21C82D4FD0}" srcOrd="0" destOrd="0" presId="urn:microsoft.com/office/officeart/2008/layout/LinedList"/>
    <dgm:cxn modelId="{64B908FF-F792-4B09-9988-24A9568AACE6}" type="presParOf" srcId="{EE111D6F-BCDB-4FCF-8EDA-17ACD170E5C9}" destId="{7B41B84F-6469-41C4-A5B4-C9DA3612EE7E}" srcOrd="1" destOrd="0" presId="urn:microsoft.com/office/officeart/2008/layout/LinedList"/>
    <dgm:cxn modelId="{F572C1A7-F97E-4239-910E-3EA611C320FE}" type="presParOf" srcId="{93142ECC-B45F-402B-B067-B7B31DE56393}" destId="{9676BFE4-CFD1-4E15-A55E-CB77A528E679}" srcOrd="4" destOrd="0" presId="urn:microsoft.com/office/officeart/2008/layout/LinedList"/>
    <dgm:cxn modelId="{945BBEF7-A1FB-4EDC-B3F4-2BDA29C6BDFD}" type="presParOf" srcId="{93142ECC-B45F-402B-B067-B7B31DE56393}" destId="{457FA0ED-88F1-46D6-B2D9-4609881EE92E}" srcOrd="5" destOrd="0" presId="urn:microsoft.com/office/officeart/2008/layout/LinedList"/>
    <dgm:cxn modelId="{13E2BF3C-9584-41D2-B8C3-806C3712D750}" type="presParOf" srcId="{457FA0ED-88F1-46D6-B2D9-4609881EE92E}" destId="{BB5E615A-018A-46B0-B07E-96325EDB81C2}" srcOrd="0" destOrd="0" presId="urn:microsoft.com/office/officeart/2008/layout/LinedList"/>
    <dgm:cxn modelId="{91CBD6C5-9367-4587-80EB-23EA620BBCCA}" type="presParOf" srcId="{457FA0ED-88F1-46D6-B2D9-4609881EE92E}" destId="{445C4AC2-2EBA-4D95-8211-3DFF2F8603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643EA-241D-4298-BA5F-F9F34D2C19A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75F530D-A20C-4F6A-B335-2F02396BD87E}">
      <dgm:prSet/>
      <dgm:spPr/>
      <dgm:t>
        <a:bodyPr/>
        <a:lstStyle/>
        <a:p>
          <a:r>
            <a:rPr lang="en-US" dirty="0"/>
            <a:t>Inform all sexually active adults and adolescents about </a:t>
          </a:r>
          <a:r>
            <a:rPr lang="en-US" dirty="0" err="1"/>
            <a:t>PrEP</a:t>
          </a:r>
          <a:r>
            <a:rPr lang="en-US" dirty="0"/>
            <a:t> &amp; prescribe to anyone who asks for it</a:t>
          </a:r>
        </a:p>
      </dgm:t>
    </dgm:pt>
    <dgm:pt modelId="{91D75F58-045C-40C2-AA48-596A8866162B}" type="parTrans" cxnId="{05D6D1F9-F52A-442A-8B63-02323F51619D}">
      <dgm:prSet/>
      <dgm:spPr/>
      <dgm:t>
        <a:bodyPr/>
        <a:lstStyle/>
        <a:p>
          <a:endParaRPr lang="en-US"/>
        </a:p>
      </dgm:t>
    </dgm:pt>
    <dgm:pt modelId="{F38E32BE-287D-471C-84BD-79B6339825D7}" type="sibTrans" cxnId="{05D6D1F9-F52A-442A-8B63-02323F51619D}">
      <dgm:prSet/>
      <dgm:spPr/>
      <dgm:t>
        <a:bodyPr/>
        <a:lstStyle/>
        <a:p>
          <a:endParaRPr lang="en-US"/>
        </a:p>
      </dgm:t>
    </dgm:pt>
    <dgm:pt modelId="{90D79727-E673-4320-B81C-FF56D95AA389}">
      <dgm:prSet/>
      <dgm:spPr/>
      <dgm:t>
        <a:bodyPr/>
        <a:lstStyle/>
        <a:p>
          <a:r>
            <a:rPr lang="en-US" dirty="0"/>
            <a:t>Addition of F/TAF, injectable cabotegravir (CAB)</a:t>
          </a:r>
        </a:p>
      </dgm:t>
    </dgm:pt>
    <dgm:pt modelId="{972337BF-61D9-41D3-9E43-3B4BFB408EA6}" type="parTrans" cxnId="{4191AEAF-92DE-4110-BB7B-0DBF4E7A2B6A}">
      <dgm:prSet/>
      <dgm:spPr/>
      <dgm:t>
        <a:bodyPr/>
        <a:lstStyle/>
        <a:p>
          <a:endParaRPr lang="en-US"/>
        </a:p>
      </dgm:t>
    </dgm:pt>
    <dgm:pt modelId="{AA8A4F96-1392-4ED4-AAD8-382ACBC1F779}" type="sibTrans" cxnId="{4191AEAF-92DE-4110-BB7B-0DBF4E7A2B6A}">
      <dgm:prSet/>
      <dgm:spPr/>
      <dgm:t>
        <a:bodyPr/>
        <a:lstStyle/>
        <a:p>
          <a:endParaRPr lang="en-US"/>
        </a:p>
      </dgm:t>
    </dgm:pt>
    <dgm:pt modelId="{98059E75-B889-4704-89E4-5F59EEBEE408}">
      <dgm:prSet/>
      <dgm:spPr/>
      <dgm:t>
        <a:bodyPr/>
        <a:lstStyle/>
        <a:p>
          <a:r>
            <a:rPr lang="en-US" dirty="0"/>
            <a:t>Monitoring labs </a:t>
          </a:r>
        </a:p>
      </dgm:t>
    </dgm:pt>
    <dgm:pt modelId="{C13AE969-0559-42E9-A93B-82586140E1CE}" type="parTrans" cxnId="{95F3A034-C525-4A5E-A203-815A1EBE74B9}">
      <dgm:prSet/>
      <dgm:spPr/>
      <dgm:t>
        <a:bodyPr/>
        <a:lstStyle/>
        <a:p>
          <a:endParaRPr lang="en-US"/>
        </a:p>
      </dgm:t>
    </dgm:pt>
    <dgm:pt modelId="{0F1050AB-F0B0-4D98-8932-10414A92E8C6}" type="sibTrans" cxnId="{95F3A034-C525-4A5E-A203-815A1EBE74B9}">
      <dgm:prSet/>
      <dgm:spPr/>
      <dgm:t>
        <a:bodyPr/>
        <a:lstStyle/>
        <a:p>
          <a:endParaRPr lang="en-US"/>
        </a:p>
      </dgm:t>
    </dgm:pt>
    <dgm:pt modelId="{4E44BC52-36AD-49F2-9B24-DB66FB70B33D}">
      <dgm:prSet/>
      <dgm:spPr/>
      <dgm:t>
        <a:bodyPr/>
        <a:lstStyle/>
        <a:p>
          <a:r>
            <a:rPr lang="en-US"/>
            <a:t>Addition of procedures for a non-daily regimen (“2-1-1”)</a:t>
          </a:r>
          <a:endParaRPr lang="en-US" dirty="0"/>
        </a:p>
      </dgm:t>
    </dgm:pt>
    <dgm:pt modelId="{1BB5C622-B7C1-4519-8295-8E73C3C7FFE2}" type="parTrans" cxnId="{D97D9502-C6A6-477B-BA82-C25012F3B12C}">
      <dgm:prSet/>
      <dgm:spPr/>
      <dgm:t>
        <a:bodyPr/>
        <a:lstStyle/>
        <a:p>
          <a:endParaRPr lang="en-US"/>
        </a:p>
      </dgm:t>
    </dgm:pt>
    <dgm:pt modelId="{02326C96-B818-4592-B0D2-120DE3269EEE}" type="sibTrans" cxnId="{D97D9502-C6A6-477B-BA82-C25012F3B12C}">
      <dgm:prSet/>
      <dgm:spPr/>
      <dgm:t>
        <a:bodyPr/>
        <a:lstStyle/>
        <a:p>
          <a:endParaRPr lang="en-US"/>
        </a:p>
      </dgm:t>
    </dgm:pt>
    <dgm:pt modelId="{0431294B-ABB3-4510-AEB6-2C82FD117475}" type="pres">
      <dgm:prSet presAssocID="{4B3643EA-241D-4298-BA5F-F9F34D2C19A2}" presName="diagram" presStyleCnt="0">
        <dgm:presLayoutVars>
          <dgm:dir/>
          <dgm:resizeHandles val="exact"/>
        </dgm:presLayoutVars>
      </dgm:prSet>
      <dgm:spPr/>
    </dgm:pt>
    <dgm:pt modelId="{5698813F-8D3B-4C9A-A274-C858661CDEF0}" type="pres">
      <dgm:prSet presAssocID="{E75F530D-A20C-4F6A-B335-2F02396BD87E}" presName="node" presStyleLbl="node1" presStyleIdx="0" presStyleCnt="4">
        <dgm:presLayoutVars>
          <dgm:bulletEnabled val="1"/>
        </dgm:presLayoutVars>
      </dgm:prSet>
      <dgm:spPr/>
    </dgm:pt>
    <dgm:pt modelId="{195F3E9B-AAC2-490E-9BAE-63B00BEC4C09}" type="pres">
      <dgm:prSet presAssocID="{F38E32BE-287D-471C-84BD-79B6339825D7}" presName="sibTrans" presStyleCnt="0"/>
      <dgm:spPr/>
    </dgm:pt>
    <dgm:pt modelId="{47770761-AF7D-42C3-ABCB-5B3F1A1A1FF3}" type="pres">
      <dgm:prSet presAssocID="{90D79727-E673-4320-B81C-FF56D95AA389}" presName="node" presStyleLbl="node1" presStyleIdx="1" presStyleCnt="4">
        <dgm:presLayoutVars>
          <dgm:bulletEnabled val="1"/>
        </dgm:presLayoutVars>
      </dgm:prSet>
      <dgm:spPr/>
    </dgm:pt>
    <dgm:pt modelId="{17A66706-8C81-4C8A-9B69-880E62CAC5AF}" type="pres">
      <dgm:prSet presAssocID="{AA8A4F96-1392-4ED4-AAD8-382ACBC1F779}" presName="sibTrans" presStyleCnt="0"/>
      <dgm:spPr/>
    </dgm:pt>
    <dgm:pt modelId="{971BDAA3-230E-42A2-8340-9FE92B4DE2E0}" type="pres">
      <dgm:prSet presAssocID="{4E44BC52-36AD-49F2-9B24-DB66FB70B33D}" presName="node" presStyleLbl="node1" presStyleIdx="2" presStyleCnt="4">
        <dgm:presLayoutVars>
          <dgm:bulletEnabled val="1"/>
        </dgm:presLayoutVars>
      </dgm:prSet>
      <dgm:spPr/>
    </dgm:pt>
    <dgm:pt modelId="{83625B13-01A0-46BE-BB12-A5BDF1E0570B}" type="pres">
      <dgm:prSet presAssocID="{02326C96-B818-4592-B0D2-120DE3269EEE}" presName="sibTrans" presStyleCnt="0"/>
      <dgm:spPr/>
    </dgm:pt>
    <dgm:pt modelId="{D5F359EE-5FCB-47E2-95A5-880C3F4633A1}" type="pres">
      <dgm:prSet presAssocID="{98059E75-B889-4704-89E4-5F59EEBEE408}" presName="node" presStyleLbl="node1" presStyleIdx="3" presStyleCnt="4">
        <dgm:presLayoutVars>
          <dgm:bulletEnabled val="1"/>
        </dgm:presLayoutVars>
      </dgm:prSet>
      <dgm:spPr/>
    </dgm:pt>
  </dgm:ptLst>
  <dgm:cxnLst>
    <dgm:cxn modelId="{D97D9502-C6A6-477B-BA82-C25012F3B12C}" srcId="{4B3643EA-241D-4298-BA5F-F9F34D2C19A2}" destId="{4E44BC52-36AD-49F2-9B24-DB66FB70B33D}" srcOrd="2" destOrd="0" parTransId="{1BB5C622-B7C1-4519-8295-8E73C3C7FFE2}" sibTransId="{02326C96-B818-4592-B0D2-120DE3269EEE}"/>
    <dgm:cxn modelId="{C784A117-8782-4B11-A21D-CCAE502B7D1E}" type="presOf" srcId="{90D79727-E673-4320-B81C-FF56D95AA389}" destId="{47770761-AF7D-42C3-ABCB-5B3F1A1A1FF3}" srcOrd="0" destOrd="0" presId="urn:microsoft.com/office/officeart/2005/8/layout/default"/>
    <dgm:cxn modelId="{95F3A034-C525-4A5E-A203-815A1EBE74B9}" srcId="{4B3643EA-241D-4298-BA5F-F9F34D2C19A2}" destId="{98059E75-B889-4704-89E4-5F59EEBEE408}" srcOrd="3" destOrd="0" parTransId="{C13AE969-0559-42E9-A93B-82586140E1CE}" sibTransId="{0F1050AB-F0B0-4D98-8932-10414A92E8C6}"/>
    <dgm:cxn modelId="{CC5DCA39-6746-4DE1-BA14-8A4605171E22}" type="presOf" srcId="{E75F530D-A20C-4F6A-B335-2F02396BD87E}" destId="{5698813F-8D3B-4C9A-A274-C858661CDEF0}" srcOrd="0" destOrd="0" presId="urn:microsoft.com/office/officeart/2005/8/layout/default"/>
    <dgm:cxn modelId="{6FEC4F80-E410-40EE-AE25-B74B7DFAE0A5}" type="presOf" srcId="{4E44BC52-36AD-49F2-9B24-DB66FB70B33D}" destId="{971BDAA3-230E-42A2-8340-9FE92B4DE2E0}" srcOrd="0" destOrd="0" presId="urn:microsoft.com/office/officeart/2005/8/layout/default"/>
    <dgm:cxn modelId="{BF3D8386-E002-4A43-88BD-6541A213E864}" type="presOf" srcId="{4B3643EA-241D-4298-BA5F-F9F34D2C19A2}" destId="{0431294B-ABB3-4510-AEB6-2C82FD117475}" srcOrd="0" destOrd="0" presId="urn:microsoft.com/office/officeart/2005/8/layout/default"/>
    <dgm:cxn modelId="{4191AEAF-92DE-4110-BB7B-0DBF4E7A2B6A}" srcId="{4B3643EA-241D-4298-BA5F-F9F34D2C19A2}" destId="{90D79727-E673-4320-B81C-FF56D95AA389}" srcOrd="1" destOrd="0" parTransId="{972337BF-61D9-41D3-9E43-3B4BFB408EA6}" sibTransId="{AA8A4F96-1392-4ED4-AAD8-382ACBC1F779}"/>
    <dgm:cxn modelId="{7A7723F8-06A0-4488-8E8F-1457F0C3A5E4}" type="presOf" srcId="{98059E75-B889-4704-89E4-5F59EEBEE408}" destId="{D5F359EE-5FCB-47E2-95A5-880C3F4633A1}" srcOrd="0" destOrd="0" presId="urn:microsoft.com/office/officeart/2005/8/layout/default"/>
    <dgm:cxn modelId="{05D6D1F9-F52A-442A-8B63-02323F51619D}" srcId="{4B3643EA-241D-4298-BA5F-F9F34D2C19A2}" destId="{E75F530D-A20C-4F6A-B335-2F02396BD87E}" srcOrd="0" destOrd="0" parTransId="{91D75F58-045C-40C2-AA48-596A8866162B}" sibTransId="{F38E32BE-287D-471C-84BD-79B6339825D7}"/>
    <dgm:cxn modelId="{3F212F33-E6C3-4028-B875-EF036C277451}" type="presParOf" srcId="{0431294B-ABB3-4510-AEB6-2C82FD117475}" destId="{5698813F-8D3B-4C9A-A274-C858661CDEF0}" srcOrd="0" destOrd="0" presId="urn:microsoft.com/office/officeart/2005/8/layout/default"/>
    <dgm:cxn modelId="{BD3B42B5-D334-4CBB-B37A-13C27076D0A3}" type="presParOf" srcId="{0431294B-ABB3-4510-AEB6-2C82FD117475}" destId="{195F3E9B-AAC2-490E-9BAE-63B00BEC4C09}" srcOrd="1" destOrd="0" presId="urn:microsoft.com/office/officeart/2005/8/layout/default"/>
    <dgm:cxn modelId="{A7846BA7-A8D6-4566-9692-410935FC985E}" type="presParOf" srcId="{0431294B-ABB3-4510-AEB6-2C82FD117475}" destId="{47770761-AF7D-42C3-ABCB-5B3F1A1A1FF3}" srcOrd="2" destOrd="0" presId="urn:microsoft.com/office/officeart/2005/8/layout/default"/>
    <dgm:cxn modelId="{FD77985F-5A76-44D0-B825-BD6603D1D546}" type="presParOf" srcId="{0431294B-ABB3-4510-AEB6-2C82FD117475}" destId="{17A66706-8C81-4C8A-9B69-880E62CAC5AF}" srcOrd="3" destOrd="0" presId="urn:microsoft.com/office/officeart/2005/8/layout/default"/>
    <dgm:cxn modelId="{EDE52B66-CFC9-4656-8E11-264B7722EC0F}" type="presParOf" srcId="{0431294B-ABB3-4510-AEB6-2C82FD117475}" destId="{971BDAA3-230E-42A2-8340-9FE92B4DE2E0}" srcOrd="4" destOrd="0" presId="urn:microsoft.com/office/officeart/2005/8/layout/default"/>
    <dgm:cxn modelId="{4238480C-4DEF-4994-ABC2-6D6D54E8C612}" type="presParOf" srcId="{0431294B-ABB3-4510-AEB6-2C82FD117475}" destId="{83625B13-01A0-46BE-BB12-A5BDF1E0570B}" srcOrd="5" destOrd="0" presId="urn:microsoft.com/office/officeart/2005/8/layout/default"/>
    <dgm:cxn modelId="{2AE0E071-DC86-4763-BEF7-FB21D4D65EE0}" type="presParOf" srcId="{0431294B-ABB3-4510-AEB6-2C82FD117475}" destId="{D5F359EE-5FCB-47E2-95A5-880C3F4633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CE7EC-7E91-4464-94A4-FD8FA939C75E}"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59F146DE-6408-4B1C-997C-5464EE842E97}">
      <dgm:prSet custT="1"/>
      <dgm:spPr>
        <a:solidFill>
          <a:srgbClr val="50A5AB"/>
        </a:solidFill>
      </dgm:spPr>
      <dgm:t>
        <a:bodyPr/>
        <a:lstStyle/>
        <a:p>
          <a:r>
            <a:rPr lang="en-US" sz="2400" dirty="0">
              <a:solidFill>
                <a:srgbClr val="EDEDED"/>
              </a:solidFill>
            </a:rPr>
            <a:t>If anal or vaginal sex in past 6 months</a:t>
          </a:r>
        </a:p>
      </dgm:t>
    </dgm:pt>
    <dgm:pt modelId="{6399C656-8289-45F3-8D23-013DB8CBF6E6}" type="parTrans" cxnId="{D460C2A6-82DC-4BE2-B7E9-066A4CD2F5C8}">
      <dgm:prSet/>
      <dgm:spPr/>
      <dgm:t>
        <a:bodyPr/>
        <a:lstStyle/>
        <a:p>
          <a:endParaRPr lang="en-US"/>
        </a:p>
      </dgm:t>
    </dgm:pt>
    <dgm:pt modelId="{12EDFF54-2432-4CDF-9BB8-83CFD860A80C}" type="sibTrans" cxnId="{D460C2A6-82DC-4BE2-B7E9-066A4CD2F5C8}">
      <dgm:prSet/>
      <dgm:spPr/>
      <dgm:t>
        <a:bodyPr/>
        <a:lstStyle/>
        <a:p>
          <a:endParaRPr lang="en-US"/>
        </a:p>
      </dgm:t>
    </dgm:pt>
    <dgm:pt modelId="{68B0FD5A-208A-4388-8949-2D6F740CA701}">
      <dgm:prSet custT="1"/>
      <dgm:spPr/>
      <dgm:t>
        <a:bodyPr/>
        <a:lstStyle/>
        <a:p>
          <a:r>
            <a:rPr lang="en-US" sz="2000" u="sng" dirty="0"/>
            <a:t>&gt;</a:t>
          </a:r>
          <a:r>
            <a:rPr lang="en-US" sz="2000" dirty="0"/>
            <a:t> 1 partners with unknown HIV status and inconsistent condom use </a:t>
          </a:r>
        </a:p>
      </dgm:t>
    </dgm:pt>
    <dgm:pt modelId="{D4545C6F-B931-4726-B245-B4A68433713C}" type="parTrans" cxnId="{88D7710A-B436-4822-B855-15624299D6EB}">
      <dgm:prSet/>
      <dgm:spPr/>
      <dgm:t>
        <a:bodyPr/>
        <a:lstStyle/>
        <a:p>
          <a:endParaRPr lang="en-US"/>
        </a:p>
      </dgm:t>
    </dgm:pt>
    <dgm:pt modelId="{7F19DF98-A362-4D41-9F76-D1CC4940E8F9}" type="sibTrans" cxnId="{88D7710A-B436-4822-B855-15624299D6EB}">
      <dgm:prSet/>
      <dgm:spPr/>
      <dgm:t>
        <a:bodyPr/>
        <a:lstStyle/>
        <a:p>
          <a:endParaRPr lang="en-US"/>
        </a:p>
      </dgm:t>
    </dgm:pt>
    <dgm:pt modelId="{3DEBF279-1166-4530-8C66-F0A0A5F75F83}">
      <dgm:prSet custT="1"/>
      <dgm:spPr/>
      <dgm:t>
        <a:bodyPr/>
        <a:lstStyle/>
        <a:p>
          <a:r>
            <a:rPr lang="en-US" sz="2000" dirty="0"/>
            <a:t>HIV+ partner with unknown or detectable viral load </a:t>
          </a:r>
        </a:p>
      </dgm:t>
    </dgm:pt>
    <dgm:pt modelId="{0006D3F0-7785-4E56-AADA-B0B6F29976E0}" type="parTrans" cxnId="{D705B60E-36E3-40A4-83CD-B38723DB4CBE}">
      <dgm:prSet/>
      <dgm:spPr/>
      <dgm:t>
        <a:bodyPr/>
        <a:lstStyle/>
        <a:p>
          <a:endParaRPr lang="en-US"/>
        </a:p>
      </dgm:t>
    </dgm:pt>
    <dgm:pt modelId="{1FC7F284-4D9B-4B91-B653-819FF45F6A95}" type="sibTrans" cxnId="{D705B60E-36E3-40A4-83CD-B38723DB4CBE}">
      <dgm:prSet/>
      <dgm:spPr/>
      <dgm:t>
        <a:bodyPr/>
        <a:lstStyle/>
        <a:p>
          <a:endParaRPr lang="en-US"/>
        </a:p>
      </dgm:t>
    </dgm:pt>
    <dgm:pt modelId="{A4F5185A-02B0-4542-8703-A43C0650636A}">
      <dgm:prSet custT="1"/>
      <dgm:spPr/>
      <dgm:t>
        <a:bodyPr/>
        <a:lstStyle/>
        <a:p>
          <a:r>
            <a:rPr lang="en-US" sz="2000" dirty="0"/>
            <a:t>Bacterial STI in past 6 months</a:t>
          </a:r>
        </a:p>
      </dgm:t>
    </dgm:pt>
    <dgm:pt modelId="{575B7BCA-AFAF-43A7-A62A-263712D31A7B}" type="parTrans" cxnId="{41331D87-B296-4E7C-877A-F2A83E94C739}">
      <dgm:prSet/>
      <dgm:spPr/>
      <dgm:t>
        <a:bodyPr/>
        <a:lstStyle/>
        <a:p>
          <a:endParaRPr lang="en-US"/>
        </a:p>
      </dgm:t>
    </dgm:pt>
    <dgm:pt modelId="{D8EA206E-62D6-48B8-BD8E-5658839633B5}" type="sibTrans" cxnId="{41331D87-B296-4E7C-877A-F2A83E94C739}">
      <dgm:prSet/>
      <dgm:spPr/>
      <dgm:t>
        <a:bodyPr/>
        <a:lstStyle/>
        <a:p>
          <a:endParaRPr lang="en-US"/>
        </a:p>
      </dgm:t>
    </dgm:pt>
    <dgm:pt modelId="{1835F7BF-C41D-4746-8BA7-E8CD38C95FCB}">
      <dgm:prSet custT="1"/>
      <dgm:spPr>
        <a:solidFill>
          <a:srgbClr val="50A5AB"/>
        </a:solidFill>
      </dgm:spPr>
      <dgm:t>
        <a:bodyPr/>
        <a:lstStyle/>
        <a:p>
          <a:r>
            <a:rPr lang="en-US" sz="2400" dirty="0">
              <a:solidFill>
                <a:srgbClr val="EDEDED"/>
              </a:solidFill>
            </a:rPr>
            <a:t>Injection drug use within last 6 months</a:t>
          </a:r>
        </a:p>
      </dgm:t>
    </dgm:pt>
    <dgm:pt modelId="{317319D3-9065-4626-AD07-971A91F0B075}" type="parTrans" cxnId="{41A26E57-D75B-45B3-AFF5-D1F49EF4224C}">
      <dgm:prSet/>
      <dgm:spPr/>
      <dgm:t>
        <a:bodyPr/>
        <a:lstStyle/>
        <a:p>
          <a:endParaRPr lang="en-US"/>
        </a:p>
      </dgm:t>
    </dgm:pt>
    <dgm:pt modelId="{175E6A96-02E7-40E3-AA35-845024337BA2}" type="sibTrans" cxnId="{41A26E57-D75B-45B3-AFF5-D1F49EF4224C}">
      <dgm:prSet/>
      <dgm:spPr/>
      <dgm:t>
        <a:bodyPr/>
        <a:lstStyle/>
        <a:p>
          <a:endParaRPr lang="en-US"/>
        </a:p>
      </dgm:t>
    </dgm:pt>
    <dgm:pt modelId="{DAFB6F09-9A67-447E-8A7A-CBE15E6F7B41}">
      <dgm:prSet custT="1"/>
      <dgm:spPr/>
      <dgm:t>
        <a:bodyPr/>
        <a:lstStyle/>
        <a:p>
          <a:r>
            <a:rPr lang="en-US" sz="2000" dirty="0"/>
            <a:t>Shared injection equipment </a:t>
          </a:r>
        </a:p>
      </dgm:t>
    </dgm:pt>
    <dgm:pt modelId="{5DBC3CF2-69BC-4C31-B78D-A203DC8A3D15}" type="parTrans" cxnId="{0D23DC9F-B06B-4D02-83F8-9B6CAD2821F1}">
      <dgm:prSet/>
      <dgm:spPr/>
      <dgm:t>
        <a:bodyPr/>
        <a:lstStyle/>
        <a:p>
          <a:endParaRPr lang="en-US"/>
        </a:p>
      </dgm:t>
    </dgm:pt>
    <dgm:pt modelId="{73412EC0-736E-4591-AA6B-2B46A733F5BA}" type="sibTrans" cxnId="{0D23DC9F-B06B-4D02-83F8-9B6CAD2821F1}">
      <dgm:prSet/>
      <dgm:spPr/>
      <dgm:t>
        <a:bodyPr/>
        <a:lstStyle/>
        <a:p>
          <a:endParaRPr lang="en-US"/>
        </a:p>
      </dgm:t>
    </dgm:pt>
    <dgm:pt modelId="{AB3FB499-EDBE-4ED6-BF6C-6665FCD2B5D7}">
      <dgm:prSet custT="1"/>
      <dgm:spPr/>
      <dgm:t>
        <a:bodyPr/>
        <a:lstStyle/>
        <a:p>
          <a:r>
            <a:rPr lang="en-US" sz="2000" dirty="0"/>
            <a:t>HIV+ injecting partner</a:t>
          </a:r>
        </a:p>
      </dgm:t>
    </dgm:pt>
    <dgm:pt modelId="{FCDED833-4A61-42D0-B7EC-B54A4B5EA0C2}" type="parTrans" cxnId="{8157CA3C-D2F9-450A-B020-0357E553F92A}">
      <dgm:prSet/>
      <dgm:spPr/>
      <dgm:t>
        <a:bodyPr/>
        <a:lstStyle/>
        <a:p>
          <a:endParaRPr lang="en-US"/>
        </a:p>
      </dgm:t>
    </dgm:pt>
    <dgm:pt modelId="{1E22D763-802E-418C-B1EA-7FEB4E6C5BE8}" type="sibTrans" cxnId="{8157CA3C-D2F9-450A-B020-0357E553F92A}">
      <dgm:prSet/>
      <dgm:spPr/>
      <dgm:t>
        <a:bodyPr/>
        <a:lstStyle/>
        <a:p>
          <a:endParaRPr lang="en-US"/>
        </a:p>
      </dgm:t>
    </dgm:pt>
    <dgm:pt modelId="{794A123C-0B68-4714-976F-C3827ECFAA4A}" type="pres">
      <dgm:prSet presAssocID="{B77CE7EC-7E91-4464-94A4-FD8FA939C75E}" presName="theList" presStyleCnt="0">
        <dgm:presLayoutVars>
          <dgm:dir/>
          <dgm:animLvl val="lvl"/>
          <dgm:resizeHandles val="exact"/>
        </dgm:presLayoutVars>
      </dgm:prSet>
      <dgm:spPr/>
    </dgm:pt>
    <dgm:pt modelId="{888F379B-118C-4E72-BE1E-69D52DA7ACC6}" type="pres">
      <dgm:prSet presAssocID="{59F146DE-6408-4B1C-997C-5464EE842E97}" presName="compNode" presStyleCnt="0"/>
      <dgm:spPr/>
    </dgm:pt>
    <dgm:pt modelId="{EF81C377-726A-486D-821A-9A84A3B6FB2E}" type="pres">
      <dgm:prSet presAssocID="{59F146DE-6408-4B1C-997C-5464EE842E97}" presName="aNode" presStyleLbl="bgShp" presStyleIdx="0" presStyleCnt="2"/>
      <dgm:spPr/>
    </dgm:pt>
    <dgm:pt modelId="{C6933075-561F-4CB8-90CA-8F8EBA1D3AEE}" type="pres">
      <dgm:prSet presAssocID="{59F146DE-6408-4B1C-997C-5464EE842E97}" presName="textNode" presStyleLbl="bgShp" presStyleIdx="0" presStyleCnt="2"/>
      <dgm:spPr/>
    </dgm:pt>
    <dgm:pt modelId="{F7813147-1AB7-4038-9586-F6D92E72AEA4}" type="pres">
      <dgm:prSet presAssocID="{59F146DE-6408-4B1C-997C-5464EE842E97}" presName="compChildNode" presStyleCnt="0"/>
      <dgm:spPr/>
    </dgm:pt>
    <dgm:pt modelId="{2F06ECDC-8597-4D66-8C25-D2E6F70D2CB7}" type="pres">
      <dgm:prSet presAssocID="{59F146DE-6408-4B1C-997C-5464EE842E97}" presName="theInnerList" presStyleCnt="0"/>
      <dgm:spPr/>
    </dgm:pt>
    <dgm:pt modelId="{25B79B97-4DAB-412B-9220-94B53940C8EC}" type="pres">
      <dgm:prSet presAssocID="{68B0FD5A-208A-4388-8949-2D6F740CA701}" presName="childNode" presStyleLbl="node1" presStyleIdx="0" presStyleCnt="5" custScaleY="162111">
        <dgm:presLayoutVars>
          <dgm:bulletEnabled val="1"/>
        </dgm:presLayoutVars>
      </dgm:prSet>
      <dgm:spPr/>
    </dgm:pt>
    <dgm:pt modelId="{7998D195-D748-4C18-A1AC-A0FF55BC8654}" type="pres">
      <dgm:prSet presAssocID="{68B0FD5A-208A-4388-8949-2D6F740CA701}" presName="aSpace2" presStyleCnt="0"/>
      <dgm:spPr/>
    </dgm:pt>
    <dgm:pt modelId="{51456EA8-D2F3-46B2-9EDF-4EFB12DDE500}" type="pres">
      <dgm:prSet presAssocID="{3DEBF279-1166-4530-8C66-F0A0A5F75F83}" presName="childNode" presStyleLbl="node1" presStyleIdx="1" presStyleCnt="5">
        <dgm:presLayoutVars>
          <dgm:bulletEnabled val="1"/>
        </dgm:presLayoutVars>
      </dgm:prSet>
      <dgm:spPr/>
    </dgm:pt>
    <dgm:pt modelId="{B2D4BFCD-19BA-4E9B-BB6A-51AEC9ADBA81}" type="pres">
      <dgm:prSet presAssocID="{3DEBF279-1166-4530-8C66-F0A0A5F75F83}" presName="aSpace2" presStyleCnt="0"/>
      <dgm:spPr/>
    </dgm:pt>
    <dgm:pt modelId="{4A40268C-6118-416D-BF39-86D89E7A9DE5}" type="pres">
      <dgm:prSet presAssocID="{A4F5185A-02B0-4542-8703-A43C0650636A}" presName="childNode" presStyleLbl="node1" presStyleIdx="2" presStyleCnt="5">
        <dgm:presLayoutVars>
          <dgm:bulletEnabled val="1"/>
        </dgm:presLayoutVars>
      </dgm:prSet>
      <dgm:spPr/>
    </dgm:pt>
    <dgm:pt modelId="{64858662-5A3D-4764-955C-6F048E0CBBD2}" type="pres">
      <dgm:prSet presAssocID="{59F146DE-6408-4B1C-997C-5464EE842E97}" presName="aSpace" presStyleCnt="0"/>
      <dgm:spPr/>
    </dgm:pt>
    <dgm:pt modelId="{620EAD57-E02F-44A2-BC95-C9B66BFAFC01}" type="pres">
      <dgm:prSet presAssocID="{1835F7BF-C41D-4746-8BA7-E8CD38C95FCB}" presName="compNode" presStyleCnt="0"/>
      <dgm:spPr/>
    </dgm:pt>
    <dgm:pt modelId="{CCF86787-EB4B-47AF-B9C8-5EFF444EAD12}" type="pres">
      <dgm:prSet presAssocID="{1835F7BF-C41D-4746-8BA7-E8CD38C95FCB}" presName="aNode" presStyleLbl="bgShp" presStyleIdx="1" presStyleCnt="2"/>
      <dgm:spPr/>
    </dgm:pt>
    <dgm:pt modelId="{5B34093B-7BF2-4E2F-8DC1-554A25DDF8ED}" type="pres">
      <dgm:prSet presAssocID="{1835F7BF-C41D-4746-8BA7-E8CD38C95FCB}" presName="textNode" presStyleLbl="bgShp" presStyleIdx="1" presStyleCnt="2"/>
      <dgm:spPr/>
    </dgm:pt>
    <dgm:pt modelId="{052B65C4-7C68-4C10-B796-2B5474C7F427}" type="pres">
      <dgm:prSet presAssocID="{1835F7BF-C41D-4746-8BA7-E8CD38C95FCB}" presName="compChildNode" presStyleCnt="0"/>
      <dgm:spPr/>
    </dgm:pt>
    <dgm:pt modelId="{5D4681C8-9118-4275-896C-06DD7E156A43}" type="pres">
      <dgm:prSet presAssocID="{1835F7BF-C41D-4746-8BA7-E8CD38C95FCB}" presName="theInnerList" presStyleCnt="0"/>
      <dgm:spPr/>
    </dgm:pt>
    <dgm:pt modelId="{2B109115-4630-47E5-A551-4A3411D7631C}" type="pres">
      <dgm:prSet presAssocID="{AB3FB499-EDBE-4ED6-BF6C-6665FCD2B5D7}" presName="childNode" presStyleLbl="node1" presStyleIdx="3" presStyleCnt="5">
        <dgm:presLayoutVars>
          <dgm:bulletEnabled val="1"/>
        </dgm:presLayoutVars>
      </dgm:prSet>
      <dgm:spPr/>
    </dgm:pt>
    <dgm:pt modelId="{A69DB312-F5C5-45BB-882B-AD253351269F}" type="pres">
      <dgm:prSet presAssocID="{AB3FB499-EDBE-4ED6-BF6C-6665FCD2B5D7}" presName="aSpace2" presStyleCnt="0"/>
      <dgm:spPr/>
    </dgm:pt>
    <dgm:pt modelId="{DA34AB04-9372-4F4B-B429-6E831FAE6404}" type="pres">
      <dgm:prSet presAssocID="{DAFB6F09-9A67-447E-8A7A-CBE15E6F7B41}" presName="childNode" presStyleLbl="node1" presStyleIdx="4" presStyleCnt="5">
        <dgm:presLayoutVars>
          <dgm:bulletEnabled val="1"/>
        </dgm:presLayoutVars>
      </dgm:prSet>
      <dgm:spPr/>
    </dgm:pt>
  </dgm:ptLst>
  <dgm:cxnLst>
    <dgm:cxn modelId="{88D7710A-B436-4822-B855-15624299D6EB}" srcId="{59F146DE-6408-4B1C-997C-5464EE842E97}" destId="{68B0FD5A-208A-4388-8949-2D6F740CA701}" srcOrd="0" destOrd="0" parTransId="{D4545C6F-B931-4726-B245-B4A68433713C}" sibTransId="{7F19DF98-A362-4D41-9F76-D1CC4940E8F9}"/>
    <dgm:cxn modelId="{D705B60E-36E3-40A4-83CD-B38723DB4CBE}" srcId="{59F146DE-6408-4B1C-997C-5464EE842E97}" destId="{3DEBF279-1166-4530-8C66-F0A0A5F75F83}" srcOrd="1" destOrd="0" parTransId="{0006D3F0-7785-4E56-AADA-B0B6F29976E0}" sibTransId="{1FC7F284-4D9B-4B91-B653-819FF45F6A95}"/>
    <dgm:cxn modelId="{D8D6A410-39FA-4BF6-94FB-8A5D33053184}" type="presOf" srcId="{3DEBF279-1166-4530-8C66-F0A0A5F75F83}" destId="{51456EA8-D2F3-46B2-9EDF-4EFB12DDE500}" srcOrd="0" destOrd="0" presId="urn:microsoft.com/office/officeart/2005/8/layout/lProcess2"/>
    <dgm:cxn modelId="{657B4F16-DFC1-4D65-A0B4-2741D2FBD007}" type="presOf" srcId="{B77CE7EC-7E91-4464-94A4-FD8FA939C75E}" destId="{794A123C-0B68-4714-976F-C3827ECFAA4A}" srcOrd="0" destOrd="0" presId="urn:microsoft.com/office/officeart/2005/8/layout/lProcess2"/>
    <dgm:cxn modelId="{AE9EAE32-70FD-4C33-A57B-43EB131EC6A0}" type="presOf" srcId="{1835F7BF-C41D-4746-8BA7-E8CD38C95FCB}" destId="{CCF86787-EB4B-47AF-B9C8-5EFF444EAD12}" srcOrd="0" destOrd="0" presId="urn:microsoft.com/office/officeart/2005/8/layout/lProcess2"/>
    <dgm:cxn modelId="{8157CA3C-D2F9-450A-B020-0357E553F92A}" srcId="{1835F7BF-C41D-4746-8BA7-E8CD38C95FCB}" destId="{AB3FB499-EDBE-4ED6-BF6C-6665FCD2B5D7}" srcOrd="0" destOrd="0" parTransId="{FCDED833-4A61-42D0-B7EC-B54A4B5EA0C2}" sibTransId="{1E22D763-802E-418C-B1EA-7FEB4E6C5BE8}"/>
    <dgm:cxn modelId="{41A26E57-D75B-45B3-AFF5-D1F49EF4224C}" srcId="{B77CE7EC-7E91-4464-94A4-FD8FA939C75E}" destId="{1835F7BF-C41D-4746-8BA7-E8CD38C95FCB}" srcOrd="1" destOrd="0" parTransId="{317319D3-9065-4626-AD07-971A91F0B075}" sibTransId="{175E6A96-02E7-40E3-AA35-845024337BA2}"/>
    <dgm:cxn modelId="{2C899086-7B41-4CDA-A306-3B302103C648}" type="presOf" srcId="{68B0FD5A-208A-4388-8949-2D6F740CA701}" destId="{25B79B97-4DAB-412B-9220-94B53940C8EC}" srcOrd="0" destOrd="0" presId="urn:microsoft.com/office/officeart/2005/8/layout/lProcess2"/>
    <dgm:cxn modelId="{41331D87-B296-4E7C-877A-F2A83E94C739}" srcId="{59F146DE-6408-4B1C-997C-5464EE842E97}" destId="{A4F5185A-02B0-4542-8703-A43C0650636A}" srcOrd="2" destOrd="0" parTransId="{575B7BCA-AFAF-43A7-A62A-263712D31A7B}" sibTransId="{D8EA206E-62D6-48B8-BD8E-5658839633B5}"/>
    <dgm:cxn modelId="{F25B7792-A666-4D20-A829-1B81E657BDDF}" type="presOf" srcId="{59F146DE-6408-4B1C-997C-5464EE842E97}" destId="{EF81C377-726A-486D-821A-9A84A3B6FB2E}" srcOrd="0" destOrd="0" presId="urn:microsoft.com/office/officeart/2005/8/layout/lProcess2"/>
    <dgm:cxn modelId="{D028CA98-FDBF-4122-A643-4E92D1B47751}" type="presOf" srcId="{AB3FB499-EDBE-4ED6-BF6C-6665FCD2B5D7}" destId="{2B109115-4630-47E5-A551-4A3411D7631C}" srcOrd="0" destOrd="0" presId="urn:microsoft.com/office/officeart/2005/8/layout/lProcess2"/>
    <dgm:cxn modelId="{0D23DC9F-B06B-4D02-83F8-9B6CAD2821F1}" srcId="{1835F7BF-C41D-4746-8BA7-E8CD38C95FCB}" destId="{DAFB6F09-9A67-447E-8A7A-CBE15E6F7B41}" srcOrd="1" destOrd="0" parTransId="{5DBC3CF2-69BC-4C31-B78D-A203DC8A3D15}" sibTransId="{73412EC0-736E-4591-AA6B-2B46A733F5BA}"/>
    <dgm:cxn modelId="{AF105AA0-3023-436B-BBAB-D343CDFC623D}" type="presOf" srcId="{59F146DE-6408-4B1C-997C-5464EE842E97}" destId="{C6933075-561F-4CB8-90CA-8F8EBA1D3AEE}" srcOrd="1" destOrd="0" presId="urn:microsoft.com/office/officeart/2005/8/layout/lProcess2"/>
    <dgm:cxn modelId="{D460C2A6-82DC-4BE2-B7E9-066A4CD2F5C8}" srcId="{B77CE7EC-7E91-4464-94A4-FD8FA939C75E}" destId="{59F146DE-6408-4B1C-997C-5464EE842E97}" srcOrd="0" destOrd="0" parTransId="{6399C656-8289-45F3-8D23-013DB8CBF6E6}" sibTransId="{12EDFF54-2432-4CDF-9BB8-83CFD860A80C}"/>
    <dgm:cxn modelId="{91112DB1-2ED4-4770-A780-D46C02990181}" type="presOf" srcId="{1835F7BF-C41D-4746-8BA7-E8CD38C95FCB}" destId="{5B34093B-7BF2-4E2F-8DC1-554A25DDF8ED}" srcOrd="1" destOrd="0" presId="urn:microsoft.com/office/officeart/2005/8/layout/lProcess2"/>
    <dgm:cxn modelId="{4C4575F0-667D-48B7-99AF-0146004CEBDD}" type="presOf" srcId="{A4F5185A-02B0-4542-8703-A43C0650636A}" destId="{4A40268C-6118-416D-BF39-86D89E7A9DE5}" srcOrd="0" destOrd="0" presId="urn:microsoft.com/office/officeart/2005/8/layout/lProcess2"/>
    <dgm:cxn modelId="{AEE5FBF9-EBA2-4840-8355-2B22CF519FB1}" type="presOf" srcId="{DAFB6F09-9A67-447E-8A7A-CBE15E6F7B41}" destId="{DA34AB04-9372-4F4B-B429-6E831FAE6404}" srcOrd="0" destOrd="0" presId="urn:microsoft.com/office/officeart/2005/8/layout/lProcess2"/>
    <dgm:cxn modelId="{8E5DAAEB-DE5E-4EC2-92AC-3935BF37F1E1}" type="presParOf" srcId="{794A123C-0B68-4714-976F-C3827ECFAA4A}" destId="{888F379B-118C-4E72-BE1E-69D52DA7ACC6}" srcOrd="0" destOrd="0" presId="urn:microsoft.com/office/officeart/2005/8/layout/lProcess2"/>
    <dgm:cxn modelId="{94625FDC-438A-4A9B-90E6-93A7DDCF8E79}" type="presParOf" srcId="{888F379B-118C-4E72-BE1E-69D52DA7ACC6}" destId="{EF81C377-726A-486D-821A-9A84A3B6FB2E}" srcOrd="0" destOrd="0" presId="urn:microsoft.com/office/officeart/2005/8/layout/lProcess2"/>
    <dgm:cxn modelId="{D3A36E71-214F-4CB6-A91F-892FAED6B438}" type="presParOf" srcId="{888F379B-118C-4E72-BE1E-69D52DA7ACC6}" destId="{C6933075-561F-4CB8-90CA-8F8EBA1D3AEE}" srcOrd="1" destOrd="0" presId="urn:microsoft.com/office/officeart/2005/8/layout/lProcess2"/>
    <dgm:cxn modelId="{E79B727F-DFF4-4098-98E3-62D289713755}" type="presParOf" srcId="{888F379B-118C-4E72-BE1E-69D52DA7ACC6}" destId="{F7813147-1AB7-4038-9586-F6D92E72AEA4}" srcOrd="2" destOrd="0" presId="urn:microsoft.com/office/officeart/2005/8/layout/lProcess2"/>
    <dgm:cxn modelId="{AB46D05D-D64F-4F10-AE76-3C470CEFC814}" type="presParOf" srcId="{F7813147-1AB7-4038-9586-F6D92E72AEA4}" destId="{2F06ECDC-8597-4D66-8C25-D2E6F70D2CB7}" srcOrd="0" destOrd="0" presId="urn:microsoft.com/office/officeart/2005/8/layout/lProcess2"/>
    <dgm:cxn modelId="{ED5644DD-A010-4B50-B1D4-C9EF2CA29694}" type="presParOf" srcId="{2F06ECDC-8597-4D66-8C25-D2E6F70D2CB7}" destId="{25B79B97-4DAB-412B-9220-94B53940C8EC}" srcOrd="0" destOrd="0" presId="urn:microsoft.com/office/officeart/2005/8/layout/lProcess2"/>
    <dgm:cxn modelId="{DB801542-3EFE-488D-8C7D-9094E446ADD9}" type="presParOf" srcId="{2F06ECDC-8597-4D66-8C25-D2E6F70D2CB7}" destId="{7998D195-D748-4C18-A1AC-A0FF55BC8654}" srcOrd="1" destOrd="0" presId="urn:microsoft.com/office/officeart/2005/8/layout/lProcess2"/>
    <dgm:cxn modelId="{271DB431-0BA3-45BE-900D-AE084043EC1F}" type="presParOf" srcId="{2F06ECDC-8597-4D66-8C25-D2E6F70D2CB7}" destId="{51456EA8-D2F3-46B2-9EDF-4EFB12DDE500}" srcOrd="2" destOrd="0" presId="urn:microsoft.com/office/officeart/2005/8/layout/lProcess2"/>
    <dgm:cxn modelId="{611DC343-5A48-4DDF-BA0C-17DB58884711}" type="presParOf" srcId="{2F06ECDC-8597-4D66-8C25-D2E6F70D2CB7}" destId="{B2D4BFCD-19BA-4E9B-BB6A-51AEC9ADBA81}" srcOrd="3" destOrd="0" presId="urn:microsoft.com/office/officeart/2005/8/layout/lProcess2"/>
    <dgm:cxn modelId="{EEA12BC0-0C47-46D4-8098-7E3BC84304CB}" type="presParOf" srcId="{2F06ECDC-8597-4D66-8C25-D2E6F70D2CB7}" destId="{4A40268C-6118-416D-BF39-86D89E7A9DE5}" srcOrd="4" destOrd="0" presId="urn:microsoft.com/office/officeart/2005/8/layout/lProcess2"/>
    <dgm:cxn modelId="{C599DB6E-A33F-4F02-A355-4D6E107B75CA}" type="presParOf" srcId="{794A123C-0B68-4714-976F-C3827ECFAA4A}" destId="{64858662-5A3D-4764-955C-6F048E0CBBD2}" srcOrd="1" destOrd="0" presId="urn:microsoft.com/office/officeart/2005/8/layout/lProcess2"/>
    <dgm:cxn modelId="{35C0D10F-F3E6-4194-A3EA-ACC64B2F27CA}" type="presParOf" srcId="{794A123C-0B68-4714-976F-C3827ECFAA4A}" destId="{620EAD57-E02F-44A2-BC95-C9B66BFAFC01}" srcOrd="2" destOrd="0" presId="urn:microsoft.com/office/officeart/2005/8/layout/lProcess2"/>
    <dgm:cxn modelId="{F8ACFB08-57BE-4F2C-AD2A-C07A23E6252B}" type="presParOf" srcId="{620EAD57-E02F-44A2-BC95-C9B66BFAFC01}" destId="{CCF86787-EB4B-47AF-B9C8-5EFF444EAD12}" srcOrd="0" destOrd="0" presId="urn:microsoft.com/office/officeart/2005/8/layout/lProcess2"/>
    <dgm:cxn modelId="{39BCFFC3-0429-4F5C-B407-E643233EF755}" type="presParOf" srcId="{620EAD57-E02F-44A2-BC95-C9B66BFAFC01}" destId="{5B34093B-7BF2-4E2F-8DC1-554A25DDF8ED}" srcOrd="1" destOrd="0" presId="urn:microsoft.com/office/officeart/2005/8/layout/lProcess2"/>
    <dgm:cxn modelId="{819C5443-ECF5-455B-805D-911EA7F8BA84}" type="presParOf" srcId="{620EAD57-E02F-44A2-BC95-C9B66BFAFC01}" destId="{052B65C4-7C68-4C10-B796-2B5474C7F427}" srcOrd="2" destOrd="0" presId="urn:microsoft.com/office/officeart/2005/8/layout/lProcess2"/>
    <dgm:cxn modelId="{E80832AC-E149-4B3E-BE25-5B24E6B59043}" type="presParOf" srcId="{052B65C4-7C68-4C10-B796-2B5474C7F427}" destId="{5D4681C8-9118-4275-896C-06DD7E156A43}" srcOrd="0" destOrd="0" presId="urn:microsoft.com/office/officeart/2005/8/layout/lProcess2"/>
    <dgm:cxn modelId="{E568EE22-2177-408E-BD2B-70CA37463853}" type="presParOf" srcId="{5D4681C8-9118-4275-896C-06DD7E156A43}" destId="{2B109115-4630-47E5-A551-4A3411D7631C}" srcOrd="0" destOrd="0" presId="urn:microsoft.com/office/officeart/2005/8/layout/lProcess2"/>
    <dgm:cxn modelId="{5BF48E8F-4C5C-4B1C-83C1-657DD0277DD5}" type="presParOf" srcId="{5D4681C8-9118-4275-896C-06DD7E156A43}" destId="{A69DB312-F5C5-45BB-882B-AD253351269F}" srcOrd="1" destOrd="0" presId="urn:microsoft.com/office/officeart/2005/8/layout/lProcess2"/>
    <dgm:cxn modelId="{2A4D32E9-2857-4405-902A-D10C7EC8E6EF}" type="presParOf" srcId="{5D4681C8-9118-4275-896C-06DD7E156A43}" destId="{DA34AB04-9372-4F4B-B429-6E831FAE6404}"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35EF7-C259-4220-A770-6977D000E77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2252099-533E-4D45-8E65-0DDF1AB05763}">
      <dgm:prSet phldrT="[Text]"/>
      <dgm:spPr>
        <a:solidFill>
          <a:srgbClr val="008C99"/>
        </a:solidFill>
      </dgm:spPr>
      <dgm:t>
        <a:bodyPr/>
        <a:lstStyle/>
        <a:p>
          <a:r>
            <a:rPr lang="en-US" dirty="0"/>
            <a:t>Oral PrEP</a:t>
          </a:r>
        </a:p>
      </dgm:t>
    </dgm:pt>
    <dgm:pt modelId="{9B0C0609-A841-4770-94CF-9BF70D713C62}" type="parTrans" cxnId="{CDF59EB2-E106-42F4-889E-043EEE793554}">
      <dgm:prSet/>
      <dgm:spPr/>
      <dgm:t>
        <a:bodyPr/>
        <a:lstStyle/>
        <a:p>
          <a:endParaRPr lang="en-US"/>
        </a:p>
      </dgm:t>
    </dgm:pt>
    <dgm:pt modelId="{DF8EBBC4-BC19-4249-BECE-9A79E42154DA}" type="sibTrans" cxnId="{CDF59EB2-E106-42F4-889E-043EEE793554}">
      <dgm:prSet/>
      <dgm:spPr/>
      <dgm:t>
        <a:bodyPr/>
        <a:lstStyle/>
        <a:p>
          <a:endParaRPr lang="en-US"/>
        </a:p>
      </dgm:t>
    </dgm:pt>
    <dgm:pt modelId="{6F7DD673-3E15-424A-9FB1-CA99B5A3DC49}">
      <dgm:prSet phldrT="[Text]" custT="1"/>
      <dgm:spPr>
        <a:ln>
          <a:solidFill>
            <a:srgbClr val="008C99"/>
          </a:solidFill>
        </a:ln>
      </dgm:spPr>
      <dgm:t>
        <a:bodyPr/>
        <a:lstStyle/>
        <a:p>
          <a:r>
            <a:rPr lang="en-US" sz="1800" dirty="0"/>
            <a:t>HIV</a:t>
          </a:r>
          <a:endParaRPr lang="en-US" sz="1600" dirty="0"/>
        </a:p>
      </dgm:t>
    </dgm:pt>
    <dgm:pt modelId="{288FC77C-F8EB-4A6D-8165-3BB01D6FA8E0}" type="parTrans" cxnId="{397A9195-B1AB-4252-BD66-B686189A5C51}">
      <dgm:prSet/>
      <dgm:spPr/>
      <dgm:t>
        <a:bodyPr/>
        <a:lstStyle/>
        <a:p>
          <a:endParaRPr lang="en-US"/>
        </a:p>
      </dgm:t>
    </dgm:pt>
    <dgm:pt modelId="{5C00B2CE-2880-4448-869B-A22C2D0D70C1}" type="sibTrans" cxnId="{397A9195-B1AB-4252-BD66-B686189A5C51}">
      <dgm:prSet/>
      <dgm:spPr/>
      <dgm:t>
        <a:bodyPr/>
        <a:lstStyle/>
        <a:p>
          <a:endParaRPr lang="en-US"/>
        </a:p>
      </dgm:t>
    </dgm:pt>
    <dgm:pt modelId="{11C45D17-97A8-4612-8F35-0A81341D246B}">
      <dgm:prSet phldrT="[Text]" custT="1"/>
      <dgm:spPr>
        <a:ln>
          <a:solidFill>
            <a:srgbClr val="008C99"/>
          </a:solidFill>
        </a:ln>
      </dgm:spPr>
      <dgm:t>
        <a:bodyPr/>
        <a:lstStyle/>
        <a:p>
          <a:r>
            <a:rPr lang="en-US" sz="1800" dirty="0" err="1"/>
            <a:t>eCrCl</a:t>
          </a:r>
          <a:endParaRPr lang="en-US" sz="1800" dirty="0"/>
        </a:p>
      </dgm:t>
    </dgm:pt>
    <dgm:pt modelId="{392500A7-C758-49A0-976F-322898C5D31C}" type="parTrans" cxnId="{83668A09-A2F3-4BFD-BEC6-3D558F6A71CA}">
      <dgm:prSet/>
      <dgm:spPr/>
      <dgm:t>
        <a:bodyPr/>
        <a:lstStyle/>
        <a:p>
          <a:endParaRPr lang="en-US"/>
        </a:p>
      </dgm:t>
    </dgm:pt>
    <dgm:pt modelId="{955DD19A-232F-4D65-A375-B14FBA4E3B3A}" type="sibTrans" cxnId="{83668A09-A2F3-4BFD-BEC6-3D558F6A71CA}">
      <dgm:prSet/>
      <dgm:spPr/>
      <dgm:t>
        <a:bodyPr/>
        <a:lstStyle/>
        <a:p>
          <a:endParaRPr lang="en-US"/>
        </a:p>
      </dgm:t>
    </dgm:pt>
    <dgm:pt modelId="{C823F85C-ABAA-4B2F-9360-A2963AAE64E9}">
      <dgm:prSet phldrT="[Text]"/>
      <dgm:spPr>
        <a:solidFill>
          <a:srgbClr val="008C99"/>
        </a:solidFill>
      </dgm:spPr>
      <dgm:t>
        <a:bodyPr/>
        <a:lstStyle/>
        <a:p>
          <a:r>
            <a:rPr lang="en-US" dirty="0"/>
            <a:t>CAB</a:t>
          </a:r>
        </a:p>
      </dgm:t>
    </dgm:pt>
    <dgm:pt modelId="{480C27BF-5910-4BFC-8C86-0F855F39A96F}" type="parTrans" cxnId="{3FFAA53A-0CCB-41F8-9B1F-EA89C641433A}">
      <dgm:prSet/>
      <dgm:spPr/>
      <dgm:t>
        <a:bodyPr/>
        <a:lstStyle/>
        <a:p>
          <a:endParaRPr lang="en-US"/>
        </a:p>
      </dgm:t>
    </dgm:pt>
    <dgm:pt modelId="{509177CD-F0A7-4D7E-B9A6-C455B492EE92}" type="sibTrans" cxnId="{3FFAA53A-0CCB-41F8-9B1F-EA89C641433A}">
      <dgm:prSet/>
      <dgm:spPr/>
      <dgm:t>
        <a:bodyPr/>
        <a:lstStyle/>
        <a:p>
          <a:endParaRPr lang="en-US"/>
        </a:p>
      </dgm:t>
    </dgm:pt>
    <dgm:pt modelId="{B83BB358-C929-4D9A-8D20-321E717953D1}">
      <dgm:prSet phldrT="[Text]" custT="1"/>
      <dgm:spPr>
        <a:ln>
          <a:solidFill>
            <a:srgbClr val="008C99"/>
          </a:solidFill>
        </a:ln>
      </dgm:spPr>
      <dgm:t>
        <a:bodyPr/>
        <a:lstStyle/>
        <a:p>
          <a:r>
            <a:rPr lang="en-US" sz="1800" dirty="0"/>
            <a:t>HIV</a:t>
          </a:r>
        </a:p>
      </dgm:t>
    </dgm:pt>
    <dgm:pt modelId="{35D9F21D-3CA1-4A1A-8048-CC38B3F26353}" type="parTrans" cxnId="{63F59D75-04B7-4390-96CC-4E35BBD36363}">
      <dgm:prSet/>
      <dgm:spPr/>
      <dgm:t>
        <a:bodyPr/>
        <a:lstStyle/>
        <a:p>
          <a:endParaRPr lang="en-US"/>
        </a:p>
      </dgm:t>
    </dgm:pt>
    <dgm:pt modelId="{04C64965-A505-4F98-B547-F97EB796B40D}" type="sibTrans" cxnId="{63F59D75-04B7-4390-96CC-4E35BBD36363}">
      <dgm:prSet/>
      <dgm:spPr/>
      <dgm:t>
        <a:bodyPr/>
        <a:lstStyle/>
        <a:p>
          <a:endParaRPr lang="en-US"/>
        </a:p>
      </dgm:t>
    </dgm:pt>
    <dgm:pt modelId="{000B44E3-B3B9-47F0-9835-AC6DE94EB52C}">
      <dgm:prSet phldrT="[Text]" custT="1"/>
      <dgm:spPr>
        <a:ln>
          <a:solidFill>
            <a:srgbClr val="008C99"/>
          </a:solidFill>
        </a:ln>
      </dgm:spPr>
      <dgm:t>
        <a:bodyPr/>
        <a:lstStyle/>
        <a:p>
          <a:r>
            <a:rPr lang="en-US" sz="1800" dirty="0"/>
            <a:t>STI testing</a:t>
          </a:r>
        </a:p>
      </dgm:t>
    </dgm:pt>
    <dgm:pt modelId="{F60D979A-D81E-4300-ABEB-C317F9E360CC}" type="parTrans" cxnId="{BEF3868C-92A8-48F7-8601-046EA1E25249}">
      <dgm:prSet/>
      <dgm:spPr>
        <a:ln>
          <a:solidFill>
            <a:srgbClr val="008C99"/>
          </a:solidFill>
        </a:ln>
      </dgm:spPr>
      <dgm:t>
        <a:bodyPr/>
        <a:lstStyle/>
        <a:p>
          <a:endParaRPr lang="en-US"/>
        </a:p>
      </dgm:t>
    </dgm:pt>
    <dgm:pt modelId="{3F5153F6-967B-4472-A10D-9F270E25FD73}" type="sibTrans" cxnId="{BEF3868C-92A8-48F7-8601-046EA1E25249}">
      <dgm:prSet/>
      <dgm:spPr/>
      <dgm:t>
        <a:bodyPr/>
        <a:lstStyle/>
        <a:p>
          <a:endParaRPr lang="en-US"/>
        </a:p>
      </dgm:t>
    </dgm:pt>
    <dgm:pt modelId="{BE6574A6-2DA4-4E08-AB5B-6F3918BF143A}">
      <dgm:prSet phldrT="[Text]" custT="1"/>
      <dgm:spPr>
        <a:ln>
          <a:solidFill>
            <a:srgbClr val="008C99"/>
          </a:solidFill>
        </a:ln>
      </dgm:spPr>
      <dgm:t>
        <a:bodyPr/>
        <a:lstStyle/>
        <a:p>
          <a:r>
            <a:rPr lang="en-US" sz="1800" dirty="0"/>
            <a:t>STI testing</a:t>
          </a:r>
        </a:p>
      </dgm:t>
    </dgm:pt>
    <dgm:pt modelId="{EE53832D-469B-48D2-9C57-9D37D7FF232B}" type="parTrans" cxnId="{1E317959-27D7-48A2-B99E-2B1C6159DE6F}">
      <dgm:prSet/>
      <dgm:spPr/>
      <dgm:t>
        <a:bodyPr/>
        <a:lstStyle/>
        <a:p>
          <a:endParaRPr lang="en-US"/>
        </a:p>
      </dgm:t>
    </dgm:pt>
    <dgm:pt modelId="{758CE2C5-2096-4568-B6AE-EC794AC17F65}" type="sibTrans" cxnId="{1E317959-27D7-48A2-B99E-2B1C6159DE6F}">
      <dgm:prSet/>
      <dgm:spPr/>
      <dgm:t>
        <a:bodyPr/>
        <a:lstStyle/>
        <a:p>
          <a:endParaRPr lang="en-US"/>
        </a:p>
      </dgm:t>
    </dgm:pt>
    <dgm:pt modelId="{3E38B256-0CAB-4627-AA0B-5F3D9049B9BD}">
      <dgm:prSet phldrT="[Text]" custT="1"/>
      <dgm:spPr>
        <a:ln>
          <a:solidFill>
            <a:srgbClr val="008C99"/>
          </a:solidFill>
        </a:ln>
      </dgm:spPr>
      <dgm:t>
        <a:bodyPr/>
        <a:lstStyle/>
        <a:p>
          <a:r>
            <a:rPr lang="en-US" sz="1800" dirty="0"/>
            <a:t>Hep B/C serologies</a:t>
          </a:r>
        </a:p>
      </dgm:t>
    </dgm:pt>
    <dgm:pt modelId="{B87F6BDA-B7A5-4239-AA6C-8229ECD22654}" type="parTrans" cxnId="{EB730762-B42C-44D9-907B-485E2BF6EFF7}">
      <dgm:prSet/>
      <dgm:spPr/>
      <dgm:t>
        <a:bodyPr/>
        <a:lstStyle/>
        <a:p>
          <a:endParaRPr lang="en-US"/>
        </a:p>
      </dgm:t>
    </dgm:pt>
    <dgm:pt modelId="{4FC58487-532F-4F04-9127-28AB8AE33067}" type="sibTrans" cxnId="{EB730762-B42C-44D9-907B-485E2BF6EFF7}">
      <dgm:prSet/>
      <dgm:spPr/>
      <dgm:t>
        <a:bodyPr/>
        <a:lstStyle/>
        <a:p>
          <a:endParaRPr lang="en-US"/>
        </a:p>
      </dgm:t>
    </dgm:pt>
    <dgm:pt modelId="{98AD3BED-7F6E-42ED-B33E-B16D1BD02027}">
      <dgm:prSet phldrT="[Text]" custT="1"/>
      <dgm:spPr>
        <a:ln>
          <a:solidFill>
            <a:srgbClr val="008C99"/>
          </a:solidFill>
        </a:ln>
      </dgm:spPr>
      <dgm:t>
        <a:bodyPr/>
        <a:lstStyle/>
        <a:p>
          <a:r>
            <a:rPr lang="en-US" sz="1800" dirty="0"/>
            <a:t>Lipid panel (F/TAF only)</a:t>
          </a:r>
        </a:p>
      </dgm:t>
    </dgm:pt>
    <dgm:pt modelId="{8F8B6CB5-44BA-45D5-8DA5-D0FC09F21D3D}" type="parTrans" cxnId="{7254E524-A1E8-40A9-857F-47AAF45CF303}">
      <dgm:prSet/>
      <dgm:spPr>
        <a:ln>
          <a:solidFill>
            <a:srgbClr val="008C99"/>
          </a:solidFill>
        </a:ln>
      </dgm:spPr>
      <dgm:t>
        <a:bodyPr/>
        <a:lstStyle/>
        <a:p>
          <a:endParaRPr lang="en-US"/>
        </a:p>
      </dgm:t>
    </dgm:pt>
    <dgm:pt modelId="{9C30C7FC-C516-41B4-AC54-E459BB474C89}" type="sibTrans" cxnId="{7254E524-A1E8-40A9-857F-47AAF45CF303}">
      <dgm:prSet/>
      <dgm:spPr/>
      <dgm:t>
        <a:bodyPr/>
        <a:lstStyle/>
        <a:p>
          <a:endParaRPr lang="en-US"/>
        </a:p>
      </dgm:t>
    </dgm:pt>
    <dgm:pt modelId="{50245D5E-AC68-4319-9B00-4C6B08158466}" type="pres">
      <dgm:prSet presAssocID="{E1435EF7-C259-4220-A770-6977D000E776}" presName="diagram" presStyleCnt="0">
        <dgm:presLayoutVars>
          <dgm:chPref val="1"/>
          <dgm:dir/>
          <dgm:animOne val="branch"/>
          <dgm:animLvl val="lvl"/>
          <dgm:resizeHandles/>
        </dgm:presLayoutVars>
      </dgm:prSet>
      <dgm:spPr/>
    </dgm:pt>
    <dgm:pt modelId="{2A18300F-AEA0-44C2-A01D-32C89292108E}" type="pres">
      <dgm:prSet presAssocID="{22252099-533E-4D45-8E65-0DDF1AB05763}" presName="root" presStyleCnt="0"/>
      <dgm:spPr/>
    </dgm:pt>
    <dgm:pt modelId="{22FC0BD8-D6F6-451E-8CC5-1674C21ADC63}" type="pres">
      <dgm:prSet presAssocID="{22252099-533E-4D45-8E65-0DDF1AB05763}" presName="rootComposite" presStyleCnt="0"/>
      <dgm:spPr/>
    </dgm:pt>
    <dgm:pt modelId="{EC49CD0B-9163-4AC0-9F90-6757C819DDE4}" type="pres">
      <dgm:prSet presAssocID="{22252099-533E-4D45-8E65-0DDF1AB05763}" presName="rootText" presStyleLbl="node1" presStyleIdx="0" presStyleCnt="2"/>
      <dgm:spPr/>
    </dgm:pt>
    <dgm:pt modelId="{8FF09332-8A5D-4132-81BD-9CB87F593BFB}" type="pres">
      <dgm:prSet presAssocID="{22252099-533E-4D45-8E65-0DDF1AB05763}" presName="rootConnector" presStyleLbl="node1" presStyleIdx="0" presStyleCnt="2"/>
      <dgm:spPr/>
    </dgm:pt>
    <dgm:pt modelId="{0AFC96DA-682D-487B-B2C5-CC041ED1AB11}" type="pres">
      <dgm:prSet presAssocID="{22252099-533E-4D45-8E65-0DDF1AB05763}" presName="childShape" presStyleCnt="0"/>
      <dgm:spPr/>
    </dgm:pt>
    <dgm:pt modelId="{050F7241-0113-408B-A486-1195B958AB08}" type="pres">
      <dgm:prSet presAssocID="{288FC77C-F8EB-4A6D-8165-3BB01D6FA8E0}" presName="Name13" presStyleLbl="parChTrans1D2" presStyleIdx="0" presStyleCnt="7"/>
      <dgm:spPr/>
    </dgm:pt>
    <dgm:pt modelId="{0AFCCB03-65B6-4900-8D05-482CDBCC582C}" type="pres">
      <dgm:prSet presAssocID="{6F7DD673-3E15-424A-9FB1-CA99B5A3DC49}" presName="childText" presStyleLbl="bgAcc1" presStyleIdx="0" presStyleCnt="7">
        <dgm:presLayoutVars>
          <dgm:bulletEnabled val="1"/>
        </dgm:presLayoutVars>
      </dgm:prSet>
      <dgm:spPr/>
    </dgm:pt>
    <dgm:pt modelId="{F27EA02D-407B-4513-91A9-E8D8E793B306}" type="pres">
      <dgm:prSet presAssocID="{392500A7-C758-49A0-976F-322898C5D31C}" presName="Name13" presStyleLbl="parChTrans1D2" presStyleIdx="1" presStyleCnt="7"/>
      <dgm:spPr/>
    </dgm:pt>
    <dgm:pt modelId="{A7DD2403-DDDC-45D5-A3C9-D74DB0E3547A}" type="pres">
      <dgm:prSet presAssocID="{11C45D17-97A8-4612-8F35-0A81341D246B}" presName="childText" presStyleLbl="bgAcc1" presStyleIdx="1" presStyleCnt="7">
        <dgm:presLayoutVars>
          <dgm:bulletEnabled val="1"/>
        </dgm:presLayoutVars>
      </dgm:prSet>
      <dgm:spPr/>
    </dgm:pt>
    <dgm:pt modelId="{5BF4BEF6-77C4-424C-AFFF-53F2861C6840}" type="pres">
      <dgm:prSet presAssocID="{EE53832D-469B-48D2-9C57-9D37D7FF232B}" presName="Name13" presStyleLbl="parChTrans1D2" presStyleIdx="2" presStyleCnt="7"/>
      <dgm:spPr/>
    </dgm:pt>
    <dgm:pt modelId="{81A91F12-E742-489F-B26F-9A447184A595}" type="pres">
      <dgm:prSet presAssocID="{BE6574A6-2DA4-4E08-AB5B-6F3918BF143A}" presName="childText" presStyleLbl="bgAcc1" presStyleIdx="2" presStyleCnt="7">
        <dgm:presLayoutVars>
          <dgm:bulletEnabled val="1"/>
        </dgm:presLayoutVars>
      </dgm:prSet>
      <dgm:spPr/>
    </dgm:pt>
    <dgm:pt modelId="{F245DFA1-B27E-405A-BB63-988388441705}" type="pres">
      <dgm:prSet presAssocID="{B87F6BDA-B7A5-4239-AA6C-8229ECD22654}" presName="Name13" presStyleLbl="parChTrans1D2" presStyleIdx="3" presStyleCnt="7"/>
      <dgm:spPr/>
    </dgm:pt>
    <dgm:pt modelId="{3DFF61B4-B198-4121-80D3-A666E96FDB33}" type="pres">
      <dgm:prSet presAssocID="{3E38B256-0CAB-4627-AA0B-5F3D9049B9BD}" presName="childText" presStyleLbl="bgAcc1" presStyleIdx="3" presStyleCnt="7">
        <dgm:presLayoutVars>
          <dgm:bulletEnabled val="1"/>
        </dgm:presLayoutVars>
      </dgm:prSet>
      <dgm:spPr/>
    </dgm:pt>
    <dgm:pt modelId="{BCDBA3C5-3576-458A-BFC6-13BE7E688A47}" type="pres">
      <dgm:prSet presAssocID="{8F8B6CB5-44BA-45D5-8DA5-D0FC09F21D3D}" presName="Name13" presStyleLbl="parChTrans1D2" presStyleIdx="4" presStyleCnt="7"/>
      <dgm:spPr/>
    </dgm:pt>
    <dgm:pt modelId="{C4007FD4-E800-49EB-8D6A-2DCB9C9B5E58}" type="pres">
      <dgm:prSet presAssocID="{98AD3BED-7F6E-42ED-B33E-B16D1BD02027}" presName="childText" presStyleLbl="bgAcc1" presStyleIdx="4" presStyleCnt="7" custScaleY="115416">
        <dgm:presLayoutVars>
          <dgm:bulletEnabled val="1"/>
        </dgm:presLayoutVars>
      </dgm:prSet>
      <dgm:spPr/>
    </dgm:pt>
    <dgm:pt modelId="{943E6DA5-A0EF-4538-B8CE-7B232713C68F}" type="pres">
      <dgm:prSet presAssocID="{C823F85C-ABAA-4B2F-9360-A2963AAE64E9}" presName="root" presStyleCnt="0"/>
      <dgm:spPr/>
    </dgm:pt>
    <dgm:pt modelId="{B5B2936E-B9CD-4E5E-8D4B-2DD3D1C80164}" type="pres">
      <dgm:prSet presAssocID="{C823F85C-ABAA-4B2F-9360-A2963AAE64E9}" presName="rootComposite" presStyleCnt="0"/>
      <dgm:spPr/>
    </dgm:pt>
    <dgm:pt modelId="{35534118-047C-4190-898C-D1652FF3AE8F}" type="pres">
      <dgm:prSet presAssocID="{C823F85C-ABAA-4B2F-9360-A2963AAE64E9}" presName="rootText" presStyleLbl="node1" presStyleIdx="1" presStyleCnt="2"/>
      <dgm:spPr/>
    </dgm:pt>
    <dgm:pt modelId="{DBF12D5D-98B7-495E-A45F-D6267677CC47}" type="pres">
      <dgm:prSet presAssocID="{C823F85C-ABAA-4B2F-9360-A2963AAE64E9}" presName="rootConnector" presStyleLbl="node1" presStyleIdx="1" presStyleCnt="2"/>
      <dgm:spPr/>
    </dgm:pt>
    <dgm:pt modelId="{ADE1A30C-6B5E-4340-BDDA-32560779C87D}" type="pres">
      <dgm:prSet presAssocID="{C823F85C-ABAA-4B2F-9360-A2963AAE64E9}" presName="childShape" presStyleCnt="0"/>
      <dgm:spPr/>
    </dgm:pt>
    <dgm:pt modelId="{4A2D3CF9-102B-4623-B3AD-9F1F77368DFC}" type="pres">
      <dgm:prSet presAssocID="{35D9F21D-3CA1-4A1A-8048-CC38B3F26353}" presName="Name13" presStyleLbl="parChTrans1D2" presStyleIdx="5" presStyleCnt="7"/>
      <dgm:spPr/>
    </dgm:pt>
    <dgm:pt modelId="{8F4922B9-39CD-450C-9CB6-CE247EA26A15}" type="pres">
      <dgm:prSet presAssocID="{B83BB358-C929-4D9A-8D20-321E717953D1}" presName="childText" presStyleLbl="bgAcc1" presStyleIdx="5" presStyleCnt="7">
        <dgm:presLayoutVars>
          <dgm:bulletEnabled val="1"/>
        </dgm:presLayoutVars>
      </dgm:prSet>
      <dgm:spPr/>
    </dgm:pt>
    <dgm:pt modelId="{D8252501-5126-41D3-9296-8388CC1413DA}" type="pres">
      <dgm:prSet presAssocID="{F60D979A-D81E-4300-ABEB-C317F9E360CC}" presName="Name13" presStyleLbl="parChTrans1D2" presStyleIdx="6" presStyleCnt="7"/>
      <dgm:spPr/>
    </dgm:pt>
    <dgm:pt modelId="{5781FD8E-4DB7-4A43-BC25-86CEF42CAC72}" type="pres">
      <dgm:prSet presAssocID="{000B44E3-B3B9-47F0-9835-AC6DE94EB52C}" presName="childText" presStyleLbl="bgAcc1" presStyleIdx="6" presStyleCnt="7">
        <dgm:presLayoutVars>
          <dgm:bulletEnabled val="1"/>
        </dgm:presLayoutVars>
      </dgm:prSet>
      <dgm:spPr/>
    </dgm:pt>
  </dgm:ptLst>
  <dgm:cxnLst>
    <dgm:cxn modelId="{83668A09-A2F3-4BFD-BEC6-3D558F6A71CA}" srcId="{22252099-533E-4D45-8E65-0DDF1AB05763}" destId="{11C45D17-97A8-4612-8F35-0A81341D246B}" srcOrd="1" destOrd="0" parTransId="{392500A7-C758-49A0-976F-322898C5D31C}" sibTransId="{955DD19A-232F-4D65-A375-B14FBA4E3B3A}"/>
    <dgm:cxn modelId="{544DAF17-A033-42EE-A2AF-33EF8862F65E}" type="presOf" srcId="{000B44E3-B3B9-47F0-9835-AC6DE94EB52C}" destId="{5781FD8E-4DB7-4A43-BC25-86CEF42CAC72}" srcOrd="0" destOrd="0" presId="urn:microsoft.com/office/officeart/2005/8/layout/hierarchy3"/>
    <dgm:cxn modelId="{0B0E421C-8175-4DC2-949A-DD90E294C5B9}" type="presOf" srcId="{C823F85C-ABAA-4B2F-9360-A2963AAE64E9}" destId="{DBF12D5D-98B7-495E-A45F-D6267677CC47}" srcOrd="1" destOrd="0" presId="urn:microsoft.com/office/officeart/2005/8/layout/hierarchy3"/>
    <dgm:cxn modelId="{7254E524-A1E8-40A9-857F-47AAF45CF303}" srcId="{22252099-533E-4D45-8E65-0DDF1AB05763}" destId="{98AD3BED-7F6E-42ED-B33E-B16D1BD02027}" srcOrd="4" destOrd="0" parTransId="{8F8B6CB5-44BA-45D5-8DA5-D0FC09F21D3D}" sibTransId="{9C30C7FC-C516-41B4-AC54-E459BB474C89}"/>
    <dgm:cxn modelId="{310FB826-FEE2-4774-AF1B-9FCD10A61A01}" type="presOf" srcId="{22252099-533E-4D45-8E65-0DDF1AB05763}" destId="{8FF09332-8A5D-4132-81BD-9CB87F593BFB}" srcOrd="1" destOrd="0" presId="urn:microsoft.com/office/officeart/2005/8/layout/hierarchy3"/>
    <dgm:cxn modelId="{E2FC902D-06E8-47E1-BA8D-62D0F79C7FEF}" type="presOf" srcId="{F60D979A-D81E-4300-ABEB-C317F9E360CC}" destId="{D8252501-5126-41D3-9296-8388CC1413DA}" srcOrd="0" destOrd="0" presId="urn:microsoft.com/office/officeart/2005/8/layout/hierarchy3"/>
    <dgm:cxn modelId="{B8D4A032-8835-4297-B407-D16499420948}" type="presOf" srcId="{EE53832D-469B-48D2-9C57-9D37D7FF232B}" destId="{5BF4BEF6-77C4-424C-AFFF-53F2861C6840}" srcOrd="0" destOrd="0" presId="urn:microsoft.com/office/officeart/2005/8/layout/hierarchy3"/>
    <dgm:cxn modelId="{3FFAA53A-0CCB-41F8-9B1F-EA89C641433A}" srcId="{E1435EF7-C259-4220-A770-6977D000E776}" destId="{C823F85C-ABAA-4B2F-9360-A2963AAE64E9}" srcOrd="1" destOrd="0" parTransId="{480C27BF-5910-4BFC-8C86-0F855F39A96F}" sibTransId="{509177CD-F0A7-4D7E-B9A6-C455B492EE92}"/>
    <dgm:cxn modelId="{C5A9C13D-650B-4D6A-85C5-1E8A631F7ED3}" type="presOf" srcId="{35D9F21D-3CA1-4A1A-8048-CC38B3F26353}" destId="{4A2D3CF9-102B-4623-B3AD-9F1F77368DFC}" srcOrd="0" destOrd="0" presId="urn:microsoft.com/office/officeart/2005/8/layout/hierarchy3"/>
    <dgm:cxn modelId="{EB730762-B42C-44D9-907B-485E2BF6EFF7}" srcId="{22252099-533E-4D45-8E65-0DDF1AB05763}" destId="{3E38B256-0CAB-4627-AA0B-5F3D9049B9BD}" srcOrd="3" destOrd="0" parTransId="{B87F6BDA-B7A5-4239-AA6C-8229ECD22654}" sibTransId="{4FC58487-532F-4F04-9127-28AB8AE33067}"/>
    <dgm:cxn modelId="{D72F8245-1BD1-44C4-939B-0676D2EBACDF}" type="presOf" srcId="{3E38B256-0CAB-4627-AA0B-5F3D9049B9BD}" destId="{3DFF61B4-B198-4121-80D3-A666E96FDB33}" srcOrd="0" destOrd="0" presId="urn:microsoft.com/office/officeart/2005/8/layout/hierarchy3"/>
    <dgm:cxn modelId="{7856384F-B433-427B-B9B9-8D764EC337B1}" type="presOf" srcId="{22252099-533E-4D45-8E65-0DDF1AB05763}" destId="{EC49CD0B-9163-4AC0-9F90-6757C819DDE4}" srcOrd="0" destOrd="0" presId="urn:microsoft.com/office/officeart/2005/8/layout/hierarchy3"/>
    <dgm:cxn modelId="{F6025454-921B-4347-8FF1-135ED789F05D}" type="presOf" srcId="{B87F6BDA-B7A5-4239-AA6C-8229ECD22654}" destId="{F245DFA1-B27E-405A-BB63-988388441705}" srcOrd="0" destOrd="0" presId="urn:microsoft.com/office/officeart/2005/8/layout/hierarchy3"/>
    <dgm:cxn modelId="{63F59D75-04B7-4390-96CC-4E35BBD36363}" srcId="{C823F85C-ABAA-4B2F-9360-A2963AAE64E9}" destId="{B83BB358-C929-4D9A-8D20-321E717953D1}" srcOrd="0" destOrd="0" parTransId="{35D9F21D-3CA1-4A1A-8048-CC38B3F26353}" sibTransId="{04C64965-A505-4F98-B547-F97EB796B40D}"/>
    <dgm:cxn modelId="{1E317959-27D7-48A2-B99E-2B1C6159DE6F}" srcId="{22252099-533E-4D45-8E65-0DDF1AB05763}" destId="{BE6574A6-2DA4-4E08-AB5B-6F3918BF143A}" srcOrd="2" destOrd="0" parTransId="{EE53832D-469B-48D2-9C57-9D37D7FF232B}" sibTransId="{758CE2C5-2096-4568-B6AE-EC794AC17F65}"/>
    <dgm:cxn modelId="{8D1BB77F-7B00-4D22-BCCB-A9CCA362C9D5}" type="presOf" srcId="{288FC77C-F8EB-4A6D-8165-3BB01D6FA8E0}" destId="{050F7241-0113-408B-A486-1195B958AB08}" srcOrd="0" destOrd="0" presId="urn:microsoft.com/office/officeart/2005/8/layout/hierarchy3"/>
    <dgm:cxn modelId="{2A307784-2D62-458F-82CF-351DEAB570C1}" type="presOf" srcId="{C823F85C-ABAA-4B2F-9360-A2963AAE64E9}" destId="{35534118-047C-4190-898C-D1652FF3AE8F}" srcOrd="0" destOrd="0" presId="urn:microsoft.com/office/officeart/2005/8/layout/hierarchy3"/>
    <dgm:cxn modelId="{BEF3868C-92A8-48F7-8601-046EA1E25249}" srcId="{C823F85C-ABAA-4B2F-9360-A2963AAE64E9}" destId="{000B44E3-B3B9-47F0-9835-AC6DE94EB52C}" srcOrd="1" destOrd="0" parTransId="{F60D979A-D81E-4300-ABEB-C317F9E360CC}" sibTransId="{3F5153F6-967B-4472-A10D-9F270E25FD73}"/>
    <dgm:cxn modelId="{397A9195-B1AB-4252-BD66-B686189A5C51}" srcId="{22252099-533E-4D45-8E65-0DDF1AB05763}" destId="{6F7DD673-3E15-424A-9FB1-CA99B5A3DC49}" srcOrd="0" destOrd="0" parTransId="{288FC77C-F8EB-4A6D-8165-3BB01D6FA8E0}" sibTransId="{5C00B2CE-2880-4448-869B-A22C2D0D70C1}"/>
    <dgm:cxn modelId="{B6241996-6F6D-4C47-AC3C-C1116D7A59AB}" type="presOf" srcId="{6F7DD673-3E15-424A-9FB1-CA99B5A3DC49}" destId="{0AFCCB03-65B6-4900-8D05-482CDBCC582C}" srcOrd="0" destOrd="0" presId="urn:microsoft.com/office/officeart/2005/8/layout/hierarchy3"/>
    <dgm:cxn modelId="{C858889B-2D17-44D1-BCE8-2FF29DB1ADC8}" type="presOf" srcId="{11C45D17-97A8-4612-8F35-0A81341D246B}" destId="{A7DD2403-DDDC-45D5-A3C9-D74DB0E3547A}" srcOrd="0" destOrd="0" presId="urn:microsoft.com/office/officeart/2005/8/layout/hierarchy3"/>
    <dgm:cxn modelId="{9346BCA5-2E06-4A9B-BF5A-F598F8ACCDF9}" type="presOf" srcId="{98AD3BED-7F6E-42ED-B33E-B16D1BD02027}" destId="{C4007FD4-E800-49EB-8D6A-2DCB9C9B5E58}" srcOrd="0" destOrd="0" presId="urn:microsoft.com/office/officeart/2005/8/layout/hierarchy3"/>
    <dgm:cxn modelId="{4E748FAB-F696-4D1F-AADC-EC0D0AC1E9C6}" type="presOf" srcId="{392500A7-C758-49A0-976F-322898C5D31C}" destId="{F27EA02D-407B-4513-91A9-E8D8E793B306}" srcOrd="0" destOrd="0" presId="urn:microsoft.com/office/officeart/2005/8/layout/hierarchy3"/>
    <dgm:cxn modelId="{CDF59EB2-E106-42F4-889E-043EEE793554}" srcId="{E1435EF7-C259-4220-A770-6977D000E776}" destId="{22252099-533E-4D45-8E65-0DDF1AB05763}" srcOrd="0" destOrd="0" parTransId="{9B0C0609-A841-4770-94CF-9BF70D713C62}" sibTransId="{DF8EBBC4-BC19-4249-BECE-9A79E42154DA}"/>
    <dgm:cxn modelId="{A6E4E5C0-FB17-40C2-8CC5-8D870B8C27B3}" type="presOf" srcId="{E1435EF7-C259-4220-A770-6977D000E776}" destId="{50245D5E-AC68-4319-9B00-4C6B08158466}" srcOrd="0" destOrd="0" presId="urn:microsoft.com/office/officeart/2005/8/layout/hierarchy3"/>
    <dgm:cxn modelId="{921D47E0-DBA5-4E90-9661-1C55D5AC9861}" type="presOf" srcId="{BE6574A6-2DA4-4E08-AB5B-6F3918BF143A}" destId="{81A91F12-E742-489F-B26F-9A447184A595}" srcOrd="0" destOrd="0" presId="urn:microsoft.com/office/officeart/2005/8/layout/hierarchy3"/>
    <dgm:cxn modelId="{F87287E6-8584-44C8-AA72-33421B3A2EBA}" type="presOf" srcId="{8F8B6CB5-44BA-45D5-8DA5-D0FC09F21D3D}" destId="{BCDBA3C5-3576-458A-BFC6-13BE7E688A47}" srcOrd="0" destOrd="0" presId="urn:microsoft.com/office/officeart/2005/8/layout/hierarchy3"/>
    <dgm:cxn modelId="{150FE1F1-20AB-4AB5-8381-33976D162FB1}" type="presOf" srcId="{B83BB358-C929-4D9A-8D20-321E717953D1}" destId="{8F4922B9-39CD-450C-9CB6-CE247EA26A15}" srcOrd="0" destOrd="0" presId="urn:microsoft.com/office/officeart/2005/8/layout/hierarchy3"/>
    <dgm:cxn modelId="{FB12B687-4C89-4982-8D2A-78C94E30896A}" type="presParOf" srcId="{50245D5E-AC68-4319-9B00-4C6B08158466}" destId="{2A18300F-AEA0-44C2-A01D-32C89292108E}" srcOrd="0" destOrd="0" presId="urn:microsoft.com/office/officeart/2005/8/layout/hierarchy3"/>
    <dgm:cxn modelId="{A00F2A65-DD21-4128-BFED-75FBAF6EC412}" type="presParOf" srcId="{2A18300F-AEA0-44C2-A01D-32C89292108E}" destId="{22FC0BD8-D6F6-451E-8CC5-1674C21ADC63}" srcOrd="0" destOrd="0" presId="urn:microsoft.com/office/officeart/2005/8/layout/hierarchy3"/>
    <dgm:cxn modelId="{D81DE3BF-8750-471D-9457-F417585A3D90}" type="presParOf" srcId="{22FC0BD8-D6F6-451E-8CC5-1674C21ADC63}" destId="{EC49CD0B-9163-4AC0-9F90-6757C819DDE4}" srcOrd="0" destOrd="0" presId="urn:microsoft.com/office/officeart/2005/8/layout/hierarchy3"/>
    <dgm:cxn modelId="{CE012297-98B0-4DFB-8874-798A246635E1}" type="presParOf" srcId="{22FC0BD8-D6F6-451E-8CC5-1674C21ADC63}" destId="{8FF09332-8A5D-4132-81BD-9CB87F593BFB}" srcOrd="1" destOrd="0" presId="urn:microsoft.com/office/officeart/2005/8/layout/hierarchy3"/>
    <dgm:cxn modelId="{D1BDAB75-D2B9-4E19-9108-38FB89DC30CC}" type="presParOf" srcId="{2A18300F-AEA0-44C2-A01D-32C89292108E}" destId="{0AFC96DA-682D-487B-B2C5-CC041ED1AB11}" srcOrd="1" destOrd="0" presId="urn:microsoft.com/office/officeart/2005/8/layout/hierarchy3"/>
    <dgm:cxn modelId="{557D7012-CB6F-4301-AA61-5BB88CF4D70F}" type="presParOf" srcId="{0AFC96DA-682D-487B-B2C5-CC041ED1AB11}" destId="{050F7241-0113-408B-A486-1195B958AB08}" srcOrd="0" destOrd="0" presId="urn:microsoft.com/office/officeart/2005/8/layout/hierarchy3"/>
    <dgm:cxn modelId="{8460817F-3F7A-47BA-A1BD-6490BC2B7BCC}" type="presParOf" srcId="{0AFC96DA-682D-487B-B2C5-CC041ED1AB11}" destId="{0AFCCB03-65B6-4900-8D05-482CDBCC582C}" srcOrd="1" destOrd="0" presId="urn:microsoft.com/office/officeart/2005/8/layout/hierarchy3"/>
    <dgm:cxn modelId="{CA0AC094-D95F-4C21-AB38-316D2E4EAA50}" type="presParOf" srcId="{0AFC96DA-682D-487B-B2C5-CC041ED1AB11}" destId="{F27EA02D-407B-4513-91A9-E8D8E793B306}" srcOrd="2" destOrd="0" presId="urn:microsoft.com/office/officeart/2005/8/layout/hierarchy3"/>
    <dgm:cxn modelId="{DEE639A1-992B-4951-B432-29FF6F92F1A4}" type="presParOf" srcId="{0AFC96DA-682D-487B-B2C5-CC041ED1AB11}" destId="{A7DD2403-DDDC-45D5-A3C9-D74DB0E3547A}" srcOrd="3" destOrd="0" presId="urn:microsoft.com/office/officeart/2005/8/layout/hierarchy3"/>
    <dgm:cxn modelId="{F36B201C-FCAC-47B8-93FF-2A6A35C8904F}" type="presParOf" srcId="{0AFC96DA-682D-487B-B2C5-CC041ED1AB11}" destId="{5BF4BEF6-77C4-424C-AFFF-53F2861C6840}" srcOrd="4" destOrd="0" presId="urn:microsoft.com/office/officeart/2005/8/layout/hierarchy3"/>
    <dgm:cxn modelId="{046C0285-F0E3-4A38-B231-43ED64D9894E}" type="presParOf" srcId="{0AFC96DA-682D-487B-B2C5-CC041ED1AB11}" destId="{81A91F12-E742-489F-B26F-9A447184A595}" srcOrd="5" destOrd="0" presId="urn:microsoft.com/office/officeart/2005/8/layout/hierarchy3"/>
    <dgm:cxn modelId="{B97F7EAC-2FB1-46E1-A993-FFE6D204BCEA}" type="presParOf" srcId="{0AFC96DA-682D-487B-B2C5-CC041ED1AB11}" destId="{F245DFA1-B27E-405A-BB63-988388441705}" srcOrd="6" destOrd="0" presId="urn:microsoft.com/office/officeart/2005/8/layout/hierarchy3"/>
    <dgm:cxn modelId="{D42FD4A6-1CB7-4855-B45A-14364827F6F9}" type="presParOf" srcId="{0AFC96DA-682D-487B-B2C5-CC041ED1AB11}" destId="{3DFF61B4-B198-4121-80D3-A666E96FDB33}" srcOrd="7" destOrd="0" presId="urn:microsoft.com/office/officeart/2005/8/layout/hierarchy3"/>
    <dgm:cxn modelId="{369AF80C-7F46-49EB-A327-4AEC8CF65242}" type="presParOf" srcId="{0AFC96DA-682D-487B-B2C5-CC041ED1AB11}" destId="{BCDBA3C5-3576-458A-BFC6-13BE7E688A47}" srcOrd="8" destOrd="0" presId="urn:microsoft.com/office/officeart/2005/8/layout/hierarchy3"/>
    <dgm:cxn modelId="{C7CC3780-5B55-4064-83FC-4AF056667CDA}" type="presParOf" srcId="{0AFC96DA-682D-487B-B2C5-CC041ED1AB11}" destId="{C4007FD4-E800-49EB-8D6A-2DCB9C9B5E58}" srcOrd="9" destOrd="0" presId="urn:microsoft.com/office/officeart/2005/8/layout/hierarchy3"/>
    <dgm:cxn modelId="{793914AF-B255-496C-928F-523439C7E431}" type="presParOf" srcId="{50245D5E-AC68-4319-9B00-4C6B08158466}" destId="{943E6DA5-A0EF-4538-B8CE-7B232713C68F}" srcOrd="1" destOrd="0" presId="urn:microsoft.com/office/officeart/2005/8/layout/hierarchy3"/>
    <dgm:cxn modelId="{4F005C58-2B5D-425D-807F-1D8AB4A87A9E}" type="presParOf" srcId="{943E6DA5-A0EF-4538-B8CE-7B232713C68F}" destId="{B5B2936E-B9CD-4E5E-8D4B-2DD3D1C80164}" srcOrd="0" destOrd="0" presId="urn:microsoft.com/office/officeart/2005/8/layout/hierarchy3"/>
    <dgm:cxn modelId="{3BFD210D-0EFF-48EA-8697-F7EC2F2098D8}" type="presParOf" srcId="{B5B2936E-B9CD-4E5E-8D4B-2DD3D1C80164}" destId="{35534118-047C-4190-898C-D1652FF3AE8F}" srcOrd="0" destOrd="0" presId="urn:microsoft.com/office/officeart/2005/8/layout/hierarchy3"/>
    <dgm:cxn modelId="{8504C58C-B1EA-4FF7-A20D-95CA56F5FFCF}" type="presParOf" srcId="{B5B2936E-B9CD-4E5E-8D4B-2DD3D1C80164}" destId="{DBF12D5D-98B7-495E-A45F-D6267677CC47}" srcOrd="1" destOrd="0" presId="urn:microsoft.com/office/officeart/2005/8/layout/hierarchy3"/>
    <dgm:cxn modelId="{9D714E5B-BAF1-4CAE-8002-B68BA4B2AA35}" type="presParOf" srcId="{943E6DA5-A0EF-4538-B8CE-7B232713C68F}" destId="{ADE1A30C-6B5E-4340-BDDA-32560779C87D}" srcOrd="1" destOrd="0" presId="urn:microsoft.com/office/officeart/2005/8/layout/hierarchy3"/>
    <dgm:cxn modelId="{7CC4BCF9-3FFA-41BE-B8A1-685D903A3543}" type="presParOf" srcId="{ADE1A30C-6B5E-4340-BDDA-32560779C87D}" destId="{4A2D3CF9-102B-4623-B3AD-9F1F77368DFC}" srcOrd="0" destOrd="0" presId="urn:microsoft.com/office/officeart/2005/8/layout/hierarchy3"/>
    <dgm:cxn modelId="{D864A745-AB8A-4C1A-905A-DE4D70F68AE4}" type="presParOf" srcId="{ADE1A30C-6B5E-4340-BDDA-32560779C87D}" destId="{8F4922B9-39CD-450C-9CB6-CE247EA26A15}" srcOrd="1" destOrd="0" presId="urn:microsoft.com/office/officeart/2005/8/layout/hierarchy3"/>
    <dgm:cxn modelId="{5252BFD4-8ECF-441C-80B4-FF33E16FD2E3}" type="presParOf" srcId="{ADE1A30C-6B5E-4340-BDDA-32560779C87D}" destId="{D8252501-5126-41D3-9296-8388CC1413DA}" srcOrd="2" destOrd="0" presId="urn:microsoft.com/office/officeart/2005/8/layout/hierarchy3"/>
    <dgm:cxn modelId="{03545CA5-9AF9-453A-BC1A-89B7C5C3903B}" type="presParOf" srcId="{ADE1A30C-6B5E-4340-BDDA-32560779C87D}" destId="{5781FD8E-4DB7-4A43-BC25-86CEF42CAC72}"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C8AC88-B2D7-4E1F-A4A7-25F2EF054F2A}" type="doc">
      <dgm:prSet loTypeId="urn:microsoft.com/office/officeart/2011/layout/CircleProcess" loCatId="process" qsTypeId="urn:microsoft.com/office/officeart/2005/8/quickstyle/simple1" qsCatId="simple" csTypeId="urn:microsoft.com/office/officeart/2005/8/colors/colorful5" csCatId="colorful" phldr="1"/>
      <dgm:spPr/>
    </dgm:pt>
    <dgm:pt modelId="{78124DC0-F109-4452-BA0B-4702EA459AC5}">
      <dgm:prSet phldrT="[Text]" custT="1"/>
      <dgm:spPr/>
      <dgm:t>
        <a:bodyPr/>
        <a:lstStyle/>
        <a:p>
          <a:pPr>
            <a:spcAft>
              <a:spcPts val="0"/>
            </a:spcAft>
          </a:pPr>
          <a:r>
            <a:rPr lang="en-US" sz="2200" u="sng" dirty="0"/>
            <a:t>Initial Injection </a:t>
          </a:r>
        </a:p>
        <a:p>
          <a:pPr>
            <a:spcAft>
              <a:spcPct val="35000"/>
            </a:spcAft>
          </a:pPr>
          <a:r>
            <a:rPr lang="en-US" sz="2200" dirty="0"/>
            <a:t>600 mg CAB IM x 1</a:t>
          </a:r>
        </a:p>
      </dgm:t>
    </dgm:pt>
    <dgm:pt modelId="{C88BD4F0-47E9-45FD-A4CF-5422268C4571}" type="parTrans" cxnId="{8A1C637A-7E20-4A75-98AC-4B33B54474D2}">
      <dgm:prSet/>
      <dgm:spPr/>
      <dgm:t>
        <a:bodyPr/>
        <a:lstStyle/>
        <a:p>
          <a:endParaRPr lang="en-US" sz="1700"/>
        </a:p>
      </dgm:t>
    </dgm:pt>
    <dgm:pt modelId="{A4354121-738C-4C92-AE62-E19F1F71BFAE}" type="sibTrans" cxnId="{8A1C637A-7E20-4A75-98AC-4B33B54474D2}">
      <dgm:prSet/>
      <dgm:spPr/>
      <dgm:t>
        <a:bodyPr/>
        <a:lstStyle/>
        <a:p>
          <a:endParaRPr lang="en-US" sz="1700"/>
        </a:p>
      </dgm:t>
    </dgm:pt>
    <dgm:pt modelId="{8BA78C5A-0853-489F-A516-92C62CD85566}">
      <dgm:prSet phldrT="[Text]" custT="1"/>
      <dgm:spPr/>
      <dgm:t>
        <a:bodyPr/>
        <a:lstStyle/>
        <a:p>
          <a:pPr>
            <a:spcAft>
              <a:spcPts val="0"/>
            </a:spcAft>
          </a:pPr>
          <a:r>
            <a:rPr lang="en-US" sz="2200" i="0" u="sng" dirty="0"/>
            <a:t>Month 1</a:t>
          </a:r>
        </a:p>
        <a:p>
          <a:pPr>
            <a:spcAft>
              <a:spcPct val="35000"/>
            </a:spcAft>
          </a:pPr>
          <a:r>
            <a:rPr lang="en-US" sz="2200" dirty="0"/>
            <a:t>600 mg CAB IM x 1</a:t>
          </a:r>
          <a:endParaRPr lang="en-US" sz="2200" i="0" u="none" dirty="0"/>
        </a:p>
      </dgm:t>
    </dgm:pt>
    <dgm:pt modelId="{07A3FC81-49BC-498F-9A46-DF9E5B1AEA42}" type="parTrans" cxnId="{91FC91DF-3C1B-4B08-9A4D-BF10026C60A5}">
      <dgm:prSet/>
      <dgm:spPr/>
      <dgm:t>
        <a:bodyPr/>
        <a:lstStyle/>
        <a:p>
          <a:endParaRPr lang="en-US" sz="1700"/>
        </a:p>
      </dgm:t>
    </dgm:pt>
    <dgm:pt modelId="{93504601-85D8-424A-AA5E-733C33D62724}" type="sibTrans" cxnId="{91FC91DF-3C1B-4B08-9A4D-BF10026C60A5}">
      <dgm:prSet/>
      <dgm:spPr/>
      <dgm:t>
        <a:bodyPr/>
        <a:lstStyle/>
        <a:p>
          <a:endParaRPr lang="en-US" sz="1700"/>
        </a:p>
      </dgm:t>
    </dgm:pt>
    <dgm:pt modelId="{B6A3AAF6-1D27-4838-ADEA-681433D27072}">
      <dgm:prSet phldrT="[Text]" custT="1"/>
      <dgm:spPr/>
      <dgm:t>
        <a:bodyPr/>
        <a:lstStyle/>
        <a:p>
          <a:pPr>
            <a:spcAft>
              <a:spcPts val="0"/>
            </a:spcAft>
          </a:pPr>
          <a:r>
            <a:rPr lang="en-US" sz="2200" u="sng" dirty="0"/>
            <a:t>Month 3+</a:t>
          </a:r>
          <a:endParaRPr lang="en-US" sz="2200" u="none" dirty="0"/>
        </a:p>
        <a:p>
          <a:pPr>
            <a:spcAft>
              <a:spcPct val="35000"/>
            </a:spcAft>
          </a:pPr>
          <a:r>
            <a:rPr lang="en-US" sz="2200" dirty="0"/>
            <a:t>600 mg CAB IM Q2 months</a:t>
          </a:r>
          <a:endParaRPr lang="en-US" sz="2200" u="sng" dirty="0"/>
        </a:p>
      </dgm:t>
    </dgm:pt>
    <dgm:pt modelId="{EDFB96F1-97AE-433A-A530-3A5FFC61EAB4}" type="parTrans" cxnId="{CA980B9D-7FF4-4556-82CC-BB70049124BD}">
      <dgm:prSet/>
      <dgm:spPr/>
      <dgm:t>
        <a:bodyPr/>
        <a:lstStyle/>
        <a:p>
          <a:endParaRPr lang="en-US" sz="1700"/>
        </a:p>
      </dgm:t>
    </dgm:pt>
    <dgm:pt modelId="{EEE75919-5A3E-4068-A845-243515CB34D2}" type="sibTrans" cxnId="{CA980B9D-7FF4-4556-82CC-BB70049124BD}">
      <dgm:prSet/>
      <dgm:spPr/>
      <dgm:t>
        <a:bodyPr/>
        <a:lstStyle/>
        <a:p>
          <a:endParaRPr lang="en-US" sz="1700"/>
        </a:p>
      </dgm:t>
    </dgm:pt>
    <dgm:pt modelId="{A30EE563-8E29-49A7-9C2E-6BFC2A201F41}">
      <dgm:prSet phldrT="[Text]" custT="1"/>
      <dgm:spPr/>
      <dgm:t>
        <a:bodyPr/>
        <a:lstStyle/>
        <a:p>
          <a:pPr marL="0" indent="0" defTabSz="1092200">
            <a:spcAft>
              <a:spcPts val="0"/>
            </a:spcAft>
          </a:pPr>
          <a:r>
            <a:rPr lang="en-US" sz="2200" i="1" u="sng" dirty="0"/>
            <a:t>Optional</a:t>
          </a:r>
        </a:p>
        <a:p>
          <a:pPr marL="0" defTabSz="889000">
            <a:spcAft>
              <a:spcPct val="35000"/>
            </a:spcAft>
          </a:pPr>
          <a:r>
            <a:rPr lang="en-US" sz="2200" i="0" dirty="0"/>
            <a:t>CAB 30 mg PO daily x 4 weeks </a:t>
          </a:r>
          <a:r>
            <a:rPr lang="en-US" sz="2200" i="1" dirty="0"/>
            <a:t> </a:t>
          </a:r>
        </a:p>
      </dgm:t>
    </dgm:pt>
    <dgm:pt modelId="{E22BA2BB-DE3F-4F04-9CB5-896457A2CF8F}" type="parTrans" cxnId="{B343DE21-1B8E-466F-88DF-DB2690BBFD43}">
      <dgm:prSet/>
      <dgm:spPr/>
      <dgm:t>
        <a:bodyPr/>
        <a:lstStyle/>
        <a:p>
          <a:endParaRPr lang="en-US" sz="1700"/>
        </a:p>
      </dgm:t>
    </dgm:pt>
    <dgm:pt modelId="{973287F7-CF3E-4D8A-B02A-728584B8F21B}" type="sibTrans" cxnId="{B343DE21-1B8E-466F-88DF-DB2690BBFD43}">
      <dgm:prSet/>
      <dgm:spPr/>
      <dgm:t>
        <a:bodyPr/>
        <a:lstStyle/>
        <a:p>
          <a:endParaRPr lang="en-US" sz="1700"/>
        </a:p>
      </dgm:t>
    </dgm:pt>
    <dgm:pt modelId="{19AFFFBB-8BEF-4D9E-8DF0-9BA3D179225F}" type="pres">
      <dgm:prSet presAssocID="{13C8AC88-B2D7-4E1F-A4A7-25F2EF054F2A}" presName="Name0" presStyleCnt="0">
        <dgm:presLayoutVars>
          <dgm:chMax val="11"/>
          <dgm:chPref val="11"/>
          <dgm:dir/>
          <dgm:resizeHandles/>
        </dgm:presLayoutVars>
      </dgm:prSet>
      <dgm:spPr/>
    </dgm:pt>
    <dgm:pt modelId="{F1C65C6E-A54D-47B6-B325-2F2FDA33EEC9}" type="pres">
      <dgm:prSet presAssocID="{B6A3AAF6-1D27-4838-ADEA-681433D27072}" presName="Accent4" presStyleCnt="0"/>
      <dgm:spPr/>
    </dgm:pt>
    <dgm:pt modelId="{0BCA5B79-12BE-44CA-A097-67E11383F1CE}" type="pres">
      <dgm:prSet presAssocID="{B6A3AAF6-1D27-4838-ADEA-681433D27072}" presName="Accent" presStyleLbl="node1" presStyleIdx="0" presStyleCnt="4"/>
      <dgm:spPr/>
    </dgm:pt>
    <dgm:pt modelId="{35BF67AA-0408-4648-8A50-7D3F64916085}" type="pres">
      <dgm:prSet presAssocID="{B6A3AAF6-1D27-4838-ADEA-681433D27072}" presName="ParentBackground4" presStyleCnt="0"/>
      <dgm:spPr/>
    </dgm:pt>
    <dgm:pt modelId="{73B799E3-D1F0-443F-AE49-F9CBEDFF9C47}" type="pres">
      <dgm:prSet presAssocID="{B6A3AAF6-1D27-4838-ADEA-681433D27072}" presName="ParentBackground" presStyleLbl="fgAcc1" presStyleIdx="0" presStyleCnt="4"/>
      <dgm:spPr/>
    </dgm:pt>
    <dgm:pt modelId="{0532DFC6-FFAC-4AAB-94A6-14A637280B55}" type="pres">
      <dgm:prSet presAssocID="{B6A3AAF6-1D27-4838-ADEA-681433D27072}" presName="Parent4" presStyleLbl="revTx" presStyleIdx="0" presStyleCnt="0">
        <dgm:presLayoutVars>
          <dgm:chMax val="1"/>
          <dgm:chPref val="1"/>
          <dgm:bulletEnabled val="1"/>
        </dgm:presLayoutVars>
      </dgm:prSet>
      <dgm:spPr/>
    </dgm:pt>
    <dgm:pt modelId="{160AFA5C-6649-45ED-AED3-ECD8A6D0DF2C}" type="pres">
      <dgm:prSet presAssocID="{8BA78C5A-0853-489F-A516-92C62CD85566}" presName="Accent3" presStyleCnt="0"/>
      <dgm:spPr/>
    </dgm:pt>
    <dgm:pt modelId="{620B985E-03AD-4B13-B484-A88D351B51FB}" type="pres">
      <dgm:prSet presAssocID="{8BA78C5A-0853-489F-A516-92C62CD85566}" presName="Accent" presStyleLbl="node1" presStyleIdx="1" presStyleCnt="4"/>
      <dgm:spPr/>
    </dgm:pt>
    <dgm:pt modelId="{55EA400C-BA98-4A40-9F1E-7CD092C8B076}" type="pres">
      <dgm:prSet presAssocID="{8BA78C5A-0853-489F-A516-92C62CD85566}" presName="ParentBackground3" presStyleCnt="0"/>
      <dgm:spPr/>
    </dgm:pt>
    <dgm:pt modelId="{F2BA172D-9EB5-4ACF-99F1-8D47FA20D9CF}" type="pres">
      <dgm:prSet presAssocID="{8BA78C5A-0853-489F-A516-92C62CD85566}" presName="ParentBackground" presStyleLbl="fgAcc1" presStyleIdx="1" presStyleCnt="4"/>
      <dgm:spPr/>
    </dgm:pt>
    <dgm:pt modelId="{17F8A2AB-73E9-4D82-ABC1-DA7E714951A6}" type="pres">
      <dgm:prSet presAssocID="{8BA78C5A-0853-489F-A516-92C62CD85566}" presName="Parent3" presStyleLbl="revTx" presStyleIdx="0" presStyleCnt="0">
        <dgm:presLayoutVars>
          <dgm:chMax val="1"/>
          <dgm:chPref val="1"/>
          <dgm:bulletEnabled val="1"/>
        </dgm:presLayoutVars>
      </dgm:prSet>
      <dgm:spPr/>
    </dgm:pt>
    <dgm:pt modelId="{7FC84762-3A9B-491F-BD77-9A759F5780BC}" type="pres">
      <dgm:prSet presAssocID="{78124DC0-F109-4452-BA0B-4702EA459AC5}" presName="Accent2" presStyleCnt="0"/>
      <dgm:spPr/>
    </dgm:pt>
    <dgm:pt modelId="{1A71FB3D-AA1D-4367-A93A-9B38FFEE7AB9}" type="pres">
      <dgm:prSet presAssocID="{78124DC0-F109-4452-BA0B-4702EA459AC5}" presName="Accent" presStyleLbl="node1" presStyleIdx="2" presStyleCnt="4"/>
      <dgm:spPr/>
    </dgm:pt>
    <dgm:pt modelId="{6180D38C-23E1-44FB-A0C1-31A5F1D16815}" type="pres">
      <dgm:prSet presAssocID="{78124DC0-F109-4452-BA0B-4702EA459AC5}" presName="ParentBackground2" presStyleCnt="0"/>
      <dgm:spPr/>
    </dgm:pt>
    <dgm:pt modelId="{07F84C40-DEC4-44FF-9699-667392E0BEF2}" type="pres">
      <dgm:prSet presAssocID="{78124DC0-F109-4452-BA0B-4702EA459AC5}" presName="ParentBackground" presStyleLbl="fgAcc1" presStyleIdx="2" presStyleCnt="4"/>
      <dgm:spPr/>
    </dgm:pt>
    <dgm:pt modelId="{61D01187-8FD4-4985-80A2-E3FEBDF9FC09}" type="pres">
      <dgm:prSet presAssocID="{78124DC0-F109-4452-BA0B-4702EA459AC5}" presName="Parent2" presStyleLbl="revTx" presStyleIdx="0" presStyleCnt="0">
        <dgm:presLayoutVars>
          <dgm:chMax val="1"/>
          <dgm:chPref val="1"/>
          <dgm:bulletEnabled val="1"/>
        </dgm:presLayoutVars>
      </dgm:prSet>
      <dgm:spPr/>
    </dgm:pt>
    <dgm:pt modelId="{7B0AA189-4AA9-417B-97C5-E0F362A2273D}" type="pres">
      <dgm:prSet presAssocID="{A30EE563-8E29-49A7-9C2E-6BFC2A201F41}" presName="Accent1" presStyleCnt="0"/>
      <dgm:spPr/>
    </dgm:pt>
    <dgm:pt modelId="{0FC162FC-F4A1-442C-9EEB-5A595E401C9B}" type="pres">
      <dgm:prSet presAssocID="{A30EE563-8E29-49A7-9C2E-6BFC2A201F41}" presName="Accent" presStyleLbl="node1" presStyleIdx="3" presStyleCnt="4"/>
      <dgm:spPr/>
    </dgm:pt>
    <dgm:pt modelId="{7B1A2108-DC7E-486A-BAF2-F1EAB1270BC0}" type="pres">
      <dgm:prSet presAssocID="{A30EE563-8E29-49A7-9C2E-6BFC2A201F41}" presName="ParentBackground1" presStyleCnt="0"/>
      <dgm:spPr/>
    </dgm:pt>
    <dgm:pt modelId="{9D174F6F-D93E-4E8D-9D8E-B3F376E45B8D}" type="pres">
      <dgm:prSet presAssocID="{A30EE563-8E29-49A7-9C2E-6BFC2A201F41}" presName="ParentBackground" presStyleLbl="fgAcc1" presStyleIdx="3" presStyleCnt="4"/>
      <dgm:spPr/>
    </dgm:pt>
    <dgm:pt modelId="{819E4A6D-6EBD-4EB1-9AE5-BDEE0C58BBAF}" type="pres">
      <dgm:prSet presAssocID="{A30EE563-8E29-49A7-9C2E-6BFC2A201F41}" presName="Parent1" presStyleLbl="revTx" presStyleIdx="0" presStyleCnt="0">
        <dgm:presLayoutVars>
          <dgm:chMax val="1"/>
          <dgm:chPref val="1"/>
          <dgm:bulletEnabled val="1"/>
        </dgm:presLayoutVars>
      </dgm:prSet>
      <dgm:spPr/>
    </dgm:pt>
  </dgm:ptLst>
  <dgm:cxnLst>
    <dgm:cxn modelId="{C7E7D70B-9695-4335-8E04-5B655E7D24E9}" type="presOf" srcId="{78124DC0-F109-4452-BA0B-4702EA459AC5}" destId="{61D01187-8FD4-4985-80A2-E3FEBDF9FC09}" srcOrd="1" destOrd="0" presId="urn:microsoft.com/office/officeart/2011/layout/CircleProcess"/>
    <dgm:cxn modelId="{B343DE21-1B8E-466F-88DF-DB2690BBFD43}" srcId="{13C8AC88-B2D7-4E1F-A4A7-25F2EF054F2A}" destId="{A30EE563-8E29-49A7-9C2E-6BFC2A201F41}" srcOrd="0" destOrd="0" parTransId="{E22BA2BB-DE3F-4F04-9CB5-896457A2CF8F}" sibTransId="{973287F7-CF3E-4D8A-B02A-728584B8F21B}"/>
    <dgm:cxn modelId="{34412D56-E474-4FB1-A103-DC1C041AB941}" type="presOf" srcId="{B6A3AAF6-1D27-4838-ADEA-681433D27072}" destId="{73B799E3-D1F0-443F-AE49-F9CBEDFF9C47}" srcOrd="0" destOrd="0" presId="urn:microsoft.com/office/officeart/2011/layout/CircleProcess"/>
    <dgm:cxn modelId="{0B697F59-E14D-4D94-AE92-42354D5FB003}" type="presOf" srcId="{B6A3AAF6-1D27-4838-ADEA-681433D27072}" destId="{0532DFC6-FFAC-4AAB-94A6-14A637280B55}" srcOrd="1" destOrd="0" presId="urn:microsoft.com/office/officeart/2011/layout/CircleProcess"/>
    <dgm:cxn modelId="{8A1C637A-7E20-4A75-98AC-4B33B54474D2}" srcId="{13C8AC88-B2D7-4E1F-A4A7-25F2EF054F2A}" destId="{78124DC0-F109-4452-BA0B-4702EA459AC5}" srcOrd="1" destOrd="0" parTransId="{C88BD4F0-47E9-45FD-A4CF-5422268C4571}" sibTransId="{A4354121-738C-4C92-AE62-E19F1F71BFAE}"/>
    <dgm:cxn modelId="{A7DE3588-5A3E-4BF8-906F-E82133D51449}" type="presOf" srcId="{8BA78C5A-0853-489F-A516-92C62CD85566}" destId="{F2BA172D-9EB5-4ACF-99F1-8D47FA20D9CF}" srcOrd="0" destOrd="0" presId="urn:microsoft.com/office/officeart/2011/layout/CircleProcess"/>
    <dgm:cxn modelId="{CA980B9D-7FF4-4556-82CC-BB70049124BD}" srcId="{13C8AC88-B2D7-4E1F-A4A7-25F2EF054F2A}" destId="{B6A3AAF6-1D27-4838-ADEA-681433D27072}" srcOrd="3" destOrd="0" parTransId="{EDFB96F1-97AE-433A-A530-3A5FFC61EAB4}" sibTransId="{EEE75919-5A3E-4068-A845-243515CB34D2}"/>
    <dgm:cxn modelId="{6D584AB4-8253-4C29-99CC-B8D427842E86}" type="presOf" srcId="{78124DC0-F109-4452-BA0B-4702EA459AC5}" destId="{07F84C40-DEC4-44FF-9699-667392E0BEF2}" srcOrd="0" destOrd="0" presId="urn:microsoft.com/office/officeart/2011/layout/CircleProcess"/>
    <dgm:cxn modelId="{9CBE26D0-9584-4DEF-ABF6-8057A4DB79D5}" type="presOf" srcId="{8BA78C5A-0853-489F-A516-92C62CD85566}" destId="{17F8A2AB-73E9-4D82-ABC1-DA7E714951A6}" srcOrd="1" destOrd="0" presId="urn:microsoft.com/office/officeart/2011/layout/CircleProcess"/>
    <dgm:cxn modelId="{9C22AAD3-D197-407F-8821-827962FF2426}" type="presOf" srcId="{A30EE563-8E29-49A7-9C2E-6BFC2A201F41}" destId="{819E4A6D-6EBD-4EB1-9AE5-BDEE0C58BBAF}" srcOrd="1" destOrd="0" presId="urn:microsoft.com/office/officeart/2011/layout/CircleProcess"/>
    <dgm:cxn modelId="{91FC91DF-3C1B-4B08-9A4D-BF10026C60A5}" srcId="{13C8AC88-B2D7-4E1F-A4A7-25F2EF054F2A}" destId="{8BA78C5A-0853-489F-A516-92C62CD85566}" srcOrd="2" destOrd="0" parTransId="{07A3FC81-49BC-498F-9A46-DF9E5B1AEA42}" sibTransId="{93504601-85D8-424A-AA5E-733C33D62724}"/>
    <dgm:cxn modelId="{ACE7DBDF-B425-489D-98B9-923E314BA6A3}" type="presOf" srcId="{13C8AC88-B2D7-4E1F-A4A7-25F2EF054F2A}" destId="{19AFFFBB-8BEF-4D9E-8DF0-9BA3D179225F}" srcOrd="0" destOrd="0" presId="urn:microsoft.com/office/officeart/2011/layout/CircleProcess"/>
    <dgm:cxn modelId="{EE6C54E8-5724-4AEA-8030-31255CE893D6}" type="presOf" srcId="{A30EE563-8E29-49A7-9C2E-6BFC2A201F41}" destId="{9D174F6F-D93E-4E8D-9D8E-B3F376E45B8D}" srcOrd="0" destOrd="0" presId="urn:microsoft.com/office/officeart/2011/layout/CircleProcess"/>
    <dgm:cxn modelId="{6A87F6DF-2E0E-4072-805C-0E4987513833}" type="presParOf" srcId="{19AFFFBB-8BEF-4D9E-8DF0-9BA3D179225F}" destId="{F1C65C6E-A54D-47B6-B325-2F2FDA33EEC9}" srcOrd="0" destOrd="0" presId="urn:microsoft.com/office/officeart/2011/layout/CircleProcess"/>
    <dgm:cxn modelId="{309226ED-6509-41E7-8436-0A0605C98928}" type="presParOf" srcId="{F1C65C6E-A54D-47B6-B325-2F2FDA33EEC9}" destId="{0BCA5B79-12BE-44CA-A097-67E11383F1CE}" srcOrd="0" destOrd="0" presId="urn:microsoft.com/office/officeart/2011/layout/CircleProcess"/>
    <dgm:cxn modelId="{EBAEF3A8-4CE9-48F5-B588-A5C92EEB72B6}" type="presParOf" srcId="{19AFFFBB-8BEF-4D9E-8DF0-9BA3D179225F}" destId="{35BF67AA-0408-4648-8A50-7D3F64916085}" srcOrd="1" destOrd="0" presId="urn:microsoft.com/office/officeart/2011/layout/CircleProcess"/>
    <dgm:cxn modelId="{846E7DC4-BB73-459B-B232-B3F1B4B6800E}" type="presParOf" srcId="{35BF67AA-0408-4648-8A50-7D3F64916085}" destId="{73B799E3-D1F0-443F-AE49-F9CBEDFF9C47}" srcOrd="0" destOrd="0" presId="urn:microsoft.com/office/officeart/2011/layout/CircleProcess"/>
    <dgm:cxn modelId="{B4B645C8-1697-4016-ACAF-90D31CB3AD4C}" type="presParOf" srcId="{19AFFFBB-8BEF-4D9E-8DF0-9BA3D179225F}" destId="{0532DFC6-FFAC-4AAB-94A6-14A637280B55}" srcOrd="2" destOrd="0" presId="urn:microsoft.com/office/officeart/2011/layout/CircleProcess"/>
    <dgm:cxn modelId="{86FDE919-B41B-4E58-88AE-C91B481314F3}" type="presParOf" srcId="{19AFFFBB-8BEF-4D9E-8DF0-9BA3D179225F}" destId="{160AFA5C-6649-45ED-AED3-ECD8A6D0DF2C}" srcOrd="3" destOrd="0" presId="urn:microsoft.com/office/officeart/2011/layout/CircleProcess"/>
    <dgm:cxn modelId="{D8EDBE7D-A384-4F76-AF70-8F3D31A5CF74}" type="presParOf" srcId="{160AFA5C-6649-45ED-AED3-ECD8A6D0DF2C}" destId="{620B985E-03AD-4B13-B484-A88D351B51FB}" srcOrd="0" destOrd="0" presId="urn:microsoft.com/office/officeart/2011/layout/CircleProcess"/>
    <dgm:cxn modelId="{1DE600C8-68A7-41B6-BF71-C426C9CF37D8}" type="presParOf" srcId="{19AFFFBB-8BEF-4D9E-8DF0-9BA3D179225F}" destId="{55EA400C-BA98-4A40-9F1E-7CD092C8B076}" srcOrd="4" destOrd="0" presId="urn:microsoft.com/office/officeart/2011/layout/CircleProcess"/>
    <dgm:cxn modelId="{E13FE280-860C-4EAB-AA77-16C4236123B6}" type="presParOf" srcId="{55EA400C-BA98-4A40-9F1E-7CD092C8B076}" destId="{F2BA172D-9EB5-4ACF-99F1-8D47FA20D9CF}" srcOrd="0" destOrd="0" presId="urn:microsoft.com/office/officeart/2011/layout/CircleProcess"/>
    <dgm:cxn modelId="{86D3FEF3-265F-4840-ABDB-4F35481BA6A4}" type="presParOf" srcId="{19AFFFBB-8BEF-4D9E-8DF0-9BA3D179225F}" destId="{17F8A2AB-73E9-4D82-ABC1-DA7E714951A6}" srcOrd="5" destOrd="0" presId="urn:microsoft.com/office/officeart/2011/layout/CircleProcess"/>
    <dgm:cxn modelId="{B31BECE5-A906-44BE-B168-B7609DC577B5}" type="presParOf" srcId="{19AFFFBB-8BEF-4D9E-8DF0-9BA3D179225F}" destId="{7FC84762-3A9B-491F-BD77-9A759F5780BC}" srcOrd="6" destOrd="0" presId="urn:microsoft.com/office/officeart/2011/layout/CircleProcess"/>
    <dgm:cxn modelId="{292158BB-F172-40A8-A12B-5D056A9086CA}" type="presParOf" srcId="{7FC84762-3A9B-491F-BD77-9A759F5780BC}" destId="{1A71FB3D-AA1D-4367-A93A-9B38FFEE7AB9}" srcOrd="0" destOrd="0" presId="urn:microsoft.com/office/officeart/2011/layout/CircleProcess"/>
    <dgm:cxn modelId="{0EA428CD-6DA5-4396-82CE-3D38FF142D7C}" type="presParOf" srcId="{19AFFFBB-8BEF-4D9E-8DF0-9BA3D179225F}" destId="{6180D38C-23E1-44FB-A0C1-31A5F1D16815}" srcOrd="7" destOrd="0" presId="urn:microsoft.com/office/officeart/2011/layout/CircleProcess"/>
    <dgm:cxn modelId="{F6FFAC89-D047-47CB-B197-DE19E6D1386F}" type="presParOf" srcId="{6180D38C-23E1-44FB-A0C1-31A5F1D16815}" destId="{07F84C40-DEC4-44FF-9699-667392E0BEF2}" srcOrd="0" destOrd="0" presId="urn:microsoft.com/office/officeart/2011/layout/CircleProcess"/>
    <dgm:cxn modelId="{911600CB-2685-479E-9E9C-19E88A73BB7E}" type="presParOf" srcId="{19AFFFBB-8BEF-4D9E-8DF0-9BA3D179225F}" destId="{61D01187-8FD4-4985-80A2-E3FEBDF9FC09}" srcOrd="8" destOrd="0" presId="urn:microsoft.com/office/officeart/2011/layout/CircleProcess"/>
    <dgm:cxn modelId="{D68E4EE3-94E7-4ADB-A4EA-E90713B0BA94}" type="presParOf" srcId="{19AFFFBB-8BEF-4D9E-8DF0-9BA3D179225F}" destId="{7B0AA189-4AA9-417B-97C5-E0F362A2273D}" srcOrd="9" destOrd="0" presId="urn:microsoft.com/office/officeart/2011/layout/CircleProcess"/>
    <dgm:cxn modelId="{125ACBDE-1AD2-44A1-827C-BDBC0E8D4986}" type="presParOf" srcId="{7B0AA189-4AA9-417B-97C5-E0F362A2273D}" destId="{0FC162FC-F4A1-442C-9EEB-5A595E401C9B}" srcOrd="0" destOrd="0" presId="urn:microsoft.com/office/officeart/2011/layout/CircleProcess"/>
    <dgm:cxn modelId="{AA246114-9C43-4711-9804-0C3C8261EA68}" type="presParOf" srcId="{19AFFFBB-8BEF-4D9E-8DF0-9BA3D179225F}" destId="{7B1A2108-DC7E-486A-BAF2-F1EAB1270BC0}" srcOrd="10" destOrd="0" presId="urn:microsoft.com/office/officeart/2011/layout/CircleProcess"/>
    <dgm:cxn modelId="{B17CCF29-96E2-4C33-8AFD-B60A9F364303}" type="presParOf" srcId="{7B1A2108-DC7E-486A-BAF2-F1EAB1270BC0}" destId="{9D174F6F-D93E-4E8D-9D8E-B3F376E45B8D}" srcOrd="0" destOrd="0" presId="urn:microsoft.com/office/officeart/2011/layout/CircleProcess"/>
    <dgm:cxn modelId="{C81771E7-28DE-4493-B970-AE07CE561070}" type="presParOf" srcId="{19AFFFBB-8BEF-4D9E-8DF0-9BA3D179225F}" destId="{819E4A6D-6EBD-4EB1-9AE5-BDEE0C58BBAF}"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0759A9-1965-4C0A-8597-BA6C56284E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3D0AC6-339E-43FB-813D-02D17BA8CD5C}">
      <dgm:prSet/>
      <dgm:spPr>
        <a:solidFill>
          <a:srgbClr val="50A5AB"/>
        </a:solidFill>
      </dgm:spPr>
      <dgm:t>
        <a:bodyPr/>
        <a:lstStyle/>
        <a:p>
          <a:r>
            <a:rPr lang="en-US"/>
            <a:t>Adverse reactions:</a:t>
          </a:r>
        </a:p>
      </dgm:t>
    </dgm:pt>
    <dgm:pt modelId="{1BC7885A-C74D-4DF3-A9E5-24CB12FB9160}" type="parTrans" cxnId="{1E7416DF-B93B-45F0-BFD9-82BEABE9BFEE}">
      <dgm:prSet/>
      <dgm:spPr/>
      <dgm:t>
        <a:bodyPr/>
        <a:lstStyle/>
        <a:p>
          <a:endParaRPr lang="en-US"/>
        </a:p>
      </dgm:t>
    </dgm:pt>
    <dgm:pt modelId="{41F4C2B0-DD6B-4EDE-9C8D-6FB917E80797}" type="sibTrans" cxnId="{1E7416DF-B93B-45F0-BFD9-82BEABE9BFEE}">
      <dgm:prSet/>
      <dgm:spPr/>
      <dgm:t>
        <a:bodyPr/>
        <a:lstStyle/>
        <a:p>
          <a:endParaRPr lang="en-US"/>
        </a:p>
      </dgm:t>
    </dgm:pt>
    <dgm:pt modelId="{8A5F2E37-9421-438C-94FB-6DCD27AFEF77}">
      <dgm:prSet/>
      <dgm:spPr/>
      <dgm:t>
        <a:bodyPr/>
        <a:lstStyle/>
        <a:p>
          <a:r>
            <a:rPr lang="en-US" b="1"/>
            <a:t>Injection site reactions</a:t>
          </a:r>
          <a:endParaRPr lang="en-US"/>
        </a:p>
      </dgm:t>
    </dgm:pt>
    <dgm:pt modelId="{DA425D99-3C5D-4F84-83A4-E01727324F3E}" type="parTrans" cxnId="{8EE8E23D-F3D5-4E20-96FF-D746D3ED1DFA}">
      <dgm:prSet/>
      <dgm:spPr/>
      <dgm:t>
        <a:bodyPr/>
        <a:lstStyle/>
        <a:p>
          <a:endParaRPr lang="en-US"/>
        </a:p>
      </dgm:t>
    </dgm:pt>
    <dgm:pt modelId="{1E8ABA29-92A9-4605-AAE7-F445BC13503A}" type="sibTrans" cxnId="{8EE8E23D-F3D5-4E20-96FF-D746D3ED1DFA}">
      <dgm:prSet/>
      <dgm:spPr/>
      <dgm:t>
        <a:bodyPr/>
        <a:lstStyle/>
        <a:p>
          <a:endParaRPr lang="en-US"/>
        </a:p>
      </dgm:t>
    </dgm:pt>
    <dgm:pt modelId="{B8114087-D578-4D36-96A2-BCD8EE5B0A72}">
      <dgm:prSet/>
      <dgm:spPr/>
      <dgm:t>
        <a:bodyPr/>
        <a:lstStyle/>
        <a:p>
          <a:r>
            <a:rPr lang="en-US"/>
            <a:t>Diarrhea</a:t>
          </a:r>
        </a:p>
      </dgm:t>
    </dgm:pt>
    <dgm:pt modelId="{37BB5B9C-CC3E-4040-97C8-2384CF220671}" type="parTrans" cxnId="{BACA93F6-25DF-4DE4-96E0-00A8A86C1807}">
      <dgm:prSet/>
      <dgm:spPr/>
      <dgm:t>
        <a:bodyPr/>
        <a:lstStyle/>
        <a:p>
          <a:endParaRPr lang="en-US"/>
        </a:p>
      </dgm:t>
    </dgm:pt>
    <dgm:pt modelId="{FFAE1579-C968-475B-B934-F2BEE0FA1C54}" type="sibTrans" cxnId="{BACA93F6-25DF-4DE4-96E0-00A8A86C1807}">
      <dgm:prSet/>
      <dgm:spPr/>
      <dgm:t>
        <a:bodyPr/>
        <a:lstStyle/>
        <a:p>
          <a:endParaRPr lang="en-US"/>
        </a:p>
      </dgm:t>
    </dgm:pt>
    <dgm:pt modelId="{543E2461-C562-4D11-AE96-21EB55316A0F}">
      <dgm:prSet/>
      <dgm:spPr/>
      <dgm:t>
        <a:bodyPr/>
        <a:lstStyle/>
        <a:p>
          <a:r>
            <a:rPr lang="en-US"/>
            <a:t>Nausea </a:t>
          </a:r>
        </a:p>
      </dgm:t>
    </dgm:pt>
    <dgm:pt modelId="{16038557-820F-4F70-8E70-556B219462F4}" type="parTrans" cxnId="{CFD53DD6-37EA-45E0-A61D-649271D52B9C}">
      <dgm:prSet/>
      <dgm:spPr/>
      <dgm:t>
        <a:bodyPr/>
        <a:lstStyle/>
        <a:p>
          <a:endParaRPr lang="en-US"/>
        </a:p>
      </dgm:t>
    </dgm:pt>
    <dgm:pt modelId="{E56B8C72-EF7A-4B87-AC04-87C23EB8B9C2}" type="sibTrans" cxnId="{CFD53DD6-37EA-45E0-A61D-649271D52B9C}">
      <dgm:prSet/>
      <dgm:spPr/>
      <dgm:t>
        <a:bodyPr/>
        <a:lstStyle/>
        <a:p>
          <a:endParaRPr lang="en-US"/>
        </a:p>
      </dgm:t>
    </dgm:pt>
    <dgm:pt modelId="{22741235-0A8B-4D71-9CC1-042ADB904827}">
      <dgm:prSet/>
      <dgm:spPr>
        <a:solidFill>
          <a:srgbClr val="50A5AB"/>
        </a:solidFill>
      </dgm:spPr>
      <dgm:t>
        <a:bodyPr/>
        <a:lstStyle/>
        <a:p>
          <a:r>
            <a:rPr lang="en-US"/>
            <a:t>Patient education: </a:t>
          </a:r>
        </a:p>
      </dgm:t>
    </dgm:pt>
    <dgm:pt modelId="{675374D4-D77F-49AE-8820-8AC007C9EBFB}" type="parTrans" cxnId="{CC6F0ACF-83F7-4486-83DF-48C6429DF8DA}">
      <dgm:prSet/>
      <dgm:spPr/>
      <dgm:t>
        <a:bodyPr/>
        <a:lstStyle/>
        <a:p>
          <a:endParaRPr lang="en-US"/>
        </a:p>
      </dgm:t>
    </dgm:pt>
    <dgm:pt modelId="{DD08932B-0CF2-423F-95ED-9B6FDA8FE21B}" type="sibTrans" cxnId="{CC6F0ACF-83F7-4486-83DF-48C6429DF8DA}">
      <dgm:prSet/>
      <dgm:spPr/>
      <dgm:t>
        <a:bodyPr/>
        <a:lstStyle/>
        <a:p>
          <a:endParaRPr lang="en-US"/>
        </a:p>
      </dgm:t>
    </dgm:pt>
    <dgm:pt modelId="{06F0E459-4611-4A1A-99FC-6360DBA1869B}">
      <dgm:prSet/>
      <dgm:spPr/>
      <dgm:t>
        <a:bodyPr/>
        <a:lstStyle/>
        <a:p>
          <a:r>
            <a:rPr lang="en-US" dirty="0"/>
            <a:t>Injection site reaction management: can take over-the-counter pain medications or apply a warm compress/heating pad</a:t>
          </a:r>
        </a:p>
      </dgm:t>
    </dgm:pt>
    <dgm:pt modelId="{B058F1A3-F2CF-4C1F-B74D-D6C23BD0DB5D}" type="parTrans" cxnId="{A81E4261-8F57-4E52-A790-8C0865987475}">
      <dgm:prSet/>
      <dgm:spPr/>
      <dgm:t>
        <a:bodyPr/>
        <a:lstStyle/>
        <a:p>
          <a:endParaRPr lang="en-US"/>
        </a:p>
      </dgm:t>
    </dgm:pt>
    <dgm:pt modelId="{18F1265C-7B0D-4FCE-BB1A-584F7C90E2F7}" type="sibTrans" cxnId="{A81E4261-8F57-4E52-A790-8C0865987475}">
      <dgm:prSet/>
      <dgm:spPr/>
      <dgm:t>
        <a:bodyPr/>
        <a:lstStyle/>
        <a:p>
          <a:endParaRPr lang="en-US"/>
        </a:p>
      </dgm:t>
    </dgm:pt>
    <dgm:pt modelId="{7CDF637F-598A-44D1-978F-48102DE7CCB1}">
      <dgm:prSet/>
      <dgm:spPr/>
      <dgm:t>
        <a:bodyPr/>
        <a:lstStyle/>
        <a:p>
          <a:r>
            <a:rPr lang="en-US" dirty="0"/>
            <a:t>Risk of acquiring drug-resistant HIV infection during the CAB “tail” (declining drug levels)</a:t>
          </a:r>
        </a:p>
      </dgm:t>
    </dgm:pt>
    <dgm:pt modelId="{6D13B822-6F38-4F07-B089-FD69690B74EC}" type="parTrans" cxnId="{443F848A-266F-4EEF-A1CF-27DA92454D7B}">
      <dgm:prSet/>
      <dgm:spPr/>
      <dgm:t>
        <a:bodyPr/>
        <a:lstStyle/>
        <a:p>
          <a:endParaRPr lang="en-US"/>
        </a:p>
      </dgm:t>
    </dgm:pt>
    <dgm:pt modelId="{B2AEBDE6-9553-49A7-AB85-A24F96B45ACE}" type="sibTrans" cxnId="{443F848A-266F-4EEF-A1CF-27DA92454D7B}">
      <dgm:prSet/>
      <dgm:spPr/>
      <dgm:t>
        <a:bodyPr/>
        <a:lstStyle/>
        <a:p>
          <a:endParaRPr lang="en-US"/>
        </a:p>
      </dgm:t>
    </dgm:pt>
    <dgm:pt modelId="{9A5E792B-76CA-4FA2-984C-BB9FA79B7B19}">
      <dgm:prSet/>
      <dgm:spPr/>
      <dgm:t>
        <a:bodyPr/>
        <a:lstStyle/>
        <a:p>
          <a:r>
            <a:rPr lang="en-US" dirty="0"/>
            <a:t>If plan on stopping CAB injections and at risk for acquiring HIV, prescribe F/TDF or F/TAF for 8 weeks after the last injection</a:t>
          </a:r>
        </a:p>
      </dgm:t>
    </dgm:pt>
    <dgm:pt modelId="{396B5135-F2F3-4CCC-8A24-04386E591CDA}" type="parTrans" cxnId="{3B90AF51-2FC3-4BA6-98A4-AFEAAC397A04}">
      <dgm:prSet/>
      <dgm:spPr/>
      <dgm:t>
        <a:bodyPr/>
        <a:lstStyle/>
        <a:p>
          <a:endParaRPr lang="en-US"/>
        </a:p>
      </dgm:t>
    </dgm:pt>
    <dgm:pt modelId="{6CBD53C9-5303-4D79-B0E1-B90BA0AA10CA}" type="sibTrans" cxnId="{3B90AF51-2FC3-4BA6-98A4-AFEAAC397A04}">
      <dgm:prSet/>
      <dgm:spPr/>
      <dgm:t>
        <a:bodyPr/>
        <a:lstStyle/>
        <a:p>
          <a:endParaRPr lang="en-US"/>
        </a:p>
      </dgm:t>
    </dgm:pt>
    <dgm:pt modelId="{44E2F0CF-0D27-411E-B10F-6A019317C49B}">
      <dgm:prSet/>
      <dgm:spPr/>
      <dgm:t>
        <a:bodyPr/>
        <a:lstStyle/>
        <a:p>
          <a:r>
            <a:rPr lang="en-US" dirty="0"/>
            <a:t>Unclear time to maximal protection </a:t>
          </a:r>
        </a:p>
      </dgm:t>
    </dgm:pt>
    <dgm:pt modelId="{FDF699D4-EF9A-403C-9C20-1A00649AAD27}" type="parTrans" cxnId="{5C90D144-3A63-4549-8F1E-5FE105031E7A}">
      <dgm:prSet/>
      <dgm:spPr/>
    </dgm:pt>
    <dgm:pt modelId="{9182DA6C-54E5-4566-8130-25AC6C6EC62C}" type="sibTrans" cxnId="{5C90D144-3A63-4549-8F1E-5FE105031E7A}">
      <dgm:prSet/>
      <dgm:spPr/>
    </dgm:pt>
    <dgm:pt modelId="{B3F7499C-F68E-4D6A-8073-2305D404761E}" type="pres">
      <dgm:prSet presAssocID="{010759A9-1965-4C0A-8597-BA6C56284EE0}" presName="linear" presStyleCnt="0">
        <dgm:presLayoutVars>
          <dgm:animLvl val="lvl"/>
          <dgm:resizeHandles val="exact"/>
        </dgm:presLayoutVars>
      </dgm:prSet>
      <dgm:spPr/>
    </dgm:pt>
    <dgm:pt modelId="{48224982-E661-4580-B0ED-C838C33FC35C}" type="pres">
      <dgm:prSet presAssocID="{3D3D0AC6-339E-43FB-813D-02D17BA8CD5C}" presName="parentText" presStyleLbl="node1" presStyleIdx="0" presStyleCnt="2">
        <dgm:presLayoutVars>
          <dgm:chMax val="0"/>
          <dgm:bulletEnabled val="1"/>
        </dgm:presLayoutVars>
      </dgm:prSet>
      <dgm:spPr/>
    </dgm:pt>
    <dgm:pt modelId="{72E35017-0C5D-4777-93DF-B60B8861ACBC}" type="pres">
      <dgm:prSet presAssocID="{3D3D0AC6-339E-43FB-813D-02D17BA8CD5C}" presName="childText" presStyleLbl="revTx" presStyleIdx="0" presStyleCnt="2">
        <dgm:presLayoutVars>
          <dgm:bulletEnabled val="1"/>
        </dgm:presLayoutVars>
      </dgm:prSet>
      <dgm:spPr/>
    </dgm:pt>
    <dgm:pt modelId="{560672AE-15BF-4B84-8710-F6BD985DB0B4}" type="pres">
      <dgm:prSet presAssocID="{22741235-0A8B-4D71-9CC1-042ADB904827}" presName="parentText" presStyleLbl="node1" presStyleIdx="1" presStyleCnt="2">
        <dgm:presLayoutVars>
          <dgm:chMax val="0"/>
          <dgm:bulletEnabled val="1"/>
        </dgm:presLayoutVars>
      </dgm:prSet>
      <dgm:spPr/>
    </dgm:pt>
    <dgm:pt modelId="{805DC47C-04F3-4585-8C1C-8BB249269366}" type="pres">
      <dgm:prSet presAssocID="{22741235-0A8B-4D71-9CC1-042ADB904827}" presName="childText" presStyleLbl="revTx" presStyleIdx="1" presStyleCnt="2">
        <dgm:presLayoutVars>
          <dgm:bulletEnabled val="1"/>
        </dgm:presLayoutVars>
      </dgm:prSet>
      <dgm:spPr/>
    </dgm:pt>
  </dgm:ptLst>
  <dgm:cxnLst>
    <dgm:cxn modelId="{186A953B-2A11-4F4D-95C3-1C45A9098528}" type="presOf" srcId="{3D3D0AC6-339E-43FB-813D-02D17BA8CD5C}" destId="{48224982-E661-4580-B0ED-C838C33FC35C}" srcOrd="0" destOrd="0" presId="urn:microsoft.com/office/officeart/2005/8/layout/vList2"/>
    <dgm:cxn modelId="{8EE8E23D-F3D5-4E20-96FF-D746D3ED1DFA}" srcId="{3D3D0AC6-339E-43FB-813D-02D17BA8CD5C}" destId="{8A5F2E37-9421-438C-94FB-6DCD27AFEF77}" srcOrd="0" destOrd="0" parTransId="{DA425D99-3C5D-4F84-83A4-E01727324F3E}" sibTransId="{1E8ABA29-92A9-4605-AAE7-F445BC13503A}"/>
    <dgm:cxn modelId="{A81E4261-8F57-4E52-A790-8C0865987475}" srcId="{22741235-0A8B-4D71-9CC1-042ADB904827}" destId="{06F0E459-4611-4A1A-99FC-6360DBA1869B}" srcOrd="0" destOrd="0" parTransId="{B058F1A3-F2CF-4C1F-B74D-D6C23BD0DB5D}" sibTransId="{18F1265C-7B0D-4FCE-BB1A-584F7C90E2F7}"/>
    <dgm:cxn modelId="{9060B444-8B3B-468C-A75B-538DDABC0354}" type="presOf" srcId="{543E2461-C562-4D11-AE96-21EB55316A0F}" destId="{72E35017-0C5D-4777-93DF-B60B8861ACBC}" srcOrd="0" destOrd="2" presId="urn:microsoft.com/office/officeart/2005/8/layout/vList2"/>
    <dgm:cxn modelId="{5C90D144-3A63-4549-8F1E-5FE105031E7A}" srcId="{22741235-0A8B-4D71-9CC1-042ADB904827}" destId="{44E2F0CF-0D27-411E-B10F-6A019317C49B}" srcOrd="1" destOrd="0" parTransId="{FDF699D4-EF9A-403C-9C20-1A00649AAD27}" sibTransId="{9182DA6C-54E5-4566-8130-25AC6C6EC62C}"/>
    <dgm:cxn modelId="{6559FF44-3B3D-49DA-845E-93518E40AC33}" type="presOf" srcId="{44E2F0CF-0D27-411E-B10F-6A019317C49B}" destId="{805DC47C-04F3-4585-8C1C-8BB249269366}" srcOrd="0" destOrd="1" presId="urn:microsoft.com/office/officeart/2005/8/layout/vList2"/>
    <dgm:cxn modelId="{7652994C-191F-4D85-830A-436E839C0636}" type="presOf" srcId="{7CDF637F-598A-44D1-978F-48102DE7CCB1}" destId="{805DC47C-04F3-4585-8C1C-8BB249269366}" srcOrd="0" destOrd="2" presId="urn:microsoft.com/office/officeart/2005/8/layout/vList2"/>
    <dgm:cxn modelId="{D0BEF96D-E7E4-49DB-9202-36261A982521}" type="presOf" srcId="{22741235-0A8B-4D71-9CC1-042ADB904827}" destId="{560672AE-15BF-4B84-8710-F6BD985DB0B4}" srcOrd="0" destOrd="0" presId="urn:microsoft.com/office/officeart/2005/8/layout/vList2"/>
    <dgm:cxn modelId="{3B90AF51-2FC3-4BA6-98A4-AFEAAC397A04}" srcId="{22741235-0A8B-4D71-9CC1-042ADB904827}" destId="{9A5E792B-76CA-4FA2-984C-BB9FA79B7B19}" srcOrd="3" destOrd="0" parTransId="{396B5135-F2F3-4CCC-8A24-04386E591CDA}" sibTransId="{6CBD53C9-5303-4D79-B0E1-B90BA0AA10CA}"/>
    <dgm:cxn modelId="{E46C4C76-80E5-432F-9D54-58CE4370D2DF}" type="presOf" srcId="{8A5F2E37-9421-438C-94FB-6DCD27AFEF77}" destId="{72E35017-0C5D-4777-93DF-B60B8861ACBC}" srcOrd="0" destOrd="0" presId="urn:microsoft.com/office/officeart/2005/8/layout/vList2"/>
    <dgm:cxn modelId="{443F848A-266F-4EEF-A1CF-27DA92454D7B}" srcId="{22741235-0A8B-4D71-9CC1-042ADB904827}" destId="{7CDF637F-598A-44D1-978F-48102DE7CCB1}" srcOrd="2" destOrd="0" parTransId="{6D13B822-6F38-4F07-B089-FD69690B74EC}" sibTransId="{B2AEBDE6-9553-49A7-AB85-A24F96B45ACE}"/>
    <dgm:cxn modelId="{8F48A78A-AC3B-44E5-AC39-8810B9672BB8}" type="presOf" srcId="{06F0E459-4611-4A1A-99FC-6360DBA1869B}" destId="{805DC47C-04F3-4585-8C1C-8BB249269366}" srcOrd="0" destOrd="0" presId="urn:microsoft.com/office/officeart/2005/8/layout/vList2"/>
    <dgm:cxn modelId="{02F46D98-9511-42C2-AC63-E531F8293F76}" type="presOf" srcId="{010759A9-1965-4C0A-8597-BA6C56284EE0}" destId="{B3F7499C-F68E-4D6A-8073-2305D404761E}" srcOrd="0" destOrd="0" presId="urn:microsoft.com/office/officeart/2005/8/layout/vList2"/>
    <dgm:cxn modelId="{CC6F0ACF-83F7-4486-83DF-48C6429DF8DA}" srcId="{010759A9-1965-4C0A-8597-BA6C56284EE0}" destId="{22741235-0A8B-4D71-9CC1-042ADB904827}" srcOrd="1" destOrd="0" parTransId="{675374D4-D77F-49AE-8820-8AC007C9EBFB}" sibTransId="{DD08932B-0CF2-423F-95ED-9B6FDA8FE21B}"/>
    <dgm:cxn modelId="{CFD53DD6-37EA-45E0-A61D-649271D52B9C}" srcId="{3D3D0AC6-339E-43FB-813D-02D17BA8CD5C}" destId="{543E2461-C562-4D11-AE96-21EB55316A0F}" srcOrd="2" destOrd="0" parTransId="{16038557-820F-4F70-8E70-556B219462F4}" sibTransId="{E56B8C72-EF7A-4B87-AC04-87C23EB8B9C2}"/>
    <dgm:cxn modelId="{1E7416DF-B93B-45F0-BFD9-82BEABE9BFEE}" srcId="{010759A9-1965-4C0A-8597-BA6C56284EE0}" destId="{3D3D0AC6-339E-43FB-813D-02D17BA8CD5C}" srcOrd="0" destOrd="0" parTransId="{1BC7885A-C74D-4DF3-A9E5-24CB12FB9160}" sibTransId="{41F4C2B0-DD6B-4EDE-9C8D-6FB917E80797}"/>
    <dgm:cxn modelId="{DEF119F1-FA01-46FE-9D49-616376C83F9F}" type="presOf" srcId="{B8114087-D578-4D36-96A2-BCD8EE5B0A72}" destId="{72E35017-0C5D-4777-93DF-B60B8861ACBC}" srcOrd="0" destOrd="1" presId="urn:microsoft.com/office/officeart/2005/8/layout/vList2"/>
    <dgm:cxn modelId="{BACA93F6-25DF-4DE4-96E0-00A8A86C1807}" srcId="{3D3D0AC6-339E-43FB-813D-02D17BA8CD5C}" destId="{B8114087-D578-4D36-96A2-BCD8EE5B0A72}" srcOrd="1" destOrd="0" parTransId="{37BB5B9C-CC3E-4040-97C8-2384CF220671}" sibTransId="{FFAE1579-C968-475B-B934-F2BEE0FA1C54}"/>
    <dgm:cxn modelId="{7B89F5F9-B5A6-45A7-B573-4E96E7C80631}" type="presOf" srcId="{9A5E792B-76CA-4FA2-984C-BB9FA79B7B19}" destId="{805DC47C-04F3-4585-8C1C-8BB249269366}" srcOrd="0" destOrd="3" presId="urn:microsoft.com/office/officeart/2005/8/layout/vList2"/>
    <dgm:cxn modelId="{86C62B5A-8076-4692-B5D5-BDBDF9987A74}" type="presParOf" srcId="{B3F7499C-F68E-4D6A-8073-2305D404761E}" destId="{48224982-E661-4580-B0ED-C838C33FC35C}" srcOrd="0" destOrd="0" presId="urn:microsoft.com/office/officeart/2005/8/layout/vList2"/>
    <dgm:cxn modelId="{2046CA6F-3DFA-4A7C-A289-511F6B5792A1}" type="presParOf" srcId="{B3F7499C-F68E-4D6A-8073-2305D404761E}" destId="{72E35017-0C5D-4777-93DF-B60B8861ACBC}" srcOrd="1" destOrd="0" presId="urn:microsoft.com/office/officeart/2005/8/layout/vList2"/>
    <dgm:cxn modelId="{6DBAC4DE-3DED-4251-903F-1FDA3D9AB2B3}" type="presParOf" srcId="{B3F7499C-F68E-4D6A-8073-2305D404761E}" destId="{560672AE-15BF-4B84-8710-F6BD985DB0B4}" srcOrd="2" destOrd="0" presId="urn:microsoft.com/office/officeart/2005/8/layout/vList2"/>
    <dgm:cxn modelId="{18A916F2-8024-4831-89C8-111D6A3B8D5E}" type="presParOf" srcId="{B3F7499C-F68E-4D6A-8073-2305D404761E}" destId="{805DC47C-04F3-4585-8C1C-8BB24926936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45BED1-B417-40DF-B4B4-F28A3B4D903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8C19D9-80BC-4D3C-8D82-DE01469CCDFC}">
      <dgm:prSet/>
      <dgm:spPr>
        <a:solidFill>
          <a:srgbClr val="008C99"/>
        </a:solidFill>
      </dgm:spPr>
      <dgm:t>
        <a:bodyPr/>
        <a:lstStyle/>
        <a:p>
          <a:r>
            <a:rPr lang="en-US" dirty="0"/>
            <a:t>F/TAF</a:t>
          </a:r>
        </a:p>
      </dgm:t>
    </dgm:pt>
    <dgm:pt modelId="{1CF7422D-5D5A-4795-9E0A-048E47822073}" type="parTrans" cxnId="{37D1A153-E842-4490-A361-AB967C84B760}">
      <dgm:prSet/>
      <dgm:spPr/>
      <dgm:t>
        <a:bodyPr/>
        <a:lstStyle/>
        <a:p>
          <a:endParaRPr lang="en-US"/>
        </a:p>
      </dgm:t>
    </dgm:pt>
    <dgm:pt modelId="{95008A30-C5A4-492C-BF1D-0EA724439717}" type="sibTrans" cxnId="{37D1A153-E842-4490-A361-AB967C84B760}">
      <dgm:prSet/>
      <dgm:spPr/>
      <dgm:t>
        <a:bodyPr/>
        <a:lstStyle/>
        <a:p>
          <a:endParaRPr lang="en-US"/>
        </a:p>
      </dgm:t>
    </dgm:pt>
    <dgm:pt modelId="{3D51A86E-647F-40E2-9147-5E0E931337AD}">
      <dgm:prSet custT="1"/>
      <dgm:spPr>
        <a:solidFill>
          <a:srgbClr val="EDEDED">
            <a:alpha val="90000"/>
          </a:srgbClr>
        </a:solidFill>
      </dgm:spPr>
      <dgm:t>
        <a:bodyPr/>
        <a:lstStyle/>
        <a:p>
          <a:r>
            <a:rPr lang="en-US" sz="2400" dirty="0"/>
            <a:t>Not indicated for cisgender women </a:t>
          </a:r>
        </a:p>
      </dgm:t>
    </dgm:pt>
    <dgm:pt modelId="{3B69F9C2-2180-43DF-91C7-A8AD52426FE1}" type="parTrans" cxnId="{1DA28028-7E7C-489F-A691-46AC45A40B1B}">
      <dgm:prSet/>
      <dgm:spPr/>
      <dgm:t>
        <a:bodyPr/>
        <a:lstStyle/>
        <a:p>
          <a:endParaRPr lang="en-US"/>
        </a:p>
      </dgm:t>
    </dgm:pt>
    <dgm:pt modelId="{E2C7B49E-CB6A-44A7-8F8E-C3961DC76D68}" type="sibTrans" cxnId="{1DA28028-7E7C-489F-A691-46AC45A40B1B}">
      <dgm:prSet/>
      <dgm:spPr/>
      <dgm:t>
        <a:bodyPr/>
        <a:lstStyle/>
        <a:p>
          <a:endParaRPr lang="en-US"/>
        </a:p>
      </dgm:t>
    </dgm:pt>
    <dgm:pt modelId="{F80BB59B-C0EB-421C-8165-296E13F2DB42}">
      <dgm:prSet custT="1"/>
      <dgm:spPr>
        <a:solidFill>
          <a:srgbClr val="EDEDED">
            <a:alpha val="90000"/>
          </a:srgbClr>
        </a:solidFill>
      </dgm:spPr>
      <dgm:t>
        <a:bodyPr/>
        <a:lstStyle/>
        <a:p>
          <a:r>
            <a:rPr lang="en-US" sz="2400" dirty="0"/>
            <a:t>Monitor lipids annually</a:t>
          </a:r>
        </a:p>
      </dgm:t>
    </dgm:pt>
    <dgm:pt modelId="{0EAA3135-ECC9-483C-B879-93F5A09A65C4}" type="parTrans" cxnId="{C01D2F97-2653-4191-A0A6-6A456C32D659}">
      <dgm:prSet/>
      <dgm:spPr/>
      <dgm:t>
        <a:bodyPr/>
        <a:lstStyle/>
        <a:p>
          <a:endParaRPr lang="en-US"/>
        </a:p>
      </dgm:t>
    </dgm:pt>
    <dgm:pt modelId="{E0B8C5E6-1503-4363-A2E2-BF1287333393}" type="sibTrans" cxnId="{C01D2F97-2653-4191-A0A6-6A456C32D659}">
      <dgm:prSet/>
      <dgm:spPr/>
      <dgm:t>
        <a:bodyPr/>
        <a:lstStyle/>
        <a:p>
          <a:endParaRPr lang="en-US"/>
        </a:p>
      </dgm:t>
    </dgm:pt>
    <dgm:pt modelId="{74C1DC43-6765-48C2-BBB4-C1A30AD99D34}">
      <dgm:prSet/>
      <dgm:spPr>
        <a:solidFill>
          <a:srgbClr val="008C99"/>
        </a:solidFill>
      </dgm:spPr>
      <dgm:t>
        <a:bodyPr/>
        <a:lstStyle/>
        <a:p>
          <a:r>
            <a:rPr lang="en-US"/>
            <a:t>Injectable CAB </a:t>
          </a:r>
        </a:p>
      </dgm:t>
    </dgm:pt>
    <dgm:pt modelId="{C6AE5FDF-18AC-47C1-A80B-2E3AC973A24B}" type="parTrans" cxnId="{E24FC152-FA09-451A-98BB-5E84F7545DC7}">
      <dgm:prSet/>
      <dgm:spPr/>
      <dgm:t>
        <a:bodyPr/>
        <a:lstStyle/>
        <a:p>
          <a:endParaRPr lang="en-US"/>
        </a:p>
      </dgm:t>
    </dgm:pt>
    <dgm:pt modelId="{E4AD223B-B8FF-467B-A431-B72B69B2FE95}" type="sibTrans" cxnId="{E24FC152-FA09-451A-98BB-5E84F7545DC7}">
      <dgm:prSet/>
      <dgm:spPr/>
      <dgm:t>
        <a:bodyPr/>
        <a:lstStyle/>
        <a:p>
          <a:endParaRPr lang="en-US"/>
        </a:p>
      </dgm:t>
    </dgm:pt>
    <dgm:pt modelId="{44426D06-1A56-47EC-A621-7D9561A29028}">
      <dgm:prSet custT="1"/>
      <dgm:spPr>
        <a:solidFill>
          <a:srgbClr val="EDEDED">
            <a:alpha val="90000"/>
          </a:srgbClr>
        </a:solidFill>
      </dgm:spPr>
      <dgm:t>
        <a:bodyPr/>
        <a:lstStyle/>
        <a:p>
          <a:r>
            <a:rPr lang="en-US" sz="2400"/>
            <a:t>Optional PO lead-in dosing</a:t>
          </a:r>
        </a:p>
      </dgm:t>
    </dgm:pt>
    <dgm:pt modelId="{913720F2-2862-4C5B-BEC5-81BB23DB07BE}" type="parTrans" cxnId="{8FBCF8EF-9A23-4AC1-9E45-52E077954B85}">
      <dgm:prSet/>
      <dgm:spPr/>
      <dgm:t>
        <a:bodyPr/>
        <a:lstStyle/>
        <a:p>
          <a:endParaRPr lang="en-US"/>
        </a:p>
      </dgm:t>
    </dgm:pt>
    <dgm:pt modelId="{DBE887FC-AA7B-4569-BC9A-8C83EF3E4963}" type="sibTrans" cxnId="{8FBCF8EF-9A23-4AC1-9E45-52E077954B85}">
      <dgm:prSet/>
      <dgm:spPr/>
      <dgm:t>
        <a:bodyPr/>
        <a:lstStyle/>
        <a:p>
          <a:endParaRPr lang="en-US"/>
        </a:p>
      </dgm:t>
    </dgm:pt>
    <dgm:pt modelId="{7B7377A4-09CE-4646-82CA-6BF50891AAE8}">
      <dgm:prSet custT="1"/>
      <dgm:spPr>
        <a:solidFill>
          <a:srgbClr val="EDEDED">
            <a:alpha val="90000"/>
          </a:srgbClr>
        </a:solidFill>
      </dgm:spPr>
      <dgm:t>
        <a:bodyPr/>
        <a:lstStyle/>
        <a:p>
          <a:r>
            <a:rPr lang="en-US" sz="2400" dirty="0"/>
            <a:t>Q2 month injections + follow-up/monitoring </a:t>
          </a:r>
        </a:p>
      </dgm:t>
    </dgm:pt>
    <dgm:pt modelId="{1C186285-5662-44B3-8E22-148572E6ECF6}" type="parTrans" cxnId="{587F5732-12EC-4B7D-BBB0-7C1A583D5CD7}">
      <dgm:prSet/>
      <dgm:spPr/>
      <dgm:t>
        <a:bodyPr/>
        <a:lstStyle/>
        <a:p>
          <a:endParaRPr lang="en-US"/>
        </a:p>
      </dgm:t>
    </dgm:pt>
    <dgm:pt modelId="{2437F855-4AEA-4FF6-8BE5-03DE336443E3}" type="sibTrans" cxnId="{587F5732-12EC-4B7D-BBB0-7C1A583D5CD7}">
      <dgm:prSet/>
      <dgm:spPr/>
      <dgm:t>
        <a:bodyPr/>
        <a:lstStyle/>
        <a:p>
          <a:endParaRPr lang="en-US"/>
        </a:p>
      </dgm:t>
    </dgm:pt>
    <dgm:pt modelId="{07F028EB-2794-4C4B-BF57-8C58D03F48BE}">
      <dgm:prSet/>
      <dgm:spPr>
        <a:solidFill>
          <a:srgbClr val="008C99"/>
        </a:solidFill>
      </dgm:spPr>
      <dgm:t>
        <a:bodyPr/>
        <a:lstStyle/>
        <a:p>
          <a:r>
            <a:rPr lang="en-US" dirty="0"/>
            <a:t>“On-demand” </a:t>
          </a:r>
          <a:r>
            <a:rPr lang="en-US" dirty="0" err="1"/>
            <a:t>PrEP</a:t>
          </a:r>
          <a:endParaRPr lang="en-US" dirty="0"/>
        </a:p>
      </dgm:t>
    </dgm:pt>
    <dgm:pt modelId="{9011B4ED-23C5-486E-B502-8770EB4848D1}" type="parTrans" cxnId="{449ADF7E-6633-4EC5-BFCE-B38265583516}">
      <dgm:prSet/>
      <dgm:spPr/>
      <dgm:t>
        <a:bodyPr/>
        <a:lstStyle/>
        <a:p>
          <a:endParaRPr lang="en-US"/>
        </a:p>
      </dgm:t>
    </dgm:pt>
    <dgm:pt modelId="{BC67A6CE-CCB2-4458-BD41-273C79449A79}" type="sibTrans" cxnId="{449ADF7E-6633-4EC5-BFCE-B38265583516}">
      <dgm:prSet/>
      <dgm:spPr/>
      <dgm:t>
        <a:bodyPr/>
        <a:lstStyle/>
        <a:p>
          <a:endParaRPr lang="en-US"/>
        </a:p>
      </dgm:t>
    </dgm:pt>
    <dgm:pt modelId="{288C2D71-4A06-4D1F-BAF9-1ABF18196899}">
      <dgm:prSet custT="1"/>
      <dgm:spPr>
        <a:solidFill>
          <a:srgbClr val="EDEDED">
            <a:alpha val="90000"/>
          </a:srgbClr>
        </a:solidFill>
      </dgm:spPr>
      <dgm:t>
        <a:bodyPr/>
        <a:lstStyle/>
        <a:p>
          <a:r>
            <a:rPr lang="en-US" sz="2400" dirty="0"/>
            <a:t>Alternative for MSM only</a:t>
          </a:r>
        </a:p>
      </dgm:t>
    </dgm:pt>
    <dgm:pt modelId="{6C5FAA5F-2CC9-4407-B5B3-C42D74A58CA4}" type="parTrans" cxnId="{73D5BAD1-54C1-4867-B9C7-9A7BCA9885F1}">
      <dgm:prSet/>
      <dgm:spPr/>
      <dgm:t>
        <a:bodyPr/>
        <a:lstStyle/>
        <a:p>
          <a:endParaRPr lang="en-US"/>
        </a:p>
      </dgm:t>
    </dgm:pt>
    <dgm:pt modelId="{F04B772A-8DCA-4180-A578-D7C222F798F1}" type="sibTrans" cxnId="{73D5BAD1-54C1-4867-B9C7-9A7BCA9885F1}">
      <dgm:prSet/>
      <dgm:spPr/>
      <dgm:t>
        <a:bodyPr/>
        <a:lstStyle/>
        <a:p>
          <a:endParaRPr lang="en-US"/>
        </a:p>
      </dgm:t>
    </dgm:pt>
    <dgm:pt modelId="{8E183DA3-B3B4-4C40-80B3-B1661948D6A1}">
      <dgm:prSet custT="1"/>
      <dgm:spPr>
        <a:solidFill>
          <a:srgbClr val="EDEDED">
            <a:alpha val="90000"/>
          </a:srgbClr>
        </a:solidFill>
      </dgm:spPr>
      <dgm:t>
        <a:bodyPr/>
        <a:lstStyle/>
        <a:p>
          <a:r>
            <a:rPr lang="en-US" sz="2400" dirty="0"/>
            <a:t>Lower efficacy than daily </a:t>
          </a:r>
          <a:r>
            <a:rPr lang="en-US" sz="2400" dirty="0" err="1"/>
            <a:t>PrEP</a:t>
          </a:r>
          <a:r>
            <a:rPr lang="en-US" sz="2400" dirty="0"/>
            <a:t> </a:t>
          </a:r>
        </a:p>
      </dgm:t>
    </dgm:pt>
    <dgm:pt modelId="{AD325489-4072-4885-B281-58C75CF6C2D0}" type="parTrans" cxnId="{DA89517C-46A9-4957-BB6A-6B012E301DF9}">
      <dgm:prSet/>
      <dgm:spPr/>
      <dgm:t>
        <a:bodyPr/>
        <a:lstStyle/>
        <a:p>
          <a:endParaRPr lang="en-US"/>
        </a:p>
      </dgm:t>
    </dgm:pt>
    <dgm:pt modelId="{968302D4-772C-48AF-AD9A-25F2E3949CCA}" type="sibTrans" cxnId="{DA89517C-46A9-4957-BB6A-6B012E301DF9}">
      <dgm:prSet/>
      <dgm:spPr/>
      <dgm:t>
        <a:bodyPr/>
        <a:lstStyle/>
        <a:p>
          <a:endParaRPr lang="en-US"/>
        </a:p>
      </dgm:t>
    </dgm:pt>
    <dgm:pt modelId="{06FC5B0E-283E-4FC8-9035-99BD691A510E}" type="pres">
      <dgm:prSet presAssocID="{4345BED1-B417-40DF-B4B4-F28A3B4D9034}" presName="Name0" presStyleCnt="0">
        <dgm:presLayoutVars>
          <dgm:dir/>
          <dgm:animLvl val="lvl"/>
          <dgm:resizeHandles val="exact"/>
        </dgm:presLayoutVars>
      </dgm:prSet>
      <dgm:spPr/>
    </dgm:pt>
    <dgm:pt modelId="{3DD3646C-EB02-40BF-BFD7-233D9500F601}" type="pres">
      <dgm:prSet presAssocID="{708C19D9-80BC-4D3C-8D82-DE01469CCDFC}" presName="linNode" presStyleCnt="0"/>
      <dgm:spPr/>
    </dgm:pt>
    <dgm:pt modelId="{172D271E-C2A2-4D5C-947B-BFB3E11763CC}" type="pres">
      <dgm:prSet presAssocID="{708C19D9-80BC-4D3C-8D82-DE01469CCDFC}" presName="parentText" presStyleLbl="node1" presStyleIdx="0" presStyleCnt="3">
        <dgm:presLayoutVars>
          <dgm:chMax val="1"/>
          <dgm:bulletEnabled val="1"/>
        </dgm:presLayoutVars>
      </dgm:prSet>
      <dgm:spPr/>
    </dgm:pt>
    <dgm:pt modelId="{47A24591-58F2-4318-91A0-521FFDE9FF25}" type="pres">
      <dgm:prSet presAssocID="{708C19D9-80BC-4D3C-8D82-DE01469CCDFC}" presName="descendantText" presStyleLbl="alignAccFollowNode1" presStyleIdx="0" presStyleCnt="3">
        <dgm:presLayoutVars>
          <dgm:bulletEnabled val="1"/>
        </dgm:presLayoutVars>
      </dgm:prSet>
      <dgm:spPr/>
    </dgm:pt>
    <dgm:pt modelId="{CE012BEE-6894-480F-8899-20BA7F25A24C}" type="pres">
      <dgm:prSet presAssocID="{95008A30-C5A4-492C-BF1D-0EA724439717}" presName="sp" presStyleCnt="0"/>
      <dgm:spPr/>
    </dgm:pt>
    <dgm:pt modelId="{BF874B53-5AF2-474D-8B8B-96819BF1AFC2}" type="pres">
      <dgm:prSet presAssocID="{74C1DC43-6765-48C2-BBB4-C1A30AD99D34}" presName="linNode" presStyleCnt="0"/>
      <dgm:spPr/>
    </dgm:pt>
    <dgm:pt modelId="{DCC895E6-206E-43E1-A1ED-353E6A60A411}" type="pres">
      <dgm:prSet presAssocID="{74C1DC43-6765-48C2-BBB4-C1A30AD99D34}" presName="parentText" presStyleLbl="node1" presStyleIdx="1" presStyleCnt="3">
        <dgm:presLayoutVars>
          <dgm:chMax val="1"/>
          <dgm:bulletEnabled val="1"/>
        </dgm:presLayoutVars>
      </dgm:prSet>
      <dgm:spPr/>
    </dgm:pt>
    <dgm:pt modelId="{89D5A225-816F-42DA-AF79-CFD27685F304}" type="pres">
      <dgm:prSet presAssocID="{74C1DC43-6765-48C2-BBB4-C1A30AD99D34}" presName="descendantText" presStyleLbl="alignAccFollowNode1" presStyleIdx="1" presStyleCnt="3">
        <dgm:presLayoutVars>
          <dgm:bulletEnabled val="1"/>
        </dgm:presLayoutVars>
      </dgm:prSet>
      <dgm:spPr/>
    </dgm:pt>
    <dgm:pt modelId="{A29A0AF1-5989-4D2A-8ED9-A75C4B8C0A99}" type="pres">
      <dgm:prSet presAssocID="{E4AD223B-B8FF-467B-A431-B72B69B2FE95}" presName="sp" presStyleCnt="0"/>
      <dgm:spPr/>
    </dgm:pt>
    <dgm:pt modelId="{B3AD84DF-5173-4074-91D9-E92EF8E1378B}" type="pres">
      <dgm:prSet presAssocID="{07F028EB-2794-4C4B-BF57-8C58D03F48BE}" presName="linNode" presStyleCnt="0"/>
      <dgm:spPr/>
    </dgm:pt>
    <dgm:pt modelId="{A26D2FE7-E749-42CD-9D09-95011C6D34E5}" type="pres">
      <dgm:prSet presAssocID="{07F028EB-2794-4C4B-BF57-8C58D03F48BE}" presName="parentText" presStyleLbl="node1" presStyleIdx="2" presStyleCnt="3">
        <dgm:presLayoutVars>
          <dgm:chMax val="1"/>
          <dgm:bulletEnabled val="1"/>
        </dgm:presLayoutVars>
      </dgm:prSet>
      <dgm:spPr/>
    </dgm:pt>
    <dgm:pt modelId="{E9823184-C5C3-49AA-B4E9-4636D9BFA862}" type="pres">
      <dgm:prSet presAssocID="{07F028EB-2794-4C4B-BF57-8C58D03F48BE}" presName="descendantText" presStyleLbl="alignAccFollowNode1" presStyleIdx="2" presStyleCnt="3">
        <dgm:presLayoutVars>
          <dgm:bulletEnabled val="1"/>
        </dgm:presLayoutVars>
      </dgm:prSet>
      <dgm:spPr/>
    </dgm:pt>
  </dgm:ptLst>
  <dgm:cxnLst>
    <dgm:cxn modelId="{C53C8922-2BE6-449D-8D1D-8C97AD547207}" type="presOf" srcId="{7B7377A4-09CE-4646-82CA-6BF50891AAE8}" destId="{89D5A225-816F-42DA-AF79-CFD27685F304}" srcOrd="0" destOrd="1" presId="urn:microsoft.com/office/officeart/2005/8/layout/vList5"/>
    <dgm:cxn modelId="{1DA28028-7E7C-489F-A691-46AC45A40B1B}" srcId="{708C19D9-80BC-4D3C-8D82-DE01469CCDFC}" destId="{3D51A86E-647F-40E2-9147-5E0E931337AD}" srcOrd="0" destOrd="0" parTransId="{3B69F9C2-2180-43DF-91C7-A8AD52426FE1}" sibTransId="{E2C7B49E-CB6A-44A7-8F8E-C3961DC76D68}"/>
    <dgm:cxn modelId="{587F5732-12EC-4B7D-BBB0-7C1A583D5CD7}" srcId="{74C1DC43-6765-48C2-BBB4-C1A30AD99D34}" destId="{7B7377A4-09CE-4646-82CA-6BF50891AAE8}" srcOrd="1" destOrd="0" parTransId="{1C186285-5662-44B3-8E22-148572E6ECF6}" sibTransId="{2437F855-4AEA-4FF6-8BE5-03DE336443E3}"/>
    <dgm:cxn modelId="{BAF26764-43D0-464B-BE23-5C5E5D896F13}" type="presOf" srcId="{8E183DA3-B3B4-4C40-80B3-B1661948D6A1}" destId="{E9823184-C5C3-49AA-B4E9-4636D9BFA862}" srcOrd="0" destOrd="1" presId="urn:microsoft.com/office/officeart/2005/8/layout/vList5"/>
    <dgm:cxn modelId="{897E9C6C-0EFE-419C-A100-6206AB0F66FA}" type="presOf" srcId="{708C19D9-80BC-4D3C-8D82-DE01469CCDFC}" destId="{172D271E-C2A2-4D5C-947B-BFB3E11763CC}" srcOrd="0" destOrd="0" presId="urn:microsoft.com/office/officeart/2005/8/layout/vList5"/>
    <dgm:cxn modelId="{E24FC152-FA09-451A-98BB-5E84F7545DC7}" srcId="{4345BED1-B417-40DF-B4B4-F28A3B4D9034}" destId="{74C1DC43-6765-48C2-BBB4-C1A30AD99D34}" srcOrd="1" destOrd="0" parTransId="{C6AE5FDF-18AC-47C1-A80B-2E3AC973A24B}" sibTransId="{E4AD223B-B8FF-467B-A431-B72B69B2FE95}"/>
    <dgm:cxn modelId="{37D1A153-E842-4490-A361-AB967C84B760}" srcId="{4345BED1-B417-40DF-B4B4-F28A3B4D9034}" destId="{708C19D9-80BC-4D3C-8D82-DE01469CCDFC}" srcOrd="0" destOrd="0" parTransId="{1CF7422D-5D5A-4795-9E0A-048E47822073}" sibTransId="{95008A30-C5A4-492C-BF1D-0EA724439717}"/>
    <dgm:cxn modelId="{DA89517C-46A9-4957-BB6A-6B012E301DF9}" srcId="{07F028EB-2794-4C4B-BF57-8C58D03F48BE}" destId="{8E183DA3-B3B4-4C40-80B3-B1661948D6A1}" srcOrd="1" destOrd="0" parTransId="{AD325489-4072-4885-B281-58C75CF6C2D0}" sibTransId="{968302D4-772C-48AF-AD9A-25F2E3949CCA}"/>
    <dgm:cxn modelId="{449ADF7E-6633-4EC5-BFCE-B38265583516}" srcId="{4345BED1-B417-40DF-B4B4-F28A3B4D9034}" destId="{07F028EB-2794-4C4B-BF57-8C58D03F48BE}" srcOrd="2" destOrd="0" parTransId="{9011B4ED-23C5-486E-B502-8770EB4848D1}" sibTransId="{BC67A6CE-CCB2-4458-BD41-273C79449A79}"/>
    <dgm:cxn modelId="{BE6A3587-46BA-4D4B-AFE5-15AB69AE4185}" type="presOf" srcId="{44426D06-1A56-47EC-A621-7D9561A29028}" destId="{89D5A225-816F-42DA-AF79-CFD27685F304}" srcOrd="0" destOrd="0" presId="urn:microsoft.com/office/officeart/2005/8/layout/vList5"/>
    <dgm:cxn modelId="{C01D2F97-2653-4191-A0A6-6A456C32D659}" srcId="{708C19D9-80BC-4D3C-8D82-DE01469CCDFC}" destId="{F80BB59B-C0EB-421C-8165-296E13F2DB42}" srcOrd="1" destOrd="0" parTransId="{0EAA3135-ECC9-483C-B879-93F5A09A65C4}" sibTransId="{E0B8C5E6-1503-4363-A2E2-BF1287333393}"/>
    <dgm:cxn modelId="{25253BA0-5425-4759-84FC-58AB6CA341C7}" type="presOf" srcId="{07F028EB-2794-4C4B-BF57-8C58D03F48BE}" destId="{A26D2FE7-E749-42CD-9D09-95011C6D34E5}" srcOrd="0" destOrd="0" presId="urn:microsoft.com/office/officeart/2005/8/layout/vList5"/>
    <dgm:cxn modelId="{47306AA6-54D2-432F-A6D1-D6A4C1E26056}" type="presOf" srcId="{3D51A86E-647F-40E2-9147-5E0E931337AD}" destId="{47A24591-58F2-4318-91A0-521FFDE9FF25}" srcOrd="0" destOrd="0" presId="urn:microsoft.com/office/officeart/2005/8/layout/vList5"/>
    <dgm:cxn modelId="{EE6413A9-43D4-4E2E-8C75-A07C2CC58DA3}" type="presOf" srcId="{288C2D71-4A06-4D1F-BAF9-1ABF18196899}" destId="{E9823184-C5C3-49AA-B4E9-4636D9BFA862}" srcOrd="0" destOrd="0" presId="urn:microsoft.com/office/officeart/2005/8/layout/vList5"/>
    <dgm:cxn modelId="{68F065AF-A541-402A-B003-5EEEE2FB84E2}" type="presOf" srcId="{F80BB59B-C0EB-421C-8165-296E13F2DB42}" destId="{47A24591-58F2-4318-91A0-521FFDE9FF25}" srcOrd="0" destOrd="1" presId="urn:microsoft.com/office/officeart/2005/8/layout/vList5"/>
    <dgm:cxn modelId="{B4FAB9C7-EF55-4CC8-A2D4-B7C8183EDF40}" type="presOf" srcId="{74C1DC43-6765-48C2-BBB4-C1A30AD99D34}" destId="{DCC895E6-206E-43E1-A1ED-353E6A60A411}" srcOrd="0" destOrd="0" presId="urn:microsoft.com/office/officeart/2005/8/layout/vList5"/>
    <dgm:cxn modelId="{B7B589CA-1BB9-4998-9AA2-2C17A35A1868}" type="presOf" srcId="{4345BED1-B417-40DF-B4B4-F28A3B4D9034}" destId="{06FC5B0E-283E-4FC8-9035-99BD691A510E}" srcOrd="0" destOrd="0" presId="urn:microsoft.com/office/officeart/2005/8/layout/vList5"/>
    <dgm:cxn modelId="{73D5BAD1-54C1-4867-B9C7-9A7BCA9885F1}" srcId="{07F028EB-2794-4C4B-BF57-8C58D03F48BE}" destId="{288C2D71-4A06-4D1F-BAF9-1ABF18196899}" srcOrd="0" destOrd="0" parTransId="{6C5FAA5F-2CC9-4407-B5B3-C42D74A58CA4}" sibTransId="{F04B772A-8DCA-4180-A578-D7C222F798F1}"/>
    <dgm:cxn modelId="{8FBCF8EF-9A23-4AC1-9E45-52E077954B85}" srcId="{74C1DC43-6765-48C2-BBB4-C1A30AD99D34}" destId="{44426D06-1A56-47EC-A621-7D9561A29028}" srcOrd="0" destOrd="0" parTransId="{913720F2-2862-4C5B-BEC5-81BB23DB07BE}" sibTransId="{DBE887FC-AA7B-4569-BC9A-8C83EF3E4963}"/>
    <dgm:cxn modelId="{1B99E3C5-6356-4B49-90E0-247A19E475BA}" type="presParOf" srcId="{06FC5B0E-283E-4FC8-9035-99BD691A510E}" destId="{3DD3646C-EB02-40BF-BFD7-233D9500F601}" srcOrd="0" destOrd="0" presId="urn:microsoft.com/office/officeart/2005/8/layout/vList5"/>
    <dgm:cxn modelId="{E02F546F-83AF-4BE7-9468-728EC1FDCD7C}" type="presParOf" srcId="{3DD3646C-EB02-40BF-BFD7-233D9500F601}" destId="{172D271E-C2A2-4D5C-947B-BFB3E11763CC}" srcOrd="0" destOrd="0" presId="urn:microsoft.com/office/officeart/2005/8/layout/vList5"/>
    <dgm:cxn modelId="{F51C4EEB-09A3-4243-9C06-7334E3288346}" type="presParOf" srcId="{3DD3646C-EB02-40BF-BFD7-233D9500F601}" destId="{47A24591-58F2-4318-91A0-521FFDE9FF25}" srcOrd="1" destOrd="0" presId="urn:microsoft.com/office/officeart/2005/8/layout/vList5"/>
    <dgm:cxn modelId="{C85440FF-70CF-4433-A08D-7AD59AADD1F3}" type="presParOf" srcId="{06FC5B0E-283E-4FC8-9035-99BD691A510E}" destId="{CE012BEE-6894-480F-8899-20BA7F25A24C}" srcOrd="1" destOrd="0" presId="urn:microsoft.com/office/officeart/2005/8/layout/vList5"/>
    <dgm:cxn modelId="{A3BF0021-5B9C-4FA9-B74E-BF722E7DC0C4}" type="presParOf" srcId="{06FC5B0E-283E-4FC8-9035-99BD691A510E}" destId="{BF874B53-5AF2-474D-8B8B-96819BF1AFC2}" srcOrd="2" destOrd="0" presId="urn:microsoft.com/office/officeart/2005/8/layout/vList5"/>
    <dgm:cxn modelId="{86FEFB4D-7856-478C-9E80-E32919567B04}" type="presParOf" srcId="{BF874B53-5AF2-474D-8B8B-96819BF1AFC2}" destId="{DCC895E6-206E-43E1-A1ED-353E6A60A411}" srcOrd="0" destOrd="0" presId="urn:microsoft.com/office/officeart/2005/8/layout/vList5"/>
    <dgm:cxn modelId="{BECD64A0-8DAF-4EDF-A701-A6AE50DF50C9}" type="presParOf" srcId="{BF874B53-5AF2-474D-8B8B-96819BF1AFC2}" destId="{89D5A225-816F-42DA-AF79-CFD27685F304}" srcOrd="1" destOrd="0" presId="urn:microsoft.com/office/officeart/2005/8/layout/vList5"/>
    <dgm:cxn modelId="{09B10EC6-5764-4F66-BACD-E3A6C34C3DE6}" type="presParOf" srcId="{06FC5B0E-283E-4FC8-9035-99BD691A510E}" destId="{A29A0AF1-5989-4D2A-8ED9-A75C4B8C0A99}" srcOrd="3" destOrd="0" presId="urn:microsoft.com/office/officeart/2005/8/layout/vList5"/>
    <dgm:cxn modelId="{3EA63C03-86DF-4862-AE4B-477CC3C8595F}" type="presParOf" srcId="{06FC5B0E-283E-4FC8-9035-99BD691A510E}" destId="{B3AD84DF-5173-4074-91D9-E92EF8E1378B}" srcOrd="4" destOrd="0" presId="urn:microsoft.com/office/officeart/2005/8/layout/vList5"/>
    <dgm:cxn modelId="{6209F719-2BE2-4F65-B920-76B9AB3340DA}" type="presParOf" srcId="{B3AD84DF-5173-4074-91D9-E92EF8E1378B}" destId="{A26D2FE7-E749-42CD-9D09-95011C6D34E5}" srcOrd="0" destOrd="0" presId="urn:microsoft.com/office/officeart/2005/8/layout/vList5"/>
    <dgm:cxn modelId="{1FBE0F65-ADB0-4C22-A625-056A31E602EE}" type="presParOf" srcId="{B3AD84DF-5173-4074-91D9-E92EF8E1378B}" destId="{E9823184-C5C3-49AA-B4E9-4636D9BFA8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702F6-B31A-4DD3-A083-14C18E5DB185}">
      <dsp:nvSpPr>
        <dsp:cNvPr id="0" name=""/>
        <dsp:cNvSpPr/>
      </dsp:nvSpPr>
      <dsp:spPr>
        <a:xfrm>
          <a:off x="5516" y="385681"/>
          <a:ext cx="2904951" cy="871485"/>
        </a:xfrm>
        <a:prstGeom prst="rect">
          <a:avLst/>
        </a:prstGeom>
        <a:solidFill>
          <a:srgbClr val="008C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56" tIns="229556" rIns="229556" bIns="229556" numCol="1" spcCol="1270" anchor="ctr" anchorCtr="0">
          <a:noAutofit/>
        </a:bodyPr>
        <a:lstStyle/>
        <a:p>
          <a:pPr marL="0" lvl="0" indent="0" algn="ctr" defTabSz="1289050">
            <a:lnSpc>
              <a:spcPct val="90000"/>
            </a:lnSpc>
            <a:spcBef>
              <a:spcPct val="0"/>
            </a:spcBef>
            <a:spcAft>
              <a:spcPct val="35000"/>
            </a:spcAft>
            <a:buNone/>
          </a:pPr>
          <a:r>
            <a:rPr lang="en-US" sz="2900" kern="1200" dirty="0"/>
            <a:t>Recognize</a:t>
          </a:r>
        </a:p>
      </dsp:txBody>
      <dsp:txXfrm>
        <a:off x="5516" y="385681"/>
        <a:ext cx="2904951" cy="871485"/>
      </dsp:txXfrm>
    </dsp:sp>
    <dsp:sp modelId="{7ED8940E-FB09-4777-8F36-A9B451FAF5CB}">
      <dsp:nvSpPr>
        <dsp:cNvPr id="0" name=""/>
        <dsp:cNvSpPr/>
      </dsp:nvSpPr>
      <dsp:spPr>
        <a:xfrm>
          <a:off x="5516" y="1257166"/>
          <a:ext cx="2904951" cy="2855582"/>
        </a:xfrm>
        <a:prstGeom prst="rect">
          <a:avLst/>
        </a:prstGeom>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89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6945" tIns="286945" rIns="286945" bIns="286945" numCol="1" spcCol="1270" anchor="t" anchorCtr="0">
          <a:noAutofit/>
        </a:bodyPr>
        <a:lstStyle/>
        <a:p>
          <a:pPr marL="0" lvl="0" indent="0" algn="ctr" defTabSz="1422400">
            <a:lnSpc>
              <a:spcPct val="90000"/>
            </a:lnSpc>
            <a:spcBef>
              <a:spcPct val="0"/>
            </a:spcBef>
            <a:spcAft>
              <a:spcPct val="35000"/>
            </a:spcAft>
            <a:buNone/>
          </a:pPr>
          <a:r>
            <a:rPr lang="en-US" sz="3200" b="0" kern="1200" dirty="0"/>
            <a:t>Recognize indications and screening requirements for </a:t>
          </a:r>
          <a:r>
            <a:rPr lang="en-US" sz="3200" b="0" kern="1200" dirty="0" err="1"/>
            <a:t>PrEP</a:t>
          </a:r>
          <a:r>
            <a:rPr lang="en-US" sz="3200" b="0" kern="1200" dirty="0"/>
            <a:t> </a:t>
          </a:r>
        </a:p>
      </dsp:txBody>
      <dsp:txXfrm>
        <a:off x="5516" y="1257166"/>
        <a:ext cx="2904951" cy="2855582"/>
      </dsp:txXfrm>
    </dsp:sp>
    <dsp:sp modelId="{F865F7D8-D220-47E0-AF3D-42DD3A8A36CA}">
      <dsp:nvSpPr>
        <dsp:cNvPr id="0" name=""/>
        <dsp:cNvSpPr/>
      </dsp:nvSpPr>
      <dsp:spPr>
        <a:xfrm>
          <a:off x="3018362" y="385681"/>
          <a:ext cx="2904951" cy="871485"/>
        </a:xfrm>
        <a:prstGeom prst="rect">
          <a:avLst/>
        </a:prstGeom>
        <a:solidFill>
          <a:srgbClr val="008C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56" tIns="229556" rIns="229556" bIns="229556" numCol="1" spcCol="1270" anchor="ctr" anchorCtr="0">
          <a:noAutofit/>
        </a:bodyPr>
        <a:lstStyle/>
        <a:p>
          <a:pPr marL="0" lvl="0" indent="0" algn="ctr" defTabSz="1289050">
            <a:lnSpc>
              <a:spcPct val="90000"/>
            </a:lnSpc>
            <a:spcBef>
              <a:spcPct val="0"/>
            </a:spcBef>
            <a:spcAft>
              <a:spcPct val="35000"/>
            </a:spcAft>
            <a:buNone/>
          </a:pPr>
          <a:r>
            <a:rPr lang="en-US" sz="2900" kern="1200"/>
            <a:t>Describe</a:t>
          </a:r>
        </a:p>
      </dsp:txBody>
      <dsp:txXfrm>
        <a:off x="3018362" y="385681"/>
        <a:ext cx="2904951" cy="871485"/>
      </dsp:txXfrm>
    </dsp:sp>
    <dsp:sp modelId="{F434211E-1FC5-4461-9169-D16CB19B75A7}">
      <dsp:nvSpPr>
        <dsp:cNvPr id="0" name=""/>
        <dsp:cNvSpPr/>
      </dsp:nvSpPr>
      <dsp:spPr>
        <a:xfrm>
          <a:off x="3018362" y="1257166"/>
          <a:ext cx="2904951" cy="2855582"/>
        </a:xfrm>
        <a:prstGeom prst="rect">
          <a:avLst/>
        </a:prstGeom>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6945" tIns="286945" rIns="286945" bIns="286945" numCol="1" spcCol="1270" anchor="t" anchorCtr="0">
          <a:noAutofit/>
        </a:bodyPr>
        <a:lstStyle/>
        <a:p>
          <a:pPr marL="0" lvl="0" indent="0" algn="ctr" defTabSz="1422400">
            <a:lnSpc>
              <a:spcPct val="90000"/>
            </a:lnSpc>
            <a:spcBef>
              <a:spcPct val="0"/>
            </a:spcBef>
            <a:spcAft>
              <a:spcPct val="35000"/>
            </a:spcAft>
            <a:buNone/>
          </a:pPr>
          <a:r>
            <a:rPr lang="en-US" sz="3200" kern="1200" dirty="0"/>
            <a:t>Describe </a:t>
          </a:r>
          <a:r>
            <a:rPr lang="en-US" sz="3200" kern="1200" dirty="0" err="1"/>
            <a:t>PrEP</a:t>
          </a:r>
          <a:r>
            <a:rPr lang="en-US" sz="3200" kern="1200" dirty="0"/>
            <a:t> 2021 Guideline updates </a:t>
          </a:r>
        </a:p>
      </dsp:txBody>
      <dsp:txXfrm>
        <a:off x="3018362" y="1257166"/>
        <a:ext cx="2904951" cy="2855582"/>
      </dsp:txXfrm>
    </dsp:sp>
    <dsp:sp modelId="{F15E38C1-FCA1-46F1-B21F-8F52AFE981F5}">
      <dsp:nvSpPr>
        <dsp:cNvPr id="0" name=""/>
        <dsp:cNvSpPr/>
      </dsp:nvSpPr>
      <dsp:spPr>
        <a:xfrm>
          <a:off x="6031208" y="385681"/>
          <a:ext cx="2904951" cy="871485"/>
        </a:xfrm>
        <a:prstGeom prst="rect">
          <a:avLst/>
        </a:prstGeom>
        <a:solidFill>
          <a:srgbClr val="008C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56" tIns="229556" rIns="229556" bIns="229556" numCol="1" spcCol="1270" anchor="ctr" anchorCtr="0">
          <a:noAutofit/>
        </a:bodyPr>
        <a:lstStyle/>
        <a:p>
          <a:pPr marL="0" lvl="0" indent="0" algn="ctr" defTabSz="1289050">
            <a:lnSpc>
              <a:spcPct val="90000"/>
            </a:lnSpc>
            <a:spcBef>
              <a:spcPct val="0"/>
            </a:spcBef>
            <a:spcAft>
              <a:spcPct val="35000"/>
            </a:spcAft>
            <a:buNone/>
          </a:pPr>
          <a:r>
            <a:rPr lang="en-US" sz="2900" kern="1200"/>
            <a:t>Review</a:t>
          </a:r>
        </a:p>
      </dsp:txBody>
      <dsp:txXfrm>
        <a:off x="6031208" y="385681"/>
        <a:ext cx="2904951" cy="871485"/>
      </dsp:txXfrm>
    </dsp:sp>
    <dsp:sp modelId="{1A95F0D9-0822-4497-BDD8-DB50EE57AD22}">
      <dsp:nvSpPr>
        <dsp:cNvPr id="0" name=""/>
        <dsp:cNvSpPr/>
      </dsp:nvSpPr>
      <dsp:spPr>
        <a:xfrm>
          <a:off x="6031208" y="1257166"/>
          <a:ext cx="2904951" cy="2855582"/>
        </a:xfrm>
        <a:prstGeom prst="rect">
          <a:avLst/>
        </a:prstGeom>
        <a:gradFill flip="none" rotWithShape="1">
          <a:gsLst>
            <a:gs pos="0">
              <a:srgbClr val="50A5AB">
                <a:tint val="66000"/>
                <a:satMod val="160000"/>
              </a:srgbClr>
            </a:gs>
            <a:gs pos="50000">
              <a:srgbClr val="50A5AB">
                <a:tint val="44500"/>
                <a:satMod val="160000"/>
              </a:srgbClr>
            </a:gs>
            <a:gs pos="100000">
              <a:srgbClr val="50A5AB">
                <a:tint val="23500"/>
                <a:satMod val="160000"/>
              </a:srgbClr>
            </a:gs>
          </a:gsLst>
          <a:lin ang="135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6945" tIns="286945" rIns="286945" bIns="286945" numCol="1" spcCol="1270" anchor="t" anchorCtr="0">
          <a:noAutofit/>
        </a:bodyPr>
        <a:lstStyle/>
        <a:p>
          <a:pPr marL="0" lvl="0" indent="0" algn="ctr" defTabSz="1422400">
            <a:lnSpc>
              <a:spcPct val="90000"/>
            </a:lnSpc>
            <a:spcBef>
              <a:spcPct val="0"/>
            </a:spcBef>
            <a:spcAft>
              <a:spcPct val="35000"/>
            </a:spcAft>
            <a:buNone/>
          </a:pPr>
          <a:r>
            <a:rPr lang="en-US" sz="3200" kern="1200" dirty="0"/>
            <a:t>Review long-acting  cabotegravir </a:t>
          </a:r>
        </a:p>
      </dsp:txBody>
      <dsp:txXfrm>
        <a:off x="6031208" y="1257166"/>
        <a:ext cx="2904951" cy="2855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9CF94-4707-48BE-8298-59953797541C}">
      <dsp:nvSpPr>
        <dsp:cNvPr id="0" name=""/>
        <dsp:cNvSpPr/>
      </dsp:nvSpPr>
      <dsp:spPr>
        <a:xfrm>
          <a:off x="0" y="2494"/>
          <a:ext cx="83347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470FA-4445-4E50-9E98-3FDA8CBA229B}">
      <dsp:nvSpPr>
        <dsp:cNvPr id="0" name=""/>
        <dsp:cNvSpPr/>
      </dsp:nvSpPr>
      <dsp:spPr>
        <a:xfrm>
          <a:off x="0" y="2494"/>
          <a:ext cx="8334704" cy="170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1.1 million American are currently living with HIV </a:t>
          </a:r>
        </a:p>
      </dsp:txBody>
      <dsp:txXfrm>
        <a:off x="0" y="2494"/>
        <a:ext cx="8334704" cy="1701402"/>
      </dsp:txXfrm>
    </dsp:sp>
    <dsp:sp modelId="{F02BA110-CF16-465A-BD88-68055B4FD9E8}">
      <dsp:nvSpPr>
        <dsp:cNvPr id="0" name=""/>
        <dsp:cNvSpPr/>
      </dsp:nvSpPr>
      <dsp:spPr>
        <a:xfrm>
          <a:off x="0" y="1703897"/>
          <a:ext cx="83347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ADDB5-BEAD-45ED-AE71-8F21C82D4FD0}">
      <dsp:nvSpPr>
        <dsp:cNvPr id="0" name=""/>
        <dsp:cNvSpPr/>
      </dsp:nvSpPr>
      <dsp:spPr>
        <a:xfrm>
          <a:off x="0" y="1703897"/>
          <a:ext cx="8334704" cy="170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38,00 Americans are newly diagnosed each year </a:t>
          </a:r>
        </a:p>
      </dsp:txBody>
      <dsp:txXfrm>
        <a:off x="0" y="1703897"/>
        <a:ext cx="8334704" cy="1701402"/>
      </dsp:txXfrm>
    </dsp:sp>
    <dsp:sp modelId="{9676BFE4-CFD1-4E15-A55E-CB77A528E679}">
      <dsp:nvSpPr>
        <dsp:cNvPr id="0" name=""/>
        <dsp:cNvSpPr/>
      </dsp:nvSpPr>
      <dsp:spPr>
        <a:xfrm>
          <a:off x="0" y="3405300"/>
          <a:ext cx="83347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E615A-018A-46B0-B07E-96325EDB81C2}">
      <dsp:nvSpPr>
        <dsp:cNvPr id="0" name=""/>
        <dsp:cNvSpPr/>
      </dsp:nvSpPr>
      <dsp:spPr>
        <a:xfrm>
          <a:off x="0" y="3405300"/>
          <a:ext cx="8334704" cy="170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 </a:t>
          </a:r>
          <a:r>
            <a:rPr lang="en-US" sz="4000" kern="1200" dirty="0"/>
            <a:t>400,000 more Americans will be newly  diagnosed over 10 years</a:t>
          </a:r>
        </a:p>
      </dsp:txBody>
      <dsp:txXfrm>
        <a:off x="0" y="3405300"/>
        <a:ext cx="8334704" cy="1701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8813F-8D3B-4C9A-A274-C858661CDEF0}">
      <dsp:nvSpPr>
        <dsp:cNvPr id="0" name=""/>
        <dsp:cNvSpPr/>
      </dsp:nvSpPr>
      <dsp:spPr>
        <a:xfrm>
          <a:off x="54045" y="27"/>
          <a:ext cx="3740437" cy="22442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Inform all sexually active adults and adolescents about </a:t>
          </a:r>
          <a:r>
            <a:rPr lang="en-US" sz="2900" kern="1200" dirty="0" err="1"/>
            <a:t>PrEP</a:t>
          </a:r>
          <a:r>
            <a:rPr lang="en-US" sz="2900" kern="1200" dirty="0"/>
            <a:t> &amp; prescribe to anyone who asks for it</a:t>
          </a:r>
        </a:p>
      </dsp:txBody>
      <dsp:txXfrm>
        <a:off x="54045" y="27"/>
        <a:ext cx="3740437" cy="2244262"/>
      </dsp:txXfrm>
    </dsp:sp>
    <dsp:sp modelId="{47770761-AF7D-42C3-ABCB-5B3F1A1A1FF3}">
      <dsp:nvSpPr>
        <dsp:cNvPr id="0" name=""/>
        <dsp:cNvSpPr/>
      </dsp:nvSpPr>
      <dsp:spPr>
        <a:xfrm>
          <a:off x="4168526" y="27"/>
          <a:ext cx="3740437" cy="224426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Addition of F/TAF, injectable cabotegravir (CAB)</a:t>
          </a:r>
        </a:p>
      </dsp:txBody>
      <dsp:txXfrm>
        <a:off x="4168526" y="27"/>
        <a:ext cx="3740437" cy="2244262"/>
      </dsp:txXfrm>
    </dsp:sp>
    <dsp:sp modelId="{971BDAA3-230E-42A2-8340-9FE92B4DE2E0}">
      <dsp:nvSpPr>
        <dsp:cNvPr id="0" name=""/>
        <dsp:cNvSpPr/>
      </dsp:nvSpPr>
      <dsp:spPr>
        <a:xfrm>
          <a:off x="54045" y="2618333"/>
          <a:ext cx="3740437" cy="224426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Addition of procedures for a non-daily regimen (“2-1-1”)</a:t>
          </a:r>
          <a:endParaRPr lang="en-US" sz="2900" kern="1200" dirty="0"/>
        </a:p>
      </dsp:txBody>
      <dsp:txXfrm>
        <a:off x="54045" y="2618333"/>
        <a:ext cx="3740437" cy="2244262"/>
      </dsp:txXfrm>
    </dsp:sp>
    <dsp:sp modelId="{D5F359EE-5FCB-47E2-95A5-880C3F4633A1}">
      <dsp:nvSpPr>
        <dsp:cNvPr id="0" name=""/>
        <dsp:cNvSpPr/>
      </dsp:nvSpPr>
      <dsp:spPr>
        <a:xfrm>
          <a:off x="4168526" y="2618333"/>
          <a:ext cx="3740437" cy="224426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Monitoring labs </a:t>
          </a:r>
        </a:p>
      </dsp:txBody>
      <dsp:txXfrm>
        <a:off x="4168526" y="2618333"/>
        <a:ext cx="3740437" cy="2244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1C377-726A-486D-821A-9A84A3B6FB2E}">
      <dsp:nvSpPr>
        <dsp:cNvPr id="0" name=""/>
        <dsp:cNvSpPr/>
      </dsp:nvSpPr>
      <dsp:spPr>
        <a:xfrm>
          <a:off x="4387" y="0"/>
          <a:ext cx="4220170" cy="3573518"/>
        </a:xfrm>
        <a:prstGeom prst="roundRect">
          <a:avLst>
            <a:gd name="adj" fmla="val 10000"/>
          </a:avLst>
        </a:prstGeom>
        <a:solidFill>
          <a:srgbClr val="50A5AB"/>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EDEDED"/>
              </a:solidFill>
            </a:rPr>
            <a:t>If anal or vaginal sex in past 6 months</a:t>
          </a:r>
        </a:p>
      </dsp:txBody>
      <dsp:txXfrm>
        <a:off x="4387" y="0"/>
        <a:ext cx="4220170" cy="1072055"/>
      </dsp:txXfrm>
    </dsp:sp>
    <dsp:sp modelId="{25B79B97-4DAB-412B-9220-94B53940C8EC}">
      <dsp:nvSpPr>
        <dsp:cNvPr id="0" name=""/>
        <dsp:cNvSpPr/>
      </dsp:nvSpPr>
      <dsp:spPr>
        <a:xfrm>
          <a:off x="426404" y="1072675"/>
          <a:ext cx="3376136" cy="95792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u="sng" kern="1200" dirty="0"/>
            <a:t>&gt;</a:t>
          </a:r>
          <a:r>
            <a:rPr lang="en-US" sz="2000" kern="1200" dirty="0"/>
            <a:t> 1 partners with unknown HIV status and inconsistent condom use </a:t>
          </a:r>
        </a:p>
      </dsp:txBody>
      <dsp:txXfrm>
        <a:off x="454461" y="1100732"/>
        <a:ext cx="3320022" cy="901806"/>
      </dsp:txXfrm>
    </dsp:sp>
    <dsp:sp modelId="{51456EA8-D2F3-46B2-9EDF-4EFB12DDE500}">
      <dsp:nvSpPr>
        <dsp:cNvPr id="0" name=""/>
        <dsp:cNvSpPr/>
      </dsp:nvSpPr>
      <dsp:spPr>
        <a:xfrm>
          <a:off x="426404" y="2121504"/>
          <a:ext cx="3376136" cy="5909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HIV+ partner with unknown or detectable viral load </a:t>
          </a:r>
        </a:p>
      </dsp:txBody>
      <dsp:txXfrm>
        <a:off x="443711" y="2138811"/>
        <a:ext cx="3341522" cy="556290"/>
      </dsp:txXfrm>
    </dsp:sp>
    <dsp:sp modelId="{4A40268C-6118-416D-BF39-86D89E7A9DE5}">
      <dsp:nvSpPr>
        <dsp:cNvPr id="0" name=""/>
        <dsp:cNvSpPr/>
      </dsp:nvSpPr>
      <dsp:spPr>
        <a:xfrm>
          <a:off x="426404" y="2803317"/>
          <a:ext cx="3376136" cy="5909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Bacterial STI in past 6 months</a:t>
          </a:r>
        </a:p>
      </dsp:txBody>
      <dsp:txXfrm>
        <a:off x="443711" y="2820624"/>
        <a:ext cx="3341522" cy="556290"/>
      </dsp:txXfrm>
    </dsp:sp>
    <dsp:sp modelId="{CCF86787-EB4B-47AF-B9C8-5EFF444EAD12}">
      <dsp:nvSpPr>
        <dsp:cNvPr id="0" name=""/>
        <dsp:cNvSpPr/>
      </dsp:nvSpPr>
      <dsp:spPr>
        <a:xfrm>
          <a:off x="4541069" y="0"/>
          <a:ext cx="4220170" cy="3573518"/>
        </a:xfrm>
        <a:prstGeom prst="roundRect">
          <a:avLst>
            <a:gd name="adj" fmla="val 10000"/>
          </a:avLst>
        </a:prstGeom>
        <a:solidFill>
          <a:srgbClr val="50A5AB"/>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EDEDED"/>
              </a:solidFill>
            </a:rPr>
            <a:t>Injection drug use within last 6 months</a:t>
          </a:r>
        </a:p>
      </dsp:txBody>
      <dsp:txXfrm>
        <a:off x="4541069" y="0"/>
        <a:ext cx="4220170" cy="1072055"/>
      </dsp:txXfrm>
    </dsp:sp>
    <dsp:sp modelId="{2B109115-4630-47E5-A551-4A3411D7631C}">
      <dsp:nvSpPr>
        <dsp:cNvPr id="0" name=""/>
        <dsp:cNvSpPr/>
      </dsp:nvSpPr>
      <dsp:spPr>
        <a:xfrm>
          <a:off x="4963086" y="1073102"/>
          <a:ext cx="3376136" cy="107746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HIV+ injecting partner</a:t>
          </a:r>
        </a:p>
      </dsp:txBody>
      <dsp:txXfrm>
        <a:off x="4994644" y="1104660"/>
        <a:ext cx="3313020" cy="1014348"/>
      </dsp:txXfrm>
    </dsp:sp>
    <dsp:sp modelId="{DA34AB04-9372-4F4B-B429-6E831FAE6404}">
      <dsp:nvSpPr>
        <dsp:cNvPr id="0" name=""/>
        <dsp:cNvSpPr/>
      </dsp:nvSpPr>
      <dsp:spPr>
        <a:xfrm>
          <a:off x="4963086" y="2316330"/>
          <a:ext cx="3376136" cy="107746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Shared injection equipment </a:t>
          </a:r>
        </a:p>
      </dsp:txBody>
      <dsp:txXfrm>
        <a:off x="4994644" y="2347888"/>
        <a:ext cx="3313020" cy="1014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9CD0B-9163-4AC0-9F90-6757C819DDE4}">
      <dsp:nvSpPr>
        <dsp:cNvPr id="0" name=""/>
        <dsp:cNvSpPr/>
      </dsp:nvSpPr>
      <dsp:spPr>
        <a:xfrm>
          <a:off x="1157155" y="3140"/>
          <a:ext cx="1414488" cy="707244"/>
        </a:xfrm>
        <a:prstGeom prst="roundRect">
          <a:avLst>
            <a:gd name="adj" fmla="val 10000"/>
          </a:avLst>
        </a:prstGeom>
        <a:solidFill>
          <a:srgbClr val="008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Oral PrEP</a:t>
          </a:r>
        </a:p>
      </dsp:txBody>
      <dsp:txXfrm>
        <a:off x="1177869" y="23854"/>
        <a:ext cx="1373060" cy="665816"/>
      </dsp:txXfrm>
    </dsp:sp>
    <dsp:sp modelId="{050F7241-0113-408B-A486-1195B958AB08}">
      <dsp:nvSpPr>
        <dsp:cNvPr id="0" name=""/>
        <dsp:cNvSpPr/>
      </dsp:nvSpPr>
      <dsp:spPr>
        <a:xfrm>
          <a:off x="1298604" y="710384"/>
          <a:ext cx="141448" cy="530433"/>
        </a:xfrm>
        <a:custGeom>
          <a:avLst/>
          <a:gdLst/>
          <a:ahLst/>
          <a:cxnLst/>
          <a:rect l="0" t="0" r="0" b="0"/>
          <a:pathLst>
            <a:path>
              <a:moveTo>
                <a:pt x="0" y="0"/>
              </a:moveTo>
              <a:lnTo>
                <a:pt x="0" y="530433"/>
              </a:lnTo>
              <a:lnTo>
                <a:pt x="141448" y="530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FCCB03-65B6-4900-8D05-482CDBCC582C}">
      <dsp:nvSpPr>
        <dsp:cNvPr id="0" name=""/>
        <dsp:cNvSpPr/>
      </dsp:nvSpPr>
      <dsp:spPr>
        <a:xfrm>
          <a:off x="1440053" y="887195"/>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HIV</a:t>
          </a:r>
          <a:endParaRPr lang="en-US" sz="1600" kern="1200" dirty="0"/>
        </a:p>
      </dsp:txBody>
      <dsp:txXfrm>
        <a:off x="1460767" y="907909"/>
        <a:ext cx="1090162" cy="665816"/>
      </dsp:txXfrm>
    </dsp:sp>
    <dsp:sp modelId="{F27EA02D-407B-4513-91A9-E8D8E793B306}">
      <dsp:nvSpPr>
        <dsp:cNvPr id="0" name=""/>
        <dsp:cNvSpPr/>
      </dsp:nvSpPr>
      <dsp:spPr>
        <a:xfrm>
          <a:off x="1298604" y="710384"/>
          <a:ext cx="141448" cy="1414488"/>
        </a:xfrm>
        <a:custGeom>
          <a:avLst/>
          <a:gdLst/>
          <a:ahLst/>
          <a:cxnLst/>
          <a:rect l="0" t="0" r="0" b="0"/>
          <a:pathLst>
            <a:path>
              <a:moveTo>
                <a:pt x="0" y="0"/>
              </a:moveTo>
              <a:lnTo>
                <a:pt x="0" y="1414488"/>
              </a:lnTo>
              <a:lnTo>
                <a:pt x="141448" y="1414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D2403-DDDC-45D5-A3C9-D74DB0E3547A}">
      <dsp:nvSpPr>
        <dsp:cNvPr id="0" name=""/>
        <dsp:cNvSpPr/>
      </dsp:nvSpPr>
      <dsp:spPr>
        <a:xfrm>
          <a:off x="1440053" y="1771250"/>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eCrCl</a:t>
          </a:r>
          <a:endParaRPr lang="en-US" sz="1800" kern="1200" dirty="0"/>
        </a:p>
      </dsp:txBody>
      <dsp:txXfrm>
        <a:off x="1460767" y="1791964"/>
        <a:ext cx="1090162" cy="665816"/>
      </dsp:txXfrm>
    </dsp:sp>
    <dsp:sp modelId="{5BF4BEF6-77C4-424C-AFFF-53F2861C6840}">
      <dsp:nvSpPr>
        <dsp:cNvPr id="0" name=""/>
        <dsp:cNvSpPr/>
      </dsp:nvSpPr>
      <dsp:spPr>
        <a:xfrm>
          <a:off x="1298604" y="710384"/>
          <a:ext cx="141448" cy="2298543"/>
        </a:xfrm>
        <a:custGeom>
          <a:avLst/>
          <a:gdLst/>
          <a:ahLst/>
          <a:cxnLst/>
          <a:rect l="0" t="0" r="0" b="0"/>
          <a:pathLst>
            <a:path>
              <a:moveTo>
                <a:pt x="0" y="0"/>
              </a:moveTo>
              <a:lnTo>
                <a:pt x="0" y="2298543"/>
              </a:lnTo>
              <a:lnTo>
                <a:pt x="141448" y="2298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91F12-E742-489F-B26F-9A447184A595}">
      <dsp:nvSpPr>
        <dsp:cNvPr id="0" name=""/>
        <dsp:cNvSpPr/>
      </dsp:nvSpPr>
      <dsp:spPr>
        <a:xfrm>
          <a:off x="1440053" y="2655305"/>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STI testing</a:t>
          </a:r>
        </a:p>
      </dsp:txBody>
      <dsp:txXfrm>
        <a:off x="1460767" y="2676019"/>
        <a:ext cx="1090162" cy="665816"/>
      </dsp:txXfrm>
    </dsp:sp>
    <dsp:sp modelId="{F245DFA1-B27E-405A-BB63-988388441705}">
      <dsp:nvSpPr>
        <dsp:cNvPr id="0" name=""/>
        <dsp:cNvSpPr/>
      </dsp:nvSpPr>
      <dsp:spPr>
        <a:xfrm>
          <a:off x="1298604" y="710384"/>
          <a:ext cx="141448" cy="3182598"/>
        </a:xfrm>
        <a:custGeom>
          <a:avLst/>
          <a:gdLst/>
          <a:ahLst/>
          <a:cxnLst/>
          <a:rect l="0" t="0" r="0" b="0"/>
          <a:pathLst>
            <a:path>
              <a:moveTo>
                <a:pt x="0" y="0"/>
              </a:moveTo>
              <a:lnTo>
                <a:pt x="0" y="3182598"/>
              </a:lnTo>
              <a:lnTo>
                <a:pt x="141448" y="31825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FF61B4-B198-4121-80D3-A666E96FDB33}">
      <dsp:nvSpPr>
        <dsp:cNvPr id="0" name=""/>
        <dsp:cNvSpPr/>
      </dsp:nvSpPr>
      <dsp:spPr>
        <a:xfrm>
          <a:off x="1440053" y="3539360"/>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Hep B/C serologies</a:t>
          </a:r>
        </a:p>
      </dsp:txBody>
      <dsp:txXfrm>
        <a:off x="1460767" y="3560074"/>
        <a:ext cx="1090162" cy="665816"/>
      </dsp:txXfrm>
    </dsp:sp>
    <dsp:sp modelId="{BCDBA3C5-3576-458A-BFC6-13BE7E688A47}">
      <dsp:nvSpPr>
        <dsp:cNvPr id="0" name=""/>
        <dsp:cNvSpPr/>
      </dsp:nvSpPr>
      <dsp:spPr>
        <a:xfrm>
          <a:off x="1298604" y="710384"/>
          <a:ext cx="141448" cy="4121167"/>
        </a:xfrm>
        <a:custGeom>
          <a:avLst/>
          <a:gdLst/>
          <a:ahLst/>
          <a:cxnLst/>
          <a:rect l="0" t="0" r="0" b="0"/>
          <a:pathLst>
            <a:path>
              <a:moveTo>
                <a:pt x="0" y="0"/>
              </a:moveTo>
              <a:lnTo>
                <a:pt x="0" y="4121167"/>
              </a:lnTo>
              <a:lnTo>
                <a:pt x="141448" y="4121167"/>
              </a:lnTo>
            </a:path>
          </a:pathLst>
        </a:custGeom>
        <a:noFill/>
        <a:ln w="12700" cap="flat" cmpd="sng" algn="ctr">
          <a:solidFill>
            <a:srgbClr val="008C99"/>
          </a:solidFill>
          <a:prstDash val="solid"/>
          <a:miter lim="800000"/>
        </a:ln>
        <a:effectLst/>
      </dsp:spPr>
      <dsp:style>
        <a:lnRef idx="2">
          <a:scrgbClr r="0" g="0" b="0"/>
        </a:lnRef>
        <a:fillRef idx="0">
          <a:scrgbClr r="0" g="0" b="0"/>
        </a:fillRef>
        <a:effectRef idx="0">
          <a:scrgbClr r="0" g="0" b="0"/>
        </a:effectRef>
        <a:fontRef idx="minor"/>
      </dsp:style>
    </dsp:sp>
    <dsp:sp modelId="{C4007FD4-E800-49EB-8D6A-2DCB9C9B5E58}">
      <dsp:nvSpPr>
        <dsp:cNvPr id="0" name=""/>
        <dsp:cNvSpPr/>
      </dsp:nvSpPr>
      <dsp:spPr>
        <a:xfrm>
          <a:off x="1440053" y="4423415"/>
          <a:ext cx="1131590" cy="816272"/>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Lipid panel (F/TAF only)</a:t>
          </a:r>
        </a:p>
      </dsp:txBody>
      <dsp:txXfrm>
        <a:off x="1463961" y="4447323"/>
        <a:ext cx="1083774" cy="768456"/>
      </dsp:txXfrm>
    </dsp:sp>
    <dsp:sp modelId="{35534118-047C-4190-898C-D1652FF3AE8F}">
      <dsp:nvSpPr>
        <dsp:cNvPr id="0" name=""/>
        <dsp:cNvSpPr/>
      </dsp:nvSpPr>
      <dsp:spPr>
        <a:xfrm>
          <a:off x="2925266" y="3140"/>
          <a:ext cx="1414488" cy="707244"/>
        </a:xfrm>
        <a:prstGeom prst="roundRect">
          <a:avLst>
            <a:gd name="adj" fmla="val 10000"/>
          </a:avLst>
        </a:prstGeom>
        <a:solidFill>
          <a:srgbClr val="008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CAB</a:t>
          </a:r>
        </a:p>
      </dsp:txBody>
      <dsp:txXfrm>
        <a:off x="2945980" y="23854"/>
        <a:ext cx="1373060" cy="665816"/>
      </dsp:txXfrm>
    </dsp:sp>
    <dsp:sp modelId="{4A2D3CF9-102B-4623-B3AD-9F1F77368DFC}">
      <dsp:nvSpPr>
        <dsp:cNvPr id="0" name=""/>
        <dsp:cNvSpPr/>
      </dsp:nvSpPr>
      <dsp:spPr>
        <a:xfrm>
          <a:off x="3066714" y="710384"/>
          <a:ext cx="141448" cy="530433"/>
        </a:xfrm>
        <a:custGeom>
          <a:avLst/>
          <a:gdLst/>
          <a:ahLst/>
          <a:cxnLst/>
          <a:rect l="0" t="0" r="0" b="0"/>
          <a:pathLst>
            <a:path>
              <a:moveTo>
                <a:pt x="0" y="0"/>
              </a:moveTo>
              <a:lnTo>
                <a:pt x="0" y="530433"/>
              </a:lnTo>
              <a:lnTo>
                <a:pt x="141448" y="530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922B9-39CD-450C-9CB6-CE247EA26A15}">
      <dsp:nvSpPr>
        <dsp:cNvPr id="0" name=""/>
        <dsp:cNvSpPr/>
      </dsp:nvSpPr>
      <dsp:spPr>
        <a:xfrm>
          <a:off x="3208163" y="887195"/>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HIV</a:t>
          </a:r>
        </a:p>
      </dsp:txBody>
      <dsp:txXfrm>
        <a:off x="3228877" y="907909"/>
        <a:ext cx="1090162" cy="665816"/>
      </dsp:txXfrm>
    </dsp:sp>
    <dsp:sp modelId="{D8252501-5126-41D3-9296-8388CC1413DA}">
      <dsp:nvSpPr>
        <dsp:cNvPr id="0" name=""/>
        <dsp:cNvSpPr/>
      </dsp:nvSpPr>
      <dsp:spPr>
        <a:xfrm>
          <a:off x="3066714" y="710384"/>
          <a:ext cx="141448" cy="1414488"/>
        </a:xfrm>
        <a:custGeom>
          <a:avLst/>
          <a:gdLst/>
          <a:ahLst/>
          <a:cxnLst/>
          <a:rect l="0" t="0" r="0" b="0"/>
          <a:pathLst>
            <a:path>
              <a:moveTo>
                <a:pt x="0" y="0"/>
              </a:moveTo>
              <a:lnTo>
                <a:pt x="0" y="1414488"/>
              </a:lnTo>
              <a:lnTo>
                <a:pt x="141448" y="1414488"/>
              </a:lnTo>
            </a:path>
          </a:pathLst>
        </a:custGeom>
        <a:noFill/>
        <a:ln w="12700" cap="flat" cmpd="sng" algn="ctr">
          <a:solidFill>
            <a:srgbClr val="008C99"/>
          </a:solidFill>
          <a:prstDash val="solid"/>
          <a:miter lim="800000"/>
        </a:ln>
        <a:effectLst/>
      </dsp:spPr>
      <dsp:style>
        <a:lnRef idx="2">
          <a:scrgbClr r="0" g="0" b="0"/>
        </a:lnRef>
        <a:fillRef idx="0">
          <a:scrgbClr r="0" g="0" b="0"/>
        </a:fillRef>
        <a:effectRef idx="0">
          <a:scrgbClr r="0" g="0" b="0"/>
        </a:effectRef>
        <a:fontRef idx="minor"/>
      </dsp:style>
    </dsp:sp>
    <dsp:sp modelId="{5781FD8E-4DB7-4A43-BC25-86CEF42CAC72}">
      <dsp:nvSpPr>
        <dsp:cNvPr id="0" name=""/>
        <dsp:cNvSpPr/>
      </dsp:nvSpPr>
      <dsp:spPr>
        <a:xfrm>
          <a:off x="3208163" y="1771250"/>
          <a:ext cx="1131590" cy="707244"/>
        </a:xfrm>
        <a:prstGeom prst="roundRect">
          <a:avLst>
            <a:gd name="adj" fmla="val 10000"/>
          </a:avLst>
        </a:prstGeom>
        <a:solidFill>
          <a:schemeClr val="lt1">
            <a:alpha val="90000"/>
            <a:hueOff val="0"/>
            <a:satOff val="0"/>
            <a:lumOff val="0"/>
            <a:alphaOff val="0"/>
          </a:schemeClr>
        </a:solidFill>
        <a:ln w="12700" cap="flat" cmpd="sng" algn="ctr">
          <a:solidFill>
            <a:srgbClr val="008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STI testing</a:t>
          </a:r>
        </a:p>
      </dsp:txBody>
      <dsp:txXfrm>
        <a:off x="3228877" y="1791964"/>
        <a:ext cx="1090162" cy="665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5B79-12BE-44CA-A097-67E11383F1CE}">
      <dsp:nvSpPr>
        <dsp:cNvPr id="0" name=""/>
        <dsp:cNvSpPr/>
      </dsp:nvSpPr>
      <dsp:spPr>
        <a:xfrm>
          <a:off x="6983203" y="1039365"/>
          <a:ext cx="2089918" cy="20900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799E3-D1F0-443F-AE49-F9CBEDFF9C47}">
      <dsp:nvSpPr>
        <dsp:cNvPr id="0" name=""/>
        <dsp:cNvSpPr/>
      </dsp:nvSpPr>
      <dsp:spPr>
        <a:xfrm>
          <a:off x="7053106" y="1109044"/>
          <a:ext cx="1951008" cy="195066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ts val="0"/>
            </a:spcAft>
            <a:buNone/>
          </a:pPr>
          <a:r>
            <a:rPr lang="en-US" sz="2200" u="sng" kern="1200" dirty="0"/>
            <a:t>Month 3+</a:t>
          </a:r>
          <a:endParaRPr lang="en-US" sz="2200" u="none" kern="1200" dirty="0"/>
        </a:p>
        <a:p>
          <a:pPr marL="0" lvl="0" indent="0" algn="ctr" defTabSz="977900">
            <a:lnSpc>
              <a:spcPct val="90000"/>
            </a:lnSpc>
            <a:spcBef>
              <a:spcPct val="0"/>
            </a:spcBef>
            <a:spcAft>
              <a:spcPct val="35000"/>
            </a:spcAft>
            <a:buNone/>
          </a:pPr>
          <a:r>
            <a:rPr lang="en-US" sz="2200" kern="1200" dirty="0"/>
            <a:t>600 mg CAB IM Q2 months</a:t>
          </a:r>
          <a:endParaRPr lang="en-US" sz="2200" u="sng" kern="1200" dirty="0"/>
        </a:p>
      </dsp:txBody>
      <dsp:txXfrm>
        <a:off x="7331821" y="1387763"/>
        <a:ext cx="1393577" cy="1393228"/>
      </dsp:txXfrm>
    </dsp:sp>
    <dsp:sp modelId="{620B985E-03AD-4B13-B484-A88D351B51FB}">
      <dsp:nvSpPr>
        <dsp:cNvPr id="0" name=""/>
        <dsp:cNvSpPr/>
      </dsp:nvSpPr>
      <dsp:spPr>
        <a:xfrm rot="2700000">
          <a:off x="4814402" y="1039218"/>
          <a:ext cx="2089952" cy="2089952"/>
        </a:xfrm>
        <a:prstGeom prst="teardrop">
          <a:avLst>
            <a:gd name="adj" fmla="val 10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A172D-9EB5-4ACF-99F1-8D47FA20D9CF}">
      <dsp:nvSpPr>
        <dsp:cNvPr id="0" name=""/>
        <dsp:cNvSpPr/>
      </dsp:nvSpPr>
      <dsp:spPr>
        <a:xfrm>
          <a:off x="4893284" y="1109044"/>
          <a:ext cx="1951008" cy="1950665"/>
        </a:xfrm>
        <a:prstGeom prst="ellipse">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ts val="0"/>
            </a:spcAft>
            <a:buNone/>
          </a:pPr>
          <a:r>
            <a:rPr lang="en-US" sz="2200" i="0" u="sng" kern="1200" dirty="0"/>
            <a:t>Month 1</a:t>
          </a:r>
        </a:p>
        <a:p>
          <a:pPr marL="0" lvl="0" indent="0" algn="ctr" defTabSz="977900">
            <a:lnSpc>
              <a:spcPct val="90000"/>
            </a:lnSpc>
            <a:spcBef>
              <a:spcPct val="0"/>
            </a:spcBef>
            <a:spcAft>
              <a:spcPct val="35000"/>
            </a:spcAft>
            <a:buNone/>
          </a:pPr>
          <a:r>
            <a:rPr lang="en-US" sz="2200" kern="1200" dirty="0"/>
            <a:t>600 mg CAB IM x 1</a:t>
          </a:r>
          <a:endParaRPr lang="en-US" sz="2200" i="0" u="none" kern="1200" dirty="0"/>
        </a:p>
      </dsp:txBody>
      <dsp:txXfrm>
        <a:off x="5172000" y="1387763"/>
        <a:ext cx="1393577" cy="1393228"/>
      </dsp:txXfrm>
    </dsp:sp>
    <dsp:sp modelId="{1A71FB3D-AA1D-4367-A93A-9B38FFEE7AB9}">
      <dsp:nvSpPr>
        <dsp:cNvPr id="0" name=""/>
        <dsp:cNvSpPr/>
      </dsp:nvSpPr>
      <dsp:spPr>
        <a:xfrm rot="2700000">
          <a:off x="2663543" y="1039218"/>
          <a:ext cx="2089952" cy="2089952"/>
        </a:xfrm>
        <a:prstGeom prst="teardrop">
          <a:avLst>
            <a:gd name="adj" fmla="val 10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84C40-DEC4-44FF-9699-667392E0BEF2}">
      <dsp:nvSpPr>
        <dsp:cNvPr id="0" name=""/>
        <dsp:cNvSpPr/>
      </dsp:nvSpPr>
      <dsp:spPr>
        <a:xfrm>
          <a:off x="2733463" y="1109044"/>
          <a:ext cx="1951008" cy="1950665"/>
        </a:xfrm>
        <a:prstGeom prst="ellipse">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ts val="0"/>
            </a:spcAft>
            <a:buNone/>
          </a:pPr>
          <a:r>
            <a:rPr lang="en-US" sz="2200" u="sng" kern="1200" dirty="0"/>
            <a:t>Initial Injection </a:t>
          </a:r>
        </a:p>
        <a:p>
          <a:pPr marL="0" lvl="0" indent="0" algn="ctr" defTabSz="977900">
            <a:lnSpc>
              <a:spcPct val="90000"/>
            </a:lnSpc>
            <a:spcBef>
              <a:spcPct val="0"/>
            </a:spcBef>
            <a:spcAft>
              <a:spcPct val="35000"/>
            </a:spcAft>
            <a:buNone/>
          </a:pPr>
          <a:r>
            <a:rPr lang="en-US" sz="2200" kern="1200" dirty="0"/>
            <a:t>600 mg CAB IM x 1</a:t>
          </a:r>
        </a:p>
      </dsp:txBody>
      <dsp:txXfrm>
        <a:off x="3012178" y="1387763"/>
        <a:ext cx="1393577" cy="1393228"/>
      </dsp:txXfrm>
    </dsp:sp>
    <dsp:sp modelId="{0FC162FC-F4A1-442C-9EEB-5A595E401C9B}">
      <dsp:nvSpPr>
        <dsp:cNvPr id="0" name=""/>
        <dsp:cNvSpPr/>
      </dsp:nvSpPr>
      <dsp:spPr>
        <a:xfrm rot="2700000">
          <a:off x="503721" y="1039218"/>
          <a:ext cx="2089952" cy="2089952"/>
        </a:xfrm>
        <a:prstGeom prst="teardrop">
          <a:avLst>
            <a:gd name="adj" fmla="val 1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74F6F-D93E-4E8D-9D8E-B3F376E45B8D}">
      <dsp:nvSpPr>
        <dsp:cNvPr id="0" name=""/>
        <dsp:cNvSpPr/>
      </dsp:nvSpPr>
      <dsp:spPr>
        <a:xfrm>
          <a:off x="573641" y="1109044"/>
          <a:ext cx="1951008" cy="1950665"/>
        </a:xfrm>
        <a:prstGeom prst="ellipse">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092200">
            <a:lnSpc>
              <a:spcPct val="90000"/>
            </a:lnSpc>
            <a:spcBef>
              <a:spcPct val="0"/>
            </a:spcBef>
            <a:spcAft>
              <a:spcPts val="0"/>
            </a:spcAft>
            <a:buNone/>
          </a:pPr>
          <a:r>
            <a:rPr lang="en-US" sz="2200" i="1" u="sng" kern="1200" dirty="0"/>
            <a:t>Optional</a:t>
          </a:r>
        </a:p>
        <a:p>
          <a:pPr marL="0" lvl="0" algn="ctr" defTabSz="889000">
            <a:lnSpc>
              <a:spcPct val="90000"/>
            </a:lnSpc>
            <a:spcBef>
              <a:spcPct val="0"/>
            </a:spcBef>
            <a:spcAft>
              <a:spcPct val="35000"/>
            </a:spcAft>
            <a:buNone/>
          </a:pPr>
          <a:r>
            <a:rPr lang="en-US" sz="2200" i="0" kern="1200" dirty="0"/>
            <a:t>CAB 30 mg PO daily x 4 weeks </a:t>
          </a:r>
          <a:r>
            <a:rPr lang="en-US" sz="2200" i="1" kern="1200" dirty="0"/>
            <a:t> </a:t>
          </a:r>
        </a:p>
      </dsp:txBody>
      <dsp:txXfrm>
        <a:off x="852357" y="1387763"/>
        <a:ext cx="1393577" cy="1393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4982-E661-4580-B0ED-C838C33FC35C}">
      <dsp:nvSpPr>
        <dsp:cNvPr id="0" name=""/>
        <dsp:cNvSpPr/>
      </dsp:nvSpPr>
      <dsp:spPr>
        <a:xfrm>
          <a:off x="0" y="34611"/>
          <a:ext cx="8345651" cy="671580"/>
        </a:xfrm>
        <a:prstGeom prst="roundRect">
          <a:avLst/>
        </a:prstGeom>
        <a:solidFill>
          <a:srgbClr val="50A5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Adverse reactions:</a:t>
          </a:r>
        </a:p>
      </dsp:txBody>
      <dsp:txXfrm>
        <a:off x="32784" y="67395"/>
        <a:ext cx="8280083" cy="606012"/>
      </dsp:txXfrm>
    </dsp:sp>
    <dsp:sp modelId="{72E35017-0C5D-4777-93DF-B60B8861ACBC}">
      <dsp:nvSpPr>
        <dsp:cNvPr id="0" name=""/>
        <dsp:cNvSpPr/>
      </dsp:nvSpPr>
      <dsp:spPr>
        <a:xfrm>
          <a:off x="0" y="706191"/>
          <a:ext cx="8345651"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9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a:t>Injection site reactions</a:t>
          </a:r>
          <a:endParaRPr lang="en-US" sz="2200" kern="1200"/>
        </a:p>
        <a:p>
          <a:pPr marL="228600" lvl="1" indent="-228600" algn="l" defTabSz="977900">
            <a:lnSpc>
              <a:spcPct val="90000"/>
            </a:lnSpc>
            <a:spcBef>
              <a:spcPct val="0"/>
            </a:spcBef>
            <a:spcAft>
              <a:spcPct val="20000"/>
            </a:spcAft>
            <a:buChar char="•"/>
          </a:pPr>
          <a:r>
            <a:rPr lang="en-US" sz="2200" kern="1200"/>
            <a:t>Diarrhea</a:t>
          </a:r>
        </a:p>
        <a:p>
          <a:pPr marL="228600" lvl="1" indent="-228600" algn="l" defTabSz="977900">
            <a:lnSpc>
              <a:spcPct val="90000"/>
            </a:lnSpc>
            <a:spcBef>
              <a:spcPct val="0"/>
            </a:spcBef>
            <a:spcAft>
              <a:spcPct val="20000"/>
            </a:spcAft>
            <a:buChar char="•"/>
          </a:pPr>
          <a:r>
            <a:rPr lang="en-US" sz="2200" kern="1200"/>
            <a:t>Nausea </a:t>
          </a:r>
        </a:p>
      </dsp:txBody>
      <dsp:txXfrm>
        <a:off x="0" y="706191"/>
        <a:ext cx="8345651" cy="1130220"/>
      </dsp:txXfrm>
    </dsp:sp>
    <dsp:sp modelId="{560672AE-15BF-4B84-8710-F6BD985DB0B4}">
      <dsp:nvSpPr>
        <dsp:cNvPr id="0" name=""/>
        <dsp:cNvSpPr/>
      </dsp:nvSpPr>
      <dsp:spPr>
        <a:xfrm>
          <a:off x="0" y="1836411"/>
          <a:ext cx="8345651" cy="671580"/>
        </a:xfrm>
        <a:prstGeom prst="roundRect">
          <a:avLst/>
        </a:prstGeom>
        <a:solidFill>
          <a:srgbClr val="50A5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Patient education: </a:t>
          </a:r>
        </a:p>
      </dsp:txBody>
      <dsp:txXfrm>
        <a:off x="32784" y="1869195"/>
        <a:ext cx="8280083" cy="606012"/>
      </dsp:txXfrm>
    </dsp:sp>
    <dsp:sp modelId="{805DC47C-04F3-4585-8C1C-8BB249269366}">
      <dsp:nvSpPr>
        <dsp:cNvPr id="0" name=""/>
        <dsp:cNvSpPr/>
      </dsp:nvSpPr>
      <dsp:spPr>
        <a:xfrm>
          <a:off x="0" y="2507991"/>
          <a:ext cx="8345651"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9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Injection site reaction management: can take over-the-counter pain medications or apply a warm compress/heating pad</a:t>
          </a:r>
        </a:p>
        <a:p>
          <a:pPr marL="228600" lvl="1" indent="-228600" algn="l" defTabSz="977900">
            <a:lnSpc>
              <a:spcPct val="90000"/>
            </a:lnSpc>
            <a:spcBef>
              <a:spcPct val="0"/>
            </a:spcBef>
            <a:spcAft>
              <a:spcPct val="20000"/>
            </a:spcAft>
            <a:buChar char="•"/>
          </a:pPr>
          <a:r>
            <a:rPr lang="en-US" sz="2200" kern="1200" dirty="0"/>
            <a:t>Unclear time to maximal protection </a:t>
          </a:r>
        </a:p>
        <a:p>
          <a:pPr marL="228600" lvl="1" indent="-228600" algn="l" defTabSz="977900">
            <a:lnSpc>
              <a:spcPct val="90000"/>
            </a:lnSpc>
            <a:spcBef>
              <a:spcPct val="0"/>
            </a:spcBef>
            <a:spcAft>
              <a:spcPct val="20000"/>
            </a:spcAft>
            <a:buChar char="•"/>
          </a:pPr>
          <a:r>
            <a:rPr lang="en-US" sz="2200" kern="1200" dirty="0"/>
            <a:t>Risk of acquiring drug-resistant HIV infection during the CAB “tail” (declining drug levels)</a:t>
          </a:r>
        </a:p>
        <a:p>
          <a:pPr marL="228600" lvl="1" indent="-228600" algn="l" defTabSz="977900">
            <a:lnSpc>
              <a:spcPct val="90000"/>
            </a:lnSpc>
            <a:spcBef>
              <a:spcPct val="0"/>
            </a:spcBef>
            <a:spcAft>
              <a:spcPct val="20000"/>
            </a:spcAft>
            <a:buChar char="•"/>
          </a:pPr>
          <a:r>
            <a:rPr lang="en-US" sz="2200" kern="1200" dirty="0"/>
            <a:t>If plan on stopping CAB injections and at risk for acquiring HIV, prescribe F/TDF or F/TAF for 8 weeks after the last injection</a:t>
          </a:r>
        </a:p>
      </dsp:txBody>
      <dsp:txXfrm>
        <a:off x="0" y="2507991"/>
        <a:ext cx="8345651" cy="243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4591-58F2-4318-91A0-521FFDE9FF25}">
      <dsp:nvSpPr>
        <dsp:cNvPr id="0" name=""/>
        <dsp:cNvSpPr/>
      </dsp:nvSpPr>
      <dsp:spPr>
        <a:xfrm rot="5400000">
          <a:off x="5058095" y="-1900892"/>
          <a:ext cx="1224177" cy="5336643"/>
        </a:xfrm>
        <a:prstGeom prst="round2SameRect">
          <a:avLst/>
        </a:prstGeom>
        <a:solidFill>
          <a:srgbClr val="EDED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Not indicated for cisgender women </a:t>
          </a:r>
        </a:p>
        <a:p>
          <a:pPr marL="228600" lvl="1" indent="-228600" algn="l" defTabSz="1066800">
            <a:lnSpc>
              <a:spcPct val="90000"/>
            </a:lnSpc>
            <a:spcBef>
              <a:spcPct val="0"/>
            </a:spcBef>
            <a:spcAft>
              <a:spcPct val="15000"/>
            </a:spcAft>
            <a:buChar char="•"/>
          </a:pPr>
          <a:r>
            <a:rPr lang="en-US" sz="2400" kern="1200" dirty="0"/>
            <a:t>Monitor lipids annually</a:t>
          </a:r>
        </a:p>
      </dsp:txBody>
      <dsp:txXfrm rot="-5400000">
        <a:off x="3001863" y="215099"/>
        <a:ext cx="5276884" cy="1104659"/>
      </dsp:txXfrm>
    </dsp:sp>
    <dsp:sp modelId="{172D271E-C2A2-4D5C-947B-BFB3E11763CC}">
      <dsp:nvSpPr>
        <dsp:cNvPr id="0" name=""/>
        <dsp:cNvSpPr/>
      </dsp:nvSpPr>
      <dsp:spPr>
        <a:xfrm>
          <a:off x="0" y="2318"/>
          <a:ext cx="3001862" cy="1530221"/>
        </a:xfrm>
        <a:prstGeom prst="roundRect">
          <a:avLst/>
        </a:prstGeom>
        <a:solidFill>
          <a:srgbClr val="008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F/TAF</a:t>
          </a:r>
        </a:p>
      </dsp:txBody>
      <dsp:txXfrm>
        <a:off x="74699" y="77017"/>
        <a:ext cx="2852464" cy="1380823"/>
      </dsp:txXfrm>
    </dsp:sp>
    <dsp:sp modelId="{89D5A225-816F-42DA-AF79-CFD27685F304}">
      <dsp:nvSpPr>
        <dsp:cNvPr id="0" name=""/>
        <dsp:cNvSpPr/>
      </dsp:nvSpPr>
      <dsp:spPr>
        <a:xfrm rot="5400000">
          <a:off x="5058095" y="-294159"/>
          <a:ext cx="1224177" cy="5336643"/>
        </a:xfrm>
        <a:prstGeom prst="round2SameRect">
          <a:avLst/>
        </a:prstGeom>
        <a:solidFill>
          <a:srgbClr val="EDED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Optional PO lead-in dosing</a:t>
          </a:r>
        </a:p>
        <a:p>
          <a:pPr marL="228600" lvl="1" indent="-228600" algn="l" defTabSz="1066800">
            <a:lnSpc>
              <a:spcPct val="90000"/>
            </a:lnSpc>
            <a:spcBef>
              <a:spcPct val="0"/>
            </a:spcBef>
            <a:spcAft>
              <a:spcPct val="15000"/>
            </a:spcAft>
            <a:buChar char="•"/>
          </a:pPr>
          <a:r>
            <a:rPr lang="en-US" sz="2400" kern="1200" dirty="0"/>
            <a:t>Q2 month injections + follow-up/monitoring </a:t>
          </a:r>
        </a:p>
      </dsp:txBody>
      <dsp:txXfrm rot="-5400000">
        <a:off x="3001863" y="1821832"/>
        <a:ext cx="5276884" cy="1104659"/>
      </dsp:txXfrm>
    </dsp:sp>
    <dsp:sp modelId="{DCC895E6-206E-43E1-A1ED-353E6A60A411}">
      <dsp:nvSpPr>
        <dsp:cNvPr id="0" name=""/>
        <dsp:cNvSpPr/>
      </dsp:nvSpPr>
      <dsp:spPr>
        <a:xfrm>
          <a:off x="0" y="1609051"/>
          <a:ext cx="3001862" cy="1530221"/>
        </a:xfrm>
        <a:prstGeom prst="roundRect">
          <a:avLst/>
        </a:prstGeom>
        <a:solidFill>
          <a:srgbClr val="008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Injectable CAB </a:t>
          </a:r>
        </a:p>
      </dsp:txBody>
      <dsp:txXfrm>
        <a:off x="74699" y="1683750"/>
        <a:ext cx="2852464" cy="1380823"/>
      </dsp:txXfrm>
    </dsp:sp>
    <dsp:sp modelId="{E9823184-C5C3-49AA-B4E9-4636D9BFA862}">
      <dsp:nvSpPr>
        <dsp:cNvPr id="0" name=""/>
        <dsp:cNvSpPr/>
      </dsp:nvSpPr>
      <dsp:spPr>
        <a:xfrm rot="5400000">
          <a:off x="5058095" y="1312572"/>
          <a:ext cx="1224177" cy="5336643"/>
        </a:xfrm>
        <a:prstGeom prst="round2SameRect">
          <a:avLst/>
        </a:prstGeom>
        <a:solidFill>
          <a:srgbClr val="EDED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Alternative for MSM only</a:t>
          </a:r>
        </a:p>
        <a:p>
          <a:pPr marL="228600" lvl="1" indent="-228600" algn="l" defTabSz="1066800">
            <a:lnSpc>
              <a:spcPct val="90000"/>
            </a:lnSpc>
            <a:spcBef>
              <a:spcPct val="0"/>
            </a:spcBef>
            <a:spcAft>
              <a:spcPct val="15000"/>
            </a:spcAft>
            <a:buChar char="•"/>
          </a:pPr>
          <a:r>
            <a:rPr lang="en-US" sz="2400" kern="1200" dirty="0"/>
            <a:t>Lower efficacy than daily </a:t>
          </a:r>
          <a:r>
            <a:rPr lang="en-US" sz="2400" kern="1200" dirty="0" err="1"/>
            <a:t>PrEP</a:t>
          </a:r>
          <a:r>
            <a:rPr lang="en-US" sz="2400" kern="1200" dirty="0"/>
            <a:t> </a:t>
          </a:r>
        </a:p>
      </dsp:txBody>
      <dsp:txXfrm rot="-5400000">
        <a:off x="3001863" y="3428564"/>
        <a:ext cx="5276884" cy="1104659"/>
      </dsp:txXfrm>
    </dsp:sp>
    <dsp:sp modelId="{A26D2FE7-E749-42CD-9D09-95011C6D34E5}">
      <dsp:nvSpPr>
        <dsp:cNvPr id="0" name=""/>
        <dsp:cNvSpPr/>
      </dsp:nvSpPr>
      <dsp:spPr>
        <a:xfrm>
          <a:off x="0" y="3215783"/>
          <a:ext cx="3001862" cy="1530221"/>
        </a:xfrm>
        <a:prstGeom prst="roundRect">
          <a:avLst/>
        </a:prstGeom>
        <a:solidFill>
          <a:srgbClr val="008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“On-demand” </a:t>
          </a:r>
          <a:r>
            <a:rPr lang="en-US" sz="3500" kern="1200" dirty="0" err="1"/>
            <a:t>PrEP</a:t>
          </a:r>
          <a:endParaRPr lang="en-US" sz="3500" kern="1200" dirty="0"/>
        </a:p>
      </dsp:txBody>
      <dsp:txXfrm>
        <a:off x="74699" y="3290482"/>
        <a:ext cx="2852464" cy="1380823"/>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8/2/2023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8/2/2023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MM YYYY</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9.7% of cis-females with an indication for </a:t>
            </a:r>
            <a:r>
              <a:rPr lang="en-US" dirty="0" err="1"/>
              <a:t>PrEP</a:t>
            </a:r>
            <a:r>
              <a:rPr lang="en-US" dirty="0"/>
              <a:t> were currently prescribed </a:t>
            </a:r>
            <a:r>
              <a:rPr lang="en-US" dirty="0" err="1"/>
              <a:t>PrEP.</a:t>
            </a:r>
            <a:r>
              <a:rPr lang="en-US" dirty="0"/>
              <a:t> Cis-female account for 20% of newly diagnosed HIV infections</a:t>
            </a:r>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182705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age range, only 15.6% of 16-24s with a </a:t>
            </a:r>
            <a:r>
              <a:rPr lang="en-US" dirty="0" err="1"/>
              <a:t>PrEP</a:t>
            </a:r>
            <a:r>
              <a:rPr lang="en-US" dirty="0"/>
              <a:t> indication are currently being prescribed </a:t>
            </a:r>
            <a:r>
              <a:rPr lang="en-US" dirty="0" err="1"/>
              <a:t>PrEP.</a:t>
            </a:r>
            <a:r>
              <a:rPr lang="en-US" dirty="0"/>
              <a:t> However, this age group was the second highest for newly diagnosed HIV cases in 2019.</a:t>
            </a:r>
          </a:p>
        </p:txBody>
      </p:sp>
      <p:sp>
        <p:nvSpPr>
          <p:cNvPr id="4" name="Slide Number Placeholder 3"/>
          <p:cNvSpPr>
            <a:spLocks noGrp="1"/>
          </p:cNvSpPr>
          <p:nvPr>
            <p:ph type="sldNum" sz="quarter" idx="5"/>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238345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Overall, Black/African American people accounted for 42% of newly diagnosed HIV cases in the US for 2019. Of those newly diagnosed HIV cases in Black/African Americans MSM accounted for 79% of cases. I’d just like to remind you that cis-females account for 20% of newly diagnosed HIV infections, Black/African American cis-females account for almost 2/3s of these.</a:t>
            </a:r>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60033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Hispanic/Latino accounted for 29% of newly diagnosed HIV cases in America for 2019. Of these newly diagnosed HIV cases within the Hispanic/Latino population, MSM accounted for 85% of them.</a:t>
            </a:r>
          </a:p>
          <a:p>
            <a:endParaRPr lang="en-US" dirty="0"/>
          </a:p>
          <a:p>
            <a:r>
              <a:rPr lang="en-US" dirty="0"/>
              <a:t>Other population to note, are transgender and persons who inject drugs. A recent CDC study found that four in 10 transgender women in seven major U.S. cities have HIV. Expanding </a:t>
            </a:r>
            <a:r>
              <a:rPr lang="en-US" dirty="0" err="1"/>
              <a:t>PrEP</a:t>
            </a:r>
            <a:r>
              <a:rPr lang="en-US" dirty="0"/>
              <a:t> use among transgender women is key to decreasing new HIV infections in this population. The survey showed that 32% of HIV-negative transgender women reported using </a:t>
            </a:r>
            <a:r>
              <a:rPr lang="en-US" dirty="0" err="1"/>
              <a:t>PrEP</a:t>
            </a:r>
            <a:r>
              <a:rPr lang="en-US" dirty="0"/>
              <a:t>, even though 92% were aware of the medication. Previous studies have also revealed high knowledge of </a:t>
            </a:r>
            <a:r>
              <a:rPr lang="en-US" dirty="0" err="1"/>
              <a:t>PrEP</a:t>
            </a:r>
            <a:r>
              <a:rPr lang="en-US" dirty="0"/>
              <a:t> and its benefits but very low uptake among transgender women.</a:t>
            </a:r>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51928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20090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UPDATE: educate all patients about PrEP if sexually active </a:t>
            </a:r>
          </a:p>
          <a:p>
            <a:r>
              <a:rPr lang="en-US" dirty="0"/>
              <a:t>-Important to take a targeted sexual history to assess risk – make it routine for ALL patients </a:t>
            </a:r>
          </a:p>
          <a:p>
            <a:r>
              <a:rPr lang="en-US" dirty="0"/>
              <a:t>-Other than the RFs listed above, if a patient requests PrEP, just give it to them </a:t>
            </a:r>
          </a:p>
          <a:p>
            <a:r>
              <a:rPr lang="en-US" dirty="0"/>
              <a:t>-always think about integrating other </a:t>
            </a:r>
            <a:r>
              <a:rPr lang="en-US" dirty="0" err="1"/>
              <a:t>preventional</a:t>
            </a:r>
            <a:r>
              <a:rPr lang="en-US" dirty="0"/>
              <a:t>/clinical care services for non-HIV related health threats that PWID are at risk for, such as hep B/C, abscess, endocarditis, overdose </a:t>
            </a:r>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380801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-Chlamydia in women doesn’t actually increase the risk of HIV acquisition </a:t>
            </a:r>
          </a:p>
          <a:p>
            <a:r>
              <a:rPr lang="en-US" dirty="0"/>
              <a:t>-Different screening recs for adolescents, MSM, transgender and gender diverse persons, </a:t>
            </a:r>
            <a:r>
              <a:rPr lang="en-US" dirty="0" err="1"/>
              <a:t>etc</a:t>
            </a:r>
            <a:r>
              <a:rPr lang="en-US" dirty="0"/>
              <a:t> </a:t>
            </a:r>
          </a:p>
          <a:p>
            <a:endParaRPr lang="en-US" dirty="0"/>
          </a:p>
          <a:p>
            <a:r>
              <a:rPr lang="en-US" dirty="0"/>
              <a:t>Initial </a:t>
            </a:r>
            <a:r>
              <a:rPr lang="en-US" dirty="0" err="1"/>
              <a:t>PrEP</a:t>
            </a:r>
            <a:r>
              <a:rPr lang="en-US" dirty="0"/>
              <a:t> screening and baseline labs include a </a:t>
            </a:r>
            <a:r>
              <a:rPr lang="en-US" dirty="0" err="1"/>
              <a:t>a</a:t>
            </a:r>
            <a:r>
              <a:rPr lang="en-US" dirty="0"/>
              <a:t> </a:t>
            </a:r>
            <a:r>
              <a:rPr lang="en-US" dirty="0" err="1"/>
              <a:t>onfirmed</a:t>
            </a:r>
            <a:r>
              <a:rPr lang="en-US" dirty="0"/>
              <a:t> negative HIV test within 1 week of </a:t>
            </a:r>
            <a:r>
              <a:rPr lang="en-US" dirty="0" err="1"/>
              <a:t>PrEP</a:t>
            </a:r>
            <a:r>
              <a:rPr lang="en-US" dirty="0"/>
              <a:t> initiation. Acute HIV infection must be ruled out before initiating </a:t>
            </a:r>
            <a:r>
              <a:rPr lang="en-US" dirty="0" err="1"/>
              <a:t>PrEP</a:t>
            </a:r>
            <a:r>
              <a:rPr lang="en-US" dirty="0"/>
              <a:t>, due to potential resistence concerns- </a:t>
            </a:r>
            <a:r>
              <a:rPr lang="en-US" dirty="0" err="1"/>
              <a:t>PrEP</a:t>
            </a:r>
            <a:r>
              <a:rPr lang="en-US" dirty="0"/>
              <a:t> medications are incomplete HIV treatment regimens and increase the risk of developing resistance to these medication in undiagnosed HIV. STI testing should be performed and the all sites of exposure should be testing. I know with my </a:t>
            </a:r>
            <a:r>
              <a:rPr lang="en-US" dirty="0" err="1"/>
              <a:t>PrEP</a:t>
            </a:r>
            <a:r>
              <a:rPr lang="en-US" dirty="0"/>
              <a:t> patients, we often are preforming 3 site STI testing, but really it depends on the type of exposure and what the patient would like to test. In addition to STI &amp; HIV assessment, the guidelines recommend HEP B/C </a:t>
            </a:r>
            <a:r>
              <a:rPr lang="en-US" dirty="0" err="1"/>
              <a:t>seriologies</a:t>
            </a:r>
            <a:r>
              <a:rPr lang="en-US" dirty="0"/>
              <a:t> and lipid panel for patients on Descovy, this is due to the TAF component which has shown to increase lipids. How they guidelines do not discuss what should be done once there is an observed increase in lipids. </a:t>
            </a:r>
            <a:r>
              <a:rPr lang="en-US"/>
              <a:t>I strongly </a:t>
            </a:r>
            <a:r>
              <a:rPr lang="en-US" dirty="0"/>
              <a:t>recommend assessing all patients  Hepatitis serologies, even </a:t>
            </a:r>
            <a:r>
              <a:rPr lang="en-US" dirty="0" err="1"/>
              <a:t>tho</a:t>
            </a:r>
            <a:r>
              <a:rPr lang="en-US" dirty="0"/>
              <a:t> the guideline </a:t>
            </a: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2223018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Guidelines don’t differentiate between F/TDF vs F/TAF preference since they haven’t seen differences in bone metabolism and renal function between the two groups; most of the studies w/ toxicities are in treatment of HIV-infected patients</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294564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20</a:t>
            </a:fld>
            <a:endParaRPr lang="en-US"/>
          </a:p>
        </p:txBody>
      </p:sp>
    </p:spTree>
    <p:extLst>
      <p:ext uri="{BB962C8B-B14F-4D97-AF65-F5344CB8AC3E}">
        <p14:creationId xmlns:p14="http://schemas.microsoft.com/office/powerpoint/2010/main" val="37271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219119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DEXA, LFTS, CBC, UA not routinely indicated </a:t>
            </a:r>
          </a:p>
          <a:p>
            <a:endParaRPr lang="en-US" dirty="0"/>
          </a:p>
          <a:p>
            <a:r>
              <a:rPr lang="en-US" dirty="0" err="1"/>
              <a:t>DEXA</a:t>
            </a:r>
            <a:r>
              <a:rPr lang="en-US" dirty="0"/>
              <a:t> may be considered if there is a history of pathologic or fragility bone fracture. May  also consider monitoring medications levels but it is not necessary and there is no FDA-approved </a:t>
            </a:r>
            <a:r>
              <a:rPr lang="en-US" dirty="0" err="1"/>
              <a:t>poc</a:t>
            </a:r>
            <a:r>
              <a:rPr lang="en-US" dirty="0"/>
              <a:t> test to monitor levels in  urine/blood.</a:t>
            </a:r>
          </a:p>
        </p:txBody>
      </p:sp>
      <p:sp>
        <p:nvSpPr>
          <p:cNvPr id="4" name="Slide Number Placeholder 3"/>
          <p:cNvSpPr>
            <a:spLocks noGrp="1"/>
          </p:cNvSpPr>
          <p:nvPr>
            <p:ph type="sldNum" sz="quarter" idx="5"/>
          </p:nvPr>
        </p:nvSpPr>
        <p:spPr/>
        <p:txBody>
          <a:bodyPr/>
          <a:lstStyle/>
          <a:p>
            <a:fld id="{0E0579D2-C235-4ED6-AECE-F4AE1A05BE8B}" type="slidenum">
              <a:rPr lang="en-US" smtClean="0"/>
              <a:t>22</a:t>
            </a:fld>
            <a:endParaRPr lang="en-US"/>
          </a:p>
        </p:txBody>
      </p:sp>
    </p:spTree>
    <p:extLst>
      <p:ext uri="{BB962C8B-B14F-4D97-AF65-F5344CB8AC3E}">
        <p14:creationId xmlns:p14="http://schemas.microsoft.com/office/powerpoint/2010/main" val="3586893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approved!! On 12/20/21. initially planned for late Jan but got it done early </a:t>
            </a:r>
          </a:p>
          <a:p>
            <a:r>
              <a:rPr lang="en-US" sz="1200" dirty="0"/>
              <a:t>Gluteal muscle only b/c PK of other sites unknown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studies had pts on CAB 30 mg PO daily x 5 weeks prior to first injection but because there were no safety concerns identified, a PO lead-in was not required </a:t>
            </a:r>
          </a:p>
          <a:p>
            <a:endParaRPr lang="en-US" dirty="0"/>
          </a:p>
          <a:p>
            <a:r>
              <a:rPr lang="en-US" dirty="0"/>
              <a:t>Alright, this brings us to the newest kid on the block for </a:t>
            </a:r>
            <a:r>
              <a:rPr lang="en-US" dirty="0" err="1"/>
              <a:t>PrEP</a:t>
            </a:r>
            <a:r>
              <a:rPr lang="en-US" dirty="0"/>
              <a:t>, which is LA cabotegravir brand name Apretude approved in 2021. It is a 600mg gluteal injection administered by a health provider. The dosing schedule include the option oral lead in consisting of cab 30mg for 28 days. I would recommend this oral lead in to asses tolerability. Followed by the firs gluteal 600mg injection, 1 month later is the second injection and then after the injection is given every 2 months. Within 7 days of the scheduled dose.</a:t>
            </a:r>
          </a:p>
        </p:txBody>
      </p:sp>
      <p:sp>
        <p:nvSpPr>
          <p:cNvPr id="4" name="Slide Number Placeholder 3"/>
          <p:cNvSpPr>
            <a:spLocks noGrp="1"/>
          </p:cNvSpPr>
          <p:nvPr>
            <p:ph type="sldNum" sz="quarter" idx="5"/>
          </p:nvPr>
        </p:nvSpPr>
        <p:spPr/>
        <p:txBody>
          <a:bodyPr/>
          <a:lstStyle/>
          <a:p>
            <a:fld id="{0E0579D2-C235-4ED6-AECE-F4AE1A05BE8B}" type="slidenum">
              <a:rPr lang="en-US" smtClean="0"/>
              <a:t>23</a:t>
            </a:fld>
            <a:endParaRPr lang="en-US"/>
          </a:p>
        </p:txBody>
      </p:sp>
    </p:spTree>
    <p:extLst>
      <p:ext uri="{BB962C8B-B14F-4D97-AF65-F5344CB8AC3E}">
        <p14:creationId xmlns:p14="http://schemas.microsoft.com/office/powerpoint/2010/main" val="3217042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oral prep, which have scheduled follow-up appointments Q3 months, Cab has follow-ups Q2months and should be assess for HIV at every appointment, and STI assessment various depending on the population and exposure risk. I recommend always assessing the patients risks and using these as a minimum requirement for testing. The guidelines recommend MSM/</a:t>
            </a:r>
            <a:r>
              <a:rPr lang="en-US" dirty="0" err="1"/>
              <a:t>TGW</a:t>
            </a:r>
            <a:r>
              <a:rPr lang="en-US" dirty="0"/>
              <a:t> be assessed every 4 months and heterosexual active women/men be assess annually for syphilis&amp; gonorrhea and annually for chlamydia. </a:t>
            </a:r>
          </a:p>
        </p:txBody>
      </p:sp>
      <p:sp>
        <p:nvSpPr>
          <p:cNvPr id="4" name="Slide Number Placeholder 3"/>
          <p:cNvSpPr>
            <a:spLocks noGrp="1"/>
          </p:cNvSpPr>
          <p:nvPr>
            <p:ph type="sldNum" sz="quarter" idx="5"/>
          </p:nvPr>
        </p:nvSpPr>
        <p:spPr/>
        <p:txBody>
          <a:bodyPr/>
          <a:lstStyle/>
          <a:p>
            <a:fld id="{0E0579D2-C235-4ED6-AECE-F4AE1A05BE8B}" type="slidenum">
              <a:rPr lang="en-US" smtClean="0"/>
              <a:t>24</a:t>
            </a:fld>
            <a:endParaRPr lang="en-US"/>
          </a:p>
        </p:txBody>
      </p:sp>
    </p:spTree>
    <p:extLst>
      <p:ext uri="{BB962C8B-B14F-4D97-AF65-F5344CB8AC3E}">
        <p14:creationId xmlns:p14="http://schemas.microsoft.com/office/powerpoint/2010/main" val="3263252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-Injection site </a:t>
            </a:r>
            <a:r>
              <a:rPr lang="en-US" sz="1200" b="0" i="0" kern="1200" dirty="0" err="1">
                <a:solidFill>
                  <a:schemeClr val="tx1"/>
                </a:solidFill>
                <a:effectLst/>
                <a:latin typeface="+mn-lt"/>
                <a:ea typeface="+mn-ea"/>
                <a:cs typeface="+mn-cs"/>
              </a:rPr>
              <a:t>rxns</a:t>
            </a:r>
            <a:r>
              <a:rPr lang="en-US" sz="1200" b="0" i="0" kern="1200" dirty="0">
                <a:solidFill>
                  <a:schemeClr val="tx1"/>
                </a:solidFill>
                <a:effectLst/>
                <a:latin typeface="+mn-lt"/>
                <a:ea typeface="+mn-ea"/>
                <a:cs typeface="+mn-cs"/>
              </a:rPr>
              <a:t>: gen mild-mod, lasted a few days; typically with the first 2-3 injections</a:t>
            </a:r>
          </a:p>
          <a:p>
            <a:r>
              <a:rPr lang="en-US" sz="1200" b="0" i="0" kern="1200" dirty="0">
                <a:solidFill>
                  <a:schemeClr val="tx1"/>
                </a:solidFill>
                <a:effectLst/>
                <a:latin typeface="+mn-lt"/>
                <a:ea typeface="+mn-ea"/>
                <a:cs typeface="+mn-cs"/>
              </a:rPr>
              <a:t>-In the HPTN 077 trial, the median time to undetectable CAB plasma levels was 44 weeks for men and 67 weeks for women</a:t>
            </a:r>
            <a:br>
              <a:rPr lang="en-US" dirty="0"/>
            </a:br>
            <a:r>
              <a:rPr lang="en-US" dirty="0"/>
              <a:t>-N</a:t>
            </a:r>
            <a:r>
              <a:rPr lang="en-US" sz="1200" b="0" i="0" kern="1200" dirty="0">
                <a:solidFill>
                  <a:schemeClr val="tx1"/>
                </a:solidFill>
                <a:effectLst/>
                <a:latin typeface="+mn-lt"/>
                <a:ea typeface="+mn-ea"/>
                <a:cs typeface="+mn-cs"/>
              </a:rPr>
              <a:t>o data are yet available from clinical trials in men or women to estimate the time from initiation of CAB injections to maximal protection against HIV acquisition</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25</a:t>
            </a:fld>
            <a:endParaRPr lang="en-US"/>
          </a:p>
        </p:txBody>
      </p:sp>
    </p:spTree>
    <p:extLst>
      <p:ext uri="{BB962C8B-B14F-4D97-AF65-F5344CB8AC3E}">
        <p14:creationId xmlns:p14="http://schemas.microsoft.com/office/powerpoint/2010/main" val="2344006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IPERGAY and </a:t>
            </a:r>
            <a:r>
              <a:rPr lang="en-US" sz="1200" b="0" i="0" kern="1200" dirty="0" err="1">
                <a:solidFill>
                  <a:schemeClr val="tx1"/>
                </a:solidFill>
                <a:effectLst/>
                <a:latin typeface="+mn-lt"/>
                <a:ea typeface="+mn-ea"/>
                <a:cs typeface="+mn-cs"/>
              </a:rPr>
              <a:t>Prévenir</a:t>
            </a:r>
            <a:r>
              <a:rPr lang="en-US" sz="1200" b="0" i="0" kern="1200" dirty="0">
                <a:solidFill>
                  <a:schemeClr val="tx1"/>
                </a:solidFill>
                <a:effectLst/>
                <a:latin typeface="+mn-lt"/>
                <a:ea typeface="+mn-ea"/>
                <a:cs typeface="+mn-cs"/>
              </a:rPr>
              <a:t> trials showed high preventive efficacy of 86% or more</a:t>
            </a:r>
            <a:r>
              <a:rPr lang="en-US" dirty="0"/>
              <a:t> – note that the trials were NOT done in the US</a:t>
            </a:r>
          </a:p>
          <a:p>
            <a:r>
              <a:rPr lang="en-US" dirty="0"/>
              <a:t>30 days – idea that it should cover 7 events if having sex less than once weekly </a:t>
            </a:r>
          </a:p>
          <a:p>
            <a:endParaRPr lang="en-US" dirty="0"/>
          </a:p>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26</a:t>
            </a:fld>
            <a:endParaRPr lang="en-US"/>
          </a:p>
        </p:txBody>
      </p:sp>
    </p:spTree>
    <p:extLst>
      <p:ext uri="{BB962C8B-B14F-4D97-AF65-F5344CB8AC3E}">
        <p14:creationId xmlns:p14="http://schemas.microsoft.com/office/powerpoint/2010/main" val="2349350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a:t>
            </a:r>
          </a:p>
          <a:p>
            <a:pPr lvl="1"/>
            <a:r>
              <a:rPr lang="en-US" dirty="0"/>
              <a:t>2 pills 2-24 </a:t>
            </a:r>
            <a:r>
              <a:rPr lang="en-US" dirty="0" err="1"/>
              <a:t>hrs</a:t>
            </a:r>
            <a:r>
              <a:rPr lang="en-US" dirty="0"/>
              <a:t> prior (24 preferred) to sex</a:t>
            </a:r>
          </a:p>
          <a:p>
            <a:pPr lvl="1"/>
            <a:r>
              <a:rPr lang="en-US" dirty="0"/>
              <a:t>1 pill 24 </a:t>
            </a:r>
            <a:r>
              <a:rPr lang="en-US" dirty="0" err="1"/>
              <a:t>hrs</a:t>
            </a:r>
            <a:r>
              <a:rPr lang="en-US" dirty="0"/>
              <a:t> after, then 1 pill 48 </a:t>
            </a:r>
            <a:r>
              <a:rPr lang="en-US" dirty="0" err="1"/>
              <a:t>hrs</a:t>
            </a:r>
            <a:r>
              <a:rPr lang="en-US" dirty="0"/>
              <a:t> the initial dose</a:t>
            </a:r>
          </a:p>
          <a:p>
            <a:pPr lvl="1"/>
            <a:r>
              <a:rPr lang="en-US" dirty="0"/>
              <a:t>If still having sex after the 2-1-1 doses, take 1 pill </a:t>
            </a:r>
            <a:r>
              <a:rPr lang="en-US" dirty="0" err="1"/>
              <a:t>eadh</a:t>
            </a:r>
            <a:r>
              <a:rPr lang="en-US" dirty="0"/>
              <a:t> day until 48 </a:t>
            </a:r>
            <a:r>
              <a:rPr lang="en-US" dirty="0" err="1"/>
              <a:t>hrs</a:t>
            </a:r>
            <a:r>
              <a:rPr lang="en-US" dirty="0"/>
              <a:t> after last sexual event </a:t>
            </a:r>
          </a:p>
          <a:p>
            <a:pPr lvl="1"/>
            <a:r>
              <a:rPr lang="en-US" dirty="0"/>
              <a:t>If a gap of &lt;7 days occurs between the last pill and the next sexual event, resume 1 pill daily.</a:t>
            </a:r>
          </a:p>
          <a:p>
            <a:pPr lvl="1"/>
            <a:r>
              <a:rPr lang="en-US" dirty="0"/>
              <a:t>If a gap of ≥7 days occurs between the last pill and next sexual event, start again with 2 pills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27</a:t>
            </a:fld>
            <a:endParaRPr lang="en-US"/>
          </a:p>
        </p:txBody>
      </p:sp>
    </p:spTree>
    <p:extLst>
      <p:ext uri="{BB962C8B-B14F-4D97-AF65-F5344CB8AC3E}">
        <p14:creationId xmlns:p14="http://schemas.microsoft.com/office/powerpoint/2010/main" val="280531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28</a:t>
            </a:fld>
            <a:endParaRPr lang="en-US"/>
          </a:p>
        </p:txBody>
      </p:sp>
    </p:spTree>
    <p:extLst>
      <p:ext uri="{BB962C8B-B14F-4D97-AF65-F5344CB8AC3E}">
        <p14:creationId xmlns:p14="http://schemas.microsoft.com/office/powerpoint/2010/main" val="407885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30</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52908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learning objective for today include recognizing indications and screening for </a:t>
            </a:r>
            <a:r>
              <a:rPr lang="en-US" dirty="0" err="1"/>
              <a:t>PrEP</a:t>
            </a:r>
            <a:r>
              <a:rPr lang="en-US" dirty="0"/>
              <a:t>, Describe </a:t>
            </a:r>
            <a:r>
              <a:rPr lang="en-US" dirty="0" err="1"/>
              <a:t>PrEP</a:t>
            </a:r>
            <a:r>
              <a:rPr lang="en-US" dirty="0"/>
              <a:t> 2021 guideline updates and last, review pertinent formation for  long acting cabotegravir as a </a:t>
            </a:r>
            <a:r>
              <a:rPr lang="en-US" dirty="0" err="1"/>
              <a:t>PrEP</a:t>
            </a:r>
            <a:r>
              <a:rPr lang="en-US" dirty="0"/>
              <a:t> medication, including dosing, monitoring and counseling points.</a:t>
            </a:r>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baseline trends in the US – can see that the incidence of new infections has slightly decreased over the past few years but has remained relatively stable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new HIV National Strategic Plan developed by the US DHHS has a goal of ending the HIV epidemic in the United States by 2030, including a 75% reduction in new HIV infections by 2025 and a 90% reduction by 2030.</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109388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baseline trends in the US – can see that the incidence of new infections has slightly decreased over the past few years but has remained relatively stable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new HIV National Strategic Plan developed by the US DHHS has a goal of ending the HIV epidemic in the United States by 2030, including a 75% reduction in new HIV infections by 2025 and a 90% reduction by 2030.</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85790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goal for </a:t>
            </a:r>
            <a:r>
              <a:rPr lang="en-US" dirty="0" err="1"/>
              <a:t>PrEP</a:t>
            </a:r>
            <a:r>
              <a:rPr lang="en-US" dirty="0"/>
              <a:t> is to have at least 50% of people who have an indication for prep to be prescribed prep by 2025 and remain 50% by 2030</a:t>
            </a:r>
          </a:p>
          <a:p>
            <a:endParaRPr lang="en-US" dirty="0"/>
          </a:p>
          <a:p>
            <a:r>
              <a:rPr lang="en-US" dirty="0"/>
              <a:t>Overall goal: Increase the estimated percentage of people with indications for </a:t>
            </a:r>
            <a:r>
              <a:rPr lang="en-US" dirty="0" err="1"/>
              <a:t>PrEP</a:t>
            </a:r>
            <a:r>
              <a:rPr lang="en-US" dirty="0"/>
              <a:t> classified as having been prescribed </a:t>
            </a:r>
            <a:r>
              <a:rPr lang="en-US" dirty="0" err="1"/>
              <a:t>PrEP</a:t>
            </a:r>
            <a:r>
              <a:rPr lang="en-US" dirty="0"/>
              <a:t> to at least 50% by 2025 and remain 50% by 2030</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292426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from 2019</a:t>
            </a:r>
          </a:p>
          <a:p>
            <a:endParaRPr lang="en-US" dirty="0"/>
          </a:p>
          <a:p>
            <a:r>
              <a:rPr lang="en-US" dirty="0"/>
              <a:t>Why </a:t>
            </a:r>
            <a:r>
              <a:rPr lang="en-US" dirty="0" err="1"/>
              <a:t>PrEP</a:t>
            </a:r>
            <a:r>
              <a:rPr lang="en-US" dirty="0"/>
              <a:t>? Well, it is a powerful way to prevent HIV transmission when taken according to the guideline. Oral daily </a:t>
            </a:r>
            <a:r>
              <a:rPr lang="en-US" dirty="0" err="1"/>
              <a:t>PrEP</a:t>
            </a:r>
            <a:r>
              <a:rPr lang="en-US" dirty="0"/>
              <a:t> has been shown to reduce HIV transmission by 99%. On-demand dosing, only studied in MSM &amp; </a:t>
            </a:r>
            <a:r>
              <a:rPr lang="en-US" dirty="0" err="1"/>
              <a:t>TGW</a:t>
            </a:r>
            <a:r>
              <a:rPr lang="en-US" dirty="0"/>
              <a:t>, has been shown to be 86% efficacious in prevention of HIV Transmission.</a:t>
            </a:r>
          </a:p>
          <a:p>
            <a:endParaRPr lang="en-US" dirty="0"/>
          </a:p>
          <a:p>
            <a:r>
              <a:rPr lang="en-US" dirty="0"/>
              <a:t>Statistics from 2019 have shown an increase of </a:t>
            </a:r>
            <a:r>
              <a:rPr lang="en-US" dirty="0" err="1"/>
              <a:t>PrEP</a:t>
            </a:r>
            <a:r>
              <a:rPr lang="en-US" dirty="0"/>
              <a:t> use from 6% to 35% among MSM, however, MORE </a:t>
            </a:r>
            <a:r>
              <a:rPr lang="en-US" dirty="0" err="1"/>
              <a:t>PrEP</a:t>
            </a:r>
            <a:r>
              <a:rPr lang="en-US" dirty="0"/>
              <a:t> Use is Need; especially among black and Hispanic MSM. Shortly, I will be discussing the disparities associated with </a:t>
            </a:r>
            <a:r>
              <a:rPr lang="en-US" dirty="0" err="1"/>
              <a:t>PrEP</a:t>
            </a:r>
            <a:r>
              <a:rPr lang="en-US" dirty="0"/>
              <a:t> use. </a:t>
            </a:r>
          </a:p>
          <a:p>
            <a:endParaRPr lang="en-US" dirty="0"/>
          </a:p>
          <a:p>
            <a:r>
              <a:rPr lang="en-US" dirty="0"/>
              <a:t>How can healthcare providers help End HIV? Assessing all patient’s risk for HIV , testing for HIV- it is recommended that everyone be assess for HIV at least once in their life time, Prescribe </a:t>
            </a:r>
            <a:r>
              <a:rPr lang="en-US" dirty="0" err="1"/>
              <a:t>PrEP</a:t>
            </a:r>
            <a:r>
              <a:rPr lang="en-US" dirty="0"/>
              <a:t> when needed or asked for and use CDC resources. </a:t>
            </a: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255650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for </a:t>
            </a:r>
            <a:r>
              <a:rPr lang="en-US" dirty="0" err="1"/>
              <a:t>PrEP</a:t>
            </a:r>
            <a:r>
              <a:rPr lang="en-US" dirty="0"/>
              <a:t> coverage for persons in the USA 16 or older in 2019. As you can see, currently only 23% of persons who has an indication for </a:t>
            </a:r>
            <a:r>
              <a:rPr lang="en-US" dirty="0" err="1"/>
              <a:t>PrEP</a:t>
            </a:r>
            <a:r>
              <a:rPr lang="en-US" dirty="0"/>
              <a:t> are currently being prescribed </a:t>
            </a:r>
            <a:r>
              <a:rPr lang="en-US" dirty="0" err="1"/>
              <a:t>PrEP.</a:t>
            </a:r>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417536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8/2/2023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8/2/2023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diagramDrawing" Target="../diagrams/drawing4.xml"/><Relationship Id="rId5" Type="http://schemas.openxmlformats.org/officeDocument/2006/relationships/image" Target="../media/image7.png"/><Relationship Id="rId10" Type="http://schemas.openxmlformats.org/officeDocument/2006/relationships/diagramColors" Target="../diagrams/colors4.xml"/><Relationship Id="rId4" Type="http://schemas.openxmlformats.org/officeDocument/2006/relationships/image" Target="../media/image6.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www.cdc.gov/hiv/testing/laboratorytests.html" TargetMode="External"/><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cdc.gov/std/treatment-guidelines/default.htm" TargetMode="External"/><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cdc.gov/hiv/pdf/risk/prep/cdc-hiv-prep-guidelines-2021.pdf" TargetMode="External"/><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4000" dirty="0">
                <a:solidFill>
                  <a:schemeClr val="tx1"/>
                </a:solidFill>
              </a:rPr>
              <a:t>R</a:t>
            </a:r>
            <a:r>
              <a:rPr kumimoji="0" lang="en-US" sz="4000" b="0"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eview</a:t>
            </a: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of </a:t>
            </a:r>
            <a:r>
              <a:rPr kumimoji="0" lang="en-US" sz="4000" b="0"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PrEP</a:t>
            </a: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2021 Guidelines</a:t>
            </a:r>
          </a:p>
        </p:txBody>
      </p:sp>
      <p:sp>
        <p:nvSpPr>
          <p:cNvPr id="4" name="Text Placeholder 2"/>
          <p:cNvSpPr txBox="1">
            <a:spLocks/>
          </p:cNvSpPr>
          <p:nvPr/>
        </p:nvSpPr>
        <p:spPr>
          <a:xfrm>
            <a:off x="2317316" y="3693101"/>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March 7</a:t>
            </a:r>
            <a:r>
              <a:rPr lang="en-US" baseline="30000" dirty="0">
                <a:solidFill>
                  <a:srgbClr val="008C99"/>
                </a:solidFill>
              </a:rPr>
              <a:t>th</a:t>
            </a:r>
            <a:r>
              <a:rPr lang="en-US" dirty="0">
                <a:solidFill>
                  <a:srgbClr val="008C99"/>
                </a:solidFill>
              </a:rPr>
              <a:t>, 2023</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79203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US" sz="2200" dirty="0">
                <a:solidFill>
                  <a:srgbClr val="008C99"/>
                </a:solidFill>
              </a:rPr>
              <a:t>PGY-1 Community Pharmacy Resident</a:t>
            </a:r>
          </a:p>
          <a:p>
            <a:pPr lvl="0">
              <a:spcBef>
                <a:spcPts val="0"/>
              </a:spcBef>
              <a:defRPr/>
            </a:pPr>
            <a:r>
              <a:rPr lang="en-US" sz="2200" dirty="0">
                <a:solidFill>
                  <a:srgbClr val="008C99"/>
                </a:solidFill>
              </a:rPr>
              <a:t>Southwest CARE Center </a:t>
            </a: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Victoria A. Lopez</a:t>
            </a: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PharmD</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err="1"/>
              <a:t>PrEP</a:t>
            </a:r>
            <a:r>
              <a:rPr lang="en-US" dirty="0"/>
              <a:t> Coverage 2019</a:t>
            </a:r>
          </a:p>
        </p:txBody>
      </p:sp>
      <p:sp>
        <p:nvSpPr>
          <p:cNvPr id="7" name="TextBox 6">
            <a:extLst>
              <a:ext uri="{FF2B5EF4-FFF2-40B4-BE49-F238E27FC236}">
                <a16:creationId xmlns:a16="http://schemas.microsoft.com/office/drawing/2014/main" id="{A6935E7B-29BF-482F-B72C-807E86906A0D}"/>
              </a:ext>
            </a:extLst>
          </p:cNvPr>
          <p:cNvSpPr txBox="1"/>
          <p:nvPr/>
        </p:nvSpPr>
        <p:spPr>
          <a:xfrm>
            <a:off x="1085850" y="6500990"/>
            <a:ext cx="7692390" cy="276999"/>
          </a:xfrm>
          <a:prstGeom prst="rect">
            <a:avLst/>
          </a:prstGeom>
          <a:noFill/>
        </p:spPr>
        <p:txBody>
          <a:bodyPr wrap="square" rtlCol="0">
            <a:spAutoFit/>
          </a:bodyPr>
          <a:lstStyle/>
          <a:p>
            <a:r>
              <a:rPr lang="en-US" sz="1200" dirty="0">
                <a:solidFill>
                  <a:schemeClr val="bg1"/>
                </a:solidFill>
              </a:rPr>
              <a:t>https://www.cdc.gov/hiv/library/reports/hiv-surveillance/vol-26-no-2/content/national-profile.html#7</a:t>
            </a:r>
          </a:p>
        </p:txBody>
      </p:sp>
      <p:pic>
        <p:nvPicPr>
          <p:cNvPr id="14" name="Picture 13">
            <a:extLst>
              <a:ext uri="{FF2B5EF4-FFF2-40B4-BE49-F238E27FC236}">
                <a16:creationId xmlns:a16="http://schemas.microsoft.com/office/drawing/2014/main" id="{C516767D-732E-76E2-0341-ABFFF26734F0}"/>
              </a:ext>
            </a:extLst>
          </p:cNvPr>
          <p:cNvPicPr>
            <a:picLocks noChangeAspect="1"/>
          </p:cNvPicPr>
          <p:nvPr/>
        </p:nvPicPr>
        <p:blipFill rotWithShape="1">
          <a:blip r:embed="rId3"/>
          <a:srcRect l="7375" t="280"/>
          <a:stretch/>
        </p:blipFill>
        <p:spPr>
          <a:xfrm>
            <a:off x="0" y="1073887"/>
            <a:ext cx="9144000" cy="5328929"/>
          </a:xfrm>
          <a:prstGeom prst="rect">
            <a:avLst/>
          </a:prstGeom>
        </p:spPr>
      </p:pic>
      <p:sp>
        <p:nvSpPr>
          <p:cNvPr id="15" name="Star: 7 Points 14">
            <a:extLst>
              <a:ext uri="{FF2B5EF4-FFF2-40B4-BE49-F238E27FC236}">
                <a16:creationId xmlns:a16="http://schemas.microsoft.com/office/drawing/2014/main" id="{78022AF7-860C-39EA-5F4B-9BADEB3B717A}"/>
              </a:ext>
            </a:extLst>
          </p:cNvPr>
          <p:cNvSpPr/>
          <p:nvPr/>
        </p:nvSpPr>
        <p:spPr>
          <a:xfrm>
            <a:off x="3028950" y="865577"/>
            <a:ext cx="1051560" cy="734624"/>
          </a:xfrm>
          <a:prstGeom prst="star7">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40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err="1"/>
              <a:t>PrEP</a:t>
            </a:r>
            <a:r>
              <a:rPr lang="en-US" dirty="0"/>
              <a:t> Coverage 2019 </a:t>
            </a:r>
          </a:p>
        </p:txBody>
      </p:sp>
      <p:sp>
        <p:nvSpPr>
          <p:cNvPr id="7" name="TextBox 6">
            <a:extLst>
              <a:ext uri="{FF2B5EF4-FFF2-40B4-BE49-F238E27FC236}">
                <a16:creationId xmlns:a16="http://schemas.microsoft.com/office/drawing/2014/main" id="{A6935E7B-29BF-482F-B72C-807E86906A0D}"/>
              </a:ext>
            </a:extLst>
          </p:cNvPr>
          <p:cNvSpPr txBox="1"/>
          <p:nvPr/>
        </p:nvSpPr>
        <p:spPr>
          <a:xfrm>
            <a:off x="1085850" y="6500990"/>
            <a:ext cx="7692390" cy="276999"/>
          </a:xfrm>
          <a:prstGeom prst="rect">
            <a:avLst/>
          </a:prstGeom>
          <a:noFill/>
        </p:spPr>
        <p:txBody>
          <a:bodyPr wrap="square" rtlCol="0">
            <a:spAutoFit/>
          </a:bodyPr>
          <a:lstStyle/>
          <a:p>
            <a:r>
              <a:rPr lang="en-US" sz="1200" dirty="0">
                <a:solidFill>
                  <a:schemeClr val="bg1"/>
                </a:solidFill>
              </a:rPr>
              <a:t>https://www.cdc.gov/hiv/library/reports/hiv-surveillance/vol-26-no-2/content/national-profile.html#7</a:t>
            </a:r>
          </a:p>
        </p:txBody>
      </p:sp>
      <p:pic>
        <p:nvPicPr>
          <p:cNvPr id="14" name="Picture 13">
            <a:extLst>
              <a:ext uri="{FF2B5EF4-FFF2-40B4-BE49-F238E27FC236}">
                <a16:creationId xmlns:a16="http://schemas.microsoft.com/office/drawing/2014/main" id="{C516767D-732E-76E2-0341-ABFFF26734F0}"/>
              </a:ext>
            </a:extLst>
          </p:cNvPr>
          <p:cNvPicPr>
            <a:picLocks noChangeAspect="1"/>
          </p:cNvPicPr>
          <p:nvPr/>
        </p:nvPicPr>
        <p:blipFill rotWithShape="1">
          <a:blip r:embed="rId3"/>
          <a:srcRect l="7375" t="280"/>
          <a:stretch/>
        </p:blipFill>
        <p:spPr>
          <a:xfrm>
            <a:off x="0" y="1073887"/>
            <a:ext cx="9144000" cy="5328929"/>
          </a:xfrm>
          <a:prstGeom prst="rect">
            <a:avLst/>
          </a:prstGeom>
        </p:spPr>
      </p:pic>
      <p:sp>
        <p:nvSpPr>
          <p:cNvPr id="15" name="Star: 7 Points 14">
            <a:extLst>
              <a:ext uri="{FF2B5EF4-FFF2-40B4-BE49-F238E27FC236}">
                <a16:creationId xmlns:a16="http://schemas.microsoft.com/office/drawing/2014/main" id="{78022AF7-860C-39EA-5F4B-9BADEB3B717A}"/>
              </a:ext>
            </a:extLst>
          </p:cNvPr>
          <p:cNvSpPr/>
          <p:nvPr/>
        </p:nvSpPr>
        <p:spPr>
          <a:xfrm>
            <a:off x="2103120" y="1882847"/>
            <a:ext cx="1051560" cy="734624"/>
          </a:xfrm>
          <a:prstGeom prst="star7">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7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err="1"/>
              <a:t>PrEP</a:t>
            </a:r>
            <a:r>
              <a:rPr lang="en-US" dirty="0"/>
              <a:t> Coverage 2019</a:t>
            </a:r>
          </a:p>
        </p:txBody>
      </p:sp>
      <p:sp>
        <p:nvSpPr>
          <p:cNvPr id="7" name="TextBox 6">
            <a:extLst>
              <a:ext uri="{FF2B5EF4-FFF2-40B4-BE49-F238E27FC236}">
                <a16:creationId xmlns:a16="http://schemas.microsoft.com/office/drawing/2014/main" id="{A6935E7B-29BF-482F-B72C-807E86906A0D}"/>
              </a:ext>
            </a:extLst>
          </p:cNvPr>
          <p:cNvSpPr txBox="1"/>
          <p:nvPr/>
        </p:nvSpPr>
        <p:spPr>
          <a:xfrm>
            <a:off x="1085850" y="6500990"/>
            <a:ext cx="7692390" cy="276999"/>
          </a:xfrm>
          <a:prstGeom prst="rect">
            <a:avLst/>
          </a:prstGeom>
          <a:noFill/>
        </p:spPr>
        <p:txBody>
          <a:bodyPr wrap="square" rtlCol="0">
            <a:spAutoFit/>
          </a:bodyPr>
          <a:lstStyle/>
          <a:p>
            <a:r>
              <a:rPr lang="en-US" sz="1200" dirty="0">
                <a:solidFill>
                  <a:schemeClr val="bg1"/>
                </a:solidFill>
              </a:rPr>
              <a:t>https://www.cdc.gov/hiv/library/reports/hiv-surveillance/vol-26-no-2/content/national-profile.html#7</a:t>
            </a:r>
          </a:p>
        </p:txBody>
      </p:sp>
      <p:pic>
        <p:nvPicPr>
          <p:cNvPr id="14" name="Picture 13">
            <a:extLst>
              <a:ext uri="{FF2B5EF4-FFF2-40B4-BE49-F238E27FC236}">
                <a16:creationId xmlns:a16="http://schemas.microsoft.com/office/drawing/2014/main" id="{C516767D-732E-76E2-0341-ABFFF26734F0}"/>
              </a:ext>
            </a:extLst>
          </p:cNvPr>
          <p:cNvPicPr>
            <a:picLocks noChangeAspect="1"/>
          </p:cNvPicPr>
          <p:nvPr/>
        </p:nvPicPr>
        <p:blipFill rotWithShape="1">
          <a:blip r:embed="rId3"/>
          <a:srcRect l="7375" t="280"/>
          <a:stretch/>
        </p:blipFill>
        <p:spPr>
          <a:xfrm>
            <a:off x="0" y="1073887"/>
            <a:ext cx="9144000" cy="5328929"/>
          </a:xfrm>
          <a:prstGeom prst="rect">
            <a:avLst/>
          </a:prstGeom>
        </p:spPr>
      </p:pic>
      <p:sp>
        <p:nvSpPr>
          <p:cNvPr id="15" name="Star: 7 Points 14">
            <a:extLst>
              <a:ext uri="{FF2B5EF4-FFF2-40B4-BE49-F238E27FC236}">
                <a16:creationId xmlns:a16="http://schemas.microsoft.com/office/drawing/2014/main" id="{78022AF7-860C-39EA-5F4B-9BADEB3B717A}"/>
              </a:ext>
            </a:extLst>
          </p:cNvPr>
          <p:cNvSpPr/>
          <p:nvPr/>
        </p:nvSpPr>
        <p:spPr>
          <a:xfrm>
            <a:off x="2491740" y="2511497"/>
            <a:ext cx="1051560" cy="734624"/>
          </a:xfrm>
          <a:prstGeom prst="star7">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38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err="1"/>
              <a:t>PrEP</a:t>
            </a:r>
            <a:r>
              <a:rPr lang="en-US" dirty="0"/>
              <a:t> Coverage 2019</a:t>
            </a:r>
          </a:p>
        </p:txBody>
      </p:sp>
      <p:sp>
        <p:nvSpPr>
          <p:cNvPr id="7" name="TextBox 6">
            <a:extLst>
              <a:ext uri="{FF2B5EF4-FFF2-40B4-BE49-F238E27FC236}">
                <a16:creationId xmlns:a16="http://schemas.microsoft.com/office/drawing/2014/main" id="{A6935E7B-29BF-482F-B72C-807E86906A0D}"/>
              </a:ext>
            </a:extLst>
          </p:cNvPr>
          <p:cNvSpPr txBox="1"/>
          <p:nvPr/>
        </p:nvSpPr>
        <p:spPr>
          <a:xfrm>
            <a:off x="1085850" y="6500990"/>
            <a:ext cx="7692390" cy="276999"/>
          </a:xfrm>
          <a:prstGeom prst="rect">
            <a:avLst/>
          </a:prstGeom>
          <a:noFill/>
        </p:spPr>
        <p:txBody>
          <a:bodyPr wrap="square" rtlCol="0">
            <a:spAutoFit/>
          </a:bodyPr>
          <a:lstStyle/>
          <a:p>
            <a:r>
              <a:rPr lang="en-US" sz="1200" dirty="0">
                <a:solidFill>
                  <a:schemeClr val="bg1"/>
                </a:solidFill>
              </a:rPr>
              <a:t>https://www.cdc.gov/hiv/library/reports/hiv-surveillance/vol-26-no-2/content/national-profile.html#7</a:t>
            </a:r>
          </a:p>
        </p:txBody>
      </p:sp>
      <p:pic>
        <p:nvPicPr>
          <p:cNvPr id="14" name="Picture 13">
            <a:extLst>
              <a:ext uri="{FF2B5EF4-FFF2-40B4-BE49-F238E27FC236}">
                <a16:creationId xmlns:a16="http://schemas.microsoft.com/office/drawing/2014/main" id="{C516767D-732E-76E2-0341-ABFFF26734F0}"/>
              </a:ext>
            </a:extLst>
          </p:cNvPr>
          <p:cNvPicPr>
            <a:picLocks noChangeAspect="1"/>
          </p:cNvPicPr>
          <p:nvPr/>
        </p:nvPicPr>
        <p:blipFill rotWithShape="1">
          <a:blip r:embed="rId3"/>
          <a:srcRect l="7375" t="280"/>
          <a:stretch/>
        </p:blipFill>
        <p:spPr>
          <a:xfrm>
            <a:off x="0" y="1073887"/>
            <a:ext cx="9144000" cy="5328929"/>
          </a:xfrm>
          <a:prstGeom prst="rect">
            <a:avLst/>
          </a:prstGeom>
        </p:spPr>
      </p:pic>
      <p:sp>
        <p:nvSpPr>
          <p:cNvPr id="15" name="Star: 7 Points 14">
            <a:extLst>
              <a:ext uri="{FF2B5EF4-FFF2-40B4-BE49-F238E27FC236}">
                <a16:creationId xmlns:a16="http://schemas.microsoft.com/office/drawing/2014/main" id="{78022AF7-860C-39EA-5F4B-9BADEB3B717A}"/>
              </a:ext>
            </a:extLst>
          </p:cNvPr>
          <p:cNvSpPr/>
          <p:nvPr/>
        </p:nvSpPr>
        <p:spPr>
          <a:xfrm>
            <a:off x="2011680" y="4454597"/>
            <a:ext cx="1051560" cy="734624"/>
          </a:xfrm>
          <a:prstGeom prst="star7">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err="1"/>
              <a:t>PrEP</a:t>
            </a:r>
            <a:r>
              <a:rPr lang="en-US" dirty="0"/>
              <a:t> Coverage 2019</a:t>
            </a:r>
          </a:p>
        </p:txBody>
      </p:sp>
      <p:sp>
        <p:nvSpPr>
          <p:cNvPr id="7" name="TextBox 6">
            <a:extLst>
              <a:ext uri="{FF2B5EF4-FFF2-40B4-BE49-F238E27FC236}">
                <a16:creationId xmlns:a16="http://schemas.microsoft.com/office/drawing/2014/main" id="{A6935E7B-29BF-482F-B72C-807E86906A0D}"/>
              </a:ext>
            </a:extLst>
          </p:cNvPr>
          <p:cNvSpPr txBox="1"/>
          <p:nvPr/>
        </p:nvSpPr>
        <p:spPr>
          <a:xfrm>
            <a:off x="1085850" y="6500990"/>
            <a:ext cx="7692390" cy="276999"/>
          </a:xfrm>
          <a:prstGeom prst="rect">
            <a:avLst/>
          </a:prstGeom>
          <a:noFill/>
        </p:spPr>
        <p:txBody>
          <a:bodyPr wrap="square" rtlCol="0">
            <a:spAutoFit/>
          </a:bodyPr>
          <a:lstStyle/>
          <a:p>
            <a:r>
              <a:rPr lang="en-US" sz="1200" dirty="0">
                <a:solidFill>
                  <a:schemeClr val="bg1"/>
                </a:solidFill>
              </a:rPr>
              <a:t>https://www.cdc.gov/hiv/library/reports/hiv-surveillance/vol-26-no-2/content/national-profile.html#7</a:t>
            </a:r>
          </a:p>
        </p:txBody>
      </p:sp>
      <p:pic>
        <p:nvPicPr>
          <p:cNvPr id="14" name="Picture 13">
            <a:extLst>
              <a:ext uri="{FF2B5EF4-FFF2-40B4-BE49-F238E27FC236}">
                <a16:creationId xmlns:a16="http://schemas.microsoft.com/office/drawing/2014/main" id="{C516767D-732E-76E2-0341-ABFFF26734F0}"/>
              </a:ext>
            </a:extLst>
          </p:cNvPr>
          <p:cNvPicPr>
            <a:picLocks noChangeAspect="1"/>
          </p:cNvPicPr>
          <p:nvPr/>
        </p:nvPicPr>
        <p:blipFill rotWithShape="1">
          <a:blip r:embed="rId3"/>
          <a:srcRect l="7375" t="280"/>
          <a:stretch/>
        </p:blipFill>
        <p:spPr>
          <a:xfrm>
            <a:off x="0" y="1073887"/>
            <a:ext cx="9144000" cy="5328929"/>
          </a:xfrm>
          <a:prstGeom prst="rect">
            <a:avLst/>
          </a:prstGeom>
        </p:spPr>
      </p:pic>
      <p:sp>
        <p:nvSpPr>
          <p:cNvPr id="15" name="Star: 7 Points 14">
            <a:extLst>
              <a:ext uri="{FF2B5EF4-FFF2-40B4-BE49-F238E27FC236}">
                <a16:creationId xmlns:a16="http://schemas.microsoft.com/office/drawing/2014/main" id="{78022AF7-860C-39EA-5F4B-9BADEB3B717A}"/>
              </a:ext>
            </a:extLst>
          </p:cNvPr>
          <p:cNvSpPr/>
          <p:nvPr/>
        </p:nvSpPr>
        <p:spPr>
          <a:xfrm>
            <a:off x="2377440" y="4877507"/>
            <a:ext cx="1051560" cy="734624"/>
          </a:xfrm>
          <a:prstGeom prst="star7">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56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E46A7-EA0B-423A-9F2C-D360DB75CA35}"/>
              </a:ext>
            </a:extLst>
          </p:cNvPr>
          <p:cNvSpPr>
            <a:spLocks noGrp="1"/>
          </p:cNvSpPr>
          <p:nvPr>
            <p:ph type="body" sz="quarter" idx="10"/>
          </p:nvPr>
        </p:nvSpPr>
        <p:spPr/>
        <p:txBody>
          <a:bodyPr/>
          <a:lstStyle/>
          <a:p>
            <a:r>
              <a:rPr lang="en-US" dirty="0"/>
              <a:t>2021 PrEP Guidelines</a:t>
            </a:r>
          </a:p>
        </p:txBody>
      </p:sp>
      <p:pic>
        <p:nvPicPr>
          <p:cNvPr id="5" name="Picture 4">
            <a:extLst>
              <a:ext uri="{FF2B5EF4-FFF2-40B4-BE49-F238E27FC236}">
                <a16:creationId xmlns:a16="http://schemas.microsoft.com/office/drawing/2014/main" id="{E31BBD51-B950-490F-A3F0-50CBB9108159}"/>
              </a:ext>
            </a:extLst>
          </p:cNvPr>
          <p:cNvPicPr>
            <a:picLocks noChangeAspect="1"/>
          </p:cNvPicPr>
          <p:nvPr/>
        </p:nvPicPr>
        <p:blipFill>
          <a:blip r:embed="rId2"/>
          <a:stretch>
            <a:fillRect/>
          </a:stretch>
        </p:blipFill>
        <p:spPr>
          <a:xfrm>
            <a:off x="45171" y="1151915"/>
            <a:ext cx="9053658" cy="5138926"/>
          </a:xfrm>
          <a:prstGeom prst="rect">
            <a:avLst/>
          </a:prstGeom>
        </p:spPr>
      </p:pic>
      <p:sp>
        <p:nvSpPr>
          <p:cNvPr id="6" name="TextBox 5">
            <a:extLst>
              <a:ext uri="{FF2B5EF4-FFF2-40B4-BE49-F238E27FC236}">
                <a16:creationId xmlns:a16="http://schemas.microsoft.com/office/drawing/2014/main" id="{28B39EA3-FC11-4D28-97C7-EA42242B2707}"/>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186987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Important Updates</a:t>
            </a:r>
          </a:p>
        </p:txBody>
      </p:sp>
      <p:graphicFrame>
        <p:nvGraphicFramePr>
          <p:cNvPr id="4" name="Diagram 3">
            <a:extLst>
              <a:ext uri="{FF2B5EF4-FFF2-40B4-BE49-F238E27FC236}">
                <a16:creationId xmlns:a16="http://schemas.microsoft.com/office/drawing/2014/main" id="{33ACD942-A880-44EE-B47A-3AFCBDCC506C}"/>
              </a:ext>
            </a:extLst>
          </p:cNvPr>
          <p:cNvGraphicFramePr/>
          <p:nvPr>
            <p:extLst>
              <p:ext uri="{D42A27DB-BD31-4B8C-83A1-F6EECF244321}">
                <p14:modId xmlns:p14="http://schemas.microsoft.com/office/powerpoint/2010/main" val="2465879010"/>
              </p:ext>
            </p:extLst>
          </p:nvPr>
        </p:nvGraphicFramePr>
        <p:xfrm>
          <a:off x="526094" y="1233376"/>
          <a:ext cx="7963010" cy="4862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5348DB5-FB3B-4901-8828-28E2E8C402E9}"/>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112208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Indications for PrEP</a:t>
            </a:r>
          </a:p>
        </p:txBody>
      </p:sp>
      <p:sp>
        <p:nvSpPr>
          <p:cNvPr id="5" name="TextBox 4">
            <a:extLst>
              <a:ext uri="{FF2B5EF4-FFF2-40B4-BE49-F238E27FC236}">
                <a16:creationId xmlns:a16="http://schemas.microsoft.com/office/drawing/2014/main" id="{0952B606-91CF-45EA-A24D-B7AAC3146E12}"/>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
        <p:nvSpPr>
          <p:cNvPr id="8" name="Text Placeholder 5">
            <a:extLst>
              <a:ext uri="{FF2B5EF4-FFF2-40B4-BE49-F238E27FC236}">
                <a16:creationId xmlns:a16="http://schemas.microsoft.com/office/drawing/2014/main" id="{2DE2D4A9-1CC8-46B5-8EE6-55505ED4AA6B}"/>
              </a:ext>
            </a:extLst>
          </p:cNvPr>
          <p:cNvSpPr txBox="1">
            <a:spLocks/>
          </p:cNvSpPr>
          <p:nvPr/>
        </p:nvSpPr>
        <p:spPr>
          <a:xfrm>
            <a:off x="273269" y="1173271"/>
            <a:ext cx="8334704" cy="855225"/>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All sexually active adult and adolescent patients should receive information about </a:t>
            </a:r>
            <a:r>
              <a:rPr lang="en-US" dirty="0" err="1">
                <a:solidFill>
                  <a:schemeClr val="tx1"/>
                </a:solidFill>
              </a:rPr>
              <a:t>PrEP</a:t>
            </a:r>
            <a:endParaRPr lang="en-US" dirty="0">
              <a:solidFill>
                <a:schemeClr val="tx1"/>
              </a:solidFill>
            </a:endParaRPr>
          </a:p>
          <a:p>
            <a:r>
              <a:rPr lang="en-US" dirty="0">
                <a:solidFill>
                  <a:schemeClr val="tx1"/>
                </a:solidFill>
              </a:rPr>
              <a:t>Prescribe PrEP per patient request or risk factors: </a:t>
            </a:r>
          </a:p>
        </p:txBody>
      </p:sp>
      <p:graphicFrame>
        <p:nvGraphicFramePr>
          <p:cNvPr id="10" name="Diagram 9">
            <a:extLst>
              <a:ext uri="{FF2B5EF4-FFF2-40B4-BE49-F238E27FC236}">
                <a16:creationId xmlns:a16="http://schemas.microsoft.com/office/drawing/2014/main" id="{EC6DB59A-B77C-493B-B31F-E93594655D21}"/>
              </a:ext>
            </a:extLst>
          </p:cNvPr>
          <p:cNvGraphicFramePr/>
          <p:nvPr>
            <p:extLst>
              <p:ext uri="{D42A27DB-BD31-4B8C-83A1-F6EECF244321}">
                <p14:modId xmlns:p14="http://schemas.microsoft.com/office/powerpoint/2010/main" val="3935448469"/>
              </p:ext>
            </p:extLst>
          </p:nvPr>
        </p:nvGraphicFramePr>
        <p:xfrm>
          <a:off x="189186" y="2690648"/>
          <a:ext cx="8765627" cy="3573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908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402145-D6F1-4217-BD62-3B34A13F0C3E}"/>
              </a:ext>
            </a:extLst>
          </p:cNvPr>
          <p:cNvSpPr>
            <a:spLocks noGrp="1"/>
          </p:cNvSpPr>
          <p:nvPr>
            <p:ph type="body" sz="quarter" idx="10"/>
          </p:nvPr>
        </p:nvSpPr>
        <p:spPr/>
        <p:txBody>
          <a:bodyPr/>
          <a:lstStyle/>
          <a:p>
            <a:r>
              <a:rPr lang="en-US" dirty="0"/>
              <a:t>Screening/Baseline Laboratory Tests</a:t>
            </a:r>
          </a:p>
        </p:txBody>
      </p:sp>
      <p:sp>
        <p:nvSpPr>
          <p:cNvPr id="3" name="Text Placeholder 2">
            <a:extLst>
              <a:ext uri="{FF2B5EF4-FFF2-40B4-BE49-F238E27FC236}">
                <a16:creationId xmlns:a16="http://schemas.microsoft.com/office/drawing/2014/main" id="{824201D3-E617-43DF-AA43-420502F4CD93}"/>
              </a:ext>
            </a:extLst>
          </p:cNvPr>
          <p:cNvSpPr>
            <a:spLocks noGrp="1"/>
          </p:cNvSpPr>
          <p:nvPr>
            <p:ph type="body" sz="quarter" idx="20"/>
          </p:nvPr>
        </p:nvSpPr>
        <p:spPr>
          <a:xfrm>
            <a:off x="404648" y="1195396"/>
            <a:ext cx="4808483" cy="4467207"/>
          </a:xfrm>
        </p:spPr>
        <p:txBody>
          <a:bodyPr/>
          <a:lstStyle/>
          <a:p>
            <a:r>
              <a:rPr lang="en-US" sz="2400" dirty="0">
                <a:solidFill>
                  <a:schemeClr val="tx1"/>
                </a:solidFill>
              </a:rPr>
              <a:t>Confirmed negative HIV test </a:t>
            </a:r>
          </a:p>
          <a:p>
            <a:pPr lvl="1"/>
            <a:r>
              <a:rPr lang="en-US" dirty="0">
                <a:solidFill>
                  <a:schemeClr val="tx1"/>
                </a:solidFill>
              </a:rPr>
              <a:t>Within 1 week </a:t>
            </a:r>
          </a:p>
          <a:p>
            <a:pPr lvl="1"/>
            <a:r>
              <a:rPr lang="en-US" dirty="0">
                <a:solidFill>
                  <a:schemeClr val="tx1"/>
                </a:solidFill>
              </a:rPr>
              <a:t>FDA-approved tests: </a:t>
            </a:r>
            <a:r>
              <a:rPr lang="en-US" dirty="0">
                <a:solidFill>
                  <a:schemeClr val="tx1"/>
                </a:solidFill>
                <a:hlinkClick r:id="rId3">
                  <a:extLst>
                    <a:ext uri="{A12FA001-AC4F-418D-AE19-62706E023703}">
                      <ahyp:hlinkClr xmlns:ahyp="http://schemas.microsoft.com/office/drawing/2018/hyperlinkcolor" val="tx"/>
                    </a:ext>
                  </a:extLst>
                </a:hlinkClick>
              </a:rPr>
              <a:t>https://www.cdc.gov/hiv/testing/laboratorytests.html</a:t>
            </a:r>
            <a:r>
              <a:rPr lang="en-US" dirty="0">
                <a:solidFill>
                  <a:schemeClr val="tx1"/>
                </a:solidFill>
              </a:rPr>
              <a:t> </a:t>
            </a:r>
          </a:p>
          <a:p>
            <a:pPr lvl="1"/>
            <a:r>
              <a:rPr lang="en-US" b="1" dirty="0">
                <a:solidFill>
                  <a:schemeClr val="tx1"/>
                </a:solidFill>
              </a:rPr>
              <a:t>Must rule out acute HIV infection</a:t>
            </a:r>
          </a:p>
          <a:p>
            <a:r>
              <a:rPr lang="en-US" sz="2400" dirty="0">
                <a:solidFill>
                  <a:schemeClr val="tx1"/>
                </a:solidFill>
              </a:rPr>
              <a:t>STI testing </a:t>
            </a:r>
          </a:p>
          <a:p>
            <a:pPr lvl="1"/>
            <a:r>
              <a:rPr lang="en-US" dirty="0">
                <a:solidFill>
                  <a:schemeClr val="tx1"/>
                </a:solidFill>
              </a:rPr>
              <a:t>Gonorrhea, chlamydia, syphilis</a:t>
            </a:r>
          </a:p>
          <a:p>
            <a:pPr lvl="1"/>
            <a:r>
              <a:rPr lang="en-US" dirty="0">
                <a:solidFill>
                  <a:schemeClr val="tx1"/>
                </a:solidFill>
              </a:rPr>
              <a:t>Refer to 2021 STI guidelines for recommendations by patient population: </a:t>
            </a:r>
            <a:r>
              <a:rPr lang="en-US" dirty="0">
                <a:solidFill>
                  <a:schemeClr val="tx1"/>
                </a:solidFill>
                <a:hlinkClick r:id="rId4"/>
              </a:rPr>
              <a:t>https://www.cdc.gov/std/treatment-guidelines/default.htm</a:t>
            </a:r>
            <a:endParaRPr lang="en-US" dirty="0">
              <a:solidFill>
                <a:schemeClr val="tx1"/>
              </a:solidFill>
            </a:endParaRPr>
          </a:p>
        </p:txBody>
      </p:sp>
      <p:graphicFrame>
        <p:nvGraphicFramePr>
          <p:cNvPr id="5" name="Diagram 4">
            <a:extLst>
              <a:ext uri="{FF2B5EF4-FFF2-40B4-BE49-F238E27FC236}">
                <a16:creationId xmlns:a16="http://schemas.microsoft.com/office/drawing/2014/main" id="{DEEEA1AD-1D35-4900-A7FB-D47C061D80BA}"/>
              </a:ext>
            </a:extLst>
          </p:cNvPr>
          <p:cNvGraphicFramePr/>
          <p:nvPr>
            <p:extLst>
              <p:ext uri="{D42A27DB-BD31-4B8C-83A1-F6EECF244321}">
                <p14:modId xmlns:p14="http://schemas.microsoft.com/office/powerpoint/2010/main" val="1495641808"/>
              </p:ext>
            </p:extLst>
          </p:nvPr>
        </p:nvGraphicFramePr>
        <p:xfrm>
          <a:off x="4614042" y="1128480"/>
          <a:ext cx="5496910" cy="524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176AD0AB-74C5-4DB5-99AE-F197E6541715}"/>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188221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Options for PrEP</a:t>
            </a:r>
          </a:p>
        </p:txBody>
      </p:sp>
      <p:graphicFrame>
        <p:nvGraphicFramePr>
          <p:cNvPr id="8" name="Table 7">
            <a:extLst>
              <a:ext uri="{FF2B5EF4-FFF2-40B4-BE49-F238E27FC236}">
                <a16:creationId xmlns:a16="http://schemas.microsoft.com/office/drawing/2014/main" id="{3E812AD2-E73A-44A2-9DAA-0BF0CA714F3D}"/>
              </a:ext>
            </a:extLst>
          </p:cNvPr>
          <p:cNvGraphicFramePr>
            <a:graphicFrameLocks noGrp="1"/>
          </p:cNvGraphicFramePr>
          <p:nvPr>
            <p:extLst>
              <p:ext uri="{D42A27DB-BD31-4B8C-83A1-F6EECF244321}">
                <p14:modId xmlns:p14="http://schemas.microsoft.com/office/powerpoint/2010/main" val="4273334861"/>
              </p:ext>
            </p:extLst>
          </p:nvPr>
        </p:nvGraphicFramePr>
        <p:xfrm>
          <a:off x="204716" y="1168335"/>
          <a:ext cx="8830102" cy="5164225"/>
        </p:xfrm>
        <a:graphic>
          <a:graphicData uri="http://schemas.openxmlformats.org/drawingml/2006/table">
            <a:tbl>
              <a:tblPr firstRow="1" bandRow="1">
                <a:tableStyleId>{6E25E649-3F16-4E02-A733-19D2CDBF48F0}</a:tableStyleId>
              </a:tblPr>
              <a:tblGrid>
                <a:gridCol w="2239047">
                  <a:extLst>
                    <a:ext uri="{9D8B030D-6E8A-4147-A177-3AD203B41FA5}">
                      <a16:colId xmlns:a16="http://schemas.microsoft.com/office/drawing/2014/main" val="553776792"/>
                    </a:ext>
                  </a:extLst>
                </a:gridCol>
                <a:gridCol w="2254117">
                  <a:extLst>
                    <a:ext uri="{9D8B030D-6E8A-4147-A177-3AD203B41FA5}">
                      <a16:colId xmlns:a16="http://schemas.microsoft.com/office/drawing/2014/main" val="34960710"/>
                    </a:ext>
                  </a:extLst>
                </a:gridCol>
                <a:gridCol w="2466139">
                  <a:extLst>
                    <a:ext uri="{9D8B030D-6E8A-4147-A177-3AD203B41FA5}">
                      <a16:colId xmlns:a16="http://schemas.microsoft.com/office/drawing/2014/main" val="1461390573"/>
                    </a:ext>
                  </a:extLst>
                </a:gridCol>
                <a:gridCol w="1870799">
                  <a:extLst>
                    <a:ext uri="{9D8B030D-6E8A-4147-A177-3AD203B41FA5}">
                      <a16:colId xmlns:a16="http://schemas.microsoft.com/office/drawing/2014/main" val="3463039376"/>
                    </a:ext>
                  </a:extLst>
                </a:gridCol>
              </a:tblGrid>
              <a:tr h="915190">
                <a:tc>
                  <a:txBody>
                    <a:bodyPr/>
                    <a:lstStyle/>
                    <a:p>
                      <a:pPr algn="ctr"/>
                      <a:r>
                        <a:rPr lang="en-US" sz="2400" dirty="0"/>
                        <a:t>Medication</a:t>
                      </a:r>
                    </a:p>
                  </a:txBody>
                  <a:tcPr anchor="ctr">
                    <a:solidFill>
                      <a:srgbClr val="50A5AB"/>
                    </a:solidFill>
                  </a:tcPr>
                </a:tc>
                <a:tc>
                  <a:txBody>
                    <a:bodyPr/>
                    <a:lstStyle/>
                    <a:p>
                      <a:pPr algn="ctr"/>
                      <a:r>
                        <a:rPr lang="en-US" sz="2400" dirty="0"/>
                        <a:t>Dosing</a:t>
                      </a:r>
                    </a:p>
                  </a:txBody>
                  <a:tcPr anchor="ctr">
                    <a:solidFill>
                      <a:srgbClr val="50A5AB"/>
                    </a:solidFill>
                  </a:tcPr>
                </a:tc>
                <a:tc>
                  <a:txBody>
                    <a:bodyPr/>
                    <a:lstStyle/>
                    <a:p>
                      <a:pPr algn="ctr"/>
                      <a:r>
                        <a:rPr lang="en-US" sz="2400" dirty="0"/>
                        <a:t>Dosing Adjustments</a:t>
                      </a:r>
                    </a:p>
                  </a:txBody>
                  <a:tcPr anchor="ctr">
                    <a:solidFill>
                      <a:srgbClr val="50A5AB"/>
                    </a:solidFill>
                  </a:tcPr>
                </a:tc>
                <a:tc>
                  <a:txBody>
                    <a:bodyPr/>
                    <a:lstStyle/>
                    <a:p>
                      <a:pPr algn="ctr"/>
                      <a:r>
                        <a:rPr lang="en-US" sz="2400" dirty="0"/>
                        <a:t>Patient Populations</a:t>
                      </a:r>
                    </a:p>
                  </a:txBody>
                  <a:tcPr anchor="ctr">
                    <a:solidFill>
                      <a:srgbClr val="50A5AB"/>
                    </a:solidFill>
                  </a:tcPr>
                </a:tc>
                <a:extLst>
                  <a:ext uri="{0D108BD9-81ED-4DB2-BD59-A6C34878D82A}">
                    <a16:rowId xmlns:a16="http://schemas.microsoft.com/office/drawing/2014/main" val="1905751667"/>
                  </a:ext>
                </a:extLst>
              </a:tr>
              <a:tr h="1118566">
                <a:tc>
                  <a:txBody>
                    <a:bodyPr/>
                    <a:lstStyle/>
                    <a:p>
                      <a:r>
                        <a:rPr lang="en-US" sz="2200" dirty="0"/>
                        <a:t>F/TDF</a:t>
                      </a:r>
                    </a:p>
                    <a:p>
                      <a:r>
                        <a:rPr lang="en-US" sz="2200" dirty="0"/>
                        <a:t>Truvada®</a:t>
                      </a:r>
                    </a:p>
                    <a:p>
                      <a:endParaRPr lang="en-US" sz="2200" dirty="0"/>
                    </a:p>
                  </a:txBody>
                  <a:tcPr/>
                </a:tc>
                <a:tc>
                  <a:txBody>
                    <a:bodyPr/>
                    <a:lstStyle/>
                    <a:p>
                      <a:r>
                        <a:rPr lang="en-US" sz="2200" dirty="0"/>
                        <a:t>200 mg/300 mg PO daily </a:t>
                      </a:r>
                    </a:p>
                  </a:txBody>
                  <a:tcPr/>
                </a:tc>
                <a:tc>
                  <a:txBody>
                    <a:bodyPr/>
                    <a:lstStyle/>
                    <a:p>
                      <a:r>
                        <a:rPr lang="en-US" sz="2200" dirty="0"/>
                        <a:t>Avoid in </a:t>
                      </a:r>
                      <a:r>
                        <a:rPr lang="en-US" sz="2200" dirty="0" err="1"/>
                        <a:t>eCrCl</a:t>
                      </a:r>
                      <a:r>
                        <a:rPr lang="en-US" sz="2200" dirty="0"/>
                        <a:t> &lt;60 mL/min</a:t>
                      </a:r>
                    </a:p>
                  </a:txBody>
                  <a:tcPr/>
                </a:tc>
                <a:tc>
                  <a:txBody>
                    <a:bodyPr/>
                    <a:lstStyle/>
                    <a:p>
                      <a:r>
                        <a:rPr lang="en-US" sz="2200" dirty="0"/>
                        <a:t>PWID</a:t>
                      </a:r>
                    </a:p>
                    <a:p>
                      <a:r>
                        <a:rPr lang="en-US" sz="2200" dirty="0"/>
                        <a:t>Men</a:t>
                      </a:r>
                    </a:p>
                    <a:p>
                      <a:r>
                        <a:rPr lang="en-US" sz="2200" dirty="0"/>
                        <a:t>Women </a:t>
                      </a:r>
                    </a:p>
                  </a:txBody>
                  <a:tcPr/>
                </a:tc>
                <a:extLst>
                  <a:ext uri="{0D108BD9-81ED-4DB2-BD59-A6C34878D82A}">
                    <a16:rowId xmlns:a16="http://schemas.microsoft.com/office/drawing/2014/main" val="464479302"/>
                  </a:ext>
                </a:extLst>
              </a:tr>
              <a:tr h="779606">
                <a:tc>
                  <a:txBody>
                    <a:bodyPr/>
                    <a:lstStyle/>
                    <a:p>
                      <a:r>
                        <a:rPr lang="en-US" sz="2200" dirty="0"/>
                        <a:t>F/TAF</a:t>
                      </a:r>
                    </a:p>
                    <a:p>
                      <a:r>
                        <a:rPr lang="en-US" sz="2200" dirty="0" err="1"/>
                        <a:t>Descovy</a:t>
                      </a:r>
                      <a:r>
                        <a:rPr lang="en-US" sz="2200" dirty="0"/>
                        <a:t>®</a:t>
                      </a:r>
                    </a:p>
                  </a:txBody>
                  <a:tcPr/>
                </a:tc>
                <a:tc>
                  <a:txBody>
                    <a:bodyPr/>
                    <a:lstStyle/>
                    <a:p>
                      <a:r>
                        <a:rPr lang="en-US" sz="2200" dirty="0"/>
                        <a:t>200 mg/25 mg PO daily </a:t>
                      </a:r>
                    </a:p>
                  </a:txBody>
                  <a:tcPr/>
                </a:tc>
                <a:tc>
                  <a:txBody>
                    <a:bodyPr/>
                    <a:lstStyle/>
                    <a:p>
                      <a:r>
                        <a:rPr lang="en-US" sz="2200" dirty="0"/>
                        <a:t>Avoid in </a:t>
                      </a:r>
                      <a:r>
                        <a:rPr lang="en-US" sz="2200" dirty="0" err="1"/>
                        <a:t>eCrCl</a:t>
                      </a:r>
                      <a:r>
                        <a:rPr lang="en-US" sz="2200" dirty="0"/>
                        <a:t> &lt;30 mL/min</a:t>
                      </a:r>
                    </a:p>
                  </a:txBody>
                  <a:tcPr/>
                </a:tc>
                <a:tc>
                  <a:txBody>
                    <a:bodyPr/>
                    <a:lstStyle/>
                    <a:p>
                      <a:r>
                        <a:rPr lang="en-US" sz="2200" dirty="0"/>
                        <a:t>Men</a:t>
                      </a:r>
                    </a:p>
                    <a:p>
                      <a:r>
                        <a:rPr lang="en-US" sz="2200" dirty="0"/>
                        <a:t>TGW</a:t>
                      </a:r>
                    </a:p>
                  </a:txBody>
                  <a:tcPr/>
                </a:tc>
                <a:extLst>
                  <a:ext uri="{0D108BD9-81ED-4DB2-BD59-A6C34878D82A}">
                    <a16:rowId xmlns:a16="http://schemas.microsoft.com/office/drawing/2014/main" val="4012712186"/>
                  </a:ext>
                </a:extLst>
              </a:tr>
              <a:tr h="2350863">
                <a:tc>
                  <a:txBody>
                    <a:bodyPr/>
                    <a:lstStyle/>
                    <a:p>
                      <a:r>
                        <a:rPr lang="en-US" sz="2200" dirty="0"/>
                        <a:t>CAB injectable</a:t>
                      </a:r>
                    </a:p>
                    <a:p>
                      <a:r>
                        <a:rPr lang="en-US" sz="2200" dirty="0" err="1"/>
                        <a:t>Apretude</a:t>
                      </a:r>
                      <a:r>
                        <a:rPr lang="en-US" sz="2200" dirty="0"/>
                        <a:t>®</a:t>
                      </a:r>
                    </a:p>
                  </a:txBody>
                  <a:tcPr/>
                </a:tc>
                <a:tc>
                  <a:txBody>
                    <a:bodyPr/>
                    <a:lstStyle/>
                    <a:p>
                      <a:r>
                        <a:rPr lang="en-US" sz="2200" dirty="0"/>
                        <a:t>600 mg IM (3 ml) Q2 months</a:t>
                      </a:r>
                    </a:p>
                    <a:p>
                      <a:endParaRPr lang="en-US" sz="2200" dirty="0"/>
                    </a:p>
                    <a:p>
                      <a:r>
                        <a:rPr lang="en-US" sz="2200" u="sng" dirty="0"/>
                        <a:t>Lead-in optional</a:t>
                      </a:r>
                      <a:r>
                        <a:rPr lang="en-US" sz="2200" dirty="0"/>
                        <a:t>: </a:t>
                      </a:r>
                    </a:p>
                    <a:p>
                      <a:r>
                        <a:rPr lang="en-US" sz="2200" dirty="0"/>
                        <a:t>30 mg PO daily x 4 weeks</a:t>
                      </a:r>
                    </a:p>
                  </a:txBody>
                  <a:tcPr/>
                </a:tc>
                <a:tc>
                  <a:txBody>
                    <a:bodyPr/>
                    <a:lstStyle/>
                    <a:p>
                      <a:r>
                        <a:rPr lang="en-US" sz="2200" dirty="0"/>
                        <a:t>None needed</a:t>
                      </a:r>
                    </a:p>
                    <a:p>
                      <a:endParaRPr lang="en-US" sz="2200" dirty="0"/>
                    </a:p>
                    <a:p>
                      <a:endParaRPr lang="en-US" sz="2200" dirty="0"/>
                    </a:p>
                    <a:p>
                      <a:r>
                        <a:rPr lang="en-US" sz="2200" dirty="0"/>
                        <a:t>*Severe renal and hepatic impairment not studied*</a:t>
                      </a:r>
                    </a:p>
                  </a:txBody>
                  <a:tcPr/>
                </a:tc>
                <a:tc>
                  <a:txBody>
                    <a:bodyPr/>
                    <a:lstStyle/>
                    <a:p>
                      <a:r>
                        <a:rPr lang="en-US" sz="2200" dirty="0"/>
                        <a:t>Men </a:t>
                      </a:r>
                    </a:p>
                    <a:p>
                      <a:r>
                        <a:rPr lang="en-US" sz="2200" dirty="0"/>
                        <a:t>Women </a:t>
                      </a:r>
                    </a:p>
                    <a:p>
                      <a:r>
                        <a:rPr lang="en-US" sz="2200" dirty="0"/>
                        <a:t>TGW</a:t>
                      </a:r>
                    </a:p>
                  </a:txBody>
                  <a:tcPr/>
                </a:tc>
                <a:extLst>
                  <a:ext uri="{0D108BD9-81ED-4DB2-BD59-A6C34878D82A}">
                    <a16:rowId xmlns:a16="http://schemas.microsoft.com/office/drawing/2014/main" val="1293264937"/>
                  </a:ext>
                </a:extLst>
              </a:tr>
            </a:tbl>
          </a:graphicData>
        </a:graphic>
      </p:graphicFrame>
      <p:sp>
        <p:nvSpPr>
          <p:cNvPr id="9" name="TextBox 8">
            <a:extLst>
              <a:ext uri="{FF2B5EF4-FFF2-40B4-BE49-F238E27FC236}">
                <a16:creationId xmlns:a16="http://schemas.microsoft.com/office/drawing/2014/main" id="{8A3222B7-4817-48D2-A14A-2D057F9B1F3B}"/>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pic>
        <p:nvPicPr>
          <p:cNvPr id="10" name="Graphic 9" descr="Medicine">
            <a:extLst>
              <a:ext uri="{FF2B5EF4-FFF2-40B4-BE49-F238E27FC236}">
                <a16:creationId xmlns:a16="http://schemas.microsoft.com/office/drawing/2014/main" id="{77D39F09-CA1C-43EB-93F1-D7CE45B91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2772" y="2534798"/>
            <a:ext cx="1255986" cy="1255986"/>
          </a:xfrm>
          <a:prstGeom prst="rect">
            <a:avLst/>
          </a:prstGeom>
        </p:spPr>
      </p:pic>
      <p:pic>
        <p:nvPicPr>
          <p:cNvPr id="12" name="Graphic 11" descr="Needle">
            <a:extLst>
              <a:ext uri="{FF2B5EF4-FFF2-40B4-BE49-F238E27FC236}">
                <a16:creationId xmlns:a16="http://schemas.microsoft.com/office/drawing/2014/main" id="{D9147BB7-3041-4774-9AF0-AAE4CC1416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064" y="4602922"/>
            <a:ext cx="1255986" cy="1255986"/>
          </a:xfrm>
          <a:prstGeom prst="rect">
            <a:avLst/>
          </a:prstGeom>
        </p:spPr>
      </p:pic>
    </p:spTree>
    <p:extLst>
      <p:ext uri="{BB962C8B-B14F-4D97-AF65-F5344CB8AC3E}">
        <p14:creationId xmlns:p14="http://schemas.microsoft.com/office/powerpoint/2010/main" val="29701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D2E5-AF0B-4F05-9DAE-6CC07C066E10}"/>
              </a:ext>
            </a:extLst>
          </p:cNvPr>
          <p:cNvSpPr>
            <a:spLocks noGrp="1"/>
          </p:cNvSpPr>
          <p:nvPr>
            <p:ph type="body" sz="quarter" idx="10"/>
          </p:nvPr>
        </p:nvSpPr>
        <p:spPr/>
        <p:txBody>
          <a:bodyPr/>
          <a:lstStyle/>
          <a:p>
            <a:r>
              <a:rPr lang="en-US" dirty="0"/>
              <a:t>Oral </a:t>
            </a:r>
            <a:r>
              <a:rPr lang="en-US" dirty="0" err="1"/>
              <a:t>PrEP</a:t>
            </a:r>
            <a:r>
              <a:rPr lang="en-US" dirty="0"/>
              <a:t> Monitoring</a:t>
            </a:r>
          </a:p>
        </p:txBody>
      </p:sp>
      <p:sp>
        <p:nvSpPr>
          <p:cNvPr id="4" name="TextBox 3">
            <a:extLst>
              <a:ext uri="{FF2B5EF4-FFF2-40B4-BE49-F238E27FC236}">
                <a16:creationId xmlns:a16="http://schemas.microsoft.com/office/drawing/2014/main" id="{6C428521-BA31-49B3-BDA5-95F4CCAD91C7}"/>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pic>
        <p:nvPicPr>
          <p:cNvPr id="7" name="Picture 6">
            <a:extLst>
              <a:ext uri="{FF2B5EF4-FFF2-40B4-BE49-F238E27FC236}">
                <a16:creationId xmlns:a16="http://schemas.microsoft.com/office/drawing/2014/main" id="{1295F989-390A-4E51-80FF-F71437721E6E}"/>
              </a:ext>
            </a:extLst>
          </p:cNvPr>
          <p:cNvPicPr>
            <a:picLocks noChangeAspect="1"/>
          </p:cNvPicPr>
          <p:nvPr/>
        </p:nvPicPr>
        <p:blipFill rotWithShape="1">
          <a:blip r:embed="rId3"/>
          <a:srcRect l="1400" t="9109" r="2545" b="537"/>
          <a:stretch/>
        </p:blipFill>
        <p:spPr>
          <a:xfrm>
            <a:off x="0" y="1319494"/>
            <a:ext cx="9143999" cy="4818990"/>
          </a:xfrm>
          <a:prstGeom prst="rect">
            <a:avLst/>
          </a:prstGeom>
        </p:spPr>
      </p:pic>
      <p:sp>
        <p:nvSpPr>
          <p:cNvPr id="8" name="Rectangle 7">
            <a:extLst>
              <a:ext uri="{FF2B5EF4-FFF2-40B4-BE49-F238E27FC236}">
                <a16:creationId xmlns:a16="http://schemas.microsoft.com/office/drawing/2014/main" id="{2FC8AAC4-54FB-45B5-BDF6-6356D4676C5F}"/>
              </a:ext>
            </a:extLst>
          </p:cNvPr>
          <p:cNvSpPr/>
          <p:nvPr/>
        </p:nvSpPr>
        <p:spPr>
          <a:xfrm>
            <a:off x="95534" y="2290728"/>
            <a:ext cx="7456832" cy="13668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19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D2E5-AF0B-4F05-9DAE-6CC07C066E10}"/>
              </a:ext>
            </a:extLst>
          </p:cNvPr>
          <p:cNvSpPr>
            <a:spLocks noGrp="1"/>
          </p:cNvSpPr>
          <p:nvPr>
            <p:ph type="body" sz="quarter" idx="10"/>
          </p:nvPr>
        </p:nvSpPr>
        <p:spPr/>
        <p:txBody>
          <a:bodyPr/>
          <a:lstStyle/>
          <a:p>
            <a:r>
              <a:rPr lang="en-US" dirty="0"/>
              <a:t>Oral </a:t>
            </a:r>
            <a:r>
              <a:rPr lang="en-US" dirty="0" err="1"/>
              <a:t>PrEP</a:t>
            </a:r>
            <a:r>
              <a:rPr lang="en-US" dirty="0"/>
              <a:t> Monitoring</a:t>
            </a:r>
          </a:p>
        </p:txBody>
      </p:sp>
      <p:sp>
        <p:nvSpPr>
          <p:cNvPr id="4" name="TextBox 3">
            <a:extLst>
              <a:ext uri="{FF2B5EF4-FFF2-40B4-BE49-F238E27FC236}">
                <a16:creationId xmlns:a16="http://schemas.microsoft.com/office/drawing/2014/main" id="{6C428521-BA31-49B3-BDA5-95F4CCAD91C7}"/>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pic>
        <p:nvPicPr>
          <p:cNvPr id="5" name="Picture 4">
            <a:extLst>
              <a:ext uri="{FF2B5EF4-FFF2-40B4-BE49-F238E27FC236}">
                <a16:creationId xmlns:a16="http://schemas.microsoft.com/office/drawing/2014/main" id="{ADC62E53-70B4-59E3-F7CC-146C10BBD1D1}"/>
              </a:ext>
            </a:extLst>
          </p:cNvPr>
          <p:cNvPicPr>
            <a:picLocks noChangeAspect="1"/>
          </p:cNvPicPr>
          <p:nvPr/>
        </p:nvPicPr>
        <p:blipFill rotWithShape="1">
          <a:blip r:embed="rId3"/>
          <a:srcRect l="1400" t="9109" r="2545" b="537"/>
          <a:stretch/>
        </p:blipFill>
        <p:spPr>
          <a:xfrm>
            <a:off x="0" y="1223960"/>
            <a:ext cx="9143999" cy="4818990"/>
          </a:xfrm>
          <a:prstGeom prst="rect">
            <a:avLst/>
          </a:prstGeom>
        </p:spPr>
      </p:pic>
      <p:sp>
        <p:nvSpPr>
          <p:cNvPr id="3" name="Rectangle 2">
            <a:extLst>
              <a:ext uri="{FF2B5EF4-FFF2-40B4-BE49-F238E27FC236}">
                <a16:creationId xmlns:a16="http://schemas.microsoft.com/office/drawing/2014/main" id="{81DBD821-37EF-859B-212A-F0B8B68A4388}"/>
              </a:ext>
            </a:extLst>
          </p:cNvPr>
          <p:cNvSpPr/>
          <p:nvPr/>
        </p:nvSpPr>
        <p:spPr>
          <a:xfrm>
            <a:off x="95534" y="4379520"/>
            <a:ext cx="7441167" cy="557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23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9D2E5-AF0B-4F05-9DAE-6CC07C066E10}"/>
              </a:ext>
            </a:extLst>
          </p:cNvPr>
          <p:cNvSpPr>
            <a:spLocks noGrp="1"/>
          </p:cNvSpPr>
          <p:nvPr>
            <p:ph type="body" sz="quarter" idx="10"/>
          </p:nvPr>
        </p:nvSpPr>
        <p:spPr/>
        <p:txBody>
          <a:bodyPr/>
          <a:lstStyle/>
          <a:p>
            <a:r>
              <a:rPr lang="en-US" dirty="0"/>
              <a:t>Optional Assessments</a:t>
            </a:r>
          </a:p>
        </p:txBody>
      </p:sp>
      <p:sp>
        <p:nvSpPr>
          <p:cNvPr id="3" name="Text Placeholder 2">
            <a:extLst>
              <a:ext uri="{FF2B5EF4-FFF2-40B4-BE49-F238E27FC236}">
                <a16:creationId xmlns:a16="http://schemas.microsoft.com/office/drawing/2014/main" id="{C17B0BA5-A4AF-4205-8495-FA7E0AEDCBE7}"/>
              </a:ext>
            </a:extLst>
          </p:cNvPr>
          <p:cNvSpPr>
            <a:spLocks noGrp="1"/>
          </p:cNvSpPr>
          <p:nvPr>
            <p:ph type="body" sz="quarter" idx="20"/>
          </p:nvPr>
        </p:nvSpPr>
        <p:spPr/>
        <p:txBody>
          <a:bodyPr/>
          <a:lstStyle/>
          <a:p>
            <a:r>
              <a:rPr lang="en-US" dirty="0">
                <a:solidFill>
                  <a:schemeClr val="tx1"/>
                </a:solidFill>
              </a:rPr>
              <a:t>Bone health</a:t>
            </a:r>
          </a:p>
          <a:p>
            <a:pPr lvl="1"/>
            <a:r>
              <a:rPr lang="en-US" sz="2800" dirty="0">
                <a:solidFill>
                  <a:schemeClr val="tx1"/>
                </a:solidFill>
              </a:rPr>
              <a:t>DEXA not routinely recommended before starting treatment or during treatment</a:t>
            </a:r>
          </a:p>
          <a:p>
            <a:pPr lvl="1">
              <a:spcAft>
                <a:spcPts val="1200"/>
              </a:spcAft>
            </a:pPr>
            <a:r>
              <a:rPr lang="en-US" sz="2800" dirty="0">
                <a:solidFill>
                  <a:schemeClr val="tx1"/>
                </a:solidFill>
              </a:rPr>
              <a:t>Can consider if history of pathologic or fragility bone fracture</a:t>
            </a:r>
          </a:p>
          <a:p>
            <a:r>
              <a:rPr lang="en-US" dirty="0">
                <a:solidFill>
                  <a:schemeClr val="tx1"/>
                </a:solidFill>
              </a:rPr>
              <a:t>Medication adherence drug monitoring </a:t>
            </a:r>
          </a:p>
          <a:p>
            <a:pPr lvl="1"/>
            <a:r>
              <a:rPr lang="en-US" sz="2800" dirty="0">
                <a:solidFill>
                  <a:schemeClr val="tx1"/>
                </a:solidFill>
              </a:rPr>
              <a:t>No FDA-approved point of care tests for drug levels in urine or blood</a:t>
            </a:r>
          </a:p>
          <a:p>
            <a:pPr lvl="1"/>
            <a:r>
              <a:rPr lang="en-US" sz="2800" dirty="0">
                <a:solidFill>
                  <a:schemeClr val="tx1"/>
                </a:solidFill>
              </a:rPr>
              <a:t>Can consider measuring tenofovir and emtricitabine levels</a:t>
            </a:r>
          </a:p>
        </p:txBody>
      </p:sp>
      <p:sp>
        <p:nvSpPr>
          <p:cNvPr id="4" name="TextBox 3">
            <a:extLst>
              <a:ext uri="{FF2B5EF4-FFF2-40B4-BE49-F238E27FC236}">
                <a16:creationId xmlns:a16="http://schemas.microsoft.com/office/drawing/2014/main" id="{6C428521-BA31-49B3-BDA5-95F4CCAD91C7}"/>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377491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C8B90A-F743-48D1-B78B-FD8145C0658E}"/>
              </a:ext>
            </a:extLst>
          </p:cNvPr>
          <p:cNvSpPr>
            <a:spLocks noGrp="1"/>
          </p:cNvSpPr>
          <p:nvPr>
            <p:ph type="body" sz="quarter" idx="10"/>
          </p:nvPr>
        </p:nvSpPr>
        <p:spPr/>
        <p:txBody>
          <a:bodyPr/>
          <a:lstStyle/>
          <a:p>
            <a:r>
              <a:rPr lang="en-US" dirty="0"/>
              <a:t>Injectable Cabotegravir</a:t>
            </a:r>
          </a:p>
        </p:txBody>
      </p:sp>
      <p:sp>
        <p:nvSpPr>
          <p:cNvPr id="6" name="Text Placeholder 5">
            <a:extLst>
              <a:ext uri="{FF2B5EF4-FFF2-40B4-BE49-F238E27FC236}">
                <a16:creationId xmlns:a16="http://schemas.microsoft.com/office/drawing/2014/main" id="{00A28591-0304-4083-9189-5762F568FD8F}"/>
              </a:ext>
            </a:extLst>
          </p:cNvPr>
          <p:cNvSpPr>
            <a:spLocks noGrp="1"/>
          </p:cNvSpPr>
          <p:nvPr>
            <p:ph type="body" sz="quarter" idx="20"/>
          </p:nvPr>
        </p:nvSpPr>
        <p:spPr>
          <a:xfrm>
            <a:off x="404649" y="1206081"/>
            <a:ext cx="8424046" cy="2576623"/>
          </a:xfrm>
        </p:spPr>
        <p:txBody>
          <a:bodyPr/>
          <a:lstStyle/>
          <a:p>
            <a:r>
              <a:rPr lang="en-US" dirty="0">
                <a:solidFill>
                  <a:schemeClr val="tx1"/>
                </a:solidFill>
              </a:rPr>
              <a:t>FDA-approved December 2021</a:t>
            </a:r>
          </a:p>
          <a:p>
            <a:r>
              <a:rPr lang="en-US" dirty="0">
                <a:solidFill>
                  <a:schemeClr val="tx1"/>
                </a:solidFill>
              </a:rPr>
              <a:t>Brand name: </a:t>
            </a:r>
            <a:r>
              <a:rPr lang="en-US" dirty="0" err="1">
                <a:solidFill>
                  <a:schemeClr val="tx1"/>
                </a:solidFill>
              </a:rPr>
              <a:t>Apretude</a:t>
            </a:r>
            <a:r>
              <a:rPr lang="en-US" dirty="0">
                <a:solidFill>
                  <a:schemeClr val="tx1"/>
                </a:solidFill>
              </a:rPr>
              <a:t>®</a:t>
            </a:r>
          </a:p>
          <a:p>
            <a:r>
              <a:rPr lang="en-US" dirty="0">
                <a:solidFill>
                  <a:schemeClr val="tx1"/>
                </a:solidFill>
              </a:rPr>
              <a:t>Formulation: extended-release injectable suspension</a:t>
            </a:r>
          </a:p>
          <a:p>
            <a:r>
              <a:rPr lang="en-US" dirty="0">
                <a:solidFill>
                  <a:schemeClr val="tx1"/>
                </a:solidFill>
              </a:rPr>
              <a:t>Route: gluteal IM administration only by a healthcare provider</a:t>
            </a:r>
          </a:p>
          <a:p>
            <a:endParaRPr lang="en-US" sz="2400" b="1" dirty="0">
              <a:solidFill>
                <a:schemeClr val="tx1"/>
              </a:solidFill>
            </a:endParaRPr>
          </a:p>
          <a:p>
            <a:endParaRPr lang="en-US" sz="2400" b="1" dirty="0">
              <a:solidFill>
                <a:schemeClr val="tx1"/>
              </a:solidFill>
            </a:endParaRPr>
          </a:p>
          <a:p>
            <a:pPr marL="0" indent="0">
              <a:buNone/>
            </a:pPr>
            <a:endParaRPr lang="en-US" sz="2400" dirty="0">
              <a:solidFill>
                <a:schemeClr val="tx1"/>
              </a:solidFill>
            </a:endParaRPr>
          </a:p>
          <a:p>
            <a:pPr lvl="1"/>
            <a:endParaRPr lang="en-US" sz="1600" dirty="0"/>
          </a:p>
        </p:txBody>
      </p:sp>
      <p:sp>
        <p:nvSpPr>
          <p:cNvPr id="10" name="TextBox 9">
            <a:extLst>
              <a:ext uri="{FF2B5EF4-FFF2-40B4-BE49-F238E27FC236}">
                <a16:creationId xmlns:a16="http://schemas.microsoft.com/office/drawing/2014/main" id="{2AC3D5B1-CBF4-4EC4-BA0A-02E5617AD63B}"/>
              </a:ext>
            </a:extLst>
          </p:cNvPr>
          <p:cNvSpPr txBox="1"/>
          <p:nvPr/>
        </p:nvSpPr>
        <p:spPr>
          <a:xfrm>
            <a:off x="667053" y="6407193"/>
            <a:ext cx="8161642" cy="523220"/>
          </a:xfrm>
          <a:prstGeom prst="rect">
            <a:avLst/>
          </a:prstGeom>
          <a:noFill/>
        </p:spPr>
        <p:txBody>
          <a:bodyPr wrap="square" rtlCol="0">
            <a:spAutoFit/>
          </a:bodyPr>
          <a:lstStyle/>
          <a:p>
            <a:pPr algn="ctr"/>
            <a:r>
              <a:rPr lang="en-US" sz="1400" dirty="0">
                <a:solidFill>
                  <a:schemeClr val="bg1"/>
                </a:solidFill>
                <a:hlinkClick r:id="rId3">
                  <a:extLst>
                    <a:ext uri="{A12FA001-AC4F-418D-AE19-62706E023703}">
                      <ahyp:hlinkClr xmlns:ahyp="http://schemas.microsoft.com/office/drawing/2018/hyperlinkcolor" val="tx"/>
                    </a:ext>
                  </a:extLst>
                </a:hlinkClick>
              </a:rPr>
              <a:t>https://www.cdc.gov/hiv/pdf/risk/prep/cdc-hiv-prep-guidelines-2021.pdf</a:t>
            </a:r>
            <a:endParaRPr lang="en-US" sz="1400" dirty="0">
              <a:solidFill>
                <a:schemeClr val="bg1"/>
              </a:solidFill>
            </a:endParaRPr>
          </a:p>
          <a:p>
            <a:pPr algn="ctr"/>
            <a:r>
              <a:rPr lang="en-US" sz="1400" dirty="0" err="1">
                <a:solidFill>
                  <a:schemeClr val="bg1"/>
                </a:solidFill>
              </a:rPr>
              <a:t>Apretude</a:t>
            </a:r>
            <a:r>
              <a:rPr lang="en-US" sz="1400" dirty="0">
                <a:solidFill>
                  <a:schemeClr val="bg1"/>
                </a:solidFill>
              </a:rPr>
              <a:t> Package Insert. 12/2021 | https://www.businesswire.com/news/home/20211220005863/en/</a:t>
            </a:r>
          </a:p>
        </p:txBody>
      </p:sp>
      <p:grpSp>
        <p:nvGrpSpPr>
          <p:cNvPr id="12" name="Group 11">
            <a:extLst>
              <a:ext uri="{FF2B5EF4-FFF2-40B4-BE49-F238E27FC236}">
                <a16:creationId xmlns:a16="http://schemas.microsoft.com/office/drawing/2014/main" id="{9D129D17-844B-4B6A-B7CB-DFDD9A364DE5}"/>
              </a:ext>
            </a:extLst>
          </p:cNvPr>
          <p:cNvGrpSpPr/>
          <p:nvPr/>
        </p:nvGrpSpPr>
        <p:grpSpPr>
          <a:xfrm>
            <a:off x="-214639" y="2984519"/>
            <a:ext cx="9257261" cy="4168389"/>
            <a:chOff x="-227561" y="3429010"/>
            <a:chExt cx="9257261" cy="4168389"/>
          </a:xfrm>
        </p:grpSpPr>
        <p:graphicFrame>
          <p:nvGraphicFramePr>
            <p:cNvPr id="8" name="Diagram 7">
              <a:extLst>
                <a:ext uri="{FF2B5EF4-FFF2-40B4-BE49-F238E27FC236}">
                  <a16:creationId xmlns:a16="http://schemas.microsoft.com/office/drawing/2014/main" id="{64764AB8-92FC-4779-B842-099E70EE2D39}"/>
                </a:ext>
              </a:extLst>
            </p:cNvPr>
            <p:cNvGraphicFramePr/>
            <p:nvPr>
              <p:extLst>
                <p:ext uri="{D42A27DB-BD31-4B8C-83A1-F6EECF244321}">
                  <p14:modId xmlns:p14="http://schemas.microsoft.com/office/powerpoint/2010/main" val="472033757"/>
                </p:ext>
              </p:extLst>
            </p:nvPr>
          </p:nvGraphicFramePr>
          <p:xfrm>
            <a:off x="-227561" y="3429010"/>
            <a:ext cx="9144000" cy="4168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8DC3400-F278-464C-88F8-9AF6D7BB14EE}"/>
                </a:ext>
              </a:extLst>
            </p:cNvPr>
            <p:cNvSpPr txBox="1"/>
            <p:nvPr/>
          </p:nvSpPr>
          <p:spPr>
            <a:xfrm>
              <a:off x="3300144" y="4045021"/>
              <a:ext cx="2517867" cy="461665"/>
            </a:xfrm>
            <a:prstGeom prst="rect">
              <a:avLst/>
            </a:prstGeom>
            <a:noFill/>
          </p:spPr>
          <p:txBody>
            <a:bodyPr wrap="square" rtlCol="0">
              <a:spAutoFit/>
            </a:bodyPr>
            <a:lstStyle/>
            <a:p>
              <a:pPr algn="ctr"/>
              <a:r>
                <a:rPr lang="en-US" sz="2400" b="1" u="sng" dirty="0"/>
                <a:t>Dosing Schedule</a:t>
              </a:r>
            </a:p>
          </p:txBody>
        </p:sp>
        <p:sp>
          <p:nvSpPr>
            <p:cNvPr id="11" name="Rectangle 10">
              <a:extLst>
                <a:ext uri="{FF2B5EF4-FFF2-40B4-BE49-F238E27FC236}">
                  <a16:creationId xmlns:a16="http://schemas.microsoft.com/office/drawing/2014/main" id="{C36E450B-80E3-4CC7-944F-B124A184A710}"/>
                </a:ext>
              </a:extLst>
            </p:cNvPr>
            <p:cNvSpPr/>
            <p:nvPr/>
          </p:nvSpPr>
          <p:spPr>
            <a:xfrm>
              <a:off x="31750" y="4115572"/>
              <a:ext cx="8997950" cy="2458896"/>
            </a:xfrm>
            <a:prstGeom prst="rect">
              <a:avLst/>
            </a:prstGeom>
            <a:noFill/>
            <a:ln w="57150">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513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848F8-E1C4-420B-BC2C-94CCCA579285}"/>
              </a:ext>
            </a:extLst>
          </p:cNvPr>
          <p:cNvSpPr>
            <a:spLocks noGrp="1"/>
          </p:cNvSpPr>
          <p:nvPr>
            <p:ph type="body" sz="quarter" idx="10"/>
          </p:nvPr>
        </p:nvSpPr>
        <p:spPr/>
        <p:txBody>
          <a:bodyPr/>
          <a:lstStyle/>
          <a:p>
            <a:r>
              <a:rPr lang="en-US" dirty="0"/>
              <a:t>Cabotegravir Monitoring</a:t>
            </a:r>
          </a:p>
        </p:txBody>
      </p:sp>
      <p:pic>
        <p:nvPicPr>
          <p:cNvPr id="4" name="Picture 3">
            <a:extLst>
              <a:ext uri="{FF2B5EF4-FFF2-40B4-BE49-F238E27FC236}">
                <a16:creationId xmlns:a16="http://schemas.microsoft.com/office/drawing/2014/main" id="{7EFAE307-7978-48D7-8FDD-2DA0F9C85EFE}"/>
              </a:ext>
            </a:extLst>
          </p:cNvPr>
          <p:cNvPicPr>
            <a:picLocks noChangeAspect="1"/>
          </p:cNvPicPr>
          <p:nvPr/>
        </p:nvPicPr>
        <p:blipFill rotWithShape="1">
          <a:blip r:embed="rId3"/>
          <a:srcRect l="1118" t="9492" r="4849" b="17894"/>
          <a:stretch/>
        </p:blipFill>
        <p:spPr>
          <a:xfrm>
            <a:off x="30936" y="2347414"/>
            <a:ext cx="9113064" cy="3521123"/>
          </a:xfrm>
          <a:prstGeom prst="rect">
            <a:avLst/>
          </a:prstGeom>
        </p:spPr>
      </p:pic>
      <p:sp>
        <p:nvSpPr>
          <p:cNvPr id="3" name="TextBox 2">
            <a:extLst>
              <a:ext uri="{FF2B5EF4-FFF2-40B4-BE49-F238E27FC236}">
                <a16:creationId xmlns:a16="http://schemas.microsoft.com/office/drawing/2014/main" id="{A674A622-24B1-49CB-A4DC-DA33561E8557}"/>
              </a:ext>
            </a:extLst>
          </p:cNvPr>
          <p:cNvSpPr txBox="1"/>
          <p:nvPr/>
        </p:nvSpPr>
        <p:spPr>
          <a:xfrm>
            <a:off x="341585" y="1345324"/>
            <a:ext cx="8292661" cy="830997"/>
          </a:xfrm>
          <a:prstGeom prst="rect">
            <a:avLst/>
          </a:prstGeom>
          <a:noFill/>
        </p:spPr>
        <p:txBody>
          <a:bodyPr wrap="square" rtlCol="0">
            <a:spAutoFit/>
          </a:bodyPr>
          <a:lstStyle/>
          <a:p>
            <a:r>
              <a:rPr lang="en-US" sz="2400" dirty="0"/>
              <a:t>Compared to oral </a:t>
            </a:r>
            <a:r>
              <a:rPr lang="en-US" sz="2400" dirty="0" err="1"/>
              <a:t>PrEP</a:t>
            </a:r>
            <a:r>
              <a:rPr lang="en-US" sz="2400" dirty="0"/>
              <a:t>, Q2 month follow-up visits and monitoring recommended</a:t>
            </a:r>
          </a:p>
        </p:txBody>
      </p:sp>
      <p:sp>
        <p:nvSpPr>
          <p:cNvPr id="6" name="TextBox 5">
            <a:extLst>
              <a:ext uri="{FF2B5EF4-FFF2-40B4-BE49-F238E27FC236}">
                <a16:creationId xmlns:a16="http://schemas.microsoft.com/office/drawing/2014/main" id="{A8CF060D-9E75-480F-845C-AC6449C1A693}"/>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407412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99DB0-2A29-4C17-9042-CE5CF53B461E}"/>
              </a:ext>
            </a:extLst>
          </p:cNvPr>
          <p:cNvSpPr>
            <a:spLocks noGrp="1"/>
          </p:cNvSpPr>
          <p:nvPr>
            <p:ph type="body" sz="quarter" idx="10"/>
          </p:nvPr>
        </p:nvSpPr>
        <p:spPr/>
        <p:txBody>
          <a:bodyPr/>
          <a:lstStyle/>
          <a:p>
            <a:r>
              <a:rPr lang="en-US" dirty="0"/>
              <a:t>Cabotegravir Counseling Points</a:t>
            </a:r>
          </a:p>
        </p:txBody>
      </p:sp>
      <p:graphicFrame>
        <p:nvGraphicFramePr>
          <p:cNvPr id="6" name="Diagram 5">
            <a:extLst>
              <a:ext uri="{FF2B5EF4-FFF2-40B4-BE49-F238E27FC236}">
                <a16:creationId xmlns:a16="http://schemas.microsoft.com/office/drawing/2014/main" id="{D7B3A615-6246-4FF7-B63A-BB8DB1849828}"/>
              </a:ext>
            </a:extLst>
          </p:cNvPr>
          <p:cNvGraphicFramePr/>
          <p:nvPr>
            <p:extLst>
              <p:ext uri="{D42A27DB-BD31-4B8C-83A1-F6EECF244321}">
                <p14:modId xmlns:p14="http://schemas.microsoft.com/office/powerpoint/2010/main" val="626024513"/>
              </p:ext>
            </p:extLst>
          </p:nvPr>
        </p:nvGraphicFramePr>
        <p:xfrm>
          <a:off x="404649" y="1233377"/>
          <a:ext cx="8345651" cy="497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D1CDEB2-F48F-4778-B0B1-CBA4015039C1}"/>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221868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BFCAC-9922-478E-BAE5-6B4B635CC350}"/>
              </a:ext>
            </a:extLst>
          </p:cNvPr>
          <p:cNvSpPr>
            <a:spLocks noGrp="1"/>
          </p:cNvSpPr>
          <p:nvPr>
            <p:ph type="body" sz="quarter" idx="10"/>
          </p:nvPr>
        </p:nvSpPr>
        <p:spPr/>
        <p:txBody>
          <a:bodyPr/>
          <a:lstStyle/>
          <a:p>
            <a:r>
              <a:rPr lang="en-US" dirty="0"/>
              <a:t>Non-daily Oral </a:t>
            </a:r>
            <a:r>
              <a:rPr lang="en-US" dirty="0" err="1"/>
              <a:t>PrEP</a:t>
            </a:r>
            <a:endParaRPr lang="en-US" dirty="0"/>
          </a:p>
        </p:txBody>
      </p:sp>
      <p:sp>
        <p:nvSpPr>
          <p:cNvPr id="4" name="Text Placeholder 3">
            <a:extLst>
              <a:ext uri="{FF2B5EF4-FFF2-40B4-BE49-F238E27FC236}">
                <a16:creationId xmlns:a16="http://schemas.microsoft.com/office/drawing/2014/main" id="{9BE9B827-EAA0-49C4-B10A-C9C28861058B}"/>
              </a:ext>
            </a:extLst>
          </p:cNvPr>
          <p:cNvSpPr>
            <a:spLocks noGrp="1"/>
          </p:cNvSpPr>
          <p:nvPr>
            <p:ph type="body" sz="quarter" idx="20"/>
          </p:nvPr>
        </p:nvSpPr>
        <p:spPr/>
        <p:txBody>
          <a:bodyPr/>
          <a:lstStyle/>
          <a:p>
            <a:r>
              <a:rPr lang="en-US" dirty="0">
                <a:solidFill>
                  <a:schemeClr val="tx1"/>
                </a:solidFill>
              </a:rPr>
              <a:t>“2-1-1” or “on-demand” dosing with F/TDF (NOT FDA-approved)</a:t>
            </a:r>
          </a:p>
          <a:p>
            <a:r>
              <a:rPr lang="en-US" dirty="0">
                <a:solidFill>
                  <a:schemeClr val="tx1"/>
                </a:solidFill>
              </a:rPr>
              <a:t>MSM only </a:t>
            </a:r>
          </a:p>
          <a:p>
            <a:r>
              <a:rPr lang="en-US" dirty="0">
                <a:solidFill>
                  <a:schemeClr val="tx1"/>
                </a:solidFill>
              </a:rPr>
              <a:t>Alternative for patients having intermittent sexual activity</a:t>
            </a:r>
          </a:p>
          <a:p>
            <a:r>
              <a:rPr lang="en-US" dirty="0">
                <a:solidFill>
                  <a:schemeClr val="tx1"/>
                </a:solidFill>
              </a:rPr>
              <a:t>IPERGAY and </a:t>
            </a:r>
            <a:r>
              <a:rPr lang="en-US" dirty="0" err="1">
                <a:solidFill>
                  <a:schemeClr val="tx1"/>
                </a:solidFill>
              </a:rPr>
              <a:t>Prévenir</a:t>
            </a:r>
            <a:r>
              <a:rPr lang="en-US" dirty="0">
                <a:solidFill>
                  <a:schemeClr val="tx1"/>
                </a:solidFill>
              </a:rPr>
              <a:t> trials: &gt;86% efficacy </a:t>
            </a:r>
          </a:p>
          <a:p>
            <a:r>
              <a:rPr lang="en-US" dirty="0">
                <a:solidFill>
                  <a:schemeClr val="tx1"/>
                </a:solidFill>
              </a:rPr>
              <a:t>Prescribing recommendations: </a:t>
            </a:r>
          </a:p>
          <a:p>
            <a:pPr lvl="1"/>
            <a:r>
              <a:rPr lang="en-US" sz="2800" dirty="0">
                <a:solidFill>
                  <a:schemeClr val="tx1"/>
                </a:solidFill>
              </a:rPr>
              <a:t>Give a 30-day supply</a:t>
            </a:r>
          </a:p>
          <a:p>
            <a:pPr lvl="1"/>
            <a:r>
              <a:rPr lang="en-US" sz="2800" dirty="0">
                <a:solidFill>
                  <a:schemeClr val="tx1"/>
                </a:solidFill>
              </a:rPr>
              <a:t>Need follow-up visit and negative HIV test</a:t>
            </a:r>
            <a:endParaRPr lang="en-US" sz="2800" dirty="0"/>
          </a:p>
        </p:txBody>
      </p:sp>
      <p:sp>
        <p:nvSpPr>
          <p:cNvPr id="6" name="TextBox 5">
            <a:extLst>
              <a:ext uri="{FF2B5EF4-FFF2-40B4-BE49-F238E27FC236}">
                <a16:creationId xmlns:a16="http://schemas.microsoft.com/office/drawing/2014/main" id="{C326B446-8B41-4B8B-ABBF-875A8AE1117E}"/>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321579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FEDFC-B590-4F07-AF7E-9EEFDD798DFD}"/>
              </a:ext>
            </a:extLst>
          </p:cNvPr>
          <p:cNvSpPr>
            <a:spLocks noGrp="1"/>
          </p:cNvSpPr>
          <p:nvPr>
            <p:ph type="body" sz="quarter" idx="10"/>
          </p:nvPr>
        </p:nvSpPr>
        <p:spPr/>
        <p:txBody>
          <a:bodyPr/>
          <a:lstStyle/>
          <a:p>
            <a:r>
              <a:rPr lang="en-US" dirty="0"/>
              <a:t>“On-Demand” Dosing</a:t>
            </a:r>
          </a:p>
        </p:txBody>
      </p:sp>
      <p:sp>
        <p:nvSpPr>
          <p:cNvPr id="3" name="Text Placeholder 2">
            <a:extLst>
              <a:ext uri="{FF2B5EF4-FFF2-40B4-BE49-F238E27FC236}">
                <a16:creationId xmlns:a16="http://schemas.microsoft.com/office/drawing/2014/main" id="{0304DBE7-DD5B-4025-AD9F-518A3BA5939C}"/>
              </a:ext>
            </a:extLst>
          </p:cNvPr>
          <p:cNvSpPr>
            <a:spLocks noGrp="1"/>
          </p:cNvSpPr>
          <p:nvPr>
            <p:ph type="body" sz="quarter" idx="20"/>
          </p:nvPr>
        </p:nvSpPr>
        <p:spPr>
          <a:xfrm>
            <a:off x="404648" y="4401047"/>
            <a:ext cx="8334704" cy="4467207"/>
          </a:xfrm>
        </p:spPr>
        <p:txBody>
          <a:bodyPr/>
          <a:lstStyle/>
          <a:p>
            <a:r>
              <a:rPr lang="en-US" dirty="0">
                <a:solidFill>
                  <a:schemeClr val="tx1"/>
                </a:solidFill>
              </a:rPr>
              <a:t>If continual dosing needed: </a:t>
            </a:r>
          </a:p>
          <a:p>
            <a:pPr lvl="1"/>
            <a:r>
              <a:rPr lang="en-US" dirty="0">
                <a:solidFill>
                  <a:schemeClr val="tx1"/>
                </a:solidFill>
              </a:rPr>
              <a:t>Take 1 pill daily until 48 </a:t>
            </a:r>
            <a:r>
              <a:rPr lang="en-US" dirty="0" err="1">
                <a:solidFill>
                  <a:schemeClr val="tx1"/>
                </a:solidFill>
              </a:rPr>
              <a:t>hrs</a:t>
            </a:r>
            <a:r>
              <a:rPr lang="en-US" dirty="0">
                <a:solidFill>
                  <a:schemeClr val="tx1"/>
                </a:solidFill>
              </a:rPr>
              <a:t> after last sexual event </a:t>
            </a:r>
          </a:p>
          <a:p>
            <a:pPr lvl="1"/>
            <a:r>
              <a:rPr lang="en-US" dirty="0">
                <a:solidFill>
                  <a:schemeClr val="tx1"/>
                </a:solidFill>
              </a:rPr>
              <a:t>If gap of &lt; 7 days between last pill and next sexual event, resume 1 pill daily</a:t>
            </a:r>
          </a:p>
          <a:p>
            <a:pPr lvl="1"/>
            <a:r>
              <a:rPr lang="en-US" dirty="0">
                <a:solidFill>
                  <a:schemeClr val="tx1"/>
                </a:solidFill>
              </a:rPr>
              <a:t>If gap </a:t>
            </a:r>
            <a:r>
              <a:rPr lang="en-US" u="sng" dirty="0">
                <a:solidFill>
                  <a:schemeClr val="tx1"/>
                </a:solidFill>
              </a:rPr>
              <a:t>&gt;</a:t>
            </a:r>
            <a:r>
              <a:rPr lang="en-US" dirty="0">
                <a:solidFill>
                  <a:schemeClr val="tx1"/>
                </a:solidFill>
              </a:rPr>
              <a:t> 7 days, restart with 2 pills prior to sex </a:t>
            </a:r>
          </a:p>
          <a:p>
            <a:pPr lvl="1"/>
            <a:endParaRPr lang="en-US" dirty="0"/>
          </a:p>
        </p:txBody>
      </p:sp>
      <p:pic>
        <p:nvPicPr>
          <p:cNvPr id="4" name="Picture 3">
            <a:extLst>
              <a:ext uri="{FF2B5EF4-FFF2-40B4-BE49-F238E27FC236}">
                <a16:creationId xmlns:a16="http://schemas.microsoft.com/office/drawing/2014/main" id="{BC73D0EA-5A25-40B9-85EA-754ABA5146AC}"/>
              </a:ext>
            </a:extLst>
          </p:cNvPr>
          <p:cNvPicPr>
            <a:picLocks noChangeAspect="1"/>
          </p:cNvPicPr>
          <p:nvPr/>
        </p:nvPicPr>
        <p:blipFill rotWithShape="1">
          <a:blip r:embed="rId3"/>
          <a:srcRect l="12223" t="21375" r="10971" b="1862"/>
          <a:stretch/>
        </p:blipFill>
        <p:spPr>
          <a:xfrm>
            <a:off x="0" y="1155555"/>
            <a:ext cx="9061704" cy="3245492"/>
          </a:xfrm>
          <a:prstGeom prst="rect">
            <a:avLst/>
          </a:prstGeom>
        </p:spPr>
      </p:pic>
      <p:sp>
        <p:nvSpPr>
          <p:cNvPr id="5" name="TextBox 4">
            <a:extLst>
              <a:ext uri="{FF2B5EF4-FFF2-40B4-BE49-F238E27FC236}">
                <a16:creationId xmlns:a16="http://schemas.microsoft.com/office/drawing/2014/main" id="{88623C67-8674-4274-BCD7-6FDE073A7250}"/>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194392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Summary of Major Changes from the 2021 PrEP Guidelines</a:t>
            </a:r>
          </a:p>
        </p:txBody>
      </p:sp>
      <p:graphicFrame>
        <p:nvGraphicFramePr>
          <p:cNvPr id="4" name="Diagram 3">
            <a:extLst>
              <a:ext uri="{FF2B5EF4-FFF2-40B4-BE49-F238E27FC236}">
                <a16:creationId xmlns:a16="http://schemas.microsoft.com/office/drawing/2014/main" id="{D6ADF45D-8382-4CC0-85A9-11CF3004A323}"/>
              </a:ext>
            </a:extLst>
          </p:cNvPr>
          <p:cNvGraphicFramePr/>
          <p:nvPr>
            <p:extLst>
              <p:ext uri="{D42A27DB-BD31-4B8C-83A1-F6EECF244321}">
                <p14:modId xmlns:p14="http://schemas.microsoft.com/office/powerpoint/2010/main" val="2620831638"/>
              </p:ext>
            </p:extLst>
          </p:nvPr>
        </p:nvGraphicFramePr>
        <p:xfrm>
          <a:off x="424494" y="1423876"/>
          <a:ext cx="8338506" cy="474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EE5E997-B80D-428F-8128-C2526572A83E}"/>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356708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619164-BFE9-C368-E1A5-058612739E78}"/>
              </a:ext>
            </a:extLst>
          </p:cNvPr>
          <p:cNvSpPr>
            <a:spLocks noGrp="1"/>
          </p:cNvSpPr>
          <p:nvPr>
            <p:ph type="body" sz="quarter" idx="10"/>
          </p:nvPr>
        </p:nvSpPr>
        <p:spPr/>
        <p:txBody>
          <a:bodyPr/>
          <a:lstStyle/>
          <a:p>
            <a:r>
              <a:rPr lang="en-US" dirty="0">
                <a:ea typeface="+mj-lt"/>
                <a:cs typeface="+mj-lt"/>
              </a:rPr>
              <a:t>SCAETC Social Media</a:t>
            </a:r>
            <a:endParaRPr lang="en-US" dirty="0"/>
          </a:p>
        </p:txBody>
      </p:sp>
      <p:sp>
        <p:nvSpPr>
          <p:cNvPr id="3" name="Text Placeholder 2">
            <a:extLst>
              <a:ext uri="{FF2B5EF4-FFF2-40B4-BE49-F238E27FC236}">
                <a16:creationId xmlns:a16="http://schemas.microsoft.com/office/drawing/2014/main" id="{5A611768-21B4-EFAD-2CB7-ED2D342577D6}"/>
              </a:ext>
            </a:extLst>
          </p:cNvPr>
          <p:cNvSpPr>
            <a:spLocks noGrp="1"/>
          </p:cNvSpPr>
          <p:nvPr>
            <p:ph type="body" sz="quarter" idx="20"/>
          </p:nvPr>
        </p:nvSpPr>
        <p:spPr>
          <a:xfrm>
            <a:off x="540328" y="1261027"/>
            <a:ext cx="8603672" cy="4655126"/>
          </a:xfrm>
        </p:spPr>
        <p:txBody>
          <a:bodyPr/>
          <a:lstStyle/>
          <a:p>
            <a:pPr marL="0" indent="0">
              <a:buNone/>
            </a:pPr>
            <a:endParaRPr lang="en-US" dirty="0"/>
          </a:p>
        </p:txBody>
      </p:sp>
      <p:pic>
        <p:nvPicPr>
          <p:cNvPr id="4" name="Picture 10" descr="Qr code&#10;&#10;Description automatically generated">
            <a:extLst>
              <a:ext uri="{FF2B5EF4-FFF2-40B4-BE49-F238E27FC236}">
                <a16:creationId xmlns:a16="http://schemas.microsoft.com/office/drawing/2014/main" id="{6F3D18B8-E8B3-BB4D-3070-594CAFDC0530}"/>
              </a:ext>
            </a:extLst>
          </p:cNvPr>
          <p:cNvPicPr>
            <a:picLocks noChangeAspect="1"/>
          </p:cNvPicPr>
          <p:nvPr/>
        </p:nvPicPr>
        <p:blipFill>
          <a:blip r:embed="rId2"/>
          <a:stretch>
            <a:fillRect/>
          </a:stretch>
        </p:blipFill>
        <p:spPr>
          <a:xfrm>
            <a:off x="1383798" y="1718665"/>
            <a:ext cx="6778486" cy="3819587"/>
          </a:xfrm>
          <a:prstGeom prst="rect">
            <a:avLst/>
          </a:prstGeom>
        </p:spPr>
      </p:pic>
    </p:spTree>
    <p:extLst>
      <p:ext uri="{BB962C8B-B14F-4D97-AF65-F5344CB8AC3E}">
        <p14:creationId xmlns:p14="http://schemas.microsoft.com/office/powerpoint/2010/main" val="80980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Abbreviations and Definitions</a:t>
            </a:r>
          </a:p>
        </p:txBody>
      </p:sp>
      <p:sp>
        <p:nvSpPr>
          <p:cNvPr id="6" name="Text Placeholder 5"/>
          <p:cNvSpPr>
            <a:spLocks noGrp="1"/>
          </p:cNvSpPr>
          <p:nvPr>
            <p:ph type="body" sz="quarter" idx="20"/>
          </p:nvPr>
        </p:nvSpPr>
        <p:spPr>
          <a:xfrm>
            <a:off x="626300" y="1233377"/>
            <a:ext cx="3786211" cy="4925685"/>
          </a:xfrm>
        </p:spPr>
        <p:txBody>
          <a:bodyPr/>
          <a:lstStyle/>
          <a:p>
            <a:r>
              <a:rPr lang="en-US" sz="2400" dirty="0">
                <a:solidFill>
                  <a:schemeClr val="tx1"/>
                </a:solidFill>
              </a:rPr>
              <a:t>PrEP = preexposure prophylaxis</a:t>
            </a:r>
          </a:p>
          <a:p>
            <a:r>
              <a:rPr lang="en-US" sz="2400" dirty="0">
                <a:solidFill>
                  <a:schemeClr val="tx1"/>
                </a:solidFill>
              </a:rPr>
              <a:t>HIV = human immunodeficiency virus </a:t>
            </a:r>
          </a:p>
          <a:p>
            <a:r>
              <a:rPr lang="en-US" sz="2400" dirty="0">
                <a:solidFill>
                  <a:schemeClr val="tx1"/>
                </a:solidFill>
              </a:rPr>
              <a:t>STI = sexually transmitted infection </a:t>
            </a:r>
          </a:p>
          <a:p>
            <a:r>
              <a:rPr lang="en-US" sz="2400" dirty="0">
                <a:solidFill>
                  <a:schemeClr val="tx1"/>
                </a:solidFill>
              </a:rPr>
              <a:t>CAB = cabotegravir</a:t>
            </a:r>
          </a:p>
          <a:p>
            <a:r>
              <a:rPr lang="en-US" sz="2400" dirty="0">
                <a:solidFill>
                  <a:schemeClr val="tx1"/>
                </a:solidFill>
              </a:rPr>
              <a:t>F = emtricitabine</a:t>
            </a:r>
          </a:p>
          <a:p>
            <a:r>
              <a:rPr lang="en-US" sz="2400" dirty="0">
                <a:solidFill>
                  <a:schemeClr val="tx1"/>
                </a:solidFill>
              </a:rPr>
              <a:t>TDF = tenofovir disoproxil fumarate</a:t>
            </a:r>
          </a:p>
          <a:p>
            <a:r>
              <a:rPr lang="en-US" sz="2400" dirty="0">
                <a:solidFill>
                  <a:schemeClr val="tx1"/>
                </a:solidFill>
              </a:rPr>
              <a:t>TAF = tenofovir alafenamide</a:t>
            </a:r>
          </a:p>
        </p:txBody>
      </p:sp>
      <p:sp>
        <p:nvSpPr>
          <p:cNvPr id="4" name="Text Placeholder 3">
            <a:extLst>
              <a:ext uri="{FF2B5EF4-FFF2-40B4-BE49-F238E27FC236}">
                <a16:creationId xmlns:a16="http://schemas.microsoft.com/office/drawing/2014/main" id="{B48424C3-0832-4D3D-B43B-DEF4DB7226D1}"/>
              </a:ext>
            </a:extLst>
          </p:cNvPr>
          <p:cNvSpPr>
            <a:spLocks noGrp="1"/>
          </p:cNvSpPr>
          <p:nvPr>
            <p:ph type="body" sz="quarter" idx="21"/>
          </p:nvPr>
        </p:nvSpPr>
        <p:spPr>
          <a:xfrm>
            <a:off x="4743178" y="1233377"/>
            <a:ext cx="3862204" cy="5071730"/>
          </a:xfrm>
        </p:spPr>
        <p:txBody>
          <a:bodyPr/>
          <a:lstStyle/>
          <a:p>
            <a:r>
              <a:rPr lang="en-US" sz="2400" dirty="0" err="1">
                <a:solidFill>
                  <a:schemeClr val="tx1"/>
                </a:solidFill>
              </a:rPr>
              <a:t>eCrCl</a:t>
            </a:r>
            <a:r>
              <a:rPr lang="en-US" sz="2400" dirty="0">
                <a:solidFill>
                  <a:schemeClr val="tx1"/>
                </a:solidFill>
              </a:rPr>
              <a:t> = estimated creatinine clearance </a:t>
            </a:r>
          </a:p>
          <a:p>
            <a:r>
              <a:rPr lang="en-US" sz="2400" dirty="0">
                <a:solidFill>
                  <a:schemeClr val="tx1"/>
                </a:solidFill>
              </a:rPr>
              <a:t>TGW = transgender women, assigned male sex at birth whose gender identity is female</a:t>
            </a:r>
          </a:p>
          <a:p>
            <a:r>
              <a:rPr lang="en-US" sz="2400" dirty="0">
                <a:solidFill>
                  <a:schemeClr val="tx1"/>
                </a:solidFill>
              </a:rPr>
              <a:t>MSM = men who have sex with men</a:t>
            </a:r>
          </a:p>
          <a:p>
            <a:r>
              <a:rPr lang="en-US" sz="2400" dirty="0">
                <a:solidFill>
                  <a:schemeClr val="tx1"/>
                </a:solidFill>
              </a:rPr>
              <a:t>PWID = persons who inject drugs </a:t>
            </a:r>
          </a:p>
          <a:p>
            <a:r>
              <a:rPr lang="en-US" sz="2400" dirty="0">
                <a:solidFill>
                  <a:schemeClr val="tx1"/>
                </a:solidFill>
              </a:rPr>
              <a:t>FDA = Food and Drug Administration</a:t>
            </a:r>
            <a:endParaRPr lang="en-US" dirty="0"/>
          </a:p>
        </p:txBody>
      </p:sp>
      <p:sp>
        <p:nvSpPr>
          <p:cNvPr id="7" name="TextBox 6">
            <a:extLst>
              <a:ext uri="{FF2B5EF4-FFF2-40B4-BE49-F238E27FC236}">
                <a16:creationId xmlns:a16="http://schemas.microsoft.com/office/drawing/2014/main" id="{02AD4682-A551-46B9-B043-E37703597A74}"/>
              </a:ext>
            </a:extLst>
          </p:cNvPr>
          <p:cNvSpPr txBox="1"/>
          <p:nvPr/>
        </p:nvSpPr>
        <p:spPr>
          <a:xfrm>
            <a:off x="1402772" y="6480763"/>
            <a:ext cx="6338457" cy="307777"/>
          </a:xfrm>
          <a:prstGeom prst="rect">
            <a:avLst/>
          </a:prstGeom>
          <a:noFill/>
        </p:spPr>
        <p:txBody>
          <a:bodyPr wrap="square" rtlCol="0">
            <a:spAutoFit/>
          </a:bodyPr>
          <a:lstStyle/>
          <a:p>
            <a:pPr algn="ctr"/>
            <a:r>
              <a:rPr lang="en-US" sz="1400" dirty="0">
                <a:solidFill>
                  <a:schemeClr val="bg1"/>
                </a:solidFill>
              </a:rPr>
              <a:t>https://www.cdc.gov/hiv/pdf/risk/prep/cdc-hiv-prep-guidelines-2021.pdf</a:t>
            </a:r>
          </a:p>
        </p:txBody>
      </p:sp>
    </p:spTree>
    <p:extLst>
      <p:ext uri="{BB962C8B-B14F-4D97-AF65-F5344CB8AC3E}">
        <p14:creationId xmlns:p14="http://schemas.microsoft.com/office/powerpoint/2010/main" val="1125405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PrEP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graphicFrame>
        <p:nvGraphicFramePr>
          <p:cNvPr id="7" name="Text Placeholder 2">
            <a:extLst>
              <a:ext uri="{FF2B5EF4-FFF2-40B4-BE49-F238E27FC236}">
                <a16:creationId xmlns:a16="http://schemas.microsoft.com/office/drawing/2014/main" id="{DCC1616E-7A7D-1B98-13FE-3B10DA4FA844}"/>
              </a:ext>
            </a:extLst>
          </p:cNvPr>
          <p:cNvGraphicFramePr/>
          <p:nvPr>
            <p:extLst>
              <p:ext uri="{D42A27DB-BD31-4B8C-83A1-F6EECF244321}">
                <p14:modId xmlns:p14="http://schemas.microsoft.com/office/powerpoint/2010/main" val="561757951"/>
              </p:ext>
            </p:extLst>
          </p:nvPr>
        </p:nvGraphicFramePr>
        <p:xfrm>
          <a:off x="101162" y="1497256"/>
          <a:ext cx="8941676" cy="449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52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08FBD-715B-3093-A012-CA7A11D0843A}"/>
              </a:ext>
            </a:extLst>
          </p:cNvPr>
          <p:cNvSpPr>
            <a:spLocks noGrp="1"/>
          </p:cNvSpPr>
          <p:nvPr>
            <p:ph type="body" sz="quarter" idx="10"/>
          </p:nvPr>
        </p:nvSpPr>
        <p:spPr/>
        <p:txBody>
          <a:bodyPr/>
          <a:lstStyle/>
          <a:p>
            <a:r>
              <a:rPr lang="en-US" dirty="0"/>
              <a:t>HIV Statistics in America</a:t>
            </a:r>
          </a:p>
        </p:txBody>
      </p:sp>
      <p:graphicFrame>
        <p:nvGraphicFramePr>
          <p:cNvPr id="6" name="Text Placeholder 3">
            <a:extLst>
              <a:ext uri="{FF2B5EF4-FFF2-40B4-BE49-F238E27FC236}">
                <a16:creationId xmlns:a16="http://schemas.microsoft.com/office/drawing/2014/main" id="{8734D054-493D-13D6-CA4B-6B0AB9AE6EC7}"/>
              </a:ext>
            </a:extLst>
          </p:cNvPr>
          <p:cNvGraphicFramePr/>
          <p:nvPr>
            <p:extLst>
              <p:ext uri="{D42A27DB-BD31-4B8C-83A1-F6EECF244321}">
                <p14:modId xmlns:p14="http://schemas.microsoft.com/office/powerpoint/2010/main" val="2853744551"/>
              </p:ext>
            </p:extLst>
          </p:nvPr>
        </p:nvGraphicFramePr>
        <p:xfrm>
          <a:off x="404649" y="1073889"/>
          <a:ext cx="8334704" cy="510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02AEEB1-A57D-93BB-DF5F-DBF996FAF930}"/>
              </a:ext>
            </a:extLst>
          </p:cNvPr>
          <p:cNvSpPr txBox="1"/>
          <p:nvPr/>
        </p:nvSpPr>
        <p:spPr>
          <a:xfrm>
            <a:off x="1055913" y="6488667"/>
            <a:ext cx="7870373" cy="369332"/>
          </a:xfrm>
          <a:prstGeom prst="rect">
            <a:avLst/>
          </a:prstGeom>
          <a:noFill/>
        </p:spPr>
        <p:txBody>
          <a:bodyPr wrap="square">
            <a:spAutoFit/>
          </a:bodyPr>
          <a:lstStyle/>
          <a:p>
            <a:r>
              <a:rPr lang="en-US" dirty="0"/>
              <a:t>https://www.hiv.gov/federal-response/ending-the-hiv-epidemic/overview</a:t>
            </a:r>
          </a:p>
        </p:txBody>
      </p:sp>
    </p:spTree>
    <p:extLst>
      <p:ext uri="{BB962C8B-B14F-4D97-AF65-F5344CB8AC3E}">
        <p14:creationId xmlns:p14="http://schemas.microsoft.com/office/powerpoint/2010/main" val="414867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a:t>HIV National Strategic Plan </a:t>
            </a:r>
          </a:p>
        </p:txBody>
      </p:sp>
      <p:sp>
        <p:nvSpPr>
          <p:cNvPr id="7" name="TextBox 6">
            <a:extLst>
              <a:ext uri="{FF2B5EF4-FFF2-40B4-BE49-F238E27FC236}">
                <a16:creationId xmlns:a16="http://schemas.microsoft.com/office/drawing/2014/main" id="{A6935E7B-29BF-482F-B72C-807E86906A0D}"/>
              </a:ext>
            </a:extLst>
          </p:cNvPr>
          <p:cNvSpPr txBox="1"/>
          <p:nvPr/>
        </p:nvSpPr>
        <p:spPr>
          <a:xfrm>
            <a:off x="1721033" y="6489902"/>
            <a:ext cx="5701933" cy="523220"/>
          </a:xfrm>
          <a:prstGeom prst="rect">
            <a:avLst/>
          </a:prstGeom>
          <a:noFill/>
        </p:spPr>
        <p:txBody>
          <a:bodyPr wrap="square" rtlCol="0">
            <a:spAutoFit/>
          </a:bodyPr>
          <a:lstStyle/>
          <a:p>
            <a:r>
              <a:rPr lang="en-US" sz="1400" dirty="0">
                <a:solidFill>
                  <a:schemeClr val="bg1"/>
                </a:solidFill>
              </a:rPr>
              <a:t>https://www.hiv.gov/federal-response/ending-the-hiv-epidemic/overview</a:t>
            </a:r>
          </a:p>
          <a:p>
            <a:endParaRPr lang="en-US" sz="1400" dirty="0">
              <a:solidFill>
                <a:schemeClr val="bg1"/>
              </a:solidFill>
            </a:endParaRPr>
          </a:p>
        </p:txBody>
      </p:sp>
      <p:pic>
        <p:nvPicPr>
          <p:cNvPr id="3" name="Picture 2">
            <a:extLst>
              <a:ext uri="{FF2B5EF4-FFF2-40B4-BE49-F238E27FC236}">
                <a16:creationId xmlns:a16="http://schemas.microsoft.com/office/drawing/2014/main" id="{019EE1F7-E3E8-F1C4-69AB-F356BFBB130A}"/>
              </a:ext>
            </a:extLst>
          </p:cNvPr>
          <p:cNvPicPr>
            <a:picLocks noChangeAspect="1"/>
          </p:cNvPicPr>
          <p:nvPr/>
        </p:nvPicPr>
        <p:blipFill>
          <a:blip r:embed="rId3"/>
          <a:stretch>
            <a:fillRect/>
          </a:stretch>
        </p:blipFill>
        <p:spPr>
          <a:xfrm>
            <a:off x="0" y="1073888"/>
            <a:ext cx="9144000" cy="5143500"/>
          </a:xfrm>
          <a:prstGeom prst="rect">
            <a:avLst/>
          </a:prstGeom>
        </p:spPr>
      </p:pic>
    </p:spTree>
    <p:extLst>
      <p:ext uri="{BB962C8B-B14F-4D97-AF65-F5344CB8AC3E}">
        <p14:creationId xmlns:p14="http://schemas.microsoft.com/office/powerpoint/2010/main" val="287622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a:t>HIV National Strategic Plan </a:t>
            </a:r>
          </a:p>
        </p:txBody>
      </p:sp>
      <p:pic>
        <p:nvPicPr>
          <p:cNvPr id="4" name="Picture 3">
            <a:extLst>
              <a:ext uri="{FF2B5EF4-FFF2-40B4-BE49-F238E27FC236}">
                <a16:creationId xmlns:a16="http://schemas.microsoft.com/office/drawing/2014/main" id="{900EC9A4-E4D4-4EDF-B942-E24F1F65641E}"/>
              </a:ext>
            </a:extLst>
          </p:cNvPr>
          <p:cNvPicPr>
            <a:picLocks noChangeAspect="1"/>
          </p:cNvPicPr>
          <p:nvPr/>
        </p:nvPicPr>
        <p:blipFill>
          <a:blip r:embed="rId3"/>
          <a:stretch>
            <a:fillRect/>
          </a:stretch>
        </p:blipFill>
        <p:spPr>
          <a:xfrm>
            <a:off x="43380" y="1163653"/>
            <a:ext cx="9057239" cy="5149397"/>
          </a:xfrm>
          <a:prstGeom prst="rect">
            <a:avLst/>
          </a:prstGeom>
        </p:spPr>
      </p:pic>
      <p:sp>
        <p:nvSpPr>
          <p:cNvPr id="7" name="TextBox 6">
            <a:extLst>
              <a:ext uri="{FF2B5EF4-FFF2-40B4-BE49-F238E27FC236}">
                <a16:creationId xmlns:a16="http://schemas.microsoft.com/office/drawing/2014/main" id="{A6935E7B-29BF-482F-B72C-807E86906A0D}"/>
              </a:ext>
            </a:extLst>
          </p:cNvPr>
          <p:cNvSpPr txBox="1"/>
          <p:nvPr/>
        </p:nvSpPr>
        <p:spPr>
          <a:xfrm>
            <a:off x="1721034" y="6402816"/>
            <a:ext cx="5701933" cy="523220"/>
          </a:xfrm>
          <a:prstGeom prst="rect">
            <a:avLst/>
          </a:prstGeom>
          <a:noFill/>
        </p:spPr>
        <p:txBody>
          <a:bodyPr wrap="square" rtlCol="0">
            <a:spAutoFit/>
          </a:bodyPr>
          <a:lstStyle/>
          <a:p>
            <a:r>
              <a:rPr lang="en-US" sz="1400" dirty="0">
                <a:solidFill>
                  <a:schemeClr val="bg1"/>
                </a:solidFill>
              </a:rPr>
              <a:t>https://www.hiv.gov/federal-response/ending-the-hiv-epidemic/overview</a:t>
            </a:r>
          </a:p>
          <a:p>
            <a:r>
              <a:rPr lang="en-US" sz="1400" dirty="0">
                <a:solidFill>
                  <a:schemeClr val="bg1"/>
                </a:solidFill>
              </a:rPr>
              <a:t>https://files.hiv.gov/s3fs-public/HIV-National-Strategic-Plan-2021-2025.pdf</a:t>
            </a:r>
          </a:p>
        </p:txBody>
      </p:sp>
    </p:spTree>
    <p:extLst>
      <p:ext uri="{BB962C8B-B14F-4D97-AF65-F5344CB8AC3E}">
        <p14:creationId xmlns:p14="http://schemas.microsoft.com/office/powerpoint/2010/main" val="3613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52814-8614-4163-A2F6-6363D4A3C5DB}"/>
              </a:ext>
            </a:extLst>
          </p:cNvPr>
          <p:cNvSpPr>
            <a:spLocks noGrp="1"/>
          </p:cNvSpPr>
          <p:nvPr>
            <p:ph type="body" sz="quarter" idx="10"/>
          </p:nvPr>
        </p:nvSpPr>
        <p:spPr/>
        <p:txBody>
          <a:bodyPr/>
          <a:lstStyle/>
          <a:p>
            <a:r>
              <a:rPr lang="en-US" dirty="0"/>
              <a:t>HIV National Strategic Plan </a:t>
            </a:r>
          </a:p>
        </p:txBody>
      </p:sp>
      <p:sp>
        <p:nvSpPr>
          <p:cNvPr id="7" name="TextBox 6">
            <a:extLst>
              <a:ext uri="{FF2B5EF4-FFF2-40B4-BE49-F238E27FC236}">
                <a16:creationId xmlns:a16="http://schemas.microsoft.com/office/drawing/2014/main" id="{A6935E7B-29BF-482F-B72C-807E86906A0D}"/>
              </a:ext>
            </a:extLst>
          </p:cNvPr>
          <p:cNvSpPr txBox="1"/>
          <p:nvPr/>
        </p:nvSpPr>
        <p:spPr>
          <a:xfrm>
            <a:off x="1721034" y="6402816"/>
            <a:ext cx="5701933" cy="523220"/>
          </a:xfrm>
          <a:prstGeom prst="rect">
            <a:avLst/>
          </a:prstGeom>
          <a:noFill/>
        </p:spPr>
        <p:txBody>
          <a:bodyPr wrap="square" rtlCol="0">
            <a:spAutoFit/>
          </a:bodyPr>
          <a:lstStyle/>
          <a:p>
            <a:r>
              <a:rPr lang="en-US" sz="1400" dirty="0">
                <a:solidFill>
                  <a:schemeClr val="bg1"/>
                </a:solidFill>
              </a:rPr>
              <a:t>https://www.hiv.gov/federal-response/ending-the-hiv-epidemic/overview</a:t>
            </a:r>
          </a:p>
          <a:p>
            <a:r>
              <a:rPr lang="en-US" sz="1400" dirty="0">
                <a:solidFill>
                  <a:schemeClr val="bg1"/>
                </a:solidFill>
              </a:rPr>
              <a:t>https://files.hiv.gov/s3fs-public/HIV-National-Strategic-Plan-2021-2025.pdf</a:t>
            </a:r>
          </a:p>
        </p:txBody>
      </p:sp>
      <p:pic>
        <p:nvPicPr>
          <p:cNvPr id="8" name="Picture 7">
            <a:extLst>
              <a:ext uri="{FF2B5EF4-FFF2-40B4-BE49-F238E27FC236}">
                <a16:creationId xmlns:a16="http://schemas.microsoft.com/office/drawing/2014/main" id="{AF18156E-E4A8-4456-8121-F2B8AC593F46}"/>
              </a:ext>
            </a:extLst>
          </p:cNvPr>
          <p:cNvPicPr>
            <a:picLocks noChangeAspect="1"/>
          </p:cNvPicPr>
          <p:nvPr/>
        </p:nvPicPr>
        <p:blipFill>
          <a:blip r:embed="rId3"/>
          <a:stretch>
            <a:fillRect/>
          </a:stretch>
        </p:blipFill>
        <p:spPr>
          <a:xfrm>
            <a:off x="1494" y="1354535"/>
            <a:ext cx="9144000" cy="4464242"/>
          </a:xfrm>
          <a:prstGeom prst="rect">
            <a:avLst/>
          </a:prstGeom>
        </p:spPr>
      </p:pic>
      <p:sp>
        <p:nvSpPr>
          <p:cNvPr id="9" name="Flowchart: Terminator 8">
            <a:extLst>
              <a:ext uri="{FF2B5EF4-FFF2-40B4-BE49-F238E27FC236}">
                <a16:creationId xmlns:a16="http://schemas.microsoft.com/office/drawing/2014/main" id="{6F6DACDD-8F6F-084D-8E53-5C863BEFB533}"/>
              </a:ext>
            </a:extLst>
          </p:cNvPr>
          <p:cNvSpPr/>
          <p:nvPr/>
        </p:nvSpPr>
        <p:spPr>
          <a:xfrm>
            <a:off x="0" y="3614057"/>
            <a:ext cx="8998857" cy="1277257"/>
          </a:xfrm>
          <a:prstGeom prst="flowChartTerminator">
            <a:avLst/>
          </a:prstGeom>
          <a:noFill/>
          <a:ln w="2317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7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EE84E2-EC76-4555-99E2-0E0C009C23B0}"/>
              </a:ext>
            </a:extLst>
          </p:cNvPr>
          <p:cNvSpPr>
            <a:spLocks noGrp="1"/>
          </p:cNvSpPr>
          <p:nvPr>
            <p:ph type="body" sz="quarter" idx="10"/>
          </p:nvPr>
        </p:nvSpPr>
        <p:spPr/>
        <p:txBody>
          <a:bodyPr/>
          <a:lstStyle/>
          <a:p>
            <a:r>
              <a:rPr lang="en-US" dirty="0"/>
              <a:t>Why PrEP?</a:t>
            </a:r>
          </a:p>
        </p:txBody>
      </p:sp>
      <p:pic>
        <p:nvPicPr>
          <p:cNvPr id="5" name="Picture 4">
            <a:extLst>
              <a:ext uri="{FF2B5EF4-FFF2-40B4-BE49-F238E27FC236}">
                <a16:creationId xmlns:a16="http://schemas.microsoft.com/office/drawing/2014/main" id="{0A8A6677-806E-4EFC-B12E-5748CB85E3C0}"/>
              </a:ext>
            </a:extLst>
          </p:cNvPr>
          <p:cNvPicPr>
            <a:picLocks noChangeAspect="1"/>
          </p:cNvPicPr>
          <p:nvPr/>
        </p:nvPicPr>
        <p:blipFill>
          <a:blip r:embed="rId3"/>
          <a:stretch>
            <a:fillRect/>
          </a:stretch>
        </p:blipFill>
        <p:spPr>
          <a:xfrm>
            <a:off x="40184" y="1147040"/>
            <a:ext cx="9063631" cy="5128481"/>
          </a:xfrm>
          <a:prstGeom prst="rect">
            <a:avLst/>
          </a:prstGeom>
        </p:spPr>
      </p:pic>
      <p:sp>
        <p:nvSpPr>
          <p:cNvPr id="6" name="TextBox 5">
            <a:extLst>
              <a:ext uri="{FF2B5EF4-FFF2-40B4-BE49-F238E27FC236}">
                <a16:creationId xmlns:a16="http://schemas.microsoft.com/office/drawing/2014/main" id="{EE3D0533-9416-4001-91E6-8069EB674802}"/>
              </a:ext>
            </a:extLst>
          </p:cNvPr>
          <p:cNvSpPr txBox="1"/>
          <p:nvPr/>
        </p:nvSpPr>
        <p:spPr>
          <a:xfrm>
            <a:off x="1991639" y="6476386"/>
            <a:ext cx="5160723" cy="307777"/>
          </a:xfrm>
          <a:prstGeom prst="rect">
            <a:avLst/>
          </a:prstGeom>
          <a:noFill/>
        </p:spPr>
        <p:txBody>
          <a:bodyPr wrap="square" rtlCol="0">
            <a:spAutoFit/>
          </a:bodyPr>
          <a:lstStyle/>
          <a:p>
            <a:pPr algn="ctr"/>
            <a:r>
              <a:rPr lang="en-US" sz="1400" dirty="0">
                <a:solidFill>
                  <a:schemeClr val="bg1"/>
                </a:solidFill>
              </a:rPr>
              <a:t>https://www.cdc.gov/mmwr/volumes/68/wr/mm6827a1.htm</a:t>
            </a:r>
          </a:p>
        </p:txBody>
      </p:sp>
    </p:spTree>
    <p:extLst>
      <p:ext uri="{BB962C8B-B14F-4D97-AF65-F5344CB8AC3E}">
        <p14:creationId xmlns:p14="http://schemas.microsoft.com/office/powerpoint/2010/main" val="122558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107614-1b85-4d63-bfbe-29fcdc4d3c98">
      <Terms xmlns="http://schemas.microsoft.com/office/infopath/2007/PartnerControls"/>
    </lcf76f155ced4ddcb4097134ff3c332f>
    <TaxCatchAll xmlns="97e847c7-2c04-4d6a-997f-0652cc0598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13" ma:contentTypeDescription="Create a new document." ma:contentTypeScope="" ma:versionID="08936d26a31825b3d5385a9155f6546b">
  <xsd:schema xmlns:xsd="http://www.w3.org/2001/XMLSchema" xmlns:xs="http://www.w3.org/2001/XMLSchema" xmlns:p="http://schemas.microsoft.com/office/2006/metadata/properties" xmlns:ns2="61107614-1b85-4d63-bfbe-29fcdc4d3c98" xmlns:ns3="97e847c7-2c04-4d6a-997f-0652cc0598e0" targetNamespace="http://schemas.microsoft.com/office/2006/metadata/properties" ma:root="true" ma:fieldsID="bdcb8e1ea13c724a3178ec3b0705f43d" ns2:_="" ns3:_="">
    <xsd:import namespace="61107614-1b85-4d63-bfbe-29fcdc4d3c98"/>
    <xsd:import namespace="97e847c7-2c04-4d6a-997f-0652cc0598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868916-797e-4da7-86c2-c38bdea486f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e847c7-2c04-4d6a-997f-0652cc0598e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ed8383-87a6-4826-87d9-4b1bf01fad7c}" ma:internalName="TaxCatchAll" ma:showField="CatchAllData" ma:web="97e847c7-2c04-4d6a-997f-0652cc059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49519-1BBA-4305-BFDA-121FC3D3B77D}">
  <ds:schemaRefs>
    <ds:schemaRef ds:uri="http://www.w3.org/XML/1998/namespace"/>
    <ds:schemaRef ds:uri="97e847c7-2c04-4d6a-997f-0652cc0598e0"/>
    <ds:schemaRef ds:uri="61107614-1b85-4d63-bfbe-29fcdc4d3c98"/>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41F8797-EBBB-49BA-812A-7A9E7B019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97e847c7-2c04-4d6a-997f-0652cc059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A0BF1D-71DA-4DCC-810B-BA57921062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2156</TotalTime>
  <Words>3283</Words>
  <Application>Microsoft Office PowerPoint</Application>
  <PresentationFormat>On-screen Show (4:3)</PresentationFormat>
  <Paragraphs>303</Paragraphs>
  <Slides>30</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30</vt:i4>
      </vt:variant>
    </vt:vector>
  </HeadingPairs>
  <TitlesOfParts>
    <vt:vector size="42" baseType="lpstr">
      <vt:lpstr>Arial</vt:lpstr>
      <vt:lpstr>Calibri</vt:lpstr>
      <vt:lpstr>Calibri Light</vt:lpstr>
      <vt:lpstr>Gill Sans MT</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Ellisa</dc:creator>
  <cp:lastModifiedBy>Judith Collins</cp:lastModifiedBy>
  <cp:revision>5</cp:revision>
  <dcterms:created xsi:type="dcterms:W3CDTF">2021-12-20T21:01:55Z</dcterms:created>
  <dcterms:modified xsi:type="dcterms:W3CDTF">2023-08-02T14:06:15Z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y fmtid="{D5CDD505-2E9C-101B-9397-08002B2CF9AE}" pid="3" name="MediaServiceImageTags">
    <vt:lpwstr/>
  </property>
</Properties>
</file>