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258" r:id="rId6"/>
    <p:sldId id="269" r:id="rId7"/>
    <p:sldId id="259" r:id="rId8"/>
    <p:sldId id="304" r:id="rId9"/>
    <p:sldId id="319" r:id="rId10"/>
    <p:sldId id="307" r:id="rId11"/>
    <p:sldId id="318" r:id="rId12"/>
    <p:sldId id="302" r:id="rId13"/>
    <p:sldId id="317" r:id="rId14"/>
    <p:sldId id="316" r:id="rId15"/>
    <p:sldId id="306" r:id="rId16"/>
    <p:sldId id="324" r:id="rId17"/>
    <p:sldId id="326" r:id="rId18"/>
    <p:sldId id="308" r:id="rId19"/>
    <p:sldId id="321" r:id="rId20"/>
    <p:sldId id="309" r:id="rId21"/>
    <p:sldId id="311" r:id="rId22"/>
    <p:sldId id="312" r:id="rId23"/>
    <p:sldId id="322" r:id="rId24"/>
    <p:sldId id="301" r:id="rId25"/>
    <p:sldId id="315" r:id="rId26"/>
    <p:sldId id="314" r:id="rId27"/>
    <p:sldId id="268" r:id="rId28"/>
    <p:sldId id="327" r:id="rId29"/>
    <p:sldId id="299" r:id="rId30"/>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199DB1-17F8-49CC-A94E-A5F6F1F140CE}">
          <p14:sldIdLst>
            <p14:sldId id="256"/>
            <p14:sldId id="258"/>
            <p14:sldId id="269"/>
            <p14:sldId id="259"/>
            <p14:sldId id="304"/>
            <p14:sldId id="319"/>
            <p14:sldId id="307"/>
            <p14:sldId id="318"/>
            <p14:sldId id="302"/>
            <p14:sldId id="317"/>
            <p14:sldId id="316"/>
            <p14:sldId id="306"/>
            <p14:sldId id="324"/>
            <p14:sldId id="326"/>
            <p14:sldId id="308"/>
            <p14:sldId id="321"/>
            <p14:sldId id="309"/>
            <p14:sldId id="311"/>
            <p14:sldId id="312"/>
            <p14:sldId id="322"/>
            <p14:sldId id="301"/>
            <p14:sldId id="315"/>
            <p14:sldId id="314"/>
            <p14:sldId id="268"/>
            <p14:sldId id="327"/>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JD" userId="S::MJDominguez@health.unm.edu::307b977c-51dd-44f6-9a48-2a195947bb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Rinehart" initials="SR" lastIdx="30" clrIdx="0">
    <p:extLst>
      <p:ext uri="{19B8F6BF-5375-455C-9EA6-DF929625EA0E}">
        <p15:presenceInfo xmlns:p15="http://schemas.microsoft.com/office/powerpoint/2012/main" userId="Sarah Rineh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1C37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A3DC1-867C-4991-8590-198FE026D3CA}" v="3" dt="2023-05-04T18:46:29.543"/>
    <p1510:client id="{2E5117AB-B111-4C74-8A4D-22F49C8C6950}" v="12" dt="2023-05-04T14:39:24.706"/>
    <p1510:client id="{53F202FA-A84E-4E7D-945F-08E706EB6581}" v="8" dt="2020-07-24T18:09:24.536"/>
    <p1510:client id="{5686735D-356F-4555-8EEF-BDF55C455D80}" v="1163" dt="2021-02-04T22:52:25.214"/>
    <p1510:client id="{6A4789DB-3897-4057-8DF4-05A5ED3D69D5}" v="7" dt="2022-07-01T21:52:04.024"/>
    <p1510:client id="{8D153E66-D833-4A05-A807-0E68C28C425D}" v="6" dt="2021-08-03T22:02:22.225"/>
    <p1510:client id="{8F8005BB-EDA6-45F5-B67C-DA66FD848832}" v="6" dt="2022-04-28T20:52:18.836"/>
    <p1510:client id="{D354D0A6-3B85-45AC-BB8D-464EF20D3042}" v="5" dt="2021-02-05T16:54:33.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78605" autoAdjust="0"/>
  </p:normalViewPr>
  <p:slideViewPr>
    <p:cSldViewPr snapToGrid="0" snapToObjects="1">
      <p:cViewPr varScale="1">
        <p:scale>
          <a:sx n="72" d="100"/>
          <a:sy n="72" d="100"/>
        </p:scale>
        <p:origin x="75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3D4A5-3514-4AC2-8B18-5EE229A2CB87}" type="doc">
      <dgm:prSet loTypeId="urn:microsoft.com/office/officeart/2005/8/layout/hierarchy3" loCatId="list" qsTypeId="urn:microsoft.com/office/officeart/2005/8/quickstyle/simple1" qsCatId="simple" csTypeId="urn:microsoft.com/office/officeart/2005/8/colors/accent2_3" csCatId="accent2" phldr="1"/>
      <dgm:spPr/>
      <dgm:t>
        <a:bodyPr/>
        <a:lstStyle/>
        <a:p>
          <a:endParaRPr lang="en-US"/>
        </a:p>
      </dgm:t>
    </dgm:pt>
    <dgm:pt modelId="{2E56974D-DBE0-4B26-BF32-EAA52A77C5B5}">
      <dgm:prSet phldrT="[Text]" custT="1"/>
      <dgm:spPr/>
      <dgm:t>
        <a:bodyPr/>
        <a:lstStyle/>
        <a:p>
          <a:r>
            <a:rPr lang="en-US" sz="2000" dirty="0"/>
            <a:t>Patient Factors</a:t>
          </a:r>
        </a:p>
      </dgm:t>
    </dgm:pt>
    <dgm:pt modelId="{5A398F90-169C-448F-A18A-896EFC94053C}" type="parTrans" cxnId="{5B01CEF9-A9D0-48E9-94A9-ADB813CD5164}">
      <dgm:prSet/>
      <dgm:spPr/>
      <dgm:t>
        <a:bodyPr/>
        <a:lstStyle/>
        <a:p>
          <a:endParaRPr lang="en-US"/>
        </a:p>
      </dgm:t>
    </dgm:pt>
    <dgm:pt modelId="{74187E2E-F129-4297-8865-ADE3C6043B28}" type="sibTrans" cxnId="{5B01CEF9-A9D0-48E9-94A9-ADB813CD5164}">
      <dgm:prSet/>
      <dgm:spPr/>
      <dgm:t>
        <a:bodyPr/>
        <a:lstStyle/>
        <a:p>
          <a:endParaRPr lang="en-US"/>
        </a:p>
      </dgm:t>
    </dgm:pt>
    <dgm:pt modelId="{B1FC6D23-4115-4263-8F4B-3223750656DD}">
      <dgm:prSet phldrT="[Text]" custT="1"/>
      <dgm:spPr/>
      <dgm:t>
        <a:bodyPr/>
        <a:lstStyle/>
        <a:p>
          <a:r>
            <a:rPr lang="en-US" sz="1600" dirty="0"/>
            <a:t>Obesity</a:t>
          </a:r>
        </a:p>
      </dgm:t>
    </dgm:pt>
    <dgm:pt modelId="{44D09612-59FC-4C31-BCE1-94628C1B771F}" type="parTrans" cxnId="{F848F24B-A4F9-4284-A071-64927315E1EF}">
      <dgm:prSet/>
      <dgm:spPr/>
      <dgm:t>
        <a:bodyPr/>
        <a:lstStyle/>
        <a:p>
          <a:endParaRPr lang="en-US"/>
        </a:p>
      </dgm:t>
    </dgm:pt>
    <dgm:pt modelId="{C2097899-5991-4718-8810-47E53E87DD9C}" type="sibTrans" cxnId="{F848F24B-A4F9-4284-A071-64927315E1EF}">
      <dgm:prSet/>
      <dgm:spPr/>
      <dgm:t>
        <a:bodyPr/>
        <a:lstStyle/>
        <a:p>
          <a:endParaRPr lang="en-US"/>
        </a:p>
      </dgm:t>
    </dgm:pt>
    <dgm:pt modelId="{A349B2D5-3F3F-44DD-9E76-C48337298D60}">
      <dgm:prSet phldrT="[Text]" custT="1"/>
      <dgm:spPr/>
      <dgm:t>
        <a:bodyPr/>
        <a:lstStyle/>
        <a:p>
          <a:r>
            <a:rPr lang="en-US" sz="1600" dirty="0"/>
            <a:t>HCV co-infection</a:t>
          </a:r>
        </a:p>
      </dgm:t>
    </dgm:pt>
    <dgm:pt modelId="{578818DF-16AA-4191-8EA6-725D1A5CD344}" type="parTrans" cxnId="{B85BF71A-11A8-4889-995B-A70358B9D5F1}">
      <dgm:prSet/>
      <dgm:spPr/>
      <dgm:t>
        <a:bodyPr/>
        <a:lstStyle/>
        <a:p>
          <a:endParaRPr lang="en-US"/>
        </a:p>
      </dgm:t>
    </dgm:pt>
    <dgm:pt modelId="{8BA5A7AB-6D8A-45A3-A450-581E3982902E}" type="sibTrans" cxnId="{B85BF71A-11A8-4889-995B-A70358B9D5F1}">
      <dgm:prSet/>
      <dgm:spPr/>
      <dgm:t>
        <a:bodyPr/>
        <a:lstStyle/>
        <a:p>
          <a:endParaRPr lang="en-US"/>
        </a:p>
      </dgm:t>
    </dgm:pt>
    <dgm:pt modelId="{5740BD0B-C6D3-42FC-9240-C1E2F5B2B0D8}">
      <dgm:prSet phldrT="[Text]" custT="1"/>
      <dgm:spPr/>
      <dgm:t>
        <a:bodyPr/>
        <a:lstStyle/>
        <a:p>
          <a:r>
            <a:rPr lang="en-US" sz="2000" dirty="0"/>
            <a:t>HIV Factors</a:t>
          </a:r>
        </a:p>
      </dgm:t>
    </dgm:pt>
    <dgm:pt modelId="{A7CE5319-E97F-41F4-8EE6-C22F03534E3A}" type="parTrans" cxnId="{A2CCF7D3-C9D7-4C49-875A-2B967AED3FB8}">
      <dgm:prSet/>
      <dgm:spPr/>
      <dgm:t>
        <a:bodyPr/>
        <a:lstStyle/>
        <a:p>
          <a:endParaRPr lang="en-US"/>
        </a:p>
      </dgm:t>
    </dgm:pt>
    <dgm:pt modelId="{780DD25E-C27B-4F5D-BD15-E25DFBACF555}" type="sibTrans" cxnId="{A2CCF7D3-C9D7-4C49-875A-2B967AED3FB8}">
      <dgm:prSet/>
      <dgm:spPr/>
      <dgm:t>
        <a:bodyPr/>
        <a:lstStyle/>
        <a:p>
          <a:endParaRPr lang="en-US"/>
        </a:p>
      </dgm:t>
    </dgm:pt>
    <dgm:pt modelId="{E128C991-6246-44F8-898D-2AB674C00303}">
      <dgm:prSet phldrT="[Text]" custT="1"/>
      <dgm:spPr/>
      <dgm:t>
        <a:bodyPr/>
        <a:lstStyle/>
        <a:p>
          <a:r>
            <a:rPr lang="en-US" sz="1400" dirty="0"/>
            <a:t>Residual immune activation/inflammation</a:t>
          </a:r>
        </a:p>
      </dgm:t>
    </dgm:pt>
    <dgm:pt modelId="{E9021CA6-82D8-4B39-AACB-B9867C044126}" type="parTrans" cxnId="{5DAEBEDE-8578-4EF5-ADFF-2245F730D4B4}">
      <dgm:prSet/>
      <dgm:spPr/>
      <dgm:t>
        <a:bodyPr/>
        <a:lstStyle/>
        <a:p>
          <a:endParaRPr lang="en-US"/>
        </a:p>
      </dgm:t>
    </dgm:pt>
    <dgm:pt modelId="{9F9DA154-755D-4E33-B6FF-656012153199}" type="sibTrans" cxnId="{5DAEBEDE-8578-4EF5-ADFF-2245F730D4B4}">
      <dgm:prSet/>
      <dgm:spPr/>
      <dgm:t>
        <a:bodyPr/>
        <a:lstStyle/>
        <a:p>
          <a:endParaRPr lang="en-US"/>
        </a:p>
      </dgm:t>
    </dgm:pt>
    <dgm:pt modelId="{422876BF-65FA-4504-97A9-7F64E3415E73}">
      <dgm:prSet phldrT="[Text]" custT="1"/>
      <dgm:spPr/>
      <dgm:t>
        <a:bodyPr/>
        <a:lstStyle/>
        <a:p>
          <a:r>
            <a:rPr lang="en-US" sz="1600" dirty="0"/>
            <a:t>Choice of ART</a:t>
          </a:r>
        </a:p>
      </dgm:t>
    </dgm:pt>
    <dgm:pt modelId="{F7450120-2E97-41FB-AAF7-E670D3FC5C07}" type="parTrans" cxnId="{794DD7CD-873B-4340-895C-2A36A3B0EBCD}">
      <dgm:prSet/>
      <dgm:spPr/>
      <dgm:t>
        <a:bodyPr/>
        <a:lstStyle/>
        <a:p>
          <a:endParaRPr lang="en-US"/>
        </a:p>
      </dgm:t>
    </dgm:pt>
    <dgm:pt modelId="{CB8D8ABD-E1AE-476A-9689-45059045D84F}" type="sibTrans" cxnId="{794DD7CD-873B-4340-895C-2A36A3B0EBCD}">
      <dgm:prSet/>
      <dgm:spPr/>
      <dgm:t>
        <a:bodyPr/>
        <a:lstStyle/>
        <a:p>
          <a:endParaRPr lang="en-US"/>
        </a:p>
      </dgm:t>
    </dgm:pt>
    <dgm:pt modelId="{9791106C-AFF7-4CD2-B59C-B48398048A8C}">
      <dgm:prSet custT="1"/>
      <dgm:spPr/>
      <dgm:t>
        <a:bodyPr/>
        <a:lstStyle/>
        <a:p>
          <a:r>
            <a:rPr lang="en-US" sz="1600" dirty="0"/>
            <a:t>Genetic factors (family history, race)</a:t>
          </a:r>
        </a:p>
      </dgm:t>
    </dgm:pt>
    <dgm:pt modelId="{2BE83469-B805-4219-BDD1-4A0480464BE3}" type="parTrans" cxnId="{7B5CD505-2243-4A3B-984E-6E9EE1F1313B}">
      <dgm:prSet/>
      <dgm:spPr/>
      <dgm:t>
        <a:bodyPr/>
        <a:lstStyle/>
        <a:p>
          <a:endParaRPr lang="en-US"/>
        </a:p>
      </dgm:t>
    </dgm:pt>
    <dgm:pt modelId="{513A5B66-25CD-49E8-B3A8-DC7B4D152A0A}" type="sibTrans" cxnId="{7B5CD505-2243-4A3B-984E-6E9EE1F1313B}">
      <dgm:prSet/>
      <dgm:spPr/>
      <dgm:t>
        <a:bodyPr/>
        <a:lstStyle/>
        <a:p>
          <a:endParaRPr lang="en-US"/>
        </a:p>
      </dgm:t>
    </dgm:pt>
    <dgm:pt modelId="{FEA639FF-21B4-4F46-9E97-FA5D784625AC}">
      <dgm:prSet custT="1"/>
      <dgm:spPr/>
      <dgm:t>
        <a:bodyPr/>
        <a:lstStyle/>
        <a:p>
          <a:r>
            <a:rPr lang="en-US" sz="1400" dirty="0"/>
            <a:t>Concomitant medications (steroids, atypical antipsychotics)</a:t>
          </a:r>
        </a:p>
      </dgm:t>
    </dgm:pt>
    <dgm:pt modelId="{B2192214-969C-4437-A918-032F8228F692}" type="parTrans" cxnId="{65C285D5-88B9-4ABD-97ED-8D1C5DA3B6C3}">
      <dgm:prSet/>
      <dgm:spPr/>
      <dgm:t>
        <a:bodyPr/>
        <a:lstStyle/>
        <a:p>
          <a:endParaRPr lang="en-US"/>
        </a:p>
      </dgm:t>
    </dgm:pt>
    <dgm:pt modelId="{273DB3B5-6269-4330-9F70-DDDD7B5E08B3}" type="sibTrans" cxnId="{65C285D5-88B9-4ABD-97ED-8D1C5DA3B6C3}">
      <dgm:prSet/>
      <dgm:spPr/>
      <dgm:t>
        <a:bodyPr/>
        <a:lstStyle/>
        <a:p>
          <a:endParaRPr lang="en-US"/>
        </a:p>
      </dgm:t>
    </dgm:pt>
    <dgm:pt modelId="{D37CC95F-2F7B-45A2-A7C8-61855B85B75D}" type="pres">
      <dgm:prSet presAssocID="{84F3D4A5-3514-4AC2-8B18-5EE229A2CB87}" presName="diagram" presStyleCnt="0">
        <dgm:presLayoutVars>
          <dgm:chPref val="1"/>
          <dgm:dir/>
          <dgm:animOne val="branch"/>
          <dgm:animLvl val="lvl"/>
          <dgm:resizeHandles/>
        </dgm:presLayoutVars>
      </dgm:prSet>
      <dgm:spPr/>
    </dgm:pt>
    <dgm:pt modelId="{CE7BC41A-A278-43F3-AE63-3AF7B8023BF2}" type="pres">
      <dgm:prSet presAssocID="{2E56974D-DBE0-4B26-BF32-EAA52A77C5B5}" presName="root" presStyleCnt="0"/>
      <dgm:spPr/>
    </dgm:pt>
    <dgm:pt modelId="{B9E49829-73FE-44FD-BD88-1B4FD1C535C2}" type="pres">
      <dgm:prSet presAssocID="{2E56974D-DBE0-4B26-BF32-EAA52A77C5B5}" presName="rootComposite" presStyleCnt="0"/>
      <dgm:spPr/>
    </dgm:pt>
    <dgm:pt modelId="{A34B9DCC-662C-45DD-8AA6-2BF7B72FB523}" type="pres">
      <dgm:prSet presAssocID="{2E56974D-DBE0-4B26-BF32-EAA52A77C5B5}" presName="rootText" presStyleLbl="node1" presStyleIdx="0" presStyleCnt="2" custScaleY="81700" custLinFactNeighborX="527" custLinFactNeighborY="-200"/>
      <dgm:spPr/>
    </dgm:pt>
    <dgm:pt modelId="{8C2AE3ED-3855-42A0-8381-13E2BEC79D7F}" type="pres">
      <dgm:prSet presAssocID="{2E56974D-DBE0-4B26-BF32-EAA52A77C5B5}" presName="rootConnector" presStyleLbl="node1" presStyleIdx="0" presStyleCnt="2"/>
      <dgm:spPr/>
    </dgm:pt>
    <dgm:pt modelId="{977F3EE6-EEDB-4A6A-AB5C-99EE581D4F54}" type="pres">
      <dgm:prSet presAssocID="{2E56974D-DBE0-4B26-BF32-EAA52A77C5B5}" presName="childShape" presStyleCnt="0"/>
      <dgm:spPr/>
    </dgm:pt>
    <dgm:pt modelId="{C0FF8294-A4EE-4DE7-B3BF-46822AA3BC02}" type="pres">
      <dgm:prSet presAssocID="{44D09612-59FC-4C31-BCE1-94628C1B771F}" presName="Name13" presStyleLbl="parChTrans1D2" presStyleIdx="0" presStyleCnt="6"/>
      <dgm:spPr/>
    </dgm:pt>
    <dgm:pt modelId="{94287A55-904C-4EAE-9B86-4F93756B358D}" type="pres">
      <dgm:prSet presAssocID="{B1FC6D23-4115-4263-8F4B-3223750656DD}" presName="childText" presStyleLbl="bgAcc1" presStyleIdx="0" presStyleCnt="6" custScaleX="139115">
        <dgm:presLayoutVars>
          <dgm:bulletEnabled val="1"/>
        </dgm:presLayoutVars>
      </dgm:prSet>
      <dgm:spPr/>
    </dgm:pt>
    <dgm:pt modelId="{94FF5EFC-E40F-4D84-8C8A-19E70278D68B}" type="pres">
      <dgm:prSet presAssocID="{578818DF-16AA-4191-8EA6-725D1A5CD344}" presName="Name13" presStyleLbl="parChTrans1D2" presStyleIdx="1" presStyleCnt="6"/>
      <dgm:spPr/>
    </dgm:pt>
    <dgm:pt modelId="{D6428D02-88E0-4DF6-8812-948E1E61DF0F}" type="pres">
      <dgm:prSet presAssocID="{A349B2D5-3F3F-44DD-9E76-C48337298D60}" presName="childText" presStyleLbl="bgAcc1" presStyleIdx="1" presStyleCnt="6" custScaleX="139115">
        <dgm:presLayoutVars>
          <dgm:bulletEnabled val="1"/>
        </dgm:presLayoutVars>
      </dgm:prSet>
      <dgm:spPr/>
    </dgm:pt>
    <dgm:pt modelId="{3EA3B5DC-15C0-440D-82CB-B8848FDC5DBC}" type="pres">
      <dgm:prSet presAssocID="{2BE83469-B805-4219-BDD1-4A0480464BE3}" presName="Name13" presStyleLbl="parChTrans1D2" presStyleIdx="2" presStyleCnt="6"/>
      <dgm:spPr/>
    </dgm:pt>
    <dgm:pt modelId="{7A714E90-1FE0-4948-A3B6-607CAEF94D3F}" type="pres">
      <dgm:prSet presAssocID="{9791106C-AFF7-4CD2-B59C-B48398048A8C}" presName="childText" presStyleLbl="bgAcc1" presStyleIdx="2" presStyleCnt="6" custScaleX="139314">
        <dgm:presLayoutVars>
          <dgm:bulletEnabled val="1"/>
        </dgm:presLayoutVars>
      </dgm:prSet>
      <dgm:spPr/>
    </dgm:pt>
    <dgm:pt modelId="{23E6CA6E-A5ED-4C18-8429-EB5E7176AEC4}" type="pres">
      <dgm:prSet presAssocID="{B2192214-969C-4437-A918-032F8228F692}" presName="Name13" presStyleLbl="parChTrans1D2" presStyleIdx="3" presStyleCnt="6"/>
      <dgm:spPr/>
    </dgm:pt>
    <dgm:pt modelId="{9E4F06C5-BFB2-4D38-8521-0C601EA8B4B1}" type="pres">
      <dgm:prSet presAssocID="{FEA639FF-21B4-4F46-9E97-FA5D784625AC}" presName="childText" presStyleLbl="bgAcc1" presStyleIdx="3" presStyleCnt="6" custScaleX="139958" custScaleY="107695">
        <dgm:presLayoutVars>
          <dgm:bulletEnabled val="1"/>
        </dgm:presLayoutVars>
      </dgm:prSet>
      <dgm:spPr/>
    </dgm:pt>
    <dgm:pt modelId="{D73BF6A9-584B-4382-9E48-E1108820849C}" type="pres">
      <dgm:prSet presAssocID="{5740BD0B-C6D3-42FC-9240-C1E2F5B2B0D8}" presName="root" presStyleCnt="0"/>
      <dgm:spPr/>
    </dgm:pt>
    <dgm:pt modelId="{C6C53F87-3694-4AC4-885E-B38B5DF21DA1}" type="pres">
      <dgm:prSet presAssocID="{5740BD0B-C6D3-42FC-9240-C1E2F5B2B0D8}" presName="rootComposite" presStyleCnt="0"/>
      <dgm:spPr/>
    </dgm:pt>
    <dgm:pt modelId="{AA0C9174-8B60-483B-86A7-337FF922399E}" type="pres">
      <dgm:prSet presAssocID="{5740BD0B-C6D3-42FC-9240-C1E2F5B2B0D8}" presName="rootText" presStyleLbl="node1" presStyleIdx="1" presStyleCnt="2" custScaleY="82363"/>
      <dgm:spPr/>
    </dgm:pt>
    <dgm:pt modelId="{3A99D913-C9B4-499A-8847-55222552031C}" type="pres">
      <dgm:prSet presAssocID="{5740BD0B-C6D3-42FC-9240-C1E2F5B2B0D8}" presName="rootConnector" presStyleLbl="node1" presStyleIdx="1" presStyleCnt="2"/>
      <dgm:spPr/>
    </dgm:pt>
    <dgm:pt modelId="{87E5DE11-9DCC-4CA4-9745-88ED97CD59BC}" type="pres">
      <dgm:prSet presAssocID="{5740BD0B-C6D3-42FC-9240-C1E2F5B2B0D8}" presName="childShape" presStyleCnt="0"/>
      <dgm:spPr/>
    </dgm:pt>
    <dgm:pt modelId="{136EE083-79B9-4710-B3BC-34F64EA05DB4}" type="pres">
      <dgm:prSet presAssocID="{E9021CA6-82D8-4B39-AACB-B9867C044126}" presName="Name13" presStyleLbl="parChTrans1D2" presStyleIdx="4" presStyleCnt="6"/>
      <dgm:spPr/>
    </dgm:pt>
    <dgm:pt modelId="{20B9542F-BFAD-4019-9E82-59F0B45C5091}" type="pres">
      <dgm:prSet presAssocID="{E128C991-6246-44F8-898D-2AB674C00303}" presName="childText" presStyleLbl="bgAcc1" presStyleIdx="4" presStyleCnt="6" custScaleX="147568" custScaleY="85943">
        <dgm:presLayoutVars>
          <dgm:bulletEnabled val="1"/>
        </dgm:presLayoutVars>
      </dgm:prSet>
      <dgm:spPr/>
    </dgm:pt>
    <dgm:pt modelId="{71132936-979C-4BC3-842A-D516878E43E3}" type="pres">
      <dgm:prSet presAssocID="{F7450120-2E97-41FB-AAF7-E670D3FC5C07}" presName="Name13" presStyleLbl="parChTrans1D2" presStyleIdx="5" presStyleCnt="6"/>
      <dgm:spPr/>
    </dgm:pt>
    <dgm:pt modelId="{947E42C0-05E2-44E3-B2B0-5EC7808BCDBE}" type="pres">
      <dgm:prSet presAssocID="{422876BF-65FA-4504-97A9-7F64E3415E73}" presName="childText" presStyleLbl="bgAcc1" presStyleIdx="5" presStyleCnt="6" custScaleX="148711">
        <dgm:presLayoutVars>
          <dgm:bulletEnabled val="1"/>
        </dgm:presLayoutVars>
      </dgm:prSet>
      <dgm:spPr/>
    </dgm:pt>
  </dgm:ptLst>
  <dgm:cxnLst>
    <dgm:cxn modelId="{7B5CD505-2243-4A3B-984E-6E9EE1F1313B}" srcId="{2E56974D-DBE0-4B26-BF32-EAA52A77C5B5}" destId="{9791106C-AFF7-4CD2-B59C-B48398048A8C}" srcOrd="2" destOrd="0" parTransId="{2BE83469-B805-4219-BDD1-4A0480464BE3}" sibTransId="{513A5B66-25CD-49E8-B3A8-DC7B4D152A0A}"/>
    <dgm:cxn modelId="{B85BF71A-11A8-4889-995B-A70358B9D5F1}" srcId="{2E56974D-DBE0-4B26-BF32-EAA52A77C5B5}" destId="{A349B2D5-3F3F-44DD-9E76-C48337298D60}" srcOrd="1" destOrd="0" parTransId="{578818DF-16AA-4191-8EA6-725D1A5CD344}" sibTransId="{8BA5A7AB-6D8A-45A3-A450-581E3982902E}"/>
    <dgm:cxn modelId="{53061C40-DCBE-49AF-AAD8-7ADABC86158A}" type="presOf" srcId="{84F3D4A5-3514-4AC2-8B18-5EE229A2CB87}" destId="{D37CC95F-2F7B-45A2-A7C8-61855B85B75D}" srcOrd="0" destOrd="0" presId="urn:microsoft.com/office/officeart/2005/8/layout/hierarchy3"/>
    <dgm:cxn modelId="{56BC9D61-BE2A-4C0D-AC0A-F920F5E50560}" type="presOf" srcId="{9791106C-AFF7-4CD2-B59C-B48398048A8C}" destId="{7A714E90-1FE0-4948-A3B6-607CAEF94D3F}" srcOrd="0" destOrd="0" presId="urn:microsoft.com/office/officeart/2005/8/layout/hierarchy3"/>
    <dgm:cxn modelId="{4F8ECA67-5C48-4E6D-B280-9F77F8A03579}" type="presOf" srcId="{5740BD0B-C6D3-42FC-9240-C1E2F5B2B0D8}" destId="{3A99D913-C9B4-499A-8847-55222552031C}" srcOrd="1" destOrd="0" presId="urn:microsoft.com/office/officeart/2005/8/layout/hierarchy3"/>
    <dgm:cxn modelId="{A27C3B68-5E2F-41C4-B2DF-314B63D95280}" type="presOf" srcId="{422876BF-65FA-4504-97A9-7F64E3415E73}" destId="{947E42C0-05E2-44E3-B2B0-5EC7808BCDBE}" srcOrd="0" destOrd="0" presId="urn:microsoft.com/office/officeart/2005/8/layout/hierarchy3"/>
    <dgm:cxn modelId="{F848F24B-A4F9-4284-A071-64927315E1EF}" srcId="{2E56974D-DBE0-4B26-BF32-EAA52A77C5B5}" destId="{B1FC6D23-4115-4263-8F4B-3223750656DD}" srcOrd="0" destOrd="0" parTransId="{44D09612-59FC-4C31-BCE1-94628C1B771F}" sibTransId="{C2097899-5991-4718-8810-47E53E87DD9C}"/>
    <dgm:cxn modelId="{1D905778-6C43-48FA-9B15-5074CAB14F2B}" type="presOf" srcId="{B2192214-969C-4437-A918-032F8228F692}" destId="{23E6CA6E-A5ED-4C18-8429-EB5E7176AEC4}" srcOrd="0" destOrd="0" presId="urn:microsoft.com/office/officeart/2005/8/layout/hierarchy3"/>
    <dgm:cxn modelId="{6F96F278-C6BA-4BEA-8974-AAF26F1BDB58}" type="presOf" srcId="{A349B2D5-3F3F-44DD-9E76-C48337298D60}" destId="{D6428D02-88E0-4DF6-8812-948E1E61DF0F}" srcOrd="0" destOrd="0" presId="urn:microsoft.com/office/officeart/2005/8/layout/hierarchy3"/>
    <dgm:cxn modelId="{F967FB8B-C5D7-4211-961F-BE9EBCEE13B6}" type="presOf" srcId="{2E56974D-DBE0-4B26-BF32-EAA52A77C5B5}" destId="{A34B9DCC-662C-45DD-8AA6-2BF7B72FB523}" srcOrd="0" destOrd="0" presId="urn:microsoft.com/office/officeart/2005/8/layout/hierarchy3"/>
    <dgm:cxn modelId="{5949A88F-6727-4910-AA2A-99418F36574A}" type="presOf" srcId="{2BE83469-B805-4219-BDD1-4A0480464BE3}" destId="{3EA3B5DC-15C0-440D-82CB-B8848FDC5DBC}" srcOrd="0" destOrd="0" presId="urn:microsoft.com/office/officeart/2005/8/layout/hierarchy3"/>
    <dgm:cxn modelId="{F0FDCEAD-DFFF-4B99-A592-7BCB9B902A63}" type="presOf" srcId="{578818DF-16AA-4191-8EA6-725D1A5CD344}" destId="{94FF5EFC-E40F-4D84-8C8A-19E70278D68B}" srcOrd="0" destOrd="0" presId="urn:microsoft.com/office/officeart/2005/8/layout/hierarchy3"/>
    <dgm:cxn modelId="{53CB03B8-584E-45BD-881F-22977D1BCD08}" type="presOf" srcId="{FEA639FF-21B4-4F46-9E97-FA5D784625AC}" destId="{9E4F06C5-BFB2-4D38-8521-0C601EA8B4B1}" srcOrd="0" destOrd="0" presId="urn:microsoft.com/office/officeart/2005/8/layout/hierarchy3"/>
    <dgm:cxn modelId="{567411C8-510F-443C-A6F4-4A23BDCFBC2A}" type="presOf" srcId="{E128C991-6246-44F8-898D-2AB674C00303}" destId="{20B9542F-BFAD-4019-9E82-59F0B45C5091}" srcOrd="0" destOrd="0" presId="urn:microsoft.com/office/officeart/2005/8/layout/hierarchy3"/>
    <dgm:cxn modelId="{1B7E20CD-7F8C-43E8-815B-CAAD3A7ADBA5}" type="presOf" srcId="{B1FC6D23-4115-4263-8F4B-3223750656DD}" destId="{94287A55-904C-4EAE-9B86-4F93756B358D}" srcOrd="0" destOrd="0" presId="urn:microsoft.com/office/officeart/2005/8/layout/hierarchy3"/>
    <dgm:cxn modelId="{794DD7CD-873B-4340-895C-2A36A3B0EBCD}" srcId="{5740BD0B-C6D3-42FC-9240-C1E2F5B2B0D8}" destId="{422876BF-65FA-4504-97A9-7F64E3415E73}" srcOrd="1" destOrd="0" parTransId="{F7450120-2E97-41FB-AAF7-E670D3FC5C07}" sibTransId="{CB8D8ABD-E1AE-476A-9689-45059045D84F}"/>
    <dgm:cxn modelId="{607BADD2-49CB-4253-998D-BC011F709194}" type="presOf" srcId="{E9021CA6-82D8-4B39-AACB-B9867C044126}" destId="{136EE083-79B9-4710-B3BC-34F64EA05DB4}" srcOrd="0" destOrd="0" presId="urn:microsoft.com/office/officeart/2005/8/layout/hierarchy3"/>
    <dgm:cxn modelId="{A2CCF7D3-C9D7-4C49-875A-2B967AED3FB8}" srcId="{84F3D4A5-3514-4AC2-8B18-5EE229A2CB87}" destId="{5740BD0B-C6D3-42FC-9240-C1E2F5B2B0D8}" srcOrd="1" destOrd="0" parTransId="{A7CE5319-E97F-41F4-8EE6-C22F03534E3A}" sibTransId="{780DD25E-C27B-4F5D-BD15-E25DFBACF555}"/>
    <dgm:cxn modelId="{65C285D5-88B9-4ABD-97ED-8D1C5DA3B6C3}" srcId="{2E56974D-DBE0-4B26-BF32-EAA52A77C5B5}" destId="{FEA639FF-21B4-4F46-9E97-FA5D784625AC}" srcOrd="3" destOrd="0" parTransId="{B2192214-969C-4437-A918-032F8228F692}" sibTransId="{273DB3B5-6269-4330-9F70-DDDD7B5E08B3}"/>
    <dgm:cxn modelId="{5DAEBEDE-8578-4EF5-ADFF-2245F730D4B4}" srcId="{5740BD0B-C6D3-42FC-9240-C1E2F5B2B0D8}" destId="{E128C991-6246-44F8-898D-2AB674C00303}" srcOrd="0" destOrd="0" parTransId="{E9021CA6-82D8-4B39-AACB-B9867C044126}" sibTransId="{9F9DA154-755D-4E33-B6FF-656012153199}"/>
    <dgm:cxn modelId="{56FBD8DE-D08C-4A35-A001-ECE23C264EA4}" type="presOf" srcId="{F7450120-2E97-41FB-AAF7-E670D3FC5C07}" destId="{71132936-979C-4BC3-842A-D516878E43E3}" srcOrd="0" destOrd="0" presId="urn:microsoft.com/office/officeart/2005/8/layout/hierarchy3"/>
    <dgm:cxn modelId="{A0D1E3EF-1394-4103-86E3-5C82062A5EA1}" type="presOf" srcId="{2E56974D-DBE0-4B26-BF32-EAA52A77C5B5}" destId="{8C2AE3ED-3855-42A0-8381-13E2BEC79D7F}" srcOrd="1" destOrd="0" presId="urn:microsoft.com/office/officeart/2005/8/layout/hierarchy3"/>
    <dgm:cxn modelId="{3EF160F9-D191-47CD-8FDA-3E79430CC447}" type="presOf" srcId="{5740BD0B-C6D3-42FC-9240-C1E2F5B2B0D8}" destId="{AA0C9174-8B60-483B-86A7-337FF922399E}" srcOrd="0" destOrd="0" presId="urn:microsoft.com/office/officeart/2005/8/layout/hierarchy3"/>
    <dgm:cxn modelId="{3984ABF9-E592-4B24-AA24-FA48C6A3DE4B}" type="presOf" srcId="{44D09612-59FC-4C31-BCE1-94628C1B771F}" destId="{C0FF8294-A4EE-4DE7-B3BF-46822AA3BC02}" srcOrd="0" destOrd="0" presId="urn:microsoft.com/office/officeart/2005/8/layout/hierarchy3"/>
    <dgm:cxn modelId="{5B01CEF9-A9D0-48E9-94A9-ADB813CD5164}" srcId="{84F3D4A5-3514-4AC2-8B18-5EE229A2CB87}" destId="{2E56974D-DBE0-4B26-BF32-EAA52A77C5B5}" srcOrd="0" destOrd="0" parTransId="{5A398F90-169C-448F-A18A-896EFC94053C}" sibTransId="{74187E2E-F129-4297-8865-ADE3C6043B28}"/>
    <dgm:cxn modelId="{2578F380-EB32-4E91-9FA1-8418B469EDE3}" type="presParOf" srcId="{D37CC95F-2F7B-45A2-A7C8-61855B85B75D}" destId="{CE7BC41A-A278-43F3-AE63-3AF7B8023BF2}" srcOrd="0" destOrd="0" presId="urn:microsoft.com/office/officeart/2005/8/layout/hierarchy3"/>
    <dgm:cxn modelId="{88CF16B5-FB73-4C9E-93E4-0793C669B067}" type="presParOf" srcId="{CE7BC41A-A278-43F3-AE63-3AF7B8023BF2}" destId="{B9E49829-73FE-44FD-BD88-1B4FD1C535C2}" srcOrd="0" destOrd="0" presId="urn:microsoft.com/office/officeart/2005/8/layout/hierarchy3"/>
    <dgm:cxn modelId="{37F73914-8A87-4D75-984F-7FDFDA3B9AB3}" type="presParOf" srcId="{B9E49829-73FE-44FD-BD88-1B4FD1C535C2}" destId="{A34B9DCC-662C-45DD-8AA6-2BF7B72FB523}" srcOrd="0" destOrd="0" presId="urn:microsoft.com/office/officeart/2005/8/layout/hierarchy3"/>
    <dgm:cxn modelId="{8DE8DCE9-AB8D-40CE-BED1-6ED9078F4072}" type="presParOf" srcId="{B9E49829-73FE-44FD-BD88-1B4FD1C535C2}" destId="{8C2AE3ED-3855-42A0-8381-13E2BEC79D7F}" srcOrd="1" destOrd="0" presId="urn:microsoft.com/office/officeart/2005/8/layout/hierarchy3"/>
    <dgm:cxn modelId="{FDED1F95-3572-4C0B-B5DD-98829F0913FE}" type="presParOf" srcId="{CE7BC41A-A278-43F3-AE63-3AF7B8023BF2}" destId="{977F3EE6-EEDB-4A6A-AB5C-99EE581D4F54}" srcOrd="1" destOrd="0" presId="urn:microsoft.com/office/officeart/2005/8/layout/hierarchy3"/>
    <dgm:cxn modelId="{14C0DE9A-3ACE-4D4A-BD8C-B821BE0E5A39}" type="presParOf" srcId="{977F3EE6-EEDB-4A6A-AB5C-99EE581D4F54}" destId="{C0FF8294-A4EE-4DE7-B3BF-46822AA3BC02}" srcOrd="0" destOrd="0" presId="urn:microsoft.com/office/officeart/2005/8/layout/hierarchy3"/>
    <dgm:cxn modelId="{2172EB0A-EBA7-48EA-933B-D516A78E6254}" type="presParOf" srcId="{977F3EE6-EEDB-4A6A-AB5C-99EE581D4F54}" destId="{94287A55-904C-4EAE-9B86-4F93756B358D}" srcOrd="1" destOrd="0" presId="urn:microsoft.com/office/officeart/2005/8/layout/hierarchy3"/>
    <dgm:cxn modelId="{266B33B0-5684-411C-8F2F-8111FD4962E6}" type="presParOf" srcId="{977F3EE6-EEDB-4A6A-AB5C-99EE581D4F54}" destId="{94FF5EFC-E40F-4D84-8C8A-19E70278D68B}" srcOrd="2" destOrd="0" presId="urn:microsoft.com/office/officeart/2005/8/layout/hierarchy3"/>
    <dgm:cxn modelId="{1D1DE5DE-7DE7-4032-9879-C810848092E0}" type="presParOf" srcId="{977F3EE6-EEDB-4A6A-AB5C-99EE581D4F54}" destId="{D6428D02-88E0-4DF6-8812-948E1E61DF0F}" srcOrd="3" destOrd="0" presId="urn:microsoft.com/office/officeart/2005/8/layout/hierarchy3"/>
    <dgm:cxn modelId="{B86A5E36-20FC-41AA-B3F9-39DB12B26D91}" type="presParOf" srcId="{977F3EE6-EEDB-4A6A-AB5C-99EE581D4F54}" destId="{3EA3B5DC-15C0-440D-82CB-B8848FDC5DBC}" srcOrd="4" destOrd="0" presId="urn:microsoft.com/office/officeart/2005/8/layout/hierarchy3"/>
    <dgm:cxn modelId="{E73A2F60-D537-42E1-B4DC-87480D0A9B1D}" type="presParOf" srcId="{977F3EE6-EEDB-4A6A-AB5C-99EE581D4F54}" destId="{7A714E90-1FE0-4948-A3B6-607CAEF94D3F}" srcOrd="5" destOrd="0" presId="urn:microsoft.com/office/officeart/2005/8/layout/hierarchy3"/>
    <dgm:cxn modelId="{F95F4D87-0FFF-48A7-96C4-558000BC779B}" type="presParOf" srcId="{977F3EE6-EEDB-4A6A-AB5C-99EE581D4F54}" destId="{23E6CA6E-A5ED-4C18-8429-EB5E7176AEC4}" srcOrd="6" destOrd="0" presId="urn:microsoft.com/office/officeart/2005/8/layout/hierarchy3"/>
    <dgm:cxn modelId="{A935872F-2FBB-449B-AC92-5BB2040943BD}" type="presParOf" srcId="{977F3EE6-EEDB-4A6A-AB5C-99EE581D4F54}" destId="{9E4F06C5-BFB2-4D38-8521-0C601EA8B4B1}" srcOrd="7" destOrd="0" presId="urn:microsoft.com/office/officeart/2005/8/layout/hierarchy3"/>
    <dgm:cxn modelId="{B5852516-B373-4F53-B321-B5E7EAA662EB}" type="presParOf" srcId="{D37CC95F-2F7B-45A2-A7C8-61855B85B75D}" destId="{D73BF6A9-584B-4382-9E48-E1108820849C}" srcOrd="1" destOrd="0" presId="urn:microsoft.com/office/officeart/2005/8/layout/hierarchy3"/>
    <dgm:cxn modelId="{77176FFB-6230-40DA-B5DE-57FE547A6FA7}" type="presParOf" srcId="{D73BF6A9-584B-4382-9E48-E1108820849C}" destId="{C6C53F87-3694-4AC4-885E-B38B5DF21DA1}" srcOrd="0" destOrd="0" presId="urn:microsoft.com/office/officeart/2005/8/layout/hierarchy3"/>
    <dgm:cxn modelId="{5B8CCFFC-0F45-4373-9682-87686E7D0B94}" type="presParOf" srcId="{C6C53F87-3694-4AC4-885E-B38B5DF21DA1}" destId="{AA0C9174-8B60-483B-86A7-337FF922399E}" srcOrd="0" destOrd="0" presId="urn:microsoft.com/office/officeart/2005/8/layout/hierarchy3"/>
    <dgm:cxn modelId="{5A837E3B-3CF5-49CE-B949-5A725357D5C8}" type="presParOf" srcId="{C6C53F87-3694-4AC4-885E-B38B5DF21DA1}" destId="{3A99D913-C9B4-499A-8847-55222552031C}" srcOrd="1" destOrd="0" presId="urn:microsoft.com/office/officeart/2005/8/layout/hierarchy3"/>
    <dgm:cxn modelId="{341E11E7-8724-4EFB-8322-DC1274B4E647}" type="presParOf" srcId="{D73BF6A9-584B-4382-9E48-E1108820849C}" destId="{87E5DE11-9DCC-4CA4-9745-88ED97CD59BC}" srcOrd="1" destOrd="0" presId="urn:microsoft.com/office/officeart/2005/8/layout/hierarchy3"/>
    <dgm:cxn modelId="{FD268D17-4BE1-4C00-95ED-7AE95E461FF9}" type="presParOf" srcId="{87E5DE11-9DCC-4CA4-9745-88ED97CD59BC}" destId="{136EE083-79B9-4710-B3BC-34F64EA05DB4}" srcOrd="0" destOrd="0" presId="urn:microsoft.com/office/officeart/2005/8/layout/hierarchy3"/>
    <dgm:cxn modelId="{E81EC573-68E6-44F6-BC84-4C695C46C9E9}" type="presParOf" srcId="{87E5DE11-9DCC-4CA4-9745-88ED97CD59BC}" destId="{20B9542F-BFAD-4019-9E82-59F0B45C5091}" srcOrd="1" destOrd="0" presId="urn:microsoft.com/office/officeart/2005/8/layout/hierarchy3"/>
    <dgm:cxn modelId="{7D98C284-F1D0-4D98-BAC5-28A6259D5D77}" type="presParOf" srcId="{87E5DE11-9DCC-4CA4-9745-88ED97CD59BC}" destId="{71132936-979C-4BC3-842A-D516878E43E3}" srcOrd="2" destOrd="0" presId="urn:microsoft.com/office/officeart/2005/8/layout/hierarchy3"/>
    <dgm:cxn modelId="{A1EB5382-CD1A-4642-A3CD-4085B3927583}" type="presParOf" srcId="{87E5DE11-9DCC-4CA4-9745-88ED97CD59BC}" destId="{947E42C0-05E2-44E3-B2B0-5EC7808BCDB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1D997B-771F-4D0B-8424-C820D6D254A5}"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A0C455CB-3DF0-4107-96C1-E971BCB84422}">
      <dgm:prSet phldrT="[Text]"/>
      <dgm:spPr/>
      <dgm:t>
        <a:bodyPr/>
        <a:lstStyle/>
        <a:p>
          <a:r>
            <a:rPr lang="en-US" dirty="0"/>
            <a:t>Pros</a:t>
          </a:r>
        </a:p>
      </dgm:t>
    </dgm:pt>
    <dgm:pt modelId="{5013FFFD-61CE-4AE5-8BC8-4A4BAF70DFD4}" type="parTrans" cxnId="{D4DAF5F2-F6E1-4BA1-86E2-35D1533D42FE}">
      <dgm:prSet/>
      <dgm:spPr/>
      <dgm:t>
        <a:bodyPr/>
        <a:lstStyle/>
        <a:p>
          <a:endParaRPr lang="en-US"/>
        </a:p>
      </dgm:t>
    </dgm:pt>
    <dgm:pt modelId="{776D75B2-7A7D-4CB9-BDA9-1788E3176CA2}" type="sibTrans" cxnId="{D4DAF5F2-F6E1-4BA1-86E2-35D1533D42FE}">
      <dgm:prSet/>
      <dgm:spPr/>
      <dgm:t>
        <a:bodyPr/>
        <a:lstStyle/>
        <a:p>
          <a:endParaRPr lang="en-US"/>
        </a:p>
      </dgm:t>
    </dgm:pt>
    <dgm:pt modelId="{6A7F0BE5-CB49-4892-9116-27825D20D810}">
      <dgm:prSet phldrT="[Text]"/>
      <dgm:spPr/>
      <dgm:t>
        <a:bodyPr/>
        <a:lstStyle/>
        <a:p>
          <a:r>
            <a:rPr lang="en-US" dirty="0"/>
            <a:t>Low risk of hypoglycemia</a:t>
          </a:r>
        </a:p>
      </dgm:t>
    </dgm:pt>
    <dgm:pt modelId="{8CC18513-D1C9-4CDB-B73B-ACEAB894792F}" type="parTrans" cxnId="{67CD5BB8-529E-4784-BBEC-BFF89B53EC82}">
      <dgm:prSet/>
      <dgm:spPr/>
      <dgm:t>
        <a:bodyPr/>
        <a:lstStyle/>
        <a:p>
          <a:endParaRPr lang="en-US"/>
        </a:p>
      </dgm:t>
    </dgm:pt>
    <dgm:pt modelId="{04EA1DB8-50AB-4A92-AC32-8887F2446087}" type="sibTrans" cxnId="{67CD5BB8-529E-4784-BBEC-BFF89B53EC82}">
      <dgm:prSet/>
      <dgm:spPr/>
      <dgm:t>
        <a:bodyPr/>
        <a:lstStyle/>
        <a:p>
          <a:endParaRPr lang="en-US"/>
        </a:p>
      </dgm:t>
    </dgm:pt>
    <dgm:pt modelId="{5CC9497B-F053-477A-847A-E0F6BA27A40D}">
      <dgm:prSet phldrT="[Text]"/>
      <dgm:spPr/>
      <dgm:t>
        <a:bodyPr/>
        <a:lstStyle/>
        <a:p>
          <a:r>
            <a:rPr lang="en-US" dirty="0"/>
            <a:t>Lower blood pressure</a:t>
          </a:r>
        </a:p>
      </dgm:t>
    </dgm:pt>
    <dgm:pt modelId="{809E8216-8B13-4CDF-98B1-14896F84227D}" type="parTrans" cxnId="{ECBC0F0F-3A18-4485-846E-472CD667B0FA}">
      <dgm:prSet/>
      <dgm:spPr/>
      <dgm:t>
        <a:bodyPr/>
        <a:lstStyle/>
        <a:p>
          <a:endParaRPr lang="en-US"/>
        </a:p>
      </dgm:t>
    </dgm:pt>
    <dgm:pt modelId="{49536FEC-0FDF-4720-9F77-000DB22B5E2E}" type="sibTrans" cxnId="{ECBC0F0F-3A18-4485-846E-472CD667B0FA}">
      <dgm:prSet/>
      <dgm:spPr/>
      <dgm:t>
        <a:bodyPr/>
        <a:lstStyle/>
        <a:p>
          <a:endParaRPr lang="en-US"/>
        </a:p>
      </dgm:t>
    </dgm:pt>
    <dgm:pt modelId="{2841ABEF-174C-4BFC-8334-884D56E19DF7}">
      <dgm:prSet phldrT="[Text]"/>
      <dgm:spPr/>
      <dgm:t>
        <a:bodyPr/>
        <a:lstStyle/>
        <a:p>
          <a:r>
            <a:rPr lang="en-US" dirty="0"/>
            <a:t>Cons</a:t>
          </a:r>
        </a:p>
      </dgm:t>
    </dgm:pt>
    <dgm:pt modelId="{FC91839C-D7F8-4ECD-95FF-2855EFAC0E50}" type="parTrans" cxnId="{3EF8C2C0-B186-4692-BC58-25DE24E3D2CA}">
      <dgm:prSet/>
      <dgm:spPr/>
      <dgm:t>
        <a:bodyPr/>
        <a:lstStyle/>
        <a:p>
          <a:endParaRPr lang="en-US"/>
        </a:p>
      </dgm:t>
    </dgm:pt>
    <dgm:pt modelId="{976162B2-D156-494F-B7EF-A23787A3BE6F}" type="sibTrans" cxnId="{3EF8C2C0-B186-4692-BC58-25DE24E3D2CA}">
      <dgm:prSet/>
      <dgm:spPr/>
      <dgm:t>
        <a:bodyPr/>
        <a:lstStyle/>
        <a:p>
          <a:endParaRPr lang="en-US"/>
        </a:p>
      </dgm:t>
    </dgm:pt>
    <dgm:pt modelId="{53C784D0-AF9E-41D5-8B50-F321BDCB9FD7}">
      <dgm:prSet phldrT="[Text]"/>
      <dgm:spPr/>
      <dgm:t>
        <a:bodyPr/>
        <a:lstStyle/>
        <a:p>
          <a:r>
            <a:rPr lang="en-US" dirty="0" err="1"/>
            <a:t>Hgb</a:t>
          </a:r>
          <a:r>
            <a:rPr lang="en-US" dirty="0"/>
            <a:t> A1c reduction only 0.5-1%</a:t>
          </a:r>
        </a:p>
      </dgm:t>
    </dgm:pt>
    <dgm:pt modelId="{308337BB-E46E-4B92-9E71-7783AA39B500}" type="parTrans" cxnId="{D7E909A2-471A-4861-9402-771742BAF794}">
      <dgm:prSet/>
      <dgm:spPr/>
      <dgm:t>
        <a:bodyPr/>
        <a:lstStyle/>
        <a:p>
          <a:endParaRPr lang="en-US"/>
        </a:p>
      </dgm:t>
    </dgm:pt>
    <dgm:pt modelId="{F2E6E844-D9CB-4B7E-8CF0-C0D682CAB663}" type="sibTrans" cxnId="{D7E909A2-471A-4861-9402-771742BAF794}">
      <dgm:prSet/>
      <dgm:spPr/>
      <dgm:t>
        <a:bodyPr/>
        <a:lstStyle/>
        <a:p>
          <a:endParaRPr lang="en-US"/>
        </a:p>
      </dgm:t>
    </dgm:pt>
    <dgm:pt modelId="{8440D2E2-E0B4-40EE-8073-2AD86EAAC14F}">
      <dgm:prSet phldrT="[Text]"/>
      <dgm:spPr/>
      <dgm:t>
        <a:bodyPr/>
        <a:lstStyle/>
        <a:p>
          <a:r>
            <a:rPr lang="en-US" dirty="0"/>
            <a:t>UTI/fungal infection risk</a:t>
          </a:r>
        </a:p>
      </dgm:t>
    </dgm:pt>
    <dgm:pt modelId="{BD0ACECC-31E1-4D0A-9069-6D7219CE2413}" type="parTrans" cxnId="{9C91ED6C-3ACC-473B-8B5D-FDBBEA7B6A63}">
      <dgm:prSet/>
      <dgm:spPr/>
      <dgm:t>
        <a:bodyPr/>
        <a:lstStyle/>
        <a:p>
          <a:endParaRPr lang="en-US"/>
        </a:p>
      </dgm:t>
    </dgm:pt>
    <dgm:pt modelId="{B79391E3-CD9D-40FB-9DE1-37E374C9A009}" type="sibTrans" cxnId="{9C91ED6C-3ACC-473B-8B5D-FDBBEA7B6A63}">
      <dgm:prSet/>
      <dgm:spPr/>
      <dgm:t>
        <a:bodyPr/>
        <a:lstStyle/>
        <a:p>
          <a:endParaRPr lang="en-US"/>
        </a:p>
      </dgm:t>
    </dgm:pt>
    <dgm:pt modelId="{F0713DB2-3ACF-4156-B4AD-45178265F32A}">
      <dgm:prSet phldrT="[Text]"/>
      <dgm:spPr/>
      <dgm:t>
        <a:bodyPr/>
        <a:lstStyle/>
        <a:p>
          <a:r>
            <a:rPr lang="en-US" dirty="0"/>
            <a:t>Cost</a:t>
          </a:r>
        </a:p>
      </dgm:t>
    </dgm:pt>
    <dgm:pt modelId="{5BE3DAD3-25DC-4ECA-A8DF-C8A9568CFEB2}" type="parTrans" cxnId="{55CAEE65-CD29-491D-95BA-17A21BBF3CBA}">
      <dgm:prSet/>
      <dgm:spPr/>
      <dgm:t>
        <a:bodyPr/>
        <a:lstStyle/>
        <a:p>
          <a:endParaRPr lang="en-US"/>
        </a:p>
      </dgm:t>
    </dgm:pt>
    <dgm:pt modelId="{2F48C3C1-71A8-48D1-94E4-5785AB45C8D7}" type="sibTrans" cxnId="{55CAEE65-CD29-491D-95BA-17A21BBF3CBA}">
      <dgm:prSet/>
      <dgm:spPr/>
      <dgm:t>
        <a:bodyPr/>
        <a:lstStyle/>
        <a:p>
          <a:endParaRPr lang="en-US"/>
        </a:p>
      </dgm:t>
    </dgm:pt>
    <dgm:pt modelId="{F8D3D818-3CDF-415D-B5EB-D6AE1D2B7C6A}">
      <dgm:prSet phldrT="[Text]"/>
      <dgm:spPr/>
      <dgm:t>
        <a:bodyPr/>
        <a:lstStyle/>
        <a:p>
          <a:r>
            <a:rPr lang="en-US" dirty="0"/>
            <a:t>Some weight loss</a:t>
          </a:r>
        </a:p>
      </dgm:t>
    </dgm:pt>
    <dgm:pt modelId="{667DBA81-D74F-4024-BF0B-4BE4FE6CC12D}" type="parTrans" cxnId="{4E67C90A-46DE-483C-BE2C-A179D3D6DA1E}">
      <dgm:prSet/>
      <dgm:spPr/>
      <dgm:t>
        <a:bodyPr/>
        <a:lstStyle/>
        <a:p>
          <a:endParaRPr lang="en-US"/>
        </a:p>
      </dgm:t>
    </dgm:pt>
    <dgm:pt modelId="{837E9A0F-B474-4D6C-BE31-BBF505F6776E}" type="sibTrans" cxnId="{4E67C90A-46DE-483C-BE2C-A179D3D6DA1E}">
      <dgm:prSet/>
      <dgm:spPr/>
      <dgm:t>
        <a:bodyPr/>
        <a:lstStyle/>
        <a:p>
          <a:endParaRPr lang="en-US"/>
        </a:p>
      </dgm:t>
    </dgm:pt>
    <dgm:pt modelId="{9C17368C-361A-4357-B477-0E0A55DC3C3C}">
      <dgm:prSet phldrT="[Text]"/>
      <dgm:spPr/>
      <dgm:t>
        <a:bodyPr/>
        <a:lstStyle/>
        <a:p>
          <a:r>
            <a:rPr lang="en-US" dirty="0"/>
            <a:t>CV and renal benefits</a:t>
          </a:r>
        </a:p>
      </dgm:t>
    </dgm:pt>
    <dgm:pt modelId="{B3191546-909A-4A44-BC91-EC55F5C39098}" type="parTrans" cxnId="{A09C404E-B370-4861-B9E3-145DE4D06CEE}">
      <dgm:prSet/>
      <dgm:spPr/>
      <dgm:t>
        <a:bodyPr/>
        <a:lstStyle/>
        <a:p>
          <a:endParaRPr lang="en-US"/>
        </a:p>
      </dgm:t>
    </dgm:pt>
    <dgm:pt modelId="{BCCD690E-2BEB-420E-9D6A-879D60D4F469}" type="sibTrans" cxnId="{A09C404E-B370-4861-B9E3-145DE4D06CEE}">
      <dgm:prSet/>
      <dgm:spPr/>
      <dgm:t>
        <a:bodyPr/>
        <a:lstStyle/>
        <a:p>
          <a:endParaRPr lang="en-US"/>
        </a:p>
      </dgm:t>
    </dgm:pt>
    <dgm:pt modelId="{FE4C8C1E-E292-4D37-8F9E-8C2265D49C40}">
      <dgm:prSet phldrT="[Text]"/>
      <dgm:spPr/>
      <dgm:t>
        <a:bodyPr/>
        <a:lstStyle/>
        <a:p>
          <a:r>
            <a:rPr lang="en-US" dirty="0"/>
            <a:t>Decreases heart failure hospitalizations</a:t>
          </a:r>
        </a:p>
      </dgm:t>
    </dgm:pt>
    <dgm:pt modelId="{D6DD491C-A4E6-40D4-A50B-EED6B4F7A6D5}" type="parTrans" cxnId="{EECDB476-615F-4976-A378-AB7A815ACAE7}">
      <dgm:prSet/>
      <dgm:spPr/>
      <dgm:t>
        <a:bodyPr/>
        <a:lstStyle/>
        <a:p>
          <a:endParaRPr lang="en-US"/>
        </a:p>
      </dgm:t>
    </dgm:pt>
    <dgm:pt modelId="{319CF38E-A763-41C9-8F76-55DABF9D876C}" type="sibTrans" cxnId="{EECDB476-615F-4976-A378-AB7A815ACAE7}">
      <dgm:prSet/>
      <dgm:spPr/>
      <dgm:t>
        <a:bodyPr/>
        <a:lstStyle/>
        <a:p>
          <a:endParaRPr lang="en-US"/>
        </a:p>
      </dgm:t>
    </dgm:pt>
    <dgm:pt modelId="{2EA59F62-1442-453B-A473-CC84C8D4A53B}" type="pres">
      <dgm:prSet presAssocID="{D91D997B-771F-4D0B-8424-C820D6D254A5}" presName="Name0" presStyleCnt="0">
        <dgm:presLayoutVars>
          <dgm:dir/>
          <dgm:animLvl val="lvl"/>
          <dgm:resizeHandles val="exact"/>
        </dgm:presLayoutVars>
      </dgm:prSet>
      <dgm:spPr/>
    </dgm:pt>
    <dgm:pt modelId="{6568B243-3CA6-45F3-B67F-D73D713CBDDA}" type="pres">
      <dgm:prSet presAssocID="{A0C455CB-3DF0-4107-96C1-E971BCB84422}" presName="composite" presStyleCnt="0"/>
      <dgm:spPr/>
    </dgm:pt>
    <dgm:pt modelId="{0816A093-7BA7-494E-9183-8E421D8FEBD7}" type="pres">
      <dgm:prSet presAssocID="{A0C455CB-3DF0-4107-96C1-E971BCB84422}" presName="parTx" presStyleLbl="alignNode1" presStyleIdx="0" presStyleCnt="2" custScaleX="102541">
        <dgm:presLayoutVars>
          <dgm:chMax val="0"/>
          <dgm:chPref val="0"/>
          <dgm:bulletEnabled val="1"/>
        </dgm:presLayoutVars>
      </dgm:prSet>
      <dgm:spPr/>
    </dgm:pt>
    <dgm:pt modelId="{2A91BB31-1581-46F5-B49C-2E5FF19005D4}" type="pres">
      <dgm:prSet presAssocID="{A0C455CB-3DF0-4107-96C1-E971BCB84422}" presName="desTx" presStyleLbl="alignAccFollowNode1" presStyleIdx="0" presStyleCnt="2" custScaleX="102684">
        <dgm:presLayoutVars>
          <dgm:bulletEnabled val="1"/>
        </dgm:presLayoutVars>
      </dgm:prSet>
      <dgm:spPr/>
    </dgm:pt>
    <dgm:pt modelId="{D2A56A67-2FFC-40C9-BDFC-CDEC35F70513}" type="pres">
      <dgm:prSet presAssocID="{776D75B2-7A7D-4CB9-BDA9-1788E3176CA2}" presName="space" presStyleCnt="0"/>
      <dgm:spPr/>
    </dgm:pt>
    <dgm:pt modelId="{450B6142-58AD-4512-BEBB-775581400DEE}" type="pres">
      <dgm:prSet presAssocID="{2841ABEF-174C-4BFC-8334-884D56E19DF7}" presName="composite" presStyleCnt="0"/>
      <dgm:spPr/>
    </dgm:pt>
    <dgm:pt modelId="{C7D7139A-6241-4CAD-9BE1-8639E24017D5}" type="pres">
      <dgm:prSet presAssocID="{2841ABEF-174C-4BFC-8334-884D56E19DF7}" presName="parTx" presStyleLbl="alignNode1" presStyleIdx="1" presStyleCnt="2">
        <dgm:presLayoutVars>
          <dgm:chMax val="0"/>
          <dgm:chPref val="0"/>
          <dgm:bulletEnabled val="1"/>
        </dgm:presLayoutVars>
      </dgm:prSet>
      <dgm:spPr/>
    </dgm:pt>
    <dgm:pt modelId="{BF2E43F4-3D04-493A-A91E-1F533D42D405}" type="pres">
      <dgm:prSet presAssocID="{2841ABEF-174C-4BFC-8334-884D56E19DF7}" presName="desTx" presStyleLbl="alignAccFollowNode1" presStyleIdx="1" presStyleCnt="2">
        <dgm:presLayoutVars>
          <dgm:bulletEnabled val="1"/>
        </dgm:presLayoutVars>
      </dgm:prSet>
      <dgm:spPr/>
    </dgm:pt>
  </dgm:ptLst>
  <dgm:cxnLst>
    <dgm:cxn modelId="{92CC1A06-1599-49BA-B259-BECA9708E326}" type="presOf" srcId="{9C17368C-361A-4357-B477-0E0A55DC3C3C}" destId="{2A91BB31-1581-46F5-B49C-2E5FF19005D4}" srcOrd="0" destOrd="3" presId="urn:microsoft.com/office/officeart/2005/8/layout/hList1"/>
    <dgm:cxn modelId="{4E67C90A-46DE-483C-BE2C-A179D3D6DA1E}" srcId="{A0C455CB-3DF0-4107-96C1-E971BCB84422}" destId="{F8D3D818-3CDF-415D-B5EB-D6AE1D2B7C6A}" srcOrd="1" destOrd="0" parTransId="{667DBA81-D74F-4024-BF0B-4BE4FE6CC12D}" sibTransId="{837E9A0F-B474-4D6C-BE31-BBF505F6776E}"/>
    <dgm:cxn modelId="{ECBC0F0F-3A18-4485-846E-472CD667B0FA}" srcId="{A0C455CB-3DF0-4107-96C1-E971BCB84422}" destId="{5CC9497B-F053-477A-847A-E0F6BA27A40D}" srcOrd="2" destOrd="0" parTransId="{809E8216-8B13-4CDF-98B1-14896F84227D}" sibTransId="{49536FEC-0FDF-4720-9F77-000DB22B5E2E}"/>
    <dgm:cxn modelId="{1AB85E5F-3E88-4CB3-AA12-D3E4BD2C0FD0}" type="presOf" srcId="{5CC9497B-F053-477A-847A-E0F6BA27A40D}" destId="{2A91BB31-1581-46F5-B49C-2E5FF19005D4}" srcOrd="0" destOrd="2" presId="urn:microsoft.com/office/officeart/2005/8/layout/hList1"/>
    <dgm:cxn modelId="{55CAEE65-CD29-491D-95BA-17A21BBF3CBA}" srcId="{2841ABEF-174C-4BFC-8334-884D56E19DF7}" destId="{F0713DB2-3ACF-4156-B4AD-45178265F32A}" srcOrd="2" destOrd="0" parTransId="{5BE3DAD3-25DC-4ECA-A8DF-C8A9568CFEB2}" sibTransId="{2F48C3C1-71A8-48D1-94E4-5785AB45C8D7}"/>
    <dgm:cxn modelId="{9C91ED6C-3ACC-473B-8B5D-FDBBEA7B6A63}" srcId="{2841ABEF-174C-4BFC-8334-884D56E19DF7}" destId="{8440D2E2-E0B4-40EE-8073-2AD86EAAC14F}" srcOrd="1" destOrd="0" parTransId="{BD0ACECC-31E1-4D0A-9069-6D7219CE2413}" sibTransId="{B79391E3-CD9D-40FB-9DE1-37E374C9A009}"/>
    <dgm:cxn modelId="{B1B3FB4D-8466-4748-80F7-A89D99FDBE4B}" type="presOf" srcId="{D91D997B-771F-4D0B-8424-C820D6D254A5}" destId="{2EA59F62-1442-453B-A473-CC84C8D4A53B}" srcOrd="0" destOrd="0" presId="urn:microsoft.com/office/officeart/2005/8/layout/hList1"/>
    <dgm:cxn modelId="{A09C404E-B370-4861-B9E3-145DE4D06CEE}" srcId="{A0C455CB-3DF0-4107-96C1-E971BCB84422}" destId="{9C17368C-361A-4357-B477-0E0A55DC3C3C}" srcOrd="3" destOrd="0" parTransId="{B3191546-909A-4A44-BC91-EC55F5C39098}" sibTransId="{BCCD690E-2BEB-420E-9D6A-879D60D4F469}"/>
    <dgm:cxn modelId="{44E69255-B1F3-4943-B238-1C3BA9A44AA8}" type="presOf" srcId="{F0713DB2-3ACF-4156-B4AD-45178265F32A}" destId="{BF2E43F4-3D04-493A-A91E-1F533D42D405}" srcOrd="0" destOrd="2" presId="urn:microsoft.com/office/officeart/2005/8/layout/hList1"/>
    <dgm:cxn modelId="{EECDB476-615F-4976-A378-AB7A815ACAE7}" srcId="{A0C455CB-3DF0-4107-96C1-E971BCB84422}" destId="{FE4C8C1E-E292-4D37-8F9E-8C2265D49C40}" srcOrd="4" destOrd="0" parTransId="{D6DD491C-A4E6-40D4-A50B-EED6B4F7A6D5}" sibTransId="{319CF38E-A763-41C9-8F76-55DABF9D876C}"/>
    <dgm:cxn modelId="{05D61F95-D54F-4BDB-A6BF-AA312FA2F641}" type="presOf" srcId="{6A7F0BE5-CB49-4892-9116-27825D20D810}" destId="{2A91BB31-1581-46F5-B49C-2E5FF19005D4}" srcOrd="0" destOrd="0" presId="urn:microsoft.com/office/officeart/2005/8/layout/hList1"/>
    <dgm:cxn modelId="{EDCC329B-73B8-4F5A-88F8-234295BF7BEB}" type="presOf" srcId="{53C784D0-AF9E-41D5-8B50-F321BDCB9FD7}" destId="{BF2E43F4-3D04-493A-A91E-1F533D42D405}" srcOrd="0" destOrd="0" presId="urn:microsoft.com/office/officeart/2005/8/layout/hList1"/>
    <dgm:cxn modelId="{605EC19C-6B7A-47AB-829D-98E69883F39E}" type="presOf" srcId="{F8D3D818-3CDF-415D-B5EB-D6AE1D2B7C6A}" destId="{2A91BB31-1581-46F5-B49C-2E5FF19005D4}" srcOrd="0" destOrd="1" presId="urn:microsoft.com/office/officeart/2005/8/layout/hList1"/>
    <dgm:cxn modelId="{D7E909A2-471A-4861-9402-771742BAF794}" srcId="{2841ABEF-174C-4BFC-8334-884D56E19DF7}" destId="{53C784D0-AF9E-41D5-8B50-F321BDCB9FD7}" srcOrd="0" destOrd="0" parTransId="{308337BB-E46E-4B92-9E71-7783AA39B500}" sibTransId="{F2E6E844-D9CB-4B7E-8CF0-C0D682CAB663}"/>
    <dgm:cxn modelId="{F89BC7A2-C586-4798-8B55-221A311F3152}" type="presOf" srcId="{FE4C8C1E-E292-4D37-8F9E-8C2265D49C40}" destId="{2A91BB31-1581-46F5-B49C-2E5FF19005D4}" srcOrd="0" destOrd="4" presId="urn:microsoft.com/office/officeart/2005/8/layout/hList1"/>
    <dgm:cxn modelId="{CEB5E7A4-8C60-45DF-A615-B1AE34CE5BD1}" type="presOf" srcId="{8440D2E2-E0B4-40EE-8073-2AD86EAAC14F}" destId="{BF2E43F4-3D04-493A-A91E-1F533D42D405}" srcOrd="0" destOrd="1" presId="urn:microsoft.com/office/officeart/2005/8/layout/hList1"/>
    <dgm:cxn modelId="{756616B8-5ADF-4C33-B8B9-24730F38C14B}" type="presOf" srcId="{A0C455CB-3DF0-4107-96C1-E971BCB84422}" destId="{0816A093-7BA7-494E-9183-8E421D8FEBD7}" srcOrd="0" destOrd="0" presId="urn:microsoft.com/office/officeart/2005/8/layout/hList1"/>
    <dgm:cxn modelId="{67CD5BB8-529E-4784-BBEC-BFF89B53EC82}" srcId="{A0C455CB-3DF0-4107-96C1-E971BCB84422}" destId="{6A7F0BE5-CB49-4892-9116-27825D20D810}" srcOrd="0" destOrd="0" parTransId="{8CC18513-D1C9-4CDB-B73B-ACEAB894792F}" sibTransId="{04EA1DB8-50AB-4A92-AC32-8887F2446087}"/>
    <dgm:cxn modelId="{8E363CBB-2B47-43AA-93FB-1ADC38B4C784}" type="presOf" srcId="{2841ABEF-174C-4BFC-8334-884D56E19DF7}" destId="{C7D7139A-6241-4CAD-9BE1-8639E24017D5}" srcOrd="0" destOrd="0" presId="urn:microsoft.com/office/officeart/2005/8/layout/hList1"/>
    <dgm:cxn modelId="{3EF8C2C0-B186-4692-BC58-25DE24E3D2CA}" srcId="{D91D997B-771F-4D0B-8424-C820D6D254A5}" destId="{2841ABEF-174C-4BFC-8334-884D56E19DF7}" srcOrd="1" destOrd="0" parTransId="{FC91839C-D7F8-4ECD-95FF-2855EFAC0E50}" sibTransId="{976162B2-D156-494F-B7EF-A23787A3BE6F}"/>
    <dgm:cxn modelId="{D4DAF5F2-F6E1-4BA1-86E2-35D1533D42FE}" srcId="{D91D997B-771F-4D0B-8424-C820D6D254A5}" destId="{A0C455CB-3DF0-4107-96C1-E971BCB84422}" srcOrd="0" destOrd="0" parTransId="{5013FFFD-61CE-4AE5-8BC8-4A4BAF70DFD4}" sibTransId="{776D75B2-7A7D-4CB9-BDA9-1788E3176CA2}"/>
    <dgm:cxn modelId="{FD1B74D8-636F-4EFC-AFDA-FE79401C5C2C}" type="presParOf" srcId="{2EA59F62-1442-453B-A473-CC84C8D4A53B}" destId="{6568B243-3CA6-45F3-B67F-D73D713CBDDA}" srcOrd="0" destOrd="0" presId="urn:microsoft.com/office/officeart/2005/8/layout/hList1"/>
    <dgm:cxn modelId="{44DEA4A0-2A7F-4760-B34B-74B1A63141F2}" type="presParOf" srcId="{6568B243-3CA6-45F3-B67F-D73D713CBDDA}" destId="{0816A093-7BA7-494E-9183-8E421D8FEBD7}" srcOrd="0" destOrd="0" presId="urn:microsoft.com/office/officeart/2005/8/layout/hList1"/>
    <dgm:cxn modelId="{337D1529-2B11-483F-9E03-5FE50F7FA475}" type="presParOf" srcId="{6568B243-3CA6-45F3-B67F-D73D713CBDDA}" destId="{2A91BB31-1581-46F5-B49C-2E5FF19005D4}" srcOrd="1" destOrd="0" presId="urn:microsoft.com/office/officeart/2005/8/layout/hList1"/>
    <dgm:cxn modelId="{FEE978D3-C0F8-4C89-B2D4-72930A5502EC}" type="presParOf" srcId="{2EA59F62-1442-453B-A473-CC84C8D4A53B}" destId="{D2A56A67-2FFC-40C9-BDFC-CDEC35F70513}" srcOrd="1" destOrd="0" presId="urn:microsoft.com/office/officeart/2005/8/layout/hList1"/>
    <dgm:cxn modelId="{0839249C-447D-4009-8B0C-35BF768E026D}" type="presParOf" srcId="{2EA59F62-1442-453B-A473-CC84C8D4A53B}" destId="{450B6142-58AD-4512-BEBB-775581400DEE}" srcOrd="2" destOrd="0" presId="urn:microsoft.com/office/officeart/2005/8/layout/hList1"/>
    <dgm:cxn modelId="{1E5BD3D0-47CA-4F13-AC8F-08A7786F3CDE}" type="presParOf" srcId="{450B6142-58AD-4512-BEBB-775581400DEE}" destId="{C7D7139A-6241-4CAD-9BE1-8639E24017D5}" srcOrd="0" destOrd="0" presId="urn:microsoft.com/office/officeart/2005/8/layout/hList1"/>
    <dgm:cxn modelId="{3F0514B2-DC92-42F7-A70C-74D5344CDD4B}" type="presParOf" srcId="{450B6142-58AD-4512-BEBB-775581400DEE}" destId="{BF2E43F4-3D04-493A-A91E-1F533D42D40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69A607-0F93-4F4C-9FC7-EF1C912891B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DB294F6B-7318-47CA-B43F-8A49AC4E5A6E}">
      <dgm:prSet phldrT="[Text]"/>
      <dgm:spPr/>
      <dgm:t>
        <a:bodyPr/>
        <a:lstStyle/>
        <a:p>
          <a:r>
            <a:rPr lang="en-US" dirty="0"/>
            <a:t>Pros</a:t>
          </a:r>
        </a:p>
      </dgm:t>
    </dgm:pt>
    <dgm:pt modelId="{D8BF7EFD-9772-48D6-B906-C80191325B4A}" type="parTrans" cxnId="{E52F4375-8FB7-477F-91CB-C8D82160C24A}">
      <dgm:prSet/>
      <dgm:spPr/>
      <dgm:t>
        <a:bodyPr/>
        <a:lstStyle/>
        <a:p>
          <a:endParaRPr lang="en-US"/>
        </a:p>
      </dgm:t>
    </dgm:pt>
    <dgm:pt modelId="{3224FF8B-425A-45AA-8D34-9F01EBDB1B60}" type="sibTrans" cxnId="{E52F4375-8FB7-477F-91CB-C8D82160C24A}">
      <dgm:prSet/>
      <dgm:spPr/>
      <dgm:t>
        <a:bodyPr/>
        <a:lstStyle/>
        <a:p>
          <a:endParaRPr lang="en-US"/>
        </a:p>
      </dgm:t>
    </dgm:pt>
    <dgm:pt modelId="{6B3A1D1A-3AF9-4E2D-B97A-BBA46F226BE6}">
      <dgm:prSet phldrT="[Text]"/>
      <dgm:spPr/>
      <dgm:t>
        <a:bodyPr/>
        <a:lstStyle/>
        <a:p>
          <a:r>
            <a:rPr lang="en-US" dirty="0"/>
            <a:t>&gt;1% </a:t>
          </a:r>
          <a:r>
            <a:rPr lang="en-US" dirty="0" err="1"/>
            <a:t>Hgb</a:t>
          </a:r>
          <a:r>
            <a:rPr lang="en-US" dirty="0"/>
            <a:t> A1c reduction</a:t>
          </a:r>
        </a:p>
      </dgm:t>
    </dgm:pt>
    <dgm:pt modelId="{4CD76A13-9EE8-493E-994C-FDA7827F552D}" type="parTrans" cxnId="{2D9D0A8F-1D1F-450C-B34B-AD10153BB3B0}">
      <dgm:prSet/>
      <dgm:spPr/>
      <dgm:t>
        <a:bodyPr/>
        <a:lstStyle/>
        <a:p>
          <a:endParaRPr lang="en-US"/>
        </a:p>
      </dgm:t>
    </dgm:pt>
    <dgm:pt modelId="{74D1B118-20B9-491E-B502-7429780B68BA}" type="sibTrans" cxnId="{2D9D0A8F-1D1F-450C-B34B-AD10153BB3B0}">
      <dgm:prSet/>
      <dgm:spPr/>
      <dgm:t>
        <a:bodyPr/>
        <a:lstStyle/>
        <a:p>
          <a:endParaRPr lang="en-US"/>
        </a:p>
      </dgm:t>
    </dgm:pt>
    <dgm:pt modelId="{13050FCA-4AC5-4FD7-8E34-00F4E5CE2D34}">
      <dgm:prSet phldrT="[Text]"/>
      <dgm:spPr/>
      <dgm:t>
        <a:bodyPr/>
        <a:lstStyle/>
        <a:p>
          <a:r>
            <a:rPr lang="en-US" dirty="0"/>
            <a:t>Weekly dosing options to help with adherence</a:t>
          </a:r>
        </a:p>
      </dgm:t>
    </dgm:pt>
    <dgm:pt modelId="{B4F9233D-CF22-4928-9719-01BA1C140BCB}" type="parTrans" cxnId="{18E8C571-82C4-4D98-810D-25E5A6DE48B5}">
      <dgm:prSet/>
      <dgm:spPr/>
      <dgm:t>
        <a:bodyPr/>
        <a:lstStyle/>
        <a:p>
          <a:endParaRPr lang="en-US"/>
        </a:p>
      </dgm:t>
    </dgm:pt>
    <dgm:pt modelId="{60197DAA-D05E-4B38-9DA9-E2F40D0A9AD5}" type="sibTrans" cxnId="{18E8C571-82C4-4D98-810D-25E5A6DE48B5}">
      <dgm:prSet/>
      <dgm:spPr/>
      <dgm:t>
        <a:bodyPr/>
        <a:lstStyle/>
        <a:p>
          <a:endParaRPr lang="en-US"/>
        </a:p>
      </dgm:t>
    </dgm:pt>
    <dgm:pt modelId="{58ABB2E0-4D65-4E6F-A3A0-13C20AD79DAD}">
      <dgm:prSet phldrT="[Text]"/>
      <dgm:spPr/>
      <dgm:t>
        <a:bodyPr/>
        <a:lstStyle/>
        <a:p>
          <a:r>
            <a:rPr lang="en-US" dirty="0"/>
            <a:t>Some issues with tolerability</a:t>
          </a:r>
        </a:p>
      </dgm:t>
    </dgm:pt>
    <dgm:pt modelId="{C49CD760-7367-40A3-98E7-59105B4D58E1}" type="parTrans" cxnId="{5C3D2124-7532-4EF7-9EB2-589F887F863F}">
      <dgm:prSet/>
      <dgm:spPr/>
      <dgm:t>
        <a:bodyPr/>
        <a:lstStyle/>
        <a:p>
          <a:endParaRPr lang="en-US"/>
        </a:p>
      </dgm:t>
    </dgm:pt>
    <dgm:pt modelId="{DBBCE786-260F-4B97-92BB-CCF3C080124B}" type="sibTrans" cxnId="{5C3D2124-7532-4EF7-9EB2-589F887F863F}">
      <dgm:prSet/>
      <dgm:spPr/>
      <dgm:t>
        <a:bodyPr/>
        <a:lstStyle/>
        <a:p>
          <a:endParaRPr lang="en-US"/>
        </a:p>
      </dgm:t>
    </dgm:pt>
    <dgm:pt modelId="{FA19E735-9DD1-41F7-9F07-D6FC99221306}">
      <dgm:prSet phldrT="[Text]"/>
      <dgm:spPr/>
      <dgm:t>
        <a:bodyPr/>
        <a:lstStyle/>
        <a:p>
          <a:r>
            <a:rPr lang="en-US" dirty="0"/>
            <a:t>Patient must be willing to do an injection</a:t>
          </a:r>
        </a:p>
      </dgm:t>
    </dgm:pt>
    <dgm:pt modelId="{3D96F8B7-5FF3-4198-9F02-44EB2CBCA9A6}" type="parTrans" cxnId="{AADA5448-FFFB-455A-80A0-B542E110F755}">
      <dgm:prSet/>
      <dgm:spPr/>
      <dgm:t>
        <a:bodyPr/>
        <a:lstStyle/>
        <a:p>
          <a:endParaRPr lang="en-US"/>
        </a:p>
      </dgm:t>
    </dgm:pt>
    <dgm:pt modelId="{4AFA4050-A039-4D19-894E-F021F5433AD4}" type="sibTrans" cxnId="{AADA5448-FFFB-455A-80A0-B542E110F755}">
      <dgm:prSet/>
      <dgm:spPr/>
      <dgm:t>
        <a:bodyPr/>
        <a:lstStyle/>
        <a:p>
          <a:endParaRPr lang="en-US"/>
        </a:p>
      </dgm:t>
    </dgm:pt>
    <dgm:pt modelId="{9C467C21-348F-4A24-B78C-A2DC29DB63E1}">
      <dgm:prSet phldrT="[Text]"/>
      <dgm:spPr/>
      <dgm:t>
        <a:bodyPr/>
        <a:lstStyle/>
        <a:p>
          <a:r>
            <a:rPr lang="en-US" dirty="0"/>
            <a:t>Cons</a:t>
          </a:r>
        </a:p>
      </dgm:t>
    </dgm:pt>
    <dgm:pt modelId="{EE93C298-388E-4E6C-9C68-A63A7E9E54EC}" type="sibTrans" cxnId="{56CD9576-A61A-4C0D-A33E-A070DAF0D29A}">
      <dgm:prSet/>
      <dgm:spPr/>
      <dgm:t>
        <a:bodyPr/>
        <a:lstStyle/>
        <a:p>
          <a:endParaRPr lang="en-US"/>
        </a:p>
      </dgm:t>
    </dgm:pt>
    <dgm:pt modelId="{F94FA0AF-E230-4C19-85DB-A497697B204D}" type="parTrans" cxnId="{56CD9576-A61A-4C0D-A33E-A070DAF0D29A}">
      <dgm:prSet/>
      <dgm:spPr/>
      <dgm:t>
        <a:bodyPr/>
        <a:lstStyle/>
        <a:p>
          <a:endParaRPr lang="en-US"/>
        </a:p>
      </dgm:t>
    </dgm:pt>
    <dgm:pt modelId="{EAD9B94D-8892-437C-A1F3-04D281CF498C}">
      <dgm:prSet phldrT="[Text]"/>
      <dgm:spPr/>
      <dgm:t>
        <a:bodyPr/>
        <a:lstStyle/>
        <a:p>
          <a:r>
            <a:rPr lang="en-US" dirty="0"/>
            <a:t>CV and renal benefits</a:t>
          </a:r>
        </a:p>
      </dgm:t>
    </dgm:pt>
    <dgm:pt modelId="{9E366394-F4C8-4EDD-8AA5-8114AB65F458}" type="parTrans" cxnId="{6F58F8AA-69F0-4E2F-AEC1-1EB63D15CB1A}">
      <dgm:prSet/>
      <dgm:spPr/>
      <dgm:t>
        <a:bodyPr/>
        <a:lstStyle/>
        <a:p>
          <a:endParaRPr lang="en-US"/>
        </a:p>
      </dgm:t>
    </dgm:pt>
    <dgm:pt modelId="{32A62617-D042-4009-B896-91DED85D57A9}" type="sibTrans" cxnId="{6F58F8AA-69F0-4E2F-AEC1-1EB63D15CB1A}">
      <dgm:prSet/>
      <dgm:spPr/>
      <dgm:t>
        <a:bodyPr/>
        <a:lstStyle/>
        <a:p>
          <a:endParaRPr lang="en-US"/>
        </a:p>
      </dgm:t>
    </dgm:pt>
    <dgm:pt modelId="{73CBC8E5-7E17-424D-B959-40AC937C2206}">
      <dgm:prSet phldrT="[Text]"/>
      <dgm:spPr/>
      <dgm:t>
        <a:bodyPr/>
        <a:lstStyle/>
        <a:p>
          <a:r>
            <a:rPr lang="en-US" dirty="0"/>
            <a:t>Weight loss</a:t>
          </a:r>
        </a:p>
      </dgm:t>
    </dgm:pt>
    <dgm:pt modelId="{F4D18A44-72F4-4E8E-95ED-58FA04C073B7}" type="parTrans" cxnId="{84300819-EEE0-4943-BFAD-2A5E83A5302A}">
      <dgm:prSet/>
      <dgm:spPr/>
      <dgm:t>
        <a:bodyPr/>
        <a:lstStyle/>
        <a:p>
          <a:endParaRPr lang="en-US"/>
        </a:p>
      </dgm:t>
    </dgm:pt>
    <dgm:pt modelId="{FB6CB47F-9E01-4264-9613-498C4635474C}" type="sibTrans" cxnId="{84300819-EEE0-4943-BFAD-2A5E83A5302A}">
      <dgm:prSet/>
      <dgm:spPr/>
      <dgm:t>
        <a:bodyPr/>
        <a:lstStyle/>
        <a:p>
          <a:endParaRPr lang="en-US"/>
        </a:p>
      </dgm:t>
    </dgm:pt>
    <dgm:pt modelId="{13C47AFA-A74B-41E8-83B8-85E35F40447A}">
      <dgm:prSet phldrT="[Text]"/>
      <dgm:spPr/>
      <dgm:t>
        <a:bodyPr/>
        <a:lstStyle/>
        <a:p>
          <a:r>
            <a:rPr lang="en-US" dirty="0"/>
            <a:t>Low risk of hypoglycemia</a:t>
          </a:r>
        </a:p>
      </dgm:t>
    </dgm:pt>
    <dgm:pt modelId="{A2FEB0D2-3BB4-40F3-8C1B-9BE123403147}" type="parTrans" cxnId="{E7A42478-99D5-469A-A964-111A29ED4117}">
      <dgm:prSet/>
      <dgm:spPr/>
      <dgm:t>
        <a:bodyPr/>
        <a:lstStyle/>
        <a:p>
          <a:endParaRPr lang="en-US"/>
        </a:p>
      </dgm:t>
    </dgm:pt>
    <dgm:pt modelId="{00FC74C8-FC8D-4EB8-A082-4DE57FAA27A6}" type="sibTrans" cxnId="{E7A42478-99D5-469A-A964-111A29ED4117}">
      <dgm:prSet/>
      <dgm:spPr/>
      <dgm:t>
        <a:bodyPr/>
        <a:lstStyle/>
        <a:p>
          <a:endParaRPr lang="en-US"/>
        </a:p>
      </dgm:t>
    </dgm:pt>
    <dgm:pt modelId="{852CEFC7-2052-40CC-BBE0-EBB5FF82FAEA}">
      <dgm:prSet phldrT="[Text]"/>
      <dgm:spPr/>
      <dgm:t>
        <a:bodyPr/>
        <a:lstStyle/>
        <a:p>
          <a:r>
            <a:rPr lang="en-US" dirty="0"/>
            <a:t>Cost</a:t>
          </a:r>
        </a:p>
      </dgm:t>
    </dgm:pt>
    <dgm:pt modelId="{FF33D246-5C89-4078-ADE6-DE85DCDC8B65}" type="parTrans" cxnId="{C28AD8DD-9290-4F54-A0BD-6D111F588E20}">
      <dgm:prSet/>
      <dgm:spPr/>
      <dgm:t>
        <a:bodyPr/>
        <a:lstStyle/>
        <a:p>
          <a:endParaRPr lang="en-US"/>
        </a:p>
      </dgm:t>
    </dgm:pt>
    <dgm:pt modelId="{4DD39C17-24A6-4071-9B34-7D398E0A92D6}" type="sibTrans" cxnId="{C28AD8DD-9290-4F54-A0BD-6D111F588E20}">
      <dgm:prSet/>
      <dgm:spPr/>
      <dgm:t>
        <a:bodyPr/>
        <a:lstStyle/>
        <a:p>
          <a:endParaRPr lang="en-US"/>
        </a:p>
      </dgm:t>
    </dgm:pt>
    <dgm:pt modelId="{68033441-7666-439B-8ECC-C62389288ABE}" type="pres">
      <dgm:prSet presAssocID="{BE69A607-0F93-4F4C-9FC7-EF1C912891B0}" presName="Name0" presStyleCnt="0">
        <dgm:presLayoutVars>
          <dgm:dir/>
          <dgm:animLvl val="lvl"/>
          <dgm:resizeHandles val="exact"/>
        </dgm:presLayoutVars>
      </dgm:prSet>
      <dgm:spPr/>
    </dgm:pt>
    <dgm:pt modelId="{2D9ED81A-7F2A-4A9E-BF59-4165ED6FB0D8}" type="pres">
      <dgm:prSet presAssocID="{DB294F6B-7318-47CA-B43F-8A49AC4E5A6E}" presName="composite" presStyleCnt="0"/>
      <dgm:spPr/>
    </dgm:pt>
    <dgm:pt modelId="{B6AA58D8-315F-4941-8136-A600121A01DF}" type="pres">
      <dgm:prSet presAssocID="{DB294F6B-7318-47CA-B43F-8A49AC4E5A6E}" presName="parTx" presStyleLbl="alignNode1" presStyleIdx="0" presStyleCnt="2">
        <dgm:presLayoutVars>
          <dgm:chMax val="0"/>
          <dgm:chPref val="0"/>
          <dgm:bulletEnabled val="1"/>
        </dgm:presLayoutVars>
      </dgm:prSet>
      <dgm:spPr/>
    </dgm:pt>
    <dgm:pt modelId="{A2A585FC-9E13-4ED0-B44E-C4CD45DB3CCB}" type="pres">
      <dgm:prSet presAssocID="{DB294F6B-7318-47CA-B43F-8A49AC4E5A6E}" presName="desTx" presStyleLbl="alignAccFollowNode1" presStyleIdx="0" presStyleCnt="2">
        <dgm:presLayoutVars>
          <dgm:bulletEnabled val="1"/>
        </dgm:presLayoutVars>
      </dgm:prSet>
      <dgm:spPr/>
    </dgm:pt>
    <dgm:pt modelId="{58E34EF3-1209-437B-AD7D-848DA339F485}" type="pres">
      <dgm:prSet presAssocID="{3224FF8B-425A-45AA-8D34-9F01EBDB1B60}" presName="space" presStyleCnt="0"/>
      <dgm:spPr/>
    </dgm:pt>
    <dgm:pt modelId="{3C7F9C07-6E5B-468D-9CD7-A16178550464}" type="pres">
      <dgm:prSet presAssocID="{9C467C21-348F-4A24-B78C-A2DC29DB63E1}" presName="composite" presStyleCnt="0"/>
      <dgm:spPr/>
    </dgm:pt>
    <dgm:pt modelId="{F92D4936-D7A0-422B-B72F-C041F786DF96}" type="pres">
      <dgm:prSet presAssocID="{9C467C21-348F-4A24-B78C-A2DC29DB63E1}" presName="parTx" presStyleLbl="alignNode1" presStyleIdx="1" presStyleCnt="2">
        <dgm:presLayoutVars>
          <dgm:chMax val="0"/>
          <dgm:chPref val="0"/>
          <dgm:bulletEnabled val="1"/>
        </dgm:presLayoutVars>
      </dgm:prSet>
      <dgm:spPr/>
    </dgm:pt>
    <dgm:pt modelId="{76597B6F-06A1-4DF0-9238-25FCC180A499}" type="pres">
      <dgm:prSet presAssocID="{9C467C21-348F-4A24-B78C-A2DC29DB63E1}" presName="desTx" presStyleLbl="alignAccFollowNode1" presStyleIdx="1" presStyleCnt="2">
        <dgm:presLayoutVars>
          <dgm:bulletEnabled val="1"/>
        </dgm:presLayoutVars>
      </dgm:prSet>
      <dgm:spPr/>
    </dgm:pt>
  </dgm:ptLst>
  <dgm:cxnLst>
    <dgm:cxn modelId="{7CCABD0D-D527-48F0-9CE8-7C8089758E29}" type="presOf" srcId="{DB294F6B-7318-47CA-B43F-8A49AC4E5A6E}" destId="{B6AA58D8-315F-4941-8136-A600121A01DF}" srcOrd="0" destOrd="0" presId="urn:microsoft.com/office/officeart/2005/8/layout/hList1"/>
    <dgm:cxn modelId="{9B311815-2E1A-4C3E-A4E4-1EE6EE1483D8}" type="presOf" srcId="{13C47AFA-A74B-41E8-83B8-85E35F40447A}" destId="{A2A585FC-9E13-4ED0-B44E-C4CD45DB3CCB}" srcOrd="0" destOrd="1" presId="urn:microsoft.com/office/officeart/2005/8/layout/hList1"/>
    <dgm:cxn modelId="{84300819-EEE0-4943-BFAD-2A5E83A5302A}" srcId="{DB294F6B-7318-47CA-B43F-8A49AC4E5A6E}" destId="{73CBC8E5-7E17-424D-B959-40AC937C2206}" srcOrd="4" destOrd="0" parTransId="{F4D18A44-72F4-4E8E-95ED-58FA04C073B7}" sibTransId="{FB6CB47F-9E01-4264-9613-498C4635474C}"/>
    <dgm:cxn modelId="{5C3D2124-7532-4EF7-9EB2-589F887F863F}" srcId="{9C467C21-348F-4A24-B78C-A2DC29DB63E1}" destId="{58ABB2E0-4D65-4E6F-A3A0-13C20AD79DAD}" srcOrd="0" destOrd="0" parTransId="{C49CD760-7367-40A3-98E7-59105B4D58E1}" sibTransId="{DBBCE786-260F-4B97-92BB-CCF3C080124B}"/>
    <dgm:cxn modelId="{AE7A9237-9AE2-4F5B-B917-428D6678D844}" type="presOf" srcId="{58ABB2E0-4D65-4E6F-A3A0-13C20AD79DAD}" destId="{76597B6F-06A1-4DF0-9238-25FCC180A499}" srcOrd="0" destOrd="0" presId="urn:microsoft.com/office/officeart/2005/8/layout/hList1"/>
    <dgm:cxn modelId="{9720C860-704A-4D46-9F70-BEAE73285E73}" type="presOf" srcId="{9C467C21-348F-4A24-B78C-A2DC29DB63E1}" destId="{F92D4936-D7A0-422B-B72F-C041F786DF96}" srcOrd="0" destOrd="0" presId="urn:microsoft.com/office/officeart/2005/8/layout/hList1"/>
    <dgm:cxn modelId="{AADA5448-FFFB-455A-80A0-B542E110F755}" srcId="{9C467C21-348F-4A24-B78C-A2DC29DB63E1}" destId="{FA19E735-9DD1-41F7-9F07-D6FC99221306}" srcOrd="1" destOrd="0" parTransId="{3D96F8B7-5FF3-4198-9F02-44EB2CBCA9A6}" sibTransId="{4AFA4050-A039-4D19-894E-F021F5433AD4}"/>
    <dgm:cxn modelId="{230C964E-B43C-48A8-B76F-2F0C41206A9B}" type="presOf" srcId="{852CEFC7-2052-40CC-BBE0-EBB5FF82FAEA}" destId="{76597B6F-06A1-4DF0-9238-25FCC180A499}" srcOrd="0" destOrd="2" presId="urn:microsoft.com/office/officeart/2005/8/layout/hList1"/>
    <dgm:cxn modelId="{18E8C571-82C4-4D98-810D-25E5A6DE48B5}" srcId="{DB294F6B-7318-47CA-B43F-8A49AC4E5A6E}" destId="{13050FCA-4AC5-4FD7-8E34-00F4E5CE2D34}" srcOrd="2" destOrd="0" parTransId="{B4F9233D-CF22-4928-9719-01BA1C140BCB}" sibTransId="{60197DAA-D05E-4B38-9DA9-E2F40D0A9AD5}"/>
    <dgm:cxn modelId="{206F3C53-4010-4BF6-A78A-FFC994C15D80}" type="presOf" srcId="{6B3A1D1A-3AF9-4E2D-B97A-BBA46F226BE6}" destId="{A2A585FC-9E13-4ED0-B44E-C4CD45DB3CCB}" srcOrd="0" destOrd="0" presId="urn:microsoft.com/office/officeart/2005/8/layout/hList1"/>
    <dgm:cxn modelId="{2DDBAF73-3807-4F6B-B812-A4D0D0F50E55}" type="presOf" srcId="{73CBC8E5-7E17-424D-B959-40AC937C2206}" destId="{A2A585FC-9E13-4ED0-B44E-C4CD45DB3CCB}" srcOrd="0" destOrd="4" presId="urn:microsoft.com/office/officeart/2005/8/layout/hList1"/>
    <dgm:cxn modelId="{3D143F75-3832-4AC3-B79B-DC030961BD31}" type="presOf" srcId="{13050FCA-4AC5-4FD7-8E34-00F4E5CE2D34}" destId="{A2A585FC-9E13-4ED0-B44E-C4CD45DB3CCB}" srcOrd="0" destOrd="2" presId="urn:microsoft.com/office/officeart/2005/8/layout/hList1"/>
    <dgm:cxn modelId="{E52F4375-8FB7-477F-91CB-C8D82160C24A}" srcId="{BE69A607-0F93-4F4C-9FC7-EF1C912891B0}" destId="{DB294F6B-7318-47CA-B43F-8A49AC4E5A6E}" srcOrd="0" destOrd="0" parTransId="{D8BF7EFD-9772-48D6-B906-C80191325B4A}" sibTransId="{3224FF8B-425A-45AA-8D34-9F01EBDB1B60}"/>
    <dgm:cxn modelId="{56CD9576-A61A-4C0D-A33E-A070DAF0D29A}" srcId="{BE69A607-0F93-4F4C-9FC7-EF1C912891B0}" destId="{9C467C21-348F-4A24-B78C-A2DC29DB63E1}" srcOrd="1" destOrd="0" parTransId="{F94FA0AF-E230-4C19-85DB-A497697B204D}" sibTransId="{EE93C298-388E-4E6C-9C68-A63A7E9E54EC}"/>
    <dgm:cxn modelId="{E7A42478-99D5-469A-A964-111A29ED4117}" srcId="{DB294F6B-7318-47CA-B43F-8A49AC4E5A6E}" destId="{13C47AFA-A74B-41E8-83B8-85E35F40447A}" srcOrd="1" destOrd="0" parTransId="{A2FEB0D2-3BB4-40F3-8C1B-9BE123403147}" sibTransId="{00FC74C8-FC8D-4EB8-A082-4DE57FAA27A6}"/>
    <dgm:cxn modelId="{2D9D0A8F-1D1F-450C-B34B-AD10153BB3B0}" srcId="{DB294F6B-7318-47CA-B43F-8A49AC4E5A6E}" destId="{6B3A1D1A-3AF9-4E2D-B97A-BBA46F226BE6}" srcOrd="0" destOrd="0" parTransId="{4CD76A13-9EE8-493E-994C-FDA7827F552D}" sibTransId="{74D1B118-20B9-491E-B502-7429780B68BA}"/>
    <dgm:cxn modelId="{345D4696-266E-4012-9B1B-B06958A8DDD0}" type="presOf" srcId="{FA19E735-9DD1-41F7-9F07-D6FC99221306}" destId="{76597B6F-06A1-4DF0-9238-25FCC180A499}" srcOrd="0" destOrd="1" presId="urn:microsoft.com/office/officeart/2005/8/layout/hList1"/>
    <dgm:cxn modelId="{6F58F8AA-69F0-4E2F-AEC1-1EB63D15CB1A}" srcId="{DB294F6B-7318-47CA-B43F-8A49AC4E5A6E}" destId="{EAD9B94D-8892-437C-A1F3-04D281CF498C}" srcOrd="3" destOrd="0" parTransId="{9E366394-F4C8-4EDD-8AA5-8114AB65F458}" sibTransId="{32A62617-D042-4009-B896-91DED85D57A9}"/>
    <dgm:cxn modelId="{FB4353AD-8661-481C-AF9B-EA5A425144E3}" type="presOf" srcId="{BE69A607-0F93-4F4C-9FC7-EF1C912891B0}" destId="{68033441-7666-439B-8ECC-C62389288ABE}" srcOrd="0" destOrd="0" presId="urn:microsoft.com/office/officeart/2005/8/layout/hList1"/>
    <dgm:cxn modelId="{C28AD8DD-9290-4F54-A0BD-6D111F588E20}" srcId="{9C467C21-348F-4A24-B78C-A2DC29DB63E1}" destId="{852CEFC7-2052-40CC-BBE0-EBB5FF82FAEA}" srcOrd="2" destOrd="0" parTransId="{FF33D246-5C89-4078-ADE6-DE85DCDC8B65}" sibTransId="{4DD39C17-24A6-4071-9B34-7D398E0A92D6}"/>
    <dgm:cxn modelId="{33804CE5-2152-405D-8EE1-6F1E73408FF6}" type="presOf" srcId="{EAD9B94D-8892-437C-A1F3-04D281CF498C}" destId="{A2A585FC-9E13-4ED0-B44E-C4CD45DB3CCB}" srcOrd="0" destOrd="3" presId="urn:microsoft.com/office/officeart/2005/8/layout/hList1"/>
    <dgm:cxn modelId="{F2CC3326-74B9-4660-A11A-1C81DEADB202}" type="presParOf" srcId="{68033441-7666-439B-8ECC-C62389288ABE}" destId="{2D9ED81A-7F2A-4A9E-BF59-4165ED6FB0D8}" srcOrd="0" destOrd="0" presId="urn:microsoft.com/office/officeart/2005/8/layout/hList1"/>
    <dgm:cxn modelId="{3A585E11-65FB-4046-8E19-AF55934AE0B3}" type="presParOf" srcId="{2D9ED81A-7F2A-4A9E-BF59-4165ED6FB0D8}" destId="{B6AA58D8-315F-4941-8136-A600121A01DF}" srcOrd="0" destOrd="0" presId="urn:microsoft.com/office/officeart/2005/8/layout/hList1"/>
    <dgm:cxn modelId="{096A92A9-5F8A-408A-B344-CFA323443A1F}" type="presParOf" srcId="{2D9ED81A-7F2A-4A9E-BF59-4165ED6FB0D8}" destId="{A2A585FC-9E13-4ED0-B44E-C4CD45DB3CCB}" srcOrd="1" destOrd="0" presId="urn:microsoft.com/office/officeart/2005/8/layout/hList1"/>
    <dgm:cxn modelId="{72F63DF2-4DFA-420D-B237-7CB0ED9F0F2F}" type="presParOf" srcId="{68033441-7666-439B-8ECC-C62389288ABE}" destId="{58E34EF3-1209-437B-AD7D-848DA339F485}" srcOrd="1" destOrd="0" presId="urn:microsoft.com/office/officeart/2005/8/layout/hList1"/>
    <dgm:cxn modelId="{F2BA089E-9454-4C24-A20E-9BD5B1172FE6}" type="presParOf" srcId="{68033441-7666-439B-8ECC-C62389288ABE}" destId="{3C7F9C07-6E5B-468D-9CD7-A16178550464}" srcOrd="2" destOrd="0" presId="urn:microsoft.com/office/officeart/2005/8/layout/hList1"/>
    <dgm:cxn modelId="{5B925B7F-5787-48A6-A17E-87C1F496FE21}" type="presParOf" srcId="{3C7F9C07-6E5B-468D-9CD7-A16178550464}" destId="{F92D4936-D7A0-422B-B72F-C041F786DF96}" srcOrd="0" destOrd="0" presId="urn:microsoft.com/office/officeart/2005/8/layout/hList1"/>
    <dgm:cxn modelId="{63356A63-D874-4FE7-A93D-627DE007C16E}" type="presParOf" srcId="{3C7F9C07-6E5B-468D-9CD7-A16178550464}" destId="{76597B6F-06A1-4DF0-9238-25FCC180A4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9BC3E8-0303-4C79-A16F-2FAAE37F800E}"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351FB0A6-D7D5-4392-847D-40BF34D17BAE}">
      <dgm:prSet phldrT="[Text]"/>
      <dgm:spPr/>
      <dgm:t>
        <a:bodyPr/>
        <a:lstStyle/>
        <a:p>
          <a:r>
            <a:rPr lang="en-US" dirty="0"/>
            <a:t>Patients with HIV are at a higher risk of developing diabetes</a:t>
          </a:r>
        </a:p>
      </dgm:t>
    </dgm:pt>
    <dgm:pt modelId="{2156EEB4-F189-4662-B922-F8C9A2C4DFC3}" type="parTrans" cxnId="{5F2AEE18-99B2-4CEA-8CBC-DA7B3DD09925}">
      <dgm:prSet/>
      <dgm:spPr/>
      <dgm:t>
        <a:bodyPr/>
        <a:lstStyle/>
        <a:p>
          <a:endParaRPr lang="en-US"/>
        </a:p>
      </dgm:t>
    </dgm:pt>
    <dgm:pt modelId="{72A8026D-7ABE-4BA2-9642-A279D7C2A2FA}" type="sibTrans" cxnId="{5F2AEE18-99B2-4CEA-8CBC-DA7B3DD09925}">
      <dgm:prSet/>
      <dgm:spPr/>
      <dgm:t>
        <a:bodyPr/>
        <a:lstStyle/>
        <a:p>
          <a:endParaRPr lang="en-US"/>
        </a:p>
      </dgm:t>
    </dgm:pt>
    <dgm:pt modelId="{E7C2F941-54A9-4DC9-8DA1-BA2D2FDD8A60}">
      <dgm:prSet phldrT="[Text]"/>
      <dgm:spPr>
        <a:solidFill>
          <a:schemeClr val="accent2">
            <a:lumMod val="60000"/>
            <a:lumOff val="40000"/>
          </a:schemeClr>
        </a:solidFill>
      </dgm:spPr>
      <dgm:t>
        <a:bodyPr/>
        <a:lstStyle/>
        <a:p>
          <a:r>
            <a:rPr lang="en-US" dirty="0"/>
            <a:t>Patients with HIV should be screened using fasting glucose</a:t>
          </a:r>
        </a:p>
      </dgm:t>
    </dgm:pt>
    <dgm:pt modelId="{48F57050-9B44-43C8-A3CB-DF8595EB5B33}" type="parTrans" cxnId="{508145BA-CE4A-4E43-90BB-168574746F64}">
      <dgm:prSet/>
      <dgm:spPr/>
      <dgm:t>
        <a:bodyPr/>
        <a:lstStyle/>
        <a:p>
          <a:endParaRPr lang="en-US"/>
        </a:p>
      </dgm:t>
    </dgm:pt>
    <dgm:pt modelId="{302337BE-67D5-4F83-91E5-F8F6BA9F8837}" type="sibTrans" cxnId="{508145BA-CE4A-4E43-90BB-168574746F64}">
      <dgm:prSet/>
      <dgm:spPr/>
      <dgm:t>
        <a:bodyPr/>
        <a:lstStyle/>
        <a:p>
          <a:endParaRPr lang="en-US"/>
        </a:p>
      </dgm:t>
    </dgm:pt>
    <dgm:pt modelId="{1F3B75A8-2D0E-47E9-9108-B9F33B2645EE}">
      <dgm:prSet phldrT="[Text]"/>
      <dgm:spPr/>
      <dgm:t>
        <a:bodyPr/>
        <a:lstStyle/>
        <a:p>
          <a:r>
            <a:rPr lang="en-US" dirty="0"/>
            <a:t>Management of diabetes in HIV patients should follow the ADA Standards of Care</a:t>
          </a:r>
        </a:p>
      </dgm:t>
    </dgm:pt>
    <dgm:pt modelId="{076B3E13-408F-426D-8F1A-9DBF7D95B778}" type="parTrans" cxnId="{9D78D4C6-5908-412C-8C7E-5F8DC1160EC5}">
      <dgm:prSet/>
      <dgm:spPr/>
      <dgm:t>
        <a:bodyPr/>
        <a:lstStyle/>
        <a:p>
          <a:endParaRPr lang="en-US"/>
        </a:p>
      </dgm:t>
    </dgm:pt>
    <dgm:pt modelId="{0A065863-3332-4CD2-995F-5BAADDB72D40}" type="sibTrans" cxnId="{9D78D4C6-5908-412C-8C7E-5F8DC1160EC5}">
      <dgm:prSet/>
      <dgm:spPr/>
      <dgm:t>
        <a:bodyPr/>
        <a:lstStyle/>
        <a:p>
          <a:endParaRPr lang="en-US"/>
        </a:p>
      </dgm:t>
    </dgm:pt>
    <dgm:pt modelId="{F479143D-5804-4964-A16B-889782F58DBA}">
      <dgm:prSet phldrT="[Text]"/>
      <dgm:spPr>
        <a:solidFill>
          <a:schemeClr val="accent2">
            <a:lumMod val="60000"/>
            <a:lumOff val="40000"/>
          </a:schemeClr>
        </a:solidFill>
      </dgm:spPr>
      <dgm:t>
        <a:bodyPr/>
        <a:lstStyle/>
        <a:p>
          <a:r>
            <a:rPr lang="en-US" dirty="0"/>
            <a:t>GLP-1 agonists and SGLT-2 inhibitors can provide cardiovascular and renal benefits</a:t>
          </a:r>
        </a:p>
      </dgm:t>
    </dgm:pt>
    <dgm:pt modelId="{C3D0728B-4055-4B4E-9115-35CA3AC92FCB}" type="parTrans" cxnId="{C9106103-D27C-4D47-8F43-6913B3DF7926}">
      <dgm:prSet/>
      <dgm:spPr/>
      <dgm:t>
        <a:bodyPr/>
        <a:lstStyle/>
        <a:p>
          <a:endParaRPr lang="en-US"/>
        </a:p>
      </dgm:t>
    </dgm:pt>
    <dgm:pt modelId="{E320C5EE-F007-41E8-A99E-4755EE29A34E}" type="sibTrans" cxnId="{C9106103-D27C-4D47-8F43-6913B3DF7926}">
      <dgm:prSet/>
      <dgm:spPr/>
      <dgm:t>
        <a:bodyPr/>
        <a:lstStyle/>
        <a:p>
          <a:endParaRPr lang="en-US"/>
        </a:p>
      </dgm:t>
    </dgm:pt>
    <dgm:pt modelId="{5ABDDBC7-E677-4817-80A2-FBBF32F69909}">
      <dgm:prSet phldrT="[Text]"/>
      <dgm:spPr/>
      <dgm:t>
        <a:bodyPr/>
        <a:lstStyle/>
        <a:p>
          <a:r>
            <a:rPr lang="en-US" dirty="0"/>
            <a:t>Work with your LPAP to ensure Ryan White patients have access to at least one medication in each class</a:t>
          </a:r>
        </a:p>
      </dgm:t>
    </dgm:pt>
    <dgm:pt modelId="{CD102E10-9843-43D5-8749-18865ECD7A5A}" type="parTrans" cxnId="{D13839C0-4CFC-46B1-B6EE-AE842274F653}">
      <dgm:prSet/>
      <dgm:spPr/>
      <dgm:t>
        <a:bodyPr/>
        <a:lstStyle/>
        <a:p>
          <a:endParaRPr lang="en-US"/>
        </a:p>
      </dgm:t>
    </dgm:pt>
    <dgm:pt modelId="{7782E660-AEBB-4CA9-ADDD-0493E703D2F3}" type="sibTrans" cxnId="{D13839C0-4CFC-46B1-B6EE-AE842274F653}">
      <dgm:prSet/>
      <dgm:spPr/>
      <dgm:t>
        <a:bodyPr/>
        <a:lstStyle/>
        <a:p>
          <a:endParaRPr lang="en-US"/>
        </a:p>
      </dgm:t>
    </dgm:pt>
    <dgm:pt modelId="{B0E840D5-BF3B-41AC-B1CB-D6D0117F053C}" type="pres">
      <dgm:prSet presAssocID="{A59BC3E8-0303-4C79-A16F-2FAAE37F800E}" presName="linearFlow" presStyleCnt="0">
        <dgm:presLayoutVars>
          <dgm:dir/>
          <dgm:resizeHandles val="exact"/>
        </dgm:presLayoutVars>
      </dgm:prSet>
      <dgm:spPr/>
    </dgm:pt>
    <dgm:pt modelId="{FCEF0CAA-E37E-4F53-BF9C-98962C606E1A}" type="pres">
      <dgm:prSet presAssocID="{351FB0A6-D7D5-4392-847D-40BF34D17BAE}" presName="composite" presStyleCnt="0"/>
      <dgm:spPr/>
    </dgm:pt>
    <dgm:pt modelId="{733321CC-411D-438A-A9BC-5FBD002338E3}" type="pres">
      <dgm:prSet presAssocID="{351FB0A6-D7D5-4392-847D-40BF34D17BAE}" presName="imgShp" presStyleLbl="fgImgPlace1" presStyleIdx="0" presStyleCnt="5"/>
      <dgm:spPr>
        <a:solidFill>
          <a:srgbClr val="7030A0"/>
        </a:solidFill>
      </dgm:spPr>
    </dgm:pt>
    <dgm:pt modelId="{4F26C9E4-A957-434B-B2BA-2ACA45315342}" type="pres">
      <dgm:prSet presAssocID="{351FB0A6-D7D5-4392-847D-40BF34D17BAE}" presName="txShp" presStyleLbl="node1" presStyleIdx="0" presStyleCnt="5">
        <dgm:presLayoutVars>
          <dgm:bulletEnabled val="1"/>
        </dgm:presLayoutVars>
      </dgm:prSet>
      <dgm:spPr/>
    </dgm:pt>
    <dgm:pt modelId="{2592AEEF-6B9E-417C-BC54-026BAE56AD34}" type="pres">
      <dgm:prSet presAssocID="{72A8026D-7ABE-4BA2-9642-A279D7C2A2FA}" presName="spacing" presStyleCnt="0"/>
      <dgm:spPr/>
    </dgm:pt>
    <dgm:pt modelId="{64F6ED6A-6B5A-4B2B-AE6B-3B128F48D206}" type="pres">
      <dgm:prSet presAssocID="{E7C2F941-54A9-4DC9-8DA1-BA2D2FDD8A60}" presName="composite" presStyleCnt="0"/>
      <dgm:spPr/>
    </dgm:pt>
    <dgm:pt modelId="{2344D794-64EB-4E79-968F-462CF547784C}" type="pres">
      <dgm:prSet presAssocID="{E7C2F941-54A9-4DC9-8DA1-BA2D2FDD8A60}" presName="imgShp" presStyleLbl="fgImgPlace1" presStyleIdx="1" presStyleCnt="5"/>
      <dgm:spPr>
        <a:solidFill>
          <a:srgbClr val="7030A0"/>
        </a:solidFill>
      </dgm:spPr>
    </dgm:pt>
    <dgm:pt modelId="{5EE80D08-BCFC-43A2-A798-3EDE164BBE11}" type="pres">
      <dgm:prSet presAssocID="{E7C2F941-54A9-4DC9-8DA1-BA2D2FDD8A60}" presName="txShp" presStyleLbl="node1" presStyleIdx="1" presStyleCnt="5">
        <dgm:presLayoutVars>
          <dgm:bulletEnabled val="1"/>
        </dgm:presLayoutVars>
      </dgm:prSet>
      <dgm:spPr/>
    </dgm:pt>
    <dgm:pt modelId="{A26B2153-7556-4A19-BDDC-39AEC2DA7612}" type="pres">
      <dgm:prSet presAssocID="{302337BE-67D5-4F83-91E5-F8F6BA9F8837}" presName="spacing" presStyleCnt="0"/>
      <dgm:spPr/>
    </dgm:pt>
    <dgm:pt modelId="{EDC4B471-01CF-45CC-A44B-7550DBCFE2E9}" type="pres">
      <dgm:prSet presAssocID="{1F3B75A8-2D0E-47E9-9108-B9F33B2645EE}" presName="composite" presStyleCnt="0"/>
      <dgm:spPr/>
    </dgm:pt>
    <dgm:pt modelId="{E003E26B-4CA3-45F0-80E3-41CBE1F2744A}" type="pres">
      <dgm:prSet presAssocID="{1F3B75A8-2D0E-47E9-9108-B9F33B2645EE}" presName="imgShp" presStyleLbl="fgImgPlace1" presStyleIdx="2" presStyleCnt="5"/>
      <dgm:spPr>
        <a:solidFill>
          <a:srgbClr val="7030A0"/>
        </a:solidFill>
      </dgm:spPr>
    </dgm:pt>
    <dgm:pt modelId="{C9191A3D-CF3E-45F1-860D-46B563E60355}" type="pres">
      <dgm:prSet presAssocID="{1F3B75A8-2D0E-47E9-9108-B9F33B2645EE}" presName="txShp" presStyleLbl="node1" presStyleIdx="2" presStyleCnt="5">
        <dgm:presLayoutVars>
          <dgm:bulletEnabled val="1"/>
        </dgm:presLayoutVars>
      </dgm:prSet>
      <dgm:spPr/>
    </dgm:pt>
    <dgm:pt modelId="{BBE0D038-4972-4A68-9F3B-7248AEEB7DEF}" type="pres">
      <dgm:prSet presAssocID="{0A065863-3332-4CD2-995F-5BAADDB72D40}" presName="spacing" presStyleCnt="0"/>
      <dgm:spPr/>
    </dgm:pt>
    <dgm:pt modelId="{CAE69CC0-1519-4EBF-BF4D-07E35FEE5F2D}" type="pres">
      <dgm:prSet presAssocID="{F479143D-5804-4964-A16B-889782F58DBA}" presName="composite" presStyleCnt="0"/>
      <dgm:spPr/>
    </dgm:pt>
    <dgm:pt modelId="{755C5B02-16FD-49C0-AAAF-4160530F7020}" type="pres">
      <dgm:prSet presAssocID="{F479143D-5804-4964-A16B-889782F58DBA}" presName="imgShp" presStyleLbl="fgImgPlace1" presStyleIdx="3" presStyleCnt="5"/>
      <dgm:spPr>
        <a:solidFill>
          <a:srgbClr val="7030A0"/>
        </a:solidFill>
      </dgm:spPr>
    </dgm:pt>
    <dgm:pt modelId="{DAE00132-DF3B-4AA8-A57E-3AA211953377}" type="pres">
      <dgm:prSet presAssocID="{F479143D-5804-4964-A16B-889782F58DBA}" presName="txShp" presStyleLbl="node1" presStyleIdx="3" presStyleCnt="5">
        <dgm:presLayoutVars>
          <dgm:bulletEnabled val="1"/>
        </dgm:presLayoutVars>
      </dgm:prSet>
      <dgm:spPr/>
    </dgm:pt>
    <dgm:pt modelId="{C87E763C-4B80-46C7-A61D-03FB8E9196C0}" type="pres">
      <dgm:prSet presAssocID="{E320C5EE-F007-41E8-A99E-4755EE29A34E}" presName="spacing" presStyleCnt="0"/>
      <dgm:spPr/>
    </dgm:pt>
    <dgm:pt modelId="{A36B4F57-B8CB-4FC8-915E-D435BC65DD0A}" type="pres">
      <dgm:prSet presAssocID="{5ABDDBC7-E677-4817-80A2-FBBF32F69909}" presName="composite" presStyleCnt="0"/>
      <dgm:spPr/>
    </dgm:pt>
    <dgm:pt modelId="{994E282B-FB84-417C-8370-95F9595CBAA5}" type="pres">
      <dgm:prSet presAssocID="{5ABDDBC7-E677-4817-80A2-FBBF32F69909}" presName="imgShp" presStyleLbl="fgImgPlace1" presStyleIdx="4" presStyleCnt="5"/>
      <dgm:spPr>
        <a:solidFill>
          <a:srgbClr val="7030A0"/>
        </a:solidFill>
      </dgm:spPr>
    </dgm:pt>
    <dgm:pt modelId="{9A194BEA-AC17-4AD9-AFE5-A431223D4657}" type="pres">
      <dgm:prSet presAssocID="{5ABDDBC7-E677-4817-80A2-FBBF32F69909}" presName="txShp" presStyleLbl="node1" presStyleIdx="4" presStyleCnt="5">
        <dgm:presLayoutVars>
          <dgm:bulletEnabled val="1"/>
        </dgm:presLayoutVars>
      </dgm:prSet>
      <dgm:spPr/>
    </dgm:pt>
  </dgm:ptLst>
  <dgm:cxnLst>
    <dgm:cxn modelId="{C9106103-D27C-4D47-8F43-6913B3DF7926}" srcId="{A59BC3E8-0303-4C79-A16F-2FAAE37F800E}" destId="{F479143D-5804-4964-A16B-889782F58DBA}" srcOrd="3" destOrd="0" parTransId="{C3D0728B-4055-4B4E-9115-35CA3AC92FCB}" sibTransId="{E320C5EE-F007-41E8-A99E-4755EE29A34E}"/>
    <dgm:cxn modelId="{6FAE0B0F-6F43-4829-B51B-FB18D1EDF68B}" type="presOf" srcId="{1F3B75A8-2D0E-47E9-9108-B9F33B2645EE}" destId="{C9191A3D-CF3E-45F1-860D-46B563E60355}" srcOrd="0" destOrd="0" presId="urn:microsoft.com/office/officeart/2005/8/layout/vList3"/>
    <dgm:cxn modelId="{5F2AEE18-99B2-4CEA-8CBC-DA7B3DD09925}" srcId="{A59BC3E8-0303-4C79-A16F-2FAAE37F800E}" destId="{351FB0A6-D7D5-4392-847D-40BF34D17BAE}" srcOrd="0" destOrd="0" parTransId="{2156EEB4-F189-4662-B922-F8C9A2C4DFC3}" sibTransId="{72A8026D-7ABE-4BA2-9642-A279D7C2A2FA}"/>
    <dgm:cxn modelId="{5C808A65-9304-4CDF-8407-F38F743B54D9}" type="presOf" srcId="{F479143D-5804-4964-A16B-889782F58DBA}" destId="{DAE00132-DF3B-4AA8-A57E-3AA211953377}" srcOrd="0" destOrd="0" presId="urn:microsoft.com/office/officeart/2005/8/layout/vList3"/>
    <dgm:cxn modelId="{CDE80853-04C0-4740-B506-AA920C52F174}" type="presOf" srcId="{351FB0A6-D7D5-4392-847D-40BF34D17BAE}" destId="{4F26C9E4-A957-434B-B2BA-2ACA45315342}" srcOrd="0" destOrd="0" presId="urn:microsoft.com/office/officeart/2005/8/layout/vList3"/>
    <dgm:cxn modelId="{E6298CA6-6AF1-4362-B73E-32C234356A8B}" type="presOf" srcId="{5ABDDBC7-E677-4817-80A2-FBBF32F69909}" destId="{9A194BEA-AC17-4AD9-AFE5-A431223D4657}" srcOrd="0" destOrd="0" presId="urn:microsoft.com/office/officeart/2005/8/layout/vList3"/>
    <dgm:cxn modelId="{508145BA-CE4A-4E43-90BB-168574746F64}" srcId="{A59BC3E8-0303-4C79-A16F-2FAAE37F800E}" destId="{E7C2F941-54A9-4DC9-8DA1-BA2D2FDD8A60}" srcOrd="1" destOrd="0" parTransId="{48F57050-9B44-43C8-A3CB-DF8595EB5B33}" sibTransId="{302337BE-67D5-4F83-91E5-F8F6BA9F8837}"/>
    <dgm:cxn modelId="{D13839C0-4CFC-46B1-B6EE-AE842274F653}" srcId="{A59BC3E8-0303-4C79-A16F-2FAAE37F800E}" destId="{5ABDDBC7-E677-4817-80A2-FBBF32F69909}" srcOrd="4" destOrd="0" parTransId="{CD102E10-9843-43D5-8749-18865ECD7A5A}" sibTransId="{7782E660-AEBB-4CA9-ADDD-0493E703D2F3}"/>
    <dgm:cxn modelId="{9D78D4C6-5908-412C-8C7E-5F8DC1160EC5}" srcId="{A59BC3E8-0303-4C79-A16F-2FAAE37F800E}" destId="{1F3B75A8-2D0E-47E9-9108-B9F33B2645EE}" srcOrd="2" destOrd="0" parTransId="{076B3E13-408F-426D-8F1A-9DBF7D95B778}" sibTransId="{0A065863-3332-4CD2-995F-5BAADDB72D40}"/>
    <dgm:cxn modelId="{1FD566D8-48F7-49E2-94BD-20F2AA24D35C}" type="presOf" srcId="{A59BC3E8-0303-4C79-A16F-2FAAE37F800E}" destId="{B0E840D5-BF3B-41AC-B1CB-D6D0117F053C}" srcOrd="0" destOrd="0" presId="urn:microsoft.com/office/officeart/2005/8/layout/vList3"/>
    <dgm:cxn modelId="{E21085EC-0751-4D78-B9D3-A55B3E684A82}" type="presOf" srcId="{E7C2F941-54A9-4DC9-8DA1-BA2D2FDD8A60}" destId="{5EE80D08-BCFC-43A2-A798-3EDE164BBE11}" srcOrd="0" destOrd="0" presId="urn:microsoft.com/office/officeart/2005/8/layout/vList3"/>
    <dgm:cxn modelId="{854960CB-3811-4A77-86A4-D7BD7B80BE11}" type="presParOf" srcId="{B0E840D5-BF3B-41AC-B1CB-D6D0117F053C}" destId="{FCEF0CAA-E37E-4F53-BF9C-98962C606E1A}" srcOrd="0" destOrd="0" presId="urn:microsoft.com/office/officeart/2005/8/layout/vList3"/>
    <dgm:cxn modelId="{8AF3BFE8-3446-40B0-AFD0-A8EF3C97EF75}" type="presParOf" srcId="{FCEF0CAA-E37E-4F53-BF9C-98962C606E1A}" destId="{733321CC-411D-438A-A9BC-5FBD002338E3}" srcOrd="0" destOrd="0" presId="urn:microsoft.com/office/officeart/2005/8/layout/vList3"/>
    <dgm:cxn modelId="{79F3B42B-2E1A-402F-9050-08FFE1C6DD10}" type="presParOf" srcId="{FCEF0CAA-E37E-4F53-BF9C-98962C606E1A}" destId="{4F26C9E4-A957-434B-B2BA-2ACA45315342}" srcOrd="1" destOrd="0" presId="urn:microsoft.com/office/officeart/2005/8/layout/vList3"/>
    <dgm:cxn modelId="{F4A86387-24FE-46A1-98A2-F6DBBB62A990}" type="presParOf" srcId="{B0E840D5-BF3B-41AC-B1CB-D6D0117F053C}" destId="{2592AEEF-6B9E-417C-BC54-026BAE56AD34}" srcOrd="1" destOrd="0" presId="urn:microsoft.com/office/officeart/2005/8/layout/vList3"/>
    <dgm:cxn modelId="{02F7C89D-8FEE-48AB-A852-DF41E26D2CB3}" type="presParOf" srcId="{B0E840D5-BF3B-41AC-B1CB-D6D0117F053C}" destId="{64F6ED6A-6B5A-4B2B-AE6B-3B128F48D206}" srcOrd="2" destOrd="0" presId="urn:microsoft.com/office/officeart/2005/8/layout/vList3"/>
    <dgm:cxn modelId="{4CB3BFB0-1EF3-4032-8AFE-A1C8221CEDEC}" type="presParOf" srcId="{64F6ED6A-6B5A-4B2B-AE6B-3B128F48D206}" destId="{2344D794-64EB-4E79-968F-462CF547784C}" srcOrd="0" destOrd="0" presId="urn:microsoft.com/office/officeart/2005/8/layout/vList3"/>
    <dgm:cxn modelId="{6A71B789-B797-4061-8AE0-E8AF10312DF9}" type="presParOf" srcId="{64F6ED6A-6B5A-4B2B-AE6B-3B128F48D206}" destId="{5EE80D08-BCFC-43A2-A798-3EDE164BBE11}" srcOrd="1" destOrd="0" presId="urn:microsoft.com/office/officeart/2005/8/layout/vList3"/>
    <dgm:cxn modelId="{AA9C211A-DB60-4F7C-9F1D-8B3FC6C8BD14}" type="presParOf" srcId="{B0E840D5-BF3B-41AC-B1CB-D6D0117F053C}" destId="{A26B2153-7556-4A19-BDDC-39AEC2DA7612}" srcOrd="3" destOrd="0" presId="urn:microsoft.com/office/officeart/2005/8/layout/vList3"/>
    <dgm:cxn modelId="{6409D145-0FBD-4222-AE2C-A54B6F949647}" type="presParOf" srcId="{B0E840D5-BF3B-41AC-B1CB-D6D0117F053C}" destId="{EDC4B471-01CF-45CC-A44B-7550DBCFE2E9}" srcOrd="4" destOrd="0" presId="urn:microsoft.com/office/officeart/2005/8/layout/vList3"/>
    <dgm:cxn modelId="{E18F624C-410F-42AA-8E93-24CC48E38DD3}" type="presParOf" srcId="{EDC4B471-01CF-45CC-A44B-7550DBCFE2E9}" destId="{E003E26B-4CA3-45F0-80E3-41CBE1F2744A}" srcOrd="0" destOrd="0" presId="urn:microsoft.com/office/officeart/2005/8/layout/vList3"/>
    <dgm:cxn modelId="{156269AE-C76D-449D-BEAC-894B11DA2F86}" type="presParOf" srcId="{EDC4B471-01CF-45CC-A44B-7550DBCFE2E9}" destId="{C9191A3D-CF3E-45F1-860D-46B563E60355}" srcOrd="1" destOrd="0" presId="urn:microsoft.com/office/officeart/2005/8/layout/vList3"/>
    <dgm:cxn modelId="{A4309279-0EB1-4ABD-965F-2DE70A8CFA3C}" type="presParOf" srcId="{B0E840D5-BF3B-41AC-B1CB-D6D0117F053C}" destId="{BBE0D038-4972-4A68-9F3B-7248AEEB7DEF}" srcOrd="5" destOrd="0" presId="urn:microsoft.com/office/officeart/2005/8/layout/vList3"/>
    <dgm:cxn modelId="{9ED59B23-566F-4A54-9B00-CB96A3FDC04A}" type="presParOf" srcId="{B0E840D5-BF3B-41AC-B1CB-D6D0117F053C}" destId="{CAE69CC0-1519-4EBF-BF4D-07E35FEE5F2D}" srcOrd="6" destOrd="0" presId="urn:microsoft.com/office/officeart/2005/8/layout/vList3"/>
    <dgm:cxn modelId="{B7BE8AB1-388C-4536-9599-71ADB029FDB1}" type="presParOf" srcId="{CAE69CC0-1519-4EBF-BF4D-07E35FEE5F2D}" destId="{755C5B02-16FD-49C0-AAAF-4160530F7020}" srcOrd="0" destOrd="0" presId="urn:microsoft.com/office/officeart/2005/8/layout/vList3"/>
    <dgm:cxn modelId="{C0B29E00-5ACC-48D9-BE6D-B056BB42F3B1}" type="presParOf" srcId="{CAE69CC0-1519-4EBF-BF4D-07E35FEE5F2D}" destId="{DAE00132-DF3B-4AA8-A57E-3AA211953377}" srcOrd="1" destOrd="0" presId="urn:microsoft.com/office/officeart/2005/8/layout/vList3"/>
    <dgm:cxn modelId="{F5E85063-A473-4378-804F-6A131A18D952}" type="presParOf" srcId="{B0E840D5-BF3B-41AC-B1CB-D6D0117F053C}" destId="{C87E763C-4B80-46C7-A61D-03FB8E9196C0}" srcOrd="7" destOrd="0" presId="urn:microsoft.com/office/officeart/2005/8/layout/vList3"/>
    <dgm:cxn modelId="{42640597-BACD-4728-B544-2B9BDCC50FE1}" type="presParOf" srcId="{B0E840D5-BF3B-41AC-B1CB-D6D0117F053C}" destId="{A36B4F57-B8CB-4FC8-915E-D435BC65DD0A}" srcOrd="8" destOrd="0" presId="urn:microsoft.com/office/officeart/2005/8/layout/vList3"/>
    <dgm:cxn modelId="{BCFF50EC-3660-45F5-ACF6-0B63A2AE4C73}" type="presParOf" srcId="{A36B4F57-B8CB-4FC8-915E-D435BC65DD0A}" destId="{994E282B-FB84-417C-8370-95F9595CBAA5}" srcOrd="0" destOrd="0" presId="urn:microsoft.com/office/officeart/2005/8/layout/vList3"/>
    <dgm:cxn modelId="{6789A4FB-8D5D-462B-9FFA-54C1AC67C9A4}" type="presParOf" srcId="{A36B4F57-B8CB-4FC8-915E-D435BC65DD0A}" destId="{9A194BEA-AC17-4AD9-AFE5-A431223D465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65EA3-9B89-4BA0-8EFF-4B33ED381511}"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49303228-835C-47AA-A89A-2097B6BD5D20}">
      <dgm:prSet phldrT="[Text]"/>
      <dgm:spPr/>
      <dgm:t>
        <a:bodyPr/>
        <a:lstStyle/>
        <a:p>
          <a:r>
            <a:rPr lang="en-US" dirty="0"/>
            <a:t>Protease inhibitors</a:t>
          </a:r>
        </a:p>
      </dgm:t>
    </dgm:pt>
    <dgm:pt modelId="{9DA9A2EA-A475-4591-8481-18AD26BFBB66}" type="parTrans" cxnId="{19DB8284-1945-4FB8-8577-55CC7DF06CF0}">
      <dgm:prSet/>
      <dgm:spPr/>
      <dgm:t>
        <a:bodyPr/>
        <a:lstStyle/>
        <a:p>
          <a:endParaRPr lang="en-US"/>
        </a:p>
      </dgm:t>
    </dgm:pt>
    <dgm:pt modelId="{670E7ABD-8D26-4DEC-BDBB-A550882FCABC}" type="sibTrans" cxnId="{19DB8284-1945-4FB8-8577-55CC7DF06CF0}">
      <dgm:prSet/>
      <dgm:spPr/>
      <dgm:t>
        <a:bodyPr/>
        <a:lstStyle/>
        <a:p>
          <a:endParaRPr lang="en-US"/>
        </a:p>
      </dgm:t>
    </dgm:pt>
    <dgm:pt modelId="{1CDF3243-9B5B-4786-A0F5-79E15A070B8B}">
      <dgm:prSet phldrT="[Text]"/>
      <dgm:spPr/>
      <dgm:t>
        <a:bodyPr/>
        <a:lstStyle/>
        <a:p>
          <a:r>
            <a:rPr lang="en-US" dirty="0"/>
            <a:t>Insulin resistance and decreased insulin secretion</a:t>
          </a:r>
        </a:p>
      </dgm:t>
    </dgm:pt>
    <dgm:pt modelId="{DDF7C43B-E32E-44F0-81BA-B9CC81F6DB00}" type="parTrans" cxnId="{278CDF1E-006E-47C4-AFDD-F7EE45D6F11C}">
      <dgm:prSet/>
      <dgm:spPr/>
      <dgm:t>
        <a:bodyPr/>
        <a:lstStyle/>
        <a:p>
          <a:endParaRPr lang="en-US"/>
        </a:p>
      </dgm:t>
    </dgm:pt>
    <dgm:pt modelId="{879C5257-AC11-4CC8-8EA1-DDA0E256A6CB}" type="sibTrans" cxnId="{278CDF1E-006E-47C4-AFDD-F7EE45D6F11C}">
      <dgm:prSet/>
      <dgm:spPr/>
      <dgm:t>
        <a:bodyPr/>
        <a:lstStyle/>
        <a:p>
          <a:endParaRPr lang="en-US"/>
        </a:p>
      </dgm:t>
    </dgm:pt>
    <dgm:pt modelId="{7CBDE57E-8EC3-411A-9ABF-0359B783530D}">
      <dgm:prSet phldrT="[Text]"/>
      <dgm:spPr/>
      <dgm:t>
        <a:bodyPr/>
        <a:lstStyle/>
        <a:p>
          <a:r>
            <a:rPr lang="en-US" dirty="0"/>
            <a:t>Nucleoside reverse transcriptase inhibitors</a:t>
          </a:r>
        </a:p>
      </dgm:t>
    </dgm:pt>
    <dgm:pt modelId="{7ED92FD1-688F-45C1-858C-0FCE74C51348}" type="parTrans" cxnId="{C4BED894-FB8F-4023-A595-CA1ED25D5348}">
      <dgm:prSet/>
      <dgm:spPr/>
      <dgm:t>
        <a:bodyPr/>
        <a:lstStyle/>
        <a:p>
          <a:endParaRPr lang="en-US"/>
        </a:p>
      </dgm:t>
    </dgm:pt>
    <dgm:pt modelId="{9E690A3A-2495-4647-85A1-3E236C67A6FC}" type="sibTrans" cxnId="{C4BED894-FB8F-4023-A595-CA1ED25D5348}">
      <dgm:prSet/>
      <dgm:spPr/>
      <dgm:t>
        <a:bodyPr/>
        <a:lstStyle/>
        <a:p>
          <a:endParaRPr lang="en-US"/>
        </a:p>
      </dgm:t>
    </dgm:pt>
    <dgm:pt modelId="{23A8887F-08DC-486C-A4AB-FED3208062A0}">
      <dgm:prSet phldrT="[Text]"/>
      <dgm:spPr/>
      <dgm:t>
        <a:bodyPr/>
        <a:lstStyle/>
        <a:p>
          <a:r>
            <a:rPr lang="en-US" dirty="0"/>
            <a:t>Thymidine analogs – changes in fat distribution </a:t>
          </a:r>
        </a:p>
      </dgm:t>
    </dgm:pt>
    <dgm:pt modelId="{4ECEADEA-86BE-4874-9B32-641F77631A5C}" type="parTrans" cxnId="{4ECD375D-3D72-42D4-8734-66A206668D35}">
      <dgm:prSet/>
      <dgm:spPr/>
      <dgm:t>
        <a:bodyPr/>
        <a:lstStyle/>
        <a:p>
          <a:endParaRPr lang="en-US"/>
        </a:p>
      </dgm:t>
    </dgm:pt>
    <dgm:pt modelId="{E7A101A9-FB67-4989-A0AF-2E80F7BF3679}" type="sibTrans" cxnId="{4ECD375D-3D72-42D4-8734-66A206668D35}">
      <dgm:prSet/>
      <dgm:spPr/>
      <dgm:t>
        <a:bodyPr/>
        <a:lstStyle/>
        <a:p>
          <a:endParaRPr lang="en-US"/>
        </a:p>
      </dgm:t>
    </dgm:pt>
    <dgm:pt modelId="{6A5AC1A9-464F-420D-B494-D3561F96F8E0}">
      <dgm:prSet/>
      <dgm:spPr/>
      <dgm:t>
        <a:bodyPr/>
        <a:lstStyle/>
        <a:p>
          <a:r>
            <a:rPr lang="en-US" dirty="0"/>
            <a:t>Integrase strand inhibitors</a:t>
          </a:r>
        </a:p>
      </dgm:t>
    </dgm:pt>
    <dgm:pt modelId="{01C3166A-E2E5-495E-AA71-B988415FFFB6}" type="parTrans" cxnId="{9C86B940-E381-45C8-A426-DA46F0DD457D}">
      <dgm:prSet/>
      <dgm:spPr/>
      <dgm:t>
        <a:bodyPr/>
        <a:lstStyle/>
        <a:p>
          <a:endParaRPr lang="en-US"/>
        </a:p>
      </dgm:t>
    </dgm:pt>
    <dgm:pt modelId="{4FFE8B60-5796-402B-8E0A-BDA659C9D8EF}" type="sibTrans" cxnId="{9C86B940-E381-45C8-A426-DA46F0DD457D}">
      <dgm:prSet/>
      <dgm:spPr/>
      <dgm:t>
        <a:bodyPr/>
        <a:lstStyle/>
        <a:p>
          <a:endParaRPr lang="en-US"/>
        </a:p>
      </dgm:t>
    </dgm:pt>
    <dgm:pt modelId="{542FF005-4DB6-4B14-85D5-F4D37B7C4431}">
      <dgm:prSet/>
      <dgm:spPr/>
      <dgm:t>
        <a:bodyPr/>
        <a:lstStyle/>
        <a:p>
          <a:r>
            <a:rPr lang="en-US" dirty="0"/>
            <a:t>Increased weight gain concern</a:t>
          </a:r>
        </a:p>
      </dgm:t>
    </dgm:pt>
    <dgm:pt modelId="{D36445EE-D0CC-494D-B304-7E053AF0EC69}" type="parTrans" cxnId="{DB409CB4-ED2F-491C-8E72-473F484AF57B}">
      <dgm:prSet/>
      <dgm:spPr/>
      <dgm:t>
        <a:bodyPr/>
        <a:lstStyle/>
        <a:p>
          <a:endParaRPr lang="en-US"/>
        </a:p>
      </dgm:t>
    </dgm:pt>
    <dgm:pt modelId="{1A38117B-BC54-4FC4-BF68-D4BB4A01ECBB}" type="sibTrans" cxnId="{DB409CB4-ED2F-491C-8E72-473F484AF57B}">
      <dgm:prSet/>
      <dgm:spPr/>
      <dgm:t>
        <a:bodyPr/>
        <a:lstStyle/>
        <a:p>
          <a:endParaRPr lang="en-US"/>
        </a:p>
      </dgm:t>
    </dgm:pt>
    <dgm:pt modelId="{4321B742-E56F-42C1-86A2-B66999A599CA}">
      <dgm:prSet/>
      <dgm:spPr/>
      <dgm:t>
        <a:bodyPr/>
        <a:lstStyle/>
        <a:p>
          <a:r>
            <a:rPr lang="en-US" dirty="0"/>
            <a:t>Lipodystrophy </a:t>
          </a:r>
        </a:p>
      </dgm:t>
    </dgm:pt>
    <dgm:pt modelId="{EE7BE691-5538-420B-B3E8-AC1DF4556042}" type="parTrans" cxnId="{A18D328F-C0B6-4439-B00D-FE52AC03A96F}">
      <dgm:prSet/>
      <dgm:spPr/>
      <dgm:t>
        <a:bodyPr/>
        <a:lstStyle/>
        <a:p>
          <a:endParaRPr lang="en-US"/>
        </a:p>
      </dgm:t>
    </dgm:pt>
    <dgm:pt modelId="{C2CE25E5-7A1F-43AC-8200-D68BD1A1BAF9}" type="sibTrans" cxnId="{A18D328F-C0B6-4439-B00D-FE52AC03A96F}">
      <dgm:prSet/>
      <dgm:spPr/>
      <dgm:t>
        <a:bodyPr/>
        <a:lstStyle/>
        <a:p>
          <a:endParaRPr lang="en-US"/>
        </a:p>
      </dgm:t>
    </dgm:pt>
    <dgm:pt modelId="{6EB2674B-525D-4B82-ABF1-433A42D759D5}">
      <dgm:prSet phldrT="[Text]"/>
      <dgm:spPr/>
      <dgm:t>
        <a:bodyPr/>
        <a:lstStyle/>
        <a:p>
          <a:r>
            <a:rPr lang="en-US" dirty="0"/>
            <a:t>Increased weight gain with tenofovir AF based regimens</a:t>
          </a:r>
        </a:p>
      </dgm:t>
    </dgm:pt>
    <dgm:pt modelId="{2B2325E6-083A-4F85-AAF5-9DCBABD58990}" type="parTrans" cxnId="{2E063A9F-3965-4F46-9E47-A2AE33D2165F}">
      <dgm:prSet/>
      <dgm:spPr/>
      <dgm:t>
        <a:bodyPr/>
        <a:lstStyle/>
        <a:p>
          <a:endParaRPr lang="en-US"/>
        </a:p>
      </dgm:t>
    </dgm:pt>
    <dgm:pt modelId="{16281115-0865-40F1-B740-38D5A8A94EFC}" type="sibTrans" cxnId="{2E063A9F-3965-4F46-9E47-A2AE33D2165F}">
      <dgm:prSet/>
      <dgm:spPr/>
      <dgm:t>
        <a:bodyPr/>
        <a:lstStyle/>
        <a:p>
          <a:endParaRPr lang="en-US"/>
        </a:p>
      </dgm:t>
    </dgm:pt>
    <dgm:pt modelId="{CBC168B6-1DE1-490B-A0CE-93F40A7CCFD9}">
      <dgm:prSet/>
      <dgm:spPr/>
      <dgm:t>
        <a:bodyPr/>
        <a:lstStyle/>
        <a:p>
          <a:r>
            <a:rPr lang="en-US" dirty="0"/>
            <a:t>Recent data indicates potential impact on glycemic control</a:t>
          </a:r>
        </a:p>
      </dgm:t>
    </dgm:pt>
    <dgm:pt modelId="{4D59CF1F-BFF5-45DF-8D33-B6EB903D46E3}" type="parTrans" cxnId="{FA004898-C004-4F27-AB63-D10160B84032}">
      <dgm:prSet/>
      <dgm:spPr/>
      <dgm:t>
        <a:bodyPr/>
        <a:lstStyle/>
        <a:p>
          <a:endParaRPr lang="en-US"/>
        </a:p>
      </dgm:t>
    </dgm:pt>
    <dgm:pt modelId="{D337B2AB-D5DF-40F5-AF8E-B5B62E15BAE3}" type="sibTrans" cxnId="{FA004898-C004-4F27-AB63-D10160B84032}">
      <dgm:prSet/>
      <dgm:spPr/>
      <dgm:t>
        <a:bodyPr/>
        <a:lstStyle/>
        <a:p>
          <a:endParaRPr lang="en-US"/>
        </a:p>
      </dgm:t>
    </dgm:pt>
    <dgm:pt modelId="{15D46DB2-0F50-4663-B85F-C7786D456FD0}" type="pres">
      <dgm:prSet presAssocID="{DE265EA3-9B89-4BA0-8EFF-4B33ED381511}" presName="linear" presStyleCnt="0">
        <dgm:presLayoutVars>
          <dgm:animLvl val="lvl"/>
          <dgm:resizeHandles val="exact"/>
        </dgm:presLayoutVars>
      </dgm:prSet>
      <dgm:spPr/>
    </dgm:pt>
    <dgm:pt modelId="{EA4F8629-D42D-4AB7-8362-6DEF5617F8E9}" type="pres">
      <dgm:prSet presAssocID="{49303228-835C-47AA-A89A-2097B6BD5D20}" presName="parentText" presStyleLbl="node1" presStyleIdx="0" presStyleCnt="3">
        <dgm:presLayoutVars>
          <dgm:chMax val="0"/>
          <dgm:bulletEnabled val="1"/>
        </dgm:presLayoutVars>
      </dgm:prSet>
      <dgm:spPr/>
    </dgm:pt>
    <dgm:pt modelId="{31A5F489-04A4-4D55-96EE-0F25713990C9}" type="pres">
      <dgm:prSet presAssocID="{49303228-835C-47AA-A89A-2097B6BD5D20}" presName="childText" presStyleLbl="revTx" presStyleIdx="0" presStyleCnt="3">
        <dgm:presLayoutVars>
          <dgm:bulletEnabled val="1"/>
        </dgm:presLayoutVars>
      </dgm:prSet>
      <dgm:spPr/>
    </dgm:pt>
    <dgm:pt modelId="{8614207A-EFAD-49A0-8E36-48CEF7E90D6C}" type="pres">
      <dgm:prSet presAssocID="{7CBDE57E-8EC3-411A-9ABF-0359B783530D}" presName="parentText" presStyleLbl="node1" presStyleIdx="1" presStyleCnt="3">
        <dgm:presLayoutVars>
          <dgm:chMax val="0"/>
          <dgm:bulletEnabled val="1"/>
        </dgm:presLayoutVars>
      </dgm:prSet>
      <dgm:spPr/>
    </dgm:pt>
    <dgm:pt modelId="{68E2E384-C4F2-4D4C-B189-FC48C913E288}" type="pres">
      <dgm:prSet presAssocID="{7CBDE57E-8EC3-411A-9ABF-0359B783530D}" presName="childText" presStyleLbl="revTx" presStyleIdx="1" presStyleCnt="3">
        <dgm:presLayoutVars>
          <dgm:bulletEnabled val="1"/>
        </dgm:presLayoutVars>
      </dgm:prSet>
      <dgm:spPr/>
    </dgm:pt>
    <dgm:pt modelId="{C16523B9-8381-4E90-A90B-59B557DB9D25}" type="pres">
      <dgm:prSet presAssocID="{6A5AC1A9-464F-420D-B494-D3561F96F8E0}" presName="parentText" presStyleLbl="node1" presStyleIdx="2" presStyleCnt="3">
        <dgm:presLayoutVars>
          <dgm:chMax val="0"/>
          <dgm:bulletEnabled val="1"/>
        </dgm:presLayoutVars>
      </dgm:prSet>
      <dgm:spPr/>
    </dgm:pt>
    <dgm:pt modelId="{C000120C-B042-4E77-834E-A984AA36EA02}" type="pres">
      <dgm:prSet presAssocID="{6A5AC1A9-464F-420D-B494-D3561F96F8E0}" presName="childText" presStyleLbl="revTx" presStyleIdx="2" presStyleCnt="3">
        <dgm:presLayoutVars>
          <dgm:bulletEnabled val="1"/>
        </dgm:presLayoutVars>
      </dgm:prSet>
      <dgm:spPr/>
    </dgm:pt>
  </dgm:ptLst>
  <dgm:cxnLst>
    <dgm:cxn modelId="{278CDF1E-006E-47C4-AFDD-F7EE45D6F11C}" srcId="{49303228-835C-47AA-A89A-2097B6BD5D20}" destId="{1CDF3243-9B5B-4786-A0F5-79E15A070B8B}" srcOrd="0" destOrd="0" parTransId="{DDF7C43B-E32E-44F0-81BA-B9CC81F6DB00}" sibTransId="{879C5257-AC11-4CC8-8EA1-DDA0E256A6CB}"/>
    <dgm:cxn modelId="{9C4B7A3A-8BE8-42DB-BA90-C4CFB36ACD29}" type="presOf" srcId="{49303228-835C-47AA-A89A-2097B6BD5D20}" destId="{EA4F8629-D42D-4AB7-8362-6DEF5617F8E9}" srcOrd="0" destOrd="0" presId="urn:microsoft.com/office/officeart/2005/8/layout/vList2"/>
    <dgm:cxn modelId="{9C86B940-E381-45C8-A426-DA46F0DD457D}" srcId="{DE265EA3-9B89-4BA0-8EFF-4B33ED381511}" destId="{6A5AC1A9-464F-420D-B494-D3561F96F8E0}" srcOrd="2" destOrd="0" parTransId="{01C3166A-E2E5-495E-AA71-B988415FFFB6}" sibTransId="{4FFE8B60-5796-402B-8E0A-BDA659C9D8EF}"/>
    <dgm:cxn modelId="{4ECD375D-3D72-42D4-8734-66A206668D35}" srcId="{7CBDE57E-8EC3-411A-9ABF-0359B783530D}" destId="{23A8887F-08DC-486C-A4AB-FED3208062A0}" srcOrd="0" destOrd="0" parTransId="{4ECEADEA-86BE-4874-9B32-641F77631A5C}" sibTransId="{E7A101A9-FB67-4989-A0AF-2E80F7BF3679}"/>
    <dgm:cxn modelId="{19B5C742-C64D-4592-9E7D-153CD5CF544D}" type="presOf" srcId="{CBC168B6-1DE1-490B-A0CE-93F40A7CCFD9}" destId="{C000120C-B042-4E77-834E-A984AA36EA02}" srcOrd="0" destOrd="1" presId="urn:microsoft.com/office/officeart/2005/8/layout/vList2"/>
    <dgm:cxn modelId="{C4419E77-2633-416D-B19A-7073E9CA3A6B}" type="presOf" srcId="{6EB2674B-525D-4B82-ABF1-433A42D759D5}" destId="{68E2E384-C4F2-4D4C-B189-FC48C913E288}" srcOrd="0" destOrd="1" presId="urn:microsoft.com/office/officeart/2005/8/layout/vList2"/>
    <dgm:cxn modelId="{03E25158-6329-45BA-A991-853F63FBF993}" type="presOf" srcId="{6A5AC1A9-464F-420D-B494-D3561F96F8E0}" destId="{C16523B9-8381-4E90-A90B-59B557DB9D25}" srcOrd="0" destOrd="0" presId="urn:microsoft.com/office/officeart/2005/8/layout/vList2"/>
    <dgm:cxn modelId="{19DB8284-1945-4FB8-8577-55CC7DF06CF0}" srcId="{DE265EA3-9B89-4BA0-8EFF-4B33ED381511}" destId="{49303228-835C-47AA-A89A-2097B6BD5D20}" srcOrd="0" destOrd="0" parTransId="{9DA9A2EA-A475-4591-8481-18AD26BFBB66}" sibTransId="{670E7ABD-8D26-4DEC-BDBB-A550882FCABC}"/>
    <dgm:cxn modelId="{A18D328F-C0B6-4439-B00D-FE52AC03A96F}" srcId="{49303228-835C-47AA-A89A-2097B6BD5D20}" destId="{4321B742-E56F-42C1-86A2-B66999A599CA}" srcOrd="1" destOrd="0" parTransId="{EE7BE691-5538-420B-B3E8-AC1DF4556042}" sibTransId="{C2CE25E5-7A1F-43AC-8200-D68BD1A1BAF9}"/>
    <dgm:cxn modelId="{C4BED894-FB8F-4023-A595-CA1ED25D5348}" srcId="{DE265EA3-9B89-4BA0-8EFF-4B33ED381511}" destId="{7CBDE57E-8EC3-411A-9ABF-0359B783530D}" srcOrd="1" destOrd="0" parTransId="{7ED92FD1-688F-45C1-858C-0FCE74C51348}" sibTransId="{9E690A3A-2495-4647-85A1-3E236C67A6FC}"/>
    <dgm:cxn modelId="{FA004898-C004-4F27-AB63-D10160B84032}" srcId="{6A5AC1A9-464F-420D-B494-D3561F96F8E0}" destId="{CBC168B6-1DE1-490B-A0CE-93F40A7CCFD9}" srcOrd="1" destOrd="0" parTransId="{4D59CF1F-BFF5-45DF-8D33-B6EB903D46E3}" sibTransId="{D337B2AB-D5DF-40F5-AF8E-B5B62E15BAE3}"/>
    <dgm:cxn modelId="{2E063A9F-3965-4F46-9E47-A2AE33D2165F}" srcId="{7CBDE57E-8EC3-411A-9ABF-0359B783530D}" destId="{6EB2674B-525D-4B82-ABF1-433A42D759D5}" srcOrd="1" destOrd="0" parTransId="{2B2325E6-083A-4F85-AAF5-9DCBABD58990}" sibTransId="{16281115-0865-40F1-B740-38D5A8A94EFC}"/>
    <dgm:cxn modelId="{E0F459A0-9892-4EC7-A099-D57BEE6FC5DB}" type="presOf" srcId="{7CBDE57E-8EC3-411A-9ABF-0359B783530D}" destId="{8614207A-EFAD-49A0-8E36-48CEF7E90D6C}" srcOrd="0" destOrd="0" presId="urn:microsoft.com/office/officeart/2005/8/layout/vList2"/>
    <dgm:cxn modelId="{DC7BCAB1-0B70-4978-997F-CB4BFB338782}" type="presOf" srcId="{23A8887F-08DC-486C-A4AB-FED3208062A0}" destId="{68E2E384-C4F2-4D4C-B189-FC48C913E288}" srcOrd="0" destOrd="0" presId="urn:microsoft.com/office/officeart/2005/8/layout/vList2"/>
    <dgm:cxn modelId="{DB409CB4-ED2F-491C-8E72-473F484AF57B}" srcId="{6A5AC1A9-464F-420D-B494-D3561F96F8E0}" destId="{542FF005-4DB6-4B14-85D5-F4D37B7C4431}" srcOrd="0" destOrd="0" parTransId="{D36445EE-D0CC-494D-B304-7E053AF0EC69}" sibTransId="{1A38117B-BC54-4FC4-BF68-D4BB4A01ECBB}"/>
    <dgm:cxn modelId="{BE9A45D0-29A8-4CB8-8D03-7383F5858256}" type="presOf" srcId="{DE265EA3-9B89-4BA0-8EFF-4B33ED381511}" destId="{15D46DB2-0F50-4663-B85F-C7786D456FD0}" srcOrd="0" destOrd="0" presId="urn:microsoft.com/office/officeart/2005/8/layout/vList2"/>
    <dgm:cxn modelId="{FA9086DA-58F4-423D-B15E-888267213A81}" type="presOf" srcId="{1CDF3243-9B5B-4786-A0F5-79E15A070B8B}" destId="{31A5F489-04A4-4D55-96EE-0F25713990C9}" srcOrd="0" destOrd="0" presId="urn:microsoft.com/office/officeart/2005/8/layout/vList2"/>
    <dgm:cxn modelId="{F4D559F2-F2EA-47E4-9D3D-B69E7746FB85}" type="presOf" srcId="{4321B742-E56F-42C1-86A2-B66999A599CA}" destId="{31A5F489-04A4-4D55-96EE-0F25713990C9}" srcOrd="0" destOrd="1" presId="urn:microsoft.com/office/officeart/2005/8/layout/vList2"/>
    <dgm:cxn modelId="{EA2473F4-434C-4E22-A58E-A7D323D3B07C}" type="presOf" srcId="{542FF005-4DB6-4B14-85D5-F4D37B7C4431}" destId="{C000120C-B042-4E77-834E-A984AA36EA02}" srcOrd="0" destOrd="0" presId="urn:microsoft.com/office/officeart/2005/8/layout/vList2"/>
    <dgm:cxn modelId="{BA272170-589D-4EB4-BC79-4B6AFCF711C1}" type="presParOf" srcId="{15D46DB2-0F50-4663-B85F-C7786D456FD0}" destId="{EA4F8629-D42D-4AB7-8362-6DEF5617F8E9}" srcOrd="0" destOrd="0" presId="urn:microsoft.com/office/officeart/2005/8/layout/vList2"/>
    <dgm:cxn modelId="{BF53D21B-B939-45C0-8053-F7FDB143F724}" type="presParOf" srcId="{15D46DB2-0F50-4663-B85F-C7786D456FD0}" destId="{31A5F489-04A4-4D55-96EE-0F25713990C9}" srcOrd="1" destOrd="0" presId="urn:microsoft.com/office/officeart/2005/8/layout/vList2"/>
    <dgm:cxn modelId="{9EC6A4DA-869D-4EEA-A608-105B645C957F}" type="presParOf" srcId="{15D46DB2-0F50-4663-B85F-C7786D456FD0}" destId="{8614207A-EFAD-49A0-8E36-48CEF7E90D6C}" srcOrd="2" destOrd="0" presId="urn:microsoft.com/office/officeart/2005/8/layout/vList2"/>
    <dgm:cxn modelId="{87F417BF-5C16-4777-9DB1-91E7932DAC42}" type="presParOf" srcId="{15D46DB2-0F50-4663-B85F-C7786D456FD0}" destId="{68E2E384-C4F2-4D4C-B189-FC48C913E288}" srcOrd="3" destOrd="0" presId="urn:microsoft.com/office/officeart/2005/8/layout/vList2"/>
    <dgm:cxn modelId="{8FA8734F-947E-4991-9155-D53BC566C5E0}" type="presParOf" srcId="{15D46DB2-0F50-4663-B85F-C7786D456FD0}" destId="{C16523B9-8381-4E90-A90B-59B557DB9D25}" srcOrd="4" destOrd="0" presId="urn:microsoft.com/office/officeart/2005/8/layout/vList2"/>
    <dgm:cxn modelId="{E71C4CA1-4D2F-4F14-922A-D17AE9753E14}" type="presParOf" srcId="{15D46DB2-0F50-4663-B85F-C7786D456FD0}" destId="{C000120C-B042-4E77-834E-A984AA36EA0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86C2BF-68FE-4543-81E5-4A59A4A265B4}"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E641E19E-63F6-4DAB-BC08-99B4803858B4}">
      <dgm:prSet phldrT="[Text]"/>
      <dgm:spPr/>
      <dgm:t>
        <a:bodyPr/>
        <a:lstStyle/>
        <a:p>
          <a:r>
            <a:rPr lang="en-US" dirty="0"/>
            <a:t>Before starting ART</a:t>
          </a:r>
        </a:p>
      </dgm:t>
    </dgm:pt>
    <dgm:pt modelId="{CAE75A87-5122-4859-AAE7-7DBE2605FD10}" type="parTrans" cxnId="{9F6F8FF2-839D-4A50-AF7E-D0D36E895E9B}">
      <dgm:prSet/>
      <dgm:spPr/>
      <dgm:t>
        <a:bodyPr/>
        <a:lstStyle/>
        <a:p>
          <a:endParaRPr lang="en-US"/>
        </a:p>
      </dgm:t>
    </dgm:pt>
    <dgm:pt modelId="{6A671E01-5022-4D33-B81D-FD6A9D338899}" type="sibTrans" cxnId="{9F6F8FF2-839D-4A50-AF7E-D0D36E895E9B}">
      <dgm:prSet/>
      <dgm:spPr/>
      <dgm:t>
        <a:bodyPr/>
        <a:lstStyle/>
        <a:p>
          <a:endParaRPr lang="en-US"/>
        </a:p>
      </dgm:t>
    </dgm:pt>
    <dgm:pt modelId="{F14AC6A3-CAEC-48E1-9A8F-F1350CEB9DAE}">
      <dgm:prSet phldrT="[Text]"/>
      <dgm:spPr/>
      <dgm:t>
        <a:bodyPr/>
        <a:lstStyle/>
        <a:p>
          <a:r>
            <a:rPr lang="en-US" dirty="0"/>
            <a:t>At the time of ART switch</a:t>
          </a:r>
        </a:p>
      </dgm:t>
    </dgm:pt>
    <dgm:pt modelId="{1C581721-C83B-4052-A58D-B5493BB84D33}" type="parTrans" cxnId="{84B70643-E4B1-43DC-8B45-9B0EE05B7678}">
      <dgm:prSet/>
      <dgm:spPr/>
      <dgm:t>
        <a:bodyPr/>
        <a:lstStyle/>
        <a:p>
          <a:endParaRPr lang="en-US"/>
        </a:p>
      </dgm:t>
    </dgm:pt>
    <dgm:pt modelId="{58D95E79-7E84-4A2E-9F2F-189302C07511}" type="sibTrans" cxnId="{84B70643-E4B1-43DC-8B45-9B0EE05B7678}">
      <dgm:prSet/>
      <dgm:spPr/>
      <dgm:t>
        <a:bodyPr/>
        <a:lstStyle/>
        <a:p>
          <a:endParaRPr lang="en-US"/>
        </a:p>
      </dgm:t>
    </dgm:pt>
    <dgm:pt modelId="{152803CE-532B-48B7-8CE5-BEC9CFB21339}">
      <dgm:prSet phldrT="[Text]"/>
      <dgm:spPr/>
      <dgm:t>
        <a:bodyPr/>
        <a:lstStyle/>
        <a:p>
          <a:r>
            <a:rPr lang="en-US" dirty="0"/>
            <a:t>3-6 months after starting or switching ART</a:t>
          </a:r>
        </a:p>
      </dgm:t>
    </dgm:pt>
    <dgm:pt modelId="{E57C0E28-B53C-4F07-A0FF-EA7EC7CD9AEF}" type="parTrans" cxnId="{4B05CA22-FEE3-4BD6-9170-084F68C3E5A5}">
      <dgm:prSet/>
      <dgm:spPr/>
      <dgm:t>
        <a:bodyPr/>
        <a:lstStyle/>
        <a:p>
          <a:endParaRPr lang="en-US"/>
        </a:p>
      </dgm:t>
    </dgm:pt>
    <dgm:pt modelId="{154CD508-2EFF-4EC6-9205-9311D928804F}" type="sibTrans" cxnId="{4B05CA22-FEE3-4BD6-9170-084F68C3E5A5}">
      <dgm:prSet/>
      <dgm:spPr/>
      <dgm:t>
        <a:bodyPr/>
        <a:lstStyle/>
        <a:p>
          <a:endParaRPr lang="en-US"/>
        </a:p>
      </dgm:t>
    </dgm:pt>
    <dgm:pt modelId="{439010D1-4220-41C7-8E86-7CE95C3D2981}" type="pres">
      <dgm:prSet presAssocID="{4E86C2BF-68FE-4543-81E5-4A59A4A265B4}" presName="Name0" presStyleCnt="0">
        <dgm:presLayoutVars>
          <dgm:chMax val="7"/>
          <dgm:chPref val="7"/>
          <dgm:dir/>
        </dgm:presLayoutVars>
      </dgm:prSet>
      <dgm:spPr/>
    </dgm:pt>
    <dgm:pt modelId="{C62798BC-2D86-402E-8F40-BE8DD7995961}" type="pres">
      <dgm:prSet presAssocID="{4E86C2BF-68FE-4543-81E5-4A59A4A265B4}" presName="Name1" presStyleCnt="0"/>
      <dgm:spPr/>
    </dgm:pt>
    <dgm:pt modelId="{CA9E85F6-53D8-495A-AE75-64CA04AEEA0D}" type="pres">
      <dgm:prSet presAssocID="{4E86C2BF-68FE-4543-81E5-4A59A4A265B4}" presName="cycle" presStyleCnt="0"/>
      <dgm:spPr/>
    </dgm:pt>
    <dgm:pt modelId="{DCAC0147-32D3-4435-9C34-0706E2185907}" type="pres">
      <dgm:prSet presAssocID="{4E86C2BF-68FE-4543-81E5-4A59A4A265B4}" presName="srcNode" presStyleLbl="node1" presStyleIdx="0" presStyleCnt="3"/>
      <dgm:spPr/>
    </dgm:pt>
    <dgm:pt modelId="{D92475F7-5936-4A8E-8CB5-E20163E6374A}" type="pres">
      <dgm:prSet presAssocID="{4E86C2BF-68FE-4543-81E5-4A59A4A265B4}" presName="conn" presStyleLbl="parChTrans1D2" presStyleIdx="0" presStyleCnt="1"/>
      <dgm:spPr/>
    </dgm:pt>
    <dgm:pt modelId="{9C9F9A54-3C09-463B-A8B5-B92D862144CA}" type="pres">
      <dgm:prSet presAssocID="{4E86C2BF-68FE-4543-81E5-4A59A4A265B4}" presName="extraNode" presStyleLbl="node1" presStyleIdx="0" presStyleCnt="3"/>
      <dgm:spPr/>
    </dgm:pt>
    <dgm:pt modelId="{C7684504-4654-420A-9995-6E65E6BEA17B}" type="pres">
      <dgm:prSet presAssocID="{4E86C2BF-68FE-4543-81E5-4A59A4A265B4}" presName="dstNode" presStyleLbl="node1" presStyleIdx="0" presStyleCnt="3"/>
      <dgm:spPr/>
    </dgm:pt>
    <dgm:pt modelId="{744FC934-B76B-42A2-AB76-80C913CF5267}" type="pres">
      <dgm:prSet presAssocID="{E641E19E-63F6-4DAB-BC08-99B4803858B4}" presName="text_1" presStyleLbl="node1" presStyleIdx="0" presStyleCnt="3">
        <dgm:presLayoutVars>
          <dgm:bulletEnabled val="1"/>
        </dgm:presLayoutVars>
      </dgm:prSet>
      <dgm:spPr/>
    </dgm:pt>
    <dgm:pt modelId="{1E7E0788-A353-4DC3-8119-146209800654}" type="pres">
      <dgm:prSet presAssocID="{E641E19E-63F6-4DAB-BC08-99B4803858B4}" presName="accent_1" presStyleCnt="0"/>
      <dgm:spPr/>
    </dgm:pt>
    <dgm:pt modelId="{B5D63674-BB69-4AA2-ACF6-4E43F437B096}" type="pres">
      <dgm:prSet presAssocID="{E641E19E-63F6-4DAB-BC08-99B4803858B4}" presName="accentRepeatNode" presStyleLbl="solidFgAcc1" presStyleIdx="0" presStyleCnt="3"/>
      <dgm:spPr/>
    </dgm:pt>
    <dgm:pt modelId="{324C0140-A6BA-43D7-95E9-EC8BD094923A}" type="pres">
      <dgm:prSet presAssocID="{F14AC6A3-CAEC-48E1-9A8F-F1350CEB9DAE}" presName="text_2" presStyleLbl="node1" presStyleIdx="1" presStyleCnt="3">
        <dgm:presLayoutVars>
          <dgm:bulletEnabled val="1"/>
        </dgm:presLayoutVars>
      </dgm:prSet>
      <dgm:spPr/>
    </dgm:pt>
    <dgm:pt modelId="{A48E6A6C-0B38-4482-B3F1-F458A1FDB019}" type="pres">
      <dgm:prSet presAssocID="{F14AC6A3-CAEC-48E1-9A8F-F1350CEB9DAE}" presName="accent_2" presStyleCnt="0"/>
      <dgm:spPr/>
    </dgm:pt>
    <dgm:pt modelId="{06A3FBBF-A172-4108-874D-5D0934379117}" type="pres">
      <dgm:prSet presAssocID="{F14AC6A3-CAEC-48E1-9A8F-F1350CEB9DAE}" presName="accentRepeatNode" presStyleLbl="solidFgAcc1" presStyleIdx="1" presStyleCnt="3"/>
      <dgm:spPr/>
    </dgm:pt>
    <dgm:pt modelId="{9D8AD536-0FD1-435E-A7FE-589A3944FDFD}" type="pres">
      <dgm:prSet presAssocID="{152803CE-532B-48B7-8CE5-BEC9CFB21339}" presName="text_3" presStyleLbl="node1" presStyleIdx="2" presStyleCnt="3">
        <dgm:presLayoutVars>
          <dgm:bulletEnabled val="1"/>
        </dgm:presLayoutVars>
      </dgm:prSet>
      <dgm:spPr/>
    </dgm:pt>
    <dgm:pt modelId="{DC34A9A8-FE75-4768-BB0B-AF6A3FE90E1C}" type="pres">
      <dgm:prSet presAssocID="{152803CE-532B-48B7-8CE5-BEC9CFB21339}" presName="accent_3" presStyleCnt="0"/>
      <dgm:spPr/>
    </dgm:pt>
    <dgm:pt modelId="{DC7ABD77-7B57-453F-AE57-439F12BE8EA4}" type="pres">
      <dgm:prSet presAssocID="{152803CE-532B-48B7-8CE5-BEC9CFB21339}" presName="accentRepeatNode" presStyleLbl="solidFgAcc1" presStyleIdx="2" presStyleCnt="3"/>
      <dgm:spPr/>
    </dgm:pt>
  </dgm:ptLst>
  <dgm:cxnLst>
    <dgm:cxn modelId="{4B05CA22-FEE3-4BD6-9170-084F68C3E5A5}" srcId="{4E86C2BF-68FE-4543-81E5-4A59A4A265B4}" destId="{152803CE-532B-48B7-8CE5-BEC9CFB21339}" srcOrd="2" destOrd="0" parTransId="{E57C0E28-B53C-4F07-A0FF-EA7EC7CD9AEF}" sibTransId="{154CD508-2EFF-4EC6-9205-9311D928804F}"/>
    <dgm:cxn modelId="{84B70643-E4B1-43DC-8B45-9B0EE05B7678}" srcId="{4E86C2BF-68FE-4543-81E5-4A59A4A265B4}" destId="{F14AC6A3-CAEC-48E1-9A8F-F1350CEB9DAE}" srcOrd="1" destOrd="0" parTransId="{1C581721-C83B-4052-A58D-B5493BB84D33}" sibTransId="{58D95E79-7E84-4A2E-9F2F-189302C07511}"/>
    <dgm:cxn modelId="{D1407F67-FF52-40B0-B027-543DF4904C80}" type="presOf" srcId="{6A671E01-5022-4D33-B81D-FD6A9D338899}" destId="{D92475F7-5936-4A8E-8CB5-E20163E6374A}" srcOrd="0" destOrd="0" presId="urn:microsoft.com/office/officeart/2008/layout/VerticalCurvedList"/>
    <dgm:cxn modelId="{502F6EA4-4D52-43AC-9FC6-F4B99E9E5316}" type="presOf" srcId="{4E86C2BF-68FE-4543-81E5-4A59A4A265B4}" destId="{439010D1-4220-41C7-8E86-7CE95C3D2981}" srcOrd="0" destOrd="0" presId="urn:microsoft.com/office/officeart/2008/layout/VerticalCurvedList"/>
    <dgm:cxn modelId="{EB7C21BB-238B-48E5-ABA4-816B1CC0962B}" type="presOf" srcId="{E641E19E-63F6-4DAB-BC08-99B4803858B4}" destId="{744FC934-B76B-42A2-AB76-80C913CF5267}" srcOrd="0" destOrd="0" presId="urn:microsoft.com/office/officeart/2008/layout/VerticalCurvedList"/>
    <dgm:cxn modelId="{23E29EDF-5BA2-432E-A8F0-948D574DC8B0}" type="presOf" srcId="{152803CE-532B-48B7-8CE5-BEC9CFB21339}" destId="{9D8AD536-0FD1-435E-A7FE-589A3944FDFD}" srcOrd="0" destOrd="0" presId="urn:microsoft.com/office/officeart/2008/layout/VerticalCurvedList"/>
    <dgm:cxn modelId="{1BDC44E1-4DD7-4DC5-97B2-2E0EAA039459}" type="presOf" srcId="{F14AC6A3-CAEC-48E1-9A8F-F1350CEB9DAE}" destId="{324C0140-A6BA-43D7-95E9-EC8BD094923A}" srcOrd="0" destOrd="0" presId="urn:microsoft.com/office/officeart/2008/layout/VerticalCurvedList"/>
    <dgm:cxn modelId="{9F6F8FF2-839D-4A50-AF7E-D0D36E895E9B}" srcId="{4E86C2BF-68FE-4543-81E5-4A59A4A265B4}" destId="{E641E19E-63F6-4DAB-BC08-99B4803858B4}" srcOrd="0" destOrd="0" parTransId="{CAE75A87-5122-4859-AAE7-7DBE2605FD10}" sibTransId="{6A671E01-5022-4D33-B81D-FD6A9D338899}"/>
    <dgm:cxn modelId="{9731669B-BD78-4264-8A02-742A8408075E}" type="presParOf" srcId="{439010D1-4220-41C7-8E86-7CE95C3D2981}" destId="{C62798BC-2D86-402E-8F40-BE8DD7995961}" srcOrd="0" destOrd="0" presId="urn:microsoft.com/office/officeart/2008/layout/VerticalCurvedList"/>
    <dgm:cxn modelId="{8A0E470B-D684-409E-9EB0-0D655D92912B}" type="presParOf" srcId="{C62798BC-2D86-402E-8F40-BE8DD7995961}" destId="{CA9E85F6-53D8-495A-AE75-64CA04AEEA0D}" srcOrd="0" destOrd="0" presId="urn:microsoft.com/office/officeart/2008/layout/VerticalCurvedList"/>
    <dgm:cxn modelId="{6B5F2A01-571D-43D7-B07A-202A6B94A154}" type="presParOf" srcId="{CA9E85F6-53D8-495A-AE75-64CA04AEEA0D}" destId="{DCAC0147-32D3-4435-9C34-0706E2185907}" srcOrd="0" destOrd="0" presId="urn:microsoft.com/office/officeart/2008/layout/VerticalCurvedList"/>
    <dgm:cxn modelId="{A6A9C1E0-E00E-4406-8B36-2C3DDC134E48}" type="presParOf" srcId="{CA9E85F6-53D8-495A-AE75-64CA04AEEA0D}" destId="{D92475F7-5936-4A8E-8CB5-E20163E6374A}" srcOrd="1" destOrd="0" presId="urn:microsoft.com/office/officeart/2008/layout/VerticalCurvedList"/>
    <dgm:cxn modelId="{CBED4AE9-6C18-4CC7-B559-8B7442884640}" type="presParOf" srcId="{CA9E85F6-53D8-495A-AE75-64CA04AEEA0D}" destId="{9C9F9A54-3C09-463B-A8B5-B92D862144CA}" srcOrd="2" destOrd="0" presId="urn:microsoft.com/office/officeart/2008/layout/VerticalCurvedList"/>
    <dgm:cxn modelId="{D2A0117E-82C9-4291-A749-93460B99B152}" type="presParOf" srcId="{CA9E85F6-53D8-495A-AE75-64CA04AEEA0D}" destId="{C7684504-4654-420A-9995-6E65E6BEA17B}" srcOrd="3" destOrd="0" presId="urn:microsoft.com/office/officeart/2008/layout/VerticalCurvedList"/>
    <dgm:cxn modelId="{7245CBAC-B94F-4A3E-9078-2E820AD311F6}" type="presParOf" srcId="{C62798BC-2D86-402E-8F40-BE8DD7995961}" destId="{744FC934-B76B-42A2-AB76-80C913CF5267}" srcOrd="1" destOrd="0" presId="urn:microsoft.com/office/officeart/2008/layout/VerticalCurvedList"/>
    <dgm:cxn modelId="{8FFE92A1-5930-43BA-A6CA-936D8357AA94}" type="presParOf" srcId="{C62798BC-2D86-402E-8F40-BE8DD7995961}" destId="{1E7E0788-A353-4DC3-8119-146209800654}" srcOrd="2" destOrd="0" presId="urn:microsoft.com/office/officeart/2008/layout/VerticalCurvedList"/>
    <dgm:cxn modelId="{58E479D7-708B-4745-85C1-18706EB7CA27}" type="presParOf" srcId="{1E7E0788-A353-4DC3-8119-146209800654}" destId="{B5D63674-BB69-4AA2-ACF6-4E43F437B096}" srcOrd="0" destOrd="0" presId="urn:microsoft.com/office/officeart/2008/layout/VerticalCurvedList"/>
    <dgm:cxn modelId="{E9DF93AA-99BD-4F2A-8BD8-6632C8313C44}" type="presParOf" srcId="{C62798BC-2D86-402E-8F40-BE8DD7995961}" destId="{324C0140-A6BA-43D7-95E9-EC8BD094923A}" srcOrd="3" destOrd="0" presId="urn:microsoft.com/office/officeart/2008/layout/VerticalCurvedList"/>
    <dgm:cxn modelId="{9F79A99A-3606-4B0A-BE0D-614C8D00AE72}" type="presParOf" srcId="{C62798BC-2D86-402E-8F40-BE8DD7995961}" destId="{A48E6A6C-0B38-4482-B3F1-F458A1FDB019}" srcOrd="4" destOrd="0" presId="urn:microsoft.com/office/officeart/2008/layout/VerticalCurvedList"/>
    <dgm:cxn modelId="{37ED3C1B-5003-4D7C-ACA5-DB14749B95C5}" type="presParOf" srcId="{A48E6A6C-0B38-4482-B3F1-F458A1FDB019}" destId="{06A3FBBF-A172-4108-874D-5D0934379117}" srcOrd="0" destOrd="0" presId="urn:microsoft.com/office/officeart/2008/layout/VerticalCurvedList"/>
    <dgm:cxn modelId="{77F7726A-551C-4925-A35F-C3025C423993}" type="presParOf" srcId="{C62798BC-2D86-402E-8F40-BE8DD7995961}" destId="{9D8AD536-0FD1-435E-A7FE-589A3944FDFD}" srcOrd="5" destOrd="0" presId="urn:microsoft.com/office/officeart/2008/layout/VerticalCurvedList"/>
    <dgm:cxn modelId="{3DC20D0D-4022-4854-AF09-CEF9D27709E3}" type="presParOf" srcId="{C62798BC-2D86-402E-8F40-BE8DD7995961}" destId="{DC34A9A8-FE75-4768-BB0B-AF6A3FE90E1C}" srcOrd="6" destOrd="0" presId="urn:microsoft.com/office/officeart/2008/layout/VerticalCurvedList"/>
    <dgm:cxn modelId="{D25977E6-D9F9-42E8-A030-EF945D7AC70E}" type="presParOf" srcId="{DC34A9A8-FE75-4768-BB0B-AF6A3FE90E1C}" destId="{DC7ABD77-7B57-453F-AE57-439F12BE8EA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8BF2BF-8BA0-4814-82CD-E91626D2157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5A5E4DA4-0134-43A4-9CD5-2A05D6A553E7}">
      <dgm:prSet phldrT="[Text]"/>
      <dgm:spPr/>
      <dgm:t>
        <a:bodyPr/>
        <a:lstStyle/>
        <a:p>
          <a:r>
            <a:rPr lang="en-US" dirty="0" err="1"/>
            <a:t>Hgb</a:t>
          </a:r>
          <a:r>
            <a:rPr lang="en-US" dirty="0"/>
            <a:t> A1c Goal</a:t>
          </a:r>
        </a:p>
      </dgm:t>
    </dgm:pt>
    <dgm:pt modelId="{116E6D0A-8839-4F0A-AC8A-2CDD4004767D}" type="parTrans" cxnId="{38B69AD1-284C-4C8D-B185-22F94AA95F46}">
      <dgm:prSet/>
      <dgm:spPr/>
      <dgm:t>
        <a:bodyPr/>
        <a:lstStyle/>
        <a:p>
          <a:endParaRPr lang="en-US"/>
        </a:p>
      </dgm:t>
    </dgm:pt>
    <dgm:pt modelId="{C24E4757-451D-4AC1-8D77-B478F41D6CE1}" type="sibTrans" cxnId="{38B69AD1-284C-4C8D-B185-22F94AA95F46}">
      <dgm:prSet/>
      <dgm:spPr/>
      <dgm:t>
        <a:bodyPr/>
        <a:lstStyle/>
        <a:p>
          <a:endParaRPr lang="en-US"/>
        </a:p>
      </dgm:t>
    </dgm:pt>
    <dgm:pt modelId="{5218D725-FE81-481D-80F2-A38AF75221CB}">
      <dgm:prSet phldrT="[Text]"/>
      <dgm:spPr/>
      <dgm:t>
        <a:bodyPr/>
        <a:lstStyle/>
        <a:p>
          <a:r>
            <a:rPr lang="en-US" u="sng" dirty="0"/>
            <a:t>&lt;</a:t>
          </a:r>
          <a:r>
            <a:rPr lang="en-US" u="none" dirty="0"/>
            <a:t> 7%</a:t>
          </a:r>
          <a:endParaRPr lang="en-US" u="sng" dirty="0"/>
        </a:p>
      </dgm:t>
    </dgm:pt>
    <dgm:pt modelId="{EA88ACDE-B472-4FF5-806D-46A1B2C6E7B8}" type="parTrans" cxnId="{F9B6FA4F-164A-45A9-89F6-3907618DA1D6}">
      <dgm:prSet/>
      <dgm:spPr/>
      <dgm:t>
        <a:bodyPr/>
        <a:lstStyle/>
        <a:p>
          <a:endParaRPr lang="en-US"/>
        </a:p>
      </dgm:t>
    </dgm:pt>
    <dgm:pt modelId="{83CA16A9-8C40-42CE-978A-941913B36CB8}" type="sibTrans" cxnId="{F9B6FA4F-164A-45A9-89F6-3907618DA1D6}">
      <dgm:prSet/>
      <dgm:spPr/>
      <dgm:t>
        <a:bodyPr/>
        <a:lstStyle/>
        <a:p>
          <a:endParaRPr lang="en-US"/>
        </a:p>
      </dgm:t>
    </dgm:pt>
    <dgm:pt modelId="{58721AF0-F9D7-4591-8A6B-4F4F3C5BF1C1}">
      <dgm:prSet phldrT="[Text]"/>
      <dgm:spPr/>
      <dgm:t>
        <a:bodyPr/>
        <a:lstStyle/>
        <a:p>
          <a:r>
            <a:rPr lang="en-US" u="sng" dirty="0"/>
            <a:t>&lt;</a:t>
          </a:r>
          <a:r>
            <a:rPr lang="en-US" u="none" dirty="0"/>
            <a:t> 8%; consider for patients with limited life expectancy or where treatment risks outweigh benefit</a:t>
          </a:r>
          <a:endParaRPr lang="en-US" dirty="0"/>
        </a:p>
      </dgm:t>
    </dgm:pt>
    <dgm:pt modelId="{452DDC81-F440-4E86-B0F1-CF38D48FA05D}" type="parTrans" cxnId="{CA8DFA7C-D67B-4CFC-8303-0BB6E2687C00}">
      <dgm:prSet/>
      <dgm:spPr/>
      <dgm:t>
        <a:bodyPr/>
        <a:lstStyle/>
        <a:p>
          <a:endParaRPr lang="en-US"/>
        </a:p>
      </dgm:t>
    </dgm:pt>
    <dgm:pt modelId="{85D9D3B4-F52A-48F4-8E96-2FCB12D84B22}" type="sibTrans" cxnId="{CA8DFA7C-D67B-4CFC-8303-0BB6E2687C00}">
      <dgm:prSet/>
      <dgm:spPr/>
      <dgm:t>
        <a:bodyPr/>
        <a:lstStyle/>
        <a:p>
          <a:endParaRPr lang="en-US"/>
        </a:p>
      </dgm:t>
    </dgm:pt>
    <dgm:pt modelId="{AD197A55-2A2D-4562-AAED-8BD3E8660B26}">
      <dgm:prSet phldrT="[Text]"/>
      <dgm:spPr/>
      <dgm:t>
        <a:bodyPr/>
        <a:lstStyle/>
        <a:p>
          <a:r>
            <a:rPr lang="en-US" dirty="0"/>
            <a:t>Blood Pressure Goal</a:t>
          </a:r>
        </a:p>
      </dgm:t>
    </dgm:pt>
    <dgm:pt modelId="{9BF797F4-F60D-443E-AF31-793DAD1D5283}" type="parTrans" cxnId="{5167310B-0EC1-4A9F-A303-98F12E5EA5BB}">
      <dgm:prSet/>
      <dgm:spPr/>
      <dgm:t>
        <a:bodyPr/>
        <a:lstStyle/>
        <a:p>
          <a:endParaRPr lang="en-US"/>
        </a:p>
      </dgm:t>
    </dgm:pt>
    <dgm:pt modelId="{A17F700B-183D-4A16-88ED-85D53306490F}" type="sibTrans" cxnId="{5167310B-0EC1-4A9F-A303-98F12E5EA5BB}">
      <dgm:prSet/>
      <dgm:spPr/>
      <dgm:t>
        <a:bodyPr/>
        <a:lstStyle/>
        <a:p>
          <a:endParaRPr lang="en-US"/>
        </a:p>
      </dgm:t>
    </dgm:pt>
    <dgm:pt modelId="{E32FB551-4F53-454F-844B-38EE0009E3E0}">
      <dgm:prSet phldrT="[Text]"/>
      <dgm:spPr/>
      <dgm:t>
        <a:bodyPr/>
        <a:lstStyle/>
        <a:p>
          <a:r>
            <a:rPr lang="en-US" u="sng" dirty="0"/>
            <a:t>&lt;</a:t>
          </a:r>
          <a:r>
            <a:rPr lang="en-US" u="none" dirty="0"/>
            <a:t> 130/80 for all patients</a:t>
          </a:r>
          <a:endParaRPr lang="en-US" u="sng" dirty="0"/>
        </a:p>
      </dgm:t>
    </dgm:pt>
    <dgm:pt modelId="{32597B9F-9CB9-49BC-B533-E67E3D8A4C07}" type="parTrans" cxnId="{379C55B2-6811-4AA3-B2AD-AD1B17634512}">
      <dgm:prSet/>
      <dgm:spPr/>
      <dgm:t>
        <a:bodyPr/>
        <a:lstStyle/>
        <a:p>
          <a:endParaRPr lang="en-US"/>
        </a:p>
      </dgm:t>
    </dgm:pt>
    <dgm:pt modelId="{1D9A49DC-1D2C-4620-BF5C-86D1738DA6F8}" type="sibTrans" cxnId="{379C55B2-6811-4AA3-B2AD-AD1B17634512}">
      <dgm:prSet/>
      <dgm:spPr/>
      <dgm:t>
        <a:bodyPr/>
        <a:lstStyle/>
        <a:p>
          <a:endParaRPr lang="en-US"/>
        </a:p>
      </dgm:t>
    </dgm:pt>
    <dgm:pt modelId="{B2579674-0059-4B15-AB68-600D6B4EF301}">
      <dgm:prSet phldrT="[Text]"/>
      <dgm:spPr/>
      <dgm:t>
        <a:bodyPr/>
        <a:lstStyle/>
        <a:p>
          <a:r>
            <a:rPr lang="en-US" dirty="0"/>
            <a:t>Statin Therapy</a:t>
          </a:r>
        </a:p>
      </dgm:t>
    </dgm:pt>
    <dgm:pt modelId="{9725F6F8-5CA0-483B-B858-6605D8F5988A}" type="parTrans" cxnId="{0B6591A1-D9E8-4CA9-A877-B356C49FA93D}">
      <dgm:prSet/>
      <dgm:spPr/>
      <dgm:t>
        <a:bodyPr/>
        <a:lstStyle/>
        <a:p>
          <a:endParaRPr lang="en-US"/>
        </a:p>
      </dgm:t>
    </dgm:pt>
    <dgm:pt modelId="{E0F27388-6CAF-4C35-B675-CAF06BDB3269}" type="sibTrans" cxnId="{0B6591A1-D9E8-4CA9-A877-B356C49FA93D}">
      <dgm:prSet/>
      <dgm:spPr/>
      <dgm:t>
        <a:bodyPr/>
        <a:lstStyle/>
        <a:p>
          <a:endParaRPr lang="en-US"/>
        </a:p>
      </dgm:t>
    </dgm:pt>
    <dgm:pt modelId="{BCB5A7E5-7B13-4E47-9304-277AFF9EA378}">
      <dgm:prSet phldrT="[Text]"/>
      <dgm:spPr/>
      <dgm:t>
        <a:bodyPr/>
        <a:lstStyle/>
        <a:p>
          <a:r>
            <a:rPr lang="en-US" dirty="0"/>
            <a:t>Diabetes, Age 40-75 years old without atherosclerotic CV disease: moderate intensity statin</a:t>
          </a:r>
        </a:p>
      </dgm:t>
    </dgm:pt>
    <dgm:pt modelId="{37BDFDB9-7657-4D70-8BF1-35065FC6F6BB}" type="parTrans" cxnId="{52CF36A8-A071-4D57-82E9-22A0C33977C0}">
      <dgm:prSet/>
      <dgm:spPr/>
      <dgm:t>
        <a:bodyPr/>
        <a:lstStyle/>
        <a:p>
          <a:endParaRPr lang="en-US"/>
        </a:p>
      </dgm:t>
    </dgm:pt>
    <dgm:pt modelId="{AC812FE4-6780-41D9-844F-F60AA0AC6109}" type="sibTrans" cxnId="{52CF36A8-A071-4D57-82E9-22A0C33977C0}">
      <dgm:prSet/>
      <dgm:spPr/>
      <dgm:t>
        <a:bodyPr/>
        <a:lstStyle/>
        <a:p>
          <a:endParaRPr lang="en-US"/>
        </a:p>
      </dgm:t>
    </dgm:pt>
    <dgm:pt modelId="{EE21787A-D522-4E84-BFDF-9E65223C5672}">
      <dgm:prSet phldrT="[Text]"/>
      <dgm:spPr/>
      <dgm:t>
        <a:bodyPr/>
        <a:lstStyle/>
        <a:p>
          <a:r>
            <a:rPr lang="en-US" dirty="0"/>
            <a:t>Diabetes, Age 40-75 at higher CV risk: high intensity statin with </a:t>
          </a:r>
          <a:r>
            <a:rPr lang="en-US" u="none" dirty="0"/>
            <a:t>target </a:t>
          </a:r>
          <a:r>
            <a:rPr lang="en-US" b="1" u="none" dirty="0"/>
            <a:t>LDL &lt;70</a:t>
          </a:r>
          <a:endParaRPr lang="en-US" b="1" dirty="0"/>
        </a:p>
      </dgm:t>
    </dgm:pt>
    <dgm:pt modelId="{3D2AE319-A593-4364-9FE4-F8C1E34BDE0B}" type="parTrans" cxnId="{E246D357-A2FF-41E8-8718-8865C434B9E4}">
      <dgm:prSet/>
      <dgm:spPr/>
      <dgm:t>
        <a:bodyPr/>
        <a:lstStyle/>
        <a:p>
          <a:endParaRPr lang="en-US"/>
        </a:p>
      </dgm:t>
    </dgm:pt>
    <dgm:pt modelId="{EB6DD992-400C-4C3E-B739-C043A2824A64}" type="sibTrans" cxnId="{E246D357-A2FF-41E8-8718-8865C434B9E4}">
      <dgm:prSet/>
      <dgm:spPr/>
      <dgm:t>
        <a:bodyPr/>
        <a:lstStyle/>
        <a:p>
          <a:endParaRPr lang="en-US"/>
        </a:p>
      </dgm:t>
    </dgm:pt>
    <dgm:pt modelId="{0C190F8C-602E-4AAA-86E3-DDAB92144D75}">
      <dgm:prSet phldrT="[Text]"/>
      <dgm:spPr/>
      <dgm:t>
        <a:bodyPr/>
        <a:lstStyle/>
        <a:p>
          <a:r>
            <a:rPr lang="en-US" dirty="0"/>
            <a:t>Diabetes and atherosclerotic CV disease: high intensity statin with target </a:t>
          </a:r>
          <a:r>
            <a:rPr lang="en-US" b="1" dirty="0"/>
            <a:t>LDL &lt;55</a:t>
          </a:r>
        </a:p>
      </dgm:t>
    </dgm:pt>
    <dgm:pt modelId="{793975AC-E838-4028-AF45-585433F3BA25}" type="parTrans" cxnId="{696B9D8E-C8AA-48CD-8043-39DC5E139A82}">
      <dgm:prSet/>
      <dgm:spPr/>
      <dgm:t>
        <a:bodyPr/>
        <a:lstStyle/>
        <a:p>
          <a:endParaRPr lang="en-US"/>
        </a:p>
      </dgm:t>
    </dgm:pt>
    <dgm:pt modelId="{7EA4E9DC-2E9B-447B-95BE-D0BDDC6FD760}" type="sibTrans" cxnId="{696B9D8E-C8AA-48CD-8043-39DC5E139A82}">
      <dgm:prSet/>
      <dgm:spPr/>
      <dgm:t>
        <a:bodyPr/>
        <a:lstStyle/>
        <a:p>
          <a:endParaRPr lang="en-US"/>
        </a:p>
      </dgm:t>
    </dgm:pt>
    <dgm:pt modelId="{A3AC79D3-2E3F-4873-9AE3-C1EBF7757B84}" type="pres">
      <dgm:prSet presAssocID="{398BF2BF-8BA0-4814-82CD-E91626D2157E}" presName="Name0" presStyleCnt="0">
        <dgm:presLayoutVars>
          <dgm:dir/>
          <dgm:animLvl val="lvl"/>
          <dgm:resizeHandles val="exact"/>
        </dgm:presLayoutVars>
      </dgm:prSet>
      <dgm:spPr/>
    </dgm:pt>
    <dgm:pt modelId="{BA188D0F-FE6C-4F23-B686-FD96152C3C28}" type="pres">
      <dgm:prSet presAssocID="{5A5E4DA4-0134-43A4-9CD5-2A05D6A553E7}" presName="composite" presStyleCnt="0"/>
      <dgm:spPr/>
    </dgm:pt>
    <dgm:pt modelId="{F645B193-1C94-46CB-A488-2758095E3AA5}" type="pres">
      <dgm:prSet presAssocID="{5A5E4DA4-0134-43A4-9CD5-2A05D6A553E7}" presName="parTx" presStyleLbl="alignNode1" presStyleIdx="0" presStyleCnt="3">
        <dgm:presLayoutVars>
          <dgm:chMax val="0"/>
          <dgm:chPref val="0"/>
          <dgm:bulletEnabled val="1"/>
        </dgm:presLayoutVars>
      </dgm:prSet>
      <dgm:spPr/>
    </dgm:pt>
    <dgm:pt modelId="{D77B5716-7930-4EAD-BAF9-52DCA2DB5476}" type="pres">
      <dgm:prSet presAssocID="{5A5E4DA4-0134-43A4-9CD5-2A05D6A553E7}" presName="desTx" presStyleLbl="alignAccFollowNode1" presStyleIdx="0" presStyleCnt="3">
        <dgm:presLayoutVars>
          <dgm:bulletEnabled val="1"/>
        </dgm:presLayoutVars>
      </dgm:prSet>
      <dgm:spPr/>
    </dgm:pt>
    <dgm:pt modelId="{90A6056E-1608-43A3-8116-973A1004BA01}" type="pres">
      <dgm:prSet presAssocID="{C24E4757-451D-4AC1-8D77-B478F41D6CE1}" presName="space" presStyleCnt="0"/>
      <dgm:spPr/>
    </dgm:pt>
    <dgm:pt modelId="{ACADFFE2-6605-4B67-B092-F7E2AA41AE1D}" type="pres">
      <dgm:prSet presAssocID="{AD197A55-2A2D-4562-AAED-8BD3E8660B26}" presName="composite" presStyleCnt="0"/>
      <dgm:spPr/>
    </dgm:pt>
    <dgm:pt modelId="{C67E75A5-987E-4FF4-92B2-CB7116832227}" type="pres">
      <dgm:prSet presAssocID="{AD197A55-2A2D-4562-AAED-8BD3E8660B26}" presName="parTx" presStyleLbl="alignNode1" presStyleIdx="1" presStyleCnt="3">
        <dgm:presLayoutVars>
          <dgm:chMax val="0"/>
          <dgm:chPref val="0"/>
          <dgm:bulletEnabled val="1"/>
        </dgm:presLayoutVars>
      </dgm:prSet>
      <dgm:spPr/>
    </dgm:pt>
    <dgm:pt modelId="{5C72F087-88F3-4EA8-B9FF-64FB917F2614}" type="pres">
      <dgm:prSet presAssocID="{AD197A55-2A2D-4562-AAED-8BD3E8660B26}" presName="desTx" presStyleLbl="alignAccFollowNode1" presStyleIdx="1" presStyleCnt="3">
        <dgm:presLayoutVars>
          <dgm:bulletEnabled val="1"/>
        </dgm:presLayoutVars>
      </dgm:prSet>
      <dgm:spPr/>
    </dgm:pt>
    <dgm:pt modelId="{52362B7B-9412-4307-BB08-231C73BF31E9}" type="pres">
      <dgm:prSet presAssocID="{A17F700B-183D-4A16-88ED-85D53306490F}" presName="space" presStyleCnt="0"/>
      <dgm:spPr/>
    </dgm:pt>
    <dgm:pt modelId="{27D62A6E-3151-4944-B249-88D99DFC2F51}" type="pres">
      <dgm:prSet presAssocID="{B2579674-0059-4B15-AB68-600D6B4EF301}" presName="composite" presStyleCnt="0"/>
      <dgm:spPr/>
    </dgm:pt>
    <dgm:pt modelId="{E0218076-564D-4841-8CFA-76F88853463F}" type="pres">
      <dgm:prSet presAssocID="{B2579674-0059-4B15-AB68-600D6B4EF301}" presName="parTx" presStyleLbl="alignNode1" presStyleIdx="2" presStyleCnt="3">
        <dgm:presLayoutVars>
          <dgm:chMax val="0"/>
          <dgm:chPref val="0"/>
          <dgm:bulletEnabled val="1"/>
        </dgm:presLayoutVars>
      </dgm:prSet>
      <dgm:spPr/>
    </dgm:pt>
    <dgm:pt modelId="{170B7E83-197B-4D87-AF6E-D066D051763B}" type="pres">
      <dgm:prSet presAssocID="{B2579674-0059-4B15-AB68-600D6B4EF301}" presName="desTx" presStyleLbl="alignAccFollowNode1" presStyleIdx="2" presStyleCnt="3">
        <dgm:presLayoutVars>
          <dgm:bulletEnabled val="1"/>
        </dgm:presLayoutVars>
      </dgm:prSet>
      <dgm:spPr/>
    </dgm:pt>
  </dgm:ptLst>
  <dgm:cxnLst>
    <dgm:cxn modelId="{5167310B-0EC1-4A9F-A303-98F12E5EA5BB}" srcId="{398BF2BF-8BA0-4814-82CD-E91626D2157E}" destId="{AD197A55-2A2D-4562-AAED-8BD3E8660B26}" srcOrd="1" destOrd="0" parTransId="{9BF797F4-F60D-443E-AF31-793DAD1D5283}" sibTransId="{A17F700B-183D-4A16-88ED-85D53306490F}"/>
    <dgm:cxn modelId="{9EE12226-0BF1-48DB-AB0C-F1BDF064120A}" type="presOf" srcId="{5A5E4DA4-0134-43A4-9CD5-2A05D6A553E7}" destId="{F645B193-1C94-46CB-A488-2758095E3AA5}" srcOrd="0" destOrd="0" presId="urn:microsoft.com/office/officeart/2005/8/layout/hList1"/>
    <dgm:cxn modelId="{47CE295E-BB33-4583-8FEF-32A3A5FDE83C}" type="presOf" srcId="{58721AF0-F9D7-4591-8A6B-4F4F3C5BF1C1}" destId="{D77B5716-7930-4EAD-BAF9-52DCA2DB5476}" srcOrd="0" destOrd="1" presId="urn:microsoft.com/office/officeart/2005/8/layout/hList1"/>
    <dgm:cxn modelId="{D1A37562-6E5E-4858-A5E9-F68AB473F59D}" type="presOf" srcId="{BCB5A7E5-7B13-4E47-9304-277AFF9EA378}" destId="{170B7E83-197B-4D87-AF6E-D066D051763B}" srcOrd="0" destOrd="0" presId="urn:microsoft.com/office/officeart/2005/8/layout/hList1"/>
    <dgm:cxn modelId="{F9B6FA4F-164A-45A9-89F6-3907618DA1D6}" srcId="{5A5E4DA4-0134-43A4-9CD5-2A05D6A553E7}" destId="{5218D725-FE81-481D-80F2-A38AF75221CB}" srcOrd="0" destOrd="0" parTransId="{EA88ACDE-B472-4FF5-806D-46A1B2C6E7B8}" sibTransId="{83CA16A9-8C40-42CE-978A-941913B36CB8}"/>
    <dgm:cxn modelId="{46747051-B01F-48BE-AAA4-49F59D4D36AE}" type="presOf" srcId="{5218D725-FE81-481D-80F2-A38AF75221CB}" destId="{D77B5716-7930-4EAD-BAF9-52DCA2DB5476}" srcOrd="0" destOrd="0" presId="urn:microsoft.com/office/officeart/2005/8/layout/hList1"/>
    <dgm:cxn modelId="{1E676A55-026F-4E29-876A-94CA7A37A240}" type="presOf" srcId="{AD197A55-2A2D-4562-AAED-8BD3E8660B26}" destId="{C67E75A5-987E-4FF4-92B2-CB7116832227}" srcOrd="0" destOrd="0" presId="urn:microsoft.com/office/officeart/2005/8/layout/hList1"/>
    <dgm:cxn modelId="{E246D357-A2FF-41E8-8718-8865C434B9E4}" srcId="{B2579674-0059-4B15-AB68-600D6B4EF301}" destId="{EE21787A-D522-4E84-BFDF-9E65223C5672}" srcOrd="1" destOrd="0" parTransId="{3D2AE319-A593-4364-9FE4-F8C1E34BDE0B}" sibTransId="{EB6DD992-400C-4C3E-B739-C043A2824A64}"/>
    <dgm:cxn modelId="{CA8DFA7C-D67B-4CFC-8303-0BB6E2687C00}" srcId="{5A5E4DA4-0134-43A4-9CD5-2A05D6A553E7}" destId="{58721AF0-F9D7-4591-8A6B-4F4F3C5BF1C1}" srcOrd="1" destOrd="0" parTransId="{452DDC81-F440-4E86-B0F1-CF38D48FA05D}" sibTransId="{85D9D3B4-F52A-48F4-8E96-2FCB12D84B22}"/>
    <dgm:cxn modelId="{696B9D8E-C8AA-48CD-8043-39DC5E139A82}" srcId="{B2579674-0059-4B15-AB68-600D6B4EF301}" destId="{0C190F8C-602E-4AAA-86E3-DDAB92144D75}" srcOrd="2" destOrd="0" parTransId="{793975AC-E838-4028-AF45-585433F3BA25}" sibTransId="{7EA4E9DC-2E9B-447B-95BE-D0BDDC6FD760}"/>
    <dgm:cxn modelId="{0B6591A1-D9E8-4CA9-A877-B356C49FA93D}" srcId="{398BF2BF-8BA0-4814-82CD-E91626D2157E}" destId="{B2579674-0059-4B15-AB68-600D6B4EF301}" srcOrd="2" destOrd="0" parTransId="{9725F6F8-5CA0-483B-B858-6605D8F5988A}" sibTransId="{E0F27388-6CAF-4C35-B675-CAF06BDB3269}"/>
    <dgm:cxn modelId="{52CF36A8-A071-4D57-82E9-22A0C33977C0}" srcId="{B2579674-0059-4B15-AB68-600D6B4EF301}" destId="{BCB5A7E5-7B13-4E47-9304-277AFF9EA378}" srcOrd="0" destOrd="0" parTransId="{37BDFDB9-7657-4D70-8BF1-35065FC6F6BB}" sibTransId="{AC812FE4-6780-41D9-844F-F60AA0AC6109}"/>
    <dgm:cxn modelId="{379C55B2-6811-4AA3-B2AD-AD1B17634512}" srcId="{AD197A55-2A2D-4562-AAED-8BD3E8660B26}" destId="{E32FB551-4F53-454F-844B-38EE0009E3E0}" srcOrd="0" destOrd="0" parTransId="{32597B9F-9CB9-49BC-B533-E67E3D8A4C07}" sibTransId="{1D9A49DC-1D2C-4620-BF5C-86D1738DA6F8}"/>
    <dgm:cxn modelId="{801C44BF-CD26-446A-B744-32AE529727D9}" type="presOf" srcId="{E32FB551-4F53-454F-844B-38EE0009E3E0}" destId="{5C72F087-88F3-4EA8-B9FF-64FB917F2614}" srcOrd="0" destOrd="0" presId="urn:microsoft.com/office/officeart/2005/8/layout/hList1"/>
    <dgm:cxn modelId="{4D42A9C5-25BE-4873-AF3B-18006A911122}" type="presOf" srcId="{B2579674-0059-4B15-AB68-600D6B4EF301}" destId="{E0218076-564D-4841-8CFA-76F88853463F}" srcOrd="0" destOrd="0" presId="urn:microsoft.com/office/officeart/2005/8/layout/hList1"/>
    <dgm:cxn modelId="{B09B5BC9-B162-4AE1-AA9A-E9CA7C9E4033}" type="presOf" srcId="{EE21787A-D522-4E84-BFDF-9E65223C5672}" destId="{170B7E83-197B-4D87-AF6E-D066D051763B}" srcOrd="0" destOrd="1" presId="urn:microsoft.com/office/officeart/2005/8/layout/hList1"/>
    <dgm:cxn modelId="{38B69AD1-284C-4C8D-B185-22F94AA95F46}" srcId="{398BF2BF-8BA0-4814-82CD-E91626D2157E}" destId="{5A5E4DA4-0134-43A4-9CD5-2A05D6A553E7}" srcOrd="0" destOrd="0" parTransId="{116E6D0A-8839-4F0A-AC8A-2CDD4004767D}" sibTransId="{C24E4757-451D-4AC1-8D77-B478F41D6CE1}"/>
    <dgm:cxn modelId="{71A9E3D1-F618-4236-9467-D17B6B2BAA9E}" type="presOf" srcId="{398BF2BF-8BA0-4814-82CD-E91626D2157E}" destId="{A3AC79D3-2E3F-4873-9AE3-C1EBF7757B84}" srcOrd="0" destOrd="0" presId="urn:microsoft.com/office/officeart/2005/8/layout/hList1"/>
    <dgm:cxn modelId="{18808EF1-9CFF-47B5-8651-10653847E972}" type="presOf" srcId="{0C190F8C-602E-4AAA-86E3-DDAB92144D75}" destId="{170B7E83-197B-4D87-AF6E-D066D051763B}" srcOrd="0" destOrd="2" presId="urn:microsoft.com/office/officeart/2005/8/layout/hList1"/>
    <dgm:cxn modelId="{27B6FC5C-023C-43A7-8A83-53C086B421A6}" type="presParOf" srcId="{A3AC79D3-2E3F-4873-9AE3-C1EBF7757B84}" destId="{BA188D0F-FE6C-4F23-B686-FD96152C3C28}" srcOrd="0" destOrd="0" presId="urn:microsoft.com/office/officeart/2005/8/layout/hList1"/>
    <dgm:cxn modelId="{A6C9BCE5-807C-4D76-BE4E-77C116DB74D4}" type="presParOf" srcId="{BA188D0F-FE6C-4F23-B686-FD96152C3C28}" destId="{F645B193-1C94-46CB-A488-2758095E3AA5}" srcOrd="0" destOrd="0" presId="urn:microsoft.com/office/officeart/2005/8/layout/hList1"/>
    <dgm:cxn modelId="{0C4A56A3-8207-436A-8464-F84F428931C0}" type="presParOf" srcId="{BA188D0F-FE6C-4F23-B686-FD96152C3C28}" destId="{D77B5716-7930-4EAD-BAF9-52DCA2DB5476}" srcOrd="1" destOrd="0" presId="urn:microsoft.com/office/officeart/2005/8/layout/hList1"/>
    <dgm:cxn modelId="{98BF3BC9-3092-4920-A872-297D48D5AB80}" type="presParOf" srcId="{A3AC79D3-2E3F-4873-9AE3-C1EBF7757B84}" destId="{90A6056E-1608-43A3-8116-973A1004BA01}" srcOrd="1" destOrd="0" presId="urn:microsoft.com/office/officeart/2005/8/layout/hList1"/>
    <dgm:cxn modelId="{9636374B-751E-49DD-8267-D24BC9B8717F}" type="presParOf" srcId="{A3AC79D3-2E3F-4873-9AE3-C1EBF7757B84}" destId="{ACADFFE2-6605-4B67-B092-F7E2AA41AE1D}" srcOrd="2" destOrd="0" presId="urn:microsoft.com/office/officeart/2005/8/layout/hList1"/>
    <dgm:cxn modelId="{EB7ADE09-B962-48DD-8D73-DE61B50F5C5F}" type="presParOf" srcId="{ACADFFE2-6605-4B67-B092-F7E2AA41AE1D}" destId="{C67E75A5-987E-4FF4-92B2-CB7116832227}" srcOrd="0" destOrd="0" presId="urn:microsoft.com/office/officeart/2005/8/layout/hList1"/>
    <dgm:cxn modelId="{504A07A4-994A-40D5-A8DE-4B228DB97D4F}" type="presParOf" srcId="{ACADFFE2-6605-4B67-B092-F7E2AA41AE1D}" destId="{5C72F087-88F3-4EA8-B9FF-64FB917F2614}" srcOrd="1" destOrd="0" presId="urn:microsoft.com/office/officeart/2005/8/layout/hList1"/>
    <dgm:cxn modelId="{CEB62623-1D01-4DC9-8501-2F11D7E922D2}" type="presParOf" srcId="{A3AC79D3-2E3F-4873-9AE3-C1EBF7757B84}" destId="{52362B7B-9412-4307-BB08-231C73BF31E9}" srcOrd="3" destOrd="0" presId="urn:microsoft.com/office/officeart/2005/8/layout/hList1"/>
    <dgm:cxn modelId="{A5C5F1F9-EC34-4318-B9A5-5C6623D91BAC}" type="presParOf" srcId="{A3AC79D3-2E3F-4873-9AE3-C1EBF7757B84}" destId="{27D62A6E-3151-4944-B249-88D99DFC2F51}" srcOrd="4" destOrd="0" presId="urn:microsoft.com/office/officeart/2005/8/layout/hList1"/>
    <dgm:cxn modelId="{5F4BAAD8-8A29-4461-9D82-654A8457245B}" type="presParOf" srcId="{27D62A6E-3151-4944-B249-88D99DFC2F51}" destId="{E0218076-564D-4841-8CFA-76F88853463F}" srcOrd="0" destOrd="0" presId="urn:microsoft.com/office/officeart/2005/8/layout/hList1"/>
    <dgm:cxn modelId="{D86E438B-0725-4433-B7EF-71E949A4487B}" type="presParOf" srcId="{27D62A6E-3151-4944-B249-88D99DFC2F51}" destId="{170B7E83-197B-4D87-AF6E-D066D05176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315BF6-BF46-4348-967E-197E5F221B3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99EC9E78-350D-4D96-AC8C-4D9A4F9B842B}">
      <dgm:prSet phldrT="[Text]"/>
      <dgm:spPr/>
      <dgm:t>
        <a:bodyPr/>
        <a:lstStyle/>
        <a:p>
          <a:r>
            <a:rPr lang="en-US" dirty="0" err="1"/>
            <a:t>Empagliflozin</a:t>
          </a:r>
          <a:r>
            <a:rPr lang="en-US" dirty="0"/>
            <a:t> (Jardiance)</a:t>
          </a:r>
        </a:p>
      </dgm:t>
    </dgm:pt>
    <dgm:pt modelId="{12166822-B5FC-46DA-9181-149EBF46339E}" type="parTrans" cxnId="{66A0A3AB-E9D0-4F9A-B455-0EAA44CE1BE0}">
      <dgm:prSet/>
      <dgm:spPr/>
      <dgm:t>
        <a:bodyPr/>
        <a:lstStyle/>
        <a:p>
          <a:endParaRPr lang="en-US"/>
        </a:p>
      </dgm:t>
    </dgm:pt>
    <dgm:pt modelId="{00DA77BF-870A-4F63-BDD6-68B2F724001C}" type="sibTrans" cxnId="{66A0A3AB-E9D0-4F9A-B455-0EAA44CE1BE0}">
      <dgm:prSet/>
      <dgm:spPr/>
      <dgm:t>
        <a:bodyPr/>
        <a:lstStyle/>
        <a:p>
          <a:endParaRPr lang="en-US"/>
        </a:p>
      </dgm:t>
    </dgm:pt>
    <dgm:pt modelId="{CA71A63C-78EA-44CB-8499-2B6FE1B3A2C5}">
      <dgm:prSet phldrT="[Text]"/>
      <dgm:spPr>
        <a:solidFill>
          <a:schemeClr val="accent2">
            <a:lumMod val="60000"/>
            <a:lumOff val="40000"/>
          </a:schemeClr>
        </a:solidFill>
      </dgm:spPr>
      <dgm:t>
        <a:bodyPr/>
        <a:lstStyle/>
        <a:p>
          <a:r>
            <a:rPr lang="en-US" dirty="0" err="1"/>
            <a:t>Canagliflozin</a:t>
          </a:r>
          <a:r>
            <a:rPr lang="en-US" dirty="0"/>
            <a:t> (</a:t>
          </a:r>
          <a:r>
            <a:rPr lang="en-US" dirty="0" err="1"/>
            <a:t>Invokana</a:t>
          </a:r>
          <a:r>
            <a:rPr lang="en-US" dirty="0"/>
            <a:t>)</a:t>
          </a:r>
        </a:p>
      </dgm:t>
    </dgm:pt>
    <dgm:pt modelId="{131A3B78-32EA-48AE-AD01-A5000B653904}" type="parTrans" cxnId="{7843B6C3-1573-43AB-96AC-85EACE1920AD}">
      <dgm:prSet/>
      <dgm:spPr/>
      <dgm:t>
        <a:bodyPr/>
        <a:lstStyle/>
        <a:p>
          <a:endParaRPr lang="en-US"/>
        </a:p>
      </dgm:t>
    </dgm:pt>
    <dgm:pt modelId="{7E29DBFC-BBDE-4481-983F-D55283419A1C}" type="sibTrans" cxnId="{7843B6C3-1573-43AB-96AC-85EACE1920AD}">
      <dgm:prSet/>
      <dgm:spPr/>
      <dgm:t>
        <a:bodyPr/>
        <a:lstStyle/>
        <a:p>
          <a:endParaRPr lang="en-US"/>
        </a:p>
      </dgm:t>
    </dgm:pt>
    <dgm:pt modelId="{0A0F3C67-9933-44F7-89E0-6B658CA6F7A0}">
      <dgm:prSet phldrT="[Text]"/>
      <dgm:spPr>
        <a:solidFill>
          <a:schemeClr val="accent2">
            <a:lumMod val="60000"/>
            <a:lumOff val="40000"/>
          </a:schemeClr>
        </a:solidFill>
      </dgm:spPr>
      <dgm:t>
        <a:bodyPr/>
        <a:lstStyle/>
        <a:p>
          <a:r>
            <a:rPr lang="en-US" dirty="0" err="1"/>
            <a:t>Dapagliflozin</a:t>
          </a:r>
          <a:r>
            <a:rPr lang="en-US" dirty="0"/>
            <a:t> (</a:t>
          </a:r>
          <a:r>
            <a:rPr lang="en-US" dirty="0" err="1"/>
            <a:t>Farxiga</a:t>
          </a:r>
          <a:r>
            <a:rPr lang="en-US" dirty="0"/>
            <a:t>)</a:t>
          </a:r>
        </a:p>
      </dgm:t>
    </dgm:pt>
    <dgm:pt modelId="{626325EE-384D-48FC-91DA-8C8B94022017}" type="parTrans" cxnId="{6A8E5A25-59E6-47BC-A0FC-63C952E3055F}">
      <dgm:prSet/>
      <dgm:spPr/>
      <dgm:t>
        <a:bodyPr/>
        <a:lstStyle/>
        <a:p>
          <a:endParaRPr lang="en-US"/>
        </a:p>
      </dgm:t>
    </dgm:pt>
    <dgm:pt modelId="{3BCBBD62-96BD-4BC2-A9A7-72E5C84AF79E}" type="sibTrans" cxnId="{6A8E5A25-59E6-47BC-A0FC-63C952E3055F}">
      <dgm:prSet/>
      <dgm:spPr/>
      <dgm:t>
        <a:bodyPr/>
        <a:lstStyle/>
        <a:p>
          <a:endParaRPr lang="en-US"/>
        </a:p>
      </dgm:t>
    </dgm:pt>
    <dgm:pt modelId="{52851554-C259-479F-B28C-753149897333}">
      <dgm:prSet phldrT="[Text]"/>
      <dgm:spPr/>
      <dgm:t>
        <a:bodyPr/>
        <a:lstStyle/>
        <a:p>
          <a:r>
            <a:rPr lang="en-US" dirty="0" err="1"/>
            <a:t>Ertugliflozin</a:t>
          </a:r>
          <a:r>
            <a:rPr lang="en-US" dirty="0"/>
            <a:t> (</a:t>
          </a:r>
          <a:r>
            <a:rPr lang="en-US" dirty="0" err="1"/>
            <a:t>Steglatro</a:t>
          </a:r>
          <a:r>
            <a:rPr lang="en-US" dirty="0"/>
            <a:t>)</a:t>
          </a:r>
        </a:p>
      </dgm:t>
    </dgm:pt>
    <dgm:pt modelId="{06AE7874-7586-46F3-9B91-211C6EED1C52}" type="parTrans" cxnId="{AA905EE5-BEA9-47F5-985D-9C22A804618F}">
      <dgm:prSet/>
      <dgm:spPr/>
      <dgm:t>
        <a:bodyPr/>
        <a:lstStyle/>
        <a:p>
          <a:endParaRPr lang="en-US"/>
        </a:p>
      </dgm:t>
    </dgm:pt>
    <dgm:pt modelId="{CCA775F7-34DF-4D05-B957-3A96DF9D7C19}" type="sibTrans" cxnId="{AA905EE5-BEA9-47F5-985D-9C22A804618F}">
      <dgm:prSet/>
      <dgm:spPr/>
      <dgm:t>
        <a:bodyPr/>
        <a:lstStyle/>
        <a:p>
          <a:endParaRPr lang="en-US"/>
        </a:p>
      </dgm:t>
    </dgm:pt>
    <dgm:pt modelId="{10D09D05-EF99-4206-8A76-9D8956CC23D8}" type="pres">
      <dgm:prSet presAssocID="{B2315BF6-BF46-4348-967E-197E5F221B39}" presName="diagram" presStyleCnt="0">
        <dgm:presLayoutVars>
          <dgm:dir/>
          <dgm:resizeHandles val="exact"/>
        </dgm:presLayoutVars>
      </dgm:prSet>
      <dgm:spPr/>
    </dgm:pt>
    <dgm:pt modelId="{04690B25-491F-42AF-800D-42DC9C8A298F}" type="pres">
      <dgm:prSet presAssocID="{99EC9E78-350D-4D96-AC8C-4D9A4F9B842B}" presName="node" presStyleLbl="node1" presStyleIdx="0" presStyleCnt="4">
        <dgm:presLayoutVars>
          <dgm:bulletEnabled val="1"/>
        </dgm:presLayoutVars>
      </dgm:prSet>
      <dgm:spPr/>
    </dgm:pt>
    <dgm:pt modelId="{714BB68C-2185-4956-949D-FD20FF2BA928}" type="pres">
      <dgm:prSet presAssocID="{00DA77BF-870A-4F63-BDD6-68B2F724001C}" presName="sibTrans" presStyleCnt="0"/>
      <dgm:spPr/>
    </dgm:pt>
    <dgm:pt modelId="{EF860E2B-3826-4738-BFE9-3D9B41F9DD0E}" type="pres">
      <dgm:prSet presAssocID="{CA71A63C-78EA-44CB-8499-2B6FE1B3A2C5}" presName="node" presStyleLbl="node1" presStyleIdx="1" presStyleCnt="4">
        <dgm:presLayoutVars>
          <dgm:bulletEnabled val="1"/>
        </dgm:presLayoutVars>
      </dgm:prSet>
      <dgm:spPr/>
    </dgm:pt>
    <dgm:pt modelId="{249462D5-8411-49B8-90A5-7A56CFC6812F}" type="pres">
      <dgm:prSet presAssocID="{7E29DBFC-BBDE-4481-983F-D55283419A1C}" presName="sibTrans" presStyleCnt="0"/>
      <dgm:spPr/>
    </dgm:pt>
    <dgm:pt modelId="{76F7F7D9-7338-4928-8747-85051DA9A4A8}" type="pres">
      <dgm:prSet presAssocID="{0A0F3C67-9933-44F7-89E0-6B658CA6F7A0}" presName="node" presStyleLbl="node1" presStyleIdx="2" presStyleCnt="4">
        <dgm:presLayoutVars>
          <dgm:bulletEnabled val="1"/>
        </dgm:presLayoutVars>
      </dgm:prSet>
      <dgm:spPr/>
    </dgm:pt>
    <dgm:pt modelId="{2F26FFF3-9DFC-42BE-B9D9-8146C331D40B}" type="pres">
      <dgm:prSet presAssocID="{3BCBBD62-96BD-4BC2-A9A7-72E5C84AF79E}" presName="sibTrans" presStyleCnt="0"/>
      <dgm:spPr/>
    </dgm:pt>
    <dgm:pt modelId="{4C4F2682-EE2D-44DF-AF84-62231AE53686}" type="pres">
      <dgm:prSet presAssocID="{52851554-C259-479F-B28C-753149897333}" presName="node" presStyleLbl="node1" presStyleIdx="3" presStyleCnt="4" custLinFactNeighborY="1106">
        <dgm:presLayoutVars>
          <dgm:bulletEnabled val="1"/>
        </dgm:presLayoutVars>
      </dgm:prSet>
      <dgm:spPr/>
    </dgm:pt>
  </dgm:ptLst>
  <dgm:cxnLst>
    <dgm:cxn modelId="{036EE60F-58D6-420E-8A0B-478096E0C379}" type="presOf" srcId="{99EC9E78-350D-4D96-AC8C-4D9A4F9B842B}" destId="{04690B25-491F-42AF-800D-42DC9C8A298F}" srcOrd="0" destOrd="0" presId="urn:microsoft.com/office/officeart/2005/8/layout/default"/>
    <dgm:cxn modelId="{6A8E5A25-59E6-47BC-A0FC-63C952E3055F}" srcId="{B2315BF6-BF46-4348-967E-197E5F221B39}" destId="{0A0F3C67-9933-44F7-89E0-6B658CA6F7A0}" srcOrd="2" destOrd="0" parTransId="{626325EE-384D-48FC-91DA-8C8B94022017}" sibTransId="{3BCBBD62-96BD-4BC2-A9A7-72E5C84AF79E}"/>
    <dgm:cxn modelId="{48225395-60D9-4258-90EF-8C2742EC3A91}" type="presOf" srcId="{0A0F3C67-9933-44F7-89E0-6B658CA6F7A0}" destId="{76F7F7D9-7338-4928-8747-85051DA9A4A8}" srcOrd="0" destOrd="0" presId="urn:microsoft.com/office/officeart/2005/8/layout/default"/>
    <dgm:cxn modelId="{66A0A3AB-E9D0-4F9A-B455-0EAA44CE1BE0}" srcId="{B2315BF6-BF46-4348-967E-197E5F221B39}" destId="{99EC9E78-350D-4D96-AC8C-4D9A4F9B842B}" srcOrd="0" destOrd="0" parTransId="{12166822-B5FC-46DA-9181-149EBF46339E}" sibTransId="{00DA77BF-870A-4F63-BDD6-68B2F724001C}"/>
    <dgm:cxn modelId="{5AEB73AC-F762-42FA-AC69-24CDA67CD6B5}" type="presOf" srcId="{52851554-C259-479F-B28C-753149897333}" destId="{4C4F2682-EE2D-44DF-AF84-62231AE53686}" srcOrd="0" destOrd="0" presId="urn:microsoft.com/office/officeart/2005/8/layout/default"/>
    <dgm:cxn modelId="{22D21FAF-990C-4797-A46B-B1428C86B69E}" type="presOf" srcId="{B2315BF6-BF46-4348-967E-197E5F221B39}" destId="{10D09D05-EF99-4206-8A76-9D8956CC23D8}" srcOrd="0" destOrd="0" presId="urn:microsoft.com/office/officeart/2005/8/layout/default"/>
    <dgm:cxn modelId="{A47F9BC1-E438-4778-98EB-6305ED0D8F62}" type="presOf" srcId="{CA71A63C-78EA-44CB-8499-2B6FE1B3A2C5}" destId="{EF860E2B-3826-4738-BFE9-3D9B41F9DD0E}" srcOrd="0" destOrd="0" presId="urn:microsoft.com/office/officeart/2005/8/layout/default"/>
    <dgm:cxn modelId="{7843B6C3-1573-43AB-96AC-85EACE1920AD}" srcId="{B2315BF6-BF46-4348-967E-197E5F221B39}" destId="{CA71A63C-78EA-44CB-8499-2B6FE1B3A2C5}" srcOrd="1" destOrd="0" parTransId="{131A3B78-32EA-48AE-AD01-A5000B653904}" sibTransId="{7E29DBFC-BBDE-4481-983F-D55283419A1C}"/>
    <dgm:cxn modelId="{AA905EE5-BEA9-47F5-985D-9C22A804618F}" srcId="{B2315BF6-BF46-4348-967E-197E5F221B39}" destId="{52851554-C259-479F-B28C-753149897333}" srcOrd="3" destOrd="0" parTransId="{06AE7874-7586-46F3-9B91-211C6EED1C52}" sibTransId="{CCA775F7-34DF-4D05-B957-3A96DF9D7C19}"/>
    <dgm:cxn modelId="{B69A2108-9B1E-491E-805F-0C7EA13DA705}" type="presParOf" srcId="{10D09D05-EF99-4206-8A76-9D8956CC23D8}" destId="{04690B25-491F-42AF-800D-42DC9C8A298F}" srcOrd="0" destOrd="0" presId="urn:microsoft.com/office/officeart/2005/8/layout/default"/>
    <dgm:cxn modelId="{F2D57607-426C-4053-B5A8-A442E19C2DC6}" type="presParOf" srcId="{10D09D05-EF99-4206-8A76-9D8956CC23D8}" destId="{714BB68C-2185-4956-949D-FD20FF2BA928}" srcOrd="1" destOrd="0" presId="urn:microsoft.com/office/officeart/2005/8/layout/default"/>
    <dgm:cxn modelId="{94E08386-A8C1-418B-BF83-5031F79070E9}" type="presParOf" srcId="{10D09D05-EF99-4206-8A76-9D8956CC23D8}" destId="{EF860E2B-3826-4738-BFE9-3D9B41F9DD0E}" srcOrd="2" destOrd="0" presId="urn:microsoft.com/office/officeart/2005/8/layout/default"/>
    <dgm:cxn modelId="{E108E0D3-66CE-4527-9959-C78ED35FDA89}" type="presParOf" srcId="{10D09D05-EF99-4206-8A76-9D8956CC23D8}" destId="{249462D5-8411-49B8-90A5-7A56CFC6812F}" srcOrd="3" destOrd="0" presId="urn:microsoft.com/office/officeart/2005/8/layout/default"/>
    <dgm:cxn modelId="{3B345584-08A2-496A-AC38-761467950104}" type="presParOf" srcId="{10D09D05-EF99-4206-8A76-9D8956CC23D8}" destId="{76F7F7D9-7338-4928-8747-85051DA9A4A8}" srcOrd="4" destOrd="0" presId="urn:microsoft.com/office/officeart/2005/8/layout/default"/>
    <dgm:cxn modelId="{84EF8F22-4C1E-49CB-BE6C-B5A026095BC3}" type="presParOf" srcId="{10D09D05-EF99-4206-8A76-9D8956CC23D8}" destId="{2F26FFF3-9DFC-42BE-B9D9-8146C331D40B}" srcOrd="5" destOrd="0" presId="urn:microsoft.com/office/officeart/2005/8/layout/default"/>
    <dgm:cxn modelId="{E105355F-BEE8-4579-B96E-AB28BD93A274}" type="presParOf" srcId="{10D09D05-EF99-4206-8A76-9D8956CC23D8}" destId="{4C4F2682-EE2D-44DF-AF84-62231AE5368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F7422F-C218-4D98-B508-591AD46D7989}"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DAE5C08E-9150-433D-8681-6A2DC178E27C}">
      <dgm:prSet phldrT="[Text]"/>
      <dgm:spPr/>
      <dgm:t>
        <a:bodyPr/>
        <a:lstStyle/>
        <a:p>
          <a:r>
            <a:rPr lang="en-US" dirty="0"/>
            <a:t>Side Effects</a:t>
          </a:r>
        </a:p>
      </dgm:t>
    </dgm:pt>
    <dgm:pt modelId="{40F06812-039F-49B5-9FE4-B9303804873F}" type="parTrans" cxnId="{1B4CCE52-FBDE-4B8A-9C10-B33774CA32E6}">
      <dgm:prSet/>
      <dgm:spPr/>
      <dgm:t>
        <a:bodyPr/>
        <a:lstStyle/>
        <a:p>
          <a:endParaRPr lang="en-US"/>
        </a:p>
      </dgm:t>
    </dgm:pt>
    <dgm:pt modelId="{6D0AE7CA-6707-47C3-B66F-75883F7A76F0}" type="sibTrans" cxnId="{1B4CCE52-FBDE-4B8A-9C10-B33774CA32E6}">
      <dgm:prSet/>
      <dgm:spPr/>
      <dgm:t>
        <a:bodyPr/>
        <a:lstStyle/>
        <a:p>
          <a:endParaRPr lang="en-US"/>
        </a:p>
      </dgm:t>
    </dgm:pt>
    <dgm:pt modelId="{B932A7FF-CC36-4AE8-A62F-0630A71333EA}">
      <dgm:prSet phldrT="[Text]"/>
      <dgm:spPr/>
      <dgm:t>
        <a:bodyPr/>
        <a:lstStyle/>
        <a:p>
          <a:r>
            <a:rPr lang="en-US" dirty="0"/>
            <a:t>Rare side effects</a:t>
          </a:r>
        </a:p>
      </dgm:t>
    </dgm:pt>
    <dgm:pt modelId="{4511F5FB-7306-438B-B9AF-8AC536717D8C}" type="parTrans" cxnId="{298B201B-E65F-4375-858D-45E0F92B7593}">
      <dgm:prSet/>
      <dgm:spPr/>
      <dgm:t>
        <a:bodyPr/>
        <a:lstStyle/>
        <a:p>
          <a:endParaRPr lang="en-US"/>
        </a:p>
      </dgm:t>
    </dgm:pt>
    <dgm:pt modelId="{59FFE67A-05EF-4F40-A700-9C8C02599C03}" type="sibTrans" cxnId="{298B201B-E65F-4375-858D-45E0F92B7593}">
      <dgm:prSet/>
      <dgm:spPr/>
      <dgm:t>
        <a:bodyPr/>
        <a:lstStyle/>
        <a:p>
          <a:endParaRPr lang="en-US"/>
        </a:p>
      </dgm:t>
    </dgm:pt>
    <dgm:pt modelId="{D0B3213E-1953-4029-87EC-83635426256A}">
      <dgm:prSet phldrT="[Text]"/>
      <dgm:spPr/>
      <dgm:t>
        <a:bodyPr/>
        <a:lstStyle/>
        <a:p>
          <a:r>
            <a:rPr lang="en-US" dirty="0"/>
            <a:t>Other</a:t>
          </a:r>
        </a:p>
      </dgm:t>
    </dgm:pt>
    <dgm:pt modelId="{56E8BE99-3C5D-4CAA-A235-C3A6849EF213}" type="parTrans" cxnId="{EAD5CB3D-E858-494A-8E08-FC107AC45DAC}">
      <dgm:prSet/>
      <dgm:spPr/>
      <dgm:t>
        <a:bodyPr/>
        <a:lstStyle/>
        <a:p>
          <a:endParaRPr lang="en-US"/>
        </a:p>
      </dgm:t>
    </dgm:pt>
    <dgm:pt modelId="{1902FC0C-0659-465D-B112-763C0335B7ED}" type="sibTrans" cxnId="{EAD5CB3D-E858-494A-8E08-FC107AC45DAC}">
      <dgm:prSet/>
      <dgm:spPr/>
      <dgm:t>
        <a:bodyPr/>
        <a:lstStyle/>
        <a:p>
          <a:endParaRPr lang="en-US"/>
        </a:p>
      </dgm:t>
    </dgm:pt>
    <dgm:pt modelId="{CF4C6CEB-0E6A-41A7-A9FC-FDDE7EC14684}">
      <dgm:prSet custT="1"/>
      <dgm:spPr/>
      <dgm:t>
        <a:bodyPr/>
        <a:lstStyle/>
        <a:p>
          <a:r>
            <a:rPr lang="en-US" sz="2000" dirty="0"/>
            <a:t>Hypotension</a:t>
          </a:r>
        </a:p>
      </dgm:t>
    </dgm:pt>
    <dgm:pt modelId="{DAC3C26A-9123-45C4-A36D-AC73E5566B9D}" type="parTrans" cxnId="{41523C75-5293-4CA5-B05B-38999D7D3BFF}">
      <dgm:prSet/>
      <dgm:spPr/>
      <dgm:t>
        <a:bodyPr/>
        <a:lstStyle/>
        <a:p>
          <a:endParaRPr lang="en-US"/>
        </a:p>
      </dgm:t>
    </dgm:pt>
    <dgm:pt modelId="{CC390899-BA96-43E7-9603-3DE671BECE6A}" type="sibTrans" cxnId="{41523C75-5293-4CA5-B05B-38999D7D3BFF}">
      <dgm:prSet/>
      <dgm:spPr/>
      <dgm:t>
        <a:bodyPr/>
        <a:lstStyle/>
        <a:p>
          <a:endParaRPr lang="en-US"/>
        </a:p>
      </dgm:t>
    </dgm:pt>
    <dgm:pt modelId="{3B28F38E-3247-425D-8622-89758149558E}">
      <dgm:prSet custT="1"/>
      <dgm:spPr/>
      <dgm:t>
        <a:bodyPr/>
        <a:lstStyle/>
        <a:p>
          <a:r>
            <a:rPr lang="en-US" sz="2000" dirty="0"/>
            <a:t>Urinary tract infections (UTIs)</a:t>
          </a:r>
        </a:p>
      </dgm:t>
    </dgm:pt>
    <dgm:pt modelId="{BF2ABCCE-8E16-40B0-802D-5EF8EC9F306F}" type="parTrans" cxnId="{C3055122-0F6D-4E7D-B9E7-167D9411B5E0}">
      <dgm:prSet/>
      <dgm:spPr/>
      <dgm:t>
        <a:bodyPr/>
        <a:lstStyle/>
        <a:p>
          <a:endParaRPr lang="en-US"/>
        </a:p>
      </dgm:t>
    </dgm:pt>
    <dgm:pt modelId="{E23C92F9-55DC-4C38-AF51-261C3C31C3D4}" type="sibTrans" cxnId="{C3055122-0F6D-4E7D-B9E7-167D9411B5E0}">
      <dgm:prSet/>
      <dgm:spPr/>
      <dgm:t>
        <a:bodyPr/>
        <a:lstStyle/>
        <a:p>
          <a:endParaRPr lang="en-US"/>
        </a:p>
      </dgm:t>
    </dgm:pt>
    <dgm:pt modelId="{901C03B6-2772-4553-830B-153977BD8811}">
      <dgm:prSet custT="1"/>
      <dgm:spPr/>
      <dgm:t>
        <a:bodyPr/>
        <a:lstStyle/>
        <a:p>
          <a:r>
            <a:rPr lang="en-US" sz="2000" dirty="0"/>
            <a:t>Genital fungal infections</a:t>
          </a:r>
        </a:p>
      </dgm:t>
    </dgm:pt>
    <dgm:pt modelId="{DC08CCC6-D956-40F8-8967-BCB936A6B401}" type="parTrans" cxnId="{9F0A7135-5B1D-4A1B-B56C-A58ABF3165CF}">
      <dgm:prSet/>
      <dgm:spPr/>
      <dgm:t>
        <a:bodyPr/>
        <a:lstStyle/>
        <a:p>
          <a:endParaRPr lang="en-US"/>
        </a:p>
      </dgm:t>
    </dgm:pt>
    <dgm:pt modelId="{106402D1-256F-4E4C-8B63-7F5149669D05}" type="sibTrans" cxnId="{9F0A7135-5B1D-4A1B-B56C-A58ABF3165CF}">
      <dgm:prSet/>
      <dgm:spPr/>
      <dgm:t>
        <a:bodyPr/>
        <a:lstStyle/>
        <a:p>
          <a:endParaRPr lang="en-US"/>
        </a:p>
      </dgm:t>
    </dgm:pt>
    <dgm:pt modelId="{53680470-FE5D-4193-9924-257CB73295F5}">
      <dgm:prSet custT="1"/>
      <dgm:spPr/>
      <dgm:t>
        <a:bodyPr/>
        <a:lstStyle/>
        <a:p>
          <a:r>
            <a:rPr lang="en-US" sz="2000" dirty="0"/>
            <a:t>Diabetic ketoacidosis (DKA), including euglycemic DKA</a:t>
          </a:r>
        </a:p>
      </dgm:t>
    </dgm:pt>
    <dgm:pt modelId="{48CFA852-247A-4BB2-9C4A-6A2A2CE95466}" type="parTrans" cxnId="{BEC0DF45-54BE-49F4-880F-847A2B494D74}">
      <dgm:prSet/>
      <dgm:spPr/>
      <dgm:t>
        <a:bodyPr/>
        <a:lstStyle/>
        <a:p>
          <a:endParaRPr lang="en-US"/>
        </a:p>
      </dgm:t>
    </dgm:pt>
    <dgm:pt modelId="{39D105DB-F485-454D-BA68-2513F1AB052A}" type="sibTrans" cxnId="{BEC0DF45-54BE-49F4-880F-847A2B494D74}">
      <dgm:prSet/>
      <dgm:spPr/>
      <dgm:t>
        <a:bodyPr/>
        <a:lstStyle/>
        <a:p>
          <a:endParaRPr lang="en-US"/>
        </a:p>
      </dgm:t>
    </dgm:pt>
    <dgm:pt modelId="{9A9E3099-AD7E-4A3A-BB45-965719B469D7}">
      <dgm:prSet custT="1"/>
      <dgm:spPr/>
      <dgm:t>
        <a:bodyPr/>
        <a:lstStyle/>
        <a:p>
          <a:r>
            <a:rPr lang="en-US" sz="2000" dirty="0"/>
            <a:t>Counsel to discontinue 3-4 days before scheduled surgeries, during critical illness, or during prolonged fasting</a:t>
          </a:r>
        </a:p>
      </dgm:t>
    </dgm:pt>
    <dgm:pt modelId="{73F538DA-59D9-4938-BDD5-F2DA1F4CD20C}" type="parTrans" cxnId="{6BAF0BB0-F9CC-4AF3-A9FB-3C1B946EED01}">
      <dgm:prSet/>
      <dgm:spPr/>
      <dgm:t>
        <a:bodyPr/>
        <a:lstStyle/>
        <a:p>
          <a:endParaRPr lang="en-US"/>
        </a:p>
      </dgm:t>
    </dgm:pt>
    <dgm:pt modelId="{6E195347-0891-405F-AD86-3F6058402927}" type="sibTrans" cxnId="{6BAF0BB0-F9CC-4AF3-A9FB-3C1B946EED01}">
      <dgm:prSet/>
      <dgm:spPr/>
      <dgm:t>
        <a:bodyPr/>
        <a:lstStyle/>
        <a:p>
          <a:endParaRPr lang="en-US"/>
        </a:p>
      </dgm:t>
    </dgm:pt>
    <dgm:pt modelId="{DA0E755D-CA69-4F89-A0F7-2BDF8CB42BFC}">
      <dgm:prSet custT="1"/>
      <dgm:spPr/>
      <dgm:t>
        <a:bodyPr/>
        <a:lstStyle/>
        <a:p>
          <a:r>
            <a:rPr lang="en-US" sz="2000" dirty="0"/>
            <a:t>Glucose lowering effect decreases at lower </a:t>
          </a:r>
          <a:r>
            <a:rPr lang="en-US" sz="2000" dirty="0" err="1"/>
            <a:t>eGFRs</a:t>
          </a:r>
          <a:endParaRPr lang="en-US" sz="2000" dirty="0"/>
        </a:p>
      </dgm:t>
    </dgm:pt>
    <dgm:pt modelId="{02DC9879-4623-4F64-B04D-431EAD125E17}" type="parTrans" cxnId="{D2DC5D65-9C78-4B4B-8C14-45C026260A83}">
      <dgm:prSet/>
      <dgm:spPr/>
      <dgm:t>
        <a:bodyPr/>
        <a:lstStyle/>
        <a:p>
          <a:endParaRPr lang="en-US"/>
        </a:p>
      </dgm:t>
    </dgm:pt>
    <dgm:pt modelId="{B554CCC0-86A5-4318-984A-C6AF9D3C7A54}" type="sibTrans" cxnId="{D2DC5D65-9C78-4B4B-8C14-45C026260A83}">
      <dgm:prSet/>
      <dgm:spPr/>
      <dgm:t>
        <a:bodyPr/>
        <a:lstStyle/>
        <a:p>
          <a:endParaRPr lang="en-US"/>
        </a:p>
      </dgm:t>
    </dgm:pt>
    <dgm:pt modelId="{F98621C5-A618-4DB1-AB73-820F821A8641}">
      <dgm:prSet custT="1"/>
      <dgm:spPr/>
      <dgm:t>
        <a:bodyPr/>
        <a:lstStyle/>
        <a:p>
          <a:r>
            <a:rPr lang="en-US" sz="2000" dirty="0"/>
            <a:t>Cardiovascular and renal benefits still seen</a:t>
          </a:r>
        </a:p>
      </dgm:t>
    </dgm:pt>
    <dgm:pt modelId="{41CB22E9-7FB7-4023-9DED-F1EA4D799AA2}" type="parTrans" cxnId="{C1590B52-0ECA-4ED9-867B-D4E213690C6B}">
      <dgm:prSet/>
      <dgm:spPr/>
      <dgm:t>
        <a:bodyPr/>
        <a:lstStyle/>
        <a:p>
          <a:endParaRPr lang="en-US"/>
        </a:p>
      </dgm:t>
    </dgm:pt>
    <dgm:pt modelId="{0DA62FEB-2162-4B9B-B8BA-FE3E4C291E11}" type="sibTrans" cxnId="{C1590B52-0ECA-4ED9-867B-D4E213690C6B}">
      <dgm:prSet/>
      <dgm:spPr/>
      <dgm:t>
        <a:bodyPr/>
        <a:lstStyle/>
        <a:p>
          <a:endParaRPr lang="en-US"/>
        </a:p>
      </dgm:t>
    </dgm:pt>
    <dgm:pt modelId="{E3714B48-A057-48EB-93C4-B1E232840C46}" type="pres">
      <dgm:prSet presAssocID="{39F7422F-C218-4D98-B508-591AD46D7989}" presName="linear" presStyleCnt="0">
        <dgm:presLayoutVars>
          <dgm:dir/>
          <dgm:animLvl val="lvl"/>
          <dgm:resizeHandles val="exact"/>
        </dgm:presLayoutVars>
      </dgm:prSet>
      <dgm:spPr/>
    </dgm:pt>
    <dgm:pt modelId="{C62DD31C-C6D4-467C-9364-CA68525CD820}" type="pres">
      <dgm:prSet presAssocID="{DAE5C08E-9150-433D-8681-6A2DC178E27C}" presName="parentLin" presStyleCnt="0"/>
      <dgm:spPr/>
    </dgm:pt>
    <dgm:pt modelId="{68CB822B-0D0B-465D-8F50-3740651463D5}" type="pres">
      <dgm:prSet presAssocID="{DAE5C08E-9150-433D-8681-6A2DC178E27C}" presName="parentLeftMargin" presStyleLbl="node1" presStyleIdx="0" presStyleCnt="3"/>
      <dgm:spPr/>
    </dgm:pt>
    <dgm:pt modelId="{BDAD239A-2EAF-4B9A-A326-46856E20CB7A}" type="pres">
      <dgm:prSet presAssocID="{DAE5C08E-9150-433D-8681-6A2DC178E27C}" presName="parentText" presStyleLbl="node1" presStyleIdx="0" presStyleCnt="3">
        <dgm:presLayoutVars>
          <dgm:chMax val="0"/>
          <dgm:bulletEnabled val="1"/>
        </dgm:presLayoutVars>
      </dgm:prSet>
      <dgm:spPr/>
    </dgm:pt>
    <dgm:pt modelId="{5E3DF25E-8EAB-4EDE-88AA-78D02174719D}" type="pres">
      <dgm:prSet presAssocID="{DAE5C08E-9150-433D-8681-6A2DC178E27C}" presName="negativeSpace" presStyleCnt="0"/>
      <dgm:spPr/>
    </dgm:pt>
    <dgm:pt modelId="{328424CC-3CA3-4C99-BEAF-42867EC0A93C}" type="pres">
      <dgm:prSet presAssocID="{DAE5C08E-9150-433D-8681-6A2DC178E27C}" presName="childText" presStyleLbl="conFgAcc1" presStyleIdx="0" presStyleCnt="3">
        <dgm:presLayoutVars>
          <dgm:bulletEnabled val="1"/>
        </dgm:presLayoutVars>
      </dgm:prSet>
      <dgm:spPr/>
    </dgm:pt>
    <dgm:pt modelId="{190F7125-1182-4E91-A16F-054621E079ED}" type="pres">
      <dgm:prSet presAssocID="{6D0AE7CA-6707-47C3-B66F-75883F7A76F0}" presName="spaceBetweenRectangles" presStyleCnt="0"/>
      <dgm:spPr/>
    </dgm:pt>
    <dgm:pt modelId="{0B1F60AB-8343-48B5-86FD-4C86C4684A45}" type="pres">
      <dgm:prSet presAssocID="{B932A7FF-CC36-4AE8-A62F-0630A71333EA}" presName="parentLin" presStyleCnt="0"/>
      <dgm:spPr/>
    </dgm:pt>
    <dgm:pt modelId="{F5FE09CC-2813-41EF-B0C3-197DF78AC28C}" type="pres">
      <dgm:prSet presAssocID="{B932A7FF-CC36-4AE8-A62F-0630A71333EA}" presName="parentLeftMargin" presStyleLbl="node1" presStyleIdx="0" presStyleCnt="3"/>
      <dgm:spPr/>
    </dgm:pt>
    <dgm:pt modelId="{0B1D8F34-6274-4FEF-876A-3CCAA4517D5B}" type="pres">
      <dgm:prSet presAssocID="{B932A7FF-CC36-4AE8-A62F-0630A71333EA}" presName="parentText" presStyleLbl="node1" presStyleIdx="1" presStyleCnt="3">
        <dgm:presLayoutVars>
          <dgm:chMax val="0"/>
          <dgm:bulletEnabled val="1"/>
        </dgm:presLayoutVars>
      </dgm:prSet>
      <dgm:spPr/>
    </dgm:pt>
    <dgm:pt modelId="{16D0D0F7-A387-4596-842D-D6E39867B7FE}" type="pres">
      <dgm:prSet presAssocID="{B932A7FF-CC36-4AE8-A62F-0630A71333EA}" presName="negativeSpace" presStyleCnt="0"/>
      <dgm:spPr/>
    </dgm:pt>
    <dgm:pt modelId="{9312DA79-ED81-471C-AE11-601010E96DCC}" type="pres">
      <dgm:prSet presAssocID="{B932A7FF-CC36-4AE8-A62F-0630A71333EA}" presName="childText" presStyleLbl="conFgAcc1" presStyleIdx="1" presStyleCnt="3">
        <dgm:presLayoutVars>
          <dgm:bulletEnabled val="1"/>
        </dgm:presLayoutVars>
      </dgm:prSet>
      <dgm:spPr/>
    </dgm:pt>
    <dgm:pt modelId="{AD7502B9-3F37-4D34-8ADE-E4B13512A1CD}" type="pres">
      <dgm:prSet presAssocID="{59FFE67A-05EF-4F40-A700-9C8C02599C03}" presName="spaceBetweenRectangles" presStyleCnt="0"/>
      <dgm:spPr/>
    </dgm:pt>
    <dgm:pt modelId="{727FE429-A498-4FAB-8E9D-88ED5BF236E4}" type="pres">
      <dgm:prSet presAssocID="{D0B3213E-1953-4029-87EC-83635426256A}" presName="parentLin" presStyleCnt="0"/>
      <dgm:spPr/>
    </dgm:pt>
    <dgm:pt modelId="{8B6F0076-EE00-45A9-B0E8-603B716CDCED}" type="pres">
      <dgm:prSet presAssocID="{D0B3213E-1953-4029-87EC-83635426256A}" presName="parentLeftMargin" presStyleLbl="node1" presStyleIdx="1" presStyleCnt="3"/>
      <dgm:spPr/>
    </dgm:pt>
    <dgm:pt modelId="{D691F58F-D8EC-46B8-8406-CA77164C2455}" type="pres">
      <dgm:prSet presAssocID="{D0B3213E-1953-4029-87EC-83635426256A}" presName="parentText" presStyleLbl="node1" presStyleIdx="2" presStyleCnt="3">
        <dgm:presLayoutVars>
          <dgm:chMax val="0"/>
          <dgm:bulletEnabled val="1"/>
        </dgm:presLayoutVars>
      </dgm:prSet>
      <dgm:spPr/>
    </dgm:pt>
    <dgm:pt modelId="{A6B2693E-DFAF-4BD0-A4CF-466D91C8568E}" type="pres">
      <dgm:prSet presAssocID="{D0B3213E-1953-4029-87EC-83635426256A}" presName="negativeSpace" presStyleCnt="0"/>
      <dgm:spPr/>
    </dgm:pt>
    <dgm:pt modelId="{5F5FBCD5-92E1-4B2A-AB96-9B9F96DDF673}" type="pres">
      <dgm:prSet presAssocID="{D0B3213E-1953-4029-87EC-83635426256A}" presName="childText" presStyleLbl="conFgAcc1" presStyleIdx="2" presStyleCnt="3">
        <dgm:presLayoutVars>
          <dgm:bulletEnabled val="1"/>
        </dgm:presLayoutVars>
      </dgm:prSet>
      <dgm:spPr/>
    </dgm:pt>
  </dgm:ptLst>
  <dgm:cxnLst>
    <dgm:cxn modelId="{1AEDAF09-CEAC-452E-B894-F22690B465BF}" type="presOf" srcId="{B932A7FF-CC36-4AE8-A62F-0630A71333EA}" destId="{F5FE09CC-2813-41EF-B0C3-197DF78AC28C}" srcOrd="0" destOrd="0" presId="urn:microsoft.com/office/officeart/2005/8/layout/list1"/>
    <dgm:cxn modelId="{663CFA0E-E4A7-47CB-B93F-FB5F606E354D}" type="presOf" srcId="{CF4C6CEB-0E6A-41A7-A9FC-FDDE7EC14684}" destId="{328424CC-3CA3-4C99-BEAF-42867EC0A93C}" srcOrd="0" destOrd="0" presId="urn:microsoft.com/office/officeart/2005/8/layout/list1"/>
    <dgm:cxn modelId="{298B201B-E65F-4375-858D-45E0F92B7593}" srcId="{39F7422F-C218-4D98-B508-591AD46D7989}" destId="{B932A7FF-CC36-4AE8-A62F-0630A71333EA}" srcOrd="1" destOrd="0" parTransId="{4511F5FB-7306-438B-B9AF-8AC536717D8C}" sibTransId="{59FFE67A-05EF-4F40-A700-9C8C02599C03}"/>
    <dgm:cxn modelId="{869A1F1D-451A-48AB-AF8C-D8C2CD402BCA}" type="presOf" srcId="{53680470-FE5D-4193-9924-257CB73295F5}" destId="{9312DA79-ED81-471C-AE11-601010E96DCC}" srcOrd="0" destOrd="0" presId="urn:microsoft.com/office/officeart/2005/8/layout/list1"/>
    <dgm:cxn modelId="{5FEADB21-6A3E-4CAD-8AE7-50535B8FFB5E}" type="presOf" srcId="{9A9E3099-AD7E-4A3A-BB45-965719B469D7}" destId="{9312DA79-ED81-471C-AE11-601010E96DCC}" srcOrd="0" destOrd="1" presId="urn:microsoft.com/office/officeart/2005/8/layout/list1"/>
    <dgm:cxn modelId="{C3055122-0F6D-4E7D-B9E7-167D9411B5E0}" srcId="{DAE5C08E-9150-433D-8681-6A2DC178E27C}" destId="{3B28F38E-3247-425D-8622-89758149558E}" srcOrd="1" destOrd="0" parTransId="{BF2ABCCE-8E16-40B0-802D-5EF8EC9F306F}" sibTransId="{E23C92F9-55DC-4C38-AF51-261C3C31C3D4}"/>
    <dgm:cxn modelId="{A53F9827-AEDC-40F6-9FFC-D82EB084DDCF}" type="presOf" srcId="{D0B3213E-1953-4029-87EC-83635426256A}" destId="{D691F58F-D8EC-46B8-8406-CA77164C2455}" srcOrd="1" destOrd="0" presId="urn:microsoft.com/office/officeart/2005/8/layout/list1"/>
    <dgm:cxn modelId="{9F0A7135-5B1D-4A1B-B56C-A58ABF3165CF}" srcId="{DAE5C08E-9150-433D-8681-6A2DC178E27C}" destId="{901C03B6-2772-4553-830B-153977BD8811}" srcOrd="2" destOrd="0" parTransId="{DC08CCC6-D956-40F8-8967-BCB936A6B401}" sibTransId="{106402D1-256F-4E4C-8B63-7F5149669D05}"/>
    <dgm:cxn modelId="{EAD5CB3D-E858-494A-8E08-FC107AC45DAC}" srcId="{39F7422F-C218-4D98-B508-591AD46D7989}" destId="{D0B3213E-1953-4029-87EC-83635426256A}" srcOrd="2" destOrd="0" parTransId="{56E8BE99-3C5D-4CAA-A235-C3A6849EF213}" sibTransId="{1902FC0C-0659-465D-B112-763C0335B7ED}"/>
    <dgm:cxn modelId="{DDFECF5B-3F20-44E0-AB7F-C424BDC45098}" type="presOf" srcId="{F98621C5-A618-4DB1-AB73-820F821A8641}" destId="{5F5FBCD5-92E1-4B2A-AB96-9B9F96DDF673}" srcOrd="0" destOrd="1" presId="urn:microsoft.com/office/officeart/2005/8/layout/list1"/>
    <dgm:cxn modelId="{36C04942-7515-453F-A78F-719DFCDB003C}" type="presOf" srcId="{DAE5C08E-9150-433D-8681-6A2DC178E27C}" destId="{68CB822B-0D0B-465D-8F50-3740651463D5}" srcOrd="0" destOrd="0" presId="urn:microsoft.com/office/officeart/2005/8/layout/list1"/>
    <dgm:cxn modelId="{D2DC5D65-9C78-4B4B-8C14-45C026260A83}" srcId="{D0B3213E-1953-4029-87EC-83635426256A}" destId="{DA0E755D-CA69-4F89-A0F7-2BDF8CB42BFC}" srcOrd="0" destOrd="0" parTransId="{02DC9879-4623-4F64-B04D-431EAD125E17}" sibTransId="{B554CCC0-86A5-4318-984A-C6AF9D3C7A54}"/>
    <dgm:cxn modelId="{BEC0DF45-54BE-49F4-880F-847A2B494D74}" srcId="{B932A7FF-CC36-4AE8-A62F-0630A71333EA}" destId="{53680470-FE5D-4193-9924-257CB73295F5}" srcOrd="0" destOrd="0" parTransId="{48CFA852-247A-4BB2-9C4A-6A2A2CE95466}" sibTransId="{39D105DB-F485-454D-BA68-2513F1AB052A}"/>
    <dgm:cxn modelId="{0445F34C-9518-43B2-8248-034C8294B4EE}" type="presOf" srcId="{B932A7FF-CC36-4AE8-A62F-0630A71333EA}" destId="{0B1D8F34-6274-4FEF-876A-3CCAA4517D5B}" srcOrd="1" destOrd="0" presId="urn:microsoft.com/office/officeart/2005/8/layout/list1"/>
    <dgm:cxn modelId="{C1590B52-0ECA-4ED9-867B-D4E213690C6B}" srcId="{DA0E755D-CA69-4F89-A0F7-2BDF8CB42BFC}" destId="{F98621C5-A618-4DB1-AB73-820F821A8641}" srcOrd="0" destOrd="0" parTransId="{41CB22E9-7FB7-4023-9DED-F1EA4D799AA2}" sibTransId="{0DA62FEB-2162-4B9B-B8BA-FE3E4C291E11}"/>
    <dgm:cxn modelId="{1B4CCE52-FBDE-4B8A-9C10-B33774CA32E6}" srcId="{39F7422F-C218-4D98-B508-591AD46D7989}" destId="{DAE5C08E-9150-433D-8681-6A2DC178E27C}" srcOrd="0" destOrd="0" parTransId="{40F06812-039F-49B5-9FE4-B9303804873F}" sibTransId="{6D0AE7CA-6707-47C3-B66F-75883F7A76F0}"/>
    <dgm:cxn modelId="{41523C75-5293-4CA5-B05B-38999D7D3BFF}" srcId="{DAE5C08E-9150-433D-8681-6A2DC178E27C}" destId="{CF4C6CEB-0E6A-41A7-A9FC-FDDE7EC14684}" srcOrd="0" destOrd="0" parTransId="{DAC3C26A-9123-45C4-A36D-AC73E5566B9D}" sibTransId="{CC390899-BA96-43E7-9603-3DE671BECE6A}"/>
    <dgm:cxn modelId="{A7075456-CB25-4C54-9BAC-3A715F223A12}" type="presOf" srcId="{DA0E755D-CA69-4F89-A0F7-2BDF8CB42BFC}" destId="{5F5FBCD5-92E1-4B2A-AB96-9B9F96DDF673}" srcOrd="0" destOrd="0" presId="urn:microsoft.com/office/officeart/2005/8/layout/list1"/>
    <dgm:cxn modelId="{60C3097B-6284-4299-9609-9DA638F6C20A}" type="presOf" srcId="{901C03B6-2772-4553-830B-153977BD8811}" destId="{328424CC-3CA3-4C99-BEAF-42867EC0A93C}" srcOrd="0" destOrd="2" presId="urn:microsoft.com/office/officeart/2005/8/layout/list1"/>
    <dgm:cxn modelId="{48B25882-B756-4192-918D-67DC7049610E}" type="presOf" srcId="{DAE5C08E-9150-433D-8681-6A2DC178E27C}" destId="{BDAD239A-2EAF-4B9A-A326-46856E20CB7A}" srcOrd="1" destOrd="0" presId="urn:microsoft.com/office/officeart/2005/8/layout/list1"/>
    <dgm:cxn modelId="{6BAF0BB0-F9CC-4AF3-A9FB-3C1B946EED01}" srcId="{B932A7FF-CC36-4AE8-A62F-0630A71333EA}" destId="{9A9E3099-AD7E-4A3A-BB45-965719B469D7}" srcOrd="1" destOrd="0" parTransId="{73F538DA-59D9-4938-BDD5-F2DA1F4CD20C}" sibTransId="{6E195347-0891-405F-AD86-3F6058402927}"/>
    <dgm:cxn modelId="{12B7CDBB-A0DB-445B-AB3D-64BEF7F4F930}" type="presOf" srcId="{3B28F38E-3247-425D-8622-89758149558E}" destId="{328424CC-3CA3-4C99-BEAF-42867EC0A93C}" srcOrd="0" destOrd="1" presId="urn:microsoft.com/office/officeart/2005/8/layout/list1"/>
    <dgm:cxn modelId="{C3C3EAD8-410B-44AC-9349-72342698A00E}" type="presOf" srcId="{39F7422F-C218-4D98-B508-591AD46D7989}" destId="{E3714B48-A057-48EB-93C4-B1E232840C46}" srcOrd="0" destOrd="0" presId="urn:microsoft.com/office/officeart/2005/8/layout/list1"/>
    <dgm:cxn modelId="{D78B37DB-A1B7-497A-82C9-C925BBBC3212}" type="presOf" srcId="{D0B3213E-1953-4029-87EC-83635426256A}" destId="{8B6F0076-EE00-45A9-B0E8-603B716CDCED}" srcOrd="0" destOrd="0" presId="urn:microsoft.com/office/officeart/2005/8/layout/list1"/>
    <dgm:cxn modelId="{EAFAB333-196F-46B1-B279-23FF3EA36293}" type="presParOf" srcId="{E3714B48-A057-48EB-93C4-B1E232840C46}" destId="{C62DD31C-C6D4-467C-9364-CA68525CD820}" srcOrd="0" destOrd="0" presId="urn:microsoft.com/office/officeart/2005/8/layout/list1"/>
    <dgm:cxn modelId="{36965AF3-FF39-445C-A62C-CD0BA54235CE}" type="presParOf" srcId="{C62DD31C-C6D4-467C-9364-CA68525CD820}" destId="{68CB822B-0D0B-465D-8F50-3740651463D5}" srcOrd="0" destOrd="0" presId="urn:microsoft.com/office/officeart/2005/8/layout/list1"/>
    <dgm:cxn modelId="{F725C798-35D0-4BFA-88BB-07B58A260D93}" type="presParOf" srcId="{C62DD31C-C6D4-467C-9364-CA68525CD820}" destId="{BDAD239A-2EAF-4B9A-A326-46856E20CB7A}" srcOrd="1" destOrd="0" presId="urn:microsoft.com/office/officeart/2005/8/layout/list1"/>
    <dgm:cxn modelId="{EECA2B71-93DA-4947-B78E-6E4699074D81}" type="presParOf" srcId="{E3714B48-A057-48EB-93C4-B1E232840C46}" destId="{5E3DF25E-8EAB-4EDE-88AA-78D02174719D}" srcOrd="1" destOrd="0" presId="urn:microsoft.com/office/officeart/2005/8/layout/list1"/>
    <dgm:cxn modelId="{C395954B-C029-43D1-9BAC-032478D45A0B}" type="presParOf" srcId="{E3714B48-A057-48EB-93C4-B1E232840C46}" destId="{328424CC-3CA3-4C99-BEAF-42867EC0A93C}" srcOrd="2" destOrd="0" presId="urn:microsoft.com/office/officeart/2005/8/layout/list1"/>
    <dgm:cxn modelId="{A62D1307-8F39-448B-9CD8-056E009E47FB}" type="presParOf" srcId="{E3714B48-A057-48EB-93C4-B1E232840C46}" destId="{190F7125-1182-4E91-A16F-054621E079ED}" srcOrd="3" destOrd="0" presId="urn:microsoft.com/office/officeart/2005/8/layout/list1"/>
    <dgm:cxn modelId="{8DC4BC64-8109-4C47-96BA-0048B212D13B}" type="presParOf" srcId="{E3714B48-A057-48EB-93C4-B1E232840C46}" destId="{0B1F60AB-8343-48B5-86FD-4C86C4684A45}" srcOrd="4" destOrd="0" presId="urn:microsoft.com/office/officeart/2005/8/layout/list1"/>
    <dgm:cxn modelId="{F611C4CE-EB7C-4504-B0B5-28EF2004A283}" type="presParOf" srcId="{0B1F60AB-8343-48B5-86FD-4C86C4684A45}" destId="{F5FE09CC-2813-41EF-B0C3-197DF78AC28C}" srcOrd="0" destOrd="0" presId="urn:microsoft.com/office/officeart/2005/8/layout/list1"/>
    <dgm:cxn modelId="{24E9999A-08C8-49D0-91BD-80B9DCF8C7D9}" type="presParOf" srcId="{0B1F60AB-8343-48B5-86FD-4C86C4684A45}" destId="{0B1D8F34-6274-4FEF-876A-3CCAA4517D5B}" srcOrd="1" destOrd="0" presId="urn:microsoft.com/office/officeart/2005/8/layout/list1"/>
    <dgm:cxn modelId="{750C334A-1787-4047-B3C5-8A61FA1BC80C}" type="presParOf" srcId="{E3714B48-A057-48EB-93C4-B1E232840C46}" destId="{16D0D0F7-A387-4596-842D-D6E39867B7FE}" srcOrd="5" destOrd="0" presId="urn:microsoft.com/office/officeart/2005/8/layout/list1"/>
    <dgm:cxn modelId="{E1FA4F40-3BE3-4BF8-8E22-C4AFD78075C2}" type="presParOf" srcId="{E3714B48-A057-48EB-93C4-B1E232840C46}" destId="{9312DA79-ED81-471C-AE11-601010E96DCC}" srcOrd="6" destOrd="0" presId="urn:microsoft.com/office/officeart/2005/8/layout/list1"/>
    <dgm:cxn modelId="{42518ADA-9770-46F5-95FF-08FB65C12FBD}" type="presParOf" srcId="{E3714B48-A057-48EB-93C4-B1E232840C46}" destId="{AD7502B9-3F37-4D34-8ADE-E4B13512A1CD}" srcOrd="7" destOrd="0" presId="urn:microsoft.com/office/officeart/2005/8/layout/list1"/>
    <dgm:cxn modelId="{542A7758-5732-4177-AB8B-7222EB5C0ED7}" type="presParOf" srcId="{E3714B48-A057-48EB-93C4-B1E232840C46}" destId="{727FE429-A498-4FAB-8E9D-88ED5BF236E4}" srcOrd="8" destOrd="0" presId="urn:microsoft.com/office/officeart/2005/8/layout/list1"/>
    <dgm:cxn modelId="{BF0625B6-0953-4560-8992-0B9EE5E94DC1}" type="presParOf" srcId="{727FE429-A498-4FAB-8E9D-88ED5BF236E4}" destId="{8B6F0076-EE00-45A9-B0E8-603B716CDCED}" srcOrd="0" destOrd="0" presId="urn:microsoft.com/office/officeart/2005/8/layout/list1"/>
    <dgm:cxn modelId="{083ED50F-D18F-4E05-AF5A-27533FCD8BF4}" type="presParOf" srcId="{727FE429-A498-4FAB-8E9D-88ED5BF236E4}" destId="{D691F58F-D8EC-46B8-8406-CA77164C2455}" srcOrd="1" destOrd="0" presId="urn:microsoft.com/office/officeart/2005/8/layout/list1"/>
    <dgm:cxn modelId="{6AF99E63-F255-465D-95E3-0101600E00B9}" type="presParOf" srcId="{E3714B48-A057-48EB-93C4-B1E232840C46}" destId="{A6B2693E-DFAF-4BD0-A4CF-466D91C8568E}" srcOrd="9" destOrd="0" presId="urn:microsoft.com/office/officeart/2005/8/layout/list1"/>
    <dgm:cxn modelId="{2FBE80D8-EB61-46A6-AE5F-862A14A09791}" type="presParOf" srcId="{E3714B48-A057-48EB-93C4-B1E232840C46}" destId="{5F5FBCD5-92E1-4B2A-AB96-9B9F96DDF67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F17361-9E8A-4DAA-935C-A285D0C812CA}"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A64335CA-679C-45C7-859D-3AB1E9DE48C7}">
      <dgm:prSet phldrT="[Text]"/>
      <dgm:spPr/>
      <dgm:t>
        <a:bodyPr/>
        <a:lstStyle/>
        <a:p>
          <a:r>
            <a:rPr lang="en-US" dirty="0" err="1"/>
            <a:t>Liraglutide</a:t>
          </a:r>
          <a:r>
            <a:rPr lang="en-US" dirty="0"/>
            <a:t> (</a:t>
          </a:r>
          <a:r>
            <a:rPr lang="en-US" dirty="0" err="1"/>
            <a:t>Victoza</a:t>
          </a:r>
          <a:r>
            <a:rPr lang="en-US" dirty="0"/>
            <a:t>)</a:t>
          </a:r>
        </a:p>
      </dgm:t>
    </dgm:pt>
    <dgm:pt modelId="{7EF79302-0AD3-4ACC-AC3A-B87D103A7FDC}" type="parTrans" cxnId="{1A82DFC1-EF6C-4F68-BE81-07D9F3786FF9}">
      <dgm:prSet/>
      <dgm:spPr/>
      <dgm:t>
        <a:bodyPr/>
        <a:lstStyle/>
        <a:p>
          <a:endParaRPr lang="en-US"/>
        </a:p>
      </dgm:t>
    </dgm:pt>
    <dgm:pt modelId="{8B176136-5F8B-442B-AC78-E5DECD2F4D91}" type="sibTrans" cxnId="{1A82DFC1-EF6C-4F68-BE81-07D9F3786FF9}">
      <dgm:prSet/>
      <dgm:spPr/>
      <dgm:t>
        <a:bodyPr/>
        <a:lstStyle/>
        <a:p>
          <a:endParaRPr lang="en-US"/>
        </a:p>
      </dgm:t>
    </dgm:pt>
    <dgm:pt modelId="{5D0836D3-7AA5-41C0-AB65-4CADABB16C03}">
      <dgm:prSet phldrT="[Text]"/>
      <dgm:spPr>
        <a:solidFill>
          <a:schemeClr val="accent2">
            <a:lumMod val="60000"/>
            <a:lumOff val="40000"/>
          </a:schemeClr>
        </a:solidFill>
      </dgm:spPr>
      <dgm:t>
        <a:bodyPr/>
        <a:lstStyle/>
        <a:p>
          <a:r>
            <a:rPr lang="en-US" dirty="0" err="1"/>
            <a:t>Exenatide</a:t>
          </a:r>
          <a:r>
            <a:rPr lang="en-US" dirty="0"/>
            <a:t> (</a:t>
          </a:r>
          <a:r>
            <a:rPr lang="en-US" dirty="0" err="1"/>
            <a:t>Byetta</a:t>
          </a:r>
          <a:r>
            <a:rPr lang="en-US" dirty="0"/>
            <a:t>)</a:t>
          </a:r>
        </a:p>
      </dgm:t>
    </dgm:pt>
    <dgm:pt modelId="{CF7DABA6-8BBC-4D7E-B77B-669B5A6581C7}" type="parTrans" cxnId="{F3CB42E1-C62D-435B-B976-2D6304EC3C87}">
      <dgm:prSet/>
      <dgm:spPr/>
      <dgm:t>
        <a:bodyPr/>
        <a:lstStyle/>
        <a:p>
          <a:endParaRPr lang="en-US"/>
        </a:p>
      </dgm:t>
    </dgm:pt>
    <dgm:pt modelId="{E12AC664-72F1-4569-84DF-6D8784D66C9D}" type="sibTrans" cxnId="{F3CB42E1-C62D-435B-B976-2D6304EC3C87}">
      <dgm:prSet/>
      <dgm:spPr/>
      <dgm:t>
        <a:bodyPr/>
        <a:lstStyle/>
        <a:p>
          <a:endParaRPr lang="en-US"/>
        </a:p>
      </dgm:t>
    </dgm:pt>
    <dgm:pt modelId="{B8A3617F-4DCB-4C59-87DD-81957F2C3F6F}">
      <dgm:prSet phldrT="[Text]"/>
      <dgm:spPr>
        <a:solidFill>
          <a:schemeClr val="accent2">
            <a:lumMod val="60000"/>
            <a:lumOff val="40000"/>
          </a:schemeClr>
        </a:solidFill>
      </dgm:spPr>
      <dgm:t>
        <a:bodyPr/>
        <a:lstStyle/>
        <a:p>
          <a:r>
            <a:rPr lang="en-US" dirty="0" err="1"/>
            <a:t>Semaglutide</a:t>
          </a:r>
          <a:r>
            <a:rPr lang="en-US" dirty="0"/>
            <a:t> (</a:t>
          </a:r>
          <a:r>
            <a:rPr lang="en-US" dirty="0" err="1"/>
            <a:t>Ozempic</a:t>
          </a:r>
          <a:r>
            <a:rPr lang="en-US" dirty="0"/>
            <a:t>)</a:t>
          </a:r>
        </a:p>
      </dgm:t>
    </dgm:pt>
    <dgm:pt modelId="{73E29592-43F7-4366-A6B1-AF66E3660F53}" type="parTrans" cxnId="{803ACD91-DDC8-4377-AB75-8C032AAE9DB6}">
      <dgm:prSet/>
      <dgm:spPr/>
      <dgm:t>
        <a:bodyPr/>
        <a:lstStyle/>
        <a:p>
          <a:endParaRPr lang="en-US"/>
        </a:p>
      </dgm:t>
    </dgm:pt>
    <dgm:pt modelId="{ACBD0E6F-455F-42A0-B1E6-6190BE48094C}" type="sibTrans" cxnId="{803ACD91-DDC8-4377-AB75-8C032AAE9DB6}">
      <dgm:prSet/>
      <dgm:spPr/>
      <dgm:t>
        <a:bodyPr/>
        <a:lstStyle/>
        <a:p>
          <a:endParaRPr lang="en-US"/>
        </a:p>
      </dgm:t>
    </dgm:pt>
    <dgm:pt modelId="{2D5E8500-0B16-4865-B5FB-C67153C26896}">
      <dgm:prSet phldrT="[Text]"/>
      <dgm:spPr/>
      <dgm:t>
        <a:bodyPr/>
        <a:lstStyle/>
        <a:p>
          <a:r>
            <a:rPr lang="en-US" dirty="0" err="1"/>
            <a:t>Dulaglutide</a:t>
          </a:r>
          <a:r>
            <a:rPr lang="en-US" dirty="0"/>
            <a:t> (</a:t>
          </a:r>
          <a:r>
            <a:rPr lang="en-US" dirty="0" err="1"/>
            <a:t>Trulicity</a:t>
          </a:r>
          <a:r>
            <a:rPr lang="en-US" dirty="0"/>
            <a:t>)</a:t>
          </a:r>
        </a:p>
      </dgm:t>
    </dgm:pt>
    <dgm:pt modelId="{13E0BA51-D168-46C5-9013-3F712BC713B2}" type="parTrans" cxnId="{D853A99D-5570-44B5-8B95-B8FDD26CEAB9}">
      <dgm:prSet/>
      <dgm:spPr/>
      <dgm:t>
        <a:bodyPr/>
        <a:lstStyle/>
        <a:p>
          <a:endParaRPr lang="en-US"/>
        </a:p>
      </dgm:t>
    </dgm:pt>
    <dgm:pt modelId="{8739F82E-53BF-4403-BD00-F5A752CE2F92}" type="sibTrans" cxnId="{D853A99D-5570-44B5-8B95-B8FDD26CEAB9}">
      <dgm:prSet/>
      <dgm:spPr/>
      <dgm:t>
        <a:bodyPr/>
        <a:lstStyle/>
        <a:p>
          <a:endParaRPr lang="en-US"/>
        </a:p>
      </dgm:t>
    </dgm:pt>
    <dgm:pt modelId="{302C19D6-192E-486E-8DD4-1C36DF910BD3}">
      <dgm:prSet phldrT="[Text]"/>
      <dgm:spPr>
        <a:solidFill>
          <a:schemeClr val="accent2">
            <a:lumMod val="60000"/>
            <a:lumOff val="40000"/>
          </a:schemeClr>
        </a:solidFill>
      </dgm:spPr>
      <dgm:t>
        <a:bodyPr/>
        <a:lstStyle/>
        <a:p>
          <a:r>
            <a:rPr lang="en-US" dirty="0" err="1"/>
            <a:t>Lixisenatide</a:t>
          </a:r>
          <a:r>
            <a:rPr lang="en-US" dirty="0"/>
            <a:t> (</a:t>
          </a:r>
          <a:r>
            <a:rPr lang="en-US" dirty="0" err="1"/>
            <a:t>Adlyxin</a:t>
          </a:r>
          <a:r>
            <a:rPr lang="en-US" dirty="0"/>
            <a:t>)</a:t>
          </a:r>
        </a:p>
      </dgm:t>
    </dgm:pt>
    <dgm:pt modelId="{E3FEC393-D263-4138-9393-A1D8BD08BE20}" type="parTrans" cxnId="{71F8EFAF-5BBB-4937-8753-BF8D306F9844}">
      <dgm:prSet/>
      <dgm:spPr/>
      <dgm:t>
        <a:bodyPr/>
        <a:lstStyle/>
        <a:p>
          <a:endParaRPr lang="en-US"/>
        </a:p>
      </dgm:t>
    </dgm:pt>
    <dgm:pt modelId="{B85282CA-66BB-4BAA-9364-4151E4918A87}" type="sibTrans" cxnId="{71F8EFAF-5BBB-4937-8753-BF8D306F9844}">
      <dgm:prSet/>
      <dgm:spPr/>
      <dgm:t>
        <a:bodyPr/>
        <a:lstStyle/>
        <a:p>
          <a:endParaRPr lang="en-US"/>
        </a:p>
      </dgm:t>
    </dgm:pt>
    <dgm:pt modelId="{EDBE0A47-3F31-43A1-A156-E1691336B48C}">
      <dgm:prSet/>
      <dgm:spPr/>
      <dgm:t>
        <a:bodyPr/>
        <a:lstStyle/>
        <a:p>
          <a:r>
            <a:rPr lang="en-US" dirty="0" err="1"/>
            <a:t>Exenatide</a:t>
          </a:r>
          <a:r>
            <a:rPr lang="en-US" dirty="0"/>
            <a:t> XR (</a:t>
          </a:r>
          <a:r>
            <a:rPr lang="en-US" dirty="0" err="1"/>
            <a:t>Bydureon</a:t>
          </a:r>
          <a:r>
            <a:rPr lang="en-US" dirty="0"/>
            <a:t>) </a:t>
          </a:r>
        </a:p>
      </dgm:t>
    </dgm:pt>
    <dgm:pt modelId="{E3D9C493-0ABD-477E-BAFE-D28F006D392B}" type="parTrans" cxnId="{EE101C1D-BA51-416E-B4E6-48641F2DD32D}">
      <dgm:prSet/>
      <dgm:spPr/>
      <dgm:t>
        <a:bodyPr/>
        <a:lstStyle/>
        <a:p>
          <a:endParaRPr lang="en-US"/>
        </a:p>
      </dgm:t>
    </dgm:pt>
    <dgm:pt modelId="{868027E4-9D10-41A8-A796-CC75EC74E72D}" type="sibTrans" cxnId="{EE101C1D-BA51-416E-B4E6-48641F2DD32D}">
      <dgm:prSet/>
      <dgm:spPr/>
      <dgm:t>
        <a:bodyPr/>
        <a:lstStyle/>
        <a:p>
          <a:endParaRPr lang="en-US"/>
        </a:p>
      </dgm:t>
    </dgm:pt>
    <dgm:pt modelId="{A2A3DF48-A572-4504-8200-9F1FF79D547A}" type="pres">
      <dgm:prSet presAssocID="{9EF17361-9E8A-4DAA-935C-A285D0C812CA}" presName="diagram" presStyleCnt="0">
        <dgm:presLayoutVars>
          <dgm:dir/>
          <dgm:resizeHandles val="exact"/>
        </dgm:presLayoutVars>
      </dgm:prSet>
      <dgm:spPr/>
    </dgm:pt>
    <dgm:pt modelId="{157ECFAC-82E1-4C7C-9EA5-2FDEA6E34B44}" type="pres">
      <dgm:prSet presAssocID="{A64335CA-679C-45C7-859D-3AB1E9DE48C7}" presName="node" presStyleLbl="node1" presStyleIdx="0" presStyleCnt="6">
        <dgm:presLayoutVars>
          <dgm:bulletEnabled val="1"/>
        </dgm:presLayoutVars>
      </dgm:prSet>
      <dgm:spPr/>
    </dgm:pt>
    <dgm:pt modelId="{B0229657-2FF3-4560-A8CC-D9AB3F7991E0}" type="pres">
      <dgm:prSet presAssocID="{8B176136-5F8B-442B-AC78-E5DECD2F4D91}" presName="sibTrans" presStyleCnt="0"/>
      <dgm:spPr/>
    </dgm:pt>
    <dgm:pt modelId="{B8C6691E-A147-4A5C-89AE-C9AFFD65F60F}" type="pres">
      <dgm:prSet presAssocID="{5D0836D3-7AA5-41C0-AB65-4CADABB16C03}" presName="node" presStyleLbl="node1" presStyleIdx="1" presStyleCnt="6">
        <dgm:presLayoutVars>
          <dgm:bulletEnabled val="1"/>
        </dgm:presLayoutVars>
      </dgm:prSet>
      <dgm:spPr/>
    </dgm:pt>
    <dgm:pt modelId="{47DEBEFC-F3A6-43B1-8C27-966EBDF1236F}" type="pres">
      <dgm:prSet presAssocID="{E12AC664-72F1-4569-84DF-6D8784D66C9D}" presName="sibTrans" presStyleCnt="0"/>
      <dgm:spPr/>
    </dgm:pt>
    <dgm:pt modelId="{32637BCE-45FC-4B4E-BB5A-78F2D36926ED}" type="pres">
      <dgm:prSet presAssocID="{EDBE0A47-3F31-43A1-A156-E1691336B48C}" presName="node" presStyleLbl="node1" presStyleIdx="2" presStyleCnt="6">
        <dgm:presLayoutVars>
          <dgm:bulletEnabled val="1"/>
        </dgm:presLayoutVars>
      </dgm:prSet>
      <dgm:spPr/>
    </dgm:pt>
    <dgm:pt modelId="{9C52149B-9F4E-456B-94F4-A37E394E0D43}" type="pres">
      <dgm:prSet presAssocID="{868027E4-9D10-41A8-A796-CC75EC74E72D}" presName="sibTrans" presStyleCnt="0"/>
      <dgm:spPr/>
    </dgm:pt>
    <dgm:pt modelId="{8CAE54A3-D03F-42BE-88E0-110C391AA1AF}" type="pres">
      <dgm:prSet presAssocID="{B8A3617F-4DCB-4C59-87DD-81957F2C3F6F}" presName="node" presStyleLbl="node1" presStyleIdx="3" presStyleCnt="6">
        <dgm:presLayoutVars>
          <dgm:bulletEnabled val="1"/>
        </dgm:presLayoutVars>
      </dgm:prSet>
      <dgm:spPr/>
    </dgm:pt>
    <dgm:pt modelId="{7DC8A24B-0558-4210-88FE-C95908FA3C3A}" type="pres">
      <dgm:prSet presAssocID="{ACBD0E6F-455F-42A0-B1E6-6190BE48094C}" presName="sibTrans" presStyleCnt="0"/>
      <dgm:spPr/>
    </dgm:pt>
    <dgm:pt modelId="{E2E81BDD-C709-483B-A037-79BA7AFB5D91}" type="pres">
      <dgm:prSet presAssocID="{2D5E8500-0B16-4865-B5FB-C67153C26896}" presName="node" presStyleLbl="node1" presStyleIdx="4" presStyleCnt="6">
        <dgm:presLayoutVars>
          <dgm:bulletEnabled val="1"/>
        </dgm:presLayoutVars>
      </dgm:prSet>
      <dgm:spPr/>
    </dgm:pt>
    <dgm:pt modelId="{19BF5742-E144-4CB4-B8A7-76DAB63E01E8}" type="pres">
      <dgm:prSet presAssocID="{8739F82E-53BF-4403-BD00-F5A752CE2F92}" presName="sibTrans" presStyleCnt="0"/>
      <dgm:spPr/>
    </dgm:pt>
    <dgm:pt modelId="{FD1AC8C1-2E8A-4E73-A6EE-F125431B05D0}" type="pres">
      <dgm:prSet presAssocID="{302C19D6-192E-486E-8DD4-1C36DF910BD3}" presName="node" presStyleLbl="node1" presStyleIdx="5" presStyleCnt="6">
        <dgm:presLayoutVars>
          <dgm:bulletEnabled val="1"/>
        </dgm:presLayoutVars>
      </dgm:prSet>
      <dgm:spPr/>
    </dgm:pt>
  </dgm:ptLst>
  <dgm:cxnLst>
    <dgm:cxn modelId="{4700D315-77D2-49D2-BD1A-DB0B987D17D9}" type="presOf" srcId="{5D0836D3-7AA5-41C0-AB65-4CADABB16C03}" destId="{B8C6691E-A147-4A5C-89AE-C9AFFD65F60F}" srcOrd="0" destOrd="0" presId="urn:microsoft.com/office/officeart/2005/8/layout/default"/>
    <dgm:cxn modelId="{EE101C1D-BA51-416E-B4E6-48641F2DD32D}" srcId="{9EF17361-9E8A-4DAA-935C-A285D0C812CA}" destId="{EDBE0A47-3F31-43A1-A156-E1691336B48C}" srcOrd="2" destOrd="0" parTransId="{E3D9C493-0ABD-477E-BAFE-D28F006D392B}" sibTransId="{868027E4-9D10-41A8-A796-CC75EC74E72D}"/>
    <dgm:cxn modelId="{F972D620-7F21-4379-8BB4-51DAF99AAFCA}" type="presOf" srcId="{2D5E8500-0B16-4865-B5FB-C67153C26896}" destId="{E2E81BDD-C709-483B-A037-79BA7AFB5D91}" srcOrd="0" destOrd="0" presId="urn:microsoft.com/office/officeart/2005/8/layout/default"/>
    <dgm:cxn modelId="{6FFD5067-65F3-4F44-8CDD-43C1A8E667B1}" type="presOf" srcId="{302C19D6-192E-486E-8DD4-1C36DF910BD3}" destId="{FD1AC8C1-2E8A-4E73-A6EE-F125431B05D0}" srcOrd="0" destOrd="0" presId="urn:microsoft.com/office/officeart/2005/8/layout/default"/>
    <dgm:cxn modelId="{8AD6AF6C-49D1-42BB-9B7A-B245B652F1D6}" type="presOf" srcId="{A64335CA-679C-45C7-859D-3AB1E9DE48C7}" destId="{157ECFAC-82E1-4C7C-9EA5-2FDEA6E34B44}" srcOrd="0" destOrd="0" presId="urn:microsoft.com/office/officeart/2005/8/layout/default"/>
    <dgm:cxn modelId="{803ACD91-DDC8-4377-AB75-8C032AAE9DB6}" srcId="{9EF17361-9E8A-4DAA-935C-A285D0C812CA}" destId="{B8A3617F-4DCB-4C59-87DD-81957F2C3F6F}" srcOrd="3" destOrd="0" parTransId="{73E29592-43F7-4366-A6B1-AF66E3660F53}" sibTransId="{ACBD0E6F-455F-42A0-B1E6-6190BE48094C}"/>
    <dgm:cxn modelId="{FF36D794-8390-489B-BFA6-767BCD9FA844}" type="presOf" srcId="{B8A3617F-4DCB-4C59-87DD-81957F2C3F6F}" destId="{8CAE54A3-D03F-42BE-88E0-110C391AA1AF}" srcOrd="0" destOrd="0" presId="urn:microsoft.com/office/officeart/2005/8/layout/default"/>
    <dgm:cxn modelId="{D853A99D-5570-44B5-8B95-B8FDD26CEAB9}" srcId="{9EF17361-9E8A-4DAA-935C-A285D0C812CA}" destId="{2D5E8500-0B16-4865-B5FB-C67153C26896}" srcOrd="4" destOrd="0" parTransId="{13E0BA51-D168-46C5-9013-3F712BC713B2}" sibTransId="{8739F82E-53BF-4403-BD00-F5A752CE2F92}"/>
    <dgm:cxn modelId="{71F8EFAF-5BBB-4937-8753-BF8D306F9844}" srcId="{9EF17361-9E8A-4DAA-935C-A285D0C812CA}" destId="{302C19D6-192E-486E-8DD4-1C36DF910BD3}" srcOrd="5" destOrd="0" parTransId="{E3FEC393-D263-4138-9393-A1D8BD08BE20}" sibTransId="{B85282CA-66BB-4BAA-9364-4151E4918A87}"/>
    <dgm:cxn modelId="{1A82DFC1-EF6C-4F68-BE81-07D9F3786FF9}" srcId="{9EF17361-9E8A-4DAA-935C-A285D0C812CA}" destId="{A64335CA-679C-45C7-859D-3AB1E9DE48C7}" srcOrd="0" destOrd="0" parTransId="{7EF79302-0AD3-4ACC-AC3A-B87D103A7FDC}" sibTransId="{8B176136-5F8B-442B-AC78-E5DECD2F4D91}"/>
    <dgm:cxn modelId="{F3CB42E1-C62D-435B-B976-2D6304EC3C87}" srcId="{9EF17361-9E8A-4DAA-935C-A285D0C812CA}" destId="{5D0836D3-7AA5-41C0-AB65-4CADABB16C03}" srcOrd="1" destOrd="0" parTransId="{CF7DABA6-8BBC-4D7E-B77B-669B5A6581C7}" sibTransId="{E12AC664-72F1-4569-84DF-6D8784D66C9D}"/>
    <dgm:cxn modelId="{39BDC3E2-F7DE-42C8-BE89-9326069FFD6C}" type="presOf" srcId="{EDBE0A47-3F31-43A1-A156-E1691336B48C}" destId="{32637BCE-45FC-4B4E-BB5A-78F2D36926ED}" srcOrd="0" destOrd="0" presId="urn:microsoft.com/office/officeart/2005/8/layout/default"/>
    <dgm:cxn modelId="{97C6D6F8-EDAB-4EA2-B3FB-BF7CBC8B50B5}" type="presOf" srcId="{9EF17361-9E8A-4DAA-935C-A285D0C812CA}" destId="{A2A3DF48-A572-4504-8200-9F1FF79D547A}" srcOrd="0" destOrd="0" presId="urn:microsoft.com/office/officeart/2005/8/layout/default"/>
    <dgm:cxn modelId="{BB07FD8D-DC1B-4C52-A2F0-B0043FA9FEA0}" type="presParOf" srcId="{A2A3DF48-A572-4504-8200-9F1FF79D547A}" destId="{157ECFAC-82E1-4C7C-9EA5-2FDEA6E34B44}" srcOrd="0" destOrd="0" presId="urn:microsoft.com/office/officeart/2005/8/layout/default"/>
    <dgm:cxn modelId="{47E6BED3-27CC-45A4-B56F-B8A0C10FFDD5}" type="presParOf" srcId="{A2A3DF48-A572-4504-8200-9F1FF79D547A}" destId="{B0229657-2FF3-4560-A8CC-D9AB3F7991E0}" srcOrd="1" destOrd="0" presId="urn:microsoft.com/office/officeart/2005/8/layout/default"/>
    <dgm:cxn modelId="{10885008-19EF-4287-B485-7700D025C421}" type="presParOf" srcId="{A2A3DF48-A572-4504-8200-9F1FF79D547A}" destId="{B8C6691E-A147-4A5C-89AE-C9AFFD65F60F}" srcOrd="2" destOrd="0" presId="urn:microsoft.com/office/officeart/2005/8/layout/default"/>
    <dgm:cxn modelId="{B731D81E-A7DD-4FF9-8284-10936BD2B089}" type="presParOf" srcId="{A2A3DF48-A572-4504-8200-9F1FF79D547A}" destId="{47DEBEFC-F3A6-43B1-8C27-966EBDF1236F}" srcOrd="3" destOrd="0" presId="urn:microsoft.com/office/officeart/2005/8/layout/default"/>
    <dgm:cxn modelId="{F63DD0CF-07F1-4747-AA77-D1063FB16087}" type="presParOf" srcId="{A2A3DF48-A572-4504-8200-9F1FF79D547A}" destId="{32637BCE-45FC-4B4E-BB5A-78F2D36926ED}" srcOrd="4" destOrd="0" presId="urn:microsoft.com/office/officeart/2005/8/layout/default"/>
    <dgm:cxn modelId="{A7871F72-76C7-4742-A479-9659D537CF9E}" type="presParOf" srcId="{A2A3DF48-A572-4504-8200-9F1FF79D547A}" destId="{9C52149B-9F4E-456B-94F4-A37E394E0D43}" srcOrd="5" destOrd="0" presId="urn:microsoft.com/office/officeart/2005/8/layout/default"/>
    <dgm:cxn modelId="{BC634D49-2A1C-4FA3-A174-7B40CC2D7DCE}" type="presParOf" srcId="{A2A3DF48-A572-4504-8200-9F1FF79D547A}" destId="{8CAE54A3-D03F-42BE-88E0-110C391AA1AF}" srcOrd="6" destOrd="0" presId="urn:microsoft.com/office/officeart/2005/8/layout/default"/>
    <dgm:cxn modelId="{88E57FC6-283D-4138-B3A3-3123541BB051}" type="presParOf" srcId="{A2A3DF48-A572-4504-8200-9F1FF79D547A}" destId="{7DC8A24B-0558-4210-88FE-C95908FA3C3A}" srcOrd="7" destOrd="0" presId="urn:microsoft.com/office/officeart/2005/8/layout/default"/>
    <dgm:cxn modelId="{1BB8483D-290F-4827-AA7F-7CF3B617F7BA}" type="presParOf" srcId="{A2A3DF48-A572-4504-8200-9F1FF79D547A}" destId="{E2E81BDD-C709-483B-A037-79BA7AFB5D91}" srcOrd="8" destOrd="0" presId="urn:microsoft.com/office/officeart/2005/8/layout/default"/>
    <dgm:cxn modelId="{4C963603-BB32-4608-BDC2-2D554331FCB8}" type="presParOf" srcId="{A2A3DF48-A572-4504-8200-9F1FF79D547A}" destId="{19BF5742-E144-4CB4-B8A7-76DAB63E01E8}" srcOrd="9" destOrd="0" presId="urn:microsoft.com/office/officeart/2005/8/layout/default"/>
    <dgm:cxn modelId="{C6D1168B-7BA3-44D2-A55D-416D1ED963DC}" type="presParOf" srcId="{A2A3DF48-A572-4504-8200-9F1FF79D547A}" destId="{FD1AC8C1-2E8A-4E73-A6EE-F125431B05D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1CE1B9-C42F-4EB3-9E2D-D50488C12CEC}"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97508DC3-5506-4403-AF48-86B9A36F78DB}">
      <dgm:prSet phldrT="[Text]"/>
      <dgm:spPr/>
      <dgm:t>
        <a:bodyPr/>
        <a:lstStyle/>
        <a:p>
          <a:r>
            <a:rPr lang="en-US" dirty="0"/>
            <a:t>Daily-Twice Daily</a:t>
          </a:r>
        </a:p>
      </dgm:t>
    </dgm:pt>
    <dgm:pt modelId="{A72EA433-1760-4A10-8787-49915894EE6A}" type="parTrans" cxnId="{34424C9B-79FE-436E-85DB-66750AEA0ADB}">
      <dgm:prSet/>
      <dgm:spPr/>
      <dgm:t>
        <a:bodyPr/>
        <a:lstStyle/>
        <a:p>
          <a:endParaRPr lang="en-US"/>
        </a:p>
      </dgm:t>
    </dgm:pt>
    <dgm:pt modelId="{F8096899-FE8D-422F-88F2-6DE7B42EE665}" type="sibTrans" cxnId="{34424C9B-79FE-436E-85DB-66750AEA0ADB}">
      <dgm:prSet/>
      <dgm:spPr/>
      <dgm:t>
        <a:bodyPr/>
        <a:lstStyle/>
        <a:p>
          <a:endParaRPr lang="en-US"/>
        </a:p>
      </dgm:t>
    </dgm:pt>
    <dgm:pt modelId="{EEE962F8-90BA-47EC-B2E8-AE573CF022B3}">
      <dgm:prSet phldrT="[Text]"/>
      <dgm:spPr/>
      <dgm:t>
        <a:bodyPr/>
        <a:lstStyle/>
        <a:p>
          <a:r>
            <a:rPr lang="en-US" dirty="0" err="1"/>
            <a:t>Exenatide</a:t>
          </a:r>
          <a:r>
            <a:rPr lang="en-US" dirty="0"/>
            <a:t> (BID)</a:t>
          </a:r>
        </a:p>
      </dgm:t>
    </dgm:pt>
    <dgm:pt modelId="{4205B4ED-D557-4F3B-B3C8-D205B77C3269}" type="parTrans" cxnId="{2301F838-492C-456A-AA37-6E630CCB736C}">
      <dgm:prSet/>
      <dgm:spPr/>
      <dgm:t>
        <a:bodyPr/>
        <a:lstStyle/>
        <a:p>
          <a:endParaRPr lang="en-US"/>
        </a:p>
      </dgm:t>
    </dgm:pt>
    <dgm:pt modelId="{6C26B0A3-90C8-4CAC-A9FB-1C656BCE1C67}" type="sibTrans" cxnId="{2301F838-492C-456A-AA37-6E630CCB736C}">
      <dgm:prSet/>
      <dgm:spPr/>
      <dgm:t>
        <a:bodyPr/>
        <a:lstStyle/>
        <a:p>
          <a:endParaRPr lang="en-US"/>
        </a:p>
      </dgm:t>
    </dgm:pt>
    <dgm:pt modelId="{28D6CB10-7897-41E0-9D20-0EAEEB3DC9A5}">
      <dgm:prSet phldrT="[Text]"/>
      <dgm:spPr/>
      <dgm:t>
        <a:bodyPr/>
        <a:lstStyle/>
        <a:p>
          <a:r>
            <a:rPr lang="en-US" dirty="0" err="1"/>
            <a:t>Liraglutide</a:t>
          </a:r>
          <a:r>
            <a:rPr lang="en-US" dirty="0"/>
            <a:t> (daily)</a:t>
          </a:r>
        </a:p>
      </dgm:t>
    </dgm:pt>
    <dgm:pt modelId="{FDDED7F7-6080-4C59-8C23-942A20ACD3FD}" type="parTrans" cxnId="{80AC39E0-D3D2-4BD8-88AD-976691B9ACD2}">
      <dgm:prSet/>
      <dgm:spPr/>
      <dgm:t>
        <a:bodyPr/>
        <a:lstStyle/>
        <a:p>
          <a:endParaRPr lang="en-US"/>
        </a:p>
      </dgm:t>
    </dgm:pt>
    <dgm:pt modelId="{999A9DCE-CC30-45F8-8459-77B2D164C5D6}" type="sibTrans" cxnId="{80AC39E0-D3D2-4BD8-88AD-976691B9ACD2}">
      <dgm:prSet/>
      <dgm:spPr/>
      <dgm:t>
        <a:bodyPr/>
        <a:lstStyle/>
        <a:p>
          <a:endParaRPr lang="en-US"/>
        </a:p>
      </dgm:t>
    </dgm:pt>
    <dgm:pt modelId="{287500D8-E393-450E-9A8E-ED7F934133AD}">
      <dgm:prSet phldrT="[Text]"/>
      <dgm:spPr/>
      <dgm:t>
        <a:bodyPr/>
        <a:lstStyle/>
        <a:p>
          <a:r>
            <a:rPr lang="en-US" dirty="0"/>
            <a:t>Once weekly</a:t>
          </a:r>
        </a:p>
      </dgm:t>
    </dgm:pt>
    <dgm:pt modelId="{9096202C-73BD-4296-B196-F20973AF9A4F}" type="parTrans" cxnId="{DE954810-D5F2-42F2-B200-0C5EA7D4ABE8}">
      <dgm:prSet/>
      <dgm:spPr/>
      <dgm:t>
        <a:bodyPr/>
        <a:lstStyle/>
        <a:p>
          <a:endParaRPr lang="en-US"/>
        </a:p>
      </dgm:t>
    </dgm:pt>
    <dgm:pt modelId="{EF32582F-EA68-4447-90A8-45CF1D4C6B2E}" type="sibTrans" cxnId="{DE954810-D5F2-42F2-B200-0C5EA7D4ABE8}">
      <dgm:prSet/>
      <dgm:spPr/>
      <dgm:t>
        <a:bodyPr/>
        <a:lstStyle/>
        <a:p>
          <a:endParaRPr lang="en-US"/>
        </a:p>
      </dgm:t>
    </dgm:pt>
    <dgm:pt modelId="{C36010F2-28EC-48BF-B006-99922F42CE1F}">
      <dgm:prSet phldrT="[Text]"/>
      <dgm:spPr/>
      <dgm:t>
        <a:bodyPr/>
        <a:lstStyle/>
        <a:p>
          <a:r>
            <a:rPr lang="en-US" dirty="0" err="1"/>
            <a:t>Exenatide</a:t>
          </a:r>
          <a:r>
            <a:rPr lang="en-US" dirty="0"/>
            <a:t> XR</a:t>
          </a:r>
        </a:p>
      </dgm:t>
    </dgm:pt>
    <dgm:pt modelId="{DC8CCF9C-7302-4C38-A08A-401DD6E8529A}" type="parTrans" cxnId="{D37AE904-EE81-4D3C-A8DB-4FAE33C6BFF4}">
      <dgm:prSet/>
      <dgm:spPr/>
      <dgm:t>
        <a:bodyPr/>
        <a:lstStyle/>
        <a:p>
          <a:endParaRPr lang="en-US"/>
        </a:p>
      </dgm:t>
    </dgm:pt>
    <dgm:pt modelId="{FB566CD3-659D-4F0E-99FB-7CBD63717BCE}" type="sibTrans" cxnId="{D37AE904-EE81-4D3C-A8DB-4FAE33C6BFF4}">
      <dgm:prSet/>
      <dgm:spPr/>
      <dgm:t>
        <a:bodyPr/>
        <a:lstStyle/>
        <a:p>
          <a:endParaRPr lang="en-US"/>
        </a:p>
      </dgm:t>
    </dgm:pt>
    <dgm:pt modelId="{B590B3DF-8CE5-414E-B43C-CE627720892F}">
      <dgm:prSet phldrT="[Text]"/>
      <dgm:spPr/>
      <dgm:t>
        <a:bodyPr/>
        <a:lstStyle/>
        <a:p>
          <a:r>
            <a:rPr lang="en-US" dirty="0" err="1"/>
            <a:t>Dulaglutide</a:t>
          </a:r>
          <a:endParaRPr lang="en-US" dirty="0"/>
        </a:p>
      </dgm:t>
    </dgm:pt>
    <dgm:pt modelId="{9A9412D9-B070-4382-B4EB-1DA69F9F9F7D}" type="parTrans" cxnId="{61F2B0D5-E6C9-41FA-90D2-2587EDFE0690}">
      <dgm:prSet/>
      <dgm:spPr/>
      <dgm:t>
        <a:bodyPr/>
        <a:lstStyle/>
        <a:p>
          <a:endParaRPr lang="en-US"/>
        </a:p>
      </dgm:t>
    </dgm:pt>
    <dgm:pt modelId="{4B5C7B75-495F-41B5-923C-214959CC499F}" type="sibTrans" cxnId="{61F2B0D5-E6C9-41FA-90D2-2587EDFE0690}">
      <dgm:prSet/>
      <dgm:spPr/>
      <dgm:t>
        <a:bodyPr/>
        <a:lstStyle/>
        <a:p>
          <a:endParaRPr lang="en-US"/>
        </a:p>
      </dgm:t>
    </dgm:pt>
    <dgm:pt modelId="{9BDE903A-7972-402A-B9B2-90B02924C08D}">
      <dgm:prSet/>
      <dgm:spPr/>
      <dgm:t>
        <a:bodyPr/>
        <a:lstStyle/>
        <a:p>
          <a:r>
            <a:rPr lang="en-US" dirty="0" err="1"/>
            <a:t>Semaglutide</a:t>
          </a:r>
          <a:endParaRPr lang="en-US" dirty="0"/>
        </a:p>
      </dgm:t>
    </dgm:pt>
    <dgm:pt modelId="{478C8D5D-465D-4122-BD5E-7FF2EC89681E}" type="parTrans" cxnId="{AD32A83B-741F-47EB-8400-352FFC6BC164}">
      <dgm:prSet/>
      <dgm:spPr/>
      <dgm:t>
        <a:bodyPr/>
        <a:lstStyle/>
        <a:p>
          <a:endParaRPr lang="en-US"/>
        </a:p>
      </dgm:t>
    </dgm:pt>
    <dgm:pt modelId="{77ACC983-E5C1-4CE9-94DC-003AFFD6F976}" type="sibTrans" cxnId="{AD32A83B-741F-47EB-8400-352FFC6BC164}">
      <dgm:prSet/>
      <dgm:spPr/>
      <dgm:t>
        <a:bodyPr/>
        <a:lstStyle/>
        <a:p>
          <a:endParaRPr lang="en-US"/>
        </a:p>
      </dgm:t>
    </dgm:pt>
    <dgm:pt modelId="{1BD37D33-C824-4987-808E-D88B89A7A401}">
      <dgm:prSet/>
      <dgm:spPr/>
      <dgm:t>
        <a:bodyPr/>
        <a:lstStyle/>
        <a:p>
          <a:r>
            <a:rPr lang="en-US" dirty="0" err="1"/>
            <a:t>Lixisenatide</a:t>
          </a:r>
          <a:r>
            <a:rPr lang="en-US" dirty="0"/>
            <a:t> (daily)</a:t>
          </a:r>
        </a:p>
      </dgm:t>
    </dgm:pt>
    <dgm:pt modelId="{8D9BC42C-298D-42D8-82DA-A7FAEA7A99C7}" type="parTrans" cxnId="{42C521D3-939A-49C7-B0B8-E5603597C7C8}">
      <dgm:prSet/>
      <dgm:spPr/>
      <dgm:t>
        <a:bodyPr/>
        <a:lstStyle/>
        <a:p>
          <a:endParaRPr lang="en-US"/>
        </a:p>
      </dgm:t>
    </dgm:pt>
    <dgm:pt modelId="{3E4AC935-643A-4C0D-A7F4-3E4E0E432ECE}" type="sibTrans" cxnId="{42C521D3-939A-49C7-B0B8-E5603597C7C8}">
      <dgm:prSet/>
      <dgm:spPr/>
      <dgm:t>
        <a:bodyPr/>
        <a:lstStyle/>
        <a:p>
          <a:endParaRPr lang="en-US"/>
        </a:p>
      </dgm:t>
    </dgm:pt>
    <dgm:pt modelId="{657E699F-F6D7-491C-8EFF-666114C9B5D4}" type="pres">
      <dgm:prSet presAssocID="{EB1CE1B9-C42F-4EB3-9E2D-D50488C12CEC}" presName="diagram" presStyleCnt="0">
        <dgm:presLayoutVars>
          <dgm:chPref val="1"/>
          <dgm:dir/>
          <dgm:animOne val="branch"/>
          <dgm:animLvl val="lvl"/>
          <dgm:resizeHandles/>
        </dgm:presLayoutVars>
      </dgm:prSet>
      <dgm:spPr/>
    </dgm:pt>
    <dgm:pt modelId="{50FCCC3A-8FF2-4A18-90AC-6B1F5F3977AF}" type="pres">
      <dgm:prSet presAssocID="{97508DC3-5506-4403-AF48-86B9A36F78DB}" presName="root" presStyleCnt="0"/>
      <dgm:spPr/>
    </dgm:pt>
    <dgm:pt modelId="{17D0CBA0-7803-4A79-9FEA-748CBCBDEBEF}" type="pres">
      <dgm:prSet presAssocID="{97508DC3-5506-4403-AF48-86B9A36F78DB}" presName="rootComposite" presStyleCnt="0"/>
      <dgm:spPr/>
    </dgm:pt>
    <dgm:pt modelId="{0488D833-E4F8-4729-97E7-6F5DFD24B626}" type="pres">
      <dgm:prSet presAssocID="{97508DC3-5506-4403-AF48-86B9A36F78DB}" presName="rootText" presStyleLbl="node1" presStyleIdx="0" presStyleCnt="2"/>
      <dgm:spPr/>
    </dgm:pt>
    <dgm:pt modelId="{5F214201-76D6-4503-B6A9-EB5C49FFDA60}" type="pres">
      <dgm:prSet presAssocID="{97508DC3-5506-4403-AF48-86B9A36F78DB}" presName="rootConnector" presStyleLbl="node1" presStyleIdx="0" presStyleCnt="2"/>
      <dgm:spPr/>
    </dgm:pt>
    <dgm:pt modelId="{0D83A095-C9CA-4F9F-927A-9458B7B3B923}" type="pres">
      <dgm:prSet presAssocID="{97508DC3-5506-4403-AF48-86B9A36F78DB}" presName="childShape" presStyleCnt="0"/>
      <dgm:spPr/>
    </dgm:pt>
    <dgm:pt modelId="{DD04A3D3-3689-4AEC-864B-324B9D55AECE}" type="pres">
      <dgm:prSet presAssocID="{4205B4ED-D557-4F3B-B3C8-D205B77C3269}" presName="Name13" presStyleLbl="parChTrans1D2" presStyleIdx="0" presStyleCnt="6"/>
      <dgm:spPr/>
    </dgm:pt>
    <dgm:pt modelId="{219F5E33-CBBB-4BCB-903C-77CA34D364C9}" type="pres">
      <dgm:prSet presAssocID="{EEE962F8-90BA-47EC-B2E8-AE573CF022B3}" presName="childText" presStyleLbl="bgAcc1" presStyleIdx="0" presStyleCnt="6">
        <dgm:presLayoutVars>
          <dgm:bulletEnabled val="1"/>
        </dgm:presLayoutVars>
      </dgm:prSet>
      <dgm:spPr/>
    </dgm:pt>
    <dgm:pt modelId="{4DD21EC4-60E9-4CB0-82AA-0FF6DDED7FB7}" type="pres">
      <dgm:prSet presAssocID="{FDDED7F7-6080-4C59-8C23-942A20ACD3FD}" presName="Name13" presStyleLbl="parChTrans1D2" presStyleIdx="1" presStyleCnt="6"/>
      <dgm:spPr/>
    </dgm:pt>
    <dgm:pt modelId="{3EF97873-021D-48A4-9596-18A9843968BE}" type="pres">
      <dgm:prSet presAssocID="{28D6CB10-7897-41E0-9D20-0EAEEB3DC9A5}" presName="childText" presStyleLbl="bgAcc1" presStyleIdx="1" presStyleCnt="6">
        <dgm:presLayoutVars>
          <dgm:bulletEnabled val="1"/>
        </dgm:presLayoutVars>
      </dgm:prSet>
      <dgm:spPr/>
    </dgm:pt>
    <dgm:pt modelId="{AE7D52A1-CB12-429D-A914-37D3C2EABB3E}" type="pres">
      <dgm:prSet presAssocID="{8D9BC42C-298D-42D8-82DA-A7FAEA7A99C7}" presName="Name13" presStyleLbl="parChTrans1D2" presStyleIdx="2" presStyleCnt="6"/>
      <dgm:spPr/>
    </dgm:pt>
    <dgm:pt modelId="{01170BCE-B12A-4394-81AF-FB229439B4F3}" type="pres">
      <dgm:prSet presAssocID="{1BD37D33-C824-4987-808E-D88B89A7A401}" presName="childText" presStyleLbl="bgAcc1" presStyleIdx="2" presStyleCnt="6">
        <dgm:presLayoutVars>
          <dgm:bulletEnabled val="1"/>
        </dgm:presLayoutVars>
      </dgm:prSet>
      <dgm:spPr/>
    </dgm:pt>
    <dgm:pt modelId="{CE53D309-05D6-4BFF-96FA-A4D134668508}" type="pres">
      <dgm:prSet presAssocID="{287500D8-E393-450E-9A8E-ED7F934133AD}" presName="root" presStyleCnt="0"/>
      <dgm:spPr/>
    </dgm:pt>
    <dgm:pt modelId="{818C728C-1381-489E-987A-747EEA356126}" type="pres">
      <dgm:prSet presAssocID="{287500D8-E393-450E-9A8E-ED7F934133AD}" presName="rootComposite" presStyleCnt="0"/>
      <dgm:spPr/>
    </dgm:pt>
    <dgm:pt modelId="{5644F764-40E6-47C8-A1BF-39D6EB13754A}" type="pres">
      <dgm:prSet presAssocID="{287500D8-E393-450E-9A8E-ED7F934133AD}" presName="rootText" presStyleLbl="node1" presStyleIdx="1" presStyleCnt="2"/>
      <dgm:spPr/>
    </dgm:pt>
    <dgm:pt modelId="{E3CA09D9-F6F7-4B17-A4BB-A4AF76F5D655}" type="pres">
      <dgm:prSet presAssocID="{287500D8-E393-450E-9A8E-ED7F934133AD}" presName="rootConnector" presStyleLbl="node1" presStyleIdx="1" presStyleCnt="2"/>
      <dgm:spPr/>
    </dgm:pt>
    <dgm:pt modelId="{21010218-5F0A-4E77-916C-F2EFC9CACB15}" type="pres">
      <dgm:prSet presAssocID="{287500D8-E393-450E-9A8E-ED7F934133AD}" presName="childShape" presStyleCnt="0"/>
      <dgm:spPr/>
    </dgm:pt>
    <dgm:pt modelId="{24CDF028-B14E-4103-A723-571CD9151C76}" type="pres">
      <dgm:prSet presAssocID="{DC8CCF9C-7302-4C38-A08A-401DD6E8529A}" presName="Name13" presStyleLbl="parChTrans1D2" presStyleIdx="3" presStyleCnt="6"/>
      <dgm:spPr/>
    </dgm:pt>
    <dgm:pt modelId="{436835B8-DD25-4510-83C6-33A4A5CB4AD2}" type="pres">
      <dgm:prSet presAssocID="{C36010F2-28EC-48BF-B006-99922F42CE1F}" presName="childText" presStyleLbl="bgAcc1" presStyleIdx="3" presStyleCnt="6">
        <dgm:presLayoutVars>
          <dgm:bulletEnabled val="1"/>
        </dgm:presLayoutVars>
      </dgm:prSet>
      <dgm:spPr/>
    </dgm:pt>
    <dgm:pt modelId="{AC793DA9-4DFF-4D40-AE49-9FC5490271C2}" type="pres">
      <dgm:prSet presAssocID="{9A9412D9-B070-4382-B4EB-1DA69F9F9F7D}" presName="Name13" presStyleLbl="parChTrans1D2" presStyleIdx="4" presStyleCnt="6"/>
      <dgm:spPr/>
    </dgm:pt>
    <dgm:pt modelId="{A3D9F582-D4C4-457D-B22B-18C154E73A41}" type="pres">
      <dgm:prSet presAssocID="{B590B3DF-8CE5-414E-B43C-CE627720892F}" presName="childText" presStyleLbl="bgAcc1" presStyleIdx="4" presStyleCnt="6">
        <dgm:presLayoutVars>
          <dgm:bulletEnabled val="1"/>
        </dgm:presLayoutVars>
      </dgm:prSet>
      <dgm:spPr/>
    </dgm:pt>
    <dgm:pt modelId="{5212C024-7655-41CC-8100-EDE4C3A72596}" type="pres">
      <dgm:prSet presAssocID="{478C8D5D-465D-4122-BD5E-7FF2EC89681E}" presName="Name13" presStyleLbl="parChTrans1D2" presStyleIdx="5" presStyleCnt="6"/>
      <dgm:spPr/>
    </dgm:pt>
    <dgm:pt modelId="{B940251C-53C0-466E-BD34-5E99E68761B1}" type="pres">
      <dgm:prSet presAssocID="{9BDE903A-7972-402A-B9B2-90B02924C08D}" presName="childText" presStyleLbl="bgAcc1" presStyleIdx="5" presStyleCnt="6">
        <dgm:presLayoutVars>
          <dgm:bulletEnabled val="1"/>
        </dgm:presLayoutVars>
      </dgm:prSet>
      <dgm:spPr/>
    </dgm:pt>
  </dgm:ptLst>
  <dgm:cxnLst>
    <dgm:cxn modelId="{D37AE904-EE81-4D3C-A8DB-4FAE33C6BFF4}" srcId="{287500D8-E393-450E-9A8E-ED7F934133AD}" destId="{C36010F2-28EC-48BF-B006-99922F42CE1F}" srcOrd="0" destOrd="0" parTransId="{DC8CCF9C-7302-4C38-A08A-401DD6E8529A}" sibTransId="{FB566CD3-659D-4F0E-99FB-7CBD63717BCE}"/>
    <dgm:cxn modelId="{DE954810-D5F2-42F2-B200-0C5EA7D4ABE8}" srcId="{EB1CE1B9-C42F-4EB3-9E2D-D50488C12CEC}" destId="{287500D8-E393-450E-9A8E-ED7F934133AD}" srcOrd="1" destOrd="0" parTransId="{9096202C-73BD-4296-B196-F20973AF9A4F}" sibTransId="{EF32582F-EA68-4447-90A8-45CF1D4C6B2E}"/>
    <dgm:cxn modelId="{FF409C12-83D7-4621-94C8-75BCA1B242E7}" type="presOf" srcId="{97508DC3-5506-4403-AF48-86B9A36F78DB}" destId="{0488D833-E4F8-4729-97E7-6F5DFD24B626}" srcOrd="0" destOrd="0" presId="urn:microsoft.com/office/officeart/2005/8/layout/hierarchy3"/>
    <dgm:cxn modelId="{FBC2E420-BD33-4EE4-9FA4-621D2045C83F}" type="presOf" srcId="{C36010F2-28EC-48BF-B006-99922F42CE1F}" destId="{436835B8-DD25-4510-83C6-33A4A5CB4AD2}" srcOrd="0" destOrd="0" presId="urn:microsoft.com/office/officeart/2005/8/layout/hierarchy3"/>
    <dgm:cxn modelId="{8529D123-80E3-48F3-9E45-C224E3726584}" type="presOf" srcId="{97508DC3-5506-4403-AF48-86B9A36F78DB}" destId="{5F214201-76D6-4503-B6A9-EB5C49FFDA60}" srcOrd="1" destOrd="0" presId="urn:microsoft.com/office/officeart/2005/8/layout/hierarchy3"/>
    <dgm:cxn modelId="{2D5C0136-E578-435B-90AC-67F61FC96191}" type="presOf" srcId="{B590B3DF-8CE5-414E-B43C-CE627720892F}" destId="{A3D9F582-D4C4-457D-B22B-18C154E73A41}" srcOrd="0" destOrd="0" presId="urn:microsoft.com/office/officeart/2005/8/layout/hierarchy3"/>
    <dgm:cxn modelId="{2301F838-492C-456A-AA37-6E630CCB736C}" srcId="{97508DC3-5506-4403-AF48-86B9A36F78DB}" destId="{EEE962F8-90BA-47EC-B2E8-AE573CF022B3}" srcOrd="0" destOrd="0" parTransId="{4205B4ED-D557-4F3B-B3C8-D205B77C3269}" sibTransId="{6C26B0A3-90C8-4CAC-A9FB-1C656BCE1C67}"/>
    <dgm:cxn modelId="{AD32A83B-741F-47EB-8400-352FFC6BC164}" srcId="{287500D8-E393-450E-9A8E-ED7F934133AD}" destId="{9BDE903A-7972-402A-B9B2-90B02924C08D}" srcOrd="2" destOrd="0" parTransId="{478C8D5D-465D-4122-BD5E-7FF2EC89681E}" sibTransId="{77ACC983-E5C1-4CE9-94DC-003AFFD6F976}"/>
    <dgm:cxn modelId="{46FD2B3C-7746-4C41-BC91-79E28CA30C78}" type="presOf" srcId="{9BDE903A-7972-402A-B9B2-90B02924C08D}" destId="{B940251C-53C0-466E-BD34-5E99E68761B1}" srcOrd="0" destOrd="0" presId="urn:microsoft.com/office/officeart/2005/8/layout/hierarchy3"/>
    <dgm:cxn modelId="{4B413062-3022-4715-BA49-1A2059C77BD2}" type="presOf" srcId="{FDDED7F7-6080-4C59-8C23-942A20ACD3FD}" destId="{4DD21EC4-60E9-4CB0-82AA-0FF6DDED7FB7}" srcOrd="0" destOrd="0" presId="urn:microsoft.com/office/officeart/2005/8/layout/hierarchy3"/>
    <dgm:cxn modelId="{7E2E4067-FB6A-4FDE-8F9F-D406BF07F053}" type="presOf" srcId="{287500D8-E393-450E-9A8E-ED7F934133AD}" destId="{5644F764-40E6-47C8-A1BF-39D6EB13754A}" srcOrd="0" destOrd="0" presId="urn:microsoft.com/office/officeart/2005/8/layout/hierarchy3"/>
    <dgm:cxn modelId="{ACB55796-2AD9-474A-AE4A-218C38B551E5}" type="presOf" srcId="{287500D8-E393-450E-9A8E-ED7F934133AD}" destId="{E3CA09D9-F6F7-4B17-A4BB-A4AF76F5D655}" srcOrd="1" destOrd="0" presId="urn:microsoft.com/office/officeart/2005/8/layout/hierarchy3"/>
    <dgm:cxn modelId="{34424C9B-79FE-436E-85DB-66750AEA0ADB}" srcId="{EB1CE1B9-C42F-4EB3-9E2D-D50488C12CEC}" destId="{97508DC3-5506-4403-AF48-86B9A36F78DB}" srcOrd="0" destOrd="0" parTransId="{A72EA433-1760-4A10-8787-49915894EE6A}" sibTransId="{F8096899-FE8D-422F-88F2-6DE7B42EE665}"/>
    <dgm:cxn modelId="{6C2EF99D-BF9E-4B3C-93A1-0C9B91D0C99A}" type="presOf" srcId="{9A9412D9-B070-4382-B4EB-1DA69F9F9F7D}" destId="{AC793DA9-4DFF-4D40-AE49-9FC5490271C2}" srcOrd="0" destOrd="0" presId="urn:microsoft.com/office/officeart/2005/8/layout/hierarchy3"/>
    <dgm:cxn modelId="{640104A0-5934-4038-9BF5-7053951CDD91}" type="presOf" srcId="{EB1CE1B9-C42F-4EB3-9E2D-D50488C12CEC}" destId="{657E699F-F6D7-491C-8EFF-666114C9B5D4}" srcOrd="0" destOrd="0" presId="urn:microsoft.com/office/officeart/2005/8/layout/hierarchy3"/>
    <dgm:cxn modelId="{ACD5CAA1-348C-46CB-BBEE-4BDA30B82992}" type="presOf" srcId="{478C8D5D-465D-4122-BD5E-7FF2EC89681E}" destId="{5212C024-7655-41CC-8100-EDE4C3A72596}" srcOrd="0" destOrd="0" presId="urn:microsoft.com/office/officeart/2005/8/layout/hierarchy3"/>
    <dgm:cxn modelId="{8FA917AB-73D3-477D-8A8A-C4D69BC2A714}" type="presOf" srcId="{4205B4ED-D557-4F3B-B3C8-D205B77C3269}" destId="{DD04A3D3-3689-4AEC-864B-324B9D55AECE}" srcOrd="0" destOrd="0" presId="urn:microsoft.com/office/officeart/2005/8/layout/hierarchy3"/>
    <dgm:cxn modelId="{C21BE9B6-7213-4A9A-9AF2-48641EAE7177}" type="presOf" srcId="{28D6CB10-7897-41E0-9D20-0EAEEB3DC9A5}" destId="{3EF97873-021D-48A4-9596-18A9843968BE}" srcOrd="0" destOrd="0" presId="urn:microsoft.com/office/officeart/2005/8/layout/hierarchy3"/>
    <dgm:cxn modelId="{42C521D3-939A-49C7-B0B8-E5603597C7C8}" srcId="{97508DC3-5506-4403-AF48-86B9A36F78DB}" destId="{1BD37D33-C824-4987-808E-D88B89A7A401}" srcOrd="2" destOrd="0" parTransId="{8D9BC42C-298D-42D8-82DA-A7FAEA7A99C7}" sibTransId="{3E4AC935-643A-4C0D-A7F4-3E4E0E432ECE}"/>
    <dgm:cxn modelId="{61F2B0D5-E6C9-41FA-90D2-2587EDFE0690}" srcId="{287500D8-E393-450E-9A8E-ED7F934133AD}" destId="{B590B3DF-8CE5-414E-B43C-CE627720892F}" srcOrd="1" destOrd="0" parTransId="{9A9412D9-B070-4382-B4EB-1DA69F9F9F7D}" sibTransId="{4B5C7B75-495F-41B5-923C-214959CC499F}"/>
    <dgm:cxn modelId="{80AC39E0-D3D2-4BD8-88AD-976691B9ACD2}" srcId="{97508DC3-5506-4403-AF48-86B9A36F78DB}" destId="{28D6CB10-7897-41E0-9D20-0EAEEB3DC9A5}" srcOrd="1" destOrd="0" parTransId="{FDDED7F7-6080-4C59-8C23-942A20ACD3FD}" sibTransId="{999A9DCE-CC30-45F8-8459-77B2D164C5D6}"/>
    <dgm:cxn modelId="{A8AB6EEA-B24C-48D1-8D1D-82D4BFE27B10}" type="presOf" srcId="{EEE962F8-90BA-47EC-B2E8-AE573CF022B3}" destId="{219F5E33-CBBB-4BCB-903C-77CA34D364C9}" srcOrd="0" destOrd="0" presId="urn:microsoft.com/office/officeart/2005/8/layout/hierarchy3"/>
    <dgm:cxn modelId="{939E45EB-A483-43F2-A46D-0EADFB844A21}" type="presOf" srcId="{DC8CCF9C-7302-4C38-A08A-401DD6E8529A}" destId="{24CDF028-B14E-4103-A723-571CD9151C76}" srcOrd="0" destOrd="0" presId="urn:microsoft.com/office/officeart/2005/8/layout/hierarchy3"/>
    <dgm:cxn modelId="{F23E8FEB-6496-4F8A-8749-6F5EFB38E0D0}" type="presOf" srcId="{1BD37D33-C824-4987-808E-D88B89A7A401}" destId="{01170BCE-B12A-4394-81AF-FB229439B4F3}" srcOrd="0" destOrd="0" presId="urn:microsoft.com/office/officeart/2005/8/layout/hierarchy3"/>
    <dgm:cxn modelId="{69A3F8FC-6EF3-4B33-BE12-476025CC7628}" type="presOf" srcId="{8D9BC42C-298D-42D8-82DA-A7FAEA7A99C7}" destId="{AE7D52A1-CB12-429D-A914-37D3C2EABB3E}" srcOrd="0" destOrd="0" presId="urn:microsoft.com/office/officeart/2005/8/layout/hierarchy3"/>
    <dgm:cxn modelId="{D5C82CEB-7BF1-4ACD-BD14-85E9F3AACD15}" type="presParOf" srcId="{657E699F-F6D7-491C-8EFF-666114C9B5D4}" destId="{50FCCC3A-8FF2-4A18-90AC-6B1F5F3977AF}" srcOrd="0" destOrd="0" presId="urn:microsoft.com/office/officeart/2005/8/layout/hierarchy3"/>
    <dgm:cxn modelId="{04325EE6-A6AE-4274-971C-6DCDFB057CCD}" type="presParOf" srcId="{50FCCC3A-8FF2-4A18-90AC-6B1F5F3977AF}" destId="{17D0CBA0-7803-4A79-9FEA-748CBCBDEBEF}" srcOrd="0" destOrd="0" presId="urn:microsoft.com/office/officeart/2005/8/layout/hierarchy3"/>
    <dgm:cxn modelId="{42C72D42-134F-49EA-BDED-6F94C5C2453E}" type="presParOf" srcId="{17D0CBA0-7803-4A79-9FEA-748CBCBDEBEF}" destId="{0488D833-E4F8-4729-97E7-6F5DFD24B626}" srcOrd="0" destOrd="0" presId="urn:microsoft.com/office/officeart/2005/8/layout/hierarchy3"/>
    <dgm:cxn modelId="{BC69E158-AF28-4419-9DD3-4A90E104378A}" type="presParOf" srcId="{17D0CBA0-7803-4A79-9FEA-748CBCBDEBEF}" destId="{5F214201-76D6-4503-B6A9-EB5C49FFDA60}" srcOrd="1" destOrd="0" presId="urn:microsoft.com/office/officeart/2005/8/layout/hierarchy3"/>
    <dgm:cxn modelId="{A0B3E815-1F29-4503-82C7-1A8B266D9560}" type="presParOf" srcId="{50FCCC3A-8FF2-4A18-90AC-6B1F5F3977AF}" destId="{0D83A095-C9CA-4F9F-927A-9458B7B3B923}" srcOrd="1" destOrd="0" presId="urn:microsoft.com/office/officeart/2005/8/layout/hierarchy3"/>
    <dgm:cxn modelId="{B4DABE73-89A1-45B2-AA33-B72B0EB8BE05}" type="presParOf" srcId="{0D83A095-C9CA-4F9F-927A-9458B7B3B923}" destId="{DD04A3D3-3689-4AEC-864B-324B9D55AECE}" srcOrd="0" destOrd="0" presId="urn:microsoft.com/office/officeart/2005/8/layout/hierarchy3"/>
    <dgm:cxn modelId="{B59A05F5-B235-40C5-A479-9D4CDFB9589E}" type="presParOf" srcId="{0D83A095-C9CA-4F9F-927A-9458B7B3B923}" destId="{219F5E33-CBBB-4BCB-903C-77CA34D364C9}" srcOrd="1" destOrd="0" presId="urn:microsoft.com/office/officeart/2005/8/layout/hierarchy3"/>
    <dgm:cxn modelId="{26E26988-6F21-4503-88B2-AB02060A8C7E}" type="presParOf" srcId="{0D83A095-C9CA-4F9F-927A-9458B7B3B923}" destId="{4DD21EC4-60E9-4CB0-82AA-0FF6DDED7FB7}" srcOrd="2" destOrd="0" presId="urn:microsoft.com/office/officeart/2005/8/layout/hierarchy3"/>
    <dgm:cxn modelId="{7A96F62A-44B1-4D9C-B7AC-7680C3E82128}" type="presParOf" srcId="{0D83A095-C9CA-4F9F-927A-9458B7B3B923}" destId="{3EF97873-021D-48A4-9596-18A9843968BE}" srcOrd="3" destOrd="0" presId="urn:microsoft.com/office/officeart/2005/8/layout/hierarchy3"/>
    <dgm:cxn modelId="{76B9C273-FFA8-4B94-8BB8-F9DC74C9FD49}" type="presParOf" srcId="{0D83A095-C9CA-4F9F-927A-9458B7B3B923}" destId="{AE7D52A1-CB12-429D-A914-37D3C2EABB3E}" srcOrd="4" destOrd="0" presId="urn:microsoft.com/office/officeart/2005/8/layout/hierarchy3"/>
    <dgm:cxn modelId="{314AEACB-B2BF-4BC8-826E-BE649C7B2B04}" type="presParOf" srcId="{0D83A095-C9CA-4F9F-927A-9458B7B3B923}" destId="{01170BCE-B12A-4394-81AF-FB229439B4F3}" srcOrd="5" destOrd="0" presId="urn:microsoft.com/office/officeart/2005/8/layout/hierarchy3"/>
    <dgm:cxn modelId="{5BBC6566-AA68-46F6-A6F1-26E029D048E4}" type="presParOf" srcId="{657E699F-F6D7-491C-8EFF-666114C9B5D4}" destId="{CE53D309-05D6-4BFF-96FA-A4D134668508}" srcOrd="1" destOrd="0" presId="urn:microsoft.com/office/officeart/2005/8/layout/hierarchy3"/>
    <dgm:cxn modelId="{0BA963DE-A303-4176-B180-ECBD80B14751}" type="presParOf" srcId="{CE53D309-05D6-4BFF-96FA-A4D134668508}" destId="{818C728C-1381-489E-987A-747EEA356126}" srcOrd="0" destOrd="0" presId="urn:microsoft.com/office/officeart/2005/8/layout/hierarchy3"/>
    <dgm:cxn modelId="{CAE7227B-E89F-4004-B0DB-946D8DBA896D}" type="presParOf" srcId="{818C728C-1381-489E-987A-747EEA356126}" destId="{5644F764-40E6-47C8-A1BF-39D6EB13754A}" srcOrd="0" destOrd="0" presId="urn:microsoft.com/office/officeart/2005/8/layout/hierarchy3"/>
    <dgm:cxn modelId="{5931AE7B-A2EF-4A18-87BF-95E2E938F812}" type="presParOf" srcId="{818C728C-1381-489E-987A-747EEA356126}" destId="{E3CA09D9-F6F7-4B17-A4BB-A4AF76F5D655}" srcOrd="1" destOrd="0" presId="urn:microsoft.com/office/officeart/2005/8/layout/hierarchy3"/>
    <dgm:cxn modelId="{803776FB-02C3-495A-83EB-7D12F6272ADC}" type="presParOf" srcId="{CE53D309-05D6-4BFF-96FA-A4D134668508}" destId="{21010218-5F0A-4E77-916C-F2EFC9CACB15}" srcOrd="1" destOrd="0" presId="urn:microsoft.com/office/officeart/2005/8/layout/hierarchy3"/>
    <dgm:cxn modelId="{37D18157-0A4B-4CA6-BA20-FB1A05A9689F}" type="presParOf" srcId="{21010218-5F0A-4E77-916C-F2EFC9CACB15}" destId="{24CDF028-B14E-4103-A723-571CD9151C76}" srcOrd="0" destOrd="0" presId="urn:microsoft.com/office/officeart/2005/8/layout/hierarchy3"/>
    <dgm:cxn modelId="{222BF7E9-E467-47BA-9387-DF2F8F6FB878}" type="presParOf" srcId="{21010218-5F0A-4E77-916C-F2EFC9CACB15}" destId="{436835B8-DD25-4510-83C6-33A4A5CB4AD2}" srcOrd="1" destOrd="0" presId="urn:microsoft.com/office/officeart/2005/8/layout/hierarchy3"/>
    <dgm:cxn modelId="{5EEEF003-0A13-48C5-90D3-6931758F85FE}" type="presParOf" srcId="{21010218-5F0A-4E77-916C-F2EFC9CACB15}" destId="{AC793DA9-4DFF-4D40-AE49-9FC5490271C2}" srcOrd="2" destOrd="0" presId="urn:microsoft.com/office/officeart/2005/8/layout/hierarchy3"/>
    <dgm:cxn modelId="{0A4EB71A-7360-49B3-A40B-C40D000E6F98}" type="presParOf" srcId="{21010218-5F0A-4E77-916C-F2EFC9CACB15}" destId="{A3D9F582-D4C4-457D-B22B-18C154E73A41}" srcOrd="3" destOrd="0" presId="urn:microsoft.com/office/officeart/2005/8/layout/hierarchy3"/>
    <dgm:cxn modelId="{33854268-F59F-4743-B97F-1BB32E4776E8}" type="presParOf" srcId="{21010218-5F0A-4E77-916C-F2EFC9CACB15}" destId="{5212C024-7655-41CC-8100-EDE4C3A72596}" srcOrd="4" destOrd="0" presId="urn:microsoft.com/office/officeart/2005/8/layout/hierarchy3"/>
    <dgm:cxn modelId="{8B722691-360A-47B8-8057-A3CC4805B595}" type="presParOf" srcId="{21010218-5F0A-4E77-916C-F2EFC9CACB15}" destId="{B940251C-53C0-466E-BD34-5E99E68761B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2BB217-58B9-4415-81CB-DF82C1E42E87}"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8D7C6696-CECF-40C6-AE23-797BBD84F236}">
      <dgm:prSet phldrT="[Text]"/>
      <dgm:spPr/>
      <dgm:t>
        <a:bodyPr/>
        <a:lstStyle/>
        <a:p>
          <a:r>
            <a:rPr lang="en-US" dirty="0"/>
            <a:t>Diabetes medications are covered by the local pharmacy assistance program (LPAP)</a:t>
          </a:r>
        </a:p>
      </dgm:t>
    </dgm:pt>
    <dgm:pt modelId="{AA6DEC1C-0393-4297-B52B-00A815D532F3}" type="parTrans" cxnId="{781E2AD1-6F68-4D58-8AD8-99EFD409036D}">
      <dgm:prSet/>
      <dgm:spPr/>
      <dgm:t>
        <a:bodyPr/>
        <a:lstStyle/>
        <a:p>
          <a:endParaRPr lang="en-US"/>
        </a:p>
      </dgm:t>
    </dgm:pt>
    <dgm:pt modelId="{8E270A04-DC28-49B6-A46F-F3F265F0F8CD}" type="sibTrans" cxnId="{781E2AD1-6F68-4D58-8AD8-99EFD409036D}">
      <dgm:prSet/>
      <dgm:spPr/>
      <dgm:t>
        <a:bodyPr/>
        <a:lstStyle/>
        <a:p>
          <a:endParaRPr lang="en-US"/>
        </a:p>
      </dgm:t>
    </dgm:pt>
    <dgm:pt modelId="{855D0450-F47B-4B45-9646-0F8567DA0820}">
      <dgm:prSet phldrT="[Text]"/>
      <dgm:spPr/>
      <dgm:t>
        <a:bodyPr/>
        <a:lstStyle/>
        <a:p>
          <a:r>
            <a:rPr lang="en-US" dirty="0"/>
            <a:t>Formularies vary by service delivery area</a:t>
          </a:r>
        </a:p>
      </dgm:t>
    </dgm:pt>
    <dgm:pt modelId="{B8A80652-97CA-43FD-9F3D-52D25AFDC58D}" type="parTrans" cxnId="{67B5103A-12B7-4D67-A46F-C82E74D591D4}">
      <dgm:prSet/>
      <dgm:spPr/>
      <dgm:t>
        <a:bodyPr/>
        <a:lstStyle/>
        <a:p>
          <a:endParaRPr lang="en-US"/>
        </a:p>
      </dgm:t>
    </dgm:pt>
    <dgm:pt modelId="{4272AB44-4124-4CD8-BDAA-FD4FBF3D666B}" type="sibTrans" cxnId="{67B5103A-12B7-4D67-A46F-C82E74D591D4}">
      <dgm:prSet/>
      <dgm:spPr/>
      <dgm:t>
        <a:bodyPr/>
        <a:lstStyle/>
        <a:p>
          <a:endParaRPr lang="en-US"/>
        </a:p>
      </dgm:t>
    </dgm:pt>
    <dgm:pt modelId="{34EFD644-4786-44B3-8EE9-5565F37F8506}">
      <dgm:prSet/>
      <dgm:spPr/>
      <dgm:t>
        <a:bodyPr/>
        <a:lstStyle/>
        <a:p>
          <a:r>
            <a:rPr lang="en-US"/>
            <a:t>Providers may request the permanent addition of medications to formulary </a:t>
          </a:r>
        </a:p>
      </dgm:t>
    </dgm:pt>
    <dgm:pt modelId="{3FE9F777-055B-4620-B113-A499F7561E92}" type="parTrans" cxnId="{180BB6F8-6E72-4A80-86C1-03A5D476715B}">
      <dgm:prSet/>
      <dgm:spPr/>
      <dgm:t>
        <a:bodyPr/>
        <a:lstStyle/>
        <a:p>
          <a:endParaRPr lang="en-US"/>
        </a:p>
      </dgm:t>
    </dgm:pt>
    <dgm:pt modelId="{BC1464CA-3A54-44D8-BFB5-F89BBE2A5864}" type="sibTrans" cxnId="{180BB6F8-6E72-4A80-86C1-03A5D476715B}">
      <dgm:prSet/>
      <dgm:spPr/>
      <dgm:t>
        <a:bodyPr/>
        <a:lstStyle/>
        <a:p>
          <a:endParaRPr lang="en-US"/>
        </a:p>
      </dgm:t>
    </dgm:pt>
    <dgm:pt modelId="{71439522-3F98-4F19-AF5A-0CF8AF248A05}" type="pres">
      <dgm:prSet presAssocID="{D92BB217-58B9-4415-81CB-DF82C1E42E87}" presName="Name0" presStyleCnt="0">
        <dgm:presLayoutVars>
          <dgm:chMax val="7"/>
          <dgm:chPref val="7"/>
          <dgm:dir/>
        </dgm:presLayoutVars>
      </dgm:prSet>
      <dgm:spPr/>
    </dgm:pt>
    <dgm:pt modelId="{B46EC467-8048-4F95-B49F-46B26EC6C857}" type="pres">
      <dgm:prSet presAssocID="{D92BB217-58B9-4415-81CB-DF82C1E42E87}" presName="Name1" presStyleCnt="0"/>
      <dgm:spPr/>
    </dgm:pt>
    <dgm:pt modelId="{2E13635B-EE20-4A51-A3D6-F6026B77BE5D}" type="pres">
      <dgm:prSet presAssocID="{D92BB217-58B9-4415-81CB-DF82C1E42E87}" presName="cycle" presStyleCnt="0"/>
      <dgm:spPr/>
    </dgm:pt>
    <dgm:pt modelId="{A6A71BAF-9257-4CD5-998E-45B5C9269E07}" type="pres">
      <dgm:prSet presAssocID="{D92BB217-58B9-4415-81CB-DF82C1E42E87}" presName="srcNode" presStyleLbl="node1" presStyleIdx="0" presStyleCnt="3"/>
      <dgm:spPr/>
    </dgm:pt>
    <dgm:pt modelId="{0BE45364-56E8-438C-9ABB-93991F5E8A1E}" type="pres">
      <dgm:prSet presAssocID="{D92BB217-58B9-4415-81CB-DF82C1E42E87}" presName="conn" presStyleLbl="parChTrans1D2" presStyleIdx="0" presStyleCnt="1"/>
      <dgm:spPr/>
    </dgm:pt>
    <dgm:pt modelId="{27A90259-307D-461B-9573-538D61DE6F2C}" type="pres">
      <dgm:prSet presAssocID="{D92BB217-58B9-4415-81CB-DF82C1E42E87}" presName="extraNode" presStyleLbl="node1" presStyleIdx="0" presStyleCnt="3"/>
      <dgm:spPr/>
    </dgm:pt>
    <dgm:pt modelId="{061920B2-9BF6-4511-84B1-3ABF2822C828}" type="pres">
      <dgm:prSet presAssocID="{D92BB217-58B9-4415-81CB-DF82C1E42E87}" presName="dstNode" presStyleLbl="node1" presStyleIdx="0" presStyleCnt="3"/>
      <dgm:spPr/>
    </dgm:pt>
    <dgm:pt modelId="{B9B726B8-9C62-4D49-B927-EDB9927E3B7D}" type="pres">
      <dgm:prSet presAssocID="{8D7C6696-CECF-40C6-AE23-797BBD84F236}" presName="text_1" presStyleLbl="node1" presStyleIdx="0" presStyleCnt="3">
        <dgm:presLayoutVars>
          <dgm:bulletEnabled val="1"/>
        </dgm:presLayoutVars>
      </dgm:prSet>
      <dgm:spPr/>
    </dgm:pt>
    <dgm:pt modelId="{669CCF3A-41AF-4A48-94BC-FE5E8CA0CA30}" type="pres">
      <dgm:prSet presAssocID="{8D7C6696-CECF-40C6-AE23-797BBD84F236}" presName="accent_1" presStyleCnt="0"/>
      <dgm:spPr/>
    </dgm:pt>
    <dgm:pt modelId="{81464C26-2B83-4542-B00C-3BE4A828952A}" type="pres">
      <dgm:prSet presAssocID="{8D7C6696-CECF-40C6-AE23-797BBD84F236}" presName="accentRepeatNode" presStyleLbl="solidFgAcc1" presStyleIdx="0" presStyleCnt="3"/>
      <dgm:spPr/>
    </dgm:pt>
    <dgm:pt modelId="{AC97644C-77D8-4E5D-ABCF-32778FD5401B}" type="pres">
      <dgm:prSet presAssocID="{855D0450-F47B-4B45-9646-0F8567DA0820}" presName="text_2" presStyleLbl="node1" presStyleIdx="1" presStyleCnt="3">
        <dgm:presLayoutVars>
          <dgm:bulletEnabled val="1"/>
        </dgm:presLayoutVars>
      </dgm:prSet>
      <dgm:spPr/>
    </dgm:pt>
    <dgm:pt modelId="{EB34A2BC-9D6D-4D49-ACBD-3BAF5108862B}" type="pres">
      <dgm:prSet presAssocID="{855D0450-F47B-4B45-9646-0F8567DA0820}" presName="accent_2" presStyleCnt="0"/>
      <dgm:spPr/>
    </dgm:pt>
    <dgm:pt modelId="{8C962737-02A9-4648-985A-13B64A93EC47}" type="pres">
      <dgm:prSet presAssocID="{855D0450-F47B-4B45-9646-0F8567DA0820}" presName="accentRepeatNode" presStyleLbl="solidFgAcc1" presStyleIdx="1" presStyleCnt="3"/>
      <dgm:spPr/>
    </dgm:pt>
    <dgm:pt modelId="{713F19C5-AD2B-4970-9D7F-07BE92D6A8E2}" type="pres">
      <dgm:prSet presAssocID="{34EFD644-4786-44B3-8EE9-5565F37F8506}" presName="text_3" presStyleLbl="node1" presStyleIdx="2" presStyleCnt="3">
        <dgm:presLayoutVars>
          <dgm:bulletEnabled val="1"/>
        </dgm:presLayoutVars>
      </dgm:prSet>
      <dgm:spPr/>
    </dgm:pt>
    <dgm:pt modelId="{BA5D3A5B-4E6C-4335-81C0-D13FCE68E93A}" type="pres">
      <dgm:prSet presAssocID="{34EFD644-4786-44B3-8EE9-5565F37F8506}" presName="accent_3" presStyleCnt="0"/>
      <dgm:spPr/>
    </dgm:pt>
    <dgm:pt modelId="{4088D420-30F5-4ED3-8F56-FD3BA07B12B9}" type="pres">
      <dgm:prSet presAssocID="{34EFD644-4786-44B3-8EE9-5565F37F8506}" presName="accentRepeatNode" presStyleLbl="solidFgAcc1" presStyleIdx="2" presStyleCnt="3"/>
      <dgm:spPr/>
    </dgm:pt>
  </dgm:ptLst>
  <dgm:cxnLst>
    <dgm:cxn modelId="{67B5103A-12B7-4D67-A46F-C82E74D591D4}" srcId="{D92BB217-58B9-4415-81CB-DF82C1E42E87}" destId="{855D0450-F47B-4B45-9646-0F8567DA0820}" srcOrd="1" destOrd="0" parTransId="{B8A80652-97CA-43FD-9F3D-52D25AFDC58D}" sibTransId="{4272AB44-4124-4CD8-BDAA-FD4FBF3D666B}"/>
    <dgm:cxn modelId="{D4A5F951-80CC-4D0D-889C-9E3FE76A0ADE}" type="presOf" srcId="{8D7C6696-CECF-40C6-AE23-797BBD84F236}" destId="{B9B726B8-9C62-4D49-B927-EDB9927E3B7D}" srcOrd="0" destOrd="0" presId="urn:microsoft.com/office/officeart/2008/layout/VerticalCurvedList"/>
    <dgm:cxn modelId="{64DC2C74-ECB8-4004-80E7-856E19C477ED}" type="presOf" srcId="{855D0450-F47B-4B45-9646-0F8567DA0820}" destId="{AC97644C-77D8-4E5D-ABCF-32778FD5401B}" srcOrd="0" destOrd="0" presId="urn:microsoft.com/office/officeart/2008/layout/VerticalCurvedList"/>
    <dgm:cxn modelId="{67004A55-6B3A-4D62-A7B6-58670BAFCB58}" type="presOf" srcId="{D92BB217-58B9-4415-81CB-DF82C1E42E87}" destId="{71439522-3F98-4F19-AF5A-0CF8AF248A05}" srcOrd="0" destOrd="0" presId="urn:microsoft.com/office/officeart/2008/layout/VerticalCurvedList"/>
    <dgm:cxn modelId="{473F52A3-F90D-4949-B11F-9BCFE2D5F567}" type="presOf" srcId="{34EFD644-4786-44B3-8EE9-5565F37F8506}" destId="{713F19C5-AD2B-4970-9D7F-07BE92D6A8E2}" srcOrd="0" destOrd="0" presId="urn:microsoft.com/office/officeart/2008/layout/VerticalCurvedList"/>
    <dgm:cxn modelId="{B910CAB7-606D-45D0-A857-F264C0750E3D}" type="presOf" srcId="{8E270A04-DC28-49B6-A46F-F3F265F0F8CD}" destId="{0BE45364-56E8-438C-9ABB-93991F5E8A1E}" srcOrd="0" destOrd="0" presId="urn:microsoft.com/office/officeart/2008/layout/VerticalCurvedList"/>
    <dgm:cxn modelId="{781E2AD1-6F68-4D58-8AD8-99EFD409036D}" srcId="{D92BB217-58B9-4415-81CB-DF82C1E42E87}" destId="{8D7C6696-CECF-40C6-AE23-797BBD84F236}" srcOrd="0" destOrd="0" parTransId="{AA6DEC1C-0393-4297-B52B-00A815D532F3}" sibTransId="{8E270A04-DC28-49B6-A46F-F3F265F0F8CD}"/>
    <dgm:cxn modelId="{180BB6F8-6E72-4A80-86C1-03A5D476715B}" srcId="{D92BB217-58B9-4415-81CB-DF82C1E42E87}" destId="{34EFD644-4786-44B3-8EE9-5565F37F8506}" srcOrd="2" destOrd="0" parTransId="{3FE9F777-055B-4620-B113-A499F7561E92}" sibTransId="{BC1464CA-3A54-44D8-BFB5-F89BBE2A5864}"/>
    <dgm:cxn modelId="{F2E55D8A-757C-4F79-B559-90B46EF173CA}" type="presParOf" srcId="{71439522-3F98-4F19-AF5A-0CF8AF248A05}" destId="{B46EC467-8048-4F95-B49F-46B26EC6C857}" srcOrd="0" destOrd="0" presId="urn:microsoft.com/office/officeart/2008/layout/VerticalCurvedList"/>
    <dgm:cxn modelId="{F115B7BB-7489-41A2-923D-956801A03549}" type="presParOf" srcId="{B46EC467-8048-4F95-B49F-46B26EC6C857}" destId="{2E13635B-EE20-4A51-A3D6-F6026B77BE5D}" srcOrd="0" destOrd="0" presId="urn:microsoft.com/office/officeart/2008/layout/VerticalCurvedList"/>
    <dgm:cxn modelId="{121BED1C-E030-47E7-8321-A5F33D16A607}" type="presParOf" srcId="{2E13635B-EE20-4A51-A3D6-F6026B77BE5D}" destId="{A6A71BAF-9257-4CD5-998E-45B5C9269E07}" srcOrd="0" destOrd="0" presId="urn:microsoft.com/office/officeart/2008/layout/VerticalCurvedList"/>
    <dgm:cxn modelId="{D22357F5-4661-476C-8609-F8AA87FC373B}" type="presParOf" srcId="{2E13635B-EE20-4A51-A3D6-F6026B77BE5D}" destId="{0BE45364-56E8-438C-9ABB-93991F5E8A1E}" srcOrd="1" destOrd="0" presId="urn:microsoft.com/office/officeart/2008/layout/VerticalCurvedList"/>
    <dgm:cxn modelId="{460F06AB-4CED-438F-9249-498D3DE0FB92}" type="presParOf" srcId="{2E13635B-EE20-4A51-A3D6-F6026B77BE5D}" destId="{27A90259-307D-461B-9573-538D61DE6F2C}" srcOrd="2" destOrd="0" presId="urn:microsoft.com/office/officeart/2008/layout/VerticalCurvedList"/>
    <dgm:cxn modelId="{2F685E14-BE5B-45B1-8A1F-E8DC24DF3601}" type="presParOf" srcId="{2E13635B-EE20-4A51-A3D6-F6026B77BE5D}" destId="{061920B2-9BF6-4511-84B1-3ABF2822C828}" srcOrd="3" destOrd="0" presId="urn:microsoft.com/office/officeart/2008/layout/VerticalCurvedList"/>
    <dgm:cxn modelId="{F94B8B75-4530-4BD1-A72C-7E999C0BC4F5}" type="presParOf" srcId="{B46EC467-8048-4F95-B49F-46B26EC6C857}" destId="{B9B726B8-9C62-4D49-B927-EDB9927E3B7D}" srcOrd="1" destOrd="0" presId="urn:microsoft.com/office/officeart/2008/layout/VerticalCurvedList"/>
    <dgm:cxn modelId="{21AD45BA-FD3B-4015-842F-D4A23EA5DEF4}" type="presParOf" srcId="{B46EC467-8048-4F95-B49F-46B26EC6C857}" destId="{669CCF3A-41AF-4A48-94BC-FE5E8CA0CA30}" srcOrd="2" destOrd="0" presId="urn:microsoft.com/office/officeart/2008/layout/VerticalCurvedList"/>
    <dgm:cxn modelId="{5C49F57D-B08D-4630-B84A-57E32874B63B}" type="presParOf" srcId="{669CCF3A-41AF-4A48-94BC-FE5E8CA0CA30}" destId="{81464C26-2B83-4542-B00C-3BE4A828952A}" srcOrd="0" destOrd="0" presId="urn:microsoft.com/office/officeart/2008/layout/VerticalCurvedList"/>
    <dgm:cxn modelId="{B38C2E3D-FFA3-4320-B84C-6C963B3E0E61}" type="presParOf" srcId="{B46EC467-8048-4F95-B49F-46B26EC6C857}" destId="{AC97644C-77D8-4E5D-ABCF-32778FD5401B}" srcOrd="3" destOrd="0" presId="urn:microsoft.com/office/officeart/2008/layout/VerticalCurvedList"/>
    <dgm:cxn modelId="{A4722284-F2E9-43D7-B08E-9F0C9A3A9241}" type="presParOf" srcId="{B46EC467-8048-4F95-B49F-46B26EC6C857}" destId="{EB34A2BC-9D6D-4D49-ACBD-3BAF5108862B}" srcOrd="4" destOrd="0" presId="urn:microsoft.com/office/officeart/2008/layout/VerticalCurvedList"/>
    <dgm:cxn modelId="{30D24D93-4471-45D5-B3FB-869BC40A7080}" type="presParOf" srcId="{EB34A2BC-9D6D-4D49-ACBD-3BAF5108862B}" destId="{8C962737-02A9-4648-985A-13B64A93EC47}" srcOrd="0" destOrd="0" presId="urn:microsoft.com/office/officeart/2008/layout/VerticalCurvedList"/>
    <dgm:cxn modelId="{F13BF5CF-0FDC-46F7-8178-E4FE94874511}" type="presParOf" srcId="{B46EC467-8048-4F95-B49F-46B26EC6C857}" destId="{713F19C5-AD2B-4970-9D7F-07BE92D6A8E2}" srcOrd="5" destOrd="0" presId="urn:microsoft.com/office/officeart/2008/layout/VerticalCurvedList"/>
    <dgm:cxn modelId="{0D71C04A-FDF2-43B0-B27D-4CAB563BF981}" type="presParOf" srcId="{B46EC467-8048-4F95-B49F-46B26EC6C857}" destId="{BA5D3A5B-4E6C-4335-81C0-D13FCE68E93A}" srcOrd="6" destOrd="0" presId="urn:microsoft.com/office/officeart/2008/layout/VerticalCurvedList"/>
    <dgm:cxn modelId="{EB2C4896-688E-474B-9866-AABF804B6A7C}" type="presParOf" srcId="{BA5D3A5B-4E6C-4335-81C0-D13FCE68E93A}" destId="{4088D420-30F5-4ED3-8F56-FD3BA07B12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B9DCC-662C-45DD-8AA6-2BF7B72FB523}">
      <dsp:nvSpPr>
        <dsp:cNvPr id="0" name=""/>
        <dsp:cNvSpPr/>
      </dsp:nvSpPr>
      <dsp:spPr>
        <a:xfrm>
          <a:off x="2076301" y="212"/>
          <a:ext cx="1736935" cy="709538"/>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Patient Factors</a:t>
          </a:r>
        </a:p>
      </dsp:txBody>
      <dsp:txXfrm>
        <a:off x="2097083" y="20994"/>
        <a:ext cx="1695371" cy="667974"/>
      </dsp:txXfrm>
    </dsp:sp>
    <dsp:sp modelId="{C0FF8294-A4EE-4DE7-B3BF-46822AA3BC02}">
      <dsp:nvSpPr>
        <dsp:cNvPr id="0" name=""/>
        <dsp:cNvSpPr/>
      </dsp:nvSpPr>
      <dsp:spPr>
        <a:xfrm>
          <a:off x="2249995" y="709751"/>
          <a:ext cx="164539" cy="653087"/>
        </a:xfrm>
        <a:custGeom>
          <a:avLst/>
          <a:gdLst/>
          <a:ahLst/>
          <a:cxnLst/>
          <a:rect l="0" t="0" r="0" b="0"/>
          <a:pathLst>
            <a:path>
              <a:moveTo>
                <a:pt x="0" y="0"/>
              </a:moveTo>
              <a:lnTo>
                <a:pt x="0" y="653087"/>
              </a:lnTo>
              <a:lnTo>
                <a:pt x="164539" y="65308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287A55-904C-4EAE-9B86-4F93756B358D}">
      <dsp:nvSpPr>
        <dsp:cNvPr id="0" name=""/>
        <dsp:cNvSpPr/>
      </dsp:nvSpPr>
      <dsp:spPr>
        <a:xfrm>
          <a:off x="2414535" y="928605"/>
          <a:ext cx="1933070" cy="86846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Obesity</a:t>
          </a:r>
        </a:p>
      </dsp:txBody>
      <dsp:txXfrm>
        <a:off x="2439972" y="954042"/>
        <a:ext cx="1882196" cy="817593"/>
      </dsp:txXfrm>
    </dsp:sp>
    <dsp:sp modelId="{94FF5EFC-E40F-4D84-8C8A-19E70278D68B}">
      <dsp:nvSpPr>
        <dsp:cNvPr id="0" name=""/>
        <dsp:cNvSpPr/>
      </dsp:nvSpPr>
      <dsp:spPr>
        <a:xfrm>
          <a:off x="2249995" y="709751"/>
          <a:ext cx="164539" cy="1738672"/>
        </a:xfrm>
        <a:custGeom>
          <a:avLst/>
          <a:gdLst/>
          <a:ahLst/>
          <a:cxnLst/>
          <a:rect l="0" t="0" r="0" b="0"/>
          <a:pathLst>
            <a:path>
              <a:moveTo>
                <a:pt x="0" y="0"/>
              </a:moveTo>
              <a:lnTo>
                <a:pt x="0" y="1738672"/>
              </a:lnTo>
              <a:lnTo>
                <a:pt x="164539" y="1738672"/>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428D02-88E0-4DF6-8812-948E1E61DF0F}">
      <dsp:nvSpPr>
        <dsp:cNvPr id="0" name=""/>
        <dsp:cNvSpPr/>
      </dsp:nvSpPr>
      <dsp:spPr>
        <a:xfrm>
          <a:off x="2414535" y="2014189"/>
          <a:ext cx="1933070" cy="86846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21398"/>
              <a:satOff val="-4303"/>
              <a:lumOff val="60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HCV co-infection</a:t>
          </a:r>
        </a:p>
      </dsp:txBody>
      <dsp:txXfrm>
        <a:off x="2439972" y="2039626"/>
        <a:ext cx="1882196" cy="817593"/>
      </dsp:txXfrm>
    </dsp:sp>
    <dsp:sp modelId="{3EA3B5DC-15C0-440D-82CB-B8848FDC5DBC}">
      <dsp:nvSpPr>
        <dsp:cNvPr id="0" name=""/>
        <dsp:cNvSpPr/>
      </dsp:nvSpPr>
      <dsp:spPr>
        <a:xfrm>
          <a:off x="2249995" y="709751"/>
          <a:ext cx="164539" cy="2824257"/>
        </a:xfrm>
        <a:custGeom>
          <a:avLst/>
          <a:gdLst/>
          <a:ahLst/>
          <a:cxnLst/>
          <a:rect l="0" t="0" r="0" b="0"/>
          <a:pathLst>
            <a:path>
              <a:moveTo>
                <a:pt x="0" y="0"/>
              </a:moveTo>
              <a:lnTo>
                <a:pt x="0" y="2824257"/>
              </a:lnTo>
              <a:lnTo>
                <a:pt x="164539" y="282425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14E90-1FE0-4948-A3B6-607CAEF94D3F}">
      <dsp:nvSpPr>
        <dsp:cNvPr id="0" name=""/>
        <dsp:cNvSpPr/>
      </dsp:nvSpPr>
      <dsp:spPr>
        <a:xfrm>
          <a:off x="2414535" y="3099774"/>
          <a:ext cx="1935835" cy="86846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42795"/>
              <a:satOff val="-8607"/>
              <a:lumOff val="12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Genetic factors (family history, race)</a:t>
          </a:r>
        </a:p>
      </dsp:txBody>
      <dsp:txXfrm>
        <a:off x="2439972" y="3125211"/>
        <a:ext cx="1884961" cy="817593"/>
      </dsp:txXfrm>
    </dsp:sp>
    <dsp:sp modelId="{23E6CA6E-A5ED-4C18-8429-EB5E7176AEC4}">
      <dsp:nvSpPr>
        <dsp:cNvPr id="0" name=""/>
        <dsp:cNvSpPr/>
      </dsp:nvSpPr>
      <dsp:spPr>
        <a:xfrm>
          <a:off x="2249995" y="709751"/>
          <a:ext cx="164539" cy="3943256"/>
        </a:xfrm>
        <a:custGeom>
          <a:avLst/>
          <a:gdLst/>
          <a:ahLst/>
          <a:cxnLst/>
          <a:rect l="0" t="0" r="0" b="0"/>
          <a:pathLst>
            <a:path>
              <a:moveTo>
                <a:pt x="0" y="0"/>
              </a:moveTo>
              <a:lnTo>
                <a:pt x="0" y="3943256"/>
              </a:lnTo>
              <a:lnTo>
                <a:pt x="164539" y="394325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4F06C5-BFB2-4D38-8521-0C601EA8B4B1}">
      <dsp:nvSpPr>
        <dsp:cNvPr id="0" name=""/>
        <dsp:cNvSpPr/>
      </dsp:nvSpPr>
      <dsp:spPr>
        <a:xfrm>
          <a:off x="2414535" y="4185359"/>
          <a:ext cx="1944784" cy="935296"/>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64193"/>
              <a:satOff val="-12910"/>
              <a:lumOff val="182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Concomitant medications (steroids, atypical antipsychotics)</a:t>
          </a:r>
        </a:p>
      </dsp:txBody>
      <dsp:txXfrm>
        <a:off x="2441929" y="4212753"/>
        <a:ext cx="1889996" cy="880508"/>
      </dsp:txXfrm>
    </dsp:sp>
    <dsp:sp modelId="{AA0C9174-8B60-483B-86A7-337FF922399E}">
      <dsp:nvSpPr>
        <dsp:cNvPr id="0" name=""/>
        <dsp:cNvSpPr/>
      </dsp:nvSpPr>
      <dsp:spPr>
        <a:xfrm>
          <a:off x="4434452" y="1949"/>
          <a:ext cx="1736935" cy="715296"/>
        </a:xfrm>
        <a:prstGeom prst="roundRect">
          <a:avLst>
            <a:gd name="adj" fmla="val 10000"/>
          </a:avLst>
        </a:prstGeom>
        <a:solidFill>
          <a:schemeClr val="accent2">
            <a:shade val="80000"/>
            <a:hueOff val="-106989"/>
            <a:satOff val="-21517"/>
            <a:lumOff val="303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HIV Factors</a:t>
          </a:r>
        </a:p>
      </dsp:txBody>
      <dsp:txXfrm>
        <a:off x="4455402" y="22899"/>
        <a:ext cx="1695035" cy="673396"/>
      </dsp:txXfrm>
    </dsp:sp>
    <dsp:sp modelId="{136EE083-79B9-4710-B3BC-34F64EA05DB4}">
      <dsp:nvSpPr>
        <dsp:cNvPr id="0" name=""/>
        <dsp:cNvSpPr/>
      </dsp:nvSpPr>
      <dsp:spPr>
        <a:xfrm>
          <a:off x="4608146" y="717245"/>
          <a:ext cx="173693" cy="590310"/>
        </a:xfrm>
        <a:custGeom>
          <a:avLst/>
          <a:gdLst/>
          <a:ahLst/>
          <a:cxnLst/>
          <a:rect l="0" t="0" r="0" b="0"/>
          <a:pathLst>
            <a:path>
              <a:moveTo>
                <a:pt x="0" y="0"/>
              </a:moveTo>
              <a:lnTo>
                <a:pt x="0" y="590310"/>
              </a:lnTo>
              <a:lnTo>
                <a:pt x="173693" y="59031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9542F-BFAD-4019-9E82-59F0B45C5091}">
      <dsp:nvSpPr>
        <dsp:cNvPr id="0" name=""/>
        <dsp:cNvSpPr/>
      </dsp:nvSpPr>
      <dsp:spPr>
        <a:xfrm>
          <a:off x="4781840" y="934362"/>
          <a:ext cx="2050529" cy="74638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85591"/>
              <a:satOff val="-17214"/>
              <a:lumOff val="243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Residual immune activation/inflammation</a:t>
          </a:r>
        </a:p>
      </dsp:txBody>
      <dsp:txXfrm>
        <a:off x="4803701" y="956223"/>
        <a:ext cx="2006807" cy="702665"/>
      </dsp:txXfrm>
    </dsp:sp>
    <dsp:sp modelId="{71132936-979C-4BC3-842A-D516878E43E3}">
      <dsp:nvSpPr>
        <dsp:cNvPr id="0" name=""/>
        <dsp:cNvSpPr/>
      </dsp:nvSpPr>
      <dsp:spPr>
        <a:xfrm>
          <a:off x="4608146" y="717245"/>
          <a:ext cx="173693" cy="1614855"/>
        </a:xfrm>
        <a:custGeom>
          <a:avLst/>
          <a:gdLst/>
          <a:ahLst/>
          <a:cxnLst/>
          <a:rect l="0" t="0" r="0" b="0"/>
          <a:pathLst>
            <a:path>
              <a:moveTo>
                <a:pt x="0" y="0"/>
              </a:moveTo>
              <a:lnTo>
                <a:pt x="0" y="1614855"/>
              </a:lnTo>
              <a:lnTo>
                <a:pt x="173693" y="161485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E42C0-05E2-44E3-B2B0-5EC7808BCDBE}">
      <dsp:nvSpPr>
        <dsp:cNvPr id="0" name=""/>
        <dsp:cNvSpPr/>
      </dsp:nvSpPr>
      <dsp:spPr>
        <a:xfrm>
          <a:off x="4781840" y="1897867"/>
          <a:ext cx="2066411" cy="86846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106989"/>
              <a:satOff val="-21517"/>
              <a:lumOff val="303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Choice of ART</a:t>
          </a:r>
        </a:p>
      </dsp:txBody>
      <dsp:txXfrm>
        <a:off x="4807277" y="1923304"/>
        <a:ext cx="2015537" cy="8175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6A093-7BA7-494E-9183-8E421D8FEBD7}">
      <dsp:nvSpPr>
        <dsp:cNvPr id="0" name=""/>
        <dsp:cNvSpPr/>
      </dsp:nvSpPr>
      <dsp:spPr>
        <a:xfrm>
          <a:off x="3425" y="295582"/>
          <a:ext cx="3934401"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Pros</a:t>
          </a:r>
        </a:p>
      </dsp:txBody>
      <dsp:txXfrm>
        <a:off x="3425" y="295582"/>
        <a:ext cx="3934401" cy="748800"/>
      </dsp:txXfrm>
    </dsp:sp>
    <dsp:sp modelId="{2A91BB31-1581-46F5-B49C-2E5FF19005D4}">
      <dsp:nvSpPr>
        <dsp:cNvPr id="0" name=""/>
        <dsp:cNvSpPr/>
      </dsp:nvSpPr>
      <dsp:spPr>
        <a:xfrm>
          <a:off x="682" y="1044382"/>
          <a:ext cx="3939887" cy="302724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Low risk of hypoglycemia</a:t>
          </a:r>
        </a:p>
        <a:p>
          <a:pPr marL="228600" lvl="1" indent="-228600" algn="l" defTabSz="1155700">
            <a:lnSpc>
              <a:spcPct val="90000"/>
            </a:lnSpc>
            <a:spcBef>
              <a:spcPct val="0"/>
            </a:spcBef>
            <a:spcAft>
              <a:spcPct val="15000"/>
            </a:spcAft>
            <a:buChar char="•"/>
          </a:pPr>
          <a:r>
            <a:rPr lang="en-US" sz="2600" kern="1200" dirty="0"/>
            <a:t>Some weight loss</a:t>
          </a:r>
        </a:p>
        <a:p>
          <a:pPr marL="228600" lvl="1" indent="-228600" algn="l" defTabSz="1155700">
            <a:lnSpc>
              <a:spcPct val="90000"/>
            </a:lnSpc>
            <a:spcBef>
              <a:spcPct val="0"/>
            </a:spcBef>
            <a:spcAft>
              <a:spcPct val="15000"/>
            </a:spcAft>
            <a:buChar char="•"/>
          </a:pPr>
          <a:r>
            <a:rPr lang="en-US" sz="2600" kern="1200" dirty="0"/>
            <a:t>Lower blood pressure</a:t>
          </a:r>
        </a:p>
        <a:p>
          <a:pPr marL="228600" lvl="1" indent="-228600" algn="l" defTabSz="1155700">
            <a:lnSpc>
              <a:spcPct val="90000"/>
            </a:lnSpc>
            <a:spcBef>
              <a:spcPct val="0"/>
            </a:spcBef>
            <a:spcAft>
              <a:spcPct val="15000"/>
            </a:spcAft>
            <a:buChar char="•"/>
          </a:pPr>
          <a:r>
            <a:rPr lang="en-US" sz="2600" kern="1200" dirty="0"/>
            <a:t>CV and renal benefits</a:t>
          </a:r>
        </a:p>
        <a:p>
          <a:pPr marL="228600" lvl="1" indent="-228600" algn="l" defTabSz="1155700">
            <a:lnSpc>
              <a:spcPct val="90000"/>
            </a:lnSpc>
            <a:spcBef>
              <a:spcPct val="0"/>
            </a:spcBef>
            <a:spcAft>
              <a:spcPct val="15000"/>
            </a:spcAft>
            <a:buChar char="•"/>
          </a:pPr>
          <a:r>
            <a:rPr lang="en-US" sz="2600" kern="1200" dirty="0"/>
            <a:t>Decreases heart failure hospitalizations</a:t>
          </a:r>
        </a:p>
      </dsp:txBody>
      <dsp:txXfrm>
        <a:off x="682" y="1044382"/>
        <a:ext cx="3939887" cy="3027248"/>
      </dsp:txXfrm>
    </dsp:sp>
    <dsp:sp modelId="{C7D7139A-6241-4CAD-9BE1-8639E24017D5}">
      <dsp:nvSpPr>
        <dsp:cNvPr id="0" name=""/>
        <dsp:cNvSpPr/>
      </dsp:nvSpPr>
      <dsp:spPr>
        <a:xfrm>
          <a:off x="4477737" y="295582"/>
          <a:ext cx="3836905"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Cons</a:t>
          </a:r>
        </a:p>
      </dsp:txBody>
      <dsp:txXfrm>
        <a:off x="4477737" y="295582"/>
        <a:ext cx="3836905" cy="748800"/>
      </dsp:txXfrm>
    </dsp:sp>
    <dsp:sp modelId="{BF2E43F4-3D04-493A-A91E-1F533D42D405}">
      <dsp:nvSpPr>
        <dsp:cNvPr id="0" name=""/>
        <dsp:cNvSpPr/>
      </dsp:nvSpPr>
      <dsp:spPr>
        <a:xfrm>
          <a:off x="4477737" y="1044382"/>
          <a:ext cx="3836905" cy="302724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err="1"/>
            <a:t>Hgb</a:t>
          </a:r>
          <a:r>
            <a:rPr lang="en-US" sz="2600" kern="1200" dirty="0"/>
            <a:t> A1c reduction only 0.5-1%</a:t>
          </a:r>
        </a:p>
        <a:p>
          <a:pPr marL="228600" lvl="1" indent="-228600" algn="l" defTabSz="1155700">
            <a:lnSpc>
              <a:spcPct val="90000"/>
            </a:lnSpc>
            <a:spcBef>
              <a:spcPct val="0"/>
            </a:spcBef>
            <a:spcAft>
              <a:spcPct val="15000"/>
            </a:spcAft>
            <a:buChar char="•"/>
          </a:pPr>
          <a:r>
            <a:rPr lang="en-US" sz="2600" kern="1200" dirty="0"/>
            <a:t>UTI/fungal infection risk</a:t>
          </a:r>
        </a:p>
        <a:p>
          <a:pPr marL="228600" lvl="1" indent="-228600" algn="l" defTabSz="1155700">
            <a:lnSpc>
              <a:spcPct val="90000"/>
            </a:lnSpc>
            <a:spcBef>
              <a:spcPct val="0"/>
            </a:spcBef>
            <a:spcAft>
              <a:spcPct val="15000"/>
            </a:spcAft>
            <a:buChar char="•"/>
          </a:pPr>
          <a:r>
            <a:rPr lang="en-US" sz="2600" kern="1200" dirty="0"/>
            <a:t>Cost</a:t>
          </a:r>
        </a:p>
      </dsp:txBody>
      <dsp:txXfrm>
        <a:off x="4477737" y="1044382"/>
        <a:ext cx="3836905" cy="30272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A58D8-315F-4941-8136-A600121A01DF}">
      <dsp:nvSpPr>
        <dsp:cNvPr id="0" name=""/>
        <dsp:cNvSpPr/>
      </dsp:nvSpPr>
      <dsp:spPr>
        <a:xfrm>
          <a:off x="40" y="132011"/>
          <a:ext cx="3885627"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Pros</a:t>
          </a:r>
        </a:p>
      </dsp:txBody>
      <dsp:txXfrm>
        <a:off x="40" y="132011"/>
        <a:ext cx="3885627" cy="748800"/>
      </dsp:txXfrm>
    </dsp:sp>
    <dsp:sp modelId="{A2A585FC-9E13-4ED0-B44E-C4CD45DB3CCB}">
      <dsp:nvSpPr>
        <dsp:cNvPr id="0" name=""/>
        <dsp:cNvSpPr/>
      </dsp:nvSpPr>
      <dsp:spPr>
        <a:xfrm>
          <a:off x="40" y="880811"/>
          <a:ext cx="3885627" cy="335439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&gt;1% </a:t>
          </a:r>
          <a:r>
            <a:rPr lang="en-US" sz="2600" kern="1200" dirty="0" err="1"/>
            <a:t>Hgb</a:t>
          </a:r>
          <a:r>
            <a:rPr lang="en-US" sz="2600" kern="1200" dirty="0"/>
            <a:t> A1c reduction</a:t>
          </a:r>
        </a:p>
        <a:p>
          <a:pPr marL="228600" lvl="1" indent="-228600" algn="l" defTabSz="1155700">
            <a:lnSpc>
              <a:spcPct val="90000"/>
            </a:lnSpc>
            <a:spcBef>
              <a:spcPct val="0"/>
            </a:spcBef>
            <a:spcAft>
              <a:spcPct val="15000"/>
            </a:spcAft>
            <a:buChar char="•"/>
          </a:pPr>
          <a:r>
            <a:rPr lang="en-US" sz="2600" kern="1200" dirty="0"/>
            <a:t>Low risk of hypoglycemia</a:t>
          </a:r>
        </a:p>
        <a:p>
          <a:pPr marL="228600" lvl="1" indent="-228600" algn="l" defTabSz="1155700">
            <a:lnSpc>
              <a:spcPct val="90000"/>
            </a:lnSpc>
            <a:spcBef>
              <a:spcPct val="0"/>
            </a:spcBef>
            <a:spcAft>
              <a:spcPct val="15000"/>
            </a:spcAft>
            <a:buChar char="•"/>
          </a:pPr>
          <a:r>
            <a:rPr lang="en-US" sz="2600" kern="1200" dirty="0"/>
            <a:t>Weekly dosing options to help with adherence</a:t>
          </a:r>
        </a:p>
        <a:p>
          <a:pPr marL="228600" lvl="1" indent="-228600" algn="l" defTabSz="1155700">
            <a:lnSpc>
              <a:spcPct val="90000"/>
            </a:lnSpc>
            <a:spcBef>
              <a:spcPct val="0"/>
            </a:spcBef>
            <a:spcAft>
              <a:spcPct val="15000"/>
            </a:spcAft>
            <a:buChar char="•"/>
          </a:pPr>
          <a:r>
            <a:rPr lang="en-US" sz="2600" kern="1200" dirty="0"/>
            <a:t>CV and renal benefits</a:t>
          </a:r>
        </a:p>
        <a:p>
          <a:pPr marL="228600" lvl="1" indent="-228600" algn="l" defTabSz="1155700">
            <a:lnSpc>
              <a:spcPct val="90000"/>
            </a:lnSpc>
            <a:spcBef>
              <a:spcPct val="0"/>
            </a:spcBef>
            <a:spcAft>
              <a:spcPct val="15000"/>
            </a:spcAft>
            <a:buChar char="•"/>
          </a:pPr>
          <a:r>
            <a:rPr lang="en-US" sz="2600" kern="1200" dirty="0"/>
            <a:t>Weight loss</a:t>
          </a:r>
        </a:p>
      </dsp:txBody>
      <dsp:txXfrm>
        <a:off x="40" y="880811"/>
        <a:ext cx="3885627" cy="3354390"/>
      </dsp:txXfrm>
    </dsp:sp>
    <dsp:sp modelId="{F92D4936-D7A0-422B-B72F-C041F786DF96}">
      <dsp:nvSpPr>
        <dsp:cNvPr id="0" name=""/>
        <dsp:cNvSpPr/>
      </dsp:nvSpPr>
      <dsp:spPr>
        <a:xfrm>
          <a:off x="4429656" y="132011"/>
          <a:ext cx="3885627"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Cons</a:t>
          </a:r>
        </a:p>
      </dsp:txBody>
      <dsp:txXfrm>
        <a:off x="4429656" y="132011"/>
        <a:ext cx="3885627" cy="748800"/>
      </dsp:txXfrm>
    </dsp:sp>
    <dsp:sp modelId="{76597B6F-06A1-4DF0-9238-25FCC180A499}">
      <dsp:nvSpPr>
        <dsp:cNvPr id="0" name=""/>
        <dsp:cNvSpPr/>
      </dsp:nvSpPr>
      <dsp:spPr>
        <a:xfrm>
          <a:off x="4429656" y="880811"/>
          <a:ext cx="3885627" cy="335439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Some issues with tolerability</a:t>
          </a:r>
        </a:p>
        <a:p>
          <a:pPr marL="228600" lvl="1" indent="-228600" algn="l" defTabSz="1155700">
            <a:lnSpc>
              <a:spcPct val="90000"/>
            </a:lnSpc>
            <a:spcBef>
              <a:spcPct val="0"/>
            </a:spcBef>
            <a:spcAft>
              <a:spcPct val="15000"/>
            </a:spcAft>
            <a:buChar char="•"/>
          </a:pPr>
          <a:r>
            <a:rPr lang="en-US" sz="2600" kern="1200" dirty="0"/>
            <a:t>Patient must be willing to do an injection</a:t>
          </a:r>
        </a:p>
        <a:p>
          <a:pPr marL="228600" lvl="1" indent="-228600" algn="l" defTabSz="1155700">
            <a:lnSpc>
              <a:spcPct val="90000"/>
            </a:lnSpc>
            <a:spcBef>
              <a:spcPct val="0"/>
            </a:spcBef>
            <a:spcAft>
              <a:spcPct val="15000"/>
            </a:spcAft>
            <a:buChar char="•"/>
          </a:pPr>
          <a:r>
            <a:rPr lang="en-US" sz="2600" kern="1200" dirty="0"/>
            <a:t>Cost</a:t>
          </a:r>
        </a:p>
      </dsp:txBody>
      <dsp:txXfrm>
        <a:off x="4429656" y="880811"/>
        <a:ext cx="3885627" cy="33543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6C9E4-A957-434B-B2BA-2ACA45315342}">
      <dsp:nvSpPr>
        <dsp:cNvPr id="0" name=""/>
        <dsp:cNvSpPr/>
      </dsp:nvSpPr>
      <dsp:spPr>
        <a:xfrm rot="10800000">
          <a:off x="1513802" y="2905"/>
          <a:ext cx="5133898" cy="88270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25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Patients with HIV are at a higher risk of developing diabetes</a:t>
          </a:r>
        </a:p>
      </dsp:txBody>
      <dsp:txXfrm rot="10800000">
        <a:off x="1734479" y="2905"/>
        <a:ext cx="4913221" cy="882709"/>
      </dsp:txXfrm>
    </dsp:sp>
    <dsp:sp modelId="{733321CC-411D-438A-A9BC-5FBD002338E3}">
      <dsp:nvSpPr>
        <dsp:cNvPr id="0" name=""/>
        <dsp:cNvSpPr/>
      </dsp:nvSpPr>
      <dsp:spPr>
        <a:xfrm>
          <a:off x="1072447" y="2905"/>
          <a:ext cx="882709" cy="882709"/>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80D08-BCFC-43A2-A798-3EDE164BBE11}">
      <dsp:nvSpPr>
        <dsp:cNvPr id="0" name=""/>
        <dsp:cNvSpPr/>
      </dsp:nvSpPr>
      <dsp:spPr>
        <a:xfrm rot="10800000">
          <a:off x="1513802" y="1149109"/>
          <a:ext cx="5133898" cy="882709"/>
        </a:xfrm>
        <a:prstGeom prst="homePlat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25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Patients with HIV should be screened using fasting glucose</a:t>
          </a:r>
        </a:p>
      </dsp:txBody>
      <dsp:txXfrm rot="10800000">
        <a:off x="1734479" y="1149109"/>
        <a:ext cx="4913221" cy="882709"/>
      </dsp:txXfrm>
    </dsp:sp>
    <dsp:sp modelId="{2344D794-64EB-4E79-968F-462CF547784C}">
      <dsp:nvSpPr>
        <dsp:cNvPr id="0" name=""/>
        <dsp:cNvSpPr/>
      </dsp:nvSpPr>
      <dsp:spPr>
        <a:xfrm>
          <a:off x="1072447" y="1149109"/>
          <a:ext cx="882709" cy="882709"/>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191A3D-CF3E-45F1-860D-46B563E60355}">
      <dsp:nvSpPr>
        <dsp:cNvPr id="0" name=""/>
        <dsp:cNvSpPr/>
      </dsp:nvSpPr>
      <dsp:spPr>
        <a:xfrm rot="10800000">
          <a:off x="1513802" y="2295314"/>
          <a:ext cx="5133898" cy="88270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25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Management of diabetes in HIV patients should follow the ADA Standards of Care</a:t>
          </a:r>
        </a:p>
      </dsp:txBody>
      <dsp:txXfrm rot="10800000">
        <a:off x="1734479" y="2295314"/>
        <a:ext cx="4913221" cy="882709"/>
      </dsp:txXfrm>
    </dsp:sp>
    <dsp:sp modelId="{E003E26B-4CA3-45F0-80E3-41CBE1F2744A}">
      <dsp:nvSpPr>
        <dsp:cNvPr id="0" name=""/>
        <dsp:cNvSpPr/>
      </dsp:nvSpPr>
      <dsp:spPr>
        <a:xfrm>
          <a:off x="1072447" y="2295314"/>
          <a:ext cx="882709" cy="882709"/>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E00132-DF3B-4AA8-A57E-3AA211953377}">
      <dsp:nvSpPr>
        <dsp:cNvPr id="0" name=""/>
        <dsp:cNvSpPr/>
      </dsp:nvSpPr>
      <dsp:spPr>
        <a:xfrm rot="10800000">
          <a:off x="1513802" y="3441518"/>
          <a:ext cx="5133898" cy="882709"/>
        </a:xfrm>
        <a:prstGeom prst="homePlat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25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GLP-1 agonists and SGLT-2 inhibitors can provide cardiovascular and renal benefits</a:t>
          </a:r>
        </a:p>
      </dsp:txBody>
      <dsp:txXfrm rot="10800000">
        <a:off x="1734479" y="3441518"/>
        <a:ext cx="4913221" cy="882709"/>
      </dsp:txXfrm>
    </dsp:sp>
    <dsp:sp modelId="{755C5B02-16FD-49C0-AAAF-4160530F7020}">
      <dsp:nvSpPr>
        <dsp:cNvPr id="0" name=""/>
        <dsp:cNvSpPr/>
      </dsp:nvSpPr>
      <dsp:spPr>
        <a:xfrm>
          <a:off x="1072447" y="3441518"/>
          <a:ext cx="882709" cy="882709"/>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194BEA-AC17-4AD9-AFE5-A431223D4657}">
      <dsp:nvSpPr>
        <dsp:cNvPr id="0" name=""/>
        <dsp:cNvSpPr/>
      </dsp:nvSpPr>
      <dsp:spPr>
        <a:xfrm rot="10800000">
          <a:off x="1513802" y="4587723"/>
          <a:ext cx="5133898" cy="88270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25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Work with your LPAP to ensure Ryan White patients have access to at least one medication in each class</a:t>
          </a:r>
        </a:p>
      </dsp:txBody>
      <dsp:txXfrm rot="10800000">
        <a:off x="1734479" y="4587723"/>
        <a:ext cx="4913221" cy="882709"/>
      </dsp:txXfrm>
    </dsp:sp>
    <dsp:sp modelId="{994E282B-FB84-417C-8370-95F9595CBAA5}">
      <dsp:nvSpPr>
        <dsp:cNvPr id="0" name=""/>
        <dsp:cNvSpPr/>
      </dsp:nvSpPr>
      <dsp:spPr>
        <a:xfrm>
          <a:off x="1072447" y="4587723"/>
          <a:ext cx="882709" cy="882709"/>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F8629-D42D-4AB7-8362-6DEF5617F8E9}">
      <dsp:nvSpPr>
        <dsp:cNvPr id="0" name=""/>
        <dsp:cNvSpPr/>
      </dsp:nvSpPr>
      <dsp:spPr>
        <a:xfrm>
          <a:off x="0" y="40143"/>
          <a:ext cx="8315325" cy="6786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Protease inhibitors</a:t>
          </a:r>
        </a:p>
      </dsp:txBody>
      <dsp:txXfrm>
        <a:off x="33127" y="73270"/>
        <a:ext cx="8249071" cy="612346"/>
      </dsp:txXfrm>
    </dsp:sp>
    <dsp:sp modelId="{31A5F489-04A4-4D55-96EE-0F25713990C9}">
      <dsp:nvSpPr>
        <dsp:cNvPr id="0" name=""/>
        <dsp:cNvSpPr/>
      </dsp:nvSpPr>
      <dsp:spPr>
        <a:xfrm>
          <a:off x="0" y="718743"/>
          <a:ext cx="8315325" cy="75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01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Insulin resistance and decreased insulin secretion</a:t>
          </a:r>
        </a:p>
        <a:p>
          <a:pPr marL="228600" lvl="1" indent="-228600" algn="l" defTabSz="1022350">
            <a:lnSpc>
              <a:spcPct val="90000"/>
            </a:lnSpc>
            <a:spcBef>
              <a:spcPct val="0"/>
            </a:spcBef>
            <a:spcAft>
              <a:spcPct val="20000"/>
            </a:spcAft>
            <a:buChar char="•"/>
          </a:pPr>
          <a:r>
            <a:rPr lang="en-US" sz="2300" kern="1200" dirty="0"/>
            <a:t>Lipodystrophy </a:t>
          </a:r>
        </a:p>
      </dsp:txBody>
      <dsp:txXfrm>
        <a:off x="0" y="718743"/>
        <a:ext cx="8315325" cy="750375"/>
      </dsp:txXfrm>
    </dsp:sp>
    <dsp:sp modelId="{8614207A-EFAD-49A0-8E36-48CEF7E90D6C}">
      <dsp:nvSpPr>
        <dsp:cNvPr id="0" name=""/>
        <dsp:cNvSpPr/>
      </dsp:nvSpPr>
      <dsp:spPr>
        <a:xfrm>
          <a:off x="0" y="1469118"/>
          <a:ext cx="8315325" cy="678600"/>
        </a:xfrm>
        <a:prstGeom prst="roundRect">
          <a:avLst/>
        </a:prstGeom>
        <a:solidFill>
          <a:schemeClr val="accent2">
            <a:shade val="80000"/>
            <a:hueOff val="-53494"/>
            <a:satOff val="-10758"/>
            <a:lumOff val="15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Nucleoside reverse transcriptase inhibitors</a:t>
          </a:r>
        </a:p>
      </dsp:txBody>
      <dsp:txXfrm>
        <a:off x="33127" y="1502245"/>
        <a:ext cx="8249071" cy="612346"/>
      </dsp:txXfrm>
    </dsp:sp>
    <dsp:sp modelId="{68E2E384-C4F2-4D4C-B189-FC48C913E288}">
      <dsp:nvSpPr>
        <dsp:cNvPr id="0" name=""/>
        <dsp:cNvSpPr/>
      </dsp:nvSpPr>
      <dsp:spPr>
        <a:xfrm>
          <a:off x="0" y="2147719"/>
          <a:ext cx="8315325" cy="75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01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Thymidine analogs – changes in fat distribution </a:t>
          </a:r>
        </a:p>
        <a:p>
          <a:pPr marL="228600" lvl="1" indent="-228600" algn="l" defTabSz="1022350">
            <a:lnSpc>
              <a:spcPct val="90000"/>
            </a:lnSpc>
            <a:spcBef>
              <a:spcPct val="0"/>
            </a:spcBef>
            <a:spcAft>
              <a:spcPct val="20000"/>
            </a:spcAft>
            <a:buChar char="•"/>
          </a:pPr>
          <a:r>
            <a:rPr lang="en-US" sz="2300" kern="1200" dirty="0"/>
            <a:t>Increased weight gain with tenofovir AF based regimens</a:t>
          </a:r>
        </a:p>
      </dsp:txBody>
      <dsp:txXfrm>
        <a:off x="0" y="2147719"/>
        <a:ext cx="8315325" cy="750375"/>
      </dsp:txXfrm>
    </dsp:sp>
    <dsp:sp modelId="{C16523B9-8381-4E90-A90B-59B557DB9D25}">
      <dsp:nvSpPr>
        <dsp:cNvPr id="0" name=""/>
        <dsp:cNvSpPr/>
      </dsp:nvSpPr>
      <dsp:spPr>
        <a:xfrm>
          <a:off x="0" y="2898094"/>
          <a:ext cx="8315325" cy="678600"/>
        </a:xfrm>
        <a:prstGeom prst="roundRect">
          <a:avLst/>
        </a:prstGeom>
        <a:solidFill>
          <a:schemeClr val="accent2">
            <a:shade val="80000"/>
            <a:hueOff val="-106989"/>
            <a:satOff val="-21517"/>
            <a:lumOff val="303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Integrase strand inhibitors</a:t>
          </a:r>
        </a:p>
      </dsp:txBody>
      <dsp:txXfrm>
        <a:off x="33127" y="2931221"/>
        <a:ext cx="8249071" cy="612346"/>
      </dsp:txXfrm>
    </dsp:sp>
    <dsp:sp modelId="{C000120C-B042-4E77-834E-A984AA36EA02}">
      <dsp:nvSpPr>
        <dsp:cNvPr id="0" name=""/>
        <dsp:cNvSpPr/>
      </dsp:nvSpPr>
      <dsp:spPr>
        <a:xfrm>
          <a:off x="0" y="3576694"/>
          <a:ext cx="8315325" cy="75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01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Increased weight gain concern</a:t>
          </a:r>
        </a:p>
        <a:p>
          <a:pPr marL="228600" lvl="1" indent="-228600" algn="l" defTabSz="1022350">
            <a:lnSpc>
              <a:spcPct val="90000"/>
            </a:lnSpc>
            <a:spcBef>
              <a:spcPct val="0"/>
            </a:spcBef>
            <a:spcAft>
              <a:spcPct val="20000"/>
            </a:spcAft>
            <a:buChar char="•"/>
          </a:pPr>
          <a:r>
            <a:rPr lang="en-US" sz="2300" kern="1200" dirty="0"/>
            <a:t>Recent data indicates potential impact on glycemic control</a:t>
          </a:r>
        </a:p>
      </dsp:txBody>
      <dsp:txXfrm>
        <a:off x="0" y="3576694"/>
        <a:ext cx="8315325" cy="750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475F7-5936-4A8E-8CB5-E20163E6374A}">
      <dsp:nvSpPr>
        <dsp:cNvPr id="0" name=""/>
        <dsp:cNvSpPr/>
      </dsp:nvSpPr>
      <dsp:spPr>
        <a:xfrm>
          <a:off x="-4071136" y="-624867"/>
          <a:ext cx="4851292" cy="4851292"/>
        </a:xfrm>
        <a:prstGeom prst="blockArc">
          <a:avLst>
            <a:gd name="adj1" fmla="val 18900000"/>
            <a:gd name="adj2" fmla="val 2700000"/>
            <a:gd name="adj3" fmla="val 445"/>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FC934-B76B-42A2-AB76-80C913CF5267}">
      <dsp:nvSpPr>
        <dsp:cNvPr id="0" name=""/>
        <dsp:cNvSpPr/>
      </dsp:nvSpPr>
      <dsp:spPr>
        <a:xfrm>
          <a:off x="501714" y="360155"/>
          <a:ext cx="7000316" cy="720311"/>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Before starting ART</a:t>
          </a:r>
        </a:p>
      </dsp:txBody>
      <dsp:txXfrm>
        <a:off x="501714" y="360155"/>
        <a:ext cx="7000316" cy="720311"/>
      </dsp:txXfrm>
    </dsp:sp>
    <dsp:sp modelId="{B5D63674-BB69-4AA2-ACF6-4E43F437B096}">
      <dsp:nvSpPr>
        <dsp:cNvPr id="0" name=""/>
        <dsp:cNvSpPr/>
      </dsp:nvSpPr>
      <dsp:spPr>
        <a:xfrm>
          <a:off x="51520" y="270116"/>
          <a:ext cx="900389" cy="90038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4C0140-A6BA-43D7-95E9-EC8BD094923A}">
      <dsp:nvSpPr>
        <dsp:cNvPr id="0" name=""/>
        <dsp:cNvSpPr/>
      </dsp:nvSpPr>
      <dsp:spPr>
        <a:xfrm>
          <a:off x="763548" y="1440622"/>
          <a:ext cx="6738483" cy="720311"/>
        </a:xfrm>
        <a:prstGeom prst="rect">
          <a:avLst/>
        </a:prstGeom>
        <a:solidFill>
          <a:schemeClr val="accent2">
            <a:shade val="80000"/>
            <a:hueOff val="-53494"/>
            <a:satOff val="-10758"/>
            <a:lumOff val="15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At the time of ART switch</a:t>
          </a:r>
        </a:p>
      </dsp:txBody>
      <dsp:txXfrm>
        <a:off x="763548" y="1440622"/>
        <a:ext cx="6738483" cy="720311"/>
      </dsp:txXfrm>
    </dsp:sp>
    <dsp:sp modelId="{06A3FBBF-A172-4108-874D-5D0934379117}">
      <dsp:nvSpPr>
        <dsp:cNvPr id="0" name=""/>
        <dsp:cNvSpPr/>
      </dsp:nvSpPr>
      <dsp:spPr>
        <a:xfrm>
          <a:off x="313353" y="1350583"/>
          <a:ext cx="900389" cy="900389"/>
        </a:xfrm>
        <a:prstGeom prst="ellipse">
          <a:avLst/>
        </a:prstGeom>
        <a:solidFill>
          <a:schemeClr val="lt1">
            <a:hueOff val="0"/>
            <a:satOff val="0"/>
            <a:lumOff val="0"/>
            <a:alphaOff val="0"/>
          </a:schemeClr>
        </a:solidFill>
        <a:ln w="25400" cap="flat" cmpd="sng" algn="ctr">
          <a:solidFill>
            <a:schemeClr val="accent2">
              <a:shade val="80000"/>
              <a:hueOff val="-53494"/>
              <a:satOff val="-10758"/>
              <a:lumOff val="15191"/>
              <a:alphaOff val="0"/>
            </a:schemeClr>
          </a:solidFill>
          <a:prstDash val="solid"/>
        </a:ln>
        <a:effectLst/>
      </dsp:spPr>
      <dsp:style>
        <a:lnRef idx="2">
          <a:scrgbClr r="0" g="0" b="0"/>
        </a:lnRef>
        <a:fillRef idx="1">
          <a:scrgbClr r="0" g="0" b="0"/>
        </a:fillRef>
        <a:effectRef idx="0">
          <a:scrgbClr r="0" g="0" b="0"/>
        </a:effectRef>
        <a:fontRef idx="minor"/>
      </dsp:style>
    </dsp:sp>
    <dsp:sp modelId="{9D8AD536-0FD1-435E-A7FE-589A3944FDFD}">
      <dsp:nvSpPr>
        <dsp:cNvPr id="0" name=""/>
        <dsp:cNvSpPr/>
      </dsp:nvSpPr>
      <dsp:spPr>
        <a:xfrm>
          <a:off x="501714" y="2521089"/>
          <a:ext cx="7000316" cy="720311"/>
        </a:xfrm>
        <a:prstGeom prst="rect">
          <a:avLst/>
        </a:prstGeom>
        <a:solidFill>
          <a:schemeClr val="accent2">
            <a:shade val="80000"/>
            <a:hueOff val="-106989"/>
            <a:satOff val="-21517"/>
            <a:lumOff val="303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3-6 months after starting or switching ART</a:t>
          </a:r>
        </a:p>
      </dsp:txBody>
      <dsp:txXfrm>
        <a:off x="501714" y="2521089"/>
        <a:ext cx="7000316" cy="720311"/>
      </dsp:txXfrm>
    </dsp:sp>
    <dsp:sp modelId="{DC7ABD77-7B57-453F-AE57-439F12BE8EA4}">
      <dsp:nvSpPr>
        <dsp:cNvPr id="0" name=""/>
        <dsp:cNvSpPr/>
      </dsp:nvSpPr>
      <dsp:spPr>
        <a:xfrm>
          <a:off x="51520" y="2431050"/>
          <a:ext cx="900389" cy="900389"/>
        </a:xfrm>
        <a:prstGeom prst="ellipse">
          <a:avLst/>
        </a:prstGeom>
        <a:solidFill>
          <a:schemeClr val="lt1">
            <a:hueOff val="0"/>
            <a:satOff val="0"/>
            <a:lumOff val="0"/>
            <a:alphaOff val="0"/>
          </a:schemeClr>
        </a:solidFill>
        <a:ln w="25400" cap="flat" cmpd="sng" algn="ctr">
          <a:solidFill>
            <a:schemeClr val="accent2">
              <a:shade val="80000"/>
              <a:hueOff val="-106989"/>
              <a:satOff val="-21517"/>
              <a:lumOff val="3038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5B193-1C94-46CB-A488-2758095E3AA5}">
      <dsp:nvSpPr>
        <dsp:cNvPr id="0" name=""/>
        <dsp:cNvSpPr/>
      </dsp:nvSpPr>
      <dsp:spPr>
        <a:xfrm>
          <a:off x="2598" y="102412"/>
          <a:ext cx="2533575"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err="1"/>
            <a:t>Hgb</a:t>
          </a:r>
          <a:r>
            <a:rPr lang="en-US" sz="1800" kern="1200" dirty="0"/>
            <a:t> A1c Goal</a:t>
          </a:r>
        </a:p>
      </dsp:txBody>
      <dsp:txXfrm>
        <a:off x="2598" y="102412"/>
        <a:ext cx="2533575" cy="518400"/>
      </dsp:txXfrm>
    </dsp:sp>
    <dsp:sp modelId="{D77B5716-7930-4EAD-BAF9-52DCA2DB5476}">
      <dsp:nvSpPr>
        <dsp:cNvPr id="0" name=""/>
        <dsp:cNvSpPr/>
      </dsp:nvSpPr>
      <dsp:spPr>
        <a:xfrm>
          <a:off x="2598" y="620812"/>
          <a:ext cx="2533575" cy="364398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u="sng" kern="1200" dirty="0"/>
            <a:t>&lt;</a:t>
          </a:r>
          <a:r>
            <a:rPr lang="en-US" sz="1800" u="none" kern="1200" dirty="0"/>
            <a:t> 7%</a:t>
          </a:r>
          <a:endParaRPr lang="en-US" sz="1800" u="sng" kern="1200" dirty="0"/>
        </a:p>
        <a:p>
          <a:pPr marL="171450" lvl="1" indent="-171450" algn="l" defTabSz="800100">
            <a:lnSpc>
              <a:spcPct val="90000"/>
            </a:lnSpc>
            <a:spcBef>
              <a:spcPct val="0"/>
            </a:spcBef>
            <a:spcAft>
              <a:spcPct val="15000"/>
            </a:spcAft>
            <a:buChar char="•"/>
          </a:pPr>
          <a:r>
            <a:rPr lang="en-US" sz="1800" u="sng" kern="1200" dirty="0"/>
            <a:t>&lt;</a:t>
          </a:r>
          <a:r>
            <a:rPr lang="en-US" sz="1800" u="none" kern="1200" dirty="0"/>
            <a:t> 8%; consider for patients with limited life expectancy or where treatment risks outweigh benefit</a:t>
          </a:r>
          <a:endParaRPr lang="en-US" sz="1800" kern="1200" dirty="0"/>
        </a:p>
      </dsp:txBody>
      <dsp:txXfrm>
        <a:off x="2598" y="620812"/>
        <a:ext cx="2533575" cy="3643987"/>
      </dsp:txXfrm>
    </dsp:sp>
    <dsp:sp modelId="{C67E75A5-987E-4FF4-92B2-CB7116832227}">
      <dsp:nvSpPr>
        <dsp:cNvPr id="0" name=""/>
        <dsp:cNvSpPr/>
      </dsp:nvSpPr>
      <dsp:spPr>
        <a:xfrm>
          <a:off x="2890874" y="102412"/>
          <a:ext cx="2533575"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Blood Pressure Goal</a:t>
          </a:r>
        </a:p>
      </dsp:txBody>
      <dsp:txXfrm>
        <a:off x="2890874" y="102412"/>
        <a:ext cx="2533575" cy="518400"/>
      </dsp:txXfrm>
    </dsp:sp>
    <dsp:sp modelId="{5C72F087-88F3-4EA8-B9FF-64FB917F2614}">
      <dsp:nvSpPr>
        <dsp:cNvPr id="0" name=""/>
        <dsp:cNvSpPr/>
      </dsp:nvSpPr>
      <dsp:spPr>
        <a:xfrm>
          <a:off x="2890874" y="620812"/>
          <a:ext cx="2533575" cy="364398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u="sng" kern="1200" dirty="0"/>
            <a:t>&lt;</a:t>
          </a:r>
          <a:r>
            <a:rPr lang="en-US" sz="1800" u="none" kern="1200" dirty="0"/>
            <a:t> 130/80 for all patients</a:t>
          </a:r>
          <a:endParaRPr lang="en-US" sz="1800" u="sng" kern="1200" dirty="0"/>
        </a:p>
      </dsp:txBody>
      <dsp:txXfrm>
        <a:off x="2890874" y="620812"/>
        <a:ext cx="2533575" cy="3643987"/>
      </dsp:txXfrm>
    </dsp:sp>
    <dsp:sp modelId="{E0218076-564D-4841-8CFA-76F88853463F}">
      <dsp:nvSpPr>
        <dsp:cNvPr id="0" name=""/>
        <dsp:cNvSpPr/>
      </dsp:nvSpPr>
      <dsp:spPr>
        <a:xfrm>
          <a:off x="5779150" y="102412"/>
          <a:ext cx="2533575"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Statin Therapy</a:t>
          </a:r>
        </a:p>
      </dsp:txBody>
      <dsp:txXfrm>
        <a:off x="5779150" y="102412"/>
        <a:ext cx="2533575" cy="518400"/>
      </dsp:txXfrm>
    </dsp:sp>
    <dsp:sp modelId="{170B7E83-197B-4D87-AF6E-D066D051763B}">
      <dsp:nvSpPr>
        <dsp:cNvPr id="0" name=""/>
        <dsp:cNvSpPr/>
      </dsp:nvSpPr>
      <dsp:spPr>
        <a:xfrm>
          <a:off x="5779150" y="620812"/>
          <a:ext cx="2533575" cy="364398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Diabetes, Age 40-75 years old without atherosclerotic CV disease: moderate intensity statin</a:t>
          </a:r>
        </a:p>
        <a:p>
          <a:pPr marL="171450" lvl="1" indent="-171450" algn="l" defTabSz="800100">
            <a:lnSpc>
              <a:spcPct val="90000"/>
            </a:lnSpc>
            <a:spcBef>
              <a:spcPct val="0"/>
            </a:spcBef>
            <a:spcAft>
              <a:spcPct val="15000"/>
            </a:spcAft>
            <a:buChar char="•"/>
          </a:pPr>
          <a:r>
            <a:rPr lang="en-US" sz="1800" kern="1200" dirty="0"/>
            <a:t>Diabetes, Age 40-75 at higher CV risk: high intensity statin with </a:t>
          </a:r>
          <a:r>
            <a:rPr lang="en-US" sz="1800" u="none" kern="1200" dirty="0"/>
            <a:t>target </a:t>
          </a:r>
          <a:r>
            <a:rPr lang="en-US" sz="1800" b="1" u="none" kern="1200" dirty="0"/>
            <a:t>LDL &lt;70</a:t>
          </a:r>
          <a:endParaRPr lang="en-US" sz="1800" b="1" kern="1200" dirty="0"/>
        </a:p>
        <a:p>
          <a:pPr marL="171450" lvl="1" indent="-171450" algn="l" defTabSz="800100">
            <a:lnSpc>
              <a:spcPct val="90000"/>
            </a:lnSpc>
            <a:spcBef>
              <a:spcPct val="0"/>
            </a:spcBef>
            <a:spcAft>
              <a:spcPct val="15000"/>
            </a:spcAft>
            <a:buChar char="•"/>
          </a:pPr>
          <a:r>
            <a:rPr lang="en-US" sz="1800" kern="1200" dirty="0"/>
            <a:t>Diabetes and atherosclerotic CV disease: high intensity statin with target </a:t>
          </a:r>
          <a:r>
            <a:rPr lang="en-US" sz="1800" b="1" kern="1200" dirty="0"/>
            <a:t>LDL &lt;55</a:t>
          </a:r>
        </a:p>
      </dsp:txBody>
      <dsp:txXfrm>
        <a:off x="5779150" y="620812"/>
        <a:ext cx="2533575" cy="36439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90B25-491F-42AF-800D-42DC9C8A298F}">
      <dsp:nvSpPr>
        <dsp:cNvPr id="0" name=""/>
        <dsp:cNvSpPr/>
      </dsp:nvSpPr>
      <dsp:spPr>
        <a:xfrm>
          <a:off x="471361" y="1316"/>
          <a:ext cx="1840376" cy="11042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Empagliflozin</a:t>
          </a:r>
          <a:r>
            <a:rPr lang="en-US" sz="2200" kern="1200" dirty="0"/>
            <a:t> (Jardiance)</a:t>
          </a:r>
        </a:p>
      </dsp:txBody>
      <dsp:txXfrm>
        <a:off x="471361" y="1316"/>
        <a:ext cx="1840376" cy="1104225"/>
      </dsp:txXfrm>
    </dsp:sp>
    <dsp:sp modelId="{EF860E2B-3826-4738-BFE9-3D9B41F9DD0E}">
      <dsp:nvSpPr>
        <dsp:cNvPr id="0" name=""/>
        <dsp:cNvSpPr/>
      </dsp:nvSpPr>
      <dsp:spPr>
        <a:xfrm>
          <a:off x="2495775" y="1316"/>
          <a:ext cx="1840376" cy="110422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Canagliflozin</a:t>
          </a:r>
          <a:r>
            <a:rPr lang="en-US" sz="2200" kern="1200" dirty="0"/>
            <a:t> (</a:t>
          </a:r>
          <a:r>
            <a:rPr lang="en-US" sz="2200" kern="1200" dirty="0" err="1"/>
            <a:t>Invokana</a:t>
          </a:r>
          <a:r>
            <a:rPr lang="en-US" sz="2200" kern="1200" dirty="0"/>
            <a:t>)</a:t>
          </a:r>
        </a:p>
      </dsp:txBody>
      <dsp:txXfrm>
        <a:off x="2495775" y="1316"/>
        <a:ext cx="1840376" cy="1104225"/>
      </dsp:txXfrm>
    </dsp:sp>
    <dsp:sp modelId="{76F7F7D9-7338-4928-8747-85051DA9A4A8}">
      <dsp:nvSpPr>
        <dsp:cNvPr id="0" name=""/>
        <dsp:cNvSpPr/>
      </dsp:nvSpPr>
      <dsp:spPr>
        <a:xfrm>
          <a:off x="471361" y="1289579"/>
          <a:ext cx="1840376" cy="110422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Dapagliflozin</a:t>
          </a:r>
          <a:r>
            <a:rPr lang="en-US" sz="2200" kern="1200" dirty="0"/>
            <a:t> (</a:t>
          </a:r>
          <a:r>
            <a:rPr lang="en-US" sz="2200" kern="1200" dirty="0" err="1"/>
            <a:t>Farxiga</a:t>
          </a:r>
          <a:r>
            <a:rPr lang="en-US" sz="2200" kern="1200" dirty="0"/>
            <a:t>)</a:t>
          </a:r>
        </a:p>
      </dsp:txBody>
      <dsp:txXfrm>
        <a:off x="471361" y="1289579"/>
        <a:ext cx="1840376" cy="1104225"/>
      </dsp:txXfrm>
    </dsp:sp>
    <dsp:sp modelId="{4C4F2682-EE2D-44DF-AF84-62231AE53686}">
      <dsp:nvSpPr>
        <dsp:cNvPr id="0" name=""/>
        <dsp:cNvSpPr/>
      </dsp:nvSpPr>
      <dsp:spPr>
        <a:xfrm>
          <a:off x="2495775" y="1290896"/>
          <a:ext cx="1840376" cy="11042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Ertugliflozin</a:t>
          </a:r>
          <a:r>
            <a:rPr lang="en-US" sz="2200" kern="1200" dirty="0"/>
            <a:t> (</a:t>
          </a:r>
          <a:r>
            <a:rPr lang="en-US" sz="2200" kern="1200" dirty="0" err="1"/>
            <a:t>Steglatro</a:t>
          </a:r>
          <a:r>
            <a:rPr lang="en-US" sz="2200" kern="1200" dirty="0"/>
            <a:t>)</a:t>
          </a:r>
        </a:p>
      </dsp:txBody>
      <dsp:txXfrm>
        <a:off x="2495775" y="1290896"/>
        <a:ext cx="1840376" cy="11042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424CC-3CA3-4C99-BEAF-42867EC0A93C}">
      <dsp:nvSpPr>
        <dsp:cNvPr id="0" name=""/>
        <dsp:cNvSpPr/>
      </dsp:nvSpPr>
      <dsp:spPr>
        <a:xfrm>
          <a:off x="0" y="256616"/>
          <a:ext cx="8315325" cy="1289925"/>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362" tIns="270764" rIns="64536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Hypotension</a:t>
          </a:r>
        </a:p>
        <a:p>
          <a:pPr marL="228600" lvl="1" indent="-228600" algn="l" defTabSz="889000">
            <a:lnSpc>
              <a:spcPct val="90000"/>
            </a:lnSpc>
            <a:spcBef>
              <a:spcPct val="0"/>
            </a:spcBef>
            <a:spcAft>
              <a:spcPct val="15000"/>
            </a:spcAft>
            <a:buChar char="•"/>
          </a:pPr>
          <a:r>
            <a:rPr lang="en-US" sz="2000" kern="1200" dirty="0"/>
            <a:t>Urinary tract infections (UTIs)</a:t>
          </a:r>
        </a:p>
        <a:p>
          <a:pPr marL="228600" lvl="1" indent="-228600" algn="l" defTabSz="889000">
            <a:lnSpc>
              <a:spcPct val="90000"/>
            </a:lnSpc>
            <a:spcBef>
              <a:spcPct val="0"/>
            </a:spcBef>
            <a:spcAft>
              <a:spcPct val="15000"/>
            </a:spcAft>
            <a:buChar char="•"/>
          </a:pPr>
          <a:r>
            <a:rPr lang="en-US" sz="2000" kern="1200" dirty="0"/>
            <a:t>Genital fungal infections</a:t>
          </a:r>
        </a:p>
      </dsp:txBody>
      <dsp:txXfrm>
        <a:off x="0" y="256616"/>
        <a:ext cx="8315325" cy="1289925"/>
      </dsp:txXfrm>
    </dsp:sp>
    <dsp:sp modelId="{BDAD239A-2EAF-4B9A-A326-46856E20CB7A}">
      <dsp:nvSpPr>
        <dsp:cNvPr id="0" name=""/>
        <dsp:cNvSpPr/>
      </dsp:nvSpPr>
      <dsp:spPr>
        <a:xfrm>
          <a:off x="415766" y="64736"/>
          <a:ext cx="5820727" cy="38376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10" tIns="0" rIns="220010" bIns="0" numCol="1" spcCol="1270" anchor="ctr" anchorCtr="0">
          <a:noAutofit/>
        </a:bodyPr>
        <a:lstStyle/>
        <a:p>
          <a:pPr marL="0" lvl="0" indent="0" algn="l" defTabSz="577850">
            <a:lnSpc>
              <a:spcPct val="90000"/>
            </a:lnSpc>
            <a:spcBef>
              <a:spcPct val="0"/>
            </a:spcBef>
            <a:spcAft>
              <a:spcPct val="35000"/>
            </a:spcAft>
            <a:buNone/>
          </a:pPr>
          <a:r>
            <a:rPr lang="en-US" sz="1300" kern="1200" dirty="0"/>
            <a:t>Side Effects</a:t>
          </a:r>
        </a:p>
      </dsp:txBody>
      <dsp:txXfrm>
        <a:off x="434500" y="83470"/>
        <a:ext cx="5783259" cy="346292"/>
      </dsp:txXfrm>
    </dsp:sp>
    <dsp:sp modelId="{9312DA79-ED81-471C-AE11-601010E96DCC}">
      <dsp:nvSpPr>
        <dsp:cNvPr id="0" name=""/>
        <dsp:cNvSpPr/>
      </dsp:nvSpPr>
      <dsp:spPr>
        <a:xfrm>
          <a:off x="0" y="1808621"/>
          <a:ext cx="8315325" cy="1248975"/>
        </a:xfrm>
        <a:prstGeom prst="rect">
          <a:avLst/>
        </a:prstGeom>
        <a:solidFill>
          <a:schemeClr val="lt1">
            <a:alpha val="90000"/>
            <a:hueOff val="0"/>
            <a:satOff val="0"/>
            <a:lumOff val="0"/>
            <a:alphaOff val="0"/>
          </a:schemeClr>
        </a:solidFill>
        <a:ln w="25400" cap="flat" cmpd="sng" algn="ctr">
          <a:solidFill>
            <a:schemeClr val="accent2">
              <a:shade val="80000"/>
              <a:hueOff val="-53494"/>
              <a:satOff val="-10758"/>
              <a:lumOff val="151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362" tIns="270764" rIns="64536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Diabetic ketoacidosis (DKA), including euglycemic DKA</a:t>
          </a:r>
        </a:p>
        <a:p>
          <a:pPr marL="228600" lvl="1" indent="-228600" algn="l" defTabSz="889000">
            <a:lnSpc>
              <a:spcPct val="90000"/>
            </a:lnSpc>
            <a:spcBef>
              <a:spcPct val="0"/>
            </a:spcBef>
            <a:spcAft>
              <a:spcPct val="15000"/>
            </a:spcAft>
            <a:buChar char="•"/>
          </a:pPr>
          <a:r>
            <a:rPr lang="en-US" sz="2000" kern="1200" dirty="0"/>
            <a:t>Counsel to discontinue 3-4 days before scheduled surgeries, during critical illness, or during prolonged fasting</a:t>
          </a:r>
        </a:p>
      </dsp:txBody>
      <dsp:txXfrm>
        <a:off x="0" y="1808621"/>
        <a:ext cx="8315325" cy="1248975"/>
      </dsp:txXfrm>
    </dsp:sp>
    <dsp:sp modelId="{0B1D8F34-6274-4FEF-876A-3CCAA4517D5B}">
      <dsp:nvSpPr>
        <dsp:cNvPr id="0" name=""/>
        <dsp:cNvSpPr/>
      </dsp:nvSpPr>
      <dsp:spPr>
        <a:xfrm>
          <a:off x="415766" y="1616741"/>
          <a:ext cx="5820727" cy="383760"/>
        </a:xfrm>
        <a:prstGeom prst="roundRect">
          <a:avLst/>
        </a:prstGeom>
        <a:solidFill>
          <a:schemeClr val="accent2">
            <a:shade val="80000"/>
            <a:hueOff val="-53494"/>
            <a:satOff val="-10758"/>
            <a:lumOff val="15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10" tIns="0" rIns="220010" bIns="0" numCol="1" spcCol="1270" anchor="ctr" anchorCtr="0">
          <a:noAutofit/>
        </a:bodyPr>
        <a:lstStyle/>
        <a:p>
          <a:pPr marL="0" lvl="0" indent="0" algn="l" defTabSz="577850">
            <a:lnSpc>
              <a:spcPct val="90000"/>
            </a:lnSpc>
            <a:spcBef>
              <a:spcPct val="0"/>
            </a:spcBef>
            <a:spcAft>
              <a:spcPct val="35000"/>
            </a:spcAft>
            <a:buNone/>
          </a:pPr>
          <a:r>
            <a:rPr lang="en-US" sz="1300" kern="1200" dirty="0"/>
            <a:t>Rare side effects</a:t>
          </a:r>
        </a:p>
      </dsp:txBody>
      <dsp:txXfrm>
        <a:off x="434500" y="1635475"/>
        <a:ext cx="5783259" cy="346292"/>
      </dsp:txXfrm>
    </dsp:sp>
    <dsp:sp modelId="{5F5FBCD5-92E1-4B2A-AB96-9B9F96DDF673}">
      <dsp:nvSpPr>
        <dsp:cNvPr id="0" name=""/>
        <dsp:cNvSpPr/>
      </dsp:nvSpPr>
      <dsp:spPr>
        <a:xfrm>
          <a:off x="0" y="3319676"/>
          <a:ext cx="8315325" cy="982800"/>
        </a:xfrm>
        <a:prstGeom prst="rect">
          <a:avLst/>
        </a:prstGeom>
        <a:solidFill>
          <a:schemeClr val="lt1">
            <a:alpha val="90000"/>
            <a:hueOff val="0"/>
            <a:satOff val="0"/>
            <a:lumOff val="0"/>
            <a:alphaOff val="0"/>
          </a:schemeClr>
        </a:solidFill>
        <a:ln w="25400" cap="flat" cmpd="sng" algn="ctr">
          <a:solidFill>
            <a:schemeClr val="accent2">
              <a:shade val="80000"/>
              <a:hueOff val="-106989"/>
              <a:satOff val="-21517"/>
              <a:lumOff val="303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362" tIns="270764" rIns="64536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Glucose lowering effect decreases at lower </a:t>
          </a:r>
          <a:r>
            <a:rPr lang="en-US" sz="2000" kern="1200" dirty="0" err="1"/>
            <a:t>eGFRs</a:t>
          </a:r>
          <a:endParaRPr lang="en-US" sz="2000" kern="1200" dirty="0"/>
        </a:p>
        <a:p>
          <a:pPr marL="457200" lvl="2" indent="-228600" algn="l" defTabSz="889000">
            <a:lnSpc>
              <a:spcPct val="90000"/>
            </a:lnSpc>
            <a:spcBef>
              <a:spcPct val="0"/>
            </a:spcBef>
            <a:spcAft>
              <a:spcPct val="15000"/>
            </a:spcAft>
            <a:buChar char="•"/>
          </a:pPr>
          <a:r>
            <a:rPr lang="en-US" sz="2000" kern="1200" dirty="0"/>
            <a:t>Cardiovascular and renal benefits still seen</a:t>
          </a:r>
        </a:p>
      </dsp:txBody>
      <dsp:txXfrm>
        <a:off x="0" y="3319676"/>
        <a:ext cx="8315325" cy="982800"/>
      </dsp:txXfrm>
    </dsp:sp>
    <dsp:sp modelId="{D691F58F-D8EC-46B8-8406-CA77164C2455}">
      <dsp:nvSpPr>
        <dsp:cNvPr id="0" name=""/>
        <dsp:cNvSpPr/>
      </dsp:nvSpPr>
      <dsp:spPr>
        <a:xfrm>
          <a:off x="415766" y="3127796"/>
          <a:ext cx="5820727" cy="383760"/>
        </a:xfrm>
        <a:prstGeom prst="roundRect">
          <a:avLst/>
        </a:prstGeom>
        <a:solidFill>
          <a:schemeClr val="accent2">
            <a:shade val="80000"/>
            <a:hueOff val="-106989"/>
            <a:satOff val="-21517"/>
            <a:lumOff val="303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10" tIns="0" rIns="220010" bIns="0" numCol="1" spcCol="1270" anchor="ctr" anchorCtr="0">
          <a:noAutofit/>
        </a:bodyPr>
        <a:lstStyle/>
        <a:p>
          <a:pPr marL="0" lvl="0" indent="0" algn="l" defTabSz="577850">
            <a:lnSpc>
              <a:spcPct val="90000"/>
            </a:lnSpc>
            <a:spcBef>
              <a:spcPct val="0"/>
            </a:spcBef>
            <a:spcAft>
              <a:spcPct val="35000"/>
            </a:spcAft>
            <a:buNone/>
          </a:pPr>
          <a:r>
            <a:rPr lang="en-US" sz="1300" kern="1200" dirty="0"/>
            <a:t>Other</a:t>
          </a:r>
        </a:p>
      </dsp:txBody>
      <dsp:txXfrm>
        <a:off x="434500" y="3146530"/>
        <a:ext cx="5783259"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ECFAC-82E1-4C7C-9EA5-2FDEA6E34B44}">
      <dsp:nvSpPr>
        <dsp:cNvPr id="0" name=""/>
        <dsp:cNvSpPr/>
      </dsp:nvSpPr>
      <dsp:spPr>
        <a:xfrm>
          <a:off x="0" y="402877"/>
          <a:ext cx="1622226" cy="9733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Liraglutide</a:t>
          </a:r>
          <a:r>
            <a:rPr lang="en-US" sz="2000" kern="1200" dirty="0"/>
            <a:t> (</a:t>
          </a:r>
          <a:r>
            <a:rPr lang="en-US" sz="2000" kern="1200" dirty="0" err="1"/>
            <a:t>Victoza</a:t>
          </a:r>
          <a:r>
            <a:rPr lang="en-US" sz="2000" kern="1200" dirty="0"/>
            <a:t>)</a:t>
          </a:r>
        </a:p>
      </dsp:txBody>
      <dsp:txXfrm>
        <a:off x="0" y="402877"/>
        <a:ext cx="1622226" cy="973335"/>
      </dsp:txXfrm>
    </dsp:sp>
    <dsp:sp modelId="{B8C6691E-A147-4A5C-89AE-C9AFFD65F60F}">
      <dsp:nvSpPr>
        <dsp:cNvPr id="0" name=""/>
        <dsp:cNvSpPr/>
      </dsp:nvSpPr>
      <dsp:spPr>
        <a:xfrm>
          <a:off x="1784449" y="402877"/>
          <a:ext cx="1622226" cy="97333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Exenatide</a:t>
          </a:r>
          <a:r>
            <a:rPr lang="en-US" sz="2000" kern="1200" dirty="0"/>
            <a:t> (</a:t>
          </a:r>
          <a:r>
            <a:rPr lang="en-US" sz="2000" kern="1200" dirty="0" err="1"/>
            <a:t>Byetta</a:t>
          </a:r>
          <a:r>
            <a:rPr lang="en-US" sz="2000" kern="1200" dirty="0"/>
            <a:t>)</a:t>
          </a:r>
        </a:p>
      </dsp:txBody>
      <dsp:txXfrm>
        <a:off x="1784449" y="402877"/>
        <a:ext cx="1622226" cy="973335"/>
      </dsp:txXfrm>
    </dsp:sp>
    <dsp:sp modelId="{32637BCE-45FC-4B4E-BB5A-78F2D36926ED}">
      <dsp:nvSpPr>
        <dsp:cNvPr id="0" name=""/>
        <dsp:cNvSpPr/>
      </dsp:nvSpPr>
      <dsp:spPr>
        <a:xfrm>
          <a:off x="3568898" y="402877"/>
          <a:ext cx="1622226" cy="9733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Exenatide</a:t>
          </a:r>
          <a:r>
            <a:rPr lang="en-US" sz="2000" kern="1200" dirty="0"/>
            <a:t> XR (</a:t>
          </a:r>
          <a:r>
            <a:rPr lang="en-US" sz="2000" kern="1200" dirty="0" err="1"/>
            <a:t>Bydureon</a:t>
          </a:r>
          <a:r>
            <a:rPr lang="en-US" sz="2000" kern="1200" dirty="0"/>
            <a:t>) </a:t>
          </a:r>
        </a:p>
      </dsp:txBody>
      <dsp:txXfrm>
        <a:off x="3568898" y="402877"/>
        <a:ext cx="1622226" cy="973335"/>
      </dsp:txXfrm>
    </dsp:sp>
    <dsp:sp modelId="{8CAE54A3-D03F-42BE-88E0-110C391AA1AF}">
      <dsp:nvSpPr>
        <dsp:cNvPr id="0" name=""/>
        <dsp:cNvSpPr/>
      </dsp:nvSpPr>
      <dsp:spPr>
        <a:xfrm>
          <a:off x="0" y="1538436"/>
          <a:ext cx="1622226" cy="97333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Semaglutide</a:t>
          </a:r>
          <a:r>
            <a:rPr lang="en-US" sz="2000" kern="1200" dirty="0"/>
            <a:t> (</a:t>
          </a:r>
          <a:r>
            <a:rPr lang="en-US" sz="2000" kern="1200" dirty="0" err="1"/>
            <a:t>Ozempic</a:t>
          </a:r>
          <a:r>
            <a:rPr lang="en-US" sz="2000" kern="1200" dirty="0"/>
            <a:t>)</a:t>
          </a:r>
        </a:p>
      </dsp:txBody>
      <dsp:txXfrm>
        <a:off x="0" y="1538436"/>
        <a:ext cx="1622226" cy="973335"/>
      </dsp:txXfrm>
    </dsp:sp>
    <dsp:sp modelId="{E2E81BDD-C709-483B-A037-79BA7AFB5D91}">
      <dsp:nvSpPr>
        <dsp:cNvPr id="0" name=""/>
        <dsp:cNvSpPr/>
      </dsp:nvSpPr>
      <dsp:spPr>
        <a:xfrm>
          <a:off x="1784449" y="1538436"/>
          <a:ext cx="1622226" cy="9733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Dulaglutide</a:t>
          </a:r>
          <a:r>
            <a:rPr lang="en-US" sz="2000" kern="1200" dirty="0"/>
            <a:t> (</a:t>
          </a:r>
          <a:r>
            <a:rPr lang="en-US" sz="2000" kern="1200" dirty="0" err="1"/>
            <a:t>Trulicity</a:t>
          </a:r>
          <a:r>
            <a:rPr lang="en-US" sz="2000" kern="1200" dirty="0"/>
            <a:t>)</a:t>
          </a:r>
        </a:p>
      </dsp:txBody>
      <dsp:txXfrm>
        <a:off x="1784449" y="1538436"/>
        <a:ext cx="1622226" cy="973335"/>
      </dsp:txXfrm>
    </dsp:sp>
    <dsp:sp modelId="{FD1AC8C1-2E8A-4E73-A6EE-F125431B05D0}">
      <dsp:nvSpPr>
        <dsp:cNvPr id="0" name=""/>
        <dsp:cNvSpPr/>
      </dsp:nvSpPr>
      <dsp:spPr>
        <a:xfrm>
          <a:off x="3568898" y="1538436"/>
          <a:ext cx="1622226" cy="97333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Lixisenatide</a:t>
          </a:r>
          <a:r>
            <a:rPr lang="en-US" sz="2000" kern="1200" dirty="0"/>
            <a:t> (</a:t>
          </a:r>
          <a:r>
            <a:rPr lang="en-US" sz="2000" kern="1200" dirty="0" err="1"/>
            <a:t>Adlyxin</a:t>
          </a:r>
          <a:r>
            <a:rPr lang="en-US" sz="2000" kern="1200" dirty="0"/>
            <a:t>)</a:t>
          </a:r>
        </a:p>
      </dsp:txBody>
      <dsp:txXfrm>
        <a:off x="3568898" y="1538436"/>
        <a:ext cx="1622226" cy="973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D833-E4F8-4729-97E7-6F5DFD24B626}">
      <dsp:nvSpPr>
        <dsp:cNvPr id="0" name=""/>
        <dsp:cNvSpPr/>
      </dsp:nvSpPr>
      <dsp:spPr>
        <a:xfrm>
          <a:off x="784224" y="218"/>
          <a:ext cx="1838678" cy="9193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Daily-Twice Daily</a:t>
          </a:r>
        </a:p>
      </dsp:txBody>
      <dsp:txXfrm>
        <a:off x="811151" y="27145"/>
        <a:ext cx="1784824" cy="865485"/>
      </dsp:txXfrm>
    </dsp:sp>
    <dsp:sp modelId="{DD04A3D3-3689-4AEC-864B-324B9D55AECE}">
      <dsp:nvSpPr>
        <dsp:cNvPr id="0" name=""/>
        <dsp:cNvSpPr/>
      </dsp:nvSpPr>
      <dsp:spPr>
        <a:xfrm>
          <a:off x="968092" y="919558"/>
          <a:ext cx="183867" cy="689504"/>
        </a:xfrm>
        <a:custGeom>
          <a:avLst/>
          <a:gdLst/>
          <a:ahLst/>
          <a:cxnLst/>
          <a:rect l="0" t="0" r="0" b="0"/>
          <a:pathLst>
            <a:path>
              <a:moveTo>
                <a:pt x="0" y="0"/>
              </a:moveTo>
              <a:lnTo>
                <a:pt x="0" y="689504"/>
              </a:lnTo>
              <a:lnTo>
                <a:pt x="183867" y="68950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F5E33-CBBB-4BCB-903C-77CA34D364C9}">
      <dsp:nvSpPr>
        <dsp:cNvPr id="0" name=""/>
        <dsp:cNvSpPr/>
      </dsp:nvSpPr>
      <dsp:spPr>
        <a:xfrm>
          <a:off x="1151959" y="1149392"/>
          <a:ext cx="1470942" cy="91933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Exenatide</a:t>
          </a:r>
          <a:r>
            <a:rPr lang="en-US" sz="1900" kern="1200" dirty="0"/>
            <a:t> (BID)</a:t>
          </a:r>
        </a:p>
      </dsp:txBody>
      <dsp:txXfrm>
        <a:off x="1178886" y="1176319"/>
        <a:ext cx="1417088" cy="865485"/>
      </dsp:txXfrm>
    </dsp:sp>
    <dsp:sp modelId="{4DD21EC4-60E9-4CB0-82AA-0FF6DDED7FB7}">
      <dsp:nvSpPr>
        <dsp:cNvPr id="0" name=""/>
        <dsp:cNvSpPr/>
      </dsp:nvSpPr>
      <dsp:spPr>
        <a:xfrm>
          <a:off x="968092" y="919558"/>
          <a:ext cx="183867" cy="1838678"/>
        </a:xfrm>
        <a:custGeom>
          <a:avLst/>
          <a:gdLst/>
          <a:ahLst/>
          <a:cxnLst/>
          <a:rect l="0" t="0" r="0" b="0"/>
          <a:pathLst>
            <a:path>
              <a:moveTo>
                <a:pt x="0" y="0"/>
              </a:moveTo>
              <a:lnTo>
                <a:pt x="0" y="1838678"/>
              </a:lnTo>
              <a:lnTo>
                <a:pt x="183867" y="18386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F97873-021D-48A4-9596-18A9843968BE}">
      <dsp:nvSpPr>
        <dsp:cNvPr id="0" name=""/>
        <dsp:cNvSpPr/>
      </dsp:nvSpPr>
      <dsp:spPr>
        <a:xfrm>
          <a:off x="1151959" y="2298566"/>
          <a:ext cx="1470942" cy="91933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Liraglutide</a:t>
          </a:r>
          <a:r>
            <a:rPr lang="en-US" sz="1900" kern="1200" dirty="0"/>
            <a:t> (daily)</a:t>
          </a:r>
        </a:p>
      </dsp:txBody>
      <dsp:txXfrm>
        <a:off x="1178886" y="2325493"/>
        <a:ext cx="1417088" cy="865485"/>
      </dsp:txXfrm>
    </dsp:sp>
    <dsp:sp modelId="{AE7D52A1-CB12-429D-A914-37D3C2EABB3E}">
      <dsp:nvSpPr>
        <dsp:cNvPr id="0" name=""/>
        <dsp:cNvSpPr/>
      </dsp:nvSpPr>
      <dsp:spPr>
        <a:xfrm>
          <a:off x="968092" y="919558"/>
          <a:ext cx="183867" cy="2987852"/>
        </a:xfrm>
        <a:custGeom>
          <a:avLst/>
          <a:gdLst/>
          <a:ahLst/>
          <a:cxnLst/>
          <a:rect l="0" t="0" r="0" b="0"/>
          <a:pathLst>
            <a:path>
              <a:moveTo>
                <a:pt x="0" y="0"/>
              </a:moveTo>
              <a:lnTo>
                <a:pt x="0" y="2987852"/>
              </a:lnTo>
              <a:lnTo>
                <a:pt x="183867" y="298785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170BCE-B12A-4394-81AF-FB229439B4F3}">
      <dsp:nvSpPr>
        <dsp:cNvPr id="0" name=""/>
        <dsp:cNvSpPr/>
      </dsp:nvSpPr>
      <dsp:spPr>
        <a:xfrm>
          <a:off x="1151959" y="3447740"/>
          <a:ext cx="1470942" cy="91933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Lixisenatide</a:t>
          </a:r>
          <a:r>
            <a:rPr lang="en-US" sz="1900" kern="1200" dirty="0"/>
            <a:t> (daily)</a:t>
          </a:r>
        </a:p>
      </dsp:txBody>
      <dsp:txXfrm>
        <a:off x="1178886" y="3474667"/>
        <a:ext cx="1417088" cy="865485"/>
      </dsp:txXfrm>
    </dsp:sp>
    <dsp:sp modelId="{5644F764-40E6-47C8-A1BF-39D6EB13754A}">
      <dsp:nvSpPr>
        <dsp:cNvPr id="0" name=""/>
        <dsp:cNvSpPr/>
      </dsp:nvSpPr>
      <dsp:spPr>
        <a:xfrm>
          <a:off x="3082572" y="218"/>
          <a:ext cx="1838678" cy="9193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Once weekly</a:t>
          </a:r>
        </a:p>
      </dsp:txBody>
      <dsp:txXfrm>
        <a:off x="3109499" y="27145"/>
        <a:ext cx="1784824" cy="865485"/>
      </dsp:txXfrm>
    </dsp:sp>
    <dsp:sp modelId="{24CDF028-B14E-4103-A723-571CD9151C76}">
      <dsp:nvSpPr>
        <dsp:cNvPr id="0" name=""/>
        <dsp:cNvSpPr/>
      </dsp:nvSpPr>
      <dsp:spPr>
        <a:xfrm>
          <a:off x="3266440" y="919558"/>
          <a:ext cx="183867" cy="689504"/>
        </a:xfrm>
        <a:custGeom>
          <a:avLst/>
          <a:gdLst/>
          <a:ahLst/>
          <a:cxnLst/>
          <a:rect l="0" t="0" r="0" b="0"/>
          <a:pathLst>
            <a:path>
              <a:moveTo>
                <a:pt x="0" y="0"/>
              </a:moveTo>
              <a:lnTo>
                <a:pt x="0" y="689504"/>
              </a:lnTo>
              <a:lnTo>
                <a:pt x="183867" y="68950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835B8-DD25-4510-83C6-33A4A5CB4AD2}">
      <dsp:nvSpPr>
        <dsp:cNvPr id="0" name=""/>
        <dsp:cNvSpPr/>
      </dsp:nvSpPr>
      <dsp:spPr>
        <a:xfrm>
          <a:off x="3450308" y="1149392"/>
          <a:ext cx="1470942" cy="91933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Exenatide</a:t>
          </a:r>
          <a:r>
            <a:rPr lang="en-US" sz="1900" kern="1200" dirty="0"/>
            <a:t> XR</a:t>
          </a:r>
        </a:p>
      </dsp:txBody>
      <dsp:txXfrm>
        <a:off x="3477235" y="1176319"/>
        <a:ext cx="1417088" cy="865485"/>
      </dsp:txXfrm>
    </dsp:sp>
    <dsp:sp modelId="{AC793DA9-4DFF-4D40-AE49-9FC5490271C2}">
      <dsp:nvSpPr>
        <dsp:cNvPr id="0" name=""/>
        <dsp:cNvSpPr/>
      </dsp:nvSpPr>
      <dsp:spPr>
        <a:xfrm>
          <a:off x="3266440" y="919558"/>
          <a:ext cx="183867" cy="1838678"/>
        </a:xfrm>
        <a:custGeom>
          <a:avLst/>
          <a:gdLst/>
          <a:ahLst/>
          <a:cxnLst/>
          <a:rect l="0" t="0" r="0" b="0"/>
          <a:pathLst>
            <a:path>
              <a:moveTo>
                <a:pt x="0" y="0"/>
              </a:moveTo>
              <a:lnTo>
                <a:pt x="0" y="1838678"/>
              </a:lnTo>
              <a:lnTo>
                <a:pt x="183867" y="18386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9F582-D4C4-457D-B22B-18C154E73A41}">
      <dsp:nvSpPr>
        <dsp:cNvPr id="0" name=""/>
        <dsp:cNvSpPr/>
      </dsp:nvSpPr>
      <dsp:spPr>
        <a:xfrm>
          <a:off x="3450308" y="2298566"/>
          <a:ext cx="1470942" cy="91933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Dulaglutide</a:t>
          </a:r>
          <a:endParaRPr lang="en-US" sz="1900" kern="1200" dirty="0"/>
        </a:p>
      </dsp:txBody>
      <dsp:txXfrm>
        <a:off x="3477235" y="2325493"/>
        <a:ext cx="1417088" cy="865485"/>
      </dsp:txXfrm>
    </dsp:sp>
    <dsp:sp modelId="{5212C024-7655-41CC-8100-EDE4C3A72596}">
      <dsp:nvSpPr>
        <dsp:cNvPr id="0" name=""/>
        <dsp:cNvSpPr/>
      </dsp:nvSpPr>
      <dsp:spPr>
        <a:xfrm>
          <a:off x="3266440" y="919558"/>
          <a:ext cx="183867" cy="2987852"/>
        </a:xfrm>
        <a:custGeom>
          <a:avLst/>
          <a:gdLst/>
          <a:ahLst/>
          <a:cxnLst/>
          <a:rect l="0" t="0" r="0" b="0"/>
          <a:pathLst>
            <a:path>
              <a:moveTo>
                <a:pt x="0" y="0"/>
              </a:moveTo>
              <a:lnTo>
                <a:pt x="0" y="2987852"/>
              </a:lnTo>
              <a:lnTo>
                <a:pt x="183867" y="298785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0251C-53C0-466E-BD34-5E99E68761B1}">
      <dsp:nvSpPr>
        <dsp:cNvPr id="0" name=""/>
        <dsp:cNvSpPr/>
      </dsp:nvSpPr>
      <dsp:spPr>
        <a:xfrm>
          <a:off x="3450308" y="3447740"/>
          <a:ext cx="1470942" cy="91933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Semaglutide</a:t>
          </a:r>
          <a:endParaRPr lang="en-US" sz="1900" kern="1200" dirty="0"/>
        </a:p>
      </dsp:txBody>
      <dsp:txXfrm>
        <a:off x="3477235" y="3474667"/>
        <a:ext cx="1417088" cy="8654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45364-56E8-438C-9ABB-93991F5E8A1E}">
      <dsp:nvSpPr>
        <dsp:cNvPr id="0" name=""/>
        <dsp:cNvSpPr/>
      </dsp:nvSpPr>
      <dsp:spPr>
        <a:xfrm>
          <a:off x="-4923421" y="-754437"/>
          <a:ext cx="5863746" cy="5863746"/>
        </a:xfrm>
        <a:prstGeom prst="blockArc">
          <a:avLst>
            <a:gd name="adj1" fmla="val 18900000"/>
            <a:gd name="adj2" fmla="val 2700000"/>
            <a:gd name="adj3" fmla="val 368"/>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726B8-9C62-4D49-B927-EDB9927E3B7D}">
      <dsp:nvSpPr>
        <dsp:cNvPr id="0" name=""/>
        <dsp:cNvSpPr/>
      </dsp:nvSpPr>
      <dsp:spPr>
        <a:xfrm>
          <a:off x="604772" y="435487"/>
          <a:ext cx="5765743" cy="870974"/>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33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Diabetes medications are covered by the local pharmacy assistance program (LPAP)</a:t>
          </a:r>
        </a:p>
      </dsp:txBody>
      <dsp:txXfrm>
        <a:off x="604772" y="435487"/>
        <a:ext cx="5765743" cy="870974"/>
      </dsp:txXfrm>
    </dsp:sp>
    <dsp:sp modelId="{81464C26-2B83-4542-B00C-3BE4A828952A}">
      <dsp:nvSpPr>
        <dsp:cNvPr id="0" name=""/>
        <dsp:cNvSpPr/>
      </dsp:nvSpPr>
      <dsp:spPr>
        <a:xfrm>
          <a:off x="60413" y="326615"/>
          <a:ext cx="1088717" cy="108871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97644C-77D8-4E5D-ABCF-32778FD5401B}">
      <dsp:nvSpPr>
        <dsp:cNvPr id="0" name=""/>
        <dsp:cNvSpPr/>
      </dsp:nvSpPr>
      <dsp:spPr>
        <a:xfrm>
          <a:off x="921371" y="1741948"/>
          <a:ext cx="5449144" cy="870974"/>
        </a:xfrm>
        <a:prstGeom prst="rect">
          <a:avLst/>
        </a:prstGeom>
        <a:solidFill>
          <a:schemeClr val="accent2">
            <a:shade val="80000"/>
            <a:hueOff val="-53494"/>
            <a:satOff val="-10758"/>
            <a:lumOff val="15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33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Formularies vary by service delivery area</a:t>
          </a:r>
        </a:p>
      </dsp:txBody>
      <dsp:txXfrm>
        <a:off x="921371" y="1741948"/>
        <a:ext cx="5449144" cy="870974"/>
      </dsp:txXfrm>
    </dsp:sp>
    <dsp:sp modelId="{8C962737-02A9-4648-985A-13B64A93EC47}">
      <dsp:nvSpPr>
        <dsp:cNvPr id="0" name=""/>
        <dsp:cNvSpPr/>
      </dsp:nvSpPr>
      <dsp:spPr>
        <a:xfrm>
          <a:off x="377012" y="1633076"/>
          <a:ext cx="1088717" cy="1088717"/>
        </a:xfrm>
        <a:prstGeom prst="ellipse">
          <a:avLst/>
        </a:prstGeom>
        <a:solidFill>
          <a:schemeClr val="lt1">
            <a:hueOff val="0"/>
            <a:satOff val="0"/>
            <a:lumOff val="0"/>
            <a:alphaOff val="0"/>
          </a:schemeClr>
        </a:solidFill>
        <a:ln w="25400" cap="flat" cmpd="sng" algn="ctr">
          <a:solidFill>
            <a:schemeClr val="accent2">
              <a:shade val="80000"/>
              <a:hueOff val="-53494"/>
              <a:satOff val="-10758"/>
              <a:lumOff val="15191"/>
              <a:alphaOff val="0"/>
            </a:schemeClr>
          </a:solidFill>
          <a:prstDash val="solid"/>
        </a:ln>
        <a:effectLst/>
      </dsp:spPr>
      <dsp:style>
        <a:lnRef idx="2">
          <a:scrgbClr r="0" g="0" b="0"/>
        </a:lnRef>
        <a:fillRef idx="1">
          <a:scrgbClr r="0" g="0" b="0"/>
        </a:fillRef>
        <a:effectRef idx="0">
          <a:scrgbClr r="0" g="0" b="0"/>
        </a:effectRef>
        <a:fontRef idx="minor"/>
      </dsp:style>
    </dsp:sp>
    <dsp:sp modelId="{713F19C5-AD2B-4970-9D7F-07BE92D6A8E2}">
      <dsp:nvSpPr>
        <dsp:cNvPr id="0" name=""/>
        <dsp:cNvSpPr/>
      </dsp:nvSpPr>
      <dsp:spPr>
        <a:xfrm>
          <a:off x="604772" y="3048409"/>
          <a:ext cx="5765743" cy="870974"/>
        </a:xfrm>
        <a:prstGeom prst="rect">
          <a:avLst/>
        </a:prstGeom>
        <a:solidFill>
          <a:schemeClr val="accent2">
            <a:shade val="80000"/>
            <a:hueOff val="-106989"/>
            <a:satOff val="-21517"/>
            <a:lumOff val="303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33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Providers may request the permanent addition of medications to formulary </a:t>
          </a:r>
        </a:p>
      </dsp:txBody>
      <dsp:txXfrm>
        <a:off x="604772" y="3048409"/>
        <a:ext cx="5765743" cy="870974"/>
      </dsp:txXfrm>
    </dsp:sp>
    <dsp:sp modelId="{4088D420-30F5-4ED3-8F56-FD3BA07B12B9}">
      <dsp:nvSpPr>
        <dsp:cNvPr id="0" name=""/>
        <dsp:cNvSpPr/>
      </dsp:nvSpPr>
      <dsp:spPr>
        <a:xfrm>
          <a:off x="60413" y="2939537"/>
          <a:ext cx="1088717" cy="1088717"/>
        </a:xfrm>
        <a:prstGeom prst="ellipse">
          <a:avLst/>
        </a:prstGeom>
        <a:solidFill>
          <a:schemeClr val="lt1">
            <a:hueOff val="0"/>
            <a:satOff val="0"/>
            <a:lumOff val="0"/>
            <a:alphaOff val="0"/>
          </a:schemeClr>
        </a:solidFill>
        <a:ln w="25400" cap="flat" cmpd="sng" algn="ctr">
          <a:solidFill>
            <a:schemeClr val="accent2">
              <a:shade val="80000"/>
              <a:hueOff val="-106989"/>
              <a:satOff val="-21517"/>
              <a:lumOff val="3038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7/7/2023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7/7/2023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date_05 2023</a:t>
            </a:r>
          </a:p>
        </p:txBody>
      </p:sp>
      <p:sp>
        <p:nvSpPr>
          <p:cNvPr id="4" name="Slide Number Placeholder 3"/>
          <p:cNvSpPr>
            <a:spLocks noGrp="1"/>
          </p:cNvSpPr>
          <p:nvPr>
            <p:ph type="sldNum" sz="quarter" idx="5"/>
          </p:nvPr>
        </p:nvSpPr>
        <p:spPr/>
        <p:txBody>
          <a:bodyPr/>
          <a:lstStyle/>
          <a:p>
            <a:fld id="{2EAF3D7C-E79C-464D-870B-78CB3C2428AA}" type="slidenum">
              <a:rPr lang="en-US" smtClean="0"/>
              <a:t>1</a:t>
            </a:fld>
            <a:endParaRPr lang="en-US"/>
          </a:p>
        </p:txBody>
      </p:sp>
    </p:spTree>
    <p:extLst>
      <p:ext uri="{BB962C8B-B14F-4D97-AF65-F5344CB8AC3E}">
        <p14:creationId xmlns:p14="http://schemas.microsoft.com/office/powerpoint/2010/main" val="213323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CV=cardiovascular</a:t>
            </a:r>
          </a:p>
        </p:txBody>
      </p:sp>
      <p:sp>
        <p:nvSpPr>
          <p:cNvPr id="4" name="Slide Number Placeholder 3"/>
          <p:cNvSpPr>
            <a:spLocks noGrp="1"/>
          </p:cNvSpPr>
          <p:nvPr>
            <p:ph type="sldNum" sz="quarter" idx="5"/>
          </p:nvPr>
        </p:nvSpPr>
        <p:spPr/>
        <p:txBody>
          <a:bodyPr/>
          <a:lstStyle/>
          <a:p>
            <a:fld id="{2EAF3D7C-E79C-464D-870B-78CB3C2428AA}" type="slidenum">
              <a:rPr lang="en-US" smtClean="0"/>
              <a:t>22</a:t>
            </a:fld>
            <a:endParaRPr lang="en-US"/>
          </a:p>
        </p:txBody>
      </p:sp>
    </p:spTree>
    <p:extLst>
      <p:ext uri="{BB962C8B-B14F-4D97-AF65-F5344CB8AC3E}">
        <p14:creationId xmlns:p14="http://schemas.microsoft.com/office/powerpoint/2010/main" val="123100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3</a:t>
            </a:fld>
            <a:endParaRPr lang="en-US"/>
          </a:p>
        </p:txBody>
      </p:sp>
    </p:spTree>
    <p:extLst>
      <p:ext uri="{BB962C8B-B14F-4D97-AF65-F5344CB8AC3E}">
        <p14:creationId xmlns:p14="http://schemas.microsoft.com/office/powerpoint/2010/main" val="260883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Thymidine analogs: zidovudine + </a:t>
            </a:r>
            <a:r>
              <a:rPr lang="en-US" dirty="0" err="1"/>
              <a:t>stavudine</a:t>
            </a:r>
            <a:r>
              <a:rPr lang="en-US" dirty="0"/>
              <a:t>; greater visceral adipose tissue area and reduced subcutaneous fat </a:t>
            </a:r>
          </a:p>
        </p:txBody>
      </p:sp>
      <p:sp>
        <p:nvSpPr>
          <p:cNvPr id="4" name="Slide Number Placeholder 3"/>
          <p:cNvSpPr>
            <a:spLocks noGrp="1"/>
          </p:cNvSpPr>
          <p:nvPr>
            <p:ph type="sldNum" sz="quarter" idx="10"/>
          </p:nvPr>
        </p:nvSpPr>
        <p:spPr/>
        <p:txBody>
          <a:bodyPr/>
          <a:lstStyle/>
          <a:p>
            <a:fld id="{2EAF3D7C-E79C-464D-870B-78CB3C2428AA}" type="slidenum">
              <a:rPr lang="en-US" smtClean="0"/>
              <a:t>7</a:t>
            </a:fld>
            <a:endParaRPr lang="en-US"/>
          </a:p>
        </p:txBody>
      </p:sp>
    </p:spTree>
    <p:extLst>
      <p:ext uri="{BB962C8B-B14F-4D97-AF65-F5344CB8AC3E}">
        <p14:creationId xmlns:p14="http://schemas.microsoft.com/office/powerpoint/2010/main" val="265475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showing glucose levels significantly higher than anticipated by A1c levels – example shown here is that patients</a:t>
            </a:r>
            <a:r>
              <a:rPr lang="en-US" baseline="0" dirty="0"/>
              <a:t> with HIV that had a plasma glucose of 150 would have A1c of ~6.5, whereas uninfected patients would have A1c of ~7.5</a:t>
            </a:r>
          </a:p>
          <a:p>
            <a:endParaRPr lang="en-US" baseline="0" dirty="0"/>
          </a:p>
          <a:p>
            <a:r>
              <a:rPr lang="en-US" baseline="0" dirty="0"/>
              <a:t>Reasons:</a:t>
            </a:r>
            <a:endParaRPr lang="en-US" dirty="0"/>
          </a:p>
          <a:p>
            <a:r>
              <a:rPr lang="en-US" dirty="0"/>
              <a:t>Higher risk of anemia – lower </a:t>
            </a:r>
            <a:r>
              <a:rPr lang="en-US" dirty="0" err="1"/>
              <a:t>Hgb</a:t>
            </a:r>
            <a:r>
              <a:rPr lang="en-US" dirty="0"/>
              <a:t> A1c levels due to decreased red blood cell survival</a:t>
            </a:r>
          </a:p>
          <a:p>
            <a:r>
              <a:rPr lang="en-US" dirty="0"/>
              <a:t>May be associated with NRTI use</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10</a:t>
            </a:fld>
            <a:endParaRPr lang="en-US"/>
          </a:p>
        </p:txBody>
      </p:sp>
    </p:spTree>
    <p:extLst>
      <p:ext uri="{BB962C8B-B14F-4D97-AF65-F5344CB8AC3E}">
        <p14:creationId xmlns:p14="http://schemas.microsoft.com/office/powerpoint/2010/main" val="422699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 decreases glucose reabsorption in the kidneys</a:t>
            </a:r>
          </a:p>
          <a:p>
            <a:endParaRPr lang="en-US" dirty="0"/>
          </a:p>
          <a:p>
            <a:r>
              <a:rPr lang="en-US" dirty="0"/>
              <a:t>MACE outcomes – cardiovascular</a:t>
            </a:r>
            <a:r>
              <a:rPr lang="en-US" baseline="0" dirty="0"/>
              <a:t> death, myocardial infarction, or ischemic stroke</a:t>
            </a:r>
          </a:p>
          <a:p>
            <a:r>
              <a:rPr lang="en-US" baseline="0" dirty="0"/>
              <a:t>Benefit for heart failure = less heart failure related hospitalizations</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15</a:t>
            </a:fld>
            <a:endParaRPr lang="en-US"/>
          </a:p>
        </p:txBody>
      </p:sp>
    </p:spTree>
    <p:extLst>
      <p:ext uri="{BB962C8B-B14F-4D97-AF65-F5344CB8AC3E}">
        <p14:creationId xmlns:p14="http://schemas.microsoft.com/office/powerpoint/2010/main" val="64596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of DKA &lt;1% in the clinical trials </a:t>
            </a:r>
          </a:p>
          <a:p>
            <a:r>
              <a:rPr lang="en-US" dirty="0"/>
              <a:t>Discuss modifying hypertension medications if needed to avoid hypotension</a:t>
            </a:r>
          </a:p>
          <a:p>
            <a:r>
              <a:rPr lang="en-US" dirty="0"/>
              <a:t>Discuss hygiene counseling </a:t>
            </a:r>
          </a:p>
          <a:p>
            <a:r>
              <a:rPr lang="en-US" dirty="0"/>
              <a:t>eGFR=estimated glomerular filtration rate</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5568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a:t>
            </a:r>
          </a:p>
          <a:p>
            <a:r>
              <a:rPr lang="en-US" dirty="0"/>
              <a:t>Increases insulin release with food</a:t>
            </a:r>
          </a:p>
          <a:p>
            <a:r>
              <a:rPr lang="en-US" dirty="0"/>
              <a:t>Slows</a:t>
            </a:r>
            <a:r>
              <a:rPr lang="en-US" baseline="0" dirty="0"/>
              <a:t> gastric emptying</a:t>
            </a:r>
          </a:p>
          <a:p>
            <a:r>
              <a:rPr lang="en-US" baseline="0" dirty="0"/>
              <a:t>Promotes satiety</a:t>
            </a:r>
          </a:p>
          <a:p>
            <a:r>
              <a:rPr lang="en-US" baseline="0" dirty="0"/>
              <a:t>Suppresses glucagon</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17</a:t>
            </a:fld>
            <a:endParaRPr lang="en-US"/>
          </a:p>
        </p:txBody>
      </p:sp>
    </p:spTree>
    <p:extLst>
      <p:ext uri="{BB962C8B-B14F-4D97-AF65-F5344CB8AC3E}">
        <p14:creationId xmlns:p14="http://schemas.microsoft.com/office/powerpoint/2010/main" val="339003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 in patients with personal or family history of medullary thyroid carcinoma or in patients</a:t>
            </a:r>
            <a:r>
              <a:rPr lang="en-US" baseline="0" dirty="0"/>
              <a:t> with</a:t>
            </a:r>
            <a:r>
              <a:rPr lang="en-US" dirty="0"/>
              <a:t> multiple endocrine neoplasia syndrome type 2</a:t>
            </a:r>
          </a:p>
          <a:p>
            <a:r>
              <a:rPr lang="en-US" dirty="0"/>
              <a:t>Diet strategies:</a:t>
            </a:r>
            <a:r>
              <a:rPr lang="en-US" baseline="0" dirty="0"/>
              <a:t> reduce meal size, mindful eating practices (stop eating once full), decreasing intake of high fat or spicy foods</a:t>
            </a:r>
          </a:p>
          <a:p>
            <a:r>
              <a:rPr lang="en-US" baseline="0" dirty="0"/>
              <a:t>Weekly dosing may be easier for some patients but others may forget taking it once a week – counsel to tie to an activity</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18</a:t>
            </a:fld>
            <a:endParaRPr lang="en-US"/>
          </a:p>
        </p:txBody>
      </p:sp>
    </p:spTree>
    <p:extLst>
      <p:ext uri="{BB962C8B-B14F-4D97-AF65-F5344CB8AC3E}">
        <p14:creationId xmlns:p14="http://schemas.microsoft.com/office/powerpoint/2010/main" val="422907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commenting on not mixing GLP-1 agonists and DPP4 inhibitors</a:t>
            </a:r>
          </a:p>
        </p:txBody>
      </p:sp>
      <p:sp>
        <p:nvSpPr>
          <p:cNvPr id="4" name="Slide Number Placeholder 3"/>
          <p:cNvSpPr>
            <a:spLocks noGrp="1"/>
          </p:cNvSpPr>
          <p:nvPr>
            <p:ph type="sldNum" sz="quarter" idx="10"/>
          </p:nvPr>
        </p:nvSpPr>
        <p:spPr/>
        <p:txBody>
          <a:bodyPr/>
          <a:lstStyle/>
          <a:p>
            <a:fld id="{2EAF3D7C-E79C-464D-870B-78CB3C2428AA}" type="slidenum">
              <a:rPr lang="en-US" smtClean="0"/>
              <a:t>21</a:t>
            </a:fld>
            <a:endParaRPr lang="en-US"/>
          </a:p>
        </p:txBody>
      </p:sp>
    </p:spTree>
    <p:extLst>
      <p:ext uri="{BB962C8B-B14F-4D97-AF65-F5344CB8AC3E}">
        <p14:creationId xmlns:p14="http://schemas.microsoft.com/office/powerpoint/2010/main" val="98549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pic>
        <p:nvPicPr>
          <p:cNvPr id="5" name="Picture 4" descr="A picture containing diagram&#10;&#10;Description automatically generated">
            <a:extLst>
              <a:ext uri="{FF2B5EF4-FFF2-40B4-BE49-F238E27FC236}">
                <a16:creationId xmlns:a16="http://schemas.microsoft.com/office/drawing/2014/main" id="{0A989491-F355-89CD-694C-4BF2FBD71BE6}"/>
              </a:ext>
            </a:extLst>
          </p:cNvPr>
          <p:cNvPicPr>
            <a:picLocks noChangeAspect="1"/>
          </p:cNvPicPr>
          <p:nvPr userDrawn="1"/>
        </p:nvPicPr>
        <p:blipFill>
          <a:blip r:embed="rId2"/>
          <a:stretch>
            <a:fillRect/>
          </a:stretch>
        </p:blipFill>
        <p:spPr>
          <a:xfrm>
            <a:off x="151247" y="189781"/>
            <a:ext cx="3834157" cy="11198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picture containing diagram&#10;&#10;Description automatically generated">
            <a:extLst>
              <a:ext uri="{FF2B5EF4-FFF2-40B4-BE49-F238E27FC236}">
                <a16:creationId xmlns:a16="http://schemas.microsoft.com/office/drawing/2014/main" id="{D5A000C7-9286-B164-5D08-ECB8FE81D507}"/>
              </a:ext>
            </a:extLst>
          </p:cNvPr>
          <p:cNvPicPr>
            <a:picLocks noChangeAspect="1"/>
          </p:cNvPicPr>
          <p:nvPr userDrawn="1"/>
        </p:nvPicPr>
        <p:blipFill>
          <a:blip r:embed="rId2"/>
          <a:stretch>
            <a:fillRect/>
          </a:stretch>
        </p:blipFill>
        <p:spPr>
          <a:xfrm>
            <a:off x="6439610" y="6105950"/>
            <a:ext cx="2333161" cy="68144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C97113FB-FD6F-20A6-AA9B-3689976D9007}"/>
              </a:ext>
            </a:extLst>
          </p:cNvPr>
          <p:cNvPicPr>
            <a:picLocks noChangeAspect="1"/>
          </p:cNvPicPr>
          <p:nvPr userDrawn="1"/>
        </p:nvPicPr>
        <p:blipFill>
          <a:blip r:embed="rId3"/>
          <a:stretch>
            <a:fillRect/>
          </a:stretch>
        </p:blipFill>
        <p:spPr>
          <a:xfrm>
            <a:off x="6439610" y="6105950"/>
            <a:ext cx="2333161" cy="6814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5592AEC3-8184-0D4A-FE23-D5514021F65A}"/>
              </a:ext>
            </a:extLst>
          </p:cNvPr>
          <p:cNvPicPr>
            <a:picLocks noChangeAspect="1"/>
          </p:cNvPicPr>
          <p:nvPr userDrawn="1"/>
        </p:nvPicPr>
        <p:blipFill>
          <a:blip r:embed="rId3"/>
          <a:stretch>
            <a:fillRect/>
          </a:stretch>
        </p:blipFill>
        <p:spPr>
          <a:xfrm>
            <a:off x="6439610" y="6105950"/>
            <a:ext cx="2333161" cy="68144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632CAA85-2C35-1DAD-29F3-11D0368551AC}"/>
              </a:ext>
            </a:extLst>
          </p:cNvPr>
          <p:cNvPicPr>
            <a:picLocks noChangeAspect="1"/>
          </p:cNvPicPr>
          <p:nvPr userDrawn="1"/>
        </p:nvPicPr>
        <p:blipFill>
          <a:blip r:embed="rId3"/>
          <a:stretch>
            <a:fillRect/>
          </a:stretch>
        </p:blipFill>
        <p:spPr>
          <a:xfrm>
            <a:off x="6439610" y="6105950"/>
            <a:ext cx="2333161" cy="68144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E7E0DDAE-2A87-2770-CF0B-2506C25E261D}"/>
              </a:ext>
            </a:extLst>
          </p:cNvPr>
          <p:cNvPicPr>
            <a:picLocks noChangeAspect="1"/>
          </p:cNvPicPr>
          <p:nvPr userDrawn="1"/>
        </p:nvPicPr>
        <p:blipFill>
          <a:blip r:embed="rId3"/>
          <a:stretch>
            <a:fillRect/>
          </a:stretch>
        </p:blipFill>
        <p:spPr>
          <a:xfrm>
            <a:off x="6439610" y="6105950"/>
            <a:ext cx="2333161" cy="68144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2" name="Picture 1" descr="A picture containing diagram&#10;&#10;Description automatically generated">
            <a:extLst>
              <a:ext uri="{FF2B5EF4-FFF2-40B4-BE49-F238E27FC236}">
                <a16:creationId xmlns:a16="http://schemas.microsoft.com/office/drawing/2014/main" id="{E4F9F649-7405-02C9-68CE-15200AAAB216}"/>
              </a:ext>
            </a:extLst>
          </p:cNvPr>
          <p:cNvPicPr>
            <a:picLocks noChangeAspect="1"/>
          </p:cNvPicPr>
          <p:nvPr userDrawn="1"/>
        </p:nvPicPr>
        <p:blipFill>
          <a:blip r:embed="rId3"/>
          <a:stretch>
            <a:fillRect/>
          </a:stretch>
        </p:blipFill>
        <p:spPr>
          <a:xfrm>
            <a:off x="6439610" y="6105950"/>
            <a:ext cx="2333161" cy="68144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23DB160C-5C67-2F2E-D59C-5EB5DC3ED97E}"/>
              </a:ext>
            </a:extLst>
          </p:cNvPr>
          <p:cNvPicPr>
            <a:picLocks noChangeAspect="1"/>
          </p:cNvPicPr>
          <p:nvPr userDrawn="1"/>
        </p:nvPicPr>
        <p:blipFill>
          <a:blip r:embed="rId3"/>
          <a:stretch>
            <a:fillRect/>
          </a:stretch>
        </p:blipFill>
        <p:spPr>
          <a:xfrm>
            <a:off x="6439610" y="6105950"/>
            <a:ext cx="2333161" cy="68144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A29D5B50-7389-57EF-7985-F04DA72686B4}"/>
              </a:ext>
            </a:extLst>
          </p:cNvPr>
          <p:cNvPicPr>
            <a:picLocks noChangeAspect="1"/>
          </p:cNvPicPr>
          <p:nvPr userDrawn="1"/>
        </p:nvPicPr>
        <p:blipFill>
          <a:blip r:embed="rId3"/>
          <a:stretch>
            <a:fillRect/>
          </a:stretch>
        </p:blipFill>
        <p:spPr>
          <a:xfrm>
            <a:off x="6439610" y="6105950"/>
            <a:ext cx="2333161" cy="68144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nccc.ucsf.edu/"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targethiv.org/library/aetc-national-coordinating-resource-center-0" TargetMode="External"/><Relationship Id="rId4" Type="http://schemas.openxmlformats.org/officeDocument/2006/relationships/hyperlink" Target="https://aidsetc.org/nh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1788" y="6305882"/>
            <a:ext cx="548640" cy="396240"/>
          </a:xfrm>
        </p:spPr>
        <p:txBody>
          <a:bodyPr/>
          <a:lstStyle/>
          <a:p>
            <a:fld id="{1D2EA5EF-C699-AF4C-BA42-C0A1CAAB713C}" type="slidenum">
              <a:rPr lang="en-US" smtClean="0"/>
              <a:t>1</a:t>
            </a:fld>
            <a:endParaRPr lang="en-US"/>
          </a:p>
        </p:txBody>
      </p:sp>
      <p:sp>
        <p:nvSpPr>
          <p:cNvPr id="6" name="Title 5">
            <a:extLst>
              <a:ext uri="{FF2B5EF4-FFF2-40B4-BE49-F238E27FC236}">
                <a16:creationId xmlns:a16="http://schemas.microsoft.com/office/drawing/2014/main" id="{8D1B77F7-DD33-4483-B630-B1734FC553CC}"/>
              </a:ext>
            </a:extLst>
          </p:cNvPr>
          <p:cNvSpPr>
            <a:spLocks noGrp="1"/>
          </p:cNvSpPr>
          <p:nvPr>
            <p:ph type="ctrTitle"/>
          </p:nvPr>
        </p:nvSpPr>
        <p:spPr/>
        <p:txBody>
          <a:bodyPr/>
          <a:lstStyle/>
          <a:p>
            <a:pPr algn="ctr"/>
            <a:r>
              <a:rPr lang="en-US" dirty="0"/>
              <a:t>Clinical Pearls for Managing Diabetes in Patients with HIV</a:t>
            </a:r>
          </a:p>
        </p:txBody>
      </p:sp>
      <p:sp>
        <p:nvSpPr>
          <p:cNvPr id="8" name="Subtitle 7">
            <a:extLst>
              <a:ext uri="{FF2B5EF4-FFF2-40B4-BE49-F238E27FC236}">
                <a16:creationId xmlns:a16="http://schemas.microsoft.com/office/drawing/2014/main" id="{C3EB110E-49B7-400E-B0B6-633AAF66230B}"/>
              </a:ext>
            </a:extLst>
          </p:cNvPr>
          <p:cNvSpPr>
            <a:spLocks noGrp="1"/>
          </p:cNvSpPr>
          <p:nvPr>
            <p:ph type="subTitle" idx="1"/>
          </p:nvPr>
        </p:nvSpPr>
        <p:spPr>
          <a:xfrm>
            <a:off x="685801" y="4747000"/>
            <a:ext cx="7772398" cy="1699450"/>
          </a:xfrm>
        </p:spPr>
        <p:txBody>
          <a:bodyPr>
            <a:normAutofit fontScale="77500" lnSpcReduction="20000"/>
          </a:bodyPr>
          <a:lstStyle/>
          <a:p>
            <a:pPr algn="ctr"/>
            <a:r>
              <a:rPr lang="en-US" sz="3100" dirty="0"/>
              <a:t>Emily Kirkpatrick, PharmD, BCIDP, AAHIVP</a:t>
            </a:r>
          </a:p>
          <a:p>
            <a:pPr algn="ctr"/>
            <a:r>
              <a:rPr lang="en-US" dirty="0"/>
              <a:t>Clinical Pharmacy Specialist, Infectious Diseases </a:t>
            </a:r>
          </a:p>
          <a:p>
            <a:pPr algn="ctr"/>
            <a:r>
              <a:rPr lang="en-US" dirty="0"/>
              <a:t>Department of Pharmacotherapy and Pharmacy Services</a:t>
            </a:r>
          </a:p>
          <a:p>
            <a:pPr algn="ctr"/>
            <a:r>
              <a:rPr lang="en-US" dirty="0"/>
              <a:t>University Health</a:t>
            </a:r>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Hgb</a:t>
            </a:r>
            <a:r>
              <a:rPr lang="en-US" sz="3200" dirty="0"/>
              <a:t> A1c and Plasma Glucose Discordance</a:t>
            </a:r>
          </a:p>
        </p:txBody>
      </p:sp>
      <p:pic>
        <p:nvPicPr>
          <p:cNvPr id="4" name="Content Placeholder 3"/>
          <p:cNvPicPr>
            <a:picLocks noGrp="1" noChangeAspect="1"/>
          </p:cNvPicPr>
          <p:nvPr>
            <p:ph idx="1"/>
          </p:nvPr>
        </p:nvPicPr>
        <p:blipFill>
          <a:blip r:embed="rId3"/>
          <a:stretch>
            <a:fillRect/>
          </a:stretch>
        </p:blipFill>
        <p:spPr>
          <a:xfrm>
            <a:off x="809339" y="1309232"/>
            <a:ext cx="7611293" cy="4658182"/>
          </a:xfrm>
          <a:prstGeom prst="rect">
            <a:avLst/>
          </a:prstGeom>
        </p:spPr>
      </p:pic>
      <p:sp>
        <p:nvSpPr>
          <p:cNvPr id="5" name="TextBox 4"/>
          <p:cNvSpPr txBox="1"/>
          <p:nvPr/>
        </p:nvSpPr>
        <p:spPr>
          <a:xfrm>
            <a:off x="0" y="6611779"/>
            <a:ext cx="3505200" cy="246221"/>
          </a:xfrm>
          <a:prstGeom prst="rect">
            <a:avLst/>
          </a:prstGeom>
          <a:noFill/>
        </p:spPr>
        <p:txBody>
          <a:bodyPr wrap="square" rtlCol="0">
            <a:spAutoFit/>
          </a:bodyPr>
          <a:lstStyle/>
          <a:p>
            <a:r>
              <a:rPr lang="en-US" sz="1000" dirty="0"/>
              <a:t>Kim PS, et al. </a:t>
            </a:r>
            <a:r>
              <a:rPr lang="en-US" sz="1000" i="1" dirty="0"/>
              <a:t>Diabetes Care</a:t>
            </a:r>
            <a:r>
              <a:rPr lang="en-US" sz="1000" dirty="0"/>
              <a:t>. 2009 Sep;32(9):1591-3.</a:t>
            </a:r>
          </a:p>
        </p:txBody>
      </p:sp>
    </p:spTree>
    <p:extLst>
      <p:ext uri="{BB962C8B-B14F-4D97-AF65-F5344CB8AC3E}">
        <p14:creationId xmlns:p14="http://schemas.microsoft.com/office/powerpoint/2010/main" val="290551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to Goals of Therapy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3865227"/>
              </p:ext>
            </p:extLst>
          </p:nvPr>
        </p:nvGraphicFramePr>
        <p:xfrm>
          <a:off x="457200" y="1600200"/>
          <a:ext cx="8315325" cy="436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611779"/>
            <a:ext cx="3924300" cy="246221"/>
          </a:xfrm>
          <a:prstGeom prst="rect">
            <a:avLst/>
          </a:prstGeom>
          <a:noFill/>
        </p:spPr>
        <p:txBody>
          <a:bodyPr wrap="square" rtlCol="0">
            <a:spAutoFit/>
          </a:bodyPr>
          <a:lstStyle/>
          <a:p>
            <a:r>
              <a:rPr lang="en-US" sz="1000" dirty="0"/>
              <a:t>ElSayed NA, et al. </a:t>
            </a:r>
            <a:r>
              <a:rPr lang="en-US" sz="1000" i="1" dirty="0"/>
              <a:t>Diabetes Care 2023</a:t>
            </a:r>
            <a:r>
              <a:rPr lang="en-US" sz="1000" dirty="0"/>
              <a:t>;46(Suppl. 1):S1-S301.</a:t>
            </a:r>
          </a:p>
        </p:txBody>
      </p:sp>
    </p:spTree>
    <p:extLst>
      <p:ext uri="{BB962C8B-B14F-4D97-AF65-F5344CB8AC3E}">
        <p14:creationId xmlns:p14="http://schemas.microsoft.com/office/powerpoint/2010/main" val="171540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088845"/>
          </a:xfrm>
          <a:prstGeom prst="rect">
            <a:avLst/>
          </a:prstGeom>
        </p:spPr>
      </p:pic>
      <p:sp>
        <p:nvSpPr>
          <p:cNvPr id="3" name="TextBox 2"/>
          <p:cNvSpPr txBox="1"/>
          <p:nvPr/>
        </p:nvSpPr>
        <p:spPr>
          <a:xfrm>
            <a:off x="0" y="6611779"/>
            <a:ext cx="3924300" cy="246221"/>
          </a:xfrm>
          <a:prstGeom prst="rect">
            <a:avLst/>
          </a:prstGeom>
          <a:noFill/>
        </p:spPr>
        <p:txBody>
          <a:bodyPr wrap="square" rtlCol="0">
            <a:spAutoFit/>
          </a:bodyPr>
          <a:lstStyle/>
          <a:p>
            <a:r>
              <a:rPr lang="en-US" sz="1000" dirty="0"/>
              <a:t>ElSayed NA, et al. </a:t>
            </a:r>
            <a:r>
              <a:rPr lang="en-US" sz="1000" i="1" dirty="0"/>
              <a:t>Diabetes Care 2023</a:t>
            </a:r>
            <a:r>
              <a:rPr lang="en-US" sz="1000" dirty="0"/>
              <a:t>;46(Suppl. 1):S140-S157.</a:t>
            </a:r>
          </a:p>
        </p:txBody>
      </p:sp>
    </p:spTree>
    <p:extLst>
      <p:ext uri="{BB962C8B-B14F-4D97-AF65-F5344CB8AC3E}">
        <p14:creationId xmlns:p14="http://schemas.microsoft.com/office/powerpoint/2010/main" val="124056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2EA5EF-C699-AF4C-BA42-C0A1CAAB713C}" type="slidenum">
              <a:rPr lang="en-US" smtClean="0"/>
              <a:t>13</a:t>
            </a:fld>
            <a:endParaRPr lang="en-US"/>
          </a:p>
        </p:txBody>
      </p:sp>
      <p:pic>
        <p:nvPicPr>
          <p:cNvPr id="4" name="Picture 3"/>
          <p:cNvPicPr>
            <a:picLocks noChangeAspect="1"/>
          </p:cNvPicPr>
          <p:nvPr/>
        </p:nvPicPr>
        <p:blipFill>
          <a:blip r:embed="rId2"/>
          <a:stretch>
            <a:fillRect/>
          </a:stretch>
        </p:blipFill>
        <p:spPr>
          <a:xfrm>
            <a:off x="1127495" y="0"/>
            <a:ext cx="6825660" cy="6099855"/>
          </a:xfrm>
          <a:prstGeom prst="rect">
            <a:avLst/>
          </a:prstGeom>
        </p:spPr>
      </p:pic>
      <p:sp>
        <p:nvSpPr>
          <p:cNvPr id="3" name="TextBox 2">
            <a:extLst>
              <a:ext uri="{FF2B5EF4-FFF2-40B4-BE49-F238E27FC236}">
                <a16:creationId xmlns:a16="http://schemas.microsoft.com/office/drawing/2014/main" id="{5F122EBA-8936-DF6A-15BD-61E3DC617010}"/>
              </a:ext>
            </a:extLst>
          </p:cNvPr>
          <p:cNvSpPr txBox="1"/>
          <p:nvPr/>
        </p:nvSpPr>
        <p:spPr>
          <a:xfrm>
            <a:off x="0" y="6611779"/>
            <a:ext cx="3924300" cy="246221"/>
          </a:xfrm>
          <a:prstGeom prst="rect">
            <a:avLst/>
          </a:prstGeom>
          <a:noFill/>
        </p:spPr>
        <p:txBody>
          <a:bodyPr wrap="square" rtlCol="0">
            <a:spAutoFit/>
          </a:bodyPr>
          <a:lstStyle/>
          <a:p>
            <a:r>
              <a:rPr lang="en-US" sz="1000" dirty="0"/>
              <a:t>ElSayed NA, et al. </a:t>
            </a:r>
            <a:r>
              <a:rPr lang="en-US" sz="1000" i="1" dirty="0"/>
              <a:t>Diabetes Care 2023</a:t>
            </a:r>
            <a:r>
              <a:rPr lang="en-US" sz="1000" dirty="0"/>
              <a:t>;46(Suppl. 1):S140-S157.</a:t>
            </a:r>
          </a:p>
        </p:txBody>
      </p:sp>
    </p:spTree>
    <p:extLst>
      <p:ext uri="{BB962C8B-B14F-4D97-AF65-F5344CB8AC3E}">
        <p14:creationId xmlns:p14="http://schemas.microsoft.com/office/powerpoint/2010/main" val="258690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2EA5EF-C699-AF4C-BA42-C0A1CAAB713C}" type="slidenum">
              <a:rPr lang="en-US" smtClean="0"/>
              <a:t>14</a:t>
            </a:fld>
            <a:endParaRPr lang="en-US"/>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1350" b="13338"/>
          <a:stretch/>
        </p:blipFill>
        <p:spPr>
          <a:xfrm>
            <a:off x="1898495" y="133814"/>
            <a:ext cx="4959505" cy="5475249"/>
          </a:xfrm>
          <a:prstGeom prst="rect">
            <a:avLst/>
          </a:prstGeom>
        </p:spPr>
      </p:pic>
      <p:pic>
        <p:nvPicPr>
          <p:cNvPr id="4" name="Content Placeholder 3">
            <a:extLst>
              <a:ext uri="{FF2B5EF4-FFF2-40B4-BE49-F238E27FC236}">
                <a16:creationId xmlns:a16="http://schemas.microsoft.com/office/drawing/2014/main" id="{D855EC1F-EA4D-07E7-E7D9-612FDFBB049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87908"/>
          <a:stretch/>
        </p:blipFill>
        <p:spPr>
          <a:xfrm>
            <a:off x="0" y="5486399"/>
            <a:ext cx="9144000" cy="736260"/>
          </a:xfrm>
          <a:prstGeom prst="rect">
            <a:avLst/>
          </a:prstGeom>
        </p:spPr>
      </p:pic>
      <p:sp>
        <p:nvSpPr>
          <p:cNvPr id="5" name="TextBox 4">
            <a:extLst>
              <a:ext uri="{FF2B5EF4-FFF2-40B4-BE49-F238E27FC236}">
                <a16:creationId xmlns:a16="http://schemas.microsoft.com/office/drawing/2014/main" id="{CA38E30F-28C1-6E33-C9E8-D901CE902AC0}"/>
              </a:ext>
            </a:extLst>
          </p:cNvPr>
          <p:cNvSpPr txBox="1"/>
          <p:nvPr/>
        </p:nvSpPr>
        <p:spPr>
          <a:xfrm>
            <a:off x="0" y="6611779"/>
            <a:ext cx="3924300" cy="246221"/>
          </a:xfrm>
          <a:prstGeom prst="rect">
            <a:avLst/>
          </a:prstGeom>
          <a:noFill/>
        </p:spPr>
        <p:txBody>
          <a:bodyPr wrap="square" rtlCol="0">
            <a:spAutoFit/>
          </a:bodyPr>
          <a:lstStyle/>
          <a:p>
            <a:r>
              <a:rPr lang="en-US" sz="1000" dirty="0"/>
              <a:t>ElSayed NA, et al. </a:t>
            </a:r>
            <a:r>
              <a:rPr lang="en-US" sz="1000" i="1" dirty="0"/>
              <a:t>Diabetes Care 2023</a:t>
            </a:r>
            <a:r>
              <a:rPr lang="en-US" sz="1000" dirty="0"/>
              <a:t>;46(Suppl. 1):S140-S157.</a:t>
            </a:r>
          </a:p>
        </p:txBody>
      </p:sp>
    </p:spTree>
    <p:extLst>
      <p:ext uri="{BB962C8B-B14F-4D97-AF65-F5344CB8AC3E}">
        <p14:creationId xmlns:p14="http://schemas.microsoft.com/office/powerpoint/2010/main" val="194133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8315569" cy="895400"/>
          </a:xfrm>
        </p:spPr>
        <p:txBody>
          <a:bodyPr/>
          <a:lstStyle/>
          <a:p>
            <a:r>
              <a:rPr lang="en-US" dirty="0"/>
              <a:t>SGLT- 2 Inhibitors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9693010"/>
              </p:ext>
            </p:extLst>
          </p:nvPr>
        </p:nvGraphicFramePr>
        <p:xfrm>
          <a:off x="457200" y="1295400"/>
          <a:ext cx="8315324" cy="1925320"/>
        </p:xfrm>
        <a:graphic>
          <a:graphicData uri="http://schemas.openxmlformats.org/drawingml/2006/table">
            <a:tbl>
              <a:tblPr firstRow="1" bandRow="1">
                <a:tableStyleId>{21E4AEA4-8DFA-4A89-87EB-49C32662AFE0}</a:tableStyleId>
              </a:tblPr>
              <a:tblGrid>
                <a:gridCol w="1669312">
                  <a:extLst>
                    <a:ext uri="{9D8B030D-6E8A-4147-A177-3AD203B41FA5}">
                      <a16:colId xmlns:a16="http://schemas.microsoft.com/office/drawing/2014/main" val="22162402"/>
                    </a:ext>
                  </a:extLst>
                </a:gridCol>
                <a:gridCol w="1934211">
                  <a:extLst>
                    <a:ext uri="{9D8B030D-6E8A-4147-A177-3AD203B41FA5}">
                      <a16:colId xmlns:a16="http://schemas.microsoft.com/office/drawing/2014/main" val="341087107"/>
                    </a:ext>
                  </a:extLst>
                </a:gridCol>
                <a:gridCol w="2369574">
                  <a:extLst>
                    <a:ext uri="{9D8B030D-6E8A-4147-A177-3AD203B41FA5}">
                      <a16:colId xmlns:a16="http://schemas.microsoft.com/office/drawing/2014/main" val="2885479763"/>
                    </a:ext>
                  </a:extLst>
                </a:gridCol>
                <a:gridCol w="2342227">
                  <a:extLst>
                    <a:ext uri="{9D8B030D-6E8A-4147-A177-3AD203B41FA5}">
                      <a16:colId xmlns:a16="http://schemas.microsoft.com/office/drawing/2014/main" val="2236361632"/>
                    </a:ext>
                  </a:extLst>
                </a:gridCol>
              </a:tblGrid>
              <a:tr h="370840">
                <a:tc>
                  <a:txBody>
                    <a:bodyPr/>
                    <a:lstStyle/>
                    <a:p>
                      <a:pPr algn="ctr"/>
                      <a:r>
                        <a:rPr lang="en-US" dirty="0"/>
                        <a:t>Efficacy</a:t>
                      </a:r>
                    </a:p>
                  </a:txBody>
                  <a:tcPr/>
                </a:tc>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r>
                        <a:rPr lang="en-US" dirty="0"/>
                        <a:t>Weight Change</a:t>
                      </a:r>
                    </a:p>
                  </a:txBody>
                  <a:tcPr/>
                </a:tc>
                <a:tc>
                  <a:txBody>
                    <a:bodyPr/>
                    <a:lstStyle/>
                    <a:p>
                      <a:pPr algn="ctr"/>
                      <a:r>
                        <a:rPr lang="en-US" dirty="0"/>
                        <a:t>CV Effects</a:t>
                      </a:r>
                    </a:p>
                  </a:txBody>
                  <a:tcPr/>
                </a:tc>
                <a:tc>
                  <a:txBody>
                    <a:bodyPr/>
                    <a:lstStyle/>
                    <a:p>
                      <a:pPr algn="ctr"/>
                      <a:r>
                        <a:rPr lang="en-US" dirty="0"/>
                        <a:t>Renal Effects</a:t>
                      </a:r>
                    </a:p>
                  </a:txBody>
                  <a:tcPr/>
                </a:tc>
                <a:extLst>
                  <a:ext uri="{0D108BD9-81ED-4DB2-BD59-A6C34878D82A}">
                    <a16:rowId xmlns:a16="http://schemas.microsoft.com/office/drawing/2014/main" val="4253423814"/>
                  </a:ext>
                </a:extLst>
              </a:tr>
              <a:tr h="370840">
                <a:tc>
                  <a:txBody>
                    <a:bodyPr/>
                    <a:lstStyle/>
                    <a:p>
                      <a:pPr algn="ctr"/>
                      <a:r>
                        <a:rPr lang="en-US" sz="1600" dirty="0"/>
                        <a:t>Intermediate to high</a:t>
                      </a:r>
                    </a:p>
                    <a:p>
                      <a:pPr algn="ctr"/>
                      <a:endParaRPr lang="en-US" sz="1600" dirty="0"/>
                    </a:p>
                    <a:p>
                      <a:pPr algn="ctr"/>
                      <a:r>
                        <a:rPr lang="en-US" sz="1600" dirty="0"/>
                        <a:t>Lowers A1c 0.5-1%</a:t>
                      </a:r>
                    </a:p>
                  </a:txBody>
                  <a:tcPr/>
                </a:tc>
                <a:tc>
                  <a:txBody>
                    <a:bodyPr/>
                    <a:lstStyle/>
                    <a:p>
                      <a:pPr algn="ctr"/>
                      <a:r>
                        <a:rPr lang="en-US" sz="1600" dirty="0"/>
                        <a:t>Loss (intermediate)</a:t>
                      </a:r>
                    </a:p>
                    <a:p>
                      <a:pPr algn="ctr"/>
                      <a:endParaRPr lang="en-US" sz="1600" dirty="0"/>
                    </a:p>
                    <a:p>
                      <a:pPr algn="ctr"/>
                      <a:r>
                        <a:rPr lang="en-US" sz="1600" dirty="0"/>
                        <a:t>1-3 </a:t>
                      </a:r>
                      <a:r>
                        <a:rPr lang="en-US" sz="1600" dirty="0" err="1"/>
                        <a:t>lbs</a:t>
                      </a:r>
                      <a:endParaRPr lang="en-US" sz="1600" dirty="0"/>
                    </a:p>
                    <a:p>
                      <a:pPr algn="ctr"/>
                      <a:endParaRPr lang="en-US" sz="1600" dirty="0"/>
                    </a:p>
                  </a:txBody>
                  <a:tcPr/>
                </a:tc>
                <a:tc>
                  <a:txBody>
                    <a:bodyPr/>
                    <a:lstStyle/>
                    <a:p>
                      <a:r>
                        <a:rPr lang="en-US" sz="1600" dirty="0"/>
                        <a:t>Benefit on MACE:</a:t>
                      </a:r>
                    </a:p>
                    <a:p>
                      <a:pPr marL="285750" indent="-285750">
                        <a:buFont typeface="Arial" panose="020B0604020202020204" pitchFamily="34" charset="0"/>
                        <a:buChar char="•"/>
                      </a:pPr>
                      <a:r>
                        <a:rPr lang="en-US" sz="1600" dirty="0" err="1"/>
                        <a:t>Empagliflozin</a:t>
                      </a:r>
                      <a:endParaRPr lang="en-US" sz="1600" dirty="0"/>
                    </a:p>
                    <a:p>
                      <a:pPr marL="285750" indent="-285750">
                        <a:buFont typeface="Arial" panose="020B0604020202020204" pitchFamily="34" charset="0"/>
                        <a:buChar char="•"/>
                      </a:pPr>
                      <a:r>
                        <a:rPr lang="en-US" sz="1600" dirty="0" err="1"/>
                        <a:t>Canagliflozin</a:t>
                      </a:r>
                      <a:endParaRPr lang="en-US" sz="1600" dirty="0"/>
                    </a:p>
                    <a:p>
                      <a:pPr marL="285750" indent="-285750">
                        <a:buFont typeface="Arial" panose="020B0604020202020204" pitchFamily="34" charset="0"/>
                        <a:buChar char="•"/>
                      </a:pPr>
                      <a:endParaRPr lang="en-US" sz="1600" dirty="0"/>
                    </a:p>
                    <a:p>
                      <a:pPr marL="0" indent="0">
                        <a:buFont typeface="Arial" panose="020B0604020202020204" pitchFamily="34" charset="0"/>
                        <a:buNone/>
                      </a:pPr>
                      <a:r>
                        <a:rPr lang="en-US" sz="1600" dirty="0"/>
                        <a:t>Benefit</a:t>
                      </a:r>
                      <a:r>
                        <a:rPr lang="en-US" sz="1600" baseline="0" dirty="0"/>
                        <a:t> for heart failure:</a:t>
                      </a:r>
                      <a:endParaRPr lang="en-US" sz="1600" dirty="0"/>
                    </a:p>
                    <a:p>
                      <a:pPr marL="285750" indent="-285750">
                        <a:buFont typeface="Arial" panose="020B0604020202020204" pitchFamily="34" charset="0"/>
                        <a:buChar char="•"/>
                      </a:pPr>
                      <a:r>
                        <a:rPr lang="en-US" sz="1600" dirty="0"/>
                        <a:t>All</a:t>
                      </a:r>
                      <a:r>
                        <a:rPr lang="en-US" sz="1600" baseline="0" dirty="0"/>
                        <a:t> 4 agents</a:t>
                      </a:r>
                      <a:endParaRPr lang="en-US" sz="1600" dirty="0"/>
                    </a:p>
                  </a:txBody>
                  <a:tcPr/>
                </a:tc>
                <a:tc>
                  <a:txBody>
                    <a:bodyPr/>
                    <a:lstStyle/>
                    <a:p>
                      <a:r>
                        <a:rPr lang="en-US" sz="1600" dirty="0"/>
                        <a:t>Reduce progression of</a:t>
                      </a:r>
                      <a:r>
                        <a:rPr lang="en-US" sz="1600" baseline="0" dirty="0"/>
                        <a:t> diabetic kidney disease:</a:t>
                      </a:r>
                    </a:p>
                    <a:p>
                      <a:pPr marL="285750" indent="-285750">
                        <a:buFont typeface="Arial" panose="020B0604020202020204" pitchFamily="34" charset="0"/>
                        <a:buChar char="•"/>
                      </a:pPr>
                      <a:r>
                        <a:rPr lang="en-US" sz="1600" baseline="0" dirty="0" err="1"/>
                        <a:t>Empagliflozin</a:t>
                      </a:r>
                      <a:endParaRPr lang="en-US" sz="1600" baseline="0" dirty="0"/>
                    </a:p>
                    <a:p>
                      <a:pPr marL="285750" indent="-285750">
                        <a:buFont typeface="Arial" panose="020B0604020202020204" pitchFamily="34" charset="0"/>
                        <a:buChar char="•"/>
                      </a:pPr>
                      <a:r>
                        <a:rPr lang="en-US" sz="1600" baseline="0" dirty="0" err="1"/>
                        <a:t>Dapagliflozin</a:t>
                      </a:r>
                      <a:endParaRPr lang="en-US" sz="1600" baseline="0" dirty="0"/>
                    </a:p>
                    <a:p>
                      <a:pPr marL="285750" indent="-285750">
                        <a:buFont typeface="Arial" panose="020B0604020202020204" pitchFamily="34" charset="0"/>
                        <a:buChar char="•"/>
                      </a:pPr>
                      <a:r>
                        <a:rPr lang="en-US" sz="1600" baseline="0" dirty="0" err="1"/>
                        <a:t>Canagliflozin</a:t>
                      </a:r>
                      <a:endParaRPr lang="en-US" sz="1600" baseline="0" dirty="0"/>
                    </a:p>
                  </a:txBody>
                  <a:tcPr/>
                </a:tc>
                <a:extLst>
                  <a:ext uri="{0D108BD9-81ED-4DB2-BD59-A6C34878D82A}">
                    <a16:rowId xmlns:a16="http://schemas.microsoft.com/office/drawing/2014/main" val="3277598355"/>
                  </a:ext>
                </a:extLst>
              </a:tr>
            </a:tbl>
          </a:graphicData>
        </a:graphic>
      </p:graphicFrame>
      <p:graphicFrame>
        <p:nvGraphicFramePr>
          <p:cNvPr id="5" name="Diagram 4"/>
          <p:cNvGraphicFramePr/>
          <p:nvPr>
            <p:extLst>
              <p:ext uri="{D42A27DB-BD31-4B8C-83A1-F6EECF244321}">
                <p14:modId xmlns:p14="http://schemas.microsoft.com/office/powerpoint/2010/main" val="3789552645"/>
              </p:ext>
            </p:extLst>
          </p:nvPr>
        </p:nvGraphicFramePr>
        <p:xfrm>
          <a:off x="3715440" y="3557343"/>
          <a:ext cx="4807514" cy="2395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6611779"/>
            <a:ext cx="3924300" cy="246221"/>
          </a:xfrm>
          <a:prstGeom prst="rect">
            <a:avLst/>
          </a:prstGeom>
          <a:noFill/>
        </p:spPr>
        <p:txBody>
          <a:bodyPr wrap="square" rtlCol="0">
            <a:spAutoFit/>
          </a:bodyPr>
          <a:lstStyle/>
          <a:p>
            <a:r>
              <a:rPr lang="en-US" sz="1000" dirty="0"/>
              <a:t>ElSayed NA, et al. </a:t>
            </a:r>
            <a:r>
              <a:rPr lang="en-US" sz="1000" i="1" dirty="0"/>
              <a:t>Diabetes Care 2023</a:t>
            </a:r>
            <a:r>
              <a:rPr lang="en-US" sz="1000" dirty="0"/>
              <a:t>;46(Suppl. 1):S140-S157.</a:t>
            </a:r>
          </a:p>
        </p:txBody>
      </p:sp>
      <p:sp>
        <p:nvSpPr>
          <p:cNvPr id="3" name="Oval 2"/>
          <p:cNvSpPr/>
          <p:nvPr/>
        </p:nvSpPr>
        <p:spPr>
          <a:xfrm>
            <a:off x="1002890" y="3565241"/>
            <a:ext cx="2408903" cy="2103983"/>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Mechanism: decrease glucose reabsorption in the kidneys</a:t>
            </a:r>
          </a:p>
        </p:txBody>
      </p:sp>
      <p:sp>
        <p:nvSpPr>
          <p:cNvPr id="7" name="TextBox 6"/>
          <p:cNvSpPr txBox="1"/>
          <p:nvPr/>
        </p:nvSpPr>
        <p:spPr>
          <a:xfrm>
            <a:off x="4157330" y="6411723"/>
            <a:ext cx="2381693" cy="400110"/>
          </a:xfrm>
          <a:prstGeom prst="rect">
            <a:avLst/>
          </a:prstGeom>
          <a:noFill/>
        </p:spPr>
        <p:txBody>
          <a:bodyPr wrap="square" rtlCol="0">
            <a:spAutoFit/>
          </a:bodyPr>
          <a:lstStyle/>
          <a:p>
            <a:r>
              <a:rPr lang="en-US" sz="1000" dirty="0"/>
              <a:t>CV: Cardiovascular</a:t>
            </a:r>
          </a:p>
          <a:p>
            <a:r>
              <a:rPr lang="en-US" sz="1000" dirty="0"/>
              <a:t>MACE: major adverse cardiac events</a:t>
            </a:r>
          </a:p>
        </p:txBody>
      </p:sp>
    </p:spTree>
    <p:extLst>
      <p:ext uri="{BB962C8B-B14F-4D97-AF65-F5344CB8AC3E}">
        <p14:creationId xmlns:p14="http://schemas.microsoft.com/office/powerpoint/2010/main" val="357458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SGLT-2 Considerations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1306525"/>
              </p:ext>
            </p:extLst>
          </p:nvPr>
        </p:nvGraphicFramePr>
        <p:xfrm>
          <a:off x="457446" y="1417639"/>
          <a:ext cx="8315325" cy="436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6611779"/>
            <a:ext cx="3924300" cy="246221"/>
          </a:xfrm>
          <a:prstGeom prst="rect">
            <a:avLst/>
          </a:prstGeom>
          <a:noFill/>
        </p:spPr>
        <p:txBody>
          <a:bodyPr wrap="square" rtlCol="0">
            <a:spAutoFit/>
          </a:bodyPr>
          <a:lstStyle/>
          <a:p>
            <a:r>
              <a:rPr lang="en-US" sz="1000" dirty="0"/>
              <a:t>ElSayed NA, et al. </a:t>
            </a:r>
            <a:r>
              <a:rPr lang="en-US" sz="1000" i="1" dirty="0"/>
              <a:t>Diabetes Care 2023</a:t>
            </a:r>
            <a:r>
              <a:rPr lang="en-US" sz="1000" dirty="0"/>
              <a:t>;46(Suppl. 1):S140-S157.</a:t>
            </a:r>
          </a:p>
        </p:txBody>
      </p:sp>
      <p:sp>
        <p:nvSpPr>
          <p:cNvPr id="3" name="TextBox 2"/>
          <p:cNvSpPr txBox="1"/>
          <p:nvPr/>
        </p:nvSpPr>
        <p:spPr>
          <a:xfrm>
            <a:off x="3924300" y="6567692"/>
            <a:ext cx="2679405" cy="246221"/>
          </a:xfrm>
          <a:prstGeom prst="rect">
            <a:avLst/>
          </a:prstGeom>
          <a:noFill/>
        </p:spPr>
        <p:txBody>
          <a:bodyPr wrap="square" rtlCol="0">
            <a:spAutoFit/>
          </a:bodyPr>
          <a:lstStyle/>
          <a:p>
            <a:r>
              <a:rPr lang="en-US" sz="1000" dirty="0"/>
              <a:t>eGFR: estimated glomerular filtration rate</a:t>
            </a:r>
          </a:p>
        </p:txBody>
      </p:sp>
    </p:spTree>
    <p:extLst>
      <p:ext uri="{BB962C8B-B14F-4D97-AF65-F5344CB8AC3E}">
        <p14:creationId xmlns:p14="http://schemas.microsoft.com/office/powerpoint/2010/main" val="43722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8315569" cy="826574"/>
          </a:xfrm>
        </p:spPr>
        <p:txBody>
          <a:bodyPr/>
          <a:lstStyle/>
          <a:p>
            <a:r>
              <a:rPr lang="en-US" dirty="0"/>
              <a:t>GLP-1 Agonists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5426679"/>
              </p:ext>
            </p:extLst>
          </p:nvPr>
        </p:nvGraphicFramePr>
        <p:xfrm>
          <a:off x="457200" y="1159244"/>
          <a:ext cx="8315324" cy="2169160"/>
        </p:xfrm>
        <a:graphic>
          <a:graphicData uri="http://schemas.openxmlformats.org/drawingml/2006/table">
            <a:tbl>
              <a:tblPr firstRow="1" bandRow="1">
                <a:tableStyleId>{21E4AEA4-8DFA-4A89-87EB-49C32662AFE0}</a:tableStyleId>
              </a:tblPr>
              <a:tblGrid>
                <a:gridCol w="1342103">
                  <a:extLst>
                    <a:ext uri="{9D8B030D-6E8A-4147-A177-3AD203B41FA5}">
                      <a16:colId xmlns:a16="http://schemas.microsoft.com/office/drawing/2014/main" val="2882443079"/>
                    </a:ext>
                  </a:extLst>
                </a:gridCol>
                <a:gridCol w="1858297">
                  <a:extLst>
                    <a:ext uri="{9D8B030D-6E8A-4147-A177-3AD203B41FA5}">
                      <a16:colId xmlns:a16="http://schemas.microsoft.com/office/drawing/2014/main" val="2852055820"/>
                    </a:ext>
                  </a:extLst>
                </a:gridCol>
                <a:gridCol w="2438400">
                  <a:extLst>
                    <a:ext uri="{9D8B030D-6E8A-4147-A177-3AD203B41FA5}">
                      <a16:colId xmlns:a16="http://schemas.microsoft.com/office/drawing/2014/main" val="1440458073"/>
                    </a:ext>
                  </a:extLst>
                </a:gridCol>
                <a:gridCol w="2676524">
                  <a:extLst>
                    <a:ext uri="{9D8B030D-6E8A-4147-A177-3AD203B41FA5}">
                      <a16:colId xmlns:a16="http://schemas.microsoft.com/office/drawing/2014/main" val="535506925"/>
                    </a:ext>
                  </a:extLst>
                </a:gridCol>
              </a:tblGrid>
              <a:tr h="370840">
                <a:tc>
                  <a:txBody>
                    <a:bodyPr/>
                    <a:lstStyle/>
                    <a:p>
                      <a:r>
                        <a:rPr lang="en-US" dirty="0"/>
                        <a:t>Efficacy</a:t>
                      </a:r>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Weight Change</a:t>
                      </a:r>
                    </a:p>
                  </a:txBody>
                  <a:tcPr/>
                </a:tc>
                <a:tc>
                  <a:txBody>
                    <a:bodyPr/>
                    <a:lstStyle/>
                    <a:p>
                      <a:pPr algn="ctr"/>
                      <a:r>
                        <a:rPr lang="en-US" dirty="0"/>
                        <a:t>CV Effects</a:t>
                      </a:r>
                    </a:p>
                  </a:txBody>
                  <a:tcPr/>
                </a:tc>
                <a:tc>
                  <a:txBody>
                    <a:bodyPr/>
                    <a:lstStyle/>
                    <a:p>
                      <a:pPr algn="ctr"/>
                      <a:r>
                        <a:rPr lang="en-US" dirty="0"/>
                        <a:t>Renal Effects</a:t>
                      </a:r>
                    </a:p>
                  </a:txBody>
                  <a:tcPr/>
                </a:tc>
                <a:extLst>
                  <a:ext uri="{0D108BD9-81ED-4DB2-BD59-A6C34878D82A}">
                    <a16:rowId xmlns:a16="http://schemas.microsoft.com/office/drawing/2014/main" val="2588662383"/>
                  </a:ext>
                </a:extLst>
              </a:tr>
              <a:tr h="370840">
                <a:tc>
                  <a:txBody>
                    <a:bodyPr/>
                    <a:lstStyle/>
                    <a:p>
                      <a:pPr algn="ctr"/>
                      <a:r>
                        <a:rPr lang="en-US" sz="1600" dirty="0"/>
                        <a:t>High to very high</a:t>
                      </a:r>
                    </a:p>
                    <a:p>
                      <a:pPr algn="ctr"/>
                      <a:endParaRPr lang="en-US" sz="1600" dirty="0"/>
                    </a:p>
                    <a:p>
                      <a:pPr algn="ctr"/>
                      <a:r>
                        <a:rPr lang="en-US" sz="1600" dirty="0"/>
                        <a:t>Lowers A1c 0.5-1.6%</a:t>
                      </a:r>
                    </a:p>
                  </a:txBody>
                  <a:tcPr/>
                </a:tc>
                <a:tc>
                  <a:txBody>
                    <a:bodyPr/>
                    <a:lstStyle/>
                    <a:p>
                      <a:pPr algn="ctr"/>
                      <a:r>
                        <a:rPr lang="en-US" sz="1600" dirty="0"/>
                        <a:t>Loss (intermediate</a:t>
                      </a:r>
                      <a:r>
                        <a:rPr lang="en-US" sz="1600" baseline="0" dirty="0"/>
                        <a:t> to high)</a:t>
                      </a:r>
                      <a:endParaRPr lang="en-US" sz="1600" dirty="0"/>
                    </a:p>
                    <a:p>
                      <a:pPr algn="ctr"/>
                      <a:endParaRPr lang="en-US" sz="1600" dirty="0"/>
                    </a:p>
                    <a:p>
                      <a:pPr algn="ctr"/>
                      <a:r>
                        <a:rPr lang="en-US" sz="1600" dirty="0"/>
                        <a:t>8-12 </a:t>
                      </a:r>
                      <a:r>
                        <a:rPr lang="en-US" sz="1600" dirty="0" err="1"/>
                        <a:t>lbs</a:t>
                      </a:r>
                      <a:endParaRPr lang="en-US" sz="1600" dirty="0"/>
                    </a:p>
                    <a:p>
                      <a:pPr algn="ctr"/>
                      <a:endParaRPr lang="en-US" sz="1600" dirty="0"/>
                    </a:p>
                  </a:txBody>
                  <a:tcPr/>
                </a:tc>
                <a:tc>
                  <a:txBody>
                    <a:bodyPr/>
                    <a:lstStyle/>
                    <a:p>
                      <a:r>
                        <a:rPr lang="en-US" sz="1600" dirty="0"/>
                        <a:t>Benefit on MACE: </a:t>
                      </a:r>
                    </a:p>
                    <a:p>
                      <a:pPr marL="285750" indent="-285750">
                        <a:buFont typeface="Arial" panose="020B0604020202020204" pitchFamily="34" charset="0"/>
                        <a:buChar char="•"/>
                      </a:pPr>
                      <a:r>
                        <a:rPr lang="en-US" sz="1600" dirty="0" err="1"/>
                        <a:t>Liraglutide</a:t>
                      </a:r>
                      <a:endParaRPr lang="en-US" sz="1600" dirty="0"/>
                    </a:p>
                    <a:p>
                      <a:pPr marL="285750" indent="-285750">
                        <a:buFont typeface="Arial" panose="020B0604020202020204" pitchFamily="34" charset="0"/>
                        <a:buChar char="•"/>
                      </a:pPr>
                      <a:r>
                        <a:rPr lang="en-US" sz="1600" dirty="0" err="1"/>
                        <a:t>Semaglutide</a:t>
                      </a:r>
                      <a:endParaRPr lang="en-US" sz="1600" dirty="0"/>
                    </a:p>
                    <a:p>
                      <a:pPr marL="285750" indent="-285750">
                        <a:buFont typeface="Arial" panose="020B0604020202020204" pitchFamily="34" charset="0"/>
                        <a:buChar char="•"/>
                      </a:pPr>
                      <a:r>
                        <a:rPr lang="en-US" sz="1600" dirty="0" err="1"/>
                        <a:t>Dulaglutide</a:t>
                      </a: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All</a:t>
                      </a:r>
                      <a:r>
                        <a:rPr lang="en-US" sz="1600" baseline="0" dirty="0"/>
                        <a:t> with neutral effect on heart failure</a:t>
                      </a:r>
                      <a:endParaRPr lang="en-US" sz="1600" dirty="0"/>
                    </a:p>
                  </a:txBody>
                  <a:tcPr/>
                </a:tc>
                <a:tc>
                  <a:txBody>
                    <a:bodyPr/>
                    <a:lstStyle/>
                    <a:p>
                      <a:r>
                        <a:rPr lang="en-US" sz="1600" dirty="0"/>
                        <a:t>Benefit (driven by albuminuria outcomes):</a:t>
                      </a:r>
                    </a:p>
                    <a:p>
                      <a:pPr marL="285750" indent="-285750">
                        <a:buFont typeface="Arial" panose="020B0604020202020204" pitchFamily="34" charset="0"/>
                        <a:buChar char="•"/>
                      </a:pPr>
                      <a:r>
                        <a:rPr lang="en-US" sz="1600" dirty="0" err="1"/>
                        <a:t>Liraglutide</a:t>
                      </a:r>
                      <a:endParaRPr lang="en-US" sz="1600" dirty="0"/>
                    </a:p>
                    <a:p>
                      <a:pPr marL="285750" indent="-285750">
                        <a:buFont typeface="Arial" panose="020B0604020202020204" pitchFamily="34" charset="0"/>
                        <a:buChar char="•"/>
                      </a:pPr>
                      <a:r>
                        <a:rPr lang="en-US" sz="1600" dirty="0" err="1"/>
                        <a:t>Semaglutide</a:t>
                      </a:r>
                      <a:endParaRPr lang="en-US" sz="1600" dirty="0"/>
                    </a:p>
                    <a:p>
                      <a:pPr marL="285750" indent="-285750">
                        <a:buFont typeface="Arial" panose="020B0604020202020204" pitchFamily="34" charset="0"/>
                        <a:buChar char="•"/>
                      </a:pPr>
                      <a:r>
                        <a:rPr lang="en-US" sz="1600" dirty="0" err="1"/>
                        <a:t>Dulaglutide</a:t>
                      </a:r>
                      <a:endParaRPr lang="en-US" sz="1600" dirty="0"/>
                    </a:p>
                  </a:txBody>
                  <a:tcPr/>
                </a:tc>
                <a:extLst>
                  <a:ext uri="{0D108BD9-81ED-4DB2-BD59-A6C34878D82A}">
                    <a16:rowId xmlns:a16="http://schemas.microsoft.com/office/drawing/2014/main" val="2250175616"/>
                  </a:ext>
                </a:extLst>
              </a:tr>
            </a:tbl>
          </a:graphicData>
        </a:graphic>
      </p:graphicFrame>
      <p:graphicFrame>
        <p:nvGraphicFramePr>
          <p:cNvPr id="5" name="Diagram 4"/>
          <p:cNvGraphicFramePr/>
          <p:nvPr>
            <p:extLst>
              <p:ext uri="{D42A27DB-BD31-4B8C-83A1-F6EECF244321}">
                <p14:modId xmlns:p14="http://schemas.microsoft.com/office/powerpoint/2010/main" val="464967919"/>
              </p:ext>
            </p:extLst>
          </p:nvPr>
        </p:nvGraphicFramePr>
        <p:xfrm>
          <a:off x="3581646" y="3424933"/>
          <a:ext cx="5191125" cy="291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6611779"/>
            <a:ext cx="3924300" cy="246221"/>
          </a:xfrm>
          <a:prstGeom prst="rect">
            <a:avLst/>
          </a:prstGeom>
          <a:noFill/>
        </p:spPr>
        <p:txBody>
          <a:bodyPr wrap="square" rtlCol="0">
            <a:spAutoFit/>
          </a:bodyPr>
          <a:lstStyle/>
          <a:p>
            <a:r>
              <a:rPr lang="en-US" sz="1000" dirty="0"/>
              <a:t>ElSayed NA, et al. </a:t>
            </a:r>
            <a:r>
              <a:rPr lang="en-US" sz="1000" i="1" dirty="0"/>
              <a:t>Diabetes Care 2023</a:t>
            </a:r>
            <a:r>
              <a:rPr lang="en-US" sz="1000" dirty="0"/>
              <a:t>;46(Suppl. 1):S140-S157.</a:t>
            </a:r>
          </a:p>
        </p:txBody>
      </p:sp>
      <p:sp>
        <p:nvSpPr>
          <p:cNvPr id="3" name="Rounded Rectangle 2"/>
          <p:cNvSpPr/>
          <p:nvPr/>
        </p:nvSpPr>
        <p:spPr>
          <a:xfrm>
            <a:off x="457200" y="3761381"/>
            <a:ext cx="2708787" cy="2241754"/>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Mechanism:</a:t>
            </a:r>
          </a:p>
          <a:p>
            <a:pPr marL="285750" indent="-285750">
              <a:buFont typeface="Arial" panose="020B0604020202020204" pitchFamily="34" charset="0"/>
              <a:buChar char="•"/>
            </a:pPr>
            <a:r>
              <a:rPr lang="en-US" sz="1600" dirty="0"/>
              <a:t>Increase insulin release with food</a:t>
            </a:r>
          </a:p>
          <a:p>
            <a:pPr marL="285750" indent="-285750">
              <a:buFont typeface="Arial" panose="020B0604020202020204" pitchFamily="34" charset="0"/>
              <a:buChar char="•"/>
            </a:pPr>
            <a:r>
              <a:rPr lang="en-US" sz="1600" dirty="0"/>
              <a:t>Slows gastric emptying</a:t>
            </a:r>
          </a:p>
          <a:p>
            <a:pPr marL="285750" indent="-285750">
              <a:buFont typeface="Arial" panose="020B0604020202020204" pitchFamily="34" charset="0"/>
              <a:buChar char="•"/>
            </a:pPr>
            <a:r>
              <a:rPr lang="en-US" sz="1600" dirty="0"/>
              <a:t>Promotes satiety</a:t>
            </a:r>
          </a:p>
          <a:p>
            <a:pPr marL="285750" indent="-285750">
              <a:buFont typeface="Arial" panose="020B0604020202020204" pitchFamily="34" charset="0"/>
              <a:buChar char="•"/>
            </a:pPr>
            <a:r>
              <a:rPr lang="en-US" sz="1600" dirty="0"/>
              <a:t>Suppresses glucagon</a:t>
            </a:r>
          </a:p>
        </p:txBody>
      </p:sp>
    </p:spTree>
    <p:extLst>
      <p:ext uri="{BB962C8B-B14F-4D97-AF65-F5344CB8AC3E}">
        <p14:creationId xmlns:p14="http://schemas.microsoft.com/office/powerpoint/2010/main" val="7830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GLP-1 Agonist Considerations</a:t>
            </a:r>
          </a:p>
        </p:txBody>
      </p:sp>
      <p:sp>
        <p:nvSpPr>
          <p:cNvPr id="3" name="Content Placeholder 2"/>
          <p:cNvSpPr>
            <a:spLocks noGrp="1"/>
          </p:cNvSpPr>
          <p:nvPr>
            <p:ph idx="1"/>
          </p:nvPr>
        </p:nvSpPr>
        <p:spPr>
          <a:xfrm>
            <a:off x="457202" y="1417639"/>
            <a:ext cx="3781423" cy="4549863"/>
          </a:xfrm>
        </p:spPr>
        <p:txBody>
          <a:bodyPr>
            <a:normAutofit/>
          </a:bodyPr>
          <a:lstStyle/>
          <a:p>
            <a:r>
              <a:rPr lang="en-US" sz="2200" dirty="0"/>
              <a:t>Side effects</a:t>
            </a:r>
          </a:p>
          <a:p>
            <a:pPr lvl="1"/>
            <a:r>
              <a:rPr lang="en-US" dirty="0"/>
              <a:t>Nausea, diarrhea, constipation</a:t>
            </a:r>
          </a:p>
          <a:p>
            <a:pPr lvl="1"/>
            <a:r>
              <a:rPr lang="en-US" dirty="0"/>
              <a:t>Injection site reactions</a:t>
            </a:r>
          </a:p>
          <a:p>
            <a:pPr lvl="1"/>
            <a:r>
              <a:rPr lang="en-US" dirty="0"/>
              <a:t>Pancreatitis</a:t>
            </a:r>
          </a:p>
          <a:p>
            <a:r>
              <a:rPr lang="en-US" sz="2200" dirty="0"/>
              <a:t>Black box warning: thyroid C-cell tumors</a:t>
            </a:r>
          </a:p>
        </p:txBody>
      </p:sp>
      <p:graphicFrame>
        <p:nvGraphicFramePr>
          <p:cNvPr id="4" name="Diagram 3"/>
          <p:cNvGraphicFramePr/>
          <p:nvPr>
            <p:extLst>
              <p:ext uri="{D42A27DB-BD31-4B8C-83A1-F6EECF244321}">
                <p14:modId xmlns:p14="http://schemas.microsoft.com/office/powerpoint/2010/main" val="2367564153"/>
              </p:ext>
            </p:extLst>
          </p:nvPr>
        </p:nvGraphicFramePr>
        <p:xfrm>
          <a:off x="3805084" y="1600202"/>
          <a:ext cx="5705475" cy="436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6611779"/>
            <a:ext cx="3924300" cy="246221"/>
          </a:xfrm>
          <a:prstGeom prst="rect">
            <a:avLst/>
          </a:prstGeom>
          <a:noFill/>
        </p:spPr>
        <p:txBody>
          <a:bodyPr wrap="square" rtlCol="0">
            <a:spAutoFit/>
          </a:bodyPr>
          <a:lstStyle/>
          <a:p>
            <a:r>
              <a:rPr lang="en-US" sz="1000" dirty="0"/>
              <a:t>ElSayed NA, et al. </a:t>
            </a:r>
            <a:r>
              <a:rPr lang="en-US" sz="1000" i="1" dirty="0"/>
              <a:t>Diabetes Care 2023</a:t>
            </a:r>
            <a:r>
              <a:rPr lang="en-US" sz="1000" dirty="0"/>
              <a:t>;46(Suppl. 1):S140-S157.</a:t>
            </a:r>
          </a:p>
        </p:txBody>
      </p:sp>
      <p:sp>
        <p:nvSpPr>
          <p:cNvPr id="6" name="Oval 5"/>
          <p:cNvSpPr/>
          <p:nvPr/>
        </p:nvSpPr>
        <p:spPr>
          <a:xfrm>
            <a:off x="863242" y="4268280"/>
            <a:ext cx="2969342" cy="2064774"/>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 side effects are typically temporary</a:t>
            </a:r>
          </a:p>
          <a:p>
            <a:pPr algn="ctr"/>
            <a:endParaRPr lang="en-US" dirty="0"/>
          </a:p>
          <a:p>
            <a:pPr algn="ctr"/>
            <a:r>
              <a:rPr lang="en-US" dirty="0"/>
              <a:t>Counsel patients on diet strategies to mitigate</a:t>
            </a:r>
          </a:p>
        </p:txBody>
      </p:sp>
    </p:spTree>
    <p:extLst>
      <p:ext uri="{BB962C8B-B14F-4D97-AF65-F5344CB8AC3E}">
        <p14:creationId xmlns:p14="http://schemas.microsoft.com/office/powerpoint/2010/main" val="412611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GLP-1 Agonist Considerations</a:t>
            </a:r>
          </a:p>
        </p:txBody>
      </p:sp>
      <p:sp>
        <p:nvSpPr>
          <p:cNvPr id="3" name="Content Placeholder 2"/>
          <p:cNvSpPr>
            <a:spLocks noGrp="1"/>
          </p:cNvSpPr>
          <p:nvPr>
            <p:ph idx="1"/>
          </p:nvPr>
        </p:nvSpPr>
        <p:spPr>
          <a:xfrm>
            <a:off x="457202" y="1417639"/>
            <a:ext cx="8315569" cy="4549863"/>
          </a:xfrm>
        </p:spPr>
        <p:txBody>
          <a:bodyPr/>
          <a:lstStyle/>
          <a:p>
            <a:r>
              <a:rPr lang="en-US" dirty="0"/>
              <a:t>Titrate slowly for tolerability – starting doses are not effective for glucose management</a:t>
            </a:r>
          </a:p>
        </p:txBody>
      </p:sp>
      <p:graphicFrame>
        <p:nvGraphicFramePr>
          <p:cNvPr id="4" name="Table 3"/>
          <p:cNvGraphicFramePr>
            <a:graphicFrameLocks noGrp="1"/>
          </p:cNvGraphicFramePr>
          <p:nvPr>
            <p:extLst>
              <p:ext uri="{D42A27DB-BD31-4B8C-83A1-F6EECF244321}">
                <p14:modId xmlns:p14="http://schemas.microsoft.com/office/powerpoint/2010/main" val="1425436764"/>
              </p:ext>
            </p:extLst>
          </p:nvPr>
        </p:nvGraphicFramePr>
        <p:xfrm>
          <a:off x="457200" y="2447719"/>
          <a:ext cx="8315570" cy="3662680"/>
        </p:xfrm>
        <a:graphic>
          <a:graphicData uri="http://schemas.openxmlformats.org/drawingml/2006/table">
            <a:tbl>
              <a:tblPr firstRow="1" bandRow="1">
                <a:tableStyleId>{21E4AEA4-8DFA-4A89-87EB-49C32662AFE0}</a:tableStyleId>
              </a:tblPr>
              <a:tblGrid>
                <a:gridCol w="1686232">
                  <a:extLst>
                    <a:ext uri="{9D8B030D-6E8A-4147-A177-3AD203B41FA5}">
                      <a16:colId xmlns:a16="http://schemas.microsoft.com/office/drawing/2014/main" val="919069679"/>
                    </a:ext>
                  </a:extLst>
                </a:gridCol>
                <a:gridCol w="6629338">
                  <a:extLst>
                    <a:ext uri="{9D8B030D-6E8A-4147-A177-3AD203B41FA5}">
                      <a16:colId xmlns:a16="http://schemas.microsoft.com/office/drawing/2014/main" val="1231356569"/>
                    </a:ext>
                  </a:extLst>
                </a:gridCol>
              </a:tblGrid>
              <a:tr h="370840">
                <a:tc>
                  <a:txBody>
                    <a:bodyPr/>
                    <a:lstStyle/>
                    <a:p>
                      <a:r>
                        <a:rPr lang="en-US" dirty="0"/>
                        <a:t>Medication</a:t>
                      </a:r>
                    </a:p>
                  </a:txBody>
                  <a:tcPr/>
                </a:tc>
                <a:tc>
                  <a:txBody>
                    <a:bodyPr/>
                    <a:lstStyle/>
                    <a:p>
                      <a:r>
                        <a:rPr lang="en-US" dirty="0"/>
                        <a:t>Dose Titration</a:t>
                      </a:r>
                    </a:p>
                  </a:txBody>
                  <a:tcPr/>
                </a:tc>
                <a:extLst>
                  <a:ext uri="{0D108BD9-81ED-4DB2-BD59-A6C34878D82A}">
                    <a16:rowId xmlns:a16="http://schemas.microsoft.com/office/drawing/2014/main" val="656977883"/>
                  </a:ext>
                </a:extLst>
              </a:tr>
              <a:tr h="370840">
                <a:tc>
                  <a:txBody>
                    <a:bodyPr/>
                    <a:lstStyle/>
                    <a:p>
                      <a:r>
                        <a:rPr lang="en-US" dirty="0" err="1"/>
                        <a:t>Liraglutide</a:t>
                      </a:r>
                      <a:endParaRPr lang="en-US" dirty="0"/>
                    </a:p>
                  </a:txBody>
                  <a:tcPr/>
                </a:tc>
                <a:tc>
                  <a:txBody>
                    <a:bodyPr/>
                    <a:lstStyle/>
                    <a:p>
                      <a:r>
                        <a:rPr lang="en-US" dirty="0"/>
                        <a:t>0.6 mg</a:t>
                      </a:r>
                      <a:r>
                        <a:rPr lang="en-US" baseline="0" dirty="0"/>
                        <a:t> once daily for 1 week, then</a:t>
                      </a:r>
                    </a:p>
                    <a:p>
                      <a:r>
                        <a:rPr lang="en-US" baseline="0" dirty="0"/>
                        <a:t>1.2 mg once daily </a:t>
                      </a:r>
                    </a:p>
                    <a:p>
                      <a:r>
                        <a:rPr lang="en-US" baseline="0" dirty="0"/>
                        <a:t>Can increase to 1.8 mg if needed</a:t>
                      </a:r>
                    </a:p>
                  </a:txBody>
                  <a:tcPr/>
                </a:tc>
                <a:extLst>
                  <a:ext uri="{0D108BD9-81ED-4DB2-BD59-A6C34878D82A}">
                    <a16:rowId xmlns:a16="http://schemas.microsoft.com/office/drawing/2014/main" val="1489103705"/>
                  </a:ext>
                </a:extLst>
              </a:tr>
              <a:tr h="370840">
                <a:tc>
                  <a:txBody>
                    <a:bodyPr/>
                    <a:lstStyle/>
                    <a:p>
                      <a:r>
                        <a:rPr lang="en-US" dirty="0" err="1"/>
                        <a:t>Semaglutide</a:t>
                      </a:r>
                      <a:endParaRPr lang="en-US" dirty="0"/>
                    </a:p>
                  </a:txBody>
                  <a:tcPr/>
                </a:tc>
                <a:tc>
                  <a:txBody>
                    <a:bodyPr/>
                    <a:lstStyle/>
                    <a:p>
                      <a:r>
                        <a:rPr lang="en-US" dirty="0"/>
                        <a:t>0.25 mg once weekly for 4 weeks, then</a:t>
                      </a:r>
                    </a:p>
                    <a:p>
                      <a:r>
                        <a:rPr lang="en-US" dirty="0"/>
                        <a:t>0.5 mg once weekly </a:t>
                      </a:r>
                    </a:p>
                    <a:p>
                      <a:r>
                        <a:rPr lang="en-US" dirty="0"/>
                        <a:t>Further</a:t>
                      </a:r>
                      <a:r>
                        <a:rPr lang="en-US" baseline="0" dirty="0"/>
                        <a:t> titration to 1 mg or 2 mg available – allow 4 weeks between dose changes</a:t>
                      </a:r>
                      <a:endParaRPr lang="en-US" dirty="0"/>
                    </a:p>
                  </a:txBody>
                  <a:tcPr/>
                </a:tc>
                <a:extLst>
                  <a:ext uri="{0D108BD9-81ED-4DB2-BD59-A6C34878D82A}">
                    <a16:rowId xmlns:a16="http://schemas.microsoft.com/office/drawing/2014/main" val="4125659979"/>
                  </a:ext>
                </a:extLst>
              </a:tr>
              <a:tr h="370840">
                <a:tc>
                  <a:txBody>
                    <a:bodyPr/>
                    <a:lstStyle/>
                    <a:p>
                      <a:r>
                        <a:rPr lang="en-US" dirty="0" err="1"/>
                        <a:t>Dulaglutide</a:t>
                      </a:r>
                      <a:endParaRPr lang="en-US" dirty="0"/>
                    </a:p>
                  </a:txBody>
                  <a:tcPr/>
                </a:tc>
                <a:tc>
                  <a:txBody>
                    <a:bodyPr/>
                    <a:lstStyle/>
                    <a:p>
                      <a:r>
                        <a:rPr lang="en-US" dirty="0"/>
                        <a:t>0.75 mg once weekly for 4 weeks, then</a:t>
                      </a:r>
                    </a:p>
                    <a:p>
                      <a:r>
                        <a:rPr lang="en-US" dirty="0"/>
                        <a:t>1.5 mg once weekly</a:t>
                      </a:r>
                    </a:p>
                    <a:p>
                      <a:r>
                        <a:rPr lang="en-US" dirty="0"/>
                        <a:t>Further</a:t>
                      </a:r>
                      <a:r>
                        <a:rPr lang="en-US" baseline="0" dirty="0"/>
                        <a:t> titration to 3 mg or 4.5 mg available – allow 4 weeks between dose changes</a:t>
                      </a:r>
                      <a:endParaRPr lang="en-US" dirty="0"/>
                    </a:p>
                  </a:txBody>
                  <a:tcPr/>
                </a:tc>
                <a:extLst>
                  <a:ext uri="{0D108BD9-81ED-4DB2-BD59-A6C34878D82A}">
                    <a16:rowId xmlns:a16="http://schemas.microsoft.com/office/drawing/2014/main" val="1072757865"/>
                  </a:ext>
                </a:extLst>
              </a:tr>
            </a:tbl>
          </a:graphicData>
        </a:graphic>
      </p:graphicFrame>
    </p:spTree>
    <p:extLst>
      <p:ext uri="{BB962C8B-B14F-4D97-AF65-F5344CB8AC3E}">
        <p14:creationId xmlns:p14="http://schemas.microsoft.com/office/powerpoint/2010/main" val="11490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7DB0-1646-43EC-8F1B-ED33B15468B6}"/>
              </a:ext>
            </a:extLst>
          </p:cNvPr>
          <p:cNvSpPr>
            <a:spLocks noGrp="1"/>
          </p:cNvSpPr>
          <p:nvPr>
            <p:ph type="title"/>
          </p:nvPr>
        </p:nvSpPr>
        <p:spPr/>
        <p:txBody>
          <a:bodyPr/>
          <a:lstStyle/>
          <a:p>
            <a:pPr algn="ctr"/>
            <a:r>
              <a:rPr lang="en-US" sz="3600" dirty="0"/>
              <a:t>Conflict of Interest Disclosure Statement </a:t>
            </a:r>
          </a:p>
        </p:txBody>
      </p:sp>
      <p:sp>
        <p:nvSpPr>
          <p:cNvPr id="3" name="Content Placeholder 2">
            <a:extLst>
              <a:ext uri="{FF2B5EF4-FFF2-40B4-BE49-F238E27FC236}">
                <a16:creationId xmlns:a16="http://schemas.microsoft.com/office/drawing/2014/main" id="{22F73A4A-2E6C-4A5D-86A2-A14EDD5F52C1}"/>
              </a:ext>
            </a:extLst>
          </p:cNvPr>
          <p:cNvSpPr>
            <a:spLocks noGrp="1"/>
          </p:cNvSpPr>
          <p:nvPr>
            <p:ph idx="1"/>
          </p:nvPr>
        </p:nvSpPr>
        <p:spPr/>
        <p:txBody>
          <a:bodyPr vert="horz" lIns="91290" tIns="45645" rIns="91290" bIns="45645" rtlCol="0" anchor="t">
            <a:normAutofit/>
          </a:bodyPr>
          <a:lstStyle/>
          <a:p>
            <a:pPr marL="342265" indent="-227965"/>
            <a:r>
              <a:rPr lang="en-US" dirty="0">
                <a:ea typeface="+mn-lt"/>
                <a:cs typeface="+mn-lt"/>
              </a:rPr>
              <a:t>The presenter has no conflicts to declare.</a:t>
            </a:r>
          </a:p>
          <a:p>
            <a:pPr marL="342265" indent="-227965"/>
            <a:endParaRPr lang="en-US" dirty="0"/>
          </a:p>
        </p:txBody>
      </p:sp>
      <p:sp>
        <p:nvSpPr>
          <p:cNvPr id="5" name="TextBox 4">
            <a:extLst>
              <a:ext uri="{FF2B5EF4-FFF2-40B4-BE49-F238E27FC236}">
                <a16:creationId xmlns:a16="http://schemas.microsoft.com/office/drawing/2014/main" id="{9017F855-82C1-B17D-4BA7-B62E95FF336D}"/>
              </a:ext>
            </a:extLst>
          </p:cNvPr>
          <p:cNvSpPr txBox="1"/>
          <p:nvPr/>
        </p:nvSpPr>
        <p:spPr>
          <a:xfrm>
            <a:off x="827010" y="5561004"/>
            <a:ext cx="7489980" cy="769441"/>
          </a:xfrm>
          <a:prstGeom prst="rect">
            <a:avLst/>
          </a:prstGeom>
          <a:noFill/>
        </p:spPr>
        <p:txBody>
          <a:bodyPr wrap="square" rtlCol="0">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a:t>
            </a:r>
          </a:p>
        </p:txBody>
      </p:sp>
    </p:spTree>
    <p:extLst>
      <p:ext uri="{BB962C8B-B14F-4D97-AF65-F5344CB8AC3E}">
        <p14:creationId xmlns:p14="http://schemas.microsoft.com/office/powerpoint/2010/main" val="998404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Patients on RWHAP</a:t>
            </a:r>
          </a:p>
        </p:txBody>
      </p:sp>
      <p:graphicFrame>
        <p:nvGraphicFramePr>
          <p:cNvPr id="4" name="Diagram 3"/>
          <p:cNvGraphicFramePr/>
          <p:nvPr>
            <p:extLst>
              <p:ext uri="{D42A27DB-BD31-4B8C-83A1-F6EECF244321}">
                <p14:modId xmlns:p14="http://schemas.microsoft.com/office/powerpoint/2010/main" val="3385630697"/>
              </p:ext>
            </p:extLst>
          </p:nvPr>
        </p:nvGraphicFramePr>
        <p:xfrm>
          <a:off x="1399837" y="1417639"/>
          <a:ext cx="6430297" cy="4354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FB1B98B-CE5C-F360-8504-18A5A4255DD8}"/>
              </a:ext>
            </a:extLst>
          </p:cNvPr>
          <p:cNvSpPr txBox="1"/>
          <p:nvPr/>
        </p:nvSpPr>
        <p:spPr>
          <a:xfrm>
            <a:off x="587829" y="6348549"/>
            <a:ext cx="5577840" cy="276999"/>
          </a:xfrm>
          <a:prstGeom prst="rect">
            <a:avLst/>
          </a:prstGeom>
          <a:noFill/>
        </p:spPr>
        <p:txBody>
          <a:bodyPr wrap="square" rtlCol="0">
            <a:spAutoFit/>
          </a:bodyPr>
          <a:lstStyle/>
          <a:p>
            <a:pPr algn="ctr"/>
            <a:r>
              <a:rPr lang="en-US" sz="1200" dirty="0"/>
              <a:t>RWHAP=Ryan White HIV/AIDS Program</a:t>
            </a:r>
          </a:p>
        </p:txBody>
      </p:sp>
    </p:spTree>
    <p:extLst>
      <p:ext uri="{BB962C8B-B14F-4D97-AF65-F5344CB8AC3E}">
        <p14:creationId xmlns:p14="http://schemas.microsoft.com/office/powerpoint/2010/main" val="152266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8315569" cy="1013387"/>
          </a:xfrm>
        </p:spPr>
        <p:txBody>
          <a:bodyPr/>
          <a:lstStyle/>
          <a:p>
            <a:pPr algn="ctr"/>
            <a:r>
              <a:rPr lang="en-US" sz="3200" dirty="0"/>
              <a:t>San Antonio LPAP Drug Formulary</a:t>
            </a:r>
          </a:p>
        </p:txBody>
      </p:sp>
      <p:pic>
        <p:nvPicPr>
          <p:cNvPr id="4" name="Content Placeholder 3"/>
          <p:cNvPicPr>
            <a:picLocks noGrp="1" noChangeAspect="1"/>
          </p:cNvPicPr>
          <p:nvPr>
            <p:ph idx="1"/>
          </p:nvPr>
        </p:nvPicPr>
        <p:blipFill>
          <a:blip r:embed="rId3"/>
          <a:stretch>
            <a:fillRect/>
          </a:stretch>
        </p:blipFill>
        <p:spPr>
          <a:xfrm>
            <a:off x="1708334" y="1316770"/>
            <a:ext cx="5813304" cy="4650643"/>
          </a:xfrm>
          <a:prstGeom prst="rect">
            <a:avLst/>
          </a:prstGeom>
        </p:spPr>
      </p:pic>
      <p:sp>
        <p:nvSpPr>
          <p:cNvPr id="5" name="Rectangle 4"/>
          <p:cNvSpPr/>
          <p:nvPr/>
        </p:nvSpPr>
        <p:spPr>
          <a:xfrm>
            <a:off x="1708334" y="1671484"/>
            <a:ext cx="5813304" cy="226142"/>
          </a:xfrm>
          <a:prstGeom prst="rect">
            <a:avLst/>
          </a:prstGeom>
          <a:noFill/>
          <a:ln w="38100">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708334" y="4144297"/>
            <a:ext cx="5813304" cy="211393"/>
          </a:xfrm>
          <a:prstGeom prst="rect">
            <a:avLst/>
          </a:prstGeom>
          <a:noFill/>
          <a:ln w="38100">
            <a:solidFill>
              <a:schemeClr val="accent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p:nvSpPr>
        <p:spPr>
          <a:xfrm>
            <a:off x="1708334" y="5555226"/>
            <a:ext cx="5813304" cy="226142"/>
          </a:xfrm>
          <a:prstGeom prst="rect">
            <a:avLst/>
          </a:prstGeom>
          <a:noFill/>
          <a:ln w="38100">
            <a:solidFill>
              <a:schemeClr val="accent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67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SGLT-2 Inhibitors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9202343"/>
              </p:ext>
            </p:extLst>
          </p:nvPr>
        </p:nvGraphicFramePr>
        <p:xfrm>
          <a:off x="457200" y="1600200"/>
          <a:ext cx="8315325" cy="436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33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GLP-1 Agonists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1447582"/>
              </p:ext>
            </p:extLst>
          </p:nvPr>
        </p:nvGraphicFramePr>
        <p:xfrm>
          <a:off x="457200" y="1600200"/>
          <a:ext cx="8315325" cy="436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868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9E96-2DF1-42D6-A63A-80F7B90E980C}"/>
              </a:ext>
            </a:extLst>
          </p:cNvPr>
          <p:cNvSpPr>
            <a:spLocks noGrp="1"/>
          </p:cNvSpPr>
          <p:nvPr>
            <p:ph type="title"/>
          </p:nvPr>
        </p:nvSpPr>
        <p:spPr>
          <a:xfrm>
            <a:off x="457202" y="274639"/>
            <a:ext cx="2508067" cy="1143000"/>
          </a:xfrm>
        </p:spPr>
        <p:txBody>
          <a:bodyPr/>
          <a:lstStyle/>
          <a:p>
            <a:r>
              <a:rPr lang="en-US"/>
              <a:t>Summary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2531118"/>
              </p:ext>
            </p:extLst>
          </p:nvPr>
        </p:nvGraphicFramePr>
        <p:xfrm>
          <a:off x="1711239" y="692331"/>
          <a:ext cx="7720148" cy="547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78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883D7D9-654B-9252-B144-EF34F80EB262}"/>
              </a:ext>
            </a:extLst>
          </p:cNvPr>
          <p:cNvSpPr>
            <a:spLocks noGrp="1"/>
          </p:cNvSpPr>
          <p:nvPr>
            <p:ph type="title"/>
          </p:nvPr>
        </p:nvSpPr>
        <p:spPr>
          <a:xfrm>
            <a:off x="457200" y="274638"/>
            <a:ext cx="8315325" cy="1143000"/>
          </a:xfrm>
        </p:spPr>
        <p:txBody>
          <a:bodyPr/>
          <a:lstStyle/>
          <a:p>
            <a:pPr algn="ctr"/>
            <a:r>
              <a:rPr lang="en-US" dirty="0">
                <a:ea typeface="+mj-lt"/>
                <a:cs typeface="+mj-lt"/>
              </a:rPr>
              <a:t>SCAETC Social Media</a:t>
            </a:r>
          </a:p>
        </p:txBody>
      </p:sp>
      <p:pic>
        <p:nvPicPr>
          <p:cNvPr id="5" name="Picture 10" descr="Qr code">
            <a:extLst>
              <a:ext uri="{FF2B5EF4-FFF2-40B4-BE49-F238E27FC236}">
                <a16:creationId xmlns:a16="http://schemas.microsoft.com/office/drawing/2014/main" id="{847F92D0-D000-2790-30C1-D5307FBC0F26}"/>
              </a:ext>
            </a:extLst>
          </p:cNvPr>
          <p:cNvPicPr>
            <a:picLocks noGrp="1" noChangeAspect="1"/>
          </p:cNvPicPr>
          <p:nvPr>
            <p:ph idx="1"/>
          </p:nvPr>
        </p:nvPicPr>
        <p:blipFill>
          <a:blip r:embed="rId2"/>
          <a:stretch>
            <a:fillRect/>
          </a:stretch>
        </p:blipFill>
        <p:spPr>
          <a:xfrm>
            <a:off x="732895" y="1600200"/>
            <a:ext cx="7763934" cy="4367213"/>
          </a:xfrm>
          <a:prstGeom prst="rect">
            <a:avLst/>
          </a:prstGeom>
        </p:spPr>
      </p:pic>
    </p:spTree>
    <p:extLst>
      <p:ext uri="{BB962C8B-B14F-4D97-AF65-F5344CB8AC3E}">
        <p14:creationId xmlns:p14="http://schemas.microsoft.com/office/powerpoint/2010/main" val="362130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3661" y="702732"/>
            <a:ext cx="6236677" cy="536972"/>
          </a:xfrm>
        </p:spPr>
        <p:txBody>
          <a:bodyPr/>
          <a:lstStyle/>
          <a:p>
            <a:pPr algn="ctr"/>
            <a:r>
              <a:rPr lang="en-US" dirty="0"/>
              <a:t>Resources</a:t>
            </a:r>
          </a:p>
        </p:txBody>
      </p:sp>
      <p:sp>
        <p:nvSpPr>
          <p:cNvPr id="6" name="Content Placeholder 5"/>
          <p:cNvSpPr>
            <a:spLocks noGrp="1"/>
          </p:cNvSpPr>
          <p:nvPr>
            <p:ph sz="half" idx="1"/>
          </p:nvPr>
        </p:nvSpPr>
        <p:spPr>
          <a:xfrm>
            <a:off x="0" y="1752600"/>
            <a:ext cx="4743450" cy="3771900"/>
          </a:xfrm>
        </p:spPr>
        <p:txBody>
          <a:bodyPr>
            <a:normAutofit fontScale="925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p:txBody>
      </p:sp>
      <p:sp>
        <p:nvSpPr>
          <p:cNvPr id="7" name="Content Placeholder 6"/>
          <p:cNvSpPr>
            <a:spLocks noGrp="1"/>
          </p:cNvSpPr>
          <p:nvPr>
            <p:ph sz="half" idx="2"/>
          </p:nvPr>
        </p:nvSpPr>
        <p:spPr>
          <a:xfrm>
            <a:off x="4474464" y="1752600"/>
            <a:ext cx="4605964" cy="3771900"/>
          </a:xfrm>
        </p:spPr>
        <p:txBody>
          <a:bodyPr>
            <a:normAutofit fontScale="92500"/>
          </a:bodyPr>
          <a:lstStyle/>
          <a:p>
            <a:r>
              <a:rPr lang="en-US" dirty="0"/>
              <a:t>AETC National HIV Curriculum </a:t>
            </a:r>
            <a:r>
              <a:rPr lang="en-US" sz="1900" dirty="0">
                <a:hlinkClick r:id="rId4"/>
              </a:rPr>
              <a:t>https://aidsetc.org/nhc</a:t>
            </a:r>
            <a:endParaRPr lang="en-US" sz="1900" dirty="0"/>
          </a:p>
          <a:p>
            <a:endParaRPr lang="en-US" sz="900" dirty="0"/>
          </a:p>
          <a:p>
            <a:r>
              <a:rPr lang="en-US" dirty="0"/>
              <a:t>AETC National Coordinating Resource Center </a:t>
            </a:r>
            <a:r>
              <a:rPr lang="en-US" sz="1900" dirty="0">
                <a:hlinkClick r:id="rId5"/>
              </a:rPr>
              <a:t>https://targethiv.org/library/aetc-national-coordinating-resource-center-0</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4B78-D94B-70EB-E847-E70F3BC6A509}"/>
              </a:ext>
            </a:extLst>
          </p:cNvPr>
          <p:cNvSpPr>
            <a:spLocks noGrp="1"/>
          </p:cNvSpPr>
          <p:nvPr>
            <p:ph type="title"/>
          </p:nvPr>
        </p:nvSpPr>
        <p:spPr/>
        <p:txBody>
          <a:bodyPr/>
          <a:lstStyle/>
          <a:p>
            <a:pPr algn="ctr"/>
            <a:r>
              <a:rPr lang="en-US" dirty="0"/>
              <a:t>Use of Trade/Brand Names</a:t>
            </a:r>
            <a:endParaRPr lang="en-US" dirty="0">
              <a:highlight>
                <a:srgbClr val="FFFF00"/>
              </a:highlight>
            </a:endParaRPr>
          </a:p>
        </p:txBody>
      </p:sp>
      <p:sp>
        <p:nvSpPr>
          <p:cNvPr id="3" name="Content Placeholder 2">
            <a:extLst>
              <a:ext uri="{FF2B5EF4-FFF2-40B4-BE49-F238E27FC236}">
                <a16:creationId xmlns:a16="http://schemas.microsoft.com/office/drawing/2014/main" id="{A64BD1B6-089B-8D57-29BD-5F16E4A1C83A}"/>
              </a:ext>
            </a:extLst>
          </p:cNvPr>
          <p:cNvSpPr>
            <a:spLocks noGrp="1"/>
          </p:cNvSpPr>
          <p:nvPr>
            <p:ph idx="1"/>
          </p:nvPr>
        </p:nvSpPr>
        <p:spPr/>
        <p:txBody>
          <a:bodyPr vert="horz" lIns="91290" tIns="45645" rIns="91290" bIns="45645" rtlCol="0" anchor="t">
            <a:normAutofit fontScale="92500"/>
          </a:bodyPr>
          <a:lstStyle/>
          <a:p>
            <a:pPr marL="114300" indent="0">
              <a:buNone/>
            </a:pPr>
            <a:r>
              <a:rPr lang="en-US" dirty="0"/>
              <a:t>This program is supported by the Health Resources and Services Administration (HRSA) of the U.S. Department of Health and Human Services (HHS) as part of an award totaling $3,132,205, with 0% financed with non-governmental sources. </a:t>
            </a:r>
          </a:p>
          <a:p>
            <a:pPr marL="114300" indent="0">
              <a:buNone/>
            </a:pPr>
            <a:endParaRPr lang="en-US" dirty="0"/>
          </a:p>
          <a:p>
            <a:pPr marL="114300" indent="0">
              <a:buNone/>
            </a:pPr>
            <a:r>
              <a:rPr lang="en-US" dirty="0"/>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4300" indent="0">
              <a:buNone/>
            </a:pPr>
            <a:endParaRPr lang="en-US" dirty="0"/>
          </a:p>
        </p:txBody>
      </p:sp>
    </p:spTree>
    <p:extLst>
      <p:ext uri="{BB962C8B-B14F-4D97-AF65-F5344CB8AC3E}">
        <p14:creationId xmlns:p14="http://schemas.microsoft.com/office/powerpoint/2010/main" val="33301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7E19-7796-4CED-B3B7-160FF232C758}"/>
              </a:ext>
            </a:extLst>
          </p:cNvPr>
          <p:cNvSpPr>
            <a:spLocks noGrp="1"/>
          </p:cNvSpPr>
          <p:nvPr>
            <p:ph type="title"/>
          </p:nvPr>
        </p:nvSpPr>
        <p:spPr/>
        <p:txBody>
          <a:bodyPr/>
          <a:lstStyle/>
          <a:p>
            <a:r>
              <a:rPr lang="en-US" dirty="0"/>
              <a:t>Learning Objectives </a:t>
            </a:r>
          </a:p>
        </p:txBody>
      </p:sp>
      <p:sp>
        <p:nvSpPr>
          <p:cNvPr id="5" name="Content Placeholder 4">
            <a:extLst>
              <a:ext uri="{FF2B5EF4-FFF2-40B4-BE49-F238E27FC236}">
                <a16:creationId xmlns:a16="http://schemas.microsoft.com/office/drawing/2014/main" id="{FFBDEA6C-CD55-4E30-911A-9DEB64CD2C5E}"/>
              </a:ext>
            </a:extLst>
          </p:cNvPr>
          <p:cNvSpPr>
            <a:spLocks noGrp="1"/>
          </p:cNvSpPr>
          <p:nvPr>
            <p:ph idx="1"/>
          </p:nvPr>
        </p:nvSpPr>
        <p:spPr/>
        <p:txBody>
          <a:bodyPr vert="horz" lIns="91290" tIns="45645" rIns="91290" bIns="45645" rtlCol="0" anchor="t">
            <a:normAutofit/>
          </a:bodyPr>
          <a:lstStyle/>
          <a:p>
            <a:pPr marL="570865" indent="-457200">
              <a:buFont typeface="+mj-lt"/>
              <a:buAutoNum type="arabicPeriod"/>
            </a:pPr>
            <a:r>
              <a:rPr lang="en-US" dirty="0"/>
              <a:t>Identify risk factors associated with diabetes in patients with HIV (PWH).</a:t>
            </a:r>
          </a:p>
          <a:p>
            <a:pPr marL="571312" indent="-457200">
              <a:buFont typeface="+mj-lt"/>
              <a:buAutoNum type="arabicPeriod"/>
            </a:pPr>
            <a:r>
              <a:rPr lang="en-US" dirty="0"/>
              <a:t>Summarize key updates in the 2023 American Diabetes Association Standards of Care.</a:t>
            </a:r>
          </a:p>
          <a:p>
            <a:pPr marL="571312" indent="-457200">
              <a:buFont typeface="+mj-lt"/>
              <a:buAutoNum type="arabicPeriod"/>
            </a:pPr>
            <a:r>
              <a:rPr lang="en-US" dirty="0"/>
              <a:t>Review newer classes of diabetes medications and their place in therapy.</a:t>
            </a:r>
          </a:p>
          <a:p>
            <a:pPr marL="571312" indent="-457200">
              <a:buFont typeface="+mj-lt"/>
              <a:buAutoNum type="arabicPeriod"/>
            </a:pPr>
            <a:r>
              <a:rPr lang="en-US" dirty="0"/>
              <a:t>Discuss implementation of new diabetes therapy options for patients with HIV (PWH).</a:t>
            </a:r>
          </a:p>
        </p:txBody>
      </p:sp>
    </p:spTree>
    <p:extLst>
      <p:ext uri="{BB962C8B-B14F-4D97-AF65-F5344CB8AC3E}">
        <p14:creationId xmlns:p14="http://schemas.microsoft.com/office/powerpoint/2010/main" val="143626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Risk and HIV</a:t>
            </a:r>
          </a:p>
        </p:txBody>
      </p:sp>
      <p:sp>
        <p:nvSpPr>
          <p:cNvPr id="3" name="Content Placeholder 2"/>
          <p:cNvSpPr>
            <a:spLocks noGrp="1"/>
          </p:cNvSpPr>
          <p:nvPr>
            <p:ph idx="1"/>
          </p:nvPr>
        </p:nvSpPr>
        <p:spPr/>
        <p:txBody>
          <a:bodyPr vert="horz" lIns="91290" tIns="45645" rIns="91290" bIns="45645" rtlCol="0" anchor="t">
            <a:normAutofit/>
          </a:bodyPr>
          <a:lstStyle/>
          <a:p>
            <a:pPr marL="342265" indent="-227965"/>
            <a:r>
              <a:rPr lang="en-US" dirty="0"/>
              <a:t>Patients with HIV have an increased risk of diabetes</a:t>
            </a:r>
            <a:endParaRPr lang="en-US"/>
          </a:p>
          <a:p>
            <a:pPr marL="114112" indent="0">
              <a:buNone/>
            </a:pPr>
            <a:endParaRPr lang="en-US" dirty="0"/>
          </a:p>
          <a:p>
            <a:r>
              <a:rPr lang="en-US" dirty="0"/>
              <a:t>Risk for diabetes may be enhanced by antiretroviral therapy (ART) </a:t>
            </a:r>
          </a:p>
          <a:p>
            <a:endParaRPr lang="en-US" dirty="0"/>
          </a:p>
          <a:p>
            <a:pPr marL="342265" indent="-227965"/>
            <a:r>
              <a:rPr lang="en-US" dirty="0"/>
              <a:t>Patients with HIV on ART can have discordance between their Hgb A1c and plasma glucose readings, leading to under-diagnosis of diabetes</a:t>
            </a:r>
          </a:p>
          <a:p>
            <a:endParaRPr lang="en-US" dirty="0"/>
          </a:p>
        </p:txBody>
      </p:sp>
      <p:sp>
        <p:nvSpPr>
          <p:cNvPr id="4" name="TextBox 3"/>
          <p:cNvSpPr txBox="1"/>
          <p:nvPr/>
        </p:nvSpPr>
        <p:spPr>
          <a:xfrm>
            <a:off x="0" y="6411724"/>
            <a:ext cx="4414683" cy="400110"/>
          </a:xfrm>
          <a:prstGeom prst="rect">
            <a:avLst/>
          </a:prstGeom>
          <a:noFill/>
        </p:spPr>
        <p:txBody>
          <a:bodyPr wrap="square" rtlCol="0">
            <a:spAutoFit/>
          </a:bodyPr>
          <a:lstStyle/>
          <a:p>
            <a:r>
              <a:rPr lang="en-US" sz="1000" dirty="0"/>
              <a:t>Sarkar S, et al. </a:t>
            </a:r>
            <a:r>
              <a:rPr lang="en-US" sz="1000" i="1" dirty="0" err="1"/>
              <a:t>Curr</a:t>
            </a:r>
            <a:r>
              <a:rPr lang="en-US" sz="1000" i="1" dirty="0"/>
              <a:t> </a:t>
            </a:r>
            <a:r>
              <a:rPr lang="en-US" sz="1000" i="1" dirty="0" err="1"/>
              <a:t>Diab</a:t>
            </a:r>
            <a:r>
              <a:rPr lang="en-US" sz="1000" i="1" dirty="0"/>
              <a:t> Rep</a:t>
            </a:r>
            <a:r>
              <a:rPr lang="en-US" sz="1000" dirty="0"/>
              <a:t>. 2021 Mar 17;21(5):13.</a:t>
            </a:r>
          </a:p>
          <a:p>
            <a:r>
              <a:rPr lang="en-US" sz="1000" dirty="0" err="1"/>
              <a:t>Noubissi</a:t>
            </a:r>
            <a:r>
              <a:rPr lang="en-US" sz="1000" dirty="0"/>
              <a:t> EC, et al. </a:t>
            </a:r>
            <a:r>
              <a:rPr lang="en-US" sz="1000" i="1" dirty="0" err="1"/>
              <a:t>Curr</a:t>
            </a:r>
            <a:r>
              <a:rPr lang="en-US" sz="1000" i="1" dirty="0"/>
              <a:t> </a:t>
            </a:r>
            <a:r>
              <a:rPr lang="en-US" sz="1000" i="1" dirty="0" err="1"/>
              <a:t>Diab</a:t>
            </a:r>
            <a:r>
              <a:rPr lang="en-US" sz="1000" i="1" dirty="0"/>
              <a:t> Rep</a:t>
            </a:r>
            <a:r>
              <a:rPr lang="en-US" sz="1000" dirty="0"/>
              <a:t>. 2018 Oct 8;18(11):125. </a:t>
            </a:r>
          </a:p>
        </p:txBody>
      </p:sp>
    </p:spTree>
    <p:extLst>
      <p:ext uri="{BB962C8B-B14F-4D97-AF65-F5344CB8AC3E}">
        <p14:creationId xmlns:p14="http://schemas.microsoft.com/office/powerpoint/2010/main" val="342104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8315569" cy="944561"/>
          </a:xfrm>
        </p:spPr>
        <p:txBody>
          <a:bodyPr/>
          <a:lstStyle/>
          <a:p>
            <a:r>
              <a:rPr lang="en-US" dirty="0"/>
              <a:t>Diabetes Pathogenesis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5113091"/>
              </p:ext>
            </p:extLst>
          </p:nvPr>
        </p:nvGraphicFramePr>
        <p:xfrm>
          <a:off x="157286" y="1219200"/>
          <a:ext cx="8915400" cy="5122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6411724"/>
            <a:ext cx="4414683" cy="400110"/>
          </a:xfrm>
          <a:prstGeom prst="rect">
            <a:avLst/>
          </a:prstGeom>
          <a:noFill/>
        </p:spPr>
        <p:txBody>
          <a:bodyPr wrap="square" rtlCol="0">
            <a:spAutoFit/>
          </a:bodyPr>
          <a:lstStyle/>
          <a:p>
            <a:r>
              <a:rPr lang="en-US" sz="1000" dirty="0"/>
              <a:t>Sarkar S, et al. </a:t>
            </a:r>
            <a:r>
              <a:rPr lang="en-US" sz="1000" i="1" dirty="0" err="1"/>
              <a:t>Curr</a:t>
            </a:r>
            <a:r>
              <a:rPr lang="en-US" sz="1000" i="1" dirty="0"/>
              <a:t> </a:t>
            </a:r>
            <a:r>
              <a:rPr lang="en-US" sz="1000" i="1" dirty="0" err="1"/>
              <a:t>Diab</a:t>
            </a:r>
            <a:r>
              <a:rPr lang="en-US" sz="1000" i="1" dirty="0"/>
              <a:t> Rep</a:t>
            </a:r>
            <a:r>
              <a:rPr lang="en-US" sz="1000" dirty="0"/>
              <a:t>. 2021 Mar 17;21(5):13.</a:t>
            </a:r>
          </a:p>
          <a:p>
            <a:r>
              <a:rPr lang="en-US" sz="1000" dirty="0" err="1"/>
              <a:t>Noubissi</a:t>
            </a:r>
            <a:r>
              <a:rPr lang="en-US" sz="1000" dirty="0"/>
              <a:t> EC, et al. </a:t>
            </a:r>
            <a:r>
              <a:rPr lang="en-US" sz="1000" i="1" dirty="0" err="1"/>
              <a:t>Curr</a:t>
            </a:r>
            <a:r>
              <a:rPr lang="en-US" sz="1000" i="1" dirty="0"/>
              <a:t> </a:t>
            </a:r>
            <a:r>
              <a:rPr lang="en-US" sz="1000" i="1" dirty="0" err="1"/>
              <a:t>Diab</a:t>
            </a:r>
            <a:r>
              <a:rPr lang="en-US" sz="1000" i="1" dirty="0"/>
              <a:t> Rep</a:t>
            </a:r>
            <a:r>
              <a:rPr lang="en-US" sz="1000" dirty="0"/>
              <a:t>. 2018 Oct 8;18(11):125. </a:t>
            </a:r>
          </a:p>
        </p:txBody>
      </p:sp>
    </p:spTree>
    <p:extLst>
      <p:ext uri="{BB962C8B-B14F-4D97-AF65-F5344CB8AC3E}">
        <p14:creationId xmlns:p14="http://schemas.microsoft.com/office/powerpoint/2010/main" val="44936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Risk and ART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1078501"/>
              </p:ext>
            </p:extLst>
          </p:nvPr>
        </p:nvGraphicFramePr>
        <p:xfrm>
          <a:off x="457200" y="1600200"/>
          <a:ext cx="8315325" cy="436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6411724"/>
            <a:ext cx="4414683" cy="400110"/>
          </a:xfrm>
          <a:prstGeom prst="rect">
            <a:avLst/>
          </a:prstGeom>
          <a:noFill/>
        </p:spPr>
        <p:txBody>
          <a:bodyPr wrap="square" rtlCol="0">
            <a:spAutoFit/>
          </a:bodyPr>
          <a:lstStyle/>
          <a:p>
            <a:r>
              <a:rPr lang="en-US" sz="1000" dirty="0"/>
              <a:t>Sarkar S, et al. </a:t>
            </a:r>
            <a:r>
              <a:rPr lang="en-US" sz="1000" i="1" dirty="0" err="1"/>
              <a:t>Curr</a:t>
            </a:r>
            <a:r>
              <a:rPr lang="en-US" sz="1000" i="1" dirty="0"/>
              <a:t> </a:t>
            </a:r>
            <a:r>
              <a:rPr lang="en-US" sz="1000" i="1" dirty="0" err="1"/>
              <a:t>Diab</a:t>
            </a:r>
            <a:r>
              <a:rPr lang="en-US" sz="1000" i="1" dirty="0"/>
              <a:t> Rep</a:t>
            </a:r>
            <a:r>
              <a:rPr lang="en-US" sz="1000" dirty="0"/>
              <a:t>. 2021 Mar 17;21(5):13.</a:t>
            </a:r>
          </a:p>
          <a:p>
            <a:r>
              <a:rPr lang="en-US" sz="1000" dirty="0" err="1"/>
              <a:t>Noubissi</a:t>
            </a:r>
            <a:r>
              <a:rPr lang="en-US" sz="1000" dirty="0"/>
              <a:t> EC, et al. </a:t>
            </a:r>
            <a:r>
              <a:rPr lang="en-US" sz="1000" i="1" dirty="0" err="1"/>
              <a:t>Curr</a:t>
            </a:r>
            <a:r>
              <a:rPr lang="en-US" sz="1000" i="1" dirty="0"/>
              <a:t> </a:t>
            </a:r>
            <a:r>
              <a:rPr lang="en-US" sz="1000" i="1" dirty="0" err="1"/>
              <a:t>Diab</a:t>
            </a:r>
            <a:r>
              <a:rPr lang="en-US" sz="1000" i="1" dirty="0"/>
              <a:t> Rep</a:t>
            </a:r>
            <a:r>
              <a:rPr lang="en-US" sz="1000" dirty="0"/>
              <a:t>. 2018 Oct 8;18(11):125. </a:t>
            </a:r>
          </a:p>
        </p:txBody>
      </p:sp>
    </p:spTree>
    <p:extLst>
      <p:ext uri="{BB962C8B-B14F-4D97-AF65-F5344CB8AC3E}">
        <p14:creationId xmlns:p14="http://schemas.microsoft.com/office/powerpoint/2010/main" val="84348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6" y="2181226"/>
            <a:ext cx="7659687" cy="2174348"/>
          </a:xfrm>
        </p:spPr>
        <p:txBody>
          <a:bodyPr/>
          <a:lstStyle/>
          <a:p>
            <a:pPr algn="ctr"/>
            <a:r>
              <a:rPr lang="en-US" dirty="0"/>
              <a:t>Highlights from the American diabetes association 2023 standards of care</a:t>
            </a:r>
          </a:p>
        </p:txBody>
      </p:sp>
    </p:spTree>
    <p:extLst>
      <p:ext uri="{BB962C8B-B14F-4D97-AF65-F5344CB8AC3E}">
        <p14:creationId xmlns:p14="http://schemas.microsoft.com/office/powerpoint/2010/main" val="297768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533892"/>
              </p:ext>
            </p:extLst>
          </p:nvPr>
        </p:nvGraphicFramePr>
        <p:xfrm>
          <a:off x="840028" y="2258468"/>
          <a:ext cx="7549914" cy="360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01631" y="1417639"/>
            <a:ext cx="7226709" cy="830997"/>
          </a:xfrm>
          <a:prstGeom prst="rect">
            <a:avLst/>
          </a:prstGeom>
          <a:noFill/>
        </p:spPr>
        <p:txBody>
          <a:bodyPr wrap="square" rtlCol="0">
            <a:spAutoFit/>
          </a:bodyPr>
          <a:lstStyle/>
          <a:p>
            <a:r>
              <a:rPr lang="en-US" sz="2400" dirty="0"/>
              <a:t>Patients with HIV should be screened for diabetes and pre-diabetes with a </a:t>
            </a:r>
            <a:r>
              <a:rPr lang="en-US" sz="2400" b="1" u="sng" dirty="0"/>
              <a:t>fasting glucose test</a:t>
            </a:r>
            <a:r>
              <a:rPr lang="en-US" sz="2400" dirty="0"/>
              <a:t>:</a:t>
            </a:r>
          </a:p>
        </p:txBody>
      </p:sp>
      <p:sp>
        <p:nvSpPr>
          <p:cNvPr id="7" name="TextBox 6"/>
          <p:cNvSpPr txBox="1"/>
          <p:nvPr/>
        </p:nvSpPr>
        <p:spPr>
          <a:xfrm>
            <a:off x="0" y="6611779"/>
            <a:ext cx="3924300" cy="246221"/>
          </a:xfrm>
          <a:prstGeom prst="rect">
            <a:avLst/>
          </a:prstGeom>
          <a:noFill/>
        </p:spPr>
        <p:txBody>
          <a:bodyPr wrap="square" rtlCol="0">
            <a:spAutoFit/>
          </a:bodyPr>
          <a:lstStyle/>
          <a:p>
            <a:r>
              <a:rPr lang="en-US" sz="1000" dirty="0"/>
              <a:t>ElSayed NA, et al. </a:t>
            </a:r>
            <a:r>
              <a:rPr lang="en-US" sz="1000" i="1" dirty="0"/>
              <a:t>Diabetes Care 2023</a:t>
            </a:r>
            <a:r>
              <a:rPr lang="en-US" sz="1000" dirty="0"/>
              <a:t>;46(Suppl. 1):S19-S40.</a:t>
            </a:r>
          </a:p>
        </p:txBody>
      </p:sp>
    </p:spTree>
    <p:extLst>
      <p:ext uri="{BB962C8B-B14F-4D97-AF65-F5344CB8AC3E}">
        <p14:creationId xmlns:p14="http://schemas.microsoft.com/office/powerpoint/2010/main" val="241431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8056F5114B814682AD1CD9A3D3BE5E" ma:contentTypeVersion="12" ma:contentTypeDescription="Create a new document." ma:contentTypeScope="" ma:versionID="c820cb38f6bbdbd2f5e0f67b4b267ddd">
  <xsd:schema xmlns:xsd="http://www.w3.org/2001/XMLSchema" xmlns:xs="http://www.w3.org/2001/XMLSchema" xmlns:p="http://schemas.microsoft.com/office/2006/metadata/properties" xmlns:ns1="http://schemas.microsoft.com/sharepoint/v3" xmlns:ns3="031f78b1-d06b-4cd2-a985-4c7dd46458a3" targetNamespace="http://schemas.microsoft.com/office/2006/metadata/properties" ma:root="true" ma:fieldsID="30c686ded6ff7a8fd31a1f1cd5c0967d" ns1:_="" ns3:_="">
    <xsd:import namespace="http://schemas.microsoft.com/sharepoint/v3"/>
    <xsd:import namespace="031f78b1-d06b-4cd2-a985-4c7dd46458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f78b1-d06b-4cd2-a985-4c7dd46458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1E7E994-DED7-4B35-9607-9FA9CABD3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1f78b1-d06b-4cd2-a985-4c7dd46458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5041C0-1479-4B4E-8D8F-FFCEC67F88EC}">
  <ds:schemaRefs>
    <ds:schemaRef ds:uri="http://schemas.microsoft.com/sharepoint/v3/contenttype/forms"/>
  </ds:schemaRefs>
</ds:datastoreItem>
</file>

<file path=customXml/itemProps3.xml><?xml version="1.0" encoding="utf-8"?>
<ds:datastoreItem xmlns:ds="http://schemas.openxmlformats.org/officeDocument/2006/customXml" ds:itemID="{2DBB8C93-C24E-4021-A316-0C941C3932E2}">
  <ds:schemaRefs>
    <ds:schemaRef ds:uri="031f78b1-d06b-4cd2-a985-4c7dd46458a3"/>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741</TotalTime>
  <Words>1912</Words>
  <Application>Microsoft Office PowerPoint</Application>
  <PresentationFormat>On-screen Show (4:3)</PresentationFormat>
  <Paragraphs>278</Paragraphs>
  <Slides>26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AETC-NCRC master -16x9-template</vt:lpstr>
      <vt:lpstr>Clinical Pearls for Managing Diabetes in Patients with HIV</vt:lpstr>
      <vt:lpstr>Conflict of Interest Disclosure Statement </vt:lpstr>
      <vt:lpstr>Use of Trade/Brand Names</vt:lpstr>
      <vt:lpstr>Learning Objectives </vt:lpstr>
      <vt:lpstr>Diabetes Risk and HIV</vt:lpstr>
      <vt:lpstr>Diabetes Pathogenesis</vt:lpstr>
      <vt:lpstr>Diabetes Risk and ART</vt:lpstr>
      <vt:lpstr>Highlights from the American diabetes association 2023 standards of care</vt:lpstr>
      <vt:lpstr>Screening</vt:lpstr>
      <vt:lpstr>Hgb A1c and Plasma Glucose Discordance</vt:lpstr>
      <vt:lpstr>Updates to Goals of Therapy</vt:lpstr>
      <vt:lpstr>PowerPoint Presentation</vt:lpstr>
      <vt:lpstr>PowerPoint Presentation</vt:lpstr>
      <vt:lpstr>PowerPoint Presentation</vt:lpstr>
      <vt:lpstr>SGLT- 2 Inhibitors</vt:lpstr>
      <vt:lpstr>SGLT-2 Considerations</vt:lpstr>
      <vt:lpstr>GLP-1 Agonists</vt:lpstr>
      <vt:lpstr>GLP-1 Agonist Considerations</vt:lpstr>
      <vt:lpstr>GLP-1 Agonist Considerations</vt:lpstr>
      <vt:lpstr>Management of Patients on RWHAP</vt:lpstr>
      <vt:lpstr>San Antonio LPAP Drug Formulary</vt:lpstr>
      <vt:lpstr>Summary: SGLT-2 Inhibitors</vt:lpstr>
      <vt:lpstr>Summary: GLP-1 Agonists</vt:lpstr>
      <vt:lpstr>Summary</vt:lpstr>
      <vt:lpstr>SCAETC Social Media</vt:lpstr>
      <vt:lpstr>Resources</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Bobadilla, Raudel</dc:creator>
  <cp:lastModifiedBy>Judith Collins</cp:lastModifiedBy>
  <cp:revision>398</cp:revision>
  <dcterms:created xsi:type="dcterms:W3CDTF">2020-03-03T18:44:42Z</dcterms:created>
  <dcterms:modified xsi:type="dcterms:W3CDTF">2023-07-07T17:53:36Z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0x010100EB8056F5114B814682AD1CD9A3D3BE5E</vt:lpwstr>
  </property>
</Properties>
</file>