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4"/>
  </p:notesMasterIdLst>
  <p:handoutMasterIdLst>
    <p:handoutMasterId r:id="rId45"/>
  </p:handoutMasterIdLst>
  <p:sldIdLst>
    <p:sldId id="256" r:id="rId5"/>
    <p:sldId id="406" r:id="rId6"/>
    <p:sldId id="2141412031" r:id="rId7"/>
    <p:sldId id="2141412033" r:id="rId8"/>
    <p:sldId id="2141412035" r:id="rId9"/>
    <p:sldId id="2141412039" r:id="rId10"/>
    <p:sldId id="2141412038" r:id="rId11"/>
    <p:sldId id="2141412036" r:id="rId12"/>
    <p:sldId id="2141412037" r:id="rId13"/>
    <p:sldId id="2141412041" r:id="rId14"/>
    <p:sldId id="2141412042" r:id="rId15"/>
    <p:sldId id="2141412040" r:id="rId16"/>
    <p:sldId id="2141412044" r:id="rId17"/>
    <p:sldId id="2141412045" r:id="rId18"/>
    <p:sldId id="2141412043" r:id="rId19"/>
    <p:sldId id="2141412049" r:id="rId20"/>
    <p:sldId id="2141412048" r:id="rId21"/>
    <p:sldId id="2141412046" r:id="rId22"/>
    <p:sldId id="2141412051" r:id="rId23"/>
    <p:sldId id="2141412055" r:id="rId24"/>
    <p:sldId id="2141412052" r:id="rId25"/>
    <p:sldId id="2141412054" r:id="rId26"/>
    <p:sldId id="2141412053" r:id="rId27"/>
    <p:sldId id="2141412066" r:id="rId28"/>
    <p:sldId id="2141412063" r:id="rId29"/>
    <p:sldId id="2141412064" r:id="rId30"/>
    <p:sldId id="2141412057" r:id="rId31"/>
    <p:sldId id="2141412060" r:id="rId32"/>
    <p:sldId id="2141412065" r:id="rId33"/>
    <p:sldId id="2141412061" r:id="rId34"/>
    <p:sldId id="2141412059" r:id="rId35"/>
    <p:sldId id="2141412067" r:id="rId36"/>
    <p:sldId id="2141412068" r:id="rId37"/>
    <p:sldId id="2141412069" r:id="rId38"/>
    <p:sldId id="2141412070" r:id="rId39"/>
    <p:sldId id="2141412071" r:id="rId40"/>
    <p:sldId id="2141412072" r:id="rId41"/>
    <p:sldId id="2141412073" r:id="rId42"/>
    <p:sldId id="2141412074" r:id="rId43"/>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1831" autoAdjust="0"/>
  </p:normalViewPr>
  <p:slideViewPr>
    <p:cSldViewPr snapToGrid="0" snapToObjects="1">
      <p:cViewPr varScale="1">
        <p:scale>
          <a:sx n="70" d="100"/>
          <a:sy n="70" d="100"/>
        </p:scale>
        <p:origin x="1020" y="60"/>
      </p:cViewPr>
      <p:guideLst>
        <p:guide orient="horz" pos="2160"/>
        <p:guide pos="38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varScale="1">
        <p:scale>
          <a:sx n="87" d="100"/>
          <a:sy n="87" d="100"/>
        </p:scale>
        <p:origin x="298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11/8/2023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11/8/2023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HRSA disclosures must remain as part of our grant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3</a:t>
            </a:fld>
            <a:endParaRPr lang="en-US"/>
          </a:p>
        </p:txBody>
      </p:sp>
    </p:spTree>
    <p:extLst>
      <p:ext uri="{BB962C8B-B14F-4D97-AF65-F5344CB8AC3E}">
        <p14:creationId xmlns:p14="http://schemas.microsoft.com/office/powerpoint/2010/main" val="148148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8</a:t>
            </a:fld>
            <a:endParaRPr lang="en-US"/>
          </a:p>
        </p:txBody>
      </p:sp>
    </p:spTree>
    <p:extLst>
      <p:ext uri="{BB962C8B-B14F-4D97-AF65-F5344CB8AC3E}">
        <p14:creationId xmlns:p14="http://schemas.microsoft.com/office/powerpoint/2010/main" val="224544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858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24</a:t>
            </a:fld>
            <a:endParaRPr lang="en-US"/>
          </a:p>
        </p:txBody>
      </p:sp>
    </p:spTree>
    <p:extLst>
      <p:ext uri="{BB962C8B-B14F-4D97-AF65-F5344CB8AC3E}">
        <p14:creationId xmlns:p14="http://schemas.microsoft.com/office/powerpoint/2010/main" val="342621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34</a:t>
            </a:fld>
            <a:endParaRPr lang="en-US"/>
          </a:p>
        </p:txBody>
      </p:sp>
    </p:spTree>
    <p:extLst>
      <p:ext uri="{BB962C8B-B14F-4D97-AF65-F5344CB8AC3E}">
        <p14:creationId xmlns:p14="http://schemas.microsoft.com/office/powerpoint/2010/main" val="217904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38</a:t>
            </a:fld>
            <a:endParaRPr lang="en-US"/>
          </a:p>
        </p:txBody>
      </p:sp>
    </p:spTree>
    <p:extLst>
      <p:ext uri="{BB962C8B-B14F-4D97-AF65-F5344CB8AC3E}">
        <p14:creationId xmlns:p14="http://schemas.microsoft.com/office/powerpoint/2010/main" val="289891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39</a:t>
            </a:fld>
            <a:endParaRPr lang="en-US"/>
          </a:p>
        </p:txBody>
      </p:sp>
    </p:spTree>
    <p:extLst>
      <p:ext uri="{BB962C8B-B14F-4D97-AF65-F5344CB8AC3E}">
        <p14:creationId xmlns:p14="http://schemas.microsoft.com/office/powerpoint/2010/main" val="282901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025524"/>
            <a:ext cx="10360500"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2" y="4681684"/>
            <a:ext cx="10360499"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0" name="Date Placeholder 3">
            <a:extLst>
              <a:ext uri="{FF2B5EF4-FFF2-40B4-BE49-F238E27FC236}">
                <a16:creationId xmlns:a16="http://schemas.microsoft.com/office/drawing/2014/main" id="{B5200C52-A07F-4EFE-BA3C-4E588155D492}"/>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7A76C289-C135-49E4-BEC6-DAF4512D5655}" type="datetime1">
              <a:rPr lang="en-US" smtClean="0"/>
              <a:t>11/8/2023</a:t>
            </a:fld>
            <a:endParaRPr lang="en-US"/>
          </a:p>
        </p:txBody>
      </p:sp>
      <p:sp>
        <p:nvSpPr>
          <p:cNvPr id="13" name="Footer Placeholder 4">
            <a:extLst>
              <a:ext uri="{FF2B5EF4-FFF2-40B4-BE49-F238E27FC236}">
                <a16:creationId xmlns:a16="http://schemas.microsoft.com/office/drawing/2014/main" id="{4905F9D8-FF61-49F2-8C2F-E1C4B1EDD4EB}"/>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5" name="Picture 4" descr="A black background with blue and red text&#10;&#10;Description automatically generated with low confidence">
            <a:extLst>
              <a:ext uri="{FF2B5EF4-FFF2-40B4-BE49-F238E27FC236}">
                <a16:creationId xmlns:a16="http://schemas.microsoft.com/office/drawing/2014/main" id="{2E0B976E-A0CF-AA4D-28D3-D159ED4E3186}"/>
              </a:ext>
            </a:extLst>
          </p:cNvPr>
          <p:cNvPicPr>
            <a:picLocks noChangeAspect="1"/>
          </p:cNvPicPr>
          <p:nvPr userDrawn="1"/>
        </p:nvPicPr>
        <p:blipFill>
          <a:blip r:embed="rId2"/>
          <a:stretch>
            <a:fillRect/>
          </a:stretch>
        </p:blipFill>
        <p:spPr>
          <a:xfrm>
            <a:off x="346523" y="199855"/>
            <a:ext cx="3931065" cy="769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1D312-F71A-472E-8338-206C56EBF5FB}" type="datetime1">
              <a:rPr lang="en-US" smtClean="0"/>
              <a:t>11/8/2023</a:t>
            </a:fld>
            <a:endParaRPr lang="en-US"/>
          </a:p>
        </p:txBody>
      </p:sp>
      <p:pic>
        <p:nvPicPr>
          <p:cNvPr id="2" name="Picture 1" descr="A black background with blue and red text&#10;&#10;Description automatically generated with low confidence">
            <a:extLst>
              <a:ext uri="{FF2B5EF4-FFF2-40B4-BE49-F238E27FC236}">
                <a16:creationId xmlns:a16="http://schemas.microsoft.com/office/drawing/2014/main" id="{18A2A065-6F20-DEE9-91EE-1736EB80A9DD}"/>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16838352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5" y="631979"/>
            <a:ext cx="11084538" cy="968221"/>
          </a:xfrm>
        </p:spPr>
        <p:txBody>
          <a:bodyPr/>
          <a:lstStyle/>
          <a:p>
            <a:r>
              <a:rPr lang="en-US"/>
              <a:t>Click to edit Master title style</a:t>
            </a:r>
            <a:endParaRPr lang="en-US" dirty="0"/>
          </a:p>
        </p:txBody>
      </p:sp>
      <p:sp>
        <p:nvSpPr>
          <p:cNvPr id="3" name="Content Placeholder 2"/>
          <p:cNvSpPr>
            <a:spLocks noGrp="1"/>
          </p:cNvSpPr>
          <p:nvPr>
            <p:ph idx="1"/>
          </p:nvPr>
        </p:nvSpPr>
        <p:spPr>
          <a:xfrm>
            <a:off x="406295" y="1782763"/>
            <a:ext cx="11084538" cy="436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BAD1D623-0754-4BA6-B192-D52B0EF2462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38B1B86C-C70A-4912-B009-5C142CFCE41D}" type="datetime1">
              <a:rPr lang="en-US" smtClean="0"/>
              <a:t>11/8/2023</a:t>
            </a:fld>
            <a:endParaRPr lang="en-US"/>
          </a:p>
        </p:txBody>
      </p:sp>
      <p:sp>
        <p:nvSpPr>
          <p:cNvPr id="12" name="Footer Placeholder 4">
            <a:extLst>
              <a:ext uri="{FF2B5EF4-FFF2-40B4-BE49-F238E27FC236}">
                <a16:creationId xmlns:a16="http://schemas.microsoft.com/office/drawing/2014/main" id="{A5EED783-F937-4BCD-9A48-7D9E45652F4D}"/>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4" name="Picture 3" descr="A black background with blue and red text&#10;&#10;Description automatically generated with low confidence">
            <a:extLst>
              <a:ext uri="{FF2B5EF4-FFF2-40B4-BE49-F238E27FC236}">
                <a16:creationId xmlns:a16="http://schemas.microsoft.com/office/drawing/2014/main" id="{9F337011-A275-ABB4-6DD4-DF65D79F106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295" y="3187171"/>
            <a:ext cx="1021025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406295" y="1553633"/>
            <a:ext cx="817878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A3A9B6BA-C350-46AD-85A4-4883BEB2F957}"/>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51DC582-D707-4FF2-85A2-30C2150558D9}" type="datetime1">
              <a:rPr lang="en-US" smtClean="0"/>
              <a:t>11/8/2023</a:t>
            </a:fld>
            <a:endParaRPr lang="en-US"/>
          </a:p>
        </p:txBody>
      </p:sp>
      <p:sp>
        <p:nvSpPr>
          <p:cNvPr id="13" name="Footer Placeholder 4">
            <a:extLst>
              <a:ext uri="{FF2B5EF4-FFF2-40B4-BE49-F238E27FC236}">
                <a16:creationId xmlns:a16="http://schemas.microsoft.com/office/drawing/2014/main" id="{4399D467-4F4F-4254-9D07-52B7A7397F50}"/>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4" name="Picture 3" descr="A black background with blue and red text&#10;&#10;Description automatically generated with low confidence">
            <a:extLst>
              <a:ext uri="{FF2B5EF4-FFF2-40B4-BE49-F238E27FC236}">
                <a16:creationId xmlns:a16="http://schemas.microsoft.com/office/drawing/2014/main" id="{2ED31168-1DD1-6C04-89CB-10881CFA0FF2}"/>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6" y="630316"/>
            <a:ext cx="11084538" cy="78565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295" y="1534529"/>
            <a:ext cx="487553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88120" y="1534529"/>
            <a:ext cx="5383396"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2" name="Date Placeholder 3">
            <a:extLst>
              <a:ext uri="{FF2B5EF4-FFF2-40B4-BE49-F238E27FC236}">
                <a16:creationId xmlns:a16="http://schemas.microsoft.com/office/drawing/2014/main" id="{E9CB312D-25FE-4A62-A3D9-6C0894C308D5}"/>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7B202281-6859-4395-A584-2ACD568F99A6}" type="datetime1">
              <a:rPr lang="en-US" smtClean="0"/>
              <a:t>11/8/2023</a:t>
            </a:fld>
            <a:endParaRPr lang="en-US"/>
          </a:p>
        </p:txBody>
      </p:sp>
      <p:sp>
        <p:nvSpPr>
          <p:cNvPr id="14" name="Footer Placeholder 4">
            <a:extLst>
              <a:ext uri="{FF2B5EF4-FFF2-40B4-BE49-F238E27FC236}">
                <a16:creationId xmlns:a16="http://schemas.microsoft.com/office/drawing/2014/main" id="{421F1F7D-DD37-4AEA-A800-2BF62C3C96E3}"/>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5" name="Picture 4" descr="A black background with blue and red text&#10;&#10;Description automatically generated with low confidence">
            <a:extLst>
              <a:ext uri="{FF2B5EF4-FFF2-40B4-BE49-F238E27FC236}">
                <a16:creationId xmlns:a16="http://schemas.microsoft.com/office/drawing/2014/main" id="{CBFABC3A-A478-18AD-D216-9DEB423268A7}"/>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3680" y="623667"/>
            <a:ext cx="11084538" cy="639764"/>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03679" y="1852634"/>
            <a:ext cx="5185460"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03679" y="2616749"/>
            <a:ext cx="5185460"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2206" y="1852634"/>
            <a:ext cx="5383396"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02206" y="2616749"/>
            <a:ext cx="5383396"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7102EE47-6571-44F7-A46E-62B08CB3AE86}"/>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D6F7B679-4FA4-407E-99CF-BBCE90B08F77}" type="datetime1">
              <a:rPr lang="en-US" smtClean="0"/>
              <a:t>11/8/2023</a:t>
            </a:fld>
            <a:endParaRPr lang="en-US"/>
          </a:p>
        </p:txBody>
      </p:sp>
      <p:sp>
        <p:nvSpPr>
          <p:cNvPr id="16" name="Footer Placeholder 4">
            <a:extLst>
              <a:ext uri="{FF2B5EF4-FFF2-40B4-BE49-F238E27FC236}">
                <a16:creationId xmlns:a16="http://schemas.microsoft.com/office/drawing/2014/main" id="{A763E0D4-1842-4556-ACAA-98A89E4780F0}"/>
              </a:ext>
            </a:extLst>
          </p:cNvPr>
          <p:cNvSpPr>
            <a:spLocks noGrp="1"/>
          </p:cNvSpPr>
          <p:nvPr>
            <p:ph type="ftr" sz="quarter" idx="14"/>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7" name="Picture 6" descr="A black background with blue and red text&#10;&#10;Description automatically generated with low confidence">
            <a:extLst>
              <a:ext uri="{FF2B5EF4-FFF2-40B4-BE49-F238E27FC236}">
                <a16:creationId xmlns:a16="http://schemas.microsoft.com/office/drawing/2014/main" id="{98440619-97FD-82BC-C8F0-AA5686F8BFAB}"/>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2" y="631979"/>
            <a:ext cx="11084538" cy="785659"/>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0" name="Date Placeholder 3">
            <a:extLst>
              <a:ext uri="{FF2B5EF4-FFF2-40B4-BE49-F238E27FC236}">
                <a16:creationId xmlns:a16="http://schemas.microsoft.com/office/drawing/2014/main" id="{8ACF0D13-FC1F-4B3C-AAA2-BBB608651DB9}"/>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BEB796A2-1B0A-4E73-ACF7-A958A9C3E4E3}" type="datetime1">
              <a:rPr lang="en-US" smtClean="0"/>
              <a:t>11/8/2023</a:t>
            </a:fld>
            <a:endParaRPr lang="en-US"/>
          </a:p>
        </p:txBody>
      </p:sp>
      <p:sp>
        <p:nvSpPr>
          <p:cNvPr id="12" name="Footer Placeholder 4">
            <a:extLst>
              <a:ext uri="{FF2B5EF4-FFF2-40B4-BE49-F238E27FC236}">
                <a16:creationId xmlns:a16="http://schemas.microsoft.com/office/drawing/2014/main" id="{DD2EE392-EB8F-42BE-8510-F6AAF13B0696}"/>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3" name="Picture 2" descr="A black background with blue and red text&#10;&#10;Description automatically generated with low confidence">
            <a:extLst>
              <a:ext uri="{FF2B5EF4-FFF2-40B4-BE49-F238E27FC236}">
                <a16:creationId xmlns:a16="http://schemas.microsoft.com/office/drawing/2014/main" id="{1983ECE0-5218-47EA-0260-AAE96701A233}"/>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9" name="Date Placeholder 3">
            <a:extLst>
              <a:ext uri="{FF2B5EF4-FFF2-40B4-BE49-F238E27FC236}">
                <a16:creationId xmlns:a16="http://schemas.microsoft.com/office/drawing/2014/main" id="{E715D2B7-69D6-4060-94BD-F8D3E0BB66F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F28669D5-C31D-4E7E-879F-041A0C87990A}" type="datetime1">
              <a:rPr lang="en-US" smtClean="0"/>
              <a:t>11/8/2023</a:t>
            </a:fld>
            <a:endParaRPr lang="en-US"/>
          </a:p>
        </p:txBody>
      </p:sp>
      <p:sp>
        <p:nvSpPr>
          <p:cNvPr id="11" name="Footer Placeholder 4">
            <a:extLst>
              <a:ext uri="{FF2B5EF4-FFF2-40B4-BE49-F238E27FC236}">
                <a16:creationId xmlns:a16="http://schemas.microsoft.com/office/drawing/2014/main" id="{91FE8E16-7195-49E0-B42C-ED7D5BB12E88}"/>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2" name="Picture 1" descr="A black background with blue and red text&#10;&#10;Description automatically generated with low confidence">
            <a:extLst>
              <a:ext uri="{FF2B5EF4-FFF2-40B4-BE49-F238E27FC236}">
                <a16:creationId xmlns:a16="http://schemas.microsoft.com/office/drawing/2014/main" id="{A0E84AEF-2445-E35E-657E-CC338CC2243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1352796"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295" y="631980"/>
            <a:ext cx="11352796" cy="4691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3" name="Date Placeholder 3">
            <a:extLst>
              <a:ext uri="{FF2B5EF4-FFF2-40B4-BE49-F238E27FC236}">
                <a16:creationId xmlns:a16="http://schemas.microsoft.com/office/drawing/2014/main" id="{37DBA1B4-FF42-445C-BE51-C0E213C52B41}"/>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E29E551-2622-4BE8-9A93-44523365C558}" type="datetime1">
              <a:rPr lang="en-US" smtClean="0"/>
              <a:t>11/8/2023</a:t>
            </a:fld>
            <a:endParaRPr lang="en-US"/>
          </a:p>
        </p:txBody>
      </p:sp>
      <p:sp>
        <p:nvSpPr>
          <p:cNvPr id="14" name="Footer Placeholder 4">
            <a:extLst>
              <a:ext uri="{FF2B5EF4-FFF2-40B4-BE49-F238E27FC236}">
                <a16:creationId xmlns:a16="http://schemas.microsoft.com/office/drawing/2014/main" id="{6C2E68F3-E9B6-4B89-AE2A-8B28C80C3191}"/>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3" name="Picture 2" descr="A black background with blue and red text&#10;&#10;Description automatically generated with low confidence">
            <a:extLst>
              <a:ext uri="{FF2B5EF4-FFF2-40B4-BE49-F238E27FC236}">
                <a16:creationId xmlns:a16="http://schemas.microsoft.com/office/drawing/2014/main" id="{DAC6B4CE-06D3-5B5C-CD50-230C586136B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006828"/>
            <a:ext cx="11448015"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10146"/>
            <a:ext cx="12188825" cy="4214102"/>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p>
        </p:txBody>
      </p:sp>
      <p:sp>
        <p:nvSpPr>
          <p:cNvPr id="4" name="Text Placeholder 3"/>
          <p:cNvSpPr>
            <a:spLocks noGrp="1"/>
          </p:cNvSpPr>
          <p:nvPr>
            <p:ph type="body" sz="half" idx="2"/>
          </p:nvPr>
        </p:nvSpPr>
        <p:spPr>
          <a:xfrm>
            <a:off x="402231" y="5607551"/>
            <a:ext cx="11448015"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98648971-689F-46E8-852C-77D96019BF38}"/>
              </a:ext>
            </a:extLst>
          </p:cNvPr>
          <p:cNvSpPr>
            <a:spLocks noGrp="1"/>
          </p:cNvSpPr>
          <p:nvPr>
            <p:ph type="dt" sz="half" idx="1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18B5B9F-16BE-43AD-AD9C-3FDDB7D0D819}" type="datetime1">
              <a:rPr lang="en-US" smtClean="0"/>
              <a:t>11/8/2023</a:t>
            </a:fld>
            <a:endParaRPr lang="en-US"/>
          </a:p>
        </p:txBody>
      </p:sp>
      <p:sp>
        <p:nvSpPr>
          <p:cNvPr id="15" name="Footer Placeholder 4">
            <a:extLst>
              <a:ext uri="{FF2B5EF4-FFF2-40B4-BE49-F238E27FC236}">
                <a16:creationId xmlns:a16="http://schemas.microsoft.com/office/drawing/2014/main" id="{C646D5F0-85EF-4896-A272-C0835593898A}"/>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5" name="Picture 4" descr="A black background with blue and red text&#10;&#10;Description automatically generated with low confidence">
            <a:extLst>
              <a:ext uri="{FF2B5EF4-FFF2-40B4-BE49-F238E27FC236}">
                <a16:creationId xmlns:a16="http://schemas.microsoft.com/office/drawing/2014/main" id="{FD97376E-448F-4123-BB96-C8A2AF7E58E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2">
            <a:extLst>
              <a:ext uri="{28A0092B-C50C-407E-A947-70E740481C1C}">
                <a14:useLocalDpi xmlns:a14="http://schemas.microsoft.com/office/drawing/2010/main" val="0"/>
              </a:ext>
            </a:extLst>
          </a:blip>
          <a:srcRect l="22457" t="32317" r="11115"/>
          <a:stretch/>
        </p:blipFill>
        <p:spPr>
          <a:xfrm>
            <a:off x="2" y="1"/>
            <a:ext cx="12188824" cy="6197487"/>
          </a:xfrm>
          <a:prstGeom prst="rect">
            <a:avLst/>
          </a:prstGeom>
        </p:spPr>
      </p:pic>
      <p:sp>
        <p:nvSpPr>
          <p:cNvPr id="7" name="Rectangle 6"/>
          <p:cNvSpPr/>
          <p:nvPr userDrawn="1"/>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 name="Title Placeholder 1"/>
          <p:cNvSpPr>
            <a:spLocks noGrp="1"/>
          </p:cNvSpPr>
          <p:nvPr>
            <p:ph type="title"/>
          </p:nvPr>
        </p:nvSpPr>
        <p:spPr>
          <a:xfrm>
            <a:off x="609442" y="274639"/>
            <a:ext cx="11084538"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442" y="1600201"/>
            <a:ext cx="11084538" cy="436729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CA85AC1-0645-431E-9738-F4A250E11F83}" type="datetime1">
              <a:rPr lang="en-US" smtClean="0"/>
              <a:t>11/8/2023</a:t>
            </a:fld>
            <a:endParaRPr lang="en-US"/>
          </a:p>
        </p:txBody>
      </p:sp>
      <p:sp>
        <p:nvSpPr>
          <p:cNvPr id="16" name="Footer Placeholder 4"/>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a:p>
        </p:txBody>
      </p:sp>
      <p:pic>
        <p:nvPicPr>
          <p:cNvPr id="12" name="Picture 11" descr="A picture containing light, dark&#10;&#10;Description automatically generated">
            <a:extLst>
              <a:ext uri="{FF2B5EF4-FFF2-40B4-BE49-F238E27FC236}">
                <a16:creationId xmlns:a16="http://schemas.microsoft.com/office/drawing/2014/main" id="{23C31B1F-EF8C-4A0C-89C0-B2D3B03BE59D}"/>
              </a:ext>
            </a:extLst>
          </p:cNvPr>
          <p:cNvPicPr>
            <a:picLocks noChangeAspect="1"/>
          </p:cNvPicPr>
          <p:nvPr userDrawn="1"/>
        </p:nvPicPr>
        <p:blipFill>
          <a:blip r:embed="rId13">
            <a:alphaModFix amt="50000"/>
          </a:blip>
          <a:stretch>
            <a:fillRect/>
          </a:stretch>
        </p:blipFill>
        <p:spPr>
          <a:xfrm>
            <a:off x="-297391" y="-25580"/>
            <a:ext cx="15164098" cy="838181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c15@columbi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www.aidsetc.org/nhc"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pmc/articles/PMC6526999/" TargetMode="External"/><Relationship Id="rId2" Type="http://schemas.openxmlformats.org/officeDocument/2006/relationships/hyperlink" Target="https://www.ncbi.nlm.nih.gov/pubmed/?term=Iqbal%20MN%5BAuthor%5D&amp;cauthor=true&amp;cauthor_uid=31975963"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marR="0" lvl="0" indent="0" defTabSz="456449" rtl="0" eaLnBrk="1" fontAlgn="auto" latinLnBrk="0" hangingPunct="1">
              <a:lnSpc>
                <a:spcPct val="100000"/>
              </a:lnSpc>
              <a:spcBef>
                <a:spcPts val="0"/>
              </a:spcBef>
              <a:spcAft>
                <a:spcPts val="0"/>
              </a:spcAft>
              <a:tabLst/>
              <a:defRPr/>
            </a:pPr>
            <a:r>
              <a:rPr kumimoji="0" lang="en-US" altLang="en-US" sz="2800" b="0" i="0" u="none" strike="noStrike" kern="1200" cap="none" spc="0" normalizeH="0" baseline="0" noProof="0" dirty="0">
                <a:ln>
                  <a:noFill/>
                </a:ln>
                <a:solidFill>
                  <a:schemeClr val="tx1"/>
                </a:solidFill>
                <a:effectLst/>
                <a:uLnTx/>
                <a:uFillTx/>
                <a:latin typeface="Arial"/>
                <a:ea typeface="+mn-ea"/>
                <a:cs typeface="+mn-cs"/>
              </a:rPr>
              <a:t>Francine </a:t>
            </a:r>
            <a:r>
              <a:rPr kumimoji="0" lang="en-US" altLang="en-US" sz="2800" b="0" i="0" u="none" strike="noStrike" kern="1200" cap="none" spc="0" normalizeH="0" baseline="0" noProof="0" dirty="0" err="1">
                <a:ln>
                  <a:noFill/>
                </a:ln>
                <a:solidFill>
                  <a:schemeClr val="tx1"/>
                </a:solidFill>
                <a:effectLst/>
                <a:uLnTx/>
                <a:uFillTx/>
                <a:latin typeface="Arial"/>
                <a:ea typeface="+mn-ea"/>
                <a:cs typeface="+mn-cs"/>
              </a:rPr>
              <a:t>Cournos</a:t>
            </a:r>
            <a:r>
              <a:rPr kumimoji="0" lang="en-US" altLang="en-US" sz="2800" b="0" i="0" u="none" strike="noStrike" kern="1200" cap="none" spc="0" normalizeH="0" baseline="0" noProof="0">
                <a:ln>
                  <a:noFill/>
                </a:ln>
                <a:solidFill>
                  <a:schemeClr val="tx1"/>
                </a:solidFill>
                <a:effectLst/>
                <a:uLnTx/>
                <a:uFillTx/>
                <a:latin typeface="Arial"/>
                <a:ea typeface="+mn-ea"/>
                <a:cs typeface="+mn-cs"/>
              </a:rPr>
              <a:t>, M.D.</a:t>
            </a:r>
            <a:br>
              <a:rPr kumimoji="0" lang="en-US" altLang="en-US" sz="3200" b="0" i="0" u="none" strike="noStrike" kern="1200" cap="none" spc="0" normalizeH="0" baseline="0" noProof="0">
                <a:ln>
                  <a:noFill/>
                </a:ln>
                <a:solidFill>
                  <a:schemeClr val="tx1"/>
                </a:solidFill>
                <a:effectLst/>
                <a:uLnTx/>
                <a:uFillTx/>
                <a:latin typeface="Arial"/>
                <a:ea typeface="+mn-ea"/>
                <a:cs typeface="+mn-cs"/>
              </a:rPr>
            </a:br>
            <a:br>
              <a:rPr kumimoji="0" lang="en-US" altLang="en-US" sz="2000" b="0" i="0" u="none" strike="noStrike" kern="1200" cap="none" spc="0" normalizeH="0" baseline="0" noProof="0">
                <a:ln>
                  <a:noFill/>
                </a:ln>
                <a:solidFill>
                  <a:schemeClr val="tx1"/>
                </a:solidFill>
                <a:effectLst/>
                <a:uLnTx/>
                <a:uFillTx/>
                <a:latin typeface="Arial"/>
                <a:ea typeface="+mn-ea"/>
                <a:cs typeface="+mn-cs"/>
              </a:rPr>
            </a:br>
            <a:r>
              <a:rPr kumimoji="0" lang="en-US" altLang="en-US" sz="2000" b="0" i="0" u="none" strike="noStrike" kern="1200" cap="none" spc="0" normalizeH="0" baseline="0" noProof="0">
                <a:ln>
                  <a:noFill/>
                </a:ln>
                <a:solidFill>
                  <a:schemeClr val="tx1"/>
                </a:solidFill>
                <a:effectLst/>
                <a:uLnTx/>
                <a:uFillTx/>
                <a:latin typeface="Arial"/>
                <a:ea typeface="+mn-ea"/>
                <a:cs typeface="+mn-cs"/>
              </a:rPr>
              <a:t>Co-Principal Investigator, Northeast/Caribbean AETC</a:t>
            </a:r>
            <a:br>
              <a:rPr kumimoji="0" lang="en-US" altLang="en-US" sz="2000" b="0" i="0" u="none" strike="noStrike" kern="1200" cap="none" spc="0" normalizeH="0" baseline="0" noProof="0">
                <a:ln>
                  <a:noFill/>
                </a:ln>
                <a:solidFill>
                  <a:schemeClr val="tx1"/>
                </a:solidFill>
                <a:effectLst/>
                <a:uLnTx/>
                <a:uFillTx/>
                <a:latin typeface="Arial"/>
                <a:ea typeface="+mn-ea"/>
                <a:cs typeface="+mn-cs"/>
              </a:rPr>
            </a:br>
            <a:r>
              <a:rPr kumimoji="0" lang="en-US" altLang="en-US" sz="2000" b="0" i="0" u="none" strike="noStrike" kern="1200" cap="none" spc="0" normalizeH="0" baseline="0" noProof="0">
                <a:ln>
                  <a:noFill/>
                </a:ln>
                <a:solidFill>
                  <a:schemeClr val="tx1"/>
                </a:solidFill>
                <a:effectLst/>
                <a:uLnTx/>
                <a:uFillTx/>
                <a:latin typeface="Arial"/>
                <a:ea typeface="+mn-ea"/>
                <a:cs typeface="+mn-cs"/>
              </a:rPr>
              <a:t>Professor of Clinical Psychiatry, Columbia University</a:t>
            </a:r>
            <a:br>
              <a:rPr kumimoji="0" lang="en-US" altLang="en-US" sz="2000" b="0" i="0" u="none" strike="noStrike" kern="1200" cap="none" spc="0" normalizeH="0" baseline="0" noProof="0">
                <a:ln>
                  <a:noFill/>
                </a:ln>
                <a:solidFill>
                  <a:schemeClr val="tx1"/>
                </a:solidFill>
                <a:effectLst/>
                <a:uLnTx/>
                <a:uFillTx/>
                <a:latin typeface="Arial"/>
                <a:ea typeface="+mn-ea"/>
                <a:cs typeface="+mn-cs"/>
              </a:rPr>
            </a:br>
            <a:r>
              <a:rPr kumimoji="0" lang="en-US" altLang="en-US" sz="2000" b="1" i="0" u="none" strike="noStrike" kern="1200" cap="none" spc="0" normalizeH="0" baseline="0" noProof="0">
                <a:ln>
                  <a:noFill/>
                </a:ln>
                <a:solidFill>
                  <a:schemeClr val="tx1"/>
                </a:solidFill>
                <a:effectLst/>
                <a:uLnTx/>
                <a:uFillTx/>
                <a:latin typeface="Arial"/>
                <a:ea typeface="+mn-ea"/>
                <a:cs typeface="+mn-cs"/>
                <a:hlinkClick r:id="rId2">
                  <a:extLst>
                    <a:ext uri="{A12FA001-AC4F-418D-AE19-62706E023703}">
                      <ahyp:hlinkClr xmlns:ahyp="http://schemas.microsoft.com/office/drawing/2018/hyperlinkcolor" val="tx"/>
                    </a:ext>
                  </a:extLst>
                </a:hlinkClick>
              </a:rPr>
              <a:t>fc15@cumc.columbia.edu</a:t>
            </a:r>
            <a:r>
              <a:rPr kumimoji="0" lang="en-US" altLang="en-US" sz="2000" b="1" i="0" u="none" strike="noStrike" kern="1200" cap="none" spc="0" normalizeH="0" baseline="0" noProof="0">
                <a:ln>
                  <a:noFill/>
                </a:ln>
                <a:solidFill>
                  <a:schemeClr val="tx1"/>
                </a:solidFill>
                <a:effectLst/>
                <a:uLnTx/>
                <a:uFillTx/>
                <a:latin typeface="Arial"/>
                <a:ea typeface="+mn-ea"/>
                <a:cs typeface="+mn-cs"/>
              </a:rPr>
              <a:t> </a:t>
            </a:r>
            <a:br>
              <a:rPr kumimoji="0" lang="en-US" altLang="en-US" sz="2000" b="1" i="0" u="none" strike="noStrike" kern="1200" cap="none" spc="0" normalizeH="0" baseline="0" noProof="0">
                <a:ln>
                  <a:noFill/>
                </a:ln>
                <a:solidFill>
                  <a:schemeClr val="tx1"/>
                </a:solidFill>
                <a:effectLst/>
                <a:uLnTx/>
                <a:uFillTx/>
                <a:latin typeface="Arial"/>
                <a:ea typeface="+mn-ea"/>
                <a:cs typeface="+mn-cs"/>
              </a:rPr>
            </a:br>
            <a:br>
              <a:rPr kumimoji="0" lang="en-US" altLang="en-US" sz="1800" b="1" i="0" u="none" strike="noStrike" kern="1200" cap="none" spc="0" normalizeH="0" baseline="0" noProof="0">
                <a:ln>
                  <a:noFill/>
                </a:ln>
                <a:solidFill>
                  <a:schemeClr val="tx1"/>
                </a:solidFill>
                <a:effectLst/>
                <a:uLnTx/>
                <a:uFillTx/>
                <a:latin typeface="Arial"/>
                <a:ea typeface="+mn-ea"/>
                <a:cs typeface="+mn-cs"/>
              </a:rPr>
            </a:br>
            <a:r>
              <a:rPr kumimoji="0" lang="en-US" altLang="en-US" sz="2000" b="1" i="0" u="none" strike="noStrike" kern="1200" cap="none" spc="0" normalizeH="0" baseline="0" noProof="0">
                <a:ln>
                  <a:noFill/>
                </a:ln>
                <a:solidFill>
                  <a:schemeClr val="tx1"/>
                </a:solidFill>
                <a:effectLst/>
                <a:uLnTx/>
                <a:uFillTx/>
                <a:latin typeface="Arial"/>
                <a:ea typeface="+mn-ea"/>
                <a:cs typeface="+mn-cs"/>
              </a:rPr>
              <a:t>August 31, 2023</a:t>
            </a:r>
            <a:endParaRPr lang="en-US">
              <a:solidFill>
                <a:schemeClr val="tx1"/>
              </a:solidFill>
            </a:endParaRPr>
          </a:p>
        </p:txBody>
      </p:sp>
      <p:sp>
        <p:nvSpPr>
          <p:cNvPr id="3" name="Subtitle 2"/>
          <p:cNvSpPr>
            <a:spLocks noGrp="1"/>
          </p:cNvSpPr>
          <p:nvPr>
            <p:ph type="subTitle" idx="1"/>
          </p:nvPr>
        </p:nvSpPr>
        <p:spPr/>
        <p:txBody>
          <a:bodyPr>
            <a:normAutofit fontScale="92500"/>
          </a:bodyPr>
          <a:lstStyle/>
          <a:p>
            <a:pPr>
              <a:defRPr/>
            </a:pPr>
            <a:r>
              <a:rPr lang="en-US" altLang="en-US" sz="4000" b="1">
                <a:solidFill>
                  <a:schemeClr val="accent4">
                    <a:lumMod val="50000"/>
                  </a:schemeClr>
                </a:solidFill>
              </a:rPr>
              <a:t>Addressing Depression in People with HIV</a:t>
            </a:r>
          </a:p>
          <a:p>
            <a:endParaRPr lang="en-US"/>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1046679"/>
            <a:ext cx="10512424" cy="958583"/>
          </a:xfrm>
        </p:spPr>
        <p:txBody>
          <a:bodyPr>
            <a:noAutofit/>
          </a:bodyPr>
          <a:lstStyle/>
          <a:p>
            <a:r>
              <a:rPr lang="en-US" sz="3200"/>
              <a:t>Distinguish Between Mental Distress And Mental Disorders </a:t>
            </a:r>
            <a:br>
              <a:rPr lang="en-US" sz="3200"/>
            </a:br>
            <a:endParaRPr lang="en-US" sz="3200"/>
          </a:p>
        </p:txBody>
      </p:sp>
      <p:sp>
        <p:nvSpPr>
          <p:cNvPr id="5" name="TextBox 4">
            <a:extLst>
              <a:ext uri="{FF2B5EF4-FFF2-40B4-BE49-F238E27FC236}">
                <a16:creationId xmlns:a16="http://schemas.microsoft.com/office/drawing/2014/main" id="{1FC16086-D910-8150-A055-8E7FA019B16A}"/>
              </a:ext>
            </a:extLst>
          </p:cNvPr>
          <p:cNvSpPr txBox="1"/>
          <p:nvPr/>
        </p:nvSpPr>
        <p:spPr>
          <a:xfrm>
            <a:off x="710369" y="2037346"/>
            <a:ext cx="5169734" cy="4278094"/>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a:t>Mental Distress</a:t>
            </a:r>
          </a:p>
          <a:p>
            <a:r>
              <a:rPr lang="en-US"/>
              <a:t>	</a:t>
            </a:r>
          </a:p>
          <a:p>
            <a:pPr marL="738188" lvl="1" indent="-401638">
              <a:buClr>
                <a:srgbClr val="C00000"/>
              </a:buClr>
              <a:buSzPct val="125000"/>
              <a:buFont typeface="Arial" panose="020B0604020202020204" pitchFamily="34" charset="0"/>
              <a:buChar char="•"/>
            </a:pPr>
            <a:r>
              <a:rPr lang="en-US" sz="2000"/>
              <a:t>Can occur in response to any adversity.</a:t>
            </a:r>
          </a:p>
          <a:p>
            <a:pPr marL="738188" lvl="1" indent="-401638">
              <a:buClr>
                <a:srgbClr val="C00000"/>
              </a:buClr>
              <a:buSzPct val="125000"/>
              <a:buFont typeface="Arial" panose="020B0604020202020204" pitchFamily="34" charset="0"/>
              <a:buChar char="•"/>
            </a:pPr>
            <a:endParaRPr lang="en-US" sz="2000"/>
          </a:p>
          <a:p>
            <a:pPr marL="738188" lvl="1" indent="-401638">
              <a:buClr>
                <a:srgbClr val="C00000"/>
              </a:buClr>
              <a:buSzPct val="125000"/>
              <a:buFont typeface="Arial" panose="020B0604020202020204" pitchFamily="34" charset="0"/>
              <a:buChar char="•"/>
            </a:pPr>
            <a:r>
              <a:rPr lang="en-US" sz="2000"/>
              <a:t>Often </a:t>
            </a:r>
            <a:r>
              <a:rPr lang="en-US" sz="2000" kern="0">
                <a:cs typeface="Arial" panose="020B0604020202020204" pitchFamily="34" charset="0"/>
              </a:rPr>
              <a:t>does not meet criteria for a psychiatric diagnosis or require specialized mental health interventions.</a:t>
            </a:r>
          </a:p>
          <a:p>
            <a:pPr marL="738188" lvl="1" indent="-401638">
              <a:buClr>
                <a:srgbClr val="C00000"/>
              </a:buClr>
              <a:buSzPct val="125000"/>
              <a:buFont typeface="Arial" panose="020B0604020202020204" pitchFamily="34" charset="0"/>
              <a:buChar char="•"/>
            </a:pPr>
            <a:endParaRPr lang="en-US" sz="2000" kern="0">
              <a:cs typeface="Arial" panose="020B0604020202020204" pitchFamily="34" charset="0"/>
            </a:endParaRPr>
          </a:p>
          <a:p>
            <a:pPr marL="738188" lvl="1" indent="-401638">
              <a:buClr>
                <a:srgbClr val="C00000"/>
              </a:buClr>
              <a:buSzPct val="125000"/>
              <a:buFont typeface="Arial" panose="020B0604020202020204" pitchFamily="34" charset="0"/>
              <a:buChar char="•"/>
            </a:pPr>
            <a:r>
              <a:rPr lang="en-US" sz="2000" kern="0">
                <a:cs typeface="Arial" panose="020B0604020202020204" pitchFamily="34" charset="0"/>
              </a:rPr>
              <a:t>Often responds well to supportive strategies.</a:t>
            </a:r>
          </a:p>
          <a:p>
            <a:pPr marL="63500">
              <a:buClr>
                <a:srgbClr val="C00000"/>
              </a:buClr>
            </a:pPr>
            <a:endParaRPr lang="en-US"/>
          </a:p>
        </p:txBody>
      </p:sp>
      <p:sp>
        <p:nvSpPr>
          <p:cNvPr id="7" name="TextBox 6">
            <a:extLst>
              <a:ext uri="{FF2B5EF4-FFF2-40B4-BE49-F238E27FC236}">
                <a16:creationId xmlns:a16="http://schemas.microsoft.com/office/drawing/2014/main" id="{84BA42F9-A06E-0449-FDC1-95CEB6572040}"/>
              </a:ext>
            </a:extLst>
          </p:cNvPr>
          <p:cNvSpPr txBox="1"/>
          <p:nvPr/>
        </p:nvSpPr>
        <p:spPr>
          <a:xfrm>
            <a:off x="5880102" y="2000122"/>
            <a:ext cx="5169734" cy="4278094"/>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a:t>Mental Disorders</a:t>
            </a:r>
          </a:p>
          <a:p>
            <a:endParaRPr lang="en-US"/>
          </a:p>
          <a:p>
            <a:pPr marL="685800" indent="-342900">
              <a:buClr>
                <a:srgbClr val="C00000"/>
              </a:buClr>
              <a:buSzPct val="125000"/>
              <a:buFont typeface="Arial" panose="020B0604020202020204" pitchFamily="34" charset="0"/>
              <a:buChar char="•"/>
            </a:pPr>
            <a:r>
              <a:rPr lang="en-US" sz="2000" kern="0">
                <a:latin typeface="Arial" panose="020B0604020202020204" pitchFamily="34" charset="0"/>
                <a:cs typeface="Arial" panose="020B0604020202020204" pitchFamily="34" charset="0"/>
              </a:rPr>
              <a:t>Usually cause either persistent severe subjective distress and/or functional impairment.</a:t>
            </a:r>
          </a:p>
          <a:p>
            <a:pPr marL="685800" indent="-342900">
              <a:buClr>
                <a:srgbClr val="C00000"/>
              </a:buClr>
              <a:buSzPct val="125000"/>
              <a:buFont typeface="Arial" panose="020B0604020202020204" pitchFamily="34" charset="0"/>
              <a:buChar char="•"/>
            </a:pPr>
            <a:endParaRPr lang="en-US" sz="2000" kern="0">
              <a:latin typeface="Arial" panose="020B0604020202020204" pitchFamily="34" charset="0"/>
              <a:cs typeface="Arial" panose="020B0604020202020204" pitchFamily="34" charset="0"/>
            </a:endParaRPr>
          </a:p>
          <a:p>
            <a:pPr marL="685800" indent="-342900">
              <a:buClr>
                <a:srgbClr val="C00000"/>
              </a:buClr>
              <a:buSzPct val="125000"/>
              <a:buFont typeface="Arial" panose="020B0604020202020204" pitchFamily="34" charset="0"/>
              <a:buChar char="•"/>
            </a:pPr>
            <a:r>
              <a:rPr lang="en-US" sz="2000" kern="0">
                <a:latin typeface="Arial" panose="020B0604020202020204" pitchFamily="34" charset="0"/>
                <a:cs typeface="Arial" panose="020B0604020202020204" pitchFamily="34" charset="0"/>
              </a:rPr>
              <a:t>Meets recognized diagnostic criteria (ICD, DSM).</a:t>
            </a:r>
          </a:p>
          <a:p>
            <a:pPr marL="685800" indent="-342900">
              <a:buClr>
                <a:srgbClr val="C00000"/>
              </a:buClr>
              <a:buSzPct val="125000"/>
              <a:buFont typeface="Arial" panose="020B0604020202020204" pitchFamily="34" charset="0"/>
              <a:buChar char="•"/>
            </a:pPr>
            <a:endParaRPr lang="en-US" sz="2000" kern="0">
              <a:latin typeface="Arial" panose="020B0604020202020204" pitchFamily="34" charset="0"/>
              <a:cs typeface="Arial" panose="020B0604020202020204" pitchFamily="34" charset="0"/>
            </a:endParaRPr>
          </a:p>
          <a:p>
            <a:pPr marL="685800" indent="-342900">
              <a:buClr>
                <a:srgbClr val="C00000"/>
              </a:buClr>
              <a:buSzPct val="125000"/>
              <a:buFont typeface="Arial" panose="020B0604020202020204" pitchFamily="34" charset="0"/>
              <a:buChar char="•"/>
            </a:pPr>
            <a:r>
              <a:rPr lang="en-US" sz="2000" kern="0">
                <a:latin typeface="Arial" panose="020B0604020202020204" pitchFamily="34" charset="0"/>
                <a:cs typeface="Arial" panose="020B0604020202020204" pitchFamily="34" charset="0"/>
              </a:rPr>
              <a:t>Calls for evidenced informed mental health interventions such as medication and psychotherapy.</a:t>
            </a:r>
            <a:endParaRPr lang="en-US" sz="2000"/>
          </a:p>
          <a:p>
            <a:endParaRPr lang="en-US"/>
          </a:p>
        </p:txBody>
      </p:sp>
      <p:sp>
        <p:nvSpPr>
          <p:cNvPr id="9" name="Slide Number Placeholder 1">
            <a:extLst>
              <a:ext uri="{FF2B5EF4-FFF2-40B4-BE49-F238E27FC236}">
                <a16:creationId xmlns:a16="http://schemas.microsoft.com/office/drawing/2014/main" id="{973A4B1C-D604-0489-7948-39061DE671C6}"/>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10</a:t>
            </a:fld>
            <a:endParaRPr lang="en-US">
              <a:solidFill>
                <a:schemeClr val="bg1"/>
              </a:solidFill>
            </a:endParaRPr>
          </a:p>
        </p:txBody>
      </p:sp>
    </p:spTree>
    <p:extLst>
      <p:ext uri="{BB962C8B-B14F-4D97-AF65-F5344CB8AC3E}">
        <p14:creationId xmlns:p14="http://schemas.microsoft.com/office/powerpoint/2010/main" val="39018322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806049"/>
            <a:ext cx="10512424" cy="958583"/>
          </a:xfrm>
        </p:spPr>
        <p:txBody>
          <a:bodyPr>
            <a:noAutofit/>
          </a:bodyPr>
          <a:lstStyle/>
          <a:p>
            <a:r>
              <a:rPr lang="en-US" sz="3200"/>
              <a:t>Conceptualizing Depression Care with The WHO Pyramid of Mental Health Services</a:t>
            </a:r>
            <a:br>
              <a:rPr lang="en-US" sz="3200"/>
            </a:br>
            <a:endParaRPr lang="en-US" sz="3200"/>
          </a:p>
        </p:txBody>
      </p:sp>
      <p:sp>
        <p:nvSpPr>
          <p:cNvPr id="5" name="TextBox 4">
            <a:extLst>
              <a:ext uri="{FF2B5EF4-FFF2-40B4-BE49-F238E27FC236}">
                <a16:creationId xmlns:a16="http://schemas.microsoft.com/office/drawing/2014/main" id="{1FC16086-D910-8150-A055-8E7FA019B16A}"/>
              </a:ext>
            </a:extLst>
          </p:cNvPr>
          <p:cNvSpPr txBox="1"/>
          <p:nvPr/>
        </p:nvSpPr>
        <p:spPr>
          <a:xfrm>
            <a:off x="1138989" y="2005262"/>
            <a:ext cx="4347411" cy="3600986"/>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a:t>Main Points</a:t>
            </a:r>
          </a:p>
          <a:p>
            <a:r>
              <a:rPr lang="en-US"/>
              <a:t>	</a:t>
            </a:r>
          </a:p>
          <a:p>
            <a:pPr marL="285750" indent="-285750">
              <a:buClr>
                <a:srgbClr val="C00000"/>
              </a:buClr>
              <a:buSzPct val="125000"/>
              <a:buFont typeface="Arial" panose="020B0604020202020204" pitchFamily="34" charset="0"/>
              <a:buChar char="•"/>
            </a:pPr>
            <a:r>
              <a:rPr lang="en-US" sz="2000"/>
              <a:t>The number of available behavioral health (BH) care providers is always limited.</a:t>
            </a:r>
          </a:p>
          <a:p>
            <a:pPr marL="285750" indent="-285750">
              <a:buClr>
                <a:srgbClr val="C00000"/>
              </a:buClr>
              <a:buSzPct val="125000"/>
              <a:buFont typeface="Arial" panose="020B0604020202020204" pitchFamily="34" charset="0"/>
              <a:buChar char="•"/>
            </a:pPr>
            <a:endParaRPr lang="en-US" sz="2000"/>
          </a:p>
          <a:p>
            <a:pPr marL="285750" indent="-285750">
              <a:buClr>
                <a:srgbClr val="C00000"/>
              </a:buClr>
              <a:buSzPct val="125000"/>
              <a:buFont typeface="Arial" panose="020B0604020202020204" pitchFamily="34" charset="0"/>
              <a:buChar char="•"/>
            </a:pPr>
            <a:r>
              <a:rPr lang="en-US" sz="2000"/>
              <a:t>For minimal/mild depressive symptoms that do not cross the threshold into disorders, we need to rely primarily on self care, community care and primary care</a:t>
            </a:r>
          </a:p>
        </p:txBody>
      </p:sp>
      <p:pic>
        <p:nvPicPr>
          <p:cNvPr id="3" name="Content Placeholder 4" descr="See the source image">
            <a:extLst>
              <a:ext uri="{FF2B5EF4-FFF2-40B4-BE49-F238E27FC236}">
                <a16:creationId xmlns:a16="http://schemas.microsoft.com/office/drawing/2014/main" id="{661E0024-D5CE-1A38-0577-1B17C192481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6516517" y="1916063"/>
            <a:ext cx="4362909" cy="3690185"/>
          </a:xfrm>
          <a:prstGeom prst="rect">
            <a:avLst/>
          </a:prstGeom>
          <a:noFill/>
          <a:ln>
            <a:noFill/>
          </a:ln>
        </p:spPr>
      </p:pic>
      <p:sp>
        <p:nvSpPr>
          <p:cNvPr id="4" name="Slide Number Placeholder 1">
            <a:extLst>
              <a:ext uri="{FF2B5EF4-FFF2-40B4-BE49-F238E27FC236}">
                <a16:creationId xmlns:a16="http://schemas.microsoft.com/office/drawing/2014/main" id="{49CE3DCA-AEF8-E3DC-14CD-CA4924AF5162}"/>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11</a:t>
            </a:fld>
            <a:endParaRPr lang="en-US">
              <a:solidFill>
                <a:schemeClr val="bg1"/>
              </a:solidFill>
            </a:endParaRPr>
          </a:p>
        </p:txBody>
      </p:sp>
    </p:spTree>
    <p:extLst>
      <p:ext uri="{BB962C8B-B14F-4D97-AF65-F5344CB8AC3E}">
        <p14:creationId xmlns:p14="http://schemas.microsoft.com/office/powerpoint/2010/main" val="351530969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485209"/>
            <a:ext cx="10512424" cy="648915"/>
          </a:xfrm>
        </p:spPr>
        <p:txBody>
          <a:bodyPr>
            <a:normAutofit/>
          </a:bodyPr>
          <a:lstStyle/>
          <a:p>
            <a:r>
              <a:rPr lang="en-US"/>
              <a:t>The WHO Pyramid of Mental Health Services</a:t>
            </a:r>
          </a:p>
        </p:txBody>
      </p:sp>
      <p:pic>
        <p:nvPicPr>
          <p:cNvPr id="4" name="Content Placeholder 4">
            <a:extLst>
              <a:ext uri="{FF2B5EF4-FFF2-40B4-BE49-F238E27FC236}">
                <a16:creationId xmlns:a16="http://schemas.microsoft.com/office/drawing/2014/main" id="{D15492E9-6D6A-A250-E0C9-6ADEC59C7C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7579" y="1827571"/>
            <a:ext cx="5727794" cy="4444586"/>
          </a:xfrm>
        </p:spPr>
      </p:pic>
      <p:pic>
        <p:nvPicPr>
          <p:cNvPr id="5" name="Picture 4">
            <a:extLst>
              <a:ext uri="{FF2B5EF4-FFF2-40B4-BE49-F238E27FC236}">
                <a16:creationId xmlns:a16="http://schemas.microsoft.com/office/drawing/2014/main" id="{72ED4BCF-345F-B6A0-8A93-FF254EB7A8C7}"/>
              </a:ext>
            </a:extLst>
          </p:cNvPr>
          <p:cNvPicPr>
            <a:picLocks noChangeAspect="1"/>
          </p:cNvPicPr>
          <p:nvPr/>
        </p:nvPicPr>
        <p:blipFill>
          <a:blip r:embed="rId3"/>
          <a:stretch>
            <a:fillRect/>
          </a:stretch>
        </p:blipFill>
        <p:spPr>
          <a:xfrm>
            <a:off x="2445078" y="1069956"/>
            <a:ext cx="6114818" cy="4749196"/>
          </a:xfrm>
          <a:prstGeom prst="rect">
            <a:avLst/>
          </a:prstGeom>
        </p:spPr>
      </p:pic>
      <p:sp>
        <p:nvSpPr>
          <p:cNvPr id="6" name="TextBox 5">
            <a:extLst>
              <a:ext uri="{FF2B5EF4-FFF2-40B4-BE49-F238E27FC236}">
                <a16:creationId xmlns:a16="http://schemas.microsoft.com/office/drawing/2014/main" id="{7E88D87C-CA37-9740-0704-682183B8A246}"/>
              </a:ext>
            </a:extLst>
          </p:cNvPr>
          <p:cNvSpPr txBox="1"/>
          <p:nvPr/>
        </p:nvSpPr>
        <p:spPr>
          <a:xfrm>
            <a:off x="825498" y="5823227"/>
            <a:ext cx="10997534" cy="400110"/>
          </a:xfrm>
          <a:prstGeom prst="rect">
            <a:avLst/>
          </a:prstGeom>
          <a:noFill/>
        </p:spPr>
        <p:txBody>
          <a:bodyPr wrap="square" rtlCol="0">
            <a:spAutoFit/>
          </a:bodyPr>
          <a:lstStyle/>
          <a:p>
            <a:r>
              <a:rPr lang="en-US" sz="2000" i="1">
                <a:solidFill>
                  <a:schemeClr val="accent4">
                    <a:lumMod val="50000"/>
                  </a:schemeClr>
                </a:solidFill>
                <a:effectLst/>
                <a:latin typeface="Calibri" panose="020F0502020204030204" pitchFamily="34" charset="0"/>
                <a:ea typeface="Times New Roman" panose="02020603050405020304" pitchFamily="18" charset="0"/>
              </a:rPr>
              <a:t>Patel V, et. al., Mental, Neurological and Substance Use Disorders, World Bank, 2015".</a:t>
            </a:r>
            <a:endParaRPr lang="en-US" sz="2000" i="1">
              <a:solidFill>
                <a:schemeClr val="accent4">
                  <a:lumMod val="50000"/>
                </a:schemeClr>
              </a:solidFill>
            </a:endParaRPr>
          </a:p>
        </p:txBody>
      </p:sp>
      <p:sp>
        <p:nvSpPr>
          <p:cNvPr id="7" name="Slide Number Placeholder 1">
            <a:extLst>
              <a:ext uri="{FF2B5EF4-FFF2-40B4-BE49-F238E27FC236}">
                <a16:creationId xmlns:a16="http://schemas.microsoft.com/office/drawing/2014/main" id="{86C93E19-53C8-0B1F-F609-C02B214879BB}"/>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12</a:t>
            </a:fld>
            <a:endParaRPr lang="en-US">
              <a:solidFill>
                <a:schemeClr val="bg1"/>
              </a:solidFill>
            </a:endParaRPr>
          </a:p>
        </p:txBody>
      </p:sp>
    </p:spTree>
    <p:extLst>
      <p:ext uri="{BB962C8B-B14F-4D97-AF65-F5344CB8AC3E}">
        <p14:creationId xmlns:p14="http://schemas.microsoft.com/office/powerpoint/2010/main" val="246518121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485209"/>
            <a:ext cx="10512424" cy="648915"/>
          </a:xfrm>
        </p:spPr>
        <p:txBody>
          <a:bodyPr>
            <a:normAutofit fontScale="90000"/>
          </a:bodyPr>
          <a:lstStyle/>
          <a:p>
            <a:r>
              <a:rPr lang="en-US"/>
              <a:t>The National HIV Curriculum Has Tools to Screen for Depression and other Psychiatric Illnesses</a:t>
            </a:r>
          </a:p>
        </p:txBody>
      </p:sp>
      <p:pic>
        <p:nvPicPr>
          <p:cNvPr id="4" name="Content Placeholder 4">
            <a:extLst>
              <a:ext uri="{FF2B5EF4-FFF2-40B4-BE49-F238E27FC236}">
                <a16:creationId xmlns:a16="http://schemas.microsoft.com/office/drawing/2014/main" id="{D15492E9-6D6A-A250-E0C9-6ADEC59C7C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7579" y="1827571"/>
            <a:ext cx="5727794" cy="4444586"/>
          </a:xfrm>
        </p:spPr>
      </p:pic>
      <p:pic>
        <p:nvPicPr>
          <p:cNvPr id="3" name="Picture 2" descr="Graphical user interface, website&#10;&#10;Description automatically generated">
            <a:extLst>
              <a:ext uri="{FF2B5EF4-FFF2-40B4-BE49-F238E27FC236}">
                <a16:creationId xmlns:a16="http://schemas.microsoft.com/office/drawing/2014/main" id="{74FBF1A9-BEC9-AD50-8459-42064B3B2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90" y="1480606"/>
            <a:ext cx="7886372" cy="4575810"/>
          </a:xfrm>
          <a:prstGeom prst="rect">
            <a:avLst/>
          </a:prstGeom>
        </p:spPr>
      </p:pic>
      <p:sp>
        <p:nvSpPr>
          <p:cNvPr id="7" name="Slide Number Placeholder 1">
            <a:extLst>
              <a:ext uri="{FF2B5EF4-FFF2-40B4-BE49-F238E27FC236}">
                <a16:creationId xmlns:a16="http://schemas.microsoft.com/office/drawing/2014/main" id="{DCB58F3E-AC05-DD4D-045D-FA15D9C8410B}"/>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13</a:t>
            </a:fld>
            <a:endParaRPr lang="en-US">
              <a:solidFill>
                <a:schemeClr val="bg1"/>
              </a:solidFill>
            </a:endParaRPr>
          </a:p>
        </p:txBody>
      </p:sp>
    </p:spTree>
    <p:extLst>
      <p:ext uri="{BB962C8B-B14F-4D97-AF65-F5344CB8AC3E}">
        <p14:creationId xmlns:p14="http://schemas.microsoft.com/office/powerpoint/2010/main" val="231176633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538642"/>
            <a:ext cx="10512424" cy="958583"/>
          </a:xfrm>
        </p:spPr>
        <p:txBody>
          <a:bodyPr>
            <a:noAutofit/>
          </a:bodyPr>
          <a:lstStyle/>
          <a:p>
            <a:r>
              <a:rPr lang="en-US" sz="3200"/>
              <a:t>Some Tools in the National HIV Curriculum Are Linked to Automatic Calculators</a:t>
            </a:r>
            <a:br>
              <a:rPr lang="en-US" sz="3200"/>
            </a:br>
            <a:br>
              <a:rPr lang="en-US" sz="3200"/>
            </a:br>
            <a:endParaRPr lang="en-US" sz="3200"/>
          </a:p>
        </p:txBody>
      </p:sp>
      <p:sp>
        <p:nvSpPr>
          <p:cNvPr id="5" name="TextBox 4">
            <a:extLst>
              <a:ext uri="{FF2B5EF4-FFF2-40B4-BE49-F238E27FC236}">
                <a16:creationId xmlns:a16="http://schemas.microsoft.com/office/drawing/2014/main" id="{1FC16086-D910-8150-A055-8E7FA019B16A}"/>
              </a:ext>
            </a:extLst>
          </p:cNvPr>
          <p:cNvSpPr txBox="1"/>
          <p:nvPr/>
        </p:nvSpPr>
        <p:spPr>
          <a:xfrm>
            <a:off x="1138989" y="2461496"/>
            <a:ext cx="4347411" cy="3693319"/>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000"/>
              <a:t>Mental Disorders Screening</a:t>
            </a:r>
          </a:p>
          <a:p>
            <a:pPr marL="342900" indent="-342900">
              <a:buClr>
                <a:srgbClr val="C00000"/>
              </a:buClr>
              <a:buFont typeface="Wingdings" panose="05000000000000000000" pitchFamily="2" charset="2"/>
              <a:buChar char="§"/>
            </a:pPr>
            <a:endParaRPr lang="en-US" sz="1800"/>
          </a:p>
          <a:p>
            <a:pPr marL="401638" indent="63500">
              <a:buClr>
                <a:srgbClr val="C00000"/>
              </a:buClr>
              <a:buFont typeface="Arial" panose="020B0604020202020204" pitchFamily="34" charset="0"/>
              <a:buChar char="•"/>
            </a:pPr>
            <a:r>
              <a:rPr lang="en-US" sz="1800"/>
              <a:t>	  Anxiety:  GAD-2</a:t>
            </a:r>
          </a:p>
          <a:p>
            <a:pPr marL="738188" lvl="1" indent="-336550">
              <a:buClr>
                <a:srgbClr val="C00000"/>
              </a:buClr>
              <a:buFont typeface="Arial" panose="020B0604020202020204" pitchFamily="34" charset="0"/>
              <a:buChar char="•"/>
            </a:pPr>
            <a:endParaRPr lang="en-US" sz="1800"/>
          </a:p>
          <a:p>
            <a:pPr marL="738188" lvl="1" indent="-336550">
              <a:buClr>
                <a:srgbClr val="C00000"/>
              </a:buClr>
              <a:buFont typeface="Arial" panose="020B0604020202020204" pitchFamily="34" charset="0"/>
              <a:buChar char="•"/>
            </a:pPr>
            <a:r>
              <a:rPr lang="en-US" sz="1800"/>
              <a:t>Anxiety:  GAD-7</a:t>
            </a:r>
          </a:p>
          <a:p>
            <a:pPr marL="738188" lvl="1" indent="-336550">
              <a:buClr>
                <a:srgbClr val="C00000"/>
              </a:buClr>
              <a:buFont typeface="Arial" panose="020B0604020202020204" pitchFamily="34" charset="0"/>
              <a:buChar char="•"/>
            </a:pPr>
            <a:endParaRPr lang="en-US" sz="1800"/>
          </a:p>
          <a:p>
            <a:pPr marL="738188" lvl="1" indent="-336550">
              <a:buClr>
                <a:srgbClr val="C00000"/>
              </a:buClr>
              <a:buFont typeface="Arial" panose="020B0604020202020204" pitchFamily="34" charset="0"/>
              <a:buChar char="•"/>
            </a:pPr>
            <a:r>
              <a:rPr lang="en-US" sz="1800"/>
              <a:t>Dementia:  IHDS</a:t>
            </a:r>
          </a:p>
          <a:p>
            <a:pPr marL="738188" lvl="1" indent="-336550">
              <a:buClr>
                <a:srgbClr val="C00000"/>
              </a:buClr>
              <a:buFont typeface="Arial" panose="020B0604020202020204" pitchFamily="34" charset="0"/>
              <a:buChar char="•"/>
            </a:pPr>
            <a:endParaRPr lang="en-US" sz="1800"/>
          </a:p>
          <a:p>
            <a:pPr marL="738188" lvl="1" indent="-336550">
              <a:buClr>
                <a:srgbClr val="C00000"/>
              </a:buClr>
              <a:buFont typeface="Arial" panose="020B0604020202020204" pitchFamily="34" charset="0"/>
              <a:buChar char="•"/>
            </a:pPr>
            <a:r>
              <a:rPr lang="en-US" sz="1800"/>
              <a:t>Depression:  PHQ-2</a:t>
            </a:r>
          </a:p>
          <a:p>
            <a:pPr marL="738188" lvl="1" indent="-336550">
              <a:buClr>
                <a:srgbClr val="C00000"/>
              </a:buClr>
              <a:buFont typeface="Arial" panose="020B0604020202020204" pitchFamily="34" charset="0"/>
              <a:buChar char="•"/>
            </a:pPr>
            <a:endParaRPr lang="en-US" sz="1800"/>
          </a:p>
          <a:p>
            <a:pPr marL="738188" lvl="1" indent="-336550">
              <a:buClr>
                <a:srgbClr val="C00000"/>
              </a:buClr>
              <a:buFont typeface="Arial" panose="020B0604020202020204" pitchFamily="34" charset="0"/>
              <a:buChar char="•"/>
            </a:pPr>
            <a:r>
              <a:rPr lang="en-US" sz="1800"/>
              <a:t>Depression:  PHQ-9</a:t>
            </a:r>
          </a:p>
          <a:p>
            <a:pPr marL="738188" lvl="1" indent="-336550">
              <a:buClr>
                <a:srgbClr val="C00000"/>
              </a:buClr>
              <a:buFont typeface="Arial" panose="020B0604020202020204" pitchFamily="34" charset="0"/>
              <a:buChar char="•"/>
            </a:pPr>
            <a:endParaRPr lang="en-US" sz="1800"/>
          </a:p>
          <a:p>
            <a:pPr marL="738188" lvl="1" indent="-336550">
              <a:buClr>
                <a:srgbClr val="C00000"/>
              </a:buClr>
              <a:buFont typeface="Arial" panose="020B0604020202020204" pitchFamily="34" charset="0"/>
              <a:buChar char="•"/>
            </a:pPr>
            <a:r>
              <a:rPr lang="en-US" sz="1800"/>
              <a:t>PTSD:  PC-PTSD-5</a:t>
            </a:r>
          </a:p>
        </p:txBody>
      </p:sp>
      <p:sp>
        <p:nvSpPr>
          <p:cNvPr id="7" name="TextBox 6">
            <a:extLst>
              <a:ext uri="{FF2B5EF4-FFF2-40B4-BE49-F238E27FC236}">
                <a16:creationId xmlns:a16="http://schemas.microsoft.com/office/drawing/2014/main" id="{84BA42F9-A06E-0449-FDC1-95CEB6572040}"/>
              </a:ext>
            </a:extLst>
          </p:cNvPr>
          <p:cNvSpPr txBox="1"/>
          <p:nvPr/>
        </p:nvSpPr>
        <p:spPr>
          <a:xfrm>
            <a:off x="5880102" y="2461496"/>
            <a:ext cx="5169734" cy="3262432"/>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000"/>
              <a:t>Substance Use Screening</a:t>
            </a:r>
          </a:p>
          <a:p>
            <a:endParaRPr lang="en-US"/>
          </a:p>
          <a:p>
            <a:pPr marL="625475" indent="-223838">
              <a:buClr>
                <a:srgbClr val="C00000"/>
              </a:buClr>
              <a:buFont typeface="Arial" panose="020B0604020202020204" pitchFamily="34" charset="0"/>
              <a:buChar char="•"/>
            </a:pPr>
            <a:r>
              <a:rPr lang="en-US" sz="1800" kern="0">
                <a:latin typeface="Arial" panose="020B0604020202020204" pitchFamily="34" charset="0"/>
                <a:cs typeface="Arial" panose="020B0604020202020204" pitchFamily="34" charset="0"/>
              </a:rPr>
              <a:t>Alcohol:  AUDIT-C</a:t>
            </a:r>
          </a:p>
          <a:p>
            <a:pPr marL="625475" indent="-223838">
              <a:buClr>
                <a:srgbClr val="C00000"/>
              </a:buClr>
              <a:buFont typeface="Arial" panose="020B0604020202020204" pitchFamily="34" charset="0"/>
              <a:buChar char="•"/>
            </a:pPr>
            <a:endParaRPr lang="en-US" sz="1800" kern="0">
              <a:latin typeface="Arial" panose="020B0604020202020204" pitchFamily="34" charset="0"/>
              <a:cs typeface="Arial" panose="020B0604020202020204" pitchFamily="34" charset="0"/>
            </a:endParaRPr>
          </a:p>
          <a:p>
            <a:pPr marL="625475" indent="-223838">
              <a:buClr>
                <a:srgbClr val="C00000"/>
              </a:buClr>
              <a:buFont typeface="Arial" panose="020B0604020202020204" pitchFamily="34" charset="0"/>
              <a:buChar char="•"/>
            </a:pPr>
            <a:r>
              <a:rPr lang="en-US" sz="1800" kern="0">
                <a:latin typeface="Arial" panose="020B0604020202020204" pitchFamily="34" charset="0"/>
                <a:cs typeface="Arial" panose="020B0604020202020204" pitchFamily="34" charset="0"/>
              </a:rPr>
              <a:t>Alcohol:  CAGE</a:t>
            </a:r>
          </a:p>
          <a:p>
            <a:pPr marL="625475" indent="-223838">
              <a:buClr>
                <a:srgbClr val="C00000"/>
              </a:buClr>
              <a:buFont typeface="Arial" panose="020B0604020202020204" pitchFamily="34" charset="0"/>
              <a:buChar char="•"/>
            </a:pPr>
            <a:endParaRPr lang="en-US" sz="1800" kern="0">
              <a:latin typeface="Arial" panose="020B0604020202020204" pitchFamily="34" charset="0"/>
              <a:cs typeface="Arial" panose="020B0604020202020204" pitchFamily="34" charset="0"/>
            </a:endParaRPr>
          </a:p>
          <a:p>
            <a:pPr marL="625475" indent="-223838">
              <a:buClr>
                <a:srgbClr val="C00000"/>
              </a:buClr>
              <a:buFont typeface="Arial" panose="020B0604020202020204" pitchFamily="34" charset="0"/>
              <a:buChar char="•"/>
            </a:pPr>
            <a:r>
              <a:rPr lang="en-US" sz="1800" kern="0">
                <a:latin typeface="Arial" panose="020B0604020202020204" pitchFamily="34" charset="0"/>
                <a:cs typeface="Arial" panose="020B0604020202020204" pitchFamily="34" charset="0"/>
              </a:rPr>
              <a:t>CAGE-AID</a:t>
            </a:r>
          </a:p>
          <a:p>
            <a:pPr marL="625475" indent="-223838">
              <a:buClr>
                <a:srgbClr val="C00000"/>
              </a:buClr>
              <a:buFont typeface="Arial" panose="020B0604020202020204" pitchFamily="34" charset="0"/>
              <a:buChar char="•"/>
            </a:pPr>
            <a:endParaRPr lang="en-US" sz="1800" kern="0">
              <a:latin typeface="Arial" panose="020B0604020202020204" pitchFamily="34" charset="0"/>
              <a:cs typeface="Arial" panose="020B0604020202020204" pitchFamily="34" charset="0"/>
            </a:endParaRPr>
          </a:p>
          <a:p>
            <a:pPr marL="625475" indent="-223838">
              <a:buClr>
                <a:srgbClr val="C00000"/>
              </a:buClr>
              <a:buFont typeface="Arial" panose="020B0604020202020204" pitchFamily="34" charset="0"/>
              <a:buChar char="•"/>
            </a:pPr>
            <a:r>
              <a:rPr lang="en-US" sz="1800" kern="0">
                <a:latin typeface="Arial" panose="020B0604020202020204" pitchFamily="34" charset="0"/>
                <a:cs typeface="Arial" panose="020B0604020202020204" pitchFamily="34" charset="0"/>
              </a:rPr>
              <a:t>Drug Abuse:  TICS</a:t>
            </a:r>
          </a:p>
          <a:p>
            <a:pPr marL="625475" indent="-223838">
              <a:buClr>
                <a:srgbClr val="C00000"/>
              </a:buClr>
              <a:buFont typeface="Arial" panose="020B0604020202020204" pitchFamily="34" charset="0"/>
              <a:buChar char="•"/>
            </a:pPr>
            <a:endParaRPr lang="en-US" sz="1800" kern="0">
              <a:latin typeface="Arial" panose="020B0604020202020204" pitchFamily="34" charset="0"/>
              <a:cs typeface="Arial" panose="020B0604020202020204" pitchFamily="34" charset="0"/>
            </a:endParaRPr>
          </a:p>
          <a:p>
            <a:pPr marL="625475" indent="-223838">
              <a:buClr>
                <a:srgbClr val="C00000"/>
              </a:buClr>
              <a:buFont typeface="Arial" panose="020B0604020202020204" pitchFamily="34" charset="0"/>
              <a:buChar char="•"/>
            </a:pPr>
            <a:r>
              <a:rPr lang="en-US" sz="1800" kern="0">
                <a:latin typeface="Arial" panose="020B0604020202020204" pitchFamily="34" charset="0"/>
                <a:cs typeface="Arial" panose="020B0604020202020204" pitchFamily="34" charset="0"/>
              </a:rPr>
              <a:t>Opioid:  Risk Tool</a:t>
            </a:r>
            <a:endParaRPr lang="en-US" sz="1800"/>
          </a:p>
        </p:txBody>
      </p:sp>
      <p:sp>
        <p:nvSpPr>
          <p:cNvPr id="3" name="TextBox 2">
            <a:extLst>
              <a:ext uri="{FF2B5EF4-FFF2-40B4-BE49-F238E27FC236}">
                <a16:creationId xmlns:a16="http://schemas.microsoft.com/office/drawing/2014/main" id="{711DBEC4-8283-8044-8DD1-8340AE526D0E}"/>
              </a:ext>
            </a:extLst>
          </p:cNvPr>
          <p:cNvSpPr txBox="1"/>
          <p:nvPr/>
        </p:nvSpPr>
        <p:spPr>
          <a:xfrm>
            <a:off x="623890" y="1862660"/>
            <a:ext cx="9947857" cy="400110"/>
          </a:xfrm>
          <a:prstGeom prst="rect">
            <a:avLst/>
          </a:prstGeom>
          <a:noFill/>
        </p:spPr>
        <p:txBody>
          <a:bodyPr wrap="square" rtlCol="0">
            <a:spAutoFit/>
          </a:bodyPr>
          <a:lstStyle/>
          <a:p>
            <a:r>
              <a:rPr lang="en-US" sz="2000"/>
              <a:t>Screening Calculators &amp; Tools:  The HIV National Curriculum:  </a:t>
            </a:r>
            <a:r>
              <a:rPr lang="en-US" sz="2000" u="sng">
                <a:solidFill>
                  <a:schemeClr val="tx2">
                    <a:lumMod val="60000"/>
                    <a:lumOff val="40000"/>
                  </a:schemeClr>
                </a:solidFill>
              </a:rPr>
              <a:t>www.aidetc.org/nhc</a:t>
            </a:r>
          </a:p>
        </p:txBody>
      </p:sp>
      <p:sp>
        <p:nvSpPr>
          <p:cNvPr id="4" name="Slide Number Placeholder 1">
            <a:extLst>
              <a:ext uri="{FF2B5EF4-FFF2-40B4-BE49-F238E27FC236}">
                <a16:creationId xmlns:a16="http://schemas.microsoft.com/office/drawing/2014/main" id="{706305B1-C8ED-297E-EDC8-0DBED9C8CE24}"/>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14</a:t>
            </a:fld>
            <a:endParaRPr lang="en-US">
              <a:solidFill>
                <a:schemeClr val="bg1"/>
              </a:solidFill>
            </a:endParaRPr>
          </a:p>
        </p:txBody>
      </p:sp>
    </p:spTree>
    <p:extLst>
      <p:ext uri="{BB962C8B-B14F-4D97-AF65-F5344CB8AC3E}">
        <p14:creationId xmlns:p14="http://schemas.microsoft.com/office/powerpoint/2010/main" val="86129308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p:txBody>
          <a:bodyPr>
            <a:normAutofit fontScale="90000"/>
          </a:bodyPr>
          <a:lstStyle/>
          <a:p>
            <a:r>
              <a:rPr lang="en-US"/>
              <a:t>PHQ-2 and PHQ-9 Screening Tools for Depression</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35956"/>
            <a:ext cx="10512424" cy="4208169"/>
          </a:xfrm>
        </p:spPr>
        <p:txBody>
          <a:bodyPr>
            <a:normAutofit fontScale="77500" lnSpcReduction="20000"/>
          </a:bodyPr>
          <a:lstStyle/>
          <a:p>
            <a:pPr marL="690377" indent="-342900">
              <a:lnSpc>
                <a:spcPct val="90000"/>
              </a:lnSpc>
              <a:spcBef>
                <a:spcPct val="30000"/>
              </a:spcBef>
              <a:spcAft>
                <a:spcPts val="600"/>
              </a:spcAft>
              <a:buClr>
                <a:srgbClr val="C00000"/>
              </a:buClr>
              <a:buSzPct val="125000"/>
              <a:buFont typeface="Arial" panose="020B0604020202020204" pitchFamily="34" charset="0"/>
              <a:buChar char="•"/>
              <a:defRPr/>
            </a:pPr>
            <a:r>
              <a:rPr lang="en-US" altLang="en-US" sz="2400"/>
              <a:t>Readily available online at no charge</a:t>
            </a:r>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endParaRPr lang="en-US" altLang="en-US" sz="2400"/>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r>
              <a:rPr lang="en-US" altLang="en-US" sz="2400"/>
              <a:t>Already translated into multiple languages (but not necessarily validated)</a:t>
            </a:r>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endParaRPr lang="en-US" altLang="en-US" sz="2400"/>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r>
              <a:rPr lang="en-US" altLang="en-US" sz="2400"/>
              <a:t>Well studied in general medical populations</a:t>
            </a:r>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endParaRPr lang="en-US" altLang="en-US" sz="2400"/>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r>
              <a:rPr lang="en-US" altLang="en-US" sz="2400"/>
              <a:t>Easy to administer or self administer</a:t>
            </a:r>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endParaRPr lang="en-US" altLang="en-US" sz="2400"/>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r>
              <a:rPr lang="en-US" altLang="en-US" sz="2400"/>
              <a:t>Can be used to screen and/or make a probable diagnosis</a:t>
            </a:r>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endParaRPr lang="en-US" altLang="en-US" sz="2400"/>
          </a:p>
          <a:p>
            <a:pPr marL="690377" indent="-342900">
              <a:lnSpc>
                <a:spcPct val="90000"/>
              </a:lnSpc>
              <a:spcBef>
                <a:spcPct val="30000"/>
              </a:spcBef>
              <a:spcAft>
                <a:spcPts val="600"/>
              </a:spcAft>
              <a:buClr>
                <a:srgbClr val="C00000"/>
              </a:buClr>
              <a:buSzPct val="125000"/>
              <a:buFont typeface="Arial" panose="020B0604020202020204" pitchFamily="34" charset="0"/>
              <a:buChar char="•"/>
              <a:defRPr/>
            </a:pPr>
            <a:r>
              <a:rPr lang="en-US" altLang="en-US" sz="2400"/>
              <a:t>Can be used to follow patients’</a:t>
            </a:r>
            <a:r>
              <a:rPr lang="en-US" altLang="ja-JP" sz="2400"/>
              <a:t> progress</a:t>
            </a:r>
            <a:endParaRPr lang="en-US" altLang="en-US" sz="2400"/>
          </a:p>
          <a:p>
            <a:endParaRPr lang="en-US"/>
          </a:p>
        </p:txBody>
      </p:sp>
      <p:sp>
        <p:nvSpPr>
          <p:cNvPr id="4" name="Slide Number Placeholder 1">
            <a:extLst>
              <a:ext uri="{FF2B5EF4-FFF2-40B4-BE49-F238E27FC236}">
                <a16:creationId xmlns:a16="http://schemas.microsoft.com/office/drawing/2014/main" id="{90B01412-DFA6-572F-638B-56EDCD0A49B3}"/>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15</a:t>
            </a:fld>
            <a:endParaRPr lang="en-US">
              <a:solidFill>
                <a:schemeClr val="bg1"/>
              </a:solidFill>
            </a:endParaRPr>
          </a:p>
        </p:txBody>
      </p:sp>
    </p:spTree>
    <p:extLst>
      <p:ext uri="{BB962C8B-B14F-4D97-AF65-F5344CB8AC3E}">
        <p14:creationId xmlns:p14="http://schemas.microsoft.com/office/powerpoint/2010/main" val="135370626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573147"/>
            <a:ext cx="10512424" cy="958583"/>
          </a:xfrm>
        </p:spPr>
        <p:txBody>
          <a:bodyPr>
            <a:noAutofit/>
          </a:bodyPr>
          <a:lstStyle/>
          <a:p>
            <a:r>
              <a:rPr lang="en-US" sz="3200"/>
              <a:t>Screening for Depression: PHQ-2</a:t>
            </a:r>
          </a:p>
        </p:txBody>
      </p:sp>
      <p:sp>
        <p:nvSpPr>
          <p:cNvPr id="5" name="TextBox 4">
            <a:extLst>
              <a:ext uri="{FF2B5EF4-FFF2-40B4-BE49-F238E27FC236}">
                <a16:creationId xmlns:a16="http://schemas.microsoft.com/office/drawing/2014/main" id="{1FC16086-D910-8150-A055-8E7FA019B16A}"/>
              </a:ext>
            </a:extLst>
          </p:cNvPr>
          <p:cNvSpPr txBox="1"/>
          <p:nvPr/>
        </p:nvSpPr>
        <p:spPr>
          <a:xfrm>
            <a:off x="1175564" y="2205588"/>
            <a:ext cx="5169733" cy="3016210"/>
          </a:xfrm>
          <a:prstGeom prst="rect">
            <a:avLst/>
          </a:prstGeom>
          <a:noFill/>
        </p:spPr>
        <p:txBody>
          <a:bodyPr wrap="square" rtlCol="0">
            <a:spAutoFit/>
          </a:bodyPr>
          <a:lstStyle/>
          <a:p>
            <a:pPr marL="342900" indent="-342900" eaLnBrk="1" hangingPunct="1">
              <a:buClr>
                <a:srgbClr val="C00000"/>
              </a:buClr>
              <a:buSzPct val="125000"/>
              <a:buFont typeface="Wingdings" panose="05000000000000000000" pitchFamily="2" charset="2"/>
              <a:buChar char="§"/>
              <a:defRPr/>
            </a:pPr>
            <a:r>
              <a:rPr lang="en-US" altLang="en-US" sz="2000"/>
              <a:t>Little interest or pleasure in doing things.</a:t>
            </a:r>
          </a:p>
          <a:p>
            <a:pPr marL="342900" indent="-342900" eaLnBrk="1" hangingPunct="1">
              <a:buClr>
                <a:srgbClr val="C00000"/>
              </a:buClr>
              <a:buSzPct val="125000"/>
              <a:buFont typeface="Wingdings" panose="05000000000000000000" pitchFamily="2" charset="2"/>
              <a:buChar char="§"/>
              <a:defRPr/>
            </a:pPr>
            <a:endParaRPr lang="en-US" altLang="en-US" sz="2000"/>
          </a:p>
          <a:p>
            <a:pPr marL="342900" indent="-6350" eaLnBrk="1" hangingPunct="1">
              <a:buClr>
                <a:srgbClr val="C00000"/>
              </a:buClr>
              <a:buSzPct val="125000"/>
              <a:buFont typeface="Arial" panose="020B0604020202020204" pitchFamily="34" charset="0"/>
              <a:buChar char="•"/>
              <a:defRPr/>
            </a:pPr>
            <a:r>
              <a:rPr lang="en-US" altLang="en-US" sz="1800"/>
              <a:t>   0=Not at all</a:t>
            </a:r>
          </a:p>
          <a:p>
            <a:pPr marL="342900" indent="-6350" eaLnBrk="1" hangingPunct="1">
              <a:buClr>
                <a:srgbClr val="C00000"/>
              </a:buClr>
              <a:buSzPct val="125000"/>
              <a:buFont typeface="Arial" panose="020B0604020202020204" pitchFamily="34" charset="0"/>
              <a:buChar char="•"/>
              <a:defRPr/>
            </a:pPr>
            <a:endParaRPr lang="en-US" altLang="en-US" sz="1800"/>
          </a:p>
          <a:p>
            <a:pPr marL="342900" indent="-6350" eaLnBrk="1" hangingPunct="1">
              <a:buClr>
                <a:srgbClr val="C00000"/>
              </a:buClr>
              <a:buSzPct val="125000"/>
              <a:buFont typeface="Arial" panose="020B0604020202020204" pitchFamily="34" charset="0"/>
              <a:buChar char="•"/>
              <a:defRPr/>
            </a:pPr>
            <a:r>
              <a:rPr lang="en-US" altLang="en-US" sz="1800"/>
              <a:t>   1=Several days</a:t>
            </a:r>
          </a:p>
          <a:p>
            <a:pPr marL="342900" indent="-6350" eaLnBrk="1" hangingPunct="1">
              <a:buClr>
                <a:srgbClr val="C00000"/>
              </a:buClr>
              <a:buSzPct val="125000"/>
              <a:buFont typeface="Arial" panose="020B0604020202020204" pitchFamily="34" charset="0"/>
              <a:buChar char="•"/>
              <a:defRPr/>
            </a:pPr>
            <a:endParaRPr lang="en-US" altLang="en-US" sz="1800"/>
          </a:p>
          <a:p>
            <a:pPr marL="342900" indent="-6350" eaLnBrk="1" hangingPunct="1">
              <a:buClr>
                <a:srgbClr val="C00000"/>
              </a:buClr>
              <a:buSzPct val="125000"/>
              <a:buFont typeface="Arial" panose="020B0604020202020204" pitchFamily="34" charset="0"/>
              <a:buChar char="•"/>
              <a:defRPr/>
            </a:pPr>
            <a:r>
              <a:rPr lang="en-US" altLang="en-US" sz="1800"/>
              <a:t>   2=More than half the days</a:t>
            </a:r>
          </a:p>
          <a:p>
            <a:pPr marL="342900" indent="-6350" eaLnBrk="1" hangingPunct="1">
              <a:buClr>
                <a:srgbClr val="C00000"/>
              </a:buClr>
              <a:buSzPct val="125000"/>
              <a:buFont typeface="Arial" panose="020B0604020202020204" pitchFamily="34" charset="0"/>
              <a:buChar char="•"/>
              <a:defRPr/>
            </a:pPr>
            <a:endParaRPr lang="en-US" altLang="en-US" sz="1800"/>
          </a:p>
          <a:p>
            <a:pPr marL="342900" indent="-6350" eaLnBrk="1" hangingPunct="1">
              <a:buClr>
                <a:srgbClr val="C00000"/>
              </a:buClr>
              <a:buSzPct val="125000"/>
              <a:buFont typeface="Arial" panose="020B0604020202020204" pitchFamily="34" charset="0"/>
              <a:buChar char="•"/>
              <a:defRPr/>
            </a:pPr>
            <a:r>
              <a:rPr lang="en-US" altLang="en-US" sz="1800"/>
              <a:t>   3=Nearly every day</a:t>
            </a:r>
            <a:endParaRPr lang="en-US" altLang="en-US" sz="1400"/>
          </a:p>
          <a:p>
            <a:pPr>
              <a:buClr>
                <a:srgbClr val="C00000"/>
              </a:buClr>
            </a:pPr>
            <a:endParaRPr lang="en-US"/>
          </a:p>
        </p:txBody>
      </p:sp>
      <p:sp>
        <p:nvSpPr>
          <p:cNvPr id="7" name="TextBox 6">
            <a:extLst>
              <a:ext uri="{FF2B5EF4-FFF2-40B4-BE49-F238E27FC236}">
                <a16:creationId xmlns:a16="http://schemas.microsoft.com/office/drawing/2014/main" id="{84BA42F9-A06E-0449-FDC1-95CEB6572040}"/>
              </a:ext>
            </a:extLst>
          </p:cNvPr>
          <p:cNvSpPr txBox="1"/>
          <p:nvPr/>
        </p:nvSpPr>
        <p:spPr>
          <a:xfrm>
            <a:off x="6200942" y="2206763"/>
            <a:ext cx="5169734" cy="3016210"/>
          </a:xfrm>
          <a:prstGeom prst="rect">
            <a:avLst/>
          </a:prstGeom>
          <a:noFill/>
        </p:spPr>
        <p:txBody>
          <a:bodyPr wrap="square" rtlCol="0">
            <a:spAutoFit/>
          </a:bodyPr>
          <a:lstStyle/>
          <a:p>
            <a:pPr eaLnBrk="1" hangingPunct="1">
              <a:buClr>
                <a:srgbClr val="C00000"/>
              </a:buClr>
              <a:buSzPct val="125000"/>
              <a:buFont typeface="Wingdings" pitchFamily="2" charset="2"/>
              <a:buChar char="§"/>
              <a:defRPr/>
            </a:pPr>
            <a:r>
              <a:rPr lang="en-US" altLang="en-US" sz="2000"/>
              <a:t>  Feeling down, depressed or hopeless.</a:t>
            </a:r>
          </a:p>
          <a:p>
            <a:pPr eaLnBrk="1" hangingPunct="1">
              <a:buClr>
                <a:srgbClr val="C00000"/>
              </a:buClr>
              <a:buSzPct val="125000"/>
              <a:buFont typeface="Wingdings" pitchFamily="2" charset="2"/>
              <a:buChar char="§"/>
              <a:defRPr/>
            </a:pPr>
            <a:endParaRPr lang="en-US" altLang="en-US" sz="2000"/>
          </a:p>
          <a:p>
            <a:pPr marL="608013" lvl="1" indent="-319088" eaLnBrk="1" hangingPunct="1">
              <a:buClr>
                <a:srgbClr val="C00000"/>
              </a:buClr>
              <a:buSzPct val="125000"/>
              <a:buFont typeface="arial" panose="020B0604020202020204" pitchFamily="34" charset="0"/>
              <a:buChar char="•"/>
              <a:defRPr/>
            </a:pPr>
            <a:r>
              <a:rPr lang="en-US" altLang="en-US" sz="1800"/>
              <a:t>0=Not at all</a:t>
            </a:r>
          </a:p>
          <a:p>
            <a:pPr marL="608013" lvl="1" indent="-319088" eaLnBrk="1" hangingPunct="1">
              <a:buClr>
                <a:srgbClr val="C00000"/>
              </a:buClr>
              <a:buSzPct val="125000"/>
              <a:buFont typeface="arial" panose="020B0604020202020204" pitchFamily="34" charset="0"/>
              <a:buChar char="•"/>
              <a:defRPr/>
            </a:pPr>
            <a:endParaRPr lang="en-US" altLang="en-US" sz="1800"/>
          </a:p>
          <a:p>
            <a:pPr marL="608013" lvl="1" indent="-319088" eaLnBrk="1" hangingPunct="1">
              <a:buClr>
                <a:srgbClr val="C00000"/>
              </a:buClr>
              <a:buSzPct val="125000"/>
              <a:buFont typeface="arial" panose="020B0604020202020204" pitchFamily="34" charset="0"/>
              <a:buChar char="•"/>
              <a:defRPr/>
            </a:pPr>
            <a:r>
              <a:rPr lang="en-US" altLang="en-US" sz="1800"/>
              <a:t>1=Several days</a:t>
            </a:r>
          </a:p>
          <a:p>
            <a:pPr marL="608013" lvl="1" indent="-319088" eaLnBrk="1" hangingPunct="1">
              <a:buClr>
                <a:srgbClr val="C00000"/>
              </a:buClr>
              <a:buSzPct val="125000"/>
              <a:buFont typeface="arial" panose="020B0604020202020204" pitchFamily="34" charset="0"/>
              <a:buChar char="•"/>
              <a:defRPr/>
            </a:pPr>
            <a:endParaRPr lang="en-US" altLang="en-US" sz="1800"/>
          </a:p>
          <a:p>
            <a:pPr marL="608013" lvl="1" indent="-319088" eaLnBrk="1" hangingPunct="1">
              <a:buClr>
                <a:srgbClr val="C00000"/>
              </a:buClr>
              <a:buSzPct val="125000"/>
              <a:buFont typeface="arial" panose="020B0604020202020204" pitchFamily="34" charset="0"/>
              <a:buChar char="•"/>
              <a:defRPr/>
            </a:pPr>
            <a:r>
              <a:rPr lang="en-US" altLang="en-US" sz="1800"/>
              <a:t>2=More than half the days</a:t>
            </a:r>
          </a:p>
          <a:p>
            <a:pPr marL="608013" lvl="1" indent="-319088" eaLnBrk="1" hangingPunct="1">
              <a:buClr>
                <a:srgbClr val="C00000"/>
              </a:buClr>
              <a:buSzPct val="125000"/>
              <a:buFont typeface="arial" panose="020B0604020202020204" pitchFamily="34" charset="0"/>
              <a:buChar char="•"/>
              <a:defRPr/>
            </a:pPr>
            <a:endParaRPr lang="en-US" altLang="en-US" sz="1800"/>
          </a:p>
          <a:p>
            <a:pPr marL="608013" lvl="1" indent="-319088" eaLnBrk="1" hangingPunct="1">
              <a:buClr>
                <a:srgbClr val="C00000"/>
              </a:buClr>
              <a:buSzPct val="125000"/>
              <a:buFont typeface="arial" panose="020B0604020202020204" pitchFamily="34" charset="0"/>
              <a:buChar char="•"/>
              <a:defRPr/>
            </a:pPr>
            <a:r>
              <a:rPr lang="en-US" altLang="en-US" sz="1800"/>
              <a:t>3=Nearly every day</a:t>
            </a:r>
            <a:endParaRPr lang="en-US" altLang="en-US" sz="1400"/>
          </a:p>
          <a:p>
            <a:endParaRPr lang="en-US"/>
          </a:p>
        </p:txBody>
      </p:sp>
      <p:sp>
        <p:nvSpPr>
          <p:cNvPr id="3" name="TextBox 2">
            <a:extLst>
              <a:ext uri="{FF2B5EF4-FFF2-40B4-BE49-F238E27FC236}">
                <a16:creationId xmlns:a16="http://schemas.microsoft.com/office/drawing/2014/main" id="{711DBEC4-8283-8044-8DD1-8340AE526D0E}"/>
              </a:ext>
            </a:extLst>
          </p:cNvPr>
          <p:cNvSpPr txBox="1"/>
          <p:nvPr/>
        </p:nvSpPr>
        <p:spPr>
          <a:xfrm>
            <a:off x="770020" y="1203266"/>
            <a:ext cx="10794915" cy="1138773"/>
          </a:xfrm>
          <a:prstGeom prst="rect">
            <a:avLst/>
          </a:prstGeom>
          <a:noFill/>
        </p:spPr>
        <p:txBody>
          <a:bodyPr wrap="square" rtlCol="0">
            <a:spAutoFit/>
          </a:bodyPr>
          <a:lstStyle/>
          <a:p>
            <a:r>
              <a:rPr lang="en-US" altLang="en-US"/>
              <a:t>Over the last two weeks how often have you been bothered by any of the following problems:</a:t>
            </a:r>
          </a:p>
          <a:p>
            <a:endParaRPr lang="en-US" sz="2000"/>
          </a:p>
        </p:txBody>
      </p:sp>
      <p:sp>
        <p:nvSpPr>
          <p:cNvPr id="4" name="TextBox 3">
            <a:extLst>
              <a:ext uri="{FF2B5EF4-FFF2-40B4-BE49-F238E27FC236}">
                <a16:creationId xmlns:a16="http://schemas.microsoft.com/office/drawing/2014/main" id="{7C451DA5-5F7A-1F33-3E3B-F706345D848D}"/>
              </a:ext>
            </a:extLst>
          </p:cNvPr>
          <p:cNvSpPr txBox="1"/>
          <p:nvPr/>
        </p:nvSpPr>
        <p:spPr>
          <a:xfrm>
            <a:off x="818149" y="4917018"/>
            <a:ext cx="10318165" cy="1785104"/>
          </a:xfrm>
          <a:prstGeom prst="rect">
            <a:avLst/>
          </a:prstGeom>
          <a:noFill/>
        </p:spPr>
        <p:txBody>
          <a:bodyPr wrap="square" rtlCol="0">
            <a:spAutoFit/>
          </a:bodyPr>
          <a:lstStyle/>
          <a:p>
            <a:r>
              <a:rPr lang="en-US" altLang="en-US" sz="1800" b="1"/>
              <a:t>If the score is 3 or more, major depression is likely; consider further screening with the PHQ9.  This screener can also be used as a yes/no questionnaire; if yes to either question, screen with the PHQ9.</a:t>
            </a:r>
          </a:p>
          <a:p>
            <a:r>
              <a:rPr lang="en-US" altLang="en-US" sz="1600" i="1"/>
              <a:t>Kroenke, et. al. Medical Care 2003</a:t>
            </a:r>
          </a:p>
          <a:p>
            <a:endParaRPr lang="en-US" altLang="en-US" sz="1600" b="1"/>
          </a:p>
          <a:p>
            <a:endParaRPr lang="en-US"/>
          </a:p>
        </p:txBody>
      </p:sp>
      <p:sp>
        <p:nvSpPr>
          <p:cNvPr id="6" name="Slide Number Placeholder 1">
            <a:extLst>
              <a:ext uri="{FF2B5EF4-FFF2-40B4-BE49-F238E27FC236}">
                <a16:creationId xmlns:a16="http://schemas.microsoft.com/office/drawing/2014/main" id="{F47BA83C-32AC-3AAE-3352-88661E1C1136}"/>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16</a:t>
            </a:fld>
            <a:endParaRPr lang="en-US">
              <a:solidFill>
                <a:schemeClr val="bg1"/>
              </a:solidFill>
            </a:endParaRPr>
          </a:p>
        </p:txBody>
      </p:sp>
    </p:spTree>
    <p:extLst>
      <p:ext uri="{BB962C8B-B14F-4D97-AF65-F5344CB8AC3E}">
        <p14:creationId xmlns:p14="http://schemas.microsoft.com/office/powerpoint/2010/main" val="385798864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725839"/>
            <a:ext cx="10512424" cy="648915"/>
          </a:xfrm>
        </p:spPr>
        <p:txBody>
          <a:bodyPr>
            <a:normAutofit fontScale="90000"/>
          </a:bodyPr>
          <a:lstStyle/>
          <a:p>
            <a:r>
              <a:rPr lang="en-US"/>
              <a:t>PHQ-9 for Depression:  Items Rated from 0-3</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454697"/>
            <a:ext cx="10512424" cy="4047748"/>
          </a:xfrm>
        </p:spPr>
        <p:txBody>
          <a:bodyPr>
            <a:normAutofit fontScale="77500" lnSpcReduction="20000"/>
          </a:bodyPr>
          <a:lstStyle/>
          <a:p>
            <a:pPr marL="690377" indent="-342900">
              <a:buClr>
                <a:srgbClr val="C00000"/>
              </a:buClr>
              <a:buSzPct val="125000"/>
              <a:buFont typeface="Arial" panose="020B0604020202020204" pitchFamily="34" charset="0"/>
              <a:buChar char="•"/>
              <a:defRPr/>
            </a:pPr>
            <a:r>
              <a:rPr lang="en-US" altLang="en-US"/>
              <a:t>1. Little interest or pleasure in doing things </a:t>
            </a:r>
          </a:p>
          <a:p>
            <a:pPr marL="690377" indent="-342900">
              <a:buClr>
                <a:srgbClr val="C00000"/>
              </a:buClr>
              <a:buSzPct val="125000"/>
              <a:buFont typeface="Arial" panose="020B0604020202020204" pitchFamily="34" charset="0"/>
              <a:buChar char="•"/>
              <a:defRPr/>
            </a:pPr>
            <a:r>
              <a:rPr lang="en-US" altLang="en-US"/>
              <a:t>2. Feeling down, depressed, or hopeless </a:t>
            </a:r>
          </a:p>
          <a:p>
            <a:pPr marL="690377" indent="-342900">
              <a:buClr>
                <a:srgbClr val="C00000"/>
              </a:buClr>
              <a:buSzPct val="125000"/>
              <a:buFont typeface="Arial" panose="020B0604020202020204" pitchFamily="34" charset="0"/>
              <a:buChar char="•"/>
              <a:defRPr/>
            </a:pPr>
            <a:r>
              <a:rPr lang="en-US" altLang="en-US"/>
              <a:t>3. Trouble falling or staying asleep, or sleeping too much </a:t>
            </a:r>
          </a:p>
          <a:p>
            <a:pPr marL="690377" indent="-342900">
              <a:buClr>
                <a:srgbClr val="C00000"/>
              </a:buClr>
              <a:buSzPct val="125000"/>
              <a:buFont typeface="Arial" panose="020B0604020202020204" pitchFamily="34" charset="0"/>
              <a:buChar char="•"/>
              <a:defRPr/>
            </a:pPr>
            <a:r>
              <a:rPr lang="en-US" altLang="en-US"/>
              <a:t>4. Feeling tired or having little energy</a:t>
            </a:r>
          </a:p>
          <a:p>
            <a:pPr marL="690377" indent="-342900">
              <a:buClr>
                <a:srgbClr val="C00000"/>
              </a:buClr>
              <a:buSzPct val="125000"/>
              <a:buFont typeface="Arial" panose="020B0604020202020204" pitchFamily="34" charset="0"/>
              <a:buChar char="•"/>
              <a:defRPr/>
            </a:pPr>
            <a:r>
              <a:rPr lang="en-US" altLang="en-US"/>
              <a:t>5. Poor appetite or overeating</a:t>
            </a:r>
          </a:p>
          <a:p>
            <a:pPr marL="688975" indent="-342900">
              <a:buClr>
                <a:srgbClr val="C00000"/>
              </a:buClr>
              <a:buSzPct val="125000"/>
              <a:buFont typeface="Arial" panose="020B0604020202020204" pitchFamily="34" charset="0"/>
              <a:buChar char="•"/>
              <a:tabLst>
                <a:tab pos="465138" algn="l"/>
              </a:tabLst>
              <a:defRPr/>
            </a:pPr>
            <a:r>
              <a:rPr lang="en-US" altLang="en-US"/>
              <a:t>6. Feeling bad about yourself — or that you are a failure or have let yourself or your family down</a:t>
            </a:r>
          </a:p>
          <a:p>
            <a:pPr marL="690377" indent="-342900">
              <a:buClr>
                <a:srgbClr val="C00000"/>
              </a:buClr>
              <a:buSzPct val="125000"/>
              <a:buFont typeface="Arial" panose="020B0604020202020204" pitchFamily="34" charset="0"/>
              <a:buChar char="•"/>
              <a:defRPr/>
            </a:pPr>
            <a:r>
              <a:rPr lang="en-US" altLang="en-US"/>
              <a:t>7. Trouble concentrating on things, such as reading the newspaper or watching television</a:t>
            </a:r>
          </a:p>
          <a:p>
            <a:pPr marL="690377" indent="-342900">
              <a:buClr>
                <a:srgbClr val="C00000"/>
              </a:buClr>
              <a:buSzPct val="125000"/>
              <a:buFont typeface="Arial" panose="020B0604020202020204" pitchFamily="34" charset="0"/>
              <a:buChar char="•"/>
              <a:defRPr/>
            </a:pPr>
            <a:r>
              <a:rPr lang="en-US" altLang="en-US"/>
              <a:t>8. Moving or speaking so slowly that other people could have noticed? Or the opposite — being so fidgety or restless that you have been moving around a lot more than usual</a:t>
            </a:r>
          </a:p>
          <a:p>
            <a:pPr marL="690377" indent="-342900">
              <a:buClr>
                <a:srgbClr val="C00000"/>
              </a:buClr>
              <a:buSzPct val="125000"/>
              <a:buFont typeface="Arial" panose="020B0604020202020204" pitchFamily="34" charset="0"/>
              <a:buChar char="•"/>
              <a:defRPr/>
            </a:pPr>
            <a:r>
              <a:rPr lang="en-US" altLang="en-US"/>
              <a:t>9. Thoughts that you would be better off dead or of hurting yourself in some way* </a:t>
            </a:r>
          </a:p>
        </p:txBody>
      </p:sp>
      <p:sp>
        <p:nvSpPr>
          <p:cNvPr id="4" name="TextBox 3">
            <a:extLst>
              <a:ext uri="{FF2B5EF4-FFF2-40B4-BE49-F238E27FC236}">
                <a16:creationId xmlns:a16="http://schemas.microsoft.com/office/drawing/2014/main" id="{C61E3DB0-8F50-416D-CC54-CF049E2FDA04}"/>
              </a:ext>
            </a:extLst>
          </p:cNvPr>
          <p:cNvSpPr txBox="1"/>
          <p:nvPr/>
        </p:nvSpPr>
        <p:spPr>
          <a:xfrm>
            <a:off x="838200" y="5502445"/>
            <a:ext cx="10512424" cy="584775"/>
          </a:xfrm>
          <a:prstGeom prst="rect">
            <a:avLst/>
          </a:prstGeom>
          <a:noFill/>
        </p:spPr>
        <p:txBody>
          <a:bodyPr wrap="square" rtlCol="0">
            <a:spAutoFit/>
          </a:bodyPr>
          <a:lstStyle/>
          <a:p>
            <a:r>
              <a:rPr lang="en-US" altLang="en-US" sz="1800"/>
              <a:t>[*Asking about suicide is safe and does not encourage suicidal behavior] </a:t>
            </a:r>
          </a:p>
          <a:p>
            <a:r>
              <a:rPr lang="en-US" sz="1400" i="1"/>
              <a:t>Spitzer et., al., JAMA, 1999</a:t>
            </a:r>
            <a:endParaRPr lang="en-US" sz="1800" i="1"/>
          </a:p>
        </p:txBody>
      </p:sp>
      <p:sp>
        <p:nvSpPr>
          <p:cNvPr id="5" name="Slide Number Placeholder 1">
            <a:extLst>
              <a:ext uri="{FF2B5EF4-FFF2-40B4-BE49-F238E27FC236}">
                <a16:creationId xmlns:a16="http://schemas.microsoft.com/office/drawing/2014/main" id="{D8F72475-22F5-68B7-70AD-8AA75257646A}"/>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17</a:t>
            </a:fld>
            <a:endParaRPr lang="en-US">
              <a:solidFill>
                <a:schemeClr val="bg1"/>
              </a:solidFill>
            </a:endParaRPr>
          </a:p>
        </p:txBody>
      </p:sp>
    </p:spTree>
    <p:extLst>
      <p:ext uri="{BB962C8B-B14F-4D97-AF65-F5344CB8AC3E}">
        <p14:creationId xmlns:p14="http://schemas.microsoft.com/office/powerpoint/2010/main" val="419081667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p:txBody>
          <a:bodyPr>
            <a:normAutofit fontScale="90000"/>
          </a:bodyPr>
          <a:lstStyle/>
          <a:p>
            <a:r>
              <a:rPr lang="en-US"/>
              <a:t>The Differential Diagnosis of  Depressive Symptoms</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21249"/>
            <a:ext cx="10726734" cy="4384633"/>
          </a:xfrm>
        </p:spPr>
        <p:txBody>
          <a:bodyPr>
            <a:noAutofit/>
          </a:bodyPr>
          <a:lstStyle/>
          <a:p>
            <a:pPr marL="690563" lvl="1" indent="-352425">
              <a:lnSpc>
                <a:spcPct val="110000"/>
              </a:lnSpc>
              <a:spcBef>
                <a:spcPts val="600"/>
              </a:spcBef>
              <a:spcAft>
                <a:spcPts val="800"/>
              </a:spcAft>
              <a:buClr>
                <a:srgbClr val="C00000"/>
              </a:buClr>
              <a:buSzPct val="125000"/>
              <a:buFont typeface="Arial" panose="020B0604020202020204" pitchFamily="34" charset="0"/>
              <a:buChar char="•"/>
              <a:defRPr/>
            </a:pPr>
            <a:r>
              <a:rPr lang="en-US" altLang="en-US" sz="2400"/>
              <a:t>Evaluate for and address underlying medical disorders and contributing biological factors, for example hypothyroidism, hypogonadism, prescribed medications, alcohol and other substances, etc.</a:t>
            </a:r>
          </a:p>
          <a:p>
            <a:pPr marL="509588" lvl="1" indent="-171450">
              <a:lnSpc>
                <a:spcPct val="110000"/>
              </a:lnSpc>
              <a:spcBef>
                <a:spcPts val="600"/>
              </a:spcBef>
              <a:spcAft>
                <a:spcPts val="800"/>
              </a:spcAft>
              <a:buClr>
                <a:srgbClr val="C00000"/>
              </a:buClr>
              <a:buSzPct val="125000"/>
              <a:buFont typeface="Arial" panose="020B0604020202020204" pitchFamily="34" charset="0"/>
              <a:buChar char="•"/>
              <a:defRPr/>
            </a:pPr>
            <a:endParaRPr lang="en-US" altLang="en-US" sz="800"/>
          </a:p>
          <a:p>
            <a:pPr marL="690563" lvl="1" indent="-352425">
              <a:lnSpc>
                <a:spcPct val="110000"/>
              </a:lnSpc>
              <a:spcBef>
                <a:spcPts val="600"/>
              </a:spcBef>
              <a:spcAft>
                <a:spcPts val="800"/>
              </a:spcAft>
              <a:buClr>
                <a:srgbClr val="C00000"/>
              </a:buClr>
              <a:buSzPct val="125000"/>
              <a:buFont typeface="Arial" panose="020B0604020202020204" pitchFamily="34" charset="0"/>
              <a:buChar char="•"/>
              <a:defRPr/>
            </a:pPr>
            <a:r>
              <a:rPr lang="en-US" altLang="en-US" sz="2400"/>
              <a:t>Remember that depression is often associated with significant cognitive impairment.</a:t>
            </a:r>
          </a:p>
          <a:p>
            <a:pPr marL="509588" lvl="1" indent="-171450">
              <a:lnSpc>
                <a:spcPct val="110000"/>
              </a:lnSpc>
              <a:spcBef>
                <a:spcPts val="600"/>
              </a:spcBef>
              <a:spcAft>
                <a:spcPts val="800"/>
              </a:spcAft>
              <a:buClr>
                <a:srgbClr val="C00000"/>
              </a:buClr>
              <a:buSzPct val="125000"/>
              <a:buFont typeface="Arial" panose="020B0604020202020204" pitchFamily="34" charset="0"/>
              <a:buChar char="•"/>
              <a:defRPr/>
            </a:pPr>
            <a:endParaRPr lang="en-US" altLang="en-US" sz="800"/>
          </a:p>
          <a:p>
            <a:pPr marL="681234" lvl="1" indent="-342900" eaLnBrk="1" hangingPunct="1">
              <a:lnSpc>
                <a:spcPct val="110000"/>
              </a:lnSpc>
              <a:buClr>
                <a:srgbClr val="C00000"/>
              </a:buClr>
              <a:buSzPct val="125000"/>
              <a:buFont typeface="Arial" panose="020B0604020202020204" pitchFamily="34" charset="0"/>
              <a:buChar char="•"/>
              <a:defRPr/>
            </a:pPr>
            <a:r>
              <a:rPr lang="en-US" altLang="en-US" sz="2400"/>
              <a:t>  Try to rule out bipolar disorder.</a:t>
            </a:r>
          </a:p>
        </p:txBody>
      </p:sp>
      <p:sp>
        <p:nvSpPr>
          <p:cNvPr id="4" name="Slide Number Placeholder 1">
            <a:extLst>
              <a:ext uri="{FF2B5EF4-FFF2-40B4-BE49-F238E27FC236}">
                <a16:creationId xmlns:a16="http://schemas.microsoft.com/office/drawing/2014/main" id="{F2B663FE-0F96-1F26-BE30-036B029077B8}"/>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18</a:t>
            </a:fld>
            <a:endParaRPr lang="en-US">
              <a:solidFill>
                <a:schemeClr val="bg1"/>
              </a:solidFill>
            </a:endParaRPr>
          </a:p>
        </p:txBody>
      </p:sp>
    </p:spTree>
    <p:extLst>
      <p:ext uri="{BB962C8B-B14F-4D97-AF65-F5344CB8AC3E}">
        <p14:creationId xmlns:p14="http://schemas.microsoft.com/office/powerpoint/2010/main" val="218621656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p:txBody>
          <a:bodyPr>
            <a:normAutofit/>
          </a:bodyPr>
          <a:lstStyle/>
          <a:p>
            <a:r>
              <a:rPr lang="en-US"/>
              <a:t>PHQ-9 Scores </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35957"/>
            <a:ext cx="10512424" cy="3875364"/>
          </a:xfrm>
        </p:spPr>
        <p:txBody>
          <a:bodyPr>
            <a:normAutofit/>
          </a:bodyPr>
          <a:lstStyle/>
          <a:p>
            <a:pPr marL="342900" indent="-342900">
              <a:lnSpc>
                <a:spcPct val="150000"/>
              </a:lnSpc>
              <a:spcBef>
                <a:spcPts val="432"/>
              </a:spcBef>
              <a:buClr>
                <a:srgbClr val="C00000"/>
              </a:buClr>
              <a:buSzPct val="125000"/>
              <a:buFont typeface="Arial" panose="020B0604020202020204" pitchFamily="34" charset="0"/>
              <a:buChar char="•"/>
            </a:pPr>
            <a:r>
              <a:rPr lang="en-US"/>
              <a:t>1-4:      Minimal depression</a:t>
            </a:r>
          </a:p>
          <a:p>
            <a:pPr marL="342900" indent="-342900">
              <a:lnSpc>
                <a:spcPct val="150000"/>
              </a:lnSpc>
              <a:spcBef>
                <a:spcPts val="432"/>
              </a:spcBef>
              <a:buClr>
                <a:srgbClr val="C00000"/>
              </a:buClr>
              <a:buSzPct val="125000"/>
              <a:buFont typeface="Arial" panose="020B0604020202020204" pitchFamily="34" charset="0"/>
              <a:buChar char="•"/>
            </a:pPr>
            <a:r>
              <a:rPr lang="en-US"/>
              <a:t>5-9:      Mild depression</a:t>
            </a:r>
          </a:p>
          <a:p>
            <a:pPr marL="342900" indent="-342900">
              <a:lnSpc>
                <a:spcPct val="150000"/>
              </a:lnSpc>
              <a:spcBef>
                <a:spcPts val="432"/>
              </a:spcBef>
              <a:buClr>
                <a:srgbClr val="C00000"/>
              </a:buClr>
              <a:buSzPct val="125000"/>
              <a:buFont typeface="Arial" panose="020B0604020202020204" pitchFamily="34" charset="0"/>
              <a:buChar char="•"/>
            </a:pPr>
            <a:r>
              <a:rPr lang="en-US"/>
              <a:t>10-14:  Moderate depression</a:t>
            </a:r>
          </a:p>
          <a:p>
            <a:pPr marL="342900" indent="-342900">
              <a:lnSpc>
                <a:spcPct val="150000"/>
              </a:lnSpc>
              <a:spcBef>
                <a:spcPts val="432"/>
              </a:spcBef>
              <a:buClr>
                <a:srgbClr val="C00000"/>
              </a:buClr>
              <a:buSzPct val="125000"/>
              <a:buFont typeface="Arial" panose="020B0604020202020204" pitchFamily="34" charset="0"/>
              <a:buChar char="•"/>
            </a:pPr>
            <a:r>
              <a:rPr lang="en-US"/>
              <a:t>15-19:  Moderately severe depression</a:t>
            </a:r>
          </a:p>
          <a:p>
            <a:pPr marL="342900" indent="-342900">
              <a:lnSpc>
                <a:spcPct val="150000"/>
              </a:lnSpc>
              <a:spcBef>
                <a:spcPts val="432"/>
              </a:spcBef>
              <a:buClr>
                <a:srgbClr val="C00000"/>
              </a:buClr>
              <a:buSzPct val="125000"/>
              <a:buFont typeface="Arial" panose="020B0604020202020204" pitchFamily="34" charset="0"/>
              <a:buChar char="•"/>
            </a:pPr>
            <a:r>
              <a:rPr lang="en-US"/>
              <a:t>20-27:  Severe depression</a:t>
            </a:r>
          </a:p>
          <a:p>
            <a:endParaRPr lang="en-US"/>
          </a:p>
        </p:txBody>
      </p:sp>
      <p:sp>
        <p:nvSpPr>
          <p:cNvPr id="4" name="Slide Number Placeholder 1">
            <a:extLst>
              <a:ext uri="{FF2B5EF4-FFF2-40B4-BE49-F238E27FC236}">
                <a16:creationId xmlns:a16="http://schemas.microsoft.com/office/drawing/2014/main" id="{A24F19BD-D1DA-E5E7-C0AF-E03F2025C4EE}"/>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19</a:t>
            </a:fld>
            <a:endParaRPr lang="en-US">
              <a:solidFill>
                <a:schemeClr val="bg1"/>
              </a:solidFill>
            </a:endParaRPr>
          </a:p>
        </p:txBody>
      </p:sp>
    </p:spTree>
    <p:extLst>
      <p:ext uri="{BB962C8B-B14F-4D97-AF65-F5344CB8AC3E}">
        <p14:creationId xmlns:p14="http://schemas.microsoft.com/office/powerpoint/2010/main" val="112256118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a:t>Learning Objectives </a:t>
            </a:r>
          </a:p>
        </p:txBody>
      </p:sp>
      <p:sp>
        <p:nvSpPr>
          <p:cNvPr id="6" name="Text Placeholder 5"/>
          <p:cNvSpPr>
            <a:spLocks noGrp="1"/>
          </p:cNvSpPr>
          <p:nvPr>
            <p:ph type="body" sz="quarter" idx="11"/>
          </p:nvPr>
        </p:nvSpPr>
        <p:spPr>
          <a:xfrm>
            <a:off x="623296" y="1935957"/>
            <a:ext cx="10513018" cy="4258366"/>
          </a:xfrm>
        </p:spPr>
        <p:txBody>
          <a:bodyPr>
            <a:normAutofit/>
          </a:bodyPr>
          <a:lstStyle/>
          <a:p>
            <a:pPr marL="690377" indent="-342900">
              <a:buFont typeface="Arial" panose="020B0604020202020204" pitchFamily="34" charset="0"/>
              <a:buChar char="•"/>
            </a:pPr>
            <a:r>
              <a:rPr lang="en-US">
                <a:effectLst/>
                <a:latin typeface="+mn-lt"/>
                <a:ea typeface="Times New Roman" panose="02020603050405020304" pitchFamily="18" charset="0"/>
                <a:cs typeface="Times New Roman" panose="02020603050405020304" pitchFamily="18" charset="0"/>
              </a:rPr>
              <a:t>Learn approaches to distinguishing between distress, major depression, and bipolar depression.</a:t>
            </a:r>
          </a:p>
          <a:p>
            <a:endParaRPr lang="en-US">
              <a:effectLst/>
              <a:latin typeface="+mn-lt"/>
              <a:ea typeface="Times New Roman" panose="02020603050405020304" pitchFamily="18" charset="0"/>
              <a:cs typeface="Times New Roman" panose="02020603050405020304" pitchFamily="18" charset="0"/>
            </a:endParaRPr>
          </a:p>
          <a:p>
            <a:pPr marL="690377" indent="-342900">
              <a:buFont typeface="Arial" panose="020B0604020202020204" pitchFamily="34" charset="0"/>
              <a:buChar char="•"/>
            </a:pPr>
            <a:r>
              <a:rPr lang="en-US">
                <a:effectLst/>
                <a:latin typeface="+mn-lt"/>
                <a:ea typeface="Times New Roman" panose="02020603050405020304" pitchFamily="18" charset="0"/>
                <a:cs typeface="Times New Roman" panose="02020603050405020304" pitchFamily="18" charset="0"/>
              </a:rPr>
              <a:t>Understand which treatments for depression can be most realistically implemented in HIV/primary care.  </a:t>
            </a:r>
          </a:p>
          <a:p>
            <a:endParaRPr lang="en-US">
              <a:effectLst/>
              <a:latin typeface="+mn-lt"/>
              <a:ea typeface="Times New Roman" panose="02020603050405020304" pitchFamily="18" charset="0"/>
              <a:cs typeface="Times New Roman" panose="02020603050405020304" pitchFamily="18" charset="0"/>
            </a:endParaRPr>
          </a:p>
          <a:p>
            <a:pPr marL="690377" indent="-342900">
              <a:buFont typeface="Arial" panose="020B0604020202020204" pitchFamily="34" charset="0"/>
              <a:buChar char="•"/>
            </a:pPr>
            <a:r>
              <a:rPr lang="en-US">
                <a:effectLst/>
                <a:latin typeface="+mn-lt"/>
                <a:ea typeface="Times New Roman" panose="02020603050405020304" pitchFamily="18" charset="0"/>
                <a:cs typeface="Times New Roman" panose="02020603050405020304" pitchFamily="18" charset="0"/>
              </a:rPr>
              <a:t>Be able to cite some of the common psychiatric conditions that are comorbid with depression and how they can affect treatment.</a:t>
            </a:r>
            <a:endParaRPr lang="en-US">
              <a:effectLst/>
              <a:latin typeface="+mn-lt"/>
              <a:ea typeface="MS Mincho" panose="02020609040205080304" pitchFamily="49" charset="-128"/>
              <a:cs typeface="Arial" panose="020B0604020202020204" pitchFamily="34" charset="0"/>
            </a:endParaRPr>
          </a:p>
        </p:txBody>
      </p:sp>
      <p:sp>
        <p:nvSpPr>
          <p:cNvPr id="3" name="Slide Number Placeholder 1">
            <a:extLst>
              <a:ext uri="{FF2B5EF4-FFF2-40B4-BE49-F238E27FC236}">
                <a16:creationId xmlns:a16="http://schemas.microsoft.com/office/drawing/2014/main" id="{E87AA261-72B7-8135-5906-EAA8ED2EE9BD}"/>
              </a:ext>
            </a:extLst>
          </p:cNvPr>
          <p:cNvSpPr txBox="1">
            <a:spLocks/>
          </p:cNvSpPr>
          <p:nvPr/>
        </p:nvSpPr>
        <p:spPr>
          <a:xfrm>
            <a:off x="11483535" y="6305882"/>
            <a:ext cx="548640"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a:t>
            </a:fld>
            <a:endParaRPr lang="en-US">
              <a:solidFill>
                <a:schemeClr val="bg1"/>
              </a:solidFill>
            </a:endParaRP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p:txBody>
          <a:bodyPr>
            <a:normAutofit fontScale="90000"/>
          </a:bodyPr>
          <a:lstStyle/>
          <a:p>
            <a:r>
              <a:rPr lang="en-US"/>
              <a:t>Responding to Minimal/Mild Symptoms of Depression (while addressing modifiable medical conditions)</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2256797"/>
            <a:ext cx="10512424" cy="3875364"/>
          </a:xfrm>
        </p:spPr>
        <p:txBody>
          <a:bodyPr>
            <a:normAutofit fontScale="92500" lnSpcReduction="10000"/>
          </a:bodyPr>
          <a:lstStyle/>
          <a:p>
            <a:pPr marL="342900" indent="-342900">
              <a:spcBef>
                <a:spcPts val="432"/>
              </a:spcBef>
              <a:buClr>
                <a:srgbClr val="C00000"/>
              </a:buClr>
              <a:buSzPct val="125000"/>
              <a:buFont typeface="Arial" panose="020B0604020202020204" pitchFamily="34" charset="0"/>
              <a:buChar char="•"/>
            </a:pPr>
            <a:r>
              <a:rPr lang="en-US"/>
              <a:t>There aren’t enough behavioral health providers to refer all people with minimal/mild depressive symptoms to specialized care.</a:t>
            </a:r>
          </a:p>
          <a:p>
            <a:pPr marL="342900" indent="-342900">
              <a:spcBef>
                <a:spcPts val="0"/>
              </a:spcBef>
              <a:buClr>
                <a:srgbClr val="C00000"/>
              </a:buClr>
              <a:buSzPct val="125000"/>
              <a:buFont typeface="Arial" panose="020B0604020202020204" pitchFamily="34" charset="0"/>
              <a:buChar char="•"/>
            </a:pPr>
            <a:endParaRPr lang="en-US"/>
          </a:p>
          <a:p>
            <a:pPr marL="342900" indent="-342900">
              <a:spcBef>
                <a:spcPts val="432"/>
              </a:spcBef>
              <a:buClr>
                <a:srgbClr val="C00000"/>
              </a:buClr>
              <a:buSzPct val="125000"/>
              <a:buFont typeface="Arial" panose="020B0604020202020204" pitchFamily="34" charset="0"/>
              <a:buChar char="•"/>
            </a:pPr>
            <a:r>
              <a:rPr lang="en-US"/>
              <a:t>Self-care and informal supports at lower levels of care on the WHO pyramid can improve symptoms and play a role in preventing the onset of more severe symptoms.</a:t>
            </a:r>
          </a:p>
          <a:p>
            <a:pPr marL="342900" indent="-342900">
              <a:spcBef>
                <a:spcPts val="0"/>
              </a:spcBef>
              <a:buClr>
                <a:srgbClr val="C00000"/>
              </a:buClr>
              <a:buSzPct val="125000"/>
              <a:buFont typeface="Arial" panose="020B0604020202020204" pitchFamily="34" charset="0"/>
              <a:buChar char="•"/>
            </a:pPr>
            <a:endParaRPr lang="en-US"/>
          </a:p>
          <a:p>
            <a:pPr marL="342900" indent="-342900">
              <a:spcBef>
                <a:spcPts val="432"/>
              </a:spcBef>
              <a:buClr>
                <a:srgbClr val="C00000"/>
              </a:buClr>
              <a:buSzPct val="125000"/>
              <a:buFont typeface="Arial" panose="020B0604020202020204" pitchFamily="34" charset="0"/>
              <a:buChar char="•"/>
            </a:pPr>
            <a:r>
              <a:rPr lang="en-US"/>
              <a:t>Informal care can address the social determinants of health (food, shelter, income support, etc.). </a:t>
            </a:r>
          </a:p>
          <a:p>
            <a:endParaRPr lang="en-US"/>
          </a:p>
        </p:txBody>
      </p:sp>
      <p:sp>
        <p:nvSpPr>
          <p:cNvPr id="4" name="Slide Number Placeholder 1">
            <a:extLst>
              <a:ext uri="{FF2B5EF4-FFF2-40B4-BE49-F238E27FC236}">
                <a16:creationId xmlns:a16="http://schemas.microsoft.com/office/drawing/2014/main" id="{35418835-95B7-6266-009F-5CA97D8116B2}"/>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20</a:t>
            </a:fld>
            <a:endParaRPr lang="en-US">
              <a:solidFill>
                <a:schemeClr val="bg1"/>
              </a:solidFill>
            </a:endParaRPr>
          </a:p>
        </p:txBody>
      </p:sp>
    </p:spTree>
    <p:extLst>
      <p:ext uri="{BB962C8B-B14F-4D97-AF65-F5344CB8AC3E}">
        <p14:creationId xmlns:p14="http://schemas.microsoft.com/office/powerpoint/2010/main" val="388890101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806049"/>
            <a:ext cx="10512424" cy="648915"/>
          </a:xfrm>
        </p:spPr>
        <p:txBody>
          <a:bodyPr>
            <a:normAutofit/>
          </a:bodyPr>
          <a:lstStyle/>
          <a:p>
            <a:r>
              <a:rPr lang="en-US"/>
              <a:t>Self Care for Minimal/Mild Depressive Symptoms</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695327"/>
            <a:ext cx="10512424" cy="4256296"/>
          </a:xfrm>
        </p:spPr>
        <p:txBody>
          <a:bodyPr>
            <a:normAutofit fontScale="85000" lnSpcReduction="20000"/>
          </a:bodyPr>
          <a:lstStyle/>
          <a:p>
            <a:pPr marL="342900" indent="-342900">
              <a:spcBef>
                <a:spcPts val="432"/>
              </a:spcBef>
              <a:buClr>
                <a:srgbClr val="C00000"/>
              </a:buClr>
              <a:buSzPct val="125000"/>
              <a:buFont typeface="Wingdings" panose="05000000000000000000" pitchFamily="2" charset="2"/>
              <a:buChar char="§"/>
            </a:pPr>
            <a:r>
              <a:rPr lang="en-US"/>
              <a:t>All health care providers can review advice and/or employ behavioral change strategies with their patients focused on wellness and self care:  </a:t>
            </a:r>
          </a:p>
          <a:p>
            <a:pPr marL="639593" lvl="1" indent="-342900">
              <a:spcBef>
                <a:spcPts val="432"/>
              </a:spcBef>
              <a:buClr>
                <a:srgbClr val="C00000"/>
              </a:buClr>
              <a:buSzPct val="125000"/>
              <a:buFont typeface="Arial" panose="020B0604020202020204" pitchFamily="34" charset="0"/>
              <a:buChar char="•"/>
            </a:pPr>
            <a:r>
              <a:rPr lang="en-US"/>
              <a:t>Identifying and utilizing pre-existing coping strategies </a:t>
            </a:r>
          </a:p>
          <a:p>
            <a:pPr marL="639593" lvl="1" indent="-342900">
              <a:spcBef>
                <a:spcPts val="432"/>
              </a:spcBef>
              <a:buClr>
                <a:srgbClr val="C00000"/>
              </a:buClr>
              <a:buSzPct val="125000"/>
              <a:buFont typeface="Arial" panose="020B0604020202020204" pitchFamily="34" charset="0"/>
              <a:buChar char="•"/>
            </a:pPr>
            <a:r>
              <a:rPr lang="en-US"/>
              <a:t>Reaching out to social supports</a:t>
            </a:r>
          </a:p>
          <a:p>
            <a:pPr marL="639593" lvl="1" indent="-342900">
              <a:spcBef>
                <a:spcPts val="432"/>
              </a:spcBef>
              <a:buClr>
                <a:srgbClr val="C00000"/>
              </a:buClr>
              <a:buSzPct val="125000"/>
              <a:buFont typeface="Arial" panose="020B0604020202020204" pitchFamily="34" charset="0"/>
              <a:buChar char="•"/>
            </a:pPr>
            <a:r>
              <a:rPr lang="en-US"/>
              <a:t>Physical activity, exercise </a:t>
            </a:r>
          </a:p>
          <a:p>
            <a:pPr marL="639593" lvl="1" indent="-342900">
              <a:spcBef>
                <a:spcPts val="432"/>
              </a:spcBef>
              <a:buClr>
                <a:srgbClr val="C00000"/>
              </a:buClr>
              <a:buSzPct val="125000"/>
              <a:buFont typeface="Arial" panose="020B0604020202020204" pitchFamily="34" charset="0"/>
              <a:buChar char="•"/>
            </a:pPr>
            <a:r>
              <a:rPr lang="en-US"/>
              <a:t>Eating and sleeping well </a:t>
            </a:r>
          </a:p>
          <a:p>
            <a:pPr marL="639593" lvl="1" indent="-342900">
              <a:spcBef>
                <a:spcPts val="432"/>
              </a:spcBef>
              <a:buClr>
                <a:srgbClr val="C00000"/>
              </a:buClr>
              <a:buSzPct val="125000"/>
              <a:buFont typeface="Arial" panose="020B0604020202020204" pitchFamily="34" charset="0"/>
              <a:buChar char="•"/>
            </a:pPr>
            <a:r>
              <a:rPr lang="en-US"/>
              <a:t>Mindfulness and meditation </a:t>
            </a:r>
          </a:p>
          <a:p>
            <a:pPr marL="639593" lvl="1" indent="-342900">
              <a:spcBef>
                <a:spcPts val="432"/>
              </a:spcBef>
              <a:buClr>
                <a:srgbClr val="C00000"/>
              </a:buClr>
              <a:buSzPct val="125000"/>
              <a:buFont typeface="Arial" panose="020B0604020202020204" pitchFamily="34" charset="0"/>
              <a:buChar char="•"/>
            </a:pPr>
            <a:r>
              <a:rPr lang="en-US"/>
              <a:t>Listening to music </a:t>
            </a:r>
          </a:p>
          <a:p>
            <a:pPr marL="639593" lvl="1" indent="-342900">
              <a:spcBef>
                <a:spcPts val="432"/>
              </a:spcBef>
              <a:buClr>
                <a:srgbClr val="C00000"/>
              </a:buClr>
              <a:buSzPct val="125000"/>
              <a:buFont typeface="Arial" panose="020B0604020202020204" pitchFamily="34" charset="0"/>
              <a:buChar char="•"/>
            </a:pPr>
            <a:r>
              <a:rPr lang="en-US"/>
              <a:t>Productive and pleasurable activities</a:t>
            </a:r>
          </a:p>
          <a:p>
            <a:pPr marL="639593" lvl="1" indent="-342900">
              <a:spcBef>
                <a:spcPts val="432"/>
              </a:spcBef>
              <a:buClr>
                <a:srgbClr val="C00000"/>
              </a:buClr>
              <a:buSzPct val="125000"/>
              <a:buFont typeface="Arial" panose="020B0604020202020204" pitchFamily="34" charset="0"/>
              <a:buChar char="•"/>
            </a:pPr>
            <a:r>
              <a:rPr lang="en-US"/>
              <a:t>Reducing negative stimuli, such as interpersonal conflict and excessive exposure to distressing news</a:t>
            </a:r>
          </a:p>
          <a:p>
            <a:pPr marL="639593" lvl="1" indent="-342900">
              <a:spcBef>
                <a:spcPts val="432"/>
              </a:spcBef>
              <a:buClr>
                <a:srgbClr val="C00000"/>
              </a:buClr>
              <a:buSzPct val="125000"/>
              <a:buFont typeface="Arial" panose="020B0604020202020204" pitchFamily="34" charset="0"/>
              <a:buChar char="•"/>
            </a:pPr>
            <a:r>
              <a:rPr lang="en-US"/>
              <a:t>Caution using alcohol and other substances for coping</a:t>
            </a:r>
          </a:p>
          <a:p>
            <a:pPr marL="342900" indent="-342900">
              <a:spcBef>
                <a:spcPts val="432"/>
              </a:spcBef>
              <a:buClr>
                <a:srgbClr val="C00000"/>
              </a:buClr>
              <a:buSzPct val="125000"/>
              <a:buFont typeface="Wingdings" panose="05000000000000000000" pitchFamily="2" charset="2"/>
              <a:buChar char="§"/>
            </a:pPr>
            <a:endParaRPr lang="en-US">
              <a:solidFill>
                <a:srgbClr val="002060"/>
              </a:solidFill>
            </a:endParaRPr>
          </a:p>
          <a:p>
            <a:endParaRPr lang="en-US"/>
          </a:p>
        </p:txBody>
      </p:sp>
      <p:sp>
        <p:nvSpPr>
          <p:cNvPr id="4" name="Slide Number Placeholder 1">
            <a:extLst>
              <a:ext uri="{FF2B5EF4-FFF2-40B4-BE49-F238E27FC236}">
                <a16:creationId xmlns:a16="http://schemas.microsoft.com/office/drawing/2014/main" id="{5F635416-385D-D243-AFAC-4E16FA76E6C6}"/>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21</a:t>
            </a:fld>
            <a:endParaRPr lang="en-US">
              <a:solidFill>
                <a:schemeClr val="bg1"/>
              </a:solidFill>
            </a:endParaRPr>
          </a:p>
        </p:txBody>
      </p:sp>
    </p:spTree>
    <p:extLst>
      <p:ext uri="{BB962C8B-B14F-4D97-AF65-F5344CB8AC3E}">
        <p14:creationId xmlns:p14="http://schemas.microsoft.com/office/powerpoint/2010/main" val="8363529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p:txBody>
          <a:bodyPr>
            <a:normAutofit fontScale="90000"/>
          </a:bodyPr>
          <a:lstStyle/>
          <a:p>
            <a:r>
              <a:rPr lang="en-US"/>
              <a:t>Evidence-based Psychotherapies for Depression</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35957"/>
            <a:ext cx="10512424" cy="3875364"/>
          </a:xfrm>
        </p:spPr>
        <p:txBody>
          <a:bodyPr>
            <a:normAutofit/>
          </a:bodyPr>
          <a:lstStyle/>
          <a:p>
            <a:pPr marL="854075" lvl="1" indent="-442913">
              <a:buClr>
                <a:srgbClr val="C00000"/>
              </a:buClr>
              <a:buSzPct val="125000"/>
              <a:buFont typeface="Wingdings" pitchFamily="2" charset="2"/>
              <a:buChar char="§"/>
              <a:defRPr/>
            </a:pPr>
            <a:r>
              <a:rPr lang="en-US" altLang="en-US" sz="2400"/>
              <a:t>Best studied psychotherapies for depression</a:t>
            </a:r>
          </a:p>
          <a:p>
            <a:pPr marL="1127125" lvl="3" indent="-276225">
              <a:buClr>
                <a:srgbClr val="C00000"/>
              </a:buClr>
              <a:buSzPct val="125000"/>
              <a:buFont typeface="Arial" panose="020B0604020202020204" pitchFamily="34" charset="0"/>
              <a:buChar char="•"/>
              <a:defRPr/>
            </a:pPr>
            <a:r>
              <a:rPr lang="en-US" altLang="en-US" sz="2200"/>
              <a:t>Cognitive behavioral psychotherapies</a:t>
            </a:r>
          </a:p>
          <a:p>
            <a:pPr marL="1127125" lvl="3" indent="-276225">
              <a:buClr>
                <a:srgbClr val="C00000"/>
              </a:buClr>
              <a:buSzPct val="125000"/>
              <a:buFont typeface="Arial" panose="020B0604020202020204" pitchFamily="34" charset="0"/>
              <a:buChar char="•"/>
              <a:defRPr/>
            </a:pPr>
            <a:r>
              <a:rPr lang="en-US" altLang="en-US" sz="2200"/>
              <a:t>Interpersonal psychotherapy</a:t>
            </a:r>
            <a:endParaRPr lang="en-US" altLang="en-US" sz="2600"/>
          </a:p>
          <a:p>
            <a:pPr marL="854075" lvl="1" indent="-442913">
              <a:buClr>
                <a:srgbClr val="C00000"/>
              </a:buClr>
              <a:buSzPct val="125000"/>
              <a:buFont typeface="Arial" panose="020B0604020202020204" pitchFamily="34" charset="0"/>
              <a:buChar char="•"/>
              <a:defRPr/>
            </a:pPr>
            <a:endParaRPr lang="en-US" altLang="en-US" sz="2000"/>
          </a:p>
          <a:p>
            <a:pPr marL="854075" lvl="1" indent="-442913">
              <a:buClr>
                <a:srgbClr val="C00000"/>
              </a:buClr>
              <a:buSzPct val="125000"/>
              <a:buFont typeface="Wingdings" pitchFamily="2" charset="2"/>
              <a:buChar char="§"/>
              <a:defRPr/>
            </a:pPr>
            <a:r>
              <a:rPr lang="en-US" altLang="en-US" sz="2400"/>
              <a:t>How psychotherapies are used to treat depression</a:t>
            </a:r>
          </a:p>
          <a:p>
            <a:pPr marL="1127125" lvl="3" indent="-276225">
              <a:buClr>
                <a:srgbClr val="C00000"/>
              </a:buClr>
              <a:buSzPct val="125000"/>
              <a:buFont typeface="Arial" panose="020B0604020202020204" pitchFamily="34" charset="0"/>
              <a:buChar char="•"/>
              <a:defRPr/>
            </a:pPr>
            <a:r>
              <a:rPr lang="en-US" altLang="en-US" sz="2200"/>
              <a:t>By themselves for mild to moderate depression</a:t>
            </a:r>
          </a:p>
          <a:p>
            <a:pPr marL="1127125" lvl="3" indent="-276225">
              <a:buClr>
                <a:srgbClr val="C00000"/>
              </a:buClr>
              <a:buSzPct val="125000"/>
              <a:buFont typeface="Arial" panose="020B0604020202020204" pitchFamily="34" charset="0"/>
              <a:buChar char="•"/>
              <a:defRPr/>
            </a:pPr>
            <a:r>
              <a:rPr lang="en-US" altLang="en-US" sz="2200"/>
              <a:t>In combination with antidepressant treatment</a:t>
            </a:r>
          </a:p>
          <a:p>
            <a:endParaRPr lang="en-US"/>
          </a:p>
        </p:txBody>
      </p:sp>
      <p:sp>
        <p:nvSpPr>
          <p:cNvPr id="4" name="Slide Number Placeholder 1">
            <a:extLst>
              <a:ext uri="{FF2B5EF4-FFF2-40B4-BE49-F238E27FC236}">
                <a16:creationId xmlns:a16="http://schemas.microsoft.com/office/drawing/2014/main" id="{ACA6B1B2-9373-88CE-B2E0-9E7A4AFBAB7C}"/>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22</a:t>
            </a:fld>
            <a:endParaRPr lang="en-US">
              <a:solidFill>
                <a:schemeClr val="bg1"/>
              </a:solidFill>
            </a:endParaRPr>
          </a:p>
        </p:txBody>
      </p:sp>
    </p:spTree>
    <p:extLst>
      <p:ext uri="{BB962C8B-B14F-4D97-AF65-F5344CB8AC3E}">
        <p14:creationId xmlns:p14="http://schemas.microsoft.com/office/powerpoint/2010/main" val="88168708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1046679"/>
            <a:ext cx="10701836" cy="648915"/>
          </a:xfrm>
        </p:spPr>
        <p:txBody>
          <a:bodyPr>
            <a:normAutofit fontScale="90000"/>
          </a:bodyPr>
          <a:lstStyle/>
          <a:p>
            <a:r>
              <a:rPr lang="en-US"/>
              <a:t>Antidepressant Treatment for Depression </a:t>
            </a:r>
            <a:br>
              <a:rPr lang="en-US"/>
            </a:br>
            <a:br>
              <a:rPr lang="en-US"/>
            </a:b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35957"/>
            <a:ext cx="10512424" cy="3875364"/>
          </a:xfrm>
        </p:spPr>
        <p:txBody>
          <a:bodyPr>
            <a:normAutofit fontScale="92500" lnSpcReduction="20000"/>
          </a:bodyPr>
          <a:lstStyle/>
          <a:p>
            <a:pPr marL="754062" lvl="1" indent="-342900">
              <a:buClr>
                <a:srgbClr val="C00000"/>
              </a:buClr>
              <a:buSzPct val="125000"/>
              <a:buFont typeface="Arial" panose="020B0604020202020204" pitchFamily="34" charset="0"/>
              <a:buChar char="•"/>
              <a:defRPr/>
            </a:pPr>
            <a:r>
              <a:rPr lang="en-US" altLang="en-US" sz="2400"/>
              <a:t>There’s no “penicillin” for depression.</a:t>
            </a:r>
          </a:p>
          <a:p>
            <a:pPr marL="754062" lvl="1" indent="-342900">
              <a:spcBef>
                <a:spcPts val="0"/>
              </a:spcBef>
              <a:buClr>
                <a:srgbClr val="C00000"/>
              </a:buClr>
              <a:buSzPct val="125000"/>
              <a:buFont typeface="Arial" panose="020B0604020202020204" pitchFamily="34" charset="0"/>
              <a:buChar char="•"/>
              <a:defRPr/>
            </a:pPr>
            <a:endParaRPr lang="en-US" altLang="en-US" sz="2400"/>
          </a:p>
          <a:p>
            <a:pPr marL="754062" lvl="1" indent="-342900">
              <a:buClr>
                <a:srgbClr val="C00000"/>
              </a:buClr>
              <a:buSzPct val="125000"/>
              <a:buFont typeface="Arial" panose="020B0604020202020204" pitchFamily="34" charset="0"/>
              <a:buChar char="•"/>
              <a:defRPr/>
            </a:pPr>
            <a:r>
              <a:rPr lang="en-US" altLang="en-US" sz="2400"/>
              <a:t>There are no clinically relevant biological tests that predict therapeutic responses to different antidepressants. There are some tests to assess drug metabolism, but they don’t directly predict medication efficacy. </a:t>
            </a:r>
          </a:p>
          <a:p>
            <a:pPr marL="754062" lvl="1" indent="-342900">
              <a:buClr>
                <a:srgbClr val="C00000"/>
              </a:buClr>
              <a:buSzPct val="125000"/>
              <a:buFont typeface="Arial" panose="020B0604020202020204" pitchFamily="34" charset="0"/>
              <a:buChar char="•"/>
              <a:defRPr/>
            </a:pPr>
            <a:endParaRPr lang="en-US" altLang="en-US" sz="2400"/>
          </a:p>
          <a:p>
            <a:pPr marL="754062" lvl="1" indent="-342900">
              <a:buClr>
                <a:srgbClr val="C00000"/>
              </a:buClr>
              <a:buSzPct val="125000"/>
              <a:buFont typeface="Arial" panose="020B0604020202020204" pitchFamily="34" charset="0"/>
              <a:buChar char="•"/>
              <a:defRPr/>
            </a:pPr>
            <a:r>
              <a:rPr lang="en-US" altLang="en-US" sz="2400"/>
              <a:t>We largely treat patients by trial and error, monitoring tolerability to side effects and degree of improvement.</a:t>
            </a:r>
          </a:p>
          <a:p>
            <a:pPr marL="754062" lvl="1" indent="-342900">
              <a:buClr>
                <a:srgbClr val="C00000"/>
              </a:buClr>
              <a:buSzPct val="125000"/>
              <a:buFont typeface="Arial" panose="020B0604020202020204" pitchFamily="34" charset="0"/>
              <a:buChar char="•"/>
              <a:defRPr/>
            </a:pPr>
            <a:endParaRPr lang="en-US" altLang="en-US" sz="2400"/>
          </a:p>
          <a:p>
            <a:pPr marL="754062" lvl="1" indent="-342900">
              <a:buClr>
                <a:srgbClr val="C00000"/>
              </a:buClr>
              <a:buSzPct val="125000"/>
              <a:buFont typeface="Arial" panose="020B0604020202020204" pitchFamily="34" charset="0"/>
              <a:buChar char="•"/>
              <a:defRPr/>
            </a:pPr>
            <a:r>
              <a:rPr lang="en-US" altLang="en-US" sz="2400"/>
              <a:t>Response (&gt;50% reduction of symptoms) is a much less desirable outcome than remission (few or no symptoms).</a:t>
            </a:r>
          </a:p>
          <a:p>
            <a:pPr marL="114300">
              <a:buClr>
                <a:srgbClr val="C00000"/>
              </a:buClr>
              <a:buSzPct val="125000"/>
              <a:defRPr/>
            </a:pPr>
            <a:endParaRPr lang="en-US" altLang="en-US" sz="2400"/>
          </a:p>
        </p:txBody>
      </p:sp>
      <p:sp>
        <p:nvSpPr>
          <p:cNvPr id="5" name="Slide Number Placeholder 1">
            <a:extLst>
              <a:ext uri="{FF2B5EF4-FFF2-40B4-BE49-F238E27FC236}">
                <a16:creationId xmlns:a16="http://schemas.microsoft.com/office/drawing/2014/main" id="{D35573C6-7FF3-E37C-A658-843608D37320}"/>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23</a:t>
            </a:fld>
            <a:endParaRPr lang="en-US">
              <a:solidFill>
                <a:schemeClr val="bg1"/>
              </a:solidFill>
            </a:endParaRPr>
          </a:p>
        </p:txBody>
      </p:sp>
    </p:spTree>
    <p:extLst>
      <p:ext uri="{BB962C8B-B14F-4D97-AF65-F5344CB8AC3E}">
        <p14:creationId xmlns:p14="http://schemas.microsoft.com/office/powerpoint/2010/main" val="7272081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574410" y="757457"/>
            <a:ext cx="11040004" cy="648915"/>
          </a:xfrm>
        </p:spPr>
        <p:txBody>
          <a:bodyPr>
            <a:normAutofit fontScale="90000"/>
          </a:bodyPr>
          <a:lstStyle/>
          <a:p>
            <a:r>
              <a:rPr lang="en-US"/>
              <a:t>Treatment of Unipolar Major Depression in the STAR*D Study: Overview</a:t>
            </a:r>
            <a:br>
              <a:rPr lang="en-US"/>
            </a:b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39932" y="1599715"/>
            <a:ext cx="10512424" cy="3875364"/>
          </a:xfrm>
        </p:spPr>
        <p:txBody>
          <a:bodyPr>
            <a:normAutofit fontScale="92500" lnSpcReduction="10000"/>
          </a:bodyPr>
          <a:lstStyle/>
          <a:p>
            <a:pPr marL="457200" indent="-342900" eaLnBrk="1" hangingPunct="1">
              <a:buClr>
                <a:srgbClr val="C00000"/>
              </a:buClr>
              <a:buSzPct val="125000"/>
              <a:buFont typeface="Arial" panose="020B0604020202020204" pitchFamily="34" charset="0"/>
              <a:buChar char="•"/>
              <a:defRPr/>
            </a:pPr>
            <a:r>
              <a:rPr lang="en-US" altLang="en-US"/>
              <a:t>There were two endpoints: response (&gt;50% reduction of symptoms) and remission (few or no symptoms). Step one was treatment with citalopram.</a:t>
            </a:r>
          </a:p>
          <a:p>
            <a:pPr marL="457200" indent="-342900" eaLnBrk="1" hangingPunct="1">
              <a:lnSpc>
                <a:spcPct val="50000"/>
              </a:lnSpc>
              <a:buClr>
                <a:srgbClr val="C00000"/>
              </a:buClr>
              <a:buSzPct val="125000"/>
              <a:buFont typeface="Arial" panose="020B0604020202020204" pitchFamily="34" charset="0"/>
              <a:buChar char="•"/>
              <a:defRPr/>
            </a:pPr>
            <a:endParaRPr lang="en-US" altLang="en-US"/>
          </a:p>
          <a:p>
            <a:pPr marL="457200" indent="-342900" eaLnBrk="1" hangingPunct="1">
              <a:buClr>
                <a:srgbClr val="C00000"/>
              </a:buClr>
              <a:buSzPct val="125000"/>
              <a:buFont typeface="Arial" panose="020B0604020202020204" pitchFamily="34" charset="0"/>
              <a:buChar char="•"/>
              <a:defRPr/>
            </a:pPr>
            <a:r>
              <a:rPr lang="en-US" altLang="en-US"/>
              <a:t>If citalopram treatment was not successful, step two contained seven options for either augmentation (with another medication or cognitive behavioral therapy) or switching to another antidepressant.</a:t>
            </a:r>
          </a:p>
          <a:p>
            <a:pPr marL="457200" indent="-342900" eaLnBrk="1" hangingPunct="1">
              <a:lnSpc>
                <a:spcPct val="50000"/>
              </a:lnSpc>
              <a:buClr>
                <a:srgbClr val="C00000"/>
              </a:buClr>
              <a:buSzPct val="125000"/>
              <a:buFont typeface="Arial" panose="020B0604020202020204" pitchFamily="34" charset="0"/>
              <a:buChar char="•"/>
              <a:defRPr/>
            </a:pPr>
            <a:endParaRPr lang="en-US" altLang="en-US"/>
          </a:p>
          <a:p>
            <a:pPr marL="457200" indent="-342900" eaLnBrk="1" hangingPunct="1">
              <a:buClr>
                <a:srgbClr val="C00000"/>
              </a:buClr>
              <a:buSzPct val="125000"/>
              <a:buFont typeface="Arial" panose="020B0604020202020204" pitchFamily="34" charset="0"/>
              <a:buChar char="•"/>
              <a:defRPr/>
            </a:pPr>
            <a:r>
              <a:rPr lang="en-US" altLang="en-US"/>
              <a:t>If step two failed there were further options in steps three and four.</a:t>
            </a:r>
          </a:p>
          <a:p>
            <a:pPr marL="457200" indent="-342900" eaLnBrk="1" hangingPunct="1">
              <a:lnSpc>
                <a:spcPct val="50000"/>
              </a:lnSpc>
              <a:buClr>
                <a:srgbClr val="C00000"/>
              </a:buClr>
              <a:buSzPct val="125000"/>
              <a:buFont typeface="Arial" panose="020B0604020202020204" pitchFamily="34" charset="0"/>
              <a:buChar char="•"/>
              <a:defRPr/>
            </a:pPr>
            <a:endParaRPr lang="en-US" altLang="en-US"/>
          </a:p>
          <a:p>
            <a:pPr marL="457200" indent="-342900" eaLnBrk="1" hangingPunct="1">
              <a:buClr>
                <a:srgbClr val="C00000"/>
              </a:buClr>
              <a:buSzPct val="125000"/>
              <a:buFont typeface="Arial" panose="020B0604020202020204" pitchFamily="34" charset="0"/>
              <a:buChar char="•"/>
              <a:defRPr/>
            </a:pPr>
            <a:r>
              <a:rPr lang="en-US" altLang="en-US"/>
              <a:t>Since 2003, hundreds of papers have been published about the STAR*D results.</a:t>
            </a:r>
          </a:p>
        </p:txBody>
      </p:sp>
      <p:sp>
        <p:nvSpPr>
          <p:cNvPr id="4" name="TextBox 3">
            <a:extLst>
              <a:ext uri="{FF2B5EF4-FFF2-40B4-BE49-F238E27FC236}">
                <a16:creationId xmlns:a16="http://schemas.microsoft.com/office/drawing/2014/main" id="{CC75C211-4111-C07A-E9CF-5BF99911D010}"/>
              </a:ext>
            </a:extLst>
          </p:cNvPr>
          <p:cNvSpPr txBox="1"/>
          <p:nvPr/>
        </p:nvSpPr>
        <p:spPr>
          <a:xfrm>
            <a:off x="882316" y="5668422"/>
            <a:ext cx="10459452" cy="369332"/>
          </a:xfrm>
          <a:prstGeom prst="rect">
            <a:avLst/>
          </a:prstGeom>
          <a:noFill/>
        </p:spPr>
        <p:txBody>
          <a:bodyPr wrap="square" rtlCol="0">
            <a:spAutoFit/>
          </a:bodyPr>
          <a:lstStyle/>
          <a:p>
            <a:pPr>
              <a:defRPr/>
            </a:pPr>
            <a:r>
              <a:rPr lang="en-US" altLang="en-US" sz="1800" i="1"/>
              <a:t>Rush et. al., Am J Psychiatry, 2006</a:t>
            </a:r>
          </a:p>
        </p:txBody>
      </p:sp>
      <p:sp>
        <p:nvSpPr>
          <p:cNvPr id="5" name="Slide Number Placeholder 1">
            <a:extLst>
              <a:ext uri="{FF2B5EF4-FFF2-40B4-BE49-F238E27FC236}">
                <a16:creationId xmlns:a16="http://schemas.microsoft.com/office/drawing/2014/main" id="{0061A328-9FAE-026E-B1F9-B15DBB0C630B}"/>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24</a:t>
            </a:fld>
            <a:endParaRPr lang="en-US">
              <a:solidFill>
                <a:schemeClr val="bg1"/>
              </a:solidFill>
            </a:endParaRPr>
          </a:p>
        </p:txBody>
      </p:sp>
    </p:spTree>
    <p:extLst>
      <p:ext uri="{BB962C8B-B14F-4D97-AF65-F5344CB8AC3E}">
        <p14:creationId xmlns:p14="http://schemas.microsoft.com/office/powerpoint/2010/main" val="147881175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1046679"/>
            <a:ext cx="10701836" cy="648915"/>
          </a:xfrm>
        </p:spPr>
        <p:txBody>
          <a:bodyPr>
            <a:normAutofit fontScale="90000"/>
          </a:bodyPr>
          <a:lstStyle/>
          <a:p>
            <a:r>
              <a:rPr lang="en-US"/>
              <a:t>Treatment of Unipolar Major Depression The STAR*D Study: Results</a:t>
            </a:r>
            <a:br>
              <a:rPr lang="en-US"/>
            </a:br>
            <a:br>
              <a:rPr lang="en-US"/>
            </a:br>
            <a:endParaRPr lang="en-US"/>
          </a:p>
        </p:txBody>
      </p:sp>
      <p:sp>
        <p:nvSpPr>
          <p:cNvPr id="4" name="TextBox 3">
            <a:extLst>
              <a:ext uri="{FF2B5EF4-FFF2-40B4-BE49-F238E27FC236}">
                <a16:creationId xmlns:a16="http://schemas.microsoft.com/office/drawing/2014/main" id="{CC75C211-4111-C07A-E9CF-5BF99911D010}"/>
              </a:ext>
            </a:extLst>
          </p:cNvPr>
          <p:cNvSpPr txBox="1"/>
          <p:nvPr/>
        </p:nvSpPr>
        <p:spPr>
          <a:xfrm>
            <a:off x="882316" y="5855369"/>
            <a:ext cx="10459452" cy="615553"/>
          </a:xfrm>
          <a:prstGeom prst="rect">
            <a:avLst/>
          </a:prstGeom>
          <a:noFill/>
        </p:spPr>
        <p:txBody>
          <a:bodyPr wrap="square" rtlCol="0">
            <a:spAutoFit/>
          </a:bodyPr>
          <a:lstStyle/>
          <a:p>
            <a:pPr>
              <a:defRPr/>
            </a:pPr>
            <a:r>
              <a:rPr lang="en-US" altLang="en-US" sz="1600" i="1"/>
              <a:t>Rush et. al., Am J Psychiatry, 2006</a:t>
            </a:r>
          </a:p>
          <a:p>
            <a:pPr>
              <a:defRPr/>
            </a:pPr>
            <a:endParaRPr lang="en-US" altLang="en-US" sz="1800" i="1"/>
          </a:p>
        </p:txBody>
      </p:sp>
      <p:sp>
        <p:nvSpPr>
          <p:cNvPr id="9" name="TextBox 8">
            <a:extLst>
              <a:ext uri="{FF2B5EF4-FFF2-40B4-BE49-F238E27FC236}">
                <a16:creationId xmlns:a16="http://schemas.microsoft.com/office/drawing/2014/main" id="{58F68B29-6A10-98B9-49B6-549EC287B07E}"/>
              </a:ext>
            </a:extLst>
          </p:cNvPr>
          <p:cNvSpPr txBox="1"/>
          <p:nvPr/>
        </p:nvSpPr>
        <p:spPr>
          <a:xfrm>
            <a:off x="882316" y="1748591"/>
            <a:ext cx="10186737" cy="4154984"/>
          </a:xfrm>
          <a:prstGeom prst="rect">
            <a:avLst/>
          </a:prstGeom>
          <a:noFill/>
        </p:spPr>
        <p:txBody>
          <a:bodyPr wrap="square" rtlCol="0">
            <a:spAutoFit/>
          </a:bodyPr>
          <a:lstStyle/>
          <a:p>
            <a:pPr eaLnBrk="1" hangingPunct="1">
              <a:buClr>
                <a:srgbClr val="C00000"/>
              </a:buClr>
              <a:buSzPct val="125000"/>
              <a:buFont typeface="Wingdings" panose="05000000000000000000" pitchFamily="2" charset="2"/>
              <a:buChar char="§"/>
              <a:defRPr/>
            </a:pPr>
            <a:r>
              <a:rPr lang="en-US" altLang="en-US" sz="2000"/>
              <a:t>  Rates of acute remission (few or no symptoms): </a:t>
            </a:r>
          </a:p>
          <a:p>
            <a:pPr lvl="1" eaLnBrk="1" hangingPunct="1">
              <a:buClr>
                <a:srgbClr val="C00000"/>
              </a:buClr>
              <a:buSzPct val="125000"/>
              <a:buFont typeface="Arial" panose="020B0604020202020204" pitchFamily="34" charset="0"/>
              <a:buChar char="•"/>
              <a:defRPr/>
            </a:pPr>
            <a:r>
              <a:rPr lang="en-US" altLang="en-US" sz="2000"/>
              <a:t>  Step 1:  37%</a:t>
            </a:r>
          </a:p>
          <a:p>
            <a:pPr lvl="1" eaLnBrk="1" hangingPunct="1">
              <a:buClr>
                <a:srgbClr val="C00000"/>
              </a:buClr>
              <a:buSzPct val="125000"/>
              <a:buFont typeface="Arial" panose="020B0604020202020204" pitchFamily="34" charset="0"/>
              <a:buChar char="•"/>
              <a:defRPr/>
            </a:pPr>
            <a:r>
              <a:rPr lang="en-US" altLang="en-US" sz="2000"/>
              <a:t>  Step 2:  31%</a:t>
            </a:r>
          </a:p>
          <a:p>
            <a:pPr lvl="1" eaLnBrk="1" hangingPunct="1">
              <a:buClr>
                <a:srgbClr val="C00000"/>
              </a:buClr>
              <a:buSzPct val="125000"/>
              <a:buFont typeface="Arial" panose="020B0604020202020204" pitchFamily="34" charset="0"/>
              <a:buChar char="•"/>
              <a:defRPr/>
            </a:pPr>
            <a:r>
              <a:rPr lang="en-US" altLang="en-US" sz="2000"/>
              <a:t>  Step 3:  14%</a:t>
            </a:r>
          </a:p>
          <a:p>
            <a:pPr lvl="1" eaLnBrk="1" hangingPunct="1">
              <a:buClr>
                <a:srgbClr val="C00000"/>
              </a:buClr>
              <a:buSzPct val="125000"/>
              <a:buFont typeface="Arial" panose="020B0604020202020204" pitchFamily="34" charset="0"/>
              <a:buChar char="•"/>
              <a:defRPr/>
            </a:pPr>
            <a:r>
              <a:rPr lang="en-US" altLang="en-US" sz="2000"/>
              <a:t>  Step 4:  13%</a:t>
            </a:r>
          </a:p>
          <a:p>
            <a:pPr eaLnBrk="1" hangingPunct="1">
              <a:lnSpc>
                <a:spcPct val="50000"/>
              </a:lnSpc>
              <a:buSzPct val="85000"/>
              <a:buFont typeface="Monotype Sorts" pitchFamily="2" charset="2"/>
              <a:buNone/>
              <a:defRPr/>
            </a:pPr>
            <a:r>
              <a:rPr lang="en-US" altLang="en-US" sz="2000"/>
              <a:t> 	</a:t>
            </a:r>
          </a:p>
          <a:p>
            <a:pPr eaLnBrk="1" hangingPunct="1">
              <a:buClr>
                <a:srgbClr val="C00000"/>
              </a:buClr>
              <a:buSzPct val="125000"/>
              <a:buFont typeface="Wingdings" pitchFamily="2" charset="2"/>
              <a:buChar char="§"/>
              <a:defRPr/>
            </a:pPr>
            <a:r>
              <a:rPr lang="en-US" altLang="en-US" sz="2000"/>
              <a:t>  Rates of response (&gt;50% reduction of symptoms): </a:t>
            </a:r>
          </a:p>
          <a:p>
            <a:pPr lvl="1" eaLnBrk="1" hangingPunct="1">
              <a:buClr>
                <a:srgbClr val="C00000"/>
              </a:buClr>
              <a:buSzPct val="125000"/>
              <a:buFont typeface="arial" panose="020B0604020202020204" pitchFamily="34" charset="0"/>
              <a:buChar char="•"/>
              <a:defRPr/>
            </a:pPr>
            <a:r>
              <a:rPr lang="en-US" altLang="en-US" sz="2000"/>
              <a:t>  Step 1:  49%</a:t>
            </a:r>
          </a:p>
          <a:p>
            <a:pPr lvl="1" eaLnBrk="1" hangingPunct="1">
              <a:buClr>
                <a:srgbClr val="C00000"/>
              </a:buClr>
              <a:buSzPct val="125000"/>
              <a:buFont typeface="arial" panose="020B0604020202020204" pitchFamily="34" charset="0"/>
              <a:buChar char="•"/>
              <a:defRPr/>
            </a:pPr>
            <a:r>
              <a:rPr lang="en-US" altLang="en-US" sz="2000"/>
              <a:t>  Step 2:  29%</a:t>
            </a:r>
          </a:p>
          <a:p>
            <a:pPr lvl="1" eaLnBrk="1" hangingPunct="1">
              <a:buClr>
                <a:srgbClr val="C00000"/>
              </a:buClr>
              <a:buSzPct val="125000"/>
              <a:buFont typeface="arial" panose="020B0604020202020204" pitchFamily="34" charset="0"/>
              <a:buChar char="•"/>
              <a:defRPr/>
            </a:pPr>
            <a:r>
              <a:rPr lang="en-US" altLang="en-US" sz="2000"/>
              <a:t>  Step 3:  17%</a:t>
            </a:r>
          </a:p>
          <a:p>
            <a:pPr lvl="1" eaLnBrk="1" hangingPunct="1">
              <a:buClr>
                <a:srgbClr val="C00000"/>
              </a:buClr>
              <a:buSzPct val="125000"/>
              <a:buFont typeface="arial" panose="020B0604020202020204" pitchFamily="34" charset="0"/>
              <a:buChar char="•"/>
              <a:defRPr/>
            </a:pPr>
            <a:r>
              <a:rPr lang="en-US" altLang="en-US" sz="2000"/>
              <a:t>  Step 4:  16%</a:t>
            </a:r>
          </a:p>
          <a:p>
            <a:pPr lvl="1" eaLnBrk="1" hangingPunct="1">
              <a:lnSpc>
                <a:spcPct val="50000"/>
              </a:lnSpc>
              <a:buSzPct val="85000"/>
              <a:buFontTx/>
              <a:buNone/>
              <a:defRPr/>
            </a:pPr>
            <a:endParaRPr lang="en-US" altLang="en-US" sz="2000"/>
          </a:p>
          <a:p>
            <a:pPr eaLnBrk="1" hangingPunct="1">
              <a:buClr>
                <a:srgbClr val="C00000"/>
              </a:buClr>
              <a:buSzPct val="125000"/>
              <a:buFont typeface="Wingdings" pitchFamily="2" charset="2"/>
              <a:buChar char="§"/>
              <a:defRPr/>
            </a:pPr>
            <a:r>
              <a:rPr lang="en-US" altLang="en-US" sz="2000"/>
              <a:t>  Rates of medication intolerance, relapse and dropout are not shown in this slide</a:t>
            </a:r>
            <a:r>
              <a:rPr lang="en-US" altLang="en-US" sz="2000">
                <a:solidFill>
                  <a:schemeClr val="accent4">
                    <a:lumMod val="50000"/>
                  </a:schemeClr>
                </a:solidFill>
              </a:rPr>
              <a:t>. </a:t>
            </a:r>
          </a:p>
          <a:p>
            <a:endParaRPr lang="en-US"/>
          </a:p>
        </p:txBody>
      </p:sp>
      <p:sp>
        <p:nvSpPr>
          <p:cNvPr id="10" name="Slide Number Placeholder 1">
            <a:extLst>
              <a:ext uri="{FF2B5EF4-FFF2-40B4-BE49-F238E27FC236}">
                <a16:creationId xmlns:a16="http://schemas.microsoft.com/office/drawing/2014/main" id="{09FF1C71-1AB7-DFD9-5B4A-B6BEAD83FD8D}"/>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25</a:t>
            </a:fld>
            <a:endParaRPr lang="en-US">
              <a:solidFill>
                <a:schemeClr val="bg1"/>
              </a:solidFill>
            </a:endParaRPr>
          </a:p>
        </p:txBody>
      </p:sp>
    </p:spTree>
    <p:extLst>
      <p:ext uri="{BB962C8B-B14F-4D97-AF65-F5344CB8AC3E}">
        <p14:creationId xmlns:p14="http://schemas.microsoft.com/office/powerpoint/2010/main" val="328047538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1046679"/>
            <a:ext cx="10701836" cy="648915"/>
          </a:xfrm>
        </p:spPr>
        <p:txBody>
          <a:bodyPr>
            <a:normAutofit fontScale="90000"/>
          </a:bodyPr>
          <a:lstStyle/>
          <a:p>
            <a:r>
              <a:rPr lang="en-US"/>
              <a:t>Treatment of Unipolar Major Depression in the STAR*D Study: Implications</a:t>
            </a:r>
            <a:br>
              <a:rPr lang="en-US"/>
            </a:br>
            <a:br>
              <a:rPr lang="en-US"/>
            </a:br>
            <a:endParaRPr lang="en-US"/>
          </a:p>
        </p:txBody>
      </p:sp>
      <p:sp>
        <p:nvSpPr>
          <p:cNvPr id="3" name="TextBox 2">
            <a:extLst>
              <a:ext uri="{FF2B5EF4-FFF2-40B4-BE49-F238E27FC236}">
                <a16:creationId xmlns:a16="http://schemas.microsoft.com/office/drawing/2014/main" id="{592B4D75-8030-1B2D-2C50-8D61608FC5F7}"/>
              </a:ext>
            </a:extLst>
          </p:cNvPr>
          <p:cNvSpPr txBox="1"/>
          <p:nvPr/>
        </p:nvSpPr>
        <p:spPr>
          <a:xfrm>
            <a:off x="866274" y="2374230"/>
            <a:ext cx="10170694" cy="3170099"/>
          </a:xfrm>
          <a:prstGeom prst="rect">
            <a:avLst/>
          </a:prstGeom>
          <a:noFill/>
        </p:spPr>
        <p:txBody>
          <a:bodyPr wrap="square" rtlCol="0">
            <a:spAutoFit/>
          </a:bodyPr>
          <a:lstStyle/>
          <a:p>
            <a:pPr marL="342900" indent="-342900" eaLnBrk="1" hangingPunct="1">
              <a:buClr>
                <a:srgbClr val="C00000"/>
              </a:buClr>
              <a:buSzPct val="125000"/>
              <a:buFont typeface="Arial" panose="020B0604020202020204" pitchFamily="34" charset="0"/>
              <a:buChar char="•"/>
              <a:defRPr/>
            </a:pPr>
            <a:r>
              <a:rPr lang="en-US" altLang="en-US" sz="2000"/>
              <a:t>It is valuable for prescribers in primary/HIV care to know how to use several antidepressants and be willing to switch patients from one to another depending on patient outcomes (symptom improvement and tolerance of side effects). </a:t>
            </a:r>
          </a:p>
          <a:p>
            <a:pPr eaLnBrk="1" hangingPunct="1">
              <a:buClr>
                <a:srgbClr val="C00000"/>
              </a:buClr>
              <a:buSzPct val="125000"/>
              <a:buFont typeface="Arial" panose="020B0604020202020204" pitchFamily="34" charset="0"/>
              <a:buChar char="•"/>
              <a:defRPr/>
            </a:pPr>
            <a:endParaRPr lang="en-US" altLang="en-US" sz="2000"/>
          </a:p>
          <a:p>
            <a:pPr marL="342900" indent="-342900">
              <a:buClr>
                <a:srgbClr val="C00000"/>
              </a:buClr>
              <a:buSzPct val="125000"/>
              <a:buFont typeface="Arial" panose="020B0604020202020204" pitchFamily="34" charset="0"/>
              <a:buChar char="•"/>
              <a:defRPr/>
            </a:pPr>
            <a:r>
              <a:rPr lang="en-US" altLang="en-US" sz="2000"/>
              <a:t>If the patient does not improve sufficiently after both trials, refer to mental health specialty care if available. Refractory depression causes severe suffering and disability.</a:t>
            </a:r>
          </a:p>
          <a:p>
            <a:pPr eaLnBrk="1" hangingPunct="1">
              <a:buClr>
                <a:srgbClr val="C00000"/>
              </a:buClr>
              <a:buSzPct val="125000"/>
              <a:buFont typeface="Arial" panose="020B0604020202020204" pitchFamily="34" charset="0"/>
              <a:buChar char="•"/>
              <a:defRPr/>
            </a:pPr>
            <a:endParaRPr lang="en-US" altLang="en-US" sz="2000"/>
          </a:p>
          <a:p>
            <a:pPr marL="342900" indent="-342900" eaLnBrk="1" hangingPunct="1">
              <a:buClr>
                <a:srgbClr val="C00000"/>
              </a:buClr>
              <a:buSzPct val="125000"/>
              <a:buFont typeface="Arial" panose="020B0604020202020204" pitchFamily="34" charset="0"/>
              <a:buChar char="•"/>
              <a:defRPr/>
            </a:pPr>
            <a:r>
              <a:rPr lang="en-US" altLang="en-US" sz="2000"/>
              <a:t>Other reasons to refer to specialty care, if available, include bipolar depression, psychotic depression, risk for suicide and/or violence, and diagnostic uncertainty.</a:t>
            </a:r>
          </a:p>
        </p:txBody>
      </p:sp>
      <p:sp>
        <p:nvSpPr>
          <p:cNvPr id="5" name="Slide Number Placeholder 1">
            <a:extLst>
              <a:ext uri="{FF2B5EF4-FFF2-40B4-BE49-F238E27FC236}">
                <a16:creationId xmlns:a16="http://schemas.microsoft.com/office/drawing/2014/main" id="{DA8AA0F7-3C9F-9CDF-43B0-1BAD405F5DD7}"/>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26</a:t>
            </a:fld>
            <a:endParaRPr lang="en-US">
              <a:solidFill>
                <a:schemeClr val="bg1"/>
              </a:solidFill>
            </a:endParaRPr>
          </a:p>
        </p:txBody>
      </p:sp>
    </p:spTree>
    <p:extLst>
      <p:ext uri="{BB962C8B-B14F-4D97-AF65-F5344CB8AC3E}">
        <p14:creationId xmlns:p14="http://schemas.microsoft.com/office/powerpoint/2010/main" val="34609760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p:txBody>
          <a:bodyPr>
            <a:normAutofit/>
          </a:bodyPr>
          <a:lstStyle/>
          <a:p>
            <a:r>
              <a:rPr lang="en-US"/>
              <a:t>Classes of Antidepressants</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775537"/>
            <a:ext cx="10512424" cy="3875364"/>
          </a:xfrm>
        </p:spPr>
        <p:txBody>
          <a:bodyPr>
            <a:normAutofit fontScale="92500" lnSpcReduction="10000"/>
          </a:bodyPr>
          <a:lstStyle/>
          <a:p>
            <a:pPr marL="457200" indent="-347663">
              <a:lnSpc>
                <a:spcPct val="110000"/>
              </a:lnSpc>
              <a:buClr>
                <a:srgbClr val="C00000"/>
              </a:buClr>
              <a:buSzPct val="125000"/>
              <a:buFont typeface="Arial" panose="020B0604020202020204" pitchFamily="34" charset="0"/>
              <a:buChar char="•"/>
              <a:defRPr/>
            </a:pPr>
            <a:r>
              <a:rPr lang="en-US" altLang="en-US"/>
              <a:t>SSRIs</a:t>
            </a:r>
          </a:p>
          <a:p>
            <a:pPr marL="457200" indent="-347663">
              <a:lnSpc>
                <a:spcPct val="110000"/>
              </a:lnSpc>
              <a:buClr>
                <a:srgbClr val="C00000"/>
              </a:buClr>
              <a:buSzPct val="125000"/>
              <a:buFont typeface="Arial" panose="020B0604020202020204" pitchFamily="34" charset="0"/>
              <a:buChar char="•"/>
              <a:defRPr/>
            </a:pPr>
            <a:r>
              <a:rPr lang="en-US" altLang="en-US"/>
              <a:t>SNRIs</a:t>
            </a:r>
          </a:p>
          <a:p>
            <a:pPr marL="457200" indent="-347663">
              <a:lnSpc>
                <a:spcPct val="110000"/>
              </a:lnSpc>
              <a:buClr>
                <a:srgbClr val="C00000"/>
              </a:buClr>
              <a:buSzPct val="125000"/>
              <a:buFont typeface="Arial" panose="020B0604020202020204" pitchFamily="34" charset="0"/>
              <a:buChar char="•"/>
              <a:defRPr/>
            </a:pPr>
            <a:r>
              <a:rPr lang="en-US" altLang="en-US"/>
              <a:t>Bupropion </a:t>
            </a:r>
          </a:p>
          <a:p>
            <a:pPr marL="457200" indent="-347663">
              <a:lnSpc>
                <a:spcPct val="110000"/>
              </a:lnSpc>
              <a:buClr>
                <a:srgbClr val="C00000"/>
              </a:buClr>
              <a:buSzPct val="125000"/>
              <a:buFont typeface="Arial" panose="020B0604020202020204" pitchFamily="34" charset="0"/>
              <a:buChar char="•"/>
              <a:defRPr/>
            </a:pPr>
            <a:r>
              <a:rPr lang="en-US" altLang="en-US"/>
              <a:t>Tricyclics</a:t>
            </a:r>
          </a:p>
          <a:p>
            <a:pPr marL="457200" indent="-347663">
              <a:lnSpc>
                <a:spcPct val="110000"/>
              </a:lnSpc>
              <a:buClr>
                <a:srgbClr val="C00000"/>
              </a:buClr>
              <a:buSzPct val="125000"/>
              <a:buFont typeface="Arial" panose="020B0604020202020204" pitchFamily="34" charset="0"/>
              <a:buChar char="•"/>
              <a:defRPr/>
            </a:pPr>
            <a:r>
              <a:rPr lang="en-US" altLang="en-US"/>
              <a:t>MAO inhibitors</a:t>
            </a:r>
          </a:p>
          <a:p>
            <a:pPr marL="457200" indent="-347663">
              <a:lnSpc>
                <a:spcPct val="110000"/>
              </a:lnSpc>
              <a:buClr>
                <a:srgbClr val="C00000"/>
              </a:buClr>
              <a:buSzPct val="125000"/>
              <a:buFont typeface="Arial" panose="020B0604020202020204" pitchFamily="34" charset="0"/>
              <a:buChar char="•"/>
              <a:defRPr/>
            </a:pPr>
            <a:r>
              <a:rPr lang="en-US" altLang="en-US" err="1"/>
              <a:t>Zuranolone</a:t>
            </a:r>
            <a:r>
              <a:rPr lang="en-US" altLang="en-US"/>
              <a:t>-–just approved as a short-term treatment for post-partum depression (corrects hormonal imbalance)</a:t>
            </a:r>
          </a:p>
          <a:p>
            <a:pPr marL="457200" indent="-347663">
              <a:lnSpc>
                <a:spcPct val="110000"/>
              </a:lnSpc>
              <a:buClr>
                <a:srgbClr val="C00000"/>
              </a:buClr>
              <a:buSzPct val="125000"/>
              <a:buFont typeface="Arial" panose="020B0604020202020204" pitchFamily="34" charset="0"/>
              <a:buChar char="•"/>
              <a:defRPr/>
            </a:pPr>
            <a:r>
              <a:rPr lang="en-US" altLang="en-US"/>
              <a:t>Adjunctive treatment with mood stabilizers and other medications</a:t>
            </a:r>
          </a:p>
          <a:p>
            <a:endParaRPr lang="en-US"/>
          </a:p>
        </p:txBody>
      </p:sp>
      <p:sp>
        <p:nvSpPr>
          <p:cNvPr id="4" name="Slide Number Placeholder 1">
            <a:extLst>
              <a:ext uri="{FF2B5EF4-FFF2-40B4-BE49-F238E27FC236}">
                <a16:creationId xmlns:a16="http://schemas.microsoft.com/office/drawing/2014/main" id="{A884D027-7C0A-72D3-A185-C6DD0FDCEA53}"/>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27</a:t>
            </a:fld>
            <a:endParaRPr lang="en-US">
              <a:solidFill>
                <a:schemeClr val="bg1"/>
              </a:solidFill>
            </a:endParaRPr>
          </a:p>
        </p:txBody>
      </p:sp>
    </p:spTree>
    <p:extLst>
      <p:ext uri="{BB962C8B-B14F-4D97-AF65-F5344CB8AC3E}">
        <p14:creationId xmlns:p14="http://schemas.microsoft.com/office/powerpoint/2010/main" val="305068409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806049"/>
            <a:ext cx="10512424" cy="958584"/>
          </a:xfrm>
        </p:spPr>
        <p:txBody>
          <a:bodyPr>
            <a:normAutofit fontScale="90000"/>
          </a:bodyPr>
          <a:lstStyle/>
          <a:p>
            <a:r>
              <a:rPr lang="en-US" dirty="0"/>
              <a:t>There are Treatments For Depressive Disorders that Are Refractory to Usual Psychotropic Medications</a:t>
            </a:r>
            <a:br>
              <a:rPr lang="en-US" dirty="0"/>
            </a:br>
            <a:endParaRPr lang="en-US" dirty="0"/>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2084832"/>
            <a:ext cx="10512424" cy="4125615"/>
          </a:xfrm>
        </p:spPr>
        <p:txBody>
          <a:bodyPr>
            <a:normAutofit fontScale="85000" lnSpcReduction="10000"/>
          </a:bodyPr>
          <a:lstStyle/>
          <a:p>
            <a:pPr marL="457200" indent="-347663">
              <a:lnSpc>
                <a:spcPct val="110000"/>
              </a:lnSpc>
              <a:buClr>
                <a:srgbClr val="C00000"/>
              </a:buClr>
              <a:buSzPct val="125000"/>
              <a:buFont typeface="Arial" panose="020B0604020202020204" pitchFamily="34" charset="0"/>
              <a:buChar char="•"/>
            </a:pPr>
            <a:r>
              <a:rPr lang="en-US" altLang="en-US" dirty="0"/>
              <a:t>Brain stimulation treatments: Electroconvulsive therapy (ECT) was the first such treatment, but now there are two other FDA approved treatments, </a:t>
            </a:r>
            <a:r>
              <a:rPr lang="en-US" dirty="0" err="1"/>
              <a:t>vagus</a:t>
            </a:r>
            <a:r>
              <a:rPr lang="en-US" dirty="0"/>
              <a:t> nerve stimulation (VNS) and repetitive transcranial magnetic stimulation (</a:t>
            </a:r>
            <a:r>
              <a:rPr lang="en-US" dirty="0" err="1"/>
              <a:t>rTMS</a:t>
            </a:r>
            <a:r>
              <a:rPr lang="en-US" dirty="0"/>
              <a:t>).</a:t>
            </a:r>
          </a:p>
          <a:p>
            <a:pPr marL="457200" indent="-347663">
              <a:lnSpc>
                <a:spcPct val="110000"/>
              </a:lnSpc>
              <a:buClr>
                <a:srgbClr val="C00000"/>
              </a:buClr>
              <a:buSzPct val="125000"/>
              <a:buFont typeface="Arial" panose="020B0604020202020204" pitchFamily="34" charset="0"/>
              <a:buChar char="•"/>
            </a:pPr>
            <a:endParaRPr lang="en-US" altLang="en-US" dirty="0"/>
          </a:p>
          <a:p>
            <a:pPr marL="457200" indent="-347663">
              <a:lnSpc>
                <a:spcPct val="110000"/>
              </a:lnSpc>
              <a:buClr>
                <a:srgbClr val="C00000"/>
              </a:buClr>
              <a:buSzPct val="125000"/>
              <a:buFont typeface="Arial" panose="020B0604020202020204" pitchFamily="34" charset="0"/>
              <a:buChar char="•"/>
              <a:defRPr/>
            </a:pPr>
            <a:r>
              <a:rPr lang="en-US" altLang="en-US" dirty="0"/>
              <a:t>Ketamine, a veterinary anesthetic, (also known as a drug of abuse and a psychedelic), has been approved by the FDA for refractory depression; must be used with specific safeguards.</a:t>
            </a:r>
          </a:p>
          <a:p>
            <a:pPr marL="457200" indent="-347663">
              <a:lnSpc>
                <a:spcPct val="110000"/>
              </a:lnSpc>
              <a:buClr>
                <a:srgbClr val="C00000"/>
              </a:buClr>
              <a:buSzPct val="125000"/>
              <a:buFont typeface="Arial" panose="020B0604020202020204" pitchFamily="34" charset="0"/>
              <a:buChar char="•"/>
              <a:defRPr/>
            </a:pPr>
            <a:endParaRPr lang="en-US" altLang="en-US" dirty="0"/>
          </a:p>
          <a:p>
            <a:pPr marL="457200" indent="-347663">
              <a:lnSpc>
                <a:spcPct val="110000"/>
              </a:lnSpc>
              <a:buClr>
                <a:srgbClr val="C00000"/>
              </a:buClr>
              <a:buSzPct val="125000"/>
              <a:buFont typeface="Arial" panose="020B0604020202020204" pitchFamily="34" charset="0"/>
              <a:buChar char="•"/>
              <a:defRPr/>
            </a:pPr>
            <a:r>
              <a:rPr lang="en-US" altLang="en-US" dirty="0"/>
              <a:t>Other psychedelic drugs (</a:t>
            </a:r>
            <a:r>
              <a:rPr lang="en-US" altLang="en-US" dirty="0" err="1"/>
              <a:t>e.g</a:t>
            </a:r>
            <a:r>
              <a:rPr lang="en-US" altLang="en-US" dirty="0"/>
              <a:t> psilocybin, MDMA, LSD) combined with guidance/therapy are under study for refractory depression, but clinical trials can be difficult to access.</a:t>
            </a:r>
          </a:p>
          <a:p>
            <a:endParaRPr lang="en-US" dirty="0"/>
          </a:p>
        </p:txBody>
      </p:sp>
      <p:sp>
        <p:nvSpPr>
          <p:cNvPr id="4" name="Slide Number Placeholder 1">
            <a:extLst>
              <a:ext uri="{FF2B5EF4-FFF2-40B4-BE49-F238E27FC236}">
                <a16:creationId xmlns:a16="http://schemas.microsoft.com/office/drawing/2014/main" id="{0F56816A-8CD7-D0C0-FAD5-22D7AA4B5B41}"/>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22680371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806049"/>
            <a:ext cx="10512424" cy="589613"/>
          </a:xfrm>
        </p:spPr>
        <p:txBody>
          <a:bodyPr>
            <a:noAutofit/>
          </a:bodyPr>
          <a:lstStyle/>
          <a:p>
            <a:r>
              <a:rPr lang="en-US" sz="3200" dirty="0"/>
              <a:t>Bipolar Depression</a:t>
            </a:r>
            <a:br>
              <a:rPr lang="en-US" sz="3200" dirty="0"/>
            </a:br>
            <a:endParaRPr lang="en-US" sz="3200" dirty="0"/>
          </a:p>
        </p:txBody>
      </p:sp>
      <p:sp>
        <p:nvSpPr>
          <p:cNvPr id="5" name="TextBox 4">
            <a:extLst>
              <a:ext uri="{FF2B5EF4-FFF2-40B4-BE49-F238E27FC236}">
                <a16:creationId xmlns:a16="http://schemas.microsoft.com/office/drawing/2014/main" id="{1FC16086-D910-8150-A055-8E7FA019B16A}"/>
              </a:ext>
            </a:extLst>
          </p:cNvPr>
          <p:cNvSpPr txBox="1"/>
          <p:nvPr/>
        </p:nvSpPr>
        <p:spPr>
          <a:xfrm>
            <a:off x="623891" y="1411703"/>
            <a:ext cx="5470522" cy="4093428"/>
          </a:xfrm>
          <a:prstGeom prst="rect">
            <a:avLst/>
          </a:prstGeom>
          <a:noFill/>
        </p:spPr>
        <p:txBody>
          <a:bodyPr wrap="square" rtlCol="0">
            <a:spAutoFit/>
          </a:bodyPr>
          <a:lstStyle/>
          <a:p>
            <a:pPr marL="342900" indent="-342900">
              <a:buClr>
                <a:srgbClr val="C00000"/>
              </a:buClr>
              <a:buFont typeface="Arial" panose="020B0604020202020204" pitchFamily="34" charset="0"/>
              <a:buChar char="•"/>
            </a:pPr>
            <a:endParaRPr lang="en-US" sz="2000" dirty="0">
              <a:cs typeface="Times New Roman" panose="02020603050405020304" pitchFamily="18" charset="0"/>
            </a:endParaRPr>
          </a:p>
          <a:p>
            <a:pPr marL="342900" indent="-342900">
              <a:buClr>
                <a:srgbClr val="C00000"/>
              </a:buClr>
              <a:buFont typeface="Arial" panose="020B0604020202020204" pitchFamily="34" charset="0"/>
              <a:buChar char="•"/>
            </a:pPr>
            <a:r>
              <a:rPr lang="en-US" sz="2000" dirty="0">
                <a:cs typeface="Times New Roman" panose="02020603050405020304" pitchFamily="18" charset="0"/>
              </a:rPr>
              <a:t>Bipolar disorder is marked by extreme changes in mood (highs and lows), thought, energy and behavior.  Changes in mood are intense and can last for hours, days, weeks or months.</a:t>
            </a:r>
          </a:p>
          <a:p>
            <a:pPr marL="342900" indent="-342900">
              <a:buClr>
                <a:srgbClr val="C00000"/>
              </a:buClr>
              <a:buFont typeface="Arial" panose="020B0604020202020204" pitchFamily="34" charset="0"/>
              <a:buChar char="•"/>
            </a:pPr>
            <a:endParaRPr lang="en-US" sz="2000" dirty="0">
              <a:cs typeface="Times New Roman" panose="02020603050405020304" pitchFamily="18" charset="0"/>
            </a:endParaRPr>
          </a:p>
          <a:p>
            <a:pPr marL="342900" indent="-342900">
              <a:buClr>
                <a:srgbClr val="C00000"/>
              </a:buClr>
              <a:buFont typeface="Arial" panose="020B0604020202020204" pitchFamily="34" charset="0"/>
              <a:buChar char="•"/>
            </a:pPr>
            <a:r>
              <a:rPr lang="en-US" sz="2000" dirty="0">
                <a:cs typeface="Times New Roman" panose="02020603050405020304" pitchFamily="18" charset="0"/>
              </a:rPr>
              <a:t>People with this disorder typically seek help when they are in the depressive phase and are often initially diagnosed with unipolar depression. The average length of time to correct diagnosis and treatment is 10 years.</a:t>
            </a:r>
          </a:p>
          <a:p>
            <a:pPr>
              <a:buClr>
                <a:srgbClr val="C00000"/>
              </a:buClr>
            </a:pPr>
            <a:endParaRPr lang="en-US" sz="2000" dirty="0"/>
          </a:p>
        </p:txBody>
      </p:sp>
      <p:pic>
        <p:nvPicPr>
          <p:cNvPr id="4" name="Picture 3">
            <a:extLst>
              <a:ext uri="{FF2B5EF4-FFF2-40B4-BE49-F238E27FC236}">
                <a16:creationId xmlns:a16="http://schemas.microsoft.com/office/drawing/2014/main" id="{22C3C575-409D-1533-B11E-4016A499788C}"/>
              </a:ext>
            </a:extLst>
          </p:cNvPr>
          <p:cNvPicPr>
            <a:picLocks noChangeAspect="1"/>
          </p:cNvPicPr>
          <p:nvPr/>
        </p:nvPicPr>
        <p:blipFill>
          <a:blip r:embed="rId2"/>
          <a:stretch>
            <a:fillRect/>
          </a:stretch>
        </p:blipFill>
        <p:spPr>
          <a:xfrm>
            <a:off x="6833937" y="1114384"/>
            <a:ext cx="4453535" cy="5085275"/>
          </a:xfrm>
          <a:prstGeom prst="rect">
            <a:avLst/>
          </a:prstGeom>
        </p:spPr>
      </p:pic>
      <p:sp>
        <p:nvSpPr>
          <p:cNvPr id="3" name="Slide Number Placeholder 1">
            <a:extLst>
              <a:ext uri="{FF2B5EF4-FFF2-40B4-BE49-F238E27FC236}">
                <a16:creationId xmlns:a16="http://schemas.microsoft.com/office/drawing/2014/main" id="{6E465BCD-665A-E8F3-B046-A296410746B5}"/>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283528106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655974" y="722221"/>
            <a:ext cx="10512424" cy="648915"/>
          </a:xfrm>
        </p:spPr>
        <p:txBody>
          <a:bodyPr/>
          <a:lstStyle/>
          <a:p>
            <a:r>
              <a:rPr lang="en-US"/>
              <a:t>Disclosures</a:t>
            </a:r>
          </a:p>
        </p:txBody>
      </p:sp>
      <p:sp>
        <p:nvSpPr>
          <p:cNvPr id="6" name="Text Placeholder 5"/>
          <p:cNvSpPr>
            <a:spLocks noGrp="1"/>
          </p:cNvSpPr>
          <p:nvPr>
            <p:ph type="body" sz="quarter" idx="11"/>
          </p:nvPr>
        </p:nvSpPr>
        <p:spPr>
          <a:xfrm>
            <a:off x="623296" y="1384025"/>
            <a:ext cx="10513018" cy="4420397"/>
          </a:xfrm>
        </p:spPr>
        <p:txBody>
          <a:bodyPr>
            <a:normAutofit fontScale="92500" lnSpcReduction="10000"/>
          </a:bodyPr>
          <a:lstStyle/>
          <a:p>
            <a:pPr marL="457120" indent="-304747">
              <a:spcBef>
                <a:spcPct val="20000"/>
              </a:spcBef>
              <a:spcAft>
                <a:spcPts val="0"/>
              </a:spcAft>
              <a:buClr>
                <a:srgbClr val="D6201A"/>
              </a:buClr>
              <a:buFont typeface="Wingdings" charset="2"/>
              <a:buChar char="§"/>
              <a:defRPr/>
            </a:pPr>
            <a:r>
              <a:rPr lang="en-US" sz="2000"/>
              <a:t>Dr. Francine </a:t>
            </a:r>
            <a:r>
              <a:rPr lang="en-US" sz="2000" err="1"/>
              <a:t>Cournos</a:t>
            </a:r>
            <a:r>
              <a:rPr lang="en-US" sz="2000"/>
              <a:t> has no disclosures</a:t>
            </a:r>
          </a:p>
          <a:p>
            <a:pPr marL="457120" indent="-304747">
              <a:spcBef>
                <a:spcPct val="20000"/>
              </a:spcBef>
              <a:spcAft>
                <a:spcPts val="0"/>
              </a:spcAft>
              <a:buClr>
                <a:srgbClr val="D6201A"/>
              </a:buClr>
              <a:buFont typeface="Wingdings" charset="2"/>
              <a:buChar char="§"/>
              <a:defRPr/>
            </a:pPr>
            <a:endParaRPr lang="en-US" sz="2000"/>
          </a:p>
          <a:p>
            <a:pPr marL="457120" indent="-304747">
              <a:spcBef>
                <a:spcPct val="20000"/>
              </a:spcBef>
              <a:spcAft>
                <a:spcPts val="0"/>
              </a:spcAft>
              <a:buClr>
                <a:srgbClr val="D6201A"/>
              </a:buClr>
              <a:buFont typeface="Wingdings" charset="2"/>
              <a:buChar char="§"/>
              <a:defRPr/>
            </a:pPr>
            <a:r>
              <a:rPr lang="en-US" sz="2000"/>
              <a:t>Funding for this presentation was made possible by U1OHA29291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t>
            </a:r>
            <a:r>
              <a:rPr lang="en-US" sz="2000" i="1"/>
              <a:t>Any trade/brand names for products mentioned during this presentation are for training and identification purposes only.</a:t>
            </a:r>
            <a:endParaRPr lang="en-US" sz="2000" kern="0"/>
          </a:p>
          <a:p>
            <a:pPr marL="152373" marR="0" lvl="0" algn="l" defTabSz="1218987" rtl="0" eaLnBrk="1" fontAlgn="auto" latinLnBrk="0" hangingPunct="1">
              <a:lnSpc>
                <a:spcPct val="100000"/>
              </a:lnSpc>
              <a:spcBef>
                <a:spcPct val="20000"/>
              </a:spcBef>
              <a:spcAft>
                <a:spcPts val="0"/>
              </a:spcAft>
              <a:buClr>
                <a:srgbClr val="D6201A"/>
              </a:buClr>
              <a:buSzTx/>
              <a:tabLst/>
              <a:defRPr/>
            </a:pPr>
            <a:endParaRPr kumimoji="0" lang="en-US" sz="2000" b="0" i="1" u="none" strike="noStrike" kern="1200" cap="none" spc="0" normalizeH="0" baseline="0" noProof="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400" b="0" i="1" u="none" strike="noStrike" kern="1200" cap="none" spc="0" normalizeH="0" baseline="0" noProof="0">
                <a:ln>
                  <a:noFill/>
                </a:ln>
                <a:solidFill>
                  <a:srgbClr val="222222"/>
                </a:solidFill>
                <a:effectLst/>
                <a:uLnTx/>
                <a:uFillTx/>
                <a:latin typeface="Arial"/>
                <a:ea typeface="+mn-ea"/>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pPr marL="152373" marR="0" lvl="0" indent="0" algn="l" defTabSz="1218987"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1400" b="0" i="1" u="none" strike="noStrike" kern="1200" cap="none" spc="0" normalizeH="0" baseline="0" noProof="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400" b="0" i="1" u="none" strike="noStrike" kern="1200" cap="none" spc="0" normalizeH="0" baseline="0" noProof="0">
                <a:ln>
                  <a:noFill/>
                </a:ln>
                <a:solidFill>
                  <a:srgbClr val="222222"/>
                </a:solidFill>
                <a:effectLst/>
                <a:uLnTx/>
                <a:uFillTx/>
                <a:latin typeface="Arial"/>
                <a:ea typeface="Calibri" panose="020F0502020204030204" pitchFamily="34" charset="0"/>
              </a:rPr>
              <a:t>“Funding for this presentation was made possible by cooperative agreement </a:t>
            </a:r>
            <a:r>
              <a:rPr kumimoji="0" lang="en-US" sz="1400" b="0" i="1" u="none" strike="noStrike" kern="1200" cap="none" spc="0" normalizeH="0" baseline="0" noProof="0">
                <a:ln>
                  <a:noFill/>
                </a:ln>
                <a:solidFill>
                  <a:srgbClr val="222222"/>
                </a:solidFill>
                <a:effectLst/>
                <a:uLnTx/>
                <a:uFillTx/>
                <a:latin typeface="Arial"/>
                <a:ea typeface="+mn-ea"/>
              </a:rPr>
              <a:t>U1OHA30535</a:t>
            </a:r>
            <a:r>
              <a:rPr kumimoji="0" lang="en-US" sz="1400" b="0" i="1" u="none" strike="noStrike" kern="1200" cap="none" spc="0" normalizeH="0" baseline="0" noProof="0">
                <a:ln>
                  <a:noFill/>
                </a:ln>
                <a:solidFill>
                  <a:srgbClr val="222222"/>
                </a:solidFill>
                <a:effectLst/>
                <a:uLnTx/>
                <a:uFillTx/>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
        <p:nvSpPr>
          <p:cNvPr id="3" name="Slide Number Placeholder 1">
            <a:extLst>
              <a:ext uri="{FF2B5EF4-FFF2-40B4-BE49-F238E27FC236}">
                <a16:creationId xmlns:a16="http://schemas.microsoft.com/office/drawing/2014/main" id="{64791A16-204D-099B-8086-86173B9C2E49}"/>
              </a:ext>
            </a:extLst>
          </p:cNvPr>
          <p:cNvSpPr txBox="1">
            <a:spLocks/>
          </p:cNvSpPr>
          <p:nvPr/>
        </p:nvSpPr>
        <p:spPr>
          <a:xfrm>
            <a:off x="11483535" y="6305882"/>
            <a:ext cx="548640"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706179"/>
            <a:ext cx="10512424" cy="648915"/>
          </a:xfrm>
        </p:spPr>
        <p:txBody>
          <a:bodyPr>
            <a:normAutofit fontScale="90000"/>
          </a:bodyPr>
          <a:lstStyle/>
          <a:p>
            <a:r>
              <a:rPr lang="en-US" dirty="0"/>
              <a:t>Distinguish Between Major Depression and  Bipolar Depression</a:t>
            </a:r>
            <a:br>
              <a:rPr lang="en-US" dirty="0"/>
            </a:br>
            <a:endParaRPr lang="en-US" dirty="0"/>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89" y="1634248"/>
            <a:ext cx="10512424" cy="3971616"/>
          </a:xfrm>
        </p:spPr>
        <p:txBody>
          <a:bodyPr>
            <a:normAutofit lnSpcReduction="10000"/>
          </a:bodyPr>
          <a:lstStyle/>
          <a:p>
            <a:pPr marL="754062" lvl="1" indent="-342900">
              <a:buClr>
                <a:srgbClr val="C00000"/>
              </a:buClr>
              <a:buSzPct val="125000"/>
              <a:buFont typeface="Arial" panose="020B0604020202020204" pitchFamily="34" charset="0"/>
              <a:buChar char="•"/>
              <a:defRPr/>
            </a:pPr>
            <a:r>
              <a:rPr lang="en-US" sz="2000" dirty="0"/>
              <a:t>Bipolar depression accounts for most of time that people with bipolar disorder spend unwell.</a:t>
            </a:r>
          </a:p>
          <a:p>
            <a:pPr marL="754062" lvl="1" indent="-342900">
              <a:buClr>
                <a:srgbClr val="C00000"/>
              </a:buClr>
              <a:buSzPct val="125000"/>
              <a:buFont typeface="Arial" panose="020B0604020202020204" pitchFamily="34" charset="0"/>
              <a:buChar char="•"/>
              <a:defRPr/>
            </a:pPr>
            <a:endParaRPr lang="en-US" altLang="en-US" sz="2000" dirty="0"/>
          </a:p>
          <a:p>
            <a:pPr marL="754062" lvl="1" indent="-342900">
              <a:buClr>
                <a:srgbClr val="C00000"/>
              </a:buClr>
              <a:buSzPct val="125000"/>
              <a:buFont typeface="Arial" panose="020B0604020202020204" pitchFamily="34" charset="0"/>
              <a:buChar char="•"/>
              <a:defRPr/>
            </a:pPr>
            <a:r>
              <a:rPr lang="en-US" sz="2000" dirty="0"/>
              <a:t>This may help explain why, in primary care, over 3 in 20 patients diagnosed with a depressive disorder have unrecognized bipolar disorder.</a:t>
            </a:r>
          </a:p>
          <a:p>
            <a:pPr marL="411162" lvl="1">
              <a:buClr>
                <a:srgbClr val="C00000"/>
              </a:buClr>
              <a:buSzPct val="125000"/>
              <a:defRPr/>
            </a:pPr>
            <a:r>
              <a:rPr lang="en-US" sz="2000" dirty="0"/>
              <a:t> </a:t>
            </a:r>
          </a:p>
          <a:p>
            <a:pPr marL="754062" lvl="1" indent="-342900">
              <a:buClr>
                <a:srgbClr val="C00000"/>
              </a:buClr>
              <a:buSzPct val="125000"/>
              <a:buFont typeface="Arial" panose="020B0604020202020204" pitchFamily="34" charset="0"/>
              <a:buChar char="•"/>
              <a:defRPr/>
            </a:pPr>
            <a:r>
              <a:rPr lang="en-US" sz="2000" dirty="0"/>
              <a:t>First line pharmacologic treatment of bipolar depression is mood stabilizers (lithium, anticonvulsants, atypical antipsychotics), whereas for major depression it’s antidepressants.</a:t>
            </a:r>
          </a:p>
          <a:p>
            <a:pPr marL="754062" lvl="1" indent="-342900">
              <a:buClr>
                <a:srgbClr val="C00000"/>
              </a:buClr>
              <a:buSzPct val="125000"/>
              <a:buFont typeface="Arial" panose="020B0604020202020204" pitchFamily="34" charset="0"/>
              <a:buChar char="•"/>
              <a:defRPr/>
            </a:pPr>
            <a:endParaRPr lang="en-US" sz="2000" dirty="0"/>
          </a:p>
          <a:p>
            <a:pPr marL="754062" lvl="1" indent="-342900">
              <a:buClr>
                <a:srgbClr val="C00000"/>
              </a:buClr>
              <a:buSzPct val="125000"/>
              <a:buFont typeface="Arial" panose="020B0604020202020204" pitchFamily="34" charset="0"/>
              <a:buChar char="•"/>
              <a:defRPr/>
            </a:pPr>
            <a:r>
              <a:rPr lang="en-US" sz="2000" dirty="0"/>
              <a:t>Giving antidepressants alone, especially to people with bipolar 1 depression, may precipitate mania.</a:t>
            </a:r>
            <a:endParaRPr lang="en-US" altLang="en-US" sz="2000" dirty="0"/>
          </a:p>
        </p:txBody>
      </p:sp>
      <p:sp>
        <p:nvSpPr>
          <p:cNvPr id="4" name="TextBox 3">
            <a:extLst>
              <a:ext uri="{FF2B5EF4-FFF2-40B4-BE49-F238E27FC236}">
                <a16:creationId xmlns:a16="http://schemas.microsoft.com/office/drawing/2014/main" id="{1A5D2032-5A86-946D-67AF-C13F3813F7E0}"/>
              </a:ext>
            </a:extLst>
          </p:cNvPr>
          <p:cNvSpPr txBox="1"/>
          <p:nvPr/>
        </p:nvSpPr>
        <p:spPr>
          <a:xfrm>
            <a:off x="1052510" y="5663106"/>
            <a:ext cx="10083803" cy="338554"/>
          </a:xfrm>
          <a:prstGeom prst="rect">
            <a:avLst/>
          </a:prstGeom>
          <a:noFill/>
        </p:spPr>
        <p:txBody>
          <a:bodyPr wrap="square" rtlCol="0">
            <a:spAutoFit/>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effectLst/>
                <a:uLnTx/>
                <a:uFillTx/>
                <a:latin typeface="Arial"/>
                <a:ea typeface="+mn-ea"/>
                <a:cs typeface="+mn-cs"/>
              </a:rPr>
              <a:t>McIntyre, et al, </a:t>
            </a:r>
            <a:r>
              <a:rPr kumimoji="0" lang="en-US" sz="1600" b="0" i="1" u="none" strike="noStrike" kern="1200" cap="none" spc="0" normalizeH="0" baseline="0" noProof="0" dirty="0" err="1">
                <a:ln>
                  <a:noFill/>
                </a:ln>
                <a:effectLst/>
                <a:uLnTx/>
                <a:uFillTx/>
                <a:latin typeface="Arial"/>
                <a:ea typeface="+mn-ea"/>
                <a:cs typeface="+mn-cs"/>
              </a:rPr>
              <a:t>Curr</a:t>
            </a:r>
            <a:r>
              <a:rPr kumimoji="0" lang="en-US" sz="1600" b="0" i="1" u="none" strike="noStrike" kern="1200" cap="none" spc="0" normalizeH="0" baseline="0" noProof="0" dirty="0">
                <a:ln>
                  <a:noFill/>
                </a:ln>
                <a:effectLst/>
                <a:uLnTx/>
                <a:uFillTx/>
                <a:latin typeface="Arial"/>
                <a:ea typeface="+mn-ea"/>
                <a:cs typeface="+mn-cs"/>
              </a:rPr>
              <a:t> Med Res </a:t>
            </a:r>
            <a:r>
              <a:rPr kumimoji="0" lang="en-US" sz="1600" b="0" i="1" u="none" strike="noStrike" kern="1200" cap="none" spc="0" normalizeH="0" baseline="0" noProof="0" dirty="0" err="1">
                <a:ln>
                  <a:noFill/>
                </a:ln>
                <a:effectLst/>
                <a:uLnTx/>
                <a:uFillTx/>
                <a:latin typeface="Arial"/>
                <a:ea typeface="+mn-ea"/>
                <a:cs typeface="+mn-cs"/>
              </a:rPr>
              <a:t>Opin</a:t>
            </a:r>
            <a:r>
              <a:rPr kumimoji="0" lang="en-US" sz="1600" b="0" i="1" u="none" strike="noStrike" kern="1200" cap="none" spc="0" normalizeH="0" baseline="0" noProof="0" dirty="0">
                <a:ln>
                  <a:noFill/>
                </a:ln>
                <a:effectLst/>
                <a:uLnTx/>
                <a:uFillTx/>
                <a:latin typeface="Arial"/>
                <a:ea typeface="+mn-ea"/>
                <a:cs typeface="+mn-cs"/>
              </a:rPr>
              <a:t>, 2019; Devaney, et al, Gen Hosp Psych, 2019 </a:t>
            </a:r>
            <a:endParaRPr kumimoji="0" lang="en-US" sz="1600" b="0" i="1" u="sng" strike="noStrike" kern="1200" cap="none" spc="0" normalizeH="0" baseline="0" noProof="0" dirty="0">
              <a:ln>
                <a:noFill/>
              </a:ln>
              <a:effectLst/>
              <a:uLnTx/>
              <a:uFillTx/>
              <a:latin typeface="Arial"/>
              <a:ea typeface="+mn-ea"/>
              <a:cs typeface="+mn-cs"/>
            </a:endParaRPr>
          </a:p>
        </p:txBody>
      </p:sp>
      <p:sp>
        <p:nvSpPr>
          <p:cNvPr id="5" name="Slide Number Placeholder 1">
            <a:extLst>
              <a:ext uri="{FF2B5EF4-FFF2-40B4-BE49-F238E27FC236}">
                <a16:creationId xmlns:a16="http://schemas.microsoft.com/office/drawing/2014/main" id="{F831B18D-8EC7-D630-E446-CF0F88A889BF}"/>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30</a:t>
            </a:fld>
            <a:endParaRPr lang="en-US">
              <a:solidFill>
                <a:schemeClr val="bg1"/>
              </a:solidFill>
            </a:endParaRPr>
          </a:p>
        </p:txBody>
      </p:sp>
    </p:spTree>
    <p:extLst>
      <p:ext uri="{BB962C8B-B14F-4D97-AF65-F5344CB8AC3E}">
        <p14:creationId xmlns:p14="http://schemas.microsoft.com/office/powerpoint/2010/main" val="6976398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725839"/>
            <a:ext cx="10512424" cy="648915"/>
          </a:xfrm>
        </p:spPr>
        <p:txBody>
          <a:bodyPr>
            <a:normAutofit/>
          </a:bodyPr>
          <a:lstStyle/>
          <a:p>
            <a:r>
              <a:rPr lang="en-US"/>
              <a:t>Diagnosing Bipolar Disorder</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491916"/>
            <a:ext cx="10512424" cy="4652211"/>
          </a:xfrm>
        </p:spPr>
        <p:txBody>
          <a:bodyPr>
            <a:normAutofit fontScale="47500" lnSpcReduction="20000"/>
          </a:bodyPr>
          <a:lstStyle/>
          <a:p>
            <a:pPr marL="457200" lvl="1" indent="-457200">
              <a:lnSpc>
                <a:spcPct val="110000"/>
              </a:lnSpc>
              <a:spcBef>
                <a:spcPts val="0"/>
              </a:spcBef>
              <a:buClr>
                <a:srgbClr val="C00000"/>
              </a:buClr>
              <a:buSzPct val="125000"/>
              <a:buFont typeface="Arial" panose="020B0604020202020204" pitchFamily="34" charset="0"/>
              <a:buChar char="•"/>
              <a:defRPr/>
            </a:pPr>
            <a:r>
              <a:rPr lang="en-US" sz="3600"/>
              <a:t>There are no brief screens for bipolar disorder. The Mood Disorders Questionnaire (MDQ) is available but has 13 items. </a:t>
            </a:r>
          </a:p>
          <a:p>
            <a:pPr marL="457200" lvl="1" indent="-457200">
              <a:lnSpc>
                <a:spcPct val="110000"/>
              </a:lnSpc>
              <a:spcBef>
                <a:spcPts val="0"/>
              </a:spcBef>
              <a:buClr>
                <a:srgbClr val="C00000"/>
              </a:buClr>
              <a:buSzPct val="125000"/>
              <a:buFont typeface="Arial" panose="020B0604020202020204" pitchFamily="34" charset="0"/>
              <a:buChar char="•"/>
              <a:defRPr/>
            </a:pPr>
            <a:endParaRPr lang="en-US" sz="3600"/>
          </a:p>
          <a:p>
            <a:pPr marL="457200" lvl="1" indent="-457200">
              <a:lnSpc>
                <a:spcPct val="110000"/>
              </a:lnSpc>
              <a:spcBef>
                <a:spcPts val="0"/>
              </a:spcBef>
              <a:buClr>
                <a:srgbClr val="C00000"/>
              </a:buClr>
              <a:buSzPct val="125000"/>
              <a:buFont typeface="Arial" panose="020B0604020202020204" pitchFamily="34" charset="0"/>
              <a:buChar char="•"/>
              <a:defRPr/>
            </a:pPr>
            <a:r>
              <a:rPr lang="en-US" sz="3600"/>
              <a:t>Ask if the patient or a close relative has ever been told s/he has manic-depressive illness or bipolar disorder?” </a:t>
            </a:r>
          </a:p>
          <a:p>
            <a:pPr marL="342900" lvl="1" indent="-342900">
              <a:lnSpc>
                <a:spcPct val="110000"/>
              </a:lnSpc>
              <a:spcBef>
                <a:spcPts val="0"/>
              </a:spcBef>
              <a:buClr>
                <a:srgbClr val="C00000"/>
              </a:buClr>
              <a:buSzPct val="125000"/>
              <a:buFont typeface="Arial" panose="020B0604020202020204" pitchFamily="34" charset="0"/>
              <a:buChar char="•"/>
              <a:defRPr/>
            </a:pPr>
            <a:endParaRPr lang="en-US" sz="3600"/>
          </a:p>
          <a:p>
            <a:pPr marL="457200" lvl="1" indent="-457200">
              <a:lnSpc>
                <a:spcPct val="110000"/>
              </a:lnSpc>
              <a:spcBef>
                <a:spcPts val="0"/>
              </a:spcBef>
              <a:buClr>
                <a:srgbClr val="C00000"/>
              </a:buClr>
              <a:buSzPct val="125000"/>
              <a:buFont typeface="Arial" panose="020B0604020202020204" pitchFamily="34" charset="0"/>
              <a:buChar char="•"/>
              <a:defRPr/>
            </a:pPr>
            <a:r>
              <a:rPr lang="en-US" sz="3600"/>
              <a:t>Consider a few questions from the MDQ (based in the DSM-5):</a:t>
            </a:r>
          </a:p>
          <a:p>
            <a:pPr marL="342900" lvl="1" indent="-342900">
              <a:lnSpc>
                <a:spcPct val="110000"/>
              </a:lnSpc>
              <a:spcBef>
                <a:spcPts val="0"/>
              </a:spcBef>
              <a:buClr>
                <a:srgbClr val="C00000"/>
              </a:buClr>
              <a:buSzPct val="125000"/>
              <a:buFont typeface="Arial" panose="020B0604020202020204" pitchFamily="34" charset="0"/>
              <a:buChar char="•"/>
              <a:defRPr/>
            </a:pPr>
            <a:endParaRPr lang="en-US" sz="3600"/>
          </a:p>
          <a:p>
            <a:pPr marL="746125" lvl="2" indent="-381000">
              <a:lnSpc>
                <a:spcPct val="110000"/>
              </a:lnSpc>
              <a:spcBef>
                <a:spcPts val="0"/>
              </a:spcBef>
              <a:buClr>
                <a:srgbClr val="C00000"/>
              </a:buClr>
              <a:buSzPct val="100000"/>
              <a:buFont typeface="Wingdings" panose="05000000000000000000" pitchFamily="2" charset="2"/>
              <a:buChar char="§"/>
              <a:defRPr/>
            </a:pPr>
            <a:r>
              <a:rPr lang="en-US" sz="3600"/>
              <a:t>Has there ever been a period of time when you were not your usual self, and you had much more energy than usual?” </a:t>
            </a:r>
          </a:p>
          <a:p>
            <a:pPr marL="746125" lvl="2" indent="-381000">
              <a:lnSpc>
                <a:spcPct val="110000"/>
              </a:lnSpc>
              <a:spcBef>
                <a:spcPts val="0"/>
              </a:spcBef>
              <a:buClr>
                <a:srgbClr val="C00000"/>
              </a:buClr>
              <a:buSzPct val="100000"/>
              <a:buFont typeface="Wingdings" panose="05000000000000000000" pitchFamily="2" charset="2"/>
              <a:buChar char="§"/>
              <a:defRPr/>
            </a:pPr>
            <a:r>
              <a:rPr lang="en-US" sz="3600"/>
              <a:t>Has there ever been a period of time when you got much less sleep than usual and found you didn’t really miss it?</a:t>
            </a:r>
          </a:p>
          <a:p>
            <a:pPr marL="650909" lvl="2" indent="-285750">
              <a:lnSpc>
                <a:spcPct val="110000"/>
              </a:lnSpc>
              <a:spcBef>
                <a:spcPts val="0"/>
              </a:spcBef>
              <a:buClr>
                <a:srgbClr val="C00000"/>
              </a:buClr>
              <a:buSzPct val="125000"/>
              <a:buFont typeface="Arial" panose="020B0604020202020204" pitchFamily="34" charset="0"/>
              <a:buChar char="•"/>
              <a:defRPr/>
            </a:pPr>
            <a:endParaRPr lang="en-US" altLang="en-US" sz="3600"/>
          </a:p>
          <a:p>
            <a:pPr marL="457200" lvl="1" indent="-457200">
              <a:lnSpc>
                <a:spcPct val="110000"/>
              </a:lnSpc>
              <a:spcBef>
                <a:spcPts val="0"/>
              </a:spcBef>
              <a:buClr>
                <a:srgbClr val="C00000"/>
              </a:buClr>
              <a:buSzPct val="125000"/>
              <a:buFont typeface="Arial" panose="020B0604020202020204" pitchFamily="34" charset="0"/>
              <a:buChar char="•"/>
              <a:defRPr/>
            </a:pPr>
            <a:r>
              <a:rPr lang="en-US" sz="3600"/>
              <a:t>If you get yes answers to any of the above questions, you might consider completing the MDQ (</a:t>
            </a:r>
            <a:r>
              <a:rPr lang="en-US" sz="3600">
                <a:cs typeface="Arial" panose="020B0604020202020204" pitchFamily="34" charset="0"/>
                <a:hlinkClick r:id="rId2">
                  <a:extLst>
                    <a:ext uri="{A12FA001-AC4F-418D-AE19-62706E023703}">
                      <ahyp:hlinkClr xmlns:ahyp="http://schemas.microsoft.com/office/drawing/2018/hyperlinkcolor" val="tx"/>
                    </a:ext>
                  </a:extLst>
                </a:hlinkClick>
              </a:rPr>
              <a:t>www.aidsetc.org/nhc</a:t>
            </a:r>
            <a:r>
              <a:rPr lang="en-US" sz="3600">
                <a:cs typeface="Arial" panose="020B0604020202020204" pitchFamily="34" charset="0"/>
              </a:rPr>
              <a:t>) </a:t>
            </a:r>
            <a:r>
              <a:rPr lang="en-US" sz="3600"/>
              <a:t>and/or referring the patient for a diagnostic evaluation.</a:t>
            </a:r>
            <a:endParaRPr lang="en-US" altLang="en-US" sz="3600"/>
          </a:p>
          <a:p>
            <a:endParaRPr lang="en-US"/>
          </a:p>
        </p:txBody>
      </p:sp>
      <p:sp>
        <p:nvSpPr>
          <p:cNvPr id="4" name="Slide Number Placeholder 1">
            <a:extLst>
              <a:ext uri="{FF2B5EF4-FFF2-40B4-BE49-F238E27FC236}">
                <a16:creationId xmlns:a16="http://schemas.microsoft.com/office/drawing/2014/main" id="{8A5F7FBE-2A97-7274-AD8C-82ABECB1F0FD}"/>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31</a:t>
            </a:fld>
            <a:endParaRPr lang="en-US">
              <a:solidFill>
                <a:schemeClr val="bg1"/>
              </a:solidFill>
            </a:endParaRPr>
          </a:p>
        </p:txBody>
      </p:sp>
    </p:spTree>
    <p:extLst>
      <p:ext uri="{BB962C8B-B14F-4D97-AF65-F5344CB8AC3E}">
        <p14:creationId xmlns:p14="http://schemas.microsoft.com/office/powerpoint/2010/main" val="370519202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480075"/>
            <a:ext cx="10512424" cy="648915"/>
          </a:xfrm>
        </p:spPr>
        <p:txBody>
          <a:bodyPr>
            <a:normAutofit/>
          </a:bodyPr>
          <a:lstStyle/>
          <a:p>
            <a:r>
              <a:rPr lang="en-US"/>
              <a:t>Managing Bipolar Disorder</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128990"/>
            <a:ext cx="10512424" cy="4869474"/>
          </a:xfrm>
        </p:spPr>
        <p:txBody>
          <a:bodyPr>
            <a:noAutofit/>
          </a:bodyPr>
          <a:lstStyle/>
          <a:p>
            <a:pPr marL="457200" lvl="1" indent="-457200">
              <a:lnSpc>
                <a:spcPct val="110000"/>
              </a:lnSpc>
              <a:spcBef>
                <a:spcPts val="0"/>
              </a:spcBef>
              <a:buClr>
                <a:srgbClr val="C00000"/>
              </a:buClr>
              <a:buSzPct val="125000"/>
              <a:buFont typeface="Arial" panose="020B0604020202020204" pitchFamily="34" charset="0"/>
              <a:buChar char="•"/>
              <a:defRPr/>
            </a:pPr>
            <a:r>
              <a:rPr lang="en-US" sz="2000" dirty="0"/>
              <a:t>On average, bipolar disorders are more severe illnesses than depressive disorders. The DSM-5 has now created two separate categories for these conditions instead of lumping them together.  </a:t>
            </a:r>
          </a:p>
          <a:p>
            <a:pPr marL="0" lvl="1">
              <a:lnSpc>
                <a:spcPct val="110000"/>
              </a:lnSpc>
              <a:spcBef>
                <a:spcPts val="0"/>
              </a:spcBef>
              <a:buClr>
                <a:srgbClr val="C00000"/>
              </a:buClr>
              <a:buSzPct val="125000"/>
              <a:defRPr/>
            </a:pPr>
            <a:endParaRPr lang="en-US" sz="2000" dirty="0"/>
          </a:p>
          <a:p>
            <a:pPr marL="457200" lvl="1" indent="-457200">
              <a:lnSpc>
                <a:spcPct val="110000"/>
              </a:lnSpc>
              <a:spcBef>
                <a:spcPts val="0"/>
              </a:spcBef>
              <a:buClr>
                <a:srgbClr val="C00000"/>
              </a:buClr>
              <a:buSzPct val="125000"/>
              <a:buFont typeface="Arial" panose="020B0604020202020204" pitchFamily="34" charset="0"/>
              <a:buChar char="•"/>
              <a:defRPr/>
            </a:pPr>
            <a:r>
              <a:rPr lang="en-US" sz="2000" dirty="0"/>
              <a:t>Most people with bipolar disorder need lifetime ongoing management for this condition to maximize social/occupational functioning and well being.</a:t>
            </a:r>
          </a:p>
          <a:p>
            <a:pPr marL="457200" lvl="1" indent="-457200">
              <a:lnSpc>
                <a:spcPct val="110000"/>
              </a:lnSpc>
              <a:spcBef>
                <a:spcPts val="0"/>
              </a:spcBef>
              <a:buClr>
                <a:srgbClr val="C00000"/>
              </a:buClr>
              <a:buSzPct val="125000"/>
              <a:buFont typeface="Arial" panose="020B0604020202020204" pitchFamily="34" charset="0"/>
              <a:buChar char="•"/>
              <a:defRPr/>
            </a:pPr>
            <a:endParaRPr lang="en-US" sz="2000" dirty="0"/>
          </a:p>
          <a:p>
            <a:pPr marL="457200" lvl="1" indent="-457200">
              <a:lnSpc>
                <a:spcPct val="110000"/>
              </a:lnSpc>
              <a:spcBef>
                <a:spcPts val="0"/>
              </a:spcBef>
              <a:buClr>
                <a:srgbClr val="C00000"/>
              </a:buClr>
              <a:buSzPct val="125000"/>
              <a:buFont typeface="Arial" panose="020B0604020202020204" pitchFamily="34" charset="0"/>
              <a:buChar char="•"/>
              <a:defRPr/>
            </a:pPr>
            <a:r>
              <a:rPr lang="en-US" sz="2000" dirty="0"/>
              <a:t>At the same time, there’s a long list of famous artists, fiction writers, inventors, politicians etc. with bipolar disorder.</a:t>
            </a:r>
          </a:p>
          <a:p>
            <a:pPr marL="457200" lvl="1" indent="-457200">
              <a:lnSpc>
                <a:spcPct val="110000"/>
              </a:lnSpc>
              <a:spcBef>
                <a:spcPts val="0"/>
              </a:spcBef>
              <a:buClr>
                <a:srgbClr val="C00000"/>
              </a:buClr>
              <a:buSzPct val="125000"/>
              <a:buFont typeface="Arial" panose="020B0604020202020204" pitchFamily="34" charset="0"/>
              <a:buChar char="•"/>
              <a:defRPr/>
            </a:pPr>
            <a:endParaRPr lang="en-US" sz="2000" dirty="0"/>
          </a:p>
          <a:p>
            <a:pPr marL="457200" lvl="1" indent="-457200">
              <a:lnSpc>
                <a:spcPct val="110000"/>
              </a:lnSpc>
              <a:spcBef>
                <a:spcPts val="0"/>
              </a:spcBef>
              <a:buClr>
                <a:srgbClr val="C00000"/>
              </a:buClr>
              <a:buSzPct val="125000"/>
              <a:buFont typeface="Arial" panose="020B0604020202020204" pitchFamily="34" charset="0"/>
              <a:buChar char="•"/>
              <a:defRPr/>
            </a:pPr>
            <a:r>
              <a:rPr lang="en-US" sz="2000" dirty="0"/>
              <a:t>People with bipolar disorder are most amenable to treatment during the depressive phase of the illness. Those who feel euphoric and energized during (hypo)mania often reject care while in that state.</a:t>
            </a:r>
          </a:p>
        </p:txBody>
      </p:sp>
      <p:sp>
        <p:nvSpPr>
          <p:cNvPr id="4" name="Slide Number Placeholder 1">
            <a:extLst>
              <a:ext uri="{FF2B5EF4-FFF2-40B4-BE49-F238E27FC236}">
                <a16:creationId xmlns:a16="http://schemas.microsoft.com/office/drawing/2014/main" id="{3826B4A0-17F8-AB42-1A81-4B8B9378D6A8}"/>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32</a:t>
            </a:fld>
            <a:endParaRPr lang="en-US">
              <a:solidFill>
                <a:schemeClr val="bg1"/>
              </a:solidFill>
            </a:endParaRPr>
          </a:p>
        </p:txBody>
      </p:sp>
    </p:spTree>
    <p:extLst>
      <p:ext uri="{BB962C8B-B14F-4D97-AF65-F5344CB8AC3E}">
        <p14:creationId xmlns:p14="http://schemas.microsoft.com/office/powerpoint/2010/main" val="9188776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597503"/>
            <a:ext cx="10512424" cy="589613"/>
          </a:xfrm>
        </p:spPr>
        <p:txBody>
          <a:bodyPr>
            <a:noAutofit/>
          </a:bodyPr>
          <a:lstStyle/>
          <a:p>
            <a:r>
              <a:rPr lang="en-US" sz="3200"/>
              <a:t>Bipolar Disorder is Associated with Creativity</a:t>
            </a:r>
            <a:br>
              <a:rPr lang="en-US" sz="3200"/>
            </a:br>
            <a:endParaRPr lang="en-US" sz="3200"/>
          </a:p>
        </p:txBody>
      </p:sp>
      <p:sp>
        <p:nvSpPr>
          <p:cNvPr id="5" name="TextBox 4">
            <a:extLst>
              <a:ext uri="{FF2B5EF4-FFF2-40B4-BE49-F238E27FC236}">
                <a16:creationId xmlns:a16="http://schemas.microsoft.com/office/drawing/2014/main" id="{1FC16086-D910-8150-A055-8E7FA019B16A}"/>
              </a:ext>
            </a:extLst>
          </p:cNvPr>
          <p:cNvSpPr txBox="1"/>
          <p:nvPr/>
        </p:nvSpPr>
        <p:spPr>
          <a:xfrm>
            <a:off x="901353" y="1411703"/>
            <a:ext cx="5193059" cy="3908762"/>
          </a:xfrm>
          <a:prstGeom prst="rect">
            <a:avLst/>
          </a:prstGeom>
          <a:noFill/>
        </p:spPr>
        <p:txBody>
          <a:bodyPr wrap="square" rtlCol="0">
            <a:spAutoFit/>
          </a:bodyPr>
          <a:lstStyle/>
          <a:p>
            <a:pPr marL="342900" indent="-342900">
              <a:buClr>
                <a:srgbClr val="C00000"/>
              </a:buClr>
              <a:buFont typeface="Arial" panose="020B0604020202020204" pitchFamily="34" charset="0"/>
              <a:buChar char="•"/>
            </a:pPr>
            <a:endParaRPr lang="en-US" altLang="en-US" sz="2000"/>
          </a:p>
          <a:p>
            <a:pPr>
              <a:buClr>
                <a:srgbClr val="C00000"/>
              </a:buClr>
            </a:pPr>
            <a:endParaRPr lang="en-US" altLang="en-US" sz="2000"/>
          </a:p>
          <a:p>
            <a:pPr marL="342900" indent="-342900">
              <a:buClr>
                <a:srgbClr val="C00000"/>
              </a:buClr>
              <a:buFont typeface="Arial" panose="020B0604020202020204" pitchFamily="34" charset="0"/>
              <a:buChar char="•"/>
            </a:pPr>
            <a:endParaRPr lang="en-US" altLang="en-US" sz="2000"/>
          </a:p>
          <a:p>
            <a:pPr marL="342900" indent="-342900">
              <a:buClr>
                <a:srgbClr val="C00000"/>
              </a:buClr>
              <a:buFont typeface="Arial" panose="020B0604020202020204" pitchFamily="34" charset="0"/>
              <a:buChar char="•"/>
            </a:pPr>
            <a:r>
              <a:rPr lang="en-US" altLang="en-US"/>
              <a:t>Alvin Ailey was an American modern dancer who had bipolar disorder, alcohol and drug use, and HIV infection. </a:t>
            </a:r>
            <a:r>
              <a:rPr lang="en-US"/>
              <a:t>He died of AIDS in 1989, but his work lives on through the Alvin Ailey American Dance Theater.</a:t>
            </a:r>
          </a:p>
          <a:p>
            <a:pPr marL="342900" indent="-342900">
              <a:buClr>
                <a:srgbClr val="C00000"/>
              </a:buClr>
              <a:buFont typeface="Arial" panose="020B0604020202020204" pitchFamily="34" charset="0"/>
              <a:buChar char="•"/>
            </a:pPr>
            <a:endParaRPr lang="en-US" sz="2000">
              <a:cs typeface="Times New Roman" panose="02020603050405020304" pitchFamily="18" charset="0"/>
            </a:endParaRPr>
          </a:p>
        </p:txBody>
      </p:sp>
      <p:pic>
        <p:nvPicPr>
          <p:cNvPr id="3" name="Picture 2" descr="A picture containing person, frisbee, catch, air&#10;&#10;Description automatically generated">
            <a:extLst>
              <a:ext uri="{FF2B5EF4-FFF2-40B4-BE49-F238E27FC236}">
                <a16:creationId xmlns:a16="http://schemas.microsoft.com/office/drawing/2014/main" id="{AEA03BDA-3528-CF50-03DA-D3913C79B54D}"/>
              </a:ext>
            </a:extLst>
          </p:cNvPr>
          <p:cNvPicPr>
            <a:picLocks noChangeAspect="1"/>
          </p:cNvPicPr>
          <p:nvPr/>
        </p:nvPicPr>
        <p:blipFill>
          <a:blip r:embed="rId2"/>
          <a:stretch>
            <a:fillRect/>
          </a:stretch>
        </p:blipFill>
        <p:spPr>
          <a:xfrm>
            <a:off x="6377620" y="1540042"/>
            <a:ext cx="5236374" cy="4620125"/>
          </a:xfrm>
          <a:prstGeom prst="rect">
            <a:avLst/>
          </a:prstGeom>
          <a:solidFill>
            <a:schemeClr val="bg1"/>
          </a:solidFill>
        </p:spPr>
      </p:pic>
      <p:sp>
        <p:nvSpPr>
          <p:cNvPr id="6" name="Slide Number Placeholder 1">
            <a:extLst>
              <a:ext uri="{FF2B5EF4-FFF2-40B4-BE49-F238E27FC236}">
                <a16:creationId xmlns:a16="http://schemas.microsoft.com/office/drawing/2014/main" id="{88882232-0398-D27F-ABAC-BCFCE1E13E75}"/>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33</a:t>
            </a:fld>
            <a:endParaRPr lang="en-US">
              <a:solidFill>
                <a:schemeClr val="bg1"/>
              </a:solidFill>
            </a:endParaRPr>
          </a:p>
        </p:txBody>
      </p:sp>
    </p:spTree>
    <p:extLst>
      <p:ext uri="{BB962C8B-B14F-4D97-AF65-F5344CB8AC3E}">
        <p14:creationId xmlns:p14="http://schemas.microsoft.com/office/powerpoint/2010/main" val="385014716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709797"/>
            <a:ext cx="10512424" cy="648915"/>
          </a:xfrm>
        </p:spPr>
        <p:txBody>
          <a:bodyPr>
            <a:normAutofit fontScale="90000"/>
          </a:bodyPr>
          <a:lstStyle/>
          <a:p>
            <a:r>
              <a:rPr lang="en-US"/>
              <a:t>Alcohol/Substance Use Co-morbidity</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615116"/>
            <a:ext cx="10512424" cy="4673389"/>
          </a:xfrm>
        </p:spPr>
        <p:txBody>
          <a:bodyPr>
            <a:normAutofit fontScale="62500" lnSpcReduction="20000"/>
          </a:bodyPr>
          <a:lstStyle/>
          <a:p>
            <a:pPr marL="746125" lvl="1" indent="-334963">
              <a:lnSpc>
                <a:spcPct val="110000"/>
              </a:lnSpc>
              <a:buClr>
                <a:srgbClr val="C00000"/>
              </a:buClr>
              <a:buSzPct val="125000"/>
              <a:buFont typeface="Wingdings" pitchFamily="2" charset="2"/>
              <a:buChar char="§"/>
              <a:defRPr/>
            </a:pPr>
            <a:r>
              <a:rPr lang="en-US" altLang="en-US" sz="3200" dirty="0"/>
              <a:t>Psychiatric disorders, including depressive disorders, carry a high degree of comorbidity with one another: </a:t>
            </a:r>
          </a:p>
          <a:p>
            <a:pPr marL="410805" lvl="1" indent="0">
              <a:lnSpc>
                <a:spcPct val="110000"/>
              </a:lnSpc>
              <a:buClr>
                <a:srgbClr val="C00000"/>
              </a:buClr>
              <a:buSzPct val="125000"/>
              <a:buNone/>
              <a:defRPr/>
            </a:pPr>
            <a:endParaRPr lang="en-US" altLang="en-US" sz="3200" dirty="0"/>
          </a:p>
          <a:p>
            <a:pPr marL="1027113" lvl="2" indent="-341313">
              <a:lnSpc>
                <a:spcPct val="110000"/>
              </a:lnSpc>
              <a:buClr>
                <a:srgbClr val="C00000"/>
              </a:buClr>
              <a:buSzPct val="125000"/>
              <a:buFont typeface="Arial" panose="020B0604020202020204" pitchFamily="34" charset="0"/>
              <a:buChar char="•"/>
              <a:tabLst>
                <a:tab pos="625475" algn="l"/>
                <a:tab pos="854075" algn="l"/>
              </a:tabLst>
              <a:defRPr/>
            </a:pPr>
            <a:r>
              <a:rPr lang="en-US" altLang="en-US" sz="3200" dirty="0"/>
              <a:t>Our diagnoses are descriptive. </a:t>
            </a:r>
          </a:p>
          <a:p>
            <a:pPr marL="1027113" lvl="2" indent="-341313">
              <a:lnSpc>
                <a:spcPct val="110000"/>
              </a:lnSpc>
              <a:buClr>
                <a:srgbClr val="C00000"/>
              </a:buClr>
              <a:buSzPct val="125000"/>
              <a:buFont typeface="Arial" panose="020B0604020202020204" pitchFamily="34" charset="0"/>
              <a:buChar char="•"/>
              <a:tabLst>
                <a:tab pos="625475" algn="l"/>
                <a:tab pos="854075" algn="l"/>
              </a:tabLst>
              <a:defRPr/>
            </a:pPr>
            <a:endParaRPr lang="en-US" altLang="en-US" sz="3200" dirty="0"/>
          </a:p>
          <a:p>
            <a:pPr marL="1003300" lvl="2" indent="-317500">
              <a:lnSpc>
                <a:spcPct val="110000"/>
              </a:lnSpc>
              <a:buClr>
                <a:srgbClr val="C00000"/>
              </a:buClr>
              <a:buSzPct val="125000"/>
              <a:buFont typeface="Arial" panose="020B0604020202020204" pitchFamily="34" charset="0"/>
              <a:buChar char="•"/>
              <a:tabLst>
                <a:tab pos="625475" algn="l"/>
                <a:tab pos="854075" algn="l"/>
              </a:tabLst>
              <a:defRPr/>
            </a:pPr>
            <a:r>
              <a:rPr lang="en-US" altLang="en-US" sz="3200" dirty="0"/>
              <a:t>We have yet to understand the underlying biology that may tie our diagnoses together as different manifestations of the same vulnerability.</a:t>
            </a:r>
          </a:p>
          <a:p>
            <a:pPr marL="1003300" lvl="2" indent="-317500">
              <a:lnSpc>
                <a:spcPct val="110000"/>
              </a:lnSpc>
              <a:buClr>
                <a:srgbClr val="C00000"/>
              </a:buClr>
              <a:buSzPct val="125000"/>
              <a:buFont typeface="Arial" panose="020B0604020202020204" pitchFamily="34" charset="0"/>
              <a:buChar char="•"/>
              <a:tabLst>
                <a:tab pos="625475" algn="l"/>
                <a:tab pos="854075" algn="l"/>
              </a:tabLst>
              <a:defRPr/>
            </a:pPr>
            <a:endParaRPr lang="en-US" altLang="en-US" sz="3200" dirty="0"/>
          </a:p>
          <a:p>
            <a:pPr marL="1003300" lvl="2" indent="-317500">
              <a:lnSpc>
                <a:spcPct val="110000"/>
              </a:lnSpc>
              <a:buClr>
                <a:srgbClr val="C00000"/>
              </a:buClr>
              <a:buSzPct val="125000"/>
              <a:buFont typeface="Arial" panose="020B0604020202020204" pitchFamily="34" charset="0"/>
              <a:buChar char="•"/>
              <a:tabLst>
                <a:tab pos="625475" algn="l"/>
                <a:tab pos="854075" algn="l"/>
              </a:tabLst>
              <a:defRPr/>
            </a:pPr>
            <a:r>
              <a:rPr lang="en-US" altLang="en-US" sz="3200" dirty="0"/>
              <a:t>Siloed services for mental illness and substance use disorders are a major barrier to good care.</a:t>
            </a:r>
          </a:p>
          <a:p>
            <a:pPr marL="1003300" lvl="2" indent="-317500">
              <a:lnSpc>
                <a:spcPct val="110000"/>
              </a:lnSpc>
              <a:buClr>
                <a:srgbClr val="C00000"/>
              </a:buClr>
              <a:buSzPct val="125000"/>
              <a:buFont typeface="Arial" panose="020B0604020202020204" pitchFamily="34" charset="0"/>
              <a:buChar char="•"/>
              <a:tabLst>
                <a:tab pos="625475" algn="l"/>
                <a:tab pos="854075" algn="l"/>
              </a:tabLst>
              <a:defRPr/>
            </a:pPr>
            <a:endParaRPr lang="en-US" altLang="en-US" sz="3200" dirty="0"/>
          </a:p>
          <a:p>
            <a:pPr marL="1003300" lvl="2" indent="-317500">
              <a:lnSpc>
                <a:spcPct val="110000"/>
              </a:lnSpc>
              <a:buClr>
                <a:srgbClr val="C00000"/>
              </a:buClr>
              <a:buSzPct val="125000"/>
              <a:buFont typeface="Arial" panose="020B0604020202020204" pitchFamily="34" charset="0"/>
              <a:buChar char="•"/>
              <a:tabLst>
                <a:tab pos="625475" algn="l"/>
                <a:tab pos="854075" algn="l"/>
              </a:tabLst>
              <a:defRPr/>
            </a:pPr>
            <a:r>
              <a:rPr lang="en-US" altLang="en-US" sz="3200" dirty="0"/>
              <a:t>Most people with alcohol/substance use disorders receive no treatment for these conditions.</a:t>
            </a:r>
          </a:p>
          <a:p>
            <a:endParaRPr lang="en-US" dirty="0"/>
          </a:p>
        </p:txBody>
      </p:sp>
      <p:sp>
        <p:nvSpPr>
          <p:cNvPr id="5" name="Slide Number Placeholder 1">
            <a:extLst>
              <a:ext uri="{FF2B5EF4-FFF2-40B4-BE49-F238E27FC236}">
                <a16:creationId xmlns:a16="http://schemas.microsoft.com/office/drawing/2014/main" id="{7BDA9B56-2E35-3882-774A-B72A2F15D358}"/>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34</a:t>
            </a:fld>
            <a:endParaRPr lang="en-US">
              <a:solidFill>
                <a:schemeClr val="bg1"/>
              </a:solidFill>
            </a:endParaRPr>
          </a:p>
        </p:txBody>
      </p:sp>
    </p:spTree>
    <p:extLst>
      <p:ext uri="{BB962C8B-B14F-4D97-AF65-F5344CB8AC3E}">
        <p14:creationId xmlns:p14="http://schemas.microsoft.com/office/powerpoint/2010/main" val="2100986005"/>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1030637"/>
            <a:ext cx="10512424" cy="648915"/>
          </a:xfrm>
        </p:spPr>
        <p:txBody>
          <a:bodyPr>
            <a:normAutofit fontScale="90000"/>
          </a:bodyPr>
          <a:lstStyle/>
          <a:p>
            <a:r>
              <a:rPr lang="en-US"/>
              <a:t>Alcohol/Substance Use Co-morbidity</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68041"/>
            <a:ext cx="10512424" cy="2988969"/>
          </a:xfrm>
        </p:spPr>
        <p:txBody>
          <a:bodyPr>
            <a:normAutofit lnSpcReduction="10000"/>
          </a:bodyPr>
          <a:lstStyle/>
          <a:p>
            <a:pPr marL="754062" lvl="1" indent="-342900">
              <a:buClr>
                <a:srgbClr val="C00000"/>
              </a:buClr>
              <a:buSzPct val="125000"/>
              <a:buFont typeface="Arial" panose="020B0604020202020204" pitchFamily="34" charset="0"/>
              <a:buChar char="•"/>
              <a:defRPr/>
            </a:pPr>
            <a:r>
              <a:rPr lang="en-US" sz="2400"/>
              <a:t>A review of studies among people with bipolar disorders shows a 42% prevalence of alcohol use disorders, a 20% prevalence of cannabis use disorders and a 17% prevalence of other illicit drug use disorders.</a:t>
            </a:r>
          </a:p>
          <a:p>
            <a:pPr marL="754062" lvl="1" indent="-342900">
              <a:buClr>
                <a:srgbClr val="C00000"/>
              </a:buClr>
              <a:buSzPct val="125000"/>
              <a:buFont typeface="Arial" panose="020B0604020202020204" pitchFamily="34" charset="0"/>
              <a:buChar char="•"/>
              <a:defRPr/>
            </a:pPr>
            <a:endParaRPr lang="en-US" sz="2400"/>
          </a:p>
          <a:p>
            <a:pPr marL="754062" lvl="1" indent="-342900">
              <a:buClr>
                <a:srgbClr val="C00000"/>
              </a:buClr>
              <a:buSzPct val="125000"/>
              <a:buFont typeface="Arial" panose="020B0604020202020204" pitchFamily="34" charset="0"/>
              <a:buChar char="•"/>
              <a:defRPr/>
            </a:pPr>
            <a:r>
              <a:rPr lang="en-US" sz="2400"/>
              <a:t>In general, outcomes tend to be significantly worse among patients diagnosed as having both major depressive disorder and an alcohol/substance use disorder, compared with patients who have only one of these diagnoses.</a:t>
            </a:r>
          </a:p>
          <a:p>
            <a:endParaRPr lang="en-US"/>
          </a:p>
        </p:txBody>
      </p:sp>
      <p:sp>
        <p:nvSpPr>
          <p:cNvPr id="4" name="TextBox 3">
            <a:extLst>
              <a:ext uri="{FF2B5EF4-FFF2-40B4-BE49-F238E27FC236}">
                <a16:creationId xmlns:a16="http://schemas.microsoft.com/office/drawing/2014/main" id="{FB736484-0D22-26AB-6465-B1E795EE7B09}"/>
              </a:ext>
            </a:extLst>
          </p:cNvPr>
          <p:cNvSpPr txBox="1"/>
          <p:nvPr/>
        </p:nvSpPr>
        <p:spPr>
          <a:xfrm>
            <a:off x="224589" y="5782908"/>
            <a:ext cx="11085095" cy="369332"/>
          </a:xfrm>
          <a:prstGeom prst="rect">
            <a:avLst/>
          </a:prstGeom>
          <a:noFill/>
        </p:spPr>
        <p:txBody>
          <a:bodyPr wrap="square" rtlCol="0">
            <a:spAutoFit/>
          </a:bodyPr>
          <a:lstStyle/>
          <a:p>
            <a:pPr marL="639029" lvl="3" indent="0">
              <a:spcBef>
                <a:spcPts val="0"/>
              </a:spcBef>
              <a:buClr>
                <a:srgbClr val="C00000"/>
              </a:buClr>
              <a:buSzPct val="125000"/>
              <a:buNone/>
              <a:defRPr/>
            </a:pPr>
            <a:r>
              <a:rPr lang="en-US" sz="1800" i="1"/>
              <a:t>Hunt, et al, J Affect </a:t>
            </a:r>
            <a:r>
              <a:rPr lang="en-US" sz="1800" i="1" err="1"/>
              <a:t>Disord</a:t>
            </a:r>
            <a:r>
              <a:rPr lang="en-US" sz="1800" i="1"/>
              <a:t>, 2016;  </a:t>
            </a:r>
            <a:r>
              <a:rPr lang="en-US" sz="1800" i="1" u="sng">
                <a:hlinkClick r:id="rId2">
                  <a:extLst>
                    <a:ext uri="{A12FA001-AC4F-418D-AE19-62706E023703}">
                      <ahyp:hlinkClr xmlns:ahyp="http://schemas.microsoft.com/office/drawing/2018/hyperlinkcolor" val="tx"/>
                    </a:ext>
                  </a:extLst>
                </a:hlinkClick>
              </a:rPr>
              <a:t>Iqbal et al, </a:t>
            </a:r>
            <a:r>
              <a:rPr lang="en-US" sz="1800" i="1" u="sng">
                <a:hlinkClick r:id="rId3">
                  <a:extLst>
                    <a:ext uri="{A12FA001-AC4F-418D-AE19-62706E023703}">
                      <ahyp:hlinkClr xmlns:ahyp="http://schemas.microsoft.com/office/drawing/2018/hyperlinkcolor" val="tx"/>
                    </a:ext>
                  </a:extLst>
                </a:hlinkClick>
              </a:rPr>
              <a:t>Focus (Am </a:t>
            </a:r>
            <a:r>
              <a:rPr lang="en-US" sz="1800" i="1" u="sng" err="1">
                <a:hlinkClick r:id="rId3">
                  <a:extLst>
                    <a:ext uri="{A12FA001-AC4F-418D-AE19-62706E023703}">
                      <ahyp:hlinkClr xmlns:ahyp="http://schemas.microsoft.com/office/drawing/2018/hyperlinkcolor" val="tx"/>
                    </a:ext>
                  </a:extLst>
                </a:hlinkClick>
              </a:rPr>
              <a:t>Psychiatr</a:t>
            </a:r>
            <a:r>
              <a:rPr lang="en-US" sz="1800" i="1" u="sng">
                <a:hlinkClick r:id="rId3">
                  <a:extLst>
                    <a:ext uri="{A12FA001-AC4F-418D-AE19-62706E023703}">
                      <ahyp:hlinkClr xmlns:ahyp="http://schemas.microsoft.com/office/drawing/2018/hyperlinkcolor" val="tx"/>
                    </a:ext>
                  </a:extLst>
                </a:hlinkClick>
              </a:rPr>
              <a:t> </a:t>
            </a:r>
            <a:r>
              <a:rPr lang="en-US" sz="1800" i="1" u="sng" err="1">
                <a:hlinkClick r:id="rId3">
                  <a:extLst>
                    <a:ext uri="{A12FA001-AC4F-418D-AE19-62706E023703}">
                      <ahyp:hlinkClr xmlns:ahyp="http://schemas.microsoft.com/office/drawing/2018/hyperlinkcolor" val="tx"/>
                    </a:ext>
                  </a:extLst>
                </a:hlinkClick>
              </a:rPr>
              <a:t>Publ</a:t>
            </a:r>
            <a:r>
              <a:rPr lang="en-US" sz="1800" i="1" u="sng">
                <a:hlinkClick r:id="rId3">
                  <a:extLst>
                    <a:ext uri="{A12FA001-AC4F-418D-AE19-62706E023703}">
                      <ahyp:hlinkClr xmlns:ahyp="http://schemas.microsoft.com/office/drawing/2018/hyperlinkcolor" val="tx"/>
                    </a:ext>
                  </a:extLst>
                </a:hlinkClick>
              </a:rPr>
              <a:t>)</a:t>
            </a:r>
            <a:r>
              <a:rPr lang="en-US" sz="1800" i="1" u="sng"/>
              <a:t>. </a:t>
            </a:r>
            <a:r>
              <a:rPr lang="en-US" sz="1800" i="1"/>
              <a:t>Spring 2019</a:t>
            </a:r>
          </a:p>
        </p:txBody>
      </p:sp>
      <p:sp>
        <p:nvSpPr>
          <p:cNvPr id="5" name="Slide Number Placeholder 1">
            <a:extLst>
              <a:ext uri="{FF2B5EF4-FFF2-40B4-BE49-F238E27FC236}">
                <a16:creationId xmlns:a16="http://schemas.microsoft.com/office/drawing/2014/main" id="{E4F2B551-B64D-EF13-D516-AB4568617846}"/>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35</a:t>
            </a:fld>
            <a:endParaRPr lang="en-US">
              <a:solidFill>
                <a:schemeClr val="bg1"/>
              </a:solidFill>
            </a:endParaRPr>
          </a:p>
        </p:txBody>
      </p:sp>
    </p:spTree>
    <p:extLst>
      <p:ext uri="{BB962C8B-B14F-4D97-AF65-F5344CB8AC3E}">
        <p14:creationId xmlns:p14="http://schemas.microsoft.com/office/powerpoint/2010/main" val="4092244903"/>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1030637"/>
            <a:ext cx="10512424" cy="648915"/>
          </a:xfrm>
        </p:spPr>
        <p:txBody>
          <a:bodyPr>
            <a:normAutofit fontScale="90000"/>
          </a:bodyPr>
          <a:lstStyle/>
          <a:p>
            <a:r>
              <a:rPr lang="en-US"/>
              <a:t>Alcohol/Substance Use Co-morbidity</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855746"/>
            <a:ext cx="10512424" cy="4208169"/>
          </a:xfrm>
        </p:spPr>
        <p:txBody>
          <a:bodyPr>
            <a:normAutofit/>
          </a:bodyPr>
          <a:lstStyle/>
          <a:p>
            <a:pPr marL="754062" lvl="1" indent="-342900">
              <a:buClr>
                <a:srgbClr val="C00000"/>
              </a:buClr>
              <a:buSzPct val="125000"/>
              <a:buFont typeface="Arial" panose="020B0604020202020204" pitchFamily="34" charset="0"/>
              <a:buChar char="•"/>
              <a:defRPr/>
            </a:pPr>
            <a:r>
              <a:rPr lang="en-US" altLang="en-US" sz="2000"/>
              <a:t>Alcohol and substance use disorders tend to be one of the most problematic of psychiatric comorbidities among persons with depressive disorders and HIV because of their added negative impact on morbidity, mortality, and outcomes along the HIV care continuum.</a:t>
            </a:r>
          </a:p>
          <a:p>
            <a:pPr marL="754062" lvl="1" indent="-342900">
              <a:buClr>
                <a:srgbClr val="C00000"/>
              </a:buClr>
              <a:buSzPct val="125000"/>
              <a:buFont typeface="Arial" panose="020B0604020202020204" pitchFamily="34" charset="0"/>
              <a:buChar char="•"/>
              <a:defRPr/>
            </a:pPr>
            <a:endParaRPr lang="en-US" altLang="en-US" sz="2000"/>
          </a:p>
          <a:p>
            <a:pPr marL="754062" lvl="1" indent="-342900">
              <a:buClr>
                <a:srgbClr val="C00000"/>
              </a:buClr>
              <a:buSzPct val="125000"/>
              <a:buFont typeface="Arial" panose="020B0604020202020204" pitchFamily="34" charset="0"/>
              <a:buChar char="•"/>
              <a:defRPr/>
            </a:pPr>
            <a:r>
              <a:rPr lang="en-US" altLang="en-US" sz="2000" b="1"/>
              <a:t>In this case, two disorders = two treatments</a:t>
            </a:r>
          </a:p>
          <a:p>
            <a:pPr marL="754062" lvl="1" indent="-342900">
              <a:buClr>
                <a:srgbClr val="C00000"/>
              </a:buClr>
              <a:buSzPct val="125000"/>
              <a:buFont typeface="Arial" panose="020B0604020202020204" pitchFamily="34" charset="0"/>
              <a:buChar char="•"/>
              <a:defRPr/>
            </a:pPr>
            <a:endParaRPr lang="en-US" altLang="en-US" sz="2000"/>
          </a:p>
          <a:p>
            <a:pPr marL="754062" lvl="1" indent="-342900">
              <a:buClr>
                <a:srgbClr val="C00000"/>
              </a:buClr>
              <a:buSzPct val="125000"/>
              <a:buFont typeface="Arial" panose="020B0604020202020204" pitchFamily="34" charset="0"/>
              <a:buChar char="•"/>
              <a:defRPr/>
            </a:pPr>
            <a:r>
              <a:rPr lang="en-US" altLang="en-US" sz="2000"/>
              <a:t>Depressive disorders and alcohol/substance use disorders each require their own treatment because treating only one condition doesn’t usually result in sufficient improvement of the other condition.</a:t>
            </a:r>
          </a:p>
          <a:p>
            <a:endParaRPr lang="en-US"/>
          </a:p>
        </p:txBody>
      </p:sp>
      <p:sp>
        <p:nvSpPr>
          <p:cNvPr id="5" name="Slide Number Placeholder 1">
            <a:extLst>
              <a:ext uri="{FF2B5EF4-FFF2-40B4-BE49-F238E27FC236}">
                <a16:creationId xmlns:a16="http://schemas.microsoft.com/office/drawing/2014/main" id="{C4D4DFA1-B3D6-5BCE-89EF-1C89AAC51863}"/>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36</a:t>
            </a:fld>
            <a:endParaRPr lang="en-US">
              <a:solidFill>
                <a:schemeClr val="bg1"/>
              </a:solidFill>
            </a:endParaRPr>
          </a:p>
        </p:txBody>
      </p:sp>
    </p:spTree>
    <p:extLst>
      <p:ext uri="{BB962C8B-B14F-4D97-AF65-F5344CB8AC3E}">
        <p14:creationId xmlns:p14="http://schemas.microsoft.com/office/powerpoint/2010/main" val="4041151533"/>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1030637"/>
            <a:ext cx="10512424" cy="648915"/>
          </a:xfrm>
        </p:spPr>
        <p:txBody>
          <a:bodyPr>
            <a:normAutofit fontScale="90000"/>
          </a:bodyPr>
          <a:lstStyle/>
          <a:p>
            <a:r>
              <a:rPr lang="en-US"/>
              <a:t>Alcohol/Substance Use Co-morbidity</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855746"/>
            <a:ext cx="10512424" cy="5002254"/>
          </a:xfrm>
        </p:spPr>
        <p:txBody>
          <a:bodyPr>
            <a:normAutofit/>
          </a:bodyPr>
          <a:lstStyle/>
          <a:p>
            <a:pPr marL="754062" lvl="1" indent="-342900">
              <a:buClr>
                <a:srgbClr val="C00000"/>
              </a:buClr>
              <a:buSzPct val="125000"/>
              <a:buFont typeface="Arial" panose="020B0604020202020204" pitchFamily="34" charset="0"/>
              <a:buChar char="•"/>
              <a:defRPr/>
            </a:pPr>
            <a:r>
              <a:rPr lang="en-US" altLang="en-US" sz="2000"/>
              <a:t>Alcohol and substance use disorders tend to be one of the most problematic of psychiatric comorbidities among persons with depressive disorders and HIV because of their added negative impact on morbidity, mortality, and outcomes along the HIV care continuum.</a:t>
            </a:r>
          </a:p>
          <a:p>
            <a:pPr marL="754062" lvl="1" indent="-342900">
              <a:buClr>
                <a:srgbClr val="C00000"/>
              </a:buClr>
              <a:buSzPct val="125000"/>
              <a:buFont typeface="Arial" panose="020B0604020202020204" pitchFamily="34" charset="0"/>
              <a:buChar char="•"/>
              <a:defRPr/>
            </a:pPr>
            <a:endParaRPr lang="en-US" altLang="en-US" sz="2000"/>
          </a:p>
          <a:p>
            <a:pPr marL="754062" lvl="1" indent="-342900">
              <a:buClr>
                <a:srgbClr val="C00000"/>
              </a:buClr>
              <a:buSzPct val="125000"/>
              <a:buFont typeface="Arial" panose="020B0604020202020204" pitchFamily="34" charset="0"/>
              <a:buChar char="•"/>
              <a:defRPr/>
            </a:pPr>
            <a:r>
              <a:rPr lang="en-US" altLang="en-US" sz="2000" b="1"/>
              <a:t>In this case, two disorders = two treatments</a:t>
            </a:r>
          </a:p>
          <a:p>
            <a:pPr marL="754062" lvl="1" indent="-342900">
              <a:buClr>
                <a:srgbClr val="C00000"/>
              </a:buClr>
              <a:buSzPct val="125000"/>
              <a:buFont typeface="Arial" panose="020B0604020202020204" pitchFamily="34" charset="0"/>
              <a:buChar char="•"/>
              <a:defRPr/>
            </a:pPr>
            <a:endParaRPr lang="en-US" altLang="en-US" sz="2000"/>
          </a:p>
          <a:p>
            <a:pPr marL="754062" lvl="1" indent="-342900">
              <a:buClr>
                <a:srgbClr val="C00000"/>
              </a:buClr>
              <a:buSzPct val="125000"/>
              <a:buFont typeface="Arial" panose="020B0604020202020204" pitchFamily="34" charset="0"/>
              <a:buChar char="•"/>
              <a:defRPr/>
            </a:pPr>
            <a:r>
              <a:rPr lang="en-US" altLang="en-US" sz="2000"/>
              <a:t>Depressive disorders and alcohol/substance use disorders each require their own treatment because treating only one condition doesn’t usually result in sufficient improvement of the other condition.</a:t>
            </a:r>
          </a:p>
          <a:p>
            <a:endParaRPr lang="en-US"/>
          </a:p>
        </p:txBody>
      </p:sp>
      <p:sp>
        <p:nvSpPr>
          <p:cNvPr id="4" name="Slide Number Placeholder 1">
            <a:extLst>
              <a:ext uri="{FF2B5EF4-FFF2-40B4-BE49-F238E27FC236}">
                <a16:creationId xmlns:a16="http://schemas.microsoft.com/office/drawing/2014/main" id="{209C9D74-C32B-3344-5FAE-2984FCFE56F4}"/>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37</a:t>
            </a:fld>
            <a:endParaRPr lang="en-US">
              <a:solidFill>
                <a:schemeClr val="bg1"/>
              </a:solidFill>
            </a:endParaRPr>
          </a:p>
        </p:txBody>
      </p:sp>
    </p:spTree>
    <p:extLst>
      <p:ext uri="{BB962C8B-B14F-4D97-AF65-F5344CB8AC3E}">
        <p14:creationId xmlns:p14="http://schemas.microsoft.com/office/powerpoint/2010/main" val="3412013656"/>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786797"/>
            <a:ext cx="10512424" cy="648915"/>
          </a:xfrm>
        </p:spPr>
        <p:txBody>
          <a:bodyPr>
            <a:normAutofit fontScale="90000"/>
          </a:bodyPr>
          <a:lstStyle/>
          <a:p>
            <a:r>
              <a:rPr lang="en-US" dirty="0"/>
              <a:t>Outcomes of Depression Treatment in People with HIV</a:t>
            </a:r>
            <a:br>
              <a:rPr lang="en-US" dirty="0"/>
            </a:br>
            <a:br>
              <a:rPr lang="en-US" dirty="0"/>
            </a:br>
            <a:endParaRPr lang="en-US" dirty="0"/>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733826"/>
            <a:ext cx="10794318" cy="4127959"/>
          </a:xfrm>
        </p:spPr>
        <p:txBody>
          <a:bodyPr>
            <a:normAutofit/>
          </a:bodyPr>
          <a:lstStyle/>
          <a:p>
            <a:pPr marL="342900" indent="-342900">
              <a:buClr>
                <a:srgbClr val="C00000"/>
              </a:buClr>
              <a:buSzPct val="125000"/>
              <a:buFont typeface="Arial" panose="020B0604020202020204" pitchFamily="34" charset="0"/>
              <a:buChar char="•"/>
              <a:defRPr/>
            </a:pPr>
            <a:r>
              <a:rPr lang="en-US" altLang="en-US" dirty="0"/>
              <a:t>People with HIV often achieve comparable outcomes with depression treatment as the general population (relevant antidepressant research is very limited).</a:t>
            </a:r>
          </a:p>
          <a:p>
            <a:pPr marL="0">
              <a:buClr>
                <a:srgbClr val="C00000"/>
              </a:buClr>
              <a:buSzPct val="125000"/>
              <a:defRPr/>
            </a:pPr>
            <a:endParaRPr lang="en-US" altLang="en-US" sz="800" dirty="0"/>
          </a:p>
          <a:p>
            <a:pPr marL="342900" indent="-342900">
              <a:buClr>
                <a:srgbClr val="C00000"/>
              </a:buClr>
              <a:buSzPct val="125000"/>
              <a:buFont typeface="Arial" panose="020B0604020202020204" pitchFamily="34" charset="0"/>
              <a:buChar char="•"/>
              <a:defRPr/>
            </a:pPr>
            <a:r>
              <a:rPr lang="en-US" altLang="en-US" dirty="0"/>
              <a:t>General outcomes include:</a:t>
            </a:r>
          </a:p>
          <a:p>
            <a:pPr marL="799349" lvl="1" indent="-342900">
              <a:buClr>
                <a:srgbClr val="C00000"/>
              </a:buClr>
              <a:buSzPct val="100000"/>
              <a:buFont typeface="Wingdings" panose="05000000000000000000" pitchFamily="2" charset="2"/>
              <a:buChar char="§"/>
              <a:defRPr/>
            </a:pPr>
            <a:r>
              <a:rPr lang="en-US" altLang="en-US" sz="2400" dirty="0"/>
              <a:t>Relief of suffering and improved quality of life</a:t>
            </a:r>
          </a:p>
          <a:p>
            <a:pPr marL="799349" lvl="1" indent="-342900">
              <a:buClr>
                <a:srgbClr val="C00000"/>
              </a:buClr>
              <a:buSzPct val="100000"/>
              <a:buFont typeface="Wingdings" panose="05000000000000000000" pitchFamily="2" charset="2"/>
              <a:buChar char="§"/>
              <a:defRPr/>
            </a:pPr>
            <a:r>
              <a:rPr lang="en-US" altLang="en-US" sz="2400" dirty="0"/>
              <a:t>Reduced disability and cognitive dysfunction</a:t>
            </a:r>
          </a:p>
          <a:p>
            <a:pPr marL="799349" lvl="1" indent="-342900">
              <a:buClr>
                <a:srgbClr val="C00000"/>
              </a:buClr>
              <a:buSzPct val="100000"/>
              <a:buFont typeface="Wingdings" panose="05000000000000000000" pitchFamily="2" charset="2"/>
              <a:buChar char="§"/>
              <a:defRPr/>
            </a:pPr>
            <a:r>
              <a:rPr lang="en-US" altLang="en-US" sz="2400" dirty="0"/>
              <a:t>Increased ability to function</a:t>
            </a:r>
          </a:p>
          <a:p>
            <a:pPr marL="799349" lvl="1" indent="-342900">
              <a:buClr>
                <a:srgbClr val="C00000"/>
              </a:buClr>
              <a:buSzPct val="100000"/>
              <a:buFont typeface="Wingdings" panose="05000000000000000000" pitchFamily="2" charset="2"/>
              <a:buChar char="§"/>
              <a:defRPr/>
            </a:pPr>
            <a:r>
              <a:rPr lang="en-US" altLang="en-US" sz="2400" dirty="0"/>
              <a:t>Reduced mortality due to suicide and, in some studies, medical illness.</a:t>
            </a:r>
          </a:p>
        </p:txBody>
      </p:sp>
      <p:sp>
        <p:nvSpPr>
          <p:cNvPr id="4" name="Slide Number Placeholder 1">
            <a:extLst>
              <a:ext uri="{FF2B5EF4-FFF2-40B4-BE49-F238E27FC236}">
                <a16:creationId xmlns:a16="http://schemas.microsoft.com/office/drawing/2014/main" id="{D783D895-9524-1F85-AD1F-2FF9E8377CCB}"/>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38</a:t>
            </a:fld>
            <a:endParaRPr lang="en-US">
              <a:solidFill>
                <a:schemeClr val="bg1"/>
              </a:solidFill>
            </a:endParaRPr>
          </a:p>
        </p:txBody>
      </p:sp>
    </p:spTree>
    <p:extLst>
      <p:ext uri="{BB962C8B-B14F-4D97-AF65-F5344CB8AC3E}">
        <p14:creationId xmlns:p14="http://schemas.microsoft.com/office/powerpoint/2010/main" val="2324489671"/>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1030637"/>
            <a:ext cx="10512424" cy="648915"/>
          </a:xfrm>
        </p:spPr>
        <p:txBody>
          <a:bodyPr>
            <a:normAutofit fontScale="90000"/>
          </a:bodyPr>
          <a:lstStyle/>
          <a:p>
            <a:r>
              <a:rPr lang="en-US"/>
              <a:t>Conclusions</a:t>
            </a:r>
            <a:br>
              <a:rPr lang="en-US"/>
            </a:b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855746"/>
            <a:ext cx="10512424" cy="4593180"/>
          </a:xfrm>
        </p:spPr>
        <p:txBody>
          <a:bodyPr>
            <a:noAutofit/>
          </a:bodyPr>
          <a:lstStyle/>
          <a:p>
            <a:pPr marL="690377" indent="-342900">
              <a:buClr>
                <a:srgbClr val="C00000"/>
              </a:buClr>
              <a:buSzPct val="125000"/>
              <a:buFont typeface="Arial" panose="020B0604020202020204" pitchFamily="34" charset="0"/>
              <a:buChar char="•"/>
              <a:defRPr/>
            </a:pPr>
            <a:r>
              <a:rPr lang="en-US" altLang="en-US" sz="2000"/>
              <a:t>Depressive disorders are common among people with HIV, and they are highly treatable if providers persevere. </a:t>
            </a:r>
          </a:p>
          <a:p>
            <a:pPr marL="690377" indent="-342900">
              <a:buClr>
                <a:srgbClr val="C00000"/>
              </a:buClr>
              <a:buSzPct val="125000"/>
              <a:buFont typeface="Arial" panose="020B0604020202020204" pitchFamily="34" charset="0"/>
              <a:buChar char="•"/>
              <a:defRPr/>
            </a:pPr>
            <a:r>
              <a:rPr lang="en-US" altLang="en-US" sz="2000"/>
              <a:t>Rule out medical causes of depression among people with HIV.</a:t>
            </a:r>
          </a:p>
          <a:p>
            <a:pPr marL="690377" indent="-342900">
              <a:buClr>
                <a:srgbClr val="C00000"/>
              </a:buClr>
              <a:buSzPct val="125000"/>
              <a:buFont typeface="Arial" panose="020B0604020202020204" pitchFamily="34" charset="0"/>
              <a:buChar char="•"/>
              <a:defRPr/>
            </a:pPr>
            <a:r>
              <a:rPr lang="en-US" altLang="en-US" sz="2000"/>
              <a:t>Distinguish between depressive symptoms and depressive disorders. Symptom severity helps determine treatment.</a:t>
            </a:r>
          </a:p>
          <a:p>
            <a:pPr marL="690377" indent="-342900">
              <a:buClr>
                <a:srgbClr val="C00000"/>
              </a:buClr>
              <a:buSzPct val="125000"/>
              <a:buFont typeface="Arial" panose="020B0604020202020204" pitchFamily="34" charset="0"/>
              <a:buChar char="•"/>
              <a:defRPr/>
            </a:pPr>
            <a:r>
              <a:rPr lang="en-US" altLang="en-US" sz="2000"/>
              <a:t>Consider whether depression is part of a bipolar disorder.</a:t>
            </a:r>
          </a:p>
          <a:p>
            <a:pPr marL="690377" indent="-342900">
              <a:buClr>
                <a:srgbClr val="C00000"/>
              </a:buClr>
              <a:buSzPct val="125000"/>
              <a:buFont typeface="Arial" panose="020B0604020202020204" pitchFamily="34" charset="0"/>
              <a:buChar char="•"/>
              <a:defRPr/>
            </a:pPr>
            <a:r>
              <a:rPr lang="en-US" altLang="en-US" sz="2000"/>
              <a:t>Psychotherapies and medications are effective treatments. Self care is always essential. Addressing social determinants helps.</a:t>
            </a:r>
          </a:p>
          <a:p>
            <a:pPr marL="690377" indent="-342900">
              <a:buClr>
                <a:srgbClr val="C00000"/>
              </a:buClr>
              <a:buSzPct val="125000"/>
              <a:buFont typeface="Arial" panose="020B0604020202020204" pitchFamily="34" charset="0"/>
              <a:buChar char="•"/>
              <a:defRPr/>
            </a:pPr>
            <a:r>
              <a:rPr lang="en-US" altLang="en-US" sz="2000"/>
              <a:t>The treatment chosen will depend on patient preference and the treatment capacities of a specific (HIV) care setting.</a:t>
            </a:r>
          </a:p>
        </p:txBody>
      </p:sp>
      <p:sp>
        <p:nvSpPr>
          <p:cNvPr id="4" name="Slide Number Placeholder 1">
            <a:extLst>
              <a:ext uri="{FF2B5EF4-FFF2-40B4-BE49-F238E27FC236}">
                <a16:creationId xmlns:a16="http://schemas.microsoft.com/office/drawing/2014/main" id="{A4682415-266E-EB1F-1D26-4AED77873C7A}"/>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39</a:t>
            </a:fld>
            <a:endParaRPr lang="en-US">
              <a:solidFill>
                <a:schemeClr val="bg1"/>
              </a:solidFill>
            </a:endParaRPr>
          </a:p>
        </p:txBody>
      </p:sp>
    </p:spTree>
    <p:extLst>
      <p:ext uri="{BB962C8B-B14F-4D97-AF65-F5344CB8AC3E}">
        <p14:creationId xmlns:p14="http://schemas.microsoft.com/office/powerpoint/2010/main" val="130422103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p:txBody>
          <a:bodyPr>
            <a:normAutofit fontScale="90000"/>
          </a:bodyPr>
          <a:lstStyle/>
          <a:p>
            <a:r>
              <a:rPr lang="en-US"/>
              <a:t>Globally, Depression Is Referred to As a “Common Mental Disorder” </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35957"/>
            <a:ext cx="10512424" cy="5764254"/>
          </a:xfrm>
        </p:spPr>
        <p:txBody>
          <a:bodyPr>
            <a:noAutofit/>
          </a:bodyPr>
          <a:lstStyle/>
          <a:p>
            <a:pPr marL="690377" indent="-342900">
              <a:buFont typeface="Arial" panose="020B0604020202020204" pitchFamily="34" charset="0"/>
              <a:buChar char="•"/>
            </a:pPr>
            <a:r>
              <a:rPr lang="en-US" sz="2000"/>
              <a:t>Depressive disorders and anxiety disorders are called “common mental  disorders” because they are frequently seen in the general population.</a:t>
            </a:r>
            <a:br>
              <a:rPr lang="en-US" sz="2000"/>
            </a:br>
            <a:endParaRPr lang="en-US" sz="2000"/>
          </a:p>
          <a:p>
            <a:pPr marL="690377" indent="-342900">
              <a:buFont typeface="Arial" panose="020B0604020202020204" pitchFamily="34" charset="0"/>
              <a:buChar char="•"/>
            </a:pPr>
            <a:r>
              <a:rPr lang="en-US" sz="2000"/>
              <a:t>These disorders appear to be more common in the general U.S. population than in many other countries.</a:t>
            </a:r>
          </a:p>
          <a:p>
            <a:pPr marL="690377" indent="-342900">
              <a:buFont typeface="Arial" panose="020B0604020202020204" pitchFamily="34" charset="0"/>
              <a:buChar char="•"/>
            </a:pPr>
            <a:endParaRPr lang="en-US" sz="2000"/>
          </a:p>
          <a:p>
            <a:pPr marL="690377" indent="-342900">
              <a:buFont typeface="Arial" panose="020B0604020202020204" pitchFamily="34" charset="0"/>
              <a:buChar char="•"/>
            </a:pPr>
            <a:r>
              <a:rPr lang="en-US" sz="2000"/>
              <a:t>Common mental disorders affect not only patients, but also their health care workers.</a:t>
            </a:r>
          </a:p>
          <a:p>
            <a:endParaRPr lang="en-US" sz="2000"/>
          </a:p>
          <a:p>
            <a:pPr marL="690377" indent="-342900">
              <a:buFont typeface="Arial" panose="020B0604020202020204" pitchFamily="34" charset="0"/>
              <a:buChar char="•"/>
            </a:pPr>
            <a:r>
              <a:rPr lang="en-US" sz="2000"/>
              <a:t>Although the stigma of depression has lessened, it remains a major barrier to diagnosing and treating depressive disorders among patients and providers.</a:t>
            </a:r>
          </a:p>
        </p:txBody>
      </p:sp>
      <p:sp>
        <p:nvSpPr>
          <p:cNvPr id="4" name="Slide Number Placeholder 1">
            <a:extLst>
              <a:ext uri="{FF2B5EF4-FFF2-40B4-BE49-F238E27FC236}">
                <a16:creationId xmlns:a16="http://schemas.microsoft.com/office/drawing/2014/main" id="{26F99CEF-DC60-00BC-FBEF-AA53ACA78A1F}"/>
              </a:ext>
            </a:extLst>
          </p:cNvPr>
          <p:cNvSpPr txBox="1">
            <a:spLocks/>
          </p:cNvSpPr>
          <p:nvPr/>
        </p:nvSpPr>
        <p:spPr>
          <a:xfrm>
            <a:off x="11483535" y="6305882"/>
            <a:ext cx="548640"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4</a:t>
            </a:fld>
            <a:endParaRPr lang="en-US">
              <a:solidFill>
                <a:schemeClr val="bg1"/>
              </a:solidFill>
            </a:endParaRPr>
          </a:p>
        </p:txBody>
      </p:sp>
    </p:spTree>
    <p:extLst>
      <p:ext uri="{BB962C8B-B14F-4D97-AF65-F5344CB8AC3E}">
        <p14:creationId xmlns:p14="http://schemas.microsoft.com/office/powerpoint/2010/main" val="181233494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p:txBody>
          <a:bodyPr>
            <a:normAutofit/>
          </a:bodyPr>
          <a:lstStyle/>
          <a:p>
            <a:r>
              <a:rPr lang="en-US"/>
              <a:t>Depression During the COVID-19 Pandemic</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35957"/>
            <a:ext cx="10512424" cy="4304422"/>
          </a:xfrm>
        </p:spPr>
        <p:txBody>
          <a:bodyPr>
            <a:normAutofit fontScale="92500" lnSpcReduction="10000"/>
          </a:bodyPr>
          <a:lstStyle/>
          <a:p>
            <a:pPr marL="342900" indent="-342900" eaLnBrk="1" hangingPunct="1">
              <a:lnSpc>
                <a:spcPct val="95000"/>
              </a:lnSpc>
              <a:buClr>
                <a:srgbClr val="C00000"/>
              </a:buClr>
              <a:buSzPct val="125000"/>
              <a:buFont typeface="Arial" panose="020B0604020202020204" pitchFamily="34" charset="0"/>
              <a:buChar char="•"/>
              <a:defRPr/>
            </a:pPr>
            <a:r>
              <a:rPr lang="en-US" sz="2400">
                <a:latin typeface="Arial" panose="020B0604020202020204" pitchFamily="34" charset="0"/>
                <a:ea typeface="Times New Roman" panose="02020603050405020304" pitchFamily="18" charset="0"/>
                <a:cs typeface="Arial" panose="020B0604020202020204" pitchFamily="34" charset="0"/>
              </a:rPr>
              <a:t>Rates of depression increased during the COVID- 19 pandemic, and health care workers were among the most severely impacted groups.</a:t>
            </a:r>
          </a:p>
          <a:p>
            <a:pPr marL="342900" indent="-342900" eaLnBrk="1" hangingPunct="1">
              <a:lnSpc>
                <a:spcPct val="95000"/>
              </a:lnSpc>
              <a:buClr>
                <a:srgbClr val="C00000"/>
              </a:buClr>
              <a:buSzPct val="125000"/>
              <a:buFont typeface="Arial" panose="020B0604020202020204" pitchFamily="34" charset="0"/>
              <a:buChar char="•"/>
              <a:defRPr/>
            </a:pPr>
            <a:endParaRPr lang="en-US">
              <a:latin typeface="Arial" panose="020B0604020202020204" pitchFamily="34" charset="0"/>
              <a:ea typeface="Times New Roman" panose="02020603050405020304" pitchFamily="18" charset="0"/>
              <a:cs typeface="Arial" panose="020B0604020202020204" pitchFamily="34" charset="0"/>
            </a:endParaRPr>
          </a:p>
          <a:p>
            <a:pPr marL="342900" indent="-342900" eaLnBrk="1" hangingPunct="1">
              <a:lnSpc>
                <a:spcPct val="95000"/>
              </a:lnSpc>
              <a:buClr>
                <a:srgbClr val="C00000"/>
              </a:buClr>
              <a:buSzPct val="125000"/>
              <a:buFont typeface="Arial" panose="020B0604020202020204" pitchFamily="34" charset="0"/>
              <a:buChar char="•"/>
              <a:defRPr/>
            </a:pPr>
            <a:r>
              <a:rPr lang="en-US" altLang="en-US" sz="2400"/>
              <a:t>The COVID-19 pandemic further exposed the social determinants of health and mental health in the U.S., including racial discrimination and income inequality</a:t>
            </a:r>
            <a:r>
              <a:rPr lang="en-US" sz="2400">
                <a:latin typeface="Arial" panose="020B0604020202020204" pitchFamily="34" charset="0"/>
                <a:ea typeface="Times New Roman" panose="02020603050405020304" pitchFamily="18" charset="0"/>
                <a:cs typeface="Arial" panose="020B0604020202020204" pitchFamily="34" charset="0"/>
              </a:rPr>
              <a:t>. </a:t>
            </a:r>
          </a:p>
          <a:p>
            <a:pPr marL="342900" indent="-342900" eaLnBrk="1" hangingPunct="1">
              <a:lnSpc>
                <a:spcPct val="95000"/>
              </a:lnSpc>
              <a:buClr>
                <a:srgbClr val="C00000"/>
              </a:buClr>
              <a:buSzPct val="125000"/>
              <a:buFont typeface="Arial" panose="020B0604020202020204" pitchFamily="34" charset="0"/>
              <a:buChar char="•"/>
              <a:defRPr/>
            </a:pPr>
            <a:endParaRPr lang="en-US" sz="2400">
              <a:latin typeface="Arial" panose="020B0604020202020204" pitchFamily="34" charset="0"/>
              <a:ea typeface="Times New Roman" panose="02020603050405020304" pitchFamily="18" charset="0"/>
              <a:cs typeface="Arial" panose="020B0604020202020204" pitchFamily="34" charset="0"/>
            </a:endParaRPr>
          </a:p>
          <a:p>
            <a:pPr marL="342900" indent="-342900" eaLnBrk="1" hangingPunct="1">
              <a:lnSpc>
                <a:spcPct val="95000"/>
              </a:lnSpc>
              <a:buClr>
                <a:srgbClr val="C00000"/>
              </a:buClr>
              <a:buSzPct val="125000"/>
              <a:buFont typeface="Arial" panose="020B0604020202020204" pitchFamily="34" charset="0"/>
              <a:buChar char="•"/>
              <a:defRPr/>
            </a:pPr>
            <a:r>
              <a:rPr lang="en-US" sz="2400">
                <a:latin typeface="Arial" panose="020B0604020202020204" pitchFamily="34" charset="0"/>
                <a:ea typeface="Times New Roman" panose="02020603050405020304" pitchFamily="18" charset="0"/>
                <a:cs typeface="Arial" panose="020B0604020202020204" pitchFamily="34" charset="0"/>
              </a:rPr>
              <a:t>Discussion continues about our “mental heath crisis”.</a:t>
            </a:r>
          </a:p>
          <a:p>
            <a:pPr marL="342900" indent="-342900" eaLnBrk="1" hangingPunct="1">
              <a:lnSpc>
                <a:spcPct val="95000"/>
              </a:lnSpc>
              <a:buClr>
                <a:srgbClr val="C00000"/>
              </a:buClr>
              <a:buSzPct val="125000"/>
              <a:buFont typeface="Arial" panose="020B0604020202020204" pitchFamily="34" charset="0"/>
              <a:buChar char="•"/>
              <a:defRPr/>
            </a:pPr>
            <a:endParaRPr lang="en-US" sz="2400">
              <a:latin typeface="Arial" panose="020B0604020202020204" pitchFamily="34" charset="0"/>
              <a:ea typeface="Times New Roman" panose="02020603050405020304" pitchFamily="18" charset="0"/>
              <a:cs typeface="Arial" panose="020B0604020202020204" pitchFamily="34" charset="0"/>
            </a:endParaRPr>
          </a:p>
          <a:p>
            <a:pPr marL="342900" indent="-342900" eaLnBrk="1" hangingPunct="1">
              <a:lnSpc>
                <a:spcPct val="95000"/>
              </a:lnSpc>
              <a:buClr>
                <a:srgbClr val="C00000"/>
              </a:buClr>
              <a:buSzPct val="125000"/>
              <a:buFont typeface="Arial" panose="020B0604020202020204" pitchFamily="34" charset="0"/>
              <a:buChar char="•"/>
              <a:defRPr/>
            </a:pPr>
            <a:r>
              <a:rPr lang="en-US" sz="2400">
                <a:latin typeface="Arial" panose="020B0604020202020204" pitchFamily="34" charset="0"/>
                <a:ea typeface="Times New Roman" panose="02020603050405020304" pitchFamily="18" charset="0"/>
                <a:cs typeface="Arial" panose="020B0604020202020204" pitchFamily="34" charset="0"/>
              </a:rPr>
              <a:t>While this talk is focused on people living with HIV, COVID-19 has taught us that we’re all in this together, patients and health care workers alike.</a:t>
            </a:r>
          </a:p>
          <a:p>
            <a:pPr marL="690377" indent="-342900">
              <a:buFont typeface="Arial" panose="020B0604020202020204" pitchFamily="34" charset="0"/>
              <a:buChar char="•"/>
            </a:pPr>
            <a:endParaRPr lang="en-US"/>
          </a:p>
        </p:txBody>
      </p:sp>
      <p:sp>
        <p:nvSpPr>
          <p:cNvPr id="4" name="Slide Number Placeholder 1">
            <a:extLst>
              <a:ext uri="{FF2B5EF4-FFF2-40B4-BE49-F238E27FC236}">
                <a16:creationId xmlns:a16="http://schemas.microsoft.com/office/drawing/2014/main" id="{D8913719-A170-E0E1-2922-9D63AF9CC6CC}"/>
              </a:ext>
            </a:extLst>
          </p:cNvPr>
          <p:cNvSpPr txBox="1">
            <a:spLocks/>
          </p:cNvSpPr>
          <p:nvPr/>
        </p:nvSpPr>
        <p:spPr>
          <a:xfrm>
            <a:off x="11483535" y="6305882"/>
            <a:ext cx="548640"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346631857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1046679"/>
            <a:ext cx="10717878" cy="648915"/>
          </a:xfrm>
        </p:spPr>
        <p:txBody>
          <a:bodyPr>
            <a:normAutofit fontScale="90000"/>
          </a:bodyPr>
          <a:lstStyle/>
          <a:p>
            <a:r>
              <a:rPr lang="en-US"/>
              <a:t>Depression and Disability, Morbidity and Mortality</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35956"/>
            <a:ext cx="10512424" cy="4192127"/>
          </a:xfrm>
        </p:spPr>
        <p:txBody>
          <a:bodyPr>
            <a:normAutofit fontScale="77500" lnSpcReduction="20000"/>
          </a:bodyPr>
          <a:lstStyle/>
          <a:p>
            <a:pPr marL="690377" indent="-342900">
              <a:lnSpc>
                <a:spcPct val="110000"/>
              </a:lnSpc>
              <a:buClr>
                <a:srgbClr val="C00000"/>
              </a:buClr>
              <a:buSzPct val="125000"/>
              <a:buFont typeface="Wingdings" panose="05000000000000000000" pitchFamily="2" charset="2"/>
              <a:buChar char="§"/>
              <a:defRPr/>
            </a:pPr>
            <a:r>
              <a:rPr lang="en-US" altLang="en-US" sz="2300"/>
              <a:t>Globally, mental illnesses account for 23% of years of life lived with disability (YLD) (Vos, et.al., Lancet, 2012)</a:t>
            </a:r>
          </a:p>
          <a:p>
            <a:pPr marL="690377" indent="-342900">
              <a:lnSpc>
                <a:spcPct val="110000"/>
              </a:lnSpc>
              <a:buClr>
                <a:srgbClr val="C00000"/>
              </a:buClr>
              <a:buSzPct val="125000"/>
              <a:buFont typeface="Wingdings" panose="05000000000000000000" pitchFamily="2" charset="2"/>
              <a:buChar char="§"/>
              <a:defRPr/>
            </a:pPr>
            <a:endParaRPr lang="en-US" altLang="en-US" sz="1300"/>
          </a:p>
          <a:p>
            <a:pPr marL="690377" indent="-342900">
              <a:lnSpc>
                <a:spcPct val="110000"/>
              </a:lnSpc>
              <a:buClr>
                <a:srgbClr val="C00000"/>
              </a:buClr>
              <a:buSzPct val="125000"/>
              <a:buFont typeface="Wingdings" panose="05000000000000000000" pitchFamily="2" charset="2"/>
              <a:buChar char="§"/>
              <a:defRPr/>
            </a:pPr>
            <a:r>
              <a:rPr lang="en-US" altLang="en-US" sz="2300"/>
              <a:t>Of the 20 most common causes of years lived with disability, mental illnesses account for seven of them; depression ranks highest</a:t>
            </a:r>
          </a:p>
          <a:p>
            <a:pPr>
              <a:lnSpc>
                <a:spcPct val="110000"/>
              </a:lnSpc>
              <a:buClr>
                <a:srgbClr val="C00000"/>
              </a:buClr>
              <a:buSzPct val="125000"/>
              <a:defRPr/>
            </a:pPr>
            <a:endParaRPr lang="en-US" altLang="en-US" sz="600"/>
          </a:p>
          <a:p>
            <a:pPr lvl="2">
              <a:lnSpc>
                <a:spcPct val="110000"/>
              </a:lnSpc>
              <a:buClr>
                <a:srgbClr val="C00000"/>
              </a:buClr>
              <a:buSzPct val="125000"/>
              <a:buFont typeface="Arial" panose="020B0604020202020204" pitchFamily="34" charset="0"/>
              <a:buChar char="•"/>
              <a:defRPr/>
            </a:pPr>
            <a:r>
              <a:rPr lang="en-US" altLang="en-US" sz="2300"/>
              <a:t>   Major depression	(#2)</a:t>
            </a:r>
          </a:p>
          <a:p>
            <a:pPr lvl="2">
              <a:lnSpc>
                <a:spcPct val="110000"/>
              </a:lnSpc>
              <a:buClr>
                <a:srgbClr val="C00000"/>
              </a:buClr>
              <a:buSzPct val="125000"/>
              <a:buFont typeface="Arial" panose="020B0604020202020204" pitchFamily="34" charset="0"/>
              <a:buChar char="•"/>
              <a:defRPr/>
            </a:pPr>
            <a:r>
              <a:rPr lang="en-US" altLang="en-US" sz="2300"/>
              <a:t>   Anxiety disorders	(#7)</a:t>
            </a:r>
          </a:p>
          <a:p>
            <a:pPr lvl="2">
              <a:lnSpc>
                <a:spcPct val="110000"/>
              </a:lnSpc>
              <a:buClr>
                <a:srgbClr val="C00000"/>
              </a:buClr>
              <a:buSzPct val="125000"/>
              <a:buFont typeface="Arial" panose="020B0604020202020204" pitchFamily="34" charset="0"/>
              <a:buChar char="•"/>
              <a:defRPr/>
            </a:pPr>
            <a:r>
              <a:rPr lang="en-US" altLang="en-US" sz="2300"/>
              <a:t>   Drug use disorders 	(#12)</a:t>
            </a:r>
          </a:p>
          <a:p>
            <a:pPr lvl="2">
              <a:lnSpc>
                <a:spcPct val="110000"/>
              </a:lnSpc>
              <a:buClr>
                <a:srgbClr val="C00000"/>
              </a:buClr>
              <a:buSzPct val="125000"/>
              <a:buFont typeface="Arial" panose="020B0604020202020204" pitchFamily="34" charset="0"/>
              <a:buChar char="•"/>
              <a:defRPr/>
            </a:pPr>
            <a:r>
              <a:rPr lang="en-US" altLang="en-US" sz="2300"/>
              <a:t>   Alcohol use disorders	(#15)</a:t>
            </a:r>
          </a:p>
          <a:p>
            <a:pPr lvl="2">
              <a:lnSpc>
                <a:spcPct val="110000"/>
              </a:lnSpc>
              <a:buClr>
                <a:srgbClr val="C00000"/>
              </a:buClr>
              <a:buSzPct val="125000"/>
              <a:buFont typeface="Arial" panose="020B0604020202020204" pitchFamily="34" charset="0"/>
              <a:buChar char="•"/>
              <a:defRPr/>
            </a:pPr>
            <a:r>
              <a:rPr lang="en-US" altLang="en-US" sz="2300"/>
              <a:t>   Schizophrenia		(#16)</a:t>
            </a:r>
          </a:p>
          <a:p>
            <a:pPr lvl="2">
              <a:lnSpc>
                <a:spcPct val="110000"/>
              </a:lnSpc>
              <a:buClr>
                <a:srgbClr val="C00000"/>
              </a:buClr>
              <a:buSzPct val="125000"/>
              <a:buFont typeface="Arial" panose="020B0604020202020204" pitchFamily="34" charset="0"/>
              <a:buChar char="•"/>
              <a:defRPr/>
            </a:pPr>
            <a:r>
              <a:rPr lang="en-US" altLang="en-US" sz="2300"/>
              <a:t>   Bipolar disorder	(#18)</a:t>
            </a:r>
          </a:p>
          <a:p>
            <a:pPr lvl="2">
              <a:lnSpc>
                <a:spcPct val="110000"/>
              </a:lnSpc>
              <a:buClr>
                <a:srgbClr val="C00000"/>
              </a:buClr>
              <a:buSzPct val="125000"/>
              <a:buFont typeface="Arial" panose="020B0604020202020204" pitchFamily="34" charset="0"/>
              <a:buChar char="•"/>
              <a:defRPr/>
            </a:pPr>
            <a:r>
              <a:rPr lang="en-US" altLang="en-US" sz="2300"/>
              <a:t>   Dysthymia		(#19)</a:t>
            </a:r>
          </a:p>
          <a:p>
            <a:pPr>
              <a:lnSpc>
                <a:spcPct val="85000"/>
              </a:lnSpc>
              <a:buClr>
                <a:srgbClr val="C00000"/>
              </a:buClr>
              <a:buSzPct val="125000"/>
              <a:buFont typeface="Arial" panose="020B0604020202020204" pitchFamily="34" charset="0"/>
              <a:buChar char="•"/>
              <a:defRPr/>
            </a:pPr>
            <a:endParaRPr lang="en-US" altLang="en-US" sz="1300"/>
          </a:p>
          <a:p>
            <a:endParaRPr lang="en-US"/>
          </a:p>
        </p:txBody>
      </p:sp>
      <p:sp>
        <p:nvSpPr>
          <p:cNvPr id="4" name="Slide Number Placeholder 1">
            <a:extLst>
              <a:ext uri="{FF2B5EF4-FFF2-40B4-BE49-F238E27FC236}">
                <a16:creationId xmlns:a16="http://schemas.microsoft.com/office/drawing/2014/main" id="{EA254915-57A2-6E71-1164-45375D08FB69}"/>
              </a:ext>
            </a:extLst>
          </p:cNvPr>
          <p:cNvSpPr txBox="1">
            <a:spLocks/>
          </p:cNvSpPr>
          <p:nvPr/>
        </p:nvSpPr>
        <p:spPr>
          <a:xfrm>
            <a:off x="11483535" y="6305882"/>
            <a:ext cx="548640"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383704600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89" y="1046679"/>
            <a:ext cx="11022679" cy="648915"/>
          </a:xfrm>
        </p:spPr>
        <p:txBody>
          <a:bodyPr>
            <a:normAutofit fontScale="90000"/>
          </a:bodyPr>
          <a:lstStyle/>
          <a:p>
            <a:r>
              <a:rPr lang="en-US"/>
              <a:t>Depression As an Illness Is Found in Two Types of Psychiatric Disorders</a:t>
            </a:r>
            <a:br>
              <a:rPr lang="en-US"/>
            </a:br>
            <a:r>
              <a:rPr lang="en-US"/>
              <a:t> </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36082" y="1948148"/>
            <a:ext cx="11165774" cy="3438149"/>
          </a:xfrm>
        </p:spPr>
        <p:txBody>
          <a:bodyPr>
            <a:normAutofit fontScale="92500"/>
          </a:bodyPr>
          <a:lstStyle/>
          <a:p>
            <a:pPr marL="571500" indent="-457200">
              <a:lnSpc>
                <a:spcPct val="90000"/>
              </a:lnSpc>
              <a:buClr>
                <a:srgbClr val="C00000"/>
              </a:buClr>
              <a:buSzPct val="125000"/>
              <a:buFont typeface="Wingdings" panose="05000000000000000000" pitchFamily="2" charset="2"/>
              <a:buChar char="§"/>
              <a:defRPr/>
            </a:pPr>
            <a:r>
              <a:rPr lang="en-US" altLang="en-US"/>
              <a:t>Depressive disorders, which include:</a:t>
            </a:r>
          </a:p>
          <a:p>
            <a:pPr marL="920750" lvl="2" indent="-342900">
              <a:lnSpc>
                <a:spcPct val="90000"/>
              </a:lnSpc>
              <a:buClr>
                <a:srgbClr val="C00000"/>
              </a:buClr>
              <a:buSzPct val="125000"/>
              <a:buFont typeface="Arial" panose="020B0604020202020204" pitchFamily="34" charset="0"/>
              <a:buChar char="•"/>
              <a:defRPr/>
            </a:pPr>
            <a:r>
              <a:rPr lang="en-US" altLang="en-US" sz="2400"/>
              <a:t>Major depression </a:t>
            </a:r>
          </a:p>
          <a:p>
            <a:pPr marL="920750" lvl="2" indent="-342900">
              <a:lnSpc>
                <a:spcPct val="90000"/>
              </a:lnSpc>
              <a:buClr>
                <a:srgbClr val="C00000"/>
              </a:buClr>
              <a:buSzPct val="125000"/>
              <a:buFont typeface="Arial" panose="020B0604020202020204" pitchFamily="34" charset="0"/>
              <a:buChar char="•"/>
              <a:defRPr/>
            </a:pPr>
            <a:r>
              <a:rPr lang="en-US" altLang="en-US" sz="2400"/>
              <a:t>Persistent depressive disorder (includes what was previously called dysthymia)</a:t>
            </a:r>
          </a:p>
          <a:p>
            <a:pPr lvl="1">
              <a:lnSpc>
                <a:spcPct val="90000"/>
              </a:lnSpc>
              <a:buClr>
                <a:schemeClr val="accent4">
                  <a:lumMod val="50000"/>
                </a:schemeClr>
              </a:buClr>
              <a:buSzPct val="125000"/>
              <a:buFont typeface="Wingdings" panose="05000000000000000000" pitchFamily="2" charset="2"/>
              <a:buChar char="§"/>
              <a:defRPr/>
            </a:pPr>
            <a:endParaRPr lang="en-US" altLang="en-US" sz="2400"/>
          </a:p>
          <a:p>
            <a:pPr marL="571500" indent="-457200">
              <a:lnSpc>
                <a:spcPct val="90000"/>
              </a:lnSpc>
              <a:buClr>
                <a:srgbClr val="C00000"/>
              </a:buClr>
              <a:buSzPct val="125000"/>
              <a:buFont typeface="Wingdings" panose="05000000000000000000" pitchFamily="2" charset="2"/>
              <a:buChar char="§"/>
              <a:defRPr/>
            </a:pPr>
            <a:r>
              <a:rPr lang="en-US" altLang="en-US"/>
              <a:t>Bipolar disorders (depressive phase), which include: </a:t>
            </a:r>
          </a:p>
          <a:p>
            <a:pPr marL="914400" lvl="2" indent="-288925">
              <a:lnSpc>
                <a:spcPct val="90000"/>
              </a:lnSpc>
              <a:buClr>
                <a:srgbClr val="C00000"/>
              </a:buClr>
              <a:buSzPct val="125000"/>
              <a:buFont typeface="Arial" panose="020B0604020202020204" pitchFamily="34" charset="0"/>
              <a:buChar char="•"/>
              <a:defRPr/>
            </a:pPr>
            <a:r>
              <a:rPr lang="en-US" altLang="en-US" sz="2400"/>
              <a:t>Bipolar 1 (mania is/has been present)</a:t>
            </a:r>
          </a:p>
          <a:p>
            <a:pPr marL="914400" lvl="2" indent="-288925">
              <a:lnSpc>
                <a:spcPct val="90000"/>
              </a:lnSpc>
              <a:buClr>
                <a:srgbClr val="C00000"/>
              </a:buClr>
              <a:buSzPct val="125000"/>
              <a:buFont typeface="Arial" panose="020B0604020202020204" pitchFamily="34" charset="0"/>
              <a:buChar char="•"/>
              <a:defRPr/>
            </a:pPr>
            <a:r>
              <a:rPr lang="en-US" altLang="en-US" sz="2400"/>
              <a:t>Bipolar 2 (hypomania is/has been present)</a:t>
            </a:r>
          </a:p>
          <a:p>
            <a:pPr marL="914400" lvl="2" indent="-288925">
              <a:lnSpc>
                <a:spcPct val="90000"/>
              </a:lnSpc>
              <a:buClr>
                <a:srgbClr val="C00000"/>
              </a:buClr>
              <a:buSzPct val="125000"/>
              <a:buFont typeface="Arial" panose="020B0604020202020204" pitchFamily="34" charset="0"/>
              <a:buChar char="•"/>
              <a:defRPr/>
            </a:pPr>
            <a:r>
              <a:rPr lang="en-US" altLang="en-US" sz="2400"/>
              <a:t>Cyclothymia (cycling moods that don’t meet meet full criteria for bipolar 1 or 2)</a:t>
            </a:r>
          </a:p>
        </p:txBody>
      </p:sp>
      <p:sp>
        <p:nvSpPr>
          <p:cNvPr id="4" name="Slide Number Placeholder 1">
            <a:extLst>
              <a:ext uri="{FF2B5EF4-FFF2-40B4-BE49-F238E27FC236}">
                <a16:creationId xmlns:a16="http://schemas.microsoft.com/office/drawing/2014/main" id="{893B2479-EEE2-CCC0-F082-03BF9D8B172E}"/>
              </a:ext>
            </a:extLst>
          </p:cNvPr>
          <p:cNvSpPr txBox="1">
            <a:spLocks/>
          </p:cNvSpPr>
          <p:nvPr/>
        </p:nvSpPr>
        <p:spPr>
          <a:xfrm>
            <a:off x="11483535" y="6305882"/>
            <a:ext cx="548640"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7</a:t>
            </a:fld>
            <a:endParaRPr lang="en-US">
              <a:solidFill>
                <a:schemeClr val="bg1"/>
              </a:solidFill>
            </a:endParaRPr>
          </a:p>
        </p:txBody>
      </p:sp>
    </p:spTree>
    <p:extLst>
      <p:ext uri="{BB962C8B-B14F-4D97-AF65-F5344CB8AC3E}">
        <p14:creationId xmlns:p14="http://schemas.microsoft.com/office/powerpoint/2010/main" val="335958267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806049"/>
            <a:ext cx="10512424" cy="958583"/>
          </a:xfrm>
        </p:spPr>
        <p:txBody>
          <a:bodyPr>
            <a:noAutofit/>
          </a:bodyPr>
          <a:lstStyle/>
          <a:p>
            <a:r>
              <a:rPr lang="en-US" sz="3200"/>
              <a:t>Major Depression is Best Conceptualized as a Medical         Co-morbidity of HIV Infection</a:t>
            </a:r>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35956"/>
            <a:ext cx="10512424" cy="855369"/>
          </a:xfrm>
        </p:spPr>
        <p:txBody>
          <a:bodyPr>
            <a:normAutofit/>
          </a:bodyPr>
          <a:lstStyle/>
          <a:p>
            <a:pPr marL="690377" indent="-342900">
              <a:buFont typeface="Wingdings" panose="05000000000000000000" pitchFamily="2" charset="2"/>
              <a:buChar char="§"/>
            </a:pPr>
            <a:r>
              <a:rPr lang="en-US" altLang="en-US" sz="2400"/>
              <a:t>Major depression is as much a physical illness as it is a mental illness</a:t>
            </a:r>
            <a:br>
              <a:rPr lang="en-US"/>
            </a:br>
            <a:endParaRPr lang="en-US"/>
          </a:p>
        </p:txBody>
      </p:sp>
      <p:sp>
        <p:nvSpPr>
          <p:cNvPr id="5" name="TextBox 4">
            <a:extLst>
              <a:ext uri="{FF2B5EF4-FFF2-40B4-BE49-F238E27FC236}">
                <a16:creationId xmlns:a16="http://schemas.microsoft.com/office/drawing/2014/main" id="{1FC16086-D910-8150-A055-8E7FA019B16A}"/>
              </a:ext>
            </a:extLst>
          </p:cNvPr>
          <p:cNvSpPr txBox="1"/>
          <p:nvPr/>
        </p:nvSpPr>
        <p:spPr>
          <a:xfrm>
            <a:off x="1138989" y="2791326"/>
            <a:ext cx="4347411" cy="2308324"/>
          </a:xfrm>
          <a:prstGeom prst="rect">
            <a:avLst/>
          </a:prstGeom>
          <a:noFill/>
        </p:spPr>
        <p:txBody>
          <a:bodyPr wrap="square" rtlCol="0">
            <a:spAutoFit/>
          </a:bodyPr>
          <a:lstStyle/>
          <a:p>
            <a:r>
              <a:rPr lang="en-US"/>
              <a:t>AFFECTIVE			</a:t>
            </a:r>
          </a:p>
          <a:p>
            <a:pPr marL="406400" indent="-342900">
              <a:buClr>
                <a:srgbClr val="C00000"/>
              </a:buClr>
              <a:buFont typeface="Arial" panose="020B0604020202020204" pitchFamily="34" charset="0"/>
              <a:buChar char="•"/>
            </a:pPr>
            <a:r>
              <a:rPr lang="en-US"/>
              <a:t>Depressed mood</a:t>
            </a:r>
          </a:p>
          <a:p>
            <a:pPr marL="406400" indent="-342900">
              <a:buClr>
                <a:srgbClr val="C00000"/>
              </a:buClr>
              <a:buFont typeface="Arial" panose="020B0604020202020204" pitchFamily="34" charset="0"/>
              <a:buChar char="•"/>
            </a:pPr>
            <a:r>
              <a:rPr lang="en-US"/>
              <a:t>Loss of interest</a:t>
            </a:r>
          </a:p>
          <a:p>
            <a:pPr marL="406400" indent="-342900">
              <a:buClr>
                <a:srgbClr val="C00000"/>
              </a:buClr>
              <a:buFont typeface="Arial" panose="020B0604020202020204" pitchFamily="34" charset="0"/>
              <a:buChar char="•"/>
            </a:pPr>
            <a:r>
              <a:rPr lang="en-US"/>
              <a:t>Guilt, worthlessness</a:t>
            </a:r>
          </a:p>
          <a:p>
            <a:pPr marL="406400" indent="-342900">
              <a:buClr>
                <a:srgbClr val="C00000"/>
              </a:buClr>
              <a:buFont typeface="Arial" panose="020B0604020202020204" pitchFamily="34" charset="0"/>
              <a:buChar char="•"/>
            </a:pPr>
            <a:r>
              <a:rPr lang="en-US"/>
              <a:t>Hopelessness</a:t>
            </a:r>
          </a:p>
          <a:p>
            <a:pPr marL="406400" indent="-342900">
              <a:buClr>
                <a:srgbClr val="C00000"/>
              </a:buClr>
              <a:buFont typeface="Arial" panose="020B0604020202020204" pitchFamily="34" charset="0"/>
              <a:buChar char="•"/>
            </a:pPr>
            <a:r>
              <a:rPr lang="en-US"/>
              <a:t>Suicidal ideation</a:t>
            </a:r>
          </a:p>
        </p:txBody>
      </p:sp>
      <p:sp>
        <p:nvSpPr>
          <p:cNvPr id="7" name="TextBox 6">
            <a:extLst>
              <a:ext uri="{FF2B5EF4-FFF2-40B4-BE49-F238E27FC236}">
                <a16:creationId xmlns:a16="http://schemas.microsoft.com/office/drawing/2014/main" id="{84BA42F9-A06E-0449-FDC1-95CEB6572040}"/>
              </a:ext>
            </a:extLst>
          </p:cNvPr>
          <p:cNvSpPr txBox="1"/>
          <p:nvPr/>
        </p:nvSpPr>
        <p:spPr>
          <a:xfrm>
            <a:off x="6094412" y="2738060"/>
            <a:ext cx="4092325" cy="2677656"/>
          </a:xfrm>
          <a:prstGeom prst="rect">
            <a:avLst/>
          </a:prstGeom>
          <a:noFill/>
        </p:spPr>
        <p:txBody>
          <a:bodyPr wrap="square" rtlCol="0">
            <a:spAutoFit/>
          </a:bodyPr>
          <a:lstStyle/>
          <a:p>
            <a:r>
              <a:rPr lang="en-US"/>
              <a:t>SOMATIC</a:t>
            </a:r>
          </a:p>
          <a:p>
            <a:pPr marL="342900" indent="-342900">
              <a:buClr>
                <a:srgbClr val="C00000"/>
              </a:buClr>
              <a:buFont typeface="Arial" panose="020B0604020202020204" pitchFamily="34" charset="0"/>
              <a:buChar char="•"/>
            </a:pPr>
            <a:r>
              <a:rPr lang="en-US"/>
              <a:t>Appetite/Weight loss</a:t>
            </a:r>
          </a:p>
          <a:p>
            <a:pPr marL="342900" indent="-342900">
              <a:buClr>
                <a:srgbClr val="C00000"/>
              </a:buClr>
              <a:buFont typeface="Arial" panose="020B0604020202020204" pitchFamily="34" charset="0"/>
              <a:buChar char="•"/>
            </a:pPr>
            <a:r>
              <a:rPr lang="en-US"/>
              <a:t>Sleep disturbance</a:t>
            </a:r>
          </a:p>
          <a:p>
            <a:pPr marL="342900" indent="-342900">
              <a:buClr>
                <a:srgbClr val="C00000"/>
              </a:buClr>
              <a:buFont typeface="Arial" panose="020B0604020202020204" pitchFamily="34" charset="0"/>
              <a:buChar char="•"/>
            </a:pPr>
            <a:r>
              <a:rPr lang="en-US"/>
              <a:t>Agitation/retardation</a:t>
            </a:r>
          </a:p>
          <a:p>
            <a:pPr marL="342900" indent="-342900">
              <a:buClr>
                <a:srgbClr val="C00000"/>
              </a:buClr>
              <a:buFont typeface="Arial" panose="020B0604020202020204" pitchFamily="34" charset="0"/>
              <a:buChar char="•"/>
            </a:pPr>
            <a:r>
              <a:rPr lang="en-US"/>
              <a:t>Fatigue</a:t>
            </a:r>
          </a:p>
          <a:p>
            <a:pPr marL="342900" indent="-342900">
              <a:buClr>
                <a:srgbClr val="C00000"/>
              </a:buClr>
              <a:buFont typeface="Arial" panose="020B0604020202020204" pitchFamily="34" charset="0"/>
              <a:buChar char="•"/>
            </a:pPr>
            <a:r>
              <a:rPr lang="en-US"/>
              <a:t>Loss of concentration</a:t>
            </a:r>
          </a:p>
          <a:p>
            <a:endParaRPr lang="en-US"/>
          </a:p>
        </p:txBody>
      </p:sp>
      <p:sp>
        <p:nvSpPr>
          <p:cNvPr id="8" name="TextBox 7">
            <a:extLst>
              <a:ext uri="{FF2B5EF4-FFF2-40B4-BE49-F238E27FC236}">
                <a16:creationId xmlns:a16="http://schemas.microsoft.com/office/drawing/2014/main" id="{AAB54990-CC84-5693-CF4C-515B2902A3EF}"/>
              </a:ext>
            </a:extLst>
          </p:cNvPr>
          <p:cNvSpPr txBox="1"/>
          <p:nvPr/>
        </p:nvSpPr>
        <p:spPr>
          <a:xfrm>
            <a:off x="1138988" y="5415716"/>
            <a:ext cx="10154653" cy="646331"/>
          </a:xfrm>
          <a:prstGeom prst="rect">
            <a:avLst/>
          </a:prstGeom>
          <a:noFill/>
        </p:spPr>
        <p:txBody>
          <a:bodyPr wrap="square" rtlCol="0">
            <a:spAutoFit/>
          </a:bodyPr>
          <a:lstStyle/>
          <a:p>
            <a:r>
              <a:rPr lang="en-US" sz="1800"/>
              <a:t>Evidence suggests</a:t>
            </a:r>
            <a:r>
              <a:rPr lang="en-US" altLang="en-US" sz="1800"/>
              <a:t> a bidirectional relationship between depression and inflammation</a:t>
            </a:r>
          </a:p>
          <a:p>
            <a:r>
              <a:rPr lang="en-US" sz="1600" i="1" err="1"/>
              <a:t>Khandaker</a:t>
            </a:r>
            <a:r>
              <a:rPr lang="en-US" sz="1600" i="1"/>
              <a:t>, et. Al., Psychol Med, 2017</a:t>
            </a:r>
            <a:r>
              <a:rPr lang="en-US" sz="1800">
                <a:solidFill>
                  <a:schemeClr val="accent4">
                    <a:lumMod val="50000"/>
                  </a:schemeClr>
                </a:solidFill>
              </a:rPr>
              <a:t>.</a:t>
            </a:r>
            <a:endParaRPr lang="en-US" sz="1800"/>
          </a:p>
        </p:txBody>
      </p:sp>
      <p:sp>
        <p:nvSpPr>
          <p:cNvPr id="9" name="Slide Number Placeholder 1">
            <a:extLst>
              <a:ext uri="{FF2B5EF4-FFF2-40B4-BE49-F238E27FC236}">
                <a16:creationId xmlns:a16="http://schemas.microsoft.com/office/drawing/2014/main" id="{0F43B891-8EB4-7E8E-454F-EB40E529DB72}"/>
              </a:ext>
            </a:extLst>
          </p:cNvPr>
          <p:cNvSpPr txBox="1">
            <a:spLocks/>
          </p:cNvSpPr>
          <p:nvPr/>
        </p:nvSpPr>
        <p:spPr>
          <a:xfrm>
            <a:off x="11483535" y="6305882"/>
            <a:ext cx="548640"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8</a:t>
            </a:fld>
            <a:endParaRPr lang="en-US">
              <a:solidFill>
                <a:schemeClr val="bg1"/>
              </a:solidFill>
            </a:endParaRPr>
          </a:p>
        </p:txBody>
      </p:sp>
    </p:spTree>
    <p:extLst>
      <p:ext uri="{BB962C8B-B14F-4D97-AF65-F5344CB8AC3E}">
        <p14:creationId xmlns:p14="http://schemas.microsoft.com/office/powerpoint/2010/main" val="13524398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9CA-AABC-4063-84FE-7397AF5A273A}"/>
              </a:ext>
            </a:extLst>
          </p:cNvPr>
          <p:cNvSpPr>
            <a:spLocks noGrp="1"/>
          </p:cNvSpPr>
          <p:nvPr>
            <p:ph type="title"/>
          </p:nvPr>
        </p:nvSpPr>
        <p:spPr>
          <a:xfrm>
            <a:off x="623890" y="806049"/>
            <a:ext cx="10512424" cy="648915"/>
          </a:xfrm>
        </p:spPr>
        <p:txBody>
          <a:bodyPr>
            <a:normAutofit fontScale="90000"/>
          </a:bodyPr>
          <a:lstStyle/>
          <a:p>
            <a:r>
              <a:rPr lang="en-US"/>
              <a:t>Mental Illnesses Are also Physical Illnesses Because the Brain        and the Body are One</a:t>
            </a:r>
            <a:br>
              <a:rPr lang="en-US"/>
            </a:br>
            <a:endParaRPr lang="en-US"/>
          </a:p>
        </p:txBody>
      </p:sp>
      <p:sp>
        <p:nvSpPr>
          <p:cNvPr id="3" name="Text Placeholder 2">
            <a:extLst>
              <a:ext uri="{FF2B5EF4-FFF2-40B4-BE49-F238E27FC236}">
                <a16:creationId xmlns:a16="http://schemas.microsoft.com/office/drawing/2014/main" id="{F4F2C6A2-700F-4837-93D2-184402CF4EFE}"/>
              </a:ext>
            </a:extLst>
          </p:cNvPr>
          <p:cNvSpPr>
            <a:spLocks noGrp="1"/>
          </p:cNvSpPr>
          <p:nvPr>
            <p:ph type="body" sz="quarter" idx="11"/>
          </p:nvPr>
        </p:nvSpPr>
        <p:spPr>
          <a:xfrm>
            <a:off x="623890" y="1935957"/>
            <a:ext cx="10512424" cy="3875364"/>
          </a:xfrm>
        </p:spPr>
        <p:txBody>
          <a:bodyPr>
            <a:normAutofit fontScale="85000" lnSpcReduction="20000"/>
          </a:bodyPr>
          <a:lstStyle/>
          <a:p>
            <a:pPr marL="342900" indent="-342900">
              <a:buClr>
                <a:srgbClr val="C00000"/>
              </a:buClr>
              <a:buSzPct val="125000"/>
              <a:buFont typeface="Arial" panose="020B0604020202020204" pitchFamily="34" charset="0"/>
              <a:buChar char="•"/>
              <a:tabLst>
                <a:tab pos="396875" algn="l"/>
              </a:tabLst>
              <a:defRPr/>
            </a:pPr>
            <a:r>
              <a:rPr lang="en-GB" altLang="zh-TW" sz="2400">
                <a:cs typeface="Arial" charset="0"/>
              </a:rPr>
              <a:t>The brain controls life’s essential involuntary bodily functions, such as breathing and heart rate.</a:t>
            </a:r>
          </a:p>
          <a:p>
            <a:pPr marL="288925" indent="-288925">
              <a:buClr>
                <a:srgbClr val="C00000"/>
              </a:buClr>
              <a:buSzPct val="125000"/>
              <a:buFont typeface="Arial" panose="020B0604020202020204" pitchFamily="34" charset="0"/>
              <a:buChar char="•"/>
              <a:tabLst>
                <a:tab pos="396875" algn="l"/>
              </a:tabLst>
              <a:defRPr/>
            </a:pPr>
            <a:endParaRPr lang="en-GB" altLang="zh-TW" sz="1600">
              <a:cs typeface="Arial" charset="0"/>
            </a:endParaRPr>
          </a:p>
          <a:p>
            <a:pPr marL="342900" indent="-342900">
              <a:buClr>
                <a:srgbClr val="C00000"/>
              </a:buClr>
              <a:buSzPct val="125000"/>
              <a:buFont typeface="Arial" panose="020B0604020202020204" pitchFamily="34" charset="0"/>
              <a:buChar char="•"/>
              <a:tabLst>
                <a:tab pos="396875" algn="l"/>
              </a:tabLst>
              <a:defRPr/>
            </a:pPr>
            <a:r>
              <a:rPr lang="en-GB" altLang="zh-TW" sz="2400">
                <a:cs typeface="Arial" charset="0"/>
              </a:rPr>
              <a:t>The brain tells the body what voluntary physical actions it must take to survive, such as eating or running away. </a:t>
            </a:r>
          </a:p>
          <a:p>
            <a:pPr marL="342900" indent="-342900">
              <a:spcBef>
                <a:spcPts val="0"/>
              </a:spcBef>
              <a:buClr>
                <a:srgbClr val="C00000"/>
              </a:buClr>
              <a:buSzPct val="125000"/>
              <a:buFont typeface="Arial" panose="020B0604020202020204" pitchFamily="34" charset="0"/>
              <a:buChar char="•"/>
              <a:tabLst>
                <a:tab pos="396875" algn="l"/>
              </a:tabLst>
              <a:defRPr/>
            </a:pPr>
            <a:endParaRPr lang="en-GB" altLang="zh-TW" sz="2400">
              <a:cs typeface="Arial" charset="0"/>
            </a:endParaRPr>
          </a:p>
          <a:p>
            <a:pPr marL="342900" indent="-342900">
              <a:buClr>
                <a:srgbClr val="C00000"/>
              </a:buClr>
              <a:buSzPct val="125000"/>
              <a:buFont typeface="Arial" panose="020B0604020202020204" pitchFamily="34" charset="0"/>
              <a:buChar char="•"/>
              <a:tabLst>
                <a:tab pos="396875" algn="l"/>
              </a:tabLst>
              <a:defRPr/>
            </a:pPr>
            <a:r>
              <a:rPr lang="en-GB" altLang="zh-TW" sz="2400">
                <a:cs typeface="Arial" charset="0"/>
              </a:rPr>
              <a:t>The body provides continuous feedback to the brain, such as my stomach is full, or my muscles are tired.</a:t>
            </a:r>
          </a:p>
          <a:p>
            <a:pPr marL="288925" indent="-288925">
              <a:buClr>
                <a:srgbClr val="C00000"/>
              </a:buClr>
              <a:buSzPct val="125000"/>
              <a:buFont typeface="Arial" panose="020B0604020202020204" pitchFamily="34" charset="0"/>
              <a:buChar char="•"/>
              <a:tabLst>
                <a:tab pos="396875" algn="l"/>
              </a:tabLst>
              <a:defRPr/>
            </a:pPr>
            <a:endParaRPr lang="en-GB" altLang="zh-TW" sz="1600">
              <a:cs typeface="Arial" charset="0"/>
            </a:endParaRPr>
          </a:p>
          <a:p>
            <a:pPr marL="342900" indent="-342900">
              <a:buClr>
                <a:srgbClr val="C00000"/>
              </a:buClr>
              <a:buSzPct val="125000"/>
              <a:buFont typeface="Arial" panose="020B0604020202020204" pitchFamily="34" charset="0"/>
              <a:buChar char="•"/>
              <a:tabLst>
                <a:tab pos="396875" algn="l"/>
              </a:tabLst>
              <a:defRPr/>
            </a:pPr>
            <a:r>
              <a:rPr lang="en-GB" altLang="zh-TW" sz="2400">
                <a:cs typeface="Arial" charset="0"/>
              </a:rPr>
              <a:t>Strong emotions are expressions of the brain and body acting in unison, e.g., “a knot in my stomach”, “a lump in my throat”, “chills ran down my spine”, etc.</a:t>
            </a:r>
          </a:p>
          <a:p>
            <a:endParaRPr lang="en-US"/>
          </a:p>
        </p:txBody>
      </p:sp>
      <p:sp>
        <p:nvSpPr>
          <p:cNvPr id="4" name="Slide Number Placeholder 1">
            <a:extLst>
              <a:ext uri="{FF2B5EF4-FFF2-40B4-BE49-F238E27FC236}">
                <a16:creationId xmlns:a16="http://schemas.microsoft.com/office/drawing/2014/main" id="{9C7B94FB-C910-A163-E2B8-7D000F5B6DEF}"/>
              </a:ext>
            </a:extLst>
          </p:cNvPr>
          <p:cNvSpPr txBox="1">
            <a:spLocks/>
          </p:cNvSpPr>
          <p:nvPr/>
        </p:nvSpPr>
        <p:spPr>
          <a:xfrm>
            <a:off x="11418208" y="6305882"/>
            <a:ext cx="770617" cy="396240"/>
          </a:xfrm>
          <a:prstGeom prst="bracketPair">
            <a:avLst>
              <a:gd name="adj" fmla="val 17949"/>
            </a:avLst>
          </a:prstGeom>
        </p:spPr>
        <p:txBody>
          <a:bodyPr/>
          <a:ls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fld id="{1D2EA5EF-C699-AF4C-BA42-C0A1CAAB713C}" type="slidenum">
              <a:rPr lang="en-US" smtClean="0">
                <a:solidFill>
                  <a:schemeClr val="bg1"/>
                </a:solidFill>
              </a:rPr>
              <a:pPr/>
              <a:t>9</a:t>
            </a:fld>
            <a:endParaRPr lang="en-US">
              <a:solidFill>
                <a:schemeClr val="bg1"/>
              </a:solidFill>
            </a:endParaRPr>
          </a:p>
        </p:txBody>
      </p:sp>
    </p:spTree>
    <p:extLst>
      <p:ext uri="{BB962C8B-B14F-4D97-AF65-F5344CB8AC3E}">
        <p14:creationId xmlns:p14="http://schemas.microsoft.com/office/powerpoint/2010/main" val="1053965587"/>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F6BC90FA4D0E49B1442915B7848ED6" ma:contentTypeVersion="2" ma:contentTypeDescription="Create a new document." ma:contentTypeScope="" ma:versionID="bac38e9549179d108104f32b9bc06009">
  <xsd:schema xmlns:xsd="http://www.w3.org/2001/XMLSchema" xmlns:xs="http://www.w3.org/2001/XMLSchema" xmlns:p="http://schemas.microsoft.com/office/2006/metadata/properties" xmlns:ns3="dfbb61b6-1057-41e3-8b34-debc04aad834" targetNamespace="http://schemas.microsoft.com/office/2006/metadata/properties" ma:root="true" ma:fieldsID="5c13e11806582b3713c7e64ef11d3b2e" ns3:_="">
    <xsd:import namespace="dfbb61b6-1057-41e3-8b34-debc04aad83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bb61b6-1057-41e3-8b34-debc04aad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EA356B-99E7-4636-B05C-23F512E9F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bb61b6-1057-41e3-8b34-debc04aad8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BB5B0-B976-4674-9566-6F053BFCFEC7}">
  <ds:schemaRefs>
    <ds:schemaRef ds:uri="http://schemas.microsoft.com/sharepoint/v3/contenttype/forms"/>
  </ds:schemaRefs>
</ds:datastoreItem>
</file>

<file path=customXml/itemProps3.xml><?xml version="1.0" encoding="utf-8"?>
<ds:datastoreItem xmlns:ds="http://schemas.openxmlformats.org/officeDocument/2006/customXml" ds:itemID="{01F6490D-34C4-4497-BE4D-A8D1AADB3603}">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fbb61b6-1057-41e3-8b34-debc04aad8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SE-AETC-NCRC-Template-16x9</Template>
  <TotalTime>1489</TotalTime>
  <Words>3470</Words>
  <Application>Microsoft Office PowerPoint</Application>
  <PresentationFormat>Custom</PresentationFormat>
  <Paragraphs>387</Paragraphs>
  <Slides>39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vt:lpstr>
      <vt:lpstr>Calibri</vt:lpstr>
      <vt:lpstr>ITC Avant Garde Std Bk</vt:lpstr>
      <vt:lpstr>Monotype Sorts</vt:lpstr>
      <vt:lpstr>Wingdings</vt:lpstr>
      <vt:lpstr>AETC-NCRC-16x9-template</vt:lpstr>
      <vt:lpstr>Francine Cournos, M.D.  Co-Principal Investigator, Northeast/Caribbean AETC Professor of Clinical Psychiatry, Columbia University fc15@cumc.columbia.edu   August 31, 2023</vt:lpstr>
      <vt:lpstr>Learning Objectives </vt:lpstr>
      <vt:lpstr>Disclosures</vt:lpstr>
      <vt:lpstr>Globally, Depression Is Referred to As a “Common Mental Disorder” </vt:lpstr>
      <vt:lpstr>Depression During the COVID-19 Pandemic</vt:lpstr>
      <vt:lpstr>Depression and Disability, Morbidity and Mortality </vt:lpstr>
      <vt:lpstr>Depression As an Illness Is Found in Two Types of Psychiatric Disorders  </vt:lpstr>
      <vt:lpstr>Major Depression is Best Conceptualized as a Medical         Co-morbidity of HIV Infection</vt:lpstr>
      <vt:lpstr>Mental Illnesses Are also Physical Illnesses Because the Brain        and the Body are One </vt:lpstr>
      <vt:lpstr>Distinguish Between Mental Distress And Mental Disorders  </vt:lpstr>
      <vt:lpstr>Conceptualizing Depression Care with The WHO Pyramid of Mental Health Services </vt:lpstr>
      <vt:lpstr>The WHO Pyramid of Mental Health Services</vt:lpstr>
      <vt:lpstr>The National HIV Curriculum Has Tools to Screen for Depression and other Psychiatric Illnesses</vt:lpstr>
      <vt:lpstr>Some Tools in the National HIV Curriculum Are Linked to Automatic Calculators  </vt:lpstr>
      <vt:lpstr>PHQ-2 and PHQ-9 Screening Tools for Depression </vt:lpstr>
      <vt:lpstr>Screening for Depression: PHQ-2</vt:lpstr>
      <vt:lpstr>PHQ-9 for Depression:  Items Rated from 0-3 </vt:lpstr>
      <vt:lpstr>The Differential Diagnosis of  Depressive Symptoms </vt:lpstr>
      <vt:lpstr>PHQ-9 Scores </vt:lpstr>
      <vt:lpstr>Responding to Minimal/Mild Symptoms of Depression (while addressing modifiable medical conditions)</vt:lpstr>
      <vt:lpstr>Self Care for Minimal/Mild Depressive Symptoms</vt:lpstr>
      <vt:lpstr>Evidence-based Psychotherapies for Depression </vt:lpstr>
      <vt:lpstr>Antidepressant Treatment for Depression    </vt:lpstr>
      <vt:lpstr>Treatment of Unipolar Major Depression in the STAR*D Study: Overview  </vt:lpstr>
      <vt:lpstr>Treatment of Unipolar Major Depression The STAR*D Study: Results  </vt:lpstr>
      <vt:lpstr>Treatment of Unipolar Major Depression in the STAR*D Study: Implications  </vt:lpstr>
      <vt:lpstr>Classes of Antidepressants</vt:lpstr>
      <vt:lpstr>There are Treatments For Depressive Disorders that Are Refractory to Usual Psychotropic Medications </vt:lpstr>
      <vt:lpstr>Bipolar Depression </vt:lpstr>
      <vt:lpstr>Distinguish Between Major Depression and  Bipolar Depression </vt:lpstr>
      <vt:lpstr>Diagnosing Bipolar Disorder</vt:lpstr>
      <vt:lpstr>Managing Bipolar Disorder</vt:lpstr>
      <vt:lpstr>Bipolar Disorder is Associated with Creativity </vt:lpstr>
      <vt:lpstr>Alcohol/Substance Use Co-morbidity </vt:lpstr>
      <vt:lpstr>Alcohol/Substance Use Co-morbidity </vt:lpstr>
      <vt:lpstr>Alcohol/Substance Use Co-morbidity </vt:lpstr>
      <vt:lpstr>Alcohol/Substance Use Co-morbidity </vt:lpstr>
      <vt:lpstr>Outcomes of Depression Treatment in People with HIV  </vt:lpstr>
      <vt:lpstr>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dc:creator>
  <cp:lastModifiedBy>Judith Collins</cp:lastModifiedBy>
  <cp:revision>31</cp:revision>
  <dcterms:created xsi:type="dcterms:W3CDTF">2021-08-04T17:02:34Z</dcterms:created>
  <dcterms:modified xsi:type="dcterms:W3CDTF">2023-11-08T20:00:27Z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2021-08-04T17:02:34Z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6b7aad6c-6378-4022-a855-2c3f17f41c15</vt:lpwstr>
  </property>
  <property fmtid="{D5CDD505-2E9C-101B-9397-08002B2CF9AE}" pid="8" name="MSIP_Label_792c8cef-6f2b-4af1-b4ac-d815ff795cd6_ContentBits">
    <vt:lpwstr>0</vt:lpwstr>
  </property>
  <property fmtid="{D5CDD505-2E9C-101B-9397-08002B2CF9AE}" pid="9" name="ContentTypeId">
    <vt:lpwstr>0x0101003FF6BC90FA4D0E49B1442915B7848ED6</vt:lpwstr>
  </property>
</Properties>
</file>