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 id="2147483688" r:id="rId6"/>
    <p:sldMasterId id="2147483693" r:id="rId7"/>
    <p:sldMasterId id="2147483704" r:id="rId8"/>
    <p:sldMasterId id="2147483710" r:id="rId9"/>
    <p:sldMasterId id="2147483717" r:id="rId10"/>
    <p:sldMasterId id="2147483730" r:id="rId11"/>
    <p:sldMasterId id="2147483747" r:id="rId12"/>
  </p:sldMasterIdLst>
  <p:notesMasterIdLst>
    <p:notesMasterId r:id="rId37"/>
  </p:notesMasterIdLst>
  <p:handoutMasterIdLst>
    <p:handoutMasterId r:id="rId38"/>
  </p:handoutMasterIdLst>
  <p:sldIdLst>
    <p:sldId id="272" r:id="rId13"/>
    <p:sldId id="261" r:id="rId14"/>
    <p:sldId id="266" r:id="rId15"/>
    <p:sldId id="328" r:id="rId16"/>
    <p:sldId id="329" r:id="rId17"/>
    <p:sldId id="307" r:id="rId18"/>
    <p:sldId id="314" r:id="rId19"/>
    <p:sldId id="315" r:id="rId20"/>
    <p:sldId id="316" r:id="rId21"/>
    <p:sldId id="317" r:id="rId22"/>
    <p:sldId id="318" r:id="rId23"/>
    <p:sldId id="319" r:id="rId24"/>
    <p:sldId id="320" r:id="rId25"/>
    <p:sldId id="321" r:id="rId26"/>
    <p:sldId id="322" r:id="rId27"/>
    <p:sldId id="305" r:id="rId28"/>
    <p:sldId id="281" r:id="rId29"/>
    <p:sldId id="323" r:id="rId30"/>
    <p:sldId id="324" r:id="rId31"/>
    <p:sldId id="325" r:id="rId32"/>
    <p:sldId id="326" r:id="rId33"/>
    <p:sldId id="296" r:id="rId34"/>
    <p:sldId id="327" r:id="rId35"/>
    <p:sldId id="28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50A5AB"/>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8" autoAdjust="0"/>
    <p:restoredTop sz="90862" autoAdjust="0"/>
  </p:normalViewPr>
  <p:slideViewPr>
    <p:cSldViewPr snapToGrid="0">
      <p:cViewPr varScale="1">
        <p:scale>
          <a:sx n="97" d="100"/>
          <a:sy n="97" d="100"/>
        </p:scale>
        <p:origin x="1524" y="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1/11/2024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07 2023</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Early infectious syphilis (primary, secondary, early latent)</a:t>
            </a:r>
          </a:p>
          <a:p>
            <a:pPr lvl="1">
              <a:buFont typeface="Arial" panose="020B0604020202020204" pitchFamily="34" charset="0"/>
              <a:buChar char="•"/>
            </a:pPr>
            <a:r>
              <a:rPr lang="en-US" sz="1200" dirty="0"/>
              <a:t>No routine screening in men who only have sex with women &amp; nonpregnant patients</a:t>
            </a:r>
          </a:p>
          <a:p>
            <a:pPr lvl="1">
              <a:buFont typeface="Arial" panose="020B0604020202020204" pitchFamily="34" charset="0"/>
              <a:buChar char="•"/>
            </a:pPr>
            <a:r>
              <a:rPr lang="en-US" sz="1200" dirty="0"/>
              <a:t>Consider opt-out screening in correctional centers with high local transmission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304809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15-20% become nonreactive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False positive:  autoimmune disease (AID), other spirochetes (Lyme), malaria, leprosy</a:t>
            </a:r>
            <a:endParaRPr lang="en-US" sz="1200" dirty="0">
              <a:solidFill>
                <a:schemeClr val="tx1"/>
              </a:solidFill>
            </a:endParaRPr>
          </a:p>
          <a:p>
            <a:pPr lvl="1">
              <a:buFont typeface="Arial" panose="020B0604020202020204" pitchFamily="34" charset="0"/>
              <a:buChar char="•"/>
            </a:pPr>
            <a:r>
              <a:rPr lang="en-US" sz="1200" dirty="0">
                <a:solidFill>
                  <a:schemeClr val="tx1"/>
                </a:solidFill>
              </a:rPr>
              <a:t>False positive:  </a:t>
            </a:r>
            <a:r>
              <a:rPr lang="en-US" sz="1200" dirty="0"/>
              <a:t>AID</a:t>
            </a:r>
            <a:r>
              <a:rPr lang="en-US" sz="1200" baseline="0" dirty="0"/>
              <a:t>, IDU, old age, pregnancy, </a:t>
            </a:r>
            <a:r>
              <a:rPr lang="en-US" sz="1200" dirty="0"/>
              <a:t>other </a:t>
            </a:r>
            <a:r>
              <a:rPr lang="en-US" sz="1200" baseline="0" dirty="0"/>
              <a:t>spirochetes, HSV or HIV infection, and recent vaccination</a:t>
            </a:r>
          </a:p>
          <a:p>
            <a:pPr lvl="1">
              <a:buFont typeface="Arial" panose="020B0604020202020204" pitchFamily="34" charset="0"/>
              <a:buChar char="•"/>
            </a:pPr>
            <a:r>
              <a:rPr lang="en-US" sz="1200" dirty="0">
                <a:solidFill>
                  <a:schemeClr val="tx1"/>
                </a:solidFill>
              </a:rPr>
              <a:t>False negatives: Prozone Effect (see next slide) - </a:t>
            </a:r>
            <a:r>
              <a:rPr lang="en-US" dirty="0"/>
              <a:t>v</a:t>
            </a:r>
            <a:r>
              <a:rPr lang="en-US" sz="1200" dirty="0">
                <a:solidFill>
                  <a:schemeClr val="tx1"/>
                </a:solidFill>
              </a:rPr>
              <a:t>ery high serum </a:t>
            </a:r>
            <a:r>
              <a:rPr lang="en-US" sz="1200" dirty="0"/>
              <a:t>Ab</a:t>
            </a:r>
            <a:r>
              <a:rPr lang="en-US" sz="1200" dirty="0">
                <a:solidFill>
                  <a:schemeClr val="tx1"/>
                </a:solidFill>
              </a:rPr>
              <a:t> supersaturates the </a:t>
            </a:r>
            <a:r>
              <a:rPr lang="en-US" sz="1200" dirty="0"/>
              <a:t>test </a:t>
            </a:r>
            <a:r>
              <a:rPr lang="en-US" sz="1200" dirty="0">
                <a:solidFill>
                  <a:schemeClr val="tx1"/>
                </a:solidFill>
              </a:rPr>
              <a:t>Ag interfering with the Ag-Ab lattice network needed to visualize a flocculation reaction</a:t>
            </a:r>
          </a:p>
          <a:p>
            <a:pPr lvl="1">
              <a:buFont typeface="Arial" panose="020B0604020202020204" pitchFamily="34" charset="0"/>
              <a:buChar char="•"/>
            </a:pPr>
            <a:r>
              <a:rPr lang="en-US" sz="2000" dirty="0"/>
              <a:t>Tests can be elevated in untreated primary/secondary syphilis without NS</a:t>
            </a:r>
          </a:p>
          <a:p>
            <a:pPr lvl="1">
              <a:buFont typeface="Arial" panose="020B0604020202020204" pitchFamily="34" charset="0"/>
              <a:buChar char="•"/>
            </a:pPr>
            <a:r>
              <a:rPr lang="en-US" sz="1800" dirty="0"/>
              <a:t>CSF WBC can be elevated in HIV (CD4 &lt;350 cells/mm</a:t>
            </a:r>
            <a:r>
              <a:rPr lang="en-US" sz="1800" baseline="30000" dirty="0"/>
              <a:t>3 </a:t>
            </a:r>
            <a:r>
              <a:rPr lang="en-US" sz="1800" dirty="0"/>
              <a:t>or serology titer &gt;1:32), so some experts suggest higher cutoff in this case (WBC &gt;20 cells/mm</a:t>
            </a:r>
            <a:r>
              <a:rPr lang="en-US" sz="1800" baseline="30000" dirty="0"/>
              <a:t>3</a:t>
            </a:r>
            <a:r>
              <a:rPr lang="en-US" sz="1800" dirty="0"/>
              <a:t> instead of &gt;5)</a:t>
            </a:r>
            <a:endParaRPr lang="en-US" sz="1600" dirty="0"/>
          </a:p>
          <a:p>
            <a:pPr>
              <a:buFont typeface="Arial" panose="020B0604020202020204" pitchFamily="34" charset="0"/>
              <a:buChar char="•"/>
            </a:pPr>
            <a:r>
              <a:rPr lang="en-US" sz="2400" dirty="0"/>
              <a:t>CSF VDRL has high specificity but low sensitivity (assuming no blood contamination of CSF)</a:t>
            </a:r>
          </a:p>
          <a:p>
            <a:pPr lvl="1">
              <a:buFont typeface="Arial" panose="020B0604020202020204" pitchFamily="34" charset="0"/>
              <a:buChar char="•"/>
            </a:pPr>
            <a:r>
              <a:rPr lang="en-US" sz="1800" dirty="0"/>
              <a:t>If VDRL is negative, but there is high clinical suspicion for NS and other CSF results are abnormal, either treat empirically or can get treponemal CSF FTA-ABS to confirm</a:t>
            </a:r>
          </a:p>
          <a:p>
            <a:pPr lvl="1">
              <a:buFont typeface="Arial" panose="020B0604020202020204" pitchFamily="34" charset="0"/>
              <a:buChar cha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140921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very good H&amp;P to assess for signs of prior primary or secondary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false positive is suspected or patient not previously treated, retest with another treponemal test (TPPA)</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54200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Bloody taps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HIV, concurrent ART + syphilis treatment may improve clinical response to treatment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17949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417385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Latent unknown duration: treat as late latent</a:t>
            </a:r>
          </a:p>
          <a:p>
            <a:r>
              <a:rPr lang="en-US" dirty="0"/>
              <a:t>PCN given as 3-4 million units q4hr or CI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DejaVuSans"/>
              </a:rPr>
              <a:t>If adherence to therapy can be ensured, an acceptable alternative is a 10- to 14-day course of intramuscular procaine penicillin G 2.4 million units once daily plus probenecid 500 mg orally four times a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DejaVuSans"/>
              </a:rPr>
              <a:t>Some experts recommend giving additional therapy with intramuscular benzathine penicillin G 2.4 million units once per week for up to 3 weeks—starting after the completion of the 10- to 14-day regimen—to provide a total duration of therapy comparable to the treatment for late latent syphilis; although this approach is often used, data are lacking to support this enhanced treatment regimen.[</a:t>
            </a:r>
            <a:r>
              <a:rPr lang="en-US" sz="1200" dirty="0">
                <a:solidFill>
                  <a:srgbClr val="0000FF"/>
                </a:solidFill>
                <a:effectLst/>
                <a:latin typeface="DejaVuSans"/>
              </a:rPr>
              <a:t>26</a:t>
            </a:r>
            <a:r>
              <a:rPr lang="en-US" sz="1200" dirty="0">
                <a:effectLst/>
                <a:latin typeface="DejaVuSans"/>
              </a:rPr>
              <a:t>] In addition, there is insufficient data to support the use of systemic corticosteroids as adjunctive therapy for neurosyphilis, ocular syphilis, or </a:t>
            </a:r>
            <a:r>
              <a:rPr lang="en-US" sz="1200" dirty="0" err="1">
                <a:effectLst/>
                <a:latin typeface="DejaVuSans"/>
              </a:rPr>
              <a:t>otosyphilis</a:t>
            </a:r>
            <a:r>
              <a:rPr lang="en-US" sz="1200" dirty="0">
                <a:effectLst/>
                <a:latin typeface="DejaVuSa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DejaVuSans"/>
              </a:rPr>
              <a:t>Missed doses – restart regimen if &gt;10-14 days between doses for most cases and &gt;9 days for pregnant women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406105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25489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Usually resolves spontaneously within 24 hours</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361117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3666783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Test HIV again 3 months 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RPR negative, but high clinical suspicion, repeat RPR in 1-2 weeks</a:t>
            </a:r>
          </a:p>
          <a:p>
            <a:endParaRPr lang="en-US" dirty="0"/>
          </a:p>
          <a:p>
            <a:r>
              <a:rPr lang="en-US" dirty="0"/>
              <a:t>Should allow up to 12 months before determining if </a:t>
            </a:r>
            <a:r>
              <a:rPr lang="en-US" dirty="0" err="1"/>
              <a:t>tx</a:t>
            </a:r>
            <a:r>
              <a:rPr lang="en-US" dirty="0"/>
              <a:t> failure has occurred                                                      </a:t>
            </a:r>
          </a:p>
          <a:p>
            <a:r>
              <a:rPr lang="en-US" dirty="0"/>
              <a:t>Up to 40% of people become </a:t>
            </a:r>
            <a:r>
              <a:rPr lang="en-US" dirty="0" err="1"/>
              <a:t>serofast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DejaVuSans"/>
              </a:rPr>
              <a:t>Evaluation for neurosyphilis with lumbar puncture and CSF evaluation is recommended if new neurologic manifestations are present or there are no recent sexual exposures (in the prior 6 months in persons treated for primary or secondary syphilis and the prior 12 months for person treated for latent and other stages of syphilis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 partner notification/test/treatment: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-all sex partners in the last 90 days prior to dx if early syphilis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&gt;90 days since last partner, notify only the most recent partner and treat presumptively for early syphilis if unreliable/follow-up uncertain, or wait to treat if reliable with f/u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-Some places w/high prevalence will notify/presumptively treat if late latent syphilis w/high titer (&gt;1:32)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-Long-term partners of late latent syphilis should have screening and testing based on test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81944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Includes section on wide variety of different types of STIs, screening recommendations including for sexual assault, guide on taking a sexual history, clinical tools for partner mgmt., vaccines, </a:t>
            </a:r>
            <a:r>
              <a:rPr lang="en-US" dirty="0" err="1"/>
              <a:t>etc</a:t>
            </a:r>
            <a:r>
              <a:rPr lang="en-US" dirty="0"/>
              <a:t>, AND an alert page</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21</a:t>
            </a:fld>
            <a:endParaRPr lang="en-US"/>
          </a:p>
        </p:txBody>
      </p:sp>
    </p:spTree>
    <p:extLst>
      <p:ext uri="{BB962C8B-B14F-4D97-AF65-F5344CB8AC3E}">
        <p14:creationId xmlns:p14="http://schemas.microsoft.com/office/powerpoint/2010/main" val="4124168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24</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surveillance data includes all stages of syphilis diagnosed, primary and secondary most accurately reflect new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Congenital syphilis increase is likely related to the 235% increase in syphilis among women during the same time period</a:t>
            </a:r>
            <a:endParaRPr lang="en-US" dirty="0"/>
          </a:p>
          <a:p>
            <a:r>
              <a:rPr lang="en-US" sz="1200" dirty="0"/>
              <a:t>Additional 5% of cases are in men who have sex with men and women</a:t>
            </a:r>
            <a:endParaRPr lang="en-US" dirty="0"/>
          </a:p>
          <a:p>
            <a:r>
              <a:rPr lang="en-US" dirty="0"/>
              <a:t>Extremely high rates noted in DC</a:t>
            </a:r>
          </a:p>
        </p:txBody>
      </p:sp>
      <p:sp>
        <p:nvSpPr>
          <p:cNvPr id="4" name="Slide Number Placeholder 3"/>
          <p:cNvSpPr>
            <a:spLocks noGrp="1"/>
          </p:cNvSpPr>
          <p:nvPr>
            <p:ph type="sldNum" sz="quarter" idx="5"/>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214464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surveillance data includes all stages of syphilis diagnosed, primary and secondary most accurately reflect new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Congenital syphilis increase is likely related to the 235% increase in syphilis among women during the same time period</a:t>
            </a:r>
            <a:endParaRPr lang="en-US" dirty="0"/>
          </a:p>
          <a:p>
            <a:r>
              <a:rPr lang="en-US" sz="1200" dirty="0"/>
              <a:t>Additional 5% of cases are in men who have sex with men and women</a:t>
            </a:r>
            <a:endParaRPr lang="en-US" dirty="0"/>
          </a:p>
          <a:p>
            <a:r>
              <a:rPr lang="en-US" dirty="0"/>
              <a:t>Extremely high rates noted in DC</a:t>
            </a:r>
          </a:p>
        </p:txBody>
      </p:sp>
      <p:sp>
        <p:nvSpPr>
          <p:cNvPr id="4" name="Slide Number Placeholder 3"/>
          <p:cNvSpPr>
            <a:spLocks noGrp="1"/>
          </p:cNvSpPr>
          <p:nvPr>
            <p:ph type="sldNum" sz="quarter" idx="5"/>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3618965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Trepa</a:t>
            </a:r>
            <a:r>
              <a:rPr lang="en-US" dirty="0"/>
              <a:t> “to turn” –</a:t>
            </a:r>
            <a:r>
              <a:rPr lang="en-US" dirty="0" err="1"/>
              <a:t>nema</a:t>
            </a:r>
            <a:r>
              <a:rPr lang="en-US" dirty="0"/>
              <a:t> “thread” (Greek) pallida “pale” (Latin)</a:t>
            </a:r>
          </a:p>
          <a:p>
            <a:r>
              <a:rPr lang="en-US" dirty="0"/>
              <a:t>Cannot be seen under light microscopy and cannot be cultivated on culture media, only on live rabbit tissues</a:t>
            </a:r>
          </a:p>
          <a:p>
            <a:r>
              <a:rPr lang="en-US" dirty="0"/>
              <a:t>Rare to have congenital disease due to contact with maternal genital lesions during live vaginal delivery</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301664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51575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 to primary (chancre, regional LAD) 2-6 weeks                                                </a:t>
            </a:r>
            <a:r>
              <a:rPr lang="en-US" dirty="0" err="1"/>
              <a:t>Neuroinvasion</a:t>
            </a:r>
            <a:endParaRPr lang="en-US" dirty="0"/>
          </a:p>
          <a:p>
            <a:r>
              <a:rPr lang="en-US" dirty="0"/>
              <a:t>Primary to secondary (rash, generalized LAD) 1-3 months                                           Early neurosyphilis</a:t>
            </a:r>
          </a:p>
          <a:p>
            <a:r>
              <a:rPr lang="en-US" dirty="0"/>
              <a:t>Secondary to latency (70% lifetime risk) 1-3 months                                                     V</a:t>
            </a:r>
          </a:p>
          <a:p>
            <a:r>
              <a:rPr lang="en-US" dirty="0"/>
              <a:t>Latent to tertiary (</a:t>
            </a:r>
            <a:r>
              <a:rPr lang="en-US" dirty="0" err="1"/>
              <a:t>gumma</a:t>
            </a:r>
            <a:r>
              <a:rPr lang="en-US" dirty="0"/>
              <a:t>, CV disease) months-decades                                             Late neurosyphilis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126140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osteochondritis, diaphyseal osteomyelitis, periostitis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cataracts</a:t>
            </a:r>
            <a:r>
              <a:rPr lang="en-US" sz="1200" dirty="0"/>
              <a:t>, glaucoma, </a:t>
            </a:r>
            <a:r>
              <a:rPr lang="en-US" sz="1200" dirty="0" err="1"/>
              <a:t>intersitial</a:t>
            </a:r>
            <a:r>
              <a:rPr lang="en-US" sz="1200" dirty="0"/>
              <a:t> keratitis, optic neuritis, chorioretinitis, pigmentary chorioretinopathy</a:t>
            </a:r>
          </a:p>
          <a:p>
            <a:r>
              <a:rPr lang="en-US" sz="1200" dirty="0"/>
              <a:t>anemia, thrombocytopenia</a:t>
            </a:r>
          </a:p>
          <a:p>
            <a:r>
              <a:rPr lang="en-US" sz="1200" dirty="0"/>
              <a:t>Saber shins = tibial thickening</a:t>
            </a:r>
          </a:p>
          <a:p>
            <a:r>
              <a:rPr lang="en-US" sz="1200" dirty="0"/>
              <a:t>caused by scarring and chronic inflammatory changes from persistent infection</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352845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chemeClr val="tx1"/>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chemeClr val="tx1"/>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chemeClr val="tx1"/>
                </a:solidFill>
              </a:defRPr>
            </a:lvl1pPr>
            <a:lvl2pPr marL="685800" indent="-228600">
              <a:buFontTx/>
              <a:buBlip>
                <a:blip r:embed="rId4"/>
              </a:buBlip>
              <a:defRPr>
                <a:solidFill>
                  <a:schemeClr val="tx1"/>
                </a:solidFill>
              </a:defRPr>
            </a:lvl2pPr>
            <a:lvl3pPr marL="1143000" indent="-228600">
              <a:buFontTx/>
              <a:buBlip>
                <a:blip r:embed="rId5"/>
              </a:buBlip>
              <a:defRPr>
                <a:solidFill>
                  <a:schemeClr val="tx1"/>
                </a:solidFill>
              </a:defRPr>
            </a:lvl3pPr>
            <a:lvl4pPr marL="1600200" indent="-228600">
              <a:buFontTx/>
              <a:buBlip>
                <a:blip r:embed="rId6"/>
              </a:buBlip>
              <a:defRPr>
                <a:solidFill>
                  <a:schemeClr val="tx1"/>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chemeClr val="tx1"/>
                </a:solidFill>
              </a:defRPr>
            </a:lvl1pPr>
            <a:lvl2pPr marL="685800" indent="-228600">
              <a:buFontTx/>
              <a:buBlip>
                <a:blip r:embed="rId4"/>
              </a:buBlip>
              <a:defRPr>
                <a:solidFill>
                  <a:schemeClr val="tx1"/>
                </a:solidFill>
              </a:defRPr>
            </a:lvl2pPr>
            <a:lvl3pPr marL="1143000" indent="-228600">
              <a:buFontTx/>
              <a:buBlip>
                <a:blip r:embed="rId5"/>
              </a:buBlip>
              <a:defRPr>
                <a:solidFill>
                  <a:schemeClr val="tx1"/>
                </a:solidFill>
              </a:defRPr>
            </a:lvl3pPr>
            <a:lvl4pPr marL="1600200" indent="-228600">
              <a:buFontTx/>
              <a:buBlip>
                <a:blip r:embed="rId6"/>
              </a:buBlip>
              <a:defRPr>
                <a:solidFill>
                  <a:schemeClr val="tx1"/>
                </a:solidFill>
              </a:defRPr>
            </a:lvl4pPr>
            <a:lvl5pPr marL="2057400" indent="-228600">
              <a:buFontTx/>
              <a:buBlip>
                <a:blip r:embed="rId3"/>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1/11/2024</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1330" y="142667"/>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893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heme" Target="../theme/theme9.xml"/><Relationship Id="rId7" Type="http://schemas.openxmlformats.org/officeDocument/2006/relationships/image" Target="../media/image26.jpe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1/11/2024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C99"/>
              </a:solidFill>
            </a:endParaRPr>
          </a:p>
        </p:txBody>
      </p:sp>
      <p:grpSp>
        <p:nvGrpSpPr>
          <p:cNvPr id="7" name="Group 6"/>
          <p:cNvGrpSpPr/>
          <p:nvPr userDrawn="1"/>
        </p:nvGrpSpPr>
        <p:grpSpPr>
          <a:xfrm>
            <a:off x="111397" y="6532446"/>
            <a:ext cx="866798" cy="216084"/>
            <a:chOff x="556043" y="709946"/>
            <a:chExt cx="6419056" cy="1600203"/>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pic>
        <p:nvPicPr>
          <p:cNvPr id="3" name="Picture 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16757" y="6459930"/>
            <a:ext cx="284829" cy="383751"/>
          </a:xfrm>
          <a:prstGeom prst="rect">
            <a:avLst/>
          </a:prstGeom>
        </p:spPr>
      </p:pic>
      <p:pic>
        <p:nvPicPr>
          <p:cNvPr id="4" name="Picture 3"/>
          <p:cNvPicPr>
            <a:picLocks noChangeAspect="1"/>
          </p:cNvPicPr>
          <p:nvPr userDrawn="1"/>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38909" y="6465583"/>
            <a:ext cx="373225" cy="372444"/>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749" r:id="rId1"/>
    <p:sldLayoutId id="214748374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dc.gov/std/products/provider-pocket-guides.ht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std/products/provider-pocket-guides.ht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std/treatment-guidelines/syphilis.htm" TargetMode="External"/><Relationship Id="rId2" Type="http://schemas.openxmlformats.org/officeDocument/2006/relationships/hyperlink" Target="https://doi.org/10.5021/ad.2018.30.6.749" TargetMode="External"/><Relationship Id="rId1" Type="http://schemas.openxmlformats.org/officeDocument/2006/relationships/slideLayout" Target="../slideLayouts/slideLayout1.xml"/><Relationship Id="rId6" Type="http://schemas.openxmlformats.org/officeDocument/2006/relationships/hyperlink" Target="https://www.cdc.gov/std/products/provider-pocket-guides.htm" TargetMode="External"/><Relationship Id="rId5" Type="http://schemas.openxmlformats.org/officeDocument/2006/relationships/hyperlink" Target="https://www.cdc.gov/std/statistics/prevalence-2020-at-a-glance.htm" TargetMode="External"/><Relationship Id="rId4" Type="http://schemas.openxmlformats.org/officeDocument/2006/relationships/hyperlink" Target="https://www.cdc.gov/std/treatment-guidelines/provider-resources.htm#MobileAp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1085757"/>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HIV ECHO Clinic</a:t>
            </a:r>
          </a:p>
        </p:txBody>
      </p:sp>
      <p:sp>
        <p:nvSpPr>
          <p:cNvPr id="3" name="Text Placeholder 2"/>
          <p:cNvSpPr txBox="1">
            <a:spLocks/>
          </p:cNvSpPr>
          <p:nvPr/>
        </p:nvSpPr>
        <p:spPr>
          <a:xfrm>
            <a:off x="209550" y="2767978"/>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Syphilis Screening &amp; Treatment</a:t>
            </a:r>
          </a:p>
        </p:txBody>
      </p:sp>
      <p:sp>
        <p:nvSpPr>
          <p:cNvPr id="5" name="Text Placeholder 2"/>
          <p:cNvSpPr txBox="1">
            <a:spLocks/>
          </p:cNvSpPr>
          <p:nvPr/>
        </p:nvSpPr>
        <p:spPr>
          <a:xfrm>
            <a:off x="438251" y="4889613"/>
            <a:ext cx="7375711" cy="102947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Infectious Disease Fellow, PGY-4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200" dirty="0">
                <a:solidFill>
                  <a:srgbClr val="008C99"/>
                </a:solidFill>
              </a:rPr>
              <a:t>University of New Mexico Health Science Center</a:t>
            </a: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4461702"/>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Ana-Alicia </a:t>
            </a:r>
            <a:r>
              <a:rPr kumimoji="0" lang="en-US" sz="2800"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Leonso</a:t>
            </a:r>
            <a:r>
              <a:rPr kumimoji="0" lang="en-US" sz="280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MD</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AABC5-AFC0-4C69-B33C-2D840D0ED8D0}"/>
              </a:ext>
            </a:extLst>
          </p:cNvPr>
          <p:cNvSpPr>
            <a:spLocks noGrp="1"/>
          </p:cNvSpPr>
          <p:nvPr>
            <p:ph type="body" sz="quarter" idx="10"/>
          </p:nvPr>
        </p:nvSpPr>
        <p:spPr/>
        <p:txBody>
          <a:bodyPr/>
          <a:lstStyle/>
          <a:p>
            <a:r>
              <a:rPr lang="en-US" dirty="0"/>
              <a:t>Recap of Syphilis Overview</a:t>
            </a:r>
          </a:p>
        </p:txBody>
      </p:sp>
      <p:sp>
        <p:nvSpPr>
          <p:cNvPr id="4" name="Text Placeholder 3">
            <a:extLst>
              <a:ext uri="{FF2B5EF4-FFF2-40B4-BE49-F238E27FC236}">
                <a16:creationId xmlns:a16="http://schemas.microsoft.com/office/drawing/2014/main" id="{5A0E42F2-B607-4E0F-BD49-12D8F77CCF3D}"/>
              </a:ext>
            </a:extLst>
          </p:cNvPr>
          <p:cNvSpPr>
            <a:spLocks noGrp="1"/>
          </p:cNvSpPr>
          <p:nvPr>
            <p:ph type="body" sz="quarter" idx="20"/>
          </p:nvPr>
        </p:nvSpPr>
        <p:spPr>
          <a:xfrm>
            <a:off x="404649" y="1233377"/>
            <a:ext cx="8334704" cy="5133767"/>
          </a:xfrm>
        </p:spPr>
        <p:txBody>
          <a:bodyPr/>
          <a:lstStyle/>
          <a:p>
            <a:pPr>
              <a:buFont typeface="Arial" panose="020B0604020202020204" pitchFamily="34" charset="0"/>
              <a:buChar char="•"/>
            </a:pPr>
            <a:r>
              <a:rPr lang="en-US" sz="2400" dirty="0"/>
              <a:t>Screening:</a:t>
            </a:r>
          </a:p>
          <a:p>
            <a:pPr lvl="1">
              <a:buFont typeface="Arial" panose="020B0604020202020204" pitchFamily="34" charset="0"/>
              <a:buChar char="•"/>
            </a:pPr>
            <a:r>
              <a:rPr lang="en-US" sz="2000" dirty="0"/>
              <a:t>MSM, persons with HIV (PWH), and gender diverse patients </a:t>
            </a:r>
            <a:r>
              <a:rPr lang="en-US" sz="2000" dirty="0">
                <a:sym typeface="Wingdings" pitchFamily="2" charset="2"/>
              </a:rPr>
              <a:t></a:t>
            </a:r>
            <a:r>
              <a:rPr lang="en-US" sz="2000" dirty="0"/>
              <a:t> at least annual </a:t>
            </a:r>
          </a:p>
          <a:p>
            <a:pPr lvl="1">
              <a:buFont typeface="Arial" panose="020B0604020202020204" pitchFamily="34" charset="0"/>
              <a:buChar char="•"/>
            </a:pPr>
            <a:r>
              <a:rPr lang="en-US" sz="2000" dirty="0"/>
              <a:t>Pregnant persons </a:t>
            </a:r>
            <a:r>
              <a:rPr lang="en-US" sz="2000" dirty="0">
                <a:sym typeface="Wingdings" pitchFamily="2" charset="2"/>
              </a:rPr>
              <a:t> each pregnancy, </a:t>
            </a:r>
            <a:r>
              <a:rPr lang="en-US" sz="2000" dirty="0"/>
              <a:t>first prenatal visit, first encounter with health- care facility, retest at 28 weeks gestation or if stillborn is delivered at &gt;20 weeks</a:t>
            </a:r>
          </a:p>
          <a:p>
            <a:pPr>
              <a:buFont typeface="Arial" panose="020B0604020202020204" pitchFamily="34" charset="0"/>
              <a:buChar char="•"/>
            </a:pPr>
            <a:r>
              <a:rPr lang="en-US" sz="2400" dirty="0"/>
              <a:t>Diagnosis: clinical criteria + lab testing</a:t>
            </a:r>
          </a:p>
          <a:p>
            <a:pPr lvl="1">
              <a:buFont typeface="Arial" panose="020B0604020202020204" pitchFamily="34" charset="0"/>
              <a:buChar char="•"/>
            </a:pPr>
            <a:r>
              <a:rPr lang="en-US" sz="2000" dirty="0"/>
              <a:t>Direct detection: direct fluorescent antibody (DFA) detects T. pallidum antigen (Ag) in tissue via treponeme-specific antibody (Ab), biopsy tissue staining (silver or immuno-histochemical stain) for spirochetes</a:t>
            </a:r>
          </a:p>
          <a:p>
            <a:pPr lvl="1">
              <a:buFont typeface="Arial" panose="020B0604020202020204" pitchFamily="34" charset="0"/>
              <a:buChar char="•"/>
            </a:pPr>
            <a:r>
              <a:rPr lang="en-US" sz="2000" dirty="0"/>
              <a:t>Serology: requires use of both treponemal tests and non-treponemal tests due to risks of false-positive and false-negative results if only one type is used</a:t>
            </a:r>
            <a:endParaRPr lang="en-US" sz="1600" dirty="0"/>
          </a:p>
          <a:p>
            <a:pPr lvl="1">
              <a:spcBef>
                <a:spcPts val="1200"/>
              </a:spcBef>
              <a:buFont typeface="Arial" panose="020B0604020202020204" pitchFamily="34" charset="0"/>
              <a:buChar char="•"/>
            </a:pPr>
            <a:r>
              <a:rPr lang="en-US" sz="2000" dirty="0"/>
              <a:t>NS: lumbar puncture with positive cerebrospinal fluid analysis (elevated WBC +/-elevated protein level) + positive serology + new neurological signs/symptoms</a:t>
            </a:r>
          </a:p>
        </p:txBody>
      </p:sp>
      <p:sp>
        <p:nvSpPr>
          <p:cNvPr id="6" name="Google Shape;140;p19">
            <a:extLst>
              <a:ext uri="{FF2B5EF4-FFF2-40B4-BE49-F238E27FC236}">
                <a16:creationId xmlns:a16="http://schemas.microsoft.com/office/drawing/2014/main" id="{3C554B72-C382-49C6-B41F-B6B3729CB73D}"/>
              </a:ext>
            </a:extLst>
          </p:cNvPr>
          <p:cNvSpPr txBox="1"/>
          <p:nvPr/>
        </p:nvSpPr>
        <p:spPr>
          <a:xfrm>
            <a:off x="841949" y="6367144"/>
            <a:ext cx="7460100" cy="490855"/>
          </a:xfrm>
          <a:prstGeom prst="rect">
            <a:avLst/>
          </a:prstGeom>
          <a:noFill/>
          <a:ln>
            <a:noFill/>
          </a:ln>
        </p:spPr>
        <p:txBody>
          <a:bodyPr spcFirstLastPara="1" wrap="square" lIns="91425" tIns="91425" rIns="91425" bIns="91425" anchor="t" anchorCtr="0">
            <a:noAutofit/>
          </a:bodyPr>
          <a:lstStyle/>
          <a:p>
            <a:pPr algn="ctr"/>
            <a:r>
              <a:rPr lang="en-US" sz="1200" dirty="0">
                <a:solidFill>
                  <a:schemeClr val="bg1"/>
                </a:solidFill>
              </a:rPr>
              <a:t>Reference: Syphilis – National STD Curriculum. Updated 10/21/22 </a:t>
            </a:r>
          </a:p>
          <a:p>
            <a:pPr algn="ctr"/>
            <a:r>
              <a:rPr lang="en-US" sz="1200" i="1" dirty="0">
                <a:solidFill>
                  <a:schemeClr val="bg1"/>
                </a:solidFill>
              </a:rPr>
              <a:t>https://www.std.uw.edu/go/comprehensive-study/syphilis/core-concept/all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321446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AABC5-AFC0-4C69-B33C-2D840D0ED8D0}"/>
              </a:ext>
            </a:extLst>
          </p:cNvPr>
          <p:cNvSpPr>
            <a:spLocks noGrp="1"/>
          </p:cNvSpPr>
          <p:nvPr>
            <p:ph type="body" sz="quarter" idx="10"/>
          </p:nvPr>
        </p:nvSpPr>
        <p:spPr/>
        <p:txBody>
          <a:bodyPr/>
          <a:lstStyle/>
          <a:p>
            <a:r>
              <a:rPr lang="en-US" dirty="0"/>
              <a:t>Recap of Syphilis Overview</a:t>
            </a:r>
          </a:p>
        </p:txBody>
      </p:sp>
      <p:sp>
        <p:nvSpPr>
          <p:cNvPr id="4" name="Text Placeholder 3">
            <a:extLst>
              <a:ext uri="{FF2B5EF4-FFF2-40B4-BE49-F238E27FC236}">
                <a16:creationId xmlns:a16="http://schemas.microsoft.com/office/drawing/2014/main" id="{5A0E42F2-B607-4E0F-BD49-12D8F77CCF3D}"/>
              </a:ext>
            </a:extLst>
          </p:cNvPr>
          <p:cNvSpPr>
            <a:spLocks noGrp="1"/>
          </p:cNvSpPr>
          <p:nvPr>
            <p:ph type="body" sz="quarter" idx="20"/>
          </p:nvPr>
        </p:nvSpPr>
        <p:spPr>
          <a:xfrm>
            <a:off x="404648" y="1233377"/>
            <a:ext cx="8419311" cy="5133767"/>
          </a:xfrm>
        </p:spPr>
        <p:txBody>
          <a:bodyPr/>
          <a:lstStyle/>
          <a:p>
            <a:pPr>
              <a:buFont typeface="Arial" panose="020B0604020202020204" pitchFamily="34" charset="0"/>
              <a:buChar char="•"/>
            </a:pPr>
            <a:r>
              <a:rPr lang="en-US" sz="2400" dirty="0"/>
              <a:t>Treponemal tests: qualitative, measure Ab against </a:t>
            </a:r>
            <a:r>
              <a:rPr lang="en-US" sz="2400" i="1" dirty="0"/>
              <a:t>T. pallidum </a:t>
            </a:r>
            <a:r>
              <a:rPr lang="en-US" sz="2400" dirty="0"/>
              <a:t>Ag</a:t>
            </a:r>
          </a:p>
          <a:p>
            <a:pPr lvl="1">
              <a:spcBef>
                <a:spcPts val="0"/>
              </a:spcBef>
              <a:buFont typeface="Arial" panose="020B0604020202020204" pitchFamily="34" charset="0"/>
              <a:buChar char="•"/>
            </a:pPr>
            <a:r>
              <a:rPr lang="en-US" sz="2000" dirty="0"/>
              <a:t>Enzyme immunoassays (EIA), chemiluminescence assays (CIA), particle agglutination (TPPA), fluorescent antibody absorption (FTA-ABS)</a:t>
            </a:r>
          </a:p>
          <a:p>
            <a:pPr lvl="1">
              <a:spcBef>
                <a:spcPts val="0"/>
              </a:spcBef>
              <a:buFont typeface="Arial" panose="020B0604020202020204" pitchFamily="34" charset="0"/>
              <a:buChar char="•"/>
            </a:pPr>
            <a:r>
              <a:rPr lang="en-US" sz="2000" dirty="0"/>
              <a:t>Detect IgG +/- IgM, more </a:t>
            </a:r>
            <a:r>
              <a:rPr lang="en-US" sz="2000" dirty="0">
                <a:solidFill>
                  <a:schemeClr val="tx1"/>
                </a:solidFill>
              </a:rPr>
              <a:t>specific, reactive earlier in disease, often reactive for life</a:t>
            </a:r>
          </a:p>
          <a:p>
            <a:pPr>
              <a:buFont typeface="Arial" panose="020B0604020202020204" pitchFamily="34" charset="0"/>
              <a:buChar char="•"/>
            </a:pPr>
            <a:r>
              <a:rPr lang="en-US" sz="2400" dirty="0"/>
              <a:t>Nontreponemal tests: quantitative, measure Ab against nonspecific lipoidal Ag (cardiolipin, lecithin), reported as titers</a:t>
            </a:r>
          </a:p>
          <a:p>
            <a:pPr lvl="1">
              <a:spcBef>
                <a:spcPts val="0"/>
              </a:spcBef>
              <a:buFont typeface="Arial" panose="020B0604020202020204" pitchFamily="34" charset="0"/>
              <a:buChar char="•"/>
            </a:pPr>
            <a:r>
              <a:rPr lang="en-US" sz="2000" dirty="0"/>
              <a:t>Venereal Disease Research laboratory (VDRL) &amp; rapid plasma regain (RPR) tests</a:t>
            </a:r>
          </a:p>
          <a:p>
            <a:pPr lvl="1">
              <a:spcBef>
                <a:spcPts val="0"/>
              </a:spcBef>
              <a:buFont typeface="Arial" panose="020B0604020202020204" pitchFamily="34" charset="0"/>
              <a:buChar char="•"/>
            </a:pPr>
            <a:r>
              <a:rPr lang="en-US" sz="2000" dirty="0">
                <a:solidFill>
                  <a:schemeClr val="tx1"/>
                </a:solidFill>
              </a:rPr>
              <a:t>Can be negative in early/late disease,</a:t>
            </a:r>
            <a:r>
              <a:rPr lang="en-US" sz="2000" dirty="0"/>
              <a:t> titers decrease over time</a:t>
            </a:r>
          </a:p>
          <a:p>
            <a:pPr>
              <a:buFont typeface="Arial" panose="020B0604020202020204" pitchFamily="34" charset="0"/>
              <a:buChar char="•"/>
            </a:pPr>
            <a:r>
              <a:rPr lang="en-US" sz="2400" dirty="0"/>
              <a:t>Interpretation of RPR:</a:t>
            </a:r>
          </a:p>
          <a:p>
            <a:pPr lvl="1">
              <a:spcBef>
                <a:spcPts val="0"/>
              </a:spcBef>
              <a:buFont typeface="Arial" panose="020B0604020202020204" pitchFamily="34" charset="0"/>
              <a:buChar char="•"/>
            </a:pPr>
            <a:r>
              <a:rPr lang="en-US" sz="2000" dirty="0"/>
              <a:t>Any (+) RPR is significant if T. pallidum Ab (+)</a:t>
            </a:r>
          </a:p>
          <a:p>
            <a:pPr lvl="1">
              <a:spcBef>
                <a:spcPts val="0"/>
              </a:spcBef>
              <a:buFont typeface="Arial" panose="020B0604020202020204" pitchFamily="34" charset="0"/>
              <a:buChar char="•"/>
            </a:pPr>
            <a:r>
              <a:rPr lang="en-US" sz="2000" dirty="0"/>
              <a:t>Highest in secondary syphilis</a:t>
            </a:r>
          </a:p>
          <a:p>
            <a:pPr lvl="1">
              <a:spcBef>
                <a:spcPts val="0"/>
              </a:spcBef>
              <a:buFont typeface="Arial" panose="020B0604020202020204" pitchFamily="34" charset="0"/>
              <a:buChar char="•"/>
            </a:pPr>
            <a:r>
              <a:rPr lang="en-US" sz="2000" dirty="0"/>
              <a:t>New infection = 4-fold (2-dilution) increase in titer</a:t>
            </a:r>
          </a:p>
          <a:p>
            <a:pPr lvl="1">
              <a:spcBef>
                <a:spcPts val="0"/>
              </a:spcBef>
              <a:buFont typeface="Arial" panose="020B0604020202020204" pitchFamily="34" charset="0"/>
              <a:buChar char="•"/>
            </a:pPr>
            <a:r>
              <a:rPr lang="en-US" sz="2000" dirty="0"/>
              <a:t>Adequate treatment = 4-fold (2-dilution) decrease in titer</a:t>
            </a:r>
          </a:p>
        </p:txBody>
      </p:sp>
      <p:sp>
        <p:nvSpPr>
          <p:cNvPr id="6" name="Google Shape;140;p19">
            <a:extLst>
              <a:ext uri="{FF2B5EF4-FFF2-40B4-BE49-F238E27FC236}">
                <a16:creationId xmlns:a16="http://schemas.microsoft.com/office/drawing/2014/main" id="{3C554B72-C382-49C6-B41F-B6B3729CB73D}"/>
              </a:ext>
            </a:extLst>
          </p:cNvPr>
          <p:cNvSpPr txBox="1"/>
          <p:nvPr/>
        </p:nvSpPr>
        <p:spPr>
          <a:xfrm>
            <a:off x="841949" y="6367144"/>
            <a:ext cx="7460100" cy="490855"/>
          </a:xfrm>
          <a:prstGeom prst="rect">
            <a:avLst/>
          </a:prstGeom>
          <a:noFill/>
          <a:ln>
            <a:noFill/>
          </a:ln>
        </p:spPr>
        <p:txBody>
          <a:bodyPr spcFirstLastPara="1" wrap="square" lIns="91425" tIns="91425" rIns="91425" bIns="91425" anchor="t" anchorCtr="0">
            <a:noAutofit/>
          </a:bodyPr>
          <a:lstStyle/>
          <a:p>
            <a:pPr algn="ctr"/>
            <a:r>
              <a:rPr lang="en-US" sz="1200" dirty="0">
                <a:solidFill>
                  <a:schemeClr val="bg1"/>
                </a:solidFill>
              </a:rPr>
              <a:t>Reference: Syphilis – National STD Curriculum. Updated 10/21/22 </a:t>
            </a:r>
          </a:p>
          <a:p>
            <a:pPr algn="ctr"/>
            <a:r>
              <a:rPr lang="en-US" sz="1200" i="1" dirty="0">
                <a:solidFill>
                  <a:schemeClr val="bg1"/>
                </a:solidFill>
              </a:rPr>
              <a:t>https://www.std.uw.edu/go/comprehensive-study/syphilis/core-concept/all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389053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B32476-04C6-2659-EDCA-763E04301381}"/>
              </a:ext>
            </a:extLst>
          </p:cNvPr>
          <p:cNvSpPr>
            <a:spLocks noGrp="1"/>
          </p:cNvSpPr>
          <p:nvPr>
            <p:ph type="body" sz="quarter" idx="10"/>
          </p:nvPr>
        </p:nvSpPr>
        <p:spPr/>
        <p:txBody>
          <a:bodyPr/>
          <a:lstStyle/>
          <a:p>
            <a:r>
              <a:rPr lang="en-US" dirty="0"/>
              <a:t>Result Interpretation</a:t>
            </a:r>
          </a:p>
        </p:txBody>
      </p:sp>
      <p:sp>
        <p:nvSpPr>
          <p:cNvPr id="5" name="Text Placeholder 4">
            <a:extLst>
              <a:ext uri="{FF2B5EF4-FFF2-40B4-BE49-F238E27FC236}">
                <a16:creationId xmlns:a16="http://schemas.microsoft.com/office/drawing/2014/main" id="{9EE172B6-20BC-52F0-F75B-3751A599E475}"/>
              </a:ext>
            </a:extLst>
          </p:cNvPr>
          <p:cNvSpPr>
            <a:spLocks noGrp="1"/>
          </p:cNvSpPr>
          <p:nvPr>
            <p:ph type="body" sz="quarter" idx="20"/>
          </p:nvPr>
        </p:nvSpPr>
        <p:spPr>
          <a:xfrm>
            <a:off x="404649" y="4949190"/>
            <a:ext cx="8334704" cy="1394460"/>
          </a:xfrm>
        </p:spPr>
        <p:txBody>
          <a:bodyPr/>
          <a:lstStyle/>
          <a:p>
            <a:pPr marL="0" indent="0">
              <a:buNone/>
            </a:pPr>
            <a:r>
              <a:rPr lang="en-US" sz="2000" dirty="0"/>
              <a:t>If (+) treponemal test with (-) nontreponemal test </a:t>
            </a:r>
            <a:r>
              <a:rPr lang="en-US" sz="2000" dirty="0">
                <a:sym typeface="Wingdings" pitchFamily="2" charset="2"/>
              </a:rPr>
              <a:t> get 2</a:t>
            </a:r>
            <a:r>
              <a:rPr lang="en-US" sz="2000" baseline="30000" dirty="0">
                <a:sym typeface="Wingdings" pitchFamily="2" charset="2"/>
              </a:rPr>
              <a:t>nd</a:t>
            </a:r>
            <a:r>
              <a:rPr lang="en-US" sz="2000" dirty="0"/>
              <a:t> (different type) treponemal test</a:t>
            </a:r>
          </a:p>
          <a:p>
            <a:pPr>
              <a:buFont typeface="Arial" panose="020B0604020202020204" pitchFamily="34" charset="0"/>
              <a:buChar char="•"/>
            </a:pPr>
            <a:r>
              <a:rPr lang="en-US" sz="2000" dirty="0">
                <a:solidFill>
                  <a:schemeClr val="tx1"/>
                </a:solidFill>
              </a:rPr>
              <a:t>Positive </a:t>
            </a:r>
            <a:r>
              <a:rPr lang="en-US" sz="2000" dirty="0">
                <a:solidFill>
                  <a:schemeClr val="tx1"/>
                </a:solidFill>
                <a:sym typeface="Wingdings" pitchFamily="2" charset="2"/>
              </a:rPr>
              <a:t> treat unless they have documented previous treatment</a:t>
            </a:r>
          </a:p>
          <a:p>
            <a:pPr>
              <a:buFont typeface="Arial" panose="020B0604020202020204" pitchFamily="34" charset="0"/>
              <a:buChar char="•"/>
            </a:pPr>
            <a:r>
              <a:rPr lang="en-US" sz="2000" dirty="0">
                <a:sym typeface="Wingdings" pitchFamily="2" charset="2"/>
              </a:rPr>
              <a:t>Negative  Likely false positive or can get a third type of treponemal test</a:t>
            </a:r>
            <a:endParaRPr lang="en-US" sz="2000" dirty="0"/>
          </a:p>
        </p:txBody>
      </p:sp>
      <p:pic>
        <p:nvPicPr>
          <p:cNvPr id="6" name="Picture 5">
            <a:extLst>
              <a:ext uri="{FF2B5EF4-FFF2-40B4-BE49-F238E27FC236}">
                <a16:creationId xmlns:a16="http://schemas.microsoft.com/office/drawing/2014/main" id="{B5878B9E-C19B-47EC-F6C9-BB67C92223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163" y="1088176"/>
            <a:ext cx="8854709" cy="4174940"/>
          </a:xfrm>
          <a:prstGeom prst="rect">
            <a:avLst/>
          </a:prstGeom>
        </p:spPr>
      </p:pic>
      <p:sp>
        <p:nvSpPr>
          <p:cNvPr id="7" name="TextBox 6">
            <a:extLst>
              <a:ext uri="{FF2B5EF4-FFF2-40B4-BE49-F238E27FC236}">
                <a16:creationId xmlns:a16="http://schemas.microsoft.com/office/drawing/2014/main" id="{FE6E07C7-E187-7E98-B89B-8BE5D6FAE92C}"/>
              </a:ext>
            </a:extLst>
          </p:cNvPr>
          <p:cNvSpPr txBox="1"/>
          <p:nvPr/>
        </p:nvSpPr>
        <p:spPr>
          <a:xfrm>
            <a:off x="1971675" y="6413326"/>
            <a:ext cx="5543941" cy="276999"/>
          </a:xfrm>
          <a:prstGeom prst="rect">
            <a:avLst/>
          </a:prstGeom>
          <a:noFill/>
        </p:spPr>
        <p:txBody>
          <a:bodyPr wrap="square" rtlCol="0">
            <a:spAutoFit/>
          </a:bodyPr>
          <a:lstStyle/>
          <a:p>
            <a:pPr algn="ctr"/>
            <a:r>
              <a:rPr lang="en-US" sz="1200" dirty="0">
                <a:solidFill>
                  <a:schemeClr val="bg1"/>
                </a:solidFill>
              </a:rPr>
              <a:t>Reference: Original Slide from presentation by Elaine Thomas, MD UNMHSC</a:t>
            </a:r>
          </a:p>
        </p:txBody>
      </p:sp>
    </p:spTree>
    <p:extLst>
      <p:ext uri="{BB962C8B-B14F-4D97-AF65-F5344CB8AC3E}">
        <p14:creationId xmlns:p14="http://schemas.microsoft.com/office/powerpoint/2010/main" val="94529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280DD-506E-86A5-1961-415710C16E2A}"/>
              </a:ext>
            </a:extLst>
          </p:cNvPr>
          <p:cNvSpPr>
            <a:spLocks noGrp="1"/>
          </p:cNvSpPr>
          <p:nvPr>
            <p:ph type="body" sz="quarter" idx="10"/>
          </p:nvPr>
        </p:nvSpPr>
        <p:spPr/>
        <p:txBody>
          <a:bodyPr/>
          <a:lstStyle/>
          <a:p>
            <a:r>
              <a:rPr lang="en-US" dirty="0"/>
              <a:t>Treatment</a:t>
            </a:r>
          </a:p>
        </p:txBody>
      </p:sp>
      <p:sp>
        <p:nvSpPr>
          <p:cNvPr id="4" name="Text Placeholder 3">
            <a:extLst>
              <a:ext uri="{FF2B5EF4-FFF2-40B4-BE49-F238E27FC236}">
                <a16:creationId xmlns:a16="http://schemas.microsoft.com/office/drawing/2014/main" id="{E1940C0E-78F0-19E7-3BB1-59ABBFA6FA2E}"/>
              </a:ext>
            </a:extLst>
          </p:cNvPr>
          <p:cNvSpPr>
            <a:spLocks noGrp="1"/>
          </p:cNvSpPr>
          <p:nvPr>
            <p:ph type="body" sz="quarter" idx="20"/>
          </p:nvPr>
        </p:nvSpPr>
        <p:spPr>
          <a:xfrm>
            <a:off x="404649" y="1233377"/>
            <a:ext cx="8334704" cy="4710223"/>
          </a:xfrm>
        </p:spPr>
        <p:txBody>
          <a:bodyPr/>
          <a:lstStyle/>
          <a:p>
            <a:r>
              <a:rPr lang="en-US" dirty="0">
                <a:solidFill>
                  <a:schemeClr val="tx1"/>
                </a:solidFill>
              </a:rPr>
              <a:t>Treat according to disease stage</a:t>
            </a:r>
          </a:p>
          <a:p>
            <a:r>
              <a:rPr lang="en-US" dirty="0">
                <a:solidFill>
                  <a:schemeClr val="tx1"/>
                </a:solidFill>
              </a:rPr>
              <a:t>Ensure correct long-acting benzathine penicillin (</a:t>
            </a:r>
            <a:r>
              <a:rPr lang="en-US" dirty="0" err="1">
                <a:solidFill>
                  <a:schemeClr val="tx1"/>
                </a:solidFill>
              </a:rPr>
              <a:t>Bicillin</a:t>
            </a:r>
            <a:r>
              <a:rPr lang="en-US" dirty="0">
                <a:solidFill>
                  <a:schemeClr val="tx1"/>
                </a:solidFill>
              </a:rPr>
              <a:t>-LA)</a:t>
            </a:r>
          </a:p>
          <a:p>
            <a:r>
              <a:rPr lang="en-US" dirty="0">
                <a:solidFill>
                  <a:schemeClr val="tx1"/>
                </a:solidFill>
              </a:rPr>
              <a:t>Penicillin (PCN) allergy?  </a:t>
            </a:r>
          </a:p>
          <a:p>
            <a:pPr lvl="1"/>
            <a:r>
              <a:rPr lang="en-US" dirty="0">
                <a:solidFill>
                  <a:schemeClr val="tx1"/>
                </a:solidFill>
              </a:rPr>
              <a:t>Take a good history as many patients are not truly allergic</a:t>
            </a:r>
          </a:p>
          <a:p>
            <a:pPr lvl="1"/>
            <a:r>
              <a:rPr lang="en-US" dirty="0">
                <a:solidFill>
                  <a:schemeClr val="tx1"/>
                </a:solidFill>
              </a:rPr>
              <a:t>Alternative if true PCN allergy: Doxycycline 100 mg PO bid </a:t>
            </a:r>
          </a:p>
          <a:p>
            <a:pPr lvl="1"/>
            <a:r>
              <a:rPr lang="en-US" dirty="0"/>
              <a:t>Cannot use alternative in:</a:t>
            </a:r>
            <a:endParaRPr lang="en-US" dirty="0">
              <a:solidFill>
                <a:schemeClr val="tx1"/>
              </a:solidFill>
            </a:endParaRPr>
          </a:p>
          <a:p>
            <a:pPr lvl="2"/>
            <a:r>
              <a:rPr lang="en-US" dirty="0">
                <a:solidFill>
                  <a:schemeClr val="tx1"/>
                </a:solidFill>
              </a:rPr>
              <a:t>Pregnancy or neurosyphilis – HAS TO BE penicillin; get expert advice</a:t>
            </a:r>
          </a:p>
          <a:p>
            <a:pPr lvl="2"/>
            <a:r>
              <a:rPr lang="en-US" dirty="0"/>
              <a:t>Requires desensitization protocol to be done</a:t>
            </a:r>
          </a:p>
          <a:p>
            <a:pPr lvl="2"/>
            <a:r>
              <a:rPr lang="en-US" dirty="0">
                <a:solidFill>
                  <a:schemeClr val="tx1"/>
                </a:solidFill>
              </a:rPr>
              <a:t>Limited data suggest</a:t>
            </a:r>
            <a:r>
              <a:rPr lang="en-US" dirty="0"/>
              <a:t> that IM or IV ceftriaxone 1-2 grams daily x 10-14 days can be an alternative for neurosyphilis</a:t>
            </a:r>
            <a:endParaRPr lang="en-US" dirty="0">
              <a:solidFill>
                <a:schemeClr val="tx1"/>
              </a:solidFill>
            </a:endParaRPr>
          </a:p>
          <a:p>
            <a:endParaRPr lang="en-US" dirty="0"/>
          </a:p>
        </p:txBody>
      </p:sp>
      <p:sp>
        <p:nvSpPr>
          <p:cNvPr id="5" name="TextBox 4">
            <a:extLst>
              <a:ext uri="{FF2B5EF4-FFF2-40B4-BE49-F238E27FC236}">
                <a16:creationId xmlns:a16="http://schemas.microsoft.com/office/drawing/2014/main" id="{C2187299-B7A2-E36A-B661-C2A6F47F68C4}"/>
              </a:ext>
            </a:extLst>
          </p:cNvPr>
          <p:cNvSpPr txBox="1"/>
          <p:nvPr/>
        </p:nvSpPr>
        <p:spPr>
          <a:xfrm>
            <a:off x="1971675" y="6413326"/>
            <a:ext cx="5543941" cy="276999"/>
          </a:xfrm>
          <a:prstGeom prst="rect">
            <a:avLst/>
          </a:prstGeom>
          <a:noFill/>
        </p:spPr>
        <p:txBody>
          <a:bodyPr wrap="square" rtlCol="0">
            <a:spAutoFit/>
          </a:bodyPr>
          <a:lstStyle/>
          <a:p>
            <a:pPr algn="ctr"/>
            <a:r>
              <a:rPr lang="en-US" sz="1200" dirty="0">
                <a:solidFill>
                  <a:schemeClr val="bg1"/>
                </a:solidFill>
              </a:rPr>
              <a:t>Reference: Original Slide from presentation by Elaine Thomas, MD UNMHSC</a:t>
            </a:r>
          </a:p>
        </p:txBody>
      </p:sp>
    </p:spTree>
    <p:extLst>
      <p:ext uri="{BB962C8B-B14F-4D97-AF65-F5344CB8AC3E}">
        <p14:creationId xmlns:p14="http://schemas.microsoft.com/office/powerpoint/2010/main" val="59045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280DD-506E-86A5-1961-415710C16E2A}"/>
              </a:ext>
            </a:extLst>
          </p:cNvPr>
          <p:cNvSpPr>
            <a:spLocks noGrp="1"/>
          </p:cNvSpPr>
          <p:nvPr>
            <p:ph type="body" sz="quarter" idx="10"/>
          </p:nvPr>
        </p:nvSpPr>
        <p:spPr/>
        <p:txBody>
          <a:bodyPr/>
          <a:lstStyle/>
          <a:p>
            <a:r>
              <a:rPr lang="en-US" dirty="0"/>
              <a:t>Treatment for Pregnant People</a:t>
            </a:r>
          </a:p>
        </p:txBody>
      </p:sp>
      <p:sp>
        <p:nvSpPr>
          <p:cNvPr id="4" name="Text Placeholder 3">
            <a:extLst>
              <a:ext uri="{FF2B5EF4-FFF2-40B4-BE49-F238E27FC236}">
                <a16:creationId xmlns:a16="http://schemas.microsoft.com/office/drawing/2014/main" id="{E1940C0E-78F0-19E7-3BB1-59ABBFA6FA2E}"/>
              </a:ext>
            </a:extLst>
          </p:cNvPr>
          <p:cNvSpPr>
            <a:spLocks noGrp="1"/>
          </p:cNvSpPr>
          <p:nvPr>
            <p:ph type="body" sz="quarter" idx="20"/>
          </p:nvPr>
        </p:nvSpPr>
        <p:spPr>
          <a:xfrm>
            <a:off x="404648" y="1233377"/>
            <a:ext cx="8533611" cy="5030263"/>
          </a:xfrm>
        </p:spPr>
        <p:txBody>
          <a:bodyPr/>
          <a:lstStyle/>
          <a:p>
            <a:r>
              <a:rPr lang="en-US" sz="2800" dirty="0"/>
              <a:t>High priority to prevent transplacental transmission</a:t>
            </a:r>
          </a:p>
          <a:p>
            <a:r>
              <a:rPr lang="en-US" sz="2800" dirty="0"/>
              <a:t>Still treated according to disease stage</a:t>
            </a:r>
          </a:p>
          <a:p>
            <a:r>
              <a:rPr lang="en-US" sz="2800" dirty="0"/>
              <a:t>No alternatives for PCN allergy – require desensitization</a:t>
            </a:r>
          </a:p>
          <a:p>
            <a:r>
              <a:rPr lang="en-US" sz="2800" dirty="0"/>
              <a:t>Some experts recommend additional </a:t>
            </a:r>
            <a:r>
              <a:rPr lang="en-US" sz="2800" dirty="0" err="1"/>
              <a:t>Bicillin</a:t>
            </a:r>
            <a:r>
              <a:rPr lang="en-US" sz="2800" dirty="0"/>
              <a:t> LA 2.4 mu IM dose one week after initial one for primary, secondary, early latent disease</a:t>
            </a:r>
          </a:p>
          <a:p>
            <a:r>
              <a:rPr lang="en-US" sz="2800" dirty="0"/>
              <a:t>Treatment with any antibiotic other than PCN or treatment in the last month of pregnancy is inadequate for the fetus</a:t>
            </a:r>
          </a:p>
          <a:p>
            <a:r>
              <a:rPr lang="en-US" sz="2800" dirty="0"/>
              <a:t>Inform patients that syphilis treatment can induce early labor</a:t>
            </a:r>
          </a:p>
        </p:txBody>
      </p:sp>
      <p:sp>
        <p:nvSpPr>
          <p:cNvPr id="6" name="TextBox 5">
            <a:extLst>
              <a:ext uri="{FF2B5EF4-FFF2-40B4-BE49-F238E27FC236}">
                <a16:creationId xmlns:a16="http://schemas.microsoft.com/office/drawing/2014/main" id="{BC035F80-E498-F489-7CAB-E8B16DAABC07}"/>
              </a:ext>
            </a:extLst>
          </p:cNvPr>
          <p:cNvSpPr txBox="1"/>
          <p:nvPr/>
        </p:nvSpPr>
        <p:spPr>
          <a:xfrm>
            <a:off x="1685925" y="6420803"/>
            <a:ext cx="6172200" cy="461665"/>
          </a:xfrm>
          <a:prstGeom prst="rect">
            <a:avLst/>
          </a:prstGeom>
          <a:noFill/>
        </p:spPr>
        <p:txBody>
          <a:bodyPr wrap="square" rtlCol="0">
            <a:spAutoFit/>
          </a:bodyPr>
          <a:lstStyle/>
          <a:p>
            <a:pPr algn="ctr"/>
            <a:r>
              <a:rPr lang="en-US" sz="1200" dirty="0">
                <a:solidFill>
                  <a:schemeClr val="bg1"/>
                </a:solidFill>
              </a:rPr>
              <a:t>Reference: Syphilis – National STD Curriculum. Updated 10/21/22 </a:t>
            </a:r>
            <a:r>
              <a:rPr lang="en-US" sz="1200" i="1" dirty="0">
                <a:solidFill>
                  <a:schemeClr val="bg1"/>
                </a:solidFill>
              </a:rPr>
              <a:t>https://</a:t>
            </a:r>
            <a:r>
              <a:rPr lang="en-US" sz="1200" i="1" dirty="0" err="1">
                <a:solidFill>
                  <a:schemeClr val="bg1"/>
                </a:solidFill>
              </a:rPr>
              <a:t>www.std.uw.edu</a:t>
            </a:r>
            <a:r>
              <a:rPr lang="en-US" sz="1200" i="1" dirty="0">
                <a:solidFill>
                  <a:schemeClr val="bg1"/>
                </a:solidFill>
              </a:rPr>
              <a:t>/go/comprehensive-study/syphilis/core-concept/all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198543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984A5B-50C4-F5EC-B951-D63956AC81F3}"/>
              </a:ext>
            </a:extLst>
          </p:cNvPr>
          <p:cNvSpPr>
            <a:spLocks noGrp="1"/>
          </p:cNvSpPr>
          <p:nvPr>
            <p:ph type="body" sz="quarter" idx="10"/>
          </p:nvPr>
        </p:nvSpPr>
        <p:spPr/>
        <p:txBody>
          <a:bodyPr/>
          <a:lstStyle/>
          <a:p>
            <a:r>
              <a:rPr lang="en-US" dirty="0"/>
              <a:t>Treatment</a:t>
            </a:r>
          </a:p>
        </p:txBody>
      </p:sp>
      <p:sp>
        <p:nvSpPr>
          <p:cNvPr id="4" name="Text Placeholder 3">
            <a:extLst>
              <a:ext uri="{FF2B5EF4-FFF2-40B4-BE49-F238E27FC236}">
                <a16:creationId xmlns:a16="http://schemas.microsoft.com/office/drawing/2014/main" id="{996F465C-4F44-C1CC-DB40-8AC09B799172}"/>
              </a:ext>
            </a:extLst>
          </p:cNvPr>
          <p:cNvSpPr>
            <a:spLocks noGrp="1"/>
          </p:cNvSpPr>
          <p:nvPr>
            <p:ph type="body" sz="quarter" idx="20"/>
          </p:nvPr>
        </p:nvSpPr>
        <p:spPr/>
        <p:txBody>
          <a:bodyPr/>
          <a:lstStyle/>
          <a:p>
            <a:endParaRPr lang="en-US"/>
          </a:p>
        </p:txBody>
      </p:sp>
      <p:graphicFrame>
        <p:nvGraphicFramePr>
          <p:cNvPr id="5" name="Table 4">
            <a:extLst>
              <a:ext uri="{FF2B5EF4-FFF2-40B4-BE49-F238E27FC236}">
                <a16:creationId xmlns:a16="http://schemas.microsoft.com/office/drawing/2014/main" id="{708D961F-DF6D-6D8D-719F-DC65741A61DB}"/>
              </a:ext>
            </a:extLst>
          </p:cNvPr>
          <p:cNvGraphicFramePr>
            <a:graphicFrameLocks noGrp="1"/>
          </p:cNvGraphicFramePr>
          <p:nvPr>
            <p:extLst>
              <p:ext uri="{D42A27DB-BD31-4B8C-83A1-F6EECF244321}">
                <p14:modId xmlns:p14="http://schemas.microsoft.com/office/powerpoint/2010/main" val="998800659"/>
              </p:ext>
            </p:extLst>
          </p:nvPr>
        </p:nvGraphicFramePr>
        <p:xfrm>
          <a:off x="57150" y="845984"/>
          <a:ext cx="9029700" cy="5545291"/>
        </p:xfrm>
        <a:graphic>
          <a:graphicData uri="http://schemas.openxmlformats.org/drawingml/2006/table">
            <a:tbl>
              <a:tblPr firstRow="1" bandRow="1">
                <a:tableStyleId>{93296810-A885-4BE3-A3E7-6D5BEEA58F35}</a:tableStyleId>
              </a:tblPr>
              <a:tblGrid>
                <a:gridCol w="1800225">
                  <a:extLst>
                    <a:ext uri="{9D8B030D-6E8A-4147-A177-3AD203B41FA5}">
                      <a16:colId xmlns:a16="http://schemas.microsoft.com/office/drawing/2014/main" val="4089303965"/>
                    </a:ext>
                  </a:extLst>
                </a:gridCol>
                <a:gridCol w="1619250">
                  <a:extLst>
                    <a:ext uri="{9D8B030D-6E8A-4147-A177-3AD203B41FA5}">
                      <a16:colId xmlns:a16="http://schemas.microsoft.com/office/drawing/2014/main" val="2690134396"/>
                    </a:ext>
                  </a:extLst>
                </a:gridCol>
                <a:gridCol w="2247900">
                  <a:extLst>
                    <a:ext uri="{9D8B030D-6E8A-4147-A177-3AD203B41FA5}">
                      <a16:colId xmlns:a16="http://schemas.microsoft.com/office/drawing/2014/main" val="1211688689"/>
                    </a:ext>
                  </a:extLst>
                </a:gridCol>
                <a:gridCol w="3362325">
                  <a:extLst>
                    <a:ext uri="{9D8B030D-6E8A-4147-A177-3AD203B41FA5}">
                      <a16:colId xmlns:a16="http://schemas.microsoft.com/office/drawing/2014/main" val="967743987"/>
                    </a:ext>
                  </a:extLst>
                </a:gridCol>
              </a:tblGrid>
              <a:tr h="375342">
                <a:tc>
                  <a:txBody>
                    <a:bodyPr/>
                    <a:lstStyle/>
                    <a:p>
                      <a:r>
                        <a:rPr lang="en-US" dirty="0"/>
                        <a:t>Stage</a:t>
                      </a:r>
                    </a:p>
                  </a:txBody>
                  <a:tcPr/>
                </a:tc>
                <a:tc>
                  <a:txBody>
                    <a:bodyPr/>
                    <a:lstStyle/>
                    <a:p>
                      <a:r>
                        <a:rPr lang="en-US" dirty="0"/>
                        <a:t>Duration</a:t>
                      </a:r>
                    </a:p>
                  </a:txBody>
                  <a:tcPr/>
                </a:tc>
                <a:tc>
                  <a:txBody>
                    <a:bodyPr/>
                    <a:lstStyle/>
                    <a:p>
                      <a:r>
                        <a:rPr lang="en-US" dirty="0"/>
                        <a:t>Signs</a:t>
                      </a:r>
                    </a:p>
                  </a:txBody>
                  <a:tcPr/>
                </a:tc>
                <a:tc>
                  <a:txBody>
                    <a:bodyPr/>
                    <a:lstStyle/>
                    <a:p>
                      <a:r>
                        <a:rPr lang="en-US" dirty="0"/>
                        <a:t>Treatment</a:t>
                      </a:r>
                    </a:p>
                  </a:txBody>
                  <a:tcPr/>
                </a:tc>
                <a:extLst>
                  <a:ext uri="{0D108BD9-81ED-4DB2-BD59-A6C34878D82A}">
                    <a16:rowId xmlns:a16="http://schemas.microsoft.com/office/drawing/2014/main" val="943198515"/>
                  </a:ext>
                </a:extLst>
              </a:tr>
              <a:tr h="622329">
                <a:tc>
                  <a:txBody>
                    <a:bodyPr/>
                    <a:lstStyle/>
                    <a:p>
                      <a:r>
                        <a:rPr lang="en-US" dirty="0"/>
                        <a:t>Primary</a:t>
                      </a:r>
                    </a:p>
                  </a:txBody>
                  <a:tcPr/>
                </a:tc>
                <a:tc>
                  <a:txBody>
                    <a:bodyPr/>
                    <a:lstStyle/>
                    <a:p>
                      <a:r>
                        <a:rPr lang="en-US" sz="1800" dirty="0"/>
                        <a:t>3-6 weeks after infection</a:t>
                      </a:r>
                    </a:p>
                  </a:txBody>
                  <a:tcPr/>
                </a:tc>
                <a:tc>
                  <a:txBody>
                    <a:bodyPr/>
                    <a:lstStyle/>
                    <a:p>
                      <a:r>
                        <a:rPr lang="en-US" sz="1800" dirty="0"/>
                        <a:t>Chancre, regional LAD</a:t>
                      </a:r>
                    </a:p>
                  </a:txBody>
                  <a:tcPr/>
                </a:tc>
                <a:tc>
                  <a:txBody>
                    <a:bodyPr/>
                    <a:lstStyle/>
                    <a:p>
                      <a:r>
                        <a:rPr lang="en-US" sz="1600" dirty="0" err="1"/>
                        <a:t>Bicillin</a:t>
                      </a:r>
                      <a:r>
                        <a:rPr lang="en-US" sz="1600" dirty="0"/>
                        <a:t> LA 2.4 mu IM x 1 dose</a:t>
                      </a:r>
                    </a:p>
                    <a:p>
                      <a:r>
                        <a:rPr lang="en-US" sz="1600" dirty="0"/>
                        <a:t>Doxycycline 100 mg PO bid x 14 days</a:t>
                      </a:r>
                    </a:p>
                  </a:txBody>
                  <a:tcPr/>
                </a:tc>
                <a:extLst>
                  <a:ext uri="{0D108BD9-81ED-4DB2-BD59-A6C34878D82A}">
                    <a16:rowId xmlns:a16="http://schemas.microsoft.com/office/drawing/2014/main" val="4242515599"/>
                  </a:ext>
                </a:extLst>
              </a:tr>
              <a:tr h="750684">
                <a:tc>
                  <a:txBody>
                    <a:bodyPr/>
                    <a:lstStyle/>
                    <a:p>
                      <a:r>
                        <a:rPr lang="en-US" dirty="0"/>
                        <a:t>Secondary</a:t>
                      </a:r>
                    </a:p>
                  </a:txBody>
                  <a:tcPr/>
                </a:tc>
                <a:tc>
                  <a:txBody>
                    <a:bodyPr/>
                    <a:lstStyle/>
                    <a:p>
                      <a:r>
                        <a:rPr lang="en-US" sz="1800" dirty="0"/>
                        <a:t>6-12 weeks after infection</a:t>
                      </a:r>
                    </a:p>
                  </a:txBody>
                  <a:tcPr/>
                </a:tc>
                <a:tc>
                  <a:txBody>
                    <a:bodyPr/>
                    <a:lstStyle/>
                    <a:p>
                      <a:r>
                        <a:rPr lang="en-US" sz="1800" dirty="0"/>
                        <a:t>Rash, LAD, fever, mucosal patches, Condylomata lata, alopecia, nephritis, hepatitis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Bicillin</a:t>
                      </a:r>
                      <a:r>
                        <a:rPr lang="en-US" sz="1600" dirty="0"/>
                        <a:t> LA 2.4 mu IM x 1 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Doxycycline 14 days</a:t>
                      </a:r>
                    </a:p>
                  </a:txBody>
                  <a:tcPr/>
                </a:tc>
                <a:extLst>
                  <a:ext uri="{0D108BD9-81ED-4DB2-BD59-A6C34878D82A}">
                    <a16:rowId xmlns:a16="http://schemas.microsoft.com/office/drawing/2014/main" val="148872437"/>
                  </a:ext>
                </a:extLst>
              </a:tr>
              <a:tr h="594292">
                <a:tc>
                  <a:txBody>
                    <a:bodyPr/>
                    <a:lstStyle/>
                    <a:p>
                      <a:r>
                        <a:rPr lang="en-US" dirty="0"/>
                        <a:t>Early Latent</a:t>
                      </a:r>
                    </a:p>
                  </a:txBody>
                  <a:tcPr/>
                </a:tc>
                <a:tc>
                  <a:txBody>
                    <a:bodyPr/>
                    <a:lstStyle/>
                    <a:p>
                      <a:r>
                        <a:rPr lang="en-US" sz="1800" dirty="0"/>
                        <a:t>&lt;1 year after infection</a:t>
                      </a:r>
                    </a:p>
                  </a:txBody>
                  <a:tcPr/>
                </a:tc>
                <a:tc>
                  <a:txBody>
                    <a:bodyPr/>
                    <a:lstStyle/>
                    <a:p>
                      <a:r>
                        <a:rPr lang="en-US" sz="1800" dirty="0"/>
                        <a:t>No clinical manifestations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Bicillin</a:t>
                      </a:r>
                      <a:r>
                        <a:rPr lang="en-US" sz="1600" dirty="0"/>
                        <a:t> LA 2.4 mu IM x 1 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Doxycycline 14 days</a:t>
                      </a:r>
                    </a:p>
                  </a:txBody>
                  <a:tcPr/>
                </a:tc>
                <a:extLst>
                  <a:ext uri="{0D108BD9-81ED-4DB2-BD59-A6C34878D82A}">
                    <a16:rowId xmlns:a16="http://schemas.microsoft.com/office/drawing/2014/main" val="3035713004"/>
                  </a:ext>
                </a:extLst>
              </a:tr>
              <a:tr h="854525">
                <a:tc>
                  <a:txBody>
                    <a:bodyPr/>
                    <a:lstStyle/>
                    <a:p>
                      <a:r>
                        <a:rPr lang="en-US" dirty="0"/>
                        <a:t>Late Latent</a:t>
                      </a:r>
                    </a:p>
                  </a:txBody>
                  <a:tcPr/>
                </a:tc>
                <a:tc>
                  <a:txBody>
                    <a:bodyPr/>
                    <a:lstStyle/>
                    <a:p>
                      <a:r>
                        <a:rPr lang="en-US" sz="1800" dirty="0"/>
                        <a:t>&gt;1 year after infection</a:t>
                      </a:r>
                    </a:p>
                  </a:txBody>
                  <a:tcPr/>
                </a:tc>
                <a:tc>
                  <a:txBody>
                    <a:bodyPr/>
                    <a:lstStyle/>
                    <a:p>
                      <a:r>
                        <a:rPr lang="en-US" sz="1800" dirty="0"/>
                        <a:t>No clinical manifestations</a:t>
                      </a:r>
                    </a:p>
                  </a:txBody>
                  <a:tcPr/>
                </a:tc>
                <a:tc>
                  <a:txBody>
                    <a:bodyPr/>
                    <a:lstStyle/>
                    <a:p>
                      <a:r>
                        <a:rPr lang="en-US" sz="1600" dirty="0" err="1"/>
                        <a:t>Bicillin</a:t>
                      </a:r>
                      <a:r>
                        <a:rPr lang="en-US" sz="1600" dirty="0"/>
                        <a:t> LA 2.4 mu IM x 3 once weekly doses </a:t>
                      </a:r>
                    </a:p>
                    <a:p>
                      <a:r>
                        <a:rPr lang="en-US" sz="1600" dirty="0"/>
                        <a:t>Doxycycline 100 mg PO x 28 days</a:t>
                      </a:r>
                    </a:p>
                  </a:txBody>
                  <a:tcPr/>
                </a:tc>
                <a:extLst>
                  <a:ext uri="{0D108BD9-81ED-4DB2-BD59-A6C34878D82A}">
                    <a16:rowId xmlns:a16="http://schemas.microsoft.com/office/drawing/2014/main" val="792013267"/>
                  </a:ext>
                </a:extLst>
              </a:tr>
              <a:tr h="792762">
                <a:tc>
                  <a:txBody>
                    <a:bodyPr/>
                    <a:lstStyle/>
                    <a:p>
                      <a:r>
                        <a:rPr lang="en-US" dirty="0"/>
                        <a:t>Tertiary</a:t>
                      </a:r>
                    </a:p>
                  </a:txBody>
                  <a:tcPr/>
                </a:tc>
                <a:tc>
                  <a:txBody>
                    <a:bodyPr/>
                    <a:lstStyle/>
                    <a:p>
                      <a:r>
                        <a:rPr lang="en-US" sz="1800" dirty="0"/>
                        <a:t>Many years later</a:t>
                      </a:r>
                    </a:p>
                  </a:txBody>
                  <a:tcPr/>
                </a:tc>
                <a:tc>
                  <a:txBody>
                    <a:bodyPr/>
                    <a:lstStyle/>
                    <a:p>
                      <a:r>
                        <a:rPr lang="en-US" sz="1800" dirty="0"/>
                        <a:t>Neurological/cardiovascular disease, Gummatous lesions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Bicillin</a:t>
                      </a:r>
                      <a:r>
                        <a:rPr lang="en-US" sz="1600" dirty="0"/>
                        <a:t> LA 2.4 mu IM x 3 once weekly doses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Doxycycline 28 days</a:t>
                      </a:r>
                    </a:p>
                  </a:txBody>
                  <a:tcPr/>
                </a:tc>
                <a:extLst>
                  <a:ext uri="{0D108BD9-81ED-4DB2-BD59-A6C34878D82A}">
                    <a16:rowId xmlns:a16="http://schemas.microsoft.com/office/drawing/2014/main" val="265879700"/>
                  </a:ext>
                </a:extLst>
              </a:tr>
              <a:tr h="657824">
                <a:tc>
                  <a:txBody>
                    <a:bodyPr/>
                    <a:lstStyle/>
                    <a:p>
                      <a:r>
                        <a:rPr lang="en-US" dirty="0"/>
                        <a:t>Neurosyphilis </a:t>
                      </a:r>
                    </a:p>
                    <a:p>
                      <a:r>
                        <a:rPr lang="en-US" sz="1600" dirty="0"/>
                        <a:t>Ocular/Otic Syphilis</a:t>
                      </a:r>
                    </a:p>
                  </a:txBody>
                  <a:tcPr/>
                </a:tc>
                <a:tc>
                  <a:txBody>
                    <a:bodyPr/>
                    <a:lstStyle/>
                    <a:p>
                      <a:r>
                        <a:rPr lang="en-US" sz="1800" dirty="0"/>
                        <a:t>Any stage</a:t>
                      </a:r>
                    </a:p>
                  </a:txBody>
                  <a:tcPr/>
                </a:tc>
                <a:tc>
                  <a:txBody>
                    <a:bodyPr/>
                    <a:lstStyle/>
                    <a:p>
                      <a:r>
                        <a:rPr lang="en-US" sz="1800" dirty="0"/>
                        <a:t>Meningitis, vasculitis, otic, ocular</a:t>
                      </a:r>
                    </a:p>
                  </a:txBody>
                  <a:tcPr/>
                </a:tc>
                <a:tc>
                  <a:txBody>
                    <a:bodyPr/>
                    <a:lstStyle/>
                    <a:p>
                      <a:r>
                        <a:rPr lang="en-US" sz="1600" dirty="0"/>
                        <a:t>PCN-G 18-24 million units IV daily x 10-14 days</a:t>
                      </a:r>
                    </a:p>
                  </a:txBody>
                  <a:tcPr/>
                </a:tc>
                <a:extLst>
                  <a:ext uri="{0D108BD9-81ED-4DB2-BD59-A6C34878D82A}">
                    <a16:rowId xmlns:a16="http://schemas.microsoft.com/office/drawing/2014/main" val="2881730348"/>
                  </a:ext>
                </a:extLst>
              </a:tr>
            </a:tbl>
          </a:graphicData>
        </a:graphic>
      </p:graphicFrame>
      <p:sp>
        <p:nvSpPr>
          <p:cNvPr id="6" name="TextBox 5">
            <a:extLst>
              <a:ext uri="{FF2B5EF4-FFF2-40B4-BE49-F238E27FC236}">
                <a16:creationId xmlns:a16="http://schemas.microsoft.com/office/drawing/2014/main" id="{8FB3F2F5-7B99-826F-66C4-60F68DA9E286}"/>
              </a:ext>
            </a:extLst>
          </p:cNvPr>
          <p:cNvSpPr txBox="1"/>
          <p:nvPr/>
        </p:nvSpPr>
        <p:spPr>
          <a:xfrm>
            <a:off x="1985963" y="6457950"/>
            <a:ext cx="5700712" cy="276999"/>
          </a:xfrm>
          <a:prstGeom prst="rect">
            <a:avLst/>
          </a:prstGeom>
          <a:noFill/>
        </p:spPr>
        <p:txBody>
          <a:bodyPr wrap="square" rtlCol="0">
            <a:spAutoFit/>
          </a:bodyPr>
          <a:lstStyle/>
          <a:p>
            <a:pPr algn="ctr"/>
            <a:r>
              <a:rPr lang="en-US" sz="1200" dirty="0">
                <a:solidFill>
                  <a:schemeClr val="bg1"/>
                </a:solidFill>
              </a:rPr>
              <a:t>Reference: Adapted Slide from presentation by Michelle </a:t>
            </a:r>
            <a:r>
              <a:rPr lang="en-US" sz="1200" dirty="0" err="1">
                <a:solidFill>
                  <a:schemeClr val="bg1"/>
                </a:solidFill>
              </a:rPr>
              <a:t>Iandiorio</a:t>
            </a:r>
            <a:r>
              <a:rPr lang="en-US" sz="1200" dirty="0">
                <a:solidFill>
                  <a:schemeClr val="bg1"/>
                </a:solidFill>
              </a:rPr>
              <a:t>, MD UNMHSC SCAETC</a:t>
            </a:r>
            <a:endParaRPr lang="en-US" sz="1200" dirty="0"/>
          </a:p>
        </p:txBody>
      </p:sp>
    </p:spTree>
    <p:extLst>
      <p:ext uri="{BB962C8B-B14F-4D97-AF65-F5344CB8AC3E}">
        <p14:creationId xmlns:p14="http://schemas.microsoft.com/office/powerpoint/2010/main" val="157446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Congenital Syphilis Treatment</a:t>
            </a:r>
          </a:p>
        </p:txBody>
      </p:sp>
      <p:sp>
        <p:nvSpPr>
          <p:cNvPr id="6" name="Text Placeholder 5"/>
          <p:cNvSpPr>
            <a:spLocks noGrp="1"/>
          </p:cNvSpPr>
          <p:nvPr>
            <p:ph type="body" sz="quarter" idx="20"/>
          </p:nvPr>
        </p:nvSpPr>
        <p:spPr>
          <a:xfrm>
            <a:off x="404649" y="1233377"/>
            <a:ext cx="8334704" cy="5016816"/>
          </a:xfrm>
        </p:spPr>
        <p:txBody>
          <a:bodyPr/>
          <a:lstStyle/>
          <a:p>
            <a:r>
              <a:rPr lang="en-US" sz="3200" dirty="0">
                <a:solidFill>
                  <a:schemeClr val="tx1"/>
                </a:solidFill>
              </a:rPr>
              <a:t>Depends on age (neonates vs infants/children) &amp; probability of infection (confirmed, highly probable, possible, less likely) in neonates</a:t>
            </a:r>
          </a:p>
          <a:p>
            <a:pPr lvl="1"/>
            <a:r>
              <a:rPr lang="en-US" sz="2800" dirty="0">
                <a:solidFill>
                  <a:schemeClr val="tx1"/>
                </a:solidFill>
              </a:rPr>
              <a:t>Neonates confirmed/probable: </a:t>
            </a:r>
          </a:p>
          <a:p>
            <a:pPr lvl="2">
              <a:spcBef>
                <a:spcPts val="0"/>
              </a:spcBef>
            </a:pPr>
            <a:r>
              <a:rPr lang="en-US" sz="2400" dirty="0">
                <a:solidFill>
                  <a:schemeClr val="tx1"/>
                </a:solidFill>
              </a:rPr>
              <a:t>Penicillin (PCN G) 100k–150k units/kg/day (50k units/kg/dose IV q12hrs in first 7 days of life and q8hrs thereafter) for 10 days</a:t>
            </a:r>
          </a:p>
          <a:p>
            <a:pPr lvl="1"/>
            <a:r>
              <a:rPr lang="en-US" sz="2800" dirty="0">
                <a:solidFill>
                  <a:schemeClr val="tx1"/>
                </a:solidFill>
              </a:rPr>
              <a:t>Neonates possible/less likely: </a:t>
            </a:r>
          </a:p>
          <a:p>
            <a:pPr lvl="2">
              <a:spcBef>
                <a:spcPts val="0"/>
              </a:spcBef>
            </a:pPr>
            <a:r>
              <a:rPr lang="en-US" sz="2400" dirty="0">
                <a:solidFill>
                  <a:schemeClr val="tx1"/>
                </a:solidFill>
              </a:rPr>
              <a:t>IM benzathine PCN G 50k units/kg in a single dose with follow-up</a:t>
            </a:r>
          </a:p>
          <a:p>
            <a:pPr lvl="1"/>
            <a:r>
              <a:rPr lang="en-US" sz="2800" dirty="0">
                <a:solidFill>
                  <a:schemeClr val="tx1"/>
                </a:solidFill>
              </a:rPr>
              <a:t>Infants/children: </a:t>
            </a:r>
          </a:p>
          <a:p>
            <a:pPr lvl="2">
              <a:spcBef>
                <a:spcPts val="0"/>
              </a:spcBef>
            </a:pPr>
            <a:r>
              <a:rPr lang="en-US" sz="2400" dirty="0">
                <a:solidFill>
                  <a:schemeClr val="tx1"/>
                </a:solidFill>
              </a:rPr>
              <a:t>PCN G 200k–300k units/kg/day (50k units/kg/dose by IV q4–6hrs) for 10 days </a:t>
            </a:r>
          </a:p>
        </p:txBody>
      </p:sp>
      <p:sp>
        <p:nvSpPr>
          <p:cNvPr id="4" name="TextBox 3">
            <a:extLst>
              <a:ext uri="{FF2B5EF4-FFF2-40B4-BE49-F238E27FC236}">
                <a16:creationId xmlns:a16="http://schemas.microsoft.com/office/drawing/2014/main" id="{D48D7858-0878-92A5-4647-1092ECBEE995}"/>
              </a:ext>
            </a:extLst>
          </p:cNvPr>
          <p:cNvSpPr txBox="1"/>
          <p:nvPr/>
        </p:nvSpPr>
        <p:spPr>
          <a:xfrm>
            <a:off x="1971675" y="6413326"/>
            <a:ext cx="5543941" cy="461665"/>
          </a:xfrm>
          <a:prstGeom prst="rect">
            <a:avLst/>
          </a:prstGeom>
          <a:noFill/>
        </p:spPr>
        <p:txBody>
          <a:bodyPr wrap="square" rtlCol="0">
            <a:spAutoFit/>
          </a:bodyPr>
          <a:lstStyle/>
          <a:p>
            <a:pPr algn="ctr"/>
            <a:r>
              <a:rPr lang="en-US" sz="1200" dirty="0">
                <a:solidFill>
                  <a:schemeClr val="bg1"/>
                </a:solidFill>
              </a:rPr>
              <a:t>Reference: Syphilis – National STD Curriculum. Updated 10/21/22 </a:t>
            </a:r>
            <a:r>
              <a:rPr lang="en-US" sz="1200" i="1" dirty="0">
                <a:solidFill>
                  <a:schemeClr val="bg1"/>
                </a:solidFill>
              </a:rPr>
              <a:t>https://</a:t>
            </a:r>
            <a:r>
              <a:rPr lang="en-US" sz="1200" i="1" dirty="0" err="1">
                <a:solidFill>
                  <a:schemeClr val="bg1"/>
                </a:solidFill>
              </a:rPr>
              <a:t>www.std.uw.edu</a:t>
            </a:r>
            <a:r>
              <a:rPr lang="en-US" sz="1200" i="1" dirty="0">
                <a:solidFill>
                  <a:schemeClr val="bg1"/>
                </a:solidFill>
              </a:rPr>
              <a:t>/go/comprehensive-study/syphilis/core-concept/all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321661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Jarisch-Herxheimer</a:t>
            </a:r>
            <a:r>
              <a:rPr lang="en-US" dirty="0"/>
              <a:t> Reaction</a:t>
            </a:r>
          </a:p>
        </p:txBody>
      </p:sp>
      <p:sp>
        <p:nvSpPr>
          <p:cNvPr id="6" name="Text Placeholder 5"/>
          <p:cNvSpPr>
            <a:spLocks noGrp="1"/>
          </p:cNvSpPr>
          <p:nvPr>
            <p:ph type="body" sz="quarter" idx="20"/>
          </p:nvPr>
        </p:nvSpPr>
        <p:spPr>
          <a:xfrm>
            <a:off x="404649" y="1233376"/>
            <a:ext cx="8334704" cy="5179949"/>
          </a:xfrm>
        </p:spPr>
        <p:txBody>
          <a:bodyPr/>
          <a:lstStyle/>
          <a:p>
            <a:r>
              <a:rPr lang="en-US" dirty="0"/>
              <a:t>Self-limited reaction, systemic inflammatory response, associated with initiation of syphilis treatment</a:t>
            </a:r>
          </a:p>
          <a:p>
            <a:pPr lvl="1">
              <a:spcBef>
                <a:spcPts val="0"/>
              </a:spcBef>
            </a:pPr>
            <a:r>
              <a:rPr lang="en-US" dirty="0"/>
              <a:t>Likely due to release of endotoxin-like substances, NOT an allergy</a:t>
            </a:r>
          </a:p>
          <a:p>
            <a:pPr lvl="1"/>
            <a:r>
              <a:rPr lang="en-US" dirty="0"/>
              <a:t>Typical signs: fever, malaise, nausea, vomiting; less frequently chills, tachycardia, hyperventilation, hypotension, worsened rash, leukocytosis</a:t>
            </a:r>
          </a:p>
          <a:p>
            <a:r>
              <a:rPr lang="en-US" dirty="0"/>
              <a:t>Most often occurs with early syphilis treatment (especially secondary) likely due to higher bacterial burden</a:t>
            </a:r>
          </a:p>
          <a:p>
            <a:r>
              <a:rPr lang="en-US" dirty="0"/>
              <a:t>Typically begins within several hours after initiating treatment (nearly always within 24 hours)</a:t>
            </a:r>
          </a:p>
          <a:p>
            <a:r>
              <a:rPr lang="en-US" dirty="0"/>
              <a:t>Management: Supportive care, hydration, antipyretics</a:t>
            </a:r>
          </a:p>
          <a:p>
            <a:pPr marL="457200" lvl="1" indent="0">
              <a:buNone/>
            </a:pPr>
            <a:endParaRPr lang="en-US" dirty="0">
              <a:solidFill>
                <a:schemeClr val="tx1"/>
              </a:solidFill>
            </a:endParaRPr>
          </a:p>
        </p:txBody>
      </p:sp>
      <p:sp>
        <p:nvSpPr>
          <p:cNvPr id="4" name="TextBox 3">
            <a:extLst>
              <a:ext uri="{FF2B5EF4-FFF2-40B4-BE49-F238E27FC236}">
                <a16:creationId xmlns:a16="http://schemas.microsoft.com/office/drawing/2014/main" id="{E436647B-7122-5268-089D-8C0CAC10D31D}"/>
              </a:ext>
            </a:extLst>
          </p:cNvPr>
          <p:cNvSpPr txBox="1"/>
          <p:nvPr/>
        </p:nvSpPr>
        <p:spPr>
          <a:xfrm>
            <a:off x="2121694" y="6396335"/>
            <a:ext cx="4900612" cy="461665"/>
          </a:xfrm>
          <a:prstGeom prst="rect">
            <a:avLst/>
          </a:prstGeom>
          <a:noFill/>
        </p:spPr>
        <p:txBody>
          <a:bodyPr wrap="square" rtlCol="0">
            <a:spAutoFit/>
          </a:bodyPr>
          <a:lstStyle/>
          <a:p>
            <a:pPr algn="ctr"/>
            <a:r>
              <a:rPr lang="en-US" sz="1200" dirty="0">
                <a:solidFill>
                  <a:schemeClr val="bg1"/>
                </a:solidFill>
              </a:rPr>
              <a:t>Reference: Syphilis – National STD Curriculum. Updated 10/21/22 </a:t>
            </a:r>
            <a:r>
              <a:rPr lang="en-US" sz="1200" i="1" dirty="0">
                <a:solidFill>
                  <a:schemeClr val="bg1"/>
                </a:solidFill>
              </a:rPr>
              <a:t>https://</a:t>
            </a:r>
            <a:r>
              <a:rPr lang="en-US" sz="1200" i="1" dirty="0" err="1">
                <a:solidFill>
                  <a:schemeClr val="bg1"/>
                </a:solidFill>
              </a:rPr>
              <a:t>www.std.uw.edu</a:t>
            </a:r>
            <a:r>
              <a:rPr lang="en-US" sz="1200" i="1" dirty="0">
                <a:solidFill>
                  <a:schemeClr val="bg1"/>
                </a:solidFill>
              </a:rPr>
              <a:t>/go/comprehensive-study/syphilis/core-concept/all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203575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C7A391-7C9E-9857-B825-32ADE4956D75}"/>
              </a:ext>
            </a:extLst>
          </p:cNvPr>
          <p:cNvSpPr>
            <a:spLocks noGrp="1"/>
          </p:cNvSpPr>
          <p:nvPr>
            <p:ph type="body" sz="quarter" idx="10"/>
          </p:nvPr>
        </p:nvSpPr>
        <p:spPr/>
        <p:txBody>
          <a:bodyPr/>
          <a:lstStyle/>
          <a:p>
            <a:r>
              <a:rPr lang="en-US" dirty="0"/>
              <a:t>National Shortage</a:t>
            </a:r>
          </a:p>
        </p:txBody>
      </p:sp>
      <p:sp>
        <p:nvSpPr>
          <p:cNvPr id="6" name="TextBox 5">
            <a:extLst>
              <a:ext uri="{FF2B5EF4-FFF2-40B4-BE49-F238E27FC236}">
                <a16:creationId xmlns:a16="http://schemas.microsoft.com/office/drawing/2014/main" id="{61EC5302-FE1F-7AC2-B814-0D4E82696D75}"/>
              </a:ext>
            </a:extLst>
          </p:cNvPr>
          <p:cNvSpPr txBox="1"/>
          <p:nvPr/>
        </p:nvSpPr>
        <p:spPr>
          <a:xfrm>
            <a:off x="2121693" y="6450617"/>
            <a:ext cx="4900612" cy="276999"/>
          </a:xfrm>
          <a:prstGeom prst="rect">
            <a:avLst/>
          </a:prstGeom>
          <a:noFill/>
        </p:spPr>
        <p:txBody>
          <a:bodyPr wrap="square" rtlCol="0">
            <a:spAutoFit/>
          </a:bodyPr>
          <a:lstStyle/>
          <a:p>
            <a:pPr algn="ctr"/>
            <a:r>
              <a:rPr lang="en-US" sz="1200" dirty="0">
                <a:solidFill>
                  <a:schemeClr val="bg1"/>
                </a:solidFill>
              </a:rPr>
              <a:t>https://www.cdc.gov/std/treatment/drug-notices.htm</a:t>
            </a:r>
          </a:p>
        </p:txBody>
      </p:sp>
      <p:pic>
        <p:nvPicPr>
          <p:cNvPr id="4" name="Picture 3">
            <a:extLst>
              <a:ext uri="{FF2B5EF4-FFF2-40B4-BE49-F238E27FC236}">
                <a16:creationId xmlns:a16="http://schemas.microsoft.com/office/drawing/2014/main" id="{2185B1A1-8310-742F-82E0-A7CAF41CDD60}"/>
              </a:ext>
            </a:extLst>
          </p:cNvPr>
          <p:cNvPicPr>
            <a:picLocks noChangeAspect="1"/>
          </p:cNvPicPr>
          <p:nvPr/>
        </p:nvPicPr>
        <p:blipFill>
          <a:blip r:embed="rId3"/>
          <a:stretch>
            <a:fillRect/>
          </a:stretch>
        </p:blipFill>
        <p:spPr>
          <a:xfrm>
            <a:off x="0" y="1073888"/>
            <a:ext cx="9144000" cy="5091351"/>
          </a:xfrm>
          <a:prstGeom prst="rect">
            <a:avLst/>
          </a:prstGeom>
        </p:spPr>
      </p:pic>
    </p:spTree>
    <p:extLst>
      <p:ext uri="{BB962C8B-B14F-4D97-AF65-F5344CB8AC3E}">
        <p14:creationId xmlns:p14="http://schemas.microsoft.com/office/powerpoint/2010/main" val="209517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5A3AF9-9AF5-AAB8-8C6E-D834862E7692}"/>
              </a:ext>
            </a:extLst>
          </p:cNvPr>
          <p:cNvSpPr>
            <a:spLocks noGrp="1"/>
          </p:cNvSpPr>
          <p:nvPr>
            <p:ph type="body" sz="quarter" idx="10"/>
          </p:nvPr>
        </p:nvSpPr>
        <p:spPr/>
        <p:txBody>
          <a:bodyPr/>
          <a:lstStyle/>
          <a:p>
            <a:r>
              <a:rPr lang="en-US" dirty="0"/>
              <a:t>CDC Guidelines for Management</a:t>
            </a:r>
          </a:p>
        </p:txBody>
      </p:sp>
      <p:sp>
        <p:nvSpPr>
          <p:cNvPr id="4" name="Text Placeholder 3">
            <a:extLst>
              <a:ext uri="{FF2B5EF4-FFF2-40B4-BE49-F238E27FC236}">
                <a16:creationId xmlns:a16="http://schemas.microsoft.com/office/drawing/2014/main" id="{A9A4CD1D-F8A7-B785-38E9-47BE67235A4A}"/>
              </a:ext>
            </a:extLst>
          </p:cNvPr>
          <p:cNvSpPr>
            <a:spLocks noGrp="1"/>
          </p:cNvSpPr>
          <p:nvPr>
            <p:ph type="body" sz="quarter" idx="20"/>
          </p:nvPr>
        </p:nvSpPr>
        <p:spPr>
          <a:xfrm>
            <a:off x="404649" y="1233377"/>
            <a:ext cx="8334704" cy="5167423"/>
          </a:xfrm>
        </p:spPr>
        <p:txBody>
          <a:bodyPr/>
          <a:lstStyle/>
          <a:p>
            <a:r>
              <a:rPr lang="en-US" sz="2200" dirty="0"/>
              <a:t>Get baseline RPR on or near treatment day</a:t>
            </a:r>
          </a:p>
          <a:p>
            <a:r>
              <a:rPr lang="en-US" sz="2200" dirty="0"/>
              <a:t>Careful history &amp; exam including neurological &amp; eye exams</a:t>
            </a:r>
          </a:p>
          <a:p>
            <a:r>
              <a:rPr lang="en-US" sz="2200" dirty="0"/>
              <a:t>Test for other sexually transmitted infections (STIs) and HIV</a:t>
            </a:r>
          </a:p>
          <a:p>
            <a:r>
              <a:rPr lang="en-US" sz="2200" dirty="0"/>
              <a:t>Report case to Department of Health</a:t>
            </a:r>
          </a:p>
          <a:p>
            <a:r>
              <a:rPr lang="en-US" sz="2200" dirty="0"/>
              <a:t>Test and TREAT all partners</a:t>
            </a:r>
          </a:p>
          <a:p>
            <a:r>
              <a:rPr lang="en-US" sz="2200" dirty="0"/>
              <a:t>Advise patient to abstain from sex for one week after treatment of themselves and all their partners</a:t>
            </a:r>
          </a:p>
          <a:p>
            <a:r>
              <a:rPr lang="en-US" sz="2200" dirty="0"/>
              <a:t>Follow-up titer at 3, 6, and 12 months – </a:t>
            </a:r>
            <a:r>
              <a:rPr lang="en-US" sz="1800" dirty="0"/>
              <a:t>expected 4-fold drop by 6 months</a:t>
            </a:r>
          </a:p>
          <a:p>
            <a:pPr lvl="1"/>
            <a:r>
              <a:rPr lang="en-US" sz="2000" dirty="0"/>
              <a:t>Patient could become </a:t>
            </a:r>
            <a:r>
              <a:rPr lang="en-US" sz="2000" dirty="0" err="1"/>
              <a:t>serofast</a:t>
            </a:r>
            <a:r>
              <a:rPr lang="en-US" sz="2000" dirty="0"/>
              <a:t> (+RPR after adequate treatment – usually low titer)</a:t>
            </a:r>
          </a:p>
          <a:p>
            <a:pPr lvl="1"/>
            <a:r>
              <a:rPr lang="en-US" sz="2000" dirty="0"/>
              <a:t>Treatment failure: </a:t>
            </a:r>
          </a:p>
          <a:p>
            <a:pPr marL="800100" lvl="1" indent="-342900">
              <a:buAutoNum type="arabicParenBoth"/>
            </a:pPr>
            <a:r>
              <a:rPr lang="en-US" sz="2000" dirty="0"/>
              <a:t>Persistent/recurrence of signs/symptoms or</a:t>
            </a:r>
          </a:p>
          <a:p>
            <a:pPr marL="800100" lvl="1" indent="-342900">
              <a:buAutoNum type="arabicParenBoth"/>
            </a:pPr>
            <a:r>
              <a:rPr lang="en-US" sz="2000" dirty="0"/>
              <a:t>New symptoms of early infection or</a:t>
            </a:r>
          </a:p>
          <a:p>
            <a:pPr marL="800100" lvl="1" indent="-342900">
              <a:buAutoNum type="arabicParenBoth"/>
            </a:pPr>
            <a:r>
              <a:rPr lang="en-US" sz="2000" dirty="0"/>
              <a:t>4-fold increase in RPR persisting &gt;2 weeks</a:t>
            </a:r>
          </a:p>
          <a:p>
            <a:endParaRPr lang="en-US" dirty="0"/>
          </a:p>
        </p:txBody>
      </p:sp>
      <p:sp>
        <p:nvSpPr>
          <p:cNvPr id="5" name="TextBox 4">
            <a:extLst>
              <a:ext uri="{FF2B5EF4-FFF2-40B4-BE49-F238E27FC236}">
                <a16:creationId xmlns:a16="http://schemas.microsoft.com/office/drawing/2014/main" id="{2DE7A7E3-32A6-1375-C097-063DA3DBA67C}"/>
              </a:ext>
            </a:extLst>
          </p:cNvPr>
          <p:cNvSpPr txBox="1"/>
          <p:nvPr/>
        </p:nvSpPr>
        <p:spPr>
          <a:xfrm>
            <a:off x="1814513" y="6529388"/>
            <a:ext cx="6057900" cy="276999"/>
          </a:xfrm>
          <a:prstGeom prst="rect">
            <a:avLst/>
          </a:prstGeom>
          <a:noFill/>
        </p:spPr>
        <p:txBody>
          <a:bodyPr wrap="square" rtlCol="0">
            <a:spAutoFit/>
          </a:bodyPr>
          <a:lstStyle/>
          <a:p>
            <a:pPr algn="ctr"/>
            <a:r>
              <a:rPr lang="en-US" sz="1200">
                <a:solidFill>
                  <a:schemeClr val="bg1"/>
                </a:solidFill>
              </a:rPr>
              <a:t>Reference: Adapted Slide from presentation by Michelle Iandiorio, MD UNMHSC SCAETC</a:t>
            </a:r>
            <a:endParaRPr lang="en-US" sz="1200" dirty="0"/>
          </a:p>
        </p:txBody>
      </p:sp>
    </p:spTree>
    <p:extLst>
      <p:ext uri="{BB962C8B-B14F-4D97-AF65-F5344CB8AC3E}">
        <p14:creationId xmlns:p14="http://schemas.microsoft.com/office/powerpoint/2010/main" val="251960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pic>
        <p:nvPicPr>
          <p:cNvPr id="1029" name="Picture 5" descr="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a:extLst>
              <a:ext uri="{FF2B5EF4-FFF2-40B4-BE49-F238E27FC236}">
                <a16:creationId xmlns:a16="http://schemas.microsoft.com/office/drawing/2014/main" id="{84130BFA-CA29-A5ED-F16F-3372B9BAD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47" y="5033858"/>
            <a:ext cx="8229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32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767AAB-F79D-3CB2-C24A-B4F20B7C21CE}"/>
              </a:ext>
            </a:extLst>
          </p:cNvPr>
          <p:cNvSpPr>
            <a:spLocks noGrp="1"/>
          </p:cNvSpPr>
          <p:nvPr>
            <p:ph type="body" sz="quarter" idx="10"/>
          </p:nvPr>
        </p:nvSpPr>
        <p:spPr/>
        <p:txBody>
          <a:bodyPr/>
          <a:lstStyle/>
          <a:p>
            <a:endParaRPr lang="en-US"/>
          </a:p>
        </p:txBody>
      </p:sp>
      <p:sp>
        <p:nvSpPr>
          <p:cNvPr id="6" name="TextBox 5">
            <a:extLst>
              <a:ext uri="{FF2B5EF4-FFF2-40B4-BE49-F238E27FC236}">
                <a16:creationId xmlns:a16="http://schemas.microsoft.com/office/drawing/2014/main" id="{537E975E-7012-1F3E-1A5B-D9883E13774D}"/>
              </a:ext>
            </a:extLst>
          </p:cNvPr>
          <p:cNvSpPr txBox="1"/>
          <p:nvPr/>
        </p:nvSpPr>
        <p:spPr>
          <a:xfrm>
            <a:off x="2651760" y="6488926"/>
            <a:ext cx="4160520" cy="276999"/>
          </a:xfrm>
          <a:prstGeom prst="rect">
            <a:avLst/>
          </a:prstGeom>
          <a:noFill/>
        </p:spPr>
        <p:txBody>
          <a:bodyPr wrap="square" rtlCol="0">
            <a:spAutoFit/>
          </a:bodyPr>
          <a:lstStyle/>
          <a:p>
            <a:r>
              <a:rPr lang="en-US" sz="1200" dirty="0">
                <a:hlinkClick r:id="rId2"/>
              </a:rPr>
              <a:t>https://www.cdc.gov/std/products/provider-pocket-guides.htm</a:t>
            </a:r>
            <a:endParaRPr lang="en-US" sz="1200" dirty="0"/>
          </a:p>
        </p:txBody>
      </p:sp>
      <p:pic>
        <p:nvPicPr>
          <p:cNvPr id="4" name="Picture 3">
            <a:extLst>
              <a:ext uri="{FF2B5EF4-FFF2-40B4-BE49-F238E27FC236}">
                <a16:creationId xmlns:a16="http://schemas.microsoft.com/office/drawing/2014/main" id="{120F8ACA-F823-9805-FB3D-F35E0500BB45}"/>
              </a:ext>
            </a:extLst>
          </p:cNvPr>
          <p:cNvPicPr>
            <a:picLocks noChangeAspect="1"/>
          </p:cNvPicPr>
          <p:nvPr/>
        </p:nvPicPr>
        <p:blipFill>
          <a:blip r:embed="rId3"/>
          <a:stretch>
            <a:fillRect/>
          </a:stretch>
        </p:blipFill>
        <p:spPr>
          <a:xfrm>
            <a:off x="1874520" y="0"/>
            <a:ext cx="5394960" cy="6441869"/>
          </a:xfrm>
          <a:prstGeom prst="rect">
            <a:avLst/>
          </a:prstGeom>
        </p:spPr>
      </p:pic>
    </p:spTree>
    <p:extLst>
      <p:ext uri="{BB962C8B-B14F-4D97-AF65-F5344CB8AC3E}">
        <p14:creationId xmlns:p14="http://schemas.microsoft.com/office/powerpoint/2010/main" val="191570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767AAB-F79D-3CB2-C24A-B4F20B7C21CE}"/>
              </a:ext>
            </a:extLst>
          </p:cNvPr>
          <p:cNvSpPr>
            <a:spLocks noGrp="1"/>
          </p:cNvSpPr>
          <p:nvPr>
            <p:ph type="body" sz="quarter" idx="10"/>
          </p:nvPr>
        </p:nvSpPr>
        <p:spPr/>
        <p:txBody>
          <a:bodyPr/>
          <a:lstStyle/>
          <a:p>
            <a:endParaRPr lang="en-US"/>
          </a:p>
        </p:txBody>
      </p:sp>
      <p:sp>
        <p:nvSpPr>
          <p:cNvPr id="6" name="TextBox 5">
            <a:extLst>
              <a:ext uri="{FF2B5EF4-FFF2-40B4-BE49-F238E27FC236}">
                <a16:creationId xmlns:a16="http://schemas.microsoft.com/office/drawing/2014/main" id="{537E975E-7012-1F3E-1A5B-D9883E13774D}"/>
              </a:ext>
            </a:extLst>
          </p:cNvPr>
          <p:cNvSpPr txBox="1"/>
          <p:nvPr/>
        </p:nvSpPr>
        <p:spPr>
          <a:xfrm>
            <a:off x="2651760" y="6488926"/>
            <a:ext cx="4160520" cy="276999"/>
          </a:xfrm>
          <a:prstGeom prst="rect">
            <a:avLst/>
          </a:prstGeom>
          <a:noFill/>
        </p:spPr>
        <p:txBody>
          <a:bodyPr wrap="square" rtlCol="0">
            <a:spAutoFit/>
          </a:bodyPr>
          <a:lstStyle/>
          <a:p>
            <a:r>
              <a:rPr lang="en-US" sz="1200" dirty="0">
                <a:hlinkClick r:id="rId3"/>
              </a:rPr>
              <a:t>https://www.cdc.gov/std/products/provider-pocket-guides.htm</a:t>
            </a:r>
            <a:endParaRPr lang="en-US" sz="1200" dirty="0"/>
          </a:p>
        </p:txBody>
      </p:sp>
      <p:pic>
        <p:nvPicPr>
          <p:cNvPr id="5" name="Picture 4">
            <a:extLst>
              <a:ext uri="{FF2B5EF4-FFF2-40B4-BE49-F238E27FC236}">
                <a16:creationId xmlns:a16="http://schemas.microsoft.com/office/drawing/2014/main" id="{50D0B9E2-5D08-7088-0A12-287A8B787B06}"/>
              </a:ext>
            </a:extLst>
          </p:cNvPr>
          <p:cNvPicPr>
            <a:picLocks noChangeAspect="1"/>
          </p:cNvPicPr>
          <p:nvPr/>
        </p:nvPicPr>
        <p:blipFill>
          <a:blip r:embed="rId4"/>
          <a:stretch>
            <a:fillRect/>
          </a:stretch>
        </p:blipFill>
        <p:spPr>
          <a:xfrm>
            <a:off x="4573" y="182880"/>
            <a:ext cx="9139427" cy="6092952"/>
          </a:xfrm>
          <a:prstGeom prst="rect">
            <a:avLst/>
          </a:prstGeom>
        </p:spPr>
      </p:pic>
    </p:spTree>
    <p:extLst>
      <p:ext uri="{BB962C8B-B14F-4D97-AF65-F5344CB8AC3E}">
        <p14:creationId xmlns:p14="http://schemas.microsoft.com/office/powerpoint/2010/main" val="265926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112D67-8F41-4C79-B382-D9038B842E08}"/>
              </a:ext>
            </a:extLst>
          </p:cNvPr>
          <p:cNvSpPr>
            <a:spLocks noGrp="1"/>
          </p:cNvSpPr>
          <p:nvPr>
            <p:ph type="body" sz="quarter" idx="10"/>
          </p:nvPr>
        </p:nvSpPr>
        <p:spPr/>
        <p:txBody>
          <a:bodyPr/>
          <a:lstStyle/>
          <a:p>
            <a:r>
              <a:rPr lang="en-US" dirty="0"/>
              <a:t>References</a:t>
            </a:r>
          </a:p>
        </p:txBody>
      </p:sp>
      <p:sp>
        <p:nvSpPr>
          <p:cNvPr id="6" name="Text Placeholder 5">
            <a:extLst>
              <a:ext uri="{FF2B5EF4-FFF2-40B4-BE49-F238E27FC236}">
                <a16:creationId xmlns:a16="http://schemas.microsoft.com/office/drawing/2014/main" id="{112B782D-3B35-4B05-95DF-6E9ABA0708C5}"/>
              </a:ext>
            </a:extLst>
          </p:cNvPr>
          <p:cNvSpPr>
            <a:spLocks noGrp="1"/>
          </p:cNvSpPr>
          <p:nvPr>
            <p:ph type="body" sz="quarter" idx="20"/>
          </p:nvPr>
        </p:nvSpPr>
        <p:spPr>
          <a:xfrm>
            <a:off x="404649" y="1073888"/>
            <a:ext cx="8334704" cy="5294639"/>
          </a:xfrm>
        </p:spPr>
        <p:txBody>
          <a:bodyPr/>
          <a:lstStyle/>
          <a:p>
            <a:r>
              <a:rPr lang="en-US" sz="2000" dirty="0"/>
              <a:t>Syphilis – National STD Curriculum. Updated 10/21/22 https://www.std.uw.edu/go/comprehensive-study/syphilis/core-concept/all</a:t>
            </a:r>
          </a:p>
          <a:p>
            <a:r>
              <a:rPr lang="en-US" sz="2000" b="0" i="0" u="none" strike="noStrike" dirty="0">
                <a:solidFill>
                  <a:srgbClr val="212121"/>
                </a:solidFill>
                <a:effectLst/>
                <a:latin typeface="BlinkMacSystemFont"/>
              </a:rPr>
              <a:t>Jurado, R. L., Campbell, J., &amp; Martin, P. D. (1993). Prozone phenomenon in secondary syphilis. Has its time arrived?. </a:t>
            </a:r>
            <a:r>
              <a:rPr lang="en-US" sz="2000" b="0" i="1" u="none" strike="noStrike" dirty="0">
                <a:solidFill>
                  <a:srgbClr val="212121"/>
                </a:solidFill>
                <a:effectLst/>
                <a:latin typeface="BlinkMacSystemFont"/>
              </a:rPr>
              <a:t>Archives of internal medicine</a:t>
            </a:r>
            <a:r>
              <a:rPr lang="en-US" sz="2000" b="0" i="0" u="none" strike="noStrike" dirty="0">
                <a:solidFill>
                  <a:srgbClr val="212121"/>
                </a:solidFill>
                <a:effectLst/>
                <a:latin typeface="BlinkMacSystemFont"/>
              </a:rPr>
              <a:t>, </a:t>
            </a:r>
            <a:r>
              <a:rPr lang="en-US" sz="2000" b="0" i="1" u="none" strike="noStrike" dirty="0">
                <a:solidFill>
                  <a:srgbClr val="212121"/>
                </a:solidFill>
                <a:effectLst/>
                <a:latin typeface="BlinkMacSystemFont"/>
              </a:rPr>
              <a:t>153</a:t>
            </a:r>
            <a:r>
              <a:rPr lang="en-US" sz="2000" b="0" i="0" u="none" strike="noStrike" dirty="0">
                <a:solidFill>
                  <a:srgbClr val="212121"/>
                </a:solidFill>
                <a:effectLst/>
                <a:latin typeface="BlinkMacSystemFont"/>
              </a:rPr>
              <a:t>(21), 2496–2498.</a:t>
            </a:r>
          </a:p>
          <a:p>
            <a:r>
              <a:rPr lang="en-US" sz="2000" b="0" i="0" u="none" strike="noStrike" dirty="0">
                <a:solidFill>
                  <a:srgbClr val="212121"/>
                </a:solidFill>
                <a:effectLst/>
                <a:latin typeface="BlinkMacSystemFont"/>
              </a:rPr>
              <a:t>Moon, J., Yu, D. A., Yoon, H. S., Cho, S., &amp; Park, H. S. (2018). Syphilitic </a:t>
            </a:r>
            <a:r>
              <a:rPr lang="en-US" sz="2000" b="0" i="0" u="none" strike="noStrike" dirty="0" err="1">
                <a:solidFill>
                  <a:srgbClr val="212121"/>
                </a:solidFill>
                <a:effectLst/>
                <a:latin typeface="BlinkMacSystemFont"/>
              </a:rPr>
              <a:t>Gumma</a:t>
            </a:r>
            <a:r>
              <a:rPr lang="en-US" sz="2000" b="0" i="0" u="none" strike="noStrike" dirty="0">
                <a:solidFill>
                  <a:srgbClr val="212121"/>
                </a:solidFill>
                <a:effectLst/>
                <a:latin typeface="BlinkMacSystemFont"/>
              </a:rPr>
              <a:t>: A Rare Form of Cutaneous Tertiary Syphilis. </a:t>
            </a:r>
            <a:r>
              <a:rPr lang="en-US" sz="2000" b="0" i="1" u="none" strike="noStrike" dirty="0">
                <a:solidFill>
                  <a:srgbClr val="212121"/>
                </a:solidFill>
                <a:effectLst/>
                <a:latin typeface="BlinkMacSystemFont"/>
              </a:rPr>
              <a:t>Annals of dermatology</a:t>
            </a:r>
            <a:r>
              <a:rPr lang="en-US" sz="2000" b="0" i="0" u="none" strike="noStrike" dirty="0">
                <a:solidFill>
                  <a:srgbClr val="212121"/>
                </a:solidFill>
                <a:effectLst/>
                <a:latin typeface="BlinkMacSystemFont"/>
              </a:rPr>
              <a:t>, </a:t>
            </a:r>
            <a:r>
              <a:rPr lang="en-US" sz="2000" b="0" i="1" u="none" strike="noStrike" dirty="0">
                <a:solidFill>
                  <a:srgbClr val="212121"/>
                </a:solidFill>
                <a:effectLst/>
                <a:latin typeface="BlinkMacSystemFont"/>
              </a:rPr>
              <a:t>30</a:t>
            </a:r>
            <a:r>
              <a:rPr lang="en-US" sz="2000" b="0" i="0" u="none" strike="noStrike" dirty="0">
                <a:solidFill>
                  <a:srgbClr val="212121"/>
                </a:solidFill>
                <a:effectLst/>
                <a:latin typeface="BlinkMacSystemFont"/>
              </a:rPr>
              <a:t>(6), 749–751. </a:t>
            </a:r>
            <a:r>
              <a:rPr lang="en-US" sz="2000" b="0" i="0" u="none" strike="noStrike" dirty="0">
                <a:solidFill>
                  <a:srgbClr val="212121"/>
                </a:solidFill>
                <a:effectLst/>
                <a:latin typeface="BlinkMacSystemFont"/>
                <a:hlinkClick r:id="rId2"/>
              </a:rPr>
              <a:t>https://doi.org/10.5021/ad.2018.30.6.749</a:t>
            </a:r>
            <a:endParaRPr lang="en-US" sz="2000" b="0" i="0" u="none" strike="noStrike" dirty="0">
              <a:solidFill>
                <a:srgbClr val="212121"/>
              </a:solidFill>
              <a:effectLst/>
              <a:latin typeface="BlinkMacSystemFont"/>
            </a:endParaRPr>
          </a:p>
          <a:p>
            <a:r>
              <a:rPr lang="en-US" sz="2000" dirty="0" err="1"/>
              <a:t>Baughn</a:t>
            </a:r>
            <a:r>
              <a:rPr lang="en-US" sz="2000" dirty="0"/>
              <a:t> RE, Musher DM. Secondary syphilitic lesions. </a:t>
            </a:r>
            <a:r>
              <a:rPr lang="en-US" sz="2000" i="1" dirty="0"/>
              <a:t>Clin </a:t>
            </a:r>
            <a:r>
              <a:rPr lang="en-US" sz="2000" i="1" dirty="0" err="1"/>
              <a:t>Microbiol</a:t>
            </a:r>
            <a:r>
              <a:rPr lang="en-US" sz="2000" i="1" dirty="0"/>
              <a:t> Rev. </a:t>
            </a:r>
            <a:r>
              <a:rPr lang="en-US" sz="2000" dirty="0"/>
              <a:t>2005 Jan;18(1):205-16. </a:t>
            </a:r>
            <a:r>
              <a:rPr lang="en-US" sz="2000" dirty="0" err="1"/>
              <a:t>doi</a:t>
            </a:r>
            <a:r>
              <a:rPr lang="en-US" sz="2000" dirty="0"/>
              <a:t>: 10.1128/CMR.18.1.205-216.2005. PMID: 15653827; PMCID: PMC544174.</a:t>
            </a:r>
          </a:p>
          <a:p>
            <a:r>
              <a:rPr lang="en-US" sz="2000" dirty="0">
                <a:hlinkClick r:id="rId3"/>
              </a:rPr>
              <a:t>https://www.cdc.gov/std/treatment-guidelines/syphilis.htm</a:t>
            </a:r>
            <a:endParaRPr lang="en-US" sz="2000" dirty="0"/>
          </a:p>
          <a:p>
            <a:r>
              <a:rPr lang="en-US" sz="2000" dirty="0">
                <a:hlinkClick r:id="rId4"/>
              </a:rPr>
              <a:t>https://www.cdc.gov/std/treatment-guidelines/provider-resources.htm#MobileApp</a:t>
            </a:r>
            <a:endParaRPr lang="en-US" sz="2000" dirty="0"/>
          </a:p>
          <a:p>
            <a:r>
              <a:rPr lang="en-US" sz="2000" dirty="0">
                <a:hlinkClick r:id="rId5"/>
              </a:rPr>
              <a:t>https://www.cdc.gov/std/statistics/prevalence-2020-at-a-glance.htm</a:t>
            </a:r>
            <a:endParaRPr lang="en-US" sz="2000" dirty="0"/>
          </a:p>
          <a:p>
            <a:r>
              <a:rPr lang="en-US" sz="2000" dirty="0">
                <a:hlinkClick r:id="rId6"/>
              </a:rPr>
              <a:t>https://www.cdc.gov/std/products/provider-pocket-guides.htm</a:t>
            </a:r>
            <a:endParaRPr lang="en-US" sz="2000" dirty="0"/>
          </a:p>
        </p:txBody>
      </p:sp>
    </p:spTree>
    <p:extLst>
      <p:ext uri="{BB962C8B-B14F-4D97-AF65-F5344CB8AC3E}">
        <p14:creationId xmlns:p14="http://schemas.microsoft.com/office/powerpoint/2010/main" val="318365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12767E56-F4FE-C26F-1C12-0ECCFEE7BD05}"/>
              </a:ext>
            </a:extLst>
          </p:cNvPr>
          <p:cNvSpPr>
            <a:spLocks noGrp="1"/>
          </p:cNvSpPr>
          <p:nvPr>
            <p:ph type="title"/>
          </p:nvPr>
        </p:nvSpPr>
        <p:spPr>
          <a:xfrm>
            <a:off x="628650" y="365125"/>
            <a:ext cx="7886700" cy="1325563"/>
          </a:xfrm>
        </p:spPr>
        <p:txBody>
          <a:bodyPr/>
          <a:lstStyle/>
          <a:p>
            <a:pPr algn="ctr"/>
            <a:r>
              <a:rPr lang="en-US" dirty="0">
                <a:ea typeface="+mj-lt"/>
                <a:cs typeface="+mj-lt"/>
              </a:rPr>
              <a:t>SCAETC Social Media</a:t>
            </a:r>
          </a:p>
        </p:txBody>
      </p:sp>
      <p:pic>
        <p:nvPicPr>
          <p:cNvPr id="4" name="Picture 10" descr="Qr code">
            <a:extLst>
              <a:ext uri="{FF2B5EF4-FFF2-40B4-BE49-F238E27FC236}">
                <a16:creationId xmlns:a16="http://schemas.microsoft.com/office/drawing/2014/main" id="{3811AE12-FA26-6542-1E70-CDF56AF84D67}"/>
              </a:ext>
            </a:extLst>
          </p:cNvPr>
          <p:cNvPicPr>
            <a:picLocks noChangeAspect="1"/>
          </p:cNvPicPr>
          <p:nvPr/>
        </p:nvPicPr>
        <p:blipFill>
          <a:blip r:embed="rId2"/>
          <a:stretch>
            <a:fillRect/>
          </a:stretch>
        </p:blipFill>
        <p:spPr>
          <a:xfrm>
            <a:off x="1182757" y="1876607"/>
            <a:ext cx="6778486" cy="3819587"/>
          </a:xfrm>
          <a:prstGeom prst="rect">
            <a:avLst/>
          </a:prstGeom>
        </p:spPr>
      </p:pic>
    </p:spTree>
    <p:extLst>
      <p:ext uri="{BB962C8B-B14F-4D97-AF65-F5344CB8AC3E}">
        <p14:creationId xmlns:p14="http://schemas.microsoft.com/office/powerpoint/2010/main" val="1669614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04649" y="1578279"/>
            <a:ext cx="8334704" cy="4122305"/>
          </a:xfrm>
        </p:spPr>
        <p:txBody>
          <a:bodyPr/>
          <a:lstStyle/>
          <a:p>
            <a:pPr marL="514350" indent="-514350">
              <a:buFont typeface="+mj-lt"/>
              <a:buAutoNum type="arabicPeriod"/>
            </a:pPr>
            <a:r>
              <a:rPr lang="en-US" dirty="0"/>
              <a:t>Correctly use/order and interpret the results of syphilis screening tests.</a:t>
            </a:r>
          </a:p>
          <a:p>
            <a:pPr marL="514350" indent="-514350">
              <a:buFont typeface="+mj-lt"/>
              <a:buAutoNum type="arabicPeriod"/>
            </a:pPr>
            <a:endParaRPr lang="en-US" dirty="0"/>
          </a:p>
          <a:p>
            <a:pPr marL="514350" indent="-514350">
              <a:buFont typeface="+mj-lt"/>
              <a:buAutoNum type="arabicPeriod"/>
            </a:pPr>
            <a:r>
              <a:rPr lang="en-US" dirty="0"/>
              <a:t>Identify how to treat syphilis at various stages according to CDC guidelines.</a:t>
            </a: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AABC5-AFC0-4C69-B33C-2D840D0ED8D0}"/>
              </a:ext>
            </a:extLst>
          </p:cNvPr>
          <p:cNvSpPr>
            <a:spLocks noGrp="1"/>
          </p:cNvSpPr>
          <p:nvPr>
            <p:ph type="body" sz="quarter" idx="10"/>
          </p:nvPr>
        </p:nvSpPr>
        <p:spPr/>
        <p:txBody>
          <a:bodyPr/>
          <a:lstStyle/>
          <a:p>
            <a:r>
              <a:rPr lang="en-US" dirty="0"/>
              <a:t>Recap of Syphilis Overview</a:t>
            </a:r>
          </a:p>
        </p:txBody>
      </p:sp>
      <p:sp>
        <p:nvSpPr>
          <p:cNvPr id="4" name="Text Placeholder 3">
            <a:extLst>
              <a:ext uri="{FF2B5EF4-FFF2-40B4-BE49-F238E27FC236}">
                <a16:creationId xmlns:a16="http://schemas.microsoft.com/office/drawing/2014/main" id="{5A0E42F2-B607-4E0F-BD49-12D8F77CCF3D}"/>
              </a:ext>
            </a:extLst>
          </p:cNvPr>
          <p:cNvSpPr>
            <a:spLocks noGrp="1"/>
          </p:cNvSpPr>
          <p:nvPr>
            <p:ph type="body" sz="quarter" idx="20"/>
          </p:nvPr>
        </p:nvSpPr>
        <p:spPr>
          <a:xfrm>
            <a:off x="404648" y="1073889"/>
            <a:ext cx="8739351" cy="5451602"/>
          </a:xfrm>
        </p:spPr>
        <p:txBody>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Lowest # of cases in 2000, incidence increasing, peak in 2020</a:t>
            </a:r>
          </a:p>
          <a:p>
            <a:pPr marL="0" indent="0">
              <a:buNone/>
            </a:pPr>
            <a:endParaRPr lang="en-US" sz="1000" dirty="0"/>
          </a:p>
          <a:p>
            <a:pPr>
              <a:buFont typeface="Arial" panose="020B0604020202020204" pitchFamily="34" charset="0"/>
              <a:buChar char="•"/>
            </a:pPr>
            <a:r>
              <a:rPr lang="en-US" sz="2400" dirty="0"/>
              <a:t>Highest rates: </a:t>
            </a:r>
          </a:p>
          <a:p>
            <a:pPr lvl="1">
              <a:spcBef>
                <a:spcPts val="0"/>
              </a:spcBef>
              <a:buFont typeface="Arial" panose="020B0604020202020204" pitchFamily="34" charset="0"/>
              <a:buChar char="•"/>
            </a:pPr>
            <a:r>
              <a:rPr lang="en-US" dirty="0"/>
              <a:t>Men who have sex with men (MSM), age group 25-29 </a:t>
            </a:r>
            <a:r>
              <a:rPr lang="en-US" dirty="0" err="1"/>
              <a:t>yo</a:t>
            </a:r>
            <a:endParaRPr lang="en-US" dirty="0"/>
          </a:p>
          <a:p>
            <a:pPr lvl="1">
              <a:spcBef>
                <a:spcPts val="0"/>
              </a:spcBef>
              <a:buFont typeface="Arial" panose="020B0604020202020204" pitchFamily="34" charset="0"/>
              <a:buChar char="•"/>
            </a:pPr>
            <a:r>
              <a:rPr lang="en-US" dirty="0"/>
              <a:t>Black persons #1 (American Indian/Alaska Native #2)</a:t>
            </a:r>
          </a:p>
          <a:p>
            <a:pPr lvl="1">
              <a:spcBef>
                <a:spcPts val="0"/>
              </a:spcBef>
              <a:buFont typeface="Arial" panose="020B0604020202020204" pitchFamily="34" charset="0"/>
              <a:buChar char="•"/>
            </a:pPr>
            <a:r>
              <a:rPr lang="en-US" dirty="0"/>
              <a:t>Western US with </a:t>
            </a:r>
            <a:r>
              <a:rPr lang="en-US" b="1" dirty="0"/>
              <a:t>New Mexico #5 in state rankings </a:t>
            </a:r>
          </a:p>
          <a:p>
            <a:pPr lvl="1">
              <a:spcBef>
                <a:spcPts val="0"/>
              </a:spcBef>
              <a:buFont typeface="Arial" panose="020B0604020202020204" pitchFamily="34" charset="0"/>
              <a:buChar char="•"/>
            </a:pPr>
            <a:r>
              <a:rPr lang="en-US" dirty="0"/>
              <a:t>Congenital syphilis rates high, especially in NM</a:t>
            </a:r>
          </a:p>
          <a:p>
            <a:pPr marL="457200" lvl="1" indent="0">
              <a:spcBef>
                <a:spcPts val="0"/>
              </a:spcBef>
              <a:buNone/>
            </a:pPr>
            <a:endParaRPr lang="en-US" dirty="0"/>
          </a:p>
          <a:p>
            <a:pPr>
              <a:buFont typeface="Arial" panose="020B0604020202020204" pitchFamily="34" charset="0"/>
              <a:buChar char="•"/>
            </a:pPr>
            <a:r>
              <a:rPr lang="en-US" sz="2400" dirty="0"/>
              <a:t>HIV coinfection in primary &amp; secondary syphilis cases:</a:t>
            </a:r>
          </a:p>
          <a:p>
            <a:pPr lvl="1">
              <a:buFont typeface="Arial" panose="020B0604020202020204" pitchFamily="34" charset="0"/>
              <a:buChar char="•"/>
            </a:pPr>
            <a:r>
              <a:rPr lang="en-US" dirty="0"/>
              <a:t>46% of MSM, 8% of men who only have sex with women,                    6% of women</a:t>
            </a:r>
          </a:p>
        </p:txBody>
      </p:sp>
      <p:sp>
        <p:nvSpPr>
          <p:cNvPr id="6" name="Google Shape;140;p19">
            <a:extLst>
              <a:ext uri="{FF2B5EF4-FFF2-40B4-BE49-F238E27FC236}">
                <a16:creationId xmlns:a16="http://schemas.microsoft.com/office/drawing/2014/main" id="{3C554B72-C382-49C6-B41F-B6B3729CB73D}"/>
              </a:ext>
            </a:extLst>
          </p:cNvPr>
          <p:cNvSpPr txBox="1"/>
          <p:nvPr/>
        </p:nvSpPr>
        <p:spPr>
          <a:xfrm>
            <a:off x="841949" y="6367144"/>
            <a:ext cx="7460100" cy="490855"/>
          </a:xfrm>
          <a:prstGeom prst="rect">
            <a:avLst/>
          </a:prstGeom>
          <a:noFill/>
          <a:ln>
            <a:noFill/>
          </a:ln>
        </p:spPr>
        <p:txBody>
          <a:bodyPr spcFirstLastPara="1" wrap="square" lIns="91425" tIns="91425" rIns="91425" bIns="91425" anchor="t" anchorCtr="0">
            <a:noAutofit/>
          </a:bodyPr>
          <a:lstStyle/>
          <a:p>
            <a:pPr algn="ctr"/>
            <a:r>
              <a:rPr lang="en-US" sz="1400" dirty="0">
                <a:solidFill>
                  <a:schemeClr val="bg1"/>
                </a:solidFill>
              </a:rPr>
              <a:t>Reference: </a:t>
            </a:r>
            <a:r>
              <a:rPr lang="en-US" sz="1200" dirty="0">
                <a:solidFill>
                  <a:schemeClr val="bg1"/>
                </a:solidFill>
              </a:rPr>
              <a:t>Syphilis – National STD Curriculum. Updated 10/21/22 </a:t>
            </a:r>
          </a:p>
          <a:p>
            <a:pPr algn="ctr"/>
            <a:r>
              <a:rPr lang="en-US" sz="1200" i="1" dirty="0">
                <a:solidFill>
                  <a:schemeClr val="bg1"/>
                </a:solidFill>
              </a:rPr>
              <a:t>https://www.std.uw.edu/go/comprehensive-study/syphilis/core-concept/all</a:t>
            </a:r>
          </a:p>
        </p:txBody>
      </p:sp>
    </p:spTree>
    <p:extLst>
      <p:ext uri="{BB962C8B-B14F-4D97-AF65-F5344CB8AC3E}">
        <p14:creationId xmlns:p14="http://schemas.microsoft.com/office/powerpoint/2010/main" val="37340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AABC5-AFC0-4C69-B33C-2D840D0ED8D0}"/>
              </a:ext>
            </a:extLst>
          </p:cNvPr>
          <p:cNvSpPr>
            <a:spLocks noGrp="1"/>
          </p:cNvSpPr>
          <p:nvPr>
            <p:ph type="body" sz="quarter" idx="10"/>
          </p:nvPr>
        </p:nvSpPr>
        <p:spPr/>
        <p:txBody>
          <a:bodyPr/>
          <a:lstStyle/>
          <a:p>
            <a:r>
              <a:rPr lang="en-US" dirty="0"/>
              <a:t>Recap of Syphilis Overview</a:t>
            </a:r>
          </a:p>
        </p:txBody>
      </p:sp>
      <p:sp>
        <p:nvSpPr>
          <p:cNvPr id="4" name="Text Placeholder 3">
            <a:extLst>
              <a:ext uri="{FF2B5EF4-FFF2-40B4-BE49-F238E27FC236}">
                <a16:creationId xmlns:a16="http://schemas.microsoft.com/office/drawing/2014/main" id="{5A0E42F2-B607-4E0F-BD49-12D8F77CCF3D}"/>
              </a:ext>
            </a:extLst>
          </p:cNvPr>
          <p:cNvSpPr>
            <a:spLocks noGrp="1"/>
          </p:cNvSpPr>
          <p:nvPr>
            <p:ph type="body" sz="quarter" idx="20"/>
          </p:nvPr>
        </p:nvSpPr>
        <p:spPr>
          <a:xfrm>
            <a:off x="404648" y="1073889"/>
            <a:ext cx="8739351" cy="5451602"/>
          </a:xfrm>
        </p:spPr>
        <p:txBody>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Risk factors: injection drug use (IDU), exchange of sex for money or drugs, or incarceration in men</a:t>
            </a:r>
          </a:p>
          <a:p>
            <a:pPr marL="0" indent="0">
              <a:buNone/>
            </a:pPr>
            <a:endParaRPr lang="en-US" sz="2400" dirty="0"/>
          </a:p>
          <a:p>
            <a:pPr lvl="1">
              <a:spcBef>
                <a:spcPts val="0"/>
              </a:spcBef>
              <a:buFont typeface="Arial" panose="020B0604020202020204" pitchFamily="34" charset="0"/>
              <a:buChar char="•"/>
            </a:pPr>
            <a:r>
              <a:rPr lang="en-US" dirty="0"/>
              <a:t>MSM: multiple/concurrent partners, anonymous sex, methamphetamine use</a:t>
            </a:r>
          </a:p>
          <a:p>
            <a:pPr marL="457200" lvl="1" indent="0">
              <a:spcBef>
                <a:spcPts val="0"/>
              </a:spcBef>
              <a:buNone/>
            </a:pPr>
            <a:endParaRPr lang="en-US" dirty="0"/>
          </a:p>
          <a:p>
            <a:pPr lvl="1">
              <a:spcBef>
                <a:spcPts val="0"/>
              </a:spcBef>
              <a:buFont typeface="Arial" panose="020B0604020202020204" pitchFamily="34" charset="0"/>
              <a:buChar char="•"/>
            </a:pPr>
            <a:r>
              <a:rPr lang="en-US" dirty="0"/>
              <a:t>Women: having partners that have been incarcerated</a:t>
            </a:r>
          </a:p>
          <a:p>
            <a:pPr marL="457200" lvl="1" indent="0">
              <a:spcBef>
                <a:spcPts val="0"/>
              </a:spcBef>
              <a:buNone/>
            </a:pPr>
            <a:endParaRPr lang="en-US" dirty="0"/>
          </a:p>
          <a:p>
            <a:pPr lvl="1">
              <a:spcBef>
                <a:spcPts val="0"/>
              </a:spcBef>
              <a:buFont typeface="Arial" panose="020B0604020202020204" pitchFamily="34" charset="0"/>
              <a:buChar char="•"/>
            </a:pPr>
            <a:r>
              <a:rPr lang="en-US" dirty="0"/>
              <a:t>Pregnant patients: unstable housing, multiple sex partners, concurrent sex and drug use, heroin use, late entry to prenatal care</a:t>
            </a:r>
          </a:p>
        </p:txBody>
      </p:sp>
      <p:sp>
        <p:nvSpPr>
          <p:cNvPr id="6" name="Google Shape;140;p19">
            <a:extLst>
              <a:ext uri="{FF2B5EF4-FFF2-40B4-BE49-F238E27FC236}">
                <a16:creationId xmlns:a16="http://schemas.microsoft.com/office/drawing/2014/main" id="{3C554B72-C382-49C6-B41F-B6B3729CB73D}"/>
              </a:ext>
            </a:extLst>
          </p:cNvPr>
          <p:cNvSpPr txBox="1"/>
          <p:nvPr/>
        </p:nvSpPr>
        <p:spPr>
          <a:xfrm>
            <a:off x="841949" y="6367144"/>
            <a:ext cx="7460100" cy="490855"/>
          </a:xfrm>
          <a:prstGeom prst="rect">
            <a:avLst/>
          </a:prstGeom>
          <a:noFill/>
          <a:ln>
            <a:noFill/>
          </a:ln>
        </p:spPr>
        <p:txBody>
          <a:bodyPr spcFirstLastPara="1" wrap="square" lIns="91425" tIns="91425" rIns="91425" bIns="91425" anchor="t" anchorCtr="0">
            <a:noAutofit/>
          </a:bodyPr>
          <a:lstStyle/>
          <a:p>
            <a:pPr algn="ctr"/>
            <a:r>
              <a:rPr lang="en-US" sz="1400" dirty="0">
                <a:solidFill>
                  <a:schemeClr val="bg1"/>
                </a:solidFill>
              </a:rPr>
              <a:t>Reference: </a:t>
            </a:r>
            <a:r>
              <a:rPr lang="en-US" sz="1200" dirty="0">
                <a:solidFill>
                  <a:schemeClr val="bg1"/>
                </a:solidFill>
              </a:rPr>
              <a:t>Syphilis – National STD Curriculum. Updated 10/21/22 </a:t>
            </a:r>
          </a:p>
          <a:p>
            <a:pPr algn="ctr"/>
            <a:r>
              <a:rPr lang="en-US" sz="1200" i="1" dirty="0">
                <a:solidFill>
                  <a:schemeClr val="bg1"/>
                </a:solidFill>
              </a:rPr>
              <a:t>https://www.std.uw.edu/go/comprehensive-study/syphilis/core-concept/all</a:t>
            </a:r>
          </a:p>
        </p:txBody>
      </p:sp>
    </p:spTree>
    <p:extLst>
      <p:ext uri="{BB962C8B-B14F-4D97-AF65-F5344CB8AC3E}">
        <p14:creationId xmlns:p14="http://schemas.microsoft.com/office/powerpoint/2010/main" val="100363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AABC5-AFC0-4C69-B33C-2D840D0ED8D0}"/>
              </a:ext>
            </a:extLst>
          </p:cNvPr>
          <p:cNvSpPr>
            <a:spLocks noGrp="1"/>
          </p:cNvSpPr>
          <p:nvPr>
            <p:ph type="body" sz="quarter" idx="10"/>
          </p:nvPr>
        </p:nvSpPr>
        <p:spPr/>
        <p:txBody>
          <a:bodyPr/>
          <a:lstStyle/>
          <a:p>
            <a:r>
              <a:rPr lang="en-US" dirty="0"/>
              <a:t>Recap of Syphilis Overview</a:t>
            </a:r>
          </a:p>
        </p:txBody>
      </p:sp>
      <p:sp>
        <p:nvSpPr>
          <p:cNvPr id="4" name="Text Placeholder 3">
            <a:extLst>
              <a:ext uri="{FF2B5EF4-FFF2-40B4-BE49-F238E27FC236}">
                <a16:creationId xmlns:a16="http://schemas.microsoft.com/office/drawing/2014/main" id="{5A0E42F2-B607-4E0F-BD49-12D8F77CCF3D}"/>
              </a:ext>
            </a:extLst>
          </p:cNvPr>
          <p:cNvSpPr>
            <a:spLocks noGrp="1"/>
          </p:cNvSpPr>
          <p:nvPr>
            <p:ph type="body" sz="quarter" idx="20"/>
          </p:nvPr>
        </p:nvSpPr>
        <p:spPr>
          <a:xfrm>
            <a:off x="404649" y="1233377"/>
            <a:ext cx="8334704" cy="5133767"/>
          </a:xfrm>
        </p:spPr>
        <p:txBody>
          <a:bodyPr/>
          <a:lstStyle/>
          <a:p>
            <a:pPr>
              <a:buFont typeface="Arial" panose="020B0604020202020204" pitchFamily="34" charset="0"/>
              <a:buChar char="•"/>
            </a:pPr>
            <a:r>
              <a:rPr lang="en-US" sz="2400" i="1" dirty="0"/>
              <a:t>Treponema pallidum -</a:t>
            </a:r>
            <a:r>
              <a:rPr lang="en-US" sz="2400" dirty="0"/>
              <a:t> spirochete, corkscrew-shaped, motile</a:t>
            </a:r>
          </a:p>
          <a:p>
            <a:pPr lvl="1">
              <a:buFont typeface="Arial" panose="020B0604020202020204" pitchFamily="34" charset="0"/>
              <a:buChar char="•"/>
            </a:pPr>
            <a:r>
              <a:rPr lang="en-US" sz="2000" dirty="0">
                <a:sym typeface="Wingdings" pitchFamily="2" charset="2"/>
              </a:rPr>
              <a:t>Enters circulatory system  lymphatics  regional nodes +/- central nervous </a:t>
            </a:r>
          </a:p>
          <a:p>
            <a:pPr>
              <a:buFont typeface="Arial" panose="020B0604020202020204" pitchFamily="34" charset="0"/>
              <a:buChar char="•"/>
            </a:pPr>
            <a:r>
              <a:rPr lang="en-US" sz="2400" dirty="0"/>
              <a:t>Transmission:</a:t>
            </a:r>
          </a:p>
          <a:p>
            <a:pPr lvl="1">
              <a:buFont typeface="Arial" panose="020B0604020202020204" pitchFamily="34" charset="0"/>
              <a:buChar char="•"/>
            </a:pPr>
            <a:r>
              <a:rPr lang="en-US" sz="2000" dirty="0"/>
              <a:t>Sexual contact (highest risk during primary/secondary syphilis)</a:t>
            </a:r>
          </a:p>
          <a:p>
            <a:pPr lvl="1">
              <a:buFont typeface="Arial" panose="020B0604020202020204" pitchFamily="34" charset="0"/>
              <a:buChar char="•"/>
            </a:pPr>
            <a:r>
              <a:rPr lang="en-US" sz="2000" dirty="0"/>
              <a:t>Hematogenous (mainly in utero - transplacental spread to fetus, at any stage)</a:t>
            </a:r>
          </a:p>
          <a:p>
            <a:pPr lvl="1">
              <a:buFont typeface="Arial" panose="020B0604020202020204" pitchFamily="34" charset="0"/>
              <a:buChar char="•"/>
            </a:pPr>
            <a:r>
              <a:rPr lang="en-US" sz="2000" dirty="0"/>
              <a:t>Transmission through needle-sharing with IDU is infrequent</a:t>
            </a:r>
          </a:p>
          <a:p>
            <a:pPr>
              <a:buFont typeface="Arial" panose="020B0604020202020204" pitchFamily="34" charset="0"/>
              <a:buChar char="•"/>
            </a:pPr>
            <a:r>
              <a:rPr lang="en-US" sz="2400" dirty="0"/>
              <a:t>Primary: </a:t>
            </a:r>
            <a:r>
              <a:rPr lang="en-US" sz="2000" dirty="0"/>
              <a:t>Inoculation &amp;</a:t>
            </a:r>
            <a:r>
              <a:rPr lang="en-US" sz="2000" dirty="0">
                <a:sym typeface="Wingdings" pitchFamily="2" charset="2"/>
              </a:rPr>
              <a:t> proliferation  activates immunity  painless “chancre” </a:t>
            </a:r>
          </a:p>
          <a:p>
            <a:pPr>
              <a:buFont typeface="Arial" panose="020B0604020202020204" pitchFamily="34" charset="0"/>
              <a:buChar char="•"/>
            </a:pPr>
            <a:r>
              <a:rPr lang="en-US" sz="2400" dirty="0"/>
              <a:t>Secondary: </a:t>
            </a:r>
            <a:r>
              <a:rPr lang="en-US" sz="2000" dirty="0"/>
              <a:t>Hematogenous dissemination </a:t>
            </a:r>
            <a:r>
              <a:rPr lang="en-US" sz="2000" dirty="0">
                <a:sym typeface="Wingdings" pitchFamily="2" charset="2"/>
              </a:rPr>
              <a:t> nonpruritic rash (trunk, palms, soles), flat mucous patches, lymphadenopathy (LAD), patchy alopecia, </a:t>
            </a:r>
            <a:r>
              <a:rPr lang="en-US" sz="2000" dirty="0" err="1">
                <a:sym typeface="Wingdings" pitchFamily="2" charset="2"/>
              </a:rPr>
              <a:t>Condylomata</a:t>
            </a:r>
            <a:r>
              <a:rPr lang="en-US" sz="2000" dirty="0">
                <a:sym typeface="Wingdings" pitchFamily="2" charset="2"/>
              </a:rPr>
              <a:t> </a:t>
            </a:r>
            <a:r>
              <a:rPr lang="en-US" sz="2000" dirty="0" err="1">
                <a:sym typeface="Wingdings" pitchFamily="2" charset="2"/>
              </a:rPr>
              <a:t>lata</a:t>
            </a:r>
            <a:r>
              <a:rPr lang="en-US" sz="2000" dirty="0">
                <a:sym typeface="Wingdings" pitchFamily="2" charset="2"/>
              </a:rPr>
              <a:t>, visceral</a:t>
            </a:r>
            <a:endParaRPr lang="en-US" sz="2000" dirty="0"/>
          </a:p>
          <a:p>
            <a:pPr>
              <a:buFont typeface="Arial" panose="020B0604020202020204" pitchFamily="34" charset="0"/>
              <a:buChar char="•"/>
            </a:pPr>
            <a:r>
              <a:rPr lang="en-US" sz="2400" dirty="0"/>
              <a:t>Tertiary: </a:t>
            </a:r>
            <a:r>
              <a:rPr lang="en-US" sz="2000" dirty="0"/>
              <a:t>Untreated for many years </a:t>
            </a:r>
            <a:r>
              <a:rPr lang="en-US" sz="2000" dirty="0">
                <a:sym typeface="Wingdings" pitchFamily="2" charset="2"/>
              </a:rPr>
              <a:t> </a:t>
            </a:r>
            <a:r>
              <a:rPr lang="en-US" sz="2000" dirty="0" err="1"/>
              <a:t>Gummatous</a:t>
            </a:r>
            <a:r>
              <a:rPr lang="en-US" sz="2000" dirty="0"/>
              <a:t> lesions, cardiovascular syphilis</a:t>
            </a:r>
            <a:endParaRPr lang="en-US" dirty="0"/>
          </a:p>
        </p:txBody>
      </p:sp>
      <p:sp>
        <p:nvSpPr>
          <p:cNvPr id="6" name="Google Shape;140;p19">
            <a:extLst>
              <a:ext uri="{FF2B5EF4-FFF2-40B4-BE49-F238E27FC236}">
                <a16:creationId xmlns:a16="http://schemas.microsoft.com/office/drawing/2014/main" id="{3C554B72-C382-49C6-B41F-B6B3729CB73D}"/>
              </a:ext>
            </a:extLst>
          </p:cNvPr>
          <p:cNvSpPr txBox="1"/>
          <p:nvPr/>
        </p:nvSpPr>
        <p:spPr>
          <a:xfrm>
            <a:off x="841949" y="6367144"/>
            <a:ext cx="7460100" cy="490855"/>
          </a:xfrm>
          <a:prstGeom prst="rect">
            <a:avLst/>
          </a:prstGeom>
          <a:noFill/>
          <a:ln>
            <a:noFill/>
          </a:ln>
        </p:spPr>
        <p:txBody>
          <a:bodyPr spcFirstLastPara="1" wrap="square" lIns="91425" tIns="91425" rIns="91425" bIns="91425" anchor="t" anchorCtr="0">
            <a:noAutofit/>
          </a:bodyPr>
          <a:lstStyle/>
          <a:p>
            <a:pPr algn="ctr"/>
            <a:r>
              <a:rPr lang="en-US" sz="1200" dirty="0">
                <a:solidFill>
                  <a:schemeClr val="bg1"/>
                </a:solidFill>
              </a:rPr>
              <a:t>Reference: Syphilis – National STD Curriculum. Updated 10/21/22</a:t>
            </a:r>
          </a:p>
          <a:p>
            <a:pPr algn="ctr"/>
            <a:r>
              <a:rPr lang="en-US" sz="1200" i="1" dirty="0">
                <a:solidFill>
                  <a:schemeClr val="bg1"/>
                </a:solidFill>
              </a:rPr>
              <a:t>https://www.std.uw.edu/go/comprehensive-study/syphilis/core-concept/all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202308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AABC5-AFC0-4C69-B33C-2D840D0ED8D0}"/>
              </a:ext>
            </a:extLst>
          </p:cNvPr>
          <p:cNvSpPr>
            <a:spLocks noGrp="1"/>
          </p:cNvSpPr>
          <p:nvPr>
            <p:ph type="body" sz="quarter" idx="10"/>
          </p:nvPr>
        </p:nvSpPr>
        <p:spPr/>
        <p:txBody>
          <a:bodyPr/>
          <a:lstStyle/>
          <a:p>
            <a:r>
              <a:rPr lang="en-US" dirty="0"/>
              <a:t>Recap of Syphilis Overview</a:t>
            </a:r>
          </a:p>
        </p:txBody>
      </p:sp>
      <p:sp>
        <p:nvSpPr>
          <p:cNvPr id="4" name="Text Placeholder 3">
            <a:extLst>
              <a:ext uri="{FF2B5EF4-FFF2-40B4-BE49-F238E27FC236}">
                <a16:creationId xmlns:a16="http://schemas.microsoft.com/office/drawing/2014/main" id="{5A0E42F2-B607-4E0F-BD49-12D8F77CCF3D}"/>
              </a:ext>
            </a:extLst>
          </p:cNvPr>
          <p:cNvSpPr>
            <a:spLocks noGrp="1"/>
          </p:cNvSpPr>
          <p:nvPr>
            <p:ph type="body" sz="quarter" idx="20"/>
          </p:nvPr>
        </p:nvSpPr>
        <p:spPr>
          <a:xfrm>
            <a:off x="404649" y="1233377"/>
            <a:ext cx="8334704" cy="5133767"/>
          </a:xfrm>
        </p:spPr>
        <p:txBody>
          <a:bodyPr/>
          <a:lstStyle/>
          <a:p>
            <a:pPr>
              <a:buFont typeface="Arial" panose="020B0604020202020204" pitchFamily="34" charset="0"/>
              <a:buChar char="•"/>
            </a:pPr>
            <a:r>
              <a:rPr lang="en-US" sz="2400" dirty="0"/>
              <a:t>Neurosyphilis (NS): </a:t>
            </a:r>
            <a:r>
              <a:rPr lang="en-US" sz="2000" dirty="0"/>
              <a:t>early form resembles aseptic meningitis or stroke-like syndrome with seizures, late form wide variety of symptoms including dementia</a:t>
            </a:r>
          </a:p>
          <a:p>
            <a:pPr>
              <a:buFont typeface="Arial" panose="020B0604020202020204" pitchFamily="34" charset="0"/>
              <a:buChar char="•"/>
            </a:pPr>
            <a:r>
              <a:rPr lang="en-US" sz="2400" dirty="0"/>
              <a:t>Ocular: </a:t>
            </a:r>
            <a:r>
              <a:rPr lang="en-US" sz="2000" dirty="0"/>
              <a:t>wide range acute/chronic manifestations, most commonly uveitis +/- NS</a:t>
            </a:r>
          </a:p>
          <a:p>
            <a:pPr>
              <a:buFont typeface="Arial" panose="020B0604020202020204" pitchFamily="34" charset="0"/>
              <a:buChar char="•"/>
            </a:pPr>
            <a:r>
              <a:rPr lang="en-US" sz="2400" dirty="0" err="1"/>
              <a:t>Otic</a:t>
            </a:r>
            <a:r>
              <a:rPr lang="en-US" sz="2400" dirty="0"/>
              <a:t>: </a:t>
            </a:r>
            <a:r>
              <a:rPr lang="en-US" sz="2000" dirty="0"/>
              <a:t>typically, sensorineural hearing loss, also tinnitus, vertigo, or combination +/- NS</a:t>
            </a:r>
          </a:p>
          <a:p>
            <a:pPr>
              <a:buFont typeface="Arial" panose="020B0604020202020204" pitchFamily="34" charset="0"/>
              <a:buChar char="•"/>
            </a:pPr>
            <a:r>
              <a:rPr lang="en-US" sz="2400" dirty="0"/>
              <a:t>Latent: </a:t>
            </a:r>
            <a:r>
              <a:rPr lang="en-US" sz="2000" dirty="0"/>
              <a:t>Persistence of </a:t>
            </a:r>
            <a:r>
              <a:rPr lang="en-US" sz="2000" i="1" dirty="0"/>
              <a:t>T. pallidum </a:t>
            </a:r>
            <a:r>
              <a:rPr lang="en-US" sz="2000" dirty="0"/>
              <a:t>without signs/symptoms; </a:t>
            </a:r>
            <a:r>
              <a:rPr lang="en-US" sz="2000" dirty="0" err="1"/>
              <a:t>sero</a:t>
            </a:r>
            <a:r>
              <a:rPr lang="en-US" sz="2000" dirty="0"/>
              <a:t>-reactivity + no past syphilis diagnosis + no active manifestations; can occur at any stage</a:t>
            </a:r>
            <a:endParaRPr lang="en-US" sz="2400" dirty="0"/>
          </a:p>
          <a:p>
            <a:pPr lvl="1">
              <a:buFont typeface="Arial" panose="020B0604020202020204" pitchFamily="34" charset="0"/>
              <a:buChar char="•"/>
            </a:pPr>
            <a:r>
              <a:rPr lang="en-US" sz="2000" dirty="0"/>
              <a:t>Early latent: &lt;1 year duration; no signs/symptoms or unequivocal, seroconversion or reactive test with possible exposure within 12 months, sustained (&gt;2 weeks) ≥ 4-fold titer increase, or contact with a sex partner that had untreated syphilis </a:t>
            </a:r>
          </a:p>
          <a:p>
            <a:pPr lvl="1">
              <a:buFont typeface="Arial" panose="020B0604020202020204" pitchFamily="34" charset="0"/>
              <a:buChar char="•"/>
            </a:pPr>
            <a:r>
              <a:rPr lang="en-US" sz="2000" dirty="0"/>
              <a:t>Late latent: &gt;1 year; does not meet criteria for early latent syphilis</a:t>
            </a:r>
          </a:p>
        </p:txBody>
      </p:sp>
      <p:sp>
        <p:nvSpPr>
          <p:cNvPr id="6" name="Google Shape;140;p19">
            <a:extLst>
              <a:ext uri="{FF2B5EF4-FFF2-40B4-BE49-F238E27FC236}">
                <a16:creationId xmlns:a16="http://schemas.microsoft.com/office/drawing/2014/main" id="{3C554B72-C382-49C6-B41F-B6B3729CB73D}"/>
              </a:ext>
            </a:extLst>
          </p:cNvPr>
          <p:cNvSpPr txBox="1"/>
          <p:nvPr/>
        </p:nvSpPr>
        <p:spPr>
          <a:xfrm>
            <a:off x="841949" y="6367144"/>
            <a:ext cx="7460100" cy="490855"/>
          </a:xfrm>
          <a:prstGeom prst="rect">
            <a:avLst/>
          </a:prstGeom>
          <a:noFill/>
          <a:ln>
            <a:noFill/>
          </a:ln>
        </p:spPr>
        <p:txBody>
          <a:bodyPr spcFirstLastPara="1" wrap="square" lIns="91425" tIns="91425" rIns="91425" bIns="91425" anchor="t" anchorCtr="0">
            <a:noAutofit/>
          </a:bodyPr>
          <a:lstStyle/>
          <a:p>
            <a:pPr algn="ctr"/>
            <a:r>
              <a:rPr lang="en-US" sz="1200" dirty="0">
                <a:solidFill>
                  <a:schemeClr val="bg1"/>
                </a:solidFill>
              </a:rPr>
              <a:t>Reference: Syphilis – National STD Curriculum. Updated 10/21/22 </a:t>
            </a:r>
          </a:p>
          <a:p>
            <a:pPr algn="ctr"/>
            <a:r>
              <a:rPr lang="en-US" sz="1200" i="1" dirty="0">
                <a:solidFill>
                  <a:schemeClr val="bg1"/>
                </a:solidFill>
              </a:rPr>
              <a:t>https://www.std.uw.edu/go/comprehensive-study/syphilis/core-concept/all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5447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183A93-D39B-DD4A-1A4A-269E7E73082E}"/>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18C69BC3-621B-A605-CFED-9A16035A246E}"/>
              </a:ext>
            </a:extLst>
          </p:cNvPr>
          <p:cNvSpPr>
            <a:spLocks noGrp="1"/>
          </p:cNvSpPr>
          <p:nvPr>
            <p:ph type="body" sz="quarter" idx="20"/>
          </p:nvPr>
        </p:nvSpPr>
        <p:spPr/>
        <p:txBody>
          <a:bodyPr/>
          <a:lstStyle/>
          <a:p>
            <a:endParaRPr lang="en-US"/>
          </a:p>
        </p:txBody>
      </p:sp>
      <p:sp>
        <p:nvSpPr>
          <p:cNvPr id="6" name="TextBox 5">
            <a:extLst>
              <a:ext uri="{FF2B5EF4-FFF2-40B4-BE49-F238E27FC236}">
                <a16:creationId xmlns:a16="http://schemas.microsoft.com/office/drawing/2014/main" id="{D7DDCDBF-7A94-469F-4039-DAA930EABEB7}"/>
              </a:ext>
            </a:extLst>
          </p:cNvPr>
          <p:cNvSpPr txBox="1"/>
          <p:nvPr/>
        </p:nvSpPr>
        <p:spPr>
          <a:xfrm>
            <a:off x="2300288" y="6396335"/>
            <a:ext cx="4814887" cy="461665"/>
          </a:xfrm>
          <a:prstGeom prst="rect">
            <a:avLst/>
          </a:prstGeom>
          <a:noFill/>
        </p:spPr>
        <p:txBody>
          <a:bodyPr wrap="square" rtlCol="0">
            <a:spAutoFit/>
          </a:bodyPr>
          <a:lstStyle/>
          <a:p>
            <a:pPr algn="ctr"/>
            <a:r>
              <a:rPr lang="en-US" sz="1200" dirty="0">
                <a:solidFill>
                  <a:schemeClr val="bg1"/>
                </a:solidFill>
              </a:rPr>
              <a:t>Reference: Syphilis – National STD Curriculum. Updated 10/21/22 </a:t>
            </a:r>
            <a:r>
              <a:rPr lang="en-US" sz="1200" i="1" dirty="0">
                <a:solidFill>
                  <a:schemeClr val="bg1"/>
                </a:solidFill>
              </a:rPr>
              <a:t>https://</a:t>
            </a:r>
            <a:r>
              <a:rPr lang="en-US" sz="1200" i="1" dirty="0" err="1">
                <a:solidFill>
                  <a:schemeClr val="bg1"/>
                </a:solidFill>
              </a:rPr>
              <a:t>www.std.uw.edu</a:t>
            </a:r>
            <a:r>
              <a:rPr lang="en-US" sz="1200" i="1" dirty="0">
                <a:solidFill>
                  <a:schemeClr val="bg1"/>
                </a:solidFill>
              </a:rPr>
              <a:t>/go/comprehensive-study/syphilis/core-concept/all</a:t>
            </a:r>
            <a:endParaRPr lang="en-US" sz="1200" dirty="0">
              <a:solidFill>
                <a:schemeClr val="bg1"/>
              </a:solidFill>
            </a:endParaRPr>
          </a:p>
        </p:txBody>
      </p:sp>
      <p:pic>
        <p:nvPicPr>
          <p:cNvPr id="7" name="Picture 6">
            <a:extLst>
              <a:ext uri="{FF2B5EF4-FFF2-40B4-BE49-F238E27FC236}">
                <a16:creationId xmlns:a16="http://schemas.microsoft.com/office/drawing/2014/main" id="{3761BFAD-287B-BCD2-8413-810A1F656CBC}"/>
              </a:ext>
            </a:extLst>
          </p:cNvPr>
          <p:cNvPicPr>
            <a:picLocks noChangeAspect="1"/>
          </p:cNvPicPr>
          <p:nvPr/>
        </p:nvPicPr>
        <p:blipFill>
          <a:blip r:embed="rId3"/>
          <a:stretch>
            <a:fillRect/>
          </a:stretch>
        </p:blipFill>
        <p:spPr>
          <a:xfrm>
            <a:off x="0" y="257370"/>
            <a:ext cx="9144000" cy="5611739"/>
          </a:xfrm>
          <a:prstGeom prst="rect">
            <a:avLst/>
          </a:prstGeom>
        </p:spPr>
      </p:pic>
    </p:spTree>
    <p:extLst>
      <p:ext uri="{BB962C8B-B14F-4D97-AF65-F5344CB8AC3E}">
        <p14:creationId xmlns:p14="http://schemas.microsoft.com/office/powerpoint/2010/main" val="246030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2FDB18-3F72-9583-35A6-62B67300975E}"/>
              </a:ext>
            </a:extLst>
          </p:cNvPr>
          <p:cNvSpPr>
            <a:spLocks noGrp="1"/>
          </p:cNvSpPr>
          <p:nvPr>
            <p:ph type="body" sz="quarter" idx="10"/>
          </p:nvPr>
        </p:nvSpPr>
        <p:spPr/>
        <p:txBody>
          <a:bodyPr/>
          <a:lstStyle/>
          <a:p>
            <a:r>
              <a:rPr lang="en-US" dirty="0"/>
              <a:t>Congenital Syphilis</a:t>
            </a:r>
          </a:p>
        </p:txBody>
      </p:sp>
      <p:sp>
        <p:nvSpPr>
          <p:cNvPr id="4" name="Text Placeholder 3">
            <a:extLst>
              <a:ext uri="{FF2B5EF4-FFF2-40B4-BE49-F238E27FC236}">
                <a16:creationId xmlns:a16="http://schemas.microsoft.com/office/drawing/2014/main" id="{32E20C72-F600-7CDA-DD5D-B9B8E86ADAD8}"/>
              </a:ext>
            </a:extLst>
          </p:cNvPr>
          <p:cNvSpPr>
            <a:spLocks noGrp="1"/>
          </p:cNvSpPr>
          <p:nvPr>
            <p:ph type="body" sz="quarter" idx="20"/>
          </p:nvPr>
        </p:nvSpPr>
        <p:spPr/>
        <p:txBody>
          <a:bodyPr/>
          <a:lstStyle/>
          <a:p>
            <a:pPr>
              <a:buFont typeface="Arial" panose="020B0604020202020204" pitchFamily="34" charset="0"/>
              <a:buChar char="•"/>
            </a:pPr>
            <a:r>
              <a:rPr lang="en-US" sz="2400" dirty="0">
                <a:solidFill>
                  <a:schemeClr val="tx1"/>
                </a:solidFill>
              </a:rPr>
              <a:t>Untreated syphilis </a:t>
            </a:r>
            <a:r>
              <a:rPr lang="en-US" sz="2400" dirty="0"/>
              <a:t>in pregnancy </a:t>
            </a:r>
            <a:r>
              <a:rPr lang="en-US" sz="2400" dirty="0">
                <a:solidFill>
                  <a:schemeClr val="tx1"/>
                </a:solidFill>
                <a:sym typeface="Wingdings" pitchFamily="2" charset="2"/>
              </a:rPr>
              <a:t> </a:t>
            </a:r>
            <a:r>
              <a:rPr lang="en-US" sz="2400" dirty="0">
                <a:solidFill>
                  <a:schemeClr val="tx1"/>
                </a:solidFill>
              </a:rPr>
              <a:t>wide range of outcomes </a:t>
            </a:r>
            <a:r>
              <a:rPr lang="en-US" sz="2400" dirty="0"/>
              <a:t>(</a:t>
            </a:r>
            <a:r>
              <a:rPr lang="en-US" sz="2400" dirty="0">
                <a:solidFill>
                  <a:schemeClr val="tx1"/>
                </a:solidFill>
              </a:rPr>
              <a:t>infant death and stillbirth) and infant could be born with or without signs/symptoms</a:t>
            </a:r>
          </a:p>
          <a:p>
            <a:pPr>
              <a:buFont typeface="Arial" panose="020B0604020202020204" pitchFamily="34" charset="0"/>
              <a:buChar char="•"/>
            </a:pPr>
            <a:r>
              <a:rPr lang="en-US" sz="2400" dirty="0"/>
              <a:t>Transmission at any stage, highest risk in early stages &amp; maternal acquisition in 3</a:t>
            </a:r>
            <a:r>
              <a:rPr lang="en-US" sz="2400" baseline="30000" dirty="0"/>
              <a:t>rd</a:t>
            </a:r>
            <a:r>
              <a:rPr lang="en-US" sz="2400" dirty="0"/>
              <a:t> trimester</a:t>
            </a:r>
          </a:p>
          <a:p>
            <a:pPr>
              <a:buFont typeface="Arial" panose="020B0604020202020204" pitchFamily="34" charset="0"/>
              <a:buChar char="•"/>
            </a:pPr>
            <a:r>
              <a:rPr lang="en-US" sz="2400" dirty="0">
                <a:solidFill>
                  <a:schemeClr val="tx1"/>
                </a:solidFill>
              </a:rPr>
              <a:t>Early congenital syphilis: manifestations of syphilis at &lt; 2 years of age</a:t>
            </a:r>
          </a:p>
          <a:p>
            <a:pPr lvl="1">
              <a:buFont typeface="Arial" panose="020B0604020202020204" pitchFamily="34" charset="0"/>
              <a:buChar char="•"/>
            </a:pPr>
            <a:r>
              <a:rPr lang="en-US" sz="2200" dirty="0"/>
              <a:t>Rhinitis, Lymphadenopathy (LAD), hematologic changes, hepatosplenomegaly, jaundice, bone changes, ophthalmic manifestations, rash, </a:t>
            </a:r>
            <a:r>
              <a:rPr lang="en-US" sz="2200" dirty="0" err="1"/>
              <a:t>pseudoparalysis</a:t>
            </a:r>
            <a:endParaRPr lang="en-US" sz="2200" dirty="0"/>
          </a:p>
          <a:p>
            <a:pPr>
              <a:buFont typeface="Arial" panose="020B0604020202020204" pitchFamily="34" charset="0"/>
              <a:buChar char="•"/>
            </a:pPr>
            <a:r>
              <a:rPr lang="en-US" sz="2400" dirty="0"/>
              <a:t>Late congenital syphilis: manifestations at &gt;2 years of age</a:t>
            </a:r>
          </a:p>
          <a:p>
            <a:pPr lvl="1">
              <a:buFont typeface="Arial" panose="020B0604020202020204" pitchFamily="34" charset="0"/>
              <a:buChar char="•"/>
            </a:pPr>
            <a:r>
              <a:rPr lang="en-US" sz="2200" dirty="0">
                <a:solidFill>
                  <a:schemeClr val="tx1"/>
                </a:solidFill>
              </a:rPr>
              <a:t>Frontal bossing, saddle nose, har</a:t>
            </a:r>
            <a:r>
              <a:rPr lang="en-US" sz="2200" dirty="0"/>
              <a:t>d palate</a:t>
            </a:r>
            <a:r>
              <a:rPr lang="en-US" sz="2200" dirty="0">
                <a:solidFill>
                  <a:schemeClr val="tx1"/>
                </a:solidFill>
              </a:rPr>
              <a:t> perforation, Hutchinson’s teeth, </a:t>
            </a:r>
            <a:r>
              <a:rPr lang="en-US" sz="2200" dirty="0"/>
              <a:t>saber shins, short maxilla, eye disease and deafness</a:t>
            </a:r>
          </a:p>
          <a:p>
            <a:pPr marL="0" indent="0">
              <a:buNone/>
            </a:pPr>
            <a:endParaRPr lang="en-US" dirty="0"/>
          </a:p>
        </p:txBody>
      </p:sp>
      <p:sp>
        <p:nvSpPr>
          <p:cNvPr id="5" name="TextBox 4">
            <a:extLst>
              <a:ext uri="{FF2B5EF4-FFF2-40B4-BE49-F238E27FC236}">
                <a16:creationId xmlns:a16="http://schemas.microsoft.com/office/drawing/2014/main" id="{B2FD623E-5329-A4C5-A031-160E5B96DDA3}"/>
              </a:ext>
            </a:extLst>
          </p:cNvPr>
          <p:cNvSpPr txBox="1"/>
          <p:nvPr/>
        </p:nvSpPr>
        <p:spPr>
          <a:xfrm>
            <a:off x="1971675" y="6413326"/>
            <a:ext cx="5543941" cy="461665"/>
          </a:xfrm>
          <a:prstGeom prst="rect">
            <a:avLst/>
          </a:prstGeom>
          <a:noFill/>
        </p:spPr>
        <p:txBody>
          <a:bodyPr wrap="square" rtlCol="0">
            <a:spAutoFit/>
          </a:bodyPr>
          <a:lstStyle/>
          <a:p>
            <a:pPr algn="ctr"/>
            <a:r>
              <a:rPr lang="en-US" sz="1200" dirty="0">
                <a:solidFill>
                  <a:schemeClr val="bg1"/>
                </a:solidFill>
              </a:rPr>
              <a:t>Reference: Syphilis – National STD Curriculum. Updated 10/21/22 </a:t>
            </a:r>
            <a:r>
              <a:rPr lang="en-US" sz="1200" i="1" dirty="0">
                <a:solidFill>
                  <a:schemeClr val="bg1"/>
                </a:solidFill>
              </a:rPr>
              <a:t>https://</a:t>
            </a:r>
            <a:r>
              <a:rPr lang="en-US" sz="1200" i="1" dirty="0" err="1">
                <a:solidFill>
                  <a:schemeClr val="bg1"/>
                </a:solidFill>
              </a:rPr>
              <a:t>www.std.uw.edu</a:t>
            </a:r>
            <a:r>
              <a:rPr lang="en-US" sz="1200" i="1" dirty="0">
                <a:solidFill>
                  <a:schemeClr val="bg1"/>
                </a:solidFill>
              </a:rPr>
              <a:t>/go/comprehensive-study/syphilis/core-concept/all</a:t>
            </a:r>
            <a:endParaRPr lang="en-US" sz="1200" dirty="0">
              <a:solidFill>
                <a:schemeClr val="bg1"/>
              </a:solidFill>
            </a:endParaRPr>
          </a:p>
        </p:txBody>
      </p:sp>
    </p:spTree>
    <p:extLst>
      <p:ext uri="{BB962C8B-B14F-4D97-AF65-F5344CB8AC3E}">
        <p14:creationId xmlns:p14="http://schemas.microsoft.com/office/powerpoint/2010/main" val="3473734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347053D512A4B990B481798FAA53D" ma:contentTypeVersion="12" ma:contentTypeDescription="Create a new document." ma:contentTypeScope="" ma:versionID="075d0e02c340cad77c8d1dbfe38d7095">
  <xsd:schema xmlns:xsd="http://www.w3.org/2001/XMLSchema" xmlns:xs="http://www.w3.org/2001/XMLSchema" xmlns:p="http://schemas.microsoft.com/office/2006/metadata/properties" xmlns:ns2="61107614-1b85-4d63-bfbe-29fcdc4d3c98" xmlns:ns3="97e847c7-2c04-4d6a-997f-0652cc0598e0" targetNamespace="http://schemas.microsoft.com/office/2006/metadata/properties" ma:root="true" ma:fieldsID="2a09406a9cc7c921538118e2a1ead510" ns2:_="" ns3:_="">
    <xsd:import namespace="61107614-1b85-4d63-bfbe-29fcdc4d3c98"/>
    <xsd:import namespace="97e847c7-2c04-4d6a-997f-0652cc0598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07614-1b85-4d63-bfbe-29fcdc4d3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3868916-797e-4da7-86c2-c38bdea486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e847c7-2c04-4d6a-997f-0652cc0598e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ced8383-87a6-4826-87d9-4b1bf01fad7c}" ma:internalName="TaxCatchAll" ma:showField="CatchAllData" ma:web="97e847c7-2c04-4d6a-997f-0652cc0598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107614-1b85-4d63-bfbe-29fcdc4d3c98">
      <Terms xmlns="http://schemas.microsoft.com/office/infopath/2007/PartnerControls"/>
    </lcf76f155ced4ddcb4097134ff3c332f>
    <TaxCatchAll xmlns="97e847c7-2c04-4d6a-997f-0652cc0598e0" xsi:nil="true"/>
  </documentManagement>
</p:properties>
</file>

<file path=customXml/itemProps1.xml><?xml version="1.0" encoding="utf-8"?>
<ds:datastoreItem xmlns:ds="http://schemas.openxmlformats.org/officeDocument/2006/customXml" ds:itemID="{3B724F2E-0454-461B-BE1C-12EE0F650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07614-1b85-4d63-bfbe-29fcdc4d3c98"/>
    <ds:schemaRef ds:uri="97e847c7-2c04-4d6a-997f-0652cc059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853BC5-6DC5-41F2-BF2F-EB3F6024F58B}">
  <ds:schemaRefs>
    <ds:schemaRef ds:uri="http://schemas.microsoft.com/sharepoint/v3/contenttype/forms"/>
  </ds:schemaRefs>
</ds:datastoreItem>
</file>

<file path=customXml/itemProps3.xml><?xml version="1.0" encoding="utf-8"?>
<ds:datastoreItem xmlns:ds="http://schemas.openxmlformats.org/officeDocument/2006/customXml" ds:itemID="{40C5A1A8-7495-487F-86F3-BD1E39BED917}">
  <ds:schemaRefs>
    <ds:schemaRef ds:uri="http://schemas.microsoft.com/office/2006/metadata/properties"/>
    <ds:schemaRef ds:uri="http://schemas.microsoft.com/office/infopath/2007/PartnerControls"/>
    <ds:schemaRef ds:uri="61107614-1b85-4d63-bfbe-29fcdc4d3c98"/>
    <ds:schemaRef ds:uri="97e847c7-2c04-4d6a-997f-0652cc0598e0"/>
  </ds:schemaRefs>
</ds:datastoreItem>
</file>

<file path=docProps/app.xml><?xml version="1.0" encoding="utf-8"?>
<Properties xmlns="http://schemas.openxmlformats.org/officeDocument/2006/extended-properties" xmlns:vt="http://schemas.openxmlformats.org/officeDocument/2006/docPropsVTypes">
  <Template>Office Theme</Template>
  <TotalTime>2111</TotalTime>
  <Words>3393</Words>
  <Application>Microsoft Office PowerPoint</Application>
  <PresentationFormat>On-screen Show (4:3)</PresentationFormat>
  <Paragraphs>296</Paragraphs>
  <Slides>24</Slides>
  <Notes>21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24</vt:i4>
      </vt:variant>
    </vt:vector>
  </HeadingPairs>
  <TitlesOfParts>
    <vt:vector size="39" baseType="lpstr">
      <vt:lpstr>Arial</vt:lpstr>
      <vt:lpstr>BlinkMacSystemFont</vt:lpstr>
      <vt:lpstr>Calibri</vt:lpstr>
      <vt:lpstr>Calibri Light</vt:lpstr>
      <vt:lpstr>DejaVuSans</vt:lpstr>
      <vt:lpstr>Gill Sans MT</vt:lpstr>
      <vt:lpstr>Multipurpose Slides</vt:lpstr>
      <vt:lpstr>Map Slides</vt:lpstr>
      <vt:lpstr>Quote Slides</vt:lpstr>
      <vt:lpstr>Team Slides</vt:lpstr>
      <vt:lpstr>Technology Slides</vt:lpstr>
      <vt:lpstr>Basic Slides</vt:lpstr>
      <vt:lpstr>Closing</vt:lpstr>
      <vt:lpstr>Office Theme</vt:lpstr>
      <vt:lpstr>Multipurpose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SCAETC Social Media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Dominic Stanislaus</cp:lastModifiedBy>
  <cp:revision>207</cp:revision>
  <dcterms:created xsi:type="dcterms:W3CDTF">2016-02-17T19:33:40Z</dcterms:created>
  <dcterms:modified xsi:type="dcterms:W3CDTF">2024-01-11T19:48:10Z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0x01010055E347053D512A4B990B481798FAA53D</vt:lpwstr>
  </property>
</Properties>
</file>