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6"/>
  </p:notesMasterIdLst>
  <p:sldIdLst>
    <p:sldId id="256" r:id="rId5"/>
    <p:sldId id="257" r:id="rId6"/>
    <p:sldId id="259" r:id="rId7"/>
    <p:sldId id="302" r:id="rId8"/>
    <p:sldId id="327" r:id="rId9"/>
    <p:sldId id="304" r:id="rId10"/>
    <p:sldId id="345" r:id="rId11"/>
    <p:sldId id="271" r:id="rId12"/>
    <p:sldId id="330" r:id="rId13"/>
    <p:sldId id="331" r:id="rId14"/>
    <p:sldId id="329" r:id="rId15"/>
    <p:sldId id="266" r:id="rId16"/>
    <p:sldId id="314" r:id="rId17"/>
    <p:sldId id="281" r:id="rId18"/>
    <p:sldId id="315" r:id="rId19"/>
    <p:sldId id="268" r:id="rId20"/>
    <p:sldId id="272" r:id="rId21"/>
    <p:sldId id="273" r:id="rId22"/>
    <p:sldId id="274" r:id="rId23"/>
    <p:sldId id="275" r:id="rId24"/>
    <p:sldId id="284" r:id="rId25"/>
    <p:sldId id="267" r:id="rId26"/>
    <p:sldId id="324" r:id="rId27"/>
    <p:sldId id="283" r:id="rId28"/>
    <p:sldId id="325" r:id="rId29"/>
    <p:sldId id="326" r:id="rId30"/>
    <p:sldId id="307" r:id="rId31"/>
    <p:sldId id="317" r:id="rId32"/>
    <p:sldId id="318" r:id="rId33"/>
    <p:sldId id="344" r:id="rId34"/>
    <p:sldId id="343" r:id="rId35"/>
    <p:sldId id="337" r:id="rId36"/>
    <p:sldId id="323" r:id="rId37"/>
    <p:sldId id="333" r:id="rId38"/>
    <p:sldId id="340" r:id="rId39"/>
    <p:sldId id="338" r:id="rId40"/>
    <p:sldId id="319" r:id="rId41"/>
    <p:sldId id="276" r:id="rId42"/>
    <p:sldId id="339" r:id="rId43"/>
    <p:sldId id="311" r:id="rId44"/>
    <p:sldId id="312" r:id="rId45"/>
    <p:sldId id="269" r:id="rId46"/>
    <p:sldId id="301" r:id="rId47"/>
    <p:sldId id="310" r:id="rId48"/>
    <p:sldId id="347" r:id="rId49"/>
    <p:sldId id="297" r:id="rId50"/>
    <p:sldId id="334" r:id="rId51"/>
    <p:sldId id="279" r:id="rId52"/>
    <p:sldId id="280" r:id="rId53"/>
    <p:sldId id="335" r:id="rId54"/>
    <p:sldId id="332" r:id="rId55"/>
    <p:sldId id="336" r:id="rId56"/>
    <p:sldId id="341" r:id="rId57"/>
    <p:sldId id="320" r:id="rId58"/>
    <p:sldId id="322" r:id="rId59"/>
    <p:sldId id="321" r:id="rId60"/>
    <p:sldId id="316" r:id="rId61"/>
    <p:sldId id="282" r:id="rId62"/>
    <p:sldId id="346" r:id="rId63"/>
    <p:sldId id="264" r:id="rId64"/>
    <p:sldId id="265"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E0933-064F-D470-CC92-13E023166028}" v="158" dt="2023-10-04T12:43:39.630"/>
    <p1510:client id="{4F9F9E03-028F-D83D-4E60-6DA78FEC8A2C}" v="1486" dt="2023-10-14T18:16:21.743"/>
    <p1510:client id="{80079C5C-B078-4B98-B8D3-D40AAEDA9DC5}" v="6" dt="2023-10-16T18:36:07.723"/>
    <p1510:client id="{89C2F271-3461-7933-BDF0-EC01C65AE5BF}" v="1320" dt="2023-09-27T14:44:48.407"/>
    <p1510:client id="{9898E611-B158-0EB1-1413-96828F5FB4CA}" v="509" dt="2023-10-03T15:26:12.663"/>
    <p1510:client id="{A1B4CE90-8D7E-FA58-A1C3-9908E99E89A8}" v="1317" dt="2023-10-15T18:03:14.979"/>
    <p1510:client id="{A6225B33-656D-9918-C759-3D1191510A3C}" v="340" dt="2023-09-27T16:37:14.910"/>
    <p1510:client id="{BC2B1460-A0F8-1781-593E-EAA4D2275349}" v="401" dt="2023-10-16T04:18:52.502"/>
    <p1510:client id="{C089BE67-593C-5992-506E-5559DF202A44}" v="92" dt="2023-10-17T02:08:21.085"/>
    <p1510:client id="{E7B5FE4A-E7E4-FC4F-108F-243B2807AD6D}" v="319" dt="2023-10-01T19:34:16.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701"/>
  </p:normalViewPr>
  <p:slideViewPr>
    <p:cSldViewPr snapToGrid="0" snapToObjects="1">
      <p:cViewPr varScale="1">
        <p:scale>
          <a:sx n="72" d="100"/>
          <a:sy n="72" d="100"/>
        </p:scale>
        <p:origin x="210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7BB24-ADCA-40CF-B7D4-CC7C4C6D5304}"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1B74A63C-49CA-4341-98AD-F7C01DB89A70}">
      <dgm:prSet/>
      <dgm:spPr/>
      <dgm:t>
        <a:bodyPr/>
        <a:lstStyle/>
        <a:p>
          <a:r>
            <a:rPr lang="en-US" b="0" i="0" dirty="0"/>
            <a:t>Education</a:t>
          </a:r>
          <a:endParaRPr lang="en-US" dirty="0"/>
        </a:p>
      </dgm:t>
    </dgm:pt>
    <dgm:pt modelId="{6A898549-B574-4760-B098-CCB3D2BFB0A5}" type="parTrans" cxnId="{B0331B68-D7FD-4E0A-ACC8-48CC406DB848}">
      <dgm:prSet/>
      <dgm:spPr/>
      <dgm:t>
        <a:bodyPr/>
        <a:lstStyle/>
        <a:p>
          <a:endParaRPr lang="en-US"/>
        </a:p>
      </dgm:t>
    </dgm:pt>
    <dgm:pt modelId="{8653CE90-69B4-4A29-8F8A-771FF244B3F9}" type="sibTrans" cxnId="{B0331B68-D7FD-4E0A-ACC8-48CC406DB848}">
      <dgm:prSet/>
      <dgm:spPr/>
      <dgm:t>
        <a:bodyPr/>
        <a:lstStyle/>
        <a:p>
          <a:endParaRPr lang="en-US"/>
        </a:p>
      </dgm:t>
    </dgm:pt>
    <dgm:pt modelId="{ACF96C1B-DFA4-4FEE-B298-4FE998545A74}">
      <dgm:prSet/>
      <dgm:spPr/>
      <dgm:t>
        <a:bodyPr/>
        <a:lstStyle/>
        <a:p>
          <a:r>
            <a:rPr lang="en-US" b="0" i="0" dirty="0"/>
            <a:t>HIV National Curriculum</a:t>
          </a:r>
          <a:endParaRPr lang="en-US" dirty="0"/>
        </a:p>
      </dgm:t>
    </dgm:pt>
    <dgm:pt modelId="{A9E75673-9363-4E2C-8035-9769F429FB1C}" type="parTrans" cxnId="{CA84BB5E-7900-4A7B-9977-8FAD2943C555}">
      <dgm:prSet/>
      <dgm:spPr/>
      <dgm:t>
        <a:bodyPr/>
        <a:lstStyle/>
        <a:p>
          <a:endParaRPr lang="en-US"/>
        </a:p>
      </dgm:t>
    </dgm:pt>
    <dgm:pt modelId="{668D37B5-F884-4E8C-B00A-1C96CCD5939B}" type="sibTrans" cxnId="{CA84BB5E-7900-4A7B-9977-8FAD2943C555}">
      <dgm:prSet/>
      <dgm:spPr/>
      <dgm:t>
        <a:bodyPr/>
        <a:lstStyle/>
        <a:p>
          <a:endParaRPr lang="en-US"/>
        </a:p>
      </dgm:t>
    </dgm:pt>
    <dgm:pt modelId="{C631D35B-391E-47F1-8C8F-A8C8F9769A4C}">
      <dgm:prSet/>
      <dgm:spPr/>
      <dgm:t>
        <a:bodyPr/>
        <a:lstStyle/>
        <a:p>
          <a:r>
            <a:rPr lang="en-US" b="0" i="0" dirty="0"/>
            <a:t>American Academy HIV Medicine</a:t>
          </a:r>
          <a:endParaRPr lang="en-US" dirty="0"/>
        </a:p>
      </dgm:t>
    </dgm:pt>
    <dgm:pt modelId="{A565897E-5099-4E5F-85A3-58FAABE74BFA}" type="parTrans" cxnId="{39F80C36-7664-4317-8908-294D1B4BE509}">
      <dgm:prSet/>
      <dgm:spPr/>
      <dgm:t>
        <a:bodyPr/>
        <a:lstStyle/>
        <a:p>
          <a:endParaRPr lang="en-US"/>
        </a:p>
      </dgm:t>
    </dgm:pt>
    <dgm:pt modelId="{C0FDA8A5-19FD-40C8-8198-45DFE7484713}" type="sibTrans" cxnId="{39F80C36-7664-4317-8908-294D1B4BE509}">
      <dgm:prSet/>
      <dgm:spPr/>
      <dgm:t>
        <a:bodyPr/>
        <a:lstStyle/>
        <a:p>
          <a:endParaRPr lang="en-US"/>
        </a:p>
      </dgm:t>
    </dgm:pt>
    <dgm:pt modelId="{208697FB-3F75-4515-A537-6C5CBFF20F5F}">
      <dgm:prSet/>
      <dgm:spPr/>
      <dgm:t>
        <a:bodyPr/>
        <a:lstStyle/>
        <a:p>
          <a:r>
            <a:rPr lang="en-US" b="0" i="0" dirty="0"/>
            <a:t>HIV </a:t>
          </a:r>
          <a:r>
            <a:rPr lang="en-US" b="0" i="0" dirty="0" err="1"/>
            <a:t>Specialist</a:t>
          </a:r>
          <a:r>
            <a:rPr lang="en-US" b="0" i="0" baseline="30000" dirty="0" err="1"/>
            <a:t>TM</a:t>
          </a:r>
          <a:endParaRPr lang="en-US" dirty="0" err="1"/>
        </a:p>
      </dgm:t>
    </dgm:pt>
    <dgm:pt modelId="{5383046E-0011-4C71-8C76-DF4C6B7B43A9}" type="parTrans" cxnId="{FDC0EDC6-063C-4606-AF52-3D59CB7F9E1D}">
      <dgm:prSet/>
      <dgm:spPr/>
      <dgm:t>
        <a:bodyPr/>
        <a:lstStyle/>
        <a:p>
          <a:endParaRPr lang="en-US"/>
        </a:p>
      </dgm:t>
    </dgm:pt>
    <dgm:pt modelId="{D5330FF9-504B-4509-B4A6-71D8B2D471DC}" type="sibTrans" cxnId="{FDC0EDC6-063C-4606-AF52-3D59CB7F9E1D}">
      <dgm:prSet/>
      <dgm:spPr/>
      <dgm:t>
        <a:bodyPr/>
        <a:lstStyle/>
        <a:p>
          <a:endParaRPr lang="en-US"/>
        </a:p>
      </dgm:t>
    </dgm:pt>
    <dgm:pt modelId="{1F28A9A2-444A-47F3-9154-B4DA66D168DC}">
      <dgm:prSet/>
      <dgm:spPr/>
      <dgm:t>
        <a:bodyPr/>
        <a:lstStyle/>
        <a:p>
          <a:r>
            <a:rPr lang="en-US" b="0" i="0" dirty="0"/>
            <a:t>Vote</a:t>
          </a:r>
          <a:endParaRPr lang="en-US" dirty="0"/>
        </a:p>
      </dgm:t>
    </dgm:pt>
    <dgm:pt modelId="{B07B8594-AC39-4FEC-9190-038FAE7E2D8E}" type="parTrans" cxnId="{46B2386F-DBFB-46EF-B244-12E66BA4859A}">
      <dgm:prSet/>
      <dgm:spPr/>
      <dgm:t>
        <a:bodyPr/>
        <a:lstStyle/>
        <a:p>
          <a:endParaRPr lang="en-US"/>
        </a:p>
      </dgm:t>
    </dgm:pt>
    <dgm:pt modelId="{580C6816-CC37-4DD5-ACA4-FB0DF37AD940}" type="sibTrans" cxnId="{46B2386F-DBFB-46EF-B244-12E66BA4859A}">
      <dgm:prSet/>
      <dgm:spPr/>
      <dgm:t>
        <a:bodyPr/>
        <a:lstStyle/>
        <a:p>
          <a:endParaRPr lang="en-US"/>
        </a:p>
      </dgm:t>
    </dgm:pt>
    <dgm:pt modelId="{2A837CF9-E00D-4C95-8776-14B5B8C76A0C}">
      <dgm:prSet/>
      <dgm:spPr/>
      <dgm:t>
        <a:bodyPr/>
        <a:lstStyle/>
        <a:p>
          <a:r>
            <a:rPr lang="en-US" b="0" i="0" dirty="0"/>
            <a:t>Social Media</a:t>
          </a:r>
          <a:endParaRPr lang="en-US" dirty="0"/>
        </a:p>
      </dgm:t>
    </dgm:pt>
    <dgm:pt modelId="{17A35183-7CFE-44DF-9756-4DBDD379BB06}" type="parTrans" cxnId="{C1E13AA6-CAD9-4DCE-9C96-7B44AE84F0B3}">
      <dgm:prSet/>
      <dgm:spPr/>
      <dgm:t>
        <a:bodyPr/>
        <a:lstStyle/>
        <a:p>
          <a:endParaRPr lang="en-US"/>
        </a:p>
      </dgm:t>
    </dgm:pt>
    <dgm:pt modelId="{068A6CDB-C41A-467D-A1F0-89E07AB6693A}" type="sibTrans" cxnId="{C1E13AA6-CAD9-4DCE-9C96-7B44AE84F0B3}">
      <dgm:prSet/>
      <dgm:spPr/>
      <dgm:t>
        <a:bodyPr/>
        <a:lstStyle/>
        <a:p>
          <a:endParaRPr lang="en-US"/>
        </a:p>
      </dgm:t>
    </dgm:pt>
    <dgm:pt modelId="{5B4296D4-30AD-44AE-8351-5AC4A7B14215}">
      <dgm:prSet/>
      <dgm:spPr/>
      <dgm:t>
        <a:bodyPr/>
        <a:lstStyle/>
        <a:p>
          <a:r>
            <a:rPr lang="en-US" b="0" i="1" dirty="0"/>
            <a:t>Lets Stop HIV Together</a:t>
          </a:r>
          <a:endParaRPr lang="en-US" i="1" dirty="0"/>
        </a:p>
      </dgm:t>
    </dgm:pt>
    <dgm:pt modelId="{ACA94B57-A41A-4E3E-A599-893649DD9CCE}" type="parTrans" cxnId="{5DAC4AC6-98C3-4CCB-BA9C-113BD4418ED4}">
      <dgm:prSet/>
      <dgm:spPr/>
      <dgm:t>
        <a:bodyPr/>
        <a:lstStyle/>
        <a:p>
          <a:endParaRPr lang="en-US"/>
        </a:p>
      </dgm:t>
    </dgm:pt>
    <dgm:pt modelId="{E7362C5B-2825-42C0-9E6B-5887D628C4C1}" type="sibTrans" cxnId="{5DAC4AC6-98C3-4CCB-BA9C-113BD4418ED4}">
      <dgm:prSet/>
      <dgm:spPr/>
      <dgm:t>
        <a:bodyPr/>
        <a:lstStyle/>
        <a:p>
          <a:endParaRPr lang="en-US"/>
        </a:p>
      </dgm:t>
    </dgm:pt>
    <dgm:pt modelId="{0473F3C9-AC97-4439-A669-7870D22E3A70}">
      <dgm:prSet/>
      <dgm:spPr/>
      <dgm:t>
        <a:bodyPr/>
        <a:lstStyle/>
        <a:p>
          <a:r>
            <a:rPr lang="en-US" b="0" i="0" dirty="0"/>
            <a:t>Instagram: @stophivtogether</a:t>
          </a:r>
          <a:endParaRPr lang="en-US" dirty="0"/>
        </a:p>
      </dgm:t>
    </dgm:pt>
    <dgm:pt modelId="{87EA156E-CABE-4FA1-B8DC-6095E1023070}" type="parTrans" cxnId="{35426351-2153-468A-B558-6F1EA572E971}">
      <dgm:prSet/>
      <dgm:spPr/>
      <dgm:t>
        <a:bodyPr/>
        <a:lstStyle/>
        <a:p>
          <a:endParaRPr lang="en-US"/>
        </a:p>
      </dgm:t>
    </dgm:pt>
    <dgm:pt modelId="{8AC2969B-62F8-4B72-928F-2B7AB4192C6A}" type="sibTrans" cxnId="{35426351-2153-468A-B558-6F1EA572E971}">
      <dgm:prSet/>
      <dgm:spPr/>
      <dgm:t>
        <a:bodyPr/>
        <a:lstStyle/>
        <a:p>
          <a:endParaRPr lang="en-US"/>
        </a:p>
      </dgm:t>
    </dgm:pt>
    <dgm:pt modelId="{65900826-F3E2-4DAB-A10F-0FBCC388E0AD}">
      <dgm:prSet/>
      <dgm:spPr/>
      <dgm:t>
        <a:bodyPr/>
        <a:lstStyle/>
        <a:p>
          <a:r>
            <a:rPr lang="en-US" b="0" i="0" dirty="0"/>
            <a:t>HIV.gov</a:t>
          </a:r>
          <a:endParaRPr lang="en-US" dirty="0"/>
        </a:p>
      </dgm:t>
    </dgm:pt>
    <dgm:pt modelId="{39836948-F2D4-4029-8426-A51406330035}" type="parTrans" cxnId="{2E1BFBC9-044B-4C84-8E46-1E5AD860FD6B}">
      <dgm:prSet/>
      <dgm:spPr/>
      <dgm:t>
        <a:bodyPr/>
        <a:lstStyle/>
        <a:p>
          <a:endParaRPr lang="en-US"/>
        </a:p>
      </dgm:t>
    </dgm:pt>
    <dgm:pt modelId="{6C4C63E1-3BF3-4224-8971-8F4E80BE8DE4}" type="sibTrans" cxnId="{2E1BFBC9-044B-4C84-8E46-1E5AD860FD6B}">
      <dgm:prSet/>
      <dgm:spPr/>
      <dgm:t>
        <a:bodyPr/>
        <a:lstStyle/>
        <a:p>
          <a:endParaRPr lang="en-US"/>
        </a:p>
      </dgm:t>
    </dgm:pt>
    <dgm:pt modelId="{4BD59CFD-4D45-4043-BCA7-E81B38ADCDD2}">
      <dgm:prSet/>
      <dgm:spPr/>
      <dgm:t>
        <a:bodyPr/>
        <a:lstStyle/>
        <a:p>
          <a:r>
            <a:rPr lang="en-US" b="0" i="0" dirty="0"/>
            <a:t>Instagram: @hivgov</a:t>
          </a:r>
          <a:endParaRPr lang="en-US" dirty="0"/>
        </a:p>
      </dgm:t>
    </dgm:pt>
    <dgm:pt modelId="{7031E7D9-CDA4-4168-AA94-7050E02A449E}" type="parTrans" cxnId="{3961D5E4-ED0F-42FE-8EC3-F00BA6398485}">
      <dgm:prSet/>
      <dgm:spPr/>
      <dgm:t>
        <a:bodyPr/>
        <a:lstStyle/>
        <a:p>
          <a:endParaRPr lang="en-US"/>
        </a:p>
      </dgm:t>
    </dgm:pt>
    <dgm:pt modelId="{99B5E26C-6024-46D7-8015-E3055F766CEF}" type="sibTrans" cxnId="{3961D5E4-ED0F-42FE-8EC3-F00BA6398485}">
      <dgm:prSet/>
      <dgm:spPr/>
      <dgm:t>
        <a:bodyPr/>
        <a:lstStyle/>
        <a:p>
          <a:endParaRPr lang="en-US"/>
        </a:p>
      </dgm:t>
    </dgm:pt>
    <dgm:pt modelId="{93C9E61E-6D51-4B7A-B1FC-BCC91DD1780A}" type="pres">
      <dgm:prSet presAssocID="{D727BB24-ADCA-40CF-B7D4-CC7C4C6D5304}" presName="linear" presStyleCnt="0">
        <dgm:presLayoutVars>
          <dgm:dir/>
          <dgm:animLvl val="lvl"/>
          <dgm:resizeHandles val="exact"/>
        </dgm:presLayoutVars>
      </dgm:prSet>
      <dgm:spPr/>
    </dgm:pt>
    <dgm:pt modelId="{3E87816D-D516-4656-AA86-F4683C0D31FF}" type="pres">
      <dgm:prSet presAssocID="{1B74A63C-49CA-4341-98AD-F7C01DB89A70}" presName="parentLin" presStyleCnt="0"/>
      <dgm:spPr/>
    </dgm:pt>
    <dgm:pt modelId="{20F5E176-337A-4392-B8D7-E9C6225DCF94}" type="pres">
      <dgm:prSet presAssocID="{1B74A63C-49CA-4341-98AD-F7C01DB89A70}" presName="parentLeftMargin" presStyleLbl="node1" presStyleIdx="0" presStyleCnt="3"/>
      <dgm:spPr/>
    </dgm:pt>
    <dgm:pt modelId="{1A81E650-B288-414F-85B7-7E26E25CBAF8}" type="pres">
      <dgm:prSet presAssocID="{1B74A63C-49CA-4341-98AD-F7C01DB89A70}" presName="parentText" presStyleLbl="node1" presStyleIdx="0" presStyleCnt="3">
        <dgm:presLayoutVars>
          <dgm:chMax val="0"/>
          <dgm:bulletEnabled val="1"/>
        </dgm:presLayoutVars>
      </dgm:prSet>
      <dgm:spPr/>
    </dgm:pt>
    <dgm:pt modelId="{88CC0CC4-AB33-4F05-B2B6-2FC3217B9D72}" type="pres">
      <dgm:prSet presAssocID="{1B74A63C-49CA-4341-98AD-F7C01DB89A70}" presName="negativeSpace" presStyleCnt="0"/>
      <dgm:spPr/>
    </dgm:pt>
    <dgm:pt modelId="{04E92F9B-19BA-49EF-B59E-387DBF574344}" type="pres">
      <dgm:prSet presAssocID="{1B74A63C-49CA-4341-98AD-F7C01DB89A70}" presName="childText" presStyleLbl="conFgAcc1" presStyleIdx="0" presStyleCnt="3">
        <dgm:presLayoutVars>
          <dgm:bulletEnabled val="1"/>
        </dgm:presLayoutVars>
      </dgm:prSet>
      <dgm:spPr/>
    </dgm:pt>
    <dgm:pt modelId="{B7D44CAB-2F13-434C-B478-0E0719B8A0D2}" type="pres">
      <dgm:prSet presAssocID="{8653CE90-69B4-4A29-8F8A-771FF244B3F9}" presName="spaceBetweenRectangles" presStyleCnt="0"/>
      <dgm:spPr/>
    </dgm:pt>
    <dgm:pt modelId="{31EE940C-70F4-4150-BD9D-2A0434DA27E5}" type="pres">
      <dgm:prSet presAssocID="{1F28A9A2-444A-47F3-9154-B4DA66D168DC}" presName="parentLin" presStyleCnt="0"/>
      <dgm:spPr/>
    </dgm:pt>
    <dgm:pt modelId="{0788C3EA-7D46-4AF1-9965-8F9DA085AEE0}" type="pres">
      <dgm:prSet presAssocID="{1F28A9A2-444A-47F3-9154-B4DA66D168DC}" presName="parentLeftMargin" presStyleLbl="node1" presStyleIdx="0" presStyleCnt="3"/>
      <dgm:spPr/>
    </dgm:pt>
    <dgm:pt modelId="{68467BF1-A8BE-4A9C-8D2C-4BF745E7A865}" type="pres">
      <dgm:prSet presAssocID="{1F28A9A2-444A-47F3-9154-B4DA66D168DC}" presName="parentText" presStyleLbl="node1" presStyleIdx="1" presStyleCnt="3">
        <dgm:presLayoutVars>
          <dgm:chMax val="0"/>
          <dgm:bulletEnabled val="1"/>
        </dgm:presLayoutVars>
      </dgm:prSet>
      <dgm:spPr/>
    </dgm:pt>
    <dgm:pt modelId="{5FE69E6D-249E-4D6D-89FE-DB55315DE0E1}" type="pres">
      <dgm:prSet presAssocID="{1F28A9A2-444A-47F3-9154-B4DA66D168DC}" presName="negativeSpace" presStyleCnt="0"/>
      <dgm:spPr/>
    </dgm:pt>
    <dgm:pt modelId="{6ABDCE0F-FD6A-4538-A5B6-22FC171B1A5C}" type="pres">
      <dgm:prSet presAssocID="{1F28A9A2-444A-47F3-9154-B4DA66D168DC}" presName="childText" presStyleLbl="conFgAcc1" presStyleIdx="1" presStyleCnt="3">
        <dgm:presLayoutVars>
          <dgm:bulletEnabled val="1"/>
        </dgm:presLayoutVars>
      </dgm:prSet>
      <dgm:spPr/>
    </dgm:pt>
    <dgm:pt modelId="{1D87F861-6CA0-4BE2-B9BA-2B5D43E031DF}" type="pres">
      <dgm:prSet presAssocID="{580C6816-CC37-4DD5-ACA4-FB0DF37AD940}" presName="spaceBetweenRectangles" presStyleCnt="0"/>
      <dgm:spPr/>
    </dgm:pt>
    <dgm:pt modelId="{3CFD631A-905A-4740-9C8E-BD1DC476E3B3}" type="pres">
      <dgm:prSet presAssocID="{2A837CF9-E00D-4C95-8776-14B5B8C76A0C}" presName="parentLin" presStyleCnt="0"/>
      <dgm:spPr/>
    </dgm:pt>
    <dgm:pt modelId="{BE888796-8BA9-4EA8-B2E9-FE06FD8DE893}" type="pres">
      <dgm:prSet presAssocID="{2A837CF9-E00D-4C95-8776-14B5B8C76A0C}" presName="parentLeftMargin" presStyleLbl="node1" presStyleIdx="1" presStyleCnt="3"/>
      <dgm:spPr/>
    </dgm:pt>
    <dgm:pt modelId="{EE3AE31F-936C-4EF5-BAD0-820A1858D897}" type="pres">
      <dgm:prSet presAssocID="{2A837CF9-E00D-4C95-8776-14B5B8C76A0C}" presName="parentText" presStyleLbl="node1" presStyleIdx="2" presStyleCnt="3">
        <dgm:presLayoutVars>
          <dgm:chMax val="0"/>
          <dgm:bulletEnabled val="1"/>
        </dgm:presLayoutVars>
      </dgm:prSet>
      <dgm:spPr/>
    </dgm:pt>
    <dgm:pt modelId="{58931F92-B15E-4E60-BE02-53615467CA34}" type="pres">
      <dgm:prSet presAssocID="{2A837CF9-E00D-4C95-8776-14B5B8C76A0C}" presName="negativeSpace" presStyleCnt="0"/>
      <dgm:spPr/>
    </dgm:pt>
    <dgm:pt modelId="{3DE18D4C-16FE-4FDF-B78A-E7F6E66EBA3D}" type="pres">
      <dgm:prSet presAssocID="{2A837CF9-E00D-4C95-8776-14B5B8C76A0C}" presName="childText" presStyleLbl="conFgAcc1" presStyleIdx="2" presStyleCnt="3">
        <dgm:presLayoutVars>
          <dgm:bulletEnabled val="1"/>
        </dgm:presLayoutVars>
      </dgm:prSet>
      <dgm:spPr/>
    </dgm:pt>
  </dgm:ptLst>
  <dgm:cxnLst>
    <dgm:cxn modelId="{88C8FF19-47A4-456B-84F0-446B84A8961B}" type="presOf" srcId="{0473F3C9-AC97-4439-A669-7870D22E3A70}" destId="{3DE18D4C-16FE-4FDF-B78A-E7F6E66EBA3D}" srcOrd="0" destOrd="1" presId="urn:microsoft.com/office/officeart/2005/8/layout/list1"/>
    <dgm:cxn modelId="{39F80C36-7664-4317-8908-294D1B4BE509}" srcId="{1B74A63C-49CA-4341-98AD-F7C01DB89A70}" destId="{C631D35B-391E-47F1-8C8F-A8C8F9769A4C}" srcOrd="1" destOrd="0" parTransId="{A565897E-5099-4E5F-85A3-58FAABE74BFA}" sibTransId="{C0FDA8A5-19FD-40C8-8198-45DFE7484713}"/>
    <dgm:cxn modelId="{8442F05D-2D1B-4B6F-80F6-867E33DA2AFC}" type="presOf" srcId="{1B74A63C-49CA-4341-98AD-F7C01DB89A70}" destId="{1A81E650-B288-414F-85B7-7E26E25CBAF8}" srcOrd="1" destOrd="0" presId="urn:microsoft.com/office/officeart/2005/8/layout/list1"/>
    <dgm:cxn modelId="{CA84BB5E-7900-4A7B-9977-8FAD2943C555}" srcId="{1B74A63C-49CA-4341-98AD-F7C01DB89A70}" destId="{ACF96C1B-DFA4-4FEE-B298-4FE998545A74}" srcOrd="0" destOrd="0" parTransId="{A9E75673-9363-4E2C-8035-9769F429FB1C}" sibTransId="{668D37B5-F884-4E8C-B00A-1C96CCD5939B}"/>
    <dgm:cxn modelId="{868E8644-4BED-4885-99AD-51E8C9F8F370}" type="presOf" srcId="{1F28A9A2-444A-47F3-9154-B4DA66D168DC}" destId="{0788C3EA-7D46-4AF1-9965-8F9DA085AEE0}" srcOrd="0" destOrd="0" presId="urn:microsoft.com/office/officeart/2005/8/layout/list1"/>
    <dgm:cxn modelId="{B0331B68-D7FD-4E0A-ACC8-48CC406DB848}" srcId="{D727BB24-ADCA-40CF-B7D4-CC7C4C6D5304}" destId="{1B74A63C-49CA-4341-98AD-F7C01DB89A70}" srcOrd="0" destOrd="0" parTransId="{6A898549-B574-4760-B098-CCB3D2BFB0A5}" sibTransId="{8653CE90-69B4-4A29-8F8A-771FF244B3F9}"/>
    <dgm:cxn modelId="{E963BA6C-2B10-4294-8FB7-1119F262521D}" type="presOf" srcId="{2A837CF9-E00D-4C95-8776-14B5B8C76A0C}" destId="{BE888796-8BA9-4EA8-B2E9-FE06FD8DE893}" srcOrd="0" destOrd="0" presId="urn:microsoft.com/office/officeart/2005/8/layout/list1"/>
    <dgm:cxn modelId="{46B2386F-DBFB-46EF-B244-12E66BA4859A}" srcId="{D727BB24-ADCA-40CF-B7D4-CC7C4C6D5304}" destId="{1F28A9A2-444A-47F3-9154-B4DA66D168DC}" srcOrd="1" destOrd="0" parTransId="{B07B8594-AC39-4FEC-9190-038FAE7E2D8E}" sibTransId="{580C6816-CC37-4DD5-ACA4-FB0DF37AD940}"/>
    <dgm:cxn modelId="{35426351-2153-468A-B558-6F1EA572E971}" srcId="{5B4296D4-30AD-44AE-8351-5AC4A7B14215}" destId="{0473F3C9-AC97-4439-A669-7870D22E3A70}" srcOrd="0" destOrd="0" parTransId="{87EA156E-CABE-4FA1-B8DC-6095E1023070}" sibTransId="{8AC2969B-62F8-4B72-928F-2B7AB4192C6A}"/>
    <dgm:cxn modelId="{31AD8372-168D-4BBE-90BA-EAD764B144F5}" type="presOf" srcId="{D727BB24-ADCA-40CF-B7D4-CC7C4C6D5304}" destId="{93C9E61E-6D51-4B7A-B1FC-BCC91DD1780A}" srcOrd="0" destOrd="0" presId="urn:microsoft.com/office/officeart/2005/8/layout/list1"/>
    <dgm:cxn modelId="{6E4E5480-7153-4F5B-81C3-506796817B03}" type="presOf" srcId="{208697FB-3F75-4515-A537-6C5CBFF20F5F}" destId="{04E92F9B-19BA-49EF-B59E-387DBF574344}" srcOrd="0" destOrd="2" presId="urn:microsoft.com/office/officeart/2005/8/layout/list1"/>
    <dgm:cxn modelId="{C1E13AA6-CAD9-4DCE-9C96-7B44AE84F0B3}" srcId="{D727BB24-ADCA-40CF-B7D4-CC7C4C6D5304}" destId="{2A837CF9-E00D-4C95-8776-14B5B8C76A0C}" srcOrd="2" destOrd="0" parTransId="{17A35183-7CFE-44DF-9756-4DBDD379BB06}" sibTransId="{068A6CDB-C41A-467D-A1F0-89E07AB6693A}"/>
    <dgm:cxn modelId="{80ADA7AA-8558-4102-8A3C-A17091971110}" type="presOf" srcId="{4BD59CFD-4D45-4043-BCA7-E81B38ADCDD2}" destId="{3DE18D4C-16FE-4FDF-B78A-E7F6E66EBA3D}" srcOrd="0" destOrd="3" presId="urn:microsoft.com/office/officeart/2005/8/layout/list1"/>
    <dgm:cxn modelId="{E39A57BD-9CEA-40DB-918F-1CDD182E8599}" type="presOf" srcId="{1B74A63C-49CA-4341-98AD-F7C01DB89A70}" destId="{20F5E176-337A-4392-B8D7-E9C6225DCF94}" srcOrd="0" destOrd="0" presId="urn:microsoft.com/office/officeart/2005/8/layout/list1"/>
    <dgm:cxn modelId="{5DAC4AC6-98C3-4CCB-BA9C-113BD4418ED4}" srcId="{2A837CF9-E00D-4C95-8776-14B5B8C76A0C}" destId="{5B4296D4-30AD-44AE-8351-5AC4A7B14215}" srcOrd="0" destOrd="0" parTransId="{ACA94B57-A41A-4E3E-A599-893649DD9CCE}" sibTransId="{E7362C5B-2825-42C0-9E6B-5887D628C4C1}"/>
    <dgm:cxn modelId="{FDC0EDC6-063C-4606-AF52-3D59CB7F9E1D}" srcId="{C631D35B-391E-47F1-8C8F-A8C8F9769A4C}" destId="{208697FB-3F75-4515-A537-6C5CBFF20F5F}" srcOrd="0" destOrd="0" parTransId="{5383046E-0011-4C71-8C76-DF4C6B7B43A9}" sibTransId="{D5330FF9-504B-4509-B4A6-71D8B2D471DC}"/>
    <dgm:cxn modelId="{F45025C8-9A3C-4655-9FB4-5F96A3561606}" type="presOf" srcId="{5B4296D4-30AD-44AE-8351-5AC4A7B14215}" destId="{3DE18D4C-16FE-4FDF-B78A-E7F6E66EBA3D}" srcOrd="0" destOrd="0" presId="urn:microsoft.com/office/officeart/2005/8/layout/list1"/>
    <dgm:cxn modelId="{2E1BFBC9-044B-4C84-8E46-1E5AD860FD6B}" srcId="{2A837CF9-E00D-4C95-8776-14B5B8C76A0C}" destId="{65900826-F3E2-4DAB-A10F-0FBCC388E0AD}" srcOrd="1" destOrd="0" parTransId="{39836948-F2D4-4029-8426-A51406330035}" sibTransId="{6C4C63E1-3BF3-4224-8971-8F4E80BE8DE4}"/>
    <dgm:cxn modelId="{7C7046CD-5F40-47E6-89F9-0BEA0B4EE458}" type="presOf" srcId="{2A837CF9-E00D-4C95-8776-14B5B8C76A0C}" destId="{EE3AE31F-936C-4EF5-BAD0-820A1858D897}" srcOrd="1" destOrd="0" presId="urn:microsoft.com/office/officeart/2005/8/layout/list1"/>
    <dgm:cxn modelId="{6A0F72CF-5829-4FF4-8A0D-449B9794113F}" type="presOf" srcId="{ACF96C1B-DFA4-4FEE-B298-4FE998545A74}" destId="{04E92F9B-19BA-49EF-B59E-387DBF574344}" srcOrd="0" destOrd="0" presId="urn:microsoft.com/office/officeart/2005/8/layout/list1"/>
    <dgm:cxn modelId="{34F11EDA-6401-49E5-8029-E9A57ACE7971}" type="presOf" srcId="{1F28A9A2-444A-47F3-9154-B4DA66D168DC}" destId="{68467BF1-A8BE-4A9C-8D2C-4BF745E7A865}" srcOrd="1" destOrd="0" presId="urn:microsoft.com/office/officeart/2005/8/layout/list1"/>
    <dgm:cxn modelId="{195980E4-F761-4469-9F0F-86E8920C1C8C}" type="presOf" srcId="{65900826-F3E2-4DAB-A10F-0FBCC388E0AD}" destId="{3DE18D4C-16FE-4FDF-B78A-E7F6E66EBA3D}" srcOrd="0" destOrd="2" presId="urn:microsoft.com/office/officeart/2005/8/layout/list1"/>
    <dgm:cxn modelId="{3961D5E4-ED0F-42FE-8EC3-F00BA6398485}" srcId="{65900826-F3E2-4DAB-A10F-0FBCC388E0AD}" destId="{4BD59CFD-4D45-4043-BCA7-E81B38ADCDD2}" srcOrd="0" destOrd="0" parTransId="{7031E7D9-CDA4-4168-AA94-7050E02A449E}" sibTransId="{99B5E26C-6024-46D7-8015-E3055F766CEF}"/>
    <dgm:cxn modelId="{A8F8DDFF-6F6C-4F20-9531-ABAEADD54E54}" type="presOf" srcId="{C631D35B-391E-47F1-8C8F-A8C8F9769A4C}" destId="{04E92F9B-19BA-49EF-B59E-387DBF574344}" srcOrd="0" destOrd="1" presId="urn:microsoft.com/office/officeart/2005/8/layout/list1"/>
    <dgm:cxn modelId="{CAF16778-DE19-4A92-A6AE-F1B1C617D6D8}" type="presParOf" srcId="{93C9E61E-6D51-4B7A-B1FC-BCC91DD1780A}" destId="{3E87816D-D516-4656-AA86-F4683C0D31FF}" srcOrd="0" destOrd="0" presId="urn:microsoft.com/office/officeart/2005/8/layout/list1"/>
    <dgm:cxn modelId="{D899A2BC-41E6-4FB6-B206-BECC1B3FADA9}" type="presParOf" srcId="{3E87816D-D516-4656-AA86-F4683C0D31FF}" destId="{20F5E176-337A-4392-B8D7-E9C6225DCF94}" srcOrd="0" destOrd="0" presId="urn:microsoft.com/office/officeart/2005/8/layout/list1"/>
    <dgm:cxn modelId="{0B54BF30-083B-4512-9CCA-2E5483EA0B07}" type="presParOf" srcId="{3E87816D-D516-4656-AA86-F4683C0D31FF}" destId="{1A81E650-B288-414F-85B7-7E26E25CBAF8}" srcOrd="1" destOrd="0" presId="urn:microsoft.com/office/officeart/2005/8/layout/list1"/>
    <dgm:cxn modelId="{FD51AD17-F609-4703-9D8B-862427DE8C86}" type="presParOf" srcId="{93C9E61E-6D51-4B7A-B1FC-BCC91DD1780A}" destId="{88CC0CC4-AB33-4F05-B2B6-2FC3217B9D72}" srcOrd="1" destOrd="0" presId="urn:microsoft.com/office/officeart/2005/8/layout/list1"/>
    <dgm:cxn modelId="{69F4D159-671A-4E2D-B8AE-C89AEA42F85B}" type="presParOf" srcId="{93C9E61E-6D51-4B7A-B1FC-BCC91DD1780A}" destId="{04E92F9B-19BA-49EF-B59E-387DBF574344}" srcOrd="2" destOrd="0" presId="urn:microsoft.com/office/officeart/2005/8/layout/list1"/>
    <dgm:cxn modelId="{757AD4D9-6D60-49C7-8525-407E3652F72F}" type="presParOf" srcId="{93C9E61E-6D51-4B7A-B1FC-BCC91DD1780A}" destId="{B7D44CAB-2F13-434C-B478-0E0719B8A0D2}" srcOrd="3" destOrd="0" presId="urn:microsoft.com/office/officeart/2005/8/layout/list1"/>
    <dgm:cxn modelId="{D37DB28B-E408-4FB1-8237-FEB82001A617}" type="presParOf" srcId="{93C9E61E-6D51-4B7A-B1FC-BCC91DD1780A}" destId="{31EE940C-70F4-4150-BD9D-2A0434DA27E5}" srcOrd="4" destOrd="0" presId="urn:microsoft.com/office/officeart/2005/8/layout/list1"/>
    <dgm:cxn modelId="{7E223F89-8259-429A-AD9A-0B6CF1ED8DF1}" type="presParOf" srcId="{31EE940C-70F4-4150-BD9D-2A0434DA27E5}" destId="{0788C3EA-7D46-4AF1-9965-8F9DA085AEE0}" srcOrd="0" destOrd="0" presId="urn:microsoft.com/office/officeart/2005/8/layout/list1"/>
    <dgm:cxn modelId="{4DA62662-C25C-477B-8E5E-5BD7C7E91FFD}" type="presParOf" srcId="{31EE940C-70F4-4150-BD9D-2A0434DA27E5}" destId="{68467BF1-A8BE-4A9C-8D2C-4BF745E7A865}" srcOrd="1" destOrd="0" presId="urn:microsoft.com/office/officeart/2005/8/layout/list1"/>
    <dgm:cxn modelId="{AD93491C-ECF4-4F68-B4AC-E501EDD1B624}" type="presParOf" srcId="{93C9E61E-6D51-4B7A-B1FC-BCC91DD1780A}" destId="{5FE69E6D-249E-4D6D-89FE-DB55315DE0E1}" srcOrd="5" destOrd="0" presId="urn:microsoft.com/office/officeart/2005/8/layout/list1"/>
    <dgm:cxn modelId="{2F82DB5D-AA19-4480-96CB-F12B45C82A97}" type="presParOf" srcId="{93C9E61E-6D51-4B7A-B1FC-BCC91DD1780A}" destId="{6ABDCE0F-FD6A-4538-A5B6-22FC171B1A5C}" srcOrd="6" destOrd="0" presId="urn:microsoft.com/office/officeart/2005/8/layout/list1"/>
    <dgm:cxn modelId="{420F8373-CE0E-4A53-A67C-3DB197111247}" type="presParOf" srcId="{93C9E61E-6D51-4B7A-B1FC-BCC91DD1780A}" destId="{1D87F861-6CA0-4BE2-B9BA-2B5D43E031DF}" srcOrd="7" destOrd="0" presId="urn:microsoft.com/office/officeart/2005/8/layout/list1"/>
    <dgm:cxn modelId="{9DFAD78F-7DAD-4D4B-AB31-B1B19035D3AF}" type="presParOf" srcId="{93C9E61E-6D51-4B7A-B1FC-BCC91DD1780A}" destId="{3CFD631A-905A-4740-9C8E-BD1DC476E3B3}" srcOrd="8" destOrd="0" presId="urn:microsoft.com/office/officeart/2005/8/layout/list1"/>
    <dgm:cxn modelId="{1E6A169C-30D8-4624-BBC4-43E22BD55015}" type="presParOf" srcId="{3CFD631A-905A-4740-9C8E-BD1DC476E3B3}" destId="{BE888796-8BA9-4EA8-B2E9-FE06FD8DE893}" srcOrd="0" destOrd="0" presId="urn:microsoft.com/office/officeart/2005/8/layout/list1"/>
    <dgm:cxn modelId="{7B8FC659-1D0B-408D-9CE2-EDBCD31CC408}" type="presParOf" srcId="{3CFD631A-905A-4740-9C8E-BD1DC476E3B3}" destId="{EE3AE31F-936C-4EF5-BAD0-820A1858D897}" srcOrd="1" destOrd="0" presId="urn:microsoft.com/office/officeart/2005/8/layout/list1"/>
    <dgm:cxn modelId="{95F5BF83-55E6-44DF-A7E5-B2FEAEFFEF37}" type="presParOf" srcId="{93C9E61E-6D51-4B7A-B1FC-BCC91DD1780A}" destId="{58931F92-B15E-4E60-BE02-53615467CA34}" srcOrd="9" destOrd="0" presId="urn:microsoft.com/office/officeart/2005/8/layout/list1"/>
    <dgm:cxn modelId="{46874D39-1708-4FA2-A93B-2DD684CECBCB}" type="presParOf" srcId="{93C9E61E-6D51-4B7A-B1FC-BCC91DD1780A}" destId="{3DE18D4C-16FE-4FDF-B78A-E7F6E66EBA3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92F9B-19BA-49EF-B59E-387DBF574344}">
      <dsp:nvSpPr>
        <dsp:cNvPr id="0" name=""/>
        <dsp:cNvSpPr/>
      </dsp:nvSpPr>
      <dsp:spPr>
        <a:xfrm>
          <a:off x="0" y="418668"/>
          <a:ext cx="4038599" cy="12316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354076" rIns="313440" bIns="120904" numCol="1" spcCol="1270" anchor="t" anchorCtr="0">
          <a:noAutofit/>
        </a:bodyPr>
        <a:lstStyle/>
        <a:p>
          <a:pPr marL="171450" lvl="1" indent="-171450" algn="l" defTabSz="755650">
            <a:lnSpc>
              <a:spcPct val="90000"/>
            </a:lnSpc>
            <a:spcBef>
              <a:spcPct val="0"/>
            </a:spcBef>
            <a:spcAft>
              <a:spcPct val="15000"/>
            </a:spcAft>
            <a:buChar char="•"/>
          </a:pPr>
          <a:r>
            <a:rPr lang="en-US" sz="1700" b="0" i="0" kern="1200" dirty="0"/>
            <a:t>HIV National Curriculum</a:t>
          </a:r>
          <a:endParaRPr lang="en-US" sz="1700" kern="1200" dirty="0"/>
        </a:p>
        <a:p>
          <a:pPr marL="171450" lvl="1" indent="-171450" algn="l" defTabSz="755650">
            <a:lnSpc>
              <a:spcPct val="90000"/>
            </a:lnSpc>
            <a:spcBef>
              <a:spcPct val="0"/>
            </a:spcBef>
            <a:spcAft>
              <a:spcPct val="15000"/>
            </a:spcAft>
            <a:buChar char="•"/>
          </a:pPr>
          <a:r>
            <a:rPr lang="en-US" sz="1700" b="0" i="0" kern="1200" dirty="0"/>
            <a:t>American Academy HIV Medicine</a:t>
          </a:r>
          <a:endParaRPr lang="en-US" sz="1700" kern="1200" dirty="0"/>
        </a:p>
        <a:p>
          <a:pPr marL="342900" lvl="2" indent="-171450" algn="l" defTabSz="755650">
            <a:lnSpc>
              <a:spcPct val="90000"/>
            </a:lnSpc>
            <a:spcBef>
              <a:spcPct val="0"/>
            </a:spcBef>
            <a:spcAft>
              <a:spcPct val="15000"/>
            </a:spcAft>
            <a:buChar char="•"/>
          </a:pPr>
          <a:r>
            <a:rPr lang="en-US" sz="1700" b="0" i="0" kern="1200" dirty="0"/>
            <a:t>HIV </a:t>
          </a:r>
          <a:r>
            <a:rPr lang="en-US" sz="1700" b="0" i="0" kern="1200" dirty="0" err="1"/>
            <a:t>Specialist</a:t>
          </a:r>
          <a:r>
            <a:rPr lang="en-US" sz="1700" b="0" i="0" kern="1200" baseline="30000" dirty="0" err="1"/>
            <a:t>TM</a:t>
          </a:r>
          <a:endParaRPr lang="en-US" sz="1700" kern="1200" dirty="0" err="1"/>
        </a:p>
      </dsp:txBody>
      <dsp:txXfrm>
        <a:off x="0" y="418668"/>
        <a:ext cx="4038599" cy="1231650"/>
      </dsp:txXfrm>
    </dsp:sp>
    <dsp:sp modelId="{1A81E650-B288-414F-85B7-7E26E25CBAF8}">
      <dsp:nvSpPr>
        <dsp:cNvPr id="0" name=""/>
        <dsp:cNvSpPr/>
      </dsp:nvSpPr>
      <dsp:spPr>
        <a:xfrm>
          <a:off x="201929" y="167748"/>
          <a:ext cx="2827019"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755650">
            <a:lnSpc>
              <a:spcPct val="90000"/>
            </a:lnSpc>
            <a:spcBef>
              <a:spcPct val="0"/>
            </a:spcBef>
            <a:spcAft>
              <a:spcPct val="35000"/>
            </a:spcAft>
            <a:buNone/>
          </a:pPr>
          <a:r>
            <a:rPr lang="en-US" sz="1700" b="0" i="0" kern="1200" dirty="0"/>
            <a:t>Education</a:t>
          </a:r>
          <a:endParaRPr lang="en-US" sz="1700" kern="1200" dirty="0"/>
        </a:p>
      </dsp:txBody>
      <dsp:txXfrm>
        <a:off x="226427" y="192246"/>
        <a:ext cx="2778023" cy="452844"/>
      </dsp:txXfrm>
    </dsp:sp>
    <dsp:sp modelId="{6ABDCE0F-FD6A-4538-A5B6-22FC171B1A5C}">
      <dsp:nvSpPr>
        <dsp:cNvPr id="0" name=""/>
        <dsp:cNvSpPr/>
      </dsp:nvSpPr>
      <dsp:spPr>
        <a:xfrm>
          <a:off x="0" y="1993038"/>
          <a:ext cx="4038599"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467BF1-A8BE-4A9C-8D2C-4BF745E7A865}">
      <dsp:nvSpPr>
        <dsp:cNvPr id="0" name=""/>
        <dsp:cNvSpPr/>
      </dsp:nvSpPr>
      <dsp:spPr>
        <a:xfrm>
          <a:off x="201929" y="1742118"/>
          <a:ext cx="2827019"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755650">
            <a:lnSpc>
              <a:spcPct val="90000"/>
            </a:lnSpc>
            <a:spcBef>
              <a:spcPct val="0"/>
            </a:spcBef>
            <a:spcAft>
              <a:spcPct val="35000"/>
            </a:spcAft>
            <a:buNone/>
          </a:pPr>
          <a:r>
            <a:rPr lang="en-US" sz="1700" b="0" i="0" kern="1200" dirty="0"/>
            <a:t>Vote</a:t>
          </a:r>
          <a:endParaRPr lang="en-US" sz="1700" kern="1200" dirty="0"/>
        </a:p>
      </dsp:txBody>
      <dsp:txXfrm>
        <a:off x="226427" y="1766616"/>
        <a:ext cx="2778023" cy="452844"/>
      </dsp:txXfrm>
    </dsp:sp>
    <dsp:sp modelId="{3DE18D4C-16FE-4FDF-B78A-E7F6E66EBA3D}">
      <dsp:nvSpPr>
        <dsp:cNvPr id="0" name=""/>
        <dsp:cNvSpPr/>
      </dsp:nvSpPr>
      <dsp:spPr>
        <a:xfrm>
          <a:off x="0" y="2764158"/>
          <a:ext cx="4038599" cy="1499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354076" rIns="313440" bIns="120904" numCol="1" spcCol="1270" anchor="t" anchorCtr="0">
          <a:noAutofit/>
        </a:bodyPr>
        <a:lstStyle/>
        <a:p>
          <a:pPr marL="171450" lvl="1" indent="-171450" algn="l" defTabSz="755650">
            <a:lnSpc>
              <a:spcPct val="90000"/>
            </a:lnSpc>
            <a:spcBef>
              <a:spcPct val="0"/>
            </a:spcBef>
            <a:spcAft>
              <a:spcPct val="15000"/>
            </a:spcAft>
            <a:buChar char="•"/>
          </a:pPr>
          <a:r>
            <a:rPr lang="en-US" sz="1700" b="0" i="1" kern="1200" dirty="0"/>
            <a:t>Lets Stop HIV Together</a:t>
          </a:r>
          <a:endParaRPr lang="en-US" sz="1700" i="1" kern="1200" dirty="0"/>
        </a:p>
        <a:p>
          <a:pPr marL="342900" lvl="2" indent="-171450" algn="l" defTabSz="755650">
            <a:lnSpc>
              <a:spcPct val="90000"/>
            </a:lnSpc>
            <a:spcBef>
              <a:spcPct val="0"/>
            </a:spcBef>
            <a:spcAft>
              <a:spcPct val="15000"/>
            </a:spcAft>
            <a:buChar char="•"/>
          </a:pPr>
          <a:r>
            <a:rPr lang="en-US" sz="1700" b="0" i="0" kern="1200" dirty="0"/>
            <a:t>Instagram: @stophivtogether</a:t>
          </a:r>
          <a:endParaRPr lang="en-US" sz="1700" kern="1200" dirty="0"/>
        </a:p>
        <a:p>
          <a:pPr marL="171450" lvl="1" indent="-171450" algn="l" defTabSz="755650">
            <a:lnSpc>
              <a:spcPct val="90000"/>
            </a:lnSpc>
            <a:spcBef>
              <a:spcPct val="0"/>
            </a:spcBef>
            <a:spcAft>
              <a:spcPct val="15000"/>
            </a:spcAft>
            <a:buChar char="•"/>
          </a:pPr>
          <a:r>
            <a:rPr lang="en-US" sz="1700" b="0" i="0" kern="1200" dirty="0"/>
            <a:t>HIV.gov</a:t>
          </a:r>
          <a:endParaRPr lang="en-US" sz="1700" kern="1200" dirty="0"/>
        </a:p>
        <a:p>
          <a:pPr marL="342900" lvl="2" indent="-171450" algn="l" defTabSz="755650">
            <a:lnSpc>
              <a:spcPct val="90000"/>
            </a:lnSpc>
            <a:spcBef>
              <a:spcPct val="0"/>
            </a:spcBef>
            <a:spcAft>
              <a:spcPct val="15000"/>
            </a:spcAft>
            <a:buChar char="•"/>
          </a:pPr>
          <a:r>
            <a:rPr lang="en-US" sz="1700" b="0" i="0" kern="1200" dirty="0"/>
            <a:t>Instagram: @hivgov</a:t>
          </a:r>
          <a:endParaRPr lang="en-US" sz="1700" kern="1200" dirty="0"/>
        </a:p>
      </dsp:txBody>
      <dsp:txXfrm>
        <a:off x="0" y="2764158"/>
        <a:ext cx="4038599" cy="1499400"/>
      </dsp:txXfrm>
    </dsp:sp>
    <dsp:sp modelId="{EE3AE31F-936C-4EF5-BAD0-820A1858D897}">
      <dsp:nvSpPr>
        <dsp:cNvPr id="0" name=""/>
        <dsp:cNvSpPr/>
      </dsp:nvSpPr>
      <dsp:spPr>
        <a:xfrm>
          <a:off x="201929" y="2513238"/>
          <a:ext cx="2827019"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755650">
            <a:lnSpc>
              <a:spcPct val="90000"/>
            </a:lnSpc>
            <a:spcBef>
              <a:spcPct val="0"/>
            </a:spcBef>
            <a:spcAft>
              <a:spcPct val="35000"/>
            </a:spcAft>
            <a:buNone/>
          </a:pPr>
          <a:r>
            <a:rPr lang="en-US" sz="1700" b="0" i="0" kern="1200" dirty="0"/>
            <a:t>Social Media</a:t>
          </a:r>
          <a:endParaRPr lang="en-US" sz="1700" kern="1200" dirty="0"/>
        </a:p>
      </dsp:txBody>
      <dsp:txXfrm>
        <a:off x="226427" y="2537736"/>
        <a:ext cx="2778023"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C9310-A722-43AB-93A4-9E4459817675}" type="datetimeFigureOut">
              <a:rPr lang="en-US" smtClean="0"/>
              <a:t>1/12/2024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F2CBF-4692-4912-B8FC-F2F493798B80}" type="slidenum">
              <a:rPr lang="en-US" smtClean="0"/>
              <a:t>‹#›</a:t>
            </a:fld>
            <a:endParaRPr lang="en-US"/>
          </a:p>
        </p:txBody>
      </p:sp>
    </p:spTree>
    <p:extLst>
      <p:ext uri="{BB962C8B-B14F-4D97-AF65-F5344CB8AC3E}">
        <p14:creationId xmlns:p14="http://schemas.microsoft.com/office/powerpoint/2010/main" val="394564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include diagnosed and undiagnosed HIV</a:t>
            </a:r>
          </a:p>
        </p:txBody>
      </p:sp>
      <p:sp>
        <p:nvSpPr>
          <p:cNvPr id="4" name="Slide Number Placeholder 3"/>
          <p:cNvSpPr>
            <a:spLocks noGrp="1"/>
          </p:cNvSpPr>
          <p:nvPr>
            <p:ph type="sldNum" sz="quarter" idx="5"/>
          </p:nvPr>
        </p:nvSpPr>
        <p:spPr/>
        <p:txBody>
          <a:bodyPr/>
          <a:lstStyle/>
          <a:p>
            <a:fld id="{DA8F2CBF-4692-4912-B8FC-F2F493798B80}" type="slidenum">
              <a:rPr lang="en-US" smtClean="0"/>
              <a:t>4</a:t>
            </a:fld>
            <a:endParaRPr lang="en-US"/>
          </a:p>
        </p:txBody>
      </p:sp>
    </p:spTree>
    <p:extLst>
      <p:ext uri="{BB962C8B-B14F-4D97-AF65-F5344CB8AC3E}">
        <p14:creationId xmlns:p14="http://schemas.microsoft.com/office/powerpoint/2010/main" val="147802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Delaney KP, Hanson DL, Masciotra S, Ethridge SF, Wesolowski L, Owen SM. Time Until Emergence of HIV Test Reactivity Following Infection With HIV-1: Implications for Interpreting Test Results and Retesting After Exposure. Clin Infect Dis. 2017;64:53-9.</a:t>
            </a:r>
          </a:p>
        </p:txBody>
      </p:sp>
      <p:sp>
        <p:nvSpPr>
          <p:cNvPr id="4" name="Slide Number Placeholder 3"/>
          <p:cNvSpPr>
            <a:spLocks noGrp="1"/>
          </p:cNvSpPr>
          <p:nvPr>
            <p:ph type="sldNum" sz="quarter" idx="5"/>
          </p:nvPr>
        </p:nvSpPr>
        <p:spPr/>
        <p:txBody>
          <a:bodyPr/>
          <a:lstStyle/>
          <a:p>
            <a:fld id="{DA8F2CBF-4692-4912-B8FC-F2F493798B80}" type="slidenum">
              <a:rPr lang="en-US" smtClean="0"/>
              <a:t>25</a:t>
            </a:fld>
            <a:endParaRPr lang="en-US"/>
          </a:p>
        </p:txBody>
      </p:sp>
    </p:spTree>
    <p:extLst>
      <p:ext uri="{BB962C8B-B14F-4D97-AF65-F5344CB8AC3E}">
        <p14:creationId xmlns:p14="http://schemas.microsoft.com/office/powerpoint/2010/main" val="343148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https://www.hiv.uw.edu/go/screening-diagnosis/diagnostic-testing/core-concept/all</a:t>
            </a:r>
          </a:p>
        </p:txBody>
      </p:sp>
      <p:sp>
        <p:nvSpPr>
          <p:cNvPr id="4" name="Slide Number Placeholder 3"/>
          <p:cNvSpPr>
            <a:spLocks noGrp="1"/>
          </p:cNvSpPr>
          <p:nvPr>
            <p:ph type="sldNum" sz="quarter" idx="5"/>
          </p:nvPr>
        </p:nvSpPr>
        <p:spPr/>
        <p:txBody>
          <a:bodyPr/>
          <a:lstStyle/>
          <a:p>
            <a:fld id="{DA8F2CBF-4692-4912-B8FC-F2F493798B80}" type="slidenum">
              <a:rPr lang="en-US" smtClean="0"/>
              <a:t>26</a:t>
            </a:fld>
            <a:endParaRPr lang="en-US"/>
          </a:p>
        </p:txBody>
      </p:sp>
    </p:spTree>
    <p:extLst>
      <p:ext uri="{BB962C8B-B14F-4D97-AF65-F5344CB8AC3E}">
        <p14:creationId xmlns:p14="http://schemas.microsoft.com/office/powerpoint/2010/main" val="107632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https://apps.who.int/gho/data/view.main.23300REGION?lang=en</a:t>
            </a:r>
          </a:p>
        </p:txBody>
      </p:sp>
      <p:sp>
        <p:nvSpPr>
          <p:cNvPr id="4" name="Slide Number Placeholder 3"/>
          <p:cNvSpPr>
            <a:spLocks noGrp="1"/>
          </p:cNvSpPr>
          <p:nvPr>
            <p:ph type="sldNum" sz="quarter" idx="5"/>
          </p:nvPr>
        </p:nvSpPr>
        <p:spPr/>
        <p:txBody>
          <a:bodyPr/>
          <a:lstStyle/>
          <a:p>
            <a:fld id="{DA8F2CBF-4692-4912-B8FC-F2F493798B80}" type="slidenum">
              <a:rPr lang="en-US" smtClean="0"/>
              <a:t>40</a:t>
            </a:fld>
            <a:endParaRPr lang="en-US"/>
          </a:p>
        </p:txBody>
      </p:sp>
    </p:spTree>
    <p:extLst>
      <p:ext uri="{BB962C8B-B14F-4D97-AF65-F5344CB8AC3E}">
        <p14:creationId xmlns:p14="http://schemas.microsoft.com/office/powerpoint/2010/main" val="105645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https://clinicalinfo.hiv.gov/en/guidelines/hiv-clinical-guidelines-adult-and-adolescent-arv/tests-initial-assessment-and-follow-full</a:t>
            </a:r>
          </a:p>
        </p:txBody>
      </p:sp>
      <p:sp>
        <p:nvSpPr>
          <p:cNvPr id="4" name="Slide Number Placeholder 3"/>
          <p:cNvSpPr>
            <a:spLocks noGrp="1"/>
          </p:cNvSpPr>
          <p:nvPr>
            <p:ph type="sldNum" sz="quarter" idx="5"/>
          </p:nvPr>
        </p:nvSpPr>
        <p:spPr/>
        <p:txBody>
          <a:bodyPr/>
          <a:lstStyle/>
          <a:p>
            <a:fld id="{DA8F2CBF-4692-4912-B8FC-F2F493798B80}" type="slidenum">
              <a:rPr lang="en-US" smtClean="0"/>
              <a:t>49</a:t>
            </a:fld>
            <a:endParaRPr lang="en-US"/>
          </a:p>
        </p:txBody>
      </p:sp>
    </p:spTree>
    <p:extLst>
      <p:ext uri="{BB962C8B-B14F-4D97-AF65-F5344CB8AC3E}">
        <p14:creationId xmlns:p14="http://schemas.microsoft.com/office/powerpoint/2010/main" val="303200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8F2CBF-4692-4912-B8FC-F2F493798B80}" type="slidenum">
              <a:rPr lang="en-US" smtClean="0"/>
              <a:t>52</a:t>
            </a:fld>
            <a:endParaRPr lang="en-US"/>
          </a:p>
        </p:txBody>
      </p:sp>
    </p:spTree>
    <p:extLst>
      <p:ext uri="{BB962C8B-B14F-4D97-AF65-F5344CB8AC3E}">
        <p14:creationId xmlns:p14="http://schemas.microsoft.com/office/powerpoint/2010/main" val="92992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t>https://www.cdc.gov/endhiv/index.html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A8F2CBF-4692-4912-B8FC-F2F493798B80}" type="slidenum">
              <a:rPr lang="en-US" smtClean="0"/>
              <a:t>54</a:t>
            </a:fld>
            <a:endParaRPr lang="en-US"/>
          </a:p>
        </p:txBody>
      </p:sp>
    </p:spTree>
    <p:extLst>
      <p:ext uri="{BB962C8B-B14F-4D97-AF65-F5344CB8AC3E}">
        <p14:creationId xmlns:p14="http://schemas.microsoft.com/office/powerpoint/2010/main" val="3388119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t>https://www.cdc.gov/endhiv/index.html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A8F2CBF-4692-4912-B8FC-F2F493798B80}" type="slidenum">
              <a:rPr lang="en-US" smtClean="0"/>
              <a:t>55</a:t>
            </a:fld>
            <a:endParaRPr lang="en-US"/>
          </a:p>
        </p:txBody>
      </p:sp>
    </p:spTree>
    <p:extLst>
      <p:ext uri="{BB962C8B-B14F-4D97-AF65-F5344CB8AC3E}">
        <p14:creationId xmlns:p14="http://schemas.microsoft.com/office/powerpoint/2010/main" val="327228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Diagnosis all people LWH as early as possible</a:t>
            </a:r>
            <a:endParaRPr lang="en-US"/>
          </a:p>
          <a:p>
            <a:r>
              <a:rPr lang="en-US" dirty="0">
                <a:ea typeface="Calibri"/>
                <a:cs typeface="Calibri"/>
              </a:rPr>
              <a:t>Treat PWH rapidly and effectively to achieve viral suppression </a:t>
            </a:r>
          </a:p>
          <a:p>
            <a:r>
              <a:rPr lang="en-US" dirty="0">
                <a:ea typeface="Calibri"/>
                <a:cs typeface="Calibri"/>
              </a:rPr>
              <a:t>Prevent HIV by  promoting access to </a:t>
            </a:r>
            <a:r>
              <a:rPr lang="en-US" err="1">
                <a:ea typeface="Calibri"/>
                <a:cs typeface="Calibri"/>
              </a:rPr>
              <a:t>PrEP</a:t>
            </a:r>
            <a:r>
              <a:rPr lang="en-US" dirty="0">
                <a:ea typeface="Calibri"/>
                <a:cs typeface="Calibri"/>
              </a:rPr>
              <a:t> and SSPs</a:t>
            </a:r>
          </a:p>
          <a:p>
            <a:r>
              <a:rPr lang="en-US" dirty="0">
                <a:ea typeface="Calibri"/>
                <a:cs typeface="Calibri"/>
              </a:rPr>
              <a:t>CDC responds quickly to potential HIV outbreaks</a:t>
            </a:r>
          </a:p>
        </p:txBody>
      </p:sp>
      <p:sp>
        <p:nvSpPr>
          <p:cNvPr id="4" name="Slide Number Placeholder 3"/>
          <p:cNvSpPr>
            <a:spLocks noGrp="1"/>
          </p:cNvSpPr>
          <p:nvPr>
            <p:ph type="sldNum" sz="quarter" idx="5"/>
          </p:nvPr>
        </p:nvSpPr>
        <p:spPr/>
        <p:txBody>
          <a:bodyPr/>
          <a:lstStyle/>
          <a:p>
            <a:fld id="{DA8F2CBF-4692-4912-B8FC-F2F493798B80}" type="slidenum">
              <a:rPr lang="en-US" smtClean="0"/>
              <a:t>56</a:t>
            </a:fld>
            <a:endParaRPr lang="en-US"/>
          </a:p>
        </p:txBody>
      </p:sp>
    </p:spTree>
    <p:extLst>
      <p:ext uri="{BB962C8B-B14F-4D97-AF65-F5344CB8AC3E}">
        <p14:creationId xmlns:p14="http://schemas.microsoft.com/office/powerpoint/2010/main" val="189427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https://clinicalinfo.hiv.gov/en/guidelines/hiv-clinical-guidelines-adult-and-adolescent-arv/tests-initial-assessment-and-follow-full</a:t>
            </a:r>
          </a:p>
        </p:txBody>
      </p:sp>
      <p:sp>
        <p:nvSpPr>
          <p:cNvPr id="4" name="Slide Number Placeholder 3"/>
          <p:cNvSpPr>
            <a:spLocks noGrp="1"/>
          </p:cNvSpPr>
          <p:nvPr>
            <p:ph type="sldNum" sz="quarter" idx="5"/>
          </p:nvPr>
        </p:nvSpPr>
        <p:spPr/>
        <p:txBody>
          <a:bodyPr/>
          <a:lstStyle/>
          <a:p>
            <a:fld id="{DA8F2CBF-4692-4912-B8FC-F2F493798B80}" type="slidenum">
              <a:rPr lang="en-US" smtClean="0"/>
              <a:t>57</a:t>
            </a:fld>
            <a:endParaRPr lang="en-US"/>
          </a:p>
        </p:txBody>
      </p:sp>
    </p:spTree>
    <p:extLst>
      <p:ext uri="{BB962C8B-B14F-4D97-AF65-F5344CB8AC3E}">
        <p14:creationId xmlns:p14="http://schemas.microsoft.com/office/powerpoint/2010/main" val="235106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https://www.hiv.gov/hiv-basics/overview/data-and-trends/statistics/</a:t>
            </a:r>
          </a:p>
        </p:txBody>
      </p:sp>
      <p:sp>
        <p:nvSpPr>
          <p:cNvPr id="4" name="Slide Number Placeholder 3"/>
          <p:cNvSpPr>
            <a:spLocks noGrp="1"/>
          </p:cNvSpPr>
          <p:nvPr>
            <p:ph type="sldNum" sz="quarter" idx="5"/>
          </p:nvPr>
        </p:nvSpPr>
        <p:spPr/>
        <p:txBody>
          <a:bodyPr/>
          <a:lstStyle/>
          <a:p>
            <a:fld id="{DA8F2CBF-4692-4912-B8FC-F2F493798B80}" type="slidenum">
              <a:rPr lang="en-US" smtClean="0"/>
              <a:t>5</a:t>
            </a:fld>
            <a:endParaRPr lang="en-US"/>
          </a:p>
        </p:txBody>
      </p:sp>
    </p:spTree>
    <p:extLst>
      <p:ext uri="{BB962C8B-B14F-4D97-AF65-F5344CB8AC3E}">
        <p14:creationId xmlns:p14="http://schemas.microsoft.com/office/powerpoint/2010/main" val="208596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HIV prevalence rates by race in the United States &gt; 13 years of age</a:t>
            </a:r>
          </a:p>
        </p:txBody>
      </p:sp>
      <p:sp>
        <p:nvSpPr>
          <p:cNvPr id="4" name="Slide Number Placeholder 3"/>
          <p:cNvSpPr>
            <a:spLocks noGrp="1"/>
          </p:cNvSpPr>
          <p:nvPr>
            <p:ph type="sldNum" sz="quarter" idx="5"/>
          </p:nvPr>
        </p:nvSpPr>
        <p:spPr/>
        <p:txBody>
          <a:bodyPr/>
          <a:lstStyle/>
          <a:p>
            <a:fld id="{DA8F2CBF-4692-4912-B8FC-F2F493798B80}" type="slidenum">
              <a:rPr lang="en-US" smtClean="0"/>
              <a:t>6</a:t>
            </a:fld>
            <a:endParaRPr lang="en-US"/>
          </a:p>
        </p:txBody>
      </p:sp>
    </p:spTree>
    <p:extLst>
      <p:ext uri="{BB962C8B-B14F-4D97-AF65-F5344CB8AC3E}">
        <p14:creationId xmlns:p14="http://schemas.microsoft.com/office/powerpoint/2010/main" val="98034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HIV prevalence rates by race in the United States &gt; 13 years of age</a:t>
            </a:r>
          </a:p>
        </p:txBody>
      </p:sp>
      <p:sp>
        <p:nvSpPr>
          <p:cNvPr id="4" name="Slide Number Placeholder 3"/>
          <p:cNvSpPr>
            <a:spLocks noGrp="1"/>
          </p:cNvSpPr>
          <p:nvPr>
            <p:ph type="sldNum" sz="quarter" idx="5"/>
          </p:nvPr>
        </p:nvSpPr>
        <p:spPr/>
        <p:txBody>
          <a:bodyPr/>
          <a:lstStyle/>
          <a:p>
            <a:fld id="{DA8F2CBF-4692-4912-B8FC-F2F493798B80}" type="slidenum">
              <a:rPr lang="en-US" smtClean="0"/>
              <a:t>7</a:t>
            </a:fld>
            <a:endParaRPr lang="en-US"/>
          </a:p>
        </p:txBody>
      </p:sp>
    </p:spTree>
    <p:extLst>
      <p:ext uri="{BB962C8B-B14F-4D97-AF65-F5344CB8AC3E}">
        <p14:creationId xmlns:p14="http://schemas.microsoft.com/office/powerpoint/2010/main" val="180172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HIV prevalence rates by race in the United States &gt; 13 years of age</a:t>
            </a:r>
          </a:p>
        </p:txBody>
      </p:sp>
      <p:sp>
        <p:nvSpPr>
          <p:cNvPr id="4" name="Slide Number Placeholder 3"/>
          <p:cNvSpPr>
            <a:spLocks noGrp="1"/>
          </p:cNvSpPr>
          <p:nvPr>
            <p:ph type="sldNum" sz="quarter" idx="5"/>
          </p:nvPr>
        </p:nvSpPr>
        <p:spPr/>
        <p:txBody>
          <a:bodyPr/>
          <a:lstStyle/>
          <a:p>
            <a:fld id="{DA8F2CBF-4692-4912-B8FC-F2F493798B80}" type="slidenum">
              <a:rPr lang="en-US" smtClean="0"/>
              <a:t>8</a:t>
            </a:fld>
            <a:endParaRPr lang="en-US"/>
          </a:p>
        </p:txBody>
      </p:sp>
    </p:spTree>
    <p:extLst>
      <p:ext uri="{BB962C8B-B14F-4D97-AF65-F5344CB8AC3E}">
        <p14:creationId xmlns:p14="http://schemas.microsoft.com/office/powerpoint/2010/main" val="409509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HIV prevalence rates by race in the United States &gt; 13 years of age</a:t>
            </a:r>
          </a:p>
        </p:txBody>
      </p:sp>
      <p:sp>
        <p:nvSpPr>
          <p:cNvPr id="4" name="Slide Number Placeholder 3"/>
          <p:cNvSpPr>
            <a:spLocks noGrp="1"/>
          </p:cNvSpPr>
          <p:nvPr>
            <p:ph type="sldNum" sz="quarter" idx="5"/>
          </p:nvPr>
        </p:nvSpPr>
        <p:spPr/>
        <p:txBody>
          <a:bodyPr/>
          <a:lstStyle/>
          <a:p>
            <a:fld id="{DA8F2CBF-4692-4912-B8FC-F2F493798B80}" type="slidenum">
              <a:rPr lang="en-US" smtClean="0"/>
              <a:t>10</a:t>
            </a:fld>
            <a:endParaRPr lang="en-US"/>
          </a:p>
        </p:txBody>
      </p:sp>
    </p:spTree>
    <p:extLst>
      <p:ext uri="{BB962C8B-B14F-4D97-AF65-F5344CB8AC3E}">
        <p14:creationId xmlns:p14="http://schemas.microsoft.com/office/powerpoint/2010/main" val="232620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include diagnosed and undiagnosed HIV</a:t>
            </a:r>
          </a:p>
        </p:txBody>
      </p:sp>
      <p:sp>
        <p:nvSpPr>
          <p:cNvPr id="4" name="Slide Number Placeholder 3"/>
          <p:cNvSpPr>
            <a:spLocks noGrp="1"/>
          </p:cNvSpPr>
          <p:nvPr>
            <p:ph type="sldNum" sz="quarter" idx="5"/>
          </p:nvPr>
        </p:nvSpPr>
        <p:spPr/>
        <p:txBody>
          <a:bodyPr/>
          <a:lstStyle/>
          <a:p>
            <a:fld id="{DA8F2CBF-4692-4912-B8FC-F2F493798B80}" type="slidenum">
              <a:rPr lang="en-US" smtClean="0"/>
              <a:t>12</a:t>
            </a:fld>
            <a:endParaRPr lang="en-US"/>
          </a:p>
        </p:txBody>
      </p:sp>
    </p:spTree>
    <p:extLst>
      <p:ext uri="{BB962C8B-B14F-4D97-AF65-F5344CB8AC3E}">
        <p14:creationId xmlns:p14="http://schemas.microsoft.com/office/powerpoint/2010/main" val="30173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HIV prevalence by transmission category- CDC 2021 data</a:t>
            </a:r>
          </a:p>
        </p:txBody>
      </p:sp>
      <p:sp>
        <p:nvSpPr>
          <p:cNvPr id="4" name="Slide Number Placeholder 3"/>
          <p:cNvSpPr>
            <a:spLocks noGrp="1"/>
          </p:cNvSpPr>
          <p:nvPr>
            <p:ph type="sldNum" sz="quarter" idx="5"/>
          </p:nvPr>
        </p:nvSpPr>
        <p:spPr/>
        <p:txBody>
          <a:bodyPr/>
          <a:lstStyle/>
          <a:p>
            <a:fld id="{DA8F2CBF-4692-4912-B8FC-F2F493798B80}" type="slidenum">
              <a:rPr lang="en-US" smtClean="0"/>
              <a:t>16</a:t>
            </a:fld>
            <a:endParaRPr lang="en-US"/>
          </a:p>
        </p:txBody>
      </p:sp>
    </p:spTree>
    <p:extLst>
      <p:ext uri="{BB962C8B-B14F-4D97-AF65-F5344CB8AC3E}">
        <p14:creationId xmlns:p14="http://schemas.microsoft.com/office/powerpoint/2010/main" val="31282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ea typeface="Calibri"/>
                <a:cs typeface="Calibri"/>
              </a:rPr>
              <a:t>If HIV goes untreated then there are a series of stages patients may experience</a:t>
            </a:r>
          </a:p>
          <a:p>
            <a:pPr marL="171450" indent="-171450">
              <a:buFont typeface="Calibri"/>
              <a:buChar char="-"/>
            </a:pPr>
            <a:r>
              <a:rPr lang="en-US" dirty="0">
                <a:ea typeface="Calibri"/>
                <a:cs typeface="Calibri"/>
              </a:rPr>
              <a:t>Stage 1: acute HIV infection</a:t>
            </a:r>
            <a:endParaRPr lang="en-US">
              <a:ea typeface="Calibri"/>
              <a:cs typeface="Calibri"/>
            </a:endParaRPr>
          </a:p>
          <a:p>
            <a:pPr marL="171450" indent="-171450">
              <a:buFont typeface="Calibri"/>
              <a:buChar char="-"/>
            </a:pPr>
            <a:r>
              <a:rPr lang="en-US" dirty="0">
                <a:ea typeface="Calibri"/>
                <a:cs typeface="Calibri"/>
              </a:rPr>
              <a:t>high amount of HIV in blood, flu like symptoms</a:t>
            </a:r>
          </a:p>
          <a:p>
            <a:endParaRPr lang="en-US" dirty="0">
              <a:ea typeface="Calibri"/>
              <a:cs typeface="Calibri"/>
            </a:endParaRPr>
          </a:p>
          <a:p>
            <a:r>
              <a:rPr lang="en-US" dirty="0">
                <a:ea typeface="Calibri"/>
                <a:cs typeface="Calibri"/>
              </a:rPr>
              <a:t>https</a:t>
            </a:r>
            <a:r>
              <a:rPr lang="en-US" dirty="0"/>
              <a:t>://www.cdc.gov/hiv/basics/whatishiv.html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A8F2CBF-4692-4912-B8FC-F2F493798B80}" type="slidenum">
              <a:rPr lang="en-US" smtClean="0"/>
              <a:t>17</a:t>
            </a:fld>
            <a:endParaRPr lang="en-US"/>
          </a:p>
        </p:txBody>
      </p:sp>
    </p:spTree>
    <p:extLst>
      <p:ext uri="{BB962C8B-B14F-4D97-AF65-F5344CB8AC3E}">
        <p14:creationId xmlns:p14="http://schemas.microsoft.com/office/powerpoint/2010/main" val="3718696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6EA067DB-0869-284B-B1D9-BD9B2E9CA69D}" type="datetimeFigureOut">
              <a:rPr lang="en-US" smtClean="0"/>
              <a:t>1/12/2024</a:t>
            </a:fld>
            <a:endParaRPr lang="en-US"/>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Content Placeholder 8"/>
          <p:cNvSpPr>
            <a:spLocks noGrp="1"/>
          </p:cNvSpPr>
          <p:nvPr>
            <p:ph sz="quarter" idx="13"/>
          </p:nvPr>
        </p:nvSpPr>
        <p:spPr>
          <a:xfrm>
            <a:off x="304799" y="381000"/>
            <a:ext cx="8516815"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1">
            <a:extLst>
              <a:ext uri="{28A0092B-C50C-407E-A947-70E740481C1C}">
                <a14:useLocalDpi xmlns:a14="http://schemas.microsoft.com/office/drawing/2010/main" val="0"/>
              </a:ext>
            </a:extLst>
          </a:blip>
          <a:srcRect l="23546" t="12621" r="12025"/>
          <a:stretch/>
        </p:blipFill>
        <p:spPr>
          <a:xfrm>
            <a:off x="0" y="0"/>
            <a:ext cx="9144000" cy="6187030"/>
          </a:xfrm>
          <a:prstGeom prst="rect">
            <a:avLst/>
          </a:prstGeom>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0B1596F5-5824-5B45-836C-424ED03603B3}" type="slidenum">
              <a:rPr lang="en-US" smtClean="0"/>
              <a:t>‹#›</a:t>
            </a:fld>
            <a:endParaRPr lang="en-US"/>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locator.hiv.gov/"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hyperlink" Target="https://www.hiv.gov/" TargetMode="External"/><Relationship Id="rId2" Type="http://schemas.openxmlformats.org/officeDocument/2006/relationships/hyperlink" Target="https://www.cdc.gov/" TargetMode="External"/><Relationship Id="rId1" Type="http://schemas.openxmlformats.org/officeDocument/2006/relationships/slideLayout" Target="../slideLayouts/slideLayout4.xml"/><Relationship Id="rId4" Type="http://schemas.openxmlformats.org/officeDocument/2006/relationships/hyperlink" Target="https://www.hiv.uw.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cdc.gov/hiv/library/reports/hiv-surveillance/vol-32/index.html" TargetMode="Externa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www.hiv.uw.ed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hiv/library/reports/hiv-surveillance/vol-32/index.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cdc.gov/hiv/pdf/library/reports/surveillance/cdc-hiv-surveillance-supplemental-report-vol-26-1.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hiv/pdf/library/reports/surveillance/cdc-hiv-surveillance-supplemental-report-vol-26-1.pdf"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www.census.gov/quickfacts/fact/table/US/PST045219#PST0452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EBBFCF-13B9-4447-B2A4-E5D8DF4A019D}"/>
              </a:ext>
            </a:extLst>
          </p:cNvPr>
          <p:cNvSpPr>
            <a:spLocks noGrp="1"/>
          </p:cNvSpPr>
          <p:nvPr>
            <p:ph type="ctrTitle"/>
          </p:nvPr>
        </p:nvSpPr>
        <p:spPr>
          <a:xfrm>
            <a:off x="914400" y="2130426"/>
            <a:ext cx="6701589" cy="1470025"/>
          </a:xfrm>
        </p:spPr>
        <p:txBody>
          <a:bodyPr/>
          <a:lstStyle/>
          <a:p>
            <a:pPr algn="ctr"/>
            <a:r>
              <a:rPr lang="en-US" dirty="0"/>
              <a:t>HIV 101</a:t>
            </a:r>
          </a:p>
        </p:txBody>
      </p:sp>
      <p:sp>
        <p:nvSpPr>
          <p:cNvPr id="6" name="Subtitle 2">
            <a:extLst>
              <a:ext uri="{FF2B5EF4-FFF2-40B4-BE49-F238E27FC236}">
                <a16:creationId xmlns:a16="http://schemas.microsoft.com/office/drawing/2014/main" id="{422C7FF1-837A-45C6-A9D4-DDCE50AC3AA0}"/>
              </a:ext>
            </a:extLst>
          </p:cNvPr>
          <p:cNvSpPr>
            <a:spLocks noGrp="1"/>
          </p:cNvSpPr>
          <p:nvPr>
            <p:ph type="subTitle" idx="1"/>
          </p:nvPr>
        </p:nvSpPr>
        <p:spPr>
          <a:xfrm>
            <a:off x="1828800" y="3886200"/>
            <a:ext cx="5518956" cy="1752600"/>
          </a:xfrm>
        </p:spPr>
        <p:txBody>
          <a:bodyPr/>
          <a:lstStyle/>
          <a:p>
            <a:pPr algn="ctr"/>
            <a:r>
              <a:rPr lang="en-US" dirty="0"/>
              <a:t>Brent Cotter, MSc, PA-C, AAHIVS</a:t>
            </a:r>
          </a:p>
          <a:p>
            <a:pPr algn="ctr"/>
            <a:r>
              <a:rPr lang="en-US" dirty="0"/>
              <a:t>Advanced Practice Provider</a:t>
            </a:r>
          </a:p>
          <a:p>
            <a:pPr algn="ctr"/>
            <a:r>
              <a:rPr lang="en-US" dirty="0"/>
              <a:t>University of Kentucky</a:t>
            </a:r>
          </a:p>
          <a:p>
            <a:pPr algn="ctr"/>
            <a:endParaRPr lang="en-US" dirty="0"/>
          </a:p>
        </p:txBody>
      </p:sp>
      <p:pic>
        <p:nvPicPr>
          <p:cNvPr id="3" name="Picture 2">
            <a:extLst>
              <a:ext uri="{FF2B5EF4-FFF2-40B4-BE49-F238E27FC236}">
                <a16:creationId xmlns:a16="http://schemas.microsoft.com/office/drawing/2014/main" id="{B4649DB3-DF99-457B-888F-61EB1797F2C3}"/>
              </a:ext>
            </a:extLst>
          </p:cNvPr>
          <p:cNvPicPr>
            <a:picLocks noChangeAspect="1"/>
          </p:cNvPicPr>
          <p:nvPr/>
        </p:nvPicPr>
        <p:blipFill>
          <a:blip r:embed="rId2"/>
          <a:stretch>
            <a:fillRect/>
          </a:stretch>
        </p:blipFill>
        <p:spPr>
          <a:xfrm>
            <a:off x="6809359" y="-125273"/>
            <a:ext cx="2297197" cy="2297197"/>
          </a:xfrm>
          <a:prstGeom prst="rect">
            <a:avLst/>
          </a:prstGeom>
        </p:spPr>
      </p:pic>
    </p:spTree>
    <p:extLst>
      <p:ext uri="{BB962C8B-B14F-4D97-AF65-F5344CB8AC3E}">
        <p14:creationId xmlns:p14="http://schemas.microsoft.com/office/powerpoint/2010/main" val="35267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and Race/Ethnicity</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C44C1EFC-F998-62B3-94A1-A0B6811CCDBF}"/>
              </a:ext>
            </a:extLst>
          </p:cNvPr>
          <p:cNvSpPr txBox="1">
            <a:spLocks/>
          </p:cNvSpPr>
          <p:nvPr/>
        </p:nvSpPr>
        <p:spPr>
          <a:xfrm>
            <a:off x="400991" y="1281402"/>
            <a:ext cx="7286098"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According to CDC in 2019:</a:t>
            </a:r>
          </a:p>
          <a:p>
            <a:pPr marL="297180" lvl="1" indent="0"/>
            <a:r>
              <a:rPr lang="en-US" sz="2000" dirty="0">
                <a:solidFill>
                  <a:srgbClr val="000000"/>
                </a:solidFill>
                <a:ea typeface="+mn-lt"/>
                <a:cs typeface="+mn-lt"/>
              </a:rPr>
              <a:t>26% of new HIV infections were among Black gay and bisexual men</a:t>
            </a:r>
            <a:endParaRPr lang="en-US" sz="2000" dirty="0">
              <a:solidFill>
                <a:srgbClr val="222222"/>
              </a:solidFill>
              <a:ea typeface="+mn-lt"/>
              <a:cs typeface="+mn-lt"/>
            </a:endParaRPr>
          </a:p>
          <a:p>
            <a:pPr marL="297180" lvl="1" indent="0"/>
            <a:r>
              <a:rPr lang="en-US" sz="2000" dirty="0">
                <a:solidFill>
                  <a:srgbClr val="000000"/>
                </a:solidFill>
                <a:ea typeface="+mn-lt"/>
                <a:cs typeface="+mn-lt"/>
              </a:rPr>
              <a:t>23% among Latino gay and bisexual men</a:t>
            </a:r>
            <a:endParaRPr lang="en-US" sz="2000" dirty="0">
              <a:solidFill>
                <a:srgbClr val="222222"/>
              </a:solidFill>
              <a:ea typeface="+mn-lt"/>
              <a:cs typeface="+mn-lt"/>
            </a:endParaRPr>
          </a:p>
          <a:p>
            <a:pPr marL="297180" lvl="1" indent="0"/>
            <a:r>
              <a:rPr lang="en-US" sz="2000" dirty="0">
                <a:solidFill>
                  <a:srgbClr val="000000"/>
                </a:solidFill>
                <a:ea typeface="+mn-lt"/>
                <a:cs typeface="+mn-lt"/>
              </a:rPr>
              <a:t>45% among gay and bisexual men under the age of 35.</a:t>
            </a:r>
            <a:endParaRPr lang="en-US" sz="2000"/>
          </a:p>
          <a:p>
            <a:endParaRPr lang="en-US" dirty="0"/>
          </a:p>
        </p:txBody>
      </p:sp>
    </p:spTree>
    <p:extLst>
      <p:ext uri="{BB962C8B-B14F-4D97-AF65-F5344CB8AC3E}">
        <p14:creationId xmlns:p14="http://schemas.microsoft.com/office/powerpoint/2010/main" val="51144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 and Latino communities are disproportionately affected by HIV compared to other racial/ethnic groups.">
            <a:extLst>
              <a:ext uri="{FF2B5EF4-FFF2-40B4-BE49-F238E27FC236}">
                <a16:creationId xmlns:a16="http://schemas.microsoft.com/office/drawing/2014/main" id="{2E0319D0-0FAB-D503-5173-86A59ECF5E83}"/>
              </a:ext>
            </a:extLst>
          </p:cNvPr>
          <p:cNvPicPr>
            <a:picLocks noChangeAspect="1"/>
          </p:cNvPicPr>
          <p:nvPr/>
        </p:nvPicPr>
        <p:blipFill>
          <a:blip r:embed="rId2"/>
          <a:stretch>
            <a:fillRect/>
          </a:stretch>
        </p:blipFill>
        <p:spPr>
          <a:xfrm>
            <a:off x="1768911" y="275343"/>
            <a:ext cx="5606178" cy="5598874"/>
          </a:xfrm>
          <a:prstGeom prst="rect">
            <a:avLst/>
          </a:prstGeom>
        </p:spPr>
      </p:pic>
    </p:spTree>
    <p:extLst>
      <p:ext uri="{BB962C8B-B14F-4D97-AF65-F5344CB8AC3E}">
        <p14:creationId xmlns:p14="http://schemas.microsoft.com/office/powerpoint/2010/main" val="85423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Epidemiology Summary</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342563" y="1485900"/>
            <a:ext cx="7286098"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HIV in 2023</a:t>
            </a:r>
          </a:p>
          <a:p>
            <a:pPr marL="297180" lvl="1" indent="0"/>
            <a:r>
              <a:rPr lang="en-US" dirty="0"/>
              <a:t>39 million people with HIV (PWH) worldwide</a:t>
            </a:r>
          </a:p>
          <a:p>
            <a:pPr marL="297180" lvl="1" indent="0"/>
            <a:r>
              <a:rPr lang="en-US" dirty="0"/>
              <a:t>26 million PWH on antiretroviral therapy (ART)</a:t>
            </a:r>
          </a:p>
          <a:p>
            <a:pPr marL="297180" lvl="1" indent="0"/>
            <a:r>
              <a:rPr lang="en-US" dirty="0"/>
              <a:t>~1.2 million PWH in US at end of 2019 according to CDC</a:t>
            </a:r>
          </a:p>
          <a:p>
            <a:pPr marL="297180" lvl="1" indent="0"/>
            <a:r>
              <a:rPr lang="en-US" dirty="0"/>
              <a:t>13% of the 1.2 million (about 160,000) do not know they have HIV</a:t>
            </a:r>
          </a:p>
          <a:p>
            <a:pPr marL="297180" lvl="1" indent="0"/>
            <a:r>
              <a:rPr lang="en-US" dirty="0"/>
              <a:t>Of those in the US, most reside in the south</a:t>
            </a:r>
          </a:p>
          <a:p>
            <a:pPr marL="297180" lvl="1" indent="0"/>
            <a:r>
              <a:rPr lang="en-US" dirty="0">
                <a:cs typeface="Arial"/>
              </a:rPr>
              <a:t>MSM, black/AA people, and </a:t>
            </a:r>
            <a:r>
              <a:rPr lang="en-US" dirty="0" err="1">
                <a:cs typeface="Arial"/>
              </a:rPr>
              <a:t>hispanic</a:t>
            </a:r>
            <a:r>
              <a:rPr lang="en-US" dirty="0">
                <a:cs typeface="Arial"/>
              </a:rPr>
              <a:t>/</a:t>
            </a:r>
            <a:r>
              <a:rPr lang="en-US" dirty="0" err="1">
                <a:cs typeface="Arial"/>
              </a:rPr>
              <a:t>latino</a:t>
            </a:r>
            <a:r>
              <a:rPr lang="en-US" dirty="0">
                <a:cs typeface="Arial"/>
              </a:rPr>
              <a:t> people are high risk populations</a:t>
            </a:r>
          </a:p>
          <a:p>
            <a:pPr marL="297180" lvl="1" indent="0"/>
            <a:r>
              <a:rPr lang="en-US" dirty="0">
                <a:cs typeface="Arial"/>
              </a:rPr>
              <a:t>IVDU growing</a:t>
            </a:r>
            <a:endParaRPr lang="en-US" dirty="0"/>
          </a:p>
          <a:p>
            <a:endParaRPr lang="en-US" dirty="0"/>
          </a:p>
        </p:txBody>
      </p:sp>
    </p:spTree>
    <p:extLst>
      <p:ext uri="{BB962C8B-B14F-4D97-AF65-F5344CB8AC3E}">
        <p14:creationId xmlns:p14="http://schemas.microsoft.com/office/powerpoint/2010/main" val="144962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What is HIV?</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4258397"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Human Immunodeficiency Virus</a:t>
            </a:r>
          </a:p>
          <a:p>
            <a:pPr marL="0" indent="0"/>
            <a:r>
              <a:rPr lang="en-US">
                <a:cs typeface="Arial"/>
              </a:rPr>
              <a:t>Human retrovirus</a:t>
            </a:r>
            <a:endParaRPr lang="en-US"/>
          </a:p>
          <a:p>
            <a:pPr marL="0" indent="0"/>
            <a:r>
              <a:rPr lang="en-US" dirty="0">
                <a:cs typeface="Arial"/>
              </a:rPr>
              <a:t>Reverse transcriptase</a:t>
            </a:r>
            <a:endParaRPr lang="en-US" dirty="0"/>
          </a:p>
          <a:p>
            <a:pPr marL="0" indent="0"/>
            <a:r>
              <a:rPr lang="en-US" dirty="0">
                <a:cs typeface="Arial"/>
              </a:rPr>
              <a:t>Tropism for CD4+ T-cells</a:t>
            </a:r>
            <a:endParaRPr lang="en-US" dirty="0"/>
          </a:p>
          <a:p>
            <a:pPr marL="0" indent="0"/>
            <a:r>
              <a:rPr lang="en-US" dirty="0">
                <a:cs typeface="Arial"/>
              </a:rPr>
              <a:t>HIV-1, HIV-2</a:t>
            </a:r>
            <a:endParaRPr lang="en-US" dirty="0"/>
          </a:p>
          <a:p>
            <a:pPr marL="0" indent="0"/>
            <a:endParaRPr lang="en-US" dirty="0"/>
          </a:p>
          <a:p>
            <a:endParaRPr lang="en-US" dirty="0"/>
          </a:p>
        </p:txBody>
      </p:sp>
      <p:sp>
        <p:nvSpPr>
          <p:cNvPr id="7" name="Content Placeholder 2">
            <a:extLst>
              <a:ext uri="{FF2B5EF4-FFF2-40B4-BE49-F238E27FC236}">
                <a16:creationId xmlns:a16="http://schemas.microsoft.com/office/drawing/2014/main" id="{455B24CC-A1D2-8EED-CB9F-B68DDFDE7559}"/>
              </a:ext>
            </a:extLst>
          </p:cNvPr>
          <p:cNvSpPr txBox="1">
            <a:spLocks/>
          </p:cNvSpPr>
          <p:nvPr/>
        </p:nvSpPr>
        <p:spPr>
          <a:xfrm>
            <a:off x="4930697" y="1600201"/>
            <a:ext cx="4258397"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Viral load</a:t>
            </a:r>
          </a:p>
          <a:p>
            <a:pPr marL="297180" lvl="1"/>
            <a:r>
              <a:rPr lang="en-US" dirty="0">
                <a:cs typeface="Arial"/>
              </a:rPr>
              <a:t>Measure of viral copies / mL blood</a:t>
            </a:r>
          </a:p>
          <a:p>
            <a:pPr marL="297180" lvl="1"/>
            <a:r>
              <a:rPr lang="en-US" dirty="0">
                <a:cs typeface="Arial"/>
              </a:rPr>
              <a:t>Presence = HIV infection</a:t>
            </a:r>
          </a:p>
          <a:p>
            <a:pPr marL="0" indent="0"/>
            <a:r>
              <a:rPr lang="en-US" dirty="0">
                <a:cs typeface="Arial"/>
              </a:rPr>
              <a:t>CD4+</a:t>
            </a:r>
            <a:endParaRPr lang="en-US" dirty="0"/>
          </a:p>
          <a:p>
            <a:pPr marL="0" indent="0"/>
            <a:r>
              <a:rPr lang="en-US" dirty="0">
                <a:cs typeface="Arial"/>
              </a:rPr>
              <a:t>Normal = 550 –2200 cells/mm</a:t>
            </a:r>
            <a:r>
              <a:rPr lang="en-US" baseline="30000" dirty="0">
                <a:cs typeface="Arial"/>
              </a:rPr>
              <a:t>3</a:t>
            </a:r>
          </a:p>
          <a:p>
            <a:pPr marL="0" indent="0"/>
            <a:endParaRPr lang="en-US" dirty="0"/>
          </a:p>
          <a:p>
            <a:endParaRPr lang="en-US" dirty="0"/>
          </a:p>
        </p:txBody>
      </p:sp>
    </p:spTree>
    <p:extLst>
      <p:ext uri="{BB962C8B-B14F-4D97-AF65-F5344CB8AC3E}">
        <p14:creationId xmlns:p14="http://schemas.microsoft.com/office/powerpoint/2010/main" val="238142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2861455"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Life Cycle</a:t>
            </a:r>
          </a:p>
        </p:txBody>
      </p:sp>
      <p:pic>
        <p:nvPicPr>
          <p:cNvPr id="4" name="Picture 3" descr="A diagram of a virus&#10;&#10;Description automatically generated">
            <a:extLst>
              <a:ext uri="{FF2B5EF4-FFF2-40B4-BE49-F238E27FC236}">
                <a16:creationId xmlns:a16="http://schemas.microsoft.com/office/drawing/2014/main" id="{D20E0E50-41C5-FDA5-B9A6-A25DE68677C2}"/>
              </a:ext>
            </a:extLst>
          </p:cNvPr>
          <p:cNvPicPr>
            <a:picLocks noChangeAspect="1"/>
          </p:cNvPicPr>
          <p:nvPr/>
        </p:nvPicPr>
        <p:blipFill rotWithShape="1">
          <a:blip r:embed="rId2"/>
          <a:srcRect l="35994" b="28984"/>
          <a:stretch/>
        </p:blipFill>
        <p:spPr>
          <a:xfrm>
            <a:off x="3155939" y="89027"/>
            <a:ext cx="4340589" cy="6050958"/>
          </a:xfrm>
          <a:prstGeom prst="rect">
            <a:avLst/>
          </a:prstGeom>
        </p:spPr>
      </p:pic>
    </p:spTree>
    <p:extLst>
      <p:ext uri="{BB962C8B-B14F-4D97-AF65-F5344CB8AC3E}">
        <p14:creationId xmlns:p14="http://schemas.microsoft.com/office/powerpoint/2010/main" val="210530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How is HIV Transmitted?</a:t>
            </a:r>
          </a:p>
        </p:txBody>
      </p:sp>
      <p:sp>
        <p:nvSpPr>
          <p:cNvPr id="5" name="TextBox 4">
            <a:extLst>
              <a:ext uri="{FF2B5EF4-FFF2-40B4-BE49-F238E27FC236}">
                <a16:creationId xmlns:a16="http://schemas.microsoft.com/office/drawing/2014/main" id="{724804E7-63E6-3C0E-B865-F7E67485C7F0}"/>
              </a:ext>
            </a:extLst>
          </p:cNvPr>
          <p:cNvSpPr txBox="1"/>
          <p:nvPr/>
        </p:nvSpPr>
        <p:spPr>
          <a:xfrm>
            <a:off x="436755" y="2174487"/>
            <a:ext cx="3995853" cy="39215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Content Placeholder 2">
            <a:extLst>
              <a:ext uri="{FF2B5EF4-FFF2-40B4-BE49-F238E27FC236}">
                <a16:creationId xmlns:a16="http://schemas.microsoft.com/office/drawing/2014/main" id="{DC5156EE-CA6F-484C-FC48-CEE7606E0016}"/>
              </a:ext>
            </a:extLst>
          </p:cNvPr>
          <p:cNvSpPr txBox="1">
            <a:spLocks/>
          </p:cNvSpPr>
          <p:nvPr/>
        </p:nvSpPr>
        <p:spPr>
          <a:xfrm>
            <a:off x="609600" y="1600201"/>
            <a:ext cx="4258397"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Sex</a:t>
            </a:r>
          </a:p>
          <a:p>
            <a:pPr marL="297180" lvl="1"/>
            <a:r>
              <a:rPr lang="en-US" sz="2000" dirty="0">
                <a:cs typeface="Arial"/>
              </a:rPr>
              <a:t>Oral</a:t>
            </a:r>
            <a:endParaRPr lang="en-US" sz="2000"/>
          </a:p>
          <a:p>
            <a:pPr marL="297180" lvl="1"/>
            <a:r>
              <a:rPr lang="en-US" sz="2000" dirty="0">
                <a:cs typeface="Arial"/>
              </a:rPr>
              <a:t>Vaginal</a:t>
            </a:r>
            <a:endParaRPr lang="en-US" sz="2000"/>
          </a:p>
          <a:p>
            <a:pPr marL="297180" lvl="1"/>
            <a:r>
              <a:rPr lang="en-US" sz="2000" dirty="0">
                <a:cs typeface="Arial"/>
              </a:rPr>
              <a:t>Anal</a:t>
            </a:r>
            <a:endParaRPr lang="en-US" sz="2000" dirty="0"/>
          </a:p>
          <a:p>
            <a:pPr marL="0" indent="0"/>
            <a:r>
              <a:rPr lang="en-US">
                <a:cs typeface="Arial"/>
              </a:rPr>
              <a:t>Blood</a:t>
            </a:r>
            <a:endParaRPr lang="en-US"/>
          </a:p>
          <a:p>
            <a:pPr marL="297180" lvl="1"/>
            <a:r>
              <a:rPr lang="en-US" sz="2000" dirty="0">
                <a:cs typeface="Arial"/>
              </a:rPr>
              <a:t>Needle sharing</a:t>
            </a:r>
            <a:endParaRPr lang="en-US" sz="2000" dirty="0"/>
          </a:p>
          <a:p>
            <a:pPr marL="297180" lvl="1"/>
            <a:r>
              <a:rPr lang="en-US" sz="2000" dirty="0">
                <a:cs typeface="Arial"/>
              </a:rPr>
              <a:t>Accidental needle stick</a:t>
            </a:r>
            <a:endParaRPr lang="en-US" sz="2000" dirty="0"/>
          </a:p>
          <a:p>
            <a:pPr marL="297180" lvl="1"/>
            <a:r>
              <a:rPr lang="en-US" sz="2000" dirty="0">
                <a:cs typeface="Arial"/>
              </a:rPr>
              <a:t>Bloody fluid to open cut/mucous membrane</a:t>
            </a:r>
            <a:endParaRPr lang="en-US" sz="2000"/>
          </a:p>
          <a:p>
            <a:pPr marL="297180" lvl="1"/>
            <a:r>
              <a:rPr lang="en-US" sz="2000" dirty="0">
                <a:cs typeface="Arial"/>
              </a:rPr>
              <a:t>Transfusion (1 in 1.5 million risk)</a:t>
            </a:r>
            <a:endParaRPr lang="en-US" sz="2000"/>
          </a:p>
          <a:p>
            <a:pPr marL="0" indent="0"/>
            <a:endParaRPr lang="en-US" dirty="0"/>
          </a:p>
          <a:p>
            <a:pPr marL="0" indent="0"/>
            <a:endParaRPr lang="en-US" dirty="0"/>
          </a:p>
          <a:p>
            <a:endParaRPr lang="en-US" dirty="0"/>
          </a:p>
        </p:txBody>
      </p:sp>
      <p:sp>
        <p:nvSpPr>
          <p:cNvPr id="9" name="Content Placeholder 2">
            <a:extLst>
              <a:ext uri="{FF2B5EF4-FFF2-40B4-BE49-F238E27FC236}">
                <a16:creationId xmlns:a16="http://schemas.microsoft.com/office/drawing/2014/main" id="{4CCDBE24-D524-5DCE-4A68-DF2483DF8235}"/>
              </a:ext>
            </a:extLst>
          </p:cNvPr>
          <p:cNvSpPr txBox="1">
            <a:spLocks/>
          </p:cNvSpPr>
          <p:nvPr/>
        </p:nvSpPr>
        <p:spPr>
          <a:xfrm>
            <a:off x="4819185" y="1600201"/>
            <a:ext cx="4258397"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cs typeface="Arial"/>
              </a:rPr>
              <a:t>Pregnancy</a:t>
            </a:r>
            <a:endParaRPr lang="en-US" dirty="0"/>
          </a:p>
          <a:p>
            <a:pPr marL="0" indent="0"/>
            <a:r>
              <a:rPr lang="en-US" dirty="0">
                <a:cs typeface="Arial"/>
              </a:rPr>
              <a:t>Breastfeeding (15% risk if continued for 2 years; 30% if newly acquired infection)</a:t>
            </a:r>
            <a:endParaRPr lang="en-US" dirty="0"/>
          </a:p>
          <a:p>
            <a:pPr marL="297180" lvl="1"/>
            <a:r>
              <a:rPr lang="en-US" sz="2000" dirty="0">
                <a:cs typeface="Arial"/>
              </a:rPr>
              <a:t>Resource rich</a:t>
            </a:r>
            <a:endParaRPr lang="en-US" sz="2000" dirty="0"/>
          </a:p>
          <a:p>
            <a:pPr marL="297180" lvl="1"/>
            <a:r>
              <a:rPr lang="en-US" sz="2000" dirty="0">
                <a:cs typeface="Arial"/>
              </a:rPr>
              <a:t>Resource limited</a:t>
            </a:r>
            <a:endParaRPr lang="en-US" sz="2000" dirty="0"/>
          </a:p>
          <a:p>
            <a:pPr marL="0" indent="0"/>
            <a:endParaRPr lang="en-US" dirty="0"/>
          </a:p>
          <a:p>
            <a:pPr marL="0" indent="0"/>
            <a:endParaRPr lang="en-US" dirty="0"/>
          </a:p>
          <a:p>
            <a:pPr marL="0" indent="0"/>
            <a:endParaRPr lang="en-US" dirty="0"/>
          </a:p>
          <a:p>
            <a:endParaRPr lang="en-US" dirty="0"/>
          </a:p>
        </p:txBody>
      </p:sp>
    </p:spTree>
    <p:extLst>
      <p:ext uri="{BB962C8B-B14F-4D97-AF65-F5344CB8AC3E}">
        <p14:creationId xmlns:p14="http://schemas.microsoft.com/office/powerpoint/2010/main" val="404269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Transmission</a:t>
            </a:r>
          </a:p>
        </p:txBody>
      </p:sp>
      <p:pic>
        <p:nvPicPr>
          <p:cNvPr id="4" name="Picture 3" descr="A circular chart with text and numbers&#10;&#10;Description automatically generated">
            <a:extLst>
              <a:ext uri="{FF2B5EF4-FFF2-40B4-BE49-F238E27FC236}">
                <a16:creationId xmlns:a16="http://schemas.microsoft.com/office/drawing/2014/main" id="{DAA99C49-2D9A-F732-6F23-E892A305BEBD}"/>
              </a:ext>
            </a:extLst>
          </p:cNvPr>
          <p:cNvPicPr>
            <a:picLocks noChangeAspect="1"/>
          </p:cNvPicPr>
          <p:nvPr/>
        </p:nvPicPr>
        <p:blipFill>
          <a:blip r:embed="rId3"/>
          <a:stretch>
            <a:fillRect/>
          </a:stretch>
        </p:blipFill>
        <p:spPr>
          <a:xfrm>
            <a:off x="491067" y="1362122"/>
            <a:ext cx="8077199" cy="3728563"/>
          </a:xfrm>
          <a:prstGeom prst="rect">
            <a:avLst/>
          </a:prstGeom>
        </p:spPr>
      </p:pic>
    </p:spTree>
    <p:extLst>
      <p:ext uri="{BB962C8B-B14F-4D97-AF65-F5344CB8AC3E}">
        <p14:creationId xmlns:p14="http://schemas.microsoft.com/office/powerpoint/2010/main" val="206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Stage 1: Acute HIV infection</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16673" y="1135567"/>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2 to 4 weeks after infection:</a:t>
            </a:r>
          </a:p>
          <a:p>
            <a:pPr marL="297180" lvl="1" indent="0"/>
            <a:endParaRPr lang="en-US" dirty="0"/>
          </a:p>
          <a:p>
            <a:endParaRPr lang="en-US" dirty="0"/>
          </a:p>
        </p:txBody>
      </p:sp>
      <p:pic>
        <p:nvPicPr>
          <p:cNvPr id="4" name="Picture 3" descr="A graphic of a person with various symptoms&#10;&#10;Description automatically generated">
            <a:extLst>
              <a:ext uri="{FF2B5EF4-FFF2-40B4-BE49-F238E27FC236}">
                <a16:creationId xmlns:a16="http://schemas.microsoft.com/office/drawing/2014/main" id="{BE38BAA5-1E61-2BCA-A2B0-FCC14885A43E}"/>
              </a:ext>
            </a:extLst>
          </p:cNvPr>
          <p:cNvPicPr>
            <a:picLocks noChangeAspect="1"/>
          </p:cNvPicPr>
          <p:nvPr/>
        </p:nvPicPr>
        <p:blipFill>
          <a:blip r:embed="rId3"/>
          <a:stretch>
            <a:fillRect/>
          </a:stretch>
        </p:blipFill>
        <p:spPr>
          <a:xfrm>
            <a:off x="756424" y="1615523"/>
            <a:ext cx="7212979" cy="4203099"/>
          </a:xfrm>
          <a:prstGeom prst="rect">
            <a:avLst/>
          </a:prstGeom>
        </p:spPr>
      </p:pic>
    </p:spTree>
    <p:extLst>
      <p:ext uri="{BB962C8B-B14F-4D97-AF65-F5344CB8AC3E}">
        <p14:creationId xmlns:p14="http://schemas.microsoft.com/office/powerpoint/2010/main" val="194596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Stage 2: Chronic HIV infection</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418772"/>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Asymptomatic</a:t>
            </a:r>
          </a:p>
          <a:p>
            <a:pPr marL="0" indent="0"/>
            <a:r>
              <a:rPr lang="en-US" dirty="0"/>
              <a:t>HIV remains active</a:t>
            </a:r>
          </a:p>
          <a:p>
            <a:pPr marL="0" indent="0"/>
            <a:r>
              <a:rPr lang="en-US" dirty="0"/>
              <a:t>Transmittable</a:t>
            </a:r>
          </a:p>
          <a:p>
            <a:pPr marL="0" indent="0"/>
            <a:r>
              <a:rPr lang="en-US" dirty="0"/>
              <a:t>May last decades</a:t>
            </a:r>
          </a:p>
          <a:p>
            <a:endParaRPr lang="en-US" dirty="0"/>
          </a:p>
        </p:txBody>
      </p:sp>
    </p:spTree>
    <p:extLst>
      <p:ext uri="{BB962C8B-B14F-4D97-AF65-F5344CB8AC3E}">
        <p14:creationId xmlns:p14="http://schemas.microsoft.com/office/powerpoint/2010/main" val="55943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422772"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sz="3000" dirty="0"/>
              <a:t>Stage 3: AIDS</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164772"/>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Acquired Immunodeficiency Syndrome</a:t>
            </a:r>
          </a:p>
          <a:p>
            <a:pPr marL="0" indent="0"/>
            <a:r>
              <a:rPr lang="en-US" dirty="0"/>
              <a:t>Severe stage</a:t>
            </a:r>
          </a:p>
          <a:p>
            <a:pPr marL="0" indent="0"/>
            <a:r>
              <a:rPr lang="en-US" dirty="0"/>
              <a:t>Definition of AIDS:</a:t>
            </a:r>
          </a:p>
          <a:p>
            <a:pPr marL="297180" lvl="1" indent="0"/>
            <a:r>
              <a:rPr lang="en-US" dirty="0"/>
              <a:t>CD4 count &lt;200 or &lt;14% </a:t>
            </a:r>
          </a:p>
          <a:p>
            <a:pPr marL="297180" lvl="1" indent="0">
              <a:buNone/>
            </a:pPr>
            <a:r>
              <a:rPr lang="en-US" dirty="0"/>
              <a:t>and/or</a:t>
            </a:r>
          </a:p>
          <a:p>
            <a:pPr marL="297180" lvl="1" indent="0"/>
            <a:r>
              <a:rPr lang="en-US" dirty="0"/>
              <a:t> 1 or more AIDS-defining illness/condition</a:t>
            </a:r>
          </a:p>
          <a:p>
            <a:endParaRPr lang="en-US" dirty="0"/>
          </a:p>
        </p:txBody>
      </p:sp>
    </p:spTree>
    <p:extLst>
      <p:ext uri="{BB962C8B-B14F-4D97-AF65-F5344CB8AC3E}">
        <p14:creationId xmlns:p14="http://schemas.microsoft.com/office/powerpoint/2010/main" val="387517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05FA-8E2C-476F-89C0-FC10B5D2D02B}"/>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Disclosures</a:t>
            </a:r>
          </a:p>
        </p:txBody>
      </p:sp>
      <p:sp>
        <p:nvSpPr>
          <p:cNvPr id="3" name="Content Placeholder 2">
            <a:extLst>
              <a:ext uri="{FF2B5EF4-FFF2-40B4-BE49-F238E27FC236}">
                <a16:creationId xmlns:a16="http://schemas.microsoft.com/office/drawing/2014/main" id="{145D2D14-4FA4-4F4B-B2E6-623127D1CE36}"/>
              </a:ext>
            </a:extLst>
          </p:cNvPr>
          <p:cNvSpPr txBox="1">
            <a:spLocks/>
          </p:cNvSpPr>
          <p:nvPr/>
        </p:nvSpPr>
        <p:spPr>
          <a:xfrm>
            <a:off x="609600" y="1600201"/>
            <a:ext cx="7992979"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None</a:t>
            </a:r>
          </a:p>
        </p:txBody>
      </p:sp>
    </p:spTree>
    <p:extLst>
      <p:ext uri="{BB962C8B-B14F-4D97-AF65-F5344CB8AC3E}">
        <p14:creationId xmlns:p14="http://schemas.microsoft.com/office/powerpoint/2010/main" val="128481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422772"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sz="3000" dirty="0"/>
              <a:t>AIDS-defining Conditions</a:t>
            </a:r>
          </a:p>
        </p:txBody>
      </p:sp>
      <p:pic>
        <p:nvPicPr>
          <p:cNvPr id="4" name="Picture 3" descr="A screenshot of a computer&#10;&#10;Description automatically generated">
            <a:extLst>
              <a:ext uri="{FF2B5EF4-FFF2-40B4-BE49-F238E27FC236}">
                <a16:creationId xmlns:a16="http://schemas.microsoft.com/office/drawing/2014/main" id="{FFB78297-FA6D-0D52-0D9F-24AA9CE6B5E5}"/>
              </a:ext>
            </a:extLst>
          </p:cNvPr>
          <p:cNvPicPr>
            <a:picLocks noChangeAspect="1"/>
          </p:cNvPicPr>
          <p:nvPr/>
        </p:nvPicPr>
        <p:blipFill>
          <a:blip r:embed="rId2"/>
          <a:stretch>
            <a:fillRect/>
          </a:stretch>
        </p:blipFill>
        <p:spPr>
          <a:xfrm>
            <a:off x="572568" y="843483"/>
            <a:ext cx="7667713" cy="5320584"/>
          </a:xfrm>
          <a:prstGeom prst="rect">
            <a:avLst/>
          </a:prstGeom>
        </p:spPr>
      </p:pic>
    </p:spTree>
    <p:extLst>
      <p:ext uri="{BB962C8B-B14F-4D97-AF65-F5344CB8AC3E}">
        <p14:creationId xmlns:p14="http://schemas.microsoft.com/office/powerpoint/2010/main" val="4225295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line graph on a black background&#10;&#10;Description automatically generated">
            <a:extLst>
              <a:ext uri="{FF2B5EF4-FFF2-40B4-BE49-F238E27FC236}">
                <a16:creationId xmlns:a16="http://schemas.microsoft.com/office/drawing/2014/main" id="{5B819CDE-1D91-E63A-4D44-AD43035703BF}"/>
              </a:ext>
            </a:extLst>
          </p:cNvPr>
          <p:cNvPicPr>
            <a:picLocks noChangeAspect="1"/>
          </p:cNvPicPr>
          <p:nvPr/>
        </p:nvPicPr>
        <p:blipFill>
          <a:blip r:embed="rId2"/>
          <a:stretch>
            <a:fillRect/>
          </a:stretch>
        </p:blipFill>
        <p:spPr>
          <a:xfrm>
            <a:off x="78059" y="1542468"/>
            <a:ext cx="8551126" cy="4581527"/>
          </a:xfrm>
          <a:prstGeom prst="rect">
            <a:avLst/>
          </a:prstGeom>
        </p:spPr>
      </p:pic>
      <p:sp>
        <p:nvSpPr>
          <p:cNvPr id="5" name="Title 1">
            <a:extLst>
              <a:ext uri="{FF2B5EF4-FFF2-40B4-BE49-F238E27FC236}">
                <a16:creationId xmlns:a16="http://schemas.microsoft.com/office/drawing/2014/main" id="{D250CD6F-3707-A5D5-37DA-20B9441840D4}"/>
              </a:ext>
            </a:extLst>
          </p:cNvPr>
          <p:cNvSpPr txBox="1">
            <a:spLocks/>
          </p:cNvSpPr>
          <p:nvPr/>
        </p:nvSpPr>
        <p:spPr>
          <a:xfrm>
            <a:off x="646771" y="311809"/>
            <a:ext cx="7422772"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sz="3000" dirty="0"/>
              <a:t>Opportunistic infection risk with CD4 count</a:t>
            </a:r>
          </a:p>
        </p:txBody>
      </p:sp>
    </p:spTree>
    <p:extLst>
      <p:ext uri="{BB962C8B-B14F-4D97-AF65-F5344CB8AC3E}">
        <p14:creationId xmlns:p14="http://schemas.microsoft.com/office/powerpoint/2010/main" val="3160087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Testing and Screening</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U.S. Preventive Services Task Force (USPSTF) 2019 update:</a:t>
            </a:r>
          </a:p>
          <a:p>
            <a:pPr marL="297180" lvl="1" indent="0"/>
            <a:r>
              <a:rPr lang="en-US" sz="2000" dirty="0"/>
              <a:t>Clinicians should screen all adults age 15 to 65 years for HIV</a:t>
            </a:r>
          </a:p>
          <a:p>
            <a:pPr marL="297180" lvl="1" indent="0"/>
            <a:r>
              <a:rPr lang="en-US" sz="2000" dirty="0"/>
              <a:t>All pregnant persons should be screened for HIV during pregnancy and during each pregnancy</a:t>
            </a:r>
          </a:p>
          <a:p>
            <a:pPr marL="297180" lvl="1" indent="0"/>
            <a:r>
              <a:rPr lang="en-US" sz="2000" dirty="0"/>
              <a:t>Repeat screening is reasonable for those</a:t>
            </a:r>
          </a:p>
          <a:p>
            <a:pPr lvl="2" indent="-342900">
              <a:buAutoNum type="arabicPeriod"/>
            </a:pPr>
            <a:r>
              <a:rPr lang="en-US" sz="1800" dirty="0"/>
              <a:t>At increased risk for HIV acquisition</a:t>
            </a:r>
          </a:p>
          <a:p>
            <a:pPr lvl="2" indent="-342900">
              <a:buAutoNum type="arabicPeriod"/>
            </a:pPr>
            <a:r>
              <a:rPr lang="en-US" sz="1800" dirty="0"/>
              <a:t>Living or receiving medical care in high-prevalence setting</a:t>
            </a:r>
          </a:p>
          <a:p>
            <a:endParaRPr lang="en-US" dirty="0"/>
          </a:p>
        </p:txBody>
      </p:sp>
    </p:spTree>
    <p:extLst>
      <p:ext uri="{BB962C8B-B14F-4D97-AF65-F5344CB8AC3E}">
        <p14:creationId xmlns:p14="http://schemas.microsoft.com/office/powerpoint/2010/main" val="195061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Testing and Screening</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HIV antigen-antibody = preferred screening tests for HIV</a:t>
            </a:r>
          </a:p>
          <a:p>
            <a:pPr marL="0" indent="0"/>
            <a:r>
              <a:rPr lang="en-US" dirty="0"/>
              <a:t>The immunoassays detect HIV-1 p24 antigen and antibodies (IgM and IgG) to HIV-1 and HIV-2</a:t>
            </a:r>
          </a:p>
          <a:p>
            <a:pPr marL="0" indent="0"/>
            <a:r>
              <a:rPr lang="en-US" dirty="0"/>
              <a:t>All reactive HIV-1/2 antigen-antibody tests require confirmatory testing</a:t>
            </a:r>
          </a:p>
          <a:p>
            <a:endParaRPr lang="en-US" dirty="0"/>
          </a:p>
        </p:txBody>
      </p:sp>
    </p:spTree>
    <p:extLst>
      <p:ext uri="{BB962C8B-B14F-4D97-AF65-F5344CB8AC3E}">
        <p14:creationId xmlns:p14="http://schemas.microsoft.com/office/powerpoint/2010/main" val="209308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hiv-aids&#10;&#10;Description automatically generated">
            <a:extLst>
              <a:ext uri="{FF2B5EF4-FFF2-40B4-BE49-F238E27FC236}">
                <a16:creationId xmlns:a16="http://schemas.microsoft.com/office/drawing/2014/main" id="{47B66FD5-5151-CA6E-6099-CF4ACB0E399F}"/>
              </a:ext>
            </a:extLst>
          </p:cNvPr>
          <p:cNvPicPr>
            <a:picLocks noChangeAspect="1"/>
          </p:cNvPicPr>
          <p:nvPr/>
        </p:nvPicPr>
        <p:blipFill>
          <a:blip r:embed="rId2"/>
          <a:stretch>
            <a:fillRect/>
          </a:stretch>
        </p:blipFill>
        <p:spPr>
          <a:xfrm>
            <a:off x="598449" y="40088"/>
            <a:ext cx="8541834" cy="6248143"/>
          </a:xfrm>
          <a:prstGeom prst="rect">
            <a:avLst/>
          </a:prstGeom>
        </p:spPr>
      </p:pic>
    </p:spTree>
    <p:extLst>
      <p:ext uri="{BB962C8B-B14F-4D97-AF65-F5344CB8AC3E}">
        <p14:creationId xmlns:p14="http://schemas.microsoft.com/office/powerpoint/2010/main" val="1194941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Testing and Screening</a:t>
            </a:r>
          </a:p>
        </p:txBody>
      </p:sp>
      <p:pic>
        <p:nvPicPr>
          <p:cNvPr id="4" name="Picture 3" descr="This graphic shows the time course for test HIV-1/2 antigen-antibody immunoassay positivity in 25%, 50%, 75%, and 99% of persons following HIV acquisition. As shown, 99% of persons have a positive HIV-1/2 antigen-antibody test at 44.3 days after HIV acquisition. Thus, a negative test at day 45 after an exposure virtually excludes HIV infection from that exposure. These data are from 222 longitudinally collected plasma specimens from HIV-1 seroconverters in the United States.&lt;div&gt;Source: Delaney KP, Hanson DL, Masciotra S, Ethridge SF, Wesolowski L, Owen SM. Time Until Emergence of HIV Test Reactivity Following Infection With HIV-1: Implications for Interpreting Test Results and Retesting After Exposure. Clin Infect Dis. 2017;64:53-9.&lt;/div&gt;">
            <a:extLst>
              <a:ext uri="{FF2B5EF4-FFF2-40B4-BE49-F238E27FC236}">
                <a16:creationId xmlns:a16="http://schemas.microsoft.com/office/drawing/2014/main" id="{6594E820-9C1E-1E4E-D417-E83A38B829DE}"/>
              </a:ext>
            </a:extLst>
          </p:cNvPr>
          <p:cNvPicPr>
            <a:picLocks noChangeAspect="1"/>
          </p:cNvPicPr>
          <p:nvPr/>
        </p:nvPicPr>
        <p:blipFill>
          <a:blip r:embed="rId3"/>
          <a:stretch>
            <a:fillRect/>
          </a:stretch>
        </p:blipFill>
        <p:spPr>
          <a:xfrm>
            <a:off x="351026" y="1293657"/>
            <a:ext cx="8431114" cy="3956495"/>
          </a:xfrm>
          <a:prstGeom prst="rect">
            <a:avLst/>
          </a:prstGeom>
        </p:spPr>
      </p:pic>
      <p:sp>
        <p:nvSpPr>
          <p:cNvPr id="5" name="TextBox 4">
            <a:extLst>
              <a:ext uri="{FF2B5EF4-FFF2-40B4-BE49-F238E27FC236}">
                <a16:creationId xmlns:a16="http://schemas.microsoft.com/office/drawing/2014/main" id="{21782496-A045-0FDC-ECDF-2063B531D054}"/>
              </a:ext>
            </a:extLst>
          </p:cNvPr>
          <p:cNvSpPr txBox="1"/>
          <p:nvPr/>
        </p:nvSpPr>
        <p:spPr>
          <a:xfrm>
            <a:off x="736720" y="5352056"/>
            <a:ext cx="59370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666666"/>
                </a:solidFill>
                <a:ea typeface="+mn-lt"/>
                <a:cs typeface="+mn-lt"/>
              </a:rPr>
              <a:t>Source: Delaney KP, Hanson DL, Masciotra S, Ethridge SF, Wesolowski L, Owen SM. Time Until Emergence of HIV Test Reactivity Following Infection With HIV-1: Implications for Interpreting Test Results and Retesting After Exposure. Clin Infect Dis. 2017;64:53-9.</a:t>
            </a:r>
            <a:endParaRPr lang="en-US" dirty="0"/>
          </a:p>
        </p:txBody>
      </p:sp>
    </p:spTree>
    <p:extLst>
      <p:ext uri="{BB962C8B-B14F-4D97-AF65-F5344CB8AC3E}">
        <p14:creationId xmlns:p14="http://schemas.microsoft.com/office/powerpoint/2010/main" val="3954625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Testing and Screening</a:t>
            </a:r>
          </a:p>
        </p:txBody>
      </p:sp>
      <p:pic>
        <p:nvPicPr>
          <p:cNvPr id="3" name="Picture 2" descr="During acute HIV (shown in shaded area), the typical pattern is positive HIV RNA, positive HIV p24 antigen, and negative anti-HIV antibodies. Note that with very early acute HIV, the HIV p24 antigen test may be negative. The colored circles indicate when the test typically becomes positive (blue for HIV RNA, green for HIV p24 antigen, and purple for HIV antibody).">
            <a:extLst>
              <a:ext uri="{FF2B5EF4-FFF2-40B4-BE49-F238E27FC236}">
                <a16:creationId xmlns:a16="http://schemas.microsoft.com/office/drawing/2014/main" id="{741FE579-C359-0B68-6427-3E4C55BE50C2}"/>
              </a:ext>
            </a:extLst>
          </p:cNvPr>
          <p:cNvPicPr>
            <a:picLocks noChangeAspect="1"/>
          </p:cNvPicPr>
          <p:nvPr/>
        </p:nvPicPr>
        <p:blipFill>
          <a:blip r:embed="rId3"/>
          <a:stretch>
            <a:fillRect/>
          </a:stretch>
        </p:blipFill>
        <p:spPr>
          <a:xfrm>
            <a:off x="351025" y="1285738"/>
            <a:ext cx="8658630" cy="4113178"/>
          </a:xfrm>
          <a:prstGeom prst="rect">
            <a:avLst/>
          </a:prstGeom>
        </p:spPr>
      </p:pic>
    </p:spTree>
    <p:extLst>
      <p:ext uri="{BB962C8B-B14F-4D97-AF65-F5344CB8AC3E}">
        <p14:creationId xmlns:p14="http://schemas.microsoft.com/office/powerpoint/2010/main" val="184443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7F-6A2D-99F1-42B5-286C46466412}"/>
              </a:ext>
            </a:extLst>
          </p:cNvPr>
          <p:cNvSpPr>
            <a:spLocks noGrp="1"/>
          </p:cNvSpPr>
          <p:nvPr>
            <p:ph type="title"/>
          </p:nvPr>
        </p:nvSpPr>
        <p:spPr/>
        <p:txBody>
          <a:bodyPr/>
          <a:lstStyle/>
          <a:p>
            <a:r>
              <a:rPr lang="en-US" dirty="0"/>
              <a:t>Case: Deon</a:t>
            </a:r>
          </a:p>
        </p:txBody>
      </p:sp>
      <p:sp>
        <p:nvSpPr>
          <p:cNvPr id="8" name="Content Placeholder 7">
            <a:extLst>
              <a:ext uri="{FF2B5EF4-FFF2-40B4-BE49-F238E27FC236}">
                <a16:creationId xmlns:a16="http://schemas.microsoft.com/office/drawing/2014/main" id="{968995AD-E288-E997-D205-A3399AA0B27D}"/>
              </a:ext>
            </a:extLst>
          </p:cNvPr>
          <p:cNvSpPr>
            <a:spLocks noGrp="1"/>
          </p:cNvSpPr>
          <p:nvPr>
            <p:ph idx="1"/>
          </p:nvPr>
        </p:nvSpPr>
        <p:spPr>
          <a:xfrm>
            <a:off x="4611912" y="1418771"/>
            <a:ext cx="4330189" cy="4367299"/>
          </a:xfrm>
        </p:spPr>
        <p:txBody>
          <a:bodyPr vert="horz" lIns="91440" tIns="45720" rIns="91440" bIns="45720" rtlCol="0" anchor="t">
            <a:normAutofit/>
          </a:bodyPr>
          <a:lstStyle/>
          <a:p>
            <a:r>
              <a:rPr lang="en-US" sz="2100" dirty="0"/>
              <a:t>23 </a:t>
            </a:r>
            <a:r>
              <a:rPr lang="en-US" sz="2100" dirty="0" err="1"/>
              <a:t>y.o.</a:t>
            </a:r>
            <a:r>
              <a:rPr lang="en-US" sz="2100" dirty="0"/>
              <a:t> Black MSM</a:t>
            </a:r>
            <a:endParaRPr lang="en-US" dirty="0"/>
          </a:p>
          <a:p>
            <a:r>
              <a:rPr lang="en-US" sz="2100" dirty="0"/>
              <a:t>PMH IVDU methamphetamine for 4 years.</a:t>
            </a:r>
            <a:endParaRPr lang="en-US" dirty="0"/>
          </a:p>
          <a:p>
            <a:r>
              <a:rPr lang="en-US" sz="2100" dirty="0"/>
              <a:t>He shares needles when he uses meth and goes to parties on the weekend where he engages in sex with multiple anonymous partners mostly without condom use.</a:t>
            </a:r>
            <a:endParaRPr lang="en-US"/>
          </a:p>
          <a:p>
            <a:pPr marL="114300" indent="0">
              <a:buNone/>
            </a:pPr>
            <a:endParaRPr lang="en-US" dirty="0"/>
          </a:p>
        </p:txBody>
      </p:sp>
      <p:pic>
        <p:nvPicPr>
          <p:cNvPr id="4" name="Picture 3" descr="A person in a tan shirt&#10;&#10;Description automatically generated">
            <a:extLst>
              <a:ext uri="{FF2B5EF4-FFF2-40B4-BE49-F238E27FC236}">
                <a16:creationId xmlns:a16="http://schemas.microsoft.com/office/drawing/2014/main" id="{E93D8AFB-344C-8163-5086-30409C90066A}"/>
              </a:ext>
            </a:extLst>
          </p:cNvPr>
          <p:cNvPicPr>
            <a:picLocks noChangeAspect="1"/>
          </p:cNvPicPr>
          <p:nvPr/>
        </p:nvPicPr>
        <p:blipFill>
          <a:blip r:embed="rId2"/>
          <a:stretch>
            <a:fillRect/>
          </a:stretch>
        </p:blipFill>
        <p:spPr>
          <a:xfrm>
            <a:off x="567422" y="1418637"/>
            <a:ext cx="2995009" cy="4491096"/>
          </a:xfrm>
          <a:prstGeom prst="rect">
            <a:avLst/>
          </a:prstGeom>
        </p:spPr>
      </p:pic>
    </p:spTree>
    <p:extLst>
      <p:ext uri="{BB962C8B-B14F-4D97-AF65-F5344CB8AC3E}">
        <p14:creationId xmlns:p14="http://schemas.microsoft.com/office/powerpoint/2010/main" val="383728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7F-6A2D-99F1-42B5-286C46466412}"/>
              </a:ext>
            </a:extLst>
          </p:cNvPr>
          <p:cNvSpPr>
            <a:spLocks noGrp="1"/>
          </p:cNvSpPr>
          <p:nvPr>
            <p:ph type="title"/>
          </p:nvPr>
        </p:nvSpPr>
        <p:spPr/>
        <p:txBody>
          <a:bodyPr/>
          <a:lstStyle/>
          <a:p>
            <a:r>
              <a:rPr lang="en-US" dirty="0"/>
              <a:t>Case: Deon</a:t>
            </a:r>
          </a:p>
        </p:txBody>
      </p:sp>
      <p:sp>
        <p:nvSpPr>
          <p:cNvPr id="8" name="Content Placeholder 7">
            <a:extLst>
              <a:ext uri="{FF2B5EF4-FFF2-40B4-BE49-F238E27FC236}">
                <a16:creationId xmlns:a16="http://schemas.microsoft.com/office/drawing/2014/main" id="{968995AD-E288-E997-D205-A3399AA0B27D}"/>
              </a:ext>
            </a:extLst>
          </p:cNvPr>
          <p:cNvSpPr>
            <a:spLocks noGrp="1"/>
          </p:cNvSpPr>
          <p:nvPr>
            <p:ph idx="1"/>
          </p:nvPr>
        </p:nvSpPr>
        <p:spPr>
          <a:xfrm>
            <a:off x="4611912" y="1418771"/>
            <a:ext cx="4330189" cy="4367299"/>
          </a:xfrm>
        </p:spPr>
        <p:txBody>
          <a:bodyPr vert="horz" lIns="91440" tIns="45720" rIns="91440" bIns="45720" rtlCol="0" anchor="t">
            <a:normAutofit/>
          </a:bodyPr>
          <a:lstStyle/>
          <a:p>
            <a:r>
              <a:rPr lang="en-US" sz="2100" dirty="0"/>
              <a:t>About 4 weeks ago, Deon noticed a rash over his torso that began to spread to his arms and legs. </a:t>
            </a:r>
            <a:endParaRPr lang="en-US"/>
          </a:p>
          <a:p>
            <a:r>
              <a:rPr lang="en-US" sz="2100"/>
              <a:t>He noticed </a:t>
            </a:r>
            <a:r>
              <a:rPr lang="en-US" sz="2100" dirty="0"/>
              <a:t>severe fatigue, sore throat, and just not feeling like himself.</a:t>
            </a:r>
            <a:endParaRPr lang="en-US"/>
          </a:p>
          <a:p>
            <a:pPr marL="114300" indent="0">
              <a:buNone/>
            </a:pPr>
            <a:endParaRPr lang="en-US" dirty="0"/>
          </a:p>
        </p:txBody>
      </p:sp>
      <p:pic>
        <p:nvPicPr>
          <p:cNvPr id="4" name="Picture 3" descr="A person in a tan shirt&#10;&#10;Description automatically generated">
            <a:extLst>
              <a:ext uri="{FF2B5EF4-FFF2-40B4-BE49-F238E27FC236}">
                <a16:creationId xmlns:a16="http://schemas.microsoft.com/office/drawing/2014/main" id="{76ED77E1-3100-7EE4-56C4-A3B64D476221}"/>
              </a:ext>
            </a:extLst>
          </p:cNvPr>
          <p:cNvPicPr>
            <a:picLocks noChangeAspect="1"/>
          </p:cNvPicPr>
          <p:nvPr/>
        </p:nvPicPr>
        <p:blipFill>
          <a:blip r:embed="rId2"/>
          <a:stretch>
            <a:fillRect/>
          </a:stretch>
        </p:blipFill>
        <p:spPr>
          <a:xfrm>
            <a:off x="567422" y="1418637"/>
            <a:ext cx="2995009" cy="4491096"/>
          </a:xfrm>
          <a:prstGeom prst="rect">
            <a:avLst/>
          </a:prstGeom>
        </p:spPr>
      </p:pic>
    </p:spTree>
    <p:extLst>
      <p:ext uri="{BB962C8B-B14F-4D97-AF65-F5344CB8AC3E}">
        <p14:creationId xmlns:p14="http://schemas.microsoft.com/office/powerpoint/2010/main" val="20393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7F-6A2D-99F1-42B5-286C46466412}"/>
              </a:ext>
            </a:extLst>
          </p:cNvPr>
          <p:cNvSpPr>
            <a:spLocks noGrp="1"/>
          </p:cNvSpPr>
          <p:nvPr>
            <p:ph type="title"/>
          </p:nvPr>
        </p:nvSpPr>
        <p:spPr/>
        <p:txBody>
          <a:bodyPr/>
          <a:lstStyle/>
          <a:p>
            <a:r>
              <a:rPr lang="en-US" dirty="0"/>
              <a:t>Case: Deon</a:t>
            </a:r>
          </a:p>
        </p:txBody>
      </p:sp>
      <p:sp>
        <p:nvSpPr>
          <p:cNvPr id="8" name="Content Placeholder 7">
            <a:extLst>
              <a:ext uri="{FF2B5EF4-FFF2-40B4-BE49-F238E27FC236}">
                <a16:creationId xmlns:a16="http://schemas.microsoft.com/office/drawing/2014/main" id="{968995AD-E288-E997-D205-A3399AA0B27D}"/>
              </a:ext>
            </a:extLst>
          </p:cNvPr>
          <p:cNvSpPr>
            <a:spLocks noGrp="1"/>
          </p:cNvSpPr>
          <p:nvPr>
            <p:ph idx="1"/>
          </p:nvPr>
        </p:nvSpPr>
        <p:spPr>
          <a:xfrm>
            <a:off x="4611912" y="1418771"/>
            <a:ext cx="4330189" cy="4367299"/>
          </a:xfrm>
        </p:spPr>
        <p:txBody>
          <a:bodyPr vert="horz" lIns="91440" tIns="45720" rIns="91440" bIns="45720" rtlCol="0" anchor="t">
            <a:normAutofit/>
          </a:bodyPr>
          <a:lstStyle/>
          <a:p>
            <a:r>
              <a:rPr lang="en-US" sz="2100" dirty="0"/>
              <a:t>Deon's symptoms continued to worsen, so he decided to go to a local urgent care clinic where the provider decided to obtain a series of tests. </a:t>
            </a:r>
            <a:endParaRPr lang="en-US" dirty="0"/>
          </a:p>
          <a:p>
            <a:r>
              <a:rPr lang="en-US" sz="2100" dirty="0"/>
              <a:t>Deon was negative for flu, COVID-19, and strep A. </a:t>
            </a:r>
          </a:p>
          <a:p>
            <a:r>
              <a:rPr lang="en-US" sz="2100" dirty="0"/>
              <a:t>Gonorrhea, Chlamydia, and RPR (syphilis) negative.</a:t>
            </a:r>
          </a:p>
          <a:p>
            <a:r>
              <a:rPr lang="en-US" sz="2100" dirty="0"/>
              <a:t>The provider consulted a colleague who recommended obtaining an HIV test</a:t>
            </a:r>
          </a:p>
          <a:p>
            <a:pPr marL="114300" indent="0">
              <a:buNone/>
            </a:pPr>
            <a:endParaRPr lang="en-US" dirty="0"/>
          </a:p>
        </p:txBody>
      </p:sp>
      <p:pic>
        <p:nvPicPr>
          <p:cNvPr id="4" name="Picture 3" descr="A person in a tan shirt&#10;&#10;Description automatically generated">
            <a:extLst>
              <a:ext uri="{FF2B5EF4-FFF2-40B4-BE49-F238E27FC236}">
                <a16:creationId xmlns:a16="http://schemas.microsoft.com/office/drawing/2014/main" id="{E070C3EF-1A39-4A9C-9222-17B83005DF05}"/>
              </a:ext>
            </a:extLst>
          </p:cNvPr>
          <p:cNvPicPr>
            <a:picLocks noChangeAspect="1"/>
          </p:cNvPicPr>
          <p:nvPr/>
        </p:nvPicPr>
        <p:blipFill>
          <a:blip r:embed="rId2"/>
          <a:stretch>
            <a:fillRect/>
          </a:stretch>
        </p:blipFill>
        <p:spPr>
          <a:xfrm>
            <a:off x="567422" y="1418637"/>
            <a:ext cx="2995009" cy="4491096"/>
          </a:xfrm>
          <a:prstGeom prst="rect">
            <a:avLst/>
          </a:prstGeom>
        </p:spPr>
      </p:pic>
    </p:spTree>
    <p:extLst>
      <p:ext uri="{BB962C8B-B14F-4D97-AF65-F5344CB8AC3E}">
        <p14:creationId xmlns:p14="http://schemas.microsoft.com/office/powerpoint/2010/main" val="423482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Objectives</a:t>
            </a:r>
            <a:endParaRPr lang="en-US" dirty="0"/>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Wingdings" charset="2"/>
              <a:buNone/>
            </a:pPr>
            <a:r>
              <a:rPr lang="en-US" dirty="0"/>
              <a:t>Upon completion of this educational activity, you will be able to:</a:t>
            </a:r>
          </a:p>
          <a:p>
            <a:pPr marL="0" indent="0"/>
            <a:r>
              <a:rPr lang="en-US" dirty="0"/>
              <a:t>Understand current statistics of HIV epidemiology</a:t>
            </a:r>
          </a:p>
          <a:p>
            <a:pPr marL="0" indent="0"/>
            <a:r>
              <a:rPr lang="en-US" dirty="0"/>
              <a:t>Recognize and name at-risk groups of people for HIV infection</a:t>
            </a:r>
            <a:endParaRPr lang="en-US"/>
          </a:p>
          <a:p>
            <a:pPr marL="0" indent="0"/>
            <a:r>
              <a:rPr lang="en-US" dirty="0"/>
              <a:t>Understand testing and screening for HIV</a:t>
            </a:r>
          </a:p>
          <a:p>
            <a:pPr marL="0" indent="0"/>
            <a:r>
              <a:rPr lang="en-US" dirty="0"/>
              <a:t>Familiarize with HIV linkage to care and treatment</a:t>
            </a:r>
          </a:p>
          <a:p>
            <a:pPr marL="0" indent="0"/>
            <a:endParaRPr lang="en-US" dirty="0"/>
          </a:p>
          <a:p>
            <a:pPr marL="0" indent="0"/>
            <a:endParaRPr lang="en-US" dirty="0"/>
          </a:p>
          <a:p>
            <a:endParaRPr lang="en-US" dirty="0"/>
          </a:p>
        </p:txBody>
      </p:sp>
    </p:spTree>
    <p:extLst>
      <p:ext uri="{BB962C8B-B14F-4D97-AF65-F5344CB8AC3E}">
        <p14:creationId xmlns:p14="http://schemas.microsoft.com/office/powerpoint/2010/main" val="270056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7F-6A2D-99F1-42B5-286C46466412}"/>
              </a:ext>
            </a:extLst>
          </p:cNvPr>
          <p:cNvSpPr>
            <a:spLocks noGrp="1"/>
          </p:cNvSpPr>
          <p:nvPr>
            <p:ph type="title"/>
          </p:nvPr>
        </p:nvSpPr>
        <p:spPr/>
        <p:txBody>
          <a:bodyPr/>
          <a:lstStyle/>
          <a:p>
            <a:r>
              <a:rPr lang="en-US" dirty="0"/>
              <a:t>Case: Deon</a:t>
            </a:r>
          </a:p>
        </p:txBody>
      </p:sp>
      <p:sp>
        <p:nvSpPr>
          <p:cNvPr id="8" name="Content Placeholder 7">
            <a:extLst>
              <a:ext uri="{FF2B5EF4-FFF2-40B4-BE49-F238E27FC236}">
                <a16:creationId xmlns:a16="http://schemas.microsoft.com/office/drawing/2014/main" id="{968995AD-E288-E997-D205-A3399AA0B27D}"/>
              </a:ext>
            </a:extLst>
          </p:cNvPr>
          <p:cNvSpPr>
            <a:spLocks noGrp="1"/>
          </p:cNvSpPr>
          <p:nvPr>
            <p:ph idx="1"/>
          </p:nvPr>
        </p:nvSpPr>
        <p:spPr>
          <a:xfrm>
            <a:off x="4611912" y="1418771"/>
            <a:ext cx="4421368" cy="4367299"/>
          </a:xfrm>
        </p:spPr>
        <p:txBody>
          <a:bodyPr vert="horz" lIns="91440" tIns="45720" rIns="91440" bIns="45720" rtlCol="0" anchor="t">
            <a:normAutofit/>
          </a:bodyPr>
          <a:lstStyle/>
          <a:p>
            <a:pPr marL="285750" indent="-285750">
              <a:buFont typeface="Wingdings"/>
              <a:buChar char="§"/>
            </a:pPr>
            <a:r>
              <a:rPr lang="en-US" sz="2000">
                <a:cs typeface="Arial"/>
              </a:rPr>
              <a:t>The next day, HIV Ab/Ag screening returned positive for HIV-1.</a:t>
            </a:r>
          </a:p>
          <a:p>
            <a:pPr marL="285750" indent="-285750">
              <a:buFont typeface="Wingdings"/>
              <a:buChar char="§"/>
            </a:pPr>
            <a:endParaRPr lang="en-US" sz="2100" dirty="0">
              <a:cs typeface="Arial"/>
            </a:endParaRPr>
          </a:p>
          <a:p>
            <a:pPr marL="285750" indent="-285750">
              <a:buFont typeface="Wingdings"/>
              <a:buChar char="§"/>
            </a:pPr>
            <a:endParaRPr lang="en-US" sz="2100" dirty="0">
              <a:cs typeface="Arial"/>
            </a:endParaRPr>
          </a:p>
          <a:p>
            <a:pPr marL="285750" indent="-285750">
              <a:buFont typeface="Wingdings"/>
              <a:buChar char="§"/>
            </a:pPr>
            <a:endParaRPr lang="en-US" sz="2100" dirty="0">
              <a:cs typeface="Arial"/>
            </a:endParaRPr>
          </a:p>
          <a:p>
            <a:pPr marL="285750" indent="-285750">
              <a:buFont typeface="Wingdings"/>
              <a:buChar char="§"/>
            </a:pPr>
            <a:endParaRPr lang="en-US" sz="2100" dirty="0">
              <a:cs typeface="Arial"/>
            </a:endParaRPr>
          </a:p>
          <a:p>
            <a:pPr marL="285750" indent="-285750">
              <a:buFont typeface="Wingdings"/>
              <a:buChar char="§"/>
            </a:pPr>
            <a:endParaRPr lang="en-US" sz="2100" dirty="0">
              <a:cs typeface="Arial"/>
            </a:endParaRPr>
          </a:p>
          <a:p>
            <a:pPr marL="0" indent="0">
              <a:buNone/>
            </a:pPr>
            <a:endParaRPr lang="en-US" sz="2100" dirty="0">
              <a:cs typeface="Arial"/>
            </a:endParaRPr>
          </a:p>
          <a:p>
            <a:pPr marL="0" indent="0">
              <a:buNone/>
            </a:pPr>
            <a:endParaRPr lang="en-US" sz="2000" dirty="0">
              <a:cs typeface="Arial"/>
            </a:endParaRPr>
          </a:p>
        </p:txBody>
      </p:sp>
      <p:pic>
        <p:nvPicPr>
          <p:cNvPr id="4" name="Picture 3" descr="A person in a tan shirt&#10;&#10;Description automatically generated">
            <a:extLst>
              <a:ext uri="{FF2B5EF4-FFF2-40B4-BE49-F238E27FC236}">
                <a16:creationId xmlns:a16="http://schemas.microsoft.com/office/drawing/2014/main" id="{E070C3EF-1A39-4A9C-9222-17B83005DF05}"/>
              </a:ext>
            </a:extLst>
          </p:cNvPr>
          <p:cNvPicPr>
            <a:picLocks noChangeAspect="1"/>
          </p:cNvPicPr>
          <p:nvPr/>
        </p:nvPicPr>
        <p:blipFill>
          <a:blip r:embed="rId2"/>
          <a:stretch>
            <a:fillRect/>
          </a:stretch>
        </p:blipFill>
        <p:spPr>
          <a:xfrm>
            <a:off x="567422" y="1418637"/>
            <a:ext cx="2995009" cy="4491096"/>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4A5B7D3D-48FE-F60E-D88F-9134A1F8AAED}"/>
              </a:ext>
            </a:extLst>
          </p:cNvPr>
          <p:cNvPicPr>
            <a:picLocks noChangeAspect="1"/>
          </p:cNvPicPr>
          <p:nvPr/>
        </p:nvPicPr>
        <p:blipFill rotWithShape="1">
          <a:blip r:embed="rId3"/>
          <a:srcRect r="-127" b="23630"/>
          <a:stretch/>
        </p:blipFill>
        <p:spPr>
          <a:xfrm>
            <a:off x="3718821" y="2715799"/>
            <a:ext cx="5164678" cy="1447458"/>
          </a:xfrm>
          <a:prstGeom prst="rect">
            <a:avLst/>
          </a:prstGeom>
        </p:spPr>
      </p:pic>
    </p:spTree>
    <p:extLst>
      <p:ext uri="{BB962C8B-B14F-4D97-AF65-F5344CB8AC3E}">
        <p14:creationId xmlns:p14="http://schemas.microsoft.com/office/powerpoint/2010/main" val="123848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7F-6A2D-99F1-42B5-286C46466412}"/>
              </a:ext>
            </a:extLst>
          </p:cNvPr>
          <p:cNvSpPr>
            <a:spLocks noGrp="1"/>
          </p:cNvSpPr>
          <p:nvPr>
            <p:ph type="title"/>
          </p:nvPr>
        </p:nvSpPr>
        <p:spPr/>
        <p:txBody>
          <a:bodyPr/>
          <a:lstStyle/>
          <a:p>
            <a:r>
              <a:rPr lang="en-US" dirty="0"/>
              <a:t>Case: Deon</a:t>
            </a:r>
          </a:p>
        </p:txBody>
      </p:sp>
      <p:sp>
        <p:nvSpPr>
          <p:cNvPr id="8" name="Content Placeholder 7">
            <a:extLst>
              <a:ext uri="{FF2B5EF4-FFF2-40B4-BE49-F238E27FC236}">
                <a16:creationId xmlns:a16="http://schemas.microsoft.com/office/drawing/2014/main" id="{968995AD-E288-E997-D205-A3399AA0B27D}"/>
              </a:ext>
            </a:extLst>
          </p:cNvPr>
          <p:cNvSpPr>
            <a:spLocks noGrp="1"/>
          </p:cNvSpPr>
          <p:nvPr>
            <p:ph idx="1"/>
          </p:nvPr>
        </p:nvSpPr>
        <p:spPr>
          <a:xfrm>
            <a:off x="4611912" y="1418771"/>
            <a:ext cx="4421368" cy="4367299"/>
          </a:xfrm>
        </p:spPr>
        <p:txBody>
          <a:bodyPr vert="horz" lIns="91440" tIns="45720" rIns="91440" bIns="45720" rtlCol="0" anchor="t">
            <a:normAutofit/>
          </a:bodyPr>
          <a:lstStyle/>
          <a:p>
            <a:pPr marL="285750" indent="-285750">
              <a:buFont typeface="Wingdings"/>
              <a:buChar char="§"/>
            </a:pPr>
            <a:r>
              <a:rPr lang="en-US" sz="2000" dirty="0">
                <a:cs typeface="Arial"/>
              </a:rPr>
              <a:t>The next day, HIV Ab/Ag screening returned positive for HIV-1.</a:t>
            </a:r>
          </a:p>
          <a:p>
            <a:pPr marL="285750" indent="-285750">
              <a:buFont typeface="Wingdings"/>
              <a:buChar char="§"/>
            </a:pPr>
            <a:endParaRPr lang="en-US" sz="2100" dirty="0">
              <a:cs typeface="Arial"/>
            </a:endParaRPr>
          </a:p>
          <a:p>
            <a:pPr marL="285750" indent="-285750">
              <a:buFont typeface="Wingdings"/>
              <a:buChar char="§"/>
            </a:pPr>
            <a:endParaRPr lang="en-US" sz="2100" dirty="0">
              <a:cs typeface="Arial"/>
            </a:endParaRPr>
          </a:p>
          <a:p>
            <a:pPr marL="285750" indent="-285750">
              <a:buFont typeface="Wingdings"/>
              <a:buChar char="§"/>
            </a:pPr>
            <a:endParaRPr lang="en-US" sz="2100" dirty="0">
              <a:cs typeface="Arial"/>
            </a:endParaRPr>
          </a:p>
          <a:p>
            <a:pPr marL="285750" indent="-285750">
              <a:buFont typeface="Wingdings"/>
              <a:buChar char="§"/>
            </a:pPr>
            <a:endParaRPr lang="en-US" sz="2100" dirty="0">
              <a:cs typeface="Arial"/>
            </a:endParaRPr>
          </a:p>
          <a:p>
            <a:pPr marL="285750" indent="-285750">
              <a:buFont typeface="Wingdings"/>
              <a:buChar char="§"/>
            </a:pPr>
            <a:endParaRPr lang="en-US" sz="2100" dirty="0">
              <a:cs typeface="Arial"/>
            </a:endParaRPr>
          </a:p>
          <a:p>
            <a:pPr marL="0" indent="0">
              <a:buNone/>
            </a:pPr>
            <a:endParaRPr lang="en-US" sz="2100" dirty="0">
              <a:cs typeface="Arial"/>
            </a:endParaRPr>
          </a:p>
          <a:p>
            <a:pPr marL="285750" indent="-285750">
              <a:buFont typeface="Wingdings"/>
              <a:buChar char="§"/>
            </a:pPr>
            <a:r>
              <a:rPr lang="en-US" sz="2000" dirty="0">
                <a:cs typeface="Arial"/>
              </a:rPr>
              <a:t>What test should be ordered next, if not already ordered, to confirm the diagnosis?</a:t>
            </a:r>
          </a:p>
        </p:txBody>
      </p:sp>
      <p:pic>
        <p:nvPicPr>
          <p:cNvPr id="4" name="Picture 3" descr="A person in a tan shirt&#10;&#10;Description automatically generated">
            <a:extLst>
              <a:ext uri="{FF2B5EF4-FFF2-40B4-BE49-F238E27FC236}">
                <a16:creationId xmlns:a16="http://schemas.microsoft.com/office/drawing/2014/main" id="{E070C3EF-1A39-4A9C-9222-17B83005DF05}"/>
              </a:ext>
            </a:extLst>
          </p:cNvPr>
          <p:cNvPicPr>
            <a:picLocks noChangeAspect="1"/>
          </p:cNvPicPr>
          <p:nvPr/>
        </p:nvPicPr>
        <p:blipFill>
          <a:blip r:embed="rId2"/>
          <a:stretch>
            <a:fillRect/>
          </a:stretch>
        </p:blipFill>
        <p:spPr>
          <a:xfrm>
            <a:off x="567422" y="1418637"/>
            <a:ext cx="2995009" cy="4491096"/>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4A5B7D3D-48FE-F60E-D88F-9134A1F8AAED}"/>
              </a:ext>
            </a:extLst>
          </p:cNvPr>
          <p:cNvPicPr>
            <a:picLocks noChangeAspect="1"/>
          </p:cNvPicPr>
          <p:nvPr/>
        </p:nvPicPr>
        <p:blipFill rotWithShape="1">
          <a:blip r:embed="rId3"/>
          <a:srcRect r="-127" b="23630"/>
          <a:stretch/>
        </p:blipFill>
        <p:spPr>
          <a:xfrm>
            <a:off x="3718821" y="2715799"/>
            <a:ext cx="5164678" cy="1447458"/>
          </a:xfrm>
          <a:prstGeom prst="rect">
            <a:avLst/>
          </a:prstGeom>
        </p:spPr>
      </p:pic>
    </p:spTree>
    <p:extLst>
      <p:ext uri="{BB962C8B-B14F-4D97-AF65-F5344CB8AC3E}">
        <p14:creationId xmlns:p14="http://schemas.microsoft.com/office/powerpoint/2010/main" val="3951633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7F-6A2D-99F1-42B5-286C46466412}"/>
              </a:ext>
            </a:extLst>
          </p:cNvPr>
          <p:cNvSpPr>
            <a:spLocks noGrp="1"/>
          </p:cNvSpPr>
          <p:nvPr>
            <p:ph type="title"/>
          </p:nvPr>
        </p:nvSpPr>
        <p:spPr/>
        <p:txBody>
          <a:bodyPr/>
          <a:lstStyle/>
          <a:p>
            <a:r>
              <a:rPr lang="en-US" dirty="0"/>
              <a:t>Case: Deon</a:t>
            </a:r>
          </a:p>
        </p:txBody>
      </p:sp>
      <p:sp>
        <p:nvSpPr>
          <p:cNvPr id="8" name="Content Placeholder 7">
            <a:extLst>
              <a:ext uri="{FF2B5EF4-FFF2-40B4-BE49-F238E27FC236}">
                <a16:creationId xmlns:a16="http://schemas.microsoft.com/office/drawing/2014/main" id="{968995AD-E288-E997-D205-A3399AA0B27D}"/>
              </a:ext>
            </a:extLst>
          </p:cNvPr>
          <p:cNvSpPr>
            <a:spLocks noGrp="1"/>
          </p:cNvSpPr>
          <p:nvPr>
            <p:ph idx="1"/>
          </p:nvPr>
        </p:nvSpPr>
        <p:spPr>
          <a:xfrm>
            <a:off x="4611912" y="1418771"/>
            <a:ext cx="4330189" cy="4367299"/>
          </a:xfrm>
        </p:spPr>
        <p:txBody>
          <a:bodyPr vert="horz" lIns="91440" tIns="45720" rIns="91440" bIns="45720" rtlCol="0" anchor="t">
            <a:normAutofit/>
          </a:bodyPr>
          <a:lstStyle/>
          <a:p>
            <a:r>
              <a:rPr lang="en-US" sz="2100" dirty="0">
                <a:cs typeface="Arial"/>
              </a:rPr>
              <a:t>An HIV RNA quantitative PCR returned detectable at 1,250,000 copies/ML. </a:t>
            </a:r>
            <a:endParaRPr lang="en-US" sz="2100" dirty="0"/>
          </a:p>
          <a:p>
            <a:r>
              <a:rPr lang="en-US" sz="2100">
                <a:cs typeface="Arial"/>
              </a:rPr>
              <a:t>What should happen next?</a:t>
            </a:r>
          </a:p>
          <a:p>
            <a:pPr marL="114300" indent="0">
              <a:buNone/>
            </a:pPr>
            <a:endParaRPr lang="en-US" dirty="0">
              <a:cs typeface="Arial"/>
            </a:endParaRPr>
          </a:p>
        </p:txBody>
      </p:sp>
      <p:pic>
        <p:nvPicPr>
          <p:cNvPr id="4" name="Picture 3" descr="A person in a tan shirt&#10;&#10;Description automatically generated">
            <a:extLst>
              <a:ext uri="{FF2B5EF4-FFF2-40B4-BE49-F238E27FC236}">
                <a16:creationId xmlns:a16="http://schemas.microsoft.com/office/drawing/2014/main" id="{3A1F2B43-068F-0114-1BC6-A055F08416A0}"/>
              </a:ext>
            </a:extLst>
          </p:cNvPr>
          <p:cNvPicPr>
            <a:picLocks noChangeAspect="1"/>
          </p:cNvPicPr>
          <p:nvPr/>
        </p:nvPicPr>
        <p:blipFill>
          <a:blip r:embed="rId2"/>
          <a:stretch>
            <a:fillRect/>
          </a:stretch>
        </p:blipFill>
        <p:spPr>
          <a:xfrm>
            <a:off x="567422" y="1418637"/>
            <a:ext cx="2995009" cy="4491096"/>
          </a:xfrm>
          <a:prstGeom prst="rect">
            <a:avLst/>
          </a:prstGeom>
        </p:spPr>
      </p:pic>
    </p:spTree>
    <p:extLst>
      <p:ext uri="{BB962C8B-B14F-4D97-AF65-F5344CB8AC3E}">
        <p14:creationId xmlns:p14="http://schemas.microsoft.com/office/powerpoint/2010/main" val="1078282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endParaRPr lang="en-US" dirty="0"/>
          </a:p>
        </p:txBody>
      </p:sp>
      <p:pic>
        <p:nvPicPr>
          <p:cNvPr id="4" name="Picture 3" descr="A colorful hexagons with white text&#10;&#10;Description automatically generated">
            <a:extLst>
              <a:ext uri="{FF2B5EF4-FFF2-40B4-BE49-F238E27FC236}">
                <a16:creationId xmlns:a16="http://schemas.microsoft.com/office/drawing/2014/main" id="{F8F9B567-DD79-4D6B-8671-44098A1971F5}"/>
              </a:ext>
            </a:extLst>
          </p:cNvPr>
          <p:cNvPicPr>
            <a:picLocks noChangeAspect="1"/>
          </p:cNvPicPr>
          <p:nvPr/>
        </p:nvPicPr>
        <p:blipFill rotWithShape="1">
          <a:blip r:embed="rId2"/>
          <a:srcRect l="8884" r="8264" b="239"/>
          <a:stretch/>
        </p:blipFill>
        <p:spPr>
          <a:xfrm>
            <a:off x="253519" y="930692"/>
            <a:ext cx="8699755" cy="4509103"/>
          </a:xfrm>
          <a:prstGeom prst="rect">
            <a:avLst/>
          </a:prstGeom>
        </p:spPr>
      </p:pic>
    </p:spTree>
    <p:extLst>
      <p:ext uri="{BB962C8B-B14F-4D97-AF65-F5344CB8AC3E}">
        <p14:creationId xmlns:p14="http://schemas.microsoft.com/office/powerpoint/2010/main" val="1177828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endParaRPr lang="en-US" dirty="0"/>
          </a:p>
        </p:txBody>
      </p:sp>
      <p:pic>
        <p:nvPicPr>
          <p:cNvPr id="4" name="Picture 3" descr="A colorful hexagons with white text&#10;&#10;Description automatically generated">
            <a:extLst>
              <a:ext uri="{FF2B5EF4-FFF2-40B4-BE49-F238E27FC236}">
                <a16:creationId xmlns:a16="http://schemas.microsoft.com/office/drawing/2014/main" id="{F8F9B567-DD79-4D6B-8671-44098A1971F5}"/>
              </a:ext>
            </a:extLst>
          </p:cNvPr>
          <p:cNvPicPr>
            <a:picLocks noChangeAspect="1"/>
          </p:cNvPicPr>
          <p:nvPr/>
        </p:nvPicPr>
        <p:blipFill rotWithShape="1">
          <a:blip r:embed="rId2"/>
          <a:srcRect l="8884" r="8264" b="239"/>
          <a:stretch/>
        </p:blipFill>
        <p:spPr>
          <a:xfrm>
            <a:off x="253519" y="930692"/>
            <a:ext cx="8699755" cy="4509103"/>
          </a:xfrm>
          <a:prstGeom prst="rect">
            <a:avLst/>
          </a:prstGeom>
        </p:spPr>
      </p:pic>
      <p:sp>
        <p:nvSpPr>
          <p:cNvPr id="3" name="Oval 2">
            <a:extLst>
              <a:ext uri="{FF2B5EF4-FFF2-40B4-BE49-F238E27FC236}">
                <a16:creationId xmlns:a16="http://schemas.microsoft.com/office/drawing/2014/main" id="{98BE65A5-389C-D729-B2A7-E781A6E0E745}"/>
              </a:ext>
            </a:extLst>
          </p:cNvPr>
          <p:cNvSpPr/>
          <p:nvPr/>
        </p:nvSpPr>
        <p:spPr>
          <a:xfrm>
            <a:off x="1694414" y="2811852"/>
            <a:ext cx="2987137" cy="25562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569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endParaRPr lang="en-US" dirty="0"/>
          </a:p>
        </p:txBody>
      </p:sp>
      <p:pic>
        <p:nvPicPr>
          <p:cNvPr id="4" name="Picture 3" descr="A colorful hexagons with white text&#10;&#10;Description automatically generated">
            <a:extLst>
              <a:ext uri="{FF2B5EF4-FFF2-40B4-BE49-F238E27FC236}">
                <a16:creationId xmlns:a16="http://schemas.microsoft.com/office/drawing/2014/main" id="{F8F9B567-DD79-4D6B-8671-44098A1971F5}"/>
              </a:ext>
            </a:extLst>
          </p:cNvPr>
          <p:cNvPicPr>
            <a:picLocks noChangeAspect="1"/>
          </p:cNvPicPr>
          <p:nvPr/>
        </p:nvPicPr>
        <p:blipFill rotWithShape="1">
          <a:blip r:embed="rId2"/>
          <a:srcRect l="8884" r="8264" b="239"/>
          <a:stretch/>
        </p:blipFill>
        <p:spPr>
          <a:xfrm>
            <a:off x="253519" y="930692"/>
            <a:ext cx="8699755" cy="4509103"/>
          </a:xfrm>
          <a:prstGeom prst="rect">
            <a:avLst/>
          </a:prstGeom>
        </p:spPr>
      </p:pic>
      <p:sp>
        <p:nvSpPr>
          <p:cNvPr id="5" name="Arrow: Curved Down 4">
            <a:extLst>
              <a:ext uri="{FF2B5EF4-FFF2-40B4-BE49-F238E27FC236}">
                <a16:creationId xmlns:a16="http://schemas.microsoft.com/office/drawing/2014/main" id="{5677440B-20C8-DEF6-F06B-E6361B86EC6F}"/>
              </a:ext>
            </a:extLst>
          </p:cNvPr>
          <p:cNvSpPr/>
          <p:nvPr/>
        </p:nvSpPr>
        <p:spPr>
          <a:xfrm rot="-1320000">
            <a:off x="2956820" y="2455332"/>
            <a:ext cx="1250461" cy="768513"/>
          </a:xfrm>
          <a:prstGeom prst="curved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59096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Finding HIV Providers</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nSpc>
                <a:spcPct val="150000"/>
              </a:lnSpc>
            </a:pPr>
            <a:r>
              <a:rPr lang="en-US" dirty="0">
                <a:ea typeface="+mn-lt"/>
                <a:cs typeface="+mn-lt"/>
              </a:rPr>
              <a:t>Local Health Department</a:t>
            </a:r>
          </a:p>
          <a:p>
            <a:pPr marL="0" indent="0">
              <a:lnSpc>
                <a:spcPct val="150000"/>
              </a:lnSpc>
            </a:pPr>
            <a:r>
              <a:rPr lang="en-US" dirty="0" err="1">
                <a:ea typeface="+mn-lt"/>
                <a:cs typeface="+mn-lt"/>
              </a:rPr>
              <a:t>HIV.gov's</a:t>
            </a:r>
            <a:r>
              <a:rPr lang="en-US" dirty="0">
                <a:ea typeface="+mn-lt"/>
                <a:cs typeface="+mn-lt"/>
              </a:rPr>
              <a:t> locator: </a:t>
            </a:r>
            <a:r>
              <a:rPr lang="en-US" dirty="0">
                <a:ea typeface="+mn-lt"/>
                <a:cs typeface="+mn-lt"/>
                <a:hlinkClick r:id="rId2"/>
              </a:rPr>
              <a:t>https://locator.hiv.gov/</a:t>
            </a:r>
            <a:endParaRPr lang="en-US"/>
          </a:p>
          <a:p>
            <a:pPr marL="0" indent="0">
              <a:lnSpc>
                <a:spcPct val="150000"/>
              </a:lnSpc>
            </a:pPr>
            <a:r>
              <a:rPr lang="en-US" dirty="0">
                <a:cs typeface="Arial"/>
              </a:rPr>
              <a:t> KY HIV/AIDS hotline: </a:t>
            </a:r>
            <a:r>
              <a:rPr lang="en-US" b="1" dirty="0">
                <a:cs typeface="Arial"/>
              </a:rPr>
              <a:t>1-844-294-2448</a:t>
            </a:r>
          </a:p>
          <a:p>
            <a:pPr marL="297180" lvl="1" indent="0">
              <a:lnSpc>
                <a:spcPct val="150000"/>
              </a:lnSpc>
            </a:pPr>
            <a:r>
              <a:rPr lang="en-US" dirty="0">
                <a:cs typeface="Arial"/>
              </a:rPr>
              <a:t>Toll-free</a:t>
            </a:r>
          </a:p>
          <a:p>
            <a:pPr marL="0" indent="0">
              <a:lnSpc>
                <a:spcPct val="150000"/>
              </a:lnSpc>
            </a:pPr>
            <a:r>
              <a:rPr lang="en-US" dirty="0">
                <a:cs typeface="Arial"/>
              </a:rPr>
              <a:t> American Academy of HIV Medicine:</a:t>
            </a:r>
          </a:p>
          <a:p>
            <a:pPr marL="297180" lvl="1" indent="0">
              <a:lnSpc>
                <a:spcPct val="150000"/>
              </a:lnSpc>
            </a:pPr>
            <a:r>
              <a:rPr lang="en-US" dirty="0">
                <a:cs typeface="Arial"/>
              </a:rPr>
              <a:t>https://providers.aahivm.org/referral-link-search</a:t>
            </a:r>
          </a:p>
          <a:p>
            <a:pPr marL="0" indent="0"/>
            <a:endParaRPr lang="en-US" dirty="0">
              <a:cs typeface="Arial"/>
            </a:endParaRPr>
          </a:p>
          <a:p>
            <a:endParaRPr lang="en-US" dirty="0"/>
          </a:p>
        </p:txBody>
      </p:sp>
    </p:spTree>
    <p:extLst>
      <p:ext uri="{BB962C8B-B14F-4D97-AF65-F5344CB8AC3E}">
        <p14:creationId xmlns:p14="http://schemas.microsoft.com/office/powerpoint/2010/main" val="506696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7F-6A2D-99F1-42B5-286C46466412}"/>
              </a:ext>
            </a:extLst>
          </p:cNvPr>
          <p:cNvSpPr>
            <a:spLocks noGrp="1"/>
          </p:cNvSpPr>
          <p:nvPr>
            <p:ph type="title"/>
          </p:nvPr>
        </p:nvSpPr>
        <p:spPr/>
        <p:txBody>
          <a:bodyPr/>
          <a:lstStyle/>
          <a:p>
            <a:r>
              <a:rPr lang="en-US" dirty="0"/>
              <a:t>Case: Deon</a:t>
            </a:r>
          </a:p>
        </p:txBody>
      </p:sp>
      <p:sp>
        <p:nvSpPr>
          <p:cNvPr id="8" name="Content Placeholder 7">
            <a:extLst>
              <a:ext uri="{FF2B5EF4-FFF2-40B4-BE49-F238E27FC236}">
                <a16:creationId xmlns:a16="http://schemas.microsoft.com/office/drawing/2014/main" id="{968995AD-E288-E997-D205-A3399AA0B27D}"/>
              </a:ext>
            </a:extLst>
          </p:cNvPr>
          <p:cNvSpPr>
            <a:spLocks noGrp="1"/>
          </p:cNvSpPr>
          <p:nvPr>
            <p:ph idx="1"/>
          </p:nvPr>
        </p:nvSpPr>
        <p:spPr>
          <a:xfrm>
            <a:off x="4611912" y="1418771"/>
            <a:ext cx="4330189" cy="4367299"/>
          </a:xfrm>
        </p:spPr>
        <p:txBody>
          <a:bodyPr vert="horz" lIns="91440" tIns="45720" rIns="91440" bIns="45720" rtlCol="0" anchor="t">
            <a:normAutofit/>
          </a:bodyPr>
          <a:lstStyle/>
          <a:p>
            <a:endParaRPr lang="en-US" sz="2100" dirty="0">
              <a:cs typeface="Arial"/>
            </a:endParaRPr>
          </a:p>
          <a:p>
            <a:r>
              <a:rPr lang="en-US" sz="2100" dirty="0">
                <a:cs typeface="Arial"/>
              </a:rPr>
              <a:t>Deon was referred by the UTC to a local HIV clinic.</a:t>
            </a:r>
          </a:p>
          <a:p>
            <a:r>
              <a:rPr lang="en-US" sz="2100" dirty="0">
                <a:cs typeface="Arial"/>
              </a:rPr>
              <a:t>When should Deon be started on HIV treatment?</a:t>
            </a:r>
          </a:p>
          <a:p>
            <a:pPr marL="114300" indent="0">
              <a:buNone/>
            </a:pPr>
            <a:endParaRPr lang="en-US" dirty="0">
              <a:cs typeface="Arial"/>
            </a:endParaRPr>
          </a:p>
        </p:txBody>
      </p:sp>
      <p:pic>
        <p:nvPicPr>
          <p:cNvPr id="4" name="Picture 3" descr="A person in a tan shirt&#10;&#10;Description automatically generated">
            <a:extLst>
              <a:ext uri="{FF2B5EF4-FFF2-40B4-BE49-F238E27FC236}">
                <a16:creationId xmlns:a16="http://schemas.microsoft.com/office/drawing/2014/main" id="{3A1F2B43-068F-0114-1BC6-A055F08416A0}"/>
              </a:ext>
            </a:extLst>
          </p:cNvPr>
          <p:cNvPicPr>
            <a:picLocks noChangeAspect="1"/>
          </p:cNvPicPr>
          <p:nvPr/>
        </p:nvPicPr>
        <p:blipFill>
          <a:blip r:embed="rId2"/>
          <a:stretch>
            <a:fillRect/>
          </a:stretch>
        </p:blipFill>
        <p:spPr>
          <a:xfrm>
            <a:off x="567422" y="1418637"/>
            <a:ext cx="2995009" cy="4491096"/>
          </a:xfrm>
          <a:prstGeom prst="rect">
            <a:avLst/>
          </a:prstGeom>
        </p:spPr>
      </p:pic>
    </p:spTree>
    <p:extLst>
      <p:ext uri="{BB962C8B-B14F-4D97-AF65-F5344CB8AC3E}">
        <p14:creationId xmlns:p14="http://schemas.microsoft.com/office/powerpoint/2010/main" val="2058494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Rapid (Immediate) ART Start</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nSpc>
                <a:spcPct val="150000"/>
              </a:lnSpc>
            </a:pPr>
            <a:endParaRPr lang="en-US">
              <a:cs typeface="Arial"/>
            </a:endParaRPr>
          </a:p>
          <a:p>
            <a:pPr marL="0" indent="0"/>
            <a:endParaRPr lang="en-US" dirty="0">
              <a:cs typeface="Arial"/>
            </a:endParaRPr>
          </a:p>
          <a:p>
            <a:endParaRPr lang="en-US" dirty="0"/>
          </a:p>
        </p:txBody>
      </p:sp>
      <p:sp>
        <p:nvSpPr>
          <p:cNvPr id="5" name="Content Placeholder 2">
            <a:extLst>
              <a:ext uri="{FF2B5EF4-FFF2-40B4-BE49-F238E27FC236}">
                <a16:creationId xmlns:a16="http://schemas.microsoft.com/office/drawing/2014/main" id="{A5AE7A1E-60C7-3EAE-9F7E-49604355BAE2}"/>
              </a:ext>
            </a:extLst>
          </p:cNvPr>
          <p:cNvSpPr txBox="1">
            <a:spLocks/>
          </p:cNvSpPr>
          <p:nvPr/>
        </p:nvSpPr>
        <p:spPr>
          <a:xfrm>
            <a:off x="322217" y="1305943"/>
            <a:ext cx="7956884" cy="2480595"/>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r>
              <a:rPr lang="en-US" dirty="0">
                <a:solidFill>
                  <a:srgbClr val="333333"/>
                </a:solidFill>
                <a:cs typeface="Arial"/>
              </a:rPr>
              <a:t>HIV ART started on same day as first clinic visit or upon diagnosis</a:t>
            </a:r>
          </a:p>
          <a:p>
            <a:pPr lvl="1"/>
            <a:r>
              <a:rPr lang="en-US" dirty="0">
                <a:solidFill>
                  <a:srgbClr val="333333"/>
                </a:solidFill>
                <a:cs typeface="Arial"/>
              </a:rPr>
              <a:t>Appropriate for those with confirmed HIV infection or those with suspected acute HIV infection</a:t>
            </a:r>
          </a:p>
          <a:p>
            <a:pPr lvl="1"/>
            <a:r>
              <a:rPr lang="en-US" dirty="0">
                <a:solidFill>
                  <a:srgbClr val="333333"/>
                </a:solidFill>
                <a:cs typeface="Arial"/>
              </a:rPr>
              <a:t>Inappropriate for those with HIV with certain CNS infections</a:t>
            </a:r>
          </a:p>
          <a:p>
            <a:pPr lvl="1"/>
            <a:r>
              <a:rPr lang="en-US" dirty="0">
                <a:solidFill>
                  <a:srgbClr val="333333"/>
                </a:solidFill>
                <a:cs typeface="Arial"/>
              </a:rPr>
              <a:t>Compressed/targeted HIV history with baseline labs drawn</a:t>
            </a:r>
          </a:p>
          <a:p>
            <a:pPr lvl="1"/>
            <a:r>
              <a:rPr lang="en-US" dirty="0">
                <a:solidFill>
                  <a:srgbClr val="333333"/>
                </a:solidFill>
                <a:cs typeface="Arial"/>
              </a:rPr>
              <a:t>Certain ART regimens recommended for 30 day supply and follow up in 1-2 weeks</a:t>
            </a:r>
          </a:p>
        </p:txBody>
      </p:sp>
    </p:spTree>
    <p:extLst>
      <p:ext uri="{BB962C8B-B14F-4D97-AF65-F5344CB8AC3E}">
        <p14:creationId xmlns:p14="http://schemas.microsoft.com/office/powerpoint/2010/main" val="2131814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7F-6A2D-99F1-42B5-286C46466412}"/>
              </a:ext>
            </a:extLst>
          </p:cNvPr>
          <p:cNvSpPr>
            <a:spLocks noGrp="1"/>
          </p:cNvSpPr>
          <p:nvPr>
            <p:ph type="title"/>
          </p:nvPr>
        </p:nvSpPr>
        <p:spPr/>
        <p:txBody>
          <a:bodyPr/>
          <a:lstStyle/>
          <a:p>
            <a:r>
              <a:rPr lang="en-US" dirty="0"/>
              <a:t>Case: Deon</a:t>
            </a:r>
          </a:p>
        </p:txBody>
      </p:sp>
      <p:sp>
        <p:nvSpPr>
          <p:cNvPr id="8" name="Content Placeholder 7">
            <a:extLst>
              <a:ext uri="{FF2B5EF4-FFF2-40B4-BE49-F238E27FC236}">
                <a16:creationId xmlns:a16="http://schemas.microsoft.com/office/drawing/2014/main" id="{968995AD-E288-E997-D205-A3399AA0B27D}"/>
              </a:ext>
            </a:extLst>
          </p:cNvPr>
          <p:cNvSpPr>
            <a:spLocks noGrp="1"/>
          </p:cNvSpPr>
          <p:nvPr>
            <p:ph idx="1"/>
          </p:nvPr>
        </p:nvSpPr>
        <p:spPr>
          <a:xfrm>
            <a:off x="4611912" y="1418771"/>
            <a:ext cx="4330189" cy="4367299"/>
          </a:xfrm>
        </p:spPr>
        <p:txBody>
          <a:bodyPr vert="horz" lIns="91440" tIns="45720" rIns="91440" bIns="45720" rtlCol="0" anchor="t">
            <a:normAutofit/>
          </a:bodyPr>
          <a:lstStyle/>
          <a:p>
            <a:endParaRPr lang="en-US" sz="2100" dirty="0">
              <a:cs typeface="Arial"/>
            </a:endParaRPr>
          </a:p>
          <a:p>
            <a:r>
              <a:rPr lang="en-US" sz="2100" dirty="0">
                <a:cs typeface="Arial"/>
              </a:rPr>
              <a:t>Deon was scheduled for an appointment with an HIV clinic where he had a series of labs collected but no results available other than HIV testing.</a:t>
            </a:r>
          </a:p>
          <a:p>
            <a:r>
              <a:rPr lang="en-US" sz="2100" dirty="0">
                <a:cs typeface="Arial"/>
              </a:rPr>
              <a:t>Deon met with a clinical pharmacist the same day and was started on </a:t>
            </a:r>
            <a:r>
              <a:rPr lang="en-US" sz="2100" dirty="0" err="1">
                <a:cs typeface="Arial"/>
              </a:rPr>
              <a:t>Biktarvy</a:t>
            </a:r>
            <a:r>
              <a:rPr lang="en-US" sz="2100" dirty="0">
                <a:cs typeface="Arial"/>
              </a:rPr>
              <a:t> 1 tablet PO once per day.</a:t>
            </a:r>
            <a:endParaRPr lang="en-US" dirty="0"/>
          </a:p>
          <a:p>
            <a:pPr marL="114300" indent="0">
              <a:buNone/>
            </a:pPr>
            <a:endParaRPr lang="en-US" dirty="0">
              <a:cs typeface="Arial"/>
            </a:endParaRPr>
          </a:p>
        </p:txBody>
      </p:sp>
      <p:pic>
        <p:nvPicPr>
          <p:cNvPr id="4" name="Picture 3" descr="A person in a tan shirt&#10;&#10;Description automatically generated">
            <a:extLst>
              <a:ext uri="{FF2B5EF4-FFF2-40B4-BE49-F238E27FC236}">
                <a16:creationId xmlns:a16="http://schemas.microsoft.com/office/drawing/2014/main" id="{3A1F2B43-068F-0114-1BC6-A055F08416A0}"/>
              </a:ext>
            </a:extLst>
          </p:cNvPr>
          <p:cNvPicPr>
            <a:picLocks noChangeAspect="1"/>
          </p:cNvPicPr>
          <p:nvPr/>
        </p:nvPicPr>
        <p:blipFill>
          <a:blip r:embed="rId2"/>
          <a:stretch>
            <a:fillRect/>
          </a:stretch>
        </p:blipFill>
        <p:spPr>
          <a:xfrm>
            <a:off x="567422" y="1418637"/>
            <a:ext cx="2995009" cy="4491096"/>
          </a:xfrm>
          <a:prstGeom prst="rect">
            <a:avLst/>
          </a:prstGeom>
        </p:spPr>
      </p:pic>
    </p:spTree>
    <p:extLst>
      <p:ext uri="{BB962C8B-B14F-4D97-AF65-F5344CB8AC3E}">
        <p14:creationId xmlns:p14="http://schemas.microsoft.com/office/powerpoint/2010/main" val="404909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Epidemiology in the US</a:t>
            </a:r>
          </a:p>
        </p:txBody>
      </p:sp>
      <p:pic>
        <p:nvPicPr>
          <p:cNvPr id="4" name="Picture 3">
            <a:extLst>
              <a:ext uri="{FF2B5EF4-FFF2-40B4-BE49-F238E27FC236}">
                <a16:creationId xmlns:a16="http://schemas.microsoft.com/office/drawing/2014/main" id="{A17F1249-C7EE-8011-D3E6-848F1CD49338}"/>
              </a:ext>
            </a:extLst>
          </p:cNvPr>
          <p:cNvPicPr>
            <a:picLocks noChangeAspect="1"/>
          </p:cNvPicPr>
          <p:nvPr/>
        </p:nvPicPr>
        <p:blipFill>
          <a:blip r:embed="rId3"/>
          <a:stretch>
            <a:fillRect/>
          </a:stretch>
        </p:blipFill>
        <p:spPr>
          <a:xfrm>
            <a:off x="224971" y="1415364"/>
            <a:ext cx="8506580" cy="3821653"/>
          </a:xfrm>
          <a:prstGeom prst="rect">
            <a:avLst/>
          </a:prstGeom>
        </p:spPr>
      </p:pic>
      <p:sp>
        <p:nvSpPr>
          <p:cNvPr id="3" name="TextBox 2">
            <a:extLst>
              <a:ext uri="{FF2B5EF4-FFF2-40B4-BE49-F238E27FC236}">
                <a16:creationId xmlns:a16="http://schemas.microsoft.com/office/drawing/2014/main" id="{9E826D43-3F5B-0DCE-3E9A-ADE2454B32CB}"/>
              </a:ext>
            </a:extLst>
          </p:cNvPr>
          <p:cNvSpPr txBox="1"/>
          <p:nvPr/>
        </p:nvSpPr>
        <p:spPr>
          <a:xfrm>
            <a:off x="625012" y="5308314"/>
            <a:ext cx="86080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Source: </a:t>
            </a:r>
            <a:r>
              <a:rPr lang="en-US" sz="2000" dirty="0">
                <a:solidFill>
                  <a:srgbClr val="333333"/>
                </a:solidFill>
                <a:ea typeface="+mn-lt"/>
                <a:cs typeface="+mn-lt"/>
              </a:rPr>
              <a:t>Source: Centers for Disease Control and Prevention. Estimated HIV Incidence and Prevalence in the United States, 2017–2021.</a:t>
            </a:r>
            <a:endParaRPr lang="en-US" sz="2000" dirty="0">
              <a:ea typeface="+mn-lt"/>
              <a:cs typeface="+mn-lt"/>
            </a:endParaRPr>
          </a:p>
        </p:txBody>
      </p:sp>
    </p:spTree>
    <p:extLst>
      <p:ext uri="{BB962C8B-B14F-4D97-AF65-F5344CB8AC3E}">
        <p14:creationId xmlns:p14="http://schemas.microsoft.com/office/powerpoint/2010/main" val="3824954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Treatment</a:t>
            </a:r>
          </a:p>
        </p:txBody>
      </p:sp>
      <p:pic>
        <p:nvPicPr>
          <p:cNvPr id="5" name="Picture 4" descr="A graph of a number of years&#10;&#10;Description automatically generated">
            <a:extLst>
              <a:ext uri="{FF2B5EF4-FFF2-40B4-BE49-F238E27FC236}">
                <a16:creationId xmlns:a16="http://schemas.microsoft.com/office/drawing/2014/main" id="{B13D601C-A20A-5E10-D7C0-99C2B46E0052}"/>
              </a:ext>
            </a:extLst>
          </p:cNvPr>
          <p:cNvPicPr>
            <a:picLocks noChangeAspect="1"/>
          </p:cNvPicPr>
          <p:nvPr/>
        </p:nvPicPr>
        <p:blipFill>
          <a:blip r:embed="rId3"/>
          <a:stretch>
            <a:fillRect/>
          </a:stretch>
        </p:blipFill>
        <p:spPr>
          <a:xfrm>
            <a:off x="257438" y="1107701"/>
            <a:ext cx="8665409" cy="4224995"/>
          </a:xfrm>
          <a:prstGeom prst="rect">
            <a:avLst/>
          </a:prstGeom>
        </p:spPr>
      </p:pic>
      <p:sp>
        <p:nvSpPr>
          <p:cNvPr id="3" name="TextBox 2">
            <a:extLst>
              <a:ext uri="{FF2B5EF4-FFF2-40B4-BE49-F238E27FC236}">
                <a16:creationId xmlns:a16="http://schemas.microsoft.com/office/drawing/2014/main" id="{20FC252C-2D05-5F0D-BF60-B95DA086A2EB}"/>
              </a:ext>
            </a:extLst>
          </p:cNvPr>
          <p:cNvSpPr txBox="1"/>
          <p:nvPr/>
        </p:nvSpPr>
        <p:spPr>
          <a:xfrm>
            <a:off x="520038" y="5330388"/>
            <a:ext cx="81255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Arial"/>
              </a:rPr>
              <a:t>Persons with HIV on Antiretroviral Therapy-Global, 1999-2022</a:t>
            </a:r>
          </a:p>
          <a:p>
            <a:pPr marL="285750" indent="-285750">
              <a:buFont typeface="Arial"/>
              <a:buChar char="•"/>
            </a:pPr>
            <a:r>
              <a:rPr lang="en-US" dirty="0">
                <a:cs typeface="Arial"/>
              </a:rPr>
              <a:t>Source: World Health Organization (WHO)</a:t>
            </a:r>
          </a:p>
        </p:txBody>
      </p:sp>
    </p:spTree>
    <p:extLst>
      <p:ext uri="{BB962C8B-B14F-4D97-AF65-F5344CB8AC3E}">
        <p14:creationId xmlns:p14="http://schemas.microsoft.com/office/powerpoint/2010/main" val="587038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Treatment</a:t>
            </a:r>
          </a:p>
        </p:txBody>
      </p:sp>
      <p:sp>
        <p:nvSpPr>
          <p:cNvPr id="6" name="Content Placeholder 2">
            <a:extLst>
              <a:ext uri="{FF2B5EF4-FFF2-40B4-BE49-F238E27FC236}">
                <a16:creationId xmlns:a16="http://schemas.microsoft.com/office/drawing/2014/main" id="{FB60E8A3-0AB1-F0F3-3C6F-99D3B1C42BAC}"/>
              </a:ext>
            </a:extLst>
          </p:cNvPr>
          <p:cNvSpPr txBox="1">
            <a:spLocks/>
          </p:cNvSpPr>
          <p:nvPr/>
        </p:nvSpPr>
        <p:spPr>
          <a:xfrm>
            <a:off x="322217" y="1305943"/>
            <a:ext cx="7956884" cy="2480595"/>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r>
              <a:rPr lang="en-US" dirty="0">
                <a:solidFill>
                  <a:srgbClr val="333333"/>
                </a:solidFill>
                <a:ea typeface="+mn-lt"/>
                <a:cs typeface="+mn-lt"/>
              </a:rPr>
              <a:t>HIV/AIDS-related deaths have fallen by approximately 69% since 2004 (2 million) and by 51% since 2010 (1.3 million).</a:t>
            </a:r>
            <a:endParaRPr lang="en-US" baseline="30000" dirty="0">
              <a:solidFill>
                <a:srgbClr val="333333"/>
              </a:solidFill>
              <a:ea typeface="+mn-lt"/>
              <a:cs typeface="+mn-lt"/>
            </a:endParaRPr>
          </a:p>
          <a:p>
            <a:pPr lvl="1"/>
            <a:r>
              <a:rPr lang="en-US" dirty="0">
                <a:solidFill>
                  <a:srgbClr val="333333"/>
                </a:solidFill>
                <a:ea typeface="+mn-lt"/>
                <a:cs typeface="+mn-lt"/>
              </a:rPr>
              <a:t>The global decline in AIDS-related deaths has been attributed to the expanded availability and use of antiretroviral therapy in many regions of the world.</a:t>
            </a:r>
            <a:endParaRPr lang="en-US"/>
          </a:p>
        </p:txBody>
      </p:sp>
    </p:spTree>
    <p:extLst>
      <p:ext uri="{BB962C8B-B14F-4D97-AF65-F5344CB8AC3E}">
        <p14:creationId xmlns:p14="http://schemas.microsoft.com/office/powerpoint/2010/main" val="632669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Treatment</a:t>
            </a:r>
          </a:p>
        </p:txBody>
      </p:sp>
      <p:pic>
        <p:nvPicPr>
          <p:cNvPr id="4" name="Picture 3">
            <a:extLst>
              <a:ext uri="{FF2B5EF4-FFF2-40B4-BE49-F238E27FC236}">
                <a16:creationId xmlns:a16="http://schemas.microsoft.com/office/drawing/2014/main" id="{1333C1A1-B337-E461-3619-AC7855FC58B5}"/>
              </a:ext>
            </a:extLst>
          </p:cNvPr>
          <p:cNvPicPr>
            <a:picLocks noChangeAspect="1"/>
          </p:cNvPicPr>
          <p:nvPr/>
        </p:nvPicPr>
        <p:blipFill>
          <a:blip r:embed="rId2"/>
          <a:stretch>
            <a:fillRect/>
          </a:stretch>
        </p:blipFill>
        <p:spPr>
          <a:xfrm>
            <a:off x="1375362" y="964954"/>
            <a:ext cx="6167497" cy="5191498"/>
          </a:xfrm>
          <a:prstGeom prst="rect">
            <a:avLst/>
          </a:prstGeom>
        </p:spPr>
      </p:pic>
    </p:spTree>
    <p:extLst>
      <p:ext uri="{BB962C8B-B14F-4D97-AF65-F5344CB8AC3E}">
        <p14:creationId xmlns:p14="http://schemas.microsoft.com/office/powerpoint/2010/main" val="3569336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Treatment</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77554" y="1023360"/>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a:t>Many different treatment options for treatment of HIV</a:t>
            </a:r>
          </a:p>
          <a:p>
            <a:r>
              <a:rPr lang="en-US" sz="2000" dirty="0"/>
              <a:t>Selection of ART (Antiretroviral therapy)</a:t>
            </a:r>
          </a:p>
          <a:p>
            <a:pPr lvl="1"/>
            <a:r>
              <a:rPr lang="en-US" sz="1800" dirty="0"/>
              <a:t>Must consider several factors:</a:t>
            </a:r>
          </a:p>
          <a:p>
            <a:pPr lvl="2"/>
            <a:r>
              <a:rPr lang="en-US" sz="1800" dirty="0"/>
              <a:t>Treatment experienced vs naïve</a:t>
            </a:r>
          </a:p>
          <a:p>
            <a:pPr lvl="2"/>
            <a:r>
              <a:rPr lang="en-US" sz="1800" dirty="0"/>
              <a:t>Labs (</a:t>
            </a:r>
            <a:r>
              <a:rPr lang="en-US" sz="1800"/>
              <a:t>Resistance? Renal or liver dysfunction? Lipids?)</a:t>
            </a:r>
            <a:endParaRPr lang="en-US" sz="1800" dirty="0"/>
          </a:p>
          <a:p>
            <a:pPr lvl="2"/>
            <a:r>
              <a:rPr lang="en-US" sz="1800" dirty="0"/>
              <a:t>Drug Interactions</a:t>
            </a:r>
          </a:p>
          <a:p>
            <a:pPr lvl="2"/>
            <a:r>
              <a:rPr lang="en-US" sz="1800" dirty="0"/>
              <a:t>Ability to be pregnant</a:t>
            </a:r>
          </a:p>
          <a:p>
            <a:pPr lvl="2"/>
            <a:r>
              <a:rPr lang="en-US" sz="1800"/>
              <a:t>Food requirements</a:t>
            </a:r>
            <a:endParaRPr lang="en-US" sz="1800" dirty="0"/>
          </a:p>
          <a:p>
            <a:pPr lvl="2"/>
            <a:r>
              <a:rPr lang="en-US" sz="1800" dirty="0"/>
              <a:t>Potential risks (e.g.</a:t>
            </a:r>
            <a:r>
              <a:rPr lang="en-US" sz="1800"/>
              <a:t> weight gain, GI upset, etc.)</a:t>
            </a:r>
            <a:endParaRPr lang="en-US" sz="1800" dirty="0"/>
          </a:p>
          <a:p>
            <a:pPr lvl="2"/>
            <a:r>
              <a:rPr lang="en-US" sz="1800" dirty="0"/>
              <a:t>Pill burden</a:t>
            </a:r>
          </a:p>
          <a:p>
            <a:pPr lvl="2"/>
            <a:r>
              <a:rPr lang="en-US" sz="1800" dirty="0"/>
              <a:t>Patient preference</a:t>
            </a:r>
            <a:endParaRPr lang="en-US" dirty="0"/>
          </a:p>
          <a:p>
            <a:pPr lvl="1"/>
            <a:endParaRPr lang="en-US" dirty="0"/>
          </a:p>
          <a:p>
            <a:pPr lvl="1"/>
            <a:endParaRPr lang="en-US" dirty="0"/>
          </a:p>
        </p:txBody>
      </p:sp>
    </p:spTree>
    <p:extLst>
      <p:ext uri="{BB962C8B-B14F-4D97-AF65-F5344CB8AC3E}">
        <p14:creationId xmlns:p14="http://schemas.microsoft.com/office/powerpoint/2010/main" val="2947268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Treatment</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77554" y="1023360"/>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200" dirty="0"/>
              <a:t>Complete ART regimen = medications from two or more drug classes</a:t>
            </a:r>
          </a:p>
          <a:p>
            <a:r>
              <a:rPr lang="en-US" sz="2200" dirty="0"/>
              <a:t>ART Drug Classes:</a:t>
            </a:r>
          </a:p>
          <a:p>
            <a:pPr lvl="1"/>
            <a:r>
              <a:rPr lang="en-US" sz="2000" dirty="0"/>
              <a:t>Integrase strand inhibitors</a:t>
            </a:r>
          </a:p>
          <a:p>
            <a:pPr lvl="1"/>
            <a:r>
              <a:rPr lang="en-US" sz="2000" dirty="0"/>
              <a:t>Nucleoside reverse transcriptase inhibitors</a:t>
            </a:r>
          </a:p>
          <a:p>
            <a:pPr lvl="1"/>
            <a:r>
              <a:rPr lang="en-US" sz="2000" dirty="0"/>
              <a:t>Protease inhibitors</a:t>
            </a:r>
          </a:p>
          <a:p>
            <a:pPr lvl="1"/>
            <a:r>
              <a:rPr lang="en-US" sz="2000" dirty="0"/>
              <a:t>Non-nucleoside reverse transcriptase inhibitors</a:t>
            </a:r>
          </a:p>
          <a:p>
            <a:pPr lvl="1"/>
            <a:r>
              <a:rPr lang="en-US" sz="2000" dirty="0"/>
              <a:t>Entry Inhibitors/Attachment Inhibitors</a:t>
            </a:r>
          </a:p>
          <a:p>
            <a:pPr lvl="1"/>
            <a:endParaRPr lang="en-US" dirty="0"/>
          </a:p>
          <a:p>
            <a:pPr lvl="1"/>
            <a:endParaRPr lang="en-US" dirty="0"/>
          </a:p>
        </p:txBody>
      </p:sp>
    </p:spTree>
    <p:extLst>
      <p:ext uri="{BB962C8B-B14F-4D97-AF65-F5344CB8AC3E}">
        <p14:creationId xmlns:p14="http://schemas.microsoft.com/office/powerpoint/2010/main" val="3830571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2861455"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Life Cycle</a:t>
            </a:r>
          </a:p>
        </p:txBody>
      </p:sp>
      <p:pic>
        <p:nvPicPr>
          <p:cNvPr id="4" name="Picture 3" descr="A diagram of a virus&#10;&#10;Description automatically generated">
            <a:extLst>
              <a:ext uri="{FF2B5EF4-FFF2-40B4-BE49-F238E27FC236}">
                <a16:creationId xmlns:a16="http://schemas.microsoft.com/office/drawing/2014/main" id="{D20E0E50-41C5-FDA5-B9A6-A25DE68677C2}"/>
              </a:ext>
            </a:extLst>
          </p:cNvPr>
          <p:cNvPicPr>
            <a:picLocks noChangeAspect="1"/>
          </p:cNvPicPr>
          <p:nvPr/>
        </p:nvPicPr>
        <p:blipFill rotWithShape="1">
          <a:blip r:embed="rId2"/>
          <a:srcRect l="35994" b="28984"/>
          <a:stretch/>
        </p:blipFill>
        <p:spPr>
          <a:xfrm>
            <a:off x="3155939" y="89027"/>
            <a:ext cx="4340589" cy="6050958"/>
          </a:xfrm>
          <a:prstGeom prst="rect">
            <a:avLst/>
          </a:prstGeom>
        </p:spPr>
      </p:pic>
    </p:spTree>
    <p:extLst>
      <p:ext uri="{BB962C8B-B14F-4D97-AF65-F5344CB8AC3E}">
        <p14:creationId xmlns:p14="http://schemas.microsoft.com/office/powerpoint/2010/main" val="3990750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Treatment</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77554" y="1023360"/>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a:p>
          <a:p>
            <a:pPr lvl="1"/>
            <a:endParaRPr lang="en-US" dirty="0"/>
          </a:p>
          <a:p>
            <a:pPr lvl="1"/>
            <a:endParaRPr lang="en-US" dirty="0"/>
          </a:p>
        </p:txBody>
      </p:sp>
      <p:pic>
        <p:nvPicPr>
          <p:cNvPr id="6" name="Picture 5" descr="A close up of pills&#10;&#10;Description automatically generated">
            <a:extLst>
              <a:ext uri="{FF2B5EF4-FFF2-40B4-BE49-F238E27FC236}">
                <a16:creationId xmlns:a16="http://schemas.microsoft.com/office/drawing/2014/main" id="{F5857292-5246-4110-F7AE-7BF239128623}"/>
              </a:ext>
            </a:extLst>
          </p:cNvPr>
          <p:cNvPicPr>
            <a:picLocks noChangeAspect="1"/>
          </p:cNvPicPr>
          <p:nvPr/>
        </p:nvPicPr>
        <p:blipFill>
          <a:blip r:embed="rId2"/>
          <a:stretch>
            <a:fillRect/>
          </a:stretch>
        </p:blipFill>
        <p:spPr>
          <a:xfrm>
            <a:off x="716845" y="1082445"/>
            <a:ext cx="7258754" cy="4890667"/>
          </a:xfrm>
          <a:prstGeom prst="rect">
            <a:avLst/>
          </a:prstGeom>
        </p:spPr>
      </p:pic>
    </p:spTree>
    <p:extLst>
      <p:ext uri="{BB962C8B-B14F-4D97-AF65-F5344CB8AC3E}">
        <p14:creationId xmlns:p14="http://schemas.microsoft.com/office/powerpoint/2010/main" val="1486472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endParaRPr lang="en-US" dirty="0"/>
          </a:p>
        </p:txBody>
      </p:sp>
      <p:pic>
        <p:nvPicPr>
          <p:cNvPr id="4" name="Picture 3" descr="A colorful hexagons with white text&#10;&#10;Description automatically generated">
            <a:extLst>
              <a:ext uri="{FF2B5EF4-FFF2-40B4-BE49-F238E27FC236}">
                <a16:creationId xmlns:a16="http://schemas.microsoft.com/office/drawing/2014/main" id="{F8F9B567-DD79-4D6B-8671-44098A1971F5}"/>
              </a:ext>
            </a:extLst>
          </p:cNvPr>
          <p:cNvPicPr>
            <a:picLocks noChangeAspect="1"/>
          </p:cNvPicPr>
          <p:nvPr/>
        </p:nvPicPr>
        <p:blipFill rotWithShape="1">
          <a:blip r:embed="rId2"/>
          <a:srcRect l="8884" r="8264" b="239"/>
          <a:stretch/>
        </p:blipFill>
        <p:spPr>
          <a:xfrm>
            <a:off x="253519" y="930692"/>
            <a:ext cx="8699755" cy="4509103"/>
          </a:xfrm>
          <a:prstGeom prst="rect">
            <a:avLst/>
          </a:prstGeom>
        </p:spPr>
      </p:pic>
      <p:sp>
        <p:nvSpPr>
          <p:cNvPr id="3" name="Oval 2">
            <a:extLst>
              <a:ext uri="{FF2B5EF4-FFF2-40B4-BE49-F238E27FC236}">
                <a16:creationId xmlns:a16="http://schemas.microsoft.com/office/drawing/2014/main" id="{98BE65A5-389C-D729-B2A7-E781A6E0E745}"/>
              </a:ext>
            </a:extLst>
          </p:cNvPr>
          <p:cNvSpPr/>
          <p:nvPr/>
        </p:nvSpPr>
        <p:spPr>
          <a:xfrm>
            <a:off x="3710184" y="2271392"/>
            <a:ext cx="2987137" cy="25562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140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Lab monitoring</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45507" y="1172911"/>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Baseline labs</a:t>
            </a:r>
          </a:p>
          <a:p>
            <a:r>
              <a:rPr lang="en-US" dirty="0"/>
              <a:t>4 to 8 weeks after ART initiation:</a:t>
            </a:r>
          </a:p>
          <a:p>
            <a:pPr lvl="1" indent="-342900"/>
            <a:r>
              <a:rPr lang="en-US" dirty="0"/>
              <a:t>HIV Quantitative Viral Load (HIV VL)</a:t>
            </a:r>
          </a:p>
          <a:p>
            <a:pPr lvl="1" indent="-342900"/>
            <a:r>
              <a:rPr lang="en-US" dirty="0"/>
              <a:t>Comprehensive Metabolic Panel (CMP)</a:t>
            </a:r>
          </a:p>
          <a:p>
            <a:r>
              <a:rPr lang="en-US" dirty="0"/>
              <a:t>Every 3 to 6 months or as clinically indicated:</a:t>
            </a:r>
          </a:p>
          <a:p>
            <a:pPr lvl="1" indent="-342900"/>
            <a:r>
              <a:rPr lang="en-US" dirty="0"/>
              <a:t>HIV VL</a:t>
            </a:r>
          </a:p>
          <a:p>
            <a:r>
              <a:rPr lang="en-US" dirty="0"/>
              <a:t>Every 6 months or as clinically indicated: </a:t>
            </a:r>
          </a:p>
          <a:p>
            <a:pPr lvl="1" indent="-342900"/>
            <a:r>
              <a:rPr lang="en-US" dirty="0"/>
              <a:t>CMP</a:t>
            </a:r>
          </a:p>
          <a:p>
            <a:pPr lvl="1"/>
            <a:endParaRPr lang="en-US" dirty="0"/>
          </a:p>
          <a:p>
            <a:pPr lvl="1"/>
            <a:endParaRPr lang="en-US" dirty="0"/>
          </a:p>
        </p:txBody>
      </p:sp>
    </p:spTree>
    <p:extLst>
      <p:ext uri="{BB962C8B-B14F-4D97-AF65-F5344CB8AC3E}">
        <p14:creationId xmlns:p14="http://schemas.microsoft.com/office/powerpoint/2010/main" val="4101539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Lab monitoring</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45507" y="1172911"/>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CD4 count:</a:t>
            </a:r>
          </a:p>
          <a:p>
            <a:pPr lvl="1" indent="-342900"/>
            <a:r>
              <a:rPr lang="en-US" dirty="0"/>
              <a:t>Baseline/entry to care/ART start</a:t>
            </a:r>
          </a:p>
          <a:p>
            <a:pPr lvl="1" indent="-342900"/>
            <a:r>
              <a:rPr lang="en-US" dirty="0"/>
              <a:t>CD4 count &lt;300 cells/mm3</a:t>
            </a:r>
          </a:p>
          <a:p>
            <a:pPr lvl="2"/>
            <a:r>
              <a:rPr lang="en-US" dirty="0"/>
              <a:t>Every 3 months</a:t>
            </a:r>
          </a:p>
          <a:p>
            <a:pPr lvl="1" indent="-342900"/>
            <a:r>
              <a:rPr lang="en-US" dirty="0"/>
              <a:t>First 2 years of ART + CD4 count &gt;300 cells/mm3</a:t>
            </a:r>
          </a:p>
          <a:p>
            <a:pPr lvl="2"/>
            <a:r>
              <a:rPr lang="en-US" dirty="0"/>
              <a:t>Every 6 months</a:t>
            </a:r>
          </a:p>
          <a:p>
            <a:pPr lvl="1" indent="-342900"/>
            <a:r>
              <a:rPr lang="en-US" dirty="0"/>
              <a:t>After 2 years on ART + consistently undetectable HIV viral load:</a:t>
            </a:r>
          </a:p>
          <a:p>
            <a:pPr lvl="2"/>
            <a:r>
              <a:rPr lang="en-US" dirty="0"/>
              <a:t>CD4 300-500 cells/mm3 --&gt; Every 12 months</a:t>
            </a:r>
          </a:p>
          <a:p>
            <a:pPr lvl="2"/>
            <a:r>
              <a:rPr lang="en-US" dirty="0"/>
              <a:t>CD4 count &gt;500 cells/mm3 --&gt; Optional monitoring</a:t>
            </a:r>
          </a:p>
          <a:p>
            <a:pPr lvl="2"/>
            <a:endParaRPr lang="en-US" dirty="0"/>
          </a:p>
          <a:p>
            <a:pPr lvl="1"/>
            <a:endParaRPr lang="en-US" dirty="0"/>
          </a:p>
          <a:p>
            <a:pPr lvl="1"/>
            <a:endParaRPr lang="en-US" dirty="0"/>
          </a:p>
        </p:txBody>
      </p:sp>
    </p:spTree>
    <p:extLst>
      <p:ext uri="{BB962C8B-B14F-4D97-AF65-F5344CB8AC3E}">
        <p14:creationId xmlns:p14="http://schemas.microsoft.com/office/powerpoint/2010/main" val="224191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estimated HIV infections in the US by region in 2021">
            <a:extLst>
              <a:ext uri="{FF2B5EF4-FFF2-40B4-BE49-F238E27FC236}">
                <a16:creationId xmlns:a16="http://schemas.microsoft.com/office/drawing/2014/main" id="{8F65B35A-9954-3283-C2BF-729D0EF0F813}"/>
              </a:ext>
            </a:extLst>
          </p:cNvPr>
          <p:cNvPicPr>
            <a:picLocks noChangeAspect="1"/>
          </p:cNvPicPr>
          <p:nvPr/>
        </p:nvPicPr>
        <p:blipFill>
          <a:blip r:embed="rId3"/>
          <a:stretch>
            <a:fillRect/>
          </a:stretch>
        </p:blipFill>
        <p:spPr>
          <a:xfrm>
            <a:off x="172030" y="410737"/>
            <a:ext cx="8887579" cy="5002287"/>
          </a:xfrm>
          <a:prstGeom prst="rect">
            <a:avLst/>
          </a:prstGeom>
        </p:spPr>
      </p:pic>
      <p:sp>
        <p:nvSpPr>
          <p:cNvPr id="3" name="TextBox 2">
            <a:extLst>
              <a:ext uri="{FF2B5EF4-FFF2-40B4-BE49-F238E27FC236}">
                <a16:creationId xmlns:a16="http://schemas.microsoft.com/office/drawing/2014/main" id="{E764410F-891E-9E85-A19F-FC8AC1151FC9}"/>
              </a:ext>
            </a:extLst>
          </p:cNvPr>
          <p:cNvSpPr txBox="1"/>
          <p:nvPr/>
        </p:nvSpPr>
        <p:spPr>
          <a:xfrm>
            <a:off x="374952" y="5479143"/>
            <a:ext cx="88537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Estimated number of new HIV infections in the US by region</a:t>
            </a:r>
            <a:endParaRPr lang="en-US" sz="2000"/>
          </a:p>
        </p:txBody>
      </p:sp>
    </p:spTree>
    <p:extLst>
      <p:ext uri="{BB962C8B-B14F-4D97-AF65-F5344CB8AC3E}">
        <p14:creationId xmlns:p14="http://schemas.microsoft.com/office/powerpoint/2010/main" val="1764745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endParaRPr lang="en-US" dirty="0"/>
          </a:p>
        </p:txBody>
      </p:sp>
      <p:pic>
        <p:nvPicPr>
          <p:cNvPr id="4" name="Picture 3" descr="A colorful hexagons with white text&#10;&#10;Description automatically generated">
            <a:extLst>
              <a:ext uri="{FF2B5EF4-FFF2-40B4-BE49-F238E27FC236}">
                <a16:creationId xmlns:a16="http://schemas.microsoft.com/office/drawing/2014/main" id="{F8F9B567-DD79-4D6B-8671-44098A1971F5}"/>
              </a:ext>
            </a:extLst>
          </p:cNvPr>
          <p:cNvPicPr>
            <a:picLocks noChangeAspect="1"/>
          </p:cNvPicPr>
          <p:nvPr/>
        </p:nvPicPr>
        <p:blipFill rotWithShape="1">
          <a:blip r:embed="rId2"/>
          <a:srcRect l="8884" r="8264" b="239"/>
          <a:stretch/>
        </p:blipFill>
        <p:spPr>
          <a:xfrm>
            <a:off x="253519" y="930692"/>
            <a:ext cx="8699755" cy="4509103"/>
          </a:xfrm>
          <a:prstGeom prst="rect">
            <a:avLst/>
          </a:prstGeom>
        </p:spPr>
      </p:pic>
      <p:sp>
        <p:nvSpPr>
          <p:cNvPr id="3" name="Oval 2">
            <a:extLst>
              <a:ext uri="{FF2B5EF4-FFF2-40B4-BE49-F238E27FC236}">
                <a16:creationId xmlns:a16="http://schemas.microsoft.com/office/drawing/2014/main" id="{98BE65A5-389C-D729-B2A7-E781A6E0E745}"/>
              </a:ext>
            </a:extLst>
          </p:cNvPr>
          <p:cNvSpPr/>
          <p:nvPr/>
        </p:nvSpPr>
        <p:spPr>
          <a:xfrm>
            <a:off x="5966970" y="1862395"/>
            <a:ext cx="2987137" cy="25562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201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th equation on lined paper&#10;&#10;Description automatically generated">
            <a:extLst>
              <a:ext uri="{FF2B5EF4-FFF2-40B4-BE49-F238E27FC236}">
                <a16:creationId xmlns:a16="http://schemas.microsoft.com/office/drawing/2014/main" id="{217FC71C-06DC-C2BA-FC65-A4F8F1F5F313}"/>
              </a:ext>
            </a:extLst>
          </p:cNvPr>
          <p:cNvPicPr>
            <a:picLocks noChangeAspect="1"/>
          </p:cNvPicPr>
          <p:nvPr/>
        </p:nvPicPr>
        <p:blipFill>
          <a:blip r:embed="rId2"/>
          <a:stretch>
            <a:fillRect/>
          </a:stretch>
        </p:blipFill>
        <p:spPr>
          <a:xfrm>
            <a:off x="1498326" y="67923"/>
            <a:ext cx="6059704" cy="5947982"/>
          </a:xfrm>
          <a:prstGeom prst="rect">
            <a:avLst/>
          </a:prstGeom>
        </p:spPr>
      </p:pic>
    </p:spTree>
    <p:extLst>
      <p:ext uri="{BB962C8B-B14F-4D97-AF65-F5344CB8AC3E}">
        <p14:creationId xmlns:p14="http://schemas.microsoft.com/office/powerpoint/2010/main" val="3391371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U=U</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16293" y="1114483"/>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indent="-342900"/>
            <a:r>
              <a:rPr lang="en-US" dirty="0"/>
              <a:t>HPTN 052</a:t>
            </a:r>
          </a:p>
          <a:p>
            <a:pPr lvl="2"/>
            <a:r>
              <a:rPr lang="en-US" sz="1800" dirty="0">
                <a:solidFill>
                  <a:srgbClr val="363636"/>
                </a:solidFill>
                <a:ea typeface="+mn-lt"/>
                <a:cs typeface="+mn-lt"/>
              </a:rPr>
              <a:t>no linked transmissions were observed when the treated partner’s viral load was stably suppressed by antiretroviral treatment.</a:t>
            </a:r>
            <a:endParaRPr lang="en-US" sz="1800" dirty="0">
              <a:solidFill>
                <a:srgbClr val="222222"/>
              </a:solidFill>
              <a:cs typeface="Arial"/>
            </a:endParaRPr>
          </a:p>
          <a:p>
            <a:pPr lvl="1" indent="-342900"/>
            <a:r>
              <a:rPr lang="en-US" dirty="0">
                <a:solidFill>
                  <a:srgbClr val="363636"/>
                </a:solidFill>
                <a:cs typeface="Arial"/>
              </a:rPr>
              <a:t>PARTNER</a:t>
            </a:r>
          </a:p>
          <a:p>
            <a:pPr lvl="2"/>
            <a:r>
              <a:rPr lang="en-US" sz="1800" dirty="0">
                <a:solidFill>
                  <a:srgbClr val="363636"/>
                </a:solidFill>
                <a:cs typeface="Arial"/>
              </a:rPr>
              <a:t>1,166 HIV mixed status couples (both heterosexual couples and gay male couples) from 14 European countries.</a:t>
            </a:r>
          </a:p>
          <a:p>
            <a:pPr lvl="2"/>
            <a:r>
              <a:rPr lang="en-US" sz="1800" dirty="0">
                <a:solidFill>
                  <a:srgbClr val="363636"/>
                </a:solidFill>
                <a:cs typeface="Arial"/>
              </a:rPr>
              <a:t>All couples reported condomless sex, and the index partner was virally suppressed. </a:t>
            </a:r>
          </a:p>
          <a:p>
            <a:pPr lvl="2"/>
            <a:r>
              <a:rPr lang="en-US" sz="1800" dirty="0">
                <a:solidFill>
                  <a:srgbClr val="363636"/>
                </a:solidFill>
                <a:cs typeface="Arial"/>
              </a:rPr>
              <a:t>From September 2010 to May 2014 the study found no sexual transmission of HIV among mixed HIV status couples when the index partner was virologically suppressed</a:t>
            </a:r>
            <a:endParaRPr lang="en-US" dirty="0"/>
          </a:p>
          <a:p>
            <a:pPr lvl="3"/>
            <a:endParaRPr lang="en-US" dirty="0">
              <a:solidFill>
                <a:srgbClr val="222222"/>
              </a:solidFill>
              <a:cs typeface="Arial"/>
            </a:endParaRPr>
          </a:p>
          <a:p>
            <a:pPr lvl="1"/>
            <a:endParaRPr lang="en-US" dirty="0">
              <a:solidFill>
                <a:srgbClr val="222222"/>
              </a:solidFill>
              <a:cs typeface="Arial"/>
            </a:endParaRPr>
          </a:p>
          <a:p>
            <a:pPr lvl="1"/>
            <a:endParaRPr lang="en-US" dirty="0"/>
          </a:p>
        </p:txBody>
      </p:sp>
      <p:pic>
        <p:nvPicPr>
          <p:cNvPr id="5" name="Picture 4" descr="A math equation on lined paper&#10;&#10;Description automatically generated">
            <a:extLst>
              <a:ext uri="{FF2B5EF4-FFF2-40B4-BE49-F238E27FC236}">
                <a16:creationId xmlns:a16="http://schemas.microsoft.com/office/drawing/2014/main" id="{27604249-060C-C5E4-E656-C07320726597}"/>
              </a:ext>
            </a:extLst>
          </p:cNvPr>
          <p:cNvPicPr>
            <a:picLocks noChangeAspect="1"/>
          </p:cNvPicPr>
          <p:nvPr/>
        </p:nvPicPr>
        <p:blipFill>
          <a:blip r:embed="rId3"/>
          <a:stretch>
            <a:fillRect/>
          </a:stretch>
        </p:blipFill>
        <p:spPr>
          <a:xfrm>
            <a:off x="6807980" y="4347782"/>
            <a:ext cx="2013558" cy="1974872"/>
          </a:xfrm>
          <a:prstGeom prst="rect">
            <a:avLst/>
          </a:prstGeom>
        </p:spPr>
      </p:pic>
    </p:spTree>
    <p:extLst>
      <p:ext uri="{BB962C8B-B14F-4D97-AF65-F5344CB8AC3E}">
        <p14:creationId xmlns:p14="http://schemas.microsoft.com/office/powerpoint/2010/main" val="3778913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7F-6A2D-99F1-42B5-286C46466412}"/>
              </a:ext>
            </a:extLst>
          </p:cNvPr>
          <p:cNvSpPr>
            <a:spLocks noGrp="1"/>
          </p:cNvSpPr>
          <p:nvPr>
            <p:ph type="title"/>
          </p:nvPr>
        </p:nvSpPr>
        <p:spPr/>
        <p:txBody>
          <a:bodyPr/>
          <a:lstStyle/>
          <a:p>
            <a:r>
              <a:rPr lang="en-US" dirty="0"/>
              <a:t>Case: Deon</a:t>
            </a:r>
          </a:p>
        </p:txBody>
      </p:sp>
      <p:sp>
        <p:nvSpPr>
          <p:cNvPr id="8" name="Content Placeholder 7">
            <a:extLst>
              <a:ext uri="{FF2B5EF4-FFF2-40B4-BE49-F238E27FC236}">
                <a16:creationId xmlns:a16="http://schemas.microsoft.com/office/drawing/2014/main" id="{968995AD-E288-E997-D205-A3399AA0B27D}"/>
              </a:ext>
            </a:extLst>
          </p:cNvPr>
          <p:cNvSpPr>
            <a:spLocks noGrp="1"/>
          </p:cNvSpPr>
          <p:nvPr>
            <p:ph idx="1"/>
          </p:nvPr>
        </p:nvSpPr>
        <p:spPr>
          <a:xfrm>
            <a:off x="4611912" y="1418771"/>
            <a:ext cx="4330189" cy="4367299"/>
          </a:xfrm>
        </p:spPr>
        <p:txBody>
          <a:bodyPr vert="horz" lIns="91440" tIns="45720" rIns="91440" bIns="45720" rtlCol="0" anchor="t">
            <a:normAutofit lnSpcReduction="10000"/>
          </a:bodyPr>
          <a:lstStyle/>
          <a:p>
            <a:endParaRPr lang="en-US" sz="2100" dirty="0">
              <a:cs typeface="Arial"/>
            </a:endParaRPr>
          </a:p>
          <a:p>
            <a:r>
              <a:rPr lang="en-US" sz="2100" dirty="0">
                <a:cs typeface="Arial"/>
              </a:rPr>
              <a:t>6 weeks after starting </a:t>
            </a:r>
            <a:r>
              <a:rPr lang="en-US" sz="2100" err="1">
                <a:cs typeface="Arial"/>
              </a:rPr>
              <a:t>Biktarvy</a:t>
            </a:r>
            <a:r>
              <a:rPr lang="en-US" sz="2100" dirty="0">
                <a:cs typeface="Arial"/>
              </a:rPr>
              <a:t>, Deon's viral load is undetectable (&lt;40 copies/mL) </a:t>
            </a:r>
            <a:r>
              <a:rPr lang="en-US" sz="2100">
                <a:cs typeface="Arial"/>
              </a:rPr>
              <a:t>and CD4 count is 650 cells/</a:t>
            </a:r>
            <a:r>
              <a:rPr lang="en-US" sz="2100" err="1">
                <a:cs typeface="Arial"/>
              </a:rPr>
              <a:t>mL.</a:t>
            </a:r>
            <a:endParaRPr lang="en-US" sz="2100" dirty="0" err="1">
              <a:cs typeface="Arial"/>
            </a:endParaRPr>
          </a:p>
          <a:p>
            <a:r>
              <a:rPr lang="en-US" sz="2100">
                <a:cs typeface="Arial"/>
              </a:rPr>
              <a:t>More energy and symptoms resolved</a:t>
            </a:r>
            <a:endParaRPr lang="en-US" sz="2100" dirty="0">
              <a:cs typeface="Arial"/>
            </a:endParaRPr>
          </a:p>
          <a:p>
            <a:r>
              <a:rPr lang="en-US" sz="2100">
                <a:cs typeface="Arial"/>
              </a:rPr>
              <a:t>In a monogomous relationship with HIV negative male partner who is on PrEP</a:t>
            </a:r>
          </a:p>
          <a:p>
            <a:r>
              <a:rPr lang="en-US" sz="2100">
                <a:cs typeface="Arial"/>
              </a:rPr>
              <a:t>Enrolled in a sober living program for stimulant use disorder</a:t>
            </a:r>
            <a:endParaRPr lang="en-US" sz="2100" dirty="0">
              <a:cs typeface="Arial"/>
            </a:endParaRPr>
          </a:p>
        </p:txBody>
      </p:sp>
      <p:pic>
        <p:nvPicPr>
          <p:cNvPr id="4" name="Picture 3" descr="A person in a tan shirt&#10;&#10;Description automatically generated">
            <a:extLst>
              <a:ext uri="{FF2B5EF4-FFF2-40B4-BE49-F238E27FC236}">
                <a16:creationId xmlns:a16="http://schemas.microsoft.com/office/drawing/2014/main" id="{3A1F2B43-068F-0114-1BC6-A055F08416A0}"/>
              </a:ext>
            </a:extLst>
          </p:cNvPr>
          <p:cNvPicPr>
            <a:picLocks noChangeAspect="1"/>
          </p:cNvPicPr>
          <p:nvPr/>
        </p:nvPicPr>
        <p:blipFill>
          <a:blip r:embed="rId2"/>
          <a:stretch>
            <a:fillRect/>
          </a:stretch>
        </p:blipFill>
        <p:spPr>
          <a:xfrm>
            <a:off x="567422" y="1418637"/>
            <a:ext cx="2995009" cy="4491096"/>
          </a:xfrm>
          <a:prstGeom prst="rect">
            <a:avLst/>
          </a:prstGeom>
        </p:spPr>
      </p:pic>
    </p:spTree>
    <p:extLst>
      <p:ext uri="{BB962C8B-B14F-4D97-AF65-F5344CB8AC3E}">
        <p14:creationId xmlns:p14="http://schemas.microsoft.com/office/powerpoint/2010/main" val="1425052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Prevention Efforts</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45507" y="1172911"/>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i="1" dirty="0"/>
              <a:t>Ending the HIV Epidemic in the U.S. (EHE)</a:t>
            </a:r>
          </a:p>
          <a:p>
            <a:pPr lvl="1"/>
            <a:r>
              <a:rPr lang="en-US" sz="2000" dirty="0"/>
              <a:t>Coordinated by the US Department of HHS</a:t>
            </a:r>
          </a:p>
          <a:p>
            <a:pPr lvl="1"/>
            <a:r>
              <a:rPr lang="en-US" sz="2000" dirty="0"/>
              <a:t>Goals:</a:t>
            </a:r>
          </a:p>
          <a:p>
            <a:pPr lvl="2"/>
            <a:r>
              <a:rPr lang="en-US" sz="1800" dirty="0"/>
              <a:t>Reduce new HIV infections in the U.S. by 75% by 2025 and by 90% by 2030</a:t>
            </a:r>
          </a:p>
          <a:p>
            <a:pPr lvl="2"/>
            <a:r>
              <a:rPr lang="en-US" sz="1800" dirty="0"/>
              <a:t>Advance health equity by scaling up key HIV prevention and treatment strategies</a:t>
            </a:r>
          </a:p>
          <a:p>
            <a:pPr lvl="3">
              <a:buClr>
                <a:srgbClr val="D6201A"/>
              </a:buClr>
            </a:pPr>
            <a:endParaRPr lang="en-US" dirty="0"/>
          </a:p>
          <a:p>
            <a:pPr lvl="2"/>
            <a:endParaRPr lang="en-US" dirty="0"/>
          </a:p>
          <a:p>
            <a:pPr lvl="1"/>
            <a:endParaRPr lang="en-US" dirty="0"/>
          </a:p>
          <a:p>
            <a:pPr lvl="1"/>
            <a:endParaRPr lang="en-US" dirty="0"/>
          </a:p>
        </p:txBody>
      </p:sp>
      <p:pic>
        <p:nvPicPr>
          <p:cNvPr id="4" name="Picture 3" descr="This image shows the number of estimated new HIV infections in the US and major transmission categories.">
            <a:extLst>
              <a:ext uri="{FF2B5EF4-FFF2-40B4-BE49-F238E27FC236}">
                <a16:creationId xmlns:a16="http://schemas.microsoft.com/office/drawing/2014/main" id="{AFA5C92F-0DF2-E9D7-164B-E310F1577741}"/>
              </a:ext>
            </a:extLst>
          </p:cNvPr>
          <p:cNvPicPr>
            <a:picLocks noChangeAspect="1"/>
          </p:cNvPicPr>
          <p:nvPr/>
        </p:nvPicPr>
        <p:blipFill>
          <a:blip r:embed="rId3"/>
          <a:stretch>
            <a:fillRect/>
          </a:stretch>
        </p:blipFill>
        <p:spPr>
          <a:xfrm>
            <a:off x="1046095" y="3631849"/>
            <a:ext cx="6957326" cy="2395219"/>
          </a:xfrm>
          <a:prstGeom prst="rect">
            <a:avLst/>
          </a:prstGeom>
        </p:spPr>
      </p:pic>
    </p:spTree>
    <p:extLst>
      <p:ext uri="{BB962C8B-B14F-4D97-AF65-F5344CB8AC3E}">
        <p14:creationId xmlns:p14="http://schemas.microsoft.com/office/powerpoint/2010/main" val="1917818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Prevention Efforts</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03562" y="1089021"/>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i="1" dirty="0"/>
              <a:t>Ending the HIV Epidemic in the U.S. (EHE)</a:t>
            </a:r>
          </a:p>
          <a:p>
            <a:r>
              <a:rPr lang="en-US" sz="2000" b="1" dirty="0"/>
              <a:t>Incidence</a:t>
            </a:r>
          </a:p>
          <a:p>
            <a:pPr lvl="1"/>
            <a:r>
              <a:rPr lang="en-US" sz="1800" dirty="0"/>
              <a:t>Goal reduce new HIV infections in the U.S. by 75% by 2025 and by 90% by 2030</a:t>
            </a:r>
          </a:p>
          <a:p>
            <a:pPr lvl="1"/>
            <a:r>
              <a:rPr lang="en-US" sz="1800" dirty="0"/>
              <a:t>In 2021 the incidence of HIV in the US was estimated at 32,100 new HIV infections</a:t>
            </a:r>
          </a:p>
          <a:p>
            <a:r>
              <a:rPr lang="en-US" sz="2000" b="1" dirty="0"/>
              <a:t>Knowledge of status</a:t>
            </a:r>
          </a:p>
          <a:p>
            <a:pPr lvl="1"/>
            <a:r>
              <a:rPr lang="en-US" sz="1800" dirty="0"/>
              <a:t>Goal: increase knowledge of HIV status to 95% by 2025</a:t>
            </a:r>
          </a:p>
          <a:p>
            <a:pPr lvl="1"/>
            <a:r>
              <a:rPr lang="en-US" sz="1800" dirty="0"/>
              <a:t>In 2021, 87% of people with HIV received a diagnosis</a:t>
            </a:r>
          </a:p>
          <a:p>
            <a:r>
              <a:rPr lang="en-US" sz="2000" b="1" dirty="0"/>
              <a:t>Viral Suppression</a:t>
            </a:r>
          </a:p>
          <a:p>
            <a:pPr lvl="1"/>
            <a:r>
              <a:rPr lang="en-US" sz="1800" dirty="0"/>
              <a:t>Goal: increase the percentage of people diagnosed with HIV who are virally suppressed to 95% by 2025</a:t>
            </a:r>
          </a:p>
          <a:p>
            <a:pPr lvl="1"/>
            <a:r>
              <a:rPr lang="en-US" sz="1800" dirty="0"/>
              <a:t>In 2021, 66% of people diagnosed with HIV were virally suppressed</a:t>
            </a:r>
          </a:p>
          <a:p>
            <a:endParaRPr lang="en-US" dirty="0"/>
          </a:p>
          <a:p>
            <a:pPr lvl="3"/>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885155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CDC and the </a:t>
            </a:r>
            <a:r>
              <a:rPr lang="en-US" i="1" dirty="0"/>
              <a:t>EHE</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45507" y="1172911"/>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spcBef>
                <a:spcPts val="0"/>
              </a:spcBef>
            </a:pPr>
            <a:r>
              <a:rPr lang="en-US" sz="2000" dirty="0">
                <a:solidFill>
                  <a:srgbClr val="000000"/>
                </a:solidFill>
                <a:ea typeface="+mn-lt"/>
                <a:cs typeface="+mn-lt"/>
              </a:rPr>
              <a:t>Diagnosis all people LWH as early as possible</a:t>
            </a:r>
            <a:endParaRPr lang="en-US" dirty="0"/>
          </a:p>
          <a:p>
            <a:pPr>
              <a:spcBef>
                <a:spcPts val="0"/>
              </a:spcBef>
            </a:pPr>
            <a:r>
              <a:rPr lang="en-US" sz="2000" dirty="0">
                <a:solidFill>
                  <a:srgbClr val="000000"/>
                </a:solidFill>
                <a:ea typeface="+mn-lt"/>
                <a:cs typeface="+mn-lt"/>
              </a:rPr>
              <a:t>Treat PWH rapidly and effectively to achieve viral suppression </a:t>
            </a:r>
          </a:p>
          <a:p>
            <a:pPr>
              <a:spcBef>
                <a:spcPts val="0"/>
              </a:spcBef>
            </a:pPr>
            <a:r>
              <a:rPr lang="en-US" sz="2000" dirty="0">
                <a:solidFill>
                  <a:srgbClr val="000000"/>
                </a:solidFill>
                <a:ea typeface="+mn-lt"/>
                <a:cs typeface="+mn-lt"/>
              </a:rPr>
              <a:t>Prevent HIV by  promoting access to </a:t>
            </a:r>
            <a:r>
              <a:rPr lang="en-US" sz="2000" err="1">
                <a:solidFill>
                  <a:srgbClr val="000000"/>
                </a:solidFill>
                <a:ea typeface="+mn-lt"/>
                <a:cs typeface="+mn-lt"/>
              </a:rPr>
              <a:t>PrEP</a:t>
            </a:r>
            <a:r>
              <a:rPr lang="en-US" sz="2000" dirty="0">
                <a:solidFill>
                  <a:srgbClr val="000000"/>
                </a:solidFill>
                <a:ea typeface="+mn-lt"/>
                <a:cs typeface="+mn-lt"/>
              </a:rPr>
              <a:t> and SSPs</a:t>
            </a:r>
          </a:p>
          <a:p>
            <a:pPr>
              <a:spcBef>
                <a:spcPts val="0"/>
              </a:spcBef>
            </a:pPr>
            <a:r>
              <a:rPr lang="en-US" sz="2000" dirty="0">
                <a:solidFill>
                  <a:srgbClr val="000000"/>
                </a:solidFill>
                <a:ea typeface="+mn-lt"/>
                <a:cs typeface="+mn-lt"/>
              </a:rPr>
              <a:t>CDC responds quickly to potential HIV outbreaks</a:t>
            </a:r>
            <a:endParaRPr lang="en-US" sz="2000" dirty="0"/>
          </a:p>
          <a:p>
            <a:pPr lvl="1"/>
            <a:endParaRPr lang="en-US" dirty="0"/>
          </a:p>
          <a:p>
            <a:pPr lvl="3"/>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810681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Prevention Efforts</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45507" y="1172911"/>
            <a:ext cx="7956884" cy="4525963"/>
          </a:xfrm>
          <a:prstGeom prst="rect">
            <a:avLst/>
          </a:prstGeom>
        </p:spPr>
        <p:txBody>
          <a:bodyPr lIns="91440" tIns="45720" rIns="91440" bIns="45720" anchor="t"/>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err="1"/>
              <a:t>PrEP</a:t>
            </a:r>
            <a:r>
              <a:rPr lang="en-US" dirty="0"/>
              <a:t> (Pre-Exposure Prophylaxis)</a:t>
            </a:r>
          </a:p>
          <a:p>
            <a:r>
              <a:rPr lang="en-US" dirty="0"/>
              <a:t>Ending the HIV Epidemic</a:t>
            </a:r>
          </a:p>
          <a:p>
            <a:r>
              <a:rPr lang="en-US" dirty="0"/>
              <a:t>CDC's Lets Stop HIV Together</a:t>
            </a:r>
          </a:p>
          <a:p>
            <a:pPr lvl="2"/>
            <a:endParaRPr lang="en-US" dirty="0"/>
          </a:p>
          <a:p>
            <a:pPr lvl="1"/>
            <a:endParaRPr lang="en-US" dirty="0"/>
          </a:p>
          <a:p>
            <a:pPr lvl="1"/>
            <a:endParaRPr lang="en-US" dirty="0"/>
          </a:p>
        </p:txBody>
      </p:sp>
    </p:spTree>
    <p:extLst>
      <p:ext uri="{BB962C8B-B14F-4D97-AF65-F5344CB8AC3E}">
        <p14:creationId xmlns:p14="http://schemas.microsoft.com/office/powerpoint/2010/main" val="1955692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457199" y="274638"/>
            <a:ext cx="8315569"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spcAft>
                <a:spcPts val="600"/>
              </a:spcAft>
            </a:pPr>
            <a:r>
              <a:rPr lang="en-US" b="0" i="0" kern="1200" cap="none" spc="-100" baseline="0">
                <a:ln>
                  <a:noFill/>
                </a:ln>
                <a:effectLst/>
                <a:latin typeface="+mj-lt"/>
                <a:ea typeface="+mj-ea"/>
                <a:cs typeface="ITC Avant Garde Std Md"/>
              </a:rPr>
              <a:t>How to Advocate</a:t>
            </a:r>
          </a:p>
        </p:txBody>
      </p:sp>
      <p:graphicFrame>
        <p:nvGraphicFramePr>
          <p:cNvPr id="5" name="Content Placeholder 2">
            <a:extLst>
              <a:ext uri="{FF2B5EF4-FFF2-40B4-BE49-F238E27FC236}">
                <a16:creationId xmlns:a16="http://schemas.microsoft.com/office/drawing/2014/main" id="{F35A8F4A-B8C5-756D-34E4-56A7FA128425}"/>
              </a:ext>
            </a:extLst>
          </p:cNvPr>
          <p:cNvGraphicFramePr/>
          <p:nvPr>
            <p:extLst>
              <p:ext uri="{D42A27DB-BD31-4B8C-83A1-F6EECF244321}">
                <p14:modId xmlns:p14="http://schemas.microsoft.com/office/powerpoint/2010/main" val="712933595"/>
              </p:ext>
            </p:extLst>
          </p:nvPr>
        </p:nvGraphicFramePr>
        <p:xfrm>
          <a:off x="4419599" y="1536192"/>
          <a:ext cx="4038599" cy="4431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descr="Social Media Toolkit | Partner With Us | Let's Stop HIV ...">
            <a:extLst>
              <a:ext uri="{FF2B5EF4-FFF2-40B4-BE49-F238E27FC236}">
                <a16:creationId xmlns:a16="http://schemas.microsoft.com/office/drawing/2014/main" id="{76EBEF78-16F6-BAB9-7504-2230F0A0762E}"/>
              </a:ext>
            </a:extLst>
          </p:cNvPr>
          <p:cNvPicPr>
            <a:picLocks noChangeAspect="1"/>
          </p:cNvPicPr>
          <p:nvPr/>
        </p:nvPicPr>
        <p:blipFill>
          <a:blip r:embed="rId7"/>
          <a:stretch>
            <a:fillRect/>
          </a:stretch>
        </p:blipFill>
        <p:spPr>
          <a:xfrm>
            <a:off x="1906556" y="3802163"/>
            <a:ext cx="2168676" cy="1550041"/>
          </a:xfrm>
          <a:prstGeom prst="rect">
            <a:avLst/>
          </a:prstGeom>
        </p:spPr>
      </p:pic>
      <p:pic>
        <p:nvPicPr>
          <p:cNvPr id="19" name="Picture 18" descr="American Academy of HIV Medicine | Supporting HIV Care Providers">
            <a:extLst>
              <a:ext uri="{FF2B5EF4-FFF2-40B4-BE49-F238E27FC236}">
                <a16:creationId xmlns:a16="http://schemas.microsoft.com/office/drawing/2014/main" id="{9D4DB269-4CE1-F5DD-B18F-9D24447EE783}"/>
              </a:ext>
            </a:extLst>
          </p:cNvPr>
          <p:cNvPicPr>
            <a:picLocks noChangeAspect="1"/>
          </p:cNvPicPr>
          <p:nvPr/>
        </p:nvPicPr>
        <p:blipFill>
          <a:blip r:embed="rId8"/>
          <a:stretch>
            <a:fillRect/>
          </a:stretch>
        </p:blipFill>
        <p:spPr>
          <a:xfrm>
            <a:off x="828698" y="2977151"/>
            <a:ext cx="2743197" cy="605117"/>
          </a:xfrm>
          <a:prstGeom prst="rect">
            <a:avLst/>
          </a:prstGeom>
        </p:spPr>
      </p:pic>
      <p:pic>
        <p:nvPicPr>
          <p:cNvPr id="20" name="Picture 19" descr="Clinicalinfo | Information on HIV/AIDS Treatment, Prevention and Research |  NIH">
            <a:extLst>
              <a:ext uri="{FF2B5EF4-FFF2-40B4-BE49-F238E27FC236}">
                <a16:creationId xmlns:a16="http://schemas.microsoft.com/office/drawing/2014/main" id="{356BB456-D4E9-36B9-EE0F-FA2F3F1C682F}"/>
              </a:ext>
            </a:extLst>
          </p:cNvPr>
          <p:cNvPicPr>
            <a:picLocks noChangeAspect="1"/>
          </p:cNvPicPr>
          <p:nvPr/>
        </p:nvPicPr>
        <p:blipFill>
          <a:blip r:embed="rId9"/>
          <a:stretch>
            <a:fillRect/>
          </a:stretch>
        </p:blipFill>
        <p:spPr>
          <a:xfrm>
            <a:off x="208297" y="1264417"/>
            <a:ext cx="1905000" cy="1495425"/>
          </a:xfrm>
          <a:prstGeom prst="rect">
            <a:avLst/>
          </a:prstGeom>
        </p:spPr>
      </p:pic>
    </p:spTree>
    <p:extLst>
      <p:ext uri="{BB962C8B-B14F-4D97-AF65-F5344CB8AC3E}">
        <p14:creationId xmlns:p14="http://schemas.microsoft.com/office/powerpoint/2010/main" val="3596989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09B3-9DA2-78A9-10D9-BD5EE56F93EA}"/>
              </a:ext>
            </a:extLst>
          </p:cNvPr>
          <p:cNvSpPr>
            <a:spLocks noGrp="1"/>
          </p:cNvSpPr>
          <p:nvPr>
            <p:ph type="title"/>
          </p:nvPr>
        </p:nvSpPr>
        <p:spPr/>
        <p:txBody>
          <a:bodyPr/>
          <a:lstStyle/>
          <a:p>
            <a:r>
              <a:rPr lang="en-US" dirty="0"/>
              <a:t>Citations</a:t>
            </a:r>
          </a:p>
        </p:txBody>
      </p:sp>
      <p:sp>
        <p:nvSpPr>
          <p:cNvPr id="3" name="Content Placeholder 2">
            <a:extLst>
              <a:ext uri="{FF2B5EF4-FFF2-40B4-BE49-F238E27FC236}">
                <a16:creationId xmlns:a16="http://schemas.microsoft.com/office/drawing/2014/main" id="{6E2142F1-C406-ACB9-1A2E-3E561705D66C}"/>
              </a:ext>
            </a:extLst>
          </p:cNvPr>
          <p:cNvSpPr>
            <a:spLocks noGrp="1"/>
          </p:cNvSpPr>
          <p:nvPr>
            <p:ph sz="half" idx="1"/>
          </p:nvPr>
        </p:nvSpPr>
        <p:spPr>
          <a:xfrm>
            <a:off x="457200" y="1536192"/>
            <a:ext cx="8556171" cy="4431307"/>
          </a:xfrm>
        </p:spPr>
        <p:txBody>
          <a:bodyPr vert="horz" lIns="91440" tIns="45720" rIns="91440" bIns="45720" rtlCol="0" anchor="t">
            <a:normAutofit/>
          </a:bodyPr>
          <a:lstStyle/>
          <a:p>
            <a:pPr>
              <a:buNone/>
            </a:pPr>
            <a:r>
              <a:rPr lang="en-US" sz="1400" dirty="0">
                <a:ea typeface="+mn-lt"/>
                <a:cs typeface="+mn-lt"/>
              </a:rPr>
              <a:t>Centers for Disease Control and Prevention. (n.d.). Centers for Disease Control and Prevention. </a:t>
            </a:r>
            <a:r>
              <a:rPr lang="en-US" sz="1400" dirty="0">
                <a:ea typeface="+mn-lt"/>
                <a:cs typeface="+mn-lt"/>
                <a:hlinkClick r:id="rId2"/>
              </a:rPr>
              <a:t>https://www.cdc.gov/</a:t>
            </a:r>
            <a:r>
              <a:rPr lang="en-US" sz="1400" dirty="0">
                <a:ea typeface="+mn-lt"/>
                <a:cs typeface="+mn-lt"/>
              </a:rPr>
              <a:t> </a:t>
            </a:r>
            <a:endParaRPr lang="en-US"/>
          </a:p>
          <a:p>
            <a:pPr>
              <a:buNone/>
            </a:pPr>
            <a:r>
              <a:rPr lang="en-US" sz="1400" i="1" dirty="0">
                <a:ea typeface="+mn-lt"/>
                <a:cs typeface="+mn-lt"/>
              </a:rPr>
              <a:t>HIV and AIDS resources</a:t>
            </a:r>
            <a:r>
              <a:rPr lang="en-US" sz="1400" dirty="0">
                <a:ea typeface="+mn-lt"/>
                <a:cs typeface="+mn-lt"/>
              </a:rPr>
              <a:t>. HIV.gov. (1970, October 15). </a:t>
            </a:r>
            <a:r>
              <a:rPr lang="en-US" sz="1400" dirty="0">
                <a:ea typeface="+mn-lt"/>
                <a:cs typeface="+mn-lt"/>
                <a:hlinkClick r:id="rId3"/>
              </a:rPr>
              <a:t>https://www.hiv.gov/</a:t>
            </a:r>
            <a:r>
              <a:rPr lang="en-US" sz="1400" dirty="0">
                <a:ea typeface="+mn-lt"/>
                <a:cs typeface="+mn-lt"/>
              </a:rPr>
              <a:t> </a:t>
            </a:r>
            <a:endParaRPr lang="en-US"/>
          </a:p>
          <a:p>
            <a:pPr>
              <a:buNone/>
            </a:pPr>
            <a:r>
              <a:rPr lang="en-US" sz="1400" dirty="0">
                <a:ea typeface="+mn-lt"/>
                <a:cs typeface="+mn-lt"/>
              </a:rPr>
              <a:t>National HIV curriculum. (n.d.). </a:t>
            </a:r>
            <a:r>
              <a:rPr lang="en-US" sz="1400" dirty="0">
                <a:ea typeface="+mn-lt"/>
                <a:cs typeface="+mn-lt"/>
                <a:hlinkClick r:id="rId4"/>
              </a:rPr>
              <a:t>https://www.hiv.uw.edu/</a:t>
            </a:r>
            <a:r>
              <a:rPr lang="en-US" sz="1400" dirty="0">
                <a:ea typeface="+mn-lt"/>
                <a:cs typeface="+mn-lt"/>
              </a:rPr>
              <a:t> </a:t>
            </a:r>
            <a:endParaRPr lang="en-US"/>
          </a:p>
          <a:p>
            <a:pPr>
              <a:buNone/>
            </a:pPr>
            <a:r>
              <a:rPr lang="en-US" sz="1400" dirty="0">
                <a:ea typeface="+mn-lt"/>
                <a:cs typeface="+mn-lt"/>
              </a:rPr>
              <a:t>Berry, J., &amp; Vazquez, E. (2023). A guide to the drug guide. </a:t>
            </a:r>
            <a:r>
              <a:rPr lang="en-US" sz="1400" i="1" dirty="0">
                <a:ea typeface="+mn-lt"/>
                <a:cs typeface="+mn-lt"/>
              </a:rPr>
              <a:t>Positively Aware</a:t>
            </a:r>
            <a:r>
              <a:rPr lang="en-US" sz="1400" dirty="0">
                <a:ea typeface="+mn-lt"/>
                <a:cs typeface="+mn-lt"/>
              </a:rPr>
              <a:t>, </a:t>
            </a:r>
            <a:r>
              <a:rPr lang="en-US" sz="1400" i="1" dirty="0">
                <a:ea typeface="+mn-lt"/>
                <a:cs typeface="+mn-lt"/>
              </a:rPr>
              <a:t>27</a:t>
            </a:r>
            <a:r>
              <a:rPr lang="en-US" sz="1400" dirty="0">
                <a:ea typeface="+mn-lt"/>
                <a:cs typeface="+mn-lt"/>
              </a:rPr>
              <a:t>(</a:t>
            </a:r>
            <a:r>
              <a:rPr lang="en-US" sz="1400" dirty="0" err="1">
                <a:ea typeface="+mn-lt"/>
                <a:cs typeface="+mn-lt"/>
              </a:rPr>
              <a:t>March+April</a:t>
            </a:r>
            <a:r>
              <a:rPr lang="en-US" sz="1400" dirty="0">
                <a:ea typeface="+mn-lt"/>
                <a:cs typeface="+mn-lt"/>
              </a:rPr>
              <a:t> 2023), 27–28. </a:t>
            </a:r>
            <a:endParaRPr lang="en-US" dirty="0"/>
          </a:p>
          <a:p>
            <a:pPr>
              <a:buNone/>
            </a:pPr>
            <a:r>
              <a:rPr lang="en-US" sz="1400" dirty="0">
                <a:cs typeface="Arial"/>
              </a:rPr>
              <a:t>Stern, J. (2023). What makes HIV such a retro-virus?. </a:t>
            </a:r>
            <a:r>
              <a:rPr lang="en-US" sz="1400" i="1" dirty="0">
                <a:cs typeface="Arial"/>
              </a:rPr>
              <a:t>Positively Aware</a:t>
            </a:r>
            <a:r>
              <a:rPr lang="en-US" sz="1400" dirty="0">
                <a:cs typeface="Arial"/>
              </a:rPr>
              <a:t>, </a:t>
            </a:r>
            <a:r>
              <a:rPr lang="en-US" sz="1400" i="1" dirty="0">
                <a:cs typeface="Arial"/>
              </a:rPr>
              <a:t>27</a:t>
            </a:r>
            <a:r>
              <a:rPr lang="en-US" sz="1400" dirty="0">
                <a:cs typeface="Arial"/>
              </a:rPr>
              <a:t>(</a:t>
            </a:r>
            <a:r>
              <a:rPr lang="en-US" sz="1400" dirty="0" err="1">
                <a:cs typeface="Arial"/>
              </a:rPr>
              <a:t>March+April</a:t>
            </a:r>
            <a:r>
              <a:rPr lang="en-US" sz="1400" dirty="0">
                <a:cs typeface="Arial"/>
              </a:rPr>
              <a:t> 2023), 22–23. </a:t>
            </a:r>
            <a:endParaRPr lang="en-US" dirty="0"/>
          </a:p>
          <a:p>
            <a:pPr marL="114300" indent="0">
              <a:buNone/>
            </a:pPr>
            <a:endParaRPr lang="en-US" dirty="0"/>
          </a:p>
        </p:txBody>
      </p:sp>
    </p:spTree>
    <p:extLst>
      <p:ext uri="{BB962C8B-B14F-4D97-AF65-F5344CB8AC3E}">
        <p14:creationId xmlns:p14="http://schemas.microsoft.com/office/powerpoint/2010/main" val="328617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and Age</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a:p>
        </p:txBody>
      </p:sp>
      <p:pic>
        <p:nvPicPr>
          <p:cNvPr id="4" name="Picture 3" descr="A group of people standing together&#10;&#10;Description automatically generated">
            <a:extLst>
              <a:ext uri="{FF2B5EF4-FFF2-40B4-BE49-F238E27FC236}">
                <a16:creationId xmlns:a16="http://schemas.microsoft.com/office/drawing/2014/main" id="{3B796613-6489-601C-CEED-42234EF8185A}"/>
              </a:ext>
            </a:extLst>
          </p:cNvPr>
          <p:cNvPicPr>
            <a:picLocks noChangeAspect="1"/>
          </p:cNvPicPr>
          <p:nvPr/>
        </p:nvPicPr>
        <p:blipFill>
          <a:blip r:embed="rId3"/>
          <a:stretch>
            <a:fillRect/>
          </a:stretch>
        </p:blipFill>
        <p:spPr>
          <a:xfrm>
            <a:off x="175381" y="2074333"/>
            <a:ext cx="4311953" cy="2533227"/>
          </a:xfrm>
          <a:prstGeom prst="rect">
            <a:avLst/>
          </a:prstGeom>
        </p:spPr>
      </p:pic>
      <p:pic>
        <p:nvPicPr>
          <p:cNvPr id="6" name="Picture 5" descr="A graph with numbers and dots&#10;&#10;Description automatically generated">
            <a:extLst>
              <a:ext uri="{FF2B5EF4-FFF2-40B4-BE49-F238E27FC236}">
                <a16:creationId xmlns:a16="http://schemas.microsoft.com/office/drawing/2014/main" id="{8BEA9EEC-4D47-5520-E586-FB0687FC36E1}"/>
              </a:ext>
            </a:extLst>
          </p:cNvPr>
          <p:cNvPicPr>
            <a:picLocks noChangeAspect="1"/>
          </p:cNvPicPr>
          <p:nvPr/>
        </p:nvPicPr>
        <p:blipFill>
          <a:blip r:embed="rId4"/>
          <a:stretch>
            <a:fillRect/>
          </a:stretch>
        </p:blipFill>
        <p:spPr>
          <a:xfrm>
            <a:off x="4801809" y="1517952"/>
            <a:ext cx="3961191" cy="3543421"/>
          </a:xfrm>
          <a:prstGeom prst="rect">
            <a:avLst/>
          </a:prstGeom>
        </p:spPr>
      </p:pic>
      <p:sp>
        <p:nvSpPr>
          <p:cNvPr id="7" name="TextBox 6">
            <a:extLst>
              <a:ext uri="{FF2B5EF4-FFF2-40B4-BE49-F238E27FC236}">
                <a16:creationId xmlns:a16="http://schemas.microsoft.com/office/drawing/2014/main" id="{5382DA0C-9A83-6F2C-3E2D-2D90DD942A00}"/>
              </a:ext>
            </a:extLst>
          </p:cNvPr>
          <p:cNvSpPr txBox="1"/>
          <p:nvPr/>
        </p:nvSpPr>
        <p:spPr>
          <a:xfrm>
            <a:off x="266095" y="5213048"/>
            <a:ext cx="851504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ea typeface="+mn-lt"/>
                <a:cs typeface="+mn-lt"/>
              </a:rPr>
              <a:t>Source: CDC. </a:t>
            </a:r>
            <a:r>
              <a:rPr lang="en-US" sz="1000" u="sng" dirty="0">
                <a:solidFill>
                  <a:srgbClr val="075290"/>
                </a:solidFill>
                <a:ea typeface="+mn-lt"/>
                <a:cs typeface="+mn-lt"/>
                <a:hlinkClick r:id="rId5"/>
              </a:rPr>
              <a:t>Diagnoses of HIV infection in the United States and dependent areas, 2019</a:t>
            </a:r>
            <a:r>
              <a:rPr lang="en-US" sz="1000" dirty="0">
                <a:solidFill>
                  <a:srgbClr val="000000"/>
                </a:solidFill>
                <a:ea typeface="+mn-lt"/>
                <a:cs typeface="+mn-lt"/>
              </a:rPr>
              <a:t>. </a:t>
            </a:r>
            <a:r>
              <a:rPr lang="en-US" sz="1000" i="1" dirty="0">
                <a:solidFill>
                  <a:srgbClr val="000000"/>
                </a:solidFill>
                <a:ea typeface="+mn-lt"/>
                <a:cs typeface="+mn-lt"/>
              </a:rPr>
              <a:t>HIV Surveillance Report</a:t>
            </a:r>
            <a:r>
              <a:rPr lang="en-US" sz="1000" dirty="0">
                <a:solidFill>
                  <a:srgbClr val="000000"/>
                </a:solidFill>
                <a:ea typeface="+mn-lt"/>
                <a:cs typeface="+mn-lt"/>
              </a:rPr>
              <a:t> 2021;32.</a:t>
            </a:r>
            <a:endParaRPr lang="en-US" dirty="0"/>
          </a:p>
        </p:txBody>
      </p:sp>
    </p:spTree>
    <p:extLst>
      <p:ext uri="{BB962C8B-B14F-4D97-AF65-F5344CB8AC3E}">
        <p14:creationId xmlns:p14="http://schemas.microsoft.com/office/powerpoint/2010/main" val="3281973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91FB-2FD7-4E0D-B96D-630C1E09E291}"/>
              </a:ext>
            </a:extLst>
          </p:cNvPr>
          <p:cNvSpPr>
            <a:spLocks noGrp="1"/>
          </p:cNvSpPr>
          <p:nvPr>
            <p:ph type="ctrTitle"/>
          </p:nvPr>
        </p:nvSpPr>
        <p:spPr/>
        <p:txBody>
          <a:bodyPr/>
          <a:lstStyle/>
          <a:p>
            <a:r>
              <a:rPr lang="en-US" dirty="0"/>
              <a:t>Q&amp;A</a:t>
            </a:r>
          </a:p>
        </p:txBody>
      </p:sp>
    </p:spTree>
    <p:extLst>
      <p:ext uri="{BB962C8B-B14F-4D97-AF65-F5344CB8AC3E}">
        <p14:creationId xmlns:p14="http://schemas.microsoft.com/office/powerpoint/2010/main" val="3367073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2AC82-23F4-4499-9B40-8EF7A61FD7A9}"/>
              </a:ext>
            </a:extLst>
          </p:cNvPr>
          <p:cNvSpPr/>
          <p:nvPr/>
        </p:nvSpPr>
        <p:spPr>
          <a:xfrm>
            <a:off x="599440" y="1184990"/>
            <a:ext cx="8321040" cy="4985980"/>
          </a:xfrm>
          <a:prstGeom prst="rect">
            <a:avLst/>
          </a:prstGeom>
        </p:spPr>
        <p:txBody>
          <a:bodyPr wrap="square">
            <a:spAutoFit/>
          </a:bodyPr>
          <a:lstStyle/>
          <a:p>
            <a:r>
              <a:rPr lang="en-US" sz="2400" b="1" dirty="0"/>
              <a:t>AETC Program</a:t>
            </a:r>
          </a:p>
          <a:p>
            <a:r>
              <a:rPr lang="en-US" sz="2400" b="1" dirty="0"/>
              <a:t>National Centers and National HIV Curriculum</a:t>
            </a:r>
          </a:p>
          <a:p>
            <a:endParaRPr lang="en-US" dirty="0"/>
          </a:p>
          <a:p>
            <a:pPr marL="285750" indent="-285750">
              <a:buFont typeface="Arial" panose="020B0604020202020204" pitchFamily="34" charset="0"/>
              <a:buChar char="•"/>
            </a:pPr>
            <a:r>
              <a:rPr lang="en-US" dirty="0"/>
              <a:t>National Coordinating Resource Center serves as the central web based</a:t>
            </a:r>
          </a:p>
          <a:p>
            <a:r>
              <a:rPr lang="en-US" dirty="0"/>
              <a:t>repository for AETC Program training and capacity building resources; its</a:t>
            </a:r>
          </a:p>
          <a:p>
            <a:r>
              <a:rPr lang="en-US" dirty="0"/>
              <a:t>website includes a free virtual library with training and technical assistance</a:t>
            </a:r>
          </a:p>
          <a:p>
            <a:r>
              <a:rPr lang="en-US" dirty="0"/>
              <a:t>materials, a program directory, and a calendar of trainings and other events.</a:t>
            </a:r>
          </a:p>
          <a:p>
            <a:r>
              <a:rPr lang="en-US" dirty="0"/>
              <a:t>Learn more: https ://aidsetc.org </a:t>
            </a:r>
          </a:p>
          <a:p>
            <a:endParaRPr lang="en-US" dirty="0"/>
          </a:p>
          <a:p>
            <a:pPr marL="285750" indent="-285750">
              <a:buFont typeface="Arial" panose="020B0604020202020204" pitchFamily="34" charset="0"/>
              <a:buChar char="•"/>
            </a:pPr>
            <a:r>
              <a:rPr lang="en-US" dirty="0"/>
              <a:t>National Clinician Consultation Center provides free, peer to peer,</a:t>
            </a:r>
          </a:p>
          <a:p>
            <a:r>
              <a:rPr lang="en-US" dirty="0"/>
              <a:t>expert advice for health professionals on HIV prevention, care, and treatment</a:t>
            </a:r>
          </a:p>
          <a:p>
            <a:r>
              <a:rPr lang="en-US" dirty="0"/>
              <a:t>and related topics. Learn more: https ://nccc.ucsf.edu  </a:t>
            </a:r>
          </a:p>
          <a:p>
            <a:endParaRPr lang="en-US" dirty="0"/>
          </a:p>
          <a:p>
            <a:pPr marL="285750" indent="-285750">
              <a:buFont typeface="Arial" panose="020B0604020202020204" pitchFamily="34" charset="0"/>
              <a:buChar char="•"/>
            </a:pPr>
            <a:r>
              <a:rPr lang="en-US" dirty="0"/>
              <a:t>National HIV Curriculum provides ongoing, up to date HIV training and</a:t>
            </a:r>
          </a:p>
          <a:p>
            <a:r>
              <a:rPr lang="en-US" dirty="0"/>
              <a:t>information for health professionals through a free, web based curriculum;</a:t>
            </a:r>
          </a:p>
          <a:p>
            <a:r>
              <a:rPr lang="en-US" dirty="0"/>
              <a:t>also provides free CME credits, CNE contact hours, CE contact hours, and</a:t>
            </a:r>
          </a:p>
          <a:p>
            <a:r>
              <a:rPr lang="en-US" dirty="0"/>
              <a:t>maintenance of certification credits. Learn more: </a:t>
            </a:r>
            <a:r>
              <a:rPr lang="en-US" dirty="0">
                <a:hlinkClick r:id="rId2"/>
              </a:rPr>
              <a:t>www.hiv.uw.edu</a:t>
            </a:r>
            <a:r>
              <a:rPr lang="en-US" dirty="0"/>
              <a:t> </a:t>
            </a:r>
          </a:p>
        </p:txBody>
      </p:sp>
    </p:spTree>
    <p:extLst>
      <p:ext uri="{BB962C8B-B14F-4D97-AF65-F5344CB8AC3E}">
        <p14:creationId xmlns:p14="http://schemas.microsoft.com/office/powerpoint/2010/main" val="183299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and Age</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5382DA0C-9A83-6F2C-3E2D-2D90DD942A00}"/>
              </a:ext>
            </a:extLst>
          </p:cNvPr>
          <p:cNvSpPr txBox="1"/>
          <p:nvPr/>
        </p:nvSpPr>
        <p:spPr>
          <a:xfrm>
            <a:off x="374952" y="4971143"/>
            <a:ext cx="851504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ea typeface="+mn-lt"/>
                <a:cs typeface="+mn-lt"/>
              </a:rPr>
              <a:t>Source: CDC. </a:t>
            </a:r>
            <a:r>
              <a:rPr lang="en-US" sz="1000" u="sng" dirty="0">
                <a:solidFill>
                  <a:srgbClr val="075290"/>
                </a:solidFill>
                <a:ea typeface="+mn-lt"/>
                <a:cs typeface="+mn-lt"/>
                <a:hlinkClick r:id="rId3"/>
              </a:rPr>
              <a:t>Diagnoses of HIV infection in the United States and dependent areas, 2019</a:t>
            </a:r>
            <a:r>
              <a:rPr lang="en-US" sz="1000" dirty="0">
                <a:solidFill>
                  <a:srgbClr val="000000"/>
                </a:solidFill>
                <a:ea typeface="+mn-lt"/>
                <a:cs typeface="+mn-lt"/>
              </a:rPr>
              <a:t>. </a:t>
            </a:r>
            <a:r>
              <a:rPr lang="en-US" sz="1000" i="1" dirty="0">
                <a:solidFill>
                  <a:srgbClr val="000000"/>
                </a:solidFill>
                <a:ea typeface="+mn-lt"/>
                <a:cs typeface="+mn-lt"/>
              </a:rPr>
              <a:t>HIV Surveillance Report</a:t>
            </a:r>
            <a:r>
              <a:rPr lang="en-US" sz="1000" dirty="0">
                <a:solidFill>
                  <a:srgbClr val="000000"/>
                </a:solidFill>
                <a:ea typeface="+mn-lt"/>
                <a:cs typeface="+mn-lt"/>
              </a:rPr>
              <a:t> 2021;32.</a:t>
            </a:r>
            <a:endParaRPr lang="en-US" dirty="0"/>
          </a:p>
        </p:txBody>
      </p:sp>
      <p:pic>
        <p:nvPicPr>
          <p:cNvPr id="5" name="Picture 4" descr="A graph of percentages and numbers&#10;&#10;Description automatically generated">
            <a:extLst>
              <a:ext uri="{FF2B5EF4-FFF2-40B4-BE49-F238E27FC236}">
                <a16:creationId xmlns:a16="http://schemas.microsoft.com/office/drawing/2014/main" id="{E8591B4D-0DAC-26C7-5F50-7B0759703442}"/>
              </a:ext>
            </a:extLst>
          </p:cNvPr>
          <p:cNvPicPr>
            <a:picLocks noChangeAspect="1"/>
          </p:cNvPicPr>
          <p:nvPr/>
        </p:nvPicPr>
        <p:blipFill>
          <a:blip r:embed="rId4"/>
          <a:stretch>
            <a:fillRect/>
          </a:stretch>
        </p:blipFill>
        <p:spPr>
          <a:xfrm>
            <a:off x="145142" y="2001763"/>
            <a:ext cx="4287761" cy="2628052"/>
          </a:xfrm>
          <a:prstGeom prst="rect">
            <a:avLst/>
          </a:prstGeom>
        </p:spPr>
      </p:pic>
      <p:pic>
        <p:nvPicPr>
          <p:cNvPr id="8" name="Picture 7" descr="A graph of number and percentages&#10;&#10;Description automatically generated">
            <a:extLst>
              <a:ext uri="{FF2B5EF4-FFF2-40B4-BE49-F238E27FC236}">
                <a16:creationId xmlns:a16="http://schemas.microsoft.com/office/drawing/2014/main" id="{1EA46641-D031-3D34-8F84-3E4381F692E1}"/>
              </a:ext>
            </a:extLst>
          </p:cNvPr>
          <p:cNvPicPr>
            <a:picLocks noChangeAspect="1"/>
          </p:cNvPicPr>
          <p:nvPr/>
        </p:nvPicPr>
        <p:blipFill>
          <a:blip r:embed="rId5"/>
          <a:stretch>
            <a:fillRect/>
          </a:stretch>
        </p:blipFill>
        <p:spPr>
          <a:xfrm>
            <a:off x="4705048" y="1941285"/>
            <a:ext cx="4330095" cy="2688529"/>
          </a:xfrm>
          <a:prstGeom prst="rect">
            <a:avLst/>
          </a:prstGeom>
        </p:spPr>
      </p:pic>
    </p:spTree>
    <p:extLst>
      <p:ext uri="{BB962C8B-B14F-4D97-AF65-F5344CB8AC3E}">
        <p14:creationId xmlns:p14="http://schemas.microsoft.com/office/powerpoint/2010/main" val="105014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and Race/Ethnicity</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a:p>
        </p:txBody>
      </p:sp>
      <p:pic>
        <p:nvPicPr>
          <p:cNvPr id="5" name="Picture 4" descr="Figure 3. HIV incidence by race/ethnicity, 2019">
            <a:extLst>
              <a:ext uri="{FF2B5EF4-FFF2-40B4-BE49-F238E27FC236}">
                <a16:creationId xmlns:a16="http://schemas.microsoft.com/office/drawing/2014/main" id="{2BD8DE42-4271-E84A-5DAB-AD7243512513}"/>
              </a:ext>
            </a:extLst>
          </p:cNvPr>
          <p:cNvPicPr>
            <a:picLocks noChangeAspect="1"/>
          </p:cNvPicPr>
          <p:nvPr/>
        </p:nvPicPr>
        <p:blipFill>
          <a:blip r:embed="rId3"/>
          <a:stretch>
            <a:fillRect/>
          </a:stretch>
        </p:blipFill>
        <p:spPr>
          <a:xfrm>
            <a:off x="-5842" y="1339008"/>
            <a:ext cx="8958489" cy="3924360"/>
          </a:xfrm>
          <a:prstGeom prst="rect">
            <a:avLst/>
          </a:prstGeom>
        </p:spPr>
      </p:pic>
      <p:sp>
        <p:nvSpPr>
          <p:cNvPr id="6" name="TextBox 5">
            <a:extLst>
              <a:ext uri="{FF2B5EF4-FFF2-40B4-BE49-F238E27FC236}">
                <a16:creationId xmlns:a16="http://schemas.microsoft.com/office/drawing/2014/main" id="{FF6D7A21-5DB7-66E0-8F49-4E4A40C856AD}"/>
              </a:ext>
            </a:extLst>
          </p:cNvPr>
          <p:cNvSpPr txBox="1"/>
          <p:nvPr/>
        </p:nvSpPr>
        <p:spPr>
          <a:xfrm>
            <a:off x="379783" y="5265833"/>
            <a:ext cx="66461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rgbClr val="000000"/>
                </a:solidFill>
                <a:ea typeface="+mn-lt"/>
                <a:cs typeface="+mn-lt"/>
              </a:rPr>
              <a:t>Source: CDC, </a:t>
            </a:r>
            <a:r>
              <a:rPr lang="en-US" sz="900" i="1" dirty="0">
                <a:solidFill>
                  <a:srgbClr val="2C2C2C"/>
                </a:solidFill>
                <a:ea typeface="+mn-lt"/>
                <a:cs typeface="+mn-lt"/>
                <a:hlinkClick r:id="rId4"/>
              </a:rPr>
              <a:t>Estimated HIV incidence and prevalence in the United States, 2015–2019</a:t>
            </a:r>
            <a:r>
              <a:rPr lang="en-US" sz="900" i="1" dirty="0">
                <a:solidFill>
                  <a:srgbClr val="000000"/>
                </a:solidFill>
                <a:ea typeface="+mn-lt"/>
                <a:cs typeface="+mn-lt"/>
              </a:rPr>
              <a:t>, HIV Surveillance Supplemental Report 2021;26(1).</a:t>
            </a:r>
            <a:endParaRPr lang="en-US" dirty="0"/>
          </a:p>
        </p:txBody>
      </p:sp>
    </p:spTree>
    <p:extLst>
      <p:ext uri="{BB962C8B-B14F-4D97-AF65-F5344CB8AC3E}">
        <p14:creationId xmlns:p14="http://schemas.microsoft.com/office/powerpoint/2010/main" val="272857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African American % of People with HIV, 2019: 40.3%. % of U.S. Population, 2019: 13.4%. White % of People with HIV, 2019: 28.5%. % of U.S. Population, 2019: 60.1%. Hispanic/Latino % of People with HIV, 2019: 24.7%. % of U.S. Population, 2019: 18.5%. Asian % of People with HIV, 2019: 1.5%. % of U.S. Population, 2019: 5.9%. American Indian/Alaska Native % of People with HIV, 2019: 0.3%. % of U.S. Population, 2019: 1.3%. Native Hawaiian and Other Pacific Islander % of People with HIV, 20...">
            <a:extLst>
              <a:ext uri="{FF2B5EF4-FFF2-40B4-BE49-F238E27FC236}">
                <a16:creationId xmlns:a16="http://schemas.microsoft.com/office/drawing/2014/main" id="{27138C4F-838D-5422-3E11-A007C64805D8}"/>
              </a:ext>
            </a:extLst>
          </p:cNvPr>
          <p:cNvPicPr>
            <a:picLocks noChangeAspect="1"/>
          </p:cNvPicPr>
          <p:nvPr/>
        </p:nvPicPr>
        <p:blipFill>
          <a:blip r:embed="rId2"/>
          <a:stretch>
            <a:fillRect/>
          </a:stretch>
        </p:blipFill>
        <p:spPr>
          <a:xfrm>
            <a:off x="184050" y="1711277"/>
            <a:ext cx="8775902" cy="2865773"/>
          </a:xfrm>
          <a:prstGeom prst="rect">
            <a:avLst/>
          </a:prstGeom>
        </p:spPr>
      </p:pic>
      <p:sp>
        <p:nvSpPr>
          <p:cNvPr id="3" name="TextBox 2">
            <a:extLst>
              <a:ext uri="{FF2B5EF4-FFF2-40B4-BE49-F238E27FC236}">
                <a16:creationId xmlns:a16="http://schemas.microsoft.com/office/drawing/2014/main" id="{30C61AE0-3E8D-1051-FAA9-38BFEC510F8A}"/>
              </a:ext>
            </a:extLst>
          </p:cNvPr>
          <p:cNvSpPr txBox="1"/>
          <p:nvPr/>
        </p:nvSpPr>
        <p:spPr>
          <a:xfrm>
            <a:off x="182587" y="4645035"/>
            <a:ext cx="70990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rgbClr val="000000"/>
                </a:solidFill>
                <a:ea typeface="+mn-lt"/>
                <a:cs typeface="+mn-lt"/>
              </a:rPr>
              <a:t>Source: CDC, </a:t>
            </a:r>
            <a:r>
              <a:rPr lang="en-US" sz="900" i="1" dirty="0">
                <a:solidFill>
                  <a:srgbClr val="2C2C2C"/>
                </a:solidFill>
                <a:ea typeface="+mn-lt"/>
                <a:cs typeface="+mn-lt"/>
                <a:hlinkClick r:id="rId3"/>
              </a:rPr>
              <a:t>Estimated HIV incidence and prevalence in the United States, 2015–2019</a:t>
            </a:r>
            <a:r>
              <a:rPr lang="en-US" sz="900" i="1" dirty="0">
                <a:solidFill>
                  <a:srgbClr val="000000"/>
                </a:solidFill>
                <a:ea typeface="+mn-lt"/>
                <a:cs typeface="+mn-lt"/>
              </a:rPr>
              <a:t>, HIV Surveillance Supplemental Report 2021;26(1) and US Census Bureau, </a:t>
            </a:r>
            <a:r>
              <a:rPr lang="en-US" sz="900" i="1" dirty="0">
                <a:solidFill>
                  <a:srgbClr val="2C2C2C"/>
                </a:solidFill>
                <a:ea typeface="+mn-lt"/>
                <a:cs typeface="+mn-lt"/>
                <a:hlinkClick r:id="rId4"/>
              </a:rPr>
              <a:t>Quick Facts—United States</a:t>
            </a:r>
            <a:r>
              <a:rPr lang="en-US" sz="900" i="1" dirty="0">
                <a:solidFill>
                  <a:srgbClr val="000000"/>
                </a:solidFill>
                <a:ea typeface="+mn-lt"/>
                <a:cs typeface="+mn-lt"/>
              </a:rPr>
              <a:t>.</a:t>
            </a:r>
            <a:endParaRPr lang="en-US" dirty="0"/>
          </a:p>
        </p:txBody>
      </p:sp>
      <p:sp>
        <p:nvSpPr>
          <p:cNvPr id="5" name="Title 1">
            <a:extLst>
              <a:ext uri="{FF2B5EF4-FFF2-40B4-BE49-F238E27FC236}">
                <a16:creationId xmlns:a16="http://schemas.microsoft.com/office/drawing/2014/main" id="{63F74319-7ED2-0FE7-1339-4AA5822EF568}"/>
              </a:ext>
            </a:extLst>
          </p:cNvPr>
          <p:cNvSpPr txBox="1">
            <a:spLocks/>
          </p:cNvSpPr>
          <p:nvPr/>
        </p:nvSpPr>
        <p:spPr>
          <a:xfrm>
            <a:off x="609600" y="274638"/>
            <a:ext cx="7956884" cy="1143000"/>
          </a:xfrm>
          <a:prstGeom prst="rect">
            <a:avLst/>
          </a:prstGeom>
        </p:spPr>
        <p:txBody>
          <a:bodyPr lIns="91440" tIns="45720" rIns="91440" bIns="45720" anchor="t"/>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HIV and Race/Ethnicity</a:t>
            </a:r>
          </a:p>
        </p:txBody>
      </p:sp>
    </p:spTree>
    <p:extLst>
      <p:ext uri="{BB962C8B-B14F-4D97-AF65-F5344CB8AC3E}">
        <p14:creationId xmlns:p14="http://schemas.microsoft.com/office/powerpoint/2010/main" val="3690087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c1eb5e9-3ef0-4c3f-afdd-97991a111d4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569C01480A744DA0C64619DAE3D4B2" ma:contentTypeVersion="15" ma:contentTypeDescription="Create a new document." ma:contentTypeScope="" ma:versionID="dd94fe78b66a49bd38a4d166fd662649">
  <xsd:schema xmlns:xsd="http://www.w3.org/2001/XMLSchema" xmlns:xs="http://www.w3.org/2001/XMLSchema" xmlns:p="http://schemas.microsoft.com/office/2006/metadata/properties" xmlns:ns3="cc1eb5e9-3ef0-4c3f-afdd-97991a111d48" xmlns:ns4="1b3fb891-d98b-4f28-8d5f-0cd09ec0fef9" targetNamespace="http://schemas.microsoft.com/office/2006/metadata/properties" ma:root="true" ma:fieldsID="c5eb5bfcfca26a46bedacaacbdee1862" ns3:_="" ns4:_="">
    <xsd:import namespace="cc1eb5e9-3ef0-4c3f-afdd-97991a111d48"/>
    <xsd:import namespace="1b3fb891-d98b-4f28-8d5f-0cd09ec0fe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eb5e9-3ef0-4c3f-afdd-97991a111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3fb891-d98b-4f28-8d5f-0cd09ec0fef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172502-BCBD-474F-99D3-BE648362BF7F}">
  <ds:schemaRefs>
    <ds:schemaRef ds:uri="http://purl.org/dc/elements/1.1/"/>
    <ds:schemaRef ds:uri="http://schemas.microsoft.com/office/2006/documentManagement/types"/>
    <ds:schemaRef ds:uri="http://schemas.microsoft.com/office/infopath/2007/PartnerControls"/>
    <ds:schemaRef ds:uri="http://purl.org/dc/dcmitype/"/>
    <ds:schemaRef ds:uri="1b3fb891-d98b-4f28-8d5f-0cd09ec0fef9"/>
    <ds:schemaRef ds:uri="http://schemas.openxmlformats.org/package/2006/metadata/core-properties"/>
    <ds:schemaRef ds:uri="http://www.w3.org/XML/1998/namespace"/>
    <ds:schemaRef ds:uri="cc1eb5e9-3ef0-4c3f-afdd-97991a111d4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34118A3-48A9-4AC8-B69C-E7A597333E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eb5e9-3ef0-4c3f-afdd-97991a111d48"/>
    <ds:schemaRef ds:uri="1b3fb891-d98b-4f28-8d5f-0cd09ec0fe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0F85FB-836E-4CC8-B0B0-4AE595573D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SE-AETC-NCRC-Template-4x3 standard</Template>
  <TotalTime>59</TotalTime>
  <Words>2378</Words>
  <Application>Microsoft Office PowerPoint</Application>
  <PresentationFormat>On-screen Show (4:3)</PresentationFormat>
  <Paragraphs>327</Paragraphs>
  <Slides>61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ITC Avant Garde Std Bk</vt:lpstr>
      <vt:lpstr>ITC Avant Garde Std Bk Cn</vt:lpstr>
      <vt:lpstr>Wingdings</vt:lpstr>
      <vt:lpstr>AETC-2016_V4</vt:lpstr>
      <vt:lpstr>HIV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Deon</vt:lpstr>
      <vt:lpstr>Case: Deon</vt:lpstr>
      <vt:lpstr>Case: Deon</vt:lpstr>
      <vt:lpstr>Case: Deon</vt:lpstr>
      <vt:lpstr>Case: Deon</vt:lpstr>
      <vt:lpstr>Case: Deon</vt:lpstr>
      <vt:lpstr>PowerPoint Presentation</vt:lpstr>
      <vt:lpstr>PowerPoint Presentation</vt:lpstr>
      <vt:lpstr>PowerPoint Presentation</vt:lpstr>
      <vt:lpstr>PowerPoint Presentation</vt:lpstr>
      <vt:lpstr>Case: Deon</vt:lpstr>
      <vt:lpstr>PowerPoint Presentation</vt:lpstr>
      <vt:lpstr>Case: Deon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Deon</vt:lpstr>
      <vt:lpstr>PowerPoint Presentation</vt:lpstr>
      <vt:lpstr>PowerPoint Presentation</vt:lpstr>
      <vt:lpstr>PowerPoint Presentation</vt:lpstr>
      <vt:lpstr>PowerPoint Presentation</vt:lpstr>
      <vt:lpstr>PowerPoint Presentation</vt:lpstr>
      <vt:lpstr>Citations</vt:lpstr>
      <vt:lpstr>Q&amp;A</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Stover, Crystal D.</dc:creator>
  <cp:lastModifiedBy>Judith Collins</cp:lastModifiedBy>
  <cp:revision>1498</cp:revision>
  <dcterms:created xsi:type="dcterms:W3CDTF">2020-01-28T20:12:38Z</dcterms:created>
  <dcterms:modified xsi:type="dcterms:W3CDTF">2024-01-12T21:36:53Z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0x0101006C569C01480A744DA0C64619DAE3D4B2</vt:lpwstr>
  </property>
</Properties>
</file>