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 id="2147483733" r:id="rId9"/>
    <p:sldMasterId id="2147483747" r:id="rId10"/>
    <p:sldMasterId id="2147483752" r:id="rId11"/>
  </p:sldMasterIdLst>
  <p:notesMasterIdLst>
    <p:notesMasterId r:id="rId50"/>
  </p:notesMasterIdLst>
  <p:handoutMasterIdLst>
    <p:handoutMasterId r:id="rId51"/>
  </p:handoutMasterIdLst>
  <p:sldIdLst>
    <p:sldId id="405" r:id="rId12"/>
    <p:sldId id="2141412031" r:id="rId13"/>
    <p:sldId id="2141412034" r:id="rId14"/>
    <p:sldId id="447" r:id="rId15"/>
    <p:sldId id="2141412041" r:id="rId16"/>
    <p:sldId id="2145707328" r:id="rId17"/>
    <p:sldId id="2141412042" r:id="rId18"/>
    <p:sldId id="2141412044" r:id="rId19"/>
    <p:sldId id="2141412045" r:id="rId20"/>
    <p:sldId id="2145707329" r:id="rId21"/>
    <p:sldId id="2141412043" r:id="rId22"/>
    <p:sldId id="2141412046" r:id="rId23"/>
    <p:sldId id="270" r:id="rId24"/>
    <p:sldId id="282" r:id="rId25"/>
    <p:sldId id="2141412047" r:id="rId26"/>
    <p:sldId id="2141412049" r:id="rId27"/>
    <p:sldId id="2141412048" r:id="rId28"/>
    <p:sldId id="2141412035" r:id="rId29"/>
    <p:sldId id="2141412036" r:id="rId30"/>
    <p:sldId id="1993219057" r:id="rId31"/>
    <p:sldId id="2141412053" r:id="rId32"/>
    <p:sldId id="2141412050" r:id="rId33"/>
    <p:sldId id="2141412052" r:id="rId34"/>
    <p:sldId id="2141412051" r:id="rId35"/>
    <p:sldId id="2141412054" r:id="rId36"/>
    <p:sldId id="2141412056" r:id="rId37"/>
    <p:sldId id="2141412057" r:id="rId38"/>
    <p:sldId id="446" r:id="rId39"/>
    <p:sldId id="2141412038" r:id="rId40"/>
    <p:sldId id="2141412039" r:id="rId41"/>
    <p:sldId id="551" r:id="rId42"/>
    <p:sldId id="552" r:id="rId43"/>
    <p:sldId id="2145707325" r:id="rId44"/>
    <p:sldId id="2145707327" r:id="rId45"/>
    <p:sldId id="2141412055" r:id="rId46"/>
    <p:sldId id="2145707330" r:id="rId47"/>
    <p:sldId id="305" r:id="rId48"/>
    <p:sldId id="268" r:id="rId49"/>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8096B6"/>
    <a:srgbClr val="DDDCD3"/>
    <a:srgbClr val="F8F6F0"/>
    <a:srgbClr val="FCFAF4"/>
    <a:srgbClr val="F0EDE4"/>
    <a:srgbClr val="E7E5D9"/>
    <a:srgbClr val="C5C4BA"/>
    <a:srgbClr val="A9A89F"/>
    <a:srgbClr val="DA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0" autoAdjust="0"/>
    <p:restoredTop sz="71893" autoAdjust="0"/>
  </p:normalViewPr>
  <p:slideViewPr>
    <p:cSldViewPr snapToGrid="0">
      <p:cViewPr varScale="1">
        <p:scale>
          <a:sx n="82" d="100"/>
          <a:sy n="82" d="100"/>
        </p:scale>
        <p:origin x="1410" y="84"/>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a:lstStyle/>
        <a:p>
          <a:endParaRPr lang="en-US"/>
        </a:p>
      </dgm:t>
    </dgm:pt>
    <dgm:pt modelId="{6EC236B8-3DCD-4D3B-BA1A-4DDB2D1D0501}">
      <dgm:prSet/>
      <dgm:spPr>
        <a:solidFill>
          <a:schemeClr val="bg1">
            <a:lumMod val="85000"/>
          </a:schemeClr>
        </a:solidFill>
        <a:ln>
          <a:noFill/>
        </a:ln>
        <a:effectLst/>
      </dgm:spPr>
      <dgm:t>
        <a:bodyPr/>
        <a:lstStyle/>
        <a:p>
          <a:r>
            <a:rPr lang="en-US" dirty="0">
              <a:solidFill>
                <a:schemeClr val="tx1"/>
              </a:solidFill>
            </a:rPr>
            <a:t>Mar. 20YY</a:t>
          </a:r>
        </a:p>
      </dgm:t>
    </dgm:pt>
    <dgm:pt modelId="{A089C88B-5621-431F-9218-EEAA3DB4532B}" type="parTrans" cxnId="{DEBF011F-DBF0-41C7-AD96-98CB1261F1E6}">
      <dgm:prSet/>
      <dgm:spPr/>
      <dgm:t>
        <a:bodyPr/>
        <a:lstStyle/>
        <a:p>
          <a:endParaRPr lang="en-US"/>
        </a:p>
      </dgm:t>
    </dgm:pt>
    <dgm:pt modelId="{0392B523-7A12-4227-AFCC-1ECAFEDF80F5}" type="sibTrans" cxnId="{DEBF011F-DBF0-41C7-AD96-98CB1261F1E6}">
      <dgm:prSet/>
      <dgm:spPr/>
      <dgm:t>
        <a:bodyPr/>
        <a:lstStyle/>
        <a:p>
          <a:endParaRPr lang="en-US"/>
        </a:p>
      </dgm:t>
    </dgm:pt>
    <dgm:pt modelId="{77CFE12A-47BC-4C5B-8B19-9A3624B335DE}">
      <dgm:prSet/>
      <dgm:spPr/>
      <dgm:t>
        <a:bodyPr/>
        <a:lstStyle/>
        <a:p>
          <a:r>
            <a:rPr lang="en-ZA" dirty="0"/>
            <a:t>Describe </a:t>
          </a:r>
          <a:r>
            <a:rPr lang="en-US" noProof="0" dirty="0"/>
            <a:t>your</a:t>
          </a:r>
          <a:r>
            <a:rPr lang="en-ZA" dirty="0"/>
            <a:t> subject’s impact </a:t>
          </a:r>
          <a:endParaRPr lang="en-US" dirty="0"/>
        </a:p>
      </dgm:t>
    </dgm:pt>
    <dgm:pt modelId="{EA77DA41-DCDA-4F52-8093-032D4584C46B}" type="parTrans" cxnId="{E619F6D2-AB4E-4568-AA0D-DD5B723984E4}">
      <dgm:prSet/>
      <dgm:spPr/>
      <dgm:t>
        <a:bodyPr/>
        <a:lstStyle/>
        <a:p>
          <a:endParaRPr lang="en-US"/>
        </a:p>
      </dgm:t>
    </dgm:pt>
    <dgm:pt modelId="{2063576C-C2E8-4611-9778-BA81802BB256}" type="sibTrans" cxnId="{E619F6D2-AB4E-4568-AA0D-DD5B723984E4}">
      <dgm:prSet/>
      <dgm:spPr/>
      <dgm:t>
        <a:bodyPr/>
        <a:lstStyle/>
        <a:p>
          <a:endParaRPr lang="en-US"/>
        </a:p>
      </dgm:t>
    </dgm:pt>
    <dgm:pt modelId="{BA270F43-0C36-4246-8BB8-6065D927DFD3}" type="pres">
      <dgm:prSet presAssocID="{AB08BA36-A16A-4C16-8F63-9AEE3FB76278}" presName="Name0" presStyleCnt="0">
        <dgm:presLayoutVars>
          <dgm:chMax/>
          <dgm:chPref/>
          <dgm:animLvl val="lvl"/>
        </dgm:presLayoutVars>
      </dgm:prSet>
      <dgm:spPr/>
    </dgm:pt>
    <dgm:pt modelId="{8713FAAE-A94E-4C45-80CC-D0CADC2C45F5}" type="pres">
      <dgm:prSet presAssocID="{6EC236B8-3DCD-4D3B-BA1A-4DDB2D1D0501}" presName="composite" presStyleCnt="0"/>
      <dgm:spPr/>
    </dgm:pt>
    <dgm:pt modelId="{42647E7A-7F8D-43C5-B7AA-DB1A84D62562}" type="pres">
      <dgm:prSet presAssocID="{6EC236B8-3DCD-4D3B-BA1A-4DDB2D1D0501}" presName="Parent1" presStyleLbl="alignNode1" presStyleIdx="0" presStyleCnt="1">
        <dgm:presLayoutVars>
          <dgm:chMax val="1"/>
          <dgm:chPref val="1"/>
          <dgm:bulletEnabled val="1"/>
        </dgm:presLayoutVars>
      </dgm:prSet>
      <dgm:spPr/>
    </dgm:pt>
    <dgm:pt modelId="{6459495F-68A2-4439-A9B3-5DDACF24ECD9}" type="pres">
      <dgm:prSet presAssocID="{6EC236B8-3DCD-4D3B-BA1A-4DDB2D1D0501}" presName="Childtext1" presStyleLbl="revTx" presStyleIdx="0" presStyleCnt="1">
        <dgm:presLayoutVars>
          <dgm:chMax val="0"/>
          <dgm:chPref val="0"/>
          <dgm:bulletEnabled/>
        </dgm:presLayoutVars>
      </dgm:prSet>
      <dgm:spPr/>
    </dgm:pt>
    <dgm:pt modelId="{DA9415BC-5F5D-427A-8E4A-15DE1DCD00EC}" type="pres">
      <dgm:prSet presAssocID="{6EC236B8-3DCD-4D3B-BA1A-4DDB2D1D0501}" presName="ConnectLine" presStyleLbl="sibTrans1D1" presStyleIdx="0" presStyleCnt="1"/>
      <dgm:spPr>
        <a:noFill/>
        <a:ln w="12700" cap="flat" cmpd="sng" algn="in">
          <a:solidFill>
            <a:schemeClr val="accent5">
              <a:hueOff val="0"/>
              <a:satOff val="0"/>
              <a:lumOff val="0"/>
              <a:alphaOff val="0"/>
            </a:schemeClr>
          </a:solidFill>
          <a:prstDash val="dash"/>
        </a:ln>
        <a:effectLst/>
      </dgm:spPr>
    </dgm:pt>
    <dgm:pt modelId="{66283014-8366-4F80-A66F-FA0C7794F36F}" type="pres">
      <dgm:prSet presAssocID="{6EC236B8-3DCD-4D3B-BA1A-4DDB2D1D0501}" presName="ConnectLineEnd" presStyleLbl="node1" presStyleIdx="0" presStyleCnt="1"/>
      <dgm:spPr>
        <a:solidFill>
          <a:schemeClr val="bg1">
            <a:lumMod val="75000"/>
          </a:schemeClr>
        </a:solidFill>
        <a:effectLst/>
      </dgm:spPr>
    </dgm:pt>
    <dgm:pt modelId="{AF0F2ED6-BC80-4E40-B2CD-6C12B31151D5}" type="pres">
      <dgm:prSet presAssocID="{6EC236B8-3DCD-4D3B-BA1A-4DDB2D1D0501}" presName="EmptyPane" presStyleCnt="0"/>
      <dgm:spPr/>
    </dgm:pt>
  </dgm:ptLst>
  <dgm:cxnLst>
    <dgm:cxn modelId="{DEBF011F-DBF0-41C7-AD96-98CB1261F1E6}" srcId="{AB08BA36-A16A-4C16-8F63-9AEE3FB76278}" destId="{6EC236B8-3DCD-4D3B-BA1A-4DDB2D1D0501}" srcOrd="0" destOrd="0" parTransId="{A089C88B-5621-431F-9218-EEAA3DB4532B}" sibTransId="{0392B523-7A12-4227-AFCC-1ECAFEDF80F5}"/>
    <dgm:cxn modelId="{37D9742D-B407-42C5-B0AF-29F531C5FE4B}" type="presOf" srcId="{77CFE12A-47BC-4C5B-8B19-9A3624B335DE}" destId="{6459495F-68A2-4439-A9B3-5DDACF24ECD9}"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E619F6D2-AB4E-4568-AA0D-DD5B723984E4}" srcId="{6EC236B8-3DCD-4D3B-BA1A-4DDB2D1D0501}" destId="{77CFE12A-47BC-4C5B-8B19-9A3624B335DE}" srcOrd="0" destOrd="0" parTransId="{EA77DA41-DCDA-4F52-8093-032D4584C46B}" sibTransId="{2063576C-C2E8-4611-9778-BA81802BB256}"/>
    <dgm:cxn modelId="{AD80E6F2-38FF-45B8-94E2-E6E589FE6739}" type="presOf" srcId="{6EC236B8-3DCD-4D3B-BA1A-4DDB2D1D0501}" destId="{42647E7A-7F8D-43C5-B7AA-DB1A84D62562}" srcOrd="0" destOrd="0" presId="urn:microsoft.com/office/officeart/2016/7/layout/HexagonTimeline"/>
    <dgm:cxn modelId="{5CFE21CE-9216-4262-88DE-8E74347B84A1}" type="presParOf" srcId="{BA270F43-0C36-4246-8BB8-6065D927DFD3}" destId="{8713FAAE-A94E-4C45-80CC-D0CADC2C45F5}" srcOrd="0" destOrd="0" presId="urn:microsoft.com/office/officeart/2016/7/layout/HexagonTimeline"/>
    <dgm:cxn modelId="{9767D93C-1927-4E18-9B06-9C9922515002}" type="presParOf" srcId="{8713FAAE-A94E-4C45-80CC-D0CADC2C45F5}" destId="{42647E7A-7F8D-43C5-B7AA-DB1A84D62562}" srcOrd="0" destOrd="0" presId="urn:microsoft.com/office/officeart/2016/7/layout/HexagonTimeline"/>
    <dgm:cxn modelId="{A0BC8C4E-9631-4C4D-B1B5-67F3D8039D9D}" type="presParOf" srcId="{8713FAAE-A94E-4C45-80CC-D0CADC2C45F5}" destId="{6459495F-68A2-4439-A9B3-5DDACF24ECD9}" srcOrd="1" destOrd="0" presId="urn:microsoft.com/office/officeart/2016/7/layout/HexagonTimeline"/>
    <dgm:cxn modelId="{2AC3F135-61F4-4121-93E8-68BCF3AE7F1F}" type="presParOf" srcId="{8713FAAE-A94E-4C45-80CC-D0CADC2C45F5}" destId="{DA9415BC-5F5D-427A-8E4A-15DE1DCD00EC}" srcOrd="2" destOrd="0" presId="urn:microsoft.com/office/officeart/2016/7/layout/HexagonTimeline"/>
    <dgm:cxn modelId="{2B07FAA7-1259-4427-830E-DC787E62C767}" type="presParOf" srcId="{8713FAAE-A94E-4C45-80CC-D0CADC2C45F5}" destId="{66283014-8366-4F80-A66F-FA0C7794F36F}" srcOrd="3" destOrd="0" presId="urn:microsoft.com/office/officeart/2016/7/layout/HexagonTimeline"/>
    <dgm:cxn modelId="{3CACEA81-F876-4956-86AA-EB1B446D4EE8}" type="presParOf" srcId="{8713FAAE-A94E-4C45-80CC-D0CADC2C45F5}" destId="{AF0F2ED6-BC80-4E40-B2CD-6C12B31151D5}"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2FD3D9-16BE-47C2-862F-71D373FFAA84}" type="doc">
      <dgm:prSet loTypeId="urn:microsoft.com/office/officeart/2005/8/layout/process1" loCatId="process" qsTypeId="urn:microsoft.com/office/officeart/2005/8/quickstyle/simple1" qsCatId="simple" csTypeId="urn:microsoft.com/office/officeart/2005/8/colors/accent1_2" csCatId="accent1" phldr="1"/>
      <dgm:spPr/>
    </dgm:pt>
    <dgm:pt modelId="{69166B31-0FF9-44F4-A015-CF2C5F92553F}">
      <dgm:prSet phldrT="[Text]"/>
      <dgm:spPr>
        <a:solidFill>
          <a:schemeClr val="accent3"/>
        </a:solidFill>
      </dgm:spPr>
      <dgm:t>
        <a:bodyPr/>
        <a:lstStyle/>
        <a:p>
          <a:r>
            <a:rPr lang="en-US" dirty="0"/>
            <a:t>HIV Ag/Ab positive</a:t>
          </a:r>
        </a:p>
      </dgm:t>
    </dgm:pt>
    <dgm:pt modelId="{40A142B4-E383-4C3A-827D-0418F6B98948}" type="parTrans" cxnId="{D3BA3F4B-032F-425D-97CA-E087ED076945}">
      <dgm:prSet/>
      <dgm:spPr/>
      <dgm:t>
        <a:bodyPr/>
        <a:lstStyle/>
        <a:p>
          <a:endParaRPr lang="en-US"/>
        </a:p>
      </dgm:t>
    </dgm:pt>
    <dgm:pt modelId="{DB9A44B4-7EC6-4284-BB83-6EA87BDC3FC8}" type="sibTrans" cxnId="{D3BA3F4B-032F-425D-97CA-E087ED076945}">
      <dgm:prSet/>
      <dgm:spPr>
        <a:solidFill>
          <a:schemeClr val="accent3"/>
        </a:solidFill>
      </dgm:spPr>
      <dgm:t>
        <a:bodyPr/>
        <a:lstStyle/>
        <a:p>
          <a:r>
            <a:rPr lang="en-US" dirty="0"/>
            <a:t>AND</a:t>
          </a:r>
        </a:p>
      </dgm:t>
    </dgm:pt>
    <dgm:pt modelId="{94592097-7826-4CB2-A92E-9F483B4F457B}">
      <dgm:prSet phldrT="[Text]"/>
      <dgm:spPr>
        <a:solidFill>
          <a:schemeClr val="accent3"/>
        </a:solidFill>
      </dgm:spPr>
      <dgm:t>
        <a:bodyPr/>
        <a:lstStyle/>
        <a:p>
          <a:r>
            <a:rPr lang="en-US" dirty="0"/>
            <a:t>HIV-1/HIV-2 Ab differentiation assay negative/indeterminate</a:t>
          </a:r>
        </a:p>
      </dgm:t>
    </dgm:pt>
    <dgm:pt modelId="{E09894D3-9A76-410D-963B-0F4C6E7FFFAE}" type="parTrans" cxnId="{DF53B829-BA9D-4749-ADB1-F9B7545F90B2}">
      <dgm:prSet/>
      <dgm:spPr/>
      <dgm:t>
        <a:bodyPr/>
        <a:lstStyle/>
        <a:p>
          <a:endParaRPr lang="en-US"/>
        </a:p>
      </dgm:t>
    </dgm:pt>
    <dgm:pt modelId="{B9A697F8-DED4-4A33-96D2-7D7418B46C3B}" type="sibTrans" cxnId="{DF53B829-BA9D-4749-ADB1-F9B7545F90B2}">
      <dgm:prSet/>
      <dgm:spPr>
        <a:solidFill>
          <a:schemeClr val="accent3"/>
        </a:solidFill>
      </dgm:spPr>
      <dgm:t>
        <a:bodyPr/>
        <a:lstStyle/>
        <a:p>
          <a:r>
            <a:rPr lang="en-US" dirty="0"/>
            <a:t>THEN</a:t>
          </a:r>
        </a:p>
      </dgm:t>
    </dgm:pt>
    <dgm:pt modelId="{A9FE2522-240F-4911-89AD-F8EB0FF851B7}">
      <dgm:prSet phldrT="[Text]"/>
      <dgm:spPr>
        <a:solidFill>
          <a:schemeClr val="accent3"/>
        </a:solidFill>
      </dgm:spPr>
      <dgm:t>
        <a:bodyPr/>
        <a:lstStyle/>
        <a:p>
          <a:r>
            <a:rPr lang="en-US" dirty="0"/>
            <a:t>HIV RNA testing (Qualitative or </a:t>
          </a:r>
          <a:r>
            <a:rPr lang="en-US" dirty="0" err="1"/>
            <a:t>quantitatve</a:t>
          </a:r>
          <a:r>
            <a:rPr lang="en-US" dirty="0"/>
            <a:t>)</a:t>
          </a:r>
        </a:p>
      </dgm:t>
    </dgm:pt>
    <dgm:pt modelId="{0CD03706-017F-4E93-A2A6-3EFCA5D14350}" type="parTrans" cxnId="{1504AF7C-CC26-4E48-B88D-F5716F3F36C0}">
      <dgm:prSet/>
      <dgm:spPr/>
      <dgm:t>
        <a:bodyPr/>
        <a:lstStyle/>
        <a:p>
          <a:endParaRPr lang="en-US"/>
        </a:p>
      </dgm:t>
    </dgm:pt>
    <dgm:pt modelId="{2123C027-3375-4104-911D-BB9EE8B2CBEF}" type="sibTrans" cxnId="{1504AF7C-CC26-4E48-B88D-F5716F3F36C0}">
      <dgm:prSet/>
      <dgm:spPr/>
      <dgm:t>
        <a:bodyPr/>
        <a:lstStyle/>
        <a:p>
          <a:endParaRPr lang="en-US"/>
        </a:p>
      </dgm:t>
    </dgm:pt>
    <dgm:pt modelId="{0DFE54E2-C4AF-43BC-A49A-C118DB3F9452}" type="pres">
      <dgm:prSet presAssocID="{7D2FD3D9-16BE-47C2-862F-71D373FFAA84}" presName="Name0" presStyleCnt="0">
        <dgm:presLayoutVars>
          <dgm:dir/>
          <dgm:resizeHandles val="exact"/>
        </dgm:presLayoutVars>
      </dgm:prSet>
      <dgm:spPr/>
    </dgm:pt>
    <dgm:pt modelId="{003EB1D8-FA58-4ABE-9038-CB785F9E2479}" type="pres">
      <dgm:prSet presAssocID="{69166B31-0FF9-44F4-A015-CF2C5F92553F}" presName="node" presStyleLbl="node1" presStyleIdx="0" presStyleCnt="3">
        <dgm:presLayoutVars>
          <dgm:bulletEnabled val="1"/>
        </dgm:presLayoutVars>
      </dgm:prSet>
      <dgm:spPr/>
    </dgm:pt>
    <dgm:pt modelId="{4D264584-4C35-4970-8905-87805638BBB8}" type="pres">
      <dgm:prSet presAssocID="{DB9A44B4-7EC6-4284-BB83-6EA87BDC3FC8}" presName="sibTrans" presStyleLbl="sibTrans2D1" presStyleIdx="0" presStyleCnt="2" custScaleX="134590"/>
      <dgm:spPr/>
    </dgm:pt>
    <dgm:pt modelId="{67C43554-7C67-4E45-B246-DB66B8C452FD}" type="pres">
      <dgm:prSet presAssocID="{DB9A44B4-7EC6-4284-BB83-6EA87BDC3FC8}" presName="connectorText" presStyleLbl="sibTrans2D1" presStyleIdx="0" presStyleCnt="2"/>
      <dgm:spPr/>
    </dgm:pt>
    <dgm:pt modelId="{DC978606-0AEE-4560-8F24-66A710BAD664}" type="pres">
      <dgm:prSet presAssocID="{94592097-7826-4CB2-A92E-9F483B4F457B}" presName="node" presStyleLbl="node1" presStyleIdx="1" presStyleCnt="3">
        <dgm:presLayoutVars>
          <dgm:bulletEnabled val="1"/>
        </dgm:presLayoutVars>
      </dgm:prSet>
      <dgm:spPr/>
    </dgm:pt>
    <dgm:pt modelId="{5E5D4E31-2665-4D16-869F-5EFA7D737F35}" type="pres">
      <dgm:prSet presAssocID="{B9A697F8-DED4-4A33-96D2-7D7418B46C3B}" presName="sibTrans" presStyleLbl="sibTrans2D1" presStyleIdx="1" presStyleCnt="2" custScaleX="136641" custLinFactNeighborY="-10673"/>
      <dgm:spPr/>
    </dgm:pt>
    <dgm:pt modelId="{D568D88C-B6B8-4A45-874D-6144F958F857}" type="pres">
      <dgm:prSet presAssocID="{B9A697F8-DED4-4A33-96D2-7D7418B46C3B}" presName="connectorText" presStyleLbl="sibTrans2D1" presStyleIdx="1" presStyleCnt="2"/>
      <dgm:spPr/>
    </dgm:pt>
    <dgm:pt modelId="{79713D02-3364-4CE4-9CD7-A90A9FD60352}" type="pres">
      <dgm:prSet presAssocID="{A9FE2522-240F-4911-89AD-F8EB0FF851B7}" presName="node" presStyleLbl="node1" presStyleIdx="2" presStyleCnt="3">
        <dgm:presLayoutVars>
          <dgm:bulletEnabled val="1"/>
        </dgm:presLayoutVars>
      </dgm:prSet>
      <dgm:spPr/>
    </dgm:pt>
  </dgm:ptLst>
  <dgm:cxnLst>
    <dgm:cxn modelId="{ACDFCF1A-00C2-4903-9ACA-7EA4406E72C8}" type="presOf" srcId="{B9A697F8-DED4-4A33-96D2-7D7418B46C3B}" destId="{5E5D4E31-2665-4D16-869F-5EFA7D737F35}" srcOrd="0" destOrd="0" presId="urn:microsoft.com/office/officeart/2005/8/layout/process1"/>
    <dgm:cxn modelId="{DF53B829-BA9D-4749-ADB1-F9B7545F90B2}" srcId="{7D2FD3D9-16BE-47C2-862F-71D373FFAA84}" destId="{94592097-7826-4CB2-A92E-9F483B4F457B}" srcOrd="1" destOrd="0" parTransId="{E09894D3-9A76-410D-963B-0F4C6E7FFFAE}" sibTransId="{B9A697F8-DED4-4A33-96D2-7D7418B46C3B}"/>
    <dgm:cxn modelId="{A9242138-F136-45E1-9B48-BF1D2A0A725E}" type="presOf" srcId="{DB9A44B4-7EC6-4284-BB83-6EA87BDC3FC8}" destId="{67C43554-7C67-4E45-B246-DB66B8C452FD}" srcOrd="1" destOrd="0" presId="urn:microsoft.com/office/officeart/2005/8/layout/process1"/>
    <dgm:cxn modelId="{8CC2075F-F942-4D25-B7CD-AE697C94DBEC}" type="presOf" srcId="{B9A697F8-DED4-4A33-96D2-7D7418B46C3B}" destId="{D568D88C-B6B8-4A45-874D-6144F958F857}" srcOrd="1" destOrd="0" presId="urn:microsoft.com/office/officeart/2005/8/layout/process1"/>
    <dgm:cxn modelId="{145C2245-0DCD-4162-9A8C-439F19757F56}" type="presOf" srcId="{A9FE2522-240F-4911-89AD-F8EB0FF851B7}" destId="{79713D02-3364-4CE4-9CD7-A90A9FD60352}" srcOrd="0" destOrd="0" presId="urn:microsoft.com/office/officeart/2005/8/layout/process1"/>
    <dgm:cxn modelId="{D3BA3F4B-032F-425D-97CA-E087ED076945}" srcId="{7D2FD3D9-16BE-47C2-862F-71D373FFAA84}" destId="{69166B31-0FF9-44F4-A015-CF2C5F92553F}" srcOrd="0" destOrd="0" parTransId="{40A142B4-E383-4C3A-827D-0418F6B98948}" sibTransId="{DB9A44B4-7EC6-4284-BB83-6EA87BDC3FC8}"/>
    <dgm:cxn modelId="{1504AF7C-CC26-4E48-B88D-F5716F3F36C0}" srcId="{7D2FD3D9-16BE-47C2-862F-71D373FFAA84}" destId="{A9FE2522-240F-4911-89AD-F8EB0FF851B7}" srcOrd="2" destOrd="0" parTransId="{0CD03706-017F-4E93-A2A6-3EFCA5D14350}" sibTransId="{2123C027-3375-4104-911D-BB9EE8B2CBEF}"/>
    <dgm:cxn modelId="{3CC79A9D-301B-49B4-A256-406F2B96B1A5}" type="presOf" srcId="{69166B31-0FF9-44F4-A015-CF2C5F92553F}" destId="{003EB1D8-FA58-4ABE-9038-CB785F9E2479}" srcOrd="0" destOrd="0" presId="urn:microsoft.com/office/officeart/2005/8/layout/process1"/>
    <dgm:cxn modelId="{06DF1DB6-07D6-4A9D-B62D-64C1C8899C9E}" type="presOf" srcId="{7D2FD3D9-16BE-47C2-862F-71D373FFAA84}" destId="{0DFE54E2-C4AF-43BC-A49A-C118DB3F9452}" srcOrd="0" destOrd="0" presId="urn:microsoft.com/office/officeart/2005/8/layout/process1"/>
    <dgm:cxn modelId="{A1180AB7-6D35-41AB-A5B8-E728798DD340}" type="presOf" srcId="{DB9A44B4-7EC6-4284-BB83-6EA87BDC3FC8}" destId="{4D264584-4C35-4970-8905-87805638BBB8}" srcOrd="0" destOrd="0" presId="urn:microsoft.com/office/officeart/2005/8/layout/process1"/>
    <dgm:cxn modelId="{879298E3-A28B-4FC9-AE17-E473E039662B}" type="presOf" srcId="{94592097-7826-4CB2-A92E-9F483B4F457B}" destId="{DC978606-0AEE-4560-8F24-66A710BAD664}" srcOrd="0" destOrd="0" presId="urn:microsoft.com/office/officeart/2005/8/layout/process1"/>
    <dgm:cxn modelId="{6456A9F2-FEF5-4F5D-9E19-E0150E258AB2}" type="presParOf" srcId="{0DFE54E2-C4AF-43BC-A49A-C118DB3F9452}" destId="{003EB1D8-FA58-4ABE-9038-CB785F9E2479}" srcOrd="0" destOrd="0" presId="urn:microsoft.com/office/officeart/2005/8/layout/process1"/>
    <dgm:cxn modelId="{C63B11B5-C39E-4190-B0E5-851471E6E5B7}" type="presParOf" srcId="{0DFE54E2-C4AF-43BC-A49A-C118DB3F9452}" destId="{4D264584-4C35-4970-8905-87805638BBB8}" srcOrd="1" destOrd="0" presId="urn:microsoft.com/office/officeart/2005/8/layout/process1"/>
    <dgm:cxn modelId="{6CB73215-96CF-4A68-869C-34C34FC9DF46}" type="presParOf" srcId="{4D264584-4C35-4970-8905-87805638BBB8}" destId="{67C43554-7C67-4E45-B246-DB66B8C452FD}" srcOrd="0" destOrd="0" presId="urn:microsoft.com/office/officeart/2005/8/layout/process1"/>
    <dgm:cxn modelId="{A426060D-E68F-4FEB-8EED-B9CBB5705019}" type="presParOf" srcId="{0DFE54E2-C4AF-43BC-A49A-C118DB3F9452}" destId="{DC978606-0AEE-4560-8F24-66A710BAD664}" srcOrd="2" destOrd="0" presId="urn:microsoft.com/office/officeart/2005/8/layout/process1"/>
    <dgm:cxn modelId="{84F9D548-8783-4FBC-8C3B-6D6FC204C980}" type="presParOf" srcId="{0DFE54E2-C4AF-43BC-A49A-C118DB3F9452}" destId="{5E5D4E31-2665-4D16-869F-5EFA7D737F35}" srcOrd="3" destOrd="0" presId="urn:microsoft.com/office/officeart/2005/8/layout/process1"/>
    <dgm:cxn modelId="{F55D0E2C-644C-4BB5-B734-B394D39A5565}" type="presParOf" srcId="{5E5D4E31-2665-4D16-869F-5EFA7D737F35}" destId="{D568D88C-B6B8-4A45-874D-6144F958F857}" srcOrd="0" destOrd="0" presId="urn:microsoft.com/office/officeart/2005/8/layout/process1"/>
    <dgm:cxn modelId="{07CE3BDA-A727-43F4-BA2A-043F9B342C1C}" type="presParOf" srcId="{0DFE54E2-C4AF-43BC-A49A-C118DB3F9452}" destId="{79713D02-3364-4CE4-9CD7-A90A9FD6035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FD3D9-16BE-47C2-862F-71D373FFAA84}" type="doc">
      <dgm:prSet loTypeId="urn:microsoft.com/office/officeart/2005/8/layout/process1" loCatId="process" qsTypeId="urn:microsoft.com/office/officeart/2005/8/quickstyle/simple1" qsCatId="simple" csTypeId="urn:microsoft.com/office/officeart/2005/8/colors/accent1_2" csCatId="accent1" phldr="1"/>
      <dgm:spPr/>
    </dgm:pt>
    <dgm:pt modelId="{69166B31-0FF9-44F4-A015-CF2C5F92553F}">
      <dgm:prSet phldrT="[Text]"/>
      <dgm:spPr>
        <a:solidFill>
          <a:schemeClr val="accent3"/>
        </a:solidFill>
      </dgm:spPr>
      <dgm:t>
        <a:bodyPr/>
        <a:lstStyle/>
        <a:p>
          <a:r>
            <a:rPr lang="en-US" dirty="0"/>
            <a:t>HIV Ag/Ab positive</a:t>
          </a:r>
        </a:p>
      </dgm:t>
    </dgm:pt>
    <dgm:pt modelId="{40A142B4-E383-4C3A-827D-0418F6B98948}" type="parTrans" cxnId="{D3BA3F4B-032F-425D-97CA-E087ED076945}">
      <dgm:prSet/>
      <dgm:spPr/>
      <dgm:t>
        <a:bodyPr/>
        <a:lstStyle/>
        <a:p>
          <a:endParaRPr lang="en-US"/>
        </a:p>
      </dgm:t>
    </dgm:pt>
    <dgm:pt modelId="{DB9A44B4-7EC6-4284-BB83-6EA87BDC3FC8}" type="sibTrans" cxnId="{D3BA3F4B-032F-425D-97CA-E087ED076945}">
      <dgm:prSet/>
      <dgm:spPr>
        <a:solidFill>
          <a:schemeClr val="accent3"/>
        </a:solidFill>
      </dgm:spPr>
      <dgm:t>
        <a:bodyPr/>
        <a:lstStyle/>
        <a:p>
          <a:r>
            <a:rPr lang="en-US" dirty="0"/>
            <a:t>AND</a:t>
          </a:r>
        </a:p>
      </dgm:t>
    </dgm:pt>
    <dgm:pt modelId="{94592097-7826-4CB2-A92E-9F483B4F457B}">
      <dgm:prSet phldrT="[Text]"/>
      <dgm:spPr>
        <a:solidFill>
          <a:schemeClr val="accent3"/>
        </a:solidFill>
      </dgm:spPr>
      <dgm:t>
        <a:bodyPr/>
        <a:lstStyle/>
        <a:p>
          <a:r>
            <a:rPr lang="en-US" dirty="0"/>
            <a:t>HIV RNA</a:t>
          </a:r>
        </a:p>
        <a:p>
          <a:r>
            <a:rPr lang="en-US" dirty="0"/>
            <a:t>(Qualitative or </a:t>
          </a:r>
          <a:r>
            <a:rPr lang="en-US" dirty="0" err="1"/>
            <a:t>quantitatve</a:t>
          </a:r>
          <a:r>
            <a:rPr lang="en-US" dirty="0"/>
            <a:t>) negative</a:t>
          </a:r>
        </a:p>
      </dgm:t>
    </dgm:pt>
    <dgm:pt modelId="{E09894D3-9A76-410D-963B-0F4C6E7FFFAE}" type="parTrans" cxnId="{DF53B829-BA9D-4749-ADB1-F9B7545F90B2}">
      <dgm:prSet/>
      <dgm:spPr/>
      <dgm:t>
        <a:bodyPr/>
        <a:lstStyle/>
        <a:p>
          <a:endParaRPr lang="en-US"/>
        </a:p>
      </dgm:t>
    </dgm:pt>
    <dgm:pt modelId="{B9A697F8-DED4-4A33-96D2-7D7418B46C3B}" type="sibTrans" cxnId="{DF53B829-BA9D-4749-ADB1-F9B7545F90B2}">
      <dgm:prSet/>
      <dgm:spPr>
        <a:solidFill>
          <a:schemeClr val="accent3"/>
        </a:solidFill>
      </dgm:spPr>
      <dgm:t>
        <a:bodyPr/>
        <a:lstStyle/>
        <a:p>
          <a:r>
            <a:rPr lang="en-US" dirty="0"/>
            <a:t>THEN</a:t>
          </a:r>
        </a:p>
      </dgm:t>
    </dgm:pt>
    <dgm:pt modelId="{A9FE2522-240F-4911-89AD-F8EB0FF851B7}">
      <dgm:prSet phldrT="[Text]"/>
      <dgm:spPr>
        <a:solidFill>
          <a:schemeClr val="accent3"/>
        </a:solidFill>
      </dgm:spPr>
      <dgm:t>
        <a:bodyPr/>
        <a:lstStyle/>
        <a:p>
          <a:r>
            <a:rPr lang="en-US" dirty="0"/>
            <a:t>Repeat HIV RNA (Qualitative or </a:t>
          </a:r>
          <a:r>
            <a:rPr lang="en-US" dirty="0" err="1"/>
            <a:t>quantitatve</a:t>
          </a:r>
          <a:r>
            <a:rPr lang="en-US" dirty="0"/>
            <a:t>)</a:t>
          </a:r>
        </a:p>
      </dgm:t>
    </dgm:pt>
    <dgm:pt modelId="{0CD03706-017F-4E93-A2A6-3EFCA5D14350}" type="parTrans" cxnId="{1504AF7C-CC26-4E48-B88D-F5716F3F36C0}">
      <dgm:prSet/>
      <dgm:spPr/>
      <dgm:t>
        <a:bodyPr/>
        <a:lstStyle/>
        <a:p>
          <a:endParaRPr lang="en-US"/>
        </a:p>
      </dgm:t>
    </dgm:pt>
    <dgm:pt modelId="{2123C027-3375-4104-911D-BB9EE8B2CBEF}" type="sibTrans" cxnId="{1504AF7C-CC26-4E48-B88D-F5716F3F36C0}">
      <dgm:prSet/>
      <dgm:spPr/>
      <dgm:t>
        <a:bodyPr/>
        <a:lstStyle/>
        <a:p>
          <a:endParaRPr lang="en-US"/>
        </a:p>
      </dgm:t>
    </dgm:pt>
    <dgm:pt modelId="{0DFE54E2-C4AF-43BC-A49A-C118DB3F9452}" type="pres">
      <dgm:prSet presAssocID="{7D2FD3D9-16BE-47C2-862F-71D373FFAA84}" presName="Name0" presStyleCnt="0">
        <dgm:presLayoutVars>
          <dgm:dir/>
          <dgm:resizeHandles val="exact"/>
        </dgm:presLayoutVars>
      </dgm:prSet>
      <dgm:spPr/>
    </dgm:pt>
    <dgm:pt modelId="{003EB1D8-FA58-4ABE-9038-CB785F9E2479}" type="pres">
      <dgm:prSet presAssocID="{69166B31-0FF9-44F4-A015-CF2C5F92553F}" presName="node" presStyleLbl="node1" presStyleIdx="0" presStyleCnt="3">
        <dgm:presLayoutVars>
          <dgm:bulletEnabled val="1"/>
        </dgm:presLayoutVars>
      </dgm:prSet>
      <dgm:spPr/>
    </dgm:pt>
    <dgm:pt modelId="{4D264584-4C35-4970-8905-87805638BBB8}" type="pres">
      <dgm:prSet presAssocID="{DB9A44B4-7EC6-4284-BB83-6EA87BDC3FC8}" presName="sibTrans" presStyleLbl="sibTrans2D1" presStyleIdx="0" presStyleCnt="2" custScaleX="134590"/>
      <dgm:spPr/>
    </dgm:pt>
    <dgm:pt modelId="{67C43554-7C67-4E45-B246-DB66B8C452FD}" type="pres">
      <dgm:prSet presAssocID="{DB9A44B4-7EC6-4284-BB83-6EA87BDC3FC8}" presName="connectorText" presStyleLbl="sibTrans2D1" presStyleIdx="0" presStyleCnt="2"/>
      <dgm:spPr/>
    </dgm:pt>
    <dgm:pt modelId="{DC978606-0AEE-4560-8F24-66A710BAD664}" type="pres">
      <dgm:prSet presAssocID="{94592097-7826-4CB2-A92E-9F483B4F457B}" presName="node" presStyleLbl="node1" presStyleIdx="1" presStyleCnt="3">
        <dgm:presLayoutVars>
          <dgm:bulletEnabled val="1"/>
        </dgm:presLayoutVars>
      </dgm:prSet>
      <dgm:spPr/>
    </dgm:pt>
    <dgm:pt modelId="{5E5D4E31-2665-4D16-869F-5EFA7D737F35}" type="pres">
      <dgm:prSet presAssocID="{B9A697F8-DED4-4A33-96D2-7D7418B46C3B}" presName="sibTrans" presStyleLbl="sibTrans2D1" presStyleIdx="1" presStyleCnt="2" custScaleX="146824"/>
      <dgm:spPr/>
    </dgm:pt>
    <dgm:pt modelId="{D568D88C-B6B8-4A45-874D-6144F958F857}" type="pres">
      <dgm:prSet presAssocID="{B9A697F8-DED4-4A33-96D2-7D7418B46C3B}" presName="connectorText" presStyleLbl="sibTrans2D1" presStyleIdx="1" presStyleCnt="2"/>
      <dgm:spPr/>
    </dgm:pt>
    <dgm:pt modelId="{79713D02-3364-4CE4-9CD7-A90A9FD60352}" type="pres">
      <dgm:prSet presAssocID="{A9FE2522-240F-4911-89AD-F8EB0FF851B7}" presName="node" presStyleLbl="node1" presStyleIdx="2" presStyleCnt="3">
        <dgm:presLayoutVars>
          <dgm:bulletEnabled val="1"/>
        </dgm:presLayoutVars>
      </dgm:prSet>
      <dgm:spPr/>
    </dgm:pt>
  </dgm:ptLst>
  <dgm:cxnLst>
    <dgm:cxn modelId="{ACDFCF1A-00C2-4903-9ACA-7EA4406E72C8}" type="presOf" srcId="{B9A697F8-DED4-4A33-96D2-7D7418B46C3B}" destId="{5E5D4E31-2665-4D16-869F-5EFA7D737F35}" srcOrd="0" destOrd="0" presId="urn:microsoft.com/office/officeart/2005/8/layout/process1"/>
    <dgm:cxn modelId="{DF53B829-BA9D-4749-ADB1-F9B7545F90B2}" srcId="{7D2FD3D9-16BE-47C2-862F-71D373FFAA84}" destId="{94592097-7826-4CB2-A92E-9F483B4F457B}" srcOrd="1" destOrd="0" parTransId="{E09894D3-9A76-410D-963B-0F4C6E7FFFAE}" sibTransId="{B9A697F8-DED4-4A33-96D2-7D7418B46C3B}"/>
    <dgm:cxn modelId="{A9242138-F136-45E1-9B48-BF1D2A0A725E}" type="presOf" srcId="{DB9A44B4-7EC6-4284-BB83-6EA87BDC3FC8}" destId="{67C43554-7C67-4E45-B246-DB66B8C452FD}" srcOrd="1" destOrd="0" presId="urn:microsoft.com/office/officeart/2005/8/layout/process1"/>
    <dgm:cxn modelId="{8CC2075F-F942-4D25-B7CD-AE697C94DBEC}" type="presOf" srcId="{B9A697F8-DED4-4A33-96D2-7D7418B46C3B}" destId="{D568D88C-B6B8-4A45-874D-6144F958F857}" srcOrd="1" destOrd="0" presId="urn:microsoft.com/office/officeart/2005/8/layout/process1"/>
    <dgm:cxn modelId="{145C2245-0DCD-4162-9A8C-439F19757F56}" type="presOf" srcId="{A9FE2522-240F-4911-89AD-F8EB0FF851B7}" destId="{79713D02-3364-4CE4-9CD7-A90A9FD60352}" srcOrd="0" destOrd="0" presId="urn:microsoft.com/office/officeart/2005/8/layout/process1"/>
    <dgm:cxn modelId="{D3BA3F4B-032F-425D-97CA-E087ED076945}" srcId="{7D2FD3D9-16BE-47C2-862F-71D373FFAA84}" destId="{69166B31-0FF9-44F4-A015-CF2C5F92553F}" srcOrd="0" destOrd="0" parTransId="{40A142B4-E383-4C3A-827D-0418F6B98948}" sibTransId="{DB9A44B4-7EC6-4284-BB83-6EA87BDC3FC8}"/>
    <dgm:cxn modelId="{1504AF7C-CC26-4E48-B88D-F5716F3F36C0}" srcId="{7D2FD3D9-16BE-47C2-862F-71D373FFAA84}" destId="{A9FE2522-240F-4911-89AD-F8EB0FF851B7}" srcOrd="2" destOrd="0" parTransId="{0CD03706-017F-4E93-A2A6-3EFCA5D14350}" sibTransId="{2123C027-3375-4104-911D-BB9EE8B2CBEF}"/>
    <dgm:cxn modelId="{3CC79A9D-301B-49B4-A256-406F2B96B1A5}" type="presOf" srcId="{69166B31-0FF9-44F4-A015-CF2C5F92553F}" destId="{003EB1D8-FA58-4ABE-9038-CB785F9E2479}" srcOrd="0" destOrd="0" presId="urn:microsoft.com/office/officeart/2005/8/layout/process1"/>
    <dgm:cxn modelId="{06DF1DB6-07D6-4A9D-B62D-64C1C8899C9E}" type="presOf" srcId="{7D2FD3D9-16BE-47C2-862F-71D373FFAA84}" destId="{0DFE54E2-C4AF-43BC-A49A-C118DB3F9452}" srcOrd="0" destOrd="0" presId="urn:microsoft.com/office/officeart/2005/8/layout/process1"/>
    <dgm:cxn modelId="{A1180AB7-6D35-41AB-A5B8-E728798DD340}" type="presOf" srcId="{DB9A44B4-7EC6-4284-BB83-6EA87BDC3FC8}" destId="{4D264584-4C35-4970-8905-87805638BBB8}" srcOrd="0" destOrd="0" presId="urn:microsoft.com/office/officeart/2005/8/layout/process1"/>
    <dgm:cxn modelId="{879298E3-A28B-4FC9-AE17-E473E039662B}" type="presOf" srcId="{94592097-7826-4CB2-A92E-9F483B4F457B}" destId="{DC978606-0AEE-4560-8F24-66A710BAD664}" srcOrd="0" destOrd="0" presId="urn:microsoft.com/office/officeart/2005/8/layout/process1"/>
    <dgm:cxn modelId="{6456A9F2-FEF5-4F5D-9E19-E0150E258AB2}" type="presParOf" srcId="{0DFE54E2-C4AF-43BC-A49A-C118DB3F9452}" destId="{003EB1D8-FA58-4ABE-9038-CB785F9E2479}" srcOrd="0" destOrd="0" presId="urn:microsoft.com/office/officeart/2005/8/layout/process1"/>
    <dgm:cxn modelId="{C63B11B5-C39E-4190-B0E5-851471E6E5B7}" type="presParOf" srcId="{0DFE54E2-C4AF-43BC-A49A-C118DB3F9452}" destId="{4D264584-4C35-4970-8905-87805638BBB8}" srcOrd="1" destOrd="0" presId="urn:microsoft.com/office/officeart/2005/8/layout/process1"/>
    <dgm:cxn modelId="{6CB73215-96CF-4A68-869C-34C34FC9DF46}" type="presParOf" srcId="{4D264584-4C35-4970-8905-87805638BBB8}" destId="{67C43554-7C67-4E45-B246-DB66B8C452FD}" srcOrd="0" destOrd="0" presId="urn:microsoft.com/office/officeart/2005/8/layout/process1"/>
    <dgm:cxn modelId="{A426060D-E68F-4FEB-8EED-B9CBB5705019}" type="presParOf" srcId="{0DFE54E2-C4AF-43BC-A49A-C118DB3F9452}" destId="{DC978606-0AEE-4560-8F24-66A710BAD664}" srcOrd="2" destOrd="0" presId="urn:microsoft.com/office/officeart/2005/8/layout/process1"/>
    <dgm:cxn modelId="{84F9D548-8783-4FBC-8C3B-6D6FC204C980}" type="presParOf" srcId="{0DFE54E2-C4AF-43BC-A49A-C118DB3F9452}" destId="{5E5D4E31-2665-4D16-869F-5EFA7D737F35}" srcOrd="3" destOrd="0" presId="urn:microsoft.com/office/officeart/2005/8/layout/process1"/>
    <dgm:cxn modelId="{F55D0E2C-644C-4BB5-B734-B394D39A5565}" type="presParOf" srcId="{5E5D4E31-2665-4D16-869F-5EFA7D737F35}" destId="{D568D88C-B6B8-4A45-874D-6144F958F857}" srcOrd="0" destOrd="0" presId="urn:microsoft.com/office/officeart/2005/8/layout/process1"/>
    <dgm:cxn modelId="{07CE3BDA-A727-43F4-BA2A-043F9B342C1C}" type="presParOf" srcId="{0DFE54E2-C4AF-43BC-A49A-C118DB3F9452}" destId="{79713D02-3364-4CE4-9CD7-A90A9FD60352}"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2FD3D9-16BE-47C2-862F-71D373FFAA84}" type="doc">
      <dgm:prSet loTypeId="urn:microsoft.com/office/officeart/2005/8/layout/process1" loCatId="process" qsTypeId="urn:microsoft.com/office/officeart/2005/8/quickstyle/simple1" qsCatId="simple" csTypeId="urn:microsoft.com/office/officeart/2005/8/colors/accent1_2" csCatId="accent1" phldr="1"/>
      <dgm:spPr/>
    </dgm:pt>
    <dgm:pt modelId="{69166B31-0FF9-44F4-A015-CF2C5F92553F}">
      <dgm:prSet phldrT="[Text]"/>
      <dgm:spPr>
        <a:solidFill>
          <a:schemeClr val="accent3"/>
        </a:solidFill>
      </dgm:spPr>
      <dgm:t>
        <a:bodyPr/>
        <a:lstStyle/>
        <a:p>
          <a:r>
            <a:rPr lang="en-US" dirty="0"/>
            <a:t>HIV Ag/Ab negative</a:t>
          </a:r>
        </a:p>
      </dgm:t>
    </dgm:pt>
    <dgm:pt modelId="{40A142B4-E383-4C3A-827D-0418F6B98948}" type="parTrans" cxnId="{D3BA3F4B-032F-425D-97CA-E087ED076945}">
      <dgm:prSet/>
      <dgm:spPr/>
      <dgm:t>
        <a:bodyPr/>
        <a:lstStyle/>
        <a:p>
          <a:endParaRPr lang="en-US"/>
        </a:p>
      </dgm:t>
    </dgm:pt>
    <dgm:pt modelId="{DB9A44B4-7EC6-4284-BB83-6EA87BDC3FC8}" type="sibTrans" cxnId="{D3BA3F4B-032F-425D-97CA-E087ED076945}">
      <dgm:prSet/>
      <dgm:spPr>
        <a:solidFill>
          <a:schemeClr val="accent3"/>
        </a:solidFill>
      </dgm:spPr>
      <dgm:t>
        <a:bodyPr/>
        <a:lstStyle/>
        <a:p>
          <a:r>
            <a:rPr lang="en-US" dirty="0"/>
            <a:t>AND</a:t>
          </a:r>
        </a:p>
      </dgm:t>
    </dgm:pt>
    <dgm:pt modelId="{94592097-7826-4CB2-A92E-9F483B4F457B}">
      <dgm:prSet phldrT="[Text]"/>
      <dgm:spPr>
        <a:solidFill>
          <a:schemeClr val="accent3"/>
        </a:solidFill>
      </dgm:spPr>
      <dgm:t>
        <a:bodyPr/>
        <a:lstStyle/>
        <a:p>
          <a:r>
            <a:rPr lang="en-US" dirty="0"/>
            <a:t>HIV RNA</a:t>
          </a:r>
        </a:p>
        <a:p>
          <a:r>
            <a:rPr lang="en-US" dirty="0"/>
            <a:t>(Qualitative or </a:t>
          </a:r>
          <a:r>
            <a:rPr lang="en-US" dirty="0" err="1"/>
            <a:t>quantitatve</a:t>
          </a:r>
          <a:r>
            <a:rPr lang="en-US" dirty="0"/>
            <a:t>) positive</a:t>
          </a:r>
        </a:p>
      </dgm:t>
    </dgm:pt>
    <dgm:pt modelId="{E09894D3-9A76-410D-963B-0F4C6E7FFFAE}" type="parTrans" cxnId="{DF53B829-BA9D-4749-ADB1-F9B7545F90B2}">
      <dgm:prSet/>
      <dgm:spPr/>
      <dgm:t>
        <a:bodyPr/>
        <a:lstStyle/>
        <a:p>
          <a:endParaRPr lang="en-US"/>
        </a:p>
      </dgm:t>
    </dgm:pt>
    <dgm:pt modelId="{B9A697F8-DED4-4A33-96D2-7D7418B46C3B}" type="sibTrans" cxnId="{DF53B829-BA9D-4749-ADB1-F9B7545F90B2}">
      <dgm:prSet/>
      <dgm:spPr>
        <a:solidFill>
          <a:schemeClr val="accent3"/>
        </a:solidFill>
      </dgm:spPr>
      <dgm:t>
        <a:bodyPr/>
        <a:lstStyle/>
        <a:p>
          <a:r>
            <a:rPr lang="en-US" dirty="0"/>
            <a:t>THEN</a:t>
          </a:r>
        </a:p>
      </dgm:t>
    </dgm:pt>
    <dgm:pt modelId="{A9FE2522-240F-4911-89AD-F8EB0FF851B7}">
      <dgm:prSet phldrT="[Text]"/>
      <dgm:spPr>
        <a:solidFill>
          <a:schemeClr val="accent3"/>
        </a:solidFill>
      </dgm:spPr>
      <dgm:t>
        <a:bodyPr/>
        <a:lstStyle/>
        <a:p>
          <a:r>
            <a:rPr lang="en-US" dirty="0"/>
            <a:t>Repeat HIV RNA (Qualitative or </a:t>
          </a:r>
          <a:r>
            <a:rPr lang="en-US" dirty="0" err="1"/>
            <a:t>quantitatve</a:t>
          </a:r>
          <a:r>
            <a:rPr lang="en-US" dirty="0"/>
            <a:t>)</a:t>
          </a:r>
        </a:p>
      </dgm:t>
    </dgm:pt>
    <dgm:pt modelId="{0CD03706-017F-4E93-A2A6-3EFCA5D14350}" type="parTrans" cxnId="{1504AF7C-CC26-4E48-B88D-F5716F3F36C0}">
      <dgm:prSet/>
      <dgm:spPr/>
      <dgm:t>
        <a:bodyPr/>
        <a:lstStyle/>
        <a:p>
          <a:endParaRPr lang="en-US"/>
        </a:p>
      </dgm:t>
    </dgm:pt>
    <dgm:pt modelId="{2123C027-3375-4104-911D-BB9EE8B2CBEF}" type="sibTrans" cxnId="{1504AF7C-CC26-4E48-B88D-F5716F3F36C0}">
      <dgm:prSet/>
      <dgm:spPr/>
      <dgm:t>
        <a:bodyPr/>
        <a:lstStyle/>
        <a:p>
          <a:endParaRPr lang="en-US"/>
        </a:p>
      </dgm:t>
    </dgm:pt>
    <dgm:pt modelId="{0DFE54E2-C4AF-43BC-A49A-C118DB3F9452}" type="pres">
      <dgm:prSet presAssocID="{7D2FD3D9-16BE-47C2-862F-71D373FFAA84}" presName="Name0" presStyleCnt="0">
        <dgm:presLayoutVars>
          <dgm:dir/>
          <dgm:resizeHandles val="exact"/>
        </dgm:presLayoutVars>
      </dgm:prSet>
      <dgm:spPr/>
    </dgm:pt>
    <dgm:pt modelId="{003EB1D8-FA58-4ABE-9038-CB785F9E2479}" type="pres">
      <dgm:prSet presAssocID="{69166B31-0FF9-44F4-A015-CF2C5F92553F}" presName="node" presStyleLbl="node1" presStyleIdx="0" presStyleCnt="3">
        <dgm:presLayoutVars>
          <dgm:bulletEnabled val="1"/>
        </dgm:presLayoutVars>
      </dgm:prSet>
      <dgm:spPr/>
    </dgm:pt>
    <dgm:pt modelId="{4D264584-4C35-4970-8905-87805638BBB8}" type="pres">
      <dgm:prSet presAssocID="{DB9A44B4-7EC6-4284-BB83-6EA87BDC3FC8}" presName="sibTrans" presStyleLbl="sibTrans2D1" presStyleIdx="0" presStyleCnt="2" custScaleX="124407"/>
      <dgm:spPr/>
    </dgm:pt>
    <dgm:pt modelId="{67C43554-7C67-4E45-B246-DB66B8C452FD}" type="pres">
      <dgm:prSet presAssocID="{DB9A44B4-7EC6-4284-BB83-6EA87BDC3FC8}" presName="connectorText" presStyleLbl="sibTrans2D1" presStyleIdx="0" presStyleCnt="2"/>
      <dgm:spPr/>
    </dgm:pt>
    <dgm:pt modelId="{DC978606-0AEE-4560-8F24-66A710BAD664}" type="pres">
      <dgm:prSet presAssocID="{94592097-7826-4CB2-A92E-9F483B4F457B}" presName="node" presStyleLbl="node1" presStyleIdx="1" presStyleCnt="3">
        <dgm:presLayoutVars>
          <dgm:bulletEnabled val="1"/>
        </dgm:presLayoutVars>
      </dgm:prSet>
      <dgm:spPr/>
    </dgm:pt>
    <dgm:pt modelId="{5E5D4E31-2665-4D16-869F-5EFA7D737F35}" type="pres">
      <dgm:prSet presAssocID="{B9A697F8-DED4-4A33-96D2-7D7418B46C3B}" presName="sibTrans" presStyleLbl="sibTrans2D1" presStyleIdx="1" presStyleCnt="2" custScaleX="162099"/>
      <dgm:spPr/>
    </dgm:pt>
    <dgm:pt modelId="{D568D88C-B6B8-4A45-874D-6144F958F857}" type="pres">
      <dgm:prSet presAssocID="{B9A697F8-DED4-4A33-96D2-7D7418B46C3B}" presName="connectorText" presStyleLbl="sibTrans2D1" presStyleIdx="1" presStyleCnt="2"/>
      <dgm:spPr/>
    </dgm:pt>
    <dgm:pt modelId="{79713D02-3364-4CE4-9CD7-A90A9FD60352}" type="pres">
      <dgm:prSet presAssocID="{A9FE2522-240F-4911-89AD-F8EB0FF851B7}" presName="node" presStyleLbl="node1" presStyleIdx="2" presStyleCnt="3">
        <dgm:presLayoutVars>
          <dgm:bulletEnabled val="1"/>
        </dgm:presLayoutVars>
      </dgm:prSet>
      <dgm:spPr/>
    </dgm:pt>
  </dgm:ptLst>
  <dgm:cxnLst>
    <dgm:cxn modelId="{ACDFCF1A-00C2-4903-9ACA-7EA4406E72C8}" type="presOf" srcId="{B9A697F8-DED4-4A33-96D2-7D7418B46C3B}" destId="{5E5D4E31-2665-4D16-869F-5EFA7D737F35}" srcOrd="0" destOrd="0" presId="urn:microsoft.com/office/officeart/2005/8/layout/process1"/>
    <dgm:cxn modelId="{DF53B829-BA9D-4749-ADB1-F9B7545F90B2}" srcId="{7D2FD3D9-16BE-47C2-862F-71D373FFAA84}" destId="{94592097-7826-4CB2-A92E-9F483B4F457B}" srcOrd="1" destOrd="0" parTransId="{E09894D3-9A76-410D-963B-0F4C6E7FFFAE}" sibTransId="{B9A697F8-DED4-4A33-96D2-7D7418B46C3B}"/>
    <dgm:cxn modelId="{A9242138-F136-45E1-9B48-BF1D2A0A725E}" type="presOf" srcId="{DB9A44B4-7EC6-4284-BB83-6EA87BDC3FC8}" destId="{67C43554-7C67-4E45-B246-DB66B8C452FD}" srcOrd="1" destOrd="0" presId="urn:microsoft.com/office/officeart/2005/8/layout/process1"/>
    <dgm:cxn modelId="{8CC2075F-F942-4D25-B7CD-AE697C94DBEC}" type="presOf" srcId="{B9A697F8-DED4-4A33-96D2-7D7418B46C3B}" destId="{D568D88C-B6B8-4A45-874D-6144F958F857}" srcOrd="1" destOrd="0" presId="urn:microsoft.com/office/officeart/2005/8/layout/process1"/>
    <dgm:cxn modelId="{145C2245-0DCD-4162-9A8C-439F19757F56}" type="presOf" srcId="{A9FE2522-240F-4911-89AD-F8EB0FF851B7}" destId="{79713D02-3364-4CE4-9CD7-A90A9FD60352}" srcOrd="0" destOrd="0" presId="urn:microsoft.com/office/officeart/2005/8/layout/process1"/>
    <dgm:cxn modelId="{D3BA3F4B-032F-425D-97CA-E087ED076945}" srcId="{7D2FD3D9-16BE-47C2-862F-71D373FFAA84}" destId="{69166B31-0FF9-44F4-A015-CF2C5F92553F}" srcOrd="0" destOrd="0" parTransId="{40A142B4-E383-4C3A-827D-0418F6B98948}" sibTransId="{DB9A44B4-7EC6-4284-BB83-6EA87BDC3FC8}"/>
    <dgm:cxn modelId="{1504AF7C-CC26-4E48-B88D-F5716F3F36C0}" srcId="{7D2FD3D9-16BE-47C2-862F-71D373FFAA84}" destId="{A9FE2522-240F-4911-89AD-F8EB0FF851B7}" srcOrd="2" destOrd="0" parTransId="{0CD03706-017F-4E93-A2A6-3EFCA5D14350}" sibTransId="{2123C027-3375-4104-911D-BB9EE8B2CBEF}"/>
    <dgm:cxn modelId="{3CC79A9D-301B-49B4-A256-406F2B96B1A5}" type="presOf" srcId="{69166B31-0FF9-44F4-A015-CF2C5F92553F}" destId="{003EB1D8-FA58-4ABE-9038-CB785F9E2479}" srcOrd="0" destOrd="0" presId="urn:microsoft.com/office/officeart/2005/8/layout/process1"/>
    <dgm:cxn modelId="{06DF1DB6-07D6-4A9D-B62D-64C1C8899C9E}" type="presOf" srcId="{7D2FD3D9-16BE-47C2-862F-71D373FFAA84}" destId="{0DFE54E2-C4AF-43BC-A49A-C118DB3F9452}" srcOrd="0" destOrd="0" presId="urn:microsoft.com/office/officeart/2005/8/layout/process1"/>
    <dgm:cxn modelId="{A1180AB7-6D35-41AB-A5B8-E728798DD340}" type="presOf" srcId="{DB9A44B4-7EC6-4284-BB83-6EA87BDC3FC8}" destId="{4D264584-4C35-4970-8905-87805638BBB8}" srcOrd="0" destOrd="0" presId="urn:microsoft.com/office/officeart/2005/8/layout/process1"/>
    <dgm:cxn modelId="{879298E3-A28B-4FC9-AE17-E473E039662B}" type="presOf" srcId="{94592097-7826-4CB2-A92E-9F483B4F457B}" destId="{DC978606-0AEE-4560-8F24-66A710BAD664}" srcOrd="0" destOrd="0" presId="urn:microsoft.com/office/officeart/2005/8/layout/process1"/>
    <dgm:cxn modelId="{6456A9F2-FEF5-4F5D-9E19-E0150E258AB2}" type="presParOf" srcId="{0DFE54E2-C4AF-43BC-A49A-C118DB3F9452}" destId="{003EB1D8-FA58-4ABE-9038-CB785F9E2479}" srcOrd="0" destOrd="0" presId="urn:microsoft.com/office/officeart/2005/8/layout/process1"/>
    <dgm:cxn modelId="{C63B11B5-C39E-4190-B0E5-851471E6E5B7}" type="presParOf" srcId="{0DFE54E2-C4AF-43BC-A49A-C118DB3F9452}" destId="{4D264584-4C35-4970-8905-87805638BBB8}" srcOrd="1" destOrd="0" presId="urn:microsoft.com/office/officeart/2005/8/layout/process1"/>
    <dgm:cxn modelId="{6CB73215-96CF-4A68-869C-34C34FC9DF46}" type="presParOf" srcId="{4D264584-4C35-4970-8905-87805638BBB8}" destId="{67C43554-7C67-4E45-B246-DB66B8C452FD}" srcOrd="0" destOrd="0" presId="urn:microsoft.com/office/officeart/2005/8/layout/process1"/>
    <dgm:cxn modelId="{A426060D-E68F-4FEB-8EED-B9CBB5705019}" type="presParOf" srcId="{0DFE54E2-C4AF-43BC-A49A-C118DB3F9452}" destId="{DC978606-0AEE-4560-8F24-66A710BAD664}" srcOrd="2" destOrd="0" presId="urn:microsoft.com/office/officeart/2005/8/layout/process1"/>
    <dgm:cxn modelId="{84F9D548-8783-4FBC-8C3B-6D6FC204C980}" type="presParOf" srcId="{0DFE54E2-C4AF-43BC-A49A-C118DB3F9452}" destId="{5E5D4E31-2665-4D16-869F-5EFA7D737F35}" srcOrd="3" destOrd="0" presId="urn:microsoft.com/office/officeart/2005/8/layout/process1"/>
    <dgm:cxn modelId="{F55D0E2C-644C-4BB5-B734-B394D39A5565}" type="presParOf" srcId="{5E5D4E31-2665-4D16-869F-5EFA7D737F35}" destId="{D568D88C-B6B8-4A45-874D-6144F958F857}" srcOrd="0" destOrd="0" presId="urn:microsoft.com/office/officeart/2005/8/layout/process1"/>
    <dgm:cxn modelId="{07CE3BDA-A727-43F4-BA2A-043F9B342C1C}" type="presParOf" srcId="{0DFE54E2-C4AF-43BC-A49A-C118DB3F9452}" destId="{79713D02-3364-4CE4-9CD7-A90A9FD60352}"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7E7A-7F8D-43C5-B7AA-DB1A84D62562}">
      <dsp:nvSpPr>
        <dsp:cNvPr id="0" name=""/>
        <dsp:cNvSpPr/>
      </dsp:nvSpPr>
      <dsp:spPr>
        <a:xfrm>
          <a:off x="874548" y="2488107"/>
          <a:ext cx="4497676" cy="678574"/>
        </a:xfrm>
        <a:prstGeom prst="rect">
          <a:avLst/>
        </a:prstGeom>
        <a:solidFill>
          <a:schemeClr val="bg1">
            <a:lumMod val="85000"/>
          </a:schemeClr>
        </a:solidFill>
        <a:ln w="9525" cap="flat" cmpd="sng" algn="ctr">
          <a:noFill/>
          <a:prstDash val="solid"/>
        </a:ln>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Mar. 20YY</a:t>
          </a:r>
        </a:p>
      </dsp:txBody>
      <dsp:txXfrm>
        <a:off x="874548" y="2488107"/>
        <a:ext cx="4497676" cy="678574"/>
      </dsp:txXfrm>
    </dsp:sp>
    <dsp:sp modelId="{6459495F-68A2-4439-A9B3-5DDACF24ECD9}">
      <dsp:nvSpPr>
        <dsp:cNvPr id="0" name=""/>
        <dsp:cNvSpPr/>
      </dsp:nvSpPr>
      <dsp:spPr>
        <a:xfrm>
          <a:off x="0" y="0"/>
          <a:ext cx="6246773" cy="180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ZA" sz="2000" kern="1200" dirty="0"/>
            <a:t>Describe </a:t>
          </a:r>
          <a:r>
            <a:rPr lang="en-US" sz="2000" kern="1200" noProof="0" dirty="0"/>
            <a:t>your</a:t>
          </a:r>
          <a:r>
            <a:rPr lang="en-ZA" sz="2000" kern="1200" dirty="0"/>
            <a:t> subject’s impact </a:t>
          </a:r>
          <a:endParaRPr lang="en-US" sz="2000" kern="1200" dirty="0"/>
        </a:p>
      </dsp:txBody>
      <dsp:txXfrm>
        <a:off x="0" y="0"/>
        <a:ext cx="6246773" cy="1809532"/>
      </dsp:txXfrm>
    </dsp:sp>
    <dsp:sp modelId="{DA9415BC-5F5D-427A-8E4A-15DE1DCD00EC}">
      <dsp:nvSpPr>
        <dsp:cNvPr id="0" name=""/>
        <dsp:cNvSpPr/>
      </dsp:nvSpPr>
      <dsp:spPr>
        <a:xfrm>
          <a:off x="3123386" y="1922628"/>
          <a:ext cx="0" cy="565479"/>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283014-8366-4F80-A66F-FA0C7794F36F}">
      <dsp:nvSpPr>
        <dsp:cNvPr id="0" name=""/>
        <dsp:cNvSpPr/>
      </dsp:nvSpPr>
      <dsp:spPr>
        <a:xfrm>
          <a:off x="3066838" y="1809532"/>
          <a:ext cx="113095" cy="113095"/>
        </a:xfrm>
        <a:prstGeom prst="rect">
          <a:avLst/>
        </a:prstGeom>
        <a:solidFill>
          <a:schemeClr val="bg1">
            <a:lumMod val="75000"/>
          </a:schemeClr>
        </a:solid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EB1D8-FA58-4ABE-9038-CB785F9E2479}">
      <dsp:nvSpPr>
        <dsp:cNvPr id="0" name=""/>
        <dsp:cNvSpPr/>
      </dsp:nvSpPr>
      <dsp:spPr>
        <a:xfrm>
          <a:off x="4078" y="98148"/>
          <a:ext cx="1218900" cy="73134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HIV Ag/Ab positive</a:t>
          </a:r>
        </a:p>
      </dsp:txBody>
      <dsp:txXfrm>
        <a:off x="25498" y="119568"/>
        <a:ext cx="1176060" cy="688500"/>
      </dsp:txXfrm>
    </dsp:sp>
    <dsp:sp modelId="{4D264584-4C35-4970-8905-87805638BBB8}">
      <dsp:nvSpPr>
        <dsp:cNvPr id="0" name=""/>
        <dsp:cNvSpPr/>
      </dsp:nvSpPr>
      <dsp:spPr>
        <a:xfrm>
          <a:off x="1300176" y="312674"/>
          <a:ext cx="347789" cy="302287"/>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US" sz="700" kern="1200" dirty="0"/>
            <a:t>AND</a:t>
          </a:r>
        </a:p>
      </dsp:txBody>
      <dsp:txXfrm>
        <a:off x="1300176" y="373131"/>
        <a:ext cx="257103" cy="181373"/>
      </dsp:txXfrm>
    </dsp:sp>
    <dsp:sp modelId="{DC978606-0AEE-4560-8F24-66A710BAD664}">
      <dsp:nvSpPr>
        <dsp:cNvPr id="0" name=""/>
        <dsp:cNvSpPr/>
      </dsp:nvSpPr>
      <dsp:spPr>
        <a:xfrm>
          <a:off x="1710538" y="98148"/>
          <a:ext cx="1218900" cy="73134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HIV-1/HIV-2 Ab differentiation assay negative/indeterminate</a:t>
          </a:r>
        </a:p>
      </dsp:txBody>
      <dsp:txXfrm>
        <a:off x="1731958" y="119568"/>
        <a:ext cx="1176060" cy="688500"/>
      </dsp:txXfrm>
    </dsp:sp>
    <dsp:sp modelId="{5E5D4E31-2665-4D16-869F-5EFA7D737F35}">
      <dsp:nvSpPr>
        <dsp:cNvPr id="0" name=""/>
        <dsp:cNvSpPr/>
      </dsp:nvSpPr>
      <dsp:spPr>
        <a:xfrm>
          <a:off x="3003987" y="280411"/>
          <a:ext cx="353089" cy="302287"/>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US" sz="700" kern="1200" dirty="0"/>
            <a:t>THEN</a:t>
          </a:r>
        </a:p>
      </dsp:txBody>
      <dsp:txXfrm>
        <a:off x="3003987" y="340868"/>
        <a:ext cx="262403" cy="181373"/>
      </dsp:txXfrm>
    </dsp:sp>
    <dsp:sp modelId="{79713D02-3364-4CE4-9CD7-A90A9FD60352}">
      <dsp:nvSpPr>
        <dsp:cNvPr id="0" name=""/>
        <dsp:cNvSpPr/>
      </dsp:nvSpPr>
      <dsp:spPr>
        <a:xfrm>
          <a:off x="3416998" y="98148"/>
          <a:ext cx="1218900" cy="73134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HIV RNA testing (Qualitative or </a:t>
          </a:r>
          <a:r>
            <a:rPr lang="en-US" sz="800" kern="1200" dirty="0" err="1"/>
            <a:t>quantitatve</a:t>
          </a:r>
          <a:r>
            <a:rPr lang="en-US" sz="800" kern="1200" dirty="0"/>
            <a:t>)</a:t>
          </a:r>
        </a:p>
      </dsp:txBody>
      <dsp:txXfrm>
        <a:off x="3438418" y="119568"/>
        <a:ext cx="1176060" cy="68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EB1D8-FA58-4ABE-9038-CB785F9E2479}">
      <dsp:nvSpPr>
        <dsp:cNvPr id="0" name=""/>
        <dsp:cNvSpPr/>
      </dsp:nvSpPr>
      <dsp:spPr>
        <a:xfrm>
          <a:off x="4078" y="8484"/>
          <a:ext cx="1218900" cy="76562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HIV Ag/Ab positive</a:t>
          </a:r>
        </a:p>
      </dsp:txBody>
      <dsp:txXfrm>
        <a:off x="26502" y="30908"/>
        <a:ext cx="1174052" cy="720773"/>
      </dsp:txXfrm>
    </dsp:sp>
    <dsp:sp modelId="{4D264584-4C35-4970-8905-87805638BBB8}">
      <dsp:nvSpPr>
        <dsp:cNvPr id="0" name=""/>
        <dsp:cNvSpPr/>
      </dsp:nvSpPr>
      <dsp:spPr>
        <a:xfrm>
          <a:off x="1300176" y="240151"/>
          <a:ext cx="347789" cy="302287"/>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AND</a:t>
          </a:r>
        </a:p>
      </dsp:txBody>
      <dsp:txXfrm>
        <a:off x="1300176" y="300608"/>
        <a:ext cx="257103" cy="181373"/>
      </dsp:txXfrm>
    </dsp:sp>
    <dsp:sp modelId="{DC978606-0AEE-4560-8F24-66A710BAD664}">
      <dsp:nvSpPr>
        <dsp:cNvPr id="0" name=""/>
        <dsp:cNvSpPr/>
      </dsp:nvSpPr>
      <dsp:spPr>
        <a:xfrm>
          <a:off x="1710538" y="8484"/>
          <a:ext cx="1218900" cy="76562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HIV RNA</a:t>
          </a:r>
        </a:p>
        <a:p>
          <a:pPr marL="0" lvl="0" indent="0" algn="ctr" defTabSz="488950">
            <a:lnSpc>
              <a:spcPct val="90000"/>
            </a:lnSpc>
            <a:spcBef>
              <a:spcPct val="0"/>
            </a:spcBef>
            <a:spcAft>
              <a:spcPct val="35000"/>
            </a:spcAft>
            <a:buNone/>
          </a:pPr>
          <a:r>
            <a:rPr lang="en-US" sz="1100" kern="1200" dirty="0"/>
            <a:t>(Qualitative or </a:t>
          </a:r>
          <a:r>
            <a:rPr lang="en-US" sz="1100" kern="1200" dirty="0" err="1"/>
            <a:t>quantitatve</a:t>
          </a:r>
          <a:r>
            <a:rPr lang="en-US" sz="1100" kern="1200" dirty="0"/>
            <a:t>) negative</a:t>
          </a:r>
        </a:p>
      </dsp:txBody>
      <dsp:txXfrm>
        <a:off x="1732962" y="30908"/>
        <a:ext cx="1174052" cy="720773"/>
      </dsp:txXfrm>
    </dsp:sp>
    <dsp:sp modelId="{5E5D4E31-2665-4D16-869F-5EFA7D737F35}">
      <dsp:nvSpPr>
        <dsp:cNvPr id="0" name=""/>
        <dsp:cNvSpPr/>
      </dsp:nvSpPr>
      <dsp:spPr>
        <a:xfrm>
          <a:off x="2990830" y="240151"/>
          <a:ext cx="379403" cy="302287"/>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THEN</a:t>
          </a:r>
        </a:p>
      </dsp:txBody>
      <dsp:txXfrm>
        <a:off x="2990830" y="300608"/>
        <a:ext cx="288717" cy="181373"/>
      </dsp:txXfrm>
    </dsp:sp>
    <dsp:sp modelId="{79713D02-3364-4CE4-9CD7-A90A9FD60352}">
      <dsp:nvSpPr>
        <dsp:cNvPr id="0" name=""/>
        <dsp:cNvSpPr/>
      </dsp:nvSpPr>
      <dsp:spPr>
        <a:xfrm>
          <a:off x="3416998" y="8484"/>
          <a:ext cx="1218900" cy="76562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Repeat HIV RNA (Qualitative or </a:t>
          </a:r>
          <a:r>
            <a:rPr lang="en-US" sz="1100" kern="1200" dirty="0" err="1"/>
            <a:t>quantitatve</a:t>
          </a:r>
          <a:r>
            <a:rPr lang="en-US" sz="1100" kern="1200" dirty="0"/>
            <a:t>)</a:t>
          </a:r>
        </a:p>
      </dsp:txBody>
      <dsp:txXfrm>
        <a:off x="3439422" y="30908"/>
        <a:ext cx="1174052" cy="720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EB1D8-FA58-4ABE-9038-CB785F9E2479}">
      <dsp:nvSpPr>
        <dsp:cNvPr id="0" name=""/>
        <dsp:cNvSpPr/>
      </dsp:nvSpPr>
      <dsp:spPr>
        <a:xfrm>
          <a:off x="4078" y="8484"/>
          <a:ext cx="1218900" cy="76562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HIV Ag/Ab negative</a:t>
          </a:r>
        </a:p>
      </dsp:txBody>
      <dsp:txXfrm>
        <a:off x="26502" y="30908"/>
        <a:ext cx="1174052" cy="720773"/>
      </dsp:txXfrm>
    </dsp:sp>
    <dsp:sp modelId="{4D264584-4C35-4970-8905-87805638BBB8}">
      <dsp:nvSpPr>
        <dsp:cNvPr id="0" name=""/>
        <dsp:cNvSpPr/>
      </dsp:nvSpPr>
      <dsp:spPr>
        <a:xfrm>
          <a:off x="1313333" y="240151"/>
          <a:ext cx="321476" cy="302287"/>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AND</a:t>
          </a:r>
        </a:p>
      </dsp:txBody>
      <dsp:txXfrm>
        <a:off x="1313333" y="300608"/>
        <a:ext cx="230790" cy="181373"/>
      </dsp:txXfrm>
    </dsp:sp>
    <dsp:sp modelId="{DC978606-0AEE-4560-8F24-66A710BAD664}">
      <dsp:nvSpPr>
        <dsp:cNvPr id="0" name=""/>
        <dsp:cNvSpPr/>
      </dsp:nvSpPr>
      <dsp:spPr>
        <a:xfrm>
          <a:off x="1710538" y="8484"/>
          <a:ext cx="1218900" cy="76562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HIV RNA</a:t>
          </a:r>
        </a:p>
        <a:p>
          <a:pPr marL="0" lvl="0" indent="0" algn="ctr" defTabSz="488950">
            <a:lnSpc>
              <a:spcPct val="90000"/>
            </a:lnSpc>
            <a:spcBef>
              <a:spcPct val="0"/>
            </a:spcBef>
            <a:spcAft>
              <a:spcPct val="35000"/>
            </a:spcAft>
            <a:buNone/>
          </a:pPr>
          <a:r>
            <a:rPr lang="en-US" sz="1100" kern="1200" dirty="0"/>
            <a:t>(Qualitative or </a:t>
          </a:r>
          <a:r>
            <a:rPr lang="en-US" sz="1100" kern="1200" dirty="0" err="1"/>
            <a:t>quantitatve</a:t>
          </a:r>
          <a:r>
            <a:rPr lang="en-US" sz="1100" kern="1200" dirty="0"/>
            <a:t>) positive</a:t>
          </a:r>
        </a:p>
      </dsp:txBody>
      <dsp:txXfrm>
        <a:off x="1732962" y="30908"/>
        <a:ext cx="1174052" cy="720773"/>
      </dsp:txXfrm>
    </dsp:sp>
    <dsp:sp modelId="{5E5D4E31-2665-4D16-869F-5EFA7D737F35}">
      <dsp:nvSpPr>
        <dsp:cNvPr id="0" name=""/>
        <dsp:cNvSpPr/>
      </dsp:nvSpPr>
      <dsp:spPr>
        <a:xfrm>
          <a:off x="2971094" y="240151"/>
          <a:ext cx="418874" cy="302287"/>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THEN</a:t>
          </a:r>
        </a:p>
      </dsp:txBody>
      <dsp:txXfrm>
        <a:off x="2971094" y="300608"/>
        <a:ext cx="328188" cy="181373"/>
      </dsp:txXfrm>
    </dsp:sp>
    <dsp:sp modelId="{79713D02-3364-4CE4-9CD7-A90A9FD60352}">
      <dsp:nvSpPr>
        <dsp:cNvPr id="0" name=""/>
        <dsp:cNvSpPr/>
      </dsp:nvSpPr>
      <dsp:spPr>
        <a:xfrm>
          <a:off x="3416998" y="8484"/>
          <a:ext cx="1218900" cy="76562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Repeat HIV RNA (Qualitative or </a:t>
          </a:r>
          <a:r>
            <a:rPr lang="en-US" sz="1100" kern="1200" dirty="0" err="1"/>
            <a:t>quantitatve</a:t>
          </a:r>
          <a:r>
            <a:rPr lang="en-US" sz="1100" kern="1200" dirty="0"/>
            <a:t>)</a:t>
          </a:r>
        </a:p>
      </dsp:txBody>
      <dsp:txXfrm>
        <a:off x="3439422" y="30908"/>
        <a:ext cx="1174052" cy="720773"/>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4/10/2024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topics/medicine-and-dentistry/heterophile-antibody" TargetMode="External"/><Relationship Id="rId7" Type="http://schemas.openxmlformats.org/officeDocument/2006/relationships/hyperlink" Target="https://www.sciencedirect.com/topics/immunology-and-microbiology/intravenous-immunoglobuli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immunoassay" TargetMode="External"/><Relationship Id="rId5" Type="http://schemas.openxmlformats.org/officeDocument/2006/relationships/hyperlink" Target="https://www.sciencedirect.com/topics/medicine-and-dentistry/human-t-cell-leukemia-virus" TargetMode="External"/><Relationship Id="rId4" Type="http://schemas.openxmlformats.org/officeDocument/2006/relationships/hyperlink" Target="https://www.sciencedirect.com/topics/medicine-and-dentistry/monoclonal-antibod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with JJ:</a:t>
            </a:r>
            <a:endParaRPr lang="en-US" dirty="0">
              <a:cs typeface="Calibri"/>
            </a:endParaRPr>
          </a:p>
          <a:p>
            <a:r>
              <a:rPr lang="en-US" dirty="0"/>
              <a:t>If you suspect a false positive HIV test because of this, will repeating the test in some timeframe be helpful because these will have waned, or do they persist indefinitely?   </a:t>
            </a:r>
            <a:r>
              <a:rPr lang="en-US" i="1" dirty="0"/>
              <a:t>As indicated above, heterophilic Ab persistence depends on the suspected co-infection.  Generally, it would not be advisable to wait for the course of co-infection to wane but rather repeat testing using a different platform. </a:t>
            </a:r>
            <a:endParaRPr lang="en-US" i="1" dirty="0">
              <a:cs typeface="Calibri"/>
            </a:endParaRPr>
          </a:p>
          <a:p>
            <a:endParaRPr lang="en-US" dirty="0"/>
          </a:p>
          <a:p>
            <a:r>
              <a:rPr lang="en-US" dirty="0"/>
              <a:t>Are heterophilic antibody blocking assays widely available in different labs? How can we direct callers to find out if a local lab offers them? Are they standardized?   </a:t>
            </a:r>
            <a:r>
              <a:rPr lang="en-US" i="1" dirty="0"/>
              <a:t>While heterophile Ab testing (aka., mono screen/mononucleosis test/anti-mouse Ab) is available in commercial labs, the tests are not FDA-approved for patient management.  They can be informative as to evidence of false-reactivity, but it is not CONFIRMATION that a person is not infected.  You would have to check if any lab has internally validated the test for reporting.  I would suspect the test is not widely available at local public health/health dept labs. </a:t>
            </a:r>
            <a:endParaRPr lang="en-US" i="1" dirty="0">
              <a:cs typeface="Calibri"/>
            </a:endParaRPr>
          </a:p>
          <a:p>
            <a:endParaRPr lang="en-US" dirty="0"/>
          </a:p>
          <a:p>
            <a:r>
              <a:rPr lang="en-US" dirty="0"/>
              <a:t>Aust FP article: Prevalence of heterophile antibodies is 0.17–40% in the general population (article ref 1).  Proposed sources for induction of heterophile Ab include exposure to mice and mouse products, immunization, blood transfusion, autoimmune diseases, dialysis and maternal transfer.  Where suspected, presence of heterophile Ab interfering with the accuracy of investigations can be addressed through analysis by an alternative analytical platform, non-linearity of results on serial dilution or the use of heterophile-blocking reagents or immunoglobulin-blocking reagents.</a:t>
            </a:r>
            <a:endParaRPr lang="en-US" dirty="0">
              <a:cs typeface="Calibri" panose="020F0502020204030204"/>
            </a:endParaRPr>
          </a:p>
          <a:p>
            <a:endParaRPr lang="en-US" dirty="0"/>
          </a:p>
          <a:p>
            <a:r>
              <a:rPr lang="en-US" dirty="0"/>
              <a:t>Fig 1: Two-site immunometric or sandwich assays are particularly susceptible to analytical error in the setting of heterophile Ab. These assays use at least two Ab directed against different epitopes of an Ag: one bound to a solid-phase, the other in solution and tagged with a signal moiety. The Ag in the sample bridges the two Ab so that the amount of labelled Ab that binds to the solid-phase is proportional to the Ag concentration in the sample</a:t>
            </a:r>
            <a:endParaRPr lang="en-US" dirty="0">
              <a:cs typeface="Calibri" panose="020F0502020204030204"/>
            </a:endParaRPr>
          </a:p>
          <a:p>
            <a:r>
              <a:rPr lang="en-US" dirty="0"/>
              <a:t>Fig 2: Heterophile Ab can also bridge the two Ab independently of Ag, resulting in an increase in labelled Ab concentration</a:t>
            </a:r>
          </a:p>
          <a:p>
            <a:endParaRPr lang="en-US" dirty="0">
              <a:cs typeface="Calibri" panose="020F0502020204030204"/>
            </a:endParaRPr>
          </a:p>
          <a:p>
            <a:r>
              <a:rPr lang="en-US" dirty="0">
                <a:cs typeface="Calibri" panose="020F0502020204030204"/>
              </a:rPr>
              <a:t>Lavoie paper (</a:t>
            </a:r>
            <a:r>
              <a:rPr lang="en-US" dirty="0"/>
              <a:t>https://www.sciencedirect.com/science/article/pii/S138665321830091X?via%3Dihub)</a:t>
            </a:r>
            <a:r>
              <a:rPr lang="en-US" dirty="0">
                <a:cs typeface="Calibri" panose="020F0502020204030204"/>
              </a:rPr>
              <a:t>:</a:t>
            </a:r>
          </a:p>
          <a:p>
            <a:r>
              <a:rPr lang="en-US" dirty="0"/>
              <a:t>Here we report that 95% (252/264) of clinical specimens that were repeatedly reactive on the Abbott ARCHITECT HIV Ag/Ab combo assay (S/Co range, 0.94–678) were negative when re-tested on a different fourth generation HIV combo assay (Siemens ADVIA Centaur HIV Ag/Ab). All 264 samples were subsequently confirmed to be HIV negative. On a small subset (57) of specimens with available volume, pre-treatment with two different reagents (HBT; Heterophilic Blocking Tube, NABT; Non-Specific Blocking Tube) designed to block </a:t>
            </a:r>
            <a:r>
              <a:rPr lang="en-US" u="sng" dirty="0">
                <a:hlinkClick r:id="rId3"/>
              </a:rPr>
              <a:t>heterophilic antibody</a:t>
            </a:r>
            <a:r>
              <a:rPr lang="en-US" dirty="0"/>
              <a:t> interference either eliminated (HBT) or reduced (NABT) the false reactivity when re-tested on the ARCHITECT HIV Ag/Ab combo assay.</a:t>
            </a:r>
          </a:p>
          <a:p>
            <a:r>
              <a:rPr lang="en-US" dirty="0">
                <a:cs typeface="Calibri"/>
              </a:rPr>
              <a:t>**</a:t>
            </a:r>
            <a:r>
              <a:rPr lang="en-US" dirty="0"/>
              <a:t>we suspect that the false reactivity in the Abbott ARCHITECT HIV Ag/Ab combo assay is associated with the </a:t>
            </a:r>
            <a:r>
              <a:rPr lang="en-US" u="sng" dirty="0">
                <a:hlinkClick r:id="rId4"/>
              </a:rPr>
              <a:t>monoclonal antibody</a:t>
            </a:r>
            <a:r>
              <a:rPr lang="en-US" dirty="0"/>
              <a:t> against HIV-1 p24 that is used in the Abbott assay. … This interference is unpredictable and although the use of heterophilic blocking tubes may be helpful in root-cause analysis, their use does not represent a practical method to address this issue. Although we do not have direct evidence it is possible that the cross-reactivity observed in the Abbott assay may be due to the specific (murine) monoclonal antibody used in their assay.</a:t>
            </a:r>
            <a:endParaRPr lang="en-US" dirty="0">
              <a:cs typeface="Calibri"/>
            </a:endParaRPr>
          </a:p>
          <a:p>
            <a:r>
              <a:rPr lang="en-US" dirty="0">
                <a:cs typeface="Calibri"/>
              </a:rPr>
              <a:t>[</a:t>
            </a:r>
            <a:r>
              <a:rPr lang="en-US" dirty="0"/>
              <a:t>The NLHRS-NML is a national reference laboratory for HIV and </a:t>
            </a:r>
            <a:r>
              <a:rPr lang="en-US" u="sng" dirty="0">
                <a:hlinkClick r:id="rId5"/>
              </a:rPr>
              <a:t>HTLV</a:t>
            </a:r>
            <a:r>
              <a:rPr lang="en-US" dirty="0"/>
              <a:t> testing and receives specimens with any diagnostic uncertainty from public health laboratories, hospitals, blood screening agencies and research institutions across Canada. It is the only laboratory in Canada to be accredited under both the ISO 15189 (Medical laboratory testing) and ISO 17043 (Proficiency testing provider) accreditation schemes. The tests used in its confirmatory serological and NAT (nucleic acid testing) testing algorithms include the Bio-Rad GS HIV Combo Ag/Ab EIA, Bio-Rad </a:t>
            </a:r>
            <a:r>
              <a:rPr lang="en-US" dirty="0" err="1"/>
              <a:t>Geenius</a:t>
            </a:r>
            <a:r>
              <a:rPr lang="en-US" dirty="0"/>
              <a:t> HIV 1/2 Confirmatory assay, Fujirebio Inno-LIA HIV-I/II Score, Bio-Rad </a:t>
            </a:r>
            <a:r>
              <a:rPr lang="en-US" dirty="0" err="1"/>
              <a:t>Genscreen</a:t>
            </a:r>
            <a:r>
              <a:rPr lang="en-US" dirty="0"/>
              <a:t> HIV-1 Ag Screening and Confirmatory Assays, </a:t>
            </a:r>
            <a:r>
              <a:rPr lang="en-US" dirty="0" err="1"/>
              <a:t>BioLytical</a:t>
            </a:r>
            <a:r>
              <a:rPr lang="en-US" dirty="0"/>
              <a:t> INSTI HIV-1/HIV-2 </a:t>
            </a:r>
            <a:r>
              <a:rPr lang="en-US" u="sng" dirty="0">
                <a:hlinkClick r:id="rId6"/>
              </a:rPr>
              <a:t>Antibody Test</a:t>
            </a:r>
            <a:r>
              <a:rPr lang="en-US" dirty="0"/>
              <a:t>, Roche COBAS </a:t>
            </a:r>
            <a:r>
              <a:rPr lang="en-US" dirty="0" err="1"/>
              <a:t>AmpliPrep</a:t>
            </a:r>
            <a:r>
              <a:rPr lang="en-US" dirty="0"/>
              <a:t>/COBAS </a:t>
            </a:r>
            <a:r>
              <a:rPr lang="en-US" dirty="0" err="1"/>
              <a:t>Taqman</a:t>
            </a:r>
            <a:r>
              <a:rPr lang="en-US" dirty="0"/>
              <a:t> HIV-1 Qual v2.0 and in-house HIV-1/2 PCR.  Two different reagents (Scantibodies Lab Inc, San Diego, CA) both designed to reduce HAb interference were used; (a) Heterophilic Blocking Tube (HBT), cat #3IX762, containing specific binders that bind heterophilic antibodies and inactivates heterophilic interference, (b) Non-Specific Antibody Blocking Tube (NABT), cat# 3IX761 contains </a:t>
            </a:r>
            <a:r>
              <a:rPr lang="en-US" u="sng" dirty="0">
                <a:hlinkClick r:id="rId7"/>
              </a:rPr>
              <a:t>immunoglobulins</a:t>
            </a:r>
            <a:r>
              <a:rPr lang="en-US" dirty="0"/>
              <a:t> that bind non-specific antibodies in plasma/serum and block interference in antibody detection immunoassays. ]</a:t>
            </a:r>
            <a:endParaRPr lang="en-US" dirty="0">
              <a:cs typeface="Calibri"/>
            </a:endParaRPr>
          </a:p>
        </p:txBody>
      </p:sp>
      <p:sp>
        <p:nvSpPr>
          <p:cNvPr id="4" name="Slide Number Placeholder 3"/>
          <p:cNvSpPr>
            <a:spLocks noGrp="1"/>
          </p:cNvSpPr>
          <p:nvPr>
            <p:ph type="sldNum" sz="quarter" idx="5"/>
          </p:nvPr>
        </p:nvSpPr>
        <p:spPr/>
        <p:txBody>
          <a:bodyPr/>
          <a:lstStyle/>
          <a:p>
            <a:fld id="{CFC5820B-7005-4EFF-98E6-BF2944D6A619}" type="slidenum">
              <a:rPr lang="en-US" smtClean="0"/>
              <a:t>20</a:t>
            </a:fld>
            <a:endParaRPr lang="en-US"/>
          </a:p>
        </p:txBody>
      </p:sp>
    </p:spTree>
    <p:extLst>
      <p:ext uri="{BB962C8B-B14F-4D97-AF65-F5344CB8AC3E}">
        <p14:creationId xmlns:p14="http://schemas.microsoft.com/office/powerpoint/2010/main" val="41836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88035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7021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080707"/>
                </a:solidFill>
                <a:effectLst/>
                <a:latin typeface="-apple-system"/>
              </a:rPr>
              <a:t>Discussed that likely interpretation of mom's HIV testing is that it is a false positive, though we support decision to give maternal ART during pregnancy</a:t>
            </a:r>
            <a:br>
              <a:rPr lang="en-US" dirty="0"/>
            </a:br>
            <a:r>
              <a:rPr lang="en-US" b="0" i="0" dirty="0">
                <a:solidFill>
                  <a:srgbClr val="080707"/>
                </a:solidFill>
                <a:effectLst/>
                <a:latin typeface="-apple-system"/>
              </a:rPr>
              <a:t>As far as he knows, plan was for mom to stop ART at delivery</a:t>
            </a:r>
            <a:br>
              <a:rPr lang="en-US" dirty="0"/>
            </a:br>
            <a:r>
              <a:rPr lang="en-US" b="0" i="0" dirty="0">
                <a:solidFill>
                  <a:srgbClr val="080707"/>
                </a:solidFill>
                <a:effectLst/>
                <a:latin typeface="-apple-system"/>
              </a:rPr>
              <a:t>Discussed following recommendations, which were obtained in consultation w 3rd tier consultant from peri-team (Ted Ruel), CDC lab (Jeff Johnson), and other peri team members (Carolyn Chu)</a:t>
            </a:r>
            <a:br>
              <a:rPr lang="en-US" dirty="0"/>
            </a:br>
            <a:r>
              <a:rPr lang="en-US" b="0" i="0" dirty="0">
                <a:solidFill>
                  <a:srgbClr val="080707"/>
                </a:solidFill>
                <a:effectLst/>
                <a:latin typeface="-apple-system"/>
              </a:rPr>
              <a:t>Recommend infant testing: in addition to RN, would check HIV Ag/Ab testing</a:t>
            </a:r>
            <a:br>
              <a:rPr lang="en-US" dirty="0"/>
            </a:br>
            <a:r>
              <a:rPr lang="en-US" b="0" i="0" dirty="0">
                <a:solidFill>
                  <a:srgbClr val="080707"/>
                </a:solidFill>
                <a:effectLst/>
                <a:latin typeface="-apple-system"/>
              </a:rPr>
              <a:t>Recommend repeat testing for mom - preferably with 4th gen HIV test from different platform</a:t>
            </a:r>
            <a:br>
              <a:rPr lang="en-US" dirty="0"/>
            </a:br>
            <a:r>
              <a:rPr lang="en-US" b="0" i="0" dirty="0">
                <a:solidFill>
                  <a:srgbClr val="080707"/>
                </a:solidFill>
                <a:effectLst/>
                <a:latin typeface="-apple-system"/>
              </a:rPr>
              <a:t>If repeat test for mom is negative, can say that previous tests were false positives and she is uninfected, baby is unexposed, and </a:t>
            </a:r>
            <a:r>
              <a:rPr lang="en-US" b="0" i="0" dirty="0" err="1">
                <a:solidFill>
                  <a:srgbClr val="080707"/>
                </a:solidFill>
                <a:effectLst/>
                <a:latin typeface="-apple-system"/>
              </a:rPr>
              <a:t>ppx</a:t>
            </a:r>
            <a:r>
              <a:rPr lang="en-US" b="0" i="0" dirty="0">
                <a:solidFill>
                  <a:srgbClr val="080707"/>
                </a:solidFill>
                <a:effectLst/>
                <a:latin typeface="-apple-system"/>
              </a:rPr>
              <a:t> can be stopped</a:t>
            </a:r>
            <a:br>
              <a:rPr lang="en-US" dirty="0"/>
            </a:br>
            <a:r>
              <a:rPr lang="en-US" b="0" i="0" dirty="0">
                <a:solidFill>
                  <a:srgbClr val="080707"/>
                </a:solidFill>
                <a:effectLst/>
                <a:latin typeface="-apple-system"/>
              </a:rPr>
              <a:t>If repeat test remains positive, would recommend addition testing to clarify diagnosis: 1. commercially available ultrasensitive DNA sequencing (archived DNA resistance test) 2. sending maternal sample to CDC for further testing. Will e-mail him with info on both of these.</a:t>
            </a:r>
            <a:br>
              <a:rPr lang="en-US" dirty="0"/>
            </a:br>
            <a:r>
              <a:rPr lang="en-US" b="0" i="0" dirty="0">
                <a:solidFill>
                  <a:srgbClr val="080707"/>
                </a:solidFill>
                <a:effectLst/>
                <a:latin typeface="-apple-system"/>
              </a:rPr>
              <a:t>Recommended 4 weeks of AZT, but could extend to 6 weeks if needed while awaiting above test results for clarification.</a:t>
            </a:r>
            <a:br>
              <a:rPr lang="en-US" dirty="0"/>
            </a:br>
            <a:r>
              <a:rPr lang="en-US" b="0" i="0" dirty="0">
                <a:solidFill>
                  <a:srgbClr val="080707"/>
                </a:solidFill>
                <a:effectLst/>
                <a:latin typeface="-apple-system"/>
              </a:rPr>
              <a:t>Mom currently using donor breast mild, but is pumping and storing - supported this decision.</a:t>
            </a:r>
            <a:br>
              <a:rPr lang="en-US" dirty="0"/>
            </a:br>
            <a:r>
              <a:rPr lang="en-US" b="0" i="0" dirty="0">
                <a:solidFill>
                  <a:srgbClr val="080707"/>
                </a:solidFill>
                <a:effectLst/>
                <a:latin typeface="-apple-system"/>
              </a:rPr>
              <a:t>Noted that ideally will have test results back before making a decision re: maternal breastfeeding. If not, may consider with careful consideration of risk/benefits. Discussed risk of breastmilk transmission in women with HIV suppressed on HIV, acknowledged that we (I) don't know numbers for elite controllers not on ART</a:t>
            </a:r>
            <a:endParaRPr lang="en-US"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21729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19725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448736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Ab, antibody; Ag, antigen; BLQ, below limit of quantification; CAB; cabotegravir; LEVI, long-acting early viral inhibition; LLOQ, lower limit of quantification; PEP, postexposure prophylaxis.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2660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Ab, antibody; Ag, antigen; BLQ, below limit of quantification; CAB; cabotegravir; INSTI, integrase strand transfer inhibitor; LEVI, long-acting early viral inhibition; PEP, postexposure prophylaxis.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940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Ab, antibody; Ag, antigen; AHI, acute HIV infection; ART, antiretroviral therapy; ARV, antiretroviral; CAB, cabotegravir; LA, long-acting; LEVI, long-acting early viral inhibition; PrEP, pre-exposure prophylaxis.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6099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charset="0"/>
                <a:ea typeface="+mn-ea"/>
                <a:cs typeface="+mn-cs"/>
              </a:rPr>
              <a:t>CAB, cabotegravir; LA, long-acting; INSTI, integrase strand transfer inhibitor; PrEP, pre-exposure prophylaxis.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396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851547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42438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90116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18902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using the standard algorithm, the HIV-1 NAT can be a standard viral load – i.e. it does not need to include a NAT with a diagnostic claim</a:t>
            </a:r>
          </a:p>
          <a:p>
            <a:r>
              <a:rPr lang="en-US" dirty="0"/>
              <a:t>- Be prepared to answer questions about different options for NATs with diagnostic claims</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10020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99295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courtesy of Dr. Carolyn Chu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Highlight differences between POC and instrumented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POC – uses lateral flow technology (like a pregnancy test), provides rapid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Finger stick!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Most detect antibodies alone, so longer window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Not quite as sensitive as instrumented tests (oral/saliva-based tests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specifically not recommended in certain settings, e.g. for </a:t>
            </a:r>
            <a:r>
              <a:rPr lang="en-US" dirty="0" err="1"/>
              <a:t>PrEP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Not approved for diagnosis – need to confirm by sending to lab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Useful in certain situations – L+D, </a:t>
            </a:r>
            <a:r>
              <a:rPr lang="en-US" dirty="0" err="1"/>
              <a:t>PrEP</a:t>
            </a:r>
            <a:r>
              <a:rPr lang="en-US" dirty="0"/>
              <a:t>, issues with venipuncture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Instrumented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Venipuncture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Longer turn around time, risk for lost to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More sensitive, detect Ag as well so shorter window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Sample can be used for FU/confirmatory testing</a:t>
            </a:r>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27842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VL can be detected as early as 7-8 days (peaks ~week 3-4 after acquisition) then eventually transitions to ‘set point’ if ART not initiated</a:t>
            </a:r>
          </a:p>
          <a:p>
            <a:r>
              <a:rPr lang="en-US" dirty="0"/>
              <a:t>IgM Ab may be detected as early as 14 days </a:t>
            </a:r>
          </a:p>
          <a:p>
            <a:r>
              <a:rPr lang="en-US" dirty="0"/>
              <a:t>V. high levels of virus become detectable in serum and genital secretions during acute HIV and persist</a:t>
            </a:r>
            <a:r>
              <a:rPr lang="en-US" baseline="0" dirty="0"/>
              <a:t> for 10-12 wks</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E567-CA66-4F63-94B9-34CBBD97C8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7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700400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49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noProof="0"/>
          </a:p>
        </p:txBody>
      </p:sp>
      <p:sp>
        <p:nvSpPr>
          <p:cNvPr id="2" name="Title 1"/>
          <p:cNvSpPr>
            <a:spLocks noGrp="1"/>
          </p:cNvSpPr>
          <p:nvPr>
            <p:ph type="title"/>
          </p:nvPr>
        </p:nvSpPr>
        <p:spPr>
          <a:xfrm>
            <a:off x="761801" y="559678"/>
            <a:ext cx="3832908"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4/10/2024</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1802" y="2895601"/>
            <a:ext cx="3841549" cy="2855913"/>
          </a:xfrm>
        </p:spPr>
        <p:txBody>
          <a:bodyPr/>
          <a:lstStyle>
            <a:lvl1pPr marL="0" indent="0" algn="r">
              <a:buNone/>
              <a:defRPr>
                <a:solidFill>
                  <a:schemeClr val="bg1"/>
                </a:solidFill>
              </a:defRPr>
            </a:lvl1pPr>
            <a:lvl2pPr marL="402215" indent="0" algn="r">
              <a:buNone/>
              <a:defRPr/>
            </a:lvl2pPr>
            <a:lvl3pPr marL="859278" indent="0" algn="r">
              <a:buNone/>
              <a:defRPr/>
            </a:lvl3pPr>
            <a:lvl4pPr marL="1316341" indent="0" algn="r">
              <a:buNone/>
              <a:defRPr/>
            </a:lvl4pPr>
            <a:lvl5pPr marL="1773404"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462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21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155448"/>
            <a:ext cx="10969943"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B077A3-1A2C-4339-921B-1AD1EB99E48A}"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BA73D-8A8B-46FF-AD82-F6AD77AE3AFA}" type="slidenum">
              <a:rPr lang="en-US" smtClean="0"/>
              <a:t>‹#›</a:t>
            </a:fld>
            <a:endParaRPr lang="en-US"/>
          </a:p>
        </p:txBody>
      </p:sp>
    </p:spTree>
    <p:extLst>
      <p:ext uri="{BB962C8B-B14F-4D97-AF65-F5344CB8AC3E}">
        <p14:creationId xmlns:p14="http://schemas.microsoft.com/office/powerpoint/2010/main" val="392309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212C6-461A-334F-9D96-A6F325244D60}"/>
              </a:ext>
            </a:extLst>
          </p:cNvPr>
          <p:cNvSpPr/>
          <p:nvPr userDrawn="1"/>
        </p:nvSpPr>
        <p:spPr>
          <a:xfrm>
            <a:off x="0" y="1"/>
            <a:ext cx="12188825" cy="376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23" name="Page">
            <a:extLst>
              <a:ext uri="{FF2B5EF4-FFF2-40B4-BE49-F238E27FC236}">
                <a16:creationId xmlns:a16="http://schemas.microsoft.com/office/drawing/2014/main" id="{A77057AC-4ADD-1844-ADA2-940332B55B97}"/>
              </a:ext>
            </a:extLst>
          </p:cNvPr>
          <p:cNvSpPr txBox="1"/>
          <p:nvPr userDrawn="1"/>
        </p:nvSpPr>
        <p:spPr bwMode="ltGray">
          <a:xfrm>
            <a:off x="11657927" y="6581605"/>
            <a:ext cx="397151" cy="166200"/>
          </a:xfrm>
          <a:prstGeom prst="rect">
            <a:avLst/>
          </a:prstGeom>
          <a:noFill/>
        </p:spPr>
        <p:txBody>
          <a:bodyPr wrap="square" lIns="0" tIns="0" rIns="0" bIns="0" rtlCol="0" anchor="ctr">
            <a:noAutofit/>
          </a:bodyPr>
          <a:lstStyle/>
          <a:p>
            <a:pPr marL="0" marR="0" lvl="0" indent="0" algn="ctr" defTabSz="1218895" rtl="0" eaLnBrk="1" fontAlgn="auto" latinLnBrk="0" hangingPunct="1">
              <a:lnSpc>
                <a:spcPct val="90000"/>
              </a:lnSpc>
              <a:spcBef>
                <a:spcPts val="0"/>
              </a:spcBef>
              <a:spcAft>
                <a:spcPts val="0"/>
              </a:spcAft>
              <a:buClrTx/>
              <a:buSzTx/>
              <a:buFontTx/>
              <a:buNone/>
              <a:tabLst/>
              <a:defRPr/>
            </a:pPr>
            <a:fld id="{A205AF18-29B6-4690-89B9-EDCFDCBCCDAF}" type="slidenum">
              <a:rPr kumimoji="0" lang="en-US" sz="1333" b="0" i="0" u="none" strike="noStrike" kern="1200" cap="none" spc="0" normalizeH="0" baseline="0" noProof="0" smtClean="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rPr>
              <a:pPr marL="0" marR="0" lvl="0" indent="0" algn="ctr" defTabSz="1218895" rtl="0" eaLnBrk="1" fontAlgn="auto" latinLnBrk="0" hangingPunct="1">
                <a:lnSpc>
                  <a:spcPct val="90000"/>
                </a:lnSpc>
                <a:spcBef>
                  <a:spcPts val="0"/>
                </a:spcBef>
                <a:spcAft>
                  <a:spcPts val="0"/>
                </a:spcAft>
                <a:buClrTx/>
                <a:buSzTx/>
                <a:buFontTx/>
                <a:buNone/>
                <a:tabLst/>
                <a:defRPr/>
              </a:pPr>
              <a:t>‹#›</a:t>
            </a:fld>
            <a:endParaRPr kumimoji="0" lang="en-US" sz="1333"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endParaRPr>
          </a:p>
        </p:txBody>
      </p:sp>
      <p:sp>
        <p:nvSpPr>
          <p:cNvPr id="20" name="Text Placeholder 15">
            <a:extLst>
              <a:ext uri="{FF2B5EF4-FFF2-40B4-BE49-F238E27FC236}">
                <a16:creationId xmlns:a16="http://schemas.microsoft.com/office/drawing/2014/main" id="{97D9663B-C5A5-6E46-8ECE-ABF71D3B6D39}"/>
              </a:ext>
            </a:extLst>
          </p:cNvPr>
          <p:cNvSpPr>
            <a:spLocks noGrp="1"/>
          </p:cNvSpPr>
          <p:nvPr>
            <p:ph type="body" sz="quarter" idx="19" hasCustomPrompt="1"/>
          </p:nvPr>
        </p:nvSpPr>
        <p:spPr>
          <a:xfrm>
            <a:off x="274121" y="1547624"/>
            <a:ext cx="11609982" cy="532920"/>
          </a:xfrm>
        </p:spPr>
        <p:txBody>
          <a:bodyPr/>
          <a:lstStyle>
            <a:lvl1pPr marL="0" indent="0">
              <a:buNone/>
              <a:defRPr sz="2799" b="0" i="0">
                <a:solidFill>
                  <a:schemeClr val="accent1"/>
                </a:solidFill>
                <a:latin typeface="Helvetica Light" panose="020B0403020202020204" pitchFamily="34" charset="0"/>
              </a:defRPr>
            </a:lvl1pPr>
          </a:lstStyle>
          <a:p>
            <a:pPr lvl="0"/>
            <a:r>
              <a:rPr lang="en-US" dirty="0"/>
              <a:t>Click to add subhead</a:t>
            </a:r>
          </a:p>
        </p:txBody>
      </p:sp>
      <p:sp>
        <p:nvSpPr>
          <p:cNvPr id="11" name="Content Placeholder 3">
            <a:extLst>
              <a:ext uri="{FF2B5EF4-FFF2-40B4-BE49-F238E27FC236}">
                <a16:creationId xmlns:a16="http://schemas.microsoft.com/office/drawing/2014/main" id="{737E5B84-6DB9-6746-92DB-C1CB68B6F4B8}"/>
              </a:ext>
            </a:extLst>
          </p:cNvPr>
          <p:cNvSpPr>
            <a:spLocks noGrp="1"/>
          </p:cNvSpPr>
          <p:nvPr>
            <p:ph sz="quarter" idx="20" hasCustomPrompt="1"/>
          </p:nvPr>
        </p:nvSpPr>
        <p:spPr>
          <a:xfrm>
            <a:off x="268153" y="2133600"/>
            <a:ext cx="11615950" cy="3486912"/>
          </a:xfrm>
        </p:spPr>
        <p:txBody>
          <a:bodyPr/>
          <a:lstStyle>
            <a:lvl1pPr>
              <a:buClr>
                <a:schemeClr val="tx1"/>
              </a:buClr>
              <a:defRPr b="0" i="0">
                <a:latin typeface="Helvetica Light" panose="020B0403020202020204" pitchFamily="34" charset="0"/>
              </a:defRPr>
            </a:lvl1pPr>
            <a:lvl2pPr>
              <a:buClr>
                <a:schemeClr val="tx1"/>
              </a:buClr>
              <a:defRPr b="0" i="0">
                <a:latin typeface="Helvetica Light" panose="020B0403020202020204" pitchFamily="34" charset="0"/>
              </a:defRPr>
            </a:lvl2pPr>
            <a:lvl3pPr>
              <a:buClr>
                <a:schemeClr val="tx1"/>
              </a:buClr>
              <a:defRPr b="0" i="0">
                <a:latin typeface="Helvetica Light" panose="020B0403020202020204" pitchFamily="34" charset="0"/>
              </a:defRPr>
            </a:lvl3pPr>
            <a:lvl4pPr>
              <a:buClr>
                <a:schemeClr val="tx1"/>
              </a:buClr>
              <a:defRPr b="0" i="0">
                <a:latin typeface="Helvetica Light" panose="020B0403020202020204" pitchFamily="34" charset="0"/>
              </a:defRPr>
            </a:lvl4pPr>
            <a:lvl5pPr>
              <a:buClr>
                <a:schemeClr val="tx1"/>
              </a:buClr>
              <a:defRPr b="0" i="0">
                <a:latin typeface="Helvetica Light" panose="020B0403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80323" y="733694"/>
            <a:ext cx="10512862" cy="620857"/>
          </a:xfrm>
        </p:spPr>
        <p:txBody>
          <a:bodyPr anchor="t"/>
          <a:lstStyle>
            <a:lvl1pPr>
              <a:defRPr sz="3199" b="0" i="0">
                <a:solidFill>
                  <a:schemeClr val="tx1"/>
                </a:solidFill>
                <a:latin typeface="Helvetica Light" panose="020B0403020202020204" pitchFamily="34" charset="0"/>
              </a:defRPr>
            </a:lvl1pPr>
          </a:lstStyle>
          <a:p>
            <a:r>
              <a:rPr lang="en-US" dirty="0"/>
              <a:t>Click to add title</a:t>
            </a:r>
          </a:p>
        </p:txBody>
      </p:sp>
      <p:pic>
        <p:nvPicPr>
          <p:cNvPr id="14" name="Picture 10">
            <a:extLst>
              <a:ext uri="{FF2B5EF4-FFF2-40B4-BE49-F238E27FC236}">
                <a16:creationId xmlns:a16="http://schemas.microsoft.com/office/drawing/2014/main" id="{D2A38F0A-2751-2549-9497-E05C28CB14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351" y="5977362"/>
            <a:ext cx="2567804" cy="65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ge">
            <a:extLst>
              <a:ext uri="{FF2B5EF4-FFF2-40B4-BE49-F238E27FC236}">
                <a16:creationId xmlns:a16="http://schemas.microsoft.com/office/drawing/2014/main" id="{4891F22F-FDD5-2C4B-ABF3-B01AE454A20D}"/>
              </a:ext>
            </a:extLst>
          </p:cNvPr>
          <p:cNvSpPr txBox="1"/>
          <p:nvPr userDrawn="1"/>
        </p:nvSpPr>
        <p:spPr bwMode="ltGray">
          <a:xfrm>
            <a:off x="151095" y="6465955"/>
            <a:ext cx="397151" cy="166200"/>
          </a:xfrm>
          <a:prstGeom prst="rect">
            <a:avLst/>
          </a:prstGeom>
          <a:noFill/>
        </p:spPr>
        <p:txBody>
          <a:bodyPr wrap="square" lIns="0" tIns="0" rIns="0" bIns="0" rtlCol="0" anchor="ctr">
            <a:noAutofit/>
          </a:bodyPr>
          <a:lstStyle/>
          <a:p>
            <a:pPr marL="0" marR="0" lvl="0" indent="0" algn="ctr" defTabSz="1218895" rtl="0" eaLnBrk="1" fontAlgn="auto" latinLnBrk="0" hangingPunct="1">
              <a:lnSpc>
                <a:spcPct val="90000"/>
              </a:lnSpc>
              <a:spcBef>
                <a:spcPts val="0"/>
              </a:spcBef>
              <a:spcAft>
                <a:spcPts val="0"/>
              </a:spcAft>
              <a:buClrTx/>
              <a:buSzTx/>
              <a:buFontTx/>
              <a:buNone/>
              <a:tabLst/>
              <a:defRPr/>
            </a:pPr>
            <a:fld id="{A205AF18-29B6-4690-89B9-EDCFDCBCCDAF}" type="slidenum">
              <a:rPr kumimoji="0" lang="en-US" sz="1200" b="0" i="0" u="none" strike="noStrike" kern="1200" cap="none" spc="0" normalizeH="0" baseline="0" noProof="0" smtClean="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rPr>
              <a:pPr marL="0" marR="0" lvl="0" indent="0" algn="ctr" defTabSz="1218895" rtl="0" eaLnBrk="1" fontAlgn="auto" latinLnBrk="0" hangingPunct="1">
                <a:lnSpc>
                  <a:spcPct val="9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endParaRPr>
          </a:p>
        </p:txBody>
      </p:sp>
    </p:spTree>
    <p:extLst>
      <p:ext uri="{BB962C8B-B14F-4D97-AF65-F5344CB8AC3E}">
        <p14:creationId xmlns:p14="http://schemas.microsoft.com/office/powerpoint/2010/main" val="316282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5D0D76-197A-28C6-4CE1-8BC6D49D6130}"/>
              </a:ext>
            </a:extLst>
          </p:cNvPr>
          <p:cNvSpPr/>
          <p:nvPr userDrawn="1"/>
        </p:nvSpPr>
        <p:spPr>
          <a:xfrm>
            <a:off x="1" y="-16330"/>
            <a:ext cx="12188825"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5" dirty="0"/>
          </a:p>
        </p:txBody>
      </p:sp>
      <p:sp>
        <p:nvSpPr>
          <p:cNvPr id="18" name="Rectangle 55">
            <a:extLst>
              <a:ext uri="{FF2B5EF4-FFF2-40B4-BE49-F238E27FC236}">
                <a16:creationId xmlns:a16="http://schemas.microsoft.com/office/drawing/2014/main" id="{3999D7C8-A96D-F833-4A82-8C6424D337FB}"/>
              </a:ext>
            </a:extLst>
          </p:cNvPr>
          <p:cNvSpPr>
            <a:spLocks noGrp="1" noChangeArrowheads="1"/>
          </p:cNvSpPr>
          <p:nvPr>
            <p:ph type="ctrTitle"/>
          </p:nvPr>
        </p:nvSpPr>
        <p:spPr bwMode="invGray">
          <a:xfrm>
            <a:off x="725488" y="409576"/>
            <a:ext cx="11029950" cy="2882265"/>
          </a:xfrm>
        </p:spPr>
        <p:txBody>
          <a:bodyPr/>
          <a:lstStyle>
            <a:lvl1pPr>
              <a:defRPr sz="3899">
                <a:solidFill>
                  <a:schemeClr val="bg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CB8A8DD-7358-E137-C572-52BDA935DE7F}"/>
              </a:ext>
            </a:extLst>
          </p:cNvPr>
          <p:cNvCxnSpPr/>
          <p:nvPr userDrawn="1"/>
        </p:nvCxnSpPr>
        <p:spPr bwMode="auto">
          <a:xfrm>
            <a:off x="-22225" y="4605619"/>
            <a:ext cx="12211050"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1" name="Picture 20" descr="Icon&#10;&#10;Description automatically generated">
            <a:extLst>
              <a:ext uri="{FF2B5EF4-FFF2-40B4-BE49-F238E27FC236}">
                <a16:creationId xmlns:a16="http://schemas.microsoft.com/office/drawing/2014/main" id="{C84825E9-B87F-902C-0A9B-54BF88485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0571" y="5754238"/>
            <a:ext cx="2306555" cy="798963"/>
          </a:xfrm>
          <a:prstGeom prst="rect">
            <a:avLst/>
          </a:prstGeom>
        </p:spPr>
      </p:pic>
    </p:spTree>
    <p:extLst>
      <p:ext uri="{BB962C8B-B14F-4D97-AF65-F5344CB8AC3E}">
        <p14:creationId xmlns:p14="http://schemas.microsoft.com/office/powerpoint/2010/main" val="2590769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8"/>
            <a:ext cx="10869613"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518" y="1513047"/>
            <a:ext cx="10874696"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01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8"/>
            <a:ext cx="10869613"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518" y="1513047"/>
            <a:ext cx="10874696"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9390465" y="6212702"/>
            <a:ext cx="2487854"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14589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2313" y="5556667"/>
            <a:ext cx="3153858" cy="1092459"/>
          </a:xfrm>
          <a:prstGeom prst="rect">
            <a:avLst/>
          </a:prstGeom>
        </p:spPr>
      </p:pic>
      <p:sp>
        <p:nvSpPr>
          <p:cNvPr id="5" name="Title 1"/>
          <p:cNvSpPr>
            <a:spLocks noGrp="1"/>
          </p:cNvSpPr>
          <p:nvPr>
            <p:ph type="title"/>
          </p:nvPr>
        </p:nvSpPr>
        <p:spPr>
          <a:xfrm>
            <a:off x="514218" y="330201"/>
            <a:ext cx="11241221" cy="5250792"/>
          </a:xfrm>
          <a:prstGeom prst="rect">
            <a:avLst/>
          </a:prstGeom>
        </p:spPr>
        <p:txBody>
          <a:bodyPr anchorCtr="1"/>
          <a:lstStyle>
            <a:lvl1pPr algn="ctr">
              <a:defRPr sz="3999"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88825"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5"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88825"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21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April 10, 2024</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38128"/>
            <a:ext cx="10869614"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663" y="1510730"/>
            <a:ext cx="5307895"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1006" y="1510730"/>
            <a:ext cx="5228208" cy="4679462"/>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19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238128"/>
            <a:ext cx="10869614"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663" y="1510730"/>
            <a:ext cx="5307895"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1006" y="1510730"/>
            <a:ext cx="5228208" cy="4679462"/>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B831F98-D110-9641-0056-3FFA4445A199}"/>
              </a:ext>
            </a:extLst>
          </p:cNvPr>
          <p:cNvGrpSpPr/>
          <p:nvPr userDrawn="1"/>
        </p:nvGrpSpPr>
        <p:grpSpPr>
          <a:xfrm>
            <a:off x="9390465" y="6212702"/>
            <a:ext cx="2487854"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48023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6" y="1510730"/>
            <a:ext cx="5228208" cy="4665746"/>
          </a:xfrm>
          <a:prstGeom prst="rect">
            <a:avLst/>
          </a:prstGeom>
        </p:spPr>
        <p:txBody>
          <a:bodyPr/>
          <a:lstStyle>
            <a:lvl1pPr>
              <a:defRPr sz="2799"/>
            </a:lvl1pPr>
            <a:lvl2pPr>
              <a:defRPr sz="2399"/>
            </a:lvl2pPr>
            <a:lvl3pPr>
              <a:defRPr sz="2199"/>
            </a:lvl3pPr>
            <a:lvl4pPr>
              <a:defRPr sz="1999"/>
            </a:lvl4pPr>
            <a:lvl5pPr>
              <a:defRPr sz="1799"/>
            </a:lvl5pPr>
            <a:lvl6pPr>
              <a:defRPr sz="1799"/>
            </a:lvl6pPr>
            <a:lvl7pPr>
              <a:defRPr sz="1799"/>
            </a:lvl7pPr>
            <a:lvl8pPr>
              <a:defRPr sz="1799"/>
            </a:lvl8pPr>
            <a:lvl9pPr>
              <a:defRPr sz="1799"/>
            </a:lvl9pPr>
          </a:lstStyle>
          <a:p>
            <a:pPr lvl="0"/>
            <a:r>
              <a:rPr lang="en-US"/>
              <a:t>Edit Master text styles</a:t>
            </a:r>
          </a:p>
        </p:txBody>
      </p:sp>
      <p:sp>
        <p:nvSpPr>
          <p:cNvPr id="10" name="Title 1"/>
          <p:cNvSpPr>
            <a:spLocks noGrp="1"/>
          </p:cNvSpPr>
          <p:nvPr>
            <p:ph type="title"/>
          </p:nvPr>
        </p:nvSpPr>
        <p:spPr>
          <a:xfrm>
            <a:off x="609600" y="238128"/>
            <a:ext cx="10869613"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663" y="1510730"/>
            <a:ext cx="5307895"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799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6" y="1510730"/>
            <a:ext cx="5228208" cy="4665746"/>
          </a:xfrm>
          <a:prstGeom prst="rect">
            <a:avLst/>
          </a:prstGeom>
        </p:spPr>
        <p:txBody>
          <a:bodyPr/>
          <a:lstStyle>
            <a:lvl1pPr>
              <a:defRPr sz="2799"/>
            </a:lvl1pPr>
            <a:lvl2pPr>
              <a:defRPr sz="2399"/>
            </a:lvl2pPr>
            <a:lvl3pPr>
              <a:defRPr sz="2199"/>
            </a:lvl3pPr>
            <a:lvl4pPr>
              <a:defRPr sz="1999"/>
            </a:lvl4pPr>
            <a:lvl5pPr>
              <a:defRPr sz="1799"/>
            </a:lvl5pPr>
            <a:lvl6pPr>
              <a:defRPr sz="1799"/>
            </a:lvl6pPr>
            <a:lvl7pPr>
              <a:defRPr sz="1799"/>
            </a:lvl7pPr>
            <a:lvl8pPr>
              <a:defRPr sz="1799"/>
            </a:lvl8pPr>
            <a:lvl9pPr>
              <a:defRPr sz="1799"/>
            </a:lvl9pPr>
          </a:lstStyle>
          <a:p>
            <a:pPr lvl="0"/>
            <a:r>
              <a:rPr lang="en-US"/>
              <a:t>Edit Master text styles</a:t>
            </a:r>
          </a:p>
        </p:txBody>
      </p:sp>
      <p:sp>
        <p:nvSpPr>
          <p:cNvPr id="10" name="Title 1"/>
          <p:cNvSpPr>
            <a:spLocks noGrp="1"/>
          </p:cNvSpPr>
          <p:nvPr>
            <p:ph type="title"/>
          </p:nvPr>
        </p:nvSpPr>
        <p:spPr>
          <a:xfrm>
            <a:off x="609600" y="238128"/>
            <a:ext cx="10869613"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663" y="1510730"/>
            <a:ext cx="5307895"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A188367A-EE46-1DDA-2AFE-9C628EB72449}"/>
              </a:ext>
            </a:extLst>
          </p:cNvPr>
          <p:cNvGrpSpPr/>
          <p:nvPr userDrawn="1"/>
        </p:nvGrpSpPr>
        <p:grpSpPr>
          <a:xfrm>
            <a:off x="9390465" y="6212702"/>
            <a:ext cx="2487854"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65498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38128"/>
            <a:ext cx="11138154"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2766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238128"/>
            <a:ext cx="11138154"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88B87460-1489-A7E6-C388-913BBD640CAB}"/>
              </a:ext>
            </a:extLst>
          </p:cNvPr>
          <p:cNvGrpSpPr/>
          <p:nvPr userDrawn="1"/>
        </p:nvGrpSpPr>
        <p:grpSpPr>
          <a:xfrm>
            <a:off x="9390465" y="6212702"/>
            <a:ext cx="2487854"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711618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80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userDrawn="1"/>
        </p:nvGrpSpPr>
        <p:grpSpPr>
          <a:xfrm>
            <a:off x="9390465" y="6212702"/>
            <a:ext cx="2487854"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350053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2313" y="5556667"/>
            <a:ext cx="3153858" cy="1092459"/>
          </a:xfrm>
          <a:prstGeom prst="rect">
            <a:avLst/>
          </a:prstGeom>
        </p:spPr>
      </p:pic>
      <p:sp>
        <p:nvSpPr>
          <p:cNvPr id="2" name="Title 1"/>
          <p:cNvSpPr>
            <a:spLocks noGrp="1"/>
          </p:cNvSpPr>
          <p:nvPr>
            <p:ph type="title"/>
          </p:nvPr>
        </p:nvSpPr>
        <p:spPr>
          <a:xfrm>
            <a:off x="514350" y="239716"/>
            <a:ext cx="11241088" cy="1674813"/>
          </a:xfrm>
          <a:prstGeom prst="rect">
            <a:avLst/>
          </a:prstGeom>
        </p:spPr>
        <p:txBody>
          <a:bodyPr/>
          <a:lstStyle>
            <a:lvl1pPr algn="ctr">
              <a:defRPr sz="3899">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600" y="1895478"/>
            <a:ext cx="10869613" cy="2605717"/>
          </a:xfrm>
          <a:prstGeom prst="rect">
            <a:avLst/>
          </a:prstGeom>
        </p:spPr>
        <p:txBody>
          <a:bodyPr/>
          <a:lstStyle>
            <a:lvl1pPr marL="0" indent="0">
              <a:buFontTx/>
              <a:buNone/>
              <a:defRPr sz="1999"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25" y="4605619"/>
            <a:ext cx="12211050"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217" y="4856675"/>
            <a:ext cx="11281011" cy="1155939"/>
          </a:xfrm>
          <a:prstGeom prst="rect">
            <a:avLst/>
          </a:prstGeom>
        </p:spPr>
        <p:txBody>
          <a:bodyPr/>
          <a:lstStyle>
            <a:lvl1pPr>
              <a:buFontTx/>
              <a:buNone/>
              <a:defRPr sz="2399" b="1">
                <a:solidFill>
                  <a:srgbClr val="E1471D"/>
                </a:solidFill>
              </a:defRPr>
            </a:lvl1pPr>
            <a:lvl2pPr>
              <a:buFontTx/>
              <a:buNone/>
              <a:defRPr sz="2399"/>
            </a:lvl2pPr>
            <a:lvl3pPr>
              <a:buFontTx/>
              <a:buNone/>
              <a:defRPr sz="2399"/>
            </a:lvl3pPr>
            <a:lvl4pPr>
              <a:buFontTx/>
              <a:buNone/>
              <a:defRPr sz="2399"/>
            </a:lvl4pPr>
            <a:lvl5pPr>
              <a:buFontTx/>
              <a:buNone/>
              <a:defRPr sz="2399"/>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88825"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5"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88825"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04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5245" y="2938040"/>
            <a:ext cx="10512862" cy="945056"/>
          </a:xfrm>
        </p:spPr>
        <p:txBody>
          <a:bodyPr anchor="t"/>
          <a:lstStyle>
            <a:lvl1pPr indent="0">
              <a:defRPr sz="3732" b="0" i="0">
                <a:solidFill>
                  <a:schemeClr val="tx1"/>
                </a:solidFill>
                <a:latin typeface="Helvetica Light" panose="020B0403020202020204" pitchFamily="34" charset="0"/>
              </a:defRPr>
            </a:lvl1pPr>
          </a:lstStyle>
          <a:p>
            <a:r>
              <a:rPr lang="en-US" dirty="0"/>
              <a:t>Click to add presentation title</a:t>
            </a:r>
          </a:p>
        </p:txBody>
      </p:sp>
      <p:sp>
        <p:nvSpPr>
          <p:cNvPr id="3" name="Text Placeholder 2"/>
          <p:cNvSpPr>
            <a:spLocks noGrp="1"/>
          </p:cNvSpPr>
          <p:nvPr>
            <p:ph type="body" idx="1" hasCustomPrompt="1"/>
          </p:nvPr>
        </p:nvSpPr>
        <p:spPr>
          <a:xfrm>
            <a:off x="945245" y="4074841"/>
            <a:ext cx="8866399" cy="842925"/>
          </a:xfrm>
        </p:spPr>
        <p:txBody>
          <a:bodyPr/>
          <a:lstStyle>
            <a:lvl1pPr marL="0" indent="0">
              <a:buNone/>
              <a:defRPr sz="2799" b="0" i="0">
                <a:solidFill>
                  <a:schemeClr val="tx1"/>
                </a:solidFill>
                <a:latin typeface="Helvetica Light" panose="020B0403020202020204" pitchFamily="34" charset="0"/>
              </a:defRPr>
            </a:lvl1pPr>
            <a:lvl2pPr marL="457052" indent="0">
              <a:buNone/>
              <a:defRPr sz="1999">
                <a:solidFill>
                  <a:schemeClr val="tx1">
                    <a:tint val="75000"/>
                  </a:schemeClr>
                </a:solidFill>
              </a:defRPr>
            </a:lvl2pPr>
            <a:lvl3pPr marL="914103" indent="0">
              <a:buNone/>
              <a:defRPr sz="1799">
                <a:solidFill>
                  <a:schemeClr val="tx1">
                    <a:tint val="75000"/>
                  </a:schemeClr>
                </a:solidFill>
              </a:defRPr>
            </a:lvl3pPr>
            <a:lvl4pPr marL="1371155" indent="0">
              <a:buNone/>
              <a:defRPr sz="1600">
                <a:solidFill>
                  <a:schemeClr val="tx1">
                    <a:tint val="75000"/>
                  </a:schemeClr>
                </a:solidFill>
              </a:defRPr>
            </a:lvl4pPr>
            <a:lvl5pPr marL="1828205" indent="0">
              <a:buNone/>
              <a:defRPr sz="1600">
                <a:solidFill>
                  <a:schemeClr val="tx1">
                    <a:tint val="75000"/>
                  </a:schemeClr>
                </a:solidFill>
              </a:defRPr>
            </a:lvl5pPr>
            <a:lvl6pPr marL="2285257" indent="0">
              <a:buNone/>
              <a:defRPr sz="1600">
                <a:solidFill>
                  <a:schemeClr val="tx1">
                    <a:tint val="75000"/>
                  </a:schemeClr>
                </a:solidFill>
              </a:defRPr>
            </a:lvl6pPr>
            <a:lvl7pPr marL="2742308" indent="0">
              <a:buNone/>
              <a:defRPr sz="1600">
                <a:solidFill>
                  <a:schemeClr val="tx1">
                    <a:tint val="75000"/>
                  </a:schemeClr>
                </a:solidFill>
              </a:defRPr>
            </a:lvl7pPr>
            <a:lvl8pPr marL="3199360" indent="0">
              <a:buNone/>
              <a:defRPr sz="1600">
                <a:solidFill>
                  <a:schemeClr val="tx1">
                    <a:tint val="75000"/>
                  </a:schemeClr>
                </a:solidFill>
              </a:defRPr>
            </a:lvl8pPr>
            <a:lvl9pPr marL="3656412" indent="0">
              <a:buNone/>
              <a:defRPr sz="1600">
                <a:solidFill>
                  <a:schemeClr val="tx1">
                    <a:tint val="75000"/>
                  </a:schemeClr>
                </a:solidFill>
              </a:defRPr>
            </a:lvl9pPr>
          </a:lstStyle>
          <a:p>
            <a:pPr lvl="0"/>
            <a:r>
              <a:rPr lang="en-US" dirty="0"/>
              <a:t>Click to add presenters</a:t>
            </a:r>
          </a:p>
        </p:txBody>
      </p:sp>
      <p:pic>
        <p:nvPicPr>
          <p:cNvPr id="7" name="Picture 7">
            <a:extLst>
              <a:ext uri="{FF2B5EF4-FFF2-40B4-BE49-F238E27FC236}">
                <a16:creationId xmlns:a16="http://schemas.microsoft.com/office/drawing/2014/main" id="{B393C837-5F5F-3F46-8D1D-008E9417EB8F}"/>
              </a:ext>
            </a:extLst>
          </p:cNvPr>
          <p:cNvPicPr>
            <a:picLocks noChangeAspect="1"/>
          </p:cNvPicPr>
          <p:nvPr userDrawn="1"/>
        </p:nvPicPr>
        <p:blipFill rotWithShape="1">
          <a:blip r:embed="rId2"/>
          <a:srcRect t="7317" b="35643"/>
          <a:stretch/>
        </p:blipFill>
        <p:spPr bwMode="auto">
          <a:xfrm>
            <a:off x="0" y="0"/>
            <a:ext cx="12188825" cy="211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A227D025-596A-7449-8DBA-787D4C8F7B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0463" y="5676400"/>
            <a:ext cx="3305572" cy="8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1E048E7-966A-A141-8D89-9F68A929CE27}"/>
              </a:ext>
            </a:extLst>
          </p:cNvPr>
          <p:cNvSpPr/>
          <p:nvPr userDrawn="1"/>
        </p:nvSpPr>
        <p:spPr>
          <a:xfrm>
            <a:off x="0" y="2051961"/>
            <a:ext cx="12188825" cy="192264"/>
          </a:xfrm>
          <a:prstGeom prst="rect">
            <a:avLst/>
          </a:prstGeom>
          <a:solidFill>
            <a:srgbClr val="ECB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399" dirty="0">
              <a:solidFill>
                <a:schemeClr val="bg1"/>
              </a:solidFill>
            </a:endParaRPr>
          </a:p>
        </p:txBody>
      </p:sp>
      <p:sp>
        <p:nvSpPr>
          <p:cNvPr id="10" name="Subtitle 2">
            <a:extLst>
              <a:ext uri="{FF2B5EF4-FFF2-40B4-BE49-F238E27FC236}">
                <a16:creationId xmlns:a16="http://schemas.microsoft.com/office/drawing/2014/main" id="{62C36D03-7E01-E248-B761-8F1F84CCEEE9}"/>
              </a:ext>
            </a:extLst>
          </p:cNvPr>
          <p:cNvSpPr txBox="1">
            <a:spLocks/>
          </p:cNvSpPr>
          <p:nvPr userDrawn="1"/>
        </p:nvSpPr>
        <p:spPr>
          <a:xfrm>
            <a:off x="945245" y="6079330"/>
            <a:ext cx="3049217" cy="439995"/>
          </a:xfrm>
          <a:prstGeom prst="rect">
            <a:avLst/>
          </a:prstGeom>
        </p:spPr>
        <p:txBody>
          <a:bodyPr vert="horz" lIns="121888" tIns="60944" rIns="121888" bIns="60944"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800"/>
              </a:spcBef>
              <a:spcAft>
                <a:spcPts val="800"/>
              </a:spcAft>
              <a:defRPr/>
            </a:pPr>
            <a:r>
              <a:rPr lang="en-US" sz="1600" b="1" dirty="0" err="1">
                <a:solidFill>
                  <a:schemeClr val="tx1">
                    <a:lumMod val="65000"/>
                    <a:lumOff val="35000"/>
                  </a:schemeClr>
                </a:solidFill>
                <a:latin typeface="Helvetica" pitchFamily="2" charset="0"/>
                <a:cs typeface="Helvetica Light" charset="0"/>
              </a:rPr>
              <a:t>nccc.ucsf.</a:t>
            </a:r>
            <a:r>
              <a:rPr lang="en-US" sz="1600" b="1" dirty="0" err="1">
                <a:solidFill>
                  <a:srgbClr val="939392"/>
                </a:solidFill>
                <a:latin typeface="Helvetica" pitchFamily="2" charset="0"/>
                <a:cs typeface="Helvetica Light" charset="0"/>
              </a:rPr>
              <a:t>org</a:t>
            </a:r>
            <a:endParaRPr lang="en-US" sz="1600" b="1" dirty="0">
              <a:solidFill>
                <a:srgbClr val="939392"/>
              </a:solidFill>
              <a:latin typeface="Helvetica" pitchFamily="2" charset="0"/>
              <a:cs typeface="Helvetica Light" charset="0"/>
            </a:endParaRPr>
          </a:p>
        </p:txBody>
      </p:sp>
      <p:sp>
        <p:nvSpPr>
          <p:cNvPr id="11" name="Text Placeholder 2">
            <a:extLst>
              <a:ext uri="{FF2B5EF4-FFF2-40B4-BE49-F238E27FC236}">
                <a16:creationId xmlns:a16="http://schemas.microsoft.com/office/drawing/2014/main" id="{0F4C0803-40D5-3743-BC2D-89D45D41092F}"/>
              </a:ext>
            </a:extLst>
          </p:cNvPr>
          <p:cNvSpPr>
            <a:spLocks noGrp="1"/>
          </p:cNvSpPr>
          <p:nvPr>
            <p:ph type="body" idx="10" hasCustomPrompt="1"/>
          </p:nvPr>
        </p:nvSpPr>
        <p:spPr>
          <a:xfrm>
            <a:off x="945245" y="5102452"/>
            <a:ext cx="6410969" cy="842925"/>
          </a:xfrm>
        </p:spPr>
        <p:txBody>
          <a:bodyPr/>
          <a:lstStyle>
            <a:lvl1pPr marL="0" indent="0">
              <a:buNone/>
              <a:defRPr sz="1866" b="0" i="0">
                <a:solidFill>
                  <a:schemeClr val="tx1"/>
                </a:solidFill>
                <a:latin typeface="Helvetica Light" panose="020B0403020202020204" pitchFamily="34" charset="0"/>
              </a:defRPr>
            </a:lvl1pPr>
            <a:lvl2pPr marL="457052" indent="0">
              <a:buNone/>
              <a:defRPr sz="1999">
                <a:solidFill>
                  <a:schemeClr val="tx1">
                    <a:tint val="75000"/>
                  </a:schemeClr>
                </a:solidFill>
              </a:defRPr>
            </a:lvl2pPr>
            <a:lvl3pPr marL="914103" indent="0">
              <a:buNone/>
              <a:defRPr sz="1799">
                <a:solidFill>
                  <a:schemeClr val="tx1">
                    <a:tint val="75000"/>
                  </a:schemeClr>
                </a:solidFill>
              </a:defRPr>
            </a:lvl3pPr>
            <a:lvl4pPr marL="1371155" indent="0">
              <a:buNone/>
              <a:defRPr sz="1600">
                <a:solidFill>
                  <a:schemeClr val="tx1">
                    <a:tint val="75000"/>
                  </a:schemeClr>
                </a:solidFill>
              </a:defRPr>
            </a:lvl4pPr>
            <a:lvl5pPr marL="1828205" indent="0">
              <a:buNone/>
              <a:defRPr sz="1600">
                <a:solidFill>
                  <a:schemeClr val="tx1">
                    <a:tint val="75000"/>
                  </a:schemeClr>
                </a:solidFill>
              </a:defRPr>
            </a:lvl5pPr>
            <a:lvl6pPr marL="2285257" indent="0">
              <a:buNone/>
              <a:defRPr sz="1600">
                <a:solidFill>
                  <a:schemeClr val="tx1">
                    <a:tint val="75000"/>
                  </a:schemeClr>
                </a:solidFill>
              </a:defRPr>
            </a:lvl6pPr>
            <a:lvl7pPr marL="2742308" indent="0">
              <a:buNone/>
              <a:defRPr sz="1600">
                <a:solidFill>
                  <a:schemeClr val="tx1">
                    <a:tint val="75000"/>
                  </a:schemeClr>
                </a:solidFill>
              </a:defRPr>
            </a:lvl7pPr>
            <a:lvl8pPr marL="3199360" indent="0">
              <a:buNone/>
              <a:defRPr sz="1600">
                <a:solidFill>
                  <a:schemeClr val="tx1">
                    <a:tint val="75000"/>
                  </a:schemeClr>
                </a:solidFill>
              </a:defRPr>
            </a:lvl8pPr>
            <a:lvl9pPr marL="3656412" indent="0">
              <a:buNone/>
              <a:defRPr sz="1600">
                <a:solidFill>
                  <a:schemeClr val="tx1">
                    <a:tint val="75000"/>
                  </a:schemeClr>
                </a:solidFill>
              </a:defRPr>
            </a:lvl9pPr>
          </a:lstStyle>
          <a:p>
            <a:pPr lvl="0"/>
            <a:r>
              <a:rPr lang="en-US" dirty="0"/>
              <a:t>Click to add date</a:t>
            </a:r>
          </a:p>
        </p:txBody>
      </p:sp>
      <p:pic>
        <p:nvPicPr>
          <p:cNvPr id="12" name="Picture 10">
            <a:extLst>
              <a:ext uri="{FF2B5EF4-FFF2-40B4-BE49-F238E27FC236}">
                <a16:creationId xmlns:a16="http://schemas.microsoft.com/office/drawing/2014/main" id="{1964FAD0-CB48-B045-B7E1-71ABF6F5ECFE}"/>
              </a:ext>
            </a:extLst>
          </p:cNvPr>
          <p:cNvPicPr>
            <a:picLocks noChangeAspect="1"/>
          </p:cNvPicPr>
          <p:nvPr userDrawn="1"/>
        </p:nvPicPr>
        <p:blipFill>
          <a:blip r:embed="rId4"/>
          <a:srcRect/>
          <a:stretch/>
        </p:blipFill>
        <p:spPr bwMode="auto">
          <a:xfrm>
            <a:off x="5079858" y="5839286"/>
            <a:ext cx="3031626" cy="56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80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April 10, 2024</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3D22D-D944-E743-9104-F6819BDC3D2F}"/>
              </a:ext>
            </a:extLst>
          </p:cNvPr>
          <p:cNvPicPr>
            <a:picLocks noChangeAspect="1"/>
          </p:cNvPicPr>
          <p:nvPr userDrawn="1"/>
        </p:nvPicPr>
        <p:blipFill rotWithShape="1">
          <a:blip r:embed="rId2"/>
          <a:srcRect l="29423"/>
          <a:stretch/>
        </p:blipFill>
        <p:spPr>
          <a:xfrm rot="16200000">
            <a:off x="-1750266" y="1750267"/>
            <a:ext cx="6858004" cy="3357469"/>
          </a:xfrm>
          <a:prstGeom prst="rect">
            <a:avLst/>
          </a:prstGeom>
        </p:spPr>
      </p:pic>
      <p:sp>
        <p:nvSpPr>
          <p:cNvPr id="9" name="Rectangle 8">
            <a:extLst>
              <a:ext uri="{FF2B5EF4-FFF2-40B4-BE49-F238E27FC236}">
                <a16:creationId xmlns:a16="http://schemas.microsoft.com/office/drawing/2014/main" id="{C3A29BB0-0795-E14A-9FED-76518635C620}"/>
              </a:ext>
            </a:extLst>
          </p:cNvPr>
          <p:cNvSpPr/>
          <p:nvPr userDrawn="1"/>
        </p:nvSpPr>
        <p:spPr>
          <a:xfrm>
            <a:off x="3357472" y="-3"/>
            <a:ext cx="8831355" cy="6858004"/>
          </a:xfrm>
          <a:prstGeom prst="rect">
            <a:avLst/>
          </a:prstGeom>
          <a:solidFill>
            <a:srgbClr val="ECB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399" dirty="0">
              <a:solidFill>
                <a:schemeClr val="bg1"/>
              </a:solidFill>
            </a:endParaRPr>
          </a:p>
        </p:txBody>
      </p:sp>
      <p:sp>
        <p:nvSpPr>
          <p:cNvPr id="2" name="Title 1"/>
          <p:cNvSpPr>
            <a:spLocks noGrp="1"/>
          </p:cNvSpPr>
          <p:nvPr>
            <p:ph type="ctrTitle" hasCustomPrompt="1"/>
          </p:nvPr>
        </p:nvSpPr>
        <p:spPr>
          <a:xfrm>
            <a:off x="3940109" y="2206032"/>
            <a:ext cx="6309585" cy="1655763"/>
          </a:xfrm>
        </p:spPr>
        <p:txBody>
          <a:bodyPr anchor="t"/>
          <a:lstStyle>
            <a:lvl1pPr algn="l">
              <a:defRPr sz="3732" b="0" i="0">
                <a:latin typeface="Helvetica Light" panose="020B0403020202020204" pitchFamily="34" charset="0"/>
              </a:defRPr>
            </a:lvl1pPr>
          </a:lstStyle>
          <a:p>
            <a:r>
              <a:rPr lang="en-US" dirty="0"/>
              <a:t>Click to add divider text</a:t>
            </a:r>
          </a:p>
        </p:txBody>
      </p:sp>
      <p:pic>
        <p:nvPicPr>
          <p:cNvPr id="10" name="Picture 10">
            <a:extLst>
              <a:ext uri="{FF2B5EF4-FFF2-40B4-BE49-F238E27FC236}">
                <a16:creationId xmlns:a16="http://schemas.microsoft.com/office/drawing/2014/main" id="{F76DD96F-29F6-C74F-B311-B8E03A8CFF7B}"/>
              </a:ext>
            </a:extLst>
          </p:cNvPr>
          <p:cNvPicPr>
            <a:picLocks noChangeAspect="1"/>
          </p:cNvPicPr>
          <p:nvPr userDrawn="1"/>
        </p:nvPicPr>
        <p:blipFill>
          <a:blip r:embed="rId3"/>
          <a:srcRect/>
          <a:stretch/>
        </p:blipFill>
        <p:spPr bwMode="auto">
          <a:xfrm>
            <a:off x="9271354" y="5977487"/>
            <a:ext cx="2567799" cy="6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906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212C6-461A-334F-9D96-A6F325244D60}"/>
              </a:ext>
            </a:extLst>
          </p:cNvPr>
          <p:cNvSpPr/>
          <p:nvPr userDrawn="1"/>
        </p:nvSpPr>
        <p:spPr>
          <a:xfrm>
            <a:off x="0" y="1"/>
            <a:ext cx="12188825" cy="376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3" name="Page">
            <a:extLst>
              <a:ext uri="{FF2B5EF4-FFF2-40B4-BE49-F238E27FC236}">
                <a16:creationId xmlns:a16="http://schemas.microsoft.com/office/drawing/2014/main" id="{A77057AC-4ADD-1844-ADA2-940332B55B97}"/>
              </a:ext>
            </a:extLst>
          </p:cNvPr>
          <p:cNvSpPr txBox="1"/>
          <p:nvPr userDrawn="1"/>
        </p:nvSpPr>
        <p:spPr bwMode="ltGray">
          <a:xfrm>
            <a:off x="11657927" y="6581605"/>
            <a:ext cx="397152" cy="166200"/>
          </a:xfrm>
          <a:prstGeom prst="rect">
            <a:avLst/>
          </a:prstGeom>
          <a:noFill/>
        </p:spPr>
        <p:txBody>
          <a:bodyPr wrap="square" lIns="0" tIns="0" rIns="0" bIns="0" rtlCol="0" anchor="ctr">
            <a:noAutofit/>
          </a:bodyPr>
          <a:lstStyle/>
          <a:p>
            <a:pPr marL="0" marR="0" lvl="0" indent="0" algn="ctr" defTabSz="1218804" rtl="0" eaLnBrk="1" fontAlgn="auto" latinLnBrk="0" hangingPunct="1">
              <a:lnSpc>
                <a:spcPct val="90000"/>
              </a:lnSpc>
              <a:spcBef>
                <a:spcPts val="0"/>
              </a:spcBef>
              <a:spcAft>
                <a:spcPts val="0"/>
              </a:spcAft>
              <a:buClrTx/>
              <a:buSzTx/>
              <a:buFontTx/>
              <a:buNone/>
              <a:tabLst/>
              <a:defRPr/>
            </a:pPr>
            <a:fld id="{A205AF18-29B6-4690-89B9-EDCFDCBCCDAF}" type="slidenum">
              <a:rPr kumimoji="0" lang="en-US" sz="1333" b="0" i="0" u="none" strike="noStrike" kern="1200" cap="none" spc="0" normalizeH="0" baseline="0" noProof="0" smtClean="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rPr>
              <a:pPr marL="0" marR="0" lvl="0" indent="0" algn="ctr" defTabSz="1218804" rtl="0" eaLnBrk="1" fontAlgn="auto" latinLnBrk="0" hangingPunct="1">
                <a:lnSpc>
                  <a:spcPct val="90000"/>
                </a:lnSpc>
                <a:spcBef>
                  <a:spcPts val="0"/>
                </a:spcBef>
                <a:spcAft>
                  <a:spcPts val="0"/>
                </a:spcAft>
                <a:buClrTx/>
                <a:buSzTx/>
                <a:buFontTx/>
                <a:buNone/>
                <a:tabLst/>
                <a:defRPr/>
              </a:pPr>
              <a:t>‹#›</a:t>
            </a:fld>
            <a:endParaRPr kumimoji="0" lang="en-US" sz="1333"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endParaRPr>
          </a:p>
        </p:txBody>
      </p:sp>
      <p:sp>
        <p:nvSpPr>
          <p:cNvPr id="20" name="Text Placeholder 15">
            <a:extLst>
              <a:ext uri="{FF2B5EF4-FFF2-40B4-BE49-F238E27FC236}">
                <a16:creationId xmlns:a16="http://schemas.microsoft.com/office/drawing/2014/main" id="{97D9663B-C5A5-6E46-8ECE-ABF71D3B6D39}"/>
              </a:ext>
            </a:extLst>
          </p:cNvPr>
          <p:cNvSpPr>
            <a:spLocks noGrp="1"/>
          </p:cNvSpPr>
          <p:nvPr>
            <p:ph type="body" sz="quarter" idx="19" hasCustomPrompt="1"/>
          </p:nvPr>
        </p:nvSpPr>
        <p:spPr>
          <a:xfrm>
            <a:off x="274122" y="1547624"/>
            <a:ext cx="11609983" cy="532920"/>
          </a:xfrm>
        </p:spPr>
        <p:txBody>
          <a:bodyPr/>
          <a:lstStyle>
            <a:lvl1pPr marL="0" indent="0">
              <a:buNone/>
              <a:defRPr sz="2799" b="0" i="0">
                <a:solidFill>
                  <a:schemeClr val="accent1"/>
                </a:solidFill>
                <a:latin typeface="Helvetica Light" panose="020B0403020202020204" pitchFamily="34" charset="0"/>
              </a:defRPr>
            </a:lvl1pPr>
          </a:lstStyle>
          <a:p>
            <a:pPr lvl="0"/>
            <a:r>
              <a:rPr lang="en-US" dirty="0"/>
              <a:t>Click to add subhead</a:t>
            </a:r>
          </a:p>
        </p:txBody>
      </p:sp>
      <p:sp>
        <p:nvSpPr>
          <p:cNvPr id="11" name="Content Placeholder 3">
            <a:extLst>
              <a:ext uri="{FF2B5EF4-FFF2-40B4-BE49-F238E27FC236}">
                <a16:creationId xmlns:a16="http://schemas.microsoft.com/office/drawing/2014/main" id="{737E5B84-6DB9-6746-92DB-C1CB68B6F4B8}"/>
              </a:ext>
            </a:extLst>
          </p:cNvPr>
          <p:cNvSpPr>
            <a:spLocks noGrp="1"/>
          </p:cNvSpPr>
          <p:nvPr>
            <p:ph sz="quarter" idx="20" hasCustomPrompt="1"/>
          </p:nvPr>
        </p:nvSpPr>
        <p:spPr>
          <a:xfrm>
            <a:off x="268153" y="2133600"/>
            <a:ext cx="11615950" cy="3486912"/>
          </a:xfrm>
        </p:spPr>
        <p:txBody>
          <a:bodyPr/>
          <a:lstStyle>
            <a:lvl1pPr>
              <a:buClr>
                <a:schemeClr val="tx1"/>
              </a:buClr>
              <a:defRPr b="0" i="0">
                <a:latin typeface="Helvetica Light" panose="020B0403020202020204" pitchFamily="34" charset="0"/>
              </a:defRPr>
            </a:lvl1pPr>
            <a:lvl2pPr>
              <a:buClr>
                <a:schemeClr val="tx1"/>
              </a:buClr>
              <a:defRPr b="0" i="0">
                <a:latin typeface="Helvetica Light" panose="020B0403020202020204" pitchFamily="34" charset="0"/>
              </a:defRPr>
            </a:lvl2pPr>
            <a:lvl3pPr>
              <a:buClr>
                <a:schemeClr val="tx1"/>
              </a:buClr>
              <a:defRPr b="0" i="0">
                <a:latin typeface="Helvetica Light" panose="020B0403020202020204" pitchFamily="34" charset="0"/>
              </a:defRPr>
            </a:lvl3pPr>
            <a:lvl4pPr>
              <a:buClr>
                <a:schemeClr val="tx1"/>
              </a:buClr>
              <a:defRPr b="0" i="0">
                <a:latin typeface="Helvetica Light" panose="020B0403020202020204" pitchFamily="34" charset="0"/>
              </a:defRPr>
            </a:lvl4pPr>
            <a:lvl5pPr>
              <a:buClr>
                <a:schemeClr val="tx1"/>
              </a:buClr>
              <a:defRPr b="0" i="0">
                <a:latin typeface="Helvetica Light" panose="020B0403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80323" y="733695"/>
            <a:ext cx="10512862" cy="620857"/>
          </a:xfrm>
        </p:spPr>
        <p:txBody>
          <a:bodyPr anchor="t"/>
          <a:lstStyle>
            <a:lvl1pPr>
              <a:defRPr sz="3199" b="0" i="0">
                <a:solidFill>
                  <a:schemeClr val="tx1"/>
                </a:solidFill>
                <a:latin typeface="Helvetica Light" panose="020B0403020202020204" pitchFamily="34" charset="0"/>
              </a:defRPr>
            </a:lvl1pPr>
          </a:lstStyle>
          <a:p>
            <a:r>
              <a:rPr lang="en-US" dirty="0"/>
              <a:t>Click to add title</a:t>
            </a:r>
          </a:p>
        </p:txBody>
      </p:sp>
      <p:pic>
        <p:nvPicPr>
          <p:cNvPr id="14" name="Picture 10">
            <a:extLst>
              <a:ext uri="{FF2B5EF4-FFF2-40B4-BE49-F238E27FC236}">
                <a16:creationId xmlns:a16="http://schemas.microsoft.com/office/drawing/2014/main" id="{D2A38F0A-2751-2549-9497-E05C28CB14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352" y="5977363"/>
            <a:ext cx="2567804" cy="65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ge">
            <a:extLst>
              <a:ext uri="{FF2B5EF4-FFF2-40B4-BE49-F238E27FC236}">
                <a16:creationId xmlns:a16="http://schemas.microsoft.com/office/drawing/2014/main" id="{4891F22F-FDD5-2C4B-ABF3-B01AE454A20D}"/>
              </a:ext>
            </a:extLst>
          </p:cNvPr>
          <p:cNvSpPr txBox="1"/>
          <p:nvPr userDrawn="1"/>
        </p:nvSpPr>
        <p:spPr bwMode="ltGray">
          <a:xfrm>
            <a:off x="151095" y="6465955"/>
            <a:ext cx="397152" cy="166200"/>
          </a:xfrm>
          <a:prstGeom prst="rect">
            <a:avLst/>
          </a:prstGeom>
          <a:noFill/>
        </p:spPr>
        <p:txBody>
          <a:bodyPr wrap="square" lIns="0" tIns="0" rIns="0" bIns="0" rtlCol="0" anchor="ctr">
            <a:noAutofit/>
          </a:bodyPr>
          <a:lstStyle/>
          <a:p>
            <a:pPr marL="0" marR="0" lvl="0" indent="0" algn="ctr" defTabSz="1218804" rtl="0" eaLnBrk="1" fontAlgn="auto" latinLnBrk="0" hangingPunct="1">
              <a:lnSpc>
                <a:spcPct val="90000"/>
              </a:lnSpc>
              <a:spcBef>
                <a:spcPts val="0"/>
              </a:spcBef>
              <a:spcAft>
                <a:spcPts val="0"/>
              </a:spcAft>
              <a:buClrTx/>
              <a:buSzTx/>
              <a:buFontTx/>
              <a:buNone/>
              <a:tabLst/>
              <a:defRPr/>
            </a:pPr>
            <a:fld id="{A205AF18-29B6-4690-89B9-EDCFDCBCCDAF}" type="slidenum">
              <a:rPr kumimoji="0" lang="en-US" sz="1200" b="0" i="0" u="none" strike="noStrike" kern="1200" cap="none" spc="0" normalizeH="0" baseline="0" noProof="0" smtClean="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rPr>
              <a:pPr marL="0" marR="0" lvl="0" indent="0" algn="ctr" defTabSz="1218804" rtl="0" eaLnBrk="1" fontAlgn="auto" latinLnBrk="0" hangingPunct="1">
                <a:lnSpc>
                  <a:spcPct val="9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endParaRPr>
          </a:p>
        </p:txBody>
      </p:sp>
    </p:spTree>
    <p:extLst>
      <p:ext uri="{BB962C8B-B14F-4D97-AF65-F5344CB8AC3E}">
        <p14:creationId xmlns:p14="http://schemas.microsoft.com/office/powerpoint/2010/main" val="3343121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20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75E8-90E0-6BE8-4EEC-0EF626753136}"/>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08FB782-D8D9-93B0-2985-E5566234175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396187-39ED-9ABC-3031-E056A282BEF8}"/>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5" name="Footer Placeholder 4">
            <a:extLst>
              <a:ext uri="{FF2B5EF4-FFF2-40B4-BE49-F238E27FC236}">
                <a16:creationId xmlns:a16="http://schemas.microsoft.com/office/drawing/2014/main" id="{D74DCBDC-8BEC-93C4-7F11-05EF08242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AF040-D3E8-5A77-86D4-AC825A599443}"/>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137709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8CFC-ECE3-93F4-C47D-359549B0C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DA6B4-7065-4108-78A1-6BE667E51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AF9EC-C3FF-EB2A-8775-48D71969B934}"/>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5" name="Footer Placeholder 4">
            <a:extLst>
              <a:ext uri="{FF2B5EF4-FFF2-40B4-BE49-F238E27FC236}">
                <a16:creationId xmlns:a16="http://schemas.microsoft.com/office/drawing/2014/main" id="{BFF7D601-A396-DB07-E99B-FEB7FE46A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D08FC-C45E-6864-03EA-B13D207F13BB}"/>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236141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9325-8D27-2BCA-8F98-79543C69D5F7}"/>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DB5B9196-9D14-E063-A50B-93D88FA278E5}"/>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541B0-4084-E177-5522-C1127E5C636A}"/>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5" name="Footer Placeholder 4">
            <a:extLst>
              <a:ext uri="{FF2B5EF4-FFF2-40B4-BE49-F238E27FC236}">
                <a16:creationId xmlns:a16="http://schemas.microsoft.com/office/drawing/2014/main" id="{06891D0F-F6CA-DE71-F3AE-50DFDF73E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A7E10-729C-36C9-85F2-6980D51E0008}"/>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2297917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EED1-FC31-C5A9-50E1-1E378ADF8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0A7A5-830F-FA59-5290-C85ABC79A7A1}"/>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CC8E78-B371-54B4-B046-CC9E89E175E4}"/>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6FD3B-16B2-A5D5-8347-4945BAACD33A}"/>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6" name="Footer Placeholder 5">
            <a:extLst>
              <a:ext uri="{FF2B5EF4-FFF2-40B4-BE49-F238E27FC236}">
                <a16:creationId xmlns:a16="http://schemas.microsoft.com/office/drawing/2014/main" id="{EC788FBB-BA46-21B9-0CE4-C6D9AF59E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639EC-9CD8-383B-2DA5-9309F9CCB0B3}"/>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3881475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CEBA-2683-E8D1-AA9A-87E2F9B95188}"/>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F9DB58-717A-082F-FA86-12A983F868E3}"/>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AF357C-E72A-F547-7027-3806668DB668}"/>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D5C6E-DC5B-8709-870B-BEF44E05F55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8F721-9F13-2908-10E4-56CA93C45247}"/>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D91E0D-1932-CF17-4649-2D832F10280D}"/>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8" name="Footer Placeholder 7">
            <a:extLst>
              <a:ext uri="{FF2B5EF4-FFF2-40B4-BE49-F238E27FC236}">
                <a16:creationId xmlns:a16="http://schemas.microsoft.com/office/drawing/2014/main" id="{0B9EDEED-4699-946E-A37E-F003EC791F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5F78D-1692-8C15-7DC7-77592E787FC9}"/>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1552672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B8C3-D460-31C2-D96D-FE3849FD7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A78B7D-F6E7-AC73-237A-20AC2223933B}"/>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4" name="Footer Placeholder 3">
            <a:extLst>
              <a:ext uri="{FF2B5EF4-FFF2-40B4-BE49-F238E27FC236}">
                <a16:creationId xmlns:a16="http://schemas.microsoft.com/office/drawing/2014/main" id="{591C71D0-80B8-B887-E8C5-B1F59C070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0E8645-54A8-9874-6E2A-7C3CDD7DD701}"/>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4055778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3592C-1A32-0AB9-4335-B5430C09376A}"/>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3" name="Footer Placeholder 2">
            <a:extLst>
              <a:ext uri="{FF2B5EF4-FFF2-40B4-BE49-F238E27FC236}">
                <a16:creationId xmlns:a16="http://schemas.microsoft.com/office/drawing/2014/main" id="{4286A371-4593-F48D-08A1-8F621ECA84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6A247F-CE36-2CF1-E3AA-3460121E60FC}"/>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429220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April 10, 2024</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C798-2C98-D9F5-882D-7E1B59F242E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7BE5C5D8-84CD-ECF7-AD6B-156ED2A197E5}"/>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F4472-C228-D329-8932-E187FDAE482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D53BE-C31F-4465-48D5-CB16C0F9A296}"/>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6" name="Footer Placeholder 5">
            <a:extLst>
              <a:ext uri="{FF2B5EF4-FFF2-40B4-BE49-F238E27FC236}">
                <a16:creationId xmlns:a16="http://schemas.microsoft.com/office/drawing/2014/main" id="{A7D7D81F-9B51-18DE-AF13-1BF147BB8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14F25-8EEB-7C9C-DB07-63D1CC52B1EC}"/>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617379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E5AC-3B6F-3AC7-379A-7B42617553CC}"/>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76D99419-F6AC-7D42-8F1D-05B894E679C1}"/>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E8E969F-916B-C28C-8D11-6AEEDBCA9C34}"/>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8A3E9-3E2D-70C5-39D9-585024A9DC57}"/>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6" name="Footer Placeholder 5">
            <a:extLst>
              <a:ext uri="{FF2B5EF4-FFF2-40B4-BE49-F238E27FC236}">
                <a16:creationId xmlns:a16="http://schemas.microsoft.com/office/drawing/2014/main" id="{B749D973-25FD-098E-3217-D38170D39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645E1-F70C-1E7A-D34D-A5FF49798734}"/>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920105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7238-079C-D267-079A-5EADFD2390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C0228-33C7-7D5F-364C-812D4BD331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8CA66-B13E-9184-0094-FBE70AA9F921}"/>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5" name="Footer Placeholder 4">
            <a:extLst>
              <a:ext uri="{FF2B5EF4-FFF2-40B4-BE49-F238E27FC236}">
                <a16:creationId xmlns:a16="http://schemas.microsoft.com/office/drawing/2014/main" id="{83108175-33AB-2294-6A10-C6FF92D06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42D0B-9882-ED0A-B832-11E42BAED3B2}"/>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1914424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74D7F-6F2C-28D6-8366-425F09C1A599}"/>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2D9E6-7EA1-0978-5ABC-578C78BCCB04}"/>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C3FFA-D5BE-BB6B-8151-07843730E227}"/>
              </a:ext>
            </a:extLst>
          </p:cNvPr>
          <p:cNvSpPr>
            <a:spLocks noGrp="1"/>
          </p:cNvSpPr>
          <p:nvPr>
            <p:ph type="dt" sz="half" idx="10"/>
          </p:nvPr>
        </p:nvSpPr>
        <p:spPr/>
        <p:txBody>
          <a:bodyPr/>
          <a:lstStyle/>
          <a:p>
            <a:fld id="{06900722-23A5-F848-ADE0-2C0EB41CD6EB}" type="datetimeFigureOut">
              <a:rPr lang="en-US" smtClean="0"/>
              <a:t>4/10/2024</a:t>
            </a:fld>
            <a:endParaRPr lang="en-US"/>
          </a:p>
        </p:txBody>
      </p:sp>
      <p:sp>
        <p:nvSpPr>
          <p:cNvPr id="5" name="Footer Placeholder 4">
            <a:extLst>
              <a:ext uri="{FF2B5EF4-FFF2-40B4-BE49-F238E27FC236}">
                <a16:creationId xmlns:a16="http://schemas.microsoft.com/office/drawing/2014/main" id="{FD54ED53-251C-FA25-9A29-BE0109A05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1C7FF-1725-9F17-1C94-E015AAB9627B}"/>
              </a:ext>
            </a:extLst>
          </p:cNvPr>
          <p:cNvSpPr>
            <a:spLocks noGrp="1"/>
          </p:cNvSpPr>
          <p:nvPr>
            <p:ph type="sldNum" sz="quarter" idx="12"/>
          </p:nvPr>
        </p:nvSpPr>
        <p:spPr/>
        <p:txBody>
          <a:bodyPr/>
          <a:lstStyle/>
          <a:p>
            <a:fld id="{C45EDF62-AF78-F446-946B-400445983434}" type="slidenum">
              <a:rPr lang="en-US" smtClean="0"/>
              <a:t>‹#›</a:t>
            </a:fld>
            <a:endParaRPr lang="en-US"/>
          </a:p>
        </p:txBody>
      </p:sp>
    </p:spTree>
    <p:extLst>
      <p:ext uri="{BB962C8B-B14F-4D97-AF65-F5344CB8AC3E}">
        <p14:creationId xmlns:p14="http://schemas.microsoft.com/office/powerpoint/2010/main" val="209304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April 10, 2024</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April 10, 2024</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April 10, 2024</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April 10, 2024</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April 10, 2024</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3"/>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29" r:id="rId8"/>
    <p:sldLayoutId id="2147483730" r:id="rId9"/>
    <p:sldLayoutId id="2147483731" r:id="rId10"/>
    <p:sldLayoutId id="2147483732" r:id="rId11"/>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600" y="238125"/>
            <a:ext cx="108696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075" y="1517650"/>
            <a:ext cx="10879138"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2"/>
            <a:ext cx="12188825"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5"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12188825"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5"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88825"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93968"/>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l" rtl="0" eaLnBrk="1" fontAlgn="base" hangingPunct="1">
        <a:spcBef>
          <a:spcPct val="0"/>
        </a:spcBef>
        <a:spcAft>
          <a:spcPct val="0"/>
        </a:spcAft>
        <a:defRPr sz="3599"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9" b="1">
          <a:solidFill>
            <a:schemeClr val="tx2"/>
          </a:solidFill>
          <a:latin typeface="Arial" charset="0"/>
        </a:defRPr>
      </a:lvl2pPr>
      <a:lvl3pPr algn="l" rtl="0" eaLnBrk="1" fontAlgn="base" hangingPunct="1">
        <a:spcBef>
          <a:spcPct val="0"/>
        </a:spcBef>
        <a:spcAft>
          <a:spcPct val="0"/>
        </a:spcAft>
        <a:defRPr sz="3599" b="1">
          <a:solidFill>
            <a:schemeClr val="tx2"/>
          </a:solidFill>
          <a:latin typeface="Arial" charset="0"/>
        </a:defRPr>
      </a:lvl3pPr>
      <a:lvl4pPr algn="l" rtl="0" eaLnBrk="1" fontAlgn="base" hangingPunct="1">
        <a:spcBef>
          <a:spcPct val="0"/>
        </a:spcBef>
        <a:spcAft>
          <a:spcPct val="0"/>
        </a:spcAft>
        <a:defRPr sz="3599" b="1">
          <a:solidFill>
            <a:schemeClr val="tx2"/>
          </a:solidFill>
          <a:latin typeface="Arial" charset="0"/>
        </a:defRPr>
      </a:lvl4pPr>
      <a:lvl5pPr algn="l" rtl="0" eaLnBrk="1" fontAlgn="base" hangingPunct="1">
        <a:spcBef>
          <a:spcPct val="0"/>
        </a:spcBef>
        <a:spcAft>
          <a:spcPct val="0"/>
        </a:spcAft>
        <a:defRPr sz="3599" b="1">
          <a:solidFill>
            <a:schemeClr val="tx2"/>
          </a:solidFill>
          <a:latin typeface="Arial" charset="0"/>
        </a:defRPr>
      </a:lvl5pPr>
      <a:lvl6pPr marL="457063" algn="l" rtl="0" eaLnBrk="1" fontAlgn="base" hangingPunct="1">
        <a:spcBef>
          <a:spcPct val="0"/>
        </a:spcBef>
        <a:spcAft>
          <a:spcPct val="0"/>
        </a:spcAft>
        <a:defRPr sz="3499" b="1">
          <a:solidFill>
            <a:schemeClr val="tx2"/>
          </a:solidFill>
          <a:latin typeface="Arial" charset="0"/>
        </a:defRPr>
      </a:lvl6pPr>
      <a:lvl7pPr marL="914126" algn="l" rtl="0" eaLnBrk="1" fontAlgn="base" hangingPunct="1">
        <a:spcBef>
          <a:spcPct val="0"/>
        </a:spcBef>
        <a:spcAft>
          <a:spcPct val="0"/>
        </a:spcAft>
        <a:defRPr sz="3499" b="1">
          <a:solidFill>
            <a:schemeClr val="tx2"/>
          </a:solidFill>
          <a:latin typeface="Arial" charset="0"/>
        </a:defRPr>
      </a:lvl7pPr>
      <a:lvl8pPr marL="1371189" algn="l" rtl="0" eaLnBrk="1" fontAlgn="base" hangingPunct="1">
        <a:spcBef>
          <a:spcPct val="0"/>
        </a:spcBef>
        <a:spcAft>
          <a:spcPct val="0"/>
        </a:spcAft>
        <a:defRPr sz="3499" b="1">
          <a:solidFill>
            <a:schemeClr val="tx2"/>
          </a:solidFill>
          <a:latin typeface="Arial" charset="0"/>
        </a:defRPr>
      </a:lvl8pPr>
      <a:lvl9pPr marL="1828251" algn="l" rtl="0" eaLnBrk="1" fontAlgn="base" hangingPunct="1">
        <a:spcBef>
          <a:spcPct val="0"/>
        </a:spcBef>
        <a:spcAft>
          <a:spcPct val="0"/>
        </a:spcAft>
        <a:defRPr sz="3499" b="1">
          <a:solidFill>
            <a:schemeClr val="tx2"/>
          </a:solidFill>
          <a:latin typeface="Arial" charset="0"/>
        </a:defRPr>
      </a:lvl9pPr>
    </p:titleStyle>
    <p:bodyStyle>
      <a:lvl1pPr marL="342797" indent="-342797" algn="l" rtl="0" eaLnBrk="1" fontAlgn="base" hangingPunct="1">
        <a:lnSpc>
          <a:spcPct val="90000"/>
        </a:lnSpc>
        <a:spcBef>
          <a:spcPts val="1000"/>
        </a:spcBef>
        <a:spcAft>
          <a:spcPts val="700"/>
        </a:spcAft>
        <a:buClr>
          <a:schemeClr val="bg1"/>
        </a:buClr>
        <a:buFont typeface="Wingdings" panose="05000000000000000000" pitchFamily="2" charset="2"/>
        <a:buChar char="§"/>
        <a:defRPr sz="2799">
          <a:solidFill>
            <a:schemeClr val="bg1"/>
          </a:solidFill>
          <a:latin typeface="Calibri" panose="020F0502020204030204" pitchFamily="34" charset="0"/>
          <a:ea typeface="+mn-ea"/>
          <a:cs typeface="+mn-cs"/>
        </a:defRPr>
      </a:lvl1pPr>
      <a:lvl2pPr marL="742727" indent="-285664" algn="l" rtl="0" eaLnBrk="1" fontAlgn="base" hangingPunct="1">
        <a:lnSpc>
          <a:spcPct val="90000"/>
        </a:lnSpc>
        <a:spcBef>
          <a:spcPts val="1000"/>
        </a:spcBef>
        <a:spcAft>
          <a:spcPts val="700"/>
        </a:spcAft>
        <a:buClr>
          <a:schemeClr val="bg1"/>
        </a:buClr>
        <a:buFont typeface="Arial" panose="020B0604020202020204" pitchFamily="34" charset="0"/>
        <a:buChar char="‒"/>
        <a:defRPr sz="2599">
          <a:solidFill>
            <a:schemeClr val="bg1"/>
          </a:solidFill>
          <a:latin typeface="Calibri" panose="020F0502020204030204" pitchFamily="34" charset="0"/>
        </a:defRPr>
      </a:lvl2pPr>
      <a:lvl3pPr marL="1142657"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399">
          <a:solidFill>
            <a:schemeClr val="bg1"/>
          </a:solidFill>
          <a:latin typeface="Calibri" panose="020F0502020204030204" pitchFamily="34" charset="0"/>
        </a:defRPr>
      </a:lvl3pPr>
      <a:lvl4pPr marL="1599720"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6783"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3846"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908"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7971"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5034"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323" y="136525"/>
            <a:ext cx="10512862" cy="106649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74123" y="1541265"/>
            <a:ext cx="11581636" cy="435133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152685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txStyles>
    <p:titleStyle>
      <a:lvl1pPr algn="l" defTabSz="914103" rtl="0" eaLnBrk="1" latinLnBrk="0" hangingPunct="1">
        <a:lnSpc>
          <a:spcPct val="90000"/>
        </a:lnSpc>
        <a:spcBef>
          <a:spcPct val="0"/>
        </a:spcBef>
        <a:buNone/>
        <a:defRPr sz="3466" b="0" i="0" kern="1200">
          <a:solidFill>
            <a:schemeClr val="bg1"/>
          </a:solidFill>
          <a:latin typeface="Franklin Gothic Medium" panose="020B0603020102020204" pitchFamily="34" charset="0"/>
          <a:ea typeface="+mj-ea"/>
          <a:cs typeface="+mj-cs"/>
        </a:defRPr>
      </a:lvl1pPr>
    </p:titleStyle>
    <p:bodyStyle>
      <a:lvl1pPr marL="207197" indent="-158444" algn="l" defTabSz="914103" rtl="0" eaLnBrk="1" latinLnBrk="0" hangingPunct="1">
        <a:lnSpc>
          <a:spcPct val="90000"/>
        </a:lnSpc>
        <a:spcBef>
          <a:spcPts val="533"/>
        </a:spcBef>
        <a:spcAft>
          <a:spcPts val="533"/>
        </a:spcAft>
        <a:buClr>
          <a:schemeClr val="accent2"/>
        </a:buClr>
        <a:buFont typeface="Arial" panose="020B0604020202020204" pitchFamily="34" charset="0"/>
        <a:buChar char="•"/>
        <a:defRPr sz="1866" b="0" i="0" kern="1200">
          <a:solidFill>
            <a:schemeClr val="tx1"/>
          </a:solidFill>
          <a:latin typeface="Helvetica" pitchFamily="2" charset="0"/>
          <a:ea typeface="+mn-ea"/>
          <a:cs typeface="+mn-cs"/>
        </a:defRPr>
      </a:lvl1pPr>
      <a:lvl2pPr marL="450958" indent="-207197" algn="l" defTabSz="914103" rtl="0" eaLnBrk="1" latinLnBrk="0" hangingPunct="1">
        <a:lnSpc>
          <a:spcPct val="90000"/>
        </a:lnSpc>
        <a:spcBef>
          <a:spcPts val="0"/>
        </a:spcBef>
        <a:spcAft>
          <a:spcPts val="267"/>
        </a:spcAft>
        <a:buClr>
          <a:schemeClr val="accent2"/>
        </a:buClr>
        <a:buFont typeface="System Font Regular"/>
        <a:buChar char="–"/>
        <a:tabLst/>
        <a:defRPr sz="1866" b="0" i="0" kern="1200">
          <a:solidFill>
            <a:schemeClr val="tx1"/>
          </a:solidFill>
          <a:latin typeface="Helvetica" pitchFamily="2" charset="0"/>
          <a:ea typeface="+mn-ea"/>
          <a:cs typeface="+mn-cs"/>
        </a:defRPr>
      </a:lvl2pPr>
      <a:lvl3pPr marL="609402" indent="-158444" algn="l" defTabSz="914103" rtl="0" eaLnBrk="1" latinLnBrk="0" hangingPunct="1">
        <a:lnSpc>
          <a:spcPct val="90000"/>
        </a:lnSpc>
        <a:spcBef>
          <a:spcPts val="0"/>
        </a:spcBef>
        <a:spcAft>
          <a:spcPts val="267"/>
        </a:spcAft>
        <a:buClr>
          <a:schemeClr val="accent2"/>
        </a:buClr>
        <a:buSzPct val="80000"/>
        <a:buFont typeface="Wingdings" pitchFamily="2" charset="2"/>
        <a:buChar char="§"/>
        <a:tabLst/>
        <a:defRPr sz="1866" b="0" i="0" kern="1200">
          <a:solidFill>
            <a:schemeClr val="tx1"/>
          </a:solidFill>
          <a:latin typeface="Helvetica" pitchFamily="2" charset="0"/>
          <a:ea typeface="+mn-ea"/>
          <a:cs typeface="+mn-cs"/>
        </a:defRPr>
      </a:lvl3pPr>
      <a:lvl4pPr marL="840975" indent="-207197" algn="l" defTabSz="914103" rtl="0" eaLnBrk="1" latinLnBrk="0" hangingPunct="1">
        <a:lnSpc>
          <a:spcPct val="90000"/>
        </a:lnSpc>
        <a:spcBef>
          <a:spcPts val="0"/>
        </a:spcBef>
        <a:spcAft>
          <a:spcPts val="267"/>
        </a:spcAft>
        <a:buClr>
          <a:schemeClr val="accent2"/>
        </a:buClr>
        <a:buFont typeface="System Font Regular"/>
        <a:buChar char="–"/>
        <a:tabLst/>
        <a:defRPr sz="1866" b="0" i="0" kern="1200">
          <a:solidFill>
            <a:schemeClr val="tx1"/>
          </a:solidFill>
          <a:latin typeface="Helvetica" pitchFamily="2" charset="0"/>
          <a:ea typeface="+mn-ea"/>
          <a:cs typeface="+mn-cs"/>
        </a:defRPr>
      </a:lvl4pPr>
      <a:lvl5pPr marL="1011607" indent="-158444" algn="l" defTabSz="914103" rtl="0" eaLnBrk="1" latinLnBrk="0" hangingPunct="1">
        <a:lnSpc>
          <a:spcPct val="90000"/>
        </a:lnSpc>
        <a:spcBef>
          <a:spcPts val="0"/>
        </a:spcBef>
        <a:spcAft>
          <a:spcPts val="267"/>
        </a:spcAft>
        <a:buClr>
          <a:schemeClr val="accent2"/>
        </a:buClr>
        <a:buSzPct val="80000"/>
        <a:buFont typeface="Wingdings" pitchFamily="2" charset="2"/>
        <a:buChar char="§"/>
        <a:tabLst/>
        <a:defRPr sz="1866" b="0" i="0" kern="1200">
          <a:solidFill>
            <a:schemeClr val="tx1"/>
          </a:solidFill>
          <a:latin typeface="Helvetica" pitchFamily="2" charset="0"/>
          <a:ea typeface="+mn-ea"/>
          <a:cs typeface="+mn-cs"/>
        </a:defRPr>
      </a:lvl5pPr>
      <a:lvl6pPr marL="1279744" indent="-207197" algn="l" defTabSz="914103" rtl="0" eaLnBrk="1" latinLnBrk="0" hangingPunct="1">
        <a:lnSpc>
          <a:spcPct val="90000"/>
        </a:lnSpc>
        <a:spcBef>
          <a:spcPts val="0"/>
        </a:spcBef>
        <a:spcAft>
          <a:spcPts val="267"/>
        </a:spcAft>
        <a:buClr>
          <a:schemeClr val="accent2"/>
        </a:buClr>
        <a:buFont typeface="System Font Regular"/>
        <a:buChar char="–"/>
        <a:defRPr sz="2132" kern="1200">
          <a:solidFill>
            <a:schemeClr val="tx1"/>
          </a:solidFill>
          <a:latin typeface="Franklin Gothic Book" panose="020B0503020102020204" pitchFamily="34" charset="0"/>
          <a:ea typeface="+mn-ea"/>
          <a:cs typeface="+mn-cs"/>
        </a:defRPr>
      </a:lvl6pPr>
      <a:lvl7pPr marL="2970834" indent="-228525"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5" indent="-228525"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5"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5"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2" algn="l" defTabSz="91410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5B666-53B6-9A93-7ED4-9407F344F630}"/>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66023-1A9B-239D-C762-B4BB1504ECE8}"/>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ED507-3B5A-10B0-F310-AAFABAB993D4}"/>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00722-23A5-F848-ADE0-2C0EB41CD6EB}" type="datetimeFigureOut">
              <a:rPr lang="en-US" smtClean="0"/>
              <a:t>4/10/2024</a:t>
            </a:fld>
            <a:endParaRPr lang="en-US"/>
          </a:p>
        </p:txBody>
      </p:sp>
      <p:sp>
        <p:nvSpPr>
          <p:cNvPr id="5" name="Footer Placeholder 4">
            <a:extLst>
              <a:ext uri="{FF2B5EF4-FFF2-40B4-BE49-F238E27FC236}">
                <a16:creationId xmlns:a16="http://schemas.microsoft.com/office/drawing/2014/main" id="{E58308D1-DAD7-060C-8E79-D9CAC71A94A6}"/>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D6C9F3-0034-D23D-DE4D-36351067FD4C}"/>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DF62-AF78-F446-946B-400445983434}" type="slidenum">
              <a:rPr lang="en-US" smtClean="0"/>
              <a:t>‹#›</a:t>
            </a:fld>
            <a:endParaRPr lang="en-US"/>
          </a:p>
        </p:txBody>
      </p:sp>
    </p:spTree>
    <p:extLst>
      <p:ext uri="{BB962C8B-B14F-4D97-AF65-F5344CB8AC3E}">
        <p14:creationId xmlns:p14="http://schemas.microsoft.com/office/powerpoint/2010/main" val="14284577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cdc.gov/hiv/guidelines/recommendations/technical-update-for-hiv.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cdc.gov/hiv/guidelines/recommendations/technical-update-for-hiv.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clinicalinfo.hiv.gov/en/guidelines/perinatal/whats-new"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7.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5.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7.xml"/><Relationship Id="rId6" Type="http://schemas.openxmlformats.org/officeDocument/2006/relationships/image" Target="../media/image32.png"/><Relationship Id="rId5" Type="http://schemas.openxmlformats.org/officeDocument/2006/relationships/hyperlink" Target="mailto:seroprep@ucsf.edu" TargetMode="External"/><Relationship Id="rId4" Type="http://schemas.openxmlformats.org/officeDocument/2006/relationships/image" Target="../media/image31.jpeg"/><Relationship Id="rId9" Type="http://schemas.openxmlformats.org/officeDocument/2006/relationships/hyperlink" Target="https://nccc.ucsf.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9.xml"/><Relationship Id="rId4" Type="http://schemas.openxmlformats.org/officeDocument/2006/relationships/hyperlink" Target="http://www.hiv.uw.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iv/library/reports/hiv-surveillance/vol-34/index.ht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dx.doi.org/10.15585/mmwr.mm6724a2" TargetMode="External"/><Relationship Id="rId4" Type="http://schemas.openxmlformats.org/officeDocument/2006/relationships/hyperlink" Target="https://www.kff.org/hivaids/fact-sheet/hiv-testing-in-the-united-states/#:~:text=According%20to%20the%20CDC's%20Behavioral,%2Fethnicity%2C%20and%20other%20facto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6274" y="2209800"/>
            <a:ext cx="10732593" cy="838200"/>
          </a:xfrm>
        </p:spPr>
        <p:txBody>
          <a:bodyPr lIns="91440" tIns="45720" rIns="91440" bIns="45720" anchor="b">
            <a:noAutofit/>
          </a:bodyPr>
          <a:lstStyle/>
          <a:p>
            <a:r>
              <a:rPr lang="en-US" dirty="0"/>
              <a:t>HIV Diagnostic Perils and Pitfalls: from Pregnancy to </a:t>
            </a:r>
            <a:r>
              <a:rPr lang="en-US" dirty="0" err="1"/>
              <a:t>PrEP</a:t>
            </a:r>
            <a:r>
              <a:rPr lang="en-US" dirty="0"/>
              <a:t> and Beyond</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2948377" y="3667796"/>
            <a:ext cx="7344801" cy="1361403"/>
          </a:xfrm>
        </p:spPr>
        <p:txBody>
          <a:bodyPr>
            <a:normAutofit fontScale="70000" lnSpcReduction="20000"/>
          </a:bodyPr>
          <a:lstStyle/>
          <a:p>
            <a:endParaRPr lang="en-US" dirty="0"/>
          </a:p>
          <a:p>
            <a:r>
              <a:rPr lang="en-US" dirty="0"/>
              <a:t>Dr. Chris Bositis</a:t>
            </a:r>
          </a:p>
          <a:p>
            <a:r>
              <a:rPr lang="en-US" dirty="0"/>
              <a:t>Clinical Director, National Clinician Consultation Center</a:t>
            </a:r>
          </a:p>
          <a:p>
            <a:r>
              <a:rPr lang="en-US" dirty="0"/>
              <a:t>HS Associate Clinical Professor</a:t>
            </a:r>
          </a:p>
          <a:p>
            <a:r>
              <a:rPr lang="en-US" dirty="0"/>
              <a:t>UCSF Department of Family and Community Medicine</a:t>
            </a:r>
          </a:p>
          <a:p>
            <a:endParaRPr lang="en-US" dirty="0"/>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50E1-029E-7CCB-47E7-4769A83B3D2D}"/>
              </a:ext>
            </a:extLst>
          </p:cNvPr>
          <p:cNvSpPr>
            <a:spLocks noGrp="1"/>
          </p:cNvSpPr>
          <p:nvPr>
            <p:ph type="title"/>
          </p:nvPr>
        </p:nvSpPr>
        <p:spPr>
          <a:xfrm>
            <a:off x="623297" y="1020471"/>
            <a:ext cx="10794980" cy="648915"/>
          </a:xfrm>
        </p:spPr>
        <p:txBody>
          <a:bodyPr/>
          <a:lstStyle/>
          <a:p>
            <a:r>
              <a:rPr lang="en-US" dirty="0"/>
              <a:t>Standard HIV testing algorithm (2014)</a:t>
            </a:r>
          </a:p>
        </p:txBody>
      </p:sp>
      <p:pic>
        <p:nvPicPr>
          <p:cNvPr id="9" name="Picture Placeholder 8">
            <a:extLst>
              <a:ext uri="{FF2B5EF4-FFF2-40B4-BE49-F238E27FC236}">
                <a16:creationId xmlns:a16="http://schemas.microsoft.com/office/drawing/2014/main" id="{7A4315EB-E847-4D33-4062-7BB9296BC9FD}"/>
              </a:ext>
            </a:extLst>
          </p:cNvPr>
          <p:cNvPicPr>
            <a:picLocks noGrp="1" noChangeAspect="1"/>
          </p:cNvPicPr>
          <p:nvPr>
            <p:ph type="pic" sz="quarter" idx="12"/>
          </p:nvPr>
        </p:nvPicPr>
        <p:blipFill rotWithShape="1">
          <a:blip r:embed="rId3"/>
          <a:srcRect l="-25846" r="-25846"/>
          <a:stretch/>
        </p:blipFill>
        <p:spPr>
          <a:xfrm>
            <a:off x="551395" y="1634490"/>
            <a:ext cx="10938784" cy="4246879"/>
          </a:xfrm>
        </p:spPr>
      </p:pic>
      <p:sp>
        <p:nvSpPr>
          <p:cNvPr id="4" name="Date Placeholder 3">
            <a:extLst>
              <a:ext uri="{FF2B5EF4-FFF2-40B4-BE49-F238E27FC236}">
                <a16:creationId xmlns:a16="http://schemas.microsoft.com/office/drawing/2014/main" id="{C4651A3E-645F-6DE7-0485-CE06FAF400B3}"/>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
        <p:nvSpPr>
          <p:cNvPr id="10" name="TextBox 9">
            <a:extLst>
              <a:ext uri="{FF2B5EF4-FFF2-40B4-BE49-F238E27FC236}">
                <a16:creationId xmlns:a16="http://schemas.microsoft.com/office/drawing/2014/main" id="{247F7253-595A-10C2-9240-71BC725DB74D}"/>
              </a:ext>
            </a:extLst>
          </p:cNvPr>
          <p:cNvSpPr txBox="1"/>
          <p:nvPr/>
        </p:nvSpPr>
        <p:spPr>
          <a:xfrm>
            <a:off x="2870281" y="6369635"/>
            <a:ext cx="6301012" cy="338554"/>
          </a:xfrm>
          <a:prstGeom prst="rect">
            <a:avLst/>
          </a:prstGeom>
          <a:noFill/>
        </p:spPr>
        <p:txBody>
          <a:bodyPr wrap="square" rtlCol="0">
            <a:spAutoFit/>
          </a:bodyPr>
          <a:lstStyle/>
          <a:p>
            <a:r>
              <a:rPr lang="en-US" sz="800" b="0" i="0" dirty="0">
                <a:solidFill>
                  <a:srgbClr val="FF0000"/>
                </a:solidFill>
                <a:effectLst/>
                <a:latin typeface="+mn-lt"/>
              </a:rPr>
              <a:t>Centers for Disease Control and Prevention and Association of </a:t>
            </a:r>
            <a:r>
              <a:rPr lang="en-US" sz="800" b="0" i="0" dirty="0" err="1">
                <a:solidFill>
                  <a:srgbClr val="FF0000"/>
                </a:solidFill>
                <a:effectLst/>
                <a:latin typeface="+mn-lt"/>
              </a:rPr>
              <a:t>PublicHealth</a:t>
            </a:r>
            <a:r>
              <a:rPr lang="en-US" sz="800" b="0" i="0" dirty="0">
                <a:solidFill>
                  <a:srgbClr val="FF0000"/>
                </a:solidFill>
                <a:effectLst/>
                <a:latin typeface="+mn-lt"/>
              </a:rPr>
              <a:t> Laboratories. Laboratory Testing for the Diagnosis of HIV Infection: Updated Recommendations. Available at http://dx.doi.org/10.15620/cdc.23447. Published June 27, 2014. Accessed 3/29/24</a:t>
            </a:r>
            <a:endParaRPr lang="en-US" sz="800" dirty="0">
              <a:solidFill>
                <a:srgbClr val="FF0000"/>
              </a:solidFill>
              <a:latin typeface="+mn-lt"/>
            </a:endParaRPr>
          </a:p>
        </p:txBody>
      </p:sp>
    </p:spTree>
    <p:extLst>
      <p:ext uri="{BB962C8B-B14F-4D97-AF65-F5344CB8AC3E}">
        <p14:creationId xmlns:p14="http://schemas.microsoft.com/office/powerpoint/2010/main" val="401291440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CAA1-24F4-49E6-DFE8-A57663AC2DE2}"/>
              </a:ext>
            </a:extLst>
          </p:cNvPr>
          <p:cNvSpPr>
            <a:spLocks noGrp="1"/>
          </p:cNvSpPr>
          <p:nvPr>
            <p:ph type="title"/>
          </p:nvPr>
        </p:nvSpPr>
        <p:spPr>
          <a:xfrm>
            <a:off x="623297" y="722685"/>
            <a:ext cx="10794980" cy="648915"/>
          </a:xfrm>
        </p:spPr>
        <p:txBody>
          <a:bodyPr/>
          <a:lstStyle/>
          <a:p>
            <a:r>
              <a:rPr lang="en-US" dirty="0"/>
              <a:t>Standard HIV diagnostic testing algorithm (updated)</a:t>
            </a:r>
          </a:p>
        </p:txBody>
      </p:sp>
      <p:pic>
        <p:nvPicPr>
          <p:cNvPr id="36" name="Picture Placeholder 35" descr="A diagram of a hiv diagnosis&#10;&#10;Description automatically generated">
            <a:extLst>
              <a:ext uri="{FF2B5EF4-FFF2-40B4-BE49-F238E27FC236}">
                <a16:creationId xmlns:a16="http://schemas.microsoft.com/office/drawing/2014/main" id="{123A5581-3032-6C71-9BC4-4B86B2CC4C06}"/>
              </a:ext>
            </a:extLst>
          </p:cNvPr>
          <p:cNvPicPr>
            <a:picLocks noGrp="1" noChangeAspect="1"/>
          </p:cNvPicPr>
          <p:nvPr>
            <p:ph type="pic" sz="quarter" idx="12"/>
          </p:nvPr>
        </p:nvPicPr>
        <p:blipFill rotWithShape="1">
          <a:blip r:embed="rId3"/>
          <a:srcRect l="-15271" r="-12191"/>
          <a:stretch/>
        </p:blipFill>
        <p:spPr>
          <a:xfrm>
            <a:off x="623888" y="1371600"/>
            <a:ext cx="10937875" cy="5200650"/>
          </a:xfrm>
        </p:spPr>
      </p:pic>
      <p:sp>
        <p:nvSpPr>
          <p:cNvPr id="4" name="Date Placeholder 3">
            <a:extLst>
              <a:ext uri="{FF2B5EF4-FFF2-40B4-BE49-F238E27FC236}">
                <a16:creationId xmlns:a16="http://schemas.microsoft.com/office/drawing/2014/main" id="{A102B1F0-51D8-3177-D231-5CAE0A40D727}"/>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
        <p:nvSpPr>
          <p:cNvPr id="3" name="TextBox 2">
            <a:extLst>
              <a:ext uri="{FF2B5EF4-FFF2-40B4-BE49-F238E27FC236}">
                <a16:creationId xmlns:a16="http://schemas.microsoft.com/office/drawing/2014/main" id="{8CD49FCD-2EFD-FC11-D942-76CD559B4BD6}"/>
              </a:ext>
            </a:extLst>
          </p:cNvPr>
          <p:cNvSpPr txBox="1"/>
          <p:nvPr/>
        </p:nvSpPr>
        <p:spPr>
          <a:xfrm>
            <a:off x="3273784" y="6528504"/>
            <a:ext cx="5638082" cy="215444"/>
          </a:xfrm>
          <a:prstGeom prst="rect">
            <a:avLst/>
          </a:prstGeom>
          <a:noFill/>
        </p:spPr>
        <p:txBody>
          <a:bodyPr wrap="none" rtlCol="0">
            <a:spAutoFit/>
          </a:bodyPr>
          <a:lstStyle/>
          <a:p>
            <a:r>
              <a:rPr lang="en-US" sz="800" dirty="0">
                <a:solidFill>
                  <a:srgbClr val="FF0000"/>
                </a:solidFill>
              </a:rPr>
              <a:t>Downloaded from </a:t>
            </a:r>
            <a:r>
              <a:rPr lang="en-US" sz="800" dirty="0">
                <a:solidFill>
                  <a:srgbClr val="FF0000"/>
                </a:solidFill>
                <a:hlinkClick r:id="rId4">
                  <a:extLst>
                    <a:ext uri="{A12FA001-AC4F-418D-AE19-62706E023703}">
                      <ahyp:hlinkClr xmlns:ahyp="http://schemas.microsoft.com/office/drawing/2018/hyperlinkcolor" val="tx"/>
                    </a:ext>
                  </a:extLst>
                </a:hlinkClick>
              </a:rPr>
              <a:t>https://www.cdc.gov/hiv/guidelines/recommendations/technical-update-for-hiv.html</a:t>
            </a:r>
            <a:r>
              <a:rPr lang="en-US" sz="800" dirty="0">
                <a:solidFill>
                  <a:srgbClr val="FF0000"/>
                </a:solidFill>
              </a:rPr>
              <a:t>, accessed 3/29/24</a:t>
            </a:r>
          </a:p>
        </p:txBody>
      </p:sp>
    </p:spTree>
    <p:extLst>
      <p:ext uri="{BB962C8B-B14F-4D97-AF65-F5344CB8AC3E}">
        <p14:creationId xmlns:p14="http://schemas.microsoft.com/office/powerpoint/2010/main" val="177488156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66C3-DD81-C441-AF42-1CE12AE02A9F}"/>
              </a:ext>
            </a:extLst>
          </p:cNvPr>
          <p:cNvSpPr>
            <a:spLocks noGrp="1"/>
          </p:cNvSpPr>
          <p:nvPr>
            <p:ph type="title"/>
          </p:nvPr>
        </p:nvSpPr>
        <p:spPr>
          <a:xfrm>
            <a:off x="623297" y="815994"/>
            <a:ext cx="10794980" cy="648915"/>
          </a:xfrm>
        </p:spPr>
        <p:txBody>
          <a:bodyPr/>
          <a:lstStyle/>
          <a:p>
            <a:r>
              <a:rPr lang="en-US" dirty="0"/>
              <a:t>Alternate approved testing algorithm (updated)</a:t>
            </a:r>
          </a:p>
        </p:txBody>
      </p:sp>
      <p:pic>
        <p:nvPicPr>
          <p:cNvPr id="6" name="Picture Placeholder 5">
            <a:extLst>
              <a:ext uri="{FF2B5EF4-FFF2-40B4-BE49-F238E27FC236}">
                <a16:creationId xmlns:a16="http://schemas.microsoft.com/office/drawing/2014/main" id="{EC65D0EE-8E2E-F1A6-EB04-FCB883F5563F}"/>
              </a:ext>
            </a:extLst>
          </p:cNvPr>
          <p:cNvPicPr>
            <a:picLocks noGrp="1" noChangeAspect="1"/>
          </p:cNvPicPr>
          <p:nvPr>
            <p:ph type="pic" sz="quarter" idx="12"/>
          </p:nvPr>
        </p:nvPicPr>
        <p:blipFill rotWithShape="1">
          <a:blip r:embed="rId3"/>
          <a:srcRect l="-21623" r="-21623"/>
          <a:stretch/>
        </p:blipFill>
        <p:spPr>
          <a:xfrm>
            <a:off x="623888" y="1371600"/>
            <a:ext cx="10937875" cy="5154613"/>
          </a:xfrm>
        </p:spPr>
      </p:pic>
      <p:sp>
        <p:nvSpPr>
          <p:cNvPr id="4" name="Date Placeholder 3">
            <a:extLst>
              <a:ext uri="{FF2B5EF4-FFF2-40B4-BE49-F238E27FC236}">
                <a16:creationId xmlns:a16="http://schemas.microsoft.com/office/drawing/2014/main" id="{8BFA9F4C-8E82-5BA9-9330-66C957FE4D29}"/>
              </a:ext>
            </a:extLst>
          </p:cNvPr>
          <p:cNvSpPr>
            <a:spLocks noGrp="1"/>
          </p:cNvSpPr>
          <p:nvPr>
            <p:ph type="dt" sz="half" idx="2"/>
          </p:nvPr>
        </p:nvSpPr>
        <p:spPr/>
        <p:txBody>
          <a:bodyPr/>
          <a:lstStyle/>
          <a:p>
            <a:fld id="{0AEF8423-1295-4128-9C08-61F5C8343238}" type="datetime4">
              <a:rPr lang="en-US" smtClean="0"/>
              <a:t>April 10, 2024</a:t>
            </a:fld>
            <a:endParaRPr lang="en-US" dirty="0"/>
          </a:p>
        </p:txBody>
      </p:sp>
      <p:sp>
        <p:nvSpPr>
          <p:cNvPr id="7" name="TextBox 6">
            <a:extLst>
              <a:ext uri="{FF2B5EF4-FFF2-40B4-BE49-F238E27FC236}">
                <a16:creationId xmlns:a16="http://schemas.microsoft.com/office/drawing/2014/main" id="{AD6AB23B-8073-C5FA-F4AF-0AC86D23B9A7}"/>
              </a:ext>
            </a:extLst>
          </p:cNvPr>
          <p:cNvSpPr txBox="1"/>
          <p:nvPr/>
        </p:nvSpPr>
        <p:spPr>
          <a:xfrm>
            <a:off x="3273784" y="6528504"/>
            <a:ext cx="5638082" cy="215444"/>
          </a:xfrm>
          <a:prstGeom prst="rect">
            <a:avLst/>
          </a:prstGeom>
          <a:noFill/>
        </p:spPr>
        <p:txBody>
          <a:bodyPr wrap="none" rtlCol="0">
            <a:spAutoFit/>
          </a:bodyPr>
          <a:lstStyle/>
          <a:p>
            <a:r>
              <a:rPr lang="en-US" sz="800" dirty="0">
                <a:solidFill>
                  <a:srgbClr val="FF0000"/>
                </a:solidFill>
              </a:rPr>
              <a:t>Downloaded from </a:t>
            </a:r>
            <a:r>
              <a:rPr lang="en-US" sz="800" dirty="0">
                <a:solidFill>
                  <a:srgbClr val="FF0000"/>
                </a:solidFill>
                <a:hlinkClick r:id="rId4">
                  <a:extLst>
                    <a:ext uri="{A12FA001-AC4F-418D-AE19-62706E023703}">
                      <ahyp:hlinkClr xmlns:ahyp="http://schemas.microsoft.com/office/drawing/2018/hyperlinkcolor" val="tx"/>
                    </a:ext>
                  </a:extLst>
                </a:hlinkClick>
              </a:rPr>
              <a:t>https://www.cdc.gov/hiv/guidelines/recommendations/technical-update-for-hiv.html</a:t>
            </a:r>
            <a:r>
              <a:rPr lang="en-US" sz="800" dirty="0">
                <a:solidFill>
                  <a:srgbClr val="FF0000"/>
                </a:solidFill>
              </a:rPr>
              <a:t>, accessed 3/29/24</a:t>
            </a:r>
          </a:p>
        </p:txBody>
      </p:sp>
    </p:spTree>
    <p:extLst>
      <p:ext uri="{BB962C8B-B14F-4D97-AF65-F5344CB8AC3E}">
        <p14:creationId xmlns:p14="http://schemas.microsoft.com/office/powerpoint/2010/main" val="255819284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50107" y="985754"/>
            <a:ext cx="2904368" cy="2221043"/>
          </a:xfrm>
        </p:spPr>
        <p:txBody>
          <a:bodyPr>
            <a:normAutofit/>
          </a:bodyPr>
          <a:lstStyle/>
          <a:p>
            <a:r>
              <a:rPr lang="en-US" sz="3399" dirty="0"/>
              <a:t>Instrumented vs. POC/non-instrumented testing</a:t>
            </a:r>
          </a:p>
        </p:txBody>
      </p:sp>
      <p:graphicFrame>
        <p:nvGraphicFramePr>
          <p:cNvPr id="5" name="Content Placeholder 2" descr="Timeline SmartArt">
            <a:extLst>
              <a:ext uri="{FF2B5EF4-FFF2-40B4-BE49-F238E27FC236}">
                <a16:creationId xmlns:a16="http://schemas.microsoft.com/office/drawing/2014/main" id="{49A92778-1E2C-48F2-99CD-26EF59E3C6C0}"/>
              </a:ext>
            </a:extLst>
          </p:cNvPr>
          <p:cNvGraphicFramePr>
            <a:graphicFrameLocks noGrp="1"/>
          </p:cNvGraphicFramePr>
          <p:nvPr>
            <p:ph idx="4294967295"/>
          </p:nvPr>
        </p:nvGraphicFramePr>
        <p:xfrm>
          <a:off x="5418313" y="569070"/>
          <a:ext cx="6246773" cy="565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13</a:t>
            </a:fld>
            <a:endParaRPr lang="en-US" dirty="0"/>
          </a:p>
        </p:txBody>
      </p:sp>
      <p:pic>
        <p:nvPicPr>
          <p:cNvPr id="8" name="Picture 7" descr="A picture containing text, indoor, kitchen appliance&#10;&#10;Description automatically generated">
            <a:extLst>
              <a:ext uri="{FF2B5EF4-FFF2-40B4-BE49-F238E27FC236}">
                <a16:creationId xmlns:a16="http://schemas.microsoft.com/office/drawing/2014/main" id="{02FBEA24-22C4-47DA-A57F-B9E79FA222D7}"/>
              </a:ext>
            </a:extLst>
          </p:cNvPr>
          <p:cNvPicPr>
            <a:picLocks noChangeAspect="1"/>
          </p:cNvPicPr>
          <p:nvPr/>
        </p:nvPicPr>
        <p:blipFill>
          <a:blip r:embed="rId8"/>
          <a:stretch>
            <a:fillRect/>
          </a:stretch>
        </p:blipFill>
        <p:spPr>
          <a:xfrm>
            <a:off x="5135623" y="196951"/>
            <a:ext cx="4409610" cy="3268521"/>
          </a:xfrm>
          <a:prstGeom prst="rect">
            <a:avLst/>
          </a:prstGeom>
        </p:spPr>
      </p:pic>
      <p:pic>
        <p:nvPicPr>
          <p:cNvPr id="10" name="Picture 9">
            <a:extLst>
              <a:ext uri="{FF2B5EF4-FFF2-40B4-BE49-F238E27FC236}">
                <a16:creationId xmlns:a16="http://schemas.microsoft.com/office/drawing/2014/main" id="{22F5399F-33F6-4811-9EB5-A07127C3F9EB}"/>
              </a:ext>
            </a:extLst>
          </p:cNvPr>
          <p:cNvPicPr>
            <a:picLocks noChangeAspect="1"/>
          </p:cNvPicPr>
          <p:nvPr/>
        </p:nvPicPr>
        <p:blipFill>
          <a:blip r:embed="rId9"/>
          <a:stretch>
            <a:fillRect/>
          </a:stretch>
        </p:blipFill>
        <p:spPr>
          <a:xfrm>
            <a:off x="9545233" y="196951"/>
            <a:ext cx="2439650" cy="3268522"/>
          </a:xfrm>
          <a:prstGeom prst="rect">
            <a:avLst/>
          </a:prstGeom>
        </p:spPr>
      </p:pic>
      <p:cxnSp>
        <p:nvCxnSpPr>
          <p:cNvPr id="12" name="Straight Arrow Connector 11">
            <a:extLst>
              <a:ext uri="{FF2B5EF4-FFF2-40B4-BE49-F238E27FC236}">
                <a16:creationId xmlns:a16="http://schemas.microsoft.com/office/drawing/2014/main" id="{D14E301F-6105-457C-AD1C-43786B9363AD}"/>
              </a:ext>
            </a:extLst>
          </p:cNvPr>
          <p:cNvCxnSpPr>
            <a:cxnSpLocks/>
          </p:cNvCxnSpPr>
          <p:nvPr/>
        </p:nvCxnSpPr>
        <p:spPr>
          <a:xfrm flipV="1">
            <a:off x="3782026" y="1383284"/>
            <a:ext cx="1578359" cy="5697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72EAA3-3F32-44DF-9AFE-7D4BF000338F}"/>
              </a:ext>
            </a:extLst>
          </p:cNvPr>
          <p:cNvCxnSpPr>
            <a:cxnSpLocks/>
          </p:cNvCxnSpPr>
          <p:nvPr/>
        </p:nvCxnSpPr>
        <p:spPr>
          <a:xfrm flipV="1">
            <a:off x="3782027" y="2096276"/>
            <a:ext cx="6047782" cy="3806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1891695-E7DA-48AF-9EEB-86DA1F9BF74F}"/>
              </a:ext>
            </a:extLst>
          </p:cNvPr>
          <p:cNvSpPr>
            <a:spLocks noGrp="1"/>
          </p:cNvSpPr>
          <p:nvPr>
            <p:ph type="body" sz="quarter" idx="18"/>
          </p:nvPr>
        </p:nvSpPr>
        <p:spPr>
          <a:xfrm>
            <a:off x="8298747" y="2749348"/>
            <a:ext cx="3058353" cy="850988"/>
          </a:xfrm>
        </p:spPr>
        <p:txBody>
          <a:bodyPr>
            <a:normAutofit/>
          </a:bodyPr>
          <a:lstStyle/>
          <a:p>
            <a:pPr algn="l"/>
            <a:r>
              <a:rPr lang="en-US" sz="1600" dirty="0">
                <a:solidFill>
                  <a:schemeClr val="tx1"/>
                </a:solidFill>
              </a:rPr>
              <a:t>Determine HIV-1/2 Ag/Ab </a:t>
            </a:r>
          </a:p>
          <a:p>
            <a:pPr algn="l"/>
            <a:r>
              <a:rPr lang="en-US" sz="1600" dirty="0">
                <a:solidFill>
                  <a:schemeClr val="tx1"/>
                </a:solidFill>
              </a:rPr>
              <a:t>INSTI HIV-1/2 Ab </a:t>
            </a:r>
          </a:p>
        </p:txBody>
      </p:sp>
      <p:pic>
        <p:nvPicPr>
          <p:cNvPr id="18" name="Picture 17">
            <a:extLst>
              <a:ext uri="{FF2B5EF4-FFF2-40B4-BE49-F238E27FC236}">
                <a16:creationId xmlns:a16="http://schemas.microsoft.com/office/drawing/2014/main" id="{DB8BDAAF-3240-46CA-9B7B-958A2B882193}"/>
              </a:ext>
            </a:extLst>
          </p:cNvPr>
          <p:cNvPicPr>
            <a:picLocks noChangeAspect="1"/>
          </p:cNvPicPr>
          <p:nvPr/>
        </p:nvPicPr>
        <p:blipFill>
          <a:blip r:embed="rId10"/>
          <a:stretch>
            <a:fillRect/>
          </a:stretch>
        </p:blipFill>
        <p:spPr>
          <a:xfrm>
            <a:off x="6384405" y="3429000"/>
            <a:ext cx="5633922" cy="3373444"/>
          </a:xfrm>
          <a:prstGeom prst="rect">
            <a:avLst/>
          </a:prstGeom>
        </p:spPr>
      </p:pic>
      <p:pic>
        <p:nvPicPr>
          <p:cNvPr id="21" name="Picture 20">
            <a:extLst>
              <a:ext uri="{FF2B5EF4-FFF2-40B4-BE49-F238E27FC236}">
                <a16:creationId xmlns:a16="http://schemas.microsoft.com/office/drawing/2014/main" id="{18F6E861-81F5-47D2-B1F9-469C4F092A64}"/>
              </a:ext>
            </a:extLst>
          </p:cNvPr>
          <p:cNvPicPr>
            <a:picLocks noChangeAspect="1"/>
          </p:cNvPicPr>
          <p:nvPr/>
        </p:nvPicPr>
        <p:blipFill>
          <a:blip r:embed="rId11"/>
          <a:stretch>
            <a:fillRect/>
          </a:stretch>
        </p:blipFill>
        <p:spPr>
          <a:xfrm>
            <a:off x="5425611" y="3396465"/>
            <a:ext cx="1004929" cy="3405980"/>
          </a:xfrm>
          <a:prstGeom prst="rect">
            <a:avLst/>
          </a:prstGeom>
        </p:spPr>
      </p:pic>
      <p:cxnSp>
        <p:nvCxnSpPr>
          <p:cNvPr id="23" name="Straight Arrow Connector 22">
            <a:extLst>
              <a:ext uri="{FF2B5EF4-FFF2-40B4-BE49-F238E27FC236}">
                <a16:creationId xmlns:a16="http://schemas.microsoft.com/office/drawing/2014/main" id="{E27A8C6E-FA2E-468B-AA7D-3414FE911033}"/>
              </a:ext>
            </a:extLst>
          </p:cNvPr>
          <p:cNvCxnSpPr>
            <a:cxnSpLocks/>
          </p:cNvCxnSpPr>
          <p:nvPr/>
        </p:nvCxnSpPr>
        <p:spPr>
          <a:xfrm>
            <a:off x="3780142" y="2656192"/>
            <a:ext cx="1727125" cy="14770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4659B5-3EE2-0E9D-944B-25136F71FE56}"/>
              </a:ext>
            </a:extLst>
          </p:cNvPr>
          <p:cNvSpPr txBox="1"/>
          <p:nvPr/>
        </p:nvSpPr>
        <p:spPr>
          <a:xfrm>
            <a:off x="323673" y="6320790"/>
            <a:ext cx="3720890" cy="379463"/>
          </a:xfrm>
          <a:prstGeom prst="rect">
            <a:avLst/>
          </a:prstGeom>
          <a:noFill/>
        </p:spPr>
        <p:txBody>
          <a:bodyPr wrap="none" rtlCol="0">
            <a:spAutoFit/>
          </a:bodyPr>
          <a:lstStyle/>
          <a:p>
            <a:r>
              <a:rPr lang="en-US" dirty="0">
                <a:solidFill>
                  <a:schemeClr val="bg1"/>
                </a:solidFill>
              </a:rPr>
              <a:t>Slide courtesy of Dr. Carolyn Chu</a:t>
            </a:r>
          </a:p>
        </p:txBody>
      </p:sp>
    </p:spTree>
    <p:extLst>
      <p:ext uri="{BB962C8B-B14F-4D97-AF65-F5344CB8AC3E}">
        <p14:creationId xmlns:p14="http://schemas.microsoft.com/office/powerpoint/2010/main" val="69839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37765" y="4495522"/>
            <a:ext cx="69323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0250"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7765"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23169"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66088"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9007"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51926"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4845"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08574"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51493" y="4495522"/>
            <a:ext cx="0" cy="380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80684" y="3639925"/>
            <a:ext cx="914162" cy="246157"/>
          </a:xfrm>
          <a:prstGeom prst="rect">
            <a:avLst/>
          </a:prstGeom>
          <a:noFill/>
        </p:spPr>
        <p:txBody>
          <a:bodyPr wrap="square" rtlCol="0">
            <a:spAutoFit/>
          </a:bodyPr>
          <a:lstStyle/>
          <a:p>
            <a:pPr defTabSz="914126"/>
            <a:r>
              <a:rPr lang="en-US" sz="1000" b="1" dirty="0">
                <a:solidFill>
                  <a:prstClr val="black"/>
                </a:solidFill>
                <a:latin typeface="Corbel"/>
              </a:rPr>
              <a:t>HIV infection</a:t>
            </a:r>
          </a:p>
        </p:txBody>
      </p:sp>
      <p:sp>
        <p:nvSpPr>
          <p:cNvPr id="36" name="TextBox 35"/>
          <p:cNvSpPr txBox="1"/>
          <p:nvPr/>
        </p:nvSpPr>
        <p:spPr>
          <a:xfrm>
            <a:off x="2133044" y="5257324"/>
            <a:ext cx="7389475" cy="707702"/>
          </a:xfrm>
          <a:prstGeom prst="rect">
            <a:avLst/>
          </a:prstGeom>
          <a:noFill/>
          <a:ln w="6350">
            <a:solidFill>
              <a:schemeClr val="tx1"/>
            </a:solidFill>
          </a:ln>
        </p:spPr>
        <p:txBody>
          <a:bodyPr wrap="square" rtlCol="0">
            <a:spAutoFit/>
          </a:bodyPr>
          <a:lstStyle/>
          <a:p>
            <a:pPr defTabSz="914126">
              <a:tabLst>
                <a:tab pos="690356" algn="l"/>
                <a:tab pos="2626525" algn="l"/>
                <a:tab pos="4059607" algn="l"/>
              </a:tabLst>
            </a:pPr>
            <a:r>
              <a:rPr lang="en-US" sz="1000" dirty="0">
                <a:solidFill>
                  <a:prstClr val="black"/>
                </a:solidFill>
                <a:latin typeface="Corbel"/>
              </a:rPr>
              <a:t>(1) Eclipse 	(2) Acute 	Recent 	(4) Long-standing (chronic)</a:t>
            </a:r>
          </a:p>
          <a:p>
            <a:pPr defTabSz="914126">
              <a:tabLst>
                <a:tab pos="511022" algn="l"/>
                <a:tab pos="690356" algn="l"/>
                <a:tab pos="2626525" algn="l"/>
                <a:tab pos="4059607" algn="l"/>
              </a:tabLst>
            </a:pPr>
            <a:r>
              <a:rPr lang="en-US" sz="1000" dirty="0">
                <a:solidFill>
                  <a:prstClr val="black"/>
                </a:solidFill>
                <a:latin typeface="Corbel"/>
              </a:rPr>
              <a:t>   period		  infection	infection	     infection</a:t>
            </a:r>
          </a:p>
          <a:p>
            <a:pPr defTabSz="914126">
              <a:tabLst>
                <a:tab pos="511022" algn="l"/>
                <a:tab pos="690356" algn="l"/>
                <a:tab pos="2626525" algn="l"/>
                <a:tab pos="4059607" algn="l"/>
              </a:tabLst>
            </a:pPr>
            <a:endParaRPr lang="en-US" sz="1000" dirty="0">
              <a:solidFill>
                <a:prstClr val="black"/>
              </a:solidFill>
              <a:latin typeface="Corbel"/>
            </a:endParaRPr>
          </a:p>
          <a:p>
            <a:pPr defTabSz="914126">
              <a:tabLst>
                <a:tab pos="511022" algn="l"/>
                <a:tab pos="690356" algn="l"/>
                <a:tab pos="2626525" algn="l"/>
                <a:tab pos="4059607" algn="l"/>
              </a:tabLst>
            </a:pPr>
            <a:r>
              <a:rPr lang="en-US" sz="1000" dirty="0">
                <a:solidFill>
                  <a:prstClr val="black"/>
                </a:solidFill>
                <a:latin typeface="Corbel"/>
              </a:rPr>
              <a:t>(3) Seroconversion window period</a:t>
            </a:r>
          </a:p>
        </p:txBody>
      </p:sp>
      <p:sp>
        <p:nvSpPr>
          <p:cNvPr id="37" name="TextBox 36"/>
          <p:cNvSpPr txBox="1"/>
          <p:nvPr/>
        </p:nvSpPr>
        <p:spPr>
          <a:xfrm>
            <a:off x="2361585" y="4952605"/>
            <a:ext cx="7008574" cy="246157"/>
          </a:xfrm>
          <a:prstGeom prst="rect">
            <a:avLst/>
          </a:prstGeom>
          <a:noFill/>
        </p:spPr>
        <p:txBody>
          <a:bodyPr wrap="square" rtlCol="0">
            <a:spAutoFit/>
          </a:bodyPr>
          <a:lstStyle/>
          <a:p>
            <a:pPr defTabSz="914126">
              <a:tabLst>
                <a:tab pos="457063" algn="l"/>
                <a:tab pos="914126" algn="l"/>
                <a:tab pos="1371189" algn="l"/>
                <a:tab pos="1828251" algn="l"/>
                <a:tab pos="2285314" algn="l"/>
                <a:tab pos="2742377" algn="l"/>
                <a:tab pos="3199440" algn="l"/>
                <a:tab pos="3656503" algn="l"/>
                <a:tab pos="4113566" algn="l"/>
              </a:tabLst>
            </a:pPr>
            <a:r>
              <a:rPr lang="en-US" sz="1000" dirty="0">
                <a:solidFill>
                  <a:prstClr val="black"/>
                </a:solidFill>
                <a:latin typeface="Corbel"/>
              </a:rPr>
              <a:t>0	10	20	30	40	50	60			180	240	</a:t>
            </a:r>
          </a:p>
        </p:txBody>
      </p:sp>
      <p:cxnSp>
        <p:nvCxnSpPr>
          <p:cNvPr id="41" name="Straight Arrow Connector 40"/>
          <p:cNvCxnSpPr/>
          <p:nvPr/>
        </p:nvCxnSpPr>
        <p:spPr>
          <a:xfrm>
            <a:off x="2437765" y="4038441"/>
            <a:ext cx="0" cy="417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065439" y="4608007"/>
            <a:ext cx="1110762" cy="246157"/>
          </a:xfrm>
          <a:prstGeom prst="rect">
            <a:avLst/>
          </a:prstGeom>
          <a:noFill/>
          <a:ln>
            <a:solidFill>
              <a:schemeClr val="tx1"/>
            </a:solidFill>
          </a:ln>
        </p:spPr>
        <p:txBody>
          <a:bodyPr wrap="square" rtlCol="0">
            <a:spAutoFit/>
          </a:bodyPr>
          <a:lstStyle/>
          <a:p>
            <a:pPr defTabSz="914126"/>
            <a:r>
              <a:rPr lang="en-US" sz="1000" b="1" dirty="0">
                <a:solidFill>
                  <a:prstClr val="black"/>
                </a:solidFill>
                <a:latin typeface="Corbel"/>
              </a:rPr>
              <a:t>Time (days)</a:t>
            </a:r>
          </a:p>
        </p:txBody>
      </p:sp>
      <p:sp>
        <p:nvSpPr>
          <p:cNvPr id="43" name="TextBox 42"/>
          <p:cNvSpPr txBox="1"/>
          <p:nvPr/>
        </p:nvSpPr>
        <p:spPr>
          <a:xfrm>
            <a:off x="2818665" y="4038443"/>
            <a:ext cx="685621" cy="800011"/>
          </a:xfrm>
          <a:prstGeom prst="rect">
            <a:avLst/>
          </a:prstGeom>
          <a:noFill/>
        </p:spPr>
        <p:txBody>
          <a:bodyPr wrap="square" rtlCol="0">
            <a:spAutoFit/>
          </a:bodyPr>
          <a:lstStyle/>
          <a:p>
            <a:pPr defTabSz="914126">
              <a:tabLst>
                <a:tab pos="287252" algn="l"/>
              </a:tabLst>
            </a:pPr>
            <a:r>
              <a:rPr lang="en-US" sz="3599" b="1" dirty="0">
                <a:solidFill>
                  <a:srgbClr val="FF0000"/>
                </a:solidFill>
                <a:latin typeface="Corbel"/>
              </a:rPr>
              <a:t>. .</a:t>
            </a:r>
          </a:p>
          <a:p>
            <a:pPr defTabSz="914126">
              <a:tabLst>
                <a:tab pos="233293" algn="l"/>
              </a:tabLst>
            </a:pPr>
            <a:r>
              <a:rPr lang="en-US" sz="1000" b="1" dirty="0">
                <a:solidFill>
                  <a:srgbClr val="FF0000"/>
                </a:solidFill>
                <a:latin typeface="Corbel"/>
              </a:rPr>
              <a:t>11	16</a:t>
            </a:r>
          </a:p>
        </p:txBody>
      </p:sp>
      <p:sp>
        <p:nvSpPr>
          <p:cNvPr id="60" name="Freeform 59"/>
          <p:cNvSpPr/>
          <p:nvPr/>
        </p:nvSpPr>
        <p:spPr>
          <a:xfrm>
            <a:off x="2958329" y="793315"/>
            <a:ext cx="6183289" cy="3697725"/>
          </a:xfrm>
          <a:custGeom>
            <a:avLst/>
            <a:gdLst>
              <a:gd name="connsiteX0" fmla="*/ 155388 w 6511364"/>
              <a:gd name="connsiteY0" fmla="*/ 3039036 h 3264648"/>
              <a:gd name="connsiteX1" fmla="*/ 245035 w 6511364"/>
              <a:gd name="connsiteY1" fmla="*/ 35859 h 3264648"/>
              <a:gd name="connsiteX2" fmla="*/ 1625599 w 6511364"/>
              <a:gd name="connsiteY2" fmla="*/ 2823883 h 3264648"/>
              <a:gd name="connsiteX3" fmla="*/ 6511364 w 6511364"/>
              <a:gd name="connsiteY3" fmla="*/ 2680447 h 3264648"/>
              <a:gd name="connsiteX0" fmla="*/ 77694 w 6433670"/>
              <a:gd name="connsiteY0" fmla="*/ 2926977 h 3133912"/>
              <a:gd name="connsiteX1" fmla="*/ 767976 w 6433670"/>
              <a:gd name="connsiteY1" fmla="*/ 35859 h 3133912"/>
              <a:gd name="connsiteX2" fmla="*/ 1547905 w 6433670"/>
              <a:gd name="connsiteY2" fmla="*/ 2711824 h 3133912"/>
              <a:gd name="connsiteX3" fmla="*/ 6433670 w 6433670"/>
              <a:gd name="connsiteY3" fmla="*/ 2568388 h 3133912"/>
              <a:gd name="connsiteX0" fmla="*/ 77694 w 6433670"/>
              <a:gd name="connsiteY0" fmla="*/ 2926977 h 3133912"/>
              <a:gd name="connsiteX1" fmla="*/ 691776 w 6433670"/>
              <a:gd name="connsiteY1" fmla="*/ 35859 h 3133912"/>
              <a:gd name="connsiteX2" fmla="*/ 1547905 w 6433670"/>
              <a:gd name="connsiteY2" fmla="*/ 2711824 h 3133912"/>
              <a:gd name="connsiteX3" fmla="*/ 6433670 w 6433670"/>
              <a:gd name="connsiteY3" fmla="*/ 2568388 h 3133912"/>
              <a:gd name="connsiteX0" fmla="*/ 21665 w 6377641"/>
              <a:gd name="connsiteY0" fmla="*/ 3172012 h 3378947"/>
              <a:gd name="connsiteX1" fmla="*/ 102347 w 6377641"/>
              <a:gd name="connsiteY1" fmla="*/ 1271494 h 3378947"/>
              <a:gd name="connsiteX2" fmla="*/ 635747 w 6377641"/>
              <a:gd name="connsiteY2" fmla="*/ 280894 h 3378947"/>
              <a:gd name="connsiteX3" fmla="*/ 1491876 w 6377641"/>
              <a:gd name="connsiteY3" fmla="*/ 2956859 h 3378947"/>
              <a:gd name="connsiteX4" fmla="*/ 6377641 w 6377641"/>
              <a:gd name="connsiteY4" fmla="*/ 2813423 h 3378947"/>
              <a:gd name="connsiteX0" fmla="*/ 21665 w 6377641"/>
              <a:gd name="connsiteY0" fmla="*/ 3172012 h 3378947"/>
              <a:gd name="connsiteX1" fmla="*/ 102347 w 6377641"/>
              <a:gd name="connsiteY1" fmla="*/ 1271494 h 3378947"/>
              <a:gd name="connsiteX2" fmla="*/ 635747 w 6377641"/>
              <a:gd name="connsiteY2" fmla="*/ 280894 h 3378947"/>
              <a:gd name="connsiteX3" fmla="*/ 1491876 w 6377641"/>
              <a:gd name="connsiteY3" fmla="*/ 2956859 h 3378947"/>
              <a:gd name="connsiteX4" fmla="*/ 6377641 w 6377641"/>
              <a:gd name="connsiteY4" fmla="*/ 2813423 h 3378947"/>
              <a:gd name="connsiteX0" fmla="*/ 21665 w 6377641"/>
              <a:gd name="connsiteY0" fmla="*/ 3248211 h 3467846"/>
              <a:gd name="connsiteX1" fmla="*/ 102347 w 6377641"/>
              <a:gd name="connsiteY1" fmla="*/ 1347693 h 3467846"/>
              <a:gd name="connsiteX2" fmla="*/ 559547 w 6377641"/>
              <a:gd name="connsiteY2" fmla="*/ 280894 h 3467846"/>
              <a:gd name="connsiteX3" fmla="*/ 1491876 w 6377641"/>
              <a:gd name="connsiteY3" fmla="*/ 3033058 h 3467846"/>
              <a:gd name="connsiteX4" fmla="*/ 6377641 w 6377641"/>
              <a:gd name="connsiteY4" fmla="*/ 2889622 h 3467846"/>
              <a:gd name="connsiteX0" fmla="*/ 21665 w 6377641"/>
              <a:gd name="connsiteY0" fmla="*/ 2967317 h 3186952"/>
              <a:gd name="connsiteX1" fmla="*/ 102347 w 6377641"/>
              <a:gd name="connsiteY1" fmla="*/ 1066799 h 3186952"/>
              <a:gd name="connsiteX2" fmla="*/ 559547 w 6377641"/>
              <a:gd name="connsiteY2" fmla="*/ 0 h 3186952"/>
              <a:gd name="connsiteX3" fmla="*/ 1491876 w 6377641"/>
              <a:gd name="connsiteY3" fmla="*/ 2752164 h 3186952"/>
              <a:gd name="connsiteX4" fmla="*/ 6377641 w 6377641"/>
              <a:gd name="connsiteY4" fmla="*/ 2608728 h 3186952"/>
              <a:gd name="connsiteX0" fmla="*/ 21665 w 6377641"/>
              <a:gd name="connsiteY0" fmla="*/ 2967317 h 3186952"/>
              <a:gd name="connsiteX1" fmla="*/ 102347 w 6377641"/>
              <a:gd name="connsiteY1" fmla="*/ 1066799 h 3186952"/>
              <a:gd name="connsiteX2" fmla="*/ 559547 w 6377641"/>
              <a:gd name="connsiteY2" fmla="*/ 0 h 3186952"/>
              <a:gd name="connsiteX3" fmla="*/ 1491876 w 6377641"/>
              <a:gd name="connsiteY3" fmla="*/ 2752164 h 3186952"/>
              <a:gd name="connsiteX4" fmla="*/ 6377641 w 6377641"/>
              <a:gd name="connsiteY4" fmla="*/ 2608728 h 3186952"/>
              <a:gd name="connsiteX0" fmla="*/ 21665 w 6377641"/>
              <a:gd name="connsiteY0" fmla="*/ 2967317 h 3186952"/>
              <a:gd name="connsiteX1" fmla="*/ 102347 w 6377641"/>
              <a:gd name="connsiteY1" fmla="*/ 1066800 h 3186952"/>
              <a:gd name="connsiteX2" fmla="*/ 559547 w 6377641"/>
              <a:gd name="connsiteY2" fmla="*/ 0 h 3186952"/>
              <a:gd name="connsiteX3" fmla="*/ 1491876 w 6377641"/>
              <a:gd name="connsiteY3" fmla="*/ 2752164 h 3186952"/>
              <a:gd name="connsiteX4" fmla="*/ 6377641 w 6377641"/>
              <a:gd name="connsiteY4" fmla="*/ 2608728 h 3186952"/>
              <a:gd name="connsiteX0" fmla="*/ 0 w 6355976"/>
              <a:gd name="connsiteY0" fmla="*/ 2967317 h 3186952"/>
              <a:gd name="connsiteX1" fmla="*/ 80682 w 6355976"/>
              <a:gd name="connsiteY1" fmla="*/ 1066800 h 3186952"/>
              <a:gd name="connsiteX2" fmla="*/ 537882 w 6355976"/>
              <a:gd name="connsiteY2" fmla="*/ 0 h 3186952"/>
              <a:gd name="connsiteX3" fmla="*/ 1470211 w 6355976"/>
              <a:gd name="connsiteY3" fmla="*/ 2752164 h 3186952"/>
              <a:gd name="connsiteX4" fmla="*/ 6355976 w 6355976"/>
              <a:gd name="connsiteY4" fmla="*/ 2608728 h 3186952"/>
              <a:gd name="connsiteX0" fmla="*/ 0 w 6355976"/>
              <a:gd name="connsiteY0" fmla="*/ 2967317 h 2967317"/>
              <a:gd name="connsiteX1" fmla="*/ 80682 w 6355976"/>
              <a:gd name="connsiteY1" fmla="*/ 1066800 h 2967317"/>
              <a:gd name="connsiteX2" fmla="*/ 537882 w 6355976"/>
              <a:gd name="connsiteY2" fmla="*/ 0 h 2967317"/>
              <a:gd name="connsiteX3" fmla="*/ 1604681 w 6355976"/>
              <a:gd name="connsiteY3" fmla="*/ 1600200 h 2967317"/>
              <a:gd name="connsiteX4" fmla="*/ 6355976 w 6355976"/>
              <a:gd name="connsiteY4" fmla="*/ 2608728 h 2967317"/>
              <a:gd name="connsiteX0" fmla="*/ 0 w 6355976"/>
              <a:gd name="connsiteY0" fmla="*/ 2967317 h 2967317"/>
              <a:gd name="connsiteX1" fmla="*/ 80682 w 6355976"/>
              <a:gd name="connsiteY1" fmla="*/ 1066800 h 2967317"/>
              <a:gd name="connsiteX2" fmla="*/ 537882 w 6355976"/>
              <a:gd name="connsiteY2" fmla="*/ 0 h 2967317"/>
              <a:gd name="connsiteX3" fmla="*/ 1604681 w 6355976"/>
              <a:gd name="connsiteY3" fmla="*/ 1600200 h 2967317"/>
              <a:gd name="connsiteX4" fmla="*/ 6355976 w 6355976"/>
              <a:gd name="connsiteY4" fmla="*/ 2608728 h 2967317"/>
              <a:gd name="connsiteX0" fmla="*/ 0 w 6355976"/>
              <a:gd name="connsiteY0" fmla="*/ 2967317 h 2967317"/>
              <a:gd name="connsiteX1" fmla="*/ 80682 w 6355976"/>
              <a:gd name="connsiteY1" fmla="*/ 1066800 h 2967317"/>
              <a:gd name="connsiteX2" fmla="*/ 537882 w 6355976"/>
              <a:gd name="connsiteY2" fmla="*/ 0 h 2967317"/>
              <a:gd name="connsiteX3" fmla="*/ 1604681 w 6355976"/>
              <a:gd name="connsiteY3" fmla="*/ 1600200 h 2967317"/>
              <a:gd name="connsiteX4" fmla="*/ 6355976 w 6355976"/>
              <a:gd name="connsiteY4" fmla="*/ 2608728 h 2967317"/>
              <a:gd name="connsiteX0" fmla="*/ 0 w 6355976"/>
              <a:gd name="connsiteY0" fmla="*/ 2967317 h 2967317"/>
              <a:gd name="connsiteX1" fmla="*/ 80682 w 6355976"/>
              <a:gd name="connsiteY1" fmla="*/ 1066800 h 2967317"/>
              <a:gd name="connsiteX2" fmla="*/ 537882 w 6355976"/>
              <a:gd name="connsiteY2" fmla="*/ 0 h 2967317"/>
              <a:gd name="connsiteX3" fmla="*/ 1604681 w 6355976"/>
              <a:gd name="connsiteY3" fmla="*/ 1600200 h 2967317"/>
              <a:gd name="connsiteX4" fmla="*/ 6355976 w 6355976"/>
              <a:gd name="connsiteY4" fmla="*/ 2608728 h 2967317"/>
              <a:gd name="connsiteX0" fmla="*/ 0 w 6633881"/>
              <a:gd name="connsiteY0" fmla="*/ 2967317 h 2967317"/>
              <a:gd name="connsiteX1" fmla="*/ 80682 w 6633881"/>
              <a:gd name="connsiteY1" fmla="*/ 1066800 h 2967317"/>
              <a:gd name="connsiteX2" fmla="*/ 537882 w 6633881"/>
              <a:gd name="connsiteY2" fmla="*/ 0 h 2967317"/>
              <a:gd name="connsiteX3" fmla="*/ 1604681 w 6633881"/>
              <a:gd name="connsiteY3" fmla="*/ 1600200 h 2967317"/>
              <a:gd name="connsiteX4" fmla="*/ 6633881 w 6633881"/>
              <a:gd name="connsiteY4" fmla="*/ 1600201 h 2967317"/>
              <a:gd name="connsiteX0" fmla="*/ 0 w 6633881"/>
              <a:gd name="connsiteY0" fmla="*/ 3043516 h 3043516"/>
              <a:gd name="connsiteX1" fmla="*/ 80682 w 6633881"/>
              <a:gd name="connsiteY1" fmla="*/ 1142999 h 3043516"/>
              <a:gd name="connsiteX2" fmla="*/ 842681 w 6633881"/>
              <a:gd name="connsiteY2" fmla="*/ 0 h 3043516"/>
              <a:gd name="connsiteX3" fmla="*/ 1604681 w 6633881"/>
              <a:gd name="connsiteY3" fmla="*/ 1676399 h 3043516"/>
              <a:gd name="connsiteX4" fmla="*/ 6633881 w 6633881"/>
              <a:gd name="connsiteY4"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1604681 w 6633881"/>
              <a:gd name="connsiteY4" fmla="*/ 1676399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80682 w 6633881"/>
              <a:gd name="connsiteY1" fmla="*/ 1142999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156881 w 6633881"/>
              <a:gd name="connsiteY1" fmla="*/ 1143000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043516 h 3043516"/>
              <a:gd name="connsiteX1" fmla="*/ 156881 w 6633881"/>
              <a:gd name="connsiteY1" fmla="*/ 1143000 h 3043516"/>
              <a:gd name="connsiteX2" fmla="*/ 842681 w 6633881"/>
              <a:gd name="connsiteY2" fmla="*/ 0 h 3043516"/>
              <a:gd name="connsiteX3" fmla="*/ 1147481 w 6633881"/>
              <a:gd name="connsiteY3" fmla="*/ 1219200 h 3043516"/>
              <a:gd name="connsiteX4" fmla="*/ 2138081 w 6633881"/>
              <a:gd name="connsiteY4" fmla="*/ 1676400 h 3043516"/>
              <a:gd name="connsiteX5" fmla="*/ 6633881 w 6633881"/>
              <a:gd name="connsiteY5" fmla="*/ 1676400 h 3043516"/>
              <a:gd name="connsiteX0" fmla="*/ 0 w 6633881"/>
              <a:gd name="connsiteY0" fmla="*/ 3133910 h 3133910"/>
              <a:gd name="connsiteX1" fmla="*/ 156881 w 6633881"/>
              <a:gd name="connsiteY1" fmla="*/ 12333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0 w 6633881"/>
              <a:gd name="connsiteY0" fmla="*/ 3133910 h 3133910"/>
              <a:gd name="connsiteX1" fmla="*/ 156881 w 6633881"/>
              <a:gd name="connsiteY1" fmla="*/ 12333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0 w 6633881"/>
              <a:gd name="connsiteY0" fmla="*/ 3133910 h 3133910"/>
              <a:gd name="connsiteX1" fmla="*/ 156881 w 6633881"/>
              <a:gd name="connsiteY1" fmla="*/ 12333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0 w 6633881"/>
              <a:gd name="connsiteY0" fmla="*/ 3133910 h 3133910"/>
              <a:gd name="connsiteX1" fmla="*/ 156881 w 6633881"/>
              <a:gd name="connsiteY1" fmla="*/ 13857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0 w 6633881"/>
              <a:gd name="connsiteY0" fmla="*/ 3133910 h 3133910"/>
              <a:gd name="connsiteX1" fmla="*/ 156881 w 6633881"/>
              <a:gd name="connsiteY1" fmla="*/ 13857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0 w 6633881"/>
              <a:gd name="connsiteY0" fmla="*/ 3133910 h 3133910"/>
              <a:gd name="connsiteX1" fmla="*/ 156881 w 6633881"/>
              <a:gd name="connsiteY1" fmla="*/ 13857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0 w 6633881"/>
              <a:gd name="connsiteY0" fmla="*/ 3133910 h 3133910"/>
              <a:gd name="connsiteX1" fmla="*/ 156881 w 6633881"/>
              <a:gd name="connsiteY1" fmla="*/ 1385794 h 3133910"/>
              <a:gd name="connsiteX2" fmla="*/ 309281 w 6633881"/>
              <a:gd name="connsiteY2" fmla="*/ 776194 h 3133910"/>
              <a:gd name="connsiteX3" fmla="*/ 842681 w 6633881"/>
              <a:gd name="connsiteY3" fmla="*/ 90394 h 3133910"/>
              <a:gd name="connsiteX4" fmla="*/ 1147481 w 6633881"/>
              <a:gd name="connsiteY4" fmla="*/ 1309594 h 3133910"/>
              <a:gd name="connsiteX5" fmla="*/ 2138081 w 6633881"/>
              <a:gd name="connsiteY5" fmla="*/ 1766794 h 3133910"/>
              <a:gd name="connsiteX6" fmla="*/ 6633881 w 6633881"/>
              <a:gd name="connsiteY6" fmla="*/ 1766794 h 3133910"/>
              <a:gd name="connsiteX0" fmla="*/ 8219 w 6642100"/>
              <a:gd name="connsiteY0" fmla="*/ 3133910 h 3133910"/>
              <a:gd name="connsiteX1" fmla="*/ 88900 w 6642100"/>
              <a:gd name="connsiteY1" fmla="*/ 2452594 h 3133910"/>
              <a:gd name="connsiteX2" fmla="*/ 317500 w 6642100"/>
              <a:gd name="connsiteY2" fmla="*/ 776194 h 3133910"/>
              <a:gd name="connsiteX3" fmla="*/ 850900 w 6642100"/>
              <a:gd name="connsiteY3" fmla="*/ 90394 h 3133910"/>
              <a:gd name="connsiteX4" fmla="*/ 1155700 w 6642100"/>
              <a:gd name="connsiteY4" fmla="*/ 1309594 h 3133910"/>
              <a:gd name="connsiteX5" fmla="*/ 2146300 w 6642100"/>
              <a:gd name="connsiteY5" fmla="*/ 1766794 h 3133910"/>
              <a:gd name="connsiteX6" fmla="*/ 6642100 w 6642100"/>
              <a:gd name="connsiteY6" fmla="*/ 1766794 h 3133910"/>
              <a:gd name="connsiteX0" fmla="*/ 8219 w 6642100"/>
              <a:gd name="connsiteY0" fmla="*/ 3133910 h 3133910"/>
              <a:gd name="connsiteX1" fmla="*/ 88900 w 6642100"/>
              <a:gd name="connsiteY1" fmla="*/ 2452594 h 3133910"/>
              <a:gd name="connsiteX2" fmla="*/ 317500 w 6642100"/>
              <a:gd name="connsiteY2" fmla="*/ 776194 h 3133910"/>
              <a:gd name="connsiteX3" fmla="*/ 850900 w 6642100"/>
              <a:gd name="connsiteY3" fmla="*/ 90394 h 3133910"/>
              <a:gd name="connsiteX4" fmla="*/ 1155700 w 6642100"/>
              <a:gd name="connsiteY4" fmla="*/ 1309594 h 3133910"/>
              <a:gd name="connsiteX5" fmla="*/ 2146300 w 6642100"/>
              <a:gd name="connsiteY5" fmla="*/ 1766794 h 3133910"/>
              <a:gd name="connsiteX6" fmla="*/ 6642100 w 6642100"/>
              <a:gd name="connsiteY6" fmla="*/ 1766794 h 3133910"/>
              <a:gd name="connsiteX0" fmla="*/ 8219 w 6642100"/>
              <a:gd name="connsiteY0" fmla="*/ 3180228 h 3180228"/>
              <a:gd name="connsiteX1" fmla="*/ 88900 w 6642100"/>
              <a:gd name="connsiteY1" fmla="*/ 2498912 h 3180228"/>
              <a:gd name="connsiteX2" fmla="*/ 546100 w 6642100"/>
              <a:gd name="connsiteY2" fmla="*/ 441512 h 3180228"/>
              <a:gd name="connsiteX3" fmla="*/ 850900 w 6642100"/>
              <a:gd name="connsiteY3" fmla="*/ 136712 h 3180228"/>
              <a:gd name="connsiteX4" fmla="*/ 1155700 w 6642100"/>
              <a:gd name="connsiteY4" fmla="*/ 1355912 h 3180228"/>
              <a:gd name="connsiteX5" fmla="*/ 2146300 w 6642100"/>
              <a:gd name="connsiteY5" fmla="*/ 1813112 h 3180228"/>
              <a:gd name="connsiteX6" fmla="*/ 6642100 w 6642100"/>
              <a:gd name="connsiteY6" fmla="*/ 1813112 h 3180228"/>
              <a:gd name="connsiteX0" fmla="*/ 8219 w 6642100"/>
              <a:gd name="connsiteY0" fmla="*/ 3220569 h 3220569"/>
              <a:gd name="connsiteX1" fmla="*/ 88900 w 6642100"/>
              <a:gd name="connsiteY1" fmla="*/ 2539253 h 3220569"/>
              <a:gd name="connsiteX2" fmla="*/ 546100 w 6642100"/>
              <a:gd name="connsiteY2" fmla="*/ 481853 h 3220569"/>
              <a:gd name="connsiteX3" fmla="*/ 850900 w 6642100"/>
              <a:gd name="connsiteY3" fmla="*/ 177053 h 3220569"/>
              <a:gd name="connsiteX4" fmla="*/ 1155700 w 6642100"/>
              <a:gd name="connsiteY4" fmla="*/ 1396253 h 3220569"/>
              <a:gd name="connsiteX5" fmla="*/ 2146300 w 6642100"/>
              <a:gd name="connsiteY5" fmla="*/ 1853453 h 3220569"/>
              <a:gd name="connsiteX6" fmla="*/ 6642100 w 6642100"/>
              <a:gd name="connsiteY6" fmla="*/ 1853453 h 3220569"/>
              <a:gd name="connsiteX0" fmla="*/ 8219 w 6642100"/>
              <a:gd name="connsiteY0" fmla="*/ 3220569 h 3220569"/>
              <a:gd name="connsiteX1" fmla="*/ 88900 w 6642100"/>
              <a:gd name="connsiteY1" fmla="*/ 2539253 h 3220569"/>
              <a:gd name="connsiteX2" fmla="*/ 546100 w 6642100"/>
              <a:gd name="connsiteY2" fmla="*/ 481853 h 3220569"/>
              <a:gd name="connsiteX3" fmla="*/ 850900 w 6642100"/>
              <a:gd name="connsiteY3" fmla="*/ 177053 h 3220569"/>
              <a:gd name="connsiteX4" fmla="*/ 1155700 w 6642100"/>
              <a:gd name="connsiteY4" fmla="*/ 1396253 h 3220569"/>
              <a:gd name="connsiteX5" fmla="*/ 2146300 w 6642100"/>
              <a:gd name="connsiteY5" fmla="*/ 1853453 h 3220569"/>
              <a:gd name="connsiteX6" fmla="*/ 6642100 w 6642100"/>
              <a:gd name="connsiteY6" fmla="*/ 1853453 h 3220569"/>
              <a:gd name="connsiteX0" fmla="*/ 8219 w 6642100"/>
              <a:gd name="connsiteY0" fmla="*/ 3220568 h 3220568"/>
              <a:gd name="connsiteX1" fmla="*/ 88900 w 6642100"/>
              <a:gd name="connsiteY1" fmla="*/ 2539252 h 3220568"/>
              <a:gd name="connsiteX2" fmla="*/ 622300 w 6642100"/>
              <a:gd name="connsiteY2" fmla="*/ 481853 h 3220568"/>
              <a:gd name="connsiteX3" fmla="*/ 850900 w 6642100"/>
              <a:gd name="connsiteY3" fmla="*/ 1770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850900 w 6642100"/>
              <a:gd name="connsiteY3" fmla="*/ 1770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8509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8509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8509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7747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7747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7747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220568 h 3220568"/>
              <a:gd name="connsiteX1" fmla="*/ 88900 w 6642100"/>
              <a:gd name="connsiteY1" fmla="*/ 2539252 h 3220568"/>
              <a:gd name="connsiteX2" fmla="*/ 622300 w 6642100"/>
              <a:gd name="connsiteY2" fmla="*/ 481853 h 3220568"/>
              <a:gd name="connsiteX3" fmla="*/ 774700 w 6642100"/>
              <a:gd name="connsiteY3" fmla="*/ 100852 h 3220568"/>
              <a:gd name="connsiteX4" fmla="*/ 1155700 w 6642100"/>
              <a:gd name="connsiteY4" fmla="*/ 1396252 h 3220568"/>
              <a:gd name="connsiteX5" fmla="*/ 2146300 w 6642100"/>
              <a:gd name="connsiteY5" fmla="*/ 1853452 h 3220568"/>
              <a:gd name="connsiteX6" fmla="*/ 6642100 w 6642100"/>
              <a:gd name="connsiteY6" fmla="*/ 1853452 h 3220568"/>
              <a:gd name="connsiteX0" fmla="*/ 8219 w 6642100"/>
              <a:gd name="connsiteY0" fmla="*/ 3119716 h 3119716"/>
              <a:gd name="connsiteX1" fmla="*/ 88900 w 6642100"/>
              <a:gd name="connsiteY1" fmla="*/ 2438400 h 3119716"/>
              <a:gd name="connsiteX2" fmla="*/ 241300 w 6642100"/>
              <a:gd name="connsiteY2" fmla="*/ 1447800 h 3119716"/>
              <a:gd name="connsiteX3" fmla="*/ 774700 w 6642100"/>
              <a:gd name="connsiteY3" fmla="*/ 0 h 3119716"/>
              <a:gd name="connsiteX4" fmla="*/ 1155700 w 6642100"/>
              <a:gd name="connsiteY4" fmla="*/ 1295400 h 3119716"/>
              <a:gd name="connsiteX5" fmla="*/ 2146300 w 6642100"/>
              <a:gd name="connsiteY5" fmla="*/ 1752600 h 3119716"/>
              <a:gd name="connsiteX6" fmla="*/ 6642100 w 6642100"/>
              <a:gd name="connsiteY6" fmla="*/ 1752600 h 3119716"/>
              <a:gd name="connsiteX0" fmla="*/ 8219 w 6642100"/>
              <a:gd name="connsiteY0" fmla="*/ 3119716 h 3119716"/>
              <a:gd name="connsiteX1" fmla="*/ 88900 w 6642100"/>
              <a:gd name="connsiteY1" fmla="*/ 2438400 h 3119716"/>
              <a:gd name="connsiteX2" fmla="*/ 241300 w 6642100"/>
              <a:gd name="connsiteY2" fmla="*/ 1447800 h 3119716"/>
              <a:gd name="connsiteX3" fmla="*/ 774700 w 6642100"/>
              <a:gd name="connsiteY3" fmla="*/ 0 h 3119716"/>
              <a:gd name="connsiteX4" fmla="*/ 1155700 w 6642100"/>
              <a:gd name="connsiteY4" fmla="*/ 1295400 h 3119716"/>
              <a:gd name="connsiteX5" fmla="*/ 2146300 w 6642100"/>
              <a:gd name="connsiteY5" fmla="*/ 1752600 h 3119716"/>
              <a:gd name="connsiteX6" fmla="*/ 6642100 w 6642100"/>
              <a:gd name="connsiteY6" fmla="*/ 1752600 h 3119716"/>
              <a:gd name="connsiteX0" fmla="*/ 8219 w 6642100"/>
              <a:gd name="connsiteY0" fmla="*/ 3119716 h 3119716"/>
              <a:gd name="connsiteX1" fmla="*/ 88900 w 6642100"/>
              <a:gd name="connsiteY1" fmla="*/ 2438400 h 3119716"/>
              <a:gd name="connsiteX2" fmla="*/ 241300 w 6642100"/>
              <a:gd name="connsiteY2" fmla="*/ 1447800 h 3119716"/>
              <a:gd name="connsiteX3" fmla="*/ 774700 w 6642100"/>
              <a:gd name="connsiteY3" fmla="*/ 0 h 3119716"/>
              <a:gd name="connsiteX4" fmla="*/ 1155700 w 6642100"/>
              <a:gd name="connsiteY4" fmla="*/ 1295400 h 3119716"/>
              <a:gd name="connsiteX5" fmla="*/ 2146300 w 6642100"/>
              <a:gd name="connsiteY5" fmla="*/ 1752600 h 3119716"/>
              <a:gd name="connsiteX6" fmla="*/ 6642100 w 6642100"/>
              <a:gd name="connsiteY6" fmla="*/ 1752600 h 3119716"/>
              <a:gd name="connsiteX0" fmla="*/ 8219 w 6642100"/>
              <a:gd name="connsiteY0" fmla="*/ 3348316 h 3348316"/>
              <a:gd name="connsiteX1" fmla="*/ 88900 w 6642100"/>
              <a:gd name="connsiteY1" fmla="*/ 2667000 h 3348316"/>
              <a:gd name="connsiteX2" fmla="*/ 241300 w 6642100"/>
              <a:gd name="connsiteY2" fmla="*/ 1676400 h 3348316"/>
              <a:gd name="connsiteX3" fmla="*/ 774700 w 6642100"/>
              <a:gd name="connsiteY3" fmla="*/ 0 h 3348316"/>
              <a:gd name="connsiteX4" fmla="*/ 1155700 w 6642100"/>
              <a:gd name="connsiteY4" fmla="*/ 1524000 h 3348316"/>
              <a:gd name="connsiteX5" fmla="*/ 2146300 w 6642100"/>
              <a:gd name="connsiteY5" fmla="*/ 1981200 h 3348316"/>
              <a:gd name="connsiteX6" fmla="*/ 6642100 w 6642100"/>
              <a:gd name="connsiteY6"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2146300 w 6642100"/>
              <a:gd name="connsiteY5" fmla="*/ 1981200 h 3348316"/>
              <a:gd name="connsiteX6" fmla="*/ 6642100 w 6642100"/>
              <a:gd name="connsiteY6"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2146300 w 6642100"/>
              <a:gd name="connsiteY5" fmla="*/ 1981200 h 3348316"/>
              <a:gd name="connsiteX6" fmla="*/ 6642100 w 6642100"/>
              <a:gd name="connsiteY6"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2146300 w 6642100"/>
              <a:gd name="connsiteY5" fmla="*/ 1981200 h 3348316"/>
              <a:gd name="connsiteX6" fmla="*/ 6642100 w 6642100"/>
              <a:gd name="connsiteY6"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1460500 w 6642100"/>
              <a:gd name="connsiteY5" fmla="*/ 2057400 h 3348316"/>
              <a:gd name="connsiteX6" fmla="*/ 2146300 w 6642100"/>
              <a:gd name="connsiteY6" fmla="*/ 1981200 h 3348316"/>
              <a:gd name="connsiteX7" fmla="*/ 6642100 w 6642100"/>
              <a:gd name="connsiteY7"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1460500 w 6642100"/>
              <a:gd name="connsiteY5" fmla="*/ 2057400 h 3348316"/>
              <a:gd name="connsiteX6" fmla="*/ 2374900 w 6642100"/>
              <a:gd name="connsiteY6" fmla="*/ 1981200 h 3348316"/>
              <a:gd name="connsiteX7" fmla="*/ 6642100 w 6642100"/>
              <a:gd name="connsiteY7"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1460500 w 6642100"/>
              <a:gd name="connsiteY5" fmla="*/ 1981200 h 3348316"/>
              <a:gd name="connsiteX6" fmla="*/ 2374900 w 6642100"/>
              <a:gd name="connsiteY6" fmla="*/ 1981200 h 3348316"/>
              <a:gd name="connsiteX7" fmla="*/ 6642100 w 6642100"/>
              <a:gd name="connsiteY7"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1460500 w 6642100"/>
              <a:gd name="connsiteY5" fmla="*/ 1981200 h 3348316"/>
              <a:gd name="connsiteX6" fmla="*/ 2374900 w 6642100"/>
              <a:gd name="connsiteY6" fmla="*/ 1981200 h 3348316"/>
              <a:gd name="connsiteX7" fmla="*/ 6642100 w 6642100"/>
              <a:gd name="connsiteY7" fmla="*/ 1981200 h 3348316"/>
              <a:gd name="connsiteX0" fmla="*/ 8219 w 6642100"/>
              <a:gd name="connsiteY0" fmla="*/ 3348316 h 3348316"/>
              <a:gd name="connsiteX1" fmla="*/ 88900 w 6642100"/>
              <a:gd name="connsiteY1" fmla="*/ 2667000 h 3348316"/>
              <a:gd name="connsiteX2" fmla="*/ 241300 w 6642100"/>
              <a:gd name="connsiteY2" fmla="*/ 1676400 h 3348316"/>
              <a:gd name="connsiteX3" fmla="*/ 850900 w 6642100"/>
              <a:gd name="connsiteY3" fmla="*/ 0 h 3348316"/>
              <a:gd name="connsiteX4" fmla="*/ 1155700 w 6642100"/>
              <a:gd name="connsiteY4" fmla="*/ 1524000 h 3348316"/>
              <a:gd name="connsiteX5" fmla="*/ 1460500 w 6642100"/>
              <a:gd name="connsiteY5" fmla="*/ 1981200 h 3348316"/>
              <a:gd name="connsiteX6" fmla="*/ 2374900 w 6642100"/>
              <a:gd name="connsiteY6" fmla="*/ 1981200 h 3348316"/>
              <a:gd name="connsiteX7" fmla="*/ 6642100 w 6642100"/>
              <a:gd name="connsiteY7" fmla="*/ 1981200 h 3348316"/>
              <a:gd name="connsiteX0" fmla="*/ 8219 w 6642100"/>
              <a:gd name="connsiteY0" fmla="*/ 3577663 h 3577663"/>
              <a:gd name="connsiteX1" fmla="*/ 88900 w 6642100"/>
              <a:gd name="connsiteY1" fmla="*/ 2896347 h 3577663"/>
              <a:gd name="connsiteX2" fmla="*/ 241300 w 6642100"/>
              <a:gd name="connsiteY2" fmla="*/ 1905747 h 3577663"/>
              <a:gd name="connsiteX3" fmla="*/ 850900 w 6642100"/>
              <a:gd name="connsiteY3" fmla="*/ 229347 h 3577663"/>
              <a:gd name="connsiteX4" fmla="*/ 1003300 w 6642100"/>
              <a:gd name="connsiteY4" fmla="*/ 534147 h 3577663"/>
              <a:gd name="connsiteX5" fmla="*/ 1155700 w 6642100"/>
              <a:gd name="connsiteY5" fmla="*/ 1753347 h 3577663"/>
              <a:gd name="connsiteX6" fmla="*/ 1460500 w 6642100"/>
              <a:gd name="connsiteY6" fmla="*/ 2210547 h 3577663"/>
              <a:gd name="connsiteX7" fmla="*/ 2374900 w 6642100"/>
              <a:gd name="connsiteY7" fmla="*/ 2210547 h 3577663"/>
              <a:gd name="connsiteX8" fmla="*/ 6642100 w 6642100"/>
              <a:gd name="connsiteY8" fmla="*/ 2210547 h 3577663"/>
              <a:gd name="connsiteX0" fmla="*/ 8219 w 6642100"/>
              <a:gd name="connsiteY0" fmla="*/ 3577662 h 3577662"/>
              <a:gd name="connsiteX1" fmla="*/ 88900 w 6642100"/>
              <a:gd name="connsiteY1" fmla="*/ 2896346 h 3577662"/>
              <a:gd name="connsiteX2" fmla="*/ 241300 w 6642100"/>
              <a:gd name="connsiteY2" fmla="*/ 1905746 h 3577662"/>
              <a:gd name="connsiteX3" fmla="*/ 774700 w 6642100"/>
              <a:gd name="connsiteY3" fmla="*/ 229347 h 3577662"/>
              <a:gd name="connsiteX4" fmla="*/ 1003300 w 6642100"/>
              <a:gd name="connsiteY4" fmla="*/ 534146 h 3577662"/>
              <a:gd name="connsiteX5" fmla="*/ 1155700 w 6642100"/>
              <a:gd name="connsiteY5" fmla="*/ 1753346 h 3577662"/>
              <a:gd name="connsiteX6" fmla="*/ 1460500 w 6642100"/>
              <a:gd name="connsiteY6" fmla="*/ 2210546 h 3577662"/>
              <a:gd name="connsiteX7" fmla="*/ 2374900 w 6642100"/>
              <a:gd name="connsiteY7" fmla="*/ 2210546 h 3577662"/>
              <a:gd name="connsiteX8" fmla="*/ 6642100 w 6642100"/>
              <a:gd name="connsiteY8" fmla="*/ 2210546 h 3577662"/>
              <a:gd name="connsiteX0" fmla="*/ 8219 w 6642100"/>
              <a:gd name="connsiteY0" fmla="*/ 3653863 h 3653863"/>
              <a:gd name="connsiteX1" fmla="*/ 88900 w 6642100"/>
              <a:gd name="connsiteY1" fmla="*/ 2972547 h 3653863"/>
              <a:gd name="connsiteX2" fmla="*/ 241300 w 6642100"/>
              <a:gd name="connsiteY2" fmla="*/ 1981947 h 3653863"/>
              <a:gd name="connsiteX3" fmla="*/ 698500 w 6642100"/>
              <a:gd name="connsiteY3" fmla="*/ 229347 h 3653863"/>
              <a:gd name="connsiteX4" fmla="*/ 1003300 w 6642100"/>
              <a:gd name="connsiteY4" fmla="*/ 610347 h 3653863"/>
              <a:gd name="connsiteX5" fmla="*/ 1155700 w 6642100"/>
              <a:gd name="connsiteY5" fmla="*/ 1829547 h 3653863"/>
              <a:gd name="connsiteX6" fmla="*/ 1460500 w 6642100"/>
              <a:gd name="connsiteY6" fmla="*/ 2286747 h 3653863"/>
              <a:gd name="connsiteX7" fmla="*/ 2374900 w 6642100"/>
              <a:gd name="connsiteY7" fmla="*/ 2286747 h 3653863"/>
              <a:gd name="connsiteX8" fmla="*/ 6642100 w 6642100"/>
              <a:gd name="connsiteY8" fmla="*/ 2286747 h 3653863"/>
              <a:gd name="connsiteX0" fmla="*/ 8219 w 6642100"/>
              <a:gd name="connsiteY0" fmla="*/ 3653862 h 3653862"/>
              <a:gd name="connsiteX1" fmla="*/ 88900 w 6642100"/>
              <a:gd name="connsiteY1" fmla="*/ 2972546 h 3653862"/>
              <a:gd name="connsiteX2" fmla="*/ 241300 w 6642100"/>
              <a:gd name="connsiteY2" fmla="*/ 1981946 h 3653862"/>
              <a:gd name="connsiteX3" fmla="*/ 850900 w 6642100"/>
              <a:gd name="connsiteY3" fmla="*/ 229347 h 3653862"/>
              <a:gd name="connsiteX4" fmla="*/ 1003300 w 6642100"/>
              <a:gd name="connsiteY4" fmla="*/ 610346 h 3653862"/>
              <a:gd name="connsiteX5" fmla="*/ 1155700 w 6642100"/>
              <a:gd name="connsiteY5" fmla="*/ 1829546 h 3653862"/>
              <a:gd name="connsiteX6" fmla="*/ 1460500 w 6642100"/>
              <a:gd name="connsiteY6" fmla="*/ 2286746 h 3653862"/>
              <a:gd name="connsiteX7" fmla="*/ 2374900 w 6642100"/>
              <a:gd name="connsiteY7" fmla="*/ 2286746 h 3653862"/>
              <a:gd name="connsiteX8" fmla="*/ 6642100 w 6642100"/>
              <a:gd name="connsiteY8" fmla="*/ 2286746 h 3653862"/>
              <a:gd name="connsiteX0" fmla="*/ 8219 w 6642100"/>
              <a:gd name="connsiteY0" fmla="*/ 3653862 h 3653862"/>
              <a:gd name="connsiteX1" fmla="*/ 88900 w 6642100"/>
              <a:gd name="connsiteY1" fmla="*/ 2972546 h 3653862"/>
              <a:gd name="connsiteX2" fmla="*/ 241300 w 6642100"/>
              <a:gd name="connsiteY2" fmla="*/ 1981946 h 3653862"/>
              <a:gd name="connsiteX3" fmla="*/ 850900 w 6642100"/>
              <a:gd name="connsiteY3" fmla="*/ 229347 h 3653862"/>
              <a:gd name="connsiteX4" fmla="*/ 1003300 w 6642100"/>
              <a:gd name="connsiteY4" fmla="*/ 610346 h 3653862"/>
              <a:gd name="connsiteX5" fmla="*/ 1155700 w 6642100"/>
              <a:gd name="connsiteY5" fmla="*/ 1829546 h 3653862"/>
              <a:gd name="connsiteX6" fmla="*/ 1460500 w 6642100"/>
              <a:gd name="connsiteY6" fmla="*/ 2286746 h 3653862"/>
              <a:gd name="connsiteX7" fmla="*/ 2374900 w 6642100"/>
              <a:gd name="connsiteY7" fmla="*/ 2286746 h 3653862"/>
              <a:gd name="connsiteX8" fmla="*/ 6642100 w 6642100"/>
              <a:gd name="connsiteY8" fmla="*/ 2286746 h 3653862"/>
              <a:gd name="connsiteX0" fmla="*/ 8219 w 6642100"/>
              <a:gd name="connsiteY0" fmla="*/ 3653862 h 3653862"/>
              <a:gd name="connsiteX1" fmla="*/ 88900 w 6642100"/>
              <a:gd name="connsiteY1" fmla="*/ 2972546 h 3653862"/>
              <a:gd name="connsiteX2" fmla="*/ 241300 w 6642100"/>
              <a:gd name="connsiteY2" fmla="*/ 1981946 h 3653862"/>
              <a:gd name="connsiteX3" fmla="*/ 850900 w 6642100"/>
              <a:gd name="connsiteY3" fmla="*/ 229347 h 3653862"/>
              <a:gd name="connsiteX4" fmla="*/ 1003300 w 6642100"/>
              <a:gd name="connsiteY4" fmla="*/ 610346 h 3653862"/>
              <a:gd name="connsiteX5" fmla="*/ 1155700 w 6642100"/>
              <a:gd name="connsiteY5" fmla="*/ 1829546 h 3653862"/>
              <a:gd name="connsiteX6" fmla="*/ 1460500 w 6642100"/>
              <a:gd name="connsiteY6" fmla="*/ 2286746 h 3653862"/>
              <a:gd name="connsiteX7" fmla="*/ 2374900 w 6642100"/>
              <a:gd name="connsiteY7" fmla="*/ 2286746 h 3653862"/>
              <a:gd name="connsiteX8" fmla="*/ 6642100 w 6642100"/>
              <a:gd name="connsiteY8" fmla="*/ 2286746 h 3653862"/>
              <a:gd name="connsiteX0" fmla="*/ 8219 w 6642100"/>
              <a:gd name="connsiteY0" fmla="*/ 3443191 h 3443191"/>
              <a:gd name="connsiteX1" fmla="*/ 88900 w 6642100"/>
              <a:gd name="connsiteY1" fmla="*/ 2761875 h 3443191"/>
              <a:gd name="connsiteX2" fmla="*/ 241300 w 6642100"/>
              <a:gd name="connsiteY2" fmla="*/ 1771275 h 3443191"/>
              <a:gd name="connsiteX3" fmla="*/ 850900 w 6642100"/>
              <a:gd name="connsiteY3" fmla="*/ 18676 h 3443191"/>
              <a:gd name="connsiteX4" fmla="*/ 1003300 w 6642100"/>
              <a:gd name="connsiteY4" fmla="*/ 399675 h 3443191"/>
              <a:gd name="connsiteX5" fmla="*/ 1155700 w 6642100"/>
              <a:gd name="connsiteY5" fmla="*/ 1618875 h 3443191"/>
              <a:gd name="connsiteX6" fmla="*/ 1460500 w 6642100"/>
              <a:gd name="connsiteY6" fmla="*/ 2076075 h 3443191"/>
              <a:gd name="connsiteX7" fmla="*/ 2374900 w 6642100"/>
              <a:gd name="connsiteY7" fmla="*/ 2076075 h 3443191"/>
              <a:gd name="connsiteX8" fmla="*/ 6642100 w 6642100"/>
              <a:gd name="connsiteY8" fmla="*/ 2076075 h 3443191"/>
              <a:gd name="connsiteX0" fmla="*/ 8219 w 6642100"/>
              <a:gd name="connsiteY0" fmla="*/ 3425262 h 3425262"/>
              <a:gd name="connsiteX1" fmla="*/ 88900 w 6642100"/>
              <a:gd name="connsiteY1" fmla="*/ 2743946 h 3425262"/>
              <a:gd name="connsiteX2" fmla="*/ 241300 w 6642100"/>
              <a:gd name="connsiteY2" fmla="*/ 1753346 h 3425262"/>
              <a:gd name="connsiteX3" fmla="*/ 850900 w 6642100"/>
              <a:gd name="connsiteY3" fmla="*/ 747 h 3425262"/>
              <a:gd name="connsiteX4" fmla="*/ 1003300 w 6642100"/>
              <a:gd name="connsiteY4" fmla="*/ 381746 h 3425262"/>
              <a:gd name="connsiteX5" fmla="*/ 1155700 w 6642100"/>
              <a:gd name="connsiteY5" fmla="*/ 1600946 h 3425262"/>
              <a:gd name="connsiteX6" fmla="*/ 1460500 w 6642100"/>
              <a:gd name="connsiteY6" fmla="*/ 2058146 h 3425262"/>
              <a:gd name="connsiteX7" fmla="*/ 2374900 w 6642100"/>
              <a:gd name="connsiteY7" fmla="*/ 2058146 h 3425262"/>
              <a:gd name="connsiteX8" fmla="*/ 6642100 w 6642100"/>
              <a:gd name="connsiteY8" fmla="*/ 2058146 h 3425262"/>
              <a:gd name="connsiteX0" fmla="*/ 8219 w 6642100"/>
              <a:gd name="connsiteY0" fmla="*/ 3425262 h 3425262"/>
              <a:gd name="connsiteX1" fmla="*/ 88900 w 6642100"/>
              <a:gd name="connsiteY1" fmla="*/ 2743946 h 3425262"/>
              <a:gd name="connsiteX2" fmla="*/ 241300 w 6642100"/>
              <a:gd name="connsiteY2" fmla="*/ 1753346 h 3425262"/>
              <a:gd name="connsiteX3" fmla="*/ 850900 w 6642100"/>
              <a:gd name="connsiteY3" fmla="*/ 747 h 3425262"/>
              <a:gd name="connsiteX4" fmla="*/ 1079500 w 6642100"/>
              <a:gd name="connsiteY4" fmla="*/ 381745 h 3425262"/>
              <a:gd name="connsiteX5" fmla="*/ 1155700 w 6642100"/>
              <a:gd name="connsiteY5" fmla="*/ 1600946 h 3425262"/>
              <a:gd name="connsiteX6" fmla="*/ 1460500 w 6642100"/>
              <a:gd name="connsiteY6" fmla="*/ 2058146 h 3425262"/>
              <a:gd name="connsiteX7" fmla="*/ 2374900 w 6642100"/>
              <a:gd name="connsiteY7" fmla="*/ 2058146 h 3425262"/>
              <a:gd name="connsiteX8" fmla="*/ 6642100 w 6642100"/>
              <a:gd name="connsiteY8" fmla="*/ 2058146 h 3425262"/>
              <a:gd name="connsiteX0" fmla="*/ 8219 w 6642100"/>
              <a:gd name="connsiteY0" fmla="*/ 3425262 h 3425262"/>
              <a:gd name="connsiteX1" fmla="*/ 88900 w 6642100"/>
              <a:gd name="connsiteY1" fmla="*/ 2743946 h 3425262"/>
              <a:gd name="connsiteX2" fmla="*/ 241300 w 6642100"/>
              <a:gd name="connsiteY2" fmla="*/ 1753346 h 3425262"/>
              <a:gd name="connsiteX3" fmla="*/ 850900 w 6642100"/>
              <a:gd name="connsiteY3" fmla="*/ 747 h 3425262"/>
              <a:gd name="connsiteX4" fmla="*/ 1155700 w 6642100"/>
              <a:gd name="connsiteY4" fmla="*/ 381745 h 3425262"/>
              <a:gd name="connsiteX5" fmla="*/ 1155700 w 6642100"/>
              <a:gd name="connsiteY5" fmla="*/ 1600946 h 3425262"/>
              <a:gd name="connsiteX6" fmla="*/ 1460500 w 6642100"/>
              <a:gd name="connsiteY6" fmla="*/ 2058146 h 3425262"/>
              <a:gd name="connsiteX7" fmla="*/ 2374900 w 6642100"/>
              <a:gd name="connsiteY7" fmla="*/ 2058146 h 3425262"/>
              <a:gd name="connsiteX8" fmla="*/ 6642100 w 6642100"/>
              <a:gd name="connsiteY8" fmla="*/ 2058146 h 3425262"/>
              <a:gd name="connsiteX0" fmla="*/ 8219 w 6642100"/>
              <a:gd name="connsiteY0" fmla="*/ 3425262 h 3425262"/>
              <a:gd name="connsiteX1" fmla="*/ 88900 w 6642100"/>
              <a:gd name="connsiteY1" fmla="*/ 2743946 h 3425262"/>
              <a:gd name="connsiteX2" fmla="*/ 241300 w 6642100"/>
              <a:gd name="connsiteY2" fmla="*/ 1753346 h 3425262"/>
              <a:gd name="connsiteX3" fmla="*/ 850900 w 6642100"/>
              <a:gd name="connsiteY3" fmla="*/ 747 h 3425262"/>
              <a:gd name="connsiteX4" fmla="*/ 1231900 w 6642100"/>
              <a:gd name="connsiteY4" fmla="*/ 381745 h 3425262"/>
              <a:gd name="connsiteX5" fmla="*/ 1155700 w 6642100"/>
              <a:gd name="connsiteY5" fmla="*/ 1600946 h 3425262"/>
              <a:gd name="connsiteX6" fmla="*/ 1460500 w 6642100"/>
              <a:gd name="connsiteY6" fmla="*/ 2058146 h 3425262"/>
              <a:gd name="connsiteX7" fmla="*/ 2374900 w 6642100"/>
              <a:gd name="connsiteY7" fmla="*/ 2058146 h 3425262"/>
              <a:gd name="connsiteX8" fmla="*/ 6642100 w 6642100"/>
              <a:gd name="connsiteY8" fmla="*/ 2058146 h 3425262"/>
              <a:gd name="connsiteX0" fmla="*/ 8219 w 6642100"/>
              <a:gd name="connsiteY0" fmla="*/ 3425264 h 3425264"/>
              <a:gd name="connsiteX1" fmla="*/ 88900 w 6642100"/>
              <a:gd name="connsiteY1" fmla="*/ 2743948 h 3425264"/>
              <a:gd name="connsiteX2" fmla="*/ 241300 w 6642100"/>
              <a:gd name="connsiteY2" fmla="*/ 1753348 h 3425264"/>
              <a:gd name="connsiteX3" fmla="*/ 850900 w 6642100"/>
              <a:gd name="connsiteY3" fmla="*/ 747 h 3425264"/>
              <a:gd name="connsiteX4" fmla="*/ 1231900 w 6642100"/>
              <a:gd name="connsiteY4" fmla="*/ 381747 h 3425264"/>
              <a:gd name="connsiteX5" fmla="*/ 1155700 w 6642100"/>
              <a:gd name="connsiteY5" fmla="*/ 1600948 h 3425264"/>
              <a:gd name="connsiteX6" fmla="*/ 1460500 w 6642100"/>
              <a:gd name="connsiteY6" fmla="*/ 2058148 h 3425264"/>
              <a:gd name="connsiteX7" fmla="*/ 2374900 w 6642100"/>
              <a:gd name="connsiteY7" fmla="*/ 2058148 h 3425264"/>
              <a:gd name="connsiteX8" fmla="*/ 6642100 w 6642100"/>
              <a:gd name="connsiteY8" fmla="*/ 2058148 h 3425264"/>
              <a:gd name="connsiteX0" fmla="*/ 8219 w 6642100"/>
              <a:gd name="connsiteY0" fmla="*/ 3501464 h 3501464"/>
              <a:gd name="connsiteX1" fmla="*/ 88900 w 6642100"/>
              <a:gd name="connsiteY1" fmla="*/ 2820148 h 3501464"/>
              <a:gd name="connsiteX2" fmla="*/ 241300 w 6642100"/>
              <a:gd name="connsiteY2" fmla="*/ 1829548 h 3501464"/>
              <a:gd name="connsiteX3" fmla="*/ 850900 w 6642100"/>
              <a:gd name="connsiteY3" fmla="*/ 747 h 3501464"/>
              <a:gd name="connsiteX4" fmla="*/ 1231900 w 6642100"/>
              <a:gd name="connsiteY4" fmla="*/ 457947 h 3501464"/>
              <a:gd name="connsiteX5" fmla="*/ 1155700 w 6642100"/>
              <a:gd name="connsiteY5" fmla="*/ 1677148 h 3501464"/>
              <a:gd name="connsiteX6" fmla="*/ 1460500 w 6642100"/>
              <a:gd name="connsiteY6" fmla="*/ 2134348 h 3501464"/>
              <a:gd name="connsiteX7" fmla="*/ 2374900 w 6642100"/>
              <a:gd name="connsiteY7" fmla="*/ 2134348 h 3501464"/>
              <a:gd name="connsiteX8" fmla="*/ 6642100 w 6642100"/>
              <a:gd name="connsiteY8" fmla="*/ 2134348 h 3501464"/>
              <a:gd name="connsiteX0" fmla="*/ 8219 w 6642100"/>
              <a:gd name="connsiteY0" fmla="*/ 3500717 h 3500717"/>
              <a:gd name="connsiteX1" fmla="*/ 88900 w 6642100"/>
              <a:gd name="connsiteY1" fmla="*/ 2819401 h 3500717"/>
              <a:gd name="connsiteX2" fmla="*/ 241300 w 6642100"/>
              <a:gd name="connsiteY2" fmla="*/ 1828801 h 3500717"/>
              <a:gd name="connsiteX3" fmla="*/ 850900 w 6642100"/>
              <a:gd name="connsiteY3" fmla="*/ 0 h 3500717"/>
              <a:gd name="connsiteX4" fmla="*/ 1231900 w 6642100"/>
              <a:gd name="connsiteY4" fmla="*/ 4572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4572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4572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079500 w 6642100"/>
              <a:gd name="connsiteY4" fmla="*/ 5334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079500 w 6642100"/>
              <a:gd name="connsiteY4" fmla="*/ 5334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155700 w 6642100"/>
              <a:gd name="connsiteY4" fmla="*/ 7620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155700 w 6642100"/>
              <a:gd name="connsiteY5" fmla="*/ 1676401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231900 w 6642100"/>
              <a:gd name="connsiteY5" fmla="*/ 1905000 h 3500717"/>
              <a:gd name="connsiteX6" fmla="*/ 1460500 w 6642100"/>
              <a:gd name="connsiteY6" fmla="*/ 2133601 h 3500717"/>
              <a:gd name="connsiteX7" fmla="*/ 2374900 w 6642100"/>
              <a:gd name="connsiteY7" fmla="*/ 2133601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231900 w 6642100"/>
              <a:gd name="connsiteY5" fmla="*/ 1905000 h 3500717"/>
              <a:gd name="connsiteX6" fmla="*/ 1460500 w 6642100"/>
              <a:gd name="connsiteY6" fmla="*/ 2133601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231900 w 6642100"/>
              <a:gd name="connsiteY5" fmla="*/ 1905000 h 3500717"/>
              <a:gd name="connsiteX6" fmla="*/ 1612900 w 6642100"/>
              <a:gd name="connsiteY6" fmla="*/ 2209800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612900 w 6642100"/>
              <a:gd name="connsiteY6" fmla="*/ 2209800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612900 w 6642100"/>
              <a:gd name="connsiteY6" fmla="*/ 2209800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612900 w 6642100"/>
              <a:gd name="connsiteY6" fmla="*/ 2209800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612900 w 6642100"/>
              <a:gd name="connsiteY6" fmla="*/ 2209800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612900 w 6642100"/>
              <a:gd name="connsiteY6" fmla="*/ 2209800 h 3500717"/>
              <a:gd name="connsiteX7" fmla="*/ 2679700 w 6642100"/>
              <a:gd name="connsiteY7" fmla="*/ 2133600 h 3500717"/>
              <a:gd name="connsiteX8" fmla="*/ 6642100 w 6642100"/>
              <a:gd name="connsiteY8"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612900 w 6642100"/>
              <a:gd name="connsiteY7" fmla="*/ 2209800 h 3500717"/>
              <a:gd name="connsiteX8" fmla="*/ 2679700 w 6642100"/>
              <a:gd name="connsiteY8" fmla="*/ 2133600 h 3500717"/>
              <a:gd name="connsiteX9" fmla="*/ 6642100 w 6642100"/>
              <a:gd name="connsiteY9"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765300 w 6642100"/>
              <a:gd name="connsiteY7" fmla="*/ 2209800 h 3500717"/>
              <a:gd name="connsiteX8" fmla="*/ 2679700 w 6642100"/>
              <a:gd name="connsiteY8" fmla="*/ 2133600 h 3500717"/>
              <a:gd name="connsiteX9" fmla="*/ 6642100 w 6642100"/>
              <a:gd name="connsiteY9"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765300 w 6642100"/>
              <a:gd name="connsiteY7" fmla="*/ 2209800 h 3500717"/>
              <a:gd name="connsiteX8" fmla="*/ 2755900 w 6642100"/>
              <a:gd name="connsiteY8" fmla="*/ 2209800 h 3500717"/>
              <a:gd name="connsiteX9" fmla="*/ 6642100 w 6642100"/>
              <a:gd name="connsiteY9" fmla="*/ 2133601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765300 w 6642100"/>
              <a:gd name="connsiteY7" fmla="*/ 2209800 h 3500717"/>
              <a:gd name="connsiteX8" fmla="*/ 27559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765300 w 6642100"/>
              <a:gd name="connsiteY7" fmla="*/ 2209800 h 3500717"/>
              <a:gd name="connsiteX8" fmla="*/ 27559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765300 w 6642100"/>
              <a:gd name="connsiteY7" fmla="*/ 2209800 h 3500717"/>
              <a:gd name="connsiteX8" fmla="*/ 27559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917700 w 6642100"/>
              <a:gd name="connsiteY7" fmla="*/ 2209800 h 3500717"/>
              <a:gd name="connsiteX8" fmla="*/ 27559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917700 w 6642100"/>
              <a:gd name="connsiteY7" fmla="*/ 2209800 h 3500717"/>
              <a:gd name="connsiteX8" fmla="*/ 27559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1917700 w 6642100"/>
              <a:gd name="connsiteY7" fmla="*/ 22098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2603500 w 6642100"/>
              <a:gd name="connsiteY7" fmla="*/ 22098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9271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2603500 w 6642100"/>
              <a:gd name="connsiteY7" fmla="*/ 22098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774700 w 6642100"/>
              <a:gd name="connsiteY3" fmla="*/ 0 h 3500717"/>
              <a:gd name="connsiteX4" fmla="*/ 1231900 w 6642100"/>
              <a:gd name="connsiteY4" fmla="*/ 1143000 h 3500717"/>
              <a:gd name="connsiteX5" fmla="*/ 1308100 w 6642100"/>
              <a:gd name="connsiteY5" fmla="*/ 2057400 h 3500717"/>
              <a:gd name="connsiteX6" fmla="*/ 1536700 w 6642100"/>
              <a:gd name="connsiteY6" fmla="*/ 2209800 h 3500717"/>
              <a:gd name="connsiteX7" fmla="*/ 2603500 w 6642100"/>
              <a:gd name="connsiteY7" fmla="*/ 22098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774700 w 6642100"/>
              <a:gd name="connsiteY3" fmla="*/ 0 h 3500717"/>
              <a:gd name="connsiteX4" fmla="*/ 1231900 w 6642100"/>
              <a:gd name="connsiteY4" fmla="*/ 1143000 h 3500717"/>
              <a:gd name="connsiteX5" fmla="*/ 1231900 w 6642100"/>
              <a:gd name="connsiteY5" fmla="*/ 1371600 h 3500717"/>
              <a:gd name="connsiteX6" fmla="*/ 1536700 w 6642100"/>
              <a:gd name="connsiteY6" fmla="*/ 2209800 h 3500717"/>
              <a:gd name="connsiteX7" fmla="*/ 2603500 w 6642100"/>
              <a:gd name="connsiteY7" fmla="*/ 22098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774700 w 6642100"/>
              <a:gd name="connsiteY3" fmla="*/ 0 h 3500717"/>
              <a:gd name="connsiteX4" fmla="*/ 1231900 w 6642100"/>
              <a:gd name="connsiteY4" fmla="*/ 1143000 h 3500717"/>
              <a:gd name="connsiteX5" fmla="*/ 1231900 w 6642100"/>
              <a:gd name="connsiteY5" fmla="*/ 1371600 h 3500717"/>
              <a:gd name="connsiteX6" fmla="*/ 1841500 w 6642100"/>
              <a:gd name="connsiteY6" fmla="*/ 1752600 h 3500717"/>
              <a:gd name="connsiteX7" fmla="*/ 2603500 w 6642100"/>
              <a:gd name="connsiteY7" fmla="*/ 22098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774700 w 6642100"/>
              <a:gd name="connsiteY3" fmla="*/ 0 h 3500717"/>
              <a:gd name="connsiteX4" fmla="*/ 1231900 w 6642100"/>
              <a:gd name="connsiteY4" fmla="*/ 1143000 h 3500717"/>
              <a:gd name="connsiteX5" fmla="*/ 1231900 w 6642100"/>
              <a:gd name="connsiteY5" fmla="*/ 1371600 h 3500717"/>
              <a:gd name="connsiteX6" fmla="*/ 1841500 w 6642100"/>
              <a:gd name="connsiteY6" fmla="*/ 1752600 h 3500717"/>
              <a:gd name="connsiteX7" fmla="*/ 2984500 w 6642100"/>
              <a:gd name="connsiteY7" fmla="*/ 1600200 h 3500717"/>
              <a:gd name="connsiteX8" fmla="*/ 3822700 w 6642100"/>
              <a:gd name="connsiteY8" fmla="*/ 2209800 h 3500717"/>
              <a:gd name="connsiteX9" fmla="*/ 6642100 w 6642100"/>
              <a:gd name="connsiteY9" fmla="*/ 2209800 h 3500717"/>
              <a:gd name="connsiteX0" fmla="*/ 8219 w 6642100"/>
              <a:gd name="connsiteY0" fmla="*/ 3500717 h 3500717"/>
              <a:gd name="connsiteX1" fmla="*/ 88900 w 6642100"/>
              <a:gd name="connsiteY1" fmla="*/ 2819401 h 3500717"/>
              <a:gd name="connsiteX2" fmla="*/ 241300 w 6642100"/>
              <a:gd name="connsiteY2" fmla="*/ 1828801 h 3500717"/>
              <a:gd name="connsiteX3" fmla="*/ 774700 w 6642100"/>
              <a:gd name="connsiteY3" fmla="*/ 0 h 3500717"/>
              <a:gd name="connsiteX4" fmla="*/ 1231900 w 6642100"/>
              <a:gd name="connsiteY4" fmla="*/ 1143000 h 3500717"/>
              <a:gd name="connsiteX5" fmla="*/ 1231900 w 6642100"/>
              <a:gd name="connsiteY5" fmla="*/ 1371600 h 3500717"/>
              <a:gd name="connsiteX6" fmla="*/ 1841500 w 6642100"/>
              <a:gd name="connsiteY6" fmla="*/ 1752600 h 3500717"/>
              <a:gd name="connsiteX7" fmla="*/ 2984500 w 6642100"/>
              <a:gd name="connsiteY7" fmla="*/ 1600200 h 3500717"/>
              <a:gd name="connsiteX8" fmla="*/ 4127500 w 6642100"/>
              <a:gd name="connsiteY8" fmla="*/ 1524000 h 3500717"/>
              <a:gd name="connsiteX9" fmla="*/ 6642100 w 6642100"/>
              <a:gd name="connsiteY9" fmla="*/ 2209800 h 3500717"/>
              <a:gd name="connsiteX0" fmla="*/ 8219 w 7023100"/>
              <a:gd name="connsiteY0" fmla="*/ 3500717 h 3500717"/>
              <a:gd name="connsiteX1" fmla="*/ 88900 w 7023100"/>
              <a:gd name="connsiteY1" fmla="*/ 2819401 h 3500717"/>
              <a:gd name="connsiteX2" fmla="*/ 241300 w 7023100"/>
              <a:gd name="connsiteY2" fmla="*/ 1828801 h 3500717"/>
              <a:gd name="connsiteX3" fmla="*/ 774700 w 7023100"/>
              <a:gd name="connsiteY3" fmla="*/ 0 h 3500717"/>
              <a:gd name="connsiteX4" fmla="*/ 1231900 w 7023100"/>
              <a:gd name="connsiteY4" fmla="*/ 1143000 h 3500717"/>
              <a:gd name="connsiteX5" fmla="*/ 1231900 w 7023100"/>
              <a:gd name="connsiteY5" fmla="*/ 1371600 h 3500717"/>
              <a:gd name="connsiteX6" fmla="*/ 1841500 w 7023100"/>
              <a:gd name="connsiteY6" fmla="*/ 1752600 h 3500717"/>
              <a:gd name="connsiteX7" fmla="*/ 2984500 w 7023100"/>
              <a:gd name="connsiteY7" fmla="*/ 1600200 h 3500717"/>
              <a:gd name="connsiteX8" fmla="*/ 4127500 w 7023100"/>
              <a:gd name="connsiteY8" fmla="*/ 1524000 h 3500717"/>
              <a:gd name="connsiteX9" fmla="*/ 7023100 w 7023100"/>
              <a:gd name="connsiteY9" fmla="*/ 1447800 h 3500717"/>
              <a:gd name="connsiteX0" fmla="*/ 8219 w 7023100"/>
              <a:gd name="connsiteY0" fmla="*/ 3500717 h 3500717"/>
              <a:gd name="connsiteX1" fmla="*/ 88900 w 7023100"/>
              <a:gd name="connsiteY1" fmla="*/ 2819401 h 3500717"/>
              <a:gd name="connsiteX2" fmla="*/ 241300 w 7023100"/>
              <a:gd name="connsiteY2" fmla="*/ 1828801 h 3500717"/>
              <a:gd name="connsiteX3" fmla="*/ 774700 w 7023100"/>
              <a:gd name="connsiteY3" fmla="*/ 0 h 3500717"/>
              <a:gd name="connsiteX4" fmla="*/ 1231900 w 7023100"/>
              <a:gd name="connsiteY4" fmla="*/ 1143000 h 3500717"/>
              <a:gd name="connsiteX5" fmla="*/ 1231900 w 7023100"/>
              <a:gd name="connsiteY5" fmla="*/ 1371600 h 3500717"/>
              <a:gd name="connsiteX6" fmla="*/ 1993900 w 7023100"/>
              <a:gd name="connsiteY6" fmla="*/ 1600200 h 3500717"/>
              <a:gd name="connsiteX7" fmla="*/ 2984500 w 7023100"/>
              <a:gd name="connsiteY7" fmla="*/ 1600200 h 3500717"/>
              <a:gd name="connsiteX8" fmla="*/ 4127500 w 7023100"/>
              <a:gd name="connsiteY8" fmla="*/ 1524000 h 3500717"/>
              <a:gd name="connsiteX9" fmla="*/ 7023100 w 7023100"/>
              <a:gd name="connsiteY9" fmla="*/ 1447800 h 3500717"/>
              <a:gd name="connsiteX0" fmla="*/ 8219 w 7023100"/>
              <a:gd name="connsiteY0" fmla="*/ 3500717 h 3500717"/>
              <a:gd name="connsiteX1" fmla="*/ 88900 w 7023100"/>
              <a:gd name="connsiteY1" fmla="*/ 2819401 h 3500717"/>
              <a:gd name="connsiteX2" fmla="*/ 241300 w 7023100"/>
              <a:gd name="connsiteY2" fmla="*/ 1828801 h 3500717"/>
              <a:gd name="connsiteX3" fmla="*/ 774700 w 7023100"/>
              <a:gd name="connsiteY3" fmla="*/ 0 h 3500717"/>
              <a:gd name="connsiteX4" fmla="*/ 1231900 w 7023100"/>
              <a:gd name="connsiteY4" fmla="*/ 1143000 h 3500717"/>
              <a:gd name="connsiteX5" fmla="*/ 1231900 w 7023100"/>
              <a:gd name="connsiteY5" fmla="*/ 1371600 h 3500717"/>
              <a:gd name="connsiteX6" fmla="*/ 1993900 w 7023100"/>
              <a:gd name="connsiteY6" fmla="*/ 1600200 h 3500717"/>
              <a:gd name="connsiteX7" fmla="*/ 2908300 w 7023100"/>
              <a:gd name="connsiteY7" fmla="*/ 1524000 h 3500717"/>
              <a:gd name="connsiteX8" fmla="*/ 4127500 w 7023100"/>
              <a:gd name="connsiteY8" fmla="*/ 1524000 h 3500717"/>
              <a:gd name="connsiteX9" fmla="*/ 7023100 w 7023100"/>
              <a:gd name="connsiteY9" fmla="*/ 1447800 h 3500717"/>
              <a:gd name="connsiteX0" fmla="*/ 8219 w 7023100"/>
              <a:gd name="connsiteY0" fmla="*/ 3500717 h 3500717"/>
              <a:gd name="connsiteX1" fmla="*/ 88900 w 7023100"/>
              <a:gd name="connsiteY1" fmla="*/ 2819401 h 3500717"/>
              <a:gd name="connsiteX2" fmla="*/ 241300 w 7023100"/>
              <a:gd name="connsiteY2" fmla="*/ 1828801 h 3500717"/>
              <a:gd name="connsiteX3" fmla="*/ 774700 w 7023100"/>
              <a:gd name="connsiteY3" fmla="*/ 0 h 3500717"/>
              <a:gd name="connsiteX4" fmla="*/ 1231900 w 7023100"/>
              <a:gd name="connsiteY4" fmla="*/ 1143000 h 3500717"/>
              <a:gd name="connsiteX5" fmla="*/ 1231900 w 7023100"/>
              <a:gd name="connsiteY5" fmla="*/ 1371600 h 3500717"/>
              <a:gd name="connsiteX6" fmla="*/ 1993900 w 7023100"/>
              <a:gd name="connsiteY6" fmla="*/ 1600200 h 3500717"/>
              <a:gd name="connsiteX7" fmla="*/ 2908300 w 7023100"/>
              <a:gd name="connsiteY7" fmla="*/ 1524000 h 3500717"/>
              <a:gd name="connsiteX8" fmla="*/ 4127500 w 7023100"/>
              <a:gd name="connsiteY8" fmla="*/ 1447800 h 3500717"/>
              <a:gd name="connsiteX9" fmla="*/ 7023100 w 7023100"/>
              <a:gd name="connsiteY9" fmla="*/ 1447800 h 3500717"/>
              <a:gd name="connsiteX0" fmla="*/ 8219 w 7023100"/>
              <a:gd name="connsiteY0" fmla="*/ 3500717 h 3500717"/>
              <a:gd name="connsiteX1" fmla="*/ 88900 w 7023100"/>
              <a:gd name="connsiteY1" fmla="*/ 2819401 h 3500717"/>
              <a:gd name="connsiteX2" fmla="*/ 241300 w 7023100"/>
              <a:gd name="connsiteY2" fmla="*/ 1828801 h 3500717"/>
              <a:gd name="connsiteX3" fmla="*/ 774700 w 7023100"/>
              <a:gd name="connsiteY3" fmla="*/ 0 h 3500717"/>
              <a:gd name="connsiteX4" fmla="*/ 1231900 w 7023100"/>
              <a:gd name="connsiteY4" fmla="*/ 1143000 h 3500717"/>
              <a:gd name="connsiteX5" fmla="*/ 1231900 w 7023100"/>
              <a:gd name="connsiteY5" fmla="*/ 1371600 h 3500717"/>
              <a:gd name="connsiteX6" fmla="*/ 1993900 w 7023100"/>
              <a:gd name="connsiteY6" fmla="*/ 1600200 h 3500717"/>
              <a:gd name="connsiteX7" fmla="*/ 2908300 w 7023100"/>
              <a:gd name="connsiteY7" fmla="*/ 1524000 h 3500717"/>
              <a:gd name="connsiteX8" fmla="*/ 4127500 w 7023100"/>
              <a:gd name="connsiteY8" fmla="*/ 1447800 h 3500717"/>
              <a:gd name="connsiteX9" fmla="*/ 7023100 w 7023100"/>
              <a:gd name="connsiteY9" fmla="*/ 1371600 h 3500717"/>
              <a:gd name="connsiteX0" fmla="*/ 8219 w 7023100"/>
              <a:gd name="connsiteY0" fmla="*/ 3500717 h 3500717"/>
              <a:gd name="connsiteX1" fmla="*/ 88900 w 7023100"/>
              <a:gd name="connsiteY1" fmla="*/ 2819401 h 3500717"/>
              <a:gd name="connsiteX2" fmla="*/ 241300 w 7023100"/>
              <a:gd name="connsiteY2" fmla="*/ 1828801 h 3500717"/>
              <a:gd name="connsiteX3" fmla="*/ 774700 w 7023100"/>
              <a:gd name="connsiteY3" fmla="*/ 0 h 3500717"/>
              <a:gd name="connsiteX4" fmla="*/ 1231900 w 7023100"/>
              <a:gd name="connsiteY4" fmla="*/ 1143000 h 3500717"/>
              <a:gd name="connsiteX5" fmla="*/ 1231900 w 7023100"/>
              <a:gd name="connsiteY5" fmla="*/ 1371600 h 3500717"/>
              <a:gd name="connsiteX6" fmla="*/ 1993900 w 7023100"/>
              <a:gd name="connsiteY6" fmla="*/ 1600200 h 3500717"/>
              <a:gd name="connsiteX7" fmla="*/ 2908300 w 7023100"/>
              <a:gd name="connsiteY7" fmla="*/ 1524000 h 3500717"/>
              <a:gd name="connsiteX8" fmla="*/ 4127500 w 7023100"/>
              <a:gd name="connsiteY8" fmla="*/ 1447800 h 3500717"/>
              <a:gd name="connsiteX9" fmla="*/ 7023100 w 70231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600200 h 3500717"/>
              <a:gd name="connsiteX7" fmla="*/ 2908300 w 6870700"/>
              <a:gd name="connsiteY7" fmla="*/ 15240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600200 h 3500717"/>
              <a:gd name="connsiteX7" fmla="*/ 2908300 w 6870700"/>
              <a:gd name="connsiteY7" fmla="*/ 15240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600200 h 3500717"/>
              <a:gd name="connsiteX7" fmla="*/ 2908300 w 6870700"/>
              <a:gd name="connsiteY7" fmla="*/ 15240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600200 h 3500717"/>
              <a:gd name="connsiteX7" fmla="*/ 2908300 w 6870700"/>
              <a:gd name="connsiteY7" fmla="*/ 15240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6002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6002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5240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8321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3716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4478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447800 h 3500717"/>
              <a:gd name="connsiteX6" fmla="*/ 19939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447800 h 3500717"/>
              <a:gd name="connsiteX6" fmla="*/ 20701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447800 h 3500717"/>
              <a:gd name="connsiteX6" fmla="*/ 22225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447800 h 3500717"/>
              <a:gd name="connsiteX6" fmla="*/ 22225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231900 w 6870700"/>
              <a:gd name="connsiteY5" fmla="*/ 1447800 h 3500717"/>
              <a:gd name="connsiteX6" fmla="*/ 22225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308100 w 6870700"/>
              <a:gd name="connsiteY5" fmla="*/ 1524000 h 3500717"/>
              <a:gd name="connsiteX6" fmla="*/ 22225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6870700"/>
              <a:gd name="connsiteY0" fmla="*/ 3500717 h 3500717"/>
              <a:gd name="connsiteX1" fmla="*/ 88900 w 6870700"/>
              <a:gd name="connsiteY1" fmla="*/ 2819401 h 3500717"/>
              <a:gd name="connsiteX2" fmla="*/ 241300 w 6870700"/>
              <a:gd name="connsiteY2" fmla="*/ 1828801 h 3500717"/>
              <a:gd name="connsiteX3" fmla="*/ 774700 w 6870700"/>
              <a:gd name="connsiteY3" fmla="*/ 0 h 3500717"/>
              <a:gd name="connsiteX4" fmla="*/ 1231900 w 6870700"/>
              <a:gd name="connsiteY4" fmla="*/ 1143000 h 3500717"/>
              <a:gd name="connsiteX5" fmla="*/ 1689100 w 6870700"/>
              <a:gd name="connsiteY5" fmla="*/ 1524000 h 3500717"/>
              <a:gd name="connsiteX6" fmla="*/ 2222500 w 6870700"/>
              <a:gd name="connsiteY6" fmla="*/ 1447800 h 3500717"/>
              <a:gd name="connsiteX7" fmla="*/ 2984500 w 6870700"/>
              <a:gd name="connsiteY7" fmla="*/ 1447800 h 3500717"/>
              <a:gd name="connsiteX8" fmla="*/ 4127500 w 6870700"/>
              <a:gd name="connsiteY8" fmla="*/ 1447800 h 3500717"/>
              <a:gd name="connsiteX9" fmla="*/ 6870700 w 6870700"/>
              <a:gd name="connsiteY9"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1689100 w 5575300"/>
              <a:gd name="connsiteY5" fmla="*/ 1524000 h 3500717"/>
              <a:gd name="connsiteX6" fmla="*/ 2222500 w 5575300"/>
              <a:gd name="connsiteY6" fmla="*/ 1447800 h 3500717"/>
              <a:gd name="connsiteX7" fmla="*/ 2984500 w 5575300"/>
              <a:gd name="connsiteY7" fmla="*/ 1447800 h 3500717"/>
              <a:gd name="connsiteX8" fmla="*/ 4127500 w 5575300"/>
              <a:gd name="connsiteY8" fmla="*/ 1447800 h 3500717"/>
              <a:gd name="connsiteX9" fmla="*/ 5575300 w 5575300"/>
              <a:gd name="connsiteY9"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1689100 w 5575300"/>
              <a:gd name="connsiteY5" fmla="*/ 1524000 h 3500717"/>
              <a:gd name="connsiteX6" fmla="*/ 2222500 w 5575300"/>
              <a:gd name="connsiteY6" fmla="*/ 1447800 h 3500717"/>
              <a:gd name="connsiteX7" fmla="*/ 2984500 w 5575300"/>
              <a:gd name="connsiteY7" fmla="*/ 14478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1689100 w 5575300"/>
              <a:gd name="connsiteY5" fmla="*/ 15240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070100 w 5575300"/>
              <a:gd name="connsiteY5" fmla="*/ 15240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1430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28321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289300 w 5575300"/>
              <a:gd name="connsiteY6" fmla="*/ 1447800 h 3500717"/>
              <a:gd name="connsiteX7" fmla="*/ 2222500 w 5575300"/>
              <a:gd name="connsiteY7" fmla="*/ 14478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289300 w 5575300"/>
              <a:gd name="connsiteY6" fmla="*/ 1447800 h 3500717"/>
              <a:gd name="connsiteX7" fmla="*/ 2222500 w 5575300"/>
              <a:gd name="connsiteY7" fmla="*/ 1447800 h 3500717"/>
              <a:gd name="connsiteX8" fmla="*/ 3670300 w 5575300"/>
              <a:gd name="connsiteY8" fmla="*/ 1371600 h 3500717"/>
              <a:gd name="connsiteX9" fmla="*/ 2984500 w 5575300"/>
              <a:gd name="connsiteY9" fmla="*/ 1447800 h 3500717"/>
              <a:gd name="connsiteX10" fmla="*/ 4127500 w 5575300"/>
              <a:gd name="connsiteY10" fmla="*/ 1447800 h 3500717"/>
              <a:gd name="connsiteX11" fmla="*/ 5422900 w 5575300"/>
              <a:gd name="connsiteY11" fmla="*/ 1447800 h 3500717"/>
              <a:gd name="connsiteX12" fmla="*/ 5575300 w 5575300"/>
              <a:gd name="connsiteY12"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289300 w 5575300"/>
              <a:gd name="connsiteY6" fmla="*/ 1447800 h 3500717"/>
              <a:gd name="connsiteX7" fmla="*/ 3670300 w 5575300"/>
              <a:gd name="connsiteY7" fmla="*/ 1447800 h 3500717"/>
              <a:gd name="connsiteX8" fmla="*/ 3670300 w 5575300"/>
              <a:gd name="connsiteY8" fmla="*/ 1371600 h 3500717"/>
              <a:gd name="connsiteX9" fmla="*/ 2984500 w 5575300"/>
              <a:gd name="connsiteY9" fmla="*/ 1447800 h 3500717"/>
              <a:gd name="connsiteX10" fmla="*/ 4127500 w 5575300"/>
              <a:gd name="connsiteY10" fmla="*/ 1447800 h 3500717"/>
              <a:gd name="connsiteX11" fmla="*/ 5422900 w 5575300"/>
              <a:gd name="connsiteY11" fmla="*/ 1447800 h 3500717"/>
              <a:gd name="connsiteX12" fmla="*/ 5575300 w 5575300"/>
              <a:gd name="connsiteY12"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289300 w 5575300"/>
              <a:gd name="connsiteY6" fmla="*/ 1447800 h 3500717"/>
              <a:gd name="connsiteX7" fmla="*/ 3670300 w 5575300"/>
              <a:gd name="connsiteY7" fmla="*/ 1447800 h 3500717"/>
              <a:gd name="connsiteX8" fmla="*/ 3670300 w 5575300"/>
              <a:gd name="connsiteY8" fmla="*/ 1371600 h 3500717"/>
              <a:gd name="connsiteX9" fmla="*/ 2984500 w 5575300"/>
              <a:gd name="connsiteY9" fmla="*/ 1447800 h 3500717"/>
              <a:gd name="connsiteX10" fmla="*/ 4127500 w 5575300"/>
              <a:gd name="connsiteY10" fmla="*/ 1447800 h 3500717"/>
              <a:gd name="connsiteX11" fmla="*/ 5422900 w 5575300"/>
              <a:gd name="connsiteY11" fmla="*/ 1447800 h 3500717"/>
              <a:gd name="connsiteX12" fmla="*/ 5575300 w 5575300"/>
              <a:gd name="connsiteY12"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289300 w 5575300"/>
              <a:gd name="connsiteY6" fmla="*/ 1447800 h 3500717"/>
              <a:gd name="connsiteX7" fmla="*/ 3670300 w 5575300"/>
              <a:gd name="connsiteY7" fmla="*/ 1447800 h 3500717"/>
              <a:gd name="connsiteX8" fmla="*/ 3670300 w 5575300"/>
              <a:gd name="connsiteY8" fmla="*/ 1371600 h 3500717"/>
              <a:gd name="connsiteX9" fmla="*/ 2984500 w 5575300"/>
              <a:gd name="connsiteY9" fmla="*/ 1447800 h 3500717"/>
              <a:gd name="connsiteX10" fmla="*/ 4127500 w 5575300"/>
              <a:gd name="connsiteY10" fmla="*/ 1447800 h 3500717"/>
              <a:gd name="connsiteX11" fmla="*/ 5422900 w 5575300"/>
              <a:gd name="connsiteY11" fmla="*/ 1447800 h 3500717"/>
              <a:gd name="connsiteX12" fmla="*/ 5575300 w 5575300"/>
              <a:gd name="connsiteY12"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670300 w 5575300"/>
              <a:gd name="connsiteY6" fmla="*/ 1447800 h 3500717"/>
              <a:gd name="connsiteX7" fmla="*/ 3670300 w 5575300"/>
              <a:gd name="connsiteY7" fmla="*/ 1371600 h 3500717"/>
              <a:gd name="connsiteX8" fmla="*/ 2984500 w 5575300"/>
              <a:gd name="connsiteY8" fmla="*/ 1447800 h 3500717"/>
              <a:gd name="connsiteX9" fmla="*/ 4127500 w 5575300"/>
              <a:gd name="connsiteY9" fmla="*/ 1447800 h 3500717"/>
              <a:gd name="connsiteX10" fmla="*/ 5422900 w 5575300"/>
              <a:gd name="connsiteY10" fmla="*/ 1447800 h 3500717"/>
              <a:gd name="connsiteX11" fmla="*/ 5575300 w 5575300"/>
              <a:gd name="connsiteY11"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3670300 w 5575300"/>
              <a:gd name="connsiteY6" fmla="*/ 1371600 h 3500717"/>
              <a:gd name="connsiteX7" fmla="*/ 2984500 w 5575300"/>
              <a:gd name="connsiteY7" fmla="*/ 14478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298700 w 5575300"/>
              <a:gd name="connsiteY5" fmla="*/ 1676400 h 3500717"/>
              <a:gd name="connsiteX6" fmla="*/ 2984500 w 5575300"/>
              <a:gd name="connsiteY6" fmla="*/ 1447800 h 3500717"/>
              <a:gd name="connsiteX7" fmla="*/ 4127500 w 5575300"/>
              <a:gd name="connsiteY7" fmla="*/ 1447800 h 3500717"/>
              <a:gd name="connsiteX8" fmla="*/ 5422900 w 5575300"/>
              <a:gd name="connsiteY8" fmla="*/ 1447800 h 3500717"/>
              <a:gd name="connsiteX9" fmla="*/ 5575300 w 5575300"/>
              <a:gd name="connsiteY9"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527300 w 5575300"/>
              <a:gd name="connsiteY5" fmla="*/ 1295400 h 3500717"/>
              <a:gd name="connsiteX6" fmla="*/ 2984500 w 5575300"/>
              <a:gd name="connsiteY6" fmla="*/ 1447800 h 3500717"/>
              <a:gd name="connsiteX7" fmla="*/ 4127500 w 5575300"/>
              <a:gd name="connsiteY7" fmla="*/ 1447800 h 3500717"/>
              <a:gd name="connsiteX8" fmla="*/ 5422900 w 5575300"/>
              <a:gd name="connsiteY8" fmla="*/ 1447800 h 3500717"/>
              <a:gd name="connsiteX9" fmla="*/ 5575300 w 5575300"/>
              <a:gd name="connsiteY9"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527300 w 5575300"/>
              <a:gd name="connsiteY5" fmla="*/ 1295400 h 3500717"/>
              <a:gd name="connsiteX6" fmla="*/ 2984500 w 5575300"/>
              <a:gd name="connsiteY6" fmla="*/ 1447800 h 3500717"/>
              <a:gd name="connsiteX7" fmla="*/ 3898900 w 5575300"/>
              <a:gd name="connsiteY7" fmla="*/ 12954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527300 w 5575300"/>
              <a:gd name="connsiteY5" fmla="*/ 1295400 h 3500717"/>
              <a:gd name="connsiteX6" fmla="*/ 2984500 w 5575300"/>
              <a:gd name="connsiteY6" fmla="*/ 1447800 h 3500717"/>
              <a:gd name="connsiteX7" fmla="*/ 3898900 w 5575300"/>
              <a:gd name="connsiteY7" fmla="*/ 12954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527300 w 5575300"/>
              <a:gd name="connsiteY5" fmla="*/ 1295400 h 3500717"/>
              <a:gd name="connsiteX6" fmla="*/ 2984500 w 5575300"/>
              <a:gd name="connsiteY6" fmla="*/ 1447800 h 3500717"/>
              <a:gd name="connsiteX7" fmla="*/ 3898900 w 5575300"/>
              <a:gd name="connsiteY7" fmla="*/ 12954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527300 w 5575300"/>
              <a:gd name="connsiteY5" fmla="*/ 1295400 h 3500717"/>
              <a:gd name="connsiteX6" fmla="*/ 2984500 w 5575300"/>
              <a:gd name="connsiteY6" fmla="*/ 1447800 h 3500717"/>
              <a:gd name="connsiteX7" fmla="*/ 3898900 w 5575300"/>
              <a:gd name="connsiteY7" fmla="*/ 12954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5575300"/>
              <a:gd name="connsiteY0" fmla="*/ 3500717 h 3500717"/>
              <a:gd name="connsiteX1" fmla="*/ 88900 w 5575300"/>
              <a:gd name="connsiteY1" fmla="*/ 2819401 h 3500717"/>
              <a:gd name="connsiteX2" fmla="*/ 241300 w 5575300"/>
              <a:gd name="connsiteY2" fmla="*/ 1828801 h 3500717"/>
              <a:gd name="connsiteX3" fmla="*/ 774700 w 5575300"/>
              <a:gd name="connsiteY3" fmla="*/ 0 h 3500717"/>
              <a:gd name="connsiteX4" fmla="*/ 1231900 w 5575300"/>
              <a:gd name="connsiteY4" fmla="*/ 1219200 h 3500717"/>
              <a:gd name="connsiteX5" fmla="*/ 2527300 w 5575300"/>
              <a:gd name="connsiteY5" fmla="*/ 1295400 h 3500717"/>
              <a:gd name="connsiteX6" fmla="*/ 2984500 w 5575300"/>
              <a:gd name="connsiteY6" fmla="*/ 1447800 h 3500717"/>
              <a:gd name="connsiteX7" fmla="*/ 3898900 w 5575300"/>
              <a:gd name="connsiteY7" fmla="*/ 1295400 h 3500717"/>
              <a:gd name="connsiteX8" fmla="*/ 4127500 w 5575300"/>
              <a:gd name="connsiteY8" fmla="*/ 1447800 h 3500717"/>
              <a:gd name="connsiteX9" fmla="*/ 5422900 w 5575300"/>
              <a:gd name="connsiteY9" fmla="*/ 1447800 h 3500717"/>
              <a:gd name="connsiteX10" fmla="*/ 5575300 w 55753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527300 w 6184900"/>
              <a:gd name="connsiteY5" fmla="*/ 1295400 h 3500717"/>
              <a:gd name="connsiteX6" fmla="*/ 2984500 w 6184900"/>
              <a:gd name="connsiteY6" fmla="*/ 1447800 h 3500717"/>
              <a:gd name="connsiteX7" fmla="*/ 3898900 w 6184900"/>
              <a:gd name="connsiteY7" fmla="*/ 12954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527300 w 6184900"/>
              <a:gd name="connsiteY5" fmla="*/ 12954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2319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3081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308100 w 6184900"/>
              <a:gd name="connsiteY4" fmla="*/ 12192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308100 w 6184900"/>
              <a:gd name="connsiteY4" fmla="*/ 11430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00717 h 3500717"/>
              <a:gd name="connsiteX1" fmla="*/ 88900 w 6184900"/>
              <a:gd name="connsiteY1" fmla="*/ 2819401 h 3500717"/>
              <a:gd name="connsiteX2" fmla="*/ 241300 w 6184900"/>
              <a:gd name="connsiteY2" fmla="*/ 1828801 h 3500717"/>
              <a:gd name="connsiteX3" fmla="*/ 774700 w 6184900"/>
              <a:gd name="connsiteY3" fmla="*/ 0 h 3500717"/>
              <a:gd name="connsiteX4" fmla="*/ 1308100 w 6184900"/>
              <a:gd name="connsiteY4" fmla="*/ 1143000 h 3500717"/>
              <a:gd name="connsiteX5" fmla="*/ 2679700 w 6184900"/>
              <a:gd name="connsiteY5" fmla="*/ 1447800 h 3500717"/>
              <a:gd name="connsiteX6" fmla="*/ 2984500 w 6184900"/>
              <a:gd name="connsiteY6" fmla="*/ 1447800 h 3500717"/>
              <a:gd name="connsiteX7" fmla="*/ 3898900 w 6184900"/>
              <a:gd name="connsiteY7" fmla="*/ 1447800 h 3500717"/>
              <a:gd name="connsiteX8" fmla="*/ 4127500 w 6184900"/>
              <a:gd name="connsiteY8" fmla="*/ 1447800 h 3500717"/>
              <a:gd name="connsiteX9" fmla="*/ 5422900 w 6184900"/>
              <a:gd name="connsiteY9" fmla="*/ 1447800 h 3500717"/>
              <a:gd name="connsiteX10" fmla="*/ 6184900 w 6184900"/>
              <a:gd name="connsiteY10" fmla="*/ 1447800 h 3500717"/>
              <a:gd name="connsiteX0" fmla="*/ 8219 w 6184900"/>
              <a:gd name="connsiteY0" fmla="*/ 3564217 h 3564217"/>
              <a:gd name="connsiteX1" fmla="*/ 88900 w 6184900"/>
              <a:gd name="connsiteY1" fmla="*/ 2882901 h 3564217"/>
              <a:gd name="connsiteX2" fmla="*/ 241300 w 6184900"/>
              <a:gd name="connsiteY2" fmla="*/ 1892301 h 3564217"/>
              <a:gd name="connsiteX3" fmla="*/ 774700 w 6184900"/>
              <a:gd name="connsiteY3" fmla="*/ 63500 h 3564217"/>
              <a:gd name="connsiteX4" fmla="*/ 2679700 w 6184900"/>
              <a:gd name="connsiteY4" fmla="*/ 1511300 h 3564217"/>
              <a:gd name="connsiteX5" fmla="*/ 2984500 w 6184900"/>
              <a:gd name="connsiteY5" fmla="*/ 1511300 h 3564217"/>
              <a:gd name="connsiteX6" fmla="*/ 3898900 w 6184900"/>
              <a:gd name="connsiteY6" fmla="*/ 1511300 h 3564217"/>
              <a:gd name="connsiteX7" fmla="*/ 4127500 w 6184900"/>
              <a:gd name="connsiteY7" fmla="*/ 1511300 h 3564217"/>
              <a:gd name="connsiteX8" fmla="*/ 5422900 w 6184900"/>
              <a:gd name="connsiteY8" fmla="*/ 1511300 h 3564217"/>
              <a:gd name="connsiteX9" fmla="*/ 6184900 w 6184900"/>
              <a:gd name="connsiteY9" fmla="*/ 1511300 h 3564217"/>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79700 w 6184900"/>
              <a:gd name="connsiteY5" fmla="*/ 1645771 h 3698688"/>
              <a:gd name="connsiteX6" fmla="*/ 29845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755900 w 6184900"/>
              <a:gd name="connsiteY5" fmla="*/ 1645771 h 3698688"/>
              <a:gd name="connsiteX6" fmla="*/ 29845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755900 w 6184900"/>
              <a:gd name="connsiteY5" fmla="*/ 1645771 h 3698688"/>
              <a:gd name="connsiteX6" fmla="*/ 29845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755900 w 6184900"/>
              <a:gd name="connsiteY5" fmla="*/ 1645771 h 3698688"/>
              <a:gd name="connsiteX6" fmla="*/ 30607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03500 w 6184900"/>
              <a:gd name="connsiteY5" fmla="*/ 1645771 h 3698688"/>
              <a:gd name="connsiteX6" fmla="*/ 30607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03500 w 6184900"/>
              <a:gd name="connsiteY5" fmla="*/ 1645771 h 3698688"/>
              <a:gd name="connsiteX6" fmla="*/ 30607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03500 w 6184900"/>
              <a:gd name="connsiteY5" fmla="*/ 1645771 h 3698688"/>
              <a:gd name="connsiteX6" fmla="*/ 3060700 w 6184900"/>
              <a:gd name="connsiteY6" fmla="*/ 1645771 h 3698688"/>
              <a:gd name="connsiteX7" fmla="*/ 3898900 w 6184900"/>
              <a:gd name="connsiteY7" fmla="*/ 1645771 h 3698688"/>
              <a:gd name="connsiteX8" fmla="*/ 4127500 w 6184900"/>
              <a:gd name="connsiteY8" fmla="*/ 1645771 h 3698688"/>
              <a:gd name="connsiteX9" fmla="*/ 5422900 w 6184900"/>
              <a:gd name="connsiteY9" fmla="*/ 1645771 h 3698688"/>
              <a:gd name="connsiteX10" fmla="*/ 6184900 w 6184900"/>
              <a:gd name="connsiteY10"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03500 w 6184900"/>
              <a:gd name="connsiteY5" fmla="*/ 1645771 h 3698688"/>
              <a:gd name="connsiteX6" fmla="*/ 3898900 w 6184900"/>
              <a:gd name="connsiteY6" fmla="*/ 1645771 h 3698688"/>
              <a:gd name="connsiteX7" fmla="*/ 4127500 w 6184900"/>
              <a:gd name="connsiteY7" fmla="*/ 1645771 h 3698688"/>
              <a:gd name="connsiteX8" fmla="*/ 5422900 w 6184900"/>
              <a:gd name="connsiteY8" fmla="*/ 1645771 h 3698688"/>
              <a:gd name="connsiteX9" fmla="*/ 6184900 w 6184900"/>
              <a:gd name="connsiteY9"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698500 w 6184900"/>
              <a:gd name="connsiteY3" fmla="*/ 197971 h 3698688"/>
              <a:gd name="connsiteX4" fmla="*/ 1460500 w 6184900"/>
              <a:gd name="connsiteY4" fmla="*/ 1417171 h 3698688"/>
              <a:gd name="connsiteX5" fmla="*/ 2603500 w 6184900"/>
              <a:gd name="connsiteY5" fmla="*/ 1645771 h 3698688"/>
              <a:gd name="connsiteX6" fmla="*/ 3898900 w 6184900"/>
              <a:gd name="connsiteY6" fmla="*/ 1645771 h 3698688"/>
              <a:gd name="connsiteX7" fmla="*/ 4127500 w 6184900"/>
              <a:gd name="connsiteY7" fmla="*/ 1645771 h 3698688"/>
              <a:gd name="connsiteX8" fmla="*/ 5422900 w 6184900"/>
              <a:gd name="connsiteY8" fmla="*/ 1645771 h 3698688"/>
              <a:gd name="connsiteX9" fmla="*/ 6184900 w 6184900"/>
              <a:gd name="connsiteY9"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03500 w 6184900"/>
              <a:gd name="connsiteY5" fmla="*/ 1645771 h 3698688"/>
              <a:gd name="connsiteX6" fmla="*/ 3898900 w 6184900"/>
              <a:gd name="connsiteY6" fmla="*/ 1645771 h 3698688"/>
              <a:gd name="connsiteX7" fmla="*/ 4127500 w 6184900"/>
              <a:gd name="connsiteY7" fmla="*/ 1645771 h 3698688"/>
              <a:gd name="connsiteX8" fmla="*/ 5422900 w 6184900"/>
              <a:gd name="connsiteY8" fmla="*/ 1645771 h 3698688"/>
              <a:gd name="connsiteX9" fmla="*/ 6184900 w 6184900"/>
              <a:gd name="connsiteY9"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774700 w 6184900"/>
              <a:gd name="connsiteY3" fmla="*/ 197971 h 3698688"/>
              <a:gd name="connsiteX4" fmla="*/ 1460500 w 6184900"/>
              <a:gd name="connsiteY4" fmla="*/ 1417171 h 3698688"/>
              <a:gd name="connsiteX5" fmla="*/ 2603500 w 6184900"/>
              <a:gd name="connsiteY5" fmla="*/ 1645771 h 3698688"/>
              <a:gd name="connsiteX6" fmla="*/ 3898900 w 6184900"/>
              <a:gd name="connsiteY6" fmla="*/ 1645771 h 3698688"/>
              <a:gd name="connsiteX7" fmla="*/ 4127500 w 6184900"/>
              <a:gd name="connsiteY7" fmla="*/ 1645771 h 3698688"/>
              <a:gd name="connsiteX8" fmla="*/ 5422900 w 6184900"/>
              <a:gd name="connsiteY8" fmla="*/ 1645771 h 3698688"/>
              <a:gd name="connsiteX9" fmla="*/ 6184900 w 6184900"/>
              <a:gd name="connsiteY9" fmla="*/ 1645771 h 3698688"/>
              <a:gd name="connsiteX0" fmla="*/ 8219 w 6184900"/>
              <a:gd name="connsiteY0" fmla="*/ 3698688 h 3698688"/>
              <a:gd name="connsiteX1" fmla="*/ 88900 w 6184900"/>
              <a:gd name="connsiteY1" fmla="*/ 3017372 h 3698688"/>
              <a:gd name="connsiteX2" fmla="*/ 241300 w 6184900"/>
              <a:gd name="connsiteY2" fmla="*/ 2026772 h 3698688"/>
              <a:gd name="connsiteX3" fmla="*/ 698500 w 6184900"/>
              <a:gd name="connsiteY3" fmla="*/ 197971 h 3698688"/>
              <a:gd name="connsiteX4" fmla="*/ 1460500 w 6184900"/>
              <a:gd name="connsiteY4" fmla="*/ 1417171 h 3698688"/>
              <a:gd name="connsiteX5" fmla="*/ 2603500 w 6184900"/>
              <a:gd name="connsiteY5" fmla="*/ 1645771 h 3698688"/>
              <a:gd name="connsiteX6" fmla="*/ 3898900 w 6184900"/>
              <a:gd name="connsiteY6" fmla="*/ 1645771 h 3698688"/>
              <a:gd name="connsiteX7" fmla="*/ 4127500 w 6184900"/>
              <a:gd name="connsiteY7" fmla="*/ 1645771 h 3698688"/>
              <a:gd name="connsiteX8" fmla="*/ 5422900 w 6184900"/>
              <a:gd name="connsiteY8" fmla="*/ 1645771 h 3698688"/>
              <a:gd name="connsiteX9" fmla="*/ 6184900 w 6184900"/>
              <a:gd name="connsiteY9" fmla="*/ 1645771 h 3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4900" h="3698688">
                <a:moveTo>
                  <a:pt x="8219" y="3698688"/>
                </a:moveTo>
                <a:cubicBezTo>
                  <a:pt x="33619" y="3384923"/>
                  <a:pt x="0" y="3638178"/>
                  <a:pt x="88900" y="3017372"/>
                </a:cubicBezTo>
                <a:lnTo>
                  <a:pt x="241300" y="2026772"/>
                </a:lnTo>
                <a:cubicBezTo>
                  <a:pt x="440765" y="1132542"/>
                  <a:pt x="441512" y="395942"/>
                  <a:pt x="698500" y="197971"/>
                </a:cubicBezTo>
                <a:cubicBezTo>
                  <a:pt x="955488" y="0"/>
                  <a:pt x="1143000" y="1175871"/>
                  <a:pt x="1460500" y="1417171"/>
                </a:cubicBezTo>
                <a:cubicBezTo>
                  <a:pt x="1778000" y="1658471"/>
                  <a:pt x="2358465" y="1623359"/>
                  <a:pt x="2603500" y="1645771"/>
                </a:cubicBezTo>
                <a:cubicBezTo>
                  <a:pt x="3009900" y="1683871"/>
                  <a:pt x="3644900" y="1645771"/>
                  <a:pt x="3898900" y="1645771"/>
                </a:cubicBezTo>
                <a:cubicBezTo>
                  <a:pt x="4089400" y="1645771"/>
                  <a:pt x="3819712" y="1647265"/>
                  <a:pt x="4127500" y="1645771"/>
                </a:cubicBezTo>
                <a:lnTo>
                  <a:pt x="5422900" y="1645771"/>
                </a:lnTo>
                <a:lnTo>
                  <a:pt x="6184900" y="1645771"/>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126"/>
            <a:endParaRPr lang="en-US" sz="1865" dirty="0">
              <a:ln>
                <a:solidFill>
                  <a:sysClr val="windowText" lastClr="000000"/>
                </a:solidFill>
              </a:ln>
              <a:solidFill>
                <a:sysClr val="windowText" lastClr="000000"/>
              </a:solidFill>
              <a:latin typeface="Corbel"/>
            </a:endParaRPr>
          </a:p>
        </p:txBody>
      </p:sp>
      <p:sp>
        <p:nvSpPr>
          <p:cNvPr id="61" name="Freeform 60"/>
          <p:cNvSpPr/>
          <p:nvPr/>
        </p:nvSpPr>
        <p:spPr>
          <a:xfrm>
            <a:off x="3172679" y="2068213"/>
            <a:ext cx="1550490" cy="2427310"/>
          </a:xfrm>
          <a:custGeom>
            <a:avLst/>
            <a:gdLst>
              <a:gd name="connsiteX0" fmla="*/ 0 w 1326776"/>
              <a:gd name="connsiteY0" fmla="*/ 2224741 h 2224741"/>
              <a:gd name="connsiteX1" fmla="*/ 510988 w 1326776"/>
              <a:gd name="connsiteY1" fmla="*/ 1494 h 2224741"/>
              <a:gd name="connsiteX2" fmla="*/ 1326776 w 1326776"/>
              <a:gd name="connsiteY2" fmla="*/ 2215776 h 2224741"/>
              <a:gd name="connsiteX0" fmla="*/ 0 w 1326776"/>
              <a:gd name="connsiteY0" fmla="*/ 2283012 h 2283012"/>
              <a:gd name="connsiteX1" fmla="*/ 636494 w 1326776"/>
              <a:gd name="connsiteY1" fmla="*/ 1494 h 2283012"/>
              <a:gd name="connsiteX2" fmla="*/ 1326776 w 1326776"/>
              <a:gd name="connsiteY2" fmla="*/ 2274047 h 2283012"/>
              <a:gd name="connsiteX0" fmla="*/ 0 w 1474694"/>
              <a:gd name="connsiteY0" fmla="*/ 2293471 h 2293471"/>
              <a:gd name="connsiteX1" fmla="*/ 636494 w 1474694"/>
              <a:gd name="connsiteY1" fmla="*/ 11953 h 2293471"/>
              <a:gd name="connsiteX2" fmla="*/ 1474694 w 1474694"/>
              <a:gd name="connsiteY2" fmla="*/ 2221753 h 2293471"/>
              <a:gd name="connsiteX0" fmla="*/ 0 w 1627094"/>
              <a:gd name="connsiteY0" fmla="*/ 2306171 h 2306171"/>
              <a:gd name="connsiteX1" fmla="*/ 636494 w 1627094"/>
              <a:gd name="connsiteY1" fmla="*/ 24653 h 2306171"/>
              <a:gd name="connsiteX2" fmla="*/ 1627094 w 1627094"/>
              <a:gd name="connsiteY2" fmla="*/ 2158254 h 2306171"/>
              <a:gd name="connsiteX0" fmla="*/ 0 w 1398494"/>
              <a:gd name="connsiteY0" fmla="*/ 2293471 h 2293471"/>
              <a:gd name="connsiteX1" fmla="*/ 636494 w 1398494"/>
              <a:gd name="connsiteY1" fmla="*/ 11953 h 2293471"/>
              <a:gd name="connsiteX2" fmla="*/ 1398494 w 1398494"/>
              <a:gd name="connsiteY2" fmla="*/ 2221754 h 2293471"/>
              <a:gd name="connsiteX0" fmla="*/ 0 w 1474694"/>
              <a:gd name="connsiteY0" fmla="*/ 2293471 h 2293471"/>
              <a:gd name="connsiteX1" fmla="*/ 636494 w 1474694"/>
              <a:gd name="connsiteY1" fmla="*/ 11953 h 2293471"/>
              <a:gd name="connsiteX2" fmla="*/ 1474694 w 1474694"/>
              <a:gd name="connsiteY2" fmla="*/ 2221754 h 2293471"/>
              <a:gd name="connsiteX0" fmla="*/ 0 w 1474694"/>
              <a:gd name="connsiteY0" fmla="*/ 2306171 h 2306171"/>
              <a:gd name="connsiteX1" fmla="*/ 636494 w 1474694"/>
              <a:gd name="connsiteY1" fmla="*/ 24653 h 2306171"/>
              <a:gd name="connsiteX2" fmla="*/ 1474694 w 1474694"/>
              <a:gd name="connsiteY2" fmla="*/ 2158254 h 2306171"/>
              <a:gd name="connsiteX0" fmla="*/ 0 w 1474694"/>
              <a:gd name="connsiteY0" fmla="*/ 2423459 h 2423459"/>
              <a:gd name="connsiteX1" fmla="*/ 636494 w 1474694"/>
              <a:gd name="connsiteY1" fmla="*/ 141941 h 2423459"/>
              <a:gd name="connsiteX2" fmla="*/ 1169894 w 1474694"/>
              <a:gd name="connsiteY2" fmla="*/ 1742142 h 2423459"/>
              <a:gd name="connsiteX3" fmla="*/ 1474694 w 1474694"/>
              <a:gd name="connsiteY3" fmla="*/ 2275542 h 2423459"/>
              <a:gd name="connsiteX0" fmla="*/ 0 w 1474694"/>
              <a:gd name="connsiteY0" fmla="*/ 2423459 h 2423459"/>
              <a:gd name="connsiteX1" fmla="*/ 636494 w 1474694"/>
              <a:gd name="connsiteY1" fmla="*/ 141941 h 2423459"/>
              <a:gd name="connsiteX2" fmla="*/ 1169894 w 1474694"/>
              <a:gd name="connsiteY2" fmla="*/ 1970742 h 2423459"/>
              <a:gd name="connsiteX3" fmla="*/ 1474694 w 1474694"/>
              <a:gd name="connsiteY3" fmla="*/ 2275542 h 2423459"/>
              <a:gd name="connsiteX0" fmla="*/ 0 w 1550894"/>
              <a:gd name="connsiteY0" fmla="*/ 2423459 h 2427942"/>
              <a:gd name="connsiteX1" fmla="*/ 636494 w 1550894"/>
              <a:gd name="connsiteY1" fmla="*/ 141941 h 2427942"/>
              <a:gd name="connsiteX2" fmla="*/ 1169894 w 1550894"/>
              <a:gd name="connsiteY2" fmla="*/ 1970742 h 2427942"/>
              <a:gd name="connsiteX3" fmla="*/ 1550894 w 1550894"/>
              <a:gd name="connsiteY3" fmla="*/ 2427942 h 2427942"/>
              <a:gd name="connsiteX0" fmla="*/ 0 w 1550894"/>
              <a:gd name="connsiteY0" fmla="*/ 2423459 h 2427942"/>
              <a:gd name="connsiteX1" fmla="*/ 636494 w 1550894"/>
              <a:gd name="connsiteY1" fmla="*/ 141941 h 2427942"/>
              <a:gd name="connsiteX2" fmla="*/ 1169894 w 1550894"/>
              <a:gd name="connsiteY2" fmla="*/ 1970742 h 2427942"/>
              <a:gd name="connsiteX3" fmla="*/ 1398494 w 1550894"/>
              <a:gd name="connsiteY3" fmla="*/ 2351741 h 2427942"/>
              <a:gd name="connsiteX4" fmla="*/ 1550894 w 1550894"/>
              <a:gd name="connsiteY4" fmla="*/ 2427942 h 2427942"/>
              <a:gd name="connsiteX0" fmla="*/ 0 w 1550894"/>
              <a:gd name="connsiteY0" fmla="*/ 2423459 h 2427942"/>
              <a:gd name="connsiteX1" fmla="*/ 636494 w 1550894"/>
              <a:gd name="connsiteY1" fmla="*/ 141941 h 2427942"/>
              <a:gd name="connsiteX2" fmla="*/ 1169894 w 1550894"/>
              <a:gd name="connsiteY2" fmla="*/ 1970742 h 2427942"/>
              <a:gd name="connsiteX3" fmla="*/ 1398494 w 1550894"/>
              <a:gd name="connsiteY3" fmla="*/ 2351741 h 2427942"/>
              <a:gd name="connsiteX4" fmla="*/ 1550894 w 1550894"/>
              <a:gd name="connsiteY4" fmla="*/ 2427942 h 2427942"/>
              <a:gd name="connsiteX0" fmla="*/ 0 w 1627094"/>
              <a:gd name="connsiteY0" fmla="*/ 2423459 h 2427941"/>
              <a:gd name="connsiteX1" fmla="*/ 636494 w 1627094"/>
              <a:gd name="connsiteY1" fmla="*/ 141941 h 2427941"/>
              <a:gd name="connsiteX2" fmla="*/ 1169894 w 1627094"/>
              <a:gd name="connsiteY2" fmla="*/ 1970742 h 2427941"/>
              <a:gd name="connsiteX3" fmla="*/ 1398494 w 1627094"/>
              <a:gd name="connsiteY3" fmla="*/ 2351741 h 2427941"/>
              <a:gd name="connsiteX4" fmla="*/ 1627094 w 1627094"/>
              <a:gd name="connsiteY4" fmla="*/ 2351741 h 2427941"/>
              <a:gd name="connsiteX0" fmla="*/ 0 w 1550894"/>
              <a:gd name="connsiteY0" fmla="*/ 2423459 h 2427942"/>
              <a:gd name="connsiteX1" fmla="*/ 636494 w 1550894"/>
              <a:gd name="connsiteY1" fmla="*/ 141941 h 2427942"/>
              <a:gd name="connsiteX2" fmla="*/ 1169894 w 1550894"/>
              <a:gd name="connsiteY2" fmla="*/ 1970742 h 2427942"/>
              <a:gd name="connsiteX3" fmla="*/ 1398494 w 1550894"/>
              <a:gd name="connsiteY3" fmla="*/ 2351741 h 2427942"/>
              <a:gd name="connsiteX4" fmla="*/ 1550894 w 1550894"/>
              <a:gd name="connsiteY4" fmla="*/ 2427942 h 2427942"/>
              <a:gd name="connsiteX0" fmla="*/ 0 w 1550894"/>
              <a:gd name="connsiteY0" fmla="*/ 2423459 h 2427942"/>
              <a:gd name="connsiteX1" fmla="*/ 636494 w 1550894"/>
              <a:gd name="connsiteY1" fmla="*/ 141941 h 2427942"/>
              <a:gd name="connsiteX2" fmla="*/ 1169894 w 1550894"/>
              <a:gd name="connsiteY2" fmla="*/ 1970742 h 2427942"/>
              <a:gd name="connsiteX3" fmla="*/ 1398494 w 1550894"/>
              <a:gd name="connsiteY3" fmla="*/ 2351741 h 2427942"/>
              <a:gd name="connsiteX4" fmla="*/ 1550894 w 1550894"/>
              <a:gd name="connsiteY4" fmla="*/ 2427942 h 2427942"/>
              <a:gd name="connsiteX0" fmla="*/ 0 w 1550894"/>
              <a:gd name="connsiteY0" fmla="*/ 2423459 h 2427942"/>
              <a:gd name="connsiteX1" fmla="*/ 636494 w 1550894"/>
              <a:gd name="connsiteY1" fmla="*/ 141941 h 2427942"/>
              <a:gd name="connsiteX2" fmla="*/ 1169894 w 1550894"/>
              <a:gd name="connsiteY2" fmla="*/ 1970742 h 2427942"/>
              <a:gd name="connsiteX3" fmla="*/ 1322294 w 1550894"/>
              <a:gd name="connsiteY3" fmla="*/ 2351741 h 2427942"/>
              <a:gd name="connsiteX4" fmla="*/ 1550894 w 1550894"/>
              <a:gd name="connsiteY4" fmla="*/ 2427942 h 2427942"/>
              <a:gd name="connsiteX0" fmla="*/ 0 w 1550894"/>
              <a:gd name="connsiteY0" fmla="*/ 2423459 h 2427942"/>
              <a:gd name="connsiteX1" fmla="*/ 636494 w 1550894"/>
              <a:gd name="connsiteY1" fmla="*/ 141941 h 2427942"/>
              <a:gd name="connsiteX2" fmla="*/ 1169894 w 1550894"/>
              <a:gd name="connsiteY2" fmla="*/ 1970742 h 2427942"/>
              <a:gd name="connsiteX3" fmla="*/ 1322294 w 1550894"/>
              <a:gd name="connsiteY3" fmla="*/ 2351741 h 2427942"/>
              <a:gd name="connsiteX4" fmla="*/ 1550894 w 1550894"/>
              <a:gd name="connsiteY4" fmla="*/ 2427942 h 242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894" h="2427942">
                <a:moveTo>
                  <a:pt x="0" y="2423459"/>
                </a:moveTo>
                <a:cubicBezTo>
                  <a:pt x="144929" y="1312582"/>
                  <a:pt x="390712" y="166594"/>
                  <a:pt x="636494" y="141941"/>
                </a:cubicBezTo>
                <a:cubicBezTo>
                  <a:pt x="842682" y="0"/>
                  <a:pt x="1017494" y="1589742"/>
                  <a:pt x="1169894" y="1970742"/>
                </a:cubicBezTo>
                <a:cubicBezTo>
                  <a:pt x="1287929" y="2327089"/>
                  <a:pt x="1258794" y="2275541"/>
                  <a:pt x="1322294" y="2351741"/>
                </a:cubicBezTo>
                <a:cubicBezTo>
                  <a:pt x="1385794" y="2427941"/>
                  <a:pt x="1516529" y="2403289"/>
                  <a:pt x="1550894" y="2427942"/>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endParaRPr lang="en-US" sz="1865">
              <a:solidFill>
                <a:prstClr val="black"/>
              </a:solidFill>
              <a:latin typeface="Corbel"/>
            </a:endParaRPr>
          </a:p>
        </p:txBody>
      </p:sp>
      <p:sp>
        <p:nvSpPr>
          <p:cNvPr id="62" name="Freeform 61"/>
          <p:cNvSpPr/>
          <p:nvPr/>
        </p:nvSpPr>
        <p:spPr>
          <a:xfrm>
            <a:off x="3504289" y="2431191"/>
            <a:ext cx="5561150" cy="2086739"/>
          </a:xfrm>
          <a:custGeom>
            <a:avLst/>
            <a:gdLst>
              <a:gd name="connsiteX0" fmla="*/ 0 w 2662518"/>
              <a:gd name="connsiteY0" fmla="*/ 1988671 h 1988671"/>
              <a:gd name="connsiteX1" fmla="*/ 753036 w 2662518"/>
              <a:gd name="connsiteY1" fmla="*/ 52294 h 1988671"/>
              <a:gd name="connsiteX2" fmla="*/ 1434353 w 2662518"/>
              <a:gd name="connsiteY2" fmla="*/ 1674906 h 1988671"/>
              <a:gd name="connsiteX3" fmla="*/ 2662518 w 2662518"/>
              <a:gd name="connsiteY3" fmla="*/ 1092200 h 1988671"/>
              <a:gd name="connsiteX0" fmla="*/ 0 w 2662518"/>
              <a:gd name="connsiteY0" fmla="*/ 1903506 h 1903506"/>
              <a:gd name="connsiteX1" fmla="*/ 466165 w 2662518"/>
              <a:gd name="connsiteY1" fmla="*/ 52294 h 1903506"/>
              <a:gd name="connsiteX2" fmla="*/ 1434353 w 2662518"/>
              <a:gd name="connsiteY2" fmla="*/ 1589741 h 1903506"/>
              <a:gd name="connsiteX3" fmla="*/ 2662518 w 2662518"/>
              <a:gd name="connsiteY3" fmla="*/ 1007035 h 1903506"/>
              <a:gd name="connsiteX0" fmla="*/ 0 w 2662518"/>
              <a:gd name="connsiteY0" fmla="*/ 1903507 h 1903507"/>
              <a:gd name="connsiteX1" fmla="*/ 542365 w 2662518"/>
              <a:gd name="connsiteY1" fmla="*/ 52294 h 1903507"/>
              <a:gd name="connsiteX2" fmla="*/ 1434353 w 2662518"/>
              <a:gd name="connsiteY2" fmla="*/ 1589742 h 1903507"/>
              <a:gd name="connsiteX3" fmla="*/ 2662518 w 2662518"/>
              <a:gd name="connsiteY3" fmla="*/ 1007036 h 1903507"/>
              <a:gd name="connsiteX0" fmla="*/ 0 w 2662518"/>
              <a:gd name="connsiteY0" fmla="*/ 1905748 h 1905748"/>
              <a:gd name="connsiteX1" fmla="*/ 542365 w 2662518"/>
              <a:gd name="connsiteY1" fmla="*/ 54535 h 1905748"/>
              <a:gd name="connsiteX2" fmla="*/ 1075765 w 2662518"/>
              <a:gd name="connsiteY2" fmla="*/ 1578536 h 1905748"/>
              <a:gd name="connsiteX3" fmla="*/ 2662518 w 2662518"/>
              <a:gd name="connsiteY3" fmla="*/ 1009277 h 1905748"/>
              <a:gd name="connsiteX0" fmla="*/ 0 w 3818965"/>
              <a:gd name="connsiteY0" fmla="*/ 2841812 h 2841812"/>
              <a:gd name="connsiteX1" fmla="*/ 542365 w 3818965"/>
              <a:gd name="connsiteY1" fmla="*/ 990599 h 2841812"/>
              <a:gd name="connsiteX2" fmla="*/ 1075765 w 3818965"/>
              <a:gd name="connsiteY2" fmla="*/ 2514600 h 2841812"/>
              <a:gd name="connsiteX3" fmla="*/ 3818965 w 3818965"/>
              <a:gd name="connsiteY3" fmla="*/ 0 h 2841812"/>
              <a:gd name="connsiteX0" fmla="*/ 0 w 3818965"/>
              <a:gd name="connsiteY0" fmla="*/ 2841812 h 2841812"/>
              <a:gd name="connsiteX1" fmla="*/ 542365 w 3818965"/>
              <a:gd name="connsiteY1" fmla="*/ 990599 h 2841812"/>
              <a:gd name="connsiteX2" fmla="*/ 1075765 w 3818965"/>
              <a:gd name="connsiteY2" fmla="*/ 2514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9995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1075765 w 3818965"/>
              <a:gd name="connsiteY2" fmla="*/ 1752600 h 2841812"/>
              <a:gd name="connsiteX3" fmla="*/ 3818965 w 3818965"/>
              <a:gd name="connsiteY3" fmla="*/ 0 h 2841812"/>
              <a:gd name="connsiteX0" fmla="*/ 0 w 3818965"/>
              <a:gd name="connsiteY0" fmla="*/ 2841812 h 2841812"/>
              <a:gd name="connsiteX1" fmla="*/ 542365 w 3818965"/>
              <a:gd name="connsiteY1" fmla="*/ 990599 h 2841812"/>
              <a:gd name="connsiteX2" fmla="*/ 690283 w 3818965"/>
              <a:gd name="connsiteY2" fmla="*/ 1425388 h 2841812"/>
              <a:gd name="connsiteX3" fmla="*/ 1075765 w 3818965"/>
              <a:gd name="connsiteY3" fmla="*/ 1752600 h 2841812"/>
              <a:gd name="connsiteX4" fmla="*/ 3818965 w 3818965"/>
              <a:gd name="connsiteY4" fmla="*/ 0 h 2841812"/>
              <a:gd name="connsiteX0" fmla="*/ 0 w 3818965"/>
              <a:gd name="connsiteY0" fmla="*/ 2841812 h 2841812"/>
              <a:gd name="connsiteX1" fmla="*/ 542365 w 3818965"/>
              <a:gd name="connsiteY1" fmla="*/ 990599 h 2841812"/>
              <a:gd name="connsiteX2" fmla="*/ 690283 w 3818965"/>
              <a:gd name="connsiteY2" fmla="*/ 1425388 h 2841812"/>
              <a:gd name="connsiteX3" fmla="*/ 1075765 w 3818965"/>
              <a:gd name="connsiteY3" fmla="*/ 1752600 h 2841812"/>
              <a:gd name="connsiteX4" fmla="*/ 3818965 w 3818965"/>
              <a:gd name="connsiteY4" fmla="*/ 0 h 2841812"/>
              <a:gd name="connsiteX0" fmla="*/ 0 w 3818965"/>
              <a:gd name="connsiteY0" fmla="*/ 2841812 h 2841812"/>
              <a:gd name="connsiteX1" fmla="*/ 542365 w 3818965"/>
              <a:gd name="connsiteY1" fmla="*/ 990599 h 2841812"/>
              <a:gd name="connsiteX2" fmla="*/ 690283 w 3818965"/>
              <a:gd name="connsiteY2" fmla="*/ 1425388 h 2841812"/>
              <a:gd name="connsiteX3" fmla="*/ 1075765 w 3818965"/>
              <a:gd name="connsiteY3" fmla="*/ 1752600 h 2841812"/>
              <a:gd name="connsiteX4" fmla="*/ 3818965 w 3818965"/>
              <a:gd name="connsiteY4" fmla="*/ 0 h 2841812"/>
              <a:gd name="connsiteX0" fmla="*/ 0 w 3818965"/>
              <a:gd name="connsiteY0" fmla="*/ 2841812 h 2841812"/>
              <a:gd name="connsiteX1" fmla="*/ 542365 w 3818965"/>
              <a:gd name="connsiteY1" fmla="*/ 990599 h 2841812"/>
              <a:gd name="connsiteX2" fmla="*/ 690283 w 3818965"/>
              <a:gd name="connsiteY2" fmla="*/ 1425388 h 2841812"/>
              <a:gd name="connsiteX3" fmla="*/ 1075765 w 3818965"/>
              <a:gd name="connsiteY3" fmla="*/ 1752600 h 2841812"/>
              <a:gd name="connsiteX4" fmla="*/ 3818965 w 3818965"/>
              <a:gd name="connsiteY4" fmla="*/ 0 h 2841812"/>
              <a:gd name="connsiteX0" fmla="*/ 0 w 3818965"/>
              <a:gd name="connsiteY0" fmla="*/ 2841812 h 2841812"/>
              <a:gd name="connsiteX1" fmla="*/ 466165 w 3818965"/>
              <a:gd name="connsiteY1" fmla="*/ 990600 h 2841812"/>
              <a:gd name="connsiteX2" fmla="*/ 690283 w 3818965"/>
              <a:gd name="connsiteY2" fmla="*/ 1425388 h 2841812"/>
              <a:gd name="connsiteX3" fmla="*/ 1075765 w 3818965"/>
              <a:gd name="connsiteY3" fmla="*/ 1752600 h 2841812"/>
              <a:gd name="connsiteX4" fmla="*/ 3818965 w 3818965"/>
              <a:gd name="connsiteY4" fmla="*/ 0 h 2841812"/>
              <a:gd name="connsiteX0" fmla="*/ 0 w 3818965"/>
              <a:gd name="connsiteY0" fmla="*/ 2841812 h 2841812"/>
              <a:gd name="connsiteX1" fmla="*/ 466165 w 3818965"/>
              <a:gd name="connsiteY1" fmla="*/ 990600 h 2841812"/>
              <a:gd name="connsiteX2" fmla="*/ 690283 w 3818965"/>
              <a:gd name="connsiteY2" fmla="*/ 1425388 h 2841812"/>
              <a:gd name="connsiteX3" fmla="*/ 1151965 w 3818965"/>
              <a:gd name="connsiteY3" fmla="*/ 1752600 h 2841812"/>
              <a:gd name="connsiteX4" fmla="*/ 3818965 w 3818965"/>
              <a:gd name="connsiteY4" fmla="*/ 0 h 2841812"/>
              <a:gd name="connsiteX0" fmla="*/ 0 w 3818965"/>
              <a:gd name="connsiteY0" fmla="*/ 2841812 h 2841812"/>
              <a:gd name="connsiteX1" fmla="*/ 466165 w 3818965"/>
              <a:gd name="connsiteY1" fmla="*/ 990600 h 2841812"/>
              <a:gd name="connsiteX2" fmla="*/ 690283 w 3818965"/>
              <a:gd name="connsiteY2" fmla="*/ 1425388 h 2841812"/>
              <a:gd name="connsiteX3" fmla="*/ 1228165 w 3818965"/>
              <a:gd name="connsiteY3" fmla="*/ 1752600 h 2841812"/>
              <a:gd name="connsiteX4" fmla="*/ 3818965 w 3818965"/>
              <a:gd name="connsiteY4" fmla="*/ 0 h 2841812"/>
              <a:gd name="connsiteX0" fmla="*/ 0 w 3818965"/>
              <a:gd name="connsiteY0" fmla="*/ 2841812 h 2841812"/>
              <a:gd name="connsiteX1" fmla="*/ 466165 w 3818965"/>
              <a:gd name="connsiteY1" fmla="*/ 990600 h 2841812"/>
              <a:gd name="connsiteX2" fmla="*/ 690283 w 3818965"/>
              <a:gd name="connsiteY2" fmla="*/ 1425388 h 2841812"/>
              <a:gd name="connsiteX3" fmla="*/ 1304365 w 3818965"/>
              <a:gd name="connsiteY3" fmla="*/ 1752600 h 2841812"/>
              <a:gd name="connsiteX4" fmla="*/ 3818965 w 3818965"/>
              <a:gd name="connsiteY4" fmla="*/ 0 h 2841812"/>
              <a:gd name="connsiteX0" fmla="*/ 0 w 3818965"/>
              <a:gd name="connsiteY0" fmla="*/ 2841812 h 2841812"/>
              <a:gd name="connsiteX1" fmla="*/ 466165 w 3818965"/>
              <a:gd name="connsiteY1" fmla="*/ 990600 h 2841812"/>
              <a:gd name="connsiteX2" fmla="*/ 690283 w 3818965"/>
              <a:gd name="connsiteY2" fmla="*/ 1425388 h 2841812"/>
              <a:gd name="connsiteX3" fmla="*/ 1304365 w 3818965"/>
              <a:gd name="connsiteY3" fmla="*/ 1752600 h 2841812"/>
              <a:gd name="connsiteX4" fmla="*/ 2218765 w 3818965"/>
              <a:gd name="connsiteY4" fmla="*/ 1219200 h 2841812"/>
              <a:gd name="connsiteX5" fmla="*/ 3818965 w 3818965"/>
              <a:gd name="connsiteY5" fmla="*/ 0 h 2841812"/>
              <a:gd name="connsiteX0" fmla="*/ 0 w 3818965"/>
              <a:gd name="connsiteY0" fmla="*/ 2841812 h 2841812"/>
              <a:gd name="connsiteX1" fmla="*/ 466165 w 3818965"/>
              <a:gd name="connsiteY1" fmla="*/ 990600 h 2841812"/>
              <a:gd name="connsiteX2" fmla="*/ 690283 w 3818965"/>
              <a:gd name="connsiteY2" fmla="*/ 1425388 h 2841812"/>
              <a:gd name="connsiteX3" fmla="*/ 1304365 w 3818965"/>
              <a:gd name="connsiteY3" fmla="*/ 1752600 h 2841812"/>
              <a:gd name="connsiteX4" fmla="*/ 2218765 w 3818965"/>
              <a:gd name="connsiteY4" fmla="*/ 1219200 h 2841812"/>
              <a:gd name="connsiteX5" fmla="*/ 3818965 w 3818965"/>
              <a:gd name="connsiteY5" fmla="*/ 0 h 2841812"/>
              <a:gd name="connsiteX0" fmla="*/ 0 w 4724400"/>
              <a:gd name="connsiteY0" fmla="*/ 2918012 h 2918012"/>
              <a:gd name="connsiteX1" fmla="*/ 466165 w 4724400"/>
              <a:gd name="connsiteY1" fmla="*/ 1066800 h 2918012"/>
              <a:gd name="connsiteX2" fmla="*/ 690283 w 4724400"/>
              <a:gd name="connsiteY2" fmla="*/ 1501588 h 2918012"/>
              <a:gd name="connsiteX3" fmla="*/ 1304365 w 4724400"/>
              <a:gd name="connsiteY3" fmla="*/ 18288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690283 w 4724400"/>
              <a:gd name="connsiteY2" fmla="*/ 1501588 h 2918012"/>
              <a:gd name="connsiteX3" fmla="*/ 1142999 w 4724400"/>
              <a:gd name="connsiteY3" fmla="*/ 1828800 h 2918012"/>
              <a:gd name="connsiteX4" fmla="*/ 1304365 w 4724400"/>
              <a:gd name="connsiteY4" fmla="*/ 1828800 h 2918012"/>
              <a:gd name="connsiteX5" fmla="*/ 2218765 w 4724400"/>
              <a:gd name="connsiteY5" fmla="*/ 1295400 h 2918012"/>
              <a:gd name="connsiteX6" fmla="*/ 4724400 w 4724400"/>
              <a:gd name="connsiteY6" fmla="*/ 0 h 2918012"/>
              <a:gd name="connsiteX0" fmla="*/ 0 w 4724400"/>
              <a:gd name="connsiteY0" fmla="*/ 2918012 h 2918012"/>
              <a:gd name="connsiteX1" fmla="*/ 466165 w 4724400"/>
              <a:gd name="connsiteY1" fmla="*/ 1066800 h 2918012"/>
              <a:gd name="connsiteX2" fmla="*/ 690283 w 4724400"/>
              <a:gd name="connsiteY2" fmla="*/ 1501588 h 2918012"/>
              <a:gd name="connsiteX3" fmla="*/ 1142999 w 4724400"/>
              <a:gd name="connsiteY3" fmla="*/ 18288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1142999 w 4724400"/>
              <a:gd name="connsiteY3" fmla="*/ 18288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1142999 w 4724400"/>
              <a:gd name="connsiteY3" fmla="*/ 18288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9905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10667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1066799 w 4724400"/>
              <a:gd name="connsiteY3" fmla="*/ 1905000 h 2918012"/>
              <a:gd name="connsiteX4" fmla="*/ 2218765 w 4724400"/>
              <a:gd name="connsiteY4" fmla="*/ 1295400 h 2918012"/>
              <a:gd name="connsiteX5" fmla="*/ 4724400 w 4724400"/>
              <a:gd name="connsiteY5" fmla="*/ 0 h 2918012"/>
              <a:gd name="connsiteX0" fmla="*/ 0 w 4724400"/>
              <a:gd name="connsiteY0" fmla="*/ 2918012 h 2918012"/>
              <a:gd name="connsiteX1" fmla="*/ 466165 w 4724400"/>
              <a:gd name="connsiteY1" fmla="*/ 1066800 h 2918012"/>
              <a:gd name="connsiteX2" fmla="*/ 761999 w 4724400"/>
              <a:gd name="connsiteY2" fmla="*/ 1524000 h 2918012"/>
              <a:gd name="connsiteX3" fmla="*/ 1066799 w 4724400"/>
              <a:gd name="connsiteY3" fmla="*/ 1905000 h 2918012"/>
              <a:gd name="connsiteX4" fmla="*/ 2218765 w 4724400"/>
              <a:gd name="connsiteY4" fmla="*/ 1295400 h 2918012"/>
              <a:gd name="connsiteX5" fmla="*/ 4724400 w 4724400"/>
              <a:gd name="connsiteY5" fmla="*/ 0 h 2918012"/>
              <a:gd name="connsiteX0" fmla="*/ 0 w 5333999"/>
              <a:gd name="connsiteY0" fmla="*/ 2087283 h 2087283"/>
              <a:gd name="connsiteX1" fmla="*/ 466165 w 5333999"/>
              <a:gd name="connsiteY1" fmla="*/ 236071 h 2087283"/>
              <a:gd name="connsiteX2" fmla="*/ 761999 w 5333999"/>
              <a:gd name="connsiteY2" fmla="*/ 693271 h 2087283"/>
              <a:gd name="connsiteX3" fmla="*/ 1066799 w 5333999"/>
              <a:gd name="connsiteY3" fmla="*/ 1074271 h 2087283"/>
              <a:gd name="connsiteX4" fmla="*/ 2218765 w 5333999"/>
              <a:gd name="connsiteY4" fmla="*/ 464671 h 2087283"/>
              <a:gd name="connsiteX5" fmla="*/ 5333999 w 5333999"/>
              <a:gd name="connsiteY5" fmla="*/ 312271 h 2087283"/>
              <a:gd name="connsiteX0" fmla="*/ 0 w 5333999"/>
              <a:gd name="connsiteY0" fmla="*/ 2087283 h 2087283"/>
              <a:gd name="connsiteX1" fmla="*/ 466165 w 5333999"/>
              <a:gd name="connsiteY1" fmla="*/ 236071 h 2087283"/>
              <a:gd name="connsiteX2" fmla="*/ 761999 w 5333999"/>
              <a:gd name="connsiteY2" fmla="*/ 693271 h 2087283"/>
              <a:gd name="connsiteX3" fmla="*/ 1066799 w 5333999"/>
              <a:gd name="connsiteY3" fmla="*/ 1074271 h 2087283"/>
              <a:gd name="connsiteX4" fmla="*/ 2218765 w 5333999"/>
              <a:gd name="connsiteY4" fmla="*/ 464671 h 2087283"/>
              <a:gd name="connsiteX5" fmla="*/ 2895599 w 5333999"/>
              <a:gd name="connsiteY5" fmla="*/ 464671 h 2087283"/>
              <a:gd name="connsiteX6" fmla="*/ 5333999 w 5333999"/>
              <a:gd name="connsiteY6" fmla="*/ 312271 h 2087283"/>
              <a:gd name="connsiteX0" fmla="*/ 0 w 5333999"/>
              <a:gd name="connsiteY0" fmla="*/ 2087283 h 2087283"/>
              <a:gd name="connsiteX1" fmla="*/ 466165 w 5333999"/>
              <a:gd name="connsiteY1" fmla="*/ 236071 h 2087283"/>
              <a:gd name="connsiteX2" fmla="*/ 761999 w 5333999"/>
              <a:gd name="connsiteY2" fmla="*/ 693271 h 2087283"/>
              <a:gd name="connsiteX3" fmla="*/ 1066799 w 5333999"/>
              <a:gd name="connsiteY3" fmla="*/ 1074271 h 2087283"/>
              <a:gd name="connsiteX4" fmla="*/ 2218765 w 5333999"/>
              <a:gd name="connsiteY4" fmla="*/ 464671 h 2087283"/>
              <a:gd name="connsiteX5" fmla="*/ 2895599 w 5333999"/>
              <a:gd name="connsiteY5" fmla="*/ 464671 h 2087283"/>
              <a:gd name="connsiteX6" fmla="*/ 5333999 w 53339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884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2218765 w 5562599"/>
              <a:gd name="connsiteY4" fmla="*/ 464671 h 2087283"/>
              <a:gd name="connsiteX5" fmla="*/ 2895599 w 5562599"/>
              <a:gd name="connsiteY5" fmla="*/ 464671 h 2087283"/>
              <a:gd name="connsiteX6" fmla="*/ 5562599 w 5562599"/>
              <a:gd name="connsiteY6"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218765 w 5562599"/>
              <a:gd name="connsiteY5" fmla="*/ 464671 h 2087283"/>
              <a:gd name="connsiteX6" fmla="*/ 2895599 w 5562599"/>
              <a:gd name="connsiteY6" fmla="*/ 464671 h 2087283"/>
              <a:gd name="connsiteX7" fmla="*/ 5562599 w 5562599"/>
              <a:gd name="connsiteY7"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362199 w 5562599"/>
              <a:gd name="connsiteY5" fmla="*/ 464671 h 2087283"/>
              <a:gd name="connsiteX6" fmla="*/ 2895599 w 5562599"/>
              <a:gd name="connsiteY6" fmla="*/ 464671 h 2087283"/>
              <a:gd name="connsiteX7" fmla="*/ 5562599 w 5562599"/>
              <a:gd name="connsiteY7"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133599 w 5562599"/>
              <a:gd name="connsiteY5" fmla="*/ 540871 h 2087283"/>
              <a:gd name="connsiteX6" fmla="*/ 23621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133599 w 5562599"/>
              <a:gd name="connsiteY5" fmla="*/ 540871 h 2087283"/>
              <a:gd name="connsiteX6" fmla="*/ 23621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133599 w 5562599"/>
              <a:gd name="connsiteY5" fmla="*/ 540871 h 2087283"/>
              <a:gd name="connsiteX6" fmla="*/ 24383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1335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64658 w 5562599"/>
              <a:gd name="connsiteY4" fmla="*/ 617071 h 2087283"/>
              <a:gd name="connsiteX5" fmla="*/ 22097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8955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3352799 w 5562599"/>
              <a:gd name="connsiteY7" fmla="*/ 464671 h 2087283"/>
              <a:gd name="connsiteX8" fmla="*/ 2971799 w 5562599"/>
              <a:gd name="connsiteY8" fmla="*/ 464671 h 2087283"/>
              <a:gd name="connsiteX9" fmla="*/ 5562599 w 5562599"/>
              <a:gd name="connsiteY9"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3352799 w 5562599"/>
              <a:gd name="connsiteY7" fmla="*/ 464671 h 2087283"/>
              <a:gd name="connsiteX8" fmla="*/ 2971799 w 5562599"/>
              <a:gd name="connsiteY8" fmla="*/ 464671 h 2087283"/>
              <a:gd name="connsiteX9" fmla="*/ 5562599 w 5562599"/>
              <a:gd name="connsiteY9"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097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85999 w 5562599"/>
              <a:gd name="connsiteY5" fmla="*/ 540871 h 2087283"/>
              <a:gd name="connsiteX6" fmla="*/ 25907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85999 w 5562599"/>
              <a:gd name="connsiteY5" fmla="*/ 540871 h 2087283"/>
              <a:gd name="connsiteX6" fmla="*/ 2666999 w 5562599"/>
              <a:gd name="connsiteY6" fmla="*/ 464671 h 2087283"/>
              <a:gd name="connsiteX7" fmla="*/ 29717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85999 w 5562599"/>
              <a:gd name="connsiteY5" fmla="*/ 540871 h 2087283"/>
              <a:gd name="connsiteX6" fmla="*/ 2666999 w 5562599"/>
              <a:gd name="connsiteY6" fmla="*/ 464671 h 2087283"/>
              <a:gd name="connsiteX7" fmla="*/ 3047999 w 5562599"/>
              <a:gd name="connsiteY7" fmla="*/ 464671 h 2087283"/>
              <a:gd name="connsiteX8" fmla="*/ 5562599 w 5562599"/>
              <a:gd name="connsiteY8" fmla="*/ 312271 h 2087283"/>
              <a:gd name="connsiteX0" fmla="*/ 0 w 5562599"/>
              <a:gd name="connsiteY0" fmla="*/ 2087283 h 2087283"/>
              <a:gd name="connsiteX1" fmla="*/ 466165 w 5562599"/>
              <a:gd name="connsiteY1" fmla="*/ 236071 h 2087283"/>
              <a:gd name="connsiteX2" fmla="*/ 761999 w 5562599"/>
              <a:gd name="connsiteY2" fmla="*/ 693271 h 2087283"/>
              <a:gd name="connsiteX3" fmla="*/ 1066799 w 5562599"/>
              <a:gd name="connsiteY3" fmla="*/ 1074271 h 2087283"/>
              <a:gd name="connsiteX4" fmla="*/ 1828799 w 5562599"/>
              <a:gd name="connsiteY4" fmla="*/ 693271 h 2087283"/>
              <a:gd name="connsiteX5" fmla="*/ 2285999 w 5562599"/>
              <a:gd name="connsiteY5" fmla="*/ 540871 h 2087283"/>
              <a:gd name="connsiteX6" fmla="*/ 2819399 w 5562599"/>
              <a:gd name="connsiteY6" fmla="*/ 464671 h 2087283"/>
              <a:gd name="connsiteX7" fmla="*/ 3047999 w 5562599"/>
              <a:gd name="connsiteY7" fmla="*/ 464671 h 2087283"/>
              <a:gd name="connsiteX8" fmla="*/ 5562599 w 5562599"/>
              <a:gd name="connsiteY8" fmla="*/ 312271 h 20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599" h="2087283">
                <a:moveTo>
                  <a:pt x="0" y="2087283"/>
                </a:moveTo>
                <a:cubicBezTo>
                  <a:pt x="256988" y="1145241"/>
                  <a:pt x="286871" y="417606"/>
                  <a:pt x="466165" y="236071"/>
                </a:cubicBezTo>
                <a:cubicBezTo>
                  <a:pt x="581212" y="0"/>
                  <a:pt x="741828" y="504265"/>
                  <a:pt x="761999" y="693271"/>
                </a:cubicBezTo>
                <a:cubicBezTo>
                  <a:pt x="782170" y="882277"/>
                  <a:pt x="888999" y="1074271"/>
                  <a:pt x="1066799" y="1074271"/>
                </a:cubicBezTo>
                <a:cubicBezTo>
                  <a:pt x="1244599" y="1074271"/>
                  <a:pt x="1625599" y="782171"/>
                  <a:pt x="1828799" y="693271"/>
                </a:cubicBezTo>
                <a:cubicBezTo>
                  <a:pt x="2031999" y="604371"/>
                  <a:pt x="2120899" y="578971"/>
                  <a:pt x="2285999" y="540871"/>
                </a:cubicBezTo>
                <a:cubicBezTo>
                  <a:pt x="2451099" y="502771"/>
                  <a:pt x="2726017" y="478865"/>
                  <a:pt x="2819399" y="464671"/>
                </a:cubicBezTo>
                <a:lnTo>
                  <a:pt x="3047999" y="464671"/>
                </a:lnTo>
                <a:lnTo>
                  <a:pt x="5562599" y="312271"/>
                </a:ln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endParaRPr lang="en-US" sz="1865">
              <a:solidFill>
                <a:prstClr val="black"/>
              </a:solidFill>
              <a:latin typeface="Corbel"/>
            </a:endParaRPr>
          </a:p>
        </p:txBody>
      </p:sp>
      <p:sp>
        <p:nvSpPr>
          <p:cNvPr id="64" name="TextBox 63"/>
          <p:cNvSpPr txBox="1"/>
          <p:nvPr/>
        </p:nvSpPr>
        <p:spPr>
          <a:xfrm>
            <a:off x="4507557" y="1458493"/>
            <a:ext cx="2501017" cy="748343"/>
          </a:xfrm>
          <a:prstGeom prst="rect">
            <a:avLst/>
          </a:prstGeom>
          <a:noFill/>
        </p:spPr>
        <p:txBody>
          <a:bodyPr wrap="square" rtlCol="0">
            <a:spAutoFit/>
          </a:bodyPr>
          <a:lstStyle/>
          <a:p>
            <a:pPr defTabSz="914126"/>
            <a:r>
              <a:rPr lang="en-US" sz="1865" dirty="0">
                <a:solidFill>
                  <a:prstClr val="black"/>
                </a:solidFill>
                <a:latin typeface="Corbel"/>
              </a:rPr>
              <a:t>HIV RNA</a:t>
            </a:r>
          </a:p>
          <a:p>
            <a:pPr defTabSz="914126"/>
            <a:endParaRPr lang="en-US" sz="2399" dirty="0">
              <a:solidFill>
                <a:prstClr val="black"/>
              </a:solidFill>
              <a:latin typeface="Corbel"/>
            </a:endParaRPr>
          </a:p>
        </p:txBody>
      </p:sp>
      <p:cxnSp>
        <p:nvCxnSpPr>
          <p:cNvPr id="66" name="Straight Arrow Connector 65"/>
          <p:cNvCxnSpPr/>
          <p:nvPr/>
        </p:nvCxnSpPr>
        <p:spPr>
          <a:xfrm flipH="1">
            <a:off x="4113728" y="1619781"/>
            <a:ext cx="3809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3961368" y="2057757"/>
            <a:ext cx="457081" cy="15236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3885188" y="3352820"/>
            <a:ext cx="533261" cy="30472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6" name="Equal 95"/>
          <p:cNvSpPr/>
          <p:nvPr/>
        </p:nvSpPr>
        <p:spPr>
          <a:xfrm rot="18030485">
            <a:off x="6145790" y="4463878"/>
            <a:ext cx="367254" cy="152292"/>
          </a:xfrm>
          <a:prstGeom prst="mathEqual">
            <a:avLst>
              <a:gd name="adj1" fmla="val 23520"/>
              <a:gd name="adj2" fmla="val 26819"/>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865">
              <a:solidFill>
                <a:prstClr val="black"/>
              </a:solidFill>
              <a:latin typeface="Corbel"/>
            </a:endParaRPr>
          </a:p>
        </p:txBody>
      </p:sp>
      <p:cxnSp>
        <p:nvCxnSpPr>
          <p:cNvPr id="98" name="Straight Arrow Connector 97"/>
          <p:cNvCxnSpPr/>
          <p:nvPr/>
        </p:nvCxnSpPr>
        <p:spPr>
          <a:xfrm>
            <a:off x="6932394" y="5570134"/>
            <a:ext cx="236158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022082" y="-74003"/>
            <a:ext cx="10055781" cy="953859"/>
          </a:xfrm>
          <a:prstGeom prst="rect">
            <a:avLst/>
          </a:prstGeom>
          <a:noFill/>
        </p:spPr>
        <p:txBody>
          <a:bodyPr wrap="square" rtlCol="0">
            <a:spAutoFit/>
          </a:bodyPr>
          <a:lstStyle/>
          <a:p>
            <a:pPr algn="ctr" defTabSz="914126"/>
            <a:r>
              <a:rPr lang="en-US" sz="2799" b="1" i="1" dirty="0">
                <a:solidFill>
                  <a:srgbClr val="F0AD00"/>
                </a:solidFill>
                <a:latin typeface="Century Schoolbook" panose="02040604050505020304" pitchFamily="18" charset="0"/>
              </a:rPr>
              <a:t>Traditional* sequence of lab marker appearance for HIV-1</a:t>
            </a:r>
          </a:p>
        </p:txBody>
      </p:sp>
      <p:sp>
        <p:nvSpPr>
          <p:cNvPr id="34" name="TextBox 33"/>
          <p:cNvSpPr txBox="1"/>
          <p:nvPr/>
        </p:nvSpPr>
        <p:spPr>
          <a:xfrm>
            <a:off x="7933525" y="2895740"/>
            <a:ext cx="1904504" cy="1015399"/>
          </a:xfrm>
          <a:prstGeom prst="rect">
            <a:avLst/>
          </a:prstGeom>
          <a:noFill/>
        </p:spPr>
        <p:txBody>
          <a:bodyPr wrap="square" rtlCol="0">
            <a:spAutoFit/>
          </a:bodyPr>
          <a:lstStyle/>
          <a:p>
            <a:pPr defTabSz="914126"/>
            <a:r>
              <a:rPr lang="en-US" sz="1000" dirty="0" err="1">
                <a:solidFill>
                  <a:prstClr val="black"/>
                </a:solidFill>
                <a:latin typeface="Corbel"/>
              </a:rPr>
              <a:t>Insti</a:t>
            </a:r>
            <a:r>
              <a:rPr lang="en-US" sz="1000" dirty="0">
                <a:solidFill>
                  <a:prstClr val="black"/>
                </a:solidFill>
                <a:latin typeface="Corbel"/>
              </a:rPr>
              <a:t> HIV-1</a:t>
            </a:r>
            <a:endParaRPr lang="en-US" sz="1000" baseline="-30000" dirty="0">
              <a:solidFill>
                <a:prstClr val="black"/>
              </a:solidFill>
              <a:latin typeface="Corbel"/>
            </a:endParaRPr>
          </a:p>
          <a:p>
            <a:pPr defTabSz="914126"/>
            <a:r>
              <a:rPr lang="en-US" sz="1000" dirty="0" err="1">
                <a:solidFill>
                  <a:prstClr val="black"/>
                </a:solidFill>
                <a:latin typeface="Corbel"/>
              </a:rPr>
              <a:t>Multispot</a:t>
            </a:r>
            <a:r>
              <a:rPr lang="en-US" sz="1000" dirty="0">
                <a:solidFill>
                  <a:prstClr val="black"/>
                </a:solidFill>
                <a:latin typeface="Corbel"/>
              </a:rPr>
              <a:t> HIV-1-2 Rapid</a:t>
            </a:r>
          </a:p>
          <a:p>
            <a:pPr defTabSz="914126"/>
            <a:r>
              <a:rPr lang="en-US" sz="1000" dirty="0">
                <a:solidFill>
                  <a:prstClr val="black"/>
                </a:solidFill>
                <a:latin typeface="Corbel"/>
              </a:rPr>
              <a:t>Reveal</a:t>
            </a:r>
          </a:p>
          <a:p>
            <a:pPr defTabSz="914126"/>
            <a:r>
              <a:rPr lang="en-US" sz="1000" dirty="0" err="1">
                <a:solidFill>
                  <a:prstClr val="black"/>
                </a:solidFill>
                <a:latin typeface="Corbel"/>
              </a:rPr>
              <a:t>Clearview</a:t>
            </a:r>
            <a:r>
              <a:rPr lang="en-US" sz="1000" dirty="0">
                <a:solidFill>
                  <a:prstClr val="black"/>
                </a:solidFill>
                <a:latin typeface="Corbel"/>
              </a:rPr>
              <a:t> (2)</a:t>
            </a:r>
          </a:p>
          <a:p>
            <a:pPr defTabSz="914126"/>
            <a:r>
              <a:rPr lang="en-US" sz="1000" dirty="0" err="1">
                <a:solidFill>
                  <a:prstClr val="black"/>
                </a:solidFill>
                <a:latin typeface="Corbel"/>
              </a:rPr>
              <a:t>Oraquick</a:t>
            </a:r>
            <a:r>
              <a:rPr lang="en-US" sz="1000" dirty="0">
                <a:solidFill>
                  <a:prstClr val="black"/>
                </a:solidFill>
                <a:latin typeface="Corbel"/>
              </a:rPr>
              <a:t> Advance Rapid</a:t>
            </a:r>
          </a:p>
          <a:p>
            <a:pPr defTabSz="914126"/>
            <a:r>
              <a:rPr lang="en-US" sz="1000" dirty="0" err="1">
                <a:solidFill>
                  <a:prstClr val="black"/>
                </a:solidFill>
                <a:latin typeface="Corbel"/>
              </a:rPr>
              <a:t>Unigold</a:t>
            </a:r>
            <a:r>
              <a:rPr lang="en-US" sz="1000" dirty="0">
                <a:solidFill>
                  <a:prstClr val="black"/>
                </a:solidFill>
                <a:latin typeface="Corbel"/>
              </a:rPr>
              <a:t> </a:t>
            </a:r>
            <a:r>
              <a:rPr lang="en-US" sz="1000" dirty="0" err="1">
                <a:solidFill>
                  <a:prstClr val="black"/>
                </a:solidFill>
                <a:latin typeface="Corbel"/>
              </a:rPr>
              <a:t>Recombigen</a:t>
            </a:r>
            <a:r>
              <a:rPr lang="en-US" sz="1000" dirty="0">
                <a:solidFill>
                  <a:prstClr val="black"/>
                </a:solidFill>
                <a:latin typeface="Corbel"/>
              </a:rPr>
              <a:t> 1/2</a:t>
            </a:r>
          </a:p>
        </p:txBody>
      </p:sp>
      <p:sp>
        <p:nvSpPr>
          <p:cNvPr id="38" name="TextBox 37"/>
          <p:cNvSpPr txBox="1"/>
          <p:nvPr/>
        </p:nvSpPr>
        <p:spPr>
          <a:xfrm>
            <a:off x="4418449" y="3505182"/>
            <a:ext cx="1528267" cy="840780"/>
          </a:xfrm>
          <a:prstGeom prst="rect">
            <a:avLst/>
          </a:prstGeom>
          <a:noFill/>
        </p:spPr>
        <p:txBody>
          <a:bodyPr wrap="square" rtlCol="0">
            <a:spAutoFit/>
          </a:bodyPr>
          <a:lstStyle/>
          <a:p>
            <a:pPr defTabSz="914126"/>
            <a:r>
              <a:rPr lang="en-US" sz="1865" dirty="0">
                <a:solidFill>
                  <a:prstClr val="black"/>
                </a:solidFill>
                <a:latin typeface="Corbel"/>
              </a:rPr>
              <a:t>HIV </a:t>
            </a:r>
            <a:r>
              <a:rPr lang="en-US" sz="1865" dirty="0" err="1">
                <a:solidFill>
                  <a:prstClr val="black"/>
                </a:solidFill>
                <a:latin typeface="Corbel"/>
              </a:rPr>
              <a:t>Ab</a:t>
            </a:r>
            <a:r>
              <a:rPr lang="en-US" sz="1865" dirty="0">
                <a:solidFill>
                  <a:prstClr val="black"/>
                </a:solidFill>
                <a:latin typeface="Corbel"/>
              </a:rPr>
              <a:t> (</a:t>
            </a:r>
            <a:r>
              <a:rPr lang="en-US" sz="1865" dirty="0" err="1">
                <a:solidFill>
                  <a:prstClr val="black"/>
                </a:solidFill>
                <a:latin typeface="Corbel"/>
              </a:rPr>
              <a:t>IgM</a:t>
            </a:r>
            <a:r>
              <a:rPr lang="en-US" sz="1865" dirty="0">
                <a:solidFill>
                  <a:prstClr val="black"/>
                </a:solidFill>
                <a:latin typeface="Corbel"/>
              </a:rPr>
              <a:t>)</a:t>
            </a:r>
          </a:p>
          <a:p>
            <a:pPr defTabSz="914126"/>
            <a:r>
              <a:rPr lang="en-US" sz="1000" b="1" dirty="0">
                <a:solidFill>
                  <a:prstClr val="black"/>
                </a:solidFill>
                <a:latin typeface="Corbel"/>
              </a:rPr>
              <a:t>3</a:t>
            </a:r>
            <a:r>
              <a:rPr lang="en-US" sz="1000" b="1" baseline="30000" dirty="0">
                <a:solidFill>
                  <a:prstClr val="black"/>
                </a:solidFill>
                <a:latin typeface="Corbel"/>
              </a:rPr>
              <a:t>rd</a:t>
            </a:r>
            <a:r>
              <a:rPr lang="en-US" sz="1000" b="1" dirty="0">
                <a:solidFill>
                  <a:prstClr val="black"/>
                </a:solidFill>
                <a:latin typeface="Corbel"/>
              </a:rPr>
              <a:t> Gen</a:t>
            </a:r>
          </a:p>
          <a:p>
            <a:pPr defTabSz="914126"/>
            <a:r>
              <a:rPr lang="en-US" sz="1000" dirty="0" err="1">
                <a:solidFill>
                  <a:prstClr val="black"/>
                </a:solidFill>
                <a:latin typeface="Corbel"/>
              </a:rPr>
              <a:t>IgM</a:t>
            </a:r>
            <a:r>
              <a:rPr lang="en-US" sz="1000" dirty="0">
                <a:solidFill>
                  <a:prstClr val="black"/>
                </a:solidFill>
                <a:latin typeface="Corbel"/>
              </a:rPr>
              <a:t> mostly</a:t>
            </a:r>
          </a:p>
          <a:p>
            <a:pPr defTabSz="914126"/>
            <a:r>
              <a:rPr lang="en-US" sz="1000" dirty="0">
                <a:solidFill>
                  <a:prstClr val="black"/>
                </a:solidFill>
                <a:latin typeface="Corbel"/>
              </a:rPr>
              <a:t>IgG some</a:t>
            </a:r>
            <a:endParaRPr lang="en-US" sz="1865" dirty="0">
              <a:solidFill>
                <a:prstClr val="black"/>
              </a:solidFill>
              <a:latin typeface="Corbel"/>
            </a:endParaRPr>
          </a:p>
        </p:txBody>
      </p:sp>
      <p:sp>
        <p:nvSpPr>
          <p:cNvPr id="39" name="TextBox 38"/>
          <p:cNvSpPr txBox="1"/>
          <p:nvPr/>
        </p:nvSpPr>
        <p:spPr>
          <a:xfrm>
            <a:off x="4418449" y="1905397"/>
            <a:ext cx="2056864" cy="379236"/>
          </a:xfrm>
          <a:prstGeom prst="rect">
            <a:avLst/>
          </a:prstGeom>
          <a:noFill/>
        </p:spPr>
        <p:txBody>
          <a:bodyPr wrap="square" rtlCol="0">
            <a:spAutoFit/>
          </a:bodyPr>
          <a:lstStyle/>
          <a:p>
            <a:pPr defTabSz="914126"/>
            <a:r>
              <a:rPr lang="en-US" sz="1865" dirty="0">
                <a:solidFill>
                  <a:prstClr val="black"/>
                </a:solidFill>
                <a:latin typeface="Corbel"/>
              </a:rPr>
              <a:t>HIV p24 Ag</a:t>
            </a:r>
          </a:p>
        </p:txBody>
      </p:sp>
      <p:sp>
        <p:nvSpPr>
          <p:cNvPr id="40" name="Footer Placeholder 39"/>
          <p:cNvSpPr>
            <a:spLocks noGrp="1"/>
          </p:cNvSpPr>
          <p:nvPr>
            <p:ph type="ftr" sz="quarter" idx="11"/>
          </p:nvPr>
        </p:nvSpPr>
        <p:spPr>
          <a:xfrm>
            <a:off x="6227727" y="6400026"/>
            <a:ext cx="4285134" cy="304721"/>
          </a:xfrm>
          <a:prstGeom prst="rect">
            <a:avLst/>
          </a:prstGeom>
          <a:ln>
            <a:solidFill>
              <a:schemeClr val="tx1"/>
            </a:solidFill>
          </a:ln>
        </p:spPr>
        <p:txBody>
          <a:bodyPr/>
          <a:lstStyle/>
          <a:p>
            <a:pPr defTabSz="914126"/>
            <a:r>
              <a:rPr lang="en-US" sz="900" i="1" dirty="0">
                <a:solidFill>
                  <a:prstClr val="black"/>
                </a:solidFill>
                <a:latin typeface="Corbel"/>
              </a:rPr>
              <a:t>Adapted from “Laboratory Testing for the Diagnosis of HIV Infection:  Updated Recommendations,” June 27, 2014, Centers for Disease Control and Prevention</a:t>
            </a:r>
          </a:p>
        </p:txBody>
      </p:sp>
      <p:sp>
        <p:nvSpPr>
          <p:cNvPr id="46" name="TextBox 45"/>
          <p:cNvSpPr txBox="1"/>
          <p:nvPr/>
        </p:nvSpPr>
        <p:spPr>
          <a:xfrm>
            <a:off x="6538013" y="3052819"/>
            <a:ext cx="1530858" cy="1127707"/>
          </a:xfrm>
          <a:prstGeom prst="rect">
            <a:avLst/>
          </a:prstGeom>
          <a:noFill/>
        </p:spPr>
        <p:txBody>
          <a:bodyPr wrap="square" rtlCol="0">
            <a:spAutoFit/>
          </a:bodyPr>
          <a:lstStyle/>
          <a:p>
            <a:pPr defTabSz="914126"/>
            <a:r>
              <a:rPr lang="en-US" sz="1865" dirty="0">
                <a:solidFill>
                  <a:prstClr val="black"/>
                </a:solidFill>
                <a:latin typeface="Corbel"/>
              </a:rPr>
              <a:t>HIV </a:t>
            </a:r>
            <a:r>
              <a:rPr lang="en-US" sz="1865" dirty="0" err="1">
                <a:solidFill>
                  <a:prstClr val="black"/>
                </a:solidFill>
                <a:latin typeface="Corbel"/>
              </a:rPr>
              <a:t>Ab</a:t>
            </a:r>
            <a:r>
              <a:rPr lang="en-US" sz="1865" dirty="0">
                <a:solidFill>
                  <a:prstClr val="black"/>
                </a:solidFill>
                <a:latin typeface="Corbel"/>
              </a:rPr>
              <a:t> (</a:t>
            </a:r>
            <a:r>
              <a:rPr lang="en-US" sz="1865" dirty="0" err="1">
                <a:solidFill>
                  <a:prstClr val="black"/>
                </a:solidFill>
                <a:latin typeface="Corbel"/>
              </a:rPr>
              <a:t>IgG</a:t>
            </a:r>
            <a:r>
              <a:rPr lang="en-US" sz="1865" dirty="0">
                <a:solidFill>
                  <a:prstClr val="black"/>
                </a:solidFill>
                <a:latin typeface="Corbel"/>
              </a:rPr>
              <a:t>)</a:t>
            </a:r>
          </a:p>
          <a:p>
            <a:pPr defTabSz="914126"/>
            <a:r>
              <a:rPr lang="en-US" sz="1000" b="1" dirty="0">
                <a:solidFill>
                  <a:prstClr val="black"/>
                </a:solidFill>
                <a:latin typeface="Corbel"/>
              </a:rPr>
              <a:t>2</a:t>
            </a:r>
            <a:r>
              <a:rPr lang="en-US" sz="1000" b="1" baseline="30000" dirty="0">
                <a:solidFill>
                  <a:prstClr val="black"/>
                </a:solidFill>
                <a:latin typeface="Corbel"/>
              </a:rPr>
              <a:t>nd</a:t>
            </a:r>
            <a:r>
              <a:rPr lang="en-US" sz="1000" b="1" dirty="0">
                <a:solidFill>
                  <a:prstClr val="black"/>
                </a:solidFill>
                <a:latin typeface="Corbel"/>
              </a:rPr>
              <a:t> Gen</a:t>
            </a:r>
          </a:p>
          <a:p>
            <a:pPr defTabSz="914126">
              <a:buFont typeface="Arial" pitchFamily="34" charset="0"/>
              <a:buChar char="•"/>
            </a:pPr>
            <a:r>
              <a:rPr lang="en-US" sz="1000" dirty="0">
                <a:solidFill>
                  <a:prstClr val="black"/>
                </a:solidFill>
                <a:latin typeface="Corbel"/>
              </a:rPr>
              <a:t>  18 – 38 days after  </a:t>
            </a:r>
          </a:p>
          <a:p>
            <a:pPr defTabSz="914126"/>
            <a:r>
              <a:rPr lang="en-US" sz="1000" dirty="0">
                <a:solidFill>
                  <a:prstClr val="black"/>
                </a:solidFill>
                <a:latin typeface="Corbel"/>
              </a:rPr>
              <a:t>    RNA</a:t>
            </a:r>
          </a:p>
          <a:p>
            <a:pPr defTabSz="914126"/>
            <a:endParaRPr lang="en-US" sz="1865" dirty="0">
              <a:solidFill>
                <a:prstClr val="black"/>
              </a:solidFill>
              <a:latin typeface="Corbel"/>
            </a:endParaRPr>
          </a:p>
        </p:txBody>
      </p:sp>
      <p:cxnSp>
        <p:nvCxnSpPr>
          <p:cNvPr id="49" name="Straight Arrow Connector 48"/>
          <p:cNvCxnSpPr/>
          <p:nvPr/>
        </p:nvCxnSpPr>
        <p:spPr>
          <a:xfrm flipH="1">
            <a:off x="5182582" y="3281868"/>
            <a:ext cx="136891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351927" y="4038443"/>
            <a:ext cx="1142702" cy="1169246"/>
          </a:xfrm>
          <a:prstGeom prst="rect">
            <a:avLst/>
          </a:prstGeom>
          <a:noFill/>
        </p:spPr>
        <p:txBody>
          <a:bodyPr wrap="square" rtlCol="0">
            <a:spAutoFit/>
          </a:bodyPr>
          <a:lstStyle/>
          <a:p>
            <a:pPr defTabSz="914126">
              <a:tabLst>
                <a:tab pos="287252" algn="l"/>
                <a:tab pos="1201377" algn="l"/>
              </a:tabLst>
            </a:pPr>
            <a:r>
              <a:rPr lang="en-US" sz="3599" b="1" dirty="0">
                <a:solidFill>
                  <a:srgbClr val="FF0000"/>
                </a:solidFill>
                <a:latin typeface="Corbel"/>
              </a:rPr>
              <a:t>.</a:t>
            </a:r>
            <a:r>
              <a:rPr lang="en-US" sz="2399" b="1" dirty="0">
                <a:solidFill>
                  <a:srgbClr val="FF0000"/>
                </a:solidFill>
                <a:latin typeface="Corbel"/>
              </a:rPr>
              <a:t>		</a:t>
            </a:r>
            <a:endParaRPr lang="en-US" sz="3599" b="1" dirty="0">
              <a:solidFill>
                <a:srgbClr val="FF0000"/>
              </a:solidFill>
              <a:latin typeface="Corbel"/>
            </a:endParaRPr>
          </a:p>
          <a:p>
            <a:pPr defTabSz="914126"/>
            <a:endParaRPr lang="en-US" sz="1000" b="1" dirty="0">
              <a:solidFill>
                <a:srgbClr val="FF0000"/>
              </a:solidFill>
              <a:latin typeface="Corbel"/>
            </a:endParaRPr>
          </a:p>
        </p:txBody>
      </p:sp>
      <p:sp>
        <p:nvSpPr>
          <p:cNvPr id="45" name="TextBox 44"/>
          <p:cNvSpPr txBox="1"/>
          <p:nvPr/>
        </p:nvSpPr>
        <p:spPr>
          <a:xfrm>
            <a:off x="5724393" y="1905397"/>
            <a:ext cx="3580467" cy="400006"/>
          </a:xfrm>
          <a:prstGeom prst="rect">
            <a:avLst/>
          </a:prstGeom>
          <a:noFill/>
        </p:spPr>
        <p:txBody>
          <a:bodyPr wrap="square" rtlCol="0">
            <a:spAutoFit/>
          </a:bodyPr>
          <a:lstStyle/>
          <a:p>
            <a:pPr defTabSz="914126"/>
            <a:r>
              <a:rPr lang="en-US" sz="1000" dirty="0">
                <a:solidFill>
                  <a:prstClr val="black"/>
                </a:solidFill>
                <a:latin typeface="Corbel"/>
              </a:rPr>
              <a:t>p24 Antigen</a:t>
            </a:r>
          </a:p>
          <a:p>
            <a:pPr defTabSz="914126"/>
            <a:r>
              <a:rPr lang="en-US" sz="1000" b="1" dirty="0">
                <a:solidFill>
                  <a:prstClr val="black"/>
                </a:solidFill>
                <a:latin typeface="Corbel"/>
              </a:rPr>
              <a:t>4</a:t>
            </a:r>
            <a:r>
              <a:rPr lang="en-US" sz="1000" b="1" baseline="30000" dirty="0">
                <a:solidFill>
                  <a:prstClr val="black"/>
                </a:solidFill>
                <a:latin typeface="Corbel"/>
              </a:rPr>
              <a:t>th</a:t>
            </a:r>
            <a:r>
              <a:rPr lang="en-US" sz="1000" b="1" dirty="0">
                <a:solidFill>
                  <a:prstClr val="black"/>
                </a:solidFill>
                <a:latin typeface="Corbel"/>
              </a:rPr>
              <a:t> Gen </a:t>
            </a:r>
            <a:r>
              <a:rPr lang="en-US" sz="1000" dirty="0">
                <a:solidFill>
                  <a:prstClr val="black"/>
                </a:solidFill>
                <a:latin typeface="Corbel"/>
              </a:rPr>
              <a:t>(p24 &amp; 3</a:t>
            </a:r>
            <a:r>
              <a:rPr lang="en-US" sz="1000" baseline="30000" dirty="0">
                <a:solidFill>
                  <a:prstClr val="black"/>
                </a:solidFill>
                <a:latin typeface="Corbel"/>
              </a:rPr>
              <a:t>rd</a:t>
            </a:r>
            <a:r>
              <a:rPr lang="en-US" sz="1000" dirty="0">
                <a:solidFill>
                  <a:prstClr val="black"/>
                </a:solidFill>
                <a:latin typeface="Corbel"/>
              </a:rPr>
              <a:t> Gen) = Architect  and GS HIV Combo </a:t>
            </a:r>
            <a:endParaRPr lang="en-US" sz="1865" dirty="0">
              <a:solidFill>
                <a:prstClr val="black"/>
              </a:solidFill>
              <a:latin typeface="Corbel"/>
            </a:endParaRPr>
          </a:p>
        </p:txBody>
      </p:sp>
      <p:sp>
        <p:nvSpPr>
          <p:cNvPr id="51" name="TextBox 50"/>
          <p:cNvSpPr txBox="1"/>
          <p:nvPr/>
        </p:nvSpPr>
        <p:spPr>
          <a:xfrm>
            <a:off x="5459535" y="1485788"/>
            <a:ext cx="937833" cy="400006"/>
          </a:xfrm>
          <a:prstGeom prst="rect">
            <a:avLst/>
          </a:prstGeom>
          <a:noFill/>
        </p:spPr>
        <p:txBody>
          <a:bodyPr wrap="none" rtlCol="0">
            <a:spAutoFit/>
          </a:bodyPr>
          <a:lstStyle/>
          <a:p>
            <a:pPr defTabSz="914126"/>
            <a:r>
              <a:rPr lang="en-US" sz="1000" dirty="0">
                <a:solidFill>
                  <a:prstClr val="black"/>
                </a:solidFill>
                <a:latin typeface="Corbel"/>
              </a:rPr>
              <a:t>RNA – </a:t>
            </a:r>
            <a:r>
              <a:rPr lang="en-US" sz="1000" dirty="0" err="1">
                <a:solidFill>
                  <a:prstClr val="black"/>
                </a:solidFill>
                <a:latin typeface="Corbel"/>
              </a:rPr>
              <a:t>Aptima</a:t>
            </a:r>
            <a:endParaRPr lang="en-US" sz="1000" dirty="0">
              <a:solidFill>
                <a:prstClr val="black"/>
              </a:solidFill>
              <a:latin typeface="Corbel"/>
            </a:endParaRPr>
          </a:p>
          <a:p>
            <a:pPr defTabSz="914126"/>
            <a:r>
              <a:rPr lang="en-US" sz="1000" dirty="0">
                <a:solidFill>
                  <a:prstClr val="black"/>
                </a:solidFill>
                <a:latin typeface="Corbel"/>
              </a:rPr>
              <a:t>DNA</a:t>
            </a:r>
            <a:endParaRPr lang="en-US" sz="1865" dirty="0">
              <a:solidFill>
                <a:prstClr val="black"/>
              </a:solidFill>
              <a:latin typeface="Corbel"/>
            </a:endParaRPr>
          </a:p>
        </p:txBody>
      </p:sp>
      <p:sp>
        <p:nvSpPr>
          <p:cNvPr id="52" name="TextBox 51"/>
          <p:cNvSpPr txBox="1"/>
          <p:nvPr/>
        </p:nvSpPr>
        <p:spPr>
          <a:xfrm>
            <a:off x="5306046" y="3835662"/>
            <a:ext cx="990342" cy="1476943"/>
          </a:xfrm>
          <a:prstGeom prst="rect">
            <a:avLst/>
          </a:prstGeom>
          <a:noFill/>
        </p:spPr>
        <p:txBody>
          <a:bodyPr wrap="square" rtlCol="0">
            <a:spAutoFit/>
          </a:bodyPr>
          <a:lstStyle/>
          <a:p>
            <a:pPr defTabSz="914126"/>
            <a:r>
              <a:rPr lang="en-US" sz="1000" dirty="0">
                <a:solidFill>
                  <a:prstClr val="black"/>
                </a:solidFill>
                <a:latin typeface="Corbel"/>
              </a:rPr>
              <a:t>Architect</a:t>
            </a:r>
          </a:p>
          <a:p>
            <a:pPr defTabSz="914126"/>
            <a:r>
              <a:rPr lang="en-US" sz="1000" dirty="0" err="1">
                <a:solidFill>
                  <a:prstClr val="black"/>
                </a:solidFill>
                <a:latin typeface="Corbel"/>
              </a:rPr>
              <a:t>Advia</a:t>
            </a:r>
            <a:r>
              <a:rPr lang="en-US" sz="1000" dirty="0">
                <a:solidFill>
                  <a:prstClr val="black"/>
                </a:solidFill>
                <a:latin typeface="Corbel"/>
              </a:rPr>
              <a:t> Centaur</a:t>
            </a:r>
          </a:p>
          <a:p>
            <a:pPr defTabSz="914126"/>
            <a:r>
              <a:rPr lang="en-US" sz="1000" dirty="0" err="1">
                <a:solidFill>
                  <a:prstClr val="black"/>
                </a:solidFill>
                <a:latin typeface="Corbel"/>
              </a:rPr>
              <a:t>Vitros</a:t>
            </a:r>
            <a:endParaRPr lang="en-US" sz="1000" dirty="0">
              <a:solidFill>
                <a:prstClr val="black"/>
              </a:solidFill>
              <a:latin typeface="Corbel"/>
            </a:endParaRPr>
          </a:p>
          <a:p>
            <a:pPr defTabSz="914126"/>
            <a:r>
              <a:rPr lang="en-US" sz="1000" dirty="0">
                <a:solidFill>
                  <a:prstClr val="black"/>
                </a:solidFill>
                <a:latin typeface="Corbel"/>
              </a:rPr>
              <a:t>GS HIV 1-2</a:t>
            </a:r>
          </a:p>
          <a:p>
            <a:pPr defTabSz="914126"/>
            <a:r>
              <a:rPr lang="en-US" sz="1000" dirty="0">
                <a:solidFill>
                  <a:prstClr val="black"/>
                </a:solidFill>
                <a:latin typeface="Corbel"/>
              </a:rPr>
              <a:t>Abbott PRISM</a:t>
            </a:r>
          </a:p>
          <a:p>
            <a:pPr defTabSz="914126"/>
            <a:r>
              <a:rPr lang="en-US" sz="1000" dirty="0" err="1">
                <a:solidFill>
                  <a:prstClr val="black"/>
                </a:solidFill>
                <a:latin typeface="Corbel"/>
              </a:rPr>
              <a:t>Unigold</a:t>
            </a:r>
            <a:r>
              <a:rPr lang="en-US" sz="1000" dirty="0">
                <a:solidFill>
                  <a:prstClr val="black"/>
                </a:solidFill>
                <a:latin typeface="Corbel"/>
              </a:rPr>
              <a:t> </a:t>
            </a:r>
            <a:r>
              <a:rPr lang="en-US" sz="1000" dirty="0" err="1">
                <a:solidFill>
                  <a:prstClr val="black"/>
                </a:solidFill>
                <a:latin typeface="Corbel"/>
              </a:rPr>
              <a:t>Recombigen</a:t>
            </a:r>
            <a:r>
              <a:rPr lang="en-US" sz="1000" dirty="0">
                <a:solidFill>
                  <a:prstClr val="black"/>
                </a:solidFill>
                <a:latin typeface="Corbel"/>
              </a:rPr>
              <a:t> (Rapid)</a:t>
            </a:r>
          </a:p>
          <a:p>
            <a:pPr defTabSz="914126"/>
            <a:endParaRPr lang="en-US" sz="1000" dirty="0">
              <a:solidFill>
                <a:prstClr val="black"/>
              </a:solidFill>
              <a:latin typeface="Corbel"/>
            </a:endParaRPr>
          </a:p>
        </p:txBody>
      </p:sp>
      <p:sp>
        <p:nvSpPr>
          <p:cNvPr id="2" name="TextBox 1"/>
          <p:cNvSpPr txBox="1"/>
          <p:nvPr/>
        </p:nvSpPr>
        <p:spPr>
          <a:xfrm>
            <a:off x="2853562" y="6087071"/>
            <a:ext cx="2816063" cy="666162"/>
          </a:xfrm>
          <a:prstGeom prst="rect">
            <a:avLst/>
          </a:prstGeom>
          <a:solidFill>
            <a:schemeClr val="accent2">
              <a:lumMod val="40000"/>
              <a:lumOff val="60000"/>
            </a:schemeClr>
          </a:solidFill>
          <a:ln>
            <a:solidFill>
              <a:schemeClr val="accent1"/>
            </a:solidFill>
          </a:ln>
        </p:spPr>
        <p:txBody>
          <a:bodyPr wrap="none" rtlCol="0">
            <a:spAutoFit/>
          </a:bodyPr>
          <a:lstStyle/>
          <a:p>
            <a:pPr defTabSz="914126"/>
            <a:r>
              <a:rPr lang="en-US" sz="1865" i="1" dirty="0">
                <a:solidFill>
                  <a:prstClr val="black"/>
                </a:solidFill>
                <a:latin typeface="Corbel"/>
              </a:rPr>
              <a:t>Traditional rapid Ab assays </a:t>
            </a:r>
          </a:p>
          <a:p>
            <a:pPr defTabSz="914126"/>
            <a:r>
              <a:rPr lang="en-US" sz="1865" i="1" dirty="0">
                <a:solidFill>
                  <a:prstClr val="black"/>
                </a:solidFill>
                <a:latin typeface="Corbel"/>
              </a:rPr>
              <a:t>detect @ days ~28-35</a:t>
            </a:r>
          </a:p>
        </p:txBody>
      </p:sp>
      <p:cxnSp>
        <p:nvCxnSpPr>
          <p:cNvPr id="4" name="Straight Arrow Connector 3"/>
          <p:cNvCxnSpPr/>
          <p:nvPr/>
        </p:nvCxnSpPr>
        <p:spPr>
          <a:xfrm>
            <a:off x="2437766" y="5714405"/>
            <a:ext cx="1066523"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47" idx="1"/>
          </p:cNvCxnSpPr>
          <p:nvPr/>
        </p:nvCxnSpPr>
        <p:spPr>
          <a:xfrm flipH="1" flipV="1">
            <a:off x="4951710" y="2488356"/>
            <a:ext cx="228540" cy="1538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180252" y="2519100"/>
            <a:ext cx="1144105" cy="246157"/>
          </a:xfrm>
          <a:prstGeom prst="rect">
            <a:avLst/>
          </a:prstGeom>
          <a:noFill/>
        </p:spPr>
        <p:txBody>
          <a:bodyPr wrap="square" rtlCol="0">
            <a:spAutoFit/>
          </a:bodyPr>
          <a:lstStyle/>
          <a:p>
            <a:pPr defTabSz="914126"/>
            <a:r>
              <a:rPr lang="en-US" sz="1000" dirty="0">
                <a:solidFill>
                  <a:prstClr val="black"/>
                </a:solidFill>
                <a:latin typeface="Corbel"/>
              </a:rPr>
              <a:t>Viral set point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2093">
            <a:off x="3760376" y="4476699"/>
            <a:ext cx="782884" cy="150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p:nvCxnSpPr>
        <p:spPr>
          <a:xfrm>
            <a:off x="3694737" y="4495523"/>
            <a:ext cx="342812" cy="0"/>
          </a:xfrm>
          <a:prstGeom prst="line">
            <a:avLst/>
          </a:prstGeom>
          <a:ln w="22225"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7E21C86-D213-4C9C-B86D-CDCB2264F81D}"/>
              </a:ext>
            </a:extLst>
          </p:cNvPr>
          <p:cNvCxnSpPr>
            <a:cxnSpLocks/>
          </p:cNvCxnSpPr>
          <p:nvPr/>
        </p:nvCxnSpPr>
        <p:spPr>
          <a:xfrm flipV="1">
            <a:off x="6055162" y="2534453"/>
            <a:ext cx="342205" cy="128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6C3F202-1A29-5095-2FB6-0E3E117C78E2}"/>
              </a:ext>
            </a:extLst>
          </p:cNvPr>
          <p:cNvSpPr txBox="1"/>
          <p:nvPr/>
        </p:nvSpPr>
        <p:spPr>
          <a:xfrm>
            <a:off x="8370294" y="938418"/>
            <a:ext cx="3720890" cy="379463"/>
          </a:xfrm>
          <a:prstGeom prst="rect">
            <a:avLst/>
          </a:prstGeom>
          <a:noFill/>
        </p:spPr>
        <p:txBody>
          <a:bodyPr wrap="none" rtlCol="0">
            <a:spAutoFit/>
          </a:bodyPr>
          <a:lstStyle/>
          <a:p>
            <a:r>
              <a:rPr lang="en-US" dirty="0">
                <a:solidFill>
                  <a:schemeClr val="tx2"/>
                </a:solidFill>
              </a:rPr>
              <a:t>Slide courtesy of Dr. Carolyn Chu</a:t>
            </a:r>
          </a:p>
        </p:txBody>
      </p:sp>
    </p:spTree>
    <p:extLst>
      <p:ext uri="{BB962C8B-B14F-4D97-AF65-F5344CB8AC3E}">
        <p14:creationId xmlns:p14="http://schemas.microsoft.com/office/powerpoint/2010/main" val="22543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659C-2EB9-AF0B-3064-C94F1AC9E478}"/>
              </a:ext>
            </a:extLst>
          </p:cNvPr>
          <p:cNvSpPr>
            <a:spLocks noGrp="1"/>
          </p:cNvSpPr>
          <p:nvPr>
            <p:ph type="title"/>
          </p:nvPr>
        </p:nvSpPr>
        <p:spPr/>
        <p:txBody>
          <a:bodyPr/>
          <a:lstStyle/>
          <a:p>
            <a:r>
              <a:rPr lang="en-US" dirty="0"/>
              <a:t>Case 2</a:t>
            </a:r>
          </a:p>
        </p:txBody>
      </p:sp>
      <p:sp>
        <p:nvSpPr>
          <p:cNvPr id="3" name="Text Placeholder 2">
            <a:extLst>
              <a:ext uri="{FF2B5EF4-FFF2-40B4-BE49-F238E27FC236}">
                <a16:creationId xmlns:a16="http://schemas.microsoft.com/office/drawing/2014/main" id="{0F62170C-7632-3705-DC02-FF21CDF4F40C}"/>
              </a:ext>
            </a:extLst>
          </p:cNvPr>
          <p:cNvSpPr>
            <a:spLocks noGrp="1"/>
          </p:cNvSpPr>
          <p:nvPr>
            <p:ph type="body" sz="quarter" idx="11"/>
          </p:nvPr>
        </p:nvSpPr>
        <p:spPr>
          <a:xfrm>
            <a:off x="623890" y="1935957"/>
            <a:ext cx="10512424" cy="3619023"/>
          </a:xfrm>
        </p:spPr>
        <p:txBody>
          <a:bodyPr/>
          <a:lstStyle/>
          <a:p>
            <a:pPr marL="690377" indent="-342900">
              <a:buFont typeface="Arial" panose="020B0604020202020204" pitchFamily="34" charset="0"/>
              <a:buChar char="•"/>
            </a:pPr>
            <a:r>
              <a:rPr lang="en-US" dirty="0"/>
              <a:t>36yo at 22wks GA, conceived via IVF</a:t>
            </a:r>
          </a:p>
          <a:p>
            <a:pPr marL="1019567" lvl="2" indent="-342900">
              <a:buFont typeface="Arial" panose="020B0604020202020204" pitchFamily="34" charset="0"/>
              <a:buChar char="•"/>
            </a:pPr>
            <a:r>
              <a:rPr lang="en-US" sz="2400" dirty="0">
                <a:latin typeface="Helvetica Light"/>
                <a:ea typeface="+mn-lt"/>
                <a:cs typeface="+mn-lt"/>
              </a:rPr>
              <a:t>Born/raised in Ethiopia, unknown vaccine history.  1 sex partner: husband (?testing history)</a:t>
            </a:r>
            <a:endParaRPr lang="en-US" dirty="0"/>
          </a:p>
          <a:p>
            <a:pPr marL="690377" indent="-342900">
              <a:buFont typeface="Arial" panose="020B0604020202020204" pitchFamily="34" charset="0"/>
              <a:buChar char="•"/>
            </a:pPr>
            <a:r>
              <a:rPr lang="en-US" dirty="0"/>
              <a:t>Pre-IVF work-up (or early antenatal screening?): HIV negative by patient report  </a:t>
            </a:r>
          </a:p>
          <a:p>
            <a:pPr marL="690377" indent="-342900">
              <a:buFont typeface="Arial" panose="020B0604020202020204" pitchFamily="34" charset="0"/>
              <a:buChar char="•"/>
            </a:pPr>
            <a:r>
              <a:rPr lang="en-US" dirty="0"/>
              <a:t>8/5/2021 HIV Ag/Ab reactive </a:t>
            </a:r>
            <a:r>
              <a:rPr lang="en-US" dirty="0">
                <a:sym typeface="Wingdings" panose="05000000000000000000" pitchFamily="2" charset="2"/>
              </a:rPr>
              <a:t></a:t>
            </a:r>
            <a:r>
              <a:rPr lang="en-US" dirty="0"/>
              <a:t> HIV-1 Ab reactive, HIV-2 Ab indeterminate </a:t>
            </a:r>
            <a:r>
              <a:rPr lang="en-US" dirty="0">
                <a:sym typeface="Wingdings" panose="05000000000000000000" pitchFamily="2" charset="2"/>
              </a:rPr>
              <a:t> HIV-1 NAT not detected</a:t>
            </a:r>
          </a:p>
          <a:p>
            <a:pPr marL="1019567" lvl="2" indent="-342900">
              <a:buFont typeface="Arial" panose="020B0604020202020204" pitchFamily="34" charset="0"/>
              <a:buChar char="•"/>
            </a:pPr>
            <a:r>
              <a:rPr lang="en-US" dirty="0">
                <a:sym typeface="Wingdings" panose="05000000000000000000" pitchFamily="2" charset="2"/>
              </a:rPr>
              <a:t>Started on ART based on these results</a:t>
            </a:r>
            <a:endParaRPr lang="en-US" dirty="0"/>
          </a:p>
          <a:p>
            <a:pPr marL="690377"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DC44B181-FCA7-F4D6-9AAB-258683821110}"/>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52053211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D402-313C-3573-2763-5471BCD51320}"/>
              </a:ext>
            </a:extLst>
          </p:cNvPr>
          <p:cNvSpPr>
            <a:spLocks noGrp="1"/>
          </p:cNvSpPr>
          <p:nvPr>
            <p:ph type="title"/>
          </p:nvPr>
        </p:nvSpPr>
        <p:spPr/>
        <p:txBody>
          <a:bodyPr/>
          <a:lstStyle/>
          <a:p>
            <a:r>
              <a:rPr lang="en-US" dirty="0"/>
              <a:t>Case 2 (</a:t>
            </a:r>
            <a:r>
              <a:rPr lang="en-US" dirty="0" err="1"/>
              <a:t>cont</a:t>
            </a:r>
            <a:r>
              <a:rPr lang="en-US" dirty="0"/>
              <a:t>).</a:t>
            </a:r>
          </a:p>
        </p:txBody>
      </p:sp>
      <p:sp>
        <p:nvSpPr>
          <p:cNvPr id="3" name="Text Placeholder 2">
            <a:extLst>
              <a:ext uri="{FF2B5EF4-FFF2-40B4-BE49-F238E27FC236}">
                <a16:creationId xmlns:a16="http://schemas.microsoft.com/office/drawing/2014/main" id="{FD86E763-6DE3-B105-C3CD-6B2F1F81E722}"/>
              </a:ext>
            </a:extLst>
          </p:cNvPr>
          <p:cNvSpPr>
            <a:spLocks noGrp="1"/>
          </p:cNvSpPr>
          <p:nvPr>
            <p:ph type="body" sz="quarter" idx="11"/>
          </p:nvPr>
        </p:nvSpPr>
        <p:spPr>
          <a:xfrm>
            <a:off x="623890" y="1935957"/>
            <a:ext cx="10512424" cy="3790473"/>
          </a:xfrm>
        </p:spPr>
        <p:txBody>
          <a:bodyPr/>
          <a:lstStyle/>
          <a:p>
            <a:pPr marL="690377" indent="-342900">
              <a:buFont typeface="Arial" panose="020B0604020202020204" pitchFamily="34" charset="0"/>
              <a:buChar char="•"/>
            </a:pPr>
            <a:r>
              <a:rPr lang="en-US" dirty="0"/>
              <a:t>2 months later (after on ART x 3 weeks):</a:t>
            </a:r>
          </a:p>
          <a:p>
            <a:pPr marL="1019567" lvl="2" indent="-342900">
              <a:buFont typeface="Arial" panose="020B0604020202020204" pitchFamily="34" charset="0"/>
              <a:buChar char="•"/>
            </a:pPr>
            <a:r>
              <a:rPr lang="en-US" dirty="0"/>
              <a:t>HIV-1 NAT ND</a:t>
            </a:r>
          </a:p>
          <a:p>
            <a:pPr marL="1019567" lvl="2" indent="-342900">
              <a:buFont typeface="Arial" panose="020B0604020202020204" pitchFamily="34" charset="0"/>
              <a:buChar char="•"/>
            </a:pPr>
            <a:r>
              <a:rPr lang="en-US" dirty="0"/>
              <a:t>HIV-2 ND</a:t>
            </a:r>
          </a:p>
          <a:p>
            <a:pPr marL="1019567" lvl="2" indent="-342900">
              <a:buFont typeface="Arial" panose="020B0604020202020204" pitchFamily="34" charset="0"/>
              <a:buChar char="•"/>
            </a:pPr>
            <a:r>
              <a:rPr lang="en-US" dirty="0"/>
              <a:t>Lab director re-ran 8/2021 samples: same results—reactive env gp41, non-reactive env gp160</a:t>
            </a:r>
          </a:p>
          <a:p>
            <a:pPr marL="681234" lvl="1" indent="-342900">
              <a:buFont typeface="Arial" panose="020B0604020202020204" pitchFamily="34" charset="0"/>
              <a:buChar char="•"/>
            </a:pPr>
            <a:r>
              <a:rPr lang="en-US" dirty="0"/>
              <a:t>Patient requested repeat HIV, HBV screening (Sept 2021)</a:t>
            </a:r>
            <a:br>
              <a:rPr lang="en-US" dirty="0"/>
            </a:br>
            <a:r>
              <a:rPr lang="en-US" dirty="0"/>
              <a:t>Works in meat factory --&gt; read animal exposures can cause false pos</a:t>
            </a:r>
          </a:p>
          <a:p>
            <a:pPr marL="1019567" lvl="2" indent="-342900">
              <a:buFont typeface="Arial" panose="020B0604020202020204" pitchFamily="34" charset="0"/>
              <a:buChar char="•"/>
            </a:pPr>
            <a:r>
              <a:rPr lang="en-US" dirty="0"/>
              <a:t>HIV Ag/Ab with heterophile blocking reagent (HBR): non-reactive</a:t>
            </a:r>
            <a:br>
              <a:rPr lang="en-US" dirty="0"/>
            </a:br>
            <a:endParaRPr lang="en-US" dirty="0"/>
          </a:p>
        </p:txBody>
      </p:sp>
      <p:sp>
        <p:nvSpPr>
          <p:cNvPr id="4" name="Date Placeholder 3">
            <a:extLst>
              <a:ext uri="{FF2B5EF4-FFF2-40B4-BE49-F238E27FC236}">
                <a16:creationId xmlns:a16="http://schemas.microsoft.com/office/drawing/2014/main" id="{83BF5F33-7907-7AA7-8CAF-95B25C4B712E}"/>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248087560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2CE0-7986-2D20-2182-23EA5ABF6EBF}"/>
              </a:ext>
            </a:extLst>
          </p:cNvPr>
          <p:cNvSpPr>
            <a:spLocks noGrp="1"/>
          </p:cNvSpPr>
          <p:nvPr>
            <p:ph type="title"/>
          </p:nvPr>
        </p:nvSpPr>
        <p:spPr/>
        <p:txBody>
          <a:bodyPr/>
          <a:lstStyle/>
          <a:p>
            <a:r>
              <a:rPr lang="en-US" dirty="0"/>
              <a:t>ARQ 2 – Is this person infected with HIV?</a:t>
            </a:r>
          </a:p>
        </p:txBody>
      </p:sp>
      <p:sp>
        <p:nvSpPr>
          <p:cNvPr id="3" name="Text Placeholder 2">
            <a:extLst>
              <a:ext uri="{FF2B5EF4-FFF2-40B4-BE49-F238E27FC236}">
                <a16:creationId xmlns:a16="http://schemas.microsoft.com/office/drawing/2014/main" id="{770DB704-8A57-DD0D-2A70-602CD79DD032}"/>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Yes</a:t>
            </a:r>
          </a:p>
          <a:p>
            <a:pPr marL="690377" indent="-342900">
              <a:buFont typeface="Arial" panose="020B0604020202020204" pitchFamily="34" charset="0"/>
              <a:buChar char="•"/>
            </a:pPr>
            <a:r>
              <a:rPr lang="en-US" dirty="0"/>
              <a:t>No</a:t>
            </a:r>
          </a:p>
          <a:p>
            <a:pPr marL="690377" indent="-342900">
              <a:buFont typeface="Arial" panose="020B0604020202020204" pitchFamily="34" charset="0"/>
              <a:buChar char="•"/>
            </a:pPr>
            <a:r>
              <a:rPr lang="en-US" dirty="0"/>
              <a:t>I don’t know</a:t>
            </a:r>
          </a:p>
        </p:txBody>
      </p:sp>
      <p:sp>
        <p:nvSpPr>
          <p:cNvPr id="4" name="Date Placeholder 3">
            <a:extLst>
              <a:ext uri="{FF2B5EF4-FFF2-40B4-BE49-F238E27FC236}">
                <a16:creationId xmlns:a16="http://schemas.microsoft.com/office/drawing/2014/main" id="{1B0EA660-45E4-09DF-4A4F-4B4BCA0B2BA5}"/>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403630832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300A-1A38-945A-75D5-8971B1D08D9D}"/>
              </a:ext>
            </a:extLst>
          </p:cNvPr>
          <p:cNvSpPr>
            <a:spLocks noGrp="1"/>
          </p:cNvSpPr>
          <p:nvPr>
            <p:ph type="title"/>
          </p:nvPr>
        </p:nvSpPr>
        <p:spPr/>
        <p:txBody>
          <a:bodyPr/>
          <a:lstStyle/>
          <a:p>
            <a:r>
              <a:rPr lang="en-US" dirty="0"/>
              <a:t>Ambiguous HIV Test Results – what are they?</a:t>
            </a:r>
          </a:p>
        </p:txBody>
      </p:sp>
      <p:sp>
        <p:nvSpPr>
          <p:cNvPr id="3" name="Text Placeholder 2">
            <a:extLst>
              <a:ext uri="{FF2B5EF4-FFF2-40B4-BE49-F238E27FC236}">
                <a16:creationId xmlns:a16="http://schemas.microsoft.com/office/drawing/2014/main" id="{5AA86452-9A6A-A62A-5693-14BF5F9D101A}"/>
              </a:ext>
            </a:extLst>
          </p:cNvPr>
          <p:cNvSpPr>
            <a:spLocks noGrp="1"/>
          </p:cNvSpPr>
          <p:nvPr>
            <p:ph type="body" sz="quarter" idx="11"/>
          </p:nvPr>
        </p:nvSpPr>
        <p:spPr/>
        <p:txBody>
          <a:bodyPr/>
          <a:lstStyle/>
          <a:p>
            <a:pPr>
              <a:buFontTx/>
              <a:buChar char="-"/>
            </a:pPr>
            <a:r>
              <a:rPr lang="en-US" dirty="0"/>
              <a:t>Results where the presence or absence of HIV cannot be clearly established based on the usual HIV diagnostic algorithm; e.g.:</a:t>
            </a:r>
          </a:p>
          <a:p>
            <a:pPr lvl="2">
              <a:buFontTx/>
              <a:buChar char="-"/>
            </a:pPr>
            <a:r>
              <a:rPr lang="en-US" dirty="0"/>
              <a:t>A positive HIV Ag/Ab test but an indeterminate HIV-1/HIV-2 differentiation assay in someone with no prior/recent ART exposure</a:t>
            </a:r>
          </a:p>
          <a:p>
            <a:pPr lvl="2">
              <a:buFontTx/>
              <a:buChar char="-"/>
            </a:pPr>
            <a:r>
              <a:rPr lang="en-US" dirty="0"/>
              <a:t>A positive HIV Ag/Ab test but a negative HIV RNA test (or vice versa) in someone on/recently exposed to </a:t>
            </a:r>
            <a:r>
              <a:rPr lang="en-US" dirty="0" err="1"/>
              <a:t>PrEP</a:t>
            </a:r>
            <a:endParaRPr lang="en-US" dirty="0"/>
          </a:p>
          <a:p>
            <a:endParaRPr lang="en-US" dirty="0"/>
          </a:p>
        </p:txBody>
      </p:sp>
      <p:sp>
        <p:nvSpPr>
          <p:cNvPr id="4" name="Date Placeholder 3">
            <a:extLst>
              <a:ext uri="{FF2B5EF4-FFF2-40B4-BE49-F238E27FC236}">
                <a16:creationId xmlns:a16="http://schemas.microsoft.com/office/drawing/2014/main" id="{257EF918-89F2-9C66-36F4-CB59E1DA3B09}"/>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228148324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0C7B-57A9-F409-74B2-00881E6748F1}"/>
              </a:ext>
            </a:extLst>
          </p:cNvPr>
          <p:cNvSpPr>
            <a:spLocks noGrp="1"/>
          </p:cNvSpPr>
          <p:nvPr>
            <p:ph type="title"/>
          </p:nvPr>
        </p:nvSpPr>
        <p:spPr/>
        <p:txBody>
          <a:bodyPr/>
          <a:lstStyle/>
          <a:p>
            <a:r>
              <a:rPr lang="en-US" dirty="0"/>
              <a:t>Ambiguous HIV Test Results – what causes them?</a:t>
            </a:r>
          </a:p>
        </p:txBody>
      </p:sp>
      <p:sp>
        <p:nvSpPr>
          <p:cNvPr id="3" name="Text Placeholder 2">
            <a:extLst>
              <a:ext uri="{FF2B5EF4-FFF2-40B4-BE49-F238E27FC236}">
                <a16:creationId xmlns:a16="http://schemas.microsoft.com/office/drawing/2014/main" id="{B078966B-1B12-9A11-4E31-C6263D9D8F63}"/>
              </a:ext>
            </a:extLst>
          </p:cNvPr>
          <p:cNvSpPr>
            <a:spLocks noGrp="1"/>
          </p:cNvSpPr>
          <p:nvPr>
            <p:ph type="body" sz="quarter" idx="11"/>
          </p:nvPr>
        </p:nvSpPr>
        <p:spPr/>
        <p:txBody>
          <a:bodyPr/>
          <a:lstStyle/>
          <a:p>
            <a:pPr marL="155448" marR="0" lvl="0" indent="-118872" algn="l" defTabSz="685800" rtl="0" eaLnBrk="1" fontAlgn="auto" latinLnBrk="0" hangingPunct="1">
              <a:lnSpc>
                <a:spcPct val="90000"/>
              </a:lnSpc>
              <a:spcBef>
                <a:spcPts val="400"/>
              </a:spcBef>
              <a:spcAft>
                <a:spcPts val="400"/>
              </a:spcAft>
              <a:buClr>
                <a:srgbClr val="595959"/>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Laboratory error</a:t>
            </a:r>
          </a:p>
          <a:p>
            <a:pPr marL="155448" marR="0" lvl="0" indent="-118872" algn="l" defTabSz="685800" rtl="0" eaLnBrk="1" fontAlgn="auto" latinLnBrk="0" hangingPunct="1">
              <a:lnSpc>
                <a:spcPct val="90000"/>
              </a:lnSpc>
              <a:spcBef>
                <a:spcPts val="400"/>
              </a:spcBef>
              <a:spcAft>
                <a:spcPts val="400"/>
              </a:spcAft>
              <a:buClr>
                <a:srgbClr val="595959"/>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False positives due to cross-reacting antibodies, e.g.:</a:t>
            </a:r>
          </a:p>
          <a:p>
            <a:pPr marL="338328" marR="0" lvl="1" indent="-155448" algn="l" defTabSz="685800" rtl="0" eaLnBrk="1" fontAlgn="auto" latinLnBrk="0" hangingPunct="1">
              <a:lnSpc>
                <a:spcPct val="90000"/>
              </a:lnSpc>
              <a:spcBef>
                <a:spcPts val="0"/>
              </a:spcBef>
              <a:spcAft>
                <a:spcPts val="200"/>
              </a:spcAft>
              <a:buClr>
                <a:srgbClr val="595959"/>
              </a:buClr>
              <a:buSzTx/>
              <a:buFont typeface="System Font Regular"/>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Influenza vaccine</a:t>
            </a:r>
          </a:p>
          <a:p>
            <a:pPr marL="337820" marR="0" lvl="1" indent="-154940" algn="l" defTabSz="685800" rtl="0" eaLnBrk="1" fontAlgn="auto" latinLnBrk="0" hangingPunct="1">
              <a:lnSpc>
                <a:spcPct val="90000"/>
              </a:lnSpc>
              <a:spcBef>
                <a:spcPts val="0"/>
              </a:spcBef>
              <a:spcAft>
                <a:spcPts val="200"/>
              </a:spcAft>
              <a:buClr>
                <a:srgbClr val="595959"/>
              </a:buClr>
              <a:buSzTx/>
              <a:buFont typeface="System Font Regular"/>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COVID (and ? COVID vaccine)</a:t>
            </a:r>
          </a:p>
          <a:p>
            <a:pPr marL="338328" marR="0" lvl="1" indent="-155448" algn="l" defTabSz="685800" rtl="0" eaLnBrk="1" fontAlgn="auto" latinLnBrk="0" hangingPunct="1">
              <a:lnSpc>
                <a:spcPct val="90000"/>
              </a:lnSpc>
              <a:spcBef>
                <a:spcPts val="0"/>
              </a:spcBef>
              <a:spcAft>
                <a:spcPts val="200"/>
              </a:spcAft>
              <a:buClr>
                <a:srgbClr val="595959"/>
              </a:buClr>
              <a:buSzTx/>
              <a:buFont typeface="System Font Regular"/>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EBV</a:t>
            </a:r>
          </a:p>
          <a:p>
            <a:pPr marL="338328" marR="0" lvl="1" indent="-155448" algn="l" defTabSz="685800" rtl="0" eaLnBrk="1" fontAlgn="auto" latinLnBrk="0" hangingPunct="1">
              <a:lnSpc>
                <a:spcPct val="90000"/>
              </a:lnSpc>
              <a:spcBef>
                <a:spcPts val="0"/>
              </a:spcBef>
              <a:spcAft>
                <a:spcPts val="200"/>
              </a:spcAft>
              <a:buClr>
                <a:srgbClr val="595959"/>
              </a:buClr>
              <a:buSzTx/>
              <a:buFont typeface="System Font Regular"/>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Malaria</a:t>
            </a:r>
          </a:p>
          <a:p>
            <a:pPr marL="337820" marR="0" lvl="1" indent="-154940" algn="l" defTabSz="685800" rtl="0" eaLnBrk="1" fontAlgn="auto" latinLnBrk="0" hangingPunct="1">
              <a:lnSpc>
                <a:spcPct val="90000"/>
              </a:lnSpc>
              <a:spcBef>
                <a:spcPts val="0"/>
              </a:spcBef>
              <a:spcAft>
                <a:spcPts val="200"/>
              </a:spcAft>
              <a:buClr>
                <a:srgbClr val="595959"/>
              </a:buClr>
              <a:buSzTx/>
              <a:buFont typeface="System Font Regular"/>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Pregnancy</a:t>
            </a:r>
          </a:p>
          <a:p>
            <a:pPr marL="337820" marR="0" lvl="1" indent="-154940" algn="l" defTabSz="685800" rtl="0" eaLnBrk="1" fontAlgn="auto" latinLnBrk="0" hangingPunct="1">
              <a:lnSpc>
                <a:spcPct val="90000"/>
              </a:lnSpc>
              <a:spcBef>
                <a:spcPts val="0"/>
              </a:spcBef>
              <a:spcAft>
                <a:spcPts val="200"/>
              </a:spcAft>
              <a:buClr>
                <a:srgbClr val="595959"/>
              </a:buClr>
              <a:buSzTx/>
              <a:buFont typeface="System Font Regular"/>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Autoimmune disease</a:t>
            </a:r>
          </a:p>
          <a:p>
            <a:pPr marL="155448" marR="0" lvl="0" indent="-118872" algn="l" defTabSz="685800" rtl="0" eaLnBrk="1" fontAlgn="auto" latinLnBrk="0" hangingPunct="1">
              <a:lnSpc>
                <a:spcPct val="90000"/>
              </a:lnSpc>
              <a:spcBef>
                <a:spcPts val="400"/>
              </a:spcBef>
              <a:spcAft>
                <a:spcPts val="400"/>
              </a:spcAft>
              <a:buClr>
                <a:srgbClr val="595959"/>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Exposure to ART</a:t>
            </a:r>
          </a:p>
          <a:p>
            <a:pPr marL="154940" marR="0" lvl="0" indent="-118745" algn="l" defTabSz="685800" rtl="0" eaLnBrk="1" fontAlgn="auto" latinLnBrk="0" hangingPunct="1">
              <a:lnSpc>
                <a:spcPct val="90000"/>
              </a:lnSpc>
              <a:spcBef>
                <a:spcPts val="400"/>
              </a:spcBef>
              <a:spcAft>
                <a:spcPts val="400"/>
              </a:spcAft>
              <a:buClr>
                <a:srgbClr val="595959"/>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solidFill>
                <a:effectLst/>
                <a:uLnTx/>
                <a:uFillTx/>
                <a:ea typeface="+mn-ea"/>
                <a:cs typeface="+mn-cs"/>
              </a:rPr>
              <a:t>HIV vaccines</a:t>
            </a:r>
          </a:p>
          <a:p>
            <a:endParaRPr lang="en-US" dirty="0"/>
          </a:p>
        </p:txBody>
      </p:sp>
      <p:sp>
        <p:nvSpPr>
          <p:cNvPr id="4" name="Date Placeholder 3">
            <a:extLst>
              <a:ext uri="{FF2B5EF4-FFF2-40B4-BE49-F238E27FC236}">
                <a16:creationId xmlns:a16="http://schemas.microsoft.com/office/drawing/2014/main" id="{D8CC804C-A5D5-4885-9DEF-5A40756E0F9A}"/>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390731478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April 10, 2024</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lang="en-US" sz="1800" i="1" dirty="0" err="1">
                <a:solidFill>
                  <a:srgbClr val="222222"/>
                </a:solidFill>
                <a:latin typeface="Arial"/>
              </a:rPr>
              <a:t>HRSA.gov</a:t>
            </a:r>
            <a:r>
              <a:rPr lang="en-US" sz="1800" i="1" dirty="0">
                <a:solidFill>
                  <a:srgbClr val="222222"/>
                </a:solidFill>
                <a:latin typeface="Arial"/>
              </a:rPr>
              <a:t>.</a:t>
            </a:r>
          </a:p>
          <a:p>
            <a:pPr marL="152373" defTabSz="1218987">
              <a:spcBef>
                <a:spcPct val="20000"/>
              </a:spcBef>
              <a:spcAft>
                <a:spcPts val="0"/>
              </a:spcAft>
              <a:buClr>
                <a:srgbClr val="D6201A"/>
              </a:buClr>
              <a:buFont typeface="Wingdings" charset="2"/>
              <a:buNone/>
              <a:defRPr/>
            </a:pPr>
            <a:endParaRPr lang="en-US" sz="1800" i="1" dirty="0">
              <a:solidFill>
                <a:srgbClr val="222222"/>
              </a:solidFill>
              <a:latin typeface="Arial"/>
            </a:endParaRPr>
          </a:p>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ea typeface="Calibri" panose="020F0502020204030204" pitchFamily="34" charset="0"/>
              </a:rPr>
              <a:t>“Funding for this presentation was made possible by cooperative agreement </a:t>
            </a:r>
            <a:r>
              <a:rPr lang="en-US" sz="1800" i="1" dirty="0">
                <a:solidFill>
                  <a:srgbClr val="222222"/>
                </a:solidFill>
                <a:latin typeface="Arial"/>
              </a:rPr>
              <a:t>U1OHA30535</a:t>
            </a:r>
            <a:r>
              <a:rPr lang="en-US" sz="1800" i="1" dirty="0">
                <a:solidFill>
                  <a:srgbClr val="222222"/>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a:t>
            </a: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93DAC-051D-159F-CC40-B2487B977AE3}"/>
              </a:ext>
            </a:extLst>
          </p:cNvPr>
          <p:cNvSpPr>
            <a:spLocks noGrp="1"/>
          </p:cNvSpPr>
          <p:nvPr>
            <p:ph sz="quarter" idx="20"/>
          </p:nvPr>
        </p:nvSpPr>
        <p:spPr>
          <a:xfrm>
            <a:off x="281517" y="1540048"/>
            <a:ext cx="5248113" cy="4836660"/>
          </a:xfrm>
        </p:spPr>
        <p:txBody>
          <a:bodyPr vert="horz" lIns="121888" tIns="60944" rIns="121888" bIns="60944" rtlCol="0" anchor="t">
            <a:noAutofit/>
          </a:bodyPr>
          <a:lstStyle/>
          <a:p>
            <a:pPr marL="206535" indent="-158287"/>
            <a:r>
              <a:rPr lang="en-US" sz="2133" dirty="0">
                <a:latin typeface="Helvetica Light"/>
              </a:rPr>
              <a:t>Endogenous Ab in human serum/plasma that may interfere with IA --&gt; false elevations of measured values</a:t>
            </a:r>
          </a:p>
          <a:p>
            <a:pPr marL="450314" lvl="1" indent="-206535"/>
            <a:r>
              <a:rPr lang="en-US" sz="2133" dirty="0">
                <a:latin typeface="Helvetica Light"/>
              </a:rPr>
              <a:t>?Exposure to mice/mouse products</a:t>
            </a:r>
          </a:p>
          <a:p>
            <a:pPr marL="450314" lvl="1" indent="-206535"/>
            <a:r>
              <a:rPr lang="en-US" sz="2133" dirty="0">
                <a:latin typeface="Helvetica Light"/>
              </a:rPr>
              <a:t>?Immunization, transfusion</a:t>
            </a:r>
          </a:p>
          <a:p>
            <a:pPr marL="450314" lvl="1" indent="-206535"/>
            <a:r>
              <a:rPr lang="en-US" sz="2133" dirty="0">
                <a:latin typeface="Helvetica Light"/>
              </a:rPr>
              <a:t>?Autoimmune disease</a:t>
            </a:r>
          </a:p>
          <a:p>
            <a:pPr marL="450314" lvl="1" indent="-206535"/>
            <a:r>
              <a:rPr lang="en-US" sz="2133" dirty="0">
                <a:latin typeface="Helvetica Light"/>
              </a:rPr>
              <a:t>?Infection (e.g., EBV)</a:t>
            </a:r>
          </a:p>
          <a:p>
            <a:pPr marL="206535" indent="-158287"/>
            <a:r>
              <a:rPr lang="en-US" sz="2133" dirty="0">
                <a:latin typeface="Helvetica Light"/>
              </a:rPr>
              <a:t>0.17-40% prevalence</a:t>
            </a:r>
            <a:r>
              <a:rPr lang="en-US" sz="2133" baseline="30000" dirty="0">
                <a:latin typeface="Helvetica Light"/>
              </a:rPr>
              <a:t>1</a:t>
            </a:r>
          </a:p>
          <a:p>
            <a:pPr marL="206535" indent="-158287"/>
            <a:endParaRPr lang="en-US" sz="2133" dirty="0">
              <a:latin typeface="Helvetica Light"/>
            </a:endParaRPr>
          </a:p>
        </p:txBody>
      </p:sp>
      <p:sp>
        <p:nvSpPr>
          <p:cNvPr id="4" name="Title 3">
            <a:extLst>
              <a:ext uri="{FF2B5EF4-FFF2-40B4-BE49-F238E27FC236}">
                <a16:creationId xmlns:a16="http://schemas.microsoft.com/office/drawing/2014/main" id="{A64A9B0C-7FF0-5FF3-1E32-0E00F58F78C3}"/>
              </a:ext>
            </a:extLst>
          </p:cNvPr>
          <p:cNvSpPr>
            <a:spLocks noGrp="1"/>
          </p:cNvSpPr>
          <p:nvPr>
            <p:ph type="title"/>
          </p:nvPr>
        </p:nvSpPr>
        <p:spPr/>
        <p:txBody>
          <a:bodyPr/>
          <a:lstStyle/>
          <a:p>
            <a:r>
              <a:rPr lang="en-US" b="1" dirty="0">
                <a:latin typeface="Helvetica Light"/>
              </a:rPr>
              <a:t>Heterophile antibodies</a:t>
            </a:r>
            <a:endParaRPr lang="en-US" b="1"/>
          </a:p>
        </p:txBody>
      </p:sp>
      <p:pic>
        <p:nvPicPr>
          <p:cNvPr id="9" name="Picture 9" descr="Text&#10;&#10;Description automatically generated">
            <a:extLst>
              <a:ext uri="{FF2B5EF4-FFF2-40B4-BE49-F238E27FC236}">
                <a16:creationId xmlns:a16="http://schemas.microsoft.com/office/drawing/2014/main" id="{74C55B4D-5B3D-9967-8964-DAF484C488A5}"/>
              </a:ext>
            </a:extLst>
          </p:cNvPr>
          <p:cNvPicPr>
            <a:picLocks noChangeAspect="1"/>
          </p:cNvPicPr>
          <p:nvPr/>
        </p:nvPicPr>
        <p:blipFill>
          <a:blip r:embed="rId3"/>
          <a:stretch>
            <a:fillRect/>
          </a:stretch>
        </p:blipFill>
        <p:spPr>
          <a:xfrm>
            <a:off x="5687844" y="798827"/>
            <a:ext cx="6601093" cy="2103517"/>
          </a:xfrm>
          <a:prstGeom prst="rect">
            <a:avLst/>
          </a:prstGeom>
        </p:spPr>
      </p:pic>
      <p:pic>
        <p:nvPicPr>
          <p:cNvPr id="10" name="Picture 10" descr="Diagram&#10;&#10;Description automatically generated">
            <a:extLst>
              <a:ext uri="{FF2B5EF4-FFF2-40B4-BE49-F238E27FC236}">
                <a16:creationId xmlns:a16="http://schemas.microsoft.com/office/drawing/2014/main" id="{2B2AADCD-3F6C-7888-D457-B18A351EF386}"/>
              </a:ext>
            </a:extLst>
          </p:cNvPr>
          <p:cNvPicPr>
            <a:picLocks noChangeAspect="1"/>
          </p:cNvPicPr>
          <p:nvPr/>
        </p:nvPicPr>
        <p:blipFill>
          <a:blip r:embed="rId4"/>
          <a:stretch>
            <a:fillRect/>
          </a:stretch>
        </p:blipFill>
        <p:spPr>
          <a:xfrm>
            <a:off x="5691358" y="3209663"/>
            <a:ext cx="6380125" cy="2734378"/>
          </a:xfrm>
          <a:prstGeom prst="rect">
            <a:avLst/>
          </a:prstGeom>
        </p:spPr>
      </p:pic>
      <p:sp>
        <p:nvSpPr>
          <p:cNvPr id="11" name="Rectangle 10">
            <a:extLst>
              <a:ext uri="{FF2B5EF4-FFF2-40B4-BE49-F238E27FC236}">
                <a16:creationId xmlns:a16="http://schemas.microsoft.com/office/drawing/2014/main" id="{58E23FCA-FEE5-3920-B5B3-2D5BC4EA7509}"/>
              </a:ext>
            </a:extLst>
          </p:cNvPr>
          <p:cNvSpPr/>
          <p:nvPr/>
        </p:nvSpPr>
        <p:spPr>
          <a:xfrm>
            <a:off x="9092749" y="5493052"/>
            <a:ext cx="2889095" cy="1221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7" name="TextBox 6">
            <a:extLst>
              <a:ext uri="{FF2B5EF4-FFF2-40B4-BE49-F238E27FC236}">
                <a16:creationId xmlns:a16="http://schemas.microsoft.com/office/drawing/2014/main" id="{DC57A6CB-6F6D-9B9F-898C-C6742D59D778}"/>
              </a:ext>
            </a:extLst>
          </p:cNvPr>
          <p:cNvSpPr txBox="1"/>
          <p:nvPr/>
        </p:nvSpPr>
        <p:spPr>
          <a:xfrm>
            <a:off x="8718974" y="6376436"/>
            <a:ext cx="5247075" cy="328199"/>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r>
              <a:rPr lang="en-US" sz="1333" dirty="0">
                <a:latin typeface="Helvetica Light"/>
              </a:rPr>
              <a:t>1.  Morton A. (2014) </a:t>
            </a:r>
            <a:r>
              <a:rPr lang="en-US" sz="1333" dirty="0">
                <a:latin typeface="Helvetica Light"/>
                <a:ea typeface="+mn-lt"/>
                <a:cs typeface="+mn-lt"/>
              </a:rPr>
              <a:t>Aust Fam Physician</a:t>
            </a:r>
            <a:endParaRPr lang="en-US" sz="1333" dirty="0">
              <a:latin typeface="Helvetica Light"/>
            </a:endParaRPr>
          </a:p>
        </p:txBody>
      </p:sp>
      <p:cxnSp>
        <p:nvCxnSpPr>
          <p:cNvPr id="2" name="Straight Arrow Connector 1">
            <a:extLst>
              <a:ext uri="{FF2B5EF4-FFF2-40B4-BE49-F238E27FC236}">
                <a16:creationId xmlns:a16="http://schemas.microsoft.com/office/drawing/2014/main" id="{06AD32DB-44A0-A7BB-8972-B7428499AD7B}"/>
              </a:ext>
            </a:extLst>
          </p:cNvPr>
          <p:cNvCxnSpPr/>
          <p:nvPr/>
        </p:nvCxnSpPr>
        <p:spPr>
          <a:xfrm flipH="1">
            <a:off x="4380828" y="2415147"/>
            <a:ext cx="1254621" cy="2187590"/>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D22C1C-E881-454C-A763-7B3FEBBD45D5}"/>
              </a:ext>
            </a:extLst>
          </p:cNvPr>
          <p:cNvSpPr txBox="1"/>
          <p:nvPr/>
        </p:nvSpPr>
        <p:spPr>
          <a:xfrm>
            <a:off x="275402" y="4635950"/>
            <a:ext cx="5162401" cy="1764233"/>
          </a:xfrm>
          <a:prstGeom prst="rect">
            <a:avLst/>
          </a:prstGeom>
          <a:noFill/>
          <a:ln w="28575">
            <a:solidFill>
              <a:srgbClr val="0070C0"/>
            </a:solidFill>
          </a:ln>
        </p:spPr>
        <p:txBody>
          <a:bodyPr wrap="square" lIns="121888" tIns="60944" rIns="121888" bIns="60944" rtlCol="0" anchor="t">
            <a:spAutoFit/>
          </a:bodyPr>
          <a:lstStyle/>
          <a:p>
            <a:r>
              <a:rPr lang="en-US" sz="2133" dirty="0">
                <a:latin typeface="Helvetica Light"/>
              </a:rPr>
              <a:t>95% clinical specimens repeatedly reactive on one HIV screening platform negative when retested on different platform; </a:t>
            </a:r>
            <a:r>
              <a:rPr lang="en-US" sz="2133" i="1" dirty="0">
                <a:latin typeface="Helvetica Light"/>
              </a:rPr>
              <a:t>HBR pre-treatment eliminated/reduced false reactivity</a:t>
            </a:r>
            <a:endParaRPr lang="en-US" sz="2133" dirty="0"/>
          </a:p>
        </p:txBody>
      </p:sp>
      <p:sp>
        <p:nvSpPr>
          <p:cNvPr id="5" name="TextBox 4">
            <a:extLst>
              <a:ext uri="{FF2B5EF4-FFF2-40B4-BE49-F238E27FC236}">
                <a16:creationId xmlns:a16="http://schemas.microsoft.com/office/drawing/2014/main" id="{AE142460-8D01-DAE1-5190-546561F93A1B}"/>
              </a:ext>
            </a:extLst>
          </p:cNvPr>
          <p:cNvSpPr txBox="1"/>
          <p:nvPr/>
        </p:nvSpPr>
        <p:spPr>
          <a:xfrm>
            <a:off x="8184209" y="-46540"/>
            <a:ext cx="3720890" cy="379463"/>
          </a:xfrm>
          <a:prstGeom prst="rect">
            <a:avLst/>
          </a:prstGeom>
          <a:noFill/>
        </p:spPr>
        <p:txBody>
          <a:bodyPr wrap="none" rtlCol="0">
            <a:spAutoFit/>
          </a:bodyPr>
          <a:lstStyle/>
          <a:p>
            <a:r>
              <a:rPr lang="en-US" dirty="0">
                <a:solidFill>
                  <a:schemeClr val="tx2"/>
                </a:solidFill>
              </a:rPr>
              <a:t>Slide courtesy of Dr. Carolyn Chu</a:t>
            </a:r>
          </a:p>
        </p:txBody>
      </p:sp>
    </p:spTree>
    <p:extLst>
      <p:ext uri="{BB962C8B-B14F-4D97-AF65-F5344CB8AC3E}">
        <p14:creationId xmlns:p14="http://schemas.microsoft.com/office/powerpoint/2010/main" val="20030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8FAF4F1-C433-12C0-C970-95D0FE75D742}"/>
              </a:ext>
            </a:extLst>
          </p:cNvPr>
          <p:cNvSpPr>
            <a:spLocks noGrp="1"/>
          </p:cNvSpPr>
          <p:nvPr>
            <p:ph idx="1"/>
          </p:nvPr>
        </p:nvSpPr>
        <p:spPr/>
        <p:txBody>
          <a:bodyPr/>
          <a:lstStyle/>
          <a:p>
            <a:endParaRPr lang="en-US"/>
          </a:p>
        </p:txBody>
      </p:sp>
      <p:sp>
        <p:nvSpPr>
          <p:cNvPr id="5" name="Date Placeholder 4">
            <a:extLst>
              <a:ext uri="{FF2B5EF4-FFF2-40B4-BE49-F238E27FC236}">
                <a16:creationId xmlns:a16="http://schemas.microsoft.com/office/drawing/2014/main" id="{CEF7C2FD-339B-FC9F-943D-6FBF93A9BF78}"/>
              </a:ext>
            </a:extLst>
          </p:cNvPr>
          <p:cNvSpPr>
            <a:spLocks noGrp="1"/>
          </p:cNvSpPr>
          <p:nvPr>
            <p:ph type="dt" sz="half" idx="10"/>
          </p:nvPr>
        </p:nvSpPr>
        <p:spPr/>
        <p:txBody>
          <a:bodyPr/>
          <a:lstStyle/>
          <a:p>
            <a:fld id="{D90A14F4-0CE7-440D-A9AD-AE6DF60A6C88}" type="datetime4">
              <a:rPr lang="en-US" smtClean="0"/>
              <a:t>April 10, 2024</a:t>
            </a:fld>
            <a:endParaRPr lang="en-US" dirty="0"/>
          </a:p>
        </p:txBody>
      </p:sp>
      <p:pic>
        <p:nvPicPr>
          <p:cNvPr id="11" name="Picture 10">
            <a:extLst>
              <a:ext uri="{FF2B5EF4-FFF2-40B4-BE49-F238E27FC236}">
                <a16:creationId xmlns:a16="http://schemas.microsoft.com/office/drawing/2014/main" id="{B0B1DE86-8CBB-ECC5-7DB8-85F1A8537F14}"/>
              </a:ext>
            </a:extLst>
          </p:cNvPr>
          <p:cNvPicPr>
            <a:picLocks noChangeAspect="1"/>
          </p:cNvPicPr>
          <p:nvPr/>
        </p:nvPicPr>
        <p:blipFill>
          <a:blip r:embed="rId3"/>
          <a:stretch>
            <a:fillRect/>
          </a:stretch>
        </p:blipFill>
        <p:spPr>
          <a:xfrm>
            <a:off x="2372452" y="2014713"/>
            <a:ext cx="8164064" cy="1409165"/>
          </a:xfrm>
          <a:prstGeom prst="rect">
            <a:avLst/>
          </a:prstGeom>
        </p:spPr>
      </p:pic>
      <p:pic>
        <p:nvPicPr>
          <p:cNvPr id="17" name="Picture 16">
            <a:extLst>
              <a:ext uri="{FF2B5EF4-FFF2-40B4-BE49-F238E27FC236}">
                <a16:creationId xmlns:a16="http://schemas.microsoft.com/office/drawing/2014/main" id="{17621FAE-F5B5-41F7-0790-A403CA411DE2}"/>
              </a:ext>
            </a:extLst>
          </p:cNvPr>
          <p:cNvPicPr>
            <a:picLocks noChangeAspect="1"/>
          </p:cNvPicPr>
          <p:nvPr/>
        </p:nvPicPr>
        <p:blipFill>
          <a:blip r:embed="rId4"/>
          <a:stretch>
            <a:fillRect/>
          </a:stretch>
        </p:blipFill>
        <p:spPr>
          <a:xfrm>
            <a:off x="2834639" y="0"/>
            <a:ext cx="7106482" cy="1900571"/>
          </a:xfrm>
          <a:prstGeom prst="rect">
            <a:avLst/>
          </a:prstGeom>
        </p:spPr>
      </p:pic>
      <p:pic>
        <p:nvPicPr>
          <p:cNvPr id="19" name="Picture 18">
            <a:extLst>
              <a:ext uri="{FF2B5EF4-FFF2-40B4-BE49-F238E27FC236}">
                <a16:creationId xmlns:a16="http://schemas.microsoft.com/office/drawing/2014/main" id="{953C68F7-5CD5-B1CA-4B7D-1C9369B7D7E0}"/>
              </a:ext>
            </a:extLst>
          </p:cNvPr>
          <p:cNvPicPr>
            <a:picLocks noChangeAspect="1"/>
          </p:cNvPicPr>
          <p:nvPr/>
        </p:nvPicPr>
        <p:blipFill>
          <a:blip r:embed="rId5"/>
          <a:stretch>
            <a:fillRect/>
          </a:stretch>
        </p:blipFill>
        <p:spPr>
          <a:xfrm>
            <a:off x="2901243" y="3434123"/>
            <a:ext cx="6973273" cy="3496163"/>
          </a:xfrm>
          <a:prstGeom prst="rect">
            <a:avLst/>
          </a:prstGeom>
        </p:spPr>
      </p:pic>
      <p:cxnSp>
        <p:nvCxnSpPr>
          <p:cNvPr id="21" name="Straight Connector 20">
            <a:extLst>
              <a:ext uri="{FF2B5EF4-FFF2-40B4-BE49-F238E27FC236}">
                <a16:creationId xmlns:a16="http://schemas.microsoft.com/office/drawing/2014/main" id="{F4EA1C18-90C9-CCDD-1F7F-C5B1CB2AF93A}"/>
              </a:ext>
            </a:extLst>
          </p:cNvPr>
          <p:cNvCxnSpPr/>
          <p:nvPr/>
        </p:nvCxnSpPr>
        <p:spPr>
          <a:xfrm>
            <a:off x="3817620" y="6149340"/>
            <a:ext cx="590931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05BAB2-7B13-7FDF-7D42-B9246BB05D48}"/>
              </a:ext>
            </a:extLst>
          </p:cNvPr>
          <p:cNvCxnSpPr>
            <a:cxnSpLocks/>
          </p:cNvCxnSpPr>
          <p:nvPr/>
        </p:nvCxnSpPr>
        <p:spPr>
          <a:xfrm>
            <a:off x="2901243" y="6356350"/>
            <a:ext cx="371672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74434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2CE4-8F7F-CB1F-E1A0-E5582036728D}"/>
              </a:ext>
            </a:extLst>
          </p:cNvPr>
          <p:cNvSpPr>
            <a:spLocks noGrp="1"/>
          </p:cNvSpPr>
          <p:nvPr>
            <p:ph type="title"/>
          </p:nvPr>
        </p:nvSpPr>
        <p:spPr/>
        <p:txBody>
          <a:bodyPr/>
          <a:lstStyle/>
          <a:p>
            <a:r>
              <a:rPr lang="en-US" dirty="0"/>
              <a:t>Case 2 (</a:t>
            </a:r>
            <a:r>
              <a:rPr lang="en-US" dirty="0" err="1"/>
              <a:t>cont</a:t>
            </a:r>
            <a:r>
              <a:rPr lang="en-US" dirty="0"/>
              <a:t>)</a:t>
            </a:r>
          </a:p>
        </p:txBody>
      </p:sp>
      <p:sp>
        <p:nvSpPr>
          <p:cNvPr id="3" name="Text Placeholder 2">
            <a:extLst>
              <a:ext uri="{FF2B5EF4-FFF2-40B4-BE49-F238E27FC236}">
                <a16:creationId xmlns:a16="http://schemas.microsoft.com/office/drawing/2014/main" id="{8F502751-C17C-1A6D-833B-439DCF3221BE}"/>
              </a:ext>
            </a:extLst>
          </p:cNvPr>
          <p:cNvSpPr>
            <a:spLocks noGrp="1"/>
          </p:cNvSpPr>
          <p:nvPr>
            <p:ph type="body" sz="quarter" idx="11"/>
          </p:nvPr>
        </p:nvSpPr>
        <p:spPr>
          <a:xfrm>
            <a:off x="623890" y="1935957"/>
            <a:ext cx="10512424" cy="3573303"/>
          </a:xfrm>
        </p:spPr>
        <p:txBody>
          <a:bodyPr/>
          <a:lstStyle/>
          <a:p>
            <a:pPr marL="690377" indent="-342900">
              <a:buFont typeface="Arial" panose="020B0604020202020204" pitchFamily="34" charset="0"/>
              <a:buChar char="•"/>
            </a:pPr>
            <a:r>
              <a:rPr lang="en-US" dirty="0"/>
              <a:t>Called overnight:</a:t>
            </a:r>
          </a:p>
          <a:p>
            <a:pPr marL="1019567" lvl="2" indent="-342900">
              <a:buFont typeface="Arial" panose="020B0604020202020204" pitchFamily="34" charset="0"/>
              <a:buChar char="•"/>
            </a:pPr>
            <a:r>
              <a:rPr lang="en-US" dirty="0"/>
              <a:t>Infant delivered 2hrs ago: FT NSVD</a:t>
            </a:r>
          </a:p>
          <a:p>
            <a:pPr marL="1019567" lvl="2" indent="-342900">
              <a:buFont typeface="Arial" panose="020B0604020202020204" pitchFamily="34" charset="0"/>
              <a:buChar char="•"/>
            </a:pPr>
            <a:r>
              <a:rPr lang="en-US" dirty="0"/>
              <a:t>Sign-out from maternal HIV provider to Peds: "6wks AZT for infant and OK to breastfeed" </a:t>
            </a:r>
          </a:p>
          <a:p>
            <a:pPr marL="1476775" lvl="3" indent="-342900">
              <a:buFont typeface="Arial" panose="020B0604020202020204" pitchFamily="34" charset="0"/>
              <a:buChar char="•"/>
            </a:pPr>
            <a:r>
              <a:rPr lang="en-US" dirty="0"/>
              <a:t>Overnight Peds advised patient to pump/save until able to clarify prior breastfeeding </a:t>
            </a:r>
          </a:p>
          <a:p>
            <a:pPr marL="1019567" lvl="2" indent="-342900">
              <a:buFont typeface="Arial" panose="020B0604020202020204" pitchFamily="34" charset="0"/>
              <a:buChar char="•"/>
            </a:pPr>
            <a:r>
              <a:rPr lang="en-US" dirty="0"/>
              <a:t>Overnight convo with Hotline: ?Role of initial infant ARVs while awaiting further info</a:t>
            </a:r>
          </a:p>
        </p:txBody>
      </p:sp>
      <p:sp>
        <p:nvSpPr>
          <p:cNvPr id="4" name="Date Placeholder 3">
            <a:extLst>
              <a:ext uri="{FF2B5EF4-FFF2-40B4-BE49-F238E27FC236}">
                <a16:creationId xmlns:a16="http://schemas.microsoft.com/office/drawing/2014/main" id="{14D7D1BA-94CF-6DB3-D653-863EB1818E4D}"/>
              </a:ext>
            </a:extLst>
          </p:cNvPr>
          <p:cNvSpPr>
            <a:spLocks noGrp="1"/>
          </p:cNvSpPr>
          <p:nvPr>
            <p:ph type="dt" sz="half" idx="2"/>
          </p:nvPr>
        </p:nvSpPr>
        <p:spPr/>
        <p:txBody>
          <a:bodyPr/>
          <a:lstStyle/>
          <a:p>
            <a:fld id="{90DD43B1-01E5-D847-B965-FC264A9E1869}" type="datetime4">
              <a:rPr lang="en-US" smtClean="0"/>
              <a:pPr/>
              <a:t>April 10, 2024</a:t>
            </a:fld>
            <a:endParaRPr lang="en-US" dirty="0"/>
          </a:p>
        </p:txBody>
      </p:sp>
    </p:spTree>
    <p:extLst>
      <p:ext uri="{BB962C8B-B14F-4D97-AF65-F5344CB8AC3E}">
        <p14:creationId xmlns:p14="http://schemas.microsoft.com/office/powerpoint/2010/main" val="365459257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8956-D96C-9796-8546-38D35FCA5146}"/>
              </a:ext>
            </a:extLst>
          </p:cNvPr>
          <p:cNvSpPr>
            <a:spLocks noGrp="1"/>
          </p:cNvSpPr>
          <p:nvPr>
            <p:ph type="title"/>
          </p:nvPr>
        </p:nvSpPr>
        <p:spPr>
          <a:xfrm>
            <a:off x="623890" y="879177"/>
            <a:ext cx="7928665" cy="679251"/>
          </a:xfrm>
        </p:spPr>
        <p:txBody>
          <a:bodyPr>
            <a:normAutofit fontScale="90000"/>
          </a:bodyPr>
          <a:lstStyle/>
          <a:p>
            <a:r>
              <a:rPr lang="en-US" dirty="0"/>
              <a:t>What to do about uncertain HIV test results</a:t>
            </a:r>
            <a:br>
              <a:rPr lang="en-US" dirty="0"/>
            </a:br>
            <a:r>
              <a:rPr lang="en-US" dirty="0"/>
              <a:t> in pregnancy</a:t>
            </a:r>
          </a:p>
        </p:txBody>
      </p:sp>
      <p:sp>
        <p:nvSpPr>
          <p:cNvPr id="3" name="Text Placeholder 2">
            <a:extLst>
              <a:ext uri="{FF2B5EF4-FFF2-40B4-BE49-F238E27FC236}">
                <a16:creationId xmlns:a16="http://schemas.microsoft.com/office/drawing/2014/main" id="{E3DA3897-C489-8E3A-F506-E7C80CA72381}"/>
              </a:ext>
            </a:extLst>
          </p:cNvPr>
          <p:cNvSpPr>
            <a:spLocks noGrp="1"/>
          </p:cNvSpPr>
          <p:nvPr>
            <p:ph type="body" sz="quarter" idx="11"/>
          </p:nvPr>
        </p:nvSpPr>
        <p:spPr/>
        <p:txBody>
          <a:bodyPr/>
          <a:lstStyle/>
          <a:p>
            <a:endParaRPr lang="en-US"/>
          </a:p>
        </p:txBody>
      </p:sp>
      <p:sp>
        <p:nvSpPr>
          <p:cNvPr id="4" name="Date Placeholder 3">
            <a:extLst>
              <a:ext uri="{FF2B5EF4-FFF2-40B4-BE49-F238E27FC236}">
                <a16:creationId xmlns:a16="http://schemas.microsoft.com/office/drawing/2014/main" id="{81DDF2FB-DB69-C8D9-8AE8-84190B18A151}"/>
              </a:ext>
            </a:extLst>
          </p:cNvPr>
          <p:cNvSpPr>
            <a:spLocks noGrp="1"/>
          </p:cNvSpPr>
          <p:nvPr>
            <p:ph type="dt" sz="half" idx="2"/>
          </p:nvPr>
        </p:nvSpPr>
        <p:spPr/>
        <p:txBody>
          <a:bodyPr/>
          <a:lstStyle/>
          <a:p>
            <a:fld id="{90DD43B1-01E5-D847-B965-FC264A9E1869}" type="datetime4">
              <a:rPr lang="en-US" smtClean="0"/>
              <a:t>April 10, 2024</a:t>
            </a:fld>
            <a:endParaRPr lang="en-US" dirty="0"/>
          </a:p>
        </p:txBody>
      </p:sp>
      <p:pic>
        <p:nvPicPr>
          <p:cNvPr id="6" name="Picture 5">
            <a:extLst>
              <a:ext uri="{FF2B5EF4-FFF2-40B4-BE49-F238E27FC236}">
                <a16:creationId xmlns:a16="http://schemas.microsoft.com/office/drawing/2014/main" id="{D1DD83EB-9AA1-28CF-4D9B-296BCA86BA0D}"/>
              </a:ext>
            </a:extLst>
          </p:cNvPr>
          <p:cNvPicPr>
            <a:picLocks noChangeAspect="1"/>
          </p:cNvPicPr>
          <p:nvPr/>
        </p:nvPicPr>
        <p:blipFill>
          <a:blip r:embed="rId3"/>
          <a:stretch>
            <a:fillRect/>
          </a:stretch>
        </p:blipFill>
        <p:spPr>
          <a:xfrm>
            <a:off x="623296" y="1935957"/>
            <a:ext cx="10706365" cy="1731667"/>
          </a:xfrm>
          <a:prstGeom prst="rect">
            <a:avLst/>
          </a:prstGeom>
        </p:spPr>
      </p:pic>
      <p:pic>
        <p:nvPicPr>
          <p:cNvPr id="10" name="Picture 9">
            <a:extLst>
              <a:ext uri="{FF2B5EF4-FFF2-40B4-BE49-F238E27FC236}">
                <a16:creationId xmlns:a16="http://schemas.microsoft.com/office/drawing/2014/main" id="{3F2C283C-6BBA-EE01-C29D-524F0D900BD4}"/>
              </a:ext>
            </a:extLst>
          </p:cNvPr>
          <p:cNvPicPr>
            <a:picLocks noChangeAspect="1"/>
          </p:cNvPicPr>
          <p:nvPr/>
        </p:nvPicPr>
        <p:blipFill>
          <a:blip r:embed="rId4"/>
          <a:stretch>
            <a:fillRect/>
          </a:stretch>
        </p:blipFill>
        <p:spPr>
          <a:xfrm>
            <a:off x="623296" y="4016498"/>
            <a:ext cx="10565501" cy="1085436"/>
          </a:xfrm>
          <a:prstGeom prst="rect">
            <a:avLst/>
          </a:prstGeom>
        </p:spPr>
      </p:pic>
      <p:pic>
        <p:nvPicPr>
          <p:cNvPr id="12" name="Picture 11">
            <a:extLst>
              <a:ext uri="{FF2B5EF4-FFF2-40B4-BE49-F238E27FC236}">
                <a16:creationId xmlns:a16="http://schemas.microsoft.com/office/drawing/2014/main" id="{924A7BA6-DB28-2A0A-BC3F-9142B641C571}"/>
              </a:ext>
            </a:extLst>
          </p:cNvPr>
          <p:cNvPicPr>
            <a:picLocks noChangeAspect="1"/>
          </p:cNvPicPr>
          <p:nvPr/>
        </p:nvPicPr>
        <p:blipFill>
          <a:blip r:embed="rId5"/>
          <a:stretch>
            <a:fillRect/>
          </a:stretch>
        </p:blipFill>
        <p:spPr>
          <a:xfrm>
            <a:off x="8663940" y="859453"/>
            <a:ext cx="3524885" cy="1042214"/>
          </a:xfrm>
          <a:prstGeom prst="rect">
            <a:avLst/>
          </a:prstGeom>
        </p:spPr>
      </p:pic>
      <p:sp>
        <p:nvSpPr>
          <p:cNvPr id="13" name="TextBox 12">
            <a:extLst>
              <a:ext uri="{FF2B5EF4-FFF2-40B4-BE49-F238E27FC236}">
                <a16:creationId xmlns:a16="http://schemas.microsoft.com/office/drawing/2014/main" id="{9039E5D6-53E1-5AC7-7FB7-5E60B89238EB}"/>
              </a:ext>
            </a:extLst>
          </p:cNvPr>
          <p:cNvSpPr txBox="1"/>
          <p:nvPr/>
        </p:nvSpPr>
        <p:spPr>
          <a:xfrm>
            <a:off x="3786729" y="6450159"/>
            <a:ext cx="4615366" cy="215444"/>
          </a:xfrm>
          <a:prstGeom prst="rect">
            <a:avLst/>
          </a:prstGeom>
          <a:noFill/>
        </p:spPr>
        <p:txBody>
          <a:bodyPr wrap="none" rtlCol="0">
            <a:spAutoFit/>
          </a:bodyPr>
          <a:lstStyle/>
          <a:p>
            <a:r>
              <a:rPr lang="en-US" sz="800" dirty="0">
                <a:solidFill>
                  <a:srgbClr val="FF0000"/>
                </a:solidFill>
              </a:rPr>
              <a:t>Downloaded from </a:t>
            </a:r>
            <a:r>
              <a:rPr lang="en-US" sz="800" dirty="0">
                <a:solidFill>
                  <a:srgbClr val="FF0000"/>
                </a:solidFill>
                <a:hlinkClick r:id="rId6">
                  <a:extLst>
                    <a:ext uri="{A12FA001-AC4F-418D-AE19-62706E023703}">
                      <ahyp:hlinkClr xmlns:ahyp="http://schemas.microsoft.com/office/drawing/2018/hyperlinkcolor" val="tx"/>
                    </a:ext>
                  </a:extLst>
                </a:hlinkClick>
              </a:rPr>
              <a:t>https://clinicalinfo.hiv.gov/en/guidelines/perinatal/whats-new</a:t>
            </a:r>
            <a:r>
              <a:rPr lang="en-US" sz="800" dirty="0">
                <a:solidFill>
                  <a:srgbClr val="FF0000"/>
                </a:solidFill>
              </a:rPr>
              <a:t>, accessed 3/29/24</a:t>
            </a:r>
          </a:p>
        </p:txBody>
      </p:sp>
    </p:spTree>
    <p:extLst>
      <p:ext uri="{BB962C8B-B14F-4D97-AF65-F5344CB8AC3E}">
        <p14:creationId xmlns:p14="http://schemas.microsoft.com/office/powerpoint/2010/main" val="166730910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9E35-9823-C7D3-8897-AB5634C15291}"/>
              </a:ext>
            </a:extLst>
          </p:cNvPr>
          <p:cNvSpPr>
            <a:spLocks noGrp="1"/>
          </p:cNvSpPr>
          <p:nvPr>
            <p:ph type="title"/>
          </p:nvPr>
        </p:nvSpPr>
        <p:spPr/>
        <p:txBody>
          <a:bodyPr/>
          <a:lstStyle/>
          <a:p>
            <a:r>
              <a:rPr lang="en-US" dirty="0"/>
              <a:t>Case 2 (</a:t>
            </a:r>
            <a:r>
              <a:rPr lang="en-US" dirty="0" err="1"/>
              <a:t>cont</a:t>
            </a:r>
            <a:r>
              <a:rPr lang="en-US" dirty="0"/>
              <a:t>)</a:t>
            </a:r>
          </a:p>
        </p:txBody>
      </p:sp>
      <p:sp>
        <p:nvSpPr>
          <p:cNvPr id="3" name="Text Placeholder 2">
            <a:extLst>
              <a:ext uri="{FF2B5EF4-FFF2-40B4-BE49-F238E27FC236}">
                <a16:creationId xmlns:a16="http://schemas.microsoft.com/office/drawing/2014/main" id="{F8B097AC-2BF7-CB81-5110-E022FD7C87CD}"/>
              </a:ext>
            </a:extLst>
          </p:cNvPr>
          <p:cNvSpPr>
            <a:spLocks noGrp="1"/>
          </p:cNvSpPr>
          <p:nvPr>
            <p:ph type="body" sz="quarter" idx="11"/>
          </p:nvPr>
        </p:nvSpPr>
        <p:spPr>
          <a:xfrm>
            <a:off x="623890" y="1935957"/>
            <a:ext cx="10512424" cy="3875364"/>
          </a:xfrm>
        </p:spPr>
        <p:txBody>
          <a:bodyPr>
            <a:normAutofit fontScale="92500" lnSpcReduction="20000"/>
          </a:bodyPr>
          <a:lstStyle/>
          <a:p>
            <a:pPr marL="681234" lvl="1" indent="-342900">
              <a:buFont typeface="Arial" panose="020B0604020202020204" pitchFamily="34" charset="0"/>
              <a:buChar char="•"/>
            </a:pPr>
            <a:r>
              <a:rPr lang="en-US" dirty="0"/>
              <a:t>Next day f/u: Likely interpretation of maternal testing = false positive... ?  Decision to continue maternal ART to delivery and then D/C </a:t>
            </a:r>
          </a:p>
          <a:p>
            <a:pPr marL="1019567" lvl="2" indent="-342900">
              <a:buFont typeface="Arial" panose="020B0604020202020204" pitchFamily="34" charset="0"/>
              <a:buChar char="•"/>
            </a:pPr>
            <a:r>
              <a:rPr lang="en-US" dirty="0"/>
              <a:t>Infant testing: NAT?  HIV Ag/Ab?</a:t>
            </a:r>
          </a:p>
          <a:p>
            <a:pPr marL="1019567" lvl="2" indent="-342900">
              <a:buFont typeface="Arial" panose="020B0604020202020204" pitchFamily="34" charset="0"/>
              <a:buChar char="•"/>
            </a:pPr>
            <a:r>
              <a:rPr lang="en-US" dirty="0"/>
              <a:t>Infant ARV management?</a:t>
            </a:r>
          </a:p>
          <a:p>
            <a:pPr marL="1019567" lvl="2" indent="-342900">
              <a:buFont typeface="Arial" panose="020B0604020202020204" pitchFamily="34" charset="0"/>
              <a:buChar char="•"/>
            </a:pPr>
            <a:r>
              <a:rPr lang="en-US" dirty="0"/>
              <a:t>Additional maternal testing?</a:t>
            </a:r>
          </a:p>
          <a:p>
            <a:pPr marL="681234" lvl="1" indent="-342900">
              <a:buFont typeface="Arial" panose="020B0604020202020204" pitchFamily="34" charset="0"/>
              <a:buChar char="•"/>
            </a:pPr>
            <a:r>
              <a:rPr lang="en-US" dirty="0"/>
              <a:t>Final NCCC recommendations:</a:t>
            </a:r>
          </a:p>
          <a:p>
            <a:pPr marL="1019567" lvl="2" indent="-342900">
              <a:buFont typeface="Arial" panose="020B0604020202020204" pitchFamily="34" charset="0"/>
              <a:buChar char="•"/>
            </a:pPr>
            <a:r>
              <a:rPr lang="en-US" dirty="0"/>
              <a:t>Most likely maternal HIV test results false +</a:t>
            </a:r>
          </a:p>
          <a:p>
            <a:pPr marL="1019567" lvl="2" indent="-342900">
              <a:buFont typeface="Arial" panose="020B0604020202020204" pitchFamily="34" charset="0"/>
              <a:buChar char="•"/>
            </a:pPr>
            <a:r>
              <a:rPr lang="en-US" dirty="0"/>
              <a:t>Agree with decision to continue ART in pregnancy</a:t>
            </a:r>
          </a:p>
          <a:p>
            <a:pPr marL="1019567" lvl="2" indent="-342900">
              <a:buFont typeface="Arial" panose="020B0604020202020204" pitchFamily="34" charset="0"/>
              <a:buChar char="•"/>
            </a:pPr>
            <a:r>
              <a:rPr lang="en-US" dirty="0"/>
              <a:t>Suggest AZT for baby while awaiting further clarification of maternal status</a:t>
            </a:r>
          </a:p>
          <a:p>
            <a:pPr marL="1019567" lvl="2" indent="-342900">
              <a:buFont typeface="Arial" panose="020B0604020202020204" pitchFamily="34" charset="0"/>
              <a:buChar char="•"/>
            </a:pPr>
            <a:r>
              <a:rPr lang="en-US" dirty="0"/>
              <a:t>Repeat HIV Ag/Ab test on a different instrumented platform </a:t>
            </a:r>
            <a:r>
              <a:rPr lang="en-US" dirty="0">
                <a:sym typeface="Wingdings" panose="05000000000000000000" pitchFamily="2" charset="2"/>
              </a:rPr>
              <a:t> </a:t>
            </a:r>
          </a:p>
          <a:p>
            <a:pPr marL="1476775" lvl="3" indent="-342900">
              <a:buFont typeface="Arial" panose="020B0604020202020204" pitchFamily="34" charset="0"/>
              <a:buChar char="•"/>
            </a:pPr>
            <a:r>
              <a:rPr lang="en-US" dirty="0">
                <a:sym typeface="Wingdings" panose="05000000000000000000" pitchFamily="2" charset="2"/>
              </a:rPr>
              <a:t>If neg, stop infant ARVs</a:t>
            </a:r>
          </a:p>
          <a:p>
            <a:pPr marL="1476775" lvl="3" indent="-342900">
              <a:buFont typeface="Arial" panose="020B0604020202020204" pitchFamily="34" charset="0"/>
              <a:buChar char="•"/>
            </a:pPr>
            <a:r>
              <a:rPr lang="en-US" dirty="0">
                <a:sym typeface="Wingdings" panose="05000000000000000000" pitchFamily="2" charset="2"/>
              </a:rPr>
              <a:t>If positive, do additional test (e.g. proviral DNA resistance test or Western blot)</a:t>
            </a:r>
            <a:endParaRPr lang="en-US" dirty="0"/>
          </a:p>
          <a:p>
            <a:pPr marL="690377"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4190562E-614B-5C38-D92B-7CFC34CAFFBA}"/>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1930205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D2BD-FFEF-BE1F-DB3F-D5349AFD9100}"/>
              </a:ext>
            </a:extLst>
          </p:cNvPr>
          <p:cNvSpPr>
            <a:spLocks noGrp="1"/>
          </p:cNvSpPr>
          <p:nvPr>
            <p:ph type="title"/>
          </p:nvPr>
        </p:nvSpPr>
        <p:spPr/>
        <p:txBody>
          <a:bodyPr/>
          <a:lstStyle/>
          <a:p>
            <a:r>
              <a:rPr lang="en-US" dirty="0"/>
              <a:t>Case 3</a:t>
            </a:r>
          </a:p>
        </p:txBody>
      </p:sp>
      <p:sp>
        <p:nvSpPr>
          <p:cNvPr id="3" name="Text Placeholder 2">
            <a:extLst>
              <a:ext uri="{FF2B5EF4-FFF2-40B4-BE49-F238E27FC236}">
                <a16:creationId xmlns:a16="http://schemas.microsoft.com/office/drawing/2014/main" id="{428ECAEA-E25B-5D0A-EA2D-A99EDB0C347A}"/>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June 2023: 23 </a:t>
            </a:r>
            <a:r>
              <a:rPr lang="en-US" dirty="0" err="1"/>
              <a:t>yo</a:t>
            </a:r>
            <a:r>
              <a:rPr lang="en-US" dirty="0"/>
              <a:t> cis-M presents for repeat LA-CAB injection</a:t>
            </a:r>
          </a:p>
          <a:p>
            <a:pPr marL="1019567" lvl="2" indent="-342900">
              <a:buFont typeface="Arial" panose="020B0604020202020204" pitchFamily="34" charset="0"/>
              <a:buChar char="•"/>
            </a:pPr>
            <a:r>
              <a:rPr lang="en-US" dirty="0"/>
              <a:t>Previously on </a:t>
            </a:r>
            <a:r>
              <a:rPr lang="en-US" dirty="0" err="1"/>
              <a:t>PrEP</a:t>
            </a:r>
            <a:r>
              <a:rPr lang="en-US" dirty="0"/>
              <a:t> at different facility, but no records available. </a:t>
            </a:r>
          </a:p>
          <a:p>
            <a:pPr marL="1019567" lvl="2" indent="-342900">
              <a:buFont typeface="Arial" panose="020B0604020202020204" pitchFamily="34" charset="0"/>
              <a:buChar char="•"/>
            </a:pPr>
            <a:r>
              <a:rPr lang="en-US" dirty="0"/>
              <a:t>May 10: </a:t>
            </a:r>
            <a:r>
              <a:rPr lang="en-US" dirty="0" err="1"/>
              <a:t>PrEP</a:t>
            </a:r>
            <a:r>
              <a:rPr lang="en-US" dirty="0"/>
              <a:t> enrollment visit – HIV Ag/Ab and VL both negative</a:t>
            </a:r>
          </a:p>
          <a:p>
            <a:pPr marL="1019567" lvl="2" indent="-342900">
              <a:buFont typeface="Arial" panose="020B0604020202020204" pitchFamily="34" charset="0"/>
              <a:buChar char="•"/>
            </a:pPr>
            <a:r>
              <a:rPr lang="en-US" dirty="0"/>
              <a:t>May 30: Initial injection</a:t>
            </a:r>
          </a:p>
          <a:p>
            <a:pPr marL="1476775" lvl="3" indent="-342900">
              <a:buFont typeface="Arial" panose="020B0604020202020204" pitchFamily="34" charset="0"/>
              <a:buChar char="•"/>
            </a:pPr>
            <a:r>
              <a:rPr lang="en-US" dirty="0"/>
              <a:t>Rapid HIV Ab test negative on day injection given</a:t>
            </a:r>
          </a:p>
          <a:p>
            <a:pPr marL="1019567" lvl="2" indent="-342900">
              <a:buFont typeface="Arial" panose="020B0604020202020204" pitchFamily="34" charset="0"/>
              <a:buChar char="•"/>
            </a:pPr>
            <a:r>
              <a:rPr lang="en-US" dirty="0"/>
              <a:t>June 27: day of visit – Ag/Ab test and VL done, injection given</a:t>
            </a:r>
          </a:p>
          <a:p>
            <a:pPr marL="1476775" lvl="3" indent="-342900">
              <a:buFont typeface="Arial" panose="020B0604020202020204" pitchFamily="34" charset="0"/>
              <a:buChar char="•"/>
            </a:pPr>
            <a:r>
              <a:rPr lang="en-US" dirty="0"/>
              <a:t>No rapid test done</a:t>
            </a:r>
          </a:p>
          <a:p>
            <a:pPr lvl="2"/>
            <a:endParaRPr lang="en-US" dirty="0"/>
          </a:p>
        </p:txBody>
      </p:sp>
      <p:sp>
        <p:nvSpPr>
          <p:cNvPr id="4" name="Date Placeholder 3">
            <a:extLst>
              <a:ext uri="{FF2B5EF4-FFF2-40B4-BE49-F238E27FC236}">
                <a16:creationId xmlns:a16="http://schemas.microsoft.com/office/drawing/2014/main" id="{C95F0173-D301-1DA4-EC1D-C1E272D29478}"/>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86328071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6795-124A-0BFB-8225-7971A3541897}"/>
              </a:ext>
            </a:extLst>
          </p:cNvPr>
          <p:cNvSpPr>
            <a:spLocks noGrp="1"/>
          </p:cNvSpPr>
          <p:nvPr>
            <p:ph type="title"/>
          </p:nvPr>
        </p:nvSpPr>
        <p:spPr/>
        <p:txBody>
          <a:bodyPr/>
          <a:lstStyle/>
          <a:p>
            <a:r>
              <a:rPr lang="en-US" dirty="0"/>
              <a:t>Case 3 (</a:t>
            </a:r>
            <a:r>
              <a:rPr lang="en-US" dirty="0" err="1"/>
              <a:t>cont</a:t>
            </a:r>
            <a:r>
              <a:rPr lang="en-US" dirty="0"/>
              <a:t>)</a:t>
            </a:r>
          </a:p>
        </p:txBody>
      </p:sp>
      <p:sp>
        <p:nvSpPr>
          <p:cNvPr id="3" name="Text Placeholder 2">
            <a:extLst>
              <a:ext uri="{FF2B5EF4-FFF2-40B4-BE49-F238E27FC236}">
                <a16:creationId xmlns:a16="http://schemas.microsoft.com/office/drawing/2014/main" id="{B10A2ED4-C19F-BB79-9933-69CE63D55014}"/>
              </a:ext>
            </a:extLst>
          </p:cNvPr>
          <p:cNvSpPr>
            <a:spLocks noGrp="1"/>
          </p:cNvSpPr>
          <p:nvPr>
            <p:ph type="body" sz="quarter" idx="11"/>
          </p:nvPr>
        </p:nvSpPr>
        <p:spPr>
          <a:xfrm>
            <a:off x="623890" y="1935957"/>
            <a:ext cx="10512424" cy="3378993"/>
          </a:xfrm>
        </p:spPr>
        <p:txBody>
          <a:bodyPr/>
          <a:lstStyle/>
          <a:p>
            <a:pPr marL="690377" indent="-342900">
              <a:buFont typeface="Arial" panose="020B0604020202020204" pitchFamily="34" charset="0"/>
              <a:buChar char="•"/>
            </a:pPr>
            <a:r>
              <a:rPr lang="en-US" dirty="0"/>
              <a:t>6/30: HIV Ag/Ab test results as “low-level positive”</a:t>
            </a:r>
          </a:p>
          <a:p>
            <a:pPr marL="1019567" lvl="2" indent="-342900">
              <a:buFont typeface="Arial" panose="020B0604020202020204" pitchFamily="34" charset="0"/>
              <a:buChar char="•"/>
            </a:pPr>
            <a:r>
              <a:rPr lang="en-US" dirty="0"/>
              <a:t>HIV VL: 451 c/mL</a:t>
            </a:r>
          </a:p>
          <a:p>
            <a:pPr marL="1019567" lvl="2" indent="-342900">
              <a:buFont typeface="Arial" panose="020B0604020202020204" pitchFamily="34" charset="0"/>
              <a:buChar char="•"/>
            </a:pPr>
            <a:endParaRPr lang="en-US" dirty="0"/>
          </a:p>
          <a:p>
            <a:pPr marL="681234" lvl="1" indent="-342900">
              <a:buFont typeface="Arial" panose="020B0604020202020204" pitchFamily="34" charset="0"/>
              <a:buChar char="•"/>
            </a:pPr>
            <a:r>
              <a:rPr lang="en-US" dirty="0"/>
              <a:t>Additional history: between 5/10 and 5/30, patient reports:</a:t>
            </a:r>
          </a:p>
          <a:p>
            <a:pPr marL="1019567" lvl="2" indent="-342900">
              <a:buFont typeface="Arial" panose="020B0604020202020204" pitchFamily="34" charset="0"/>
              <a:buChar char="•"/>
            </a:pPr>
            <a:r>
              <a:rPr lang="en-US" dirty="0"/>
              <a:t>4 sexual partners, all known to patient</a:t>
            </a:r>
          </a:p>
          <a:p>
            <a:pPr marL="1019567" lvl="2" indent="-342900">
              <a:buFont typeface="Arial" panose="020B0604020202020204" pitchFamily="34" charset="0"/>
              <a:buChar char="•"/>
            </a:pPr>
            <a:r>
              <a:rPr lang="en-US" dirty="0"/>
              <a:t>All either on </a:t>
            </a:r>
            <a:r>
              <a:rPr lang="en-US" dirty="0" err="1"/>
              <a:t>PrEP</a:t>
            </a:r>
            <a:r>
              <a:rPr lang="en-US" dirty="0"/>
              <a:t> or HIV status known</a:t>
            </a:r>
          </a:p>
          <a:p>
            <a:pPr marL="1019567" lvl="2" indent="-342900">
              <a:buFont typeface="Arial" panose="020B0604020202020204" pitchFamily="34" charset="0"/>
              <a:buChar char="•"/>
            </a:pPr>
            <a:r>
              <a:rPr lang="en-US" dirty="0"/>
              <a:t>Main partner also had been on </a:t>
            </a:r>
            <a:r>
              <a:rPr lang="en-US" dirty="0" err="1"/>
              <a:t>PrEP</a:t>
            </a:r>
            <a:r>
              <a:rPr lang="en-US" dirty="0"/>
              <a:t>, but off for about 1 week before first injection 5/30</a:t>
            </a:r>
          </a:p>
        </p:txBody>
      </p:sp>
      <p:sp>
        <p:nvSpPr>
          <p:cNvPr id="4" name="Date Placeholder 3">
            <a:extLst>
              <a:ext uri="{FF2B5EF4-FFF2-40B4-BE49-F238E27FC236}">
                <a16:creationId xmlns:a16="http://schemas.microsoft.com/office/drawing/2014/main" id="{1485F0A0-8054-A073-A10B-D3683DC27FCF}"/>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302970782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980C-C34F-3A4E-9E0B-8BB1BF76198A}"/>
              </a:ext>
            </a:extLst>
          </p:cNvPr>
          <p:cNvSpPr>
            <a:spLocks noGrp="1"/>
          </p:cNvSpPr>
          <p:nvPr>
            <p:ph type="title"/>
          </p:nvPr>
        </p:nvSpPr>
        <p:spPr/>
        <p:txBody>
          <a:bodyPr/>
          <a:lstStyle/>
          <a:p>
            <a:r>
              <a:rPr lang="en-US" dirty="0"/>
              <a:t>ARQ 3: Is this person infected with HIV?</a:t>
            </a:r>
          </a:p>
        </p:txBody>
      </p:sp>
      <p:sp>
        <p:nvSpPr>
          <p:cNvPr id="3" name="Text Placeholder 2">
            <a:extLst>
              <a:ext uri="{FF2B5EF4-FFF2-40B4-BE49-F238E27FC236}">
                <a16:creationId xmlns:a16="http://schemas.microsoft.com/office/drawing/2014/main" id="{83CF4F92-19AC-F935-E04D-89A3254F3182}"/>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Yes</a:t>
            </a:r>
          </a:p>
          <a:p>
            <a:pPr marL="690377" indent="-342900">
              <a:buFont typeface="Arial" panose="020B0604020202020204" pitchFamily="34" charset="0"/>
              <a:buChar char="•"/>
            </a:pPr>
            <a:r>
              <a:rPr lang="en-US" dirty="0"/>
              <a:t>No</a:t>
            </a:r>
          </a:p>
          <a:p>
            <a:pPr marL="690377" indent="-342900">
              <a:buFont typeface="Arial" panose="020B0604020202020204" pitchFamily="34" charset="0"/>
              <a:buChar char="•"/>
            </a:pPr>
            <a:r>
              <a:rPr lang="en-US" dirty="0"/>
              <a:t>I don’t know</a:t>
            </a:r>
          </a:p>
        </p:txBody>
      </p:sp>
      <p:sp>
        <p:nvSpPr>
          <p:cNvPr id="4" name="Date Placeholder 3">
            <a:extLst>
              <a:ext uri="{FF2B5EF4-FFF2-40B4-BE49-F238E27FC236}">
                <a16:creationId xmlns:a16="http://schemas.microsoft.com/office/drawing/2014/main" id="{B4E70178-B27F-B53D-812F-09A863104A3D}"/>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292804929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23297" y="915073"/>
            <a:ext cx="10512425" cy="648915"/>
          </a:xfrm>
        </p:spPr>
        <p:txBody>
          <a:bodyPr>
            <a:normAutofit fontScale="90000"/>
          </a:bodyPr>
          <a:lstStyle/>
          <a:p>
            <a:r>
              <a:rPr lang="en-US" dirty="0"/>
              <a:t>Recommended HIV testing algorithm prior to starting </a:t>
            </a:r>
            <a:r>
              <a:rPr lang="en-US" dirty="0" err="1"/>
              <a:t>PrEP</a:t>
            </a:r>
            <a:endParaRPr lang="en-US" dirty="0"/>
          </a:p>
        </p:txBody>
      </p:sp>
      <p:sp>
        <p:nvSpPr>
          <p:cNvPr id="15" name="Text Placeholder 14"/>
          <p:cNvSpPr>
            <a:spLocks noGrp="1"/>
          </p:cNvSpPr>
          <p:nvPr>
            <p:ph type="body" sz="quarter" idx="11"/>
          </p:nvPr>
        </p:nvSpPr>
        <p:spPr>
          <a:xfrm>
            <a:off x="365760" y="2040640"/>
            <a:ext cx="5634989" cy="3800090"/>
          </a:xfrm>
        </p:spPr>
        <p:txBody>
          <a:bodyPr>
            <a:normAutofit fontScale="92500" lnSpcReduction="10000"/>
          </a:bodyPr>
          <a:lstStyle/>
          <a:p>
            <a:r>
              <a:rPr lang="en-US" dirty="0"/>
              <a:t>For people with no recent PEP or </a:t>
            </a:r>
            <a:r>
              <a:rPr lang="en-US" dirty="0" err="1"/>
              <a:t>PrEP</a:t>
            </a:r>
            <a:r>
              <a:rPr lang="en-US" dirty="0"/>
              <a:t> exposure*</a:t>
            </a:r>
          </a:p>
          <a:p>
            <a:pPr lvl="1"/>
            <a:r>
              <a:rPr lang="en-US" dirty="0"/>
              <a:t>HIV Ag/Ab with reflex to confirmatory differentiation assay</a:t>
            </a:r>
          </a:p>
          <a:p>
            <a:pPr marL="182880" lvl="1" indent="0">
              <a:buNone/>
            </a:pPr>
            <a:endParaRPr lang="en-US" dirty="0"/>
          </a:p>
          <a:p>
            <a:r>
              <a:rPr lang="en-US" dirty="0"/>
              <a:t>If high risk exposure/signs or symptoms of acute HIV within 4 weeks OR planning on injectable </a:t>
            </a:r>
            <a:r>
              <a:rPr lang="en-US" dirty="0" err="1"/>
              <a:t>PrEP</a:t>
            </a:r>
            <a:r>
              <a:rPr lang="en-US" dirty="0"/>
              <a:t>:</a:t>
            </a:r>
          </a:p>
          <a:p>
            <a:pPr lvl="1"/>
            <a:r>
              <a:rPr lang="en-US" dirty="0"/>
              <a:t>Obtain HIV RNA (qualitative or quantitative) as well</a:t>
            </a:r>
          </a:p>
        </p:txBody>
      </p:sp>
      <p:sp>
        <p:nvSpPr>
          <p:cNvPr id="5" name="Date Placeholder 4"/>
          <p:cNvSpPr>
            <a:spLocks noGrp="1"/>
          </p:cNvSpPr>
          <p:nvPr>
            <p:ph type="dt" sz="half" idx="2"/>
          </p:nvPr>
        </p:nvSpPr>
        <p:spPr/>
        <p:txBody>
          <a:bodyPr/>
          <a:lstStyle/>
          <a:p>
            <a:fld id="{12021DF4-2D29-4836-A31D-682C0A1B4F45}" type="datetime4">
              <a:rPr lang="en-US" smtClean="0"/>
              <a:pPr/>
              <a:t>April 10, 2024</a:t>
            </a:fld>
            <a:endParaRPr lang="en-US" dirty="0"/>
          </a:p>
        </p:txBody>
      </p:sp>
      <p:sp>
        <p:nvSpPr>
          <p:cNvPr id="3" name="TextBox 2">
            <a:extLst>
              <a:ext uri="{FF2B5EF4-FFF2-40B4-BE49-F238E27FC236}">
                <a16:creationId xmlns:a16="http://schemas.microsoft.com/office/drawing/2014/main" id="{B1763CD0-63C3-CE54-74EA-C7947810232C}"/>
              </a:ext>
            </a:extLst>
          </p:cNvPr>
          <p:cNvSpPr txBox="1"/>
          <p:nvPr/>
        </p:nvSpPr>
        <p:spPr>
          <a:xfrm flipH="1">
            <a:off x="4060640" y="6008210"/>
            <a:ext cx="4489621" cy="246221"/>
          </a:xfrm>
          <a:prstGeom prst="rect">
            <a:avLst/>
          </a:prstGeom>
          <a:noFill/>
        </p:spPr>
        <p:txBody>
          <a:bodyPr wrap="square" rtlCol="0">
            <a:spAutoFit/>
          </a:bodyPr>
          <a:lstStyle/>
          <a:p>
            <a:pPr algn="ctr"/>
            <a:r>
              <a:rPr lang="en-US" sz="1000" dirty="0">
                <a:solidFill>
                  <a:schemeClr val="accent2"/>
                </a:solidFill>
              </a:rPr>
              <a:t>* No oral PEP/</a:t>
            </a:r>
            <a:r>
              <a:rPr lang="en-US" sz="1000" dirty="0" err="1">
                <a:solidFill>
                  <a:schemeClr val="accent2"/>
                </a:solidFill>
              </a:rPr>
              <a:t>PrEP</a:t>
            </a:r>
            <a:r>
              <a:rPr lang="en-US" sz="1000" dirty="0">
                <a:solidFill>
                  <a:schemeClr val="accent2"/>
                </a:solidFill>
              </a:rPr>
              <a:t> within 3 </a:t>
            </a:r>
            <a:r>
              <a:rPr lang="en-US" sz="1000" dirty="0" err="1">
                <a:solidFill>
                  <a:schemeClr val="accent2"/>
                </a:solidFill>
              </a:rPr>
              <a:t>mos</a:t>
            </a:r>
            <a:r>
              <a:rPr lang="en-US" sz="1000" dirty="0">
                <a:solidFill>
                  <a:schemeClr val="accent2"/>
                </a:solidFill>
              </a:rPr>
              <a:t>, and no injectable </a:t>
            </a:r>
            <a:r>
              <a:rPr lang="en-US" sz="1000" dirty="0" err="1">
                <a:solidFill>
                  <a:schemeClr val="accent2"/>
                </a:solidFill>
              </a:rPr>
              <a:t>PrEP</a:t>
            </a:r>
            <a:r>
              <a:rPr lang="en-US" sz="1000" dirty="0">
                <a:solidFill>
                  <a:schemeClr val="accent2"/>
                </a:solidFill>
              </a:rPr>
              <a:t> within 12 </a:t>
            </a:r>
            <a:r>
              <a:rPr lang="en-US" sz="1000" dirty="0" err="1">
                <a:solidFill>
                  <a:schemeClr val="accent2"/>
                </a:solidFill>
              </a:rPr>
              <a:t>mos</a:t>
            </a:r>
            <a:endParaRPr lang="en-US" sz="1000" dirty="0">
              <a:solidFill>
                <a:schemeClr val="accent2"/>
              </a:solidFill>
            </a:endParaRPr>
          </a:p>
        </p:txBody>
      </p:sp>
      <p:sp>
        <p:nvSpPr>
          <p:cNvPr id="4" name="TextBox 3">
            <a:extLst>
              <a:ext uri="{FF2B5EF4-FFF2-40B4-BE49-F238E27FC236}">
                <a16:creationId xmlns:a16="http://schemas.microsoft.com/office/drawing/2014/main" id="{56A96FBB-6CDE-441C-0B43-28C09DF7F2F4}"/>
              </a:ext>
            </a:extLst>
          </p:cNvPr>
          <p:cNvSpPr txBox="1"/>
          <p:nvPr/>
        </p:nvSpPr>
        <p:spPr>
          <a:xfrm flipH="1">
            <a:off x="3730247" y="6199509"/>
            <a:ext cx="5082747" cy="461665"/>
          </a:xfrm>
          <a:prstGeom prst="rect">
            <a:avLst/>
          </a:prstGeom>
          <a:noFill/>
        </p:spPr>
        <p:txBody>
          <a:bodyPr wrap="square" rtlCol="0">
            <a:spAutoFit/>
          </a:bodyPr>
          <a:lstStyle/>
          <a:p>
            <a:pPr algn="ctr"/>
            <a:r>
              <a:rPr lang="en-US" sz="800" dirty="0">
                <a:solidFill>
                  <a:schemeClr val="accent6"/>
                </a:solidFill>
              </a:rPr>
              <a:t>Centers for Disease Control and Prevention: US Public Health Service: </a:t>
            </a:r>
            <a:r>
              <a:rPr lang="en-US" sz="800" dirty="0" err="1">
                <a:solidFill>
                  <a:schemeClr val="accent6"/>
                </a:solidFill>
              </a:rPr>
              <a:t>Preexposure</a:t>
            </a:r>
            <a:r>
              <a:rPr lang="en-US" sz="800" dirty="0">
                <a:solidFill>
                  <a:schemeClr val="accent6"/>
                </a:solidFill>
              </a:rPr>
              <a:t> prophylaxis for the prevention of HIV infection in the United States—2021 Update: a clinical practice guideline. https://www.cdc.gov/hiv/pdf/risk/prep/cdc-hiv-prep-guidelines-2021.pdf. Published December 2021</a:t>
            </a:r>
          </a:p>
        </p:txBody>
      </p:sp>
      <p:pic>
        <p:nvPicPr>
          <p:cNvPr id="11" name="Picture Placeholder 10">
            <a:extLst>
              <a:ext uri="{FF2B5EF4-FFF2-40B4-BE49-F238E27FC236}">
                <a16:creationId xmlns:a16="http://schemas.microsoft.com/office/drawing/2014/main" id="{DC99B328-E7F9-B446-E6F8-001B41EDDC69}"/>
              </a:ext>
            </a:extLst>
          </p:cNvPr>
          <p:cNvPicPr>
            <a:picLocks noGrp="1" noChangeAspect="1"/>
          </p:cNvPicPr>
          <p:nvPr>
            <p:ph type="pic" sz="quarter" idx="12"/>
          </p:nvPr>
        </p:nvPicPr>
        <p:blipFill rotWithShape="1">
          <a:blip r:embed="rId2"/>
          <a:srcRect l="-5526" r="-5526"/>
          <a:stretch/>
        </p:blipFill>
        <p:spPr>
          <a:xfrm>
            <a:off x="6094413" y="1563989"/>
            <a:ext cx="5701788" cy="4139900"/>
          </a:xfrm>
        </p:spPr>
      </p:pic>
    </p:spTree>
    <p:extLst>
      <p:ext uri="{BB962C8B-B14F-4D97-AF65-F5344CB8AC3E}">
        <p14:creationId xmlns:p14="http://schemas.microsoft.com/office/powerpoint/2010/main" val="157741088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A53B-D6F1-AA07-B1B0-D0C1CA988EE4}"/>
              </a:ext>
            </a:extLst>
          </p:cNvPr>
          <p:cNvSpPr>
            <a:spLocks noGrp="1"/>
          </p:cNvSpPr>
          <p:nvPr>
            <p:ph type="title"/>
          </p:nvPr>
        </p:nvSpPr>
        <p:spPr>
          <a:xfrm>
            <a:off x="623888" y="891290"/>
            <a:ext cx="10512425" cy="648915"/>
          </a:xfrm>
        </p:spPr>
        <p:txBody>
          <a:bodyPr>
            <a:noAutofit/>
          </a:bodyPr>
          <a:lstStyle/>
          <a:p>
            <a:r>
              <a:rPr lang="en-US" sz="2400" dirty="0"/>
              <a:t>Recommended HIV testing algorithm for persons on/with recent exposure to </a:t>
            </a:r>
            <a:r>
              <a:rPr lang="en-US" sz="2400" dirty="0" err="1"/>
              <a:t>PrEP</a:t>
            </a:r>
            <a:r>
              <a:rPr lang="en-US" sz="2400" dirty="0"/>
              <a:t> (or PEP)</a:t>
            </a:r>
            <a:br>
              <a:rPr lang="en-US" sz="2400" dirty="0"/>
            </a:br>
            <a:endParaRPr lang="en-US" sz="2400" dirty="0"/>
          </a:p>
        </p:txBody>
      </p:sp>
      <p:sp>
        <p:nvSpPr>
          <p:cNvPr id="3" name="Text Placeholder 2">
            <a:extLst>
              <a:ext uri="{FF2B5EF4-FFF2-40B4-BE49-F238E27FC236}">
                <a16:creationId xmlns:a16="http://schemas.microsoft.com/office/drawing/2014/main" id="{D73C7C16-905B-5F90-B18A-BA0AF3FC76F1}"/>
              </a:ext>
            </a:extLst>
          </p:cNvPr>
          <p:cNvSpPr>
            <a:spLocks noGrp="1"/>
          </p:cNvSpPr>
          <p:nvPr>
            <p:ph type="body" sz="quarter" idx="11"/>
          </p:nvPr>
        </p:nvSpPr>
        <p:spPr/>
        <p:txBody>
          <a:bodyPr>
            <a:normAutofit fontScale="77500" lnSpcReduction="20000"/>
          </a:bodyPr>
          <a:lstStyle/>
          <a:p>
            <a:r>
              <a:rPr lang="en-US" dirty="0"/>
              <a:t>All people on </a:t>
            </a:r>
            <a:r>
              <a:rPr lang="en-US" dirty="0" err="1"/>
              <a:t>PrEP</a:t>
            </a:r>
            <a:r>
              <a:rPr lang="en-US" dirty="0"/>
              <a:t>, or with a recent exposure to </a:t>
            </a:r>
            <a:r>
              <a:rPr lang="en-US" dirty="0" err="1"/>
              <a:t>PrEP</a:t>
            </a:r>
            <a:r>
              <a:rPr lang="en-US" dirty="0"/>
              <a:t>, should get:</a:t>
            </a:r>
          </a:p>
          <a:p>
            <a:pPr lvl="1"/>
            <a:r>
              <a:rPr lang="en-US" dirty="0"/>
              <a:t>HIV Ag/Ab test</a:t>
            </a:r>
          </a:p>
          <a:p>
            <a:pPr lvl="1"/>
            <a:r>
              <a:rPr lang="en-US" dirty="0"/>
              <a:t>HIV RNA test (qualitative or quantitative)</a:t>
            </a:r>
          </a:p>
          <a:p>
            <a:r>
              <a:rPr lang="en-US" dirty="0"/>
              <a:t>If both positive = HIV infection</a:t>
            </a:r>
          </a:p>
          <a:p>
            <a:r>
              <a:rPr lang="en-US" dirty="0"/>
              <a:t>If both negative = no HIV infection</a:t>
            </a:r>
          </a:p>
          <a:p>
            <a:r>
              <a:rPr lang="en-US" dirty="0"/>
              <a:t>If one positive but the other negative – ambiguous test result, additional testing recommended</a:t>
            </a:r>
          </a:p>
          <a:p>
            <a:endParaRPr lang="en-US" dirty="0"/>
          </a:p>
        </p:txBody>
      </p:sp>
      <p:sp>
        <p:nvSpPr>
          <p:cNvPr id="5" name="Date Placeholder 4">
            <a:extLst>
              <a:ext uri="{FF2B5EF4-FFF2-40B4-BE49-F238E27FC236}">
                <a16:creationId xmlns:a16="http://schemas.microsoft.com/office/drawing/2014/main" id="{173EED1C-A3B8-5A0B-A06A-216EF00D8AB8}"/>
              </a:ext>
            </a:extLst>
          </p:cNvPr>
          <p:cNvSpPr>
            <a:spLocks noGrp="1"/>
          </p:cNvSpPr>
          <p:nvPr>
            <p:ph type="dt" sz="half" idx="2"/>
          </p:nvPr>
        </p:nvSpPr>
        <p:spPr/>
        <p:txBody>
          <a:bodyPr/>
          <a:lstStyle/>
          <a:p>
            <a:fld id="{889B010B-938C-4BD0-AF7C-9746274FFE3D}" type="datetime4">
              <a:rPr lang="en-US" smtClean="0"/>
              <a:t>April 10, 2024</a:t>
            </a:fld>
            <a:endParaRPr lang="en-US" dirty="0"/>
          </a:p>
        </p:txBody>
      </p:sp>
      <p:pic>
        <p:nvPicPr>
          <p:cNvPr id="9" name="Picture Placeholder 8">
            <a:extLst>
              <a:ext uri="{FF2B5EF4-FFF2-40B4-BE49-F238E27FC236}">
                <a16:creationId xmlns:a16="http://schemas.microsoft.com/office/drawing/2014/main" id="{03806468-A5B5-4E4F-44BA-0D7C8172E1E7}"/>
              </a:ext>
            </a:extLst>
          </p:cNvPr>
          <p:cNvPicPr>
            <a:picLocks noGrp="1" noChangeAspect="1"/>
          </p:cNvPicPr>
          <p:nvPr>
            <p:ph type="pic" sz="quarter" idx="12"/>
          </p:nvPr>
        </p:nvPicPr>
        <p:blipFill rotWithShape="1">
          <a:blip r:embed="rId3"/>
          <a:srcRect l="-1097" r="-1097"/>
          <a:stretch/>
        </p:blipFill>
        <p:spPr>
          <a:xfrm>
            <a:off x="6094413" y="1360488"/>
            <a:ext cx="5803900" cy="4308475"/>
          </a:xfrm>
        </p:spPr>
      </p:pic>
      <p:sp>
        <p:nvSpPr>
          <p:cNvPr id="10" name="TextBox 9">
            <a:extLst>
              <a:ext uri="{FF2B5EF4-FFF2-40B4-BE49-F238E27FC236}">
                <a16:creationId xmlns:a16="http://schemas.microsoft.com/office/drawing/2014/main" id="{4BFA67D1-6B9C-74C9-7025-A2030F88C9BD}"/>
              </a:ext>
            </a:extLst>
          </p:cNvPr>
          <p:cNvSpPr txBox="1"/>
          <p:nvPr/>
        </p:nvSpPr>
        <p:spPr>
          <a:xfrm flipH="1">
            <a:off x="3730247" y="6199509"/>
            <a:ext cx="5082747" cy="461665"/>
          </a:xfrm>
          <a:prstGeom prst="rect">
            <a:avLst/>
          </a:prstGeom>
          <a:noFill/>
        </p:spPr>
        <p:txBody>
          <a:bodyPr wrap="square" rtlCol="0">
            <a:spAutoFit/>
          </a:bodyPr>
          <a:lstStyle/>
          <a:p>
            <a:pPr algn="ctr"/>
            <a:r>
              <a:rPr lang="en-US" sz="800" dirty="0">
                <a:solidFill>
                  <a:schemeClr val="accent6"/>
                </a:solidFill>
              </a:rPr>
              <a:t>Centers for Disease Control and Prevention: US Public Health Service: </a:t>
            </a:r>
            <a:r>
              <a:rPr lang="en-US" sz="800" dirty="0" err="1">
                <a:solidFill>
                  <a:schemeClr val="accent6"/>
                </a:solidFill>
              </a:rPr>
              <a:t>Preexposure</a:t>
            </a:r>
            <a:r>
              <a:rPr lang="en-US" sz="800" dirty="0">
                <a:solidFill>
                  <a:schemeClr val="accent6"/>
                </a:solidFill>
              </a:rPr>
              <a:t> prophylaxis for the prevention of HIV infection in the United States—2021 Update: a clinical practice guideline. https://www.cdc.gov/hiv/pdf/risk/prep/cdc-hiv-prep-guidelines-2021.pdf. Published December 2021</a:t>
            </a:r>
          </a:p>
        </p:txBody>
      </p:sp>
    </p:spTree>
    <p:extLst>
      <p:ext uri="{BB962C8B-B14F-4D97-AF65-F5344CB8AC3E}">
        <p14:creationId xmlns:p14="http://schemas.microsoft.com/office/powerpoint/2010/main" val="260219387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April 10, 2024</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633227" indent="-285750" algn="l">
              <a:buFont typeface="Arial" panose="020B0604020202020204" pitchFamily="34" charset="0"/>
              <a:buChar char="•"/>
            </a:pPr>
            <a:r>
              <a:rPr lang="en-US" sz="1800" b="0" i="0" dirty="0">
                <a:solidFill>
                  <a:srgbClr val="172B4D"/>
                </a:solidFill>
                <a:effectLst/>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633227" indent="-285750" algn="l">
              <a:buFont typeface="Arial" panose="020B0604020202020204" pitchFamily="34" charset="0"/>
              <a:buChar char="•"/>
            </a:pPr>
            <a:r>
              <a:rPr lang="en-US" sz="1800" b="0" i="0" dirty="0">
                <a:solidFill>
                  <a:srgbClr val="172B4D"/>
                </a:solidFill>
                <a:effectLst/>
              </a:rPr>
              <a:t>None of the planners, faculty, and others in control of educational content for this educational activity have relevant financial relationship(s) to disclose with ineligible companies.</a:t>
            </a:r>
          </a:p>
          <a:p>
            <a:pPr marL="633227" indent="-285750" algn="l">
              <a:buFont typeface="Arial" panose="020B0604020202020204" pitchFamily="34" charset="0"/>
              <a:buChar char="•"/>
            </a:pPr>
            <a:r>
              <a:rPr lang="en-US" sz="1800" b="0" i="0" dirty="0">
                <a:solidFill>
                  <a:srgbClr val="172B4D"/>
                </a:solidFill>
                <a:effectLst/>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633227" indent="-285750" algn="l">
              <a:buFont typeface="Arial" panose="020B0604020202020204" pitchFamily="34" charset="0"/>
              <a:buChar char="•"/>
            </a:pPr>
            <a:r>
              <a:rPr lang="en-US" sz="1800" b="0" i="0">
                <a:solidFill>
                  <a:srgbClr val="172B4D"/>
                </a:solidFill>
                <a:effectLst/>
              </a:rPr>
              <a:t>Disclosure of a relationship is not intended to suggest or condone commercial bias in any presentation, but it is made to provide participants with information that might be of potential importance to their evaluation of a presentation.</a:t>
            </a:r>
          </a:p>
          <a:p>
            <a:pPr marL="457120" indent="-304747" defTabSz="1218987">
              <a:spcBef>
                <a:spcPct val="20000"/>
              </a:spcBef>
              <a:spcAft>
                <a:spcPts val="0"/>
              </a:spcAft>
              <a:buClr>
                <a:srgbClr val="D6201A"/>
              </a:buClr>
              <a:buFont typeface="Wingdings" charset="2"/>
              <a:buChar char="§"/>
              <a:defRP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211156887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DC576-48C1-36DA-B49A-DB72C5ADAEE5}"/>
              </a:ext>
            </a:extLst>
          </p:cNvPr>
          <p:cNvSpPr>
            <a:spLocks noGrp="1"/>
          </p:cNvSpPr>
          <p:nvPr>
            <p:ph type="title"/>
          </p:nvPr>
        </p:nvSpPr>
        <p:spPr/>
        <p:txBody>
          <a:bodyPr/>
          <a:lstStyle/>
          <a:p>
            <a:r>
              <a:rPr lang="en-US" dirty="0"/>
              <a:t>Ambiguous HIV Test Results – what to do about them</a:t>
            </a:r>
          </a:p>
        </p:txBody>
      </p:sp>
      <p:sp>
        <p:nvSpPr>
          <p:cNvPr id="7" name="Text Placeholder 6">
            <a:extLst>
              <a:ext uri="{FF2B5EF4-FFF2-40B4-BE49-F238E27FC236}">
                <a16:creationId xmlns:a16="http://schemas.microsoft.com/office/drawing/2014/main" id="{C2874FC4-670F-74D2-758B-869C6F594939}"/>
              </a:ext>
            </a:extLst>
          </p:cNvPr>
          <p:cNvSpPr>
            <a:spLocks noGrp="1"/>
          </p:cNvSpPr>
          <p:nvPr>
            <p:ph type="body" sz="quarter" idx="11"/>
          </p:nvPr>
        </p:nvSpPr>
        <p:spPr/>
        <p:txBody>
          <a:bodyPr/>
          <a:lstStyle/>
          <a:p>
            <a:r>
              <a:rPr lang="en-US" dirty="0"/>
              <a:t>Get additional testing</a:t>
            </a:r>
          </a:p>
          <a:p>
            <a:r>
              <a:rPr lang="en-US" dirty="0"/>
              <a:t>Call the NCCC!</a:t>
            </a:r>
          </a:p>
          <a:p>
            <a:endParaRPr lang="en-US" dirty="0"/>
          </a:p>
        </p:txBody>
      </p:sp>
      <p:sp>
        <p:nvSpPr>
          <p:cNvPr id="5" name="Date Placeholder 4">
            <a:extLst>
              <a:ext uri="{FF2B5EF4-FFF2-40B4-BE49-F238E27FC236}">
                <a16:creationId xmlns:a16="http://schemas.microsoft.com/office/drawing/2014/main" id="{4680B8BE-37DD-D2CC-CF17-3F81FD29353E}"/>
              </a:ext>
            </a:extLst>
          </p:cNvPr>
          <p:cNvSpPr>
            <a:spLocks noGrp="1"/>
          </p:cNvSpPr>
          <p:nvPr>
            <p:ph type="dt" sz="half" idx="2"/>
          </p:nvPr>
        </p:nvSpPr>
        <p:spPr/>
        <p:txBody>
          <a:bodyPr/>
          <a:lstStyle/>
          <a:p>
            <a:fld id="{889B010B-938C-4BD0-AF7C-9746274FFE3D}" type="datetime4">
              <a:rPr lang="en-US" smtClean="0"/>
              <a:t>April 10, 2024</a:t>
            </a:fld>
            <a:endParaRPr lang="en-US" dirty="0"/>
          </a:p>
        </p:txBody>
      </p:sp>
      <p:pic>
        <p:nvPicPr>
          <p:cNvPr id="8" name="Picture 7">
            <a:extLst>
              <a:ext uri="{FF2B5EF4-FFF2-40B4-BE49-F238E27FC236}">
                <a16:creationId xmlns:a16="http://schemas.microsoft.com/office/drawing/2014/main" id="{0E29A603-0B2B-8E5D-8A55-D0EE8886FADD}"/>
              </a:ext>
            </a:extLst>
          </p:cNvPr>
          <p:cNvPicPr>
            <a:picLocks noChangeAspect="1"/>
          </p:cNvPicPr>
          <p:nvPr/>
        </p:nvPicPr>
        <p:blipFill>
          <a:blip r:embed="rId3"/>
          <a:stretch>
            <a:fillRect/>
          </a:stretch>
        </p:blipFill>
        <p:spPr>
          <a:xfrm>
            <a:off x="737657" y="3483337"/>
            <a:ext cx="2426577" cy="1934078"/>
          </a:xfrm>
          <a:prstGeom prst="rect">
            <a:avLst/>
          </a:prstGeom>
        </p:spPr>
      </p:pic>
      <p:grpSp>
        <p:nvGrpSpPr>
          <p:cNvPr id="9" name="Group 8">
            <a:extLst>
              <a:ext uri="{FF2B5EF4-FFF2-40B4-BE49-F238E27FC236}">
                <a16:creationId xmlns:a16="http://schemas.microsoft.com/office/drawing/2014/main" id="{72E866F4-7B15-682C-E840-D909E807E3B3}"/>
              </a:ext>
            </a:extLst>
          </p:cNvPr>
          <p:cNvGrpSpPr/>
          <p:nvPr/>
        </p:nvGrpSpPr>
        <p:grpSpPr>
          <a:xfrm>
            <a:off x="3539302" y="2433738"/>
            <a:ext cx="7911865" cy="2894189"/>
            <a:chOff x="697248" y="1578973"/>
            <a:chExt cx="7911865" cy="2894189"/>
          </a:xfrm>
        </p:grpSpPr>
        <p:graphicFrame>
          <p:nvGraphicFramePr>
            <p:cNvPr id="10" name="Diagram 9">
              <a:extLst>
                <a:ext uri="{FF2B5EF4-FFF2-40B4-BE49-F238E27FC236}">
                  <a16:creationId xmlns:a16="http://schemas.microsoft.com/office/drawing/2014/main" id="{5A4B5580-A610-8634-5C1D-4189E02767FD}"/>
                </a:ext>
              </a:extLst>
            </p:cNvPr>
            <p:cNvGraphicFramePr/>
            <p:nvPr>
              <p:extLst>
                <p:ext uri="{D42A27DB-BD31-4B8C-83A1-F6EECF244321}">
                  <p14:modId xmlns:p14="http://schemas.microsoft.com/office/powerpoint/2010/main" val="3342301109"/>
                </p:ext>
              </p:extLst>
            </p:nvPr>
          </p:nvGraphicFramePr>
          <p:xfrm>
            <a:off x="3969136" y="1578973"/>
            <a:ext cx="4639977" cy="927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a:extLst>
                <a:ext uri="{FF2B5EF4-FFF2-40B4-BE49-F238E27FC236}">
                  <a16:creationId xmlns:a16="http://schemas.microsoft.com/office/drawing/2014/main" id="{090D23F3-42FF-2A01-7264-DCA4AD51A754}"/>
                </a:ext>
              </a:extLst>
            </p:cNvPr>
            <p:cNvGraphicFramePr/>
            <p:nvPr>
              <p:extLst>
                <p:ext uri="{D42A27DB-BD31-4B8C-83A1-F6EECF244321}">
                  <p14:modId xmlns:p14="http://schemas.microsoft.com/office/powerpoint/2010/main" val="3408357133"/>
                </p:ext>
              </p:extLst>
            </p:nvPr>
          </p:nvGraphicFramePr>
          <p:xfrm>
            <a:off x="3969135" y="2697650"/>
            <a:ext cx="4639977" cy="7825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a:extLst>
                <a:ext uri="{FF2B5EF4-FFF2-40B4-BE49-F238E27FC236}">
                  <a16:creationId xmlns:a16="http://schemas.microsoft.com/office/drawing/2014/main" id="{0A851007-1968-0287-F989-ED26478F2889}"/>
                </a:ext>
              </a:extLst>
            </p:cNvPr>
            <p:cNvGraphicFramePr/>
            <p:nvPr>
              <p:extLst>
                <p:ext uri="{D42A27DB-BD31-4B8C-83A1-F6EECF244321}">
                  <p14:modId xmlns:p14="http://schemas.microsoft.com/office/powerpoint/2010/main" val="1513592083"/>
                </p:ext>
              </p:extLst>
            </p:nvPr>
          </p:nvGraphicFramePr>
          <p:xfrm>
            <a:off x="3969136" y="3690572"/>
            <a:ext cx="4639977" cy="7825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TextBox 12">
              <a:extLst>
                <a:ext uri="{FF2B5EF4-FFF2-40B4-BE49-F238E27FC236}">
                  <a16:creationId xmlns:a16="http://schemas.microsoft.com/office/drawing/2014/main" id="{F1895FE5-04CD-F9B0-2526-86FE64348B1F}"/>
                </a:ext>
              </a:extLst>
            </p:cNvPr>
            <p:cNvSpPr txBox="1"/>
            <p:nvPr/>
          </p:nvSpPr>
          <p:spPr>
            <a:xfrm>
              <a:off x="697248" y="2904279"/>
              <a:ext cx="2491259" cy="369332"/>
            </a:xfrm>
            <a:prstGeom prst="rect">
              <a:avLst/>
            </a:prstGeom>
            <a:noFill/>
          </p:spPr>
          <p:txBody>
            <a:bodyPr wrap="none" rtlCol="0">
              <a:spAutoFit/>
            </a:bodyPr>
            <a:lstStyle/>
            <a:p>
              <a:r>
                <a:rPr lang="en-US" dirty="0">
                  <a:solidFill>
                    <a:schemeClr val="accent2"/>
                  </a:solidFill>
                </a:rPr>
                <a:t>RECENT ART EXPOSURE?</a:t>
              </a:r>
            </a:p>
          </p:txBody>
        </p:sp>
        <p:sp>
          <p:nvSpPr>
            <p:cNvPr id="14" name="TextBox 13">
              <a:extLst>
                <a:ext uri="{FF2B5EF4-FFF2-40B4-BE49-F238E27FC236}">
                  <a16:creationId xmlns:a16="http://schemas.microsoft.com/office/drawing/2014/main" id="{9B2D87B0-AD32-4F48-8AEE-80C4928D5633}"/>
                </a:ext>
              </a:extLst>
            </p:cNvPr>
            <p:cNvSpPr txBox="1"/>
            <p:nvPr/>
          </p:nvSpPr>
          <p:spPr>
            <a:xfrm>
              <a:off x="3215118" y="1960029"/>
              <a:ext cx="486030" cy="369332"/>
            </a:xfrm>
            <a:prstGeom prst="rect">
              <a:avLst/>
            </a:prstGeom>
            <a:noFill/>
          </p:spPr>
          <p:txBody>
            <a:bodyPr wrap="none" rtlCol="0">
              <a:spAutoFit/>
            </a:bodyPr>
            <a:lstStyle/>
            <a:p>
              <a:r>
                <a:rPr lang="en-US" dirty="0">
                  <a:solidFill>
                    <a:schemeClr val="accent2"/>
                  </a:solidFill>
                </a:rPr>
                <a:t>NO</a:t>
              </a:r>
            </a:p>
          </p:txBody>
        </p:sp>
        <p:sp>
          <p:nvSpPr>
            <p:cNvPr id="15" name="TextBox 14">
              <a:extLst>
                <a:ext uri="{FF2B5EF4-FFF2-40B4-BE49-F238E27FC236}">
                  <a16:creationId xmlns:a16="http://schemas.microsoft.com/office/drawing/2014/main" id="{F9990F15-7CA0-D5DC-87BA-F857EC5AC537}"/>
                </a:ext>
              </a:extLst>
            </p:cNvPr>
            <p:cNvSpPr txBox="1"/>
            <p:nvPr/>
          </p:nvSpPr>
          <p:spPr>
            <a:xfrm>
              <a:off x="3215118" y="3387885"/>
              <a:ext cx="512641" cy="369332"/>
            </a:xfrm>
            <a:prstGeom prst="rect">
              <a:avLst/>
            </a:prstGeom>
            <a:noFill/>
          </p:spPr>
          <p:txBody>
            <a:bodyPr wrap="none" rtlCol="0">
              <a:spAutoFit/>
            </a:bodyPr>
            <a:lstStyle/>
            <a:p>
              <a:r>
                <a:rPr lang="en-US" dirty="0">
                  <a:solidFill>
                    <a:schemeClr val="accent2"/>
                  </a:solidFill>
                </a:rPr>
                <a:t>YES</a:t>
              </a:r>
            </a:p>
          </p:txBody>
        </p:sp>
        <p:cxnSp>
          <p:nvCxnSpPr>
            <p:cNvPr id="16" name="Straight Arrow Connector 15">
              <a:extLst>
                <a:ext uri="{FF2B5EF4-FFF2-40B4-BE49-F238E27FC236}">
                  <a16:creationId xmlns:a16="http://schemas.microsoft.com/office/drawing/2014/main" id="{B35D26B8-E545-7C70-3092-2477F1863D65}"/>
                </a:ext>
              </a:extLst>
            </p:cNvPr>
            <p:cNvCxnSpPr/>
            <p:nvPr/>
          </p:nvCxnSpPr>
          <p:spPr>
            <a:xfrm flipV="1">
              <a:off x="3701148" y="3203689"/>
              <a:ext cx="193275" cy="18419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811EE50-5C33-377C-7679-E58CEA5CE347}"/>
                </a:ext>
              </a:extLst>
            </p:cNvPr>
            <p:cNvCxnSpPr/>
            <p:nvPr/>
          </p:nvCxnSpPr>
          <p:spPr>
            <a:xfrm>
              <a:off x="3644443" y="3757217"/>
              <a:ext cx="249980" cy="24246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153028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BA79-BAA9-EAAB-E22F-C5D352FCB7C6}"/>
              </a:ext>
            </a:extLst>
          </p:cNvPr>
          <p:cNvSpPr>
            <a:spLocks noGrp="1"/>
          </p:cNvSpPr>
          <p:nvPr>
            <p:ph type="title"/>
          </p:nvPr>
        </p:nvSpPr>
        <p:spPr/>
        <p:txBody>
          <a:bodyPr/>
          <a:lstStyle/>
          <a:p>
            <a:r>
              <a:rPr lang="en-US" dirty="0"/>
              <a:t>LEVI Syndrome Patient Case: Detection of Infection</a:t>
            </a:r>
          </a:p>
        </p:txBody>
      </p:sp>
      <p:sp>
        <p:nvSpPr>
          <p:cNvPr id="3" name="Content Placeholder 2">
            <a:extLst>
              <a:ext uri="{FF2B5EF4-FFF2-40B4-BE49-F238E27FC236}">
                <a16:creationId xmlns:a16="http://schemas.microsoft.com/office/drawing/2014/main" id="{3C838148-883A-AAEA-622A-ED2B8CA0A46B}"/>
              </a:ext>
            </a:extLst>
          </p:cNvPr>
          <p:cNvSpPr>
            <a:spLocks noGrp="1"/>
          </p:cNvSpPr>
          <p:nvPr>
            <p:ph idx="1"/>
          </p:nvPr>
        </p:nvSpPr>
        <p:spPr>
          <a:xfrm>
            <a:off x="604517" y="1513546"/>
            <a:ext cx="11151033" cy="695754"/>
          </a:xfrm>
          <a:noFill/>
          <a:ln>
            <a:solidFill>
              <a:schemeClr val="tx1"/>
            </a:solidFill>
          </a:ln>
        </p:spPr>
        <p:txBody>
          <a:bodyPr/>
          <a:lstStyle/>
          <a:p>
            <a:r>
              <a:rPr lang="en-US" sz="2199" dirty="0"/>
              <a:t>Retrospective sensitive HIV-1 RNA testing detected HIV infection 3 mo earlier than study site</a:t>
            </a:r>
          </a:p>
        </p:txBody>
      </p:sp>
      <p:sp>
        <p:nvSpPr>
          <p:cNvPr id="6" name="Text Box 11">
            <a:extLst>
              <a:ext uri="{FF2B5EF4-FFF2-40B4-BE49-F238E27FC236}">
                <a16:creationId xmlns:a16="http://schemas.microsoft.com/office/drawing/2014/main" id="{C1B6B5BB-0A15-83D8-168F-32FC09F5D99E}"/>
              </a:ext>
            </a:extLst>
          </p:cNvPr>
          <p:cNvSpPr txBox="1">
            <a:spLocks noChangeArrowheads="1"/>
          </p:cNvSpPr>
          <p:nvPr/>
        </p:nvSpPr>
        <p:spPr bwMode="auto">
          <a:xfrm>
            <a:off x="414231" y="6356403"/>
            <a:ext cx="8008439"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914126" fontAlgn="base">
              <a:lnSpc>
                <a:spcPct val="100000"/>
              </a:lnSpc>
              <a:spcBef>
                <a:spcPct val="0"/>
              </a:spcBef>
              <a:spcAft>
                <a:spcPct val="0"/>
              </a:spcAft>
              <a:buClrTx/>
              <a:buNone/>
            </a:pPr>
            <a:r>
              <a:rPr lang="en-US" altLang="en-US" sz="1200" kern="1200" dirty="0">
                <a:solidFill>
                  <a:srgbClr val="455560"/>
                </a:solidFill>
                <a:latin typeface="Calibri" panose="020F0502020204030204" pitchFamily="34" charset="0"/>
                <a:ea typeface="+mn-ea"/>
                <a:cs typeface="Arial" panose="020B0604020202020204" pitchFamily="34" charset="0"/>
              </a:rPr>
              <a:t>Eshleman. CROI 2023. Abstr 160. Reproduced with permission.</a:t>
            </a:r>
          </a:p>
        </p:txBody>
      </p:sp>
      <p:grpSp>
        <p:nvGrpSpPr>
          <p:cNvPr id="152" name="Group 151">
            <a:extLst>
              <a:ext uri="{FF2B5EF4-FFF2-40B4-BE49-F238E27FC236}">
                <a16:creationId xmlns:a16="http://schemas.microsoft.com/office/drawing/2014/main" id="{6D55DCD9-D793-DD8A-81A4-9E56DF9363B6}"/>
              </a:ext>
            </a:extLst>
          </p:cNvPr>
          <p:cNvGrpSpPr/>
          <p:nvPr/>
        </p:nvGrpSpPr>
        <p:grpSpPr>
          <a:xfrm>
            <a:off x="1418494" y="5742346"/>
            <a:ext cx="8691320" cy="608092"/>
            <a:chOff x="1418864" y="5557804"/>
            <a:chExt cx="8693584" cy="608250"/>
          </a:xfrm>
        </p:grpSpPr>
        <p:sp>
          <p:nvSpPr>
            <p:cNvPr id="9" name="TextBox 8">
              <a:extLst>
                <a:ext uri="{FF2B5EF4-FFF2-40B4-BE49-F238E27FC236}">
                  <a16:creationId xmlns:a16="http://schemas.microsoft.com/office/drawing/2014/main" id="{5CF4DBC2-6476-FC85-DC80-C95EC50F2736}"/>
                </a:ext>
              </a:extLst>
            </p:cNvPr>
            <p:cNvSpPr txBox="1"/>
            <p:nvPr/>
          </p:nvSpPr>
          <p:spPr bwMode="auto">
            <a:xfrm>
              <a:off x="1546698" y="5557804"/>
              <a:ext cx="1540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CAB concentration</a:t>
              </a:r>
            </a:p>
          </p:txBody>
        </p:sp>
        <p:sp>
          <p:nvSpPr>
            <p:cNvPr id="10" name="Oval 9">
              <a:extLst>
                <a:ext uri="{FF2B5EF4-FFF2-40B4-BE49-F238E27FC236}">
                  <a16:creationId xmlns:a16="http://schemas.microsoft.com/office/drawing/2014/main" id="{6BD6B6A0-88B0-3474-EEE7-F8D75267ACD7}"/>
                </a:ext>
              </a:extLst>
            </p:cNvPr>
            <p:cNvSpPr/>
            <p:nvPr/>
          </p:nvSpPr>
          <p:spPr bwMode="auto">
            <a:xfrm>
              <a:off x="1418864" y="5633870"/>
              <a:ext cx="155643" cy="155643"/>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grpSp>
          <p:nvGrpSpPr>
            <p:cNvPr id="14" name="Group 13">
              <a:extLst>
                <a:ext uri="{FF2B5EF4-FFF2-40B4-BE49-F238E27FC236}">
                  <a16:creationId xmlns:a16="http://schemas.microsoft.com/office/drawing/2014/main" id="{E2587CFD-9232-1774-3D39-D9F220D691E8}"/>
                </a:ext>
              </a:extLst>
            </p:cNvPr>
            <p:cNvGrpSpPr/>
            <p:nvPr/>
          </p:nvGrpSpPr>
          <p:grpSpPr>
            <a:xfrm>
              <a:off x="3506325" y="5557804"/>
              <a:ext cx="1575046" cy="307777"/>
              <a:chOff x="3506325" y="5661498"/>
              <a:chExt cx="1575046" cy="307777"/>
            </a:xfrm>
          </p:grpSpPr>
          <p:sp>
            <p:nvSpPr>
              <p:cNvPr id="11" name="TextBox 10">
                <a:extLst>
                  <a:ext uri="{FF2B5EF4-FFF2-40B4-BE49-F238E27FC236}">
                    <a16:creationId xmlns:a16="http://schemas.microsoft.com/office/drawing/2014/main" id="{E5C4797E-6CF9-89D7-49CC-2CCEC9E4B80D}"/>
                  </a:ext>
                </a:extLst>
              </p:cNvPr>
              <p:cNvSpPr txBox="1"/>
              <p:nvPr/>
            </p:nvSpPr>
            <p:spPr bwMode="auto">
              <a:xfrm>
                <a:off x="3918873" y="5661498"/>
                <a:ext cx="1162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CAB Injection</a:t>
                </a:r>
              </a:p>
            </p:txBody>
          </p:sp>
          <p:cxnSp>
            <p:nvCxnSpPr>
              <p:cNvPr id="13" name="Straight Connector 12">
                <a:extLst>
                  <a:ext uri="{FF2B5EF4-FFF2-40B4-BE49-F238E27FC236}">
                    <a16:creationId xmlns:a16="http://schemas.microsoft.com/office/drawing/2014/main" id="{EB1A90CF-BC5C-E731-29A8-9948F40940F7}"/>
                  </a:ext>
                </a:extLst>
              </p:cNvPr>
              <p:cNvCxnSpPr/>
              <p:nvPr/>
            </p:nvCxnSpPr>
            <p:spPr bwMode="auto">
              <a:xfrm>
                <a:off x="3506325" y="5815385"/>
                <a:ext cx="412548"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id="{CFA4B949-7FA6-6000-36E0-CF9B6ED464CC}"/>
                </a:ext>
              </a:extLst>
            </p:cNvPr>
            <p:cNvGrpSpPr/>
            <p:nvPr/>
          </p:nvGrpSpPr>
          <p:grpSpPr>
            <a:xfrm>
              <a:off x="5442953" y="5557804"/>
              <a:ext cx="2161040" cy="307777"/>
              <a:chOff x="3506325" y="5661498"/>
              <a:chExt cx="2161040" cy="307777"/>
            </a:xfrm>
          </p:grpSpPr>
          <p:sp>
            <p:nvSpPr>
              <p:cNvPr id="20" name="TextBox 19">
                <a:extLst>
                  <a:ext uri="{FF2B5EF4-FFF2-40B4-BE49-F238E27FC236}">
                    <a16:creationId xmlns:a16="http://schemas.microsoft.com/office/drawing/2014/main" id="{36E25F85-416B-50F1-687D-FFB8ECECB5E6}"/>
                  </a:ext>
                </a:extLst>
              </p:cNvPr>
              <p:cNvSpPr txBox="1"/>
              <p:nvPr/>
            </p:nvSpPr>
            <p:spPr bwMode="auto">
              <a:xfrm>
                <a:off x="3918873" y="5661498"/>
                <a:ext cx="1748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First site positive visit</a:t>
                </a:r>
              </a:p>
            </p:txBody>
          </p:sp>
          <p:cxnSp>
            <p:nvCxnSpPr>
              <p:cNvPr id="21" name="Straight Connector 20">
                <a:extLst>
                  <a:ext uri="{FF2B5EF4-FFF2-40B4-BE49-F238E27FC236}">
                    <a16:creationId xmlns:a16="http://schemas.microsoft.com/office/drawing/2014/main" id="{CFD8E32C-C654-F4FE-AE8B-E3AE7A4F8C4A}"/>
                  </a:ext>
                </a:extLst>
              </p:cNvPr>
              <p:cNvCxnSpPr/>
              <p:nvPr/>
            </p:nvCxnSpPr>
            <p:spPr bwMode="auto">
              <a:xfrm>
                <a:off x="3506325" y="5815385"/>
                <a:ext cx="412548"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EE8A27FB-D973-E2C6-7AFE-3D7728D78726}"/>
                </a:ext>
              </a:extLst>
            </p:cNvPr>
            <p:cNvGrpSpPr/>
            <p:nvPr/>
          </p:nvGrpSpPr>
          <p:grpSpPr>
            <a:xfrm>
              <a:off x="7952690" y="5557804"/>
              <a:ext cx="2159758" cy="307777"/>
              <a:chOff x="3506325" y="5661498"/>
              <a:chExt cx="2159758" cy="307777"/>
            </a:xfrm>
          </p:grpSpPr>
          <p:sp>
            <p:nvSpPr>
              <p:cNvPr id="23" name="TextBox 22">
                <a:extLst>
                  <a:ext uri="{FF2B5EF4-FFF2-40B4-BE49-F238E27FC236}">
                    <a16:creationId xmlns:a16="http://schemas.microsoft.com/office/drawing/2014/main" id="{12C46079-5973-A2C6-3ADB-9331045986B4}"/>
                  </a:ext>
                </a:extLst>
              </p:cNvPr>
              <p:cNvSpPr txBox="1"/>
              <p:nvPr/>
            </p:nvSpPr>
            <p:spPr bwMode="auto">
              <a:xfrm>
                <a:off x="3918873" y="5661498"/>
                <a:ext cx="1747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First HIV positive visit</a:t>
                </a:r>
              </a:p>
            </p:txBody>
          </p:sp>
          <p:cxnSp>
            <p:nvCxnSpPr>
              <p:cNvPr id="24" name="Straight Connector 23">
                <a:extLst>
                  <a:ext uri="{FF2B5EF4-FFF2-40B4-BE49-F238E27FC236}">
                    <a16:creationId xmlns:a16="http://schemas.microsoft.com/office/drawing/2014/main" id="{45B1CBDC-CADA-9546-581F-D64362F982F7}"/>
                  </a:ext>
                </a:extLst>
              </p:cNvPr>
              <p:cNvCxnSpPr/>
              <p:nvPr/>
            </p:nvCxnSpPr>
            <p:spPr bwMode="auto">
              <a:xfrm>
                <a:off x="3506325" y="5815385"/>
                <a:ext cx="412548" cy="0"/>
              </a:xfrm>
              <a:prstGeom prst="line">
                <a:avLst/>
              </a:prstGeom>
              <a:noFill/>
              <a:ln w="28575" cap="flat" cmpd="sng" algn="ctr">
                <a:solidFill>
                  <a:schemeClr val="accent6"/>
                </a:solidFill>
                <a:prstDash val="solid"/>
                <a:round/>
                <a:headEnd type="none" w="med" len="med"/>
                <a:tailEnd type="none" w="med" len="med"/>
              </a:ln>
              <a:effectLst/>
            </p:spPr>
          </p:cxnSp>
        </p:grpSp>
        <p:sp>
          <p:nvSpPr>
            <p:cNvPr id="25" name="TextBox 24">
              <a:extLst>
                <a:ext uri="{FF2B5EF4-FFF2-40B4-BE49-F238E27FC236}">
                  <a16:creationId xmlns:a16="http://schemas.microsoft.com/office/drawing/2014/main" id="{0724AD65-91FE-3FA6-5058-B28012018CD4}"/>
                </a:ext>
              </a:extLst>
            </p:cNvPr>
            <p:cNvSpPr txBox="1"/>
            <p:nvPr/>
          </p:nvSpPr>
          <p:spPr bwMode="auto">
            <a:xfrm>
              <a:off x="2502410" y="5808922"/>
              <a:ext cx="5482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Months between first HIV positive visit and the first site reactive HIV test</a:t>
              </a:r>
            </a:p>
          </p:txBody>
        </p:sp>
        <p:grpSp>
          <p:nvGrpSpPr>
            <p:cNvPr id="30" name="Group 29">
              <a:extLst>
                <a:ext uri="{FF2B5EF4-FFF2-40B4-BE49-F238E27FC236}">
                  <a16:creationId xmlns:a16="http://schemas.microsoft.com/office/drawing/2014/main" id="{E82700D1-C9A9-AFA3-F6A5-88A629794626}"/>
                </a:ext>
              </a:extLst>
            </p:cNvPr>
            <p:cNvGrpSpPr/>
            <p:nvPr/>
          </p:nvGrpSpPr>
          <p:grpSpPr>
            <a:xfrm>
              <a:off x="1418864" y="5796722"/>
              <a:ext cx="1066376" cy="369332"/>
              <a:chOff x="2655651" y="5371521"/>
              <a:chExt cx="1066376" cy="369332"/>
            </a:xfrm>
          </p:grpSpPr>
          <p:cxnSp>
            <p:nvCxnSpPr>
              <p:cNvPr id="27" name="Straight Arrow Connector 26">
                <a:extLst>
                  <a:ext uri="{FF2B5EF4-FFF2-40B4-BE49-F238E27FC236}">
                    <a16:creationId xmlns:a16="http://schemas.microsoft.com/office/drawing/2014/main" id="{EFB1401F-47E8-D8FB-0161-13C3BDD9AB34}"/>
                  </a:ext>
                </a:extLst>
              </p:cNvPr>
              <p:cNvCxnSpPr/>
              <p:nvPr/>
            </p:nvCxnSpPr>
            <p:spPr bwMode="auto">
              <a:xfrm flipH="1">
                <a:off x="2655651" y="5550493"/>
                <a:ext cx="431405" cy="0"/>
              </a:xfrm>
              <a:prstGeom prst="straightConnector1">
                <a:avLst/>
              </a:prstGeom>
              <a:noFill/>
              <a:ln w="28575" cap="flat" cmpd="sng" algn="ctr">
                <a:solidFill>
                  <a:schemeClr val="bg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6B1D4E2-E20D-E2E7-DE49-15C74B79BE0E}"/>
                  </a:ext>
                </a:extLst>
              </p:cNvPr>
              <p:cNvCxnSpPr>
                <a:cxnSpLocks/>
              </p:cNvCxnSpPr>
              <p:nvPr/>
            </p:nvCxnSpPr>
            <p:spPr bwMode="auto">
              <a:xfrm>
                <a:off x="3290622" y="5550493"/>
                <a:ext cx="431405" cy="0"/>
              </a:xfrm>
              <a:prstGeom prst="straightConnector1">
                <a:avLst/>
              </a:prstGeom>
              <a:noFill/>
              <a:ln w="28575" cap="flat" cmpd="sng" algn="ctr">
                <a:solidFill>
                  <a:schemeClr val="bg1"/>
                </a:solidFill>
                <a:prstDash val="solid"/>
                <a:round/>
                <a:headEnd type="none" w="med" len="med"/>
                <a:tailEnd type="triangle"/>
              </a:ln>
              <a:effectLst/>
            </p:spPr>
          </p:cxnSp>
          <p:sp>
            <p:nvSpPr>
              <p:cNvPr id="29" name="TextBox 28">
                <a:extLst>
                  <a:ext uri="{FF2B5EF4-FFF2-40B4-BE49-F238E27FC236}">
                    <a16:creationId xmlns:a16="http://schemas.microsoft.com/office/drawing/2014/main" id="{CA3DB98E-5052-691E-6F75-D33D8862681E}"/>
                  </a:ext>
                </a:extLst>
              </p:cNvPr>
              <p:cNvSpPr txBox="1"/>
              <p:nvPr/>
            </p:nvSpPr>
            <p:spPr bwMode="auto">
              <a:xfrm>
                <a:off x="3052841" y="53715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a:t>
                </a:r>
              </a:p>
            </p:txBody>
          </p:sp>
        </p:grpSp>
      </p:grpSp>
      <p:grpSp>
        <p:nvGrpSpPr>
          <p:cNvPr id="151" name="Group 150">
            <a:extLst>
              <a:ext uri="{FF2B5EF4-FFF2-40B4-BE49-F238E27FC236}">
                <a16:creationId xmlns:a16="http://schemas.microsoft.com/office/drawing/2014/main" id="{1DD78AF9-98FC-F914-A247-B3A7DFD9220F}"/>
              </a:ext>
            </a:extLst>
          </p:cNvPr>
          <p:cNvGrpSpPr/>
          <p:nvPr/>
        </p:nvGrpSpPr>
        <p:grpSpPr>
          <a:xfrm>
            <a:off x="807063" y="3312272"/>
            <a:ext cx="10667066" cy="2539200"/>
            <a:chOff x="807273" y="3034914"/>
            <a:chExt cx="10669845" cy="2539861"/>
          </a:xfrm>
        </p:grpSpPr>
        <p:sp>
          <p:nvSpPr>
            <p:cNvPr id="112" name="Rectangle 111">
              <a:extLst>
                <a:ext uri="{FF2B5EF4-FFF2-40B4-BE49-F238E27FC236}">
                  <a16:creationId xmlns:a16="http://schemas.microsoft.com/office/drawing/2014/main" id="{60B5F952-B43E-8D75-5F84-5858BD4516FF}"/>
                </a:ext>
              </a:extLst>
            </p:cNvPr>
            <p:cNvSpPr/>
            <p:nvPr/>
          </p:nvSpPr>
          <p:spPr bwMode="auto">
            <a:xfrm>
              <a:off x="7778750" y="3397250"/>
              <a:ext cx="412749" cy="1583944"/>
            </a:xfrm>
            <a:prstGeom prst="rect">
              <a:avLst/>
            </a:prstGeom>
            <a:solidFill>
              <a:schemeClr val="accent5"/>
            </a:solidFill>
            <a:ln w="0">
              <a:noFill/>
              <a:miter lim="800000"/>
              <a:headEnd/>
              <a:tailEnd/>
            </a:ln>
          </p:spPr>
          <p:txBody>
            <a:bodyPr lIns="0" rIns="0" rtlCol="0" anchor="t"/>
            <a:lstStyle/>
            <a:p>
              <a:pPr algn="ctr" defTabSz="914126" fontAlgn="base">
                <a:spcBef>
                  <a:spcPct val="35000"/>
                </a:spcBef>
                <a:spcAft>
                  <a:spcPct val="25000"/>
                </a:spcAft>
                <a:buClr>
                  <a:srgbClr val="015873"/>
                </a:buClr>
              </a:pPr>
              <a:r>
                <a:rPr lang="en-US" sz="1400" b="1" kern="1200" dirty="0">
                  <a:latin typeface="Calibri" panose="020F0502020204030204" pitchFamily="34" charset="0"/>
                  <a:ea typeface="+mn-ea"/>
                  <a:cs typeface="Arial" panose="020B0604020202020204" pitchFamily="34" charset="0"/>
                </a:rPr>
                <a:t>PEP</a:t>
              </a:r>
            </a:p>
          </p:txBody>
        </p:sp>
        <p:grpSp>
          <p:nvGrpSpPr>
            <p:cNvPr id="150" name="Group 149">
              <a:extLst>
                <a:ext uri="{FF2B5EF4-FFF2-40B4-BE49-F238E27FC236}">
                  <a16:creationId xmlns:a16="http://schemas.microsoft.com/office/drawing/2014/main" id="{554598A8-FADB-A61A-1C7B-54CB28AD6544}"/>
                </a:ext>
              </a:extLst>
            </p:cNvPr>
            <p:cNvGrpSpPr/>
            <p:nvPr/>
          </p:nvGrpSpPr>
          <p:grpSpPr>
            <a:xfrm>
              <a:off x="1898650" y="4253602"/>
              <a:ext cx="9578468" cy="663309"/>
              <a:chOff x="1898650" y="4253602"/>
              <a:chExt cx="9578468" cy="663309"/>
            </a:xfrm>
          </p:grpSpPr>
          <p:cxnSp>
            <p:nvCxnSpPr>
              <p:cNvPr id="146" name="Straight Connector 145">
                <a:extLst>
                  <a:ext uri="{FF2B5EF4-FFF2-40B4-BE49-F238E27FC236}">
                    <a16:creationId xmlns:a16="http://schemas.microsoft.com/office/drawing/2014/main" id="{7E90C153-C64F-8040-4DF7-62D1F4B58C86}"/>
                  </a:ext>
                </a:extLst>
              </p:cNvPr>
              <p:cNvCxnSpPr/>
              <p:nvPr/>
            </p:nvCxnSpPr>
            <p:spPr bwMode="auto">
              <a:xfrm flipH="1">
                <a:off x="1898650" y="4916911"/>
                <a:ext cx="9578468" cy="0"/>
              </a:xfrm>
              <a:prstGeom prst="line">
                <a:avLst/>
              </a:prstGeom>
              <a:noFill/>
              <a:ln w="28575" cap="flat" cmpd="sng" algn="ctr">
                <a:solidFill>
                  <a:schemeClr val="tx2"/>
                </a:solidFill>
                <a:prstDash val="sysDash"/>
                <a:round/>
                <a:headEnd type="none" w="med" len="med"/>
                <a:tailEnd type="none" w="med" len="med"/>
              </a:ln>
              <a:effectLst/>
            </p:spPr>
          </p:cxnSp>
          <p:cxnSp>
            <p:nvCxnSpPr>
              <p:cNvPr id="147" name="Straight Connector 146">
                <a:extLst>
                  <a:ext uri="{FF2B5EF4-FFF2-40B4-BE49-F238E27FC236}">
                    <a16:creationId xmlns:a16="http://schemas.microsoft.com/office/drawing/2014/main" id="{1B6D1B9E-3F6D-3E39-7111-97B1A34F89D8}"/>
                  </a:ext>
                </a:extLst>
              </p:cNvPr>
              <p:cNvCxnSpPr/>
              <p:nvPr/>
            </p:nvCxnSpPr>
            <p:spPr bwMode="auto">
              <a:xfrm flipH="1">
                <a:off x="1898650" y="4842358"/>
                <a:ext cx="9578468" cy="0"/>
              </a:xfrm>
              <a:prstGeom prst="line">
                <a:avLst/>
              </a:prstGeom>
              <a:noFill/>
              <a:ln w="28575" cap="flat" cmpd="sng" algn="ctr">
                <a:solidFill>
                  <a:schemeClr val="tx2"/>
                </a:solidFill>
                <a:prstDash val="sysDash"/>
                <a:round/>
                <a:headEnd type="none" w="med" len="med"/>
                <a:tailEnd type="none" w="med" len="med"/>
              </a:ln>
              <a:effectLst/>
            </p:spPr>
          </p:cxnSp>
          <p:cxnSp>
            <p:nvCxnSpPr>
              <p:cNvPr id="148" name="Straight Connector 147">
                <a:extLst>
                  <a:ext uri="{FF2B5EF4-FFF2-40B4-BE49-F238E27FC236}">
                    <a16:creationId xmlns:a16="http://schemas.microsoft.com/office/drawing/2014/main" id="{8158FA26-ECE4-6BDC-E87A-B368CF10056B}"/>
                  </a:ext>
                </a:extLst>
              </p:cNvPr>
              <p:cNvCxnSpPr/>
              <p:nvPr/>
            </p:nvCxnSpPr>
            <p:spPr bwMode="auto">
              <a:xfrm flipH="1">
                <a:off x="1898650" y="4594708"/>
                <a:ext cx="9578468" cy="0"/>
              </a:xfrm>
              <a:prstGeom prst="line">
                <a:avLst/>
              </a:prstGeom>
              <a:noFill/>
              <a:ln w="28575" cap="flat" cmpd="sng" algn="ctr">
                <a:solidFill>
                  <a:schemeClr val="tx2"/>
                </a:solidFill>
                <a:prstDash val="sysDash"/>
                <a:round/>
                <a:headEnd type="none" w="med" len="med"/>
                <a:tailEnd type="none" w="med" len="med"/>
              </a:ln>
              <a:effectLst/>
            </p:spPr>
          </p:cxnSp>
          <p:cxnSp>
            <p:nvCxnSpPr>
              <p:cNvPr id="149" name="Straight Connector 148">
                <a:extLst>
                  <a:ext uri="{FF2B5EF4-FFF2-40B4-BE49-F238E27FC236}">
                    <a16:creationId xmlns:a16="http://schemas.microsoft.com/office/drawing/2014/main" id="{DB1D3224-94C1-923B-0899-B76A4CBF0AA8}"/>
                  </a:ext>
                </a:extLst>
              </p:cNvPr>
              <p:cNvCxnSpPr/>
              <p:nvPr/>
            </p:nvCxnSpPr>
            <p:spPr bwMode="auto">
              <a:xfrm flipH="1">
                <a:off x="1898650" y="4253602"/>
                <a:ext cx="9578468" cy="0"/>
              </a:xfrm>
              <a:prstGeom prst="line">
                <a:avLst/>
              </a:prstGeom>
              <a:noFill/>
              <a:ln w="28575" cap="flat" cmpd="sng" algn="ctr">
                <a:solidFill>
                  <a:schemeClr val="tx2"/>
                </a:solidFill>
                <a:prstDash val="sysDash"/>
                <a:round/>
                <a:headEnd type="none" w="med" len="med"/>
                <a:tailEnd type="none" w="med" len="med"/>
              </a:ln>
              <a:effectLst/>
            </p:spPr>
          </p:cxnSp>
        </p:grpSp>
        <p:sp>
          <p:nvSpPr>
            <p:cNvPr id="31" name="TextBox 30">
              <a:extLst>
                <a:ext uri="{FF2B5EF4-FFF2-40B4-BE49-F238E27FC236}">
                  <a16:creationId xmlns:a16="http://schemas.microsoft.com/office/drawing/2014/main" id="{820E0C7D-71E6-1026-3C4A-AF04FC13ED84}"/>
                </a:ext>
              </a:extLst>
            </p:cNvPr>
            <p:cNvSpPr txBox="1"/>
            <p:nvPr/>
          </p:nvSpPr>
          <p:spPr bwMode="auto">
            <a:xfrm rot="16200000">
              <a:off x="213360" y="3985558"/>
              <a:ext cx="1557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b="1" kern="1200" dirty="0">
                  <a:latin typeface="Calibri" panose="020F0502020204030204" pitchFamily="34" charset="0"/>
                  <a:ea typeface="+mn-ea"/>
                  <a:cs typeface="Arial" panose="020B0604020202020204" pitchFamily="34" charset="0"/>
                </a:rPr>
                <a:t>CAB (mcg/mL)</a:t>
              </a:r>
            </a:p>
          </p:txBody>
        </p:sp>
        <p:grpSp>
          <p:nvGrpSpPr>
            <p:cNvPr id="37" name="Group 36">
              <a:extLst>
                <a:ext uri="{FF2B5EF4-FFF2-40B4-BE49-F238E27FC236}">
                  <a16:creationId xmlns:a16="http://schemas.microsoft.com/office/drawing/2014/main" id="{79861076-F9C2-9639-2F55-38145F586FF3}"/>
                </a:ext>
              </a:extLst>
            </p:cNvPr>
            <p:cNvGrpSpPr/>
            <p:nvPr/>
          </p:nvGrpSpPr>
          <p:grpSpPr>
            <a:xfrm>
              <a:off x="1165218" y="3232379"/>
              <a:ext cx="710451" cy="1905151"/>
              <a:chOff x="1165218" y="3232379"/>
              <a:chExt cx="710451" cy="1796428"/>
            </a:xfrm>
          </p:grpSpPr>
          <p:sp>
            <p:nvSpPr>
              <p:cNvPr id="32" name="TextBox 31">
                <a:extLst>
                  <a:ext uri="{FF2B5EF4-FFF2-40B4-BE49-F238E27FC236}">
                    <a16:creationId xmlns:a16="http://schemas.microsoft.com/office/drawing/2014/main" id="{394DECBC-A7F3-B081-B2CC-9163F51B2F66}"/>
                  </a:ext>
                </a:extLst>
              </p:cNvPr>
              <p:cNvSpPr txBox="1"/>
              <p:nvPr/>
            </p:nvSpPr>
            <p:spPr bwMode="auto">
              <a:xfrm>
                <a:off x="1456965" y="3232379"/>
                <a:ext cx="418704"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20</a:t>
                </a:r>
              </a:p>
            </p:txBody>
          </p:sp>
          <p:sp>
            <p:nvSpPr>
              <p:cNvPr id="33" name="TextBox 32">
                <a:extLst>
                  <a:ext uri="{FF2B5EF4-FFF2-40B4-BE49-F238E27FC236}">
                    <a16:creationId xmlns:a16="http://schemas.microsoft.com/office/drawing/2014/main" id="{C4481025-CC76-2ECD-1653-F8A1B33BFE7D}"/>
                  </a:ext>
                </a:extLst>
              </p:cNvPr>
              <p:cNvSpPr txBox="1"/>
              <p:nvPr/>
            </p:nvSpPr>
            <p:spPr bwMode="auto">
              <a:xfrm>
                <a:off x="1282238" y="4013204"/>
                <a:ext cx="593431"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1.33</a:t>
                </a:r>
              </a:p>
            </p:txBody>
          </p:sp>
          <p:sp>
            <p:nvSpPr>
              <p:cNvPr id="34" name="TextBox 33">
                <a:extLst>
                  <a:ext uri="{FF2B5EF4-FFF2-40B4-BE49-F238E27FC236}">
                    <a16:creationId xmlns:a16="http://schemas.microsoft.com/office/drawing/2014/main" id="{B63D8FDE-1A5C-2DC8-D785-D4E288AE83F9}"/>
                  </a:ext>
                </a:extLst>
              </p:cNvPr>
              <p:cNvSpPr txBox="1"/>
              <p:nvPr/>
            </p:nvSpPr>
            <p:spPr bwMode="auto">
              <a:xfrm>
                <a:off x="1165218" y="4335292"/>
                <a:ext cx="710451"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0.664</a:t>
                </a:r>
              </a:p>
            </p:txBody>
          </p:sp>
          <p:sp>
            <p:nvSpPr>
              <p:cNvPr id="35" name="TextBox 34">
                <a:extLst>
                  <a:ext uri="{FF2B5EF4-FFF2-40B4-BE49-F238E27FC236}">
                    <a16:creationId xmlns:a16="http://schemas.microsoft.com/office/drawing/2014/main" id="{28BC5F8C-627D-B928-8BF1-650C21713722}"/>
                  </a:ext>
                </a:extLst>
              </p:cNvPr>
              <p:cNvSpPr txBox="1"/>
              <p:nvPr/>
            </p:nvSpPr>
            <p:spPr bwMode="auto">
              <a:xfrm>
                <a:off x="1165218" y="4538656"/>
                <a:ext cx="710451"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0.166</a:t>
                </a:r>
              </a:p>
            </p:txBody>
          </p:sp>
          <p:sp>
            <p:nvSpPr>
              <p:cNvPr id="36" name="TextBox 35">
                <a:extLst>
                  <a:ext uri="{FF2B5EF4-FFF2-40B4-BE49-F238E27FC236}">
                    <a16:creationId xmlns:a16="http://schemas.microsoft.com/office/drawing/2014/main" id="{CAF69E30-F5CC-75F3-94CD-87BB822ACEAC}"/>
                  </a:ext>
                </a:extLst>
              </p:cNvPr>
              <p:cNvSpPr txBox="1"/>
              <p:nvPr/>
            </p:nvSpPr>
            <p:spPr bwMode="auto">
              <a:xfrm>
                <a:off x="1317760" y="4680673"/>
                <a:ext cx="557909"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BLQ</a:t>
                </a:r>
              </a:p>
            </p:txBody>
          </p:sp>
        </p:grpSp>
        <p:grpSp>
          <p:nvGrpSpPr>
            <p:cNvPr id="59" name="Group 58">
              <a:extLst>
                <a:ext uri="{FF2B5EF4-FFF2-40B4-BE49-F238E27FC236}">
                  <a16:creationId xmlns:a16="http://schemas.microsoft.com/office/drawing/2014/main" id="{5E3D0153-6BCF-CD4B-4F9A-4DA2EC429383}"/>
                </a:ext>
              </a:extLst>
            </p:cNvPr>
            <p:cNvGrpSpPr/>
            <p:nvPr/>
          </p:nvGrpSpPr>
          <p:grpSpPr>
            <a:xfrm>
              <a:off x="2175560" y="4981194"/>
              <a:ext cx="9119944" cy="369332"/>
              <a:chOff x="2175560" y="4955794"/>
              <a:chExt cx="9119944" cy="369332"/>
            </a:xfrm>
          </p:grpSpPr>
          <p:sp>
            <p:nvSpPr>
              <p:cNvPr id="38" name="TextBox 37">
                <a:extLst>
                  <a:ext uri="{FF2B5EF4-FFF2-40B4-BE49-F238E27FC236}">
                    <a16:creationId xmlns:a16="http://schemas.microsoft.com/office/drawing/2014/main" id="{FBCAFB03-815E-7CBE-D110-4F8B1F2E500A}"/>
                  </a:ext>
                </a:extLst>
              </p:cNvPr>
              <p:cNvSpPr txBox="1"/>
              <p:nvPr/>
            </p:nvSpPr>
            <p:spPr bwMode="auto">
              <a:xfrm>
                <a:off x="2766111" y="495579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5</a:t>
                </a:r>
              </a:p>
            </p:txBody>
          </p:sp>
          <p:sp>
            <p:nvSpPr>
              <p:cNvPr id="39" name="TextBox 38">
                <a:extLst>
                  <a:ext uri="{FF2B5EF4-FFF2-40B4-BE49-F238E27FC236}">
                    <a16:creationId xmlns:a16="http://schemas.microsoft.com/office/drawing/2014/main" id="{483B053A-7628-680D-5385-D35522749DE6}"/>
                  </a:ext>
                </a:extLst>
              </p:cNvPr>
              <p:cNvSpPr txBox="1"/>
              <p:nvPr/>
            </p:nvSpPr>
            <p:spPr bwMode="auto">
              <a:xfrm>
                <a:off x="3293895"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10</a:t>
                </a:r>
              </a:p>
            </p:txBody>
          </p:sp>
          <p:sp>
            <p:nvSpPr>
              <p:cNvPr id="40" name="TextBox 39">
                <a:extLst>
                  <a:ext uri="{FF2B5EF4-FFF2-40B4-BE49-F238E27FC236}">
                    <a16:creationId xmlns:a16="http://schemas.microsoft.com/office/drawing/2014/main" id="{C4E75782-01E3-D3C1-0568-A947B27875C6}"/>
                  </a:ext>
                </a:extLst>
              </p:cNvPr>
              <p:cNvSpPr txBox="1"/>
              <p:nvPr/>
            </p:nvSpPr>
            <p:spPr bwMode="auto">
              <a:xfrm>
                <a:off x="2175560" y="495579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0</a:t>
                </a:r>
              </a:p>
            </p:txBody>
          </p:sp>
          <p:sp>
            <p:nvSpPr>
              <p:cNvPr id="41" name="TextBox 40">
                <a:extLst>
                  <a:ext uri="{FF2B5EF4-FFF2-40B4-BE49-F238E27FC236}">
                    <a16:creationId xmlns:a16="http://schemas.microsoft.com/office/drawing/2014/main" id="{B8E25957-452E-AEED-5851-5C13BFDDAA9F}"/>
                  </a:ext>
                </a:extLst>
              </p:cNvPr>
              <p:cNvSpPr txBox="1"/>
              <p:nvPr/>
            </p:nvSpPr>
            <p:spPr bwMode="auto">
              <a:xfrm>
                <a:off x="4465204"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20</a:t>
                </a:r>
              </a:p>
            </p:txBody>
          </p:sp>
          <p:sp>
            <p:nvSpPr>
              <p:cNvPr id="42" name="TextBox 41">
                <a:extLst>
                  <a:ext uri="{FF2B5EF4-FFF2-40B4-BE49-F238E27FC236}">
                    <a16:creationId xmlns:a16="http://schemas.microsoft.com/office/drawing/2014/main" id="{80C214D0-7D38-200A-D60A-02426F81BC47}"/>
                  </a:ext>
                </a:extLst>
              </p:cNvPr>
              <p:cNvSpPr txBox="1"/>
              <p:nvPr/>
            </p:nvSpPr>
            <p:spPr bwMode="auto">
              <a:xfrm>
                <a:off x="5051497"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25</a:t>
                </a:r>
              </a:p>
            </p:txBody>
          </p:sp>
          <p:sp>
            <p:nvSpPr>
              <p:cNvPr id="43" name="TextBox 42">
                <a:extLst>
                  <a:ext uri="{FF2B5EF4-FFF2-40B4-BE49-F238E27FC236}">
                    <a16:creationId xmlns:a16="http://schemas.microsoft.com/office/drawing/2014/main" id="{4AA527A0-02B6-2596-12D2-FC57F3ADC00A}"/>
                  </a:ext>
                </a:extLst>
              </p:cNvPr>
              <p:cNvSpPr txBox="1"/>
              <p:nvPr/>
            </p:nvSpPr>
            <p:spPr bwMode="auto">
              <a:xfrm>
                <a:off x="3874653"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15</a:t>
                </a:r>
              </a:p>
            </p:txBody>
          </p:sp>
          <p:sp>
            <p:nvSpPr>
              <p:cNvPr id="49" name="TextBox 48">
                <a:extLst>
                  <a:ext uri="{FF2B5EF4-FFF2-40B4-BE49-F238E27FC236}">
                    <a16:creationId xmlns:a16="http://schemas.microsoft.com/office/drawing/2014/main" id="{C2B0EFAD-9C25-1DF3-5F56-EF8DE92EBF2D}"/>
                  </a:ext>
                </a:extLst>
              </p:cNvPr>
              <p:cNvSpPr txBox="1"/>
              <p:nvPr/>
            </p:nvSpPr>
            <p:spPr bwMode="auto">
              <a:xfrm>
                <a:off x="6208062"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35</a:t>
                </a:r>
              </a:p>
            </p:txBody>
          </p:sp>
          <p:sp>
            <p:nvSpPr>
              <p:cNvPr id="50" name="TextBox 49">
                <a:extLst>
                  <a:ext uri="{FF2B5EF4-FFF2-40B4-BE49-F238E27FC236}">
                    <a16:creationId xmlns:a16="http://schemas.microsoft.com/office/drawing/2014/main" id="{9BF44A30-3C73-2C40-502D-696FD684C0BF}"/>
                  </a:ext>
                </a:extLst>
              </p:cNvPr>
              <p:cNvSpPr txBox="1"/>
              <p:nvPr/>
            </p:nvSpPr>
            <p:spPr bwMode="auto">
              <a:xfrm>
                <a:off x="6794355"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40</a:t>
                </a:r>
              </a:p>
            </p:txBody>
          </p:sp>
          <p:sp>
            <p:nvSpPr>
              <p:cNvPr id="51" name="TextBox 50">
                <a:extLst>
                  <a:ext uri="{FF2B5EF4-FFF2-40B4-BE49-F238E27FC236}">
                    <a16:creationId xmlns:a16="http://schemas.microsoft.com/office/drawing/2014/main" id="{F2A735CF-3A9A-F3C0-2B3B-3AAFECEB867D}"/>
                  </a:ext>
                </a:extLst>
              </p:cNvPr>
              <p:cNvSpPr txBox="1"/>
              <p:nvPr/>
            </p:nvSpPr>
            <p:spPr bwMode="auto">
              <a:xfrm>
                <a:off x="5622274"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30</a:t>
                </a:r>
              </a:p>
            </p:txBody>
          </p:sp>
          <p:sp>
            <p:nvSpPr>
              <p:cNvPr id="52" name="TextBox 51">
                <a:extLst>
                  <a:ext uri="{FF2B5EF4-FFF2-40B4-BE49-F238E27FC236}">
                    <a16:creationId xmlns:a16="http://schemas.microsoft.com/office/drawing/2014/main" id="{E954B1CA-2FA2-9884-AEE8-7646B6884563}"/>
                  </a:ext>
                </a:extLst>
              </p:cNvPr>
              <p:cNvSpPr txBox="1"/>
              <p:nvPr/>
            </p:nvSpPr>
            <p:spPr bwMode="auto">
              <a:xfrm>
                <a:off x="7960901"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50</a:t>
                </a:r>
              </a:p>
            </p:txBody>
          </p:sp>
          <p:sp>
            <p:nvSpPr>
              <p:cNvPr id="53" name="TextBox 52">
                <a:extLst>
                  <a:ext uri="{FF2B5EF4-FFF2-40B4-BE49-F238E27FC236}">
                    <a16:creationId xmlns:a16="http://schemas.microsoft.com/office/drawing/2014/main" id="{B7E01D32-BBE8-7449-4577-F1495CEA6EB6}"/>
                  </a:ext>
                </a:extLst>
              </p:cNvPr>
              <p:cNvSpPr txBox="1"/>
              <p:nvPr/>
            </p:nvSpPr>
            <p:spPr bwMode="auto">
              <a:xfrm>
                <a:off x="8547194"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55</a:t>
                </a:r>
              </a:p>
            </p:txBody>
          </p:sp>
          <p:sp>
            <p:nvSpPr>
              <p:cNvPr id="54" name="TextBox 53">
                <a:extLst>
                  <a:ext uri="{FF2B5EF4-FFF2-40B4-BE49-F238E27FC236}">
                    <a16:creationId xmlns:a16="http://schemas.microsoft.com/office/drawing/2014/main" id="{187F2D26-779A-9A47-88E1-581E6A405781}"/>
                  </a:ext>
                </a:extLst>
              </p:cNvPr>
              <p:cNvSpPr txBox="1"/>
              <p:nvPr/>
            </p:nvSpPr>
            <p:spPr bwMode="auto">
              <a:xfrm>
                <a:off x="7375113"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45</a:t>
                </a:r>
              </a:p>
            </p:txBody>
          </p:sp>
          <p:sp>
            <p:nvSpPr>
              <p:cNvPr id="55" name="TextBox 54">
                <a:extLst>
                  <a:ext uri="{FF2B5EF4-FFF2-40B4-BE49-F238E27FC236}">
                    <a16:creationId xmlns:a16="http://schemas.microsoft.com/office/drawing/2014/main" id="{86AE27C9-E6C7-FA43-BFBE-EE7BE02F34C1}"/>
                  </a:ext>
                </a:extLst>
              </p:cNvPr>
              <p:cNvSpPr txBox="1"/>
              <p:nvPr/>
            </p:nvSpPr>
            <p:spPr bwMode="auto">
              <a:xfrm>
                <a:off x="9123961"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60</a:t>
                </a:r>
              </a:p>
            </p:txBody>
          </p:sp>
          <p:sp>
            <p:nvSpPr>
              <p:cNvPr id="56" name="TextBox 55">
                <a:extLst>
                  <a:ext uri="{FF2B5EF4-FFF2-40B4-BE49-F238E27FC236}">
                    <a16:creationId xmlns:a16="http://schemas.microsoft.com/office/drawing/2014/main" id="{16BB641F-9F46-98E2-B0AE-A3B7CFA025D2}"/>
                  </a:ext>
                </a:extLst>
              </p:cNvPr>
              <p:cNvSpPr txBox="1"/>
              <p:nvPr/>
            </p:nvSpPr>
            <p:spPr bwMode="auto">
              <a:xfrm>
                <a:off x="10290507"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70</a:t>
                </a:r>
              </a:p>
            </p:txBody>
          </p:sp>
          <p:sp>
            <p:nvSpPr>
              <p:cNvPr id="57" name="TextBox 56">
                <a:extLst>
                  <a:ext uri="{FF2B5EF4-FFF2-40B4-BE49-F238E27FC236}">
                    <a16:creationId xmlns:a16="http://schemas.microsoft.com/office/drawing/2014/main" id="{40815E2D-ECD2-CA56-75C8-F3DB5E606F71}"/>
                  </a:ext>
                </a:extLst>
              </p:cNvPr>
              <p:cNvSpPr txBox="1"/>
              <p:nvPr/>
            </p:nvSpPr>
            <p:spPr bwMode="auto">
              <a:xfrm>
                <a:off x="10876800"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75</a:t>
                </a:r>
              </a:p>
            </p:txBody>
          </p:sp>
          <p:sp>
            <p:nvSpPr>
              <p:cNvPr id="58" name="TextBox 57">
                <a:extLst>
                  <a:ext uri="{FF2B5EF4-FFF2-40B4-BE49-F238E27FC236}">
                    <a16:creationId xmlns:a16="http://schemas.microsoft.com/office/drawing/2014/main" id="{40117CE2-4F34-7D29-FFD7-2A6627A49895}"/>
                  </a:ext>
                </a:extLst>
              </p:cNvPr>
              <p:cNvSpPr txBox="1"/>
              <p:nvPr/>
            </p:nvSpPr>
            <p:spPr bwMode="auto">
              <a:xfrm>
                <a:off x="9704719"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65</a:t>
                </a:r>
              </a:p>
            </p:txBody>
          </p:sp>
        </p:grpSp>
        <p:sp>
          <p:nvSpPr>
            <p:cNvPr id="60" name="TextBox 59">
              <a:extLst>
                <a:ext uri="{FF2B5EF4-FFF2-40B4-BE49-F238E27FC236}">
                  <a16:creationId xmlns:a16="http://schemas.microsoft.com/office/drawing/2014/main" id="{1BF45D6A-3EBB-AF13-9699-FE5DA1DF4574}"/>
                </a:ext>
              </a:extLst>
            </p:cNvPr>
            <p:cNvSpPr txBox="1"/>
            <p:nvPr/>
          </p:nvSpPr>
          <p:spPr bwMode="auto">
            <a:xfrm>
              <a:off x="5431441" y="5205443"/>
              <a:ext cx="22476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b="1" kern="1200" dirty="0" err="1">
                  <a:latin typeface="Calibri" panose="020F0502020204030204" pitchFamily="34" charset="0"/>
                  <a:ea typeface="+mn-ea"/>
                  <a:cs typeface="Arial" panose="020B0604020202020204" pitchFamily="34" charset="0"/>
                </a:rPr>
                <a:t>Wk</a:t>
              </a:r>
              <a:r>
                <a:rPr lang="en-US" sz="1799" b="1" kern="1200" dirty="0">
                  <a:latin typeface="Calibri" panose="020F0502020204030204" pitchFamily="34" charset="0"/>
                  <a:ea typeface="+mn-ea"/>
                  <a:cs typeface="Arial" panose="020B0604020202020204" pitchFamily="34" charset="0"/>
                </a:rPr>
                <a:t> Since Enrollment </a:t>
              </a:r>
            </a:p>
          </p:txBody>
        </p:sp>
        <p:sp>
          <p:nvSpPr>
            <p:cNvPr id="61" name="Freeform: Shape 60">
              <a:extLst>
                <a:ext uri="{FF2B5EF4-FFF2-40B4-BE49-F238E27FC236}">
                  <a16:creationId xmlns:a16="http://schemas.microsoft.com/office/drawing/2014/main" id="{23949479-C06E-08D1-C36C-7BFF37BF0C4E}"/>
                </a:ext>
              </a:extLst>
            </p:cNvPr>
            <p:cNvSpPr/>
            <p:nvPr/>
          </p:nvSpPr>
          <p:spPr bwMode="auto">
            <a:xfrm>
              <a:off x="1889759" y="3787139"/>
              <a:ext cx="9587359" cy="1198615"/>
            </a:xfrm>
            <a:custGeom>
              <a:avLst/>
              <a:gdLst>
                <a:gd name="connsiteX0" fmla="*/ 0 w 9288780"/>
                <a:gd name="connsiteY0" fmla="*/ 0 h 1196340"/>
                <a:gd name="connsiteX1" fmla="*/ 0 w 9288780"/>
                <a:gd name="connsiteY1" fmla="*/ 1196340 h 1196340"/>
                <a:gd name="connsiteX2" fmla="*/ 9288780 w 9288780"/>
                <a:gd name="connsiteY2" fmla="*/ 1196340 h 1196340"/>
              </a:gdLst>
              <a:ahLst/>
              <a:cxnLst>
                <a:cxn ang="0">
                  <a:pos x="connsiteX0" y="connsiteY0"/>
                </a:cxn>
                <a:cxn ang="0">
                  <a:pos x="connsiteX1" y="connsiteY1"/>
                </a:cxn>
                <a:cxn ang="0">
                  <a:pos x="connsiteX2" y="connsiteY2"/>
                </a:cxn>
              </a:cxnLst>
              <a:rect l="l" t="t" r="r" b="b"/>
              <a:pathLst>
                <a:path w="9288780" h="1196340">
                  <a:moveTo>
                    <a:pt x="0" y="0"/>
                  </a:moveTo>
                  <a:lnTo>
                    <a:pt x="0" y="1196340"/>
                  </a:lnTo>
                  <a:lnTo>
                    <a:pt x="9288780" y="1196340"/>
                  </a:lnTo>
                </a:path>
              </a:pathLst>
            </a:custGeom>
            <a:noFill/>
            <a:ln w="28575">
              <a:solidFill>
                <a:schemeClr val="bg1"/>
              </a:solidFill>
              <a:miter lim="800000"/>
              <a:headEnd/>
              <a:tailEnd/>
            </a:ln>
          </p:spPr>
          <p:txBody>
            <a:bodyPr rtlCol="0" anchor="ctr"/>
            <a:lstStyle/>
            <a:p>
              <a:pPr algn="ctr" defTabSz="914126" eaLnBrk="0" fontAlgn="base" hangingPunct="0">
                <a:spcBef>
                  <a:spcPct val="0"/>
                </a:spcBef>
                <a:spcAft>
                  <a:spcPct val="0"/>
                </a:spcAft>
              </a:pPr>
              <a:endParaRPr lang="en-US" sz="1799" b="1" kern="1200">
                <a:solidFill>
                  <a:srgbClr val="FFFFFF"/>
                </a:solidFill>
                <a:latin typeface="Arial" panose="020B0604020202020204" pitchFamily="34" charset="0"/>
                <a:ea typeface="+mn-ea"/>
                <a:cs typeface="Arial" panose="020B0604020202020204" pitchFamily="34" charset="0"/>
              </a:endParaRPr>
            </a:p>
          </p:txBody>
        </p:sp>
        <p:cxnSp>
          <p:nvCxnSpPr>
            <p:cNvPr id="63" name="Straight Connector 62">
              <a:extLst>
                <a:ext uri="{FF2B5EF4-FFF2-40B4-BE49-F238E27FC236}">
                  <a16:creationId xmlns:a16="http://schemas.microsoft.com/office/drawing/2014/main" id="{F5DCB073-732D-AF0B-D486-A02A7315EB7C}"/>
                </a:ext>
              </a:extLst>
            </p:cNvPr>
            <p:cNvCxnSpPr/>
            <p:nvPr/>
          </p:nvCxnSpPr>
          <p:spPr bwMode="auto">
            <a:xfrm>
              <a:off x="1898650" y="3355975"/>
              <a:ext cx="0" cy="327282"/>
            </a:xfrm>
            <a:prstGeom prst="line">
              <a:avLst/>
            </a:prstGeom>
            <a:noFill/>
            <a:ln w="28575" cap="flat" cmpd="sng" algn="ctr">
              <a:solidFill>
                <a:schemeClr val="bg1"/>
              </a:solidFill>
              <a:prstDash val="solid"/>
              <a:round/>
              <a:headEnd type="none" w="med" len="med"/>
              <a:tailEnd type="none" w="med" len="med"/>
            </a:ln>
            <a:effectLst/>
          </p:spPr>
        </p:cxnSp>
        <p:grpSp>
          <p:nvGrpSpPr>
            <p:cNvPr id="67" name="Group 66">
              <a:extLst>
                <a:ext uri="{FF2B5EF4-FFF2-40B4-BE49-F238E27FC236}">
                  <a16:creationId xmlns:a16="http://schemas.microsoft.com/office/drawing/2014/main" id="{D396E8E4-F387-D260-37CD-526C91CC66A4}"/>
                </a:ext>
              </a:extLst>
            </p:cNvPr>
            <p:cNvGrpSpPr/>
            <p:nvPr/>
          </p:nvGrpSpPr>
          <p:grpSpPr>
            <a:xfrm rot="18037375">
              <a:off x="1858962" y="3621667"/>
              <a:ext cx="79375" cy="232418"/>
              <a:chOff x="2286000" y="3391645"/>
              <a:chExt cx="79375" cy="232418"/>
            </a:xfrm>
          </p:grpSpPr>
          <p:cxnSp>
            <p:nvCxnSpPr>
              <p:cNvPr id="65" name="Straight Connector 64">
                <a:extLst>
                  <a:ext uri="{FF2B5EF4-FFF2-40B4-BE49-F238E27FC236}">
                    <a16:creationId xmlns:a16="http://schemas.microsoft.com/office/drawing/2014/main" id="{47277076-20C1-3346-5A2F-18B99EF1D7BD}"/>
                  </a:ext>
                </a:extLst>
              </p:cNvPr>
              <p:cNvCxnSpPr/>
              <p:nvPr/>
            </p:nvCxnSpPr>
            <p:spPr bwMode="auto">
              <a:xfrm>
                <a:off x="2286000" y="3391645"/>
                <a:ext cx="0" cy="232418"/>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AFBCEEA1-E7E1-896C-4B24-DA2EC8246B44}"/>
                  </a:ext>
                </a:extLst>
              </p:cNvPr>
              <p:cNvCxnSpPr/>
              <p:nvPr/>
            </p:nvCxnSpPr>
            <p:spPr bwMode="auto">
              <a:xfrm>
                <a:off x="2365375" y="3391645"/>
                <a:ext cx="0" cy="232418"/>
              </a:xfrm>
              <a:prstGeom prst="line">
                <a:avLst/>
              </a:prstGeom>
              <a:noFill/>
              <a:ln w="28575" cap="flat" cmpd="sng" algn="ctr">
                <a:solidFill>
                  <a:schemeClr val="bg1"/>
                </a:solidFill>
                <a:prstDash val="solid"/>
                <a:round/>
                <a:headEnd type="none" w="med" len="med"/>
                <a:tailEnd type="none" w="med" len="med"/>
              </a:ln>
              <a:effectLst/>
            </p:spPr>
          </p:cxnSp>
        </p:grpSp>
        <p:grpSp>
          <p:nvGrpSpPr>
            <p:cNvPr id="73" name="Group 72">
              <a:extLst>
                <a:ext uri="{FF2B5EF4-FFF2-40B4-BE49-F238E27FC236}">
                  <a16:creationId xmlns:a16="http://schemas.microsoft.com/office/drawing/2014/main" id="{53A32430-B2F5-D1DD-CE21-7F66C56B5BCE}"/>
                </a:ext>
              </a:extLst>
            </p:cNvPr>
            <p:cNvGrpSpPr/>
            <p:nvPr/>
          </p:nvGrpSpPr>
          <p:grpSpPr>
            <a:xfrm>
              <a:off x="1796096" y="3429000"/>
              <a:ext cx="93663" cy="1488536"/>
              <a:chOff x="1796096" y="3429000"/>
              <a:chExt cx="187325" cy="1488536"/>
            </a:xfrm>
          </p:grpSpPr>
          <p:cxnSp>
            <p:nvCxnSpPr>
              <p:cNvPr id="69" name="Straight Connector 68">
                <a:extLst>
                  <a:ext uri="{FF2B5EF4-FFF2-40B4-BE49-F238E27FC236}">
                    <a16:creationId xmlns:a16="http://schemas.microsoft.com/office/drawing/2014/main" id="{5858E1FF-E808-E668-6B59-7C2FAAEDCAE3}"/>
                  </a:ext>
                </a:extLst>
              </p:cNvPr>
              <p:cNvCxnSpPr>
                <a:cxnSpLocks/>
              </p:cNvCxnSpPr>
              <p:nvPr/>
            </p:nvCxnSpPr>
            <p:spPr bwMode="auto">
              <a:xfrm>
                <a:off x="1796096" y="4251668"/>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8BF80E1E-665F-1848-494B-A53F9C9B655F}"/>
                  </a:ext>
                </a:extLst>
              </p:cNvPr>
              <p:cNvCxnSpPr>
                <a:cxnSpLocks/>
              </p:cNvCxnSpPr>
              <p:nvPr/>
            </p:nvCxnSpPr>
            <p:spPr bwMode="auto">
              <a:xfrm>
                <a:off x="1796096" y="4594708"/>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81CC3B01-5B9D-8065-F7AF-F40F3CEEBA5E}"/>
                  </a:ext>
                </a:extLst>
              </p:cNvPr>
              <p:cNvCxnSpPr>
                <a:cxnSpLocks/>
              </p:cNvCxnSpPr>
              <p:nvPr/>
            </p:nvCxnSpPr>
            <p:spPr bwMode="auto">
              <a:xfrm>
                <a:off x="1796096" y="4842358"/>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CFB0176D-E8D5-F667-88A9-1D07031CB999}"/>
                  </a:ext>
                </a:extLst>
              </p:cNvPr>
              <p:cNvCxnSpPr>
                <a:cxnSpLocks/>
              </p:cNvCxnSpPr>
              <p:nvPr/>
            </p:nvCxnSpPr>
            <p:spPr bwMode="auto">
              <a:xfrm>
                <a:off x="1796096" y="4917536"/>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CEEDEFD-7F91-B486-4609-AAD59FB8A6A0}"/>
                  </a:ext>
                </a:extLst>
              </p:cNvPr>
              <p:cNvCxnSpPr>
                <a:cxnSpLocks/>
              </p:cNvCxnSpPr>
              <p:nvPr/>
            </p:nvCxnSpPr>
            <p:spPr bwMode="auto">
              <a:xfrm>
                <a:off x="1796096" y="3429000"/>
                <a:ext cx="1873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94" name="Group 93">
              <a:extLst>
                <a:ext uri="{FF2B5EF4-FFF2-40B4-BE49-F238E27FC236}">
                  <a16:creationId xmlns:a16="http://schemas.microsoft.com/office/drawing/2014/main" id="{9E164CCF-5520-F94B-7958-AD7C10E1BC69}"/>
                </a:ext>
              </a:extLst>
            </p:cNvPr>
            <p:cNvGrpSpPr/>
            <p:nvPr/>
          </p:nvGrpSpPr>
          <p:grpSpPr>
            <a:xfrm>
              <a:off x="2330450" y="4974502"/>
              <a:ext cx="8755702" cy="98280"/>
              <a:chOff x="2330450" y="4774675"/>
              <a:chExt cx="8755702" cy="260007"/>
            </a:xfrm>
          </p:grpSpPr>
          <p:grpSp>
            <p:nvGrpSpPr>
              <p:cNvPr id="84" name="Group 83">
                <a:extLst>
                  <a:ext uri="{FF2B5EF4-FFF2-40B4-BE49-F238E27FC236}">
                    <a16:creationId xmlns:a16="http://schemas.microsoft.com/office/drawing/2014/main" id="{46F356ED-EEB5-600A-125E-BB722B3AD456}"/>
                  </a:ext>
                </a:extLst>
              </p:cNvPr>
              <p:cNvGrpSpPr/>
              <p:nvPr/>
            </p:nvGrpSpPr>
            <p:grpSpPr>
              <a:xfrm>
                <a:off x="2330450" y="4774675"/>
                <a:ext cx="4093700" cy="260007"/>
                <a:chOff x="2330450" y="4774675"/>
                <a:chExt cx="4093700" cy="260007"/>
              </a:xfrm>
            </p:grpSpPr>
            <p:cxnSp>
              <p:nvCxnSpPr>
                <p:cNvPr id="76" name="Straight Connector 75">
                  <a:extLst>
                    <a:ext uri="{FF2B5EF4-FFF2-40B4-BE49-F238E27FC236}">
                      <a16:creationId xmlns:a16="http://schemas.microsoft.com/office/drawing/2014/main" id="{8D66209C-65B7-73B5-42CE-B78402106495}"/>
                    </a:ext>
                  </a:extLst>
                </p:cNvPr>
                <p:cNvCxnSpPr>
                  <a:cxnSpLocks/>
                </p:cNvCxnSpPr>
                <p:nvPr/>
              </p:nvCxnSpPr>
              <p:spPr bwMode="auto">
                <a:xfrm>
                  <a:off x="233045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8EA63B42-9695-4F75-ED60-E845355B23D9}"/>
                    </a:ext>
                  </a:extLst>
                </p:cNvPr>
                <p:cNvCxnSpPr>
                  <a:cxnSpLocks/>
                </p:cNvCxnSpPr>
                <p:nvPr/>
              </p:nvCxnSpPr>
              <p:spPr bwMode="auto">
                <a:xfrm>
                  <a:off x="291526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123CEB1-EAE2-AFB9-20B4-908323551972}"/>
                    </a:ext>
                  </a:extLst>
                </p:cNvPr>
                <p:cNvCxnSpPr>
                  <a:cxnSpLocks/>
                </p:cNvCxnSpPr>
                <p:nvPr/>
              </p:nvCxnSpPr>
              <p:spPr bwMode="auto">
                <a:xfrm>
                  <a:off x="3500078"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E8F5B4-5179-25E5-AD8E-024871C685AE}"/>
                    </a:ext>
                  </a:extLst>
                </p:cNvPr>
                <p:cNvCxnSpPr>
                  <a:cxnSpLocks/>
                </p:cNvCxnSpPr>
                <p:nvPr/>
              </p:nvCxnSpPr>
              <p:spPr bwMode="auto">
                <a:xfrm>
                  <a:off x="4084892"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6D5566F-F349-A7AF-F23B-A1D853212F30}"/>
                    </a:ext>
                  </a:extLst>
                </p:cNvPr>
                <p:cNvCxnSpPr>
                  <a:cxnSpLocks/>
                </p:cNvCxnSpPr>
                <p:nvPr/>
              </p:nvCxnSpPr>
              <p:spPr bwMode="auto">
                <a:xfrm>
                  <a:off x="4669706"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BD6F1BE2-D8EE-2E3C-D17F-67E8DB283866}"/>
                    </a:ext>
                  </a:extLst>
                </p:cNvPr>
                <p:cNvCxnSpPr>
                  <a:cxnSpLocks/>
                </p:cNvCxnSpPr>
                <p:nvPr/>
              </p:nvCxnSpPr>
              <p:spPr bwMode="auto">
                <a:xfrm>
                  <a:off x="525452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6A732352-8C4C-2890-F0D0-748CCC2B4E28}"/>
                    </a:ext>
                  </a:extLst>
                </p:cNvPr>
                <p:cNvCxnSpPr>
                  <a:cxnSpLocks/>
                </p:cNvCxnSpPr>
                <p:nvPr/>
              </p:nvCxnSpPr>
              <p:spPr bwMode="auto">
                <a:xfrm>
                  <a:off x="583933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41404FC0-7728-630F-3AB2-3D2BCB97143B}"/>
                    </a:ext>
                  </a:extLst>
                </p:cNvPr>
                <p:cNvCxnSpPr>
                  <a:cxnSpLocks/>
                </p:cNvCxnSpPr>
                <p:nvPr/>
              </p:nvCxnSpPr>
              <p:spPr bwMode="auto">
                <a:xfrm>
                  <a:off x="6424150" y="4774675"/>
                  <a:ext cx="0" cy="260007"/>
                </a:xfrm>
                <a:prstGeom prst="line">
                  <a:avLst/>
                </a:prstGeom>
                <a:noFill/>
                <a:ln w="28575" cap="flat" cmpd="sng" algn="ctr">
                  <a:solidFill>
                    <a:schemeClr val="bg1"/>
                  </a:solidFill>
                  <a:prstDash val="solid"/>
                  <a:round/>
                  <a:headEnd type="none" w="med" len="med"/>
                  <a:tailEnd type="none" w="med" len="med"/>
                </a:ln>
                <a:effectLst/>
              </p:spPr>
            </p:cxnSp>
          </p:grpSp>
          <p:grpSp>
            <p:nvGrpSpPr>
              <p:cNvPr id="85" name="Group 84">
                <a:extLst>
                  <a:ext uri="{FF2B5EF4-FFF2-40B4-BE49-F238E27FC236}">
                    <a16:creationId xmlns:a16="http://schemas.microsoft.com/office/drawing/2014/main" id="{EA7B91D7-203C-4367-CB32-3045D6E16BB7}"/>
                  </a:ext>
                </a:extLst>
              </p:cNvPr>
              <p:cNvGrpSpPr/>
              <p:nvPr/>
            </p:nvGrpSpPr>
            <p:grpSpPr>
              <a:xfrm>
                <a:off x="6992452" y="4774675"/>
                <a:ext cx="4093700" cy="260007"/>
                <a:chOff x="2330450" y="4774675"/>
                <a:chExt cx="4093700" cy="260007"/>
              </a:xfrm>
            </p:grpSpPr>
            <p:cxnSp>
              <p:nvCxnSpPr>
                <p:cNvPr id="86" name="Straight Connector 85">
                  <a:extLst>
                    <a:ext uri="{FF2B5EF4-FFF2-40B4-BE49-F238E27FC236}">
                      <a16:creationId xmlns:a16="http://schemas.microsoft.com/office/drawing/2014/main" id="{D8C45BC2-B345-4FB1-3B99-58D3CCE4A45B}"/>
                    </a:ext>
                  </a:extLst>
                </p:cNvPr>
                <p:cNvCxnSpPr>
                  <a:cxnSpLocks/>
                </p:cNvCxnSpPr>
                <p:nvPr/>
              </p:nvCxnSpPr>
              <p:spPr bwMode="auto">
                <a:xfrm>
                  <a:off x="233045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A3317F1-755D-7EEF-2893-206367431E62}"/>
                    </a:ext>
                  </a:extLst>
                </p:cNvPr>
                <p:cNvCxnSpPr>
                  <a:cxnSpLocks/>
                </p:cNvCxnSpPr>
                <p:nvPr/>
              </p:nvCxnSpPr>
              <p:spPr bwMode="auto">
                <a:xfrm>
                  <a:off x="291526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7C0AFCF2-1CC8-0FD3-CF22-985D47E52727}"/>
                    </a:ext>
                  </a:extLst>
                </p:cNvPr>
                <p:cNvCxnSpPr>
                  <a:cxnSpLocks/>
                </p:cNvCxnSpPr>
                <p:nvPr/>
              </p:nvCxnSpPr>
              <p:spPr bwMode="auto">
                <a:xfrm>
                  <a:off x="3500078"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722B93EA-F7AB-F360-FAC5-959DE61C92D9}"/>
                    </a:ext>
                  </a:extLst>
                </p:cNvPr>
                <p:cNvCxnSpPr>
                  <a:cxnSpLocks/>
                </p:cNvCxnSpPr>
                <p:nvPr/>
              </p:nvCxnSpPr>
              <p:spPr bwMode="auto">
                <a:xfrm>
                  <a:off x="4084892"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3CA954C1-7DE4-3EDD-4B6E-5E96EA41015B}"/>
                    </a:ext>
                  </a:extLst>
                </p:cNvPr>
                <p:cNvCxnSpPr>
                  <a:cxnSpLocks/>
                </p:cNvCxnSpPr>
                <p:nvPr/>
              </p:nvCxnSpPr>
              <p:spPr bwMode="auto">
                <a:xfrm>
                  <a:off x="4669706"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171A4CD0-353D-7F3C-5C21-ED2363DA1E3E}"/>
                    </a:ext>
                  </a:extLst>
                </p:cNvPr>
                <p:cNvCxnSpPr>
                  <a:cxnSpLocks/>
                </p:cNvCxnSpPr>
                <p:nvPr/>
              </p:nvCxnSpPr>
              <p:spPr bwMode="auto">
                <a:xfrm>
                  <a:off x="525452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8EB5336F-5341-E52F-0545-69CE4905CAA0}"/>
                    </a:ext>
                  </a:extLst>
                </p:cNvPr>
                <p:cNvCxnSpPr>
                  <a:cxnSpLocks/>
                </p:cNvCxnSpPr>
                <p:nvPr/>
              </p:nvCxnSpPr>
              <p:spPr bwMode="auto">
                <a:xfrm>
                  <a:off x="583933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736C6E4B-49E9-73FA-A18F-595D3ED52293}"/>
                    </a:ext>
                  </a:extLst>
                </p:cNvPr>
                <p:cNvCxnSpPr>
                  <a:cxnSpLocks/>
                </p:cNvCxnSpPr>
                <p:nvPr/>
              </p:nvCxnSpPr>
              <p:spPr bwMode="auto">
                <a:xfrm>
                  <a:off x="6424150" y="4774675"/>
                  <a:ext cx="0" cy="260007"/>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96" name="Straight Connector 95">
              <a:extLst>
                <a:ext uri="{FF2B5EF4-FFF2-40B4-BE49-F238E27FC236}">
                  <a16:creationId xmlns:a16="http://schemas.microsoft.com/office/drawing/2014/main" id="{E59E2165-7DA1-5B80-4F17-C35B15A15A04}"/>
                </a:ext>
              </a:extLst>
            </p:cNvPr>
            <p:cNvCxnSpPr/>
            <p:nvPr/>
          </p:nvCxnSpPr>
          <p:spPr bwMode="auto">
            <a:xfrm>
              <a:off x="2915264"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87107BDE-E1BC-5B1E-963B-F270CC43BB7C}"/>
                </a:ext>
              </a:extLst>
            </p:cNvPr>
            <p:cNvCxnSpPr/>
            <p:nvPr/>
          </p:nvCxnSpPr>
          <p:spPr bwMode="auto">
            <a:xfrm>
              <a:off x="3378814"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73FB5F21-A5E6-F8DB-F287-52B7F357C128}"/>
                </a:ext>
              </a:extLst>
            </p:cNvPr>
            <p:cNvCxnSpPr/>
            <p:nvPr/>
          </p:nvCxnSpPr>
          <p:spPr bwMode="auto">
            <a:xfrm>
              <a:off x="4313021"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6C76BEEE-56CD-D589-2B10-46C131643DD5}"/>
                </a:ext>
              </a:extLst>
            </p:cNvPr>
            <p:cNvCxnSpPr/>
            <p:nvPr/>
          </p:nvCxnSpPr>
          <p:spPr bwMode="auto">
            <a:xfrm>
              <a:off x="5254520"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9438C7C2-501D-628E-C5EB-2DCEA985ACEE}"/>
                </a:ext>
              </a:extLst>
            </p:cNvPr>
            <p:cNvCxnSpPr/>
            <p:nvPr/>
          </p:nvCxnSpPr>
          <p:spPr bwMode="auto">
            <a:xfrm>
              <a:off x="5474703" y="3355975"/>
              <a:ext cx="0" cy="1625220"/>
            </a:xfrm>
            <a:prstGeom prst="line">
              <a:avLst/>
            </a:prstGeom>
            <a:noFill/>
            <a:ln w="28575" cap="flat" cmpd="sng" algn="ctr">
              <a:solidFill>
                <a:schemeClr val="accent6"/>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828F82B-17F2-A19E-8D23-9ED74E1C76B4}"/>
                </a:ext>
              </a:extLst>
            </p:cNvPr>
            <p:cNvCxnSpPr/>
            <p:nvPr/>
          </p:nvCxnSpPr>
          <p:spPr bwMode="auto">
            <a:xfrm>
              <a:off x="7083320"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9B67CF9-F099-9322-7D6B-743347EEC1C9}"/>
                </a:ext>
              </a:extLst>
            </p:cNvPr>
            <p:cNvCxnSpPr>
              <a:cxnSpLocks/>
            </p:cNvCxnSpPr>
            <p:nvPr/>
          </p:nvCxnSpPr>
          <p:spPr bwMode="auto">
            <a:xfrm>
              <a:off x="6182662" y="3600450"/>
              <a:ext cx="0" cy="1380745"/>
            </a:xfrm>
            <a:prstGeom prst="line">
              <a:avLst/>
            </a:prstGeom>
            <a:noFill/>
            <a:ln w="28575"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D3C0FADC-B027-588B-A767-CDE18DA0736A}"/>
                </a:ext>
              </a:extLst>
            </p:cNvPr>
            <p:cNvCxnSpPr/>
            <p:nvPr/>
          </p:nvCxnSpPr>
          <p:spPr bwMode="auto">
            <a:xfrm>
              <a:off x="7121420" y="3355975"/>
              <a:ext cx="0" cy="1625220"/>
            </a:xfrm>
            <a:prstGeom prst="line">
              <a:avLst/>
            </a:prstGeom>
            <a:noFill/>
            <a:ln w="28575" cap="flat" cmpd="sng" algn="ctr">
              <a:solidFill>
                <a:schemeClr val="accent4"/>
              </a:solidFill>
              <a:prstDash val="solid"/>
              <a:round/>
              <a:headEnd type="none" w="med" len="med"/>
              <a:tailEnd type="none" w="med" len="med"/>
            </a:ln>
            <a:effectLst/>
          </p:spPr>
        </p:cxnSp>
        <p:sp>
          <p:nvSpPr>
            <p:cNvPr id="105" name="TextBox 104">
              <a:extLst>
                <a:ext uri="{FF2B5EF4-FFF2-40B4-BE49-F238E27FC236}">
                  <a16:creationId xmlns:a16="http://schemas.microsoft.com/office/drawing/2014/main" id="{32BEC0C5-8137-92FE-328E-C702225D2C45}"/>
                </a:ext>
              </a:extLst>
            </p:cNvPr>
            <p:cNvSpPr txBox="1"/>
            <p:nvPr/>
          </p:nvSpPr>
          <p:spPr bwMode="auto">
            <a:xfrm>
              <a:off x="5951890" y="3262604"/>
              <a:ext cx="680171"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b="1" kern="1200" dirty="0">
                  <a:latin typeface="Calibri" panose="020F0502020204030204" pitchFamily="34" charset="0"/>
                  <a:ea typeface="+mn-ea"/>
                  <a:cs typeface="Arial" panose="020B0604020202020204" pitchFamily="34" charset="0"/>
                </a:rPr>
                <a:t>3 Mo</a:t>
              </a:r>
            </a:p>
          </p:txBody>
        </p:sp>
        <p:cxnSp>
          <p:nvCxnSpPr>
            <p:cNvPr id="107" name="Straight Arrow Connector 106">
              <a:extLst>
                <a:ext uri="{FF2B5EF4-FFF2-40B4-BE49-F238E27FC236}">
                  <a16:creationId xmlns:a16="http://schemas.microsoft.com/office/drawing/2014/main" id="{518E3505-D679-4135-05A0-ABA9F41F99FA}"/>
                </a:ext>
              </a:extLst>
            </p:cNvPr>
            <p:cNvCxnSpPr>
              <a:cxnSpLocks/>
            </p:cNvCxnSpPr>
            <p:nvPr/>
          </p:nvCxnSpPr>
          <p:spPr bwMode="auto">
            <a:xfrm>
              <a:off x="5584910" y="3644527"/>
              <a:ext cx="1407542" cy="0"/>
            </a:xfrm>
            <a:prstGeom prst="straightConnector1">
              <a:avLst/>
            </a:prstGeom>
            <a:noFill/>
            <a:ln w="28575" cap="flat" cmpd="sng" algn="ctr">
              <a:solidFill>
                <a:schemeClr val="bg1"/>
              </a:solidFill>
              <a:prstDash val="solid"/>
              <a:round/>
              <a:headEnd type="triangle"/>
              <a:tailEnd type="triangle"/>
            </a:ln>
            <a:effectLst/>
          </p:spPr>
        </p:cxnSp>
        <p:cxnSp>
          <p:nvCxnSpPr>
            <p:cNvPr id="110" name="Straight Arrow Connector 109">
              <a:extLst>
                <a:ext uri="{FF2B5EF4-FFF2-40B4-BE49-F238E27FC236}">
                  <a16:creationId xmlns:a16="http://schemas.microsoft.com/office/drawing/2014/main" id="{4365EE32-3A2E-6E33-5730-06C4A95C7DD1}"/>
                </a:ext>
              </a:extLst>
            </p:cNvPr>
            <p:cNvCxnSpPr>
              <a:cxnSpLocks/>
            </p:cNvCxnSpPr>
            <p:nvPr/>
          </p:nvCxnSpPr>
          <p:spPr bwMode="auto">
            <a:xfrm>
              <a:off x="5470201" y="3034914"/>
              <a:ext cx="0" cy="268909"/>
            </a:xfrm>
            <a:prstGeom prst="straightConnector1">
              <a:avLst/>
            </a:prstGeom>
            <a:noFill/>
            <a:ln w="28575" cap="flat" cmpd="sng" algn="ctr">
              <a:solidFill>
                <a:schemeClr val="accent6"/>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5F5EF0C7-9978-9177-28E5-FE4344CBDAF8}"/>
                </a:ext>
              </a:extLst>
            </p:cNvPr>
            <p:cNvCxnSpPr>
              <a:cxnSpLocks/>
            </p:cNvCxnSpPr>
            <p:nvPr/>
          </p:nvCxnSpPr>
          <p:spPr bwMode="auto">
            <a:xfrm>
              <a:off x="7111571" y="3034914"/>
              <a:ext cx="0" cy="268909"/>
            </a:xfrm>
            <a:prstGeom prst="straightConnector1">
              <a:avLst/>
            </a:prstGeom>
            <a:noFill/>
            <a:ln w="28575" cap="flat" cmpd="sng" algn="ctr">
              <a:solidFill>
                <a:schemeClr val="accent4"/>
              </a:solidFill>
              <a:prstDash val="solid"/>
              <a:round/>
              <a:headEnd type="none" w="med" len="med"/>
              <a:tailEnd type="triangle"/>
            </a:ln>
            <a:effectLst/>
          </p:spPr>
        </p:cxnSp>
        <p:grpSp>
          <p:nvGrpSpPr>
            <p:cNvPr id="115" name="Group 114">
              <a:extLst>
                <a:ext uri="{FF2B5EF4-FFF2-40B4-BE49-F238E27FC236}">
                  <a16:creationId xmlns:a16="http://schemas.microsoft.com/office/drawing/2014/main" id="{BC11C767-C26E-EBB8-8ECA-6E84283F25EC}"/>
                </a:ext>
              </a:extLst>
            </p:cNvPr>
            <p:cNvGrpSpPr/>
            <p:nvPr/>
          </p:nvGrpSpPr>
          <p:grpSpPr>
            <a:xfrm>
              <a:off x="2908300" y="4013200"/>
              <a:ext cx="8128000" cy="673100"/>
              <a:chOff x="2908300" y="4013200"/>
              <a:chExt cx="8128000" cy="673100"/>
            </a:xfrm>
          </p:grpSpPr>
          <p:sp>
            <p:nvSpPr>
              <p:cNvPr id="113" name="Freeform: Shape 112">
                <a:extLst>
                  <a:ext uri="{FF2B5EF4-FFF2-40B4-BE49-F238E27FC236}">
                    <a16:creationId xmlns:a16="http://schemas.microsoft.com/office/drawing/2014/main" id="{D2C994D3-B091-ACC8-D8DB-3BA97F4ABF39}"/>
                  </a:ext>
                </a:extLst>
              </p:cNvPr>
              <p:cNvSpPr/>
              <p:nvPr/>
            </p:nvSpPr>
            <p:spPr bwMode="auto">
              <a:xfrm>
                <a:off x="2908300" y="4013200"/>
                <a:ext cx="5708650" cy="323850"/>
              </a:xfrm>
              <a:custGeom>
                <a:avLst/>
                <a:gdLst>
                  <a:gd name="connsiteX0" fmla="*/ 0 w 5708650"/>
                  <a:gd name="connsiteY0" fmla="*/ 0 h 323850"/>
                  <a:gd name="connsiteX1" fmla="*/ 120650 w 5708650"/>
                  <a:gd name="connsiteY1" fmla="*/ 196850 h 323850"/>
                  <a:gd name="connsiteX2" fmla="*/ 450850 w 5708650"/>
                  <a:gd name="connsiteY2" fmla="*/ 241300 h 323850"/>
                  <a:gd name="connsiteX3" fmla="*/ 596900 w 5708650"/>
                  <a:gd name="connsiteY3" fmla="*/ 146050 h 323850"/>
                  <a:gd name="connsiteX4" fmla="*/ 1403350 w 5708650"/>
                  <a:gd name="connsiteY4" fmla="*/ 228600 h 323850"/>
                  <a:gd name="connsiteX5" fmla="*/ 1676400 w 5708650"/>
                  <a:gd name="connsiteY5" fmla="*/ 209550 h 323850"/>
                  <a:gd name="connsiteX6" fmla="*/ 2349500 w 5708650"/>
                  <a:gd name="connsiteY6" fmla="*/ 222250 h 323850"/>
                  <a:gd name="connsiteX7" fmla="*/ 2571750 w 5708650"/>
                  <a:gd name="connsiteY7" fmla="*/ 228600 h 323850"/>
                  <a:gd name="connsiteX8" fmla="*/ 3295650 w 5708650"/>
                  <a:gd name="connsiteY8" fmla="*/ 323850 h 323850"/>
                  <a:gd name="connsiteX9" fmla="*/ 3486150 w 5708650"/>
                  <a:gd name="connsiteY9" fmla="*/ 158750 h 323850"/>
                  <a:gd name="connsiteX10" fmla="*/ 4184650 w 5708650"/>
                  <a:gd name="connsiteY10" fmla="*/ 222250 h 323850"/>
                  <a:gd name="connsiteX11" fmla="*/ 4305300 w 5708650"/>
                  <a:gd name="connsiteY11" fmla="*/ 177800 h 323850"/>
                  <a:gd name="connsiteX12" fmla="*/ 4425950 w 5708650"/>
                  <a:gd name="connsiteY12" fmla="*/ 190500 h 323850"/>
                  <a:gd name="connsiteX13" fmla="*/ 4845050 w 5708650"/>
                  <a:gd name="connsiteY13" fmla="*/ 209550 h 323850"/>
                  <a:gd name="connsiteX14" fmla="*/ 5708650 w 5708650"/>
                  <a:gd name="connsiteY14" fmla="*/ 222250 h 323850"/>
                  <a:gd name="connsiteX15" fmla="*/ 5708650 w 5708650"/>
                  <a:gd name="connsiteY15" fmla="*/ 2222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8650" h="323850">
                    <a:moveTo>
                      <a:pt x="0" y="0"/>
                    </a:moveTo>
                    <a:lnTo>
                      <a:pt x="120650" y="196850"/>
                    </a:lnTo>
                    <a:lnTo>
                      <a:pt x="450850" y="241300"/>
                    </a:lnTo>
                    <a:lnTo>
                      <a:pt x="596900" y="146050"/>
                    </a:lnTo>
                    <a:lnTo>
                      <a:pt x="1403350" y="228600"/>
                    </a:lnTo>
                    <a:lnTo>
                      <a:pt x="1676400" y="209550"/>
                    </a:lnTo>
                    <a:lnTo>
                      <a:pt x="2349500" y="222250"/>
                    </a:lnTo>
                    <a:lnTo>
                      <a:pt x="2571750" y="228600"/>
                    </a:lnTo>
                    <a:lnTo>
                      <a:pt x="3295650" y="323850"/>
                    </a:lnTo>
                    <a:lnTo>
                      <a:pt x="3486150" y="158750"/>
                    </a:lnTo>
                    <a:lnTo>
                      <a:pt x="4184650" y="222250"/>
                    </a:lnTo>
                    <a:lnTo>
                      <a:pt x="4305300" y="177800"/>
                    </a:lnTo>
                    <a:lnTo>
                      <a:pt x="4425950" y="190500"/>
                    </a:lnTo>
                    <a:lnTo>
                      <a:pt x="4845050" y="209550"/>
                    </a:lnTo>
                    <a:lnTo>
                      <a:pt x="5708650" y="222250"/>
                    </a:lnTo>
                    <a:lnTo>
                      <a:pt x="5708650" y="222250"/>
                    </a:lnTo>
                  </a:path>
                </a:pathLst>
              </a:custGeom>
              <a:noFill/>
              <a:ln w="28575">
                <a:solidFill>
                  <a:schemeClr val="accent1"/>
                </a:solidFill>
                <a:miter lim="800000"/>
                <a:headEnd/>
                <a:tailEnd/>
              </a:ln>
            </p:spPr>
            <p:txBody>
              <a:bodyPr rtlCol="0" anchor="ctr"/>
              <a:lstStyle/>
              <a:p>
                <a:pPr algn="ctr" defTabSz="914126" eaLnBrk="0" fontAlgn="base" hangingPunct="0">
                  <a:spcBef>
                    <a:spcPct val="0"/>
                  </a:spcBef>
                  <a:spcAft>
                    <a:spcPct val="0"/>
                  </a:spcAft>
                </a:pPr>
                <a:endParaRPr lang="en-US" sz="1799" b="1" kern="1200">
                  <a:solidFill>
                    <a:srgbClr val="FFFFFF"/>
                  </a:solidFill>
                  <a:latin typeface="Arial" panose="020B0604020202020204" pitchFamily="34" charset="0"/>
                  <a:ea typeface="+mn-ea"/>
                  <a:cs typeface="Arial" panose="020B0604020202020204" pitchFamily="34" charset="0"/>
                </a:endParaRPr>
              </a:p>
            </p:txBody>
          </p:sp>
          <p:sp>
            <p:nvSpPr>
              <p:cNvPr id="114" name="Freeform: Shape 113">
                <a:extLst>
                  <a:ext uri="{FF2B5EF4-FFF2-40B4-BE49-F238E27FC236}">
                    <a16:creationId xmlns:a16="http://schemas.microsoft.com/office/drawing/2014/main" id="{4325D39C-5689-9D8D-4A7B-A775C2F2E937}"/>
                  </a:ext>
                </a:extLst>
              </p:cNvPr>
              <p:cNvSpPr/>
              <p:nvPr/>
            </p:nvSpPr>
            <p:spPr bwMode="auto">
              <a:xfrm>
                <a:off x="8610600" y="4235450"/>
                <a:ext cx="2425700" cy="450850"/>
              </a:xfrm>
              <a:custGeom>
                <a:avLst/>
                <a:gdLst>
                  <a:gd name="connsiteX0" fmla="*/ 2425700 w 2425700"/>
                  <a:gd name="connsiteY0" fmla="*/ 450850 h 450850"/>
                  <a:gd name="connsiteX1" fmla="*/ 1536700 w 2425700"/>
                  <a:gd name="connsiteY1" fmla="*/ 342900 h 450850"/>
                  <a:gd name="connsiteX2" fmla="*/ 800100 w 2425700"/>
                  <a:gd name="connsiteY2" fmla="*/ 196850 h 450850"/>
                  <a:gd name="connsiteX3" fmla="*/ 146050 w 2425700"/>
                  <a:gd name="connsiteY3" fmla="*/ 0 h 450850"/>
                  <a:gd name="connsiteX4" fmla="*/ 0 w 2425700"/>
                  <a:gd name="connsiteY4" fmla="*/ 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700" h="450850">
                    <a:moveTo>
                      <a:pt x="2425700" y="450850"/>
                    </a:moveTo>
                    <a:lnTo>
                      <a:pt x="1536700" y="342900"/>
                    </a:lnTo>
                    <a:lnTo>
                      <a:pt x="800100" y="196850"/>
                    </a:lnTo>
                    <a:lnTo>
                      <a:pt x="146050" y="0"/>
                    </a:lnTo>
                    <a:lnTo>
                      <a:pt x="0" y="0"/>
                    </a:lnTo>
                  </a:path>
                </a:pathLst>
              </a:custGeom>
              <a:noFill/>
              <a:ln w="28575">
                <a:solidFill>
                  <a:schemeClr val="accent1"/>
                </a:solidFill>
                <a:miter lim="800000"/>
                <a:headEnd/>
                <a:tailEnd/>
              </a:ln>
            </p:spPr>
            <p:txBody>
              <a:bodyPr rtlCol="0" anchor="ctr"/>
              <a:lstStyle/>
              <a:p>
                <a:pPr algn="ctr" defTabSz="914126" eaLnBrk="0" fontAlgn="base" hangingPunct="0">
                  <a:spcBef>
                    <a:spcPct val="0"/>
                  </a:spcBef>
                  <a:spcAft>
                    <a:spcPct val="0"/>
                  </a:spcAft>
                </a:pPr>
                <a:endParaRPr lang="en-US" sz="1799" b="1" kern="1200">
                  <a:solidFill>
                    <a:srgbClr val="FFFFFF"/>
                  </a:solidFill>
                  <a:latin typeface="Arial" panose="020B0604020202020204" pitchFamily="34" charset="0"/>
                  <a:ea typeface="+mn-ea"/>
                  <a:cs typeface="Arial" panose="020B0604020202020204" pitchFamily="34" charset="0"/>
                </a:endParaRPr>
              </a:p>
            </p:txBody>
          </p:sp>
        </p:grpSp>
        <p:sp>
          <p:nvSpPr>
            <p:cNvPr id="116" name="Oval 115">
              <a:extLst>
                <a:ext uri="{FF2B5EF4-FFF2-40B4-BE49-F238E27FC236}">
                  <a16:creationId xmlns:a16="http://schemas.microsoft.com/office/drawing/2014/main" id="{67425E24-A892-48E6-9DBA-82B9A22870E6}"/>
                </a:ext>
              </a:extLst>
            </p:cNvPr>
            <p:cNvSpPr/>
            <p:nvPr/>
          </p:nvSpPr>
          <p:spPr bwMode="auto">
            <a:xfrm>
              <a:off x="8671349" y="4173154"/>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17" name="Oval 116">
              <a:extLst>
                <a:ext uri="{FF2B5EF4-FFF2-40B4-BE49-F238E27FC236}">
                  <a16:creationId xmlns:a16="http://schemas.microsoft.com/office/drawing/2014/main" id="{7CE0EB0A-CF79-FFA8-A02E-C45ABE3A6013}"/>
                </a:ext>
              </a:extLst>
            </p:cNvPr>
            <p:cNvSpPr/>
            <p:nvPr/>
          </p:nvSpPr>
          <p:spPr bwMode="auto">
            <a:xfrm>
              <a:off x="9331708" y="4363941"/>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18" name="Oval 117">
              <a:extLst>
                <a:ext uri="{FF2B5EF4-FFF2-40B4-BE49-F238E27FC236}">
                  <a16:creationId xmlns:a16="http://schemas.microsoft.com/office/drawing/2014/main" id="{23CEB0C1-C75C-555C-2CD8-5623940BAED0}"/>
                </a:ext>
              </a:extLst>
            </p:cNvPr>
            <p:cNvSpPr/>
            <p:nvPr/>
          </p:nvSpPr>
          <p:spPr bwMode="auto">
            <a:xfrm>
              <a:off x="10083745" y="4511375"/>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19" name="Oval 118">
              <a:extLst>
                <a:ext uri="{FF2B5EF4-FFF2-40B4-BE49-F238E27FC236}">
                  <a16:creationId xmlns:a16="http://schemas.microsoft.com/office/drawing/2014/main" id="{8F1C7D74-BE79-4A8A-8077-B2D8C31A629F}"/>
                </a:ext>
              </a:extLst>
            </p:cNvPr>
            <p:cNvSpPr/>
            <p:nvPr/>
          </p:nvSpPr>
          <p:spPr bwMode="auto">
            <a:xfrm>
              <a:off x="10968842" y="4609730"/>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0" name="Oval 119">
              <a:extLst>
                <a:ext uri="{FF2B5EF4-FFF2-40B4-BE49-F238E27FC236}">
                  <a16:creationId xmlns:a16="http://schemas.microsoft.com/office/drawing/2014/main" id="{FD43968B-98BA-5E48-C47D-A825EEE3F82A}"/>
                </a:ext>
              </a:extLst>
            </p:cNvPr>
            <p:cNvSpPr/>
            <p:nvPr/>
          </p:nvSpPr>
          <p:spPr bwMode="auto">
            <a:xfrm>
              <a:off x="7616635" y="4149279"/>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1" name="Oval 120">
              <a:extLst>
                <a:ext uri="{FF2B5EF4-FFF2-40B4-BE49-F238E27FC236}">
                  <a16:creationId xmlns:a16="http://schemas.microsoft.com/office/drawing/2014/main" id="{FBA02278-D1E8-E1D8-7A68-7DC39F3714BE}"/>
                </a:ext>
              </a:extLst>
            </p:cNvPr>
            <p:cNvSpPr/>
            <p:nvPr/>
          </p:nvSpPr>
          <p:spPr bwMode="auto">
            <a:xfrm>
              <a:off x="7400662" y="4149279"/>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2" name="Oval 121">
              <a:extLst>
                <a:ext uri="{FF2B5EF4-FFF2-40B4-BE49-F238E27FC236}">
                  <a16:creationId xmlns:a16="http://schemas.microsoft.com/office/drawing/2014/main" id="{78A630F0-C939-0F5E-F7FE-D6A369D6CA6F}"/>
                </a:ext>
              </a:extLst>
            </p:cNvPr>
            <p:cNvSpPr/>
            <p:nvPr/>
          </p:nvSpPr>
          <p:spPr bwMode="auto">
            <a:xfrm>
              <a:off x="7285612" y="414447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3" name="Oval 122">
              <a:extLst>
                <a:ext uri="{FF2B5EF4-FFF2-40B4-BE49-F238E27FC236}">
                  <a16:creationId xmlns:a16="http://schemas.microsoft.com/office/drawing/2014/main" id="{BD19F0AD-98F3-04E2-ADB2-2F9945FEF40B}"/>
                </a:ext>
              </a:extLst>
            </p:cNvPr>
            <p:cNvSpPr/>
            <p:nvPr/>
          </p:nvSpPr>
          <p:spPr bwMode="auto">
            <a:xfrm>
              <a:off x="7164352" y="4130903"/>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4" name="Oval 123">
              <a:extLst>
                <a:ext uri="{FF2B5EF4-FFF2-40B4-BE49-F238E27FC236}">
                  <a16:creationId xmlns:a16="http://schemas.microsoft.com/office/drawing/2014/main" id="{0527ABA9-BBED-67C4-BEB1-13741731BC3F}"/>
                </a:ext>
              </a:extLst>
            </p:cNvPr>
            <p:cNvSpPr/>
            <p:nvPr/>
          </p:nvSpPr>
          <p:spPr bwMode="auto">
            <a:xfrm>
              <a:off x="7046197" y="416892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5" name="Oval 124">
              <a:extLst>
                <a:ext uri="{FF2B5EF4-FFF2-40B4-BE49-F238E27FC236}">
                  <a16:creationId xmlns:a16="http://schemas.microsoft.com/office/drawing/2014/main" id="{BF87E888-6738-2432-A01F-01E7CA470888}"/>
                </a:ext>
              </a:extLst>
            </p:cNvPr>
            <p:cNvSpPr/>
            <p:nvPr/>
          </p:nvSpPr>
          <p:spPr bwMode="auto">
            <a:xfrm>
              <a:off x="6329175" y="4105696"/>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6" name="Oval 125">
              <a:extLst>
                <a:ext uri="{FF2B5EF4-FFF2-40B4-BE49-F238E27FC236}">
                  <a16:creationId xmlns:a16="http://schemas.microsoft.com/office/drawing/2014/main" id="{C8BC7641-B3A5-421C-9855-42429A8619E1}"/>
                </a:ext>
              </a:extLst>
            </p:cNvPr>
            <p:cNvSpPr/>
            <p:nvPr/>
          </p:nvSpPr>
          <p:spPr bwMode="auto">
            <a:xfrm>
              <a:off x="6123792" y="4269592"/>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27" name="Oval 126">
              <a:extLst>
                <a:ext uri="{FF2B5EF4-FFF2-40B4-BE49-F238E27FC236}">
                  <a16:creationId xmlns:a16="http://schemas.microsoft.com/office/drawing/2014/main" id="{41844765-65E3-A3B8-4779-D4B9E484BB86}"/>
                </a:ext>
              </a:extLst>
            </p:cNvPr>
            <p:cNvSpPr/>
            <p:nvPr/>
          </p:nvSpPr>
          <p:spPr bwMode="auto">
            <a:xfrm>
              <a:off x="5406612" y="4187123"/>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3" name="Oval 132">
              <a:extLst>
                <a:ext uri="{FF2B5EF4-FFF2-40B4-BE49-F238E27FC236}">
                  <a16:creationId xmlns:a16="http://schemas.microsoft.com/office/drawing/2014/main" id="{8536A016-1DF2-3378-AAAC-C4F9FFF85D08}"/>
                </a:ext>
              </a:extLst>
            </p:cNvPr>
            <p:cNvSpPr/>
            <p:nvPr/>
          </p:nvSpPr>
          <p:spPr bwMode="auto">
            <a:xfrm>
              <a:off x="5184212" y="418358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4" name="Oval 133">
              <a:extLst>
                <a:ext uri="{FF2B5EF4-FFF2-40B4-BE49-F238E27FC236}">
                  <a16:creationId xmlns:a16="http://schemas.microsoft.com/office/drawing/2014/main" id="{0EE985A7-680E-11D3-DF90-698A87B46A7A}"/>
                </a:ext>
              </a:extLst>
            </p:cNvPr>
            <p:cNvSpPr/>
            <p:nvPr/>
          </p:nvSpPr>
          <p:spPr bwMode="auto">
            <a:xfrm>
              <a:off x="4476253" y="4155546"/>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5" name="Oval 134">
              <a:extLst>
                <a:ext uri="{FF2B5EF4-FFF2-40B4-BE49-F238E27FC236}">
                  <a16:creationId xmlns:a16="http://schemas.microsoft.com/office/drawing/2014/main" id="{8380DD7B-58EC-D8AE-EA67-09D9A5125159}"/>
                </a:ext>
              </a:extLst>
            </p:cNvPr>
            <p:cNvSpPr/>
            <p:nvPr/>
          </p:nvSpPr>
          <p:spPr bwMode="auto">
            <a:xfrm>
              <a:off x="4244444" y="4168405"/>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6" name="Oval 135">
              <a:extLst>
                <a:ext uri="{FF2B5EF4-FFF2-40B4-BE49-F238E27FC236}">
                  <a16:creationId xmlns:a16="http://schemas.microsoft.com/office/drawing/2014/main" id="{D278EF0C-1575-E53E-AB8F-EA180EC92367}"/>
                </a:ext>
              </a:extLst>
            </p:cNvPr>
            <p:cNvSpPr/>
            <p:nvPr/>
          </p:nvSpPr>
          <p:spPr bwMode="auto">
            <a:xfrm>
              <a:off x="3432100" y="4098479"/>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7" name="Oval 136">
              <a:extLst>
                <a:ext uri="{FF2B5EF4-FFF2-40B4-BE49-F238E27FC236}">
                  <a16:creationId xmlns:a16="http://schemas.microsoft.com/office/drawing/2014/main" id="{973EAED7-0928-9B2A-F13F-A35DB3230BFD}"/>
                </a:ext>
              </a:extLst>
            </p:cNvPr>
            <p:cNvSpPr/>
            <p:nvPr/>
          </p:nvSpPr>
          <p:spPr bwMode="auto">
            <a:xfrm>
              <a:off x="3314571" y="4183925"/>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8" name="Oval 137">
              <a:extLst>
                <a:ext uri="{FF2B5EF4-FFF2-40B4-BE49-F238E27FC236}">
                  <a16:creationId xmlns:a16="http://schemas.microsoft.com/office/drawing/2014/main" id="{E37E6968-5627-4E97-603B-DB3F1685C22E}"/>
                </a:ext>
              </a:extLst>
            </p:cNvPr>
            <p:cNvSpPr/>
            <p:nvPr/>
          </p:nvSpPr>
          <p:spPr bwMode="auto">
            <a:xfrm>
              <a:off x="2964518" y="4155546"/>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E7A940F-13D3-9B49-2435-2A6D2F6AABD7}"/>
                </a:ext>
              </a:extLst>
            </p:cNvPr>
            <p:cNvSpPr/>
            <p:nvPr/>
          </p:nvSpPr>
          <p:spPr bwMode="auto">
            <a:xfrm>
              <a:off x="2847776" y="3962190"/>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40" name="Oval 139">
              <a:extLst>
                <a:ext uri="{FF2B5EF4-FFF2-40B4-BE49-F238E27FC236}">
                  <a16:creationId xmlns:a16="http://schemas.microsoft.com/office/drawing/2014/main" id="{374754E9-A232-5112-CCD3-BC84254ECF91}"/>
                </a:ext>
              </a:extLst>
            </p:cNvPr>
            <p:cNvSpPr/>
            <p:nvPr/>
          </p:nvSpPr>
          <p:spPr bwMode="auto">
            <a:xfrm>
              <a:off x="2727033" y="3968882"/>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41" name="Oval 140">
              <a:extLst>
                <a:ext uri="{FF2B5EF4-FFF2-40B4-BE49-F238E27FC236}">
                  <a16:creationId xmlns:a16="http://schemas.microsoft.com/office/drawing/2014/main" id="{A66221EA-7EFC-975E-9D40-B7DC1CF2462A}"/>
                </a:ext>
              </a:extLst>
            </p:cNvPr>
            <p:cNvSpPr/>
            <p:nvPr/>
          </p:nvSpPr>
          <p:spPr bwMode="auto">
            <a:xfrm>
              <a:off x="2493827" y="3925544"/>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142" name="Oval 141">
              <a:extLst>
                <a:ext uri="{FF2B5EF4-FFF2-40B4-BE49-F238E27FC236}">
                  <a16:creationId xmlns:a16="http://schemas.microsoft.com/office/drawing/2014/main" id="{658A8037-A883-8B3B-EF09-4000341A8FAF}"/>
                </a:ext>
              </a:extLst>
            </p:cNvPr>
            <p:cNvSpPr/>
            <p:nvPr/>
          </p:nvSpPr>
          <p:spPr bwMode="auto">
            <a:xfrm>
              <a:off x="2265384" y="484627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grpSp>
      <p:sp>
        <p:nvSpPr>
          <p:cNvPr id="143" name="TextBox 142">
            <a:extLst>
              <a:ext uri="{FF2B5EF4-FFF2-40B4-BE49-F238E27FC236}">
                <a16:creationId xmlns:a16="http://schemas.microsoft.com/office/drawing/2014/main" id="{BE396A9B-4BD3-D7D0-DB0E-1F0DD7E77EFC}"/>
              </a:ext>
            </a:extLst>
          </p:cNvPr>
          <p:cNvSpPr txBox="1"/>
          <p:nvPr/>
        </p:nvSpPr>
        <p:spPr bwMode="auto">
          <a:xfrm>
            <a:off x="3710085" y="2358413"/>
            <a:ext cx="2723442" cy="953859"/>
          </a:xfrm>
          <a:prstGeom prst="rect">
            <a:avLst/>
          </a:prstGeom>
          <a:noFill/>
          <a:ln>
            <a:noFill/>
          </a:ln>
        </p:spPr>
        <p:txBody>
          <a:bodyPr wrap="square" rtlCol="0" anchor="ctr">
            <a:spAutoFit/>
          </a:bodyPr>
          <a:lstStyle/>
          <a:p>
            <a:pPr algn="ctr" defTabSz="914126" eaLnBrk="0" fontAlgn="base" hangingPunct="0">
              <a:spcAft>
                <a:spcPct val="0"/>
              </a:spcAft>
            </a:pPr>
            <a:r>
              <a:rPr lang="en-US" sz="1400" b="1" u="sng" kern="1200" dirty="0">
                <a:latin typeface="Calibri" panose="020F0502020204030204" pitchFamily="34" charset="0"/>
                <a:ea typeface="+mn-ea"/>
                <a:cs typeface="Arial" panose="020B0604020202020204" pitchFamily="34" charset="0"/>
              </a:rPr>
              <a:t>Retrospective Testing</a:t>
            </a:r>
          </a:p>
          <a:p>
            <a:pPr algn="ctr" defTabSz="914126" eaLnBrk="0" fontAlgn="base" hangingPunct="0">
              <a:spcAft>
                <a:spcPct val="0"/>
              </a:spcAft>
            </a:pPr>
            <a:r>
              <a:rPr lang="en-US" sz="1400" b="1" kern="1200" dirty="0">
                <a:latin typeface="Calibri" panose="020F0502020204030204" pitchFamily="34" charset="0"/>
                <a:ea typeface="+mn-ea"/>
                <a:cs typeface="Arial" panose="020B0604020202020204" pitchFamily="34" charset="0"/>
              </a:rPr>
              <a:t>Ag/Ab test nonreactive</a:t>
            </a:r>
          </a:p>
          <a:p>
            <a:pPr algn="ctr" defTabSz="914126" eaLnBrk="0" fontAlgn="base" hangingPunct="0">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Qualitative RNA reactive</a:t>
            </a:r>
          </a:p>
          <a:p>
            <a:pPr algn="ctr" defTabSz="914126" eaLnBrk="0" fontAlgn="base" hangingPunct="0">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HIV-1 RNA 6.1 c/mL</a:t>
            </a:r>
          </a:p>
        </p:txBody>
      </p:sp>
      <p:sp>
        <p:nvSpPr>
          <p:cNvPr id="144" name="TextBox 143">
            <a:extLst>
              <a:ext uri="{FF2B5EF4-FFF2-40B4-BE49-F238E27FC236}">
                <a16:creationId xmlns:a16="http://schemas.microsoft.com/office/drawing/2014/main" id="{FA36EA23-1303-0605-916D-60F947FC3844}"/>
              </a:ext>
            </a:extLst>
          </p:cNvPr>
          <p:cNvSpPr txBox="1"/>
          <p:nvPr/>
        </p:nvSpPr>
        <p:spPr bwMode="auto">
          <a:xfrm>
            <a:off x="6257078" y="2358413"/>
            <a:ext cx="2085439" cy="953859"/>
          </a:xfrm>
          <a:prstGeom prst="rect">
            <a:avLst/>
          </a:prstGeom>
          <a:noFill/>
          <a:ln>
            <a:noFill/>
          </a:ln>
        </p:spPr>
        <p:txBody>
          <a:bodyPr wrap="square" rtlCol="0" anchor="ctr">
            <a:spAutoFit/>
          </a:bodyPr>
          <a:lstStyle/>
          <a:p>
            <a:pPr algn="ctr" defTabSz="914126" eaLnBrk="0" fontAlgn="base" hangingPunct="0">
              <a:spcAft>
                <a:spcPct val="0"/>
              </a:spcAft>
            </a:pPr>
            <a:r>
              <a:rPr lang="en-US" sz="1400" b="1" u="sng" kern="1200" dirty="0">
                <a:latin typeface="Calibri" panose="020F0502020204030204" pitchFamily="34" charset="0"/>
                <a:ea typeface="+mn-ea"/>
                <a:cs typeface="Arial" panose="020B0604020202020204" pitchFamily="34" charset="0"/>
              </a:rPr>
              <a:t>Study Site</a:t>
            </a:r>
          </a:p>
          <a:p>
            <a:pPr algn="ctr" defTabSz="914126" eaLnBrk="0" fontAlgn="base" hangingPunct="0">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Ag/Ab test reactive</a:t>
            </a:r>
          </a:p>
          <a:p>
            <a:pPr algn="ctr" defTabSz="914126" eaLnBrk="0" fontAlgn="base" hangingPunct="0">
              <a:spcAft>
                <a:spcPct val="0"/>
              </a:spcAft>
            </a:pPr>
            <a:r>
              <a:rPr lang="en-US" sz="1400" b="1" kern="1200" dirty="0">
                <a:latin typeface="Calibri" panose="020F0502020204030204" pitchFamily="34" charset="0"/>
                <a:ea typeface="+mn-ea"/>
                <a:cs typeface="Arial" panose="020B0604020202020204" pitchFamily="34" charset="0"/>
              </a:rPr>
              <a:t>HIV-1 RNA not detectable</a:t>
            </a:r>
            <a:br>
              <a:rPr lang="en-US" sz="1400" b="1" kern="1200" dirty="0">
                <a:latin typeface="Calibri" panose="020F0502020204030204" pitchFamily="34" charset="0"/>
                <a:ea typeface="+mn-ea"/>
                <a:cs typeface="Arial" panose="020B0604020202020204" pitchFamily="34" charset="0"/>
              </a:rPr>
            </a:br>
            <a:r>
              <a:rPr lang="en-US" sz="1400" b="1" kern="1200" dirty="0">
                <a:latin typeface="Calibri" panose="020F0502020204030204" pitchFamily="34" charset="0"/>
                <a:ea typeface="+mn-ea"/>
                <a:cs typeface="Arial" panose="020B0604020202020204" pitchFamily="34" charset="0"/>
              </a:rPr>
              <a:t> (LLOQ: 20 c/mL)</a:t>
            </a:r>
          </a:p>
        </p:txBody>
      </p:sp>
    </p:spTree>
    <p:extLst>
      <p:ext uri="{BB962C8B-B14F-4D97-AF65-F5344CB8AC3E}">
        <p14:creationId xmlns:p14="http://schemas.microsoft.com/office/powerpoint/2010/main" val="252867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BA79-BAA9-EAAB-E22F-C5D352FCB7C6}"/>
              </a:ext>
            </a:extLst>
          </p:cNvPr>
          <p:cNvSpPr>
            <a:spLocks noGrp="1"/>
          </p:cNvSpPr>
          <p:nvPr>
            <p:ph type="title"/>
          </p:nvPr>
        </p:nvSpPr>
        <p:spPr/>
        <p:txBody>
          <a:bodyPr/>
          <a:lstStyle/>
          <a:p>
            <a:r>
              <a:rPr lang="en-US" dirty="0"/>
              <a:t>LEVI Syndrome Patient Case: Confirmation of Infection</a:t>
            </a:r>
          </a:p>
        </p:txBody>
      </p:sp>
      <p:sp>
        <p:nvSpPr>
          <p:cNvPr id="10" name="Content Placeholder 9">
            <a:extLst>
              <a:ext uri="{FF2B5EF4-FFF2-40B4-BE49-F238E27FC236}">
                <a16:creationId xmlns:a16="http://schemas.microsoft.com/office/drawing/2014/main" id="{5BA717FE-790F-9578-3E75-86D94EDB27BF}"/>
              </a:ext>
            </a:extLst>
          </p:cNvPr>
          <p:cNvSpPr>
            <a:spLocks noGrp="1"/>
          </p:cNvSpPr>
          <p:nvPr>
            <p:ph idx="1"/>
          </p:nvPr>
        </p:nvSpPr>
        <p:spPr>
          <a:xfrm>
            <a:off x="604518" y="1250858"/>
            <a:ext cx="10874696" cy="4649475"/>
          </a:xfrm>
        </p:spPr>
        <p:txBody>
          <a:bodyPr/>
          <a:lstStyle/>
          <a:p>
            <a:pPr>
              <a:spcBef>
                <a:spcPts val="0"/>
              </a:spcBef>
            </a:pPr>
            <a:r>
              <a:rPr lang="en-US" sz="2199" dirty="0"/>
              <a:t>HIV infection not confirmed by study site until after 9 </a:t>
            </a:r>
            <a:r>
              <a:rPr lang="en-US" sz="2199" dirty="0" err="1"/>
              <a:t>mo</a:t>
            </a:r>
            <a:r>
              <a:rPr lang="en-US" sz="2199" dirty="0"/>
              <a:t> from first HIV+ visit</a:t>
            </a:r>
          </a:p>
          <a:p>
            <a:pPr>
              <a:spcBef>
                <a:spcPts val="0"/>
              </a:spcBef>
            </a:pPr>
            <a:r>
              <a:rPr lang="en-US" sz="2199" dirty="0"/>
              <a:t>Retrospective genotyping failed at first HIV+ visit (HIV-1 RNA 6.1 c/mL) and detected </a:t>
            </a:r>
            <a:br>
              <a:rPr lang="en-US" sz="2199" dirty="0"/>
            </a:br>
            <a:r>
              <a:rPr lang="en-US" sz="2199" dirty="0"/>
              <a:t>INSTI resistance at study site HIV+ visit (HIV-1 RNA 23 c/mL)</a:t>
            </a:r>
          </a:p>
          <a:p>
            <a:pPr>
              <a:spcBef>
                <a:spcPts val="0"/>
              </a:spcBef>
            </a:pPr>
            <a:endParaRPr lang="en-US" sz="2199" dirty="0"/>
          </a:p>
        </p:txBody>
      </p:sp>
      <p:sp>
        <p:nvSpPr>
          <p:cNvPr id="7" name="Text Box 11">
            <a:extLst>
              <a:ext uri="{FF2B5EF4-FFF2-40B4-BE49-F238E27FC236}">
                <a16:creationId xmlns:a16="http://schemas.microsoft.com/office/drawing/2014/main" id="{C4F7D396-163D-A7A9-7790-2CFB154438AA}"/>
              </a:ext>
            </a:extLst>
          </p:cNvPr>
          <p:cNvSpPr txBox="1">
            <a:spLocks noChangeArrowheads="1"/>
          </p:cNvSpPr>
          <p:nvPr/>
        </p:nvSpPr>
        <p:spPr bwMode="auto">
          <a:xfrm>
            <a:off x="414231" y="6365520"/>
            <a:ext cx="8008439"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914126" fontAlgn="base">
              <a:lnSpc>
                <a:spcPct val="100000"/>
              </a:lnSpc>
              <a:spcBef>
                <a:spcPct val="0"/>
              </a:spcBef>
              <a:spcAft>
                <a:spcPct val="0"/>
              </a:spcAft>
              <a:buClrTx/>
              <a:buNone/>
            </a:pPr>
            <a:r>
              <a:rPr lang="en-US" altLang="en-US" sz="1200" kern="1200" dirty="0">
                <a:solidFill>
                  <a:srgbClr val="455560"/>
                </a:solidFill>
                <a:latin typeface="Calibri" panose="020F0502020204030204" pitchFamily="34" charset="0"/>
                <a:ea typeface="+mn-ea"/>
                <a:cs typeface="Arial" panose="020B0604020202020204" pitchFamily="34" charset="0"/>
              </a:rPr>
              <a:t>Eshleman. CROI 2023. Abstr 160. Reproduced with permission.</a:t>
            </a:r>
          </a:p>
        </p:txBody>
      </p:sp>
      <p:grpSp>
        <p:nvGrpSpPr>
          <p:cNvPr id="8" name="Group 7">
            <a:extLst>
              <a:ext uri="{FF2B5EF4-FFF2-40B4-BE49-F238E27FC236}">
                <a16:creationId xmlns:a16="http://schemas.microsoft.com/office/drawing/2014/main" id="{DCBDD08A-4EBA-E3AA-9D2A-6343CCBD01D8}"/>
              </a:ext>
            </a:extLst>
          </p:cNvPr>
          <p:cNvGrpSpPr/>
          <p:nvPr/>
        </p:nvGrpSpPr>
        <p:grpSpPr>
          <a:xfrm>
            <a:off x="807063" y="2871610"/>
            <a:ext cx="10667066" cy="2755671"/>
            <a:chOff x="807273" y="2594137"/>
            <a:chExt cx="10669845" cy="2756389"/>
          </a:xfrm>
        </p:grpSpPr>
        <p:sp>
          <p:nvSpPr>
            <p:cNvPr id="9" name="Rectangle 8">
              <a:extLst>
                <a:ext uri="{FF2B5EF4-FFF2-40B4-BE49-F238E27FC236}">
                  <a16:creationId xmlns:a16="http://schemas.microsoft.com/office/drawing/2014/main" id="{F2F0779D-B3A9-B0D5-1799-6F0D66D30EB0}"/>
                </a:ext>
              </a:extLst>
            </p:cNvPr>
            <p:cNvSpPr/>
            <p:nvPr/>
          </p:nvSpPr>
          <p:spPr bwMode="auto">
            <a:xfrm>
              <a:off x="7778750" y="3397250"/>
              <a:ext cx="412749" cy="1583944"/>
            </a:xfrm>
            <a:prstGeom prst="rect">
              <a:avLst/>
            </a:prstGeom>
            <a:solidFill>
              <a:schemeClr val="accent5"/>
            </a:solidFill>
            <a:ln w="0">
              <a:noFill/>
              <a:miter lim="800000"/>
              <a:headEnd/>
              <a:tailEnd/>
            </a:ln>
          </p:spPr>
          <p:txBody>
            <a:bodyPr lIns="0" rIns="0" rtlCol="0" anchor="t"/>
            <a:lstStyle/>
            <a:p>
              <a:pPr algn="ctr" defTabSz="914126" fontAlgn="base">
                <a:spcBef>
                  <a:spcPct val="35000"/>
                </a:spcBef>
                <a:spcAft>
                  <a:spcPct val="25000"/>
                </a:spcAft>
                <a:buClr>
                  <a:srgbClr val="015873"/>
                </a:buClr>
              </a:pPr>
              <a:r>
                <a:rPr lang="en-US" sz="1400" b="1" kern="1200" dirty="0">
                  <a:latin typeface="Calibri" panose="020F0502020204030204" pitchFamily="34" charset="0"/>
                  <a:ea typeface="+mn-ea"/>
                  <a:cs typeface="Arial" panose="020B0604020202020204" pitchFamily="34" charset="0"/>
                </a:rPr>
                <a:t>PEP</a:t>
              </a:r>
            </a:p>
          </p:txBody>
        </p:sp>
        <p:grpSp>
          <p:nvGrpSpPr>
            <p:cNvPr id="11" name="Group 10">
              <a:extLst>
                <a:ext uri="{FF2B5EF4-FFF2-40B4-BE49-F238E27FC236}">
                  <a16:creationId xmlns:a16="http://schemas.microsoft.com/office/drawing/2014/main" id="{59629DFB-491A-A4D7-2398-910CD925DC38}"/>
                </a:ext>
              </a:extLst>
            </p:cNvPr>
            <p:cNvGrpSpPr/>
            <p:nvPr/>
          </p:nvGrpSpPr>
          <p:grpSpPr>
            <a:xfrm>
              <a:off x="1898650" y="4253602"/>
              <a:ext cx="9578468" cy="663309"/>
              <a:chOff x="1898650" y="4253602"/>
              <a:chExt cx="9578468" cy="663309"/>
            </a:xfrm>
          </p:grpSpPr>
          <p:cxnSp>
            <p:nvCxnSpPr>
              <p:cNvPr id="104" name="Straight Connector 103">
                <a:extLst>
                  <a:ext uri="{FF2B5EF4-FFF2-40B4-BE49-F238E27FC236}">
                    <a16:creationId xmlns:a16="http://schemas.microsoft.com/office/drawing/2014/main" id="{03F2458E-2B97-FC62-BE21-C12EF7EAAAE7}"/>
                  </a:ext>
                </a:extLst>
              </p:cNvPr>
              <p:cNvCxnSpPr/>
              <p:nvPr/>
            </p:nvCxnSpPr>
            <p:spPr bwMode="auto">
              <a:xfrm flipH="1">
                <a:off x="1898650" y="4916911"/>
                <a:ext cx="9578468" cy="0"/>
              </a:xfrm>
              <a:prstGeom prst="line">
                <a:avLst/>
              </a:prstGeom>
              <a:noFill/>
              <a:ln w="28575" cap="flat" cmpd="sng" algn="ctr">
                <a:solidFill>
                  <a:schemeClr val="tx2"/>
                </a:solidFill>
                <a:prstDash val="sysDash"/>
                <a:round/>
                <a:headEnd type="none" w="med" len="med"/>
                <a:tailEnd type="none" w="med" len="med"/>
              </a:ln>
              <a:effectLst/>
            </p:spPr>
          </p:cxnSp>
          <p:cxnSp>
            <p:nvCxnSpPr>
              <p:cNvPr id="105" name="Straight Connector 104">
                <a:extLst>
                  <a:ext uri="{FF2B5EF4-FFF2-40B4-BE49-F238E27FC236}">
                    <a16:creationId xmlns:a16="http://schemas.microsoft.com/office/drawing/2014/main" id="{7C9AEBE0-0FD2-042F-9305-222605A77EE3}"/>
                  </a:ext>
                </a:extLst>
              </p:cNvPr>
              <p:cNvCxnSpPr/>
              <p:nvPr/>
            </p:nvCxnSpPr>
            <p:spPr bwMode="auto">
              <a:xfrm flipH="1">
                <a:off x="1898650" y="4842358"/>
                <a:ext cx="9578468" cy="0"/>
              </a:xfrm>
              <a:prstGeom prst="line">
                <a:avLst/>
              </a:prstGeom>
              <a:noFill/>
              <a:ln w="28575" cap="flat" cmpd="sng" algn="ctr">
                <a:solidFill>
                  <a:schemeClr val="tx2"/>
                </a:solidFill>
                <a:prstDash val="sysDash"/>
                <a:round/>
                <a:headEnd type="none" w="med" len="med"/>
                <a:tailEnd type="none" w="med" len="med"/>
              </a:ln>
              <a:effectLst/>
            </p:spPr>
          </p:cxnSp>
          <p:cxnSp>
            <p:nvCxnSpPr>
              <p:cNvPr id="106" name="Straight Connector 105">
                <a:extLst>
                  <a:ext uri="{FF2B5EF4-FFF2-40B4-BE49-F238E27FC236}">
                    <a16:creationId xmlns:a16="http://schemas.microsoft.com/office/drawing/2014/main" id="{F4034127-752D-9233-3C7E-0D7B36A035F2}"/>
                  </a:ext>
                </a:extLst>
              </p:cNvPr>
              <p:cNvCxnSpPr/>
              <p:nvPr/>
            </p:nvCxnSpPr>
            <p:spPr bwMode="auto">
              <a:xfrm flipH="1">
                <a:off x="1898650" y="4594708"/>
                <a:ext cx="9578468" cy="0"/>
              </a:xfrm>
              <a:prstGeom prst="line">
                <a:avLst/>
              </a:prstGeom>
              <a:noFill/>
              <a:ln w="28575" cap="flat" cmpd="sng" algn="ctr">
                <a:solidFill>
                  <a:schemeClr val="tx2"/>
                </a:solidFill>
                <a:prstDash val="sysDash"/>
                <a:round/>
                <a:headEnd type="none" w="med" len="med"/>
                <a:tailEnd type="none" w="med" len="med"/>
              </a:ln>
              <a:effectLst/>
            </p:spPr>
          </p:cxnSp>
          <p:cxnSp>
            <p:nvCxnSpPr>
              <p:cNvPr id="107" name="Straight Connector 106">
                <a:extLst>
                  <a:ext uri="{FF2B5EF4-FFF2-40B4-BE49-F238E27FC236}">
                    <a16:creationId xmlns:a16="http://schemas.microsoft.com/office/drawing/2014/main" id="{6F69DC96-4688-A144-D6ED-FF791FB5C19D}"/>
                  </a:ext>
                </a:extLst>
              </p:cNvPr>
              <p:cNvCxnSpPr/>
              <p:nvPr/>
            </p:nvCxnSpPr>
            <p:spPr bwMode="auto">
              <a:xfrm flipH="1">
                <a:off x="1898650" y="4253602"/>
                <a:ext cx="9578468" cy="0"/>
              </a:xfrm>
              <a:prstGeom prst="line">
                <a:avLst/>
              </a:prstGeom>
              <a:noFill/>
              <a:ln w="28575" cap="flat" cmpd="sng" algn="ctr">
                <a:solidFill>
                  <a:schemeClr val="tx2"/>
                </a:solidFill>
                <a:prstDash val="sysDash"/>
                <a:round/>
                <a:headEnd type="none" w="med" len="med"/>
                <a:tailEnd type="none" w="med" len="med"/>
              </a:ln>
              <a:effectLst/>
            </p:spPr>
          </p:cxnSp>
        </p:grpSp>
        <p:sp>
          <p:nvSpPr>
            <p:cNvPr id="12" name="TextBox 11">
              <a:extLst>
                <a:ext uri="{FF2B5EF4-FFF2-40B4-BE49-F238E27FC236}">
                  <a16:creationId xmlns:a16="http://schemas.microsoft.com/office/drawing/2014/main" id="{55221D98-4965-69A5-42D0-2EA71DC1A693}"/>
                </a:ext>
              </a:extLst>
            </p:cNvPr>
            <p:cNvSpPr txBox="1"/>
            <p:nvPr/>
          </p:nvSpPr>
          <p:spPr bwMode="auto">
            <a:xfrm rot="16200000">
              <a:off x="213360" y="3985558"/>
              <a:ext cx="1557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b="1" kern="1200" dirty="0">
                  <a:latin typeface="Calibri" panose="020F0502020204030204" pitchFamily="34" charset="0"/>
                  <a:ea typeface="+mn-ea"/>
                  <a:cs typeface="Arial" panose="020B0604020202020204" pitchFamily="34" charset="0"/>
                </a:rPr>
                <a:t>CAB (mcg/mL)</a:t>
              </a:r>
            </a:p>
          </p:txBody>
        </p:sp>
        <p:grpSp>
          <p:nvGrpSpPr>
            <p:cNvPr id="13" name="Group 12">
              <a:extLst>
                <a:ext uri="{FF2B5EF4-FFF2-40B4-BE49-F238E27FC236}">
                  <a16:creationId xmlns:a16="http://schemas.microsoft.com/office/drawing/2014/main" id="{3AEE093E-F1A0-53C7-66E1-DA8B34D9D995}"/>
                </a:ext>
              </a:extLst>
            </p:cNvPr>
            <p:cNvGrpSpPr/>
            <p:nvPr/>
          </p:nvGrpSpPr>
          <p:grpSpPr>
            <a:xfrm>
              <a:off x="1165218" y="3232379"/>
              <a:ext cx="710451" cy="1905151"/>
              <a:chOff x="1165218" y="3232379"/>
              <a:chExt cx="710451" cy="1796428"/>
            </a:xfrm>
          </p:grpSpPr>
          <p:sp>
            <p:nvSpPr>
              <p:cNvPr id="99" name="TextBox 98">
                <a:extLst>
                  <a:ext uri="{FF2B5EF4-FFF2-40B4-BE49-F238E27FC236}">
                    <a16:creationId xmlns:a16="http://schemas.microsoft.com/office/drawing/2014/main" id="{7511AF7E-3CF4-B284-3747-07CA75780174}"/>
                  </a:ext>
                </a:extLst>
              </p:cNvPr>
              <p:cNvSpPr txBox="1"/>
              <p:nvPr/>
            </p:nvSpPr>
            <p:spPr bwMode="auto">
              <a:xfrm>
                <a:off x="1456965" y="3232379"/>
                <a:ext cx="418704"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20</a:t>
                </a:r>
              </a:p>
            </p:txBody>
          </p:sp>
          <p:sp>
            <p:nvSpPr>
              <p:cNvPr id="100" name="TextBox 99">
                <a:extLst>
                  <a:ext uri="{FF2B5EF4-FFF2-40B4-BE49-F238E27FC236}">
                    <a16:creationId xmlns:a16="http://schemas.microsoft.com/office/drawing/2014/main" id="{B1A995E4-F0B5-2294-AC19-55B0ECDCA112}"/>
                  </a:ext>
                </a:extLst>
              </p:cNvPr>
              <p:cNvSpPr txBox="1"/>
              <p:nvPr/>
            </p:nvSpPr>
            <p:spPr bwMode="auto">
              <a:xfrm>
                <a:off x="1282238" y="4013204"/>
                <a:ext cx="593431"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1.33</a:t>
                </a:r>
              </a:p>
            </p:txBody>
          </p:sp>
          <p:sp>
            <p:nvSpPr>
              <p:cNvPr id="101" name="TextBox 100">
                <a:extLst>
                  <a:ext uri="{FF2B5EF4-FFF2-40B4-BE49-F238E27FC236}">
                    <a16:creationId xmlns:a16="http://schemas.microsoft.com/office/drawing/2014/main" id="{14BDCBE6-7D00-00DC-67DF-FEB1703B5019}"/>
                  </a:ext>
                </a:extLst>
              </p:cNvPr>
              <p:cNvSpPr txBox="1"/>
              <p:nvPr/>
            </p:nvSpPr>
            <p:spPr bwMode="auto">
              <a:xfrm>
                <a:off x="1165218" y="4335292"/>
                <a:ext cx="710451"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0.664</a:t>
                </a:r>
              </a:p>
            </p:txBody>
          </p:sp>
          <p:sp>
            <p:nvSpPr>
              <p:cNvPr id="102" name="TextBox 101">
                <a:extLst>
                  <a:ext uri="{FF2B5EF4-FFF2-40B4-BE49-F238E27FC236}">
                    <a16:creationId xmlns:a16="http://schemas.microsoft.com/office/drawing/2014/main" id="{AB608AEB-712B-72DB-8028-DDE6C2E31B13}"/>
                  </a:ext>
                </a:extLst>
              </p:cNvPr>
              <p:cNvSpPr txBox="1"/>
              <p:nvPr/>
            </p:nvSpPr>
            <p:spPr bwMode="auto">
              <a:xfrm>
                <a:off x="1165218" y="4538656"/>
                <a:ext cx="710451"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0.166</a:t>
                </a:r>
              </a:p>
            </p:txBody>
          </p:sp>
          <p:sp>
            <p:nvSpPr>
              <p:cNvPr id="103" name="TextBox 102">
                <a:extLst>
                  <a:ext uri="{FF2B5EF4-FFF2-40B4-BE49-F238E27FC236}">
                    <a16:creationId xmlns:a16="http://schemas.microsoft.com/office/drawing/2014/main" id="{FB1F91B0-AD13-0B2D-C89D-4B56D26806FA}"/>
                  </a:ext>
                </a:extLst>
              </p:cNvPr>
              <p:cNvSpPr txBox="1"/>
              <p:nvPr/>
            </p:nvSpPr>
            <p:spPr bwMode="auto">
              <a:xfrm>
                <a:off x="1317760" y="4680673"/>
                <a:ext cx="557909"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BLQ</a:t>
                </a:r>
              </a:p>
            </p:txBody>
          </p:sp>
        </p:grpSp>
        <p:grpSp>
          <p:nvGrpSpPr>
            <p:cNvPr id="14" name="Group 13">
              <a:extLst>
                <a:ext uri="{FF2B5EF4-FFF2-40B4-BE49-F238E27FC236}">
                  <a16:creationId xmlns:a16="http://schemas.microsoft.com/office/drawing/2014/main" id="{71F6A8A8-E552-3030-3230-18EC3AE2DAC2}"/>
                </a:ext>
              </a:extLst>
            </p:cNvPr>
            <p:cNvGrpSpPr/>
            <p:nvPr/>
          </p:nvGrpSpPr>
          <p:grpSpPr>
            <a:xfrm>
              <a:off x="2175560" y="4981194"/>
              <a:ext cx="9119944" cy="369332"/>
              <a:chOff x="2175560" y="4955794"/>
              <a:chExt cx="9119944" cy="369332"/>
            </a:xfrm>
          </p:grpSpPr>
          <p:sp>
            <p:nvSpPr>
              <p:cNvPr id="83" name="TextBox 82">
                <a:extLst>
                  <a:ext uri="{FF2B5EF4-FFF2-40B4-BE49-F238E27FC236}">
                    <a16:creationId xmlns:a16="http://schemas.microsoft.com/office/drawing/2014/main" id="{B365A2E5-FCE2-1C3E-CF5E-A0AC44A87964}"/>
                  </a:ext>
                </a:extLst>
              </p:cNvPr>
              <p:cNvSpPr txBox="1"/>
              <p:nvPr/>
            </p:nvSpPr>
            <p:spPr bwMode="auto">
              <a:xfrm>
                <a:off x="2766111" y="495579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5</a:t>
                </a:r>
              </a:p>
            </p:txBody>
          </p:sp>
          <p:sp>
            <p:nvSpPr>
              <p:cNvPr id="84" name="TextBox 83">
                <a:extLst>
                  <a:ext uri="{FF2B5EF4-FFF2-40B4-BE49-F238E27FC236}">
                    <a16:creationId xmlns:a16="http://schemas.microsoft.com/office/drawing/2014/main" id="{BE083EE0-BBFD-7DA2-9330-26DD067DF691}"/>
                  </a:ext>
                </a:extLst>
              </p:cNvPr>
              <p:cNvSpPr txBox="1"/>
              <p:nvPr/>
            </p:nvSpPr>
            <p:spPr bwMode="auto">
              <a:xfrm>
                <a:off x="3293895"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10</a:t>
                </a:r>
              </a:p>
            </p:txBody>
          </p:sp>
          <p:sp>
            <p:nvSpPr>
              <p:cNvPr id="85" name="TextBox 84">
                <a:extLst>
                  <a:ext uri="{FF2B5EF4-FFF2-40B4-BE49-F238E27FC236}">
                    <a16:creationId xmlns:a16="http://schemas.microsoft.com/office/drawing/2014/main" id="{AC267283-02B1-EE30-E84D-02F8A40AD7EE}"/>
                  </a:ext>
                </a:extLst>
              </p:cNvPr>
              <p:cNvSpPr txBox="1"/>
              <p:nvPr/>
            </p:nvSpPr>
            <p:spPr bwMode="auto">
              <a:xfrm>
                <a:off x="2175560" y="495579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0</a:t>
                </a:r>
              </a:p>
            </p:txBody>
          </p:sp>
          <p:sp>
            <p:nvSpPr>
              <p:cNvPr id="86" name="TextBox 85">
                <a:extLst>
                  <a:ext uri="{FF2B5EF4-FFF2-40B4-BE49-F238E27FC236}">
                    <a16:creationId xmlns:a16="http://schemas.microsoft.com/office/drawing/2014/main" id="{79E6FE2D-8395-C563-B5F2-4D52F97D3EC2}"/>
                  </a:ext>
                </a:extLst>
              </p:cNvPr>
              <p:cNvSpPr txBox="1"/>
              <p:nvPr/>
            </p:nvSpPr>
            <p:spPr bwMode="auto">
              <a:xfrm>
                <a:off x="4465204"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20</a:t>
                </a:r>
              </a:p>
            </p:txBody>
          </p:sp>
          <p:sp>
            <p:nvSpPr>
              <p:cNvPr id="87" name="TextBox 86">
                <a:extLst>
                  <a:ext uri="{FF2B5EF4-FFF2-40B4-BE49-F238E27FC236}">
                    <a16:creationId xmlns:a16="http://schemas.microsoft.com/office/drawing/2014/main" id="{1DEC4E6A-F667-8DAE-8F74-412A7265F264}"/>
                  </a:ext>
                </a:extLst>
              </p:cNvPr>
              <p:cNvSpPr txBox="1"/>
              <p:nvPr/>
            </p:nvSpPr>
            <p:spPr bwMode="auto">
              <a:xfrm>
                <a:off x="5051497"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25</a:t>
                </a:r>
              </a:p>
            </p:txBody>
          </p:sp>
          <p:sp>
            <p:nvSpPr>
              <p:cNvPr id="88" name="TextBox 87">
                <a:extLst>
                  <a:ext uri="{FF2B5EF4-FFF2-40B4-BE49-F238E27FC236}">
                    <a16:creationId xmlns:a16="http://schemas.microsoft.com/office/drawing/2014/main" id="{D3B81D8E-B876-35BA-E01F-B7DAA3351295}"/>
                  </a:ext>
                </a:extLst>
              </p:cNvPr>
              <p:cNvSpPr txBox="1"/>
              <p:nvPr/>
            </p:nvSpPr>
            <p:spPr bwMode="auto">
              <a:xfrm>
                <a:off x="3874653"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15</a:t>
                </a:r>
              </a:p>
            </p:txBody>
          </p:sp>
          <p:sp>
            <p:nvSpPr>
              <p:cNvPr id="89" name="TextBox 88">
                <a:extLst>
                  <a:ext uri="{FF2B5EF4-FFF2-40B4-BE49-F238E27FC236}">
                    <a16:creationId xmlns:a16="http://schemas.microsoft.com/office/drawing/2014/main" id="{407E2CE4-AD3E-8593-6E1C-F8F1845C1237}"/>
                  </a:ext>
                </a:extLst>
              </p:cNvPr>
              <p:cNvSpPr txBox="1"/>
              <p:nvPr/>
            </p:nvSpPr>
            <p:spPr bwMode="auto">
              <a:xfrm>
                <a:off x="6208062"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35</a:t>
                </a:r>
              </a:p>
            </p:txBody>
          </p:sp>
          <p:sp>
            <p:nvSpPr>
              <p:cNvPr id="90" name="TextBox 89">
                <a:extLst>
                  <a:ext uri="{FF2B5EF4-FFF2-40B4-BE49-F238E27FC236}">
                    <a16:creationId xmlns:a16="http://schemas.microsoft.com/office/drawing/2014/main" id="{9E56A4EF-C72C-A6B8-1A8C-130F83525E77}"/>
                  </a:ext>
                </a:extLst>
              </p:cNvPr>
              <p:cNvSpPr txBox="1"/>
              <p:nvPr/>
            </p:nvSpPr>
            <p:spPr bwMode="auto">
              <a:xfrm>
                <a:off x="6794355"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40</a:t>
                </a:r>
              </a:p>
            </p:txBody>
          </p:sp>
          <p:sp>
            <p:nvSpPr>
              <p:cNvPr id="91" name="TextBox 90">
                <a:extLst>
                  <a:ext uri="{FF2B5EF4-FFF2-40B4-BE49-F238E27FC236}">
                    <a16:creationId xmlns:a16="http://schemas.microsoft.com/office/drawing/2014/main" id="{48DF09B2-8A9E-6CFB-8931-1A454AF1320D}"/>
                  </a:ext>
                </a:extLst>
              </p:cNvPr>
              <p:cNvSpPr txBox="1"/>
              <p:nvPr/>
            </p:nvSpPr>
            <p:spPr bwMode="auto">
              <a:xfrm>
                <a:off x="5622274"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30</a:t>
                </a:r>
              </a:p>
            </p:txBody>
          </p:sp>
          <p:sp>
            <p:nvSpPr>
              <p:cNvPr id="92" name="TextBox 91">
                <a:extLst>
                  <a:ext uri="{FF2B5EF4-FFF2-40B4-BE49-F238E27FC236}">
                    <a16:creationId xmlns:a16="http://schemas.microsoft.com/office/drawing/2014/main" id="{491D3228-0083-F488-451B-5A33AA048D13}"/>
                  </a:ext>
                </a:extLst>
              </p:cNvPr>
              <p:cNvSpPr txBox="1"/>
              <p:nvPr/>
            </p:nvSpPr>
            <p:spPr bwMode="auto">
              <a:xfrm>
                <a:off x="7960901"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50</a:t>
                </a:r>
              </a:p>
            </p:txBody>
          </p:sp>
          <p:sp>
            <p:nvSpPr>
              <p:cNvPr id="93" name="TextBox 92">
                <a:extLst>
                  <a:ext uri="{FF2B5EF4-FFF2-40B4-BE49-F238E27FC236}">
                    <a16:creationId xmlns:a16="http://schemas.microsoft.com/office/drawing/2014/main" id="{E2C7AB7D-8077-7725-4525-B4708E466EC9}"/>
                  </a:ext>
                </a:extLst>
              </p:cNvPr>
              <p:cNvSpPr txBox="1"/>
              <p:nvPr/>
            </p:nvSpPr>
            <p:spPr bwMode="auto">
              <a:xfrm>
                <a:off x="8547194"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55</a:t>
                </a:r>
              </a:p>
            </p:txBody>
          </p:sp>
          <p:sp>
            <p:nvSpPr>
              <p:cNvPr id="94" name="TextBox 93">
                <a:extLst>
                  <a:ext uri="{FF2B5EF4-FFF2-40B4-BE49-F238E27FC236}">
                    <a16:creationId xmlns:a16="http://schemas.microsoft.com/office/drawing/2014/main" id="{2DA61BA7-3AB1-9D0D-1D96-BED2464031F5}"/>
                  </a:ext>
                </a:extLst>
              </p:cNvPr>
              <p:cNvSpPr txBox="1"/>
              <p:nvPr/>
            </p:nvSpPr>
            <p:spPr bwMode="auto">
              <a:xfrm>
                <a:off x="7375113"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45</a:t>
                </a:r>
              </a:p>
            </p:txBody>
          </p:sp>
          <p:sp>
            <p:nvSpPr>
              <p:cNvPr id="95" name="TextBox 94">
                <a:extLst>
                  <a:ext uri="{FF2B5EF4-FFF2-40B4-BE49-F238E27FC236}">
                    <a16:creationId xmlns:a16="http://schemas.microsoft.com/office/drawing/2014/main" id="{97AA99BB-8ABA-EA1A-F0C5-CCE7399D06F0}"/>
                  </a:ext>
                </a:extLst>
              </p:cNvPr>
              <p:cNvSpPr txBox="1"/>
              <p:nvPr/>
            </p:nvSpPr>
            <p:spPr bwMode="auto">
              <a:xfrm>
                <a:off x="9123961"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60</a:t>
                </a:r>
              </a:p>
            </p:txBody>
          </p:sp>
          <p:sp>
            <p:nvSpPr>
              <p:cNvPr id="96" name="TextBox 95">
                <a:extLst>
                  <a:ext uri="{FF2B5EF4-FFF2-40B4-BE49-F238E27FC236}">
                    <a16:creationId xmlns:a16="http://schemas.microsoft.com/office/drawing/2014/main" id="{060DB5E7-3F64-6312-D8B9-3CE4F5383085}"/>
                  </a:ext>
                </a:extLst>
              </p:cNvPr>
              <p:cNvSpPr txBox="1"/>
              <p:nvPr/>
            </p:nvSpPr>
            <p:spPr bwMode="auto">
              <a:xfrm>
                <a:off x="10290507"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70</a:t>
                </a:r>
              </a:p>
            </p:txBody>
          </p:sp>
          <p:sp>
            <p:nvSpPr>
              <p:cNvPr id="97" name="TextBox 96">
                <a:extLst>
                  <a:ext uri="{FF2B5EF4-FFF2-40B4-BE49-F238E27FC236}">
                    <a16:creationId xmlns:a16="http://schemas.microsoft.com/office/drawing/2014/main" id="{A31701A6-4336-2B39-FD35-89921C01E590}"/>
                  </a:ext>
                </a:extLst>
              </p:cNvPr>
              <p:cNvSpPr txBox="1"/>
              <p:nvPr/>
            </p:nvSpPr>
            <p:spPr bwMode="auto">
              <a:xfrm>
                <a:off x="10876800"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75</a:t>
                </a:r>
              </a:p>
            </p:txBody>
          </p:sp>
          <p:sp>
            <p:nvSpPr>
              <p:cNvPr id="98" name="TextBox 97">
                <a:extLst>
                  <a:ext uri="{FF2B5EF4-FFF2-40B4-BE49-F238E27FC236}">
                    <a16:creationId xmlns:a16="http://schemas.microsoft.com/office/drawing/2014/main" id="{CD99E5E0-3F7E-E83B-D230-F59812F3C3FB}"/>
                  </a:ext>
                </a:extLst>
              </p:cNvPr>
              <p:cNvSpPr txBox="1"/>
              <p:nvPr/>
            </p:nvSpPr>
            <p:spPr bwMode="auto">
              <a:xfrm>
                <a:off x="9704719" y="49557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65</a:t>
                </a:r>
              </a:p>
            </p:txBody>
          </p:sp>
        </p:grpSp>
        <p:sp>
          <p:nvSpPr>
            <p:cNvPr id="16" name="Freeform: Shape 15">
              <a:extLst>
                <a:ext uri="{FF2B5EF4-FFF2-40B4-BE49-F238E27FC236}">
                  <a16:creationId xmlns:a16="http://schemas.microsoft.com/office/drawing/2014/main" id="{6968BBBC-3ED8-AA69-9B71-568C42EB3B42}"/>
                </a:ext>
              </a:extLst>
            </p:cNvPr>
            <p:cNvSpPr/>
            <p:nvPr/>
          </p:nvSpPr>
          <p:spPr bwMode="auto">
            <a:xfrm>
              <a:off x="1889759" y="3787139"/>
              <a:ext cx="9587359" cy="1198615"/>
            </a:xfrm>
            <a:custGeom>
              <a:avLst/>
              <a:gdLst>
                <a:gd name="connsiteX0" fmla="*/ 0 w 9288780"/>
                <a:gd name="connsiteY0" fmla="*/ 0 h 1196340"/>
                <a:gd name="connsiteX1" fmla="*/ 0 w 9288780"/>
                <a:gd name="connsiteY1" fmla="*/ 1196340 h 1196340"/>
                <a:gd name="connsiteX2" fmla="*/ 9288780 w 9288780"/>
                <a:gd name="connsiteY2" fmla="*/ 1196340 h 1196340"/>
              </a:gdLst>
              <a:ahLst/>
              <a:cxnLst>
                <a:cxn ang="0">
                  <a:pos x="connsiteX0" y="connsiteY0"/>
                </a:cxn>
                <a:cxn ang="0">
                  <a:pos x="connsiteX1" y="connsiteY1"/>
                </a:cxn>
                <a:cxn ang="0">
                  <a:pos x="connsiteX2" y="connsiteY2"/>
                </a:cxn>
              </a:cxnLst>
              <a:rect l="l" t="t" r="r" b="b"/>
              <a:pathLst>
                <a:path w="9288780" h="1196340">
                  <a:moveTo>
                    <a:pt x="0" y="0"/>
                  </a:moveTo>
                  <a:lnTo>
                    <a:pt x="0" y="1196340"/>
                  </a:lnTo>
                  <a:lnTo>
                    <a:pt x="9288780" y="1196340"/>
                  </a:lnTo>
                </a:path>
              </a:pathLst>
            </a:custGeom>
            <a:noFill/>
            <a:ln w="28575">
              <a:solidFill>
                <a:schemeClr val="bg1"/>
              </a:solidFill>
              <a:miter lim="800000"/>
              <a:headEnd/>
              <a:tailEnd/>
            </a:ln>
          </p:spPr>
          <p:txBody>
            <a:bodyPr rtlCol="0" anchor="ctr"/>
            <a:lstStyle/>
            <a:p>
              <a:pPr algn="ctr" defTabSz="914126" eaLnBrk="0" fontAlgn="base" hangingPunct="0">
                <a:spcBef>
                  <a:spcPct val="0"/>
                </a:spcBef>
                <a:spcAft>
                  <a:spcPct val="0"/>
                </a:spcAft>
              </a:pPr>
              <a:endParaRPr lang="en-US" sz="1799" b="1" kern="1200">
                <a:solidFill>
                  <a:srgbClr val="FFFFFF"/>
                </a:solidFill>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6E3BFCEC-7733-E29D-B3F6-EA0810DDD239}"/>
                </a:ext>
              </a:extLst>
            </p:cNvPr>
            <p:cNvCxnSpPr/>
            <p:nvPr/>
          </p:nvCxnSpPr>
          <p:spPr bwMode="auto">
            <a:xfrm>
              <a:off x="1898650" y="3355975"/>
              <a:ext cx="0" cy="327282"/>
            </a:xfrm>
            <a:prstGeom prst="line">
              <a:avLst/>
            </a:prstGeom>
            <a:noFill/>
            <a:ln w="28575" cap="flat" cmpd="sng" algn="ctr">
              <a:solidFill>
                <a:schemeClr val="bg1"/>
              </a:solidFill>
              <a:prstDash val="solid"/>
              <a:round/>
              <a:headEnd type="none" w="med" len="med"/>
              <a:tailEnd type="none" w="med" len="med"/>
            </a:ln>
            <a:effectLst/>
          </p:spPr>
        </p:cxnSp>
        <p:grpSp>
          <p:nvGrpSpPr>
            <p:cNvPr id="18" name="Group 17">
              <a:extLst>
                <a:ext uri="{FF2B5EF4-FFF2-40B4-BE49-F238E27FC236}">
                  <a16:creationId xmlns:a16="http://schemas.microsoft.com/office/drawing/2014/main" id="{1C9C18F1-1106-96C7-8EE4-21A2BA3F7453}"/>
                </a:ext>
              </a:extLst>
            </p:cNvPr>
            <p:cNvGrpSpPr/>
            <p:nvPr/>
          </p:nvGrpSpPr>
          <p:grpSpPr>
            <a:xfrm rot="18037375">
              <a:off x="1858962" y="3621667"/>
              <a:ext cx="79375" cy="232418"/>
              <a:chOff x="2286000" y="3391645"/>
              <a:chExt cx="79375" cy="232418"/>
            </a:xfrm>
          </p:grpSpPr>
          <p:cxnSp>
            <p:nvCxnSpPr>
              <p:cNvPr id="81" name="Straight Connector 80">
                <a:extLst>
                  <a:ext uri="{FF2B5EF4-FFF2-40B4-BE49-F238E27FC236}">
                    <a16:creationId xmlns:a16="http://schemas.microsoft.com/office/drawing/2014/main" id="{1547A64D-11FE-E008-6DD7-86D66C05CA26}"/>
                  </a:ext>
                </a:extLst>
              </p:cNvPr>
              <p:cNvCxnSpPr/>
              <p:nvPr/>
            </p:nvCxnSpPr>
            <p:spPr bwMode="auto">
              <a:xfrm>
                <a:off x="2286000" y="3391645"/>
                <a:ext cx="0" cy="23241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C9C99F10-5DB1-6AC2-1294-270B2B0E0BFC}"/>
                  </a:ext>
                </a:extLst>
              </p:cNvPr>
              <p:cNvCxnSpPr/>
              <p:nvPr/>
            </p:nvCxnSpPr>
            <p:spPr bwMode="auto">
              <a:xfrm>
                <a:off x="2365375" y="3391645"/>
                <a:ext cx="0" cy="232418"/>
              </a:xfrm>
              <a:prstGeom prst="line">
                <a:avLst/>
              </a:prstGeom>
              <a:noFill/>
              <a:ln w="28575" cap="flat" cmpd="sng" algn="ctr">
                <a:solidFill>
                  <a:schemeClr val="bg1"/>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id="{06CFBEEA-02E1-87B1-BE3D-23228F9970DF}"/>
                </a:ext>
              </a:extLst>
            </p:cNvPr>
            <p:cNvGrpSpPr/>
            <p:nvPr/>
          </p:nvGrpSpPr>
          <p:grpSpPr>
            <a:xfrm>
              <a:off x="1796096" y="3429000"/>
              <a:ext cx="93663" cy="1488536"/>
              <a:chOff x="1796096" y="3429000"/>
              <a:chExt cx="187325" cy="1488536"/>
            </a:xfrm>
          </p:grpSpPr>
          <p:cxnSp>
            <p:nvCxnSpPr>
              <p:cNvPr id="76" name="Straight Connector 75">
                <a:extLst>
                  <a:ext uri="{FF2B5EF4-FFF2-40B4-BE49-F238E27FC236}">
                    <a16:creationId xmlns:a16="http://schemas.microsoft.com/office/drawing/2014/main" id="{B83F6796-8D39-BE6D-BAA6-79524E393115}"/>
                  </a:ext>
                </a:extLst>
              </p:cNvPr>
              <p:cNvCxnSpPr>
                <a:cxnSpLocks/>
              </p:cNvCxnSpPr>
              <p:nvPr/>
            </p:nvCxnSpPr>
            <p:spPr bwMode="auto">
              <a:xfrm>
                <a:off x="1796096" y="4251668"/>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CCE9E6B2-8A01-722A-6CB3-4634CCD8BF6D}"/>
                  </a:ext>
                </a:extLst>
              </p:cNvPr>
              <p:cNvCxnSpPr>
                <a:cxnSpLocks/>
              </p:cNvCxnSpPr>
              <p:nvPr/>
            </p:nvCxnSpPr>
            <p:spPr bwMode="auto">
              <a:xfrm>
                <a:off x="1796096" y="4594708"/>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6CB9AE4-F455-5EBF-B320-D47F8884898A}"/>
                  </a:ext>
                </a:extLst>
              </p:cNvPr>
              <p:cNvCxnSpPr>
                <a:cxnSpLocks/>
              </p:cNvCxnSpPr>
              <p:nvPr/>
            </p:nvCxnSpPr>
            <p:spPr bwMode="auto">
              <a:xfrm>
                <a:off x="1796096" y="4842358"/>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88A4A463-67A9-D0C6-C15C-6E20AF75CBFB}"/>
                  </a:ext>
                </a:extLst>
              </p:cNvPr>
              <p:cNvCxnSpPr>
                <a:cxnSpLocks/>
              </p:cNvCxnSpPr>
              <p:nvPr/>
            </p:nvCxnSpPr>
            <p:spPr bwMode="auto">
              <a:xfrm>
                <a:off x="1796096" y="4917536"/>
                <a:ext cx="187325"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57DBC0B4-62BE-D36F-F234-69FE377DC93B}"/>
                  </a:ext>
                </a:extLst>
              </p:cNvPr>
              <p:cNvCxnSpPr>
                <a:cxnSpLocks/>
              </p:cNvCxnSpPr>
              <p:nvPr/>
            </p:nvCxnSpPr>
            <p:spPr bwMode="auto">
              <a:xfrm>
                <a:off x="1796096" y="3429000"/>
                <a:ext cx="1873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71641904-C973-0C9F-3BAA-37C805B402E2}"/>
                </a:ext>
              </a:extLst>
            </p:cNvPr>
            <p:cNvGrpSpPr/>
            <p:nvPr/>
          </p:nvGrpSpPr>
          <p:grpSpPr>
            <a:xfrm>
              <a:off x="2330450" y="4974502"/>
              <a:ext cx="8755702" cy="98280"/>
              <a:chOff x="2330450" y="4774675"/>
              <a:chExt cx="8755702" cy="260007"/>
            </a:xfrm>
          </p:grpSpPr>
          <p:grpSp>
            <p:nvGrpSpPr>
              <p:cNvPr id="58" name="Group 57">
                <a:extLst>
                  <a:ext uri="{FF2B5EF4-FFF2-40B4-BE49-F238E27FC236}">
                    <a16:creationId xmlns:a16="http://schemas.microsoft.com/office/drawing/2014/main" id="{F0084CF9-30CF-EE78-AD67-F4D9AF17E47A}"/>
                  </a:ext>
                </a:extLst>
              </p:cNvPr>
              <p:cNvGrpSpPr/>
              <p:nvPr/>
            </p:nvGrpSpPr>
            <p:grpSpPr>
              <a:xfrm>
                <a:off x="2330450" y="4774675"/>
                <a:ext cx="4093700" cy="260007"/>
                <a:chOff x="2330450" y="4774675"/>
                <a:chExt cx="4093700" cy="260007"/>
              </a:xfrm>
            </p:grpSpPr>
            <p:cxnSp>
              <p:nvCxnSpPr>
                <p:cNvPr id="68" name="Straight Connector 67">
                  <a:extLst>
                    <a:ext uri="{FF2B5EF4-FFF2-40B4-BE49-F238E27FC236}">
                      <a16:creationId xmlns:a16="http://schemas.microsoft.com/office/drawing/2014/main" id="{FC6926C3-B425-BF88-E4D9-F1FA4AABA42A}"/>
                    </a:ext>
                  </a:extLst>
                </p:cNvPr>
                <p:cNvCxnSpPr>
                  <a:cxnSpLocks/>
                </p:cNvCxnSpPr>
                <p:nvPr/>
              </p:nvCxnSpPr>
              <p:spPr bwMode="auto">
                <a:xfrm>
                  <a:off x="233045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68A862AF-62BE-81D5-90B0-BDA39AE2C7C1}"/>
                    </a:ext>
                  </a:extLst>
                </p:cNvPr>
                <p:cNvCxnSpPr>
                  <a:cxnSpLocks/>
                </p:cNvCxnSpPr>
                <p:nvPr/>
              </p:nvCxnSpPr>
              <p:spPr bwMode="auto">
                <a:xfrm>
                  <a:off x="291526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BD10DB45-3D40-7000-5D19-AECC95A7AE9E}"/>
                    </a:ext>
                  </a:extLst>
                </p:cNvPr>
                <p:cNvCxnSpPr>
                  <a:cxnSpLocks/>
                </p:cNvCxnSpPr>
                <p:nvPr/>
              </p:nvCxnSpPr>
              <p:spPr bwMode="auto">
                <a:xfrm>
                  <a:off x="3500078"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E896D5E5-834F-7EDB-099A-60650DCB1B10}"/>
                    </a:ext>
                  </a:extLst>
                </p:cNvPr>
                <p:cNvCxnSpPr>
                  <a:cxnSpLocks/>
                </p:cNvCxnSpPr>
                <p:nvPr/>
              </p:nvCxnSpPr>
              <p:spPr bwMode="auto">
                <a:xfrm>
                  <a:off x="4084892"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6E036DB9-BCC5-9BC9-F0B1-85D9B89709F3}"/>
                    </a:ext>
                  </a:extLst>
                </p:cNvPr>
                <p:cNvCxnSpPr>
                  <a:cxnSpLocks/>
                </p:cNvCxnSpPr>
                <p:nvPr/>
              </p:nvCxnSpPr>
              <p:spPr bwMode="auto">
                <a:xfrm>
                  <a:off x="4669706"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3C0DCB3-A9FB-5A53-C5C2-40D6894B1EC4}"/>
                    </a:ext>
                  </a:extLst>
                </p:cNvPr>
                <p:cNvCxnSpPr>
                  <a:cxnSpLocks/>
                </p:cNvCxnSpPr>
                <p:nvPr/>
              </p:nvCxnSpPr>
              <p:spPr bwMode="auto">
                <a:xfrm>
                  <a:off x="525452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59C41B8F-BDCC-E23C-C109-C7F3EFF0BEFD}"/>
                    </a:ext>
                  </a:extLst>
                </p:cNvPr>
                <p:cNvCxnSpPr>
                  <a:cxnSpLocks/>
                </p:cNvCxnSpPr>
                <p:nvPr/>
              </p:nvCxnSpPr>
              <p:spPr bwMode="auto">
                <a:xfrm>
                  <a:off x="583933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EB442A4C-63DB-7D0B-CD1F-3651AAC99110}"/>
                    </a:ext>
                  </a:extLst>
                </p:cNvPr>
                <p:cNvCxnSpPr>
                  <a:cxnSpLocks/>
                </p:cNvCxnSpPr>
                <p:nvPr/>
              </p:nvCxnSpPr>
              <p:spPr bwMode="auto">
                <a:xfrm>
                  <a:off x="6424150" y="4774675"/>
                  <a:ext cx="0" cy="260007"/>
                </a:xfrm>
                <a:prstGeom prst="line">
                  <a:avLst/>
                </a:prstGeom>
                <a:noFill/>
                <a:ln w="28575" cap="flat" cmpd="sng" algn="ctr">
                  <a:solidFill>
                    <a:schemeClr val="bg1"/>
                  </a:solidFill>
                  <a:prstDash val="solid"/>
                  <a:round/>
                  <a:headEnd type="none" w="med" len="med"/>
                  <a:tailEnd type="none" w="med" len="med"/>
                </a:ln>
                <a:effectLst/>
              </p:spPr>
            </p:cxnSp>
          </p:grpSp>
          <p:grpSp>
            <p:nvGrpSpPr>
              <p:cNvPr id="59" name="Group 58">
                <a:extLst>
                  <a:ext uri="{FF2B5EF4-FFF2-40B4-BE49-F238E27FC236}">
                    <a16:creationId xmlns:a16="http://schemas.microsoft.com/office/drawing/2014/main" id="{452C8693-BA3C-9246-5705-7C568AA1DF1C}"/>
                  </a:ext>
                </a:extLst>
              </p:cNvPr>
              <p:cNvGrpSpPr/>
              <p:nvPr/>
            </p:nvGrpSpPr>
            <p:grpSpPr>
              <a:xfrm>
                <a:off x="6992452" y="4774675"/>
                <a:ext cx="4093700" cy="260007"/>
                <a:chOff x="2330450" y="4774675"/>
                <a:chExt cx="4093700" cy="260007"/>
              </a:xfrm>
            </p:grpSpPr>
            <p:cxnSp>
              <p:nvCxnSpPr>
                <p:cNvPr id="60" name="Straight Connector 59">
                  <a:extLst>
                    <a:ext uri="{FF2B5EF4-FFF2-40B4-BE49-F238E27FC236}">
                      <a16:creationId xmlns:a16="http://schemas.microsoft.com/office/drawing/2014/main" id="{F6011820-6D46-1D67-A6FB-63900B082BC1}"/>
                    </a:ext>
                  </a:extLst>
                </p:cNvPr>
                <p:cNvCxnSpPr>
                  <a:cxnSpLocks/>
                </p:cNvCxnSpPr>
                <p:nvPr/>
              </p:nvCxnSpPr>
              <p:spPr bwMode="auto">
                <a:xfrm>
                  <a:off x="233045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3C779FF-472C-03DC-2B6B-8DC775701A99}"/>
                    </a:ext>
                  </a:extLst>
                </p:cNvPr>
                <p:cNvCxnSpPr>
                  <a:cxnSpLocks/>
                </p:cNvCxnSpPr>
                <p:nvPr/>
              </p:nvCxnSpPr>
              <p:spPr bwMode="auto">
                <a:xfrm>
                  <a:off x="291526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DD0D413-4DC7-9C3E-8D70-7AAB8730A937}"/>
                    </a:ext>
                  </a:extLst>
                </p:cNvPr>
                <p:cNvCxnSpPr>
                  <a:cxnSpLocks/>
                </p:cNvCxnSpPr>
                <p:nvPr/>
              </p:nvCxnSpPr>
              <p:spPr bwMode="auto">
                <a:xfrm>
                  <a:off x="3500078"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C917AE9D-339B-22BC-92F8-F63389FD11D4}"/>
                    </a:ext>
                  </a:extLst>
                </p:cNvPr>
                <p:cNvCxnSpPr>
                  <a:cxnSpLocks/>
                </p:cNvCxnSpPr>
                <p:nvPr/>
              </p:nvCxnSpPr>
              <p:spPr bwMode="auto">
                <a:xfrm>
                  <a:off x="4084892"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081B780C-4673-C6F1-19FB-5D1365082123}"/>
                    </a:ext>
                  </a:extLst>
                </p:cNvPr>
                <p:cNvCxnSpPr>
                  <a:cxnSpLocks/>
                </p:cNvCxnSpPr>
                <p:nvPr/>
              </p:nvCxnSpPr>
              <p:spPr bwMode="auto">
                <a:xfrm>
                  <a:off x="4669706"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4753E5DA-27AF-823C-6C78-3B00B9229546}"/>
                    </a:ext>
                  </a:extLst>
                </p:cNvPr>
                <p:cNvCxnSpPr>
                  <a:cxnSpLocks/>
                </p:cNvCxnSpPr>
                <p:nvPr/>
              </p:nvCxnSpPr>
              <p:spPr bwMode="auto">
                <a:xfrm>
                  <a:off x="5254520"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76C7B3D5-43C4-E0B1-B643-BC76E22AAE57}"/>
                    </a:ext>
                  </a:extLst>
                </p:cNvPr>
                <p:cNvCxnSpPr>
                  <a:cxnSpLocks/>
                </p:cNvCxnSpPr>
                <p:nvPr/>
              </p:nvCxnSpPr>
              <p:spPr bwMode="auto">
                <a:xfrm>
                  <a:off x="5839334" y="4774675"/>
                  <a:ext cx="0" cy="260007"/>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D5A7F78-4F1F-DDFA-949B-FC5B98091D53}"/>
                    </a:ext>
                  </a:extLst>
                </p:cNvPr>
                <p:cNvCxnSpPr>
                  <a:cxnSpLocks/>
                </p:cNvCxnSpPr>
                <p:nvPr/>
              </p:nvCxnSpPr>
              <p:spPr bwMode="auto">
                <a:xfrm>
                  <a:off x="6424150" y="4774675"/>
                  <a:ext cx="0" cy="260007"/>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21" name="Straight Connector 20">
              <a:extLst>
                <a:ext uri="{FF2B5EF4-FFF2-40B4-BE49-F238E27FC236}">
                  <a16:creationId xmlns:a16="http://schemas.microsoft.com/office/drawing/2014/main" id="{5C26A550-345E-641A-7551-9AE1F9A2553C}"/>
                </a:ext>
              </a:extLst>
            </p:cNvPr>
            <p:cNvCxnSpPr/>
            <p:nvPr/>
          </p:nvCxnSpPr>
          <p:spPr bwMode="auto">
            <a:xfrm>
              <a:off x="2915264"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1C3C50BA-54D4-3A44-6614-5FBC9D93FDC3}"/>
                </a:ext>
              </a:extLst>
            </p:cNvPr>
            <p:cNvCxnSpPr/>
            <p:nvPr/>
          </p:nvCxnSpPr>
          <p:spPr bwMode="auto">
            <a:xfrm>
              <a:off x="3378814"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F878A5A-20C3-2F45-3DF4-485E409FBA59}"/>
                </a:ext>
              </a:extLst>
            </p:cNvPr>
            <p:cNvCxnSpPr/>
            <p:nvPr/>
          </p:nvCxnSpPr>
          <p:spPr bwMode="auto">
            <a:xfrm>
              <a:off x="4313021"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0235750A-E625-9EB9-1AB5-F684F266165F}"/>
                </a:ext>
              </a:extLst>
            </p:cNvPr>
            <p:cNvCxnSpPr/>
            <p:nvPr/>
          </p:nvCxnSpPr>
          <p:spPr bwMode="auto">
            <a:xfrm>
              <a:off x="5254520"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2D96E26-F338-C88C-D61A-C0BE8AA21EF8}"/>
                </a:ext>
              </a:extLst>
            </p:cNvPr>
            <p:cNvCxnSpPr/>
            <p:nvPr/>
          </p:nvCxnSpPr>
          <p:spPr bwMode="auto">
            <a:xfrm>
              <a:off x="5474703" y="3355975"/>
              <a:ext cx="0" cy="1625220"/>
            </a:xfrm>
            <a:prstGeom prst="line">
              <a:avLst/>
            </a:prstGeom>
            <a:noFill/>
            <a:ln w="28575" cap="flat" cmpd="sng" algn="ctr">
              <a:solidFill>
                <a:schemeClr val="accent6"/>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2E621D4-19DD-FC5A-137A-7AEF117191B8}"/>
                </a:ext>
              </a:extLst>
            </p:cNvPr>
            <p:cNvCxnSpPr/>
            <p:nvPr/>
          </p:nvCxnSpPr>
          <p:spPr bwMode="auto">
            <a:xfrm>
              <a:off x="7083320"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C546E037-4579-D22A-91F8-5EA10E928F7F}"/>
                </a:ext>
              </a:extLst>
            </p:cNvPr>
            <p:cNvCxnSpPr>
              <a:cxnSpLocks/>
            </p:cNvCxnSpPr>
            <p:nvPr/>
          </p:nvCxnSpPr>
          <p:spPr bwMode="auto">
            <a:xfrm>
              <a:off x="6182662" y="3355975"/>
              <a:ext cx="0" cy="1625220"/>
            </a:xfrm>
            <a:prstGeom prst="line">
              <a:avLst/>
            </a:prstGeom>
            <a:noFill/>
            <a:ln w="28575" cap="flat" cmpd="sng" algn="ctr">
              <a:solidFill>
                <a:schemeClr val="accent3"/>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3AD2FED6-D4B9-5C41-DB2A-392742520F76}"/>
                </a:ext>
              </a:extLst>
            </p:cNvPr>
            <p:cNvCxnSpPr/>
            <p:nvPr/>
          </p:nvCxnSpPr>
          <p:spPr bwMode="auto">
            <a:xfrm>
              <a:off x="7121420" y="3355975"/>
              <a:ext cx="0" cy="1625220"/>
            </a:xfrm>
            <a:prstGeom prst="line">
              <a:avLst/>
            </a:prstGeom>
            <a:noFill/>
            <a:ln w="28575" cap="flat" cmpd="sng" algn="ctr">
              <a:solidFill>
                <a:schemeClr val="accent4"/>
              </a:solidFill>
              <a:prstDash val="solid"/>
              <a:round/>
              <a:headEnd type="none" w="med" len="med"/>
              <a:tailEnd type="none" w="med" len="med"/>
            </a:ln>
            <a:effectLst/>
          </p:spPr>
        </p:cxnSp>
        <p:cxnSp>
          <p:nvCxnSpPr>
            <p:cNvPr id="30" name="Straight Arrow Connector 29">
              <a:extLst>
                <a:ext uri="{FF2B5EF4-FFF2-40B4-BE49-F238E27FC236}">
                  <a16:creationId xmlns:a16="http://schemas.microsoft.com/office/drawing/2014/main" id="{C51479C5-A526-78CD-5037-3D25CF622F66}"/>
                </a:ext>
              </a:extLst>
            </p:cNvPr>
            <p:cNvCxnSpPr>
              <a:cxnSpLocks/>
            </p:cNvCxnSpPr>
            <p:nvPr/>
          </p:nvCxnSpPr>
          <p:spPr bwMode="auto">
            <a:xfrm>
              <a:off x="6477342" y="2778803"/>
              <a:ext cx="2663996" cy="0"/>
            </a:xfrm>
            <a:prstGeom prst="straightConnector1">
              <a:avLst/>
            </a:prstGeom>
            <a:noFill/>
            <a:ln w="28575" cap="flat" cmpd="sng" algn="ctr">
              <a:solidFill>
                <a:schemeClr val="bg1"/>
              </a:solidFill>
              <a:prstDash val="solid"/>
              <a:round/>
              <a:headEnd type="triangle"/>
              <a:tailEnd type="triangle"/>
            </a:ln>
            <a:effectLst/>
          </p:spPr>
        </p:cxnSp>
        <p:cxnSp>
          <p:nvCxnSpPr>
            <p:cNvPr id="31" name="Straight Arrow Connector 30">
              <a:extLst>
                <a:ext uri="{FF2B5EF4-FFF2-40B4-BE49-F238E27FC236}">
                  <a16:creationId xmlns:a16="http://schemas.microsoft.com/office/drawing/2014/main" id="{41DF714B-D0CD-9B23-F862-92DC95C0C197}"/>
                </a:ext>
              </a:extLst>
            </p:cNvPr>
            <p:cNvCxnSpPr>
              <a:cxnSpLocks/>
            </p:cNvCxnSpPr>
            <p:nvPr/>
          </p:nvCxnSpPr>
          <p:spPr bwMode="auto">
            <a:xfrm>
              <a:off x="5470201" y="3034914"/>
              <a:ext cx="0" cy="268909"/>
            </a:xfrm>
            <a:prstGeom prst="straightConnector1">
              <a:avLst/>
            </a:prstGeom>
            <a:noFill/>
            <a:ln w="28575" cap="flat" cmpd="sng" algn="ctr">
              <a:solidFill>
                <a:schemeClr val="accent6"/>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9E027805-AA05-9E72-7C0D-DDDEAF03239A}"/>
                </a:ext>
              </a:extLst>
            </p:cNvPr>
            <p:cNvCxnSpPr>
              <a:cxnSpLocks/>
            </p:cNvCxnSpPr>
            <p:nvPr/>
          </p:nvCxnSpPr>
          <p:spPr bwMode="auto">
            <a:xfrm>
              <a:off x="10296428" y="3034914"/>
              <a:ext cx="0" cy="268909"/>
            </a:xfrm>
            <a:prstGeom prst="straightConnector1">
              <a:avLst/>
            </a:prstGeom>
            <a:noFill/>
            <a:ln w="28575" cap="flat" cmpd="sng" algn="ctr">
              <a:solidFill>
                <a:schemeClr val="bg1"/>
              </a:solidFill>
              <a:prstDash val="solid"/>
              <a:round/>
              <a:headEnd type="none" w="med" len="med"/>
              <a:tailEnd type="triangle"/>
            </a:ln>
            <a:effectLst/>
          </p:spPr>
        </p:cxnSp>
        <p:grpSp>
          <p:nvGrpSpPr>
            <p:cNvPr id="33" name="Group 32">
              <a:extLst>
                <a:ext uri="{FF2B5EF4-FFF2-40B4-BE49-F238E27FC236}">
                  <a16:creationId xmlns:a16="http://schemas.microsoft.com/office/drawing/2014/main" id="{40A7AC52-3958-3212-8CB1-CB434C7195CB}"/>
                </a:ext>
              </a:extLst>
            </p:cNvPr>
            <p:cNvGrpSpPr/>
            <p:nvPr/>
          </p:nvGrpSpPr>
          <p:grpSpPr>
            <a:xfrm>
              <a:off x="2908300" y="4013200"/>
              <a:ext cx="8128000" cy="673100"/>
              <a:chOff x="2908300" y="4013200"/>
              <a:chExt cx="8128000" cy="673100"/>
            </a:xfrm>
          </p:grpSpPr>
          <p:sp>
            <p:nvSpPr>
              <p:cNvPr id="56" name="Freeform: Shape 55">
                <a:extLst>
                  <a:ext uri="{FF2B5EF4-FFF2-40B4-BE49-F238E27FC236}">
                    <a16:creationId xmlns:a16="http://schemas.microsoft.com/office/drawing/2014/main" id="{4FA02E4D-7064-8735-ACEB-A4F9A99B6B15}"/>
                  </a:ext>
                </a:extLst>
              </p:cNvPr>
              <p:cNvSpPr/>
              <p:nvPr/>
            </p:nvSpPr>
            <p:spPr bwMode="auto">
              <a:xfrm>
                <a:off x="2908300" y="4013200"/>
                <a:ext cx="5708650" cy="323850"/>
              </a:xfrm>
              <a:custGeom>
                <a:avLst/>
                <a:gdLst>
                  <a:gd name="connsiteX0" fmla="*/ 0 w 5708650"/>
                  <a:gd name="connsiteY0" fmla="*/ 0 h 323850"/>
                  <a:gd name="connsiteX1" fmla="*/ 120650 w 5708650"/>
                  <a:gd name="connsiteY1" fmla="*/ 196850 h 323850"/>
                  <a:gd name="connsiteX2" fmla="*/ 450850 w 5708650"/>
                  <a:gd name="connsiteY2" fmla="*/ 241300 h 323850"/>
                  <a:gd name="connsiteX3" fmla="*/ 596900 w 5708650"/>
                  <a:gd name="connsiteY3" fmla="*/ 146050 h 323850"/>
                  <a:gd name="connsiteX4" fmla="*/ 1403350 w 5708650"/>
                  <a:gd name="connsiteY4" fmla="*/ 228600 h 323850"/>
                  <a:gd name="connsiteX5" fmla="*/ 1676400 w 5708650"/>
                  <a:gd name="connsiteY5" fmla="*/ 209550 h 323850"/>
                  <a:gd name="connsiteX6" fmla="*/ 2349500 w 5708650"/>
                  <a:gd name="connsiteY6" fmla="*/ 222250 h 323850"/>
                  <a:gd name="connsiteX7" fmla="*/ 2571750 w 5708650"/>
                  <a:gd name="connsiteY7" fmla="*/ 228600 h 323850"/>
                  <a:gd name="connsiteX8" fmla="*/ 3295650 w 5708650"/>
                  <a:gd name="connsiteY8" fmla="*/ 323850 h 323850"/>
                  <a:gd name="connsiteX9" fmla="*/ 3486150 w 5708650"/>
                  <a:gd name="connsiteY9" fmla="*/ 158750 h 323850"/>
                  <a:gd name="connsiteX10" fmla="*/ 4184650 w 5708650"/>
                  <a:gd name="connsiteY10" fmla="*/ 222250 h 323850"/>
                  <a:gd name="connsiteX11" fmla="*/ 4305300 w 5708650"/>
                  <a:gd name="connsiteY11" fmla="*/ 177800 h 323850"/>
                  <a:gd name="connsiteX12" fmla="*/ 4425950 w 5708650"/>
                  <a:gd name="connsiteY12" fmla="*/ 190500 h 323850"/>
                  <a:gd name="connsiteX13" fmla="*/ 4845050 w 5708650"/>
                  <a:gd name="connsiteY13" fmla="*/ 209550 h 323850"/>
                  <a:gd name="connsiteX14" fmla="*/ 5708650 w 5708650"/>
                  <a:gd name="connsiteY14" fmla="*/ 222250 h 323850"/>
                  <a:gd name="connsiteX15" fmla="*/ 5708650 w 5708650"/>
                  <a:gd name="connsiteY15" fmla="*/ 2222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8650" h="323850">
                    <a:moveTo>
                      <a:pt x="0" y="0"/>
                    </a:moveTo>
                    <a:lnTo>
                      <a:pt x="120650" y="196850"/>
                    </a:lnTo>
                    <a:lnTo>
                      <a:pt x="450850" y="241300"/>
                    </a:lnTo>
                    <a:lnTo>
                      <a:pt x="596900" y="146050"/>
                    </a:lnTo>
                    <a:lnTo>
                      <a:pt x="1403350" y="228600"/>
                    </a:lnTo>
                    <a:lnTo>
                      <a:pt x="1676400" y="209550"/>
                    </a:lnTo>
                    <a:lnTo>
                      <a:pt x="2349500" y="222250"/>
                    </a:lnTo>
                    <a:lnTo>
                      <a:pt x="2571750" y="228600"/>
                    </a:lnTo>
                    <a:lnTo>
                      <a:pt x="3295650" y="323850"/>
                    </a:lnTo>
                    <a:lnTo>
                      <a:pt x="3486150" y="158750"/>
                    </a:lnTo>
                    <a:lnTo>
                      <a:pt x="4184650" y="222250"/>
                    </a:lnTo>
                    <a:lnTo>
                      <a:pt x="4305300" y="177800"/>
                    </a:lnTo>
                    <a:lnTo>
                      <a:pt x="4425950" y="190500"/>
                    </a:lnTo>
                    <a:lnTo>
                      <a:pt x="4845050" y="209550"/>
                    </a:lnTo>
                    <a:lnTo>
                      <a:pt x="5708650" y="222250"/>
                    </a:lnTo>
                    <a:lnTo>
                      <a:pt x="5708650" y="222250"/>
                    </a:lnTo>
                  </a:path>
                </a:pathLst>
              </a:custGeom>
              <a:noFill/>
              <a:ln w="28575">
                <a:solidFill>
                  <a:schemeClr val="accent1"/>
                </a:solidFill>
                <a:miter lim="800000"/>
                <a:headEnd/>
                <a:tailEnd/>
              </a:ln>
            </p:spPr>
            <p:txBody>
              <a:bodyPr rtlCol="0" anchor="ctr"/>
              <a:lstStyle/>
              <a:p>
                <a:pPr algn="ctr" defTabSz="914126" eaLnBrk="0" fontAlgn="base" hangingPunct="0">
                  <a:spcBef>
                    <a:spcPct val="0"/>
                  </a:spcBef>
                  <a:spcAft>
                    <a:spcPct val="0"/>
                  </a:spcAft>
                </a:pPr>
                <a:endParaRPr lang="en-US" sz="1799" b="1" kern="1200">
                  <a:solidFill>
                    <a:srgbClr val="FFFFFF"/>
                  </a:solidFill>
                  <a:latin typeface="Arial" panose="020B0604020202020204" pitchFamily="34" charset="0"/>
                  <a:ea typeface="+mn-ea"/>
                  <a:cs typeface="Arial" panose="020B0604020202020204" pitchFamily="34" charset="0"/>
                </a:endParaRPr>
              </a:p>
            </p:txBody>
          </p:sp>
          <p:sp>
            <p:nvSpPr>
              <p:cNvPr id="57" name="Freeform: Shape 56">
                <a:extLst>
                  <a:ext uri="{FF2B5EF4-FFF2-40B4-BE49-F238E27FC236}">
                    <a16:creationId xmlns:a16="http://schemas.microsoft.com/office/drawing/2014/main" id="{5632B3D6-D8C6-EC33-D5F1-3A3F02BF420C}"/>
                  </a:ext>
                </a:extLst>
              </p:cNvPr>
              <p:cNvSpPr/>
              <p:nvPr/>
            </p:nvSpPr>
            <p:spPr bwMode="auto">
              <a:xfrm>
                <a:off x="8610600" y="4235450"/>
                <a:ext cx="2425700" cy="450850"/>
              </a:xfrm>
              <a:custGeom>
                <a:avLst/>
                <a:gdLst>
                  <a:gd name="connsiteX0" fmla="*/ 2425700 w 2425700"/>
                  <a:gd name="connsiteY0" fmla="*/ 450850 h 450850"/>
                  <a:gd name="connsiteX1" fmla="*/ 1536700 w 2425700"/>
                  <a:gd name="connsiteY1" fmla="*/ 342900 h 450850"/>
                  <a:gd name="connsiteX2" fmla="*/ 800100 w 2425700"/>
                  <a:gd name="connsiteY2" fmla="*/ 196850 h 450850"/>
                  <a:gd name="connsiteX3" fmla="*/ 146050 w 2425700"/>
                  <a:gd name="connsiteY3" fmla="*/ 0 h 450850"/>
                  <a:gd name="connsiteX4" fmla="*/ 0 w 2425700"/>
                  <a:gd name="connsiteY4" fmla="*/ 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700" h="450850">
                    <a:moveTo>
                      <a:pt x="2425700" y="450850"/>
                    </a:moveTo>
                    <a:lnTo>
                      <a:pt x="1536700" y="342900"/>
                    </a:lnTo>
                    <a:lnTo>
                      <a:pt x="800100" y="196850"/>
                    </a:lnTo>
                    <a:lnTo>
                      <a:pt x="146050" y="0"/>
                    </a:lnTo>
                    <a:lnTo>
                      <a:pt x="0" y="0"/>
                    </a:lnTo>
                  </a:path>
                </a:pathLst>
              </a:custGeom>
              <a:noFill/>
              <a:ln w="28575">
                <a:solidFill>
                  <a:schemeClr val="accent1"/>
                </a:solidFill>
                <a:miter lim="800000"/>
                <a:headEnd/>
                <a:tailEnd/>
              </a:ln>
            </p:spPr>
            <p:txBody>
              <a:bodyPr rtlCol="0" anchor="ctr"/>
              <a:lstStyle/>
              <a:p>
                <a:pPr algn="ctr" defTabSz="914126" eaLnBrk="0" fontAlgn="base" hangingPunct="0">
                  <a:spcBef>
                    <a:spcPct val="0"/>
                  </a:spcBef>
                  <a:spcAft>
                    <a:spcPct val="0"/>
                  </a:spcAft>
                </a:pPr>
                <a:endParaRPr lang="en-US" sz="1799" b="1" kern="1200">
                  <a:solidFill>
                    <a:srgbClr val="FFFFFF"/>
                  </a:solidFill>
                  <a:latin typeface="Arial" panose="020B0604020202020204" pitchFamily="34" charset="0"/>
                  <a:ea typeface="+mn-ea"/>
                  <a:cs typeface="Arial" panose="020B0604020202020204" pitchFamily="34" charset="0"/>
                </a:endParaRPr>
              </a:p>
            </p:txBody>
          </p:sp>
        </p:grpSp>
        <p:sp>
          <p:nvSpPr>
            <p:cNvPr id="34" name="Oval 33">
              <a:extLst>
                <a:ext uri="{FF2B5EF4-FFF2-40B4-BE49-F238E27FC236}">
                  <a16:creationId xmlns:a16="http://schemas.microsoft.com/office/drawing/2014/main" id="{F3DC5D19-E65B-24AE-FE64-5A3A574EDBB7}"/>
                </a:ext>
              </a:extLst>
            </p:cNvPr>
            <p:cNvSpPr/>
            <p:nvPr/>
          </p:nvSpPr>
          <p:spPr bwMode="auto">
            <a:xfrm>
              <a:off x="8671349" y="4173154"/>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35" name="Oval 34">
              <a:extLst>
                <a:ext uri="{FF2B5EF4-FFF2-40B4-BE49-F238E27FC236}">
                  <a16:creationId xmlns:a16="http://schemas.microsoft.com/office/drawing/2014/main" id="{C1F6A28A-1CC4-5D2E-C97C-63013AE29550}"/>
                </a:ext>
              </a:extLst>
            </p:cNvPr>
            <p:cNvSpPr/>
            <p:nvPr/>
          </p:nvSpPr>
          <p:spPr bwMode="auto">
            <a:xfrm>
              <a:off x="9331708" y="4363941"/>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36" name="Oval 35">
              <a:extLst>
                <a:ext uri="{FF2B5EF4-FFF2-40B4-BE49-F238E27FC236}">
                  <a16:creationId xmlns:a16="http://schemas.microsoft.com/office/drawing/2014/main" id="{774AEAAD-BC02-EAF3-8354-72272904B177}"/>
                </a:ext>
              </a:extLst>
            </p:cNvPr>
            <p:cNvSpPr/>
            <p:nvPr/>
          </p:nvSpPr>
          <p:spPr bwMode="auto">
            <a:xfrm>
              <a:off x="10083745" y="4511375"/>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37" name="Oval 36">
              <a:extLst>
                <a:ext uri="{FF2B5EF4-FFF2-40B4-BE49-F238E27FC236}">
                  <a16:creationId xmlns:a16="http://schemas.microsoft.com/office/drawing/2014/main" id="{5BE0C019-D491-DBF9-4A99-DB5001567BFC}"/>
                </a:ext>
              </a:extLst>
            </p:cNvPr>
            <p:cNvSpPr/>
            <p:nvPr/>
          </p:nvSpPr>
          <p:spPr bwMode="auto">
            <a:xfrm>
              <a:off x="10968842" y="4609730"/>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38" name="Oval 37">
              <a:extLst>
                <a:ext uri="{FF2B5EF4-FFF2-40B4-BE49-F238E27FC236}">
                  <a16:creationId xmlns:a16="http://schemas.microsoft.com/office/drawing/2014/main" id="{381D113D-4405-B1F3-BC67-43D852AFF8B3}"/>
                </a:ext>
              </a:extLst>
            </p:cNvPr>
            <p:cNvSpPr/>
            <p:nvPr/>
          </p:nvSpPr>
          <p:spPr bwMode="auto">
            <a:xfrm>
              <a:off x="7616635" y="4149279"/>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39" name="Oval 38">
              <a:extLst>
                <a:ext uri="{FF2B5EF4-FFF2-40B4-BE49-F238E27FC236}">
                  <a16:creationId xmlns:a16="http://schemas.microsoft.com/office/drawing/2014/main" id="{CD3E2ABE-2AB2-9642-53B6-008C9CDF6B64}"/>
                </a:ext>
              </a:extLst>
            </p:cNvPr>
            <p:cNvSpPr/>
            <p:nvPr/>
          </p:nvSpPr>
          <p:spPr bwMode="auto">
            <a:xfrm>
              <a:off x="7400662" y="4149279"/>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0" name="Oval 39">
              <a:extLst>
                <a:ext uri="{FF2B5EF4-FFF2-40B4-BE49-F238E27FC236}">
                  <a16:creationId xmlns:a16="http://schemas.microsoft.com/office/drawing/2014/main" id="{3B3841B2-7300-BA58-DF29-4B6A43E2CADD}"/>
                </a:ext>
              </a:extLst>
            </p:cNvPr>
            <p:cNvSpPr/>
            <p:nvPr/>
          </p:nvSpPr>
          <p:spPr bwMode="auto">
            <a:xfrm>
              <a:off x="7285612" y="414447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1" name="Oval 40">
              <a:extLst>
                <a:ext uri="{FF2B5EF4-FFF2-40B4-BE49-F238E27FC236}">
                  <a16:creationId xmlns:a16="http://schemas.microsoft.com/office/drawing/2014/main" id="{BF24F914-9E9A-E124-E289-658B17C1F385}"/>
                </a:ext>
              </a:extLst>
            </p:cNvPr>
            <p:cNvSpPr/>
            <p:nvPr/>
          </p:nvSpPr>
          <p:spPr bwMode="auto">
            <a:xfrm>
              <a:off x="7164352" y="4130903"/>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F1DC6C94-48F0-5EBA-7AE4-99C39D46310E}"/>
                </a:ext>
              </a:extLst>
            </p:cNvPr>
            <p:cNvSpPr/>
            <p:nvPr/>
          </p:nvSpPr>
          <p:spPr bwMode="auto">
            <a:xfrm>
              <a:off x="7046197" y="416892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3" name="Oval 42">
              <a:extLst>
                <a:ext uri="{FF2B5EF4-FFF2-40B4-BE49-F238E27FC236}">
                  <a16:creationId xmlns:a16="http://schemas.microsoft.com/office/drawing/2014/main" id="{88BFA3EB-737C-1475-9AFD-902F0EA0E6C5}"/>
                </a:ext>
              </a:extLst>
            </p:cNvPr>
            <p:cNvSpPr/>
            <p:nvPr/>
          </p:nvSpPr>
          <p:spPr bwMode="auto">
            <a:xfrm>
              <a:off x="6329175" y="4105696"/>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4" name="Oval 43">
              <a:extLst>
                <a:ext uri="{FF2B5EF4-FFF2-40B4-BE49-F238E27FC236}">
                  <a16:creationId xmlns:a16="http://schemas.microsoft.com/office/drawing/2014/main" id="{7A01A9F2-8557-829F-46FC-E4F77248A25E}"/>
                </a:ext>
              </a:extLst>
            </p:cNvPr>
            <p:cNvSpPr/>
            <p:nvPr/>
          </p:nvSpPr>
          <p:spPr bwMode="auto">
            <a:xfrm>
              <a:off x="6123792" y="4269592"/>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5" name="Oval 44">
              <a:extLst>
                <a:ext uri="{FF2B5EF4-FFF2-40B4-BE49-F238E27FC236}">
                  <a16:creationId xmlns:a16="http://schemas.microsoft.com/office/drawing/2014/main" id="{7616A2EC-3C18-DD66-8AE5-85E89E30473C}"/>
                </a:ext>
              </a:extLst>
            </p:cNvPr>
            <p:cNvSpPr/>
            <p:nvPr/>
          </p:nvSpPr>
          <p:spPr bwMode="auto">
            <a:xfrm>
              <a:off x="5406612" y="4187123"/>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78262924-3C96-B838-BA1A-E50805B38B0A}"/>
                </a:ext>
              </a:extLst>
            </p:cNvPr>
            <p:cNvSpPr/>
            <p:nvPr/>
          </p:nvSpPr>
          <p:spPr bwMode="auto">
            <a:xfrm>
              <a:off x="5184212" y="418358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192F0D3D-F71F-99D3-FFC5-1CFCD8954D5B}"/>
                </a:ext>
              </a:extLst>
            </p:cNvPr>
            <p:cNvSpPr/>
            <p:nvPr/>
          </p:nvSpPr>
          <p:spPr bwMode="auto">
            <a:xfrm>
              <a:off x="4476253" y="4155546"/>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8" name="Oval 47">
              <a:extLst>
                <a:ext uri="{FF2B5EF4-FFF2-40B4-BE49-F238E27FC236}">
                  <a16:creationId xmlns:a16="http://schemas.microsoft.com/office/drawing/2014/main" id="{0C5FD11E-981C-990B-CDC9-FB391EBABE7E}"/>
                </a:ext>
              </a:extLst>
            </p:cNvPr>
            <p:cNvSpPr/>
            <p:nvPr/>
          </p:nvSpPr>
          <p:spPr bwMode="auto">
            <a:xfrm>
              <a:off x="4244444" y="4168405"/>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id="{69C750FF-B391-39E9-9D0E-BA7912754F63}"/>
                </a:ext>
              </a:extLst>
            </p:cNvPr>
            <p:cNvSpPr/>
            <p:nvPr/>
          </p:nvSpPr>
          <p:spPr bwMode="auto">
            <a:xfrm>
              <a:off x="3432100" y="4098479"/>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50" name="Oval 49">
              <a:extLst>
                <a:ext uri="{FF2B5EF4-FFF2-40B4-BE49-F238E27FC236}">
                  <a16:creationId xmlns:a16="http://schemas.microsoft.com/office/drawing/2014/main" id="{1471ECDB-C8F6-3E46-61CF-8DA11CA7FEE3}"/>
                </a:ext>
              </a:extLst>
            </p:cNvPr>
            <p:cNvSpPr/>
            <p:nvPr/>
          </p:nvSpPr>
          <p:spPr bwMode="auto">
            <a:xfrm>
              <a:off x="3314571" y="4183925"/>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523D712D-B24D-9AD3-ADA1-6AF5021ACDEE}"/>
                </a:ext>
              </a:extLst>
            </p:cNvPr>
            <p:cNvSpPr/>
            <p:nvPr/>
          </p:nvSpPr>
          <p:spPr bwMode="auto">
            <a:xfrm>
              <a:off x="2964518" y="4155546"/>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52" name="Oval 51">
              <a:extLst>
                <a:ext uri="{FF2B5EF4-FFF2-40B4-BE49-F238E27FC236}">
                  <a16:creationId xmlns:a16="http://schemas.microsoft.com/office/drawing/2014/main" id="{A9349E66-32D9-2829-7EF8-1EF791501E27}"/>
                </a:ext>
              </a:extLst>
            </p:cNvPr>
            <p:cNvSpPr/>
            <p:nvPr/>
          </p:nvSpPr>
          <p:spPr bwMode="auto">
            <a:xfrm>
              <a:off x="2847776" y="3962190"/>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53" name="Oval 52">
              <a:extLst>
                <a:ext uri="{FF2B5EF4-FFF2-40B4-BE49-F238E27FC236}">
                  <a16:creationId xmlns:a16="http://schemas.microsoft.com/office/drawing/2014/main" id="{5702C0CD-C565-B698-D6A2-A8A49F0EB96E}"/>
                </a:ext>
              </a:extLst>
            </p:cNvPr>
            <p:cNvSpPr/>
            <p:nvPr/>
          </p:nvSpPr>
          <p:spPr bwMode="auto">
            <a:xfrm>
              <a:off x="2727033" y="3968882"/>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54" name="Oval 53">
              <a:extLst>
                <a:ext uri="{FF2B5EF4-FFF2-40B4-BE49-F238E27FC236}">
                  <a16:creationId xmlns:a16="http://schemas.microsoft.com/office/drawing/2014/main" id="{39BB0E4A-E59D-95F4-3536-02CA53B1EF14}"/>
                </a:ext>
              </a:extLst>
            </p:cNvPr>
            <p:cNvSpPr/>
            <p:nvPr/>
          </p:nvSpPr>
          <p:spPr bwMode="auto">
            <a:xfrm>
              <a:off x="2493827" y="3925544"/>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55" name="Oval 54">
              <a:extLst>
                <a:ext uri="{FF2B5EF4-FFF2-40B4-BE49-F238E27FC236}">
                  <a16:creationId xmlns:a16="http://schemas.microsoft.com/office/drawing/2014/main" id="{EE101B54-D1B2-CA2E-BE22-DDB3FDD9FB4F}"/>
                </a:ext>
              </a:extLst>
            </p:cNvPr>
            <p:cNvSpPr/>
            <p:nvPr/>
          </p:nvSpPr>
          <p:spPr bwMode="auto">
            <a:xfrm>
              <a:off x="2265384" y="4846278"/>
              <a:ext cx="134916" cy="134916"/>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DB5AAC5D-C1F8-2E35-8657-AC553B0A09FC}"/>
                </a:ext>
              </a:extLst>
            </p:cNvPr>
            <p:cNvSpPr txBox="1"/>
            <p:nvPr/>
          </p:nvSpPr>
          <p:spPr bwMode="auto">
            <a:xfrm>
              <a:off x="7496671" y="2594137"/>
              <a:ext cx="680171" cy="3693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b="1" kern="1200" dirty="0">
                  <a:latin typeface="Calibri" panose="020F0502020204030204" pitchFamily="34" charset="0"/>
                  <a:ea typeface="+mn-ea"/>
                  <a:cs typeface="Arial" panose="020B0604020202020204" pitchFamily="34" charset="0"/>
                </a:rPr>
                <a:t>9 Mo</a:t>
              </a:r>
            </a:p>
          </p:txBody>
        </p:sp>
      </p:grpSp>
      <p:grpSp>
        <p:nvGrpSpPr>
          <p:cNvPr id="111" name="Group 110">
            <a:extLst>
              <a:ext uri="{FF2B5EF4-FFF2-40B4-BE49-F238E27FC236}">
                <a16:creationId xmlns:a16="http://schemas.microsoft.com/office/drawing/2014/main" id="{71E08689-166C-6116-7461-476E4F82F342}"/>
              </a:ext>
            </a:extLst>
          </p:cNvPr>
          <p:cNvGrpSpPr/>
          <p:nvPr/>
        </p:nvGrpSpPr>
        <p:grpSpPr>
          <a:xfrm>
            <a:off x="1418494" y="5742346"/>
            <a:ext cx="8691320" cy="608092"/>
            <a:chOff x="1418864" y="5557804"/>
            <a:chExt cx="8693584" cy="608250"/>
          </a:xfrm>
        </p:grpSpPr>
        <p:sp>
          <p:nvSpPr>
            <p:cNvPr id="112" name="TextBox 111">
              <a:extLst>
                <a:ext uri="{FF2B5EF4-FFF2-40B4-BE49-F238E27FC236}">
                  <a16:creationId xmlns:a16="http://schemas.microsoft.com/office/drawing/2014/main" id="{39021CFA-0397-50AE-0DFF-BBD62947A90D}"/>
                </a:ext>
              </a:extLst>
            </p:cNvPr>
            <p:cNvSpPr txBox="1"/>
            <p:nvPr/>
          </p:nvSpPr>
          <p:spPr bwMode="auto">
            <a:xfrm>
              <a:off x="1546698" y="5557804"/>
              <a:ext cx="1540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CAB concentration</a:t>
              </a:r>
            </a:p>
          </p:txBody>
        </p:sp>
        <p:sp>
          <p:nvSpPr>
            <p:cNvPr id="113" name="Oval 112">
              <a:extLst>
                <a:ext uri="{FF2B5EF4-FFF2-40B4-BE49-F238E27FC236}">
                  <a16:creationId xmlns:a16="http://schemas.microsoft.com/office/drawing/2014/main" id="{CB014DB3-44A1-EFE5-E74F-275EF9D3954F}"/>
                </a:ext>
              </a:extLst>
            </p:cNvPr>
            <p:cNvSpPr/>
            <p:nvPr/>
          </p:nvSpPr>
          <p:spPr bwMode="auto">
            <a:xfrm>
              <a:off x="1418864" y="5633870"/>
              <a:ext cx="155643" cy="155643"/>
            </a:xfrm>
            <a:prstGeom prst="ellipse">
              <a:avLst/>
            </a:prstGeom>
            <a:noFill/>
            <a:ln w="28575">
              <a:solidFill>
                <a:schemeClr val="accent1"/>
              </a:solidFill>
              <a:miter lim="800000"/>
              <a:headEnd/>
              <a:tailEnd/>
            </a:ln>
          </p:spPr>
          <p:txBody>
            <a:bodyPr rtlCol="0" anchor="b"/>
            <a:lstStyle/>
            <a:p>
              <a:pPr algn="ctr" defTabSz="914126" fontAlgn="base">
                <a:spcBef>
                  <a:spcPct val="35000"/>
                </a:spcBef>
                <a:spcAft>
                  <a:spcPct val="25000"/>
                </a:spcAft>
                <a:buClr>
                  <a:srgbClr val="015873"/>
                </a:buClr>
              </a:pPr>
              <a:endParaRPr lang="en-US" sz="1799" kern="1200" dirty="0">
                <a:solidFill>
                  <a:srgbClr val="FFFFFF"/>
                </a:solidFill>
                <a:latin typeface="Calibri" panose="020F0502020204030204" pitchFamily="34" charset="0"/>
                <a:ea typeface="+mn-ea"/>
                <a:cs typeface="Arial" panose="020B0604020202020204" pitchFamily="34" charset="0"/>
              </a:endParaRPr>
            </a:p>
          </p:txBody>
        </p:sp>
        <p:grpSp>
          <p:nvGrpSpPr>
            <p:cNvPr id="114" name="Group 113">
              <a:extLst>
                <a:ext uri="{FF2B5EF4-FFF2-40B4-BE49-F238E27FC236}">
                  <a16:creationId xmlns:a16="http://schemas.microsoft.com/office/drawing/2014/main" id="{E307F149-30C7-61EC-8142-4D7179B13F3E}"/>
                </a:ext>
              </a:extLst>
            </p:cNvPr>
            <p:cNvGrpSpPr/>
            <p:nvPr/>
          </p:nvGrpSpPr>
          <p:grpSpPr>
            <a:xfrm>
              <a:off x="3506325" y="5557804"/>
              <a:ext cx="1575046" cy="307777"/>
              <a:chOff x="3506325" y="5661498"/>
              <a:chExt cx="1575046" cy="307777"/>
            </a:xfrm>
          </p:grpSpPr>
          <p:sp>
            <p:nvSpPr>
              <p:cNvPr id="126" name="TextBox 125">
                <a:extLst>
                  <a:ext uri="{FF2B5EF4-FFF2-40B4-BE49-F238E27FC236}">
                    <a16:creationId xmlns:a16="http://schemas.microsoft.com/office/drawing/2014/main" id="{FC8725FB-13E7-4F16-FD5E-E0CA8E000831}"/>
                  </a:ext>
                </a:extLst>
              </p:cNvPr>
              <p:cNvSpPr txBox="1"/>
              <p:nvPr/>
            </p:nvSpPr>
            <p:spPr bwMode="auto">
              <a:xfrm>
                <a:off x="3918873" y="5661498"/>
                <a:ext cx="1162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CAB Injection</a:t>
                </a:r>
              </a:p>
            </p:txBody>
          </p:sp>
          <p:cxnSp>
            <p:nvCxnSpPr>
              <p:cNvPr id="127" name="Straight Connector 126">
                <a:extLst>
                  <a:ext uri="{FF2B5EF4-FFF2-40B4-BE49-F238E27FC236}">
                    <a16:creationId xmlns:a16="http://schemas.microsoft.com/office/drawing/2014/main" id="{1B7A7824-2F46-F0CA-35C8-3F8C9EE1C3FF}"/>
                  </a:ext>
                </a:extLst>
              </p:cNvPr>
              <p:cNvCxnSpPr/>
              <p:nvPr/>
            </p:nvCxnSpPr>
            <p:spPr bwMode="auto">
              <a:xfrm>
                <a:off x="3506325" y="5815385"/>
                <a:ext cx="412548"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15" name="Group 114">
              <a:extLst>
                <a:ext uri="{FF2B5EF4-FFF2-40B4-BE49-F238E27FC236}">
                  <a16:creationId xmlns:a16="http://schemas.microsoft.com/office/drawing/2014/main" id="{F8E3D6DE-E3AB-968A-D5B2-D4F9A54E1AD4}"/>
                </a:ext>
              </a:extLst>
            </p:cNvPr>
            <p:cNvGrpSpPr/>
            <p:nvPr/>
          </p:nvGrpSpPr>
          <p:grpSpPr>
            <a:xfrm>
              <a:off x="5442953" y="5557804"/>
              <a:ext cx="2161040" cy="307777"/>
              <a:chOff x="3506325" y="5661498"/>
              <a:chExt cx="2161040" cy="307777"/>
            </a:xfrm>
          </p:grpSpPr>
          <p:sp>
            <p:nvSpPr>
              <p:cNvPr id="124" name="TextBox 123">
                <a:extLst>
                  <a:ext uri="{FF2B5EF4-FFF2-40B4-BE49-F238E27FC236}">
                    <a16:creationId xmlns:a16="http://schemas.microsoft.com/office/drawing/2014/main" id="{3E5C8536-FFD4-7465-07CE-E1F213CCC0D9}"/>
                  </a:ext>
                </a:extLst>
              </p:cNvPr>
              <p:cNvSpPr txBox="1"/>
              <p:nvPr/>
            </p:nvSpPr>
            <p:spPr bwMode="auto">
              <a:xfrm>
                <a:off x="3918873" y="5661498"/>
                <a:ext cx="1748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First site positive visit</a:t>
                </a:r>
              </a:p>
            </p:txBody>
          </p:sp>
          <p:cxnSp>
            <p:nvCxnSpPr>
              <p:cNvPr id="125" name="Straight Connector 124">
                <a:extLst>
                  <a:ext uri="{FF2B5EF4-FFF2-40B4-BE49-F238E27FC236}">
                    <a16:creationId xmlns:a16="http://schemas.microsoft.com/office/drawing/2014/main" id="{4186672A-039B-FCE7-D953-020D80AD8BF5}"/>
                  </a:ext>
                </a:extLst>
              </p:cNvPr>
              <p:cNvCxnSpPr/>
              <p:nvPr/>
            </p:nvCxnSpPr>
            <p:spPr bwMode="auto">
              <a:xfrm>
                <a:off x="3506325" y="5815385"/>
                <a:ext cx="412548"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116" name="Group 115">
              <a:extLst>
                <a:ext uri="{FF2B5EF4-FFF2-40B4-BE49-F238E27FC236}">
                  <a16:creationId xmlns:a16="http://schemas.microsoft.com/office/drawing/2014/main" id="{530D0AAA-9B63-B495-8F7B-EC9E3CD4645B}"/>
                </a:ext>
              </a:extLst>
            </p:cNvPr>
            <p:cNvGrpSpPr/>
            <p:nvPr/>
          </p:nvGrpSpPr>
          <p:grpSpPr>
            <a:xfrm>
              <a:off x="7952690" y="5557804"/>
              <a:ext cx="2159758" cy="307777"/>
              <a:chOff x="3506325" y="5661498"/>
              <a:chExt cx="2159758" cy="307777"/>
            </a:xfrm>
          </p:grpSpPr>
          <p:sp>
            <p:nvSpPr>
              <p:cNvPr id="122" name="TextBox 121">
                <a:extLst>
                  <a:ext uri="{FF2B5EF4-FFF2-40B4-BE49-F238E27FC236}">
                    <a16:creationId xmlns:a16="http://schemas.microsoft.com/office/drawing/2014/main" id="{DB061DB0-900E-410F-F929-ED6C72ACC0A0}"/>
                  </a:ext>
                </a:extLst>
              </p:cNvPr>
              <p:cNvSpPr txBox="1"/>
              <p:nvPr/>
            </p:nvSpPr>
            <p:spPr bwMode="auto">
              <a:xfrm>
                <a:off x="3918873" y="5661498"/>
                <a:ext cx="1747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First HIV positive visit</a:t>
                </a:r>
              </a:p>
            </p:txBody>
          </p:sp>
          <p:cxnSp>
            <p:nvCxnSpPr>
              <p:cNvPr id="123" name="Straight Connector 122">
                <a:extLst>
                  <a:ext uri="{FF2B5EF4-FFF2-40B4-BE49-F238E27FC236}">
                    <a16:creationId xmlns:a16="http://schemas.microsoft.com/office/drawing/2014/main" id="{6E960646-2576-DC6F-6404-23A308DFA70A}"/>
                  </a:ext>
                </a:extLst>
              </p:cNvPr>
              <p:cNvCxnSpPr/>
              <p:nvPr/>
            </p:nvCxnSpPr>
            <p:spPr bwMode="auto">
              <a:xfrm>
                <a:off x="3506325" y="5815385"/>
                <a:ext cx="412548" cy="0"/>
              </a:xfrm>
              <a:prstGeom prst="line">
                <a:avLst/>
              </a:prstGeom>
              <a:noFill/>
              <a:ln w="28575" cap="flat" cmpd="sng" algn="ctr">
                <a:solidFill>
                  <a:schemeClr val="accent6"/>
                </a:solidFill>
                <a:prstDash val="solid"/>
                <a:round/>
                <a:headEnd type="none" w="med" len="med"/>
                <a:tailEnd type="none" w="med" len="med"/>
              </a:ln>
              <a:effectLst/>
            </p:spPr>
          </p:cxnSp>
        </p:grpSp>
        <p:sp>
          <p:nvSpPr>
            <p:cNvPr id="117" name="TextBox 116">
              <a:extLst>
                <a:ext uri="{FF2B5EF4-FFF2-40B4-BE49-F238E27FC236}">
                  <a16:creationId xmlns:a16="http://schemas.microsoft.com/office/drawing/2014/main" id="{EB4AE5B6-4B72-757A-765B-015BBFE55C8C}"/>
                </a:ext>
              </a:extLst>
            </p:cNvPr>
            <p:cNvSpPr txBox="1"/>
            <p:nvPr/>
          </p:nvSpPr>
          <p:spPr bwMode="auto">
            <a:xfrm>
              <a:off x="2502410" y="5808922"/>
              <a:ext cx="5482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400" kern="1200" dirty="0">
                  <a:latin typeface="Calibri" panose="020F0502020204030204" pitchFamily="34" charset="0"/>
                  <a:ea typeface="+mn-ea"/>
                  <a:cs typeface="Arial" panose="020B0604020202020204" pitchFamily="34" charset="0"/>
                </a:rPr>
                <a:t>Months between first HIV positive visit and the first site reactive HIV test</a:t>
              </a:r>
            </a:p>
          </p:txBody>
        </p:sp>
        <p:grpSp>
          <p:nvGrpSpPr>
            <p:cNvPr id="118" name="Group 117">
              <a:extLst>
                <a:ext uri="{FF2B5EF4-FFF2-40B4-BE49-F238E27FC236}">
                  <a16:creationId xmlns:a16="http://schemas.microsoft.com/office/drawing/2014/main" id="{1CE7A242-90E0-B48E-F0C1-04653DE58183}"/>
                </a:ext>
              </a:extLst>
            </p:cNvPr>
            <p:cNvGrpSpPr/>
            <p:nvPr/>
          </p:nvGrpSpPr>
          <p:grpSpPr>
            <a:xfrm>
              <a:off x="1418864" y="5796722"/>
              <a:ext cx="1066376" cy="369332"/>
              <a:chOff x="2655651" y="5371521"/>
              <a:chExt cx="1066376" cy="369332"/>
            </a:xfrm>
          </p:grpSpPr>
          <p:cxnSp>
            <p:nvCxnSpPr>
              <p:cNvPr id="119" name="Straight Arrow Connector 118">
                <a:extLst>
                  <a:ext uri="{FF2B5EF4-FFF2-40B4-BE49-F238E27FC236}">
                    <a16:creationId xmlns:a16="http://schemas.microsoft.com/office/drawing/2014/main" id="{7BABA362-0F54-E6A8-EC3D-FB57444050B8}"/>
                  </a:ext>
                </a:extLst>
              </p:cNvPr>
              <p:cNvCxnSpPr/>
              <p:nvPr/>
            </p:nvCxnSpPr>
            <p:spPr bwMode="auto">
              <a:xfrm flipH="1">
                <a:off x="2655651" y="5550493"/>
                <a:ext cx="431405" cy="0"/>
              </a:xfrm>
              <a:prstGeom prst="straightConnector1">
                <a:avLst/>
              </a:prstGeom>
              <a:noFill/>
              <a:ln w="28575" cap="flat" cmpd="sng" algn="ctr">
                <a:solidFill>
                  <a:schemeClr val="bg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EAE4C516-4862-4FED-6348-4F1FB3419774}"/>
                  </a:ext>
                </a:extLst>
              </p:cNvPr>
              <p:cNvCxnSpPr>
                <a:cxnSpLocks/>
              </p:cNvCxnSpPr>
              <p:nvPr/>
            </p:nvCxnSpPr>
            <p:spPr bwMode="auto">
              <a:xfrm>
                <a:off x="3290622" y="5550493"/>
                <a:ext cx="431405" cy="0"/>
              </a:xfrm>
              <a:prstGeom prst="straightConnector1">
                <a:avLst/>
              </a:prstGeom>
              <a:noFill/>
              <a:ln w="28575" cap="flat" cmpd="sng" algn="ctr">
                <a:solidFill>
                  <a:schemeClr val="bg1"/>
                </a:solidFill>
                <a:prstDash val="solid"/>
                <a:round/>
                <a:headEnd type="none" w="med" len="med"/>
                <a:tailEnd type="triangle"/>
              </a:ln>
              <a:effectLst/>
            </p:spPr>
          </p:cxnSp>
          <p:sp>
            <p:nvSpPr>
              <p:cNvPr id="121" name="TextBox 120">
                <a:extLst>
                  <a:ext uri="{FF2B5EF4-FFF2-40B4-BE49-F238E27FC236}">
                    <a16:creationId xmlns:a16="http://schemas.microsoft.com/office/drawing/2014/main" id="{C644A8AC-8E16-7507-C710-788269D73BD3}"/>
                  </a:ext>
                </a:extLst>
              </p:cNvPr>
              <p:cNvSpPr txBox="1"/>
              <p:nvPr/>
            </p:nvSpPr>
            <p:spPr bwMode="auto">
              <a:xfrm>
                <a:off x="3052841" y="53715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kern="1200" dirty="0">
                    <a:latin typeface="Calibri" panose="020F0502020204030204" pitchFamily="34" charset="0"/>
                    <a:ea typeface="+mn-ea"/>
                    <a:cs typeface="Arial" panose="020B0604020202020204" pitchFamily="34" charset="0"/>
                  </a:rPr>
                  <a:t>#</a:t>
                </a:r>
              </a:p>
            </p:txBody>
          </p:sp>
        </p:grpSp>
      </p:grpSp>
      <p:sp>
        <p:nvSpPr>
          <p:cNvPr id="128" name="TextBox 127">
            <a:extLst>
              <a:ext uri="{FF2B5EF4-FFF2-40B4-BE49-F238E27FC236}">
                <a16:creationId xmlns:a16="http://schemas.microsoft.com/office/drawing/2014/main" id="{13020EDE-1ECF-25CA-2326-6246F1997D8A}"/>
              </a:ext>
            </a:extLst>
          </p:cNvPr>
          <p:cNvSpPr txBox="1"/>
          <p:nvPr/>
        </p:nvSpPr>
        <p:spPr bwMode="auto">
          <a:xfrm>
            <a:off x="4195468" y="2250824"/>
            <a:ext cx="2562870" cy="1061552"/>
          </a:xfrm>
          <a:prstGeom prst="rect">
            <a:avLst/>
          </a:prstGeom>
          <a:noFill/>
          <a:ln>
            <a:noFill/>
          </a:ln>
        </p:spPr>
        <p:txBody>
          <a:bodyPr wrap="square" rtlCol="0" anchor="ctr">
            <a:spAutoFit/>
          </a:bodyPr>
          <a:lstStyle/>
          <a:p>
            <a:pPr algn="ctr" defTabSz="914126" eaLnBrk="0" fontAlgn="base" hangingPunct="0">
              <a:lnSpc>
                <a:spcPct val="90000"/>
              </a:lnSpc>
              <a:spcAft>
                <a:spcPct val="0"/>
              </a:spcAft>
            </a:pPr>
            <a:r>
              <a:rPr lang="en-US" sz="1400" b="1" u="sng" kern="1200" dirty="0">
                <a:latin typeface="Calibri" panose="020F0502020204030204" pitchFamily="34" charset="0"/>
                <a:ea typeface="+mn-ea"/>
                <a:cs typeface="Arial" panose="020B0604020202020204" pitchFamily="34" charset="0"/>
              </a:rPr>
              <a:t>Retrospective Testing</a:t>
            </a:r>
          </a:p>
          <a:p>
            <a:pPr algn="ctr" defTabSz="914126" eaLnBrk="0" fontAlgn="base" hangingPunct="0">
              <a:lnSpc>
                <a:spcPct val="90000"/>
              </a:lnSpc>
              <a:spcAft>
                <a:spcPct val="0"/>
              </a:spcAft>
            </a:pPr>
            <a:r>
              <a:rPr lang="en-US" sz="1400" b="1" kern="1200" dirty="0">
                <a:latin typeface="Calibri" panose="020F0502020204030204" pitchFamily="34" charset="0"/>
                <a:ea typeface="+mn-ea"/>
                <a:cs typeface="Arial" panose="020B0604020202020204" pitchFamily="34" charset="0"/>
              </a:rPr>
              <a:t>Ag/Ab test nonreactive</a:t>
            </a:r>
          </a:p>
          <a:p>
            <a:pPr algn="ctr" defTabSz="914126" eaLnBrk="0" fontAlgn="base" hangingPunct="0">
              <a:lnSpc>
                <a:spcPct val="90000"/>
              </a:lnSpc>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Qualitative RNA reactive </a:t>
            </a:r>
            <a:br>
              <a:rPr lang="en-US" sz="1400" b="1" kern="1200" dirty="0">
                <a:solidFill>
                  <a:srgbClr val="E1471D"/>
                </a:solidFill>
                <a:latin typeface="Calibri" panose="020F0502020204030204" pitchFamily="34" charset="0"/>
                <a:ea typeface="+mn-ea"/>
                <a:cs typeface="Arial" panose="020B0604020202020204" pitchFamily="34" charset="0"/>
              </a:rPr>
            </a:br>
            <a:r>
              <a:rPr lang="en-US" sz="1400" b="1" kern="1200" dirty="0">
                <a:solidFill>
                  <a:srgbClr val="E1471D"/>
                </a:solidFill>
                <a:latin typeface="Calibri" panose="020F0502020204030204" pitchFamily="34" charset="0"/>
                <a:ea typeface="+mn-ea"/>
                <a:cs typeface="Arial" panose="020B0604020202020204" pitchFamily="34" charset="0"/>
              </a:rPr>
              <a:t>HIV-1 RNA 6.1 c/mL</a:t>
            </a:r>
            <a:endParaRPr lang="en-US" sz="1400" b="1" kern="1200" dirty="0">
              <a:solidFill>
                <a:srgbClr val="015873"/>
              </a:solidFill>
              <a:latin typeface="Calibri" panose="020F0502020204030204" pitchFamily="34" charset="0"/>
              <a:ea typeface="+mn-ea"/>
              <a:cs typeface="Arial" panose="020B0604020202020204" pitchFamily="34" charset="0"/>
            </a:endParaRPr>
          </a:p>
          <a:p>
            <a:pPr algn="ctr" defTabSz="914126" eaLnBrk="0" fontAlgn="base" hangingPunct="0">
              <a:lnSpc>
                <a:spcPct val="90000"/>
              </a:lnSpc>
              <a:spcAft>
                <a:spcPct val="0"/>
              </a:spcAft>
            </a:pPr>
            <a:r>
              <a:rPr lang="en-US" sz="1400" b="1" kern="1200" dirty="0">
                <a:solidFill>
                  <a:srgbClr val="015873"/>
                </a:solidFill>
                <a:latin typeface="Calibri" panose="020F0502020204030204" pitchFamily="34" charset="0"/>
                <a:ea typeface="+mn-ea"/>
                <a:cs typeface="Arial" panose="020B0604020202020204" pitchFamily="34" charset="0"/>
              </a:rPr>
              <a:t>Genotyping failed</a:t>
            </a:r>
          </a:p>
        </p:txBody>
      </p:sp>
      <p:sp>
        <p:nvSpPr>
          <p:cNvPr id="129" name="TextBox 128">
            <a:extLst>
              <a:ext uri="{FF2B5EF4-FFF2-40B4-BE49-F238E27FC236}">
                <a16:creationId xmlns:a16="http://schemas.microsoft.com/office/drawing/2014/main" id="{1C361EBC-FEAB-F91A-A1BB-B49AE2ADE813}"/>
              </a:ext>
            </a:extLst>
          </p:cNvPr>
          <p:cNvSpPr txBox="1"/>
          <p:nvPr/>
        </p:nvSpPr>
        <p:spPr bwMode="auto">
          <a:xfrm>
            <a:off x="9066601" y="2250824"/>
            <a:ext cx="2436602" cy="1061552"/>
          </a:xfrm>
          <a:prstGeom prst="rect">
            <a:avLst/>
          </a:prstGeom>
          <a:noFill/>
          <a:ln>
            <a:noFill/>
          </a:ln>
        </p:spPr>
        <p:txBody>
          <a:bodyPr wrap="square" rtlCol="0" anchor="ctr">
            <a:spAutoFit/>
          </a:bodyPr>
          <a:lstStyle/>
          <a:p>
            <a:pPr algn="ctr" defTabSz="914126" eaLnBrk="0" fontAlgn="base" hangingPunct="0">
              <a:lnSpc>
                <a:spcPct val="90000"/>
              </a:lnSpc>
              <a:spcAft>
                <a:spcPct val="0"/>
              </a:spcAft>
            </a:pPr>
            <a:r>
              <a:rPr lang="en-US" sz="1400" b="1" u="sng" kern="1200" dirty="0">
                <a:latin typeface="Calibri" panose="020F0502020204030204" pitchFamily="34" charset="0"/>
                <a:ea typeface="+mn-ea"/>
                <a:cs typeface="Arial" panose="020B0604020202020204" pitchFamily="34" charset="0"/>
              </a:rPr>
              <a:t>Study Site</a:t>
            </a:r>
          </a:p>
          <a:p>
            <a:pPr algn="ctr" defTabSz="914126" eaLnBrk="0" fontAlgn="base" hangingPunct="0">
              <a:lnSpc>
                <a:spcPct val="90000"/>
              </a:lnSpc>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Discriminatory Ab positive</a:t>
            </a:r>
          </a:p>
          <a:p>
            <a:pPr algn="ctr" defTabSz="914126" eaLnBrk="0" fontAlgn="base" hangingPunct="0">
              <a:lnSpc>
                <a:spcPct val="90000"/>
              </a:lnSpc>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Qualitative RNA reactive</a:t>
            </a:r>
          </a:p>
          <a:p>
            <a:pPr algn="ctr" defTabSz="914126" eaLnBrk="0" fontAlgn="base" hangingPunct="0">
              <a:lnSpc>
                <a:spcPct val="90000"/>
              </a:lnSpc>
              <a:spcAft>
                <a:spcPct val="0"/>
              </a:spcAft>
            </a:pPr>
            <a:r>
              <a:rPr lang="en-US" sz="1400" b="1" kern="1200" dirty="0">
                <a:solidFill>
                  <a:srgbClr val="E1471D"/>
                </a:solidFill>
                <a:latin typeface="Calibri" panose="020F0502020204030204" pitchFamily="34" charset="0"/>
                <a:ea typeface="+mn-ea"/>
                <a:cs typeface="Arial" panose="020B0604020202020204" pitchFamily="34" charset="0"/>
              </a:rPr>
              <a:t>HIV-1 RNA 23 c/mL</a:t>
            </a:r>
          </a:p>
          <a:p>
            <a:pPr algn="ctr" defTabSz="914126" eaLnBrk="0" fontAlgn="base" hangingPunct="0">
              <a:lnSpc>
                <a:spcPct val="90000"/>
              </a:lnSpc>
              <a:spcAft>
                <a:spcPct val="0"/>
              </a:spcAft>
            </a:pPr>
            <a:r>
              <a:rPr lang="en-US" sz="1400" b="1" kern="1200" dirty="0">
                <a:solidFill>
                  <a:srgbClr val="015873"/>
                </a:solidFill>
                <a:latin typeface="Calibri" panose="020F0502020204030204" pitchFamily="34" charset="0"/>
                <a:ea typeface="+mn-ea"/>
                <a:cs typeface="Arial" panose="020B0604020202020204" pitchFamily="34" charset="0"/>
              </a:rPr>
              <a:t>N155H + S230R</a:t>
            </a:r>
          </a:p>
        </p:txBody>
      </p:sp>
      <p:sp>
        <p:nvSpPr>
          <p:cNvPr id="108" name="TextBox 107">
            <a:extLst>
              <a:ext uri="{FF2B5EF4-FFF2-40B4-BE49-F238E27FC236}">
                <a16:creationId xmlns:a16="http://schemas.microsoft.com/office/drawing/2014/main" id="{843806D2-D592-FE57-B372-B537B79124A2}"/>
              </a:ext>
            </a:extLst>
          </p:cNvPr>
          <p:cNvSpPr txBox="1"/>
          <p:nvPr/>
        </p:nvSpPr>
        <p:spPr bwMode="auto">
          <a:xfrm>
            <a:off x="5430026" y="5482235"/>
            <a:ext cx="2247018"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126" eaLnBrk="0" fontAlgn="base" hangingPunct="0">
              <a:spcBef>
                <a:spcPct val="50000"/>
              </a:spcBef>
              <a:spcAft>
                <a:spcPct val="0"/>
              </a:spcAft>
            </a:pPr>
            <a:r>
              <a:rPr lang="en-US" sz="1799" b="1" kern="1200" dirty="0" err="1">
                <a:latin typeface="Calibri" panose="020F0502020204030204" pitchFamily="34" charset="0"/>
                <a:ea typeface="+mn-ea"/>
                <a:cs typeface="Arial" panose="020B0604020202020204" pitchFamily="34" charset="0"/>
              </a:rPr>
              <a:t>Wk</a:t>
            </a:r>
            <a:r>
              <a:rPr lang="en-US" sz="1799" b="1" kern="1200" dirty="0">
                <a:latin typeface="Calibri" panose="020F0502020204030204" pitchFamily="34" charset="0"/>
                <a:ea typeface="+mn-ea"/>
                <a:cs typeface="Arial" panose="020B0604020202020204" pitchFamily="34" charset="0"/>
              </a:rPr>
              <a:t> Since Enrollment </a:t>
            </a:r>
          </a:p>
        </p:txBody>
      </p:sp>
    </p:spTree>
    <p:extLst>
      <p:ext uri="{BB962C8B-B14F-4D97-AF65-F5344CB8AC3E}">
        <p14:creationId xmlns:p14="http://schemas.microsoft.com/office/powerpoint/2010/main" val="401754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D172-2BE8-5F21-4F24-8E4C2552BED6}"/>
              </a:ext>
            </a:extLst>
          </p:cNvPr>
          <p:cNvSpPr>
            <a:spLocks noGrp="1"/>
          </p:cNvSpPr>
          <p:nvPr>
            <p:ph type="title"/>
          </p:nvPr>
        </p:nvSpPr>
        <p:spPr/>
        <p:txBody>
          <a:bodyPr/>
          <a:lstStyle/>
          <a:p>
            <a:r>
              <a:rPr lang="en-US" dirty="0"/>
              <a:t>AHI vs LEVI Syndrome With LA CAB PrEP</a:t>
            </a:r>
          </a:p>
        </p:txBody>
      </p:sp>
      <p:sp>
        <p:nvSpPr>
          <p:cNvPr id="8" name="Text Box 11">
            <a:extLst>
              <a:ext uri="{FF2B5EF4-FFF2-40B4-BE49-F238E27FC236}">
                <a16:creationId xmlns:a16="http://schemas.microsoft.com/office/drawing/2014/main" id="{CAFB0C40-3852-3F22-911B-E3B10FAA3114}"/>
              </a:ext>
            </a:extLst>
          </p:cNvPr>
          <p:cNvSpPr txBox="1">
            <a:spLocks noChangeArrowheads="1"/>
          </p:cNvSpPr>
          <p:nvPr/>
        </p:nvSpPr>
        <p:spPr bwMode="auto">
          <a:xfrm>
            <a:off x="414231" y="6384970"/>
            <a:ext cx="8008439"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914126" fontAlgn="base">
              <a:lnSpc>
                <a:spcPct val="100000"/>
              </a:lnSpc>
              <a:spcBef>
                <a:spcPct val="0"/>
              </a:spcBef>
              <a:spcAft>
                <a:spcPct val="0"/>
              </a:spcAft>
              <a:buClrTx/>
              <a:buNone/>
              <a:defRPr/>
            </a:pPr>
            <a:r>
              <a:rPr lang="en-US" altLang="en-US" sz="1200" kern="1200" dirty="0">
                <a:solidFill>
                  <a:srgbClr val="455560"/>
                </a:solidFill>
                <a:latin typeface="Calibri" panose="020F0502020204030204" pitchFamily="34" charset="0"/>
                <a:ea typeface="+mn-ea"/>
                <a:cs typeface="Arial" panose="020B0604020202020204" pitchFamily="34" charset="0"/>
              </a:rPr>
              <a:t>Eshleman. CROI 2023. Abstr 160.</a:t>
            </a:r>
          </a:p>
        </p:txBody>
      </p:sp>
      <p:graphicFrame>
        <p:nvGraphicFramePr>
          <p:cNvPr id="6" name="Group 3">
            <a:extLst>
              <a:ext uri="{FF2B5EF4-FFF2-40B4-BE49-F238E27FC236}">
                <a16:creationId xmlns:a16="http://schemas.microsoft.com/office/drawing/2014/main" id="{E1FDCA51-994A-6C28-0499-E9CF6B3EC508}"/>
              </a:ext>
            </a:extLst>
          </p:cNvPr>
          <p:cNvGraphicFramePr>
            <a:graphicFrameLocks/>
          </p:cNvGraphicFramePr>
          <p:nvPr/>
        </p:nvGraphicFramePr>
        <p:xfrm>
          <a:off x="717548" y="1600676"/>
          <a:ext cx="10869615" cy="4571920"/>
        </p:xfrm>
        <a:graphic>
          <a:graphicData uri="http://schemas.openxmlformats.org/drawingml/2006/table">
            <a:tbl>
              <a:tblPr/>
              <a:tblGrid>
                <a:gridCol w="1630442">
                  <a:extLst>
                    <a:ext uri="{9D8B030D-6E8A-4147-A177-3AD203B41FA5}">
                      <a16:colId xmlns:a16="http://schemas.microsoft.com/office/drawing/2014/main" val="20000"/>
                    </a:ext>
                  </a:extLst>
                </a:gridCol>
                <a:gridCol w="4263123">
                  <a:extLst>
                    <a:ext uri="{9D8B030D-6E8A-4147-A177-3AD203B41FA5}">
                      <a16:colId xmlns:a16="http://schemas.microsoft.com/office/drawing/2014/main" val="20001"/>
                    </a:ext>
                  </a:extLst>
                </a:gridCol>
                <a:gridCol w="4976050">
                  <a:extLst>
                    <a:ext uri="{9D8B030D-6E8A-4147-A177-3AD203B41FA5}">
                      <a16:colId xmlns:a16="http://schemas.microsoft.com/office/drawing/2014/main" val="405770945"/>
                    </a:ext>
                  </a:extLst>
                </a:gridCol>
              </a:tblGrid>
              <a:tr h="33520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Feature</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AHI</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LEVI</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33520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Cause</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Phase of natural HIV infection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LA ARV for PrEP</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690459142"/>
                  </a:ext>
                </a:extLst>
              </a:tr>
              <a:tr h="57898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Onset</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New infection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Infection during PrEP; initiation of PrEP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during acute/early infection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337007211"/>
                  </a:ext>
                </a:extLst>
              </a:tr>
              <a:tr h="335209">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Viral replication</a:t>
                      </a:r>
                    </a:p>
                  </a:txBody>
                  <a:tcPr marL="121667" marR="121667" marT="45716" marB="45716" anchor="ctr" horzOverflow="overflow">
                    <a:lnL w="571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Explosive</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Smoldering</a:t>
                      </a:r>
                    </a:p>
                  </a:txBody>
                  <a:tcPr marL="121667" marR="121667" marT="45716" marB="45716" anchor="ctr" horzOverflow="overflow">
                    <a:lnL w="12700" cap="flat" cmpd="sng" algn="ctr">
                      <a:noFill/>
                      <a:prstDash val="solid"/>
                      <a:round/>
                      <a:headEnd type="none" w="med" len="med"/>
                      <a:tailEnd type="none" w="med" len="med"/>
                    </a:lnL>
                    <a:lnR w="57150" cap="flat" cmpd="sng" algn="ctr">
                      <a:solidFill>
                        <a:schemeClr val="accent5"/>
                      </a:solid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6894471"/>
                  </a:ext>
                </a:extLst>
              </a:tr>
              <a:tr h="57898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Symptoms</a:t>
                      </a:r>
                    </a:p>
                  </a:txBody>
                  <a:tcPr marL="121667" marR="121667" marT="45716" marB="45716" anchor="ctr" horzOverflow="overflow">
                    <a:lnL w="571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Fever, chills, rash, night sweats, muscle aches, sore throat, fatigue, swollen glands</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Minimal, variable, often no symptoms reported</a:t>
                      </a:r>
                    </a:p>
                  </a:txBody>
                  <a:tcPr marL="121667" marR="121667" marT="45716" marB="45716" anchor="ctr" horzOverflow="overflow">
                    <a:lnL w="12700" cap="flat" cmpd="sng" algn="ctr">
                      <a:noFill/>
                      <a:prstDash val="solid"/>
                      <a:round/>
                      <a:headEnd type="none" w="med" len="med"/>
                      <a:tailEnd type="none" w="med" len="med"/>
                    </a:lnL>
                    <a:lnR w="571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959869566"/>
                  </a:ext>
                </a:extLst>
              </a:tr>
              <a:tr h="57898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Detection</a:t>
                      </a:r>
                    </a:p>
                  </a:txBody>
                  <a:tcPr marL="121667" marR="121667" marT="45716" marB="45716" anchor="ctr" horzOverflow="overflow">
                    <a:lnL w="571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Ag/Ab, RNA (including point-of-care and pooled tests), DNA, and total nucleic acid assays</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Ultrasensitive RNA assay (often low/undetectable HIV-1 RNA and HIV-1 DNA, diminished/delayed Ab production)</a:t>
                      </a:r>
                    </a:p>
                  </a:txBody>
                  <a:tcPr marL="121667" marR="121667" marT="45716" marB="45716" anchor="ctr" horzOverflow="overflow">
                    <a:lnL w="12700" cap="flat" cmpd="sng" algn="ctr">
                      <a:noFill/>
                      <a:prstDash val="solid"/>
                      <a:round/>
                      <a:headEnd type="none" w="med" len="med"/>
                      <a:tailEnd type="none" w="med" len="med"/>
                    </a:lnL>
                    <a:lnR w="571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0927690"/>
                  </a:ext>
                </a:extLst>
              </a:tr>
              <a:tr h="335209">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Assay reversion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Rare</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Common for many test types</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811070783"/>
                  </a:ext>
                </a:extLst>
              </a:tr>
              <a:tr h="8227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Duration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 wk (until Ab detection)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Mo (until viral breakthrough, drug clearance, or ART start);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can persist mo after ARV is discontinued</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388087880"/>
                  </a:ext>
                </a:extLst>
              </a:tr>
              <a:tr h="33520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Transmission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Very likely</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Unlikely (except possibly via blood transfusion)</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249524022"/>
                  </a:ext>
                </a:extLst>
              </a:tr>
              <a:tr h="33520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Drug resistance</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No (unless transmitted)</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Yes (can emerge early when HIV-1 RNA is low)</a:t>
                      </a:r>
                    </a:p>
                  </a:txBody>
                  <a:tcPr marL="121667" marR="121667" marT="45716" marB="45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06799086"/>
                  </a:ext>
                </a:extLst>
              </a:tr>
            </a:tbl>
          </a:graphicData>
        </a:graphic>
      </p:graphicFrame>
    </p:spTree>
    <p:extLst>
      <p:ext uri="{BB962C8B-B14F-4D97-AF65-F5344CB8AC3E}">
        <p14:creationId xmlns:p14="http://schemas.microsoft.com/office/powerpoint/2010/main" val="79109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dirty="0"/>
              <a:t>INSTI Resistance Occurring During PrEP With LA CAB</a:t>
            </a:r>
          </a:p>
        </p:txBody>
      </p:sp>
      <p:sp>
        <p:nvSpPr>
          <p:cNvPr id="9219" name="Rectangle 3">
            <a:extLst>
              <a:ext uri="{FF2B5EF4-FFF2-40B4-BE49-F238E27FC236}">
                <a16:creationId xmlns:a16="http://schemas.microsoft.com/office/drawing/2014/main" id="{D25C30B9-DB9B-4F0D-825F-3ADFC7E0F72C}"/>
              </a:ext>
            </a:extLst>
          </p:cNvPr>
          <p:cNvSpPr>
            <a:spLocks noGrp="1" noChangeArrowheads="1"/>
          </p:cNvSpPr>
          <p:nvPr>
            <p:ph idx="1"/>
          </p:nvPr>
        </p:nvSpPr>
        <p:spPr/>
        <p:txBody>
          <a:bodyPr/>
          <a:lstStyle/>
          <a:p>
            <a:r>
              <a:rPr lang="en-US" altLang="en-US" dirty="0"/>
              <a:t>In HPTN 083, INSTI resistance occurred in 10/18 cases within 6 mo of first HIV+ visit </a:t>
            </a:r>
          </a:p>
          <a:p>
            <a:pPr lvl="1"/>
            <a:r>
              <a:rPr lang="en-US" altLang="en-US" dirty="0"/>
              <a:t>INSTI resistance was not observed if first HIV+ visit &gt;6 mo after LA CAB injection</a:t>
            </a:r>
          </a:p>
          <a:p>
            <a:pPr lvl="1"/>
            <a:r>
              <a:rPr lang="en-US" altLang="en-US" dirty="0"/>
              <a:t>Most infections detected by retrospective sensitive HIV-1 RNA assay before INSTI resistance emerged</a:t>
            </a:r>
          </a:p>
          <a:p>
            <a:r>
              <a:rPr lang="en-US" altLang="en-US" dirty="0"/>
              <a:t>HIV-1 RNA screening being considered in ongoing HPTN 083 and </a:t>
            </a:r>
            <a:br>
              <a:rPr lang="en-US" altLang="en-US" dirty="0"/>
            </a:br>
            <a:r>
              <a:rPr lang="en-US" altLang="en-US" dirty="0"/>
              <a:t>HPTN 084 studies</a:t>
            </a:r>
          </a:p>
          <a:p>
            <a:endParaRPr lang="en-US" altLang="en-US" dirty="0"/>
          </a:p>
        </p:txBody>
      </p:sp>
      <p:sp>
        <p:nvSpPr>
          <p:cNvPr id="9221" name="Text Box 11">
            <a:extLst>
              <a:ext uri="{FF2B5EF4-FFF2-40B4-BE49-F238E27FC236}">
                <a16:creationId xmlns:a16="http://schemas.microsoft.com/office/drawing/2014/main" id="{0B865CED-4EF9-403A-B72A-0302F40DC9B0}"/>
              </a:ext>
            </a:extLst>
          </p:cNvPr>
          <p:cNvSpPr txBox="1">
            <a:spLocks noChangeArrowheads="1"/>
          </p:cNvSpPr>
          <p:nvPr/>
        </p:nvSpPr>
        <p:spPr bwMode="auto">
          <a:xfrm>
            <a:off x="414231" y="6384970"/>
            <a:ext cx="8008439"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914126" fontAlgn="base">
              <a:lnSpc>
                <a:spcPct val="100000"/>
              </a:lnSpc>
              <a:spcBef>
                <a:spcPct val="0"/>
              </a:spcBef>
              <a:spcAft>
                <a:spcPct val="0"/>
              </a:spcAft>
              <a:buClrTx/>
              <a:buNone/>
            </a:pPr>
            <a:r>
              <a:rPr lang="en-US" altLang="en-US" sz="1200" kern="1200" dirty="0">
                <a:solidFill>
                  <a:srgbClr val="455560"/>
                </a:solidFill>
                <a:latin typeface="Calibri" panose="020F0502020204030204" pitchFamily="34" charset="0"/>
                <a:ea typeface="+mn-ea"/>
                <a:cs typeface="Arial" panose="020B0604020202020204" pitchFamily="34" charset="0"/>
              </a:rPr>
              <a:t>Eshleman. CROI 2023. Abstr 160.</a:t>
            </a:r>
          </a:p>
        </p:txBody>
      </p:sp>
    </p:spTree>
    <p:extLst>
      <p:ext uri="{BB962C8B-B14F-4D97-AF65-F5344CB8AC3E}">
        <p14:creationId xmlns:p14="http://schemas.microsoft.com/office/powerpoint/2010/main" val="119055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D2BD-FFEF-BE1F-DB3F-D5349AFD9100}"/>
              </a:ext>
            </a:extLst>
          </p:cNvPr>
          <p:cNvSpPr>
            <a:spLocks noGrp="1"/>
          </p:cNvSpPr>
          <p:nvPr>
            <p:ph type="title"/>
          </p:nvPr>
        </p:nvSpPr>
        <p:spPr/>
        <p:txBody>
          <a:bodyPr/>
          <a:lstStyle/>
          <a:p>
            <a:r>
              <a:rPr lang="en-US" dirty="0"/>
              <a:t>Summary/take home messages</a:t>
            </a:r>
          </a:p>
        </p:txBody>
      </p:sp>
      <p:sp>
        <p:nvSpPr>
          <p:cNvPr id="3" name="Text Placeholder 2">
            <a:extLst>
              <a:ext uri="{FF2B5EF4-FFF2-40B4-BE49-F238E27FC236}">
                <a16:creationId xmlns:a16="http://schemas.microsoft.com/office/drawing/2014/main" id="{428ECAEA-E25B-5D0A-EA2D-A99EDB0C347A}"/>
              </a:ext>
            </a:extLst>
          </p:cNvPr>
          <p:cNvSpPr>
            <a:spLocks noGrp="1"/>
          </p:cNvSpPr>
          <p:nvPr>
            <p:ph type="body" sz="quarter" idx="11"/>
          </p:nvPr>
        </p:nvSpPr>
        <p:spPr>
          <a:xfrm>
            <a:off x="623296" y="1867377"/>
            <a:ext cx="10444913" cy="4053363"/>
          </a:xfrm>
        </p:spPr>
        <p:txBody>
          <a:bodyPr>
            <a:normAutofit lnSpcReduction="10000"/>
          </a:bodyPr>
          <a:lstStyle/>
          <a:p>
            <a:pPr marL="690377" indent="-342900">
              <a:buFont typeface="Arial" panose="020B0604020202020204" pitchFamily="34" charset="0"/>
              <a:buChar char="•"/>
            </a:pPr>
            <a:r>
              <a:rPr lang="en-US" dirty="0"/>
              <a:t>HIV testing remains underutilized in the US</a:t>
            </a:r>
          </a:p>
          <a:p>
            <a:pPr marL="690377" indent="-342900">
              <a:buFont typeface="Arial" panose="020B0604020202020204" pitchFamily="34" charset="0"/>
              <a:buChar char="•"/>
            </a:pPr>
            <a:r>
              <a:rPr lang="en-US" dirty="0"/>
              <a:t>When choosing which test to use for your clinic/program, it’s important to understand the advantages and limitations of the different options</a:t>
            </a:r>
          </a:p>
          <a:p>
            <a:pPr marL="690377" indent="-342900">
              <a:buFont typeface="Arial" panose="020B0604020202020204" pitchFamily="34" charset="0"/>
              <a:buChar char="•"/>
            </a:pPr>
            <a:r>
              <a:rPr lang="en-US" dirty="0"/>
              <a:t>Remember to follow recommended testing algorithms to their completion</a:t>
            </a:r>
          </a:p>
          <a:p>
            <a:pPr marL="690377" indent="-342900">
              <a:buFont typeface="Arial" panose="020B0604020202020204" pitchFamily="34" charset="0"/>
              <a:buChar char="•"/>
            </a:pPr>
            <a:r>
              <a:rPr lang="en-US" dirty="0"/>
              <a:t>When results are uncertain/ambiguous </a:t>
            </a:r>
            <a:r>
              <a:rPr lang="en-US" dirty="0">
                <a:sym typeface="Wingdings" panose="05000000000000000000" pitchFamily="2" charset="2"/>
              </a:rPr>
              <a:t> review guideline recommendations</a:t>
            </a:r>
          </a:p>
          <a:p>
            <a:pPr marL="1019567" lvl="2" indent="-342900">
              <a:buFont typeface="Arial" panose="020B0604020202020204" pitchFamily="34" charset="0"/>
              <a:buChar char="•"/>
            </a:pPr>
            <a:r>
              <a:rPr lang="en-US" dirty="0">
                <a:sym typeface="Wingdings" panose="05000000000000000000" pitchFamily="2" charset="2"/>
              </a:rPr>
              <a:t>In pregnancy, current GLs endorse cautious approach for potentially exposed infants</a:t>
            </a:r>
          </a:p>
          <a:p>
            <a:pPr marL="1019567" lvl="2" indent="-342900">
              <a:buFont typeface="Arial" panose="020B0604020202020204" pitchFamily="34" charset="0"/>
              <a:buChar char="•"/>
            </a:pPr>
            <a:r>
              <a:rPr lang="en-US" dirty="0">
                <a:sym typeface="Wingdings" panose="05000000000000000000" pitchFamily="2" charset="2"/>
              </a:rPr>
              <a:t>For people on LA </a:t>
            </a:r>
            <a:r>
              <a:rPr lang="en-US" dirty="0" err="1">
                <a:sym typeface="Wingdings" panose="05000000000000000000" pitchFamily="2" charset="2"/>
              </a:rPr>
              <a:t>PrEP</a:t>
            </a:r>
            <a:r>
              <a:rPr lang="en-US" dirty="0">
                <a:sym typeface="Wingdings" panose="05000000000000000000" pitchFamily="2" charset="2"/>
              </a:rPr>
              <a:t>, clarifying status early can help prevent resistance</a:t>
            </a:r>
          </a:p>
        </p:txBody>
      </p:sp>
      <p:sp>
        <p:nvSpPr>
          <p:cNvPr id="4" name="Date Placeholder 3">
            <a:extLst>
              <a:ext uri="{FF2B5EF4-FFF2-40B4-BE49-F238E27FC236}">
                <a16:creationId xmlns:a16="http://schemas.microsoft.com/office/drawing/2014/main" id="{C95F0173-D301-1DA4-EC1D-C1E272D29478}"/>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
        <p:nvSpPr>
          <p:cNvPr id="7" name="Star: 8 Points 6">
            <a:extLst>
              <a:ext uri="{FF2B5EF4-FFF2-40B4-BE49-F238E27FC236}">
                <a16:creationId xmlns:a16="http://schemas.microsoft.com/office/drawing/2014/main" id="{078F8434-5F32-F233-AB40-791E1F8AD288}"/>
              </a:ext>
            </a:extLst>
          </p:cNvPr>
          <p:cNvSpPr/>
          <p:nvPr/>
        </p:nvSpPr>
        <p:spPr>
          <a:xfrm>
            <a:off x="9189720" y="3097530"/>
            <a:ext cx="2999105" cy="1987688"/>
          </a:xfrm>
          <a:prstGeom prst="star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Call a local expert for help, or </a:t>
            </a:r>
          </a:p>
          <a:p>
            <a:pPr algn="ctr"/>
            <a:r>
              <a:rPr lang="en-US" dirty="0"/>
              <a:t>Call the NCCC</a:t>
            </a:r>
          </a:p>
        </p:txBody>
      </p:sp>
    </p:spTree>
    <p:extLst>
      <p:ext uri="{BB962C8B-B14F-4D97-AF65-F5344CB8AC3E}">
        <p14:creationId xmlns:p14="http://schemas.microsoft.com/office/powerpoint/2010/main" val="1142094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5082-5B6D-0FB8-B0D3-A902CD80D279}"/>
              </a:ext>
            </a:extLst>
          </p:cNvPr>
          <p:cNvSpPr>
            <a:spLocks noGrp="1"/>
          </p:cNvSpPr>
          <p:nvPr>
            <p:ph type="title"/>
          </p:nvPr>
        </p:nvSpPr>
        <p:spPr/>
        <p:txBody>
          <a:bodyPr/>
          <a:lstStyle/>
          <a:p>
            <a:r>
              <a:rPr lang="en-US" dirty="0"/>
              <a:t>Acknowledgments	</a:t>
            </a:r>
          </a:p>
        </p:txBody>
      </p:sp>
      <p:sp>
        <p:nvSpPr>
          <p:cNvPr id="3" name="Text Placeholder 2">
            <a:extLst>
              <a:ext uri="{FF2B5EF4-FFF2-40B4-BE49-F238E27FC236}">
                <a16:creationId xmlns:a16="http://schemas.microsoft.com/office/drawing/2014/main" id="{8013DFF4-4645-E978-8483-0DBB21E53B36}"/>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Dr. Carolyn Chu (UCSF/NCCC)</a:t>
            </a:r>
          </a:p>
          <a:p>
            <a:pPr marL="690377" indent="-342900">
              <a:buFont typeface="Arial" panose="020B0604020202020204" pitchFamily="34" charset="0"/>
              <a:buChar char="•"/>
            </a:pPr>
            <a:r>
              <a:rPr lang="en-US" dirty="0"/>
              <a:t>Dr. Jeff Johnson (CDC)</a:t>
            </a:r>
          </a:p>
          <a:p>
            <a:pPr marL="690377" indent="-342900">
              <a:buFont typeface="Arial" panose="020B0604020202020204" pitchFamily="34" charset="0"/>
              <a:buChar char="•"/>
            </a:pPr>
            <a:r>
              <a:rPr lang="en-US" dirty="0"/>
              <a:t>CCO</a:t>
            </a:r>
          </a:p>
        </p:txBody>
      </p:sp>
      <p:sp>
        <p:nvSpPr>
          <p:cNvPr id="4" name="Date Placeholder 3">
            <a:extLst>
              <a:ext uri="{FF2B5EF4-FFF2-40B4-BE49-F238E27FC236}">
                <a16:creationId xmlns:a16="http://schemas.microsoft.com/office/drawing/2014/main" id="{560C1A8A-372B-ECD3-FBE8-605938EF7B09}"/>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1197710915"/>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7">
            <a:extLst>
              <a:ext uri="{FF2B5EF4-FFF2-40B4-BE49-F238E27FC236}">
                <a16:creationId xmlns:a16="http://schemas.microsoft.com/office/drawing/2014/main" id="{853C3EF3-79AD-964C-B124-255267FD53A3}"/>
              </a:ext>
            </a:extLst>
          </p:cNvPr>
          <p:cNvPicPr>
            <a:picLocks noChangeAspect="1"/>
          </p:cNvPicPr>
          <p:nvPr/>
        </p:nvPicPr>
        <p:blipFill rotWithShape="1">
          <a:blip r:embed="rId2"/>
          <a:srcRect t="19401" b="67204"/>
          <a:stretch/>
        </p:blipFill>
        <p:spPr bwMode="auto">
          <a:xfrm>
            <a:off x="-1" y="-192038"/>
            <a:ext cx="12188825" cy="5068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01F030-C905-D241-B1FD-64C327AE9F9E}"/>
              </a:ext>
            </a:extLst>
          </p:cNvPr>
          <p:cNvSpPr/>
          <p:nvPr/>
        </p:nvSpPr>
        <p:spPr>
          <a:xfrm>
            <a:off x="758952" y="2335143"/>
            <a:ext cx="5198365" cy="1093858"/>
          </a:xfrm>
          <a:prstGeom prst="rect">
            <a:avLst/>
          </a:prstGeom>
          <a:solidFill>
            <a:schemeClr val="accent1">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US" sz="2399" kern="1200">
              <a:solidFill>
                <a:srgbClr val="FFFFFF"/>
              </a:solidFill>
              <a:latin typeface="Calibri" panose="020F0502020204030204"/>
            </a:endParaRPr>
          </a:p>
        </p:txBody>
      </p:sp>
      <p:sp>
        <p:nvSpPr>
          <p:cNvPr id="6" name="Title 3">
            <a:extLst>
              <a:ext uri="{FF2B5EF4-FFF2-40B4-BE49-F238E27FC236}">
                <a16:creationId xmlns:a16="http://schemas.microsoft.com/office/drawing/2014/main" id="{91A2F1B0-076B-544E-BD43-021ACD86C180}"/>
              </a:ext>
            </a:extLst>
          </p:cNvPr>
          <p:cNvSpPr txBox="1">
            <a:spLocks/>
          </p:cNvSpPr>
          <p:nvPr/>
        </p:nvSpPr>
        <p:spPr>
          <a:xfrm>
            <a:off x="831878" y="2502487"/>
            <a:ext cx="2491675" cy="62069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600" b="1" dirty="0">
                <a:solidFill>
                  <a:srgbClr val="ECB630"/>
                </a:solidFill>
                <a:latin typeface="Helvetica" pitchFamily="2" charset="0"/>
              </a:rPr>
              <a:t>HIV/AIDS Warmline</a:t>
            </a:r>
          </a:p>
          <a:p>
            <a:pPr defTabSz="914103"/>
            <a:r>
              <a:rPr lang="en-US" sz="1600" b="1" dirty="0">
                <a:solidFill>
                  <a:srgbClr val="595959"/>
                </a:solidFill>
                <a:latin typeface="Helvetica" pitchFamily="2" charset="0"/>
              </a:rPr>
              <a:t>800-933-3413</a:t>
            </a:r>
          </a:p>
        </p:txBody>
      </p:sp>
      <p:sp>
        <p:nvSpPr>
          <p:cNvPr id="9" name="Rectangle 8">
            <a:extLst>
              <a:ext uri="{FF2B5EF4-FFF2-40B4-BE49-F238E27FC236}">
                <a16:creationId xmlns:a16="http://schemas.microsoft.com/office/drawing/2014/main" id="{D5F1A52E-052A-3242-89A9-53079C9F770E}"/>
              </a:ext>
            </a:extLst>
          </p:cNvPr>
          <p:cNvSpPr/>
          <p:nvPr/>
        </p:nvSpPr>
        <p:spPr>
          <a:xfrm>
            <a:off x="6211001" y="2345065"/>
            <a:ext cx="5239083" cy="1091699"/>
          </a:xfrm>
          <a:prstGeom prst="rect">
            <a:avLst/>
          </a:prstGeom>
          <a:solidFill>
            <a:schemeClr val="accent1">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US" sz="2399" kern="1200">
              <a:solidFill>
                <a:srgbClr val="FFFFFF"/>
              </a:solidFill>
              <a:latin typeface="Calibri" panose="020F0502020204030204"/>
            </a:endParaRPr>
          </a:p>
        </p:txBody>
      </p:sp>
      <p:cxnSp>
        <p:nvCxnSpPr>
          <p:cNvPr id="11" name="Straight Connector 10">
            <a:extLst>
              <a:ext uri="{FF2B5EF4-FFF2-40B4-BE49-F238E27FC236}">
                <a16:creationId xmlns:a16="http://schemas.microsoft.com/office/drawing/2014/main" id="{EC8A13AD-C072-734A-860B-9BADDCD166A0}"/>
              </a:ext>
            </a:extLst>
          </p:cNvPr>
          <p:cNvCxnSpPr>
            <a:cxnSpLocks/>
          </p:cNvCxnSpPr>
          <p:nvPr/>
        </p:nvCxnSpPr>
        <p:spPr>
          <a:xfrm>
            <a:off x="3178564" y="2508862"/>
            <a:ext cx="0" cy="72289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33AB827F-3055-5E4D-8414-1AB20D9CA696}"/>
              </a:ext>
            </a:extLst>
          </p:cNvPr>
          <p:cNvSpPr txBox="1">
            <a:spLocks/>
          </p:cNvSpPr>
          <p:nvPr/>
        </p:nvSpPr>
        <p:spPr>
          <a:xfrm>
            <a:off x="3308229" y="2522972"/>
            <a:ext cx="2649091" cy="78235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467" b="1" dirty="0">
                <a:solidFill>
                  <a:srgbClr val="595959"/>
                </a:solidFill>
              </a:rPr>
              <a:t>HIV treatment, ARV management, complications, and co-morbidities</a:t>
            </a:r>
            <a:endParaRPr lang="en-US" sz="1467" dirty="0">
              <a:solidFill>
                <a:srgbClr val="595959"/>
              </a:solidFill>
            </a:endParaRPr>
          </a:p>
        </p:txBody>
      </p:sp>
      <p:sp>
        <p:nvSpPr>
          <p:cNvPr id="19" name="Title 3">
            <a:extLst>
              <a:ext uri="{FF2B5EF4-FFF2-40B4-BE49-F238E27FC236}">
                <a16:creationId xmlns:a16="http://schemas.microsoft.com/office/drawing/2014/main" id="{AD5C4291-502D-BF45-821C-57B23F0FF9AA}"/>
              </a:ext>
            </a:extLst>
          </p:cNvPr>
          <p:cNvSpPr txBox="1">
            <a:spLocks/>
          </p:cNvSpPr>
          <p:nvPr/>
        </p:nvSpPr>
        <p:spPr>
          <a:xfrm>
            <a:off x="6340664" y="2502487"/>
            <a:ext cx="2615383" cy="62069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600" b="1" dirty="0">
                <a:solidFill>
                  <a:srgbClr val="ECB630"/>
                </a:solidFill>
                <a:latin typeface="Helvetica" pitchFamily="2" charset="0"/>
              </a:rPr>
              <a:t>Perinatal HIV Hotline</a:t>
            </a:r>
          </a:p>
          <a:p>
            <a:pPr defTabSz="914103"/>
            <a:r>
              <a:rPr lang="en-US" sz="1600" b="1" dirty="0">
                <a:solidFill>
                  <a:srgbClr val="595959"/>
                </a:solidFill>
                <a:latin typeface="Helvetica" pitchFamily="2" charset="0"/>
              </a:rPr>
              <a:t>888-448-8765</a:t>
            </a:r>
          </a:p>
        </p:txBody>
      </p:sp>
      <p:cxnSp>
        <p:nvCxnSpPr>
          <p:cNvPr id="20" name="Straight Connector 19">
            <a:extLst>
              <a:ext uri="{FF2B5EF4-FFF2-40B4-BE49-F238E27FC236}">
                <a16:creationId xmlns:a16="http://schemas.microsoft.com/office/drawing/2014/main" id="{DC6AE37C-225A-CF46-AB38-323C6BC4E834}"/>
              </a:ext>
            </a:extLst>
          </p:cNvPr>
          <p:cNvCxnSpPr>
            <a:cxnSpLocks/>
          </p:cNvCxnSpPr>
          <p:nvPr/>
        </p:nvCxnSpPr>
        <p:spPr>
          <a:xfrm>
            <a:off x="8778597" y="2508862"/>
            <a:ext cx="0" cy="72289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47E3142D-DD77-BA4E-95DB-FA208E90D80F}"/>
              </a:ext>
            </a:extLst>
          </p:cNvPr>
          <p:cNvSpPr txBox="1">
            <a:spLocks/>
          </p:cNvSpPr>
          <p:nvPr/>
        </p:nvSpPr>
        <p:spPr>
          <a:xfrm>
            <a:off x="8903357" y="2522972"/>
            <a:ext cx="2340675" cy="78235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467" b="1" dirty="0">
                <a:solidFill>
                  <a:srgbClr val="595959"/>
                </a:solidFill>
              </a:rPr>
              <a:t>Pregnancy, breastfeeding and HIV</a:t>
            </a:r>
            <a:endParaRPr lang="en-US" sz="1467" dirty="0">
              <a:solidFill>
                <a:srgbClr val="595959"/>
              </a:solidFill>
            </a:endParaRPr>
          </a:p>
        </p:txBody>
      </p:sp>
      <p:sp>
        <p:nvSpPr>
          <p:cNvPr id="22" name="Rectangle 21">
            <a:extLst>
              <a:ext uri="{FF2B5EF4-FFF2-40B4-BE49-F238E27FC236}">
                <a16:creationId xmlns:a16="http://schemas.microsoft.com/office/drawing/2014/main" id="{6D3EACD2-BDDE-1F43-ACE2-C964B8ECB408}"/>
              </a:ext>
            </a:extLst>
          </p:cNvPr>
          <p:cNvSpPr/>
          <p:nvPr/>
        </p:nvSpPr>
        <p:spPr>
          <a:xfrm>
            <a:off x="758952" y="3564183"/>
            <a:ext cx="5198365" cy="1093858"/>
          </a:xfrm>
          <a:prstGeom prst="rect">
            <a:avLst/>
          </a:prstGeom>
          <a:solidFill>
            <a:schemeClr val="accent2">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US" sz="2399" kern="1200">
              <a:solidFill>
                <a:srgbClr val="FFFFFF"/>
              </a:solidFill>
              <a:latin typeface="Calibri" panose="020F0502020204030204"/>
            </a:endParaRPr>
          </a:p>
        </p:txBody>
      </p:sp>
      <p:sp>
        <p:nvSpPr>
          <p:cNvPr id="23" name="Title 3">
            <a:extLst>
              <a:ext uri="{FF2B5EF4-FFF2-40B4-BE49-F238E27FC236}">
                <a16:creationId xmlns:a16="http://schemas.microsoft.com/office/drawing/2014/main" id="{1D983D36-F750-554F-B206-9CD936EEB7AA}"/>
              </a:ext>
            </a:extLst>
          </p:cNvPr>
          <p:cNvSpPr txBox="1">
            <a:spLocks/>
          </p:cNvSpPr>
          <p:nvPr/>
        </p:nvSpPr>
        <p:spPr>
          <a:xfrm>
            <a:off x="831879" y="3731527"/>
            <a:ext cx="2607778" cy="802840"/>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600" b="1" dirty="0">
                <a:solidFill>
                  <a:srgbClr val="325BA3"/>
                </a:solidFill>
                <a:latin typeface="Helvetica" pitchFamily="2" charset="0"/>
              </a:rPr>
              <a:t>Hepatitis C Warmline</a:t>
            </a:r>
          </a:p>
          <a:p>
            <a:pPr defTabSz="914103"/>
            <a:r>
              <a:rPr lang="en-US" sz="1600" b="1" dirty="0">
                <a:solidFill>
                  <a:srgbClr val="595959"/>
                </a:solidFill>
                <a:latin typeface="Helvetica" pitchFamily="2" charset="0"/>
              </a:rPr>
              <a:t>844-HEP-INFO/</a:t>
            </a:r>
          </a:p>
          <a:p>
            <a:pPr defTabSz="914103"/>
            <a:r>
              <a:rPr lang="en-US" sz="1600" b="1" dirty="0">
                <a:solidFill>
                  <a:srgbClr val="595959"/>
                </a:solidFill>
                <a:latin typeface="Helvetica" pitchFamily="2" charset="0"/>
              </a:rPr>
              <a:t>844-437-4636</a:t>
            </a:r>
          </a:p>
        </p:txBody>
      </p:sp>
      <p:sp>
        <p:nvSpPr>
          <p:cNvPr id="24" name="Rectangle 23">
            <a:extLst>
              <a:ext uri="{FF2B5EF4-FFF2-40B4-BE49-F238E27FC236}">
                <a16:creationId xmlns:a16="http://schemas.microsoft.com/office/drawing/2014/main" id="{95BDBACF-213A-034F-868E-ABA105910634}"/>
              </a:ext>
            </a:extLst>
          </p:cNvPr>
          <p:cNvSpPr/>
          <p:nvPr/>
        </p:nvSpPr>
        <p:spPr>
          <a:xfrm>
            <a:off x="6211001" y="3574105"/>
            <a:ext cx="5239083" cy="1091699"/>
          </a:xfrm>
          <a:prstGeom prst="rect">
            <a:avLst/>
          </a:prstGeom>
          <a:solidFill>
            <a:schemeClr val="accent2">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US" sz="2399" kern="1200">
              <a:solidFill>
                <a:srgbClr val="FFFFFF"/>
              </a:solidFill>
              <a:latin typeface="Calibri" panose="020F0502020204030204"/>
            </a:endParaRPr>
          </a:p>
        </p:txBody>
      </p:sp>
      <p:cxnSp>
        <p:nvCxnSpPr>
          <p:cNvPr id="25" name="Straight Connector 24">
            <a:extLst>
              <a:ext uri="{FF2B5EF4-FFF2-40B4-BE49-F238E27FC236}">
                <a16:creationId xmlns:a16="http://schemas.microsoft.com/office/drawing/2014/main" id="{9714B0F0-CBC5-7047-924A-60E52B362414}"/>
              </a:ext>
            </a:extLst>
          </p:cNvPr>
          <p:cNvCxnSpPr>
            <a:cxnSpLocks/>
          </p:cNvCxnSpPr>
          <p:nvPr/>
        </p:nvCxnSpPr>
        <p:spPr>
          <a:xfrm>
            <a:off x="3184839" y="3737901"/>
            <a:ext cx="0" cy="7228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3">
            <a:extLst>
              <a:ext uri="{FF2B5EF4-FFF2-40B4-BE49-F238E27FC236}">
                <a16:creationId xmlns:a16="http://schemas.microsoft.com/office/drawing/2014/main" id="{CFD5F99E-1A5F-ED4E-8850-B071B7B33088}"/>
              </a:ext>
            </a:extLst>
          </p:cNvPr>
          <p:cNvSpPr txBox="1">
            <a:spLocks/>
          </p:cNvSpPr>
          <p:nvPr/>
        </p:nvSpPr>
        <p:spPr>
          <a:xfrm>
            <a:off x="3308229" y="3752011"/>
            <a:ext cx="2649091" cy="78235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467" b="1" dirty="0">
                <a:solidFill>
                  <a:srgbClr val="595959"/>
                </a:solidFill>
              </a:rPr>
              <a:t>HCV testing, staging, monitoring, treatment</a:t>
            </a:r>
            <a:endParaRPr lang="en-US" sz="1467" dirty="0">
              <a:solidFill>
                <a:srgbClr val="595959"/>
              </a:solidFill>
            </a:endParaRPr>
          </a:p>
        </p:txBody>
      </p:sp>
      <p:sp>
        <p:nvSpPr>
          <p:cNvPr id="27" name="Title 3">
            <a:extLst>
              <a:ext uri="{FF2B5EF4-FFF2-40B4-BE49-F238E27FC236}">
                <a16:creationId xmlns:a16="http://schemas.microsoft.com/office/drawing/2014/main" id="{B6315B89-23F5-6147-9371-7A2C9313B26C}"/>
              </a:ext>
            </a:extLst>
          </p:cNvPr>
          <p:cNvSpPr txBox="1">
            <a:spLocks/>
          </p:cNvSpPr>
          <p:nvPr/>
        </p:nvSpPr>
        <p:spPr>
          <a:xfrm>
            <a:off x="6340664" y="3731527"/>
            <a:ext cx="2615383" cy="802840"/>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600" b="1" dirty="0">
                <a:solidFill>
                  <a:srgbClr val="325BA3"/>
                </a:solidFill>
                <a:latin typeface="Helvetica" pitchFamily="2" charset="0"/>
              </a:rPr>
              <a:t>Substance Use</a:t>
            </a:r>
          </a:p>
          <a:p>
            <a:pPr defTabSz="914103"/>
            <a:r>
              <a:rPr lang="en-US" sz="1600" b="1" dirty="0">
                <a:solidFill>
                  <a:srgbClr val="325BA3"/>
                </a:solidFill>
                <a:latin typeface="Helvetica" pitchFamily="2" charset="0"/>
              </a:rPr>
              <a:t>Warmline</a:t>
            </a:r>
          </a:p>
          <a:p>
            <a:pPr defTabSz="914103"/>
            <a:r>
              <a:rPr lang="en-US" sz="1600" b="1" dirty="0">
                <a:solidFill>
                  <a:srgbClr val="595959"/>
                </a:solidFill>
                <a:latin typeface="Helvetica" pitchFamily="2" charset="0"/>
              </a:rPr>
              <a:t>855-300-3595</a:t>
            </a:r>
          </a:p>
        </p:txBody>
      </p:sp>
      <p:cxnSp>
        <p:nvCxnSpPr>
          <p:cNvPr id="28" name="Straight Connector 27">
            <a:extLst>
              <a:ext uri="{FF2B5EF4-FFF2-40B4-BE49-F238E27FC236}">
                <a16:creationId xmlns:a16="http://schemas.microsoft.com/office/drawing/2014/main" id="{873E2E7B-EE07-FF44-8681-AEBC1FA4A0B1}"/>
              </a:ext>
            </a:extLst>
          </p:cNvPr>
          <p:cNvCxnSpPr>
            <a:cxnSpLocks/>
          </p:cNvCxnSpPr>
          <p:nvPr/>
        </p:nvCxnSpPr>
        <p:spPr>
          <a:xfrm>
            <a:off x="8778597" y="3737901"/>
            <a:ext cx="0" cy="7228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itle 3">
            <a:extLst>
              <a:ext uri="{FF2B5EF4-FFF2-40B4-BE49-F238E27FC236}">
                <a16:creationId xmlns:a16="http://schemas.microsoft.com/office/drawing/2014/main" id="{5BE4B484-F2F9-C943-A633-111D08D455D5}"/>
              </a:ext>
            </a:extLst>
          </p:cNvPr>
          <p:cNvSpPr txBox="1">
            <a:spLocks/>
          </p:cNvSpPr>
          <p:nvPr/>
        </p:nvSpPr>
        <p:spPr>
          <a:xfrm>
            <a:off x="8903357" y="3752011"/>
            <a:ext cx="2649091" cy="78235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467" b="1" dirty="0">
                <a:solidFill>
                  <a:srgbClr val="595959"/>
                </a:solidFill>
              </a:rPr>
              <a:t>Substance use evaluation and management</a:t>
            </a:r>
            <a:endParaRPr lang="en-US" sz="1467" dirty="0">
              <a:solidFill>
                <a:srgbClr val="595959"/>
              </a:solidFill>
            </a:endParaRPr>
          </a:p>
        </p:txBody>
      </p:sp>
      <p:sp>
        <p:nvSpPr>
          <p:cNvPr id="30" name="Rectangle 29">
            <a:extLst>
              <a:ext uri="{FF2B5EF4-FFF2-40B4-BE49-F238E27FC236}">
                <a16:creationId xmlns:a16="http://schemas.microsoft.com/office/drawing/2014/main" id="{76FF7366-7F07-054B-9457-C04D15ECB035}"/>
              </a:ext>
            </a:extLst>
          </p:cNvPr>
          <p:cNvSpPr/>
          <p:nvPr/>
        </p:nvSpPr>
        <p:spPr>
          <a:xfrm>
            <a:off x="758952" y="4787664"/>
            <a:ext cx="5198365" cy="1093858"/>
          </a:xfrm>
          <a:prstGeom prst="rect">
            <a:avLst/>
          </a:prstGeom>
          <a:solidFill>
            <a:schemeClr val="accent3">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US" sz="2399" kern="1200">
              <a:solidFill>
                <a:srgbClr val="FFFFFF"/>
              </a:solidFill>
              <a:latin typeface="Calibri" panose="020F0502020204030204"/>
            </a:endParaRPr>
          </a:p>
        </p:txBody>
      </p:sp>
      <p:sp>
        <p:nvSpPr>
          <p:cNvPr id="31" name="Title 3">
            <a:extLst>
              <a:ext uri="{FF2B5EF4-FFF2-40B4-BE49-F238E27FC236}">
                <a16:creationId xmlns:a16="http://schemas.microsoft.com/office/drawing/2014/main" id="{F154B610-CE65-FA45-B812-67B1784E12C1}"/>
              </a:ext>
            </a:extLst>
          </p:cNvPr>
          <p:cNvSpPr txBox="1">
            <a:spLocks/>
          </p:cNvSpPr>
          <p:nvPr/>
        </p:nvSpPr>
        <p:spPr>
          <a:xfrm>
            <a:off x="831879" y="4955007"/>
            <a:ext cx="2607778" cy="62069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600" b="1" dirty="0" err="1">
                <a:solidFill>
                  <a:srgbClr val="EB6F63"/>
                </a:solidFill>
                <a:latin typeface="Helvetica" pitchFamily="2" charset="0"/>
              </a:rPr>
              <a:t>PrEPline</a:t>
            </a:r>
            <a:endParaRPr lang="en-US" sz="1600" b="1" dirty="0">
              <a:solidFill>
                <a:srgbClr val="EB6F63"/>
              </a:solidFill>
              <a:latin typeface="Helvetica" pitchFamily="2" charset="0"/>
            </a:endParaRPr>
          </a:p>
          <a:p>
            <a:pPr defTabSz="914103"/>
            <a:r>
              <a:rPr lang="en-US" sz="1600" b="1" dirty="0">
                <a:solidFill>
                  <a:srgbClr val="595959"/>
                </a:solidFill>
                <a:latin typeface="Helvetica" pitchFamily="2" charset="0"/>
              </a:rPr>
              <a:t>855-HIV-PrEP</a:t>
            </a:r>
          </a:p>
        </p:txBody>
      </p:sp>
      <p:sp>
        <p:nvSpPr>
          <p:cNvPr id="32" name="Rectangle 31">
            <a:extLst>
              <a:ext uri="{FF2B5EF4-FFF2-40B4-BE49-F238E27FC236}">
                <a16:creationId xmlns:a16="http://schemas.microsoft.com/office/drawing/2014/main" id="{BBD9E8C4-7C6A-8743-8353-DBC2482CC469}"/>
              </a:ext>
            </a:extLst>
          </p:cNvPr>
          <p:cNvSpPr/>
          <p:nvPr/>
        </p:nvSpPr>
        <p:spPr>
          <a:xfrm>
            <a:off x="6211001" y="4797585"/>
            <a:ext cx="5239083" cy="1091699"/>
          </a:xfrm>
          <a:prstGeom prst="rect">
            <a:avLst/>
          </a:prstGeom>
          <a:solidFill>
            <a:schemeClr val="accent3">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US" sz="2399" kern="1200">
              <a:solidFill>
                <a:srgbClr val="FFFFFF"/>
              </a:solidFill>
              <a:latin typeface="Calibri" panose="020F0502020204030204"/>
            </a:endParaRPr>
          </a:p>
        </p:txBody>
      </p:sp>
      <p:cxnSp>
        <p:nvCxnSpPr>
          <p:cNvPr id="33" name="Straight Connector 32">
            <a:extLst>
              <a:ext uri="{FF2B5EF4-FFF2-40B4-BE49-F238E27FC236}">
                <a16:creationId xmlns:a16="http://schemas.microsoft.com/office/drawing/2014/main" id="{0EC4A9F2-A99B-AE47-8A11-35920BD7CD39}"/>
              </a:ext>
            </a:extLst>
          </p:cNvPr>
          <p:cNvCxnSpPr>
            <a:cxnSpLocks/>
          </p:cNvCxnSpPr>
          <p:nvPr/>
        </p:nvCxnSpPr>
        <p:spPr>
          <a:xfrm>
            <a:off x="3184839" y="4961382"/>
            <a:ext cx="0" cy="7228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3">
            <a:extLst>
              <a:ext uri="{FF2B5EF4-FFF2-40B4-BE49-F238E27FC236}">
                <a16:creationId xmlns:a16="http://schemas.microsoft.com/office/drawing/2014/main" id="{DD0ACD20-82DA-4F4B-B546-A7EA30846F31}"/>
              </a:ext>
            </a:extLst>
          </p:cNvPr>
          <p:cNvSpPr txBox="1">
            <a:spLocks/>
          </p:cNvSpPr>
          <p:nvPr/>
        </p:nvSpPr>
        <p:spPr>
          <a:xfrm>
            <a:off x="3308229" y="4975492"/>
            <a:ext cx="2649091" cy="78235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467" b="1" dirty="0">
                <a:solidFill>
                  <a:srgbClr val="595959"/>
                </a:solidFill>
              </a:rPr>
              <a:t>HIV Pre-exposure prophylaxis</a:t>
            </a:r>
            <a:endParaRPr lang="en-US" sz="1467" dirty="0">
              <a:solidFill>
                <a:srgbClr val="595959"/>
              </a:solidFill>
            </a:endParaRPr>
          </a:p>
        </p:txBody>
      </p:sp>
      <p:sp>
        <p:nvSpPr>
          <p:cNvPr id="35" name="Title 3">
            <a:extLst>
              <a:ext uri="{FF2B5EF4-FFF2-40B4-BE49-F238E27FC236}">
                <a16:creationId xmlns:a16="http://schemas.microsoft.com/office/drawing/2014/main" id="{9CCE8B91-4D62-E14F-9DD4-BE60EF0DA002}"/>
              </a:ext>
            </a:extLst>
          </p:cNvPr>
          <p:cNvSpPr txBox="1">
            <a:spLocks/>
          </p:cNvSpPr>
          <p:nvPr/>
        </p:nvSpPr>
        <p:spPr>
          <a:xfrm>
            <a:off x="6340664" y="4955007"/>
            <a:ext cx="2615383" cy="62069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600" b="1" dirty="0" err="1">
                <a:solidFill>
                  <a:srgbClr val="EB6F63"/>
                </a:solidFill>
                <a:latin typeface="Helvetica" pitchFamily="2" charset="0"/>
              </a:rPr>
              <a:t>PEPline</a:t>
            </a:r>
            <a:endParaRPr lang="en-US" sz="1600" b="1" dirty="0">
              <a:solidFill>
                <a:srgbClr val="EB6F63"/>
              </a:solidFill>
              <a:latin typeface="Helvetica" pitchFamily="2" charset="0"/>
            </a:endParaRPr>
          </a:p>
          <a:p>
            <a:pPr defTabSz="914103"/>
            <a:r>
              <a:rPr lang="en-US" sz="1600" b="1" dirty="0">
                <a:solidFill>
                  <a:srgbClr val="595959"/>
                </a:solidFill>
                <a:latin typeface="Helvetica" pitchFamily="2" charset="0"/>
              </a:rPr>
              <a:t>888-448-4911</a:t>
            </a:r>
          </a:p>
        </p:txBody>
      </p:sp>
      <p:cxnSp>
        <p:nvCxnSpPr>
          <p:cNvPr id="36" name="Straight Connector 35">
            <a:extLst>
              <a:ext uri="{FF2B5EF4-FFF2-40B4-BE49-F238E27FC236}">
                <a16:creationId xmlns:a16="http://schemas.microsoft.com/office/drawing/2014/main" id="{0DECA337-0B8D-DC4A-B00E-148D12590AC6}"/>
              </a:ext>
            </a:extLst>
          </p:cNvPr>
          <p:cNvCxnSpPr>
            <a:cxnSpLocks/>
          </p:cNvCxnSpPr>
          <p:nvPr/>
        </p:nvCxnSpPr>
        <p:spPr>
          <a:xfrm>
            <a:off x="8778597" y="4961382"/>
            <a:ext cx="0" cy="7228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itle 3">
            <a:extLst>
              <a:ext uri="{FF2B5EF4-FFF2-40B4-BE49-F238E27FC236}">
                <a16:creationId xmlns:a16="http://schemas.microsoft.com/office/drawing/2014/main" id="{8D153755-8837-8349-AC12-FB5F30660450}"/>
              </a:ext>
            </a:extLst>
          </p:cNvPr>
          <p:cNvSpPr txBox="1">
            <a:spLocks/>
          </p:cNvSpPr>
          <p:nvPr/>
        </p:nvSpPr>
        <p:spPr>
          <a:xfrm>
            <a:off x="8903357" y="4975492"/>
            <a:ext cx="2649091" cy="782355"/>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467" b="1" dirty="0">
                <a:solidFill>
                  <a:srgbClr val="595959"/>
                </a:solidFill>
              </a:rPr>
              <a:t>Occupational &amp; non-occupational exposure management</a:t>
            </a:r>
            <a:endParaRPr lang="en-US" sz="1467" dirty="0">
              <a:solidFill>
                <a:srgbClr val="595959"/>
              </a:solidFill>
            </a:endParaRPr>
          </a:p>
        </p:txBody>
      </p:sp>
      <p:pic>
        <p:nvPicPr>
          <p:cNvPr id="39" name="Picture 38" descr="Logo&#10;&#10;Description automatically generated with low confidence">
            <a:extLst>
              <a:ext uri="{FF2B5EF4-FFF2-40B4-BE49-F238E27FC236}">
                <a16:creationId xmlns:a16="http://schemas.microsoft.com/office/drawing/2014/main" id="{98225E42-9695-0F46-815D-160B218DCFA6}"/>
              </a:ext>
            </a:extLst>
          </p:cNvPr>
          <p:cNvPicPr>
            <a:picLocks noChangeAspect="1"/>
          </p:cNvPicPr>
          <p:nvPr/>
        </p:nvPicPr>
        <p:blipFill>
          <a:blip r:embed="rId3"/>
          <a:stretch>
            <a:fillRect/>
          </a:stretch>
        </p:blipFill>
        <p:spPr>
          <a:xfrm>
            <a:off x="1205162" y="829362"/>
            <a:ext cx="4072766" cy="1037899"/>
          </a:xfrm>
          <a:prstGeom prst="rect">
            <a:avLst/>
          </a:prstGeom>
        </p:spPr>
      </p:pic>
      <p:sp>
        <p:nvSpPr>
          <p:cNvPr id="38" name="Title 3">
            <a:extLst>
              <a:ext uri="{FF2B5EF4-FFF2-40B4-BE49-F238E27FC236}">
                <a16:creationId xmlns:a16="http://schemas.microsoft.com/office/drawing/2014/main" id="{BD03F3D5-5950-6B49-A660-D5D4313B050A}"/>
              </a:ext>
            </a:extLst>
          </p:cNvPr>
          <p:cNvSpPr txBox="1">
            <a:spLocks/>
          </p:cNvSpPr>
          <p:nvPr/>
        </p:nvSpPr>
        <p:spPr>
          <a:xfrm>
            <a:off x="6094412" y="993805"/>
            <a:ext cx="5894358" cy="957724"/>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pPr defTabSz="914103"/>
            <a:r>
              <a:rPr lang="en-US" sz="1799" dirty="0">
                <a:solidFill>
                  <a:srgbClr val="595959"/>
                </a:solidFill>
              </a:rPr>
              <a:t>The National Clinician Consultation Center is a free telephone advice service for clinicians, by clinicians.</a:t>
            </a:r>
          </a:p>
          <a:p>
            <a:pPr defTabSz="914103"/>
            <a:r>
              <a:rPr lang="en-US" sz="1799" dirty="0">
                <a:solidFill>
                  <a:srgbClr val="595959"/>
                </a:solidFill>
              </a:rPr>
              <a:t>Go to </a:t>
            </a:r>
            <a:r>
              <a:rPr lang="en-US" sz="1799" b="1" dirty="0" err="1">
                <a:solidFill>
                  <a:srgbClr val="595959"/>
                </a:solidFill>
                <a:latin typeface="Helvetica" pitchFamily="2" charset="0"/>
              </a:rPr>
              <a:t>nccc.ucsf.edu</a:t>
            </a:r>
            <a:r>
              <a:rPr lang="en-US" sz="1799" b="1" dirty="0">
                <a:solidFill>
                  <a:srgbClr val="595959"/>
                </a:solidFill>
                <a:latin typeface="Helvetica" pitchFamily="2" charset="0"/>
              </a:rPr>
              <a:t> </a:t>
            </a:r>
            <a:r>
              <a:rPr lang="en-US" sz="1799" dirty="0">
                <a:solidFill>
                  <a:srgbClr val="595959"/>
                </a:solidFill>
              </a:rPr>
              <a:t>for more information.</a:t>
            </a:r>
          </a:p>
        </p:txBody>
      </p:sp>
      <p:sp>
        <p:nvSpPr>
          <p:cNvPr id="40" name="TextBox 39">
            <a:extLst>
              <a:ext uri="{FF2B5EF4-FFF2-40B4-BE49-F238E27FC236}">
                <a16:creationId xmlns:a16="http://schemas.microsoft.com/office/drawing/2014/main" id="{93A88AC8-AE2F-0A49-950A-06CD1292E6E2}"/>
              </a:ext>
            </a:extLst>
          </p:cNvPr>
          <p:cNvSpPr txBox="1"/>
          <p:nvPr/>
        </p:nvSpPr>
        <p:spPr>
          <a:xfrm>
            <a:off x="625340" y="6015678"/>
            <a:ext cx="11083173" cy="584816"/>
          </a:xfrm>
          <a:prstGeom prst="rect">
            <a:avLst/>
          </a:prstGeom>
          <a:noFill/>
        </p:spPr>
        <p:txBody>
          <a:bodyPr wrap="square" rtlCol="0">
            <a:spAutoFit/>
          </a:bodyPr>
          <a:lstStyle/>
          <a:p>
            <a:pPr defTabSz="609402"/>
            <a:r>
              <a:rPr lang="en-US" sz="1067" i="1" kern="1200" dirty="0">
                <a:solidFill>
                  <a:srgbClr val="595959"/>
                </a:solidFill>
                <a:latin typeface="HELVETICA LIGHT" panose="020B0403020202020204" pitchFamily="34" charset="0"/>
                <a:ea typeface="+mn-ea"/>
                <a:cs typeface="+mn-cs"/>
              </a:rPr>
              <a:t>This project is supported by the Health Resources and Services Administration (HRSA) of the U.S. Department of Health and Human Services (HHS) under grant number U1OHA30039 (AIDS Education and Training Centers National Clinician Consultation Center) in partnership with the Centers for Disease Control and Prevention awarded to the University of California, San Francisco.</a:t>
            </a:r>
          </a:p>
        </p:txBody>
      </p:sp>
    </p:spTree>
    <p:extLst>
      <p:ext uri="{BB962C8B-B14F-4D97-AF65-F5344CB8AC3E}">
        <p14:creationId xmlns:p14="http://schemas.microsoft.com/office/powerpoint/2010/main" val="144719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BAD1804-1F1C-BD1F-C40D-BA3B0163077C}"/>
              </a:ext>
            </a:extLst>
          </p:cNvPr>
          <p:cNvSpPr>
            <a:spLocks noGrp="1"/>
          </p:cNvSpPr>
          <p:nvPr>
            <p:ph type="body" idx="1"/>
          </p:nvPr>
        </p:nvSpPr>
        <p:spPr>
          <a:xfrm>
            <a:off x="839568" y="893"/>
            <a:ext cx="5156444" cy="823697"/>
          </a:xfrm>
        </p:spPr>
        <p:txBody>
          <a:bodyPr/>
          <a:lstStyle/>
          <a:p>
            <a:r>
              <a:rPr lang="en-US" b="1" dirty="0" err="1">
                <a:latin typeface="+mn-lt"/>
              </a:rPr>
              <a:t>HELPMEPrEP</a:t>
            </a:r>
            <a:r>
              <a:rPr lang="en-US" b="1" dirty="0">
                <a:latin typeface="+mn-lt"/>
              </a:rPr>
              <a:t> Collaboration</a:t>
            </a:r>
            <a:endParaRPr lang="en-US" dirty="0"/>
          </a:p>
        </p:txBody>
      </p:sp>
      <p:sp>
        <p:nvSpPr>
          <p:cNvPr id="9" name="Content Placeholder 8">
            <a:extLst>
              <a:ext uri="{FF2B5EF4-FFF2-40B4-BE49-F238E27FC236}">
                <a16:creationId xmlns:a16="http://schemas.microsoft.com/office/drawing/2014/main" id="{06E2A7B5-5390-9D44-352D-814AC72DB8F4}"/>
              </a:ext>
            </a:extLst>
          </p:cNvPr>
          <p:cNvSpPr>
            <a:spLocks noGrp="1"/>
          </p:cNvSpPr>
          <p:nvPr>
            <p:ph sz="half" idx="2"/>
          </p:nvPr>
        </p:nvSpPr>
        <p:spPr>
          <a:xfrm>
            <a:off x="839569" y="1111635"/>
            <a:ext cx="5156444" cy="5077309"/>
          </a:xfrm>
        </p:spPr>
        <p:txBody>
          <a:bodyPr>
            <a:normAutofit lnSpcReduction="10000"/>
          </a:bodyPr>
          <a:lstStyle/>
          <a:p>
            <a:pPr marL="0" indent="0">
              <a:spcBef>
                <a:spcPts val="0"/>
              </a:spcBef>
              <a:buNone/>
            </a:pPr>
            <a:r>
              <a:rPr lang="en-US" sz="1999" b="1" dirty="0"/>
              <a:t>NCCC partnership to study cases of acute HIV infection on PrEP modalities -- </a:t>
            </a:r>
          </a:p>
          <a:p>
            <a:pPr>
              <a:spcBef>
                <a:spcPts val="0"/>
              </a:spcBef>
            </a:pPr>
            <a:r>
              <a:rPr lang="en-US" sz="1999" b="1" dirty="0"/>
              <a:t>CDC - Division of HIV Prevention - HIV Research Branch</a:t>
            </a:r>
          </a:p>
          <a:p>
            <a:pPr>
              <a:spcBef>
                <a:spcPts val="0"/>
              </a:spcBef>
            </a:pPr>
            <a:r>
              <a:rPr lang="en-US" sz="1999" b="1" dirty="0" err="1"/>
              <a:t>SeroPrEP</a:t>
            </a:r>
            <a:r>
              <a:rPr lang="en-US" sz="1999" b="1" dirty="0"/>
              <a:t> – NIH-funded research study (UCSF) </a:t>
            </a:r>
          </a:p>
          <a:p>
            <a:pPr marL="0" indent="0">
              <a:spcBef>
                <a:spcPts val="0"/>
              </a:spcBef>
              <a:buNone/>
            </a:pPr>
            <a:endParaRPr lang="en-US" sz="1999" b="1" dirty="0"/>
          </a:p>
          <a:p>
            <a:pPr marL="0" indent="0">
              <a:spcBef>
                <a:spcPts val="0"/>
              </a:spcBef>
              <a:buNone/>
            </a:pPr>
            <a:r>
              <a:rPr lang="en-US" sz="1999" dirty="0"/>
              <a:t>CDC PrEP Clinical Practice Guideline: NCCC </a:t>
            </a:r>
            <a:r>
              <a:rPr lang="en-US" sz="1799" dirty="0"/>
              <a:t>serves as clinical consultation resource to help interpret HIV screening/diagnostic testing results and offer subsequent management recommendations for people receiving PrEP</a:t>
            </a:r>
          </a:p>
          <a:p>
            <a:pPr>
              <a:spcBef>
                <a:spcPts val="0"/>
              </a:spcBef>
            </a:pPr>
            <a:r>
              <a:rPr lang="en-US" sz="1799" dirty="0"/>
              <a:t>Help identify potentially eligible cases for referral to </a:t>
            </a:r>
            <a:r>
              <a:rPr lang="en-US" sz="1799" dirty="0" err="1"/>
              <a:t>SeroPrEP</a:t>
            </a:r>
            <a:r>
              <a:rPr lang="en-US" sz="1799" dirty="0"/>
              <a:t> for research testing</a:t>
            </a:r>
          </a:p>
          <a:p>
            <a:pPr>
              <a:spcBef>
                <a:spcPts val="0"/>
              </a:spcBef>
            </a:pPr>
            <a:endParaRPr lang="en-US" sz="1799" dirty="0"/>
          </a:p>
          <a:p>
            <a:pPr marL="0" indent="0">
              <a:spcBef>
                <a:spcPts val="0"/>
              </a:spcBef>
              <a:buNone/>
            </a:pPr>
            <a:endParaRPr lang="en-US" sz="1799" dirty="0"/>
          </a:p>
        </p:txBody>
      </p:sp>
      <p:sp>
        <p:nvSpPr>
          <p:cNvPr id="10" name="Text Placeholder 9">
            <a:extLst>
              <a:ext uri="{FF2B5EF4-FFF2-40B4-BE49-F238E27FC236}">
                <a16:creationId xmlns:a16="http://schemas.microsoft.com/office/drawing/2014/main" id="{4EF02588-80D6-51C3-9780-04B6634D4DD9}"/>
              </a:ext>
            </a:extLst>
          </p:cNvPr>
          <p:cNvSpPr>
            <a:spLocks noGrp="1"/>
          </p:cNvSpPr>
          <p:nvPr>
            <p:ph type="body" sz="quarter" idx="3"/>
          </p:nvPr>
        </p:nvSpPr>
        <p:spPr>
          <a:xfrm>
            <a:off x="6167418" y="230261"/>
            <a:ext cx="5181838" cy="823697"/>
          </a:xfrm>
        </p:spPr>
        <p:txBody>
          <a:bodyPr/>
          <a:lstStyle/>
          <a:p>
            <a:r>
              <a:rPr lang="en-US" dirty="0" err="1">
                <a:solidFill>
                  <a:srgbClr val="01B1FE"/>
                </a:solidFill>
              </a:rPr>
              <a:t>SeroPrEP</a:t>
            </a:r>
            <a:r>
              <a:rPr lang="en-US" dirty="0">
                <a:solidFill>
                  <a:srgbClr val="01B1FF"/>
                </a:solidFill>
              </a:rPr>
              <a:t>: </a:t>
            </a:r>
            <a:r>
              <a:rPr lang="en-US" b="1" dirty="0">
                <a:solidFill>
                  <a:srgbClr val="01B1FF"/>
                </a:solidFill>
                <a:latin typeface="+mn-lt"/>
              </a:rPr>
              <a:t>A study of breakthrough </a:t>
            </a:r>
            <a:br>
              <a:rPr lang="en-US" b="1" dirty="0">
                <a:solidFill>
                  <a:srgbClr val="01B1FF"/>
                </a:solidFill>
                <a:latin typeface="+mn-lt"/>
              </a:rPr>
            </a:br>
            <a:r>
              <a:rPr lang="en-US" b="1" dirty="0">
                <a:solidFill>
                  <a:srgbClr val="01B1FF"/>
                </a:solidFill>
                <a:latin typeface="+mn-lt"/>
              </a:rPr>
              <a:t>HIV infections on oral </a:t>
            </a:r>
            <a:r>
              <a:rPr lang="en-US" b="1" dirty="0" err="1">
                <a:solidFill>
                  <a:srgbClr val="01B1FF"/>
                </a:solidFill>
                <a:latin typeface="+mn-lt"/>
              </a:rPr>
              <a:t>PrEP</a:t>
            </a:r>
            <a:r>
              <a:rPr lang="en-US" b="1" dirty="0">
                <a:solidFill>
                  <a:srgbClr val="01B1FF"/>
                </a:solidFill>
                <a:latin typeface="+mn-lt"/>
              </a:rPr>
              <a:t> or CAB-LA</a:t>
            </a:r>
            <a:endParaRPr lang="en-US" dirty="0"/>
          </a:p>
        </p:txBody>
      </p:sp>
      <p:sp>
        <p:nvSpPr>
          <p:cNvPr id="11" name="Content Placeholder 10">
            <a:extLst>
              <a:ext uri="{FF2B5EF4-FFF2-40B4-BE49-F238E27FC236}">
                <a16:creationId xmlns:a16="http://schemas.microsoft.com/office/drawing/2014/main" id="{3F9DFEA6-0E5F-0954-3FE5-A18D17DB4010}"/>
              </a:ext>
            </a:extLst>
          </p:cNvPr>
          <p:cNvSpPr>
            <a:spLocks noGrp="1"/>
          </p:cNvSpPr>
          <p:nvPr>
            <p:ph sz="quarter" idx="4"/>
          </p:nvPr>
        </p:nvSpPr>
        <p:spPr>
          <a:xfrm>
            <a:off x="6170592" y="1111634"/>
            <a:ext cx="5181838" cy="5077310"/>
          </a:xfrm>
        </p:spPr>
        <p:txBody>
          <a:bodyPr>
            <a:normAutofit lnSpcReduction="10000"/>
          </a:bodyPr>
          <a:lstStyle/>
          <a:p>
            <a:pPr marL="0" indent="0">
              <a:buNone/>
            </a:pPr>
            <a:r>
              <a:rPr lang="en-US" sz="1999" b="1" dirty="0" err="1">
                <a:ea typeface="Times New Roman" panose="02020603050405020304" pitchFamily="18" charset="0"/>
              </a:rPr>
              <a:t>SeroPrEP</a:t>
            </a:r>
            <a:r>
              <a:rPr lang="en-US" sz="1999" b="1" dirty="0">
                <a:ea typeface="Times New Roman" panose="02020603050405020304" pitchFamily="18" charset="0"/>
              </a:rPr>
              <a:t> aims to evaluate causes of breakthrough HIV infections on CAB-LA or oral </a:t>
            </a:r>
            <a:r>
              <a:rPr lang="en-US" sz="1999" b="1" dirty="0" err="1">
                <a:ea typeface="Times New Roman" panose="02020603050405020304" pitchFamily="18" charset="0"/>
              </a:rPr>
              <a:t>PrEP</a:t>
            </a:r>
            <a:r>
              <a:rPr lang="en-US" sz="1999" b="1" dirty="0">
                <a:ea typeface="Times New Roman" panose="02020603050405020304" pitchFamily="18" charset="0"/>
              </a:rPr>
              <a:t> via sensitive assays for </a:t>
            </a:r>
            <a:r>
              <a:rPr lang="en-US" sz="1999" b="1" dirty="0" err="1">
                <a:ea typeface="Times New Roman" panose="02020603050405020304" pitchFamily="18" charset="0"/>
              </a:rPr>
              <a:t>PrEP</a:t>
            </a:r>
            <a:r>
              <a:rPr lang="en-US" sz="1999" b="1" dirty="0">
                <a:ea typeface="Times New Roman" panose="02020603050405020304" pitchFamily="18" charset="0"/>
              </a:rPr>
              <a:t> drug levels, ARV resistance, and HIV diagnostics; and assess subsequent HIV treatment outcomes</a:t>
            </a:r>
          </a:p>
          <a:p>
            <a:pPr marL="0" indent="0">
              <a:lnSpc>
                <a:spcPct val="115000"/>
              </a:lnSpc>
              <a:spcBef>
                <a:spcPts val="0"/>
              </a:spcBef>
              <a:buNone/>
            </a:pPr>
            <a:endParaRPr lang="en-US" sz="1400" dirty="0">
              <a:solidFill>
                <a:srgbClr val="000000"/>
              </a:solidFill>
              <a:ea typeface="Times New Roman" panose="02020603050405020304" pitchFamily="18" charset="0"/>
              <a:cs typeface="Arial" panose="020B0604020202020204" pitchFamily="34" charset="0"/>
            </a:endParaRPr>
          </a:p>
          <a:p>
            <a:pPr marL="0" indent="0">
              <a:lnSpc>
                <a:spcPct val="115000"/>
              </a:lnSpc>
              <a:spcBef>
                <a:spcPts val="0"/>
              </a:spcBef>
              <a:buNone/>
            </a:pPr>
            <a:r>
              <a:rPr lang="en-US" sz="1600" dirty="0">
                <a:solidFill>
                  <a:srgbClr val="000000"/>
                </a:solidFill>
                <a:ea typeface="Times New Roman" panose="02020603050405020304" pitchFamily="18" charset="0"/>
                <a:cs typeface="Arial" panose="020B0604020202020204" pitchFamily="34" charset="0"/>
              </a:rPr>
              <a:t>Patient eligibility includes:</a:t>
            </a:r>
            <a:endParaRPr lang="en-US" sz="1600" dirty="0">
              <a:solidFill>
                <a:srgbClr val="000000"/>
              </a:solidFill>
            </a:endParaRPr>
          </a:p>
          <a:p>
            <a:pPr marL="342797" indent="-342797">
              <a:lnSpc>
                <a:spcPct val="115000"/>
              </a:lnSpc>
              <a:spcBef>
                <a:spcPts val="0"/>
              </a:spcBef>
              <a:buFont typeface="Symbol" pitchFamily="2" charset="2"/>
              <a:buChar char=""/>
            </a:pPr>
            <a:r>
              <a:rPr lang="en-US" sz="1600" dirty="0">
                <a:solidFill>
                  <a:srgbClr val="000000"/>
                </a:solidFill>
              </a:rPr>
              <a:t>Use or receipt of </a:t>
            </a:r>
          </a:p>
          <a:p>
            <a:pPr marL="0" indent="0">
              <a:lnSpc>
                <a:spcPct val="115000"/>
              </a:lnSpc>
              <a:spcBef>
                <a:spcPts val="0"/>
              </a:spcBef>
              <a:buNone/>
            </a:pPr>
            <a:endParaRPr lang="en-US" sz="1600" dirty="0">
              <a:solidFill>
                <a:srgbClr val="000000"/>
              </a:solidFill>
            </a:endParaRPr>
          </a:p>
          <a:p>
            <a:pPr marL="0" indent="0">
              <a:lnSpc>
                <a:spcPct val="115000"/>
              </a:lnSpc>
              <a:spcBef>
                <a:spcPts val="0"/>
              </a:spcBef>
              <a:buNone/>
            </a:pPr>
            <a:r>
              <a:rPr lang="en-US" sz="1600" dirty="0">
                <a:solidFill>
                  <a:srgbClr val="000000"/>
                </a:solidFill>
              </a:rPr>
              <a:t>	</a:t>
            </a:r>
            <a:r>
              <a:rPr lang="en-US" sz="1600" u="sng" dirty="0">
                <a:solidFill>
                  <a:srgbClr val="000000"/>
                </a:solidFill>
              </a:rPr>
              <a:t>CAB LA</a:t>
            </a:r>
            <a:r>
              <a:rPr lang="en-US" sz="1600" dirty="0">
                <a:solidFill>
                  <a:srgbClr val="000000"/>
                </a:solidFill>
              </a:rPr>
              <a:t> in the past 18 months </a:t>
            </a:r>
          </a:p>
          <a:p>
            <a:pPr marL="0" indent="0">
              <a:lnSpc>
                <a:spcPct val="115000"/>
              </a:lnSpc>
              <a:spcBef>
                <a:spcPts val="0"/>
              </a:spcBef>
              <a:buNone/>
            </a:pPr>
            <a:r>
              <a:rPr lang="en-US" sz="1600" dirty="0">
                <a:solidFill>
                  <a:srgbClr val="000000"/>
                </a:solidFill>
              </a:rPr>
              <a:t>		OR</a:t>
            </a:r>
          </a:p>
          <a:p>
            <a:pPr marL="0" indent="0">
              <a:lnSpc>
                <a:spcPct val="115000"/>
              </a:lnSpc>
              <a:spcBef>
                <a:spcPts val="0"/>
              </a:spcBef>
              <a:buNone/>
            </a:pPr>
            <a:r>
              <a:rPr lang="en-US" sz="1600" dirty="0">
                <a:solidFill>
                  <a:srgbClr val="000000"/>
                </a:solidFill>
              </a:rPr>
              <a:t>	</a:t>
            </a:r>
            <a:r>
              <a:rPr lang="en-US" sz="1600" u="sng" dirty="0">
                <a:solidFill>
                  <a:srgbClr val="000000"/>
                </a:solidFill>
              </a:rPr>
              <a:t>Oral </a:t>
            </a:r>
            <a:r>
              <a:rPr lang="en-US" sz="1600" u="sng" dirty="0" err="1">
                <a:solidFill>
                  <a:srgbClr val="000000"/>
                </a:solidFill>
              </a:rPr>
              <a:t>PrEP</a:t>
            </a:r>
            <a:r>
              <a:rPr lang="en-US" sz="1600" dirty="0">
                <a:solidFill>
                  <a:srgbClr val="000000"/>
                </a:solidFill>
              </a:rPr>
              <a:t> in the past 3 months </a:t>
            </a:r>
          </a:p>
          <a:p>
            <a:pPr marL="342797" indent="-342797">
              <a:lnSpc>
                <a:spcPct val="115000"/>
              </a:lnSpc>
              <a:buFont typeface="Symbol" pitchFamily="2" charset="2"/>
              <a:buChar char=""/>
            </a:pPr>
            <a:r>
              <a:rPr lang="en-US" sz="1600" dirty="0">
                <a:solidFill>
                  <a:srgbClr val="000000"/>
                </a:solidFill>
              </a:rPr>
              <a:t>One or more HIV tests suggesting that HIV-1 infection has occurred (e.g. Ag/Ab, Ab, RNA)</a:t>
            </a:r>
          </a:p>
          <a:p>
            <a:pPr marL="342797" indent="-342797">
              <a:lnSpc>
                <a:spcPct val="115000"/>
              </a:lnSpc>
              <a:spcBef>
                <a:spcPts val="0"/>
              </a:spcBef>
              <a:buFont typeface="Symbol" pitchFamily="2" charset="2"/>
              <a:buChar char=""/>
            </a:pPr>
            <a:r>
              <a:rPr lang="en-US" sz="1600" dirty="0">
                <a:solidFill>
                  <a:srgbClr val="000000"/>
                </a:solidFill>
              </a:rPr>
              <a:t>At least 18 years of age</a:t>
            </a:r>
          </a:p>
          <a:p>
            <a:pPr marL="342797" indent="-342797">
              <a:lnSpc>
                <a:spcPct val="115000"/>
              </a:lnSpc>
              <a:spcBef>
                <a:spcPts val="0"/>
              </a:spcBef>
              <a:buFont typeface="Symbol" pitchFamily="2" charset="2"/>
              <a:buChar char=""/>
            </a:pPr>
            <a:endParaRPr lang="en-US" sz="1600" dirty="0">
              <a:solidFill>
                <a:srgbClr val="000000"/>
              </a:solidFill>
            </a:endParaRPr>
          </a:p>
          <a:p>
            <a:pPr marL="0" indent="0">
              <a:lnSpc>
                <a:spcPct val="115000"/>
              </a:lnSpc>
              <a:spcBef>
                <a:spcPts val="0"/>
              </a:spcBef>
              <a:buNone/>
            </a:pPr>
            <a:r>
              <a:rPr lang="en-US" sz="1600" b="1" i="1" dirty="0">
                <a:solidFill>
                  <a:srgbClr val="000000"/>
                </a:solidFill>
              </a:rPr>
              <a:t>*</a:t>
            </a:r>
            <a:r>
              <a:rPr lang="en-US" sz="1600" i="1" dirty="0" err="1">
                <a:solidFill>
                  <a:srgbClr val="000000"/>
                </a:solidFill>
                <a:latin typeface="Calibri" panose="020F0502020204030204" pitchFamily="34" charset="0"/>
              </a:rPr>
              <a:t>SeroPrEP</a:t>
            </a:r>
            <a:r>
              <a:rPr lang="en-US" sz="1600" i="1" dirty="0">
                <a:solidFill>
                  <a:srgbClr val="000000"/>
                </a:solidFill>
                <a:latin typeface="Calibri" panose="020F0502020204030204" pitchFamily="34" charset="0"/>
              </a:rPr>
              <a:t> enrolls participants and supports sample collection from all 50 U.S. states and Puerto Rico.</a:t>
            </a:r>
            <a:endParaRPr lang="en-US" sz="1600" b="1" i="1" dirty="0">
              <a:solidFill>
                <a:srgbClr val="000000"/>
              </a:solidFill>
            </a:endParaRPr>
          </a:p>
          <a:p>
            <a:pPr marL="0" indent="0">
              <a:buNone/>
            </a:pPr>
            <a:endParaRPr lang="en-US" sz="1999" b="1" dirty="0"/>
          </a:p>
        </p:txBody>
      </p:sp>
      <p:pic>
        <p:nvPicPr>
          <p:cNvPr id="12" name="Picture 11">
            <a:extLst>
              <a:ext uri="{FF2B5EF4-FFF2-40B4-BE49-F238E27FC236}">
                <a16:creationId xmlns:a16="http://schemas.microsoft.com/office/drawing/2014/main" id="{CC58892C-33D2-7F0F-B32C-ED0A9BF13CE8}"/>
              </a:ext>
            </a:extLst>
          </p:cNvPr>
          <p:cNvPicPr>
            <a:picLocks noChangeAspect="1"/>
          </p:cNvPicPr>
          <p:nvPr/>
        </p:nvPicPr>
        <p:blipFill>
          <a:blip r:embed="rId2"/>
          <a:stretch>
            <a:fillRect/>
          </a:stretch>
        </p:blipFill>
        <p:spPr>
          <a:xfrm>
            <a:off x="10857291" y="221596"/>
            <a:ext cx="1140060" cy="420514"/>
          </a:xfrm>
          <a:prstGeom prst="rect">
            <a:avLst/>
          </a:prstGeom>
        </p:spPr>
      </p:pic>
      <p:pic>
        <p:nvPicPr>
          <p:cNvPr id="13" name="Picture 12" descr="Injection | Contraception Choices">
            <a:extLst>
              <a:ext uri="{FF2B5EF4-FFF2-40B4-BE49-F238E27FC236}">
                <a16:creationId xmlns:a16="http://schemas.microsoft.com/office/drawing/2014/main" id="{516FAB44-1040-AEEC-B28D-09A8BBDD4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419998">
            <a:off x="6650211" y="3245591"/>
            <a:ext cx="469996" cy="473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known">
            <a:extLst>
              <a:ext uri="{FF2B5EF4-FFF2-40B4-BE49-F238E27FC236}">
                <a16:creationId xmlns:a16="http://schemas.microsoft.com/office/drawing/2014/main" id="{45CC6FA7-75D9-9A1A-50EA-6BDABC4A3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119" y="3814642"/>
            <a:ext cx="498712" cy="253314"/>
          </a:xfrm>
          <a:prstGeom prst="rect">
            <a:avLst/>
          </a:prstGeom>
        </p:spPr>
      </p:pic>
      <p:sp>
        <p:nvSpPr>
          <p:cNvPr id="15" name="TextBox 14">
            <a:extLst>
              <a:ext uri="{FF2B5EF4-FFF2-40B4-BE49-F238E27FC236}">
                <a16:creationId xmlns:a16="http://schemas.microsoft.com/office/drawing/2014/main" id="{4099A2C8-9A71-02DE-4D0C-FEC47A13AE6E}"/>
              </a:ext>
            </a:extLst>
          </p:cNvPr>
          <p:cNvSpPr txBox="1"/>
          <p:nvPr/>
        </p:nvSpPr>
        <p:spPr>
          <a:xfrm>
            <a:off x="6223593" y="5842453"/>
            <a:ext cx="5695822" cy="953859"/>
          </a:xfrm>
          <a:prstGeom prst="rect">
            <a:avLst/>
          </a:prstGeom>
          <a:solidFill>
            <a:schemeClr val="accent5">
              <a:lumMod val="20000"/>
              <a:lumOff val="80000"/>
            </a:schemeClr>
          </a:solidFill>
        </p:spPr>
        <p:txBody>
          <a:bodyPr wrap="square" rtlCol="0">
            <a:spAutoFit/>
          </a:bodyPr>
          <a:lstStyle/>
          <a:p>
            <a:pPr defTabSz="914126"/>
            <a:r>
              <a:rPr lang="en-US" sz="1400" b="1" i="1" kern="1200" dirty="0">
                <a:solidFill>
                  <a:prstClr val="black"/>
                </a:solidFill>
                <a:latin typeface="Calibri" panose="020F0502020204030204"/>
                <a:ea typeface="+mn-ea"/>
                <a:cs typeface="+mn-cs"/>
              </a:rPr>
              <a:t>For more information or to contact </a:t>
            </a:r>
            <a:r>
              <a:rPr lang="en-US" sz="1400" b="1" i="1" kern="1200" dirty="0" err="1">
                <a:solidFill>
                  <a:prstClr val="black"/>
                </a:solidFill>
                <a:latin typeface="Calibri" panose="020F0502020204030204"/>
                <a:ea typeface="+mn-ea"/>
                <a:cs typeface="+mn-cs"/>
              </a:rPr>
              <a:t>SeroPrEP</a:t>
            </a:r>
            <a:r>
              <a:rPr lang="en-US" sz="1400" b="1" i="1" kern="1200" dirty="0">
                <a:solidFill>
                  <a:prstClr val="black"/>
                </a:solidFill>
                <a:latin typeface="Calibri" panose="020F0502020204030204"/>
                <a:ea typeface="+mn-ea"/>
                <a:cs typeface="+mn-cs"/>
              </a:rPr>
              <a:t> study:</a:t>
            </a:r>
          </a:p>
          <a:p>
            <a:pPr defTabSz="914126"/>
            <a:r>
              <a:rPr lang="en-US" sz="1400" kern="1200" dirty="0">
                <a:solidFill>
                  <a:srgbClr val="0070C0"/>
                </a:solidFill>
                <a:latin typeface="Calibri" panose="020F0502020204030204"/>
                <a:ea typeface="+mn-ea"/>
                <a:cs typeface="+mn-cs"/>
              </a:rPr>
              <a:t>Visit: </a:t>
            </a:r>
            <a:r>
              <a:rPr lang="en-US" sz="1400" kern="1200" dirty="0" err="1">
                <a:solidFill>
                  <a:srgbClr val="0070C0"/>
                </a:solidFill>
                <a:latin typeface="Calibri" panose="020F0502020204030204"/>
                <a:ea typeface="+mn-ea"/>
                <a:cs typeface="+mn-cs"/>
              </a:rPr>
              <a:t>seroprep.ucsf.edu</a:t>
            </a:r>
            <a:endParaRPr lang="en-US" sz="1400" kern="1200" dirty="0">
              <a:solidFill>
                <a:srgbClr val="4472C4"/>
              </a:solidFill>
              <a:latin typeface="Calibri" panose="020F0502020204030204"/>
              <a:ea typeface="+mn-ea"/>
              <a:cs typeface="+mn-cs"/>
            </a:endParaRPr>
          </a:p>
          <a:p>
            <a:pPr defTabSz="914126"/>
            <a:r>
              <a:rPr lang="en-US" sz="1400" kern="1200" dirty="0">
                <a:solidFill>
                  <a:srgbClr val="4472C4"/>
                </a:solidFill>
                <a:latin typeface="Calibri" panose="020F0502020204030204"/>
                <a:ea typeface="+mn-ea"/>
                <a:cs typeface="+mn-cs"/>
                <a:hlinkClick r:id="rId5"/>
              </a:rPr>
              <a:t>Email: seroprep@ucsf.edu</a:t>
            </a:r>
            <a:endParaRPr lang="en-US" sz="1400" kern="1200" dirty="0">
              <a:solidFill>
                <a:srgbClr val="4472C4"/>
              </a:solidFill>
              <a:latin typeface="Calibri" panose="020F0502020204030204"/>
              <a:ea typeface="+mn-ea"/>
              <a:cs typeface="+mn-cs"/>
            </a:endParaRPr>
          </a:p>
          <a:p>
            <a:pPr defTabSz="914126"/>
            <a:r>
              <a:rPr lang="en-US" sz="1400" kern="1200" dirty="0">
                <a:solidFill>
                  <a:prstClr val="black"/>
                </a:solidFill>
                <a:latin typeface="Calibri" panose="020F0502020204030204"/>
                <a:ea typeface="+mn-ea"/>
                <a:cs typeface="+mn-cs"/>
              </a:rPr>
              <a:t>Phone or Text: (415) 539-5688</a:t>
            </a:r>
          </a:p>
        </p:txBody>
      </p:sp>
      <p:pic>
        <p:nvPicPr>
          <p:cNvPr id="16" name="Picture 15">
            <a:extLst>
              <a:ext uri="{FF2B5EF4-FFF2-40B4-BE49-F238E27FC236}">
                <a16:creationId xmlns:a16="http://schemas.microsoft.com/office/drawing/2014/main" id="{540866C5-C6BC-EBAE-A544-B0D659FEBBEB}"/>
              </a:ext>
            </a:extLst>
          </p:cNvPr>
          <p:cNvPicPr>
            <a:picLocks noChangeAspect="1"/>
          </p:cNvPicPr>
          <p:nvPr/>
        </p:nvPicPr>
        <p:blipFill>
          <a:blip r:embed="rId6"/>
          <a:stretch>
            <a:fillRect/>
          </a:stretch>
        </p:blipFill>
        <p:spPr>
          <a:xfrm>
            <a:off x="10935227" y="5812123"/>
            <a:ext cx="984188" cy="984188"/>
          </a:xfrm>
          <a:prstGeom prst="rect">
            <a:avLst/>
          </a:prstGeom>
        </p:spPr>
      </p:pic>
      <p:pic>
        <p:nvPicPr>
          <p:cNvPr id="2" name="Picture 1">
            <a:extLst>
              <a:ext uri="{FF2B5EF4-FFF2-40B4-BE49-F238E27FC236}">
                <a16:creationId xmlns:a16="http://schemas.microsoft.com/office/drawing/2014/main" id="{096412C1-8F99-98D6-6C1E-97FE52347DBA}"/>
              </a:ext>
            </a:extLst>
          </p:cNvPr>
          <p:cNvPicPr>
            <a:picLocks noChangeAspect="1"/>
          </p:cNvPicPr>
          <p:nvPr/>
        </p:nvPicPr>
        <p:blipFill>
          <a:blip r:embed="rId7"/>
          <a:stretch>
            <a:fillRect/>
          </a:stretch>
        </p:blipFill>
        <p:spPr>
          <a:xfrm>
            <a:off x="3417789" y="4580835"/>
            <a:ext cx="2253509" cy="2090583"/>
          </a:xfrm>
          <a:prstGeom prst="rect">
            <a:avLst/>
          </a:prstGeom>
        </p:spPr>
      </p:pic>
      <p:pic>
        <p:nvPicPr>
          <p:cNvPr id="1026" name="Picture 2" descr="National Clinician Consultation Center">
            <a:extLst>
              <a:ext uri="{FF2B5EF4-FFF2-40B4-BE49-F238E27FC236}">
                <a16:creationId xmlns:a16="http://schemas.microsoft.com/office/drawing/2014/main" id="{9D7E5EAC-C173-9C81-EA74-CBB4699942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830" y="4842402"/>
            <a:ext cx="2953959" cy="1476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79F858-47C2-7A5E-9AF1-7121967F147F}"/>
              </a:ext>
            </a:extLst>
          </p:cNvPr>
          <p:cNvSpPr txBox="1"/>
          <p:nvPr/>
        </p:nvSpPr>
        <p:spPr>
          <a:xfrm>
            <a:off x="468191" y="6188437"/>
            <a:ext cx="2450305" cy="369236"/>
          </a:xfrm>
          <a:prstGeom prst="rect">
            <a:avLst/>
          </a:prstGeom>
          <a:noFill/>
        </p:spPr>
        <p:txBody>
          <a:bodyPr wrap="square" rtlCol="0">
            <a:spAutoFit/>
          </a:bodyPr>
          <a:lstStyle/>
          <a:p>
            <a:pPr defTabSz="914126"/>
            <a:r>
              <a:rPr lang="en-US" sz="1799" kern="1200" dirty="0">
                <a:solidFill>
                  <a:srgbClr val="DCA10D"/>
                </a:solidFill>
                <a:latin typeface="Calibri" panose="020F0502020204030204"/>
                <a:ea typeface="+mn-ea"/>
                <a:cs typeface="+mn-cs"/>
                <a:hlinkClick r:id="rId9"/>
              </a:rPr>
              <a:t>https://nccc.ucsf.edu/</a:t>
            </a:r>
            <a:r>
              <a:rPr lang="en-US" sz="1799" kern="1200" dirty="0">
                <a:latin typeface="Calibri" panose="020F0502020204030204"/>
                <a:ea typeface="+mn-ea"/>
                <a:cs typeface="+mn-cs"/>
              </a:rPr>
              <a:t> </a:t>
            </a:r>
            <a:endParaRPr lang="en-US" sz="1799" kern="1200" dirty="0">
              <a:solidFill>
                <a:srgbClr val="DCA10D"/>
              </a:solidFill>
              <a:latin typeface="Calibri" panose="020F0502020204030204"/>
              <a:ea typeface="+mn-ea"/>
              <a:cs typeface="+mn-cs"/>
            </a:endParaRPr>
          </a:p>
        </p:txBody>
      </p:sp>
    </p:spTree>
    <p:extLst>
      <p:ext uri="{BB962C8B-B14F-4D97-AF65-F5344CB8AC3E}">
        <p14:creationId xmlns:p14="http://schemas.microsoft.com/office/powerpoint/2010/main" val="104107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690377" indent="-342900">
              <a:buFont typeface="Arial" panose="020B0604020202020204" pitchFamily="34" charset="0"/>
              <a:buChar char="•"/>
            </a:pPr>
            <a:r>
              <a:rPr lang="en-US" sz="1600" b="1" dirty="0"/>
              <a:t>National Clinician Consultation Center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April 10, 2024</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 </a:t>
            </a:r>
          </a:p>
        </p:txBody>
      </p:sp>
      <p:sp>
        <p:nvSpPr>
          <p:cNvPr id="6" name="Text Placeholder 5"/>
          <p:cNvSpPr>
            <a:spLocks noGrp="1"/>
          </p:cNvSpPr>
          <p:nvPr>
            <p:ph type="body" sz="quarter" idx="11"/>
          </p:nvPr>
        </p:nvSpPr>
        <p:spPr>
          <a:xfrm>
            <a:off x="623296" y="1935957"/>
            <a:ext cx="10513018" cy="4258366"/>
          </a:xfrm>
        </p:spPr>
        <p:txBody>
          <a:bodyPr/>
          <a:lstStyle/>
          <a:p>
            <a:pPr marL="690377" indent="-342900">
              <a:buFont typeface="Arial" panose="020B0604020202020204" pitchFamily="34" charset="0"/>
              <a:buChar char="•"/>
            </a:pPr>
            <a:r>
              <a:rPr lang="en-US" dirty="0"/>
              <a:t>Describe the basic testing algorithm for HIV diagnosis in the US</a:t>
            </a:r>
          </a:p>
          <a:p>
            <a:pPr marL="690377" indent="-342900">
              <a:buFont typeface="Arial" panose="020B0604020202020204" pitchFamily="34" charset="0"/>
              <a:buChar char="•"/>
            </a:pPr>
            <a:r>
              <a:rPr lang="en-US" dirty="0"/>
              <a:t>Name at least 3 common causes of ambiguous HIV test results</a:t>
            </a:r>
          </a:p>
          <a:p>
            <a:pPr marL="690377" indent="-342900">
              <a:buFont typeface="Arial" panose="020B0604020202020204" pitchFamily="34" charset="0"/>
              <a:buChar char="•"/>
            </a:pPr>
            <a:r>
              <a:rPr lang="en-US" dirty="0"/>
              <a:t>Explain how to approach ambiguous test results in common clinical scenarios such as:</a:t>
            </a:r>
          </a:p>
          <a:p>
            <a:pPr marL="1019567" lvl="2" indent="-342900">
              <a:buFont typeface="Arial" panose="020B0604020202020204" pitchFamily="34" charset="0"/>
              <a:buChar char="•"/>
            </a:pPr>
            <a:r>
              <a:rPr lang="en-US" dirty="0"/>
              <a:t>Pregnancy</a:t>
            </a:r>
          </a:p>
          <a:p>
            <a:pPr marL="1019567" lvl="2" indent="-342900">
              <a:buFont typeface="Arial" panose="020B0604020202020204" pitchFamily="34" charset="0"/>
              <a:buChar char="•"/>
            </a:pPr>
            <a:r>
              <a:rPr lang="en-US" dirty="0"/>
              <a:t>People taking </a:t>
            </a:r>
            <a:r>
              <a:rPr lang="en-US" dirty="0" err="1"/>
              <a:t>PrEP</a:t>
            </a:r>
            <a:endParaRPr lang="en-US" dirty="0"/>
          </a:p>
        </p:txBody>
      </p:sp>
    </p:spTree>
    <p:extLst>
      <p:ext uri="{BB962C8B-B14F-4D97-AF65-F5344CB8AC3E}">
        <p14:creationId xmlns:p14="http://schemas.microsoft.com/office/powerpoint/2010/main" val="291016756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B1E1-F9C7-4212-B017-32AF79F4E3E9}"/>
              </a:ext>
            </a:extLst>
          </p:cNvPr>
          <p:cNvSpPr>
            <a:spLocks noGrp="1"/>
          </p:cNvSpPr>
          <p:nvPr>
            <p:ph type="title"/>
          </p:nvPr>
        </p:nvSpPr>
        <p:spPr/>
        <p:txBody>
          <a:bodyPr/>
          <a:lstStyle/>
          <a:p>
            <a:r>
              <a:rPr lang="en-US" dirty="0"/>
              <a:t>Why talk about HIV testing?</a:t>
            </a:r>
          </a:p>
        </p:txBody>
      </p:sp>
      <p:sp>
        <p:nvSpPr>
          <p:cNvPr id="3" name="Text Placeholder 2">
            <a:extLst>
              <a:ext uri="{FF2B5EF4-FFF2-40B4-BE49-F238E27FC236}">
                <a16:creationId xmlns:a16="http://schemas.microsoft.com/office/drawing/2014/main" id="{A2186BFC-7EE3-F377-D093-98747E23A169}"/>
              </a:ext>
            </a:extLst>
          </p:cNvPr>
          <p:cNvSpPr>
            <a:spLocks noGrp="1"/>
          </p:cNvSpPr>
          <p:nvPr>
            <p:ph type="body" sz="quarter" idx="11"/>
          </p:nvPr>
        </p:nvSpPr>
        <p:spPr>
          <a:xfrm>
            <a:off x="623890" y="1935957"/>
            <a:ext cx="10512424" cy="3276123"/>
          </a:xfrm>
        </p:spPr>
        <p:txBody>
          <a:bodyPr/>
          <a:lstStyle/>
          <a:p>
            <a:pPr marL="690377" indent="-342900">
              <a:buFont typeface="Arial" panose="020B0604020202020204" pitchFamily="34" charset="0"/>
              <a:buChar char="•"/>
            </a:pPr>
            <a:r>
              <a:rPr lang="en-US" dirty="0"/>
              <a:t>It is still underutilized</a:t>
            </a:r>
          </a:p>
          <a:p>
            <a:pPr marL="1019567" lvl="2" indent="-342900">
              <a:buFont typeface="Arial" panose="020B0604020202020204" pitchFamily="34" charset="0"/>
              <a:buChar char="•"/>
            </a:pPr>
            <a:r>
              <a:rPr lang="en-US" dirty="0"/>
              <a:t>Approximately 1 in 8 people with HIV don’t know it/have never been tested</a:t>
            </a:r>
          </a:p>
          <a:p>
            <a:pPr marL="1019567" lvl="2" indent="-342900">
              <a:buFont typeface="Arial" panose="020B0604020202020204" pitchFamily="34" charset="0"/>
              <a:buChar char="•"/>
            </a:pPr>
            <a:r>
              <a:rPr lang="en-US" dirty="0"/>
              <a:t>Fewer than half of all adults in the US report ever being tested for HIV</a:t>
            </a:r>
          </a:p>
          <a:p>
            <a:pPr marL="1019567" lvl="2" indent="-342900">
              <a:buFont typeface="Arial" panose="020B0604020202020204" pitchFamily="34" charset="0"/>
              <a:buChar char="•"/>
            </a:pPr>
            <a:r>
              <a:rPr lang="en-US" dirty="0"/>
              <a:t>Approximately 55% of women, and 60% of men, in groups historically labeled as “high risk” have </a:t>
            </a:r>
            <a:r>
              <a:rPr lang="en-US" i="1" dirty="0"/>
              <a:t>not</a:t>
            </a:r>
            <a:r>
              <a:rPr lang="en-US" dirty="0"/>
              <a:t> been tested within the last 12 months</a:t>
            </a:r>
          </a:p>
          <a:p>
            <a:pPr marL="681234" lvl="1" indent="-342900">
              <a:buFont typeface="Arial" panose="020B0604020202020204" pitchFamily="34" charset="0"/>
              <a:buChar char="•"/>
            </a:pPr>
            <a:r>
              <a:rPr lang="en-US" dirty="0"/>
              <a:t>There have been recent changes in approved tests as part of the diagnostic algorithm</a:t>
            </a:r>
          </a:p>
          <a:p>
            <a:pPr marL="681234" lvl="1" indent="-342900">
              <a:buFont typeface="Arial" panose="020B0604020202020204" pitchFamily="34" charset="0"/>
              <a:buChar char="•"/>
            </a:pPr>
            <a:r>
              <a:rPr lang="en-US" dirty="0"/>
              <a:t>It can sometimes be difficult to interpret, particularly in the era of (LA) </a:t>
            </a:r>
            <a:r>
              <a:rPr lang="en-US" dirty="0" err="1"/>
              <a:t>PrEP</a:t>
            </a:r>
            <a:endParaRPr lang="en-US" dirty="0"/>
          </a:p>
        </p:txBody>
      </p:sp>
      <p:sp>
        <p:nvSpPr>
          <p:cNvPr id="4" name="Date Placeholder 3">
            <a:extLst>
              <a:ext uri="{FF2B5EF4-FFF2-40B4-BE49-F238E27FC236}">
                <a16:creationId xmlns:a16="http://schemas.microsoft.com/office/drawing/2014/main" id="{12DC3AF0-916C-5BCF-AAD4-9C57AE0E7003}"/>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
        <p:nvSpPr>
          <p:cNvPr id="5" name="TextBox 4">
            <a:extLst>
              <a:ext uri="{FF2B5EF4-FFF2-40B4-BE49-F238E27FC236}">
                <a16:creationId xmlns:a16="http://schemas.microsoft.com/office/drawing/2014/main" id="{3F385E3A-32E7-18AC-6D34-F5E266516D8F}"/>
              </a:ext>
            </a:extLst>
          </p:cNvPr>
          <p:cNvSpPr txBox="1"/>
          <p:nvPr/>
        </p:nvSpPr>
        <p:spPr>
          <a:xfrm>
            <a:off x="1676401" y="6356354"/>
            <a:ext cx="10512424" cy="461665"/>
          </a:xfrm>
          <a:prstGeom prst="rect">
            <a:avLst/>
          </a:prstGeom>
          <a:noFill/>
        </p:spPr>
        <p:txBody>
          <a:bodyPr wrap="square" rtlCol="0">
            <a:spAutoFit/>
          </a:bodyPr>
          <a:lstStyle/>
          <a:p>
            <a:r>
              <a:rPr lang="en-US" sz="800" b="0" i="0" dirty="0">
                <a:solidFill>
                  <a:srgbClr val="FF0000"/>
                </a:solidFill>
                <a:effectLst/>
                <a:latin typeface="+mj-lt"/>
              </a:rPr>
              <a:t>1. CDC. </a:t>
            </a:r>
            <a:r>
              <a:rPr lang="en-US" sz="800" b="0" i="0" u="none" strike="noStrike" dirty="0">
                <a:solidFill>
                  <a:srgbClr val="FF0000"/>
                </a:solidFill>
                <a:effectLst/>
                <a:latin typeface="+mj-lt"/>
                <a:hlinkClick r:id="rId3">
                  <a:extLst>
                    <a:ext uri="{A12FA001-AC4F-418D-AE19-62706E023703}">
                      <ahyp:hlinkClr xmlns:ahyp="http://schemas.microsoft.com/office/drawing/2018/hyperlinkcolor" val="tx"/>
                    </a:ext>
                  </a:extLst>
                </a:hlinkClick>
              </a:rPr>
              <a:t>Diagnoses of HIV infection in the United States and dependent areas, 2021.</a:t>
            </a:r>
            <a:r>
              <a:rPr lang="en-US" sz="800" b="0" i="0" dirty="0">
                <a:solidFill>
                  <a:srgbClr val="FF0000"/>
                </a:solidFill>
                <a:effectLst/>
                <a:latin typeface="+mj-lt"/>
              </a:rPr>
              <a:t> </a:t>
            </a:r>
            <a:r>
              <a:rPr lang="en-US" sz="800" b="0" i="1" dirty="0">
                <a:solidFill>
                  <a:srgbClr val="FF0000"/>
                </a:solidFill>
                <a:effectLst/>
                <a:latin typeface="+mj-lt"/>
              </a:rPr>
              <a:t>HIV Surveillance Report </a:t>
            </a:r>
            <a:r>
              <a:rPr lang="en-US" sz="800" b="0" i="0" dirty="0">
                <a:solidFill>
                  <a:srgbClr val="FF0000"/>
                </a:solidFill>
                <a:effectLst/>
                <a:latin typeface="+mj-lt"/>
              </a:rPr>
              <a:t>2023;34</a:t>
            </a:r>
          </a:p>
          <a:p>
            <a:r>
              <a:rPr lang="en-US" sz="800" dirty="0">
                <a:solidFill>
                  <a:srgbClr val="478FCC"/>
                </a:solidFill>
                <a:latin typeface="+mj-lt"/>
                <a:hlinkClick r:id="rId4">
                  <a:extLst>
                    <a:ext uri="{A12FA001-AC4F-418D-AE19-62706E023703}">
                      <ahyp:hlinkClr xmlns:ahyp="http://schemas.microsoft.com/office/drawing/2018/hyperlinkcolor" val="tx"/>
                    </a:ext>
                  </a:extLst>
                </a:hlinkClick>
              </a:rPr>
              <a:t>2. https</a:t>
            </a:r>
            <a:r>
              <a:rPr lang="en-US" sz="800" dirty="0">
                <a:solidFill>
                  <a:srgbClr val="FF0000"/>
                </a:solidFill>
                <a:latin typeface="+mj-lt"/>
                <a:hlinkClick r:id="rId4">
                  <a:extLst>
                    <a:ext uri="{A12FA001-AC4F-418D-AE19-62706E023703}">
                      <ahyp:hlinkClr xmlns:ahyp="http://schemas.microsoft.com/office/drawing/2018/hyperlinkcolor" val="tx"/>
                    </a:ext>
                  </a:extLst>
                </a:hlinkClick>
              </a:rPr>
              <a:t>://www.kff.org/hivaids/fact-sheet/hiv-testing-in-the-united-states/#:~:text=According%20to%20the%20CDC's%20Behavioral,%2Fethnicity%2C%20and%20other%20factors</a:t>
            </a:r>
            <a:r>
              <a:rPr lang="en-US" sz="800" dirty="0">
                <a:solidFill>
                  <a:srgbClr val="FF0000"/>
                </a:solidFill>
                <a:latin typeface="+mj-lt"/>
              </a:rPr>
              <a:t>., accessed 3/29/24</a:t>
            </a:r>
          </a:p>
          <a:p>
            <a:r>
              <a:rPr lang="en-US" sz="800" b="0" i="0" dirty="0">
                <a:solidFill>
                  <a:srgbClr val="FF0000"/>
                </a:solidFill>
                <a:effectLst/>
                <a:latin typeface="+mj-lt"/>
              </a:rPr>
              <a:t>3. Interval Since Last HIV Test for Men and Women with Recent Risk for HIV Infection — United States, 2006–2016. MMWR </a:t>
            </a:r>
            <a:r>
              <a:rPr lang="en-US" sz="800" b="0" i="0" dirty="0" err="1">
                <a:solidFill>
                  <a:srgbClr val="FF0000"/>
                </a:solidFill>
                <a:effectLst/>
                <a:latin typeface="+mj-lt"/>
              </a:rPr>
              <a:t>Morb</a:t>
            </a:r>
            <a:r>
              <a:rPr lang="en-US" sz="800" b="0" i="0" dirty="0">
                <a:solidFill>
                  <a:srgbClr val="FF0000"/>
                </a:solidFill>
                <a:effectLst/>
                <a:latin typeface="+mj-lt"/>
              </a:rPr>
              <a:t> Mortal </a:t>
            </a:r>
            <a:r>
              <a:rPr lang="en-US" sz="800" b="0" i="0" dirty="0" err="1">
                <a:solidFill>
                  <a:srgbClr val="FF0000"/>
                </a:solidFill>
                <a:effectLst/>
                <a:latin typeface="+mj-lt"/>
              </a:rPr>
              <a:t>Wkly</a:t>
            </a:r>
            <a:r>
              <a:rPr lang="en-US" sz="800" b="0" i="0" dirty="0">
                <a:solidFill>
                  <a:srgbClr val="FF0000"/>
                </a:solidFill>
                <a:effectLst/>
                <a:latin typeface="+mj-lt"/>
              </a:rPr>
              <a:t> Rep 2018;67:677–681. DOI: </a:t>
            </a:r>
            <a:r>
              <a:rPr lang="en-US" sz="800" b="0" i="0" u="none" strike="noStrike" dirty="0">
                <a:solidFill>
                  <a:srgbClr val="FF0000"/>
                </a:solidFill>
                <a:effectLst/>
                <a:latin typeface="+mj-lt"/>
                <a:hlinkClick r:id="rId5">
                  <a:extLst>
                    <a:ext uri="{A12FA001-AC4F-418D-AE19-62706E023703}">
                      <ahyp:hlinkClr xmlns:ahyp="http://schemas.microsoft.com/office/drawing/2018/hyperlinkcolor" val="tx"/>
                    </a:ext>
                  </a:extLst>
                </a:hlinkClick>
              </a:rPr>
              <a:t>http://dx.doi.org/10.15585/mmwr.mm6724a2</a:t>
            </a:r>
            <a:endParaRPr lang="en-US" sz="800" dirty="0">
              <a:solidFill>
                <a:srgbClr val="FF0000"/>
              </a:solidFill>
              <a:latin typeface="+mj-lt"/>
            </a:endParaRPr>
          </a:p>
        </p:txBody>
      </p:sp>
    </p:spTree>
    <p:extLst>
      <p:ext uri="{BB962C8B-B14F-4D97-AF65-F5344CB8AC3E}">
        <p14:creationId xmlns:p14="http://schemas.microsoft.com/office/powerpoint/2010/main" val="36535259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7634-5998-8CFA-59B6-94498FD95BEF}"/>
              </a:ext>
            </a:extLst>
          </p:cNvPr>
          <p:cNvSpPr>
            <a:spLocks noGrp="1"/>
          </p:cNvSpPr>
          <p:nvPr>
            <p:ph type="title"/>
          </p:nvPr>
        </p:nvSpPr>
        <p:spPr/>
        <p:txBody>
          <a:bodyPr/>
          <a:lstStyle/>
          <a:p>
            <a:r>
              <a:rPr lang="en-US" dirty="0"/>
              <a:t>Case 1</a:t>
            </a:r>
          </a:p>
        </p:txBody>
      </p:sp>
      <p:sp>
        <p:nvSpPr>
          <p:cNvPr id="3" name="Text Placeholder 2">
            <a:extLst>
              <a:ext uri="{FF2B5EF4-FFF2-40B4-BE49-F238E27FC236}">
                <a16:creationId xmlns:a16="http://schemas.microsoft.com/office/drawing/2014/main" id="{A3A593FC-3EAF-7430-7F83-F5D2E83E8E30}"/>
              </a:ext>
            </a:extLst>
          </p:cNvPr>
          <p:cNvSpPr>
            <a:spLocks noGrp="1"/>
          </p:cNvSpPr>
          <p:nvPr>
            <p:ph type="body" sz="quarter" idx="11"/>
          </p:nvPr>
        </p:nvSpPr>
        <p:spPr>
          <a:xfrm>
            <a:off x="623890" y="1935957"/>
            <a:ext cx="10512424" cy="4637838"/>
          </a:xfrm>
        </p:spPr>
        <p:txBody>
          <a:bodyPr>
            <a:normAutofit fontScale="92500" lnSpcReduction="10000"/>
          </a:bodyPr>
          <a:lstStyle/>
          <a:p>
            <a:r>
              <a:rPr lang="en-US" dirty="0"/>
              <a:t>- 28 </a:t>
            </a:r>
            <a:r>
              <a:rPr lang="en-US" dirty="0" err="1"/>
              <a:t>yo</a:t>
            </a:r>
            <a:r>
              <a:rPr lang="en-US" dirty="0"/>
              <a:t> woman – OUD (daily fentanyl injection), cocaine use disorder, PTSD, anxiety, asthma </a:t>
            </a:r>
          </a:p>
          <a:p>
            <a:pPr marL="690377" indent="-342900">
              <a:buFont typeface="Arial" panose="020B0604020202020204" pitchFamily="34" charset="0"/>
              <a:buChar char="•"/>
            </a:pPr>
            <a:r>
              <a:rPr lang="en-US" dirty="0"/>
              <a:t>Albuterol MDI only active medication at time of visit</a:t>
            </a:r>
          </a:p>
          <a:p>
            <a:pPr marL="690377" indent="-342900">
              <a:buFont typeface="Arial" panose="020B0604020202020204" pitchFamily="34" charset="0"/>
              <a:buChar char="•"/>
            </a:pPr>
            <a:r>
              <a:rPr lang="en-US" dirty="0"/>
              <a:t>Presents to clinic asking for buprenorphine/naloxone, in withdrawal</a:t>
            </a:r>
          </a:p>
          <a:p>
            <a:pPr marL="1019567" lvl="2" indent="-342900">
              <a:buFont typeface="Arial" panose="020B0604020202020204" pitchFamily="34" charset="0"/>
              <a:buChar char="•"/>
            </a:pPr>
            <a:r>
              <a:rPr lang="en-US" dirty="0"/>
              <a:t>Overdosed 2 days prior</a:t>
            </a:r>
          </a:p>
          <a:p>
            <a:pPr marL="1019567" lvl="2" indent="-342900">
              <a:buFont typeface="Arial" panose="020B0604020202020204" pitchFamily="34" charset="0"/>
              <a:buChar char="•"/>
            </a:pPr>
            <a:r>
              <a:rPr lang="en-US" dirty="0"/>
              <a:t>Reports history of exchange sex</a:t>
            </a:r>
          </a:p>
          <a:p>
            <a:pPr marL="1019567" lvl="2" indent="-342900">
              <a:buFont typeface="Arial" panose="020B0604020202020204" pitchFamily="34" charset="0"/>
              <a:buChar char="•"/>
            </a:pPr>
            <a:r>
              <a:rPr lang="en-US" dirty="0"/>
              <a:t>No recent STIs </a:t>
            </a:r>
          </a:p>
          <a:p>
            <a:pPr marL="1019567" lvl="2" indent="-342900">
              <a:buFont typeface="Arial" panose="020B0604020202020204" pitchFamily="34" charset="0"/>
              <a:buChar char="•"/>
            </a:pPr>
            <a:r>
              <a:rPr lang="en-US" dirty="0"/>
              <a:t>Denies ever sharing injection related equipment</a:t>
            </a:r>
          </a:p>
          <a:p>
            <a:pPr marL="1019567" lvl="2" indent="-342900">
              <a:buFont typeface="Arial" panose="020B0604020202020204" pitchFamily="34" charset="0"/>
              <a:buChar char="•"/>
            </a:pPr>
            <a:r>
              <a:rPr lang="en-US" dirty="0"/>
              <a:t>Denies:</a:t>
            </a:r>
          </a:p>
          <a:p>
            <a:pPr marL="1476775" lvl="3" indent="-342900">
              <a:buFont typeface="Arial" panose="020B0604020202020204" pitchFamily="34" charset="0"/>
              <a:buChar char="•"/>
            </a:pPr>
            <a:r>
              <a:rPr lang="en-US" dirty="0"/>
              <a:t>Recent fevers/rash/flu-like illness</a:t>
            </a:r>
          </a:p>
          <a:p>
            <a:pPr marL="1476775" lvl="3" indent="-342900">
              <a:buFont typeface="Arial" panose="020B0604020202020204" pitchFamily="34" charset="0"/>
              <a:buChar char="•"/>
            </a:pPr>
            <a:r>
              <a:rPr lang="en-US" dirty="0"/>
              <a:t>History of HBV</a:t>
            </a:r>
          </a:p>
          <a:p>
            <a:pPr marL="1476775" lvl="3" indent="-342900">
              <a:buFont typeface="Arial" panose="020B0604020202020204" pitchFamily="34" charset="0"/>
              <a:buChar char="•"/>
            </a:pPr>
            <a:r>
              <a:rPr lang="en-US" dirty="0"/>
              <a:t>History of renal disease </a:t>
            </a:r>
          </a:p>
        </p:txBody>
      </p:sp>
      <p:sp>
        <p:nvSpPr>
          <p:cNvPr id="4" name="Date Placeholder 3">
            <a:extLst>
              <a:ext uri="{FF2B5EF4-FFF2-40B4-BE49-F238E27FC236}">
                <a16:creationId xmlns:a16="http://schemas.microsoft.com/office/drawing/2014/main" id="{00E1A884-A758-E48B-600C-DF3108B54A35}"/>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150235469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E676-7186-DF56-11F8-720285D2C31B}"/>
              </a:ext>
            </a:extLst>
          </p:cNvPr>
          <p:cNvSpPr>
            <a:spLocks noGrp="1"/>
          </p:cNvSpPr>
          <p:nvPr>
            <p:ph type="title"/>
          </p:nvPr>
        </p:nvSpPr>
        <p:spPr/>
        <p:txBody>
          <a:bodyPr/>
          <a:lstStyle/>
          <a:p>
            <a:r>
              <a:rPr lang="en-US" dirty="0"/>
              <a:t>Case 1 (cont.)</a:t>
            </a:r>
          </a:p>
        </p:txBody>
      </p:sp>
      <p:sp>
        <p:nvSpPr>
          <p:cNvPr id="3" name="Text Placeholder 2">
            <a:extLst>
              <a:ext uri="{FF2B5EF4-FFF2-40B4-BE49-F238E27FC236}">
                <a16:creationId xmlns:a16="http://schemas.microsoft.com/office/drawing/2014/main" id="{A1E593B7-3A0E-005F-6E58-40DBB232D255}"/>
              </a:ext>
            </a:extLst>
          </p:cNvPr>
          <p:cNvSpPr>
            <a:spLocks noGrp="1"/>
          </p:cNvSpPr>
          <p:nvPr>
            <p:ph type="body" sz="quarter" idx="11"/>
          </p:nvPr>
        </p:nvSpPr>
        <p:spPr/>
        <p:txBody>
          <a:bodyPr/>
          <a:lstStyle/>
          <a:p>
            <a:r>
              <a:rPr lang="en-US" dirty="0"/>
              <a:t>- In addition to discussing treatment for her OUD, you also discuss HIV testing and prevention options for her</a:t>
            </a:r>
          </a:p>
          <a:p>
            <a:endParaRPr lang="en-US" dirty="0"/>
          </a:p>
        </p:txBody>
      </p:sp>
      <p:sp>
        <p:nvSpPr>
          <p:cNvPr id="4" name="Date Placeholder 3">
            <a:extLst>
              <a:ext uri="{FF2B5EF4-FFF2-40B4-BE49-F238E27FC236}">
                <a16:creationId xmlns:a16="http://schemas.microsoft.com/office/drawing/2014/main" id="{79BA4E2C-8D5B-8737-1C1B-1B29E22F4E7F}"/>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32575559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1420-FE03-AC69-E034-919762A4576F}"/>
              </a:ext>
            </a:extLst>
          </p:cNvPr>
          <p:cNvSpPr>
            <a:spLocks noGrp="1"/>
          </p:cNvSpPr>
          <p:nvPr>
            <p:ph type="title"/>
          </p:nvPr>
        </p:nvSpPr>
        <p:spPr>
          <a:xfrm>
            <a:off x="623890" y="894345"/>
            <a:ext cx="10634660" cy="957315"/>
          </a:xfrm>
        </p:spPr>
        <p:txBody>
          <a:bodyPr>
            <a:normAutofit/>
          </a:bodyPr>
          <a:lstStyle/>
          <a:p>
            <a:r>
              <a:rPr lang="en-US" sz="2600" dirty="0"/>
              <a:t>ARQ 1: Which of the following tests is the preferred </a:t>
            </a:r>
            <a:r>
              <a:rPr lang="en-US" sz="2600" i="1" dirty="0"/>
              <a:t>initial</a:t>
            </a:r>
            <a:r>
              <a:rPr lang="en-US" sz="2600" dirty="0"/>
              <a:t> HIV screening test for this person according to current CDC guidelines?</a:t>
            </a:r>
          </a:p>
        </p:txBody>
      </p:sp>
      <p:sp>
        <p:nvSpPr>
          <p:cNvPr id="3" name="Text Placeholder 2">
            <a:extLst>
              <a:ext uri="{FF2B5EF4-FFF2-40B4-BE49-F238E27FC236}">
                <a16:creationId xmlns:a16="http://schemas.microsoft.com/office/drawing/2014/main" id="{B2C86718-2560-9EA3-27DD-AE57F136F82E}"/>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Qualitative HIV NAT test</a:t>
            </a:r>
          </a:p>
          <a:p>
            <a:pPr marL="690377" indent="-342900">
              <a:buFont typeface="Arial" panose="020B0604020202020204" pitchFamily="34" charset="0"/>
              <a:buChar char="•"/>
            </a:pPr>
            <a:r>
              <a:rPr lang="en-US" dirty="0"/>
              <a:t>Quantitative HIV NAT test</a:t>
            </a:r>
          </a:p>
          <a:p>
            <a:pPr marL="690377" indent="-342900">
              <a:buFont typeface="Arial" panose="020B0604020202020204" pitchFamily="34" charset="0"/>
              <a:buChar char="•"/>
            </a:pPr>
            <a:r>
              <a:rPr lang="en-US" dirty="0"/>
              <a:t>HIV Western Blot</a:t>
            </a:r>
          </a:p>
          <a:p>
            <a:pPr marL="690377" indent="-342900">
              <a:buFont typeface="Arial" panose="020B0604020202020204" pitchFamily="34" charset="0"/>
              <a:buChar char="•"/>
            </a:pPr>
            <a:r>
              <a:rPr lang="en-US" dirty="0"/>
              <a:t>Rapid HIV-1/2 Antibody test</a:t>
            </a:r>
          </a:p>
          <a:p>
            <a:pPr marL="690377" indent="-342900">
              <a:buFont typeface="Arial" panose="020B0604020202020204" pitchFamily="34" charset="0"/>
              <a:buChar char="•"/>
            </a:pPr>
            <a:r>
              <a:rPr lang="en-US" dirty="0"/>
              <a:t>HIV Antigen/Antibody test</a:t>
            </a:r>
          </a:p>
          <a:p>
            <a:pPr marL="690377"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179AFAA8-FA2E-1790-84A3-49FD24D5A92D}"/>
              </a:ext>
            </a:extLst>
          </p:cNvPr>
          <p:cNvSpPr>
            <a:spLocks noGrp="1"/>
          </p:cNvSpPr>
          <p:nvPr>
            <p:ph type="dt" sz="half" idx="2"/>
          </p:nvPr>
        </p:nvSpPr>
        <p:spPr/>
        <p:txBody>
          <a:bodyPr/>
          <a:lstStyle/>
          <a:p>
            <a:fld id="{90DD43B1-01E5-D847-B965-FC264A9E1869}" type="datetime4">
              <a:rPr lang="en-US" smtClean="0"/>
              <a:t>April 10, 2024</a:t>
            </a:fld>
            <a:endParaRPr lang="en-US" dirty="0"/>
          </a:p>
        </p:txBody>
      </p:sp>
    </p:spTree>
    <p:extLst>
      <p:ext uri="{BB962C8B-B14F-4D97-AF65-F5344CB8AC3E}">
        <p14:creationId xmlns:p14="http://schemas.microsoft.com/office/powerpoint/2010/main" val="32856362"/>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NCCC">
  <a:themeElements>
    <a:clrScheme name="Custom 8">
      <a:dk1>
        <a:srgbClr val="595959"/>
      </a:dk1>
      <a:lt1>
        <a:srgbClr val="FFFFFF"/>
      </a:lt1>
      <a:dk2>
        <a:srgbClr val="191919"/>
      </a:dk2>
      <a:lt2>
        <a:srgbClr val="FFFFFF"/>
      </a:lt2>
      <a:accent1>
        <a:srgbClr val="ECB630"/>
      </a:accent1>
      <a:accent2>
        <a:srgbClr val="325BA3"/>
      </a:accent2>
      <a:accent3>
        <a:srgbClr val="EB6F63"/>
      </a:accent3>
      <a:accent4>
        <a:srgbClr val="243746"/>
      </a:accent4>
      <a:accent5>
        <a:srgbClr val="939392"/>
      </a:accent5>
      <a:accent6>
        <a:srgbClr val="E3D5D3"/>
      </a:accent6>
      <a:hlink>
        <a:srgbClr val="A51140"/>
      </a:hlink>
      <a:folHlink>
        <a:srgbClr val="A5114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1101560-42 ADCETRIS PowerPoint Template Update PPT Lv09" id="{462BA6DE-F067-8740-9CB1-6327F0AD828F}" vid="{7E491E37-9531-594B-8D08-23802A47D5B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661bd68-91d7-413a-9236-892cdea936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B3967B71159C48807535AD404845D3" ma:contentTypeVersion="16" ma:contentTypeDescription="Create a new document." ma:contentTypeScope="" ma:versionID="0b047b51bd4ce4f984b296fb383074cd">
  <xsd:schema xmlns:xsd="http://www.w3.org/2001/XMLSchema" xmlns:xs="http://www.w3.org/2001/XMLSchema" xmlns:p="http://schemas.microsoft.com/office/2006/metadata/properties" xmlns:ns3="5661bd68-91d7-413a-9236-892cdea936d6" xmlns:ns4="851590d9-cba4-459a-b434-389629fc4743" targetNamespace="http://schemas.microsoft.com/office/2006/metadata/properties" ma:root="true" ma:fieldsID="2c12851ee3d4a762a4b59cebd8661a6a" ns3:_="" ns4:_="">
    <xsd:import namespace="5661bd68-91d7-413a-9236-892cdea936d6"/>
    <xsd:import namespace="851590d9-cba4-459a-b434-389629fc47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1bd68-91d7-413a-9236-892cdea93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590d9-cba4-459a-b434-389629fc47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B57F0F-9461-4BBE-906D-AB84B21CD3B2}">
  <ds:schemaRefs>
    <ds:schemaRef ds:uri="http://purl.org/dc/dcmitype/"/>
    <ds:schemaRef ds:uri="http://schemas.microsoft.com/office/2006/documentManagement/types"/>
    <ds:schemaRef ds:uri="http://www.w3.org/XML/1998/namespace"/>
    <ds:schemaRef ds:uri="http://schemas.microsoft.com/office/2006/metadata/properties"/>
    <ds:schemaRef ds:uri="5661bd68-91d7-413a-9236-892cdea936d6"/>
    <ds:schemaRef ds:uri="http://purl.org/dc/terms/"/>
    <ds:schemaRef ds:uri="http://schemas.openxmlformats.org/package/2006/metadata/core-properties"/>
    <ds:schemaRef ds:uri="http://schemas.microsoft.com/office/infopath/2007/PartnerControls"/>
    <ds:schemaRef ds:uri="851590d9-cba4-459a-b434-389629fc4743"/>
    <ds:schemaRef ds:uri="http://purl.org/dc/elements/1.1/"/>
  </ds:schemaRefs>
</ds:datastoreItem>
</file>

<file path=customXml/itemProps2.xml><?xml version="1.0" encoding="utf-8"?>
<ds:datastoreItem xmlns:ds="http://schemas.openxmlformats.org/officeDocument/2006/customXml" ds:itemID="{63E3D3BF-4C38-44CF-9049-79039A97FE5A}">
  <ds:schemaRefs>
    <ds:schemaRef ds:uri="http://schemas.microsoft.com/sharepoint/v3/contenttype/forms"/>
  </ds:schemaRefs>
</ds:datastoreItem>
</file>

<file path=customXml/itemProps3.xml><?xml version="1.0" encoding="utf-8"?>
<ds:datastoreItem xmlns:ds="http://schemas.openxmlformats.org/officeDocument/2006/customXml" ds:itemID="{C5936FE9-3ECA-4A68-AB97-8B0516043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1bd68-91d7-413a-9236-892cdea936d6"/>
    <ds:schemaRef ds:uri="851590d9-cba4-459a-b434-389629fc4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7847</TotalTime>
  <Words>5101</Words>
  <Application>Microsoft Office PowerPoint</Application>
  <PresentationFormat>Custom</PresentationFormat>
  <Paragraphs>490</Paragraphs>
  <Slides>38</Slides>
  <Notes>20</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38</vt:i4>
      </vt:variant>
    </vt:vector>
  </HeadingPairs>
  <TitlesOfParts>
    <vt:vector size="63" baseType="lpstr">
      <vt:lpstr>-apple-system</vt:lpstr>
      <vt:lpstr>Arial</vt:lpstr>
      <vt:lpstr>Arial Narrow</vt:lpstr>
      <vt:lpstr>Calibri</vt:lpstr>
      <vt:lpstr>Calibri Light</vt:lpstr>
      <vt:lpstr>Century Schoolbook</vt:lpstr>
      <vt:lpstr>Corbel</vt:lpstr>
      <vt:lpstr>Franklin Gothic Book</vt:lpstr>
      <vt:lpstr>Franklin Gothic Medium</vt:lpstr>
      <vt:lpstr>Helvetica</vt:lpstr>
      <vt:lpstr>HELVETICA LIGHT</vt:lpstr>
      <vt:lpstr>HELVETICA LIGHT</vt:lpstr>
      <vt:lpstr>STIXGeneral-Regular</vt:lpstr>
      <vt:lpstr>Symbol</vt:lpstr>
      <vt:lpstr>System Font Regular</vt:lpstr>
      <vt:lpstr>Times New Roman</vt:lpstr>
      <vt:lpstr>Wingdings</vt:lpstr>
      <vt:lpstr>Title slide master</vt:lpstr>
      <vt:lpstr>Content slide master</vt:lpstr>
      <vt:lpstr>3_Custom Design</vt:lpstr>
      <vt:lpstr>5_Custom Design</vt:lpstr>
      <vt:lpstr>6_Custom Design</vt:lpstr>
      <vt:lpstr>2022_CCO_Template</vt:lpstr>
      <vt:lpstr>NCCC</vt:lpstr>
      <vt:lpstr>Office Theme</vt:lpstr>
      <vt:lpstr>HIV Diagnostic Perils and Pitfalls: from Pregnancy to PrEP and Beyond</vt:lpstr>
      <vt:lpstr>Disclosures</vt:lpstr>
      <vt:lpstr>Disclosures</vt:lpstr>
      <vt:lpstr>AETC Program National Centers and HIV Curriculum</vt:lpstr>
      <vt:lpstr>Learning Objectives </vt:lpstr>
      <vt:lpstr>Why talk about HIV testing?</vt:lpstr>
      <vt:lpstr>Case 1</vt:lpstr>
      <vt:lpstr>Case 1 (cont.)</vt:lpstr>
      <vt:lpstr>ARQ 1: Which of the following tests is the preferred initial HIV screening test for this person according to current CDC guidelines?</vt:lpstr>
      <vt:lpstr>Standard HIV testing algorithm (2014)</vt:lpstr>
      <vt:lpstr>Standard HIV diagnostic testing algorithm (updated)</vt:lpstr>
      <vt:lpstr>Alternate approved testing algorithm (updated)</vt:lpstr>
      <vt:lpstr>Instrumented vs. POC/non-instrumented testing</vt:lpstr>
      <vt:lpstr>PowerPoint Presentation</vt:lpstr>
      <vt:lpstr>Case 2</vt:lpstr>
      <vt:lpstr>Case 2 (cont).</vt:lpstr>
      <vt:lpstr>ARQ 2 – Is this person infected with HIV?</vt:lpstr>
      <vt:lpstr>Ambiguous HIV Test Results – what are they?</vt:lpstr>
      <vt:lpstr>Ambiguous HIV Test Results – what causes them?</vt:lpstr>
      <vt:lpstr>Heterophile antibodies</vt:lpstr>
      <vt:lpstr>PowerPoint Presentation</vt:lpstr>
      <vt:lpstr>Case 2 (cont)</vt:lpstr>
      <vt:lpstr>What to do about uncertain HIV test results  in pregnancy</vt:lpstr>
      <vt:lpstr>Case 2 (cont)</vt:lpstr>
      <vt:lpstr>Case 3</vt:lpstr>
      <vt:lpstr>Case 3 (cont)</vt:lpstr>
      <vt:lpstr>ARQ 3: Is this person infected with HIV?</vt:lpstr>
      <vt:lpstr>Recommended HIV testing algorithm prior to starting PrEP</vt:lpstr>
      <vt:lpstr>Recommended HIV testing algorithm for persons on/with recent exposure to PrEP (or PEP) </vt:lpstr>
      <vt:lpstr>Ambiguous HIV Test Results – what to do about them</vt:lpstr>
      <vt:lpstr>LEVI Syndrome Patient Case: Detection of Infection</vt:lpstr>
      <vt:lpstr>LEVI Syndrome Patient Case: Confirmation of Infection</vt:lpstr>
      <vt:lpstr>AHI vs LEVI Syndrome With LA CAB PrEP</vt:lpstr>
      <vt:lpstr>INSTI Resistance Occurring During PrEP With LA CAB</vt:lpstr>
      <vt:lpstr>Summary/take home messages</vt:lpstr>
      <vt:lpstr>Acknowledgments </vt:lpstr>
      <vt:lpstr>PowerPoint Presentation</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Minerva Layug-Gomez</cp:lastModifiedBy>
  <cp:revision>69</cp:revision>
  <cp:lastPrinted>2014-09-18T20:07:37Z</cp:lastPrinted>
  <dcterms:created xsi:type="dcterms:W3CDTF">2022-02-08T21:24:12Z</dcterms:created>
  <dcterms:modified xsi:type="dcterms:W3CDTF">2024-04-10T17:19:36Z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0x0101000DB3967B71159C48807535AD404845D3</vt:lpwstr>
  </property>
  <property fmtid="{D5CDD505-2E9C-101B-9397-08002B2CF9AE}" pid="10" name="MediaServiceImageTags">
    <vt:lpwstr/>
  </property>
</Properties>
</file>