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1" r:id="rId4"/>
    <p:sldMasterId id="2147483675" r:id="rId5"/>
    <p:sldMasterId id="2147483716" r:id="rId6"/>
    <p:sldMasterId id="2147483720" r:id="rId7"/>
    <p:sldMasterId id="2147483722" r:id="rId8"/>
  </p:sldMasterIdLst>
  <p:notesMasterIdLst>
    <p:notesMasterId r:id="rId61"/>
  </p:notesMasterIdLst>
  <p:handoutMasterIdLst>
    <p:handoutMasterId r:id="rId62"/>
  </p:handoutMasterIdLst>
  <p:sldIdLst>
    <p:sldId id="405" r:id="rId9"/>
    <p:sldId id="2141412031" r:id="rId10"/>
    <p:sldId id="2141412034" r:id="rId11"/>
    <p:sldId id="447" r:id="rId12"/>
    <p:sldId id="406" r:id="rId13"/>
    <p:sldId id="411" r:id="rId14"/>
    <p:sldId id="2141412035" r:id="rId15"/>
    <p:sldId id="2141412036" r:id="rId16"/>
    <p:sldId id="2141412037" r:id="rId17"/>
    <p:sldId id="2141412039" r:id="rId18"/>
    <p:sldId id="2141412038" r:id="rId19"/>
    <p:sldId id="2141412040" r:id="rId20"/>
    <p:sldId id="2141412041" r:id="rId21"/>
    <p:sldId id="2141412042" r:id="rId22"/>
    <p:sldId id="2141412043" r:id="rId23"/>
    <p:sldId id="2141412044" r:id="rId24"/>
    <p:sldId id="2141412045" r:id="rId25"/>
    <p:sldId id="2141412046" r:id="rId26"/>
    <p:sldId id="2141412047" r:id="rId27"/>
    <p:sldId id="2141412048" r:id="rId28"/>
    <p:sldId id="2141412049" r:id="rId29"/>
    <p:sldId id="2141412050" r:id="rId30"/>
    <p:sldId id="2141412051" r:id="rId31"/>
    <p:sldId id="2141412052" r:id="rId32"/>
    <p:sldId id="2141412053" r:id="rId33"/>
    <p:sldId id="2141412054" r:id="rId34"/>
    <p:sldId id="2141412055" r:id="rId35"/>
    <p:sldId id="2141412056" r:id="rId36"/>
    <p:sldId id="2141412057" r:id="rId37"/>
    <p:sldId id="2141412058" r:id="rId38"/>
    <p:sldId id="2141412059" r:id="rId39"/>
    <p:sldId id="2141412060" r:id="rId40"/>
    <p:sldId id="2141412061" r:id="rId41"/>
    <p:sldId id="2141412062" r:id="rId42"/>
    <p:sldId id="2141412063" r:id="rId43"/>
    <p:sldId id="2141412064" r:id="rId44"/>
    <p:sldId id="2141412065" r:id="rId45"/>
    <p:sldId id="2141412066" r:id="rId46"/>
    <p:sldId id="2141412067" r:id="rId47"/>
    <p:sldId id="2141412068" r:id="rId48"/>
    <p:sldId id="2141412069" r:id="rId49"/>
    <p:sldId id="2141412070" r:id="rId50"/>
    <p:sldId id="2141412071" r:id="rId51"/>
    <p:sldId id="2141412072" r:id="rId52"/>
    <p:sldId id="2141412073" r:id="rId53"/>
    <p:sldId id="2141412074" r:id="rId54"/>
    <p:sldId id="2141412075" r:id="rId55"/>
    <p:sldId id="2141412076" r:id="rId56"/>
    <p:sldId id="2141412079" r:id="rId57"/>
    <p:sldId id="2141412077" r:id="rId58"/>
    <p:sldId id="2141412078" r:id="rId59"/>
    <p:sldId id="2141412080" r:id="rId60"/>
  </p:sldIdLst>
  <p:sldSz cx="12188825" cy="6858000"/>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52" userDrawn="1">
          <p15:clr>
            <a:srgbClr val="A4A3A4"/>
          </p15:clr>
        </p15:guide>
        <p15:guide id="2" pos="34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ele Friedman" initials="MF" lastIdx="2" clrIdx="0">
    <p:extLst>
      <p:ext uri="{19B8F6BF-5375-455C-9EA6-DF929625EA0E}">
        <p15:presenceInfo xmlns:p15="http://schemas.microsoft.com/office/powerpoint/2012/main" userId="S::mfriedman506@insite.4cd.edu::881bf119-6d23-42c5-aea2-08784123bd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222"/>
    <a:srgbClr val="8096B6"/>
    <a:srgbClr val="DDDCD3"/>
    <a:srgbClr val="F8F6F0"/>
    <a:srgbClr val="FCFAF4"/>
    <a:srgbClr val="F0EDE4"/>
    <a:srgbClr val="E7E5D9"/>
    <a:srgbClr val="C5C4BA"/>
    <a:srgbClr val="A9A89F"/>
    <a:srgbClr val="DAD8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70" autoAdjust="0"/>
    <p:restoredTop sz="90360" autoAdjust="0"/>
  </p:normalViewPr>
  <p:slideViewPr>
    <p:cSldViewPr snapToGrid="0">
      <p:cViewPr varScale="1">
        <p:scale>
          <a:sx n="103" d="100"/>
          <a:sy n="103" d="100"/>
        </p:scale>
        <p:origin x="624" y="102"/>
      </p:cViewPr>
      <p:guideLst>
        <p:guide orient="horz" pos="1552"/>
        <p:guide pos="341"/>
      </p:guideLst>
    </p:cSldViewPr>
  </p:slideViewPr>
  <p:notesTextViewPr>
    <p:cViewPr>
      <p:scale>
        <a:sx n="3" d="2"/>
        <a:sy n="3" d="2"/>
      </p:scale>
      <p:origin x="0" y="0"/>
    </p:cViewPr>
  </p:notesTextViewPr>
  <p:sorterViewPr>
    <p:cViewPr>
      <p:scale>
        <a:sx n="120" d="100"/>
        <a:sy n="120" d="100"/>
      </p:scale>
      <p:origin x="0" y="1592"/>
    </p:cViewPr>
  </p:sorterViewPr>
  <p:notesViewPr>
    <p:cSldViewPr snapToGrid="0">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commentAuthors" Target="commen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3CD4BC3-4558-412F-8D5B-8D118CCE74BB}" type="datetimeFigureOut">
              <a:rPr lang="en-US" smtClean="0"/>
              <a:pPr/>
              <a:t>4/10/2024</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03289E-2394-452D-948A-64C5AC31F64F}" type="slidenum">
              <a:rPr lang="en-US" smtClean="0"/>
              <a:pPr/>
              <a:t>‹#›</a:t>
            </a:fld>
            <a:endParaRPr lang="en-US" dirty="0"/>
          </a:p>
        </p:txBody>
      </p:sp>
    </p:spTree>
    <p:extLst>
      <p:ext uri="{BB962C8B-B14F-4D97-AF65-F5344CB8AC3E}">
        <p14:creationId xmlns:p14="http://schemas.microsoft.com/office/powerpoint/2010/main" val="328750774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indent="0" algn="l" rtl="0">
              <a:defRPr sz="1200" b="0" i="0" u="none" strike="noStrike" cap="none" baseline="0"/>
            </a:lvl1pPr>
            <a:lvl2pPr marL="0" marR="0" indent="0" algn="l" rtl="0">
              <a:defRPr sz="1800" b="0" i="0" u="none" strike="noStrike" cap="none" baseline="0"/>
            </a:lvl2pPr>
            <a:lvl3pPr marL="0" marR="0" indent="0" algn="l" rtl="0">
              <a:defRPr sz="1800" b="0" i="0" u="none" strike="noStrike" cap="none" baseline="0"/>
            </a:lvl3pPr>
            <a:lvl4pPr marL="0" marR="0" indent="0" algn="l" rtl="0">
              <a:defRPr sz="1800" b="0" i="0" u="none" strike="noStrike" cap="none" baseline="0"/>
            </a:lvl4pPr>
            <a:lvl5pPr marL="0" marR="0" indent="0" algn="l" rtl="0">
              <a:defRPr sz="1800" b="0" i="0" u="none" strike="noStrike" cap="none" baseline="0"/>
            </a:lvl5pPr>
            <a:lvl6pPr marL="0" marR="0" indent="0" algn="l" rtl="0">
              <a:defRPr sz="1800" b="0" i="0" u="none" strike="noStrike" cap="none" baseline="0"/>
            </a:lvl6pPr>
            <a:lvl7pPr marL="0" marR="0" indent="0" algn="l" rtl="0">
              <a:defRPr sz="1800" b="0" i="0" u="none" strike="noStrike" cap="none" baseline="0"/>
            </a:lvl7pPr>
            <a:lvl8pPr marL="0" marR="0" indent="0" algn="l" rtl="0">
              <a:defRPr sz="1800" b="0" i="0" u="none" strike="noStrike" cap="none" baseline="0"/>
            </a:lvl8pPr>
            <a:lvl9pPr marL="0" marR="0" indent="0" algn="l" rtl="0">
              <a:defRPr sz="1800" b="0" i="0" u="none" strike="noStrike" cap="none" baseline="0"/>
            </a:lvl9pPr>
          </a:lstStyle>
          <a:p>
            <a:endParaRPr dirty="0"/>
          </a:p>
        </p:txBody>
      </p:sp>
      <p:sp>
        <p:nvSpPr>
          <p:cNvPr id="3" name="Shape 3"/>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indent="0" algn="r" rtl="0">
              <a:defRPr sz="1200" b="0" i="0" u="none" strike="noStrike" cap="none" baseline="0"/>
            </a:lvl1pPr>
            <a:lvl2pPr marL="0" marR="0" indent="0" algn="l" rtl="0">
              <a:defRPr sz="1800" b="0" i="0" u="none" strike="noStrike" cap="none" baseline="0"/>
            </a:lvl2pPr>
            <a:lvl3pPr marL="0" marR="0" indent="0" algn="l" rtl="0">
              <a:defRPr sz="1800" b="0" i="0" u="none" strike="noStrike" cap="none" baseline="0"/>
            </a:lvl3pPr>
            <a:lvl4pPr marL="0" marR="0" indent="0" algn="l" rtl="0">
              <a:defRPr sz="1800" b="0" i="0" u="none" strike="noStrike" cap="none" baseline="0"/>
            </a:lvl4pPr>
            <a:lvl5pPr marL="0" marR="0" indent="0" algn="l" rtl="0">
              <a:defRPr sz="1800" b="0" i="0" u="none" strike="noStrike" cap="none" baseline="0"/>
            </a:lvl5pPr>
            <a:lvl6pPr marL="0" marR="0" indent="0" algn="l" rtl="0">
              <a:defRPr sz="1800" b="0" i="0" u="none" strike="noStrike" cap="none" baseline="0"/>
            </a:lvl6pPr>
            <a:lvl7pPr marL="0" marR="0" indent="0" algn="l" rtl="0">
              <a:defRPr sz="1800" b="0" i="0" u="none" strike="noStrike" cap="none" baseline="0"/>
            </a:lvl7pPr>
            <a:lvl8pPr marL="0" marR="0" indent="0" algn="l" rtl="0">
              <a:defRPr sz="1800" b="0" i="0" u="none" strike="noStrike" cap="none" baseline="0"/>
            </a:lvl8pPr>
            <a:lvl9pPr marL="0" marR="0" indent="0" algn="l" rtl="0">
              <a:defRPr sz="1800" b="0" i="0" u="none" strike="noStrike" cap="none" baseline="0"/>
            </a:lvl9pPr>
          </a:lstStyle>
          <a:p>
            <a:endParaRPr dirty="0"/>
          </a:p>
        </p:txBody>
      </p:sp>
      <p:sp>
        <p:nvSpPr>
          <p:cNvPr id="4" name="Shape 4"/>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lstStyle>
            <a:lvl1pPr marL="0" marR="0" indent="0" algn="l" rtl="0">
              <a:defRPr sz="1800" b="0" i="0" u="none" strike="noStrike" cap="none" baseline="0"/>
            </a:lvl1pPr>
            <a:lvl2pPr marL="0" marR="0" indent="0" algn="l" rtl="0">
              <a:defRPr sz="1800" b="0" i="0" u="none" strike="noStrike" cap="none" baseline="0"/>
            </a:lvl2pPr>
            <a:lvl3pPr marL="0" marR="0" indent="0" algn="l" rtl="0">
              <a:defRPr sz="1800" b="0" i="0" u="none" strike="noStrike" cap="none" baseline="0"/>
            </a:lvl3pPr>
            <a:lvl4pPr marL="0" marR="0" indent="0" algn="l" rtl="0">
              <a:defRPr sz="1800" b="0" i="0" u="none" strike="noStrike" cap="none" baseline="0"/>
            </a:lvl4pPr>
            <a:lvl5pPr marL="0" marR="0" indent="0" algn="l" rtl="0">
              <a:defRPr sz="1800" b="0" i="0" u="none" strike="noStrike" cap="none" baseline="0"/>
            </a:lvl5pPr>
            <a:lvl6pPr marL="0" marR="0" indent="0" algn="l" rtl="0">
              <a:defRPr sz="1800" b="0" i="0" u="none" strike="noStrike" cap="none" baseline="0"/>
            </a:lvl6pPr>
            <a:lvl7pPr marL="0" marR="0" indent="0" algn="l" rtl="0">
              <a:defRPr sz="1800" b="0" i="0" u="none" strike="noStrike" cap="none" baseline="0"/>
            </a:lvl7pPr>
            <a:lvl8pPr marL="0" marR="0" indent="0" algn="l" rtl="0">
              <a:defRPr sz="1800" b="0" i="0" u="none" strike="noStrike" cap="none" baseline="0"/>
            </a:lvl8pPr>
            <a:lvl9pPr marL="0" marR="0" indent="0" algn="l" rtl="0">
              <a:defRPr sz="1800" b="0" i="0" u="none" strike="noStrike" cap="none" baseline="0"/>
            </a:lvl9pPr>
          </a:lstStyle>
          <a:p>
            <a:endParaRPr/>
          </a:p>
        </p:txBody>
      </p:sp>
      <p:sp>
        <p:nvSpPr>
          <p:cNvPr id="6" name="Shape 6"/>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indent="0" algn="l" rtl="0">
              <a:defRPr sz="1200" b="0" i="0" u="none" strike="noStrike" cap="none" baseline="0"/>
            </a:lvl1pPr>
            <a:lvl2pPr marL="0" marR="0" indent="0" algn="l" rtl="0">
              <a:defRPr sz="1800" b="0" i="0" u="none" strike="noStrike" cap="none" baseline="0"/>
            </a:lvl2pPr>
            <a:lvl3pPr marL="0" marR="0" indent="0" algn="l" rtl="0">
              <a:defRPr sz="1800" b="0" i="0" u="none" strike="noStrike" cap="none" baseline="0"/>
            </a:lvl3pPr>
            <a:lvl4pPr marL="0" marR="0" indent="0" algn="l" rtl="0">
              <a:defRPr sz="1800" b="0" i="0" u="none" strike="noStrike" cap="none" baseline="0"/>
            </a:lvl4pPr>
            <a:lvl5pPr marL="0" marR="0" indent="0" algn="l" rtl="0">
              <a:defRPr sz="1800" b="0" i="0" u="none" strike="noStrike" cap="none" baseline="0"/>
            </a:lvl5pPr>
            <a:lvl6pPr marL="0" marR="0" indent="0" algn="l" rtl="0">
              <a:defRPr sz="1800" b="0" i="0" u="none" strike="noStrike" cap="none" baseline="0"/>
            </a:lvl6pPr>
            <a:lvl7pPr marL="0" marR="0" indent="0" algn="l" rtl="0">
              <a:defRPr sz="1800" b="0" i="0" u="none" strike="noStrike" cap="none" baseline="0"/>
            </a:lvl7pPr>
            <a:lvl8pPr marL="0" marR="0" indent="0" algn="l" rtl="0">
              <a:defRPr sz="1800" b="0" i="0" u="none" strike="noStrike" cap="none" baseline="0"/>
            </a:lvl8pPr>
            <a:lvl9pPr marL="0" marR="0" indent="0" algn="l" rtl="0">
              <a:defRPr sz="1800" b="0" i="0" u="none" strike="noStrike" cap="none" baseline="0"/>
            </a:lvl9pPr>
          </a:lstStyle>
          <a:p>
            <a:endParaRPr dirty="0"/>
          </a:p>
        </p:txBody>
      </p:sp>
      <p:sp>
        <p:nvSpPr>
          <p:cNvPr id="7" name="Shape 7"/>
          <p:cNvSpPr txBox="1">
            <a:spLocks noGrp="1"/>
          </p:cNvSpPr>
          <p:nvPr>
            <p:ph type="sldNum" idx="12"/>
          </p:nvPr>
        </p:nvSpPr>
        <p:spPr>
          <a:xfrm>
            <a:off x="3884612" y="8685213"/>
            <a:ext cx="2971799" cy="457200"/>
          </a:xfrm>
          <a:prstGeom prst="rect">
            <a:avLst/>
          </a:prstGeom>
          <a:noFill/>
          <a:ln>
            <a:noFill/>
          </a:ln>
        </p:spPr>
        <p:txBody>
          <a:bodyPr lIns="91425" tIns="91425" rIns="91425" bIns="91425" anchor="b" anchorCtr="0"/>
          <a:lstStyle>
            <a:lvl1pPr marL="0" marR="0" indent="0" algn="r" rtl="0">
              <a:defRPr sz="1200" b="0" i="0" u="none" strike="noStrike" cap="none" baseline="0"/>
            </a:lvl1pPr>
            <a:lvl2pPr marL="0" marR="0" indent="0" algn="l" rtl="0">
              <a:defRPr sz="1800" b="0" i="0" u="none" strike="noStrike" cap="none" baseline="0"/>
            </a:lvl2pPr>
            <a:lvl3pPr marL="0" marR="0" indent="0" algn="l" rtl="0">
              <a:defRPr sz="1800" b="0" i="0" u="none" strike="noStrike" cap="none" baseline="0"/>
            </a:lvl3pPr>
            <a:lvl4pPr marL="0" marR="0" indent="0" algn="l" rtl="0">
              <a:defRPr sz="1800" b="0" i="0" u="none" strike="noStrike" cap="none" baseline="0"/>
            </a:lvl4pPr>
            <a:lvl5pPr marL="0" marR="0" indent="0" algn="l" rtl="0">
              <a:defRPr sz="1800" b="0" i="0" u="none" strike="noStrike" cap="none" baseline="0"/>
            </a:lvl5pPr>
            <a:lvl6pPr marL="0" marR="0" indent="0" algn="l" rtl="0">
              <a:defRPr sz="1800" b="0" i="0" u="none" strike="noStrike" cap="none" baseline="0"/>
            </a:lvl6pPr>
            <a:lvl7pPr marL="0" marR="0" indent="0" algn="l" rtl="0">
              <a:defRPr sz="1800" b="0" i="0" u="none" strike="noStrike" cap="none" baseline="0"/>
            </a:lvl7pPr>
            <a:lvl8pPr marL="0" marR="0" indent="0" algn="l" rtl="0">
              <a:defRPr sz="1800" b="0" i="0" u="none" strike="noStrike" cap="none" baseline="0"/>
            </a:lvl8pPr>
            <a:lvl9pPr marL="0" marR="0" indent="0" algn="l" rtl="0">
              <a:defRPr sz="1800" b="0" i="0" u="none" strike="noStrike" cap="none" baseline="0"/>
            </a:lvl9pPr>
          </a:lstStyle>
          <a:p>
            <a:endParaRPr dirty="0"/>
          </a:p>
        </p:txBody>
      </p:sp>
    </p:spTree>
    <p:extLst>
      <p:ext uri="{BB962C8B-B14F-4D97-AF65-F5344CB8AC3E}">
        <p14:creationId xmlns:p14="http://schemas.microsoft.com/office/powerpoint/2010/main" val="1254938878"/>
      </p:ext>
    </p:extLst>
  </p:cSld>
  <p:clrMap bg1="lt1" tx1="dk1" bg2="dk2" tx2="lt2" accent1="accent1" accent2="accent2" accent3="accent3" accent4="accent4" accent5="accent5" accent6="accent6" hlink="hlink" folHlink="folHlink"/>
  <p:hf hdr="0" dt="0"/>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idx="11"/>
          </p:nvPr>
        </p:nvSpPr>
        <p:spPr/>
        <p:txBody>
          <a:bodyPr/>
          <a:lstStyle/>
          <a:p>
            <a:endParaRPr lang="en-US" dirty="0"/>
          </a:p>
        </p:txBody>
      </p:sp>
      <p:sp>
        <p:nvSpPr>
          <p:cNvPr id="5" name="Slide Number Placeholder 4"/>
          <p:cNvSpPr>
            <a:spLocks noGrp="1"/>
          </p:cNvSpPr>
          <p:nvPr>
            <p:ph type="sldNum" idx="12"/>
          </p:nvPr>
        </p:nvSpPr>
        <p:spPr/>
        <p:txBody>
          <a:bodyPr/>
          <a:lstStyle/>
          <a:p>
            <a:endParaRPr lang="en-US" dirty="0"/>
          </a:p>
        </p:txBody>
      </p:sp>
    </p:spTree>
    <p:extLst>
      <p:ext uri="{BB962C8B-B14F-4D97-AF65-F5344CB8AC3E}">
        <p14:creationId xmlns:p14="http://schemas.microsoft.com/office/powerpoint/2010/main" val="35519066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slide">
    <p:bg>
      <p:bgPr>
        <a:gradFill>
          <a:gsLst>
            <a:gs pos="17000">
              <a:schemeClr val="tx2">
                <a:lumMod val="75000"/>
              </a:schemeClr>
            </a:gs>
            <a:gs pos="100000">
              <a:schemeClr val="accent4"/>
            </a:gs>
          </a:gsLst>
          <a:lin ang="0" scaled="0"/>
        </a:gradFill>
        <a:effectLst/>
      </p:bgPr>
    </p:bg>
    <p:spTree>
      <p:nvGrpSpPr>
        <p:cNvPr id="1" name=""/>
        <p:cNvGrpSpPr/>
        <p:nvPr/>
      </p:nvGrpSpPr>
      <p:grpSpPr>
        <a:xfrm>
          <a:off x="0" y="0"/>
          <a:ext cx="0" cy="0"/>
          <a:chOff x="0" y="0"/>
          <a:chExt cx="0" cy="0"/>
        </a:xfrm>
      </p:grpSpPr>
      <p:sp>
        <p:nvSpPr>
          <p:cNvPr id="6" name="Title"/>
          <p:cNvSpPr>
            <a:spLocks noGrp="1"/>
          </p:cNvSpPr>
          <p:nvPr>
            <p:ph type="ctrTitle"/>
          </p:nvPr>
        </p:nvSpPr>
        <p:spPr>
          <a:xfrm>
            <a:off x="2954085" y="2209800"/>
            <a:ext cx="8644782" cy="838200"/>
          </a:xfrm>
          <a:prstGeom prst="rect">
            <a:avLst/>
          </a:prstGeom>
        </p:spPr>
        <p:txBody>
          <a:bodyPr anchor="b">
            <a:noAutofit/>
          </a:bodyPr>
          <a:lstStyle>
            <a:lvl1pPr algn="l">
              <a:defRPr sz="4200" b="0" i="0">
                <a:solidFill>
                  <a:schemeClr val="bg1"/>
                </a:solidFill>
                <a:latin typeface="Arial" panose="020B0604020202020204" pitchFamily="34" charset="0"/>
                <a:cs typeface="Arial" pitchFamily="34" charset="0"/>
              </a:defRPr>
            </a:lvl1pPr>
          </a:lstStyle>
          <a:p>
            <a:r>
              <a:rPr lang="en-US"/>
              <a:t>Click to edit Master title style</a:t>
            </a:r>
            <a:endParaRPr lang="en-US" dirty="0"/>
          </a:p>
        </p:txBody>
      </p:sp>
      <p:sp>
        <p:nvSpPr>
          <p:cNvPr id="4" name="Subtitle or Presenter"/>
          <p:cNvSpPr>
            <a:spLocks noGrp="1"/>
          </p:cNvSpPr>
          <p:nvPr>
            <p:ph type="body" sz="quarter" idx="10" hasCustomPrompt="1"/>
          </p:nvPr>
        </p:nvSpPr>
        <p:spPr>
          <a:xfrm>
            <a:off x="2948377" y="3667797"/>
            <a:ext cx="6955204" cy="495641"/>
          </a:xfrm>
          <a:prstGeom prst="rect">
            <a:avLst/>
          </a:prstGeom>
        </p:spPr>
        <p:txBody>
          <a:bodyPr anchor="ctr"/>
          <a:lstStyle>
            <a:lvl1pPr marL="0" indent="0">
              <a:buNone/>
              <a:defRPr sz="2399" b="0" i="0">
                <a:solidFill>
                  <a:schemeClr val="bg2"/>
                </a:solidFill>
                <a:latin typeface="Arial" panose="020B0604020202020204" pitchFamily="34" charset="0"/>
              </a:defRPr>
            </a:lvl1pPr>
          </a:lstStyle>
          <a:p>
            <a:pPr lvl="0"/>
            <a:r>
              <a:rPr lang="en-US" dirty="0"/>
              <a:t>Subtitle or Presenter Name</a:t>
            </a:r>
          </a:p>
        </p:txBody>
      </p:sp>
      <p:sp>
        <p:nvSpPr>
          <p:cNvPr id="10" name="Date">
            <a:extLst>
              <a:ext uri="{FF2B5EF4-FFF2-40B4-BE49-F238E27FC236}">
                <a16:creationId xmlns:a16="http://schemas.microsoft.com/office/drawing/2014/main" id="{CD1522D8-D85B-114D-BA65-311E6510E54B}"/>
              </a:ext>
            </a:extLst>
          </p:cNvPr>
          <p:cNvSpPr>
            <a:spLocks noGrp="1"/>
          </p:cNvSpPr>
          <p:nvPr>
            <p:ph type="body" sz="quarter" idx="11" hasCustomPrompt="1"/>
          </p:nvPr>
        </p:nvSpPr>
        <p:spPr>
          <a:xfrm>
            <a:off x="2948377" y="4170959"/>
            <a:ext cx="6955204" cy="495641"/>
          </a:xfrm>
          <a:prstGeom prst="rect">
            <a:avLst/>
          </a:prstGeom>
        </p:spPr>
        <p:txBody>
          <a:bodyPr anchor="ctr"/>
          <a:lstStyle>
            <a:lvl1pPr marL="0" indent="0">
              <a:buNone/>
              <a:defRPr sz="2399" b="0" i="0">
                <a:solidFill>
                  <a:srgbClr val="8096B6"/>
                </a:solidFill>
                <a:latin typeface="Arial" panose="020B0604020202020204" pitchFamily="34" charset="0"/>
              </a:defRPr>
            </a:lvl1pPr>
          </a:lstStyle>
          <a:p>
            <a:pPr lvl="0"/>
            <a:r>
              <a:rPr lang="en-US" dirty="0"/>
              <a:t>Date</a:t>
            </a:r>
          </a:p>
        </p:txBody>
      </p:sp>
      <p:pic>
        <p:nvPicPr>
          <p:cNvPr id="9" name="Left margin ribbon image">
            <a:extLst>
              <a:ext uri="{FF2B5EF4-FFF2-40B4-BE49-F238E27FC236}">
                <a16:creationId xmlns:a16="http://schemas.microsoft.com/office/drawing/2014/main" id="{159CB8F6-BEFA-E843-AF63-904C612DB8EF}"/>
              </a:ext>
            </a:extLst>
          </p:cNvPr>
          <p:cNvPicPr>
            <a:picLocks noChangeAspect="1"/>
          </p:cNvPicPr>
          <p:nvPr userDrawn="1"/>
        </p:nvPicPr>
        <p:blipFill>
          <a:blip r:embed="rId2">
            <a:alphaModFix amt="12000"/>
          </a:blip>
          <a:stretch>
            <a:fillRect/>
          </a:stretch>
        </p:blipFill>
        <p:spPr>
          <a:xfrm>
            <a:off x="273658" y="0"/>
            <a:ext cx="1262655" cy="6858000"/>
          </a:xfrm>
          <a:prstGeom prst="rect">
            <a:avLst/>
          </a:prstGeom>
        </p:spPr>
      </p:pic>
      <p:sp>
        <p:nvSpPr>
          <p:cNvPr id="8" name="Red rule">
            <a:extLst>
              <a:ext uri="{FF2B5EF4-FFF2-40B4-BE49-F238E27FC236}">
                <a16:creationId xmlns:a16="http://schemas.microsoft.com/office/drawing/2014/main" id="{E58C2001-4BAA-F641-9C90-15743A761429}"/>
              </a:ext>
            </a:extLst>
          </p:cNvPr>
          <p:cNvSpPr/>
          <p:nvPr userDrawn="1"/>
        </p:nvSpPr>
        <p:spPr>
          <a:xfrm>
            <a:off x="3036871" y="3322457"/>
            <a:ext cx="8532178" cy="60943"/>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l"/>
            <a:endParaRPr lang="en-US" sz="2487" dirty="0"/>
          </a:p>
        </p:txBody>
      </p:sp>
      <p:pic>
        <p:nvPicPr>
          <p:cNvPr id="3" name="Picture 2" descr="Text&#10;&#10;Description automatically generated with medium confidence">
            <a:extLst>
              <a:ext uri="{FF2B5EF4-FFF2-40B4-BE49-F238E27FC236}">
                <a16:creationId xmlns:a16="http://schemas.microsoft.com/office/drawing/2014/main" id="{D25E177C-E719-4A22-95E8-4B83A29CE9DE}"/>
              </a:ext>
            </a:extLst>
          </p:cNvPr>
          <p:cNvPicPr>
            <a:picLocks noChangeAspect="1"/>
          </p:cNvPicPr>
          <p:nvPr userDrawn="1"/>
        </p:nvPicPr>
        <p:blipFill>
          <a:blip r:embed="rId3"/>
          <a:stretch>
            <a:fillRect/>
          </a:stretch>
        </p:blipFill>
        <p:spPr>
          <a:xfrm>
            <a:off x="8814403" y="5433481"/>
            <a:ext cx="2941326" cy="993650"/>
          </a:xfrm>
          <a:prstGeom prst="rect">
            <a:avLst/>
          </a:prstGeom>
        </p:spPr>
      </p:pic>
    </p:spTree>
    <p:extLst>
      <p:ext uri="{BB962C8B-B14F-4D97-AF65-F5344CB8AC3E}">
        <p14:creationId xmlns:p14="http://schemas.microsoft.com/office/powerpoint/2010/main" val="3281841558"/>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480FB0A0-DED7-EC46-8193-BC335733CBB0}"/>
              </a:ext>
            </a:extLst>
          </p:cNvPr>
          <p:cNvSpPr>
            <a:spLocks noGrp="1"/>
          </p:cNvSpPr>
          <p:nvPr>
            <p:ph type="title"/>
          </p:nvPr>
        </p:nvSpPr>
        <p:spPr>
          <a:xfrm>
            <a:off x="2948116" y="2691240"/>
            <a:ext cx="8532178"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594880093"/>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87AF4BD8-D702-6942-998E-7220E8107DB6}"/>
              </a:ext>
            </a:extLst>
          </p:cNvPr>
          <p:cNvSpPr>
            <a:spLocks noGrp="1"/>
          </p:cNvSpPr>
          <p:nvPr>
            <p:ph type="title"/>
          </p:nvPr>
        </p:nvSpPr>
        <p:spPr>
          <a:xfrm>
            <a:off x="2937356" y="2691246"/>
            <a:ext cx="8532178"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128953078"/>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2F913A3-B7A0-6B40-AD6C-96F6219BE285}"/>
              </a:ext>
            </a:extLst>
          </p:cNvPr>
          <p:cNvSpPr>
            <a:spLocks noGrp="1"/>
          </p:cNvSpPr>
          <p:nvPr>
            <p:ph type="title"/>
          </p:nvPr>
        </p:nvSpPr>
        <p:spPr>
          <a:xfrm>
            <a:off x="2948120" y="2691240"/>
            <a:ext cx="8532178"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401926494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ragraph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297" y="1202373"/>
            <a:ext cx="10512425" cy="648915"/>
          </a:xfrm>
          <a:prstGeom prst="rect">
            <a:avLst/>
          </a:prstGeom>
        </p:spPr>
        <p:txBody>
          <a:bodyPr vert="horz" lIns="91440" tIns="45720" rIns="91440" bIns="45720" rtlCol="0" anchor="t">
            <a:normAutofit/>
          </a:bodyPr>
          <a:lstStyle>
            <a:lvl1pPr>
              <a:defRPr sz="3200"/>
            </a:lvl1pPr>
          </a:lstStyle>
          <a:p>
            <a:r>
              <a:rPr lang="en-US" dirty="0"/>
              <a:t>Click to edit Master title style</a:t>
            </a:r>
          </a:p>
        </p:txBody>
      </p:sp>
      <p:sp>
        <p:nvSpPr>
          <p:cNvPr id="10" name="Text content area">
            <a:extLst>
              <a:ext uri="{FF2B5EF4-FFF2-40B4-BE49-F238E27FC236}">
                <a16:creationId xmlns:a16="http://schemas.microsoft.com/office/drawing/2014/main" id="{52F0C1DF-6492-8445-A2F1-D57652FA6084}"/>
              </a:ext>
            </a:extLst>
          </p:cNvPr>
          <p:cNvSpPr>
            <a:spLocks noGrp="1"/>
          </p:cNvSpPr>
          <p:nvPr>
            <p:ph type="body" sz="quarter" idx="11"/>
          </p:nvPr>
        </p:nvSpPr>
        <p:spPr>
          <a:xfrm>
            <a:off x="623889" y="2141308"/>
            <a:ext cx="9614932" cy="2986087"/>
          </a:xfrm>
          <a:prstGeom prst="rect">
            <a:avLst/>
          </a:prstGeom>
        </p:spPr>
        <p:txBody>
          <a:bodyPr/>
          <a:lstStyle>
            <a:lvl1pPr marL="342900" indent="-342900">
              <a:spcBef>
                <a:spcPts val="0"/>
              </a:spcBef>
              <a:spcAft>
                <a:spcPts val="1200"/>
              </a:spcAft>
              <a:buClr>
                <a:schemeClr val="accent6"/>
              </a:buClr>
              <a:buFont typeface="Wingdings" panose="05000000000000000000" pitchFamily="2" charset="2"/>
              <a:buChar char="§"/>
              <a:defRPr sz="2400">
                <a:solidFill>
                  <a:schemeClr val="tx1"/>
                </a:solidFill>
                <a:latin typeface="+mn-lt"/>
              </a:defRPr>
            </a:lvl1pPr>
            <a:lvl2pPr marL="685800" indent="-347472">
              <a:spcBef>
                <a:spcPts val="0"/>
              </a:spcBef>
              <a:spcAft>
                <a:spcPts val="600"/>
              </a:spcAft>
              <a:defRPr sz="2400">
                <a:latin typeface="+mn-lt"/>
              </a:defRPr>
            </a:lvl2pPr>
            <a:lvl3pPr marL="1024128" indent="-347472">
              <a:spcBef>
                <a:spcPts val="0"/>
              </a:spcBef>
              <a:spcAft>
                <a:spcPts val="600"/>
              </a:spcAft>
              <a:buFont typeface="Arial" panose="020B0604020202020204" pitchFamily="34" charset="0"/>
              <a:buChar char="•"/>
              <a:defRPr sz="2400">
                <a:latin typeface="+mn-lt"/>
              </a:defRPr>
            </a:lvl3pPr>
            <a:lvl4pPr marL="1481328" indent="-347472">
              <a:spcBef>
                <a:spcPts val="0"/>
              </a:spcBef>
              <a:spcAft>
                <a:spcPts val="600"/>
              </a:spcAft>
              <a:buClr>
                <a:schemeClr val="accent6"/>
              </a:buClr>
              <a:buFont typeface="System Font Regular"/>
              <a:buChar char="–"/>
              <a:defRPr sz="2400">
                <a:latin typeface="+mn-lt"/>
              </a:defRPr>
            </a:lvl4pPr>
            <a:lvl5pPr marL="1828800" indent="-347472">
              <a:spcBef>
                <a:spcPts val="0"/>
              </a:spcBef>
              <a:spcAft>
                <a:spcPts val="600"/>
              </a:spcAft>
              <a:buClr>
                <a:schemeClr val="accent6"/>
              </a:buClr>
              <a:buSzPct val="100000"/>
              <a:buFont typeface="System Font Regular"/>
              <a:buChar char="–"/>
              <a:defRPr sz="24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62329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F5711D-CA17-45FD-8471-C62E86CE735D}" type="datetime4">
              <a:rPr lang="en-US" smtClean="0"/>
              <a:t>April 10, 2024</a:t>
            </a:fld>
            <a:endParaRPr lang="en-US" dirty="0"/>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297" y="1162569"/>
            <a:ext cx="10512425" cy="648915"/>
          </a:xfrm>
          <a:prstGeom prst="rect">
            <a:avLst/>
          </a:prstGeom>
        </p:spPr>
        <p:txBody>
          <a:bodyPr vert="horz" lIns="91440" tIns="45720" rIns="91440" bIns="45720" rtlCol="0" anchor="t">
            <a:normAutofit/>
          </a:bodyPr>
          <a:lstStyle>
            <a:lvl1pPr>
              <a:defRPr sz="3200"/>
            </a:lvl1pPr>
          </a:lstStyle>
          <a:p>
            <a:r>
              <a:rPr lang="en-US" dirty="0"/>
              <a:t>Click to edit Master title style</a:t>
            </a:r>
          </a:p>
        </p:txBody>
      </p:sp>
      <p:sp>
        <p:nvSpPr>
          <p:cNvPr id="10" name="Column 1">
            <a:extLst>
              <a:ext uri="{FF2B5EF4-FFF2-40B4-BE49-F238E27FC236}">
                <a16:creationId xmlns:a16="http://schemas.microsoft.com/office/drawing/2014/main" id="{52F0C1DF-6492-8445-A2F1-D57652FA6084}"/>
              </a:ext>
            </a:extLst>
          </p:cNvPr>
          <p:cNvSpPr>
            <a:spLocks noGrp="1"/>
          </p:cNvSpPr>
          <p:nvPr>
            <p:ph type="body" sz="quarter" idx="11" hasCustomPrompt="1"/>
          </p:nvPr>
        </p:nvSpPr>
        <p:spPr>
          <a:xfrm>
            <a:off x="623888" y="2049029"/>
            <a:ext cx="5171439" cy="2986087"/>
          </a:xfrm>
          <a:prstGeom prst="rect">
            <a:avLst/>
          </a:prstGeom>
        </p:spPr>
        <p:txBody>
          <a:bodyPr/>
          <a:lstStyle>
            <a:lvl1pPr marL="342900" indent="-342900">
              <a:spcBef>
                <a:spcPts val="0"/>
              </a:spcBef>
              <a:spcAft>
                <a:spcPts val="800"/>
              </a:spcAft>
              <a:buClr>
                <a:schemeClr val="accent6"/>
              </a:buClr>
              <a:buFont typeface="Wingdings" panose="05000000000000000000" pitchFamily="2" charset="2"/>
              <a:buChar char="§"/>
              <a:defRPr sz="2200">
                <a:solidFill>
                  <a:schemeClr val="tx1"/>
                </a:solidFill>
                <a:latin typeface="+mn-lt"/>
              </a:defRPr>
            </a:lvl1pPr>
            <a:lvl2pPr marL="514350" indent="-346075">
              <a:spcBef>
                <a:spcPts val="0"/>
              </a:spcBef>
              <a:spcAft>
                <a:spcPts val="800"/>
              </a:spcAft>
              <a:buFont typeface="Arial" panose="020B0604020202020204" pitchFamily="34" charset="0"/>
              <a:buChar char="•"/>
              <a:defRPr sz="2200">
                <a:latin typeface="+mn-lt"/>
              </a:defRPr>
            </a:lvl2pPr>
            <a:lvl3pPr marL="685800" indent="-285750">
              <a:spcBef>
                <a:spcPts val="0"/>
              </a:spcBef>
              <a:spcAft>
                <a:spcPts val="800"/>
              </a:spcAft>
              <a:buFont typeface="Arial" panose="020B0604020202020204" pitchFamily="34" charset="0"/>
              <a:buChar char="̶"/>
              <a:defRPr sz="2200">
                <a:latin typeface="+mn-lt"/>
              </a:defRPr>
            </a:lvl3pPr>
            <a:lvl4pPr marL="914400" indent="-342900">
              <a:spcBef>
                <a:spcPts val="0"/>
              </a:spcBef>
              <a:spcAft>
                <a:spcPts val="800"/>
              </a:spcAft>
              <a:buClr>
                <a:schemeClr val="accent6"/>
              </a:buClr>
              <a:buFont typeface="Arial" panose="020B0604020202020204" pitchFamily="34" charset="0"/>
              <a:buChar char="­"/>
              <a:defRPr sz="2200">
                <a:latin typeface="+mn-lt"/>
              </a:defRPr>
            </a:lvl4pPr>
            <a:lvl5pPr marL="1028700" indent="-342900">
              <a:spcBef>
                <a:spcPts val="0"/>
              </a:spcBef>
              <a:spcAft>
                <a:spcPts val="800"/>
              </a:spcAft>
              <a:buClr>
                <a:schemeClr val="accent6"/>
              </a:buClr>
              <a:buSzPct val="100000"/>
              <a:buFont typeface="System Font Regular"/>
              <a:buChar char="–"/>
              <a:defRPr sz="22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Column 2">
            <a:extLst>
              <a:ext uri="{FF2B5EF4-FFF2-40B4-BE49-F238E27FC236}">
                <a16:creationId xmlns:a16="http://schemas.microsoft.com/office/drawing/2014/main" id="{52F0C1DF-6492-8445-A2F1-D57652FA6084}"/>
              </a:ext>
            </a:extLst>
          </p:cNvPr>
          <p:cNvSpPr>
            <a:spLocks noGrp="1"/>
          </p:cNvSpPr>
          <p:nvPr>
            <p:ph type="body" sz="quarter" idx="12" hasCustomPrompt="1"/>
          </p:nvPr>
        </p:nvSpPr>
        <p:spPr>
          <a:xfrm>
            <a:off x="6015038" y="2049028"/>
            <a:ext cx="5171439" cy="2986087"/>
          </a:xfrm>
          <a:prstGeom prst="rect">
            <a:avLst/>
          </a:prstGeom>
        </p:spPr>
        <p:txBody>
          <a:bodyPr/>
          <a:lstStyle>
            <a:lvl1pPr marL="342900" indent="-342900">
              <a:spcBef>
                <a:spcPts val="0"/>
              </a:spcBef>
              <a:spcAft>
                <a:spcPts val="800"/>
              </a:spcAft>
              <a:buClr>
                <a:schemeClr val="accent6"/>
              </a:buClr>
              <a:buFont typeface="Wingdings" panose="05000000000000000000" pitchFamily="2" charset="2"/>
              <a:buChar char="§"/>
              <a:defRPr sz="2200">
                <a:solidFill>
                  <a:schemeClr val="tx1"/>
                </a:solidFill>
                <a:latin typeface="+mn-lt"/>
              </a:defRPr>
            </a:lvl1pPr>
            <a:lvl2pPr marL="514350" indent="-346075">
              <a:spcBef>
                <a:spcPts val="0"/>
              </a:spcBef>
              <a:spcAft>
                <a:spcPts val="800"/>
              </a:spcAft>
              <a:buFont typeface="Arial" panose="020B0604020202020204" pitchFamily="34" charset="0"/>
              <a:buChar char="•"/>
              <a:defRPr sz="2200">
                <a:latin typeface="+mn-lt"/>
              </a:defRPr>
            </a:lvl2pPr>
            <a:lvl3pPr marL="685800" indent="-285750">
              <a:spcBef>
                <a:spcPts val="0"/>
              </a:spcBef>
              <a:spcAft>
                <a:spcPts val="800"/>
              </a:spcAft>
              <a:buFont typeface="Arial" panose="020B0604020202020204" pitchFamily="34" charset="0"/>
              <a:buChar char="̶"/>
              <a:defRPr sz="2200">
                <a:latin typeface="+mn-lt"/>
              </a:defRPr>
            </a:lvl3pPr>
            <a:lvl4pPr marL="914400" indent="-342900">
              <a:spcBef>
                <a:spcPts val="0"/>
              </a:spcBef>
              <a:spcAft>
                <a:spcPts val="800"/>
              </a:spcAft>
              <a:buClr>
                <a:schemeClr val="accent6"/>
              </a:buClr>
              <a:buFont typeface="Arial" panose="020B0604020202020204" pitchFamily="34" charset="0"/>
              <a:buChar char="­"/>
              <a:defRPr sz="2200">
                <a:latin typeface="+mn-lt"/>
              </a:defRPr>
            </a:lvl4pPr>
            <a:lvl5pPr marL="1028700" indent="-342900">
              <a:spcBef>
                <a:spcPts val="0"/>
              </a:spcBef>
              <a:spcAft>
                <a:spcPts val="800"/>
              </a:spcAft>
              <a:buClr>
                <a:schemeClr val="accent6"/>
              </a:buClr>
              <a:buSzPct val="100000"/>
              <a:buFont typeface="System Font Regular"/>
              <a:buChar char="–"/>
              <a:defRPr sz="22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62329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0A14F4-0CE7-440D-A9AD-AE6DF60A6C88}" type="datetime4">
              <a:rPr lang="en-US" smtClean="0"/>
              <a:t>April 10, 2024</a:t>
            </a:fld>
            <a:endParaRPr lang="en-US" dirty="0"/>
          </a:p>
        </p:txBody>
      </p:sp>
    </p:spTree>
    <p:extLst>
      <p:ext uri="{BB962C8B-B14F-4D97-AF65-F5344CB8AC3E}">
        <p14:creationId xmlns:p14="http://schemas.microsoft.com/office/powerpoint/2010/main" val="2833506996"/>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column">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297" y="1137402"/>
            <a:ext cx="10512425" cy="648915"/>
          </a:xfrm>
          <a:prstGeom prst="rect">
            <a:avLst/>
          </a:prstGeom>
        </p:spPr>
        <p:txBody>
          <a:bodyPr vert="horz" lIns="91440" tIns="45720" rIns="91440" bIns="45720" rtlCol="0" anchor="t">
            <a:normAutofit/>
          </a:bodyPr>
          <a:lstStyle>
            <a:lvl1pPr>
              <a:defRPr sz="3200"/>
            </a:lvl1pPr>
          </a:lstStyle>
          <a:p>
            <a:r>
              <a:rPr lang="en-US" dirty="0"/>
              <a:t>Click to edit Master title style</a:t>
            </a:r>
          </a:p>
        </p:txBody>
      </p:sp>
      <p:sp>
        <p:nvSpPr>
          <p:cNvPr id="13" name="Column 1 Text">
            <a:extLst>
              <a:ext uri="{FF2B5EF4-FFF2-40B4-BE49-F238E27FC236}">
                <a16:creationId xmlns:a16="http://schemas.microsoft.com/office/drawing/2014/main" id="{52F0C1DF-6492-8445-A2F1-D57652FA6084}"/>
              </a:ext>
            </a:extLst>
          </p:cNvPr>
          <p:cNvSpPr>
            <a:spLocks noGrp="1"/>
          </p:cNvSpPr>
          <p:nvPr>
            <p:ph type="body" sz="quarter" idx="14" hasCustomPrompt="1"/>
          </p:nvPr>
        </p:nvSpPr>
        <p:spPr>
          <a:xfrm>
            <a:off x="623297" y="2085597"/>
            <a:ext cx="3443756" cy="2986087"/>
          </a:xfrm>
          <a:prstGeom prst="rect">
            <a:avLst/>
          </a:prstGeom>
        </p:spPr>
        <p:txBody>
          <a:bodyPr/>
          <a:lstStyle>
            <a:lvl1pPr marL="0" indent="0">
              <a:spcBef>
                <a:spcPts val="0"/>
              </a:spcBef>
              <a:spcAft>
                <a:spcPts val="1200"/>
              </a:spcAft>
              <a:buClr>
                <a:schemeClr val="accent6"/>
              </a:buClr>
              <a:buFontTx/>
              <a:buNone/>
              <a:defRPr sz="2200">
                <a:solidFill>
                  <a:schemeClr val="tx1"/>
                </a:solidFill>
                <a:latin typeface="+mn-lt"/>
              </a:defRPr>
            </a:lvl1pPr>
            <a:lvl2pPr marL="284163" indent="-284163">
              <a:spcBef>
                <a:spcPts val="0"/>
              </a:spcBef>
              <a:spcAft>
                <a:spcPts val="600"/>
              </a:spcAft>
              <a:defRPr sz="2200">
                <a:latin typeface="+mn-lt"/>
              </a:defRPr>
            </a:lvl2pPr>
            <a:lvl3pPr marL="458788" indent="-223838">
              <a:spcBef>
                <a:spcPts val="0"/>
              </a:spcBef>
              <a:spcAft>
                <a:spcPts val="600"/>
              </a:spcAft>
              <a:buFont typeface="Arial" panose="020B0604020202020204" pitchFamily="34" charset="0"/>
              <a:buChar char="•"/>
              <a:defRPr sz="2200">
                <a:latin typeface="+mn-lt"/>
              </a:defRPr>
            </a:lvl3pPr>
            <a:lvl4pPr marL="684213" indent="-225425">
              <a:spcBef>
                <a:spcPts val="0"/>
              </a:spcBef>
              <a:spcAft>
                <a:spcPts val="600"/>
              </a:spcAft>
              <a:buClr>
                <a:schemeClr val="accent6"/>
              </a:buClr>
              <a:buFont typeface="System Font Regular"/>
              <a:buChar char="–"/>
              <a:tabLst/>
              <a:defRPr sz="2200">
                <a:latin typeface="+mn-lt"/>
              </a:defRPr>
            </a:lvl4pPr>
            <a:lvl5pPr marL="1373188" indent="-230188">
              <a:spcBef>
                <a:spcPts val="0"/>
              </a:spcBef>
              <a:spcAft>
                <a:spcPts val="600"/>
              </a:spcAft>
              <a:buClr>
                <a:schemeClr val="accent6"/>
              </a:buClr>
              <a:buSzPct val="100000"/>
              <a:buFont typeface="System Font Regular"/>
              <a:buChar char="–"/>
              <a:defRPr sz="22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Column 2 Text">
            <a:extLst>
              <a:ext uri="{FF2B5EF4-FFF2-40B4-BE49-F238E27FC236}">
                <a16:creationId xmlns:a16="http://schemas.microsoft.com/office/drawing/2014/main" id="{52F0C1DF-6492-8445-A2F1-D57652FA6084}"/>
              </a:ext>
            </a:extLst>
          </p:cNvPr>
          <p:cNvSpPr>
            <a:spLocks noGrp="1"/>
          </p:cNvSpPr>
          <p:nvPr>
            <p:ph type="body" sz="quarter" idx="13" hasCustomPrompt="1"/>
          </p:nvPr>
        </p:nvSpPr>
        <p:spPr>
          <a:xfrm>
            <a:off x="4237751" y="2085597"/>
            <a:ext cx="3443756" cy="2986087"/>
          </a:xfrm>
          <a:prstGeom prst="rect">
            <a:avLst/>
          </a:prstGeom>
        </p:spPr>
        <p:txBody>
          <a:bodyPr/>
          <a:lstStyle>
            <a:lvl1pPr marL="0" indent="0">
              <a:spcBef>
                <a:spcPts val="0"/>
              </a:spcBef>
              <a:spcAft>
                <a:spcPts val="1200"/>
              </a:spcAft>
              <a:buClr>
                <a:schemeClr val="accent6"/>
              </a:buClr>
              <a:buFontTx/>
              <a:buNone/>
              <a:defRPr sz="2200">
                <a:solidFill>
                  <a:schemeClr val="tx1"/>
                </a:solidFill>
                <a:latin typeface="+mn-lt"/>
              </a:defRPr>
            </a:lvl1pPr>
            <a:lvl2pPr marL="284163" indent="-284163">
              <a:spcBef>
                <a:spcPts val="0"/>
              </a:spcBef>
              <a:spcAft>
                <a:spcPts val="600"/>
              </a:spcAft>
              <a:defRPr sz="2200">
                <a:latin typeface="+mn-lt"/>
              </a:defRPr>
            </a:lvl2pPr>
            <a:lvl3pPr marL="458788" indent="-223838">
              <a:spcBef>
                <a:spcPts val="0"/>
              </a:spcBef>
              <a:spcAft>
                <a:spcPts val="600"/>
              </a:spcAft>
              <a:buFont typeface="Arial" panose="020B0604020202020204" pitchFamily="34" charset="0"/>
              <a:buChar char="•"/>
              <a:defRPr sz="2200">
                <a:latin typeface="+mn-lt"/>
              </a:defRPr>
            </a:lvl3pPr>
            <a:lvl4pPr marL="684213" indent="-225425">
              <a:spcBef>
                <a:spcPts val="0"/>
              </a:spcBef>
              <a:spcAft>
                <a:spcPts val="600"/>
              </a:spcAft>
              <a:buClr>
                <a:schemeClr val="accent6"/>
              </a:buClr>
              <a:buFont typeface="System Font Regular"/>
              <a:buChar char="–"/>
              <a:tabLst/>
              <a:defRPr sz="2200">
                <a:latin typeface="+mn-lt"/>
              </a:defRPr>
            </a:lvl4pPr>
            <a:lvl5pPr marL="1373188" indent="-230188">
              <a:spcBef>
                <a:spcPts val="0"/>
              </a:spcBef>
              <a:spcAft>
                <a:spcPts val="600"/>
              </a:spcAft>
              <a:buClr>
                <a:schemeClr val="accent6"/>
              </a:buClr>
              <a:buSzPct val="100000"/>
              <a:buFont typeface="System Font Regular"/>
              <a:buChar char="–"/>
              <a:defRPr sz="22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Column 3 Text">
            <a:extLst>
              <a:ext uri="{FF2B5EF4-FFF2-40B4-BE49-F238E27FC236}">
                <a16:creationId xmlns:a16="http://schemas.microsoft.com/office/drawing/2014/main" id="{52F0C1DF-6492-8445-A2F1-D57652FA6084}"/>
              </a:ext>
            </a:extLst>
          </p:cNvPr>
          <p:cNvSpPr>
            <a:spLocks noGrp="1"/>
          </p:cNvSpPr>
          <p:nvPr>
            <p:ph type="body" sz="quarter" idx="12" hasCustomPrompt="1"/>
          </p:nvPr>
        </p:nvSpPr>
        <p:spPr>
          <a:xfrm>
            <a:off x="7852205" y="2078951"/>
            <a:ext cx="3443756" cy="2986087"/>
          </a:xfrm>
          <a:prstGeom prst="rect">
            <a:avLst/>
          </a:prstGeom>
        </p:spPr>
        <p:txBody>
          <a:bodyPr/>
          <a:lstStyle>
            <a:lvl1pPr marL="0" indent="0">
              <a:spcBef>
                <a:spcPts val="0"/>
              </a:spcBef>
              <a:spcAft>
                <a:spcPts val="1200"/>
              </a:spcAft>
              <a:buClr>
                <a:schemeClr val="accent6"/>
              </a:buClr>
              <a:buFontTx/>
              <a:buNone/>
              <a:defRPr sz="2200">
                <a:solidFill>
                  <a:schemeClr val="tx1"/>
                </a:solidFill>
                <a:latin typeface="+mn-lt"/>
              </a:defRPr>
            </a:lvl1pPr>
            <a:lvl2pPr marL="284163" indent="-284163">
              <a:spcBef>
                <a:spcPts val="0"/>
              </a:spcBef>
              <a:spcAft>
                <a:spcPts val="600"/>
              </a:spcAft>
              <a:defRPr sz="2200">
                <a:latin typeface="+mn-lt"/>
              </a:defRPr>
            </a:lvl2pPr>
            <a:lvl3pPr marL="458788" indent="-223838">
              <a:spcBef>
                <a:spcPts val="0"/>
              </a:spcBef>
              <a:spcAft>
                <a:spcPts val="600"/>
              </a:spcAft>
              <a:buFont typeface="Arial" panose="020B0604020202020204" pitchFamily="34" charset="0"/>
              <a:buChar char="•"/>
              <a:defRPr sz="2200">
                <a:latin typeface="+mn-lt"/>
              </a:defRPr>
            </a:lvl3pPr>
            <a:lvl4pPr marL="684213" indent="-225425">
              <a:spcBef>
                <a:spcPts val="0"/>
              </a:spcBef>
              <a:spcAft>
                <a:spcPts val="600"/>
              </a:spcAft>
              <a:buClr>
                <a:schemeClr val="accent6"/>
              </a:buClr>
              <a:buFont typeface="System Font Regular"/>
              <a:buChar char="–"/>
              <a:tabLst/>
              <a:defRPr sz="2200">
                <a:latin typeface="+mn-lt"/>
              </a:defRPr>
            </a:lvl4pPr>
            <a:lvl5pPr marL="1373188" indent="-230188">
              <a:spcBef>
                <a:spcPts val="0"/>
              </a:spcBef>
              <a:spcAft>
                <a:spcPts val="600"/>
              </a:spcAft>
              <a:buClr>
                <a:schemeClr val="accent6"/>
              </a:buClr>
              <a:buSzPct val="100000"/>
              <a:buFont typeface="System Font Regular"/>
              <a:buChar char="–"/>
              <a:defRPr sz="22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62329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CCD475-BD3D-4D8F-9C25-3936DE8BD1EA}" type="datetime4">
              <a:rPr lang="en-US" smtClean="0"/>
              <a:t>April 10, 2024</a:t>
            </a:fld>
            <a:endParaRPr lang="en-US" dirty="0"/>
          </a:p>
        </p:txBody>
      </p:sp>
    </p:spTree>
    <p:extLst>
      <p:ext uri="{BB962C8B-B14F-4D97-AF65-F5344CB8AC3E}">
        <p14:creationId xmlns:p14="http://schemas.microsoft.com/office/powerpoint/2010/main" val="3401759276"/>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297" y="1170958"/>
            <a:ext cx="10512425" cy="648915"/>
          </a:xfrm>
          <a:prstGeom prst="rect">
            <a:avLst/>
          </a:prstGeom>
        </p:spPr>
        <p:txBody>
          <a:bodyPr vert="horz" lIns="91440" tIns="45720" rIns="91440" bIns="45720" rtlCol="0" anchor="t">
            <a:normAutofit/>
          </a:bodyPr>
          <a:lstStyle>
            <a:lvl1pPr>
              <a:defRPr sz="3200"/>
            </a:lvl1pPr>
          </a:lstStyle>
          <a:p>
            <a:r>
              <a:rPr lang="en-US" dirty="0"/>
              <a:t>Click to edit Master title style</a:t>
            </a:r>
          </a:p>
        </p:txBody>
      </p:sp>
      <p:sp>
        <p:nvSpPr>
          <p:cNvPr id="8" name="Text Column 1">
            <a:extLst>
              <a:ext uri="{FF2B5EF4-FFF2-40B4-BE49-F238E27FC236}">
                <a16:creationId xmlns:a16="http://schemas.microsoft.com/office/drawing/2014/main" id="{52F0C1DF-6492-8445-A2F1-D57652FA6084}"/>
              </a:ext>
            </a:extLst>
          </p:cNvPr>
          <p:cNvSpPr>
            <a:spLocks noGrp="1"/>
          </p:cNvSpPr>
          <p:nvPr>
            <p:ph type="body" sz="quarter" idx="12" hasCustomPrompt="1"/>
          </p:nvPr>
        </p:nvSpPr>
        <p:spPr>
          <a:xfrm>
            <a:off x="623297" y="2052043"/>
            <a:ext cx="2743200" cy="2986087"/>
          </a:xfrm>
          <a:prstGeom prst="rect">
            <a:avLst/>
          </a:prstGeom>
        </p:spPr>
        <p:txBody>
          <a:bodyPr/>
          <a:lstStyle>
            <a:lvl1pPr marL="0" indent="0">
              <a:spcBef>
                <a:spcPts val="0"/>
              </a:spcBef>
              <a:spcAft>
                <a:spcPts val="1200"/>
              </a:spcAft>
              <a:buClr>
                <a:schemeClr val="accent6"/>
              </a:buClr>
              <a:buFontTx/>
              <a:buNone/>
              <a:defRPr sz="2000">
                <a:solidFill>
                  <a:schemeClr val="tx1"/>
                </a:solidFill>
                <a:latin typeface="+mn-lt"/>
              </a:defRPr>
            </a:lvl1pPr>
            <a:lvl2pPr marL="344488" indent="-230188">
              <a:spcBef>
                <a:spcPts val="0"/>
              </a:spcBef>
              <a:spcAft>
                <a:spcPts val="600"/>
              </a:spcAft>
              <a:defRPr sz="2000">
                <a:latin typeface="+mn-lt"/>
              </a:defRPr>
            </a:lvl2pPr>
            <a:lvl3pPr marL="458788" indent="-228600">
              <a:spcBef>
                <a:spcPts val="0"/>
              </a:spcBef>
              <a:spcAft>
                <a:spcPts val="600"/>
              </a:spcAft>
              <a:buFont typeface="Arial" panose="020B0604020202020204" pitchFamily="34" charset="0"/>
              <a:buChar char="•"/>
              <a:defRPr sz="2000">
                <a:latin typeface="+mn-lt"/>
              </a:defRPr>
            </a:lvl3pPr>
            <a:lvl4pPr marL="569913" indent="-230188">
              <a:spcBef>
                <a:spcPts val="0"/>
              </a:spcBef>
              <a:spcAft>
                <a:spcPts val="600"/>
              </a:spcAft>
              <a:buClr>
                <a:schemeClr val="accent6"/>
              </a:buClr>
              <a:buFont typeface="System Font Regular"/>
              <a:buChar char="–"/>
              <a:tabLst/>
              <a:defRPr sz="2000">
                <a:latin typeface="+mn-lt"/>
              </a:defRPr>
            </a:lvl4pPr>
            <a:lvl5pPr marL="684213" indent="-225425">
              <a:spcBef>
                <a:spcPts val="0"/>
              </a:spcBef>
              <a:spcAft>
                <a:spcPts val="600"/>
              </a:spcAft>
              <a:buClr>
                <a:schemeClr val="accent6"/>
              </a:buClr>
              <a:buSzPct val="100000"/>
              <a:buFont typeface="System Font Regular"/>
              <a:buChar char="–"/>
              <a:defRPr sz="20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Column 2">
            <a:extLst>
              <a:ext uri="{FF2B5EF4-FFF2-40B4-BE49-F238E27FC236}">
                <a16:creationId xmlns:a16="http://schemas.microsoft.com/office/drawing/2014/main" id="{52F0C1DF-6492-8445-A2F1-D57652FA6084}"/>
              </a:ext>
            </a:extLst>
          </p:cNvPr>
          <p:cNvSpPr>
            <a:spLocks noGrp="1"/>
          </p:cNvSpPr>
          <p:nvPr>
            <p:ph type="body" sz="quarter" idx="13" hasCustomPrompt="1"/>
          </p:nvPr>
        </p:nvSpPr>
        <p:spPr>
          <a:xfrm>
            <a:off x="3426979" y="2052041"/>
            <a:ext cx="2743200" cy="2986087"/>
          </a:xfrm>
          <a:prstGeom prst="rect">
            <a:avLst/>
          </a:prstGeom>
        </p:spPr>
        <p:txBody>
          <a:bodyPr/>
          <a:lstStyle>
            <a:lvl1pPr marL="0" indent="0">
              <a:spcBef>
                <a:spcPts val="0"/>
              </a:spcBef>
              <a:spcAft>
                <a:spcPts val="1200"/>
              </a:spcAft>
              <a:buClr>
                <a:schemeClr val="accent6"/>
              </a:buClr>
              <a:buFontTx/>
              <a:buNone/>
              <a:defRPr sz="2000">
                <a:solidFill>
                  <a:schemeClr val="tx1"/>
                </a:solidFill>
                <a:latin typeface="+mn-lt"/>
              </a:defRPr>
            </a:lvl1pPr>
            <a:lvl2pPr marL="344488" indent="-230188">
              <a:spcBef>
                <a:spcPts val="0"/>
              </a:spcBef>
              <a:spcAft>
                <a:spcPts val="600"/>
              </a:spcAft>
              <a:defRPr sz="2000">
                <a:latin typeface="+mn-lt"/>
              </a:defRPr>
            </a:lvl2pPr>
            <a:lvl3pPr marL="458788" indent="-228600">
              <a:spcBef>
                <a:spcPts val="0"/>
              </a:spcBef>
              <a:spcAft>
                <a:spcPts val="600"/>
              </a:spcAft>
              <a:buFont typeface="Arial" panose="020B0604020202020204" pitchFamily="34" charset="0"/>
              <a:buChar char="•"/>
              <a:defRPr sz="2000">
                <a:latin typeface="+mn-lt"/>
              </a:defRPr>
            </a:lvl3pPr>
            <a:lvl4pPr marL="569913" indent="-230188">
              <a:spcBef>
                <a:spcPts val="0"/>
              </a:spcBef>
              <a:spcAft>
                <a:spcPts val="600"/>
              </a:spcAft>
              <a:buClr>
                <a:schemeClr val="accent6"/>
              </a:buClr>
              <a:buFont typeface="System Font Regular"/>
              <a:buChar char="–"/>
              <a:tabLst/>
              <a:defRPr sz="2000">
                <a:latin typeface="+mn-lt"/>
              </a:defRPr>
            </a:lvl4pPr>
            <a:lvl5pPr marL="684213" indent="-225425">
              <a:spcBef>
                <a:spcPts val="0"/>
              </a:spcBef>
              <a:spcAft>
                <a:spcPts val="600"/>
              </a:spcAft>
              <a:buClr>
                <a:schemeClr val="accent6"/>
              </a:buClr>
              <a:buSzPct val="100000"/>
              <a:buFont typeface="System Font Regular"/>
              <a:buChar char="–"/>
              <a:defRPr sz="20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Text Column 3">
            <a:extLst>
              <a:ext uri="{FF2B5EF4-FFF2-40B4-BE49-F238E27FC236}">
                <a16:creationId xmlns:a16="http://schemas.microsoft.com/office/drawing/2014/main" id="{52F0C1DF-6492-8445-A2F1-D57652FA6084}"/>
              </a:ext>
            </a:extLst>
          </p:cNvPr>
          <p:cNvSpPr>
            <a:spLocks noGrp="1"/>
          </p:cNvSpPr>
          <p:nvPr>
            <p:ph type="body" sz="quarter" idx="14" hasCustomPrompt="1"/>
          </p:nvPr>
        </p:nvSpPr>
        <p:spPr>
          <a:xfrm>
            <a:off x="6230661" y="2048313"/>
            <a:ext cx="2743200" cy="2986087"/>
          </a:xfrm>
          <a:prstGeom prst="rect">
            <a:avLst/>
          </a:prstGeom>
        </p:spPr>
        <p:txBody>
          <a:bodyPr/>
          <a:lstStyle>
            <a:lvl1pPr marL="0" indent="0">
              <a:spcBef>
                <a:spcPts val="0"/>
              </a:spcBef>
              <a:spcAft>
                <a:spcPts val="1200"/>
              </a:spcAft>
              <a:buClr>
                <a:schemeClr val="accent6"/>
              </a:buClr>
              <a:buFontTx/>
              <a:buNone/>
              <a:defRPr sz="2000">
                <a:solidFill>
                  <a:schemeClr val="tx1"/>
                </a:solidFill>
                <a:latin typeface="+mn-lt"/>
              </a:defRPr>
            </a:lvl1pPr>
            <a:lvl2pPr marL="344488" indent="-230188">
              <a:spcBef>
                <a:spcPts val="0"/>
              </a:spcBef>
              <a:spcAft>
                <a:spcPts val="600"/>
              </a:spcAft>
              <a:defRPr sz="2000">
                <a:latin typeface="+mn-lt"/>
              </a:defRPr>
            </a:lvl2pPr>
            <a:lvl3pPr marL="458788" indent="-228600">
              <a:spcBef>
                <a:spcPts val="0"/>
              </a:spcBef>
              <a:spcAft>
                <a:spcPts val="600"/>
              </a:spcAft>
              <a:buFont typeface="Arial" panose="020B0604020202020204" pitchFamily="34" charset="0"/>
              <a:buChar char="•"/>
              <a:defRPr sz="2000">
                <a:latin typeface="+mn-lt"/>
              </a:defRPr>
            </a:lvl3pPr>
            <a:lvl4pPr marL="569913" indent="-230188">
              <a:spcBef>
                <a:spcPts val="0"/>
              </a:spcBef>
              <a:spcAft>
                <a:spcPts val="600"/>
              </a:spcAft>
              <a:buClr>
                <a:schemeClr val="accent6"/>
              </a:buClr>
              <a:buFont typeface="System Font Regular"/>
              <a:buChar char="–"/>
              <a:tabLst/>
              <a:defRPr sz="2000">
                <a:latin typeface="+mn-lt"/>
              </a:defRPr>
            </a:lvl4pPr>
            <a:lvl5pPr marL="684213" indent="-225425">
              <a:spcBef>
                <a:spcPts val="0"/>
              </a:spcBef>
              <a:spcAft>
                <a:spcPts val="600"/>
              </a:spcAft>
              <a:buClr>
                <a:schemeClr val="accent6"/>
              </a:buClr>
              <a:buSzPct val="100000"/>
              <a:buFont typeface="System Font Regular"/>
              <a:buChar char="–"/>
              <a:defRPr sz="20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ext Column 4">
            <a:extLst>
              <a:ext uri="{FF2B5EF4-FFF2-40B4-BE49-F238E27FC236}">
                <a16:creationId xmlns:a16="http://schemas.microsoft.com/office/drawing/2014/main" id="{52F0C1DF-6492-8445-A2F1-D57652FA6084}"/>
              </a:ext>
            </a:extLst>
          </p:cNvPr>
          <p:cNvSpPr>
            <a:spLocks noGrp="1"/>
          </p:cNvSpPr>
          <p:nvPr>
            <p:ph type="body" sz="quarter" idx="15" hasCustomPrompt="1"/>
          </p:nvPr>
        </p:nvSpPr>
        <p:spPr>
          <a:xfrm>
            <a:off x="9034343" y="2056886"/>
            <a:ext cx="2743200" cy="2986087"/>
          </a:xfrm>
          <a:prstGeom prst="rect">
            <a:avLst/>
          </a:prstGeom>
        </p:spPr>
        <p:txBody>
          <a:bodyPr/>
          <a:lstStyle>
            <a:lvl1pPr marL="0" indent="0">
              <a:spcBef>
                <a:spcPts val="0"/>
              </a:spcBef>
              <a:spcAft>
                <a:spcPts val="1200"/>
              </a:spcAft>
              <a:buClr>
                <a:schemeClr val="accent6"/>
              </a:buClr>
              <a:buFontTx/>
              <a:buNone/>
              <a:defRPr sz="2000">
                <a:solidFill>
                  <a:schemeClr val="tx1"/>
                </a:solidFill>
                <a:latin typeface="+mn-lt"/>
              </a:defRPr>
            </a:lvl1pPr>
            <a:lvl2pPr marL="344488" indent="-230188">
              <a:spcBef>
                <a:spcPts val="0"/>
              </a:spcBef>
              <a:spcAft>
                <a:spcPts val="600"/>
              </a:spcAft>
              <a:defRPr sz="2000">
                <a:latin typeface="+mn-lt"/>
              </a:defRPr>
            </a:lvl2pPr>
            <a:lvl3pPr marL="458788" indent="-228600">
              <a:spcBef>
                <a:spcPts val="0"/>
              </a:spcBef>
              <a:spcAft>
                <a:spcPts val="600"/>
              </a:spcAft>
              <a:buFont typeface="Arial" panose="020B0604020202020204" pitchFamily="34" charset="0"/>
              <a:buChar char="•"/>
              <a:defRPr sz="2000">
                <a:latin typeface="+mn-lt"/>
              </a:defRPr>
            </a:lvl3pPr>
            <a:lvl4pPr marL="569913" indent="-230188">
              <a:spcBef>
                <a:spcPts val="0"/>
              </a:spcBef>
              <a:spcAft>
                <a:spcPts val="600"/>
              </a:spcAft>
              <a:buClr>
                <a:schemeClr val="accent6"/>
              </a:buClr>
              <a:buFont typeface="System Font Regular"/>
              <a:buChar char="–"/>
              <a:tabLst/>
              <a:defRPr sz="2000">
                <a:latin typeface="+mn-lt"/>
              </a:defRPr>
            </a:lvl4pPr>
            <a:lvl5pPr marL="684213" indent="-225425">
              <a:spcBef>
                <a:spcPts val="0"/>
              </a:spcBef>
              <a:spcAft>
                <a:spcPts val="600"/>
              </a:spcAft>
              <a:buClr>
                <a:schemeClr val="accent6"/>
              </a:buClr>
              <a:buSzPct val="100000"/>
              <a:buFont typeface="System Font Regular"/>
              <a:buChar char="–"/>
              <a:defRPr sz="20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62329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3C9B5D-6673-4FC7-A4F7-F32A14DBF67B}" type="datetime4">
              <a:rPr lang="en-US" smtClean="0"/>
              <a:t>April 10, 2024</a:t>
            </a:fld>
            <a:endParaRPr lang="en-US" dirty="0"/>
          </a:p>
        </p:txBody>
      </p:sp>
    </p:spTree>
    <p:extLst>
      <p:ext uri="{BB962C8B-B14F-4D97-AF65-F5344CB8AC3E}">
        <p14:creationId xmlns:p14="http://schemas.microsoft.com/office/powerpoint/2010/main" val="1279085822"/>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Col Text and Picture">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297" y="1154180"/>
            <a:ext cx="10512425" cy="648915"/>
          </a:xfrm>
          <a:prstGeom prst="rect">
            <a:avLst/>
          </a:prstGeom>
        </p:spPr>
        <p:txBody>
          <a:bodyPr vert="horz" lIns="91440" tIns="45720" rIns="91440" bIns="45720" rtlCol="0" anchor="t">
            <a:normAutofit/>
          </a:bodyPr>
          <a:lstStyle>
            <a:lvl1pPr>
              <a:defRPr sz="3200"/>
            </a:lvl1pPr>
          </a:lstStyle>
          <a:p>
            <a:r>
              <a:rPr lang="en-US" dirty="0"/>
              <a:t>Click to edit Master title style</a:t>
            </a:r>
          </a:p>
        </p:txBody>
      </p:sp>
      <p:sp>
        <p:nvSpPr>
          <p:cNvPr id="10" name="Column 1 Text">
            <a:extLst>
              <a:ext uri="{FF2B5EF4-FFF2-40B4-BE49-F238E27FC236}">
                <a16:creationId xmlns:a16="http://schemas.microsoft.com/office/drawing/2014/main" id="{52F0C1DF-6492-8445-A2F1-D57652FA6084}"/>
              </a:ext>
            </a:extLst>
          </p:cNvPr>
          <p:cNvSpPr>
            <a:spLocks noGrp="1"/>
          </p:cNvSpPr>
          <p:nvPr>
            <p:ph type="body" sz="quarter" idx="11"/>
          </p:nvPr>
        </p:nvSpPr>
        <p:spPr>
          <a:xfrm>
            <a:off x="623889" y="2040640"/>
            <a:ext cx="5248592" cy="2986087"/>
          </a:xfrm>
          <a:prstGeom prst="rect">
            <a:avLst/>
          </a:prstGeom>
        </p:spPr>
        <p:txBody>
          <a:bodyPr/>
          <a:lstStyle>
            <a:lvl1pPr marL="400050" indent="-342900">
              <a:spcBef>
                <a:spcPts val="0"/>
              </a:spcBef>
              <a:spcAft>
                <a:spcPts val="800"/>
              </a:spcAft>
              <a:buClr>
                <a:schemeClr val="accent6"/>
              </a:buClr>
              <a:buFont typeface="Wingdings" panose="05000000000000000000" pitchFamily="2" charset="2"/>
              <a:buChar char="§"/>
              <a:defRPr sz="2400">
                <a:solidFill>
                  <a:schemeClr val="tx1"/>
                </a:solidFill>
                <a:latin typeface="+mn-lt"/>
              </a:defRPr>
            </a:lvl1pPr>
            <a:lvl2pPr marL="685800" indent="-347472">
              <a:spcBef>
                <a:spcPts val="0"/>
              </a:spcBef>
              <a:spcAft>
                <a:spcPts val="800"/>
              </a:spcAft>
              <a:defRPr sz="2400">
                <a:latin typeface="+mn-lt"/>
              </a:defRPr>
            </a:lvl2pPr>
            <a:lvl3pPr marL="971550" indent="-280988">
              <a:spcBef>
                <a:spcPts val="0"/>
              </a:spcBef>
              <a:spcAft>
                <a:spcPts val="800"/>
              </a:spcAft>
              <a:buFont typeface="Arial" panose="020B0604020202020204" pitchFamily="34" charset="0"/>
              <a:buChar char="•"/>
              <a:defRPr sz="2400">
                <a:latin typeface="+mn-lt"/>
              </a:defRPr>
            </a:lvl3pPr>
            <a:lvl4pPr marL="1371600" indent="-400050">
              <a:spcBef>
                <a:spcPts val="0"/>
              </a:spcBef>
              <a:spcAft>
                <a:spcPts val="800"/>
              </a:spcAft>
              <a:buClr>
                <a:schemeClr val="accent6"/>
              </a:buClr>
              <a:buFont typeface="System Font Regular"/>
              <a:buChar char="–"/>
              <a:defRPr sz="2400">
                <a:latin typeface="+mn-lt"/>
              </a:defRPr>
            </a:lvl4pPr>
            <a:lvl5pPr marL="1714500" indent="-342900">
              <a:spcBef>
                <a:spcPts val="0"/>
              </a:spcBef>
              <a:spcAft>
                <a:spcPts val="800"/>
              </a:spcAft>
              <a:buClr>
                <a:schemeClr val="accent6"/>
              </a:buClr>
              <a:buSzPct val="100000"/>
              <a:buFont typeface="System Font Regular"/>
              <a:buChar char="–"/>
              <a:defRPr sz="24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lumn 2 Picture">
            <a:extLst>
              <a:ext uri="{FF2B5EF4-FFF2-40B4-BE49-F238E27FC236}">
                <a16:creationId xmlns:a16="http://schemas.microsoft.com/office/drawing/2014/main" id="{FBAF9846-71DA-A44F-8AF9-87E1DDB943E1}"/>
              </a:ext>
            </a:extLst>
          </p:cNvPr>
          <p:cNvSpPr>
            <a:spLocks noGrp="1"/>
          </p:cNvSpPr>
          <p:nvPr>
            <p:ph type="pic" sz="quarter" idx="12"/>
          </p:nvPr>
        </p:nvSpPr>
        <p:spPr>
          <a:xfrm>
            <a:off x="6094413" y="2042457"/>
            <a:ext cx="5041900" cy="2987675"/>
          </a:xfrm>
          <a:prstGeom prst="rect">
            <a:avLst/>
          </a:prstGeom>
        </p:spPr>
        <p:txBody>
          <a:bodyPr anchor="ctr"/>
          <a:lstStyle>
            <a:lvl1pPr algn="ctr">
              <a:defRPr sz="1400"/>
            </a:lvl1pPr>
          </a:lstStyle>
          <a:p>
            <a:endParaRPr lang="en-US" dirty="0"/>
          </a:p>
        </p:txBody>
      </p:sp>
      <p:sp>
        <p:nvSpPr>
          <p:cNvPr id="12" name="Date Placeholder 3">
            <a:extLst>
              <a:ext uri="{FF2B5EF4-FFF2-40B4-BE49-F238E27FC236}">
                <a16:creationId xmlns:a16="http://schemas.microsoft.com/office/drawing/2014/main" id="{0BF51A89-F001-FB42-93CF-822574F6627D}"/>
              </a:ext>
            </a:extLst>
          </p:cNvPr>
          <p:cNvSpPr>
            <a:spLocks noGrp="1"/>
          </p:cNvSpPr>
          <p:nvPr>
            <p:ph type="dt" sz="half" idx="2"/>
          </p:nvPr>
        </p:nvSpPr>
        <p:spPr>
          <a:xfrm>
            <a:off x="62329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9B010B-938C-4BD0-AF7C-9746274FFE3D}" type="datetime4">
              <a:rPr lang="en-US" smtClean="0"/>
              <a:t>April 10, 2024</a:t>
            </a:fld>
            <a:endParaRPr lang="en-US" dirty="0"/>
          </a:p>
        </p:txBody>
      </p:sp>
    </p:spTree>
    <p:extLst>
      <p:ext uri="{BB962C8B-B14F-4D97-AF65-F5344CB8AC3E}">
        <p14:creationId xmlns:p14="http://schemas.microsoft.com/office/powerpoint/2010/main" val="3018144544"/>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2" name="Title (behind picture)"/>
          <p:cNvSpPr>
            <a:spLocks noGrp="1"/>
          </p:cNvSpPr>
          <p:nvPr>
            <p:ph type="title"/>
          </p:nvPr>
        </p:nvSpPr>
        <p:spPr/>
        <p:txBody>
          <a:bodyPr/>
          <a:lstStyle/>
          <a:p>
            <a:r>
              <a:rPr lang="en-US"/>
              <a:t>Click to edit Master title style</a:t>
            </a:r>
          </a:p>
        </p:txBody>
      </p:sp>
      <p:sp>
        <p:nvSpPr>
          <p:cNvPr id="7" name="Picture">
            <a:extLst>
              <a:ext uri="{FF2B5EF4-FFF2-40B4-BE49-F238E27FC236}">
                <a16:creationId xmlns:a16="http://schemas.microsoft.com/office/drawing/2014/main" id="{E8EA923E-BC71-C347-8E04-0810876CF682}"/>
              </a:ext>
            </a:extLst>
          </p:cNvPr>
          <p:cNvSpPr>
            <a:spLocks noGrp="1"/>
          </p:cNvSpPr>
          <p:nvPr>
            <p:ph type="pic" sz="quarter" idx="12"/>
          </p:nvPr>
        </p:nvSpPr>
        <p:spPr>
          <a:xfrm>
            <a:off x="623297" y="1371600"/>
            <a:ext cx="10938784" cy="4246879"/>
          </a:xfrm>
          <a:prstGeom prst="rect">
            <a:avLst/>
          </a:prstGeom>
        </p:spPr>
        <p:txBody>
          <a:bodyPr anchor="ctr"/>
          <a:lstStyle>
            <a:lvl1pPr algn="ctr">
              <a:defRPr sz="1400"/>
            </a:lvl1pPr>
          </a:lstStyle>
          <a:p>
            <a:endParaRPr lang="en-US" dirty="0"/>
          </a:p>
        </p:txBody>
      </p:sp>
      <p:sp>
        <p:nvSpPr>
          <p:cNvPr id="11" name="Date">
            <a:extLst>
              <a:ext uri="{FF2B5EF4-FFF2-40B4-BE49-F238E27FC236}">
                <a16:creationId xmlns:a16="http://schemas.microsoft.com/office/drawing/2014/main" id="{7E01E1C4-2C84-CE47-85DB-593C82C0EB68}"/>
              </a:ext>
            </a:extLst>
          </p:cNvPr>
          <p:cNvSpPr>
            <a:spLocks noGrp="1"/>
          </p:cNvSpPr>
          <p:nvPr>
            <p:ph type="dt" sz="half" idx="2"/>
          </p:nvPr>
        </p:nvSpPr>
        <p:spPr>
          <a:xfrm>
            <a:off x="62329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EF8423-1295-4128-9C08-61F5C8343238}" type="datetime4">
              <a:rPr lang="en-US" smtClean="0"/>
              <a:t>April 10, 2024</a:t>
            </a:fld>
            <a:endParaRPr lang="en-US" dirty="0"/>
          </a:p>
        </p:txBody>
      </p:sp>
    </p:spTree>
    <p:extLst>
      <p:ext uri="{BB962C8B-B14F-4D97-AF65-F5344CB8AC3E}">
        <p14:creationId xmlns:p14="http://schemas.microsoft.com/office/powerpoint/2010/main" val="1169935933"/>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column paragraphs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297" y="1145791"/>
            <a:ext cx="10512425" cy="648915"/>
          </a:xfrm>
          <a:prstGeom prst="rect">
            <a:avLst/>
          </a:prstGeom>
        </p:spPr>
        <p:txBody>
          <a:bodyPr vert="horz" lIns="91440" tIns="45720" rIns="91440" bIns="45720" rtlCol="0" anchor="t">
            <a:normAutofit/>
          </a:bodyPr>
          <a:lstStyle>
            <a:lvl1pPr>
              <a:defRPr sz="3200"/>
            </a:lvl1pPr>
          </a:lstStyle>
          <a:p>
            <a:r>
              <a:rPr lang="en-US" dirty="0"/>
              <a:t>Click to edit Master title style</a:t>
            </a:r>
          </a:p>
        </p:txBody>
      </p:sp>
      <p:sp>
        <p:nvSpPr>
          <p:cNvPr id="10" name="Text Area 1">
            <a:extLst>
              <a:ext uri="{FF2B5EF4-FFF2-40B4-BE49-F238E27FC236}">
                <a16:creationId xmlns:a16="http://schemas.microsoft.com/office/drawing/2014/main" id="{52F0C1DF-6492-8445-A2F1-D57652FA6084}"/>
              </a:ext>
            </a:extLst>
          </p:cNvPr>
          <p:cNvSpPr>
            <a:spLocks noGrp="1"/>
          </p:cNvSpPr>
          <p:nvPr>
            <p:ph type="body" sz="quarter" idx="11" hasCustomPrompt="1"/>
          </p:nvPr>
        </p:nvSpPr>
        <p:spPr>
          <a:xfrm>
            <a:off x="623889" y="2032251"/>
            <a:ext cx="9602630" cy="2986087"/>
          </a:xfrm>
          <a:prstGeom prst="rect">
            <a:avLst/>
          </a:prstGeom>
        </p:spPr>
        <p:txBody>
          <a:bodyPr/>
          <a:lstStyle>
            <a:lvl1pPr marL="114300" indent="0">
              <a:spcBef>
                <a:spcPts val="0"/>
              </a:spcBef>
              <a:spcAft>
                <a:spcPts val="1200"/>
              </a:spcAft>
              <a:buClr>
                <a:schemeClr val="accent6"/>
              </a:buClr>
              <a:buFont typeface="Wingdings" panose="05000000000000000000" pitchFamily="2" charset="2"/>
              <a:buNone/>
              <a:defRPr sz="2400">
                <a:solidFill>
                  <a:schemeClr val="tx1"/>
                </a:solidFill>
                <a:latin typeface="+mn-lt"/>
              </a:defRPr>
            </a:lvl1pPr>
            <a:lvl2pPr marL="338328" indent="0">
              <a:spcBef>
                <a:spcPts val="0"/>
              </a:spcBef>
              <a:spcAft>
                <a:spcPts val="600"/>
              </a:spcAft>
              <a:buFontTx/>
              <a:buNone/>
              <a:defRPr sz="2200">
                <a:latin typeface="+mn-lt"/>
              </a:defRPr>
            </a:lvl2pPr>
            <a:lvl3pPr marL="676656" indent="0">
              <a:spcBef>
                <a:spcPts val="0"/>
              </a:spcBef>
              <a:spcAft>
                <a:spcPts val="600"/>
              </a:spcAft>
              <a:buFontTx/>
              <a:buNone/>
              <a:defRPr sz="2200">
                <a:latin typeface="+mn-lt"/>
              </a:defRPr>
            </a:lvl3pPr>
            <a:lvl4pPr marL="1133856" indent="0">
              <a:spcBef>
                <a:spcPts val="0"/>
              </a:spcBef>
              <a:spcAft>
                <a:spcPts val="600"/>
              </a:spcAft>
              <a:buClr>
                <a:schemeClr val="accent6"/>
              </a:buClr>
              <a:buFontTx/>
              <a:buNone/>
              <a:defRPr sz="2200">
                <a:latin typeface="+mn-lt"/>
              </a:defRPr>
            </a:lvl4pPr>
            <a:lvl5pPr marL="1481328" indent="0">
              <a:spcBef>
                <a:spcPts val="0"/>
              </a:spcBef>
              <a:spcAft>
                <a:spcPts val="600"/>
              </a:spcAft>
              <a:buClr>
                <a:schemeClr val="accent6"/>
              </a:buClr>
              <a:buSzPct val="100000"/>
              <a:buFontTx/>
              <a:buNone/>
              <a:defRPr sz="2200">
                <a:latin typeface="+mn-lt"/>
              </a:defRPr>
            </a:lvl5pPr>
          </a:lstStyle>
          <a:p>
            <a:pPr lvl="0"/>
            <a:r>
              <a:rPr lang="en-US" dirty="0"/>
              <a:t>Click to edit Master plain text styles</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62329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F4C82B-53BB-49C0-8529-67F839443334}" type="datetime4">
              <a:rPr lang="en-US" smtClean="0"/>
              <a:t>April 10, 2024</a:t>
            </a:fld>
            <a:endParaRPr lang="en-US" dirty="0"/>
          </a:p>
        </p:txBody>
      </p:sp>
    </p:spTree>
    <p:extLst>
      <p:ext uri="{BB962C8B-B14F-4D97-AF65-F5344CB8AC3E}">
        <p14:creationId xmlns:p14="http://schemas.microsoft.com/office/powerpoint/2010/main" val="286645911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Paragraph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890" y="1046679"/>
            <a:ext cx="10512424" cy="648915"/>
          </a:xfrm>
          <a:prstGeom prst="rect">
            <a:avLst/>
          </a:prstGeom>
        </p:spPr>
        <p:txBody>
          <a:bodyPr vert="horz" lIns="91440" tIns="45720" rIns="91440" bIns="45720" rtlCol="0" anchor="t">
            <a:normAutofit/>
          </a:bodyPr>
          <a:lstStyle>
            <a:lvl1pPr>
              <a:defRPr sz="3201"/>
            </a:lvl1pPr>
          </a:lstStyle>
          <a:p>
            <a:r>
              <a:rPr lang="en-US" dirty="0"/>
              <a:t>Click to edit Master title style</a:t>
            </a:r>
          </a:p>
        </p:txBody>
      </p:sp>
      <p:sp>
        <p:nvSpPr>
          <p:cNvPr id="10" name="Text">
            <a:extLst>
              <a:ext uri="{FF2B5EF4-FFF2-40B4-BE49-F238E27FC236}">
                <a16:creationId xmlns:a16="http://schemas.microsoft.com/office/drawing/2014/main" id="{52F0C1DF-6492-8445-A2F1-D57652FA6084}"/>
              </a:ext>
            </a:extLst>
          </p:cNvPr>
          <p:cNvSpPr>
            <a:spLocks noGrp="1"/>
          </p:cNvSpPr>
          <p:nvPr>
            <p:ph type="body" sz="quarter" idx="11" hasCustomPrompt="1"/>
          </p:nvPr>
        </p:nvSpPr>
        <p:spPr>
          <a:xfrm>
            <a:off x="623890" y="1935957"/>
            <a:ext cx="10512424" cy="2986087"/>
          </a:xfrm>
          <a:prstGeom prst="rect">
            <a:avLst/>
          </a:prstGeom>
        </p:spPr>
        <p:txBody>
          <a:bodyPr/>
          <a:lstStyle>
            <a:lvl1pPr marL="347477" indent="0">
              <a:spcBef>
                <a:spcPts val="0"/>
              </a:spcBef>
              <a:spcAft>
                <a:spcPts val="1200"/>
              </a:spcAft>
              <a:buClr>
                <a:schemeClr val="accent6"/>
              </a:buClr>
              <a:buFontTx/>
              <a:buNone/>
              <a:defRPr sz="2400">
                <a:solidFill>
                  <a:schemeClr val="tx1"/>
                </a:solidFill>
                <a:latin typeface="+mn-lt"/>
              </a:defRPr>
            </a:lvl1pPr>
            <a:lvl2pPr marL="338334" indent="0">
              <a:spcBef>
                <a:spcPts val="0"/>
              </a:spcBef>
              <a:spcAft>
                <a:spcPts val="600"/>
              </a:spcAft>
              <a:buFontTx/>
              <a:buNone/>
              <a:defRPr sz="2199">
                <a:latin typeface="+mn-lt"/>
              </a:defRPr>
            </a:lvl2pPr>
            <a:lvl3pPr marL="676667" indent="0">
              <a:spcBef>
                <a:spcPts val="0"/>
              </a:spcBef>
              <a:spcAft>
                <a:spcPts val="600"/>
              </a:spcAft>
              <a:buFontTx/>
              <a:buNone/>
              <a:defRPr sz="2199">
                <a:latin typeface="+mn-lt"/>
              </a:defRPr>
            </a:lvl3pPr>
            <a:lvl4pPr marL="1133875" indent="0">
              <a:spcBef>
                <a:spcPts val="0"/>
              </a:spcBef>
              <a:spcAft>
                <a:spcPts val="600"/>
              </a:spcAft>
              <a:buClr>
                <a:schemeClr val="accent6"/>
              </a:buClr>
              <a:buFontTx/>
              <a:buNone/>
              <a:defRPr sz="2199">
                <a:latin typeface="+mn-lt"/>
              </a:defRPr>
            </a:lvl4pPr>
            <a:lvl5pPr marL="1481352" indent="0">
              <a:spcBef>
                <a:spcPts val="0"/>
              </a:spcBef>
              <a:spcAft>
                <a:spcPts val="600"/>
              </a:spcAft>
              <a:buClr>
                <a:schemeClr val="accent6"/>
              </a:buClr>
              <a:buSzPct val="100000"/>
              <a:buFontTx/>
              <a:buNone/>
              <a:defRPr sz="2199">
                <a:latin typeface="+mn-lt"/>
              </a:defRPr>
            </a:lvl5pPr>
          </a:lstStyle>
          <a:p>
            <a:pPr lvl="0"/>
            <a:r>
              <a:rPr lang="en-US" dirty="0"/>
              <a:t>Click to edit Master plain text styles</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623296"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DD43B1-01E5-D847-B965-FC264A9E1869}" type="datetime4">
              <a:rPr lang="en-US" smtClean="0"/>
              <a:t>April 10, 2024</a:t>
            </a:fld>
            <a:endParaRPr lang="en-US" dirty="0"/>
          </a:p>
        </p:txBody>
      </p:sp>
    </p:spTree>
    <p:extLst>
      <p:ext uri="{BB962C8B-B14F-4D97-AF65-F5344CB8AC3E}">
        <p14:creationId xmlns:p14="http://schemas.microsoft.com/office/powerpoint/2010/main" val="2513258152"/>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10" Type="http://schemas.openxmlformats.org/officeDocument/2006/relationships/image" Target="../media/image3.png"/><Relationship Id="rId4" Type="http://schemas.openxmlformats.org/officeDocument/2006/relationships/slideLayout" Target="../slideLayouts/slideLayout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3.xml"/><Relationship Id="rId1" Type="http://schemas.openxmlformats.org/officeDocument/2006/relationships/slideLayout" Target="../slideLayouts/slideLayout10.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4.xml"/><Relationship Id="rId1" Type="http://schemas.openxmlformats.org/officeDocument/2006/relationships/slideLayout" Target="../slideLayouts/slideLayout11.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5.xml"/><Relationship Id="rId1" Type="http://schemas.openxmlformats.org/officeDocument/2006/relationships/slideLayout" Target="../slideLayouts/slideLayout12.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tx2"/>
            </a:gs>
            <a:gs pos="100000">
              <a:schemeClr val="tx2">
                <a:lumMod val="75000"/>
              </a:schemeClr>
            </a:gs>
          </a:gsLst>
          <a:lin ang="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878181"/>
      </p:ext>
    </p:extLst>
  </p:cSld>
  <p:clrMap bg1="lt1" tx1="dk1" bg2="lt2" tx2="dk2" accent1="accent1" accent2="accent2" accent3="accent3" accent4="accent4" accent5="accent5" accent6="accent6" hlink="hlink" folHlink="folHlink"/>
  <p:sldLayoutIdLst>
    <p:sldLayoutId id="2147483712" r:id="rId1"/>
  </p:sldLayoutIdLst>
  <p:transition spd="slow">
    <p:fade/>
  </p:transition>
  <p:hf sldNum="0" hdr="0"/>
  <p:txStyles>
    <p:titleStyle>
      <a:lvl1pPr algn="ctr" defTabSz="1218895" rtl="0" eaLnBrk="1" latinLnBrk="0" hangingPunct="1">
        <a:spcBef>
          <a:spcPct val="0"/>
        </a:spcBef>
        <a:buNone/>
        <a:defRPr sz="5865" kern="1200">
          <a:solidFill>
            <a:schemeClr val="tx1"/>
          </a:solidFill>
          <a:latin typeface="+mj-lt"/>
          <a:ea typeface="+mj-ea"/>
          <a:cs typeface="+mj-cs"/>
        </a:defRPr>
      </a:lvl1pPr>
    </p:titleStyle>
    <p:bodyStyle>
      <a:lvl1pPr marL="457086" indent="-457086" algn="l" defTabSz="1218895" rtl="0" eaLnBrk="1" latinLnBrk="0" hangingPunct="1">
        <a:spcBef>
          <a:spcPct val="20000"/>
        </a:spcBef>
        <a:buFont typeface="Arial" pitchFamily="34" charset="0"/>
        <a:buChar char="•"/>
        <a:defRPr sz="4266" kern="1200">
          <a:solidFill>
            <a:schemeClr val="tx1"/>
          </a:solidFill>
          <a:latin typeface="+mn-lt"/>
          <a:ea typeface="+mn-ea"/>
          <a:cs typeface="+mn-cs"/>
        </a:defRPr>
      </a:lvl1pPr>
      <a:lvl2pPr marL="990352" indent="-380905" algn="l" defTabSz="1218895"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619" indent="-304724" algn="l" defTabSz="121889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06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514"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0F4FCDD2-5E10-224D-8C68-31BC1F67A43E}"/>
              </a:ext>
            </a:extLst>
          </p:cNvPr>
          <p:cNvSpPr>
            <a:spLocks noGrp="1"/>
          </p:cNvSpPr>
          <p:nvPr>
            <p:ph type="title"/>
          </p:nvPr>
        </p:nvSpPr>
        <p:spPr>
          <a:xfrm>
            <a:off x="623297" y="1136034"/>
            <a:ext cx="10794980" cy="648915"/>
          </a:xfrm>
          <a:prstGeom prst="rect">
            <a:avLst/>
          </a:prstGeom>
        </p:spPr>
        <p:txBody>
          <a:bodyPr vert="horz" lIns="91440" tIns="45720" rIns="91440" bIns="45720" rtlCol="0" anchor="t">
            <a:normAutofit/>
          </a:bodyPr>
          <a:lstStyle/>
          <a:p>
            <a:r>
              <a:rPr lang="en-US" dirty="0"/>
              <a:t>Click to edit Master title style</a:t>
            </a:r>
          </a:p>
        </p:txBody>
      </p:sp>
      <p:sp>
        <p:nvSpPr>
          <p:cNvPr id="7" name="Top bar"/>
          <p:cNvSpPr/>
          <p:nvPr/>
        </p:nvSpPr>
        <p:spPr>
          <a:xfrm>
            <a:off x="0" y="0"/>
            <a:ext cx="12188825" cy="728547"/>
          </a:xfrm>
          <a:prstGeom prst="rect">
            <a:avLst/>
          </a:prstGeom>
          <a:gradFill>
            <a:gsLst>
              <a:gs pos="23000">
                <a:schemeClr val="tx2">
                  <a:lumMod val="75000"/>
                </a:schemeClr>
              </a:gs>
              <a:gs pos="100000">
                <a:schemeClr val="accent4"/>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399" dirty="0"/>
          </a:p>
        </p:txBody>
      </p:sp>
      <p:sp>
        <p:nvSpPr>
          <p:cNvPr id="6" name="Slide Number Circle">
            <a:extLst>
              <a:ext uri="{FF2B5EF4-FFF2-40B4-BE49-F238E27FC236}">
                <a16:creationId xmlns:a16="http://schemas.microsoft.com/office/drawing/2014/main" id="{DC63F7F3-9642-BA4D-83B9-EB92AB17B872}"/>
              </a:ext>
            </a:extLst>
          </p:cNvPr>
          <p:cNvSpPr/>
          <p:nvPr userDrawn="1"/>
        </p:nvSpPr>
        <p:spPr>
          <a:xfrm>
            <a:off x="11613568" y="220765"/>
            <a:ext cx="307696" cy="3076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a:endParaRPr lang="en-US" sz="2487" dirty="0"/>
          </a:p>
        </p:txBody>
      </p:sp>
      <p:sp>
        <p:nvSpPr>
          <p:cNvPr id="8" name="Slide Number">
            <a:extLst>
              <a:ext uri="{FF2B5EF4-FFF2-40B4-BE49-F238E27FC236}">
                <a16:creationId xmlns:a16="http://schemas.microsoft.com/office/drawing/2014/main" id="{7B8C0E48-51A4-0042-B570-D9B72B6AACAE}"/>
              </a:ext>
            </a:extLst>
          </p:cNvPr>
          <p:cNvSpPr txBox="1"/>
          <p:nvPr userDrawn="1"/>
        </p:nvSpPr>
        <p:spPr>
          <a:xfrm>
            <a:off x="11565512" y="247655"/>
            <a:ext cx="403808" cy="253916"/>
          </a:xfrm>
          <a:prstGeom prst="rect">
            <a:avLst/>
          </a:prstGeom>
          <a:noFill/>
        </p:spPr>
        <p:txBody>
          <a:bodyPr wrap="square" rtlCol="0">
            <a:spAutoFit/>
          </a:bodyPr>
          <a:lstStyle/>
          <a:p>
            <a:pPr algn="ctr"/>
            <a:fld id="{A565D13D-210D-7741-99FD-FE938200C5BF}" type="slidenum">
              <a:rPr lang="en-US" sz="1050" b="1" smtClean="0">
                <a:solidFill>
                  <a:schemeClr val="bg1"/>
                </a:solidFill>
              </a:rPr>
              <a:t>‹#›</a:t>
            </a:fld>
            <a:endParaRPr lang="en-US" sz="1050" b="1" dirty="0">
              <a:solidFill>
                <a:schemeClr val="bg1"/>
              </a:solidFill>
            </a:endParaRPr>
          </a:p>
        </p:txBody>
      </p:sp>
      <p:sp>
        <p:nvSpPr>
          <p:cNvPr id="15" name="Date">
            <a:extLst>
              <a:ext uri="{FF2B5EF4-FFF2-40B4-BE49-F238E27FC236}">
                <a16:creationId xmlns:a16="http://schemas.microsoft.com/office/drawing/2014/main" id="{841C3474-27D8-8049-BB94-405BB23B8EED}"/>
              </a:ext>
            </a:extLst>
          </p:cNvPr>
          <p:cNvSpPr>
            <a:spLocks noGrp="1"/>
          </p:cNvSpPr>
          <p:nvPr>
            <p:ph type="dt" sz="half" idx="2"/>
          </p:nvPr>
        </p:nvSpPr>
        <p:spPr>
          <a:xfrm>
            <a:off x="62329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07F011-C873-4C3E-B563-159F3DEE9B17}" type="datetime4">
              <a:rPr lang="en-US" smtClean="0"/>
              <a:t>April 10, 2024</a:t>
            </a:fld>
            <a:endParaRPr lang="en-US" dirty="0"/>
          </a:p>
        </p:txBody>
      </p:sp>
      <p:pic>
        <p:nvPicPr>
          <p:cNvPr id="3" name="Picture 2" descr="Graphical user interface&#10;&#10;Description automatically generated with medium confidence">
            <a:extLst>
              <a:ext uri="{FF2B5EF4-FFF2-40B4-BE49-F238E27FC236}">
                <a16:creationId xmlns:a16="http://schemas.microsoft.com/office/drawing/2014/main" id="{4605063C-3227-4F51-A3BF-A1BEBBD95181}"/>
              </a:ext>
            </a:extLst>
          </p:cNvPr>
          <p:cNvPicPr>
            <a:picLocks noChangeAspect="1"/>
          </p:cNvPicPr>
          <p:nvPr userDrawn="1"/>
        </p:nvPicPr>
        <p:blipFill>
          <a:blip r:embed="rId10"/>
          <a:stretch>
            <a:fillRect/>
          </a:stretch>
        </p:blipFill>
        <p:spPr>
          <a:xfrm>
            <a:off x="9577160" y="5713237"/>
            <a:ext cx="2190256" cy="897108"/>
          </a:xfrm>
          <a:prstGeom prst="rect">
            <a:avLst/>
          </a:prstGeom>
        </p:spPr>
      </p:pic>
    </p:spTree>
  </p:cSld>
  <p:clrMap bg1="lt1" tx1="dk1" bg2="lt2" tx2="dk2" accent1="accent1" accent2="accent2" accent3="accent3" accent4="accent4" accent5="accent5" accent6="accent6" hlink="hlink" folHlink="folHlink"/>
  <p:sldLayoutIdLst>
    <p:sldLayoutId id="2147483677" r:id="rId1"/>
    <p:sldLayoutId id="2147483725" r:id="rId2"/>
    <p:sldLayoutId id="2147483727" r:id="rId3"/>
    <p:sldLayoutId id="2147483728" r:id="rId4"/>
    <p:sldLayoutId id="2147483724" r:id="rId5"/>
    <p:sldLayoutId id="2147483701" r:id="rId6"/>
    <p:sldLayoutId id="2147483726" r:id="rId7"/>
    <p:sldLayoutId id="2147483729" r:id="rId8"/>
  </p:sldLayoutIdLst>
  <p:transition spd="slow">
    <p:fade/>
  </p:transition>
  <p:hf sldNum="0" hdr="0"/>
  <p:txStyles>
    <p:titleStyle>
      <a:lvl1pPr algn="l" defTabSz="1218895" rtl="0" eaLnBrk="1" latinLnBrk="0" hangingPunct="1">
        <a:spcBef>
          <a:spcPct val="0"/>
        </a:spcBef>
        <a:buNone/>
        <a:defRPr sz="3466" kern="1200">
          <a:solidFill>
            <a:schemeClr val="accent6"/>
          </a:solidFill>
          <a:latin typeface="+mj-lt"/>
          <a:ea typeface="+mj-ea"/>
          <a:cs typeface="Arial" pitchFamily="34" charset="0"/>
        </a:defRPr>
      </a:lvl1pPr>
    </p:titleStyle>
    <p:bodyStyle>
      <a:lvl1pPr marL="0" indent="0" algn="l" defTabSz="1218895" rtl="0" eaLnBrk="1" latinLnBrk="0" hangingPunct="1">
        <a:spcBef>
          <a:spcPct val="20000"/>
        </a:spcBef>
        <a:buFont typeface="Arial" pitchFamily="34" charset="0"/>
        <a:buNone/>
        <a:defRPr sz="3732" b="0" kern="1200">
          <a:solidFill>
            <a:schemeClr val="accent6"/>
          </a:solidFill>
          <a:latin typeface="+mj-lt"/>
          <a:ea typeface="+mn-ea"/>
          <a:cs typeface="Arial" pitchFamily="34" charset="0"/>
        </a:defRPr>
      </a:lvl1pPr>
      <a:lvl2pPr marL="1066647" indent="-457200" algn="l" defTabSz="1218895" rtl="0" eaLnBrk="1" latinLnBrk="0" hangingPunct="1">
        <a:spcBef>
          <a:spcPct val="20000"/>
        </a:spcBef>
        <a:buClr>
          <a:schemeClr val="accent6"/>
        </a:buClr>
        <a:buFont typeface="Wingdings" pitchFamily="2" charset="2"/>
        <a:buChar char="§"/>
        <a:defRPr sz="2600" kern="1200">
          <a:solidFill>
            <a:schemeClr val="tx1"/>
          </a:solidFill>
          <a:latin typeface="+mj-lt"/>
          <a:ea typeface="+mn-ea"/>
          <a:cs typeface="Arial" pitchFamily="34" charset="0"/>
        </a:defRPr>
      </a:lvl2pPr>
      <a:lvl3pPr marL="1523619" indent="-304724" algn="l" defTabSz="1218895" rtl="0" eaLnBrk="1" latinLnBrk="0" hangingPunct="1">
        <a:spcBef>
          <a:spcPct val="20000"/>
        </a:spcBef>
        <a:buClr>
          <a:schemeClr val="accent6"/>
        </a:buClr>
        <a:buFont typeface="STIXGeneral-Regular" pitchFamily="2" charset="2"/>
        <a:buChar char="⎯"/>
        <a:defRPr sz="2600" kern="1200">
          <a:solidFill>
            <a:schemeClr val="tx1"/>
          </a:solidFill>
          <a:latin typeface="+mj-lt"/>
          <a:ea typeface="+mn-ea"/>
          <a:cs typeface="Arial" pitchFamily="34" charset="0"/>
        </a:defRPr>
      </a:lvl3pPr>
      <a:lvl4pPr marL="2133067" indent="-304724" algn="l" defTabSz="121889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4pPr>
      <a:lvl5pPr marL="2742514" indent="-304724" algn="l" defTabSz="121889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tx2">
                <a:lumMod val="75000"/>
              </a:schemeClr>
            </a:gs>
            <a:gs pos="99000">
              <a:schemeClr val="accent1"/>
            </a:gs>
          </a:gsLst>
          <a:lin ang="0" scaled="0"/>
        </a:gra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2936541" y="2691240"/>
            <a:ext cx="8532178" cy="1143000"/>
          </a:xfrm>
          <a:prstGeom prst="rect">
            <a:avLst/>
          </a:prstGeom>
        </p:spPr>
        <p:txBody>
          <a:bodyPr vert="horz" lIns="91440" tIns="45720" rIns="91440" bIns="45720" rtlCol="0" anchor="ctr">
            <a:normAutofit/>
          </a:bodyPr>
          <a:lstStyle/>
          <a:p>
            <a:r>
              <a:rPr lang="en-US" dirty="0"/>
              <a:t>Click to edit Master title style</a:t>
            </a:r>
          </a:p>
        </p:txBody>
      </p:sp>
      <p:pic>
        <p:nvPicPr>
          <p:cNvPr id="4" name="left ribbon">
            <a:extLst>
              <a:ext uri="{FF2B5EF4-FFF2-40B4-BE49-F238E27FC236}">
                <a16:creationId xmlns:a16="http://schemas.microsoft.com/office/drawing/2014/main" id="{1E6D2DF8-A095-7041-8A98-EC9FC1876BA0}"/>
              </a:ext>
            </a:extLst>
          </p:cNvPr>
          <p:cNvPicPr>
            <a:picLocks noChangeAspect="1"/>
          </p:cNvPicPr>
          <p:nvPr userDrawn="1"/>
        </p:nvPicPr>
        <p:blipFill>
          <a:blip r:embed="rId3">
            <a:alphaModFix amt="12000"/>
          </a:blip>
          <a:stretch>
            <a:fillRect/>
          </a:stretch>
        </p:blipFill>
        <p:spPr>
          <a:xfrm>
            <a:off x="273658" y="0"/>
            <a:ext cx="1262655" cy="6858000"/>
          </a:xfrm>
          <a:prstGeom prst="rect">
            <a:avLst/>
          </a:prstGeom>
        </p:spPr>
      </p:pic>
      <p:pic>
        <p:nvPicPr>
          <p:cNvPr id="7" name="Picture 6" descr="Text&#10;&#10;Description automatically generated with medium confidence">
            <a:extLst>
              <a:ext uri="{FF2B5EF4-FFF2-40B4-BE49-F238E27FC236}">
                <a16:creationId xmlns:a16="http://schemas.microsoft.com/office/drawing/2014/main" id="{AC15DEBB-6B49-4B1F-8632-16EA85B5C5EB}"/>
              </a:ext>
            </a:extLst>
          </p:cNvPr>
          <p:cNvPicPr>
            <a:picLocks noChangeAspect="1"/>
          </p:cNvPicPr>
          <p:nvPr userDrawn="1"/>
        </p:nvPicPr>
        <p:blipFill>
          <a:blip r:embed="rId4"/>
          <a:stretch>
            <a:fillRect/>
          </a:stretch>
        </p:blipFill>
        <p:spPr>
          <a:xfrm>
            <a:off x="9589769" y="5695417"/>
            <a:ext cx="2165959" cy="731713"/>
          </a:xfrm>
          <a:prstGeom prst="rect">
            <a:avLst/>
          </a:prstGeom>
        </p:spPr>
      </p:pic>
    </p:spTree>
    <p:extLst>
      <p:ext uri="{BB962C8B-B14F-4D97-AF65-F5344CB8AC3E}">
        <p14:creationId xmlns:p14="http://schemas.microsoft.com/office/powerpoint/2010/main" val="2808723325"/>
      </p:ext>
    </p:extLst>
  </p:cSld>
  <p:clrMap bg1="lt1" tx1="dk1" bg2="lt2" tx2="dk2" accent1="accent1" accent2="accent2" accent3="accent3" accent4="accent4" accent5="accent5" accent6="accent6" hlink="hlink" folHlink="folHlink"/>
  <p:sldLayoutIdLst>
    <p:sldLayoutId id="2147483717" r:id="rId1"/>
  </p:sldLayoutIdLst>
  <p:transition spd="slow">
    <p:fade/>
  </p:transition>
  <p:hf sldNum="0" hdr="0"/>
  <p:txStyles>
    <p:titleStyle>
      <a:lvl1pPr algn="l" defTabSz="1218895" rtl="0" eaLnBrk="1" latinLnBrk="0" hangingPunct="1">
        <a:spcBef>
          <a:spcPct val="0"/>
        </a:spcBef>
        <a:buNone/>
        <a:defRPr sz="4200" b="0" i="0" kern="1200">
          <a:solidFill>
            <a:schemeClr val="bg1"/>
          </a:solidFill>
          <a:latin typeface="Arial" panose="020B0604020202020204" pitchFamily="34" charset="0"/>
          <a:ea typeface="+mj-ea"/>
          <a:cs typeface="Arial" pitchFamily="34" charset="0"/>
        </a:defRPr>
      </a:lvl1pPr>
    </p:titleStyle>
    <p:bodyStyle>
      <a:lvl1pPr marL="457086" indent="-457086" algn="l" defTabSz="1218895" rtl="0" eaLnBrk="1" latinLnBrk="0" hangingPunct="1">
        <a:spcBef>
          <a:spcPct val="20000"/>
        </a:spcBef>
        <a:buFont typeface="Arial" pitchFamily="34" charset="0"/>
        <a:buChar char="•"/>
        <a:defRPr sz="4266" kern="1200">
          <a:solidFill>
            <a:schemeClr val="tx1"/>
          </a:solidFill>
          <a:latin typeface="+mn-lt"/>
          <a:ea typeface="+mn-ea"/>
          <a:cs typeface="+mn-cs"/>
        </a:defRPr>
      </a:lvl1pPr>
      <a:lvl2pPr marL="990352" indent="-380905" algn="l" defTabSz="1218895"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619" indent="-304724" algn="l" defTabSz="121889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06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514"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a:gsLst>
            <a:gs pos="57000">
              <a:srgbClr val="B41B1A"/>
            </a:gs>
            <a:gs pos="0">
              <a:schemeClr val="accent3"/>
            </a:gs>
            <a:gs pos="99000">
              <a:schemeClr val="accent4"/>
            </a:gs>
          </a:gsLst>
          <a:lin ang="0" scaled="0"/>
        </a:gra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2937356" y="2691246"/>
            <a:ext cx="8532178" cy="1143000"/>
          </a:xfrm>
          <a:prstGeom prst="rect">
            <a:avLst/>
          </a:prstGeom>
        </p:spPr>
        <p:txBody>
          <a:bodyPr vert="horz" lIns="91440" tIns="45720" rIns="91440" bIns="45720" rtlCol="0" anchor="ctr">
            <a:normAutofit/>
          </a:bodyPr>
          <a:lstStyle/>
          <a:p>
            <a:r>
              <a:rPr lang="en-US" dirty="0"/>
              <a:t>Click to edit Master title style</a:t>
            </a:r>
          </a:p>
        </p:txBody>
      </p:sp>
      <p:pic>
        <p:nvPicPr>
          <p:cNvPr id="4" name="Left ribbon">
            <a:extLst>
              <a:ext uri="{FF2B5EF4-FFF2-40B4-BE49-F238E27FC236}">
                <a16:creationId xmlns:a16="http://schemas.microsoft.com/office/drawing/2014/main" id="{1E6D2DF8-A095-7041-8A98-EC9FC1876BA0}"/>
              </a:ext>
            </a:extLst>
          </p:cNvPr>
          <p:cNvPicPr>
            <a:picLocks noChangeAspect="1"/>
          </p:cNvPicPr>
          <p:nvPr userDrawn="1"/>
        </p:nvPicPr>
        <p:blipFill>
          <a:blip r:embed="rId3">
            <a:alphaModFix amt="12000"/>
          </a:blip>
          <a:stretch>
            <a:fillRect/>
          </a:stretch>
        </p:blipFill>
        <p:spPr>
          <a:xfrm>
            <a:off x="273658" y="0"/>
            <a:ext cx="1262655" cy="6858000"/>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4FD75CB0-EB81-4E5F-8AC2-C80D27CA74DA}"/>
              </a:ext>
            </a:extLst>
          </p:cNvPr>
          <p:cNvPicPr>
            <a:picLocks noChangeAspect="1"/>
          </p:cNvPicPr>
          <p:nvPr userDrawn="1"/>
        </p:nvPicPr>
        <p:blipFill>
          <a:blip r:embed="rId4"/>
          <a:stretch>
            <a:fillRect/>
          </a:stretch>
        </p:blipFill>
        <p:spPr>
          <a:xfrm>
            <a:off x="9589769" y="5695417"/>
            <a:ext cx="2165959" cy="731713"/>
          </a:xfrm>
          <a:prstGeom prst="rect">
            <a:avLst/>
          </a:prstGeom>
        </p:spPr>
      </p:pic>
    </p:spTree>
    <p:extLst>
      <p:ext uri="{BB962C8B-B14F-4D97-AF65-F5344CB8AC3E}">
        <p14:creationId xmlns:p14="http://schemas.microsoft.com/office/powerpoint/2010/main" val="1361985833"/>
      </p:ext>
    </p:extLst>
  </p:cSld>
  <p:clrMap bg1="lt1" tx1="dk1" bg2="lt2" tx2="dk2" accent1="accent1" accent2="accent2" accent3="accent3" accent4="accent4" accent5="accent5" accent6="accent6" hlink="hlink" folHlink="folHlink"/>
  <p:sldLayoutIdLst>
    <p:sldLayoutId id="2147483721" r:id="rId1"/>
  </p:sldLayoutIdLst>
  <p:transition spd="slow">
    <p:fade/>
  </p:transition>
  <p:hf sldNum="0" hdr="0"/>
  <p:txStyles>
    <p:titleStyle>
      <a:lvl1pPr algn="l" defTabSz="1218895" rtl="0" eaLnBrk="1" latinLnBrk="0" hangingPunct="1">
        <a:spcBef>
          <a:spcPct val="0"/>
        </a:spcBef>
        <a:buNone/>
        <a:defRPr sz="4200" b="0" i="0" kern="1200">
          <a:solidFill>
            <a:schemeClr val="bg1"/>
          </a:solidFill>
          <a:latin typeface="Arial" panose="020B0604020202020204" pitchFamily="34" charset="0"/>
          <a:ea typeface="+mj-ea"/>
          <a:cs typeface="Arial" pitchFamily="34" charset="0"/>
        </a:defRPr>
      </a:lvl1pPr>
    </p:titleStyle>
    <p:bodyStyle>
      <a:lvl1pPr marL="457086" indent="-457086" algn="l" defTabSz="1218895" rtl="0" eaLnBrk="1" latinLnBrk="0" hangingPunct="1">
        <a:spcBef>
          <a:spcPct val="20000"/>
        </a:spcBef>
        <a:buFont typeface="Arial" pitchFamily="34" charset="0"/>
        <a:buChar char="•"/>
        <a:defRPr sz="4266" kern="1200">
          <a:solidFill>
            <a:schemeClr val="tx1"/>
          </a:solidFill>
          <a:latin typeface="+mn-lt"/>
          <a:ea typeface="+mn-ea"/>
          <a:cs typeface="+mn-cs"/>
        </a:defRPr>
      </a:lvl1pPr>
      <a:lvl2pPr marL="990352" indent="-380905" algn="l" defTabSz="1218895"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619" indent="-304724" algn="l" defTabSz="121889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06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514"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DDDCD3"/>
            </a:gs>
            <a:gs pos="99000">
              <a:srgbClr val="F8F6F0"/>
            </a:gs>
          </a:gsLst>
          <a:lin ang="0" scaled="0"/>
        </a:gra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2948120" y="2691240"/>
            <a:ext cx="8532178" cy="1143000"/>
          </a:xfrm>
          <a:prstGeom prst="rect">
            <a:avLst/>
          </a:prstGeom>
        </p:spPr>
        <p:txBody>
          <a:bodyPr vert="horz" lIns="91440" tIns="45720" rIns="91440" bIns="45720" rtlCol="0" anchor="ctr">
            <a:normAutofit/>
          </a:bodyPr>
          <a:lstStyle/>
          <a:p>
            <a:r>
              <a:rPr lang="en-US" dirty="0"/>
              <a:t>Click to edit Master title style</a:t>
            </a:r>
          </a:p>
        </p:txBody>
      </p:sp>
      <p:pic>
        <p:nvPicPr>
          <p:cNvPr id="4" name="Left Ribbon">
            <a:extLst>
              <a:ext uri="{FF2B5EF4-FFF2-40B4-BE49-F238E27FC236}">
                <a16:creationId xmlns:a16="http://schemas.microsoft.com/office/drawing/2014/main" id="{1E6D2DF8-A095-7041-8A98-EC9FC1876BA0}"/>
              </a:ext>
            </a:extLst>
          </p:cNvPr>
          <p:cNvPicPr>
            <a:picLocks noChangeAspect="1"/>
          </p:cNvPicPr>
          <p:nvPr userDrawn="1"/>
        </p:nvPicPr>
        <p:blipFill>
          <a:blip r:embed="rId3">
            <a:alphaModFix amt="26000"/>
          </a:blip>
          <a:stretch>
            <a:fillRect/>
          </a:stretch>
        </p:blipFill>
        <p:spPr>
          <a:xfrm>
            <a:off x="264780" y="0"/>
            <a:ext cx="1262655" cy="6858000"/>
          </a:xfrm>
          <a:prstGeom prst="rect">
            <a:avLst/>
          </a:prstGeom>
        </p:spPr>
      </p:pic>
      <p:pic>
        <p:nvPicPr>
          <p:cNvPr id="7" name="Picture 6" descr="Graphical user interface&#10;&#10;Description automatically generated with medium confidence">
            <a:extLst>
              <a:ext uri="{FF2B5EF4-FFF2-40B4-BE49-F238E27FC236}">
                <a16:creationId xmlns:a16="http://schemas.microsoft.com/office/drawing/2014/main" id="{CA5C4A6D-9093-4713-A9CA-F29D159C8602}"/>
              </a:ext>
            </a:extLst>
          </p:cNvPr>
          <p:cNvPicPr>
            <a:picLocks noChangeAspect="1"/>
          </p:cNvPicPr>
          <p:nvPr userDrawn="1"/>
        </p:nvPicPr>
        <p:blipFill>
          <a:blip r:embed="rId4"/>
          <a:stretch>
            <a:fillRect/>
          </a:stretch>
        </p:blipFill>
        <p:spPr>
          <a:xfrm>
            <a:off x="9577160" y="5713237"/>
            <a:ext cx="2190256" cy="897108"/>
          </a:xfrm>
          <a:prstGeom prst="rect">
            <a:avLst/>
          </a:prstGeom>
        </p:spPr>
      </p:pic>
    </p:spTree>
    <p:extLst>
      <p:ext uri="{BB962C8B-B14F-4D97-AF65-F5344CB8AC3E}">
        <p14:creationId xmlns:p14="http://schemas.microsoft.com/office/powerpoint/2010/main" val="3442442147"/>
      </p:ext>
    </p:extLst>
  </p:cSld>
  <p:clrMap bg1="lt1" tx1="dk1" bg2="lt2" tx2="dk2" accent1="accent1" accent2="accent2" accent3="accent3" accent4="accent4" accent5="accent5" accent6="accent6" hlink="hlink" folHlink="folHlink"/>
  <p:sldLayoutIdLst>
    <p:sldLayoutId id="2147483723" r:id="rId1"/>
  </p:sldLayoutIdLst>
  <p:transition spd="slow">
    <p:fade/>
  </p:transition>
  <p:hf sldNum="0" hdr="0"/>
  <p:txStyles>
    <p:titleStyle>
      <a:lvl1pPr algn="l" defTabSz="1218895" rtl="0" eaLnBrk="1" latinLnBrk="0" hangingPunct="1">
        <a:spcBef>
          <a:spcPct val="0"/>
        </a:spcBef>
        <a:buNone/>
        <a:defRPr sz="4200" b="0" i="0" kern="1200">
          <a:solidFill>
            <a:schemeClr val="accent1"/>
          </a:solidFill>
          <a:latin typeface="Arial" panose="020B0604020202020204" pitchFamily="34" charset="0"/>
          <a:ea typeface="+mj-ea"/>
          <a:cs typeface="Arial" pitchFamily="34" charset="0"/>
        </a:defRPr>
      </a:lvl1pPr>
    </p:titleStyle>
    <p:bodyStyle>
      <a:lvl1pPr marL="457086" indent="-457086" algn="l" defTabSz="1218895" rtl="0" eaLnBrk="1" latinLnBrk="0" hangingPunct="1">
        <a:spcBef>
          <a:spcPct val="20000"/>
        </a:spcBef>
        <a:buFont typeface="Arial" pitchFamily="34" charset="0"/>
        <a:buChar char="•"/>
        <a:defRPr sz="4266" kern="1200">
          <a:solidFill>
            <a:schemeClr val="tx1"/>
          </a:solidFill>
          <a:latin typeface="+mn-lt"/>
          <a:ea typeface="+mn-ea"/>
          <a:cs typeface="+mn-cs"/>
        </a:defRPr>
      </a:lvl1pPr>
      <a:lvl2pPr marL="990352" indent="-380905" algn="l" defTabSz="1218895"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619" indent="-304724" algn="l" defTabSz="121889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06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514"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hyperlink" Target="https://geripal.org/is-it-time-for-geriatricians-to-get-on-board-with-lecanemab-jason-karlawish-and-ken-covinsky/#transcript"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s://nccc/ucsf.edu" TargetMode="External"/><Relationship Id="rId2" Type="http://schemas.openxmlformats.org/officeDocument/2006/relationships/hyperlink" Target="https://aidsetc.org/" TargetMode="External"/><Relationship Id="rId1" Type="http://schemas.openxmlformats.org/officeDocument/2006/relationships/slideLayout" Target="../slideLayouts/slideLayout9.xml"/><Relationship Id="rId4" Type="http://schemas.openxmlformats.org/officeDocument/2006/relationships/hyperlink" Target="http://www.hiv.uw.edu/"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C1D727-79A9-1C46-9155-28B81A3889AE}"/>
              </a:ext>
            </a:extLst>
          </p:cNvPr>
          <p:cNvSpPr>
            <a:spLocks noGrp="1"/>
          </p:cNvSpPr>
          <p:nvPr>
            <p:ph type="ctrTitle"/>
          </p:nvPr>
        </p:nvSpPr>
        <p:spPr>
          <a:xfrm>
            <a:off x="866274" y="2209800"/>
            <a:ext cx="10732593" cy="838200"/>
          </a:xfrm>
        </p:spPr>
        <p:txBody>
          <a:bodyPr lIns="91440" tIns="45720" rIns="91440" bIns="45720" anchor="b">
            <a:noAutofit/>
          </a:bodyPr>
          <a:lstStyle/>
          <a:p>
            <a:r>
              <a:rPr lang="en-US" dirty="0">
                <a:latin typeface="Arial"/>
                <a:cs typeface="Arial"/>
              </a:rPr>
              <a:t>Addressing Challenges in Alzheimer’s Disease Among People with HIV</a:t>
            </a:r>
            <a:endParaRPr lang="en-US" dirty="0"/>
          </a:p>
        </p:txBody>
      </p:sp>
      <p:sp>
        <p:nvSpPr>
          <p:cNvPr id="6" name="Text Placeholder 5">
            <a:extLst>
              <a:ext uri="{FF2B5EF4-FFF2-40B4-BE49-F238E27FC236}">
                <a16:creationId xmlns:a16="http://schemas.microsoft.com/office/drawing/2014/main" id="{CA66E6BF-13E8-6E42-B8E3-9C187F839A43}"/>
              </a:ext>
            </a:extLst>
          </p:cNvPr>
          <p:cNvSpPr>
            <a:spLocks noGrp="1"/>
          </p:cNvSpPr>
          <p:nvPr>
            <p:ph type="body" sz="quarter" idx="10"/>
          </p:nvPr>
        </p:nvSpPr>
        <p:spPr>
          <a:xfrm>
            <a:off x="2960253" y="4142810"/>
            <a:ext cx="6955204" cy="495641"/>
          </a:xfrm>
        </p:spPr>
        <p:txBody>
          <a:bodyPr/>
          <a:lstStyle/>
          <a:p>
            <a:r>
              <a:rPr lang="en-US" dirty="0"/>
              <a:t>Victor Valcour MD PhD</a:t>
            </a:r>
          </a:p>
          <a:p>
            <a:r>
              <a:rPr lang="en-US" dirty="0"/>
              <a:t>Professor of Geriatric Medicine in Neurology</a:t>
            </a:r>
          </a:p>
          <a:p>
            <a:r>
              <a:rPr lang="en-US" dirty="0"/>
              <a:t>University of California San Francisco</a:t>
            </a:r>
          </a:p>
        </p:txBody>
      </p:sp>
    </p:spTree>
    <p:extLst>
      <p:ext uri="{BB962C8B-B14F-4D97-AF65-F5344CB8AC3E}">
        <p14:creationId xmlns:p14="http://schemas.microsoft.com/office/powerpoint/2010/main" val="2546582166"/>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25BC2-840E-B2A2-CA96-1EC3063DF215}"/>
              </a:ext>
            </a:extLst>
          </p:cNvPr>
          <p:cNvSpPr>
            <a:spLocks noGrp="1"/>
          </p:cNvSpPr>
          <p:nvPr>
            <p:ph type="title"/>
          </p:nvPr>
        </p:nvSpPr>
        <p:spPr/>
        <p:txBody>
          <a:bodyPr>
            <a:normAutofit fontScale="90000"/>
          </a:bodyPr>
          <a:lstStyle/>
          <a:p>
            <a:r>
              <a:rPr lang="en-US" dirty="0"/>
              <a:t>A Brief Review of HIV-Related Brain Injury</a:t>
            </a:r>
          </a:p>
        </p:txBody>
      </p:sp>
    </p:spTree>
    <p:extLst>
      <p:ext uri="{BB962C8B-B14F-4D97-AF65-F5344CB8AC3E}">
        <p14:creationId xmlns:p14="http://schemas.microsoft.com/office/powerpoint/2010/main" val="1858834637"/>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2BFCB-0AD8-F78A-2212-C49580964786}"/>
              </a:ext>
            </a:extLst>
          </p:cNvPr>
          <p:cNvSpPr>
            <a:spLocks noGrp="1"/>
          </p:cNvSpPr>
          <p:nvPr>
            <p:ph type="title"/>
          </p:nvPr>
        </p:nvSpPr>
        <p:spPr>
          <a:xfrm>
            <a:off x="623889" y="774861"/>
            <a:ext cx="10512425" cy="648915"/>
          </a:xfrm>
        </p:spPr>
        <p:txBody>
          <a:bodyPr/>
          <a:lstStyle/>
          <a:p>
            <a:r>
              <a:rPr lang="en-US" dirty="0"/>
              <a:t>Terminology</a:t>
            </a:r>
          </a:p>
        </p:txBody>
      </p:sp>
      <p:sp>
        <p:nvSpPr>
          <p:cNvPr id="3" name="Text Placeholder 2">
            <a:extLst>
              <a:ext uri="{FF2B5EF4-FFF2-40B4-BE49-F238E27FC236}">
                <a16:creationId xmlns:a16="http://schemas.microsoft.com/office/drawing/2014/main" id="{5F909B88-4574-51D2-5992-29168D5F1C99}"/>
              </a:ext>
            </a:extLst>
          </p:cNvPr>
          <p:cNvSpPr>
            <a:spLocks noGrp="1"/>
          </p:cNvSpPr>
          <p:nvPr>
            <p:ph type="body" sz="quarter" idx="11"/>
          </p:nvPr>
        </p:nvSpPr>
        <p:spPr>
          <a:xfrm>
            <a:off x="623889" y="1547542"/>
            <a:ext cx="9614932" cy="2986087"/>
          </a:xfrm>
        </p:spPr>
        <p:txBody>
          <a:bodyPr/>
          <a:lstStyle/>
          <a:p>
            <a:r>
              <a:rPr lang="en-US" dirty="0"/>
              <a:t>1991 American Academy of Neurology Criteria</a:t>
            </a:r>
          </a:p>
          <a:p>
            <a:pPr lvl="1"/>
            <a:r>
              <a:rPr lang="en-US" sz="1800" dirty="0"/>
              <a:t>AIDS Dementia Complex, Mild Cognitive Motor Disorder</a:t>
            </a:r>
          </a:p>
          <a:p>
            <a:pPr lvl="1"/>
            <a:r>
              <a:rPr lang="en-US" sz="1800" dirty="0"/>
              <a:t>Highly descriptive of clinical presentations in the absence of antiretroviral therapy</a:t>
            </a:r>
          </a:p>
          <a:p>
            <a:r>
              <a:rPr lang="en-US" dirty="0"/>
              <a:t>2007 “Frascati” Criteria</a:t>
            </a:r>
          </a:p>
          <a:p>
            <a:pPr lvl="1"/>
            <a:r>
              <a:rPr lang="en-US" sz="1800" dirty="0"/>
              <a:t>HIV-associated Neurocognitive Disorder (HAND) including HIV-associated Dementia (HAD), Mild Neurocognitive Disorder (MND), Asymptomatic Neurocognitive Impairment (ANI)</a:t>
            </a:r>
          </a:p>
          <a:p>
            <a:pPr lvl="1"/>
            <a:r>
              <a:rPr lang="en-US" sz="1800" dirty="0"/>
              <a:t>Poorly linked to biomarkers and clinical outcomes. Little to no clinical utility</a:t>
            </a:r>
            <a:endParaRPr lang="en-US" dirty="0"/>
          </a:p>
          <a:p>
            <a:r>
              <a:rPr lang="en-US" dirty="0"/>
              <a:t>Emerging HIV-related Brain Injury (HABI) framework</a:t>
            </a:r>
          </a:p>
          <a:p>
            <a:pPr lvl="1"/>
            <a:r>
              <a:rPr lang="en-US" sz="1800" dirty="0"/>
              <a:t>Proposed to focus on only symptomatic impairment with guidance for progressive, static or non-HIV-related etiologies</a:t>
            </a:r>
          </a:p>
          <a:p>
            <a:pPr lvl="1"/>
            <a:r>
              <a:rPr lang="en-US" sz="1800" dirty="0"/>
              <a:t>Controversial</a:t>
            </a:r>
          </a:p>
          <a:p>
            <a:endParaRPr lang="en-US" dirty="0"/>
          </a:p>
        </p:txBody>
      </p:sp>
      <p:sp>
        <p:nvSpPr>
          <p:cNvPr id="4" name="TextBox 3">
            <a:extLst>
              <a:ext uri="{FF2B5EF4-FFF2-40B4-BE49-F238E27FC236}">
                <a16:creationId xmlns:a16="http://schemas.microsoft.com/office/drawing/2014/main" id="{1C4277AA-113C-19B3-5CB2-54ADCDBC06EB}"/>
              </a:ext>
            </a:extLst>
          </p:cNvPr>
          <p:cNvSpPr txBox="1"/>
          <p:nvPr/>
        </p:nvSpPr>
        <p:spPr bwMode="auto">
          <a:xfrm>
            <a:off x="6533656" y="6432997"/>
            <a:ext cx="2717090" cy="215444"/>
          </a:xfrm>
          <a:prstGeom prst="rect">
            <a:avLst/>
          </a:prstGeom>
          <a:noFill/>
          <a:ln w="19050" algn="ctr">
            <a:noFill/>
            <a:miter lim="800000"/>
            <a:headEnd/>
            <a:tailEnd/>
          </a:ln>
        </p:spPr>
        <p:txBody>
          <a:bodyPr wrap="none" lIns="0" tIns="0" rIns="0" bIns="0" rtlCol="0">
            <a:spAutoFit/>
          </a:bodyPr>
          <a:lstStyle/>
          <a:p>
            <a:r>
              <a:rPr lang="en-US" sz="1400" dirty="0">
                <a:solidFill>
                  <a:schemeClr val="accent6"/>
                </a:solidFill>
              </a:rPr>
              <a:t>Nightingale et al, Lancet HIV 2022</a:t>
            </a:r>
          </a:p>
        </p:txBody>
      </p:sp>
    </p:spTree>
    <p:extLst>
      <p:ext uri="{BB962C8B-B14F-4D97-AF65-F5344CB8AC3E}">
        <p14:creationId xmlns:p14="http://schemas.microsoft.com/office/powerpoint/2010/main" val="3295177134"/>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E3897-6293-6990-FCF6-D0946FA1BCC5}"/>
              </a:ext>
            </a:extLst>
          </p:cNvPr>
          <p:cNvSpPr>
            <a:spLocks noGrp="1"/>
          </p:cNvSpPr>
          <p:nvPr>
            <p:ph type="title"/>
          </p:nvPr>
        </p:nvSpPr>
        <p:spPr>
          <a:xfrm>
            <a:off x="623889" y="857989"/>
            <a:ext cx="10512425" cy="648915"/>
          </a:xfrm>
        </p:spPr>
        <p:txBody>
          <a:bodyPr/>
          <a:lstStyle/>
          <a:p>
            <a:r>
              <a:rPr lang="en-US" dirty="0"/>
              <a:t>Clinical Features – Cognitive Profile</a:t>
            </a:r>
          </a:p>
        </p:txBody>
      </p:sp>
      <p:sp>
        <p:nvSpPr>
          <p:cNvPr id="3" name="Text Placeholder 2">
            <a:extLst>
              <a:ext uri="{FF2B5EF4-FFF2-40B4-BE49-F238E27FC236}">
                <a16:creationId xmlns:a16="http://schemas.microsoft.com/office/drawing/2014/main" id="{7B0A52ED-673F-B663-F41C-2515DA12D1C4}"/>
              </a:ext>
            </a:extLst>
          </p:cNvPr>
          <p:cNvSpPr>
            <a:spLocks noGrp="1"/>
          </p:cNvSpPr>
          <p:nvPr>
            <p:ph type="body" sz="quarter" idx="11"/>
          </p:nvPr>
        </p:nvSpPr>
        <p:spPr>
          <a:xfrm>
            <a:off x="623889" y="1618794"/>
            <a:ext cx="9614932" cy="2986087"/>
          </a:xfrm>
        </p:spPr>
        <p:txBody>
          <a:bodyPr/>
          <a:lstStyle/>
          <a:p>
            <a:r>
              <a:rPr lang="en-US" dirty="0"/>
              <a:t>Frequency of HIV-related cognitive impairment is unclear</a:t>
            </a:r>
          </a:p>
          <a:p>
            <a:pPr lvl="1"/>
            <a:r>
              <a:rPr lang="en-US" sz="1800" dirty="0"/>
              <a:t>Most data include participants not suppressed, which is not the reality of most clinics</a:t>
            </a:r>
          </a:p>
          <a:p>
            <a:pPr lvl="1"/>
            <a:r>
              <a:rPr lang="en-US" sz="1800" dirty="0"/>
              <a:t>Early (during primary/acute HIV) treatment may mitigate risk</a:t>
            </a:r>
          </a:p>
          <a:p>
            <a:pPr lvl="1"/>
            <a:r>
              <a:rPr lang="en-US" sz="1800" dirty="0"/>
              <a:t>Likely, among older patients, about ¼ to 1/3 have some level of impairment</a:t>
            </a:r>
            <a:endParaRPr lang="en-US" dirty="0"/>
          </a:p>
          <a:p>
            <a:r>
              <a:rPr lang="en-US" dirty="0"/>
              <a:t>Common symptoms:</a:t>
            </a:r>
          </a:p>
          <a:p>
            <a:pPr lvl="1"/>
            <a:r>
              <a:rPr lang="en-US" sz="1800" dirty="0"/>
              <a:t>Attentional deficits - Re-reading, use of lists, multitasking is difficult</a:t>
            </a:r>
          </a:p>
          <a:p>
            <a:pPr lvl="1"/>
            <a:r>
              <a:rPr lang="en-US" sz="1800" dirty="0"/>
              <a:t>Information processing speed may be impaired - Keeping up with banter in conversations, social isolation</a:t>
            </a:r>
          </a:p>
          <a:p>
            <a:r>
              <a:rPr lang="en-US" dirty="0"/>
              <a:t>Course does not tend to be progressive in the setting of suppressed plasma virus, but may fluctuate</a:t>
            </a:r>
          </a:p>
          <a:p>
            <a:r>
              <a:rPr lang="en-US" dirty="0"/>
              <a:t>With testing, multiple cognitive domains can be involved, including memory </a:t>
            </a:r>
          </a:p>
          <a:p>
            <a:endParaRPr lang="en-US" dirty="0"/>
          </a:p>
          <a:p>
            <a:endParaRPr lang="en-US" dirty="0"/>
          </a:p>
        </p:txBody>
      </p:sp>
    </p:spTree>
    <p:extLst>
      <p:ext uri="{BB962C8B-B14F-4D97-AF65-F5344CB8AC3E}">
        <p14:creationId xmlns:p14="http://schemas.microsoft.com/office/powerpoint/2010/main" val="2964736551"/>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E0FE7-722D-971F-5413-78C3D85A15CA}"/>
              </a:ext>
            </a:extLst>
          </p:cNvPr>
          <p:cNvSpPr>
            <a:spLocks noGrp="1"/>
          </p:cNvSpPr>
          <p:nvPr>
            <p:ph type="title"/>
          </p:nvPr>
        </p:nvSpPr>
        <p:spPr>
          <a:xfrm>
            <a:off x="1828323" y="0"/>
            <a:ext cx="8532178" cy="1143000"/>
          </a:xfrm>
        </p:spPr>
        <p:txBody>
          <a:bodyPr/>
          <a:lstStyle/>
          <a:p>
            <a:pPr algn="ctr"/>
            <a:r>
              <a:rPr lang="en-US" dirty="0"/>
              <a:t>Clinical Presentation</a:t>
            </a:r>
          </a:p>
        </p:txBody>
      </p:sp>
      <p:sp>
        <p:nvSpPr>
          <p:cNvPr id="3" name="AutoShape 6">
            <a:extLst>
              <a:ext uri="{FF2B5EF4-FFF2-40B4-BE49-F238E27FC236}">
                <a16:creationId xmlns:a16="http://schemas.microsoft.com/office/drawing/2014/main" id="{18B2BB57-0C63-2BD0-FE26-75C1DEC84CBF}"/>
              </a:ext>
            </a:extLst>
          </p:cNvPr>
          <p:cNvSpPr>
            <a:spLocks noChangeArrowheads="1"/>
          </p:cNvSpPr>
          <p:nvPr/>
        </p:nvSpPr>
        <p:spPr bwMode="gray">
          <a:xfrm>
            <a:off x="4760912" y="3027272"/>
            <a:ext cx="2667000" cy="1828800"/>
          </a:xfrm>
          <a:prstGeom prst="flowChartExtract">
            <a:avLst/>
          </a:prstGeom>
          <a:gradFill rotWithShape="1">
            <a:gsLst>
              <a:gs pos="0">
                <a:srgbClr val="B2B2B2"/>
              </a:gs>
              <a:gs pos="100000">
                <a:schemeClr val="accent4">
                  <a:lumMod val="75000"/>
                </a:schemeClr>
              </a:gs>
            </a:gsLst>
            <a:path path="shape">
              <a:fillToRect l="50000" t="50000" r="50000" b="50000"/>
            </a:path>
          </a:gradFill>
          <a:ln>
            <a:noFill/>
          </a:ln>
        </p:spPr>
        <p:txBody>
          <a:bodyPr wrap="none" anchor="ctr"/>
          <a:lstStyle/>
          <a:p>
            <a:endParaRPr lang="en-US" dirty="0"/>
          </a:p>
        </p:txBody>
      </p:sp>
      <p:sp>
        <p:nvSpPr>
          <p:cNvPr id="4" name="Text Box 3">
            <a:extLst>
              <a:ext uri="{FF2B5EF4-FFF2-40B4-BE49-F238E27FC236}">
                <a16:creationId xmlns:a16="http://schemas.microsoft.com/office/drawing/2014/main" id="{B6E8675E-170B-8894-E4EB-59E8553781C7}"/>
              </a:ext>
            </a:extLst>
          </p:cNvPr>
          <p:cNvSpPr txBox="1">
            <a:spLocks noChangeArrowheads="1"/>
          </p:cNvSpPr>
          <p:nvPr/>
        </p:nvSpPr>
        <p:spPr bwMode="auto">
          <a:xfrm>
            <a:off x="4988180" y="1454139"/>
            <a:ext cx="2212465"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200" b="1" dirty="0">
                <a:latin typeface="+mn-lt"/>
              </a:rPr>
              <a:t>Cognition</a:t>
            </a:r>
          </a:p>
          <a:p>
            <a:pPr algn="ctr" eaLnBrk="1" hangingPunct="1"/>
            <a:r>
              <a:rPr lang="en-US" sz="2200" b="1" dirty="0">
                <a:solidFill>
                  <a:srgbClr val="00A650"/>
                </a:solidFill>
                <a:latin typeface="+mn-lt"/>
              </a:rPr>
              <a:t>Memory loss</a:t>
            </a:r>
          </a:p>
          <a:p>
            <a:pPr algn="ctr" eaLnBrk="1" hangingPunct="1"/>
            <a:r>
              <a:rPr lang="en-US" sz="2200" b="1" dirty="0">
                <a:solidFill>
                  <a:srgbClr val="00A650"/>
                </a:solidFill>
                <a:latin typeface="+mn-lt"/>
              </a:rPr>
              <a:t>Concentration</a:t>
            </a:r>
          </a:p>
          <a:p>
            <a:pPr algn="ctr" eaLnBrk="1" hangingPunct="1"/>
            <a:r>
              <a:rPr lang="en-US" sz="2200" b="1" dirty="0">
                <a:solidFill>
                  <a:srgbClr val="00A650"/>
                </a:solidFill>
                <a:latin typeface="+mn-lt"/>
              </a:rPr>
              <a:t>Mental slowing</a:t>
            </a:r>
          </a:p>
        </p:txBody>
      </p:sp>
      <p:sp>
        <p:nvSpPr>
          <p:cNvPr id="5" name="Text Box 4">
            <a:extLst>
              <a:ext uri="{FF2B5EF4-FFF2-40B4-BE49-F238E27FC236}">
                <a16:creationId xmlns:a16="http://schemas.microsoft.com/office/drawing/2014/main" id="{F7CE2D1E-2F75-8811-A2A3-588C05AD6E73}"/>
              </a:ext>
            </a:extLst>
          </p:cNvPr>
          <p:cNvSpPr txBox="1">
            <a:spLocks noChangeArrowheads="1"/>
          </p:cNvSpPr>
          <p:nvPr/>
        </p:nvSpPr>
        <p:spPr bwMode="auto">
          <a:xfrm>
            <a:off x="2226284" y="3941672"/>
            <a:ext cx="2369559"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200" b="1" dirty="0">
                <a:latin typeface="+mn-lt"/>
              </a:rPr>
              <a:t>Behavior</a:t>
            </a:r>
          </a:p>
          <a:p>
            <a:pPr algn="ctr" eaLnBrk="1" hangingPunct="1"/>
            <a:r>
              <a:rPr lang="en-US" sz="2200" b="1" dirty="0">
                <a:solidFill>
                  <a:srgbClr val="00A650"/>
                </a:solidFill>
                <a:latin typeface="+mn-lt"/>
              </a:rPr>
              <a:t>Apathy</a:t>
            </a:r>
          </a:p>
          <a:p>
            <a:pPr algn="ctr" eaLnBrk="1" hangingPunct="1"/>
            <a:r>
              <a:rPr lang="en-US" sz="2200" b="1" dirty="0">
                <a:solidFill>
                  <a:srgbClr val="00A650"/>
                </a:solidFill>
                <a:latin typeface="+mn-lt"/>
              </a:rPr>
              <a:t>Depression</a:t>
            </a:r>
          </a:p>
          <a:p>
            <a:pPr algn="ctr" eaLnBrk="1" hangingPunct="1"/>
            <a:r>
              <a:rPr lang="en-US" sz="2200" b="1" dirty="0">
                <a:solidFill>
                  <a:srgbClr val="00A650"/>
                </a:solidFill>
                <a:latin typeface="+mn-lt"/>
              </a:rPr>
              <a:t>Agitation, Mania</a:t>
            </a:r>
          </a:p>
        </p:txBody>
      </p:sp>
      <p:sp>
        <p:nvSpPr>
          <p:cNvPr id="6" name="Text Box 5">
            <a:extLst>
              <a:ext uri="{FF2B5EF4-FFF2-40B4-BE49-F238E27FC236}">
                <a16:creationId xmlns:a16="http://schemas.microsoft.com/office/drawing/2014/main" id="{8833BB5F-63B5-C393-05CD-CCC217A86F8F}"/>
              </a:ext>
            </a:extLst>
          </p:cNvPr>
          <p:cNvSpPr txBox="1">
            <a:spLocks noChangeArrowheads="1"/>
          </p:cNvSpPr>
          <p:nvPr/>
        </p:nvSpPr>
        <p:spPr bwMode="auto">
          <a:xfrm>
            <a:off x="7627457" y="3941672"/>
            <a:ext cx="2619628"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200" b="1" dirty="0">
                <a:latin typeface="+mn-lt"/>
              </a:rPr>
              <a:t>Motor</a:t>
            </a:r>
          </a:p>
          <a:p>
            <a:pPr algn="ctr" eaLnBrk="1" hangingPunct="1"/>
            <a:r>
              <a:rPr lang="en-US" sz="2200" b="1" dirty="0">
                <a:solidFill>
                  <a:srgbClr val="00A650"/>
                </a:solidFill>
                <a:latin typeface="+mn-lt"/>
              </a:rPr>
              <a:t>Unsteady gait</a:t>
            </a:r>
          </a:p>
          <a:p>
            <a:pPr algn="ctr" eaLnBrk="1" hangingPunct="1"/>
            <a:r>
              <a:rPr lang="en-US" sz="2200" b="1" dirty="0">
                <a:solidFill>
                  <a:srgbClr val="00A650"/>
                </a:solidFill>
                <a:latin typeface="+mn-lt"/>
              </a:rPr>
              <a:t>Poor coordination</a:t>
            </a:r>
          </a:p>
          <a:p>
            <a:pPr algn="ctr" eaLnBrk="1" hangingPunct="1"/>
            <a:r>
              <a:rPr lang="en-US" sz="2200" b="1" dirty="0">
                <a:solidFill>
                  <a:srgbClr val="00A650"/>
                </a:solidFill>
                <a:latin typeface="+mn-lt"/>
              </a:rPr>
              <a:t>Tremor</a:t>
            </a:r>
          </a:p>
        </p:txBody>
      </p:sp>
    </p:spTree>
    <p:extLst>
      <p:ext uri="{BB962C8B-B14F-4D97-AF65-F5344CB8AC3E}">
        <p14:creationId xmlns:p14="http://schemas.microsoft.com/office/powerpoint/2010/main" val="396871638"/>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61891-EE87-2EE4-4261-D97F83015047}"/>
              </a:ext>
            </a:extLst>
          </p:cNvPr>
          <p:cNvSpPr>
            <a:spLocks noGrp="1"/>
          </p:cNvSpPr>
          <p:nvPr>
            <p:ph type="title"/>
          </p:nvPr>
        </p:nvSpPr>
        <p:spPr>
          <a:xfrm>
            <a:off x="616268" y="955943"/>
            <a:ext cx="10512425" cy="648915"/>
          </a:xfrm>
        </p:spPr>
        <p:txBody>
          <a:bodyPr/>
          <a:lstStyle/>
          <a:p>
            <a:r>
              <a:rPr lang="en-US" dirty="0"/>
              <a:t>White Matter Lesion Burden in Aging with HIV</a:t>
            </a:r>
          </a:p>
        </p:txBody>
      </p:sp>
      <p:sp>
        <p:nvSpPr>
          <p:cNvPr id="3" name="Text Placeholder 2">
            <a:extLst>
              <a:ext uri="{FF2B5EF4-FFF2-40B4-BE49-F238E27FC236}">
                <a16:creationId xmlns:a16="http://schemas.microsoft.com/office/drawing/2014/main" id="{A6E9C749-1D0C-E943-FCCC-0A5BC7734490}"/>
              </a:ext>
            </a:extLst>
          </p:cNvPr>
          <p:cNvSpPr>
            <a:spLocks noGrp="1"/>
          </p:cNvSpPr>
          <p:nvPr>
            <p:ph type="body" sz="quarter" idx="11"/>
          </p:nvPr>
        </p:nvSpPr>
        <p:spPr>
          <a:xfrm>
            <a:off x="623888" y="1604858"/>
            <a:ext cx="6678060" cy="2986087"/>
          </a:xfrm>
        </p:spPr>
        <p:txBody>
          <a:bodyPr/>
          <a:lstStyle/>
          <a:p>
            <a:r>
              <a:rPr lang="en-US" dirty="0"/>
              <a:t>In early 2000s, about 50% of autopsies showed extensive cerebrovascular disease</a:t>
            </a:r>
          </a:p>
          <a:p>
            <a:r>
              <a:rPr lang="en-US" dirty="0"/>
              <a:t>Clinically, we see two patterns seen</a:t>
            </a:r>
          </a:p>
          <a:p>
            <a:pPr lvl="2"/>
            <a:r>
              <a:rPr lang="en-US" dirty="0"/>
              <a:t>(1) Periventricular confluent lesions that are often described in small vessel ischemic disease (top)</a:t>
            </a:r>
          </a:p>
          <a:p>
            <a:pPr lvl="2"/>
            <a:r>
              <a:rPr lang="en-US" dirty="0"/>
              <a:t>(2) Discrete lesions (bottom)</a:t>
            </a:r>
          </a:p>
          <a:p>
            <a:pPr lvl="2"/>
            <a:r>
              <a:rPr lang="en-US" dirty="0"/>
              <a:t>Burden of white matter damage appears to be a minor contributor to cognitive impairment</a:t>
            </a:r>
          </a:p>
          <a:p>
            <a:endParaRPr lang="en-US" dirty="0"/>
          </a:p>
          <a:p>
            <a:endParaRPr lang="en-US" dirty="0"/>
          </a:p>
          <a:p>
            <a:endParaRPr lang="en-US" dirty="0"/>
          </a:p>
          <a:p>
            <a:endParaRPr lang="en-US" dirty="0"/>
          </a:p>
        </p:txBody>
      </p:sp>
      <p:sp>
        <p:nvSpPr>
          <p:cNvPr id="5" name="Date Placeholder 4">
            <a:extLst>
              <a:ext uri="{FF2B5EF4-FFF2-40B4-BE49-F238E27FC236}">
                <a16:creationId xmlns:a16="http://schemas.microsoft.com/office/drawing/2014/main" id="{6953A685-493F-964E-14C2-7873B980D87B}"/>
              </a:ext>
            </a:extLst>
          </p:cNvPr>
          <p:cNvSpPr>
            <a:spLocks noGrp="1"/>
          </p:cNvSpPr>
          <p:nvPr>
            <p:ph type="dt" sz="half" idx="2"/>
          </p:nvPr>
        </p:nvSpPr>
        <p:spPr/>
        <p:txBody>
          <a:bodyPr/>
          <a:lstStyle/>
          <a:p>
            <a:endParaRPr lang="en-US" dirty="0"/>
          </a:p>
        </p:txBody>
      </p:sp>
      <p:pic>
        <p:nvPicPr>
          <p:cNvPr id="7" name="Picture 1">
            <a:extLst>
              <a:ext uri="{FF2B5EF4-FFF2-40B4-BE49-F238E27FC236}">
                <a16:creationId xmlns:a16="http://schemas.microsoft.com/office/drawing/2014/main" id="{A706E134-9BAA-FE0A-4FF0-7E871A9FEB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09300" y="1604858"/>
            <a:ext cx="3420418" cy="4098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56C142BD-ADEC-D863-B515-BCE9B6F4CEA5}"/>
              </a:ext>
            </a:extLst>
          </p:cNvPr>
          <p:cNvSpPr txBox="1"/>
          <p:nvPr/>
        </p:nvSpPr>
        <p:spPr bwMode="auto">
          <a:xfrm>
            <a:off x="6955470" y="6334789"/>
            <a:ext cx="2173672" cy="184666"/>
          </a:xfrm>
          <a:prstGeom prst="rect">
            <a:avLst/>
          </a:prstGeom>
          <a:noFill/>
          <a:ln w="19050" algn="ctr">
            <a:noFill/>
            <a:miter lim="800000"/>
            <a:headEnd/>
            <a:tailEnd/>
          </a:ln>
        </p:spPr>
        <p:txBody>
          <a:bodyPr wrap="none" lIns="0" tIns="0" rIns="0" bIns="0" rtlCol="0">
            <a:spAutoFit/>
          </a:bodyPr>
          <a:lstStyle/>
          <a:p>
            <a:r>
              <a:rPr lang="en-US" sz="1200" dirty="0">
                <a:solidFill>
                  <a:schemeClr val="accent6"/>
                </a:solidFill>
              </a:rPr>
              <a:t>Samboju &amp; Milanini JAIDS 2021</a:t>
            </a:r>
          </a:p>
        </p:txBody>
      </p:sp>
    </p:spTree>
    <p:extLst>
      <p:ext uri="{BB962C8B-B14F-4D97-AF65-F5344CB8AC3E}">
        <p14:creationId xmlns:p14="http://schemas.microsoft.com/office/powerpoint/2010/main" val="1212910030"/>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3E33A-0F30-530C-3FA4-B08BBDBD5BDF}"/>
              </a:ext>
            </a:extLst>
          </p:cNvPr>
          <p:cNvSpPr>
            <a:spLocks noGrp="1"/>
          </p:cNvSpPr>
          <p:nvPr>
            <p:ph type="title"/>
          </p:nvPr>
        </p:nvSpPr>
        <p:spPr>
          <a:xfrm>
            <a:off x="517279" y="778304"/>
            <a:ext cx="10512425" cy="648915"/>
          </a:xfrm>
        </p:spPr>
        <p:txBody>
          <a:bodyPr/>
          <a:lstStyle/>
          <a:p>
            <a:r>
              <a:rPr lang="en-US" dirty="0"/>
              <a:t>Cognition Correlations to Inflammation in Treated HIV</a:t>
            </a:r>
          </a:p>
        </p:txBody>
      </p:sp>
      <p:sp>
        <p:nvSpPr>
          <p:cNvPr id="3" name="Text Placeholder 2">
            <a:extLst>
              <a:ext uri="{FF2B5EF4-FFF2-40B4-BE49-F238E27FC236}">
                <a16:creationId xmlns:a16="http://schemas.microsoft.com/office/drawing/2014/main" id="{14020079-487C-8BCE-B649-047C4E6E02B2}"/>
              </a:ext>
            </a:extLst>
          </p:cNvPr>
          <p:cNvSpPr>
            <a:spLocks noGrp="1"/>
          </p:cNvSpPr>
          <p:nvPr>
            <p:ph type="body" sz="quarter" idx="11"/>
          </p:nvPr>
        </p:nvSpPr>
        <p:spPr>
          <a:xfrm>
            <a:off x="690150" y="1427219"/>
            <a:ext cx="9614932" cy="2986087"/>
          </a:xfrm>
        </p:spPr>
        <p:txBody>
          <a:bodyPr/>
          <a:lstStyle/>
          <a:p>
            <a:r>
              <a:rPr lang="en-US" i="1" dirty="0"/>
              <a:t>In vivo </a:t>
            </a:r>
            <a:r>
              <a:rPr lang="en-US" dirty="0"/>
              <a:t>brain imaging using ligands (PET) in healthy asymptomatic PLWH</a:t>
            </a:r>
          </a:p>
          <a:p>
            <a:pPr lvl="1"/>
            <a:r>
              <a:rPr lang="en-US" dirty="0"/>
              <a:t>TPSO binding (microglial activation) increased in HIV compared to controls and inversely associated with cognitive performance</a:t>
            </a:r>
            <a:r>
              <a:rPr lang="en-US" baseline="30000" dirty="0"/>
              <a:t>1,2</a:t>
            </a:r>
            <a:endParaRPr lang="en-US" dirty="0"/>
          </a:p>
          <a:p>
            <a:r>
              <a:rPr lang="en-US" dirty="0"/>
              <a:t>Monocyte-linked plasma markers</a:t>
            </a:r>
          </a:p>
          <a:p>
            <a:pPr lvl="1"/>
            <a:r>
              <a:rPr lang="en-US" dirty="0"/>
              <a:t>Soluble CD163 and global performance</a:t>
            </a:r>
            <a:r>
              <a:rPr lang="en-US" baseline="30000" dirty="0"/>
              <a:t>3</a:t>
            </a:r>
          </a:p>
          <a:p>
            <a:pPr lvl="1"/>
            <a:r>
              <a:rPr lang="en-US" dirty="0"/>
              <a:t> CD</a:t>
            </a:r>
            <a:r>
              <a:rPr lang="en-US" baseline="30000" dirty="0"/>
              <a:t>14</a:t>
            </a:r>
            <a:r>
              <a:rPr lang="en-US" dirty="0"/>
              <a:t>CD</a:t>
            </a:r>
            <a:r>
              <a:rPr lang="en-US" baseline="30000" dirty="0"/>
              <a:t>16</a:t>
            </a:r>
            <a:r>
              <a:rPr lang="en-US" dirty="0"/>
              <a:t>CD</a:t>
            </a:r>
            <a:r>
              <a:rPr lang="en-US" baseline="30000" dirty="0"/>
              <a:t>163</a:t>
            </a:r>
            <a:r>
              <a:rPr lang="en-US" dirty="0"/>
              <a:t> and CD</a:t>
            </a:r>
            <a:r>
              <a:rPr lang="en-US" baseline="30000" dirty="0"/>
              <a:t>14</a:t>
            </a:r>
            <a:r>
              <a:rPr lang="en-US" dirty="0"/>
              <a:t>CD</a:t>
            </a:r>
            <a:r>
              <a:rPr lang="en-US" baseline="30000" dirty="0"/>
              <a:t>38</a:t>
            </a:r>
            <a:r>
              <a:rPr lang="en-US" dirty="0"/>
              <a:t> (% CD14)  and progressive worsening of memory performance</a:t>
            </a:r>
            <a:r>
              <a:rPr lang="en-US" baseline="30000" dirty="0"/>
              <a:t>4</a:t>
            </a:r>
            <a:r>
              <a:rPr lang="en-US" dirty="0"/>
              <a:t> </a:t>
            </a:r>
          </a:p>
          <a:p>
            <a:pPr lvl="1"/>
            <a:r>
              <a:rPr lang="en-US" dirty="0"/>
              <a:t>Soluble CD163 links to brain pathology at autopsy</a:t>
            </a:r>
            <a:r>
              <a:rPr lang="en-US" baseline="30000" dirty="0"/>
              <a:t>6</a:t>
            </a:r>
            <a:endParaRPr lang="en-US" dirty="0"/>
          </a:p>
          <a:p>
            <a:endParaRPr lang="en-US" dirty="0"/>
          </a:p>
        </p:txBody>
      </p:sp>
      <p:sp>
        <p:nvSpPr>
          <p:cNvPr id="4" name="TextBox 4">
            <a:extLst>
              <a:ext uri="{FF2B5EF4-FFF2-40B4-BE49-F238E27FC236}">
                <a16:creationId xmlns:a16="http://schemas.microsoft.com/office/drawing/2014/main" id="{1B49DE71-6371-9822-783B-4175372BFDCF}"/>
              </a:ext>
            </a:extLst>
          </p:cNvPr>
          <p:cNvSpPr txBox="1">
            <a:spLocks noChangeArrowheads="1"/>
          </p:cNvSpPr>
          <p:nvPr/>
        </p:nvSpPr>
        <p:spPr bwMode="auto">
          <a:xfrm>
            <a:off x="227009" y="6079696"/>
            <a:ext cx="6293061"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indent="0" algn="r" eaLnBrk="1" hangingPunct="1"/>
            <a:r>
              <a:rPr lang="en-GB" sz="1200" dirty="0">
                <a:solidFill>
                  <a:schemeClr val="accent6"/>
                </a:solidFill>
                <a:latin typeface="+mn-lt"/>
              </a:rPr>
              <a:t>1. Rubin et al AIDS 2018; 2. Vera et al Neurology 2016; 3. Imp et al JID 2017; 4. Fabbiani M JAIDS 2017; 5. Sereti et al CID 2017; 6. Bryant et al AIDS 2017</a:t>
            </a:r>
          </a:p>
          <a:p>
            <a:pPr marL="0" indent="0" algn="r" eaLnBrk="1" hangingPunct="1"/>
            <a:endParaRPr lang="en-GB" sz="1100" dirty="0">
              <a:solidFill>
                <a:schemeClr val="accent6"/>
              </a:solidFill>
              <a:latin typeface="+mn-lt"/>
            </a:endParaRPr>
          </a:p>
          <a:p>
            <a:pPr marL="0" indent="0" algn="r" eaLnBrk="1" hangingPunct="1"/>
            <a:endParaRPr lang="en-GB" sz="1100" dirty="0">
              <a:solidFill>
                <a:schemeClr val="accent6"/>
              </a:solidFill>
              <a:latin typeface="+mn-lt"/>
            </a:endParaRPr>
          </a:p>
          <a:p>
            <a:pPr marL="0" indent="0" algn="r" eaLnBrk="1" hangingPunct="1"/>
            <a:endParaRPr lang="en-GB" sz="1100" dirty="0">
              <a:solidFill>
                <a:schemeClr val="accent6"/>
              </a:solidFill>
              <a:latin typeface="+mn-lt"/>
            </a:endParaRPr>
          </a:p>
          <a:p>
            <a:pPr marL="0" indent="0" algn="r" eaLnBrk="1" hangingPunct="1"/>
            <a:endParaRPr lang="en-GB" sz="1100" dirty="0">
              <a:solidFill>
                <a:schemeClr val="accent6"/>
              </a:solidFill>
              <a:latin typeface="+mn-lt"/>
            </a:endParaRPr>
          </a:p>
          <a:p>
            <a:pPr marL="0" indent="0" algn="r" eaLnBrk="1" hangingPunct="1"/>
            <a:endParaRPr lang="en-GB" sz="1100" dirty="0">
              <a:solidFill>
                <a:schemeClr val="accent6"/>
              </a:solidFill>
              <a:latin typeface="+mn-lt"/>
            </a:endParaRPr>
          </a:p>
          <a:p>
            <a:pPr marL="0" indent="0" algn="r" eaLnBrk="1" hangingPunct="1"/>
            <a:endParaRPr lang="en-GB" sz="1100" dirty="0">
              <a:solidFill>
                <a:schemeClr val="accent6"/>
              </a:solidFill>
              <a:latin typeface="+mn-lt"/>
            </a:endParaRPr>
          </a:p>
        </p:txBody>
      </p:sp>
    </p:spTree>
    <p:extLst>
      <p:ext uri="{BB962C8B-B14F-4D97-AF65-F5344CB8AC3E}">
        <p14:creationId xmlns:p14="http://schemas.microsoft.com/office/powerpoint/2010/main" val="950192845"/>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7C790-643E-B533-7EB4-AAE6F5BAB6EE}"/>
              </a:ext>
            </a:extLst>
          </p:cNvPr>
          <p:cNvSpPr>
            <a:spLocks noGrp="1"/>
          </p:cNvSpPr>
          <p:nvPr>
            <p:ph type="title"/>
          </p:nvPr>
        </p:nvSpPr>
        <p:spPr>
          <a:xfrm>
            <a:off x="451019" y="734390"/>
            <a:ext cx="10512425" cy="648915"/>
          </a:xfrm>
        </p:spPr>
        <p:txBody>
          <a:bodyPr>
            <a:normAutofit fontScale="90000"/>
          </a:bodyPr>
          <a:lstStyle/>
          <a:p>
            <a:r>
              <a:rPr lang="en-US" dirty="0"/>
              <a:t>Plasma Markers of Inflammation Link to Abnormal Brain Integrity and Cognitive Impairment</a:t>
            </a:r>
          </a:p>
        </p:txBody>
      </p:sp>
      <p:sp>
        <p:nvSpPr>
          <p:cNvPr id="3" name="Text Placeholder 2">
            <a:extLst>
              <a:ext uri="{FF2B5EF4-FFF2-40B4-BE49-F238E27FC236}">
                <a16:creationId xmlns:a16="http://schemas.microsoft.com/office/drawing/2014/main" id="{414BBCC8-5FB1-8CCD-6A2F-7969393A28F2}"/>
              </a:ext>
            </a:extLst>
          </p:cNvPr>
          <p:cNvSpPr>
            <a:spLocks noGrp="1"/>
          </p:cNvSpPr>
          <p:nvPr>
            <p:ph type="body" sz="quarter" idx="11"/>
          </p:nvPr>
        </p:nvSpPr>
        <p:spPr/>
        <p:txBody>
          <a:bodyPr/>
          <a:lstStyle/>
          <a:p>
            <a:r>
              <a:rPr lang="en-US" dirty="0"/>
              <a:t>People with symptomatic cognitive impairment over the age of 60</a:t>
            </a:r>
          </a:p>
          <a:p>
            <a:r>
              <a:rPr lang="en-US" dirty="0"/>
              <a:t>Monocyte-based plasma markers (MCP-1 and neopterin) link to abnormal brain integrity by diffusion tensor imaging (DTI)</a:t>
            </a:r>
          </a:p>
          <a:p>
            <a:r>
              <a:rPr lang="en-US" dirty="0"/>
              <a:t>These DTI abnormalities link to worse cognitive performance</a:t>
            </a:r>
          </a:p>
          <a:p>
            <a:endParaRPr lang="en-US" dirty="0"/>
          </a:p>
          <a:p>
            <a:endParaRPr lang="en-US" dirty="0"/>
          </a:p>
          <a:p>
            <a:endParaRPr lang="en-US" dirty="0"/>
          </a:p>
          <a:p>
            <a:endParaRPr lang="en-US" dirty="0"/>
          </a:p>
        </p:txBody>
      </p:sp>
      <p:sp>
        <p:nvSpPr>
          <p:cNvPr id="5" name="Date Placeholder 4">
            <a:extLst>
              <a:ext uri="{FF2B5EF4-FFF2-40B4-BE49-F238E27FC236}">
                <a16:creationId xmlns:a16="http://schemas.microsoft.com/office/drawing/2014/main" id="{DEEE173C-4266-8C83-B0AE-AA98050FC3C0}"/>
              </a:ext>
            </a:extLst>
          </p:cNvPr>
          <p:cNvSpPr>
            <a:spLocks noGrp="1"/>
          </p:cNvSpPr>
          <p:nvPr>
            <p:ph type="dt" sz="half" idx="2"/>
          </p:nvPr>
        </p:nvSpPr>
        <p:spPr/>
        <p:txBody>
          <a:bodyPr/>
          <a:lstStyle/>
          <a:p>
            <a:fld id="{889B010B-938C-4BD0-AF7C-9746274FFE3D}" type="datetime4">
              <a:rPr lang="en-US" smtClean="0"/>
              <a:t>April 10, 2024</a:t>
            </a:fld>
            <a:endParaRPr lang="en-US" dirty="0"/>
          </a:p>
        </p:txBody>
      </p:sp>
      <p:pic>
        <p:nvPicPr>
          <p:cNvPr id="6" name="Picture 5">
            <a:extLst>
              <a:ext uri="{FF2B5EF4-FFF2-40B4-BE49-F238E27FC236}">
                <a16:creationId xmlns:a16="http://schemas.microsoft.com/office/drawing/2014/main" id="{21EC8260-833E-E256-A988-AD4F6E6CC5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5688" y="1799618"/>
            <a:ext cx="3582661" cy="4012786"/>
          </a:xfrm>
          <a:prstGeom prst="rect">
            <a:avLst/>
          </a:prstGeom>
        </p:spPr>
      </p:pic>
      <p:sp>
        <p:nvSpPr>
          <p:cNvPr id="7" name="TextBox 4">
            <a:extLst>
              <a:ext uri="{FF2B5EF4-FFF2-40B4-BE49-F238E27FC236}">
                <a16:creationId xmlns:a16="http://schemas.microsoft.com/office/drawing/2014/main" id="{5DB7177A-5970-3A47-7E6E-E97AB3E91E2E}"/>
              </a:ext>
            </a:extLst>
          </p:cNvPr>
          <p:cNvSpPr txBox="1">
            <a:spLocks noChangeArrowheads="1"/>
          </p:cNvSpPr>
          <p:nvPr/>
        </p:nvSpPr>
        <p:spPr bwMode="auto">
          <a:xfrm>
            <a:off x="3761271" y="5799347"/>
            <a:ext cx="2792813" cy="1231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indent="0" algn="r" eaLnBrk="1" hangingPunct="1"/>
            <a:r>
              <a:rPr lang="en-GB" sz="1400" dirty="0">
                <a:solidFill>
                  <a:schemeClr val="accent6"/>
                </a:solidFill>
                <a:latin typeface="+mn-lt"/>
              </a:rPr>
              <a:t>Chang et al, JAIDS 2019 </a:t>
            </a:r>
          </a:p>
          <a:p>
            <a:pPr marL="0" indent="0" algn="r" eaLnBrk="1" hangingPunct="1"/>
            <a:endParaRPr lang="en-GB" sz="1200" dirty="0">
              <a:solidFill>
                <a:srgbClr val="FFFF00"/>
              </a:solidFill>
              <a:latin typeface="+mn-lt"/>
            </a:endParaRPr>
          </a:p>
          <a:p>
            <a:pPr marL="0" indent="0" algn="r" eaLnBrk="1" hangingPunct="1"/>
            <a:endParaRPr lang="en-GB" sz="1200" dirty="0">
              <a:solidFill>
                <a:srgbClr val="FFFF00"/>
              </a:solidFill>
              <a:latin typeface="+mn-lt"/>
            </a:endParaRPr>
          </a:p>
          <a:p>
            <a:pPr marL="0" indent="0" algn="r" eaLnBrk="1" hangingPunct="1"/>
            <a:endParaRPr lang="en-GB" sz="1200" dirty="0">
              <a:solidFill>
                <a:srgbClr val="FFFF00"/>
              </a:solidFill>
              <a:latin typeface="+mn-lt"/>
            </a:endParaRPr>
          </a:p>
          <a:p>
            <a:pPr marL="0" indent="0" algn="r" eaLnBrk="1" hangingPunct="1"/>
            <a:endParaRPr lang="en-GB" sz="1200" dirty="0">
              <a:solidFill>
                <a:srgbClr val="FFFF00"/>
              </a:solidFill>
              <a:latin typeface="+mn-lt"/>
            </a:endParaRPr>
          </a:p>
          <a:p>
            <a:pPr marL="0" indent="0" algn="r" eaLnBrk="1" hangingPunct="1"/>
            <a:endParaRPr lang="en-GB" sz="1200" dirty="0">
              <a:solidFill>
                <a:srgbClr val="FFFF00"/>
              </a:solidFill>
              <a:latin typeface="+mn-lt"/>
            </a:endParaRPr>
          </a:p>
        </p:txBody>
      </p:sp>
    </p:spTree>
    <p:extLst>
      <p:ext uri="{BB962C8B-B14F-4D97-AF65-F5344CB8AC3E}">
        <p14:creationId xmlns:p14="http://schemas.microsoft.com/office/powerpoint/2010/main" val="19865155"/>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FB359-9978-42E8-4C7F-26FA16D809A1}"/>
              </a:ext>
            </a:extLst>
          </p:cNvPr>
          <p:cNvSpPr>
            <a:spLocks noGrp="1"/>
          </p:cNvSpPr>
          <p:nvPr>
            <p:ph type="title"/>
          </p:nvPr>
        </p:nvSpPr>
        <p:spPr/>
        <p:txBody>
          <a:bodyPr/>
          <a:lstStyle/>
          <a:p>
            <a:r>
              <a:rPr lang="en-US" dirty="0"/>
              <a:t>Accelerated Atrophy Despite Viral Suppression</a:t>
            </a:r>
          </a:p>
        </p:txBody>
      </p:sp>
      <p:sp>
        <p:nvSpPr>
          <p:cNvPr id="3" name="Text Placeholder 2">
            <a:extLst>
              <a:ext uri="{FF2B5EF4-FFF2-40B4-BE49-F238E27FC236}">
                <a16:creationId xmlns:a16="http://schemas.microsoft.com/office/drawing/2014/main" id="{21B56FE9-3A15-AB6F-ED81-2A14A6716259}"/>
              </a:ext>
            </a:extLst>
          </p:cNvPr>
          <p:cNvSpPr>
            <a:spLocks noGrp="1"/>
          </p:cNvSpPr>
          <p:nvPr>
            <p:ph type="body" sz="quarter" idx="11"/>
          </p:nvPr>
        </p:nvSpPr>
        <p:spPr>
          <a:xfrm>
            <a:off x="623889" y="2040640"/>
            <a:ext cx="6310312" cy="2986087"/>
          </a:xfrm>
        </p:spPr>
        <p:txBody>
          <a:bodyPr/>
          <a:lstStyle/>
          <a:p>
            <a:r>
              <a:rPr lang="en-US" dirty="0"/>
              <a:t>Symptomatic and asymptomatic individuals over age 60 with suppressed plasma HIV, over 3 years - accelerated brain atrophy:</a:t>
            </a:r>
          </a:p>
          <a:p>
            <a:pPr lvl="1"/>
            <a:r>
              <a:rPr lang="en-US" dirty="0"/>
              <a:t>Cerebellum: 0.42% vs. 0.02%</a:t>
            </a:r>
          </a:p>
          <a:p>
            <a:pPr lvl="1"/>
            <a:r>
              <a:rPr lang="en-US" dirty="0"/>
              <a:t>Frontal lobe: 0.48% vs. 0.11%</a:t>
            </a:r>
          </a:p>
          <a:p>
            <a:pPr lvl="1"/>
            <a:r>
              <a:rPr lang="en-US" dirty="0"/>
              <a:t>Total cortical gray matter: 0.65% vs. 0.16%</a:t>
            </a:r>
          </a:p>
          <a:p>
            <a:endParaRPr lang="en-US" dirty="0"/>
          </a:p>
        </p:txBody>
      </p:sp>
      <p:sp>
        <p:nvSpPr>
          <p:cNvPr id="5" name="Date Placeholder 4">
            <a:extLst>
              <a:ext uri="{FF2B5EF4-FFF2-40B4-BE49-F238E27FC236}">
                <a16:creationId xmlns:a16="http://schemas.microsoft.com/office/drawing/2014/main" id="{F11571A7-58A6-EC71-D362-F79FF65FF1E5}"/>
              </a:ext>
            </a:extLst>
          </p:cNvPr>
          <p:cNvSpPr>
            <a:spLocks noGrp="1"/>
          </p:cNvSpPr>
          <p:nvPr>
            <p:ph type="dt" sz="half" idx="2"/>
          </p:nvPr>
        </p:nvSpPr>
        <p:spPr/>
        <p:txBody>
          <a:bodyPr/>
          <a:lstStyle/>
          <a:p>
            <a:fld id="{889B010B-938C-4BD0-AF7C-9746274FFE3D}" type="datetime4">
              <a:rPr lang="en-US" smtClean="0"/>
              <a:t>April 10, 2024</a:t>
            </a:fld>
            <a:endParaRPr lang="en-US" dirty="0"/>
          </a:p>
        </p:txBody>
      </p:sp>
      <p:pic>
        <p:nvPicPr>
          <p:cNvPr id="6" name="Picture 5">
            <a:extLst>
              <a:ext uri="{FF2B5EF4-FFF2-40B4-BE49-F238E27FC236}">
                <a16:creationId xmlns:a16="http://schemas.microsoft.com/office/drawing/2014/main" id="{4F225782-3561-302D-9D00-6703B83AE8D6}"/>
              </a:ext>
            </a:extLst>
          </p:cNvPr>
          <p:cNvPicPr/>
          <p:nvPr/>
        </p:nvPicPr>
        <p:blipFill rotWithShape="1">
          <a:blip r:embed="rId2" cstate="print">
            <a:extLst>
              <a:ext uri="{28A0092B-C50C-407E-A947-70E740481C1C}">
                <a14:useLocalDpi xmlns:a14="http://schemas.microsoft.com/office/drawing/2010/main" val="0"/>
              </a:ext>
            </a:extLst>
          </a:blip>
          <a:srcRect l="2475" t="2878" r="5175" b="3596"/>
          <a:stretch/>
        </p:blipFill>
        <p:spPr bwMode="auto">
          <a:xfrm>
            <a:off x="6934201" y="1828800"/>
            <a:ext cx="3601085" cy="4114800"/>
          </a:xfrm>
          <a:prstGeom prst="rect">
            <a:avLst/>
          </a:prstGeom>
          <a:noFill/>
          <a:ln>
            <a:noFill/>
          </a:ln>
          <a:extLst>
            <a:ext uri="{53640926-AAD7-44d8-BBD7-CCE9431645EC}">
              <a14:shadowObscured xmlns="" xmlns:a14="http://schemas.microsoft.com/office/drawing/2010/main"/>
            </a:ext>
          </a:extLst>
        </p:spPr>
      </p:pic>
      <p:sp>
        <p:nvSpPr>
          <p:cNvPr id="7" name="TextBox 4">
            <a:extLst>
              <a:ext uri="{FF2B5EF4-FFF2-40B4-BE49-F238E27FC236}">
                <a16:creationId xmlns:a16="http://schemas.microsoft.com/office/drawing/2014/main" id="{FBE0945D-9BDB-5745-CC7A-5199C2852469}"/>
              </a:ext>
            </a:extLst>
          </p:cNvPr>
          <p:cNvSpPr txBox="1">
            <a:spLocks noChangeArrowheads="1"/>
          </p:cNvSpPr>
          <p:nvPr/>
        </p:nvSpPr>
        <p:spPr bwMode="auto">
          <a:xfrm>
            <a:off x="3761271" y="5799347"/>
            <a:ext cx="2792813" cy="1231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indent="0" algn="r" eaLnBrk="1" hangingPunct="1"/>
            <a:r>
              <a:rPr lang="en-GB" sz="1400" dirty="0">
                <a:solidFill>
                  <a:schemeClr val="accent6"/>
                </a:solidFill>
                <a:latin typeface="+mn-lt"/>
              </a:rPr>
              <a:t>Samboji et all JAIDS 2021</a:t>
            </a:r>
          </a:p>
          <a:p>
            <a:pPr marL="0" indent="0" algn="r" eaLnBrk="1" hangingPunct="1"/>
            <a:endParaRPr lang="en-GB" sz="1200" dirty="0">
              <a:solidFill>
                <a:srgbClr val="FFFF00"/>
              </a:solidFill>
              <a:latin typeface="+mn-lt"/>
            </a:endParaRPr>
          </a:p>
          <a:p>
            <a:pPr marL="0" indent="0" algn="r" eaLnBrk="1" hangingPunct="1"/>
            <a:endParaRPr lang="en-GB" sz="1200" dirty="0">
              <a:solidFill>
                <a:srgbClr val="FFFF00"/>
              </a:solidFill>
              <a:latin typeface="+mn-lt"/>
            </a:endParaRPr>
          </a:p>
          <a:p>
            <a:pPr marL="0" indent="0" algn="r" eaLnBrk="1" hangingPunct="1"/>
            <a:endParaRPr lang="en-GB" sz="1200" dirty="0">
              <a:solidFill>
                <a:srgbClr val="FFFF00"/>
              </a:solidFill>
              <a:latin typeface="+mn-lt"/>
            </a:endParaRPr>
          </a:p>
          <a:p>
            <a:pPr marL="0" indent="0" algn="r" eaLnBrk="1" hangingPunct="1"/>
            <a:endParaRPr lang="en-GB" sz="1200" dirty="0">
              <a:solidFill>
                <a:srgbClr val="FFFF00"/>
              </a:solidFill>
              <a:latin typeface="+mn-lt"/>
            </a:endParaRPr>
          </a:p>
          <a:p>
            <a:pPr marL="0" indent="0" algn="r" eaLnBrk="1" hangingPunct="1"/>
            <a:endParaRPr lang="en-GB" sz="1200" dirty="0">
              <a:solidFill>
                <a:srgbClr val="FFFF00"/>
              </a:solidFill>
              <a:latin typeface="+mn-lt"/>
            </a:endParaRPr>
          </a:p>
        </p:txBody>
      </p:sp>
    </p:spTree>
    <p:extLst>
      <p:ext uri="{BB962C8B-B14F-4D97-AF65-F5344CB8AC3E}">
        <p14:creationId xmlns:p14="http://schemas.microsoft.com/office/powerpoint/2010/main" val="3897254775"/>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46DDB-40BD-9CCA-B59E-6DD4494DC208}"/>
              </a:ext>
            </a:extLst>
          </p:cNvPr>
          <p:cNvSpPr>
            <a:spLocks noGrp="1"/>
          </p:cNvSpPr>
          <p:nvPr>
            <p:ph type="title"/>
          </p:nvPr>
        </p:nvSpPr>
        <p:spPr>
          <a:xfrm>
            <a:off x="623889" y="844564"/>
            <a:ext cx="10512425" cy="648915"/>
          </a:xfrm>
        </p:spPr>
        <p:txBody>
          <a:bodyPr/>
          <a:lstStyle/>
          <a:p>
            <a:r>
              <a:rPr lang="en-US" dirty="0"/>
              <a:t>Key Points Related to HIV and Brain Injury</a:t>
            </a:r>
          </a:p>
        </p:txBody>
      </p:sp>
      <p:sp>
        <p:nvSpPr>
          <p:cNvPr id="3" name="Text Placeholder 2">
            <a:extLst>
              <a:ext uri="{FF2B5EF4-FFF2-40B4-BE49-F238E27FC236}">
                <a16:creationId xmlns:a16="http://schemas.microsoft.com/office/drawing/2014/main" id="{5F2924BB-2AE1-72F8-FEC6-99818289AC15}"/>
              </a:ext>
            </a:extLst>
          </p:cNvPr>
          <p:cNvSpPr>
            <a:spLocks noGrp="1"/>
          </p:cNvSpPr>
          <p:nvPr>
            <p:ph type="body" sz="quarter" idx="11"/>
          </p:nvPr>
        </p:nvSpPr>
        <p:spPr>
          <a:xfrm>
            <a:off x="623888" y="1493479"/>
            <a:ext cx="11183799" cy="2986087"/>
          </a:xfrm>
        </p:spPr>
        <p:txBody>
          <a:bodyPr/>
          <a:lstStyle/>
          <a:p>
            <a:r>
              <a:rPr lang="en-US" dirty="0"/>
              <a:t>Frequency of HIV-related brain injury is less clear, but more common in older age</a:t>
            </a:r>
          </a:p>
          <a:p>
            <a:pPr lvl="1"/>
            <a:r>
              <a:rPr lang="en-US" dirty="0"/>
              <a:t>Probably 25-33% of older PLWH have a chronic fluctuating cognitive syndrome </a:t>
            </a:r>
          </a:p>
          <a:p>
            <a:pPr lvl="1"/>
            <a:r>
              <a:rPr lang="en-US" dirty="0"/>
              <a:t>Does not tend to be progressive clinically despite progressive atrophy and links to inflammation</a:t>
            </a:r>
          </a:p>
          <a:p>
            <a:r>
              <a:rPr lang="en-US" dirty="0"/>
              <a:t>Among younger people with HIV and particularly those that initiate therapy early, the frequency is less well understood but likely much lower</a:t>
            </a:r>
          </a:p>
          <a:p>
            <a:pPr lvl="1"/>
            <a:r>
              <a:rPr lang="en-US" dirty="0"/>
              <a:t>Nearly no findings at 10 years in people initiating therapy during acute HIV</a:t>
            </a:r>
          </a:p>
          <a:p>
            <a:r>
              <a:rPr lang="en-US" dirty="0"/>
              <a:t>Vascular injury does not explain most cognitive impairment in the setting of HIV</a:t>
            </a:r>
          </a:p>
          <a:p>
            <a:endParaRPr lang="en-US" dirty="0"/>
          </a:p>
          <a:p>
            <a:endParaRPr lang="en-US" dirty="0"/>
          </a:p>
        </p:txBody>
      </p:sp>
    </p:spTree>
    <p:extLst>
      <p:ext uri="{BB962C8B-B14F-4D97-AF65-F5344CB8AC3E}">
        <p14:creationId xmlns:p14="http://schemas.microsoft.com/office/powerpoint/2010/main" val="2804585648"/>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4388B-54CB-CDA0-7F0E-E305FA699EFA}"/>
              </a:ext>
            </a:extLst>
          </p:cNvPr>
          <p:cNvSpPr>
            <a:spLocks noGrp="1"/>
          </p:cNvSpPr>
          <p:nvPr>
            <p:ph type="title"/>
          </p:nvPr>
        </p:nvSpPr>
        <p:spPr>
          <a:xfrm>
            <a:off x="2987912" y="3188938"/>
            <a:ext cx="8532178" cy="1143000"/>
          </a:xfrm>
        </p:spPr>
        <p:txBody>
          <a:bodyPr>
            <a:normAutofit fontScale="90000"/>
          </a:bodyPr>
          <a:lstStyle/>
          <a:p>
            <a:r>
              <a:rPr lang="en-US" dirty="0"/>
              <a:t>A Brief Review of Age-Associated Neurodegenerative Disorders (e.g., Dementias)</a:t>
            </a:r>
          </a:p>
        </p:txBody>
      </p:sp>
      <p:pic>
        <p:nvPicPr>
          <p:cNvPr id="3" name="Picture 7">
            <a:extLst>
              <a:ext uri="{FF2B5EF4-FFF2-40B4-BE49-F238E27FC236}">
                <a16:creationId xmlns:a16="http://schemas.microsoft.com/office/drawing/2014/main" id="{4E5938C4-9266-4A77-D453-224B8C644D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468948" y="420030"/>
            <a:ext cx="2953594" cy="210603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8">
            <a:extLst>
              <a:ext uri="{FF2B5EF4-FFF2-40B4-BE49-F238E27FC236}">
                <a16:creationId xmlns:a16="http://schemas.microsoft.com/office/drawing/2014/main" id="{9DA9E22A-646A-970E-C36F-67E29B816E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9138" y="405988"/>
            <a:ext cx="2074863" cy="2098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728849"/>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lstStyle/>
          <a:p>
            <a:r>
              <a:rPr lang="en-US" dirty="0"/>
              <a:t>Disclosures</a:t>
            </a:r>
          </a:p>
        </p:txBody>
      </p:sp>
      <p:sp>
        <p:nvSpPr>
          <p:cNvPr id="11" name="Date Placeholder 10">
            <a:extLst>
              <a:ext uri="{FF2B5EF4-FFF2-40B4-BE49-F238E27FC236}">
                <a16:creationId xmlns:a16="http://schemas.microsoft.com/office/drawing/2014/main" id="{98B3C692-BF53-D946-BEDB-2E1B40FA2906}"/>
              </a:ext>
            </a:extLst>
          </p:cNvPr>
          <p:cNvSpPr>
            <a:spLocks noGrp="1"/>
          </p:cNvSpPr>
          <p:nvPr>
            <p:ph type="dt" sz="half" idx="2"/>
          </p:nvPr>
        </p:nvSpPr>
        <p:spPr/>
        <p:txBody>
          <a:bodyPr/>
          <a:lstStyle/>
          <a:p>
            <a:fld id="{33E5F16E-B800-3E48-BDCB-A7E906166C26}" type="datetime4">
              <a:rPr lang="en-US" smtClean="0"/>
              <a:pPr/>
              <a:t>April 10, 2024</a:t>
            </a:fld>
            <a:endParaRPr lang="en-US" dirty="0"/>
          </a:p>
        </p:txBody>
      </p:sp>
      <p:sp>
        <p:nvSpPr>
          <p:cNvPr id="3" name="Text Placeholder 5">
            <a:extLst>
              <a:ext uri="{FF2B5EF4-FFF2-40B4-BE49-F238E27FC236}">
                <a16:creationId xmlns:a16="http://schemas.microsoft.com/office/drawing/2014/main" id="{D4C98A9B-79FC-67A1-BFCE-9A3D718A1135}"/>
              </a:ext>
            </a:extLst>
          </p:cNvPr>
          <p:cNvSpPr txBox="1">
            <a:spLocks/>
          </p:cNvSpPr>
          <p:nvPr/>
        </p:nvSpPr>
        <p:spPr>
          <a:xfrm>
            <a:off x="365922" y="1807873"/>
            <a:ext cx="11456979" cy="4560241"/>
          </a:xfrm>
          <a:prstGeom prst="rect">
            <a:avLst/>
          </a:prstGeom>
        </p:spPr>
        <p:txBody>
          <a:bodyPr/>
          <a:lstStyle>
            <a:lvl1pPr marL="347477" indent="0" algn="l" defTabSz="1218915" rtl="0" eaLnBrk="1" latinLnBrk="0" hangingPunct="1">
              <a:spcBef>
                <a:spcPts val="0"/>
              </a:spcBef>
              <a:spcAft>
                <a:spcPts val="1200"/>
              </a:spcAft>
              <a:buClr>
                <a:schemeClr val="accent6"/>
              </a:buClr>
              <a:buFontTx/>
              <a:buNone/>
              <a:defRPr sz="2400" b="0" kern="1200">
                <a:solidFill>
                  <a:schemeClr val="tx1"/>
                </a:solidFill>
                <a:latin typeface="+mn-lt"/>
                <a:ea typeface="+mn-ea"/>
                <a:cs typeface="Arial" pitchFamily="34" charset="0"/>
              </a:defRPr>
            </a:lvl1pPr>
            <a:lvl2pPr marL="338334"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2pPr>
            <a:lvl3pPr marL="676667"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3pPr>
            <a:lvl4pPr marL="1133875"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4pPr>
            <a:lvl5pPr marL="1481352" indent="0" algn="l" defTabSz="1218915" rtl="0" eaLnBrk="1" latinLnBrk="0" hangingPunct="1">
              <a:spcBef>
                <a:spcPts val="0"/>
              </a:spcBef>
              <a:spcAft>
                <a:spcPts val="600"/>
              </a:spcAft>
              <a:buClr>
                <a:schemeClr val="accent6"/>
              </a:buClr>
              <a:buSzPct val="100000"/>
              <a:buFontTx/>
              <a:buNone/>
              <a:defRPr sz="2199" kern="1200">
                <a:solidFill>
                  <a:schemeClr val="tx1"/>
                </a:solidFill>
                <a:latin typeface="+mn-lt"/>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457120" indent="-304747" defTabSz="1218987">
              <a:spcBef>
                <a:spcPct val="20000"/>
              </a:spcBef>
              <a:spcAft>
                <a:spcPts val="0"/>
              </a:spcAft>
              <a:buClr>
                <a:srgbClr val="D6201A"/>
              </a:buClr>
              <a:buFont typeface="Wingdings" charset="2"/>
              <a:buChar char="§"/>
              <a:defRPr/>
            </a:pPr>
            <a:r>
              <a:rPr lang="en-US" sz="1800" i="1" dirty="0">
                <a:solidFill>
                  <a:srgbClr val="222222"/>
                </a:solidFill>
                <a:latin typeface="Arial"/>
              </a:rPr>
              <a:t>This program is supported by the Health Resources and Services Administration (HRSA) of the U.S. Department of Health and Human Services (HHS) under grant number U1OHA30535 as part of an award totaling $4.2m. The contents are those of the author(s) and do not necessarily represent the official views of, nor an endorsement, by HRSA, HHS, or the U.S. Government. For more information, please visit HRSA.gov.</a:t>
            </a:r>
          </a:p>
          <a:p>
            <a:pPr marL="152373" defTabSz="1218987">
              <a:spcBef>
                <a:spcPct val="20000"/>
              </a:spcBef>
              <a:spcAft>
                <a:spcPts val="0"/>
              </a:spcAft>
              <a:buClr>
                <a:srgbClr val="D6201A"/>
              </a:buClr>
              <a:buFont typeface="Wingdings" charset="2"/>
              <a:buNone/>
              <a:defRPr/>
            </a:pPr>
            <a:endParaRPr lang="en-US" sz="1800" i="1" dirty="0">
              <a:solidFill>
                <a:srgbClr val="222222"/>
              </a:solidFill>
              <a:latin typeface="Arial"/>
            </a:endParaRPr>
          </a:p>
          <a:p>
            <a:pPr marL="457120" indent="-304747" defTabSz="1218987">
              <a:spcBef>
                <a:spcPct val="20000"/>
              </a:spcBef>
              <a:spcAft>
                <a:spcPts val="0"/>
              </a:spcAft>
              <a:buClr>
                <a:srgbClr val="D6201A"/>
              </a:buClr>
              <a:buFont typeface="Wingdings" charset="2"/>
              <a:buChar char="§"/>
              <a:defRPr/>
            </a:pPr>
            <a:r>
              <a:rPr lang="en-US" sz="1800" i="1" dirty="0">
                <a:solidFill>
                  <a:srgbClr val="222222"/>
                </a:solidFill>
                <a:latin typeface="Arial"/>
                <a:ea typeface="Calibri" panose="020F0502020204030204" pitchFamily="34" charset="0"/>
              </a:rPr>
              <a:t>“Funding for this presentation was made possible by cooperative agreement </a:t>
            </a:r>
            <a:r>
              <a:rPr lang="en-US" sz="1800" i="1" dirty="0">
                <a:solidFill>
                  <a:srgbClr val="222222"/>
                </a:solidFill>
                <a:latin typeface="Arial"/>
              </a:rPr>
              <a:t>U1OHA30535</a:t>
            </a:r>
            <a:r>
              <a:rPr lang="en-US" sz="1800" i="1" dirty="0">
                <a:solidFill>
                  <a:srgbClr val="222222"/>
                </a:solidFill>
                <a:latin typeface="Arial"/>
                <a:ea typeface="Calibri" panose="020F0502020204030204" pitchFamily="34" charset="0"/>
              </a:rPr>
              <a:t> from the Health Resources and Services Administration HIV/AIDS Bureau. The views expressed do not necessarily reflect the official policies of the Department of Health and Human Services nor does mention of trade names, commercial practices, or organizations imply endorsement by the U.S. Government. Any trade/brand names for products mentioned during this presentation are for training and identification purposes only.”</a:t>
            </a:r>
          </a:p>
          <a:p>
            <a:pPr marL="457120" indent="-304747" defTabSz="1218987">
              <a:spcBef>
                <a:spcPct val="20000"/>
              </a:spcBef>
              <a:spcAft>
                <a:spcPts val="0"/>
              </a:spcAft>
              <a:buClr>
                <a:srgbClr val="D6201A"/>
              </a:buClr>
              <a:buFont typeface="Wingdings" charset="2"/>
              <a:buChar char="§"/>
              <a:defRPr/>
            </a:pPr>
            <a:endParaRPr kumimoji="0" lang="en-US" altLang="en-US" sz="1800" b="0" i="1" u="none" strike="noStrike" cap="none" normalizeH="0" baseline="0" dirty="0">
              <a:ln>
                <a:noFill/>
              </a:ln>
              <a:solidFill>
                <a:srgbClr val="000000"/>
              </a:solidFill>
              <a:effectLst/>
              <a:latin typeface="Calibri" panose="020F0502020204030204" pitchFamily="34" charset="0"/>
              <a:ea typeface="Calibri" panose="020F0502020204030204" pitchFamily="34" charset="0"/>
            </a:endParaRPr>
          </a:p>
          <a:p>
            <a:pPr marL="457120" indent="-304747" defTabSz="1218987">
              <a:spcBef>
                <a:spcPct val="20000"/>
              </a:spcBef>
              <a:spcAft>
                <a:spcPts val="0"/>
              </a:spcAft>
              <a:buClr>
                <a:srgbClr val="D6201A"/>
              </a:buClr>
              <a:buFont typeface="Wingdings" charset="2"/>
              <a:buChar char="§"/>
              <a:defRPr/>
            </a:pPr>
            <a:r>
              <a:rPr kumimoji="0" lang="en-US" altLang="en-US" sz="1800" b="0" i="1" u="none" strike="noStrike" cap="none" normalizeH="0" baseline="0" dirty="0">
                <a:ln>
                  <a:noFill/>
                </a:ln>
                <a:solidFill>
                  <a:srgbClr val="000000"/>
                </a:solidFill>
                <a:effectLst/>
                <a:latin typeface="Calibri" panose="020F0502020204030204" pitchFamily="34" charset="0"/>
                <a:ea typeface="Calibri" panose="020F0502020204030204" pitchFamily="34" charset="0"/>
              </a:rPr>
              <a:t>This content is owned by the AETC, and is protected by copyright laws.  Reproduction or distribution of the content without written permission of the sponsor is prohibited, and may result in legal action.</a:t>
            </a:r>
            <a:r>
              <a:rPr kumimoji="0" lang="en-US" altLang="en-US" sz="1800" b="0" i="1" u="none" strike="noStrike" cap="none" normalizeH="0" baseline="0" dirty="0">
                <a:ln>
                  <a:noFill/>
                </a:ln>
                <a:solidFill>
                  <a:schemeClr val="tx1"/>
                </a:solidFill>
                <a:effectLst/>
                <a:latin typeface="Calibri" panose="020F0502020204030204" pitchFamily="34" charset="0"/>
                <a:ea typeface="Calibri" panose="020F0502020204030204" pitchFamily="34" charset="0"/>
              </a:rPr>
              <a:t>  </a:t>
            </a:r>
            <a:endParaRPr lang="en-US" sz="1800" i="1" dirty="0">
              <a:solidFill>
                <a:srgbClr val="222222"/>
              </a:solidFill>
              <a:latin typeface="Arial"/>
              <a:ea typeface="Calibri" panose="020F0502020204030204" pitchFamily="34" charset="0"/>
            </a:endParaRPr>
          </a:p>
        </p:txBody>
      </p:sp>
    </p:spTree>
    <p:extLst>
      <p:ext uri="{BB962C8B-B14F-4D97-AF65-F5344CB8AC3E}">
        <p14:creationId xmlns:p14="http://schemas.microsoft.com/office/powerpoint/2010/main" val="3271617470"/>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22B6A-C351-1D94-AEC9-D839EB534378}"/>
              </a:ext>
            </a:extLst>
          </p:cNvPr>
          <p:cNvSpPr>
            <a:spLocks noGrp="1"/>
          </p:cNvSpPr>
          <p:nvPr>
            <p:ph type="title"/>
          </p:nvPr>
        </p:nvSpPr>
        <p:spPr>
          <a:xfrm>
            <a:off x="623889" y="884321"/>
            <a:ext cx="10512425" cy="648915"/>
          </a:xfrm>
        </p:spPr>
        <p:txBody>
          <a:bodyPr/>
          <a:lstStyle/>
          <a:p>
            <a:r>
              <a:rPr lang="en-US" dirty="0"/>
              <a:t>Dementia - Definition</a:t>
            </a:r>
          </a:p>
        </p:txBody>
      </p:sp>
      <p:sp>
        <p:nvSpPr>
          <p:cNvPr id="3" name="Text Placeholder 2">
            <a:extLst>
              <a:ext uri="{FF2B5EF4-FFF2-40B4-BE49-F238E27FC236}">
                <a16:creationId xmlns:a16="http://schemas.microsoft.com/office/drawing/2014/main" id="{3CF29225-3911-62FF-6DE4-AE187BBCBD31}"/>
              </a:ext>
            </a:extLst>
          </p:cNvPr>
          <p:cNvSpPr>
            <a:spLocks noGrp="1"/>
          </p:cNvSpPr>
          <p:nvPr>
            <p:ph type="body" sz="quarter" idx="11"/>
          </p:nvPr>
        </p:nvSpPr>
        <p:spPr>
          <a:xfrm>
            <a:off x="743158" y="3429000"/>
            <a:ext cx="9614932" cy="2986087"/>
          </a:xfrm>
        </p:spPr>
        <p:txBody>
          <a:bodyPr/>
          <a:lstStyle/>
          <a:p>
            <a:r>
              <a:rPr lang="en-US" dirty="0"/>
              <a:t>Cognitive disorders progress through a spectrum from unimpaired (“pre-clinical”) to severe dementia</a:t>
            </a:r>
          </a:p>
          <a:p>
            <a:r>
              <a:rPr lang="en-US" dirty="0"/>
              <a:t>Dementia is a syndrome of cognitive impairment with functional compromise</a:t>
            </a:r>
          </a:p>
          <a:p>
            <a:r>
              <a:rPr lang="en-US" dirty="0"/>
              <a:t>The term ‘dementia’ does not specify the underlying disease causing the dementia</a:t>
            </a:r>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3137A1E2-9C4B-C389-3434-871A529DAB28}"/>
              </a:ext>
            </a:extLst>
          </p:cNvPr>
          <p:cNvPicPr>
            <a:picLocks noChangeAspect="1"/>
          </p:cNvPicPr>
          <p:nvPr/>
        </p:nvPicPr>
        <p:blipFill>
          <a:blip r:embed="rId2"/>
          <a:stretch>
            <a:fillRect/>
          </a:stretch>
        </p:blipFill>
        <p:spPr>
          <a:xfrm>
            <a:off x="534211" y="1417389"/>
            <a:ext cx="10890748" cy="1900228"/>
          </a:xfrm>
          <a:prstGeom prst="rect">
            <a:avLst/>
          </a:prstGeom>
        </p:spPr>
      </p:pic>
    </p:spTree>
    <p:extLst>
      <p:ext uri="{BB962C8B-B14F-4D97-AF65-F5344CB8AC3E}">
        <p14:creationId xmlns:p14="http://schemas.microsoft.com/office/powerpoint/2010/main" val="3403272919"/>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D2149-957A-5BA1-AAC3-11AE0FE1EFEE}"/>
              </a:ext>
            </a:extLst>
          </p:cNvPr>
          <p:cNvSpPr>
            <a:spLocks noGrp="1"/>
          </p:cNvSpPr>
          <p:nvPr>
            <p:ph type="title"/>
          </p:nvPr>
        </p:nvSpPr>
        <p:spPr>
          <a:xfrm>
            <a:off x="623297" y="942145"/>
            <a:ext cx="10512425" cy="648915"/>
          </a:xfrm>
        </p:spPr>
        <p:txBody>
          <a:bodyPr/>
          <a:lstStyle/>
          <a:p>
            <a:r>
              <a:rPr lang="en-US" dirty="0"/>
              <a:t>Many Neurodegenerative Processes Lead to Dementia</a:t>
            </a:r>
          </a:p>
        </p:txBody>
      </p:sp>
      <p:sp>
        <p:nvSpPr>
          <p:cNvPr id="3" name="Text Placeholder 2">
            <a:extLst>
              <a:ext uri="{FF2B5EF4-FFF2-40B4-BE49-F238E27FC236}">
                <a16:creationId xmlns:a16="http://schemas.microsoft.com/office/drawing/2014/main" id="{CB19953C-756A-00CE-5BFF-A828CB366FA6}"/>
              </a:ext>
            </a:extLst>
          </p:cNvPr>
          <p:cNvSpPr>
            <a:spLocks noGrp="1"/>
          </p:cNvSpPr>
          <p:nvPr>
            <p:ph type="body" sz="quarter" idx="11"/>
          </p:nvPr>
        </p:nvSpPr>
        <p:spPr>
          <a:xfrm>
            <a:off x="4333461" y="2068819"/>
            <a:ext cx="7261150" cy="2986087"/>
          </a:xfrm>
        </p:spPr>
        <p:txBody>
          <a:bodyPr/>
          <a:lstStyle/>
          <a:p>
            <a:r>
              <a:rPr lang="en-US" dirty="0"/>
              <a:t>Nearly all dementias increase in frequency with age - rare under the age of 60</a:t>
            </a:r>
          </a:p>
          <a:p>
            <a:r>
              <a:rPr lang="en-US" dirty="0"/>
              <a:t>Frontotemporal dementia is the most frequent dementia before the age of 60</a:t>
            </a:r>
          </a:p>
          <a:p>
            <a:r>
              <a:rPr lang="en-US" dirty="0"/>
              <a:t>Pure vascular dementia is uncommon in the U.S. (probably much less than 10-40% listed here)</a:t>
            </a:r>
          </a:p>
          <a:p>
            <a:r>
              <a:rPr lang="en-US" dirty="0"/>
              <a:t>Mixed pathology is common, particularly over age 80 – diagnostic challenge</a:t>
            </a:r>
          </a:p>
          <a:p>
            <a:endParaRPr lang="en-US" dirty="0"/>
          </a:p>
          <a:p>
            <a:endParaRPr lang="en-US" dirty="0"/>
          </a:p>
        </p:txBody>
      </p:sp>
      <p:sp>
        <p:nvSpPr>
          <p:cNvPr id="5" name="Date Placeholder 4">
            <a:extLst>
              <a:ext uri="{FF2B5EF4-FFF2-40B4-BE49-F238E27FC236}">
                <a16:creationId xmlns:a16="http://schemas.microsoft.com/office/drawing/2014/main" id="{A6905C64-6A7E-A229-DD99-7611312F8CB8}"/>
              </a:ext>
            </a:extLst>
          </p:cNvPr>
          <p:cNvSpPr>
            <a:spLocks noGrp="1"/>
          </p:cNvSpPr>
          <p:nvPr>
            <p:ph type="dt" sz="half" idx="2"/>
          </p:nvPr>
        </p:nvSpPr>
        <p:spPr/>
        <p:txBody>
          <a:bodyPr/>
          <a:lstStyle/>
          <a:p>
            <a:fld id="{889B010B-938C-4BD0-AF7C-9746274FFE3D}" type="datetime4">
              <a:rPr lang="en-US" smtClean="0"/>
              <a:t>April 10, 2024</a:t>
            </a:fld>
            <a:endParaRPr lang="en-US" dirty="0"/>
          </a:p>
        </p:txBody>
      </p:sp>
      <p:pic>
        <p:nvPicPr>
          <p:cNvPr id="6" name="Content Placeholder 7">
            <a:extLst>
              <a:ext uri="{FF2B5EF4-FFF2-40B4-BE49-F238E27FC236}">
                <a16:creationId xmlns:a16="http://schemas.microsoft.com/office/drawing/2014/main" id="{00DB271C-3D58-F843-24F8-6F5135A582FD}"/>
              </a:ext>
            </a:extLst>
          </p:cNvPr>
          <p:cNvPicPr>
            <a:picLocks noChangeAspect="1"/>
          </p:cNvPicPr>
          <p:nvPr/>
        </p:nvPicPr>
        <p:blipFill>
          <a:blip r:embed="rId2"/>
          <a:stretch>
            <a:fillRect/>
          </a:stretch>
        </p:blipFill>
        <p:spPr>
          <a:xfrm>
            <a:off x="326666" y="2495624"/>
            <a:ext cx="3687116" cy="3208196"/>
          </a:xfrm>
          <a:prstGeom prst="rect">
            <a:avLst/>
          </a:prstGeom>
        </p:spPr>
      </p:pic>
      <p:sp>
        <p:nvSpPr>
          <p:cNvPr id="7" name="TextBox 6">
            <a:extLst>
              <a:ext uri="{FF2B5EF4-FFF2-40B4-BE49-F238E27FC236}">
                <a16:creationId xmlns:a16="http://schemas.microsoft.com/office/drawing/2014/main" id="{06FC0658-A592-7C20-A56A-8A50FC47DA1B}"/>
              </a:ext>
            </a:extLst>
          </p:cNvPr>
          <p:cNvSpPr txBox="1"/>
          <p:nvPr/>
        </p:nvSpPr>
        <p:spPr bwMode="auto">
          <a:xfrm>
            <a:off x="6094412" y="6153738"/>
            <a:ext cx="2433808" cy="184666"/>
          </a:xfrm>
          <a:prstGeom prst="rect">
            <a:avLst/>
          </a:prstGeom>
          <a:noFill/>
          <a:ln w="19050" algn="ctr">
            <a:noFill/>
            <a:miter lim="800000"/>
            <a:headEnd/>
            <a:tailEnd/>
          </a:ln>
        </p:spPr>
        <p:txBody>
          <a:bodyPr wrap="none" lIns="0" tIns="0" rIns="0" bIns="0" rtlCol="0">
            <a:spAutoFit/>
          </a:bodyPr>
          <a:lstStyle/>
          <a:p>
            <a:r>
              <a:rPr lang="en-US" sz="1200" dirty="0">
                <a:solidFill>
                  <a:schemeClr val="accent6"/>
                </a:solidFill>
              </a:rPr>
              <a:t>Source: US Alzheimer’s Association</a:t>
            </a:r>
          </a:p>
        </p:txBody>
      </p:sp>
    </p:spTree>
    <p:extLst>
      <p:ext uri="{BB962C8B-B14F-4D97-AF65-F5344CB8AC3E}">
        <p14:creationId xmlns:p14="http://schemas.microsoft.com/office/powerpoint/2010/main" val="3990748392"/>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79DCF-BA9D-971F-1A29-8A062D36C9D6}"/>
              </a:ext>
            </a:extLst>
          </p:cNvPr>
          <p:cNvSpPr>
            <a:spLocks noGrp="1"/>
          </p:cNvSpPr>
          <p:nvPr>
            <p:ph type="title"/>
          </p:nvPr>
        </p:nvSpPr>
        <p:spPr>
          <a:xfrm>
            <a:off x="630108" y="810091"/>
            <a:ext cx="10512425" cy="648915"/>
          </a:xfrm>
        </p:spPr>
        <p:txBody>
          <a:bodyPr>
            <a:normAutofit fontScale="90000"/>
          </a:bodyPr>
          <a:lstStyle/>
          <a:p>
            <a:r>
              <a:rPr lang="en-US" dirty="0"/>
              <a:t>Deposition of Distinct Proteins in the Brain Define the Neurodegenerative Disorder</a:t>
            </a:r>
          </a:p>
        </p:txBody>
      </p:sp>
      <p:pic>
        <p:nvPicPr>
          <p:cNvPr id="4" name="Picture 3">
            <a:extLst>
              <a:ext uri="{FF2B5EF4-FFF2-40B4-BE49-F238E27FC236}">
                <a16:creationId xmlns:a16="http://schemas.microsoft.com/office/drawing/2014/main" id="{12190EE7-B499-E5C2-781D-7709F04069F5}"/>
              </a:ext>
            </a:extLst>
          </p:cNvPr>
          <p:cNvPicPr>
            <a:picLocks noChangeAspect="1"/>
          </p:cNvPicPr>
          <p:nvPr/>
        </p:nvPicPr>
        <p:blipFill>
          <a:blip r:embed="rId2"/>
          <a:stretch>
            <a:fillRect/>
          </a:stretch>
        </p:blipFill>
        <p:spPr>
          <a:xfrm>
            <a:off x="517453" y="1763806"/>
            <a:ext cx="10737734" cy="4099584"/>
          </a:xfrm>
          <a:prstGeom prst="rect">
            <a:avLst/>
          </a:prstGeom>
        </p:spPr>
      </p:pic>
      <p:sp>
        <p:nvSpPr>
          <p:cNvPr id="5" name="Text Placeholder 4">
            <a:extLst>
              <a:ext uri="{FF2B5EF4-FFF2-40B4-BE49-F238E27FC236}">
                <a16:creationId xmlns:a16="http://schemas.microsoft.com/office/drawing/2014/main" id="{E50579FA-67AF-3203-4155-88DD7BE55033}"/>
              </a:ext>
            </a:extLst>
          </p:cNvPr>
          <p:cNvSpPr txBox="1">
            <a:spLocks/>
          </p:cNvSpPr>
          <p:nvPr/>
        </p:nvSpPr>
        <p:spPr>
          <a:xfrm>
            <a:off x="4646084" y="6168190"/>
            <a:ext cx="4297857" cy="385022"/>
          </a:xfrm>
          <a:prstGeom prst="rect">
            <a:avLst/>
          </a:prstGeom>
        </p:spPr>
        <p:txBody>
          <a:bodyPr/>
          <a:lstStyle>
            <a:lvl1pPr marL="0" indent="0" algn="l" defTabSz="1218895" rtl="0" eaLnBrk="1" latinLnBrk="0" hangingPunct="1">
              <a:spcBef>
                <a:spcPct val="20000"/>
              </a:spcBef>
              <a:buFont typeface="Arial" pitchFamily="34" charset="0"/>
              <a:buNone/>
              <a:defRPr sz="3732" b="0" kern="1200">
                <a:solidFill>
                  <a:schemeClr val="accent6"/>
                </a:solidFill>
                <a:latin typeface="+mj-lt"/>
                <a:ea typeface="+mn-ea"/>
                <a:cs typeface="Arial" pitchFamily="34" charset="0"/>
              </a:defRPr>
            </a:lvl1pPr>
            <a:lvl2pPr marL="1066647" indent="-457200" algn="l" defTabSz="1218895" rtl="0" eaLnBrk="1" latinLnBrk="0" hangingPunct="1">
              <a:spcBef>
                <a:spcPct val="20000"/>
              </a:spcBef>
              <a:buClr>
                <a:schemeClr val="accent6"/>
              </a:buClr>
              <a:buFont typeface="Wingdings" pitchFamily="2" charset="2"/>
              <a:buChar char="§"/>
              <a:defRPr sz="2600" kern="1200">
                <a:solidFill>
                  <a:schemeClr val="tx1"/>
                </a:solidFill>
                <a:latin typeface="+mj-lt"/>
                <a:ea typeface="+mn-ea"/>
                <a:cs typeface="Arial" pitchFamily="34" charset="0"/>
              </a:defRPr>
            </a:lvl2pPr>
            <a:lvl3pPr marL="1523619" indent="-304724" algn="l" defTabSz="1218895" rtl="0" eaLnBrk="1" latinLnBrk="0" hangingPunct="1">
              <a:spcBef>
                <a:spcPct val="20000"/>
              </a:spcBef>
              <a:buClr>
                <a:schemeClr val="accent6"/>
              </a:buClr>
              <a:buFont typeface="STIXGeneral-Regular" pitchFamily="2" charset="2"/>
              <a:buChar char="⎯"/>
              <a:defRPr sz="2600" kern="1200">
                <a:solidFill>
                  <a:schemeClr val="tx1"/>
                </a:solidFill>
                <a:latin typeface="+mj-lt"/>
                <a:ea typeface="+mn-ea"/>
                <a:cs typeface="Arial" pitchFamily="34" charset="0"/>
              </a:defRPr>
            </a:lvl3pPr>
            <a:lvl4pPr marL="2133067" indent="-304724" algn="l" defTabSz="121889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4pPr>
            <a:lvl5pPr marL="2742514" indent="-304724" algn="l" defTabSz="121889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r>
              <a:rPr lang="en-US" sz="1200" dirty="0"/>
              <a:t>Chaudhry, Rizig et al, J Neurological Sciences 2020</a:t>
            </a:r>
          </a:p>
        </p:txBody>
      </p:sp>
    </p:spTree>
    <p:extLst>
      <p:ext uri="{BB962C8B-B14F-4D97-AF65-F5344CB8AC3E}">
        <p14:creationId xmlns:p14="http://schemas.microsoft.com/office/powerpoint/2010/main" val="3761553796"/>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56D09-CC9B-0BAC-6588-BDACD5AC566D}"/>
              </a:ext>
            </a:extLst>
          </p:cNvPr>
          <p:cNvSpPr>
            <a:spLocks noGrp="1"/>
          </p:cNvSpPr>
          <p:nvPr>
            <p:ph type="title"/>
          </p:nvPr>
        </p:nvSpPr>
        <p:spPr>
          <a:xfrm>
            <a:off x="623889" y="871068"/>
            <a:ext cx="10512425" cy="648915"/>
          </a:xfrm>
        </p:spPr>
        <p:txBody>
          <a:bodyPr>
            <a:normAutofit fontScale="90000"/>
          </a:bodyPr>
          <a:lstStyle/>
          <a:p>
            <a:r>
              <a:rPr lang="en-US" dirty="0"/>
              <a:t>Amyloid is Necessary But Not Sufficient to Cause Alzheimer’s disease</a:t>
            </a:r>
          </a:p>
        </p:txBody>
      </p:sp>
      <p:sp>
        <p:nvSpPr>
          <p:cNvPr id="3" name="Text Placeholder 2">
            <a:extLst>
              <a:ext uri="{FF2B5EF4-FFF2-40B4-BE49-F238E27FC236}">
                <a16:creationId xmlns:a16="http://schemas.microsoft.com/office/drawing/2014/main" id="{08C73A77-DE0C-8E58-DAB5-DAFF38A71FA4}"/>
              </a:ext>
            </a:extLst>
          </p:cNvPr>
          <p:cNvSpPr>
            <a:spLocks noGrp="1"/>
          </p:cNvSpPr>
          <p:nvPr>
            <p:ph type="body" sz="quarter" idx="11"/>
          </p:nvPr>
        </p:nvSpPr>
        <p:spPr>
          <a:xfrm>
            <a:off x="199819" y="5351426"/>
            <a:ext cx="9614932" cy="1271012"/>
          </a:xfrm>
        </p:spPr>
        <p:txBody>
          <a:bodyPr/>
          <a:lstStyle/>
          <a:p>
            <a:pPr marL="0" indent="0">
              <a:buNone/>
            </a:pPr>
            <a:r>
              <a:rPr lang="en-US" dirty="0"/>
              <a:t>Aliria died in her 70s during Covid, free of dementia despite having the Presenilin mutation with 100% penetrance for early onset AD – amyloid was present, but very little tau</a:t>
            </a:r>
          </a:p>
          <a:p>
            <a:pPr marL="0" indent="0">
              <a:buNone/>
            </a:pPr>
            <a:endParaRPr lang="en-US" dirty="0"/>
          </a:p>
        </p:txBody>
      </p:sp>
      <p:pic>
        <p:nvPicPr>
          <p:cNvPr id="4" name="Imagen 2">
            <a:extLst>
              <a:ext uri="{FF2B5EF4-FFF2-40B4-BE49-F238E27FC236}">
                <a16:creationId xmlns:a16="http://schemas.microsoft.com/office/drawing/2014/main" id="{28C26643-8117-D17A-F0AC-2ABD55B558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396" y="2124285"/>
            <a:ext cx="2693840" cy="2609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Rocío Villegas Piedrahita, a la izquierda, y Magaly Villegas Piedrahita sostienen un retrato de su madre, Aliria, quien murió en noviembre a los 77 años con síntomas leves de alzhéimer, a pesar de una mutación genética que debió haberle causado efectos graves de la enfermedad desde los 40 años.">
            <a:extLst>
              <a:ext uri="{FF2B5EF4-FFF2-40B4-BE49-F238E27FC236}">
                <a16:creationId xmlns:a16="http://schemas.microsoft.com/office/drawing/2014/main" id="{5EBEFCB5-A903-B933-EF73-7BF3D03342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6285" t="12463" r="32233" b="34160"/>
          <a:stretch>
            <a:fillRect/>
          </a:stretch>
        </p:blipFill>
        <p:spPr bwMode="auto">
          <a:xfrm>
            <a:off x="3956467" y="2171495"/>
            <a:ext cx="2256155" cy="2680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C98F3AB2-7332-17CA-9343-46DDF4D975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52225"/>
          <a:stretch>
            <a:fillRect/>
          </a:stretch>
        </p:blipFill>
        <p:spPr bwMode="auto">
          <a:xfrm>
            <a:off x="6923776" y="2167589"/>
            <a:ext cx="4758101" cy="2522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78A3A2FB-8056-C5D0-27F9-D0CEF9BE7922}"/>
              </a:ext>
            </a:extLst>
          </p:cNvPr>
          <p:cNvSpPr txBox="1"/>
          <p:nvPr/>
        </p:nvSpPr>
        <p:spPr bwMode="auto">
          <a:xfrm>
            <a:off x="5963770" y="6438952"/>
            <a:ext cx="3230051" cy="184666"/>
          </a:xfrm>
          <a:prstGeom prst="rect">
            <a:avLst/>
          </a:prstGeom>
          <a:noFill/>
          <a:ln w="19050" algn="ctr">
            <a:noFill/>
            <a:miter lim="800000"/>
            <a:headEnd/>
            <a:tailEnd/>
          </a:ln>
        </p:spPr>
        <p:txBody>
          <a:bodyPr wrap="none" lIns="0" tIns="0" rIns="0" bIns="0" rtlCol="0">
            <a:spAutoFit/>
          </a:bodyPr>
          <a:lstStyle/>
          <a:p>
            <a:r>
              <a:rPr lang="en-US" sz="1200" dirty="0">
                <a:solidFill>
                  <a:schemeClr val="accent6"/>
                </a:solidFill>
              </a:rPr>
              <a:t>Courtesy Francisco Lopera, Medellin, Colombia</a:t>
            </a:r>
          </a:p>
        </p:txBody>
      </p:sp>
    </p:spTree>
    <p:extLst>
      <p:ext uri="{BB962C8B-B14F-4D97-AF65-F5344CB8AC3E}">
        <p14:creationId xmlns:p14="http://schemas.microsoft.com/office/powerpoint/2010/main" val="1760967228"/>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398DC-1523-FCF1-720E-19C0C64FEB7B}"/>
              </a:ext>
            </a:extLst>
          </p:cNvPr>
          <p:cNvSpPr>
            <a:spLocks noGrp="1"/>
          </p:cNvSpPr>
          <p:nvPr>
            <p:ph type="title"/>
          </p:nvPr>
        </p:nvSpPr>
        <p:spPr/>
        <p:txBody>
          <a:bodyPr/>
          <a:lstStyle/>
          <a:p>
            <a:r>
              <a:rPr lang="en-US" dirty="0"/>
              <a:t>Epidemiology of Alzheimer’s disease</a:t>
            </a:r>
          </a:p>
        </p:txBody>
      </p:sp>
      <p:sp>
        <p:nvSpPr>
          <p:cNvPr id="3" name="Text Placeholder 2">
            <a:extLst>
              <a:ext uri="{FF2B5EF4-FFF2-40B4-BE49-F238E27FC236}">
                <a16:creationId xmlns:a16="http://schemas.microsoft.com/office/drawing/2014/main" id="{1F15F27A-6238-AF14-5FEF-4B1AA58927D1}"/>
              </a:ext>
            </a:extLst>
          </p:cNvPr>
          <p:cNvSpPr>
            <a:spLocks noGrp="1"/>
          </p:cNvSpPr>
          <p:nvPr>
            <p:ph type="body" sz="quarter" idx="11"/>
          </p:nvPr>
        </p:nvSpPr>
        <p:spPr>
          <a:xfrm>
            <a:off x="623888" y="2141308"/>
            <a:ext cx="10348911" cy="2986087"/>
          </a:xfrm>
        </p:spPr>
        <p:txBody>
          <a:bodyPr/>
          <a:lstStyle/>
          <a:p>
            <a:r>
              <a:rPr lang="en-US" dirty="0"/>
              <a:t>6.5 million Americans aged 65 and older are living with Alzheimer’s dementia</a:t>
            </a:r>
          </a:p>
          <a:p>
            <a:r>
              <a:rPr lang="en-US" dirty="0"/>
              <a:t> Percentage of people with Alzheimer’s dementia increases with age:</a:t>
            </a:r>
          </a:p>
          <a:p>
            <a:pPr lvl="2"/>
            <a:r>
              <a:rPr lang="en-US" dirty="0"/>
              <a:t>5.0% of people aged 65 to 74, </a:t>
            </a:r>
          </a:p>
          <a:p>
            <a:pPr lvl="2"/>
            <a:r>
              <a:rPr lang="en-US" dirty="0"/>
              <a:t>13.1% of people aged 75 to 84, </a:t>
            </a:r>
          </a:p>
          <a:p>
            <a:pPr lvl="2"/>
            <a:r>
              <a:rPr lang="en-US" dirty="0"/>
              <a:t>33.2% of people aged 85 and older have Alzheimer’s dementia</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368538074"/>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E67B1-1FCE-BC0E-05F5-5EB41233761B}"/>
              </a:ext>
            </a:extLst>
          </p:cNvPr>
          <p:cNvSpPr>
            <a:spLocks noGrp="1"/>
          </p:cNvSpPr>
          <p:nvPr>
            <p:ph type="title"/>
          </p:nvPr>
        </p:nvSpPr>
        <p:spPr/>
        <p:txBody>
          <a:bodyPr/>
          <a:lstStyle/>
          <a:p>
            <a:r>
              <a:rPr lang="en-US" dirty="0"/>
              <a:t>Projected Increases in Alzheimer’s Disease by State</a:t>
            </a:r>
          </a:p>
        </p:txBody>
      </p:sp>
      <p:sp>
        <p:nvSpPr>
          <p:cNvPr id="3" name="Text Placeholder 2">
            <a:extLst>
              <a:ext uri="{FF2B5EF4-FFF2-40B4-BE49-F238E27FC236}">
                <a16:creationId xmlns:a16="http://schemas.microsoft.com/office/drawing/2014/main" id="{1E2DDEC1-435A-FBDC-34B3-76EAA81C4F88}"/>
              </a:ext>
            </a:extLst>
          </p:cNvPr>
          <p:cNvSpPr>
            <a:spLocks noGrp="1"/>
          </p:cNvSpPr>
          <p:nvPr>
            <p:ph type="body" sz="quarter" idx="11"/>
          </p:nvPr>
        </p:nvSpPr>
        <p:spPr>
          <a:xfrm>
            <a:off x="6094412" y="2230905"/>
            <a:ext cx="5248592" cy="2986087"/>
          </a:xfrm>
        </p:spPr>
        <p:txBody>
          <a:bodyPr/>
          <a:lstStyle/>
          <a:p>
            <a:r>
              <a:rPr lang="en-US" dirty="0"/>
              <a:t>Globally, about 50 million people were living with dementia in 2018 and this is projected to triple to 152 million by 2050</a:t>
            </a:r>
          </a:p>
          <a:p>
            <a:r>
              <a:rPr lang="en-US" dirty="0"/>
              <a:t>Due to aging demographics, some states will see a 33% increase in Alzheimer's disease by 2025</a:t>
            </a:r>
          </a:p>
          <a:p>
            <a:endParaRPr lang="en-US" dirty="0"/>
          </a:p>
          <a:p>
            <a:endParaRPr lang="en-US" dirty="0"/>
          </a:p>
          <a:p>
            <a:endParaRPr lang="en-US" dirty="0"/>
          </a:p>
          <a:p>
            <a:endParaRPr lang="en-US" dirty="0"/>
          </a:p>
        </p:txBody>
      </p:sp>
      <p:sp>
        <p:nvSpPr>
          <p:cNvPr id="5" name="Date Placeholder 4">
            <a:extLst>
              <a:ext uri="{FF2B5EF4-FFF2-40B4-BE49-F238E27FC236}">
                <a16:creationId xmlns:a16="http://schemas.microsoft.com/office/drawing/2014/main" id="{7F9B336B-F636-1696-DC9C-D9DA08C89BA6}"/>
              </a:ext>
            </a:extLst>
          </p:cNvPr>
          <p:cNvSpPr>
            <a:spLocks noGrp="1"/>
          </p:cNvSpPr>
          <p:nvPr>
            <p:ph type="dt" sz="half" idx="2"/>
          </p:nvPr>
        </p:nvSpPr>
        <p:spPr/>
        <p:txBody>
          <a:bodyPr/>
          <a:lstStyle/>
          <a:p>
            <a:fld id="{889B010B-938C-4BD0-AF7C-9746274FFE3D}" type="datetime4">
              <a:rPr lang="en-US" smtClean="0"/>
              <a:t>April 10, 2024</a:t>
            </a:fld>
            <a:endParaRPr lang="en-US" dirty="0"/>
          </a:p>
        </p:txBody>
      </p:sp>
      <p:pic>
        <p:nvPicPr>
          <p:cNvPr id="6" name="Content Placeholder 5">
            <a:extLst>
              <a:ext uri="{FF2B5EF4-FFF2-40B4-BE49-F238E27FC236}">
                <a16:creationId xmlns:a16="http://schemas.microsoft.com/office/drawing/2014/main" id="{0253FCF0-4F23-4D58-A7A5-FF1C1B87B786}"/>
              </a:ext>
            </a:extLst>
          </p:cNvPr>
          <p:cNvPicPr>
            <a:picLocks noChangeAspect="1"/>
          </p:cNvPicPr>
          <p:nvPr/>
        </p:nvPicPr>
        <p:blipFill>
          <a:blip r:embed="rId2"/>
          <a:stretch>
            <a:fillRect/>
          </a:stretch>
        </p:blipFill>
        <p:spPr>
          <a:xfrm>
            <a:off x="0" y="2230905"/>
            <a:ext cx="5902425" cy="4490570"/>
          </a:xfrm>
          <a:prstGeom prst="rect">
            <a:avLst/>
          </a:prstGeom>
        </p:spPr>
      </p:pic>
      <p:sp>
        <p:nvSpPr>
          <p:cNvPr id="7" name="Text Placeholder 3">
            <a:extLst>
              <a:ext uri="{FF2B5EF4-FFF2-40B4-BE49-F238E27FC236}">
                <a16:creationId xmlns:a16="http://schemas.microsoft.com/office/drawing/2014/main" id="{81E5C896-5614-CD98-C711-3EA47B175AEA}"/>
              </a:ext>
            </a:extLst>
          </p:cNvPr>
          <p:cNvSpPr txBox="1">
            <a:spLocks/>
          </p:cNvSpPr>
          <p:nvPr/>
        </p:nvSpPr>
        <p:spPr>
          <a:xfrm>
            <a:off x="672243" y="1641008"/>
            <a:ext cx="10893285" cy="446529"/>
          </a:xfrm>
          <a:prstGeom prst="rect">
            <a:avLst/>
          </a:prstGeom>
        </p:spPr>
        <p:txBody>
          <a:bodyPr/>
          <a:lstStyle>
            <a:lvl1pPr marL="0" indent="0" algn="l" defTabSz="1218895" rtl="0" eaLnBrk="1" latinLnBrk="0" hangingPunct="1">
              <a:spcBef>
                <a:spcPct val="20000"/>
              </a:spcBef>
              <a:buFont typeface="Arial" pitchFamily="34" charset="0"/>
              <a:buNone/>
              <a:defRPr sz="3732" b="0" kern="1200">
                <a:solidFill>
                  <a:schemeClr val="accent6"/>
                </a:solidFill>
                <a:latin typeface="+mj-lt"/>
                <a:ea typeface="+mn-ea"/>
                <a:cs typeface="Arial" pitchFamily="34" charset="0"/>
              </a:defRPr>
            </a:lvl1pPr>
            <a:lvl2pPr marL="1066647" indent="-457200" algn="l" defTabSz="1218895" rtl="0" eaLnBrk="1" latinLnBrk="0" hangingPunct="1">
              <a:spcBef>
                <a:spcPct val="20000"/>
              </a:spcBef>
              <a:buClr>
                <a:schemeClr val="accent6"/>
              </a:buClr>
              <a:buFont typeface="Wingdings" pitchFamily="2" charset="2"/>
              <a:buChar char="§"/>
              <a:defRPr sz="2600" kern="1200">
                <a:solidFill>
                  <a:schemeClr val="tx1"/>
                </a:solidFill>
                <a:latin typeface="+mj-lt"/>
                <a:ea typeface="+mn-ea"/>
                <a:cs typeface="Arial" pitchFamily="34" charset="0"/>
              </a:defRPr>
            </a:lvl2pPr>
            <a:lvl3pPr marL="1523619" indent="-304724" algn="l" defTabSz="1218895" rtl="0" eaLnBrk="1" latinLnBrk="0" hangingPunct="1">
              <a:spcBef>
                <a:spcPct val="20000"/>
              </a:spcBef>
              <a:buClr>
                <a:schemeClr val="accent6"/>
              </a:buClr>
              <a:buFont typeface="STIXGeneral-Regular" pitchFamily="2" charset="2"/>
              <a:buChar char="⎯"/>
              <a:defRPr sz="2600" kern="1200">
                <a:solidFill>
                  <a:schemeClr val="tx1"/>
                </a:solidFill>
                <a:latin typeface="+mj-lt"/>
                <a:ea typeface="+mn-ea"/>
                <a:cs typeface="Arial" pitchFamily="34" charset="0"/>
              </a:defRPr>
            </a:lvl3pPr>
            <a:lvl4pPr marL="2133067" indent="-304724" algn="l" defTabSz="121889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4pPr>
            <a:lvl5pPr marL="2742514" indent="-304724" algn="l" defTabSz="121889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r>
              <a:rPr lang="en-US" sz="2000" dirty="0"/>
              <a:t>2020 vs. 2025</a:t>
            </a:r>
          </a:p>
        </p:txBody>
      </p:sp>
      <p:sp>
        <p:nvSpPr>
          <p:cNvPr id="8" name="TextBox 7">
            <a:extLst>
              <a:ext uri="{FF2B5EF4-FFF2-40B4-BE49-F238E27FC236}">
                <a16:creationId xmlns:a16="http://schemas.microsoft.com/office/drawing/2014/main" id="{8CA849A1-0C0D-DFD7-A8DB-6D846A7ACE7F}"/>
              </a:ext>
            </a:extLst>
          </p:cNvPr>
          <p:cNvSpPr txBox="1"/>
          <p:nvPr/>
        </p:nvSpPr>
        <p:spPr bwMode="auto">
          <a:xfrm>
            <a:off x="6592253" y="5902909"/>
            <a:ext cx="2433808" cy="184666"/>
          </a:xfrm>
          <a:prstGeom prst="rect">
            <a:avLst/>
          </a:prstGeom>
          <a:noFill/>
          <a:ln w="19050" algn="ctr">
            <a:noFill/>
            <a:miter lim="800000"/>
            <a:headEnd/>
            <a:tailEnd/>
          </a:ln>
        </p:spPr>
        <p:txBody>
          <a:bodyPr wrap="none" lIns="0" tIns="0" rIns="0" bIns="0" rtlCol="0">
            <a:spAutoFit/>
          </a:bodyPr>
          <a:lstStyle/>
          <a:p>
            <a:r>
              <a:rPr lang="en-US" sz="1200" dirty="0">
                <a:solidFill>
                  <a:schemeClr val="accent6"/>
                </a:solidFill>
              </a:rPr>
              <a:t>Source: US Alzheimer’s Association</a:t>
            </a:r>
          </a:p>
        </p:txBody>
      </p:sp>
    </p:spTree>
    <p:extLst>
      <p:ext uri="{BB962C8B-B14F-4D97-AF65-F5344CB8AC3E}">
        <p14:creationId xmlns:p14="http://schemas.microsoft.com/office/powerpoint/2010/main" val="634798752"/>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94233-718F-2CE8-4BA9-FDF716AF0E9A}"/>
              </a:ext>
            </a:extLst>
          </p:cNvPr>
          <p:cNvSpPr>
            <a:spLocks noGrp="1"/>
          </p:cNvSpPr>
          <p:nvPr>
            <p:ph type="title"/>
          </p:nvPr>
        </p:nvSpPr>
        <p:spPr/>
        <p:txBody>
          <a:bodyPr>
            <a:normAutofit fontScale="90000"/>
          </a:bodyPr>
          <a:lstStyle/>
          <a:p>
            <a:r>
              <a:rPr lang="en-US" dirty="0"/>
              <a:t>Percentage Changes in Selected Causes of Death (All Ages) Between 2000 and 2019</a:t>
            </a:r>
          </a:p>
        </p:txBody>
      </p:sp>
      <p:sp>
        <p:nvSpPr>
          <p:cNvPr id="3" name="Text Placeholder 2">
            <a:extLst>
              <a:ext uri="{FF2B5EF4-FFF2-40B4-BE49-F238E27FC236}">
                <a16:creationId xmlns:a16="http://schemas.microsoft.com/office/drawing/2014/main" id="{E98E0760-2E52-F008-8AB5-9A7AD899B942}"/>
              </a:ext>
            </a:extLst>
          </p:cNvPr>
          <p:cNvSpPr>
            <a:spLocks noGrp="1"/>
          </p:cNvSpPr>
          <p:nvPr>
            <p:ph type="body" sz="quarter" idx="11"/>
          </p:nvPr>
        </p:nvSpPr>
        <p:spPr>
          <a:xfrm>
            <a:off x="6166380" y="3207026"/>
            <a:ext cx="5248592" cy="1847880"/>
          </a:xfrm>
        </p:spPr>
        <p:txBody>
          <a:bodyPr/>
          <a:lstStyle/>
          <a:p>
            <a:r>
              <a:rPr lang="en-US" dirty="0"/>
              <a:t>Death due to Alzheimer’s disease has increased by more than 100% whereas that of HIV has decreased by 65%</a:t>
            </a:r>
          </a:p>
          <a:p>
            <a:endParaRPr lang="en-US" dirty="0"/>
          </a:p>
          <a:p>
            <a:pPr marL="57150" indent="0">
              <a:buNone/>
            </a:pPr>
            <a:endParaRPr lang="en-US" dirty="0"/>
          </a:p>
        </p:txBody>
      </p:sp>
      <p:sp>
        <p:nvSpPr>
          <p:cNvPr id="5" name="Date Placeholder 4">
            <a:extLst>
              <a:ext uri="{FF2B5EF4-FFF2-40B4-BE49-F238E27FC236}">
                <a16:creationId xmlns:a16="http://schemas.microsoft.com/office/drawing/2014/main" id="{319C22EC-1760-5725-AA49-63C36DDE2851}"/>
              </a:ext>
            </a:extLst>
          </p:cNvPr>
          <p:cNvSpPr>
            <a:spLocks noGrp="1"/>
          </p:cNvSpPr>
          <p:nvPr>
            <p:ph type="dt" sz="half" idx="2"/>
          </p:nvPr>
        </p:nvSpPr>
        <p:spPr/>
        <p:txBody>
          <a:bodyPr/>
          <a:lstStyle/>
          <a:p>
            <a:fld id="{889B010B-938C-4BD0-AF7C-9746274FFE3D}" type="datetime4">
              <a:rPr lang="en-US" smtClean="0"/>
              <a:t>April 10, 2024</a:t>
            </a:fld>
            <a:endParaRPr lang="en-US" dirty="0"/>
          </a:p>
        </p:txBody>
      </p:sp>
      <p:pic>
        <p:nvPicPr>
          <p:cNvPr id="6" name="Content Placeholder 7">
            <a:extLst>
              <a:ext uri="{FF2B5EF4-FFF2-40B4-BE49-F238E27FC236}">
                <a16:creationId xmlns:a16="http://schemas.microsoft.com/office/drawing/2014/main" id="{D7D1CB15-820C-1ADB-86AB-AAF0A0AAE223}"/>
              </a:ext>
            </a:extLst>
          </p:cNvPr>
          <p:cNvPicPr>
            <a:picLocks noChangeAspect="1"/>
          </p:cNvPicPr>
          <p:nvPr/>
        </p:nvPicPr>
        <p:blipFill>
          <a:blip r:embed="rId2"/>
          <a:stretch>
            <a:fillRect/>
          </a:stretch>
        </p:blipFill>
        <p:spPr>
          <a:xfrm>
            <a:off x="773853" y="2423975"/>
            <a:ext cx="4902704" cy="3805237"/>
          </a:xfrm>
          <a:prstGeom prst="rect">
            <a:avLst/>
          </a:prstGeom>
        </p:spPr>
      </p:pic>
      <p:sp>
        <p:nvSpPr>
          <p:cNvPr id="7" name="Text Placeholder 4">
            <a:extLst>
              <a:ext uri="{FF2B5EF4-FFF2-40B4-BE49-F238E27FC236}">
                <a16:creationId xmlns:a16="http://schemas.microsoft.com/office/drawing/2014/main" id="{EC698CEB-03E3-6E44-3439-3CE0794C59DE}"/>
              </a:ext>
            </a:extLst>
          </p:cNvPr>
          <p:cNvSpPr txBox="1">
            <a:spLocks/>
          </p:cNvSpPr>
          <p:nvPr/>
        </p:nvSpPr>
        <p:spPr>
          <a:xfrm>
            <a:off x="5109676" y="6458837"/>
            <a:ext cx="4628362" cy="316035"/>
          </a:xfrm>
          <a:prstGeom prst="rect">
            <a:avLst/>
          </a:prstGeom>
        </p:spPr>
        <p:txBody>
          <a:bodyPr/>
          <a:lstStyle>
            <a:lvl1pPr marL="0" indent="0" algn="l" defTabSz="1218895" rtl="0" eaLnBrk="1" latinLnBrk="0" hangingPunct="1">
              <a:spcBef>
                <a:spcPct val="20000"/>
              </a:spcBef>
              <a:buFont typeface="Arial" pitchFamily="34" charset="0"/>
              <a:buNone/>
              <a:defRPr sz="3732" b="0" kern="1200">
                <a:solidFill>
                  <a:schemeClr val="accent6"/>
                </a:solidFill>
                <a:latin typeface="+mj-lt"/>
                <a:ea typeface="+mn-ea"/>
                <a:cs typeface="Arial" pitchFamily="34" charset="0"/>
              </a:defRPr>
            </a:lvl1pPr>
            <a:lvl2pPr marL="1066647" indent="-457200" algn="l" defTabSz="1218895" rtl="0" eaLnBrk="1" latinLnBrk="0" hangingPunct="1">
              <a:spcBef>
                <a:spcPct val="20000"/>
              </a:spcBef>
              <a:buClr>
                <a:schemeClr val="accent6"/>
              </a:buClr>
              <a:buFont typeface="Wingdings" pitchFamily="2" charset="2"/>
              <a:buChar char="§"/>
              <a:defRPr sz="2600" kern="1200">
                <a:solidFill>
                  <a:schemeClr val="tx1"/>
                </a:solidFill>
                <a:latin typeface="+mj-lt"/>
                <a:ea typeface="+mn-ea"/>
                <a:cs typeface="Arial" pitchFamily="34" charset="0"/>
              </a:defRPr>
            </a:lvl2pPr>
            <a:lvl3pPr marL="1523619" indent="-304724" algn="l" defTabSz="1218895" rtl="0" eaLnBrk="1" latinLnBrk="0" hangingPunct="1">
              <a:spcBef>
                <a:spcPct val="20000"/>
              </a:spcBef>
              <a:buClr>
                <a:schemeClr val="accent6"/>
              </a:buClr>
              <a:buFont typeface="STIXGeneral-Regular" pitchFamily="2" charset="2"/>
              <a:buChar char="⎯"/>
              <a:defRPr sz="2600" kern="1200">
                <a:solidFill>
                  <a:schemeClr val="tx1"/>
                </a:solidFill>
                <a:latin typeface="+mj-lt"/>
                <a:ea typeface="+mn-ea"/>
                <a:cs typeface="Arial" pitchFamily="34" charset="0"/>
              </a:defRPr>
            </a:lvl3pPr>
            <a:lvl4pPr marL="2133067" indent="-304724" algn="l" defTabSz="121889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4pPr>
            <a:lvl5pPr marL="2742514" indent="-304724" algn="l" defTabSz="121889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r>
              <a:rPr lang="en-US" sz="1200" dirty="0"/>
              <a:t>2022 Alzheimer’s Facts and Figures, U.S. Alzheimer’s Association</a:t>
            </a:r>
          </a:p>
        </p:txBody>
      </p:sp>
    </p:spTree>
    <p:extLst>
      <p:ext uri="{BB962C8B-B14F-4D97-AF65-F5344CB8AC3E}">
        <p14:creationId xmlns:p14="http://schemas.microsoft.com/office/powerpoint/2010/main" val="2540459519"/>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30536-73D5-F6C9-9ABF-3BA9EAB57C5E}"/>
              </a:ext>
            </a:extLst>
          </p:cNvPr>
          <p:cNvSpPr>
            <a:spLocks noGrp="1"/>
          </p:cNvSpPr>
          <p:nvPr>
            <p:ph type="title"/>
          </p:nvPr>
        </p:nvSpPr>
        <p:spPr>
          <a:xfrm>
            <a:off x="623889" y="831312"/>
            <a:ext cx="10512425" cy="648915"/>
          </a:xfrm>
        </p:spPr>
        <p:txBody>
          <a:bodyPr/>
          <a:lstStyle/>
          <a:p>
            <a:r>
              <a:rPr lang="en-US" dirty="0"/>
              <a:t>Under-represented Minorities in AD Research</a:t>
            </a:r>
          </a:p>
        </p:txBody>
      </p:sp>
      <p:sp>
        <p:nvSpPr>
          <p:cNvPr id="3" name="Text Placeholder 2">
            <a:extLst>
              <a:ext uri="{FF2B5EF4-FFF2-40B4-BE49-F238E27FC236}">
                <a16:creationId xmlns:a16="http://schemas.microsoft.com/office/drawing/2014/main" id="{2DE6617B-99F0-8BB4-6A61-4A772FE26F62}"/>
              </a:ext>
            </a:extLst>
          </p:cNvPr>
          <p:cNvSpPr>
            <a:spLocks noGrp="1"/>
          </p:cNvSpPr>
          <p:nvPr>
            <p:ph type="body" sz="quarter" idx="11"/>
          </p:nvPr>
        </p:nvSpPr>
        <p:spPr>
          <a:xfrm>
            <a:off x="623888" y="1480227"/>
            <a:ext cx="10680215" cy="2986087"/>
          </a:xfrm>
        </p:spPr>
        <p:txBody>
          <a:bodyPr/>
          <a:lstStyle/>
          <a:p>
            <a:r>
              <a:rPr lang="en-US" dirty="0"/>
              <a:t>Higher risk among African-Americans</a:t>
            </a:r>
          </a:p>
          <a:p>
            <a:pPr lvl="2"/>
            <a:r>
              <a:rPr lang="en-US" dirty="0"/>
              <a:t>Driven by the social determinants of health and inaccurate normative data rather than race itself</a:t>
            </a:r>
          </a:p>
          <a:p>
            <a:r>
              <a:rPr lang="en-US" dirty="0"/>
              <a:t>Nearly 2/3 of Alzheimer’s disease occurs among women </a:t>
            </a:r>
          </a:p>
          <a:p>
            <a:pPr lvl="2"/>
            <a:r>
              <a:rPr lang="en-US" dirty="0"/>
              <a:t>May be affected by life expectancy bias and other social determinants of health</a:t>
            </a:r>
          </a:p>
          <a:p>
            <a:r>
              <a:rPr lang="en-US" dirty="0"/>
              <a:t>Historically low enrollment of non-white participants in AD research limits generalizability</a:t>
            </a:r>
          </a:p>
          <a:p>
            <a:pPr lvl="2"/>
            <a:r>
              <a:rPr lang="en-US" dirty="0"/>
              <a:t>&lt;5% of Alzheimer’s Disease Neuro-imaging Initiative (ADNI) </a:t>
            </a:r>
          </a:p>
          <a:p>
            <a:pPr lvl="2"/>
            <a:r>
              <a:rPr lang="en-US" dirty="0"/>
              <a:t>New-IDEAS study launched to address a largely Caucasian enrollment in IDEAS</a:t>
            </a:r>
          </a:p>
          <a:p>
            <a:endParaRPr lang="en-US" dirty="0"/>
          </a:p>
          <a:p>
            <a:endParaRPr lang="en-US" dirty="0"/>
          </a:p>
          <a:p>
            <a:endParaRPr lang="en-US" dirty="0"/>
          </a:p>
          <a:p>
            <a:endParaRPr lang="en-US" dirty="0"/>
          </a:p>
        </p:txBody>
      </p:sp>
      <p:sp>
        <p:nvSpPr>
          <p:cNvPr id="4" name="Text Placeholder 3">
            <a:extLst>
              <a:ext uri="{FF2B5EF4-FFF2-40B4-BE49-F238E27FC236}">
                <a16:creationId xmlns:a16="http://schemas.microsoft.com/office/drawing/2014/main" id="{5570E435-EB27-2CA7-BF35-25A646CA106D}"/>
              </a:ext>
            </a:extLst>
          </p:cNvPr>
          <p:cNvSpPr txBox="1">
            <a:spLocks/>
          </p:cNvSpPr>
          <p:nvPr/>
        </p:nvSpPr>
        <p:spPr>
          <a:xfrm>
            <a:off x="6094412" y="6246551"/>
            <a:ext cx="2953799" cy="611449"/>
          </a:xfrm>
          <a:prstGeom prst="rect">
            <a:avLst/>
          </a:prstGeom>
        </p:spPr>
        <p:txBody>
          <a:bodyPr/>
          <a:lstStyle>
            <a:lvl1pPr marL="0" indent="0" algn="l" defTabSz="1218895" rtl="0" eaLnBrk="1" latinLnBrk="0" hangingPunct="1">
              <a:spcBef>
                <a:spcPct val="20000"/>
              </a:spcBef>
              <a:buFont typeface="Arial" pitchFamily="34" charset="0"/>
              <a:buNone/>
              <a:defRPr sz="3732" b="0" kern="1200">
                <a:solidFill>
                  <a:schemeClr val="accent6"/>
                </a:solidFill>
                <a:latin typeface="+mj-lt"/>
                <a:ea typeface="+mn-ea"/>
                <a:cs typeface="Arial" pitchFamily="34" charset="0"/>
              </a:defRPr>
            </a:lvl1pPr>
            <a:lvl2pPr marL="1066647" indent="-457200" algn="l" defTabSz="1218895" rtl="0" eaLnBrk="1" latinLnBrk="0" hangingPunct="1">
              <a:spcBef>
                <a:spcPct val="20000"/>
              </a:spcBef>
              <a:buClr>
                <a:schemeClr val="accent6"/>
              </a:buClr>
              <a:buFont typeface="Wingdings" pitchFamily="2" charset="2"/>
              <a:buChar char="§"/>
              <a:defRPr sz="2600" kern="1200">
                <a:solidFill>
                  <a:schemeClr val="tx1"/>
                </a:solidFill>
                <a:latin typeface="+mj-lt"/>
                <a:ea typeface="+mn-ea"/>
                <a:cs typeface="Arial" pitchFamily="34" charset="0"/>
              </a:defRPr>
            </a:lvl2pPr>
            <a:lvl3pPr marL="1523619" indent="-304724" algn="l" defTabSz="1218895" rtl="0" eaLnBrk="1" latinLnBrk="0" hangingPunct="1">
              <a:spcBef>
                <a:spcPct val="20000"/>
              </a:spcBef>
              <a:buClr>
                <a:schemeClr val="accent6"/>
              </a:buClr>
              <a:buFont typeface="STIXGeneral-Regular" pitchFamily="2" charset="2"/>
              <a:buChar char="⎯"/>
              <a:defRPr sz="2600" kern="1200">
                <a:solidFill>
                  <a:schemeClr val="tx1"/>
                </a:solidFill>
                <a:latin typeface="+mj-lt"/>
                <a:ea typeface="+mn-ea"/>
                <a:cs typeface="Arial" pitchFamily="34" charset="0"/>
              </a:defRPr>
            </a:lvl3pPr>
            <a:lvl4pPr marL="2133067" indent="-304724" algn="l" defTabSz="121889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4pPr>
            <a:lvl5pPr marL="2742514" indent="-304724" algn="l" defTabSz="121889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r>
              <a:rPr lang="en-US" sz="1200" dirty="0"/>
              <a:t>1. Chaudhry et al, J Neurological Sciences 2021</a:t>
            </a:r>
          </a:p>
        </p:txBody>
      </p:sp>
    </p:spTree>
    <p:extLst>
      <p:ext uri="{BB962C8B-B14F-4D97-AF65-F5344CB8AC3E}">
        <p14:creationId xmlns:p14="http://schemas.microsoft.com/office/powerpoint/2010/main" val="2996154121"/>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785C0-1CBA-8CE1-6A28-5D8D38E7FEDD}"/>
              </a:ext>
            </a:extLst>
          </p:cNvPr>
          <p:cNvSpPr>
            <a:spLocks noGrp="1"/>
          </p:cNvSpPr>
          <p:nvPr>
            <p:ph type="title"/>
          </p:nvPr>
        </p:nvSpPr>
        <p:spPr/>
        <p:txBody>
          <a:bodyPr/>
          <a:lstStyle/>
          <a:p>
            <a:r>
              <a:rPr lang="en-US" dirty="0"/>
              <a:t>Fluid-based Biomarkers</a:t>
            </a:r>
          </a:p>
        </p:txBody>
      </p:sp>
      <p:sp>
        <p:nvSpPr>
          <p:cNvPr id="3" name="Text Placeholder 2">
            <a:extLst>
              <a:ext uri="{FF2B5EF4-FFF2-40B4-BE49-F238E27FC236}">
                <a16:creationId xmlns:a16="http://schemas.microsoft.com/office/drawing/2014/main" id="{55B69034-6295-FB1E-EF7D-8E4628CC77DC}"/>
              </a:ext>
            </a:extLst>
          </p:cNvPr>
          <p:cNvSpPr>
            <a:spLocks noGrp="1"/>
          </p:cNvSpPr>
          <p:nvPr>
            <p:ph type="body" sz="quarter" idx="11"/>
          </p:nvPr>
        </p:nvSpPr>
        <p:spPr>
          <a:xfrm>
            <a:off x="623888" y="2040640"/>
            <a:ext cx="6623047" cy="2986087"/>
          </a:xfrm>
        </p:spPr>
        <p:txBody>
          <a:bodyPr/>
          <a:lstStyle/>
          <a:p>
            <a:r>
              <a:rPr lang="en-US" dirty="0"/>
              <a:t>AD is characterized by alterations in cerebrospinal fluid protein levels:</a:t>
            </a:r>
          </a:p>
          <a:p>
            <a:pPr lvl="2"/>
            <a:r>
              <a:rPr lang="en-US" dirty="0"/>
              <a:t>Decreased A</a:t>
            </a:r>
            <a:r>
              <a:rPr lang="el-GR" dirty="0"/>
              <a:t>β</a:t>
            </a:r>
            <a:r>
              <a:rPr lang="el-GR" baseline="-25000" dirty="0"/>
              <a:t>1–42</a:t>
            </a:r>
            <a:r>
              <a:rPr lang="el-GR" dirty="0"/>
              <a:t> </a:t>
            </a:r>
            <a:r>
              <a:rPr lang="en-US" dirty="0"/>
              <a:t>indicates increased amyloid plaque load</a:t>
            </a:r>
          </a:p>
          <a:p>
            <a:pPr lvl="2"/>
            <a:r>
              <a:rPr lang="en-US" dirty="0"/>
              <a:t>Increased total-tau (t-tau) reflects neuroaxonal degeneration </a:t>
            </a:r>
          </a:p>
          <a:p>
            <a:pPr lvl="2"/>
            <a:r>
              <a:rPr lang="en-US" dirty="0"/>
              <a:t>Increased phosphoylated-tau</a:t>
            </a:r>
            <a:r>
              <a:rPr lang="en-US" baseline="30000" dirty="0"/>
              <a:t>181</a:t>
            </a:r>
            <a:r>
              <a:rPr lang="en-US" dirty="0"/>
              <a:t> (p-tau</a:t>
            </a:r>
            <a:r>
              <a:rPr lang="en-US" baseline="30000" dirty="0"/>
              <a:t>181</a:t>
            </a:r>
            <a:r>
              <a:rPr lang="en-US" dirty="0"/>
              <a:t>) reflects NFT pathology</a:t>
            </a:r>
          </a:p>
          <a:p>
            <a:r>
              <a:rPr lang="en-US" dirty="0"/>
              <a:t>MRI and symptomatic changes occur later</a:t>
            </a:r>
          </a:p>
          <a:p>
            <a:endParaRPr lang="en-US" dirty="0"/>
          </a:p>
        </p:txBody>
      </p:sp>
      <p:sp>
        <p:nvSpPr>
          <p:cNvPr id="5" name="Date Placeholder 4">
            <a:extLst>
              <a:ext uri="{FF2B5EF4-FFF2-40B4-BE49-F238E27FC236}">
                <a16:creationId xmlns:a16="http://schemas.microsoft.com/office/drawing/2014/main" id="{7309C6A7-8BA9-8609-9EAF-1B45E8DD8704}"/>
              </a:ext>
            </a:extLst>
          </p:cNvPr>
          <p:cNvSpPr>
            <a:spLocks noGrp="1"/>
          </p:cNvSpPr>
          <p:nvPr>
            <p:ph type="dt" sz="half" idx="2"/>
          </p:nvPr>
        </p:nvSpPr>
        <p:spPr/>
        <p:txBody>
          <a:bodyPr/>
          <a:lstStyle/>
          <a:p>
            <a:fld id="{889B010B-938C-4BD0-AF7C-9746274FFE3D}" type="datetime4">
              <a:rPr lang="en-US" smtClean="0"/>
              <a:t>April 10, 2024</a:t>
            </a:fld>
            <a:endParaRPr lang="en-US" dirty="0"/>
          </a:p>
        </p:txBody>
      </p:sp>
      <p:pic>
        <p:nvPicPr>
          <p:cNvPr id="6" name="Picture 5">
            <a:extLst>
              <a:ext uri="{FF2B5EF4-FFF2-40B4-BE49-F238E27FC236}">
                <a16:creationId xmlns:a16="http://schemas.microsoft.com/office/drawing/2014/main" id="{AB7D6D18-B5DA-36F3-F444-7B43F7EEC85C}"/>
              </a:ext>
            </a:extLst>
          </p:cNvPr>
          <p:cNvPicPr>
            <a:picLocks noChangeAspect="1"/>
          </p:cNvPicPr>
          <p:nvPr/>
        </p:nvPicPr>
        <p:blipFill>
          <a:blip r:embed="rId2"/>
          <a:stretch>
            <a:fillRect/>
          </a:stretch>
        </p:blipFill>
        <p:spPr>
          <a:xfrm>
            <a:off x="7246936" y="2550458"/>
            <a:ext cx="4587622" cy="2986087"/>
          </a:xfrm>
          <a:prstGeom prst="rect">
            <a:avLst/>
          </a:prstGeom>
        </p:spPr>
      </p:pic>
      <p:sp>
        <p:nvSpPr>
          <p:cNvPr id="10" name="TextBox 9">
            <a:extLst>
              <a:ext uri="{FF2B5EF4-FFF2-40B4-BE49-F238E27FC236}">
                <a16:creationId xmlns:a16="http://schemas.microsoft.com/office/drawing/2014/main" id="{6B957BCC-03C3-35D6-1755-B8AC339FB06D}"/>
              </a:ext>
            </a:extLst>
          </p:cNvPr>
          <p:cNvSpPr txBox="1"/>
          <p:nvPr/>
        </p:nvSpPr>
        <p:spPr bwMode="auto">
          <a:xfrm>
            <a:off x="5212094" y="6283908"/>
            <a:ext cx="34024806" cy="153888"/>
          </a:xfrm>
          <a:prstGeom prst="rect">
            <a:avLst/>
          </a:prstGeom>
          <a:noFill/>
          <a:ln w="19050" algn="ctr">
            <a:noFill/>
            <a:miter lim="800000"/>
            <a:headEnd/>
            <a:tailEnd/>
          </a:ln>
        </p:spPr>
        <p:txBody>
          <a:bodyPr wrap="square" lIns="0" tIns="0" rIns="0" bIns="0" rtlCol="0">
            <a:spAutoFit/>
          </a:bodyPr>
          <a:lstStyle/>
          <a:p>
            <a:r>
              <a:rPr lang="en-US" sz="1000" dirty="0">
                <a:solidFill>
                  <a:schemeClr val="accent6"/>
                </a:solidFill>
                <a:effectLst/>
                <a:latin typeface="CharisSIL"/>
              </a:rPr>
              <a:t> Computational and Mathematical Methods in Medicine 2019</a:t>
            </a:r>
          </a:p>
        </p:txBody>
      </p:sp>
    </p:spTree>
    <p:extLst>
      <p:ext uri="{BB962C8B-B14F-4D97-AF65-F5344CB8AC3E}">
        <p14:creationId xmlns:p14="http://schemas.microsoft.com/office/powerpoint/2010/main" val="3593444661"/>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68882-EA27-DB95-9372-1628C7069B28}"/>
              </a:ext>
            </a:extLst>
          </p:cNvPr>
          <p:cNvSpPr>
            <a:spLocks noGrp="1"/>
          </p:cNvSpPr>
          <p:nvPr>
            <p:ph type="title"/>
          </p:nvPr>
        </p:nvSpPr>
        <p:spPr>
          <a:xfrm>
            <a:off x="623297" y="972318"/>
            <a:ext cx="10512425" cy="648915"/>
          </a:xfrm>
        </p:spPr>
        <p:txBody>
          <a:bodyPr/>
          <a:lstStyle/>
          <a:p>
            <a:r>
              <a:rPr lang="en-US" dirty="0"/>
              <a:t>Blood Based Biomarkers (BBM) for Alzheimer’s Disease</a:t>
            </a:r>
          </a:p>
        </p:txBody>
      </p:sp>
      <p:sp>
        <p:nvSpPr>
          <p:cNvPr id="3" name="Text Placeholder 2">
            <a:extLst>
              <a:ext uri="{FF2B5EF4-FFF2-40B4-BE49-F238E27FC236}">
                <a16:creationId xmlns:a16="http://schemas.microsoft.com/office/drawing/2014/main" id="{FE1FE350-E606-C545-F68D-8199FA0337A5}"/>
              </a:ext>
            </a:extLst>
          </p:cNvPr>
          <p:cNvSpPr>
            <a:spLocks noGrp="1"/>
          </p:cNvSpPr>
          <p:nvPr>
            <p:ph type="body" sz="quarter" idx="11"/>
          </p:nvPr>
        </p:nvSpPr>
        <p:spPr>
          <a:xfrm>
            <a:off x="623297" y="1691185"/>
            <a:ext cx="5670033" cy="2986087"/>
          </a:xfrm>
        </p:spPr>
        <p:txBody>
          <a:bodyPr/>
          <a:lstStyle/>
          <a:p>
            <a:r>
              <a:rPr lang="en-US" dirty="0"/>
              <a:t>Promising research – Can now be ordered for clinical care**</a:t>
            </a:r>
          </a:p>
          <a:p>
            <a:r>
              <a:rPr lang="en-US" dirty="0"/>
              <a:t>Plasma reductions in A</a:t>
            </a:r>
            <a:r>
              <a:rPr lang="el-GR" dirty="0"/>
              <a:t>β</a:t>
            </a:r>
            <a:r>
              <a:rPr lang="el-GR" baseline="-25000" dirty="0"/>
              <a:t>42</a:t>
            </a:r>
            <a:r>
              <a:rPr lang="el-GR" dirty="0"/>
              <a:t>/</a:t>
            </a:r>
            <a:r>
              <a:rPr lang="en-US" dirty="0"/>
              <a:t>A</a:t>
            </a:r>
            <a:r>
              <a:rPr lang="el-GR" dirty="0"/>
              <a:t>β</a:t>
            </a:r>
            <a:r>
              <a:rPr lang="el-GR" baseline="-25000" dirty="0"/>
              <a:t>40</a:t>
            </a:r>
            <a:r>
              <a:rPr lang="el-GR" dirty="0"/>
              <a:t> </a:t>
            </a:r>
            <a:r>
              <a:rPr lang="en-US" dirty="0"/>
              <a:t>ratio as a marker of amyloid plaques </a:t>
            </a:r>
          </a:p>
          <a:p>
            <a:r>
              <a:rPr lang="en-US" dirty="0"/>
              <a:t>AUC varies from 0.69 to 0.86 depending on measurement method, but threshold is small – may limit utility</a:t>
            </a:r>
          </a:p>
          <a:p>
            <a:r>
              <a:rPr lang="en-US" dirty="0"/>
              <a:t>Hard to standardize and maintain stability in clinical laboratory practice </a:t>
            </a:r>
          </a:p>
          <a:p>
            <a:endParaRPr lang="en-US" dirty="0"/>
          </a:p>
          <a:p>
            <a:endParaRPr lang="en-US" dirty="0"/>
          </a:p>
        </p:txBody>
      </p:sp>
      <p:sp>
        <p:nvSpPr>
          <p:cNvPr id="5" name="Date Placeholder 4">
            <a:extLst>
              <a:ext uri="{FF2B5EF4-FFF2-40B4-BE49-F238E27FC236}">
                <a16:creationId xmlns:a16="http://schemas.microsoft.com/office/drawing/2014/main" id="{6EF7213D-EB6A-928E-6AF7-A06583668871}"/>
              </a:ext>
            </a:extLst>
          </p:cNvPr>
          <p:cNvSpPr>
            <a:spLocks noGrp="1"/>
          </p:cNvSpPr>
          <p:nvPr>
            <p:ph type="dt" sz="half" idx="2"/>
          </p:nvPr>
        </p:nvSpPr>
        <p:spPr/>
        <p:txBody>
          <a:bodyPr/>
          <a:lstStyle/>
          <a:p>
            <a:fld id="{889B010B-938C-4BD0-AF7C-9746274FFE3D}" type="datetime4">
              <a:rPr lang="en-US" smtClean="0"/>
              <a:t>April 10, 2024</a:t>
            </a:fld>
            <a:endParaRPr lang="en-US" dirty="0"/>
          </a:p>
        </p:txBody>
      </p:sp>
      <p:pic>
        <p:nvPicPr>
          <p:cNvPr id="6" name="Picture 5">
            <a:extLst>
              <a:ext uri="{FF2B5EF4-FFF2-40B4-BE49-F238E27FC236}">
                <a16:creationId xmlns:a16="http://schemas.microsoft.com/office/drawing/2014/main" id="{C91544FD-390E-2D7E-4262-EFA489B76E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7661" y="2938290"/>
            <a:ext cx="5379908" cy="20884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Box 6">
            <a:extLst>
              <a:ext uri="{FF2B5EF4-FFF2-40B4-BE49-F238E27FC236}">
                <a16:creationId xmlns:a16="http://schemas.microsoft.com/office/drawing/2014/main" id="{ACEAB7A6-9DCE-1EA2-08F3-11B99D85702E}"/>
              </a:ext>
            </a:extLst>
          </p:cNvPr>
          <p:cNvSpPr txBox="1"/>
          <p:nvPr/>
        </p:nvSpPr>
        <p:spPr>
          <a:xfrm>
            <a:off x="2237854" y="6232327"/>
            <a:ext cx="4209807" cy="379463"/>
          </a:xfrm>
          <a:prstGeom prst="rect">
            <a:avLst/>
          </a:prstGeom>
          <a:noFill/>
        </p:spPr>
        <p:txBody>
          <a:bodyPr wrap="none" rtlCol="0">
            <a:spAutoFit/>
          </a:bodyPr>
          <a:lstStyle/>
          <a:p>
            <a:r>
              <a:rPr lang="en-US" dirty="0"/>
              <a:t>** Caution outside of specialty centers</a:t>
            </a:r>
          </a:p>
        </p:txBody>
      </p:sp>
      <p:sp>
        <p:nvSpPr>
          <p:cNvPr id="8" name="Text Placeholder 3">
            <a:extLst>
              <a:ext uri="{FF2B5EF4-FFF2-40B4-BE49-F238E27FC236}">
                <a16:creationId xmlns:a16="http://schemas.microsoft.com/office/drawing/2014/main" id="{715325D2-C961-F883-FD5C-69D64EB3AAE6}"/>
              </a:ext>
            </a:extLst>
          </p:cNvPr>
          <p:cNvSpPr txBox="1">
            <a:spLocks/>
          </p:cNvSpPr>
          <p:nvPr/>
        </p:nvSpPr>
        <p:spPr>
          <a:xfrm>
            <a:off x="7017745" y="6514456"/>
            <a:ext cx="5002937" cy="188567"/>
          </a:xfrm>
          <a:prstGeom prst="rect">
            <a:avLst/>
          </a:prstGeom>
        </p:spPr>
        <p:txBody>
          <a:bodyPr/>
          <a:lstStyle>
            <a:lvl1pPr marL="0" indent="0" algn="l" defTabSz="1218895" rtl="0" eaLnBrk="1" latinLnBrk="0" hangingPunct="1">
              <a:spcBef>
                <a:spcPct val="20000"/>
              </a:spcBef>
              <a:buFont typeface="Arial" pitchFamily="34" charset="0"/>
              <a:buNone/>
              <a:defRPr sz="3732" b="0" kern="1200">
                <a:solidFill>
                  <a:schemeClr val="accent6"/>
                </a:solidFill>
                <a:latin typeface="+mj-lt"/>
                <a:ea typeface="+mn-ea"/>
                <a:cs typeface="Arial" pitchFamily="34" charset="0"/>
              </a:defRPr>
            </a:lvl1pPr>
            <a:lvl2pPr marL="1066647" indent="-457200" algn="l" defTabSz="1218895" rtl="0" eaLnBrk="1" latinLnBrk="0" hangingPunct="1">
              <a:spcBef>
                <a:spcPct val="20000"/>
              </a:spcBef>
              <a:buClr>
                <a:schemeClr val="accent6"/>
              </a:buClr>
              <a:buFont typeface="Wingdings" pitchFamily="2" charset="2"/>
              <a:buChar char="§"/>
              <a:defRPr sz="2600" kern="1200">
                <a:solidFill>
                  <a:schemeClr val="tx1"/>
                </a:solidFill>
                <a:latin typeface="+mj-lt"/>
                <a:ea typeface="+mn-ea"/>
                <a:cs typeface="Arial" pitchFamily="34" charset="0"/>
              </a:defRPr>
            </a:lvl2pPr>
            <a:lvl3pPr marL="1523619" indent="-304724" algn="l" defTabSz="1218895" rtl="0" eaLnBrk="1" latinLnBrk="0" hangingPunct="1">
              <a:spcBef>
                <a:spcPct val="20000"/>
              </a:spcBef>
              <a:buClr>
                <a:schemeClr val="accent6"/>
              </a:buClr>
              <a:buFont typeface="STIXGeneral-Regular" pitchFamily="2" charset="2"/>
              <a:buChar char="⎯"/>
              <a:defRPr sz="2600" kern="1200">
                <a:solidFill>
                  <a:schemeClr val="tx1"/>
                </a:solidFill>
                <a:latin typeface="+mj-lt"/>
                <a:ea typeface="+mn-ea"/>
                <a:cs typeface="Arial" pitchFamily="34" charset="0"/>
              </a:defRPr>
            </a:lvl3pPr>
            <a:lvl4pPr marL="2133067" indent="-304724" algn="l" defTabSz="121889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4pPr>
            <a:lvl5pPr marL="2742514" indent="-304724" algn="l" defTabSz="121889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r>
              <a:rPr lang="en-US" sz="1200" dirty="0">
                <a:latin typeface="CharisSIL"/>
              </a:rPr>
              <a:t>Reviewed in Hansson et al,  Alz and Dementia 2022</a:t>
            </a:r>
            <a:endParaRPr lang="en-US" sz="1200" dirty="0"/>
          </a:p>
          <a:p>
            <a:endParaRPr lang="en-US" sz="1200" dirty="0"/>
          </a:p>
        </p:txBody>
      </p:sp>
    </p:spTree>
    <p:extLst>
      <p:ext uri="{BB962C8B-B14F-4D97-AF65-F5344CB8AC3E}">
        <p14:creationId xmlns:p14="http://schemas.microsoft.com/office/powerpoint/2010/main" val="2850712172"/>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lstStyle/>
          <a:p>
            <a:r>
              <a:rPr lang="en-US" dirty="0"/>
              <a:t>Disclosures</a:t>
            </a:r>
          </a:p>
        </p:txBody>
      </p:sp>
      <p:sp>
        <p:nvSpPr>
          <p:cNvPr id="11" name="Date Placeholder 10">
            <a:extLst>
              <a:ext uri="{FF2B5EF4-FFF2-40B4-BE49-F238E27FC236}">
                <a16:creationId xmlns:a16="http://schemas.microsoft.com/office/drawing/2014/main" id="{98B3C692-BF53-D946-BEDB-2E1B40FA2906}"/>
              </a:ext>
            </a:extLst>
          </p:cNvPr>
          <p:cNvSpPr>
            <a:spLocks noGrp="1"/>
          </p:cNvSpPr>
          <p:nvPr>
            <p:ph type="dt" sz="half" idx="2"/>
          </p:nvPr>
        </p:nvSpPr>
        <p:spPr/>
        <p:txBody>
          <a:bodyPr/>
          <a:lstStyle/>
          <a:p>
            <a:fld id="{33E5F16E-B800-3E48-BDCB-A7E906166C26}" type="datetime4">
              <a:rPr lang="en-US" smtClean="0"/>
              <a:pPr/>
              <a:t>April 10, 2024</a:t>
            </a:fld>
            <a:endParaRPr lang="en-US" dirty="0"/>
          </a:p>
        </p:txBody>
      </p:sp>
      <p:sp>
        <p:nvSpPr>
          <p:cNvPr id="3" name="Text Placeholder 5">
            <a:extLst>
              <a:ext uri="{FF2B5EF4-FFF2-40B4-BE49-F238E27FC236}">
                <a16:creationId xmlns:a16="http://schemas.microsoft.com/office/drawing/2014/main" id="{D4C98A9B-79FC-67A1-BFCE-9A3D718A1135}"/>
              </a:ext>
            </a:extLst>
          </p:cNvPr>
          <p:cNvSpPr txBox="1">
            <a:spLocks/>
          </p:cNvSpPr>
          <p:nvPr/>
        </p:nvSpPr>
        <p:spPr>
          <a:xfrm>
            <a:off x="365922" y="1807873"/>
            <a:ext cx="11456979" cy="4560241"/>
          </a:xfrm>
          <a:prstGeom prst="rect">
            <a:avLst/>
          </a:prstGeom>
        </p:spPr>
        <p:txBody>
          <a:bodyPr/>
          <a:lstStyle>
            <a:lvl1pPr marL="347477" indent="0" algn="l" defTabSz="1218915" rtl="0" eaLnBrk="1" latinLnBrk="0" hangingPunct="1">
              <a:spcBef>
                <a:spcPts val="0"/>
              </a:spcBef>
              <a:spcAft>
                <a:spcPts val="1200"/>
              </a:spcAft>
              <a:buClr>
                <a:schemeClr val="accent6"/>
              </a:buClr>
              <a:buFontTx/>
              <a:buNone/>
              <a:defRPr sz="2400" b="0" kern="1200">
                <a:solidFill>
                  <a:schemeClr val="tx1"/>
                </a:solidFill>
                <a:latin typeface="+mn-lt"/>
                <a:ea typeface="+mn-ea"/>
                <a:cs typeface="Arial" pitchFamily="34" charset="0"/>
              </a:defRPr>
            </a:lvl1pPr>
            <a:lvl2pPr marL="338334"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2pPr>
            <a:lvl3pPr marL="676667"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3pPr>
            <a:lvl4pPr marL="1133875"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4pPr>
            <a:lvl5pPr marL="1481352" indent="0" algn="l" defTabSz="1218915" rtl="0" eaLnBrk="1" latinLnBrk="0" hangingPunct="1">
              <a:spcBef>
                <a:spcPts val="0"/>
              </a:spcBef>
              <a:spcAft>
                <a:spcPts val="600"/>
              </a:spcAft>
              <a:buClr>
                <a:schemeClr val="accent6"/>
              </a:buClr>
              <a:buSzPct val="100000"/>
              <a:buFontTx/>
              <a:buNone/>
              <a:defRPr sz="2199" kern="1200">
                <a:solidFill>
                  <a:schemeClr val="tx1"/>
                </a:solidFill>
                <a:latin typeface="+mn-lt"/>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633227" indent="-285750" algn="l">
              <a:buFont typeface="Arial" panose="020B0604020202020204" pitchFamily="34" charset="0"/>
              <a:buChar char="•"/>
            </a:pPr>
            <a:r>
              <a:rPr lang="en-US" sz="1800" b="0" i="0" dirty="0">
                <a:solidFill>
                  <a:srgbClr val="172B4D"/>
                </a:solidFill>
                <a:effectLst/>
              </a:rPr>
              <a:t>All planners, faculty, and others in control of educational content are required to disclose all their financial relationships with ineligible companies within the prior 24 months. An ineligible company is defined as one whose primary business is producing, marketing, selling, re-selling, or distributing healthcare products used by or on patients. Financial relationships are relevant if the educational content an individual can control is related to the business lines or products of the ineligible company.</a:t>
            </a:r>
          </a:p>
          <a:p>
            <a:pPr marL="633227" indent="-285750" algn="l">
              <a:buFont typeface="Arial" panose="020B0604020202020204" pitchFamily="34" charset="0"/>
              <a:buChar char="•"/>
            </a:pPr>
            <a:r>
              <a:rPr lang="en-US" sz="1800" b="0" i="0" dirty="0">
                <a:solidFill>
                  <a:srgbClr val="172B4D"/>
                </a:solidFill>
                <a:effectLst/>
              </a:rPr>
              <a:t>None of the planners, faculty, and others in control of educational content for this educational activity have relevant financial relationship(s) to disclose with ineligible companies.</a:t>
            </a:r>
          </a:p>
          <a:p>
            <a:pPr marL="633227" indent="-285750" algn="l">
              <a:buFont typeface="Arial" panose="020B0604020202020204" pitchFamily="34" charset="0"/>
              <a:buChar char="•"/>
            </a:pPr>
            <a:r>
              <a:rPr lang="en-US" sz="1800" b="0" i="0" dirty="0">
                <a:solidFill>
                  <a:srgbClr val="172B4D"/>
                </a:solidFill>
                <a:effectLst/>
              </a:rPr>
              <a:t>The material presented in this course represents information obtained from the scientific literature as well as the clinical experiences of the speakers. In some cases, the presentations might include discussion of investigational agents and/or off-label indications for various agents used in clinical practice. Speakers will inform the audience when they are discussing investigational and/or off-label uses.</a:t>
            </a:r>
          </a:p>
          <a:p>
            <a:pPr marL="633227" indent="-285750" algn="l">
              <a:buFont typeface="Arial" panose="020B0604020202020204" pitchFamily="34" charset="0"/>
              <a:buChar char="•"/>
            </a:pPr>
            <a:r>
              <a:rPr lang="en-US" sz="1800" b="0" i="0" dirty="0">
                <a:solidFill>
                  <a:srgbClr val="172B4D"/>
                </a:solidFill>
                <a:effectLst/>
              </a:rPr>
              <a:t>Disclosure of a relationship is not intended to suggest or condone commercial bias in any presentation, but it is made to provide participants with information that might be of potential importance to their evaluation of a presentation.</a:t>
            </a:r>
          </a:p>
          <a:p>
            <a:pPr marL="457120" indent="-304747" defTabSz="1218987">
              <a:spcBef>
                <a:spcPct val="20000"/>
              </a:spcBef>
              <a:spcAft>
                <a:spcPts val="0"/>
              </a:spcAft>
              <a:buClr>
                <a:srgbClr val="D6201A"/>
              </a:buClr>
              <a:buFont typeface="Wingdings" charset="2"/>
              <a:buChar char="§"/>
              <a:defRPr/>
            </a:pPr>
            <a:endParaRPr lang="en-US" sz="1800" i="1" dirty="0">
              <a:solidFill>
                <a:srgbClr val="222222"/>
              </a:solidFill>
              <a:latin typeface="Arial"/>
              <a:ea typeface="Calibri" panose="020F0502020204030204" pitchFamily="34" charset="0"/>
            </a:endParaRPr>
          </a:p>
        </p:txBody>
      </p:sp>
    </p:spTree>
    <p:extLst>
      <p:ext uri="{BB962C8B-B14F-4D97-AF65-F5344CB8AC3E}">
        <p14:creationId xmlns:p14="http://schemas.microsoft.com/office/powerpoint/2010/main" val="2111568876"/>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45325-2703-A6FA-E103-91A50B5716CB}"/>
              </a:ext>
            </a:extLst>
          </p:cNvPr>
          <p:cNvSpPr>
            <a:spLocks noGrp="1"/>
          </p:cNvSpPr>
          <p:nvPr>
            <p:ph type="title"/>
          </p:nvPr>
        </p:nvSpPr>
        <p:spPr>
          <a:xfrm>
            <a:off x="623889" y="846113"/>
            <a:ext cx="10512425" cy="648915"/>
          </a:xfrm>
        </p:spPr>
        <p:txBody>
          <a:bodyPr/>
          <a:lstStyle/>
          <a:p>
            <a:r>
              <a:rPr lang="en-US" dirty="0"/>
              <a:t>Alzheimer’s Disease Pharmacological Treatment Options</a:t>
            </a:r>
          </a:p>
        </p:txBody>
      </p:sp>
      <p:sp>
        <p:nvSpPr>
          <p:cNvPr id="3" name="Text Placeholder 2">
            <a:extLst>
              <a:ext uri="{FF2B5EF4-FFF2-40B4-BE49-F238E27FC236}">
                <a16:creationId xmlns:a16="http://schemas.microsoft.com/office/drawing/2014/main" id="{D468F44D-B3D3-4ED5-83F7-B2C4DF81903C}"/>
              </a:ext>
            </a:extLst>
          </p:cNvPr>
          <p:cNvSpPr>
            <a:spLocks noGrp="1"/>
          </p:cNvSpPr>
          <p:nvPr>
            <p:ph type="body" sz="quarter" idx="11"/>
          </p:nvPr>
        </p:nvSpPr>
        <p:spPr>
          <a:xfrm>
            <a:off x="528886" y="1400025"/>
            <a:ext cx="11393939" cy="2986087"/>
          </a:xfrm>
        </p:spPr>
        <p:txBody>
          <a:bodyPr/>
          <a:lstStyle/>
          <a:p>
            <a:r>
              <a:rPr lang="en-US" dirty="0"/>
              <a:t>Symptomatic treatment</a:t>
            </a:r>
          </a:p>
          <a:p>
            <a:pPr lvl="2"/>
            <a:r>
              <a:rPr lang="en-US" sz="2000" dirty="0"/>
              <a:t>Cholinesterase Inhibitors (donepezil, rivastigmine, galantamine)</a:t>
            </a:r>
          </a:p>
          <a:p>
            <a:pPr lvl="2"/>
            <a:r>
              <a:rPr lang="en-US" sz="2000" dirty="0"/>
              <a:t>NMDA receptor Antagonist (memantine)</a:t>
            </a:r>
          </a:p>
          <a:p>
            <a:r>
              <a:rPr lang="en-US" dirty="0"/>
              <a:t>Disease modifying treatment – Anti-amyloid therapies (all slightly different on amyloid target)</a:t>
            </a:r>
          </a:p>
          <a:p>
            <a:pPr lvl="2"/>
            <a:r>
              <a:rPr lang="en-US" sz="2000" dirty="0"/>
              <a:t>Aducanumab – FDA approved through accelerated approval in 2021, monoclonal antibody treatment to remove amyloid plaques </a:t>
            </a:r>
          </a:p>
          <a:p>
            <a:pPr lvl="2"/>
            <a:r>
              <a:rPr lang="en-US" sz="2000" dirty="0"/>
              <a:t>Donanemab – published June 2022</a:t>
            </a:r>
          </a:p>
          <a:p>
            <a:pPr lvl="2"/>
            <a:r>
              <a:rPr lang="en-US" sz="2000" dirty="0"/>
              <a:t>Lecanemab – available in clinics now</a:t>
            </a:r>
          </a:p>
          <a:p>
            <a:pPr lvl="2"/>
            <a:r>
              <a:rPr lang="en-US" sz="2000" dirty="0"/>
              <a:t>Many caveats on selection of enrollees (mild disease) – proof of concept</a:t>
            </a:r>
          </a:p>
          <a:p>
            <a:r>
              <a:rPr lang="en-US" dirty="0"/>
              <a:t>Individuals with HIV eligible, however, white matter damage </a:t>
            </a:r>
          </a:p>
          <a:p>
            <a:pPr marL="0" indent="0">
              <a:buNone/>
            </a:pPr>
            <a:r>
              <a:rPr lang="en-US" dirty="0"/>
              <a:t>     may be exclusionary</a:t>
            </a:r>
          </a:p>
          <a:p>
            <a:endParaRPr lang="en-US" dirty="0"/>
          </a:p>
          <a:p>
            <a:endParaRPr lang="en-US" dirty="0"/>
          </a:p>
        </p:txBody>
      </p:sp>
      <p:sp>
        <p:nvSpPr>
          <p:cNvPr id="4" name="TextBox 3">
            <a:extLst>
              <a:ext uri="{FF2B5EF4-FFF2-40B4-BE49-F238E27FC236}">
                <a16:creationId xmlns:a16="http://schemas.microsoft.com/office/drawing/2014/main" id="{EA8E2EBB-55EC-5425-891C-DC1D78A07919}"/>
              </a:ext>
            </a:extLst>
          </p:cNvPr>
          <p:cNvSpPr txBox="1"/>
          <p:nvPr/>
        </p:nvSpPr>
        <p:spPr bwMode="auto">
          <a:xfrm>
            <a:off x="760021" y="6454851"/>
            <a:ext cx="10742866" cy="307777"/>
          </a:xfrm>
          <a:prstGeom prst="rect">
            <a:avLst/>
          </a:prstGeom>
          <a:noFill/>
          <a:ln w="19050" algn="ctr">
            <a:noFill/>
            <a:miter lim="800000"/>
            <a:headEnd/>
            <a:tailEnd/>
          </a:ln>
        </p:spPr>
        <p:txBody>
          <a:bodyPr wrap="square" lIns="0" tIns="0" rIns="0" bIns="0" rtlCol="0">
            <a:spAutoFit/>
          </a:bodyPr>
          <a:lstStyle/>
          <a:p>
            <a:r>
              <a:rPr lang="en-US" sz="1000" dirty="0"/>
              <a:t>Nice review here: </a:t>
            </a:r>
            <a:r>
              <a:rPr lang="en-US" sz="1000" dirty="0">
                <a:hlinkClick r:id="rId2"/>
              </a:rPr>
              <a:t>https://geripal.org/is-it-time-for-geriatricians-to-get-on-board-with-lecanemab-jason-karlawish-and-ken-covinsky/#transcript</a:t>
            </a:r>
            <a:endParaRPr lang="en-US" sz="1000" dirty="0"/>
          </a:p>
          <a:p>
            <a:r>
              <a:rPr lang="en-US" sz="1000" dirty="0"/>
              <a:t>(GeriPal, UCSF)</a:t>
            </a:r>
          </a:p>
        </p:txBody>
      </p:sp>
    </p:spTree>
    <p:extLst>
      <p:ext uri="{BB962C8B-B14F-4D97-AF65-F5344CB8AC3E}">
        <p14:creationId xmlns:p14="http://schemas.microsoft.com/office/powerpoint/2010/main" val="2165749013"/>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5AAD-D2C4-3797-301D-2DE308335D18}"/>
              </a:ext>
            </a:extLst>
          </p:cNvPr>
          <p:cNvSpPr>
            <a:spLocks noGrp="1"/>
          </p:cNvSpPr>
          <p:nvPr>
            <p:ph type="title"/>
          </p:nvPr>
        </p:nvSpPr>
        <p:spPr>
          <a:xfrm>
            <a:off x="623889" y="881739"/>
            <a:ext cx="10512425" cy="648915"/>
          </a:xfrm>
        </p:spPr>
        <p:txBody>
          <a:bodyPr/>
          <a:lstStyle/>
          <a:p>
            <a:r>
              <a:rPr lang="en-US" dirty="0"/>
              <a:t>Alzheimer’s Disease Pharmacological Treatment Options</a:t>
            </a:r>
          </a:p>
        </p:txBody>
      </p:sp>
      <p:sp>
        <p:nvSpPr>
          <p:cNvPr id="3" name="Text Placeholder 2">
            <a:extLst>
              <a:ext uri="{FF2B5EF4-FFF2-40B4-BE49-F238E27FC236}">
                <a16:creationId xmlns:a16="http://schemas.microsoft.com/office/drawing/2014/main" id="{16E52E60-3DA3-1C5E-2867-16B59C51D261}"/>
              </a:ext>
            </a:extLst>
          </p:cNvPr>
          <p:cNvSpPr>
            <a:spLocks noGrp="1"/>
          </p:cNvSpPr>
          <p:nvPr>
            <p:ph type="body" sz="quarter" idx="11"/>
          </p:nvPr>
        </p:nvSpPr>
        <p:spPr>
          <a:xfrm>
            <a:off x="623889" y="1737547"/>
            <a:ext cx="9614932" cy="2986087"/>
          </a:xfrm>
        </p:spPr>
        <p:txBody>
          <a:bodyPr/>
          <a:lstStyle/>
          <a:p>
            <a:r>
              <a:rPr lang="en-US" dirty="0"/>
              <a:t>Anti-amyloid therapies – many controversies</a:t>
            </a:r>
          </a:p>
          <a:p>
            <a:pPr lvl="1"/>
            <a:r>
              <a:rPr lang="en-US" dirty="0"/>
              <a:t>Minor clinical benefit on a scale of function</a:t>
            </a:r>
          </a:p>
          <a:p>
            <a:pPr lvl="1"/>
            <a:r>
              <a:rPr lang="en-US" dirty="0"/>
              <a:t>Not without side effects – Amyloid Related Imaging Abnormalities (ARIA, microbleeds, swelling) particularly among participants with best responses</a:t>
            </a:r>
          </a:p>
          <a:p>
            <a:pPr lvl="1"/>
            <a:r>
              <a:rPr lang="en-US" dirty="0"/>
              <a:t>Most studies have required expensive tests for enrollment – e.g., PET scans showing amyloid</a:t>
            </a:r>
          </a:p>
          <a:p>
            <a:pPr lvl="1"/>
            <a:r>
              <a:rPr lang="en-US" dirty="0"/>
              <a:t>Treatment requires infusion and frequent brain MRI monitoring</a:t>
            </a:r>
          </a:p>
          <a:p>
            <a:pPr lvl="1"/>
            <a:r>
              <a:rPr lang="en-US" dirty="0"/>
              <a:t>Currently, very expensive therapy</a:t>
            </a:r>
          </a:p>
          <a:p>
            <a:endParaRPr lang="en-US" dirty="0"/>
          </a:p>
          <a:p>
            <a:endParaRPr lang="en-US" dirty="0"/>
          </a:p>
        </p:txBody>
      </p:sp>
    </p:spTree>
    <p:extLst>
      <p:ext uri="{BB962C8B-B14F-4D97-AF65-F5344CB8AC3E}">
        <p14:creationId xmlns:p14="http://schemas.microsoft.com/office/powerpoint/2010/main" val="2871484990"/>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AF7D0-787D-7D97-7F54-8FD0B4815799}"/>
              </a:ext>
            </a:extLst>
          </p:cNvPr>
          <p:cNvSpPr>
            <a:spLocks noGrp="1"/>
          </p:cNvSpPr>
          <p:nvPr>
            <p:ph type="title"/>
          </p:nvPr>
        </p:nvSpPr>
        <p:spPr/>
        <p:txBody>
          <a:bodyPr>
            <a:normAutofit fontScale="90000"/>
          </a:bodyPr>
          <a:lstStyle/>
          <a:p>
            <a:r>
              <a:rPr lang="en-US" dirty="0"/>
              <a:t>The Lancet Commission: Potentially Modifiable Risk Factors</a:t>
            </a:r>
            <a:br>
              <a:rPr lang="en-US" dirty="0"/>
            </a:br>
            <a:br>
              <a:rPr lang="en-US" dirty="0"/>
            </a:br>
            <a:endParaRPr lang="en-US" dirty="0"/>
          </a:p>
        </p:txBody>
      </p:sp>
      <p:sp>
        <p:nvSpPr>
          <p:cNvPr id="3" name="Text Placeholder 2">
            <a:extLst>
              <a:ext uri="{FF2B5EF4-FFF2-40B4-BE49-F238E27FC236}">
                <a16:creationId xmlns:a16="http://schemas.microsoft.com/office/drawing/2014/main" id="{93678557-4F70-02D1-8BF7-8DCE9BE05E80}"/>
              </a:ext>
            </a:extLst>
          </p:cNvPr>
          <p:cNvSpPr>
            <a:spLocks noGrp="1"/>
          </p:cNvSpPr>
          <p:nvPr>
            <p:ph type="body" sz="quarter" idx="11"/>
          </p:nvPr>
        </p:nvSpPr>
        <p:spPr>
          <a:xfrm>
            <a:off x="3633848" y="1935956"/>
            <a:ext cx="7071889" cy="2986087"/>
          </a:xfrm>
        </p:spPr>
        <p:txBody>
          <a:bodyPr/>
          <a:lstStyle/>
          <a:p>
            <a:r>
              <a:rPr lang="en-US" dirty="0"/>
              <a:t>Up to 35% of dementia in the U.S. and over 50% in LMICs is potentially modifiable</a:t>
            </a:r>
          </a:p>
          <a:p>
            <a:pPr lvl="2"/>
            <a:r>
              <a:rPr lang="en-US" dirty="0"/>
              <a:t>Hearing loss</a:t>
            </a:r>
          </a:p>
          <a:p>
            <a:pPr lvl="2"/>
            <a:r>
              <a:rPr lang="en-US" dirty="0"/>
              <a:t>Hypertension</a:t>
            </a:r>
          </a:p>
          <a:p>
            <a:pPr lvl="2"/>
            <a:r>
              <a:rPr lang="en-US" dirty="0"/>
              <a:t>Obesity</a:t>
            </a:r>
          </a:p>
          <a:p>
            <a:pPr lvl="2"/>
            <a:r>
              <a:rPr lang="en-US" dirty="0"/>
              <a:t>Smoking</a:t>
            </a:r>
          </a:p>
          <a:p>
            <a:pPr lvl="2"/>
            <a:r>
              <a:rPr lang="en-US" dirty="0"/>
              <a:t>Depression</a:t>
            </a:r>
          </a:p>
          <a:p>
            <a:pPr lvl="2"/>
            <a:r>
              <a:rPr lang="en-US" dirty="0"/>
              <a:t>Physical inactivity</a:t>
            </a:r>
          </a:p>
          <a:p>
            <a:pPr lvl="2"/>
            <a:r>
              <a:rPr lang="en-US" dirty="0"/>
              <a:t>Social isolation</a:t>
            </a:r>
          </a:p>
          <a:p>
            <a:pPr lvl="2"/>
            <a:r>
              <a:rPr lang="en-US" dirty="0"/>
              <a:t>Diabetes</a:t>
            </a:r>
          </a:p>
          <a:p>
            <a:endParaRPr lang="en-US" dirty="0"/>
          </a:p>
          <a:p>
            <a:endParaRPr lang="en-US" dirty="0"/>
          </a:p>
        </p:txBody>
      </p:sp>
      <p:sp>
        <p:nvSpPr>
          <p:cNvPr id="5" name="Date Placeholder 4">
            <a:extLst>
              <a:ext uri="{FF2B5EF4-FFF2-40B4-BE49-F238E27FC236}">
                <a16:creationId xmlns:a16="http://schemas.microsoft.com/office/drawing/2014/main" id="{93B160B7-3624-15AF-8866-97728A8709DA}"/>
              </a:ext>
            </a:extLst>
          </p:cNvPr>
          <p:cNvSpPr>
            <a:spLocks noGrp="1"/>
          </p:cNvSpPr>
          <p:nvPr>
            <p:ph type="dt" sz="half" idx="2"/>
          </p:nvPr>
        </p:nvSpPr>
        <p:spPr/>
        <p:txBody>
          <a:bodyPr/>
          <a:lstStyle/>
          <a:p>
            <a:fld id="{889B010B-938C-4BD0-AF7C-9746274FFE3D}" type="datetime4">
              <a:rPr lang="en-US" smtClean="0"/>
              <a:t>April 10, 2024</a:t>
            </a:fld>
            <a:endParaRPr lang="en-US" dirty="0"/>
          </a:p>
        </p:txBody>
      </p:sp>
      <p:pic>
        <p:nvPicPr>
          <p:cNvPr id="6" name="Content Placeholder 9">
            <a:extLst>
              <a:ext uri="{FF2B5EF4-FFF2-40B4-BE49-F238E27FC236}">
                <a16:creationId xmlns:a16="http://schemas.microsoft.com/office/drawing/2014/main" id="{827F6583-20CE-F643-5ABD-AA93A598F5C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23297" y="1935956"/>
            <a:ext cx="2042398" cy="4125073"/>
          </a:xfrm>
          <a:prstGeom prst="rect">
            <a:avLst/>
          </a:prstGeom>
        </p:spPr>
      </p:pic>
    </p:spTree>
    <p:extLst>
      <p:ext uri="{BB962C8B-B14F-4D97-AF65-F5344CB8AC3E}">
        <p14:creationId xmlns:p14="http://schemas.microsoft.com/office/powerpoint/2010/main" val="1849380596"/>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1A56C-E36D-EB8E-B388-81FCBDC42E78}"/>
              </a:ext>
            </a:extLst>
          </p:cNvPr>
          <p:cNvSpPr>
            <a:spLocks noGrp="1"/>
          </p:cNvSpPr>
          <p:nvPr>
            <p:ph type="title"/>
          </p:nvPr>
        </p:nvSpPr>
        <p:spPr/>
        <p:txBody>
          <a:bodyPr>
            <a:normAutofit fontScale="90000"/>
          </a:bodyPr>
          <a:lstStyle/>
          <a:p>
            <a:r>
              <a:rPr lang="en-US" dirty="0"/>
              <a:t>The Intersection of HIV and Alzheimer’s disease</a:t>
            </a:r>
          </a:p>
        </p:txBody>
      </p:sp>
    </p:spTree>
    <p:extLst>
      <p:ext uri="{BB962C8B-B14F-4D97-AF65-F5344CB8AC3E}">
        <p14:creationId xmlns:p14="http://schemas.microsoft.com/office/powerpoint/2010/main" val="1888965801"/>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9D3E2-26C3-E0AC-357E-6A31CC4CCEE4}"/>
              </a:ext>
            </a:extLst>
          </p:cNvPr>
          <p:cNvSpPr>
            <a:spLocks noGrp="1"/>
          </p:cNvSpPr>
          <p:nvPr>
            <p:ph type="title"/>
          </p:nvPr>
        </p:nvSpPr>
        <p:spPr>
          <a:xfrm>
            <a:off x="623889" y="869864"/>
            <a:ext cx="10512425" cy="648915"/>
          </a:xfrm>
        </p:spPr>
        <p:txBody>
          <a:bodyPr/>
          <a:lstStyle/>
          <a:p>
            <a:r>
              <a:rPr lang="en-US" dirty="0"/>
              <a:t>More Questions Than Answers</a:t>
            </a:r>
          </a:p>
        </p:txBody>
      </p:sp>
      <p:sp>
        <p:nvSpPr>
          <p:cNvPr id="3" name="Text Placeholder 2">
            <a:extLst>
              <a:ext uri="{FF2B5EF4-FFF2-40B4-BE49-F238E27FC236}">
                <a16:creationId xmlns:a16="http://schemas.microsoft.com/office/drawing/2014/main" id="{90E639B4-1DF7-DE95-6F01-4356511AFF4F}"/>
              </a:ext>
            </a:extLst>
          </p:cNvPr>
          <p:cNvSpPr>
            <a:spLocks noGrp="1"/>
          </p:cNvSpPr>
          <p:nvPr>
            <p:ph type="body" sz="quarter" idx="11"/>
          </p:nvPr>
        </p:nvSpPr>
        <p:spPr>
          <a:xfrm>
            <a:off x="623889" y="1364400"/>
            <a:ext cx="11180184" cy="2986087"/>
          </a:xfrm>
        </p:spPr>
        <p:txBody>
          <a:bodyPr/>
          <a:lstStyle/>
          <a:p>
            <a:r>
              <a:rPr lang="en-US" dirty="0"/>
              <a:t>Whether the course, features or timing of onset differ in HIV is unknown – epidemiological studies needed</a:t>
            </a:r>
          </a:p>
          <a:p>
            <a:r>
              <a:rPr lang="en-US" dirty="0"/>
              <a:t>There is insufficient evidence to know if other forms of dementia (i.e., Lewy Body Dementia) will be more frequent</a:t>
            </a:r>
          </a:p>
          <a:p>
            <a:r>
              <a:rPr lang="en-US" dirty="0"/>
              <a:t>Pathology and biomarker data are suggestive that there may be a negative impact</a:t>
            </a:r>
          </a:p>
          <a:p>
            <a:pPr lvl="1"/>
            <a:r>
              <a:rPr lang="en-US" sz="1800" dirty="0"/>
              <a:t>Amyloid – multiple lines of evidence for soluble amyloid and diffuse plaques (rather than neuritic plaques of Alzheimer’s disease) (Reviewed in: Pulliam J Neuropharm 2009; Mackeiwitcz JNV 2018)</a:t>
            </a:r>
          </a:p>
          <a:p>
            <a:pPr lvl="1"/>
            <a:r>
              <a:rPr lang="en-US" sz="1800" dirty="0"/>
              <a:t>TDP-43 seen in fronto-temporal dementia (Ellis Nature Reviews 2008)</a:t>
            </a:r>
          </a:p>
          <a:p>
            <a:pPr lvl="1"/>
            <a:r>
              <a:rPr lang="en-US" sz="1800" dirty="0"/>
              <a:t>Alpha-synuclein seen in Lewy Body Dementia (Khanlou JNV 2008)</a:t>
            </a:r>
          </a:p>
          <a:p>
            <a:r>
              <a:rPr lang="en-US" dirty="0"/>
              <a:t>Decreased brain reserve (atrophy, white matter damage, inflammation) is also worrisome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688902562"/>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DBB05-4CE7-D87D-F6A1-B739B1295493}"/>
              </a:ext>
            </a:extLst>
          </p:cNvPr>
          <p:cNvSpPr>
            <a:spLocks noGrp="1"/>
          </p:cNvSpPr>
          <p:nvPr>
            <p:ph type="title"/>
          </p:nvPr>
        </p:nvSpPr>
        <p:spPr>
          <a:xfrm>
            <a:off x="623888" y="869172"/>
            <a:ext cx="10512425" cy="648915"/>
          </a:xfrm>
        </p:spPr>
        <p:txBody>
          <a:bodyPr>
            <a:normAutofit fontScale="90000"/>
          </a:bodyPr>
          <a:lstStyle/>
          <a:p>
            <a:r>
              <a:rPr lang="en-US" dirty="0"/>
              <a:t>Diffuse plaques in frontal cortex as a factor of duration of HIV</a:t>
            </a:r>
          </a:p>
        </p:txBody>
      </p:sp>
      <p:sp>
        <p:nvSpPr>
          <p:cNvPr id="3" name="Text Placeholder 2">
            <a:extLst>
              <a:ext uri="{FF2B5EF4-FFF2-40B4-BE49-F238E27FC236}">
                <a16:creationId xmlns:a16="http://schemas.microsoft.com/office/drawing/2014/main" id="{DF736C1C-13CC-742B-B851-FFCF3DA5F944}"/>
              </a:ext>
            </a:extLst>
          </p:cNvPr>
          <p:cNvSpPr>
            <a:spLocks noGrp="1"/>
          </p:cNvSpPr>
          <p:nvPr>
            <p:ph type="body" sz="quarter" idx="11"/>
          </p:nvPr>
        </p:nvSpPr>
        <p:spPr>
          <a:xfrm>
            <a:off x="631508" y="1984720"/>
            <a:ext cx="5248592" cy="2986087"/>
          </a:xfrm>
        </p:spPr>
        <p:txBody>
          <a:bodyPr/>
          <a:lstStyle/>
          <a:p>
            <a:r>
              <a:rPr lang="en-US" dirty="0"/>
              <a:t>One study demonstrated more diffuse plaque (not neuritic plaque seen in Alzheimer’s disease)</a:t>
            </a:r>
          </a:p>
          <a:p>
            <a:endParaRPr lang="en-US" dirty="0"/>
          </a:p>
          <a:p>
            <a:r>
              <a:rPr lang="en-US" dirty="0"/>
              <a:t>In vitro evidence that HIV tat inhibits neprolysin, providing theoretical evidence for increased accumulation of amyloid </a:t>
            </a:r>
          </a:p>
          <a:p>
            <a:endParaRPr lang="en-US" dirty="0"/>
          </a:p>
          <a:p>
            <a:endParaRPr lang="en-US" dirty="0"/>
          </a:p>
          <a:p>
            <a:endParaRPr lang="en-US" dirty="0"/>
          </a:p>
          <a:p>
            <a:endParaRPr lang="en-US" dirty="0"/>
          </a:p>
        </p:txBody>
      </p:sp>
      <p:sp>
        <p:nvSpPr>
          <p:cNvPr id="5" name="Date Placeholder 4">
            <a:extLst>
              <a:ext uri="{FF2B5EF4-FFF2-40B4-BE49-F238E27FC236}">
                <a16:creationId xmlns:a16="http://schemas.microsoft.com/office/drawing/2014/main" id="{CC940EA2-3EBD-C83A-C091-36E7C8F4D3FE}"/>
              </a:ext>
            </a:extLst>
          </p:cNvPr>
          <p:cNvSpPr>
            <a:spLocks noGrp="1"/>
          </p:cNvSpPr>
          <p:nvPr>
            <p:ph type="dt" sz="half" idx="2"/>
          </p:nvPr>
        </p:nvSpPr>
        <p:spPr/>
        <p:txBody>
          <a:bodyPr/>
          <a:lstStyle/>
          <a:p>
            <a:fld id="{889B010B-938C-4BD0-AF7C-9746274FFE3D}" type="datetime4">
              <a:rPr lang="en-US" smtClean="0"/>
              <a:t>April 10, 2024</a:t>
            </a:fld>
            <a:endParaRPr lang="en-US" dirty="0"/>
          </a:p>
        </p:txBody>
      </p:sp>
      <p:pic>
        <p:nvPicPr>
          <p:cNvPr id="6" name="Picture 3">
            <a:extLst>
              <a:ext uri="{FF2B5EF4-FFF2-40B4-BE49-F238E27FC236}">
                <a16:creationId xmlns:a16="http://schemas.microsoft.com/office/drawing/2014/main" id="{311614FA-B2A5-AD8E-18B4-789D80B2D0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4821" y="1834702"/>
            <a:ext cx="5438775"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a:extLst>
              <a:ext uri="{FF2B5EF4-FFF2-40B4-BE49-F238E27FC236}">
                <a16:creationId xmlns:a16="http://schemas.microsoft.com/office/drawing/2014/main" id="{24A5E79C-9C12-CD00-3705-DFFDA7558B3C}"/>
              </a:ext>
            </a:extLst>
          </p:cNvPr>
          <p:cNvSpPr txBox="1">
            <a:spLocks noChangeArrowheads="1"/>
          </p:cNvSpPr>
          <p:nvPr/>
        </p:nvSpPr>
        <p:spPr bwMode="auto">
          <a:xfrm>
            <a:off x="5880100" y="6217850"/>
            <a:ext cx="3352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200" dirty="0">
                <a:solidFill>
                  <a:schemeClr val="accent6"/>
                </a:solidFill>
                <a:latin typeface="Garamond" panose="02020404030301010803" pitchFamily="18" charset="0"/>
              </a:rPr>
              <a:t>Rempel, Pulliam et al AIDS 2005</a:t>
            </a:r>
          </a:p>
        </p:txBody>
      </p:sp>
    </p:spTree>
    <p:extLst>
      <p:ext uri="{BB962C8B-B14F-4D97-AF65-F5344CB8AC3E}">
        <p14:creationId xmlns:p14="http://schemas.microsoft.com/office/powerpoint/2010/main" val="736087241"/>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6722C-5BDC-4B0E-E1F6-919AAED9CD4F}"/>
              </a:ext>
            </a:extLst>
          </p:cNvPr>
          <p:cNvSpPr>
            <a:spLocks noGrp="1"/>
          </p:cNvSpPr>
          <p:nvPr>
            <p:ph type="title"/>
          </p:nvPr>
        </p:nvSpPr>
        <p:spPr>
          <a:xfrm>
            <a:off x="623888" y="828106"/>
            <a:ext cx="10512425" cy="648915"/>
          </a:xfrm>
        </p:spPr>
        <p:txBody>
          <a:bodyPr/>
          <a:lstStyle/>
          <a:p>
            <a:r>
              <a:rPr lang="en-US" dirty="0"/>
              <a:t>Amyloid Imaging in Young Asymptomatic HIV Patients</a:t>
            </a:r>
          </a:p>
        </p:txBody>
      </p:sp>
      <p:sp>
        <p:nvSpPr>
          <p:cNvPr id="3" name="Text Placeholder 2">
            <a:extLst>
              <a:ext uri="{FF2B5EF4-FFF2-40B4-BE49-F238E27FC236}">
                <a16:creationId xmlns:a16="http://schemas.microsoft.com/office/drawing/2014/main" id="{32EA538A-9B1A-7A37-E765-0310E4F74DDC}"/>
              </a:ext>
            </a:extLst>
          </p:cNvPr>
          <p:cNvSpPr>
            <a:spLocks noGrp="1"/>
          </p:cNvSpPr>
          <p:nvPr>
            <p:ph type="body" sz="quarter" idx="11"/>
          </p:nvPr>
        </p:nvSpPr>
        <p:spPr>
          <a:xfrm>
            <a:off x="82962" y="1770171"/>
            <a:ext cx="7638728" cy="2986087"/>
          </a:xfrm>
        </p:spPr>
        <p:txBody>
          <a:bodyPr/>
          <a:lstStyle/>
          <a:p>
            <a:r>
              <a:rPr lang="en-US" dirty="0"/>
              <a:t>C-Pib amyloid normal in asymptomatic HIV+</a:t>
            </a:r>
          </a:p>
          <a:p>
            <a:pPr lvl="1"/>
            <a:r>
              <a:rPr lang="en-US" sz="2000" dirty="0"/>
              <a:t>0/11 (0%) with amyloid positive scans, mean age ~47 years</a:t>
            </a:r>
          </a:p>
          <a:p>
            <a:r>
              <a:rPr lang="en-US" dirty="0"/>
              <a:t>Tau imaging does not differ from controls in asymptomatic HIV3</a:t>
            </a:r>
          </a:p>
          <a:p>
            <a:pPr lvl="1"/>
            <a:r>
              <a:rPr lang="en-US" sz="2000" dirty="0"/>
              <a:t>Challenges with PET amyloid imaging</a:t>
            </a:r>
          </a:p>
          <a:p>
            <a:pPr lvl="1"/>
            <a:r>
              <a:rPr lang="en-US" sz="2000" dirty="0"/>
              <a:t>Known positive PET amyloid rate that increases with age (~20% of healthy 70 year-olds)</a:t>
            </a:r>
          </a:p>
          <a:p>
            <a:pPr lvl="1"/>
            <a:r>
              <a:rPr lang="en-US" sz="2000" dirty="0"/>
              <a:t>Personal experience 3/24 (12%) amyloid positive (Florbetapir) in age over 60 with HAND – all clinically without AD</a:t>
            </a:r>
          </a:p>
          <a:p>
            <a:pPr lvl="1"/>
            <a:r>
              <a:rPr lang="en-US" sz="2000" dirty="0"/>
              <a:t>Not covered by insurance, insufficient to confirm Alzheimer’s disease</a:t>
            </a:r>
          </a:p>
          <a:p>
            <a:endParaRPr lang="en-US" dirty="0"/>
          </a:p>
          <a:p>
            <a:endParaRPr lang="en-US" dirty="0"/>
          </a:p>
        </p:txBody>
      </p:sp>
      <p:sp>
        <p:nvSpPr>
          <p:cNvPr id="5" name="Date Placeholder 4">
            <a:extLst>
              <a:ext uri="{FF2B5EF4-FFF2-40B4-BE49-F238E27FC236}">
                <a16:creationId xmlns:a16="http://schemas.microsoft.com/office/drawing/2014/main" id="{F9FBCB1A-3F80-D430-A496-AFFA01A880D9}"/>
              </a:ext>
            </a:extLst>
          </p:cNvPr>
          <p:cNvSpPr>
            <a:spLocks noGrp="1"/>
          </p:cNvSpPr>
          <p:nvPr>
            <p:ph type="dt" sz="half" idx="2"/>
          </p:nvPr>
        </p:nvSpPr>
        <p:spPr/>
        <p:txBody>
          <a:bodyPr/>
          <a:lstStyle/>
          <a:p>
            <a:fld id="{889B010B-938C-4BD0-AF7C-9746274FFE3D}" type="datetime4">
              <a:rPr lang="en-US" smtClean="0"/>
              <a:t>April 10, 2024</a:t>
            </a:fld>
            <a:endParaRPr lang="en-US" dirty="0"/>
          </a:p>
        </p:txBody>
      </p:sp>
      <p:sp>
        <p:nvSpPr>
          <p:cNvPr id="6" name="Text Placeholder 1">
            <a:extLst>
              <a:ext uri="{FF2B5EF4-FFF2-40B4-BE49-F238E27FC236}">
                <a16:creationId xmlns:a16="http://schemas.microsoft.com/office/drawing/2014/main" id="{55BAC7BD-3A5D-EDBE-5623-4F3807926F11}"/>
              </a:ext>
            </a:extLst>
          </p:cNvPr>
          <p:cNvSpPr txBox="1">
            <a:spLocks/>
          </p:cNvSpPr>
          <p:nvPr/>
        </p:nvSpPr>
        <p:spPr>
          <a:xfrm>
            <a:off x="647769" y="1311393"/>
            <a:ext cx="10893285" cy="446529"/>
          </a:xfrm>
          <a:prstGeom prst="rect">
            <a:avLst/>
          </a:prstGeom>
        </p:spPr>
        <p:txBody>
          <a:bodyPr/>
          <a:lstStyle>
            <a:lvl1pPr marL="0" indent="0" algn="l" defTabSz="1218895" rtl="0" eaLnBrk="1" latinLnBrk="0" hangingPunct="1">
              <a:spcBef>
                <a:spcPct val="20000"/>
              </a:spcBef>
              <a:buFont typeface="Arial" pitchFamily="34" charset="0"/>
              <a:buNone/>
              <a:defRPr sz="3732" b="0" kern="1200">
                <a:solidFill>
                  <a:schemeClr val="accent6"/>
                </a:solidFill>
                <a:latin typeface="+mj-lt"/>
                <a:ea typeface="+mn-ea"/>
                <a:cs typeface="Arial" pitchFamily="34" charset="0"/>
              </a:defRPr>
            </a:lvl1pPr>
            <a:lvl2pPr marL="1066647" indent="-457200" algn="l" defTabSz="1218895" rtl="0" eaLnBrk="1" latinLnBrk="0" hangingPunct="1">
              <a:spcBef>
                <a:spcPct val="20000"/>
              </a:spcBef>
              <a:buClr>
                <a:schemeClr val="accent6"/>
              </a:buClr>
              <a:buFont typeface="Wingdings" pitchFamily="2" charset="2"/>
              <a:buChar char="§"/>
              <a:defRPr sz="2600" kern="1200">
                <a:solidFill>
                  <a:schemeClr val="tx1"/>
                </a:solidFill>
                <a:latin typeface="+mj-lt"/>
                <a:ea typeface="+mn-ea"/>
                <a:cs typeface="Arial" pitchFamily="34" charset="0"/>
              </a:defRPr>
            </a:lvl2pPr>
            <a:lvl3pPr marL="1523619" indent="-304724" algn="l" defTabSz="1218895" rtl="0" eaLnBrk="1" latinLnBrk="0" hangingPunct="1">
              <a:spcBef>
                <a:spcPct val="20000"/>
              </a:spcBef>
              <a:buClr>
                <a:schemeClr val="accent6"/>
              </a:buClr>
              <a:buFont typeface="STIXGeneral-Regular" pitchFamily="2" charset="2"/>
              <a:buChar char="⎯"/>
              <a:defRPr sz="2600" kern="1200">
                <a:solidFill>
                  <a:schemeClr val="tx1"/>
                </a:solidFill>
                <a:latin typeface="+mj-lt"/>
                <a:ea typeface="+mn-ea"/>
                <a:cs typeface="Arial" pitchFamily="34" charset="0"/>
              </a:defRPr>
            </a:lvl3pPr>
            <a:lvl4pPr marL="2133067" indent="-304724" algn="l" defTabSz="121889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4pPr>
            <a:lvl5pPr marL="2742514" indent="-304724" algn="l" defTabSz="121889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r>
              <a:rPr lang="en-US" sz="2000" dirty="0"/>
              <a:t>Negative PET amyloid among HIV</a:t>
            </a:r>
          </a:p>
        </p:txBody>
      </p:sp>
      <p:pic>
        <p:nvPicPr>
          <p:cNvPr id="7" name="Picture 3">
            <a:extLst>
              <a:ext uri="{FF2B5EF4-FFF2-40B4-BE49-F238E27FC236}">
                <a16:creationId xmlns:a16="http://schemas.microsoft.com/office/drawing/2014/main" id="{6FB2C2DD-F377-1C74-2A2E-662B24CDBF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9695" y="2241209"/>
            <a:ext cx="3127880" cy="318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
            <a:extLst>
              <a:ext uri="{FF2B5EF4-FFF2-40B4-BE49-F238E27FC236}">
                <a16:creationId xmlns:a16="http://schemas.microsoft.com/office/drawing/2014/main" id="{E22AE29E-520A-385E-A925-D8A78102BE18}"/>
              </a:ext>
            </a:extLst>
          </p:cNvPr>
          <p:cNvSpPr txBox="1">
            <a:spLocks noChangeArrowheads="1"/>
          </p:cNvSpPr>
          <p:nvPr/>
        </p:nvSpPr>
        <p:spPr bwMode="auto">
          <a:xfrm>
            <a:off x="10837575" y="2439358"/>
            <a:ext cx="1406957"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dirty="0"/>
              <a:t>HIV patient with low CSF amyloid </a:t>
            </a:r>
            <a:r>
              <a:rPr lang="el-GR" altLang="en-US" sz="1400" dirty="0"/>
              <a:t>β</a:t>
            </a:r>
            <a:r>
              <a:rPr lang="en-US" altLang="en-US" sz="1400" baseline="-25000" dirty="0"/>
              <a:t>1-42</a:t>
            </a:r>
          </a:p>
          <a:p>
            <a:pPr eaLnBrk="1" hangingPunct="1"/>
            <a:endParaRPr lang="en-US" altLang="en-US" sz="1400" dirty="0"/>
          </a:p>
          <a:p>
            <a:pPr eaLnBrk="1" hangingPunct="1"/>
            <a:endParaRPr lang="en-US" altLang="en-US" sz="1400" dirty="0"/>
          </a:p>
          <a:p>
            <a:pPr eaLnBrk="1" hangingPunct="1"/>
            <a:endParaRPr lang="en-US" altLang="en-US" sz="1400" dirty="0"/>
          </a:p>
          <a:p>
            <a:pPr eaLnBrk="1" hangingPunct="1"/>
            <a:endParaRPr lang="en-US" altLang="en-US" sz="1400" dirty="0"/>
          </a:p>
          <a:p>
            <a:pPr eaLnBrk="1" hangingPunct="1"/>
            <a:endParaRPr lang="en-US" altLang="en-US" sz="1400" dirty="0"/>
          </a:p>
          <a:p>
            <a:pPr eaLnBrk="1" hangingPunct="1"/>
            <a:r>
              <a:rPr lang="en-US" altLang="en-US" sz="1400" dirty="0"/>
              <a:t>HIV-negative control with low CSF amyloid </a:t>
            </a:r>
            <a:r>
              <a:rPr lang="el-GR" altLang="en-US" sz="1400" dirty="0"/>
              <a:t>β</a:t>
            </a:r>
            <a:r>
              <a:rPr lang="en-US" altLang="en-US" sz="1400" baseline="-25000" dirty="0"/>
              <a:t>1-42</a:t>
            </a:r>
            <a:endParaRPr lang="en-US" altLang="en-US" sz="1400" dirty="0"/>
          </a:p>
          <a:p>
            <a:pPr eaLnBrk="1" hangingPunct="1"/>
            <a:endParaRPr lang="en-US" altLang="en-US" dirty="0"/>
          </a:p>
        </p:txBody>
      </p:sp>
      <p:sp>
        <p:nvSpPr>
          <p:cNvPr id="9" name="TextBox 4">
            <a:extLst>
              <a:ext uri="{FF2B5EF4-FFF2-40B4-BE49-F238E27FC236}">
                <a16:creationId xmlns:a16="http://schemas.microsoft.com/office/drawing/2014/main" id="{C855370E-5C46-EEEC-0DA6-78A6E97767F9}"/>
              </a:ext>
            </a:extLst>
          </p:cNvPr>
          <p:cNvSpPr txBox="1">
            <a:spLocks noChangeArrowheads="1"/>
          </p:cNvSpPr>
          <p:nvPr/>
        </p:nvSpPr>
        <p:spPr bwMode="auto">
          <a:xfrm>
            <a:off x="2125917" y="6473279"/>
            <a:ext cx="6813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indent="0" algn="r" eaLnBrk="1" hangingPunct="1"/>
            <a:r>
              <a:rPr lang="en-GB" sz="1100" dirty="0">
                <a:solidFill>
                  <a:schemeClr val="accent6"/>
                </a:solidFill>
                <a:latin typeface="+mn-lt"/>
              </a:rPr>
              <a:t>Ances et al Neurology 2021; Turner et al Alz Ds &amp; Dem 2016; Cooley et al  JID 2018</a:t>
            </a:r>
          </a:p>
          <a:p>
            <a:pPr marL="0" indent="0" algn="r" eaLnBrk="1" hangingPunct="1"/>
            <a:endParaRPr lang="en-GB" sz="1100" dirty="0">
              <a:latin typeface="+mn-lt"/>
            </a:endParaRPr>
          </a:p>
          <a:p>
            <a:pPr marL="0" indent="0" algn="r" eaLnBrk="1" hangingPunct="1"/>
            <a:r>
              <a:rPr lang="en-GB" sz="1100" dirty="0">
                <a:latin typeface="+mn-lt"/>
              </a:rPr>
              <a:t>;   </a:t>
            </a:r>
          </a:p>
          <a:p>
            <a:pPr marL="0" indent="0" algn="r" eaLnBrk="1" hangingPunct="1"/>
            <a:endParaRPr lang="en-GB" sz="1100" dirty="0">
              <a:latin typeface="+mn-lt"/>
            </a:endParaRPr>
          </a:p>
        </p:txBody>
      </p:sp>
    </p:spTree>
    <p:extLst>
      <p:ext uri="{BB962C8B-B14F-4D97-AF65-F5344CB8AC3E}">
        <p14:creationId xmlns:p14="http://schemas.microsoft.com/office/powerpoint/2010/main" val="2236213262"/>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4E5D6-D0D4-7DE2-4764-187ABFEF8C25}"/>
              </a:ext>
            </a:extLst>
          </p:cNvPr>
          <p:cNvSpPr>
            <a:spLocks noGrp="1"/>
          </p:cNvSpPr>
          <p:nvPr>
            <p:ph type="title"/>
          </p:nvPr>
        </p:nvSpPr>
        <p:spPr>
          <a:xfrm>
            <a:off x="611422" y="893614"/>
            <a:ext cx="10512425" cy="648915"/>
          </a:xfrm>
        </p:spPr>
        <p:txBody>
          <a:bodyPr/>
          <a:lstStyle/>
          <a:p>
            <a:r>
              <a:rPr lang="en-US" dirty="0"/>
              <a:t>Correlation of CSF amyloid by CSF examination vs. PET</a:t>
            </a:r>
          </a:p>
        </p:txBody>
      </p:sp>
      <p:pic>
        <p:nvPicPr>
          <p:cNvPr id="4" name="Picture 2">
            <a:extLst>
              <a:ext uri="{FF2B5EF4-FFF2-40B4-BE49-F238E27FC236}">
                <a16:creationId xmlns:a16="http://schemas.microsoft.com/office/drawing/2014/main" id="{13843771-43CE-13CE-8567-DE3542BAA8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3163" y="2038103"/>
            <a:ext cx="7328205" cy="4145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52E1556C-CDBC-7AD7-9A30-4639192FFFDA}"/>
              </a:ext>
            </a:extLst>
          </p:cNvPr>
          <p:cNvSpPr txBox="1"/>
          <p:nvPr/>
        </p:nvSpPr>
        <p:spPr>
          <a:xfrm>
            <a:off x="611422" y="1542529"/>
            <a:ext cx="6798781" cy="379463"/>
          </a:xfrm>
          <a:prstGeom prst="rect">
            <a:avLst/>
          </a:prstGeom>
          <a:noFill/>
        </p:spPr>
        <p:txBody>
          <a:bodyPr wrap="square">
            <a:spAutoFit/>
          </a:bodyPr>
          <a:lstStyle/>
          <a:p>
            <a:r>
              <a:rPr lang="en-US" altLang="en-US" dirty="0">
                <a:solidFill>
                  <a:schemeClr val="accent6"/>
                </a:solidFill>
              </a:rPr>
              <a:t>Correlation of CSF amyloid by CSF examination vs. PET</a:t>
            </a:r>
            <a:endParaRPr lang="en-US" dirty="0">
              <a:solidFill>
                <a:schemeClr val="accent6"/>
              </a:solidFill>
            </a:endParaRPr>
          </a:p>
        </p:txBody>
      </p:sp>
      <p:sp>
        <p:nvSpPr>
          <p:cNvPr id="7" name="TextBox 4">
            <a:extLst>
              <a:ext uri="{FF2B5EF4-FFF2-40B4-BE49-F238E27FC236}">
                <a16:creationId xmlns:a16="http://schemas.microsoft.com/office/drawing/2014/main" id="{6253A8E8-7B76-5029-DF7D-28035991B505}"/>
              </a:ext>
            </a:extLst>
          </p:cNvPr>
          <p:cNvSpPr txBox="1">
            <a:spLocks noChangeArrowheads="1"/>
          </p:cNvSpPr>
          <p:nvPr/>
        </p:nvSpPr>
        <p:spPr bwMode="auto">
          <a:xfrm>
            <a:off x="6701901" y="6349753"/>
            <a:ext cx="2971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dirty="0">
                <a:solidFill>
                  <a:schemeClr val="accent6"/>
                </a:solidFill>
              </a:rPr>
              <a:t>Ances 2010 Neurology </a:t>
            </a:r>
          </a:p>
        </p:txBody>
      </p:sp>
    </p:spTree>
    <p:extLst>
      <p:ext uri="{BB962C8B-B14F-4D97-AF65-F5344CB8AC3E}">
        <p14:creationId xmlns:p14="http://schemas.microsoft.com/office/powerpoint/2010/main" val="469689412"/>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8712B-94C4-F7DA-FE88-77D642B35F24}"/>
              </a:ext>
            </a:extLst>
          </p:cNvPr>
          <p:cNvSpPr>
            <a:spLocks noGrp="1"/>
          </p:cNvSpPr>
          <p:nvPr>
            <p:ph type="title"/>
          </p:nvPr>
        </p:nvSpPr>
        <p:spPr>
          <a:xfrm>
            <a:off x="635172" y="927656"/>
            <a:ext cx="10512425" cy="648915"/>
          </a:xfrm>
        </p:spPr>
        <p:txBody>
          <a:bodyPr/>
          <a:lstStyle/>
          <a:p>
            <a:r>
              <a:rPr lang="en-US" dirty="0"/>
              <a:t>CSF Amyloid – Commonly Perturbed in HIV Dementia</a:t>
            </a:r>
          </a:p>
        </p:txBody>
      </p:sp>
      <p:pic>
        <p:nvPicPr>
          <p:cNvPr id="4" name="Picture 4">
            <a:extLst>
              <a:ext uri="{FF2B5EF4-FFF2-40B4-BE49-F238E27FC236}">
                <a16:creationId xmlns:a16="http://schemas.microsoft.com/office/drawing/2014/main" id="{26969888-ED85-30ED-C11B-3B58CFB2E7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634" y="1822450"/>
            <a:ext cx="8227966" cy="4107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6">
            <a:extLst>
              <a:ext uri="{FF2B5EF4-FFF2-40B4-BE49-F238E27FC236}">
                <a16:creationId xmlns:a16="http://schemas.microsoft.com/office/drawing/2014/main" id="{37EB9085-6506-F1F2-3009-DA9598F563AE}"/>
              </a:ext>
            </a:extLst>
          </p:cNvPr>
          <p:cNvSpPr>
            <a:spLocks noChangeArrowheads="1"/>
          </p:cNvSpPr>
          <p:nvPr/>
        </p:nvSpPr>
        <p:spPr bwMode="auto">
          <a:xfrm>
            <a:off x="3434485" y="1884733"/>
            <a:ext cx="1788567" cy="3923536"/>
          </a:xfrm>
          <a:prstGeom prst="rect">
            <a:avLst/>
          </a:prstGeom>
          <a:noFill/>
          <a:ln w="28575">
            <a:solidFill>
              <a:schemeClr val="accent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 name="Text Box 7">
            <a:extLst>
              <a:ext uri="{FF2B5EF4-FFF2-40B4-BE49-F238E27FC236}">
                <a16:creationId xmlns:a16="http://schemas.microsoft.com/office/drawing/2014/main" id="{C948DAB6-C27B-FFDF-6C82-CD1A7BD802C2}"/>
              </a:ext>
            </a:extLst>
          </p:cNvPr>
          <p:cNvSpPr txBox="1">
            <a:spLocks noChangeArrowheads="1"/>
          </p:cNvSpPr>
          <p:nvPr/>
        </p:nvSpPr>
        <p:spPr bwMode="auto">
          <a:xfrm>
            <a:off x="6781800" y="6176223"/>
            <a:ext cx="22098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dirty="0">
                <a:solidFill>
                  <a:schemeClr val="accent6"/>
                </a:solidFill>
              </a:rPr>
              <a:t>Brew, Neurology 2005</a:t>
            </a:r>
          </a:p>
        </p:txBody>
      </p:sp>
    </p:spTree>
    <p:extLst>
      <p:ext uri="{BB962C8B-B14F-4D97-AF65-F5344CB8AC3E}">
        <p14:creationId xmlns:p14="http://schemas.microsoft.com/office/powerpoint/2010/main" val="2101910628"/>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A8DEC-6CC8-4EB1-7C73-B3D7C76DC551}"/>
              </a:ext>
            </a:extLst>
          </p:cNvPr>
          <p:cNvSpPr>
            <a:spLocks noGrp="1"/>
          </p:cNvSpPr>
          <p:nvPr>
            <p:ph type="title"/>
          </p:nvPr>
        </p:nvSpPr>
        <p:spPr>
          <a:xfrm>
            <a:off x="623297" y="916738"/>
            <a:ext cx="10512425" cy="648915"/>
          </a:xfrm>
        </p:spPr>
        <p:txBody>
          <a:bodyPr/>
          <a:lstStyle/>
          <a:p>
            <a:r>
              <a:rPr lang="en-US" dirty="0"/>
              <a:t>CSF Alzheimer’s Disease Biomarkers</a:t>
            </a:r>
          </a:p>
        </p:txBody>
      </p:sp>
      <p:sp>
        <p:nvSpPr>
          <p:cNvPr id="3" name="Text Placeholder 2">
            <a:extLst>
              <a:ext uri="{FF2B5EF4-FFF2-40B4-BE49-F238E27FC236}">
                <a16:creationId xmlns:a16="http://schemas.microsoft.com/office/drawing/2014/main" id="{408B03C6-0343-B0AE-EDF9-1FF9C979766D}"/>
              </a:ext>
            </a:extLst>
          </p:cNvPr>
          <p:cNvSpPr>
            <a:spLocks noGrp="1"/>
          </p:cNvSpPr>
          <p:nvPr>
            <p:ph type="body" sz="quarter" idx="11"/>
          </p:nvPr>
        </p:nvSpPr>
        <p:spPr>
          <a:xfrm>
            <a:off x="623888" y="2040640"/>
            <a:ext cx="5955041" cy="2986087"/>
          </a:xfrm>
        </p:spPr>
        <p:txBody>
          <a:bodyPr/>
          <a:lstStyle/>
          <a:p>
            <a:r>
              <a:rPr lang="en-US" dirty="0"/>
              <a:t>Patients with HIV dementia have abnormalizes in amyloid-beta, total-tau, and phosphorylated-tau similar to AD </a:t>
            </a:r>
          </a:p>
          <a:p>
            <a:r>
              <a:rPr lang="en-US" dirty="0"/>
              <a:t>Personal experience suggest about 1/3 will have some abnormality in amyloid-beta or tau</a:t>
            </a:r>
          </a:p>
          <a:p>
            <a:r>
              <a:rPr lang="en-US" dirty="0"/>
              <a:t>Having abnormalities in both is not frequent, thus could be helpful to differentiate AD from HAND</a:t>
            </a:r>
          </a:p>
          <a:p>
            <a:endParaRPr lang="en-US" dirty="0"/>
          </a:p>
          <a:p>
            <a:endParaRPr lang="en-US" dirty="0"/>
          </a:p>
          <a:p>
            <a:endParaRPr lang="en-US" dirty="0"/>
          </a:p>
          <a:p>
            <a:endParaRPr lang="en-US" dirty="0"/>
          </a:p>
          <a:p>
            <a:endParaRPr lang="en-US" dirty="0"/>
          </a:p>
          <a:p>
            <a:endParaRPr lang="en-US" dirty="0"/>
          </a:p>
        </p:txBody>
      </p:sp>
      <p:sp>
        <p:nvSpPr>
          <p:cNvPr id="5" name="Date Placeholder 4">
            <a:extLst>
              <a:ext uri="{FF2B5EF4-FFF2-40B4-BE49-F238E27FC236}">
                <a16:creationId xmlns:a16="http://schemas.microsoft.com/office/drawing/2014/main" id="{3E7FEF28-F666-3F9C-2C88-9A42166487B1}"/>
              </a:ext>
            </a:extLst>
          </p:cNvPr>
          <p:cNvSpPr>
            <a:spLocks noGrp="1"/>
          </p:cNvSpPr>
          <p:nvPr>
            <p:ph type="dt" sz="half" idx="2"/>
          </p:nvPr>
        </p:nvSpPr>
        <p:spPr/>
        <p:txBody>
          <a:bodyPr/>
          <a:lstStyle/>
          <a:p>
            <a:fld id="{889B010B-938C-4BD0-AF7C-9746274FFE3D}" type="datetime4">
              <a:rPr lang="en-US" smtClean="0"/>
              <a:t>April 10, 2024</a:t>
            </a:fld>
            <a:endParaRPr lang="en-US" dirty="0"/>
          </a:p>
        </p:txBody>
      </p:sp>
      <p:pic>
        <p:nvPicPr>
          <p:cNvPr id="6" name="Picture 5">
            <a:extLst>
              <a:ext uri="{FF2B5EF4-FFF2-40B4-BE49-F238E27FC236}">
                <a16:creationId xmlns:a16="http://schemas.microsoft.com/office/drawing/2014/main" id="{D30A9B5D-D137-C1B0-0290-0DC1C753E1D0}"/>
              </a:ext>
            </a:extLst>
          </p:cNvPr>
          <p:cNvPicPr>
            <a:picLocks noChangeAspect="1"/>
          </p:cNvPicPr>
          <p:nvPr/>
        </p:nvPicPr>
        <p:blipFill>
          <a:blip r:embed="rId2"/>
          <a:stretch>
            <a:fillRect/>
          </a:stretch>
        </p:blipFill>
        <p:spPr>
          <a:xfrm>
            <a:off x="6977613" y="2040640"/>
            <a:ext cx="4587323" cy="3395855"/>
          </a:xfrm>
          <a:prstGeom prst="rect">
            <a:avLst/>
          </a:prstGeom>
        </p:spPr>
      </p:pic>
      <p:sp>
        <p:nvSpPr>
          <p:cNvPr id="7" name="TextBox 4">
            <a:extLst>
              <a:ext uri="{FF2B5EF4-FFF2-40B4-BE49-F238E27FC236}">
                <a16:creationId xmlns:a16="http://schemas.microsoft.com/office/drawing/2014/main" id="{01BBE0CF-C41D-028D-411B-3355CE11AABF}"/>
              </a:ext>
            </a:extLst>
          </p:cNvPr>
          <p:cNvSpPr txBox="1">
            <a:spLocks noChangeArrowheads="1"/>
          </p:cNvSpPr>
          <p:nvPr/>
        </p:nvSpPr>
        <p:spPr bwMode="auto">
          <a:xfrm>
            <a:off x="774832" y="6154191"/>
            <a:ext cx="877413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indent="0" algn="r" eaLnBrk="1" hangingPunct="1"/>
            <a:r>
              <a:rPr lang="en-GB" sz="1100" dirty="0">
                <a:solidFill>
                  <a:schemeClr val="accent6"/>
                </a:solidFill>
                <a:latin typeface="+mn-lt"/>
              </a:rPr>
              <a:t>1. Brew Neurology 2005; 2. Gisslen et al BMC Neurology 2009; Clifford et al, Neurology 2009; 4. Krut et al J Neurolo 2012</a:t>
            </a:r>
          </a:p>
          <a:p>
            <a:pPr marL="0" indent="0" algn="r" eaLnBrk="1" hangingPunct="1"/>
            <a:endParaRPr lang="en-GB" sz="1100" dirty="0">
              <a:latin typeface="+mn-lt"/>
            </a:endParaRPr>
          </a:p>
          <a:p>
            <a:pPr marL="0" indent="0" algn="r" eaLnBrk="1" hangingPunct="1"/>
            <a:r>
              <a:rPr lang="en-GB" sz="1100" dirty="0">
                <a:latin typeface="+mn-lt"/>
              </a:rPr>
              <a:t>;   </a:t>
            </a:r>
          </a:p>
          <a:p>
            <a:pPr marL="0" indent="0" algn="r" eaLnBrk="1" hangingPunct="1"/>
            <a:endParaRPr lang="en-GB" sz="1100" dirty="0">
              <a:latin typeface="+mn-lt"/>
            </a:endParaRPr>
          </a:p>
        </p:txBody>
      </p:sp>
    </p:spTree>
    <p:extLst>
      <p:ext uri="{BB962C8B-B14F-4D97-AF65-F5344CB8AC3E}">
        <p14:creationId xmlns:p14="http://schemas.microsoft.com/office/powerpoint/2010/main" val="2213986799"/>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normAutofit/>
          </a:bodyPr>
          <a:lstStyle/>
          <a:p>
            <a:r>
              <a:rPr lang="en-US" dirty="0"/>
              <a:t>AETC Program National Centers and HIV Curriculum</a:t>
            </a:r>
          </a:p>
        </p:txBody>
      </p:sp>
      <p:sp>
        <p:nvSpPr>
          <p:cNvPr id="6" name="Text Placeholder 5"/>
          <p:cNvSpPr>
            <a:spLocks noGrp="1"/>
          </p:cNvSpPr>
          <p:nvPr>
            <p:ph type="body" sz="quarter" idx="11"/>
          </p:nvPr>
        </p:nvSpPr>
        <p:spPr>
          <a:xfrm>
            <a:off x="623296" y="1935956"/>
            <a:ext cx="10512424" cy="3802114"/>
          </a:xfrm>
        </p:spPr>
        <p:txBody>
          <a:bodyPr/>
          <a:lstStyle/>
          <a:p>
            <a:pPr marL="690377" indent="-342900">
              <a:buFont typeface="Arial" panose="020B0604020202020204" pitchFamily="34" charset="0"/>
              <a:buChar char="•"/>
            </a:pPr>
            <a:r>
              <a:rPr lang="en-US" sz="1600" b="1" dirty="0"/>
              <a:t>National Coordinating Resource Center – </a:t>
            </a:r>
            <a:r>
              <a:rPr lang="en-US" sz="1600" dirty="0"/>
              <a:t>serves as the central web –based repository for AETC Program training and capacity building resources; its website includes a free virtual library with training and technical assistance materials, a program directory, and a calendar of trainings and other events. Learn more: </a:t>
            </a:r>
            <a:r>
              <a:rPr lang="en-US" sz="1600" dirty="0">
                <a:hlinkClick r:id="rId2"/>
              </a:rPr>
              <a:t>https://aidsetc.org/</a:t>
            </a:r>
            <a:r>
              <a:rPr lang="en-US" sz="1600" dirty="0"/>
              <a:t> </a:t>
            </a:r>
          </a:p>
          <a:p>
            <a:pPr marL="690377" indent="-342900">
              <a:buFont typeface="Arial" panose="020B0604020202020204" pitchFamily="34" charset="0"/>
              <a:buChar char="•"/>
            </a:pPr>
            <a:r>
              <a:rPr lang="en-US" sz="1600" b="1" dirty="0"/>
              <a:t>National Clinician Consultation Center – </a:t>
            </a:r>
            <a:r>
              <a:rPr lang="en-US" sz="1600" dirty="0"/>
              <a:t>provides free, peer-to-peer, expert advice for health professionals on HIV prevention, care, and treatment and related topics. Learn more: </a:t>
            </a:r>
            <a:r>
              <a:rPr lang="en-US" sz="1600" dirty="0">
                <a:hlinkClick r:id="rId3"/>
              </a:rPr>
              <a:t>https://nccc/ucsf.edu</a:t>
            </a:r>
            <a:r>
              <a:rPr lang="en-US" sz="1600" dirty="0"/>
              <a:t> </a:t>
            </a:r>
          </a:p>
          <a:p>
            <a:pPr marL="690377" indent="-342900">
              <a:buFont typeface="Arial" panose="020B0604020202020204" pitchFamily="34" charset="0"/>
              <a:buChar char="•"/>
            </a:pPr>
            <a:r>
              <a:rPr lang="en-US" sz="1600" b="1" dirty="0"/>
              <a:t>National HIV Curriculum – </a:t>
            </a:r>
            <a:r>
              <a:rPr lang="en-US" sz="1600" dirty="0"/>
              <a:t>provides ongoing, up –to-date HIV training and information for health professionals through a free, web –based curriculum; also provides free CME credits, CNE contact hours, CE contact hours, and maintenance of certification credits. Learn more: </a:t>
            </a:r>
            <a:r>
              <a:rPr lang="en-US" sz="1600" dirty="0">
                <a:hlinkClick r:id="rId4"/>
              </a:rPr>
              <a:t>www.hiv.uw.edu</a:t>
            </a:r>
            <a:r>
              <a:rPr lang="en-US" sz="1600" dirty="0"/>
              <a:t> </a:t>
            </a:r>
          </a:p>
          <a:p>
            <a:pPr marL="690377" indent="-342900">
              <a:buFont typeface="Arial" panose="020B0604020202020204" pitchFamily="34" charset="0"/>
              <a:buChar char="•"/>
            </a:pPr>
            <a:endParaRPr lang="en-US" sz="1600" dirty="0"/>
          </a:p>
          <a:p>
            <a:pPr marL="690377" indent="-342900">
              <a:buFont typeface="Arial" panose="020B0604020202020204" pitchFamily="34" charset="0"/>
              <a:buChar char="•"/>
            </a:pPr>
            <a:endParaRPr lang="en-US" dirty="0"/>
          </a:p>
          <a:p>
            <a:pPr marL="690377" indent="-342900">
              <a:buFont typeface="Arial" panose="020B0604020202020204" pitchFamily="34" charset="0"/>
              <a:buChar char="•"/>
            </a:pPr>
            <a:endParaRPr lang="en-US" dirty="0"/>
          </a:p>
        </p:txBody>
      </p:sp>
      <p:sp>
        <p:nvSpPr>
          <p:cNvPr id="11" name="Date Placeholder 10">
            <a:extLst>
              <a:ext uri="{FF2B5EF4-FFF2-40B4-BE49-F238E27FC236}">
                <a16:creationId xmlns:a16="http://schemas.microsoft.com/office/drawing/2014/main" id="{98B3C692-BF53-D946-BEDB-2E1B40FA2906}"/>
              </a:ext>
            </a:extLst>
          </p:cNvPr>
          <p:cNvSpPr>
            <a:spLocks noGrp="1"/>
          </p:cNvSpPr>
          <p:nvPr>
            <p:ph type="dt" sz="half" idx="2"/>
          </p:nvPr>
        </p:nvSpPr>
        <p:spPr/>
        <p:txBody>
          <a:bodyPr/>
          <a:lstStyle/>
          <a:p>
            <a:fld id="{33E5F16E-B800-3E48-BDCB-A7E906166C26}" type="datetime4">
              <a:rPr lang="en-US" smtClean="0"/>
              <a:pPr/>
              <a:t>April 10, 2024</a:t>
            </a:fld>
            <a:endParaRPr lang="en-US" dirty="0"/>
          </a:p>
        </p:txBody>
      </p:sp>
    </p:spTree>
    <p:extLst>
      <p:ext uri="{BB962C8B-B14F-4D97-AF65-F5344CB8AC3E}">
        <p14:creationId xmlns:p14="http://schemas.microsoft.com/office/powerpoint/2010/main" val="847555772"/>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966A2-2857-FAA7-A572-D1CE00073E47}"/>
              </a:ext>
            </a:extLst>
          </p:cNvPr>
          <p:cNvSpPr>
            <a:spLocks noGrp="1"/>
          </p:cNvSpPr>
          <p:nvPr>
            <p:ph type="title"/>
          </p:nvPr>
        </p:nvSpPr>
        <p:spPr>
          <a:xfrm>
            <a:off x="528294" y="964867"/>
            <a:ext cx="11014522" cy="648915"/>
          </a:xfrm>
        </p:spPr>
        <p:txBody>
          <a:bodyPr>
            <a:normAutofit fontScale="90000"/>
          </a:bodyPr>
          <a:lstStyle/>
          <a:p>
            <a:r>
              <a:rPr lang="en-US" dirty="0"/>
              <a:t>Tau Expression in Hippocampus: Elevated Despite Viral Control</a:t>
            </a:r>
          </a:p>
        </p:txBody>
      </p:sp>
      <p:pic>
        <p:nvPicPr>
          <p:cNvPr id="4" name="Picture 3">
            <a:extLst>
              <a:ext uri="{FF2B5EF4-FFF2-40B4-BE49-F238E27FC236}">
                <a16:creationId xmlns:a16="http://schemas.microsoft.com/office/drawing/2014/main" id="{4FF851B0-A339-0284-3C10-6FC3D1D7F6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699309" y="1851288"/>
            <a:ext cx="4886325" cy="4525963"/>
          </a:xfrm>
          <a:prstGeom prst="rect">
            <a:avLst/>
          </a:prstGeom>
          <a:noFill/>
        </p:spPr>
      </p:pic>
      <p:sp>
        <p:nvSpPr>
          <p:cNvPr id="5" name="Rectangle 4">
            <a:extLst>
              <a:ext uri="{FF2B5EF4-FFF2-40B4-BE49-F238E27FC236}">
                <a16:creationId xmlns:a16="http://schemas.microsoft.com/office/drawing/2014/main" id="{D7635821-BA25-128E-0D6C-3CEE8B3EFA01}"/>
              </a:ext>
            </a:extLst>
          </p:cNvPr>
          <p:cNvSpPr>
            <a:spLocks noChangeArrowheads="1"/>
          </p:cNvSpPr>
          <p:nvPr/>
        </p:nvSpPr>
        <p:spPr bwMode="auto">
          <a:xfrm>
            <a:off x="4144488" y="6419604"/>
            <a:ext cx="6553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1200" dirty="0">
                <a:solidFill>
                  <a:schemeClr val="accent6"/>
                </a:solidFill>
                <a:latin typeface="Garamond" panose="02020404030301010803" pitchFamily="18" charset="0"/>
              </a:rPr>
              <a:t>Anthony, Bell, et al. J Neuropath Exp Neurol 2006</a:t>
            </a:r>
          </a:p>
        </p:txBody>
      </p:sp>
    </p:spTree>
    <p:extLst>
      <p:ext uri="{BB962C8B-B14F-4D97-AF65-F5344CB8AC3E}">
        <p14:creationId xmlns:p14="http://schemas.microsoft.com/office/powerpoint/2010/main" val="3230495840"/>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50250-BFC2-B0AF-9B48-DE3A33CC0B39}"/>
              </a:ext>
            </a:extLst>
          </p:cNvPr>
          <p:cNvSpPr>
            <a:spLocks noGrp="1"/>
          </p:cNvSpPr>
          <p:nvPr>
            <p:ph type="title"/>
          </p:nvPr>
        </p:nvSpPr>
        <p:spPr/>
        <p:txBody>
          <a:bodyPr/>
          <a:lstStyle/>
          <a:p>
            <a:r>
              <a:rPr lang="en-US" dirty="0"/>
              <a:t>Intersection Between HIV and Alzheimer’s Disease</a:t>
            </a:r>
          </a:p>
        </p:txBody>
      </p:sp>
      <p:sp>
        <p:nvSpPr>
          <p:cNvPr id="3" name="Text Placeholder 2">
            <a:extLst>
              <a:ext uri="{FF2B5EF4-FFF2-40B4-BE49-F238E27FC236}">
                <a16:creationId xmlns:a16="http://schemas.microsoft.com/office/drawing/2014/main" id="{09CB4200-48E7-6244-A006-EE76E675CF4B}"/>
              </a:ext>
            </a:extLst>
          </p:cNvPr>
          <p:cNvSpPr>
            <a:spLocks noGrp="1"/>
          </p:cNvSpPr>
          <p:nvPr>
            <p:ph type="body" sz="quarter" idx="11"/>
          </p:nvPr>
        </p:nvSpPr>
        <p:spPr/>
        <p:txBody>
          <a:bodyPr/>
          <a:lstStyle/>
          <a:p>
            <a:r>
              <a:rPr lang="en-US" dirty="0"/>
              <a:t>Only 5% of Alzheimer’s disease have known genetic predetermination – etiology remains unclear</a:t>
            </a:r>
          </a:p>
          <a:p>
            <a:r>
              <a:rPr lang="en-US" dirty="0"/>
              <a:t>Multiple unproven hypotheses include environmental exposures, inflammation and other infections</a:t>
            </a:r>
          </a:p>
          <a:p>
            <a:pPr lvl="1"/>
            <a:r>
              <a:rPr lang="en-US" dirty="0"/>
              <a:t>Existing theories include exposure to CMV and HSV</a:t>
            </a:r>
          </a:p>
          <a:p>
            <a:r>
              <a:rPr lang="en-US" dirty="0"/>
              <a:t>Most data presented in the setting of HIV were captured in an earlier era of HIV – unclear what will occur in the current era</a:t>
            </a:r>
          </a:p>
          <a:p>
            <a:r>
              <a:rPr lang="en-US" dirty="0"/>
              <a:t>We continue to have more questions than answers</a:t>
            </a:r>
          </a:p>
          <a:p>
            <a:endParaRPr lang="en-US" dirty="0"/>
          </a:p>
          <a:p>
            <a:endParaRPr lang="en-US" dirty="0"/>
          </a:p>
        </p:txBody>
      </p:sp>
    </p:spTree>
    <p:extLst>
      <p:ext uri="{BB962C8B-B14F-4D97-AF65-F5344CB8AC3E}">
        <p14:creationId xmlns:p14="http://schemas.microsoft.com/office/powerpoint/2010/main" val="328665503"/>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BA892-DECF-6B97-0CE0-938413EF6090}"/>
              </a:ext>
            </a:extLst>
          </p:cNvPr>
          <p:cNvSpPr>
            <a:spLocks noGrp="1"/>
          </p:cNvSpPr>
          <p:nvPr>
            <p:ph type="title"/>
          </p:nvPr>
        </p:nvSpPr>
        <p:spPr>
          <a:xfrm>
            <a:off x="611421" y="929241"/>
            <a:ext cx="10512425" cy="648915"/>
          </a:xfrm>
        </p:spPr>
        <p:txBody>
          <a:bodyPr/>
          <a:lstStyle/>
          <a:p>
            <a:r>
              <a:rPr lang="en-US" dirty="0"/>
              <a:t>Distinguishing AD from HAND</a:t>
            </a:r>
          </a:p>
        </p:txBody>
      </p:sp>
      <p:pic>
        <p:nvPicPr>
          <p:cNvPr id="4" name="Content Placeholder 6" descr="Screen Shot 2016-09-03 at 10.04.11 AM.png">
            <a:extLst>
              <a:ext uri="{FF2B5EF4-FFF2-40B4-BE49-F238E27FC236}">
                <a16:creationId xmlns:a16="http://schemas.microsoft.com/office/drawing/2014/main" id="{3CB67CF8-15FC-08B4-DDD3-409AE9796E09}"/>
              </a:ext>
            </a:extLst>
          </p:cNvPr>
          <p:cNvPicPr>
            <a:picLocks noChangeAspect="1"/>
          </p:cNvPicPr>
          <p:nvPr/>
        </p:nvPicPr>
        <p:blipFill>
          <a:blip r:embed="rId2">
            <a:extLst>
              <a:ext uri="{28A0092B-C50C-407E-A947-70E740481C1C}">
                <a14:useLocalDpi xmlns:a14="http://schemas.microsoft.com/office/drawing/2010/main" val="0"/>
              </a:ext>
            </a:extLst>
          </a:blip>
          <a:srcRect l="157" r="157"/>
          <a:stretch>
            <a:fillRect/>
          </a:stretch>
        </p:blipFill>
        <p:spPr>
          <a:xfrm>
            <a:off x="785842" y="1578156"/>
            <a:ext cx="8585761" cy="4640698"/>
          </a:xfrm>
          <a:prstGeom prst="roundRect">
            <a:avLst>
              <a:gd name="adj" fmla="val 8594"/>
            </a:avLst>
          </a:prstGeom>
          <a:solidFill>
            <a:srgbClr val="FFFFFF">
              <a:shade val="85000"/>
            </a:srgbClr>
          </a:solidFill>
          <a:effectLst/>
        </p:spPr>
      </p:pic>
      <p:sp>
        <p:nvSpPr>
          <p:cNvPr id="5" name="TextBox 4">
            <a:extLst>
              <a:ext uri="{FF2B5EF4-FFF2-40B4-BE49-F238E27FC236}">
                <a16:creationId xmlns:a16="http://schemas.microsoft.com/office/drawing/2014/main" id="{EBCFDF5F-C5EC-D864-F2C0-4227EFF898BC}"/>
              </a:ext>
            </a:extLst>
          </p:cNvPr>
          <p:cNvSpPr txBox="1">
            <a:spLocks noChangeArrowheads="1"/>
          </p:cNvSpPr>
          <p:nvPr/>
        </p:nvSpPr>
        <p:spPr bwMode="auto">
          <a:xfrm>
            <a:off x="2270507" y="6403987"/>
            <a:ext cx="681328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indent="0" algn="r" eaLnBrk="1" hangingPunct="1"/>
            <a:r>
              <a:rPr lang="en-GB" sz="1100" dirty="0">
                <a:solidFill>
                  <a:schemeClr val="accent6"/>
                </a:solidFill>
                <a:latin typeface="+mn-lt"/>
              </a:rPr>
              <a:t>Milanini et al, Curr HIV/AIDS Rep. 2017 </a:t>
            </a:r>
          </a:p>
        </p:txBody>
      </p:sp>
    </p:spTree>
    <p:extLst>
      <p:ext uri="{BB962C8B-B14F-4D97-AF65-F5344CB8AC3E}">
        <p14:creationId xmlns:p14="http://schemas.microsoft.com/office/powerpoint/2010/main" val="1075687315"/>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77C68-BB8F-FB7E-6C27-AF218F928C67}"/>
              </a:ext>
            </a:extLst>
          </p:cNvPr>
          <p:cNvSpPr>
            <a:spLocks noGrp="1"/>
          </p:cNvSpPr>
          <p:nvPr>
            <p:ph type="title"/>
          </p:nvPr>
        </p:nvSpPr>
        <p:spPr>
          <a:xfrm>
            <a:off x="616268" y="833546"/>
            <a:ext cx="10512425" cy="648915"/>
          </a:xfrm>
        </p:spPr>
        <p:txBody>
          <a:bodyPr/>
          <a:lstStyle/>
          <a:p>
            <a:r>
              <a:rPr lang="en-US" dirty="0"/>
              <a:t>Neuropsychological Testing</a:t>
            </a:r>
          </a:p>
        </p:txBody>
      </p:sp>
      <p:sp>
        <p:nvSpPr>
          <p:cNvPr id="3" name="Text Placeholder 2">
            <a:extLst>
              <a:ext uri="{FF2B5EF4-FFF2-40B4-BE49-F238E27FC236}">
                <a16:creationId xmlns:a16="http://schemas.microsoft.com/office/drawing/2014/main" id="{0ABD6F75-81E9-1D0F-FCC2-1D648AECCB40}"/>
              </a:ext>
            </a:extLst>
          </p:cNvPr>
          <p:cNvSpPr>
            <a:spLocks noGrp="1"/>
          </p:cNvSpPr>
          <p:nvPr>
            <p:ph type="body" sz="quarter" idx="11"/>
          </p:nvPr>
        </p:nvSpPr>
        <p:spPr>
          <a:xfrm>
            <a:off x="4441371" y="1935956"/>
            <a:ext cx="6679701" cy="2986087"/>
          </a:xfrm>
        </p:spPr>
        <p:txBody>
          <a:bodyPr/>
          <a:lstStyle/>
          <a:p>
            <a:r>
              <a:rPr lang="en-US" dirty="0"/>
              <a:t>Considerable overlap between HAND and Alzheimer’s disease</a:t>
            </a:r>
          </a:p>
          <a:p>
            <a:r>
              <a:rPr lang="en-US" dirty="0"/>
              <a:t>Cannot rely on cortical vs. sub-cortical pattern</a:t>
            </a:r>
          </a:p>
          <a:p>
            <a:r>
              <a:rPr lang="en-US" dirty="0"/>
              <a:t>Memory is one of many domains that can be perturbed in HAND</a:t>
            </a:r>
          </a:p>
          <a:p>
            <a:pPr lvl="1"/>
            <a:r>
              <a:rPr lang="en-US" dirty="0"/>
              <a:t>Encoding vs. retrieval of information may help distinguish</a:t>
            </a:r>
          </a:p>
          <a:p>
            <a:r>
              <a:rPr lang="en-US" dirty="0"/>
              <a:t>Error-prone/impulsive in HAND confounds recognition memory</a:t>
            </a:r>
          </a:p>
          <a:p>
            <a:endParaRPr lang="en-US" dirty="0"/>
          </a:p>
          <a:p>
            <a:endParaRPr lang="en-US" dirty="0"/>
          </a:p>
        </p:txBody>
      </p:sp>
      <p:sp>
        <p:nvSpPr>
          <p:cNvPr id="5" name="Date Placeholder 4">
            <a:extLst>
              <a:ext uri="{FF2B5EF4-FFF2-40B4-BE49-F238E27FC236}">
                <a16:creationId xmlns:a16="http://schemas.microsoft.com/office/drawing/2014/main" id="{44C20093-686E-EEB2-FB7C-565ABFD61F6B}"/>
              </a:ext>
            </a:extLst>
          </p:cNvPr>
          <p:cNvSpPr>
            <a:spLocks noGrp="1"/>
          </p:cNvSpPr>
          <p:nvPr>
            <p:ph type="dt" sz="half" idx="2"/>
          </p:nvPr>
        </p:nvSpPr>
        <p:spPr/>
        <p:txBody>
          <a:bodyPr/>
          <a:lstStyle/>
          <a:p>
            <a:fld id="{889B010B-938C-4BD0-AF7C-9746274FFE3D}" type="datetime4">
              <a:rPr lang="en-US" smtClean="0"/>
              <a:t>April 10, 2024</a:t>
            </a:fld>
            <a:endParaRPr lang="en-US" dirty="0"/>
          </a:p>
        </p:txBody>
      </p:sp>
      <p:pic>
        <p:nvPicPr>
          <p:cNvPr id="6" name="Content Placeholder 4">
            <a:extLst>
              <a:ext uri="{FF2B5EF4-FFF2-40B4-BE49-F238E27FC236}">
                <a16:creationId xmlns:a16="http://schemas.microsoft.com/office/drawing/2014/main" id="{3AC5BA53-C540-6BCD-06D2-CC89B527A3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551" y="1683453"/>
            <a:ext cx="3556057" cy="4601501"/>
          </a:xfrm>
          <a:prstGeom prst="rect">
            <a:avLst/>
          </a:prstGeom>
          <a:solidFill>
            <a:srgbClr val="FFFFFF">
              <a:shade val="85000"/>
            </a:srgbClr>
          </a:solidFill>
          <a:ln w="38100" cap="sq">
            <a:solidFill>
              <a:srgbClr val="FFC2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4">
            <a:extLst>
              <a:ext uri="{FF2B5EF4-FFF2-40B4-BE49-F238E27FC236}">
                <a16:creationId xmlns:a16="http://schemas.microsoft.com/office/drawing/2014/main" id="{8199CCE8-6819-4D27-90BC-3972BE65DAF0}"/>
              </a:ext>
            </a:extLst>
          </p:cNvPr>
          <p:cNvSpPr txBox="1">
            <a:spLocks noChangeArrowheads="1"/>
          </p:cNvSpPr>
          <p:nvPr/>
        </p:nvSpPr>
        <p:spPr bwMode="auto">
          <a:xfrm>
            <a:off x="1392347" y="6485946"/>
            <a:ext cx="8677092"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indent="0" algn="r" eaLnBrk="1" hangingPunct="1"/>
            <a:r>
              <a:rPr lang="en-GB" sz="1100" dirty="0">
                <a:solidFill>
                  <a:schemeClr val="accent6"/>
                </a:solidFill>
                <a:latin typeface="+mn-lt"/>
              </a:rPr>
              <a:t>1. Rubin et al J Neurovirol 2019; 2. Milanini et al; Current HIV/AIDS Rpts 32017; 3. Woods et al Neuropsychology Reviews 2009</a:t>
            </a:r>
          </a:p>
          <a:p>
            <a:pPr marL="0" indent="0" algn="r" eaLnBrk="1" hangingPunct="1"/>
            <a:endParaRPr lang="en-GB" sz="1100" dirty="0">
              <a:latin typeface="+mn-lt"/>
            </a:endParaRPr>
          </a:p>
        </p:txBody>
      </p:sp>
    </p:spTree>
    <p:extLst>
      <p:ext uri="{BB962C8B-B14F-4D97-AF65-F5344CB8AC3E}">
        <p14:creationId xmlns:p14="http://schemas.microsoft.com/office/powerpoint/2010/main" val="1340969015"/>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D2CB2-4BFF-482C-FE41-81917E6262CD}"/>
              </a:ext>
            </a:extLst>
          </p:cNvPr>
          <p:cNvSpPr>
            <a:spLocks noGrp="1"/>
          </p:cNvSpPr>
          <p:nvPr>
            <p:ph type="title"/>
          </p:nvPr>
        </p:nvSpPr>
        <p:spPr>
          <a:xfrm>
            <a:off x="623889" y="869864"/>
            <a:ext cx="10512425" cy="648915"/>
          </a:xfrm>
        </p:spPr>
        <p:txBody>
          <a:bodyPr/>
          <a:lstStyle/>
          <a:p>
            <a:r>
              <a:rPr lang="en-US" dirty="0"/>
              <a:t>Structural Brain Imaging</a:t>
            </a:r>
          </a:p>
        </p:txBody>
      </p:sp>
      <p:sp>
        <p:nvSpPr>
          <p:cNvPr id="3" name="Text Placeholder 2">
            <a:extLst>
              <a:ext uri="{FF2B5EF4-FFF2-40B4-BE49-F238E27FC236}">
                <a16:creationId xmlns:a16="http://schemas.microsoft.com/office/drawing/2014/main" id="{A8A628EE-F3CC-060C-C49D-17692B041772}"/>
              </a:ext>
            </a:extLst>
          </p:cNvPr>
          <p:cNvSpPr>
            <a:spLocks noGrp="1"/>
          </p:cNvSpPr>
          <p:nvPr>
            <p:ph type="body" sz="quarter" idx="11"/>
          </p:nvPr>
        </p:nvSpPr>
        <p:spPr>
          <a:xfrm>
            <a:off x="623889" y="1518779"/>
            <a:ext cx="9614932" cy="1782561"/>
          </a:xfrm>
        </p:spPr>
        <p:txBody>
          <a:bodyPr/>
          <a:lstStyle/>
          <a:p>
            <a:pPr marL="342900" indent="-342900" defTabSz="641350" eaLnBrk="0" fontAlgn="base" hangingPunct="0">
              <a:spcBef>
                <a:spcPct val="50000"/>
              </a:spcBef>
              <a:spcAft>
                <a:spcPct val="0"/>
              </a:spcAft>
              <a:buClr>
                <a:srgbClr val="90BD31"/>
              </a:buClr>
              <a:buFont typeface="Arial" panose="020B0604020202020204" pitchFamily="34" charset="0"/>
              <a:buChar char="•"/>
            </a:pPr>
            <a:r>
              <a:rPr lang="en-US" sz="2400" dirty="0">
                <a:ea typeface="ＭＳ Ｐゴシック" charset="0"/>
                <a:cs typeface="Arial"/>
              </a:rPr>
              <a:t>Machine learning approach to differentiate 15 HAND vs. 80 Mild Cognitive Impairment due to Alzheimer's disease </a:t>
            </a:r>
          </a:p>
          <a:p>
            <a:pPr marL="342900" indent="-342900" defTabSz="641350" eaLnBrk="0" fontAlgn="base" hangingPunct="0">
              <a:spcBef>
                <a:spcPct val="50000"/>
              </a:spcBef>
              <a:spcAft>
                <a:spcPct val="0"/>
              </a:spcAft>
              <a:buClr>
                <a:srgbClr val="90BD31"/>
              </a:buClr>
              <a:buFont typeface="Arial" panose="020B0604020202020204" pitchFamily="34" charset="0"/>
              <a:buChar char="•"/>
            </a:pPr>
            <a:r>
              <a:rPr lang="en-US" sz="2400" dirty="0">
                <a:ea typeface="ＭＳ Ｐゴシック" charset="0"/>
                <a:cs typeface="Arial"/>
              </a:rPr>
              <a:t>Eight regions show promise to differentiate HAND from MCI (more recent machine learning data shows &gt;95% accurate)</a:t>
            </a:r>
            <a:endParaRPr lang="en-US" dirty="0">
              <a:ea typeface="ＭＳ Ｐゴシック" charset="0"/>
              <a:cs typeface="Arial"/>
            </a:endParaRPr>
          </a:p>
          <a:p>
            <a:endParaRPr lang="en-US" dirty="0"/>
          </a:p>
        </p:txBody>
      </p:sp>
      <p:pic>
        <p:nvPicPr>
          <p:cNvPr id="4" name="Picture 3">
            <a:extLst>
              <a:ext uri="{FF2B5EF4-FFF2-40B4-BE49-F238E27FC236}">
                <a16:creationId xmlns:a16="http://schemas.microsoft.com/office/drawing/2014/main" id="{386CF81E-9164-877F-F4E6-0F7FFAF0A57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472540" y="3521035"/>
            <a:ext cx="7306088" cy="2643477"/>
          </a:xfrm>
          <a:prstGeom prst="rect">
            <a:avLst/>
          </a:prstGeom>
        </p:spPr>
      </p:pic>
      <p:sp>
        <p:nvSpPr>
          <p:cNvPr id="5" name="TextBox 4">
            <a:extLst>
              <a:ext uri="{FF2B5EF4-FFF2-40B4-BE49-F238E27FC236}">
                <a16:creationId xmlns:a16="http://schemas.microsoft.com/office/drawing/2014/main" id="{8523F6C0-20A1-49B6-B783-C7919D1D7144}"/>
              </a:ext>
            </a:extLst>
          </p:cNvPr>
          <p:cNvSpPr txBox="1">
            <a:spLocks noChangeArrowheads="1"/>
          </p:cNvSpPr>
          <p:nvPr/>
        </p:nvSpPr>
        <p:spPr bwMode="auto">
          <a:xfrm>
            <a:off x="1718944" y="6427113"/>
            <a:ext cx="6813280"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indent="0" algn="r" eaLnBrk="1" hangingPunct="1"/>
            <a:r>
              <a:rPr lang="en-GB" sz="1100" dirty="0">
                <a:solidFill>
                  <a:schemeClr val="accent6"/>
                </a:solidFill>
                <a:latin typeface="+mn-lt"/>
              </a:rPr>
              <a:t>Zhang et al, Haman Brain Mapping 2016</a:t>
            </a:r>
          </a:p>
          <a:p>
            <a:pPr marL="0" indent="0" algn="r" eaLnBrk="1" hangingPunct="1"/>
            <a:endParaRPr lang="en-GB" sz="1100" dirty="0">
              <a:latin typeface="+mn-lt"/>
            </a:endParaRPr>
          </a:p>
        </p:txBody>
      </p:sp>
    </p:spTree>
    <p:extLst>
      <p:ext uri="{BB962C8B-B14F-4D97-AF65-F5344CB8AC3E}">
        <p14:creationId xmlns:p14="http://schemas.microsoft.com/office/powerpoint/2010/main" val="3416167825"/>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7FFE4-78CB-9C93-69E9-F5712FF48632}"/>
              </a:ext>
            </a:extLst>
          </p:cNvPr>
          <p:cNvSpPr>
            <a:spLocks noGrp="1"/>
          </p:cNvSpPr>
          <p:nvPr>
            <p:ph type="title"/>
          </p:nvPr>
        </p:nvSpPr>
        <p:spPr/>
        <p:txBody>
          <a:bodyPr/>
          <a:lstStyle/>
          <a:p>
            <a:r>
              <a:rPr lang="en-US" dirty="0"/>
              <a:t>What can we do now?</a:t>
            </a:r>
          </a:p>
        </p:txBody>
      </p:sp>
    </p:spTree>
    <p:extLst>
      <p:ext uri="{BB962C8B-B14F-4D97-AF65-F5344CB8AC3E}">
        <p14:creationId xmlns:p14="http://schemas.microsoft.com/office/powerpoint/2010/main" val="271250876"/>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4FC40-0AA4-762E-6D6B-A198E1387594}"/>
              </a:ext>
            </a:extLst>
          </p:cNvPr>
          <p:cNvSpPr>
            <a:spLocks noGrp="1"/>
          </p:cNvSpPr>
          <p:nvPr>
            <p:ph type="title"/>
          </p:nvPr>
        </p:nvSpPr>
        <p:spPr/>
        <p:txBody>
          <a:bodyPr/>
          <a:lstStyle/>
          <a:p>
            <a:r>
              <a:rPr lang="en-US" dirty="0"/>
              <a:t>Treatment recommendations</a:t>
            </a:r>
          </a:p>
        </p:txBody>
      </p:sp>
      <p:sp>
        <p:nvSpPr>
          <p:cNvPr id="3" name="Text Placeholder 2">
            <a:extLst>
              <a:ext uri="{FF2B5EF4-FFF2-40B4-BE49-F238E27FC236}">
                <a16:creationId xmlns:a16="http://schemas.microsoft.com/office/drawing/2014/main" id="{EE8AE9E5-C12A-3CFD-B2A3-4200669BB1BE}"/>
              </a:ext>
            </a:extLst>
          </p:cNvPr>
          <p:cNvSpPr>
            <a:spLocks noGrp="1"/>
          </p:cNvSpPr>
          <p:nvPr>
            <p:ph type="body" sz="quarter" idx="11"/>
          </p:nvPr>
        </p:nvSpPr>
        <p:spPr/>
        <p:txBody>
          <a:bodyPr/>
          <a:lstStyle/>
          <a:p>
            <a:r>
              <a:rPr lang="en-US" dirty="0"/>
              <a:t>Adherence to antiretroviral medications with persistent plasma viral suppression</a:t>
            </a:r>
          </a:p>
          <a:p>
            <a:r>
              <a:rPr lang="en-US" dirty="0"/>
              <a:t>Referral to a specialist if Alzheimer’s disease or other age-associated neurodegenerative disorders is considered</a:t>
            </a:r>
          </a:p>
          <a:p>
            <a:r>
              <a:rPr lang="en-US" dirty="0"/>
              <a:t>Consideration for CSF escape (rare), particularly in more rapid and progressive presentations</a:t>
            </a:r>
          </a:p>
          <a:p>
            <a:r>
              <a:rPr lang="en-US" dirty="0"/>
              <a:t>Minimize polypharmacy and address medications that can impact cognition (Beers criteria available online)</a:t>
            </a:r>
          </a:p>
          <a:p>
            <a:endParaRPr lang="en-US" dirty="0"/>
          </a:p>
          <a:p>
            <a:endParaRPr lang="en-US" dirty="0"/>
          </a:p>
        </p:txBody>
      </p:sp>
    </p:spTree>
    <p:extLst>
      <p:ext uri="{BB962C8B-B14F-4D97-AF65-F5344CB8AC3E}">
        <p14:creationId xmlns:p14="http://schemas.microsoft.com/office/powerpoint/2010/main" val="3985747121"/>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AF7D0-787D-7D97-7F54-8FD0B4815799}"/>
              </a:ext>
            </a:extLst>
          </p:cNvPr>
          <p:cNvSpPr>
            <a:spLocks noGrp="1"/>
          </p:cNvSpPr>
          <p:nvPr>
            <p:ph type="title"/>
          </p:nvPr>
        </p:nvSpPr>
        <p:spPr/>
        <p:txBody>
          <a:bodyPr>
            <a:normAutofit fontScale="90000"/>
          </a:bodyPr>
          <a:lstStyle/>
          <a:p>
            <a:r>
              <a:rPr lang="en-US" dirty="0"/>
              <a:t>The Lancet Commission: Potentially Modifiable Risk Factors</a:t>
            </a:r>
            <a:br>
              <a:rPr lang="en-US" dirty="0"/>
            </a:br>
            <a:br>
              <a:rPr lang="en-US" dirty="0"/>
            </a:br>
            <a:endParaRPr lang="en-US" dirty="0"/>
          </a:p>
        </p:txBody>
      </p:sp>
      <p:sp>
        <p:nvSpPr>
          <p:cNvPr id="3" name="Text Placeholder 2">
            <a:extLst>
              <a:ext uri="{FF2B5EF4-FFF2-40B4-BE49-F238E27FC236}">
                <a16:creationId xmlns:a16="http://schemas.microsoft.com/office/drawing/2014/main" id="{93678557-4F70-02D1-8BF7-8DCE9BE05E80}"/>
              </a:ext>
            </a:extLst>
          </p:cNvPr>
          <p:cNvSpPr>
            <a:spLocks noGrp="1"/>
          </p:cNvSpPr>
          <p:nvPr>
            <p:ph type="body" sz="quarter" idx="11"/>
          </p:nvPr>
        </p:nvSpPr>
        <p:spPr>
          <a:xfrm>
            <a:off x="3633848" y="1935956"/>
            <a:ext cx="7071889" cy="2986087"/>
          </a:xfrm>
        </p:spPr>
        <p:txBody>
          <a:bodyPr/>
          <a:lstStyle/>
          <a:p>
            <a:r>
              <a:rPr lang="en-US" dirty="0"/>
              <a:t>Up to 35% of dementia in the U.S. and over 50% in LMICs is potentially modifiable</a:t>
            </a:r>
          </a:p>
          <a:p>
            <a:pPr lvl="2"/>
            <a:r>
              <a:rPr lang="en-US" dirty="0"/>
              <a:t>Hearing loss</a:t>
            </a:r>
          </a:p>
          <a:p>
            <a:pPr lvl="2"/>
            <a:r>
              <a:rPr lang="en-US" dirty="0"/>
              <a:t>Hypertension</a:t>
            </a:r>
          </a:p>
          <a:p>
            <a:pPr lvl="2"/>
            <a:r>
              <a:rPr lang="en-US" dirty="0"/>
              <a:t>Obesity</a:t>
            </a:r>
          </a:p>
          <a:p>
            <a:pPr lvl="2"/>
            <a:r>
              <a:rPr lang="en-US" dirty="0"/>
              <a:t>Smoking</a:t>
            </a:r>
          </a:p>
          <a:p>
            <a:pPr lvl="2"/>
            <a:r>
              <a:rPr lang="en-US" dirty="0"/>
              <a:t>Depression</a:t>
            </a:r>
          </a:p>
          <a:p>
            <a:pPr lvl="2"/>
            <a:r>
              <a:rPr lang="en-US" dirty="0"/>
              <a:t>Physical inactivity</a:t>
            </a:r>
          </a:p>
          <a:p>
            <a:pPr lvl="2"/>
            <a:r>
              <a:rPr lang="en-US" dirty="0"/>
              <a:t>Social isolation</a:t>
            </a:r>
          </a:p>
          <a:p>
            <a:pPr lvl="2"/>
            <a:r>
              <a:rPr lang="en-US" dirty="0"/>
              <a:t>Diabetes</a:t>
            </a:r>
          </a:p>
          <a:p>
            <a:endParaRPr lang="en-US" dirty="0"/>
          </a:p>
          <a:p>
            <a:endParaRPr lang="en-US" dirty="0"/>
          </a:p>
        </p:txBody>
      </p:sp>
      <p:sp>
        <p:nvSpPr>
          <p:cNvPr id="5" name="Date Placeholder 4">
            <a:extLst>
              <a:ext uri="{FF2B5EF4-FFF2-40B4-BE49-F238E27FC236}">
                <a16:creationId xmlns:a16="http://schemas.microsoft.com/office/drawing/2014/main" id="{93B160B7-3624-15AF-8866-97728A8709DA}"/>
              </a:ext>
            </a:extLst>
          </p:cNvPr>
          <p:cNvSpPr>
            <a:spLocks noGrp="1"/>
          </p:cNvSpPr>
          <p:nvPr>
            <p:ph type="dt" sz="half" idx="2"/>
          </p:nvPr>
        </p:nvSpPr>
        <p:spPr/>
        <p:txBody>
          <a:bodyPr/>
          <a:lstStyle/>
          <a:p>
            <a:fld id="{889B010B-938C-4BD0-AF7C-9746274FFE3D}" type="datetime4">
              <a:rPr lang="en-US" smtClean="0"/>
              <a:t>April 10, 2024</a:t>
            </a:fld>
            <a:endParaRPr lang="en-US" dirty="0"/>
          </a:p>
        </p:txBody>
      </p:sp>
      <p:pic>
        <p:nvPicPr>
          <p:cNvPr id="6" name="Content Placeholder 9">
            <a:extLst>
              <a:ext uri="{FF2B5EF4-FFF2-40B4-BE49-F238E27FC236}">
                <a16:creationId xmlns:a16="http://schemas.microsoft.com/office/drawing/2014/main" id="{827F6583-20CE-F643-5ABD-AA93A598F5C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23297" y="1935956"/>
            <a:ext cx="2042398" cy="4125073"/>
          </a:xfrm>
          <a:prstGeom prst="rect">
            <a:avLst/>
          </a:prstGeom>
        </p:spPr>
      </p:pic>
    </p:spTree>
    <p:extLst>
      <p:ext uri="{BB962C8B-B14F-4D97-AF65-F5344CB8AC3E}">
        <p14:creationId xmlns:p14="http://schemas.microsoft.com/office/powerpoint/2010/main" val="2856213599"/>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95E51-1424-2259-6ACF-710CF908FF79}"/>
              </a:ext>
            </a:extLst>
          </p:cNvPr>
          <p:cNvSpPr>
            <a:spLocks noGrp="1"/>
          </p:cNvSpPr>
          <p:nvPr>
            <p:ph type="title"/>
          </p:nvPr>
        </p:nvSpPr>
        <p:spPr>
          <a:xfrm>
            <a:off x="623888" y="905490"/>
            <a:ext cx="10512425" cy="648915"/>
          </a:xfrm>
        </p:spPr>
        <p:txBody>
          <a:bodyPr/>
          <a:lstStyle/>
          <a:p>
            <a:r>
              <a:rPr lang="en-US" dirty="0"/>
              <a:t>Treatment recommendations</a:t>
            </a:r>
          </a:p>
        </p:txBody>
      </p:sp>
      <p:sp>
        <p:nvSpPr>
          <p:cNvPr id="3" name="Text Placeholder 2">
            <a:extLst>
              <a:ext uri="{FF2B5EF4-FFF2-40B4-BE49-F238E27FC236}">
                <a16:creationId xmlns:a16="http://schemas.microsoft.com/office/drawing/2014/main" id="{F630C19E-4162-D76C-871C-0BB684F278D2}"/>
              </a:ext>
            </a:extLst>
          </p:cNvPr>
          <p:cNvSpPr>
            <a:spLocks noGrp="1"/>
          </p:cNvSpPr>
          <p:nvPr>
            <p:ph type="body" sz="quarter" idx="11"/>
          </p:nvPr>
        </p:nvSpPr>
        <p:spPr>
          <a:xfrm>
            <a:off x="599322" y="1701921"/>
            <a:ext cx="10990179" cy="2986087"/>
          </a:xfrm>
        </p:spPr>
        <p:txBody>
          <a:bodyPr/>
          <a:lstStyle/>
          <a:p>
            <a:r>
              <a:rPr lang="en-US" dirty="0"/>
              <a:t>Compensatory measures</a:t>
            </a:r>
          </a:p>
          <a:p>
            <a:pPr lvl="1"/>
            <a:r>
              <a:rPr lang="en-US" dirty="0"/>
              <a:t>Given an underlying attentional and speed component, many patients respond to use of lists, reminders, alerts</a:t>
            </a:r>
          </a:p>
          <a:p>
            <a:pPr lvl="1"/>
            <a:r>
              <a:rPr lang="en-US" dirty="0"/>
              <a:t>Limiting multitasking</a:t>
            </a:r>
          </a:p>
          <a:p>
            <a:r>
              <a:rPr lang="en-US" dirty="0"/>
              <a:t>Disclosing to friends when possible</a:t>
            </a:r>
          </a:p>
          <a:p>
            <a:pPr lvl="1"/>
            <a:r>
              <a:rPr lang="en-US" dirty="0"/>
              <a:t>Re:  challenges keeping up with conversation/banter</a:t>
            </a:r>
          </a:p>
          <a:p>
            <a:r>
              <a:rPr lang="en-US" dirty="0"/>
              <a:t>Reassurance on likely trajectory</a:t>
            </a:r>
          </a:p>
          <a:p>
            <a:r>
              <a:rPr lang="en-US" dirty="0"/>
              <a:t>Empowerment with knowledge that symptoms are due to HIV and occur in others</a:t>
            </a:r>
          </a:p>
          <a:p>
            <a:endParaRPr lang="en-US" dirty="0"/>
          </a:p>
          <a:p>
            <a:endParaRPr lang="en-US" dirty="0"/>
          </a:p>
        </p:txBody>
      </p:sp>
    </p:spTree>
    <p:extLst>
      <p:ext uri="{BB962C8B-B14F-4D97-AF65-F5344CB8AC3E}">
        <p14:creationId xmlns:p14="http://schemas.microsoft.com/office/powerpoint/2010/main" val="1543468122"/>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5622B-852F-03E7-7015-4532225D743E}"/>
              </a:ext>
            </a:extLst>
          </p:cNvPr>
          <p:cNvSpPr>
            <a:spLocks noGrp="1"/>
          </p:cNvSpPr>
          <p:nvPr>
            <p:ph type="title"/>
          </p:nvPr>
        </p:nvSpPr>
        <p:spPr/>
        <p:txBody>
          <a:bodyPr/>
          <a:lstStyle/>
          <a:p>
            <a:r>
              <a:rPr lang="en-US" dirty="0"/>
              <a:t>Summary Points </a:t>
            </a:r>
          </a:p>
        </p:txBody>
      </p:sp>
      <p:sp>
        <p:nvSpPr>
          <p:cNvPr id="3" name="Text Placeholder 2">
            <a:extLst>
              <a:ext uri="{FF2B5EF4-FFF2-40B4-BE49-F238E27FC236}">
                <a16:creationId xmlns:a16="http://schemas.microsoft.com/office/drawing/2014/main" id="{D3C60A33-FDBC-F632-E13D-B80C8D69EB9B}"/>
              </a:ext>
            </a:extLst>
          </p:cNvPr>
          <p:cNvSpPr>
            <a:spLocks noGrp="1"/>
          </p:cNvSpPr>
          <p:nvPr>
            <p:ph type="body" sz="quarter" idx="11"/>
          </p:nvPr>
        </p:nvSpPr>
        <p:spPr/>
        <p:txBody>
          <a:bodyPr/>
          <a:lstStyle/>
          <a:p>
            <a:r>
              <a:rPr lang="en-US" dirty="0"/>
              <a:t>Impaired cognition remains an important and frequent challenge in the era of cART</a:t>
            </a:r>
          </a:p>
          <a:p>
            <a:r>
              <a:rPr lang="en-US" dirty="0"/>
              <a:t>Cognitive impairment affects one-third to one-half of patients despite successful plasma viral suppression</a:t>
            </a:r>
          </a:p>
          <a:p>
            <a:r>
              <a:rPr lang="en-US" dirty="0"/>
              <a:t>Chronic inflammation underpins this continued mild/moderate fluctuating encephalopathy</a:t>
            </a:r>
          </a:p>
          <a:p>
            <a:r>
              <a:rPr lang="en-US" dirty="0"/>
              <a:t>Cerebrovascular disease is a common comorbidity among older people living with HIV and it contributes to the cognitive burden</a:t>
            </a:r>
          </a:p>
          <a:p>
            <a:endParaRPr lang="en-US" dirty="0"/>
          </a:p>
          <a:p>
            <a:endParaRPr lang="en-US" dirty="0"/>
          </a:p>
        </p:txBody>
      </p:sp>
    </p:spTree>
    <p:extLst>
      <p:ext uri="{BB962C8B-B14F-4D97-AF65-F5344CB8AC3E}">
        <p14:creationId xmlns:p14="http://schemas.microsoft.com/office/powerpoint/2010/main" val="2999097711"/>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lstStyle/>
          <a:p>
            <a:r>
              <a:rPr lang="en-US" dirty="0"/>
              <a:t>Learning Objectives </a:t>
            </a:r>
          </a:p>
        </p:txBody>
      </p:sp>
      <p:sp>
        <p:nvSpPr>
          <p:cNvPr id="6" name="Text Placeholder 5"/>
          <p:cNvSpPr>
            <a:spLocks noGrp="1"/>
          </p:cNvSpPr>
          <p:nvPr>
            <p:ph type="body" sz="quarter" idx="11"/>
          </p:nvPr>
        </p:nvSpPr>
        <p:spPr>
          <a:xfrm>
            <a:off x="623296" y="1935957"/>
            <a:ext cx="10513018" cy="4258366"/>
          </a:xfrm>
        </p:spPr>
        <p:txBody>
          <a:bodyPr/>
          <a:lstStyle/>
          <a:p>
            <a:pPr marL="690377" indent="-342900">
              <a:buFont typeface="Arial" panose="020B0604020202020204" pitchFamily="34" charset="0"/>
              <a:buChar char="•"/>
            </a:pPr>
            <a:r>
              <a:rPr lang="en-US" i="1" dirty="0"/>
              <a:t>After attending this presentation, learners will be able to:</a:t>
            </a:r>
          </a:p>
          <a:p>
            <a:endParaRPr lang="en-US" i="1" dirty="0"/>
          </a:p>
          <a:p>
            <a:pPr marL="1019567" lvl="2" indent="-342900">
              <a:buFont typeface="Arial" panose="020B0604020202020204" pitchFamily="34" charset="0"/>
              <a:buChar char="•"/>
            </a:pPr>
            <a:r>
              <a:rPr lang="en-US" i="1" dirty="0"/>
              <a:t>Describe the clinical challenges of diagnosing neurodegenerative disorders such as Alzheimer’s disease in people with HIV</a:t>
            </a:r>
          </a:p>
          <a:p>
            <a:pPr marL="1019567" lvl="2" indent="-342900">
              <a:buFont typeface="Arial" panose="020B0604020202020204" pitchFamily="34" charset="0"/>
              <a:buChar char="•"/>
            </a:pPr>
            <a:r>
              <a:rPr lang="en-US" i="1" dirty="0"/>
              <a:t>Critically examine recent outcomes in Alzheimer’s disease research</a:t>
            </a:r>
          </a:p>
          <a:p>
            <a:pPr marL="1019567" lvl="2" indent="-342900">
              <a:buFont typeface="Arial" panose="020B0604020202020204" pitchFamily="34" charset="0"/>
              <a:buChar char="•"/>
            </a:pPr>
            <a:r>
              <a:rPr lang="en-US" i="1" dirty="0"/>
              <a:t>Identify ongoing challenges around implementation of recent research findings related to Alzheimer’s disease</a:t>
            </a:r>
          </a:p>
          <a:p>
            <a:pPr marL="690377" indent="-342900">
              <a:buFont typeface="Arial" panose="020B0604020202020204" pitchFamily="34" charset="0"/>
              <a:buChar char="•"/>
            </a:pPr>
            <a:endParaRPr lang="en-US" i="1" dirty="0"/>
          </a:p>
        </p:txBody>
      </p:sp>
    </p:spTree>
    <p:extLst>
      <p:ext uri="{BB962C8B-B14F-4D97-AF65-F5344CB8AC3E}">
        <p14:creationId xmlns:p14="http://schemas.microsoft.com/office/powerpoint/2010/main" val="3658956362"/>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A0095-8574-9CCA-C5F6-42C0BEA12DCC}"/>
              </a:ext>
            </a:extLst>
          </p:cNvPr>
          <p:cNvSpPr>
            <a:spLocks noGrp="1"/>
          </p:cNvSpPr>
          <p:nvPr>
            <p:ph type="title"/>
          </p:nvPr>
        </p:nvSpPr>
        <p:spPr/>
        <p:txBody>
          <a:bodyPr/>
          <a:lstStyle/>
          <a:p>
            <a:r>
              <a:rPr lang="en-US" dirty="0"/>
              <a:t>Summary Points </a:t>
            </a:r>
          </a:p>
        </p:txBody>
      </p:sp>
      <p:sp>
        <p:nvSpPr>
          <p:cNvPr id="3" name="Text Placeholder 2">
            <a:extLst>
              <a:ext uri="{FF2B5EF4-FFF2-40B4-BE49-F238E27FC236}">
                <a16:creationId xmlns:a16="http://schemas.microsoft.com/office/drawing/2014/main" id="{8464E74E-20B3-E44F-08FD-3184BA9AD29E}"/>
              </a:ext>
            </a:extLst>
          </p:cNvPr>
          <p:cNvSpPr>
            <a:spLocks noGrp="1"/>
          </p:cNvSpPr>
          <p:nvPr>
            <p:ph type="body" sz="quarter" idx="11"/>
          </p:nvPr>
        </p:nvSpPr>
        <p:spPr/>
        <p:txBody>
          <a:bodyPr/>
          <a:lstStyle/>
          <a:p>
            <a:r>
              <a:rPr lang="en-US" dirty="0"/>
              <a:t>Due to advancing age of people living with HIV, the likelihood for Alzheimer’s disease (AD)  will increase</a:t>
            </a:r>
          </a:p>
          <a:p>
            <a:r>
              <a:rPr lang="en-US" dirty="0"/>
              <a:t>Distinguishing AD from HAND is an urgent issue with few data to define a clinical approach</a:t>
            </a:r>
          </a:p>
          <a:p>
            <a:r>
              <a:rPr lang="en-US" dirty="0"/>
              <a:t>Patterns of neuropsychological testing deficits overlap between the two diseases</a:t>
            </a:r>
          </a:p>
          <a:p>
            <a:r>
              <a:rPr lang="en-US" dirty="0"/>
              <a:t>Alzheimer's disease biomarkers including PET imaging and brain imaging are not likely to be enough, used individually. CSF AD biomarkers may add clarity</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038904117"/>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1F6C5-3B42-C650-A12B-1E8AF5AA3776}"/>
              </a:ext>
            </a:extLst>
          </p:cNvPr>
          <p:cNvSpPr>
            <a:spLocks noGrp="1"/>
          </p:cNvSpPr>
          <p:nvPr>
            <p:ph type="title"/>
          </p:nvPr>
        </p:nvSpPr>
        <p:spPr/>
        <p:txBody>
          <a:bodyPr/>
          <a:lstStyle/>
          <a:p>
            <a:r>
              <a:rPr lang="en-US" dirty="0"/>
              <a:t>Summary Points </a:t>
            </a:r>
          </a:p>
        </p:txBody>
      </p:sp>
      <p:sp>
        <p:nvSpPr>
          <p:cNvPr id="3" name="Text Placeholder 2">
            <a:extLst>
              <a:ext uri="{FF2B5EF4-FFF2-40B4-BE49-F238E27FC236}">
                <a16:creationId xmlns:a16="http://schemas.microsoft.com/office/drawing/2014/main" id="{01D5557B-93F8-EA90-06D6-67216AF54B0D}"/>
              </a:ext>
            </a:extLst>
          </p:cNvPr>
          <p:cNvSpPr>
            <a:spLocks noGrp="1"/>
          </p:cNvSpPr>
          <p:nvPr>
            <p:ph type="body" sz="quarter" idx="11"/>
          </p:nvPr>
        </p:nvSpPr>
        <p:spPr/>
        <p:txBody>
          <a:bodyPr/>
          <a:lstStyle/>
          <a:p>
            <a:r>
              <a:rPr lang="en-US" dirty="0"/>
              <a:t>It is important to follow emerging reports related to Alzheimer’s disease, particularly the likely availability of blood based biomarkers that may change clinical practice</a:t>
            </a:r>
          </a:p>
          <a:p>
            <a:pPr lvl="1"/>
            <a:r>
              <a:rPr lang="en-US" dirty="0"/>
              <a:t>These will require more work to establish thresholds for people living with HIV</a:t>
            </a:r>
          </a:p>
          <a:p>
            <a:r>
              <a:rPr lang="en-US" dirty="0"/>
              <a:t>Disease modifying agents for Alzheimer’s disease are now showing early signs of efficacy, although remain in the realm of specialty practice and are likely to have a approval with such restrictions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757444188"/>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CCD1B-C70C-30F6-F403-0BACB852454B}"/>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1901145230"/>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DC742BFA-78B1-E54D-AE00-634E840A149A}"/>
              </a:ext>
            </a:extLst>
          </p:cNvPr>
          <p:cNvSpPr>
            <a:spLocks noGrp="1"/>
          </p:cNvSpPr>
          <p:nvPr>
            <p:ph type="title"/>
          </p:nvPr>
        </p:nvSpPr>
        <p:spPr/>
        <p:txBody>
          <a:bodyPr/>
          <a:lstStyle/>
          <a:p>
            <a:r>
              <a:rPr lang="en-US" dirty="0"/>
              <a:t>Poll Question #1:</a:t>
            </a:r>
          </a:p>
        </p:txBody>
      </p:sp>
      <p:sp>
        <p:nvSpPr>
          <p:cNvPr id="16" name="Text Placeholder 15">
            <a:extLst>
              <a:ext uri="{FF2B5EF4-FFF2-40B4-BE49-F238E27FC236}">
                <a16:creationId xmlns:a16="http://schemas.microsoft.com/office/drawing/2014/main" id="{29B1950F-1997-E44F-8DD0-697A15C1F49E}"/>
              </a:ext>
            </a:extLst>
          </p:cNvPr>
          <p:cNvSpPr>
            <a:spLocks noGrp="1"/>
          </p:cNvSpPr>
          <p:nvPr>
            <p:ph type="body" sz="quarter" idx="11"/>
          </p:nvPr>
        </p:nvSpPr>
        <p:spPr/>
        <p:txBody>
          <a:bodyPr/>
          <a:lstStyle/>
          <a:p>
            <a:pPr marL="0" indent="0">
              <a:buNone/>
            </a:pPr>
            <a:r>
              <a:rPr lang="en-US" dirty="0"/>
              <a:t>How many people with Alzheimer’s disease have you seen among people with HIV in your clinic?</a:t>
            </a:r>
          </a:p>
          <a:p>
            <a:pPr marL="0" indent="0">
              <a:buNone/>
            </a:pPr>
            <a:r>
              <a:rPr lang="en-US" dirty="0"/>
              <a:t>	A. None that I am aware of</a:t>
            </a:r>
          </a:p>
          <a:p>
            <a:pPr marL="0" indent="0">
              <a:buNone/>
            </a:pPr>
            <a:r>
              <a:rPr lang="en-US" dirty="0"/>
              <a:t>	B. One</a:t>
            </a:r>
          </a:p>
          <a:p>
            <a:pPr marL="0" indent="0">
              <a:buNone/>
            </a:pPr>
            <a:r>
              <a:rPr lang="en-US" dirty="0"/>
              <a:t>	C. Several</a:t>
            </a:r>
          </a:p>
          <a:p>
            <a:pPr marL="0" indent="0">
              <a:buNone/>
            </a:pPr>
            <a:r>
              <a:rPr lang="en-US" dirty="0"/>
              <a:t>	D. More than a few</a:t>
            </a:r>
          </a:p>
        </p:txBody>
      </p:sp>
      <p:sp>
        <p:nvSpPr>
          <p:cNvPr id="7" name="Text Placeholder 6">
            <a:extLst>
              <a:ext uri="{FF2B5EF4-FFF2-40B4-BE49-F238E27FC236}">
                <a16:creationId xmlns:a16="http://schemas.microsoft.com/office/drawing/2014/main" id="{DBE0A06A-DA11-7F40-8671-6004175E7D38}"/>
              </a:ext>
            </a:extLst>
          </p:cNvPr>
          <p:cNvSpPr txBox="1">
            <a:spLocks/>
          </p:cNvSpPr>
          <p:nvPr/>
        </p:nvSpPr>
        <p:spPr>
          <a:xfrm>
            <a:off x="623297" y="2166708"/>
            <a:ext cx="10512425" cy="2986087"/>
          </a:xfrm>
          <a:prstGeom prst="rect">
            <a:avLst/>
          </a:prstGeom>
        </p:spPr>
        <p:txBody>
          <a:bodyPr>
            <a:noAutofit/>
          </a:bodyPr>
          <a:lstStyle>
            <a:lvl1pPr marL="690372" indent="-342900" algn="l" defTabSz="1218895" rtl="0" eaLnBrk="1" latinLnBrk="0" hangingPunct="1">
              <a:spcBef>
                <a:spcPts val="0"/>
              </a:spcBef>
              <a:spcAft>
                <a:spcPts val="1200"/>
              </a:spcAft>
              <a:buClr>
                <a:schemeClr val="accent6"/>
              </a:buClr>
              <a:buFont typeface="Wingdings" pitchFamily="2" charset="2"/>
              <a:buChar char="§"/>
              <a:defRPr sz="2200" b="0" kern="1200">
                <a:solidFill>
                  <a:schemeClr val="tx1"/>
                </a:solidFill>
                <a:latin typeface="+mn-lt"/>
                <a:ea typeface="+mn-ea"/>
                <a:cs typeface="Arial" pitchFamily="34" charset="0"/>
              </a:defRPr>
            </a:lvl1pPr>
            <a:lvl2pPr marL="685800" indent="-347472" algn="l" defTabSz="1218895" rtl="0" eaLnBrk="1" latinLnBrk="0" hangingPunct="1">
              <a:spcBef>
                <a:spcPts val="0"/>
              </a:spcBef>
              <a:spcAft>
                <a:spcPts val="600"/>
              </a:spcAft>
              <a:buClr>
                <a:schemeClr val="accent6"/>
              </a:buClr>
              <a:buFont typeface="Wingdings" pitchFamily="2" charset="2"/>
              <a:buChar char="§"/>
              <a:defRPr sz="2200" kern="1200">
                <a:solidFill>
                  <a:schemeClr val="tx1"/>
                </a:solidFill>
                <a:latin typeface="+mn-lt"/>
                <a:ea typeface="+mn-ea"/>
                <a:cs typeface="Arial" pitchFamily="34" charset="0"/>
              </a:defRPr>
            </a:lvl2pPr>
            <a:lvl3pPr marL="1024128" indent="-347472" algn="l" defTabSz="1218895" rtl="0" eaLnBrk="1" latinLnBrk="0" hangingPunct="1">
              <a:spcBef>
                <a:spcPts val="0"/>
              </a:spcBef>
              <a:spcAft>
                <a:spcPts val="600"/>
              </a:spcAft>
              <a:buClr>
                <a:schemeClr val="accent6"/>
              </a:buClr>
              <a:buFont typeface="Arial" panose="020B0604020202020204" pitchFamily="34" charset="0"/>
              <a:buChar char="•"/>
              <a:defRPr sz="2200" kern="1200">
                <a:solidFill>
                  <a:schemeClr val="tx1"/>
                </a:solidFill>
                <a:latin typeface="+mn-lt"/>
                <a:ea typeface="+mn-ea"/>
                <a:cs typeface="Arial" pitchFamily="34" charset="0"/>
              </a:defRPr>
            </a:lvl3pPr>
            <a:lvl4pPr marL="1481328" indent="-347472" algn="l" defTabSz="1218895" rtl="0" eaLnBrk="1" latinLnBrk="0" hangingPunct="1">
              <a:spcBef>
                <a:spcPts val="0"/>
              </a:spcBef>
              <a:spcAft>
                <a:spcPts val="600"/>
              </a:spcAft>
              <a:buClr>
                <a:schemeClr val="accent6"/>
              </a:buClr>
              <a:buFont typeface="System Font Regular"/>
              <a:buChar char="–"/>
              <a:defRPr sz="2200" kern="1200">
                <a:solidFill>
                  <a:schemeClr val="tx1"/>
                </a:solidFill>
                <a:latin typeface="+mn-lt"/>
                <a:ea typeface="+mn-ea"/>
                <a:cs typeface="Arial" pitchFamily="34" charset="0"/>
              </a:defRPr>
            </a:lvl4pPr>
            <a:lvl5pPr marL="1828800" indent="-347472" algn="l" defTabSz="1218895" rtl="0" eaLnBrk="1" latinLnBrk="0" hangingPunct="1">
              <a:spcBef>
                <a:spcPts val="0"/>
              </a:spcBef>
              <a:spcAft>
                <a:spcPts val="600"/>
              </a:spcAft>
              <a:buClr>
                <a:schemeClr val="accent6"/>
              </a:buClr>
              <a:buSzPct val="100000"/>
              <a:buFont typeface="System Font Regular"/>
              <a:buChar char="–"/>
              <a:defRPr sz="2200" kern="1200">
                <a:solidFill>
                  <a:schemeClr val="tx1"/>
                </a:solidFill>
                <a:latin typeface="+mn-lt"/>
                <a:ea typeface="+mn-ea"/>
                <a:cs typeface="Arial"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buFont typeface="Wingdings" pitchFamily="2" charset="2"/>
              <a:buNone/>
            </a:pPr>
            <a:endParaRPr lang="en-US" dirty="0"/>
          </a:p>
        </p:txBody>
      </p:sp>
    </p:spTree>
    <p:extLst>
      <p:ext uri="{BB962C8B-B14F-4D97-AF65-F5344CB8AC3E}">
        <p14:creationId xmlns:p14="http://schemas.microsoft.com/office/powerpoint/2010/main" val="1722125926"/>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F1D3C-1A58-9ECD-DE59-BBD5652E8C64}"/>
              </a:ext>
            </a:extLst>
          </p:cNvPr>
          <p:cNvSpPr>
            <a:spLocks noGrp="1"/>
          </p:cNvSpPr>
          <p:nvPr>
            <p:ph type="title"/>
          </p:nvPr>
        </p:nvSpPr>
        <p:spPr/>
        <p:txBody>
          <a:bodyPr/>
          <a:lstStyle/>
          <a:p>
            <a:r>
              <a:rPr lang="en-US" dirty="0"/>
              <a:t>Poll Question #2</a:t>
            </a:r>
          </a:p>
        </p:txBody>
      </p:sp>
      <p:sp>
        <p:nvSpPr>
          <p:cNvPr id="3" name="Text Placeholder 2">
            <a:extLst>
              <a:ext uri="{FF2B5EF4-FFF2-40B4-BE49-F238E27FC236}">
                <a16:creationId xmlns:a16="http://schemas.microsoft.com/office/drawing/2014/main" id="{372691A7-1459-E39B-806C-BB1493DFFDDF}"/>
              </a:ext>
            </a:extLst>
          </p:cNvPr>
          <p:cNvSpPr>
            <a:spLocks noGrp="1"/>
          </p:cNvSpPr>
          <p:nvPr>
            <p:ph type="body" sz="quarter" idx="11"/>
          </p:nvPr>
        </p:nvSpPr>
        <p:spPr/>
        <p:txBody>
          <a:bodyPr/>
          <a:lstStyle/>
          <a:p>
            <a:pPr marL="0" indent="0">
              <a:buNone/>
            </a:pPr>
            <a:r>
              <a:rPr lang="en-US" dirty="0"/>
              <a:t>A patient with HIV asks about Alzheimer’s disease during their routine visit. You inform them that Alzheimer’s disease accounts for what percentage of dementia among the old in the United States?</a:t>
            </a:r>
          </a:p>
          <a:p>
            <a:pPr marL="0" indent="0">
              <a:buNone/>
            </a:pPr>
            <a:endParaRPr lang="en-US" dirty="0"/>
          </a:p>
          <a:p>
            <a:r>
              <a:rPr lang="en-US" dirty="0"/>
              <a:t>	A. 50%</a:t>
            </a:r>
          </a:p>
          <a:p>
            <a:r>
              <a:rPr lang="en-US" dirty="0"/>
              <a:t>	B. 70%</a:t>
            </a:r>
          </a:p>
          <a:p>
            <a:r>
              <a:rPr lang="en-US" dirty="0"/>
              <a:t>	C. 90%</a:t>
            </a:r>
          </a:p>
          <a:p>
            <a:r>
              <a:rPr lang="en-US" dirty="0"/>
              <a:t>	D. More than 95%</a:t>
            </a:r>
          </a:p>
          <a:p>
            <a:endParaRPr lang="en-US" dirty="0"/>
          </a:p>
          <a:p>
            <a:endParaRPr lang="en-US" dirty="0"/>
          </a:p>
        </p:txBody>
      </p:sp>
    </p:spTree>
    <p:extLst>
      <p:ext uri="{BB962C8B-B14F-4D97-AF65-F5344CB8AC3E}">
        <p14:creationId xmlns:p14="http://schemas.microsoft.com/office/powerpoint/2010/main" val="340442754"/>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B0498-667F-B398-1975-309B07709441}"/>
              </a:ext>
            </a:extLst>
          </p:cNvPr>
          <p:cNvSpPr>
            <a:spLocks noGrp="1"/>
          </p:cNvSpPr>
          <p:nvPr>
            <p:ph type="title"/>
          </p:nvPr>
        </p:nvSpPr>
        <p:spPr/>
        <p:txBody>
          <a:bodyPr/>
          <a:lstStyle/>
          <a:p>
            <a:r>
              <a:rPr lang="en-US" dirty="0"/>
              <a:t>Friday Afternoon in Clinic</a:t>
            </a:r>
          </a:p>
        </p:txBody>
      </p:sp>
      <p:sp>
        <p:nvSpPr>
          <p:cNvPr id="3" name="Text Placeholder 2">
            <a:extLst>
              <a:ext uri="{FF2B5EF4-FFF2-40B4-BE49-F238E27FC236}">
                <a16:creationId xmlns:a16="http://schemas.microsoft.com/office/drawing/2014/main" id="{FD7FEA5F-569C-A342-D700-41955C4AD934}"/>
              </a:ext>
            </a:extLst>
          </p:cNvPr>
          <p:cNvSpPr>
            <a:spLocks noGrp="1"/>
          </p:cNvSpPr>
          <p:nvPr>
            <p:ph type="body" sz="quarter" idx="11"/>
          </p:nvPr>
        </p:nvSpPr>
        <p:spPr/>
        <p:txBody>
          <a:bodyPr/>
          <a:lstStyle/>
          <a:p>
            <a:r>
              <a:rPr lang="en-US" dirty="0"/>
              <a:t>The last patient of the day on a busy Friday arrives with his sister, which you find unusual. He typically comes alone</a:t>
            </a:r>
          </a:p>
          <a:p>
            <a:r>
              <a:rPr lang="en-US" dirty="0"/>
              <a:t>His sister arranged the visit because she is worried about her brother, now 72 years old. He has made several errors in paying the rent and his landlord is threatening to evict him.</a:t>
            </a:r>
          </a:p>
          <a:p>
            <a:r>
              <a:rPr lang="en-US" dirty="0"/>
              <a:t>You have known this patient for 20 years and this is unexpected. He is not able to explain why this has happened</a:t>
            </a:r>
          </a:p>
          <a:p>
            <a:r>
              <a:rPr lang="en-US" dirty="0"/>
              <a:t>What do you do next?</a:t>
            </a:r>
          </a:p>
          <a:p>
            <a:endParaRPr lang="en-US" dirty="0"/>
          </a:p>
          <a:p>
            <a:endParaRPr lang="en-US" dirty="0"/>
          </a:p>
        </p:txBody>
      </p:sp>
    </p:spTree>
    <p:extLst>
      <p:ext uri="{BB962C8B-B14F-4D97-AF65-F5344CB8AC3E}">
        <p14:creationId xmlns:p14="http://schemas.microsoft.com/office/powerpoint/2010/main" val="958859831"/>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E2AA8-E296-7145-570A-F502ECEB87B7}"/>
              </a:ext>
            </a:extLst>
          </p:cNvPr>
          <p:cNvSpPr>
            <a:spLocks noGrp="1"/>
          </p:cNvSpPr>
          <p:nvPr>
            <p:ph type="title"/>
          </p:nvPr>
        </p:nvSpPr>
        <p:spPr>
          <a:xfrm>
            <a:off x="623297" y="869864"/>
            <a:ext cx="10512425" cy="648915"/>
          </a:xfrm>
        </p:spPr>
        <p:txBody>
          <a:bodyPr/>
          <a:lstStyle/>
          <a:p>
            <a:r>
              <a:rPr lang="en-US" dirty="0"/>
              <a:t>Case Report - Clinical Considerations?</a:t>
            </a:r>
          </a:p>
        </p:txBody>
      </p:sp>
      <p:sp>
        <p:nvSpPr>
          <p:cNvPr id="3" name="Text Placeholder 2">
            <a:extLst>
              <a:ext uri="{FF2B5EF4-FFF2-40B4-BE49-F238E27FC236}">
                <a16:creationId xmlns:a16="http://schemas.microsoft.com/office/drawing/2014/main" id="{59DC4BDD-DD6C-E7BA-87E9-6966BFF9799E}"/>
              </a:ext>
            </a:extLst>
          </p:cNvPr>
          <p:cNvSpPr>
            <a:spLocks noGrp="1"/>
          </p:cNvSpPr>
          <p:nvPr>
            <p:ph type="body" sz="quarter" idx="11"/>
          </p:nvPr>
        </p:nvSpPr>
        <p:spPr>
          <a:xfrm>
            <a:off x="623297" y="1851288"/>
            <a:ext cx="9614932" cy="2986087"/>
          </a:xfrm>
        </p:spPr>
        <p:txBody>
          <a:bodyPr/>
          <a:lstStyle/>
          <a:p>
            <a:r>
              <a:rPr lang="en-US" dirty="0"/>
              <a:t>Does this patient have Alzheimer’s disease or cognitive impairment from HIV?</a:t>
            </a:r>
          </a:p>
          <a:p>
            <a:r>
              <a:rPr lang="en-US" dirty="0"/>
              <a:t>How can your increase confidence in your diagnosis – Imaging, CSF assessment, blood-based biomarkers?</a:t>
            </a:r>
          </a:p>
          <a:p>
            <a:pPr marL="0" indent="0">
              <a:buNone/>
            </a:pPr>
            <a:r>
              <a:rPr lang="en-US" u="sng" dirty="0"/>
              <a:t>Larger (mostly unanswered) questions</a:t>
            </a:r>
            <a:r>
              <a:rPr lang="en-US" dirty="0"/>
              <a:t>:</a:t>
            </a:r>
          </a:p>
          <a:p>
            <a:r>
              <a:rPr lang="en-US" dirty="0"/>
              <a:t>Is Alzheimer’s disease more frequent in people living with HIV?</a:t>
            </a:r>
          </a:p>
          <a:p>
            <a:r>
              <a:rPr lang="en-US" dirty="0"/>
              <a:t>Will people living with HIV be more at risk for other dementias – for example Lewy Body dementia or vascular dementia?</a:t>
            </a:r>
          </a:p>
          <a:p>
            <a:r>
              <a:rPr lang="en-US" dirty="0"/>
              <a:t>Will Alzheimer’s disease present differently or progress differently among people living with HIV?</a:t>
            </a:r>
          </a:p>
          <a:p>
            <a:endParaRPr lang="en-US" dirty="0"/>
          </a:p>
          <a:p>
            <a:endParaRPr lang="en-US" dirty="0"/>
          </a:p>
        </p:txBody>
      </p:sp>
    </p:spTree>
    <p:extLst>
      <p:ext uri="{BB962C8B-B14F-4D97-AF65-F5344CB8AC3E}">
        <p14:creationId xmlns:p14="http://schemas.microsoft.com/office/powerpoint/2010/main" val="1052301877"/>
      </p:ext>
    </p:extLst>
  </p:cSld>
  <p:clrMapOvr>
    <a:masterClrMapping/>
  </p:clrMapOvr>
  <p:transition spd="slow">
    <p:fade/>
  </p:transition>
</p:sld>
</file>

<file path=ppt/theme/theme1.xml><?xml version="1.0" encoding="utf-8"?>
<a:theme xmlns:a="http://schemas.openxmlformats.org/drawingml/2006/main" name="Title slide master">
  <a:themeElements>
    <a:clrScheme name="AETC">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TC-program-template-widescreen.potx" id="{9F6C5F33-26FD-4486-8FC3-68FFBBA79920}" vid="{BE9B863C-DE2F-4FC5-B704-B98053DCC2A1}"/>
    </a:ext>
  </a:extLst>
</a:theme>
</file>

<file path=ppt/theme/theme2.xml><?xml version="1.0" encoding="utf-8"?>
<a:theme xmlns:a="http://schemas.openxmlformats.org/drawingml/2006/main" name="Content slide master">
  <a:themeElements>
    <a:clrScheme name="AETC">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TC-program-template-widescreen.potx" id="{9F6C5F33-26FD-4486-8FC3-68FFBBA79920}" vid="{49E2E7B5-6607-4336-B3B4-DCF1EC204D3F}"/>
    </a:ext>
  </a:extLst>
</a:theme>
</file>

<file path=ppt/theme/theme3.xml><?xml version="1.0" encoding="utf-8"?>
<a:theme xmlns:a="http://schemas.openxmlformats.org/drawingml/2006/main" name="3_Custom Design">
  <a:themeElements>
    <a:clrScheme name="AETC Template">
      <a:dk1>
        <a:srgbClr val="222222"/>
      </a:dk1>
      <a:lt1>
        <a:srgbClr val="FFFFFF"/>
      </a:lt1>
      <a:dk2>
        <a:srgbClr val="1C3768"/>
      </a:dk2>
      <a:lt2>
        <a:srgbClr val="F8F6F0"/>
      </a:lt2>
      <a:accent1>
        <a:srgbClr val="0053A6"/>
      </a:accent1>
      <a:accent2>
        <a:srgbClr val="8096B6"/>
      </a:accent2>
      <a:accent3>
        <a:srgbClr val="A01813"/>
      </a:accent3>
      <a:accent4>
        <a:srgbClr val="D62027"/>
      </a:accent4>
      <a:accent5>
        <a:srgbClr val="DDDCD3"/>
      </a:accent5>
      <a:accent6>
        <a:srgbClr val="FFFFFF"/>
      </a:accent6>
      <a:hlink>
        <a:srgbClr val="0053A6"/>
      </a:hlink>
      <a:folHlink>
        <a:srgbClr val="7F95B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TC-program-template-widescreen.potx" id="{9F6C5F33-26FD-4486-8FC3-68FFBBA79920}" vid="{CB3B78A7-7F93-4FB2-8006-051DC23A82AC}"/>
    </a:ext>
  </a:extLst>
</a:theme>
</file>

<file path=ppt/theme/theme4.xml><?xml version="1.0" encoding="utf-8"?>
<a:theme xmlns:a="http://schemas.openxmlformats.org/drawingml/2006/main" name="5_Custom Design">
  <a:themeElements>
    <a:clrScheme name="AETC Template">
      <a:dk1>
        <a:srgbClr val="222222"/>
      </a:dk1>
      <a:lt1>
        <a:srgbClr val="FFFFFF"/>
      </a:lt1>
      <a:dk2>
        <a:srgbClr val="1C3768"/>
      </a:dk2>
      <a:lt2>
        <a:srgbClr val="F8F6F0"/>
      </a:lt2>
      <a:accent1>
        <a:srgbClr val="0053A6"/>
      </a:accent1>
      <a:accent2>
        <a:srgbClr val="8096B6"/>
      </a:accent2>
      <a:accent3>
        <a:srgbClr val="A01813"/>
      </a:accent3>
      <a:accent4>
        <a:srgbClr val="D62027"/>
      </a:accent4>
      <a:accent5>
        <a:srgbClr val="DDDCD3"/>
      </a:accent5>
      <a:accent6>
        <a:srgbClr val="FFFFFF"/>
      </a:accent6>
      <a:hlink>
        <a:srgbClr val="0053A6"/>
      </a:hlink>
      <a:folHlink>
        <a:srgbClr val="7F95B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TC-program-template-widescreen.potx" id="{9F6C5F33-26FD-4486-8FC3-68FFBBA79920}" vid="{3508AACB-9AD2-40AB-995C-481952F1FE62}"/>
    </a:ext>
  </a:extLst>
</a:theme>
</file>

<file path=ppt/theme/theme5.xml><?xml version="1.0" encoding="utf-8"?>
<a:theme xmlns:a="http://schemas.openxmlformats.org/drawingml/2006/main" name="6_Custom Design">
  <a:themeElements>
    <a:clrScheme name="AETC Template">
      <a:dk1>
        <a:srgbClr val="222222"/>
      </a:dk1>
      <a:lt1>
        <a:srgbClr val="FFFFFF"/>
      </a:lt1>
      <a:dk2>
        <a:srgbClr val="1C3768"/>
      </a:dk2>
      <a:lt2>
        <a:srgbClr val="F8F6F0"/>
      </a:lt2>
      <a:accent1>
        <a:srgbClr val="0053A6"/>
      </a:accent1>
      <a:accent2>
        <a:srgbClr val="8096B6"/>
      </a:accent2>
      <a:accent3>
        <a:srgbClr val="A01813"/>
      </a:accent3>
      <a:accent4>
        <a:srgbClr val="D62027"/>
      </a:accent4>
      <a:accent5>
        <a:srgbClr val="DDDCD3"/>
      </a:accent5>
      <a:accent6>
        <a:srgbClr val="FFFFFF"/>
      </a:accent6>
      <a:hlink>
        <a:srgbClr val="0053A6"/>
      </a:hlink>
      <a:folHlink>
        <a:srgbClr val="7F95B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TC-program-template-widescreen.potx" id="{9F6C5F33-26FD-4486-8FC3-68FFBBA79920}" vid="{B4E2A952-FB3A-47FA-81DD-F758D9C96D84}"/>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AA4DF5A7D8B384B808C51977A30439C" ma:contentTypeVersion="17" ma:contentTypeDescription="Create a new document." ma:contentTypeScope="" ma:versionID="fb4244a6977bceaa47fbee4105a3746d">
  <xsd:schema xmlns:xsd="http://www.w3.org/2001/XMLSchema" xmlns:xs="http://www.w3.org/2001/XMLSchema" xmlns:p="http://schemas.microsoft.com/office/2006/metadata/properties" xmlns:ns2="4c802227-aaf7-48d4-9b6f-9fc22152332f" xmlns:ns3="84f43ccd-b91d-4947-8b76-5854592889d1" targetNamespace="http://schemas.microsoft.com/office/2006/metadata/properties" ma:root="true" ma:fieldsID="1c930ab322f1d9ba2f31078d7276d4fd" ns2:_="" ns3:_="">
    <xsd:import namespace="4c802227-aaf7-48d4-9b6f-9fc22152332f"/>
    <xsd:import namespace="84f43ccd-b91d-4947-8b76-5854592889d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802227-aaf7-48d4-9b6f-9fc2215233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560d88b-9459-45c3-8a30-9c03b99f5b18"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4f43ccd-b91d-4947-8b76-5854592889d1"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f480f944-c2cc-48fb-a76c-574dc0565b2b}" ma:internalName="TaxCatchAll" ma:showField="CatchAllData" ma:web="84f43ccd-b91d-4947-8b76-5854592889d1">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c802227-aaf7-48d4-9b6f-9fc22152332f">
      <Terms xmlns="http://schemas.microsoft.com/office/infopath/2007/PartnerControls"/>
    </lcf76f155ced4ddcb4097134ff3c332f>
    <TaxCatchAll xmlns="84f43ccd-b91d-4947-8b76-5854592889d1" xsi:nil="true"/>
  </documentManagement>
</p:properties>
</file>

<file path=customXml/itemProps1.xml><?xml version="1.0" encoding="utf-8"?>
<ds:datastoreItem xmlns:ds="http://schemas.openxmlformats.org/officeDocument/2006/customXml" ds:itemID="{E181E32C-6067-4110-9B5B-760A4EAF59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802227-aaf7-48d4-9b6f-9fc22152332f"/>
    <ds:schemaRef ds:uri="84f43ccd-b91d-4947-8b76-5854592889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3E3D3BF-4C38-44CF-9049-79039A97FE5A}">
  <ds:schemaRefs>
    <ds:schemaRef ds:uri="http://schemas.microsoft.com/sharepoint/v3/contenttype/forms"/>
  </ds:schemaRefs>
</ds:datastoreItem>
</file>

<file path=customXml/itemProps3.xml><?xml version="1.0" encoding="utf-8"?>
<ds:datastoreItem xmlns:ds="http://schemas.openxmlformats.org/officeDocument/2006/customXml" ds:itemID="{4EB57F0F-9461-4BBE-906D-AB84B21CD3B2}">
  <ds:schemaRefs>
    <ds:schemaRef ds:uri="http://purl.org/dc/dcmitype/"/>
    <ds:schemaRef ds:uri="http://schemas.microsoft.com/office/2006/documentManagement/types"/>
    <ds:schemaRef ds:uri="http://www.w3.org/XML/1998/namespace"/>
    <ds:schemaRef ds:uri="http://schemas.microsoft.com/office/2006/metadata/properties"/>
    <ds:schemaRef ds:uri="5661bd68-91d7-413a-9236-892cdea936d6"/>
    <ds:schemaRef ds:uri="http://purl.org/dc/terms/"/>
    <ds:schemaRef ds:uri="http://schemas.openxmlformats.org/package/2006/metadata/core-properties"/>
    <ds:schemaRef ds:uri="http://schemas.microsoft.com/office/infopath/2007/PartnerControls"/>
    <ds:schemaRef ds:uri="851590d9-cba4-459a-b434-389629fc4743"/>
    <ds:schemaRef ds:uri="http://purl.org/dc/elements/1.1/"/>
    <ds:schemaRef ds:uri="4c802227-aaf7-48d4-9b6f-9fc22152332f"/>
    <ds:schemaRef ds:uri="84f43ccd-b91d-4947-8b76-5854592889d1"/>
  </ds:schemaRefs>
</ds:datastoreItem>
</file>

<file path=docProps/app.xml><?xml version="1.0" encoding="utf-8"?>
<Properties xmlns="http://schemas.openxmlformats.org/officeDocument/2006/extended-properties" xmlns:vt="http://schemas.openxmlformats.org/officeDocument/2006/docPropsVTypes">
  <Template>AETC-program-template-widescreen</Template>
  <TotalTime>7025</TotalTime>
  <Words>3435</Words>
  <Application>Microsoft Office PowerPoint</Application>
  <PresentationFormat>Custom</PresentationFormat>
  <Paragraphs>387</Paragraphs>
  <Slides>52</Slides>
  <Notes>1</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52</vt:i4>
      </vt:variant>
    </vt:vector>
  </HeadingPairs>
  <TitlesOfParts>
    <vt:vector size="65" baseType="lpstr">
      <vt:lpstr>ＭＳ Ｐゴシック</vt:lpstr>
      <vt:lpstr>Arial</vt:lpstr>
      <vt:lpstr>Calibri</vt:lpstr>
      <vt:lpstr>CharisSIL</vt:lpstr>
      <vt:lpstr>Garamond</vt:lpstr>
      <vt:lpstr>STIXGeneral-Regular</vt:lpstr>
      <vt:lpstr>System Font Regular</vt:lpstr>
      <vt:lpstr>Wingdings</vt:lpstr>
      <vt:lpstr>Title slide master</vt:lpstr>
      <vt:lpstr>Content slide master</vt:lpstr>
      <vt:lpstr>3_Custom Design</vt:lpstr>
      <vt:lpstr>5_Custom Design</vt:lpstr>
      <vt:lpstr>6_Custom Design</vt:lpstr>
      <vt:lpstr>Addressing Challenges in Alzheimer’s Disease Among People with HIV</vt:lpstr>
      <vt:lpstr>Disclosures</vt:lpstr>
      <vt:lpstr>Disclosures</vt:lpstr>
      <vt:lpstr>AETC Program National Centers and HIV Curriculum</vt:lpstr>
      <vt:lpstr>Learning Objectives </vt:lpstr>
      <vt:lpstr>Poll Question #1:</vt:lpstr>
      <vt:lpstr>Poll Question #2</vt:lpstr>
      <vt:lpstr>Friday Afternoon in Clinic</vt:lpstr>
      <vt:lpstr>Case Report - Clinical Considerations?</vt:lpstr>
      <vt:lpstr>A Brief Review of HIV-Related Brain Injury</vt:lpstr>
      <vt:lpstr>Terminology</vt:lpstr>
      <vt:lpstr>Clinical Features – Cognitive Profile</vt:lpstr>
      <vt:lpstr>Clinical Presentation</vt:lpstr>
      <vt:lpstr>White Matter Lesion Burden in Aging with HIV</vt:lpstr>
      <vt:lpstr>Cognition Correlations to Inflammation in Treated HIV</vt:lpstr>
      <vt:lpstr>Plasma Markers of Inflammation Link to Abnormal Brain Integrity and Cognitive Impairment</vt:lpstr>
      <vt:lpstr>Accelerated Atrophy Despite Viral Suppression</vt:lpstr>
      <vt:lpstr>Key Points Related to HIV and Brain Injury</vt:lpstr>
      <vt:lpstr>A Brief Review of Age-Associated Neurodegenerative Disorders (e.g., Dementias)</vt:lpstr>
      <vt:lpstr>Dementia - Definition</vt:lpstr>
      <vt:lpstr>Many Neurodegenerative Processes Lead to Dementia</vt:lpstr>
      <vt:lpstr>Deposition of Distinct Proteins in the Brain Define the Neurodegenerative Disorder</vt:lpstr>
      <vt:lpstr>Amyloid is Necessary But Not Sufficient to Cause Alzheimer’s disease</vt:lpstr>
      <vt:lpstr>Epidemiology of Alzheimer’s disease</vt:lpstr>
      <vt:lpstr>Projected Increases in Alzheimer’s Disease by State</vt:lpstr>
      <vt:lpstr>Percentage Changes in Selected Causes of Death (All Ages) Between 2000 and 2019</vt:lpstr>
      <vt:lpstr>Under-represented Minorities in AD Research</vt:lpstr>
      <vt:lpstr>Fluid-based Biomarkers</vt:lpstr>
      <vt:lpstr>Blood Based Biomarkers (BBM) for Alzheimer’s Disease</vt:lpstr>
      <vt:lpstr>Alzheimer’s Disease Pharmacological Treatment Options</vt:lpstr>
      <vt:lpstr>Alzheimer’s Disease Pharmacological Treatment Options</vt:lpstr>
      <vt:lpstr>The Lancet Commission: Potentially Modifiable Risk Factors  </vt:lpstr>
      <vt:lpstr>The Intersection of HIV and Alzheimer’s disease</vt:lpstr>
      <vt:lpstr>More Questions Than Answers</vt:lpstr>
      <vt:lpstr>Diffuse plaques in frontal cortex as a factor of duration of HIV</vt:lpstr>
      <vt:lpstr>Amyloid Imaging in Young Asymptomatic HIV Patients</vt:lpstr>
      <vt:lpstr>Correlation of CSF amyloid by CSF examination vs. PET</vt:lpstr>
      <vt:lpstr>CSF Amyloid – Commonly Perturbed in HIV Dementia</vt:lpstr>
      <vt:lpstr>CSF Alzheimer’s Disease Biomarkers</vt:lpstr>
      <vt:lpstr>Tau Expression in Hippocampus: Elevated Despite Viral Control</vt:lpstr>
      <vt:lpstr>Intersection Between HIV and Alzheimer’s Disease</vt:lpstr>
      <vt:lpstr>Distinguishing AD from HAND</vt:lpstr>
      <vt:lpstr>Neuropsychological Testing</vt:lpstr>
      <vt:lpstr>Structural Brain Imaging</vt:lpstr>
      <vt:lpstr>What can we do now?</vt:lpstr>
      <vt:lpstr>Treatment recommendations</vt:lpstr>
      <vt:lpstr>The Lancet Commission: Potentially Modifiable Risk Factors  </vt:lpstr>
      <vt:lpstr>Treatment recommendations</vt:lpstr>
      <vt:lpstr>Summary Points </vt:lpstr>
      <vt:lpstr>Summary Points </vt:lpstr>
      <vt:lpstr>Summary Points </vt:lpstr>
      <vt:lpstr>Thank You</vt:lpstr>
    </vt:vector>
  </TitlesOfParts>
  <Company>UCSF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Souvannaraj, Jake;Sadie Harris</dc:creator>
  <cp:lastModifiedBy>Minerva Layug-Gomez</cp:lastModifiedBy>
  <cp:revision>89</cp:revision>
  <cp:lastPrinted>2014-09-18T20:07:37Z</cp:lastPrinted>
  <dcterms:created xsi:type="dcterms:W3CDTF">2022-02-08T21:24:12Z</dcterms:created>
  <dcterms:modified xsi:type="dcterms:W3CDTF">2024-04-10T17:26:17Z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92c8cef-6f2b-4af1-b4ac-d815ff795cd6_Enabled">
    <vt:lpwstr>true</vt:lpwstr>
  </property>
  <property fmtid="{D5CDD505-2E9C-101B-9397-08002B2CF9AE}" pid="3" name="MSIP_Label_792c8cef-6f2b-4af1-b4ac-d815ff795cd6_SetDate">
    <vt:lpwstr>2023-02-09T00:21:57Z</vt:lpwstr>
  </property>
  <property fmtid="{D5CDD505-2E9C-101B-9397-08002B2CF9AE}" pid="4" name="MSIP_Label_792c8cef-6f2b-4af1-b4ac-d815ff795cd6_Method">
    <vt:lpwstr>Standard</vt:lpwstr>
  </property>
  <property fmtid="{D5CDD505-2E9C-101B-9397-08002B2CF9AE}" pid="5" name="MSIP_Label_792c8cef-6f2b-4af1-b4ac-d815ff795cd6_Name">
    <vt:lpwstr>VUMC General</vt:lpwstr>
  </property>
  <property fmtid="{D5CDD505-2E9C-101B-9397-08002B2CF9AE}" pid="6" name="MSIP_Label_792c8cef-6f2b-4af1-b4ac-d815ff795cd6_SiteId">
    <vt:lpwstr>ef575030-1424-4ed8-b83c-12c533d879ab</vt:lpwstr>
  </property>
  <property fmtid="{D5CDD505-2E9C-101B-9397-08002B2CF9AE}" pid="7" name="MSIP_Label_792c8cef-6f2b-4af1-b4ac-d815ff795cd6_ActionId">
    <vt:lpwstr>6bb93189-4504-4495-922c-a7dd9f256ca4</vt:lpwstr>
  </property>
  <property fmtid="{D5CDD505-2E9C-101B-9397-08002B2CF9AE}" pid="8" name="MSIP_Label_792c8cef-6f2b-4af1-b4ac-d815ff795cd6_ContentBits">
    <vt:lpwstr>0</vt:lpwstr>
  </property>
  <property fmtid="{D5CDD505-2E9C-101B-9397-08002B2CF9AE}" pid="9" name="ContentTypeId">
    <vt:lpwstr>0x0101000DB3967B71159C48807535AD404845D3</vt:lpwstr>
  </property>
  <property fmtid="{D5CDD505-2E9C-101B-9397-08002B2CF9AE}" pid="10" name="MediaServiceImageTags">
    <vt:lpwstr/>
  </property>
</Properties>
</file>