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 id="2147483810" r:id="rId5"/>
  </p:sldMasterIdLst>
  <p:notesMasterIdLst>
    <p:notesMasterId r:id="rId43"/>
  </p:notesMasterIdLst>
  <p:handoutMasterIdLst>
    <p:handoutMasterId r:id="rId44"/>
  </p:handoutMasterIdLst>
  <p:sldIdLst>
    <p:sldId id="588" r:id="rId6"/>
    <p:sldId id="393" r:id="rId7"/>
    <p:sldId id="381" r:id="rId8"/>
    <p:sldId id="557" r:id="rId9"/>
    <p:sldId id="549" r:id="rId10"/>
    <p:sldId id="582" r:id="rId11"/>
    <p:sldId id="388" r:id="rId12"/>
    <p:sldId id="560" r:id="rId13"/>
    <p:sldId id="567" r:id="rId14"/>
    <p:sldId id="587" r:id="rId15"/>
    <p:sldId id="561" r:id="rId16"/>
    <p:sldId id="568" r:id="rId17"/>
    <p:sldId id="569" r:id="rId18"/>
    <p:sldId id="562" r:id="rId19"/>
    <p:sldId id="584" r:id="rId20"/>
    <p:sldId id="563" r:id="rId21"/>
    <p:sldId id="564" r:id="rId22"/>
    <p:sldId id="571" r:id="rId23"/>
    <p:sldId id="565" r:id="rId24"/>
    <p:sldId id="566" r:id="rId25"/>
    <p:sldId id="572" r:id="rId26"/>
    <p:sldId id="579" r:id="rId27"/>
    <p:sldId id="580" r:id="rId28"/>
    <p:sldId id="581" r:id="rId29"/>
    <p:sldId id="574" r:id="rId30"/>
    <p:sldId id="578" r:id="rId31"/>
    <p:sldId id="573" r:id="rId32"/>
    <p:sldId id="586" r:id="rId33"/>
    <p:sldId id="272" r:id="rId34"/>
    <p:sldId id="475" r:id="rId35"/>
    <p:sldId id="474" r:id="rId36"/>
    <p:sldId id="552" r:id="rId37"/>
    <p:sldId id="575" r:id="rId38"/>
    <p:sldId id="577" r:id="rId39"/>
    <p:sldId id="551" r:id="rId40"/>
    <p:sldId id="299" r:id="rId41"/>
    <p:sldId id="589" r:id="rId42"/>
  </p:sldIdLst>
  <p:sldSz cx="9144000" cy="5143500" type="screen16x9"/>
  <p:notesSz cx="7023100" cy="93091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588"/>
            <p14:sldId id="393"/>
            <p14:sldId id="381"/>
            <p14:sldId id="557"/>
            <p14:sldId id="549"/>
            <p14:sldId id="582"/>
            <p14:sldId id="388"/>
            <p14:sldId id="560"/>
            <p14:sldId id="567"/>
            <p14:sldId id="587"/>
            <p14:sldId id="561"/>
            <p14:sldId id="568"/>
            <p14:sldId id="569"/>
            <p14:sldId id="562"/>
            <p14:sldId id="584"/>
            <p14:sldId id="563"/>
            <p14:sldId id="564"/>
            <p14:sldId id="571"/>
            <p14:sldId id="565"/>
            <p14:sldId id="566"/>
            <p14:sldId id="572"/>
            <p14:sldId id="579"/>
            <p14:sldId id="580"/>
            <p14:sldId id="581"/>
            <p14:sldId id="574"/>
            <p14:sldId id="578"/>
            <p14:sldId id="573"/>
            <p14:sldId id="586"/>
            <p14:sldId id="272"/>
            <p14:sldId id="475"/>
            <p14:sldId id="474"/>
            <p14:sldId id="552"/>
            <p14:sldId id="575"/>
            <p14:sldId id="577"/>
            <p14:sldId id="551"/>
            <p14:sldId id="299"/>
            <p14:sldId id="58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F5100-F54D-861A-6831-0DBCD4829E40}" name="Tracy Jungwirth" initials="TJ" userId="OZvAFcjQagjkfhDOL6Q9YPFofpUBFCEJmUpVenuuZ+M=" providerId="None"/>
  <p188:author id="{05513321-2468-75CF-F0BB-A89CC999431D}" name="Michelle J Iandiorio" initials="MJI" userId="S::MIandiorio@health.unm.edu::a88d1e84-8054-4dfd-a2f3-64e12be5a899" providerId="AD"/>
  <p188:author id="{102C5FA4-8CE5-1F6D-071C-54D0785B2EBE}" name="Tracy Jungwirth" initials="TJ" userId="Tracy Jungwirth" providerId="None"/>
  <p188:author id="{0E2BB6AE-DFD5-BA38-96A0-839281F44C71}" name="Michelle Iandiorio" initials="MI" userId="gW2cI/ax/hXNF0x6AUCfZLYduZsUi8MQzuM00F5+dSo=" providerId="None"/>
  <p188:author id="{15A31BB9-A651-7186-479C-A9069289293C}" name="Mary E Farias" initials="MEF" userId="S::MeFarias@health.unm.edu::25361758-243d-463c-bb04-2d341f22c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Dana N." initials="GN" lastIdx="2" clrIdx="1"/>
  <p:cmAuthor id="2" name="Jennifer Lim" initials="JL" lastIdx="12" clrIdx="2">
    <p:extLst>
      <p:ext uri="{19B8F6BF-5375-455C-9EA6-DF929625EA0E}">
        <p15:presenceInfo xmlns:p15="http://schemas.microsoft.com/office/powerpoint/2012/main" userId="S-1-5-21-3639515735-3000443172-754303046-315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0CF"/>
    <a:srgbClr val="CBCDE1"/>
    <a:srgbClr val="007C89"/>
    <a:srgbClr val="CBD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97DAB-4EA0-4FC7-9F1C-BDACADD6853B}" v="94" dt="2024-03-30T18:44:08.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5978" autoAdjust="0"/>
  </p:normalViewPr>
  <p:slideViewPr>
    <p:cSldViewPr snapToGrid="0">
      <p:cViewPr varScale="1">
        <p:scale>
          <a:sx n="67" d="100"/>
          <a:sy n="67" d="100"/>
        </p:scale>
        <p:origin x="1260" y="3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1AD12-985A-4B2D-8E61-3922F4BF42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FD21293-F5F9-4A6C-8CBD-2E5D5BF31BCC}">
      <dgm:prSet phldrT="[Text]"/>
      <dgm:spPr>
        <a:solidFill>
          <a:schemeClr val="tx2">
            <a:lumMod val="40000"/>
            <a:lumOff val="60000"/>
          </a:schemeClr>
        </a:solidFill>
      </dgm:spPr>
      <dgm:t>
        <a:bodyPr/>
        <a:lstStyle/>
        <a:p>
          <a:r>
            <a:rPr lang="en-US" dirty="0">
              <a:solidFill>
                <a:schemeClr val="tx1"/>
              </a:solidFill>
              <a:effectLst/>
            </a:rPr>
            <a:t>CAB/ RPV in Africa: CARES Trials</a:t>
          </a:r>
        </a:p>
      </dgm:t>
    </dgm:pt>
    <dgm:pt modelId="{268E805B-81E3-4EE9-B953-56EB07418970}" type="parTrans" cxnId="{D60801D4-E145-4812-BF53-41339ED8735D}">
      <dgm:prSet/>
      <dgm:spPr/>
      <dgm:t>
        <a:bodyPr/>
        <a:lstStyle/>
        <a:p>
          <a:endParaRPr lang="en-US"/>
        </a:p>
      </dgm:t>
    </dgm:pt>
    <dgm:pt modelId="{CA8B2AA2-D04E-40B5-A45A-7E3009E3F3D0}" type="sibTrans" cxnId="{D60801D4-E145-4812-BF53-41339ED8735D}">
      <dgm:prSet/>
      <dgm:spPr/>
      <dgm:t>
        <a:bodyPr/>
        <a:lstStyle/>
        <a:p>
          <a:endParaRPr lang="en-US"/>
        </a:p>
      </dgm:t>
    </dgm:pt>
    <dgm:pt modelId="{5F7C57AA-A9EC-403C-AC32-E088503F8076}">
      <dgm:prSet phldrT="[Text]"/>
      <dgm:spPr>
        <a:solidFill>
          <a:schemeClr val="accent2">
            <a:lumMod val="40000"/>
            <a:lumOff val="60000"/>
          </a:schemeClr>
        </a:solidFill>
      </dgm:spPr>
      <dgm:t>
        <a:bodyPr/>
        <a:lstStyle/>
        <a:p>
          <a:r>
            <a:rPr lang="en-US" dirty="0">
              <a:solidFill>
                <a:schemeClr val="tx1"/>
              </a:solidFill>
              <a:effectLst/>
            </a:rPr>
            <a:t>CAB/ RPV in Adolescents: MOCHA Trial</a:t>
          </a:r>
        </a:p>
      </dgm:t>
    </dgm:pt>
    <dgm:pt modelId="{16EF2B0B-A7A2-401D-939F-B4EC1C260108}" type="parTrans" cxnId="{F1919165-0E1F-4F10-BC75-099E120C7369}">
      <dgm:prSet/>
      <dgm:spPr/>
      <dgm:t>
        <a:bodyPr/>
        <a:lstStyle/>
        <a:p>
          <a:endParaRPr lang="en-US"/>
        </a:p>
      </dgm:t>
    </dgm:pt>
    <dgm:pt modelId="{3587D3E1-38C7-41FA-9E4C-BB72A185A8CE}" type="sibTrans" cxnId="{F1919165-0E1F-4F10-BC75-099E120C7369}">
      <dgm:prSet/>
      <dgm:spPr/>
      <dgm:t>
        <a:bodyPr/>
        <a:lstStyle/>
        <a:p>
          <a:endParaRPr lang="en-US"/>
        </a:p>
      </dgm:t>
    </dgm:pt>
    <dgm:pt modelId="{11038195-8434-425A-A6BD-E933D0B7E67B}">
      <dgm:prSet phldrT="[Text]"/>
      <dgm:spPr>
        <a:solidFill>
          <a:srgbClr val="FFC000"/>
        </a:solidFill>
      </dgm:spPr>
      <dgm:t>
        <a:bodyPr/>
        <a:lstStyle/>
        <a:p>
          <a:r>
            <a:rPr lang="en-US" dirty="0">
              <a:solidFill>
                <a:schemeClr val="tx1"/>
              </a:solidFill>
              <a:effectLst/>
            </a:rPr>
            <a:t>CAB/RPV in Viremic: UCSF Ward 86</a:t>
          </a:r>
        </a:p>
      </dgm:t>
    </dgm:pt>
    <dgm:pt modelId="{E9286DA2-4252-4728-8BA9-0B93E896F0A9}" type="parTrans" cxnId="{C5F2CF80-97A9-46D1-ABDC-6155EA577C3D}">
      <dgm:prSet/>
      <dgm:spPr/>
      <dgm:t>
        <a:bodyPr/>
        <a:lstStyle/>
        <a:p>
          <a:endParaRPr lang="en-US"/>
        </a:p>
      </dgm:t>
    </dgm:pt>
    <dgm:pt modelId="{9D0E2665-321E-4439-BD93-11CB2C72AFC2}" type="sibTrans" cxnId="{C5F2CF80-97A9-46D1-ABDC-6155EA577C3D}">
      <dgm:prSet/>
      <dgm:spPr/>
      <dgm:t>
        <a:bodyPr/>
        <a:lstStyle/>
        <a:p>
          <a:endParaRPr lang="en-US"/>
        </a:p>
      </dgm:t>
    </dgm:pt>
    <dgm:pt modelId="{C09EB78E-1D79-492E-B6A3-9CD2D713DC44}">
      <dgm:prSet phldrT="[Text]"/>
      <dgm:spPr>
        <a:solidFill>
          <a:srgbClr val="92D050"/>
        </a:solidFill>
      </dgm:spPr>
      <dgm:t>
        <a:bodyPr/>
        <a:lstStyle/>
        <a:p>
          <a:r>
            <a:rPr lang="en-US" dirty="0">
              <a:solidFill>
                <a:schemeClr val="tx1"/>
              </a:solidFill>
              <a:effectLst/>
            </a:rPr>
            <a:t>CAB/RPV in Adherence Challenged: LATITUDE</a:t>
          </a:r>
        </a:p>
      </dgm:t>
    </dgm:pt>
    <dgm:pt modelId="{4475ECFD-3C34-45CD-A646-5F7CD5AFF791}" type="parTrans" cxnId="{86700DEA-AFD3-425F-9D4D-B35E6472B9DF}">
      <dgm:prSet/>
      <dgm:spPr/>
      <dgm:t>
        <a:bodyPr/>
        <a:lstStyle/>
        <a:p>
          <a:endParaRPr lang="en-US"/>
        </a:p>
      </dgm:t>
    </dgm:pt>
    <dgm:pt modelId="{1787F23C-58D6-4D3B-B680-DE7AEA3CABD5}" type="sibTrans" cxnId="{86700DEA-AFD3-425F-9D4D-B35E6472B9DF}">
      <dgm:prSet/>
      <dgm:spPr/>
      <dgm:t>
        <a:bodyPr/>
        <a:lstStyle/>
        <a:p>
          <a:endParaRPr lang="en-US"/>
        </a:p>
      </dgm:t>
    </dgm:pt>
    <dgm:pt modelId="{4A7D4CC2-7777-4F37-B82C-2917C56A9A94}" type="pres">
      <dgm:prSet presAssocID="{AF51AD12-985A-4B2D-8E61-3922F4BF4299}" presName="diagram" presStyleCnt="0">
        <dgm:presLayoutVars>
          <dgm:dir/>
          <dgm:resizeHandles val="exact"/>
        </dgm:presLayoutVars>
      </dgm:prSet>
      <dgm:spPr/>
    </dgm:pt>
    <dgm:pt modelId="{1F4519CE-54BE-4E28-B02F-FC0C32D47EA6}" type="pres">
      <dgm:prSet presAssocID="{6FD21293-F5F9-4A6C-8CBD-2E5D5BF31BCC}" presName="node" presStyleLbl="node1" presStyleIdx="0" presStyleCnt="4" custScaleX="147531" custLinFactNeighborX="-1871" custLinFactNeighborY="4025">
        <dgm:presLayoutVars>
          <dgm:bulletEnabled val="1"/>
        </dgm:presLayoutVars>
      </dgm:prSet>
      <dgm:spPr/>
    </dgm:pt>
    <dgm:pt modelId="{65A9776F-78D9-482E-8270-B96592D9B1B3}" type="pres">
      <dgm:prSet presAssocID="{CA8B2AA2-D04E-40B5-A45A-7E3009E3F3D0}" presName="sibTrans" presStyleCnt="0"/>
      <dgm:spPr/>
    </dgm:pt>
    <dgm:pt modelId="{F97D7A99-11B7-490B-A04E-B5892BCFD2FA}" type="pres">
      <dgm:prSet presAssocID="{5F7C57AA-A9EC-403C-AC32-E088503F8076}" presName="node" presStyleLbl="node1" presStyleIdx="1" presStyleCnt="4" custScaleX="152283" custLinFactNeighborX="-3136" custLinFactNeighborY="4801">
        <dgm:presLayoutVars>
          <dgm:bulletEnabled val="1"/>
        </dgm:presLayoutVars>
      </dgm:prSet>
      <dgm:spPr/>
    </dgm:pt>
    <dgm:pt modelId="{E97D870D-E5FC-4487-B48D-CB2587796FB5}" type="pres">
      <dgm:prSet presAssocID="{3587D3E1-38C7-41FA-9E4C-BB72A185A8CE}" presName="sibTrans" presStyleCnt="0"/>
      <dgm:spPr/>
    </dgm:pt>
    <dgm:pt modelId="{E3C6A0BD-F5B4-4C4A-BE2D-DC88B5F54944}" type="pres">
      <dgm:prSet presAssocID="{11038195-8434-425A-A6BD-E933D0B7E67B}" presName="node" presStyleLbl="node1" presStyleIdx="2" presStyleCnt="4" custScaleX="152947" custLinFactX="54138" custLinFactNeighborX="100000" custLinFactNeighborY="-4779">
        <dgm:presLayoutVars>
          <dgm:bulletEnabled val="1"/>
        </dgm:presLayoutVars>
      </dgm:prSet>
      <dgm:spPr/>
    </dgm:pt>
    <dgm:pt modelId="{4073E8C8-D4E7-4C72-8CE6-087A5B1F7C60}" type="pres">
      <dgm:prSet presAssocID="{9D0E2665-321E-4439-BD93-11CB2C72AFC2}" presName="sibTrans" presStyleCnt="0"/>
      <dgm:spPr/>
    </dgm:pt>
    <dgm:pt modelId="{132E8637-FC6E-4DCF-B6B9-82C55DD22A4E}" type="pres">
      <dgm:prSet presAssocID="{C09EB78E-1D79-492E-B6A3-9CD2D713DC44}" presName="node" presStyleLbl="node1" presStyleIdx="3" presStyleCnt="4" custScaleX="147272" custLinFactX="-64026" custLinFactNeighborX="-100000" custLinFactNeighborY="-4059">
        <dgm:presLayoutVars>
          <dgm:bulletEnabled val="1"/>
        </dgm:presLayoutVars>
      </dgm:prSet>
      <dgm:spPr/>
    </dgm:pt>
  </dgm:ptLst>
  <dgm:cxnLst>
    <dgm:cxn modelId="{1B75992F-8926-4FFD-9E7E-6E5215A0A67E}" type="presOf" srcId="{AF51AD12-985A-4B2D-8E61-3922F4BF4299}" destId="{4A7D4CC2-7777-4F37-B82C-2917C56A9A94}" srcOrd="0" destOrd="0" presId="urn:microsoft.com/office/officeart/2005/8/layout/default"/>
    <dgm:cxn modelId="{7DAD5C3B-7F79-4B4F-8C61-E122FDED2AAA}" type="presOf" srcId="{C09EB78E-1D79-492E-B6A3-9CD2D713DC44}" destId="{132E8637-FC6E-4DCF-B6B9-82C55DD22A4E}" srcOrd="0" destOrd="0" presId="urn:microsoft.com/office/officeart/2005/8/layout/default"/>
    <dgm:cxn modelId="{F1919165-0E1F-4F10-BC75-099E120C7369}" srcId="{AF51AD12-985A-4B2D-8E61-3922F4BF4299}" destId="{5F7C57AA-A9EC-403C-AC32-E088503F8076}" srcOrd="1" destOrd="0" parTransId="{16EF2B0B-A7A2-401D-939F-B4EC1C260108}" sibTransId="{3587D3E1-38C7-41FA-9E4C-BB72A185A8CE}"/>
    <dgm:cxn modelId="{A16D7577-E7D1-4623-97B3-C7D5289B506D}" type="presOf" srcId="{11038195-8434-425A-A6BD-E933D0B7E67B}" destId="{E3C6A0BD-F5B4-4C4A-BE2D-DC88B5F54944}" srcOrd="0" destOrd="0" presId="urn:microsoft.com/office/officeart/2005/8/layout/default"/>
    <dgm:cxn modelId="{C5F2CF80-97A9-46D1-ABDC-6155EA577C3D}" srcId="{AF51AD12-985A-4B2D-8E61-3922F4BF4299}" destId="{11038195-8434-425A-A6BD-E933D0B7E67B}" srcOrd="2" destOrd="0" parTransId="{E9286DA2-4252-4728-8BA9-0B93E896F0A9}" sibTransId="{9D0E2665-321E-4439-BD93-11CB2C72AFC2}"/>
    <dgm:cxn modelId="{D60801D4-E145-4812-BF53-41339ED8735D}" srcId="{AF51AD12-985A-4B2D-8E61-3922F4BF4299}" destId="{6FD21293-F5F9-4A6C-8CBD-2E5D5BF31BCC}" srcOrd="0" destOrd="0" parTransId="{268E805B-81E3-4EE9-B953-56EB07418970}" sibTransId="{CA8B2AA2-D04E-40B5-A45A-7E3009E3F3D0}"/>
    <dgm:cxn modelId="{207EFBDB-B037-4E61-90E3-2571154586FE}" type="presOf" srcId="{5F7C57AA-A9EC-403C-AC32-E088503F8076}" destId="{F97D7A99-11B7-490B-A04E-B5892BCFD2FA}" srcOrd="0" destOrd="0" presId="urn:microsoft.com/office/officeart/2005/8/layout/default"/>
    <dgm:cxn modelId="{4E4173E1-A332-4D9A-A082-E7A7BDF4EC64}" type="presOf" srcId="{6FD21293-F5F9-4A6C-8CBD-2E5D5BF31BCC}" destId="{1F4519CE-54BE-4E28-B02F-FC0C32D47EA6}" srcOrd="0" destOrd="0" presId="urn:microsoft.com/office/officeart/2005/8/layout/default"/>
    <dgm:cxn modelId="{86700DEA-AFD3-425F-9D4D-B35E6472B9DF}" srcId="{AF51AD12-985A-4B2D-8E61-3922F4BF4299}" destId="{C09EB78E-1D79-492E-B6A3-9CD2D713DC44}" srcOrd="3" destOrd="0" parTransId="{4475ECFD-3C34-45CD-A646-5F7CD5AFF791}" sibTransId="{1787F23C-58D6-4D3B-B680-DE7AEA3CABD5}"/>
    <dgm:cxn modelId="{B6A622D5-01B7-4621-A68C-A685DE8BE817}" type="presParOf" srcId="{4A7D4CC2-7777-4F37-B82C-2917C56A9A94}" destId="{1F4519CE-54BE-4E28-B02F-FC0C32D47EA6}" srcOrd="0" destOrd="0" presId="urn:microsoft.com/office/officeart/2005/8/layout/default"/>
    <dgm:cxn modelId="{4670A562-4E03-4124-98C2-3AE511713D59}" type="presParOf" srcId="{4A7D4CC2-7777-4F37-B82C-2917C56A9A94}" destId="{65A9776F-78D9-482E-8270-B96592D9B1B3}" srcOrd="1" destOrd="0" presId="urn:microsoft.com/office/officeart/2005/8/layout/default"/>
    <dgm:cxn modelId="{ABD3E349-070C-4794-8B87-FEFA18714419}" type="presParOf" srcId="{4A7D4CC2-7777-4F37-B82C-2917C56A9A94}" destId="{F97D7A99-11B7-490B-A04E-B5892BCFD2FA}" srcOrd="2" destOrd="0" presId="urn:microsoft.com/office/officeart/2005/8/layout/default"/>
    <dgm:cxn modelId="{78E648F7-230D-4D6F-B5DC-71E7CCC8388D}" type="presParOf" srcId="{4A7D4CC2-7777-4F37-B82C-2917C56A9A94}" destId="{E97D870D-E5FC-4487-B48D-CB2587796FB5}" srcOrd="3" destOrd="0" presId="urn:microsoft.com/office/officeart/2005/8/layout/default"/>
    <dgm:cxn modelId="{2065D93C-C21B-4A4E-921E-98E5670AA912}" type="presParOf" srcId="{4A7D4CC2-7777-4F37-B82C-2917C56A9A94}" destId="{E3C6A0BD-F5B4-4C4A-BE2D-DC88B5F54944}" srcOrd="4" destOrd="0" presId="urn:microsoft.com/office/officeart/2005/8/layout/default"/>
    <dgm:cxn modelId="{F64C09B4-C83C-4A5D-8027-E4B58C9AEDF1}" type="presParOf" srcId="{4A7D4CC2-7777-4F37-B82C-2917C56A9A94}" destId="{4073E8C8-D4E7-4C72-8CE6-087A5B1F7C60}" srcOrd="5" destOrd="0" presId="urn:microsoft.com/office/officeart/2005/8/layout/default"/>
    <dgm:cxn modelId="{2899BAB5-0F52-4FAB-8444-B1D0264AF8A2}" type="presParOf" srcId="{4A7D4CC2-7777-4F37-B82C-2917C56A9A94}" destId="{132E8637-FC6E-4DCF-B6B9-82C55DD22A4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5A2EB-88B8-4222-B67C-B8506AF1A33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E7086B2-15B9-4F88-9A87-F88F79452674}">
      <dgm:prSet custT="1"/>
      <dgm:spPr/>
      <dgm:t>
        <a:bodyPr/>
        <a:lstStyle/>
        <a:p>
          <a:r>
            <a:rPr lang="en-US" sz="2000" b="0" i="0" dirty="0"/>
            <a:t>96.5% viral suppression at week 24</a:t>
          </a:r>
          <a:endParaRPr lang="en-US" sz="2000" dirty="0"/>
        </a:p>
      </dgm:t>
    </dgm:pt>
    <dgm:pt modelId="{AA1B4177-7093-4F8A-AF79-81EA77388C93}" type="parTrans" cxnId="{5F19163B-F7E4-450C-A596-9A91E7017D23}">
      <dgm:prSet/>
      <dgm:spPr/>
      <dgm:t>
        <a:bodyPr/>
        <a:lstStyle/>
        <a:p>
          <a:endParaRPr lang="en-US"/>
        </a:p>
      </dgm:t>
    </dgm:pt>
    <dgm:pt modelId="{C055F930-0A32-402B-8598-4BFE979384CD}" type="sibTrans" cxnId="{5F19163B-F7E4-450C-A596-9A91E7017D23}">
      <dgm:prSet/>
      <dgm:spPr/>
      <dgm:t>
        <a:bodyPr/>
        <a:lstStyle/>
        <a:p>
          <a:endParaRPr lang="en-US"/>
        </a:p>
      </dgm:t>
    </dgm:pt>
    <dgm:pt modelId="{96C944AC-5D24-450C-AEF8-FAA0DCA7FC10}">
      <dgm:prSet custT="1"/>
      <dgm:spPr/>
      <dgm:t>
        <a:bodyPr/>
        <a:lstStyle/>
        <a:p>
          <a:r>
            <a:rPr lang="en-US" sz="2000" b="0" i="0" dirty="0"/>
            <a:t>NO confirmed virologic failures</a:t>
          </a:r>
          <a:endParaRPr lang="en-US" sz="2000" dirty="0"/>
        </a:p>
      </dgm:t>
    </dgm:pt>
    <dgm:pt modelId="{E47B21BF-8973-4A93-B591-818C6C274547}" type="parTrans" cxnId="{E914BD01-77DF-4203-82F9-0D70BCE265AF}">
      <dgm:prSet/>
      <dgm:spPr/>
      <dgm:t>
        <a:bodyPr/>
        <a:lstStyle/>
        <a:p>
          <a:endParaRPr lang="en-US"/>
        </a:p>
      </dgm:t>
    </dgm:pt>
    <dgm:pt modelId="{A49D8E9A-A61F-4C81-8808-24A72409764B}" type="sibTrans" cxnId="{E914BD01-77DF-4203-82F9-0D70BCE265AF}">
      <dgm:prSet/>
      <dgm:spPr/>
      <dgm:t>
        <a:bodyPr/>
        <a:lstStyle/>
        <a:p>
          <a:endParaRPr lang="en-US"/>
        </a:p>
      </dgm:t>
    </dgm:pt>
    <dgm:pt modelId="{E02D3232-0913-4B46-A85F-8DA755D3BDD7}">
      <dgm:prSet custT="1"/>
      <dgm:spPr/>
      <dgm:t>
        <a:bodyPr/>
        <a:lstStyle/>
        <a:p>
          <a:r>
            <a:rPr lang="en-US" sz="2000" b="0" i="0" dirty="0"/>
            <a:t>No unexpected safety events-  injection site reactions similar to prior trials</a:t>
          </a:r>
          <a:endParaRPr lang="en-US" sz="2000" dirty="0"/>
        </a:p>
      </dgm:t>
    </dgm:pt>
    <dgm:pt modelId="{94EAE7FA-EA9A-434A-A78B-C27D6B5DDBD4}" type="parTrans" cxnId="{3AA95259-FDA0-4EE4-8389-4746D1BE4CBB}">
      <dgm:prSet/>
      <dgm:spPr/>
      <dgm:t>
        <a:bodyPr/>
        <a:lstStyle/>
        <a:p>
          <a:endParaRPr lang="en-US"/>
        </a:p>
      </dgm:t>
    </dgm:pt>
    <dgm:pt modelId="{A1CF30E0-9AF5-45D0-B15E-7021294F364A}" type="sibTrans" cxnId="{3AA95259-FDA0-4EE4-8389-4746D1BE4CBB}">
      <dgm:prSet/>
      <dgm:spPr/>
      <dgm:t>
        <a:bodyPr/>
        <a:lstStyle/>
        <a:p>
          <a:endParaRPr lang="en-US"/>
        </a:p>
      </dgm:t>
    </dgm:pt>
    <dgm:pt modelId="{503DC065-8C4C-4861-A7ED-682D2679E8D1}">
      <dgm:prSet custT="1"/>
      <dgm:spPr/>
      <dgm:t>
        <a:bodyPr/>
        <a:lstStyle/>
        <a:p>
          <a:r>
            <a:rPr lang="en-US" sz="2000" b="0" i="0" dirty="0"/>
            <a:t>CAB and RPV trough levels similar to adults</a:t>
          </a:r>
          <a:endParaRPr lang="en-US" sz="2000" dirty="0"/>
        </a:p>
      </dgm:t>
    </dgm:pt>
    <dgm:pt modelId="{6F79DB42-3DFD-4E63-9706-0FF4715EF030}" type="parTrans" cxnId="{2855CD5A-F2B2-42D6-8722-130AC3A10338}">
      <dgm:prSet/>
      <dgm:spPr/>
      <dgm:t>
        <a:bodyPr/>
        <a:lstStyle/>
        <a:p>
          <a:endParaRPr lang="en-US"/>
        </a:p>
      </dgm:t>
    </dgm:pt>
    <dgm:pt modelId="{281B3D5C-EE5E-461D-96B4-BCBDDACEB877}" type="sibTrans" cxnId="{2855CD5A-F2B2-42D6-8722-130AC3A10338}">
      <dgm:prSet/>
      <dgm:spPr/>
      <dgm:t>
        <a:bodyPr/>
        <a:lstStyle/>
        <a:p>
          <a:endParaRPr lang="en-US"/>
        </a:p>
      </dgm:t>
    </dgm:pt>
    <dgm:pt modelId="{73FE3BCE-0E94-40BE-BCDC-6DAF2705B860}">
      <dgm:prSet custT="1"/>
      <dgm:spPr/>
      <dgm:t>
        <a:bodyPr/>
        <a:lstStyle/>
        <a:p>
          <a:r>
            <a:rPr lang="en-US" sz="2000" b="0" i="0" dirty="0"/>
            <a:t>One pregnancy – term delivery, live birth, received 2 injections prior to confirmed pregnancy </a:t>
          </a:r>
          <a:endParaRPr lang="en-US" sz="2000" dirty="0"/>
        </a:p>
      </dgm:t>
    </dgm:pt>
    <dgm:pt modelId="{56E96837-E167-468B-ACD3-45A006B0A529}" type="parTrans" cxnId="{10A59E9C-1E49-45AA-BD0E-A8DAC5319CAE}">
      <dgm:prSet/>
      <dgm:spPr/>
      <dgm:t>
        <a:bodyPr/>
        <a:lstStyle/>
        <a:p>
          <a:endParaRPr lang="en-US"/>
        </a:p>
      </dgm:t>
    </dgm:pt>
    <dgm:pt modelId="{1098FC09-9669-4A20-B9FD-13F59CD7E3D1}" type="sibTrans" cxnId="{10A59E9C-1E49-45AA-BD0E-A8DAC5319CAE}">
      <dgm:prSet/>
      <dgm:spPr/>
      <dgm:t>
        <a:bodyPr/>
        <a:lstStyle/>
        <a:p>
          <a:endParaRPr lang="en-US"/>
        </a:p>
      </dgm:t>
    </dgm:pt>
    <dgm:pt modelId="{97870BEE-D574-402D-83DF-1BA39D5C8262}" type="pres">
      <dgm:prSet presAssocID="{C885A2EB-88B8-4222-B67C-B8506AF1A332}" presName="linear" presStyleCnt="0">
        <dgm:presLayoutVars>
          <dgm:animLvl val="lvl"/>
          <dgm:resizeHandles val="exact"/>
        </dgm:presLayoutVars>
      </dgm:prSet>
      <dgm:spPr/>
    </dgm:pt>
    <dgm:pt modelId="{E165ABBE-E956-419A-8F3C-2E489D939EB4}" type="pres">
      <dgm:prSet presAssocID="{7E7086B2-15B9-4F88-9A87-F88F79452674}" presName="parentText" presStyleLbl="node1" presStyleIdx="0" presStyleCnt="5">
        <dgm:presLayoutVars>
          <dgm:chMax val="0"/>
          <dgm:bulletEnabled val="1"/>
        </dgm:presLayoutVars>
      </dgm:prSet>
      <dgm:spPr/>
    </dgm:pt>
    <dgm:pt modelId="{B5DEC633-0750-4030-808D-759CCD1525F5}" type="pres">
      <dgm:prSet presAssocID="{C055F930-0A32-402B-8598-4BFE979384CD}" presName="spacer" presStyleCnt="0"/>
      <dgm:spPr/>
    </dgm:pt>
    <dgm:pt modelId="{536302CF-E864-4D5D-9088-5563A473EDB2}" type="pres">
      <dgm:prSet presAssocID="{96C944AC-5D24-450C-AEF8-FAA0DCA7FC10}" presName="parentText" presStyleLbl="node1" presStyleIdx="1" presStyleCnt="5">
        <dgm:presLayoutVars>
          <dgm:chMax val="0"/>
          <dgm:bulletEnabled val="1"/>
        </dgm:presLayoutVars>
      </dgm:prSet>
      <dgm:spPr/>
    </dgm:pt>
    <dgm:pt modelId="{92880137-9418-4482-A129-581BF0BD641D}" type="pres">
      <dgm:prSet presAssocID="{A49D8E9A-A61F-4C81-8808-24A72409764B}" presName="spacer" presStyleCnt="0"/>
      <dgm:spPr/>
    </dgm:pt>
    <dgm:pt modelId="{6F079872-624A-4A43-9A60-F8342250034D}" type="pres">
      <dgm:prSet presAssocID="{E02D3232-0913-4B46-A85F-8DA755D3BDD7}" presName="parentText" presStyleLbl="node1" presStyleIdx="2" presStyleCnt="5">
        <dgm:presLayoutVars>
          <dgm:chMax val="0"/>
          <dgm:bulletEnabled val="1"/>
        </dgm:presLayoutVars>
      </dgm:prSet>
      <dgm:spPr/>
    </dgm:pt>
    <dgm:pt modelId="{F1403D64-1E57-4537-8E3E-2880CDEF9E76}" type="pres">
      <dgm:prSet presAssocID="{A1CF30E0-9AF5-45D0-B15E-7021294F364A}" presName="spacer" presStyleCnt="0"/>
      <dgm:spPr/>
    </dgm:pt>
    <dgm:pt modelId="{FAB799AF-B6CA-4A0E-93CA-7ECBBB181366}" type="pres">
      <dgm:prSet presAssocID="{503DC065-8C4C-4861-A7ED-682D2679E8D1}" presName="parentText" presStyleLbl="node1" presStyleIdx="3" presStyleCnt="5">
        <dgm:presLayoutVars>
          <dgm:chMax val="0"/>
          <dgm:bulletEnabled val="1"/>
        </dgm:presLayoutVars>
      </dgm:prSet>
      <dgm:spPr/>
    </dgm:pt>
    <dgm:pt modelId="{6816ADBD-6331-40B9-9985-AECCF93F9994}" type="pres">
      <dgm:prSet presAssocID="{281B3D5C-EE5E-461D-96B4-BCBDDACEB877}" presName="spacer" presStyleCnt="0"/>
      <dgm:spPr/>
    </dgm:pt>
    <dgm:pt modelId="{E6D10451-5EFF-45D4-813E-80E92CBC8EF2}" type="pres">
      <dgm:prSet presAssocID="{73FE3BCE-0E94-40BE-BCDC-6DAF2705B860}" presName="parentText" presStyleLbl="node1" presStyleIdx="4" presStyleCnt="5">
        <dgm:presLayoutVars>
          <dgm:chMax val="0"/>
          <dgm:bulletEnabled val="1"/>
        </dgm:presLayoutVars>
      </dgm:prSet>
      <dgm:spPr/>
    </dgm:pt>
  </dgm:ptLst>
  <dgm:cxnLst>
    <dgm:cxn modelId="{E914BD01-77DF-4203-82F9-0D70BCE265AF}" srcId="{C885A2EB-88B8-4222-B67C-B8506AF1A332}" destId="{96C944AC-5D24-450C-AEF8-FAA0DCA7FC10}" srcOrd="1" destOrd="0" parTransId="{E47B21BF-8973-4A93-B591-818C6C274547}" sibTransId="{A49D8E9A-A61F-4C81-8808-24A72409764B}"/>
    <dgm:cxn modelId="{F57DD722-3ACC-46A1-9408-623E198CE5F0}" type="presOf" srcId="{73FE3BCE-0E94-40BE-BCDC-6DAF2705B860}" destId="{E6D10451-5EFF-45D4-813E-80E92CBC8EF2}" srcOrd="0" destOrd="0" presId="urn:microsoft.com/office/officeart/2005/8/layout/vList2"/>
    <dgm:cxn modelId="{E0301E2E-F1AD-4E7F-A9B3-7D41080283EB}" type="presOf" srcId="{C885A2EB-88B8-4222-B67C-B8506AF1A332}" destId="{97870BEE-D574-402D-83DF-1BA39D5C8262}" srcOrd="0" destOrd="0" presId="urn:microsoft.com/office/officeart/2005/8/layout/vList2"/>
    <dgm:cxn modelId="{5F19163B-F7E4-450C-A596-9A91E7017D23}" srcId="{C885A2EB-88B8-4222-B67C-B8506AF1A332}" destId="{7E7086B2-15B9-4F88-9A87-F88F79452674}" srcOrd="0" destOrd="0" parTransId="{AA1B4177-7093-4F8A-AF79-81EA77388C93}" sibTransId="{C055F930-0A32-402B-8598-4BFE979384CD}"/>
    <dgm:cxn modelId="{98DF0C64-DD23-4853-94F2-56B9F9904617}" type="presOf" srcId="{7E7086B2-15B9-4F88-9A87-F88F79452674}" destId="{E165ABBE-E956-419A-8F3C-2E489D939EB4}" srcOrd="0" destOrd="0" presId="urn:microsoft.com/office/officeart/2005/8/layout/vList2"/>
    <dgm:cxn modelId="{3AA95259-FDA0-4EE4-8389-4746D1BE4CBB}" srcId="{C885A2EB-88B8-4222-B67C-B8506AF1A332}" destId="{E02D3232-0913-4B46-A85F-8DA755D3BDD7}" srcOrd="2" destOrd="0" parTransId="{94EAE7FA-EA9A-434A-A78B-C27D6B5DDBD4}" sibTransId="{A1CF30E0-9AF5-45D0-B15E-7021294F364A}"/>
    <dgm:cxn modelId="{2855CD5A-F2B2-42D6-8722-130AC3A10338}" srcId="{C885A2EB-88B8-4222-B67C-B8506AF1A332}" destId="{503DC065-8C4C-4861-A7ED-682D2679E8D1}" srcOrd="3" destOrd="0" parTransId="{6F79DB42-3DFD-4E63-9706-0FF4715EF030}" sibTransId="{281B3D5C-EE5E-461D-96B4-BCBDDACEB877}"/>
    <dgm:cxn modelId="{10A59E9C-1E49-45AA-BD0E-A8DAC5319CAE}" srcId="{C885A2EB-88B8-4222-B67C-B8506AF1A332}" destId="{73FE3BCE-0E94-40BE-BCDC-6DAF2705B860}" srcOrd="4" destOrd="0" parTransId="{56E96837-E167-468B-ACD3-45A006B0A529}" sibTransId="{1098FC09-9669-4A20-B9FD-13F59CD7E3D1}"/>
    <dgm:cxn modelId="{08ADC2E4-5B86-4A76-A0D8-D2596B2EFBA6}" type="presOf" srcId="{503DC065-8C4C-4861-A7ED-682D2679E8D1}" destId="{FAB799AF-B6CA-4A0E-93CA-7ECBBB181366}" srcOrd="0" destOrd="0" presId="urn:microsoft.com/office/officeart/2005/8/layout/vList2"/>
    <dgm:cxn modelId="{FFB113F4-A63D-4BD6-ACEE-A68AEE13913D}" type="presOf" srcId="{E02D3232-0913-4B46-A85F-8DA755D3BDD7}" destId="{6F079872-624A-4A43-9A60-F8342250034D}" srcOrd="0" destOrd="0" presId="urn:microsoft.com/office/officeart/2005/8/layout/vList2"/>
    <dgm:cxn modelId="{EF8378FC-2E37-4E24-A163-08D993867C92}" type="presOf" srcId="{96C944AC-5D24-450C-AEF8-FAA0DCA7FC10}" destId="{536302CF-E864-4D5D-9088-5563A473EDB2}" srcOrd="0" destOrd="0" presId="urn:microsoft.com/office/officeart/2005/8/layout/vList2"/>
    <dgm:cxn modelId="{6F4FFB0F-3B49-45F5-861A-F2C8F50AF715}" type="presParOf" srcId="{97870BEE-D574-402D-83DF-1BA39D5C8262}" destId="{E165ABBE-E956-419A-8F3C-2E489D939EB4}" srcOrd="0" destOrd="0" presId="urn:microsoft.com/office/officeart/2005/8/layout/vList2"/>
    <dgm:cxn modelId="{9C7C69D9-32B2-468F-9D7E-E05A07372B5D}" type="presParOf" srcId="{97870BEE-D574-402D-83DF-1BA39D5C8262}" destId="{B5DEC633-0750-4030-808D-759CCD1525F5}" srcOrd="1" destOrd="0" presId="urn:microsoft.com/office/officeart/2005/8/layout/vList2"/>
    <dgm:cxn modelId="{443211D3-8450-46F0-99A7-BEF47146D96B}" type="presParOf" srcId="{97870BEE-D574-402D-83DF-1BA39D5C8262}" destId="{536302CF-E864-4D5D-9088-5563A473EDB2}" srcOrd="2" destOrd="0" presId="urn:microsoft.com/office/officeart/2005/8/layout/vList2"/>
    <dgm:cxn modelId="{2B35C8D7-7A10-4662-9078-2D82B13809CF}" type="presParOf" srcId="{97870BEE-D574-402D-83DF-1BA39D5C8262}" destId="{92880137-9418-4482-A129-581BF0BD641D}" srcOrd="3" destOrd="0" presId="urn:microsoft.com/office/officeart/2005/8/layout/vList2"/>
    <dgm:cxn modelId="{FFEF9CBC-6DF9-4FD0-BF5A-A81D7E78A25D}" type="presParOf" srcId="{97870BEE-D574-402D-83DF-1BA39D5C8262}" destId="{6F079872-624A-4A43-9A60-F8342250034D}" srcOrd="4" destOrd="0" presId="urn:microsoft.com/office/officeart/2005/8/layout/vList2"/>
    <dgm:cxn modelId="{82369BA3-8A93-4F83-987D-F024DEBD3A9B}" type="presParOf" srcId="{97870BEE-D574-402D-83DF-1BA39D5C8262}" destId="{F1403D64-1E57-4537-8E3E-2880CDEF9E76}" srcOrd="5" destOrd="0" presId="urn:microsoft.com/office/officeart/2005/8/layout/vList2"/>
    <dgm:cxn modelId="{E35D33EA-CE3A-4365-8058-CD889AFD00F0}" type="presParOf" srcId="{97870BEE-D574-402D-83DF-1BA39D5C8262}" destId="{FAB799AF-B6CA-4A0E-93CA-7ECBBB181366}" srcOrd="6" destOrd="0" presId="urn:microsoft.com/office/officeart/2005/8/layout/vList2"/>
    <dgm:cxn modelId="{06E853BF-CF49-4EF5-8FD1-3AE0B822F3F1}" type="presParOf" srcId="{97870BEE-D574-402D-83DF-1BA39D5C8262}" destId="{6816ADBD-6331-40B9-9985-AECCF93F9994}" srcOrd="7" destOrd="0" presId="urn:microsoft.com/office/officeart/2005/8/layout/vList2"/>
    <dgm:cxn modelId="{BC8D6A02-292E-40EE-A841-654C8A660BDA}" type="presParOf" srcId="{97870BEE-D574-402D-83DF-1BA39D5C8262}" destId="{E6D10451-5EFF-45D4-813E-80E92CBC8EF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3C0E1C-B9BF-4D04-A1CD-67208EB75F1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3F233543-DF34-40B5-B40A-57630EC82AFE}">
      <dgm:prSet phldrT="[Text]"/>
      <dgm:spPr/>
      <dgm:t>
        <a:bodyPr/>
        <a:lstStyle/>
        <a:p>
          <a:r>
            <a:rPr lang="en-US" dirty="0"/>
            <a:t>Treatment</a:t>
          </a:r>
        </a:p>
      </dgm:t>
    </dgm:pt>
    <dgm:pt modelId="{27157893-53C2-4918-B34A-89186AB87095}" type="parTrans" cxnId="{07B6C7B8-19B2-47F4-A376-67EA820C9E16}">
      <dgm:prSet/>
      <dgm:spPr/>
      <dgm:t>
        <a:bodyPr/>
        <a:lstStyle/>
        <a:p>
          <a:endParaRPr lang="en-US"/>
        </a:p>
      </dgm:t>
    </dgm:pt>
    <dgm:pt modelId="{2D42CF9C-FA04-4C1B-899C-CAD9A826D833}" type="sibTrans" cxnId="{07B6C7B8-19B2-47F4-A376-67EA820C9E16}">
      <dgm:prSet/>
      <dgm:spPr/>
      <dgm:t>
        <a:bodyPr/>
        <a:lstStyle/>
        <a:p>
          <a:endParaRPr lang="en-US"/>
        </a:p>
      </dgm:t>
    </dgm:pt>
    <dgm:pt modelId="{C7862112-3E6B-4510-A613-AE7B8F1F1BB5}">
      <dgm:prSet phldrT="[Text]" custT="1"/>
      <dgm:spPr/>
      <dgm:t>
        <a:bodyPr/>
        <a:lstStyle/>
        <a:p>
          <a:r>
            <a:rPr lang="en-US" sz="1800" dirty="0"/>
            <a:t>Week 48 data for ISL/ LEN and BIC/ LEN</a:t>
          </a:r>
        </a:p>
      </dgm:t>
    </dgm:pt>
    <dgm:pt modelId="{43E558F7-62DF-417A-9A64-52ADC2519394}" type="parTrans" cxnId="{E2A5BDB8-DA12-431F-8119-1D2D121B8814}">
      <dgm:prSet/>
      <dgm:spPr/>
      <dgm:t>
        <a:bodyPr/>
        <a:lstStyle/>
        <a:p>
          <a:endParaRPr lang="en-US"/>
        </a:p>
      </dgm:t>
    </dgm:pt>
    <dgm:pt modelId="{5A47C6AD-9CF8-43E6-AD7F-F98F2A904219}" type="sibTrans" cxnId="{E2A5BDB8-DA12-431F-8119-1D2D121B8814}">
      <dgm:prSet/>
      <dgm:spPr/>
      <dgm:t>
        <a:bodyPr/>
        <a:lstStyle/>
        <a:p>
          <a:endParaRPr lang="en-US"/>
        </a:p>
      </dgm:t>
    </dgm:pt>
    <dgm:pt modelId="{0D7ECE79-1B53-437E-A1FD-CF42C84F4222}">
      <dgm:prSet phldrT="[Text]" custT="1"/>
      <dgm:spPr/>
      <dgm:t>
        <a:bodyPr/>
        <a:lstStyle/>
        <a:p>
          <a:r>
            <a:rPr lang="en-US" sz="1800" dirty="0"/>
            <a:t>More data on CAB/ RPV use in expanded populations</a:t>
          </a:r>
        </a:p>
      </dgm:t>
    </dgm:pt>
    <dgm:pt modelId="{AE20607F-1B41-4C5F-BA32-38104BA2672F}" type="parTrans" cxnId="{6A3DEFAF-F5B1-4CDC-A8D2-8720BEAF41BD}">
      <dgm:prSet/>
      <dgm:spPr/>
      <dgm:t>
        <a:bodyPr/>
        <a:lstStyle/>
        <a:p>
          <a:endParaRPr lang="en-US"/>
        </a:p>
      </dgm:t>
    </dgm:pt>
    <dgm:pt modelId="{AA30F199-BB97-442C-9ED8-686E6CD7569C}" type="sibTrans" cxnId="{6A3DEFAF-F5B1-4CDC-A8D2-8720BEAF41BD}">
      <dgm:prSet/>
      <dgm:spPr/>
      <dgm:t>
        <a:bodyPr/>
        <a:lstStyle/>
        <a:p>
          <a:endParaRPr lang="en-US"/>
        </a:p>
      </dgm:t>
    </dgm:pt>
    <dgm:pt modelId="{BE803605-7129-4E56-9CF5-81D8A6F823C1}">
      <dgm:prSet phldrT="[Text]"/>
      <dgm:spPr/>
      <dgm:t>
        <a:bodyPr/>
        <a:lstStyle/>
        <a:p>
          <a:r>
            <a:rPr lang="en-US" dirty="0"/>
            <a:t>New ARVs</a:t>
          </a:r>
        </a:p>
      </dgm:t>
    </dgm:pt>
    <dgm:pt modelId="{C2800890-1A0E-4AA4-AB05-73A76BD70462}" type="parTrans" cxnId="{10341041-F21E-4AD3-891D-77F1ACAABA38}">
      <dgm:prSet/>
      <dgm:spPr/>
      <dgm:t>
        <a:bodyPr/>
        <a:lstStyle/>
        <a:p>
          <a:endParaRPr lang="en-US"/>
        </a:p>
      </dgm:t>
    </dgm:pt>
    <dgm:pt modelId="{92B95F09-0BCD-4C6C-8F16-BC610D124032}" type="sibTrans" cxnId="{10341041-F21E-4AD3-891D-77F1ACAABA38}">
      <dgm:prSet/>
      <dgm:spPr/>
      <dgm:t>
        <a:bodyPr/>
        <a:lstStyle/>
        <a:p>
          <a:endParaRPr lang="en-US"/>
        </a:p>
      </dgm:t>
    </dgm:pt>
    <dgm:pt modelId="{35578691-7442-4E93-B8B6-5FB8C95FEACE}">
      <dgm:prSet phldrT="[Text]" custT="1"/>
      <dgm:spPr/>
      <dgm:t>
        <a:bodyPr/>
        <a:lstStyle/>
        <a:p>
          <a:r>
            <a:rPr lang="en-US" sz="1800" dirty="0"/>
            <a:t>New trials for once weekly orals (long acting INSTIs)</a:t>
          </a:r>
        </a:p>
      </dgm:t>
    </dgm:pt>
    <dgm:pt modelId="{84DD4ED0-94CD-4621-82F0-3A2A381DF226}" type="parTrans" cxnId="{E7A17404-007B-469B-8031-E947D396F9C1}">
      <dgm:prSet/>
      <dgm:spPr/>
      <dgm:t>
        <a:bodyPr/>
        <a:lstStyle/>
        <a:p>
          <a:endParaRPr lang="en-US"/>
        </a:p>
      </dgm:t>
    </dgm:pt>
    <dgm:pt modelId="{0E3EE2EE-3FC6-44F2-9612-9681DBCC92D3}" type="sibTrans" cxnId="{E7A17404-007B-469B-8031-E947D396F9C1}">
      <dgm:prSet/>
      <dgm:spPr/>
      <dgm:t>
        <a:bodyPr/>
        <a:lstStyle/>
        <a:p>
          <a:endParaRPr lang="en-US"/>
        </a:p>
      </dgm:t>
    </dgm:pt>
    <dgm:pt modelId="{6D1F6752-016C-448F-BE50-921E9A11764E}">
      <dgm:prSet phldrT="[Text]" custT="1"/>
      <dgm:spPr/>
      <dgm:t>
        <a:bodyPr/>
        <a:lstStyle/>
        <a:p>
          <a:r>
            <a:rPr lang="en-US" sz="1800" dirty="0"/>
            <a:t>Longer acting (q 4 month) cabotegravir in development</a:t>
          </a:r>
        </a:p>
      </dgm:t>
    </dgm:pt>
    <dgm:pt modelId="{DD56AB56-8DC6-402F-B20B-226F71D47490}" type="parTrans" cxnId="{FA921E2A-1E9A-468D-8FEC-8D3A669D8186}">
      <dgm:prSet/>
      <dgm:spPr/>
      <dgm:t>
        <a:bodyPr/>
        <a:lstStyle/>
        <a:p>
          <a:endParaRPr lang="en-US"/>
        </a:p>
      </dgm:t>
    </dgm:pt>
    <dgm:pt modelId="{42856F46-30AF-4600-8FC5-98D64ED4CB28}" type="sibTrans" cxnId="{FA921E2A-1E9A-468D-8FEC-8D3A669D8186}">
      <dgm:prSet/>
      <dgm:spPr/>
      <dgm:t>
        <a:bodyPr/>
        <a:lstStyle/>
        <a:p>
          <a:endParaRPr lang="en-US"/>
        </a:p>
      </dgm:t>
    </dgm:pt>
    <dgm:pt modelId="{9AF241AD-AB44-4A4D-BFDE-ED21A9820141}">
      <dgm:prSet phldrT="[Text]"/>
      <dgm:spPr/>
      <dgm:t>
        <a:bodyPr/>
        <a:lstStyle/>
        <a:p>
          <a:r>
            <a:rPr lang="en-US" dirty="0"/>
            <a:t>Prevention</a:t>
          </a:r>
        </a:p>
      </dgm:t>
    </dgm:pt>
    <dgm:pt modelId="{457E55D3-53EC-424F-903F-CB405A6D47E0}" type="parTrans" cxnId="{453255FF-ECCA-4200-886F-D92E7811BD69}">
      <dgm:prSet/>
      <dgm:spPr/>
      <dgm:t>
        <a:bodyPr/>
        <a:lstStyle/>
        <a:p>
          <a:endParaRPr lang="en-US"/>
        </a:p>
      </dgm:t>
    </dgm:pt>
    <dgm:pt modelId="{01606486-F03B-488F-B7F7-E894F703B52E}" type="sibTrans" cxnId="{453255FF-ECCA-4200-886F-D92E7811BD69}">
      <dgm:prSet/>
      <dgm:spPr/>
      <dgm:t>
        <a:bodyPr/>
        <a:lstStyle/>
        <a:p>
          <a:endParaRPr lang="en-US"/>
        </a:p>
      </dgm:t>
    </dgm:pt>
    <dgm:pt modelId="{EE1D4A64-FA23-4AAF-B063-8544E5EF7969}">
      <dgm:prSet phldrT="[Text]" custT="1"/>
      <dgm:spPr/>
      <dgm:t>
        <a:bodyPr/>
        <a:lstStyle/>
        <a:p>
          <a:r>
            <a:rPr lang="en-US" sz="1800" b="1" dirty="0"/>
            <a:t>PURPOSE-1</a:t>
          </a:r>
          <a:r>
            <a:rPr lang="en-US" sz="1800" dirty="0"/>
            <a:t> : LEN SC q 6 months (vs. F/TDF and F/TAF) for </a:t>
          </a:r>
          <a:r>
            <a:rPr lang="en-US" sz="1800" dirty="0" err="1"/>
            <a:t>PrEP</a:t>
          </a:r>
          <a:r>
            <a:rPr lang="en-US" sz="1800" dirty="0"/>
            <a:t> in adolescent girls and young women</a:t>
          </a:r>
        </a:p>
      </dgm:t>
    </dgm:pt>
    <dgm:pt modelId="{41C66646-293D-45B7-9969-21BA42AD3F51}" type="parTrans" cxnId="{1B24ACA2-D9BE-4A9A-B593-8B36BAF43371}">
      <dgm:prSet/>
      <dgm:spPr/>
      <dgm:t>
        <a:bodyPr/>
        <a:lstStyle/>
        <a:p>
          <a:endParaRPr lang="en-US"/>
        </a:p>
      </dgm:t>
    </dgm:pt>
    <dgm:pt modelId="{D9691E19-E898-4EF0-9B51-39DE9AEA3B8E}" type="sibTrans" cxnId="{1B24ACA2-D9BE-4A9A-B593-8B36BAF43371}">
      <dgm:prSet/>
      <dgm:spPr/>
      <dgm:t>
        <a:bodyPr/>
        <a:lstStyle/>
        <a:p>
          <a:endParaRPr lang="en-US"/>
        </a:p>
      </dgm:t>
    </dgm:pt>
    <dgm:pt modelId="{154DDEF4-B459-4C87-B62F-4FD17E8B0F8F}">
      <dgm:prSet custT="1"/>
      <dgm:spPr/>
      <dgm:t>
        <a:bodyPr/>
        <a:lstStyle/>
        <a:p>
          <a:r>
            <a:rPr lang="en-US" sz="1800" b="1" dirty="0"/>
            <a:t>PURPOSE-2</a:t>
          </a:r>
          <a:r>
            <a:rPr lang="en-US" sz="1800" dirty="0"/>
            <a:t>: LEN SC q 6 months (vs F/TDF) in MSM, TGW, TGM, and gender non-binary people for </a:t>
          </a:r>
          <a:r>
            <a:rPr lang="en-US" sz="1800" dirty="0" err="1"/>
            <a:t>PrEP</a:t>
          </a:r>
          <a:endParaRPr lang="en-US" sz="1800" dirty="0"/>
        </a:p>
      </dgm:t>
    </dgm:pt>
    <dgm:pt modelId="{DBD34B9D-3A68-434D-9E95-4609BC78D72F}" type="parTrans" cxnId="{4918C279-11B6-4576-B47C-49DCC4C0AED4}">
      <dgm:prSet/>
      <dgm:spPr/>
      <dgm:t>
        <a:bodyPr/>
        <a:lstStyle/>
        <a:p>
          <a:endParaRPr lang="en-US"/>
        </a:p>
      </dgm:t>
    </dgm:pt>
    <dgm:pt modelId="{16A96FFD-89A7-49CA-A89C-8E1D965A4F34}" type="sibTrans" cxnId="{4918C279-11B6-4576-B47C-49DCC4C0AED4}">
      <dgm:prSet/>
      <dgm:spPr/>
      <dgm:t>
        <a:bodyPr/>
        <a:lstStyle/>
        <a:p>
          <a:endParaRPr lang="en-US"/>
        </a:p>
      </dgm:t>
    </dgm:pt>
    <dgm:pt modelId="{E586CF0B-E340-426F-A6EA-31DE4E6B0B95}">
      <dgm:prSet phldrT="[Text]" custT="1"/>
      <dgm:spPr/>
      <dgm:t>
        <a:bodyPr/>
        <a:lstStyle/>
        <a:p>
          <a:r>
            <a:rPr lang="en-US" sz="1800" dirty="0"/>
            <a:t>Emerging phase 2 data on </a:t>
          </a:r>
          <a:r>
            <a:rPr lang="en-US" sz="1800" dirty="0" err="1"/>
            <a:t>bnABs</a:t>
          </a:r>
          <a:r>
            <a:rPr lang="en-US" sz="1800" dirty="0"/>
            <a:t> + LEN &amp; </a:t>
          </a:r>
          <a:r>
            <a:rPr lang="en-US" sz="1800" dirty="0" err="1"/>
            <a:t>bnAbs</a:t>
          </a:r>
          <a:r>
            <a:rPr lang="en-US" sz="1800" dirty="0"/>
            <a:t> + CAB</a:t>
          </a:r>
        </a:p>
      </dgm:t>
    </dgm:pt>
    <dgm:pt modelId="{F60140F5-8691-4415-A69E-253C70CC01B4}" type="parTrans" cxnId="{CD362033-9A13-47F8-8C97-D0C38616121C}">
      <dgm:prSet/>
      <dgm:spPr/>
      <dgm:t>
        <a:bodyPr/>
        <a:lstStyle/>
        <a:p>
          <a:endParaRPr lang="en-US"/>
        </a:p>
      </dgm:t>
    </dgm:pt>
    <dgm:pt modelId="{82FCC0EF-D56A-4ABB-90F7-189C305A5A3A}" type="sibTrans" cxnId="{CD362033-9A13-47F8-8C97-D0C38616121C}">
      <dgm:prSet/>
      <dgm:spPr/>
      <dgm:t>
        <a:bodyPr/>
        <a:lstStyle/>
        <a:p>
          <a:endParaRPr lang="en-US"/>
        </a:p>
      </dgm:t>
    </dgm:pt>
    <dgm:pt modelId="{2EFBCFE8-359A-4ADB-96B3-4E8F21A6A48B}">
      <dgm:prSet phldrT="[Text]" custT="1"/>
      <dgm:spPr/>
      <dgm:t>
        <a:bodyPr/>
        <a:lstStyle/>
        <a:p>
          <a:r>
            <a:rPr lang="en-US" sz="1800" dirty="0"/>
            <a:t>More data from REPRIEVE</a:t>
          </a:r>
        </a:p>
      </dgm:t>
    </dgm:pt>
    <dgm:pt modelId="{426577C6-2FFB-47E4-A15F-A90200606B0F}" type="parTrans" cxnId="{7E979037-2917-42A8-83F7-F006915A8690}">
      <dgm:prSet/>
      <dgm:spPr/>
      <dgm:t>
        <a:bodyPr/>
        <a:lstStyle/>
        <a:p>
          <a:endParaRPr lang="en-US"/>
        </a:p>
      </dgm:t>
    </dgm:pt>
    <dgm:pt modelId="{715C4E82-6B37-4E09-8140-B9C7884AE05D}" type="sibTrans" cxnId="{7E979037-2917-42A8-83F7-F006915A8690}">
      <dgm:prSet/>
      <dgm:spPr/>
      <dgm:t>
        <a:bodyPr/>
        <a:lstStyle/>
        <a:p>
          <a:endParaRPr lang="en-US"/>
        </a:p>
      </dgm:t>
    </dgm:pt>
    <dgm:pt modelId="{5770C470-10FC-45A5-BB5A-C90E8671D214}">
      <dgm:prSet phldrT="[Text]" custT="1"/>
      <dgm:spPr/>
      <dgm:t>
        <a:bodyPr/>
        <a:lstStyle/>
        <a:p>
          <a:r>
            <a:rPr lang="en-US" sz="1800" dirty="0"/>
            <a:t>New NRTTIs, NNRTIs, INSTIs and maturation inhibitors in early development, including long-acting therapy</a:t>
          </a:r>
        </a:p>
      </dgm:t>
    </dgm:pt>
    <dgm:pt modelId="{A203FBD4-6B4E-49C2-A622-A503E2AE46C1}" type="parTrans" cxnId="{140BADE5-0427-4297-B27F-62F49FC8AAED}">
      <dgm:prSet/>
      <dgm:spPr/>
      <dgm:t>
        <a:bodyPr/>
        <a:lstStyle/>
        <a:p>
          <a:endParaRPr lang="en-US"/>
        </a:p>
      </dgm:t>
    </dgm:pt>
    <dgm:pt modelId="{714951F9-D746-473A-AD69-42E717A38265}" type="sibTrans" cxnId="{140BADE5-0427-4297-B27F-62F49FC8AAED}">
      <dgm:prSet/>
      <dgm:spPr/>
      <dgm:t>
        <a:bodyPr/>
        <a:lstStyle/>
        <a:p>
          <a:endParaRPr lang="en-US"/>
        </a:p>
      </dgm:t>
    </dgm:pt>
    <dgm:pt modelId="{7E165A68-865E-45DF-BB3F-5D28B38AFF9E}" type="pres">
      <dgm:prSet presAssocID="{3D3C0E1C-B9BF-4D04-A1CD-67208EB75F12}" presName="Name0" presStyleCnt="0">
        <dgm:presLayoutVars>
          <dgm:dir/>
          <dgm:animLvl val="lvl"/>
          <dgm:resizeHandles val="exact"/>
        </dgm:presLayoutVars>
      </dgm:prSet>
      <dgm:spPr/>
    </dgm:pt>
    <dgm:pt modelId="{28AE351C-8A4D-41EF-B44E-FB356B547DA3}" type="pres">
      <dgm:prSet presAssocID="{3F233543-DF34-40B5-B40A-57630EC82AFE}" presName="linNode" presStyleCnt="0"/>
      <dgm:spPr/>
    </dgm:pt>
    <dgm:pt modelId="{5CDD875E-7756-42BE-8C33-86453986E72F}" type="pres">
      <dgm:prSet presAssocID="{3F233543-DF34-40B5-B40A-57630EC82AFE}" presName="parentText" presStyleLbl="node1" presStyleIdx="0" presStyleCnt="3">
        <dgm:presLayoutVars>
          <dgm:chMax val="1"/>
          <dgm:bulletEnabled val="1"/>
        </dgm:presLayoutVars>
      </dgm:prSet>
      <dgm:spPr/>
    </dgm:pt>
    <dgm:pt modelId="{05D83EE0-7990-4875-99B9-512D5F817749}" type="pres">
      <dgm:prSet presAssocID="{3F233543-DF34-40B5-B40A-57630EC82AFE}" presName="descendantText" presStyleLbl="alignAccFollowNode1" presStyleIdx="0" presStyleCnt="3" custScaleX="167182" custScaleY="115419">
        <dgm:presLayoutVars>
          <dgm:bulletEnabled val="1"/>
        </dgm:presLayoutVars>
      </dgm:prSet>
      <dgm:spPr/>
    </dgm:pt>
    <dgm:pt modelId="{D931531C-BD4B-41A9-8732-F6E56025421B}" type="pres">
      <dgm:prSet presAssocID="{2D42CF9C-FA04-4C1B-899C-CAD9A826D833}" presName="sp" presStyleCnt="0"/>
      <dgm:spPr/>
    </dgm:pt>
    <dgm:pt modelId="{E0C2DF22-DB69-4F35-B48A-10C9DF67B265}" type="pres">
      <dgm:prSet presAssocID="{BE803605-7129-4E56-9CF5-81D8A6F823C1}" presName="linNode" presStyleCnt="0"/>
      <dgm:spPr/>
    </dgm:pt>
    <dgm:pt modelId="{6E7920EC-8338-46BD-8AFB-8182BBDF9B3C}" type="pres">
      <dgm:prSet presAssocID="{BE803605-7129-4E56-9CF5-81D8A6F823C1}" presName="parentText" presStyleLbl="node1" presStyleIdx="1" presStyleCnt="3">
        <dgm:presLayoutVars>
          <dgm:chMax val="1"/>
          <dgm:bulletEnabled val="1"/>
        </dgm:presLayoutVars>
      </dgm:prSet>
      <dgm:spPr/>
    </dgm:pt>
    <dgm:pt modelId="{4DB50E78-1937-43D4-961A-E47F6997AA0C}" type="pres">
      <dgm:prSet presAssocID="{BE803605-7129-4E56-9CF5-81D8A6F823C1}" presName="descendantText" presStyleLbl="alignAccFollowNode1" presStyleIdx="1" presStyleCnt="3" custScaleX="169381" custScaleY="111669">
        <dgm:presLayoutVars>
          <dgm:bulletEnabled val="1"/>
        </dgm:presLayoutVars>
      </dgm:prSet>
      <dgm:spPr/>
    </dgm:pt>
    <dgm:pt modelId="{41738ACC-5265-4CC6-BDFA-71654BE331C1}" type="pres">
      <dgm:prSet presAssocID="{92B95F09-0BCD-4C6C-8F16-BC610D124032}" presName="sp" presStyleCnt="0"/>
      <dgm:spPr/>
    </dgm:pt>
    <dgm:pt modelId="{E63979A3-027A-4B38-B57A-3E51CD96AB1E}" type="pres">
      <dgm:prSet presAssocID="{9AF241AD-AB44-4A4D-BFDE-ED21A9820141}" presName="linNode" presStyleCnt="0"/>
      <dgm:spPr/>
    </dgm:pt>
    <dgm:pt modelId="{65424A5C-A18B-46E1-BBB3-B92A339DE435}" type="pres">
      <dgm:prSet presAssocID="{9AF241AD-AB44-4A4D-BFDE-ED21A9820141}" presName="parentText" presStyleLbl="node1" presStyleIdx="2" presStyleCnt="3">
        <dgm:presLayoutVars>
          <dgm:chMax val="1"/>
          <dgm:bulletEnabled val="1"/>
        </dgm:presLayoutVars>
      </dgm:prSet>
      <dgm:spPr/>
    </dgm:pt>
    <dgm:pt modelId="{D731AAA8-2E60-45A9-B1AD-28CC0803DB9F}" type="pres">
      <dgm:prSet presAssocID="{9AF241AD-AB44-4A4D-BFDE-ED21A9820141}" presName="descendantText" presStyleLbl="alignAccFollowNode1" presStyleIdx="2" presStyleCnt="3" custScaleX="169083" custScaleY="109559">
        <dgm:presLayoutVars>
          <dgm:bulletEnabled val="1"/>
        </dgm:presLayoutVars>
      </dgm:prSet>
      <dgm:spPr/>
    </dgm:pt>
  </dgm:ptLst>
  <dgm:cxnLst>
    <dgm:cxn modelId="{E7A17404-007B-469B-8031-E947D396F9C1}" srcId="{BE803605-7129-4E56-9CF5-81D8A6F823C1}" destId="{35578691-7442-4E93-B8B6-5FB8C95FEACE}" srcOrd="0" destOrd="0" parTransId="{84DD4ED0-94CD-4621-82F0-3A2A381DF226}" sibTransId="{0E3EE2EE-3FC6-44F2-9612-9681DBCC92D3}"/>
    <dgm:cxn modelId="{2BDD9C25-8F89-4E93-8D88-408449011523}" type="presOf" srcId="{E586CF0B-E340-426F-A6EA-31DE4E6B0B95}" destId="{05D83EE0-7990-4875-99B9-512D5F817749}" srcOrd="0" destOrd="2" presId="urn:microsoft.com/office/officeart/2005/8/layout/vList5"/>
    <dgm:cxn modelId="{FA921E2A-1E9A-468D-8FEC-8D3A669D8186}" srcId="{BE803605-7129-4E56-9CF5-81D8A6F823C1}" destId="{6D1F6752-016C-448F-BE50-921E9A11764E}" srcOrd="1" destOrd="0" parTransId="{DD56AB56-8DC6-402F-B20B-226F71D47490}" sibTransId="{42856F46-30AF-4600-8FC5-98D64ED4CB28}"/>
    <dgm:cxn modelId="{CD362033-9A13-47F8-8C97-D0C38616121C}" srcId="{3F233543-DF34-40B5-B40A-57630EC82AFE}" destId="{E586CF0B-E340-426F-A6EA-31DE4E6B0B95}" srcOrd="2" destOrd="0" parTransId="{F60140F5-8691-4415-A69E-253C70CC01B4}" sibTransId="{82FCC0EF-D56A-4ABB-90F7-189C305A5A3A}"/>
    <dgm:cxn modelId="{7E979037-2917-42A8-83F7-F006915A8690}" srcId="{3F233543-DF34-40B5-B40A-57630EC82AFE}" destId="{2EFBCFE8-359A-4ADB-96B3-4E8F21A6A48B}" srcOrd="3" destOrd="0" parTransId="{426577C6-2FFB-47E4-A15F-A90200606B0F}" sibTransId="{715C4E82-6B37-4E09-8140-B9C7884AE05D}"/>
    <dgm:cxn modelId="{10341041-F21E-4AD3-891D-77F1ACAABA38}" srcId="{3D3C0E1C-B9BF-4D04-A1CD-67208EB75F12}" destId="{BE803605-7129-4E56-9CF5-81D8A6F823C1}" srcOrd="1" destOrd="0" parTransId="{C2800890-1A0E-4AA4-AB05-73A76BD70462}" sibTransId="{92B95F09-0BCD-4C6C-8F16-BC610D124032}"/>
    <dgm:cxn modelId="{A744F46F-1481-4D2C-A1E1-A6DB9962E2B2}" type="presOf" srcId="{BE803605-7129-4E56-9CF5-81D8A6F823C1}" destId="{6E7920EC-8338-46BD-8AFB-8182BBDF9B3C}" srcOrd="0" destOrd="0" presId="urn:microsoft.com/office/officeart/2005/8/layout/vList5"/>
    <dgm:cxn modelId="{0E78B078-454D-498C-865F-D86F23B392AC}" type="presOf" srcId="{35578691-7442-4E93-B8B6-5FB8C95FEACE}" destId="{4DB50E78-1937-43D4-961A-E47F6997AA0C}" srcOrd="0" destOrd="0" presId="urn:microsoft.com/office/officeart/2005/8/layout/vList5"/>
    <dgm:cxn modelId="{4918C279-11B6-4576-B47C-49DCC4C0AED4}" srcId="{9AF241AD-AB44-4A4D-BFDE-ED21A9820141}" destId="{154DDEF4-B459-4C87-B62F-4FD17E8B0F8F}" srcOrd="1" destOrd="0" parTransId="{DBD34B9D-3A68-434D-9E95-4609BC78D72F}" sibTransId="{16A96FFD-89A7-49CA-A89C-8E1D965A4F34}"/>
    <dgm:cxn modelId="{BB8B5185-0D4D-4218-B44F-EC913D2B18D2}" type="presOf" srcId="{3D3C0E1C-B9BF-4D04-A1CD-67208EB75F12}" destId="{7E165A68-865E-45DF-BB3F-5D28B38AFF9E}" srcOrd="0" destOrd="0" presId="urn:microsoft.com/office/officeart/2005/8/layout/vList5"/>
    <dgm:cxn modelId="{4316CE85-3BF9-40B1-8F0A-3969825FEEDD}" type="presOf" srcId="{EE1D4A64-FA23-4AAF-B063-8544E5EF7969}" destId="{D731AAA8-2E60-45A9-B1AD-28CC0803DB9F}" srcOrd="0" destOrd="0" presId="urn:microsoft.com/office/officeart/2005/8/layout/vList5"/>
    <dgm:cxn modelId="{77C742A0-5F3F-4E56-86F3-4567085763EC}" type="presOf" srcId="{154DDEF4-B459-4C87-B62F-4FD17E8B0F8F}" destId="{D731AAA8-2E60-45A9-B1AD-28CC0803DB9F}" srcOrd="0" destOrd="1" presId="urn:microsoft.com/office/officeart/2005/8/layout/vList5"/>
    <dgm:cxn modelId="{1B24ACA2-D9BE-4A9A-B593-8B36BAF43371}" srcId="{9AF241AD-AB44-4A4D-BFDE-ED21A9820141}" destId="{EE1D4A64-FA23-4AAF-B063-8544E5EF7969}" srcOrd="0" destOrd="0" parTransId="{41C66646-293D-45B7-9969-21BA42AD3F51}" sibTransId="{D9691E19-E898-4EF0-9B51-39DE9AEA3B8E}"/>
    <dgm:cxn modelId="{98C068A7-7847-45D9-A46C-9FAC3247CD29}" type="presOf" srcId="{5770C470-10FC-45A5-BB5A-C90E8671D214}" destId="{4DB50E78-1937-43D4-961A-E47F6997AA0C}" srcOrd="0" destOrd="2" presId="urn:microsoft.com/office/officeart/2005/8/layout/vList5"/>
    <dgm:cxn modelId="{CE8DC6A8-E07E-4117-8ABE-153B84AE7EA3}" type="presOf" srcId="{C7862112-3E6B-4510-A613-AE7B8F1F1BB5}" destId="{05D83EE0-7990-4875-99B9-512D5F817749}" srcOrd="0" destOrd="0" presId="urn:microsoft.com/office/officeart/2005/8/layout/vList5"/>
    <dgm:cxn modelId="{6A3DEFAF-F5B1-4CDC-A8D2-8720BEAF41BD}" srcId="{3F233543-DF34-40B5-B40A-57630EC82AFE}" destId="{0D7ECE79-1B53-437E-A1FD-CF42C84F4222}" srcOrd="1" destOrd="0" parTransId="{AE20607F-1B41-4C5F-BA32-38104BA2672F}" sibTransId="{AA30F199-BB97-442C-9ED8-686E6CD7569C}"/>
    <dgm:cxn modelId="{ABD53FB5-81FE-471D-95AC-8A8D524FF052}" type="presOf" srcId="{3F233543-DF34-40B5-B40A-57630EC82AFE}" destId="{5CDD875E-7756-42BE-8C33-86453986E72F}" srcOrd="0" destOrd="0" presId="urn:microsoft.com/office/officeart/2005/8/layout/vList5"/>
    <dgm:cxn modelId="{E2A5BDB8-DA12-431F-8119-1D2D121B8814}" srcId="{3F233543-DF34-40B5-B40A-57630EC82AFE}" destId="{C7862112-3E6B-4510-A613-AE7B8F1F1BB5}" srcOrd="0" destOrd="0" parTransId="{43E558F7-62DF-417A-9A64-52ADC2519394}" sibTransId="{5A47C6AD-9CF8-43E6-AD7F-F98F2A904219}"/>
    <dgm:cxn modelId="{07B6C7B8-19B2-47F4-A376-67EA820C9E16}" srcId="{3D3C0E1C-B9BF-4D04-A1CD-67208EB75F12}" destId="{3F233543-DF34-40B5-B40A-57630EC82AFE}" srcOrd="0" destOrd="0" parTransId="{27157893-53C2-4918-B34A-89186AB87095}" sibTransId="{2D42CF9C-FA04-4C1B-899C-CAD9A826D833}"/>
    <dgm:cxn modelId="{CCCBC7B9-8E96-4DFE-BD93-ACA344F50F8C}" type="presOf" srcId="{9AF241AD-AB44-4A4D-BFDE-ED21A9820141}" destId="{65424A5C-A18B-46E1-BBB3-B92A339DE435}" srcOrd="0" destOrd="0" presId="urn:microsoft.com/office/officeart/2005/8/layout/vList5"/>
    <dgm:cxn modelId="{BEAB1BBE-D044-4249-89AC-8962FE676637}" type="presOf" srcId="{0D7ECE79-1B53-437E-A1FD-CF42C84F4222}" destId="{05D83EE0-7990-4875-99B9-512D5F817749}" srcOrd="0" destOrd="1" presId="urn:microsoft.com/office/officeart/2005/8/layout/vList5"/>
    <dgm:cxn modelId="{140BADE5-0427-4297-B27F-62F49FC8AAED}" srcId="{BE803605-7129-4E56-9CF5-81D8A6F823C1}" destId="{5770C470-10FC-45A5-BB5A-C90E8671D214}" srcOrd="2" destOrd="0" parTransId="{A203FBD4-6B4E-49C2-A622-A503E2AE46C1}" sibTransId="{714951F9-D746-473A-AD69-42E717A38265}"/>
    <dgm:cxn modelId="{F6CBC9F0-2A4F-47D8-826C-8623BB1DCC98}" type="presOf" srcId="{2EFBCFE8-359A-4ADB-96B3-4E8F21A6A48B}" destId="{05D83EE0-7990-4875-99B9-512D5F817749}" srcOrd="0" destOrd="3" presId="urn:microsoft.com/office/officeart/2005/8/layout/vList5"/>
    <dgm:cxn modelId="{2F87DFF4-41E7-4872-92FF-242460B72315}" type="presOf" srcId="{6D1F6752-016C-448F-BE50-921E9A11764E}" destId="{4DB50E78-1937-43D4-961A-E47F6997AA0C}" srcOrd="0" destOrd="1" presId="urn:microsoft.com/office/officeart/2005/8/layout/vList5"/>
    <dgm:cxn modelId="{453255FF-ECCA-4200-886F-D92E7811BD69}" srcId="{3D3C0E1C-B9BF-4D04-A1CD-67208EB75F12}" destId="{9AF241AD-AB44-4A4D-BFDE-ED21A9820141}" srcOrd="2" destOrd="0" parTransId="{457E55D3-53EC-424F-903F-CB405A6D47E0}" sibTransId="{01606486-F03B-488F-B7F7-E894F703B52E}"/>
    <dgm:cxn modelId="{E53C0246-841C-4AA6-933A-52015C600D96}" type="presParOf" srcId="{7E165A68-865E-45DF-BB3F-5D28B38AFF9E}" destId="{28AE351C-8A4D-41EF-B44E-FB356B547DA3}" srcOrd="0" destOrd="0" presId="urn:microsoft.com/office/officeart/2005/8/layout/vList5"/>
    <dgm:cxn modelId="{E39534E1-9707-4FB8-85A8-56CBF0E5371F}" type="presParOf" srcId="{28AE351C-8A4D-41EF-B44E-FB356B547DA3}" destId="{5CDD875E-7756-42BE-8C33-86453986E72F}" srcOrd="0" destOrd="0" presId="urn:microsoft.com/office/officeart/2005/8/layout/vList5"/>
    <dgm:cxn modelId="{43EF46E0-69CB-4DD3-BFC9-FB8DE22CDCCC}" type="presParOf" srcId="{28AE351C-8A4D-41EF-B44E-FB356B547DA3}" destId="{05D83EE0-7990-4875-99B9-512D5F817749}" srcOrd="1" destOrd="0" presId="urn:microsoft.com/office/officeart/2005/8/layout/vList5"/>
    <dgm:cxn modelId="{CD393F6E-FFE3-4953-95FA-CA20FE27A3B6}" type="presParOf" srcId="{7E165A68-865E-45DF-BB3F-5D28B38AFF9E}" destId="{D931531C-BD4B-41A9-8732-F6E56025421B}" srcOrd="1" destOrd="0" presId="urn:microsoft.com/office/officeart/2005/8/layout/vList5"/>
    <dgm:cxn modelId="{7DF0AB8E-5D58-46D6-A490-5533C80DC6CB}" type="presParOf" srcId="{7E165A68-865E-45DF-BB3F-5D28B38AFF9E}" destId="{E0C2DF22-DB69-4F35-B48A-10C9DF67B265}" srcOrd="2" destOrd="0" presId="urn:microsoft.com/office/officeart/2005/8/layout/vList5"/>
    <dgm:cxn modelId="{7539E6CD-1AC7-45E5-8080-195C1D21A56D}" type="presParOf" srcId="{E0C2DF22-DB69-4F35-B48A-10C9DF67B265}" destId="{6E7920EC-8338-46BD-8AFB-8182BBDF9B3C}" srcOrd="0" destOrd="0" presId="urn:microsoft.com/office/officeart/2005/8/layout/vList5"/>
    <dgm:cxn modelId="{845F06C7-9C05-4BBC-BA6D-3A6120E6CD2F}" type="presParOf" srcId="{E0C2DF22-DB69-4F35-B48A-10C9DF67B265}" destId="{4DB50E78-1937-43D4-961A-E47F6997AA0C}" srcOrd="1" destOrd="0" presId="urn:microsoft.com/office/officeart/2005/8/layout/vList5"/>
    <dgm:cxn modelId="{7CC853A3-9AA4-4CF7-B337-AAFBE42C1B4A}" type="presParOf" srcId="{7E165A68-865E-45DF-BB3F-5D28B38AFF9E}" destId="{41738ACC-5265-4CC6-BDFA-71654BE331C1}" srcOrd="3" destOrd="0" presId="urn:microsoft.com/office/officeart/2005/8/layout/vList5"/>
    <dgm:cxn modelId="{F1687D47-939F-4CB7-8DDA-9C0038FF0CDA}" type="presParOf" srcId="{7E165A68-865E-45DF-BB3F-5D28B38AFF9E}" destId="{E63979A3-027A-4B38-B57A-3E51CD96AB1E}" srcOrd="4" destOrd="0" presId="urn:microsoft.com/office/officeart/2005/8/layout/vList5"/>
    <dgm:cxn modelId="{53446B20-EC0C-44E5-9562-85CC65730A40}" type="presParOf" srcId="{E63979A3-027A-4B38-B57A-3E51CD96AB1E}" destId="{65424A5C-A18B-46E1-BBB3-B92A339DE435}" srcOrd="0" destOrd="0" presId="urn:microsoft.com/office/officeart/2005/8/layout/vList5"/>
    <dgm:cxn modelId="{6F3C1BE8-DF3E-4061-97F8-52CE94DC112C}" type="presParOf" srcId="{E63979A3-027A-4B38-B57A-3E51CD96AB1E}" destId="{D731AAA8-2E60-45A9-B1AD-28CC0803DB9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19CE-54BE-4E28-B02F-FC0C32D47EA6}">
      <dsp:nvSpPr>
        <dsp:cNvPr id="0" name=""/>
        <dsp:cNvSpPr/>
      </dsp:nvSpPr>
      <dsp:spPr>
        <a:xfrm>
          <a:off x="0" y="105325"/>
          <a:ext cx="3994453" cy="1624521"/>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rPr>
            <a:t>CAB/ RPV in Africa: CARES Trials</a:t>
          </a:r>
        </a:p>
      </dsp:txBody>
      <dsp:txXfrm>
        <a:off x="0" y="105325"/>
        <a:ext cx="3994453" cy="1624521"/>
      </dsp:txXfrm>
    </dsp:sp>
    <dsp:sp modelId="{F97D7A99-11B7-490B-A04E-B5892BCFD2FA}">
      <dsp:nvSpPr>
        <dsp:cNvPr id="0" name=""/>
        <dsp:cNvSpPr/>
      </dsp:nvSpPr>
      <dsp:spPr>
        <a:xfrm>
          <a:off x="4186919" y="117931"/>
          <a:ext cx="4123115" cy="1624521"/>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rPr>
            <a:t>CAB/ RPV in Adolescents: MOCHA Trial</a:t>
          </a:r>
        </a:p>
      </dsp:txBody>
      <dsp:txXfrm>
        <a:off x="4186919" y="117931"/>
        <a:ext cx="4123115" cy="1624521"/>
      </dsp:txXfrm>
    </dsp:sp>
    <dsp:sp modelId="{E3C6A0BD-F5B4-4C4A-BE2D-DC88B5F54944}">
      <dsp:nvSpPr>
        <dsp:cNvPr id="0" name=""/>
        <dsp:cNvSpPr/>
      </dsp:nvSpPr>
      <dsp:spPr>
        <a:xfrm>
          <a:off x="4174478" y="1857577"/>
          <a:ext cx="4141093" cy="1624521"/>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rPr>
            <a:t>CAB/RPV in Viremic: UCSF Ward 86</a:t>
          </a:r>
        </a:p>
      </dsp:txBody>
      <dsp:txXfrm>
        <a:off x="4174478" y="1857577"/>
        <a:ext cx="4141093" cy="1624521"/>
      </dsp:txXfrm>
    </dsp:sp>
    <dsp:sp modelId="{132E8637-FC6E-4DCF-B6B9-82C55DD22A4E}">
      <dsp:nvSpPr>
        <dsp:cNvPr id="0" name=""/>
        <dsp:cNvSpPr/>
      </dsp:nvSpPr>
      <dsp:spPr>
        <a:xfrm>
          <a:off x="0" y="1869273"/>
          <a:ext cx="3987441" cy="1624521"/>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rPr>
            <a:t>CAB/RPV in Adherence Challenged: LATITUDE</a:t>
          </a:r>
        </a:p>
      </dsp:txBody>
      <dsp:txXfrm>
        <a:off x="0" y="1869273"/>
        <a:ext cx="3987441" cy="162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5ABBE-E956-419A-8F3C-2E489D939EB4}">
      <dsp:nvSpPr>
        <dsp:cNvPr id="0" name=""/>
        <dsp:cNvSpPr/>
      </dsp:nvSpPr>
      <dsp:spPr>
        <a:xfrm>
          <a:off x="0" y="1104"/>
          <a:ext cx="4439739" cy="8442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96.5% viral suppression at week 24</a:t>
          </a:r>
          <a:endParaRPr lang="en-US" sz="2000" kern="1200" dirty="0"/>
        </a:p>
      </dsp:txBody>
      <dsp:txXfrm>
        <a:off x="41213" y="42317"/>
        <a:ext cx="4357313" cy="761824"/>
      </dsp:txXfrm>
    </dsp:sp>
    <dsp:sp modelId="{536302CF-E864-4D5D-9088-5563A473EDB2}">
      <dsp:nvSpPr>
        <dsp:cNvPr id="0" name=""/>
        <dsp:cNvSpPr/>
      </dsp:nvSpPr>
      <dsp:spPr>
        <a:xfrm>
          <a:off x="0" y="856900"/>
          <a:ext cx="4439739" cy="844250"/>
        </a:xfrm>
        <a:prstGeom prst="roundRect">
          <a:avLst/>
        </a:prstGeom>
        <a:solidFill>
          <a:schemeClr val="accent2">
            <a:hueOff val="-2345439"/>
            <a:satOff val="7343"/>
            <a:lumOff val="-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NO confirmed virologic failures</a:t>
          </a:r>
          <a:endParaRPr lang="en-US" sz="2000" kern="1200" dirty="0"/>
        </a:p>
      </dsp:txBody>
      <dsp:txXfrm>
        <a:off x="41213" y="898113"/>
        <a:ext cx="4357313" cy="761824"/>
      </dsp:txXfrm>
    </dsp:sp>
    <dsp:sp modelId="{6F079872-624A-4A43-9A60-F8342250034D}">
      <dsp:nvSpPr>
        <dsp:cNvPr id="0" name=""/>
        <dsp:cNvSpPr/>
      </dsp:nvSpPr>
      <dsp:spPr>
        <a:xfrm>
          <a:off x="0" y="1712697"/>
          <a:ext cx="4439739" cy="844250"/>
        </a:xfrm>
        <a:prstGeom prst="roundRect">
          <a:avLst/>
        </a:prstGeom>
        <a:solidFill>
          <a:schemeClr val="accent2">
            <a:hueOff val="-4690879"/>
            <a:satOff val="14686"/>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No unexpected safety events-  injection site reactions similar to prior trials</a:t>
          </a:r>
          <a:endParaRPr lang="en-US" sz="2000" kern="1200" dirty="0"/>
        </a:p>
      </dsp:txBody>
      <dsp:txXfrm>
        <a:off x="41213" y="1753910"/>
        <a:ext cx="4357313" cy="761824"/>
      </dsp:txXfrm>
    </dsp:sp>
    <dsp:sp modelId="{FAB799AF-B6CA-4A0E-93CA-7ECBBB181366}">
      <dsp:nvSpPr>
        <dsp:cNvPr id="0" name=""/>
        <dsp:cNvSpPr/>
      </dsp:nvSpPr>
      <dsp:spPr>
        <a:xfrm>
          <a:off x="0" y="2568493"/>
          <a:ext cx="4439739" cy="844250"/>
        </a:xfrm>
        <a:prstGeom prst="roundRect">
          <a:avLst/>
        </a:prstGeom>
        <a:solidFill>
          <a:schemeClr val="accent2">
            <a:hueOff val="-7036318"/>
            <a:satOff val="22029"/>
            <a:lumOff val="-7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CAB and RPV trough levels similar to adults</a:t>
          </a:r>
          <a:endParaRPr lang="en-US" sz="2000" kern="1200" dirty="0"/>
        </a:p>
      </dsp:txBody>
      <dsp:txXfrm>
        <a:off x="41213" y="2609706"/>
        <a:ext cx="4357313" cy="761824"/>
      </dsp:txXfrm>
    </dsp:sp>
    <dsp:sp modelId="{E6D10451-5EFF-45D4-813E-80E92CBC8EF2}">
      <dsp:nvSpPr>
        <dsp:cNvPr id="0" name=""/>
        <dsp:cNvSpPr/>
      </dsp:nvSpPr>
      <dsp:spPr>
        <a:xfrm>
          <a:off x="0" y="3424289"/>
          <a:ext cx="4439739" cy="844250"/>
        </a:xfrm>
        <a:prstGeom prst="roundRect">
          <a:avLst/>
        </a:prstGeom>
        <a:solidFill>
          <a:schemeClr val="accent2">
            <a:hueOff val="-9381758"/>
            <a:satOff val="29372"/>
            <a:lumOff val="-9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One pregnancy – term delivery, live birth, received 2 injections prior to confirmed pregnancy </a:t>
          </a:r>
          <a:endParaRPr lang="en-US" sz="2000" kern="1200" dirty="0"/>
        </a:p>
      </dsp:txBody>
      <dsp:txXfrm>
        <a:off x="41213" y="3465502"/>
        <a:ext cx="4357313" cy="7618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83EE0-7990-4875-99B9-512D5F817749}">
      <dsp:nvSpPr>
        <dsp:cNvPr id="0" name=""/>
        <dsp:cNvSpPr/>
      </dsp:nvSpPr>
      <dsp:spPr>
        <a:xfrm rot="5400000">
          <a:off x="5007607" y="-2724679"/>
          <a:ext cx="1098920" cy="664310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Week 48 data for ISL/ LEN and BIC/ LEN</a:t>
          </a:r>
        </a:p>
        <a:p>
          <a:pPr marL="171450" lvl="1" indent="-171450" algn="l" defTabSz="800100">
            <a:lnSpc>
              <a:spcPct val="90000"/>
            </a:lnSpc>
            <a:spcBef>
              <a:spcPct val="0"/>
            </a:spcBef>
            <a:spcAft>
              <a:spcPct val="15000"/>
            </a:spcAft>
            <a:buChar char="•"/>
          </a:pPr>
          <a:r>
            <a:rPr lang="en-US" sz="1800" kern="1200" dirty="0"/>
            <a:t>More data on CAB/ RPV use in expanded populations</a:t>
          </a:r>
        </a:p>
        <a:p>
          <a:pPr marL="171450" lvl="1" indent="-171450" algn="l" defTabSz="800100">
            <a:lnSpc>
              <a:spcPct val="90000"/>
            </a:lnSpc>
            <a:spcBef>
              <a:spcPct val="0"/>
            </a:spcBef>
            <a:spcAft>
              <a:spcPct val="15000"/>
            </a:spcAft>
            <a:buChar char="•"/>
          </a:pPr>
          <a:r>
            <a:rPr lang="en-US" sz="1800" kern="1200" dirty="0"/>
            <a:t>Emerging phase 2 data on </a:t>
          </a:r>
          <a:r>
            <a:rPr lang="en-US" sz="1800" kern="1200" dirty="0" err="1"/>
            <a:t>bnABs</a:t>
          </a:r>
          <a:r>
            <a:rPr lang="en-US" sz="1800" kern="1200" dirty="0"/>
            <a:t> + LEN &amp; </a:t>
          </a:r>
          <a:r>
            <a:rPr lang="en-US" sz="1800" kern="1200" dirty="0" err="1"/>
            <a:t>bnAbs</a:t>
          </a:r>
          <a:r>
            <a:rPr lang="en-US" sz="1800" kern="1200" dirty="0"/>
            <a:t> + CAB</a:t>
          </a:r>
        </a:p>
        <a:p>
          <a:pPr marL="171450" lvl="1" indent="-171450" algn="l" defTabSz="800100">
            <a:lnSpc>
              <a:spcPct val="90000"/>
            </a:lnSpc>
            <a:spcBef>
              <a:spcPct val="0"/>
            </a:spcBef>
            <a:spcAft>
              <a:spcPct val="15000"/>
            </a:spcAft>
            <a:buChar char="•"/>
          </a:pPr>
          <a:r>
            <a:rPr lang="en-US" sz="1800" kern="1200" dirty="0"/>
            <a:t>More data from REPRIEVE</a:t>
          </a:r>
        </a:p>
      </dsp:txBody>
      <dsp:txXfrm rot="-5400000">
        <a:off x="2235514" y="101059"/>
        <a:ext cx="6589462" cy="991630"/>
      </dsp:txXfrm>
    </dsp:sp>
    <dsp:sp modelId="{5CDD875E-7756-42BE-8C33-86453986E72F}">
      <dsp:nvSpPr>
        <dsp:cNvPr id="0" name=""/>
        <dsp:cNvSpPr/>
      </dsp:nvSpPr>
      <dsp:spPr>
        <a:xfrm>
          <a:off x="376" y="1803"/>
          <a:ext cx="2235137" cy="11901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Treatment</a:t>
          </a:r>
        </a:p>
      </dsp:txBody>
      <dsp:txXfrm>
        <a:off x="58474" y="59901"/>
        <a:ext cx="2118941" cy="1073946"/>
      </dsp:txXfrm>
    </dsp:sp>
    <dsp:sp modelId="{4DB50E78-1937-43D4-961A-E47F6997AA0C}">
      <dsp:nvSpPr>
        <dsp:cNvPr id="0" name=""/>
        <dsp:cNvSpPr/>
      </dsp:nvSpPr>
      <dsp:spPr>
        <a:xfrm rot="5400000">
          <a:off x="5014396" y="-1485818"/>
          <a:ext cx="1063216" cy="666468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New trials for once weekly orals (long acting INSTIs)</a:t>
          </a:r>
        </a:p>
        <a:p>
          <a:pPr marL="171450" lvl="1" indent="-171450" algn="l" defTabSz="800100">
            <a:lnSpc>
              <a:spcPct val="90000"/>
            </a:lnSpc>
            <a:spcBef>
              <a:spcPct val="0"/>
            </a:spcBef>
            <a:spcAft>
              <a:spcPct val="15000"/>
            </a:spcAft>
            <a:buChar char="•"/>
          </a:pPr>
          <a:r>
            <a:rPr lang="en-US" sz="1800" kern="1200" dirty="0"/>
            <a:t>Longer acting (q 4 month) cabotegravir in development</a:t>
          </a:r>
        </a:p>
        <a:p>
          <a:pPr marL="171450" lvl="1" indent="-171450" algn="l" defTabSz="800100">
            <a:lnSpc>
              <a:spcPct val="90000"/>
            </a:lnSpc>
            <a:spcBef>
              <a:spcPct val="0"/>
            </a:spcBef>
            <a:spcAft>
              <a:spcPct val="15000"/>
            </a:spcAft>
            <a:buChar char="•"/>
          </a:pPr>
          <a:r>
            <a:rPr lang="en-US" sz="1800" kern="1200" dirty="0"/>
            <a:t>New NRTTIs, NNRTIs, INSTIs and maturation inhibitors in early development, including long-acting therapy</a:t>
          </a:r>
        </a:p>
      </dsp:txBody>
      <dsp:txXfrm rot="-5400000">
        <a:off x="2213662" y="1366818"/>
        <a:ext cx="6612783" cy="959412"/>
      </dsp:txXfrm>
    </dsp:sp>
    <dsp:sp modelId="{6E7920EC-8338-46BD-8AFB-8182BBDF9B3C}">
      <dsp:nvSpPr>
        <dsp:cNvPr id="0" name=""/>
        <dsp:cNvSpPr/>
      </dsp:nvSpPr>
      <dsp:spPr>
        <a:xfrm>
          <a:off x="376" y="1251453"/>
          <a:ext cx="2213285" cy="119014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New ARVs</a:t>
          </a:r>
        </a:p>
      </dsp:txBody>
      <dsp:txXfrm>
        <a:off x="58474" y="1309551"/>
        <a:ext cx="2097089" cy="1073946"/>
      </dsp:txXfrm>
    </dsp:sp>
    <dsp:sp modelId="{D731AAA8-2E60-45A9-B1AD-28CC0803DB9F}">
      <dsp:nvSpPr>
        <dsp:cNvPr id="0" name=""/>
        <dsp:cNvSpPr/>
      </dsp:nvSpPr>
      <dsp:spPr>
        <a:xfrm rot="5400000">
          <a:off x="5026392" y="-234997"/>
          <a:ext cx="1043126" cy="6662343"/>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PURPOSE-1</a:t>
          </a:r>
          <a:r>
            <a:rPr lang="en-US" sz="1800" kern="1200" dirty="0"/>
            <a:t> : LEN SC q 6 months (vs. F/TDF and F/TAF) for </a:t>
          </a:r>
          <a:r>
            <a:rPr lang="en-US" sz="1800" kern="1200" dirty="0" err="1"/>
            <a:t>PrEP</a:t>
          </a:r>
          <a:r>
            <a:rPr lang="en-US" sz="1800" kern="1200" dirty="0"/>
            <a:t> in adolescent girls and young women</a:t>
          </a:r>
        </a:p>
        <a:p>
          <a:pPr marL="171450" lvl="1" indent="-171450" algn="l" defTabSz="800100">
            <a:lnSpc>
              <a:spcPct val="90000"/>
            </a:lnSpc>
            <a:spcBef>
              <a:spcPct val="0"/>
            </a:spcBef>
            <a:spcAft>
              <a:spcPct val="15000"/>
            </a:spcAft>
            <a:buChar char="•"/>
          </a:pPr>
          <a:r>
            <a:rPr lang="en-US" sz="1800" b="1" kern="1200" dirty="0"/>
            <a:t>PURPOSE-2</a:t>
          </a:r>
          <a:r>
            <a:rPr lang="en-US" sz="1800" kern="1200" dirty="0"/>
            <a:t>: LEN SC q 6 months (vs F/TDF) in MSM, TGW, TGM, and gender non-binary people for </a:t>
          </a:r>
          <a:r>
            <a:rPr lang="en-US" sz="1800" kern="1200" dirty="0" err="1"/>
            <a:t>PrEP</a:t>
          </a:r>
          <a:endParaRPr lang="en-US" sz="1800" kern="1200" dirty="0"/>
        </a:p>
      </dsp:txBody>
      <dsp:txXfrm rot="-5400000">
        <a:off x="2216784" y="2625532"/>
        <a:ext cx="6611422" cy="941284"/>
      </dsp:txXfrm>
    </dsp:sp>
    <dsp:sp modelId="{65424A5C-A18B-46E1-BBB3-B92A339DE435}">
      <dsp:nvSpPr>
        <dsp:cNvPr id="0" name=""/>
        <dsp:cNvSpPr/>
      </dsp:nvSpPr>
      <dsp:spPr>
        <a:xfrm>
          <a:off x="376" y="2501103"/>
          <a:ext cx="2216407" cy="119014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Prevention</a:t>
          </a:r>
        </a:p>
      </dsp:txBody>
      <dsp:txXfrm>
        <a:off x="58474" y="2559201"/>
        <a:ext cx="2100211" cy="10739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4/22/2024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4/22/2024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hajournals.org/doi/10.1161/CIR.000000000000062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date_01/2024</a:t>
            </a:r>
          </a:p>
          <a:p>
            <a:r>
              <a:rPr lang="en-US" dirty="0"/>
              <a:t>Target audience: nurses, pharmacists, and prescribing providers for treatment of people with HIV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31D5-CC8E-5542-9972-4FCE376784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66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age = 60, 19% female. Median CD4 610,  Median treatment time of 27 years and median of 6 prior regimens. 81% had prior h/o resistance as reason for taking a complex regimen.</a:t>
            </a:r>
          </a:p>
          <a:p>
            <a:r>
              <a:rPr lang="en-US" dirty="0" err="1"/>
              <a:t>InSTI</a:t>
            </a:r>
            <a:r>
              <a:rPr lang="en-US" dirty="0"/>
              <a:t> resistance 0%; NRTI resistance 52%; NNRTI resistance 64%; PI resistance 36%</a:t>
            </a:r>
          </a:p>
          <a:p>
            <a:r>
              <a:rPr lang="en-US" dirty="0"/>
              <a:t>Comorbidities including </a:t>
            </a:r>
            <a:r>
              <a:rPr lang="en-US" dirty="0" err="1"/>
              <a:t>dyslipdemia</a:t>
            </a:r>
            <a:r>
              <a:rPr lang="en-US" dirty="0"/>
              <a:t>  (75%) diabetes (69%) and HTN (61%) were common</a:t>
            </a:r>
          </a:p>
          <a:p>
            <a:r>
              <a:rPr lang="en-US" dirty="0"/>
              <a:t>46% on PI + INSTI with or without NRTIs</a:t>
            </a:r>
          </a:p>
          <a:p>
            <a:r>
              <a:rPr lang="en-US" dirty="0"/>
              <a:t>76% on PI + INSTI  either alone or in combination with other NRTIs or NNRTIs</a:t>
            </a:r>
          </a:p>
          <a:p>
            <a:r>
              <a:rPr lang="en-US" dirty="0"/>
              <a:t>Pill burden ranging from 2 – 9 pills </a:t>
            </a:r>
            <a:r>
              <a:rPr lang="en-US" dirty="0" err="1"/>
              <a:t>dails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a:p>
        </p:txBody>
      </p:sp>
    </p:spTree>
    <p:extLst>
      <p:ext uri="{BB962C8B-B14F-4D97-AF65-F5344CB8AC3E}">
        <p14:creationId xmlns:p14="http://schemas.microsoft.com/office/powerpoint/2010/main" val="180778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8D923-E3C0-A601-0059-11887FDE2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FC5F2-953D-E797-AAB7-6B97D5219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5B79C-0BCA-FC7C-196B-128F22EBD3B2}"/>
              </a:ext>
            </a:extLst>
          </p:cNvPr>
          <p:cNvSpPr>
            <a:spLocks noGrp="1"/>
          </p:cNvSpPr>
          <p:nvPr>
            <p:ph type="body" idx="1"/>
          </p:nvPr>
        </p:nvSpPr>
        <p:spPr/>
        <p:txBody>
          <a:bodyPr/>
          <a:lstStyle/>
          <a:p>
            <a:r>
              <a:rPr lang="en-US" dirty="0"/>
              <a:t>1 person with VL&gt;50 was still &lt;200 and resuppressed without regimen change</a:t>
            </a:r>
          </a:p>
          <a:p>
            <a:r>
              <a:rPr lang="en-US" dirty="0"/>
              <a:t>The persons without data in window all had VL&lt;50 at time of withdrawal – 1 withdrew due to nausea with loading dose on Day 1, 1 withdrew due to vomiting (chronic problem), 1 withdrawn due to CVD event (death)</a:t>
            </a:r>
          </a:p>
          <a:p>
            <a:r>
              <a:rPr lang="en-US" dirty="0"/>
              <a:t>Based on safety, efficacy, and PK data FDC single tablet of BIC 75 mg/ LEN 50 mg being used in PH 2 OLE and in PH 3</a:t>
            </a:r>
          </a:p>
        </p:txBody>
      </p:sp>
      <p:sp>
        <p:nvSpPr>
          <p:cNvPr id="4" name="Slide Number Placeholder 3">
            <a:extLst>
              <a:ext uri="{FF2B5EF4-FFF2-40B4-BE49-F238E27FC236}">
                <a16:creationId xmlns:a16="http://schemas.microsoft.com/office/drawing/2014/main" id="{68F1C79B-0E0D-FC6D-9C6F-726519505A29}"/>
              </a:ext>
            </a:extLst>
          </p:cNvPr>
          <p:cNvSpPr>
            <a:spLocks noGrp="1"/>
          </p:cNvSpPr>
          <p:nvPr>
            <p:ph type="sldNum" sz="quarter" idx="5"/>
          </p:nvPr>
        </p:nvSpPr>
        <p:spPr/>
        <p:txBody>
          <a:bodyPr/>
          <a:lstStyle/>
          <a:p>
            <a:fld id="{F264BA1E-6AC7-4534-AA62-D6AA5C834DC4}" type="slidenum">
              <a:rPr lang="en-US" smtClean="0"/>
              <a:t>12</a:t>
            </a:fld>
            <a:endParaRPr lang="en-US"/>
          </a:p>
        </p:txBody>
      </p:sp>
    </p:spTree>
    <p:extLst>
      <p:ext uri="{BB962C8B-B14F-4D97-AF65-F5344CB8AC3E}">
        <p14:creationId xmlns:p14="http://schemas.microsoft.com/office/powerpoint/2010/main" val="386931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pill once a day option for treatment experienced persons who never had this option before</a:t>
            </a:r>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a:p>
        </p:txBody>
      </p:sp>
    </p:spTree>
    <p:extLst>
      <p:ext uri="{BB962C8B-B14F-4D97-AF65-F5344CB8AC3E}">
        <p14:creationId xmlns:p14="http://schemas.microsoft.com/office/powerpoint/2010/main" val="152130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GS-1720 – 2 log drop in VL</a:t>
            </a:r>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a:p>
        </p:txBody>
      </p:sp>
    </p:spTree>
    <p:extLst>
      <p:ext uri="{BB962C8B-B14F-4D97-AF65-F5344CB8AC3E}">
        <p14:creationId xmlns:p14="http://schemas.microsoft.com/office/powerpoint/2010/main" val="53270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a:p>
        </p:txBody>
      </p:sp>
    </p:spTree>
    <p:extLst>
      <p:ext uri="{BB962C8B-B14F-4D97-AF65-F5344CB8AC3E}">
        <p14:creationId xmlns:p14="http://schemas.microsoft.com/office/powerpoint/2010/main" val="55640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Uganda, </a:t>
            </a:r>
            <a:r>
              <a:rPr lang="en-US" dirty="0" err="1"/>
              <a:t>kenya</a:t>
            </a:r>
            <a:r>
              <a:rPr lang="en-US" dirty="0"/>
              <a:t>, South Africa. N=512 and only 4 withdrew</a:t>
            </a:r>
          </a:p>
          <a:p>
            <a:r>
              <a:rPr lang="en-US" dirty="0"/>
              <a:t>58% women. Most A1. 74% with prior NNRTI exposure. 92% on IDTG based </a:t>
            </a:r>
            <a:r>
              <a:rPr lang="en-US" dirty="0" err="1"/>
              <a:t>regiomen</a:t>
            </a:r>
            <a:r>
              <a:rPr lang="en-US" dirty="0"/>
              <a:t> at entry. Median of 8 years on treatment prior to study</a:t>
            </a:r>
          </a:p>
          <a:p>
            <a:r>
              <a:rPr lang="en-US" b="0" i="0" dirty="0">
                <a:solidFill>
                  <a:srgbClr val="000000"/>
                </a:solidFill>
                <a:effectLst/>
                <a:latin typeface="Open Sans" panose="020B0606030504020204" pitchFamily="34" charset="0"/>
              </a:rPr>
              <a:t>57% viral subtype A1; 21% baseline BMI ≥30kg/m2).</a:t>
            </a:r>
            <a:endParaRPr lang="en-US" dirty="0"/>
          </a:p>
          <a:p>
            <a:r>
              <a:rPr lang="en-US" dirty="0"/>
              <a:t>Had to be suppressed on oral therapy</a:t>
            </a:r>
          </a:p>
          <a:p>
            <a:r>
              <a:rPr lang="en-US" dirty="0"/>
              <a:t>VL monitoring every 24 weeks (in alignment with WHO guidelines)</a:t>
            </a:r>
          </a:p>
          <a:p>
            <a:r>
              <a:rPr lang="en-US" dirty="0"/>
              <a:t>No pre-randomization testing for resistance – samples collected for Archive testing but done after start.</a:t>
            </a:r>
          </a:p>
          <a:p>
            <a:r>
              <a:rPr lang="en-US" dirty="0"/>
              <a:t>Outcomes of Viral efficacy and treatment satisfaction</a:t>
            </a:r>
          </a:p>
          <a:p>
            <a:r>
              <a:rPr lang="en-US" dirty="0"/>
              <a:t>N=512 and only 4 withdrew – 2 in each arm. 1 in CAB arm was due to injection site abscess</a:t>
            </a:r>
          </a:p>
          <a:p>
            <a:r>
              <a:rPr lang="en-US" dirty="0"/>
              <a:t>83% of participants received ALL injections withing the protocol mandated 7 day window</a:t>
            </a:r>
          </a:p>
          <a:p>
            <a:r>
              <a:rPr lang="en-US" dirty="0"/>
              <a:t>96% of all injections were within window</a:t>
            </a:r>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a:p>
        </p:txBody>
      </p:sp>
    </p:spTree>
    <p:extLst>
      <p:ext uri="{BB962C8B-B14F-4D97-AF65-F5344CB8AC3E}">
        <p14:creationId xmlns:p14="http://schemas.microsoft.com/office/powerpoint/2010/main" val="201546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3D6E-644A-5531-8A90-D865842E9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A216D-DFEA-BC30-91D3-AA4F40181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C3034-D06D-E3E7-4570-8C591704AA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EB58F-AEB4-06D1-F397-A1E9878307DB}"/>
              </a:ext>
            </a:extLst>
          </p:cNvPr>
          <p:cNvSpPr>
            <a:spLocks noGrp="1"/>
          </p:cNvSpPr>
          <p:nvPr>
            <p:ph type="sldNum" sz="quarter" idx="5"/>
          </p:nvPr>
        </p:nvSpPr>
        <p:spPr/>
        <p:txBody>
          <a:bodyPr/>
          <a:lstStyle/>
          <a:p>
            <a:fld id="{F264BA1E-6AC7-4534-AA62-D6AA5C834DC4}" type="slidenum">
              <a:rPr lang="en-US" smtClean="0"/>
              <a:t>18</a:t>
            </a:fld>
            <a:endParaRPr lang="en-US"/>
          </a:p>
        </p:txBody>
      </p:sp>
    </p:spTree>
    <p:extLst>
      <p:ext uri="{BB962C8B-B14F-4D97-AF65-F5344CB8AC3E}">
        <p14:creationId xmlns:p14="http://schemas.microsoft.com/office/powerpoint/2010/main" val="1845572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a:p>
        </p:txBody>
      </p:sp>
    </p:spTree>
    <p:extLst>
      <p:ext uri="{BB962C8B-B14F-4D97-AF65-F5344CB8AC3E}">
        <p14:creationId xmlns:p14="http://schemas.microsoft.com/office/powerpoint/2010/main" val="152878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label trial where all participants switched from a prior suppressive oral regimen to CAB-RPV</a:t>
            </a:r>
          </a:p>
          <a:p>
            <a:r>
              <a:rPr lang="en-US" dirty="0"/>
              <a:t>All received a 4 week oral lead in then received injectables.</a:t>
            </a:r>
          </a:p>
          <a:p>
            <a:r>
              <a:rPr lang="en-US" dirty="0"/>
              <a:t>Median age 15, 51% female, 92% vertically infected, BMI median 19.5, Median </a:t>
            </a:r>
            <a:r>
              <a:rPr lang="en-US" dirty="0" err="1"/>
              <a:t>wt</a:t>
            </a:r>
            <a:r>
              <a:rPr lang="en-US" dirty="0"/>
              <a:t> 48 kg</a:t>
            </a:r>
          </a:p>
          <a:p>
            <a:r>
              <a:rPr lang="en-US" dirty="0"/>
              <a:t>2 year trial – data presented was results from week 24 of trial. 141 of 144 completed to week 144 – so high retention in study</a:t>
            </a:r>
          </a:p>
          <a:p>
            <a:r>
              <a:rPr lang="en-US" dirty="0"/>
              <a:t>***look up background treatment experience and incoming regimens. Was prior </a:t>
            </a:r>
            <a:r>
              <a:rPr lang="en-US" dirty="0" err="1"/>
              <a:t>Vf</a:t>
            </a:r>
            <a:r>
              <a:rPr lang="en-US" dirty="0"/>
              <a:t> allowed?</a:t>
            </a:r>
          </a:p>
        </p:txBody>
      </p:sp>
      <p:sp>
        <p:nvSpPr>
          <p:cNvPr id="4" name="Slide Number Placeholder 3"/>
          <p:cNvSpPr>
            <a:spLocks noGrp="1"/>
          </p:cNvSpPr>
          <p:nvPr>
            <p:ph type="sldNum" sz="quarter" idx="5"/>
          </p:nvPr>
        </p:nvSpPr>
        <p:spPr/>
        <p:txBody>
          <a:bodyPr/>
          <a:lstStyle/>
          <a:p>
            <a:fld id="{F264BA1E-6AC7-4534-AA62-D6AA5C834DC4}" type="slidenum">
              <a:rPr lang="en-US" smtClean="0"/>
              <a:t>20</a:t>
            </a:fld>
            <a:endParaRPr lang="en-US"/>
          </a:p>
        </p:txBody>
      </p:sp>
    </p:spTree>
    <p:extLst>
      <p:ext uri="{BB962C8B-B14F-4D97-AF65-F5344CB8AC3E}">
        <p14:creationId xmlns:p14="http://schemas.microsoft.com/office/powerpoint/2010/main" val="8628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Patter of ISRs </a:t>
            </a:r>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a:p>
        </p:txBody>
      </p:sp>
    </p:spTree>
    <p:extLst>
      <p:ext uri="{BB962C8B-B14F-4D97-AF65-F5344CB8AC3E}">
        <p14:creationId xmlns:p14="http://schemas.microsoft.com/office/powerpoint/2010/main" val="283167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randomized open label trial</a:t>
            </a:r>
          </a:p>
          <a:p>
            <a:r>
              <a:rPr lang="en-US" dirty="0"/>
              <a:t>Monthly IM CAB/ RPV versus oral SOC – ONLY q 4 week dosing was allowed for CAB-RPV</a:t>
            </a:r>
          </a:p>
          <a:p>
            <a:r>
              <a:rPr lang="en-US" dirty="0"/>
              <a:t>Not virally suppressed despite oral ART for &gt;= 6 months or loss to follow up with ART non-adherence for &gt;= 6 months</a:t>
            </a:r>
          </a:p>
          <a:p>
            <a:r>
              <a:rPr lang="en-US" dirty="0"/>
              <a:t>No INSTI or RPV RAMs historically or by screening</a:t>
            </a:r>
          </a:p>
          <a:p>
            <a:r>
              <a:rPr lang="en-US" dirty="0"/>
              <a:t>No Hep B</a:t>
            </a:r>
          </a:p>
          <a:p>
            <a:r>
              <a:rPr lang="en-US" dirty="0"/>
              <a:t>NO trial exclusions based on current CD4 count or viral load</a:t>
            </a:r>
          </a:p>
          <a:p>
            <a:r>
              <a:rPr lang="en-US" dirty="0"/>
              <a:t>No exclusions based on substance or alcohol use of unstable housing</a:t>
            </a:r>
          </a:p>
          <a:p>
            <a:endParaRPr lang="en-US" dirty="0"/>
          </a:p>
          <a:p>
            <a:r>
              <a:rPr lang="en-US" dirty="0"/>
              <a:t>CEI = max of $675 in Step 1, time limited, did not continue once achieved VS and randomized</a:t>
            </a:r>
          </a:p>
          <a:p>
            <a:endParaRPr lang="en-US" dirty="0"/>
          </a:p>
          <a:p>
            <a:r>
              <a:rPr lang="en-US" b="0" i="0" dirty="0">
                <a:solidFill>
                  <a:srgbClr val="000000"/>
                </a:solidFill>
                <a:effectLst/>
                <a:latin typeface="Open Sans" panose="020B0606030504020204" pitchFamily="34" charset="0"/>
              </a:rPr>
              <a:t>434 eligible participants were enrolled in Step 1. Median age 40 years, 70% male, 64% Black/African American, 17% Hispanic, 5% transgender, 14% current/prior injection drug use, median CD4+ cells 270/mm3, and median HIV-1 RNA 3.55 log10 c/</a:t>
            </a:r>
            <a:r>
              <a:rPr lang="en-US" b="0" i="0" dirty="0" err="1">
                <a:solidFill>
                  <a:srgbClr val="000000"/>
                </a:solidFill>
                <a:effectLst/>
                <a:latin typeface="Open Sans" panose="020B0606030504020204" pitchFamily="34" charset="0"/>
              </a:rPr>
              <a:t>mL.</a:t>
            </a:r>
            <a:r>
              <a:rPr lang="en-US" b="0" i="0" dirty="0">
                <a:solidFill>
                  <a:srgbClr val="000000"/>
                </a:solidFill>
                <a:effectLst/>
                <a:latin typeface="Open Sans" panose="020B0606030504020204" pitchFamily="34" charset="0"/>
              </a:rPr>
              <a:t>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294 eligible participants were randomized in Step 2 (LAI n=146, SOC n=148). 140 did not make it to step 2 – initially in 2019 and step 1 was 20 weeks, 60% advanced to Step 2 (50/50 mix due to lack of VS vs LTFU or WD). In protocol versions 2 and 3, Step 1 shortened to 12 weeks and then 4 weeks – as soon as suppressed then able to randomized. Higher rate of transition to step 2 and less off VF to exclude form step 2. By version 3 90% advanced to step 2.</a:t>
            </a:r>
            <a:endParaRPr lang="en-US" dirty="0"/>
          </a:p>
          <a:p>
            <a:endParaRPr lang="en-US" dirty="0"/>
          </a:p>
          <a:p>
            <a:r>
              <a:rPr lang="en-US" dirty="0"/>
              <a:t>Step 3:Open label extension – if VL suppressed offered all CAB/ RPV LA</a:t>
            </a:r>
          </a:p>
          <a:p>
            <a:r>
              <a:rPr lang="en-US" dirty="0"/>
              <a:t>Step 4: oral therapy observation arm for anyone who received at least one dose of IM therapy but subsequently had to stop IM for any reason</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a:p>
        </p:txBody>
      </p:sp>
    </p:spTree>
    <p:extLst>
      <p:ext uri="{BB962C8B-B14F-4D97-AF65-F5344CB8AC3E}">
        <p14:creationId xmlns:p14="http://schemas.microsoft.com/office/powerpoint/2010/main" val="1948560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8DD6-608C-7C3D-5535-F57015D5C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C15AB-5767-3A64-E043-A6EDC9166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7B570-2E17-5887-92B1-326B73CE12C0}"/>
              </a:ext>
            </a:extLst>
          </p:cNvPr>
          <p:cNvSpPr>
            <a:spLocks noGrp="1"/>
          </p:cNvSpPr>
          <p:nvPr>
            <p:ph type="body" idx="1"/>
          </p:nvPr>
        </p:nvSpPr>
        <p:spPr/>
        <p:txBody>
          <a:bodyPr/>
          <a:lstStyle/>
          <a:p>
            <a:r>
              <a:rPr lang="en-US" dirty="0">
                <a:solidFill>
                  <a:schemeClr val="bg1"/>
                </a:solidFill>
              </a:rPr>
              <a:t>Injection Timing:</a:t>
            </a:r>
          </a:p>
          <a:p>
            <a:pPr marL="285750" indent="-285750">
              <a:buFont typeface="Arial" panose="020B0604020202020204" pitchFamily="34" charset="0"/>
              <a:buChar char="•"/>
            </a:pPr>
            <a:r>
              <a:rPr lang="en-US" dirty="0">
                <a:solidFill>
                  <a:schemeClr val="bg1"/>
                </a:solidFill>
              </a:rPr>
              <a:t>Early (&lt;21 days) 1%</a:t>
            </a:r>
          </a:p>
          <a:p>
            <a:pPr marL="285750" indent="-285750">
              <a:buFont typeface="Arial" panose="020B0604020202020204" pitchFamily="34" charset="0"/>
              <a:buChar char="•"/>
            </a:pPr>
            <a:r>
              <a:rPr lang="en-US" dirty="0">
                <a:solidFill>
                  <a:schemeClr val="bg1"/>
                </a:solidFill>
              </a:rPr>
              <a:t>On Time(21-25 days) 93%</a:t>
            </a:r>
          </a:p>
          <a:p>
            <a:pPr marL="285750" indent="-285750">
              <a:buFont typeface="Arial" panose="020B0604020202020204" pitchFamily="34" charset="0"/>
              <a:buChar char="•"/>
            </a:pPr>
            <a:r>
              <a:rPr lang="en-US" dirty="0">
                <a:solidFill>
                  <a:schemeClr val="bg1"/>
                </a:solidFill>
              </a:rPr>
              <a:t>Delayed (&gt;= 36 days) 3%</a:t>
            </a:r>
          </a:p>
          <a:p>
            <a:pPr marL="285750" indent="-285750">
              <a:buFont typeface="Arial" panose="020B0604020202020204" pitchFamily="34" charset="0"/>
              <a:buChar char="•"/>
            </a:pPr>
            <a:r>
              <a:rPr lang="en-US" dirty="0">
                <a:solidFill>
                  <a:schemeClr val="bg1"/>
                </a:solidFill>
              </a:rPr>
              <a:t>Missed 3%</a:t>
            </a:r>
          </a:p>
          <a:p>
            <a:endParaRPr lang="en-US" dirty="0"/>
          </a:p>
          <a:p>
            <a:endParaRPr lang="en-US" dirty="0"/>
          </a:p>
        </p:txBody>
      </p:sp>
      <p:sp>
        <p:nvSpPr>
          <p:cNvPr id="4" name="Slide Number Placeholder 3">
            <a:extLst>
              <a:ext uri="{FF2B5EF4-FFF2-40B4-BE49-F238E27FC236}">
                <a16:creationId xmlns:a16="http://schemas.microsoft.com/office/drawing/2014/main" id="{799391D5-57A9-F164-73C7-5B44E7492778}"/>
              </a:ext>
            </a:extLst>
          </p:cNvPr>
          <p:cNvSpPr>
            <a:spLocks noGrp="1"/>
          </p:cNvSpPr>
          <p:nvPr>
            <p:ph type="sldNum" sz="quarter" idx="5"/>
          </p:nvPr>
        </p:nvSpPr>
        <p:spPr/>
        <p:txBody>
          <a:bodyPr/>
          <a:lstStyle/>
          <a:p>
            <a:fld id="{F264BA1E-6AC7-4534-AA62-D6AA5C834DC4}" type="slidenum">
              <a:rPr lang="en-US" smtClean="0"/>
              <a:t>23</a:t>
            </a:fld>
            <a:endParaRPr lang="en-US"/>
          </a:p>
        </p:txBody>
      </p:sp>
    </p:spTree>
    <p:extLst>
      <p:ext uri="{BB962C8B-B14F-4D97-AF65-F5344CB8AC3E}">
        <p14:creationId xmlns:p14="http://schemas.microsoft.com/office/powerpoint/2010/main" val="327853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F026-EE56-1F96-E32A-B217A7827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6E90E-CA84-2CF2-A5F8-2F935C970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E9065-10F6-520F-FDD0-48401B4CBD92}"/>
              </a:ext>
            </a:extLst>
          </p:cNvPr>
          <p:cNvSpPr>
            <a:spLocks noGrp="1"/>
          </p:cNvSpPr>
          <p:nvPr>
            <p:ph type="body" idx="1"/>
          </p:nvPr>
        </p:nvSpPr>
        <p:spPr/>
        <p:txBody>
          <a:bodyPr/>
          <a:lstStyle/>
          <a:p>
            <a:r>
              <a:rPr lang="en-US" dirty="0"/>
              <a:t>Regimen Failure = VF or Treatment Discontinuation</a:t>
            </a:r>
          </a:p>
          <a:p>
            <a:r>
              <a:rPr lang="en-US" dirty="0"/>
              <a:t>Treatment related failure = first occurrence of virologic failure OR treatment discontinuation due to AE </a:t>
            </a:r>
          </a:p>
          <a:p>
            <a:r>
              <a:rPr lang="en-US" dirty="0"/>
              <a:t>Based on these findings, in FEB 2024 DSMB recommended halting randomization and offering all participants LA therapy trial is on going and all </a:t>
            </a:r>
            <a:r>
              <a:rPr lang="en-US" dirty="0" err="1"/>
              <a:t>participats</a:t>
            </a:r>
            <a:r>
              <a:rPr lang="en-US" dirty="0"/>
              <a:t> offered CAB-RPV with ongoing follow up gong forward in trial so more </a:t>
            </a:r>
            <a:r>
              <a:rPr lang="en-US" dirty="0" err="1"/>
              <a:t>dtat</a:t>
            </a:r>
            <a:r>
              <a:rPr lang="en-US" dirty="0"/>
              <a:t> to come on durability of treatment acceptance, viral suppression, and safety over time</a:t>
            </a:r>
          </a:p>
        </p:txBody>
      </p:sp>
      <p:sp>
        <p:nvSpPr>
          <p:cNvPr id="4" name="Slide Number Placeholder 3">
            <a:extLst>
              <a:ext uri="{FF2B5EF4-FFF2-40B4-BE49-F238E27FC236}">
                <a16:creationId xmlns:a16="http://schemas.microsoft.com/office/drawing/2014/main" id="{B40B45A0-7E8B-6A0D-3BC2-20BD45AE9CE2}"/>
              </a:ext>
            </a:extLst>
          </p:cNvPr>
          <p:cNvSpPr>
            <a:spLocks noGrp="1"/>
          </p:cNvSpPr>
          <p:nvPr>
            <p:ph type="sldNum" sz="quarter" idx="5"/>
          </p:nvPr>
        </p:nvSpPr>
        <p:spPr/>
        <p:txBody>
          <a:bodyPr/>
          <a:lstStyle/>
          <a:p>
            <a:fld id="{F264BA1E-6AC7-4534-AA62-D6AA5C834DC4}" type="slidenum">
              <a:rPr lang="en-US" smtClean="0"/>
              <a:t>24</a:t>
            </a:fld>
            <a:endParaRPr lang="en-US"/>
          </a:p>
        </p:txBody>
      </p:sp>
    </p:spTree>
    <p:extLst>
      <p:ext uri="{BB962C8B-B14F-4D97-AF65-F5344CB8AC3E}">
        <p14:creationId xmlns:p14="http://schemas.microsoft.com/office/powerpoint/2010/main" val="172981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 the confirmed VF – 2 participants in each arm developed new resistance mutations at virologic failure. Both CAB-RPV failures resuppressed on an oral regimen</a:t>
            </a: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a:p>
        </p:txBody>
      </p:sp>
    </p:spTree>
    <p:extLst>
      <p:ext uri="{BB962C8B-B14F-4D97-AF65-F5344CB8AC3E}">
        <p14:creationId xmlns:p14="http://schemas.microsoft.com/office/powerpoint/2010/main" val="795800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Dosing interval: 19 (32%) transitioned to every 8 week dosing by week 48 • Late injections: 17 (29%) had at least one injection &gt;7 days late and 8 (14%) &gt;14 days late • 3 were lost to follow-up; remainder persisted on LA-CAB/RPV and were suppressed at week 4</a:t>
            </a:r>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a:p>
        </p:txBody>
      </p:sp>
    </p:spTree>
    <p:extLst>
      <p:ext uri="{BB962C8B-B14F-4D97-AF65-F5344CB8AC3E}">
        <p14:creationId xmlns:p14="http://schemas.microsoft.com/office/powerpoint/2010/main" val="518915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Excluded those with any known CVD. Also could not be on statin, gemfibrozil, or PCSk9 inhibitors at study entry</a:t>
            </a:r>
          </a:p>
          <a:p>
            <a:pPr algn="l"/>
            <a:r>
              <a:rPr lang="en-US" dirty="0"/>
              <a:t>Flat dosing of statin – not LDL targeted therapy</a:t>
            </a:r>
          </a:p>
          <a:p>
            <a:pPr algn="l"/>
            <a:r>
              <a:rPr lang="en-US" dirty="0"/>
              <a:t>Stains lower LDL but also potentially impact inflammation and immune activation</a:t>
            </a:r>
          </a:p>
          <a:p>
            <a:pPr algn="l"/>
            <a:r>
              <a:rPr lang="en-US" dirty="0"/>
              <a:t>Included those rated as low to moderate risk using ASCVD risk score – those who would NOT meet criteria for statin therapy by current guidelines</a:t>
            </a:r>
          </a:p>
          <a:p>
            <a:pPr algn="l"/>
            <a:r>
              <a:rPr lang="en-US" b="0" i="0" dirty="0">
                <a:solidFill>
                  <a:srgbClr val="4D4D4D"/>
                </a:solidFill>
                <a:effectLst/>
                <a:latin typeface="ff-quadraat-web-pro"/>
              </a:rPr>
              <a:t>4.5% (interquartile range, 2.1 to 7.0) on a scale of low risk (&lt;5%), borderline risk, (5 to &lt;7.5%), intermediate risk (7.5 to &lt;20%), and high risk (≥20%).</a:t>
            </a:r>
          </a:p>
          <a:p>
            <a:pPr algn="l"/>
            <a:endParaRPr lang="en-US" b="0" i="0" dirty="0">
              <a:solidFill>
                <a:srgbClr val="4D4D4D"/>
              </a:solidFill>
              <a:effectLst/>
              <a:latin typeface="ff-quadraat-web-pro"/>
            </a:endParaRPr>
          </a:p>
          <a:p>
            <a:pPr algn="l"/>
            <a:r>
              <a:rPr lang="en-US" b="0" i="0" dirty="0">
                <a:solidFill>
                  <a:srgbClr val="4D4D4D"/>
                </a:solidFill>
                <a:effectLst/>
                <a:latin typeface="ff-quadraat-web-pro"/>
              </a:rPr>
              <a:t>Flat dosing of pitavastatin –all received 4 mg dose, not adjusted based on LDL</a:t>
            </a:r>
          </a:p>
          <a:p>
            <a:pPr algn="l"/>
            <a:r>
              <a:rPr lang="en-US" b="0" i="0" dirty="0">
                <a:solidFill>
                  <a:srgbClr val="4D4D4D"/>
                </a:solidFill>
                <a:effectLst/>
                <a:latin typeface="ff-quadraat-web-pro"/>
              </a:rPr>
              <a:t>IN those on </a:t>
            </a:r>
            <a:r>
              <a:rPr lang="en-US" b="0" i="0" dirty="0" err="1">
                <a:solidFill>
                  <a:srgbClr val="4D4D4D"/>
                </a:solidFill>
                <a:effectLst/>
                <a:latin typeface="ff-quadraat-web-pro"/>
              </a:rPr>
              <a:t>Pitava</a:t>
            </a:r>
            <a:r>
              <a:rPr lang="en-US" b="0" i="0" dirty="0">
                <a:solidFill>
                  <a:srgbClr val="4D4D4D"/>
                </a:solidFill>
                <a:effectLst/>
                <a:latin typeface="ff-quadraat-web-pro"/>
              </a:rPr>
              <a:t>: LDL dropped from baseline of 108  to 70</a:t>
            </a:r>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29</a:t>
            </a:fld>
            <a:endParaRPr lang="en-US"/>
          </a:p>
        </p:txBody>
      </p:sp>
    </p:spTree>
    <p:extLst>
      <p:ext uri="{BB962C8B-B14F-4D97-AF65-F5344CB8AC3E}">
        <p14:creationId xmlns:p14="http://schemas.microsoft.com/office/powerpoint/2010/main" val="3012389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30</a:t>
            </a:fld>
            <a:endParaRPr lang="en-US" dirty="0"/>
          </a:p>
        </p:txBody>
      </p:sp>
    </p:spTree>
    <p:extLst>
      <p:ext uri="{BB962C8B-B14F-4D97-AF65-F5344CB8AC3E}">
        <p14:creationId xmlns:p14="http://schemas.microsoft.com/office/powerpoint/2010/main" val="403237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effect was maintained across subgroups (age, birth sex, race, baseline ASCVD risk, and other baseline RFs)</a:t>
            </a:r>
          </a:p>
          <a:p>
            <a:pPr marL="0" indent="0">
              <a:buFont typeface="Arial" panose="020B0604020202020204" pitchFamily="34" charset="0"/>
              <a:buNone/>
            </a:pPr>
            <a:r>
              <a:rPr lang="en-US" dirty="0"/>
              <a:t>Side effect profile low for pitavastatin</a:t>
            </a:r>
          </a:p>
          <a:p>
            <a:pPr marL="603647" lvl="1" indent="-342900"/>
            <a:r>
              <a:rPr lang="en-US" dirty="0"/>
              <a:t>Few had muscle-related symptoms (2.3% vs 1.4%), even fewer had to stop due to muscle related side effects (1.1% vs 0.5%)</a:t>
            </a:r>
          </a:p>
          <a:p>
            <a:pPr marL="603647" lvl="1" indent="-342900"/>
            <a:r>
              <a:rPr lang="en-US" dirty="0"/>
              <a:t>New diabetes events slightly higher in pitavastatin arm (5.3% vs 4.0%). IRR 1.25 (1.09 – 1.66)</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a:p>
        </p:txBody>
      </p:sp>
    </p:spTree>
    <p:extLst>
      <p:ext uri="{BB962C8B-B14F-4D97-AF65-F5344CB8AC3E}">
        <p14:creationId xmlns:p14="http://schemas.microsoft.com/office/powerpoint/2010/main" val="3173786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000000"/>
              </a:solidFill>
              <a:effectLst/>
              <a:latin typeface="Source Sans Pro" panose="020B0503030403020204" pitchFamily="34" charset="0"/>
            </a:endParaRPr>
          </a:p>
          <a:p>
            <a:pPr marL="742950" lvl="1" indent="-285750" algn="l">
              <a:buFont typeface="Arial" panose="020B0604020202020204" pitchFamily="34" charset="0"/>
              <a:buChar char="•"/>
            </a:pPr>
            <a:r>
              <a:rPr lang="en-US" b="0" i="0" dirty="0">
                <a:solidFill>
                  <a:srgbClr val="000000"/>
                </a:solidFill>
                <a:effectLst/>
                <a:latin typeface="Source Sans Pro" panose="020B0503030403020204" pitchFamily="34" charset="0"/>
              </a:rPr>
              <a:t>When 10-year ASCVD risk estimates are 5 to &lt;20%, the Panel recommends initiating at least moderate intensity statin therapy </a:t>
            </a:r>
            <a:r>
              <a:rPr lang="en-US" b="1" i="0" dirty="0">
                <a:solidFill>
                  <a:srgbClr val="000000"/>
                </a:solidFill>
                <a:effectLst/>
                <a:latin typeface="Source Sans Pro" panose="020B0503030403020204" pitchFamily="34" charset="0"/>
              </a:rPr>
              <a:t>(AI)</a:t>
            </a:r>
            <a:r>
              <a:rPr lang="en-US" b="0" i="0" dirty="0">
                <a:solidFill>
                  <a:srgbClr val="000000"/>
                </a:solidFill>
                <a:effectLst/>
                <a:latin typeface="Source Sans Pro" panose="020B0503030403020204" pitchFamily="34" charset="0"/>
              </a:rPr>
              <a:t>. </a:t>
            </a:r>
          </a:p>
          <a:p>
            <a:pPr marL="1143000" lvl="2" indent="-228600" algn="l">
              <a:buFont typeface="Arial" panose="020B0604020202020204" pitchFamily="34" charset="0"/>
              <a:buChar char="•"/>
            </a:pPr>
            <a:r>
              <a:rPr lang="en-US" b="0" i="0" dirty="0">
                <a:solidFill>
                  <a:srgbClr val="000000"/>
                </a:solidFill>
                <a:effectLst/>
                <a:latin typeface="Source Sans Pro" panose="020B0503030403020204" pitchFamily="34" charset="0"/>
              </a:rPr>
              <a:t>Recommended options for moderate intensity statin therapy</a:t>
            </a:r>
            <a:r>
              <a:rPr lang="en-US" b="0" i="0" baseline="30000" dirty="0">
                <a:solidFill>
                  <a:srgbClr val="000000"/>
                </a:solidFill>
                <a:effectLst/>
                <a:latin typeface="Source Sans Pro" panose="020B0503030403020204" pitchFamily="34" charset="0"/>
              </a:rPr>
              <a:t>1</a:t>
            </a:r>
            <a:r>
              <a:rPr lang="en-US" b="0" i="0" dirty="0">
                <a:solidFill>
                  <a:srgbClr val="000000"/>
                </a:solidFill>
                <a:effectLst/>
                <a:latin typeface="Source Sans Pro" panose="020B0503030403020204" pitchFamily="34" charset="0"/>
              </a:rPr>
              <a:t> include: </a:t>
            </a:r>
          </a:p>
          <a:p>
            <a:pPr marL="1600200" lvl="3" indent="-228600" algn="l">
              <a:buFont typeface="Arial" panose="020B0604020202020204" pitchFamily="34" charset="0"/>
              <a:buChar char="•"/>
            </a:pPr>
            <a:r>
              <a:rPr lang="en-US" b="0" i="0" dirty="0">
                <a:solidFill>
                  <a:srgbClr val="000000"/>
                </a:solidFill>
                <a:effectLst/>
                <a:latin typeface="Source Sans Pro" panose="020B0503030403020204" pitchFamily="34" charset="0"/>
              </a:rPr>
              <a:t> Pitavastatin 4mg once daily </a:t>
            </a:r>
            <a:r>
              <a:rPr lang="en-US" b="1" i="0" dirty="0">
                <a:solidFill>
                  <a:srgbClr val="000000"/>
                </a:solidFill>
                <a:effectLst/>
                <a:latin typeface="Source Sans Pro" panose="020B0503030403020204" pitchFamily="34" charset="0"/>
              </a:rPr>
              <a:t>(AI)</a:t>
            </a:r>
            <a:r>
              <a:rPr lang="en-US" b="0" i="0" dirty="0">
                <a:solidFill>
                  <a:srgbClr val="000000"/>
                </a:solidFill>
                <a:effectLst/>
                <a:latin typeface="Source Sans Pro" panose="020B0503030403020204" pitchFamily="34" charset="0"/>
              </a:rPr>
              <a:t> </a:t>
            </a:r>
          </a:p>
          <a:p>
            <a:pPr marL="1600200" lvl="3" indent="-228600" algn="l">
              <a:buFont typeface="Arial" panose="020B0604020202020204" pitchFamily="34" charset="0"/>
              <a:buChar char="•"/>
            </a:pPr>
            <a:r>
              <a:rPr lang="en-US" b="0" i="0" dirty="0">
                <a:solidFill>
                  <a:srgbClr val="000000"/>
                </a:solidFill>
                <a:effectLst/>
                <a:latin typeface="Source Sans Pro" panose="020B0503030403020204" pitchFamily="34" charset="0"/>
              </a:rPr>
              <a:t>Atorvastatin 20mg once daily </a:t>
            </a:r>
            <a:r>
              <a:rPr lang="en-US" b="1" i="0" dirty="0">
                <a:solidFill>
                  <a:srgbClr val="000000"/>
                </a:solidFill>
                <a:effectLst/>
                <a:latin typeface="Source Sans Pro" panose="020B0503030403020204" pitchFamily="34" charset="0"/>
              </a:rPr>
              <a:t>(AII) </a:t>
            </a:r>
            <a:endParaRPr lang="en-US" b="0" i="0" dirty="0">
              <a:solidFill>
                <a:srgbClr val="000000"/>
              </a:solidFill>
              <a:effectLst/>
              <a:latin typeface="Source Sans Pro" panose="020B0503030403020204" pitchFamily="34" charset="0"/>
            </a:endParaRPr>
          </a:p>
          <a:p>
            <a:pPr marL="1600200" lvl="3" indent="-228600" algn="l">
              <a:buFont typeface="Arial" panose="020B0604020202020204" pitchFamily="34" charset="0"/>
              <a:buChar char="•"/>
            </a:pPr>
            <a:r>
              <a:rPr lang="en-US" b="0" i="0" dirty="0">
                <a:solidFill>
                  <a:srgbClr val="000000"/>
                </a:solidFill>
                <a:effectLst/>
                <a:latin typeface="Source Sans Pro" panose="020B0503030403020204" pitchFamily="34" charset="0"/>
              </a:rPr>
              <a:t>Rosuvastatin 10mg once daily </a:t>
            </a:r>
            <a:r>
              <a:rPr lang="en-US" b="1" i="0" dirty="0">
                <a:solidFill>
                  <a:srgbClr val="000000"/>
                </a:solidFill>
                <a:effectLst/>
                <a:latin typeface="Source Sans Pro" panose="020B0503030403020204" pitchFamily="34" charset="0"/>
              </a:rPr>
              <a:t>(AII) </a:t>
            </a:r>
            <a:endParaRPr lang="en-US" b="0" i="0" dirty="0">
              <a:solidFill>
                <a:srgbClr val="000000"/>
              </a:solidFill>
              <a:effectLst/>
              <a:latin typeface="Source Sans Pro" panose="020B0503030403020204" pitchFamily="34" charset="0"/>
            </a:endParaRPr>
          </a:p>
          <a:p>
            <a:pPr marL="742950" lvl="1" indent="-285750" algn="l">
              <a:buFont typeface="Arial" panose="020B0604020202020204" pitchFamily="34" charset="0"/>
              <a:buChar char="•"/>
            </a:pPr>
            <a:r>
              <a:rPr lang="en-US" b="0" i="0" dirty="0">
                <a:solidFill>
                  <a:srgbClr val="000000"/>
                </a:solidFill>
                <a:effectLst/>
                <a:latin typeface="Source Sans Pro" panose="020B0503030403020204" pitchFamily="34" charset="0"/>
              </a:rPr>
              <a:t>When 10-year ASCVD risk estimates are &lt;5%, the Panel favors initiating at least moderate intensity statin therapy </a:t>
            </a:r>
            <a:r>
              <a:rPr lang="en-US" b="1" i="0" dirty="0">
                <a:solidFill>
                  <a:srgbClr val="000000"/>
                </a:solidFill>
                <a:effectLst/>
                <a:latin typeface="Source Sans Pro" panose="020B0503030403020204" pitchFamily="34" charset="0"/>
              </a:rPr>
              <a:t>(CI)</a:t>
            </a:r>
            <a:r>
              <a:rPr lang="en-US" b="0" i="0" dirty="0">
                <a:solidFill>
                  <a:srgbClr val="000000"/>
                </a:solidFill>
                <a:effectLst/>
                <a:latin typeface="Source Sans Pro" panose="020B0503030403020204" pitchFamily="34" charset="0"/>
              </a:rPr>
              <a:t>. The absolute benefit from statin therapy is modest in this population, therefore the decision to initiate a statin </a:t>
            </a:r>
            <a:r>
              <a:rPr lang="en-US" b="1" i="0" dirty="0">
                <a:solidFill>
                  <a:srgbClr val="000000"/>
                </a:solidFill>
                <a:effectLst/>
                <a:latin typeface="Source Sans Pro" panose="020B0503030403020204" pitchFamily="34" charset="0"/>
              </a:rPr>
              <a:t>should take into account the presence or absence of HIV-related factors that can increase ASCVD risk. (low nadir or low current CD4, prolonged viremia/ longer periods without effective treatment, fatty liver </a:t>
            </a:r>
            <a:r>
              <a:rPr lang="en-US" b="1" i="0" dirty="0" err="1">
                <a:solidFill>
                  <a:srgbClr val="000000"/>
                </a:solidFill>
                <a:effectLst/>
                <a:latin typeface="Source Sans Pro" panose="020B0503030403020204" pitchFamily="34" charset="0"/>
              </a:rPr>
              <a:t>dz</a:t>
            </a:r>
            <a:r>
              <a:rPr lang="en-US" b="1" i="0" dirty="0">
                <a:solidFill>
                  <a:srgbClr val="000000"/>
                </a:solidFill>
                <a:effectLst/>
                <a:latin typeface="Source Sans Pro" panose="020B0503030403020204" pitchFamily="34" charset="0"/>
              </a:rPr>
              <a:t>, lipodystrophy, Hep C.</a:t>
            </a:r>
          </a:p>
          <a:p>
            <a:pPr marL="1143000" lvl="2" indent="-228600" algn="l">
              <a:buFont typeface="Arial" panose="020B0604020202020204" pitchFamily="34" charset="0"/>
              <a:buChar char="•"/>
            </a:pPr>
            <a:r>
              <a:rPr lang="en-US" b="0" i="0" dirty="0">
                <a:solidFill>
                  <a:srgbClr val="000000"/>
                </a:solidFill>
                <a:effectLst/>
                <a:latin typeface="Source Sans Pro" panose="020B0503030403020204" pitchFamily="34" charset="0"/>
              </a:rPr>
              <a:t>Same options for moderate intensity statin therapy as recommended for 10-year ASCVD risk estimates of 5 to &lt;20% (see above) </a:t>
            </a:r>
          </a:p>
          <a:p>
            <a:pPr algn="l">
              <a:buFont typeface="Arial" panose="020B0604020202020204" pitchFamily="34" charset="0"/>
              <a:buChar char="•"/>
            </a:pPr>
            <a:r>
              <a:rPr lang="en-US" b="0" i="0" dirty="0">
                <a:solidFill>
                  <a:srgbClr val="000000"/>
                </a:solidFill>
                <a:effectLst/>
                <a:latin typeface="Source Sans Pro" panose="020B0503030403020204" pitchFamily="34" charset="0"/>
              </a:rPr>
              <a:t>Age &lt;40 years </a:t>
            </a:r>
          </a:p>
          <a:p>
            <a:pPr marL="742950" lvl="1" indent="-285750" algn="l">
              <a:buFont typeface="Arial" panose="020B0604020202020204" pitchFamily="34" charset="0"/>
              <a:buChar char="•"/>
            </a:pPr>
            <a:r>
              <a:rPr lang="en-US" b="0" i="0" dirty="0">
                <a:solidFill>
                  <a:srgbClr val="000000"/>
                </a:solidFill>
                <a:effectLst/>
                <a:latin typeface="Source Sans Pro" panose="020B0503030403020204" pitchFamily="34" charset="0"/>
              </a:rPr>
              <a:t>Data are insufficient to recommend for or against statin therapy as primary prevention of ASCVD in people with HIV. In the general population, lifestyle modifications are recommended for people age &lt;40 years, with statin therapy considered only in select populations (see </a:t>
            </a:r>
            <a:r>
              <a:rPr lang="en-US" b="0" i="0" u="none" strike="noStrike" dirty="0">
                <a:solidFill>
                  <a:srgbClr val="000000"/>
                </a:solidFill>
                <a:effectLst/>
                <a:latin typeface="Source Sans Pro" panose="020B0503030403020204" pitchFamily="34" charset="0"/>
                <a:hlinkClick r:id="rId3"/>
              </a:rPr>
              <a:t>AHA/ACC/</a:t>
            </a:r>
            <a:r>
              <a:rPr lang="en-US" b="0" i="0" u="none" strike="noStrike" dirty="0" err="1">
                <a:solidFill>
                  <a:srgbClr val="000000"/>
                </a:solidFill>
                <a:effectLst/>
                <a:latin typeface="Source Sans Pro" panose="020B0503030403020204" pitchFamily="34" charset="0"/>
                <a:hlinkClick r:id="rId3"/>
              </a:rPr>
              <a:t>Multisociety</a:t>
            </a:r>
            <a:r>
              <a:rPr lang="en-US" b="0" i="0" u="none" strike="noStrike" dirty="0">
                <a:solidFill>
                  <a:srgbClr val="000000"/>
                </a:solidFill>
                <a:effectLst/>
                <a:latin typeface="Source Sans Pro" panose="020B0503030403020204" pitchFamily="34" charset="0"/>
                <a:hlinkClick r:id="rId3"/>
              </a:rPr>
              <a:t> Guidelines</a:t>
            </a:r>
            <a:r>
              <a:rPr lang="en-US" b="0" i="0" dirty="0">
                <a:solidFill>
                  <a:srgbClr val="000000"/>
                </a:solidFill>
                <a:effectLst/>
                <a:latin typeface="Source Sans Pro" panose="020B0503030403020204" pitchFamily="34" charset="0"/>
              </a:rPr>
              <a:t>).</a:t>
            </a:r>
          </a:p>
          <a:p>
            <a:pPr marL="457200" lvl="1" indent="0" algn="l">
              <a:buFont typeface="Arial" panose="020B0604020202020204" pitchFamily="34" charset="0"/>
              <a:buNone/>
            </a:pPr>
            <a:endParaRPr lang="en-US" b="0" i="0" dirty="0">
              <a:solidFill>
                <a:srgbClr val="000000"/>
              </a:solidFill>
              <a:effectLst/>
              <a:latin typeface="Source Sans Pro" panose="020B0503030403020204" pitchFamily="34" charset="0"/>
            </a:endParaRPr>
          </a:p>
          <a:p>
            <a:pPr marL="457200" lvl="1" indent="0" algn="l">
              <a:buFont typeface="Arial" panose="020B0604020202020204" pitchFamily="34" charset="0"/>
              <a:buNone/>
            </a:pPr>
            <a:r>
              <a:rPr lang="en-US" b="0" i="0" dirty="0">
                <a:solidFill>
                  <a:srgbClr val="000000"/>
                </a:solidFill>
                <a:effectLst/>
                <a:latin typeface="Source Sans Pro" panose="020B0503030403020204" pitchFamily="34" charset="0"/>
              </a:rPr>
              <a:t>Initiation of statin therapy should be deferred in pregnant individuals at low-to-intermediate ASCVD risk until after pregnancy, and statin therapy should be discontinued if a person with HIV becomes pregnant. Breastfeeding</a:t>
            </a:r>
            <a:r>
              <a:rPr lang="en-US" b="1" i="0" dirty="0">
                <a:solidFill>
                  <a:srgbClr val="000000"/>
                </a:solidFill>
                <a:effectLst/>
                <a:latin typeface="Source Sans Pro" panose="020B0503030403020204" pitchFamily="34" charset="0"/>
              </a:rPr>
              <a:t> is not recommended </a:t>
            </a:r>
            <a:r>
              <a:rPr lang="en-US" b="0" i="0" dirty="0">
                <a:solidFill>
                  <a:srgbClr val="000000"/>
                </a:solidFill>
                <a:effectLst/>
                <a:latin typeface="Source Sans Pro" panose="020B0503030403020204" pitchFamily="34" charset="0"/>
              </a:rPr>
              <a:t>while a person is on statin therapy.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a:p>
        </p:txBody>
      </p:sp>
    </p:spTree>
    <p:extLst>
      <p:ext uri="{BB962C8B-B14F-4D97-AF65-F5344CB8AC3E}">
        <p14:creationId xmlns:p14="http://schemas.microsoft.com/office/powerpoint/2010/main" val="3524348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amount of data on an international group of PWH that tracked CV events  over time</a:t>
            </a:r>
          </a:p>
        </p:txBody>
      </p:sp>
      <p:sp>
        <p:nvSpPr>
          <p:cNvPr id="4" name="Slide Number Placeholder 3"/>
          <p:cNvSpPr>
            <a:spLocks noGrp="1"/>
          </p:cNvSpPr>
          <p:nvPr>
            <p:ph type="sldNum" sz="quarter" idx="5"/>
          </p:nvPr>
        </p:nvSpPr>
        <p:spPr/>
        <p:txBody>
          <a:bodyPr/>
          <a:lstStyle/>
          <a:p>
            <a:fld id="{F264BA1E-6AC7-4534-AA62-D6AA5C834DC4}" type="slidenum">
              <a:rPr lang="en-US" smtClean="0"/>
              <a:t>34</a:t>
            </a:fld>
            <a:endParaRPr lang="en-US"/>
          </a:p>
        </p:txBody>
      </p:sp>
    </p:spTree>
    <p:extLst>
      <p:ext uri="{BB962C8B-B14F-4D97-AF65-F5344CB8AC3E}">
        <p14:creationId xmlns:p14="http://schemas.microsoft.com/office/powerpoint/2010/main" val="377153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REPRIEVE data on biomarkers, effects on plaque, and understanding how statins are acting to reduce CV events</a:t>
            </a:r>
          </a:p>
          <a:p>
            <a:r>
              <a:rPr lang="en-US" dirty="0"/>
              <a:t>ASCVD risk scores HIV UNDERESTIMATED risk (based on actual CV events observed in REPRIEVE) for women and African Americans (check AA data)</a:t>
            </a:r>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a:p>
        </p:txBody>
      </p:sp>
    </p:spTree>
    <p:extLst>
      <p:ext uri="{BB962C8B-B14F-4D97-AF65-F5344CB8AC3E}">
        <p14:creationId xmlns:p14="http://schemas.microsoft.com/office/powerpoint/2010/main" val="336974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r>
              <a:rPr lang="en-US" sz="1000" dirty="0"/>
              <a:t>National HIV </a:t>
            </a:r>
            <a:r>
              <a:rPr lang="en-US" sz="1000" dirty="0" err="1"/>
              <a:t>PrEP</a:t>
            </a:r>
            <a:r>
              <a:rPr lang="en-US" sz="1000"/>
              <a:t> Curriculum: https://www.hivprep.uw.edu/</a:t>
            </a:r>
            <a:endParaRPr lang="en-US" sz="1000" dirty="0"/>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36</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118065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on new data that I think will influence our practice in terms of significantly changing our clinical practice and treatment options to expand access to effective treatment, especially those who have been left out of prior trials or those facing challenges with adherence and treatment success.</a:t>
            </a:r>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a:p>
        </p:txBody>
      </p:sp>
    </p:spTree>
    <p:extLst>
      <p:ext uri="{BB962C8B-B14F-4D97-AF65-F5344CB8AC3E}">
        <p14:creationId xmlns:p14="http://schemas.microsoft.com/office/powerpoint/2010/main" val="401079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ARVs=antiretrovirals</a:t>
            </a:r>
          </a:p>
          <a:p>
            <a:r>
              <a:rPr lang="en-US" dirty="0"/>
              <a:t>New class of medication known as a capsid inhibitor</a:t>
            </a:r>
          </a:p>
          <a:p>
            <a:r>
              <a:rPr lang="en-US" dirty="0"/>
              <a:t>Unlike prior ARVs that work by blocking an enzyme the virus uses, </a:t>
            </a:r>
            <a:r>
              <a:rPr lang="en-US" dirty="0" err="1"/>
              <a:t>lenacapavir</a:t>
            </a:r>
            <a:r>
              <a:rPr lang="en-US" dirty="0"/>
              <a:t> works by binding to and inhibiting a viral structure known as the capsid.</a:t>
            </a:r>
          </a:p>
          <a:p>
            <a:r>
              <a:rPr lang="en-US" dirty="0"/>
              <a:t>Potent and blocks multiple points in the HIV life cycle</a:t>
            </a:r>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95932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CD4 786, Mean age 40, 18% female</a:t>
            </a:r>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a:p>
        </p:txBody>
      </p:sp>
    </p:spTree>
    <p:extLst>
      <p:ext uri="{BB962C8B-B14F-4D97-AF65-F5344CB8AC3E}">
        <p14:creationId xmlns:p14="http://schemas.microsoft.com/office/powerpoint/2010/main" val="313141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469C7-3BDE-C28D-DEF4-5A9D007AA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342AC-0E47-8A9E-33F3-6F0B35B69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1A071-FD13-6222-1529-76804EEEA6D3}"/>
              </a:ext>
            </a:extLst>
          </p:cNvPr>
          <p:cNvSpPr>
            <a:spLocks noGrp="1"/>
          </p:cNvSpPr>
          <p:nvPr>
            <p:ph type="body" idx="1"/>
          </p:nvPr>
        </p:nvSpPr>
        <p:spPr/>
        <p:txBody>
          <a:bodyPr/>
          <a:lstStyle/>
          <a:p>
            <a:r>
              <a:rPr lang="en-US" dirty="0"/>
              <a:t>One person with VL&gt;50 at week 24 (blip to 64) resuppressed at week 30 without any change in regimen and had adequate levels of both LEN and ISL. Participant remains on study drug.</a:t>
            </a:r>
          </a:p>
          <a:p>
            <a:r>
              <a:rPr lang="en-US" dirty="0"/>
              <a:t>Withdrawals in both arms NOT related to study drug and all had VL&lt;50 at time of withdrawal.</a:t>
            </a:r>
          </a:p>
          <a:p>
            <a:r>
              <a:rPr lang="en-US" dirty="0"/>
              <a:t>Only reported Treatment related AEs in ISL LEN arm were nausea and dry mouth – 3.8% for each</a:t>
            </a:r>
          </a:p>
          <a:p>
            <a:r>
              <a:rPr lang="en-US" dirty="0"/>
              <a:t>No difference between groups in CD4 counts and in absolute lymphocyte counts at week 24</a:t>
            </a:r>
          </a:p>
          <a:p>
            <a:r>
              <a:rPr lang="en-US" dirty="0"/>
              <a:t>No discontinuations due to CD4 or absolute lymphocyte counts</a:t>
            </a:r>
          </a:p>
          <a:p>
            <a:endParaRPr lang="en-US" dirty="0"/>
          </a:p>
        </p:txBody>
      </p:sp>
      <p:sp>
        <p:nvSpPr>
          <p:cNvPr id="4" name="Slide Number Placeholder 3">
            <a:extLst>
              <a:ext uri="{FF2B5EF4-FFF2-40B4-BE49-F238E27FC236}">
                <a16:creationId xmlns:a16="http://schemas.microsoft.com/office/drawing/2014/main" id="{0C6E6405-A9AE-47A0-4445-C17A707716E3}"/>
              </a:ext>
            </a:extLst>
          </p:cNvPr>
          <p:cNvSpPr>
            <a:spLocks noGrp="1"/>
          </p:cNvSpPr>
          <p:nvPr>
            <p:ph type="sldNum" sz="quarter" idx="5"/>
          </p:nvPr>
        </p:nvSpPr>
        <p:spPr/>
        <p:txBody>
          <a:bodyPr/>
          <a:lstStyle/>
          <a:p>
            <a:fld id="{F264BA1E-6AC7-4534-AA62-D6AA5C834DC4}" type="slidenum">
              <a:rPr lang="en-US" smtClean="0"/>
              <a:t>9</a:t>
            </a:fld>
            <a:endParaRPr lang="en-US"/>
          </a:p>
        </p:txBody>
      </p:sp>
    </p:spTree>
    <p:extLst>
      <p:ext uri="{BB962C8B-B14F-4D97-AF65-F5344CB8AC3E}">
        <p14:creationId xmlns:p14="http://schemas.microsoft.com/office/powerpoint/2010/main" val="416898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Tenofovir and INSTI sparing regimen</a:t>
            </a:r>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a:p>
        </p:txBody>
      </p:sp>
    </p:spTree>
    <p:extLst>
      <p:ext uri="{BB962C8B-B14F-4D97-AF65-F5344CB8AC3E}">
        <p14:creationId xmlns:p14="http://schemas.microsoft.com/office/powerpoint/2010/main" val="2961164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3" y="1519148"/>
            <a:ext cx="7772399" cy="1909859"/>
          </a:xfrm>
        </p:spPr>
        <p:txBody>
          <a:bodyPr anchor="t"/>
          <a:lstStyle>
            <a:lvl1pPr algn="ctr">
              <a:defRPr sz="4200">
                <a:ln>
                  <a:noFill/>
                </a:ln>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chemeClr val="bg1"/>
                </a:solidFill>
                <a:effectLst>
                  <a:outerShdw blurRad="50800" dist="38100" dir="18900000" algn="b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pic>
        <p:nvPicPr>
          <p:cNvPr id="9" name="Picture 8">
            <a:extLst>
              <a:ext uri="{FF2B5EF4-FFF2-40B4-BE49-F238E27FC236}">
                <a16:creationId xmlns:a16="http://schemas.microsoft.com/office/drawing/2014/main" id="{AC4ABCEC-D257-06A5-82D0-DF52EDC1DCB6}"/>
              </a:ext>
            </a:extLst>
          </p:cNvPr>
          <p:cNvPicPr>
            <a:picLocks noChangeAspect="1"/>
          </p:cNvPicPr>
          <p:nvPr userDrawn="1"/>
        </p:nvPicPr>
        <p:blipFill rotWithShape="1">
          <a:blip r:embed="rId2"/>
          <a:srcRect t="9572" b="14048"/>
          <a:stretch/>
        </p:blipFill>
        <p:spPr>
          <a:xfrm>
            <a:off x="7166043" y="1"/>
            <a:ext cx="1977957" cy="1069208"/>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609459D0-228D-AF48-65CE-8150694CB5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25" y="109856"/>
            <a:ext cx="2321668" cy="953699"/>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7EF28839-1DCC-29CA-B0D5-F188C3CD83D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8233" b="48291"/>
          <a:stretch/>
        </p:blipFill>
        <p:spPr>
          <a:xfrm>
            <a:off x="2280401" y="119387"/>
            <a:ext cx="4764781" cy="11185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vl2pPr>
              <a:buClr>
                <a:schemeClr val="bg1"/>
              </a:buClr>
              <a:defRPr>
                <a:solidFill>
                  <a:schemeClr val="bg1"/>
                </a:solidFill>
                <a:effectLst>
                  <a:outerShdw blurRad="50800" dist="38100" dir="18900000" algn="bl" rotWithShape="0">
                    <a:prstClr val="black">
                      <a:alpha val="40000"/>
                    </a:prstClr>
                  </a:outerShdw>
                </a:effectLst>
              </a:defRPr>
            </a:lvl2pPr>
            <a:lvl3pPr>
              <a:buClr>
                <a:schemeClr val="bg1"/>
              </a:buClr>
              <a:defRPr>
                <a:solidFill>
                  <a:schemeClr val="bg1"/>
                </a:solidFill>
                <a:effectLst>
                  <a:outerShdw blurRad="50800" dist="38100" dir="18900000" algn="bl" rotWithShape="0">
                    <a:prstClr val="black">
                      <a:alpha val="40000"/>
                    </a:prstClr>
                  </a:outerShdw>
                </a:effectLst>
              </a:defRPr>
            </a:lvl3pPr>
            <a:lvl4pPr>
              <a:buClr>
                <a:schemeClr val="bg1"/>
              </a:buClr>
              <a:defRPr>
                <a:solidFill>
                  <a:schemeClr val="bg1"/>
                </a:solidFill>
                <a:effectLst>
                  <a:outerShdw blurRad="50800" dist="38100" dir="18900000" algn="bl" rotWithShape="0">
                    <a:prstClr val="black">
                      <a:alpha val="40000"/>
                    </a:prstClr>
                  </a:outerShdw>
                </a:effectLst>
              </a:defRPr>
            </a:lvl4pPr>
            <a:lvl5pPr>
              <a:buClr>
                <a:schemeClr val="bg1"/>
              </a:buClr>
              <a:defRPr>
                <a:solidFill>
                  <a:schemeClr val="bg1"/>
                </a:solidFill>
                <a:effectLst>
                  <a:outerShdw blurRad="50800" dist="38100" dir="18900000" algn="b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7">
            <a:extLst>
              <a:ext uri="{FF2B5EF4-FFF2-40B4-BE49-F238E27FC236}">
                <a16:creationId xmlns:a16="http://schemas.microsoft.com/office/drawing/2014/main" id="{252E8433-DC53-29F1-68BB-ACB6042E3062}"/>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182B2EFE-7F6B-2BCD-8D63-098909FA1964}"/>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8" y="2390378"/>
            <a:ext cx="7659687" cy="876300"/>
          </a:xfrm>
        </p:spPr>
        <p:txBody>
          <a:bodyPr anchor="t"/>
          <a:lstStyle>
            <a:lvl1pPr algn="ctr">
              <a:defRPr sz="3600" b="0" cap="all">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22325" y="1165225"/>
            <a:ext cx="6135687" cy="1225154"/>
          </a:xfrm>
        </p:spPr>
        <p:txBody>
          <a:bodyPr anchor="b"/>
          <a:lstStyle>
            <a:lvl1pPr marL="0" indent="0">
              <a:buNone/>
              <a:defRPr sz="2000">
                <a:solidFill>
                  <a:schemeClr val="bg1"/>
                </a:solidFill>
                <a:effectLst>
                  <a:outerShdw blurRad="50800" dist="38100" dir="18900000" algn="b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reeform 7">
            <a:extLst>
              <a:ext uri="{FF2B5EF4-FFF2-40B4-BE49-F238E27FC236}">
                <a16:creationId xmlns:a16="http://schemas.microsoft.com/office/drawing/2014/main" id="{93277E15-2815-5463-4947-7A75F668F9D4}"/>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BFC3D2E0-7A47-1985-820D-E4F68AD766CB}"/>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sz="half" idx="1"/>
          </p:nvPr>
        </p:nvSpPr>
        <p:spPr>
          <a:xfrm>
            <a:off x="457212" y="1152144"/>
            <a:ext cx="4071079" cy="3323480"/>
          </a:xfrm>
        </p:spPr>
        <p:txBody>
          <a:bodyPr/>
          <a:lstStyle>
            <a:lvl1pPr marL="228600" indent="-228600">
              <a:buClr>
                <a:schemeClr val="bg1"/>
              </a:buClr>
              <a:defRPr sz="2800">
                <a:solidFill>
                  <a:schemeClr val="bg1"/>
                </a:solidFill>
                <a:effectLst>
                  <a:outerShdw blurRad="50800" dist="38100" dir="18900000" algn="bl" rotWithShape="0">
                    <a:prstClr val="black">
                      <a:alpha val="40000"/>
                    </a:prstClr>
                  </a:outerShdw>
                </a:effectLst>
              </a:defRPr>
            </a:lvl1pPr>
            <a:lvl2pPr marL="512763" indent="-228600">
              <a:buClr>
                <a:schemeClr val="bg1"/>
              </a:buClr>
              <a:defRPr sz="2400">
                <a:solidFill>
                  <a:schemeClr val="bg1"/>
                </a:solidFill>
                <a:effectLst>
                  <a:outerShdw blurRad="50800" dist="38100" dir="18900000" algn="bl" rotWithShape="0">
                    <a:prstClr val="black">
                      <a:alpha val="40000"/>
                    </a:prstClr>
                  </a:outerShdw>
                </a:effectLst>
              </a:defRPr>
            </a:lvl2pPr>
            <a:lvl3pPr marL="914400" indent="-228600">
              <a:buClr>
                <a:schemeClr val="bg1"/>
              </a:buClr>
              <a:defRPr sz="2000">
                <a:solidFill>
                  <a:schemeClr val="bg1"/>
                </a:solidFill>
                <a:effectLst>
                  <a:outerShdw blurRad="50800" dist="38100" dir="18900000" algn="bl" rotWithShape="0">
                    <a:prstClr val="black">
                      <a:alpha val="40000"/>
                    </a:prstClr>
                  </a:outerShdw>
                </a:effectLst>
              </a:defRPr>
            </a:lvl3pPr>
            <a:lvl4pPr marL="1141413" indent="-228600">
              <a:buClr>
                <a:schemeClr val="bg1"/>
              </a:buClr>
              <a:defRPr sz="1800">
                <a:solidFill>
                  <a:schemeClr val="bg1"/>
                </a:solidFill>
                <a:effectLst>
                  <a:outerShdw blurRad="50800" dist="38100" dir="18900000" algn="bl" rotWithShape="0">
                    <a:prstClr val="black">
                      <a:alpha val="40000"/>
                    </a:prstClr>
                  </a:outerShdw>
                </a:effectLst>
              </a:defRPr>
            </a:lvl4pPr>
            <a:lvl5pPr marL="1427163" indent="-228600">
              <a:buClr>
                <a:schemeClr val="bg1"/>
              </a:buClr>
              <a:defRPr sz="1800">
                <a:solidFill>
                  <a:schemeClr val="bg1"/>
                </a:solidFill>
                <a:effectLst>
                  <a:outerShdw blurRad="50800" dist="38100" dir="18900000" algn="bl" rotWithShape="0">
                    <a:prstClr val="black">
                      <a:alpha val="40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1703" y="1152144"/>
            <a:ext cx="4071080" cy="3323480"/>
          </a:xfrm>
        </p:spPr>
        <p:txBody>
          <a:bodyPr/>
          <a:lstStyle>
            <a:lvl1pPr marL="228600" indent="-228600">
              <a:buClr>
                <a:schemeClr val="bg1"/>
              </a:buClr>
              <a:defRPr sz="2800">
                <a:solidFill>
                  <a:schemeClr val="bg1"/>
                </a:solidFill>
                <a:effectLst>
                  <a:outerShdw blurRad="50800" dist="38100" dir="18900000" algn="bl" rotWithShape="0">
                    <a:prstClr val="black">
                      <a:alpha val="40000"/>
                    </a:prstClr>
                  </a:outerShdw>
                </a:effectLst>
              </a:defRPr>
            </a:lvl1pPr>
            <a:lvl2pPr marL="512763" indent="-228600">
              <a:buClr>
                <a:schemeClr val="bg1"/>
              </a:buClr>
              <a:defRPr sz="2400">
                <a:solidFill>
                  <a:schemeClr val="bg1"/>
                </a:solidFill>
                <a:effectLst>
                  <a:outerShdw blurRad="50800" dist="38100" dir="18900000" algn="bl" rotWithShape="0">
                    <a:prstClr val="black">
                      <a:alpha val="40000"/>
                    </a:prstClr>
                  </a:outerShdw>
                </a:effectLst>
              </a:defRPr>
            </a:lvl2pPr>
            <a:lvl3pPr marL="914400" indent="-228600">
              <a:buClr>
                <a:schemeClr val="bg1"/>
              </a:buClr>
              <a:defRPr sz="2000">
                <a:solidFill>
                  <a:schemeClr val="bg1"/>
                </a:solidFill>
                <a:effectLst>
                  <a:outerShdw blurRad="50800" dist="38100" dir="18900000" algn="bl" rotWithShape="0">
                    <a:prstClr val="black">
                      <a:alpha val="40000"/>
                    </a:prstClr>
                  </a:outerShdw>
                </a:effectLst>
              </a:defRPr>
            </a:lvl3pPr>
            <a:lvl4pPr marL="1141413" indent="-228600">
              <a:buClr>
                <a:schemeClr val="bg1"/>
              </a:buClr>
              <a:defRPr sz="1800">
                <a:solidFill>
                  <a:schemeClr val="bg1"/>
                </a:solidFill>
                <a:effectLst>
                  <a:outerShdw blurRad="50800" dist="38100" dir="18900000" algn="bl" rotWithShape="0">
                    <a:prstClr val="black">
                      <a:alpha val="40000"/>
                    </a:prstClr>
                  </a:outerShdw>
                </a:effectLst>
              </a:defRPr>
            </a:lvl4pPr>
            <a:lvl5pPr marL="1427163" indent="-228600">
              <a:buClr>
                <a:schemeClr val="bg1"/>
              </a:buClr>
              <a:defRPr sz="1800">
                <a:solidFill>
                  <a:schemeClr val="bg1"/>
                </a:solidFill>
                <a:effectLst>
                  <a:outerShdw blurRad="50800" dist="38100" dir="18900000" algn="bl" rotWithShape="0">
                    <a:prstClr val="black">
                      <a:alpha val="40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7">
            <a:extLst>
              <a:ext uri="{FF2B5EF4-FFF2-40B4-BE49-F238E27FC236}">
                <a16:creationId xmlns:a16="http://schemas.microsoft.com/office/drawing/2014/main" id="{6597FB0F-7F93-7FBB-2F1E-391DF9BAE7D6}"/>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5B2CD3ED-6502-E355-46B5-9F31B6B6A997}"/>
              </a:ext>
            </a:extLst>
          </p:cNvPr>
          <p:cNvPicPr>
            <a:picLocks noChangeAspect="1"/>
          </p:cNvPicPr>
          <p:nvPr userDrawn="1"/>
        </p:nvPicPr>
        <p:blipFill rotWithShape="1">
          <a:blip r:embed="rId3"/>
          <a:srcRect b="29403"/>
          <a:stretch/>
        </p:blipFill>
        <p:spPr>
          <a:xfrm>
            <a:off x="6823268" y="3041515"/>
            <a:ext cx="2320732" cy="163835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457199" y="1233454"/>
            <a:ext cx="4038599" cy="479822"/>
          </a:xfrm>
        </p:spPr>
        <p:txBody>
          <a:bodyPr anchor="b">
            <a:noAutofit/>
          </a:bodyPr>
          <a:lstStyle>
            <a:lvl1pPr marL="0" indent="0" algn="l">
              <a:buNone/>
              <a:defRPr sz="2800" b="0">
                <a:solidFill>
                  <a:schemeClr val="bg1"/>
                </a:solidFill>
                <a:effectLst>
                  <a:outerShdw blurRad="50800" dist="38100" dir="18900000" algn="bl"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06543"/>
            <a:ext cx="4038598" cy="2669087"/>
          </a:xfrm>
        </p:spPr>
        <p:txBody>
          <a:bodyPr/>
          <a:lstStyle>
            <a:lvl1pPr>
              <a:buClr>
                <a:schemeClr val="bg1"/>
              </a:buClr>
              <a:defRPr sz="2400">
                <a:solidFill>
                  <a:schemeClr val="bg1"/>
                </a:solidFill>
                <a:effectLst>
                  <a:outerShdw blurRad="50800" dist="38100" dir="18900000" algn="bl" rotWithShape="0">
                    <a:prstClr val="black">
                      <a:alpha val="40000"/>
                    </a:prstClr>
                  </a:outerShdw>
                </a:effectLst>
              </a:defRPr>
            </a:lvl1pPr>
            <a:lvl2pPr>
              <a:buClr>
                <a:schemeClr val="bg1"/>
              </a:buClr>
              <a:defRPr sz="2000">
                <a:solidFill>
                  <a:schemeClr val="bg1"/>
                </a:solidFill>
                <a:effectLst>
                  <a:outerShdw blurRad="50800" dist="38100" dir="18900000" algn="bl" rotWithShape="0">
                    <a:prstClr val="black">
                      <a:alpha val="40000"/>
                    </a:prstClr>
                  </a:outerShdw>
                </a:effectLst>
              </a:defRPr>
            </a:lvl2pPr>
            <a:lvl3pPr>
              <a:buClr>
                <a:schemeClr val="bg1"/>
              </a:buClr>
              <a:defRPr sz="1800">
                <a:solidFill>
                  <a:schemeClr val="bg1"/>
                </a:solidFill>
                <a:effectLst>
                  <a:outerShdw blurRad="50800" dist="38100" dir="18900000" algn="bl" rotWithShape="0">
                    <a:prstClr val="black">
                      <a:alpha val="40000"/>
                    </a:prstClr>
                  </a:outerShdw>
                </a:effectLst>
              </a:defRPr>
            </a:lvl3pPr>
            <a:lvl4pPr>
              <a:buClr>
                <a:schemeClr val="bg1"/>
              </a:buClr>
              <a:defRPr sz="1600">
                <a:solidFill>
                  <a:schemeClr val="bg1"/>
                </a:solidFill>
                <a:effectLst>
                  <a:outerShdw blurRad="50800" dist="38100" dir="18900000" algn="bl" rotWithShape="0">
                    <a:prstClr val="black">
                      <a:alpha val="40000"/>
                    </a:prstClr>
                  </a:outerShdw>
                </a:effectLst>
              </a:defRPr>
            </a:lvl4pPr>
            <a:lvl5pPr>
              <a:buClr>
                <a:schemeClr val="bg1"/>
              </a:buClr>
              <a:defRPr sz="1600">
                <a:solidFill>
                  <a:schemeClr val="bg1"/>
                </a:solidFill>
                <a:effectLst>
                  <a:outerShdw blurRad="50800" dist="38100" dir="18900000" algn="bl" rotWithShape="0">
                    <a:prstClr val="black">
                      <a:alpha val="40000"/>
                    </a:prstClr>
                  </a:outerShdw>
                </a:effectLs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800" b="0">
                <a:solidFill>
                  <a:schemeClr val="bg1"/>
                </a:solidFill>
                <a:effectLst>
                  <a:outerShdw blurRad="50800" dist="38100" dir="18900000" algn="bl"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buClr>
                <a:schemeClr val="bg1"/>
              </a:buClr>
              <a:defRPr sz="2400">
                <a:solidFill>
                  <a:schemeClr val="bg1"/>
                </a:solidFill>
                <a:effectLst>
                  <a:outerShdw blurRad="50800" dist="38100" dir="18900000" algn="bl" rotWithShape="0">
                    <a:prstClr val="black">
                      <a:alpha val="40000"/>
                    </a:prstClr>
                  </a:outerShdw>
                </a:effectLst>
              </a:defRPr>
            </a:lvl1pPr>
            <a:lvl2pPr>
              <a:buClr>
                <a:schemeClr val="bg1"/>
              </a:buClr>
              <a:defRPr sz="2000">
                <a:solidFill>
                  <a:schemeClr val="bg1"/>
                </a:solidFill>
                <a:effectLst>
                  <a:outerShdw blurRad="50800" dist="38100" dir="18900000" algn="bl" rotWithShape="0">
                    <a:prstClr val="black">
                      <a:alpha val="40000"/>
                    </a:prstClr>
                  </a:outerShdw>
                </a:effectLst>
              </a:defRPr>
            </a:lvl2pPr>
            <a:lvl3pPr>
              <a:buClr>
                <a:schemeClr val="bg1"/>
              </a:buClr>
              <a:defRPr sz="1800">
                <a:solidFill>
                  <a:schemeClr val="bg1"/>
                </a:solidFill>
                <a:effectLst>
                  <a:outerShdw blurRad="50800" dist="38100" dir="18900000" algn="bl" rotWithShape="0">
                    <a:prstClr val="black">
                      <a:alpha val="40000"/>
                    </a:prstClr>
                  </a:outerShdw>
                </a:effectLst>
              </a:defRPr>
            </a:lvl3pPr>
            <a:lvl4pPr>
              <a:buClr>
                <a:schemeClr val="bg1"/>
              </a:buClr>
              <a:defRPr sz="1600">
                <a:solidFill>
                  <a:schemeClr val="bg1"/>
                </a:solidFill>
                <a:effectLst>
                  <a:outerShdw blurRad="50800" dist="38100" dir="18900000" algn="bl" rotWithShape="0">
                    <a:prstClr val="black">
                      <a:alpha val="40000"/>
                    </a:prstClr>
                  </a:outerShdw>
                </a:effectLst>
              </a:defRPr>
            </a:lvl4pPr>
            <a:lvl5pPr>
              <a:buClr>
                <a:schemeClr val="bg1"/>
              </a:buClr>
              <a:defRPr sz="1600">
                <a:solidFill>
                  <a:schemeClr val="bg1"/>
                </a:solidFill>
                <a:effectLst>
                  <a:outerShdw blurRad="50800" dist="38100" dir="18900000" algn="bl" rotWithShape="0">
                    <a:prstClr val="black">
                      <a:alpha val="40000"/>
                    </a:prstClr>
                  </a:outerShdw>
                </a:effectLs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AEDD15D5-2452-0A92-A62B-5E25212BA749}"/>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10" name="Picture 9">
            <a:extLst>
              <a:ext uri="{FF2B5EF4-FFF2-40B4-BE49-F238E27FC236}">
                <a16:creationId xmlns:a16="http://schemas.microsoft.com/office/drawing/2014/main" id="{8FE92670-B6BD-621C-6AB4-8EB1CA481DF6}"/>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10" name="SmartArt Placeholder 9"/>
          <p:cNvSpPr>
            <a:spLocks noGrp="1"/>
          </p:cNvSpPr>
          <p:nvPr>
            <p:ph type="dgm" sz="quarter" idx="13"/>
          </p:nvPr>
        </p:nvSpPr>
        <p:spPr>
          <a:xfrm>
            <a:off x="457200" y="1143000"/>
            <a:ext cx="8305800"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SmartArt graphic</a:t>
            </a:r>
          </a:p>
        </p:txBody>
      </p:sp>
      <p:sp>
        <p:nvSpPr>
          <p:cNvPr id="4" name="Freeform 7">
            <a:extLst>
              <a:ext uri="{FF2B5EF4-FFF2-40B4-BE49-F238E27FC236}">
                <a16:creationId xmlns:a16="http://schemas.microsoft.com/office/drawing/2014/main" id="{AF9EEC03-1BAE-B250-0307-BF2F580A14E2}"/>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6" name="Picture 5">
            <a:extLst>
              <a:ext uri="{FF2B5EF4-FFF2-40B4-BE49-F238E27FC236}">
                <a16:creationId xmlns:a16="http://schemas.microsoft.com/office/drawing/2014/main" id="{150EE47F-028E-E8FF-79CF-77338633758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table</a:t>
            </a:r>
          </a:p>
        </p:txBody>
      </p:sp>
      <p:sp>
        <p:nvSpPr>
          <p:cNvPr id="4" name="Freeform 7">
            <a:extLst>
              <a:ext uri="{FF2B5EF4-FFF2-40B4-BE49-F238E27FC236}">
                <a16:creationId xmlns:a16="http://schemas.microsoft.com/office/drawing/2014/main" id="{7FE05504-7B2A-976C-E666-D7D92EF502AF}"/>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BE69FB67-7F8D-EB9B-0BEF-55DA186FD16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15" name="Media Placeholder 14"/>
          <p:cNvSpPr>
            <a:spLocks noGrp="1"/>
          </p:cNvSpPr>
          <p:nvPr>
            <p:ph type="media" sz="quarter" idx="13"/>
          </p:nvPr>
        </p:nvSpPr>
        <p:spPr>
          <a:xfrm>
            <a:off x="457200" y="1085850"/>
            <a:ext cx="8315568"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media</a:t>
            </a:r>
          </a:p>
        </p:txBody>
      </p:sp>
      <p:sp>
        <p:nvSpPr>
          <p:cNvPr id="16" name="Title 15"/>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Freeform 7">
            <a:extLst>
              <a:ext uri="{FF2B5EF4-FFF2-40B4-BE49-F238E27FC236}">
                <a16:creationId xmlns:a16="http://schemas.microsoft.com/office/drawing/2014/main" id="{79B083EA-6E79-754D-3248-146002C01C1D}"/>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398EA51D-F4D4-6869-1693-E57856C6846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13" y="205979"/>
            <a:ext cx="8315569"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13"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0" name="Freeform 2">
            <a:extLst>
              <a:ext uri="{FF2B5EF4-FFF2-40B4-BE49-F238E27FC236}">
                <a16:creationId xmlns:a16="http://schemas.microsoft.com/office/drawing/2014/main" id="{E632C59F-8AB9-80EB-EB3D-F57CFFA7F79C}"/>
              </a:ext>
            </a:extLst>
          </p:cNvPr>
          <p:cNvSpPr/>
          <p:nvPr userDrawn="1"/>
        </p:nvSpPr>
        <p:spPr>
          <a:xfrm>
            <a:off x="0" y="0"/>
            <a:ext cx="9144000" cy="4663970"/>
          </a:xfrm>
          <a:custGeom>
            <a:avLst/>
            <a:gdLst/>
            <a:ahLst/>
            <a:cxnLst/>
            <a:rect l="l" t="t" r="r" b="b"/>
            <a:pathLst>
              <a:path w="33542950" h="20754700">
                <a:moveTo>
                  <a:pt x="0" y="0"/>
                </a:moveTo>
                <a:lnTo>
                  <a:pt x="33542950" y="0"/>
                </a:lnTo>
                <a:lnTo>
                  <a:pt x="33542950" y="20754700"/>
                </a:lnTo>
                <a:lnTo>
                  <a:pt x="0" y="20754700"/>
                </a:lnTo>
                <a:lnTo>
                  <a:pt x="0" y="0"/>
                </a:lnTo>
                <a:close/>
              </a:path>
            </a:pathLst>
          </a:custGeom>
          <a:blipFill>
            <a:blip r:embed="rId10">
              <a:alphaModFix/>
            </a:blip>
            <a:stretch>
              <a:fillRect l="-18334" r="-285174" b="-345760"/>
            </a:stretch>
          </a:blipFill>
        </p:spPr>
        <p:txBody>
          <a:bodyPr/>
          <a:lstStyle/>
          <a:p>
            <a:endParaRPr lang="en-US"/>
          </a:p>
        </p:txBody>
      </p:sp>
      <p:sp>
        <p:nvSpPr>
          <p:cNvPr id="6" name="Slide Number Placeholder 5">
            <a:extLst>
              <a:ext uri="{FF2B5EF4-FFF2-40B4-BE49-F238E27FC236}">
                <a16:creationId xmlns:a16="http://schemas.microsoft.com/office/drawing/2014/main" id="{1BDB5361-1731-FFA6-7F11-EF003B848F51}"/>
              </a:ext>
            </a:extLst>
          </p:cNvPr>
          <p:cNvSpPr txBox="1">
            <a:spLocks/>
          </p:cNvSpPr>
          <p:nvPr userDrawn="1"/>
        </p:nvSpPr>
        <p:spPr>
          <a:xfrm>
            <a:off x="8531788" y="4721359"/>
            <a:ext cx="548640" cy="297180"/>
          </a:xfrm>
          <a:prstGeom prst="bracketPair">
            <a:avLst>
              <a:gd name="adj" fmla="val 17949"/>
            </a:avLst>
          </a:prstGeom>
        </p:spPr>
        <p:txBody>
          <a:bodyPr/>
          <a:lstStyle>
            <a:defPPr>
              <a:defRPr lang="en-US"/>
            </a:defPPr>
            <a:lvl1pPr marL="0" algn="l" defTabSz="914400" rtl="0" eaLnBrk="1" latinLnBrk="0" hangingPunct="1">
              <a:defRPr sz="1800" b="0" i="0" kern="1200">
                <a:solidFill>
                  <a:schemeClr val="tx1"/>
                </a:solidFill>
                <a:latin typeface="ITC Avant Garde Std Bk"/>
                <a:ea typeface="+mn-ea"/>
                <a:cs typeface="ITC Avant Garde Std B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solidFill>
                  <a:schemeClr val="accent4"/>
                </a:solidFill>
                <a:effectLst>
                  <a:outerShdw blurRad="50800" dist="38100" dir="16200000" rotWithShape="0">
                    <a:schemeClr val="bg1">
                      <a:alpha val="40000"/>
                    </a:schemeClr>
                  </a:outerShdw>
                </a:effectLst>
              </a:rPr>
              <a:pPr/>
              <a:t>‹#›</a:t>
            </a:fld>
            <a:endParaRPr lang="en-US" dirty="0">
              <a:solidFill>
                <a:schemeClr val="accent4"/>
              </a:solidFill>
              <a:effectLst>
                <a:outerShdw blurRad="50800" dist="38100" dir="16200000" rotWithShape="0">
                  <a:schemeClr val="bg1">
                    <a:alpha val="40000"/>
                  </a:schemeClr>
                </a:outerShdw>
              </a:effectLst>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doi.org/10.1001/jama.2024.298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0090" y="3465972"/>
            <a:ext cx="6553104" cy="966418"/>
          </a:xfrm>
          <a:prstGeom prst="rect">
            <a:avLst/>
          </a:prstGeom>
          <a:effectLst>
            <a:outerShdw blurRad="63500" sx="102000" sy="102000" algn="ctr" rotWithShape="0">
              <a:prstClr val="black">
                <a:alpha val="40000"/>
              </a:prstClr>
            </a:outerShdw>
          </a:effectLst>
        </p:spPr>
        <p:txBody>
          <a:bodyPr wrap="square">
            <a:spAutoFit/>
          </a:bodyPr>
          <a:lstStyle/>
          <a:p>
            <a:pPr algn="ctr" defTabSz="914150" fontAlgn="base">
              <a:spcBef>
                <a:spcPct val="20000"/>
              </a:spcBef>
              <a:spcAft>
                <a:spcPct val="0"/>
              </a:spcAft>
            </a:pPr>
            <a:r>
              <a:rPr lang="en-US" sz="2800" dirty="0">
                <a:solidFill>
                  <a:schemeClr val="bg1"/>
                </a:solidFill>
                <a:effectLst>
                  <a:outerShdw blurRad="50800" dist="38100" dir="18900000" algn="bl" rotWithShape="0">
                    <a:prstClr val="black">
                      <a:alpha val="40000"/>
                    </a:prstClr>
                  </a:outerShdw>
                </a:effectLst>
                <a:latin typeface="Calibri"/>
                <a:ea typeface="ＭＳ Ｐゴシック" charset="0"/>
              </a:rPr>
              <a:t>Linda </a:t>
            </a:r>
            <a:r>
              <a:rPr lang="en-US" sz="2800" dirty="0" err="1">
                <a:solidFill>
                  <a:schemeClr val="bg1"/>
                </a:solidFill>
                <a:effectLst>
                  <a:outerShdw blurRad="50800" dist="38100" dir="18900000" algn="bl" rotWithShape="0">
                    <a:prstClr val="black">
                      <a:alpha val="40000"/>
                    </a:prstClr>
                  </a:outerShdw>
                </a:effectLst>
                <a:latin typeface="Calibri"/>
                <a:ea typeface="ＭＳ Ｐゴシック" charset="0"/>
              </a:rPr>
              <a:t>Gorgos</a:t>
            </a:r>
            <a:r>
              <a:rPr lang="en-US" sz="2800" dirty="0">
                <a:solidFill>
                  <a:schemeClr val="bg1"/>
                </a:solidFill>
                <a:effectLst>
                  <a:outerShdw blurRad="50800" dist="38100" dir="18900000" algn="bl" rotWithShape="0">
                    <a:prstClr val="black">
                      <a:alpha val="40000"/>
                    </a:prstClr>
                  </a:outerShdw>
                </a:effectLst>
                <a:latin typeface="Calibri"/>
                <a:ea typeface="ＭＳ Ｐゴシック" charset="0"/>
              </a:rPr>
              <a:t>, MD, MSc, FIDSA (she/her)</a:t>
            </a:r>
          </a:p>
          <a:p>
            <a:pPr algn="ctr" defTabSz="914150" fontAlgn="base">
              <a:spcBef>
                <a:spcPct val="20000"/>
              </a:spcBef>
              <a:spcAft>
                <a:spcPct val="0"/>
              </a:spcAft>
            </a:pPr>
            <a:r>
              <a:rPr lang="en-US" sz="2400" dirty="0">
                <a:solidFill>
                  <a:schemeClr val="bg1"/>
                </a:solidFill>
                <a:effectLst>
                  <a:outerShdw blurRad="50800" dist="38100" dir="18900000" algn="bl" rotWithShape="0">
                    <a:prstClr val="black">
                      <a:alpha val="40000"/>
                    </a:prstClr>
                  </a:outerShdw>
                </a:effectLst>
                <a:latin typeface="Calibri"/>
                <a:ea typeface="ＭＳ Ｐゴシック" charset="0"/>
              </a:rPr>
              <a:t>AXCES Research Group | Santa Fe, NM</a:t>
            </a:r>
          </a:p>
        </p:txBody>
      </p:sp>
      <p:sp>
        <p:nvSpPr>
          <p:cNvPr id="2" name="Title 1"/>
          <p:cNvSpPr>
            <a:spLocks noGrp="1"/>
          </p:cNvSpPr>
          <p:nvPr>
            <p:ph type="ctrTitle"/>
          </p:nvPr>
        </p:nvSpPr>
        <p:spPr>
          <a:xfrm>
            <a:off x="281938" y="1786462"/>
            <a:ext cx="8580119" cy="987974"/>
          </a:xfrm>
        </p:spPr>
        <p:txBody>
          <a:bodyPr/>
          <a:lstStyle/>
          <a:p>
            <a:pPr algn="ctr"/>
            <a:r>
              <a:rPr lang="en-US" sz="4800" b="1" dirty="0">
                <a:solidFill>
                  <a:schemeClr val="bg1"/>
                </a:solidFill>
                <a:effectLst>
                  <a:outerShdw blurRad="50800" dist="38100" dir="18900000" algn="bl" rotWithShape="0">
                    <a:prstClr val="black">
                      <a:alpha val="40000"/>
                    </a:prstClr>
                  </a:outerShdw>
                </a:effectLst>
              </a:rPr>
              <a:t>HIV Treatment 2024: Progress and Practice Changers</a:t>
            </a:r>
          </a:p>
        </p:txBody>
      </p:sp>
    </p:spTree>
    <p:extLst>
      <p:ext uri="{BB962C8B-B14F-4D97-AF65-F5344CB8AC3E}">
        <p14:creationId xmlns:p14="http://schemas.microsoft.com/office/powerpoint/2010/main" val="2217796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E912-431E-5EA7-BE8E-703AA4973DF4}"/>
              </a:ext>
            </a:extLst>
          </p:cNvPr>
          <p:cNvSpPr>
            <a:spLocks noGrp="1"/>
          </p:cNvSpPr>
          <p:nvPr>
            <p:ph type="title"/>
          </p:nvPr>
        </p:nvSpPr>
        <p:spPr>
          <a:xfrm>
            <a:off x="377851" y="236207"/>
            <a:ext cx="8394931" cy="768877"/>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dirty="0">
                <a:effectLst>
                  <a:outerShdw blurRad="50800" dist="38100" dir="16200000" rotWithShape="0">
                    <a:prstClr val="black">
                      <a:alpha val="40000"/>
                    </a:prstClr>
                  </a:outerShdw>
                </a:effectLst>
              </a:rPr>
              <a:t>Next Steps for ISL/ LEN</a:t>
            </a:r>
          </a:p>
        </p:txBody>
      </p:sp>
      <p:sp>
        <p:nvSpPr>
          <p:cNvPr id="3" name="Content Placeholder 2">
            <a:extLst>
              <a:ext uri="{FF2B5EF4-FFF2-40B4-BE49-F238E27FC236}">
                <a16:creationId xmlns:a16="http://schemas.microsoft.com/office/drawing/2014/main" id="{ED680C7D-8DFC-578B-05C9-C3D47B932DC1}"/>
              </a:ext>
            </a:extLst>
          </p:cNvPr>
          <p:cNvSpPr>
            <a:spLocks noGrp="1"/>
          </p:cNvSpPr>
          <p:nvPr>
            <p:ph idx="1"/>
          </p:nvPr>
        </p:nvSpPr>
        <p:spPr>
          <a:xfrm>
            <a:off x="457213" y="1200150"/>
            <a:ext cx="8315569" cy="3395497"/>
          </a:xfrm>
        </p:spPr>
        <p:txBody>
          <a:bodyPr>
            <a:normAutofit/>
          </a:bodyPr>
          <a:lstStyle/>
          <a:p>
            <a:pPr>
              <a:spcBef>
                <a:spcPts val="1200"/>
              </a:spcBef>
            </a:pPr>
            <a:r>
              <a:rPr lang="en-US" dirty="0"/>
              <a:t>First potential once weekly oral option</a:t>
            </a:r>
          </a:p>
          <a:p>
            <a:pPr>
              <a:spcBef>
                <a:spcPts val="1200"/>
              </a:spcBef>
            </a:pPr>
            <a:r>
              <a:rPr lang="en-US" dirty="0"/>
              <a:t>Anticipating larger trials beyond Phase 2</a:t>
            </a:r>
          </a:p>
          <a:p>
            <a:pPr>
              <a:spcBef>
                <a:spcPts val="1200"/>
              </a:spcBef>
            </a:pPr>
            <a:r>
              <a:rPr lang="en-US" dirty="0"/>
              <a:t>Awaiting data on metabolic impact</a:t>
            </a:r>
          </a:p>
          <a:p>
            <a:pPr>
              <a:spcBef>
                <a:spcPts val="1200"/>
              </a:spcBef>
            </a:pPr>
            <a:r>
              <a:rPr lang="en-US" dirty="0"/>
              <a:t>Role in those with nucleoside reverse transcriptase inhibitor (NRTI) mutations?</a:t>
            </a:r>
          </a:p>
          <a:p>
            <a:pPr lvl="1">
              <a:spcBef>
                <a:spcPts val="600"/>
              </a:spcBef>
            </a:pPr>
            <a:r>
              <a:rPr lang="en-US" dirty="0"/>
              <a:t>ISL activity impacted by M184 mutations</a:t>
            </a:r>
          </a:p>
          <a:p>
            <a:pPr lvl="1">
              <a:spcBef>
                <a:spcPts val="1200"/>
              </a:spcBef>
            </a:pPr>
            <a:r>
              <a:rPr lang="en-US" dirty="0"/>
              <a:t>Need clinical data</a:t>
            </a:r>
          </a:p>
        </p:txBody>
      </p:sp>
      <p:sp>
        <p:nvSpPr>
          <p:cNvPr id="4" name="TextBox 3">
            <a:extLst>
              <a:ext uri="{FF2B5EF4-FFF2-40B4-BE49-F238E27FC236}">
                <a16:creationId xmlns:a16="http://schemas.microsoft.com/office/drawing/2014/main" id="{B7DBE6D9-F26F-AB4F-6E10-1FEF73084AA4}"/>
              </a:ext>
            </a:extLst>
          </p:cNvPr>
          <p:cNvSpPr txBox="1"/>
          <p:nvPr/>
        </p:nvSpPr>
        <p:spPr>
          <a:xfrm>
            <a:off x="2585257" y="4754880"/>
            <a:ext cx="4563688" cy="307777"/>
          </a:xfrm>
          <a:prstGeom prst="rect">
            <a:avLst/>
          </a:prstGeom>
          <a:noFill/>
        </p:spPr>
        <p:txBody>
          <a:bodyPr wrap="square" rtlCol="0">
            <a:spAutoFit/>
          </a:bodyPr>
          <a:lstStyle/>
          <a:p>
            <a:pPr algn="ctr"/>
            <a:r>
              <a:rPr lang="en-US" sz="1400" dirty="0"/>
              <a:t>ISL = </a:t>
            </a:r>
            <a:r>
              <a:rPr lang="en-US" sz="1400" dirty="0" err="1"/>
              <a:t>islatravir</a:t>
            </a:r>
            <a:r>
              <a:rPr lang="en-US" sz="1400" dirty="0"/>
              <a:t>, LEN=</a:t>
            </a:r>
            <a:r>
              <a:rPr lang="en-US" sz="1400" dirty="0" err="1"/>
              <a:t>lenacapravir</a:t>
            </a:r>
            <a:endParaRPr lang="en-US" sz="1400" dirty="0"/>
          </a:p>
        </p:txBody>
      </p:sp>
    </p:spTree>
    <p:extLst>
      <p:ext uri="{BB962C8B-B14F-4D97-AF65-F5344CB8AC3E}">
        <p14:creationId xmlns:p14="http://schemas.microsoft.com/office/powerpoint/2010/main" val="1325033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6A69-67AD-C9C4-55F7-537C5D0F4B3D}"/>
              </a:ext>
            </a:extLst>
          </p:cNvPr>
          <p:cNvSpPr>
            <a:spLocks noGrp="1"/>
          </p:cNvSpPr>
          <p:nvPr>
            <p:ph type="title"/>
          </p:nvPr>
        </p:nvSpPr>
        <p:spPr>
          <a:xfrm>
            <a:off x="0" y="205979"/>
            <a:ext cx="9143999" cy="857250"/>
          </a:xfrm>
        </p:spPr>
        <p:txBody>
          <a:bodyPr/>
          <a:lstStyle/>
          <a:p>
            <a:r>
              <a:rPr lang="en-US" sz="3600" dirty="0"/>
              <a:t>LEN/</a:t>
            </a:r>
            <a:r>
              <a:rPr lang="en-US" sz="3600" dirty="0" err="1"/>
              <a:t>Bictegravir</a:t>
            </a:r>
            <a:r>
              <a:rPr lang="en-US" sz="3600" dirty="0"/>
              <a:t> for Treatment Simplification: </a:t>
            </a:r>
            <a:br>
              <a:rPr lang="en-US" sz="3600" dirty="0"/>
            </a:br>
            <a:r>
              <a:rPr lang="en-US" sz="3600" dirty="0"/>
              <a:t>Week 24 Results</a:t>
            </a:r>
          </a:p>
        </p:txBody>
      </p:sp>
      <p:sp>
        <p:nvSpPr>
          <p:cNvPr id="4" name="TextBox 3">
            <a:extLst>
              <a:ext uri="{FF2B5EF4-FFF2-40B4-BE49-F238E27FC236}">
                <a16:creationId xmlns:a16="http://schemas.microsoft.com/office/drawing/2014/main" id="{BEBEE1E5-070F-7D20-02F6-FE1A8FED433A}"/>
              </a:ext>
            </a:extLst>
          </p:cNvPr>
          <p:cNvSpPr txBox="1"/>
          <p:nvPr/>
        </p:nvSpPr>
        <p:spPr>
          <a:xfrm>
            <a:off x="1615965" y="4681835"/>
            <a:ext cx="6779172" cy="461665"/>
          </a:xfrm>
          <a:prstGeom prst="rect">
            <a:avLst/>
          </a:prstGeom>
          <a:noFill/>
        </p:spPr>
        <p:txBody>
          <a:bodyPr wrap="square" rtlCol="0">
            <a:spAutoFit/>
          </a:bodyPr>
          <a:lstStyle/>
          <a:p>
            <a:pPr algn="ctr"/>
            <a:r>
              <a:rPr lang="en-US" sz="1200" dirty="0"/>
              <a:t>LEN= </a:t>
            </a:r>
            <a:r>
              <a:rPr lang="en-US" sz="1200" dirty="0" err="1"/>
              <a:t>lenacapravir</a:t>
            </a:r>
            <a:r>
              <a:rPr lang="en-US" sz="1200" dirty="0"/>
              <a:t>, BIC = </a:t>
            </a:r>
            <a:r>
              <a:rPr lang="en-US" sz="1200" dirty="0" err="1"/>
              <a:t>bictegravir</a:t>
            </a:r>
            <a:r>
              <a:rPr lang="en-US" sz="1200" dirty="0"/>
              <a:t>. Mounzer K et al, Phase II Study of Switch to Daily BIC + LEN in Individuals on a Multi-tablet HIV Treatment Regimen, CROI 2024, Abstract 642</a:t>
            </a:r>
          </a:p>
        </p:txBody>
      </p:sp>
      <p:pic>
        <p:nvPicPr>
          <p:cNvPr id="6" name="Picture 5">
            <a:extLst>
              <a:ext uri="{FF2B5EF4-FFF2-40B4-BE49-F238E27FC236}">
                <a16:creationId xmlns:a16="http://schemas.microsoft.com/office/drawing/2014/main" id="{F640C326-563C-BB67-0E1B-71AADB4D679C}"/>
              </a:ext>
            </a:extLst>
          </p:cNvPr>
          <p:cNvPicPr>
            <a:picLocks noChangeAspect="1"/>
          </p:cNvPicPr>
          <p:nvPr/>
        </p:nvPicPr>
        <p:blipFill rotWithShape="1">
          <a:blip r:embed="rId3"/>
          <a:srcRect l="1989" t="37707" r="55087" b="5813"/>
          <a:stretch/>
        </p:blipFill>
        <p:spPr>
          <a:xfrm>
            <a:off x="542089" y="1163782"/>
            <a:ext cx="8228813" cy="3480268"/>
          </a:xfrm>
          <a:prstGeom prst="rect">
            <a:avLst/>
          </a:prstGeom>
        </p:spPr>
      </p:pic>
    </p:spTree>
    <p:extLst>
      <p:ext uri="{BB962C8B-B14F-4D97-AF65-F5344CB8AC3E}">
        <p14:creationId xmlns:p14="http://schemas.microsoft.com/office/powerpoint/2010/main" val="246476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07F0-27D2-2AA3-2874-9E44BE3984FD}"/>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1FC5EA1-46A6-BF9C-B579-D5EEBE38F279}"/>
              </a:ext>
            </a:extLst>
          </p:cNvPr>
          <p:cNvPicPr>
            <a:picLocks noGrp="1" noChangeAspect="1"/>
          </p:cNvPicPr>
          <p:nvPr>
            <p:ph idx="1"/>
          </p:nvPr>
        </p:nvPicPr>
        <p:blipFill rotWithShape="1">
          <a:blip r:embed="rId3"/>
          <a:srcRect l="2035" t="22838" r="48107" b="7792"/>
          <a:stretch/>
        </p:blipFill>
        <p:spPr>
          <a:xfrm>
            <a:off x="0" y="1230376"/>
            <a:ext cx="6779172" cy="3031785"/>
          </a:xfrm>
        </p:spPr>
      </p:pic>
      <p:sp>
        <p:nvSpPr>
          <p:cNvPr id="8" name="TextBox 7">
            <a:extLst>
              <a:ext uri="{FF2B5EF4-FFF2-40B4-BE49-F238E27FC236}">
                <a16:creationId xmlns:a16="http://schemas.microsoft.com/office/drawing/2014/main" id="{0F44AF7D-1B11-2E80-7C8F-FF65B24FDAB3}"/>
              </a:ext>
            </a:extLst>
          </p:cNvPr>
          <p:cNvSpPr txBox="1"/>
          <p:nvPr/>
        </p:nvSpPr>
        <p:spPr>
          <a:xfrm>
            <a:off x="6779172" y="1108571"/>
            <a:ext cx="2251473" cy="3323987"/>
          </a:xfrm>
          <a:prstGeom prst="rect">
            <a:avLst/>
          </a:prstGeom>
          <a:noFill/>
        </p:spPr>
        <p:txBody>
          <a:bodyPr wrap="square" rtlCol="0">
            <a:spAutoFit/>
          </a:bodyPr>
          <a:lstStyle/>
          <a:p>
            <a:pPr marL="115888" indent="-115888">
              <a:spcBef>
                <a:spcPts val="1200"/>
              </a:spcBef>
              <a:buFont typeface="Arial" panose="020B0604020202020204" pitchFamily="34" charset="0"/>
              <a:buChar char="•"/>
            </a:pPr>
            <a:r>
              <a:rPr lang="en-US" sz="2000" dirty="0">
                <a:solidFill>
                  <a:schemeClr val="bg1"/>
                </a:solidFill>
              </a:rPr>
              <a:t>Phase 2 extension using BIC 75 mg/ LEN 50 mg fixed dose single tablet</a:t>
            </a:r>
          </a:p>
          <a:p>
            <a:pPr marL="115888" indent="-115888">
              <a:spcBef>
                <a:spcPts val="1200"/>
              </a:spcBef>
              <a:buFont typeface="Arial" panose="020B0604020202020204" pitchFamily="34" charset="0"/>
              <a:buChar char="•"/>
            </a:pPr>
            <a:r>
              <a:rPr lang="en-US" sz="2000" dirty="0">
                <a:solidFill>
                  <a:schemeClr val="bg1"/>
                </a:solidFill>
              </a:rPr>
              <a:t>BIC 75 mg / LEN 50 mg FDC will be used in Phase 3 (now enrolling)</a:t>
            </a:r>
          </a:p>
        </p:txBody>
      </p:sp>
      <p:sp>
        <p:nvSpPr>
          <p:cNvPr id="6" name="Title 1">
            <a:extLst>
              <a:ext uri="{FF2B5EF4-FFF2-40B4-BE49-F238E27FC236}">
                <a16:creationId xmlns:a16="http://schemas.microsoft.com/office/drawing/2014/main" id="{F42C35FC-611E-8913-4726-343CC72C4FFD}"/>
              </a:ext>
            </a:extLst>
          </p:cNvPr>
          <p:cNvSpPr>
            <a:spLocks noGrp="1"/>
          </p:cNvSpPr>
          <p:nvPr>
            <p:ph type="title"/>
          </p:nvPr>
        </p:nvSpPr>
        <p:spPr>
          <a:xfrm>
            <a:off x="0" y="205979"/>
            <a:ext cx="9143999" cy="857250"/>
          </a:xfrm>
        </p:spPr>
        <p:txBody>
          <a:bodyPr/>
          <a:lstStyle/>
          <a:p>
            <a:r>
              <a:rPr lang="en-US" sz="3600" dirty="0"/>
              <a:t>LEN/</a:t>
            </a:r>
            <a:r>
              <a:rPr lang="en-US" sz="3600" dirty="0" err="1"/>
              <a:t>Bictegravir</a:t>
            </a:r>
            <a:r>
              <a:rPr lang="en-US" sz="3600" dirty="0"/>
              <a:t> for Treatment Simplification: </a:t>
            </a:r>
            <a:br>
              <a:rPr lang="en-US" sz="3600" dirty="0"/>
            </a:br>
            <a:r>
              <a:rPr lang="en-US" sz="3600" dirty="0"/>
              <a:t>Week 24 Results</a:t>
            </a:r>
          </a:p>
        </p:txBody>
      </p:sp>
      <p:sp>
        <p:nvSpPr>
          <p:cNvPr id="9" name="TextBox 8">
            <a:extLst>
              <a:ext uri="{FF2B5EF4-FFF2-40B4-BE49-F238E27FC236}">
                <a16:creationId xmlns:a16="http://schemas.microsoft.com/office/drawing/2014/main" id="{ADFE0BD4-8EC5-5BAC-F6EE-BC5801690006}"/>
              </a:ext>
            </a:extLst>
          </p:cNvPr>
          <p:cNvSpPr txBox="1"/>
          <p:nvPr/>
        </p:nvSpPr>
        <p:spPr>
          <a:xfrm>
            <a:off x="1615965" y="4681835"/>
            <a:ext cx="6779172" cy="461665"/>
          </a:xfrm>
          <a:prstGeom prst="rect">
            <a:avLst/>
          </a:prstGeom>
          <a:noFill/>
        </p:spPr>
        <p:txBody>
          <a:bodyPr wrap="square" rtlCol="0">
            <a:spAutoFit/>
          </a:bodyPr>
          <a:lstStyle/>
          <a:p>
            <a:pPr algn="ctr"/>
            <a:r>
              <a:rPr lang="en-US" sz="1200" dirty="0"/>
              <a:t>Mounzer K et al, Phase II Study of Switch to Daily BIC + LEN in Individuals on a </a:t>
            </a:r>
            <a:r>
              <a:rPr lang="en-US" sz="1200" dirty="0" err="1"/>
              <a:t>Multitablet</a:t>
            </a:r>
            <a:r>
              <a:rPr lang="en-US" sz="1200" dirty="0"/>
              <a:t> HIV Treatment Regimen, CROI 2024, Abstract 642</a:t>
            </a:r>
          </a:p>
        </p:txBody>
      </p:sp>
    </p:spTree>
    <p:extLst>
      <p:ext uri="{BB962C8B-B14F-4D97-AF65-F5344CB8AC3E}">
        <p14:creationId xmlns:p14="http://schemas.microsoft.com/office/powerpoint/2010/main" val="197706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E912-431E-5EA7-BE8E-703AA4973DF4}"/>
              </a:ext>
            </a:extLst>
          </p:cNvPr>
          <p:cNvSpPr>
            <a:spLocks noGrp="1"/>
          </p:cNvSpPr>
          <p:nvPr>
            <p:ph type="title"/>
          </p:nvPr>
        </p:nvSpPr>
        <p:spPr>
          <a:xfrm>
            <a:off x="457213" y="205979"/>
            <a:ext cx="8315569" cy="783991"/>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dirty="0"/>
              <a:t>Next Steps for BIC/ LEN Daily</a:t>
            </a:r>
          </a:p>
        </p:txBody>
      </p:sp>
      <p:sp>
        <p:nvSpPr>
          <p:cNvPr id="3" name="Content Placeholder 2">
            <a:extLst>
              <a:ext uri="{FF2B5EF4-FFF2-40B4-BE49-F238E27FC236}">
                <a16:creationId xmlns:a16="http://schemas.microsoft.com/office/drawing/2014/main" id="{ED680C7D-8DFC-578B-05C9-C3D47B932DC1}"/>
              </a:ext>
            </a:extLst>
          </p:cNvPr>
          <p:cNvSpPr>
            <a:spLocks noGrp="1"/>
          </p:cNvSpPr>
          <p:nvPr>
            <p:ph idx="1"/>
          </p:nvPr>
        </p:nvSpPr>
        <p:spPr>
          <a:xfrm>
            <a:off x="457213" y="1200150"/>
            <a:ext cx="8315569" cy="3395497"/>
          </a:xfrm>
        </p:spPr>
        <p:txBody>
          <a:bodyPr>
            <a:normAutofit/>
          </a:bodyPr>
          <a:lstStyle/>
          <a:p>
            <a:r>
              <a:rPr lang="en-US" sz="2800" dirty="0"/>
              <a:t>Phase 3 trial in treatment experienced</a:t>
            </a:r>
          </a:p>
          <a:p>
            <a:pPr lvl="1">
              <a:spcBef>
                <a:spcPts val="0"/>
              </a:spcBef>
            </a:pPr>
            <a:r>
              <a:rPr lang="en-US" sz="2400" dirty="0"/>
              <a:t>Treatment simplification</a:t>
            </a:r>
          </a:p>
          <a:p>
            <a:r>
              <a:rPr lang="en-US" sz="2800" dirty="0"/>
              <a:t>Phase 2 trial in treatment naïve</a:t>
            </a:r>
          </a:p>
          <a:p>
            <a:pPr lvl="1">
              <a:spcBef>
                <a:spcPts val="0"/>
              </a:spcBef>
            </a:pPr>
            <a:r>
              <a:rPr lang="en-US" sz="2400" dirty="0"/>
              <a:t>High barrier regimen</a:t>
            </a:r>
          </a:p>
          <a:p>
            <a:pPr lvl="1"/>
            <a:r>
              <a:rPr lang="en-US" sz="2400" dirty="0"/>
              <a:t>Little to no pre-existing resistance</a:t>
            </a:r>
          </a:p>
          <a:p>
            <a:r>
              <a:rPr lang="en-US" sz="2800" dirty="0"/>
              <a:t>Phase 2 trial in virally suppressed (switch trial)</a:t>
            </a:r>
          </a:p>
          <a:p>
            <a:r>
              <a:rPr lang="en-US" sz="2800" dirty="0"/>
              <a:t>Potential for NRTI-free 2-drug regimen</a:t>
            </a:r>
          </a:p>
        </p:txBody>
      </p:sp>
      <p:sp>
        <p:nvSpPr>
          <p:cNvPr id="4" name="TextBox 3">
            <a:extLst>
              <a:ext uri="{FF2B5EF4-FFF2-40B4-BE49-F238E27FC236}">
                <a16:creationId xmlns:a16="http://schemas.microsoft.com/office/drawing/2014/main" id="{E801464A-9A07-E506-B068-89B4434B87C8}"/>
              </a:ext>
            </a:extLst>
          </p:cNvPr>
          <p:cNvSpPr txBox="1"/>
          <p:nvPr/>
        </p:nvSpPr>
        <p:spPr>
          <a:xfrm>
            <a:off x="2047307" y="4661064"/>
            <a:ext cx="4846320" cy="523220"/>
          </a:xfrm>
          <a:prstGeom prst="rect">
            <a:avLst/>
          </a:prstGeom>
          <a:noFill/>
        </p:spPr>
        <p:txBody>
          <a:bodyPr wrap="square" rtlCol="0">
            <a:spAutoFit/>
          </a:bodyPr>
          <a:lstStyle/>
          <a:p>
            <a:pPr algn="ctr"/>
            <a:r>
              <a:rPr lang="en-US" sz="1400" dirty="0"/>
              <a:t>ISL = </a:t>
            </a:r>
            <a:r>
              <a:rPr lang="en-US" sz="1400" dirty="0" err="1"/>
              <a:t>islatravir</a:t>
            </a:r>
            <a:r>
              <a:rPr lang="en-US" sz="1400" dirty="0"/>
              <a:t>, LEN=</a:t>
            </a:r>
            <a:r>
              <a:rPr lang="en-US" sz="1400" dirty="0" err="1"/>
              <a:t>lenacapravir</a:t>
            </a:r>
            <a:endParaRPr lang="en-US" sz="1400" dirty="0"/>
          </a:p>
          <a:p>
            <a:pPr algn="ctr"/>
            <a:r>
              <a:rPr lang="en-US" sz="1400" dirty="0">
                <a:latin typeface="Helvetica" panose="020B0604020202020204" pitchFamily="34" charset="0"/>
                <a:cs typeface="Helvetica" panose="020B0604020202020204" pitchFamily="34" charset="0"/>
              </a:rPr>
              <a:t>NRTI = nucleoside reverse transcriptase inhibitor</a:t>
            </a:r>
            <a:endParaRPr lang="en-US" sz="1400" dirty="0"/>
          </a:p>
        </p:txBody>
      </p:sp>
    </p:spTree>
    <p:extLst>
      <p:ext uri="{BB962C8B-B14F-4D97-AF65-F5344CB8AC3E}">
        <p14:creationId xmlns:p14="http://schemas.microsoft.com/office/powerpoint/2010/main" val="182096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F298-D4D7-A54D-B712-6D84F92C0D06}"/>
              </a:ext>
            </a:extLst>
          </p:cNvPr>
          <p:cNvSpPr>
            <a:spLocks noGrp="1"/>
          </p:cNvSpPr>
          <p:nvPr>
            <p:ph type="title"/>
          </p:nvPr>
        </p:nvSpPr>
        <p:spPr/>
        <p:txBody>
          <a:bodyPr/>
          <a:lstStyle/>
          <a:p>
            <a:r>
              <a:rPr lang="en-US" dirty="0"/>
              <a:t>New Long-Acting Oral Agents</a:t>
            </a:r>
          </a:p>
        </p:txBody>
      </p:sp>
      <p:sp>
        <p:nvSpPr>
          <p:cNvPr id="4" name="Text Placeholder 3">
            <a:extLst>
              <a:ext uri="{FF2B5EF4-FFF2-40B4-BE49-F238E27FC236}">
                <a16:creationId xmlns:a16="http://schemas.microsoft.com/office/drawing/2014/main" id="{20E2EB0C-E6CC-5E4F-933D-A7A0B861B2D3}"/>
              </a:ext>
            </a:extLst>
          </p:cNvPr>
          <p:cNvSpPr>
            <a:spLocks noGrp="1"/>
          </p:cNvSpPr>
          <p:nvPr>
            <p:ph type="body" idx="1"/>
          </p:nvPr>
        </p:nvSpPr>
        <p:spPr>
          <a:solidFill>
            <a:srgbClr val="92D050"/>
          </a:solidFill>
          <a:ln w="38100">
            <a:solidFill>
              <a:srgbClr val="92D050"/>
            </a:solidFill>
          </a:ln>
          <a:effectLst>
            <a:outerShdw blurRad="63500" sx="102000" sy="102000" algn="ctr" rotWithShape="0">
              <a:prstClr val="black">
                <a:alpha val="40000"/>
              </a:prstClr>
            </a:outerShdw>
          </a:effectLst>
        </p:spPr>
        <p:txBody>
          <a:bodyPr/>
          <a:lstStyle/>
          <a:p>
            <a:r>
              <a:rPr lang="en-US" b="1" dirty="0"/>
              <a:t>GS-1720: INSTI</a:t>
            </a:r>
          </a:p>
        </p:txBody>
      </p:sp>
      <p:sp>
        <p:nvSpPr>
          <p:cNvPr id="5" name="Content Placeholder 4">
            <a:extLst>
              <a:ext uri="{FF2B5EF4-FFF2-40B4-BE49-F238E27FC236}">
                <a16:creationId xmlns:a16="http://schemas.microsoft.com/office/drawing/2014/main" id="{27E677EE-4F95-2A9A-99BE-6532435CC317}"/>
              </a:ext>
            </a:extLst>
          </p:cNvPr>
          <p:cNvSpPr>
            <a:spLocks noGrp="1"/>
          </p:cNvSpPr>
          <p:nvPr>
            <p:ph sz="half" idx="2"/>
          </p:nvPr>
        </p:nvSpPr>
        <p:spPr>
          <a:xfrm>
            <a:off x="457200" y="1806543"/>
            <a:ext cx="4038598" cy="2735229"/>
          </a:xfrm>
          <a:ln w="38100">
            <a:solidFill>
              <a:srgbClr val="92D050"/>
            </a:solidFill>
          </a:ln>
          <a:effectLst>
            <a:outerShdw blurRad="63500" sx="102000" sy="102000" algn="ctr" rotWithShape="0">
              <a:prstClr val="black">
                <a:alpha val="40000"/>
              </a:prstClr>
            </a:outerShdw>
          </a:effectLst>
        </p:spPr>
        <p:txBody>
          <a:bodyPr>
            <a:normAutofit fontScale="92500" lnSpcReduction="20000"/>
          </a:bodyPr>
          <a:lstStyle/>
          <a:p>
            <a:r>
              <a:rPr lang="en-US" dirty="0"/>
              <a:t>Potent antiviral activity</a:t>
            </a:r>
          </a:p>
          <a:p>
            <a:pPr>
              <a:spcBef>
                <a:spcPts val="1200"/>
              </a:spcBef>
            </a:pPr>
            <a:r>
              <a:rPr lang="en-US" dirty="0"/>
              <a:t>Pharmacokinetics supports once weekly dosing</a:t>
            </a:r>
          </a:p>
          <a:p>
            <a:pPr>
              <a:spcBef>
                <a:spcPts val="1200"/>
              </a:spcBef>
            </a:pPr>
            <a:r>
              <a:rPr lang="en-US" dirty="0"/>
              <a:t>Phase 1 testing</a:t>
            </a:r>
          </a:p>
          <a:p>
            <a:pPr>
              <a:spcBef>
                <a:spcPts val="1200"/>
              </a:spcBef>
            </a:pPr>
            <a:r>
              <a:rPr lang="en-US" dirty="0"/>
              <a:t>Activity against isolates integrase inhibitor (INSTI) resistance mutations not yet available</a:t>
            </a:r>
          </a:p>
        </p:txBody>
      </p:sp>
      <p:sp>
        <p:nvSpPr>
          <p:cNvPr id="6" name="Text Placeholder 5">
            <a:extLst>
              <a:ext uri="{FF2B5EF4-FFF2-40B4-BE49-F238E27FC236}">
                <a16:creationId xmlns:a16="http://schemas.microsoft.com/office/drawing/2014/main" id="{51185A6E-876E-D60E-8943-29CA7971B356}"/>
              </a:ext>
            </a:extLst>
          </p:cNvPr>
          <p:cNvSpPr>
            <a:spLocks noGrp="1"/>
          </p:cNvSpPr>
          <p:nvPr>
            <p:ph type="body" sz="quarter" idx="3"/>
          </p:nvPr>
        </p:nvSpPr>
        <p:spPr>
          <a:solidFill>
            <a:schemeClr val="tx2">
              <a:lumMod val="40000"/>
              <a:lumOff val="60000"/>
            </a:schemeClr>
          </a:solidFill>
          <a:ln w="38100">
            <a:solidFill>
              <a:schemeClr val="tx2">
                <a:lumMod val="40000"/>
                <a:lumOff val="60000"/>
              </a:schemeClr>
            </a:solidFill>
          </a:ln>
          <a:effectLst>
            <a:outerShdw blurRad="63500" sx="102000" sy="102000" algn="ctr" rotWithShape="0">
              <a:prstClr val="black">
                <a:alpha val="40000"/>
              </a:prstClr>
            </a:outerShdw>
          </a:effectLst>
        </p:spPr>
        <p:txBody>
          <a:bodyPr/>
          <a:lstStyle/>
          <a:p>
            <a:r>
              <a:rPr lang="en-US" b="1" dirty="0">
                <a:effectLst>
                  <a:outerShdw blurRad="50800" dist="38100" dir="13500000" algn="br" rotWithShape="0">
                    <a:prstClr val="black">
                      <a:alpha val="40000"/>
                    </a:prstClr>
                  </a:outerShdw>
                </a:effectLst>
              </a:rPr>
              <a:t>MK-8527: NRTTI</a:t>
            </a:r>
          </a:p>
        </p:txBody>
      </p:sp>
      <p:sp>
        <p:nvSpPr>
          <p:cNvPr id="7" name="Content Placeholder 6">
            <a:extLst>
              <a:ext uri="{FF2B5EF4-FFF2-40B4-BE49-F238E27FC236}">
                <a16:creationId xmlns:a16="http://schemas.microsoft.com/office/drawing/2014/main" id="{134A2356-0E22-5BD8-1D7A-DE8EA530588B}"/>
              </a:ext>
            </a:extLst>
          </p:cNvPr>
          <p:cNvSpPr>
            <a:spLocks noGrp="1"/>
          </p:cNvSpPr>
          <p:nvPr>
            <p:ph sz="quarter" idx="4"/>
          </p:nvPr>
        </p:nvSpPr>
        <p:spPr>
          <a:xfrm>
            <a:off x="4732211" y="1806543"/>
            <a:ext cx="4038599" cy="2735229"/>
          </a:xfrm>
          <a:ln w="38100">
            <a:solidFill>
              <a:schemeClr val="tx2">
                <a:lumMod val="40000"/>
                <a:lumOff val="60000"/>
              </a:schemeClr>
            </a:solidFill>
          </a:ln>
          <a:effectLst>
            <a:outerShdw blurRad="63500" sx="102000" sy="102000" algn="ctr" rotWithShape="0">
              <a:prstClr val="black">
                <a:alpha val="40000"/>
              </a:prstClr>
            </a:outerShdw>
          </a:effectLst>
        </p:spPr>
        <p:txBody>
          <a:bodyPr>
            <a:normAutofit fontScale="92500" lnSpcReduction="10000"/>
          </a:bodyPr>
          <a:lstStyle/>
          <a:p>
            <a:pPr>
              <a:spcBef>
                <a:spcPts val="1200"/>
              </a:spcBef>
            </a:pPr>
            <a:r>
              <a:rPr lang="en-US" dirty="0"/>
              <a:t>New reverse transcription translocation inhibitor</a:t>
            </a:r>
          </a:p>
          <a:p>
            <a:pPr>
              <a:spcBef>
                <a:spcPts val="1200"/>
              </a:spcBef>
            </a:pPr>
            <a:r>
              <a:rPr lang="en-US" dirty="0"/>
              <a:t>Phase 1 testing</a:t>
            </a:r>
          </a:p>
          <a:p>
            <a:pPr>
              <a:spcBef>
                <a:spcPts val="1200"/>
              </a:spcBef>
            </a:pPr>
            <a:r>
              <a:rPr lang="en-US" dirty="0"/>
              <a:t>Pharmacokinetics support once weekly dosing (treatment) or possibly once monthly dosing (</a:t>
            </a:r>
            <a:r>
              <a:rPr lang="en-US" dirty="0" err="1"/>
              <a:t>PrEP</a:t>
            </a:r>
            <a:r>
              <a:rPr lang="en-US" dirty="0"/>
              <a:t>)</a:t>
            </a:r>
          </a:p>
        </p:txBody>
      </p:sp>
      <p:sp>
        <p:nvSpPr>
          <p:cNvPr id="8" name="TextBox 7">
            <a:extLst>
              <a:ext uri="{FF2B5EF4-FFF2-40B4-BE49-F238E27FC236}">
                <a16:creationId xmlns:a16="http://schemas.microsoft.com/office/drawing/2014/main" id="{85CDF4CE-2BFB-CFF9-C66A-0C8DB9497447}"/>
              </a:ext>
            </a:extLst>
          </p:cNvPr>
          <p:cNvSpPr txBox="1"/>
          <p:nvPr/>
        </p:nvSpPr>
        <p:spPr>
          <a:xfrm>
            <a:off x="1489840" y="4641658"/>
            <a:ext cx="7055069" cy="553998"/>
          </a:xfrm>
          <a:prstGeom prst="rect">
            <a:avLst/>
          </a:prstGeom>
          <a:noFill/>
        </p:spPr>
        <p:txBody>
          <a:bodyPr wrap="square" rtlCol="0">
            <a:spAutoFit/>
          </a:bodyPr>
          <a:lstStyle/>
          <a:p>
            <a:pPr algn="ctr"/>
            <a:r>
              <a:rPr lang="en-US" sz="1000" dirty="0" err="1"/>
              <a:t>PrEP</a:t>
            </a:r>
            <a:r>
              <a:rPr lang="en-US" sz="1000" dirty="0"/>
              <a:t> = pre-exposure prophylaxis. </a:t>
            </a:r>
            <a:r>
              <a:rPr lang="en-US" sz="1000" dirty="0" err="1"/>
              <a:t>Fichtenbaum</a:t>
            </a:r>
            <a:r>
              <a:rPr lang="en-US" sz="1000" dirty="0"/>
              <a:t> C et al, </a:t>
            </a:r>
            <a:r>
              <a:rPr lang="en-US" sz="1000" dirty="0">
                <a:effectLst/>
              </a:rPr>
              <a:t>Antiviral Activity, Safety, and Pharmacokinetics of GS-1720: A Novel Weekly Oral </a:t>
            </a:r>
            <a:r>
              <a:rPr lang="en-US" sz="1000" dirty="0" err="1">
                <a:effectLst/>
              </a:rPr>
              <a:t>InSTI</a:t>
            </a:r>
            <a:r>
              <a:rPr lang="en-US" sz="1000" dirty="0">
                <a:effectLst/>
              </a:rPr>
              <a:t>, CROI 2024, Abstract 116.</a:t>
            </a:r>
            <a:r>
              <a:rPr lang="en-US" sz="1000" dirty="0"/>
              <a:t>Carstens R et al, </a:t>
            </a:r>
            <a:r>
              <a:rPr lang="en-US" sz="1000" b="0" i="1" dirty="0">
                <a:effectLst/>
              </a:rPr>
              <a:t>Single Dose Administration of MK-8527, a Novel </a:t>
            </a:r>
            <a:r>
              <a:rPr lang="en-US" sz="1000" b="0" i="1" dirty="0" err="1">
                <a:effectLst/>
              </a:rPr>
              <a:t>nRTTI</a:t>
            </a:r>
            <a:r>
              <a:rPr lang="en-US" sz="1000" b="0" i="1" dirty="0">
                <a:effectLst/>
              </a:rPr>
              <a:t>, in Adults With HIV-1, </a:t>
            </a:r>
            <a:r>
              <a:rPr lang="en-US" sz="1000" dirty="0"/>
              <a:t>Abstract 115.</a:t>
            </a:r>
          </a:p>
        </p:txBody>
      </p:sp>
    </p:spTree>
    <p:extLst>
      <p:ext uri="{BB962C8B-B14F-4D97-AF65-F5344CB8AC3E}">
        <p14:creationId xmlns:p14="http://schemas.microsoft.com/office/powerpoint/2010/main" val="91468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DDF55C-42F9-0609-A126-ACC3115B1DA9}"/>
              </a:ext>
            </a:extLst>
          </p:cNvPr>
          <p:cNvSpPr>
            <a:spLocks noGrp="1"/>
          </p:cNvSpPr>
          <p:nvPr>
            <p:ph type="title"/>
          </p:nvPr>
        </p:nvSpPr>
        <p:spPr>
          <a:xfrm>
            <a:off x="241825" y="239250"/>
            <a:ext cx="8645236" cy="739950"/>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sz="3600" b="1" dirty="0"/>
              <a:t>Challenges with Long-Acting CAB-RPV</a:t>
            </a:r>
          </a:p>
        </p:txBody>
      </p:sp>
      <p:sp>
        <p:nvSpPr>
          <p:cNvPr id="8" name="Content Placeholder 7">
            <a:extLst>
              <a:ext uri="{FF2B5EF4-FFF2-40B4-BE49-F238E27FC236}">
                <a16:creationId xmlns:a16="http://schemas.microsoft.com/office/drawing/2014/main" id="{1922BED0-024A-E4E9-CB73-6D093456B7CB}"/>
              </a:ext>
            </a:extLst>
          </p:cNvPr>
          <p:cNvSpPr>
            <a:spLocks noGrp="1"/>
          </p:cNvSpPr>
          <p:nvPr>
            <p:ph idx="1"/>
          </p:nvPr>
        </p:nvSpPr>
        <p:spPr>
          <a:xfrm>
            <a:off x="414215" y="1118440"/>
            <a:ext cx="8315569" cy="3453560"/>
          </a:xfrm>
        </p:spPr>
        <p:txBody>
          <a:bodyPr>
            <a:normAutofit fontScale="92500" lnSpcReduction="10000"/>
          </a:bodyPr>
          <a:lstStyle/>
          <a:p>
            <a:pPr>
              <a:lnSpc>
                <a:spcPct val="110000"/>
              </a:lnSpc>
              <a:spcBef>
                <a:spcPts val="1200"/>
              </a:spcBef>
            </a:pPr>
            <a:r>
              <a:rPr lang="en-US" dirty="0"/>
              <a:t>Trials that lead to approval required viral suppression with oral regimens prior to switch to injectables</a:t>
            </a:r>
          </a:p>
          <a:p>
            <a:pPr marL="801688" lvl="1">
              <a:lnSpc>
                <a:spcPct val="110000"/>
              </a:lnSpc>
              <a:spcBef>
                <a:spcPts val="600"/>
              </a:spcBef>
            </a:pPr>
            <a:r>
              <a:rPr lang="en-US" dirty="0"/>
              <a:t>Can they be used in persons who are NOT virally suppressed?</a:t>
            </a:r>
          </a:p>
          <a:p>
            <a:pPr>
              <a:lnSpc>
                <a:spcPct val="110000"/>
              </a:lnSpc>
              <a:spcBef>
                <a:spcPts val="1200"/>
              </a:spcBef>
            </a:pPr>
            <a:r>
              <a:rPr lang="en-US" dirty="0"/>
              <a:t>No data in adolescents, children, and pregnancy/ breast/</a:t>
            </a:r>
            <a:r>
              <a:rPr lang="en-US" dirty="0" err="1"/>
              <a:t>chestfeeding</a:t>
            </a:r>
            <a:endParaRPr lang="en-US" dirty="0"/>
          </a:p>
          <a:p>
            <a:pPr>
              <a:lnSpc>
                <a:spcPct val="110000"/>
              </a:lnSpc>
              <a:spcBef>
                <a:spcPts val="1200"/>
              </a:spcBef>
            </a:pPr>
            <a:r>
              <a:rPr lang="en-US" dirty="0"/>
              <a:t>Rolled out in “resource-rich” settings with frequent monitoring</a:t>
            </a:r>
          </a:p>
          <a:p>
            <a:pPr>
              <a:lnSpc>
                <a:spcPct val="110000"/>
              </a:lnSpc>
              <a:spcBef>
                <a:spcPts val="1200"/>
              </a:spcBef>
            </a:pPr>
            <a:r>
              <a:rPr lang="en-US" dirty="0"/>
              <a:t>Prior trials excluded persons with resistance mutations to CAB-RPV or a history of prior regimen failure (virologic failure)</a:t>
            </a:r>
          </a:p>
          <a:p>
            <a:pPr marL="114300" indent="0">
              <a:lnSpc>
                <a:spcPct val="110000"/>
              </a:lnSpc>
              <a:spcBef>
                <a:spcPts val="1200"/>
              </a:spcBef>
              <a:buNone/>
            </a:pPr>
            <a:endParaRPr lang="en-US" dirty="0"/>
          </a:p>
        </p:txBody>
      </p:sp>
      <p:sp>
        <p:nvSpPr>
          <p:cNvPr id="2" name="TextBox 1">
            <a:extLst>
              <a:ext uri="{FF2B5EF4-FFF2-40B4-BE49-F238E27FC236}">
                <a16:creationId xmlns:a16="http://schemas.microsoft.com/office/drawing/2014/main" id="{C93067AD-655B-444C-7362-A9D342E6CAD1}"/>
              </a:ext>
            </a:extLst>
          </p:cNvPr>
          <p:cNvSpPr txBox="1"/>
          <p:nvPr/>
        </p:nvSpPr>
        <p:spPr>
          <a:xfrm>
            <a:off x="1467168" y="4779819"/>
            <a:ext cx="6288607" cy="309098"/>
          </a:xfrm>
          <a:prstGeom prst="rect">
            <a:avLst/>
          </a:prstGeom>
          <a:noFill/>
        </p:spPr>
        <p:txBody>
          <a:bodyPr wrap="square" rtlCol="0">
            <a:spAutoFit/>
          </a:bodyPr>
          <a:lstStyle/>
          <a:p>
            <a:pPr algn="ctr"/>
            <a:r>
              <a:rPr lang="en-US" sz="1400" dirty="0"/>
              <a:t>CAB = cabotegravir. RPV = </a:t>
            </a:r>
            <a:r>
              <a:rPr lang="en-US" sz="1400" dirty="0" err="1"/>
              <a:t>rilpivirine</a:t>
            </a:r>
            <a:endParaRPr lang="en-US" sz="1400" dirty="0"/>
          </a:p>
        </p:txBody>
      </p:sp>
    </p:spTree>
    <p:extLst>
      <p:ext uri="{BB962C8B-B14F-4D97-AF65-F5344CB8AC3E}">
        <p14:creationId xmlns:p14="http://schemas.microsoft.com/office/powerpoint/2010/main" val="408014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2A2A-93BD-A8B4-16C5-E4F6780D657A}"/>
              </a:ext>
            </a:extLst>
          </p:cNvPr>
          <p:cNvSpPr>
            <a:spLocks noGrp="1"/>
          </p:cNvSpPr>
          <p:nvPr>
            <p:ph type="title"/>
          </p:nvPr>
        </p:nvSpPr>
        <p:spPr>
          <a:xfrm>
            <a:off x="457213" y="205979"/>
            <a:ext cx="8315569" cy="701387"/>
          </a:xfrm>
        </p:spPr>
        <p:txBody>
          <a:bodyPr/>
          <a:lstStyle/>
          <a:p>
            <a:r>
              <a:rPr lang="en-US" dirty="0"/>
              <a:t>Long-Acting CAB/RPV: New Data</a:t>
            </a:r>
          </a:p>
        </p:txBody>
      </p:sp>
      <p:graphicFrame>
        <p:nvGraphicFramePr>
          <p:cNvPr id="5" name="Content Placeholder 4">
            <a:extLst>
              <a:ext uri="{FF2B5EF4-FFF2-40B4-BE49-F238E27FC236}">
                <a16:creationId xmlns:a16="http://schemas.microsoft.com/office/drawing/2014/main" id="{D1D717FE-E118-46BF-A87D-CCB252177070}"/>
              </a:ext>
            </a:extLst>
          </p:cNvPr>
          <p:cNvGraphicFramePr>
            <a:graphicFrameLocks noGrp="1"/>
          </p:cNvGraphicFramePr>
          <p:nvPr>
            <p:ph idx="1"/>
            <p:extLst>
              <p:ext uri="{D42A27DB-BD31-4B8C-83A1-F6EECF244321}">
                <p14:modId xmlns:p14="http://schemas.microsoft.com/office/powerpoint/2010/main" val="2268900342"/>
              </p:ext>
            </p:extLst>
          </p:nvPr>
        </p:nvGraphicFramePr>
        <p:xfrm>
          <a:off x="371219" y="963038"/>
          <a:ext cx="8401564" cy="3599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1D9EC19-FCE1-BE70-34D4-0C32008D54CD}"/>
              </a:ext>
            </a:extLst>
          </p:cNvPr>
          <p:cNvSpPr txBox="1"/>
          <p:nvPr/>
        </p:nvSpPr>
        <p:spPr>
          <a:xfrm>
            <a:off x="1467168" y="4779819"/>
            <a:ext cx="6288607" cy="309098"/>
          </a:xfrm>
          <a:prstGeom prst="rect">
            <a:avLst/>
          </a:prstGeom>
          <a:noFill/>
        </p:spPr>
        <p:txBody>
          <a:bodyPr wrap="square" rtlCol="0">
            <a:spAutoFit/>
          </a:bodyPr>
          <a:lstStyle/>
          <a:p>
            <a:pPr algn="ctr"/>
            <a:r>
              <a:rPr lang="en-US" sz="1400" dirty="0"/>
              <a:t>CAB = cabotegravir. RPV = </a:t>
            </a:r>
            <a:r>
              <a:rPr lang="en-US" sz="1400" dirty="0" err="1"/>
              <a:t>rilpivirine</a:t>
            </a:r>
            <a:endParaRPr lang="en-US" sz="1400" dirty="0"/>
          </a:p>
        </p:txBody>
      </p:sp>
    </p:spTree>
    <p:extLst>
      <p:ext uri="{BB962C8B-B14F-4D97-AF65-F5344CB8AC3E}">
        <p14:creationId xmlns:p14="http://schemas.microsoft.com/office/powerpoint/2010/main" val="150799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B8E0480-7ECE-3E20-8EAB-6398F20E437B}"/>
              </a:ext>
            </a:extLst>
          </p:cNvPr>
          <p:cNvPicPr>
            <a:picLocks noGrp="1" noChangeAspect="1"/>
          </p:cNvPicPr>
          <p:nvPr>
            <p:ph idx="1"/>
          </p:nvPr>
        </p:nvPicPr>
        <p:blipFill rotWithShape="1">
          <a:blip r:embed="rId3"/>
          <a:srcRect l="14723" t="23173" r="47942" b="12772"/>
          <a:stretch/>
        </p:blipFill>
        <p:spPr>
          <a:xfrm>
            <a:off x="884173" y="865414"/>
            <a:ext cx="7368098" cy="3737831"/>
          </a:xfrm>
        </p:spPr>
      </p:pic>
      <p:sp>
        <p:nvSpPr>
          <p:cNvPr id="4" name="TextBox 3">
            <a:extLst>
              <a:ext uri="{FF2B5EF4-FFF2-40B4-BE49-F238E27FC236}">
                <a16:creationId xmlns:a16="http://schemas.microsoft.com/office/drawing/2014/main" id="{AB4C4E8C-19E2-0797-15D6-1A230BCB9F3D}"/>
              </a:ext>
            </a:extLst>
          </p:cNvPr>
          <p:cNvSpPr txBox="1"/>
          <p:nvPr/>
        </p:nvSpPr>
        <p:spPr>
          <a:xfrm>
            <a:off x="1653702" y="4706688"/>
            <a:ext cx="6777785" cy="430887"/>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Paton N et al, Randomized Trial of Cabotegravir (CAB) and </a:t>
            </a:r>
            <a:r>
              <a:rPr lang="en-US" sz="1100" dirty="0" err="1">
                <a:latin typeface="Helvetica" panose="020B0604020202020204" pitchFamily="34" charset="0"/>
                <a:cs typeface="Helvetica" panose="020B0604020202020204" pitchFamily="34" charset="0"/>
              </a:rPr>
              <a:t>Rilpivirine</a:t>
            </a:r>
            <a:r>
              <a:rPr lang="en-US" sz="1100" dirty="0">
                <a:latin typeface="Helvetica" panose="020B0604020202020204" pitchFamily="34" charset="0"/>
                <a:cs typeface="Helvetica" panose="020B0604020202020204" pitchFamily="34" charset="0"/>
              </a:rPr>
              <a:t> (RPV) Long-Acting in Africa (CARES): Week 48 Results, CROI 2024, Abstract 122.</a:t>
            </a:r>
          </a:p>
        </p:txBody>
      </p:sp>
      <p:sp>
        <p:nvSpPr>
          <p:cNvPr id="7" name="Title 1">
            <a:extLst>
              <a:ext uri="{FF2B5EF4-FFF2-40B4-BE49-F238E27FC236}">
                <a16:creationId xmlns:a16="http://schemas.microsoft.com/office/drawing/2014/main" id="{2D482C38-E05B-DA2D-5BB4-01D9F2067AA9}"/>
              </a:ext>
            </a:extLst>
          </p:cNvPr>
          <p:cNvSpPr txBox="1">
            <a:spLocks/>
          </p:cNvSpPr>
          <p:nvPr/>
        </p:nvSpPr>
        <p:spPr>
          <a:xfrm>
            <a:off x="457200" y="206375"/>
            <a:ext cx="8315325" cy="6590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0" i="0" kern="1200" cap="none" spc="-100" baseline="0">
                <a:ln>
                  <a:noFill/>
                </a:ln>
                <a:solidFill>
                  <a:schemeClr val="bg1"/>
                </a:solidFill>
                <a:effectLst>
                  <a:outerShdw blurRad="50800" dist="38100" dir="18900000" algn="bl" rotWithShape="0">
                    <a:prstClr val="black">
                      <a:alpha val="40000"/>
                    </a:prstClr>
                  </a:outerShdw>
                </a:effectLst>
                <a:latin typeface="+mj-lt"/>
                <a:ea typeface="+mj-ea"/>
                <a:cs typeface="ITC Avant Garde Std Md"/>
              </a:defRPr>
            </a:lvl1pPr>
          </a:lstStyle>
          <a:p>
            <a:r>
              <a:rPr lang="en-US"/>
              <a:t>CARES Trial: Week 48 Results</a:t>
            </a:r>
            <a:endParaRPr lang="en-US" dirty="0"/>
          </a:p>
        </p:txBody>
      </p:sp>
    </p:spTree>
    <p:extLst>
      <p:ext uri="{BB962C8B-B14F-4D97-AF65-F5344CB8AC3E}">
        <p14:creationId xmlns:p14="http://schemas.microsoft.com/office/powerpoint/2010/main" val="300938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F4C3-1FB3-8337-DC6A-88464E99A18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2D5F67-3693-B456-0DB8-52EAEC961EB7}"/>
              </a:ext>
            </a:extLst>
          </p:cNvPr>
          <p:cNvSpPr>
            <a:spLocks noGrp="1"/>
          </p:cNvSpPr>
          <p:nvPr>
            <p:ph idx="1"/>
          </p:nvPr>
        </p:nvSpPr>
        <p:spPr>
          <a:xfrm>
            <a:off x="6892007" y="883874"/>
            <a:ext cx="2116253" cy="3657898"/>
          </a:xfrm>
          <a:solidFill>
            <a:schemeClr val="tx2">
              <a:lumMod val="20000"/>
              <a:lumOff val="80000"/>
            </a:schemeClr>
          </a:solidFill>
        </p:spPr>
        <p:txBody>
          <a:bodyPr>
            <a:normAutofit lnSpcReduction="10000"/>
          </a:bodyPr>
          <a:lstStyle/>
          <a:p>
            <a:pPr marL="228600">
              <a:spcBef>
                <a:spcPts val="1200"/>
              </a:spcBef>
              <a:buClrTx/>
            </a:pPr>
            <a:r>
              <a:rPr lang="en-US" dirty="0">
                <a:solidFill>
                  <a:schemeClr val="tx1"/>
                </a:solidFill>
                <a:effectLst/>
              </a:rPr>
              <a:t>CAB-RPV non-inferior to oral standard of care</a:t>
            </a:r>
          </a:p>
          <a:p>
            <a:pPr marL="228600">
              <a:spcBef>
                <a:spcPts val="1800"/>
              </a:spcBef>
              <a:buClrTx/>
            </a:pPr>
            <a:r>
              <a:rPr lang="en-US" dirty="0">
                <a:solidFill>
                  <a:schemeClr val="tx1"/>
                </a:solidFill>
                <a:effectLst/>
              </a:rPr>
              <a:t>Treatment satisfaction improved on CAB/ RPV IM</a:t>
            </a:r>
          </a:p>
        </p:txBody>
      </p:sp>
      <p:pic>
        <p:nvPicPr>
          <p:cNvPr id="8" name="Picture 7">
            <a:extLst>
              <a:ext uri="{FF2B5EF4-FFF2-40B4-BE49-F238E27FC236}">
                <a16:creationId xmlns:a16="http://schemas.microsoft.com/office/drawing/2014/main" id="{7CF31521-D147-CD03-F670-012B5F1691DC}"/>
              </a:ext>
            </a:extLst>
          </p:cNvPr>
          <p:cNvPicPr>
            <a:picLocks noChangeAspect="1"/>
          </p:cNvPicPr>
          <p:nvPr/>
        </p:nvPicPr>
        <p:blipFill rotWithShape="1">
          <a:blip r:embed="rId3"/>
          <a:srcRect l="14923" t="21743" r="47551" b="16125"/>
          <a:stretch/>
        </p:blipFill>
        <p:spPr>
          <a:xfrm>
            <a:off x="135740" y="883874"/>
            <a:ext cx="6643992" cy="3657898"/>
          </a:xfrm>
          <a:prstGeom prst="rect">
            <a:avLst/>
          </a:prstGeom>
        </p:spPr>
      </p:pic>
      <p:sp>
        <p:nvSpPr>
          <p:cNvPr id="3" name="TextBox 2">
            <a:extLst>
              <a:ext uri="{FF2B5EF4-FFF2-40B4-BE49-F238E27FC236}">
                <a16:creationId xmlns:a16="http://schemas.microsoft.com/office/drawing/2014/main" id="{19DB8A31-A2EE-2911-D973-22EC4DBF1167}"/>
              </a:ext>
            </a:extLst>
          </p:cNvPr>
          <p:cNvSpPr txBox="1"/>
          <p:nvPr/>
        </p:nvSpPr>
        <p:spPr>
          <a:xfrm>
            <a:off x="1653702" y="4706688"/>
            <a:ext cx="6777785" cy="430887"/>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IM = intramuscular. Paton N et al, Randomized Trial of Cabotegravir (CAB) and </a:t>
            </a:r>
            <a:r>
              <a:rPr lang="en-US" sz="1100" dirty="0" err="1">
                <a:latin typeface="Helvetica" panose="020B0604020202020204" pitchFamily="34" charset="0"/>
                <a:cs typeface="Helvetica" panose="020B0604020202020204" pitchFamily="34" charset="0"/>
              </a:rPr>
              <a:t>Rilpivirine</a:t>
            </a:r>
            <a:r>
              <a:rPr lang="en-US" sz="1100" dirty="0">
                <a:latin typeface="Helvetica" panose="020B0604020202020204" pitchFamily="34" charset="0"/>
                <a:cs typeface="Helvetica" panose="020B0604020202020204" pitchFamily="34" charset="0"/>
              </a:rPr>
              <a:t> (RPV) Long-Acting in Africa (CARES): Week 48 Results, CROI 2024, Abstract 122.</a:t>
            </a:r>
          </a:p>
        </p:txBody>
      </p:sp>
      <p:sp>
        <p:nvSpPr>
          <p:cNvPr id="9" name="Title 1">
            <a:extLst>
              <a:ext uri="{FF2B5EF4-FFF2-40B4-BE49-F238E27FC236}">
                <a16:creationId xmlns:a16="http://schemas.microsoft.com/office/drawing/2014/main" id="{904E5745-E3A6-3906-F095-84FD9B922BC0}"/>
              </a:ext>
            </a:extLst>
          </p:cNvPr>
          <p:cNvSpPr>
            <a:spLocks noGrp="1"/>
          </p:cNvSpPr>
          <p:nvPr>
            <p:ph type="title"/>
          </p:nvPr>
        </p:nvSpPr>
        <p:spPr>
          <a:xfrm>
            <a:off x="457200" y="206375"/>
            <a:ext cx="8315325" cy="659039"/>
          </a:xfrm>
        </p:spPr>
        <p:txBody>
          <a:bodyPr/>
          <a:lstStyle/>
          <a:p>
            <a:r>
              <a:rPr lang="en-US" dirty="0"/>
              <a:t>CARES Trial: Week 48 Results</a:t>
            </a:r>
          </a:p>
        </p:txBody>
      </p:sp>
    </p:spTree>
    <p:extLst>
      <p:ext uri="{BB962C8B-B14F-4D97-AF65-F5344CB8AC3E}">
        <p14:creationId xmlns:p14="http://schemas.microsoft.com/office/powerpoint/2010/main" val="21182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328BBE-CABF-E2F9-5C70-DF1454A2B42F}"/>
              </a:ext>
            </a:extLst>
          </p:cNvPr>
          <p:cNvPicPr>
            <a:picLocks noGrp="1" noChangeAspect="1"/>
          </p:cNvPicPr>
          <p:nvPr>
            <p:ph idx="1"/>
          </p:nvPr>
        </p:nvPicPr>
        <p:blipFill rotWithShape="1">
          <a:blip r:embed="rId3"/>
          <a:srcRect l="14623" t="22445" r="47357" b="13135"/>
          <a:stretch/>
        </p:blipFill>
        <p:spPr>
          <a:xfrm>
            <a:off x="1101099" y="852235"/>
            <a:ext cx="6941801" cy="3780611"/>
          </a:xfrm>
        </p:spPr>
      </p:pic>
      <p:sp>
        <p:nvSpPr>
          <p:cNvPr id="4" name="Title 1">
            <a:extLst>
              <a:ext uri="{FF2B5EF4-FFF2-40B4-BE49-F238E27FC236}">
                <a16:creationId xmlns:a16="http://schemas.microsoft.com/office/drawing/2014/main" id="{6639E8A6-983B-76CB-701E-3CF25E5AAE42}"/>
              </a:ext>
            </a:extLst>
          </p:cNvPr>
          <p:cNvSpPr>
            <a:spLocks noGrp="1"/>
          </p:cNvSpPr>
          <p:nvPr>
            <p:ph type="title"/>
          </p:nvPr>
        </p:nvSpPr>
        <p:spPr>
          <a:xfrm>
            <a:off x="457200" y="206375"/>
            <a:ext cx="8315325" cy="659039"/>
          </a:xfrm>
        </p:spPr>
        <p:txBody>
          <a:bodyPr/>
          <a:lstStyle/>
          <a:p>
            <a:r>
              <a:rPr lang="en-US" dirty="0"/>
              <a:t>CARES Trial: Week 48 Results</a:t>
            </a:r>
          </a:p>
        </p:txBody>
      </p:sp>
      <p:sp>
        <p:nvSpPr>
          <p:cNvPr id="2" name="TextBox 1">
            <a:extLst>
              <a:ext uri="{FF2B5EF4-FFF2-40B4-BE49-F238E27FC236}">
                <a16:creationId xmlns:a16="http://schemas.microsoft.com/office/drawing/2014/main" id="{6C000B0A-AFB8-4E9E-5683-18ED6FE61C60}"/>
              </a:ext>
            </a:extLst>
          </p:cNvPr>
          <p:cNvSpPr txBox="1"/>
          <p:nvPr/>
        </p:nvSpPr>
        <p:spPr>
          <a:xfrm>
            <a:off x="1653702" y="4706688"/>
            <a:ext cx="6777785" cy="430887"/>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Paton N et al, Randomized Trial of Cabotegravir and </a:t>
            </a:r>
            <a:r>
              <a:rPr lang="en-US" sz="1100" dirty="0" err="1">
                <a:latin typeface="Helvetica" panose="020B0604020202020204" pitchFamily="34" charset="0"/>
                <a:cs typeface="Helvetica" panose="020B0604020202020204" pitchFamily="34" charset="0"/>
              </a:rPr>
              <a:t>Rilpivirine</a:t>
            </a:r>
            <a:r>
              <a:rPr lang="en-US" sz="1100" dirty="0">
                <a:latin typeface="Helvetica" panose="020B0604020202020204" pitchFamily="34" charset="0"/>
                <a:cs typeface="Helvetica" panose="020B0604020202020204" pitchFamily="34" charset="0"/>
              </a:rPr>
              <a:t> Long-Acting in Africa (CARES): Week 48 Results, CROI 2024, Abstract 122.</a:t>
            </a:r>
          </a:p>
        </p:txBody>
      </p:sp>
    </p:spTree>
    <p:extLst>
      <p:ext uri="{BB962C8B-B14F-4D97-AF65-F5344CB8AC3E}">
        <p14:creationId xmlns:p14="http://schemas.microsoft.com/office/powerpoint/2010/main" val="396053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50080"/>
            <a:ext cx="8315569" cy="857250"/>
          </a:xfrm>
          <a:effectLst/>
        </p:spPr>
        <p:txBody>
          <a:bodyPr/>
          <a:lstStyle/>
          <a:p>
            <a:pPr algn="ctr"/>
            <a:r>
              <a:rPr lang="en-US" sz="3600" dirty="0">
                <a:solidFill>
                  <a:schemeClr val="bg1"/>
                </a:solidFill>
                <a:effectLst>
                  <a:outerShdw blurRad="50800" dist="38100" dir="16200000" rotWithShape="0">
                    <a:prstClr val="black">
                      <a:alpha val="40000"/>
                    </a:prstClr>
                  </a:outerShdw>
                </a:effectLst>
              </a:rPr>
              <a:t>Conflict of Interest Disclosure Statement</a:t>
            </a:r>
          </a:p>
        </p:txBody>
      </p:sp>
      <p:sp>
        <p:nvSpPr>
          <p:cNvPr id="3" name="Content Placeholder 2"/>
          <p:cNvSpPr>
            <a:spLocks noGrp="1"/>
          </p:cNvSpPr>
          <p:nvPr>
            <p:ph idx="1"/>
          </p:nvPr>
        </p:nvSpPr>
        <p:spPr>
          <a:xfrm>
            <a:off x="414214" y="1162050"/>
            <a:ext cx="8315569" cy="2180239"/>
          </a:xfrm>
        </p:spPr>
        <p:txBody>
          <a:bodyPr>
            <a:noAutofit/>
          </a:bodyPr>
          <a:lstStyle/>
          <a:p>
            <a:pPr marL="342900" marR="0" lvl="0" indent="-228600" algn="l" defTabSz="914400" rtl="0" eaLnBrk="1" fontAlgn="auto" latinLnBrk="0" hangingPunct="1">
              <a:lnSpc>
                <a:spcPct val="100000"/>
              </a:lnSpc>
              <a:spcBef>
                <a:spcPts val="1200"/>
              </a:spcBef>
              <a:spcAft>
                <a:spcPts val="0"/>
              </a:spcAft>
              <a:buSzTx/>
              <a:buFont typeface="Wingdings" charset="2"/>
              <a:buChar char="§"/>
              <a:tabLst/>
              <a:defRPr/>
            </a:pPr>
            <a:r>
              <a:rPr kumimoji="0" lang="en-US" sz="18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Our clinic (AXCES) receives funding for clinical trials from Gilead, Merck, GSK/</a:t>
            </a:r>
            <a:r>
              <a:rPr kumimoji="0" lang="en-US" sz="1800" b="0" i="0" u="none" strike="noStrike" kern="1200" cap="none" spc="0" normalizeH="0" baseline="0" noProof="0" dirty="0" err="1">
                <a:ln>
                  <a:noFill/>
                </a:ln>
                <a:effectLst>
                  <a:outerShdw blurRad="50800" dist="38100" dir="16200000" rotWithShape="0">
                    <a:prstClr val="black">
                      <a:alpha val="40000"/>
                    </a:prstClr>
                  </a:outerShdw>
                </a:effectLst>
                <a:uLnTx/>
                <a:uFillTx/>
                <a:latin typeface="Arial"/>
                <a:ea typeface="+mn-ea"/>
              </a:rPr>
              <a:t>ViiV</a:t>
            </a:r>
            <a:r>
              <a:rPr kumimoji="0" lang="en-US" sz="18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 </a:t>
            </a:r>
            <a:r>
              <a:rPr kumimoji="0" lang="en-US" sz="1800" b="0" i="0" u="none" strike="noStrike" kern="1200" cap="none" spc="0" normalizeH="0" baseline="0" noProof="0" dirty="0" err="1">
                <a:ln>
                  <a:noFill/>
                </a:ln>
                <a:effectLst>
                  <a:outerShdw blurRad="50800" dist="38100" dir="16200000" rotWithShape="0">
                    <a:prstClr val="black">
                      <a:alpha val="40000"/>
                    </a:prstClr>
                  </a:outerShdw>
                </a:effectLst>
                <a:uLnTx/>
                <a:uFillTx/>
                <a:latin typeface="Arial"/>
                <a:ea typeface="+mn-ea"/>
              </a:rPr>
              <a:t>Akero</a:t>
            </a:r>
            <a:r>
              <a:rPr kumimoji="0" lang="en-US" sz="18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 Novavax, and Moderna</a:t>
            </a:r>
          </a:p>
          <a:p>
            <a:pPr marL="342900" marR="0" lvl="0" indent="-228600" algn="l" defTabSz="914400" rtl="0" eaLnBrk="1" fontAlgn="auto" latinLnBrk="0" hangingPunct="1">
              <a:lnSpc>
                <a:spcPct val="100000"/>
              </a:lnSpc>
              <a:spcBef>
                <a:spcPts val="1200"/>
              </a:spcBef>
              <a:spcAft>
                <a:spcPts val="0"/>
              </a:spcAft>
              <a:buSzTx/>
              <a:buFont typeface="Wingdings" charset="2"/>
              <a:buChar char="§"/>
              <a:tabLst/>
              <a:defRPr/>
            </a:pPr>
            <a:r>
              <a:rPr kumimoji="0" lang="en-US" sz="18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I do not personally receive funds from or give talks for trial sponsors</a:t>
            </a:r>
          </a:p>
          <a:p>
            <a:pPr marL="342900" marR="0" lvl="0" indent="-228600" algn="l" defTabSz="914400" rtl="0" eaLnBrk="1" fontAlgn="auto" latinLnBrk="0" hangingPunct="1">
              <a:lnSpc>
                <a:spcPct val="100000"/>
              </a:lnSpc>
              <a:spcBef>
                <a:spcPts val="1200"/>
              </a:spcBef>
              <a:spcAft>
                <a:spcPts val="0"/>
              </a:spcAft>
              <a:buSzTx/>
              <a:buFont typeface="Wingdings" charset="2"/>
              <a:buChar char="§"/>
              <a:tabLst/>
              <a:defRPr/>
            </a:pPr>
            <a:r>
              <a:rPr kumimoji="0" lang="en-US" sz="18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I am a member of the DHHS Adult Antiretroviral Guidelines Panel</a:t>
            </a:r>
          </a:p>
          <a:p>
            <a:pPr marL="640080" marR="0" lvl="1" indent="-228600" algn="l" defTabSz="914400" rtl="0" eaLnBrk="1" fontAlgn="auto" latinLnBrk="0" hangingPunct="1">
              <a:lnSpc>
                <a:spcPct val="100000"/>
              </a:lnSpc>
              <a:spcBef>
                <a:spcPts val="600"/>
              </a:spcBef>
              <a:spcAft>
                <a:spcPts val="0"/>
              </a:spcAft>
              <a:buSzTx/>
              <a:buFont typeface="Wingdings" charset="2"/>
              <a:buChar char="§"/>
              <a:tabLst/>
              <a:defRPr/>
            </a:pPr>
            <a:r>
              <a:rPr kumimoji="0" lang="en-US" sz="1600" b="0" i="0" u="none" strike="noStrike" kern="1200" cap="none" spc="0" normalizeH="0" baseline="0" noProof="0" dirty="0">
                <a:ln>
                  <a:noFill/>
                </a:ln>
                <a:effectLst>
                  <a:outerShdw blurRad="50800" dist="38100" dir="16200000" rotWithShape="0">
                    <a:prstClr val="black">
                      <a:alpha val="40000"/>
                    </a:prstClr>
                  </a:outerShdw>
                </a:effectLst>
                <a:uLnTx/>
                <a:uFillTx/>
                <a:latin typeface="Arial"/>
                <a:ea typeface="+mn-ea"/>
              </a:rPr>
              <a:t>What I present in this talk is my personal opinion and not that of the Panel</a:t>
            </a:r>
          </a:p>
          <a:p>
            <a:pPr marL="114300" indent="0">
              <a:buNone/>
            </a:pPr>
            <a:endParaRPr lang="en-US" sz="2000" dirty="0"/>
          </a:p>
        </p:txBody>
      </p:sp>
      <p:sp>
        <p:nvSpPr>
          <p:cNvPr id="6" name="TextBox 5"/>
          <p:cNvSpPr txBox="1"/>
          <p:nvPr/>
        </p:nvSpPr>
        <p:spPr>
          <a:xfrm>
            <a:off x="414214" y="3427451"/>
            <a:ext cx="8315568" cy="938719"/>
          </a:xfrm>
          <a:prstGeom prst="rect">
            <a:avLst/>
          </a:prstGeom>
          <a:noFill/>
        </p:spPr>
        <p:txBody>
          <a:bodyPr wrap="square" lIns="91440" tIns="45720" rIns="91440" bIns="45720" rtlCol="0" anchor="t">
            <a:spAutoFit/>
          </a:bodyPr>
          <a:lstStyle/>
          <a:p>
            <a:pPr algn="just"/>
            <a:r>
              <a:rPr lang="en-US" sz="1100" dirty="0">
                <a:solidFill>
                  <a:schemeClr val="bg1"/>
                </a:solidFill>
                <a:effectLst>
                  <a:outerShdw blurRad="50800" dist="38100" dir="16200000" rotWithShape="0">
                    <a:prstClr val="black">
                      <a:alpha val="40000"/>
                    </a:prstClr>
                  </a:outerShdw>
                </a:effectLst>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 does mention of trade names, commercial practices, or organizations imply an endorsement by HRSA, HHS, or the U.S. Government. For more information, please visit HRSA.gov. </a:t>
            </a:r>
            <a:r>
              <a:rPr lang="en-US" sz="1100" i="1" dirty="0">
                <a:solidFill>
                  <a:schemeClr val="bg1"/>
                </a:solidFill>
                <a:effectLst>
                  <a:outerShdw blurRad="50800" dist="38100" dir="16200000" rotWithShape="0">
                    <a:prstClr val="black">
                      <a:alpha val="40000"/>
                    </a:prstClr>
                  </a:outerShdw>
                </a:effectLst>
                <a:ea typeface="Calibri" panose="020F0502020204030204" pitchFamily="34" charset="0"/>
                <a:cs typeface="Calibri"/>
              </a:rPr>
              <a:t>Any trade/brand names for products mentioned during this presentation are for training and identification purposes only.</a:t>
            </a:r>
            <a:endParaRPr lang="en-US" sz="1100" dirty="0">
              <a:solidFill>
                <a:schemeClr val="bg1"/>
              </a:solidFill>
              <a:effectLst>
                <a:outerShdw blurRad="50800" dist="38100" dir="16200000" rotWithShape="0">
                  <a:prstClr val="black">
                    <a:alpha val="40000"/>
                  </a:prstClr>
                </a:outerShdw>
              </a:effectLst>
              <a:ea typeface="Calibri" panose="020F0502020204030204" pitchFamily="34" charset="0"/>
              <a:cs typeface="Calibri"/>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0579-B1DA-7ECF-17D3-7E5C9E9EC378}"/>
              </a:ext>
            </a:extLst>
          </p:cNvPr>
          <p:cNvSpPr>
            <a:spLocks noGrp="1"/>
          </p:cNvSpPr>
          <p:nvPr>
            <p:ph type="title"/>
          </p:nvPr>
        </p:nvSpPr>
        <p:spPr>
          <a:xfrm>
            <a:off x="4464046" y="387101"/>
            <a:ext cx="4442354" cy="589724"/>
          </a:xfrm>
        </p:spPr>
        <p:txBody>
          <a:bodyPr/>
          <a:lstStyle/>
          <a:p>
            <a:r>
              <a:rPr lang="en-US" dirty="0"/>
              <a:t>MOCHA Trial: Week 24 Results</a:t>
            </a:r>
          </a:p>
        </p:txBody>
      </p:sp>
      <p:sp>
        <p:nvSpPr>
          <p:cNvPr id="7" name="Content Placeholder 6">
            <a:extLst>
              <a:ext uri="{FF2B5EF4-FFF2-40B4-BE49-F238E27FC236}">
                <a16:creationId xmlns:a16="http://schemas.microsoft.com/office/drawing/2014/main" id="{450D9729-33BE-F118-2AD9-1F3419E9A6D3}"/>
              </a:ext>
            </a:extLst>
          </p:cNvPr>
          <p:cNvSpPr>
            <a:spLocks noGrp="1"/>
          </p:cNvSpPr>
          <p:nvPr>
            <p:ph sz="half" idx="2"/>
          </p:nvPr>
        </p:nvSpPr>
        <p:spPr>
          <a:xfrm>
            <a:off x="4330428" y="1375170"/>
            <a:ext cx="4712272" cy="3388195"/>
          </a:xfrm>
        </p:spPr>
        <p:txBody>
          <a:bodyPr>
            <a:normAutofit fontScale="92500" lnSpcReduction="20000"/>
          </a:bodyPr>
          <a:lstStyle/>
          <a:p>
            <a:pPr>
              <a:lnSpc>
                <a:spcPct val="110000"/>
              </a:lnSpc>
              <a:spcBef>
                <a:spcPts val="1200"/>
              </a:spcBef>
            </a:pPr>
            <a:r>
              <a:rPr lang="en-US" sz="2400" dirty="0"/>
              <a:t>Ages 12-17, </a:t>
            </a:r>
            <a:r>
              <a:rPr lang="en-US" sz="2400" dirty="0">
                <a:latin typeface="Calibri" panose="020F0502020204030204" pitchFamily="34" charset="0"/>
                <a:cs typeface="Calibri" panose="020F0502020204030204" pitchFamily="34" charset="0"/>
              </a:rPr>
              <a:t>≥</a:t>
            </a:r>
            <a:r>
              <a:rPr lang="en-US" sz="2400" dirty="0"/>
              <a:t> 35 kg in US, Thailand, Uganda, South Africa, Botswana</a:t>
            </a:r>
          </a:p>
          <a:p>
            <a:pPr lvl="1">
              <a:lnSpc>
                <a:spcPct val="110000"/>
              </a:lnSpc>
              <a:spcBef>
                <a:spcPts val="600"/>
              </a:spcBef>
            </a:pPr>
            <a:r>
              <a:rPr lang="en-US" sz="2000" dirty="0"/>
              <a:t>Median age 15, median BMI 19.5</a:t>
            </a:r>
          </a:p>
          <a:p>
            <a:pPr lvl="1">
              <a:lnSpc>
                <a:spcPct val="110000"/>
              </a:lnSpc>
              <a:spcBef>
                <a:spcPts val="600"/>
              </a:spcBef>
            </a:pPr>
            <a:r>
              <a:rPr lang="en-US" sz="2000" dirty="0"/>
              <a:t>92% perinatally infected</a:t>
            </a:r>
          </a:p>
          <a:p>
            <a:pPr>
              <a:lnSpc>
                <a:spcPct val="110000"/>
              </a:lnSpc>
              <a:spcBef>
                <a:spcPts val="1200"/>
              </a:spcBef>
            </a:pPr>
            <a:r>
              <a:rPr lang="en-US" sz="2400" dirty="0"/>
              <a:t>First adolescents to receive CAB/ RPV IM for treatment</a:t>
            </a:r>
          </a:p>
          <a:p>
            <a:pPr>
              <a:lnSpc>
                <a:spcPct val="110000"/>
              </a:lnSpc>
              <a:spcBef>
                <a:spcPts val="1200"/>
              </a:spcBef>
            </a:pPr>
            <a:r>
              <a:rPr lang="en-US" sz="2400" dirty="0"/>
              <a:t>Dosing same as adult regimen using every 8-week dosing</a:t>
            </a:r>
          </a:p>
        </p:txBody>
      </p:sp>
      <p:sp>
        <p:nvSpPr>
          <p:cNvPr id="4" name="TextBox 3">
            <a:extLst>
              <a:ext uri="{FF2B5EF4-FFF2-40B4-BE49-F238E27FC236}">
                <a16:creationId xmlns:a16="http://schemas.microsoft.com/office/drawing/2014/main" id="{DCE0ABBF-2930-0006-550C-75313E96A1B6}"/>
              </a:ext>
            </a:extLst>
          </p:cNvPr>
          <p:cNvSpPr txBox="1"/>
          <p:nvPr/>
        </p:nvSpPr>
        <p:spPr>
          <a:xfrm>
            <a:off x="1246909" y="4662845"/>
            <a:ext cx="7348451" cy="461665"/>
          </a:xfrm>
          <a:prstGeom prst="rect">
            <a:avLst/>
          </a:prstGeom>
          <a:noFill/>
        </p:spPr>
        <p:txBody>
          <a:bodyPr wrap="square" rtlCol="0">
            <a:spAutoFit/>
          </a:bodyPr>
          <a:lstStyle/>
          <a:p>
            <a:pPr algn="ctr"/>
            <a:r>
              <a:rPr lang="en-US" sz="1200" dirty="0"/>
              <a:t>BMI = body mass index. IM = intramuscular. Gaur et al, </a:t>
            </a:r>
            <a:r>
              <a:rPr lang="en-US" sz="1200" b="0" i="1" dirty="0">
                <a:solidFill>
                  <a:srgbClr val="555555"/>
                </a:solidFill>
                <a:effectLst/>
                <a:latin typeface="Helvetica" panose="020B0604020202020204" pitchFamily="34" charset="0"/>
              </a:rPr>
              <a:t>Long-Acting Cabotegravir (CAB) Plus </a:t>
            </a:r>
            <a:r>
              <a:rPr lang="en-US" sz="1200" b="0" i="1" dirty="0" err="1">
                <a:solidFill>
                  <a:srgbClr val="555555"/>
                </a:solidFill>
                <a:effectLst/>
                <a:latin typeface="Helvetica" panose="020B0604020202020204" pitchFamily="34" charset="0"/>
              </a:rPr>
              <a:t>Rilpivirine</a:t>
            </a:r>
            <a:r>
              <a:rPr lang="en-US" sz="1200" b="0" i="1" dirty="0">
                <a:solidFill>
                  <a:srgbClr val="555555"/>
                </a:solidFill>
                <a:effectLst/>
                <a:latin typeface="Helvetica" panose="020B0604020202020204" pitchFamily="34" charset="0"/>
              </a:rPr>
              <a:t> (RPV) In Adolescents With HIV: Week 24 IMPAACT 2017(MOCHA) Study, CROI 2024, Abstract 188.</a:t>
            </a:r>
            <a:endParaRPr lang="en-US" sz="1200" dirty="0"/>
          </a:p>
        </p:txBody>
      </p:sp>
      <p:pic>
        <p:nvPicPr>
          <p:cNvPr id="11" name="Content Placeholder 10">
            <a:extLst>
              <a:ext uri="{FF2B5EF4-FFF2-40B4-BE49-F238E27FC236}">
                <a16:creationId xmlns:a16="http://schemas.microsoft.com/office/drawing/2014/main" id="{D10B2035-4964-3C57-92EF-E07529CEAFE9}"/>
              </a:ext>
            </a:extLst>
          </p:cNvPr>
          <p:cNvPicPr>
            <a:picLocks noGrp="1" noChangeAspect="1"/>
          </p:cNvPicPr>
          <p:nvPr>
            <p:ph sz="half" idx="1"/>
          </p:nvPr>
        </p:nvPicPr>
        <p:blipFill rotWithShape="1">
          <a:blip r:embed="rId3"/>
          <a:srcRect l="32530" t="21495" r="47184" b="12186"/>
          <a:stretch/>
        </p:blipFill>
        <p:spPr>
          <a:xfrm>
            <a:off x="9857" y="98670"/>
            <a:ext cx="4384974" cy="4547549"/>
          </a:xfrm>
        </p:spPr>
      </p:pic>
    </p:spTree>
    <p:extLst>
      <p:ext uri="{BB962C8B-B14F-4D97-AF65-F5344CB8AC3E}">
        <p14:creationId xmlns:p14="http://schemas.microsoft.com/office/powerpoint/2010/main" val="285690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C9C1-B1A7-CEFB-28E9-1C69D8481002}"/>
              </a:ext>
            </a:extLst>
          </p:cNvPr>
          <p:cNvSpPr>
            <a:spLocks noGrp="1"/>
          </p:cNvSpPr>
          <p:nvPr>
            <p:ph type="title"/>
          </p:nvPr>
        </p:nvSpPr>
        <p:spPr>
          <a:xfrm>
            <a:off x="4795736" y="205979"/>
            <a:ext cx="3977046" cy="857250"/>
          </a:xfrm>
        </p:spPr>
        <p:txBody>
          <a:bodyPr anchor="ctr">
            <a:normAutofit/>
          </a:bodyPr>
          <a:lstStyle/>
          <a:p>
            <a:r>
              <a:rPr lang="en-US" dirty="0"/>
              <a:t>MOCHA Trial</a:t>
            </a:r>
          </a:p>
        </p:txBody>
      </p:sp>
      <p:sp>
        <p:nvSpPr>
          <p:cNvPr id="5" name="Content Placeholder 4">
            <a:extLst>
              <a:ext uri="{FF2B5EF4-FFF2-40B4-BE49-F238E27FC236}">
                <a16:creationId xmlns:a16="http://schemas.microsoft.com/office/drawing/2014/main" id="{FCFFD903-E8E0-E736-4093-20601674BFD5}"/>
              </a:ext>
            </a:extLst>
          </p:cNvPr>
          <p:cNvSpPr>
            <a:spLocks noGrp="1"/>
          </p:cNvSpPr>
          <p:nvPr>
            <p:ph sz="half" idx="2"/>
          </p:nvPr>
        </p:nvSpPr>
        <p:spPr>
          <a:xfrm>
            <a:off x="4701703" y="1152144"/>
            <a:ext cx="4071080" cy="3323480"/>
          </a:xfrm>
        </p:spPr>
        <p:txBody>
          <a:bodyPr>
            <a:normAutofit/>
          </a:bodyPr>
          <a:lstStyle/>
          <a:p>
            <a:r>
              <a:rPr lang="en-US" dirty="0"/>
              <a:t>99% preferred CAB/ RPV over oral therapy</a:t>
            </a:r>
          </a:p>
          <a:p>
            <a:pPr>
              <a:spcBef>
                <a:spcPts val="1200"/>
              </a:spcBef>
            </a:pPr>
            <a:r>
              <a:rPr lang="en-US" dirty="0"/>
              <a:t>Preferred LAI for</a:t>
            </a:r>
          </a:p>
          <a:p>
            <a:pPr lvl="1"/>
            <a:r>
              <a:rPr lang="en-US" dirty="0"/>
              <a:t>Increased convenience</a:t>
            </a:r>
          </a:p>
          <a:p>
            <a:pPr lvl="1"/>
            <a:r>
              <a:rPr lang="en-US" dirty="0"/>
              <a:t>Increased privacy</a:t>
            </a:r>
          </a:p>
          <a:p>
            <a:pPr lvl="1"/>
            <a:r>
              <a:rPr lang="en-US" dirty="0"/>
              <a:t>Less adherence related stress</a:t>
            </a:r>
          </a:p>
          <a:p>
            <a:endParaRPr lang="en-US" dirty="0"/>
          </a:p>
        </p:txBody>
      </p:sp>
      <p:graphicFrame>
        <p:nvGraphicFramePr>
          <p:cNvPr id="7" name="Content Placeholder 3">
            <a:extLst>
              <a:ext uri="{FF2B5EF4-FFF2-40B4-BE49-F238E27FC236}">
                <a16:creationId xmlns:a16="http://schemas.microsoft.com/office/drawing/2014/main" id="{318BF4F7-26B0-BD41-D028-5BE976A36DE1}"/>
              </a:ext>
            </a:extLst>
          </p:cNvPr>
          <p:cNvGraphicFramePr>
            <a:graphicFrameLocks noGrp="1"/>
          </p:cNvGraphicFramePr>
          <p:nvPr>
            <p:ph sz="half" idx="1"/>
            <p:extLst>
              <p:ext uri="{D42A27DB-BD31-4B8C-83A1-F6EECF244321}">
                <p14:modId xmlns:p14="http://schemas.microsoft.com/office/powerpoint/2010/main" val="1077976480"/>
              </p:ext>
            </p:extLst>
          </p:nvPr>
        </p:nvGraphicFramePr>
        <p:xfrm>
          <a:off x="185159" y="205978"/>
          <a:ext cx="4439739" cy="4269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36765B3-3D2E-5A57-1CFA-BE3D3112A853}"/>
              </a:ext>
            </a:extLst>
          </p:cNvPr>
          <p:cNvSpPr txBox="1"/>
          <p:nvPr/>
        </p:nvSpPr>
        <p:spPr>
          <a:xfrm>
            <a:off x="1122219" y="4634126"/>
            <a:ext cx="7755774" cy="461665"/>
          </a:xfrm>
          <a:prstGeom prst="rect">
            <a:avLst/>
          </a:prstGeom>
          <a:noFill/>
        </p:spPr>
        <p:txBody>
          <a:bodyPr wrap="square" rtlCol="0">
            <a:spAutoFit/>
          </a:bodyPr>
          <a:lstStyle/>
          <a:p>
            <a:pPr algn="ctr"/>
            <a:r>
              <a:rPr lang="en-US" sz="1200" dirty="0"/>
              <a:t>Gaur et al, </a:t>
            </a:r>
            <a:r>
              <a:rPr lang="en-US" sz="1200" b="0" i="1" dirty="0">
                <a:solidFill>
                  <a:srgbClr val="555555"/>
                </a:solidFill>
                <a:effectLst/>
                <a:latin typeface="Helvetica" panose="020B0604020202020204" pitchFamily="34" charset="0"/>
              </a:rPr>
              <a:t>Long-Acting Injectable (LAI) Cabotegravir Plus </a:t>
            </a:r>
            <a:r>
              <a:rPr lang="en-US" sz="1200" b="0" i="1" dirty="0" err="1">
                <a:solidFill>
                  <a:srgbClr val="555555"/>
                </a:solidFill>
                <a:effectLst/>
                <a:latin typeface="Helvetica" panose="020B0604020202020204" pitchFamily="34" charset="0"/>
              </a:rPr>
              <a:t>Rilpivirine</a:t>
            </a:r>
            <a:r>
              <a:rPr lang="en-US" sz="1200" b="0" i="1" dirty="0">
                <a:solidFill>
                  <a:srgbClr val="555555"/>
                </a:solidFill>
                <a:effectLst/>
                <a:latin typeface="Helvetica" panose="020B0604020202020204" pitchFamily="34" charset="0"/>
              </a:rPr>
              <a:t> (CAB/PRV) In Adolescents With HIV: Week 24 IMPAACT 2017(MOCHA) Study, CROI 2024, Abstract 188. Lowenthal et al, CROI 2024, Abstract 949</a:t>
            </a:r>
            <a:endParaRPr lang="en-US" sz="1200" dirty="0"/>
          </a:p>
        </p:txBody>
      </p:sp>
    </p:spTree>
    <p:extLst>
      <p:ext uri="{BB962C8B-B14F-4D97-AF65-F5344CB8AC3E}">
        <p14:creationId xmlns:p14="http://schemas.microsoft.com/office/powerpoint/2010/main" val="284441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F640-EB6B-9208-714C-798C7957D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C508A-59C1-C1C2-B54B-093B3DD3738E}"/>
              </a:ext>
            </a:extLst>
          </p:cNvPr>
          <p:cNvSpPr>
            <a:spLocks noGrp="1"/>
          </p:cNvSpPr>
          <p:nvPr>
            <p:ph type="title"/>
          </p:nvPr>
        </p:nvSpPr>
        <p:spPr>
          <a:xfrm>
            <a:off x="0" y="561137"/>
            <a:ext cx="2249237" cy="3863905"/>
          </a:xfrm>
        </p:spPr>
        <p:txBody>
          <a:bodyPr/>
          <a:lstStyle/>
          <a:p>
            <a:r>
              <a:rPr lang="en-US" sz="3200" dirty="0"/>
              <a:t>ACTG A5359: LATITUDE</a:t>
            </a:r>
          </a:p>
        </p:txBody>
      </p:sp>
      <p:pic>
        <p:nvPicPr>
          <p:cNvPr id="6" name="Content Placeholder 5">
            <a:extLst>
              <a:ext uri="{FF2B5EF4-FFF2-40B4-BE49-F238E27FC236}">
                <a16:creationId xmlns:a16="http://schemas.microsoft.com/office/drawing/2014/main" id="{90A753ED-D4DF-926B-43CC-52E5BF8D3D62}"/>
              </a:ext>
            </a:extLst>
          </p:cNvPr>
          <p:cNvPicPr>
            <a:picLocks noGrp="1" noChangeAspect="1"/>
          </p:cNvPicPr>
          <p:nvPr>
            <p:ph idx="1"/>
          </p:nvPr>
        </p:nvPicPr>
        <p:blipFill rotWithShape="1">
          <a:blip r:embed="rId3"/>
          <a:srcRect l="14857" t="20988" r="47474" b="12773"/>
          <a:stretch/>
        </p:blipFill>
        <p:spPr>
          <a:xfrm>
            <a:off x="2209136" y="226711"/>
            <a:ext cx="6934864" cy="4355652"/>
          </a:xfrm>
        </p:spPr>
      </p:pic>
      <p:sp>
        <p:nvSpPr>
          <p:cNvPr id="4" name="TextBox 3">
            <a:extLst>
              <a:ext uri="{FF2B5EF4-FFF2-40B4-BE49-F238E27FC236}">
                <a16:creationId xmlns:a16="http://schemas.microsoft.com/office/drawing/2014/main" id="{30E2049F-6D90-5D4A-B6D2-76357D2D4E80}"/>
              </a:ext>
            </a:extLst>
          </p:cNvPr>
          <p:cNvSpPr txBox="1"/>
          <p:nvPr/>
        </p:nvSpPr>
        <p:spPr>
          <a:xfrm>
            <a:off x="1468876" y="4681835"/>
            <a:ext cx="6887183" cy="461665"/>
          </a:xfrm>
          <a:prstGeom prst="rect">
            <a:avLst/>
          </a:prstGeom>
          <a:noFill/>
        </p:spPr>
        <p:txBody>
          <a:bodyPr wrap="square" rtlCol="0">
            <a:spAutoFit/>
          </a:bodyPr>
          <a:lstStyle/>
          <a:p>
            <a:pPr algn="ctr"/>
            <a:r>
              <a:rPr lang="en-US" sz="1200" dirty="0"/>
              <a:t>Rana A, </a:t>
            </a:r>
            <a:r>
              <a:rPr lang="en-US" sz="1200" b="0" i="1" dirty="0">
                <a:solidFill>
                  <a:srgbClr val="555555"/>
                </a:solidFill>
                <a:effectLst/>
                <a:latin typeface="Helvetica" panose="020B0604020202020204" pitchFamily="34" charset="0"/>
              </a:rPr>
              <a:t>Long-Acting Injectable (LAI) CAB/RPV is Superior to Oral ART in PWH With Adherence Challenges: ACTG A5359, CROI 2024, Abstract 212</a:t>
            </a:r>
            <a:endParaRPr lang="en-US" sz="1200" dirty="0"/>
          </a:p>
        </p:txBody>
      </p:sp>
    </p:spTree>
    <p:extLst>
      <p:ext uri="{BB962C8B-B14F-4D97-AF65-F5344CB8AC3E}">
        <p14:creationId xmlns:p14="http://schemas.microsoft.com/office/powerpoint/2010/main" val="150860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309B8-FF61-B8F8-7093-33F913C8A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DDCFC-FC1D-F8AE-DC97-81A320362961}"/>
              </a:ext>
            </a:extLst>
          </p:cNvPr>
          <p:cNvSpPr>
            <a:spLocks noGrp="1"/>
          </p:cNvSpPr>
          <p:nvPr>
            <p:ph type="title"/>
          </p:nvPr>
        </p:nvSpPr>
        <p:spPr>
          <a:xfrm>
            <a:off x="457213" y="205980"/>
            <a:ext cx="8315569" cy="604936"/>
          </a:xfrm>
        </p:spPr>
        <p:txBody>
          <a:bodyPr/>
          <a:lstStyle/>
          <a:p>
            <a:r>
              <a:rPr lang="en-US" dirty="0"/>
              <a:t>ACTG A5359: LATITUDE</a:t>
            </a:r>
          </a:p>
        </p:txBody>
      </p:sp>
      <p:sp>
        <p:nvSpPr>
          <p:cNvPr id="4" name="TextBox 3">
            <a:extLst>
              <a:ext uri="{FF2B5EF4-FFF2-40B4-BE49-F238E27FC236}">
                <a16:creationId xmlns:a16="http://schemas.microsoft.com/office/drawing/2014/main" id="{5BDDDACB-1479-A0C9-B85E-73CAC32F0BA2}"/>
              </a:ext>
            </a:extLst>
          </p:cNvPr>
          <p:cNvSpPr txBox="1"/>
          <p:nvPr/>
        </p:nvSpPr>
        <p:spPr>
          <a:xfrm>
            <a:off x="1468876" y="4681835"/>
            <a:ext cx="6887183" cy="461665"/>
          </a:xfrm>
          <a:prstGeom prst="rect">
            <a:avLst/>
          </a:prstGeom>
          <a:noFill/>
        </p:spPr>
        <p:txBody>
          <a:bodyPr wrap="square" rtlCol="0">
            <a:spAutoFit/>
          </a:bodyPr>
          <a:lstStyle/>
          <a:p>
            <a:pPr algn="ctr"/>
            <a:r>
              <a:rPr lang="en-US" sz="1200" dirty="0"/>
              <a:t>Rana A, </a:t>
            </a:r>
            <a:r>
              <a:rPr lang="en-US" sz="1200" b="0" i="1" dirty="0">
                <a:solidFill>
                  <a:srgbClr val="555555"/>
                </a:solidFill>
                <a:effectLst/>
                <a:latin typeface="Helvetica" panose="020B0604020202020204" pitchFamily="34" charset="0"/>
              </a:rPr>
              <a:t>Long-Acting Injectable CAB/RPV is Superior to Oral ART in PWH With Adherence Challenges: ACTG A5359, CROI 2024, Abstract 212</a:t>
            </a:r>
            <a:endParaRPr lang="en-US" sz="1200" dirty="0"/>
          </a:p>
        </p:txBody>
      </p:sp>
      <p:sp>
        <p:nvSpPr>
          <p:cNvPr id="9" name="TextBox 8">
            <a:extLst>
              <a:ext uri="{FF2B5EF4-FFF2-40B4-BE49-F238E27FC236}">
                <a16:creationId xmlns:a16="http://schemas.microsoft.com/office/drawing/2014/main" id="{544CCADB-20CA-620E-6D7F-EB376E48687F}"/>
              </a:ext>
            </a:extLst>
          </p:cNvPr>
          <p:cNvSpPr txBox="1"/>
          <p:nvPr/>
        </p:nvSpPr>
        <p:spPr>
          <a:xfrm>
            <a:off x="6735536" y="1525309"/>
            <a:ext cx="2242398" cy="2369880"/>
          </a:xfrm>
          <a:prstGeom prst="rect">
            <a:avLst/>
          </a:prstGeom>
          <a:solidFill>
            <a:schemeClr val="tx2">
              <a:lumMod val="20000"/>
              <a:lumOff val="80000"/>
            </a:schemeClr>
          </a:solidFill>
          <a:ln>
            <a:solidFill>
              <a:schemeClr val="bg1"/>
            </a:solidFill>
          </a:ln>
        </p:spPr>
        <p:txBody>
          <a:bodyPr wrap="square" rtlCol="0">
            <a:spAutoFit/>
          </a:bodyPr>
          <a:lstStyle/>
          <a:p>
            <a:pPr algn="ctr">
              <a:spcBef>
                <a:spcPts val="1200"/>
              </a:spcBef>
            </a:pPr>
            <a:r>
              <a:rPr lang="en-US" dirty="0"/>
              <a:t>Injection Timing in Step 2:</a:t>
            </a:r>
          </a:p>
          <a:p>
            <a:pPr marL="285750" indent="-285750">
              <a:spcBef>
                <a:spcPts val="1200"/>
              </a:spcBef>
              <a:buFont typeface="Arial" panose="020B0604020202020204" pitchFamily="34" charset="0"/>
              <a:buChar char="•"/>
            </a:pPr>
            <a:r>
              <a:rPr lang="en-US" dirty="0"/>
              <a:t>Early 1%</a:t>
            </a:r>
          </a:p>
          <a:p>
            <a:pPr marL="285750" indent="-285750">
              <a:spcBef>
                <a:spcPts val="1200"/>
              </a:spcBef>
              <a:buFont typeface="Arial" panose="020B0604020202020204" pitchFamily="34" charset="0"/>
              <a:buChar char="•"/>
            </a:pPr>
            <a:r>
              <a:rPr lang="en-US" b="1" dirty="0"/>
              <a:t>On Time 93%</a:t>
            </a:r>
          </a:p>
          <a:p>
            <a:pPr marL="285750" indent="-285750">
              <a:spcBef>
                <a:spcPts val="1200"/>
              </a:spcBef>
              <a:buFont typeface="Arial" panose="020B0604020202020204" pitchFamily="34" charset="0"/>
              <a:buChar char="•"/>
            </a:pPr>
            <a:r>
              <a:rPr lang="en-US" dirty="0"/>
              <a:t>Delayed 3%</a:t>
            </a:r>
          </a:p>
          <a:p>
            <a:pPr marL="285750" indent="-285750">
              <a:spcBef>
                <a:spcPts val="1200"/>
              </a:spcBef>
              <a:buFont typeface="Arial" panose="020B0604020202020204" pitchFamily="34" charset="0"/>
              <a:buChar char="•"/>
            </a:pPr>
            <a:r>
              <a:rPr lang="en-US" dirty="0"/>
              <a:t>Missed 3%</a:t>
            </a:r>
          </a:p>
        </p:txBody>
      </p:sp>
      <p:pic>
        <p:nvPicPr>
          <p:cNvPr id="7" name="Content Placeholder 6">
            <a:extLst>
              <a:ext uri="{FF2B5EF4-FFF2-40B4-BE49-F238E27FC236}">
                <a16:creationId xmlns:a16="http://schemas.microsoft.com/office/drawing/2014/main" id="{8FDCAF81-7801-898C-9073-B832ADA6B64B}"/>
              </a:ext>
            </a:extLst>
          </p:cNvPr>
          <p:cNvPicPr>
            <a:picLocks noGrp="1" noChangeAspect="1"/>
          </p:cNvPicPr>
          <p:nvPr>
            <p:ph idx="1"/>
          </p:nvPr>
        </p:nvPicPr>
        <p:blipFill rotWithShape="1">
          <a:blip r:embed="rId3"/>
          <a:srcRect l="14727" t="22029" r="47275" b="12296"/>
          <a:stretch/>
        </p:blipFill>
        <p:spPr>
          <a:xfrm>
            <a:off x="107772" y="937077"/>
            <a:ext cx="6513464" cy="3618596"/>
          </a:xfrm>
        </p:spPr>
      </p:pic>
    </p:spTree>
    <p:extLst>
      <p:ext uri="{BB962C8B-B14F-4D97-AF65-F5344CB8AC3E}">
        <p14:creationId xmlns:p14="http://schemas.microsoft.com/office/powerpoint/2010/main" val="402439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B4F28-B906-EF9C-2A2D-9DD00C6CA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70F2BA-F851-E236-2F60-93B671647D89}"/>
              </a:ext>
            </a:extLst>
          </p:cNvPr>
          <p:cNvSpPr>
            <a:spLocks noGrp="1"/>
          </p:cNvSpPr>
          <p:nvPr>
            <p:ph type="title"/>
          </p:nvPr>
        </p:nvSpPr>
        <p:spPr>
          <a:xfrm>
            <a:off x="0" y="1706338"/>
            <a:ext cx="1821243" cy="1498088"/>
          </a:xfrm>
        </p:spPr>
        <p:txBody>
          <a:bodyPr/>
          <a:lstStyle/>
          <a:p>
            <a:r>
              <a:rPr lang="en-US" sz="2800" dirty="0"/>
              <a:t>ACTG A5359: LATITUDE</a:t>
            </a:r>
          </a:p>
        </p:txBody>
      </p:sp>
      <p:sp>
        <p:nvSpPr>
          <p:cNvPr id="4" name="TextBox 3">
            <a:extLst>
              <a:ext uri="{FF2B5EF4-FFF2-40B4-BE49-F238E27FC236}">
                <a16:creationId xmlns:a16="http://schemas.microsoft.com/office/drawing/2014/main" id="{BF8A8117-C7F8-C71C-BC19-9BA739E16462}"/>
              </a:ext>
            </a:extLst>
          </p:cNvPr>
          <p:cNvSpPr txBox="1"/>
          <p:nvPr/>
        </p:nvSpPr>
        <p:spPr>
          <a:xfrm>
            <a:off x="1468876" y="4681835"/>
            <a:ext cx="6887183" cy="461665"/>
          </a:xfrm>
          <a:prstGeom prst="rect">
            <a:avLst/>
          </a:prstGeom>
          <a:noFill/>
        </p:spPr>
        <p:txBody>
          <a:bodyPr wrap="square" rtlCol="0">
            <a:spAutoFit/>
          </a:bodyPr>
          <a:lstStyle/>
          <a:p>
            <a:pPr algn="ctr"/>
            <a:r>
              <a:rPr lang="en-US" sz="1200" dirty="0"/>
              <a:t>Rana A, </a:t>
            </a:r>
            <a:r>
              <a:rPr lang="en-US" sz="1200" b="0" i="1" dirty="0">
                <a:solidFill>
                  <a:srgbClr val="555555"/>
                </a:solidFill>
                <a:effectLst/>
                <a:latin typeface="Helvetica" panose="020B0604020202020204" pitchFamily="34" charset="0"/>
              </a:rPr>
              <a:t>Long-Acting Injectable CAB/RPV is Superior to Oral ART in PWH With Adherence Challenges: ACTG A5359, CROI 2024, Abstract 212</a:t>
            </a:r>
            <a:endParaRPr lang="en-US" sz="1200" dirty="0"/>
          </a:p>
        </p:txBody>
      </p:sp>
      <p:pic>
        <p:nvPicPr>
          <p:cNvPr id="8" name="Content Placeholder 7">
            <a:extLst>
              <a:ext uri="{FF2B5EF4-FFF2-40B4-BE49-F238E27FC236}">
                <a16:creationId xmlns:a16="http://schemas.microsoft.com/office/drawing/2014/main" id="{822E03AA-F833-2222-9087-CE7926925CF8}"/>
              </a:ext>
            </a:extLst>
          </p:cNvPr>
          <p:cNvPicPr>
            <a:picLocks noGrp="1" noChangeAspect="1"/>
          </p:cNvPicPr>
          <p:nvPr>
            <p:ph idx="1"/>
          </p:nvPr>
        </p:nvPicPr>
        <p:blipFill rotWithShape="1">
          <a:blip r:embed="rId3"/>
          <a:srcRect l="15019" t="23959" r="47475" b="12675"/>
          <a:stretch/>
        </p:blipFill>
        <p:spPr>
          <a:xfrm>
            <a:off x="1795435" y="188926"/>
            <a:ext cx="7306097" cy="4352846"/>
          </a:xfrm>
        </p:spPr>
      </p:pic>
    </p:spTree>
    <p:extLst>
      <p:ext uri="{BB962C8B-B14F-4D97-AF65-F5344CB8AC3E}">
        <p14:creationId xmlns:p14="http://schemas.microsoft.com/office/powerpoint/2010/main" val="254622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8C51EA-649B-4210-2571-4FA6244A8649}"/>
              </a:ext>
            </a:extLst>
          </p:cNvPr>
          <p:cNvPicPr>
            <a:picLocks noGrp="1" noChangeAspect="1"/>
          </p:cNvPicPr>
          <p:nvPr>
            <p:ph idx="1"/>
          </p:nvPr>
        </p:nvPicPr>
        <p:blipFill rotWithShape="1">
          <a:blip r:embed="rId3"/>
          <a:srcRect l="14974" t="21717" r="47474" b="12772"/>
          <a:stretch/>
        </p:blipFill>
        <p:spPr>
          <a:xfrm>
            <a:off x="1308663" y="870911"/>
            <a:ext cx="6612397" cy="3707886"/>
          </a:xfrm>
        </p:spPr>
      </p:pic>
      <p:sp>
        <p:nvSpPr>
          <p:cNvPr id="6" name="TextBox 5">
            <a:extLst>
              <a:ext uri="{FF2B5EF4-FFF2-40B4-BE49-F238E27FC236}">
                <a16:creationId xmlns:a16="http://schemas.microsoft.com/office/drawing/2014/main" id="{09CAA16B-55C6-A711-B8E9-1807352E81F1}"/>
              </a:ext>
            </a:extLst>
          </p:cNvPr>
          <p:cNvSpPr txBox="1"/>
          <p:nvPr/>
        </p:nvSpPr>
        <p:spPr>
          <a:xfrm>
            <a:off x="1468876" y="4681835"/>
            <a:ext cx="6887183" cy="461665"/>
          </a:xfrm>
          <a:prstGeom prst="rect">
            <a:avLst/>
          </a:prstGeom>
          <a:noFill/>
        </p:spPr>
        <p:txBody>
          <a:bodyPr wrap="square" rtlCol="0">
            <a:spAutoFit/>
          </a:bodyPr>
          <a:lstStyle/>
          <a:p>
            <a:pPr algn="ctr"/>
            <a:r>
              <a:rPr lang="en-US" sz="1200" dirty="0"/>
              <a:t>Rana A, </a:t>
            </a:r>
            <a:r>
              <a:rPr lang="en-US" sz="1200" b="0" i="1" dirty="0">
                <a:solidFill>
                  <a:srgbClr val="555555"/>
                </a:solidFill>
                <a:effectLst/>
                <a:latin typeface="Helvetica" panose="020B0604020202020204" pitchFamily="34" charset="0"/>
              </a:rPr>
              <a:t>Long-Acting Injectable CAB/RPV is Superior to Oral ART in PWH With Adherence Challenges: ACTG A5359, CROI 2024, Abstract 212</a:t>
            </a:r>
            <a:endParaRPr lang="en-US" sz="1200" dirty="0"/>
          </a:p>
        </p:txBody>
      </p:sp>
      <p:sp>
        <p:nvSpPr>
          <p:cNvPr id="3" name="Title 1">
            <a:extLst>
              <a:ext uri="{FF2B5EF4-FFF2-40B4-BE49-F238E27FC236}">
                <a16:creationId xmlns:a16="http://schemas.microsoft.com/office/drawing/2014/main" id="{EB7BEBB2-B345-D6C8-8D52-B56454E58291}"/>
              </a:ext>
            </a:extLst>
          </p:cNvPr>
          <p:cNvSpPr>
            <a:spLocks noGrp="1"/>
          </p:cNvSpPr>
          <p:nvPr>
            <p:ph type="title"/>
          </p:nvPr>
        </p:nvSpPr>
        <p:spPr>
          <a:xfrm>
            <a:off x="457200" y="206375"/>
            <a:ext cx="8315325" cy="664536"/>
          </a:xfrm>
        </p:spPr>
        <p:txBody>
          <a:bodyPr/>
          <a:lstStyle/>
          <a:p>
            <a:r>
              <a:rPr lang="en-US" dirty="0"/>
              <a:t>ACTG A5359: LATITUDE</a:t>
            </a:r>
          </a:p>
        </p:txBody>
      </p:sp>
    </p:spTree>
    <p:extLst>
      <p:ext uri="{BB962C8B-B14F-4D97-AF65-F5344CB8AC3E}">
        <p14:creationId xmlns:p14="http://schemas.microsoft.com/office/powerpoint/2010/main" val="58576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47BD-DF50-E02D-D8C6-5CACCE8B4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B2B26-119C-2CE0-F0E4-EC92B9F79D48}"/>
              </a:ext>
            </a:extLst>
          </p:cNvPr>
          <p:cNvSpPr>
            <a:spLocks noGrp="1"/>
          </p:cNvSpPr>
          <p:nvPr>
            <p:ph type="title"/>
          </p:nvPr>
        </p:nvSpPr>
        <p:spPr>
          <a:xfrm>
            <a:off x="60456" y="122464"/>
            <a:ext cx="9000417" cy="769265"/>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sz="3600" dirty="0"/>
              <a:t>CAB/RPV in Viremic Persons: UCSF Ward 86</a:t>
            </a:r>
          </a:p>
        </p:txBody>
      </p:sp>
      <p:sp>
        <p:nvSpPr>
          <p:cNvPr id="3" name="Content Placeholder 2">
            <a:extLst>
              <a:ext uri="{FF2B5EF4-FFF2-40B4-BE49-F238E27FC236}">
                <a16:creationId xmlns:a16="http://schemas.microsoft.com/office/drawing/2014/main" id="{7149246C-2A14-EB9B-C06F-61D455B96A59}"/>
              </a:ext>
            </a:extLst>
          </p:cNvPr>
          <p:cNvSpPr>
            <a:spLocks noGrp="1"/>
          </p:cNvSpPr>
          <p:nvPr>
            <p:ph idx="1"/>
          </p:nvPr>
        </p:nvSpPr>
        <p:spPr>
          <a:xfrm>
            <a:off x="487441" y="1044889"/>
            <a:ext cx="8315569" cy="3589586"/>
          </a:xfrm>
        </p:spPr>
        <p:txBody>
          <a:bodyPr>
            <a:normAutofit fontScale="85000" lnSpcReduction="10000"/>
          </a:bodyPr>
          <a:lstStyle/>
          <a:p>
            <a:pPr>
              <a:lnSpc>
                <a:spcPct val="120000"/>
              </a:lnSpc>
              <a:spcBef>
                <a:spcPts val="1200"/>
              </a:spcBef>
            </a:pPr>
            <a:r>
              <a:rPr lang="en-US" dirty="0">
                <a:effectLst>
                  <a:outerShdw blurRad="50800" dist="38100" dir="16200000" rotWithShape="0">
                    <a:prstClr val="black">
                      <a:alpha val="40000"/>
                    </a:prstClr>
                  </a:outerShdw>
                </a:effectLst>
              </a:rPr>
              <a:t>Retrospective cohort study of those initiating CAB/RPV with a viral load </a:t>
            </a:r>
            <a:r>
              <a:rPr lang="en-US" dirty="0">
                <a:effectLst>
                  <a:outerShdw blurRad="50800" dist="38100" dir="16200000" rotWithShape="0">
                    <a:prstClr val="black">
                      <a:alpha val="40000"/>
                    </a:prstClr>
                  </a:outerShdw>
                </a:effectLst>
                <a:cs typeface="Calibri" panose="020F0502020204030204" pitchFamily="34" charset="0"/>
              </a:rPr>
              <a:t>≥ 50 (N=59)</a:t>
            </a:r>
          </a:p>
          <a:p>
            <a:pPr>
              <a:lnSpc>
                <a:spcPct val="120000"/>
              </a:lnSpc>
              <a:spcBef>
                <a:spcPts val="1200"/>
              </a:spcBef>
            </a:pPr>
            <a:r>
              <a:rPr lang="en-US" dirty="0">
                <a:effectLst>
                  <a:outerShdw blurRad="50800" dist="38100" dir="16200000" rotWithShape="0">
                    <a:prstClr val="black">
                      <a:alpha val="40000"/>
                    </a:prstClr>
                  </a:outerShdw>
                </a:effectLst>
              </a:rPr>
              <a:t>Protocol was to start on every 4-week dosing with option to change to every 8-week dosing after 3-6 months of suppression</a:t>
            </a:r>
          </a:p>
          <a:p>
            <a:pPr lvl="1">
              <a:lnSpc>
                <a:spcPct val="120000"/>
              </a:lnSpc>
              <a:spcBef>
                <a:spcPts val="600"/>
              </a:spcBef>
            </a:pPr>
            <a:r>
              <a:rPr lang="en-US" dirty="0">
                <a:effectLst>
                  <a:outerShdw blurRad="50800" dist="38100" dir="16200000" rotWithShape="0">
                    <a:prstClr val="black">
                      <a:alpha val="40000"/>
                    </a:prstClr>
                  </a:outerShdw>
                </a:effectLst>
              </a:rPr>
              <a:t>19 (32%) transitioned to 8-week dosing by week 48</a:t>
            </a:r>
          </a:p>
          <a:p>
            <a:pPr lvl="1">
              <a:lnSpc>
                <a:spcPct val="120000"/>
              </a:lnSpc>
              <a:spcBef>
                <a:spcPts val="600"/>
              </a:spcBef>
            </a:pPr>
            <a:r>
              <a:rPr lang="en-US" dirty="0">
                <a:effectLst>
                  <a:outerShdw blurRad="50800" dist="38100" dir="16200000" rotWithShape="0">
                    <a:prstClr val="black">
                      <a:alpha val="40000"/>
                    </a:prstClr>
                  </a:outerShdw>
                </a:effectLst>
              </a:rPr>
              <a:t>17 (29%) had at least one injection &gt;7 days late and 8 (14%) &gt;14 days late</a:t>
            </a:r>
          </a:p>
          <a:p>
            <a:pPr>
              <a:lnSpc>
                <a:spcPct val="120000"/>
              </a:lnSpc>
              <a:spcBef>
                <a:spcPts val="1200"/>
              </a:spcBef>
            </a:pPr>
            <a:r>
              <a:rPr lang="en-US" dirty="0">
                <a:effectLst>
                  <a:outerShdw blurRad="50800" dist="38100" dir="16200000" rotWithShape="0">
                    <a:prstClr val="black">
                      <a:alpha val="40000"/>
                    </a:prstClr>
                  </a:outerShdw>
                </a:effectLst>
              </a:rPr>
              <a:t>Clinic protocol = strong case management, participant attending clinic visits, no CAB or RPV mutations in past</a:t>
            </a:r>
          </a:p>
        </p:txBody>
      </p:sp>
      <p:sp>
        <p:nvSpPr>
          <p:cNvPr id="5" name="TextBox 4">
            <a:extLst>
              <a:ext uri="{FF2B5EF4-FFF2-40B4-BE49-F238E27FC236}">
                <a16:creationId xmlns:a16="http://schemas.microsoft.com/office/drawing/2014/main" id="{03607E4F-D79F-F982-3224-1528B0C03367}"/>
              </a:ext>
            </a:extLst>
          </p:cNvPr>
          <p:cNvSpPr txBox="1"/>
          <p:nvPr/>
        </p:nvSpPr>
        <p:spPr>
          <a:xfrm>
            <a:off x="1468876" y="4681835"/>
            <a:ext cx="6887183" cy="461665"/>
          </a:xfrm>
          <a:prstGeom prst="rect">
            <a:avLst/>
          </a:prstGeom>
          <a:noFill/>
        </p:spPr>
        <p:txBody>
          <a:bodyPr wrap="square" rtlCol="0">
            <a:spAutoFit/>
          </a:bodyPr>
          <a:lstStyle/>
          <a:p>
            <a:pPr algn="ctr"/>
            <a:r>
              <a:rPr lang="en-US" sz="1200" dirty="0"/>
              <a:t>Hickey M et al, 24-Week Viral Suppression in Patients Starting Long-Acting CAB/RPV Without HIV Viral Suppression, CROI 2024, Abstract 628</a:t>
            </a:r>
          </a:p>
        </p:txBody>
      </p:sp>
    </p:spTree>
    <p:extLst>
      <p:ext uri="{BB962C8B-B14F-4D97-AF65-F5344CB8AC3E}">
        <p14:creationId xmlns:p14="http://schemas.microsoft.com/office/powerpoint/2010/main" val="258353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8926-494A-0B35-9097-B1E3D63AF270}"/>
              </a:ext>
            </a:extLst>
          </p:cNvPr>
          <p:cNvSpPr>
            <a:spLocks noGrp="1"/>
          </p:cNvSpPr>
          <p:nvPr>
            <p:ph type="title"/>
          </p:nvPr>
        </p:nvSpPr>
        <p:spPr>
          <a:xfrm>
            <a:off x="37785" y="133488"/>
            <a:ext cx="9068430" cy="799547"/>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sz="3600" dirty="0"/>
              <a:t>CAB/ RPV in Viremic Persons: UCSF Ward 86</a:t>
            </a:r>
          </a:p>
        </p:txBody>
      </p:sp>
      <p:pic>
        <p:nvPicPr>
          <p:cNvPr id="6" name="Content Placeholder 5">
            <a:extLst>
              <a:ext uri="{FF2B5EF4-FFF2-40B4-BE49-F238E27FC236}">
                <a16:creationId xmlns:a16="http://schemas.microsoft.com/office/drawing/2014/main" id="{8120A224-5290-153B-39A5-BEDC4585CA24}"/>
              </a:ext>
            </a:extLst>
          </p:cNvPr>
          <p:cNvPicPr>
            <a:picLocks noGrp="1" noChangeAspect="1"/>
          </p:cNvPicPr>
          <p:nvPr>
            <p:ph idx="1"/>
          </p:nvPr>
        </p:nvPicPr>
        <p:blipFill rotWithShape="1">
          <a:blip r:embed="rId2"/>
          <a:srcRect l="1375" t="27833" r="47963" b="11074"/>
          <a:stretch/>
        </p:blipFill>
        <p:spPr>
          <a:xfrm>
            <a:off x="37785" y="1042870"/>
            <a:ext cx="9068430" cy="3529130"/>
          </a:xfrm>
        </p:spPr>
      </p:pic>
      <p:sp>
        <p:nvSpPr>
          <p:cNvPr id="4" name="TextBox 3">
            <a:extLst>
              <a:ext uri="{FF2B5EF4-FFF2-40B4-BE49-F238E27FC236}">
                <a16:creationId xmlns:a16="http://schemas.microsoft.com/office/drawing/2014/main" id="{7A198B86-E99F-1D5B-8CC0-024952E8B84F}"/>
              </a:ext>
            </a:extLst>
          </p:cNvPr>
          <p:cNvSpPr txBox="1"/>
          <p:nvPr/>
        </p:nvSpPr>
        <p:spPr>
          <a:xfrm>
            <a:off x="1468876" y="4681835"/>
            <a:ext cx="6887183" cy="461665"/>
          </a:xfrm>
          <a:prstGeom prst="rect">
            <a:avLst/>
          </a:prstGeom>
          <a:noFill/>
        </p:spPr>
        <p:txBody>
          <a:bodyPr wrap="square" rtlCol="0">
            <a:spAutoFit/>
          </a:bodyPr>
          <a:lstStyle/>
          <a:p>
            <a:r>
              <a:rPr lang="en-US" sz="1200" dirty="0"/>
              <a:t>Hickey M et al, 24-Week Viral Suppression in Patients Starting Long-Acting CAB/RPV Without HIV Viral Suppression, CROI 2024, Abstract 628</a:t>
            </a:r>
          </a:p>
        </p:txBody>
      </p:sp>
    </p:spTree>
    <p:extLst>
      <p:ext uri="{BB962C8B-B14F-4D97-AF65-F5344CB8AC3E}">
        <p14:creationId xmlns:p14="http://schemas.microsoft.com/office/powerpoint/2010/main" val="3847551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CFF4-6011-DE86-32B9-E91A82B79263}"/>
              </a:ext>
            </a:extLst>
          </p:cNvPr>
          <p:cNvSpPr>
            <a:spLocks noGrp="1"/>
          </p:cNvSpPr>
          <p:nvPr>
            <p:ph type="title"/>
          </p:nvPr>
        </p:nvSpPr>
        <p:spPr>
          <a:xfrm>
            <a:off x="154529" y="205979"/>
            <a:ext cx="8686787" cy="857250"/>
          </a:xfrm>
          <a:solidFill>
            <a:schemeClr val="tx2">
              <a:lumMod val="40000"/>
              <a:lumOff val="60000"/>
            </a:schemeClr>
          </a:solidFill>
          <a:effectLst>
            <a:outerShdw blurRad="63500" sx="102000" sy="102000" algn="ctr" rotWithShape="0">
              <a:prstClr val="black">
                <a:alpha val="40000"/>
              </a:prstClr>
            </a:outerShdw>
          </a:effectLst>
        </p:spPr>
        <p:txBody>
          <a:bodyPr/>
          <a:lstStyle/>
          <a:p>
            <a:r>
              <a:rPr lang="en-US" sz="3600" dirty="0"/>
              <a:t>IAS-USA Updated Guidance on CAB-RPV</a:t>
            </a:r>
          </a:p>
        </p:txBody>
      </p:sp>
      <p:sp>
        <p:nvSpPr>
          <p:cNvPr id="5" name="Content Placeholder 4">
            <a:extLst>
              <a:ext uri="{FF2B5EF4-FFF2-40B4-BE49-F238E27FC236}">
                <a16:creationId xmlns:a16="http://schemas.microsoft.com/office/drawing/2014/main" id="{51A44E36-BD91-CFE5-A7C2-947F3070C40C}"/>
              </a:ext>
            </a:extLst>
          </p:cNvPr>
          <p:cNvSpPr>
            <a:spLocks noGrp="1"/>
          </p:cNvSpPr>
          <p:nvPr>
            <p:ph idx="1"/>
          </p:nvPr>
        </p:nvSpPr>
        <p:spPr>
          <a:xfrm>
            <a:off x="457213" y="1234794"/>
            <a:ext cx="8315569" cy="3382547"/>
          </a:xfrm>
        </p:spPr>
        <p:txBody>
          <a:bodyPr>
            <a:normAutofit fontScale="77500" lnSpcReduction="20000"/>
          </a:bodyPr>
          <a:lstStyle/>
          <a:p>
            <a:pPr marL="0" indent="0" algn="l">
              <a:lnSpc>
                <a:spcPct val="120000"/>
              </a:lnSpc>
              <a:buNone/>
            </a:pPr>
            <a:r>
              <a:rPr lang="en-US" b="0" i="0" dirty="0">
                <a:effectLst>
                  <a:outerShdw blurRad="50800" dist="38100" dir="16200000" rotWithShape="0">
                    <a:prstClr val="black">
                      <a:alpha val="40000"/>
                    </a:prstClr>
                  </a:outerShdw>
                </a:effectLst>
              </a:rPr>
              <a:t>“When supported by intensive follow-up and case management services, injectable CAB/RPV may be considered for people with viremia who meet the criteria below when no other treatment options are effective due to a patient’s persistent inability to take oral ART (rating </a:t>
            </a:r>
            <a:r>
              <a:rPr lang="en-US" b="0" i="0" dirty="0" err="1">
                <a:effectLst>
                  <a:outerShdw blurRad="50800" dist="38100" dir="16200000" rotWithShape="0">
                    <a:prstClr val="black">
                      <a:alpha val="40000"/>
                    </a:prstClr>
                  </a:outerShdw>
                </a:effectLst>
              </a:rPr>
              <a:t>AIIa</a:t>
            </a:r>
            <a:r>
              <a:rPr lang="en-US" b="0" i="0" dirty="0">
                <a:effectLst>
                  <a:outerShdw blurRad="50800" dist="38100" dir="16200000" rotWithShape="0">
                    <a:prstClr val="black">
                      <a:alpha val="40000"/>
                    </a:prstClr>
                  </a:outerShdw>
                </a:effectLst>
              </a:rPr>
              <a:t> under the conditions described).</a:t>
            </a:r>
          </a:p>
          <a:p>
            <a:pPr marL="460375" algn="l">
              <a:lnSpc>
                <a:spcPct val="120000"/>
              </a:lnSpc>
              <a:buFont typeface="Wingdings" panose="05000000000000000000" pitchFamily="2" charset="2"/>
              <a:buChar char="§"/>
            </a:pPr>
            <a:r>
              <a:rPr lang="en-US" b="0" i="0" dirty="0">
                <a:effectLst>
                  <a:outerShdw blurRad="50800" dist="38100" dir="16200000" rotWithShape="0">
                    <a:prstClr val="black">
                      <a:alpha val="40000"/>
                    </a:prstClr>
                  </a:outerShdw>
                </a:effectLst>
              </a:rPr>
              <a:t>Inability to take oral ART consistently despite optimal clinical support</a:t>
            </a:r>
          </a:p>
          <a:p>
            <a:pPr marL="460375" algn="l">
              <a:lnSpc>
                <a:spcPct val="120000"/>
              </a:lnSpc>
              <a:buFont typeface="Wingdings" panose="05000000000000000000" pitchFamily="2" charset="2"/>
              <a:buChar char="§"/>
            </a:pPr>
            <a:r>
              <a:rPr lang="en-US" b="0" i="0" dirty="0">
                <a:effectLst>
                  <a:outerShdw blurRad="50800" dist="38100" dir="16200000" rotWithShape="0">
                    <a:prstClr val="black">
                      <a:alpha val="40000"/>
                    </a:prstClr>
                  </a:outerShdw>
                </a:effectLst>
              </a:rPr>
              <a:t>High risk for HIV disease progression (CD4 &lt;200 cells/µL or history of AIDS-defining illness)</a:t>
            </a:r>
          </a:p>
          <a:p>
            <a:pPr marL="460375" algn="l">
              <a:lnSpc>
                <a:spcPct val="120000"/>
              </a:lnSpc>
              <a:buFont typeface="Wingdings" panose="05000000000000000000" pitchFamily="2" charset="2"/>
              <a:buChar char="§"/>
            </a:pPr>
            <a:r>
              <a:rPr lang="en-US" b="0" i="0" dirty="0">
                <a:effectLst>
                  <a:outerShdw blurRad="50800" dist="38100" dir="16200000" rotWithShape="0">
                    <a:prstClr val="black">
                      <a:alpha val="40000"/>
                    </a:prstClr>
                  </a:outerShdw>
                </a:effectLst>
              </a:rPr>
              <a:t>No known resistance mutations to CAB or RPV</a:t>
            </a:r>
          </a:p>
          <a:p>
            <a:pPr marL="460375" algn="l">
              <a:lnSpc>
                <a:spcPct val="120000"/>
              </a:lnSpc>
              <a:buFont typeface="Wingdings" panose="05000000000000000000" pitchFamily="2" charset="2"/>
              <a:buChar char="§"/>
            </a:pPr>
            <a:r>
              <a:rPr lang="en-US" b="0" i="0" dirty="0">
                <a:effectLst>
                  <a:outerShdw blurRad="50800" dist="38100" dir="16200000" rotWithShape="0">
                    <a:prstClr val="black">
                      <a:alpha val="40000"/>
                    </a:prstClr>
                  </a:outerShdw>
                </a:effectLst>
              </a:rPr>
              <a:t>Access to intensive clinical follow-up and case management”</a:t>
            </a:r>
          </a:p>
        </p:txBody>
      </p:sp>
      <p:sp>
        <p:nvSpPr>
          <p:cNvPr id="4" name="TextBox 3">
            <a:extLst>
              <a:ext uri="{FF2B5EF4-FFF2-40B4-BE49-F238E27FC236}">
                <a16:creationId xmlns:a16="http://schemas.microsoft.com/office/drawing/2014/main" id="{1A19DD4D-6B1F-E61D-5BF5-2DB8965B2F1C}"/>
              </a:ext>
            </a:extLst>
          </p:cNvPr>
          <p:cNvSpPr txBox="1"/>
          <p:nvPr/>
        </p:nvSpPr>
        <p:spPr>
          <a:xfrm>
            <a:off x="1403651" y="4697498"/>
            <a:ext cx="7241586" cy="430887"/>
          </a:xfrm>
          <a:prstGeom prst="rect">
            <a:avLst/>
          </a:prstGeom>
          <a:noFill/>
        </p:spPr>
        <p:txBody>
          <a:bodyPr wrap="square" rtlCol="0">
            <a:spAutoFit/>
          </a:bodyPr>
          <a:lstStyle/>
          <a:p>
            <a:pPr algn="ctr"/>
            <a:r>
              <a:rPr lang="en-US" sz="1100" b="0" i="0" dirty="0">
                <a:effectLst/>
                <a:latin typeface="Helvetica" panose="020B0604020202020204" pitchFamily="34" charset="0"/>
                <a:cs typeface="Helvetica" panose="020B0604020202020204" pitchFamily="34" charset="0"/>
              </a:rPr>
              <a:t>Sax PE et al. Updated treatment recommendation on use of cabotegravir and </a:t>
            </a:r>
            <a:r>
              <a:rPr lang="en-US" sz="1100" b="0" i="0" dirty="0" err="1">
                <a:effectLst/>
                <a:latin typeface="Helvetica" panose="020B0604020202020204" pitchFamily="34" charset="0"/>
                <a:cs typeface="Helvetica" panose="020B0604020202020204" pitchFamily="34" charset="0"/>
              </a:rPr>
              <a:t>rilpivirine</a:t>
            </a:r>
            <a:r>
              <a:rPr lang="en-US" sz="1100" b="0" i="0" dirty="0">
                <a:effectLst/>
                <a:latin typeface="Helvetica" panose="020B0604020202020204" pitchFamily="34" charset="0"/>
                <a:cs typeface="Helvetica" panose="020B0604020202020204" pitchFamily="34" charset="0"/>
              </a:rPr>
              <a:t> for people with HIV from the IAS-USA Guidelines Panel. </a:t>
            </a:r>
            <a:r>
              <a:rPr lang="en-US" sz="1100" b="0" i="1" dirty="0">
                <a:effectLst/>
                <a:latin typeface="Helvetica" panose="020B0604020202020204" pitchFamily="34" charset="0"/>
                <a:cs typeface="Helvetica" panose="020B0604020202020204" pitchFamily="34" charset="0"/>
              </a:rPr>
              <a:t>JAMA</a:t>
            </a:r>
            <a:r>
              <a:rPr lang="en-US" sz="1100" b="0" i="0" dirty="0">
                <a:effectLst/>
                <a:latin typeface="Helvetica" panose="020B0604020202020204" pitchFamily="34" charset="0"/>
                <a:cs typeface="Helvetica" panose="020B0604020202020204" pitchFamily="34" charset="0"/>
              </a:rPr>
              <a:t> 2024 Mar 1; [e-pub]. </a:t>
            </a:r>
            <a:r>
              <a:rPr lang="en-US" sz="1100" b="0" i="0" u="none" strike="noStrike" dirty="0">
                <a:effectLst/>
                <a:latin typeface="Helvetica" panose="020B0604020202020204" pitchFamily="34" charset="0"/>
                <a:cs typeface="Helvetica" panose="020B0604020202020204" pitchFamily="34" charset="0"/>
                <a:hlinkClick r:id="rId2">
                  <a:extLst>
                    <a:ext uri="{A12FA001-AC4F-418D-AE19-62706E023703}">
                      <ahyp:hlinkClr xmlns:ahyp="http://schemas.microsoft.com/office/drawing/2018/hyperlinkcolor" val="tx"/>
                    </a:ext>
                  </a:extLst>
                </a:hlinkClick>
              </a:rPr>
              <a:t>https://doi.org/10.1001/jama.2024.2985. </a:t>
            </a:r>
            <a:endParaRPr lang="en-US" sz="11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9547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028AC-DBD8-100C-A920-EC1A4B75AEC9}"/>
              </a:ext>
            </a:extLst>
          </p:cNvPr>
          <p:cNvSpPr>
            <a:spLocks noGrp="1"/>
          </p:cNvSpPr>
          <p:nvPr>
            <p:ph type="title"/>
          </p:nvPr>
        </p:nvSpPr>
        <p:spPr>
          <a:xfrm>
            <a:off x="457213" y="205979"/>
            <a:ext cx="8315569" cy="624537"/>
          </a:xfrm>
        </p:spPr>
        <p:txBody>
          <a:bodyPr/>
          <a:lstStyle/>
          <a:p>
            <a:r>
              <a:rPr lang="en-US" dirty="0"/>
              <a:t>The REPRIEVE Trial</a:t>
            </a:r>
          </a:p>
        </p:txBody>
      </p:sp>
      <p:sp>
        <p:nvSpPr>
          <p:cNvPr id="2" name="Content Placeholder 1">
            <a:extLst>
              <a:ext uri="{FF2B5EF4-FFF2-40B4-BE49-F238E27FC236}">
                <a16:creationId xmlns:a16="http://schemas.microsoft.com/office/drawing/2014/main" id="{4CB2B305-EBAB-D958-774C-32EC5680A627}"/>
              </a:ext>
            </a:extLst>
          </p:cNvPr>
          <p:cNvSpPr>
            <a:spLocks noGrp="1"/>
          </p:cNvSpPr>
          <p:nvPr>
            <p:ph sz="half" idx="1"/>
          </p:nvPr>
        </p:nvSpPr>
        <p:spPr>
          <a:xfrm>
            <a:off x="166255" y="1094434"/>
            <a:ext cx="4345290" cy="3541233"/>
          </a:xfrm>
          <a:solidFill>
            <a:schemeClr val="accent4">
              <a:lumMod val="20000"/>
              <a:lumOff val="80000"/>
            </a:schemeClr>
          </a:solidFill>
          <a:ln>
            <a:solidFill>
              <a:schemeClr val="bg1"/>
            </a:solidFill>
          </a:ln>
          <a:effectLst>
            <a:outerShdw blurRad="63500" sx="102000" sy="102000" algn="ctr" rotWithShape="0">
              <a:prstClr val="black">
                <a:alpha val="40000"/>
              </a:prstClr>
            </a:outerShdw>
          </a:effectLst>
        </p:spPr>
        <p:txBody>
          <a:bodyPr>
            <a:noAutofit/>
          </a:bodyPr>
          <a:lstStyle/>
          <a:p>
            <a:pPr marL="0" indent="0">
              <a:spcBef>
                <a:spcPts val="600"/>
              </a:spcBef>
              <a:buNone/>
            </a:pPr>
            <a:r>
              <a:rPr lang="en-US" sz="2000" b="1" dirty="0">
                <a:solidFill>
                  <a:schemeClr val="tx1"/>
                </a:solidFill>
                <a:effectLst/>
              </a:rPr>
              <a:t>PRIMARY prevention </a:t>
            </a:r>
            <a:r>
              <a:rPr lang="en-US" sz="2000" dirty="0">
                <a:solidFill>
                  <a:schemeClr val="tx1"/>
                </a:solidFill>
                <a:effectLst/>
              </a:rPr>
              <a:t>trial in PWH 40-75 </a:t>
            </a:r>
            <a:r>
              <a:rPr lang="en-US" sz="2000" dirty="0" err="1">
                <a:solidFill>
                  <a:schemeClr val="tx1"/>
                </a:solidFill>
                <a:effectLst/>
              </a:rPr>
              <a:t>y.o</a:t>
            </a:r>
            <a:r>
              <a:rPr lang="en-US" sz="2000" dirty="0">
                <a:solidFill>
                  <a:schemeClr val="tx1"/>
                </a:solidFill>
                <a:effectLst/>
              </a:rPr>
              <a:t>. on antiretroviral therapy </a:t>
            </a:r>
          </a:p>
          <a:p>
            <a:pPr marL="287338" lvl="1" indent="0">
              <a:spcBef>
                <a:spcPts val="600"/>
              </a:spcBef>
              <a:buNone/>
            </a:pPr>
            <a:r>
              <a:rPr lang="en-US" sz="1800" dirty="0">
                <a:solidFill>
                  <a:schemeClr val="tx1"/>
                </a:solidFill>
                <a:effectLst/>
              </a:rPr>
              <a:t>- Large worldwide cohort (N=7,769)</a:t>
            </a:r>
          </a:p>
          <a:p>
            <a:pPr marL="287338" lvl="1" indent="0">
              <a:spcBef>
                <a:spcPts val="600"/>
              </a:spcBef>
              <a:buNone/>
            </a:pPr>
            <a:r>
              <a:rPr lang="en-US" sz="1800" dirty="0">
                <a:solidFill>
                  <a:schemeClr val="tx1"/>
                </a:solidFill>
                <a:effectLst/>
              </a:rPr>
              <a:t>- High income and lower income settings</a:t>
            </a:r>
          </a:p>
          <a:p>
            <a:pPr marL="287338" lvl="1" indent="0">
              <a:spcBef>
                <a:spcPts val="600"/>
              </a:spcBef>
              <a:buNone/>
            </a:pPr>
            <a:r>
              <a:rPr lang="en-US" sz="1800" dirty="0">
                <a:solidFill>
                  <a:schemeClr val="tx1"/>
                </a:solidFill>
                <a:effectLst/>
              </a:rPr>
              <a:t>- Median follow up of 5.1 years</a:t>
            </a:r>
            <a:endParaRPr lang="en-US" sz="2000" dirty="0">
              <a:solidFill>
                <a:schemeClr val="tx1"/>
              </a:solidFill>
              <a:effectLst/>
            </a:endParaRPr>
          </a:p>
          <a:p>
            <a:pPr marL="0" indent="0">
              <a:spcBef>
                <a:spcPts val="1200"/>
              </a:spcBef>
              <a:buNone/>
            </a:pPr>
            <a:r>
              <a:rPr lang="en-US" sz="2000" dirty="0">
                <a:solidFill>
                  <a:schemeClr val="tx1"/>
                </a:solidFill>
                <a:effectLst/>
              </a:rPr>
              <a:t>Targeted those NOT meeting current criteria for statin use</a:t>
            </a:r>
          </a:p>
          <a:p>
            <a:pPr marL="284163" lvl="1" indent="0">
              <a:spcBef>
                <a:spcPts val="600"/>
              </a:spcBef>
              <a:buNone/>
            </a:pPr>
            <a:r>
              <a:rPr lang="en-US" sz="1800" dirty="0">
                <a:solidFill>
                  <a:schemeClr val="tx1"/>
                </a:solidFill>
                <a:effectLst/>
              </a:rPr>
              <a:t>- Low or moderate risk for CVD by standard guidelines</a:t>
            </a:r>
          </a:p>
        </p:txBody>
      </p:sp>
      <p:sp>
        <p:nvSpPr>
          <p:cNvPr id="4" name="Content Placeholder 3">
            <a:extLst>
              <a:ext uri="{FF2B5EF4-FFF2-40B4-BE49-F238E27FC236}">
                <a16:creationId xmlns:a16="http://schemas.microsoft.com/office/drawing/2014/main" id="{9649A780-B60D-36F8-8691-8A983B6EE876}"/>
              </a:ext>
            </a:extLst>
          </p:cNvPr>
          <p:cNvSpPr>
            <a:spLocks noGrp="1"/>
          </p:cNvSpPr>
          <p:nvPr>
            <p:ph sz="half" idx="2"/>
          </p:nvPr>
        </p:nvSpPr>
        <p:spPr>
          <a:xfrm>
            <a:off x="4632456" y="1105467"/>
            <a:ext cx="4345289" cy="3530199"/>
          </a:xfrm>
          <a:solidFill>
            <a:schemeClr val="accent4">
              <a:lumMod val="20000"/>
              <a:lumOff val="80000"/>
            </a:schemeClr>
          </a:solidFill>
          <a:ln>
            <a:solidFill>
              <a:schemeClr val="bg1"/>
            </a:solidFill>
          </a:ln>
          <a:effectLst>
            <a:outerShdw blurRad="63500" sx="102000" sy="102000" algn="ctr" rotWithShape="0">
              <a:prstClr val="black">
                <a:alpha val="40000"/>
              </a:prstClr>
            </a:outerShdw>
          </a:effectLst>
        </p:spPr>
        <p:txBody>
          <a:bodyPr>
            <a:normAutofit/>
          </a:bodyPr>
          <a:lstStyle/>
          <a:p>
            <a:pPr marL="0" indent="0">
              <a:spcBef>
                <a:spcPts val="1200"/>
              </a:spcBef>
              <a:buNone/>
            </a:pPr>
            <a:r>
              <a:rPr lang="en-US" sz="2000" dirty="0">
                <a:solidFill>
                  <a:schemeClr val="tx1"/>
                </a:solidFill>
                <a:effectLst/>
              </a:rPr>
              <a:t>Randomized to </a:t>
            </a:r>
            <a:r>
              <a:rPr lang="en-US" sz="2000" b="1" dirty="0">
                <a:solidFill>
                  <a:schemeClr val="tx1"/>
                </a:solidFill>
                <a:effectLst/>
              </a:rPr>
              <a:t>pitavastatin 4 mg vs. placebo</a:t>
            </a:r>
          </a:p>
          <a:p>
            <a:pPr marL="0" indent="0">
              <a:spcBef>
                <a:spcPts val="1200"/>
              </a:spcBef>
              <a:buNone/>
            </a:pPr>
            <a:r>
              <a:rPr lang="en-US" sz="2000" b="1" dirty="0">
                <a:solidFill>
                  <a:schemeClr val="tx1"/>
                </a:solidFill>
                <a:effectLst/>
              </a:rPr>
              <a:t>Composite endpoint (MACE)</a:t>
            </a:r>
            <a:r>
              <a:rPr lang="en-US" sz="2000" dirty="0">
                <a:solidFill>
                  <a:schemeClr val="tx1"/>
                </a:solidFill>
                <a:effectLst/>
              </a:rPr>
              <a:t>: </a:t>
            </a:r>
          </a:p>
          <a:p>
            <a:pPr marL="284163" lvl="1" indent="0">
              <a:spcBef>
                <a:spcPts val="600"/>
              </a:spcBef>
              <a:buNone/>
            </a:pPr>
            <a:r>
              <a:rPr lang="en-US" sz="1800" dirty="0">
                <a:solidFill>
                  <a:schemeClr val="tx1"/>
                </a:solidFill>
                <a:effectLst/>
              </a:rPr>
              <a:t>CVD death, myocardial infarction (MI), unstable angina, transient ischemic attack (TIA) and stroke, arterial revascularization, peripheral arterial disease</a:t>
            </a:r>
          </a:p>
          <a:p>
            <a:pPr marL="0" indent="0">
              <a:spcBef>
                <a:spcPts val="1200"/>
              </a:spcBef>
              <a:buNone/>
            </a:pPr>
            <a:r>
              <a:rPr lang="en-US" sz="2000" dirty="0">
                <a:solidFill>
                  <a:schemeClr val="tx1"/>
                </a:solidFill>
                <a:effectLst/>
              </a:rPr>
              <a:t>Data Safety Monitoring Board (DSMB) closed trial early for efficacy</a:t>
            </a:r>
          </a:p>
        </p:txBody>
      </p:sp>
      <p:sp>
        <p:nvSpPr>
          <p:cNvPr id="5" name="TextBox 4">
            <a:extLst>
              <a:ext uri="{FF2B5EF4-FFF2-40B4-BE49-F238E27FC236}">
                <a16:creationId xmlns:a16="http://schemas.microsoft.com/office/drawing/2014/main" id="{7C1EC835-B252-5CFB-E879-349C5032BF8F}"/>
              </a:ext>
            </a:extLst>
          </p:cNvPr>
          <p:cNvSpPr txBox="1"/>
          <p:nvPr/>
        </p:nvSpPr>
        <p:spPr>
          <a:xfrm>
            <a:off x="1786541" y="4681835"/>
            <a:ext cx="5570917" cy="461665"/>
          </a:xfrm>
          <a:prstGeom prst="rect">
            <a:avLst/>
          </a:prstGeom>
          <a:noFill/>
        </p:spPr>
        <p:txBody>
          <a:bodyPr wrap="square" rtlCol="0">
            <a:spAutoFit/>
          </a:bodyPr>
          <a:lstStyle/>
          <a:p>
            <a:pPr algn="ctr"/>
            <a:r>
              <a:rPr lang="en-US" sz="1200" dirty="0">
                <a:solidFill>
                  <a:schemeClr val="bg1"/>
                </a:solidFill>
              </a:rPr>
              <a:t>Grinspoon et al, Pitavastatin to Prevent Cardiovascular Disease in HIV Infection, NEJM, 23JUL2023, DOI: 10.1056</a:t>
            </a:r>
          </a:p>
        </p:txBody>
      </p:sp>
      <p:sp>
        <p:nvSpPr>
          <p:cNvPr id="6" name="TextBox 5">
            <a:extLst>
              <a:ext uri="{FF2B5EF4-FFF2-40B4-BE49-F238E27FC236}">
                <a16:creationId xmlns:a16="http://schemas.microsoft.com/office/drawing/2014/main" id="{17F1A39C-745B-8D58-43AA-CB74C57EC19A}"/>
              </a:ext>
            </a:extLst>
          </p:cNvPr>
          <p:cNvSpPr txBox="1"/>
          <p:nvPr/>
        </p:nvSpPr>
        <p:spPr>
          <a:xfrm>
            <a:off x="1549190" y="4712613"/>
            <a:ext cx="7058261" cy="430887"/>
          </a:xfrm>
          <a:prstGeom prst="rect">
            <a:avLst/>
          </a:prstGeom>
          <a:noFill/>
        </p:spPr>
        <p:txBody>
          <a:bodyPr wrap="square" rtlCol="0">
            <a:spAutoFit/>
          </a:bodyPr>
          <a:lstStyle/>
          <a:p>
            <a:pPr algn="ctr"/>
            <a:r>
              <a:rPr lang="en-US" sz="1100" dirty="0"/>
              <a:t>PWH= people with HIV; MACE = major adverse cardiovascular events. CVD = cardiovascular disease. </a:t>
            </a:r>
          </a:p>
          <a:p>
            <a:pPr algn="ctr"/>
            <a:r>
              <a:rPr lang="en-US" sz="1100" dirty="0"/>
              <a:t>Grinspoon et al, NEJM, 23JUL2023</a:t>
            </a:r>
          </a:p>
        </p:txBody>
      </p:sp>
    </p:spTree>
    <p:extLst>
      <p:ext uri="{BB962C8B-B14F-4D97-AF65-F5344CB8AC3E}">
        <p14:creationId xmlns:p14="http://schemas.microsoft.com/office/powerpoint/2010/main" val="253243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solidFill>
                  <a:schemeClr val="bg1"/>
                </a:solidFill>
                <a:effectLst>
                  <a:outerShdw blurRad="50800" dist="38100" dir="18900000" algn="bl" rotWithShape="0">
                    <a:prstClr val="black">
                      <a:alpha val="40000"/>
                    </a:prstClr>
                  </a:outerShdw>
                </a:effectLst>
              </a:rPr>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14297" indent="0">
              <a:buNone/>
            </a:pPr>
            <a:endParaRPr lang="en-US" dirty="0"/>
          </a:p>
          <a:p>
            <a:endParaRPr lang="en-US" dirty="0"/>
          </a:p>
          <a:p>
            <a:endParaRPr lang="en-US" dirty="0"/>
          </a:p>
        </p:txBody>
      </p:sp>
      <p:sp>
        <p:nvSpPr>
          <p:cNvPr id="5" name="TextBox 4">
            <a:extLst>
              <a:ext uri="{FF2B5EF4-FFF2-40B4-BE49-F238E27FC236}">
                <a16:creationId xmlns:a16="http://schemas.microsoft.com/office/drawing/2014/main" id="{F0BEDD42-78D0-43EE-8998-2C3555A31481}"/>
              </a:ext>
            </a:extLst>
          </p:cNvPr>
          <p:cNvSpPr txBox="1"/>
          <p:nvPr/>
        </p:nvSpPr>
        <p:spPr>
          <a:xfrm>
            <a:off x="669192" y="1063230"/>
            <a:ext cx="7891585" cy="3477875"/>
          </a:xfrm>
          <a:prstGeom prst="rect">
            <a:avLst/>
          </a:prstGeom>
          <a:noFill/>
        </p:spPr>
        <p:txBody>
          <a:bodyPr wrap="square" rtlCol="0">
            <a:spAutoFit/>
          </a:bodyPr>
          <a:lstStyle/>
          <a:p>
            <a:pPr algn="just" defTabSz="914378"/>
            <a:r>
              <a:rPr lang="en-US" sz="2000" dirty="0">
                <a:solidFill>
                  <a:schemeClr val="bg1"/>
                </a:solidFill>
                <a:effectLst>
                  <a:outerShdw blurRad="50800" dist="38100" dir="16200000" rotWithShape="0">
                    <a:prstClr val="black">
                      <a:alpha val="40000"/>
                    </a:prstClr>
                  </a:outerShdw>
                </a:effectLst>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000" dirty="0">
                <a:solidFill>
                  <a:schemeClr val="bg1"/>
                </a:solidFill>
                <a:effectLst>
                  <a:outerShdw blurRad="50800" dist="38100" dir="16200000" rotWithShape="0">
                    <a:prstClr val="black">
                      <a:alpha val="40000"/>
                    </a:prstClr>
                  </a:outerShdw>
                </a:effectLst>
                <a:ea typeface="Calibri" panose="020F0502020204030204" pitchFamily="34" charset="0"/>
                <a:cs typeface="Times New Roman" panose="02020603050405020304" pitchFamily="18" charset="0"/>
              </a:rPr>
              <a:t>Department of Health and Human Services (HHS) as part of an award totaling $</a:t>
            </a:r>
            <a:r>
              <a:rPr lang="en-US" sz="2000" dirty="0">
                <a:solidFill>
                  <a:schemeClr val="bg1"/>
                </a:solidFill>
                <a:effectLst>
                  <a:outerShdw blurRad="50800" dist="38100" dir="16200000" rotWithShape="0">
                    <a:prstClr val="black">
                      <a:alpha val="40000"/>
                    </a:prstClr>
                  </a:outerShdw>
                </a:effectLst>
                <a:ea typeface="Calibri" panose="020F0502020204030204" pitchFamily="34" charset="0"/>
                <a:cs typeface="Times New Roman"/>
              </a:rPr>
              <a:t>4,205,743</a:t>
            </a:r>
            <a:r>
              <a:rPr lang="en-US" sz="2000" dirty="0">
                <a:solidFill>
                  <a:schemeClr val="bg1"/>
                </a:solidFill>
                <a:effectLst>
                  <a:outerShdw blurRad="50800" dist="38100" dir="16200000" rotWithShape="0">
                    <a:prstClr val="black">
                      <a:alpha val="40000"/>
                    </a:prstClr>
                  </a:outerShdw>
                </a:effectLst>
                <a:ea typeface="Calibri" panose="020F0502020204030204" pitchFamily="34" charset="0"/>
                <a:cs typeface="Times New Roman" panose="02020603050405020304" pitchFamily="18" charset="0"/>
              </a:rPr>
              <a:t>, with 0% financed with non-governmental sources. </a:t>
            </a:r>
          </a:p>
          <a:p>
            <a:pPr algn="just" defTabSz="914378"/>
            <a:endParaRPr lang="en-US" sz="2000" dirty="0">
              <a:solidFill>
                <a:schemeClr val="bg1"/>
              </a:solidFill>
              <a:effectLst>
                <a:outerShdw blurRad="50800" dist="38100" dir="16200000" rotWithShape="0">
                  <a:prstClr val="black">
                    <a:alpha val="40000"/>
                  </a:prstClr>
                </a:outerShdw>
              </a:effectLst>
              <a:latin typeface="Arial"/>
              <a:ea typeface="Calibri" panose="020F0502020204030204" pitchFamily="34" charset="0"/>
              <a:cs typeface="Times New Roman" panose="02020603050405020304" pitchFamily="18" charset="0"/>
            </a:endParaRPr>
          </a:p>
          <a:p>
            <a:pPr algn="just" defTabSz="914378"/>
            <a:r>
              <a:rPr lang="en-US" sz="2000" dirty="0">
                <a:solidFill>
                  <a:schemeClr val="bg1"/>
                </a:solidFill>
                <a:effectLst>
                  <a:outerShdw blurRad="50800" dist="38100" dir="16200000" rotWithShape="0">
                    <a:prstClr val="black">
                      <a:alpha val="40000"/>
                    </a:prstClr>
                  </a:outerShdw>
                </a:effectLst>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solidFill>
                  <a:schemeClr val="bg1"/>
                </a:solidFill>
                <a:effectLst>
                  <a:outerShdw blurRad="50800" dist="38100" dir="16200000" rotWithShape="0">
                    <a:prstClr val="black">
                      <a:alpha val="40000"/>
                    </a:prstClr>
                  </a:outerShdw>
                </a:effectLst>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solidFill>
                <a:schemeClr val="bg1"/>
              </a:solidFill>
              <a:effectLst>
                <a:outerShdw blurRad="50800" dist="38100" dir="16200000" rotWithShape="0">
                  <a:prstClr val="black">
                    <a:alpha val="40000"/>
                  </a:prstClr>
                </a:outerShdw>
              </a:effectLst>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8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B08A-C39F-26C9-FD74-BCFC6A7395C6}"/>
              </a:ext>
            </a:extLst>
          </p:cNvPr>
          <p:cNvSpPr>
            <a:spLocks noGrp="1"/>
          </p:cNvSpPr>
          <p:nvPr>
            <p:ph type="title"/>
          </p:nvPr>
        </p:nvSpPr>
        <p:spPr>
          <a:xfrm>
            <a:off x="414215" y="167766"/>
            <a:ext cx="8315569" cy="552881"/>
          </a:xfrm>
        </p:spPr>
        <p:txBody>
          <a:bodyPr/>
          <a:lstStyle/>
          <a:p>
            <a:r>
              <a:rPr lang="en-US" dirty="0"/>
              <a:t>The REPRIEVE Trial</a:t>
            </a:r>
          </a:p>
        </p:txBody>
      </p:sp>
      <p:sp>
        <p:nvSpPr>
          <p:cNvPr id="4" name="Slide Number Placeholder 3">
            <a:extLst>
              <a:ext uri="{FF2B5EF4-FFF2-40B4-BE49-F238E27FC236}">
                <a16:creationId xmlns:a16="http://schemas.microsoft.com/office/drawing/2014/main" id="{D88D5FC3-00C5-FB54-B7B5-D188157B71B1}"/>
              </a:ext>
            </a:extLst>
          </p:cNvPr>
          <p:cNvSpPr>
            <a:spLocks noGrp="1"/>
          </p:cNvSpPr>
          <p:nvPr>
            <p:ph type="sldNum" sz="quarter" idx="12"/>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30</a:t>
            </a:fld>
            <a:endParaRPr lang="en-US"/>
          </a:p>
        </p:txBody>
      </p:sp>
      <p:pic>
        <p:nvPicPr>
          <p:cNvPr id="5" name="Content Placeholder 4" descr="0809237">
            <a:extLst>
              <a:ext uri="{FF2B5EF4-FFF2-40B4-BE49-F238E27FC236}">
                <a16:creationId xmlns:a16="http://schemas.microsoft.com/office/drawing/2014/main" id="{97F6BA78-BD9D-985A-FAA5-DE1203DB44F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09" t="19184" r="6174" b="36217"/>
          <a:stretch/>
        </p:blipFill>
        <p:spPr bwMode="auto">
          <a:xfrm>
            <a:off x="119744" y="890843"/>
            <a:ext cx="5709900" cy="3706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E554D2-2052-26FE-3535-FDF4184FF760}"/>
              </a:ext>
            </a:extLst>
          </p:cNvPr>
          <p:cNvSpPr txBox="1"/>
          <p:nvPr/>
        </p:nvSpPr>
        <p:spPr>
          <a:xfrm>
            <a:off x="1555677" y="4731232"/>
            <a:ext cx="7015843" cy="430887"/>
          </a:xfrm>
          <a:prstGeom prst="rect">
            <a:avLst/>
          </a:prstGeom>
          <a:noFill/>
        </p:spPr>
        <p:txBody>
          <a:bodyPr wrap="square" rtlCol="0">
            <a:spAutoFit/>
          </a:bodyPr>
          <a:lstStyle/>
          <a:p>
            <a:pPr algn="ctr"/>
            <a:r>
              <a:rPr lang="en-US" sz="1050" dirty="0"/>
              <a:t>Grinspoon et al, NEJM, 23JUL2023. The REPRIEVE Trial: Developing a cardiovascular prevention strategy for people living with HIV, IAS 2023. https://natap.org/</a:t>
            </a:r>
            <a:endParaRPr lang="en-US" sz="1100" dirty="0"/>
          </a:p>
        </p:txBody>
      </p:sp>
      <p:sp>
        <p:nvSpPr>
          <p:cNvPr id="7" name="Text Placeholder 4">
            <a:extLst>
              <a:ext uri="{FF2B5EF4-FFF2-40B4-BE49-F238E27FC236}">
                <a16:creationId xmlns:a16="http://schemas.microsoft.com/office/drawing/2014/main" id="{D8A4CCEC-6CC3-8BBA-13FB-8A8533CB16DB}"/>
              </a:ext>
            </a:extLst>
          </p:cNvPr>
          <p:cNvSpPr txBox="1">
            <a:spLocks/>
          </p:cNvSpPr>
          <p:nvPr/>
        </p:nvSpPr>
        <p:spPr>
          <a:xfrm>
            <a:off x="5885816" y="1732796"/>
            <a:ext cx="3194612" cy="1953750"/>
          </a:xfrm>
          <a:prstGeom prst="rect">
            <a:avLst/>
          </a:prstGeom>
          <a:solidFill>
            <a:schemeClr val="bg1"/>
          </a:solidFill>
          <a:ln>
            <a:solidFill>
              <a:schemeClr val="tx1"/>
            </a:solidFill>
          </a:ln>
        </p:spPr>
        <p:txBody>
          <a:bodyPr>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47663" indent="-347663" algn="l" defTabSz="914400" rtl="0" eaLnBrk="1" latinLnBrk="0" hangingPunct="1">
              <a:lnSpc>
                <a:spcPct val="90000"/>
              </a:lnSpc>
              <a:spcBef>
                <a:spcPts val="600"/>
              </a:spcBef>
              <a:spcAft>
                <a:spcPts val="400"/>
              </a:spcAft>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2pPr>
            <a:lvl3pPr marL="576263" indent="-347663" algn="l" defTabSz="914400" rtl="0" eaLnBrk="1" latinLnBrk="0" hangingPunct="1">
              <a:lnSpc>
                <a:spcPct val="90000"/>
              </a:lnSpc>
              <a:spcBef>
                <a:spcPts val="600"/>
              </a:spcBef>
              <a:spcAft>
                <a:spcPts val="400"/>
              </a:spcAft>
              <a:buClr>
                <a:schemeClr val="accent1"/>
              </a:buClr>
              <a:buFont typeface="Arial" panose="020B0604020202020204" pitchFamily="34" charset="0"/>
              <a:buChar char="•"/>
              <a:defRPr sz="2600" kern="1200">
                <a:solidFill>
                  <a:schemeClr val="tx1">
                    <a:lumMod val="75000"/>
                    <a:lumOff val="25000"/>
                  </a:schemeClr>
                </a:solidFill>
                <a:latin typeface="+mn-lt"/>
                <a:ea typeface="+mn-ea"/>
                <a:cs typeface="+mn-cs"/>
              </a:defRPr>
            </a:lvl3pPr>
            <a:lvl4pPr marL="857250" indent="-400050" algn="l" defTabSz="914400" rtl="0" eaLnBrk="1" latinLnBrk="0" hangingPunct="1">
              <a:lnSpc>
                <a:spcPct val="90000"/>
              </a:lnSpc>
              <a:spcBef>
                <a:spcPts val="600"/>
              </a:spcBef>
              <a:spcAft>
                <a:spcPts val="400"/>
              </a:spcAft>
              <a:buClr>
                <a:schemeClr val="accent1"/>
              </a:buClr>
              <a:buFont typeface="Arial" panose="020B0604020202020204" pitchFamily="34" charset="0"/>
              <a:buChar char="•"/>
              <a:defRPr sz="2200" kern="1200">
                <a:solidFill>
                  <a:schemeClr val="tx1">
                    <a:lumMod val="75000"/>
                    <a:lumOff val="25000"/>
                  </a:schemeClr>
                </a:solidFill>
                <a:latin typeface="+mn-lt"/>
                <a:ea typeface="+mn-ea"/>
                <a:cs typeface="+mn-cs"/>
              </a:defRPr>
            </a:lvl4pPr>
            <a:lvl5pPr marL="1028700" indent="-342900" algn="l" defTabSz="914400" rtl="0" eaLnBrk="1" latinLnBrk="0" hangingPunct="1">
              <a:lnSpc>
                <a:spcPct val="90000"/>
              </a:lnSpc>
              <a:spcBef>
                <a:spcPts val="6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5pPr>
            <a:lvl6pPr marL="1262063" indent="-347663" algn="l" defTabSz="914400" rtl="0" eaLnBrk="1" latinLnBrk="0" hangingPunct="1">
              <a:lnSpc>
                <a:spcPct val="90000"/>
              </a:lnSpc>
              <a:spcBef>
                <a:spcPts val="600"/>
              </a:spcBef>
              <a:spcAft>
                <a:spcPts val="4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r>
              <a:rPr lang="en-US" sz="2400" dirty="0">
                <a:solidFill>
                  <a:schemeClr val="tx1"/>
                </a:solidFill>
              </a:rPr>
              <a:t>Median decrease in LDL cholesterol on study:</a:t>
            </a:r>
          </a:p>
          <a:p>
            <a:r>
              <a:rPr lang="en-US" sz="2400" dirty="0" err="1">
                <a:solidFill>
                  <a:schemeClr val="tx1"/>
                </a:solidFill>
              </a:rPr>
              <a:t>Pitavastatin</a:t>
            </a:r>
            <a:r>
              <a:rPr lang="en-US" sz="2400" dirty="0">
                <a:solidFill>
                  <a:schemeClr val="tx1"/>
                </a:solidFill>
              </a:rPr>
              <a:t>: 107 </a:t>
            </a:r>
            <a:r>
              <a:rPr lang="en-US" sz="2400" dirty="0">
                <a:solidFill>
                  <a:schemeClr val="tx1"/>
                </a:solidFill>
                <a:sym typeface="Wingdings" panose="05000000000000000000" pitchFamily="2" charset="2"/>
              </a:rPr>
              <a:t> 74</a:t>
            </a:r>
            <a:endParaRPr lang="en-US" sz="2400" dirty="0">
              <a:solidFill>
                <a:schemeClr val="tx1"/>
              </a:solidFill>
            </a:endParaRPr>
          </a:p>
          <a:p>
            <a:r>
              <a:rPr lang="en-US" sz="2400" dirty="0">
                <a:solidFill>
                  <a:schemeClr val="tx1"/>
                </a:solidFill>
              </a:rPr>
              <a:t>Placebo: 106 </a:t>
            </a:r>
            <a:r>
              <a:rPr lang="en-US" sz="2400" dirty="0">
                <a:solidFill>
                  <a:schemeClr val="tx1"/>
                </a:solidFill>
                <a:sym typeface="Wingdings" panose="05000000000000000000" pitchFamily="2" charset="2"/>
              </a:rPr>
              <a:t> 105</a:t>
            </a:r>
            <a:endParaRPr lang="en-US" sz="2400" dirty="0">
              <a:solidFill>
                <a:schemeClr val="tx1"/>
              </a:solidFill>
            </a:endParaRPr>
          </a:p>
        </p:txBody>
      </p:sp>
      <p:sp>
        <p:nvSpPr>
          <p:cNvPr id="8" name="Rectangle 7">
            <a:extLst>
              <a:ext uri="{FF2B5EF4-FFF2-40B4-BE49-F238E27FC236}">
                <a16:creationId xmlns:a16="http://schemas.microsoft.com/office/drawing/2014/main" id="{4E46A68A-2AD5-A1C1-0560-071FA7855E48}"/>
              </a:ext>
            </a:extLst>
          </p:cNvPr>
          <p:cNvSpPr/>
          <p:nvPr/>
        </p:nvSpPr>
        <p:spPr>
          <a:xfrm>
            <a:off x="3151414" y="4188279"/>
            <a:ext cx="873579" cy="342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BF69DF-D27B-31CD-D2A7-2DA22D2AA7B4}"/>
              </a:ext>
            </a:extLst>
          </p:cNvPr>
          <p:cNvSpPr/>
          <p:nvPr/>
        </p:nvSpPr>
        <p:spPr>
          <a:xfrm>
            <a:off x="3151413" y="2996293"/>
            <a:ext cx="873579" cy="1796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AB7BB3-F16C-D107-2E91-EB6D3D08CB78}"/>
              </a:ext>
            </a:extLst>
          </p:cNvPr>
          <p:cNvSpPr/>
          <p:nvPr/>
        </p:nvSpPr>
        <p:spPr>
          <a:xfrm>
            <a:off x="3151413" y="1738239"/>
            <a:ext cx="873579" cy="1796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5E7CE1-F14A-A011-EEAF-B5FD9978A77E}"/>
              </a:ext>
            </a:extLst>
          </p:cNvPr>
          <p:cNvSpPr/>
          <p:nvPr/>
        </p:nvSpPr>
        <p:spPr>
          <a:xfrm>
            <a:off x="3151413" y="2652483"/>
            <a:ext cx="873579" cy="342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088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FBC8-17EE-0F0F-697C-6B4E96E8357C}"/>
              </a:ext>
            </a:extLst>
          </p:cNvPr>
          <p:cNvSpPr>
            <a:spLocks noGrp="1"/>
          </p:cNvSpPr>
          <p:nvPr>
            <p:ph type="title"/>
          </p:nvPr>
        </p:nvSpPr>
        <p:spPr>
          <a:xfrm>
            <a:off x="457213" y="205979"/>
            <a:ext cx="8315569" cy="605551"/>
          </a:xfrm>
        </p:spPr>
        <p:txBody>
          <a:bodyPr/>
          <a:lstStyle/>
          <a:p>
            <a:r>
              <a:rPr lang="en-US" dirty="0"/>
              <a:t>The REPRIEVE Trial: Outcomes</a:t>
            </a:r>
          </a:p>
        </p:txBody>
      </p:sp>
      <p:sp>
        <p:nvSpPr>
          <p:cNvPr id="4" name="Slide Number Placeholder 3">
            <a:extLst>
              <a:ext uri="{FF2B5EF4-FFF2-40B4-BE49-F238E27FC236}">
                <a16:creationId xmlns:a16="http://schemas.microsoft.com/office/drawing/2014/main" id="{A5879557-DA5B-3ADD-110B-3C3360B2D915}"/>
              </a:ext>
            </a:extLst>
          </p:cNvPr>
          <p:cNvSpPr>
            <a:spLocks noGrp="1"/>
          </p:cNvSpPr>
          <p:nvPr>
            <p:ph type="sldNum" sz="quarter" idx="12"/>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31</a:t>
            </a:fld>
            <a:endParaRPr lang="en-US"/>
          </a:p>
        </p:txBody>
      </p:sp>
      <p:pic>
        <p:nvPicPr>
          <p:cNvPr id="5" name="Picture 2" descr="0809238">
            <a:extLst>
              <a:ext uri="{FF2B5EF4-FFF2-40B4-BE49-F238E27FC236}">
                <a16:creationId xmlns:a16="http://schemas.microsoft.com/office/drawing/2014/main" id="{46C2AB26-BC02-5150-FB48-B28D2FE93F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08" t="74552" r="4247" b="1413"/>
          <a:stretch/>
        </p:blipFill>
        <p:spPr bwMode="auto">
          <a:xfrm>
            <a:off x="457213" y="811530"/>
            <a:ext cx="8229573" cy="2783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F3882F-D6E9-59D6-90D4-5DA45D48CB28}"/>
              </a:ext>
            </a:extLst>
          </p:cNvPr>
          <p:cNvSpPr txBox="1"/>
          <p:nvPr/>
        </p:nvSpPr>
        <p:spPr>
          <a:xfrm>
            <a:off x="457212" y="3679133"/>
            <a:ext cx="8229573" cy="923330"/>
          </a:xfrm>
          <a:prstGeom prst="rect">
            <a:avLst/>
          </a:prstGeom>
          <a:solidFill>
            <a:schemeClr val="bg1"/>
          </a:solidFill>
          <a:ln>
            <a:solidFill>
              <a:schemeClr val="tx1"/>
            </a:solidFill>
          </a:ln>
        </p:spPr>
        <p:txBody>
          <a:bodyPr wrap="square" rtlCol="0">
            <a:spAutoFit/>
          </a:bodyPr>
          <a:lstStyle/>
          <a:p>
            <a:r>
              <a:rPr lang="en-US" dirty="0">
                <a:solidFill>
                  <a:srgbClr val="4D4D4D"/>
                </a:solidFill>
              </a:rPr>
              <a:t>Incidence of major adverse cardiovascular events (MACE):</a:t>
            </a:r>
          </a:p>
          <a:p>
            <a:pPr marL="428625" indent="-171450">
              <a:buFont typeface="Arial" panose="020B0604020202020204" pitchFamily="34" charset="0"/>
              <a:buChar char="•"/>
            </a:pPr>
            <a:r>
              <a:rPr lang="en-US" dirty="0">
                <a:solidFill>
                  <a:srgbClr val="4D4D4D"/>
                </a:solidFill>
              </a:rPr>
              <a:t>4.81 per 1000 PY (</a:t>
            </a:r>
            <a:r>
              <a:rPr lang="en-US" dirty="0" err="1">
                <a:solidFill>
                  <a:srgbClr val="4D4D4D"/>
                </a:solidFill>
              </a:rPr>
              <a:t>pitavastatin</a:t>
            </a:r>
            <a:r>
              <a:rPr lang="en-US" dirty="0">
                <a:solidFill>
                  <a:srgbClr val="4D4D4D"/>
                </a:solidFill>
              </a:rPr>
              <a:t> group), 7.32 per 1000 PY (placebo group) </a:t>
            </a:r>
          </a:p>
          <a:p>
            <a:pPr marL="428625" indent="-171450">
              <a:buFont typeface="Arial" panose="020B0604020202020204" pitchFamily="34" charset="0"/>
              <a:buChar char="•"/>
            </a:pPr>
            <a:r>
              <a:rPr lang="en-US" dirty="0">
                <a:solidFill>
                  <a:srgbClr val="4D4D4D"/>
                </a:solidFill>
              </a:rPr>
              <a:t>Hazard ratio = 0.65 (95% CI, 0.48 to 0.90; P=0.002)</a:t>
            </a:r>
            <a:endParaRPr lang="en-US" dirty="0"/>
          </a:p>
        </p:txBody>
      </p:sp>
      <p:sp>
        <p:nvSpPr>
          <p:cNvPr id="3" name="TextBox 2">
            <a:extLst>
              <a:ext uri="{FF2B5EF4-FFF2-40B4-BE49-F238E27FC236}">
                <a16:creationId xmlns:a16="http://schemas.microsoft.com/office/drawing/2014/main" id="{97FB68A4-26CF-485B-CE99-BD635E93D008}"/>
              </a:ext>
            </a:extLst>
          </p:cNvPr>
          <p:cNvSpPr txBox="1"/>
          <p:nvPr/>
        </p:nvSpPr>
        <p:spPr>
          <a:xfrm>
            <a:off x="1555677" y="4731232"/>
            <a:ext cx="7015843" cy="430887"/>
          </a:xfrm>
          <a:prstGeom prst="rect">
            <a:avLst/>
          </a:prstGeom>
          <a:noFill/>
        </p:spPr>
        <p:txBody>
          <a:bodyPr wrap="square" rtlCol="0">
            <a:spAutoFit/>
          </a:bodyPr>
          <a:lstStyle/>
          <a:p>
            <a:pPr algn="ctr"/>
            <a:r>
              <a:rPr lang="en-US" sz="1050" dirty="0"/>
              <a:t>PY = person years. Grinspoon et al, NEJM, 23JUL2023. The REPRIEVE Trial: Developing a cardiovascular prevention strategy for people living with HIV, IAS 2023. https://natap.org/</a:t>
            </a:r>
            <a:endParaRPr lang="en-US" sz="1100" dirty="0"/>
          </a:p>
        </p:txBody>
      </p:sp>
    </p:spTree>
    <p:extLst>
      <p:ext uri="{BB962C8B-B14F-4D97-AF65-F5344CB8AC3E}">
        <p14:creationId xmlns:p14="http://schemas.microsoft.com/office/powerpoint/2010/main" val="2102869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0809239">
            <a:extLst>
              <a:ext uri="{FF2B5EF4-FFF2-40B4-BE49-F238E27FC236}">
                <a16:creationId xmlns:a16="http://schemas.microsoft.com/office/drawing/2014/main" id="{0B821DE0-5405-33FE-D971-4613AE50E43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458" t="73839" r="4329" b="2055"/>
          <a:stretch/>
        </p:blipFill>
        <p:spPr bwMode="auto">
          <a:xfrm>
            <a:off x="370368" y="1162970"/>
            <a:ext cx="8403263" cy="3409029"/>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2ED67AB6-9212-4B7D-2A64-D58B491717E7}"/>
              </a:ext>
            </a:extLst>
          </p:cNvPr>
          <p:cNvSpPr txBox="1">
            <a:spLocks noGrp="1"/>
          </p:cNvSpPr>
          <p:nvPr>
            <p:ph type="title"/>
          </p:nvPr>
        </p:nvSpPr>
        <p:spPr>
          <a:xfrm>
            <a:off x="0" y="34836"/>
            <a:ext cx="9144000" cy="1200329"/>
          </a:xfrm>
          <a:prstGeom prst="rect">
            <a:avLst/>
          </a:prstGeom>
          <a:noFill/>
        </p:spPr>
        <p:txBody>
          <a:bodyPr wrap="square" rtlCol="0">
            <a:spAutoFit/>
          </a:bodyPr>
          <a:lstStyle/>
          <a:p>
            <a:pPr algn="ctr"/>
            <a:r>
              <a:rPr lang="en-US" sz="3600" dirty="0"/>
              <a:t>Effect Maintained after Adjusting for </a:t>
            </a:r>
            <a:br>
              <a:rPr lang="en-US" sz="3600" dirty="0"/>
            </a:br>
            <a:r>
              <a:rPr lang="en-US" sz="3600" dirty="0"/>
              <a:t>Risk Factors</a:t>
            </a:r>
          </a:p>
        </p:txBody>
      </p:sp>
      <p:sp>
        <p:nvSpPr>
          <p:cNvPr id="16" name="TextBox 15">
            <a:extLst>
              <a:ext uri="{FF2B5EF4-FFF2-40B4-BE49-F238E27FC236}">
                <a16:creationId xmlns:a16="http://schemas.microsoft.com/office/drawing/2014/main" id="{84E4FC98-FCFC-8C6F-E9E2-01A027AC7567}"/>
              </a:ext>
            </a:extLst>
          </p:cNvPr>
          <p:cNvSpPr txBox="1"/>
          <p:nvPr/>
        </p:nvSpPr>
        <p:spPr>
          <a:xfrm>
            <a:off x="1539348" y="4712613"/>
            <a:ext cx="7015843" cy="430887"/>
          </a:xfrm>
          <a:prstGeom prst="rect">
            <a:avLst/>
          </a:prstGeom>
          <a:noFill/>
        </p:spPr>
        <p:txBody>
          <a:bodyPr wrap="square" rtlCol="0">
            <a:spAutoFit/>
          </a:bodyPr>
          <a:lstStyle/>
          <a:p>
            <a:pPr algn="ctr"/>
            <a:r>
              <a:rPr lang="en-US" sz="1050" dirty="0"/>
              <a:t>Grinspoon et al, NEJM, 23JUL2023. The REPRIEVE Trial: Developing a cardiovascular prevention strategy for people living with HIV, IAS 2023. https://natap.org/</a:t>
            </a:r>
            <a:endParaRPr lang="en-US" sz="1100" dirty="0"/>
          </a:p>
        </p:txBody>
      </p:sp>
    </p:spTree>
    <p:extLst>
      <p:ext uri="{BB962C8B-B14F-4D97-AF65-F5344CB8AC3E}">
        <p14:creationId xmlns:p14="http://schemas.microsoft.com/office/powerpoint/2010/main" val="172733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58C7-8FB6-3427-7913-4FD32BA59D6A}"/>
              </a:ext>
            </a:extLst>
          </p:cNvPr>
          <p:cNvSpPr>
            <a:spLocks noGrp="1"/>
          </p:cNvSpPr>
          <p:nvPr>
            <p:ph type="title"/>
          </p:nvPr>
        </p:nvSpPr>
        <p:spPr>
          <a:xfrm>
            <a:off x="0" y="140665"/>
            <a:ext cx="9144001" cy="577792"/>
          </a:xfrm>
        </p:spPr>
        <p:txBody>
          <a:bodyPr/>
          <a:lstStyle/>
          <a:p>
            <a:r>
              <a:rPr lang="en-US" sz="3200" dirty="0"/>
              <a:t>DHHS/ HIVMA/ AHA/ ACC: New Guidance Issued</a:t>
            </a:r>
          </a:p>
        </p:txBody>
      </p:sp>
      <p:pic>
        <p:nvPicPr>
          <p:cNvPr id="4" name="Content Placeholder 3">
            <a:extLst>
              <a:ext uri="{FF2B5EF4-FFF2-40B4-BE49-F238E27FC236}">
                <a16:creationId xmlns:a16="http://schemas.microsoft.com/office/drawing/2014/main" id="{E7B08A46-B6D3-00B8-E86A-C7C2FFE18A0E}"/>
              </a:ext>
            </a:extLst>
          </p:cNvPr>
          <p:cNvPicPr>
            <a:picLocks noGrp="1" noChangeAspect="1"/>
          </p:cNvPicPr>
          <p:nvPr>
            <p:ph idx="1"/>
          </p:nvPr>
        </p:nvPicPr>
        <p:blipFill rotWithShape="1">
          <a:blip r:embed="rId3"/>
          <a:srcRect l="8854" t="15185" r="59167" b="3288"/>
          <a:stretch/>
        </p:blipFill>
        <p:spPr>
          <a:xfrm>
            <a:off x="65315" y="782175"/>
            <a:ext cx="5390989" cy="3865419"/>
          </a:xfrm>
          <a:prstGeom prst="rect">
            <a:avLst/>
          </a:prstGeom>
        </p:spPr>
      </p:pic>
      <p:sp>
        <p:nvSpPr>
          <p:cNvPr id="5" name="Rectangle: Rounded Corners 4">
            <a:extLst>
              <a:ext uri="{FF2B5EF4-FFF2-40B4-BE49-F238E27FC236}">
                <a16:creationId xmlns:a16="http://schemas.microsoft.com/office/drawing/2014/main" id="{BCF7C403-C81F-56BD-3176-E59FCF247ED6}"/>
              </a:ext>
            </a:extLst>
          </p:cNvPr>
          <p:cNvSpPr/>
          <p:nvPr/>
        </p:nvSpPr>
        <p:spPr>
          <a:xfrm>
            <a:off x="2416629" y="2318657"/>
            <a:ext cx="1869621" cy="62865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3C5B161-E3B1-81B5-0C48-55C95595F3F6}"/>
              </a:ext>
            </a:extLst>
          </p:cNvPr>
          <p:cNvSpPr/>
          <p:nvPr/>
        </p:nvSpPr>
        <p:spPr>
          <a:xfrm>
            <a:off x="1583871" y="2318657"/>
            <a:ext cx="775608" cy="62865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161087-28DF-79F7-CBDC-34E4DB6669FE}"/>
              </a:ext>
            </a:extLst>
          </p:cNvPr>
          <p:cNvSpPr txBox="1"/>
          <p:nvPr/>
        </p:nvSpPr>
        <p:spPr>
          <a:xfrm>
            <a:off x="5546856" y="804179"/>
            <a:ext cx="3545597" cy="707886"/>
          </a:xfrm>
          <a:prstGeom prst="rect">
            <a:avLst/>
          </a:prstGeom>
          <a:solidFill>
            <a:schemeClr val="tx2">
              <a:lumMod val="20000"/>
              <a:lumOff val="80000"/>
            </a:schemeClr>
          </a:solidFill>
          <a:ln>
            <a:solidFill>
              <a:schemeClr val="bg1"/>
            </a:solidFill>
          </a:ln>
        </p:spPr>
        <p:txBody>
          <a:bodyPr wrap="square" rtlCol="0">
            <a:spAutoFit/>
          </a:bodyPr>
          <a:lstStyle/>
          <a:p>
            <a:pPr algn="ctr"/>
            <a:r>
              <a:rPr lang="en-US" sz="2000" dirty="0"/>
              <a:t>PWH ages 40-75 with ASCVD Risk 5% to &lt;20%</a:t>
            </a:r>
          </a:p>
        </p:txBody>
      </p:sp>
      <p:sp>
        <p:nvSpPr>
          <p:cNvPr id="8" name="TextBox 7">
            <a:extLst>
              <a:ext uri="{FF2B5EF4-FFF2-40B4-BE49-F238E27FC236}">
                <a16:creationId xmlns:a16="http://schemas.microsoft.com/office/drawing/2014/main" id="{ACD75E52-69A0-2464-8AEA-347EC923F17E}"/>
              </a:ext>
            </a:extLst>
          </p:cNvPr>
          <p:cNvSpPr txBox="1"/>
          <p:nvPr/>
        </p:nvSpPr>
        <p:spPr>
          <a:xfrm>
            <a:off x="5546856" y="1496002"/>
            <a:ext cx="3545597" cy="1323439"/>
          </a:xfrm>
          <a:prstGeom prst="rect">
            <a:avLst/>
          </a:prstGeom>
          <a:solidFill>
            <a:schemeClr val="bg1"/>
          </a:solidFill>
          <a:ln>
            <a:solidFill>
              <a:schemeClr val="bg1"/>
            </a:solidFill>
          </a:ln>
        </p:spPr>
        <p:txBody>
          <a:bodyPr wrap="square" rtlCol="0">
            <a:spAutoFit/>
          </a:bodyPr>
          <a:lstStyle/>
          <a:p>
            <a:r>
              <a:rPr lang="en-US" sz="2000" dirty="0"/>
              <a:t>Statin therapy recommended:</a:t>
            </a:r>
          </a:p>
          <a:p>
            <a:r>
              <a:rPr lang="en-US" sz="2000" dirty="0"/>
              <a:t>  </a:t>
            </a:r>
            <a:r>
              <a:rPr lang="en-US" sz="2000" dirty="0" err="1"/>
              <a:t>Pitavastatin</a:t>
            </a:r>
            <a:r>
              <a:rPr lang="en-US" sz="2000" dirty="0"/>
              <a:t> 4 mg per day </a:t>
            </a:r>
          </a:p>
          <a:p>
            <a:r>
              <a:rPr lang="en-US" sz="2000" dirty="0"/>
              <a:t>  Rosuvastatin 10 mg per day </a:t>
            </a:r>
          </a:p>
          <a:p>
            <a:r>
              <a:rPr lang="en-US" sz="2000" dirty="0"/>
              <a:t>  Atorvastatin 20 mg per day</a:t>
            </a:r>
          </a:p>
        </p:txBody>
      </p:sp>
      <p:sp>
        <p:nvSpPr>
          <p:cNvPr id="9" name="TextBox 8">
            <a:extLst>
              <a:ext uri="{FF2B5EF4-FFF2-40B4-BE49-F238E27FC236}">
                <a16:creationId xmlns:a16="http://schemas.microsoft.com/office/drawing/2014/main" id="{68227799-2276-2172-D17F-EBAF97498228}"/>
              </a:ext>
            </a:extLst>
          </p:cNvPr>
          <p:cNvSpPr txBox="1"/>
          <p:nvPr/>
        </p:nvSpPr>
        <p:spPr>
          <a:xfrm>
            <a:off x="5546855" y="2877455"/>
            <a:ext cx="3545598" cy="707886"/>
          </a:xfrm>
          <a:prstGeom prst="rect">
            <a:avLst/>
          </a:prstGeom>
          <a:solidFill>
            <a:schemeClr val="tx2">
              <a:lumMod val="20000"/>
              <a:lumOff val="80000"/>
            </a:schemeClr>
          </a:solidFill>
          <a:ln>
            <a:solidFill>
              <a:schemeClr val="bg1"/>
            </a:solidFill>
          </a:ln>
        </p:spPr>
        <p:txBody>
          <a:bodyPr wrap="square" rtlCol="0">
            <a:spAutoFit/>
          </a:bodyPr>
          <a:lstStyle/>
          <a:p>
            <a:pPr algn="ctr"/>
            <a:r>
              <a:rPr lang="en-US" sz="2000" dirty="0"/>
              <a:t>PWH ages 40-75 with ASCVD Risk &lt;5%</a:t>
            </a:r>
          </a:p>
        </p:txBody>
      </p:sp>
      <p:sp>
        <p:nvSpPr>
          <p:cNvPr id="10" name="TextBox 9">
            <a:extLst>
              <a:ext uri="{FF2B5EF4-FFF2-40B4-BE49-F238E27FC236}">
                <a16:creationId xmlns:a16="http://schemas.microsoft.com/office/drawing/2014/main" id="{BF3B5148-9AF5-6AE9-ACE9-58BD3785E1FA}"/>
              </a:ext>
            </a:extLst>
          </p:cNvPr>
          <p:cNvSpPr txBox="1"/>
          <p:nvPr/>
        </p:nvSpPr>
        <p:spPr>
          <a:xfrm>
            <a:off x="5546855" y="3546457"/>
            <a:ext cx="3545598" cy="707886"/>
          </a:xfrm>
          <a:prstGeom prst="rect">
            <a:avLst/>
          </a:prstGeom>
          <a:solidFill>
            <a:schemeClr val="bg1"/>
          </a:solidFill>
          <a:ln>
            <a:solidFill>
              <a:schemeClr val="bg1"/>
            </a:solidFill>
          </a:ln>
        </p:spPr>
        <p:txBody>
          <a:bodyPr wrap="square" rtlCol="0">
            <a:spAutoFit/>
          </a:bodyPr>
          <a:lstStyle/>
          <a:p>
            <a:r>
              <a:rPr lang="en-US" sz="2000" dirty="0"/>
              <a:t>Favor initiating statin therapy Same dosing as above</a:t>
            </a:r>
          </a:p>
        </p:txBody>
      </p:sp>
      <p:sp>
        <p:nvSpPr>
          <p:cNvPr id="11" name="TextBox 10">
            <a:extLst>
              <a:ext uri="{FF2B5EF4-FFF2-40B4-BE49-F238E27FC236}">
                <a16:creationId xmlns:a16="http://schemas.microsoft.com/office/drawing/2014/main" id="{118C6F89-7FD7-27DB-C5AB-6FE2C1BE380C}"/>
              </a:ext>
            </a:extLst>
          </p:cNvPr>
          <p:cNvSpPr txBox="1"/>
          <p:nvPr/>
        </p:nvSpPr>
        <p:spPr>
          <a:xfrm>
            <a:off x="1583871" y="4711313"/>
            <a:ext cx="6874329" cy="430887"/>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ASCVD = atherosclerotic cardiovascular disease. https://clinicalinfo.hiv.gov/en/guidelines/hiv-clinical-guidelines-adult-and-adolescent-arv/statin-therapy-people-hiv</a:t>
            </a:r>
          </a:p>
        </p:txBody>
      </p:sp>
    </p:spTree>
    <p:extLst>
      <p:ext uri="{BB962C8B-B14F-4D97-AF65-F5344CB8AC3E}">
        <p14:creationId xmlns:p14="http://schemas.microsoft.com/office/powerpoint/2010/main" val="1058753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1750-4002-63B6-C972-776466BD6A7C}"/>
              </a:ext>
            </a:extLst>
          </p:cNvPr>
          <p:cNvSpPr>
            <a:spLocks noGrp="1"/>
          </p:cNvSpPr>
          <p:nvPr>
            <p:ph type="title"/>
          </p:nvPr>
        </p:nvSpPr>
        <p:spPr/>
        <p:txBody>
          <a:bodyPr/>
          <a:lstStyle/>
          <a:p>
            <a:r>
              <a:rPr lang="en-US" dirty="0"/>
              <a:t>Limitations/ Further Questions</a:t>
            </a:r>
          </a:p>
        </p:txBody>
      </p:sp>
      <p:sp>
        <p:nvSpPr>
          <p:cNvPr id="8" name="Content Placeholder 1">
            <a:extLst>
              <a:ext uri="{FF2B5EF4-FFF2-40B4-BE49-F238E27FC236}">
                <a16:creationId xmlns:a16="http://schemas.microsoft.com/office/drawing/2014/main" id="{0AB6C06E-D43F-2288-0F60-35D03F33B28B}"/>
              </a:ext>
            </a:extLst>
          </p:cNvPr>
          <p:cNvSpPr>
            <a:spLocks noGrp="1"/>
          </p:cNvSpPr>
          <p:nvPr>
            <p:ph idx="1"/>
          </p:nvPr>
        </p:nvSpPr>
        <p:spPr>
          <a:xfrm>
            <a:off x="457200" y="1200150"/>
            <a:ext cx="8315325" cy="3432306"/>
          </a:xfrm>
        </p:spPr>
        <p:txBody>
          <a:bodyPr>
            <a:normAutofit fontScale="92500"/>
          </a:bodyPr>
          <a:lstStyle/>
          <a:p>
            <a:pPr indent="-342900">
              <a:lnSpc>
                <a:spcPct val="110000"/>
              </a:lnSpc>
              <a:spcBef>
                <a:spcPts val="1200"/>
              </a:spcBef>
              <a:buFont typeface="Arial" panose="020B0604020202020204" pitchFamily="34" charset="0"/>
              <a:buChar char="•"/>
            </a:pPr>
            <a:r>
              <a:rPr lang="en-US" dirty="0"/>
              <a:t>Does not address those under age 40 </a:t>
            </a:r>
          </a:p>
          <a:p>
            <a:pPr indent="-342900">
              <a:lnSpc>
                <a:spcPct val="110000"/>
              </a:lnSpc>
              <a:spcBef>
                <a:spcPts val="1800"/>
              </a:spcBef>
              <a:buFont typeface="Arial" panose="020B0604020202020204" pitchFamily="34" charset="0"/>
              <a:buChar char="•"/>
            </a:pPr>
            <a:r>
              <a:rPr lang="en-US" dirty="0"/>
              <a:t>Await more data on potential “markers” for CVD in PWH</a:t>
            </a:r>
          </a:p>
          <a:p>
            <a:pPr marL="639763" lvl="1" indent="-179388">
              <a:lnSpc>
                <a:spcPct val="110000"/>
              </a:lnSpc>
              <a:spcBef>
                <a:spcPts val="600"/>
              </a:spcBef>
              <a:buFont typeface="Arial" panose="020B0604020202020204" pitchFamily="34" charset="0"/>
              <a:buChar char="•"/>
            </a:pPr>
            <a:r>
              <a:rPr lang="en-US" dirty="0"/>
              <a:t>Can we identify who is at higher/ highest risk for events?</a:t>
            </a:r>
          </a:p>
          <a:p>
            <a:pPr indent="-342900">
              <a:lnSpc>
                <a:spcPct val="110000"/>
              </a:lnSpc>
              <a:spcBef>
                <a:spcPts val="1800"/>
              </a:spcBef>
              <a:buFont typeface="Arial" panose="020B0604020202020204" pitchFamily="34" charset="0"/>
              <a:buChar char="•"/>
            </a:pPr>
            <a:r>
              <a:rPr lang="en-US" dirty="0"/>
              <a:t>How long should you stay on a statin?</a:t>
            </a:r>
          </a:p>
          <a:p>
            <a:pPr marL="690563" lvl="1" indent="-230188">
              <a:lnSpc>
                <a:spcPct val="110000"/>
              </a:lnSpc>
              <a:spcBef>
                <a:spcPts val="600"/>
              </a:spcBef>
              <a:buFont typeface="Arial" panose="020B0604020202020204" pitchFamily="34" charset="0"/>
              <a:buChar char="•"/>
            </a:pPr>
            <a:r>
              <a:rPr lang="en-US" dirty="0"/>
              <a:t>Does long term benefit outweigh risk over decades of therapy</a:t>
            </a:r>
          </a:p>
          <a:p>
            <a:pPr indent="-342900">
              <a:lnSpc>
                <a:spcPct val="110000"/>
              </a:lnSpc>
              <a:spcBef>
                <a:spcPts val="1800"/>
              </a:spcBef>
              <a:buFont typeface="Arial" panose="020B0604020202020204" pitchFamily="34" charset="0"/>
              <a:buChar char="•"/>
            </a:pPr>
            <a:r>
              <a:rPr lang="en-US" dirty="0"/>
              <a:t>Is any more effect to be gained by driving LDL even lower?</a:t>
            </a:r>
          </a:p>
        </p:txBody>
      </p:sp>
      <p:sp>
        <p:nvSpPr>
          <p:cNvPr id="3" name="TextBox 2">
            <a:extLst>
              <a:ext uri="{FF2B5EF4-FFF2-40B4-BE49-F238E27FC236}">
                <a16:creationId xmlns:a16="http://schemas.microsoft.com/office/drawing/2014/main" id="{C1BE7FFE-0DC6-A8FC-BC2C-9A69CF7A7789}"/>
              </a:ext>
            </a:extLst>
          </p:cNvPr>
          <p:cNvSpPr txBox="1"/>
          <p:nvPr/>
        </p:nvSpPr>
        <p:spPr>
          <a:xfrm>
            <a:off x="1658984" y="4769377"/>
            <a:ext cx="6030289" cy="307777"/>
          </a:xfrm>
          <a:prstGeom prst="rect">
            <a:avLst/>
          </a:prstGeom>
          <a:noFill/>
        </p:spPr>
        <p:txBody>
          <a:bodyPr wrap="square" rtlCol="0">
            <a:spAutoFit/>
          </a:bodyPr>
          <a:lstStyle/>
          <a:p>
            <a:pPr algn="ctr"/>
            <a:r>
              <a:rPr lang="en-US" sz="1400" dirty="0"/>
              <a:t>CVD = Cardiovascular Disease;  LDL = Low Density Lipoprotein</a:t>
            </a:r>
          </a:p>
        </p:txBody>
      </p:sp>
    </p:spTree>
    <p:extLst>
      <p:ext uri="{BB962C8B-B14F-4D97-AF65-F5344CB8AC3E}">
        <p14:creationId xmlns:p14="http://schemas.microsoft.com/office/powerpoint/2010/main" val="3555573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EF9B-7091-255B-1C3A-C38A2D1D1EAA}"/>
              </a:ext>
            </a:extLst>
          </p:cNvPr>
          <p:cNvSpPr>
            <a:spLocks noGrp="1"/>
          </p:cNvSpPr>
          <p:nvPr>
            <p:ph type="title"/>
          </p:nvPr>
        </p:nvSpPr>
        <p:spPr>
          <a:xfrm>
            <a:off x="456956" y="161699"/>
            <a:ext cx="8315569" cy="739922"/>
          </a:xfrm>
        </p:spPr>
        <p:txBody>
          <a:bodyPr/>
          <a:lstStyle/>
          <a:p>
            <a:r>
              <a:rPr lang="en-US" dirty="0"/>
              <a:t>Results to Watch for in 2024/2025</a:t>
            </a:r>
          </a:p>
        </p:txBody>
      </p:sp>
      <p:graphicFrame>
        <p:nvGraphicFramePr>
          <p:cNvPr id="13" name="Content Placeholder 12">
            <a:extLst>
              <a:ext uri="{FF2B5EF4-FFF2-40B4-BE49-F238E27FC236}">
                <a16:creationId xmlns:a16="http://schemas.microsoft.com/office/drawing/2014/main" id="{5B69C315-3934-31FF-9DE3-E7F47E91BD1A}"/>
              </a:ext>
            </a:extLst>
          </p:cNvPr>
          <p:cNvGraphicFramePr>
            <a:graphicFrameLocks noGrp="1"/>
          </p:cNvGraphicFramePr>
          <p:nvPr>
            <p:ph idx="1"/>
            <p:extLst>
              <p:ext uri="{D42A27DB-BD31-4B8C-83A1-F6EECF244321}">
                <p14:modId xmlns:p14="http://schemas.microsoft.com/office/powerpoint/2010/main" val="3035402959"/>
              </p:ext>
            </p:extLst>
          </p:nvPr>
        </p:nvGraphicFramePr>
        <p:xfrm>
          <a:off x="113356" y="901621"/>
          <a:ext cx="8879504" cy="3693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27BCC4E-7DF0-2EA0-B941-D124D95368E8}"/>
              </a:ext>
            </a:extLst>
          </p:cNvPr>
          <p:cNvSpPr txBox="1"/>
          <p:nvPr/>
        </p:nvSpPr>
        <p:spPr>
          <a:xfrm>
            <a:off x="2560320" y="4729412"/>
            <a:ext cx="4389120" cy="276999"/>
          </a:xfrm>
          <a:prstGeom prst="rect">
            <a:avLst/>
          </a:prstGeom>
          <a:noFill/>
        </p:spPr>
        <p:txBody>
          <a:bodyPr wrap="square" rtlCol="0">
            <a:spAutoFit/>
          </a:bodyPr>
          <a:lstStyle/>
          <a:p>
            <a:pPr algn="ctr"/>
            <a:r>
              <a:rPr lang="en-US" sz="1200" dirty="0">
                <a:solidFill>
                  <a:schemeClr val="bg1"/>
                </a:solidFill>
              </a:rPr>
              <a:t>Reference</a:t>
            </a:r>
            <a:endParaRPr lang="en-US" dirty="0"/>
          </a:p>
        </p:txBody>
      </p:sp>
      <p:sp>
        <p:nvSpPr>
          <p:cNvPr id="3" name="TextBox 2">
            <a:extLst>
              <a:ext uri="{FF2B5EF4-FFF2-40B4-BE49-F238E27FC236}">
                <a16:creationId xmlns:a16="http://schemas.microsoft.com/office/drawing/2014/main" id="{CCC39530-5456-7833-C7D9-FCF7C46CFF10}"/>
              </a:ext>
            </a:extLst>
          </p:cNvPr>
          <p:cNvSpPr txBox="1"/>
          <p:nvPr/>
        </p:nvSpPr>
        <p:spPr>
          <a:xfrm>
            <a:off x="1583871" y="4631170"/>
            <a:ext cx="6874329" cy="577081"/>
          </a:xfrm>
          <a:prstGeom prst="rect">
            <a:avLst/>
          </a:prstGeom>
          <a:noFill/>
        </p:spPr>
        <p:txBody>
          <a:bodyPr wrap="square" rtlCol="0">
            <a:spAutoFit/>
          </a:bodyPr>
          <a:lstStyle/>
          <a:p>
            <a:pPr algn="ctr"/>
            <a:r>
              <a:rPr lang="en-US" sz="1050" dirty="0" err="1">
                <a:latin typeface="Helvetica" panose="020B0604020202020204" pitchFamily="34" charset="0"/>
                <a:cs typeface="Helvetica" panose="020B0604020202020204" pitchFamily="34" charset="0"/>
              </a:rPr>
              <a:t>bnAbs</a:t>
            </a:r>
            <a:r>
              <a:rPr lang="en-US" sz="1050" dirty="0">
                <a:latin typeface="Helvetica" panose="020B0604020202020204" pitchFamily="34" charset="0"/>
                <a:cs typeface="Helvetica" panose="020B0604020202020204" pitchFamily="34" charset="0"/>
              </a:rPr>
              <a:t> = broadly neutralizing antibodies, NNRTI = non-nucleoside revers transcriptase inhibitor, SC = subcutaneous, F/TDF = </a:t>
            </a:r>
            <a:r>
              <a:rPr lang="en-US" sz="1050" dirty="0" err="1">
                <a:latin typeface="Helvetica" panose="020B0604020202020204" pitchFamily="34" charset="0"/>
                <a:cs typeface="Helvetica" panose="020B0604020202020204" pitchFamily="34" charset="0"/>
              </a:rPr>
              <a:t>emtrictabine</a:t>
            </a:r>
            <a:r>
              <a:rPr lang="en-US" sz="1050" dirty="0">
                <a:latin typeface="Helvetica" panose="020B0604020202020204" pitchFamily="34" charset="0"/>
                <a:cs typeface="Helvetica" panose="020B0604020202020204" pitchFamily="34" charset="0"/>
              </a:rPr>
              <a:t>/tenofovir disoproxil fumarate, F/TAF = emtricitabine/tenofovir alafenamide. MSM = men who have sex with men, TGW = transgender women, TGM = transgender men</a:t>
            </a:r>
          </a:p>
        </p:txBody>
      </p:sp>
    </p:spTree>
    <p:extLst>
      <p:ext uri="{BB962C8B-B14F-4D97-AF65-F5344CB8AC3E}">
        <p14:creationId xmlns:p14="http://schemas.microsoft.com/office/powerpoint/2010/main" val="300158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effectLst>
                  <a:outerShdw blurRad="50800" dist="38100" dir="18900000" algn="bl" rotWithShape="0">
                    <a:prstClr val="black">
                      <a:alpha val="40000"/>
                    </a:prstClr>
                  </a:outerShdw>
                </a:effectLst>
              </a:rPr>
              <a:t>Resources</a:t>
            </a:r>
          </a:p>
        </p:txBody>
      </p:sp>
      <p:sp>
        <p:nvSpPr>
          <p:cNvPr id="6" name="Content Placeholder 5"/>
          <p:cNvSpPr>
            <a:spLocks noGrp="1"/>
          </p:cNvSpPr>
          <p:nvPr>
            <p:ph sz="half" idx="1"/>
          </p:nvPr>
        </p:nvSpPr>
        <p:spPr>
          <a:xfrm>
            <a:off x="292172" y="895350"/>
            <a:ext cx="4451278" cy="3771900"/>
          </a:xfrm>
        </p:spPr>
        <p:txBody>
          <a:bodyPr>
            <a:normAutofit fontScale="85000" lnSpcReduction="20000"/>
          </a:bodyPr>
          <a:lstStyle/>
          <a:p>
            <a:pPr marL="117475" indent="-3175">
              <a:buNone/>
            </a:pPr>
            <a:r>
              <a:rPr lang="en-US" b="1" dirty="0"/>
              <a:t>National Clinician </a:t>
            </a:r>
          </a:p>
          <a:p>
            <a:pPr marL="117475" indent="-3175">
              <a:buNone/>
            </a:pPr>
            <a:r>
              <a:rPr lang="en-US" b="1" dirty="0"/>
              <a:t>Consultation Center</a:t>
            </a:r>
            <a:r>
              <a:rPr lang="en-US" dirty="0"/>
              <a:t> </a:t>
            </a:r>
          </a:p>
          <a:p>
            <a:pPr marL="982980" lvl="1" indent="-571500">
              <a:buNone/>
            </a:pPr>
            <a:r>
              <a:rPr lang="en-US" sz="1900" dirty="0">
                <a:solidFill>
                  <a:schemeClr val="accent1"/>
                </a:solidFill>
                <a:hlinkClick r:id="rId3">
                  <a:extLst>
                    <a:ext uri="{A12FA001-AC4F-418D-AE19-62706E023703}">
                      <ahyp:hlinkClr xmlns:ahyp="http://schemas.microsoft.com/office/drawing/2018/hyperlinkcolor" val="tx"/>
                    </a:ext>
                  </a:extLst>
                </a:hlinkClick>
              </a:rPr>
              <a:t>http://nccc.ucsf.edu/</a:t>
            </a:r>
            <a:endParaRPr lang="en-US" sz="1900" dirty="0">
              <a:solidFill>
                <a:schemeClr val="accent1"/>
              </a:solidFill>
            </a:endParaRPr>
          </a:p>
          <a:p>
            <a:pPr marL="741363" lvl="1"/>
            <a:r>
              <a:rPr lang="en-US" dirty="0"/>
              <a:t>HIV Management</a:t>
            </a:r>
          </a:p>
          <a:p>
            <a:pPr marL="741363" lvl="1"/>
            <a:r>
              <a:rPr lang="en-US" dirty="0"/>
              <a:t>Perinatal HIV </a:t>
            </a:r>
          </a:p>
          <a:p>
            <a:pPr marL="741363" lvl="1"/>
            <a:r>
              <a:rPr lang="en-US" dirty="0"/>
              <a:t>HIV PrEP </a:t>
            </a:r>
          </a:p>
          <a:p>
            <a:pPr marL="741363" lvl="1"/>
            <a:r>
              <a:rPr lang="en-US" dirty="0"/>
              <a:t>HIV PEP line</a:t>
            </a:r>
          </a:p>
          <a:p>
            <a:pPr marL="741363" lvl="1"/>
            <a:r>
              <a:rPr lang="en-US" dirty="0"/>
              <a:t>HCV Management</a:t>
            </a:r>
          </a:p>
          <a:p>
            <a:pPr marL="741363" lvl="1"/>
            <a:r>
              <a:rPr lang="en-US" dirty="0"/>
              <a:t>Substance Use Management</a:t>
            </a:r>
          </a:p>
          <a:p>
            <a:pPr lvl="1"/>
            <a:endParaRPr lang="en-US" sz="1000" dirty="0"/>
          </a:p>
          <a:p>
            <a:pPr marL="114300" indent="0">
              <a:buNone/>
            </a:pPr>
            <a:r>
              <a:rPr lang="en-US" b="1" dirty="0"/>
              <a:t>Present on ECHO</a:t>
            </a:r>
            <a:endParaRPr lang="en-US" sz="600" b="1" dirty="0"/>
          </a:p>
          <a:p>
            <a:pPr marL="401638" indent="0" algn="l" rtl="0" fontAlgn="base">
              <a:buNone/>
            </a:pPr>
            <a:r>
              <a:rPr lang="en-US" sz="1900" b="0" i="0" u="sng" strike="noStrike" dirty="0">
                <a:solidFill>
                  <a:schemeClr val="accent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https://hsc.unm.edu/scaetc/programs-services/echo.html</a:t>
            </a:r>
            <a:r>
              <a:rPr lang="en-US" sz="1900" b="0" i="0" dirty="0">
                <a:solidFill>
                  <a:schemeClr val="accent1"/>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pPr marL="346075" indent="-231775">
              <a:buNone/>
            </a:pPr>
            <a:r>
              <a:rPr lang="en-US" sz="2000" b="1" dirty="0"/>
              <a:t>AETC National HIV Curriculum </a:t>
            </a:r>
            <a:r>
              <a:rPr lang="en-US" sz="1600" dirty="0">
                <a:solidFill>
                  <a:schemeClr val="accent1"/>
                </a:solidFill>
                <a:hlinkClick r:id="rId5">
                  <a:extLst>
                    <a:ext uri="{A12FA001-AC4F-418D-AE19-62706E023703}">
                      <ahyp:hlinkClr xmlns:ahyp="http://schemas.microsoft.com/office/drawing/2018/hyperlinkcolor" val="tx"/>
                    </a:ext>
                  </a:extLst>
                </a:hlinkClick>
              </a:rPr>
              <a:t>https://aidsetc.org/nhc</a:t>
            </a:r>
            <a:endParaRPr lang="en-US" sz="1600" dirty="0">
              <a:solidFill>
                <a:schemeClr val="accent1"/>
              </a:solidFill>
            </a:endParaRPr>
          </a:p>
          <a:p>
            <a:pPr marL="346075" indent="-231775">
              <a:buNone/>
            </a:pPr>
            <a:r>
              <a:rPr lang="en-US" sz="2000" b="1" dirty="0"/>
              <a:t>AETC National Coordinating</a:t>
            </a:r>
          </a:p>
          <a:p>
            <a:pPr marL="346075" indent="-231775">
              <a:spcBef>
                <a:spcPts val="0"/>
              </a:spcBef>
              <a:buNone/>
            </a:pPr>
            <a:r>
              <a:rPr lang="en-US" sz="2000" b="1" dirty="0"/>
              <a:t>Resource Center </a:t>
            </a:r>
            <a:r>
              <a:rPr lang="en-US" sz="1600" dirty="0">
                <a:solidFill>
                  <a:schemeClr val="accent1"/>
                </a:solidFill>
                <a:hlinkClick r:id="rId6">
                  <a:extLst>
                    <a:ext uri="{A12FA001-AC4F-418D-AE19-62706E023703}">
                      <ahyp:hlinkClr xmlns:ahyp="http://schemas.microsoft.com/office/drawing/2018/hyperlinkcolor" val="tx"/>
                    </a:ext>
                  </a:extLst>
                </a:hlinkClick>
              </a:rPr>
              <a:t>https://targethiv.org/library/aetc-national-coordinating-resource-center-0</a:t>
            </a:r>
            <a:endParaRPr lang="en-US" sz="1600" dirty="0">
              <a:solidFill>
                <a:schemeClr val="accent1"/>
              </a:solidFill>
            </a:endParaRPr>
          </a:p>
          <a:p>
            <a:pPr marL="346075" indent="-231775">
              <a:buNone/>
            </a:pPr>
            <a:r>
              <a:rPr lang="en-US" sz="2000" b="1" dirty="0"/>
              <a:t>HIVMA Resource Directory </a:t>
            </a:r>
            <a:r>
              <a:rPr lang="en-US" sz="1600" b="0" i="0" u="sng" strike="noStrike" dirty="0">
                <a:solidFill>
                  <a:schemeClr val="accent1"/>
                </a:solidFill>
                <a:effectLst/>
                <a:hlinkClick r:id="rId7">
                  <a:extLst>
                    <a:ext uri="{A12FA001-AC4F-418D-AE19-62706E023703}">
                      <ahyp:hlinkClr xmlns:ahyp="http://schemas.microsoft.com/office/drawing/2018/hyperlinkcolor" val="tx"/>
                    </a:ext>
                  </a:extLst>
                </a:hlinkClick>
              </a:rPr>
              <a:t>https://www.hivma.org/globalassets/ektron-import/hivma/hivma-resource-directory.pdf</a:t>
            </a:r>
            <a:r>
              <a:rPr lang="en-US" sz="1600" b="0" i="0" u="none" strike="noStrike" dirty="0">
                <a:solidFill>
                  <a:schemeClr val="accent1"/>
                </a:solidFill>
                <a:effectLst/>
              </a:rPr>
              <a:t> </a:t>
            </a:r>
          </a:p>
          <a:p>
            <a:pPr marL="346075" indent="-231775">
              <a:buNone/>
            </a:pPr>
            <a:r>
              <a:rPr lang="en-US" sz="2000" b="1" dirty="0"/>
              <a:t>Additional trainings </a:t>
            </a:r>
            <a:r>
              <a:rPr lang="en-US" sz="2000" dirty="0">
                <a:solidFill>
                  <a:schemeClr val="accent1"/>
                </a:solidFill>
                <a:hlinkClick r:id="rId8">
                  <a:extLst>
                    <a:ext uri="{A12FA001-AC4F-418D-AE19-62706E023703}">
                      <ahyp:hlinkClr xmlns:ahyp="http://schemas.microsoft.com/office/drawing/2018/hyperlinkcolor" val="tx"/>
                    </a:ext>
                  </a:extLst>
                </a:hlinkClick>
              </a:rPr>
              <a:t>scaetcecho@salud.unm.edu</a:t>
            </a:r>
            <a:endParaRPr lang="en-US" sz="2000" dirty="0">
              <a:solidFill>
                <a:schemeClr val="accent1"/>
              </a:solidFill>
            </a:endParaRPr>
          </a:p>
          <a:p>
            <a:pPr marL="346075" indent="0">
              <a:buNone/>
            </a:pPr>
            <a:r>
              <a:rPr lang="en-US" sz="2000" dirty="0">
                <a:solidFill>
                  <a:schemeClr val="accent1"/>
                </a:solidFill>
                <a:hlinkClick r:id="rId9">
                  <a:extLst>
                    <a:ext uri="{A12FA001-AC4F-418D-AE19-62706E023703}">
                      <ahyp:hlinkClr xmlns:ahyp="http://schemas.microsoft.com/office/drawing/2018/hyperlinkcolor" val="tx"/>
                    </a:ext>
                  </a:extLst>
                </a:hlinkClick>
              </a:rPr>
              <a:t>www.scaetc.org</a:t>
            </a:r>
            <a:endParaRPr lang="en-US" sz="2000" dirty="0">
              <a:solidFill>
                <a:schemeClr val="accent1"/>
              </a:solidFill>
            </a:endParaRPr>
          </a:p>
        </p:txBody>
      </p:sp>
    </p:spTree>
    <p:extLst>
      <p:ext uri="{BB962C8B-B14F-4D97-AF65-F5344CB8AC3E}">
        <p14:creationId xmlns:p14="http://schemas.microsoft.com/office/powerpoint/2010/main" val="1232202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r>
              <a:rPr lang="en-US">
                <a:solidFill>
                  <a:srgbClr val="FFFFFF"/>
                </a:solidFill>
              </a:rPr>
              <a:t>#</a:t>
            </a:r>
          </a:p>
        </p:txBody>
      </p:sp>
      <p:pic>
        <p:nvPicPr>
          <p:cNvPr id="18" name="Picture 17" descr="A qr code with red white and blue ribbons&#10;&#10;Description automatically generated">
            <a:extLst>
              <a:ext uri="{FF2B5EF4-FFF2-40B4-BE49-F238E27FC236}">
                <a16:creationId xmlns:a16="http://schemas.microsoft.com/office/drawing/2014/main" id="{6DBB7FA6-6223-BF75-52BC-7439C78E0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48"/>
            <a:ext cx="9151620" cy="4629150"/>
          </a:xfrm>
          <a:prstGeom prst="rect">
            <a:avLst/>
          </a:prstGeom>
        </p:spPr>
      </p:pic>
    </p:spTree>
    <p:extLst>
      <p:ext uri="{BB962C8B-B14F-4D97-AF65-F5344CB8AC3E}">
        <p14:creationId xmlns:p14="http://schemas.microsoft.com/office/powerpoint/2010/main" val="342609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solidFill>
                  <a:schemeClr val="bg1"/>
                </a:solidFill>
                <a:effectLst>
                  <a:outerShdw blurRad="50800" dist="38100" dir="18900000" algn="bl" rotWithShape="0">
                    <a:prstClr val="black">
                      <a:alpha val="40000"/>
                    </a:prstClr>
                  </a:outerShdw>
                </a:effectLst>
              </a:rPr>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a:xfrm>
            <a:off x="457214" y="1063229"/>
            <a:ext cx="8229574" cy="3412396"/>
          </a:xfrm>
        </p:spPr>
        <p:txBody>
          <a:bodyPr>
            <a:normAutofit fontScale="92500"/>
          </a:bodyPr>
          <a:lstStyle/>
          <a:p>
            <a:pPr marL="230188">
              <a:spcAft>
                <a:spcPts val="600"/>
              </a:spcAft>
              <a:buClr>
                <a:schemeClr val="bg1"/>
              </a:buClr>
            </a:pPr>
            <a:r>
              <a:rPr lang="en-US" dirty="0"/>
              <a:t>SCAETC recognizes that language is constantly evolving, and while we make every effort to avoid bias and stigmatizing terms, we acknowledge that unintentional lapses may occur in our presentations.</a:t>
            </a:r>
          </a:p>
          <a:p>
            <a:pPr marL="230188">
              <a:spcAft>
                <a:spcPts val="600"/>
              </a:spcAft>
              <a:buClr>
                <a:schemeClr val="bg1"/>
              </a:buClr>
            </a:pPr>
            <a:r>
              <a:rPr lang="en-US" dirty="0"/>
              <a:t>We value your feedback and encourage you to share any concerns related to language, images, or concepts that may be offensive or stigmatizing. </a:t>
            </a:r>
          </a:p>
          <a:p>
            <a:pPr marL="230188">
              <a:spcAft>
                <a:spcPts val="600"/>
              </a:spcAft>
              <a:buClr>
                <a:schemeClr val="bg1"/>
              </a:buClr>
            </a:pPr>
            <a:r>
              <a:rPr lang="en-US" dirty="0"/>
              <a:t>Your input will help us refine and improve our presentations, ensuring they remain inclusive and respectful to participants.</a:t>
            </a:r>
          </a:p>
        </p:txBody>
      </p:sp>
    </p:spTree>
    <p:extLst>
      <p:ext uri="{BB962C8B-B14F-4D97-AF65-F5344CB8AC3E}">
        <p14:creationId xmlns:p14="http://schemas.microsoft.com/office/powerpoint/2010/main" val="86297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F78-E064-7357-A503-47FA98595D0C}"/>
              </a:ext>
            </a:extLst>
          </p:cNvPr>
          <p:cNvSpPr>
            <a:spLocks noGrp="1"/>
          </p:cNvSpPr>
          <p:nvPr>
            <p:ph type="title"/>
          </p:nvPr>
        </p:nvSpPr>
        <p:spPr/>
        <p:txBody>
          <a:bodyPr/>
          <a:lstStyle/>
          <a:p>
            <a:pPr algn="ctr"/>
            <a:r>
              <a:rPr lang="en-US" dirty="0">
                <a:effectLst>
                  <a:outerShdw blurRad="50800" dist="38100" dir="18900000" algn="bl" rotWithShape="0">
                    <a:prstClr val="black">
                      <a:alpha val="40000"/>
                    </a:prstClr>
                  </a:outerShdw>
                </a:effectLst>
              </a:rPr>
              <a:t>Learning Objectives</a:t>
            </a:r>
          </a:p>
        </p:txBody>
      </p:sp>
      <p:sp>
        <p:nvSpPr>
          <p:cNvPr id="3" name="Content Placeholder 2">
            <a:extLst>
              <a:ext uri="{FF2B5EF4-FFF2-40B4-BE49-F238E27FC236}">
                <a16:creationId xmlns:a16="http://schemas.microsoft.com/office/drawing/2014/main" id="{A29D2BEE-4DDE-2985-6FB4-9B3D8175B16F}"/>
              </a:ext>
            </a:extLst>
          </p:cNvPr>
          <p:cNvSpPr>
            <a:spLocks noGrp="1"/>
          </p:cNvSpPr>
          <p:nvPr>
            <p:ph idx="1"/>
          </p:nvPr>
        </p:nvSpPr>
        <p:spPr>
          <a:xfrm>
            <a:off x="457213" y="1150882"/>
            <a:ext cx="8315569" cy="3421117"/>
          </a:xfrm>
        </p:spPr>
        <p:txBody>
          <a:bodyPr>
            <a:normAutofit/>
          </a:bodyPr>
          <a:lstStyle/>
          <a:p>
            <a:pPr marL="365760" indent="-342900">
              <a:spcBef>
                <a:spcPts val="1800"/>
              </a:spcBef>
              <a:buFont typeface="+mj-lt"/>
              <a:buAutoNum type="arabicPeriod"/>
            </a:pPr>
            <a:r>
              <a:rPr lang="en-US" dirty="0">
                <a:effectLst>
                  <a:outerShdw blurRad="50800" dist="38100" dir="16200000" rotWithShape="0">
                    <a:prstClr val="black">
                      <a:alpha val="40000"/>
                    </a:prstClr>
                  </a:outerShdw>
                </a:effectLst>
                <a:ea typeface="Aptos" panose="020B0004020202020204" pitchFamily="34" charset="0"/>
              </a:rPr>
              <a:t>Identify new antiretrovirals (ARVs) in development for HIV treatment.</a:t>
            </a:r>
            <a:endParaRPr lang="en-US" sz="1050" dirty="0">
              <a:effectLst>
                <a:outerShdw blurRad="50800" dist="38100" dir="16200000" rotWithShape="0">
                  <a:prstClr val="black">
                    <a:alpha val="40000"/>
                  </a:prstClr>
                </a:outerShdw>
              </a:effectLst>
            </a:endParaRPr>
          </a:p>
          <a:p>
            <a:pPr marL="365760" marR="0" indent="-342900">
              <a:spcBef>
                <a:spcPts val="1800"/>
              </a:spcBef>
              <a:spcAft>
                <a:spcPts val="0"/>
              </a:spcAft>
              <a:buFont typeface="+mj-lt"/>
              <a:buAutoNum type="arabicPeriod"/>
            </a:pPr>
            <a:r>
              <a:rPr lang="en-US" dirty="0">
                <a:effectLst>
                  <a:outerShdw blurRad="50800" dist="38100" dir="16200000" rotWithShape="0">
                    <a:prstClr val="black">
                      <a:alpha val="40000"/>
                    </a:prstClr>
                  </a:outerShdw>
                </a:effectLst>
                <a:ea typeface="Aptos" panose="020B0004020202020204" pitchFamily="34" charset="0"/>
              </a:rPr>
              <a:t>Be aware of new studies of long acting injectables for HIV treatment that may inform your clinical practice.</a:t>
            </a:r>
            <a:endParaRPr lang="en-US" sz="1000" dirty="0">
              <a:effectLst>
                <a:outerShdw blurRad="50800" dist="38100" dir="16200000" rotWithShape="0">
                  <a:prstClr val="black">
                    <a:alpha val="40000"/>
                  </a:prstClr>
                </a:outerShdw>
              </a:effectLst>
            </a:endParaRPr>
          </a:p>
          <a:p>
            <a:pPr marL="365760" indent="-342900">
              <a:spcBef>
                <a:spcPts val="1800"/>
              </a:spcBef>
              <a:buFont typeface="+mj-lt"/>
              <a:buAutoNum type="arabicPeriod"/>
            </a:pPr>
            <a:r>
              <a:rPr lang="en-US" dirty="0">
                <a:effectLst>
                  <a:outerShdw blurRad="50800" dist="38100" dir="16200000" rotWithShape="0">
                    <a:prstClr val="black">
                      <a:alpha val="40000"/>
                    </a:prstClr>
                  </a:outerShdw>
                </a:effectLst>
                <a:ea typeface="Aptos" panose="020B0004020202020204" pitchFamily="34" charset="0"/>
              </a:rPr>
              <a:t>Understand how to apply new options for prevention of cardiovascular disease in people with HIV (PWH).</a:t>
            </a:r>
            <a:endParaRPr lang="en-US" sz="3200" dirty="0">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298120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FAD3-05B7-151B-9E02-E3969CCBA0BF}"/>
              </a:ext>
            </a:extLst>
          </p:cNvPr>
          <p:cNvSpPr>
            <a:spLocks noGrp="1"/>
          </p:cNvSpPr>
          <p:nvPr>
            <p:ph type="title"/>
          </p:nvPr>
        </p:nvSpPr>
        <p:spPr/>
        <p:txBody>
          <a:bodyPr/>
          <a:lstStyle/>
          <a:p>
            <a:r>
              <a:rPr lang="en-US" dirty="0"/>
              <a:t>Themes from 2023…..</a:t>
            </a:r>
          </a:p>
        </p:txBody>
      </p:sp>
      <p:sp>
        <p:nvSpPr>
          <p:cNvPr id="3" name="Content Placeholder 2">
            <a:extLst>
              <a:ext uri="{FF2B5EF4-FFF2-40B4-BE49-F238E27FC236}">
                <a16:creationId xmlns:a16="http://schemas.microsoft.com/office/drawing/2014/main" id="{C537F4D7-C52F-4CB3-9F1C-21801F71FE86}"/>
              </a:ext>
            </a:extLst>
          </p:cNvPr>
          <p:cNvSpPr>
            <a:spLocks noGrp="1"/>
          </p:cNvSpPr>
          <p:nvPr>
            <p:ph idx="1"/>
          </p:nvPr>
        </p:nvSpPr>
        <p:spPr>
          <a:xfrm>
            <a:off x="280801" y="1200151"/>
            <a:ext cx="8491982" cy="3439862"/>
          </a:xfrm>
        </p:spPr>
        <p:txBody>
          <a:bodyPr>
            <a:normAutofit/>
          </a:bodyPr>
          <a:lstStyle/>
          <a:p>
            <a:r>
              <a:rPr lang="en-US" dirty="0">
                <a:effectLst>
                  <a:outerShdw blurRad="50800" dist="38100" dir="16200000" rotWithShape="0">
                    <a:prstClr val="black">
                      <a:alpha val="40000"/>
                    </a:prstClr>
                  </a:outerShdw>
                </a:effectLst>
              </a:rPr>
              <a:t>New antiretrovirals (ARVs)- </a:t>
            </a:r>
            <a:r>
              <a:rPr lang="en-US" dirty="0" err="1">
                <a:effectLst>
                  <a:outerShdw blurRad="50800" dist="38100" dir="16200000" rotWithShape="0">
                    <a:prstClr val="black">
                      <a:alpha val="40000"/>
                    </a:prstClr>
                  </a:outerShdw>
                </a:effectLst>
              </a:rPr>
              <a:t>lenacapavir</a:t>
            </a:r>
            <a:r>
              <a:rPr lang="en-US" dirty="0">
                <a:effectLst>
                  <a:outerShdw blurRad="50800" dist="38100" dir="16200000" rotWithShape="0">
                    <a:prstClr val="black">
                      <a:alpha val="40000"/>
                    </a:prstClr>
                  </a:outerShdw>
                </a:effectLst>
              </a:rPr>
              <a:t>, </a:t>
            </a:r>
            <a:r>
              <a:rPr lang="en-US" dirty="0" err="1">
                <a:effectLst>
                  <a:outerShdw blurRad="50800" dist="38100" dir="16200000" rotWithShape="0">
                    <a:prstClr val="black">
                      <a:alpha val="40000"/>
                    </a:prstClr>
                  </a:outerShdw>
                </a:effectLst>
              </a:rPr>
              <a:t>islatravir</a:t>
            </a:r>
            <a:r>
              <a:rPr lang="en-US" dirty="0">
                <a:effectLst>
                  <a:outerShdw blurRad="50800" dist="38100" dir="16200000" rotWithShape="0">
                    <a:prstClr val="black">
                      <a:alpha val="40000"/>
                    </a:prstClr>
                  </a:outerShdw>
                </a:effectLst>
              </a:rPr>
              <a:t>, broadly neutralizing antibodies [</a:t>
            </a:r>
            <a:r>
              <a:rPr lang="en-US" dirty="0" err="1">
                <a:effectLst>
                  <a:outerShdw blurRad="50800" dist="38100" dir="16200000" rotWithShape="0">
                    <a:prstClr val="black">
                      <a:alpha val="40000"/>
                    </a:prstClr>
                  </a:outerShdw>
                </a:effectLst>
              </a:rPr>
              <a:t>bNAbs</a:t>
            </a:r>
            <a:r>
              <a:rPr lang="en-US" dirty="0">
                <a:effectLst>
                  <a:outerShdw blurRad="50800" dist="38100" dir="16200000" rotWithShape="0">
                    <a:prstClr val="black">
                      <a:alpha val="40000"/>
                    </a:prstClr>
                  </a:outerShdw>
                </a:effectLst>
              </a:rPr>
              <a:t>])</a:t>
            </a:r>
          </a:p>
          <a:p>
            <a:pPr lvl="1"/>
            <a:r>
              <a:rPr lang="en-US" dirty="0">
                <a:effectLst>
                  <a:outerShdw blurRad="50800" dist="38100" dir="16200000" rotWithShape="0">
                    <a:prstClr val="black">
                      <a:alpha val="40000"/>
                    </a:prstClr>
                  </a:outerShdw>
                </a:effectLst>
              </a:rPr>
              <a:t>Treatment simplification</a:t>
            </a:r>
          </a:p>
          <a:p>
            <a:pPr lvl="1"/>
            <a:r>
              <a:rPr lang="en-US" dirty="0">
                <a:effectLst>
                  <a:outerShdw blurRad="50800" dist="38100" dir="16200000" rotWithShape="0">
                    <a:prstClr val="black">
                      <a:alpha val="40000"/>
                    </a:prstClr>
                  </a:outerShdw>
                </a:effectLst>
              </a:rPr>
              <a:t>New 2-drug regimen options</a:t>
            </a:r>
          </a:p>
          <a:p>
            <a:r>
              <a:rPr lang="en-US" dirty="0">
                <a:effectLst>
                  <a:outerShdw blurRad="50800" dist="38100" dir="16200000" rotWithShape="0">
                    <a:prstClr val="black">
                      <a:alpha val="40000"/>
                    </a:prstClr>
                  </a:outerShdw>
                </a:effectLst>
              </a:rPr>
              <a:t>Long-acting oral therapy</a:t>
            </a:r>
          </a:p>
          <a:p>
            <a:r>
              <a:rPr lang="en-US" dirty="0">
                <a:effectLst>
                  <a:outerShdw blurRad="50800" dist="38100" dir="16200000" rotWithShape="0">
                    <a:prstClr val="black">
                      <a:alpha val="40000"/>
                    </a:prstClr>
                  </a:outerShdw>
                </a:effectLst>
              </a:rPr>
              <a:t>Long-acting injectable (LAI) therapy</a:t>
            </a:r>
          </a:p>
          <a:p>
            <a:pPr lvl="1"/>
            <a:r>
              <a:rPr lang="en-US" dirty="0">
                <a:effectLst>
                  <a:outerShdw blurRad="50800" dist="38100" dir="16200000" rotWithShape="0">
                    <a:prstClr val="black">
                      <a:alpha val="40000"/>
                    </a:prstClr>
                  </a:outerShdw>
                </a:effectLst>
              </a:rPr>
              <a:t>Implementation challenges with existing LAI</a:t>
            </a:r>
          </a:p>
          <a:p>
            <a:pPr lvl="1"/>
            <a:r>
              <a:rPr lang="en-US" dirty="0">
                <a:effectLst>
                  <a:outerShdw blurRad="50800" dist="38100" dir="16200000" rotWithShape="0">
                    <a:prstClr val="black">
                      <a:alpha val="40000"/>
                    </a:prstClr>
                  </a:outerShdw>
                </a:effectLst>
              </a:rPr>
              <a:t>Data guiding clinical practice limited to certain populations</a:t>
            </a:r>
          </a:p>
        </p:txBody>
      </p:sp>
    </p:spTree>
    <p:extLst>
      <p:ext uri="{BB962C8B-B14F-4D97-AF65-F5344CB8AC3E}">
        <p14:creationId xmlns:p14="http://schemas.microsoft.com/office/powerpoint/2010/main" val="346075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5EDA2-F110-0D47-4980-6991ABA04402}"/>
              </a:ext>
            </a:extLst>
          </p:cNvPr>
          <p:cNvSpPr>
            <a:spLocks noGrp="1"/>
          </p:cNvSpPr>
          <p:nvPr>
            <p:ph type="title"/>
          </p:nvPr>
        </p:nvSpPr>
        <p:spPr>
          <a:xfrm>
            <a:off x="57601" y="205979"/>
            <a:ext cx="8899200" cy="672421"/>
          </a:xfrm>
        </p:spPr>
        <p:txBody>
          <a:bodyPr/>
          <a:lstStyle/>
          <a:p>
            <a:r>
              <a:rPr lang="en-US" dirty="0"/>
              <a:t>Recap of New ARVs in Development</a:t>
            </a:r>
          </a:p>
        </p:txBody>
      </p:sp>
      <p:sp>
        <p:nvSpPr>
          <p:cNvPr id="7" name="Text Placeholder 6">
            <a:extLst>
              <a:ext uri="{FF2B5EF4-FFF2-40B4-BE49-F238E27FC236}">
                <a16:creationId xmlns:a16="http://schemas.microsoft.com/office/drawing/2014/main" id="{E67D51EE-735D-DBA5-4874-A4BF3322A97E}"/>
              </a:ext>
            </a:extLst>
          </p:cNvPr>
          <p:cNvSpPr>
            <a:spLocks noGrp="1"/>
          </p:cNvSpPr>
          <p:nvPr>
            <p:ph type="body" idx="1"/>
          </p:nvPr>
        </p:nvSpPr>
        <p:spPr>
          <a:xfrm>
            <a:off x="457199" y="1002759"/>
            <a:ext cx="4114800" cy="479822"/>
          </a:xfrm>
          <a:solidFill>
            <a:schemeClr val="accent1"/>
          </a:solidFill>
          <a:effectLst>
            <a:outerShdw blurRad="63500" sx="102000" sy="102000" algn="ctr" rotWithShape="0">
              <a:prstClr val="black">
                <a:alpha val="40000"/>
              </a:prstClr>
            </a:outerShdw>
          </a:effectLst>
        </p:spPr>
        <p:txBody>
          <a:bodyPr/>
          <a:lstStyle/>
          <a:p>
            <a:r>
              <a:rPr lang="en-US" dirty="0"/>
              <a:t>LENACAPAVIR (LEN)</a:t>
            </a:r>
          </a:p>
        </p:txBody>
      </p:sp>
      <p:sp>
        <p:nvSpPr>
          <p:cNvPr id="3" name="Content Placeholder 2">
            <a:extLst>
              <a:ext uri="{FF2B5EF4-FFF2-40B4-BE49-F238E27FC236}">
                <a16:creationId xmlns:a16="http://schemas.microsoft.com/office/drawing/2014/main" id="{00F1A34C-945F-1C40-DCB6-B29394E84CC3}"/>
              </a:ext>
            </a:extLst>
          </p:cNvPr>
          <p:cNvSpPr>
            <a:spLocks noGrp="1"/>
          </p:cNvSpPr>
          <p:nvPr>
            <p:ph sz="half" idx="2"/>
          </p:nvPr>
        </p:nvSpPr>
        <p:spPr>
          <a:xfrm>
            <a:off x="457200" y="1549191"/>
            <a:ext cx="4114800" cy="3000138"/>
          </a:xfrm>
          <a:ln w="38100">
            <a:solidFill>
              <a:schemeClr val="accent1"/>
            </a:solidFill>
          </a:ln>
          <a:effectLst>
            <a:outerShdw blurRad="63500" sx="102000" sy="102000" algn="ctr" rotWithShape="0">
              <a:prstClr val="black">
                <a:alpha val="40000"/>
              </a:prstClr>
            </a:outerShdw>
          </a:effectLst>
        </p:spPr>
        <p:txBody>
          <a:bodyPr>
            <a:noAutofit/>
          </a:bodyPr>
          <a:lstStyle/>
          <a:p>
            <a:pPr marL="228600">
              <a:spcBef>
                <a:spcPts val="1200"/>
              </a:spcBef>
            </a:pPr>
            <a:r>
              <a:rPr lang="en-US" sz="1800" dirty="0"/>
              <a:t>Highly potent capsid inhibitor</a:t>
            </a:r>
          </a:p>
          <a:p>
            <a:pPr marL="228600">
              <a:spcBef>
                <a:spcPts val="1200"/>
              </a:spcBef>
            </a:pPr>
            <a:r>
              <a:rPr lang="en-US" sz="1800" dirty="0"/>
              <a:t>Blocks MULTIPLE points in HIV lifecycle</a:t>
            </a:r>
          </a:p>
          <a:p>
            <a:pPr marL="228600">
              <a:spcBef>
                <a:spcPts val="1200"/>
              </a:spcBef>
            </a:pPr>
            <a:r>
              <a:rPr lang="en-US" sz="1800" dirty="0"/>
              <a:t>Administered orally (daily or weekly) or subcutaneously (q6 </a:t>
            </a:r>
            <a:r>
              <a:rPr lang="en-US" sz="1800" dirty="0" err="1"/>
              <a:t>mos</a:t>
            </a:r>
            <a:r>
              <a:rPr lang="en-US" sz="1800" dirty="0"/>
              <a:t>)</a:t>
            </a:r>
          </a:p>
          <a:p>
            <a:pPr marL="228600">
              <a:spcBef>
                <a:spcPts val="1200"/>
              </a:spcBef>
            </a:pPr>
            <a:r>
              <a:rPr lang="en-US" sz="1800" dirty="0"/>
              <a:t>LEN has activity against mutants resistant to other ARVs</a:t>
            </a:r>
          </a:p>
          <a:p>
            <a:pPr marL="228600">
              <a:spcBef>
                <a:spcPts val="1200"/>
              </a:spcBef>
            </a:pPr>
            <a:r>
              <a:rPr lang="en-US" sz="1800" dirty="0"/>
              <a:t>Roles in treatment and in prevention</a:t>
            </a:r>
          </a:p>
        </p:txBody>
      </p:sp>
      <p:sp>
        <p:nvSpPr>
          <p:cNvPr id="8" name="Text Placeholder 7">
            <a:extLst>
              <a:ext uri="{FF2B5EF4-FFF2-40B4-BE49-F238E27FC236}">
                <a16:creationId xmlns:a16="http://schemas.microsoft.com/office/drawing/2014/main" id="{E80730B9-5D8B-5E3E-0A0D-0A3E99316166}"/>
              </a:ext>
            </a:extLst>
          </p:cNvPr>
          <p:cNvSpPr>
            <a:spLocks noGrp="1"/>
          </p:cNvSpPr>
          <p:nvPr>
            <p:ph type="body" sz="quarter" idx="3"/>
          </p:nvPr>
        </p:nvSpPr>
        <p:spPr>
          <a:xfrm>
            <a:off x="4732210" y="1002759"/>
            <a:ext cx="4038599" cy="479822"/>
          </a:xfrm>
          <a:solidFill>
            <a:schemeClr val="accent2">
              <a:lumMod val="75000"/>
            </a:schemeClr>
          </a:solidFill>
          <a:effectLst>
            <a:outerShdw blurRad="63500" sx="102000" sy="102000" algn="ctr" rotWithShape="0">
              <a:prstClr val="black">
                <a:alpha val="40000"/>
              </a:prstClr>
            </a:outerShdw>
          </a:effectLst>
        </p:spPr>
        <p:txBody>
          <a:bodyPr/>
          <a:lstStyle/>
          <a:p>
            <a:r>
              <a:rPr lang="en-US" dirty="0"/>
              <a:t>ISLATRAVIR (ISL)</a:t>
            </a:r>
          </a:p>
        </p:txBody>
      </p:sp>
      <p:sp>
        <p:nvSpPr>
          <p:cNvPr id="9" name="Content Placeholder 8">
            <a:extLst>
              <a:ext uri="{FF2B5EF4-FFF2-40B4-BE49-F238E27FC236}">
                <a16:creationId xmlns:a16="http://schemas.microsoft.com/office/drawing/2014/main" id="{C60209A6-02E3-5A24-8A20-3C7F68126019}"/>
              </a:ext>
            </a:extLst>
          </p:cNvPr>
          <p:cNvSpPr>
            <a:spLocks noGrp="1"/>
          </p:cNvSpPr>
          <p:nvPr>
            <p:ph sz="quarter" idx="4"/>
          </p:nvPr>
        </p:nvSpPr>
        <p:spPr>
          <a:xfrm>
            <a:off x="4732211" y="1549191"/>
            <a:ext cx="4038599" cy="3000138"/>
          </a:xfrm>
          <a:ln w="38100">
            <a:solidFill>
              <a:schemeClr val="accent2">
                <a:lumMod val="50000"/>
              </a:schemeClr>
            </a:solidFill>
          </a:ln>
          <a:effectLst>
            <a:outerShdw blurRad="63500" sx="102000" sy="102000" algn="ctr" rotWithShape="0">
              <a:prstClr val="black">
                <a:alpha val="40000"/>
              </a:prstClr>
            </a:outerShdw>
          </a:effectLst>
        </p:spPr>
        <p:txBody>
          <a:bodyPr>
            <a:normAutofit/>
          </a:bodyPr>
          <a:lstStyle/>
          <a:p>
            <a:pPr marL="228600">
              <a:spcBef>
                <a:spcPts val="1200"/>
              </a:spcBef>
            </a:pPr>
            <a:r>
              <a:rPr lang="en-US" sz="1800" dirty="0"/>
              <a:t>Non-nucleoside reverse transcription translocation inhibitor (NRTTI)</a:t>
            </a:r>
          </a:p>
          <a:p>
            <a:pPr marL="228600">
              <a:spcBef>
                <a:spcPts val="1200"/>
              </a:spcBef>
            </a:pPr>
            <a:r>
              <a:rPr lang="en-US" sz="1800" dirty="0"/>
              <a:t>Blocks reverse transcription in two different ways</a:t>
            </a:r>
          </a:p>
          <a:p>
            <a:pPr marL="228600">
              <a:spcBef>
                <a:spcPts val="1200"/>
              </a:spcBef>
            </a:pPr>
            <a:r>
              <a:rPr lang="en-US" sz="1800" dirty="0"/>
              <a:t>Can be dosed once daily or once weekly</a:t>
            </a:r>
          </a:p>
          <a:p>
            <a:pPr marL="228600">
              <a:spcBef>
                <a:spcPts val="1200"/>
              </a:spcBef>
            </a:pPr>
            <a:r>
              <a:rPr lang="en-US" sz="1800" dirty="0"/>
              <a:t>Few drug-drug interactions</a:t>
            </a:r>
          </a:p>
        </p:txBody>
      </p:sp>
      <p:sp>
        <p:nvSpPr>
          <p:cNvPr id="4" name="Slide Number Placeholder 3">
            <a:extLst>
              <a:ext uri="{FF2B5EF4-FFF2-40B4-BE49-F238E27FC236}">
                <a16:creationId xmlns:a16="http://schemas.microsoft.com/office/drawing/2014/main" id="{6BA2CDE7-E7DA-3526-87B5-185C86BA05B2}"/>
              </a:ext>
            </a:extLst>
          </p:cNvPr>
          <p:cNvSpPr>
            <a:spLocks noGrp="1"/>
          </p:cNvSpPr>
          <p:nvPr>
            <p:ph type="sldNum" sz="quarter" idx="4294967295"/>
          </p:nvPr>
        </p:nvSpPr>
        <p:spPr>
          <a:xfrm>
            <a:off x="8594725" y="4729163"/>
            <a:ext cx="549275" cy="296862"/>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7</a:t>
            </a:fld>
            <a:endParaRPr lang="en-US"/>
          </a:p>
        </p:txBody>
      </p:sp>
    </p:spTree>
    <p:extLst>
      <p:ext uri="{BB962C8B-B14F-4D97-AF65-F5344CB8AC3E}">
        <p14:creationId xmlns:p14="http://schemas.microsoft.com/office/powerpoint/2010/main" val="359672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FFC901-0B32-4990-58D1-E5409ED547D6}"/>
              </a:ext>
            </a:extLst>
          </p:cNvPr>
          <p:cNvSpPr>
            <a:spLocks noGrp="1"/>
          </p:cNvSpPr>
          <p:nvPr>
            <p:ph type="title"/>
          </p:nvPr>
        </p:nvSpPr>
        <p:spPr>
          <a:xfrm>
            <a:off x="0" y="205979"/>
            <a:ext cx="9144000" cy="461896"/>
          </a:xfrm>
        </p:spPr>
        <p:txBody>
          <a:bodyPr/>
          <a:lstStyle/>
          <a:p>
            <a:r>
              <a:rPr lang="en-US" dirty="0"/>
              <a:t>Weekly Oral LEN/ISL: Week 24 Results</a:t>
            </a:r>
          </a:p>
        </p:txBody>
      </p:sp>
      <p:sp>
        <p:nvSpPr>
          <p:cNvPr id="7" name="TextBox 6">
            <a:extLst>
              <a:ext uri="{FF2B5EF4-FFF2-40B4-BE49-F238E27FC236}">
                <a16:creationId xmlns:a16="http://schemas.microsoft.com/office/drawing/2014/main" id="{A94F1E88-9A51-F1F5-2AA4-0B4EC7FE1FA6}"/>
              </a:ext>
            </a:extLst>
          </p:cNvPr>
          <p:cNvSpPr txBox="1"/>
          <p:nvPr/>
        </p:nvSpPr>
        <p:spPr>
          <a:xfrm>
            <a:off x="1800331" y="4671999"/>
            <a:ext cx="5896304" cy="430887"/>
          </a:xfrm>
          <a:prstGeom prst="rect">
            <a:avLst/>
          </a:prstGeom>
          <a:noFill/>
        </p:spPr>
        <p:txBody>
          <a:bodyPr wrap="square" rtlCol="0">
            <a:spAutoFit/>
          </a:bodyPr>
          <a:lstStyle/>
          <a:p>
            <a:pPr algn="ctr"/>
            <a:r>
              <a:rPr lang="en-US" sz="1100" dirty="0"/>
              <a:t>Colson A et al, </a:t>
            </a:r>
            <a:r>
              <a:rPr lang="en-US" sz="1100" b="0" i="1" dirty="0">
                <a:solidFill>
                  <a:srgbClr val="555555"/>
                </a:solidFill>
                <a:effectLst/>
                <a:latin typeface="Helvetica" panose="020B0604020202020204" pitchFamily="34" charset="0"/>
              </a:rPr>
              <a:t>Efficacy and Safety of Weekly </a:t>
            </a:r>
            <a:r>
              <a:rPr lang="en-US" sz="1100" b="0" i="1" dirty="0" err="1">
                <a:solidFill>
                  <a:srgbClr val="555555"/>
                </a:solidFill>
                <a:effectLst/>
                <a:latin typeface="Helvetica" panose="020B0604020202020204" pitchFamily="34" charset="0"/>
              </a:rPr>
              <a:t>Islatravir</a:t>
            </a:r>
            <a:r>
              <a:rPr lang="en-US" sz="1100" b="0" i="1" dirty="0">
                <a:solidFill>
                  <a:srgbClr val="555555"/>
                </a:solidFill>
                <a:effectLst/>
                <a:latin typeface="Helvetica" panose="020B0604020202020204" pitchFamily="34" charset="0"/>
              </a:rPr>
              <a:t> Plus </a:t>
            </a:r>
            <a:r>
              <a:rPr lang="en-US" sz="1100" b="0" i="1" dirty="0" err="1">
                <a:solidFill>
                  <a:srgbClr val="555555"/>
                </a:solidFill>
                <a:effectLst/>
                <a:latin typeface="Helvetica" panose="020B0604020202020204" pitchFamily="34" charset="0"/>
              </a:rPr>
              <a:t>Lenacapavir</a:t>
            </a:r>
            <a:r>
              <a:rPr lang="en-US" sz="1100" b="0" i="1" dirty="0">
                <a:solidFill>
                  <a:srgbClr val="555555"/>
                </a:solidFill>
                <a:effectLst/>
                <a:latin typeface="Helvetica" panose="020B0604020202020204" pitchFamily="34" charset="0"/>
              </a:rPr>
              <a:t> in PWH at 24 Weeks: A Phase II Study, CROI 2024, Abstract 208</a:t>
            </a:r>
            <a:endParaRPr lang="en-US" sz="1100" dirty="0"/>
          </a:p>
        </p:txBody>
      </p:sp>
      <p:pic>
        <p:nvPicPr>
          <p:cNvPr id="9" name="Picture 8">
            <a:extLst>
              <a:ext uri="{FF2B5EF4-FFF2-40B4-BE49-F238E27FC236}">
                <a16:creationId xmlns:a16="http://schemas.microsoft.com/office/drawing/2014/main" id="{E140F1BE-B6B1-CAC3-5000-2661C685BCC1}"/>
              </a:ext>
            </a:extLst>
          </p:cNvPr>
          <p:cNvPicPr>
            <a:picLocks noChangeAspect="1"/>
          </p:cNvPicPr>
          <p:nvPr/>
        </p:nvPicPr>
        <p:blipFill rotWithShape="1">
          <a:blip r:embed="rId3"/>
          <a:srcRect l="15087" t="22845" r="47414" b="13154"/>
          <a:stretch/>
        </p:blipFill>
        <p:spPr>
          <a:xfrm>
            <a:off x="1027410" y="724992"/>
            <a:ext cx="7089179" cy="3889011"/>
          </a:xfrm>
          <a:prstGeom prst="rect">
            <a:avLst/>
          </a:prstGeom>
        </p:spPr>
      </p:pic>
    </p:spTree>
    <p:extLst>
      <p:ext uri="{BB962C8B-B14F-4D97-AF65-F5344CB8AC3E}">
        <p14:creationId xmlns:p14="http://schemas.microsoft.com/office/powerpoint/2010/main" val="31428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4589-23A6-EC78-5A70-0D14846980DE}"/>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CF9DC95-1B6A-AD07-E09A-7A90CC485604}"/>
              </a:ext>
            </a:extLst>
          </p:cNvPr>
          <p:cNvPicPr>
            <a:picLocks noGrp="1" noChangeAspect="1"/>
          </p:cNvPicPr>
          <p:nvPr>
            <p:ph idx="1"/>
          </p:nvPr>
        </p:nvPicPr>
        <p:blipFill rotWithShape="1">
          <a:blip r:embed="rId3"/>
          <a:srcRect l="15261" t="22872" r="49699" b="13136"/>
          <a:stretch/>
        </p:blipFill>
        <p:spPr>
          <a:xfrm>
            <a:off x="78144" y="944628"/>
            <a:ext cx="5896305" cy="3461117"/>
          </a:xfrm>
        </p:spPr>
      </p:pic>
      <p:sp>
        <p:nvSpPr>
          <p:cNvPr id="8" name="TextBox 7">
            <a:extLst>
              <a:ext uri="{FF2B5EF4-FFF2-40B4-BE49-F238E27FC236}">
                <a16:creationId xmlns:a16="http://schemas.microsoft.com/office/drawing/2014/main" id="{ABBF2F68-E682-8A58-8B8D-37FC399052BE}"/>
              </a:ext>
            </a:extLst>
          </p:cNvPr>
          <p:cNvSpPr txBox="1"/>
          <p:nvPr/>
        </p:nvSpPr>
        <p:spPr>
          <a:xfrm>
            <a:off x="5974449" y="936248"/>
            <a:ext cx="3011292" cy="3477875"/>
          </a:xfrm>
          <a:prstGeom prst="rect">
            <a:avLst/>
          </a:prstGeom>
          <a:noFill/>
        </p:spPr>
        <p:txBody>
          <a:bodyPr wrap="square" rtlCol="0">
            <a:spAutoFit/>
          </a:bodyPr>
          <a:lstStyle/>
          <a:p>
            <a:pPr marL="227013" indent="-227013">
              <a:spcBef>
                <a:spcPts val="1200"/>
              </a:spcBef>
              <a:buFont typeface="Arial" panose="020B0604020202020204" pitchFamily="34" charset="0"/>
              <a:buChar char="•"/>
            </a:pPr>
            <a:r>
              <a:rPr lang="en-US" sz="2000" dirty="0">
                <a:solidFill>
                  <a:schemeClr val="bg1"/>
                </a:solidFill>
                <a:effectLst>
                  <a:outerShdw blurRad="50800" dist="38100" dir="16200000" rotWithShape="0">
                    <a:prstClr val="black">
                      <a:alpha val="40000"/>
                    </a:prstClr>
                  </a:outerShdw>
                </a:effectLst>
              </a:rPr>
              <a:t>High viral suppression</a:t>
            </a:r>
          </a:p>
          <a:p>
            <a:pPr marL="227013" indent="-227013">
              <a:spcBef>
                <a:spcPts val="1200"/>
              </a:spcBef>
              <a:buFont typeface="Arial" panose="020B0604020202020204" pitchFamily="34" charset="0"/>
              <a:buChar char="•"/>
            </a:pPr>
            <a:r>
              <a:rPr lang="en-US" sz="2000" dirty="0">
                <a:solidFill>
                  <a:schemeClr val="bg1"/>
                </a:solidFill>
                <a:effectLst>
                  <a:outerShdw blurRad="50800" dist="38100" dir="16200000" rotWithShape="0">
                    <a:prstClr val="black">
                      <a:alpha val="40000"/>
                    </a:prstClr>
                  </a:outerShdw>
                </a:effectLst>
              </a:rPr>
              <a:t>No difference between groups in CD4 counts and in absolute lymphocyte counts at week 24</a:t>
            </a:r>
          </a:p>
          <a:p>
            <a:pPr marL="227013" indent="-227013">
              <a:spcBef>
                <a:spcPts val="1200"/>
              </a:spcBef>
              <a:buFont typeface="Arial" panose="020B0604020202020204" pitchFamily="34" charset="0"/>
              <a:buChar char="•"/>
            </a:pPr>
            <a:r>
              <a:rPr lang="en-US" sz="2000" dirty="0">
                <a:solidFill>
                  <a:schemeClr val="bg1"/>
                </a:solidFill>
                <a:effectLst>
                  <a:outerShdw blurRad="50800" dist="38100" dir="16200000" rotWithShape="0">
                    <a:prstClr val="black">
                      <a:alpha val="40000"/>
                    </a:prstClr>
                  </a:outerShdw>
                </a:effectLst>
              </a:rPr>
              <a:t>No discontinuations due to CD4 or absolute lymphocyte counts</a:t>
            </a:r>
          </a:p>
        </p:txBody>
      </p:sp>
      <p:sp>
        <p:nvSpPr>
          <p:cNvPr id="6" name="Title 4">
            <a:extLst>
              <a:ext uri="{FF2B5EF4-FFF2-40B4-BE49-F238E27FC236}">
                <a16:creationId xmlns:a16="http://schemas.microsoft.com/office/drawing/2014/main" id="{61D684DF-941E-F635-5460-553B63953520}"/>
              </a:ext>
            </a:extLst>
          </p:cNvPr>
          <p:cNvSpPr txBox="1">
            <a:spLocks/>
          </p:cNvSpPr>
          <p:nvPr/>
        </p:nvSpPr>
        <p:spPr>
          <a:xfrm>
            <a:off x="0" y="205979"/>
            <a:ext cx="9144000" cy="461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0" i="0" kern="1200" cap="none" spc="-100" baseline="0">
                <a:ln>
                  <a:noFill/>
                </a:ln>
                <a:solidFill>
                  <a:schemeClr val="bg1"/>
                </a:solidFill>
                <a:effectLst>
                  <a:outerShdw blurRad="50800" dist="38100" dir="18900000" algn="bl" rotWithShape="0">
                    <a:prstClr val="black">
                      <a:alpha val="40000"/>
                    </a:prstClr>
                  </a:outerShdw>
                </a:effectLst>
                <a:latin typeface="+mj-lt"/>
                <a:ea typeface="+mj-ea"/>
                <a:cs typeface="ITC Avant Garde Std Md"/>
              </a:defRPr>
            </a:lvl1pPr>
          </a:lstStyle>
          <a:p>
            <a:r>
              <a:rPr lang="en-US" dirty="0"/>
              <a:t>Weekly Oral LEN/ISL: Week 24 Results</a:t>
            </a:r>
          </a:p>
        </p:txBody>
      </p:sp>
      <p:sp>
        <p:nvSpPr>
          <p:cNvPr id="9" name="TextBox 8">
            <a:extLst>
              <a:ext uri="{FF2B5EF4-FFF2-40B4-BE49-F238E27FC236}">
                <a16:creationId xmlns:a16="http://schemas.microsoft.com/office/drawing/2014/main" id="{5D16FE03-2C7B-9C53-B55B-2BAD10DB11E9}"/>
              </a:ext>
            </a:extLst>
          </p:cNvPr>
          <p:cNvSpPr txBox="1"/>
          <p:nvPr/>
        </p:nvSpPr>
        <p:spPr>
          <a:xfrm>
            <a:off x="1800331" y="4671999"/>
            <a:ext cx="5896304" cy="430887"/>
          </a:xfrm>
          <a:prstGeom prst="rect">
            <a:avLst/>
          </a:prstGeom>
          <a:noFill/>
        </p:spPr>
        <p:txBody>
          <a:bodyPr wrap="square" rtlCol="0">
            <a:spAutoFit/>
          </a:bodyPr>
          <a:lstStyle/>
          <a:p>
            <a:pPr algn="ctr"/>
            <a:r>
              <a:rPr lang="en-US" sz="1100" dirty="0"/>
              <a:t>Colson A et al, </a:t>
            </a:r>
            <a:r>
              <a:rPr lang="en-US" sz="1100" b="0" i="1" dirty="0">
                <a:solidFill>
                  <a:srgbClr val="555555"/>
                </a:solidFill>
                <a:effectLst/>
                <a:latin typeface="Helvetica" panose="020B0604020202020204" pitchFamily="34" charset="0"/>
              </a:rPr>
              <a:t>Efficacy and Safety of Weekly </a:t>
            </a:r>
            <a:r>
              <a:rPr lang="en-US" sz="1100" b="0" i="1" dirty="0" err="1">
                <a:solidFill>
                  <a:srgbClr val="555555"/>
                </a:solidFill>
                <a:effectLst/>
                <a:latin typeface="Helvetica" panose="020B0604020202020204" pitchFamily="34" charset="0"/>
              </a:rPr>
              <a:t>Islatravir</a:t>
            </a:r>
            <a:r>
              <a:rPr lang="en-US" sz="1100" b="0" i="1" dirty="0">
                <a:solidFill>
                  <a:srgbClr val="555555"/>
                </a:solidFill>
                <a:effectLst/>
                <a:latin typeface="Helvetica" panose="020B0604020202020204" pitchFamily="34" charset="0"/>
              </a:rPr>
              <a:t> Plus </a:t>
            </a:r>
            <a:r>
              <a:rPr lang="en-US" sz="1100" b="0" i="1" dirty="0" err="1">
                <a:solidFill>
                  <a:srgbClr val="555555"/>
                </a:solidFill>
                <a:effectLst/>
                <a:latin typeface="Helvetica" panose="020B0604020202020204" pitchFamily="34" charset="0"/>
              </a:rPr>
              <a:t>Lenacapavir</a:t>
            </a:r>
            <a:r>
              <a:rPr lang="en-US" sz="1100" b="0" i="1" dirty="0">
                <a:solidFill>
                  <a:srgbClr val="555555"/>
                </a:solidFill>
                <a:effectLst/>
                <a:latin typeface="Helvetica" panose="020B0604020202020204" pitchFamily="34" charset="0"/>
              </a:rPr>
              <a:t> in PWH at 24 Weeks: A Phase II Study, CROI 2024, Abstract 208</a:t>
            </a:r>
            <a:endParaRPr lang="en-US" sz="1100" dirty="0"/>
          </a:p>
        </p:txBody>
      </p:sp>
    </p:spTree>
    <p:extLst>
      <p:ext uri="{BB962C8B-B14F-4D97-AF65-F5344CB8AC3E}">
        <p14:creationId xmlns:p14="http://schemas.microsoft.com/office/powerpoint/2010/main" val="1002917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3844583CB62841A6E152F314B72CCE" ma:contentTypeVersion="4" ma:contentTypeDescription="Create a new document." ma:contentTypeScope="" ma:versionID="178c5bef98f1f547dc86696c11c23cf9">
  <xsd:schema xmlns:xsd="http://www.w3.org/2001/XMLSchema" xmlns:xs="http://www.w3.org/2001/XMLSchema" xmlns:p="http://schemas.microsoft.com/office/2006/metadata/properties" xmlns:ns3="56e3e579-c81a-40a6-8caa-ba1793305fea" targetNamespace="http://schemas.microsoft.com/office/2006/metadata/properties" ma:root="true" ma:fieldsID="ec42fd4a930a01aaf279f9afa84b37dd" ns3:_="">
    <xsd:import namespace="56e3e579-c81a-40a6-8caa-ba1793305f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e579-c81a-40a6-8caa-ba179330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5FA245-53A8-4468-A099-CCAEA7AFB7FB}">
  <ds:schemaRefs>
    <ds:schemaRef ds:uri="http://schemas.microsoft.com/sharepoint/v3/contenttype/forms"/>
  </ds:schemaRefs>
</ds:datastoreItem>
</file>

<file path=customXml/itemProps2.xml><?xml version="1.0" encoding="utf-8"?>
<ds:datastoreItem xmlns:ds="http://schemas.openxmlformats.org/officeDocument/2006/customXml" ds:itemID="{F55903F3-6975-4F7B-97E5-3805A91F98FE}">
  <ds:schemaRefs>
    <ds:schemaRef ds:uri="56e3e579-c81a-40a6-8caa-ba1793305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F736C2-BB8A-40BB-AF6D-102F19FECF53}">
  <ds:schemaRefs>
    <ds:schemaRef ds:uri="56e3e579-c81a-40a6-8caa-ba1793305f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AETC-BLANK-MASTER</Template>
  <TotalTime>7897</TotalTime>
  <Words>4733</Words>
  <Application>Microsoft Office PowerPoint</Application>
  <PresentationFormat>On-screen Show (16:9)</PresentationFormat>
  <Paragraphs>375</Paragraphs>
  <Slides>37</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Aptos</vt:lpstr>
      <vt:lpstr>Arial</vt:lpstr>
      <vt:lpstr>Calibri</vt:lpstr>
      <vt:lpstr>ff-quadraat-web-pro</vt:lpstr>
      <vt:lpstr>Helvetica</vt:lpstr>
      <vt:lpstr>ITC Avant Garde Std Bk</vt:lpstr>
      <vt:lpstr>Open Sans</vt:lpstr>
      <vt:lpstr>Source Sans Pro</vt:lpstr>
      <vt:lpstr>Wingdings</vt:lpstr>
      <vt:lpstr>AETC-BLANK-MASTER</vt:lpstr>
      <vt:lpstr>AETC-BLANK-MASTER</vt:lpstr>
      <vt:lpstr>HIV Treatment 2024: Progress and Practice Changers</vt:lpstr>
      <vt:lpstr>Conflict of Interest Disclosure Statement</vt:lpstr>
      <vt:lpstr>Use of Trade/Brand Names</vt:lpstr>
      <vt:lpstr>Unconscious Bias Disclosure</vt:lpstr>
      <vt:lpstr>Learning Objectives</vt:lpstr>
      <vt:lpstr>Themes from 2023…..</vt:lpstr>
      <vt:lpstr>Recap of New ARVs in Development</vt:lpstr>
      <vt:lpstr>Weekly Oral LEN/ISL: Week 24 Results</vt:lpstr>
      <vt:lpstr>PowerPoint Presentation</vt:lpstr>
      <vt:lpstr>Next Steps for ISL/ LEN</vt:lpstr>
      <vt:lpstr>LEN/Bictegravir for Treatment Simplification:  Week 24 Results</vt:lpstr>
      <vt:lpstr>LEN/Bictegravir for Treatment Simplification:  Week 24 Results</vt:lpstr>
      <vt:lpstr>Next Steps for BIC/ LEN Daily</vt:lpstr>
      <vt:lpstr>New Long-Acting Oral Agents</vt:lpstr>
      <vt:lpstr>Challenges with Long-Acting CAB-RPV</vt:lpstr>
      <vt:lpstr>Long-Acting CAB/RPV: New Data</vt:lpstr>
      <vt:lpstr>PowerPoint Presentation</vt:lpstr>
      <vt:lpstr>CARES Trial: Week 48 Results</vt:lpstr>
      <vt:lpstr>CARES Trial: Week 48 Results</vt:lpstr>
      <vt:lpstr>MOCHA Trial: Week 24 Results</vt:lpstr>
      <vt:lpstr>MOCHA Trial</vt:lpstr>
      <vt:lpstr>ACTG A5359: LATITUDE</vt:lpstr>
      <vt:lpstr>ACTG A5359: LATITUDE</vt:lpstr>
      <vt:lpstr>ACTG A5359: LATITUDE</vt:lpstr>
      <vt:lpstr>ACTG A5359: LATITUDE</vt:lpstr>
      <vt:lpstr>CAB/RPV in Viremic Persons: UCSF Ward 86</vt:lpstr>
      <vt:lpstr>CAB/ RPV in Viremic Persons: UCSF Ward 86</vt:lpstr>
      <vt:lpstr>IAS-USA Updated Guidance on CAB-RPV</vt:lpstr>
      <vt:lpstr>The REPRIEVE Trial</vt:lpstr>
      <vt:lpstr>The REPRIEVE Trial</vt:lpstr>
      <vt:lpstr>The REPRIEVE Trial: Outcomes</vt:lpstr>
      <vt:lpstr>Effect Maintained after Adjusting for  Risk Factors</vt:lpstr>
      <vt:lpstr>DHHS/ HIVMA/ AHA/ ACC: New Guidance Issued</vt:lpstr>
      <vt:lpstr>Limitations/ Further Questions</vt:lpstr>
      <vt:lpstr>Results to Watch for in 2024/2025</vt:lpstr>
      <vt:lpstr>Resources</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55</cp:revision>
  <cp:lastPrinted>2013-10-17T16:37:33Z</cp:lastPrinted>
  <dcterms:created xsi:type="dcterms:W3CDTF">2016-03-30T16:09:11Z</dcterms:created>
  <dcterms:modified xsi:type="dcterms:W3CDTF">2024-04-22T18:38:46Z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D40DFBA8-277C-4D0B-A63D-FA8CB45F9D94</vt:lpwstr>
  </property>
  <property fmtid="{D5CDD505-2E9C-101B-9397-08002B2CF9AE}" pid="3" name="ArticulatePath">
    <vt:lpwstr>SCAETC Orientation_v0520</vt:lpwstr>
  </property>
  <property fmtid="{D5CDD505-2E9C-101B-9397-08002B2CF9AE}" pid="4" name="ContentTypeId">
    <vt:lpwstr>0x010100C13844583CB62841A6E152F314B72CCE</vt:lpwstr>
  </property>
</Properties>
</file>