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3" r:id="rId2"/>
    <p:sldMasterId id="2147483671" r:id="rId3"/>
    <p:sldMasterId id="2147483673" r:id="rId4"/>
    <p:sldMasterId id="2147483675" r:id="rId5"/>
    <p:sldMasterId id="2147483678" r:id="rId6"/>
    <p:sldMasterId id="2147483686" r:id="rId7"/>
    <p:sldMasterId id="2147483688" r:id="rId8"/>
    <p:sldMasterId id="2147483690" r:id="rId9"/>
  </p:sldMasterIdLst>
  <p:notesMasterIdLst>
    <p:notesMasterId r:id="rId28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72" r:id="rId17"/>
    <p:sldId id="263" r:id="rId18"/>
    <p:sldId id="264" r:id="rId19"/>
    <p:sldId id="265" r:id="rId20"/>
    <p:sldId id="266" r:id="rId21"/>
    <p:sldId id="267" r:id="rId22"/>
    <p:sldId id="273" r:id="rId23"/>
    <p:sldId id="268" r:id="rId24"/>
    <p:sldId id="269" r:id="rId25"/>
    <p:sldId id="270" r:id="rId26"/>
    <p:sldId id="271" r:id="rId27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h1FdVoJzmfIPldltSmegxuX5Pv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" y="294"/>
      </p:cViewPr>
      <p:guideLst>
        <p:guide orient="horz" pos="1552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9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3" name="Google Shape;123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9" name="Google Shape;139;p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8" name="Google Shape;148;p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8" name="Google Shape;148;p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336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7" name="Google Shape;157;p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6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5" name="Google Shape;105;p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5" name="Google Shape;105;p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24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4" name="Google Shape;114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93" y="5499897"/>
            <a:ext cx="4979902" cy="10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2476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046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9279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3771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2722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869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5526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804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0509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0126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803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600"/>
              </a:spcAft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3000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5792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098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2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2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884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055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9274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107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451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214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195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29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27710" y="5997831"/>
            <a:ext cx="999369" cy="6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8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  <a:endParaRPr lang="en-US" dirty="0"/>
          </a:p>
        </p:txBody>
      </p:sp>
      <p:pic>
        <p:nvPicPr>
          <p:cNvPr id="11" name="AETC Program Logo">
            <a:extLst>
              <a:ext uri="{FF2B5EF4-FFF2-40B4-BE49-F238E27FC236}">
                <a16:creationId xmlns:a16="http://schemas.microsoft.com/office/drawing/2014/main" id="{E62AFF81-4850-054E-9003-6AB809022F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994596" y="2394995"/>
            <a:ext cx="8644782" cy="838200"/>
          </a:xfrm>
        </p:spPr>
        <p:txBody>
          <a:bodyPr/>
          <a:lstStyle/>
          <a:p>
            <a:r>
              <a:rPr lang="en-US" dirty="0"/>
              <a:t>HIV and ART in Older People</a:t>
            </a:r>
          </a:p>
        </p:txBody>
      </p:sp>
      <p:sp>
        <p:nvSpPr>
          <p:cNvPr id="61" name="Google Shape;61;p1"/>
          <p:cNvSpPr txBox="1">
            <a:spLocks noGrp="1"/>
          </p:cNvSpPr>
          <p:nvPr>
            <p:ph type="body" sz="quarter" idx="10"/>
          </p:nvPr>
        </p:nvSpPr>
        <p:spPr>
          <a:xfrm>
            <a:off x="2948377" y="3831087"/>
            <a:ext cx="6955204" cy="495641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Guidelines for the Use of Antiretroviral Agents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in Adults and Adolescents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2" name="Google Shape;62;p1"/>
          <p:cNvSpPr txBox="1">
            <a:spLocks noGrp="1"/>
          </p:cNvSpPr>
          <p:nvPr>
            <p:ph type="body" sz="quarter" idx="11"/>
          </p:nvPr>
        </p:nvSpPr>
        <p:spPr>
          <a:xfrm>
            <a:off x="2948377" y="4334249"/>
            <a:ext cx="6955204" cy="495641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January 2020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ART and Other Medications in Older Persons</a:t>
            </a:r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sz="quarter" idx="11"/>
          </p:nvPr>
        </p:nvSpPr>
        <p:spPr>
          <a:xfrm>
            <a:off x="623888" y="2141308"/>
            <a:ext cx="5636953" cy="29860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Polypharmacy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Common cause of iatrogenic complications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More common in older people with HIV than in those without HIV</a:t>
            </a:r>
          </a:p>
          <a:p>
            <a:pPr>
              <a:spcAft>
                <a:spcPts val="600"/>
              </a:spcAft>
            </a:pPr>
            <a:r>
              <a:rPr lang="en-US" dirty="0"/>
              <a:t>Adherence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Regularly assess any barriers, e.g., neurocognitive deficits or menopausal symptoms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Discontinue unnecessary medications, simplify regimens, use adherence aids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50090" y="2141307"/>
            <a:ext cx="4982547" cy="29860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Drug-drug interactions (DDI)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E.g., between ARV and non-ARV medications, or between non-ARV medications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Information on DDI largely from PK studies of healthy young HIV-uninfected persons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DDI may be more significant in older people with HIV </a:t>
            </a:r>
          </a:p>
          <a:p>
            <a:endParaRPr lang="en-US" dirty="0"/>
          </a:p>
        </p:txBody>
      </p:sp>
      <p:sp>
        <p:nvSpPr>
          <p:cNvPr id="127" name="Google Shape;127;p9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Optimizing ART</a:t>
            </a: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/>
              <a:t>Simplify regimens</a:t>
            </a:r>
          </a:p>
          <a:p>
            <a:pPr lvl="1"/>
            <a:r>
              <a:rPr lang="en-US"/>
              <a:t>Minimize toxicities and DDIs</a:t>
            </a:r>
          </a:p>
          <a:p>
            <a:pPr lvl="1"/>
            <a:r>
              <a:rPr lang="en-US"/>
              <a:t>Bone health: </a:t>
            </a:r>
          </a:p>
          <a:p>
            <a:pPr lvl="2"/>
            <a:r>
              <a:rPr lang="en-US"/>
              <a:t>Switch off TDF or boosted PIs if high risk for fragility fracture</a:t>
            </a:r>
          </a:p>
          <a:p>
            <a:pPr lvl="2"/>
            <a:r>
              <a:rPr lang="en-US"/>
              <a:t>Monitor bone mineral density in men aged ≥50 and postmenopausal cisgender women</a:t>
            </a:r>
          </a:p>
          <a:p>
            <a:pPr lvl="1"/>
            <a:r>
              <a:rPr lang="en-US"/>
              <a:t>Renal: monitor closely; avoid TDF and ATV</a:t>
            </a:r>
          </a:p>
        </p:txBody>
      </p:sp>
      <p:sp>
        <p:nvSpPr>
          <p:cNvPr id="134" name="Google Shape;134;p10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/>
          </p:nvPr>
        </p:nvSpPr>
        <p:spPr>
          <a:xfrm>
            <a:off x="623297" y="1212863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Non-AIDS HIV-Related Complications </a:t>
            </a:r>
          </a:p>
        </p:txBody>
      </p:sp>
      <p:sp>
        <p:nvSpPr>
          <p:cNvPr id="142" name="Google Shape;142;p11"/>
          <p:cNvSpPr txBox="1">
            <a:spLocks noGrp="1"/>
          </p:cNvSpPr>
          <p:nvPr>
            <p:ph type="body" sz="quarter" idx="11"/>
          </p:nvPr>
        </p:nvSpPr>
        <p:spPr>
          <a:xfrm>
            <a:off x="623297" y="2020824"/>
            <a:ext cx="11188667" cy="30552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AIDS-related illness is uncommon with effective ART, but high burden of age-related diseases -- likely from both HIV-related and non-HIV-related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E.g., CVD, cancer, cognitive impairment, liver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Hypertension and hypercholesterolemia = most common comorbidities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Cigarette smoking - higher rate of current or former smoking vs adults without HIV</a:t>
            </a:r>
          </a:p>
          <a:p>
            <a:pPr>
              <a:spcAft>
                <a:spcPts val="600"/>
              </a:spcAft>
            </a:pPr>
            <a:r>
              <a:rPr lang="en-US" dirty="0"/>
              <a:t>HIV-specific guidelines are available for evaluation/management of bone health, kidney disease, CVD</a:t>
            </a:r>
          </a:p>
          <a:p>
            <a:pPr>
              <a:spcAft>
                <a:spcPts val="600"/>
              </a:spcAft>
            </a:pPr>
            <a:r>
              <a:rPr lang="en-US" dirty="0"/>
              <a:t>General guidelines for hyperglycemia and hyperlipidemia are applicable to people with HIV, though not validated in HIV and may underestimate CVD risk</a:t>
            </a:r>
          </a:p>
        </p:txBody>
      </p:sp>
      <p:sp>
        <p:nvSpPr>
          <p:cNvPr id="143" name="Google Shape;143;p11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HIV-Associated Neurocognitive Disorder (HAND)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sz="quarter" idx="11"/>
          </p:nvPr>
        </p:nvSpPr>
        <p:spPr>
          <a:xfrm>
            <a:off x="623888" y="2141308"/>
            <a:ext cx="9758603" cy="29860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Difficulty with memory, attention, information processing, executive and motor function</a:t>
            </a:r>
          </a:p>
          <a:p>
            <a:pPr>
              <a:spcAft>
                <a:spcPts val="600"/>
              </a:spcAft>
            </a:pPr>
            <a:r>
              <a:rPr lang="en-US" dirty="0"/>
              <a:t>Prevalence unclear; up to 30% of those on ART with VS</a:t>
            </a:r>
          </a:p>
          <a:p>
            <a:pPr>
              <a:spcAft>
                <a:spcPts val="600"/>
              </a:spcAft>
            </a:pPr>
            <a:r>
              <a:rPr lang="en-US" dirty="0"/>
              <a:t>Risk increases with age; faster cognitive decline in people with HIV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Differentiating from Alzheimer disease or other dementia can be difficult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Likely multifactorial: direct HIV effects, comorbidities/coinfections, vascular disease, mental health disorders, social isolation, polypharmacy</a:t>
            </a:r>
          </a:p>
        </p:txBody>
      </p:sp>
      <p:sp>
        <p:nvSpPr>
          <p:cNvPr id="152" name="Google Shape;152;p1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HIV-Associated Neurocognitive Disorder (HAND)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sz="quarter" idx="11"/>
          </p:nvPr>
        </p:nvSpPr>
        <p:spPr>
          <a:xfrm>
            <a:off x="623889" y="2141308"/>
            <a:ext cx="9978522" cy="2986087"/>
          </a:xfrm>
        </p:spPr>
        <p:txBody>
          <a:bodyPr/>
          <a:lstStyle/>
          <a:p>
            <a:r>
              <a:rPr lang="en-US" dirty="0"/>
              <a:t>Increases risk of poor adherence, loss to follow up, morbidity and mortality</a:t>
            </a:r>
          </a:p>
          <a:p>
            <a:r>
              <a:rPr lang="en-US" dirty="0"/>
              <a:t>Screen regularly for neurocognitive impairment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Optimal primary-care screening method is unknown – MOCA appears more sensitive than MMSE, but is not specific</a:t>
            </a:r>
          </a:p>
          <a:p>
            <a:pPr lvl="2">
              <a:buFont typeface="Arial" panose="020B0604020202020204" pitchFamily="34" charset="0"/>
              <a:buChar char="̶"/>
            </a:pPr>
            <a:r>
              <a:rPr lang="en-US" dirty="0"/>
              <a:t>If symptoms: refer neurologist for evaluation or neuropsychologist for neuropsychological testing</a:t>
            </a:r>
          </a:p>
        </p:txBody>
      </p:sp>
      <p:sp>
        <p:nvSpPr>
          <p:cNvPr id="152" name="Google Shape;152;p1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5494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Mental Health Disorders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body" sz="quarter" idx="11"/>
          </p:nvPr>
        </p:nvSpPr>
        <p:spPr>
          <a:xfrm>
            <a:off x="623888" y="2141308"/>
            <a:ext cx="11184001" cy="29860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Prevalence unclear; depression and anxiety may be more common in </a:t>
            </a:r>
            <a:br>
              <a:rPr lang="en-US" dirty="0"/>
            </a:br>
            <a:r>
              <a:rPr lang="en-US" dirty="0"/>
              <a:t>people with HIV age &gt;60 vs those without HIV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Social isolation exacerbates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Suicide risk higher in people with HIV, though age may not further </a:t>
            </a:r>
            <a:br>
              <a:rPr lang="en-US" dirty="0"/>
            </a:br>
            <a:r>
              <a:rPr lang="en-US" dirty="0"/>
              <a:t>increase risk</a:t>
            </a:r>
          </a:p>
          <a:p>
            <a:pPr>
              <a:spcAft>
                <a:spcPts val="600"/>
              </a:spcAft>
            </a:pPr>
            <a:r>
              <a:rPr lang="en-US" dirty="0"/>
              <a:t>Screen for depression, other mental health disorders</a:t>
            </a:r>
          </a:p>
          <a:p>
            <a:pPr>
              <a:spcAft>
                <a:spcPts val="600"/>
              </a:spcAft>
            </a:pPr>
            <a:r>
              <a:rPr lang="en-US" dirty="0"/>
              <a:t>Management: generally same as for older people without HIV: behavioral approaches (e.g., psychotherapy, cognitive behavioral therapy, group therapy), pharmacological treatment</a:t>
            </a:r>
          </a:p>
          <a:p>
            <a:pPr>
              <a:spcAft>
                <a:spcPts val="600"/>
              </a:spcAft>
            </a:pPr>
            <a:r>
              <a:rPr lang="en-US" dirty="0"/>
              <a:t>Integrated care models are likely to be most effective		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623297" y="1222193"/>
            <a:ext cx="10512425" cy="648915"/>
          </a:xfrm>
        </p:spPr>
        <p:txBody>
          <a:bodyPr/>
          <a:lstStyle/>
          <a:p>
            <a:pPr lvl="0"/>
            <a:r>
              <a:rPr lang="en-US"/>
              <a:t>Conclusions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body" sz="quarter" idx="11"/>
          </p:nvPr>
        </p:nvSpPr>
        <p:spPr>
          <a:xfrm>
            <a:off x="623889" y="2108653"/>
            <a:ext cx="10568830" cy="29860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Unique challenges: greater incidence of health complications and comorbidities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worsened by HIV and/or ARV drugs</a:t>
            </a:r>
          </a:p>
          <a:p>
            <a:pPr>
              <a:spcAft>
                <a:spcPts val="600"/>
              </a:spcAft>
            </a:pPr>
            <a:r>
              <a:rPr lang="en-US" dirty="0"/>
              <a:t>Requires complex management; additional medical and social services may be required to effectively manage both HIV and comorbid conditions. </a:t>
            </a:r>
          </a:p>
          <a:p>
            <a:pPr>
              <a:spcAft>
                <a:spcPts val="600"/>
              </a:spcAft>
            </a:pPr>
            <a:r>
              <a:rPr lang="en-US" dirty="0"/>
              <a:t>Collaboration of HIV experts, primary care providers, geriatricians, and other specialists to optimize care</a:t>
            </a:r>
          </a:p>
          <a:p>
            <a:pPr>
              <a:spcAft>
                <a:spcPts val="600"/>
              </a:spcAft>
            </a:pPr>
            <a:r>
              <a:rPr lang="en-US" dirty="0"/>
              <a:t>Prioritize modifiable health-related problems</a:t>
            </a:r>
          </a:p>
          <a:p>
            <a:pPr>
              <a:spcAft>
                <a:spcPts val="600"/>
              </a:spcAft>
            </a:pPr>
            <a:r>
              <a:rPr lang="en-US" dirty="0"/>
              <a:t>Discuss living wills, advance directives, and long-term care planning</a:t>
            </a:r>
          </a:p>
        </p:txBody>
      </p:sp>
      <p:sp>
        <p:nvSpPr>
          <p:cNvPr id="168" name="Google Shape;168;p1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Websites to Access the Guidelines</a:t>
            </a:r>
          </a:p>
        </p:txBody>
      </p:sp>
      <p:sp>
        <p:nvSpPr>
          <p:cNvPr id="174" name="Google Shape;174;p15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AETC National Coordinating Resource Center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https://aidsetc.org</a:t>
            </a:r>
          </a:p>
          <a:p>
            <a:pPr lvl="0"/>
            <a:r>
              <a:rPr lang="en-US" dirty="0" err="1"/>
              <a:t>AIDSInfo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https://aidsinfo.nih.gov</a:t>
            </a:r>
          </a:p>
        </p:txBody>
      </p:sp>
      <p:sp>
        <p:nvSpPr>
          <p:cNvPr id="175" name="Google Shape;175;p15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 dirty="0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3073400" y="1489457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</a:rPr>
              <a:t>About This Slide Set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1" name="Google Shape;181;p16"/>
          <p:cNvSpPr txBox="1">
            <a:spLocks noGrp="1"/>
          </p:cNvSpPr>
          <p:nvPr>
            <p:ph type="body" idx="4294967295"/>
          </p:nvPr>
        </p:nvSpPr>
        <p:spPr>
          <a:xfrm>
            <a:off x="3073400" y="2534739"/>
            <a:ext cx="9115425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presentation was prepared by Susa Coffey, MD,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the AETC National Resource Center in March 2020. </a:t>
            </a:r>
            <a:endParaRPr dirty="0"/>
          </a:p>
          <a:p>
            <a:pPr marL="0" marR="0" lvl="0" indent="0" algn="l" rtl="0"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the AETC NCRC website for the most current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version of this presentation:</a:t>
            </a:r>
            <a:endParaRPr dirty="0"/>
          </a:p>
          <a:p>
            <a:pPr marL="0" marR="0" lvl="0" indent="0" algn="l" rtl="0">
              <a:spcBef>
                <a:spcPts val="16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rPr lang="en-US" sz="22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https://aidsetc.org</a:t>
            </a: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About This Presentation</a:t>
            </a: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sz="quarter" idx="11"/>
          </p:nvPr>
        </p:nvSpPr>
        <p:spPr>
          <a:xfrm>
            <a:off x="623888" y="2141308"/>
            <a:ext cx="10964731" cy="298608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ym typeface="Arial"/>
              </a:rPr>
              <a:t>These slides were developed using the Guidelines updated in December 2019.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pPr marL="0" lvl="0" indent="0">
              <a:buNone/>
            </a:pPr>
            <a:r>
              <a:rPr lang="en-US" dirty="0">
                <a:sym typeface="Arial"/>
              </a:rPr>
              <a:t>Because the field of HIV care is rapidly changing, users are cautioned that the information in this presentation may become out</a:t>
            </a:r>
            <a:r>
              <a:rPr lang="en-US" dirty="0"/>
              <a:t>-</a:t>
            </a:r>
            <a:r>
              <a:rPr lang="en-US" dirty="0">
                <a:sym typeface="Arial"/>
              </a:rPr>
              <a:t>of</a:t>
            </a:r>
            <a:r>
              <a:rPr lang="en-US" dirty="0"/>
              <a:t>-</a:t>
            </a:r>
            <a:r>
              <a:rPr lang="en-US" dirty="0">
                <a:sym typeface="Arial"/>
              </a:rPr>
              <a:t>date quickly.</a:t>
            </a:r>
          </a:p>
          <a:p>
            <a:pPr marL="0" lvl="0" indent="0">
              <a:buNone/>
            </a:pPr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70" name="Google Shape;70;p2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0512425" cy="13670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Guidelines for the Use of Antiretroviral Agents in </a:t>
            </a:r>
            <a:br>
              <a:rPr lang="en-US" dirty="0"/>
            </a:br>
            <a:r>
              <a:rPr lang="en-US" dirty="0"/>
              <a:t>HIV-1-Infected Adults and Adolescents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body" sz="quarter" idx="11"/>
          </p:nvPr>
        </p:nvSpPr>
        <p:spPr>
          <a:xfrm>
            <a:off x="623889" y="2621902"/>
            <a:ext cx="9614932" cy="2505493"/>
          </a:xfrm>
        </p:spPr>
        <p:txBody>
          <a:bodyPr/>
          <a:lstStyle/>
          <a:p>
            <a:pPr marL="0" indent="-4572">
              <a:buNone/>
            </a:pPr>
            <a:r>
              <a:rPr lang="en-US" dirty="0">
                <a:sym typeface="Arial"/>
              </a:rPr>
              <a:t>Developed by the Department of Health and Human Services (DHHS) Panel on Antiretroviral Guidelines for Adults and Adolescents – A Working Group of the Office of AIDS Research Advisory Council (OARAC)</a:t>
            </a:r>
          </a:p>
        </p:txBody>
      </p:sp>
      <p:sp>
        <p:nvSpPr>
          <p:cNvPr id="77" name="Google Shape;77;p3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Introduction</a:t>
            </a:r>
          </a:p>
        </p:txBody>
      </p:sp>
      <p:sp>
        <p:nvSpPr>
          <p:cNvPr id="83" name="Google Shape;83;p4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Increasing number of older people with HIV, resulting from prolonged life through effective ART</a:t>
            </a:r>
          </a:p>
          <a:p>
            <a:pPr lvl="1"/>
            <a:r>
              <a:rPr lang="en-US" dirty="0"/>
              <a:t>In 2016, 48% of people with HIV in the US were age ≥50, 8% ≥65</a:t>
            </a:r>
          </a:p>
          <a:p>
            <a:pPr lvl="1"/>
            <a:r>
              <a:rPr lang="en-US" dirty="0"/>
              <a:t>17% of persons with new HIV diagnoses were age ≥50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15038" y="2141307"/>
            <a:ext cx="5867497" cy="2986087"/>
          </a:xfrm>
        </p:spPr>
        <p:txBody>
          <a:bodyPr/>
          <a:lstStyle/>
          <a:p>
            <a:r>
              <a:rPr lang="en-US" dirty="0"/>
              <a:t>Burden of aging-related diseases is significantly higher among persons with HIV than in the general population</a:t>
            </a:r>
          </a:p>
          <a:p>
            <a:r>
              <a:rPr lang="en-US" dirty="0"/>
              <a:t>ART is especially important for older people: greater risk of non-AIDS complications and potentially blunted immunologic response to ART</a:t>
            </a:r>
          </a:p>
          <a:p>
            <a:pPr lvl="1"/>
            <a:r>
              <a:rPr lang="en-US" dirty="0"/>
              <a:t>Early HIV diagnosis is important; also counseling to prevent HIV transmission</a:t>
            </a:r>
          </a:p>
          <a:p>
            <a:endParaRPr lang="en-US" dirty="0"/>
          </a:p>
        </p:txBody>
      </p:sp>
      <p:sp>
        <p:nvSpPr>
          <p:cNvPr id="84" name="Google Shape;84;p4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Introduction: Areas of Particular Concern</a:t>
            </a:r>
          </a:p>
        </p:txBody>
      </p:sp>
      <p:sp>
        <p:nvSpPr>
          <p:cNvPr id="90" name="Google Shape;90;p5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/>
              <a:t>HIV screening rates are low (d/t perception of low risk)</a:t>
            </a:r>
          </a:p>
          <a:p>
            <a:pPr lvl="1"/>
            <a:r>
              <a:rPr lang="en-US"/>
              <a:t>Reduced mucosal and immunologic defenses, and changes in risk behaviors may increase risk of HIV acquisition and transmission</a:t>
            </a:r>
          </a:p>
          <a:p>
            <a:pPr lvl="1"/>
            <a:r>
              <a:rPr lang="en-US"/>
              <a:t>HIV may affect biology of aging, causing earlier manifestation of conditions usually seen at older ages</a:t>
            </a:r>
          </a:p>
          <a:p>
            <a:pPr lvl="1"/>
            <a:r>
              <a:rPr lang="en-US"/>
              <a:t>Aging-related comorbidities, need for more non-ART medications – may complicate HIV clinical care</a:t>
            </a:r>
          </a:p>
        </p:txBody>
      </p:sp>
      <p:sp>
        <p:nvSpPr>
          <p:cNvPr id="91" name="Google Shape;91;p5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HIV Screening and Diagnosis in Older Persons</a:t>
            </a:r>
          </a:p>
        </p:txBody>
      </p:sp>
      <p:sp>
        <p:nvSpPr>
          <p:cNvPr id="99" name="Google Shape;99;p6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dirty="0"/>
              <a:t>Older persons less likely to be tested for HIV</a:t>
            </a:r>
          </a:p>
          <a:p>
            <a:pPr lvl="2"/>
            <a:r>
              <a:rPr lang="en-US" dirty="0"/>
              <a:t>&lt;5% of age 50-64 have been tested</a:t>
            </a:r>
          </a:p>
          <a:p>
            <a:pPr lvl="2"/>
            <a:r>
              <a:rPr lang="en-US" dirty="0"/>
              <a:t>Risk behaviors often not recognized – important to screen for sexual and other risks, do HIV and STI education, testing, prevention (including PrEP)</a:t>
            </a:r>
          </a:p>
          <a:p>
            <a:pPr lvl="1"/>
            <a:r>
              <a:rPr lang="en-US" dirty="0"/>
              <a:t>Late diagnosis of HIV is common: 36% of adults aged ≥55 had AIDS at time of diagnosis (vs. 27% of age 35-44)</a:t>
            </a:r>
          </a:p>
        </p:txBody>
      </p:sp>
      <p:sp>
        <p:nvSpPr>
          <p:cNvPr id="100" name="Google Shape;100;p6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Age and HIV Disease Progression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sz="quarter" idx="11"/>
          </p:nvPr>
        </p:nvSpPr>
        <p:spPr>
          <a:xfrm>
            <a:off x="623888" y="2141308"/>
            <a:ext cx="9845059" cy="2986087"/>
          </a:xfrm>
        </p:spPr>
        <p:txBody>
          <a:bodyPr/>
          <a:lstStyle/>
          <a:p>
            <a:pPr lvl="1"/>
            <a:r>
              <a:rPr lang="en-US" dirty="0"/>
              <a:t>Aging is associated with immune activation and inflammation </a:t>
            </a:r>
          </a:p>
          <a:p>
            <a:pPr lvl="1"/>
            <a:r>
              <a:rPr lang="en-US" dirty="0"/>
              <a:t>Chronic HIV also associated with immune activation and inflammation; this decreases with ART but does not normalize</a:t>
            </a:r>
          </a:p>
          <a:p>
            <a:pPr lvl="1"/>
            <a:r>
              <a:rPr lang="en-US" dirty="0"/>
              <a:t>HIV may cause immune senescence and accelerate aging (conflicting data)</a:t>
            </a:r>
          </a:p>
          <a:p>
            <a:pPr lvl="1"/>
            <a:r>
              <a:rPr lang="en-US" dirty="0"/>
              <a:t>Age-associated comorbidities (e.g. myocardial infarction, stroke, non-AIDS cancers) may be more common</a:t>
            </a:r>
          </a:p>
        </p:txBody>
      </p:sp>
      <p:sp>
        <p:nvSpPr>
          <p:cNvPr id="109" name="Google Shape;109;p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Age and HIV Disease Progression </a:t>
            </a:r>
            <a:r>
              <a:rPr lang="en-US" sz="1600" dirty="0"/>
              <a:t>(2)</a:t>
            </a:r>
            <a:endParaRPr lang="en-US" dirty="0"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sz="quarter" idx="11"/>
          </p:nvPr>
        </p:nvSpPr>
        <p:spPr>
          <a:xfrm>
            <a:off x="623888" y="2141308"/>
            <a:ext cx="10278931" cy="2986087"/>
          </a:xfrm>
        </p:spPr>
        <p:txBody>
          <a:bodyPr/>
          <a:lstStyle/>
          <a:p>
            <a:pPr lvl="1"/>
            <a:r>
              <a:rPr lang="en-US" dirty="0"/>
              <a:t>Frailty phenotype (decreased muscle mass, weight, physical strength, energy, and activity) may occur earlier and more commonly</a:t>
            </a:r>
          </a:p>
          <a:p>
            <a:pPr lvl="2"/>
            <a:r>
              <a:rPr lang="en-US" dirty="0"/>
              <a:t>In people with HIV, associated with cardiovascular disease (CVD), diabetes, falls and fractures, cognitive impairment, lower quality of life, hospitalization, mortality</a:t>
            </a:r>
          </a:p>
          <a:p>
            <a:pPr lvl="1"/>
            <a:r>
              <a:rPr lang="en-US" dirty="0"/>
              <a:t>Menopause may occur at earlier age, but unclear role of HIV </a:t>
            </a:r>
          </a:p>
          <a:p>
            <a:pPr lvl="1"/>
            <a:r>
              <a:rPr lang="en-US" dirty="0"/>
              <a:t>Osteopenia risk higher in cisgender women with HIV		</a:t>
            </a:r>
          </a:p>
        </p:txBody>
      </p:sp>
      <p:sp>
        <p:nvSpPr>
          <p:cNvPr id="109" name="Google Shape;109;p7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406656847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ART in Older Persons</a:t>
            </a:r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Older people have decreased immune recovery on ART, and increased risk of serious non-AIDS events</a:t>
            </a:r>
          </a:p>
          <a:p>
            <a:r>
              <a:rPr lang="en-US" dirty="0"/>
              <a:t>Early ART and viral suppression (VS) may be particularly important in older people</a:t>
            </a:r>
          </a:p>
          <a:p>
            <a:pPr lvl="1"/>
            <a:r>
              <a:rPr lang="en-US" dirty="0"/>
              <a:t>Benefit demonstrated in RTC and cohort studies</a:t>
            </a:r>
          </a:p>
          <a:p>
            <a:pPr lvl="1"/>
            <a:r>
              <a:rPr lang="en-US" dirty="0"/>
              <a:t>Rates of VS are higher than in younger people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15038" y="2141307"/>
            <a:ext cx="5657558" cy="2986087"/>
          </a:xfrm>
        </p:spPr>
        <p:txBody>
          <a:bodyPr/>
          <a:lstStyle/>
          <a:p>
            <a:r>
              <a:rPr lang="en-US" dirty="0"/>
              <a:t>ART selection: consider comorbidities and drug-drug interactions</a:t>
            </a:r>
          </a:p>
          <a:p>
            <a:r>
              <a:rPr lang="en-US" dirty="0"/>
              <a:t>Higher risk of ART-related adverse effects (AEs), e.g., renal, liver, CNS, bone</a:t>
            </a:r>
          </a:p>
          <a:p>
            <a:pPr lvl="1"/>
            <a:r>
              <a:rPr lang="en-US" dirty="0"/>
              <a:t>TDF and boosted PIs: greater risk of bone mineral density loss</a:t>
            </a:r>
          </a:p>
          <a:p>
            <a:pPr lvl="1"/>
            <a:r>
              <a:rPr lang="en-US" dirty="0"/>
              <a:t>Hepatic and renal clearance of ARVs may decrease with age; </a:t>
            </a:r>
            <a:br>
              <a:rPr lang="en-US" dirty="0"/>
            </a:br>
            <a:r>
              <a:rPr lang="en-US" dirty="0"/>
              <a:t>monitor for AEs</a:t>
            </a:r>
          </a:p>
          <a:p>
            <a:endParaRPr lang="en-US" dirty="0"/>
          </a:p>
        </p:txBody>
      </p:sp>
      <p:sp>
        <p:nvSpPr>
          <p:cNvPr id="118" name="Google Shape;118;p8"/>
          <p:cNvSpPr txBox="1"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en-US"/>
              <a:t>March 2020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66D4F21C-4CC7-4B99-911F-1397D5DDA952}"/>
    </a:ext>
  </a:extLst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3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4.xml><?xml version="1.0" encoding="utf-8"?>
<a:theme xmlns:a="http://schemas.openxmlformats.org/drawingml/2006/main" name="7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5.xml><?xml version="1.0" encoding="utf-8"?>
<a:theme xmlns:a="http://schemas.openxmlformats.org/drawingml/2006/main" name="8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ppt/theme/theme6.xml><?xml version="1.0" encoding="utf-8"?>
<a:theme xmlns:a="http://schemas.openxmlformats.org/drawingml/2006/main" name="1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7.xml><?xml version="1.0" encoding="utf-8"?>
<a:theme xmlns:a="http://schemas.openxmlformats.org/drawingml/2006/main" name="5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8.xml><?xml version="1.0" encoding="utf-8"?>
<a:theme xmlns:a="http://schemas.openxmlformats.org/drawingml/2006/main" name="6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9.xml><?xml version="1.0" encoding="utf-8"?>
<a:theme xmlns:a="http://schemas.openxmlformats.org/drawingml/2006/main" name="9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1288</Words>
  <Application>Microsoft Office PowerPoint</Application>
  <PresentationFormat>Custom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STIXGeneral-Regular</vt:lpstr>
      <vt:lpstr>System Font Regular</vt:lpstr>
      <vt:lpstr>Wingdings</vt:lpstr>
      <vt:lpstr>Title slide master</vt:lpstr>
      <vt:lpstr>Content slide master</vt:lpstr>
      <vt:lpstr>4_Custom Design</vt:lpstr>
      <vt:lpstr>7_Custom Design</vt:lpstr>
      <vt:lpstr>8_Custom Design</vt:lpstr>
      <vt:lpstr>1_Content slide master</vt:lpstr>
      <vt:lpstr>5_Custom Design</vt:lpstr>
      <vt:lpstr>6_Custom Design</vt:lpstr>
      <vt:lpstr>9_Custom Design</vt:lpstr>
      <vt:lpstr>HIV and ART in Older People</vt:lpstr>
      <vt:lpstr>About This Presentation</vt:lpstr>
      <vt:lpstr>Guidelines for the Use of Antiretroviral Agents in  HIV-1-Infected Adults and Adolescents</vt:lpstr>
      <vt:lpstr>Introduction</vt:lpstr>
      <vt:lpstr>Introduction: Areas of Particular Concern</vt:lpstr>
      <vt:lpstr>HIV Screening and Diagnosis in Older Persons</vt:lpstr>
      <vt:lpstr>Age and HIV Disease Progression (1)</vt:lpstr>
      <vt:lpstr>Age and HIV Disease Progression (2)</vt:lpstr>
      <vt:lpstr>ART in Older Persons</vt:lpstr>
      <vt:lpstr>ART and Other Medications in Older Persons</vt:lpstr>
      <vt:lpstr>Optimizing ART</vt:lpstr>
      <vt:lpstr>Non-AIDS HIV-Related Complications </vt:lpstr>
      <vt:lpstr>HIV-Associated Neurocognitive Disorder (HAND) (1)</vt:lpstr>
      <vt:lpstr>HIV-Associated Neurocognitive Disorder (HAND) (2)</vt:lpstr>
      <vt:lpstr>Mental Health Disorders</vt:lpstr>
      <vt:lpstr>Conclusions</vt:lpstr>
      <vt:lpstr>Websites to Access the Guidelines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scoffey@php.ucsf.edu</dc:creator>
  <cp:lastModifiedBy>Mandel, Nicole</cp:lastModifiedBy>
  <cp:revision>16</cp:revision>
  <dcterms:created xsi:type="dcterms:W3CDTF">2020-05-18T19:43:00Z</dcterms:created>
  <dcterms:modified xsi:type="dcterms:W3CDTF">2020-07-24T20:27:49Z</dcterms:modified>
</cp:coreProperties>
</file>