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66" r:id="rId3"/>
    <p:sldMasterId id="2147483678" r:id="rId4"/>
    <p:sldMasterId id="2147483684" r:id="rId5"/>
    <p:sldMasterId id="2147483693" r:id="rId6"/>
  </p:sldMasterIdLst>
  <p:notesMasterIdLst>
    <p:notesMasterId r:id="rId44"/>
  </p:notesMasterIdLst>
  <p:handoutMasterIdLst>
    <p:handoutMasterId r:id="rId45"/>
  </p:handoutMasterIdLst>
  <p:sldIdLst>
    <p:sldId id="4617" r:id="rId7"/>
    <p:sldId id="4475" r:id="rId8"/>
    <p:sldId id="687" r:id="rId9"/>
    <p:sldId id="944" r:id="rId10"/>
    <p:sldId id="945" r:id="rId11"/>
    <p:sldId id="4620" r:id="rId12"/>
    <p:sldId id="4603" r:id="rId13"/>
    <p:sldId id="4643" r:id="rId14"/>
    <p:sldId id="4637" r:id="rId15"/>
    <p:sldId id="4638" r:id="rId16"/>
    <p:sldId id="4636" r:id="rId17"/>
    <p:sldId id="4609" r:id="rId18"/>
    <p:sldId id="4630" r:id="rId19"/>
    <p:sldId id="4624" r:id="rId20"/>
    <p:sldId id="4627" r:id="rId21"/>
    <p:sldId id="4628" r:id="rId22"/>
    <p:sldId id="4634" r:id="rId23"/>
    <p:sldId id="4635" r:id="rId24"/>
    <p:sldId id="4612" r:id="rId25"/>
    <p:sldId id="4639" r:id="rId26"/>
    <p:sldId id="4642" r:id="rId27"/>
    <p:sldId id="4640" r:id="rId28"/>
    <p:sldId id="4641" r:id="rId29"/>
    <p:sldId id="4611" r:id="rId30"/>
    <p:sldId id="959" r:id="rId31"/>
    <p:sldId id="4615" r:id="rId32"/>
    <p:sldId id="4616" r:id="rId33"/>
    <p:sldId id="4595" r:id="rId34"/>
    <p:sldId id="4623" r:id="rId35"/>
    <p:sldId id="4621" r:id="rId36"/>
    <p:sldId id="862" r:id="rId37"/>
    <p:sldId id="4647" r:id="rId38"/>
    <p:sldId id="4646" r:id="rId39"/>
    <p:sldId id="4645" r:id="rId40"/>
    <p:sldId id="962" r:id="rId41"/>
    <p:sldId id="4622" r:id="rId42"/>
    <p:sldId id="60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EC3321"/>
    <a:srgbClr val="00A4C5"/>
    <a:srgbClr val="FF85FF"/>
    <a:srgbClr val="FFFC00"/>
    <a:srgbClr val="76D6FF"/>
    <a:srgbClr val="EEB7ED"/>
    <a:srgbClr val="D883FF"/>
    <a:srgbClr val="011893"/>
    <a:srgbClr val="01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2"/>
    <p:restoredTop sz="93677" autoAdjust="0"/>
  </p:normalViewPr>
  <p:slideViewPr>
    <p:cSldViewPr snapToGrid="0" snapToObjects="1">
      <p:cViewPr varScale="1">
        <p:scale>
          <a:sx n="92" d="100"/>
          <a:sy n="92" d="100"/>
        </p:scale>
        <p:origin x="1459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924CB-DB0B-A642-A3B2-ED1DCCDEE25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F94F6-6D86-084D-934E-609CF5E4D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89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05686-A1B5-1749-A078-4BAAAB7F2806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19331-A1FD-F540-9B44-68EBF008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88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93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645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0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46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75469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122" y="8685235"/>
            <a:ext cx="297232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7" tIns="45713" rIns="91427" bIns="45713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C740F-DF4C-42D9-8BA8-69995D1722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94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22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00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02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92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86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46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75469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122" y="8685235"/>
            <a:ext cx="297232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7" tIns="45713" rIns="91427" bIns="45713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C740F-DF4C-42D9-8BA8-69995D1722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477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3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048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72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00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70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46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75469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122" y="8685235"/>
            <a:ext cx="297232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7" tIns="45713" rIns="91427" bIns="45713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C740F-DF4C-42D9-8BA8-69995D1722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311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25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99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09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53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2035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46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75469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122" y="8685235"/>
            <a:ext cx="297232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7" tIns="45713" rIns="91427" bIns="45713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C740F-DF4C-42D9-8BA8-69995D1722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06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19331-A1FD-F540-9B44-68EBF0083A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6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F2191-87D4-4AC0-A1CE-DE3B5ADA0783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565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F2191-87D4-4AC0-A1CE-DE3B5ADA0783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99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F2191-87D4-4AC0-A1CE-DE3B5ADA0783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43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46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75469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122" y="8685235"/>
            <a:ext cx="297232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7" tIns="45713" rIns="91427" bIns="45713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C740F-DF4C-42D9-8BA8-69995D1722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320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252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19331-A1FD-F540-9B44-68EBF0083A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35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6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09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88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2225"/>
            <a:ext cx="8229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>
              <a:solidFill>
                <a:srgbClr val="5AAACE"/>
              </a:solidFill>
              <a:latin typeface="Arial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000">
              <a:solidFill>
                <a:srgbClr val="09003E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4283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06306" y="2552700"/>
            <a:ext cx="2365494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1285"/>
            <a:ext cx="1529651" cy="17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60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3600" b="1" i="0" u="none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83" y="5525060"/>
            <a:ext cx="699402" cy="77011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634865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F497D"/>
                </a:solidFill>
              </a:rPr>
              <a:t>North Carolina DHHS						</a:t>
            </a:r>
            <a:r>
              <a:rPr lang="en-US" sz="1000" baseline="0" dirty="0">
                <a:solidFill>
                  <a:srgbClr val="1F497D"/>
                </a:solidFill>
              </a:rPr>
              <a:t>               						</a:t>
            </a:r>
            <a:r>
              <a:rPr lang="en-US" sz="1000" dirty="0">
                <a:solidFill>
                  <a:srgbClr val="1F497D"/>
                </a:solidFill>
              </a:rPr>
              <a:t>HIV/STD/Hepatitis Surveillance Unit</a:t>
            </a:r>
          </a:p>
        </p:txBody>
      </p:sp>
    </p:spTree>
    <p:extLst>
      <p:ext uri="{BB962C8B-B14F-4D97-AF65-F5344CB8AC3E}">
        <p14:creationId xmlns:p14="http://schemas.microsoft.com/office/powerpoint/2010/main" val="2807592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800" b="1" i="1" baseline="0">
                <a:solidFill>
                  <a:schemeClr val="bg1"/>
                </a:solidFill>
                <a:effectLst/>
                <a:latin typeface="Candara" panose="020E0502030303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83" y="5525060"/>
            <a:ext cx="699402" cy="77011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0" y="634865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F497D"/>
                </a:solidFill>
              </a:rPr>
              <a:t>North Carolina DHHS						</a:t>
            </a:r>
            <a:r>
              <a:rPr lang="en-US" sz="1000" baseline="0" dirty="0">
                <a:solidFill>
                  <a:srgbClr val="1F497D"/>
                </a:solidFill>
              </a:rPr>
              <a:t>               						</a:t>
            </a:r>
            <a:r>
              <a:rPr lang="en-US" sz="1000" dirty="0">
                <a:solidFill>
                  <a:srgbClr val="1F497D"/>
                </a:solidFill>
              </a:rPr>
              <a:t>HIV/STD/Hepatitis</a:t>
            </a:r>
            <a:r>
              <a:rPr lang="en-US" sz="1000" baseline="0" dirty="0">
                <a:solidFill>
                  <a:srgbClr val="1F497D"/>
                </a:solidFill>
              </a:rPr>
              <a:t> </a:t>
            </a:r>
            <a:r>
              <a:rPr lang="en-US" sz="1000" dirty="0">
                <a:solidFill>
                  <a:srgbClr val="1F497D"/>
                </a:solidFill>
              </a:rPr>
              <a:t>Surveillance Unit</a:t>
            </a:r>
          </a:p>
        </p:txBody>
      </p:sp>
    </p:spTree>
    <p:extLst>
      <p:ext uri="{BB962C8B-B14F-4D97-AF65-F5344CB8AC3E}">
        <p14:creationId xmlns:p14="http://schemas.microsoft.com/office/powerpoint/2010/main" val="2002375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83" y="5525060"/>
            <a:ext cx="699402" cy="770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E5CA16-A433-4383-9D05-3C23D40F1DBD}"/>
              </a:ext>
            </a:extLst>
          </p:cNvPr>
          <p:cNvSpPr txBox="1"/>
          <p:nvPr userDrawn="1"/>
        </p:nvSpPr>
        <p:spPr>
          <a:xfrm>
            <a:off x="0" y="634865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F497D"/>
                </a:solidFill>
              </a:rPr>
              <a:t>North Carolina DHHS						</a:t>
            </a:r>
            <a:r>
              <a:rPr lang="en-US" sz="1000" baseline="0" dirty="0">
                <a:solidFill>
                  <a:srgbClr val="1F497D"/>
                </a:solidFill>
              </a:rPr>
              <a:t>              						 </a:t>
            </a:r>
            <a:r>
              <a:rPr lang="en-US" sz="1000" dirty="0">
                <a:solidFill>
                  <a:srgbClr val="1F497D"/>
                </a:solidFill>
              </a:rPr>
              <a:t>HIV/STD/Hepatitis</a:t>
            </a:r>
            <a:r>
              <a:rPr lang="en-US" sz="1000" baseline="0" dirty="0">
                <a:solidFill>
                  <a:srgbClr val="1F497D"/>
                </a:solidFill>
              </a:rPr>
              <a:t> </a:t>
            </a:r>
            <a:r>
              <a:rPr lang="en-US" sz="1000" dirty="0">
                <a:solidFill>
                  <a:srgbClr val="1F497D"/>
                </a:solidFill>
              </a:rPr>
              <a:t>Surveillance Unit</a:t>
            </a:r>
          </a:p>
        </p:txBody>
      </p:sp>
    </p:spTree>
    <p:extLst>
      <p:ext uri="{BB962C8B-B14F-4D97-AF65-F5344CB8AC3E}">
        <p14:creationId xmlns:p14="http://schemas.microsoft.com/office/powerpoint/2010/main" val="2755683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24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86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0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21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8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25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97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55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61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6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63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64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06306" y="2552700"/>
            <a:ext cx="2365494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1285"/>
            <a:ext cx="1529651" cy="17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5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3600" b="1" i="0" u="none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83" y="5525060"/>
            <a:ext cx="699402" cy="77011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634865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F497D"/>
                </a:solidFill>
              </a:rPr>
              <a:t>North Carolina DHHS						</a:t>
            </a:r>
            <a:r>
              <a:rPr lang="en-US" sz="1000" baseline="0" dirty="0">
                <a:solidFill>
                  <a:srgbClr val="1F497D"/>
                </a:solidFill>
              </a:rPr>
              <a:t>               						</a:t>
            </a:r>
            <a:r>
              <a:rPr lang="en-US" sz="1000" dirty="0">
                <a:solidFill>
                  <a:srgbClr val="1F497D"/>
                </a:solidFill>
              </a:rPr>
              <a:t>HIV/STD/Hepatitis Surveillance Unit</a:t>
            </a:r>
          </a:p>
        </p:txBody>
      </p:sp>
    </p:spTree>
    <p:extLst>
      <p:ext uri="{BB962C8B-B14F-4D97-AF65-F5344CB8AC3E}">
        <p14:creationId xmlns:p14="http://schemas.microsoft.com/office/powerpoint/2010/main" val="327600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86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800" b="1" i="1" baseline="0">
                <a:solidFill>
                  <a:schemeClr val="bg1"/>
                </a:solidFill>
                <a:effectLst/>
                <a:latin typeface="Candara" panose="020E0502030303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83" y="5525060"/>
            <a:ext cx="699402" cy="77011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0" y="634865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F497D"/>
                </a:solidFill>
              </a:rPr>
              <a:t>North Carolina DHHS						</a:t>
            </a:r>
            <a:r>
              <a:rPr lang="en-US" sz="1000" baseline="0" dirty="0">
                <a:solidFill>
                  <a:srgbClr val="1F497D"/>
                </a:solidFill>
              </a:rPr>
              <a:t>               						</a:t>
            </a:r>
            <a:r>
              <a:rPr lang="en-US" sz="1000" dirty="0">
                <a:solidFill>
                  <a:srgbClr val="1F497D"/>
                </a:solidFill>
              </a:rPr>
              <a:t>HIV/STD/Hepatitis</a:t>
            </a:r>
            <a:r>
              <a:rPr lang="en-US" sz="1000" baseline="0" dirty="0">
                <a:solidFill>
                  <a:srgbClr val="1F497D"/>
                </a:solidFill>
              </a:rPr>
              <a:t> </a:t>
            </a:r>
            <a:r>
              <a:rPr lang="en-US" sz="1000" dirty="0">
                <a:solidFill>
                  <a:srgbClr val="1F497D"/>
                </a:solidFill>
              </a:rPr>
              <a:t>Surveillance Unit</a:t>
            </a:r>
          </a:p>
        </p:txBody>
      </p:sp>
    </p:spTree>
    <p:extLst>
      <p:ext uri="{BB962C8B-B14F-4D97-AF65-F5344CB8AC3E}">
        <p14:creationId xmlns:p14="http://schemas.microsoft.com/office/powerpoint/2010/main" val="4168517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83" y="5525060"/>
            <a:ext cx="699402" cy="770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E5CA16-A433-4383-9D05-3C23D40F1DBD}"/>
              </a:ext>
            </a:extLst>
          </p:cNvPr>
          <p:cNvSpPr txBox="1"/>
          <p:nvPr userDrawn="1"/>
        </p:nvSpPr>
        <p:spPr>
          <a:xfrm>
            <a:off x="0" y="634865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F497D"/>
                </a:solidFill>
              </a:rPr>
              <a:t>North Carolina DHHS						</a:t>
            </a:r>
            <a:r>
              <a:rPr lang="en-US" sz="1000" baseline="0" dirty="0">
                <a:solidFill>
                  <a:srgbClr val="1F497D"/>
                </a:solidFill>
              </a:rPr>
              <a:t>              						 </a:t>
            </a:r>
            <a:r>
              <a:rPr lang="en-US" sz="1000" dirty="0">
                <a:solidFill>
                  <a:srgbClr val="1F497D"/>
                </a:solidFill>
              </a:rPr>
              <a:t>HIV/STD/Hepatitis</a:t>
            </a:r>
            <a:r>
              <a:rPr lang="en-US" sz="1000" baseline="0" dirty="0">
                <a:solidFill>
                  <a:srgbClr val="1F497D"/>
                </a:solidFill>
              </a:rPr>
              <a:t> </a:t>
            </a:r>
            <a:r>
              <a:rPr lang="en-US" sz="1000" dirty="0">
                <a:solidFill>
                  <a:srgbClr val="1F497D"/>
                </a:solidFill>
              </a:rPr>
              <a:t>Surveillance Unit</a:t>
            </a:r>
          </a:p>
        </p:txBody>
      </p:sp>
    </p:spTree>
    <p:extLst>
      <p:ext uri="{BB962C8B-B14F-4D97-AF65-F5344CB8AC3E}">
        <p14:creationId xmlns:p14="http://schemas.microsoft.com/office/powerpoint/2010/main" val="2075240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O_HIV_rev_forPPT.gif">
            <a:extLst>
              <a:ext uri="{FF2B5EF4-FFF2-40B4-BE49-F238E27FC236}">
                <a16:creationId xmlns:a16="http://schemas.microsoft.com/office/drawing/2014/main" id="{E8DA3590-566B-4BAE-BB86-ACE89F2E6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/>
          <a:stretch>
            <a:fillRect/>
          </a:stretch>
        </p:blipFill>
        <p:spPr bwMode="auto">
          <a:xfrm>
            <a:off x="6785949" y="330200"/>
            <a:ext cx="200910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735D51-D949-4193-8209-CB3908FD2BB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10718" y="1620838"/>
            <a:ext cx="9160674" cy="0"/>
          </a:xfrm>
          <a:prstGeom prst="line">
            <a:avLst/>
          </a:prstGeom>
          <a:noFill/>
          <a:ln w="28575">
            <a:solidFill>
              <a:srgbClr val="00539B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3F04E3F-7929-4E4A-9313-74322102D7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00" y="3662363"/>
            <a:ext cx="4558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FA125-3DE3-4B2E-8BFA-C748101786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10718" y="3662363"/>
            <a:ext cx="9160674" cy="0"/>
          </a:xfrm>
          <a:prstGeom prst="line">
            <a:avLst/>
          </a:prstGeom>
          <a:noFill/>
          <a:ln w="28575">
            <a:solidFill>
              <a:srgbClr val="00539B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041656"/>
            <a:ext cx="38862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447676" y="1600200"/>
            <a:ext cx="8458200" cy="2057400"/>
          </a:xfrm>
        </p:spPr>
        <p:txBody>
          <a:bodyPr/>
          <a:lstStyle>
            <a:lvl1pPr>
              <a:defRPr sz="2926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601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3" y="238133"/>
            <a:ext cx="8154333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9" y="1513047"/>
            <a:ext cx="8158147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204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53F2615-4893-415E-9581-E352923D38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330201"/>
            <a:ext cx="8433112" cy="5250792"/>
          </a:xfrm>
          <a:prstGeom prst="rect">
            <a:avLst/>
          </a:prstGeom>
        </p:spPr>
        <p:txBody>
          <a:bodyPr anchorCtr="1"/>
          <a:lstStyle>
            <a:lvl1pPr algn="ctr">
              <a:defRPr sz="3001" b="1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8847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38133"/>
            <a:ext cx="8154334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510730"/>
            <a:ext cx="3981958" cy="4678738"/>
          </a:xfrm>
          <a:prstGeom prst="rect">
            <a:avLst/>
          </a:prstGeom>
        </p:spPr>
        <p:txBody>
          <a:bodyPr/>
          <a:lstStyle>
            <a:lvl1pPr>
              <a:defRPr sz="2101"/>
            </a:lvl1pPr>
            <a:lvl2pPr>
              <a:defRPr sz="1951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9" y="1510730"/>
            <a:ext cx="3922177" cy="4679462"/>
          </a:xfrm>
          <a:prstGeom prst="rect">
            <a:avLst/>
          </a:prstGeom>
        </p:spPr>
        <p:txBody>
          <a:bodyPr/>
          <a:lstStyle>
            <a:lvl1pPr>
              <a:defRPr sz="2101"/>
            </a:lvl1pPr>
            <a:lvl2pPr>
              <a:defRPr sz="1951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8599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9" y="1510730"/>
            <a:ext cx="3922177" cy="4665746"/>
          </a:xfrm>
          <a:prstGeom prst="rect">
            <a:avLst/>
          </a:prstGeo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23" y="238133"/>
            <a:ext cx="8154333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510730"/>
            <a:ext cx="3981958" cy="4678738"/>
          </a:xfrm>
          <a:prstGeom prst="rect">
            <a:avLst/>
          </a:prstGeom>
        </p:spPr>
        <p:txBody>
          <a:bodyPr/>
          <a:lstStyle>
            <a:lvl1pPr>
              <a:defRPr sz="2101"/>
            </a:lvl1pPr>
            <a:lvl2pPr>
              <a:defRPr sz="1951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941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2" y="238133"/>
            <a:ext cx="8355791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8793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478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0564386-55FF-49EF-A742-5523C4B1E3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7" y="-1588"/>
            <a:ext cx="9152337" cy="451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CO_HIV_RGB.jpg">
            <a:extLst>
              <a:ext uri="{FF2B5EF4-FFF2-40B4-BE49-F238E27FC236}">
                <a16:creationId xmlns:a16="http://schemas.microsoft.com/office/drawing/2014/main" id="{08EFC6CF-F007-432E-B417-5BDC899D7A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4"/>
          <a:stretch>
            <a:fillRect/>
          </a:stretch>
        </p:blipFill>
        <p:spPr bwMode="auto">
          <a:xfrm>
            <a:off x="6113071" y="5891213"/>
            <a:ext cx="275463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7D4F76-733B-40C4-8508-1A6C6EBCB67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10719" y="4511675"/>
            <a:ext cx="9154719" cy="0"/>
          </a:xfrm>
          <a:prstGeom prst="line">
            <a:avLst/>
          </a:prstGeom>
          <a:noFill/>
          <a:ln w="28575">
            <a:solidFill>
              <a:srgbClr val="00539B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64" y="4856680"/>
            <a:ext cx="8462962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449DC7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23" y="1895483"/>
            <a:ext cx="8154333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accent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239721"/>
            <a:ext cx="8433012" cy="1674813"/>
          </a:xfrm>
          <a:prstGeom prst="rect">
            <a:avLst/>
          </a:prstGeom>
        </p:spPr>
        <p:txBody>
          <a:bodyPr/>
          <a:lstStyle>
            <a:lvl1pPr algn="ctr">
              <a:defRPr sz="2926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009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4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59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38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42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77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95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43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90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62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51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0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53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435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2225"/>
            <a:ext cx="8229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>
              <a:solidFill>
                <a:srgbClr val="5AAACE"/>
              </a:solidFill>
              <a:latin typeface="Arial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000">
              <a:solidFill>
                <a:srgbClr val="09003E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4862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1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1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2965C-39E8-A944-A8FA-A0CC3243ABF2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65EDC-1A0A-B449-8ED6-7435A21D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0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6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1AA42-542E-EF49-8EA4-3AD733EA94CF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8AE48-A708-AF48-99AC-37FD1F867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2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BAD8E173-B95B-4AEB-8903-1F7BEAEC42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20" y="238125"/>
            <a:ext cx="8154333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87D690FF-025B-4DCD-8018-87BCCCCB1C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517650"/>
            <a:ext cx="8161479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3696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342991" algn="l" rtl="0" fontAlgn="base">
        <a:spcBef>
          <a:spcPct val="0"/>
        </a:spcBef>
        <a:spcAft>
          <a:spcPct val="0"/>
        </a:spcAft>
        <a:defRPr sz="2626" b="1">
          <a:solidFill>
            <a:schemeClr val="tx2"/>
          </a:solidFill>
          <a:latin typeface="Arial" charset="0"/>
        </a:defRPr>
      </a:lvl6pPr>
      <a:lvl7pPr marL="685983" algn="l" rtl="0" fontAlgn="base">
        <a:spcBef>
          <a:spcPct val="0"/>
        </a:spcBef>
        <a:spcAft>
          <a:spcPct val="0"/>
        </a:spcAft>
        <a:defRPr sz="2626" b="1">
          <a:solidFill>
            <a:schemeClr val="tx2"/>
          </a:solidFill>
          <a:latin typeface="Arial" charset="0"/>
        </a:defRPr>
      </a:lvl7pPr>
      <a:lvl8pPr marL="1028974" algn="l" rtl="0" fontAlgn="base">
        <a:spcBef>
          <a:spcPct val="0"/>
        </a:spcBef>
        <a:spcAft>
          <a:spcPct val="0"/>
        </a:spcAft>
        <a:defRPr sz="2626" b="1">
          <a:solidFill>
            <a:schemeClr val="tx2"/>
          </a:solidFill>
          <a:latin typeface="Arial" charset="0"/>
        </a:defRPr>
      </a:lvl8pPr>
      <a:lvl9pPr marL="1371966" algn="l" rtl="0" fontAlgn="base">
        <a:spcBef>
          <a:spcPct val="0"/>
        </a:spcBef>
        <a:spcAft>
          <a:spcPct val="0"/>
        </a:spcAft>
        <a:defRPr sz="2626" b="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Wingdings" panose="05000000000000000000" pitchFamily="2" charset="2"/>
        <a:buChar char="§"/>
        <a:defRPr sz="2101">
          <a:solidFill>
            <a:srgbClr val="FEFDDE"/>
          </a:solidFill>
          <a:latin typeface="+mn-lt"/>
          <a:ea typeface="MS PGothic" panose="020B0600070205080204" pitchFamily="34" charset="-128"/>
          <a:cs typeface="+mn-cs"/>
        </a:defRPr>
      </a:lvl1pPr>
      <a:lvl2pPr marL="557361" indent="-214370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Arial" panose="020B0604020202020204" pitchFamily="34" charset="0"/>
        <a:buChar char="–"/>
        <a:defRPr sz="1951">
          <a:solidFill>
            <a:srgbClr val="FEFDDE"/>
          </a:solidFill>
          <a:latin typeface="+mn-lt"/>
          <a:ea typeface="MS PGothic" panose="020B0600070205080204" pitchFamily="34" charset="-128"/>
        </a:defRPr>
      </a:lvl2pPr>
      <a:lvl3pPr marL="857479" indent="-171496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Arial" panose="020B0604020202020204" pitchFamily="34" charset="0"/>
        <a:buChar char="–"/>
        <a:defRPr sz="1800">
          <a:solidFill>
            <a:srgbClr val="FEFDDE"/>
          </a:solidFill>
          <a:latin typeface="+mn-lt"/>
          <a:ea typeface="MS PGothic" panose="020B0600070205080204" pitchFamily="34" charset="-128"/>
        </a:defRPr>
      </a:lvl3pPr>
      <a:lvl4pPr marL="1200470" indent="-171496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Arial" panose="020B0604020202020204" pitchFamily="34" charset="0"/>
        <a:buChar char="–"/>
        <a:defRPr sz="1650">
          <a:solidFill>
            <a:srgbClr val="FEFDDE"/>
          </a:solidFill>
          <a:latin typeface="+mn-lt"/>
          <a:ea typeface="MS PGothic" panose="020B0600070205080204" pitchFamily="34" charset="-128"/>
        </a:defRPr>
      </a:lvl4pPr>
      <a:lvl5pPr marL="1543461" indent="-171496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Arial" panose="020B0604020202020204" pitchFamily="34" charset="0"/>
        <a:buChar char="–"/>
        <a:defRPr sz="1500">
          <a:solidFill>
            <a:srgbClr val="FEFDDE"/>
          </a:solidFill>
          <a:latin typeface="+mn-lt"/>
          <a:ea typeface="MS PGothic" panose="020B0600070205080204" pitchFamily="34" charset="-128"/>
        </a:defRPr>
      </a:lvl5pPr>
      <a:lvl6pPr marL="1886453" indent="-171496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9444" indent="-171496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2436" indent="-171496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5427" indent="-171496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2965C-39E8-A944-A8FA-A0CC3243A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65EDC-1A0A-B449-8ED6-7435A21D4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8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jpg"/><Relationship Id="rId5" Type="http://schemas.openxmlformats.org/officeDocument/2006/relationships/image" Target="../media/image41.jp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1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30.jp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30.jp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30.jp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Implant - Talk About It Dallas">
            <a:extLst>
              <a:ext uri="{FF2B5EF4-FFF2-40B4-BE49-F238E27FC236}">
                <a16:creationId xmlns:a16="http://schemas.microsoft.com/office/drawing/2014/main" id="{D04422A5-6694-124A-9FDD-824429C80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9" r="32836"/>
          <a:stretch/>
        </p:blipFill>
        <p:spPr bwMode="auto">
          <a:xfrm rot="2931671">
            <a:off x="130439" y="642305"/>
            <a:ext cx="1345505" cy="177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12C3C7-393A-B149-A83B-F2A383618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43951">
            <a:off x="295572" y="463717"/>
            <a:ext cx="850511" cy="430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C85A68-44A8-4D4B-AC1B-384B51038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4827">
            <a:off x="1196428" y="864335"/>
            <a:ext cx="642719" cy="2980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FD6E335-B77B-E24D-9F9A-7CD98DC388C9}"/>
              </a:ext>
            </a:extLst>
          </p:cNvPr>
          <p:cNvGrpSpPr/>
          <p:nvPr/>
        </p:nvGrpSpPr>
        <p:grpSpPr>
          <a:xfrm>
            <a:off x="3958396" y="5431597"/>
            <a:ext cx="4840927" cy="1227666"/>
            <a:chOff x="2556920" y="0"/>
            <a:chExt cx="6587080" cy="16704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59CCBD-3E95-1942-8AF0-3A479E96AE35}"/>
                </a:ext>
              </a:extLst>
            </p:cNvPr>
            <p:cNvGrpSpPr/>
            <p:nvPr/>
          </p:nvGrpSpPr>
          <p:grpSpPr>
            <a:xfrm>
              <a:off x="5943600" y="0"/>
              <a:ext cx="3200400" cy="1670494"/>
              <a:chOff x="5867400" y="0"/>
              <a:chExt cx="3276600" cy="17102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E0236C-EA60-3844-B2D3-7CE8D68DD1FC}"/>
                  </a:ext>
                </a:extLst>
              </p:cNvPr>
              <p:cNvSpPr/>
              <p:nvPr/>
            </p:nvSpPr>
            <p:spPr>
              <a:xfrm>
                <a:off x="5867400" y="0"/>
                <a:ext cx="3276600" cy="17102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13C5BC1-26E2-D14E-A5D5-087F56FCA793}"/>
                  </a:ext>
                </a:extLst>
              </p:cNvPr>
              <p:cNvGrpSpPr/>
              <p:nvPr/>
            </p:nvGrpSpPr>
            <p:grpSpPr>
              <a:xfrm>
                <a:off x="5982531" y="123928"/>
                <a:ext cx="3013484" cy="1374672"/>
                <a:chOff x="5749998" y="123928"/>
                <a:chExt cx="3050213" cy="1391427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AA9DE55-5763-404C-B677-61331C0BA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413" t="17762" r="56630" b="14494"/>
                <a:stretch/>
              </p:blipFill>
              <p:spPr>
                <a:xfrm>
                  <a:off x="6235915" y="123928"/>
                  <a:ext cx="2564296" cy="1029704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81232A44-C2CC-BF48-BE1D-D5E998C5F3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8478" t="20280" r="5978" b="16848"/>
                <a:stretch/>
              </p:blipFill>
              <p:spPr>
                <a:xfrm>
                  <a:off x="5749998" y="884449"/>
                  <a:ext cx="1837638" cy="630906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474231-3A8D-1448-B56F-21E3F8BB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6920" y="122276"/>
              <a:ext cx="3386680" cy="1225978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A32F268-32C6-754F-B53F-106E94BEDFB8}"/>
              </a:ext>
            </a:extLst>
          </p:cNvPr>
          <p:cNvSpPr txBox="1"/>
          <p:nvPr/>
        </p:nvSpPr>
        <p:spPr>
          <a:xfrm>
            <a:off x="2948642" y="517525"/>
            <a:ext cx="63628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0" dirty="0" err="1">
                <a:solidFill>
                  <a:srgbClr val="00B0F0"/>
                </a:solidFill>
                <a:latin typeface="News Gothic MT" panose="020B0503020103020203" pitchFamily="34" charset="0"/>
              </a:rPr>
              <a:t>PrEP</a:t>
            </a:r>
            <a:endParaRPr lang="en-US" sz="9000" dirty="0">
              <a:solidFill>
                <a:srgbClr val="00B0F0"/>
              </a:solidFill>
              <a:latin typeface="News Gothic MT" panose="020B0503020103020203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9000" dirty="0">
                <a:solidFill>
                  <a:srgbClr val="00B0F0"/>
                </a:solidFill>
                <a:latin typeface="News Gothic MT" panose="020B0503020103020203" pitchFamily="34" charset="0"/>
              </a:rPr>
              <a:t>  Beyond</a:t>
            </a:r>
          </a:p>
          <a:p>
            <a:pPr>
              <a:lnSpc>
                <a:spcPct val="80000"/>
              </a:lnSpc>
            </a:pPr>
            <a:r>
              <a:rPr lang="en-US" sz="9000" dirty="0">
                <a:solidFill>
                  <a:srgbClr val="00B0F0"/>
                </a:solidFill>
                <a:latin typeface="News Gothic MT" panose="020B0503020103020203" pitchFamily="34" charset="0"/>
              </a:rPr>
              <a:t>         Pills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644692-44A1-DF46-87FF-7B3EEBF8B40E}"/>
              </a:ext>
            </a:extLst>
          </p:cNvPr>
          <p:cNvSpPr txBox="1"/>
          <p:nvPr/>
        </p:nvSpPr>
        <p:spPr>
          <a:xfrm>
            <a:off x="3020490" y="3829556"/>
            <a:ext cx="6219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MT" panose="020B0503020103020203" pitchFamily="34" charset="0"/>
              </a:rPr>
              <a:t>New Technologies in Biomedical HIV Prevention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E59892-AD25-A84B-9F44-DC022AC24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 r="23730"/>
          <a:stretch/>
        </p:blipFill>
        <p:spPr bwMode="auto">
          <a:xfrm>
            <a:off x="803192" y="1913313"/>
            <a:ext cx="2090059" cy="20357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3CD097-00E3-2244-B1C2-09861B462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418204">
            <a:off x="-2102073" y="2675960"/>
            <a:ext cx="5692846" cy="3780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86C7815-30D6-8649-B286-4EDE82DF9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6357">
            <a:off x="1175343" y="4350522"/>
            <a:ext cx="731520" cy="6774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196A68-913F-D84D-A3B8-3CB914A09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370371">
            <a:off x="1616751" y="5862675"/>
            <a:ext cx="731520" cy="6774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5EF47C6-F1B1-C24D-AB9B-92C9F17EE9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827601">
            <a:off x="1665768" y="4901454"/>
            <a:ext cx="731520" cy="6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0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367" y="296919"/>
            <a:ext cx="83790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Open-label extensions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ASPIRE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Wingdings" pitchFamily="2" charset="2"/>
              </a:rPr>
              <a:t> HOPE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Helvetica"/>
                <a:cs typeface="Helvetica"/>
                <a:sym typeface="Wingdings" pitchFamily="2" charset="2"/>
              </a:rPr>
              <a:t>Ring  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Wingdings" pitchFamily="2" charset="2"/>
              </a:rPr>
              <a:t>Placebo incidence is </a:t>
            </a:r>
            <a:r>
              <a:rPr kumimoji="0" lang="en-US" sz="200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Wingdings" pitchFamily="2" charset="2"/>
              </a:rPr>
              <a:t>estimated</a:t>
            </a:r>
            <a:endParaRPr kumimoji="0" lang="en-US" sz="200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D78620-7832-5645-8E02-566A6E3FFAB2}"/>
              </a:ext>
            </a:extLst>
          </p:cNvPr>
          <p:cNvGrpSpPr/>
          <p:nvPr/>
        </p:nvGrpSpPr>
        <p:grpSpPr>
          <a:xfrm>
            <a:off x="842727" y="3079793"/>
            <a:ext cx="3157184" cy="2306997"/>
            <a:chOff x="882373" y="4401769"/>
            <a:chExt cx="5108293" cy="23069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E49DBC-A43B-4C47-8163-351B50F913BC}"/>
                </a:ext>
              </a:extLst>
            </p:cNvPr>
            <p:cNvSpPr txBox="1"/>
            <p:nvPr/>
          </p:nvSpPr>
          <p:spPr>
            <a:xfrm>
              <a:off x="1622157" y="4401769"/>
              <a:ext cx="36287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39%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1C9022-41F5-F044-BEC8-134DE9938EB9}"/>
                </a:ext>
              </a:extLst>
            </p:cNvPr>
            <p:cNvSpPr txBox="1"/>
            <p:nvPr/>
          </p:nvSpPr>
          <p:spPr>
            <a:xfrm>
              <a:off x="882373" y="5385327"/>
              <a:ext cx="51082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prstClr val="black"/>
                  </a:solidFill>
                  <a:latin typeface="Helvetica"/>
                  <a:cs typeface="Helvetica"/>
                </a:rPr>
                <a:t>l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ower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 incidence</a:t>
              </a:r>
              <a:endParaRPr lang="en-US" sz="22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among 1465 open-label recipients in HOPE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(95%CI: 14, 65)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1D4A3B-2D36-B846-B7FA-8B66B6EF92E5}"/>
              </a:ext>
            </a:extLst>
          </p:cNvPr>
          <p:cNvGrpSpPr/>
          <p:nvPr/>
        </p:nvGrpSpPr>
        <p:grpSpPr>
          <a:xfrm>
            <a:off x="4883928" y="3079219"/>
            <a:ext cx="3711432" cy="2317755"/>
            <a:chOff x="2561947" y="4401769"/>
            <a:chExt cx="6005061" cy="23177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D090F8-4030-4B4C-96B3-52F42954C910}"/>
                </a:ext>
              </a:extLst>
            </p:cNvPr>
            <p:cNvSpPr txBox="1"/>
            <p:nvPr/>
          </p:nvSpPr>
          <p:spPr>
            <a:xfrm>
              <a:off x="3750117" y="4401769"/>
              <a:ext cx="36287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63%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BCC8C1-C16A-3D43-B1A5-49CC41ECB8F4}"/>
                </a:ext>
              </a:extLst>
            </p:cNvPr>
            <p:cNvSpPr txBox="1"/>
            <p:nvPr/>
          </p:nvSpPr>
          <p:spPr>
            <a:xfrm>
              <a:off x="2561947" y="5396085"/>
              <a:ext cx="60050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prstClr val="black"/>
                  </a:solidFill>
                  <a:latin typeface="Helvetica"/>
                  <a:cs typeface="Helvetica"/>
                </a:rPr>
                <a:t>l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ower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 incidence 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among 941 open-label recipients in DREAM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(95%CI: 0.86, 2.33)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C2B415D-5105-F243-BB5B-C579E0236D2D}"/>
              </a:ext>
            </a:extLst>
          </p:cNvPr>
          <p:cNvSpPr txBox="1"/>
          <p:nvPr/>
        </p:nvSpPr>
        <p:spPr>
          <a:xfrm>
            <a:off x="2195996" y="6430654"/>
            <a:ext cx="6775765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r" defTabSz="914400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https://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www.prepwatch.org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/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nextgen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-prep/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dapivirine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-vaginal-ring/</a:t>
            </a:r>
          </a:p>
        </p:txBody>
      </p:sp>
      <p:pic>
        <p:nvPicPr>
          <p:cNvPr id="19" name="Picture 2" descr="C:\Users\Jared B\Dropbox\Dapivirine\MTN-025\Logo\Hope_Study_2Tag_PMS.PNG">
            <a:extLst>
              <a:ext uri="{FF2B5EF4-FFF2-40B4-BE49-F238E27FC236}">
                <a16:creationId xmlns:a16="http://schemas.microsoft.com/office/drawing/2014/main" id="{D85593B6-AF13-8A48-A967-ADC47B8D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38" y="316510"/>
            <a:ext cx="2181014" cy="77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BE533300-E8EF-DE42-9F1C-3354C9BE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66" y="1085754"/>
            <a:ext cx="1710371" cy="141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2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367" y="296919"/>
            <a:ext cx="8379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Where does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dapivirine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go from here?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43FCC-497A-7845-8363-305947BF4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1702">
            <a:off x="573005" y="1247889"/>
            <a:ext cx="3080659" cy="2628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7FD18-04FD-5848-9FAB-029846097E82}"/>
              </a:ext>
            </a:extLst>
          </p:cNvPr>
          <p:cNvSpPr txBox="1"/>
          <p:nvPr/>
        </p:nvSpPr>
        <p:spPr>
          <a:xfrm>
            <a:off x="4216999" y="1344706"/>
            <a:ext cx="454144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Positive opinion from European Medicines Agency in </a:t>
            </a:r>
            <a:r>
              <a:rPr lang="en-US" sz="2800" b="1" dirty="0">
                <a:latin typeface="Helvetica" pitchFamily="2" charset="0"/>
              </a:rPr>
              <a:t>July 2020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FDA application anticipated in 2020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Three-month version in development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Coformulation with levonorgestrel in development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BAF4CF-4567-2642-99A3-76D99638F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9299">
            <a:off x="390723" y="4143776"/>
            <a:ext cx="3272613" cy="2126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44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8C33EE42-B763-FC41-B2BB-3839D1A232D0}"/>
              </a:ext>
            </a:extLst>
          </p:cNvPr>
          <p:cNvSpPr/>
          <p:nvPr/>
        </p:nvSpPr>
        <p:spPr>
          <a:xfrm rot="386455">
            <a:off x="3086100" y="3216725"/>
            <a:ext cx="6500813" cy="5200650"/>
          </a:xfrm>
          <a:custGeom>
            <a:avLst/>
            <a:gdLst>
              <a:gd name="connsiteX0" fmla="*/ 0 w 6500813"/>
              <a:gd name="connsiteY0" fmla="*/ 4486275 h 5200650"/>
              <a:gd name="connsiteX1" fmla="*/ 6457950 w 6500813"/>
              <a:gd name="connsiteY1" fmla="*/ 0 h 5200650"/>
              <a:gd name="connsiteX2" fmla="*/ 6500813 w 6500813"/>
              <a:gd name="connsiteY2" fmla="*/ 3200400 h 5200650"/>
              <a:gd name="connsiteX3" fmla="*/ 528638 w 6500813"/>
              <a:gd name="connsiteY3" fmla="*/ 5200650 h 5200650"/>
              <a:gd name="connsiteX4" fmla="*/ 0 w 6500813"/>
              <a:gd name="connsiteY4" fmla="*/ 4486275 h 520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0813" h="5200650">
                <a:moveTo>
                  <a:pt x="0" y="4486275"/>
                </a:moveTo>
                <a:lnTo>
                  <a:pt x="6457950" y="0"/>
                </a:lnTo>
                <a:lnTo>
                  <a:pt x="6500813" y="3200400"/>
                </a:lnTo>
                <a:lnTo>
                  <a:pt x="528638" y="5200650"/>
                </a:lnTo>
                <a:lnTo>
                  <a:pt x="0" y="4486275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B9FBE3-125C-3349-9BAB-C89117594514}"/>
              </a:ext>
            </a:extLst>
          </p:cNvPr>
          <p:cNvSpPr/>
          <p:nvPr/>
        </p:nvSpPr>
        <p:spPr>
          <a:xfrm rot="21142708">
            <a:off x="-482682" y="-326136"/>
            <a:ext cx="1560576" cy="7510272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FAA9A4-0ABA-B745-A1A4-92E1B9D5D9DA}"/>
              </a:ext>
            </a:extLst>
          </p:cNvPr>
          <p:cNvSpPr/>
          <p:nvPr/>
        </p:nvSpPr>
        <p:spPr>
          <a:xfrm rot="805943">
            <a:off x="960949" y="-334357"/>
            <a:ext cx="1560576" cy="7510272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11632-60FE-4E4C-BA80-77CABFB21B2A}"/>
              </a:ext>
            </a:extLst>
          </p:cNvPr>
          <p:cNvSpPr txBox="1"/>
          <p:nvPr/>
        </p:nvSpPr>
        <p:spPr>
          <a:xfrm>
            <a:off x="4456303" y="644544"/>
            <a:ext cx="4766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MT" panose="020B0503020103020203" pitchFamily="34" charset="0"/>
              </a:rPr>
              <a:t>Long-Acting Injectables (LAIs)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News Gothic MT" panose="020B0503020103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B6C4C-4793-EA45-B360-9D7817EC1574}"/>
              </a:ext>
            </a:extLst>
          </p:cNvPr>
          <p:cNvSpPr/>
          <p:nvPr/>
        </p:nvSpPr>
        <p:spPr>
          <a:xfrm rot="20717747">
            <a:off x="2659227" y="-601291"/>
            <a:ext cx="1560576" cy="801720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ED263-D5C9-3C4E-A6EB-7E51290FA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99365">
            <a:off x="4401310" y="2555109"/>
            <a:ext cx="4876800" cy="323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0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49" y="6118524"/>
            <a:ext cx="1252717" cy="49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14413" y="296921"/>
            <a:ext cx="5755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HPTN 083 &amp; 084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Oral FTC/TDF vs Injectable Cabotegravir-LA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MSM &amp; TGW (083) and Cisgender Women (084)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FA4F2-584F-7D4A-9FDE-EB2DBA89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873" y="286694"/>
            <a:ext cx="1232477" cy="77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71EFA-B228-F74E-BAB6-388D42263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713" y="101855"/>
            <a:ext cx="985354" cy="985354"/>
          </a:xfrm>
          <a:prstGeom prst="rect">
            <a:avLst/>
          </a:prstGeom>
        </p:spPr>
      </p:pic>
      <p:pic>
        <p:nvPicPr>
          <p:cNvPr id="5122" name="Picture 2" descr="HPTN 083 schema">
            <a:extLst>
              <a:ext uri="{FF2B5EF4-FFF2-40B4-BE49-F238E27FC236}">
                <a16:creationId xmlns:a16="http://schemas.microsoft.com/office/drawing/2014/main" id="{5E0BA9FA-D7EE-894C-A061-4462AB7C4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1"/>
          <a:stretch/>
        </p:blipFill>
        <p:spPr bwMode="auto">
          <a:xfrm>
            <a:off x="589831" y="1883617"/>
            <a:ext cx="7964339" cy="4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9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49" y="6118524"/>
            <a:ext cx="1252717" cy="49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98595" y="166962"/>
            <a:ext cx="717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HPTN 083</a:t>
            </a:r>
          </a:p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Oral FTC/TDF vs Injectable CAB-LA for men who have sex with men (MSM) &amp; transgender women (TGW)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B84E0F-6CD2-F840-AC44-0FEE171081D7}"/>
              </a:ext>
            </a:extLst>
          </p:cNvPr>
          <p:cNvGrpSpPr/>
          <p:nvPr/>
        </p:nvGrpSpPr>
        <p:grpSpPr>
          <a:xfrm>
            <a:off x="302558" y="2215834"/>
            <a:ext cx="2242736" cy="1757772"/>
            <a:chOff x="2420031" y="4401769"/>
            <a:chExt cx="3628725" cy="17577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1A816F-4F09-AF45-91CD-50A8B95C932D}"/>
                </a:ext>
              </a:extLst>
            </p:cNvPr>
            <p:cNvSpPr txBox="1"/>
            <p:nvPr/>
          </p:nvSpPr>
          <p:spPr>
            <a:xfrm>
              <a:off x="2420031" y="4401769"/>
              <a:ext cx="36287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4566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C389FB-F4D8-1E40-80B2-41171701E0E9}"/>
                </a:ext>
              </a:extLst>
            </p:cNvPr>
            <p:cNvSpPr txBox="1"/>
            <p:nvPr/>
          </p:nvSpPr>
          <p:spPr>
            <a:xfrm>
              <a:off x="2536212" y="5266989"/>
              <a:ext cx="339636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at-risk persons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(target N = 5000)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87.5% MSM    12.4% TGW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A3C4B6-EDB0-A242-BC03-53CFAF5EE87A}"/>
              </a:ext>
            </a:extLst>
          </p:cNvPr>
          <p:cNvGrpSpPr/>
          <p:nvPr/>
        </p:nvGrpSpPr>
        <p:grpSpPr>
          <a:xfrm>
            <a:off x="3585725" y="2215260"/>
            <a:ext cx="2099124" cy="1911660"/>
            <a:chOff x="2561947" y="4401769"/>
            <a:chExt cx="3396362" cy="19116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4065D5-1855-1742-A8FB-D431A2E00D9B}"/>
                </a:ext>
              </a:extLst>
            </p:cNvPr>
            <p:cNvSpPr txBox="1"/>
            <p:nvPr/>
          </p:nvSpPr>
          <p:spPr>
            <a:xfrm>
              <a:off x="2876447" y="4401769"/>
              <a:ext cx="27673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50%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3B9B1F-77A3-3E44-AE9C-4AB645B99293}"/>
                </a:ext>
              </a:extLst>
            </p:cNvPr>
            <p:cNvSpPr txBox="1"/>
            <p:nvPr/>
          </p:nvSpPr>
          <p:spPr>
            <a:xfrm>
              <a:off x="2561947" y="5266989"/>
              <a:ext cx="3396362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daily 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FTC/TDF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(n=2284)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45BACF-DFA7-B442-A519-7CF6B6E06F66}"/>
              </a:ext>
            </a:extLst>
          </p:cNvPr>
          <p:cNvGrpSpPr/>
          <p:nvPr/>
        </p:nvGrpSpPr>
        <p:grpSpPr>
          <a:xfrm>
            <a:off x="6725279" y="2219819"/>
            <a:ext cx="2099124" cy="2250215"/>
            <a:chOff x="2561947" y="4401769"/>
            <a:chExt cx="3396362" cy="22502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BAA47F-804E-D143-9C88-63C17C7F6D65}"/>
                </a:ext>
              </a:extLst>
            </p:cNvPr>
            <p:cNvSpPr txBox="1"/>
            <p:nvPr/>
          </p:nvSpPr>
          <p:spPr>
            <a:xfrm>
              <a:off x="2876447" y="4401769"/>
              <a:ext cx="27673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50%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E93C26-A000-E24C-9CC9-564A3B6A6341}"/>
                </a:ext>
              </a:extLst>
            </p:cNvPr>
            <p:cNvSpPr txBox="1"/>
            <p:nvPr/>
          </p:nvSpPr>
          <p:spPr>
            <a:xfrm>
              <a:off x="2561947" y="5266989"/>
              <a:ext cx="3396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long-acting injected </a:t>
              </a:r>
              <a:r>
                <a:rPr lang="en-US" sz="2200" dirty="0">
                  <a:solidFill>
                    <a:prstClr val="black"/>
                  </a:solidFill>
                  <a:latin typeface="Helvetica"/>
                  <a:cs typeface="Helvetica"/>
                </a:rPr>
                <a:t>cabotegravir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(n=2282)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2A6D39-4F6A-024F-89D6-E7C22B0CB899}"/>
              </a:ext>
            </a:extLst>
          </p:cNvPr>
          <p:cNvSpPr txBox="1"/>
          <p:nvPr/>
        </p:nvSpPr>
        <p:spPr>
          <a:xfrm>
            <a:off x="195789" y="6413847"/>
            <a:ext cx="8521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Landovitz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RJ, et al. AIDS 2020. Abstract OAXLB01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BBC63E-4242-AE4F-A887-565D2CE8E430}"/>
              </a:ext>
            </a:extLst>
          </p:cNvPr>
          <p:cNvSpPr txBox="1"/>
          <p:nvPr/>
        </p:nvSpPr>
        <p:spPr>
          <a:xfrm>
            <a:off x="314411" y="1254500"/>
            <a:ext cx="6437670" cy="64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December 2016 – May 2020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186A3B-1C6F-DD41-A986-694AEB2F9A57}"/>
              </a:ext>
            </a:extLst>
          </p:cNvPr>
          <p:cNvGrpSpPr/>
          <p:nvPr/>
        </p:nvGrpSpPr>
        <p:grpSpPr>
          <a:xfrm>
            <a:off x="6704855" y="4210230"/>
            <a:ext cx="2242736" cy="1573106"/>
            <a:chOff x="2420031" y="4401769"/>
            <a:chExt cx="3628725" cy="157310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3A95B3-04B6-894D-9518-3550D9A168CA}"/>
                </a:ext>
              </a:extLst>
            </p:cNvPr>
            <p:cNvSpPr txBox="1"/>
            <p:nvPr/>
          </p:nvSpPr>
          <p:spPr>
            <a:xfrm>
              <a:off x="2420031" y="4401769"/>
              <a:ext cx="36287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26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B45595-A93B-934D-88A7-001E618C23A4}"/>
                </a:ext>
              </a:extLst>
            </p:cNvPr>
            <p:cNvSpPr txBox="1"/>
            <p:nvPr/>
          </p:nvSpPr>
          <p:spPr>
            <a:xfrm>
              <a:off x="2536212" y="5266989"/>
              <a:ext cx="3396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median age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(IQR 22-32)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B93190-6810-C447-A3C4-3FC8FB7768C0}"/>
              </a:ext>
            </a:extLst>
          </p:cNvPr>
          <p:cNvGrpSpPr/>
          <p:nvPr/>
        </p:nvGrpSpPr>
        <p:grpSpPr>
          <a:xfrm>
            <a:off x="446170" y="4209656"/>
            <a:ext cx="2099124" cy="1573106"/>
            <a:chOff x="2561947" y="4401769"/>
            <a:chExt cx="3396362" cy="157310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D96939-28EC-DF43-B636-5B034E8336B0}"/>
                </a:ext>
              </a:extLst>
            </p:cNvPr>
            <p:cNvSpPr txBox="1"/>
            <p:nvPr/>
          </p:nvSpPr>
          <p:spPr>
            <a:xfrm>
              <a:off x="2876447" y="4401769"/>
              <a:ext cx="27673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37%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2736C6-5385-D045-8F62-A70BAA022EEB}"/>
                </a:ext>
              </a:extLst>
            </p:cNvPr>
            <p:cNvSpPr txBox="1"/>
            <p:nvPr/>
          </p:nvSpPr>
          <p:spPr>
            <a:xfrm>
              <a:off x="2561947" y="5266989"/>
              <a:ext cx="3396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from US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(n=1698)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C433B6-7448-0C40-9522-360BB75ED3D2}"/>
              </a:ext>
            </a:extLst>
          </p:cNvPr>
          <p:cNvGrpSpPr/>
          <p:nvPr/>
        </p:nvGrpSpPr>
        <p:grpSpPr>
          <a:xfrm>
            <a:off x="3380021" y="4214215"/>
            <a:ext cx="2490107" cy="1911660"/>
            <a:chOff x="2229122" y="4401769"/>
            <a:chExt cx="4028968" cy="19116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DB562CC-354C-8A4F-AF79-83D09E1CC01D}"/>
                </a:ext>
              </a:extLst>
            </p:cNvPr>
            <p:cNvSpPr txBox="1"/>
            <p:nvPr/>
          </p:nvSpPr>
          <p:spPr>
            <a:xfrm>
              <a:off x="2229122" y="4401769"/>
              <a:ext cx="40289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49.7%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C68FA4-F963-B747-BA0F-390C6F083434}"/>
                </a:ext>
              </a:extLst>
            </p:cNvPr>
            <p:cNvSpPr txBox="1"/>
            <p:nvPr/>
          </p:nvSpPr>
          <p:spPr>
            <a:xfrm>
              <a:off x="2229122" y="5266989"/>
              <a:ext cx="402896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of US participants were Black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(n=844)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09D0E57-1D9A-7143-B19B-DA1CAC9A1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114" y="286694"/>
            <a:ext cx="1232477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49" y="6118524"/>
            <a:ext cx="1252717" cy="49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14413" y="309957"/>
            <a:ext cx="71722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HPTN 083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Oral FTC/TDF vs Injectable CAB-LA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MSM &amp; TGW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2A6D39-4F6A-024F-89D6-E7C22B0CB899}"/>
              </a:ext>
            </a:extLst>
          </p:cNvPr>
          <p:cNvSpPr txBox="1"/>
          <p:nvPr/>
        </p:nvSpPr>
        <p:spPr>
          <a:xfrm>
            <a:off x="195789" y="6413847"/>
            <a:ext cx="8521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Landovitz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RJ, et al. AIDS 2020. Abstract OAXLB01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52845-F2DA-5648-884A-46094C11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20" y="1436048"/>
            <a:ext cx="8892961" cy="4466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241B4-067C-8E49-AE70-F6144000F456}"/>
              </a:ext>
            </a:extLst>
          </p:cNvPr>
          <p:cNvSpPr txBox="1"/>
          <p:nvPr/>
        </p:nvSpPr>
        <p:spPr>
          <a:xfrm>
            <a:off x="3747407" y="1820636"/>
            <a:ext cx="533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47 (2.2%) of CAB participants permanently discontinued due to an adverse effect of an injection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0C696-43A0-644D-811B-3FCDD0227FD7}"/>
              </a:ext>
            </a:extLst>
          </p:cNvPr>
          <p:cNvSpPr txBox="1"/>
          <p:nvPr/>
        </p:nvSpPr>
        <p:spPr>
          <a:xfrm>
            <a:off x="3747407" y="2685797"/>
            <a:ext cx="533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Severity of an injection site reaction was strongly associated with odds of permanently discontinuing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F24570-DD0B-9C4F-B6ED-D0B71B398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114" y="286694"/>
            <a:ext cx="1232477" cy="77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6C836F-308C-9A47-97AD-CD3128E94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4186092" y="6014261"/>
            <a:ext cx="1209400" cy="706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A7908D-CEC1-A84F-8768-29CD974E51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/>
          <a:stretch/>
        </p:blipFill>
        <p:spPr>
          <a:xfrm>
            <a:off x="5572069" y="6014261"/>
            <a:ext cx="1209400" cy="7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49" y="6118524"/>
            <a:ext cx="1252717" cy="49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14413" y="296921"/>
            <a:ext cx="71722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HPTN 083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Oral FTC/TDF vs Injectable CAB-LA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MSM &amp; TGW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2A6D39-4F6A-024F-89D6-E7C22B0CB899}"/>
              </a:ext>
            </a:extLst>
          </p:cNvPr>
          <p:cNvSpPr txBox="1"/>
          <p:nvPr/>
        </p:nvSpPr>
        <p:spPr>
          <a:xfrm>
            <a:off x="195789" y="6413847"/>
            <a:ext cx="8521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Landovitz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RJ, et al. AIDS 2020. Abstract OAXLB01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C27CF-D037-BB42-84E6-C437D0A4E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44" y="1687437"/>
            <a:ext cx="8730111" cy="43565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9152C8-3365-2147-A614-73316D86C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114" y="286694"/>
            <a:ext cx="1232477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14413" y="296921"/>
            <a:ext cx="858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Helvetica"/>
                <a:cs typeface="Helvetica"/>
              </a:rPr>
              <a:t>What if you could just </a:t>
            </a:r>
            <a:r>
              <a:rPr lang="en-US" sz="3200" b="1" u="sng" dirty="0">
                <a:solidFill>
                  <a:prstClr val="black"/>
                </a:solidFill>
                <a:latin typeface="Helvetica"/>
                <a:cs typeface="Helvetica"/>
              </a:rPr>
              <a:t>remove</a:t>
            </a:r>
            <a:r>
              <a:rPr lang="en-US" sz="3200" b="1" dirty="0">
                <a:solidFill>
                  <a:prstClr val="black"/>
                </a:solidFill>
                <a:latin typeface="Helvetica"/>
                <a:cs typeface="Helvetica"/>
              </a:rPr>
              <a:t> it?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4E673C-AD60-4349-A3AA-AFC1C0F36B8A}"/>
              </a:ext>
            </a:extLst>
          </p:cNvPr>
          <p:cNvSpPr txBox="1"/>
          <p:nvPr/>
        </p:nvSpPr>
        <p:spPr>
          <a:xfrm>
            <a:off x="110522" y="6214338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Kovarova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M,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Benhabbour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SR, et al. 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Nat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Commun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. 2018;9(1):4156.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DADB8-0FD0-ED41-BCE9-D081F67F1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035" y="2610463"/>
            <a:ext cx="4549194" cy="3950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CDD91-9867-5F4A-9B1C-D4BC68211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86" t="20861" r="11147" b="3367"/>
          <a:stretch/>
        </p:blipFill>
        <p:spPr>
          <a:xfrm>
            <a:off x="376998" y="1452097"/>
            <a:ext cx="3448353" cy="257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5D7AC0-BB46-8442-8DA2-837313210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869" y="985761"/>
            <a:ext cx="1829046" cy="1312510"/>
          </a:xfrm>
          <a:prstGeom prst="rect">
            <a:avLst/>
          </a:prstGeom>
        </p:spPr>
      </p:pic>
      <p:sp>
        <p:nvSpPr>
          <p:cNvPr id="10" name="Bent Arrow 9">
            <a:extLst>
              <a:ext uri="{FF2B5EF4-FFF2-40B4-BE49-F238E27FC236}">
                <a16:creationId xmlns:a16="http://schemas.microsoft.com/office/drawing/2014/main" id="{234B4316-AF32-9948-9C2B-6C3FEE45D960}"/>
              </a:ext>
            </a:extLst>
          </p:cNvPr>
          <p:cNvSpPr/>
          <p:nvPr/>
        </p:nvSpPr>
        <p:spPr>
          <a:xfrm flipH="1">
            <a:off x="6956982" y="1452097"/>
            <a:ext cx="952107" cy="1054301"/>
          </a:xfrm>
          <a:prstGeom prst="bentArrow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A723F-DF21-444B-BB33-37EBF1289654}"/>
              </a:ext>
            </a:extLst>
          </p:cNvPr>
          <p:cNvSpPr txBox="1"/>
          <p:nvPr/>
        </p:nvSpPr>
        <p:spPr>
          <a:xfrm>
            <a:off x="376998" y="4185501"/>
            <a:ext cx="344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S. </a:t>
            </a:r>
            <a:r>
              <a:rPr lang="en-US" sz="1400" dirty="0" err="1">
                <a:latin typeface="Helvetica" pitchFamily="2" charset="0"/>
              </a:rPr>
              <a:t>Rahima</a:t>
            </a:r>
            <a:r>
              <a:rPr lang="en-US" sz="1400" dirty="0">
                <a:latin typeface="Helvetica" pitchFamily="2" charset="0"/>
              </a:rPr>
              <a:t> </a:t>
            </a:r>
            <a:r>
              <a:rPr lang="en-US" sz="1400" dirty="0" err="1">
                <a:latin typeface="Helvetica" pitchFamily="2" charset="0"/>
              </a:rPr>
              <a:t>Benhabbour</a:t>
            </a:r>
            <a:r>
              <a:rPr lang="en-US" sz="1400" dirty="0">
                <a:latin typeface="Helvetica" pitchFamily="2" charset="0"/>
              </a:rPr>
              <a:t>, PhD</a:t>
            </a:r>
            <a:br>
              <a:rPr lang="en-US" sz="1400" dirty="0">
                <a:latin typeface="Helvetica" pitchFamily="2" charset="0"/>
              </a:rPr>
            </a:br>
            <a:r>
              <a:rPr lang="en-US" sz="1400" dirty="0">
                <a:latin typeface="Helvetica" pitchFamily="2" charset="0"/>
              </a:rPr>
              <a:t>and Martina </a:t>
            </a:r>
            <a:r>
              <a:rPr lang="en-US" sz="1400" dirty="0" err="1">
                <a:latin typeface="Helvetica" pitchFamily="2" charset="0"/>
              </a:rPr>
              <a:t>Kovarova</a:t>
            </a:r>
            <a:r>
              <a:rPr lang="en-US" sz="1400" dirty="0">
                <a:latin typeface="Helvetica" pitchFamily="2" charset="0"/>
              </a:rPr>
              <a:t>, PhD</a:t>
            </a:r>
          </a:p>
        </p:txBody>
      </p:sp>
    </p:spTree>
    <p:extLst>
      <p:ext uri="{BB962C8B-B14F-4D97-AF65-F5344CB8AC3E}">
        <p14:creationId xmlns:p14="http://schemas.microsoft.com/office/powerpoint/2010/main" val="17927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14413" y="296921"/>
            <a:ext cx="858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Helvetica"/>
                <a:cs typeface="Helvetica"/>
              </a:rPr>
              <a:t>What if you could just </a:t>
            </a:r>
            <a:r>
              <a:rPr lang="en-US" sz="3200" b="1" u="sng" dirty="0">
                <a:solidFill>
                  <a:prstClr val="black"/>
                </a:solidFill>
                <a:latin typeface="Helvetica"/>
                <a:cs typeface="Helvetica"/>
              </a:rPr>
              <a:t>remove</a:t>
            </a:r>
            <a:r>
              <a:rPr lang="en-US" sz="3200" b="1" dirty="0">
                <a:solidFill>
                  <a:prstClr val="black"/>
                </a:solidFill>
                <a:latin typeface="Helvetica"/>
                <a:cs typeface="Helvetica"/>
              </a:rPr>
              <a:t> it?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4E673C-AD60-4349-A3AA-AFC1C0F36B8A}"/>
              </a:ext>
            </a:extLst>
          </p:cNvPr>
          <p:cNvSpPr txBox="1"/>
          <p:nvPr/>
        </p:nvSpPr>
        <p:spPr>
          <a:xfrm>
            <a:off x="110522" y="6214338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Kovarova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M,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Benhabbour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SR, et al. 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Nat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Commun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. 2018;9(1):4156.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D4F40-06E8-1F45-A133-F93D7CF5B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812"/>
          <a:stretch/>
        </p:blipFill>
        <p:spPr>
          <a:xfrm>
            <a:off x="2093405" y="1531921"/>
            <a:ext cx="6578600" cy="4190084"/>
          </a:xfrm>
          <a:prstGeom prst="rect">
            <a:avLst/>
          </a:prstGeom>
        </p:spPr>
      </p:pic>
      <p:pic>
        <p:nvPicPr>
          <p:cNvPr id="8194" name="Picture 2" descr="Lab Mouse Isolated Images, Stock Photos &amp; Vectors | Shutterstock">
            <a:extLst>
              <a:ext uri="{FF2B5EF4-FFF2-40B4-BE49-F238E27FC236}">
                <a16:creationId xmlns:a16="http://schemas.microsoft.com/office/drawing/2014/main" id="{25CF4A49-5B97-F54B-9369-087FF887B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t="27798" r="13838" b="17592"/>
          <a:stretch/>
        </p:blipFill>
        <p:spPr bwMode="auto">
          <a:xfrm>
            <a:off x="214217" y="1940307"/>
            <a:ext cx="2677212" cy="136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B9FBE3-125C-3349-9BAB-C89117594514}"/>
              </a:ext>
            </a:extLst>
          </p:cNvPr>
          <p:cNvSpPr/>
          <p:nvPr/>
        </p:nvSpPr>
        <p:spPr>
          <a:xfrm rot="21142708">
            <a:off x="-482682" y="-326136"/>
            <a:ext cx="1560576" cy="7510272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FAA9A4-0ABA-B745-A1A4-92E1B9D5D9DA}"/>
              </a:ext>
            </a:extLst>
          </p:cNvPr>
          <p:cNvSpPr/>
          <p:nvPr/>
        </p:nvSpPr>
        <p:spPr>
          <a:xfrm rot="805943">
            <a:off x="960949" y="-334357"/>
            <a:ext cx="1560576" cy="7510272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B6C4C-4793-EA45-B360-9D7817EC1574}"/>
              </a:ext>
            </a:extLst>
          </p:cNvPr>
          <p:cNvSpPr/>
          <p:nvPr/>
        </p:nvSpPr>
        <p:spPr>
          <a:xfrm rot="20717747">
            <a:off x="2733182" y="-346119"/>
            <a:ext cx="1560576" cy="801720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EE8FD-DF15-6D4F-AD6C-D64D4A5893CE}"/>
              </a:ext>
            </a:extLst>
          </p:cNvPr>
          <p:cNvSpPr txBox="1"/>
          <p:nvPr/>
        </p:nvSpPr>
        <p:spPr>
          <a:xfrm>
            <a:off x="4025733" y="1153343"/>
            <a:ext cx="493865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800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MT" panose="020B0503020103020203" pitchFamily="34" charset="0"/>
              </a:rPr>
              <a:t>Implants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615C823-8926-3441-BE28-2C689273A0E4}"/>
              </a:ext>
            </a:extLst>
          </p:cNvPr>
          <p:cNvSpPr/>
          <p:nvPr/>
        </p:nvSpPr>
        <p:spPr>
          <a:xfrm rot="858856">
            <a:off x="3118758" y="2449286"/>
            <a:ext cx="6500813" cy="6675196"/>
          </a:xfrm>
          <a:custGeom>
            <a:avLst/>
            <a:gdLst>
              <a:gd name="connsiteX0" fmla="*/ 0 w 6500813"/>
              <a:gd name="connsiteY0" fmla="*/ 4486275 h 5200650"/>
              <a:gd name="connsiteX1" fmla="*/ 6457950 w 6500813"/>
              <a:gd name="connsiteY1" fmla="*/ 0 h 5200650"/>
              <a:gd name="connsiteX2" fmla="*/ 6500813 w 6500813"/>
              <a:gd name="connsiteY2" fmla="*/ 3200400 h 5200650"/>
              <a:gd name="connsiteX3" fmla="*/ 528638 w 6500813"/>
              <a:gd name="connsiteY3" fmla="*/ 5200650 h 5200650"/>
              <a:gd name="connsiteX4" fmla="*/ 0 w 6500813"/>
              <a:gd name="connsiteY4" fmla="*/ 4486275 h 520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0813" h="5200650">
                <a:moveTo>
                  <a:pt x="0" y="4486275"/>
                </a:moveTo>
                <a:lnTo>
                  <a:pt x="6457950" y="0"/>
                </a:lnTo>
                <a:lnTo>
                  <a:pt x="6500813" y="3200400"/>
                </a:lnTo>
                <a:lnTo>
                  <a:pt x="528638" y="5200650"/>
                </a:lnTo>
                <a:lnTo>
                  <a:pt x="0" y="4486275"/>
                </a:lnTo>
                <a:close/>
              </a:path>
            </a:pathLst>
          </a:custGeom>
          <a:solidFill>
            <a:srgbClr val="EEB7ED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The Implant - Talk About It Dallas">
            <a:extLst>
              <a:ext uri="{FF2B5EF4-FFF2-40B4-BE49-F238E27FC236}">
                <a16:creationId xmlns:a16="http://schemas.microsoft.com/office/drawing/2014/main" id="{D455BAFF-1274-4A46-B3B3-E4F8CC7CE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9" r="32836"/>
          <a:stretch/>
        </p:blipFill>
        <p:spPr bwMode="auto">
          <a:xfrm rot="1074887">
            <a:off x="5706390" y="1954928"/>
            <a:ext cx="2350260" cy="31057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2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8251" y="3325905"/>
            <a:ext cx="8239231" cy="2826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As of 1 Oct 2018, Dr. Hurt receives salary support for supervising UNC site activities in a Gilead-funded study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PrEP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(DISCOVER).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Dr. Hurt is supported by the Centers for Disease Control and Prevention (ELC-2017-J3), Health Resources and Services Administration (HRSA-17-039, U1OHA30535), the National Institute on Drug Abuse (UH3DA044823), and the National Institute of Allergy and Infectious Diseases (P30AI50410, UM1AI069423, UM1AI068619</a:t>
            </a:r>
            <a:r>
              <a:rPr lang="en-US" sz="16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, UM1AI068614).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The views expressed are not necessarily those of CDC, HRSA, or the NIH.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9462" y="496652"/>
            <a:ext cx="8010266" cy="2492990"/>
            <a:chOff x="920579" y="1497227"/>
            <a:chExt cx="8010266" cy="24929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79" y="1580356"/>
              <a:ext cx="2286000" cy="2286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22820" y="1497227"/>
              <a:ext cx="550802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Christopher B. Hurt, MD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Associate Professor of Medicine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Director, North Carolina HIV Training &amp; Education Center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Site PI, Ryan White HIV/AIDS Program Part D, UNC ID Clinic</a:t>
              </a:r>
            </a:p>
            <a:p>
              <a:pPr marL="179388" marR="0" lvl="0" indent="-1793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Co-Leader, UNC CFAR Collaborative HIV Epidemiology &amp; Prevention Scientific Working Group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Institute for Global Health &amp; Infectious Diseases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University of North Carolina at Chapel Hill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School of Medicine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A317AF-DDA4-0449-B96C-46822D9709F6}"/>
              </a:ext>
            </a:extLst>
          </p:cNvPr>
          <p:cNvSpPr txBox="1"/>
          <p:nvPr/>
        </p:nvSpPr>
        <p:spPr>
          <a:xfrm>
            <a:off x="7511104" y="6490112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18 September 2020</a:t>
            </a:r>
          </a:p>
        </p:txBody>
      </p:sp>
    </p:spTree>
    <p:extLst>
      <p:ext uri="{BB962C8B-B14F-4D97-AF65-F5344CB8AC3E}">
        <p14:creationId xmlns:p14="http://schemas.microsoft.com/office/powerpoint/2010/main" val="517763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416B96-FEC6-8348-95FE-F608E430CA17}"/>
              </a:ext>
            </a:extLst>
          </p:cNvPr>
          <p:cNvGrpSpPr/>
          <p:nvPr/>
        </p:nvGrpSpPr>
        <p:grpSpPr>
          <a:xfrm>
            <a:off x="314413" y="1627093"/>
            <a:ext cx="8686544" cy="4744123"/>
            <a:chOff x="360637" y="1519516"/>
            <a:chExt cx="8686544" cy="4744123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B3CCC198-4F5D-0D43-8E8D-B91C9652F4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360637" y="1519516"/>
              <a:ext cx="8543814" cy="4744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092964F-C407-D84D-B27C-A2CCA1D756B0}"/>
                </a:ext>
              </a:extLst>
            </p:cNvPr>
            <p:cNvSpPr/>
            <p:nvPr/>
          </p:nvSpPr>
          <p:spPr>
            <a:xfrm>
              <a:off x="360637" y="1742739"/>
              <a:ext cx="4405001" cy="1011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3505A3-3B4E-214A-83A3-DD6C8B120438}"/>
                </a:ext>
              </a:extLst>
            </p:cNvPr>
            <p:cNvSpPr/>
            <p:nvPr/>
          </p:nvSpPr>
          <p:spPr>
            <a:xfrm>
              <a:off x="8144759" y="1621149"/>
              <a:ext cx="902422" cy="243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14413" y="296921"/>
            <a:ext cx="873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Helvetica"/>
                <a:cs typeface="Helvetica"/>
              </a:rPr>
              <a:t>Islatravir</a:t>
            </a:r>
            <a:br>
              <a:rPr lang="en-US" sz="3200" b="1" dirty="0">
                <a:solidFill>
                  <a:prstClr val="black"/>
                </a:solidFill>
                <a:latin typeface="Helvetica"/>
                <a:cs typeface="Helvetica"/>
              </a:rPr>
            </a:b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First-in-class nucleoside reverse transcriptase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translocation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inhibitor </a:t>
            </a:r>
            <a:r>
              <a:rPr lang="en-US" sz="2000" b="1" baseline="30000" dirty="0">
                <a:solidFill>
                  <a:prstClr val="black"/>
                </a:solidFill>
                <a:latin typeface="Helvetica"/>
                <a:cs typeface="Helvetica"/>
              </a:rPr>
              <a:t>NRTTI</a:t>
            </a:r>
            <a:b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</a:b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Formerly known as MK-8591</a:t>
            </a:r>
            <a:endParaRPr kumimoji="0" lang="en-US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84E76C-626C-5C4E-AC8D-C622A369710E}"/>
              </a:ext>
            </a:extLst>
          </p:cNvPr>
          <p:cNvSpPr txBox="1"/>
          <p:nvPr/>
        </p:nvSpPr>
        <p:spPr>
          <a:xfrm>
            <a:off x="314413" y="1971905"/>
            <a:ext cx="4752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2F92"/>
                </a:solidFill>
                <a:latin typeface="Helvetica" pitchFamily="2" charset="0"/>
              </a:rPr>
              <a:t>Two mechanisms of 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7916E-13AE-544F-842D-6D95E2A39D52}"/>
              </a:ext>
            </a:extLst>
          </p:cNvPr>
          <p:cNvSpPr txBox="1"/>
          <p:nvPr/>
        </p:nvSpPr>
        <p:spPr>
          <a:xfrm>
            <a:off x="107577" y="6408251"/>
            <a:ext cx="4079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https://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www.natap.org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/2019/EACS/EACS_81.htm</a:t>
            </a:r>
          </a:p>
        </p:txBody>
      </p:sp>
    </p:spTree>
    <p:extLst>
      <p:ext uri="{BB962C8B-B14F-4D97-AF65-F5344CB8AC3E}">
        <p14:creationId xmlns:p14="http://schemas.microsoft.com/office/powerpoint/2010/main" val="41547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382D0ED-D9F0-B645-893E-050ABAE0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26" y="1018072"/>
            <a:ext cx="8572868" cy="510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14413" y="296921"/>
            <a:ext cx="8732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Helvetica"/>
                <a:cs typeface="Helvetica"/>
              </a:rPr>
              <a:t>Islatravir</a:t>
            </a:r>
            <a:r>
              <a:rPr lang="en-US" sz="3000" b="1" dirty="0">
                <a:solidFill>
                  <a:prstClr val="black"/>
                </a:solidFill>
                <a:latin typeface="Helvetica"/>
                <a:cs typeface="Helvetica"/>
              </a:rPr>
              <a:t> PO once </a:t>
            </a:r>
            <a:r>
              <a:rPr lang="en-US" sz="3000" b="1" u="sng" dirty="0">
                <a:solidFill>
                  <a:prstClr val="black"/>
                </a:solidFill>
                <a:latin typeface="Helvetica"/>
                <a:cs typeface="Helvetica"/>
              </a:rPr>
              <a:t>weekly</a:t>
            </a:r>
            <a:r>
              <a:rPr lang="en-US" sz="3000" b="1" dirty="0">
                <a:solidFill>
                  <a:prstClr val="black"/>
                </a:solidFill>
                <a:latin typeface="Helvetica"/>
                <a:cs typeface="Helvetica"/>
              </a:rPr>
              <a:t> protects macaques</a:t>
            </a:r>
            <a:endParaRPr kumimoji="0" lang="en-US" sz="300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7916E-13AE-544F-842D-6D95E2A39D52}"/>
              </a:ext>
            </a:extLst>
          </p:cNvPr>
          <p:cNvSpPr txBox="1"/>
          <p:nvPr/>
        </p:nvSpPr>
        <p:spPr>
          <a:xfrm>
            <a:off x="100697" y="6408251"/>
            <a:ext cx="4580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Markowitz M, et al. J Infect Dis. 2020;221(9):1398-1406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86422-C6D0-0047-AB92-5108B1FA5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21" b="8854"/>
          <a:stretch/>
        </p:blipFill>
        <p:spPr>
          <a:xfrm flipH="1">
            <a:off x="5282004" y="3601359"/>
            <a:ext cx="3861993" cy="32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14413" y="296921"/>
            <a:ext cx="873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Helvetica"/>
                <a:cs typeface="Helvetica"/>
              </a:rPr>
              <a:t>Islatravir</a:t>
            </a:r>
            <a:r>
              <a:rPr lang="en-US" sz="3200" b="1" dirty="0">
                <a:solidFill>
                  <a:prstClr val="black"/>
                </a:solidFill>
                <a:latin typeface="Helvetica"/>
                <a:cs typeface="Helvetica"/>
              </a:rPr>
              <a:t> prototype similar to Nexplanon</a:t>
            </a:r>
            <a:endParaRPr kumimoji="0" lang="en-US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7916E-13AE-544F-842D-6D95E2A39D52}"/>
              </a:ext>
            </a:extLst>
          </p:cNvPr>
          <p:cNvSpPr txBox="1"/>
          <p:nvPr/>
        </p:nvSpPr>
        <p:spPr>
          <a:xfrm>
            <a:off x="1755256" y="6400532"/>
            <a:ext cx="7245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https://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www.sfaf.org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/collections/beta/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islatravir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-a-potential-prep-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hiv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-drug-now-being-tested/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94ECE5-EEB7-C949-9D67-02F26CE6A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9" r="12104"/>
          <a:stretch/>
        </p:blipFill>
        <p:spPr>
          <a:xfrm>
            <a:off x="326930" y="1152736"/>
            <a:ext cx="3117276" cy="2488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47508-6CDA-C64A-B54E-821929001A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59"/>
          <a:stretch/>
        </p:blipFill>
        <p:spPr>
          <a:xfrm>
            <a:off x="3700631" y="2796988"/>
            <a:ext cx="5200649" cy="32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0CB21C-6CD2-FD47-86BE-38168D828CAE}"/>
              </a:ext>
            </a:extLst>
          </p:cNvPr>
          <p:cNvSpPr txBox="1"/>
          <p:nvPr/>
        </p:nvSpPr>
        <p:spPr>
          <a:xfrm>
            <a:off x="314413" y="296921"/>
            <a:ext cx="873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Helvetica"/>
                <a:cs typeface="Helvetica"/>
              </a:rPr>
              <a:t>Islatravir</a:t>
            </a:r>
            <a:r>
              <a:rPr lang="en-US" sz="3200" b="1" dirty="0">
                <a:solidFill>
                  <a:prstClr val="black"/>
                </a:solidFill>
                <a:latin typeface="Helvetica"/>
                <a:cs typeface="Helvetica"/>
              </a:rPr>
              <a:t> levels predicted to last 1 </a:t>
            </a:r>
            <a:r>
              <a:rPr lang="en-US" sz="3200" b="1" u="sng" dirty="0">
                <a:solidFill>
                  <a:prstClr val="black"/>
                </a:solidFill>
                <a:latin typeface="Helvetica"/>
                <a:cs typeface="Helvetica"/>
              </a:rPr>
              <a:t>year</a:t>
            </a:r>
            <a:endParaRPr kumimoji="0" lang="en-US" i="0" u="sng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7916E-13AE-544F-842D-6D95E2A39D52}"/>
              </a:ext>
            </a:extLst>
          </p:cNvPr>
          <p:cNvSpPr txBox="1"/>
          <p:nvPr/>
        </p:nvSpPr>
        <p:spPr>
          <a:xfrm>
            <a:off x="3636603" y="6236575"/>
            <a:ext cx="5364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Matthews RP, et al. IAS 2019 Mexico City. Abstract TUAC0401LB</a:t>
            </a:r>
          </a:p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http://programme.ias2019.org/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Programme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/Session/167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FB2FD8-435E-5244-8A31-F9C2BFBC0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1" y="1558715"/>
            <a:ext cx="8122024" cy="42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B9FBE3-125C-3349-9BAB-C89117594514}"/>
              </a:ext>
            </a:extLst>
          </p:cNvPr>
          <p:cNvSpPr/>
          <p:nvPr/>
        </p:nvSpPr>
        <p:spPr>
          <a:xfrm rot="21142708">
            <a:off x="-482682" y="-326136"/>
            <a:ext cx="1560576" cy="7510272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FAA9A4-0ABA-B745-A1A4-92E1B9D5D9DA}"/>
              </a:ext>
            </a:extLst>
          </p:cNvPr>
          <p:cNvSpPr/>
          <p:nvPr/>
        </p:nvSpPr>
        <p:spPr>
          <a:xfrm rot="805943">
            <a:off x="960949" y="-334357"/>
            <a:ext cx="1560576" cy="7510272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B6C4C-4793-EA45-B360-9D7817EC1574}"/>
              </a:ext>
            </a:extLst>
          </p:cNvPr>
          <p:cNvSpPr/>
          <p:nvPr/>
        </p:nvSpPr>
        <p:spPr>
          <a:xfrm rot="20717747">
            <a:off x="2606066" y="-587823"/>
            <a:ext cx="1560576" cy="801720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CCB48-3BF4-7B47-A3FC-86EA1366F473}"/>
              </a:ext>
            </a:extLst>
          </p:cNvPr>
          <p:cNvSpPr txBox="1"/>
          <p:nvPr/>
        </p:nvSpPr>
        <p:spPr>
          <a:xfrm>
            <a:off x="4232592" y="1286475"/>
            <a:ext cx="47668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ws Gothic MT" panose="020B0503020103020203" pitchFamily="34" charset="0"/>
              </a:rPr>
              <a:t>bnAbs</a:t>
            </a:r>
            <a:endParaRPr lang="en-US" sz="11500" dirty="0">
              <a:solidFill>
                <a:schemeClr val="tx1">
                  <a:lumMod val="65000"/>
                  <a:lumOff val="35000"/>
                </a:schemeClr>
              </a:solidFill>
              <a:latin typeface="News Gothic MT" panose="020B0503020103020203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7C7DF2C-7750-204D-942A-54FDDDE87426}"/>
              </a:ext>
            </a:extLst>
          </p:cNvPr>
          <p:cNvSpPr/>
          <p:nvPr/>
        </p:nvSpPr>
        <p:spPr>
          <a:xfrm rot="300485">
            <a:off x="3286124" y="2901960"/>
            <a:ext cx="6500813" cy="5200650"/>
          </a:xfrm>
          <a:custGeom>
            <a:avLst/>
            <a:gdLst>
              <a:gd name="connsiteX0" fmla="*/ 0 w 6500813"/>
              <a:gd name="connsiteY0" fmla="*/ 4486275 h 5200650"/>
              <a:gd name="connsiteX1" fmla="*/ 6457950 w 6500813"/>
              <a:gd name="connsiteY1" fmla="*/ 0 h 5200650"/>
              <a:gd name="connsiteX2" fmla="*/ 6500813 w 6500813"/>
              <a:gd name="connsiteY2" fmla="*/ 3200400 h 5200650"/>
              <a:gd name="connsiteX3" fmla="*/ 528638 w 6500813"/>
              <a:gd name="connsiteY3" fmla="*/ 5200650 h 5200650"/>
              <a:gd name="connsiteX4" fmla="*/ 0 w 6500813"/>
              <a:gd name="connsiteY4" fmla="*/ 4486275 h 520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0813" h="5200650">
                <a:moveTo>
                  <a:pt x="0" y="4486275"/>
                </a:moveTo>
                <a:lnTo>
                  <a:pt x="6457950" y="0"/>
                </a:lnTo>
                <a:lnTo>
                  <a:pt x="6500813" y="3200400"/>
                </a:lnTo>
                <a:lnTo>
                  <a:pt x="528638" y="5200650"/>
                </a:lnTo>
                <a:lnTo>
                  <a:pt x="0" y="4486275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DD153A-B0A2-AE41-BDC4-7B555842F083}"/>
              </a:ext>
            </a:extLst>
          </p:cNvPr>
          <p:cNvGrpSpPr/>
          <p:nvPr/>
        </p:nvGrpSpPr>
        <p:grpSpPr>
          <a:xfrm rot="17100000">
            <a:off x="6018548" y="2461763"/>
            <a:ext cx="1194904" cy="2216632"/>
            <a:chOff x="4725137" y="2978923"/>
            <a:chExt cx="1194904" cy="22166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287606-32B0-1F47-869D-6F883C02D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76357">
              <a:off x="4725137" y="2978923"/>
              <a:ext cx="731520" cy="6774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1FEB32-AEB5-4546-8A64-12CAD6A30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70371">
              <a:off x="5166545" y="4491076"/>
              <a:ext cx="731520" cy="6774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63D3F1-1A0C-CE4C-8D04-9753C52C9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827601">
              <a:off x="5215562" y="3529855"/>
              <a:ext cx="731520" cy="677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7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0D8100-BF97-4349-B739-CED6A7A8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0997">
            <a:off x="-1364913" y="1862056"/>
            <a:ext cx="4530902" cy="437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0D8100-BF97-4349-B739-CED6A7A8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0997">
            <a:off x="-1364913" y="1862056"/>
            <a:ext cx="4530902" cy="4371523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1CAFDF58-C7BE-124A-81D0-174985D62691}"/>
              </a:ext>
            </a:extLst>
          </p:cNvPr>
          <p:cNvSpPr/>
          <p:nvPr/>
        </p:nvSpPr>
        <p:spPr>
          <a:xfrm>
            <a:off x="397035" y="1659577"/>
            <a:ext cx="956277" cy="909961"/>
          </a:xfrm>
          <a:prstGeom prst="frame">
            <a:avLst>
              <a:gd name="adj1" fmla="val 4461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2BE03-BDCC-C247-A685-7907995D9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8010" y="468143"/>
            <a:ext cx="2279227" cy="1145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5DFF6-5C9E-4347-85D2-D573C16D5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76"/>
          <a:stretch/>
        </p:blipFill>
        <p:spPr>
          <a:xfrm>
            <a:off x="3888278" y="1040759"/>
            <a:ext cx="4241826" cy="45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0D8100-BF97-4349-B739-CED6A7A8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0997">
            <a:off x="-1364913" y="1862056"/>
            <a:ext cx="4530902" cy="4371523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1CAFDF58-C7BE-124A-81D0-174985D62691}"/>
              </a:ext>
            </a:extLst>
          </p:cNvPr>
          <p:cNvSpPr/>
          <p:nvPr/>
        </p:nvSpPr>
        <p:spPr>
          <a:xfrm>
            <a:off x="397035" y="1659577"/>
            <a:ext cx="956277" cy="909961"/>
          </a:xfrm>
          <a:prstGeom prst="frame">
            <a:avLst>
              <a:gd name="adj1" fmla="val 4461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2BE03-BDCC-C247-A685-7907995D9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8010" y="468143"/>
            <a:ext cx="2279227" cy="1145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5DFF6-5C9E-4347-85D2-D573C16D5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76"/>
          <a:stretch/>
        </p:blipFill>
        <p:spPr>
          <a:xfrm>
            <a:off x="3888278" y="1040759"/>
            <a:ext cx="4241826" cy="45414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57271A-3422-484B-9C2A-E884B2A682D7}"/>
              </a:ext>
            </a:extLst>
          </p:cNvPr>
          <p:cNvGrpSpPr>
            <a:grpSpLocks noChangeAspect="1"/>
          </p:cNvGrpSpPr>
          <p:nvPr/>
        </p:nvGrpSpPr>
        <p:grpSpPr>
          <a:xfrm rot="14699795">
            <a:off x="4462104" y="2054007"/>
            <a:ext cx="906780" cy="676033"/>
            <a:chOff x="2070773" y="1964266"/>
            <a:chExt cx="3679522" cy="27432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D3F8CF2-88B8-A442-8CE7-26C93E5D4A85}"/>
                </a:ext>
              </a:extLst>
            </p:cNvPr>
            <p:cNvCxnSpPr/>
            <p:nvPr/>
          </p:nvCxnSpPr>
          <p:spPr>
            <a:xfrm flipH="1">
              <a:off x="5091290" y="4085412"/>
              <a:ext cx="237066" cy="237066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A0B734-2D45-7D4C-BEC4-142F039B27A8}"/>
                </a:ext>
              </a:extLst>
            </p:cNvPr>
            <p:cNvCxnSpPr/>
            <p:nvPr/>
          </p:nvCxnSpPr>
          <p:spPr>
            <a:xfrm>
              <a:off x="3815644" y="3420533"/>
              <a:ext cx="191913" cy="0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4EB991-AF09-6544-A224-7740518722FA}"/>
                </a:ext>
              </a:extLst>
            </p:cNvPr>
            <p:cNvCxnSpPr/>
            <p:nvPr/>
          </p:nvCxnSpPr>
          <p:spPr>
            <a:xfrm>
              <a:off x="3815644" y="3138313"/>
              <a:ext cx="191913" cy="0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3A8040-1CF5-AA4F-81C9-75B40EA41791}"/>
                </a:ext>
              </a:extLst>
            </p:cNvPr>
            <p:cNvCxnSpPr/>
            <p:nvPr/>
          </p:nvCxnSpPr>
          <p:spPr>
            <a:xfrm>
              <a:off x="2489350" y="4085412"/>
              <a:ext cx="237066" cy="237066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333AB22-06B4-8144-8730-5DC15CC7715D}"/>
                </a:ext>
              </a:extLst>
            </p:cNvPr>
            <p:cNvSpPr/>
            <p:nvPr/>
          </p:nvSpPr>
          <p:spPr>
            <a:xfrm>
              <a:off x="2494845" y="1964267"/>
              <a:ext cx="1320799" cy="2743199"/>
            </a:xfrm>
            <a:custGeom>
              <a:avLst/>
              <a:gdLst>
                <a:gd name="connsiteX0" fmla="*/ 914399 w 1320799"/>
                <a:gd name="connsiteY0" fmla="*/ 0 h 2743199"/>
                <a:gd name="connsiteX1" fmla="*/ 1320799 w 1320799"/>
                <a:gd name="connsiteY1" fmla="*/ 0 h 2743199"/>
                <a:gd name="connsiteX2" fmla="*/ 1320799 w 1320799"/>
                <a:gd name="connsiteY2" fmla="*/ 1704622 h 2743199"/>
                <a:gd name="connsiteX3" fmla="*/ 282222 w 1320799"/>
                <a:gd name="connsiteY3" fmla="*/ 2743199 h 2743199"/>
                <a:gd name="connsiteX4" fmla="*/ 0 w 1320799"/>
                <a:gd name="connsiteY4" fmla="*/ 2460977 h 2743199"/>
                <a:gd name="connsiteX5" fmla="*/ 925688 w 1320799"/>
                <a:gd name="connsiteY5" fmla="*/ 1535289 h 2743199"/>
                <a:gd name="connsiteX6" fmla="*/ 914399 w 1320799"/>
                <a:gd name="connsiteY6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799" h="2743199">
                  <a:moveTo>
                    <a:pt x="914399" y="0"/>
                  </a:moveTo>
                  <a:lnTo>
                    <a:pt x="1320799" y="0"/>
                  </a:lnTo>
                  <a:lnTo>
                    <a:pt x="1320799" y="1704622"/>
                  </a:lnTo>
                  <a:lnTo>
                    <a:pt x="282222" y="2743199"/>
                  </a:lnTo>
                  <a:lnTo>
                    <a:pt x="0" y="2460977"/>
                  </a:lnTo>
                  <a:lnTo>
                    <a:pt x="925688" y="1535289"/>
                  </a:lnTo>
                  <a:lnTo>
                    <a:pt x="914399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F2F6850-1A00-F048-8EFC-3C259A1CDEF4}"/>
                </a:ext>
              </a:extLst>
            </p:cNvPr>
            <p:cNvSpPr/>
            <p:nvPr/>
          </p:nvSpPr>
          <p:spPr>
            <a:xfrm flipH="1">
              <a:off x="4007557" y="1964266"/>
              <a:ext cx="1320799" cy="2743199"/>
            </a:xfrm>
            <a:custGeom>
              <a:avLst/>
              <a:gdLst>
                <a:gd name="connsiteX0" fmla="*/ 914399 w 1320799"/>
                <a:gd name="connsiteY0" fmla="*/ 0 h 2743199"/>
                <a:gd name="connsiteX1" fmla="*/ 1320799 w 1320799"/>
                <a:gd name="connsiteY1" fmla="*/ 0 h 2743199"/>
                <a:gd name="connsiteX2" fmla="*/ 1320799 w 1320799"/>
                <a:gd name="connsiteY2" fmla="*/ 1704622 h 2743199"/>
                <a:gd name="connsiteX3" fmla="*/ 282222 w 1320799"/>
                <a:gd name="connsiteY3" fmla="*/ 2743199 h 2743199"/>
                <a:gd name="connsiteX4" fmla="*/ 0 w 1320799"/>
                <a:gd name="connsiteY4" fmla="*/ 2460977 h 2743199"/>
                <a:gd name="connsiteX5" fmla="*/ 925688 w 1320799"/>
                <a:gd name="connsiteY5" fmla="*/ 1535289 h 2743199"/>
                <a:gd name="connsiteX6" fmla="*/ 914399 w 1320799"/>
                <a:gd name="connsiteY6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799" h="2743199">
                  <a:moveTo>
                    <a:pt x="914399" y="0"/>
                  </a:moveTo>
                  <a:lnTo>
                    <a:pt x="1320799" y="0"/>
                  </a:lnTo>
                  <a:lnTo>
                    <a:pt x="1320799" y="1704622"/>
                  </a:lnTo>
                  <a:lnTo>
                    <a:pt x="282222" y="2743199"/>
                  </a:lnTo>
                  <a:lnTo>
                    <a:pt x="0" y="2460977"/>
                  </a:lnTo>
                  <a:lnTo>
                    <a:pt x="925688" y="1535289"/>
                  </a:lnTo>
                  <a:lnTo>
                    <a:pt x="914399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DAE974-628E-4E42-987C-A4E9A6C62506}"/>
                </a:ext>
              </a:extLst>
            </p:cNvPr>
            <p:cNvSpPr/>
            <p:nvPr/>
          </p:nvSpPr>
          <p:spPr>
            <a:xfrm rot="18877072">
              <a:off x="4933858" y="3111515"/>
              <a:ext cx="361245" cy="12716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8D3536-03CF-DB46-93DE-847997211408}"/>
                </a:ext>
              </a:extLst>
            </p:cNvPr>
            <p:cNvSpPr/>
            <p:nvPr/>
          </p:nvSpPr>
          <p:spPr>
            <a:xfrm rot="2700000">
              <a:off x="2525964" y="3113674"/>
              <a:ext cx="361245" cy="12716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590B3E-D3E5-9341-A090-8C7E76D76388}"/>
              </a:ext>
            </a:extLst>
          </p:cNvPr>
          <p:cNvGrpSpPr>
            <a:grpSpLocks noChangeAspect="1"/>
          </p:cNvGrpSpPr>
          <p:nvPr/>
        </p:nvGrpSpPr>
        <p:grpSpPr>
          <a:xfrm rot="20790150">
            <a:off x="5363587" y="792483"/>
            <a:ext cx="906780" cy="676033"/>
            <a:chOff x="2070773" y="1964266"/>
            <a:chExt cx="3679522" cy="27432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2FC6F77-21FA-E846-AF12-5779B4A146EE}"/>
                </a:ext>
              </a:extLst>
            </p:cNvPr>
            <p:cNvCxnSpPr/>
            <p:nvPr/>
          </p:nvCxnSpPr>
          <p:spPr>
            <a:xfrm flipH="1">
              <a:off x="5091290" y="4085412"/>
              <a:ext cx="237066" cy="237066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DFBB9B-AFD4-294F-B43A-11E6A2C4381F}"/>
                </a:ext>
              </a:extLst>
            </p:cNvPr>
            <p:cNvCxnSpPr/>
            <p:nvPr/>
          </p:nvCxnSpPr>
          <p:spPr>
            <a:xfrm>
              <a:off x="3815644" y="3420533"/>
              <a:ext cx="191913" cy="0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1C12BC-9FE7-D442-A2A7-B458956A92D2}"/>
                </a:ext>
              </a:extLst>
            </p:cNvPr>
            <p:cNvCxnSpPr/>
            <p:nvPr/>
          </p:nvCxnSpPr>
          <p:spPr>
            <a:xfrm>
              <a:off x="3815644" y="3138313"/>
              <a:ext cx="191913" cy="0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809D397-1DED-4F49-9C41-600D042C5350}"/>
                </a:ext>
              </a:extLst>
            </p:cNvPr>
            <p:cNvCxnSpPr/>
            <p:nvPr/>
          </p:nvCxnSpPr>
          <p:spPr>
            <a:xfrm>
              <a:off x="2489350" y="4085412"/>
              <a:ext cx="237066" cy="237066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22D957-22B2-1D43-8E8D-4A898BEA69D6}"/>
                </a:ext>
              </a:extLst>
            </p:cNvPr>
            <p:cNvSpPr/>
            <p:nvPr/>
          </p:nvSpPr>
          <p:spPr>
            <a:xfrm>
              <a:off x="2494845" y="1964267"/>
              <a:ext cx="1320799" cy="2743199"/>
            </a:xfrm>
            <a:custGeom>
              <a:avLst/>
              <a:gdLst>
                <a:gd name="connsiteX0" fmla="*/ 914399 w 1320799"/>
                <a:gd name="connsiteY0" fmla="*/ 0 h 2743199"/>
                <a:gd name="connsiteX1" fmla="*/ 1320799 w 1320799"/>
                <a:gd name="connsiteY1" fmla="*/ 0 h 2743199"/>
                <a:gd name="connsiteX2" fmla="*/ 1320799 w 1320799"/>
                <a:gd name="connsiteY2" fmla="*/ 1704622 h 2743199"/>
                <a:gd name="connsiteX3" fmla="*/ 282222 w 1320799"/>
                <a:gd name="connsiteY3" fmla="*/ 2743199 h 2743199"/>
                <a:gd name="connsiteX4" fmla="*/ 0 w 1320799"/>
                <a:gd name="connsiteY4" fmla="*/ 2460977 h 2743199"/>
                <a:gd name="connsiteX5" fmla="*/ 925688 w 1320799"/>
                <a:gd name="connsiteY5" fmla="*/ 1535289 h 2743199"/>
                <a:gd name="connsiteX6" fmla="*/ 914399 w 1320799"/>
                <a:gd name="connsiteY6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799" h="2743199">
                  <a:moveTo>
                    <a:pt x="914399" y="0"/>
                  </a:moveTo>
                  <a:lnTo>
                    <a:pt x="1320799" y="0"/>
                  </a:lnTo>
                  <a:lnTo>
                    <a:pt x="1320799" y="1704622"/>
                  </a:lnTo>
                  <a:lnTo>
                    <a:pt x="282222" y="2743199"/>
                  </a:lnTo>
                  <a:lnTo>
                    <a:pt x="0" y="2460977"/>
                  </a:lnTo>
                  <a:lnTo>
                    <a:pt x="925688" y="1535289"/>
                  </a:lnTo>
                  <a:lnTo>
                    <a:pt x="914399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7841B2-3E52-F244-A9C2-A5F40B7402CA}"/>
                </a:ext>
              </a:extLst>
            </p:cNvPr>
            <p:cNvSpPr/>
            <p:nvPr/>
          </p:nvSpPr>
          <p:spPr>
            <a:xfrm flipH="1">
              <a:off x="4007557" y="1964266"/>
              <a:ext cx="1320799" cy="2743199"/>
            </a:xfrm>
            <a:custGeom>
              <a:avLst/>
              <a:gdLst>
                <a:gd name="connsiteX0" fmla="*/ 914399 w 1320799"/>
                <a:gd name="connsiteY0" fmla="*/ 0 h 2743199"/>
                <a:gd name="connsiteX1" fmla="*/ 1320799 w 1320799"/>
                <a:gd name="connsiteY1" fmla="*/ 0 h 2743199"/>
                <a:gd name="connsiteX2" fmla="*/ 1320799 w 1320799"/>
                <a:gd name="connsiteY2" fmla="*/ 1704622 h 2743199"/>
                <a:gd name="connsiteX3" fmla="*/ 282222 w 1320799"/>
                <a:gd name="connsiteY3" fmla="*/ 2743199 h 2743199"/>
                <a:gd name="connsiteX4" fmla="*/ 0 w 1320799"/>
                <a:gd name="connsiteY4" fmla="*/ 2460977 h 2743199"/>
                <a:gd name="connsiteX5" fmla="*/ 925688 w 1320799"/>
                <a:gd name="connsiteY5" fmla="*/ 1535289 h 2743199"/>
                <a:gd name="connsiteX6" fmla="*/ 914399 w 1320799"/>
                <a:gd name="connsiteY6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799" h="2743199">
                  <a:moveTo>
                    <a:pt x="914399" y="0"/>
                  </a:moveTo>
                  <a:lnTo>
                    <a:pt x="1320799" y="0"/>
                  </a:lnTo>
                  <a:lnTo>
                    <a:pt x="1320799" y="1704622"/>
                  </a:lnTo>
                  <a:lnTo>
                    <a:pt x="282222" y="2743199"/>
                  </a:lnTo>
                  <a:lnTo>
                    <a:pt x="0" y="2460977"/>
                  </a:lnTo>
                  <a:lnTo>
                    <a:pt x="925688" y="1535289"/>
                  </a:lnTo>
                  <a:lnTo>
                    <a:pt x="914399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039469A-7A93-544B-A4CD-9BA618697E72}"/>
                </a:ext>
              </a:extLst>
            </p:cNvPr>
            <p:cNvSpPr/>
            <p:nvPr/>
          </p:nvSpPr>
          <p:spPr>
            <a:xfrm rot="18877072">
              <a:off x="4933858" y="3111515"/>
              <a:ext cx="361245" cy="12716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8C38219-253C-384D-81CE-26F52EEDE142}"/>
                </a:ext>
              </a:extLst>
            </p:cNvPr>
            <p:cNvSpPr/>
            <p:nvPr/>
          </p:nvSpPr>
          <p:spPr>
            <a:xfrm rot="2700000">
              <a:off x="2525964" y="3113674"/>
              <a:ext cx="361245" cy="12716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FC8E86-2798-FA48-8840-05A362269448}"/>
              </a:ext>
            </a:extLst>
          </p:cNvPr>
          <p:cNvGrpSpPr>
            <a:grpSpLocks noChangeAspect="1"/>
          </p:cNvGrpSpPr>
          <p:nvPr/>
        </p:nvGrpSpPr>
        <p:grpSpPr>
          <a:xfrm rot="7516715">
            <a:off x="6325219" y="3186612"/>
            <a:ext cx="906780" cy="676033"/>
            <a:chOff x="2070773" y="1964266"/>
            <a:chExt cx="3679522" cy="27432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CB68A22-5DFC-9F41-B08C-FBC62B4B135A}"/>
                </a:ext>
              </a:extLst>
            </p:cNvPr>
            <p:cNvCxnSpPr/>
            <p:nvPr/>
          </p:nvCxnSpPr>
          <p:spPr>
            <a:xfrm flipH="1">
              <a:off x="5091290" y="4085412"/>
              <a:ext cx="237066" cy="237066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2618E8E-7011-1847-8BF6-9F4C4284FCB0}"/>
                </a:ext>
              </a:extLst>
            </p:cNvPr>
            <p:cNvCxnSpPr/>
            <p:nvPr/>
          </p:nvCxnSpPr>
          <p:spPr>
            <a:xfrm>
              <a:off x="3815644" y="3420533"/>
              <a:ext cx="191913" cy="0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632A353-89D4-194D-AA6A-CCEA9D782EED}"/>
                </a:ext>
              </a:extLst>
            </p:cNvPr>
            <p:cNvCxnSpPr/>
            <p:nvPr/>
          </p:nvCxnSpPr>
          <p:spPr>
            <a:xfrm>
              <a:off x="3815644" y="3138313"/>
              <a:ext cx="191913" cy="0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54F9B0-4EC9-4149-BE66-E4F2AF0D2EFC}"/>
                </a:ext>
              </a:extLst>
            </p:cNvPr>
            <p:cNvCxnSpPr/>
            <p:nvPr/>
          </p:nvCxnSpPr>
          <p:spPr>
            <a:xfrm>
              <a:off x="2489350" y="4085412"/>
              <a:ext cx="237066" cy="237066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A7B7B1C-51DE-FF4C-979C-ABC704B36E85}"/>
                </a:ext>
              </a:extLst>
            </p:cNvPr>
            <p:cNvSpPr/>
            <p:nvPr/>
          </p:nvSpPr>
          <p:spPr>
            <a:xfrm>
              <a:off x="2494845" y="1964267"/>
              <a:ext cx="1320799" cy="2743199"/>
            </a:xfrm>
            <a:custGeom>
              <a:avLst/>
              <a:gdLst>
                <a:gd name="connsiteX0" fmla="*/ 914399 w 1320799"/>
                <a:gd name="connsiteY0" fmla="*/ 0 h 2743199"/>
                <a:gd name="connsiteX1" fmla="*/ 1320799 w 1320799"/>
                <a:gd name="connsiteY1" fmla="*/ 0 h 2743199"/>
                <a:gd name="connsiteX2" fmla="*/ 1320799 w 1320799"/>
                <a:gd name="connsiteY2" fmla="*/ 1704622 h 2743199"/>
                <a:gd name="connsiteX3" fmla="*/ 282222 w 1320799"/>
                <a:gd name="connsiteY3" fmla="*/ 2743199 h 2743199"/>
                <a:gd name="connsiteX4" fmla="*/ 0 w 1320799"/>
                <a:gd name="connsiteY4" fmla="*/ 2460977 h 2743199"/>
                <a:gd name="connsiteX5" fmla="*/ 925688 w 1320799"/>
                <a:gd name="connsiteY5" fmla="*/ 1535289 h 2743199"/>
                <a:gd name="connsiteX6" fmla="*/ 914399 w 1320799"/>
                <a:gd name="connsiteY6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799" h="2743199">
                  <a:moveTo>
                    <a:pt x="914399" y="0"/>
                  </a:moveTo>
                  <a:lnTo>
                    <a:pt x="1320799" y="0"/>
                  </a:lnTo>
                  <a:lnTo>
                    <a:pt x="1320799" y="1704622"/>
                  </a:lnTo>
                  <a:lnTo>
                    <a:pt x="282222" y="2743199"/>
                  </a:lnTo>
                  <a:lnTo>
                    <a:pt x="0" y="2460977"/>
                  </a:lnTo>
                  <a:lnTo>
                    <a:pt x="925688" y="1535289"/>
                  </a:lnTo>
                  <a:lnTo>
                    <a:pt x="914399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E9C4C22-E17B-C045-B6D9-CC2594058757}"/>
                </a:ext>
              </a:extLst>
            </p:cNvPr>
            <p:cNvSpPr/>
            <p:nvPr/>
          </p:nvSpPr>
          <p:spPr>
            <a:xfrm flipH="1">
              <a:off x="4007557" y="1964266"/>
              <a:ext cx="1320799" cy="2743199"/>
            </a:xfrm>
            <a:custGeom>
              <a:avLst/>
              <a:gdLst>
                <a:gd name="connsiteX0" fmla="*/ 914399 w 1320799"/>
                <a:gd name="connsiteY0" fmla="*/ 0 h 2743199"/>
                <a:gd name="connsiteX1" fmla="*/ 1320799 w 1320799"/>
                <a:gd name="connsiteY1" fmla="*/ 0 h 2743199"/>
                <a:gd name="connsiteX2" fmla="*/ 1320799 w 1320799"/>
                <a:gd name="connsiteY2" fmla="*/ 1704622 h 2743199"/>
                <a:gd name="connsiteX3" fmla="*/ 282222 w 1320799"/>
                <a:gd name="connsiteY3" fmla="*/ 2743199 h 2743199"/>
                <a:gd name="connsiteX4" fmla="*/ 0 w 1320799"/>
                <a:gd name="connsiteY4" fmla="*/ 2460977 h 2743199"/>
                <a:gd name="connsiteX5" fmla="*/ 925688 w 1320799"/>
                <a:gd name="connsiteY5" fmla="*/ 1535289 h 2743199"/>
                <a:gd name="connsiteX6" fmla="*/ 914399 w 1320799"/>
                <a:gd name="connsiteY6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799" h="2743199">
                  <a:moveTo>
                    <a:pt x="914399" y="0"/>
                  </a:moveTo>
                  <a:lnTo>
                    <a:pt x="1320799" y="0"/>
                  </a:lnTo>
                  <a:lnTo>
                    <a:pt x="1320799" y="1704622"/>
                  </a:lnTo>
                  <a:lnTo>
                    <a:pt x="282222" y="2743199"/>
                  </a:lnTo>
                  <a:lnTo>
                    <a:pt x="0" y="2460977"/>
                  </a:lnTo>
                  <a:lnTo>
                    <a:pt x="925688" y="1535289"/>
                  </a:lnTo>
                  <a:lnTo>
                    <a:pt x="914399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6660F7-0ABD-6D4A-9A2B-45A6AFFCF981}"/>
                </a:ext>
              </a:extLst>
            </p:cNvPr>
            <p:cNvSpPr/>
            <p:nvPr/>
          </p:nvSpPr>
          <p:spPr>
            <a:xfrm rot="18877072">
              <a:off x="4933858" y="3111515"/>
              <a:ext cx="361245" cy="12716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73FDD3A-2572-9143-B55E-FE7D03C9B5B2}"/>
                </a:ext>
              </a:extLst>
            </p:cNvPr>
            <p:cNvSpPr/>
            <p:nvPr/>
          </p:nvSpPr>
          <p:spPr>
            <a:xfrm rot="2700000">
              <a:off x="2525964" y="3113674"/>
              <a:ext cx="361245" cy="12716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9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D53B96F-ECBF-804D-95D6-48BC61E9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979741"/>
            <a:ext cx="8412480" cy="48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8F1992-90D9-9043-8D4A-5B1CCF925F51}"/>
              </a:ext>
            </a:extLst>
          </p:cNvPr>
          <p:cNvSpPr txBox="1"/>
          <p:nvPr/>
        </p:nvSpPr>
        <p:spPr>
          <a:xfrm>
            <a:off x="4010485" y="6425293"/>
            <a:ext cx="5020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http://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www.hvtn.org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en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/science/HVTN-studies/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AMPstudy.html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66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ADC87-AFCC-8743-87E0-EB46A158A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143000"/>
            <a:ext cx="841248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4DA0F-7A4B-394C-9DC2-93CE76B17A7F}"/>
              </a:ext>
            </a:extLst>
          </p:cNvPr>
          <p:cNvSpPr txBox="1"/>
          <p:nvPr/>
        </p:nvSpPr>
        <p:spPr>
          <a:xfrm>
            <a:off x="985042" y="6425293"/>
            <a:ext cx="80457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Image from: https://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www.scripps.edu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/news-and-events/press-room/2019/20190710-burton-nih-award-new-hiv-vaccination.html</a:t>
            </a:r>
          </a:p>
        </p:txBody>
      </p:sp>
    </p:spTree>
    <p:extLst>
      <p:ext uri="{BB962C8B-B14F-4D97-AF65-F5344CB8AC3E}">
        <p14:creationId xmlns:p14="http://schemas.microsoft.com/office/powerpoint/2010/main" val="240614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367" y="1189242"/>
            <a:ext cx="83790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/>
              <a:buChar char="•"/>
            </a:pPr>
            <a:r>
              <a:rPr lang="en-US" sz="2800" dirty="0">
                <a:latin typeface="Helvetica"/>
                <a:cs typeface="Helvetica"/>
              </a:rPr>
              <a:t>List three ways in which pre-exposure prophylaxis (</a:t>
            </a:r>
            <a:r>
              <a:rPr lang="en-US" sz="2800" dirty="0" err="1">
                <a:latin typeface="Helvetica"/>
                <a:cs typeface="Helvetica"/>
              </a:rPr>
              <a:t>PrEP</a:t>
            </a:r>
            <a:r>
              <a:rPr lang="en-US" sz="2800" dirty="0">
                <a:latin typeface="Helvetica"/>
                <a:cs typeface="Helvetica"/>
              </a:rPr>
              <a:t>) may be delivered in the future.</a:t>
            </a:r>
          </a:p>
          <a:p>
            <a:pPr marL="342900" indent="-342900">
              <a:spcAft>
                <a:spcPts val="2400"/>
              </a:spcAft>
              <a:buFont typeface="Arial"/>
              <a:buChar char="•"/>
            </a:pPr>
            <a:r>
              <a:rPr lang="en-US" sz="2800" dirty="0">
                <a:latin typeface="Helvetica"/>
                <a:cs typeface="Helvetica"/>
              </a:rPr>
              <a:t>Describe the results of HPTN 083 and what this means for </a:t>
            </a:r>
            <a:r>
              <a:rPr lang="en-US" sz="2800" dirty="0" err="1">
                <a:latin typeface="Helvetica"/>
                <a:cs typeface="Helvetica"/>
              </a:rPr>
              <a:t>PrEP</a:t>
            </a:r>
            <a:r>
              <a:rPr lang="en-US" sz="2800" dirty="0">
                <a:latin typeface="Helvetica"/>
                <a:cs typeface="Helvetica"/>
              </a:rPr>
              <a:t> in the near term.</a:t>
            </a:r>
          </a:p>
          <a:p>
            <a:pPr marL="342900" indent="-342900">
              <a:spcAft>
                <a:spcPts val="2400"/>
              </a:spcAft>
              <a:buFont typeface="Arial"/>
              <a:buChar char="•"/>
            </a:pPr>
            <a:r>
              <a:rPr lang="en-US" sz="2800" dirty="0">
                <a:latin typeface="Helvetica"/>
                <a:cs typeface="Helvetica"/>
              </a:rPr>
              <a:t>Identify the agent currently under investigation as implantable </a:t>
            </a:r>
            <a:r>
              <a:rPr lang="en-US" sz="2800" dirty="0" err="1">
                <a:latin typeface="Helvetica"/>
                <a:cs typeface="Helvetica"/>
              </a:rPr>
              <a:t>PrEP.</a:t>
            </a:r>
            <a:endParaRPr lang="en-US" sz="2800" dirty="0">
              <a:latin typeface="Helvetica"/>
              <a:cs typeface="Helvetica"/>
            </a:endParaRPr>
          </a:p>
          <a:p>
            <a:pPr marL="342900" indent="-342900">
              <a:spcAft>
                <a:spcPts val="2400"/>
              </a:spcAft>
              <a:buFont typeface="Arial"/>
              <a:buChar char="•"/>
            </a:pPr>
            <a:r>
              <a:rPr lang="en-US" sz="2800" dirty="0">
                <a:latin typeface="Helvetica"/>
                <a:cs typeface="Helvetica"/>
              </a:rPr>
              <a:t>Explain how broadly neutralizing antibodies work to prevent HIV infections.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9367" y="296919"/>
            <a:ext cx="837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/>
                <a:cs typeface="Helvetica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50372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0239E-641E-1448-80C7-CF01062F8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143000"/>
            <a:ext cx="841248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21008-6B29-C340-9C85-5D6F4DB0842F}"/>
              </a:ext>
            </a:extLst>
          </p:cNvPr>
          <p:cNvSpPr txBox="1"/>
          <p:nvPr/>
        </p:nvSpPr>
        <p:spPr>
          <a:xfrm>
            <a:off x="985042" y="6425293"/>
            <a:ext cx="80457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Image from: https://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www.scripps.edu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/news-and-events/press-room/2019/20190710-burton-nih-award-new-hiv-vaccination.html</a:t>
            </a:r>
          </a:p>
        </p:txBody>
      </p:sp>
    </p:spTree>
    <p:extLst>
      <p:ext uri="{BB962C8B-B14F-4D97-AF65-F5344CB8AC3E}">
        <p14:creationId xmlns:p14="http://schemas.microsoft.com/office/powerpoint/2010/main" val="459112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52D45-0A39-0C48-9279-2598F8E4BD0E}"/>
              </a:ext>
            </a:extLst>
          </p:cNvPr>
          <p:cNvSpPr txBox="1"/>
          <p:nvPr/>
        </p:nvSpPr>
        <p:spPr>
          <a:xfrm>
            <a:off x="314413" y="296921"/>
            <a:ext cx="845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Breadth &amp; potency of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bnAbs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are important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5B405CE-5569-9745-B503-FD3F1A85DA13}"/>
              </a:ext>
            </a:extLst>
          </p:cNvPr>
          <p:cNvGrpSpPr/>
          <p:nvPr/>
        </p:nvGrpSpPr>
        <p:grpSpPr>
          <a:xfrm>
            <a:off x="427105" y="2032067"/>
            <a:ext cx="705495" cy="712873"/>
            <a:chOff x="515493" y="1124855"/>
            <a:chExt cx="705495" cy="71287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1CF44F3-A07C-064B-BBEB-A9D5C4680776}"/>
                </a:ext>
              </a:extLst>
            </p:cNvPr>
            <p:cNvSpPr/>
            <p:nvPr/>
          </p:nvSpPr>
          <p:spPr>
            <a:xfrm>
              <a:off x="631016" y="1242204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7CFA859-101F-9D4C-BEE6-7461E95B9FE5}"/>
                </a:ext>
              </a:extLst>
            </p:cNvPr>
            <p:cNvGrpSpPr/>
            <p:nvPr/>
          </p:nvGrpSpPr>
          <p:grpSpPr>
            <a:xfrm>
              <a:off x="515493" y="1124855"/>
              <a:ext cx="705495" cy="712873"/>
              <a:chOff x="515493" y="1124855"/>
              <a:chExt cx="705495" cy="712873"/>
            </a:xfrm>
          </p:grpSpPr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90D2007B-7E91-8446-BA3C-976E0B2E1F93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3849B0F3-59DB-264B-AEEA-D9D7C24A1EFA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9EBFD67-2D33-5A47-9290-E95FCE81BD69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14" name="Triangle 13">
                  <a:extLst>
                    <a:ext uri="{FF2B5EF4-FFF2-40B4-BE49-F238E27FC236}">
                      <a16:creationId xmlns:a16="http://schemas.microsoft.com/office/drawing/2014/main" id="{077B1F70-AA8A-0047-8C91-488C53B3EFA8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riangle 14">
                  <a:extLst>
                    <a:ext uri="{FF2B5EF4-FFF2-40B4-BE49-F238E27FC236}">
                      <a16:creationId xmlns:a16="http://schemas.microsoft.com/office/drawing/2014/main" id="{28E7942B-27B7-AD44-BD58-47CF6AA47F4A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F9BDFC1-E914-2A4E-84AD-3AB52D1B7E55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21" name="Triangle 20">
                  <a:extLst>
                    <a:ext uri="{FF2B5EF4-FFF2-40B4-BE49-F238E27FC236}">
                      <a16:creationId xmlns:a16="http://schemas.microsoft.com/office/drawing/2014/main" id="{F8144C66-C867-9048-B65A-6CC3CB2B29EF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riangle 21">
                  <a:extLst>
                    <a:ext uri="{FF2B5EF4-FFF2-40B4-BE49-F238E27FC236}">
                      <a16:creationId xmlns:a16="http://schemas.microsoft.com/office/drawing/2014/main" id="{5D2F036F-30D8-5944-B2F2-A8B247E53AE1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9BFDDB7-126A-4247-B150-3DB99F4752D5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25" name="Triangle 24">
                  <a:extLst>
                    <a:ext uri="{FF2B5EF4-FFF2-40B4-BE49-F238E27FC236}">
                      <a16:creationId xmlns:a16="http://schemas.microsoft.com/office/drawing/2014/main" id="{12C5917F-8B19-8A4A-A1FE-ED67199D0135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A03EB848-2474-4143-BC0C-63E4D124925B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CDF2F10-FD13-2643-BFAE-CD775F09469C}"/>
              </a:ext>
            </a:extLst>
          </p:cNvPr>
          <p:cNvGrpSpPr/>
          <p:nvPr/>
        </p:nvGrpSpPr>
        <p:grpSpPr>
          <a:xfrm>
            <a:off x="1519975" y="2032067"/>
            <a:ext cx="705495" cy="712873"/>
            <a:chOff x="1553474" y="1124855"/>
            <a:chExt cx="705495" cy="71287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E90B08-013F-E544-9861-9827CB1FB849}"/>
                </a:ext>
              </a:extLst>
            </p:cNvPr>
            <p:cNvSpPr/>
            <p:nvPr/>
          </p:nvSpPr>
          <p:spPr>
            <a:xfrm>
              <a:off x="1668997" y="1242204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5C59344-5B04-A149-8B1C-68226420F0DE}"/>
                </a:ext>
              </a:extLst>
            </p:cNvPr>
            <p:cNvGrpSpPr/>
            <p:nvPr/>
          </p:nvGrpSpPr>
          <p:grpSpPr>
            <a:xfrm>
              <a:off x="1553474" y="1124855"/>
              <a:ext cx="705495" cy="712873"/>
              <a:chOff x="515493" y="1124855"/>
              <a:chExt cx="705495" cy="712873"/>
            </a:xfrm>
          </p:grpSpPr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10A33719-32D3-AC4E-BEA1-595AF078428A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iangle 30">
                <a:extLst>
                  <a:ext uri="{FF2B5EF4-FFF2-40B4-BE49-F238E27FC236}">
                    <a16:creationId xmlns:a16="http://schemas.microsoft.com/office/drawing/2014/main" id="{B7E6AF7C-9857-EA47-BEDE-7E28E0BE69B4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9A7069E-5796-4840-8AB3-6497E35C0899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39" name="Triangle 38">
                  <a:extLst>
                    <a:ext uri="{FF2B5EF4-FFF2-40B4-BE49-F238E27FC236}">
                      <a16:creationId xmlns:a16="http://schemas.microsoft.com/office/drawing/2014/main" id="{7BFC3C30-5C87-CE49-9C24-082BA19374FA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>
                  <a:extLst>
                    <a:ext uri="{FF2B5EF4-FFF2-40B4-BE49-F238E27FC236}">
                      <a16:creationId xmlns:a16="http://schemas.microsoft.com/office/drawing/2014/main" id="{72D65451-9294-6843-83EB-B866D096C29A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C8767C9-7434-7245-9B6E-4CDCECB7D4D3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37" name="Triangle 36">
                  <a:extLst>
                    <a:ext uri="{FF2B5EF4-FFF2-40B4-BE49-F238E27FC236}">
                      <a16:creationId xmlns:a16="http://schemas.microsoft.com/office/drawing/2014/main" id="{8356B61B-D25B-3641-848F-CFB14DF60C91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riangle 37">
                  <a:extLst>
                    <a:ext uri="{FF2B5EF4-FFF2-40B4-BE49-F238E27FC236}">
                      <a16:creationId xmlns:a16="http://schemas.microsoft.com/office/drawing/2014/main" id="{04642ACA-2DDF-6D41-B2A0-01D428F87C6D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E81FA09-ACE1-5446-9BC6-B684D896463A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35" name="Triangle 34">
                  <a:extLst>
                    <a:ext uri="{FF2B5EF4-FFF2-40B4-BE49-F238E27FC236}">
                      <a16:creationId xmlns:a16="http://schemas.microsoft.com/office/drawing/2014/main" id="{4EE0EC12-7FD7-B84F-95C5-80A015EA46A3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riangle 35">
                  <a:extLst>
                    <a:ext uri="{FF2B5EF4-FFF2-40B4-BE49-F238E27FC236}">
                      <a16:creationId xmlns:a16="http://schemas.microsoft.com/office/drawing/2014/main" id="{CA45DD2F-7CC4-8846-9DD6-E2319987597A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3F53620-68E2-CF4F-911E-8AC50F26C2C4}"/>
              </a:ext>
            </a:extLst>
          </p:cNvPr>
          <p:cNvGrpSpPr/>
          <p:nvPr/>
        </p:nvGrpSpPr>
        <p:grpSpPr>
          <a:xfrm>
            <a:off x="2612845" y="2032067"/>
            <a:ext cx="705495" cy="712873"/>
            <a:chOff x="2572241" y="1124855"/>
            <a:chExt cx="705495" cy="71287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7FB9E62-00E4-B34B-9635-01266430620C}"/>
                </a:ext>
              </a:extLst>
            </p:cNvPr>
            <p:cNvSpPr/>
            <p:nvPr/>
          </p:nvSpPr>
          <p:spPr>
            <a:xfrm>
              <a:off x="2687764" y="1242204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2D11DE-E68F-BB41-BBB0-2327550BE6F6}"/>
                </a:ext>
              </a:extLst>
            </p:cNvPr>
            <p:cNvGrpSpPr/>
            <p:nvPr/>
          </p:nvGrpSpPr>
          <p:grpSpPr>
            <a:xfrm>
              <a:off x="2572241" y="1124855"/>
              <a:ext cx="705495" cy="712873"/>
              <a:chOff x="515493" y="1124855"/>
              <a:chExt cx="705495" cy="712873"/>
            </a:xfrm>
          </p:grpSpPr>
          <p:sp>
            <p:nvSpPr>
              <p:cNvPr id="43" name="Triangle 42">
                <a:extLst>
                  <a:ext uri="{FF2B5EF4-FFF2-40B4-BE49-F238E27FC236}">
                    <a16:creationId xmlns:a16="http://schemas.microsoft.com/office/drawing/2014/main" id="{91E0945D-192B-E243-83F3-583FA2A27CAC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riangle 43">
                <a:extLst>
                  <a:ext uri="{FF2B5EF4-FFF2-40B4-BE49-F238E27FC236}">
                    <a16:creationId xmlns:a16="http://schemas.microsoft.com/office/drawing/2014/main" id="{D042B0AD-1CE2-F14E-96D2-C51DEB6AC063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D812798-D6B2-A64A-9E4E-A678B01BD90E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52" name="Triangle 51">
                  <a:extLst>
                    <a:ext uri="{FF2B5EF4-FFF2-40B4-BE49-F238E27FC236}">
                      <a16:creationId xmlns:a16="http://schemas.microsoft.com/office/drawing/2014/main" id="{29E9974A-7542-9742-9B94-AF24D3EA8E27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riangle 52">
                  <a:extLst>
                    <a:ext uri="{FF2B5EF4-FFF2-40B4-BE49-F238E27FC236}">
                      <a16:creationId xmlns:a16="http://schemas.microsoft.com/office/drawing/2014/main" id="{D8EDBF98-EC00-854B-BCE5-D0538D3C06B3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E83BF9B-BFF7-3D48-BB57-58C16BBD72F5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50" name="Triangle 49">
                  <a:extLst>
                    <a:ext uri="{FF2B5EF4-FFF2-40B4-BE49-F238E27FC236}">
                      <a16:creationId xmlns:a16="http://schemas.microsoft.com/office/drawing/2014/main" id="{D9C15BB3-E473-264F-91AF-031ACF165842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riangle 50">
                  <a:extLst>
                    <a:ext uri="{FF2B5EF4-FFF2-40B4-BE49-F238E27FC236}">
                      <a16:creationId xmlns:a16="http://schemas.microsoft.com/office/drawing/2014/main" id="{1BA3EDD4-6B02-E94F-8EC2-4D01ACDBE193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E0B86BD-CAB7-5A4B-9A7A-457CB7865A16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48" name="Triangle 47">
                  <a:extLst>
                    <a:ext uri="{FF2B5EF4-FFF2-40B4-BE49-F238E27FC236}">
                      <a16:creationId xmlns:a16="http://schemas.microsoft.com/office/drawing/2014/main" id="{DDAED3AB-7A67-BC41-AC4F-DB454917A2D6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riangle 48">
                  <a:extLst>
                    <a:ext uri="{FF2B5EF4-FFF2-40B4-BE49-F238E27FC236}">
                      <a16:creationId xmlns:a16="http://schemas.microsoft.com/office/drawing/2014/main" id="{C0DE5291-E3C5-4141-8F7A-24F5EC9FD0CE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C55A5DA-A0B5-AA41-85EF-F0CBA1D57087}"/>
              </a:ext>
            </a:extLst>
          </p:cNvPr>
          <p:cNvGrpSpPr/>
          <p:nvPr/>
        </p:nvGrpSpPr>
        <p:grpSpPr>
          <a:xfrm>
            <a:off x="3705715" y="2032067"/>
            <a:ext cx="705495" cy="712873"/>
            <a:chOff x="3657322" y="1123587"/>
            <a:chExt cx="705495" cy="71287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AD380F1-D5E1-BC4D-BED3-0DC94655DB07}"/>
                </a:ext>
              </a:extLst>
            </p:cNvPr>
            <p:cNvSpPr/>
            <p:nvPr/>
          </p:nvSpPr>
          <p:spPr>
            <a:xfrm>
              <a:off x="3772845" y="1240936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AD9D9F9-8ECB-4D47-AFFC-48C2D578032C}"/>
                </a:ext>
              </a:extLst>
            </p:cNvPr>
            <p:cNvGrpSpPr/>
            <p:nvPr/>
          </p:nvGrpSpPr>
          <p:grpSpPr>
            <a:xfrm>
              <a:off x="3657322" y="1123587"/>
              <a:ext cx="705495" cy="712873"/>
              <a:chOff x="515493" y="1124855"/>
              <a:chExt cx="705495" cy="712873"/>
            </a:xfrm>
          </p:grpSpPr>
          <p:sp>
            <p:nvSpPr>
              <p:cNvPr id="56" name="Triangle 55">
                <a:extLst>
                  <a:ext uri="{FF2B5EF4-FFF2-40B4-BE49-F238E27FC236}">
                    <a16:creationId xmlns:a16="http://schemas.microsoft.com/office/drawing/2014/main" id="{B9524CFE-8D5A-DE44-8BF3-735F59E1C2FB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riangle 56">
                <a:extLst>
                  <a:ext uri="{FF2B5EF4-FFF2-40B4-BE49-F238E27FC236}">
                    <a16:creationId xmlns:a16="http://schemas.microsoft.com/office/drawing/2014/main" id="{41894068-BCFE-D140-ACEC-0A95CF13F9F3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9EA023E-D1F8-BE42-8D8F-4B4BBE10741E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65" name="Triangle 64">
                  <a:extLst>
                    <a:ext uri="{FF2B5EF4-FFF2-40B4-BE49-F238E27FC236}">
                      <a16:creationId xmlns:a16="http://schemas.microsoft.com/office/drawing/2014/main" id="{6EA9CE6D-451A-824D-97FB-E419FB07D801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riangle 65">
                  <a:extLst>
                    <a:ext uri="{FF2B5EF4-FFF2-40B4-BE49-F238E27FC236}">
                      <a16:creationId xmlns:a16="http://schemas.microsoft.com/office/drawing/2014/main" id="{32F75820-6D2C-A14A-A935-86BBEC8EA003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FAA438B-E2E4-7745-974E-235C5A879A81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63" name="Triangle 62">
                  <a:extLst>
                    <a:ext uri="{FF2B5EF4-FFF2-40B4-BE49-F238E27FC236}">
                      <a16:creationId xmlns:a16="http://schemas.microsoft.com/office/drawing/2014/main" id="{29EC70FD-89C1-3049-9FA2-7BD286CCF0B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riangle 63">
                  <a:extLst>
                    <a:ext uri="{FF2B5EF4-FFF2-40B4-BE49-F238E27FC236}">
                      <a16:creationId xmlns:a16="http://schemas.microsoft.com/office/drawing/2014/main" id="{C882F3A5-B553-F448-A4D4-769A81C65075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98A4BBF-8E1E-8E47-9222-482E9D31147C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61" name="Triangle 60">
                  <a:extLst>
                    <a:ext uri="{FF2B5EF4-FFF2-40B4-BE49-F238E27FC236}">
                      <a16:creationId xmlns:a16="http://schemas.microsoft.com/office/drawing/2014/main" id="{28538F26-6628-F245-919C-9568EAA6259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riangle 61">
                  <a:extLst>
                    <a:ext uri="{FF2B5EF4-FFF2-40B4-BE49-F238E27FC236}">
                      <a16:creationId xmlns:a16="http://schemas.microsoft.com/office/drawing/2014/main" id="{EBFE8CB4-37D1-6742-A0A6-56DF4F9CC919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1084612-98C7-DC47-8726-5C67F79AA290}"/>
              </a:ext>
            </a:extLst>
          </p:cNvPr>
          <p:cNvGrpSpPr/>
          <p:nvPr/>
        </p:nvGrpSpPr>
        <p:grpSpPr>
          <a:xfrm>
            <a:off x="4798585" y="2032067"/>
            <a:ext cx="705495" cy="712873"/>
            <a:chOff x="4821825" y="1112941"/>
            <a:chExt cx="705495" cy="712873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1D4B4E9-7C94-C84E-8741-99FF0F301200}"/>
                </a:ext>
              </a:extLst>
            </p:cNvPr>
            <p:cNvSpPr/>
            <p:nvPr/>
          </p:nvSpPr>
          <p:spPr>
            <a:xfrm>
              <a:off x="4937348" y="1230290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08E6847-FE0F-2E40-A9A7-2DCF0DF021A3}"/>
                </a:ext>
              </a:extLst>
            </p:cNvPr>
            <p:cNvGrpSpPr/>
            <p:nvPr/>
          </p:nvGrpSpPr>
          <p:grpSpPr>
            <a:xfrm>
              <a:off x="4821825" y="1112941"/>
              <a:ext cx="705495" cy="712873"/>
              <a:chOff x="515493" y="1124855"/>
              <a:chExt cx="705495" cy="712873"/>
            </a:xfrm>
          </p:grpSpPr>
          <p:sp>
            <p:nvSpPr>
              <p:cNvPr id="69" name="Triangle 68">
                <a:extLst>
                  <a:ext uri="{FF2B5EF4-FFF2-40B4-BE49-F238E27FC236}">
                    <a16:creationId xmlns:a16="http://schemas.microsoft.com/office/drawing/2014/main" id="{28B645C2-5C3D-6748-9690-C571CB7353B2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riangle 69">
                <a:extLst>
                  <a:ext uri="{FF2B5EF4-FFF2-40B4-BE49-F238E27FC236}">
                    <a16:creationId xmlns:a16="http://schemas.microsoft.com/office/drawing/2014/main" id="{4BD0D353-68D3-F841-9684-B8E8779B1F1D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979CF0A-FA1C-E24B-AF44-494E16D760A7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78" name="Triangle 77">
                  <a:extLst>
                    <a:ext uri="{FF2B5EF4-FFF2-40B4-BE49-F238E27FC236}">
                      <a16:creationId xmlns:a16="http://schemas.microsoft.com/office/drawing/2014/main" id="{44D9BAB0-A9D8-9A45-A4C4-DB849DC33550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riangle 78">
                  <a:extLst>
                    <a:ext uri="{FF2B5EF4-FFF2-40B4-BE49-F238E27FC236}">
                      <a16:creationId xmlns:a16="http://schemas.microsoft.com/office/drawing/2014/main" id="{80E93BBE-C3B4-A343-8021-8A989C1B0895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85D1207-3F9C-D840-9D72-CC3B6DC8ABCB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76" name="Triangle 75">
                  <a:extLst>
                    <a:ext uri="{FF2B5EF4-FFF2-40B4-BE49-F238E27FC236}">
                      <a16:creationId xmlns:a16="http://schemas.microsoft.com/office/drawing/2014/main" id="{A7A74135-EC86-974B-AFCC-C55B837E7088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riangle 76">
                  <a:extLst>
                    <a:ext uri="{FF2B5EF4-FFF2-40B4-BE49-F238E27FC236}">
                      <a16:creationId xmlns:a16="http://schemas.microsoft.com/office/drawing/2014/main" id="{DCD59C23-F957-2142-9D30-8B73360A807B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A5FD715-06BF-0E42-A5A4-31D7CCD502A0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74" name="Triangle 73">
                  <a:extLst>
                    <a:ext uri="{FF2B5EF4-FFF2-40B4-BE49-F238E27FC236}">
                      <a16:creationId xmlns:a16="http://schemas.microsoft.com/office/drawing/2014/main" id="{9D235049-E129-B844-AF1C-808BF4894770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iangle 74">
                  <a:extLst>
                    <a:ext uri="{FF2B5EF4-FFF2-40B4-BE49-F238E27FC236}">
                      <a16:creationId xmlns:a16="http://schemas.microsoft.com/office/drawing/2014/main" id="{7AE1571E-07D6-144F-95F5-523224214EB6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6B9487C-0BCB-0E40-89C0-37900D138038}"/>
              </a:ext>
            </a:extLst>
          </p:cNvPr>
          <p:cNvGrpSpPr/>
          <p:nvPr/>
        </p:nvGrpSpPr>
        <p:grpSpPr>
          <a:xfrm>
            <a:off x="5891455" y="2032067"/>
            <a:ext cx="705495" cy="712873"/>
            <a:chOff x="5876688" y="1073376"/>
            <a:chExt cx="705495" cy="71287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4FF3CE1-938A-6A46-8472-6EA0026230B4}"/>
                </a:ext>
              </a:extLst>
            </p:cNvPr>
            <p:cNvSpPr/>
            <p:nvPr/>
          </p:nvSpPr>
          <p:spPr>
            <a:xfrm>
              <a:off x="5992211" y="1190725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D19AAA7-467F-F345-B70C-D37B3A67958B}"/>
                </a:ext>
              </a:extLst>
            </p:cNvPr>
            <p:cNvGrpSpPr/>
            <p:nvPr/>
          </p:nvGrpSpPr>
          <p:grpSpPr>
            <a:xfrm>
              <a:off x="5876688" y="1073376"/>
              <a:ext cx="705495" cy="712873"/>
              <a:chOff x="515493" y="1124855"/>
              <a:chExt cx="705495" cy="712873"/>
            </a:xfrm>
          </p:grpSpPr>
          <p:sp>
            <p:nvSpPr>
              <p:cNvPr id="82" name="Triangle 81">
                <a:extLst>
                  <a:ext uri="{FF2B5EF4-FFF2-40B4-BE49-F238E27FC236}">
                    <a16:creationId xmlns:a16="http://schemas.microsoft.com/office/drawing/2014/main" id="{A812D81B-4717-184B-AB96-233A3ABD8758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riangle 82">
                <a:extLst>
                  <a:ext uri="{FF2B5EF4-FFF2-40B4-BE49-F238E27FC236}">
                    <a16:creationId xmlns:a16="http://schemas.microsoft.com/office/drawing/2014/main" id="{ECF64C10-A147-E444-A067-67A41C830932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32300EF-A144-1A4D-8039-FBF7F2243D35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91" name="Triangle 90">
                  <a:extLst>
                    <a:ext uri="{FF2B5EF4-FFF2-40B4-BE49-F238E27FC236}">
                      <a16:creationId xmlns:a16="http://schemas.microsoft.com/office/drawing/2014/main" id="{E7F80042-0AB7-1649-A282-B42555A4D99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Triangle 91">
                  <a:extLst>
                    <a:ext uri="{FF2B5EF4-FFF2-40B4-BE49-F238E27FC236}">
                      <a16:creationId xmlns:a16="http://schemas.microsoft.com/office/drawing/2014/main" id="{FFDFEFDC-FF31-C14F-BA6E-B451EFA82BA5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44A83990-4A4E-7842-BB61-FBF2F6450D5B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89" name="Triangle 88">
                  <a:extLst>
                    <a:ext uri="{FF2B5EF4-FFF2-40B4-BE49-F238E27FC236}">
                      <a16:creationId xmlns:a16="http://schemas.microsoft.com/office/drawing/2014/main" id="{85100B4F-9314-6A40-ACD1-7F4A931E271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Triangle 89">
                  <a:extLst>
                    <a:ext uri="{FF2B5EF4-FFF2-40B4-BE49-F238E27FC236}">
                      <a16:creationId xmlns:a16="http://schemas.microsoft.com/office/drawing/2014/main" id="{C5EBE03A-A708-9245-9E31-CD3888F0E0F8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0C74A7C-CD62-BF43-864E-8BDBC5C1C852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87" name="Triangle 86">
                  <a:extLst>
                    <a:ext uri="{FF2B5EF4-FFF2-40B4-BE49-F238E27FC236}">
                      <a16:creationId xmlns:a16="http://schemas.microsoft.com/office/drawing/2014/main" id="{F3554D15-B35D-7A4F-BCBF-AFBD21234FB5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Triangle 87">
                  <a:extLst>
                    <a:ext uri="{FF2B5EF4-FFF2-40B4-BE49-F238E27FC236}">
                      <a16:creationId xmlns:a16="http://schemas.microsoft.com/office/drawing/2014/main" id="{8776E0B8-B5AE-D145-A626-218EA46B597B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1ABCE98-BE9A-3640-8F37-C2820369D538}"/>
              </a:ext>
            </a:extLst>
          </p:cNvPr>
          <p:cNvGrpSpPr/>
          <p:nvPr/>
        </p:nvGrpSpPr>
        <p:grpSpPr>
          <a:xfrm>
            <a:off x="6984325" y="2032067"/>
            <a:ext cx="705495" cy="712873"/>
            <a:chOff x="6958891" y="1065378"/>
            <a:chExt cx="705495" cy="712873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9B6CEC9-D3E2-3848-AFB1-E527CCE3E872}"/>
                </a:ext>
              </a:extLst>
            </p:cNvPr>
            <p:cNvSpPr/>
            <p:nvPr/>
          </p:nvSpPr>
          <p:spPr>
            <a:xfrm>
              <a:off x="7074414" y="1182727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A7A3D5D-F08E-4E49-9E4D-F9314275C873}"/>
                </a:ext>
              </a:extLst>
            </p:cNvPr>
            <p:cNvGrpSpPr/>
            <p:nvPr/>
          </p:nvGrpSpPr>
          <p:grpSpPr>
            <a:xfrm>
              <a:off x="6958891" y="1065378"/>
              <a:ext cx="705495" cy="712873"/>
              <a:chOff x="515493" y="1124855"/>
              <a:chExt cx="705495" cy="712873"/>
            </a:xfrm>
          </p:grpSpPr>
          <p:sp>
            <p:nvSpPr>
              <p:cNvPr id="95" name="Triangle 94">
                <a:extLst>
                  <a:ext uri="{FF2B5EF4-FFF2-40B4-BE49-F238E27FC236}">
                    <a16:creationId xmlns:a16="http://schemas.microsoft.com/office/drawing/2014/main" id="{7471686E-219D-FB48-BCBE-ED9AF08E0BC7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riangle 95">
                <a:extLst>
                  <a:ext uri="{FF2B5EF4-FFF2-40B4-BE49-F238E27FC236}">
                    <a16:creationId xmlns:a16="http://schemas.microsoft.com/office/drawing/2014/main" id="{C3EDEBDC-1BBC-FF44-9593-B67EA6B4186C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65C3944-E320-A949-997A-BB3A30D505ED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104" name="Triangle 103">
                  <a:extLst>
                    <a:ext uri="{FF2B5EF4-FFF2-40B4-BE49-F238E27FC236}">
                      <a16:creationId xmlns:a16="http://schemas.microsoft.com/office/drawing/2014/main" id="{F84D1AFF-D67A-AF48-A75A-70DA5571DE95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Triangle 104">
                  <a:extLst>
                    <a:ext uri="{FF2B5EF4-FFF2-40B4-BE49-F238E27FC236}">
                      <a16:creationId xmlns:a16="http://schemas.microsoft.com/office/drawing/2014/main" id="{439D967D-FE9B-8946-88E6-EA2FACE50C24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8371056-D1BB-9C40-AADF-DF52A4515A21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102" name="Triangle 101">
                  <a:extLst>
                    <a:ext uri="{FF2B5EF4-FFF2-40B4-BE49-F238E27FC236}">
                      <a16:creationId xmlns:a16="http://schemas.microsoft.com/office/drawing/2014/main" id="{6F1CFA14-2D52-2F45-AEED-7BF6A2247746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riangle 102">
                  <a:extLst>
                    <a:ext uri="{FF2B5EF4-FFF2-40B4-BE49-F238E27FC236}">
                      <a16:creationId xmlns:a16="http://schemas.microsoft.com/office/drawing/2014/main" id="{10E9AF9B-8C3E-794E-B436-610CBE3DCD5D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1D4EBBA0-87D1-7340-93EE-C37B169639DD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100" name="Triangle 99">
                  <a:extLst>
                    <a:ext uri="{FF2B5EF4-FFF2-40B4-BE49-F238E27FC236}">
                      <a16:creationId xmlns:a16="http://schemas.microsoft.com/office/drawing/2014/main" id="{6A5557BA-8F42-0945-A4F9-AAD02D0D57AF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Triangle 100">
                  <a:extLst>
                    <a:ext uri="{FF2B5EF4-FFF2-40B4-BE49-F238E27FC236}">
                      <a16:creationId xmlns:a16="http://schemas.microsoft.com/office/drawing/2014/main" id="{66FAE6C1-7676-E443-A19F-61E04B84656C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046EB93-3241-8C4A-8A4D-694618FE2B09}"/>
              </a:ext>
            </a:extLst>
          </p:cNvPr>
          <p:cNvGrpSpPr/>
          <p:nvPr/>
        </p:nvGrpSpPr>
        <p:grpSpPr>
          <a:xfrm>
            <a:off x="8077194" y="2032067"/>
            <a:ext cx="705495" cy="712873"/>
            <a:chOff x="8126272" y="1096316"/>
            <a:chExt cx="705495" cy="712873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039C456-9FDC-7640-B566-C2C06E2158E2}"/>
                </a:ext>
              </a:extLst>
            </p:cNvPr>
            <p:cNvSpPr/>
            <p:nvPr/>
          </p:nvSpPr>
          <p:spPr>
            <a:xfrm>
              <a:off x="8241795" y="1213665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84588F4-95BD-F546-9978-DD02AEB4A342}"/>
                </a:ext>
              </a:extLst>
            </p:cNvPr>
            <p:cNvGrpSpPr/>
            <p:nvPr/>
          </p:nvGrpSpPr>
          <p:grpSpPr>
            <a:xfrm>
              <a:off x="8126272" y="1096316"/>
              <a:ext cx="705495" cy="712873"/>
              <a:chOff x="515493" y="1124855"/>
              <a:chExt cx="705495" cy="712873"/>
            </a:xfrm>
          </p:grpSpPr>
          <p:sp>
            <p:nvSpPr>
              <p:cNvPr id="108" name="Triangle 107">
                <a:extLst>
                  <a:ext uri="{FF2B5EF4-FFF2-40B4-BE49-F238E27FC236}">
                    <a16:creationId xmlns:a16="http://schemas.microsoft.com/office/drawing/2014/main" id="{728F1645-9B98-CC48-90C6-6F535E068270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riangle 108">
                <a:extLst>
                  <a:ext uri="{FF2B5EF4-FFF2-40B4-BE49-F238E27FC236}">
                    <a16:creationId xmlns:a16="http://schemas.microsoft.com/office/drawing/2014/main" id="{1801735E-1EDC-D34E-9ACD-8F49FE125E9B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5AD9A03-FB02-4444-AA95-C0E49D5FC66B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117" name="Triangle 116">
                  <a:extLst>
                    <a:ext uri="{FF2B5EF4-FFF2-40B4-BE49-F238E27FC236}">
                      <a16:creationId xmlns:a16="http://schemas.microsoft.com/office/drawing/2014/main" id="{816A494E-AC31-4E44-9E79-97CCCB1532DC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Triangle 117">
                  <a:extLst>
                    <a:ext uri="{FF2B5EF4-FFF2-40B4-BE49-F238E27FC236}">
                      <a16:creationId xmlns:a16="http://schemas.microsoft.com/office/drawing/2014/main" id="{64A99500-A43B-C84D-B421-9B4B3DC139D7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7C893F7-5A48-D04A-A2D2-C1139E72EB38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115" name="Triangle 114">
                  <a:extLst>
                    <a:ext uri="{FF2B5EF4-FFF2-40B4-BE49-F238E27FC236}">
                      <a16:creationId xmlns:a16="http://schemas.microsoft.com/office/drawing/2014/main" id="{A08C5A5B-0BE6-1948-98B0-6B3559BD720D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Triangle 115">
                  <a:extLst>
                    <a:ext uri="{FF2B5EF4-FFF2-40B4-BE49-F238E27FC236}">
                      <a16:creationId xmlns:a16="http://schemas.microsoft.com/office/drawing/2014/main" id="{0190D75F-E63C-1641-81F4-9AEF4D44CE39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F93960DF-E58D-0245-B330-5BF06CBB658E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113" name="Triangle 112">
                  <a:extLst>
                    <a:ext uri="{FF2B5EF4-FFF2-40B4-BE49-F238E27FC236}">
                      <a16:creationId xmlns:a16="http://schemas.microsoft.com/office/drawing/2014/main" id="{98B6959E-F619-164B-89B4-9A342CF28B96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Triangle 113">
                  <a:extLst>
                    <a:ext uri="{FF2B5EF4-FFF2-40B4-BE49-F238E27FC236}">
                      <a16:creationId xmlns:a16="http://schemas.microsoft.com/office/drawing/2014/main" id="{C5EB375A-3009-E345-A1B4-FECA727AB941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195DE7DE-A931-DA4B-A6B5-2EFFAAED8C3B}"/>
              </a:ext>
            </a:extLst>
          </p:cNvPr>
          <p:cNvSpPr txBox="1"/>
          <p:nvPr/>
        </p:nvSpPr>
        <p:spPr>
          <a:xfrm>
            <a:off x="318970" y="1101592"/>
            <a:ext cx="866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How many viruses circulating in transmission networks will the antibody neutralize?</a:t>
            </a:r>
          </a:p>
        </p:txBody>
      </p:sp>
    </p:spTree>
    <p:extLst>
      <p:ext uri="{BB962C8B-B14F-4D97-AF65-F5344CB8AC3E}">
        <p14:creationId xmlns:p14="http://schemas.microsoft.com/office/powerpoint/2010/main" val="600901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52D45-0A39-0C48-9279-2598F8E4BD0E}"/>
              </a:ext>
            </a:extLst>
          </p:cNvPr>
          <p:cNvSpPr txBox="1"/>
          <p:nvPr/>
        </p:nvSpPr>
        <p:spPr>
          <a:xfrm>
            <a:off x="314413" y="296921"/>
            <a:ext cx="845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Breadth &amp; potency of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bnAbs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are important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5B405CE-5569-9745-B503-FD3F1A85DA13}"/>
              </a:ext>
            </a:extLst>
          </p:cNvPr>
          <p:cNvGrpSpPr/>
          <p:nvPr/>
        </p:nvGrpSpPr>
        <p:grpSpPr>
          <a:xfrm>
            <a:off x="427105" y="2032067"/>
            <a:ext cx="705495" cy="712873"/>
            <a:chOff x="515493" y="1124855"/>
            <a:chExt cx="705495" cy="71287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1CF44F3-A07C-064B-BBEB-A9D5C4680776}"/>
                </a:ext>
              </a:extLst>
            </p:cNvPr>
            <p:cNvSpPr/>
            <p:nvPr/>
          </p:nvSpPr>
          <p:spPr>
            <a:xfrm>
              <a:off x="631016" y="1242204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7CFA859-101F-9D4C-BEE6-7461E95B9FE5}"/>
                </a:ext>
              </a:extLst>
            </p:cNvPr>
            <p:cNvGrpSpPr/>
            <p:nvPr/>
          </p:nvGrpSpPr>
          <p:grpSpPr>
            <a:xfrm>
              <a:off x="515493" y="1124855"/>
              <a:ext cx="705495" cy="712873"/>
              <a:chOff x="515493" y="1124855"/>
              <a:chExt cx="705495" cy="712873"/>
            </a:xfrm>
          </p:grpSpPr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90D2007B-7E91-8446-BA3C-976E0B2E1F93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3849B0F3-59DB-264B-AEEA-D9D7C24A1EFA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9EBFD67-2D33-5A47-9290-E95FCE81BD69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14" name="Triangle 13">
                  <a:extLst>
                    <a:ext uri="{FF2B5EF4-FFF2-40B4-BE49-F238E27FC236}">
                      <a16:creationId xmlns:a16="http://schemas.microsoft.com/office/drawing/2014/main" id="{077B1F70-AA8A-0047-8C91-488C53B3EFA8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riangle 14">
                  <a:extLst>
                    <a:ext uri="{FF2B5EF4-FFF2-40B4-BE49-F238E27FC236}">
                      <a16:creationId xmlns:a16="http://schemas.microsoft.com/office/drawing/2014/main" id="{28E7942B-27B7-AD44-BD58-47CF6AA47F4A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F9BDFC1-E914-2A4E-84AD-3AB52D1B7E55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21" name="Triangle 20">
                  <a:extLst>
                    <a:ext uri="{FF2B5EF4-FFF2-40B4-BE49-F238E27FC236}">
                      <a16:creationId xmlns:a16="http://schemas.microsoft.com/office/drawing/2014/main" id="{F8144C66-C867-9048-B65A-6CC3CB2B29EF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riangle 21">
                  <a:extLst>
                    <a:ext uri="{FF2B5EF4-FFF2-40B4-BE49-F238E27FC236}">
                      <a16:creationId xmlns:a16="http://schemas.microsoft.com/office/drawing/2014/main" id="{5D2F036F-30D8-5944-B2F2-A8B247E53AE1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9BFDDB7-126A-4247-B150-3DB99F4752D5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25" name="Triangle 24">
                  <a:extLst>
                    <a:ext uri="{FF2B5EF4-FFF2-40B4-BE49-F238E27FC236}">
                      <a16:creationId xmlns:a16="http://schemas.microsoft.com/office/drawing/2014/main" id="{12C5917F-8B19-8A4A-A1FE-ED67199D0135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A03EB848-2474-4143-BC0C-63E4D124925B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CDF2F10-FD13-2643-BFAE-CD775F09469C}"/>
              </a:ext>
            </a:extLst>
          </p:cNvPr>
          <p:cNvGrpSpPr/>
          <p:nvPr/>
        </p:nvGrpSpPr>
        <p:grpSpPr>
          <a:xfrm>
            <a:off x="1519975" y="2032067"/>
            <a:ext cx="705495" cy="712873"/>
            <a:chOff x="1553474" y="1124855"/>
            <a:chExt cx="705495" cy="71287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E90B08-013F-E544-9861-9827CB1FB849}"/>
                </a:ext>
              </a:extLst>
            </p:cNvPr>
            <p:cNvSpPr/>
            <p:nvPr/>
          </p:nvSpPr>
          <p:spPr>
            <a:xfrm>
              <a:off x="1668997" y="1242204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5C59344-5B04-A149-8B1C-68226420F0DE}"/>
                </a:ext>
              </a:extLst>
            </p:cNvPr>
            <p:cNvGrpSpPr/>
            <p:nvPr/>
          </p:nvGrpSpPr>
          <p:grpSpPr>
            <a:xfrm>
              <a:off x="1553474" y="1124855"/>
              <a:ext cx="705495" cy="712873"/>
              <a:chOff x="515493" y="1124855"/>
              <a:chExt cx="705495" cy="712873"/>
            </a:xfrm>
          </p:grpSpPr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10A33719-32D3-AC4E-BEA1-595AF078428A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iangle 30">
                <a:extLst>
                  <a:ext uri="{FF2B5EF4-FFF2-40B4-BE49-F238E27FC236}">
                    <a16:creationId xmlns:a16="http://schemas.microsoft.com/office/drawing/2014/main" id="{B7E6AF7C-9857-EA47-BEDE-7E28E0BE69B4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9A7069E-5796-4840-8AB3-6497E35C0899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39" name="Triangle 38">
                  <a:extLst>
                    <a:ext uri="{FF2B5EF4-FFF2-40B4-BE49-F238E27FC236}">
                      <a16:creationId xmlns:a16="http://schemas.microsoft.com/office/drawing/2014/main" id="{7BFC3C30-5C87-CE49-9C24-082BA19374FA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>
                  <a:extLst>
                    <a:ext uri="{FF2B5EF4-FFF2-40B4-BE49-F238E27FC236}">
                      <a16:creationId xmlns:a16="http://schemas.microsoft.com/office/drawing/2014/main" id="{72D65451-9294-6843-83EB-B866D096C29A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C8767C9-7434-7245-9B6E-4CDCECB7D4D3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37" name="Triangle 36">
                  <a:extLst>
                    <a:ext uri="{FF2B5EF4-FFF2-40B4-BE49-F238E27FC236}">
                      <a16:creationId xmlns:a16="http://schemas.microsoft.com/office/drawing/2014/main" id="{8356B61B-D25B-3641-848F-CFB14DF60C91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riangle 37">
                  <a:extLst>
                    <a:ext uri="{FF2B5EF4-FFF2-40B4-BE49-F238E27FC236}">
                      <a16:creationId xmlns:a16="http://schemas.microsoft.com/office/drawing/2014/main" id="{04642ACA-2DDF-6D41-B2A0-01D428F87C6D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E81FA09-ACE1-5446-9BC6-B684D896463A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35" name="Triangle 34">
                  <a:extLst>
                    <a:ext uri="{FF2B5EF4-FFF2-40B4-BE49-F238E27FC236}">
                      <a16:creationId xmlns:a16="http://schemas.microsoft.com/office/drawing/2014/main" id="{4EE0EC12-7FD7-B84F-95C5-80A015EA46A3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riangle 35">
                  <a:extLst>
                    <a:ext uri="{FF2B5EF4-FFF2-40B4-BE49-F238E27FC236}">
                      <a16:creationId xmlns:a16="http://schemas.microsoft.com/office/drawing/2014/main" id="{CA45DD2F-7CC4-8846-9DD6-E2319987597A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3F53620-68E2-CF4F-911E-8AC50F26C2C4}"/>
              </a:ext>
            </a:extLst>
          </p:cNvPr>
          <p:cNvGrpSpPr/>
          <p:nvPr/>
        </p:nvGrpSpPr>
        <p:grpSpPr>
          <a:xfrm>
            <a:off x="2612845" y="2032067"/>
            <a:ext cx="705495" cy="712873"/>
            <a:chOff x="2572241" y="1124855"/>
            <a:chExt cx="705495" cy="71287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7FB9E62-00E4-B34B-9635-01266430620C}"/>
                </a:ext>
              </a:extLst>
            </p:cNvPr>
            <p:cNvSpPr/>
            <p:nvPr/>
          </p:nvSpPr>
          <p:spPr>
            <a:xfrm>
              <a:off x="2687764" y="1242204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2D11DE-E68F-BB41-BBB0-2327550BE6F6}"/>
                </a:ext>
              </a:extLst>
            </p:cNvPr>
            <p:cNvGrpSpPr/>
            <p:nvPr/>
          </p:nvGrpSpPr>
          <p:grpSpPr>
            <a:xfrm>
              <a:off x="2572241" y="1124855"/>
              <a:ext cx="705495" cy="712873"/>
              <a:chOff x="515493" y="1124855"/>
              <a:chExt cx="705495" cy="712873"/>
            </a:xfrm>
          </p:grpSpPr>
          <p:sp>
            <p:nvSpPr>
              <p:cNvPr id="43" name="Triangle 42">
                <a:extLst>
                  <a:ext uri="{FF2B5EF4-FFF2-40B4-BE49-F238E27FC236}">
                    <a16:creationId xmlns:a16="http://schemas.microsoft.com/office/drawing/2014/main" id="{91E0945D-192B-E243-83F3-583FA2A27CAC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riangle 43">
                <a:extLst>
                  <a:ext uri="{FF2B5EF4-FFF2-40B4-BE49-F238E27FC236}">
                    <a16:creationId xmlns:a16="http://schemas.microsoft.com/office/drawing/2014/main" id="{D042B0AD-1CE2-F14E-96D2-C51DEB6AC063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D812798-D6B2-A64A-9E4E-A678B01BD90E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52" name="Triangle 51">
                  <a:extLst>
                    <a:ext uri="{FF2B5EF4-FFF2-40B4-BE49-F238E27FC236}">
                      <a16:creationId xmlns:a16="http://schemas.microsoft.com/office/drawing/2014/main" id="{29E9974A-7542-9742-9B94-AF24D3EA8E27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riangle 52">
                  <a:extLst>
                    <a:ext uri="{FF2B5EF4-FFF2-40B4-BE49-F238E27FC236}">
                      <a16:creationId xmlns:a16="http://schemas.microsoft.com/office/drawing/2014/main" id="{D8EDBF98-EC00-854B-BCE5-D0538D3C06B3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E83BF9B-BFF7-3D48-BB57-58C16BBD72F5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50" name="Triangle 49">
                  <a:extLst>
                    <a:ext uri="{FF2B5EF4-FFF2-40B4-BE49-F238E27FC236}">
                      <a16:creationId xmlns:a16="http://schemas.microsoft.com/office/drawing/2014/main" id="{D9C15BB3-E473-264F-91AF-031ACF165842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riangle 50">
                  <a:extLst>
                    <a:ext uri="{FF2B5EF4-FFF2-40B4-BE49-F238E27FC236}">
                      <a16:creationId xmlns:a16="http://schemas.microsoft.com/office/drawing/2014/main" id="{1BA3EDD4-6B02-E94F-8EC2-4D01ACDBE193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E0B86BD-CAB7-5A4B-9A7A-457CB7865A16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48" name="Triangle 47">
                  <a:extLst>
                    <a:ext uri="{FF2B5EF4-FFF2-40B4-BE49-F238E27FC236}">
                      <a16:creationId xmlns:a16="http://schemas.microsoft.com/office/drawing/2014/main" id="{DDAED3AB-7A67-BC41-AC4F-DB454917A2D6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riangle 48">
                  <a:extLst>
                    <a:ext uri="{FF2B5EF4-FFF2-40B4-BE49-F238E27FC236}">
                      <a16:creationId xmlns:a16="http://schemas.microsoft.com/office/drawing/2014/main" id="{C0DE5291-E3C5-4141-8F7A-24F5EC9FD0CE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C55A5DA-A0B5-AA41-85EF-F0CBA1D57087}"/>
              </a:ext>
            </a:extLst>
          </p:cNvPr>
          <p:cNvGrpSpPr/>
          <p:nvPr/>
        </p:nvGrpSpPr>
        <p:grpSpPr>
          <a:xfrm>
            <a:off x="3705715" y="2032067"/>
            <a:ext cx="705495" cy="712873"/>
            <a:chOff x="3657322" y="1123587"/>
            <a:chExt cx="705495" cy="71287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AD380F1-D5E1-BC4D-BED3-0DC94655DB07}"/>
                </a:ext>
              </a:extLst>
            </p:cNvPr>
            <p:cNvSpPr/>
            <p:nvPr/>
          </p:nvSpPr>
          <p:spPr>
            <a:xfrm>
              <a:off x="3772845" y="1240936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AD9D9F9-8ECB-4D47-AFFC-48C2D578032C}"/>
                </a:ext>
              </a:extLst>
            </p:cNvPr>
            <p:cNvGrpSpPr/>
            <p:nvPr/>
          </p:nvGrpSpPr>
          <p:grpSpPr>
            <a:xfrm>
              <a:off x="3657322" y="1123587"/>
              <a:ext cx="705495" cy="712873"/>
              <a:chOff x="515493" y="1124855"/>
              <a:chExt cx="705495" cy="712873"/>
            </a:xfrm>
          </p:grpSpPr>
          <p:sp>
            <p:nvSpPr>
              <p:cNvPr id="56" name="Triangle 55">
                <a:extLst>
                  <a:ext uri="{FF2B5EF4-FFF2-40B4-BE49-F238E27FC236}">
                    <a16:creationId xmlns:a16="http://schemas.microsoft.com/office/drawing/2014/main" id="{B9524CFE-8D5A-DE44-8BF3-735F59E1C2FB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riangle 56">
                <a:extLst>
                  <a:ext uri="{FF2B5EF4-FFF2-40B4-BE49-F238E27FC236}">
                    <a16:creationId xmlns:a16="http://schemas.microsoft.com/office/drawing/2014/main" id="{41894068-BCFE-D140-ACEC-0A95CF13F9F3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9EA023E-D1F8-BE42-8D8F-4B4BBE10741E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65" name="Triangle 64">
                  <a:extLst>
                    <a:ext uri="{FF2B5EF4-FFF2-40B4-BE49-F238E27FC236}">
                      <a16:creationId xmlns:a16="http://schemas.microsoft.com/office/drawing/2014/main" id="{6EA9CE6D-451A-824D-97FB-E419FB07D801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riangle 65">
                  <a:extLst>
                    <a:ext uri="{FF2B5EF4-FFF2-40B4-BE49-F238E27FC236}">
                      <a16:creationId xmlns:a16="http://schemas.microsoft.com/office/drawing/2014/main" id="{32F75820-6D2C-A14A-A935-86BBEC8EA003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FAA438B-E2E4-7745-974E-235C5A879A81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63" name="Triangle 62">
                  <a:extLst>
                    <a:ext uri="{FF2B5EF4-FFF2-40B4-BE49-F238E27FC236}">
                      <a16:creationId xmlns:a16="http://schemas.microsoft.com/office/drawing/2014/main" id="{29EC70FD-89C1-3049-9FA2-7BD286CCF0B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riangle 63">
                  <a:extLst>
                    <a:ext uri="{FF2B5EF4-FFF2-40B4-BE49-F238E27FC236}">
                      <a16:creationId xmlns:a16="http://schemas.microsoft.com/office/drawing/2014/main" id="{C882F3A5-B553-F448-A4D4-769A81C65075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98A4BBF-8E1E-8E47-9222-482E9D31147C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61" name="Triangle 60">
                  <a:extLst>
                    <a:ext uri="{FF2B5EF4-FFF2-40B4-BE49-F238E27FC236}">
                      <a16:creationId xmlns:a16="http://schemas.microsoft.com/office/drawing/2014/main" id="{28538F26-6628-F245-919C-9568EAA6259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riangle 61">
                  <a:extLst>
                    <a:ext uri="{FF2B5EF4-FFF2-40B4-BE49-F238E27FC236}">
                      <a16:creationId xmlns:a16="http://schemas.microsoft.com/office/drawing/2014/main" id="{EBFE8CB4-37D1-6742-A0A6-56DF4F9CC919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1084612-98C7-DC47-8726-5C67F79AA290}"/>
              </a:ext>
            </a:extLst>
          </p:cNvPr>
          <p:cNvGrpSpPr/>
          <p:nvPr/>
        </p:nvGrpSpPr>
        <p:grpSpPr>
          <a:xfrm>
            <a:off x="4798585" y="2032067"/>
            <a:ext cx="705495" cy="712873"/>
            <a:chOff x="4821825" y="1112941"/>
            <a:chExt cx="705495" cy="712873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1D4B4E9-7C94-C84E-8741-99FF0F301200}"/>
                </a:ext>
              </a:extLst>
            </p:cNvPr>
            <p:cNvSpPr/>
            <p:nvPr/>
          </p:nvSpPr>
          <p:spPr>
            <a:xfrm>
              <a:off x="4937348" y="1230290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08E6847-FE0F-2E40-A9A7-2DCF0DF021A3}"/>
                </a:ext>
              </a:extLst>
            </p:cNvPr>
            <p:cNvGrpSpPr/>
            <p:nvPr/>
          </p:nvGrpSpPr>
          <p:grpSpPr>
            <a:xfrm>
              <a:off x="4821825" y="1112941"/>
              <a:ext cx="705495" cy="712873"/>
              <a:chOff x="515493" y="1124855"/>
              <a:chExt cx="705495" cy="712873"/>
            </a:xfrm>
          </p:grpSpPr>
          <p:sp>
            <p:nvSpPr>
              <p:cNvPr id="69" name="Triangle 68">
                <a:extLst>
                  <a:ext uri="{FF2B5EF4-FFF2-40B4-BE49-F238E27FC236}">
                    <a16:creationId xmlns:a16="http://schemas.microsoft.com/office/drawing/2014/main" id="{28B645C2-5C3D-6748-9690-C571CB7353B2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riangle 69">
                <a:extLst>
                  <a:ext uri="{FF2B5EF4-FFF2-40B4-BE49-F238E27FC236}">
                    <a16:creationId xmlns:a16="http://schemas.microsoft.com/office/drawing/2014/main" id="{4BD0D353-68D3-F841-9684-B8E8779B1F1D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979CF0A-FA1C-E24B-AF44-494E16D760A7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78" name="Triangle 77">
                  <a:extLst>
                    <a:ext uri="{FF2B5EF4-FFF2-40B4-BE49-F238E27FC236}">
                      <a16:creationId xmlns:a16="http://schemas.microsoft.com/office/drawing/2014/main" id="{44D9BAB0-A9D8-9A45-A4C4-DB849DC33550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riangle 78">
                  <a:extLst>
                    <a:ext uri="{FF2B5EF4-FFF2-40B4-BE49-F238E27FC236}">
                      <a16:creationId xmlns:a16="http://schemas.microsoft.com/office/drawing/2014/main" id="{80E93BBE-C3B4-A343-8021-8A989C1B0895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85D1207-3F9C-D840-9D72-CC3B6DC8ABCB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76" name="Triangle 75">
                  <a:extLst>
                    <a:ext uri="{FF2B5EF4-FFF2-40B4-BE49-F238E27FC236}">
                      <a16:creationId xmlns:a16="http://schemas.microsoft.com/office/drawing/2014/main" id="{A7A74135-EC86-974B-AFCC-C55B837E7088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riangle 76">
                  <a:extLst>
                    <a:ext uri="{FF2B5EF4-FFF2-40B4-BE49-F238E27FC236}">
                      <a16:creationId xmlns:a16="http://schemas.microsoft.com/office/drawing/2014/main" id="{DCD59C23-F957-2142-9D30-8B73360A807B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A5FD715-06BF-0E42-A5A4-31D7CCD502A0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74" name="Triangle 73">
                  <a:extLst>
                    <a:ext uri="{FF2B5EF4-FFF2-40B4-BE49-F238E27FC236}">
                      <a16:creationId xmlns:a16="http://schemas.microsoft.com/office/drawing/2014/main" id="{9D235049-E129-B844-AF1C-808BF4894770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iangle 74">
                  <a:extLst>
                    <a:ext uri="{FF2B5EF4-FFF2-40B4-BE49-F238E27FC236}">
                      <a16:creationId xmlns:a16="http://schemas.microsoft.com/office/drawing/2014/main" id="{7AE1571E-07D6-144F-95F5-523224214EB6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6B9487C-0BCB-0E40-89C0-37900D138038}"/>
              </a:ext>
            </a:extLst>
          </p:cNvPr>
          <p:cNvGrpSpPr/>
          <p:nvPr/>
        </p:nvGrpSpPr>
        <p:grpSpPr>
          <a:xfrm>
            <a:off x="5891455" y="2032067"/>
            <a:ext cx="705495" cy="712873"/>
            <a:chOff x="5876688" y="1073376"/>
            <a:chExt cx="705495" cy="71287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4FF3CE1-938A-6A46-8472-6EA0026230B4}"/>
                </a:ext>
              </a:extLst>
            </p:cNvPr>
            <p:cNvSpPr/>
            <p:nvPr/>
          </p:nvSpPr>
          <p:spPr>
            <a:xfrm>
              <a:off x="5992211" y="1190725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D19AAA7-467F-F345-B70C-D37B3A67958B}"/>
                </a:ext>
              </a:extLst>
            </p:cNvPr>
            <p:cNvGrpSpPr/>
            <p:nvPr/>
          </p:nvGrpSpPr>
          <p:grpSpPr>
            <a:xfrm>
              <a:off x="5876688" y="1073376"/>
              <a:ext cx="705495" cy="712873"/>
              <a:chOff x="515493" y="1124855"/>
              <a:chExt cx="705495" cy="712873"/>
            </a:xfrm>
          </p:grpSpPr>
          <p:sp>
            <p:nvSpPr>
              <p:cNvPr id="82" name="Triangle 81">
                <a:extLst>
                  <a:ext uri="{FF2B5EF4-FFF2-40B4-BE49-F238E27FC236}">
                    <a16:creationId xmlns:a16="http://schemas.microsoft.com/office/drawing/2014/main" id="{A812D81B-4717-184B-AB96-233A3ABD8758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riangle 82">
                <a:extLst>
                  <a:ext uri="{FF2B5EF4-FFF2-40B4-BE49-F238E27FC236}">
                    <a16:creationId xmlns:a16="http://schemas.microsoft.com/office/drawing/2014/main" id="{ECF64C10-A147-E444-A067-67A41C830932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32300EF-A144-1A4D-8039-FBF7F2243D35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91" name="Triangle 90">
                  <a:extLst>
                    <a:ext uri="{FF2B5EF4-FFF2-40B4-BE49-F238E27FC236}">
                      <a16:creationId xmlns:a16="http://schemas.microsoft.com/office/drawing/2014/main" id="{E7F80042-0AB7-1649-A282-B42555A4D99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Triangle 91">
                  <a:extLst>
                    <a:ext uri="{FF2B5EF4-FFF2-40B4-BE49-F238E27FC236}">
                      <a16:creationId xmlns:a16="http://schemas.microsoft.com/office/drawing/2014/main" id="{FFDFEFDC-FF31-C14F-BA6E-B451EFA82BA5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44A83990-4A4E-7842-BB61-FBF2F6450D5B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89" name="Triangle 88">
                  <a:extLst>
                    <a:ext uri="{FF2B5EF4-FFF2-40B4-BE49-F238E27FC236}">
                      <a16:creationId xmlns:a16="http://schemas.microsoft.com/office/drawing/2014/main" id="{85100B4F-9314-6A40-ACD1-7F4A931E271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Triangle 89">
                  <a:extLst>
                    <a:ext uri="{FF2B5EF4-FFF2-40B4-BE49-F238E27FC236}">
                      <a16:creationId xmlns:a16="http://schemas.microsoft.com/office/drawing/2014/main" id="{C5EBE03A-A708-9245-9E31-CD3888F0E0F8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0C74A7C-CD62-BF43-864E-8BDBC5C1C852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87" name="Triangle 86">
                  <a:extLst>
                    <a:ext uri="{FF2B5EF4-FFF2-40B4-BE49-F238E27FC236}">
                      <a16:creationId xmlns:a16="http://schemas.microsoft.com/office/drawing/2014/main" id="{F3554D15-B35D-7A4F-BCBF-AFBD21234FB5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Triangle 87">
                  <a:extLst>
                    <a:ext uri="{FF2B5EF4-FFF2-40B4-BE49-F238E27FC236}">
                      <a16:creationId xmlns:a16="http://schemas.microsoft.com/office/drawing/2014/main" id="{8776E0B8-B5AE-D145-A626-218EA46B597B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1ABCE98-BE9A-3640-8F37-C2820369D538}"/>
              </a:ext>
            </a:extLst>
          </p:cNvPr>
          <p:cNvGrpSpPr/>
          <p:nvPr/>
        </p:nvGrpSpPr>
        <p:grpSpPr>
          <a:xfrm>
            <a:off x="6984325" y="2032067"/>
            <a:ext cx="705495" cy="712873"/>
            <a:chOff x="6958891" y="1065378"/>
            <a:chExt cx="705495" cy="712873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9B6CEC9-D3E2-3848-AFB1-E527CCE3E872}"/>
                </a:ext>
              </a:extLst>
            </p:cNvPr>
            <p:cNvSpPr/>
            <p:nvPr/>
          </p:nvSpPr>
          <p:spPr>
            <a:xfrm>
              <a:off x="7074414" y="1182727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A7A3D5D-F08E-4E49-9E4D-F9314275C873}"/>
                </a:ext>
              </a:extLst>
            </p:cNvPr>
            <p:cNvGrpSpPr/>
            <p:nvPr/>
          </p:nvGrpSpPr>
          <p:grpSpPr>
            <a:xfrm>
              <a:off x="6958891" y="1065378"/>
              <a:ext cx="705495" cy="712873"/>
              <a:chOff x="515493" y="1124855"/>
              <a:chExt cx="705495" cy="712873"/>
            </a:xfrm>
          </p:grpSpPr>
          <p:sp>
            <p:nvSpPr>
              <p:cNvPr id="95" name="Triangle 94">
                <a:extLst>
                  <a:ext uri="{FF2B5EF4-FFF2-40B4-BE49-F238E27FC236}">
                    <a16:creationId xmlns:a16="http://schemas.microsoft.com/office/drawing/2014/main" id="{7471686E-219D-FB48-BCBE-ED9AF08E0BC7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riangle 95">
                <a:extLst>
                  <a:ext uri="{FF2B5EF4-FFF2-40B4-BE49-F238E27FC236}">
                    <a16:creationId xmlns:a16="http://schemas.microsoft.com/office/drawing/2014/main" id="{C3EDEBDC-1BBC-FF44-9593-B67EA6B4186C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65C3944-E320-A949-997A-BB3A30D505ED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104" name="Triangle 103">
                  <a:extLst>
                    <a:ext uri="{FF2B5EF4-FFF2-40B4-BE49-F238E27FC236}">
                      <a16:creationId xmlns:a16="http://schemas.microsoft.com/office/drawing/2014/main" id="{F84D1AFF-D67A-AF48-A75A-70DA5571DE95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Triangle 104">
                  <a:extLst>
                    <a:ext uri="{FF2B5EF4-FFF2-40B4-BE49-F238E27FC236}">
                      <a16:creationId xmlns:a16="http://schemas.microsoft.com/office/drawing/2014/main" id="{439D967D-FE9B-8946-88E6-EA2FACE50C24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8371056-D1BB-9C40-AADF-DF52A4515A21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102" name="Triangle 101">
                  <a:extLst>
                    <a:ext uri="{FF2B5EF4-FFF2-40B4-BE49-F238E27FC236}">
                      <a16:creationId xmlns:a16="http://schemas.microsoft.com/office/drawing/2014/main" id="{6F1CFA14-2D52-2F45-AEED-7BF6A2247746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riangle 102">
                  <a:extLst>
                    <a:ext uri="{FF2B5EF4-FFF2-40B4-BE49-F238E27FC236}">
                      <a16:creationId xmlns:a16="http://schemas.microsoft.com/office/drawing/2014/main" id="{10E9AF9B-8C3E-794E-B436-610CBE3DCD5D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1D4EBBA0-87D1-7340-93EE-C37B169639DD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100" name="Triangle 99">
                  <a:extLst>
                    <a:ext uri="{FF2B5EF4-FFF2-40B4-BE49-F238E27FC236}">
                      <a16:creationId xmlns:a16="http://schemas.microsoft.com/office/drawing/2014/main" id="{6A5557BA-8F42-0945-A4F9-AAD02D0D57AF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Triangle 100">
                  <a:extLst>
                    <a:ext uri="{FF2B5EF4-FFF2-40B4-BE49-F238E27FC236}">
                      <a16:creationId xmlns:a16="http://schemas.microsoft.com/office/drawing/2014/main" id="{66FAE6C1-7676-E443-A19F-61E04B84656C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046EB93-3241-8C4A-8A4D-694618FE2B09}"/>
              </a:ext>
            </a:extLst>
          </p:cNvPr>
          <p:cNvGrpSpPr/>
          <p:nvPr/>
        </p:nvGrpSpPr>
        <p:grpSpPr>
          <a:xfrm>
            <a:off x="8077194" y="2032067"/>
            <a:ext cx="705495" cy="712873"/>
            <a:chOff x="8126272" y="1096316"/>
            <a:chExt cx="705495" cy="712873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039C456-9FDC-7640-B566-C2C06E2158E2}"/>
                </a:ext>
              </a:extLst>
            </p:cNvPr>
            <p:cNvSpPr/>
            <p:nvPr/>
          </p:nvSpPr>
          <p:spPr>
            <a:xfrm>
              <a:off x="8241795" y="1213665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84588F4-95BD-F546-9978-DD02AEB4A342}"/>
                </a:ext>
              </a:extLst>
            </p:cNvPr>
            <p:cNvGrpSpPr/>
            <p:nvPr/>
          </p:nvGrpSpPr>
          <p:grpSpPr>
            <a:xfrm>
              <a:off x="8126272" y="1096316"/>
              <a:ext cx="705495" cy="712873"/>
              <a:chOff x="515493" y="1124855"/>
              <a:chExt cx="705495" cy="712873"/>
            </a:xfrm>
          </p:grpSpPr>
          <p:sp>
            <p:nvSpPr>
              <p:cNvPr id="108" name="Triangle 107">
                <a:extLst>
                  <a:ext uri="{FF2B5EF4-FFF2-40B4-BE49-F238E27FC236}">
                    <a16:creationId xmlns:a16="http://schemas.microsoft.com/office/drawing/2014/main" id="{728F1645-9B98-CC48-90C6-6F535E068270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riangle 108">
                <a:extLst>
                  <a:ext uri="{FF2B5EF4-FFF2-40B4-BE49-F238E27FC236}">
                    <a16:creationId xmlns:a16="http://schemas.microsoft.com/office/drawing/2014/main" id="{1801735E-1EDC-D34E-9ACD-8F49FE125E9B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5AD9A03-FB02-4444-AA95-C0E49D5FC66B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117" name="Triangle 116">
                  <a:extLst>
                    <a:ext uri="{FF2B5EF4-FFF2-40B4-BE49-F238E27FC236}">
                      <a16:creationId xmlns:a16="http://schemas.microsoft.com/office/drawing/2014/main" id="{816A494E-AC31-4E44-9E79-97CCCB1532DC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Triangle 117">
                  <a:extLst>
                    <a:ext uri="{FF2B5EF4-FFF2-40B4-BE49-F238E27FC236}">
                      <a16:creationId xmlns:a16="http://schemas.microsoft.com/office/drawing/2014/main" id="{64A99500-A43B-C84D-B421-9B4B3DC139D7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7C893F7-5A48-D04A-A2D2-C1139E72EB38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115" name="Triangle 114">
                  <a:extLst>
                    <a:ext uri="{FF2B5EF4-FFF2-40B4-BE49-F238E27FC236}">
                      <a16:creationId xmlns:a16="http://schemas.microsoft.com/office/drawing/2014/main" id="{A08C5A5B-0BE6-1948-98B0-6B3559BD720D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Triangle 115">
                  <a:extLst>
                    <a:ext uri="{FF2B5EF4-FFF2-40B4-BE49-F238E27FC236}">
                      <a16:creationId xmlns:a16="http://schemas.microsoft.com/office/drawing/2014/main" id="{0190D75F-E63C-1641-81F4-9AEF4D44CE39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F93960DF-E58D-0245-B330-5BF06CBB658E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113" name="Triangle 112">
                  <a:extLst>
                    <a:ext uri="{FF2B5EF4-FFF2-40B4-BE49-F238E27FC236}">
                      <a16:creationId xmlns:a16="http://schemas.microsoft.com/office/drawing/2014/main" id="{98B6959E-F619-164B-89B4-9A342CF28B96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Triangle 113">
                  <a:extLst>
                    <a:ext uri="{FF2B5EF4-FFF2-40B4-BE49-F238E27FC236}">
                      <a16:creationId xmlns:a16="http://schemas.microsoft.com/office/drawing/2014/main" id="{C5EB375A-3009-E345-A1B4-FECA727AB941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78C8E-3561-3748-BF5B-B8E2C53F7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204">
            <a:off x="673251" y="2762407"/>
            <a:ext cx="687659" cy="636820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195DE7DE-A931-DA4B-A6B5-2EFFAAED8C3B}"/>
              </a:ext>
            </a:extLst>
          </p:cNvPr>
          <p:cNvSpPr txBox="1"/>
          <p:nvPr/>
        </p:nvSpPr>
        <p:spPr>
          <a:xfrm>
            <a:off x="318970" y="1101592"/>
            <a:ext cx="866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How many viruses circulating in transmission networks will the antibody neutralize?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67017BF6-4F95-9E46-BD55-D58B7A462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12806">
            <a:off x="2972823" y="2510032"/>
            <a:ext cx="687659" cy="63682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18A0CDD-97B0-254B-BF0D-8D36746DF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44614" y="2675388"/>
            <a:ext cx="687659" cy="63682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5037AFB-D274-5F4B-8F7B-1395C5463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0666">
            <a:off x="7255817" y="2713546"/>
            <a:ext cx="687659" cy="63682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F7F8399-44E9-7A4B-9091-79ADEE3C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42204">
            <a:off x="7748963" y="1435929"/>
            <a:ext cx="687659" cy="63682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BF36409-EE1F-7344-8265-AD897B52B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57461" y="1492437"/>
            <a:ext cx="687659" cy="63682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37F77C7-B709-5E43-AE7F-D8BA445A8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10666">
            <a:off x="1898934" y="1513979"/>
            <a:ext cx="687659" cy="636820"/>
          </a:xfrm>
          <a:prstGeom prst="rect">
            <a:avLst/>
          </a:prstGeom>
        </p:spPr>
      </p:pic>
      <p:pic>
        <p:nvPicPr>
          <p:cNvPr id="15362" name="Picture 2" descr="Exclamation mark - Wikipedia">
            <a:extLst>
              <a:ext uri="{FF2B5EF4-FFF2-40B4-BE49-F238E27FC236}">
                <a16:creationId xmlns:a16="http://schemas.microsoft.com/office/drawing/2014/main" id="{AD8A8580-914D-2146-9C9C-8F8E3F12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55" y="2828442"/>
            <a:ext cx="646238" cy="56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28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E225B1DB-E47F-694A-AB7C-F352E7FDCB1E}"/>
              </a:ext>
            </a:extLst>
          </p:cNvPr>
          <p:cNvSpPr/>
          <p:nvPr/>
        </p:nvSpPr>
        <p:spPr>
          <a:xfrm rot="5400000">
            <a:off x="3931284" y="1429880"/>
            <a:ext cx="1335170" cy="8295446"/>
          </a:xfrm>
          <a:prstGeom prst="triangle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50000"/>
                </a:schemeClr>
              </a:gs>
              <a:gs pos="49000">
                <a:schemeClr val="accent5">
                  <a:tint val="37000"/>
                  <a:satMod val="300000"/>
                  <a:alpha val="50000"/>
                </a:schemeClr>
              </a:gs>
              <a:gs pos="100000">
                <a:schemeClr val="accent5">
                  <a:tint val="15000"/>
                  <a:satMod val="350000"/>
                  <a:alpha val="50000"/>
                </a:schemeClr>
              </a:gs>
            </a:gsLst>
          </a:gradFill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52D45-0A39-0C48-9279-2598F8E4BD0E}"/>
              </a:ext>
            </a:extLst>
          </p:cNvPr>
          <p:cNvSpPr txBox="1"/>
          <p:nvPr/>
        </p:nvSpPr>
        <p:spPr>
          <a:xfrm>
            <a:off x="314413" y="296921"/>
            <a:ext cx="845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Breadth &amp; potency of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bnAbs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are important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5B405CE-5569-9745-B503-FD3F1A85DA13}"/>
              </a:ext>
            </a:extLst>
          </p:cNvPr>
          <p:cNvGrpSpPr/>
          <p:nvPr/>
        </p:nvGrpSpPr>
        <p:grpSpPr>
          <a:xfrm>
            <a:off x="427105" y="2032067"/>
            <a:ext cx="705495" cy="712873"/>
            <a:chOff x="515493" y="1124855"/>
            <a:chExt cx="705495" cy="71287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1CF44F3-A07C-064B-BBEB-A9D5C4680776}"/>
                </a:ext>
              </a:extLst>
            </p:cNvPr>
            <p:cNvSpPr/>
            <p:nvPr/>
          </p:nvSpPr>
          <p:spPr>
            <a:xfrm>
              <a:off x="631016" y="1242204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7CFA859-101F-9D4C-BEE6-7461E95B9FE5}"/>
                </a:ext>
              </a:extLst>
            </p:cNvPr>
            <p:cNvGrpSpPr/>
            <p:nvPr/>
          </p:nvGrpSpPr>
          <p:grpSpPr>
            <a:xfrm>
              <a:off x="515493" y="1124855"/>
              <a:ext cx="705495" cy="712873"/>
              <a:chOff x="515493" y="1124855"/>
              <a:chExt cx="705495" cy="712873"/>
            </a:xfrm>
          </p:grpSpPr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90D2007B-7E91-8446-BA3C-976E0B2E1F93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3849B0F3-59DB-264B-AEEA-D9D7C24A1EFA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9EBFD67-2D33-5A47-9290-E95FCE81BD69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14" name="Triangle 13">
                  <a:extLst>
                    <a:ext uri="{FF2B5EF4-FFF2-40B4-BE49-F238E27FC236}">
                      <a16:creationId xmlns:a16="http://schemas.microsoft.com/office/drawing/2014/main" id="{077B1F70-AA8A-0047-8C91-488C53B3EFA8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riangle 14">
                  <a:extLst>
                    <a:ext uri="{FF2B5EF4-FFF2-40B4-BE49-F238E27FC236}">
                      <a16:creationId xmlns:a16="http://schemas.microsoft.com/office/drawing/2014/main" id="{28E7942B-27B7-AD44-BD58-47CF6AA47F4A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F9BDFC1-E914-2A4E-84AD-3AB52D1B7E55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21" name="Triangle 20">
                  <a:extLst>
                    <a:ext uri="{FF2B5EF4-FFF2-40B4-BE49-F238E27FC236}">
                      <a16:creationId xmlns:a16="http://schemas.microsoft.com/office/drawing/2014/main" id="{F8144C66-C867-9048-B65A-6CC3CB2B29EF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riangle 21">
                  <a:extLst>
                    <a:ext uri="{FF2B5EF4-FFF2-40B4-BE49-F238E27FC236}">
                      <a16:creationId xmlns:a16="http://schemas.microsoft.com/office/drawing/2014/main" id="{5D2F036F-30D8-5944-B2F2-A8B247E53AE1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9BFDDB7-126A-4247-B150-3DB99F4752D5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25" name="Triangle 24">
                  <a:extLst>
                    <a:ext uri="{FF2B5EF4-FFF2-40B4-BE49-F238E27FC236}">
                      <a16:creationId xmlns:a16="http://schemas.microsoft.com/office/drawing/2014/main" id="{12C5917F-8B19-8A4A-A1FE-ED67199D0135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A03EB848-2474-4143-BC0C-63E4D124925B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CDF2F10-FD13-2643-BFAE-CD775F09469C}"/>
              </a:ext>
            </a:extLst>
          </p:cNvPr>
          <p:cNvGrpSpPr/>
          <p:nvPr/>
        </p:nvGrpSpPr>
        <p:grpSpPr>
          <a:xfrm>
            <a:off x="1519975" y="2032067"/>
            <a:ext cx="705495" cy="712873"/>
            <a:chOff x="1553474" y="1124855"/>
            <a:chExt cx="705495" cy="71287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E90B08-013F-E544-9861-9827CB1FB849}"/>
                </a:ext>
              </a:extLst>
            </p:cNvPr>
            <p:cNvSpPr/>
            <p:nvPr/>
          </p:nvSpPr>
          <p:spPr>
            <a:xfrm>
              <a:off x="1668997" y="1242204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5C59344-5B04-A149-8B1C-68226420F0DE}"/>
                </a:ext>
              </a:extLst>
            </p:cNvPr>
            <p:cNvGrpSpPr/>
            <p:nvPr/>
          </p:nvGrpSpPr>
          <p:grpSpPr>
            <a:xfrm>
              <a:off x="1553474" y="1124855"/>
              <a:ext cx="705495" cy="712873"/>
              <a:chOff x="515493" y="1124855"/>
              <a:chExt cx="705495" cy="712873"/>
            </a:xfrm>
          </p:grpSpPr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10A33719-32D3-AC4E-BEA1-595AF078428A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iangle 30">
                <a:extLst>
                  <a:ext uri="{FF2B5EF4-FFF2-40B4-BE49-F238E27FC236}">
                    <a16:creationId xmlns:a16="http://schemas.microsoft.com/office/drawing/2014/main" id="{B7E6AF7C-9857-EA47-BEDE-7E28E0BE69B4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9A7069E-5796-4840-8AB3-6497E35C0899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39" name="Triangle 38">
                  <a:extLst>
                    <a:ext uri="{FF2B5EF4-FFF2-40B4-BE49-F238E27FC236}">
                      <a16:creationId xmlns:a16="http://schemas.microsoft.com/office/drawing/2014/main" id="{7BFC3C30-5C87-CE49-9C24-082BA19374FA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>
                  <a:extLst>
                    <a:ext uri="{FF2B5EF4-FFF2-40B4-BE49-F238E27FC236}">
                      <a16:creationId xmlns:a16="http://schemas.microsoft.com/office/drawing/2014/main" id="{72D65451-9294-6843-83EB-B866D096C29A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C8767C9-7434-7245-9B6E-4CDCECB7D4D3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37" name="Triangle 36">
                  <a:extLst>
                    <a:ext uri="{FF2B5EF4-FFF2-40B4-BE49-F238E27FC236}">
                      <a16:creationId xmlns:a16="http://schemas.microsoft.com/office/drawing/2014/main" id="{8356B61B-D25B-3641-848F-CFB14DF60C91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riangle 37">
                  <a:extLst>
                    <a:ext uri="{FF2B5EF4-FFF2-40B4-BE49-F238E27FC236}">
                      <a16:creationId xmlns:a16="http://schemas.microsoft.com/office/drawing/2014/main" id="{04642ACA-2DDF-6D41-B2A0-01D428F87C6D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E81FA09-ACE1-5446-9BC6-B684D896463A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35" name="Triangle 34">
                  <a:extLst>
                    <a:ext uri="{FF2B5EF4-FFF2-40B4-BE49-F238E27FC236}">
                      <a16:creationId xmlns:a16="http://schemas.microsoft.com/office/drawing/2014/main" id="{4EE0EC12-7FD7-B84F-95C5-80A015EA46A3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riangle 35">
                  <a:extLst>
                    <a:ext uri="{FF2B5EF4-FFF2-40B4-BE49-F238E27FC236}">
                      <a16:creationId xmlns:a16="http://schemas.microsoft.com/office/drawing/2014/main" id="{CA45DD2F-7CC4-8846-9DD6-E2319987597A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3F53620-68E2-CF4F-911E-8AC50F26C2C4}"/>
              </a:ext>
            </a:extLst>
          </p:cNvPr>
          <p:cNvGrpSpPr/>
          <p:nvPr/>
        </p:nvGrpSpPr>
        <p:grpSpPr>
          <a:xfrm>
            <a:off x="2612845" y="2032067"/>
            <a:ext cx="705495" cy="712873"/>
            <a:chOff x="2572241" y="1124855"/>
            <a:chExt cx="705495" cy="71287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7FB9E62-00E4-B34B-9635-01266430620C}"/>
                </a:ext>
              </a:extLst>
            </p:cNvPr>
            <p:cNvSpPr/>
            <p:nvPr/>
          </p:nvSpPr>
          <p:spPr>
            <a:xfrm>
              <a:off x="2687764" y="1242204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2D11DE-E68F-BB41-BBB0-2327550BE6F6}"/>
                </a:ext>
              </a:extLst>
            </p:cNvPr>
            <p:cNvGrpSpPr/>
            <p:nvPr/>
          </p:nvGrpSpPr>
          <p:grpSpPr>
            <a:xfrm>
              <a:off x="2572241" y="1124855"/>
              <a:ext cx="705495" cy="712873"/>
              <a:chOff x="515493" y="1124855"/>
              <a:chExt cx="705495" cy="712873"/>
            </a:xfrm>
          </p:grpSpPr>
          <p:sp>
            <p:nvSpPr>
              <p:cNvPr id="43" name="Triangle 42">
                <a:extLst>
                  <a:ext uri="{FF2B5EF4-FFF2-40B4-BE49-F238E27FC236}">
                    <a16:creationId xmlns:a16="http://schemas.microsoft.com/office/drawing/2014/main" id="{91E0945D-192B-E243-83F3-583FA2A27CAC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riangle 43">
                <a:extLst>
                  <a:ext uri="{FF2B5EF4-FFF2-40B4-BE49-F238E27FC236}">
                    <a16:creationId xmlns:a16="http://schemas.microsoft.com/office/drawing/2014/main" id="{D042B0AD-1CE2-F14E-96D2-C51DEB6AC063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D812798-D6B2-A64A-9E4E-A678B01BD90E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52" name="Triangle 51">
                  <a:extLst>
                    <a:ext uri="{FF2B5EF4-FFF2-40B4-BE49-F238E27FC236}">
                      <a16:creationId xmlns:a16="http://schemas.microsoft.com/office/drawing/2014/main" id="{29E9974A-7542-9742-9B94-AF24D3EA8E27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riangle 52">
                  <a:extLst>
                    <a:ext uri="{FF2B5EF4-FFF2-40B4-BE49-F238E27FC236}">
                      <a16:creationId xmlns:a16="http://schemas.microsoft.com/office/drawing/2014/main" id="{D8EDBF98-EC00-854B-BCE5-D0538D3C06B3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E83BF9B-BFF7-3D48-BB57-58C16BBD72F5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50" name="Triangle 49">
                  <a:extLst>
                    <a:ext uri="{FF2B5EF4-FFF2-40B4-BE49-F238E27FC236}">
                      <a16:creationId xmlns:a16="http://schemas.microsoft.com/office/drawing/2014/main" id="{D9C15BB3-E473-264F-91AF-031ACF165842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riangle 50">
                  <a:extLst>
                    <a:ext uri="{FF2B5EF4-FFF2-40B4-BE49-F238E27FC236}">
                      <a16:creationId xmlns:a16="http://schemas.microsoft.com/office/drawing/2014/main" id="{1BA3EDD4-6B02-E94F-8EC2-4D01ACDBE193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E0B86BD-CAB7-5A4B-9A7A-457CB7865A16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48" name="Triangle 47">
                  <a:extLst>
                    <a:ext uri="{FF2B5EF4-FFF2-40B4-BE49-F238E27FC236}">
                      <a16:creationId xmlns:a16="http://schemas.microsoft.com/office/drawing/2014/main" id="{DDAED3AB-7A67-BC41-AC4F-DB454917A2D6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riangle 48">
                  <a:extLst>
                    <a:ext uri="{FF2B5EF4-FFF2-40B4-BE49-F238E27FC236}">
                      <a16:creationId xmlns:a16="http://schemas.microsoft.com/office/drawing/2014/main" id="{C0DE5291-E3C5-4141-8F7A-24F5EC9FD0CE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C55A5DA-A0B5-AA41-85EF-F0CBA1D57087}"/>
              </a:ext>
            </a:extLst>
          </p:cNvPr>
          <p:cNvGrpSpPr/>
          <p:nvPr/>
        </p:nvGrpSpPr>
        <p:grpSpPr>
          <a:xfrm>
            <a:off x="3705715" y="2032067"/>
            <a:ext cx="705495" cy="712873"/>
            <a:chOff x="3657322" y="1123587"/>
            <a:chExt cx="705495" cy="71287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AD380F1-D5E1-BC4D-BED3-0DC94655DB07}"/>
                </a:ext>
              </a:extLst>
            </p:cNvPr>
            <p:cNvSpPr/>
            <p:nvPr/>
          </p:nvSpPr>
          <p:spPr>
            <a:xfrm>
              <a:off x="3772845" y="1240936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AD9D9F9-8ECB-4D47-AFFC-48C2D578032C}"/>
                </a:ext>
              </a:extLst>
            </p:cNvPr>
            <p:cNvGrpSpPr/>
            <p:nvPr/>
          </p:nvGrpSpPr>
          <p:grpSpPr>
            <a:xfrm>
              <a:off x="3657322" y="1123587"/>
              <a:ext cx="705495" cy="712873"/>
              <a:chOff x="515493" y="1124855"/>
              <a:chExt cx="705495" cy="712873"/>
            </a:xfrm>
          </p:grpSpPr>
          <p:sp>
            <p:nvSpPr>
              <p:cNvPr id="56" name="Triangle 55">
                <a:extLst>
                  <a:ext uri="{FF2B5EF4-FFF2-40B4-BE49-F238E27FC236}">
                    <a16:creationId xmlns:a16="http://schemas.microsoft.com/office/drawing/2014/main" id="{B9524CFE-8D5A-DE44-8BF3-735F59E1C2FB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riangle 56">
                <a:extLst>
                  <a:ext uri="{FF2B5EF4-FFF2-40B4-BE49-F238E27FC236}">
                    <a16:creationId xmlns:a16="http://schemas.microsoft.com/office/drawing/2014/main" id="{41894068-BCFE-D140-ACEC-0A95CF13F9F3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9EA023E-D1F8-BE42-8D8F-4B4BBE10741E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65" name="Triangle 64">
                  <a:extLst>
                    <a:ext uri="{FF2B5EF4-FFF2-40B4-BE49-F238E27FC236}">
                      <a16:creationId xmlns:a16="http://schemas.microsoft.com/office/drawing/2014/main" id="{6EA9CE6D-451A-824D-97FB-E419FB07D801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riangle 65">
                  <a:extLst>
                    <a:ext uri="{FF2B5EF4-FFF2-40B4-BE49-F238E27FC236}">
                      <a16:creationId xmlns:a16="http://schemas.microsoft.com/office/drawing/2014/main" id="{32F75820-6D2C-A14A-A935-86BBEC8EA003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FAA438B-E2E4-7745-974E-235C5A879A81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63" name="Triangle 62">
                  <a:extLst>
                    <a:ext uri="{FF2B5EF4-FFF2-40B4-BE49-F238E27FC236}">
                      <a16:creationId xmlns:a16="http://schemas.microsoft.com/office/drawing/2014/main" id="{29EC70FD-89C1-3049-9FA2-7BD286CCF0B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riangle 63">
                  <a:extLst>
                    <a:ext uri="{FF2B5EF4-FFF2-40B4-BE49-F238E27FC236}">
                      <a16:creationId xmlns:a16="http://schemas.microsoft.com/office/drawing/2014/main" id="{C882F3A5-B553-F448-A4D4-769A81C65075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98A4BBF-8E1E-8E47-9222-482E9D31147C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61" name="Triangle 60">
                  <a:extLst>
                    <a:ext uri="{FF2B5EF4-FFF2-40B4-BE49-F238E27FC236}">
                      <a16:creationId xmlns:a16="http://schemas.microsoft.com/office/drawing/2014/main" id="{28538F26-6628-F245-919C-9568EAA6259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riangle 61">
                  <a:extLst>
                    <a:ext uri="{FF2B5EF4-FFF2-40B4-BE49-F238E27FC236}">
                      <a16:creationId xmlns:a16="http://schemas.microsoft.com/office/drawing/2014/main" id="{EBFE8CB4-37D1-6742-A0A6-56DF4F9CC919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1084612-98C7-DC47-8726-5C67F79AA290}"/>
              </a:ext>
            </a:extLst>
          </p:cNvPr>
          <p:cNvGrpSpPr/>
          <p:nvPr/>
        </p:nvGrpSpPr>
        <p:grpSpPr>
          <a:xfrm>
            <a:off x="4798585" y="2032067"/>
            <a:ext cx="705495" cy="712873"/>
            <a:chOff x="4821825" y="1112941"/>
            <a:chExt cx="705495" cy="712873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1D4B4E9-7C94-C84E-8741-99FF0F301200}"/>
                </a:ext>
              </a:extLst>
            </p:cNvPr>
            <p:cNvSpPr/>
            <p:nvPr/>
          </p:nvSpPr>
          <p:spPr>
            <a:xfrm>
              <a:off x="4937348" y="1230290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08E6847-FE0F-2E40-A9A7-2DCF0DF021A3}"/>
                </a:ext>
              </a:extLst>
            </p:cNvPr>
            <p:cNvGrpSpPr/>
            <p:nvPr/>
          </p:nvGrpSpPr>
          <p:grpSpPr>
            <a:xfrm>
              <a:off x="4821825" y="1112941"/>
              <a:ext cx="705495" cy="712873"/>
              <a:chOff x="515493" y="1124855"/>
              <a:chExt cx="705495" cy="712873"/>
            </a:xfrm>
          </p:grpSpPr>
          <p:sp>
            <p:nvSpPr>
              <p:cNvPr id="69" name="Triangle 68">
                <a:extLst>
                  <a:ext uri="{FF2B5EF4-FFF2-40B4-BE49-F238E27FC236}">
                    <a16:creationId xmlns:a16="http://schemas.microsoft.com/office/drawing/2014/main" id="{28B645C2-5C3D-6748-9690-C571CB7353B2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riangle 69">
                <a:extLst>
                  <a:ext uri="{FF2B5EF4-FFF2-40B4-BE49-F238E27FC236}">
                    <a16:creationId xmlns:a16="http://schemas.microsoft.com/office/drawing/2014/main" id="{4BD0D353-68D3-F841-9684-B8E8779B1F1D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979CF0A-FA1C-E24B-AF44-494E16D760A7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78" name="Triangle 77">
                  <a:extLst>
                    <a:ext uri="{FF2B5EF4-FFF2-40B4-BE49-F238E27FC236}">
                      <a16:creationId xmlns:a16="http://schemas.microsoft.com/office/drawing/2014/main" id="{44D9BAB0-A9D8-9A45-A4C4-DB849DC33550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riangle 78">
                  <a:extLst>
                    <a:ext uri="{FF2B5EF4-FFF2-40B4-BE49-F238E27FC236}">
                      <a16:creationId xmlns:a16="http://schemas.microsoft.com/office/drawing/2014/main" id="{80E93BBE-C3B4-A343-8021-8A989C1B0895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85D1207-3F9C-D840-9D72-CC3B6DC8ABCB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76" name="Triangle 75">
                  <a:extLst>
                    <a:ext uri="{FF2B5EF4-FFF2-40B4-BE49-F238E27FC236}">
                      <a16:creationId xmlns:a16="http://schemas.microsoft.com/office/drawing/2014/main" id="{A7A74135-EC86-974B-AFCC-C55B837E7088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riangle 76">
                  <a:extLst>
                    <a:ext uri="{FF2B5EF4-FFF2-40B4-BE49-F238E27FC236}">
                      <a16:creationId xmlns:a16="http://schemas.microsoft.com/office/drawing/2014/main" id="{DCD59C23-F957-2142-9D30-8B73360A807B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A5FD715-06BF-0E42-A5A4-31D7CCD502A0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74" name="Triangle 73">
                  <a:extLst>
                    <a:ext uri="{FF2B5EF4-FFF2-40B4-BE49-F238E27FC236}">
                      <a16:creationId xmlns:a16="http://schemas.microsoft.com/office/drawing/2014/main" id="{9D235049-E129-B844-AF1C-808BF4894770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iangle 74">
                  <a:extLst>
                    <a:ext uri="{FF2B5EF4-FFF2-40B4-BE49-F238E27FC236}">
                      <a16:creationId xmlns:a16="http://schemas.microsoft.com/office/drawing/2014/main" id="{7AE1571E-07D6-144F-95F5-523224214EB6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6B9487C-0BCB-0E40-89C0-37900D138038}"/>
              </a:ext>
            </a:extLst>
          </p:cNvPr>
          <p:cNvGrpSpPr/>
          <p:nvPr/>
        </p:nvGrpSpPr>
        <p:grpSpPr>
          <a:xfrm>
            <a:off x="5891455" y="2032067"/>
            <a:ext cx="705495" cy="712873"/>
            <a:chOff x="5876688" y="1073376"/>
            <a:chExt cx="705495" cy="71287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4FF3CE1-938A-6A46-8472-6EA0026230B4}"/>
                </a:ext>
              </a:extLst>
            </p:cNvPr>
            <p:cNvSpPr/>
            <p:nvPr/>
          </p:nvSpPr>
          <p:spPr>
            <a:xfrm>
              <a:off x="5992211" y="1190725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D19AAA7-467F-F345-B70C-D37B3A67958B}"/>
                </a:ext>
              </a:extLst>
            </p:cNvPr>
            <p:cNvGrpSpPr/>
            <p:nvPr/>
          </p:nvGrpSpPr>
          <p:grpSpPr>
            <a:xfrm>
              <a:off x="5876688" y="1073376"/>
              <a:ext cx="705495" cy="712873"/>
              <a:chOff x="515493" y="1124855"/>
              <a:chExt cx="705495" cy="712873"/>
            </a:xfrm>
          </p:grpSpPr>
          <p:sp>
            <p:nvSpPr>
              <p:cNvPr id="82" name="Triangle 81">
                <a:extLst>
                  <a:ext uri="{FF2B5EF4-FFF2-40B4-BE49-F238E27FC236}">
                    <a16:creationId xmlns:a16="http://schemas.microsoft.com/office/drawing/2014/main" id="{A812D81B-4717-184B-AB96-233A3ABD8758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riangle 82">
                <a:extLst>
                  <a:ext uri="{FF2B5EF4-FFF2-40B4-BE49-F238E27FC236}">
                    <a16:creationId xmlns:a16="http://schemas.microsoft.com/office/drawing/2014/main" id="{ECF64C10-A147-E444-A067-67A41C830932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32300EF-A144-1A4D-8039-FBF7F2243D35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91" name="Triangle 90">
                  <a:extLst>
                    <a:ext uri="{FF2B5EF4-FFF2-40B4-BE49-F238E27FC236}">
                      <a16:creationId xmlns:a16="http://schemas.microsoft.com/office/drawing/2014/main" id="{E7F80042-0AB7-1649-A282-B42555A4D99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Triangle 91">
                  <a:extLst>
                    <a:ext uri="{FF2B5EF4-FFF2-40B4-BE49-F238E27FC236}">
                      <a16:creationId xmlns:a16="http://schemas.microsoft.com/office/drawing/2014/main" id="{FFDFEFDC-FF31-C14F-BA6E-B451EFA82BA5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44A83990-4A4E-7842-BB61-FBF2F6450D5B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89" name="Triangle 88">
                  <a:extLst>
                    <a:ext uri="{FF2B5EF4-FFF2-40B4-BE49-F238E27FC236}">
                      <a16:creationId xmlns:a16="http://schemas.microsoft.com/office/drawing/2014/main" id="{85100B4F-9314-6A40-ACD1-7F4A931E271E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Triangle 89">
                  <a:extLst>
                    <a:ext uri="{FF2B5EF4-FFF2-40B4-BE49-F238E27FC236}">
                      <a16:creationId xmlns:a16="http://schemas.microsoft.com/office/drawing/2014/main" id="{C5EBE03A-A708-9245-9E31-CD3888F0E0F8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0C74A7C-CD62-BF43-864E-8BDBC5C1C852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87" name="Triangle 86">
                  <a:extLst>
                    <a:ext uri="{FF2B5EF4-FFF2-40B4-BE49-F238E27FC236}">
                      <a16:creationId xmlns:a16="http://schemas.microsoft.com/office/drawing/2014/main" id="{F3554D15-B35D-7A4F-BCBF-AFBD21234FB5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Triangle 87">
                  <a:extLst>
                    <a:ext uri="{FF2B5EF4-FFF2-40B4-BE49-F238E27FC236}">
                      <a16:creationId xmlns:a16="http://schemas.microsoft.com/office/drawing/2014/main" id="{8776E0B8-B5AE-D145-A626-218EA46B597B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1ABCE98-BE9A-3640-8F37-C2820369D538}"/>
              </a:ext>
            </a:extLst>
          </p:cNvPr>
          <p:cNvGrpSpPr/>
          <p:nvPr/>
        </p:nvGrpSpPr>
        <p:grpSpPr>
          <a:xfrm>
            <a:off x="6984325" y="2032067"/>
            <a:ext cx="705495" cy="712873"/>
            <a:chOff x="6958891" y="1065378"/>
            <a:chExt cx="705495" cy="712873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9B6CEC9-D3E2-3848-AFB1-E527CCE3E872}"/>
                </a:ext>
              </a:extLst>
            </p:cNvPr>
            <p:cNvSpPr/>
            <p:nvPr/>
          </p:nvSpPr>
          <p:spPr>
            <a:xfrm>
              <a:off x="7074414" y="1182727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A7A3D5D-F08E-4E49-9E4D-F9314275C873}"/>
                </a:ext>
              </a:extLst>
            </p:cNvPr>
            <p:cNvGrpSpPr/>
            <p:nvPr/>
          </p:nvGrpSpPr>
          <p:grpSpPr>
            <a:xfrm>
              <a:off x="6958891" y="1065378"/>
              <a:ext cx="705495" cy="712873"/>
              <a:chOff x="515493" y="1124855"/>
              <a:chExt cx="705495" cy="712873"/>
            </a:xfrm>
          </p:grpSpPr>
          <p:sp>
            <p:nvSpPr>
              <p:cNvPr id="95" name="Triangle 94">
                <a:extLst>
                  <a:ext uri="{FF2B5EF4-FFF2-40B4-BE49-F238E27FC236}">
                    <a16:creationId xmlns:a16="http://schemas.microsoft.com/office/drawing/2014/main" id="{7471686E-219D-FB48-BCBE-ED9AF08E0BC7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riangle 95">
                <a:extLst>
                  <a:ext uri="{FF2B5EF4-FFF2-40B4-BE49-F238E27FC236}">
                    <a16:creationId xmlns:a16="http://schemas.microsoft.com/office/drawing/2014/main" id="{C3EDEBDC-1BBC-FF44-9593-B67EA6B4186C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65C3944-E320-A949-997A-BB3A30D505ED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104" name="Triangle 103">
                  <a:extLst>
                    <a:ext uri="{FF2B5EF4-FFF2-40B4-BE49-F238E27FC236}">
                      <a16:creationId xmlns:a16="http://schemas.microsoft.com/office/drawing/2014/main" id="{F84D1AFF-D67A-AF48-A75A-70DA5571DE95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Triangle 104">
                  <a:extLst>
                    <a:ext uri="{FF2B5EF4-FFF2-40B4-BE49-F238E27FC236}">
                      <a16:creationId xmlns:a16="http://schemas.microsoft.com/office/drawing/2014/main" id="{439D967D-FE9B-8946-88E6-EA2FACE50C24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8371056-D1BB-9C40-AADF-DF52A4515A21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102" name="Triangle 101">
                  <a:extLst>
                    <a:ext uri="{FF2B5EF4-FFF2-40B4-BE49-F238E27FC236}">
                      <a16:creationId xmlns:a16="http://schemas.microsoft.com/office/drawing/2014/main" id="{6F1CFA14-2D52-2F45-AEED-7BF6A2247746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riangle 102">
                  <a:extLst>
                    <a:ext uri="{FF2B5EF4-FFF2-40B4-BE49-F238E27FC236}">
                      <a16:creationId xmlns:a16="http://schemas.microsoft.com/office/drawing/2014/main" id="{10E9AF9B-8C3E-794E-B436-610CBE3DCD5D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1D4EBBA0-87D1-7340-93EE-C37B169639DD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100" name="Triangle 99">
                  <a:extLst>
                    <a:ext uri="{FF2B5EF4-FFF2-40B4-BE49-F238E27FC236}">
                      <a16:creationId xmlns:a16="http://schemas.microsoft.com/office/drawing/2014/main" id="{6A5557BA-8F42-0945-A4F9-AAD02D0D57AF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Triangle 100">
                  <a:extLst>
                    <a:ext uri="{FF2B5EF4-FFF2-40B4-BE49-F238E27FC236}">
                      <a16:creationId xmlns:a16="http://schemas.microsoft.com/office/drawing/2014/main" id="{66FAE6C1-7676-E443-A19F-61E04B84656C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046EB93-3241-8C4A-8A4D-694618FE2B09}"/>
              </a:ext>
            </a:extLst>
          </p:cNvPr>
          <p:cNvGrpSpPr/>
          <p:nvPr/>
        </p:nvGrpSpPr>
        <p:grpSpPr>
          <a:xfrm>
            <a:off x="8077194" y="2032067"/>
            <a:ext cx="705495" cy="712873"/>
            <a:chOff x="8126272" y="1096316"/>
            <a:chExt cx="705495" cy="712873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039C456-9FDC-7640-B566-C2C06E2158E2}"/>
                </a:ext>
              </a:extLst>
            </p:cNvPr>
            <p:cNvSpPr/>
            <p:nvPr/>
          </p:nvSpPr>
          <p:spPr>
            <a:xfrm>
              <a:off x="8241795" y="1213665"/>
              <a:ext cx="474453" cy="47445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84588F4-95BD-F546-9978-DD02AEB4A342}"/>
                </a:ext>
              </a:extLst>
            </p:cNvPr>
            <p:cNvGrpSpPr/>
            <p:nvPr/>
          </p:nvGrpSpPr>
          <p:grpSpPr>
            <a:xfrm>
              <a:off x="8126272" y="1096316"/>
              <a:ext cx="705495" cy="712873"/>
              <a:chOff x="515493" y="1124855"/>
              <a:chExt cx="705495" cy="712873"/>
            </a:xfrm>
          </p:grpSpPr>
          <p:sp>
            <p:nvSpPr>
              <p:cNvPr id="108" name="Triangle 107">
                <a:extLst>
                  <a:ext uri="{FF2B5EF4-FFF2-40B4-BE49-F238E27FC236}">
                    <a16:creationId xmlns:a16="http://schemas.microsoft.com/office/drawing/2014/main" id="{728F1645-9B98-CC48-90C6-6F535E068270}"/>
                  </a:ext>
                </a:extLst>
              </p:cNvPr>
              <p:cNvSpPr/>
              <p:nvPr/>
            </p:nvSpPr>
            <p:spPr>
              <a:xfrm>
                <a:off x="773179" y="1666446"/>
                <a:ext cx="190126" cy="163902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riangle 108">
                <a:extLst>
                  <a:ext uri="{FF2B5EF4-FFF2-40B4-BE49-F238E27FC236}">
                    <a16:creationId xmlns:a16="http://schemas.microsoft.com/office/drawing/2014/main" id="{1801735E-1EDC-D34E-9ACD-8F49FE125E9B}"/>
                  </a:ext>
                </a:extLst>
              </p:cNvPr>
              <p:cNvSpPr/>
              <p:nvPr/>
            </p:nvSpPr>
            <p:spPr>
              <a:xfrm rot="10800000">
                <a:off x="773179" y="1124855"/>
                <a:ext cx="190126" cy="163902"/>
              </a:xfrm>
              <a:prstGeom prst="triangl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5AD9A03-FB02-4444-AA95-C0E49D5FC66B}"/>
                  </a:ext>
                </a:extLst>
              </p:cNvPr>
              <p:cNvGrpSpPr/>
              <p:nvPr/>
            </p:nvGrpSpPr>
            <p:grpSpPr>
              <a:xfrm rot="5400000">
                <a:off x="773177" y="1131654"/>
                <a:ext cx="190126" cy="705493"/>
                <a:chOff x="925579" y="1277255"/>
                <a:chExt cx="190126" cy="705493"/>
              </a:xfrm>
            </p:grpSpPr>
            <p:sp>
              <p:nvSpPr>
                <p:cNvPr id="117" name="Triangle 116">
                  <a:extLst>
                    <a:ext uri="{FF2B5EF4-FFF2-40B4-BE49-F238E27FC236}">
                      <a16:creationId xmlns:a16="http://schemas.microsoft.com/office/drawing/2014/main" id="{816A494E-AC31-4E44-9E79-97CCCB1532DC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Triangle 117">
                  <a:extLst>
                    <a:ext uri="{FF2B5EF4-FFF2-40B4-BE49-F238E27FC236}">
                      <a16:creationId xmlns:a16="http://schemas.microsoft.com/office/drawing/2014/main" id="{64A99500-A43B-C84D-B421-9B4B3DC139D7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7C893F7-5A48-D04A-A2D2-C1139E72EB38}"/>
                  </a:ext>
                </a:extLst>
              </p:cNvPr>
              <p:cNvGrpSpPr/>
              <p:nvPr/>
            </p:nvGrpSpPr>
            <p:grpSpPr>
              <a:xfrm rot="2700000">
                <a:off x="773179" y="1126684"/>
                <a:ext cx="190126" cy="705493"/>
                <a:chOff x="925579" y="1277255"/>
                <a:chExt cx="190126" cy="705493"/>
              </a:xfrm>
            </p:grpSpPr>
            <p:sp>
              <p:nvSpPr>
                <p:cNvPr id="115" name="Triangle 114">
                  <a:extLst>
                    <a:ext uri="{FF2B5EF4-FFF2-40B4-BE49-F238E27FC236}">
                      <a16:creationId xmlns:a16="http://schemas.microsoft.com/office/drawing/2014/main" id="{A08C5A5B-0BE6-1948-98B0-6B3559BD720D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Triangle 115">
                  <a:extLst>
                    <a:ext uri="{FF2B5EF4-FFF2-40B4-BE49-F238E27FC236}">
                      <a16:creationId xmlns:a16="http://schemas.microsoft.com/office/drawing/2014/main" id="{0190D75F-E63C-1641-81F4-9AEF4D44CE39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F93960DF-E58D-0245-B330-5BF06CBB658E}"/>
                  </a:ext>
                </a:extLst>
              </p:cNvPr>
              <p:cNvGrpSpPr/>
              <p:nvPr/>
            </p:nvGrpSpPr>
            <p:grpSpPr>
              <a:xfrm rot="-2700000">
                <a:off x="773179" y="1132235"/>
                <a:ext cx="190126" cy="705493"/>
                <a:chOff x="925579" y="1277255"/>
                <a:chExt cx="190126" cy="705493"/>
              </a:xfrm>
            </p:grpSpPr>
            <p:sp>
              <p:nvSpPr>
                <p:cNvPr id="113" name="Triangle 112">
                  <a:extLst>
                    <a:ext uri="{FF2B5EF4-FFF2-40B4-BE49-F238E27FC236}">
                      <a16:creationId xmlns:a16="http://schemas.microsoft.com/office/drawing/2014/main" id="{98B6959E-F619-164B-89B4-9A342CF28B96}"/>
                    </a:ext>
                  </a:extLst>
                </p:cNvPr>
                <p:cNvSpPr/>
                <p:nvPr/>
              </p:nvSpPr>
              <p:spPr>
                <a:xfrm>
                  <a:off x="925579" y="1818846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Triangle 113">
                  <a:extLst>
                    <a:ext uri="{FF2B5EF4-FFF2-40B4-BE49-F238E27FC236}">
                      <a16:creationId xmlns:a16="http://schemas.microsoft.com/office/drawing/2014/main" id="{C5EB375A-3009-E345-A1B4-FECA727AB941}"/>
                    </a:ext>
                  </a:extLst>
                </p:cNvPr>
                <p:cNvSpPr/>
                <p:nvPr/>
              </p:nvSpPr>
              <p:spPr>
                <a:xfrm rot="10800000">
                  <a:off x="925579" y="1277255"/>
                  <a:ext cx="190126" cy="163902"/>
                </a:xfrm>
                <a:prstGeom prst="triangl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78C8E-3561-3748-BF5B-B8E2C53F7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204">
            <a:off x="673251" y="2762407"/>
            <a:ext cx="687659" cy="63682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A8462AE2-8FD5-0C4D-9F12-BD98673C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204">
            <a:off x="181157" y="5549121"/>
            <a:ext cx="687659" cy="636820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195DE7DE-A931-DA4B-A6B5-2EFFAAED8C3B}"/>
              </a:ext>
            </a:extLst>
          </p:cNvPr>
          <p:cNvSpPr txBox="1"/>
          <p:nvPr/>
        </p:nvSpPr>
        <p:spPr>
          <a:xfrm>
            <a:off x="318970" y="1101592"/>
            <a:ext cx="866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How many viruses circulating in transmission networks will the antibody neutralize?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67017BF6-4F95-9E46-BD55-D58B7A462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12806">
            <a:off x="2972823" y="2510032"/>
            <a:ext cx="687659" cy="63682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18A0CDD-97B0-254B-BF0D-8D36746DF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44614" y="2675388"/>
            <a:ext cx="687659" cy="63682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5037AFB-D274-5F4B-8F7B-1395C5463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0666">
            <a:off x="7255817" y="2713546"/>
            <a:ext cx="687659" cy="63682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F7F8399-44E9-7A4B-9091-79ADEE3C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42204">
            <a:off x="7748963" y="1435929"/>
            <a:ext cx="687659" cy="63682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BF36409-EE1F-7344-8265-AD897B52B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57461" y="1492437"/>
            <a:ext cx="687659" cy="63682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37F77C7-B709-5E43-AE7F-D8BA445A8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10666">
            <a:off x="1898934" y="1513979"/>
            <a:ext cx="687659" cy="636820"/>
          </a:xfrm>
          <a:prstGeom prst="rect">
            <a:avLst/>
          </a:prstGeom>
        </p:spPr>
      </p:pic>
      <p:pic>
        <p:nvPicPr>
          <p:cNvPr id="15362" name="Picture 2" descr="Exclamation mark - Wikipedia">
            <a:extLst>
              <a:ext uri="{FF2B5EF4-FFF2-40B4-BE49-F238E27FC236}">
                <a16:creationId xmlns:a16="http://schemas.microsoft.com/office/drawing/2014/main" id="{AD8A8580-914D-2146-9C9C-8F8E3F12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55" y="2828442"/>
            <a:ext cx="646238" cy="56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1729FD59-E81D-0949-A406-CA9CB94E9322}"/>
              </a:ext>
            </a:extLst>
          </p:cNvPr>
          <p:cNvSpPr txBox="1"/>
          <p:nvPr/>
        </p:nvSpPr>
        <p:spPr>
          <a:xfrm>
            <a:off x="318970" y="3960590"/>
            <a:ext cx="689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How much of an antibody “dose” is required to neutralize viruses?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904B4639-53E7-7E4B-A952-0FE5E5930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204">
            <a:off x="7175847" y="4609898"/>
            <a:ext cx="615822" cy="570294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241A428-5466-8545-A8AB-96B7C9047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2919">
            <a:off x="8499277" y="5067396"/>
            <a:ext cx="615822" cy="570294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CB0CA1C1-7D40-0B4A-B874-7EDF6B58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99897">
            <a:off x="7913153" y="5204649"/>
            <a:ext cx="615822" cy="570294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FB933C82-D9EF-874C-957C-ED039E0FE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40836">
            <a:off x="7399380" y="5689042"/>
            <a:ext cx="615822" cy="570294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5E052949-EDE2-894E-A869-4EC80F968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6851">
            <a:off x="7381908" y="6121539"/>
            <a:ext cx="615822" cy="570294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8FA9C348-837B-0141-B179-97025B9F6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58068">
            <a:off x="7913152" y="6010455"/>
            <a:ext cx="615822" cy="570294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2146F38E-A40F-9347-AF42-738FC8E5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5077">
            <a:off x="7467746" y="5140835"/>
            <a:ext cx="615823" cy="570295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3C8319F7-AE4F-044D-B264-396F6E3B7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655498">
            <a:off x="8509221" y="5754270"/>
            <a:ext cx="615822" cy="570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35D286-27E9-A146-8EC3-59D3008521CC}"/>
              </a:ext>
            </a:extLst>
          </p:cNvPr>
          <p:cNvSpPr txBox="1"/>
          <p:nvPr/>
        </p:nvSpPr>
        <p:spPr>
          <a:xfrm>
            <a:off x="394048" y="6302317"/>
            <a:ext cx="961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Very potent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657546F-287B-8643-9243-0BDE7F326696}"/>
              </a:ext>
            </a:extLst>
          </p:cNvPr>
          <p:cNvSpPr txBox="1"/>
          <p:nvPr/>
        </p:nvSpPr>
        <p:spPr>
          <a:xfrm>
            <a:off x="6301583" y="6302317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Not potent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6EA7FC78-77A1-B344-86C3-1445F7A9E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61948">
            <a:off x="726675" y="5152566"/>
            <a:ext cx="687659" cy="63682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CBEAD448-8748-1141-93C1-5AFDD7034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434" y="4329536"/>
            <a:ext cx="615822" cy="570294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52AB7AB2-7C73-DE4E-912B-24C6248F2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61831">
            <a:off x="8437442" y="4509376"/>
            <a:ext cx="615822" cy="5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DF5135-C12E-A44C-8377-FF7050AE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40" y="999538"/>
            <a:ext cx="6608981" cy="47297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4F2A7A-BC4B-724E-A686-F8502B3D2151}"/>
              </a:ext>
            </a:extLst>
          </p:cNvPr>
          <p:cNvSpPr/>
          <p:nvPr/>
        </p:nvSpPr>
        <p:spPr>
          <a:xfrm>
            <a:off x="1070740" y="2355516"/>
            <a:ext cx="438611" cy="1440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C7D17-A626-EB49-A2D3-3B258A2DB355}"/>
              </a:ext>
            </a:extLst>
          </p:cNvPr>
          <p:cNvSpPr txBox="1"/>
          <p:nvPr/>
        </p:nvSpPr>
        <p:spPr>
          <a:xfrm>
            <a:off x="514350" y="6133772"/>
            <a:ext cx="825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Open circle: 1st generation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18F3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CD4 binding site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1269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High-mannose patch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Filled circle: 2nd generation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B7EC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Apex-specific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DF292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gp120-gp140 interface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						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3B91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Membrane proximal external region (MPER)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52D45-0A39-0C48-9279-2598F8E4BD0E}"/>
              </a:ext>
            </a:extLst>
          </p:cNvPr>
          <p:cNvSpPr txBox="1"/>
          <p:nvPr/>
        </p:nvSpPr>
        <p:spPr>
          <a:xfrm>
            <a:off x="314413" y="296921"/>
            <a:ext cx="845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Breadth &amp; potency of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bnAbs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are important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562864-AF87-404C-AE95-A7DE6FA25C71}"/>
              </a:ext>
            </a:extLst>
          </p:cNvPr>
          <p:cNvSpPr txBox="1"/>
          <p:nvPr/>
        </p:nvSpPr>
        <p:spPr>
          <a:xfrm rot="16200000">
            <a:off x="6750909" y="3115630"/>
            <a:ext cx="4509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Burton DR,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Hangartner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 L.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Annu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 Rev Immunol. 2016;34:635-659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9F5E6D9B-ECB2-4243-8AE6-603274D1546B}"/>
              </a:ext>
            </a:extLst>
          </p:cNvPr>
          <p:cNvSpPr/>
          <p:nvPr/>
        </p:nvSpPr>
        <p:spPr>
          <a:xfrm>
            <a:off x="612476" y="1155940"/>
            <a:ext cx="759124" cy="3899139"/>
          </a:xfrm>
          <a:prstGeom prst="upArrow">
            <a:avLst/>
          </a:prstGeom>
          <a:gradFill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latin typeface="Helvetica" pitchFamily="2" charset="0"/>
              </a:rPr>
              <a:t>Increasing breadth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79E278D4-44D6-D746-8C6C-A6CD7F4D8B5D}"/>
              </a:ext>
            </a:extLst>
          </p:cNvPr>
          <p:cNvSpPr/>
          <p:nvPr/>
        </p:nvSpPr>
        <p:spPr>
          <a:xfrm rot="16200000">
            <a:off x="4360969" y="2736326"/>
            <a:ext cx="759124" cy="5735940"/>
          </a:xfrm>
          <a:prstGeom prst="upArrow">
            <a:avLst/>
          </a:prstGeom>
          <a:gradFill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>
                <a:latin typeface="Helvetica" pitchFamily="2" charset="0"/>
              </a:rPr>
              <a:t>Increasing potency</a:t>
            </a:r>
          </a:p>
        </p:txBody>
      </p:sp>
    </p:spTree>
    <p:extLst>
      <p:ext uri="{BB962C8B-B14F-4D97-AF65-F5344CB8AC3E}">
        <p14:creationId xmlns:p14="http://schemas.microsoft.com/office/powerpoint/2010/main" val="2029535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DF5135-C12E-A44C-8377-FF7050AE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40" y="999538"/>
            <a:ext cx="6608981" cy="4729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752D45-0A39-0C48-9279-2598F8E4BD0E}"/>
              </a:ext>
            </a:extLst>
          </p:cNvPr>
          <p:cNvSpPr txBox="1"/>
          <p:nvPr/>
        </p:nvSpPr>
        <p:spPr>
          <a:xfrm>
            <a:off x="314413" y="296921"/>
            <a:ext cx="845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Four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bnAbs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are the focus of current studies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17AF5D-2566-0B4D-8937-F3A8AB4EED66}"/>
              </a:ext>
            </a:extLst>
          </p:cNvPr>
          <p:cNvSpPr/>
          <p:nvPr/>
        </p:nvSpPr>
        <p:spPr>
          <a:xfrm>
            <a:off x="2060294" y="2185639"/>
            <a:ext cx="1088020" cy="9973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1FD8AD-1119-9047-BF91-388699145DD8}"/>
              </a:ext>
            </a:extLst>
          </p:cNvPr>
          <p:cNvSpPr/>
          <p:nvPr/>
        </p:nvSpPr>
        <p:spPr>
          <a:xfrm>
            <a:off x="3310360" y="2620537"/>
            <a:ext cx="1198384" cy="6550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7D0307-6CA9-D146-8CD8-11D0051F542C}"/>
              </a:ext>
            </a:extLst>
          </p:cNvPr>
          <p:cNvSpPr/>
          <p:nvPr/>
        </p:nvSpPr>
        <p:spPr>
          <a:xfrm>
            <a:off x="4543469" y="1836554"/>
            <a:ext cx="1198384" cy="224930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FAA80-B659-CD41-A943-33BE282497C1}"/>
              </a:ext>
            </a:extLst>
          </p:cNvPr>
          <p:cNvSpPr/>
          <p:nvPr/>
        </p:nvSpPr>
        <p:spPr>
          <a:xfrm>
            <a:off x="5963168" y="1340752"/>
            <a:ext cx="1198384" cy="304605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7272E0-E700-9E42-B24F-72D9F477B2AA}"/>
              </a:ext>
            </a:extLst>
          </p:cNvPr>
          <p:cNvSpPr/>
          <p:nvPr/>
        </p:nvSpPr>
        <p:spPr>
          <a:xfrm>
            <a:off x="3313605" y="1665119"/>
            <a:ext cx="1198384" cy="6550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7A83E-5EF6-9147-B449-3A3659407347}"/>
              </a:ext>
            </a:extLst>
          </p:cNvPr>
          <p:cNvSpPr/>
          <p:nvPr/>
        </p:nvSpPr>
        <p:spPr>
          <a:xfrm>
            <a:off x="3369629" y="2364426"/>
            <a:ext cx="318608" cy="25611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2B6B79-FCFC-384E-8D5C-6EACADC4001C}"/>
              </a:ext>
            </a:extLst>
          </p:cNvPr>
          <p:cNvSpPr/>
          <p:nvPr/>
        </p:nvSpPr>
        <p:spPr>
          <a:xfrm>
            <a:off x="5080029" y="1168092"/>
            <a:ext cx="484429" cy="4524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8AA810-E495-CB4F-A934-410027F05CDA}"/>
              </a:ext>
            </a:extLst>
          </p:cNvPr>
          <p:cNvSpPr txBox="1"/>
          <p:nvPr/>
        </p:nvSpPr>
        <p:spPr>
          <a:xfrm rot="16200000">
            <a:off x="6750909" y="3115630"/>
            <a:ext cx="4509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Burton DR,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Hangartner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 L.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Annu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 Rev Immunol. 2016;34:635-659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4F2D25-9552-0E43-B0A4-0CE7B13CDA45}"/>
              </a:ext>
            </a:extLst>
          </p:cNvPr>
          <p:cNvSpPr/>
          <p:nvPr/>
        </p:nvSpPr>
        <p:spPr>
          <a:xfrm>
            <a:off x="1070740" y="2355516"/>
            <a:ext cx="438611" cy="1440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EC50F-8270-1140-A06C-FF18016E52A6}"/>
              </a:ext>
            </a:extLst>
          </p:cNvPr>
          <p:cNvSpPr txBox="1"/>
          <p:nvPr/>
        </p:nvSpPr>
        <p:spPr>
          <a:xfrm>
            <a:off x="514350" y="6133772"/>
            <a:ext cx="825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Open circle: 1st generation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18F3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CD4 binding site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1269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High-mannose patch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Filled circle: 2nd generation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B7EC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Apex-specific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DF292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gp120-gp140 interface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										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3B91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Membrane proximal external region (MPER)</a:t>
            </a:r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099CE894-4B3F-5B49-8C06-CAA6348A3471}"/>
              </a:ext>
            </a:extLst>
          </p:cNvPr>
          <p:cNvSpPr/>
          <p:nvPr/>
        </p:nvSpPr>
        <p:spPr>
          <a:xfrm>
            <a:off x="612476" y="1155940"/>
            <a:ext cx="759124" cy="3899139"/>
          </a:xfrm>
          <a:prstGeom prst="upArrow">
            <a:avLst/>
          </a:prstGeom>
          <a:gradFill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latin typeface="Helvetica" pitchFamily="2" charset="0"/>
              </a:rPr>
              <a:t>Increasing breadth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E1867994-A8F3-5442-BADA-A983D4ED304B}"/>
              </a:ext>
            </a:extLst>
          </p:cNvPr>
          <p:cNvSpPr/>
          <p:nvPr/>
        </p:nvSpPr>
        <p:spPr>
          <a:xfrm rot="16200000">
            <a:off x="4360969" y="2736326"/>
            <a:ext cx="759124" cy="5735940"/>
          </a:xfrm>
          <a:prstGeom prst="upArrow">
            <a:avLst/>
          </a:prstGeom>
          <a:gradFill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>
                <a:latin typeface="Helvetica" pitchFamily="2" charset="0"/>
              </a:rPr>
              <a:t>Increasing potency</a:t>
            </a:r>
          </a:p>
        </p:txBody>
      </p:sp>
    </p:spTree>
    <p:extLst>
      <p:ext uri="{BB962C8B-B14F-4D97-AF65-F5344CB8AC3E}">
        <p14:creationId xmlns:p14="http://schemas.microsoft.com/office/powerpoint/2010/main" val="136418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413" y="296922"/>
            <a:ext cx="8379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Antibody-Mediated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Prevention Study (VRC01)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6B618-A9E4-3E48-96E7-DD040E8B1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228" y="166450"/>
            <a:ext cx="1951264" cy="1316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407F9-4C36-4D44-93DE-2C835DE43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13" y="1779747"/>
            <a:ext cx="8303079" cy="41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98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64379" y="1584342"/>
            <a:ext cx="3817585" cy="317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Questions?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Please email me!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Christopher Hurt,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churt@med.unc.edu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2" y="1075014"/>
            <a:ext cx="4196862" cy="46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6"/>
          <p:cNvGraphicFramePr>
            <a:graphicFrameLocks/>
          </p:cNvGraphicFramePr>
          <p:nvPr/>
        </p:nvGraphicFramePr>
        <p:xfrm>
          <a:off x="0" y="402921"/>
          <a:ext cx="9144000" cy="597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82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Pregnancy Prevention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HIV Prevention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54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Education &amp; behavior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modification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Education &amp; behavior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modification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Condoms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Condoms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Rings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Rings</a:t>
                      </a:r>
                    </a:p>
                  </a:txBody>
                  <a:tcPr marR="182880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Birth control pill &amp; injection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PrEP</a:t>
                      </a:r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 </a:t>
                      </a:r>
                      <a:r>
                        <a:rPr lang="en-US" sz="12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(oral &amp; injectable)</a:t>
                      </a:r>
                    </a:p>
                  </a:txBody>
                  <a:tcPr marR="182880" anchor="ctr">
                    <a:solidFill>
                      <a:srgbClr val="E9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“Morning-after pill”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Post-exposure prophylaxis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54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Spermicide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Topical microbicides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Implantable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birth control</a:t>
                      </a:r>
                      <a:endParaRPr lang="en-US" sz="16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Broadly neutralizing Abs</a:t>
                      </a:r>
                      <a:b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</a:br>
                      <a:r>
                        <a:rPr lang="en-US" sz="1600" b="1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Implantables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R="182880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3557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Vasectomy/Tubal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Ligation</a:t>
                      </a:r>
                      <a:endParaRPr lang="en-US" sz="16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Vaccination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5" name="Picture 117" descr="emergency contraception pi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73" y="3791263"/>
            <a:ext cx="887040" cy="52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3" descr="OC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60" y="3105462"/>
            <a:ext cx="906066" cy="53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2" descr="co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36" y="1821058"/>
            <a:ext cx="1098177" cy="55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3" descr="implan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04" y="5101550"/>
            <a:ext cx="973978" cy="59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4" descr="spermici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04" y="4388615"/>
            <a:ext cx="973978" cy="64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7" descr="prep_h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06" y="3105462"/>
            <a:ext cx="825802" cy="5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8" descr="prep_pills_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02" y="3759164"/>
            <a:ext cx="651317" cy="60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9" descr="microbicide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07" y="4390786"/>
            <a:ext cx="901906" cy="6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2" descr="female condom pic cropp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93" y="1761098"/>
            <a:ext cx="651552" cy="62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28" y="5740292"/>
            <a:ext cx="973664" cy="6074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79" y="2475943"/>
            <a:ext cx="1142627" cy="548807"/>
          </a:xfrm>
          <a:prstGeom prst="rect">
            <a:avLst/>
          </a:prstGeom>
        </p:spPr>
      </p:pic>
      <p:pic>
        <p:nvPicPr>
          <p:cNvPr id="28" name="Picture 2" descr="https://sp.yimg.com/xj/th?id=OIP.M7b3394a450aada845f97526fd5bb5868o0&amp;pid=15.1&amp;P=0&amp;w=300&amp;h=30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0" b="25243"/>
          <a:stretch/>
        </p:blipFill>
        <p:spPr bwMode="auto">
          <a:xfrm>
            <a:off x="5170327" y="2442493"/>
            <a:ext cx="764467" cy="58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89" y="1786354"/>
            <a:ext cx="879215" cy="5837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50" y="3104568"/>
            <a:ext cx="1024876" cy="54574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r="9374"/>
          <a:stretch/>
        </p:blipFill>
        <p:spPr>
          <a:xfrm>
            <a:off x="5200066" y="5107101"/>
            <a:ext cx="704660" cy="588221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7179001" y="6466484"/>
            <a:ext cx="1964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Adapted from HPTN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8B8FD5-E1E6-A444-8252-129B2EE309EA}"/>
              </a:ext>
            </a:extLst>
          </p:cNvPr>
          <p:cNvSpPr/>
          <p:nvPr/>
        </p:nvSpPr>
        <p:spPr>
          <a:xfrm>
            <a:off x="4572000" y="291548"/>
            <a:ext cx="4572000" cy="61749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09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6"/>
          <p:cNvGraphicFramePr>
            <a:graphicFrameLocks/>
          </p:cNvGraphicFramePr>
          <p:nvPr/>
        </p:nvGraphicFramePr>
        <p:xfrm>
          <a:off x="0" y="402921"/>
          <a:ext cx="9144000" cy="597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82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Pregnancy Prevention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HIV Prevention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54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Education &amp; behavior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modification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Education &amp; behavior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modification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Condoms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Condoms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Rings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Rings</a:t>
                      </a:r>
                    </a:p>
                  </a:txBody>
                  <a:tcPr marR="182880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Birth control pill &amp; injection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PrEP</a:t>
                      </a:r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 </a:t>
                      </a:r>
                      <a:r>
                        <a:rPr lang="en-US" sz="12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(oral &amp; injectable)</a:t>
                      </a:r>
                    </a:p>
                  </a:txBody>
                  <a:tcPr marR="182880" anchor="ctr">
                    <a:solidFill>
                      <a:srgbClr val="E9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“Morning-after pill”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Post-exposure prophylaxis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54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Spermicide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Topical microbicides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Implantable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birth control</a:t>
                      </a:r>
                      <a:endParaRPr lang="en-US" sz="16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Broadly neutralizing Abs</a:t>
                      </a:r>
                      <a:b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</a:br>
                      <a:r>
                        <a:rPr lang="en-US" sz="1600" b="1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Implantables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R="182880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3557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Vasectomy/Tubal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Ligation</a:t>
                      </a:r>
                      <a:endParaRPr lang="en-US" sz="16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Vaccination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5" name="Picture 117" descr="emergency contraception pi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73" y="3791263"/>
            <a:ext cx="887040" cy="52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3" descr="OC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60" y="3105462"/>
            <a:ext cx="906066" cy="53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2" descr="co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36" y="1821058"/>
            <a:ext cx="1098177" cy="55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3" descr="implan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04" y="5101550"/>
            <a:ext cx="973978" cy="59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4" descr="spermici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04" y="4388615"/>
            <a:ext cx="973978" cy="64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7" descr="prep_h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06" y="3105462"/>
            <a:ext cx="825802" cy="5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8" descr="prep_pills_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02" y="3759164"/>
            <a:ext cx="651317" cy="60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9" descr="microbicide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07" y="4390786"/>
            <a:ext cx="901906" cy="6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2" descr="female condom pic cropp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93" y="1761098"/>
            <a:ext cx="651552" cy="62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28" y="5740292"/>
            <a:ext cx="973664" cy="6074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79" y="2475943"/>
            <a:ext cx="1142627" cy="548807"/>
          </a:xfrm>
          <a:prstGeom prst="rect">
            <a:avLst/>
          </a:prstGeom>
        </p:spPr>
      </p:pic>
      <p:pic>
        <p:nvPicPr>
          <p:cNvPr id="28" name="Picture 2" descr="https://sp.yimg.com/xj/th?id=OIP.M7b3394a450aada845f97526fd5bb5868o0&amp;pid=15.1&amp;P=0&amp;w=300&amp;h=30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0" b="25243"/>
          <a:stretch/>
        </p:blipFill>
        <p:spPr bwMode="auto">
          <a:xfrm>
            <a:off x="5170327" y="2442493"/>
            <a:ext cx="764467" cy="58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89" y="1786354"/>
            <a:ext cx="879215" cy="5837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50" y="3104568"/>
            <a:ext cx="1024876" cy="54574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r="9374"/>
          <a:stretch/>
        </p:blipFill>
        <p:spPr>
          <a:xfrm>
            <a:off x="5200066" y="5107101"/>
            <a:ext cx="704660" cy="588221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7179001" y="6466484"/>
            <a:ext cx="1964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Adapted from HPTN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6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955716"/>
              </p:ext>
            </p:extLst>
          </p:nvPr>
        </p:nvGraphicFramePr>
        <p:xfrm>
          <a:off x="0" y="402921"/>
          <a:ext cx="9144000" cy="597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82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Pregnancy Prevention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HIV Prevention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54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Education &amp; behavior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modification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Education &amp; behavior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modification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Condoms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Condoms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Rings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Rings</a:t>
                      </a:r>
                    </a:p>
                  </a:txBody>
                  <a:tcPr marR="18288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Birth control pill &amp; injection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PrEP</a:t>
                      </a:r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 </a:t>
                      </a:r>
                      <a:r>
                        <a:rPr lang="en-US" sz="12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(oral &amp; injectable)</a:t>
                      </a:r>
                    </a:p>
                  </a:txBody>
                  <a:tcPr marR="182880" anchor="ctr">
                    <a:solidFill>
                      <a:srgbClr val="FFFC0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“Morning-after pill”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Post-exposure prophylaxis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54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Spermicide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Topical microbicides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8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Implantable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birth control</a:t>
                      </a:r>
                      <a:endParaRPr lang="en-US" sz="16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Broadly neutralizing</a:t>
                      </a:r>
                      <a:b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</a:br>
                      <a:r>
                        <a:rPr lang="en-US" sz="1600" b="1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Implantables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R="18288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3557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Vasectomy/Tubal</a:t>
                      </a:r>
                      <a:r>
                        <a:rPr lang="en-US" sz="1600" b="1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Ligation</a:t>
                      </a:r>
                      <a:endParaRPr lang="en-US" sz="16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Helvetica" charset="0"/>
                          <a:ea typeface="Helvetica" charset="0"/>
                          <a:cs typeface="Helvetica" charset="0"/>
                        </a:rPr>
                        <a:t>Vaccination</a:t>
                      </a:r>
                    </a:p>
                  </a:txBody>
                  <a:tcPr marR="18288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5" name="Picture 117" descr="emergency contraception pi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73" y="3791263"/>
            <a:ext cx="887040" cy="52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3" descr="OC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60" y="3105462"/>
            <a:ext cx="906066" cy="53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2" descr="co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36" y="1821058"/>
            <a:ext cx="1098177" cy="55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3" descr="implan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04" y="5101550"/>
            <a:ext cx="973978" cy="59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4" descr="spermici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04" y="4388615"/>
            <a:ext cx="973978" cy="64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7" descr="prep_h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06" y="3105462"/>
            <a:ext cx="825802" cy="5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8" descr="prep_pills_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02" y="3759164"/>
            <a:ext cx="651317" cy="60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9" descr="microbicide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07" y="4390786"/>
            <a:ext cx="901906" cy="6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2" descr="female condom pic cropp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93" y="1761098"/>
            <a:ext cx="651552" cy="62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28" y="5740292"/>
            <a:ext cx="973664" cy="6074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79" y="2475943"/>
            <a:ext cx="1142627" cy="548807"/>
          </a:xfrm>
          <a:prstGeom prst="rect">
            <a:avLst/>
          </a:prstGeom>
        </p:spPr>
      </p:pic>
      <p:pic>
        <p:nvPicPr>
          <p:cNvPr id="28" name="Picture 2" descr="https://sp.yimg.com/xj/th?id=OIP.M7b3394a450aada845f97526fd5bb5868o0&amp;pid=15.1&amp;P=0&amp;w=300&amp;h=30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0" b="25243"/>
          <a:stretch/>
        </p:blipFill>
        <p:spPr bwMode="auto">
          <a:xfrm>
            <a:off x="5170327" y="2442493"/>
            <a:ext cx="764467" cy="58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89" y="1786354"/>
            <a:ext cx="879215" cy="5837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50" y="3104568"/>
            <a:ext cx="1024876" cy="54574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r="9374"/>
          <a:stretch/>
        </p:blipFill>
        <p:spPr>
          <a:xfrm>
            <a:off x="5200066" y="5107101"/>
            <a:ext cx="704660" cy="588221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7179001" y="6466484"/>
            <a:ext cx="1964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Adapted from HPTN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40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EDFD87-294A-0D4E-BA15-AF236DAE844F}"/>
              </a:ext>
            </a:extLst>
          </p:cNvPr>
          <p:cNvSpPr txBox="1"/>
          <p:nvPr/>
        </p:nvSpPr>
        <p:spPr>
          <a:xfrm>
            <a:off x="4635154" y="1231289"/>
            <a:ext cx="435121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MT" panose="020B0503020103020203" pitchFamily="34" charset="0"/>
              </a:rPr>
              <a:t>Rings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B9FBE3-125C-3349-9BAB-C89117594514}"/>
              </a:ext>
            </a:extLst>
          </p:cNvPr>
          <p:cNvSpPr/>
          <p:nvPr/>
        </p:nvSpPr>
        <p:spPr>
          <a:xfrm rot="21142708">
            <a:off x="-482682" y="-326136"/>
            <a:ext cx="1560576" cy="7510272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FAA9A4-0ABA-B745-A1A4-92E1B9D5D9DA}"/>
              </a:ext>
            </a:extLst>
          </p:cNvPr>
          <p:cNvSpPr/>
          <p:nvPr/>
        </p:nvSpPr>
        <p:spPr>
          <a:xfrm rot="805943">
            <a:off x="960949" y="-334357"/>
            <a:ext cx="1560576" cy="7510272"/>
          </a:xfrm>
          <a:prstGeom prst="rect">
            <a:avLst/>
          </a:prstGeom>
          <a:solidFill>
            <a:srgbClr val="FF26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B6C4C-4793-EA45-B360-9D7817EC1574}"/>
              </a:ext>
            </a:extLst>
          </p:cNvPr>
          <p:cNvSpPr/>
          <p:nvPr/>
        </p:nvSpPr>
        <p:spPr>
          <a:xfrm rot="20717747">
            <a:off x="2659227" y="-601291"/>
            <a:ext cx="1560576" cy="801720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CAC730-41E9-8944-9FF0-809E5A3B201D}"/>
              </a:ext>
            </a:extLst>
          </p:cNvPr>
          <p:cNvSpPr/>
          <p:nvPr/>
        </p:nvSpPr>
        <p:spPr>
          <a:xfrm rot="3907367">
            <a:off x="6218000" y="2403002"/>
            <a:ext cx="2364636" cy="801720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36084DF-2725-F143-A01E-7D8D03A0B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 r="23730"/>
          <a:stretch/>
        </p:blipFill>
        <p:spPr bwMode="auto">
          <a:xfrm>
            <a:off x="6611880" y="2505484"/>
            <a:ext cx="2090059" cy="20357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4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367" y="296919"/>
            <a:ext cx="83790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ASPIRE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Monthly </a:t>
            </a:r>
            <a:r>
              <a:rPr lang="en-US" sz="2400" dirty="0" err="1">
                <a:solidFill>
                  <a:prstClr val="black"/>
                </a:solidFill>
                <a:latin typeface="Helvetica"/>
                <a:cs typeface="Helvetica"/>
              </a:rPr>
              <a:t>dapivirine</a:t>
            </a: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 (DPV) 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2629 cisgender women aged 18-45</a:t>
            </a:r>
            <a:b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</a:b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Malawi, South Africa, Uganda, Zimbabwe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July 2012 – August 2015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996" y="6421071"/>
            <a:ext cx="6775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>
              <a:defRPr/>
            </a:pP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Baeten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 JM, et al. N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Engl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 J Med. 2016;375(22):2121-2132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D78620-7832-5645-8E02-566A6E3FFAB2}"/>
              </a:ext>
            </a:extLst>
          </p:cNvPr>
          <p:cNvGrpSpPr/>
          <p:nvPr/>
        </p:nvGrpSpPr>
        <p:grpSpPr>
          <a:xfrm>
            <a:off x="302558" y="2880505"/>
            <a:ext cx="2242736" cy="2619546"/>
            <a:chOff x="2420031" y="4401769"/>
            <a:chExt cx="3628725" cy="261954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E49DBC-A43B-4C47-8163-351B50F913BC}"/>
                </a:ext>
              </a:extLst>
            </p:cNvPr>
            <p:cNvSpPr txBox="1"/>
            <p:nvPr/>
          </p:nvSpPr>
          <p:spPr>
            <a:xfrm>
              <a:off x="2420031" y="4401769"/>
              <a:ext cx="36287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27%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1C9022-41F5-F044-BEC8-134DE9938EB9}"/>
                </a:ext>
              </a:extLst>
            </p:cNvPr>
            <p:cNvSpPr txBox="1"/>
            <p:nvPr/>
          </p:nvSpPr>
          <p:spPr>
            <a:xfrm>
              <a:off x="2536212" y="5266989"/>
              <a:ext cx="33963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lower incidence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overall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71 infections on DPV, 97 on placebo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(95%CI: 1, 46)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BA647-2778-5D44-9139-4D839408CCC4}"/>
              </a:ext>
            </a:extLst>
          </p:cNvPr>
          <p:cNvGrpSpPr/>
          <p:nvPr/>
        </p:nvGrpSpPr>
        <p:grpSpPr>
          <a:xfrm>
            <a:off x="6484259" y="2879931"/>
            <a:ext cx="2242736" cy="2527213"/>
            <a:chOff x="2561947" y="4401769"/>
            <a:chExt cx="3628725" cy="252721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8DF99C-942C-4949-9ECE-9A1F7B3E9410}"/>
                </a:ext>
              </a:extLst>
            </p:cNvPr>
            <p:cNvSpPr txBox="1"/>
            <p:nvPr/>
          </p:nvSpPr>
          <p:spPr>
            <a:xfrm>
              <a:off x="2992629" y="4401769"/>
              <a:ext cx="27673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61%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7884F2-045D-FA4E-8478-7E1097FDF2DE}"/>
                </a:ext>
              </a:extLst>
            </p:cNvPr>
            <p:cNvSpPr txBox="1"/>
            <p:nvPr/>
          </p:nvSpPr>
          <p:spPr>
            <a:xfrm>
              <a:off x="2561947" y="5266989"/>
              <a:ext cx="3628725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prstClr val="black"/>
                  </a:solidFill>
                  <a:latin typeface="Helvetica"/>
                  <a:cs typeface="Helvetica"/>
                </a:rPr>
                <a:t>l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ower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 incidence among participants 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≥ 25 years old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(95%CI: 32, 77)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1D4A3B-2D36-B846-B7FA-8B66B6EF92E5}"/>
              </a:ext>
            </a:extLst>
          </p:cNvPr>
          <p:cNvGrpSpPr/>
          <p:nvPr/>
        </p:nvGrpSpPr>
        <p:grpSpPr>
          <a:xfrm>
            <a:off x="3393408" y="2879931"/>
            <a:ext cx="2242736" cy="2527213"/>
            <a:chOff x="2561947" y="4401769"/>
            <a:chExt cx="3628725" cy="252721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D090F8-4030-4B4C-96B3-52F42954C910}"/>
                </a:ext>
              </a:extLst>
            </p:cNvPr>
            <p:cNvSpPr txBox="1"/>
            <p:nvPr/>
          </p:nvSpPr>
          <p:spPr>
            <a:xfrm>
              <a:off x="2992629" y="4401769"/>
              <a:ext cx="27673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56%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BCC8C1-C16A-3D43-B1A5-49CC41ECB8F4}"/>
                </a:ext>
              </a:extLst>
            </p:cNvPr>
            <p:cNvSpPr txBox="1"/>
            <p:nvPr/>
          </p:nvSpPr>
          <p:spPr>
            <a:xfrm>
              <a:off x="2561947" y="5266989"/>
              <a:ext cx="3628725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lower incidence among participants 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&gt; 21 years old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(95%CI: 31, 71)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6886836-F64B-C54B-95A6-53CCF68927E5}"/>
              </a:ext>
            </a:extLst>
          </p:cNvPr>
          <p:cNvSpPr txBox="1"/>
          <p:nvPr/>
        </p:nvSpPr>
        <p:spPr>
          <a:xfrm>
            <a:off x="3381489" y="5652497"/>
            <a:ext cx="5308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2F92"/>
                </a:solidFill>
                <a:latin typeface="Helvetica" pitchFamily="2" charset="0"/>
              </a:rPr>
              <a:t>Younger women didn’t adhere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4906EB6-EF62-BF4B-AF5E-9CCB1FA4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309" y="296919"/>
            <a:ext cx="1946452" cy="91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457D91-3C39-D448-80AF-582750DCA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79" b="17705"/>
          <a:stretch/>
        </p:blipFill>
        <p:spPr>
          <a:xfrm>
            <a:off x="5428389" y="199593"/>
            <a:ext cx="1383605" cy="11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367" y="296919"/>
            <a:ext cx="83790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Ring Study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Monthly </a:t>
            </a:r>
            <a:r>
              <a:rPr lang="en-US" sz="2400" dirty="0" err="1">
                <a:solidFill>
                  <a:prstClr val="black"/>
                </a:solidFill>
                <a:latin typeface="Helvetica"/>
                <a:cs typeface="Helvetica"/>
              </a:rPr>
              <a:t>dapivirine</a:t>
            </a: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 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1959 cis women aged 18-45</a:t>
            </a:r>
            <a:b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</a:b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South Africa and Uganda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April 2012 – </a:t>
            </a: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December 2016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D78620-7832-5645-8E02-566A6E3FFAB2}"/>
              </a:ext>
            </a:extLst>
          </p:cNvPr>
          <p:cNvGrpSpPr/>
          <p:nvPr/>
        </p:nvGrpSpPr>
        <p:grpSpPr>
          <a:xfrm>
            <a:off x="302558" y="2880505"/>
            <a:ext cx="2242736" cy="2834990"/>
            <a:chOff x="2420031" y="4401769"/>
            <a:chExt cx="3628725" cy="28349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E49DBC-A43B-4C47-8163-351B50F913BC}"/>
                </a:ext>
              </a:extLst>
            </p:cNvPr>
            <p:cNvSpPr txBox="1"/>
            <p:nvPr/>
          </p:nvSpPr>
          <p:spPr>
            <a:xfrm>
              <a:off x="2420031" y="4401769"/>
              <a:ext cx="36287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31%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1C9022-41F5-F044-BEC8-134DE9938EB9}"/>
                </a:ext>
              </a:extLst>
            </p:cNvPr>
            <p:cNvSpPr txBox="1"/>
            <p:nvPr/>
          </p:nvSpPr>
          <p:spPr>
            <a:xfrm>
              <a:off x="2536212" y="5266989"/>
              <a:ext cx="3396362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prstClr val="black"/>
                  </a:solidFill>
                  <a:latin typeface="Helvetica"/>
                  <a:cs typeface="Helvetica"/>
                </a:rPr>
                <a:t>l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ower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 incidence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overall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77 infections on DPV, 56 on placebo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(HR 0.69;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95%CI: 0.49, 0.99)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BA647-2778-5D44-9139-4D839408CCC4}"/>
              </a:ext>
            </a:extLst>
          </p:cNvPr>
          <p:cNvGrpSpPr/>
          <p:nvPr/>
        </p:nvGrpSpPr>
        <p:grpSpPr>
          <a:xfrm>
            <a:off x="6484259" y="2879931"/>
            <a:ext cx="2242736" cy="2742657"/>
            <a:chOff x="2561947" y="4401769"/>
            <a:chExt cx="3628725" cy="274265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8DF99C-942C-4949-9ECE-9A1F7B3E9410}"/>
                </a:ext>
              </a:extLst>
            </p:cNvPr>
            <p:cNvSpPr txBox="1"/>
            <p:nvPr/>
          </p:nvSpPr>
          <p:spPr>
            <a:xfrm>
              <a:off x="2992629" y="4401769"/>
              <a:ext cx="27673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37%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7884F2-045D-FA4E-8478-7E1097FDF2DE}"/>
                </a:ext>
              </a:extLst>
            </p:cNvPr>
            <p:cNvSpPr txBox="1"/>
            <p:nvPr/>
          </p:nvSpPr>
          <p:spPr>
            <a:xfrm>
              <a:off x="2561947" y="5266989"/>
              <a:ext cx="36287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lower incidence among participants 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&gt; 21 years old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(HR 0.63;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95%CI: 0.41, 0.97)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1D4A3B-2D36-B846-B7FA-8B66B6EF92E5}"/>
              </a:ext>
            </a:extLst>
          </p:cNvPr>
          <p:cNvGrpSpPr/>
          <p:nvPr/>
        </p:nvGrpSpPr>
        <p:grpSpPr>
          <a:xfrm>
            <a:off x="3393408" y="2879931"/>
            <a:ext cx="2242736" cy="2742657"/>
            <a:chOff x="2561947" y="4401769"/>
            <a:chExt cx="3628725" cy="274265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D090F8-4030-4B4C-96B3-52F42954C910}"/>
                </a:ext>
              </a:extLst>
            </p:cNvPr>
            <p:cNvSpPr txBox="1"/>
            <p:nvPr/>
          </p:nvSpPr>
          <p:spPr>
            <a:xfrm>
              <a:off x="2992629" y="4401769"/>
              <a:ext cx="27673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15%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BCC8C1-C16A-3D43-B1A5-49CC41ECB8F4}"/>
                </a:ext>
              </a:extLst>
            </p:cNvPr>
            <p:cNvSpPr txBox="1"/>
            <p:nvPr/>
          </p:nvSpPr>
          <p:spPr>
            <a:xfrm>
              <a:off x="2561947" y="5266989"/>
              <a:ext cx="36287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prstClr val="black"/>
                  </a:solidFill>
                  <a:latin typeface="Helvetica"/>
                  <a:cs typeface="Helvetica"/>
                </a:rPr>
                <a:t>l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ower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 incidence among participants 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≤ 21 years old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(HR 0.85;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95%CI: 0.45, 1.60)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C2B415D-5105-F243-BB5B-C579E0236D2D}"/>
              </a:ext>
            </a:extLst>
          </p:cNvPr>
          <p:cNvSpPr txBox="1"/>
          <p:nvPr/>
        </p:nvSpPr>
        <p:spPr>
          <a:xfrm>
            <a:off x="2195996" y="6430654"/>
            <a:ext cx="6775765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r" defTabSz="914400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Nel A, et al. N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Engl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Helvetica"/>
                <a:cs typeface="Helvetica"/>
              </a:rPr>
              <a:t> J Med. 2016;375(22):2133-2143</a:t>
            </a:r>
          </a:p>
        </p:txBody>
      </p:sp>
      <p:pic>
        <p:nvPicPr>
          <p:cNvPr id="20" name="Picture 2" descr="C:\Users\mconradie\Desktop\the_ring_study_logo.png">
            <a:extLst>
              <a:ext uri="{FF2B5EF4-FFF2-40B4-BE49-F238E27FC236}">
                <a16:creationId xmlns:a16="http://schemas.microsoft.com/office/drawing/2014/main" id="{4A73051F-E07C-034D-A9E8-7F0F5D924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72" y="203226"/>
            <a:ext cx="1510553" cy="15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BE31DF-CC56-704E-A5A0-9C6BF19ED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79" b="17705"/>
          <a:stretch/>
        </p:blipFill>
        <p:spPr>
          <a:xfrm>
            <a:off x="5428389" y="199593"/>
            <a:ext cx="1383605" cy="11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NC Theme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F6A108"/>
      </a:accent3>
      <a:accent4>
        <a:srgbClr val="4FAD26"/>
      </a:accent4>
      <a:accent5>
        <a:srgbClr val="2B85B8"/>
      </a:accent5>
      <a:accent6>
        <a:srgbClr val="8B3D9A"/>
      </a:accent6>
      <a:hlink>
        <a:srgbClr val="F6A108"/>
      </a:hlink>
      <a:folHlink>
        <a:srgbClr val="8B3D9A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ea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sz="1400" b="0" dirty="0" smtClean="0">
            <a:solidFill>
              <a:schemeClr val="bg2"/>
            </a:solidFill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buNone/>
          <a:defRPr b="0" dirty="0"/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17022</TotalTime>
  <Words>1018</Words>
  <Application>Microsoft Office PowerPoint</Application>
  <PresentationFormat>On-screen Show (4:3)</PresentationFormat>
  <Paragraphs>226</Paragraphs>
  <Slides>37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</vt:lpstr>
      <vt:lpstr>Calibri</vt:lpstr>
      <vt:lpstr>Calibri Light</vt:lpstr>
      <vt:lpstr>Candara</vt:lpstr>
      <vt:lpstr>Helvetica</vt:lpstr>
      <vt:lpstr>News Gothic MT</vt:lpstr>
      <vt:lpstr>Times New Roman</vt:lpstr>
      <vt:lpstr>Verdana</vt:lpstr>
      <vt:lpstr>Wingdings</vt:lpstr>
      <vt:lpstr>Office Theme</vt:lpstr>
      <vt:lpstr>2_Office Theme</vt:lpstr>
      <vt:lpstr>1_Office Theme</vt:lpstr>
      <vt:lpstr>3_Office Theme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North Carolina at Chapel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Hurt, MD</dc:creator>
  <cp:lastModifiedBy>Mccormick, Mark</cp:lastModifiedBy>
  <cp:revision>1020</cp:revision>
  <cp:lastPrinted>2020-02-10T20:58:41Z</cp:lastPrinted>
  <dcterms:created xsi:type="dcterms:W3CDTF">2011-11-29T20:25:00Z</dcterms:created>
  <dcterms:modified xsi:type="dcterms:W3CDTF">2020-10-01T19:47:12Z</dcterms:modified>
</cp:coreProperties>
</file>