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tmp" ContentType="image/p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charts/chart1.xml" ContentType="application/vnd.openxmlformats-officedocument.drawingml.char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heme/themeOverride1.xml" ContentType="application/vnd.openxmlformats-officedocument.themeOverr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3" r:id="rId2"/>
  </p:sldMasterIdLst>
  <p:notesMasterIdLst>
    <p:notesMasterId r:id="rId53"/>
  </p:notesMasterIdLst>
  <p:sldIdLst>
    <p:sldId id="266" r:id="rId3"/>
    <p:sldId id="426" r:id="rId4"/>
    <p:sldId id="459" r:id="rId5"/>
    <p:sldId id="460" r:id="rId6"/>
    <p:sldId id="461" r:id="rId7"/>
    <p:sldId id="453" r:id="rId8"/>
    <p:sldId id="291" r:id="rId9"/>
    <p:sldId id="438" r:id="rId10"/>
    <p:sldId id="439" r:id="rId11"/>
    <p:sldId id="454" r:id="rId12"/>
    <p:sldId id="257" r:id="rId13"/>
    <p:sldId id="551" r:id="rId14"/>
    <p:sldId id="552" r:id="rId15"/>
    <p:sldId id="359" r:id="rId16"/>
    <p:sldId id="530" r:id="rId17"/>
    <p:sldId id="321" r:id="rId18"/>
    <p:sldId id="436" r:id="rId19"/>
    <p:sldId id="320" r:id="rId20"/>
    <p:sldId id="544" r:id="rId21"/>
    <p:sldId id="547" r:id="rId22"/>
    <p:sldId id="435" r:id="rId23"/>
    <p:sldId id="458" r:id="rId24"/>
    <p:sldId id="548" r:id="rId25"/>
    <p:sldId id="537" r:id="rId26"/>
    <p:sldId id="536" r:id="rId27"/>
    <p:sldId id="443" r:id="rId28"/>
    <p:sldId id="444" r:id="rId29"/>
    <p:sldId id="445" r:id="rId30"/>
    <p:sldId id="322" r:id="rId31"/>
    <p:sldId id="434" r:id="rId32"/>
    <p:sldId id="538" r:id="rId33"/>
    <p:sldId id="324" r:id="rId34"/>
    <p:sldId id="376" r:id="rId35"/>
    <p:sldId id="374" r:id="rId36"/>
    <p:sldId id="455" r:id="rId37"/>
    <p:sldId id="534" r:id="rId38"/>
    <p:sldId id="542" r:id="rId39"/>
    <p:sldId id="545" r:id="rId40"/>
    <p:sldId id="377" r:id="rId41"/>
    <p:sldId id="549" r:id="rId42"/>
    <p:sldId id="533" r:id="rId43"/>
    <p:sldId id="550" r:id="rId44"/>
    <p:sldId id="543" r:id="rId45"/>
    <p:sldId id="442" r:id="rId46"/>
    <p:sldId id="382" r:id="rId47"/>
    <p:sldId id="384" r:id="rId48"/>
    <p:sldId id="379" r:id="rId49"/>
    <p:sldId id="539" r:id="rId50"/>
    <p:sldId id="456" r:id="rId51"/>
    <p:sldId id="391"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bascal, Brian" initials="AB" lastIdx="4" clrIdx="0">
    <p:extLst>
      <p:ext uri="{19B8F6BF-5375-455C-9EA6-DF929625EA0E}">
        <p15:presenceInfo xmlns:p15="http://schemas.microsoft.com/office/powerpoint/2012/main" userId="S::Brian.Abascal@ucsf.edu::6deabd2a-4b22-41c5-bf04-461e04c2086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6067"/>
    <p:restoredTop sz="90053"/>
  </p:normalViewPr>
  <p:slideViewPr>
    <p:cSldViewPr snapToGrid="0" snapToObjects="1">
      <p:cViewPr varScale="1">
        <p:scale>
          <a:sx n="57" d="100"/>
          <a:sy n="57" d="100"/>
        </p:scale>
        <p:origin x="140"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0"/>
    </c:view3D>
    <c:floor>
      <c:thickness val="0"/>
    </c:floor>
    <c:sideWall>
      <c:thickness val="0"/>
    </c:sideWall>
    <c:backWall>
      <c:thickness val="0"/>
    </c:backWall>
    <c:plotArea>
      <c:layout/>
      <c:bar3DChart>
        <c:barDir val="col"/>
        <c:grouping val="standard"/>
        <c:varyColors val="0"/>
        <c:ser>
          <c:idx val="0"/>
          <c:order val="0"/>
          <c:tx>
            <c:strRef>
              <c:f>Sheet1!$B$1</c:f>
              <c:strCache>
                <c:ptCount val="1"/>
                <c:pt idx="0">
                  <c:v>Series 1</c:v>
                </c:pt>
              </c:strCache>
            </c:strRef>
          </c:tx>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D270-404E-BCFB-0CD4497652C5}"/>
            </c:ext>
          </c:extLst>
        </c:ser>
        <c:ser>
          <c:idx val="1"/>
          <c:order val="1"/>
          <c:tx>
            <c:strRef>
              <c:f>Sheet1!$C$1</c:f>
              <c:strCache>
                <c:ptCount val="1"/>
                <c:pt idx="0">
                  <c:v>Series 2</c:v>
                </c:pt>
              </c:strCache>
            </c:strRef>
          </c:tx>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D270-404E-BCFB-0CD4497652C5}"/>
            </c:ext>
          </c:extLst>
        </c:ser>
        <c:ser>
          <c:idx val="2"/>
          <c:order val="2"/>
          <c:tx>
            <c:strRef>
              <c:f>Sheet1!$D$1</c:f>
              <c:strCache>
                <c:ptCount val="1"/>
                <c:pt idx="0">
                  <c:v>Series 3</c:v>
                </c:pt>
              </c:strCache>
            </c:strRef>
          </c:tx>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D270-404E-BCFB-0CD4497652C5}"/>
            </c:ext>
          </c:extLst>
        </c:ser>
        <c:dLbls>
          <c:showLegendKey val="0"/>
          <c:showVal val="0"/>
          <c:showCatName val="0"/>
          <c:showSerName val="0"/>
          <c:showPercent val="0"/>
          <c:showBubbleSize val="0"/>
        </c:dLbls>
        <c:gapWidth val="150"/>
        <c:shape val="box"/>
        <c:axId val="1861333904"/>
        <c:axId val="1967692144"/>
        <c:axId val="1968041104"/>
      </c:bar3DChart>
      <c:catAx>
        <c:axId val="1861333904"/>
        <c:scaling>
          <c:orientation val="minMax"/>
        </c:scaling>
        <c:delete val="0"/>
        <c:axPos val="b"/>
        <c:numFmt formatCode="General" sourceLinked="0"/>
        <c:majorTickMark val="out"/>
        <c:minorTickMark val="none"/>
        <c:tickLblPos val="nextTo"/>
        <c:crossAx val="1967692144"/>
        <c:crosses val="autoZero"/>
        <c:auto val="1"/>
        <c:lblAlgn val="ctr"/>
        <c:lblOffset val="100"/>
        <c:noMultiLvlLbl val="0"/>
      </c:catAx>
      <c:valAx>
        <c:axId val="1967692144"/>
        <c:scaling>
          <c:orientation val="minMax"/>
        </c:scaling>
        <c:delete val="0"/>
        <c:axPos val="l"/>
        <c:majorGridlines/>
        <c:numFmt formatCode="General" sourceLinked="1"/>
        <c:majorTickMark val="out"/>
        <c:minorTickMark val="none"/>
        <c:tickLblPos val="nextTo"/>
        <c:crossAx val="1861333904"/>
        <c:crosses val="autoZero"/>
        <c:crossBetween val="between"/>
      </c:valAx>
      <c:serAx>
        <c:axId val="1968041104"/>
        <c:scaling>
          <c:orientation val="minMax"/>
        </c:scaling>
        <c:delete val="0"/>
        <c:axPos val="b"/>
        <c:majorTickMark val="out"/>
        <c:minorTickMark val="none"/>
        <c:tickLblPos val="nextTo"/>
        <c:crossAx val="1967692144"/>
        <c:crosses val="autoZero"/>
      </c:ser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diagrams/_rels/data1.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rawing1.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2CE5AAF-E1A8-4B4C-BCA5-4962EAB7CC2A}"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A58513E0-6A9A-4135-8BC8-A6195BADC61D}">
      <dgm:prSet/>
      <dgm:spPr/>
      <dgm:t>
        <a:bodyPr/>
        <a:lstStyle/>
        <a:p>
          <a:pPr>
            <a:lnSpc>
              <a:spcPct val="100000"/>
            </a:lnSpc>
          </a:pPr>
          <a:r>
            <a:rPr lang="en-US" dirty="0"/>
            <a:t>We all come from different experiences and lenses of the work. </a:t>
          </a:r>
        </a:p>
      </dgm:t>
    </dgm:pt>
    <dgm:pt modelId="{292FC5E3-A421-4765-921B-8E6776B9C304}" type="parTrans" cxnId="{0BCD517E-AA8B-40AB-A9D8-7F3D4EA7597B}">
      <dgm:prSet/>
      <dgm:spPr/>
      <dgm:t>
        <a:bodyPr/>
        <a:lstStyle/>
        <a:p>
          <a:endParaRPr lang="en-US"/>
        </a:p>
      </dgm:t>
    </dgm:pt>
    <dgm:pt modelId="{A77B4827-16E1-4DB6-BA13-19C4A863F9BB}" type="sibTrans" cxnId="{0BCD517E-AA8B-40AB-A9D8-7F3D4EA7597B}">
      <dgm:prSet/>
      <dgm:spPr/>
      <dgm:t>
        <a:bodyPr/>
        <a:lstStyle/>
        <a:p>
          <a:endParaRPr lang="en-US"/>
        </a:p>
      </dgm:t>
    </dgm:pt>
    <dgm:pt modelId="{51A24973-AB4A-4952-BCE7-71E8270630B6}">
      <dgm:prSet/>
      <dgm:spPr>
        <a:solidFill>
          <a:schemeClr val="accent4">
            <a:lumMod val="20000"/>
            <a:lumOff val="80000"/>
          </a:schemeClr>
        </a:solidFill>
      </dgm:spPr>
      <dgm:t>
        <a:bodyPr/>
        <a:lstStyle/>
        <a:p>
          <a:pPr>
            <a:lnSpc>
              <a:spcPct val="100000"/>
            </a:lnSpc>
          </a:pPr>
          <a:r>
            <a:rPr lang="en-US" dirty="0"/>
            <a:t>This is a space to ask questions, get guidance, and learn from each other. </a:t>
          </a:r>
        </a:p>
      </dgm:t>
    </dgm:pt>
    <dgm:pt modelId="{120A8DA1-8DC6-4B63-BDBB-E20D17C6E45C}" type="parTrans" cxnId="{9E9AAAA7-06A4-49BE-9635-EF798968E82F}">
      <dgm:prSet/>
      <dgm:spPr/>
      <dgm:t>
        <a:bodyPr/>
        <a:lstStyle/>
        <a:p>
          <a:endParaRPr lang="en-US"/>
        </a:p>
      </dgm:t>
    </dgm:pt>
    <dgm:pt modelId="{27CAEEDE-25EE-44B7-BBC1-FB6D4A2A798D}" type="sibTrans" cxnId="{9E9AAAA7-06A4-49BE-9635-EF798968E82F}">
      <dgm:prSet/>
      <dgm:spPr/>
      <dgm:t>
        <a:bodyPr/>
        <a:lstStyle/>
        <a:p>
          <a:endParaRPr lang="en-US"/>
        </a:p>
      </dgm:t>
    </dgm:pt>
    <dgm:pt modelId="{587419BB-1997-4DBF-9B17-B7435E8485EB}">
      <dgm:prSet/>
      <dgm:spPr/>
      <dgm:t>
        <a:bodyPr/>
        <a:lstStyle/>
        <a:p>
          <a:pPr>
            <a:lnSpc>
              <a:spcPct val="100000"/>
            </a:lnSpc>
          </a:pPr>
          <a:r>
            <a:rPr lang="en-US" dirty="0"/>
            <a:t>No one is expected to leave as an expert in HIV care, </a:t>
          </a:r>
          <a:r>
            <a:rPr lang="en-US" dirty="0" err="1"/>
            <a:t>PrEP</a:t>
          </a:r>
          <a:r>
            <a:rPr lang="en-US" dirty="0"/>
            <a:t>, or </a:t>
          </a:r>
          <a:r>
            <a:rPr lang="en-US" dirty="0" err="1"/>
            <a:t>nPEP</a:t>
          </a:r>
          <a:r>
            <a:rPr lang="en-US" dirty="0"/>
            <a:t>. </a:t>
          </a:r>
        </a:p>
      </dgm:t>
    </dgm:pt>
    <dgm:pt modelId="{3CECC09D-EC2F-4347-A158-FC3E6AB36EA1}" type="parTrans" cxnId="{04435980-1597-4E57-924D-6C143E74024E}">
      <dgm:prSet/>
      <dgm:spPr/>
      <dgm:t>
        <a:bodyPr/>
        <a:lstStyle/>
        <a:p>
          <a:endParaRPr lang="en-US"/>
        </a:p>
      </dgm:t>
    </dgm:pt>
    <dgm:pt modelId="{FDE334DA-49B7-4221-8794-6A9E98849D90}" type="sibTrans" cxnId="{04435980-1597-4E57-924D-6C143E74024E}">
      <dgm:prSet/>
      <dgm:spPr/>
      <dgm:t>
        <a:bodyPr/>
        <a:lstStyle/>
        <a:p>
          <a:endParaRPr lang="en-US"/>
        </a:p>
      </dgm:t>
    </dgm:pt>
    <dgm:pt modelId="{C991DF9E-E3C6-47CB-89B0-986E5D557E2D}">
      <dgm:prSet/>
      <dgm:spPr/>
      <dgm:t>
        <a:bodyPr/>
        <a:lstStyle/>
        <a:p>
          <a:pPr>
            <a:lnSpc>
              <a:spcPct val="100000"/>
            </a:lnSpc>
          </a:pPr>
          <a:r>
            <a:rPr lang="en-US" dirty="0"/>
            <a:t>Take what is useful.</a:t>
          </a:r>
        </a:p>
      </dgm:t>
    </dgm:pt>
    <dgm:pt modelId="{0BC84A64-059A-4A96-8828-F1175EE38555}" type="parTrans" cxnId="{4B5E8ADD-5D6A-4D3C-8B6F-225309299630}">
      <dgm:prSet/>
      <dgm:spPr/>
      <dgm:t>
        <a:bodyPr/>
        <a:lstStyle/>
        <a:p>
          <a:endParaRPr lang="en-US"/>
        </a:p>
      </dgm:t>
    </dgm:pt>
    <dgm:pt modelId="{DD715A4D-58AA-4C2E-B5FE-6304CD67FEBF}" type="sibTrans" cxnId="{4B5E8ADD-5D6A-4D3C-8B6F-225309299630}">
      <dgm:prSet/>
      <dgm:spPr/>
      <dgm:t>
        <a:bodyPr/>
        <a:lstStyle/>
        <a:p>
          <a:endParaRPr lang="en-US"/>
        </a:p>
      </dgm:t>
    </dgm:pt>
    <dgm:pt modelId="{812D0E3E-452C-4CD1-AAFD-6666648AF9BE}" type="pres">
      <dgm:prSet presAssocID="{A2CE5AAF-E1A8-4B4C-BCA5-4962EAB7CC2A}" presName="root" presStyleCnt="0">
        <dgm:presLayoutVars>
          <dgm:dir/>
          <dgm:resizeHandles val="exact"/>
        </dgm:presLayoutVars>
      </dgm:prSet>
      <dgm:spPr/>
    </dgm:pt>
    <dgm:pt modelId="{7741D11E-0088-4D16-8B31-28ADBDE1FD4D}" type="pres">
      <dgm:prSet presAssocID="{A58513E0-6A9A-4135-8BC8-A6195BADC61D}" presName="compNode" presStyleCnt="0"/>
      <dgm:spPr/>
    </dgm:pt>
    <dgm:pt modelId="{8CBD8A5A-CA03-40F2-9E53-DBC20F2DB02B}" type="pres">
      <dgm:prSet presAssocID="{A58513E0-6A9A-4135-8BC8-A6195BADC61D}" presName="bgRect" presStyleLbl="bgShp" presStyleIdx="0" presStyleCnt="4"/>
      <dgm:spPr>
        <a:solidFill>
          <a:schemeClr val="accent4">
            <a:lumMod val="20000"/>
            <a:lumOff val="80000"/>
          </a:schemeClr>
        </a:solidFill>
      </dgm:spPr>
      <dgm:extLst>
        <a:ext uri="{E40237B7-FDA0-4F09-8148-C483321AD2D9}">
          <dgm14:cNvPr xmlns:dgm14="http://schemas.microsoft.com/office/drawing/2010/diagram" id="0" name="" descr="Smart Art with icons and the following points:&#10;1. Telescope Icon: We come from different experiences/ lenses of the work. &#10;2. Question Mark Icon: This is a space to ask questions, get guidance, and learn from each other. &#10;3. Person Icon: No one is expected to leave as an expert in HIV care, PrEP, or nPEP. &#10;4. Smiley Face with Mustache Icon: Take what is useful. "/>
        </a:ext>
      </dgm:extLst>
    </dgm:pt>
    <dgm:pt modelId="{7FF89AF3-EF7B-44AB-9F49-57C5130F6118}" type="pres">
      <dgm:prSet presAssocID="{A58513E0-6A9A-4135-8BC8-A6195BADC61D}"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elescope"/>
        </a:ext>
      </dgm:extLst>
    </dgm:pt>
    <dgm:pt modelId="{D9A6F2E0-D6A4-4624-86D1-802AB7C53158}" type="pres">
      <dgm:prSet presAssocID="{A58513E0-6A9A-4135-8BC8-A6195BADC61D}" presName="spaceRect" presStyleCnt="0"/>
      <dgm:spPr/>
    </dgm:pt>
    <dgm:pt modelId="{27529124-6EAB-4777-A2C4-8809A6EF289E}" type="pres">
      <dgm:prSet presAssocID="{A58513E0-6A9A-4135-8BC8-A6195BADC61D}" presName="parTx" presStyleLbl="revTx" presStyleIdx="0" presStyleCnt="4">
        <dgm:presLayoutVars>
          <dgm:chMax val="0"/>
          <dgm:chPref val="0"/>
        </dgm:presLayoutVars>
      </dgm:prSet>
      <dgm:spPr/>
    </dgm:pt>
    <dgm:pt modelId="{01D47AE6-1862-4529-A742-B250013EA77D}" type="pres">
      <dgm:prSet presAssocID="{A77B4827-16E1-4DB6-BA13-19C4A863F9BB}" presName="sibTrans" presStyleCnt="0"/>
      <dgm:spPr/>
    </dgm:pt>
    <dgm:pt modelId="{31523D03-CCED-47EA-859A-775F79A06F51}" type="pres">
      <dgm:prSet presAssocID="{51A24973-AB4A-4952-BCE7-71E8270630B6}" presName="compNode" presStyleCnt="0"/>
      <dgm:spPr/>
    </dgm:pt>
    <dgm:pt modelId="{E025E1DD-D201-4E40-BA1F-22F3D9108C46}" type="pres">
      <dgm:prSet presAssocID="{51A24973-AB4A-4952-BCE7-71E8270630B6}" presName="bgRect" presStyleLbl="bgShp" presStyleIdx="1" presStyleCnt="4"/>
      <dgm:spPr>
        <a:solidFill>
          <a:schemeClr val="accent4">
            <a:lumMod val="20000"/>
            <a:lumOff val="80000"/>
          </a:schemeClr>
        </a:solidFill>
      </dgm:spPr>
    </dgm:pt>
    <dgm:pt modelId="{DE9A2F58-7DEB-4D0A-AB10-78441BC031FB}" type="pres">
      <dgm:prSet presAssocID="{51A24973-AB4A-4952-BCE7-71E8270630B6}"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Questions"/>
        </a:ext>
      </dgm:extLst>
    </dgm:pt>
    <dgm:pt modelId="{09F35AD5-4B58-4012-9A1F-10B39DE30600}" type="pres">
      <dgm:prSet presAssocID="{51A24973-AB4A-4952-BCE7-71E8270630B6}" presName="spaceRect" presStyleCnt="0"/>
      <dgm:spPr/>
    </dgm:pt>
    <dgm:pt modelId="{D5291BE8-26CF-47AD-85C5-91D7D20BFF2B}" type="pres">
      <dgm:prSet presAssocID="{51A24973-AB4A-4952-BCE7-71E8270630B6}" presName="parTx" presStyleLbl="revTx" presStyleIdx="1" presStyleCnt="4">
        <dgm:presLayoutVars>
          <dgm:chMax val="0"/>
          <dgm:chPref val="0"/>
        </dgm:presLayoutVars>
      </dgm:prSet>
      <dgm:spPr/>
    </dgm:pt>
    <dgm:pt modelId="{6D9BDB49-A693-4060-BBCF-17D4966FBF52}" type="pres">
      <dgm:prSet presAssocID="{27CAEEDE-25EE-44B7-BBC1-FB6D4A2A798D}" presName="sibTrans" presStyleCnt="0"/>
      <dgm:spPr/>
    </dgm:pt>
    <dgm:pt modelId="{61C3904B-9180-40E8-B172-151E7A7EE804}" type="pres">
      <dgm:prSet presAssocID="{587419BB-1997-4DBF-9B17-B7435E8485EB}" presName="compNode" presStyleCnt="0"/>
      <dgm:spPr/>
    </dgm:pt>
    <dgm:pt modelId="{AC569277-7DAD-46BC-89AE-1F9DD2CA3FA9}" type="pres">
      <dgm:prSet presAssocID="{587419BB-1997-4DBF-9B17-B7435E8485EB}" presName="bgRect" presStyleLbl="bgShp" presStyleIdx="2" presStyleCnt="4"/>
      <dgm:spPr>
        <a:solidFill>
          <a:schemeClr val="accent4">
            <a:lumMod val="20000"/>
            <a:lumOff val="80000"/>
          </a:schemeClr>
        </a:solidFill>
      </dgm:spPr>
    </dgm:pt>
    <dgm:pt modelId="{15C28187-0C6C-4DB7-8C50-F99DDAFFEE40}" type="pres">
      <dgm:prSet presAssocID="{587419BB-1997-4DBF-9B17-B7435E8485EB}"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keleton"/>
        </a:ext>
      </dgm:extLst>
    </dgm:pt>
    <dgm:pt modelId="{F6118D72-12F9-47E3-82EA-30F63BE41142}" type="pres">
      <dgm:prSet presAssocID="{587419BB-1997-4DBF-9B17-B7435E8485EB}" presName="spaceRect" presStyleCnt="0"/>
      <dgm:spPr/>
    </dgm:pt>
    <dgm:pt modelId="{9DA94CA1-DF82-4C88-B5D2-43280710ED2B}" type="pres">
      <dgm:prSet presAssocID="{587419BB-1997-4DBF-9B17-B7435E8485EB}" presName="parTx" presStyleLbl="revTx" presStyleIdx="2" presStyleCnt="4">
        <dgm:presLayoutVars>
          <dgm:chMax val="0"/>
          <dgm:chPref val="0"/>
        </dgm:presLayoutVars>
      </dgm:prSet>
      <dgm:spPr/>
    </dgm:pt>
    <dgm:pt modelId="{B7491183-E4D4-4CD9-84F7-EBAB799D71EB}" type="pres">
      <dgm:prSet presAssocID="{FDE334DA-49B7-4221-8794-6A9E98849D90}" presName="sibTrans" presStyleCnt="0"/>
      <dgm:spPr/>
    </dgm:pt>
    <dgm:pt modelId="{8F33B28E-DE23-432A-84CB-2320BFC65E5F}" type="pres">
      <dgm:prSet presAssocID="{C991DF9E-E3C6-47CB-89B0-986E5D557E2D}" presName="compNode" presStyleCnt="0"/>
      <dgm:spPr/>
    </dgm:pt>
    <dgm:pt modelId="{F3987C2D-98FF-40B4-B9B3-DFB6527142BF}" type="pres">
      <dgm:prSet presAssocID="{C991DF9E-E3C6-47CB-89B0-986E5D557E2D}" presName="bgRect" presStyleLbl="bgShp" presStyleIdx="3" presStyleCnt="4"/>
      <dgm:spPr>
        <a:solidFill>
          <a:schemeClr val="accent4">
            <a:lumMod val="20000"/>
            <a:lumOff val="80000"/>
          </a:schemeClr>
        </a:solidFill>
      </dgm:spPr>
    </dgm:pt>
    <dgm:pt modelId="{095FA06D-0A38-4571-BEB1-587C1C8D9DE5}" type="pres">
      <dgm:prSet presAssocID="{C991DF9E-E3C6-47CB-89B0-986E5D557E2D}"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oustache Face with Solid Fill"/>
        </a:ext>
      </dgm:extLst>
    </dgm:pt>
    <dgm:pt modelId="{09B3DEDA-14C7-4239-8D05-9441B9E7A5B1}" type="pres">
      <dgm:prSet presAssocID="{C991DF9E-E3C6-47CB-89B0-986E5D557E2D}" presName="spaceRect" presStyleCnt="0"/>
      <dgm:spPr/>
    </dgm:pt>
    <dgm:pt modelId="{26B9AAEF-9712-48CA-84B0-5B7CB97EAF4E}" type="pres">
      <dgm:prSet presAssocID="{C991DF9E-E3C6-47CB-89B0-986E5D557E2D}" presName="parTx" presStyleLbl="revTx" presStyleIdx="3" presStyleCnt="4">
        <dgm:presLayoutVars>
          <dgm:chMax val="0"/>
          <dgm:chPref val="0"/>
        </dgm:presLayoutVars>
      </dgm:prSet>
      <dgm:spPr/>
    </dgm:pt>
  </dgm:ptLst>
  <dgm:cxnLst>
    <dgm:cxn modelId="{8C863A01-2201-47E2-A62B-51D55A698AE3}" type="presOf" srcId="{C991DF9E-E3C6-47CB-89B0-986E5D557E2D}" destId="{26B9AAEF-9712-48CA-84B0-5B7CB97EAF4E}" srcOrd="0" destOrd="0" presId="urn:microsoft.com/office/officeart/2018/2/layout/IconVerticalSolidList"/>
    <dgm:cxn modelId="{7A8B7045-360F-4621-B9FA-62E350787655}" type="presOf" srcId="{51A24973-AB4A-4952-BCE7-71E8270630B6}" destId="{D5291BE8-26CF-47AD-85C5-91D7D20BFF2B}" srcOrd="0" destOrd="0" presId="urn:microsoft.com/office/officeart/2018/2/layout/IconVerticalSolidList"/>
    <dgm:cxn modelId="{D4089D6B-4751-4276-B1BF-3B913D6A1B87}" type="presOf" srcId="{A2CE5AAF-E1A8-4B4C-BCA5-4962EAB7CC2A}" destId="{812D0E3E-452C-4CD1-AAFD-6666648AF9BE}" srcOrd="0" destOrd="0" presId="urn:microsoft.com/office/officeart/2018/2/layout/IconVerticalSolidList"/>
    <dgm:cxn modelId="{0BCD517E-AA8B-40AB-A9D8-7F3D4EA7597B}" srcId="{A2CE5AAF-E1A8-4B4C-BCA5-4962EAB7CC2A}" destId="{A58513E0-6A9A-4135-8BC8-A6195BADC61D}" srcOrd="0" destOrd="0" parTransId="{292FC5E3-A421-4765-921B-8E6776B9C304}" sibTransId="{A77B4827-16E1-4DB6-BA13-19C4A863F9BB}"/>
    <dgm:cxn modelId="{04435980-1597-4E57-924D-6C143E74024E}" srcId="{A2CE5AAF-E1A8-4B4C-BCA5-4962EAB7CC2A}" destId="{587419BB-1997-4DBF-9B17-B7435E8485EB}" srcOrd="2" destOrd="0" parTransId="{3CECC09D-EC2F-4347-A158-FC3E6AB36EA1}" sibTransId="{FDE334DA-49B7-4221-8794-6A9E98849D90}"/>
    <dgm:cxn modelId="{9E9AAAA7-06A4-49BE-9635-EF798968E82F}" srcId="{A2CE5AAF-E1A8-4B4C-BCA5-4962EAB7CC2A}" destId="{51A24973-AB4A-4952-BCE7-71E8270630B6}" srcOrd="1" destOrd="0" parTransId="{120A8DA1-8DC6-4B63-BDBB-E20D17C6E45C}" sibTransId="{27CAEEDE-25EE-44B7-BBC1-FB6D4A2A798D}"/>
    <dgm:cxn modelId="{A7E42BCC-24BD-4156-B234-BF81CB7EA116}" type="presOf" srcId="{A58513E0-6A9A-4135-8BC8-A6195BADC61D}" destId="{27529124-6EAB-4777-A2C4-8809A6EF289E}" srcOrd="0" destOrd="0" presId="urn:microsoft.com/office/officeart/2018/2/layout/IconVerticalSolidList"/>
    <dgm:cxn modelId="{9785E6D0-1A8C-49EB-AE63-EAEEEC44D8EF}" type="presOf" srcId="{587419BB-1997-4DBF-9B17-B7435E8485EB}" destId="{9DA94CA1-DF82-4C88-B5D2-43280710ED2B}" srcOrd="0" destOrd="0" presId="urn:microsoft.com/office/officeart/2018/2/layout/IconVerticalSolidList"/>
    <dgm:cxn modelId="{4B5E8ADD-5D6A-4D3C-8B6F-225309299630}" srcId="{A2CE5AAF-E1A8-4B4C-BCA5-4962EAB7CC2A}" destId="{C991DF9E-E3C6-47CB-89B0-986E5D557E2D}" srcOrd="3" destOrd="0" parTransId="{0BC84A64-059A-4A96-8828-F1175EE38555}" sibTransId="{DD715A4D-58AA-4C2E-B5FE-6304CD67FEBF}"/>
    <dgm:cxn modelId="{92A95BCA-E602-429A-ABA4-A846DD00F9C9}" type="presParOf" srcId="{812D0E3E-452C-4CD1-AAFD-6666648AF9BE}" destId="{7741D11E-0088-4D16-8B31-28ADBDE1FD4D}" srcOrd="0" destOrd="0" presId="urn:microsoft.com/office/officeart/2018/2/layout/IconVerticalSolidList"/>
    <dgm:cxn modelId="{3AF45E53-28EC-48C3-AE2A-327564419A8C}" type="presParOf" srcId="{7741D11E-0088-4D16-8B31-28ADBDE1FD4D}" destId="{8CBD8A5A-CA03-40F2-9E53-DBC20F2DB02B}" srcOrd="0" destOrd="0" presId="urn:microsoft.com/office/officeart/2018/2/layout/IconVerticalSolidList"/>
    <dgm:cxn modelId="{E6E449DC-7DCA-4679-8903-2155AF076C28}" type="presParOf" srcId="{7741D11E-0088-4D16-8B31-28ADBDE1FD4D}" destId="{7FF89AF3-EF7B-44AB-9F49-57C5130F6118}" srcOrd="1" destOrd="0" presId="urn:microsoft.com/office/officeart/2018/2/layout/IconVerticalSolidList"/>
    <dgm:cxn modelId="{9CF054B9-5816-400C-AC74-AF6D8AF3AB3F}" type="presParOf" srcId="{7741D11E-0088-4D16-8B31-28ADBDE1FD4D}" destId="{D9A6F2E0-D6A4-4624-86D1-802AB7C53158}" srcOrd="2" destOrd="0" presId="urn:microsoft.com/office/officeart/2018/2/layout/IconVerticalSolidList"/>
    <dgm:cxn modelId="{12B21600-89EA-427E-B384-92B06F48979E}" type="presParOf" srcId="{7741D11E-0088-4D16-8B31-28ADBDE1FD4D}" destId="{27529124-6EAB-4777-A2C4-8809A6EF289E}" srcOrd="3" destOrd="0" presId="urn:microsoft.com/office/officeart/2018/2/layout/IconVerticalSolidList"/>
    <dgm:cxn modelId="{0B87128B-3021-4332-A4C5-B335A5F6CC6D}" type="presParOf" srcId="{812D0E3E-452C-4CD1-AAFD-6666648AF9BE}" destId="{01D47AE6-1862-4529-A742-B250013EA77D}" srcOrd="1" destOrd="0" presId="urn:microsoft.com/office/officeart/2018/2/layout/IconVerticalSolidList"/>
    <dgm:cxn modelId="{8EAD3D2D-D415-4AF3-BADE-B13C51BFF4E0}" type="presParOf" srcId="{812D0E3E-452C-4CD1-AAFD-6666648AF9BE}" destId="{31523D03-CCED-47EA-859A-775F79A06F51}" srcOrd="2" destOrd="0" presId="urn:microsoft.com/office/officeart/2018/2/layout/IconVerticalSolidList"/>
    <dgm:cxn modelId="{F6368895-56D4-4BA9-AD00-78903EDFDD13}" type="presParOf" srcId="{31523D03-CCED-47EA-859A-775F79A06F51}" destId="{E025E1DD-D201-4E40-BA1F-22F3D9108C46}" srcOrd="0" destOrd="0" presId="urn:microsoft.com/office/officeart/2018/2/layout/IconVerticalSolidList"/>
    <dgm:cxn modelId="{969C0698-F6FA-4FA4-967C-7C1D9D97A3E6}" type="presParOf" srcId="{31523D03-CCED-47EA-859A-775F79A06F51}" destId="{DE9A2F58-7DEB-4D0A-AB10-78441BC031FB}" srcOrd="1" destOrd="0" presId="urn:microsoft.com/office/officeart/2018/2/layout/IconVerticalSolidList"/>
    <dgm:cxn modelId="{3D74F0C6-C766-4969-95F3-C61C4FB2DCD8}" type="presParOf" srcId="{31523D03-CCED-47EA-859A-775F79A06F51}" destId="{09F35AD5-4B58-4012-9A1F-10B39DE30600}" srcOrd="2" destOrd="0" presId="urn:microsoft.com/office/officeart/2018/2/layout/IconVerticalSolidList"/>
    <dgm:cxn modelId="{8B1BF7B4-1756-4676-812A-F47F5DA02F4F}" type="presParOf" srcId="{31523D03-CCED-47EA-859A-775F79A06F51}" destId="{D5291BE8-26CF-47AD-85C5-91D7D20BFF2B}" srcOrd="3" destOrd="0" presId="urn:microsoft.com/office/officeart/2018/2/layout/IconVerticalSolidList"/>
    <dgm:cxn modelId="{4F68D089-0977-4512-AFF4-33389B1796C6}" type="presParOf" srcId="{812D0E3E-452C-4CD1-AAFD-6666648AF9BE}" destId="{6D9BDB49-A693-4060-BBCF-17D4966FBF52}" srcOrd="3" destOrd="0" presId="urn:microsoft.com/office/officeart/2018/2/layout/IconVerticalSolidList"/>
    <dgm:cxn modelId="{F0B9A59D-7E73-44C2-8C90-D65AB6BBB085}" type="presParOf" srcId="{812D0E3E-452C-4CD1-AAFD-6666648AF9BE}" destId="{61C3904B-9180-40E8-B172-151E7A7EE804}" srcOrd="4" destOrd="0" presId="urn:microsoft.com/office/officeart/2018/2/layout/IconVerticalSolidList"/>
    <dgm:cxn modelId="{2BEF02E0-3B6E-410E-A98D-39F622FE5A6A}" type="presParOf" srcId="{61C3904B-9180-40E8-B172-151E7A7EE804}" destId="{AC569277-7DAD-46BC-89AE-1F9DD2CA3FA9}" srcOrd="0" destOrd="0" presId="urn:microsoft.com/office/officeart/2018/2/layout/IconVerticalSolidList"/>
    <dgm:cxn modelId="{911449A2-C917-4C3B-B0DD-E211E3B5C2F4}" type="presParOf" srcId="{61C3904B-9180-40E8-B172-151E7A7EE804}" destId="{15C28187-0C6C-4DB7-8C50-F99DDAFFEE40}" srcOrd="1" destOrd="0" presId="urn:microsoft.com/office/officeart/2018/2/layout/IconVerticalSolidList"/>
    <dgm:cxn modelId="{3938240F-ED84-4DEB-83D1-264EB0A55EE6}" type="presParOf" srcId="{61C3904B-9180-40E8-B172-151E7A7EE804}" destId="{F6118D72-12F9-47E3-82EA-30F63BE41142}" srcOrd="2" destOrd="0" presId="urn:microsoft.com/office/officeart/2018/2/layout/IconVerticalSolidList"/>
    <dgm:cxn modelId="{0E2B0F7D-4DC1-4692-9BA9-1D0EB87FF940}" type="presParOf" srcId="{61C3904B-9180-40E8-B172-151E7A7EE804}" destId="{9DA94CA1-DF82-4C88-B5D2-43280710ED2B}" srcOrd="3" destOrd="0" presId="urn:microsoft.com/office/officeart/2018/2/layout/IconVerticalSolidList"/>
    <dgm:cxn modelId="{F92DCBF4-15CC-4261-AD9B-18A4A7213B39}" type="presParOf" srcId="{812D0E3E-452C-4CD1-AAFD-6666648AF9BE}" destId="{B7491183-E4D4-4CD9-84F7-EBAB799D71EB}" srcOrd="5" destOrd="0" presId="urn:microsoft.com/office/officeart/2018/2/layout/IconVerticalSolidList"/>
    <dgm:cxn modelId="{F36A2A07-E788-4D12-99C7-763910BABFBC}" type="presParOf" srcId="{812D0E3E-452C-4CD1-AAFD-6666648AF9BE}" destId="{8F33B28E-DE23-432A-84CB-2320BFC65E5F}" srcOrd="6" destOrd="0" presId="urn:microsoft.com/office/officeart/2018/2/layout/IconVerticalSolidList"/>
    <dgm:cxn modelId="{47E90B34-71EE-4889-8555-2B458FF5FEF6}" type="presParOf" srcId="{8F33B28E-DE23-432A-84CB-2320BFC65E5F}" destId="{F3987C2D-98FF-40B4-B9B3-DFB6527142BF}" srcOrd="0" destOrd="0" presId="urn:microsoft.com/office/officeart/2018/2/layout/IconVerticalSolidList"/>
    <dgm:cxn modelId="{7ACD9069-3FEA-4696-994D-EB127DA1B1EC}" type="presParOf" srcId="{8F33B28E-DE23-432A-84CB-2320BFC65E5F}" destId="{095FA06D-0A38-4571-BEB1-587C1C8D9DE5}" srcOrd="1" destOrd="0" presId="urn:microsoft.com/office/officeart/2018/2/layout/IconVerticalSolidList"/>
    <dgm:cxn modelId="{A4605D45-F897-402E-80E6-43716C2AC5C2}" type="presParOf" srcId="{8F33B28E-DE23-432A-84CB-2320BFC65E5F}" destId="{09B3DEDA-14C7-4239-8D05-9441B9E7A5B1}" srcOrd="2" destOrd="0" presId="urn:microsoft.com/office/officeart/2018/2/layout/IconVerticalSolidList"/>
    <dgm:cxn modelId="{CFD4BD96-30C8-4947-85EE-5C5FC547C9F5}" type="presParOf" srcId="{8F33B28E-DE23-432A-84CB-2320BFC65E5F}" destId="{26B9AAEF-9712-48CA-84B0-5B7CB97EAF4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06EBBDD-F83B-4A00-8BB3-83B3E28A2735}"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FD0BF8E3-D743-463A-BB64-FEADEB6C18AE}">
      <dgm:prSet phldrT="[Text]" custT="1"/>
      <dgm:spPr>
        <a:solidFill>
          <a:srgbClr val="C00000"/>
        </a:solidFill>
        <a:ln>
          <a:noFill/>
        </a:ln>
      </dgm:spPr>
      <dgm:t>
        <a:bodyPr/>
        <a:lstStyle/>
        <a:p>
          <a:r>
            <a:rPr lang="en-US" sz="2800" b="1" dirty="0">
              <a:latin typeface="MV Boli" panose="02000500030200090000" pitchFamily="2" charset="0"/>
              <a:cs typeface="MV Boli" panose="02000500030200090000" pitchFamily="2" charset="0"/>
            </a:rPr>
            <a:t>1 Week	</a:t>
          </a:r>
        </a:p>
      </dgm:t>
    </dgm:pt>
    <dgm:pt modelId="{BC9E6A10-D2AD-48A7-97C8-DFD71220322D}" type="parTrans" cxnId="{652FAE31-B10E-4E40-B1CD-BF04E14CD56B}">
      <dgm:prSet/>
      <dgm:spPr/>
      <dgm:t>
        <a:bodyPr/>
        <a:lstStyle/>
        <a:p>
          <a:endParaRPr lang="en-US"/>
        </a:p>
      </dgm:t>
    </dgm:pt>
    <dgm:pt modelId="{4281F2AF-C72B-46CA-B71D-EA8C0C225325}" type="sibTrans" cxnId="{652FAE31-B10E-4E40-B1CD-BF04E14CD56B}">
      <dgm:prSet/>
      <dgm:spPr/>
      <dgm:t>
        <a:bodyPr/>
        <a:lstStyle/>
        <a:p>
          <a:endParaRPr lang="en-US"/>
        </a:p>
      </dgm:t>
    </dgm:pt>
    <dgm:pt modelId="{63AC7E7E-F18A-460C-8C50-C93E3872D746}">
      <dgm:prSet phldrT="[Text]"/>
      <dgm:spPr>
        <a:noFill/>
        <a:ln>
          <a:noFill/>
        </a:ln>
      </dgm:spPr>
      <dgm:t>
        <a:bodyPr/>
        <a:lstStyle/>
        <a:p>
          <a:r>
            <a:rPr lang="en-US" dirty="0">
              <a:solidFill>
                <a:srgbClr val="002060"/>
              </a:solidFill>
            </a:rPr>
            <a:t>Evaluate for acute HIV</a:t>
          </a:r>
        </a:p>
      </dgm:t>
    </dgm:pt>
    <dgm:pt modelId="{EFE9FCAB-C51B-45E3-8FC4-A6A98985C929}" type="parTrans" cxnId="{7CB08ACA-DEE0-48CB-B284-255BE57FB739}">
      <dgm:prSet/>
      <dgm:spPr/>
      <dgm:t>
        <a:bodyPr/>
        <a:lstStyle/>
        <a:p>
          <a:endParaRPr lang="en-US"/>
        </a:p>
      </dgm:t>
    </dgm:pt>
    <dgm:pt modelId="{89D54715-23E2-4AE3-B05D-097E6FE82B3C}" type="sibTrans" cxnId="{7CB08ACA-DEE0-48CB-B284-255BE57FB739}">
      <dgm:prSet/>
      <dgm:spPr/>
      <dgm:t>
        <a:bodyPr/>
        <a:lstStyle/>
        <a:p>
          <a:endParaRPr lang="en-US"/>
        </a:p>
      </dgm:t>
    </dgm:pt>
    <dgm:pt modelId="{DDEB7529-C397-4945-8538-1A01A83F8EE8}">
      <dgm:prSet phldrT="[Text]" custT="1"/>
      <dgm:spPr>
        <a:solidFill>
          <a:srgbClr val="C00000"/>
        </a:solidFill>
        <a:ln>
          <a:noFill/>
        </a:ln>
      </dgm:spPr>
      <dgm:t>
        <a:bodyPr/>
        <a:lstStyle/>
        <a:p>
          <a:r>
            <a:rPr lang="en-US" sz="2800" b="1" dirty="0">
              <a:latin typeface="MV Boli" panose="02000500030200090000" pitchFamily="2" charset="0"/>
              <a:cs typeface="MV Boli" panose="02000500030200090000" pitchFamily="2" charset="0"/>
            </a:rPr>
            <a:t>4-6 Weeks</a:t>
          </a:r>
        </a:p>
      </dgm:t>
    </dgm:pt>
    <dgm:pt modelId="{321E282A-43DD-42AC-880F-CC284D9C171E}" type="parTrans" cxnId="{DF944AB4-8699-4F9B-87F9-E95400878266}">
      <dgm:prSet/>
      <dgm:spPr/>
      <dgm:t>
        <a:bodyPr/>
        <a:lstStyle/>
        <a:p>
          <a:endParaRPr lang="en-US"/>
        </a:p>
      </dgm:t>
    </dgm:pt>
    <dgm:pt modelId="{B394A478-75B4-4C77-B324-8A9495169F2F}" type="sibTrans" cxnId="{DF944AB4-8699-4F9B-87F9-E95400878266}">
      <dgm:prSet/>
      <dgm:spPr/>
      <dgm:t>
        <a:bodyPr/>
        <a:lstStyle/>
        <a:p>
          <a:endParaRPr lang="en-US"/>
        </a:p>
      </dgm:t>
    </dgm:pt>
    <dgm:pt modelId="{58E4FE75-E455-4BE4-A597-3946D3C0470C}">
      <dgm:prSet phldrT="[Text]"/>
      <dgm:spPr>
        <a:noFill/>
        <a:ln>
          <a:noFill/>
        </a:ln>
      </dgm:spPr>
      <dgm:t>
        <a:bodyPr/>
        <a:lstStyle/>
        <a:p>
          <a:pPr>
            <a:buFont typeface="Arial" charset="0"/>
            <a:buChar char="•"/>
          </a:pPr>
          <a:r>
            <a:rPr lang="en-US" dirty="0">
              <a:solidFill>
                <a:srgbClr val="002060"/>
              </a:solidFill>
            </a:rPr>
            <a:t>Lab-based HIV antigen/antibody combo</a:t>
          </a:r>
        </a:p>
      </dgm:t>
    </dgm:pt>
    <dgm:pt modelId="{A12A15CF-5E2D-48F6-BCB2-068CAE2D7230}" type="parTrans" cxnId="{E24F3BB9-B415-4BB3-8FF6-E1AD5847EA53}">
      <dgm:prSet/>
      <dgm:spPr/>
      <dgm:t>
        <a:bodyPr/>
        <a:lstStyle/>
        <a:p>
          <a:endParaRPr lang="en-US"/>
        </a:p>
      </dgm:t>
    </dgm:pt>
    <dgm:pt modelId="{86171FAF-DD32-4627-A33C-13F53EDC5E9C}" type="sibTrans" cxnId="{E24F3BB9-B415-4BB3-8FF6-E1AD5847EA53}">
      <dgm:prSet/>
      <dgm:spPr/>
      <dgm:t>
        <a:bodyPr/>
        <a:lstStyle/>
        <a:p>
          <a:endParaRPr lang="en-US"/>
        </a:p>
      </dgm:t>
    </dgm:pt>
    <dgm:pt modelId="{8796F824-C8A8-4EDB-8809-D9C380CDFB46}">
      <dgm:prSet phldrT="[Text]" custT="1"/>
      <dgm:spPr>
        <a:solidFill>
          <a:srgbClr val="C00000"/>
        </a:solidFill>
        <a:ln>
          <a:noFill/>
        </a:ln>
      </dgm:spPr>
      <dgm:t>
        <a:bodyPr/>
        <a:lstStyle/>
        <a:p>
          <a:r>
            <a:rPr lang="en-US" sz="2800" b="1" dirty="0">
              <a:latin typeface="MV Boli" panose="02000500030200090000" pitchFamily="2" charset="0"/>
              <a:cs typeface="MV Boli" panose="02000500030200090000" pitchFamily="2" charset="0"/>
            </a:rPr>
            <a:t>3 Months </a:t>
          </a:r>
        </a:p>
      </dgm:t>
    </dgm:pt>
    <dgm:pt modelId="{E09BAF29-E4D7-46E4-AE6A-45E721B637E1}" type="parTrans" cxnId="{1E3CB101-17D9-4EC3-ADE7-BD1708F91AB1}">
      <dgm:prSet/>
      <dgm:spPr/>
      <dgm:t>
        <a:bodyPr/>
        <a:lstStyle/>
        <a:p>
          <a:endParaRPr lang="en-US"/>
        </a:p>
      </dgm:t>
    </dgm:pt>
    <dgm:pt modelId="{EF13FA77-DF2D-4997-BED0-D6B83DC55996}" type="sibTrans" cxnId="{1E3CB101-17D9-4EC3-ADE7-BD1708F91AB1}">
      <dgm:prSet/>
      <dgm:spPr/>
      <dgm:t>
        <a:bodyPr/>
        <a:lstStyle/>
        <a:p>
          <a:endParaRPr lang="en-US"/>
        </a:p>
      </dgm:t>
    </dgm:pt>
    <dgm:pt modelId="{7D41C005-886A-4CD4-B80F-F8D9B29FD9CA}">
      <dgm:prSet phldrT="[Text]"/>
      <dgm:spPr>
        <a:noFill/>
        <a:ln>
          <a:noFill/>
        </a:ln>
      </dgm:spPr>
      <dgm:t>
        <a:bodyPr/>
        <a:lstStyle/>
        <a:p>
          <a:r>
            <a:rPr lang="en-US" dirty="0">
              <a:solidFill>
                <a:srgbClr val="002060"/>
              </a:solidFill>
            </a:rPr>
            <a:t>Follow-up with primary care or community provider </a:t>
          </a:r>
        </a:p>
      </dgm:t>
    </dgm:pt>
    <dgm:pt modelId="{9EE5AF9B-DCDE-451B-862A-051A6A794BCF}" type="parTrans" cxnId="{49575C7B-D4D3-451C-AFFC-13077786DBB7}">
      <dgm:prSet/>
      <dgm:spPr/>
      <dgm:t>
        <a:bodyPr/>
        <a:lstStyle/>
        <a:p>
          <a:endParaRPr lang="en-US"/>
        </a:p>
      </dgm:t>
    </dgm:pt>
    <dgm:pt modelId="{76AE8C57-FA41-4425-B4AF-D1D27237A7AD}" type="sibTrans" cxnId="{49575C7B-D4D3-451C-AFFC-13077786DBB7}">
      <dgm:prSet/>
      <dgm:spPr/>
      <dgm:t>
        <a:bodyPr/>
        <a:lstStyle/>
        <a:p>
          <a:endParaRPr lang="en-US"/>
        </a:p>
      </dgm:t>
    </dgm:pt>
    <dgm:pt modelId="{4CFB543B-4F12-4923-8AD2-DC2E086328D4}">
      <dgm:prSet phldrT="[Text]"/>
      <dgm:spPr>
        <a:noFill/>
        <a:ln>
          <a:noFill/>
        </a:ln>
      </dgm:spPr>
      <dgm:t>
        <a:bodyPr/>
        <a:lstStyle/>
        <a:p>
          <a:pPr>
            <a:buFont typeface="Arial" charset="0"/>
            <a:buChar char="•"/>
          </a:pPr>
          <a:r>
            <a:rPr lang="en-US" dirty="0">
              <a:solidFill>
                <a:srgbClr val="002060"/>
              </a:solidFill>
            </a:rPr>
            <a:t>Lab-based HIV antigen/antibody combo</a:t>
          </a:r>
        </a:p>
      </dgm:t>
    </dgm:pt>
    <dgm:pt modelId="{CD146342-7FAE-4EC0-B5FA-E2D4E8BB49C4}" type="parTrans" cxnId="{C1FE2855-565D-40AB-B546-8DEE4D8CEA63}">
      <dgm:prSet/>
      <dgm:spPr/>
      <dgm:t>
        <a:bodyPr/>
        <a:lstStyle/>
        <a:p>
          <a:endParaRPr lang="en-US"/>
        </a:p>
      </dgm:t>
    </dgm:pt>
    <dgm:pt modelId="{B991028E-0F55-45B2-A6F7-669AA819AEE3}" type="sibTrans" cxnId="{C1FE2855-565D-40AB-B546-8DEE4D8CEA63}">
      <dgm:prSet/>
      <dgm:spPr/>
      <dgm:t>
        <a:bodyPr/>
        <a:lstStyle/>
        <a:p>
          <a:endParaRPr lang="en-US"/>
        </a:p>
      </dgm:t>
    </dgm:pt>
    <dgm:pt modelId="{8344C16A-19BE-4BCB-8F2F-DD2DAADD40BA}">
      <dgm:prSet/>
      <dgm:spPr>
        <a:noFill/>
        <a:ln>
          <a:noFill/>
        </a:ln>
      </dgm:spPr>
      <dgm:t>
        <a:bodyPr/>
        <a:lstStyle/>
        <a:p>
          <a:r>
            <a:rPr lang="en-US">
              <a:solidFill>
                <a:srgbClr val="002060"/>
              </a:solidFill>
            </a:rPr>
            <a:t>Assess for adherence and side effects</a:t>
          </a:r>
          <a:endParaRPr lang="en-US" dirty="0">
            <a:solidFill>
              <a:srgbClr val="002060"/>
            </a:solidFill>
          </a:endParaRPr>
        </a:p>
      </dgm:t>
    </dgm:pt>
    <dgm:pt modelId="{CA558981-62C7-43AD-873B-777B5E4E7F42}" type="parTrans" cxnId="{5A4FEA6D-995D-4012-91A2-F35C421CD158}">
      <dgm:prSet/>
      <dgm:spPr/>
      <dgm:t>
        <a:bodyPr/>
        <a:lstStyle/>
        <a:p>
          <a:endParaRPr lang="en-US"/>
        </a:p>
      </dgm:t>
    </dgm:pt>
    <dgm:pt modelId="{74655277-1D12-43A8-AA23-B71E48F59D26}" type="sibTrans" cxnId="{5A4FEA6D-995D-4012-91A2-F35C421CD158}">
      <dgm:prSet/>
      <dgm:spPr/>
      <dgm:t>
        <a:bodyPr/>
        <a:lstStyle/>
        <a:p>
          <a:endParaRPr lang="en-US"/>
        </a:p>
      </dgm:t>
    </dgm:pt>
    <dgm:pt modelId="{C767352B-5283-4692-9F6D-FFC00BFA13D7}">
      <dgm:prSet/>
      <dgm:spPr>
        <a:noFill/>
        <a:ln>
          <a:noFill/>
        </a:ln>
      </dgm:spPr>
      <dgm:t>
        <a:bodyPr/>
        <a:lstStyle/>
        <a:p>
          <a:r>
            <a:rPr lang="en-US" dirty="0">
              <a:solidFill>
                <a:srgbClr val="002060"/>
              </a:solidFill>
            </a:rPr>
            <a:t>Provide any necessary referrals</a:t>
          </a:r>
        </a:p>
      </dgm:t>
    </dgm:pt>
    <dgm:pt modelId="{3B5DE611-D805-461D-B1B2-AE75F991A908}" type="parTrans" cxnId="{4EF6C15D-F4DA-498F-B271-DC74DA388428}">
      <dgm:prSet/>
      <dgm:spPr/>
      <dgm:t>
        <a:bodyPr/>
        <a:lstStyle/>
        <a:p>
          <a:endParaRPr lang="en-US"/>
        </a:p>
      </dgm:t>
    </dgm:pt>
    <dgm:pt modelId="{15377CF1-F3EA-490A-8F0B-47649CA87DAC}" type="sibTrans" cxnId="{4EF6C15D-F4DA-498F-B271-DC74DA388428}">
      <dgm:prSet/>
      <dgm:spPr/>
      <dgm:t>
        <a:bodyPr/>
        <a:lstStyle/>
        <a:p>
          <a:endParaRPr lang="en-US"/>
        </a:p>
      </dgm:t>
    </dgm:pt>
    <dgm:pt modelId="{DC6FC6D5-738F-426F-BB1C-E5250AF56D46}">
      <dgm:prSet/>
      <dgm:spPr>
        <a:noFill/>
        <a:ln>
          <a:noFill/>
        </a:ln>
      </dgm:spPr>
      <dgm:t>
        <a:bodyPr/>
        <a:lstStyle/>
        <a:p>
          <a:r>
            <a:rPr lang="en-US" dirty="0">
              <a:solidFill>
                <a:srgbClr val="002060"/>
              </a:solidFill>
            </a:rPr>
            <a:t>CMP, STIs, Pregnancy test</a:t>
          </a:r>
        </a:p>
      </dgm:t>
    </dgm:pt>
    <dgm:pt modelId="{4127A6FC-2C84-48D4-958E-85F071C917F8}" type="parTrans" cxnId="{3DD7223A-8FB8-446D-A346-0BC682CC97BA}">
      <dgm:prSet/>
      <dgm:spPr/>
      <dgm:t>
        <a:bodyPr/>
        <a:lstStyle/>
        <a:p>
          <a:endParaRPr lang="en-US"/>
        </a:p>
      </dgm:t>
    </dgm:pt>
    <dgm:pt modelId="{18755445-4A38-4402-9F4F-A54376A79CE9}" type="sibTrans" cxnId="{3DD7223A-8FB8-446D-A346-0BC682CC97BA}">
      <dgm:prSet/>
      <dgm:spPr/>
      <dgm:t>
        <a:bodyPr/>
        <a:lstStyle/>
        <a:p>
          <a:endParaRPr lang="en-US"/>
        </a:p>
      </dgm:t>
    </dgm:pt>
    <dgm:pt modelId="{302737E1-6C01-46C4-9C3A-0AD69EE1898A}" type="pres">
      <dgm:prSet presAssocID="{806EBBDD-F83B-4A00-8BB3-83B3E28A2735}" presName="Name0" presStyleCnt="0">
        <dgm:presLayoutVars>
          <dgm:dir/>
          <dgm:animLvl val="lvl"/>
          <dgm:resizeHandles val="exact"/>
        </dgm:presLayoutVars>
      </dgm:prSet>
      <dgm:spPr/>
    </dgm:pt>
    <dgm:pt modelId="{56E9D2C5-C213-40A0-8071-258F472EFA7B}" type="pres">
      <dgm:prSet presAssocID="{FD0BF8E3-D743-463A-BB64-FEADEB6C18AE}" presName="composite" presStyleCnt="0"/>
      <dgm:spPr/>
    </dgm:pt>
    <dgm:pt modelId="{CC21FCB7-7E4F-4F00-8F85-D879CBFDEFB2}" type="pres">
      <dgm:prSet presAssocID="{FD0BF8E3-D743-463A-BB64-FEADEB6C18AE}" presName="parTx" presStyleLbl="alignNode1" presStyleIdx="0" presStyleCnt="3">
        <dgm:presLayoutVars>
          <dgm:chMax val="0"/>
          <dgm:chPref val="0"/>
          <dgm:bulletEnabled val="1"/>
        </dgm:presLayoutVars>
      </dgm:prSet>
      <dgm:spPr/>
    </dgm:pt>
    <dgm:pt modelId="{D78C2876-3C1D-48C2-BB03-CAFE44C534D5}" type="pres">
      <dgm:prSet presAssocID="{FD0BF8E3-D743-463A-BB64-FEADEB6C18AE}" presName="desTx" presStyleLbl="alignAccFollowNode1" presStyleIdx="0" presStyleCnt="3">
        <dgm:presLayoutVars>
          <dgm:bulletEnabled val="1"/>
        </dgm:presLayoutVars>
      </dgm:prSet>
      <dgm:spPr/>
    </dgm:pt>
    <dgm:pt modelId="{27A7798B-9653-484B-B83C-F733FD11E1F1}" type="pres">
      <dgm:prSet presAssocID="{4281F2AF-C72B-46CA-B71D-EA8C0C225325}" presName="space" presStyleCnt="0"/>
      <dgm:spPr/>
    </dgm:pt>
    <dgm:pt modelId="{01BC7BE2-9652-4A22-86B9-9D63A2A025E8}" type="pres">
      <dgm:prSet presAssocID="{DDEB7529-C397-4945-8538-1A01A83F8EE8}" presName="composite" presStyleCnt="0"/>
      <dgm:spPr/>
    </dgm:pt>
    <dgm:pt modelId="{1CF55D10-9750-46CF-A5FC-EB7008DD0298}" type="pres">
      <dgm:prSet presAssocID="{DDEB7529-C397-4945-8538-1A01A83F8EE8}" presName="parTx" presStyleLbl="alignNode1" presStyleIdx="1" presStyleCnt="3">
        <dgm:presLayoutVars>
          <dgm:chMax val="0"/>
          <dgm:chPref val="0"/>
          <dgm:bulletEnabled val="1"/>
        </dgm:presLayoutVars>
      </dgm:prSet>
      <dgm:spPr/>
    </dgm:pt>
    <dgm:pt modelId="{DFCD74DC-9396-49C1-ABD2-39EE7DA89679}" type="pres">
      <dgm:prSet presAssocID="{DDEB7529-C397-4945-8538-1A01A83F8EE8}" presName="desTx" presStyleLbl="alignAccFollowNode1" presStyleIdx="1" presStyleCnt="3">
        <dgm:presLayoutVars>
          <dgm:bulletEnabled val="1"/>
        </dgm:presLayoutVars>
      </dgm:prSet>
      <dgm:spPr/>
    </dgm:pt>
    <dgm:pt modelId="{C306FE12-F6B1-4D59-B2DA-A5997840BC3C}" type="pres">
      <dgm:prSet presAssocID="{B394A478-75B4-4C77-B324-8A9495169F2F}" presName="space" presStyleCnt="0"/>
      <dgm:spPr/>
    </dgm:pt>
    <dgm:pt modelId="{856033F2-1EF0-4E87-BCA7-D7BF13F712D7}" type="pres">
      <dgm:prSet presAssocID="{8796F824-C8A8-4EDB-8809-D9C380CDFB46}" presName="composite" presStyleCnt="0"/>
      <dgm:spPr/>
    </dgm:pt>
    <dgm:pt modelId="{1E93BBC2-2A9A-42D4-92DA-93D271F29AC8}" type="pres">
      <dgm:prSet presAssocID="{8796F824-C8A8-4EDB-8809-D9C380CDFB46}" presName="parTx" presStyleLbl="alignNode1" presStyleIdx="2" presStyleCnt="3">
        <dgm:presLayoutVars>
          <dgm:chMax val="0"/>
          <dgm:chPref val="0"/>
          <dgm:bulletEnabled val="1"/>
        </dgm:presLayoutVars>
      </dgm:prSet>
      <dgm:spPr/>
    </dgm:pt>
    <dgm:pt modelId="{963581F1-1C0E-4C0C-9CE9-64857E186F17}" type="pres">
      <dgm:prSet presAssocID="{8796F824-C8A8-4EDB-8809-D9C380CDFB46}" presName="desTx" presStyleLbl="alignAccFollowNode1" presStyleIdx="2" presStyleCnt="3">
        <dgm:presLayoutVars>
          <dgm:bulletEnabled val="1"/>
        </dgm:presLayoutVars>
      </dgm:prSet>
      <dgm:spPr/>
    </dgm:pt>
  </dgm:ptLst>
  <dgm:cxnLst>
    <dgm:cxn modelId="{8199E000-A34B-4E3B-8361-1311029F7B7D}" type="presOf" srcId="{DDEB7529-C397-4945-8538-1A01A83F8EE8}" destId="{1CF55D10-9750-46CF-A5FC-EB7008DD0298}" srcOrd="0" destOrd="0" presId="urn:microsoft.com/office/officeart/2005/8/layout/hList1"/>
    <dgm:cxn modelId="{9CEBE700-A1B8-4121-9968-C1B6CCC830BF}" type="presOf" srcId="{806EBBDD-F83B-4A00-8BB3-83B3E28A2735}" destId="{302737E1-6C01-46C4-9C3A-0AD69EE1898A}" srcOrd="0" destOrd="0" presId="urn:microsoft.com/office/officeart/2005/8/layout/hList1"/>
    <dgm:cxn modelId="{1E3CB101-17D9-4EC3-ADE7-BD1708F91AB1}" srcId="{806EBBDD-F83B-4A00-8BB3-83B3E28A2735}" destId="{8796F824-C8A8-4EDB-8809-D9C380CDFB46}" srcOrd="2" destOrd="0" parTransId="{E09BAF29-E4D7-46E4-AE6A-45E721B637E1}" sibTransId="{EF13FA77-DF2D-4997-BED0-D6B83DC55996}"/>
    <dgm:cxn modelId="{8F08EF1F-FBCC-4C12-B032-917A4A4D8517}" type="presOf" srcId="{7D41C005-886A-4CD4-B80F-F8D9B29FD9CA}" destId="{963581F1-1C0E-4C0C-9CE9-64857E186F17}" srcOrd="0" destOrd="0" presId="urn:microsoft.com/office/officeart/2005/8/layout/hList1"/>
    <dgm:cxn modelId="{652FAE31-B10E-4E40-B1CD-BF04E14CD56B}" srcId="{806EBBDD-F83B-4A00-8BB3-83B3E28A2735}" destId="{FD0BF8E3-D743-463A-BB64-FEADEB6C18AE}" srcOrd="0" destOrd="0" parTransId="{BC9E6A10-D2AD-48A7-97C8-DFD71220322D}" sibTransId="{4281F2AF-C72B-46CA-B71D-EA8C0C225325}"/>
    <dgm:cxn modelId="{7FAEDA35-88F6-43E7-BEA4-C6263B75360E}" type="presOf" srcId="{C767352B-5283-4692-9F6D-FFC00BFA13D7}" destId="{D78C2876-3C1D-48C2-BB03-CAFE44C534D5}" srcOrd="0" destOrd="2" presId="urn:microsoft.com/office/officeart/2005/8/layout/hList1"/>
    <dgm:cxn modelId="{3DD7223A-8FB8-446D-A346-0BC682CC97BA}" srcId="{DDEB7529-C397-4945-8538-1A01A83F8EE8}" destId="{DC6FC6D5-738F-426F-BB1C-E5250AF56D46}" srcOrd="1" destOrd="0" parTransId="{4127A6FC-2C84-48D4-958E-85F071C917F8}" sibTransId="{18755445-4A38-4402-9F4F-A54376A79CE9}"/>
    <dgm:cxn modelId="{4EF6C15D-F4DA-498F-B271-DC74DA388428}" srcId="{FD0BF8E3-D743-463A-BB64-FEADEB6C18AE}" destId="{C767352B-5283-4692-9F6D-FFC00BFA13D7}" srcOrd="2" destOrd="0" parTransId="{3B5DE611-D805-461D-B1B2-AE75F991A908}" sibTransId="{15377CF1-F3EA-490A-8F0B-47649CA87DAC}"/>
    <dgm:cxn modelId="{5A4FEA6D-995D-4012-91A2-F35C421CD158}" srcId="{FD0BF8E3-D743-463A-BB64-FEADEB6C18AE}" destId="{8344C16A-19BE-4BCB-8F2F-DD2DAADD40BA}" srcOrd="1" destOrd="0" parTransId="{CA558981-62C7-43AD-873B-777B5E4E7F42}" sibTransId="{74655277-1D12-43A8-AA23-B71E48F59D26}"/>
    <dgm:cxn modelId="{C1FE2855-565D-40AB-B546-8DEE4D8CEA63}" srcId="{8796F824-C8A8-4EDB-8809-D9C380CDFB46}" destId="{4CFB543B-4F12-4923-8AD2-DC2E086328D4}" srcOrd="1" destOrd="0" parTransId="{CD146342-7FAE-4EC0-B5FA-E2D4E8BB49C4}" sibTransId="{B991028E-0F55-45B2-A6F7-669AA819AEE3}"/>
    <dgm:cxn modelId="{49575C7B-D4D3-451C-AFFC-13077786DBB7}" srcId="{8796F824-C8A8-4EDB-8809-D9C380CDFB46}" destId="{7D41C005-886A-4CD4-B80F-F8D9B29FD9CA}" srcOrd="0" destOrd="0" parTransId="{9EE5AF9B-DCDE-451B-862A-051A6A794BCF}" sibTransId="{76AE8C57-FA41-4425-B4AF-D1D27237A7AD}"/>
    <dgm:cxn modelId="{D6AF7BA9-503D-4FDF-92AB-1C1D4752A588}" type="presOf" srcId="{4CFB543B-4F12-4923-8AD2-DC2E086328D4}" destId="{963581F1-1C0E-4C0C-9CE9-64857E186F17}" srcOrd="0" destOrd="1" presId="urn:microsoft.com/office/officeart/2005/8/layout/hList1"/>
    <dgm:cxn modelId="{DF944AB4-8699-4F9B-87F9-E95400878266}" srcId="{806EBBDD-F83B-4A00-8BB3-83B3E28A2735}" destId="{DDEB7529-C397-4945-8538-1A01A83F8EE8}" srcOrd="1" destOrd="0" parTransId="{321E282A-43DD-42AC-880F-CC284D9C171E}" sibTransId="{B394A478-75B4-4C77-B324-8A9495169F2F}"/>
    <dgm:cxn modelId="{E24F3BB9-B415-4BB3-8FF6-E1AD5847EA53}" srcId="{DDEB7529-C397-4945-8538-1A01A83F8EE8}" destId="{58E4FE75-E455-4BE4-A597-3946D3C0470C}" srcOrd="0" destOrd="0" parTransId="{A12A15CF-5E2D-48F6-BCB2-068CAE2D7230}" sibTransId="{86171FAF-DD32-4627-A33C-13F53EDC5E9C}"/>
    <dgm:cxn modelId="{6904B1C8-42AD-4EB8-8A6B-3A217525085D}" type="presOf" srcId="{FD0BF8E3-D743-463A-BB64-FEADEB6C18AE}" destId="{CC21FCB7-7E4F-4F00-8F85-D879CBFDEFB2}" srcOrd="0" destOrd="0" presId="urn:microsoft.com/office/officeart/2005/8/layout/hList1"/>
    <dgm:cxn modelId="{7CB08ACA-DEE0-48CB-B284-255BE57FB739}" srcId="{FD0BF8E3-D743-463A-BB64-FEADEB6C18AE}" destId="{63AC7E7E-F18A-460C-8C50-C93E3872D746}" srcOrd="0" destOrd="0" parTransId="{EFE9FCAB-C51B-45E3-8FC4-A6A98985C929}" sibTransId="{89D54715-23E2-4AE3-B05D-097E6FE82B3C}"/>
    <dgm:cxn modelId="{26572ECE-2DC8-4542-AEF7-F5C48C357739}" type="presOf" srcId="{63AC7E7E-F18A-460C-8C50-C93E3872D746}" destId="{D78C2876-3C1D-48C2-BB03-CAFE44C534D5}" srcOrd="0" destOrd="0" presId="urn:microsoft.com/office/officeart/2005/8/layout/hList1"/>
    <dgm:cxn modelId="{046B38E4-5A54-4124-AB60-635ACDC717FE}" type="presOf" srcId="{8796F824-C8A8-4EDB-8809-D9C380CDFB46}" destId="{1E93BBC2-2A9A-42D4-92DA-93D271F29AC8}" srcOrd="0" destOrd="0" presId="urn:microsoft.com/office/officeart/2005/8/layout/hList1"/>
    <dgm:cxn modelId="{CA6AFEE8-7513-467C-A96C-1BB3E672E45F}" type="presOf" srcId="{58E4FE75-E455-4BE4-A597-3946D3C0470C}" destId="{DFCD74DC-9396-49C1-ABD2-39EE7DA89679}" srcOrd="0" destOrd="0" presId="urn:microsoft.com/office/officeart/2005/8/layout/hList1"/>
    <dgm:cxn modelId="{3B5B8DF2-C12B-4A15-B77D-C609394CD392}" type="presOf" srcId="{8344C16A-19BE-4BCB-8F2F-DD2DAADD40BA}" destId="{D78C2876-3C1D-48C2-BB03-CAFE44C534D5}" srcOrd="0" destOrd="1" presId="urn:microsoft.com/office/officeart/2005/8/layout/hList1"/>
    <dgm:cxn modelId="{4BA49CFE-A9E7-47D9-9897-42C6EFA26C24}" type="presOf" srcId="{DC6FC6D5-738F-426F-BB1C-E5250AF56D46}" destId="{DFCD74DC-9396-49C1-ABD2-39EE7DA89679}" srcOrd="0" destOrd="1" presId="urn:microsoft.com/office/officeart/2005/8/layout/hList1"/>
    <dgm:cxn modelId="{E75B0335-89E3-454E-B635-938E64A4EFFE}" type="presParOf" srcId="{302737E1-6C01-46C4-9C3A-0AD69EE1898A}" destId="{56E9D2C5-C213-40A0-8071-258F472EFA7B}" srcOrd="0" destOrd="0" presId="urn:microsoft.com/office/officeart/2005/8/layout/hList1"/>
    <dgm:cxn modelId="{178358C7-56C8-4D87-8DB7-91AB5DA71419}" type="presParOf" srcId="{56E9D2C5-C213-40A0-8071-258F472EFA7B}" destId="{CC21FCB7-7E4F-4F00-8F85-D879CBFDEFB2}" srcOrd="0" destOrd="0" presId="urn:microsoft.com/office/officeart/2005/8/layout/hList1"/>
    <dgm:cxn modelId="{57DECF2C-0EC6-448E-BD99-4A18A5C5F253}" type="presParOf" srcId="{56E9D2C5-C213-40A0-8071-258F472EFA7B}" destId="{D78C2876-3C1D-48C2-BB03-CAFE44C534D5}" srcOrd="1" destOrd="0" presId="urn:microsoft.com/office/officeart/2005/8/layout/hList1"/>
    <dgm:cxn modelId="{B2F0CC35-8DFE-4B75-81F9-C02CE6D1AF79}" type="presParOf" srcId="{302737E1-6C01-46C4-9C3A-0AD69EE1898A}" destId="{27A7798B-9653-484B-B83C-F733FD11E1F1}" srcOrd="1" destOrd="0" presId="urn:microsoft.com/office/officeart/2005/8/layout/hList1"/>
    <dgm:cxn modelId="{711E17C5-70E8-4F92-B9C2-258199314CA8}" type="presParOf" srcId="{302737E1-6C01-46C4-9C3A-0AD69EE1898A}" destId="{01BC7BE2-9652-4A22-86B9-9D63A2A025E8}" srcOrd="2" destOrd="0" presId="urn:microsoft.com/office/officeart/2005/8/layout/hList1"/>
    <dgm:cxn modelId="{8FB39449-F620-405F-BA33-35879942AEDD}" type="presParOf" srcId="{01BC7BE2-9652-4A22-86B9-9D63A2A025E8}" destId="{1CF55D10-9750-46CF-A5FC-EB7008DD0298}" srcOrd="0" destOrd="0" presId="urn:microsoft.com/office/officeart/2005/8/layout/hList1"/>
    <dgm:cxn modelId="{A5DCB2D7-0F1A-4581-9E11-504107B8330B}" type="presParOf" srcId="{01BC7BE2-9652-4A22-86B9-9D63A2A025E8}" destId="{DFCD74DC-9396-49C1-ABD2-39EE7DA89679}" srcOrd="1" destOrd="0" presId="urn:microsoft.com/office/officeart/2005/8/layout/hList1"/>
    <dgm:cxn modelId="{EE1BFD60-1D92-4637-9DD2-0F992D846F41}" type="presParOf" srcId="{302737E1-6C01-46C4-9C3A-0AD69EE1898A}" destId="{C306FE12-F6B1-4D59-B2DA-A5997840BC3C}" srcOrd="3" destOrd="0" presId="urn:microsoft.com/office/officeart/2005/8/layout/hList1"/>
    <dgm:cxn modelId="{0B6293C3-341B-4537-82DD-C78AFE907E8B}" type="presParOf" srcId="{302737E1-6C01-46C4-9C3A-0AD69EE1898A}" destId="{856033F2-1EF0-4E87-BCA7-D7BF13F712D7}" srcOrd="4" destOrd="0" presId="urn:microsoft.com/office/officeart/2005/8/layout/hList1"/>
    <dgm:cxn modelId="{AD6009DB-5107-47E0-A181-B9DD6B730B1F}" type="presParOf" srcId="{856033F2-1EF0-4E87-BCA7-D7BF13F712D7}" destId="{1E93BBC2-2A9A-42D4-92DA-93D271F29AC8}" srcOrd="0" destOrd="0" presId="urn:microsoft.com/office/officeart/2005/8/layout/hList1"/>
    <dgm:cxn modelId="{919D1416-09FA-4606-8CC8-1C70D1346F39}" type="presParOf" srcId="{856033F2-1EF0-4E87-BCA7-D7BF13F712D7}" destId="{963581F1-1C0E-4C0C-9CE9-64857E186F17}"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BD8A5A-CA03-40F2-9E53-DBC20F2DB02B}">
      <dsp:nvSpPr>
        <dsp:cNvPr id="0" name=""/>
        <dsp:cNvSpPr/>
      </dsp:nvSpPr>
      <dsp:spPr>
        <a:xfrm>
          <a:off x="0" y="1812"/>
          <a:ext cx="11087425" cy="918668"/>
        </a:xfrm>
        <a:prstGeom prst="roundRect">
          <a:avLst>
            <a:gd name="adj" fmla="val 10000"/>
          </a:avLst>
        </a:prstGeom>
        <a:solidFill>
          <a:schemeClr val="accent4">
            <a:lumMod val="20000"/>
            <a:lumOff val="80000"/>
          </a:schemeClr>
        </a:solidFill>
        <a:ln>
          <a:noFill/>
        </a:ln>
        <a:effectLst/>
      </dsp:spPr>
      <dsp:style>
        <a:lnRef idx="0">
          <a:scrgbClr r="0" g="0" b="0"/>
        </a:lnRef>
        <a:fillRef idx="1">
          <a:scrgbClr r="0" g="0" b="0"/>
        </a:fillRef>
        <a:effectRef idx="0">
          <a:scrgbClr r="0" g="0" b="0"/>
        </a:effectRef>
        <a:fontRef idx="minor"/>
      </dsp:style>
    </dsp:sp>
    <dsp:sp modelId="{7FF89AF3-EF7B-44AB-9F49-57C5130F6118}">
      <dsp:nvSpPr>
        <dsp:cNvPr id="0" name=""/>
        <dsp:cNvSpPr/>
      </dsp:nvSpPr>
      <dsp:spPr>
        <a:xfrm>
          <a:off x="277897" y="208512"/>
          <a:ext cx="505267" cy="50526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7529124-6EAB-4777-A2C4-8809A6EF289E}">
      <dsp:nvSpPr>
        <dsp:cNvPr id="0" name=""/>
        <dsp:cNvSpPr/>
      </dsp:nvSpPr>
      <dsp:spPr>
        <a:xfrm>
          <a:off x="1061061" y="1812"/>
          <a:ext cx="10026363" cy="918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226" tIns="97226" rIns="97226" bIns="97226" numCol="1" spcCol="1270" anchor="ctr" anchorCtr="0">
          <a:noAutofit/>
        </a:bodyPr>
        <a:lstStyle/>
        <a:p>
          <a:pPr marL="0" lvl="0" indent="0" algn="l" defTabSz="977900">
            <a:lnSpc>
              <a:spcPct val="100000"/>
            </a:lnSpc>
            <a:spcBef>
              <a:spcPct val="0"/>
            </a:spcBef>
            <a:spcAft>
              <a:spcPct val="35000"/>
            </a:spcAft>
            <a:buNone/>
          </a:pPr>
          <a:r>
            <a:rPr lang="en-US" sz="2200" kern="1200" dirty="0"/>
            <a:t>We all come from different experiences and lenses of the work. </a:t>
          </a:r>
        </a:p>
      </dsp:txBody>
      <dsp:txXfrm>
        <a:off x="1061061" y="1812"/>
        <a:ext cx="10026363" cy="918668"/>
      </dsp:txXfrm>
    </dsp:sp>
    <dsp:sp modelId="{E025E1DD-D201-4E40-BA1F-22F3D9108C46}">
      <dsp:nvSpPr>
        <dsp:cNvPr id="0" name=""/>
        <dsp:cNvSpPr/>
      </dsp:nvSpPr>
      <dsp:spPr>
        <a:xfrm>
          <a:off x="0" y="1150147"/>
          <a:ext cx="11087425" cy="918668"/>
        </a:xfrm>
        <a:prstGeom prst="roundRect">
          <a:avLst>
            <a:gd name="adj" fmla="val 10000"/>
          </a:avLst>
        </a:prstGeom>
        <a:solidFill>
          <a:schemeClr val="accent4">
            <a:lumMod val="20000"/>
            <a:lumOff val="80000"/>
          </a:schemeClr>
        </a:solidFill>
        <a:ln>
          <a:noFill/>
        </a:ln>
        <a:effectLst/>
      </dsp:spPr>
      <dsp:style>
        <a:lnRef idx="0">
          <a:scrgbClr r="0" g="0" b="0"/>
        </a:lnRef>
        <a:fillRef idx="1">
          <a:scrgbClr r="0" g="0" b="0"/>
        </a:fillRef>
        <a:effectRef idx="0">
          <a:scrgbClr r="0" g="0" b="0"/>
        </a:effectRef>
        <a:fontRef idx="minor"/>
      </dsp:style>
    </dsp:sp>
    <dsp:sp modelId="{DE9A2F58-7DEB-4D0A-AB10-78441BC031FB}">
      <dsp:nvSpPr>
        <dsp:cNvPr id="0" name=""/>
        <dsp:cNvSpPr/>
      </dsp:nvSpPr>
      <dsp:spPr>
        <a:xfrm>
          <a:off x="277897" y="1356848"/>
          <a:ext cx="505267" cy="50526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5291BE8-26CF-47AD-85C5-91D7D20BFF2B}">
      <dsp:nvSpPr>
        <dsp:cNvPr id="0" name=""/>
        <dsp:cNvSpPr/>
      </dsp:nvSpPr>
      <dsp:spPr>
        <a:xfrm>
          <a:off x="1061061" y="1150147"/>
          <a:ext cx="10026363" cy="918668"/>
        </a:xfrm>
        <a:prstGeom prst="rect">
          <a:avLst/>
        </a:prstGeom>
        <a:solidFill>
          <a:schemeClr val="accent4">
            <a:lumMod val="20000"/>
            <a:lumOff val="8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97226" tIns="97226" rIns="97226" bIns="97226" numCol="1" spcCol="1270" anchor="ctr" anchorCtr="0">
          <a:noAutofit/>
        </a:bodyPr>
        <a:lstStyle/>
        <a:p>
          <a:pPr marL="0" lvl="0" indent="0" algn="l" defTabSz="977900">
            <a:lnSpc>
              <a:spcPct val="100000"/>
            </a:lnSpc>
            <a:spcBef>
              <a:spcPct val="0"/>
            </a:spcBef>
            <a:spcAft>
              <a:spcPct val="35000"/>
            </a:spcAft>
            <a:buNone/>
          </a:pPr>
          <a:r>
            <a:rPr lang="en-US" sz="2200" kern="1200" dirty="0"/>
            <a:t>This is a space to ask questions, get guidance, and learn from each other. </a:t>
          </a:r>
        </a:p>
      </dsp:txBody>
      <dsp:txXfrm>
        <a:off x="1061061" y="1150147"/>
        <a:ext cx="10026363" cy="918668"/>
      </dsp:txXfrm>
    </dsp:sp>
    <dsp:sp modelId="{AC569277-7DAD-46BC-89AE-1F9DD2CA3FA9}">
      <dsp:nvSpPr>
        <dsp:cNvPr id="0" name=""/>
        <dsp:cNvSpPr/>
      </dsp:nvSpPr>
      <dsp:spPr>
        <a:xfrm>
          <a:off x="0" y="2298483"/>
          <a:ext cx="11087425" cy="918668"/>
        </a:xfrm>
        <a:prstGeom prst="roundRect">
          <a:avLst>
            <a:gd name="adj" fmla="val 10000"/>
          </a:avLst>
        </a:prstGeom>
        <a:solidFill>
          <a:schemeClr val="accent4">
            <a:lumMod val="20000"/>
            <a:lumOff val="80000"/>
          </a:schemeClr>
        </a:solidFill>
        <a:ln>
          <a:noFill/>
        </a:ln>
        <a:effectLst/>
      </dsp:spPr>
      <dsp:style>
        <a:lnRef idx="0">
          <a:scrgbClr r="0" g="0" b="0"/>
        </a:lnRef>
        <a:fillRef idx="1">
          <a:scrgbClr r="0" g="0" b="0"/>
        </a:fillRef>
        <a:effectRef idx="0">
          <a:scrgbClr r="0" g="0" b="0"/>
        </a:effectRef>
        <a:fontRef idx="minor"/>
      </dsp:style>
    </dsp:sp>
    <dsp:sp modelId="{15C28187-0C6C-4DB7-8C50-F99DDAFFEE40}">
      <dsp:nvSpPr>
        <dsp:cNvPr id="0" name=""/>
        <dsp:cNvSpPr/>
      </dsp:nvSpPr>
      <dsp:spPr>
        <a:xfrm>
          <a:off x="277897" y="2505183"/>
          <a:ext cx="505267" cy="50526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DA94CA1-DF82-4C88-B5D2-43280710ED2B}">
      <dsp:nvSpPr>
        <dsp:cNvPr id="0" name=""/>
        <dsp:cNvSpPr/>
      </dsp:nvSpPr>
      <dsp:spPr>
        <a:xfrm>
          <a:off x="1061061" y="2298483"/>
          <a:ext cx="10026363" cy="918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226" tIns="97226" rIns="97226" bIns="97226" numCol="1" spcCol="1270" anchor="ctr" anchorCtr="0">
          <a:noAutofit/>
        </a:bodyPr>
        <a:lstStyle/>
        <a:p>
          <a:pPr marL="0" lvl="0" indent="0" algn="l" defTabSz="977900">
            <a:lnSpc>
              <a:spcPct val="100000"/>
            </a:lnSpc>
            <a:spcBef>
              <a:spcPct val="0"/>
            </a:spcBef>
            <a:spcAft>
              <a:spcPct val="35000"/>
            </a:spcAft>
            <a:buNone/>
          </a:pPr>
          <a:r>
            <a:rPr lang="en-US" sz="2200" kern="1200" dirty="0"/>
            <a:t>No one is expected to leave as an expert in HIV care, </a:t>
          </a:r>
          <a:r>
            <a:rPr lang="en-US" sz="2200" kern="1200" dirty="0" err="1"/>
            <a:t>PrEP</a:t>
          </a:r>
          <a:r>
            <a:rPr lang="en-US" sz="2200" kern="1200" dirty="0"/>
            <a:t>, or </a:t>
          </a:r>
          <a:r>
            <a:rPr lang="en-US" sz="2200" kern="1200" dirty="0" err="1"/>
            <a:t>nPEP</a:t>
          </a:r>
          <a:r>
            <a:rPr lang="en-US" sz="2200" kern="1200" dirty="0"/>
            <a:t>. </a:t>
          </a:r>
        </a:p>
      </dsp:txBody>
      <dsp:txXfrm>
        <a:off x="1061061" y="2298483"/>
        <a:ext cx="10026363" cy="918668"/>
      </dsp:txXfrm>
    </dsp:sp>
    <dsp:sp modelId="{F3987C2D-98FF-40B4-B9B3-DFB6527142BF}">
      <dsp:nvSpPr>
        <dsp:cNvPr id="0" name=""/>
        <dsp:cNvSpPr/>
      </dsp:nvSpPr>
      <dsp:spPr>
        <a:xfrm>
          <a:off x="0" y="3446818"/>
          <a:ext cx="11087425" cy="918668"/>
        </a:xfrm>
        <a:prstGeom prst="roundRect">
          <a:avLst>
            <a:gd name="adj" fmla="val 10000"/>
          </a:avLst>
        </a:prstGeom>
        <a:solidFill>
          <a:schemeClr val="accent4">
            <a:lumMod val="20000"/>
            <a:lumOff val="80000"/>
          </a:schemeClr>
        </a:solidFill>
        <a:ln>
          <a:noFill/>
        </a:ln>
        <a:effectLst/>
      </dsp:spPr>
      <dsp:style>
        <a:lnRef idx="0">
          <a:scrgbClr r="0" g="0" b="0"/>
        </a:lnRef>
        <a:fillRef idx="1">
          <a:scrgbClr r="0" g="0" b="0"/>
        </a:fillRef>
        <a:effectRef idx="0">
          <a:scrgbClr r="0" g="0" b="0"/>
        </a:effectRef>
        <a:fontRef idx="minor"/>
      </dsp:style>
    </dsp:sp>
    <dsp:sp modelId="{095FA06D-0A38-4571-BEB1-587C1C8D9DE5}">
      <dsp:nvSpPr>
        <dsp:cNvPr id="0" name=""/>
        <dsp:cNvSpPr/>
      </dsp:nvSpPr>
      <dsp:spPr>
        <a:xfrm>
          <a:off x="277897" y="3653518"/>
          <a:ext cx="505267" cy="50526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6B9AAEF-9712-48CA-84B0-5B7CB97EAF4E}">
      <dsp:nvSpPr>
        <dsp:cNvPr id="0" name=""/>
        <dsp:cNvSpPr/>
      </dsp:nvSpPr>
      <dsp:spPr>
        <a:xfrm>
          <a:off x="1061061" y="3446818"/>
          <a:ext cx="10026363" cy="918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226" tIns="97226" rIns="97226" bIns="97226" numCol="1" spcCol="1270" anchor="ctr" anchorCtr="0">
          <a:noAutofit/>
        </a:bodyPr>
        <a:lstStyle/>
        <a:p>
          <a:pPr marL="0" lvl="0" indent="0" algn="l" defTabSz="977900">
            <a:lnSpc>
              <a:spcPct val="100000"/>
            </a:lnSpc>
            <a:spcBef>
              <a:spcPct val="0"/>
            </a:spcBef>
            <a:spcAft>
              <a:spcPct val="35000"/>
            </a:spcAft>
            <a:buNone/>
          </a:pPr>
          <a:r>
            <a:rPr lang="en-US" sz="2200" kern="1200" dirty="0"/>
            <a:t>Take what is useful.</a:t>
          </a:r>
        </a:p>
      </dsp:txBody>
      <dsp:txXfrm>
        <a:off x="1061061" y="3446818"/>
        <a:ext cx="10026363" cy="9186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21FCB7-7E4F-4F00-8F85-D879CBFDEFB2}">
      <dsp:nvSpPr>
        <dsp:cNvPr id="0" name=""/>
        <dsp:cNvSpPr/>
      </dsp:nvSpPr>
      <dsp:spPr>
        <a:xfrm>
          <a:off x="2794" y="904188"/>
          <a:ext cx="2724149" cy="769215"/>
        </a:xfrm>
        <a:prstGeom prst="rect">
          <a:avLst/>
        </a:prstGeom>
        <a:solidFill>
          <a:srgbClr val="C000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MV Boli" panose="02000500030200090000" pitchFamily="2" charset="0"/>
              <a:cs typeface="MV Boli" panose="02000500030200090000" pitchFamily="2" charset="0"/>
            </a:rPr>
            <a:t>1 Week	</a:t>
          </a:r>
        </a:p>
      </dsp:txBody>
      <dsp:txXfrm>
        <a:off x="2794" y="904188"/>
        <a:ext cx="2724149" cy="769215"/>
      </dsp:txXfrm>
    </dsp:sp>
    <dsp:sp modelId="{D78C2876-3C1D-48C2-BB03-CAFE44C534D5}">
      <dsp:nvSpPr>
        <dsp:cNvPr id="0" name=""/>
        <dsp:cNvSpPr/>
      </dsp:nvSpPr>
      <dsp:spPr>
        <a:xfrm>
          <a:off x="2794" y="1673403"/>
          <a:ext cx="2724149" cy="2841074"/>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dirty="0">
              <a:solidFill>
                <a:srgbClr val="002060"/>
              </a:solidFill>
            </a:rPr>
            <a:t>Evaluate for acute HIV</a:t>
          </a:r>
        </a:p>
        <a:p>
          <a:pPr marL="228600" lvl="1" indent="-228600" algn="l" defTabSz="1022350">
            <a:lnSpc>
              <a:spcPct val="90000"/>
            </a:lnSpc>
            <a:spcBef>
              <a:spcPct val="0"/>
            </a:spcBef>
            <a:spcAft>
              <a:spcPct val="15000"/>
            </a:spcAft>
            <a:buChar char="•"/>
          </a:pPr>
          <a:r>
            <a:rPr lang="en-US" sz="2300" kern="1200">
              <a:solidFill>
                <a:srgbClr val="002060"/>
              </a:solidFill>
            </a:rPr>
            <a:t>Assess for adherence and side effects</a:t>
          </a:r>
          <a:endParaRPr lang="en-US" sz="2300" kern="1200" dirty="0">
            <a:solidFill>
              <a:srgbClr val="002060"/>
            </a:solidFill>
          </a:endParaRPr>
        </a:p>
        <a:p>
          <a:pPr marL="228600" lvl="1" indent="-228600" algn="l" defTabSz="1022350">
            <a:lnSpc>
              <a:spcPct val="90000"/>
            </a:lnSpc>
            <a:spcBef>
              <a:spcPct val="0"/>
            </a:spcBef>
            <a:spcAft>
              <a:spcPct val="15000"/>
            </a:spcAft>
            <a:buChar char="•"/>
          </a:pPr>
          <a:r>
            <a:rPr lang="en-US" sz="2300" kern="1200" dirty="0">
              <a:solidFill>
                <a:srgbClr val="002060"/>
              </a:solidFill>
            </a:rPr>
            <a:t>Provide any necessary referrals</a:t>
          </a:r>
        </a:p>
      </dsp:txBody>
      <dsp:txXfrm>
        <a:off x="2794" y="1673403"/>
        <a:ext cx="2724149" cy="2841074"/>
      </dsp:txXfrm>
    </dsp:sp>
    <dsp:sp modelId="{1CF55D10-9750-46CF-A5FC-EB7008DD0298}">
      <dsp:nvSpPr>
        <dsp:cNvPr id="0" name=""/>
        <dsp:cNvSpPr/>
      </dsp:nvSpPr>
      <dsp:spPr>
        <a:xfrm>
          <a:off x="3108325" y="904188"/>
          <a:ext cx="2724149" cy="769215"/>
        </a:xfrm>
        <a:prstGeom prst="rect">
          <a:avLst/>
        </a:prstGeom>
        <a:solidFill>
          <a:srgbClr val="C000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MV Boli" panose="02000500030200090000" pitchFamily="2" charset="0"/>
              <a:cs typeface="MV Boli" panose="02000500030200090000" pitchFamily="2" charset="0"/>
            </a:rPr>
            <a:t>4-6 Weeks</a:t>
          </a:r>
        </a:p>
      </dsp:txBody>
      <dsp:txXfrm>
        <a:off x="3108325" y="904188"/>
        <a:ext cx="2724149" cy="769215"/>
      </dsp:txXfrm>
    </dsp:sp>
    <dsp:sp modelId="{DFCD74DC-9396-49C1-ABD2-39EE7DA89679}">
      <dsp:nvSpPr>
        <dsp:cNvPr id="0" name=""/>
        <dsp:cNvSpPr/>
      </dsp:nvSpPr>
      <dsp:spPr>
        <a:xfrm>
          <a:off x="3108325" y="1673403"/>
          <a:ext cx="2724149" cy="2841074"/>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Font typeface="Arial" charset="0"/>
            <a:buChar char="•"/>
          </a:pPr>
          <a:r>
            <a:rPr lang="en-US" sz="2300" kern="1200" dirty="0">
              <a:solidFill>
                <a:srgbClr val="002060"/>
              </a:solidFill>
            </a:rPr>
            <a:t>Lab-based HIV antigen/antibody combo</a:t>
          </a:r>
        </a:p>
        <a:p>
          <a:pPr marL="228600" lvl="1" indent="-228600" algn="l" defTabSz="1022350">
            <a:lnSpc>
              <a:spcPct val="90000"/>
            </a:lnSpc>
            <a:spcBef>
              <a:spcPct val="0"/>
            </a:spcBef>
            <a:spcAft>
              <a:spcPct val="15000"/>
            </a:spcAft>
            <a:buChar char="•"/>
          </a:pPr>
          <a:r>
            <a:rPr lang="en-US" sz="2300" kern="1200" dirty="0">
              <a:solidFill>
                <a:srgbClr val="002060"/>
              </a:solidFill>
            </a:rPr>
            <a:t>CMP, STIs, Pregnancy test</a:t>
          </a:r>
        </a:p>
      </dsp:txBody>
      <dsp:txXfrm>
        <a:off x="3108325" y="1673403"/>
        <a:ext cx="2724149" cy="2841074"/>
      </dsp:txXfrm>
    </dsp:sp>
    <dsp:sp modelId="{1E93BBC2-2A9A-42D4-92DA-93D271F29AC8}">
      <dsp:nvSpPr>
        <dsp:cNvPr id="0" name=""/>
        <dsp:cNvSpPr/>
      </dsp:nvSpPr>
      <dsp:spPr>
        <a:xfrm>
          <a:off x="6213856" y="904188"/>
          <a:ext cx="2724149" cy="769215"/>
        </a:xfrm>
        <a:prstGeom prst="rect">
          <a:avLst/>
        </a:prstGeom>
        <a:solidFill>
          <a:srgbClr val="C000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MV Boli" panose="02000500030200090000" pitchFamily="2" charset="0"/>
              <a:cs typeface="MV Boli" panose="02000500030200090000" pitchFamily="2" charset="0"/>
            </a:rPr>
            <a:t>3 Months </a:t>
          </a:r>
        </a:p>
      </dsp:txBody>
      <dsp:txXfrm>
        <a:off x="6213856" y="904188"/>
        <a:ext cx="2724149" cy="769215"/>
      </dsp:txXfrm>
    </dsp:sp>
    <dsp:sp modelId="{963581F1-1C0E-4C0C-9CE9-64857E186F17}">
      <dsp:nvSpPr>
        <dsp:cNvPr id="0" name=""/>
        <dsp:cNvSpPr/>
      </dsp:nvSpPr>
      <dsp:spPr>
        <a:xfrm>
          <a:off x="6213856" y="1673403"/>
          <a:ext cx="2724149" cy="2841074"/>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dirty="0">
              <a:solidFill>
                <a:srgbClr val="002060"/>
              </a:solidFill>
            </a:rPr>
            <a:t>Follow-up with primary care or community provider </a:t>
          </a:r>
        </a:p>
        <a:p>
          <a:pPr marL="228600" lvl="1" indent="-228600" algn="l" defTabSz="1022350">
            <a:lnSpc>
              <a:spcPct val="90000"/>
            </a:lnSpc>
            <a:spcBef>
              <a:spcPct val="0"/>
            </a:spcBef>
            <a:spcAft>
              <a:spcPct val="15000"/>
            </a:spcAft>
            <a:buFont typeface="Arial" charset="0"/>
            <a:buChar char="•"/>
          </a:pPr>
          <a:r>
            <a:rPr lang="en-US" sz="2300" kern="1200" dirty="0">
              <a:solidFill>
                <a:srgbClr val="002060"/>
              </a:solidFill>
            </a:rPr>
            <a:t>Lab-based HIV antigen/antibody combo</a:t>
          </a:r>
        </a:p>
      </dsp:txBody>
      <dsp:txXfrm>
        <a:off x="6213856" y="1673403"/>
        <a:ext cx="2724149" cy="284107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7E7AC5-A282-2E4B-86A2-AD83F4A75CE5}" type="datetimeFigureOut">
              <a:rPr lang="en-US" smtClean="0"/>
              <a:t>10/30/2020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24F370-D750-BB44-9828-64575D78E7AB}" type="slidenum">
              <a:rPr lang="en-US" smtClean="0"/>
              <a:t>‹#›</a:t>
            </a:fld>
            <a:endParaRPr lang="en-US"/>
          </a:p>
        </p:txBody>
      </p:sp>
    </p:spTree>
    <p:extLst>
      <p:ext uri="{BB962C8B-B14F-4D97-AF65-F5344CB8AC3E}">
        <p14:creationId xmlns:p14="http://schemas.microsoft.com/office/powerpoint/2010/main" val="3605606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ncbi.nlm.nih.gov/pmc/articles/PMC3522423/#R11"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www.ncbi.nlm.nih.gov/pmc/articles/PMC3522423/#R21" TargetMode="External"/><Relationship Id="rId4" Type="http://schemas.openxmlformats.org/officeDocument/2006/relationships/hyperlink" Target="https://www.ncbi.nlm.nih.gov/pmc/articles/PMC3522423/#R13"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we are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52E516-6BD1-114F-A32B-2C8A9B3B66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40006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ED5A2F-E19C-4F79-963D-7A579842EE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44658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Before we discuss how to prevent HIV, let’s talk about what it is”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52E516-6BD1-114F-A32B-2C8A9B3B66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87744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52E516-6BD1-114F-A32B-2C8A9B3B66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19517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Acute</a:t>
            </a:r>
            <a:r>
              <a:rPr lang="en-US" baseline="0" dirty="0"/>
              <a:t> HIV symptoms are often missed. Emphasize importance of sexual history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9D68B0-DA6A-3741-AE1A-B64371AD95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88552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901EDD-9245-4ACA-A04B-BF974390616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210" name="Rectangle 2"/>
          <p:cNvSpPr>
            <a:spLocks noGrp="1" noRot="1" noChangeAspect="1" noChangeArrowheads="1" noTextEdit="1"/>
          </p:cNvSpPr>
          <p:nvPr>
            <p:ph type="sldImg"/>
          </p:nvPr>
        </p:nvSpPr>
        <p:spPr>
          <a:xfrm>
            <a:off x="382588" y="685800"/>
            <a:ext cx="6094412" cy="3429000"/>
          </a:xfrm>
          <a:ln/>
        </p:spPr>
      </p:sp>
      <p:sp>
        <p:nvSpPr>
          <p:cNvPr id="222211" name="Rectangle 3"/>
          <p:cNvSpPr>
            <a:spLocks noGrp="1" noChangeArrowheads="1"/>
          </p:cNvSpPr>
          <p:nvPr>
            <p:ph type="body" idx="1"/>
          </p:nvPr>
        </p:nvSpPr>
        <p:spPr>
          <a:xfrm>
            <a:off x="914400" y="4343520"/>
            <a:ext cx="5029200" cy="4114246"/>
          </a:xfrm>
        </p:spPr>
        <p:txBody>
          <a:bodyPr/>
          <a:lstStyle/>
          <a:p>
            <a:r>
              <a:rPr lang="en-US" dirty="0"/>
              <a:t>Receptive anal intercourse</a:t>
            </a:r>
            <a:r>
              <a:rPr lang="en-US" baseline="0" dirty="0"/>
              <a:t> – 3 out of 100</a:t>
            </a:r>
          </a:p>
          <a:p>
            <a:r>
              <a:rPr lang="en-US" baseline="0" dirty="0"/>
              <a:t>Receptive vaginal intercourse – 1 out of 1000</a:t>
            </a:r>
          </a:p>
          <a:p>
            <a:r>
              <a:rPr lang="en-US" baseline="0" dirty="0"/>
              <a:t>Needle sharing about 6 or 7 out of 100</a:t>
            </a:r>
            <a:endParaRPr lang="en-US" dirty="0"/>
          </a:p>
          <a:p>
            <a:r>
              <a:rPr lang="en-US" dirty="0"/>
              <a:t>Vertical</a:t>
            </a:r>
            <a:r>
              <a:rPr lang="en-US" baseline="0" dirty="0"/>
              <a:t> (mother – child, no intervention)</a:t>
            </a:r>
            <a:endParaRPr lang="en-US" dirty="0"/>
          </a:p>
          <a:p>
            <a:endParaRPr lang="en-US" dirty="0"/>
          </a:p>
          <a:p>
            <a:endParaRPr lang="en-US" dirty="0"/>
          </a:p>
          <a:p>
            <a:endParaRPr lang="en-US" dirty="0"/>
          </a:p>
          <a:p>
            <a:endParaRPr lang="en-US" dirty="0"/>
          </a:p>
          <a:p>
            <a:endParaRPr lang="en-US" dirty="0"/>
          </a:p>
          <a:p>
            <a:endParaRPr lang="en-US" dirty="0"/>
          </a:p>
          <a:p>
            <a:r>
              <a:rPr lang="en-US" dirty="0"/>
              <a:t>1. </a:t>
            </a:r>
            <a:r>
              <a:rPr kumimoji="0" lang="en-US" dirty="0">
                <a:solidFill>
                  <a:srgbClr val="FFCC66"/>
                </a:solidFill>
              </a:rPr>
              <a:t>Bell DM. Am J Med 1997;102(</a:t>
            </a:r>
            <a:r>
              <a:rPr kumimoji="0" lang="en-US" dirty="0" err="1">
                <a:solidFill>
                  <a:srgbClr val="FFCC66"/>
                </a:solidFill>
              </a:rPr>
              <a:t>suppl</a:t>
            </a:r>
            <a:r>
              <a:rPr kumimoji="0" lang="en-US" dirty="0">
                <a:solidFill>
                  <a:srgbClr val="FFCC66"/>
                </a:solidFill>
              </a:rPr>
              <a:t> 5B):9--15.</a:t>
            </a:r>
            <a:r>
              <a:rPr kumimoji="0" lang="en-US" dirty="0"/>
              <a:t> </a:t>
            </a:r>
            <a:endParaRPr lang="en-US" dirty="0"/>
          </a:p>
          <a:p>
            <a:r>
              <a:rPr lang="en-US" dirty="0"/>
              <a:t>2. </a:t>
            </a:r>
            <a:r>
              <a:rPr kumimoji="0" lang="en-US" dirty="0" err="1">
                <a:solidFill>
                  <a:schemeClr val="tx2"/>
                </a:solidFill>
              </a:rPr>
              <a:t>Ippolito</a:t>
            </a:r>
            <a:r>
              <a:rPr kumimoji="0" lang="en-US" dirty="0">
                <a:solidFill>
                  <a:schemeClr val="tx2"/>
                </a:solidFill>
              </a:rPr>
              <a:t> G et al. </a:t>
            </a:r>
            <a:r>
              <a:rPr kumimoji="0" lang="en-US" dirty="0">
                <a:solidFill>
                  <a:srgbClr val="FFCC66"/>
                </a:solidFill>
              </a:rPr>
              <a:t>Arch </a:t>
            </a:r>
            <a:r>
              <a:rPr kumimoji="0" lang="en-US" dirty="0" err="1">
                <a:solidFill>
                  <a:srgbClr val="FFCC66"/>
                </a:solidFill>
              </a:rPr>
              <a:t>Int</a:t>
            </a:r>
            <a:r>
              <a:rPr kumimoji="0" lang="en-US" dirty="0">
                <a:solidFill>
                  <a:srgbClr val="FFCC66"/>
                </a:solidFill>
              </a:rPr>
              <a:t> Med 1993;153:1451--8. </a:t>
            </a:r>
            <a:endParaRPr lang="en-US" dirty="0"/>
          </a:p>
          <a:p>
            <a:r>
              <a:rPr lang="en-US" dirty="0"/>
              <a:t>3. Am J Epidemiology 1999;150:306-11.</a:t>
            </a:r>
          </a:p>
          <a:p>
            <a:r>
              <a:rPr lang="en-US" dirty="0"/>
              <a:t>4. Am J Epidemiology 1999;150:306-11.</a:t>
            </a:r>
          </a:p>
          <a:p>
            <a:r>
              <a:rPr lang="en-US" dirty="0"/>
              <a:t>5. MMWR 47;RR-17, 1998.</a:t>
            </a:r>
          </a:p>
          <a:p>
            <a:r>
              <a:rPr lang="en-US" dirty="0"/>
              <a:t>6. NEJM 336(15):1072-8. (rates in Europe &amp; U.S.)</a:t>
            </a:r>
          </a:p>
          <a:p>
            <a:r>
              <a:rPr lang="en-US" dirty="0"/>
              <a:t>7. Am J Epidemiology 1999;150:306-11.</a:t>
            </a:r>
          </a:p>
          <a:p>
            <a:r>
              <a:rPr lang="en-US" dirty="0"/>
              <a:t>8. Rothenberg RB et al. AIDS 1998;12:2095-2105.</a:t>
            </a:r>
          </a:p>
          <a:p>
            <a:r>
              <a:rPr lang="en-US" dirty="0"/>
              <a:t>9. MMWR 47;RR-17, 1998.</a:t>
            </a:r>
          </a:p>
          <a:p>
            <a:r>
              <a:rPr lang="en-US" dirty="0"/>
              <a:t>10. ACTG 076</a:t>
            </a:r>
          </a:p>
        </p:txBody>
      </p:sp>
    </p:spTree>
    <p:extLst>
      <p:ext uri="{BB962C8B-B14F-4D97-AF65-F5344CB8AC3E}">
        <p14:creationId xmlns:p14="http://schemas.microsoft.com/office/powerpoint/2010/main" val="29388908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93BC4D-91AC-8148-A290-5DC14E989E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25437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Poll Title: With the most recent HIV tests, how soon can the virus be detected from the date of contraction?
https://www.polleverywhere.com/multiple_choice_polls/d94wCHHbev1E828</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52E516-6BD1-114F-A32B-2C8A9B3B66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38A1773-A556-4B53-B21F-B1377F480CCC}"/>
              </a:ext>
            </a:extLst>
          </p:cNvPr>
          <p:cNvSpPr txBox="1"/>
          <p:nvPr/>
        </p:nvSpPr>
        <p:spPr>
          <a:xfrm>
            <a:off x="0" y="0"/>
            <a:ext cx="3810000" cy="1270000"/>
          </a:xfrm>
          <a:prstGeom prst="rect">
            <a:avLst/>
          </a:prstGeom>
          <a:noFill/>
        </p:spPr>
        <p:txBody>
          <a:bodyPr vert="horz"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10284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93BC4D-91AC-8148-A290-5DC14E989E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77465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True or False: There are pills you can take to prevent contraction of HIV.
https://www.polleverywhere.com/multiple_choice_polls/axYTuU102sTg3ug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52E516-6BD1-114F-A32B-2C8A9B3B66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C3CF457-41F9-464C-8865-976714D8F6DB}"/>
              </a:ext>
            </a:extLst>
          </p:cNvPr>
          <p:cNvSpPr txBox="1"/>
          <p:nvPr/>
        </p:nvSpPr>
        <p:spPr>
          <a:xfrm>
            <a:off x="0" y="0"/>
            <a:ext cx="3810000" cy="1270000"/>
          </a:xfrm>
          <a:prstGeom prst="rect">
            <a:avLst/>
          </a:prstGeom>
          <a:noFill/>
        </p:spPr>
        <p:txBody>
          <a:bodyPr vert="horz"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70682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52E516-6BD1-114F-A32B-2C8A9B3B66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57934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we do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52E516-6BD1-114F-A32B-2C8A9B3B66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57639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52E516-6BD1-114F-A32B-2C8A9B3B66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87371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Unprotected vaginal or anal sex with someone who is HIV infected or their</a:t>
            </a:r>
            <a:r>
              <a:rPr lang="en-US" baseline="0" dirty="0"/>
              <a:t> status is unknown</a:t>
            </a:r>
          </a:p>
          <a:p>
            <a:r>
              <a:rPr lang="en-US" baseline="0" dirty="0"/>
              <a:t>Needle sharing with someone who is infected with HIV or their status is unknown</a:t>
            </a:r>
          </a:p>
          <a:p>
            <a:endParaRPr lang="en-US" dirty="0"/>
          </a:p>
          <a:p>
            <a:r>
              <a:rPr lang="en-US" dirty="0"/>
              <a:t>Oral sex</a:t>
            </a:r>
            <a:r>
              <a:rPr lang="en-US" baseline="0" dirty="0"/>
              <a:t> is considered lower risk exposures</a:t>
            </a:r>
          </a:p>
          <a:p>
            <a:endParaRPr lang="en-US" baseline="0" dirty="0"/>
          </a:p>
          <a:p>
            <a:r>
              <a:rPr lang="en-US" baseline="0" dirty="0"/>
              <a:t>Factors that increase risk – viral load, oral lesions or wounds, presence of genital ulcer/ </a:t>
            </a:r>
            <a:r>
              <a:rPr lang="en-US" baseline="0" dirty="0" err="1"/>
              <a:t>std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52E516-6BD1-114F-A32B-2C8A9B3B66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98058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52E516-6BD1-114F-A32B-2C8A9B3B66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32043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Emphasize that PEP doesn’t just happen.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52E516-6BD1-114F-A32B-2C8A9B3B66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31326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 touch on side effects we see with survivors – more side effects reported (GI and sleep disturbances) could be attributed to meds…but…they have been through a trauma and prophylactically treated for everything (ceftriaxone injection, 1 gram azithromycin, </a:t>
            </a:r>
            <a:r>
              <a:rPr lang="en-US" dirty="0" err="1"/>
              <a:t>flagyl</a:t>
            </a:r>
            <a:r>
              <a:rPr lang="en-US" dirty="0"/>
              <a:t>, plan b, plus PEP, plus any pain killers, also may have been given </a:t>
            </a:r>
            <a:r>
              <a:rPr lang="en-US" dirty="0" err="1"/>
              <a:t>rohipnol</a:t>
            </a:r>
            <a:r>
              <a:rPr lang="en-US" dirty="0"/>
              <a:t>, may be sobering up from drugs/alcohol – understandable that they feel very sick. Give PEP a few days before stopping.</a:t>
            </a:r>
          </a:p>
          <a:p>
            <a:endParaRPr lang="en-US" dirty="0"/>
          </a:p>
          <a:p>
            <a:r>
              <a:rPr lang="en-US" dirty="0"/>
              <a:t>AG:</a:t>
            </a:r>
            <a:r>
              <a:rPr lang="en-US" baseline="0" dirty="0"/>
              <a:t> agree! Seems important to mention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52E516-6BD1-114F-A32B-2C8A9B3B66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25153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93BC4D-91AC-8148-A290-5DC14E989E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41147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Talked about who we are, HIV basics, HIV testing, HIV prevention. This section advocate role in obtain PEP therapy for survivors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93BC4D-91AC-8148-A290-5DC14E989E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67515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types and frequency of genital injuries sustained by sexual assault victims are typically classified in relation to tears, ecchymosis, abrasions, and redness. Each may contribute to increased HIV risk through bleeding, breaks in skin and inflammation.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Reference - </a:t>
            </a:r>
            <a:r>
              <a:rPr lang="en-US" sz="1200" b="0" i="0" kern="1200" dirty="0" err="1">
                <a:solidFill>
                  <a:schemeClr val="tx1"/>
                </a:solidFill>
                <a:effectLst/>
                <a:latin typeface="+mn-lt"/>
                <a:ea typeface="+mn-ea"/>
                <a:cs typeface="+mn-cs"/>
              </a:rPr>
              <a:t>Klot</a:t>
            </a:r>
            <a:r>
              <a:rPr lang="en-US" sz="1200" b="0" i="0" kern="1200" dirty="0">
                <a:solidFill>
                  <a:schemeClr val="tx1"/>
                </a:solidFill>
                <a:effectLst/>
                <a:latin typeface="+mn-lt"/>
                <a:ea typeface="+mn-ea"/>
                <a:cs typeface="+mn-cs"/>
              </a:rPr>
              <a:t> JF, </a:t>
            </a:r>
            <a:r>
              <a:rPr lang="en-US" sz="1200" b="0" i="0" kern="1200" dirty="0" err="1">
                <a:solidFill>
                  <a:schemeClr val="tx1"/>
                </a:solidFill>
                <a:effectLst/>
                <a:latin typeface="+mn-lt"/>
                <a:ea typeface="+mn-ea"/>
                <a:cs typeface="+mn-cs"/>
              </a:rPr>
              <a:t>Auerbach</a:t>
            </a:r>
            <a:r>
              <a:rPr lang="en-US" sz="1200" b="0" i="0" kern="1200" dirty="0">
                <a:solidFill>
                  <a:schemeClr val="tx1"/>
                </a:solidFill>
                <a:effectLst/>
                <a:latin typeface="+mn-lt"/>
                <a:ea typeface="+mn-ea"/>
                <a:cs typeface="+mn-cs"/>
              </a:rPr>
              <a:t> JD, Berry MR. Sexual Violence and HIV Transmission: Summary Proceedings of a Scientific Research Planning Meeting. </a:t>
            </a:r>
            <a:r>
              <a:rPr lang="en-US" sz="1200" b="0" i="1" kern="1200" dirty="0">
                <a:solidFill>
                  <a:schemeClr val="tx1"/>
                </a:solidFill>
                <a:effectLst/>
                <a:latin typeface="+mn-lt"/>
                <a:ea typeface="+mn-ea"/>
                <a:cs typeface="+mn-cs"/>
              </a:rPr>
              <a:t>American journal of reproductive immunology (New York, NY : 1989)</a:t>
            </a:r>
            <a:r>
              <a:rPr lang="en-US" sz="1200" b="0" i="0" kern="1200" dirty="0">
                <a:solidFill>
                  <a:schemeClr val="tx1"/>
                </a:solidFill>
                <a:effectLst/>
                <a:latin typeface="+mn-lt"/>
                <a:ea typeface="+mn-ea"/>
                <a:cs typeface="+mn-cs"/>
              </a:rPr>
              <a:t>. 2013;69(0 1):5-19. doi:10.1111/aji.12033.</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52E516-6BD1-114F-A32B-2C8A9B3B66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93691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312" indent="-457200">
              <a:buFont typeface="+mj-lt"/>
              <a:buAutoNum type="arabicPeriod"/>
            </a:pPr>
            <a:r>
              <a:rPr lang="en-US" sz="1200" dirty="0">
                <a:solidFill>
                  <a:srgbClr val="002060"/>
                </a:solidFill>
              </a:rPr>
              <a:t>Initiate PEP within 72 hours</a:t>
            </a:r>
          </a:p>
          <a:p>
            <a:pPr marL="571312" indent="-457200">
              <a:buFont typeface="+mj-lt"/>
              <a:buAutoNum type="arabicPeriod"/>
            </a:pPr>
            <a:r>
              <a:rPr lang="en-US" sz="1200" dirty="0">
                <a:solidFill>
                  <a:srgbClr val="002060"/>
                </a:solidFill>
              </a:rPr>
              <a:t>Conduct baseline testing</a:t>
            </a:r>
          </a:p>
          <a:p>
            <a:pPr marL="571312" indent="-457200">
              <a:buFont typeface="+mj-lt"/>
              <a:buAutoNum type="arabicPeriod"/>
            </a:pPr>
            <a:r>
              <a:rPr lang="en-US" sz="1200" dirty="0">
                <a:solidFill>
                  <a:srgbClr val="002060"/>
                </a:solidFill>
              </a:rPr>
              <a:t>Ensure patient is able to access at least 3 days of medication</a:t>
            </a:r>
          </a:p>
          <a:p>
            <a:pPr marL="571312" indent="-457200">
              <a:buFont typeface="+mj-lt"/>
              <a:buAutoNum type="arabicPeriod"/>
            </a:pPr>
            <a:r>
              <a:rPr lang="en-US" sz="1200" dirty="0">
                <a:solidFill>
                  <a:srgbClr val="002060"/>
                </a:solidFill>
              </a:rPr>
              <a:t>Ensure patient accesses remainder of medication</a:t>
            </a:r>
          </a:p>
          <a:p>
            <a:pPr marL="571312" indent="-457200">
              <a:buFont typeface="+mj-lt"/>
              <a:buAutoNum type="arabicPeriod"/>
            </a:pPr>
            <a:r>
              <a:rPr lang="en-US" sz="1200" dirty="0">
                <a:solidFill>
                  <a:srgbClr val="002060"/>
                </a:solidFill>
              </a:rPr>
              <a:t>Follow-up within 1 week</a:t>
            </a:r>
          </a:p>
          <a:p>
            <a:pPr marL="571312" indent="-457200">
              <a:buFont typeface="+mj-lt"/>
              <a:buAutoNum type="arabicPeriod"/>
            </a:pPr>
            <a:r>
              <a:rPr lang="en-US" sz="1200" dirty="0">
                <a:solidFill>
                  <a:srgbClr val="002060"/>
                </a:solidFill>
              </a:rPr>
              <a:t>Follow-up at 4-6 weeks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52E516-6BD1-114F-A32B-2C8A9B3B66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30449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312" indent="-457200">
              <a:buFont typeface="+mj-lt"/>
              <a:buAutoNum type="arabicPeriod"/>
            </a:pPr>
            <a:r>
              <a:rPr lang="en-US" sz="1200" dirty="0">
                <a:solidFill>
                  <a:srgbClr val="002060"/>
                </a:solidFill>
              </a:rPr>
              <a:t>Initiate PEP within 72 hours</a:t>
            </a:r>
          </a:p>
          <a:p>
            <a:pPr marL="571312" indent="-457200">
              <a:buFont typeface="+mj-lt"/>
              <a:buAutoNum type="arabicPeriod"/>
            </a:pPr>
            <a:r>
              <a:rPr lang="en-US" sz="1200" dirty="0">
                <a:solidFill>
                  <a:srgbClr val="002060"/>
                </a:solidFill>
              </a:rPr>
              <a:t>Conduct baseline testing</a:t>
            </a:r>
          </a:p>
          <a:p>
            <a:pPr marL="571312" indent="-457200">
              <a:buFont typeface="+mj-lt"/>
              <a:buAutoNum type="arabicPeriod"/>
            </a:pPr>
            <a:r>
              <a:rPr lang="en-US" sz="1200" dirty="0">
                <a:solidFill>
                  <a:srgbClr val="002060"/>
                </a:solidFill>
              </a:rPr>
              <a:t>Ensure patient is able to access at least 3 days of medication</a:t>
            </a:r>
          </a:p>
          <a:p>
            <a:pPr marL="571312" indent="-457200">
              <a:buFont typeface="+mj-lt"/>
              <a:buAutoNum type="arabicPeriod"/>
            </a:pPr>
            <a:r>
              <a:rPr lang="en-US" sz="1200" dirty="0">
                <a:solidFill>
                  <a:srgbClr val="002060"/>
                </a:solidFill>
              </a:rPr>
              <a:t>Ensure patient accesses remainder of medication</a:t>
            </a:r>
          </a:p>
          <a:p>
            <a:pPr marL="571312" indent="-457200">
              <a:buFont typeface="+mj-lt"/>
              <a:buAutoNum type="arabicPeriod"/>
            </a:pPr>
            <a:r>
              <a:rPr lang="en-US" sz="1200" dirty="0">
                <a:solidFill>
                  <a:srgbClr val="002060"/>
                </a:solidFill>
              </a:rPr>
              <a:t>Follow-up within 1 week</a:t>
            </a:r>
          </a:p>
          <a:p>
            <a:pPr marL="571312" indent="-457200">
              <a:buFont typeface="+mj-lt"/>
              <a:buAutoNum type="arabicPeriod"/>
            </a:pPr>
            <a:r>
              <a:rPr lang="en-US" sz="1200" dirty="0">
                <a:solidFill>
                  <a:srgbClr val="002060"/>
                </a:solidFill>
              </a:rPr>
              <a:t>Follow-up at 4-6 weeks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52E516-6BD1-114F-A32B-2C8A9B3B66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1521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we’re in this training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52E516-6BD1-114F-A32B-2C8A9B3B66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65552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52E516-6BD1-114F-A32B-2C8A9B3B66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06665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parties</a:t>
            </a:r>
            <a:r>
              <a:rPr lang="en-US" baseline="0" dirty="0"/>
              <a:t> involved:</a:t>
            </a:r>
          </a:p>
          <a:p>
            <a:endParaRPr lang="en-US" baseline="0" dirty="0"/>
          </a:p>
          <a:p>
            <a:pPr marL="228600" indent="-228600">
              <a:buAutoNum type="arabicPeriod"/>
            </a:pPr>
            <a:endParaRPr lang="en-US" baseline="0" dirty="0"/>
          </a:p>
          <a:p>
            <a:pPr marL="228600" indent="-228600">
              <a:buAutoNum type="arabicPeriod"/>
            </a:pPr>
            <a:r>
              <a:rPr lang="en-US" baseline="0" dirty="0"/>
              <a:t>CBO/County Health/other care provider/internet/word of mouth providing initial PEP messages</a:t>
            </a:r>
          </a:p>
          <a:p>
            <a:pPr marL="228600" indent="-228600">
              <a:buAutoNum type="arabicPeriod"/>
            </a:pPr>
            <a:r>
              <a:rPr lang="en-US" baseline="0" dirty="0"/>
              <a:t>ER</a:t>
            </a:r>
          </a:p>
          <a:p>
            <a:pPr marL="228600" indent="-228600">
              <a:buAutoNum type="arabicPeriod"/>
            </a:pPr>
            <a:r>
              <a:rPr lang="en-US" baseline="0" dirty="0"/>
              <a:t>Urgent care</a:t>
            </a:r>
          </a:p>
          <a:p>
            <a:pPr marL="228600" indent="-228600">
              <a:buAutoNum type="arabicPeriod"/>
            </a:pPr>
            <a:r>
              <a:rPr lang="en-US" baseline="0" dirty="0"/>
              <a:t>PHC or PCP for follow up</a:t>
            </a:r>
          </a:p>
          <a:p>
            <a:pPr marL="228600" indent="-228600">
              <a:buAutoNum type="arabicPeriod"/>
            </a:pPr>
            <a:r>
              <a:rPr lang="en-US" baseline="0" dirty="0"/>
              <a:t>Pharmacy</a:t>
            </a: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93BC4D-91AC-8148-A290-5DC14E989E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24720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parties</a:t>
            </a:r>
            <a:r>
              <a:rPr lang="en-US" baseline="0" dirty="0"/>
              <a:t> involved:</a:t>
            </a:r>
          </a:p>
          <a:p>
            <a:endParaRPr lang="en-US" baseline="0" dirty="0"/>
          </a:p>
          <a:p>
            <a:pPr marL="228600" indent="-228600">
              <a:buAutoNum type="arabicPeriod"/>
            </a:pPr>
            <a:endParaRPr lang="en-US" baseline="0" dirty="0"/>
          </a:p>
          <a:p>
            <a:pPr marL="228600" indent="-228600">
              <a:buAutoNum type="arabicPeriod"/>
            </a:pPr>
            <a:r>
              <a:rPr lang="en-US" baseline="0" dirty="0"/>
              <a:t>CBO/County Health/other care provider/internet/word of mouth providing initial PEP messages</a:t>
            </a:r>
          </a:p>
          <a:p>
            <a:pPr marL="228600" indent="-228600">
              <a:buAutoNum type="arabicPeriod"/>
            </a:pPr>
            <a:r>
              <a:rPr lang="en-US" baseline="0" dirty="0"/>
              <a:t>ER</a:t>
            </a:r>
          </a:p>
          <a:p>
            <a:pPr marL="228600" indent="-228600">
              <a:buAutoNum type="arabicPeriod"/>
            </a:pPr>
            <a:r>
              <a:rPr lang="en-US" baseline="0" dirty="0"/>
              <a:t>Urgent care</a:t>
            </a:r>
          </a:p>
          <a:p>
            <a:pPr marL="228600" indent="-228600">
              <a:buAutoNum type="arabicPeriod"/>
            </a:pPr>
            <a:r>
              <a:rPr lang="en-US" baseline="0" dirty="0"/>
              <a:t>PHC or PCP for follow up</a:t>
            </a:r>
          </a:p>
          <a:p>
            <a:pPr marL="228600" indent="-228600">
              <a:buAutoNum type="arabicPeriod"/>
            </a:pPr>
            <a:r>
              <a:rPr lang="en-US" baseline="0" dirty="0"/>
              <a:t>Pharmacy</a:t>
            </a:r>
          </a:p>
          <a:p>
            <a:pPr marL="0" indent="0">
              <a:buNone/>
            </a:pPr>
            <a:endParaRPr lang="en-US" dirty="0"/>
          </a:p>
          <a:p>
            <a:pPr marL="0" indent="0">
              <a:buNone/>
            </a:pPr>
            <a:r>
              <a:rPr lang="en-US" dirty="0"/>
              <a:t>Alternative</a:t>
            </a:r>
            <a:r>
              <a:rPr lang="en-US" baseline="0" dirty="0"/>
              <a:t> comment – Survivor completes SANE exam, does not take the first dose of PEP in the ED and is handed a prescription for PEP to be filled at pharmacy of choice.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93BC4D-91AC-8148-A290-5DC14E989E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10457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patient is not interested in using PEP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52E516-6BD1-114F-A32B-2C8A9B3B66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61119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Secure email, go back to ED if no meds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93BC4D-91AC-8148-A290-5DC14E989E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98621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93BC4D-91AC-8148-A290-5DC14E989E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20516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advocates can help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52E516-6BD1-114F-A32B-2C8A9B3B66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10283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Shape 231"/>
          <p:cNvSpPr txBox="1">
            <a:spLocks noGrp="1"/>
          </p:cNvSpPr>
          <p:nvPr>
            <p:ph type="body" idx="1"/>
          </p:nvPr>
        </p:nvSpPr>
        <p:spPr>
          <a:xfrm>
            <a:off x="685800" y="4343400"/>
            <a:ext cx="5486399" cy="4114799"/>
          </a:xfrm>
          <a:prstGeom prst="rect">
            <a:avLst/>
          </a:prstGeom>
        </p:spPr>
        <p:txBody>
          <a:bodyPr lIns="89715" tIns="89715" rIns="89715" bIns="89715" anchor="t" anchorCtr="0">
            <a:noAutofit/>
          </a:bodyPr>
          <a:lstStyle/>
          <a:p>
            <a:pPr defTabSz="897301" eaLnBrk="1" fontAlgn="auto" hangingPunct="1">
              <a:spcBef>
                <a:spcPts val="0"/>
              </a:spcBef>
              <a:spcAft>
                <a:spcPts val="0"/>
              </a:spcAft>
              <a:defRPr/>
            </a:pPr>
            <a:r>
              <a:rPr lang="en-US" i="1" dirty="0"/>
              <a:t>Maybe</a:t>
            </a:r>
            <a:r>
              <a:rPr lang="en-US" i="1" baseline="0" dirty="0"/>
              <a:t> not necessary since we are short on time</a:t>
            </a:r>
          </a:p>
          <a:p>
            <a:pPr defTabSz="897301" eaLnBrk="1" fontAlgn="auto" hangingPunct="1">
              <a:spcBef>
                <a:spcPts val="0"/>
              </a:spcBef>
              <a:spcAft>
                <a:spcPts val="0"/>
              </a:spcAft>
              <a:defRPr/>
            </a:pPr>
            <a:r>
              <a:rPr lang="en-US" i="1" baseline="0" dirty="0"/>
              <a:t>I don’t think we need to talk about our funding sources. Just who we are</a:t>
            </a:r>
            <a:endParaRPr lang="en-US" i="1" dirty="0"/>
          </a:p>
          <a:p>
            <a:pPr>
              <a:spcBef>
                <a:spcPts val="0"/>
              </a:spcBef>
            </a:pPr>
            <a:endParaRPr dirty="0"/>
          </a:p>
        </p:txBody>
      </p:sp>
      <p:sp>
        <p:nvSpPr>
          <p:cNvPr id="232" name="Shape 232"/>
          <p:cNvSpPr>
            <a:spLocks noGrp="1" noRot="1" noChangeAspect="1"/>
          </p:cNvSpPr>
          <p:nvPr>
            <p:ph type="sldImg" idx="2"/>
          </p:nvPr>
        </p:nvSpPr>
        <p:spPr>
          <a:xfrm>
            <a:off x="382588" y="687388"/>
            <a:ext cx="6092825" cy="3427412"/>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729902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2008 to 2014, the estimated number of annual HIV infections in the U.S. declined 18%.</a:t>
            </a:r>
          </a:p>
          <a:p>
            <a:r>
              <a:rPr lang="en-US" dirty="0"/>
              <a:t>Gay and bisexual men, particularly young African American gay and bisexual men, are most affected.</a:t>
            </a:r>
          </a:p>
          <a:p>
            <a:endParaRPr lang="en-US" dirty="0"/>
          </a:p>
          <a:p>
            <a:r>
              <a:rPr lang="en-US" sz="1200" b="0" i="0" kern="1200" dirty="0">
                <a:solidFill>
                  <a:schemeClr val="tx1"/>
                </a:solidFill>
                <a:effectLst/>
                <a:latin typeface="+mn-lt"/>
                <a:ea typeface="+mn-ea"/>
                <a:cs typeface="+mn-cs"/>
              </a:rPr>
              <a:t>The same group of young men and women (age 18–25) most at risk for sexual assault are also the fastest growing groups contracting HIV (</a:t>
            </a:r>
            <a:r>
              <a:rPr lang="en-US" sz="1200" b="0" i="0" kern="1200" dirty="0">
                <a:solidFill>
                  <a:schemeClr val="tx1"/>
                </a:solidFill>
                <a:effectLst/>
                <a:latin typeface="+mn-lt"/>
                <a:ea typeface="+mn-ea"/>
                <a:cs typeface="+mn-cs"/>
                <a:hlinkClick r:id="rId3"/>
              </a:rPr>
              <a:t>El-</a:t>
            </a:r>
            <a:r>
              <a:rPr lang="en-US" sz="1200" b="0" i="0" kern="1200" dirty="0" err="1">
                <a:solidFill>
                  <a:schemeClr val="tx1"/>
                </a:solidFill>
                <a:effectLst/>
                <a:latin typeface="+mn-lt"/>
                <a:ea typeface="+mn-ea"/>
                <a:cs typeface="+mn-cs"/>
                <a:hlinkClick r:id="rId3"/>
              </a:rPr>
              <a:t>Bassel</a:t>
            </a:r>
            <a:r>
              <a:rPr lang="en-US" sz="1200" b="0" i="0" kern="1200" dirty="0">
                <a:solidFill>
                  <a:schemeClr val="tx1"/>
                </a:solidFill>
                <a:effectLst/>
                <a:latin typeface="+mn-lt"/>
                <a:ea typeface="+mn-ea"/>
                <a:cs typeface="+mn-cs"/>
                <a:hlinkClick r:id="rId3"/>
              </a:rPr>
              <a:t>, </a:t>
            </a:r>
            <a:r>
              <a:rPr lang="en-US" sz="1200" b="0" i="0" kern="1200" dirty="0" err="1">
                <a:solidFill>
                  <a:schemeClr val="tx1"/>
                </a:solidFill>
                <a:effectLst/>
                <a:latin typeface="+mn-lt"/>
                <a:ea typeface="+mn-ea"/>
                <a:cs typeface="+mn-cs"/>
                <a:hlinkClick r:id="rId3"/>
              </a:rPr>
              <a:t>Cadeira</a:t>
            </a:r>
            <a:r>
              <a:rPr lang="en-US" sz="1200" b="0" i="0" kern="1200" dirty="0">
                <a:solidFill>
                  <a:schemeClr val="tx1"/>
                </a:solidFill>
                <a:effectLst/>
                <a:latin typeface="+mn-lt"/>
                <a:ea typeface="+mn-ea"/>
                <a:cs typeface="+mn-cs"/>
                <a:hlinkClick r:id="rId3"/>
              </a:rPr>
              <a:t>, </a:t>
            </a:r>
            <a:r>
              <a:rPr lang="en-US" sz="1200" b="0" i="0" kern="1200" dirty="0" err="1">
                <a:solidFill>
                  <a:schemeClr val="tx1"/>
                </a:solidFill>
                <a:effectLst/>
                <a:latin typeface="+mn-lt"/>
                <a:ea typeface="+mn-ea"/>
                <a:cs typeface="+mn-cs"/>
                <a:hlinkClick r:id="rId3"/>
              </a:rPr>
              <a:t>Ruglass</a:t>
            </a:r>
            <a:r>
              <a:rPr lang="en-US" sz="1200" b="0" i="0" kern="1200" dirty="0">
                <a:solidFill>
                  <a:schemeClr val="tx1"/>
                </a:solidFill>
                <a:effectLst/>
                <a:latin typeface="+mn-lt"/>
                <a:ea typeface="+mn-ea"/>
                <a:cs typeface="+mn-cs"/>
                <a:hlinkClick r:id="rId3"/>
              </a:rPr>
              <a:t> &amp; Gilbert, 2009</a:t>
            </a:r>
            <a:r>
              <a:rPr lang="en-US"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hlinkClick r:id="rId4"/>
              </a:rPr>
              <a:t>Greenwood et al., 2002</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hlinkClick r:id="rId5"/>
              </a:rPr>
              <a:t>Petroll</a:t>
            </a:r>
            <a:r>
              <a:rPr lang="en-US" sz="1200" b="0" i="0" kern="1200" dirty="0">
                <a:solidFill>
                  <a:schemeClr val="tx1"/>
                </a:solidFill>
                <a:effectLst/>
                <a:latin typeface="+mn-lt"/>
                <a:ea typeface="+mn-ea"/>
                <a:cs typeface="+mn-cs"/>
                <a:hlinkClick r:id="rId5"/>
              </a:rPr>
              <a:t>, Hare &amp; Pinkerton, 2008</a:t>
            </a:r>
            <a:r>
              <a:rPr lang="en-US" sz="1200" b="0" i="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52E516-6BD1-114F-A32B-2C8A9B3B66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89650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dirty="0"/>
              <a:t>Total People Living with HIV/AIDS in Arizona: 	17,464</a:t>
            </a:r>
          </a:p>
          <a:p>
            <a:pPr lvl="0"/>
            <a:r>
              <a:rPr lang="en-US" dirty="0"/>
              <a:t>Total People Living with HIV in Southern Arizona </a:t>
            </a:r>
          </a:p>
          <a:p>
            <a:pPr lvl="0"/>
            <a:r>
              <a:rPr lang="en-US" dirty="0"/>
              <a:t>	Pima – 2,611</a:t>
            </a:r>
          </a:p>
          <a:p>
            <a:pPr lvl="0"/>
            <a:r>
              <a:rPr lang="en-US" dirty="0"/>
              <a:t>	Santa Cruz – 50</a:t>
            </a:r>
          </a:p>
          <a:p>
            <a:pPr lvl="0"/>
            <a:r>
              <a:rPr lang="en-US" dirty="0"/>
              <a:t>	Cochise – 228</a:t>
            </a:r>
          </a:p>
          <a:p>
            <a:pPr lvl="0"/>
            <a:r>
              <a:rPr lang="en-US" dirty="0"/>
              <a:t>	Graham – 32</a:t>
            </a:r>
          </a:p>
          <a:p>
            <a:pPr lvl="0"/>
            <a:r>
              <a:rPr lang="en-US" dirty="0"/>
              <a:t>	Greenlee Counties – 7</a:t>
            </a:r>
          </a:p>
          <a:p>
            <a:pPr lvl="0"/>
            <a:r>
              <a:rPr lang="en-US" dirty="0"/>
              <a:t>	TOTAL = 2,793 approximate</a:t>
            </a:r>
          </a:p>
          <a:p>
            <a:pPr lvl="0"/>
            <a:r>
              <a:rPr lang="en-US" dirty="0"/>
              <a:t>Total Ryan White Service Providers: 3</a:t>
            </a:r>
          </a:p>
          <a:p>
            <a:pPr lvl="0"/>
            <a:r>
              <a:rPr lang="en-US" dirty="0"/>
              <a:t>	UA’s Petersen HIV Clinic</a:t>
            </a:r>
          </a:p>
          <a:p>
            <a:pPr lvl="0"/>
            <a:r>
              <a:rPr lang="en-US" dirty="0"/>
              <a:t>	El Rio SIA </a:t>
            </a:r>
          </a:p>
          <a:p>
            <a:pPr lvl="0"/>
            <a:r>
              <a:rPr lang="en-US" dirty="0"/>
              <a:t>	Southern Arizona AIDS Foundation</a:t>
            </a:r>
          </a:p>
          <a:p>
            <a:pPr lvl="0"/>
            <a:r>
              <a:rPr lang="en-US" dirty="0"/>
              <a:t>Total UA Petersen Clinic patients: +/- 1000</a:t>
            </a:r>
          </a:p>
          <a:p>
            <a:endParaRPr lang="es-MX"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7C266-1CC8-4367-939B-043EE3AB17F1}"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1168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93BC4D-91AC-8148-A290-5DC14E989E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11060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24F370-D750-BB44-9828-64575D78E7AB}" type="slidenum">
              <a:rPr lang="en-US" smtClean="0"/>
              <a:t>13</a:t>
            </a:fld>
            <a:endParaRPr lang="en-US"/>
          </a:p>
        </p:txBody>
      </p:sp>
    </p:spTree>
    <p:extLst>
      <p:ext uri="{BB962C8B-B14F-4D97-AF65-F5344CB8AC3E}">
        <p14:creationId xmlns:p14="http://schemas.microsoft.com/office/powerpoint/2010/main" val="373379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5" y="2025527"/>
            <a:ext cx="10363199" cy="2474409"/>
          </a:xfrm>
        </p:spPr>
        <p:txBody>
          <a:bodyPr anchor="t"/>
          <a:lstStyle>
            <a:lvl1pPr>
              <a:defRPr sz="54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914402" y="4681685"/>
            <a:ext cx="10363197" cy="1066800"/>
          </a:xfrm>
        </p:spPr>
        <p:txBody>
          <a:bodyPr anchor="t">
            <a:normAutofit/>
          </a:bodyPr>
          <a:lstStyle>
            <a:lvl1pPr marL="0" indent="0" algn="l">
              <a:buNone/>
              <a:defRPr sz="2800">
                <a:solidFill>
                  <a:srgbClr val="222222"/>
                </a:solidFill>
              </a:defRPr>
            </a:lvl1pPr>
            <a:lvl2pPr marL="456449" indent="0" algn="ctr">
              <a:buNone/>
              <a:defRPr>
                <a:solidFill>
                  <a:schemeClr val="tx1">
                    <a:tint val="75000"/>
                  </a:schemeClr>
                </a:solidFill>
              </a:defRPr>
            </a:lvl2pPr>
            <a:lvl3pPr marL="912899" indent="0" algn="ctr">
              <a:buNone/>
              <a:defRPr>
                <a:solidFill>
                  <a:schemeClr val="tx1">
                    <a:tint val="75000"/>
                  </a:schemeClr>
                </a:solidFill>
              </a:defRPr>
            </a:lvl3pPr>
            <a:lvl4pPr marL="1369349" indent="0" algn="ctr">
              <a:buNone/>
              <a:defRPr>
                <a:solidFill>
                  <a:schemeClr val="tx1">
                    <a:tint val="75000"/>
                  </a:schemeClr>
                </a:solidFill>
              </a:defRPr>
            </a:lvl4pPr>
            <a:lvl5pPr marL="1825798" indent="0" algn="ctr">
              <a:buNone/>
              <a:defRPr>
                <a:solidFill>
                  <a:schemeClr val="tx1">
                    <a:tint val="75000"/>
                  </a:schemeClr>
                </a:solidFill>
              </a:defRPr>
            </a:lvl5pPr>
            <a:lvl6pPr marL="2282248" indent="0" algn="ctr">
              <a:buNone/>
              <a:defRPr>
                <a:solidFill>
                  <a:schemeClr val="tx1">
                    <a:tint val="75000"/>
                  </a:schemeClr>
                </a:solidFill>
              </a:defRPr>
            </a:lvl6pPr>
            <a:lvl7pPr marL="2738697" indent="0" algn="ctr">
              <a:buNone/>
              <a:defRPr>
                <a:solidFill>
                  <a:schemeClr val="tx1">
                    <a:tint val="75000"/>
                  </a:schemeClr>
                </a:solidFill>
              </a:defRPr>
            </a:lvl7pPr>
            <a:lvl8pPr marL="3195147" indent="0" algn="ctr">
              <a:buNone/>
              <a:defRPr>
                <a:solidFill>
                  <a:schemeClr val="tx1">
                    <a:tint val="75000"/>
                  </a:schemeClr>
                </a:solidFill>
              </a:defRPr>
            </a:lvl8pPr>
            <a:lvl9pPr marL="3651597" indent="0" algn="ctr">
              <a:buNone/>
              <a:defRPr>
                <a:solidFill>
                  <a:schemeClr val="tx1">
                    <a:tint val="75000"/>
                  </a:schemeClr>
                </a:solidFill>
              </a:defRPr>
            </a:lvl9pPr>
          </a:lstStyle>
          <a:p>
            <a:r>
              <a:rPr lang="en-US"/>
              <a:t>Click to edit Master subtitle style</a:t>
            </a:r>
            <a:endParaRPr lang="en-US" dirty="0"/>
          </a:p>
        </p:txBody>
      </p:sp>
      <p:sp>
        <p:nvSpPr>
          <p:cNvPr id="6" name="Slide Number Placeholder 5"/>
          <p:cNvSpPr>
            <a:spLocks noGrp="1"/>
          </p:cNvSpPr>
          <p:nvPr>
            <p:ph type="sldNum" sz="quarter" idx="12"/>
          </p:nvPr>
        </p:nvSpPr>
        <p:spPr/>
        <p:txBody>
          <a:bodyPr/>
          <a:lstStyle>
            <a:lvl1pPr>
              <a:defRPr b="0" i="0">
                <a:latin typeface="ITC Avant Garde Std Bk"/>
                <a:cs typeface="ITC Avant Garde Std Bk"/>
              </a:defRPr>
            </a:lvl1pPr>
          </a:lstStyle>
          <a:p>
            <a:fld id="{1D2EA5EF-C699-AF4C-BA42-C0A1CAAB713C}" type="slidenum">
              <a:rPr lang="en-US" smtClean="0">
                <a:solidFill>
                  <a:srgbClr val="FFFFFF"/>
                </a:solidFill>
              </a:rPr>
              <a:pPr/>
              <a:t>‹#›</a:t>
            </a:fld>
            <a:endParaRPr lang="en-US">
              <a:solidFill>
                <a:srgbClr val="FFFFFF"/>
              </a:solidFill>
            </a:endParaRPr>
          </a:p>
        </p:txBody>
      </p:sp>
      <p:sp>
        <p:nvSpPr>
          <p:cNvPr id="11" name="Date Placeholder 3"/>
          <p:cNvSpPr>
            <a:spLocks noGrp="1"/>
          </p:cNvSpPr>
          <p:nvPr>
            <p:ph type="dt" sz="half" idx="10"/>
          </p:nvPr>
        </p:nvSpPr>
        <p:spPr>
          <a:xfrm>
            <a:off x="10293014" y="6352708"/>
            <a:ext cx="984591" cy="365760"/>
          </a:xfrm>
          <a:prstGeom prst="rect">
            <a:avLst/>
          </a:prstGeom>
        </p:spPr>
        <p:txBody>
          <a:bodyPr anchor="ctr"/>
          <a:lstStyle>
            <a:lvl1pPr>
              <a:defRPr sz="1200" b="0" i="0">
                <a:solidFill>
                  <a:srgbClr val="88A7DF"/>
                </a:solidFill>
                <a:latin typeface="+mn-lt"/>
                <a:cs typeface="ITC Avant Garde Std Bk Cn"/>
              </a:defRPr>
            </a:lvl1pPr>
          </a:lstStyle>
          <a:p>
            <a:fld id="{B20972E6-C115-48C9-9518-0827A542C9BA}" type="datetime1">
              <a:rPr lang="en-US" smtClean="0"/>
              <a:t>10/30/2020</a:t>
            </a:fld>
            <a:endParaRPr lang="en-US" dirty="0"/>
          </a:p>
        </p:txBody>
      </p:sp>
      <p:sp>
        <p:nvSpPr>
          <p:cNvPr id="12" name="Footer Placeholder 4"/>
          <p:cNvSpPr>
            <a:spLocks noGrp="1"/>
          </p:cNvSpPr>
          <p:nvPr>
            <p:ph type="ftr" sz="quarter" idx="11"/>
          </p:nvPr>
        </p:nvSpPr>
        <p:spPr>
          <a:xfrm>
            <a:off x="4469945" y="6352708"/>
            <a:ext cx="5823064" cy="365760"/>
          </a:xfrm>
          <a:prstGeom prst="rect">
            <a:avLst/>
          </a:prstGeom>
        </p:spPr>
        <p:txBody>
          <a:bodyPr anchor="ctr"/>
          <a:lstStyle>
            <a:lvl1pPr>
              <a:defRPr sz="1200" b="0" i="0">
                <a:solidFill>
                  <a:schemeClr val="tx2">
                    <a:lumMod val="40000"/>
                    <a:lumOff val="60000"/>
                  </a:schemeClr>
                </a:solidFill>
                <a:latin typeface="+mn-lt"/>
                <a:cs typeface="ITC Avant Garde Std Bk Cn"/>
              </a:defRPr>
            </a:lvl1pPr>
          </a:lstStyle>
          <a:p>
            <a:r>
              <a:rPr lang="en-US" dirty="0" err="1">
                <a:solidFill>
                  <a:srgbClr val="1C3768">
                    <a:lumMod val="40000"/>
                    <a:lumOff val="60000"/>
                  </a:srgbClr>
                </a:solidFill>
              </a:rPr>
              <a:t>paetc.org</a:t>
            </a:r>
            <a:endParaRPr lang="en-US" dirty="0">
              <a:solidFill>
                <a:srgbClr val="1C3768">
                  <a:lumMod val="40000"/>
                  <a:lumOff val="60000"/>
                </a:srgbClr>
              </a:solidFill>
            </a:endParaRPr>
          </a:p>
        </p:txBody>
      </p:sp>
      <p:pic>
        <p:nvPicPr>
          <p:cNvPr id="4" name="Picture 3" descr="image00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4997" y="349494"/>
            <a:ext cx="3942080" cy="1005840"/>
          </a:xfrm>
          <a:prstGeom prst="rect">
            <a:avLst/>
          </a:prstGeom>
        </p:spPr>
      </p:pic>
    </p:spTree>
    <p:extLst>
      <p:ext uri="{BB962C8B-B14F-4D97-AF65-F5344CB8AC3E}">
        <p14:creationId xmlns:p14="http://schemas.microsoft.com/office/powerpoint/2010/main" val="401502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72175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POnTheFly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1D2EA5EF-C699-AF4C-BA42-C0A1CAAB713C}" type="slidenum">
              <a:rPr lang="en-US" smtClean="0">
                <a:solidFill>
                  <a:srgbClr val="FFFFFF"/>
                </a:solidFill>
              </a:rPr>
              <a:pPr/>
              <a:t>‹#›</a:t>
            </a:fld>
            <a:endParaRPr lang="en-US">
              <a:solidFill>
                <a:srgbClr val="FFFFFF"/>
              </a:solidFill>
            </a:endParaRPr>
          </a:p>
        </p:txBody>
      </p:sp>
      <p:sp>
        <p:nvSpPr>
          <p:cNvPr id="4" name="Date Placeholder 3"/>
          <p:cNvSpPr>
            <a:spLocks noGrp="1"/>
          </p:cNvSpPr>
          <p:nvPr>
            <p:ph type="dt" sz="half" idx="11"/>
          </p:nvPr>
        </p:nvSpPr>
        <p:spPr/>
        <p:txBody>
          <a:bodyPr/>
          <a:lstStyle/>
          <a:p>
            <a:fld id="{69FBE227-9926-46B8-A150-8EE0DA5C7EF3}" type="datetime1">
              <a:rPr lang="en-US" smtClean="0"/>
              <a:t>10/30/2020</a:t>
            </a:fld>
            <a:endParaRPr lang="en-US"/>
          </a:p>
        </p:txBody>
      </p:sp>
      <p:sp>
        <p:nvSpPr>
          <p:cNvPr id="5" name="Footer Placeholder 4"/>
          <p:cNvSpPr>
            <a:spLocks noGrp="1"/>
          </p:cNvSpPr>
          <p:nvPr>
            <p:ph type="ftr" sz="quarter" idx="12"/>
          </p:nvPr>
        </p:nvSpPr>
        <p:spPr/>
        <p:txBody>
          <a:bodyPr/>
          <a:lstStyle/>
          <a:p>
            <a:r>
              <a:rPr lang="en-US">
                <a:solidFill>
                  <a:srgbClr val="1C3768">
                    <a:lumMod val="40000"/>
                    <a:lumOff val="60000"/>
                  </a:srgbClr>
                </a:solidFill>
              </a:rPr>
              <a:t>paetc.org</a:t>
            </a:r>
            <a:endParaRPr lang="en-US" dirty="0">
              <a:solidFill>
                <a:srgbClr val="1C3768">
                  <a:lumMod val="40000"/>
                  <a:lumOff val="60000"/>
                </a:srgbClr>
              </a:solidFill>
            </a:endParaRPr>
          </a:p>
        </p:txBody>
      </p:sp>
      <p:graphicFrame>
        <p:nvGraphicFramePr>
          <p:cNvPr id="6" name="TPChart" hidden="1"/>
          <p:cNvGraphicFramePr/>
          <p:nvPr userDrawn="1"/>
        </p:nvGraphicFramePr>
        <p:xfrm>
          <a:off x="8466667" y="1600200"/>
          <a:ext cx="3386667" cy="254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832852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ulleted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1214C19-7B70-E548-A608-340680BFD9AE}" type="slidenum">
              <a:rPr lang="en-US" smtClean="0"/>
              <a:t>‹#›</a:t>
            </a:fld>
            <a:endParaRPr lang="en-US"/>
          </a:p>
        </p:txBody>
      </p:sp>
      <p:sp>
        <p:nvSpPr>
          <p:cNvPr id="7" name="Title 1"/>
          <p:cNvSpPr>
            <a:spLocks noGrp="1"/>
          </p:cNvSpPr>
          <p:nvPr>
            <p:ph type="title" hasCustomPrompt="1"/>
          </p:nvPr>
        </p:nvSpPr>
        <p:spPr>
          <a:xfrm>
            <a:off x="913721" y="1"/>
            <a:ext cx="10363200" cy="1103313"/>
          </a:xfrm>
        </p:spPr>
        <p:txBody>
          <a:bodyPr/>
          <a:lstStyle>
            <a:lvl1pPr>
              <a:defRPr sz="2000" baseline="0">
                <a:solidFill>
                  <a:srgbClr val="FFFFFF"/>
                </a:solidFill>
              </a:defRPr>
            </a:lvl1pPr>
          </a:lstStyle>
          <a:p>
            <a:r>
              <a:rPr lang="en-US" dirty="0"/>
              <a:t>SAMPLE HEADER</a:t>
            </a:r>
          </a:p>
        </p:txBody>
      </p:sp>
      <p:sp>
        <p:nvSpPr>
          <p:cNvPr id="8" name="Text Placeholder 2"/>
          <p:cNvSpPr>
            <a:spLocks noGrp="1"/>
          </p:cNvSpPr>
          <p:nvPr>
            <p:ph idx="1"/>
          </p:nvPr>
        </p:nvSpPr>
        <p:spPr>
          <a:xfrm>
            <a:off x="1020590" y="2240801"/>
            <a:ext cx="4799019" cy="2971732"/>
          </a:xfrm>
          <a:prstGeom prst="rect">
            <a:avLst/>
          </a:prstGeom>
        </p:spPr>
        <p:txBody>
          <a:bodyPr vert="horz" lIns="91440" tIns="45720" rIns="91440" bIns="45720" rtlCol="0">
            <a:normAutofit/>
          </a:bodyPr>
          <a:lstStyle>
            <a:lvl1pPr algn="l">
              <a:defRPr/>
            </a:lvl1pPr>
            <a:lvl2pPr algn="l">
              <a:defRPr/>
            </a:lvl2pPr>
            <a:lvl3pPr algn="l">
              <a:defRPr/>
            </a:lvl3pPr>
            <a:lvl4pPr algn="l">
              <a:defRPr/>
            </a:lvl4pPr>
            <a:lvl5pPr algn="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2"/>
          <p:cNvSpPr>
            <a:spLocks noGrp="1"/>
          </p:cNvSpPr>
          <p:nvPr>
            <p:ph idx="13"/>
          </p:nvPr>
        </p:nvSpPr>
        <p:spPr>
          <a:xfrm>
            <a:off x="6297695" y="2240801"/>
            <a:ext cx="4799019" cy="2971732"/>
          </a:xfrm>
          <a:prstGeom prst="rect">
            <a:avLst/>
          </a:prstGeom>
        </p:spPr>
        <p:txBody>
          <a:bodyPr vert="horz" lIns="91440" tIns="45720" rIns="91440" bIns="45720" rtlCol="0">
            <a:normAutofit/>
          </a:bodyPr>
          <a:lstStyle>
            <a:lvl1pPr algn="l">
              <a:defRPr/>
            </a:lvl1pPr>
            <a:lvl2pPr algn="l">
              <a:defRPr/>
            </a:lvl2pPr>
            <a:lvl3pPr algn="l">
              <a:defRPr/>
            </a:lvl3pPr>
            <a:lvl4pPr algn="l">
              <a:defRPr/>
            </a:lvl4pPr>
            <a:lvl5pPr algn="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382091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10/30/2020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2329930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10/30/2020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6356156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10/30/2020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5746228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509A250-FF31-4206-8172-F9D3106AACB1}" type="datetimeFigureOut">
              <a:rPr lang="en-US" dirty="0"/>
              <a:t>10/30/2020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7376865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509A250-FF31-4206-8172-F9D3106AACB1}" type="datetimeFigureOut">
              <a:rPr lang="en-US" dirty="0"/>
              <a:t>10/30/2020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0065574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10/30/2020</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3871067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10/30/2020</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95380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1D2EA5EF-C699-AF4C-BA42-C0A1CAAB713C}" type="slidenum">
              <a:rPr lang="en-US" smtClean="0">
                <a:solidFill>
                  <a:srgbClr val="FFFFFF"/>
                </a:solidFill>
              </a:rPr>
              <a:pPr/>
              <a:t>‹#›</a:t>
            </a:fld>
            <a:endParaRPr lang="en-US">
              <a:solidFill>
                <a:srgbClr val="FFFFFF"/>
              </a:solidFill>
            </a:endParaRPr>
          </a:p>
        </p:txBody>
      </p:sp>
      <p:sp>
        <p:nvSpPr>
          <p:cNvPr id="8" name="Date Placeholder 3"/>
          <p:cNvSpPr>
            <a:spLocks noGrp="1"/>
          </p:cNvSpPr>
          <p:nvPr>
            <p:ph type="dt" sz="half" idx="2"/>
          </p:nvPr>
        </p:nvSpPr>
        <p:spPr>
          <a:xfrm>
            <a:off x="10293014" y="6352708"/>
            <a:ext cx="984591" cy="365760"/>
          </a:xfrm>
          <a:prstGeom prst="rect">
            <a:avLst/>
          </a:prstGeom>
        </p:spPr>
        <p:txBody>
          <a:bodyPr anchor="ctr"/>
          <a:lstStyle>
            <a:lvl1pPr>
              <a:defRPr sz="1200">
                <a:solidFill>
                  <a:srgbClr val="88A7DF"/>
                </a:solidFill>
              </a:defRPr>
            </a:lvl1pPr>
          </a:lstStyle>
          <a:p>
            <a:fld id="{19B408F2-0A9D-4C3D-A775-C75202C9B0CA}" type="datetime1">
              <a:rPr lang="en-US" smtClean="0"/>
              <a:t>10/30/2020</a:t>
            </a:fld>
            <a:endParaRPr lang="en-US"/>
          </a:p>
        </p:txBody>
      </p:sp>
      <p:pic>
        <p:nvPicPr>
          <p:cNvPr id="7" name="Picture 6" descr="PAETCLogo_ReverseTranspar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4" y="6274522"/>
            <a:ext cx="1819401" cy="552118"/>
          </a:xfrm>
          <a:prstGeom prst="rect">
            <a:avLst/>
          </a:prstGeom>
        </p:spPr>
      </p:pic>
      <p:sp>
        <p:nvSpPr>
          <p:cNvPr id="12" name="Footer Placeholder 4"/>
          <p:cNvSpPr>
            <a:spLocks noGrp="1"/>
          </p:cNvSpPr>
          <p:nvPr>
            <p:ph type="ftr" sz="quarter" idx="11"/>
          </p:nvPr>
        </p:nvSpPr>
        <p:spPr>
          <a:xfrm>
            <a:off x="4469945" y="6352708"/>
            <a:ext cx="5823064" cy="365760"/>
          </a:xfrm>
          <a:prstGeom prst="rect">
            <a:avLst/>
          </a:prstGeom>
        </p:spPr>
        <p:txBody>
          <a:bodyPr anchor="ctr"/>
          <a:lstStyle>
            <a:lvl1pPr>
              <a:defRPr sz="1200" b="0" i="0">
                <a:solidFill>
                  <a:schemeClr val="tx2">
                    <a:lumMod val="40000"/>
                    <a:lumOff val="60000"/>
                  </a:schemeClr>
                </a:solidFill>
                <a:latin typeface="+mn-lt"/>
                <a:cs typeface="ITC Avant Garde Std Bk Cn"/>
              </a:defRPr>
            </a:lvl1pPr>
          </a:lstStyle>
          <a:p>
            <a:r>
              <a:rPr lang="en-US" dirty="0" err="1">
                <a:solidFill>
                  <a:srgbClr val="1C3768">
                    <a:lumMod val="40000"/>
                    <a:lumOff val="60000"/>
                  </a:srgbClr>
                </a:solidFill>
              </a:rPr>
              <a:t>paetc.org</a:t>
            </a:r>
            <a:endParaRPr lang="en-US" dirty="0">
              <a:solidFill>
                <a:srgbClr val="1C3768">
                  <a:lumMod val="40000"/>
                  <a:lumOff val="60000"/>
                </a:srgbClr>
              </a:solidFill>
            </a:endParaRPr>
          </a:p>
        </p:txBody>
      </p:sp>
    </p:spTree>
    <p:extLst>
      <p:ext uri="{BB962C8B-B14F-4D97-AF65-F5344CB8AC3E}">
        <p14:creationId xmlns:p14="http://schemas.microsoft.com/office/powerpoint/2010/main" val="1428002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10/30/2020</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5885136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10/30/2020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3311915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10/30/2020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6487904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10/30/2020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4869112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10/30/2020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1811273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10/30/2020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9274424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10/30/2020</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7830770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10/30/2020</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5719378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10/30/2020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4235345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10/30/2020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628314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9" y="3187173"/>
            <a:ext cx="10212916" cy="1168401"/>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963090" y="1553633"/>
            <a:ext cx="8180916" cy="1633538"/>
          </a:xfrm>
        </p:spPr>
        <p:txBody>
          <a:bodyPr anchor="b"/>
          <a:lstStyle>
            <a:lvl1pPr marL="0" indent="0">
              <a:buNone/>
              <a:defRPr sz="2000">
                <a:solidFill>
                  <a:srgbClr val="222222"/>
                </a:solidFill>
              </a:defRPr>
            </a:lvl1pPr>
            <a:lvl2pPr marL="456449" indent="0">
              <a:buNone/>
              <a:defRPr sz="1800">
                <a:solidFill>
                  <a:schemeClr val="tx1">
                    <a:tint val="75000"/>
                  </a:schemeClr>
                </a:solidFill>
              </a:defRPr>
            </a:lvl2pPr>
            <a:lvl3pPr marL="912899" indent="0">
              <a:buNone/>
              <a:defRPr sz="1600">
                <a:solidFill>
                  <a:schemeClr val="tx1">
                    <a:tint val="75000"/>
                  </a:schemeClr>
                </a:solidFill>
              </a:defRPr>
            </a:lvl3pPr>
            <a:lvl4pPr marL="1369349" indent="0">
              <a:buNone/>
              <a:defRPr sz="1400">
                <a:solidFill>
                  <a:schemeClr val="tx1">
                    <a:tint val="75000"/>
                  </a:schemeClr>
                </a:solidFill>
              </a:defRPr>
            </a:lvl4pPr>
            <a:lvl5pPr marL="1825798" indent="0">
              <a:buNone/>
              <a:defRPr sz="1400">
                <a:solidFill>
                  <a:schemeClr val="tx1">
                    <a:tint val="75000"/>
                  </a:schemeClr>
                </a:solidFill>
              </a:defRPr>
            </a:lvl5pPr>
            <a:lvl6pPr marL="2282248" indent="0">
              <a:buNone/>
              <a:defRPr sz="1400">
                <a:solidFill>
                  <a:schemeClr val="tx1">
                    <a:tint val="75000"/>
                  </a:schemeClr>
                </a:solidFill>
              </a:defRPr>
            </a:lvl6pPr>
            <a:lvl7pPr marL="2738697" indent="0">
              <a:buNone/>
              <a:defRPr sz="1400">
                <a:solidFill>
                  <a:schemeClr val="tx1">
                    <a:tint val="75000"/>
                  </a:schemeClr>
                </a:solidFill>
              </a:defRPr>
            </a:lvl7pPr>
            <a:lvl8pPr marL="3195147" indent="0">
              <a:buNone/>
              <a:defRPr sz="1400">
                <a:solidFill>
                  <a:schemeClr val="tx1">
                    <a:tint val="75000"/>
                  </a:schemeClr>
                </a:solidFill>
              </a:defRPr>
            </a:lvl8pPr>
            <a:lvl9pPr marL="3651597"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1D2EA5EF-C699-AF4C-BA42-C0A1CAAB713C}" type="slidenum">
              <a:rPr lang="en-US" smtClean="0">
                <a:solidFill>
                  <a:srgbClr val="FFFFFF"/>
                </a:solidFill>
              </a:rPr>
              <a:pPr/>
              <a:t>‹#›</a:t>
            </a:fld>
            <a:endParaRPr lang="en-US">
              <a:solidFill>
                <a:srgbClr val="FFFFFF"/>
              </a:solidFill>
            </a:endParaRPr>
          </a:p>
        </p:txBody>
      </p:sp>
      <p:sp>
        <p:nvSpPr>
          <p:cNvPr id="8" name="Date Placeholder 3"/>
          <p:cNvSpPr>
            <a:spLocks noGrp="1"/>
          </p:cNvSpPr>
          <p:nvPr>
            <p:ph type="dt" sz="half" idx="2"/>
          </p:nvPr>
        </p:nvSpPr>
        <p:spPr>
          <a:xfrm>
            <a:off x="10293014" y="6352708"/>
            <a:ext cx="984591" cy="365760"/>
          </a:xfrm>
          <a:prstGeom prst="rect">
            <a:avLst/>
          </a:prstGeom>
        </p:spPr>
        <p:txBody>
          <a:bodyPr anchor="ctr"/>
          <a:lstStyle>
            <a:lvl1pPr>
              <a:defRPr sz="1200">
                <a:solidFill>
                  <a:srgbClr val="88A7DF"/>
                </a:solidFill>
              </a:defRPr>
            </a:lvl1pPr>
          </a:lstStyle>
          <a:p>
            <a:fld id="{36B1AE1F-78AD-4D3E-AA58-466892CBD355}" type="datetime1">
              <a:rPr lang="en-US" smtClean="0"/>
              <a:t>10/30/2020</a:t>
            </a:fld>
            <a:endParaRPr lang="en-US"/>
          </a:p>
        </p:txBody>
      </p:sp>
      <p:pic>
        <p:nvPicPr>
          <p:cNvPr id="10" name="Picture 9" descr="PAETCLogo_ReverseTranspar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4" y="6274522"/>
            <a:ext cx="1819401" cy="552118"/>
          </a:xfrm>
          <a:prstGeom prst="rect">
            <a:avLst/>
          </a:prstGeom>
        </p:spPr>
      </p:pic>
      <p:sp>
        <p:nvSpPr>
          <p:cNvPr id="12" name="Footer Placeholder 4"/>
          <p:cNvSpPr>
            <a:spLocks noGrp="1"/>
          </p:cNvSpPr>
          <p:nvPr>
            <p:ph type="ftr" sz="quarter" idx="11"/>
          </p:nvPr>
        </p:nvSpPr>
        <p:spPr>
          <a:xfrm>
            <a:off x="4469945" y="6352708"/>
            <a:ext cx="5823064" cy="365760"/>
          </a:xfrm>
          <a:prstGeom prst="rect">
            <a:avLst/>
          </a:prstGeom>
        </p:spPr>
        <p:txBody>
          <a:bodyPr anchor="ctr"/>
          <a:lstStyle>
            <a:lvl1pPr>
              <a:defRPr sz="1200" b="0" i="0">
                <a:solidFill>
                  <a:schemeClr val="tx2">
                    <a:lumMod val="40000"/>
                    <a:lumOff val="60000"/>
                  </a:schemeClr>
                </a:solidFill>
                <a:latin typeface="+mn-lt"/>
                <a:cs typeface="ITC Avant Garde Std Bk Cn"/>
              </a:defRPr>
            </a:lvl1pPr>
          </a:lstStyle>
          <a:p>
            <a:r>
              <a:rPr lang="en-US" dirty="0" err="1">
                <a:solidFill>
                  <a:srgbClr val="1C3768">
                    <a:lumMod val="40000"/>
                    <a:lumOff val="60000"/>
                  </a:srgbClr>
                </a:solidFill>
              </a:rPr>
              <a:t>paetc.org</a:t>
            </a:r>
            <a:endParaRPr lang="en-US" dirty="0">
              <a:solidFill>
                <a:srgbClr val="1C3768">
                  <a:lumMod val="40000"/>
                  <a:lumOff val="60000"/>
                </a:srgbClr>
              </a:solidFill>
            </a:endParaRPr>
          </a:p>
        </p:txBody>
      </p:sp>
    </p:spTree>
    <p:extLst>
      <p:ext uri="{BB962C8B-B14F-4D97-AF65-F5344CB8AC3E}">
        <p14:creationId xmlns:p14="http://schemas.microsoft.com/office/powerpoint/2010/main" val="1371941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1536192"/>
            <a:ext cx="4876800" cy="44313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92803" y="1536192"/>
            <a:ext cx="5384799" cy="44313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1D2EA5EF-C699-AF4C-BA42-C0A1CAAB713C}" type="slidenum">
              <a:rPr lang="en-US" smtClean="0">
                <a:solidFill>
                  <a:srgbClr val="FFFFFF"/>
                </a:solidFill>
              </a:rPr>
              <a:pPr/>
              <a:t>‹#›</a:t>
            </a:fld>
            <a:endParaRPr lang="en-US">
              <a:solidFill>
                <a:srgbClr val="FFFFFF"/>
              </a:solidFill>
            </a:endParaRPr>
          </a:p>
        </p:txBody>
      </p:sp>
      <p:sp>
        <p:nvSpPr>
          <p:cNvPr id="9" name="Date Placeholder 3"/>
          <p:cNvSpPr>
            <a:spLocks noGrp="1"/>
          </p:cNvSpPr>
          <p:nvPr>
            <p:ph type="dt" sz="half" idx="13"/>
          </p:nvPr>
        </p:nvSpPr>
        <p:spPr>
          <a:xfrm>
            <a:off x="10293014" y="6352708"/>
            <a:ext cx="984591" cy="365760"/>
          </a:xfrm>
          <a:prstGeom prst="rect">
            <a:avLst/>
          </a:prstGeom>
        </p:spPr>
        <p:txBody>
          <a:bodyPr anchor="ctr"/>
          <a:lstStyle>
            <a:lvl1pPr>
              <a:defRPr sz="1200">
                <a:solidFill>
                  <a:srgbClr val="88A7DF"/>
                </a:solidFill>
              </a:defRPr>
            </a:lvl1pPr>
          </a:lstStyle>
          <a:p>
            <a:fld id="{6E899361-4BC2-40DB-8330-D307D077BA4E}" type="datetime1">
              <a:rPr lang="en-US" smtClean="0"/>
              <a:t>10/30/2020</a:t>
            </a:fld>
            <a:endParaRPr lang="en-US"/>
          </a:p>
        </p:txBody>
      </p:sp>
      <p:pic>
        <p:nvPicPr>
          <p:cNvPr id="11" name="Picture 10" descr="PAETCLogo_ReverseTranspar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4" y="6274522"/>
            <a:ext cx="1819401" cy="552118"/>
          </a:xfrm>
          <a:prstGeom prst="rect">
            <a:avLst/>
          </a:prstGeom>
        </p:spPr>
      </p:pic>
      <p:sp>
        <p:nvSpPr>
          <p:cNvPr id="13" name="Footer Placeholder 4"/>
          <p:cNvSpPr>
            <a:spLocks noGrp="1"/>
          </p:cNvSpPr>
          <p:nvPr>
            <p:ph type="ftr" sz="quarter" idx="11"/>
          </p:nvPr>
        </p:nvSpPr>
        <p:spPr>
          <a:xfrm>
            <a:off x="4469945" y="6352708"/>
            <a:ext cx="5823064" cy="365760"/>
          </a:xfrm>
          <a:prstGeom prst="rect">
            <a:avLst/>
          </a:prstGeom>
        </p:spPr>
        <p:txBody>
          <a:bodyPr anchor="ctr"/>
          <a:lstStyle>
            <a:lvl1pPr>
              <a:defRPr sz="1200" b="0" i="0">
                <a:solidFill>
                  <a:schemeClr val="tx2">
                    <a:lumMod val="40000"/>
                    <a:lumOff val="60000"/>
                  </a:schemeClr>
                </a:solidFill>
                <a:latin typeface="+mn-lt"/>
                <a:cs typeface="ITC Avant Garde Std Bk Cn"/>
              </a:defRPr>
            </a:lvl1pPr>
          </a:lstStyle>
          <a:p>
            <a:r>
              <a:rPr lang="en-US" dirty="0" err="1">
                <a:solidFill>
                  <a:srgbClr val="1C3768">
                    <a:lumMod val="40000"/>
                    <a:lumOff val="60000"/>
                  </a:srgbClr>
                </a:solidFill>
              </a:rPr>
              <a:t>paetc.org</a:t>
            </a:r>
            <a:endParaRPr lang="en-US" dirty="0">
              <a:solidFill>
                <a:srgbClr val="1C3768">
                  <a:lumMod val="40000"/>
                  <a:lumOff val="60000"/>
                </a:srgbClr>
              </a:solidFill>
            </a:endParaRPr>
          </a:p>
        </p:txBody>
      </p:sp>
    </p:spTree>
    <p:extLst>
      <p:ext uri="{BB962C8B-B14F-4D97-AF65-F5344CB8AC3E}">
        <p14:creationId xmlns:p14="http://schemas.microsoft.com/office/powerpoint/2010/main" val="3983126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644605"/>
            <a:ext cx="5186811" cy="639763"/>
          </a:xfrm>
        </p:spPr>
        <p:txBody>
          <a:bodyPr anchor="b">
            <a:noAutofit/>
          </a:bodyPr>
          <a:lstStyle>
            <a:lvl1pPr marL="0" indent="0" algn="l">
              <a:buNone/>
              <a:defRPr sz="2800" b="0">
                <a:solidFill>
                  <a:schemeClr val="tx2"/>
                </a:solidFill>
              </a:defRPr>
            </a:lvl1pPr>
            <a:lvl2pPr marL="456449" indent="0">
              <a:buNone/>
              <a:defRPr sz="2000" b="1"/>
            </a:lvl2pPr>
            <a:lvl3pPr marL="912899" indent="0">
              <a:buNone/>
              <a:defRPr sz="1800" b="1"/>
            </a:lvl3pPr>
            <a:lvl4pPr marL="1369349" indent="0">
              <a:buNone/>
              <a:defRPr sz="1600" b="1"/>
            </a:lvl4pPr>
            <a:lvl5pPr marL="1825798" indent="0">
              <a:buNone/>
              <a:defRPr sz="1600" b="1"/>
            </a:lvl5pPr>
            <a:lvl6pPr marL="2282248" indent="0">
              <a:buNone/>
              <a:defRPr sz="1600" b="1"/>
            </a:lvl6pPr>
            <a:lvl7pPr marL="2738697" indent="0">
              <a:buNone/>
              <a:defRPr sz="1600" b="1"/>
            </a:lvl7pPr>
            <a:lvl8pPr marL="3195147" indent="0">
              <a:buNone/>
              <a:defRPr sz="1600" b="1"/>
            </a:lvl8pPr>
            <a:lvl9pPr marL="3651597"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408722"/>
            <a:ext cx="5186811" cy="355878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09614" y="1644605"/>
            <a:ext cx="5384799" cy="639763"/>
          </a:xfrm>
        </p:spPr>
        <p:txBody>
          <a:bodyPr anchor="b">
            <a:noAutofit/>
          </a:bodyPr>
          <a:lstStyle>
            <a:lvl1pPr marL="0" indent="0" algn="l">
              <a:buNone/>
              <a:defRPr sz="2800" b="0">
                <a:solidFill>
                  <a:schemeClr val="tx2"/>
                </a:solidFill>
              </a:defRPr>
            </a:lvl1pPr>
            <a:lvl2pPr marL="456449" indent="0">
              <a:buNone/>
              <a:defRPr sz="2000" b="1"/>
            </a:lvl2pPr>
            <a:lvl3pPr marL="912899" indent="0">
              <a:buNone/>
              <a:defRPr sz="1800" b="1"/>
            </a:lvl3pPr>
            <a:lvl4pPr marL="1369349" indent="0">
              <a:buNone/>
              <a:defRPr sz="1600" b="1"/>
            </a:lvl4pPr>
            <a:lvl5pPr marL="1825798" indent="0">
              <a:buNone/>
              <a:defRPr sz="1600" b="1"/>
            </a:lvl5pPr>
            <a:lvl6pPr marL="2282248" indent="0">
              <a:buNone/>
              <a:defRPr sz="1600" b="1"/>
            </a:lvl6pPr>
            <a:lvl7pPr marL="2738697" indent="0">
              <a:buNone/>
              <a:defRPr sz="1600" b="1"/>
            </a:lvl7pPr>
            <a:lvl8pPr marL="3195147" indent="0">
              <a:buNone/>
              <a:defRPr sz="1600" b="1"/>
            </a:lvl8pPr>
            <a:lvl9pPr marL="365159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09614" y="2408722"/>
            <a:ext cx="5384799" cy="355878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1D2EA5EF-C699-AF4C-BA42-C0A1CAAB713C}" type="slidenum">
              <a:rPr lang="en-US" smtClean="0">
                <a:solidFill>
                  <a:srgbClr val="FFFFFF"/>
                </a:solidFill>
              </a:rPr>
              <a:pPr/>
              <a:t>‹#›</a:t>
            </a:fld>
            <a:endParaRPr lang="en-US">
              <a:solidFill>
                <a:srgbClr val="FFFFFF"/>
              </a:solidFill>
            </a:endParaRPr>
          </a:p>
        </p:txBody>
      </p:sp>
      <p:sp>
        <p:nvSpPr>
          <p:cNvPr id="11" name="Date Placeholder 3"/>
          <p:cNvSpPr>
            <a:spLocks noGrp="1"/>
          </p:cNvSpPr>
          <p:nvPr>
            <p:ph type="dt" sz="half" idx="13"/>
          </p:nvPr>
        </p:nvSpPr>
        <p:spPr>
          <a:xfrm>
            <a:off x="10293014" y="6352708"/>
            <a:ext cx="984591" cy="365760"/>
          </a:xfrm>
          <a:prstGeom prst="rect">
            <a:avLst/>
          </a:prstGeom>
        </p:spPr>
        <p:txBody>
          <a:bodyPr anchor="ctr"/>
          <a:lstStyle>
            <a:lvl1pPr>
              <a:defRPr sz="1200">
                <a:solidFill>
                  <a:srgbClr val="88A7DF"/>
                </a:solidFill>
              </a:defRPr>
            </a:lvl1pPr>
          </a:lstStyle>
          <a:p>
            <a:fld id="{B2996E51-D439-4C41-B53F-98CA320B7FD1}" type="datetime1">
              <a:rPr lang="en-US" smtClean="0"/>
              <a:t>10/30/2020</a:t>
            </a:fld>
            <a:endParaRPr lang="en-US"/>
          </a:p>
        </p:txBody>
      </p:sp>
      <p:pic>
        <p:nvPicPr>
          <p:cNvPr id="13" name="Picture 12" descr="PAETCLogo_ReverseTranspar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4" y="6274522"/>
            <a:ext cx="1819401" cy="552118"/>
          </a:xfrm>
          <a:prstGeom prst="rect">
            <a:avLst/>
          </a:prstGeom>
        </p:spPr>
      </p:pic>
      <p:sp>
        <p:nvSpPr>
          <p:cNvPr id="15" name="Footer Placeholder 4"/>
          <p:cNvSpPr>
            <a:spLocks noGrp="1"/>
          </p:cNvSpPr>
          <p:nvPr>
            <p:ph type="ftr" sz="quarter" idx="11"/>
          </p:nvPr>
        </p:nvSpPr>
        <p:spPr>
          <a:xfrm>
            <a:off x="4469945" y="6352708"/>
            <a:ext cx="5823064" cy="365760"/>
          </a:xfrm>
          <a:prstGeom prst="rect">
            <a:avLst/>
          </a:prstGeom>
        </p:spPr>
        <p:txBody>
          <a:bodyPr anchor="ctr"/>
          <a:lstStyle>
            <a:lvl1pPr>
              <a:defRPr sz="1200" b="0" i="0">
                <a:solidFill>
                  <a:schemeClr val="tx2">
                    <a:lumMod val="40000"/>
                    <a:lumOff val="60000"/>
                  </a:schemeClr>
                </a:solidFill>
                <a:latin typeface="+mn-lt"/>
                <a:cs typeface="ITC Avant Garde Std Bk Cn"/>
              </a:defRPr>
            </a:lvl1pPr>
          </a:lstStyle>
          <a:p>
            <a:r>
              <a:rPr lang="en-US" dirty="0" err="1">
                <a:solidFill>
                  <a:srgbClr val="1C3768">
                    <a:lumMod val="40000"/>
                    <a:lumOff val="60000"/>
                  </a:srgbClr>
                </a:solidFill>
              </a:rPr>
              <a:t>paetc.org</a:t>
            </a:r>
            <a:endParaRPr lang="en-US" dirty="0">
              <a:solidFill>
                <a:srgbClr val="1C3768">
                  <a:lumMod val="40000"/>
                  <a:lumOff val="60000"/>
                </a:srgbClr>
              </a:solidFill>
            </a:endParaRPr>
          </a:p>
        </p:txBody>
      </p:sp>
    </p:spTree>
    <p:extLst>
      <p:ext uri="{BB962C8B-B14F-4D97-AF65-F5344CB8AC3E}">
        <p14:creationId xmlns:p14="http://schemas.microsoft.com/office/powerpoint/2010/main" val="775110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1D2EA5EF-C699-AF4C-BA42-C0A1CAAB713C}" type="slidenum">
              <a:rPr lang="en-US" smtClean="0">
                <a:solidFill>
                  <a:srgbClr val="FFFFFF"/>
                </a:solidFill>
              </a:rPr>
              <a:pPr/>
              <a:t>‹#›</a:t>
            </a:fld>
            <a:endParaRPr lang="en-US">
              <a:solidFill>
                <a:srgbClr val="FFFFFF"/>
              </a:solidFill>
            </a:endParaRPr>
          </a:p>
        </p:txBody>
      </p:sp>
      <p:sp>
        <p:nvSpPr>
          <p:cNvPr id="7" name="Date Placeholder 3"/>
          <p:cNvSpPr>
            <a:spLocks noGrp="1"/>
          </p:cNvSpPr>
          <p:nvPr>
            <p:ph type="dt" sz="half" idx="2"/>
          </p:nvPr>
        </p:nvSpPr>
        <p:spPr>
          <a:xfrm>
            <a:off x="10293014" y="6352708"/>
            <a:ext cx="984591" cy="365760"/>
          </a:xfrm>
          <a:prstGeom prst="rect">
            <a:avLst/>
          </a:prstGeom>
        </p:spPr>
        <p:txBody>
          <a:bodyPr anchor="ctr"/>
          <a:lstStyle>
            <a:lvl1pPr>
              <a:defRPr sz="1200">
                <a:solidFill>
                  <a:srgbClr val="88A7DF"/>
                </a:solidFill>
              </a:defRPr>
            </a:lvl1pPr>
          </a:lstStyle>
          <a:p>
            <a:fld id="{A0740066-5FD2-4454-90F7-B80ABA1D810A}" type="datetime1">
              <a:rPr lang="en-US" smtClean="0"/>
              <a:t>10/30/2020</a:t>
            </a:fld>
            <a:endParaRPr lang="en-US"/>
          </a:p>
        </p:txBody>
      </p:sp>
      <p:pic>
        <p:nvPicPr>
          <p:cNvPr id="11" name="Picture 10" descr="PAETCLogo_ReverseTranspar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4" y="6274522"/>
            <a:ext cx="1819401" cy="552118"/>
          </a:xfrm>
          <a:prstGeom prst="rect">
            <a:avLst/>
          </a:prstGeom>
        </p:spPr>
      </p:pic>
      <p:sp>
        <p:nvSpPr>
          <p:cNvPr id="12" name="Footer Placeholder 4"/>
          <p:cNvSpPr>
            <a:spLocks noGrp="1"/>
          </p:cNvSpPr>
          <p:nvPr>
            <p:ph type="ftr" sz="quarter" idx="11"/>
          </p:nvPr>
        </p:nvSpPr>
        <p:spPr>
          <a:xfrm>
            <a:off x="4469945" y="6352708"/>
            <a:ext cx="5823064" cy="365760"/>
          </a:xfrm>
          <a:prstGeom prst="rect">
            <a:avLst/>
          </a:prstGeom>
        </p:spPr>
        <p:txBody>
          <a:bodyPr anchor="ctr"/>
          <a:lstStyle>
            <a:lvl1pPr>
              <a:defRPr sz="1200" b="0" i="0">
                <a:solidFill>
                  <a:schemeClr val="tx2">
                    <a:lumMod val="40000"/>
                    <a:lumOff val="60000"/>
                  </a:schemeClr>
                </a:solidFill>
                <a:latin typeface="+mn-lt"/>
                <a:cs typeface="ITC Avant Garde Std Bk Cn"/>
              </a:defRPr>
            </a:lvl1pPr>
          </a:lstStyle>
          <a:p>
            <a:r>
              <a:rPr lang="en-US" dirty="0" err="1">
                <a:solidFill>
                  <a:srgbClr val="1C3768">
                    <a:lumMod val="40000"/>
                    <a:lumOff val="60000"/>
                  </a:srgbClr>
                </a:solidFill>
              </a:rPr>
              <a:t>paetc.org</a:t>
            </a:r>
            <a:endParaRPr lang="en-US" dirty="0">
              <a:solidFill>
                <a:srgbClr val="1C3768">
                  <a:lumMod val="40000"/>
                  <a:lumOff val="60000"/>
                </a:srgbClr>
              </a:solidFill>
            </a:endParaRPr>
          </a:p>
        </p:txBody>
      </p:sp>
    </p:spTree>
    <p:extLst>
      <p:ext uri="{BB962C8B-B14F-4D97-AF65-F5344CB8AC3E}">
        <p14:creationId xmlns:p14="http://schemas.microsoft.com/office/powerpoint/2010/main" val="2479383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2EA5EF-C699-AF4C-BA42-C0A1CAAB713C}" type="slidenum">
              <a:rPr lang="en-US" smtClean="0">
                <a:solidFill>
                  <a:srgbClr val="FFFFFF"/>
                </a:solidFill>
              </a:rPr>
              <a:pPr/>
              <a:t>‹#›</a:t>
            </a:fld>
            <a:endParaRPr lang="en-US">
              <a:solidFill>
                <a:srgbClr val="FFFFFF"/>
              </a:solidFill>
            </a:endParaRPr>
          </a:p>
        </p:txBody>
      </p:sp>
      <p:sp>
        <p:nvSpPr>
          <p:cNvPr id="6" name="Date Placeholder 3"/>
          <p:cNvSpPr>
            <a:spLocks noGrp="1"/>
          </p:cNvSpPr>
          <p:nvPr>
            <p:ph type="dt" sz="half" idx="2"/>
          </p:nvPr>
        </p:nvSpPr>
        <p:spPr>
          <a:xfrm>
            <a:off x="10293014" y="6352708"/>
            <a:ext cx="984591" cy="365760"/>
          </a:xfrm>
          <a:prstGeom prst="rect">
            <a:avLst/>
          </a:prstGeom>
        </p:spPr>
        <p:txBody>
          <a:bodyPr anchor="ctr"/>
          <a:lstStyle>
            <a:lvl1pPr>
              <a:defRPr sz="1200">
                <a:solidFill>
                  <a:srgbClr val="88A7DF"/>
                </a:solidFill>
              </a:defRPr>
            </a:lvl1pPr>
          </a:lstStyle>
          <a:p>
            <a:fld id="{28C57E69-427A-411B-9E91-97822D7795FB}" type="datetime1">
              <a:rPr lang="en-US" smtClean="0"/>
              <a:t>10/30/2020</a:t>
            </a:fld>
            <a:endParaRPr lang="en-US"/>
          </a:p>
        </p:txBody>
      </p:sp>
      <p:pic>
        <p:nvPicPr>
          <p:cNvPr id="8" name="Picture 7" descr="PAETCLogo_ReverseTranspar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4" y="6274522"/>
            <a:ext cx="1819401" cy="552118"/>
          </a:xfrm>
          <a:prstGeom prst="rect">
            <a:avLst/>
          </a:prstGeom>
        </p:spPr>
      </p:pic>
      <p:sp>
        <p:nvSpPr>
          <p:cNvPr id="10" name="Footer Placeholder 4"/>
          <p:cNvSpPr>
            <a:spLocks noGrp="1"/>
          </p:cNvSpPr>
          <p:nvPr>
            <p:ph type="ftr" sz="quarter" idx="11"/>
          </p:nvPr>
        </p:nvSpPr>
        <p:spPr>
          <a:xfrm>
            <a:off x="4469945" y="6352708"/>
            <a:ext cx="5823064" cy="365760"/>
          </a:xfrm>
          <a:prstGeom prst="rect">
            <a:avLst/>
          </a:prstGeom>
        </p:spPr>
        <p:txBody>
          <a:bodyPr anchor="ctr"/>
          <a:lstStyle>
            <a:lvl1pPr>
              <a:defRPr sz="1200" b="0" i="0">
                <a:solidFill>
                  <a:schemeClr val="tx2">
                    <a:lumMod val="40000"/>
                    <a:lumOff val="60000"/>
                  </a:schemeClr>
                </a:solidFill>
                <a:latin typeface="+mn-lt"/>
                <a:cs typeface="ITC Avant Garde Std Bk Cn"/>
              </a:defRPr>
            </a:lvl1pPr>
          </a:lstStyle>
          <a:p>
            <a:r>
              <a:rPr lang="en-US" dirty="0" err="1">
                <a:solidFill>
                  <a:srgbClr val="1C3768">
                    <a:lumMod val="40000"/>
                    <a:lumOff val="60000"/>
                  </a:srgbClr>
                </a:solidFill>
              </a:rPr>
              <a:t>paetc.org</a:t>
            </a:r>
            <a:endParaRPr lang="en-US" dirty="0">
              <a:solidFill>
                <a:srgbClr val="1C3768">
                  <a:lumMod val="40000"/>
                  <a:lumOff val="60000"/>
                </a:srgbClr>
              </a:solidFill>
            </a:endParaRPr>
          </a:p>
        </p:txBody>
      </p:sp>
    </p:spTree>
    <p:extLst>
      <p:ext uri="{BB962C8B-B14F-4D97-AF65-F5344CB8AC3E}">
        <p14:creationId xmlns:p14="http://schemas.microsoft.com/office/powerpoint/2010/main" val="1175797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6405" y="5495544"/>
            <a:ext cx="11355753" cy="594360"/>
          </a:xfrm>
        </p:spPr>
        <p:txBody>
          <a:bodyPr anchor="b"/>
          <a:lstStyle>
            <a:lvl1pPr algn="ctr">
              <a:defRPr sz="2200" b="0"/>
            </a:lvl1pPr>
          </a:lstStyle>
          <a:p>
            <a:r>
              <a:rPr lang="en-US"/>
              <a:t>Click to edit Master title style</a:t>
            </a:r>
            <a:endParaRPr lang="en-US" dirty="0"/>
          </a:p>
        </p:txBody>
      </p:sp>
      <p:sp>
        <p:nvSpPr>
          <p:cNvPr id="7" name="Slide Number Placeholder 6"/>
          <p:cNvSpPr>
            <a:spLocks noGrp="1"/>
          </p:cNvSpPr>
          <p:nvPr>
            <p:ph type="sldNum" sz="quarter" idx="12"/>
          </p:nvPr>
        </p:nvSpPr>
        <p:spPr/>
        <p:txBody>
          <a:bodyPr/>
          <a:lstStyle/>
          <a:p>
            <a:fld id="{1D2EA5EF-C699-AF4C-BA42-C0A1CAAB713C}" type="slidenum">
              <a:rPr lang="en-US" smtClean="0">
                <a:solidFill>
                  <a:srgbClr val="FFFFFF"/>
                </a:solidFill>
              </a:rPr>
              <a:pPr/>
              <a:t>‹#›</a:t>
            </a:fld>
            <a:endParaRPr lang="en-US">
              <a:solidFill>
                <a:srgbClr val="FFFFFF"/>
              </a:solidFill>
            </a:endParaRPr>
          </a:p>
        </p:txBody>
      </p:sp>
      <p:sp>
        <p:nvSpPr>
          <p:cNvPr id="9" name="Content Placeholder 8"/>
          <p:cNvSpPr>
            <a:spLocks noGrp="1"/>
          </p:cNvSpPr>
          <p:nvPr>
            <p:ph sz="quarter" idx="13"/>
          </p:nvPr>
        </p:nvSpPr>
        <p:spPr>
          <a:xfrm>
            <a:off x="406405" y="381002"/>
            <a:ext cx="11355753" cy="49428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p:cNvSpPr>
            <a:spLocks noGrp="1"/>
          </p:cNvSpPr>
          <p:nvPr>
            <p:ph type="dt" sz="half" idx="2"/>
          </p:nvPr>
        </p:nvSpPr>
        <p:spPr>
          <a:xfrm>
            <a:off x="10293014" y="6352708"/>
            <a:ext cx="984591" cy="365760"/>
          </a:xfrm>
          <a:prstGeom prst="rect">
            <a:avLst/>
          </a:prstGeom>
        </p:spPr>
        <p:txBody>
          <a:bodyPr anchor="ctr"/>
          <a:lstStyle>
            <a:lvl1pPr>
              <a:defRPr sz="1200">
                <a:solidFill>
                  <a:srgbClr val="88A7DF"/>
                </a:solidFill>
              </a:defRPr>
            </a:lvl1pPr>
          </a:lstStyle>
          <a:p>
            <a:fld id="{DBC1A5D4-4497-4ABD-83B4-D5A5A2D53D16}" type="datetime1">
              <a:rPr lang="en-US" smtClean="0"/>
              <a:t>10/30/2020</a:t>
            </a:fld>
            <a:endParaRPr lang="en-US"/>
          </a:p>
        </p:txBody>
      </p:sp>
      <p:pic>
        <p:nvPicPr>
          <p:cNvPr id="11" name="Picture 10" descr="PAETCLogo_ReverseTranspar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4" y="6274522"/>
            <a:ext cx="1819401" cy="552118"/>
          </a:xfrm>
          <a:prstGeom prst="rect">
            <a:avLst/>
          </a:prstGeom>
        </p:spPr>
      </p:pic>
      <p:sp>
        <p:nvSpPr>
          <p:cNvPr id="13" name="Footer Placeholder 4"/>
          <p:cNvSpPr>
            <a:spLocks noGrp="1"/>
          </p:cNvSpPr>
          <p:nvPr>
            <p:ph type="ftr" sz="quarter" idx="11"/>
          </p:nvPr>
        </p:nvSpPr>
        <p:spPr>
          <a:xfrm>
            <a:off x="4469945" y="6352708"/>
            <a:ext cx="5823064" cy="365760"/>
          </a:xfrm>
          <a:prstGeom prst="rect">
            <a:avLst/>
          </a:prstGeom>
        </p:spPr>
        <p:txBody>
          <a:bodyPr anchor="ctr"/>
          <a:lstStyle>
            <a:lvl1pPr>
              <a:defRPr sz="1200" b="0" i="0">
                <a:solidFill>
                  <a:schemeClr val="tx2">
                    <a:lumMod val="40000"/>
                    <a:lumOff val="60000"/>
                  </a:schemeClr>
                </a:solidFill>
                <a:latin typeface="+mn-lt"/>
                <a:cs typeface="ITC Avant Garde Std Bk Cn"/>
              </a:defRPr>
            </a:lvl1pPr>
          </a:lstStyle>
          <a:p>
            <a:r>
              <a:rPr lang="en-US" dirty="0" err="1">
                <a:solidFill>
                  <a:srgbClr val="1C3768">
                    <a:lumMod val="40000"/>
                    <a:lumOff val="60000"/>
                  </a:srgbClr>
                </a:solidFill>
              </a:rPr>
              <a:t>paetc.org</a:t>
            </a:r>
            <a:endParaRPr lang="en-US" dirty="0">
              <a:solidFill>
                <a:srgbClr val="1C3768">
                  <a:lumMod val="40000"/>
                  <a:lumOff val="60000"/>
                </a:srgbClr>
              </a:solidFill>
            </a:endParaRPr>
          </a:p>
        </p:txBody>
      </p:sp>
    </p:spTree>
    <p:extLst>
      <p:ext uri="{BB962C8B-B14F-4D97-AF65-F5344CB8AC3E}">
        <p14:creationId xmlns:p14="http://schemas.microsoft.com/office/powerpoint/2010/main" val="12768247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2336" y="5006832"/>
            <a:ext cx="11450997" cy="522557"/>
          </a:xfrm>
        </p:spPr>
        <p:txBody>
          <a:bodyPr anchor="b"/>
          <a:lstStyle>
            <a:lvl1pPr algn="ctr">
              <a:defRPr sz="2200" b="0">
                <a:ln>
                  <a:noFill/>
                </a:ln>
                <a:solidFill>
                  <a:schemeClr val="accent6"/>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10327"/>
            <a:ext cx="12192000" cy="4913922"/>
          </a:xfrm>
        </p:spPr>
        <p:txBody>
          <a:bodyPr/>
          <a:lstStyle>
            <a:lvl1pPr marL="0" indent="0">
              <a:buNone/>
              <a:defRPr sz="3200"/>
            </a:lvl1pPr>
            <a:lvl2pPr marL="456449" indent="0">
              <a:buNone/>
              <a:defRPr sz="2800"/>
            </a:lvl2pPr>
            <a:lvl3pPr marL="912899" indent="0">
              <a:buNone/>
              <a:defRPr sz="2400"/>
            </a:lvl3pPr>
            <a:lvl4pPr marL="1369349" indent="0">
              <a:buNone/>
              <a:defRPr sz="2000"/>
            </a:lvl4pPr>
            <a:lvl5pPr marL="1825798" indent="0">
              <a:buNone/>
              <a:defRPr sz="2000"/>
            </a:lvl5pPr>
            <a:lvl6pPr marL="2282248" indent="0">
              <a:buNone/>
              <a:defRPr sz="2000"/>
            </a:lvl6pPr>
            <a:lvl7pPr marL="2738697" indent="0">
              <a:buNone/>
              <a:defRPr sz="2000"/>
            </a:lvl7pPr>
            <a:lvl8pPr marL="3195147" indent="0">
              <a:buNone/>
              <a:defRPr sz="2000"/>
            </a:lvl8pPr>
            <a:lvl9pPr marL="3651597"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402336" y="5607552"/>
            <a:ext cx="11450997" cy="538394"/>
          </a:xfrm>
        </p:spPr>
        <p:txBody>
          <a:bodyPr>
            <a:normAutofit/>
          </a:bodyPr>
          <a:lstStyle>
            <a:lvl1pPr marL="0" indent="0" algn="ctr">
              <a:buNone/>
              <a:defRPr sz="1600"/>
            </a:lvl1pPr>
            <a:lvl2pPr marL="456449" indent="0">
              <a:buNone/>
              <a:defRPr sz="1200"/>
            </a:lvl2pPr>
            <a:lvl3pPr marL="912899" indent="0">
              <a:buNone/>
              <a:defRPr sz="1000"/>
            </a:lvl3pPr>
            <a:lvl4pPr marL="1369349" indent="0">
              <a:buNone/>
              <a:defRPr sz="900"/>
            </a:lvl4pPr>
            <a:lvl5pPr marL="1825798" indent="0">
              <a:buNone/>
              <a:defRPr sz="900"/>
            </a:lvl5pPr>
            <a:lvl6pPr marL="2282248" indent="0">
              <a:buNone/>
              <a:defRPr sz="900"/>
            </a:lvl6pPr>
            <a:lvl7pPr marL="2738697" indent="0">
              <a:buNone/>
              <a:defRPr sz="900"/>
            </a:lvl7pPr>
            <a:lvl8pPr marL="3195147" indent="0">
              <a:buNone/>
              <a:defRPr sz="900"/>
            </a:lvl8pPr>
            <a:lvl9pPr marL="3651597" indent="0">
              <a:buNone/>
              <a:defRPr sz="900"/>
            </a:lvl9pPr>
          </a:lstStyle>
          <a:p>
            <a:pPr lvl="0"/>
            <a:r>
              <a:rPr lang="en-US"/>
              <a:t>Click to edit Master text styles</a:t>
            </a:r>
          </a:p>
        </p:txBody>
      </p:sp>
      <p:sp>
        <p:nvSpPr>
          <p:cNvPr id="9" name="Slide Number Placeholder 8"/>
          <p:cNvSpPr>
            <a:spLocks noGrp="1"/>
          </p:cNvSpPr>
          <p:nvPr>
            <p:ph type="sldNum" sz="quarter" idx="11"/>
          </p:nvPr>
        </p:nvSpPr>
        <p:spPr/>
        <p:txBody>
          <a:bodyPr/>
          <a:lstStyle/>
          <a:p>
            <a:fld id="{1D2EA5EF-C699-AF4C-BA42-C0A1CAAB713C}" type="slidenum">
              <a:rPr lang="en-US" smtClean="0">
                <a:solidFill>
                  <a:srgbClr val="FFFFFF"/>
                </a:solidFill>
              </a:rPr>
              <a:pPr/>
              <a:t>‹#›</a:t>
            </a:fld>
            <a:endParaRPr lang="en-US">
              <a:solidFill>
                <a:srgbClr val="FFFFFF"/>
              </a:solidFill>
            </a:endParaRPr>
          </a:p>
        </p:txBody>
      </p:sp>
      <p:sp>
        <p:nvSpPr>
          <p:cNvPr id="10" name="Date Placeholder 3"/>
          <p:cNvSpPr>
            <a:spLocks noGrp="1"/>
          </p:cNvSpPr>
          <p:nvPr>
            <p:ph type="dt" sz="half" idx="12"/>
          </p:nvPr>
        </p:nvSpPr>
        <p:spPr>
          <a:xfrm>
            <a:off x="10293014" y="6352708"/>
            <a:ext cx="984591" cy="365760"/>
          </a:xfrm>
          <a:prstGeom prst="rect">
            <a:avLst/>
          </a:prstGeom>
        </p:spPr>
        <p:txBody>
          <a:bodyPr anchor="ctr"/>
          <a:lstStyle>
            <a:lvl1pPr>
              <a:defRPr sz="1200">
                <a:solidFill>
                  <a:srgbClr val="88A7DF"/>
                </a:solidFill>
              </a:defRPr>
            </a:lvl1pPr>
          </a:lstStyle>
          <a:p>
            <a:fld id="{C66334BE-1174-48F8-8BC1-FD89CD585919}" type="datetime1">
              <a:rPr lang="en-US" smtClean="0"/>
              <a:t>10/30/2020</a:t>
            </a:fld>
            <a:endParaRPr lang="en-US"/>
          </a:p>
        </p:txBody>
      </p:sp>
      <p:pic>
        <p:nvPicPr>
          <p:cNvPr id="12" name="Picture 11" descr="PAETCLogo_ReverseTranspar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4" y="6274522"/>
            <a:ext cx="1819401" cy="552118"/>
          </a:xfrm>
          <a:prstGeom prst="rect">
            <a:avLst/>
          </a:prstGeom>
        </p:spPr>
      </p:pic>
      <p:sp>
        <p:nvSpPr>
          <p:cNvPr id="14" name="Footer Placeholder 4"/>
          <p:cNvSpPr>
            <a:spLocks noGrp="1"/>
          </p:cNvSpPr>
          <p:nvPr>
            <p:ph type="ftr" sz="quarter" idx="13"/>
          </p:nvPr>
        </p:nvSpPr>
        <p:spPr>
          <a:xfrm>
            <a:off x="4469945" y="6352708"/>
            <a:ext cx="5823064" cy="365760"/>
          </a:xfrm>
          <a:prstGeom prst="rect">
            <a:avLst/>
          </a:prstGeom>
        </p:spPr>
        <p:txBody>
          <a:bodyPr anchor="ctr"/>
          <a:lstStyle>
            <a:lvl1pPr>
              <a:defRPr sz="1200" b="0" i="0">
                <a:solidFill>
                  <a:schemeClr val="tx2">
                    <a:lumMod val="40000"/>
                    <a:lumOff val="60000"/>
                  </a:schemeClr>
                </a:solidFill>
                <a:latin typeface="+mn-lt"/>
                <a:cs typeface="ITC Avant Garde Std Bk Cn"/>
              </a:defRPr>
            </a:lvl1pPr>
          </a:lstStyle>
          <a:p>
            <a:r>
              <a:rPr lang="en-US" dirty="0" err="1">
                <a:solidFill>
                  <a:srgbClr val="1C3768">
                    <a:lumMod val="40000"/>
                    <a:lumOff val="60000"/>
                  </a:srgbClr>
                </a:solidFill>
              </a:rPr>
              <a:t>paetc.org</a:t>
            </a:r>
            <a:endParaRPr lang="en-US" dirty="0">
              <a:solidFill>
                <a:srgbClr val="1C3768">
                  <a:lumMod val="40000"/>
                  <a:lumOff val="60000"/>
                </a:srgbClr>
              </a:solidFill>
            </a:endParaRPr>
          </a:p>
        </p:txBody>
      </p:sp>
    </p:spTree>
    <p:extLst>
      <p:ext uri="{BB962C8B-B14F-4D97-AF65-F5344CB8AC3E}">
        <p14:creationId xmlns:p14="http://schemas.microsoft.com/office/powerpoint/2010/main" val="9285634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heme" Target="../theme/theme2.xml"/><Relationship Id="rId3" Type="http://schemas.openxmlformats.org/officeDocument/2006/relationships/slideLayout" Target="../slideLayouts/slideLayout15.xml"/><Relationship Id="rId21" Type="http://schemas.openxmlformats.org/officeDocument/2006/relationships/image" Target="../media/image8.png"/><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image" Target="../media/image6.pn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10000"/>
            <a:lumOff val="90000"/>
            <a:alpha val="11000"/>
          </a:schemeClr>
        </a:solidFill>
        <a:effectLst/>
      </p:bgPr>
    </p:bg>
    <p:spTree>
      <p:nvGrpSpPr>
        <p:cNvPr id="1" name=""/>
        <p:cNvGrpSpPr/>
        <p:nvPr/>
      </p:nvGrpSpPr>
      <p:grpSpPr>
        <a:xfrm>
          <a:off x="0" y="0"/>
          <a:ext cx="0" cy="0"/>
          <a:chOff x="0" y="0"/>
          <a:chExt cx="0" cy="0"/>
        </a:xfrm>
      </p:grpSpPr>
      <p:pic>
        <p:nvPicPr>
          <p:cNvPr id="4" name="Picture 3" descr="large-ribbon_ghost.png"/>
          <p:cNvPicPr>
            <a:picLocks noChangeAspect="1"/>
          </p:cNvPicPr>
          <p:nvPr/>
        </p:nvPicPr>
        <p:blipFill rotWithShape="1">
          <a:blip r:embed="rId14">
            <a:extLst>
              <a:ext uri="{28A0092B-C50C-407E-A947-70E740481C1C}">
                <a14:useLocalDpi xmlns:a14="http://schemas.microsoft.com/office/drawing/2010/main" val="0"/>
              </a:ext>
            </a:extLst>
          </a:blip>
          <a:srcRect l="22457" t="32317" r="11115"/>
          <a:stretch/>
        </p:blipFill>
        <p:spPr>
          <a:xfrm>
            <a:off x="6" y="5"/>
            <a:ext cx="12191999" cy="6197487"/>
          </a:xfrm>
          <a:prstGeom prst="rect">
            <a:avLst/>
          </a:prstGeom>
        </p:spPr>
      </p:pic>
      <p:sp>
        <p:nvSpPr>
          <p:cNvPr id="7" name="Rectangle 6"/>
          <p:cNvSpPr/>
          <p:nvPr/>
        </p:nvSpPr>
        <p:spPr>
          <a:xfrm>
            <a:off x="6" y="6223069"/>
            <a:ext cx="12191999" cy="6400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290" tIns="45645" rIns="91290" bIns="45645" rtlCol="0" anchor="ctr"/>
          <a:lstStyle/>
          <a:p>
            <a:pPr algn="ctr" defTabSz="456449"/>
            <a:endParaRPr lang="en-US" sz="1800">
              <a:solidFill>
                <a:srgbClr val="FFFFFF"/>
              </a:solidFill>
            </a:endParaRPr>
          </a:p>
        </p:txBody>
      </p:sp>
      <p:sp>
        <p:nvSpPr>
          <p:cNvPr id="2" name="Title Placeholder 1"/>
          <p:cNvSpPr>
            <a:spLocks noGrp="1"/>
          </p:cNvSpPr>
          <p:nvPr>
            <p:ph type="title"/>
          </p:nvPr>
        </p:nvSpPr>
        <p:spPr>
          <a:xfrm>
            <a:off x="609604" y="274639"/>
            <a:ext cx="11087425" cy="1143000"/>
          </a:xfrm>
          <a:prstGeom prst="rect">
            <a:avLst/>
          </a:prstGeom>
        </p:spPr>
        <p:txBody>
          <a:bodyPr vert="horz" lIns="91290" tIns="45645" rIns="91290" bIns="45645"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09604" y="1600203"/>
            <a:ext cx="11087425" cy="4367299"/>
          </a:xfrm>
          <a:prstGeom prst="rect">
            <a:avLst/>
          </a:prstGeom>
        </p:spPr>
        <p:txBody>
          <a:bodyPr vert="horz" lIns="91290" tIns="45645" rIns="91290" bIns="4564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p:nvSpPr>
        <p:spPr>
          <a:xfrm>
            <a:off x="11277600" y="6223069"/>
            <a:ext cx="914400" cy="6400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290" tIns="45645" rIns="91290" bIns="45645" rtlCol="0" anchor="ctr"/>
          <a:lstStyle/>
          <a:p>
            <a:pPr algn="ctr" defTabSz="456449"/>
            <a:endParaRPr lang="en-US" sz="1800">
              <a:solidFill>
                <a:srgbClr val="D6201A"/>
              </a:solidFill>
            </a:endParaRPr>
          </a:p>
        </p:txBody>
      </p:sp>
      <p:sp>
        <p:nvSpPr>
          <p:cNvPr id="6" name="Slide Number Placeholder 5"/>
          <p:cNvSpPr>
            <a:spLocks noGrp="1"/>
          </p:cNvSpPr>
          <p:nvPr>
            <p:ph type="sldNum" sz="quarter" idx="4"/>
          </p:nvPr>
        </p:nvSpPr>
        <p:spPr>
          <a:xfrm>
            <a:off x="11375717" y="6305882"/>
            <a:ext cx="731520" cy="396240"/>
          </a:xfrm>
          <a:prstGeom prst="bracketPair">
            <a:avLst>
              <a:gd name="adj" fmla="val 17949"/>
            </a:avLst>
          </a:prstGeom>
          <a:ln w="19050">
            <a:solidFill>
              <a:srgbClr val="FFFFFF"/>
            </a:solidFill>
          </a:ln>
        </p:spPr>
        <p:txBody>
          <a:bodyPr vert="horz" lIns="0" tIns="0" rIns="0" bIns="0" rtlCol="0" anchor="ctr"/>
          <a:lstStyle>
            <a:lvl1pPr algn="ctr">
              <a:defRPr sz="1800">
                <a:solidFill>
                  <a:schemeClr val="bg1"/>
                </a:solidFill>
              </a:defRPr>
            </a:lvl1pPr>
          </a:lstStyle>
          <a:p>
            <a:pPr defTabSz="456449"/>
            <a:fld id="{1D2EA5EF-C699-AF4C-BA42-C0A1CAAB713C}" type="slidenum">
              <a:rPr lang="en-US" smtClean="0">
                <a:solidFill>
                  <a:srgbClr val="FFFFFF"/>
                </a:solidFill>
              </a:rPr>
              <a:pPr defTabSz="456449"/>
              <a:t>‹#›</a:t>
            </a:fld>
            <a:endParaRPr lang="en-US">
              <a:solidFill>
                <a:srgbClr val="FFFFFF"/>
              </a:solidFill>
            </a:endParaRPr>
          </a:p>
        </p:txBody>
      </p:sp>
      <p:sp>
        <p:nvSpPr>
          <p:cNvPr id="15" name="Date Placeholder 3"/>
          <p:cNvSpPr>
            <a:spLocks noGrp="1"/>
          </p:cNvSpPr>
          <p:nvPr>
            <p:ph type="dt" sz="half" idx="2"/>
          </p:nvPr>
        </p:nvSpPr>
        <p:spPr>
          <a:xfrm>
            <a:off x="10293014" y="6352708"/>
            <a:ext cx="984591" cy="365760"/>
          </a:xfrm>
          <a:prstGeom prst="rect">
            <a:avLst/>
          </a:prstGeom>
        </p:spPr>
        <p:txBody>
          <a:bodyPr lIns="91290" tIns="45645" rIns="91290" bIns="45645" anchor="ctr"/>
          <a:lstStyle>
            <a:lvl1pPr>
              <a:defRPr sz="1200">
                <a:solidFill>
                  <a:srgbClr val="88A7DF"/>
                </a:solidFill>
              </a:defRPr>
            </a:lvl1pPr>
          </a:lstStyle>
          <a:p>
            <a:pPr defTabSz="456449"/>
            <a:fld id="{28151ECB-76FB-49B5-A5C2-5A968CC9B3E2}" type="datetime1">
              <a:rPr lang="en-US" smtClean="0"/>
              <a:t>10/30/2020</a:t>
            </a:fld>
            <a:endParaRPr lang="en-US"/>
          </a:p>
        </p:txBody>
      </p:sp>
      <p:sp>
        <p:nvSpPr>
          <p:cNvPr id="10" name="Footer Placeholder 4"/>
          <p:cNvSpPr>
            <a:spLocks noGrp="1"/>
          </p:cNvSpPr>
          <p:nvPr>
            <p:ph type="ftr" sz="quarter" idx="3"/>
          </p:nvPr>
        </p:nvSpPr>
        <p:spPr>
          <a:xfrm>
            <a:off x="4469945" y="6352708"/>
            <a:ext cx="5823064" cy="365760"/>
          </a:xfrm>
          <a:prstGeom prst="rect">
            <a:avLst/>
          </a:prstGeom>
        </p:spPr>
        <p:txBody>
          <a:bodyPr anchor="ctr"/>
          <a:lstStyle>
            <a:lvl1pPr>
              <a:defRPr sz="1200" b="0" i="0">
                <a:solidFill>
                  <a:schemeClr val="tx2">
                    <a:lumMod val="40000"/>
                    <a:lumOff val="60000"/>
                  </a:schemeClr>
                </a:solidFill>
                <a:latin typeface="+mn-lt"/>
                <a:cs typeface="ITC Avant Garde Std Bk Cn"/>
              </a:defRPr>
            </a:lvl1pPr>
          </a:lstStyle>
          <a:p>
            <a:pPr defTabSz="456449"/>
            <a:r>
              <a:rPr lang="en-US">
                <a:solidFill>
                  <a:srgbClr val="1C3768">
                    <a:lumMod val="40000"/>
                    <a:lumOff val="60000"/>
                  </a:srgbClr>
                </a:solidFill>
              </a:rPr>
              <a:t>paetc.org</a:t>
            </a:r>
            <a:endParaRPr lang="en-US" dirty="0">
              <a:solidFill>
                <a:srgbClr val="1C3768">
                  <a:lumMod val="40000"/>
                  <a:lumOff val="60000"/>
                </a:srgbClr>
              </a:solidFill>
            </a:endParaRPr>
          </a:p>
        </p:txBody>
      </p:sp>
    </p:spTree>
    <p:extLst>
      <p:ext uri="{BB962C8B-B14F-4D97-AF65-F5344CB8AC3E}">
        <p14:creationId xmlns:p14="http://schemas.microsoft.com/office/powerpoint/2010/main" val="17536507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lvl1pPr algn="l" defTabSz="912899" rtl="0" eaLnBrk="1" latinLnBrk="0" hangingPunct="1">
        <a:spcBef>
          <a:spcPct val="0"/>
        </a:spcBef>
        <a:buNone/>
        <a:defRPr sz="4000" b="0" i="0" kern="1200" cap="none" spc="-100" baseline="0">
          <a:ln>
            <a:noFill/>
          </a:ln>
          <a:solidFill>
            <a:schemeClr val="accent6"/>
          </a:solidFill>
          <a:effectLst/>
          <a:latin typeface="+mj-lt"/>
          <a:ea typeface="+mj-ea"/>
          <a:cs typeface="ITC Avant Garde Std Md"/>
        </a:defRPr>
      </a:lvl1pPr>
    </p:titleStyle>
    <p:bodyStyle>
      <a:lvl1pPr marL="342337" indent="-228225" algn="l" defTabSz="912899"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39030" indent="-228225" algn="l" defTabSz="912899" rtl="0" eaLnBrk="1" latinLnBrk="0" hangingPunct="1">
        <a:spcBef>
          <a:spcPct val="20000"/>
        </a:spcBef>
        <a:buClr>
          <a:schemeClr val="accent6"/>
        </a:buClr>
        <a:buFont typeface="Wingdings" charset="2"/>
        <a:buChar char="§"/>
        <a:defRPr sz="2200" b="0" i="0" kern="1200">
          <a:solidFill>
            <a:schemeClr val="tx1"/>
          </a:solidFill>
          <a:latin typeface="+mn-lt"/>
          <a:ea typeface="+mn-ea"/>
          <a:cs typeface="ITC Avant Garde Std Md"/>
        </a:defRPr>
      </a:lvl2pPr>
      <a:lvl3pPr marL="1004189" indent="-228225" algn="l" defTabSz="912899" rtl="0" eaLnBrk="1" latinLnBrk="0" hangingPunct="1">
        <a:spcBef>
          <a:spcPct val="20000"/>
        </a:spcBef>
        <a:buClr>
          <a:schemeClr val="accent6"/>
        </a:buClr>
        <a:buFont typeface="Wingdings" charset="2"/>
        <a:buChar char="§"/>
        <a:defRPr sz="2000" b="0" i="0" kern="1200">
          <a:solidFill>
            <a:schemeClr val="tx1"/>
          </a:solidFill>
          <a:latin typeface="+mn-lt"/>
          <a:ea typeface="+mn-ea"/>
          <a:cs typeface="ITC Avant Garde Std Md"/>
        </a:defRPr>
      </a:lvl3pPr>
      <a:lvl4pPr marL="1278059" indent="-228225" algn="l" defTabSz="912899"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4pPr>
      <a:lvl5pPr marL="1551928" indent="-228225" algn="l" defTabSz="912899" rtl="0" eaLnBrk="1" latinLnBrk="0" hangingPunct="1">
        <a:spcBef>
          <a:spcPct val="20000"/>
        </a:spcBef>
        <a:buClr>
          <a:schemeClr val="accent6"/>
        </a:buClr>
        <a:buFont typeface="Wingdings" charset="2"/>
        <a:buChar char="§"/>
        <a:defRPr sz="1600" b="0" i="0" kern="1200" baseline="0">
          <a:solidFill>
            <a:schemeClr val="tx1"/>
          </a:solidFill>
          <a:latin typeface="+mn-lt"/>
          <a:ea typeface="+mn-ea"/>
          <a:cs typeface="ITC Avant Garde Std Md"/>
        </a:defRPr>
      </a:lvl5pPr>
      <a:lvl6pPr marL="1734509" indent="-182580" algn="l" defTabSz="912899"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17088" indent="-182580" algn="l" defTabSz="912899"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099668" indent="-182580" algn="l" defTabSz="912899"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2248" indent="-182580" algn="l" defTabSz="912899"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2899" rtl="0" eaLnBrk="1" latinLnBrk="0" hangingPunct="1">
        <a:defRPr sz="1800" kern="1200">
          <a:solidFill>
            <a:schemeClr val="tx1"/>
          </a:solidFill>
          <a:latin typeface="+mn-lt"/>
          <a:ea typeface="+mn-ea"/>
          <a:cs typeface="+mn-cs"/>
        </a:defRPr>
      </a:lvl1pPr>
      <a:lvl2pPr marL="456449" algn="l" defTabSz="912899" rtl="0" eaLnBrk="1" latinLnBrk="0" hangingPunct="1">
        <a:defRPr sz="1800" kern="1200">
          <a:solidFill>
            <a:schemeClr val="tx1"/>
          </a:solidFill>
          <a:latin typeface="+mn-lt"/>
          <a:ea typeface="+mn-ea"/>
          <a:cs typeface="+mn-cs"/>
        </a:defRPr>
      </a:lvl2pPr>
      <a:lvl3pPr marL="912899" algn="l" defTabSz="912899" rtl="0" eaLnBrk="1" latinLnBrk="0" hangingPunct="1">
        <a:defRPr sz="1800" kern="1200">
          <a:solidFill>
            <a:schemeClr val="tx1"/>
          </a:solidFill>
          <a:latin typeface="+mn-lt"/>
          <a:ea typeface="+mn-ea"/>
          <a:cs typeface="+mn-cs"/>
        </a:defRPr>
      </a:lvl3pPr>
      <a:lvl4pPr marL="1369349" algn="l" defTabSz="912899" rtl="0" eaLnBrk="1" latinLnBrk="0" hangingPunct="1">
        <a:defRPr sz="1800" kern="1200">
          <a:solidFill>
            <a:schemeClr val="tx1"/>
          </a:solidFill>
          <a:latin typeface="+mn-lt"/>
          <a:ea typeface="+mn-ea"/>
          <a:cs typeface="+mn-cs"/>
        </a:defRPr>
      </a:lvl4pPr>
      <a:lvl5pPr marL="1825798" algn="l" defTabSz="912899" rtl="0" eaLnBrk="1" latinLnBrk="0" hangingPunct="1">
        <a:defRPr sz="1800" kern="1200">
          <a:solidFill>
            <a:schemeClr val="tx1"/>
          </a:solidFill>
          <a:latin typeface="+mn-lt"/>
          <a:ea typeface="+mn-ea"/>
          <a:cs typeface="+mn-cs"/>
        </a:defRPr>
      </a:lvl5pPr>
      <a:lvl6pPr marL="2282248" algn="l" defTabSz="912899" rtl="0" eaLnBrk="1" latinLnBrk="0" hangingPunct="1">
        <a:defRPr sz="1800" kern="1200">
          <a:solidFill>
            <a:schemeClr val="tx1"/>
          </a:solidFill>
          <a:latin typeface="+mn-lt"/>
          <a:ea typeface="+mn-ea"/>
          <a:cs typeface="+mn-cs"/>
        </a:defRPr>
      </a:lvl6pPr>
      <a:lvl7pPr marL="2738697" algn="l" defTabSz="912899" rtl="0" eaLnBrk="1" latinLnBrk="0" hangingPunct="1">
        <a:defRPr sz="1800" kern="1200">
          <a:solidFill>
            <a:schemeClr val="tx1"/>
          </a:solidFill>
          <a:latin typeface="+mn-lt"/>
          <a:ea typeface="+mn-ea"/>
          <a:cs typeface="+mn-cs"/>
        </a:defRPr>
      </a:lvl7pPr>
      <a:lvl8pPr marL="3195147" algn="l" defTabSz="912899" rtl="0" eaLnBrk="1" latinLnBrk="0" hangingPunct="1">
        <a:defRPr sz="1800" kern="1200">
          <a:solidFill>
            <a:schemeClr val="tx1"/>
          </a:solidFill>
          <a:latin typeface="+mn-lt"/>
          <a:ea typeface="+mn-ea"/>
          <a:cs typeface="+mn-cs"/>
        </a:defRPr>
      </a:lvl8pPr>
      <a:lvl9pPr marL="3651597" algn="l" defTabSz="91289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509A250-FF31-4206-8172-F9D3106AACB1}" type="datetimeFigureOut">
              <a:rPr lang="en-US" dirty="0"/>
              <a:t>10/30/2020</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extLst>
      <p:ext uri="{BB962C8B-B14F-4D97-AF65-F5344CB8AC3E}">
        <p14:creationId xmlns:p14="http://schemas.microsoft.com/office/powerpoint/2010/main" val="339686962"/>
      </p:ext>
    </p:extLst>
  </p:cSld>
  <p:clrMap bg1="dk1" tx1="lt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microsoft.com/office/2007/relationships/hdphoto" Target="../media/hdphoto2.wdp"/><Relationship Id="rId5" Type="http://schemas.openxmlformats.org/officeDocument/2006/relationships/image" Target="../media/image38.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48.emf"/><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54.pn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7.png"/><Relationship Id="rId7" Type="http://schemas.openxmlformats.org/officeDocument/2006/relationships/image" Target="../media/image59.png"/><Relationship Id="rId12" Type="http://schemas.openxmlformats.org/officeDocument/2006/relationships/image" Target="../media/image64.sv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8.svg"/><Relationship Id="rId11" Type="http://schemas.openxmlformats.org/officeDocument/2006/relationships/image" Target="../media/image63.png"/><Relationship Id="rId5" Type="http://schemas.openxmlformats.org/officeDocument/2006/relationships/image" Target="../media/image17.png"/><Relationship Id="rId10" Type="http://schemas.openxmlformats.org/officeDocument/2006/relationships/image" Target="../media/image62.svg"/><Relationship Id="rId4" Type="http://schemas.openxmlformats.org/officeDocument/2006/relationships/image" Target="../media/image58.svg"/><Relationship Id="rId9" Type="http://schemas.openxmlformats.org/officeDocument/2006/relationships/image" Target="../media/image61.png"/></Relationships>
</file>

<file path=ppt/slides/_rels/slide37.xml.rels><?xml version="1.0" encoding="UTF-8" standalone="yes"?>
<Relationships xmlns="http://schemas.openxmlformats.org/package/2006/relationships"><Relationship Id="rId8" Type="http://schemas.openxmlformats.org/officeDocument/2006/relationships/image" Target="../media/image60.svg"/><Relationship Id="rId13" Type="http://schemas.openxmlformats.org/officeDocument/2006/relationships/image" Target="../media/image69.png"/><Relationship Id="rId3" Type="http://schemas.openxmlformats.org/officeDocument/2006/relationships/image" Target="../media/image57.png"/><Relationship Id="rId7" Type="http://schemas.openxmlformats.org/officeDocument/2006/relationships/image" Target="../media/image59.png"/><Relationship Id="rId12" Type="http://schemas.openxmlformats.org/officeDocument/2006/relationships/image" Target="../media/image68.sv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8.svg"/><Relationship Id="rId11" Type="http://schemas.openxmlformats.org/officeDocument/2006/relationships/image" Target="../media/image67.png"/><Relationship Id="rId5" Type="http://schemas.openxmlformats.org/officeDocument/2006/relationships/image" Target="../media/image17.png"/><Relationship Id="rId10" Type="http://schemas.openxmlformats.org/officeDocument/2006/relationships/image" Target="../media/image66.svg"/><Relationship Id="rId4" Type="http://schemas.openxmlformats.org/officeDocument/2006/relationships/image" Target="../media/image58.svg"/><Relationship Id="rId9" Type="http://schemas.openxmlformats.org/officeDocument/2006/relationships/image" Target="../media/image65.png"/><Relationship Id="rId14" Type="http://schemas.openxmlformats.org/officeDocument/2006/relationships/image" Target="../media/image70.sv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1.tmp"/><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3.tmp"/><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4.tmp"/></Relationships>
</file>

<file path=ppt/slides/_rels/slide46.xml.rels><?xml version="1.0" encoding="UTF-8" standalone="yes"?>
<Relationships xmlns="http://schemas.openxmlformats.org/package/2006/relationships"><Relationship Id="rId2" Type="http://schemas.openxmlformats.org/officeDocument/2006/relationships/image" Target="../media/image75.tmp"/><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50.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7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DBD8FCD-4748-43CB-B29B-30FB38B28563}"/>
              </a:ext>
            </a:extLst>
          </p:cNvPr>
          <p:cNvSpPr txBox="1"/>
          <p:nvPr/>
        </p:nvSpPr>
        <p:spPr>
          <a:xfrm>
            <a:off x="-29492" y="5431096"/>
            <a:ext cx="1170351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MV Boli" panose="02000500030200090000" pitchFamily="2" charset="0"/>
                <a:ea typeface="+mn-ea"/>
                <a:cs typeface="MV Boli" panose="02000500030200090000" pitchFamily="2" charset="0"/>
              </a:rPr>
              <a:t>Arizona AIDS Education &amp; Training Center	 Infectious Disease, University of Arizona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C00000"/>
              </a:solidFill>
              <a:effectLst/>
              <a:uLnTx/>
              <a:uFillTx/>
              <a:latin typeface="MV Boli" panose="02000500030200090000" pitchFamily="2" charset="0"/>
              <a:ea typeface="+mn-ea"/>
              <a:cs typeface="MV Boli" panose="02000500030200090000" pitchFamily="2" charset="0"/>
            </a:endParaRPr>
          </a:p>
        </p:txBody>
      </p:sp>
      <p:sp>
        <p:nvSpPr>
          <p:cNvPr id="7" name="Subtitle 2">
            <a:extLst>
              <a:ext uri="{FF2B5EF4-FFF2-40B4-BE49-F238E27FC236}">
                <a16:creationId xmlns:a16="http://schemas.microsoft.com/office/drawing/2014/main" id="{478F423E-50AF-4D40-B8DE-A2FD31A28D9E}"/>
              </a:ext>
            </a:extLst>
          </p:cNvPr>
          <p:cNvSpPr txBox="1">
            <a:spLocks/>
          </p:cNvSpPr>
          <p:nvPr/>
        </p:nvSpPr>
        <p:spPr>
          <a:xfrm>
            <a:off x="6848210" y="4089341"/>
            <a:ext cx="4329301" cy="1707267"/>
          </a:xfrm>
          <a:prstGeom prst="rect">
            <a:avLst/>
          </a:prstGeom>
        </p:spPr>
        <p:txBody>
          <a:bodyPr vert="horz" lIns="91290" tIns="45645" rIns="91290" bIns="45645" rtlCol="0" anchor="t">
            <a:noAutofit/>
          </a:bodyPr>
          <a:lstStyle>
            <a:lvl1pPr marL="0" indent="0" algn="l" defTabSz="912899" rtl="0" eaLnBrk="1" latinLnBrk="0" hangingPunct="1">
              <a:spcBef>
                <a:spcPct val="20000"/>
              </a:spcBef>
              <a:buClr>
                <a:schemeClr val="accent6"/>
              </a:buClr>
              <a:buFont typeface="Wingdings" charset="2"/>
              <a:buNone/>
              <a:defRPr sz="2800" b="0" i="0" kern="1200">
                <a:solidFill>
                  <a:srgbClr val="222222"/>
                </a:solidFill>
                <a:latin typeface="+mn-lt"/>
                <a:ea typeface="+mn-ea"/>
                <a:cs typeface="ITC Avant Garde Std Md"/>
              </a:defRPr>
            </a:lvl1pPr>
            <a:lvl2pPr marL="456449" indent="0" algn="ctr" defTabSz="912899" rtl="0" eaLnBrk="1" latinLnBrk="0" hangingPunct="1">
              <a:spcBef>
                <a:spcPct val="20000"/>
              </a:spcBef>
              <a:buClr>
                <a:schemeClr val="accent6"/>
              </a:buClr>
              <a:buFont typeface="Wingdings" charset="2"/>
              <a:buNone/>
              <a:defRPr sz="2200" b="0" i="0" kern="1200">
                <a:solidFill>
                  <a:schemeClr val="tx1">
                    <a:tint val="75000"/>
                  </a:schemeClr>
                </a:solidFill>
                <a:latin typeface="+mn-lt"/>
                <a:ea typeface="+mn-ea"/>
                <a:cs typeface="ITC Avant Garde Std Md"/>
              </a:defRPr>
            </a:lvl2pPr>
            <a:lvl3pPr marL="912899" indent="0" algn="ctr" defTabSz="912899" rtl="0" eaLnBrk="1" latinLnBrk="0" hangingPunct="1">
              <a:spcBef>
                <a:spcPct val="20000"/>
              </a:spcBef>
              <a:buClr>
                <a:schemeClr val="accent6"/>
              </a:buClr>
              <a:buFont typeface="Wingdings" charset="2"/>
              <a:buNone/>
              <a:defRPr sz="2000" b="0" i="0" kern="1200">
                <a:solidFill>
                  <a:schemeClr val="tx1">
                    <a:tint val="75000"/>
                  </a:schemeClr>
                </a:solidFill>
                <a:latin typeface="+mn-lt"/>
                <a:ea typeface="+mn-ea"/>
                <a:cs typeface="ITC Avant Garde Std Md"/>
              </a:defRPr>
            </a:lvl3pPr>
            <a:lvl4pPr marL="1369349" indent="0" algn="ctr" defTabSz="912899" rtl="0" eaLnBrk="1" latinLnBrk="0" hangingPunct="1">
              <a:spcBef>
                <a:spcPct val="20000"/>
              </a:spcBef>
              <a:buClr>
                <a:schemeClr val="accent6"/>
              </a:buClr>
              <a:buFont typeface="Wingdings" charset="2"/>
              <a:buNone/>
              <a:defRPr sz="1800" b="0" i="0" kern="1200">
                <a:solidFill>
                  <a:schemeClr val="tx1">
                    <a:tint val="75000"/>
                  </a:schemeClr>
                </a:solidFill>
                <a:latin typeface="+mn-lt"/>
                <a:ea typeface="+mn-ea"/>
                <a:cs typeface="ITC Avant Garde Std Md"/>
              </a:defRPr>
            </a:lvl4pPr>
            <a:lvl5pPr marL="1825798" indent="0" algn="ctr" defTabSz="912899" rtl="0" eaLnBrk="1" latinLnBrk="0" hangingPunct="1">
              <a:spcBef>
                <a:spcPct val="20000"/>
              </a:spcBef>
              <a:buClr>
                <a:schemeClr val="accent6"/>
              </a:buClr>
              <a:buFont typeface="Wingdings" charset="2"/>
              <a:buNone/>
              <a:defRPr sz="1600" b="0" i="0" kern="1200" baseline="0">
                <a:solidFill>
                  <a:schemeClr val="tx1">
                    <a:tint val="75000"/>
                  </a:schemeClr>
                </a:solidFill>
                <a:latin typeface="+mn-lt"/>
                <a:ea typeface="+mn-ea"/>
                <a:cs typeface="ITC Avant Garde Std Md"/>
              </a:defRPr>
            </a:lvl5pPr>
            <a:lvl6pPr marL="2282248" indent="0" algn="ctr" defTabSz="912899" rtl="0" eaLnBrk="1" latinLnBrk="0" hangingPunct="1">
              <a:spcBef>
                <a:spcPct val="20000"/>
              </a:spcBef>
              <a:buClr>
                <a:schemeClr val="accent1"/>
              </a:buClr>
              <a:buFont typeface="Arial" pitchFamily="34" charset="0"/>
              <a:buNone/>
              <a:defRPr sz="1400" kern="1200" baseline="0">
                <a:solidFill>
                  <a:schemeClr val="tx1">
                    <a:tint val="75000"/>
                  </a:schemeClr>
                </a:solidFill>
                <a:latin typeface="+mn-lt"/>
                <a:ea typeface="+mn-ea"/>
                <a:cs typeface="+mn-cs"/>
              </a:defRPr>
            </a:lvl6pPr>
            <a:lvl7pPr marL="2738697" indent="0" algn="ctr" defTabSz="912899" rtl="0" eaLnBrk="1" latinLnBrk="0" hangingPunct="1">
              <a:spcBef>
                <a:spcPct val="20000"/>
              </a:spcBef>
              <a:buClr>
                <a:schemeClr val="accent2"/>
              </a:buClr>
              <a:buFont typeface="Arial" pitchFamily="34" charset="0"/>
              <a:buNone/>
              <a:defRPr sz="1400" kern="1200">
                <a:solidFill>
                  <a:schemeClr val="tx1">
                    <a:tint val="75000"/>
                  </a:schemeClr>
                </a:solidFill>
                <a:latin typeface="+mn-lt"/>
                <a:ea typeface="+mn-ea"/>
                <a:cs typeface="+mn-cs"/>
              </a:defRPr>
            </a:lvl7pPr>
            <a:lvl8pPr marL="3195147" indent="0" algn="ctr" defTabSz="912899" rtl="0" eaLnBrk="1" latinLnBrk="0" hangingPunct="1">
              <a:spcBef>
                <a:spcPct val="20000"/>
              </a:spcBef>
              <a:buClr>
                <a:schemeClr val="accent3"/>
              </a:buClr>
              <a:buFont typeface="Arial" pitchFamily="34" charset="0"/>
              <a:buNone/>
              <a:defRPr sz="1400" kern="1200">
                <a:solidFill>
                  <a:schemeClr val="tx1">
                    <a:tint val="75000"/>
                  </a:schemeClr>
                </a:solidFill>
                <a:latin typeface="+mn-lt"/>
                <a:ea typeface="+mn-ea"/>
                <a:cs typeface="+mn-cs"/>
              </a:defRPr>
            </a:lvl8pPr>
            <a:lvl9pPr marL="3651597" indent="0" algn="ctr" defTabSz="912899" rtl="0" eaLnBrk="1" latinLnBrk="0" hangingPunct="1">
              <a:spcBef>
                <a:spcPct val="20000"/>
              </a:spcBef>
              <a:buClr>
                <a:schemeClr val="accent4"/>
              </a:buClr>
              <a:buFont typeface="Arial" pitchFamily="34" charset="0"/>
              <a:buNone/>
              <a:defRPr sz="1400" kern="1200">
                <a:solidFill>
                  <a:schemeClr val="tx1">
                    <a:tint val="75000"/>
                  </a:schemeClr>
                </a:solidFill>
                <a:latin typeface="+mn-lt"/>
                <a:ea typeface="+mn-ea"/>
                <a:cs typeface="+mn-cs"/>
              </a:defRPr>
            </a:lvl9pPr>
          </a:lstStyle>
          <a:p>
            <a:pPr marL="0" marR="0" lvl="0" indent="0" algn="ctr" defTabSz="912899" rtl="0" eaLnBrk="1" fontAlgn="auto" latinLnBrk="0" hangingPunct="1">
              <a:lnSpc>
                <a:spcPct val="100000"/>
              </a:lnSpc>
              <a:spcBef>
                <a:spcPct val="20000"/>
              </a:spcBef>
              <a:spcAft>
                <a:spcPts val="0"/>
              </a:spcAft>
              <a:buClr>
                <a:srgbClr val="D6201A"/>
              </a:buClr>
              <a:buSzTx/>
              <a:buFont typeface="Wingdings" charset="2"/>
              <a:buNone/>
              <a:tabLst/>
              <a:defRPr/>
            </a:pPr>
            <a:endParaRPr kumimoji="0" lang="en-US" sz="1800" b="0" i="0" u="none" strike="noStrike" kern="1200" cap="none" spc="0" normalizeH="0" baseline="0" noProof="0" dirty="0">
              <a:ln>
                <a:noFill/>
              </a:ln>
              <a:solidFill>
                <a:srgbClr val="002060"/>
              </a:solidFill>
              <a:effectLst/>
              <a:uLnTx/>
              <a:uFillTx/>
              <a:latin typeface="MV Boli" panose="02000500030200090000" pitchFamily="2" charset="0"/>
              <a:ea typeface="+mn-ea"/>
              <a:cs typeface="MV Boli" panose="02000500030200090000" pitchFamily="2" charset="0"/>
            </a:endParaRPr>
          </a:p>
          <a:p>
            <a:pPr marL="0" marR="0" lvl="0" indent="0" algn="ctr" defTabSz="912899" rtl="0" eaLnBrk="1" fontAlgn="auto" latinLnBrk="0" hangingPunct="1">
              <a:lnSpc>
                <a:spcPct val="100000"/>
              </a:lnSpc>
              <a:spcBef>
                <a:spcPct val="20000"/>
              </a:spcBef>
              <a:spcAft>
                <a:spcPts val="0"/>
              </a:spcAft>
              <a:buClr>
                <a:srgbClr val="D6201A"/>
              </a:buClr>
              <a:buSzTx/>
              <a:buFont typeface="Wingdings" charset="2"/>
              <a:buNone/>
              <a:tabLst/>
              <a:defRPr/>
            </a:pPr>
            <a:r>
              <a:rPr kumimoji="0" lang="en-US" sz="1800" b="1" i="0" u="none" strike="noStrike" kern="1200" cap="none" spc="0" normalizeH="0" baseline="0" noProof="0" dirty="0">
                <a:ln>
                  <a:noFill/>
                </a:ln>
                <a:solidFill>
                  <a:srgbClr val="002060"/>
                </a:solidFill>
                <a:effectLst/>
                <a:uLnTx/>
                <a:uFillTx/>
                <a:latin typeface="Arial"/>
                <a:ea typeface="+mn-ea"/>
                <a:cs typeface="MV Boli" panose="02000500030200090000" pitchFamily="2" charset="0"/>
              </a:rPr>
              <a:t>Sascha Bianchi, MPH</a:t>
            </a:r>
          </a:p>
          <a:p>
            <a:pPr marL="0" marR="0" lvl="0" indent="0" algn="ctr" defTabSz="912899" rtl="0" eaLnBrk="1" fontAlgn="auto" latinLnBrk="0" hangingPunct="1">
              <a:lnSpc>
                <a:spcPct val="100000"/>
              </a:lnSpc>
              <a:spcBef>
                <a:spcPct val="20000"/>
              </a:spcBef>
              <a:spcAft>
                <a:spcPts val="0"/>
              </a:spcAft>
              <a:buClr>
                <a:srgbClr val="D6201A"/>
              </a:buClr>
              <a:buSzTx/>
              <a:buFont typeface="Wingdings" charset="2"/>
              <a:buNone/>
              <a:tabLst/>
              <a:defRPr/>
            </a:pPr>
            <a:r>
              <a:rPr kumimoji="0" lang="en-US" sz="1800" b="0" i="0" u="none" strike="noStrike" kern="1200" cap="none" spc="0" normalizeH="0" baseline="0" noProof="0" dirty="0">
                <a:ln>
                  <a:noFill/>
                </a:ln>
                <a:solidFill>
                  <a:srgbClr val="002060"/>
                </a:solidFill>
                <a:effectLst/>
                <a:uLnTx/>
                <a:uFillTx/>
                <a:latin typeface="Arial"/>
                <a:ea typeface="+mn-ea"/>
                <a:cs typeface="MV Boli" panose="02000500030200090000" pitchFamily="2" charset="0"/>
              </a:rPr>
              <a:t>PEP Coordinator</a:t>
            </a:r>
          </a:p>
        </p:txBody>
      </p:sp>
      <p:sp>
        <p:nvSpPr>
          <p:cNvPr id="3" name="Subtitle 2"/>
          <p:cNvSpPr>
            <a:spLocks noGrp="1"/>
          </p:cNvSpPr>
          <p:nvPr>
            <p:ph type="subTitle" idx="1"/>
          </p:nvPr>
        </p:nvSpPr>
        <p:spPr>
          <a:xfrm>
            <a:off x="618989" y="4081453"/>
            <a:ext cx="4329301" cy="1707267"/>
          </a:xfrm>
        </p:spPr>
        <p:txBody>
          <a:bodyPr>
            <a:noAutofit/>
          </a:bodyPr>
          <a:lstStyle/>
          <a:p>
            <a:pPr algn="ctr"/>
            <a:endParaRPr lang="en-US" sz="1800" dirty="0">
              <a:solidFill>
                <a:srgbClr val="002060"/>
              </a:solidFill>
              <a:latin typeface="MV Boli" panose="02000500030200090000" pitchFamily="2" charset="0"/>
              <a:cs typeface="MV Boli" panose="02000500030200090000" pitchFamily="2" charset="0"/>
            </a:endParaRPr>
          </a:p>
          <a:p>
            <a:pPr algn="ctr"/>
            <a:r>
              <a:rPr lang="en-US" sz="1800" b="1" dirty="0">
                <a:solidFill>
                  <a:srgbClr val="002060"/>
                </a:solidFill>
                <a:cs typeface="MV Boli" panose="02000500030200090000" pitchFamily="2" charset="0"/>
              </a:rPr>
              <a:t>Britt </a:t>
            </a:r>
            <a:r>
              <a:rPr lang="en-US" sz="1800" b="1" dirty="0" err="1">
                <a:solidFill>
                  <a:srgbClr val="002060"/>
                </a:solidFill>
                <a:cs typeface="MV Boli" panose="02000500030200090000" pitchFamily="2" charset="0"/>
              </a:rPr>
              <a:t>Nigon</a:t>
            </a:r>
            <a:r>
              <a:rPr lang="en-US" sz="1800" b="1" dirty="0">
                <a:solidFill>
                  <a:srgbClr val="002060"/>
                </a:solidFill>
                <a:cs typeface="MV Boli" panose="02000500030200090000" pitchFamily="2" charset="0"/>
              </a:rPr>
              <a:t>, MPH</a:t>
            </a:r>
          </a:p>
          <a:p>
            <a:pPr algn="ctr"/>
            <a:r>
              <a:rPr lang="en-US" sz="1800" dirty="0">
                <a:solidFill>
                  <a:srgbClr val="002060"/>
                </a:solidFill>
                <a:cs typeface="MV Boli" panose="02000500030200090000" pitchFamily="2" charset="0"/>
              </a:rPr>
              <a:t>Program Manager </a:t>
            </a:r>
          </a:p>
        </p:txBody>
      </p:sp>
      <p:sp>
        <p:nvSpPr>
          <p:cNvPr id="2" name="Title 1"/>
          <p:cNvSpPr>
            <a:spLocks noGrp="1"/>
          </p:cNvSpPr>
          <p:nvPr>
            <p:ph type="ctrTitle"/>
          </p:nvPr>
        </p:nvSpPr>
        <p:spPr>
          <a:xfrm>
            <a:off x="313674" y="1906176"/>
            <a:ext cx="11515653" cy="1780108"/>
          </a:xfrm>
        </p:spPr>
        <p:txBody>
          <a:bodyPr>
            <a:normAutofit/>
          </a:bodyPr>
          <a:lstStyle/>
          <a:p>
            <a:r>
              <a:rPr lang="en-US" dirty="0">
                <a:solidFill>
                  <a:srgbClr val="C00000"/>
                </a:solidFill>
                <a:latin typeface="MV Boli" panose="02000500030200090000" pitchFamily="2" charset="0"/>
                <a:cs typeface="MV Boli" panose="02000500030200090000" pitchFamily="2" charset="0"/>
              </a:rPr>
              <a:t>HIV Post-Exposure Prophylaxis (PEP)</a:t>
            </a:r>
          </a:p>
        </p:txBody>
      </p:sp>
    </p:spTree>
    <p:extLst>
      <p:ext uri="{BB962C8B-B14F-4D97-AF65-F5344CB8AC3E}">
        <p14:creationId xmlns:p14="http://schemas.microsoft.com/office/powerpoint/2010/main" val="39246451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latin typeface="MV Boli" panose="02000500030200090000" pitchFamily="2" charset="0"/>
                <a:cs typeface="MV Boli" panose="02000500030200090000" pitchFamily="2" charset="0"/>
              </a:rPr>
              <a:t>HIV in the United States </a:t>
            </a:r>
          </a:p>
        </p:txBody>
      </p:sp>
      <p:sp>
        <p:nvSpPr>
          <p:cNvPr id="3" name="Content Placeholder 2"/>
          <p:cNvSpPr>
            <a:spLocks noGrp="1"/>
          </p:cNvSpPr>
          <p:nvPr>
            <p:ph idx="1"/>
          </p:nvPr>
        </p:nvSpPr>
        <p:spPr>
          <a:xfrm>
            <a:off x="609605" y="1600203"/>
            <a:ext cx="8144652" cy="4230971"/>
          </a:xfrm>
        </p:spPr>
        <p:txBody>
          <a:bodyPr>
            <a:normAutofit/>
          </a:bodyPr>
          <a:lstStyle/>
          <a:p>
            <a:r>
              <a:rPr lang="en-US" dirty="0">
                <a:solidFill>
                  <a:srgbClr val="002060"/>
                </a:solidFill>
              </a:rPr>
              <a:t>1.2 million people with HIV</a:t>
            </a:r>
          </a:p>
          <a:p>
            <a:r>
              <a:rPr lang="en-US" b="1" dirty="0">
                <a:solidFill>
                  <a:srgbClr val="C00000"/>
                </a:solidFill>
              </a:rPr>
              <a:t>1 in 7 </a:t>
            </a:r>
            <a:r>
              <a:rPr lang="en-US" dirty="0">
                <a:solidFill>
                  <a:srgbClr val="002060"/>
                </a:solidFill>
              </a:rPr>
              <a:t>people are unaware of their HIV infection</a:t>
            </a:r>
          </a:p>
          <a:p>
            <a:r>
              <a:rPr lang="en-US" dirty="0">
                <a:solidFill>
                  <a:srgbClr val="002060"/>
                </a:solidFill>
              </a:rPr>
              <a:t>Southern states bear the greatest burden of HIV, accounting for 50% of new infections in 2014.</a:t>
            </a:r>
          </a:p>
          <a:p>
            <a:r>
              <a:rPr lang="en-US" dirty="0">
                <a:solidFill>
                  <a:srgbClr val="002060"/>
                </a:solidFill>
              </a:rPr>
              <a:t>From 2008 to 2014, the estimated number of annual HIV infections in the U.S. declined 18%.</a:t>
            </a:r>
          </a:p>
          <a:p>
            <a:r>
              <a:rPr lang="en-US" dirty="0">
                <a:solidFill>
                  <a:srgbClr val="002060"/>
                </a:solidFill>
              </a:rPr>
              <a:t>In 2016, there were 39,782 new diagnoses</a:t>
            </a:r>
          </a:p>
        </p:txBody>
      </p:sp>
      <p:pic>
        <p:nvPicPr>
          <p:cNvPr id="6" name="Picture 5" descr="Graphic on new HIV cases that reads:&#10;39,782 diagnoses in 2016&#10;26,570 gay and bisexual men&#10;9,578 heterosexuals&#10;3,425 people who inject drugs (PWID)&#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2118" y="664979"/>
            <a:ext cx="3175119" cy="5448300"/>
          </a:xfrm>
          <a:prstGeom prst="rect">
            <a:avLst/>
          </a:prstGeom>
        </p:spPr>
      </p:pic>
    </p:spTree>
    <p:extLst>
      <p:ext uri="{BB962C8B-B14F-4D97-AF65-F5344CB8AC3E}">
        <p14:creationId xmlns:p14="http://schemas.microsoft.com/office/powerpoint/2010/main" val="33678259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hape 329" descr="map of Arizona Counties">
            <a:extLst>
              <a:ext uri="{FF2B5EF4-FFF2-40B4-BE49-F238E27FC236}">
                <a16:creationId xmlns:a16="http://schemas.microsoft.com/office/drawing/2014/main" id="{75C22AD7-23CC-4141-BCA5-19B49D4A8A3D}"/>
              </a:ext>
            </a:extLst>
          </p:cNvPr>
          <p:cNvPicPr preferRelativeResize="0"/>
          <p:nvPr/>
        </p:nvPicPr>
        <p:blipFill rotWithShape="1">
          <a:blip r:embed="rId3">
            <a:clrChange>
              <a:clrFrom>
                <a:srgbClr val="FFFFFF"/>
              </a:clrFrom>
              <a:clrTo>
                <a:srgbClr val="FFFFFF">
                  <a:alpha val="0"/>
                </a:srgbClr>
              </a:clrTo>
            </a:clrChange>
            <a:alphaModFix/>
          </a:blip>
          <a:srcRect/>
          <a:stretch/>
        </p:blipFill>
        <p:spPr>
          <a:xfrm>
            <a:off x="2289482" y="1185650"/>
            <a:ext cx="3340884" cy="3925563"/>
          </a:xfrm>
          <a:prstGeom prst="rect">
            <a:avLst/>
          </a:prstGeom>
          <a:noFill/>
          <a:ln>
            <a:noFill/>
          </a:ln>
        </p:spPr>
      </p:pic>
      <p:sp>
        <p:nvSpPr>
          <p:cNvPr id="8" name="Oval 1" descr="Red line outling the counties where patients come from to access HIV care in Tucson. ">
            <a:extLst>
              <a:ext uri="{FF2B5EF4-FFF2-40B4-BE49-F238E27FC236}">
                <a16:creationId xmlns:a16="http://schemas.microsoft.com/office/drawing/2014/main" id="{0CEF894D-5CD9-4030-9969-5FD9906538D7}"/>
              </a:ext>
            </a:extLst>
          </p:cNvPr>
          <p:cNvSpPr/>
          <p:nvPr/>
        </p:nvSpPr>
        <p:spPr>
          <a:xfrm flipH="1">
            <a:off x="3150667" y="3315695"/>
            <a:ext cx="2479699" cy="1877854"/>
          </a:xfrm>
          <a:custGeom>
            <a:avLst/>
            <a:gdLst>
              <a:gd name="connsiteX0" fmla="*/ 0 w 1861424"/>
              <a:gd name="connsiteY0" fmla="*/ 1166813 h 2333625"/>
              <a:gd name="connsiteX1" fmla="*/ 930712 w 1861424"/>
              <a:gd name="connsiteY1" fmla="*/ 0 h 2333625"/>
              <a:gd name="connsiteX2" fmla="*/ 1861424 w 1861424"/>
              <a:gd name="connsiteY2" fmla="*/ 1166813 h 2333625"/>
              <a:gd name="connsiteX3" fmla="*/ 930712 w 1861424"/>
              <a:gd name="connsiteY3" fmla="*/ 2333626 h 2333625"/>
              <a:gd name="connsiteX4" fmla="*/ 0 w 1861424"/>
              <a:gd name="connsiteY4" fmla="*/ 1166813 h 2333625"/>
              <a:gd name="connsiteX0" fmla="*/ 0 w 1337549"/>
              <a:gd name="connsiteY0" fmla="*/ 1167470 h 2335140"/>
              <a:gd name="connsiteX1" fmla="*/ 930712 w 1337549"/>
              <a:gd name="connsiteY1" fmla="*/ 657 h 2335140"/>
              <a:gd name="connsiteX2" fmla="*/ 1337549 w 1337549"/>
              <a:gd name="connsiteY2" fmla="*/ 1300820 h 2335140"/>
              <a:gd name="connsiteX3" fmla="*/ 930712 w 1337549"/>
              <a:gd name="connsiteY3" fmla="*/ 2334283 h 2335140"/>
              <a:gd name="connsiteX4" fmla="*/ 0 w 1337549"/>
              <a:gd name="connsiteY4" fmla="*/ 1167470 h 2335140"/>
              <a:gd name="connsiteX0" fmla="*/ 13408 w 1350957"/>
              <a:gd name="connsiteY0" fmla="*/ 1053027 h 2220697"/>
              <a:gd name="connsiteX1" fmla="*/ 458345 w 1350957"/>
              <a:gd name="connsiteY1" fmla="*/ 514 h 2220697"/>
              <a:gd name="connsiteX2" fmla="*/ 1350957 w 1350957"/>
              <a:gd name="connsiteY2" fmla="*/ 1186377 h 2220697"/>
              <a:gd name="connsiteX3" fmla="*/ 944120 w 1350957"/>
              <a:gd name="connsiteY3" fmla="*/ 2219840 h 2220697"/>
              <a:gd name="connsiteX4" fmla="*/ 13408 w 1350957"/>
              <a:gd name="connsiteY4" fmla="*/ 1053027 h 2220697"/>
              <a:gd name="connsiteX0" fmla="*/ 38169 w 3156893"/>
              <a:gd name="connsiteY0" fmla="*/ 1054331 h 2225073"/>
              <a:gd name="connsiteX1" fmla="*/ 483106 w 3156893"/>
              <a:gd name="connsiteY1" fmla="*/ 1818 h 2225073"/>
              <a:gd name="connsiteX2" fmla="*/ 3156893 w 3156893"/>
              <a:gd name="connsiteY2" fmla="*/ 1311506 h 2225073"/>
              <a:gd name="connsiteX3" fmla="*/ 968881 w 3156893"/>
              <a:gd name="connsiteY3" fmla="*/ 2221144 h 2225073"/>
              <a:gd name="connsiteX4" fmla="*/ 38169 w 3156893"/>
              <a:gd name="connsiteY4" fmla="*/ 1054331 h 2225073"/>
              <a:gd name="connsiteX0" fmla="*/ 12938 w 3141368"/>
              <a:gd name="connsiteY0" fmla="*/ 1052844 h 2221693"/>
              <a:gd name="connsiteX1" fmla="*/ 457875 w 3141368"/>
              <a:gd name="connsiteY1" fmla="*/ 331 h 2221693"/>
              <a:gd name="connsiteX2" fmla="*/ 1264762 w 3141368"/>
              <a:gd name="connsiteY2" fmla="*/ 943306 h 2221693"/>
              <a:gd name="connsiteX3" fmla="*/ 3131662 w 3141368"/>
              <a:gd name="connsiteY3" fmla="*/ 1310019 h 2221693"/>
              <a:gd name="connsiteX4" fmla="*/ 943650 w 3141368"/>
              <a:gd name="connsiteY4" fmla="*/ 2219657 h 2221693"/>
              <a:gd name="connsiteX5" fmla="*/ 12938 w 3141368"/>
              <a:gd name="connsiteY5" fmla="*/ 1052844 h 2221693"/>
              <a:gd name="connsiteX0" fmla="*/ 12218 w 3140319"/>
              <a:gd name="connsiteY0" fmla="*/ 1095310 h 2264159"/>
              <a:gd name="connsiteX1" fmla="*/ 457155 w 3140319"/>
              <a:gd name="connsiteY1" fmla="*/ 42797 h 2264159"/>
              <a:gd name="connsiteX2" fmla="*/ 1121167 w 3140319"/>
              <a:gd name="connsiteY2" fmla="*/ 280922 h 2264159"/>
              <a:gd name="connsiteX3" fmla="*/ 1264042 w 3140319"/>
              <a:gd name="connsiteY3" fmla="*/ 985772 h 2264159"/>
              <a:gd name="connsiteX4" fmla="*/ 3130942 w 3140319"/>
              <a:gd name="connsiteY4" fmla="*/ 1352485 h 2264159"/>
              <a:gd name="connsiteX5" fmla="*/ 942930 w 3140319"/>
              <a:gd name="connsiteY5" fmla="*/ 2262123 h 2264159"/>
              <a:gd name="connsiteX6" fmla="*/ 12218 w 3140319"/>
              <a:gd name="connsiteY6" fmla="*/ 1095310 h 2264159"/>
              <a:gd name="connsiteX0" fmla="*/ 12218 w 3140073"/>
              <a:gd name="connsiteY0" fmla="*/ 1090396 h 2259245"/>
              <a:gd name="connsiteX1" fmla="*/ 457155 w 3140073"/>
              <a:gd name="connsiteY1" fmla="*/ 37883 h 2259245"/>
              <a:gd name="connsiteX2" fmla="*/ 1121167 w 3140073"/>
              <a:gd name="connsiteY2" fmla="*/ 276008 h 2259245"/>
              <a:gd name="connsiteX3" fmla="*/ 1244992 w 3140073"/>
              <a:gd name="connsiteY3" fmla="*/ 561758 h 2259245"/>
              <a:gd name="connsiteX4" fmla="*/ 1264042 w 3140073"/>
              <a:gd name="connsiteY4" fmla="*/ 980858 h 2259245"/>
              <a:gd name="connsiteX5" fmla="*/ 3130942 w 3140073"/>
              <a:gd name="connsiteY5" fmla="*/ 1347571 h 2259245"/>
              <a:gd name="connsiteX6" fmla="*/ 942930 w 3140073"/>
              <a:gd name="connsiteY6" fmla="*/ 2257209 h 2259245"/>
              <a:gd name="connsiteX7" fmla="*/ 12218 w 3140073"/>
              <a:gd name="connsiteY7" fmla="*/ 1090396 h 2259245"/>
              <a:gd name="connsiteX0" fmla="*/ 12218 w 3140810"/>
              <a:gd name="connsiteY0" fmla="*/ 1090396 h 2259245"/>
              <a:gd name="connsiteX1" fmla="*/ 457155 w 3140810"/>
              <a:gd name="connsiteY1" fmla="*/ 37883 h 2259245"/>
              <a:gd name="connsiteX2" fmla="*/ 1121167 w 3140810"/>
              <a:gd name="connsiteY2" fmla="*/ 276008 h 2259245"/>
              <a:gd name="connsiteX3" fmla="*/ 1244992 w 3140810"/>
              <a:gd name="connsiteY3" fmla="*/ 561758 h 2259245"/>
              <a:gd name="connsiteX4" fmla="*/ 1397392 w 3140810"/>
              <a:gd name="connsiteY4" fmla="*/ 1066583 h 2259245"/>
              <a:gd name="connsiteX5" fmla="*/ 3130942 w 3140810"/>
              <a:gd name="connsiteY5" fmla="*/ 1347571 h 2259245"/>
              <a:gd name="connsiteX6" fmla="*/ 942930 w 3140810"/>
              <a:gd name="connsiteY6" fmla="*/ 2257209 h 2259245"/>
              <a:gd name="connsiteX7" fmla="*/ 12218 w 3140810"/>
              <a:gd name="connsiteY7" fmla="*/ 1090396 h 2259245"/>
              <a:gd name="connsiteX0" fmla="*/ 4977 w 3133569"/>
              <a:gd name="connsiteY0" fmla="*/ 1090396 h 2355911"/>
              <a:gd name="connsiteX1" fmla="*/ 449914 w 3133569"/>
              <a:gd name="connsiteY1" fmla="*/ 37883 h 2355911"/>
              <a:gd name="connsiteX2" fmla="*/ 1113926 w 3133569"/>
              <a:gd name="connsiteY2" fmla="*/ 276008 h 2355911"/>
              <a:gd name="connsiteX3" fmla="*/ 1237751 w 3133569"/>
              <a:gd name="connsiteY3" fmla="*/ 561758 h 2355911"/>
              <a:gd name="connsiteX4" fmla="*/ 1390151 w 3133569"/>
              <a:gd name="connsiteY4" fmla="*/ 1066583 h 2355911"/>
              <a:gd name="connsiteX5" fmla="*/ 3123701 w 3133569"/>
              <a:gd name="connsiteY5" fmla="*/ 1347571 h 2355911"/>
              <a:gd name="connsiteX6" fmla="*/ 935689 w 3133569"/>
              <a:gd name="connsiteY6" fmla="*/ 2257209 h 2355911"/>
              <a:gd name="connsiteX7" fmla="*/ 256676 w 3133569"/>
              <a:gd name="connsiteY7" fmla="*/ 2200058 h 2355911"/>
              <a:gd name="connsiteX8" fmla="*/ 4977 w 3133569"/>
              <a:gd name="connsiteY8" fmla="*/ 1090396 h 2355911"/>
              <a:gd name="connsiteX0" fmla="*/ 14027 w 3028319"/>
              <a:gd name="connsiteY0" fmla="*/ 1120789 h 2357729"/>
              <a:gd name="connsiteX1" fmla="*/ 344664 w 3028319"/>
              <a:gd name="connsiteY1" fmla="*/ 39701 h 2357729"/>
              <a:gd name="connsiteX2" fmla="*/ 1008676 w 3028319"/>
              <a:gd name="connsiteY2" fmla="*/ 277826 h 2357729"/>
              <a:gd name="connsiteX3" fmla="*/ 1132501 w 3028319"/>
              <a:gd name="connsiteY3" fmla="*/ 563576 h 2357729"/>
              <a:gd name="connsiteX4" fmla="*/ 1284901 w 3028319"/>
              <a:gd name="connsiteY4" fmla="*/ 1068401 h 2357729"/>
              <a:gd name="connsiteX5" fmla="*/ 3018451 w 3028319"/>
              <a:gd name="connsiteY5" fmla="*/ 1349389 h 2357729"/>
              <a:gd name="connsiteX6" fmla="*/ 830439 w 3028319"/>
              <a:gd name="connsiteY6" fmla="*/ 2259027 h 2357729"/>
              <a:gd name="connsiteX7" fmla="*/ 151426 w 3028319"/>
              <a:gd name="connsiteY7" fmla="*/ 2201876 h 2357729"/>
              <a:gd name="connsiteX8" fmla="*/ 14027 w 3028319"/>
              <a:gd name="connsiteY8" fmla="*/ 1120789 h 2357729"/>
              <a:gd name="connsiteX0" fmla="*/ 2008 w 3016300"/>
              <a:gd name="connsiteY0" fmla="*/ 1164029 h 2400969"/>
              <a:gd name="connsiteX1" fmla="*/ 161195 w 3016300"/>
              <a:gd name="connsiteY1" fmla="*/ 35316 h 2400969"/>
              <a:gd name="connsiteX2" fmla="*/ 996657 w 3016300"/>
              <a:gd name="connsiteY2" fmla="*/ 321066 h 2400969"/>
              <a:gd name="connsiteX3" fmla="*/ 1120482 w 3016300"/>
              <a:gd name="connsiteY3" fmla="*/ 606816 h 2400969"/>
              <a:gd name="connsiteX4" fmla="*/ 1272882 w 3016300"/>
              <a:gd name="connsiteY4" fmla="*/ 1111641 h 2400969"/>
              <a:gd name="connsiteX5" fmla="*/ 3006432 w 3016300"/>
              <a:gd name="connsiteY5" fmla="*/ 1392629 h 2400969"/>
              <a:gd name="connsiteX6" fmla="*/ 818420 w 3016300"/>
              <a:gd name="connsiteY6" fmla="*/ 2302267 h 2400969"/>
              <a:gd name="connsiteX7" fmla="*/ 139407 w 3016300"/>
              <a:gd name="connsiteY7" fmla="*/ 2245116 h 2400969"/>
              <a:gd name="connsiteX8" fmla="*/ 2008 w 3016300"/>
              <a:gd name="connsiteY8" fmla="*/ 1164029 h 2400969"/>
              <a:gd name="connsiteX0" fmla="*/ 2008 w 3007139"/>
              <a:gd name="connsiteY0" fmla="*/ 1164029 h 2354765"/>
              <a:gd name="connsiteX1" fmla="*/ 161195 w 3007139"/>
              <a:gd name="connsiteY1" fmla="*/ 35316 h 2354765"/>
              <a:gd name="connsiteX2" fmla="*/ 996657 w 3007139"/>
              <a:gd name="connsiteY2" fmla="*/ 321066 h 2354765"/>
              <a:gd name="connsiteX3" fmla="*/ 1120482 w 3007139"/>
              <a:gd name="connsiteY3" fmla="*/ 606816 h 2354765"/>
              <a:gd name="connsiteX4" fmla="*/ 1272882 w 3007139"/>
              <a:gd name="connsiteY4" fmla="*/ 1111641 h 2354765"/>
              <a:gd name="connsiteX5" fmla="*/ 3006432 w 3007139"/>
              <a:gd name="connsiteY5" fmla="*/ 1392629 h 2354765"/>
              <a:gd name="connsiteX6" fmla="*/ 1520531 w 3007139"/>
              <a:gd name="connsiteY6" fmla="*/ 2140341 h 2354765"/>
              <a:gd name="connsiteX7" fmla="*/ 818420 w 3007139"/>
              <a:gd name="connsiteY7" fmla="*/ 2302267 h 2354765"/>
              <a:gd name="connsiteX8" fmla="*/ 139407 w 3007139"/>
              <a:gd name="connsiteY8" fmla="*/ 2245116 h 2354765"/>
              <a:gd name="connsiteX9" fmla="*/ 2008 w 3007139"/>
              <a:gd name="connsiteY9" fmla="*/ 1164029 h 2354765"/>
              <a:gd name="connsiteX0" fmla="*/ 2008 w 3007139"/>
              <a:gd name="connsiteY0" fmla="*/ 1164029 h 2354765"/>
              <a:gd name="connsiteX1" fmla="*/ 161195 w 3007139"/>
              <a:gd name="connsiteY1" fmla="*/ 35316 h 2354765"/>
              <a:gd name="connsiteX2" fmla="*/ 996657 w 3007139"/>
              <a:gd name="connsiteY2" fmla="*/ 321066 h 2354765"/>
              <a:gd name="connsiteX3" fmla="*/ 1120482 w 3007139"/>
              <a:gd name="connsiteY3" fmla="*/ 606816 h 2354765"/>
              <a:gd name="connsiteX4" fmla="*/ 1272882 w 3007139"/>
              <a:gd name="connsiteY4" fmla="*/ 1111641 h 2354765"/>
              <a:gd name="connsiteX5" fmla="*/ 3006432 w 3007139"/>
              <a:gd name="connsiteY5" fmla="*/ 1392629 h 2354765"/>
              <a:gd name="connsiteX6" fmla="*/ 1520531 w 3007139"/>
              <a:gd name="connsiteY6" fmla="*/ 2140341 h 2354765"/>
              <a:gd name="connsiteX7" fmla="*/ 818420 w 3007139"/>
              <a:gd name="connsiteY7" fmla="*/ 2302267 h 2354765"/>
              <a:gd name="connsiteX8" fmla="*/ 139407 w 3007139"/>
              <a:gd name="connsiteY8" fmla="*/ 2245116 h 2354765"/>
              <a:gd name="connsiteX9" fmla="*/ 2008 w 3007139"/>
              <a:gd name="connsiteY9" fmla="*/ 1164029 h 2354765"/>
              <a:gd name="connsiteX0" fmla="*/ 40796 w 2950677"/>
              <a:gd name="connsiteY0" fmla="*/ 1184221 h 2355907"/>
              <a:gd name="connsiteX1" fmla="*/ 104733 w 2950677"/>
              <a:gd name="connsiteY1" fmla="*/ 36458 h 2355907"/>
              <a:gd name="connsiteX2" fmla="*/ 940195 w 2950677"/>
              <a:gd name="connsiteY2" fmla="*/ 322208 h 2355907"/>
              <a:gd name="connsiteX3" fmla="*/ 1064020 w 2950677"/>
              <a:gd name="connsiteY3" fmla="*/ 607958 h 2355907"/>
              <a:gd name="connsiteX4" fmla="*/ 1216420 w 2950677"/>
              <a:gd name="connsiteY4" fmla="*/ 1112783 h 2355907"/>
              <a:gd name="connsiteX5" fmla="*/ 2949970 w 2950677"/>
              <a:gd name="connsiteY5" fmla="*/ 1393771 h 2355907"/>
              <a:gd name="connsiteX6" fmla="*/ 1464069 w 2950677"/>
              <a:gd name="connsiteY6" fmla="*/ 2141483 h 2355907"/>
              <a:gd name="connsiteX7" fmla="*/ 761958 w 2950677"/>
              <a:gd name="connsiteY7" fmla="*/ 2303409 h 2355907"/>
              <a:gd name="connsiteX8" fmla="*/ 82945 w 2950677"/>
              <a:gd name="connsiteY8" fmla="*/ 2246258 h 2355907"/>
              <a:gd name="connsiteX9" fmla="*/ 40796 w 2950677"/>
              <a:gd name="connsiteY9" fmla="*/ 1184221 h 2355907"/>
              <a:gd name="connsiteX0" fmla="*/ 40796 w 2950677"/>
              <a:gd name="connsiteY0" fmla="*/ 1184221 h 2327127"/>
              <a:gd name="connsiteX1" fmla="*/ 104733 w 2950677"/>
              <a:gd name="connsiteY1" fmla="*/ 36458 h 2327127"/>
              <a:gd name="connsiteX2" fmla="*/ 940195 w 2950677"/>
              <a:gd name="connsiteY2" fmla="*/ 322208 h 2327127"/>
              <a:gd name="connsiteX3" fmla="*/ 1064020 w 2950677"/>
              <a:gd name="connsiteY3" fmla="*/ 607958 h 2327127"/>
              <a:gd name="connsiteX4" fmla="*/ 1216420 w 2950677"/>
              <a:gd name="connsiteY4" fmla="*/ 1112783 h 2327127"/>
              <a:gd name="connsiteX5" fmla="*/ 2949970 w 2950677"/>
              <a:gd name="connsiteY5" fmla="*/ 1393771 h 2327127"/>
              <a:gd name="connsiteX6" fmla="*/ 1464069 w 2950677"/>
              <a:gd name="connsiteY6" fmla="*/ 2141483 h 2327127"/>
              <a:gd name="connsiteX7" fmla="*/ 876258 w 2950677"/>
              <a:gd name="connsiteY7" fmla="*/ 2208159 h 2327127"/>
              <a:gd name="connsiteX8" fmla="*/ 82945 w 2950677"/>
              <a:gd name="connsiteY8" fmla="*/ 2246258 h 2327127"/>
              <a:gd name="connsiteX9" fmla="*/ 40796 w 2950677"/>
              <a:gd name="connsiteY9" fmla="*/ 1184221 h 2327127"/>
              <a:gd name="connsiteX0" fmla="*/ 40796 w 2950677"/>
              <a:gd name="connsiteY0" fmla="*/ 1184221 h 2268913"/>
              <a:gd name="connsiteX1" fmla="*/ 104733 w 2950677"/>
              <a:gd name="connsiteY1" fmla="*/ 36458 h 2268913"/>
              <a:gd name="connsiteX2" fmla="*/ 940195 w 2950677"/>
              <a:gd name="connsiteY2" fmla="*/ 322208 h 2268913"/>
              <a:gd name="connsiteX3" fmla="*/ 1064020 w 2950677"/>
              <a:gd name="connsiteY3" fmla="*/ 607958 h 2268913"/>
              <a:gd name="connsiteX4" fmla="*/ 1216420 w 2950677"/>
              <a:gd name="connsiteY4" fmla="*/ 1112783 h 2268913"/>
              <a:gd name="connsiteX5" fmla="*/ 2949970 w 2950677"/>
              <a:gd name="connsiteY5" fmla="*/ 1393771 h 2268913"/>
              <a:gd name="connsiteX6" fmla="*/ 1464069 w 2950677"/>
              <a:gd name="connsiteY6" fmla="*/ 2141483 h 2268913"/>
              <a:gd name="connsiteX7" fmla="*/ 876258 w 2950677"/>
              <a:gd name="connsiteY7" fmla="*/ 2208159 h 2268913"/>
              <a:gd name="connsiteX8" fmla="*/ 82945 w 2950677"/>
              <a:gd name="connsiteY8" fmla="*/ 2170058 h 2268913"/>
              <a:gd name="connsiteX9" fmla="*/ 40796 w 2950677"/>
              <a:gd name="connsiteY9" fmla="*/ 1184221 h 2268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0677" h="2268913">
                <a:moveTo>
                  <a:pt x="40796" y="1184221"/>
                </a:moveTo>
                <a:cubicBezTo>
                  <a:pt x="44427" y="828621"/>
                  <a:pt x="-45167" y="180127"/>
                  <a:pt x="104733" y="36458"/>
                </a:cubicBezTo>
                <a:cubicBezTo>
                  <a:pt x="254633" y="-107211"/>
                  <a:pt x="832701" y="212671"/>
                  <a:pt x="940195" y="322208"/>
                </a:cubicBezTo>
                <a:cubicBezTo>
                  <a:pt x="1047689" y="431745"/>
                  <a:pt x="1040208" y="490483"/>
                  <a:pt x="1064020" y="607958"/>
                </a:cubicBezTo>
                <a:cubicBezTo>
                  <a:pt x="1087832" y="725433"/>
                  <a:pt x="878283" y="1004039"/>
                  <a:pt x="1216420" y="1112783"/>
                </a:cubicBezTo>
                <a:cubicBezTo>
                  <a:pt x="1554558" y="1221527"/>
                  <a:pt x="2916633" y="1230259"/>
                  <a:pt x="2949970" y="1393771"/>
                </a:cubicBezTo>
                <a:cubicBezTo>
                  <a:pt x="2983307" y="1557283"/>
                  <a:pt x="1828738" y="1989877"/>
                  <a:pt x="1464069" y="2141483"/>
                </a:cubicBezTo>
                <a:cubicBezTo>
                  <a:pt x="1099400" y="2293089"/>
                  <a:pt x="1106445" y="2203397"/>
                  <a:pt x="876258" y="2208159"/>
                </a:cubicBezTo>
                <a:cubicBezTo>
                  <a:pt x="646071" y="2212921"/>
                  <a:pt x="238064" y="2364527"/>
                  <a:pt x="82945" y="2170058"/>
                </a:cubicBezTo>
                <a:cubicBezTo>
                  <a:pt x="-72174" y="1975589"/>
                  <a:pt x="37165" y="1539821"/>
                  <a:pt x="40796" y="1184221"/>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D6201A"/>
              </a:solidFill>
              <a:effectLst/>
              <a:uLnTx/>
              <a:uFillTx/>
              <a:latin typeface="Arial"/>
              <a:ea typeface="+mn-ea"/>
              <a:cs typeface="+mn-cs"/>
            </a:endParaRPr>
          </a:p>
        </p:txBody>
      </p:sp>
      <p:sp>
        <p:nvSpPr>
          <p:cNvPr id="12" name="TextBox 11">
            <a:extLst>
              <a:ext uri="{FF2B5EF4-FFF2-40B4-BE49-F238E27FC236}">
                <a16:creationId xmlns:a16="http://schemas.microsoft.com/office/drawing/2014/main" id="{AB2A3C70-F884-4345-AA49-0EF24EA864AA}"/>
              </a:ext>
            </a:extLst>
          </p:cNvPr>
          <p:cNvSpPr txBox="1"/>
          <p:nvPr/>
        </p:nvSpPr>
        <p:spPr>
          <a:xfrm>
            <a:off x="2336017" y="5470634"/>
            <a:ext cx="344500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Verdana" panose="020B0604030504040204" pitchFamily="34" charset="0"/>
              </a:rPr>
              <a:t>5 counties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Verdana" panose="020B0604030504040204" pitchFamily="34" charset="0"/>
              </a:rPr>
              <a:t>23,071 square miles </a:t>
            </a:r>
          </a:p>
        </p:txBody>
      </p:sp>
      <p:sp>
        <p:nvSpPr>
          <p:cNvPr id="14" name="Shape 292"/>
          <p:cNvSpPr txBox="1"/>
          <p:nvPr/>
        </p:nvSpPr>
        <p:spPr>
          <a:xfrm>
            <a:off x="6096000" y="1184263"/>
            <a:ext cx="5999172" cy="5064574"/>
          </a:xfrm>
          <a:prstGeom prst="rect">
            <a:avLst/>
          </a:prstGeom>
          <a:noFill/>
          <a:ln>
            <a:noFill/>
          </a:ln>
        </p:spPr>
        <p:txBody>
          <a:bodyPr lIns="91425" tIns="45700" rIns="91425" bIns="45700" anchor="t" anchorCtr="0">
            <a:noAutofit/>
          </a:bodyPr>
          <a:lstStyle/>
          <a:p>
            <a:pPr marL="0" marR="0" lvl="2" indent="0" algn="l" defTabSz="914400" rtl="0" eaLnBrk="1" fontAlgn="auto" latinLnBrk="0" hangingPunct="1">
              <a:lnSpc>
                <a:spcPct val="100000"/>
              </a:lnSpc>
              <a:spcBef>
                <a:spcPts val="0"/>
              </a:spcBef>
              <a:spcAft>
                <a:spcPts val="0"/>
              </a:spcAft>
              <a:buClr>
                <a:srgbClr val="222222"/>
              </a:buClr>
              <a:buSzPts val="1800"/>
              <a:buFontTx/>
              <a:buNone/>
              <a:tabLst/>
              <a:defRPr/>
            </a:pPr>
            <a:r>
              <a:rPr kumimoji="0" lang="en-US" sz="1600" b="0"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Verdana" panose="020B0604030504040204" pitchFamily="34" charset="0"/>
                <a:sym typeface="Calibri"/>
              </a:rPr>
              <a:t>Total People with HIV in Arizona: </a:t>
            </a:r>
            <a:r>
              <a:rPr kumimoji="0" lang="en-US" sz="16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Verdana" panose="020B0604030504040204" pitchFamily="34" charset="0"/>
                <a:sym typeface="Calibri"/>
              </a:rPr>
              <a:t>18,190</a:t>
            </a:r>
          </a:p>
          <a:p>
            <a:pPr marL="0" marR="0" lvl="0" indent="0" algn="l" defTabSz="914400" rtl="0" eaLnBrk="1" fontAlgn="auto" latinLnBrk="0" hangingPunct="1">
              <a:lnSpc>
                <a:spcPct val="100000"/>
              </a:lnSpc>
              <a:spcBef>
                <a:spcPts val="0"/>
              </a:spcBef>
              <a:spcAft>
                <a:spcPts val="0"/>
              </a:spcAft>
              <a:buClr>
                <a:srgbClr val="000000"/>
              </a:buClr>
              <a:buSzPts val="1600"/>
              <a:buFontTx/>
              <a:buNone/>
              <a:tabLst/>
              <a:defRPr/>
            </a:pPr>
            <a:endParaRPr kumimoji="0" lang="en-US" sz="1600" b="0"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Verdana" panose="020B0604030504040204" pitchFamily="34" charset="0"/>
              <a:sym typeface="Calibri"/>
            </a:endParaRPr>
          </a:p>
          <a:p>
            <a:pPr marL="0" marR="0" lvl="0" indent="0" algn="l" defTabSz="914400" rtl="0" eaLnBrk="1" fontAlgn="auto" latinLnBrk="0" hangingPunct="1">
              <a:lnSpc>
                <a:spcPct val="100000"/>
              </a:lnSpc>
              <a:spcBef>
                <a:spcPts val="0"/>
              </a:spcBef>
              <a:spcAft>
                <a:spcPts val="0"/>
              </a:spcAft>
              <a:buClr>
                <a:srgbClr val="222222"/>
              </a:buClr>
              <a:buSzPts val="1800"/>
              <a:buFontTx/>
              <a:buNone/>
              <a:tabLst/>
              <a:defRPr/>
            </a:pPr>
            <a:r>
              <a:rPr kumimoji="0" lang="en-US" sz="1600" b="0"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Verdana" panose="020B0604030504040204" pitchFamily="34" charset="0"/>
                <a:sym typeface="Calibri"/>
              </a:rPr>
              <a:t>Total People with HIV in Southern Arizona: </a:t>
            </a:r>
            <a:r>
              <a:rPr kumimoji="0" lang="en-US" sz="16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Verdana" panose="020B0604030504040204" pitchFamily="34" charset="0"/>
                <a:sym typeface="Calibri"/>
              </a:rPr>
              <a:t>3,186</a:t>
            </a:r>
          </a:p>
          <a:p>
            <a:pPr marL="0" marR="0" lvl="0" indent="0" algn="l" defTabSz="914400" rtl="0" eaLnBrk="1" fontAlgn="auto" latinLnBrk="0" hangingPunct="1">
              <a:lnSpc>
                <a:spcPct val="100000"/>
              </a:lnSpc>
              <a:spcBef>
                <a:spcPts val="0"/>
              </a:spcBef>
              <a:spcAft>
                <a:spcPts val="0"/>
              </a:spcAft>
              <a:buClr>
                <a:srgbClr val="222222"/>
              </a:buClr>
              <a:buSzPts val="1800"/>
              <a:buFontTx/>
              <a:buNone/>
              <a:tabLst/>
              <a:defRPr/>
            </a:pPr>
            <a:endParaRPr kumimoji="0" lang="en-US" sz="16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Verdana" panose="020B0604030504040204" pitchFamily="34" charset="0"/>
              <a:sym typeface="Calibri"/>
            </a:endParaRPr>
          </a:p>
          <a:p>
            <a:pPr marL="548640" marR="0" lvl="1" indent="0" algn="l" defTabSz="914400" rtl="0" eaLnBrk="1" fontAlgn="auto" latinLnBrk="0" hangingPunct="1">
              <a:lnSpc>
                <a:spcPct val="100000"/>
              </a:lnSpc>
              <a:spcBef>
                <a:spcPts val="0"/>
              </a:spcBef>
              <a:spcAft>
                <a:spcPts val="0"/>
              </a:spcAft>
              <a:buClr>
                <a:srgbClr val="AB0520"/>
              </a:buClr>
              <a:buSzPts val="1600"/>
              <a:buFont typeface="Arial" panose="020B0604020202020204" pitchFamily="34" charset="0"/>
              <a:buChar char="•"/>
              <a:tabLst/>
              <a:defRPr/>
            </a:pPr>
            <a:r>
              <a:rPr kumimoji="0" lang="en-US" sz="1600" b="0"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Verdana" panose="020B0604030504040204" pitchFamily="34" charset="0"/>
                <a:sym typeface="Calibri"/>
              </a:rPr>
              <a:t>	Pima – 2,863</a:t>
            </a:r>
          </a:p>
          <a:p>
            <a:pPr marL="548640" marR="0" lvl="1" indent="0" algn="l" defTabSz="914400" rtl="0" eaLnBrk="1" fontAlgn="auto" latinLnBrk="0" hangingPunct="1">
              <a:lnSpc>
                <a:spcPct val="100000"/>
              </a:lnSpc>
              <a:spcBef>
                <a:spcPts val="0"/>
              </a:spcBef>
              <a:spcAft>
                <a:spcPts val="0"/>
              </a:spcAft>
              <a:buClr>
                <a:srgbClr val="AB0520"/>
              </a:buClr>
              <a:buSzPts val="1600"/>
              <a:buFont typeface="Arial" panose="020B0604020202020204" pitchFamily="34" charset="0"/>
              <a:buChar char="•"/>
              <a:tabLst/>
              <a:defRPr/>
            </a:pPr>
            <a:r>
              <a:rPr kumimoji="0" lang="en-US" sz="1600" b="0"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Verdana" panose="020B0604030504040204" pitchFamily="34" charset="0"/>
                <a:sym typeface="Calibri"/>
              </a:rPr>
              <a:t>   	Cochise – 228</a:t>
            </a:r>
          </a:p>
          <a:p>
            <a:pPr marL="548640" marR="0" lvl="1" indent="0" algn="l" defTabSz="914400" rtl="0" eaLnBrk="1" fontAlgn="auto" latinLnBrk="0" hangingPunct="1">
              <a:lnSpc>
                <a:spcPct val="100000"/>
              </a:lnSpc>
              <a:spcBef>
                <a:spcPts val="0"/>
              </a:spcBef>
              <a:spcAft>
                <a:spcPts val="0"/>
              </a:spcAft>
              <a:buClr>
                <a:srgbClr val="AB0520"/>
              </a:buClr>
              <a:buSzPts val="1600"/>
              <a:buFont typeface="Arial" panose="020B0604020202020204" pitchFamily="34" charset="0"/>
              <a:buChar char="•"/>
              <a:tabLst/>
              <a:defRPr/>
            </a:pPr>
            <a:r>
              <a:rPr kumimoji="0" lang="en-US" sz="1600" b="0"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Verdana" panose="020B0604030504040204" pitchFamily="34" charset="0"/>
                <a:sym typeface="Calibri"/>
              </a:rPr>
              <a:t>	Santa Cruz – 53</a:t>
            </a:r>
          </a:p>
          <a:p>
            <a:pPr marL="548640" marR="0" lvl="1" indent="0" algn="l" defTabSz="914400" rtl="0" eaLnBrk="1" fontAlgn="auto" latinLnBrk="0" hangingPunct="1">
              <a:lnSpc>
                <a:spcPct val="100000"/>
              </a:lnSpc>
              <a:spcBef>
                <a:spcPts val="0"/>
              </a:spcBef>
              <a:spcAft>
                <a:spcPts val="0"/>
              </a:spcAft>
              <a:buClr>
                <a:srgbClr val="AB0520"/>
              </a:buClr>
              <a:buSzPts val="1600"/>
              <a:buFont typeface="Arial" panose="020B0604020202020204" pitchFamily="34" charset="0"/>
              <a:buChar char="•"/>
              <a:tabLst/>
              <a:defRPr/>
            </a:pPr>
            <a:r>
              <a:rPr kumimoji="0" lang="en-US" sz="1600" b="0"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Verdana" panose="020B0604030504040204" pitchFamily="34" charset="0"/>
                <a:sym typeface="Calibri"/>
              </a:rPr>
              <a:t>	Graham – 35</a:t>
            </a:r>
          </a:p>
          <a:p>
            <a:pPr marL="548640" marR="0" lvl="1" indent="0" algn="l" defTabSz="914400" rtl="0" eaLnBrk="1" fontAlgn="auto" latinLnBrk="0" hangingPunct="1">
              <a:lnSpc>
                <a:spcPct val="100000"/>
              </a:lnSpc>
              <a:spcBef>
                <a:spcPts val="0"/>
              </a:spcBef>
              <a:spcAft>
                <a:spcPts val="0"/>
              </a:spcAft>
              <a:buClr>
                <a:srgbClr val="AB0520"/>
              </a:buClr>
              <a:buSzPts val="1600"/>
              <a:buFont typeface="Arial" panose="020B0604020202020204" pitchFamily="34" charset="0"/>
              <a:buChar char="•"/>
              <a:tabLst/>
              <a:defRPr/>
            </a:pPr>
            <a:r>
              <a:rPr kumimoji="0" lang="en-US" sz="1600" b="0"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Verdana" panose="020B0604030504040204" pitchFamily="34" charset="0"/>
                <a:sym typeface="Calibri"/>
              </a:rPr>
              <a:t>	Greenlee – 7</a:t>
            </a:r>
          </a:p>
          <a:p>
            <a:pPr marL="0" marR="0" lvl="0" indent="0" algn="l" defTabSz="914400" rtl="0" eaLnBrk="1" fontAlgn="auto" latinLnBrk="0" hangingPunct="1">
              <a:lnSpc>
                <a:spcPct val="100000"/>
              </a:lnSpc>
              <a:spcBef>
                <a:spcPts val="0"/>
              </a:spcBef>
              <a:spcAft>
                <a:spcPts val="0"/>
              </a:spcAft>
              <a:buClr>
                <a:srgbClr val="000000"/>
              </a:buClr>
              <a:buSzPts val="1600"/>
              <a:buFontTx/>
              <a:buNone/>
              <a:tabLst/>
              <a:defRPr/>
            </a:pPr>
            <a:r>
              <a:rPr kumimoji="0" lang="en-US" sz="1600" b="0"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Verdana" panose="020B0604030504040204" pitchFamily="34" charset="0"/>
                <a:sym typeface="Calibri"/>
              </a:rPr>
              <a:t>	</a:t>
            </a:r>
          </a:p>
          <a:p>
            <a:pPr marL="0" marR="0" lvl="0" indent="0" algn="l" defTabSz="914400" rtl="0" eaLnBrk="1" fontAlgn="auto" latinLnBrk="0" hangingPunct="1">
              <a:lnSpc>
                <a:spcPct val="100000"/>
              </a:lnSpc>
              <a:spcBef>
                <a:spcPts val="0"/>
              </a:spcBef>
              <a:spcAft>
                <a:spcPts val="0"/>
              </a:spcAft>
              <a:buClr>
                <a:srgbClr val="222222"/>
              </a:buClr>
              <a:buSzPts val="1800"/>
              <a:buFontTx/>
              <a:buNone/>
              <a:tabLst/>
              <a:defRPr/>
            </a:pPr>
            <a:r>
              <a:rPr kumimoji="0" lang="en-US" sz="1600" b="0" i="0" u="none" strike="noStrike" kern="1200" cap="none" spc="0" normalizeH="0" baseline="0" noProof="0" dirty="0">
                <a:ln>
                  <a:noFill/>
                </a:ln>
                <a:solidFill>
                  <a:srgbClr val="002060"/>
                </a:solidFill>
                <a:effectLst/>
                <a:uLnTx/>
                <a:uFillTx/>
                <a:latin typeface="Verdana"/>
                <a:ea typeface="Verdana"/>
                <a:cs typeface="Verdana"/>
                <a:sym typeface="Calibri"/>
              </a:rPr>
              <a:t>Total Ryan White Service Providers: </a:t>
            </a:r>
            <a:r>
              <a:rPr kumimoji="0" lang="en-US" sz="1600" b="1" i="0" u="none" strike="noStrike" kern="1200" cap="none" spc="0" normalizeH="0" baseline="0" noProof="0" dirty="0">
                <a:ln>
                  <a:noFill/>
                </a:ln>
                <a:solidFill>
                  <a:srgbClr val="C00000"/>
                </a:solidFill>
                <a:effectLst/>
                <a:uLnTx/>
                <a:uFillTx/>
                <a:latin typeface="Verdana"/>
                <a:ea typeface="Verdana"/>
                <a:cs typeface="Verdana"/>
                <a:sym typeface="Calibri"/>
              </a:rPr>
              <a:t>4</a:t>
            </a:r>
            <a:endParaRPr kumimoji="0" lang="en-US" sz="16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
                <a:srgbClr val="222222"/>
              </a:buClr>
              <a:buSzPts val="1800"/>
              <a:buFontTx/>
              <a:buNone/>
              <a:tabLst/>
              <a:defRPr/>
            </a:pPr>
            <a:endParaRPr kumimoji="0" lang="en-US" sz="16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Verdana" panose="020B0604030504040204" pitchFamily="34" charset="0"/>
              <a:sym typeface="Calibri"/>
            </a:endParaRPr>
          </a:p>
          <a:p>
            <a:pPr marL="640080" marR="0" lvl="1" indent="-91440" algn="l" defTabSz="914400" rtl="0" eaLnBrk="1" fontAlgn="auto" latinLnBrk="0" hangingPunct="1">
              <a:lnSpc>
                <a:spcPct val="100000"/>
              </a:lnSpc>
              <a:spcBef>
                <a:spcPts val="0"/>
              </a:spcBef>
              <a:spcAft>
                <a:spcPts val="0"/>
              </a:spcAft>
              <a:buClr>
                <a:srgbClr val="C00000"/>
              </a:buClr>
              <a:buSzPts val="1600"/>
              <a:buFont typeface="Arial" panose="020B0604020202020204" pitchFamily="34" charset="0"/>
              <a:buChar char="•"/>
              <a:tabLst/>
              <a:defRPr/>
            </a:pPr>
            <a:r>
              <a:rPr kumimoji="0" lang="en-US" sz="1600" b="0"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Verdana" panose="020B0604030504040204" pitchFamily="34" charset="0"/>
                <a:sym typeface="Calibri"/>
              </a:rPr>
              <a:t>	UA’s Petersen HIV Clinic</a:t>
            </a:r>
          </a:p>
          <a:p>
            <a:pPr marL="640080" marR="0" lvl="1" indent="-91440" algn="l" defTabSz="914400" rtl="0" eaLnBrk="1" fontAlgn="auto" latinLnBrk="0" hangingPunct="1">
              <a:lnSpc>
                <a:spcPct val="100000"/>
              </a:lnSpc>
              <a:spcBef>
                <a:spcPts val="0"/>
              </a:spcBef>
              <a:spcAft>
                <a:spcPts val="0"/>
              </a:spcAft>
              <a:buClr>
                <a:srgbClr val="C00000"/>
              </a:buClr>
              <a:buSzPts val="1600"/>
              <a:buFont typeface="Arial" panose="020B0604020202020204" pitchFamily="34" charset="0"/>
              <a:buChar char="•"/>
              <a:tabLst/>
              <a:defRPr/>
            </a:pPr>
            <a:r>
              <a:rPr kumimoji="0" lang="en-US" sz="1600" b="0"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Verdana" panose="020B0604030504040204" pitchFamily="34" charset="0"/>
                <a:sym typeface="Calibri"/>
              </a:rPr>
              <a:t>	El Rio SIA </a:t>
            </a:r>
          </a:p>
          <a:p>
            <a:pPr marL="640080" marR="0" lvl="1" indent="-91440" algn="l" defTabSz="914400" rtl="0" eaLnBrk="1" fontAlgn="auto" latinLnBrk="0" hangingPunct="1">
              <a:lnSpc>
                <a:spcPct val="100000"/>
              </a:lnSpc>
              <a:spcBef>
                <a:spcPts val="0"/>
              </a:spcBef>
              <a:spcAft>
                <a:spcPts val="0"/>
              </a:spcAft>
              <a:buClr>
                <a:srgbClr val="C00000"/>
              </a:buClr>
              <a:buSzPts val="1600"/>
              <a:buFont typeface="Arial" panose="020B0604020202020204" pitchFamily="34" charset="0"/>
              <a:buChar char="•"/>
              <a:tabLst/>
              <a:defRPr/>
            </a:pPr>
            <a:r>
              <a:rPr kumimoji="0" lang="en-US" sz="1600" b="0"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Verdana" panose="020B0604030504040204" pitchFamily="34" charset="0"/>
                <a:sym typeface="Calibri"/>
              </a:rPr>
              <a:t>	Southern Arizona AIDS  Foundation</a:t>
            </a:r>
          </a:p>
          <a:p>
            <a:pPr marL="640080" marR="0" lvl="1" indent="-91440" algn="l" defTabSz="914400" rtl="0" eaLnBrk="1" fontAlgn="auto" latinLnBrk="0" hangingPunct="1">
              <a:lnSpc>
                <a:spcPct val="100000"/>
              </a:lnSpc>
              <a:spcBef>
                <a:spcPts val="0"/>
              </a:spcBef>
              <a:spcAft>
                <a:spcPts val="0"/>
              </a:spcAft>
              <a:buClr>
                <a:srgbClr val="C00000"/>
              </a:buClr>
              <a:buSzPts val="1600"/>
              <a:buFont typeface="Arial" panose="020B0604020202020204" pitchFamily="34" charset="0"/>
              <a:buChar char="•"/>
              <a:tabLst/>
              <a:defRPr/>
            </a:pPr>
            <a:r>
              <a:rPr kumimoji="0" lang="en-US" sz="1600" b="0" i="0" u="none" strike="noStrike" kern="1200" cap="none" spc="0" normalizeH="0" baseline="0" noProof="0" dirty="0">
                <a:ln>
                  <a:noFill/>
                </a:ln>
                <a:solidFill>
                  <a:srgbClr val="002060"/>
                </a:solidFill>
                <a:effectLst/>
                <a:uLnTx/>
                <a:uFillTx/>
                <a:latin typeface="Verdana"/>
                <a:ea typeface="Verdana"/>
                <a:cs typeface="Verdana"/>
              </a:rPr>
              <a:t> 	Pima County Health Department</a:t>
            </a:r>
            <a:endParaRPr kumimoji="0" lang="en-US" sz="1600" b="0"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600"/>
              <a:buFontTx/>
              <a:buNone/>
              <a:tabLst/>
              <a:defRPr/>
            </a:pPr>
            <a:endParaRPr kumimoji="0" lang="en-US" sz="1600" b="0"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Verdana" panose="020B0604030504040204" pitchFamily="34" charset="0"/>
              <a:sym typeface="Calibri"/>
            </a:endParaRPr>
          </a:p>
          <a:p>
            <a:pPr marL="0" marR="0" lvl="0" indent="0" algn="l" defTabSz="914400" rtl="0" eaLnBrk="1" fontAlgn="auto" latinLnBrk="0" hangingPunct="1">
              <a:lnSpc>
                <a:spcPct val="100000"/>
              </a:lnSpc>
              <a:spcBef>
                <a:spcPts val="0"/>
              </a:spcBef>
              <a:spcAft>
                <a:spcPts val="0"/>
              </a:spcAft>
              <a:buClr>
                <a:srgbClr val="222222"/>
              </a:buClr>
              <a:buSzPts val="1800"/>
              <a:buFontTx/>
              <a:buNone/>
              <a:tabLst/>
              <a:defRPr/>
            </a:pPr>
            <a:r>
              <a:rPr kumimoji="0" lang="en-US" sz="1600" b="0"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Verdana" panose="020B0604030504040204" pitchFamily="34" charset="0"/>
                <a:sym typeface="Calibri"/>
              </a:rPr>
              <a:t>Total UA Petersen Clinic patients: </a:t>
            </a:r>
            <a:r>
              <a:rPr kumimoji="0" lang="en-US" sz="16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Verdana" panose="020B0604030504040204" pitchFamily="34" charset="0"/>
                <a:sym typeface="Calibri"/>
              </a:rPr>
              <a:t>+/- 865</a:t>
            </a:r>
          </a:p>
        </p:txBody>
      </p:sp>
      <p:sp>
        <p:nvSpPr>
          <p:cNvPr id="10" name="Title 1">
            <a:extLst>
              <a:ext uri="{FF2B5EF4-FFF2-40B4-BE49-F238E27FC236}">
                <a16:creationId xmlns:a16="http://schemas.microsoft.com/office/drawing/2014/main" id="{9E97325B-204E-4E7E-A260-B2AD06330F68}"/>
              </a:ext>
            </a:extLst>
          </p:cNvPr>
          <p:cNvSpPr>
            <a:spLocks noGrp="1"/>
          </p:cNvSpPr>
          <p:nvPr>
            <p:ph type="title"/>
          </p:nvPr>
        </p:nvSpPr>
        <p:spPr>
          <a:xfrm>
            <a:off x="237312" y="118613"/>
            <a:ext cx="11087425" cy="1143000"/>
          </a:xfrm>
        </p:spPr>
        <p:txBody>
          <a:bodyPr/>
          <a:lstStyle/>
          <a:p>
            <a:r>
              <a:rPr lang="en-US" sz="4000" b="1" dirty="0">
                <a:solidFill>
                  <a:srgbClr val="C00000"/>
                </a:solidFill>
                <a:latin typeface="MV Boli" panose="02000500030200090000" pitchFamily="2" charset="0"/>
                <a:cs typeface="MV Boli" panose="02000500030200090000" pitchFamily="2" charset="0"/>
              </a:rPr>
              <a:t>HIV in Arizona </a:t>
            </a:r>
          </a:p>
        </p:txBody>
      </p:sp>
    </p:spTree>
    <p:extLst>
      <p:ext uri="{BB962C8B-B14F-4D97-AF65-F5344CB8AC3E}">
        <p14:creationId xmlns:p14="http://schemas.microsoft.com/office/powerpoint/2010/main" val="9288451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solidFill>
                  <a:srgbClr val="C00000"/>
                </a:solidFill>
                <a:latin typeface="MV Boli" panose="02000500030200090000" pitchFamily="2" charset="0"/>
                <a:cs typeface="MV Boli" panose="02000500030200090000" pitchFamily="2" charset="0"/>
              </a:rPr>
              <a:t>HIV Basics  </a:t>
            </a:r>
          </a:p>
        </p:txBody>
      </p:sp>
    </p:spTree>
    <p:extLst>
      <p:ext uri="{BB962C8B-B14F-4D97-AF65-F5344CB8AC3E}">
        <p14:creationId xmlns:p14="http://schemas.microsoft.com/office/powerpoint/2010/main" val="26252650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4" y="274639"/>
            <a:ext cx="11087425" cy="1143000"/>
          </a:xfrm>
          <a:prstGeom prst="rect">
            <a:avLst/>
          </a:prstGeom>
        </p:spPr>
        <p:txBody>
          <a:bodyPr anchor="ctr">
            <a:normAutofit/>
          </a:bodyPr>
          <a:lstStyle/>
          <a:p>
            <a:r>
              <a:rPr lang="en-US" dirty="0"/>
              <a:t>HIV Overview – 5-5-5</a:t>
            </a:r>
          </a:p>
        </p:txBody>
      </p:sp>
      <p:grpSp>
        <p:nvGrpSpPr>
          <p:cNvPr id="3" name="Group 2" descr="5 fluids containing HIV:&#10;-Blood, semen (pre-cum), vaginal fluid, breast milk, rectal fluid&#10;5 routes of transmission:&#10;-condomless sexual activity (anal, vaginal, oral), sharing IDU syringes/ works, vertical transmission, blood transfusion, occupational exposure &#10;5 conditions for trasmission ">
            <a:extLst>
              <a:ext uri="{FF2B5EF4-FFF2-40B4-BE49-F238E27FC236}">
                <a16:creationId xmlns:a16="http://schemas.microsoft.com/office/drawing/2014/main" id="{AAFD4751-22B8-FD47-BEDF-85E247135AEA}"/>
              </a:ext>
            </a:extLst>
          </p:cNvPr>
          <p:cNvGrpSpPr/>
          <p:nvPr/>
        </p:nvGrpSpPr>
        <p:grpSpPr>
          <a:xfrm>
            <a:off x="609604" y="1622502"/>
            <a:ext cx="11087425" cy="4322700"/>
            <a:chOff x="609604" y="1622502"/>
            <a:chExt cx="11087425" cy="4322700"/>
          </a:xfrm>
        </p:grpSpPr>
        <p:sp>
          <p:nvSpPr>
            <p:cNvPr id="4" name="Freeform 3" descr="5 fluids containing HIV:&#10;-Blood, semen (pre-cum), vaginal fluid, breast milk, rectal fluid&#10;5 routes of transmission:&#10;-condomless sexual activity (anal, vaginal, oral), sharing IDU syringes/ works, vertical transmission, blood transfusion, occupational exposure &#10;5 conditions for trasmission ">
              <a:extLst>
                <a:ext uri="{FF2B5EF4-FFF2-40B4-BE49-F238E27FC236}">
                  <a16:creationId xmlns:a16="http://schemas.microsoft.com/office/drawing/2014/main" id="{33F241E4-9CF1-784C-AAEA-AC70CB024F6D}"/>
                </a:ext>
              </a:extLst>
            </p:cNvPr>
            <p:cNvSpPr/>
            <p:nvPr/>
          </p:nvSpPr>
          <p:spPr>
            <a:xfrm>
              <a:off x="609604" y="1843902"/>
              <a:ext cx="11087425" cy="1559250"/>
            </a:xfrm>
            <a:custGeom>
              <a:avLst/>
              <a:gdLst>
                <a:gd name="connsiteX0" fmla="*/ 0 w 11087425"/>
                <a:gd name="connsiteY0" fmla="*/ 0 h 1559250"/>
                <a:gd name="connsiteX1" fmla="*/ 11087425 w 11087425"/>
                <a:gd name="connsiteY1" fmla="*/ 0 h 1559250"/>
                <a:gd name="connsiteX2" fmla="*/ 11087425 w 11087425"/>
                <a:gd name="connsiteY2" fmla="*/ 1559250 h 1559250"/>
                <a:gd name="connsiteX3" fmla="*/ 0 w 11087425"/>
                <a:gd name="connsiteY3" fmla="*/ 1559250 h 1559250"/>
                <a:gd name="connsiteX4" fmla="*/ 0 w 11087425"/>
                <a:gd name="connsiteY4" fmla="*/ 0 h 1559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87425" h="1559250">
                  <a:moveTo>
                    <a:pt x="0" y="0"/>
                  </a:moveTo>
                  <a:lnTo>
                    <a:pt x="11087425" y="0"/>
                  </a:lnTo>
                  <a:lnTo>
                    <a:pt x="11087425" y="1559250"/>
                  </a:lnTo>
                  <a:lnTo>
                    <a:pt x="0" y="1559250"/>
                  </a:lnTo>
                  <a:lnTo>
                    <a:pt x="0" y="0"/>
                  </a:lnTo>
                  <a:close/>
                </a:path>
              </a:pathLst>
            </a:custGeom>
            <a:ln>
              <a:solidFill>
                <a:schemeClr val="accent6"/>
              </a:solidFill>
            </a:ln>
          </p:spPr>
          <p:style>
            <a:lnRef idx="1">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60507" tIns="312420" rIns="860507"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t>Blood</a:t>
              </a:r>
            </a:p>
            <a:p>
              <a:pPr marL="114300" lvl="1" indent="-114300" algn="l" defTabSz="666750">
                <a:lnSpc>
                  <a:spcPct val="90000"/>
                </a:lnSpc>
                <a:spcBef>
                  <a:spcPct val="0"/>
                </a:spcBef>
                <a:spcAft>
                  <a:spcPct val="15000"/>
                </a:spcAft>
                <a:buChar char="•"/>
              </a:pPr>
              <a:r>
                <a:rPr lang="en-US" sz="1500" kern="1200"/>
                <a:t>Semen (pre-cum)</a:t>
              </a:r>
            </a:p>
            <a:p>
              <a:pPr marL="114300" lvl="1" indent="-114300" algn="l" defTabSz="666750">
                <a:lnSpc>
                  <a:spcPct val="90000"/>
                </a:lnSpc>
                <a:spcBef>
                  <a:spcPct val="0"/>
                </a:spcBef>
                <a:spcAft>
                  <a:spcPct val="15000"/>
                </a:spcAft>
                <a:buChar char="•"/>
              </a:pPr>
              <a:r>
                <a:rPr lang="en-US" sz="1500" kern="1200" dirty="0"/>
                <a:t>Vaginal Fluid</a:t>
              </a:r>
            </a:p>
            <a:p>
              <a:pPr marL="114300" lvl="1" indent="-114300" algn="l" defTabSz="666750">
                <a:lnSpc>
                  <a:spcPct val="90000"/>
                </a:lnSpc>
                <a:spcBef>
                  <a:spcPct val="0"/>
                </a:spcBef>
                <a:spcAft>
                  <a:spcPct val="15000"/>
                </a:spcAft>
                <a:buChar char="•"/>
              </a:pPr>
              <a:r>
                <a:rPr lang="en-US" sz="1500" kern="1200"/>
                <a:t>Breast Milk</a:t>
              </a:r>
            </a:p>
            <a:p>
              <a:pPr marL="114300" lvl="1" indent="-114300" algn="l" defTabSz="666750">
                <a:lnSpc>
                  <a:spcPct val="90000"/>
                </a:lnSpc>
                <a:spcBef>
                  <a:spcPct val="0"/>
                </a:spcBef>
                <a:spcAft>
                  <a:spcPct val="15000"/>
                </a:spcAft>
                <a:buChar char="•"/>
              </a:pPr>
              <a:r>
                <a:rPr lang="en-US" sz="1500" kern="1200"/>
                <a:t>Rectal Fluid</a:t>
              </a:r>
            </a:p>
          </p:txBody>
        </p:sp>
        <p:sp>
          <p:nvSpPr>
            <p:cNvPr id="6" name="Freeform 5">
              <a:extLst>
                <a:ext uri="{FF2B5EF4-FFF2-40B4-BE49-F238E27FC236}">
                  <a16:creationId xmlns:a16="http://schemas.microsoft.com/office/drawing/2014/main" id="{83765888-899F-2D44-9031-7BF2468CF36A}"/>
                </a:ext>
              </a:extLst>
            </p:cNvPr>
            <p:cNvSpPr/>
            <p:nvPr/>
          </p:nvSpPr>
          <p:spPr>
            <a:xfrm>
              <a:off x="1163975" y="1622502"/>
              <a:ext cx="7761197" cy="442800"/>
            </a:xfrm>
            <a:custGeom>
              <a:avLst/>
              <a:gdLst>
                <a:gd name="connsiteX0" fmla="*/ 0 w 7761197"/>
                <a:gd name="connsiteY0" fmla="*/ 73801 h 442800"/>
                <a:gd name="connsiteX1" fmla="*/ 73801 w 7761197"/>
                <a:gd name="connsiteY1" fmla="*/ 0 h 442800"/>
                <a:gd name="connsiteX2" fmla="*/ 7687396 w 7761197"/>
                <a:gd name="connsiteY2" fmla="*/ 0 h 442800"/>
                <a:gd name="connsiteX3" fmla="*/ 7761197 w 7761197"/>
                <a:gd name="connsiteY3" fmla="*/ 73801 h 442800"/>
                <a:gd name="connsiteX4" fmla="*/ 7761197 w 7761197"/>
                <a:gd name="connsiteY4" fmla="*/ 368999 h 442800"/>
                <a:gd name="connsiteX5" fmla="*/ 7687396 w 7761197"/>
                <a:gd name="connsiteY5" fmla="*/ 442800 h 442800"/>
                <a:gd name="connsiteX6" fmla="*/ 73801 w 7761197"/>
                <a:gd name="connsiteY6" fmla="*/ 442800 h 442800"/>
                <a:gd name="connsiteX7" fmla="*/ 0 w 7761197"/>
                <a:gd name="connsiteY7" fmla="*/ 368999 h 442800"/>
                <a:gd name="connsiteX8" fmla="*/ 0 w 7761197"/>
                <a:gd name="connsiteY8"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61197" h="442800">
                  <a:moveTo>
                    <a:pt x="0" y="73801"/>
                  </a:moveTo>
                  <a:cubicBezTo>
                    <a:pt x="0" y="33042"/>
                    <a:pt x="33042" y="0"/>
                    <a:pt x="73801" y="0"/>
                  </a:cubicBezTo>
                  <a:lnTo>
                    <a:pt x="7687396" y="0"/>
                  </a:lnTo>
                  <a:cubicBezTo>
                    <a:pt x="7728155" y="0"/>
                    <a:pt x="7761197" y="33042"/>
                    <a:pt x="7761197" y="73801"/>
                  </a:cubicBezTo>
                  <a:lnTo>
                    <a:pt x="7761197" y="368999"/>
                  </a:lnTo>
                  <a:cubicBezTo>
                    <a:pt x="7761197" y="409758"/>
                    <a:pt x="7728155" y="442800"/>
                    <a:pt x="7687396" y="442800"/>
                  </a:cubicBezTo>
                  <a:lnTo>
                    <a:pt x="73801" y="442800"/>
                  </a:lnTo>
                  <a:cubicBezTo>
                    <a:pt x="33042" y="442800"/>
                    <a:pt x="0" y="409758"/>
                    <a:pt x="0" y="368999"/>
                  </a:cubicBezTo>
                  <a:lnTo>
                    <a:pt x="0" y="73801"/>
                  </a:lnTo>
                  <a:close/>
                </a:path>
              </a:pathLst>
            </a:custGeom>
            <a:solidFill>
              <a:schemeClr val="accent4">
                <a:lumMod val="20000"/>
                <a:lumOff val="80000"/>
              </a:schemeClr>
            </a:solid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spcFirstLastPara="0" vert="horz" wrap="square" lIns="314971" tIns="21616" rIns="314971" bIns="21616" numCol="1" spcCol="1270" anchor="ctr" anchorCtr="0">
              <a:noAutofit/>
            </a:bodyPr>
            <a:lstStyle/>
            <a:p>
              <a:pPr marL="0" lvl="0" indent="0" algn="l" defTabSz="666750">
                <a:lnSpc>
                  <a:spcPct val="90000"/>
                </a:lnSpc>
                <a:spcBef>
                  <a:spcPct val="0"/>
                </a:spcBef>
                <a:spcAft>
                  <a:spcPct val="35000"/>
                </a:spcAft>
                <a:buNone/>
              </a:pPr>
              <a:r>
                <a:rPr lang="en-US" sz="1500" kern="1200" dirty="0">
                  <a:solidFill>
                    <a:schemeClr val="tx1"/>
                  </a:solidFill>
                </a:rPr>
                <a:t>5 fluids containing HIV</a:t>
              </a:r>
            </a:p>
          </p:txBody>
        </p:sp>
        <p:sp>
          <p:nvSpPr>
            <p:cNvPr id="7" name="Freeform 6">
              <a:extLst>
                <a:ext uri="{FF2B5EF4-FFF2-40B4-BE49-F238E27FC236}">
                  <a16:creationId xmlns:a16="http://schemas.microsoft.com/office/drawing/2014/main" id="{A8A22662-2050-244E-8F38-CB617BDB3269}"/>
                </a:ext>
              </a:extLst>
            </p:cNvPr>
            <p:cNvSpPr/>
            <p:nvPr/>
          </p:nvSpPr>
          <p:spPr>
            <a:xfrm>
              <a:off x="609604" y="3705552"/>
              <a:ext cx="11087425" cy="1559250"/>
            </a:xfrm>
            <a:custGeom>
              <a:avLst/>
              <a:gdLst>
                <a:gd name="connsiteX0" fmla="*/ 0 w 11087425"/>
                <a:gd name="connsiteY0" fmla="*/ 0 h 1559250"/>
                <a:gd name="connsiteX1" fmla="*/ 11087425 w 11087425"/>
                <a:gd name="connsiteY1" fmla="*/ 0 h 1559250"/>
                <a:gd name="connsiteX2" fmla="*/ 11087425 w 11087425"/>
                <a:gd name="connsiteY2" fmla="*/ 1559250 h 1559250"/>
                <a:gd name="connsiteX3" fmla="*/ 0 w 11087425"/>
                <a:gd name="connsiteY3" fmla="*/ 1559250 h 1559250"/>
                <a:gd name="connsiteX4" fmla="*/ 0 w 11087425"/>
                <a:gd name="connsiteY4" fmla="*/ 0 h 1559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87425" h="1559250">
                  <a:moveTo>
                    <a:pt x="0" y="0"/>
                  </a:moveTo>
                  <a:lnTo>
                    <a:pt x="11087425" y="0"/>
                  </a:lnTo>
                  <a:lnTo>
                    <a:pt x="11087425" y="1559250"/>
                  </a:lnTo>
                  <a:lnTo>
                    <a:pt x="0" y="1559250"/>
                  </a:lnTo>
                  <a:lnTo>
                    <a:pt x="0" y="0"/>
                  </a:lnTo>
                  <a:close/>
                </a:path>
              </a:pathLst>
            </a:custGeom>
            <a:ln>
              <a:solidFill>
                <a:schemeClr val="accent6"/>
              </a:solidFill>
            </a:ln>
          </p:spPr>
          <p:style>
            <a:lnRef idx="1">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60507" tIns="312420" rIns="860507"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t>Condomless Sexual Activity (Anal, Vaginal, Oral)</a:t>
              </a:r>
            </a:p>
            <a:p>
              <a:pPr marL="114300" lvl="1" indent="-114300" algn="l" defTabSz="666750">
                <a:lnSpc>
                  <a:spcPct val="90000"/>
                </a:lnSpc>
                <a:spcBef>
                  <a:spcPct val="0"/>
                </a:spcBef>
                <a:spcAft>
                  <a:spcPct val="15000"/>
                </a:spcAft>
                <a:buChar char="•"/>
              </a:pPr>
              <a:r>
                <a:rPr lang="en-US" sz="1500" kern="1200"/>
                <a:t>Sharing IDU syringes/works</a:t>
              </a:r>
            </a:p>
            <a:p>
              <a:pPr marL="114300" lvl="1" indent="-114300" algn="l" defTabSz="666750">
                <a:lnSpc>
                  <a:spcPct val="90000"/>
                </a:lnSpc>
                <a:spcBef>
                  <a:spcPct val="0"/>
                </a:spcBef>
                <a:spcAft>
                  <a:spcPct val="15000"/>
                </a:spcAft>
                <a:buChar char="•"/>
              </a:pPr>
              <a:r>
                <a:rPr lang="en-US" sz="1500" kern="1200"/>
                <a:t>Vertical Transmission</a:t>
              </a:r>
            </a:p>
            <a:p>
              <a:pPr marL="114300" lvl="1" indent="-114300" algn="l" defTabSz="666750">
                <a:lnSpc>
                  <a:spcPct val="90000"/>
                </a:lnSpc>
                <a:spcBef>
                  <a:spcPct val="0"/>
                </a:spcBef>
                <a:spcAft>
                  <a:spcPct val="15000"/>
                </a:spcAft>
                <a:buChar char="•"/>
              </a:pPr>
              <a:r>
                <a:rPr lang="en-US" sz="1500" kern="1200"/>
                <a:t>Blood Transfusion</a:t>
              </a:r>
            </a:p>
            <a:p>
              <a:pPr marL="114300" lvl="1" indent="-114300" algn="l" defTabSz="666750">
                <a:lnSpc>
                  <a:spcPct val="90000"/>
                </a:lnSpc>
                <a:spcBef>
                  <a:spcPct val="0"/>
                </a:spcBef>
                <a:spcAft>
                  <a:spcPct val="15000"/>
                </a:spcAft>
                <a:buChar char="•"/>
              </a:pPr>
              <a:r>
                <a:rPr lang="en-US" sz="1500" kern="1200"/>
                <a:t>Occupational Exposure</a:t>
              </a:r>
            </a:p>
          </p:txBody>
        </p:sp>
        <p:sp>
          <p:nvSpPr>
            <p:cNvPr id="8" name="Freeform 7">
              <a:extLst>
                <a:ext uri="{FF2B5EF4-FFF2-40B4-BE49-F238E27FC236}">
                  <a16:creationId xmlns:a16="http://schemas.microsoft.com/office/drawing/2014/main" id="{84D56EA2-4A37-AE44-9F4E-3E81D1B01681}"/>
                </a:ext>
              </a:extLst>
            </p:cNvPr>
            <p:cNvSpPr/>
            <p:nvPr/>
          </p:nvSpPr>
          <p:spPr>
            <a:xfrm>
              <a:off x="1163975" y="3484152"/>
              <a:ext cx="7761197" cy="442800"/>
            </a:xfrm>
            <a:custGeom>
              <a:avLst/>
              <a:gdLst>
                <a:gd name="connsiteX0" fmla="*/ 0 w 7761197"/>
                <a:gd name="connsiteY0" fmla="*/ 73801 h 442800"/>
                <a:gd name="connsiteX1" fmla="*/ 73801 w 7761197"/>
                <a:gd name="connsiteY1" fmla="*/ 0 h 442800"/>
                <a:gd name="connsiteX2" fmla="*/ 7687396 w 7761197"/>
                <a:gd name="connsiteY2" fmla="*/ 0 h 442800"/>
                <a:gd name="connsiteX3" fmla="*/ 7761197 w 7761197"/>
                <a:gd name="connsiteY3" fmla="*/ 73801 h 442800"/>
                <a:gd name="connsiteX4" fmla="*/ 7761197 w 7761197"/>
                <a:gd name="connsiteY4" fmla="*/ 368999 h 442800"/>
                <a:gd name="connsiteX5" fmla="*/ 7687396 w 7761197"/>
                <a:gd name="connsiteY5" fmla="*/ 442800 h 442800"/>
                <a:gd name="connsiteX6" fmla="*/ 73801 w 7761197"/>
                <a:gd name="connsiteY6" fmla="*/ 442800 h 442800"/>
                <a:gd name="connsiteX7" fmla="*/ 0 w 7761197"/>
                <a:gd name="connsiteY7" fmla="*/ 368999 h 442800"/>
                <a:gd name="connsiteX8" fmla="*/ 0 w 7761197"/>
                <a:gd name="connsiteY8"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61197" h="442800">
                  <a:moveTo>
                    <a:pt x="0" y="73801"/>
                  </a:moveTo>
                  <a:cubicBezTo>
                    <a:pt x="0" y="33042"/>
                    <a:pt x="33042" y="0"/>
                    <a:pt x="73801" y="0"/>
                  </a:cubicBezTo>
                  <a:lnTo>
                    <a:pt x="7687396" y="0"/>
                  </a:lnTo>
                  <a:cubicBezTo>
                    <a:pt x="7728155" y="0"/>
                    <a:pt x="7761197" y="33042"/>
                    <a:pt x="7761197" y="73801"/>
                  </a:cubicBezTo>
                  <a:lnTo>
                    <a:pt x="7761197" y="368999"/>
                  </a:lnTo>
                  <a:cubicBezTo>
                    <a:pt x="7761197" y="409758"/>
                    <a:pt x="7728155" y="442800"/>
                    <a:pt x="7687396" y="442800"/>
                  </a:cubicBezTo>
                  <a:lnTo>
                    <a:pt x="73801" y="442800"/>
                  </a:lnTo>
                  <a:cubicBezTo>
                    <a:pt x="33042" y="442800"/>
                    <a:pt x="0" y="409758"/>
                    <a:pt x="0" y="368999"/>
                  </a:cubicBezTo>
                  <a:lnTo>
                    <a:pt x="0" y="73801"/>
                  </a:lnTo>
                  <a:close/>
                </a:path>
              </a:pathLst>
            </a:custGeom>
            <a:solidFill>
              <a:schemeClr val="accent4">
                <a:lumMod val="20000"/>
                <a:lumOff val="80000"/>
              </a:schemeClr>
            </a:solid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spcFirstLastPara="0" vert="horz" wrap="square" lIns="314971" tIns="21616" rIns="314971" bIns="21616" numCol="1" spcCol="1270" anchor="ctr" anchorCtr="0">
              <a:noAutofit/>
            </a:bodyPr>
            <a:lstStyle/>
            <a:p>
              <a:pPr marL="0" lvl="0" indent="0" algn="l" defTabSz="666750">
                <a:lnSpc>
                  <a:spcPct val="90000"/>
                </a:lnSpc>
                <a:spcBef>
                  <a:spcPct val="0"/>
                </a:spcBef>
                <a:spcAft>
                  <a:spcPct val="35000"/>
                </a:spcAft>
                <a:buNone/>
              </a:pPr>
              <a:r>
                <a:rPr lang="en-US" sz="1500" kern="1200" dirty="0">
                  <a:solidFill>
                    <a:schemeClr val="tx1"/>
                  </a:solidFill>
                </a:rPr>
                <a:t>5 routes of transmission</a:t>
              </a:r>
            </a:p>
          </p:txBody>
        </p:sp>
        <p:sp>
          <p:nvSpPr>
            <p:cNvPr id="9" name="Rectangle 8">
              <a:extLst>
                <a:ext uri="{FF2B5EF4-FFF2-40B4-BE49-F238E27FC236}">
                  <a16:creationId xmlns:a16="http://schemas.microsoft.com/office/drawing/2014/main" id="{3C662521-422F-764E-8951-3FAEE77EB15A}"/>
                </a:ext>
              </a:extLst>
            </p:cNvPr>
            <p:cNvSpPr/>
            <p:nvPr/>
          </p:nvSpPr>
          <p:spPr>
            <a:xfrm>
              <a:off x="609604" y="5567202"/>
              <a:ext cx="11087425" cy="378000"/>
            </a:xfrm>
            <a:prstGeom prst="rect">
              <a:avLst/>
            </a:prstGeom>
            <a:ln>
              <a:solidFill>
                <a:schemeClr val="accent6"/>
              </a:solidFill>
            </a:ln>
          </p:spPr>
          <p:style>
            <a:lnRef idx="1">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 name="Freeform 9">
              <a:extLst>
                <a:ext uri="{FF2B5EF4-FFF2-40B4-BE49-F238E27FC236}">
                  <a16:creationId xmlns:a16="http://schemas.microsoft.com/office/drawing/2014/main" id="{56CA6560-77EC-D74E-BCE2-9692F393D028}"/>
                </a:ext>
              </a:extLst>
            </p:cNvPr>
            <p:cNvSpPr/>
            <p:nvPr/>
          </p:nvSpPr>
          <p:spPr>
            <a:xfrm>
              <a:off x="1163975" y="5345802"/>
              <a:ext cx="7761197" cy="442800"/>
            </a:xfrm>
            <a:custGeom>
              <a:avLst/>
              <a:gdLst>
                <a:gd name="connsiteX0" fmla="*/ 0 w 7761197"/>
                <a:gd name="connsiteY0" fmla="*/ 73801 h 442800"/>
                <a:gd name="connsiteX1" fmla="*/ 73801 w 7761197"/>
                <a:gd name="connsiteY1" fmla="*/ 0 h 442800"/>
                <a:gd name="connsiteX2" fmla="*/ 7687396 w 7761197"/>
                <a:gd name="connsiteY2" fmla="*/ 0 h 442800"/>
                <a:gd name="connsiteX3" fmla="*/ 7761197 w 7761197"/>
                <a:gd name="connsiteY3" fmla="*/ 73801 h 442800"/>
                <a:gd name="connsiteX4" fmla="*/ 7761197 w 7761197"/>
                <a:gd name="connsiteY4" fmla="*/ 368999 h 442800"/>
                <a:gd name="connsiteX5" fmla="*/ 7687396 w 7761197"/>
                <a:gd name="connsiteY5" fmla="*/ 442800 h 442800"/>
                <a:gd name="connsiteX6" fmla="*/ 73801 w 7761197"/>
                <a:gd name="connsiteY6" fmla="*/ 442800 h 442800"/>
                <a:gd name="connsiteX7" fmla="*/ 0 w 7761197"/>
                <a:gd name="connsiteY7" fmla="*/ 368999 h 442800"/>
                <a:gd name="connsiteX8" fmla="*/ 0 w 7761197"/>
                <a:gd name="connsiteY8"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61197" h="442800">
                  <a:moveTo>
                    <a:pt x="0" y="73801"/>
                  </a:moveTo>
                  <a:cubicBezTo>
                    <a:pt x="0" y="33042"/>
                    <a:pt x="33042" y="0"/>
                    <a:pt x="73801" y="0"/>
                  </a:cubicBezTo>
                  <a:lnTo>
                    <a:pt x="7687396" y="0"/>
                  </a:lnTo>
                  <a:cubicBezTo>
                    <a:pt x="7728155" y="0"/>
                    <a:pt x="7761197" y="33042"/>
                    <a:pt x="7761197" y="73801"/>
                  </a:cubicBezTo>
                  <a:lnTo>
                    <a:pt x="7761197" y="368999"/>
                  </a:lnTo>
                  <a:cubicBezTo>
                    <a:pt x="7761197" y="409758"/>
                    <a:pt x="7728155" y="442800"/>
                    <a:pt x="7687396" y="442800"/>
                  </a:cubicBezTo>
                  <a:lnTo>
                    <a:pt x="73801" y="442800"/>
                  </a:lnTo>
                  <a:cubicBezTo>
                    <a:pt x="33042" y="442800"/>
                    <a:pt x="0" y="409758"/>
                    <a:pt x="0" y="368999"/>
                  </a:cubicBezTo>
                  <a:lnTo>
                    <a:pt x="0" y="73801"/>
                  </a:lnTo>
                  <a:close/>
                </a:path>
              </a:pathLst>
            </a:custGeom>
            <a:solidFill>
              <a:schemeClr val="accent4">
                <a:lumMod val="20000"/>
                <a:lumOff val="80000"/>
              </a:schemeClr>
            </a:solid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spcFirstLastPara="0" vert="horz" wrap="square" lIns="314971" tIns="21616" rIns="314971" bIns="21616" numCol="1" spcCol="1270" anchor="ctr" anchorCtr="0">
              <a:noAutofit/>
            </a:bodyPr>
            <a:lstStyle/>
            <a:p>
              <a:pPr marL="0" lvl="0" indent="0" algn="l" defTabSz="666750">
                <a:lnSpc>
                  <a:spcPct val="90000"/>
                </a:lnSpc>
                <a:spcBef>
                  <a:spcPct val="0"/>
                </a:spcBef>
                <a:spcAft>
                  <a:spcPct val="35000"/>
                </a:spcAft>
                <a:buNone/>
              </a:pPr>
              <a:r>
                <a:rPr lang="en-US" sz="1500" kern="1200" dirty="0">
                  <a:solidFill>
                    <a:schemeClr val="tx1"/>
                  </a:solidFill>
                </a:rPr>
                <a:t>5 conditions for transmission</a:t>
              </a:r>
            </a:p>
          </p:txBody>
        </p:sp>
      </p:grpSp>
    </p:spTree>
    <p:extLst>
      <p:ext uri="{BB962C8B-B14F-4D97-AF65-F5344CB8AC3E}">
        <p14:creationId xmlns:p14="http://schemas.microsoft.com/office/powerpoint/2010/main" val="31329999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098A6-F862-474E-83A5-F41FBBEB209F}"/>
              </a:ext>
            </a:extLst>
          </p:cNvPr>
          <p:cNvSpPr>
            <a:spLocks noGrp="1"/>
          </p:cNvSpPr>
          <p:nvPr>
            <p:ph type="title"/>
          </p:nvPr>
        </p:nvSpPr>
        <p:spPr>
          <a:xfrm>
            <a:off x="368323" y="318199"/>
            <a:ext cx="9404723" cy="1400530"/>
          </a:xfrm>
        </p:spPr>
        <p:txBody>
          <a:bodyPr/>
          <a:lstStyle/>
          <a:p>
            <a:r>
              <a:rPr lang="en-US" dirty="0"/>
              <a:t>5 conditions for transmission</a:t>
            </a:r>
          </a:p>
        </p:txBody>
      </p:sp>
      <p:sp>
        <p:nvSpPr>
          <p:cNvPr id="6" name="TextBox 5">
            <a:extLst>
              <a:ext uri="{FF2B5EF4-FFF2-40B4-BE49-F238E27FC236}">
                <a16:creationId xmlns:a16="http://schemas.microsoft.com/office/drawing/2014/main" id="{5C1879E8-18B8-408B-BC57-9DDE96D2DD0F}"/>
              </a:ext>
            </a:extLst>
          </p:cNvPr>
          <p:cNvSpPr txBox="1"/>
          <p:nvPr/>
        </p:nvSpPr>
        <p:spPr>
          <a:xfrm>
            <a:off x="7521677" y="1809135"/>
            <a:ext cx="158569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1. 2+ people</a:t>
            </a:r>
          </a:p>
        </p:txBody>
      </p:sp>
      <p:sp>
        <p:nvSpPr>
          <p:cNvPr id="9" name="TextBox 8">
            <a:extLst>
              <a:ext uri="{FF2B5EF4-FFF2-40B4-BE49-F238E27FC236}">
                <a16:creationId xmlns:a16="http://schemas.microsoft.com/office/drawing/2014/main" id="{6D58886E-535C-4CDE-9D71-93757E90C0C9}"/>
              </a:ext>
            </a:extLst>
          </p:cNvPr>
          <p:cNvSpPr txBox="1"/>
          <p:nvPr/>
        </p:nvSpPr>
        <p:spPr>
          <a:xfrm>
            <a:off x="7544265" y="2178467"/>
            <a:ext cx="318228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2. At least one person HIV+</a:t>
            </a:r>
          </a:p>
        </p:txBody>
      </p:sp>
      <p:sp>
        <p:nvSpPr>
          <p:cNvPr id="10" name="TextBox 9">
            <a:extLst>
              <a:ext uri="{FF2B5EF4-FFF2-40B4-BE49-F238E27FC236}">
                <a16:creationId xmlns:a16="http://schemas.microsoft.com/office/drawing/2014/main" id="{D5A5C2F0-C602-45C1-BF04-6E18B8282549}"/>
              </a:ext>
            </a:extLst>
          </p:cNvPr>
          <p:cNvSpPr txBox="1"/>
          <p:nvPr/>
        </p:nvSpPr>
        <p:spPr>
          <a:xfrm>
            <a:off x="7544265" y="2521033"/>
            <a:ext cx="3366627" cy="369332"/>
          </a:xfrm>
          <a:prstGeom prst="rect">
            <a:avLst/>
          </a:prstGeom>
          <a:noFill/>
          <a:ln>
            <a:no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3. One of the 5 fluids present</a:t>
            </a:r>
          </a:p>
        </p:txBody>
      </p:sp>
      <p:sp>
        <p:nvSpPr>
          <p:cNvPr id="11" name="TextBox 10">
            <a:extLst>
              <a:ext uri="{FF2B5EF4-FFF2-40B4-BE49-F238E27FC236}">
                <a16:creationId xmlns:a16="http://schemas.microsoft.com/office/drawing/2014/main" id="{8600D625-D69F-4F88-BC56-DFCA4C25E9FF}"/>
              </a:ext>
            </a:extLst>
          </p:cNvPr>
          <p:cNvSpPr txBox="1"/>
          <p:nvPr/>
        </p:nvSpPr>
        <p:spPr>
          <a:xfrm>
            <a:off x="7544265" y="2879399"/>
            <a:ext cx="383149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4. Pathway into the bloodstream</a:t>
            </a:r>
          </a:p>
        </p:txBody>
      </p:sp>
      <p:sp>
        <p:nvSpPr>
          <p:cNvPr id="12" name="TextBox 11">
            <a:extLst>
              <a:ext uri="{FF2B5EF4-FFF2-40B4-BE49-F238E27FC236}">
                <a16:creationId xmlns:a16="http://schemas.microsoft.com/office/drawing/2014/main" id="{557BDFC2-7F2F-4364-B34F-27F3E8F6B7AF}"/>
              </a:ext>
            </a:extLst>
          </p:cNvPr>
          <p:cNvSpPr txBox="1"/>
          <p:nvPr/>
        </p:nvSpPr>
        <p:spPr>
          <a:xfrm>
            <a:off x="7544265" y="3233906"/>
            <a:ext cx="450475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5. Activity to get fluid into bloodstream</a:t>
            </a:r>
          </a:p>
        </p:txBody>
      </p:sp>
      <p:sp>
        <p:nvSpPr>
          <p:cNvPr id="1029" name="Oval 1028">
            <a:extLst>
              <a:ext uri="{FF2B5EF4-FFF2-40B4-BE49-F238E27FC236}">
                <a16:creationId xmlns:a16="http://schemas.microsoft.com/office/drawing/2014/main" id="{B936D7EE-38B0-4A3F-9432-13174DCEE4F8}"/>
              </a:ext>
              <a:ext uri="{C183D7F6-B498-43B3-948B-1728B52AA6E4}">
                <adec:decorative xmlns:adec="http://schemas.microsoft.com/office/drawing/2017/decorative" val="1"/>
              </a:ext>
            </a:extLst>
          </p:cNvPr>
          <p:cNvSpPr/>
          <p:nvPr/>
        </p:nvSpPr>
        <p:spPr>
          <a:xfrm>
            <a:off x="5663382" y="3285660"/>
            <a:ext cx="233052" cy="2342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3" name="Group 2" descr="Sketched image of two stick figure people to show the transmission of HIV through blood or shared needles. ">
            <a:extLst>
              <a:ext uri="{FF2B5EF4-FFF2-40B4-BE49-F238E27FC236}">
                <a16:creationId xmlns:a16="http://schemas.microsoft.com/office/drawing/2014/main" id="{8A5C40CF-A5A5-D443-8046-2E668CACB77C}"/>
              </a:ext>
            </a:extLst>
          </p:cNvPr>
          <p:cNvGrpSpPr/>
          <p:nvPr/>
        </p:nvGrpSpPr>
        <p:grpSpPr>
          <a:xfrm>
            <a:off x="481781" y="1176337"/>
            <a:ext cx="8832292" cy="5506274"/>
            <a:chOff x="481781" y="1176337"/>
            <a:chExt cx="8832292" cy="5506274"/>
          </a:xfrm>
        </p:grpSpPr>
        <p:pic>
          <p:nvPicPr>
            <p:cNvPr id="1026" name="Picture 2">
              <a:extLst>
                <a:ext uri="{FF2B5EF4-FFF2-40B4-BE49-F238E27FC236}">
                  <a16:creationId xmlns:a16="http://schemas.microsoft.com/office/drawing/2014/main" id="{CBBCC812-0793-4C79-89AF-CF565ADB1A42}"/>
                </a:ext>
              </a:extLst>
            </p:cNvPr>
            <p:cNvPicPr>
              <a:picLocks noChangeAspect="1" noChangeArrowheads="1"/>
            </p:cNvPicPr>
            <p:nvPr/>
          </p:nvPicPr>
          <p:blipFill>
            <a:blip r:embed="rId3">
              <a:lum bright="70000" contrast="-70000"/>
              <a:extLst>
                <a:ext uri="{BEBA8EAE-BF5A-486C-A8C5-ECC9F3942E4B}">
                  <a14:imgProps xmlns:a14="http://schemas.microsoft.com/office/drawing/2010/main">
                    <a14:imgLayer r:embed="rId4">
                      <a14:imgEffect>
                        <a14:backgroundRemoval t="9937" b="94503" l="9764" r="89764">
                          <a14:foregroundMark x1="54488" y1="91332" x2="54488" y2="91332"/>
                          <a14:foregroundMark x1="56693" y1="94503" x2="56693" y2="94503"/>
                          <a14:foregroundMark x1="54646" y1="90909" x2="54646" y2="90909"/>
                          <a14:foregroundMark x1="45669" y1="86047" x2="45669" y2="86047"/>
                          <a14:foregroundMark x1="44252" y1="26850" x2="44252" y2="26850"/>
                          <a14:foregroundMark x1="44409" y1="18605" x2="44409" y2="18605"/>
                          <a14:foregroundMark x1="50551" y1="18182" x2="50551" y2="18182"/>
                          <a14:backgroundMark x1="54331" y1="91755" x2="54331" y2="91755"/>
                          <a14:backgroundMark x1="54331" y1="91543" x2="54331" y2="91543"/>
                        </a14:backgroundRemoval>
                      </a14:imgEffect>
                    </a14:imgLayer>
                  </a14:imgProps>
                </a:ext>
                <a:ext uri="{28A0092B-C50C-407E-A947-70E740481C1C}">
                  <a14:useLocalDpi xmlns:a14="http://schemas.microsoft.com/office/drawing/2010/main" val="0"/>
                </a:ext>
              </a:extLst>
            </a:blip>
            <a:srcRect/>
            <a:stretch>
              <a:fillRect/>
            </a:stretch>
          </p:blipFill>
          <p:spPr bwMode="auto">
            <a:xfrm>
              <a:off x="3265698" y="1176337"/>
              <a:ext cx="6048375" cy="45053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D0FEF80-4907-48E7-826C-BA305CD0D7B2}"/>
                </a:ext>
              </a:extLst>
            </p:cNvPr>
            <p:cNvPicPr>
              <a:picLocks noChangeAspect="1" noChangeArrowheads="1"/>
            </p:cNvPicPr>
            <p:nvPr/>
          </p:nvPicPr>
          <p:blipFill>
            <a:blip r:embed="rId5">
              <a:lum bright="70000" contrast="-70000"/>
              <a:extLst>
                <a:ext uri="{BEBA8EAE-BF5A-486C-A8C5-ECC9F3942E4B}">
                  <a14:imgProps xmlns:a14="http://schemas.microsoft.com/office/drawing/2010/main">
                    <a14:imgLayer r:embed="rId6">
                      <a14:imgEffect>
                        <a14:backgroundRemoval t="4583" b="90000" l="9943" r="89773">
                          <a14:foregroundMark x1="60795" y1="4583" x2="60795" y2="4583"/>
                          <a14:foregroundMark x1="44318" y1="12292" x2="44318" y2="12292"/>
                          <a14:foregroundMark x1="58239" y1="24583" x2="58239" y2="24583"/>
                          <a14:foregroundMark x1="43750" y1="74792" x2="43750" y2="74792"/>
                          <a14:foregroundMark x1="58239" y1="25000" x2="58239" y2="25000"/>
                          <a14:foregroundMark x1="67330" y1="14375" x2="67330" y2="14375"/>
                          <a14:foregroundMark x1="67045" y1="13333" x2="67045" y2="13333"/>
                          <a14:backgroundMark x1="43466" y1="12708" x2="43466" y2="12708"/>
                          <a14:backgroundMark x1="43466" y1="12083" x2="43466" y2="12083"/>
                          <a14:backgroundMark x1="66193" y1="13542" x2="66193" y2="13542"/>
                          <a14:backgroundMark x1="66477" y1="14167" x2="66477" y2="14167"/>
                          <a14:backgroundMark x1="66193" y1="13958" x2="66193" y2="13958"/>
                          <a14:backgroundMark x1="66477" y1="13958" x2="66477" y2="13958"/>
                          <a14:backgroundMark x1="66477" y1="13958" x2="66477" y2="13958"/>
                          <a14:backgroundMark x1="67045" y1="13958" x2="67045" y2="13958"/>
                          <a14:backgroundMark x1="66477" y1="14375" x2="66477" y2="15417"/>
                          <a14:backgroundMark x1="66477" y1="13333" x2="66477" y2="14375"/>
                          <a14:backgroundMark x1="66477" y1="12708" x2="66477" y2="13333"/>
                          <a14:backgroundMark x1="58523" y1="23958" x2="58523" y2="23958"/>
                          <a14:backgroundMark x1="58807" y1="24375" x2="58807" y2="24375"/>
                          <a14:backgroundMark x1="57955" y1="24167" x2="57955" y2="24167"/>
                        </a14:backgroundRemoval>
                      </a14:imgEffect>
                    </a14:imgLayer>
                  </a14:imgProps>
                </a:ext>
                <a:ext uri="{28A0092B-C50C-407E-A947-70E740481C1C}">
                  <a14:useLocalDpi xmlns:a14="http://schemas.microsoft.com/office/drawing/2010/main" val="0"/>
                </a:ext>
              </a:extLst>
            </a:blip>
            <a:srcRect/>
            <a:stretch>
              <a:fillRect/>
            </a:stretch>
          </p:blipFill>
          <p:spPr bwMode="auto">
            <a:xfrm>
              <a:off x="481781" y="1317238"/>
              <a:ext cx="3352800" cy="4572000"/>
            </a:xfrm>
            <a:prstGeom prst="rect">
              <a:avLst/>
            </a:prstGeom>
            <a:noFill/>
          </p:spPr>
        </p:pic>
        <p:grpSp>
          <p:nvGrpSpPr>
            <p:cNvPr id="1038" name="Group 1037">
              <a:extLst>
                <a:ext uri="{FF2B5EF4-FFF2-40B4-BE49-F238E27FC236}">
                  <a16:creationId xmlns:a16="http://schemas.microsoft.com/office/drawing/2014/main" id="{BF121C72-6F46-42E4-ABCE-E04E6A5C516D}"/>
                </a:ext>
              </a:extLst>
            </p:cNvPr>
            <p:cNvGrpSpPr/>
            <p:nvPr/>
          </p:nvGrpSpPr>
          <p:grpSpPr>
            <a:xfrm rot="10800000">
              <a:off x="1220317" y="5797707"/>
              <a:ext cx="5275007" cy="884904"/>
              <a:chOff x="1111044" y="5840361"/>
              <a:chExt cx="5275007" cy="884904"/>
            </a:xfrm>
          </p:grpSpPr>
          <p:cxnSp>
            <p:nvCxnSpPr>
              <p:cNvPr id="8" name="Straight Connector 7">
                <a:extLst>
                  <a:ext uri="{FF2B5EF4-FFF2-40B4-BE49-F238E27FC236}">
                    <a16:creationId xmlns:a16="http://schemas.microsoft.com/office/drawing/2014/main" id="{FFB9819F-016B-4841-BD97-3DFE00916264}"/>
                  </a:ext>
                </a:extLst>
              </p:cNvPr>
              <p:cNvCxnSpPr>
                <a:cxnSpLocks/>
              </p:cNvCxnSpPr>
              <p:nvPr/>
            </p:nvCxnSpPr>
            <p:spPr>
              <a:xfrm>
                <a:off x="1111044" y="6199240"/>
                <a:ext cx="471949"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4191116-5D72-4002-A6C6-44B1F3901865}"/>
                  </a:ext>
                </a:extLst>
              </p:cNvPr>
              <p:cNvCxnSpPr/>
              <p:nvPr/>
            </p:nvCxnSpPr>
            <p:spPr>
              <a:xfrm flipH="1">
                <a:off x="1740310" y="5840361"/>
                <a:ext cx="276690" cy="884904"/>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31F7282-E5D7-4DF1-A92E-2598875E5B1D}"/>
                  </a:ext>
                </a:extLst>
              </p:cNvPr>
              <p:cNvCxnSpPr>
                <a:cxnSpLocks/>
              </p:cNvCxnSpPr>
              <p:nvPr/>
            </p:nvCxnSpPr>
            <p:spPr>
              <a:xfrm>
                <a:off x="2261419" y="6199240"/>
                <a:ext cx="422787"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7AE7206-BC51-4D8D-839C-8E9DB9504EA5}"/>
                  </a:ext>
                </a:extLst>
              </p:cNvPr>
              <p:cNvCxnSpPr>
                <a:cxnSpLocks/>
              </p:cNvCxnSpPr>
              <p:nvPr/>
            </p:nvCxnSpPr>
            <p:spPr>
              <a:xfrm>
                <a:off x="2472812" y="6027174"/>
                <a:ext cx="0" cy="383458"/>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702FCA1-81AF-4FD3-B5E0-73BC41E185AF}"/>
                  </a:ext>
                </a:extLst>
              </p:cNvPr>
              <p:cNvCxnSpPr>
                <a:cxnSpLocks/>
              </p:cNvCxnSpPr>
              <p:nvPr/>
            </p:nvCxnSpPr>
            <p:spPr>
              <a:xfrm>
                <a:off x="5963264" y="6169745"/>
                <a:ext cx="422787"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C295FA2-F873-470E-98B3-F94A1908E201}"/>
                  </a:ext>
                </a:extLst>
              </p:cNvPr>
              <p:cNvCxnSpPr>
                <a:cxnSpLocks/>
              </p:cNvCxnSpPr>
              <p:nvPr/>
            </p:nvCxnSpPr>
            <p:spPr>
              <a:xfrm>
                <a:off x="6174657" y="5997679"/>
                <a:ext cx="0" cy="383458"/>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1027" name="Freeform: Shape 1026">
              <a:extLst>
                <a:ext uri="{FF2B5EF4-FFF2-40B4-BE49-F238E27FC236}">
                  <a16:creationId xmlns:a16="http://schemas.microsoft.com/office/drawing/2014/main" id="{18F6E7D5-592A-48BE-B8A2-A13575F16A67}"/>
                </a:ext>
              </a:extLst>
            </p:cNvPr>
            <p:cNvSpPr/>
            <p:nvPr/>
          </p:nvSpPr>
          <p:spPr>
            <a:xfrm rot="20738121">
              <a:off x="2684206" y="3957904"/>
              <a:ext cx="187465" cy="397786"/>
            </a:xfrm>
            <a:custGeom>
              <a:avLst/>
              <a:gdLst>
                <a:gd name="connsiteX0" fmla="*/ 186813 w 187465"/>
                <a:gd name="connsiteY0" fmla="*/ 4496 h 397786"/>
                <a:gd name="connsiteX1" fmla="*/ 127820 w 187465"/>
                <a:gd name="connsiteY1" fmla="*/ 33993 h 397786"/>
                <a:gd name="connsiteX2" fmla="*/ 108155 w 187465"/>
                <a:gd name="connsiteY2" fmla="*/ 63490 h 397786"/>
                <a:gd name="connsiteX3" fmla="*/ 49162 w 187465"/>
                <a:gd name="connsiteY3" fmla="*/ 122483 h 397786"/>
                <a:gd name="connsiteX4" fmla="*/ 29497 w 187465"/>
                <a:gd name="connsiteY4" fmla="*/ 161812 h 397786"/>
                <a:gd name="connsiteX5" fmla="*/ 0 w 187465"/>
                <a:gd name="connsiteY5" fmla="*/ 260135 h 397786"/>
                <a:gd name="connsiteX6" fmla="*/ 39329 w 187465"/>
                <a:gd name="connsiteY6" fmla="*/ 387954 h 397786"/>
                <a:gd name="connsiteX7" fmla="*/ 68826 w 187465"/>
                <a:gd name="connsiteY7" fmla="*/ 397786 h 397786"/>
                <a:gd name="connsiteX8" fmla="*/ 176981 w 187465"/>
                <a:gd name="connsiteY8" fmla="*/ 358457 h 397786"/>
                <a:gd name="connsiteX9" fmla="*/ 186813 w 187465"/>
                <a:gd name="connsiteY9" fmla="*/ 328961 h 397786"/>
                <a:gd name="connsiteX10" fmla="*/ 176981 w 187465"/>
                <a:gd name="connsiteY10" fmla="*/ 210973 h 397786"/>
                <a:gd name="connsiteX11" fmla="*/ 167149 w 187465"/>
                <a:gd name="connsiteY11" fmla="*/ 181477 h 397786"/>
                <a:gd name="connsiteX12" fmla="*/ 157317 w 187465"/>
                <a:gd name="connsiteY12" fmla="*/ 132315 h 397786"/>
                <a:gd name="connsiteX13" fmla="*/ 186813 w 187465"/>
                <a:gd name="connsiteY13" fmla="*/ 4496 h 397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7465" h="397786">
                  <a:moveTo>
                    <a:pt x="186813" y="4496"/>
                  </a:moveTo>
                  <a:cubicBezTo>
                    <a:pt x="181897" y="-11891"/>
                    <a:pt x="145408" y="20802"/>
                    <a:pt x="127820" y="33993"/>
                  </a:cubicBezTo>
                  <a:cubicBezTo>
                    <a:pt x="118366" y="41083"/>
                    <a:pt x="116006" y="54658"/>
                    <a:pt x="108155" y="63490"/>
                  </a:cubicBezTo>
                  <a:cubicBezTo>
                    <a:pt x="89679" y="84275"/>
                    <a:pt x="61599" y="97609"/>
                    <a:pt x="49162" y="122483"/>
                  </a:cubicBezTo>
                  <a:cubicBezTo>
                    <a:pt x="42607" y="135593"/>
                    <a:pt x="34940" y="148203"/>
                    <a:pt x="29497" y="161812"/>
                  </a:cubicBezTo>
                  <a:cubicBezTo>
                    <a:pt x="13542" y="201700"/>
                    <a:pt x="9657" y="221510"/>
                    <a:pt x="0" y="260135"/>
                  </a:cubicBezTo>
                  <a:cubicBezTo>
                    <a:pt x="8004" y="348167"/>
                    <a:pt x="-19341" y="358619"/>
                    <a:pt x="39329" y="387954"/>
                  </a:cubicBezTo>
                  <a:cubicBezTo>
                    <a:pt x="48599" y="392589"/>
                    <a:pt x="58994" y="394509"/>
                    <a:pt x="68826" y="397786"/>
                  </a:cubicBezTo>
                  <a:cubicBezTo>
                    <a:pt x="145045" y="389317"/>
                    <a:pt x="150417" y="411586"/>
                    <a:pt x="176981" y="358457"/>
                  </a:cubicBezTo>
                  <a:cubicBezTo>
                    <a:pt x="181616" y="349187"/>
                    <a:pt x="183536" y="338793"/>
                    <a:pt x="186813" y="328961"/>
                  </a:cubicBezTo>
                  <a:cubicBezTo>
                    <a:pt x="183536" y="289632"/>
                    <a:pt x="182197" y="250092"/>
                    <a:pt x="176981" y="210973"/>
                  </a:cubicBezTo>
                  <a:cubicBezTo>
                    <a:pt x="175611" y="200700"/>
                    <a:pt x="169663" y="191531"/>
                    <a:pt x="167149" y="181477"/>
                  </a:cubicBezTo>
                  <a:cubicBezTo>
                    <a:pt x="163096" y="165264"/>
                    <a:pt x="160594" y="148702"/>
                    <a:pt x="157317" y="132315"/>
                  </a:cubicBezTo>
                  <a:cubicBezTo>
                    <a:pt x="167569" y="19545"/>
                    <a:pt x="191729" y="20883"/>
                    <a:pt x="186813" y="4496"/>
                  </a:cubicBezTo>
                  <a:close/>
                </a:path>
              </a:pathLst>
            </a:cu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1045" name="Group 1044">
              <a:extLst>
                <a:ext uri="{FF2B5EF4-FFF2-40B4-BE49-F238E27FC236}">
                  <a16:creationId xmlns:a16="http://schemas.microsoft.com/office/drawing/2014/main" id="{D178E795-B784-45C0-87C1-97A216A6E537}"/>
                </a:ext>
              </a:extLst>
            </p:cNvPr>
            <p:cNvGrpSpPr/>
            <p:nvPr/>
          </p:nvGrpSpPr>
          <p:grpSpPr>
            <a:xfrm>
              <a:off x="3834581" y="2988396"/>
              <a:ext cx="1130709" cy="1160817"/>
              <a:chOff x="3834581" y="2988396"/>
              <a:chExt cx="1130709" cy="1160817"/>
            </a:xfrm>
          </p:grpSpPr>
          <p:pic>
            <p:nvPicPr>
              <p:cNvPr id="1037" name="Picture 6">
                <a:extLst>
                  <a:ext uri="{FF2B5EF4-FFF2-40B4-BE49-F238E27FC236}">
                    <a16:creationId xmlns:a16="http://schemas.microsoft.com/office/drawing/2014/main" id="{BF400154-208F-4D68-ADC2-1246D83661CF}"/>
                  </a:ext>
                </a:extLst>
              </p:cNvPr>
              <p:cNvPicPr>
                <a:picLocks noChangeAspect="1" noChangeArrowheads="1"/>
              </p:cNvPicPr>
              <p:nvPr/>
            </p:nvPicPr>
            <p:blipFill rotWithShape="1">
              <a:blip r:embed="rId7">
                <a:lum bright="70000" contrast="-70000"/>
                <a:extLst>
                  <a:ext uri="{BEBA8EAE-BF5A-486C-A8C5-ECC9F3942E4B}">
                    <a14:imgProps xmlns:a14="http://schemas.microsoft.com/office/drawing/2010/main">
                      <a14:imgLayer r:embed="rId8">
                        <a14:imgEffect>
                          <a14:backgroundRemoval t="15941" b="75647" l="10000" r="90000">
                            <a14:foregroundMark x1="70688" y1="15941" x2="70688" y2="15941"/>
                            <a14:foregroundMark x1="52750" y1="34412" x2="52750" y2="34412"/>
                            <a14:foregroundMark x1="57000" y1="30235" x2="57000" y2="30235"/>
                            <a14:foregroundMark x1="53500" y1="31706" x2="53500" y2="31706"/>
                            <a14:foregroundMark x1="49375" y1="35706" x2="49375" y2="35706"/>
                            <a14:foregroundMark x1="48813" y1="38882" x2="48813" y2="38882"/>
                            <a14:foregroundMark x1="45875" y1="39588" x2="45875" y2="39588"/>
                          </a14:backgroundRemoval>
                        </a14:imgEffect>
                      </a14:imgLayer>
                    </a14:imgProps>
                  </a:ext>
                  <a:ext uri="{28A0092B-C50C-407E-A947-70E740481C1C}">
                    <a14:useLocalDpi xmlns:a14="http://schemas.microsoft.com/office/drawing/2010/main" val="0"/>
                  </a:ext>
                </a:extLst>
              </a:blip>
              <a:srcRect t="11184" b="17152"/>
              <a:stretch/>
            </p:blipFill>
            <p:spPr bwMode="auto">
              <a:xfrm rot="11169980">
                <a:off x="3870948" y="2988396"/>
                <a:ext cx="957000" cy="728672"/>
              </a:xfrm>
              <a:prstGeom prst="rect">
                <a:avLst/>
              </a:prstGeom>
              <a:noFill/>
              <a:extLst>
                <a:ext uri="{909E8E84-426E-40DD-AFC4-6F175D3DCCD1}">
                  <a14:hiddenFill xmlns:a14="http://schemas.microsoft.com/office/drawing/2010/main">
                    <a:solidFill>
                      <a:srgbClr val="FFFFFF"/>
                    </a:solidFill>
                  </a14:hiddenFill>
                </a:ext>
              </a:extLst>
            </p:spPr>
          </p:pic>
          <p:cxnSp>
            <p:nvCxnSpPr>
              <p:cNvPr id="1040" name="Straight Arrow Connector 1039">
                <a:extLst>
                  <a:ext uri="{FF2B5EF4-FFF2-40B4-BE49-F238E27FC236}">
                    <a16:creationId xmlns:a16="http://schemas.microsoft.com/office/drawing/2014/main" id="{22A69D2D-EE61-4F3F-A63B-C4E1EA0490CB}"/>
                  </a:ext>
                </a:extLst>
              </p:cNvPr>
              <p:cNvCxnSpPr>
                <a:cxnSpLocks/>
              </p:cNvCxnSpPr>
              <p:nvPr/>
            </p:nvCxnSpPr>
            <p:spPr>
              <a:xfrm>
                <a:off x="3834581" y="3864077"/>
                <a:ext cx="110121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42" name="Straight Arrow Connector 1041">
                <a:extLst>
                  <a:ext uri="{FF2B5EF4-FFF2-40B4-BE49-F238E27FC236}">
                    <a16:creationId xmlns:a16="http://schemas.microsoft.com/office/drawing/2014/main" id="{696532A6-EC57-42B2-ADEB-8AB3423E73FF}"/>
                  </a:ext>
                </a:extLst>
              </p:cNvPr>
              <p:cNvCxnSpPr>
                <a:cxnSpLocks/>
              </p:cNvCxnSpPr>
              <p:nvPr/>
            </p:nvCxnSpPr>
            <p:spPr>
              <a:xfrm flipH="1">
                <a:off x="3834582" y="4149213"/>
                <a:ext cx="113070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926378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2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P spid="12" grpId="0"/>
      <p:bldP spid="102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llustration of HIV virus in test tubes of blood samples to show the increase in virus and decrease in CD4 cells over time. ">
            <a:extLst>
              <a:ext uri="{FF2B5EF4-FFF2-40B4-BE49-F238E27FC236}">
                <a16:creationId xmlns:a16="http://schemas.microsoft.com/office/drawing/2014/main" id="{77D09130-EA05-4DA2-9DF8-E27A1DA9BF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1168" y="1199286"/>
            <a:ext cx="7094144" cy="3626882"/>
          </a:xfrm>
          <a:prstGeom prst="rect">
            <a:avLst/>
          </a:prstGeom>
        </p:spPr>
      </p:pic>
      <p:sp>
        <p:nvSpPr>
          <p:cNvPr id="4" name="TextBox 3">
            <a:extLst>
              <a:ext uri="{FF2B5EF4-FFF2-40B4-BE49-F238E27FC236}">
                <a16:creationId xmlns:a16="http://schemas.microsoft.com/office/drawing/2014/main" id="{A4C220BE-458E-4181-AA1D-83AA236077CE}"/>
              </a:ext>
            </a:extLst>
          </p:cNvPr>
          <p:cNvSpPr txBox="1"/>
          <p:nvPr/>
        </p:nvSpPr>
        <p:spPr>
          <a:xfrm>
            <a:off x="1676400" y="5181601"/>
            <a:ext cx="3733800" cy="646331"/>
          </a:xfrm>
          <a:prstGeom prst="rect">
            <a:avLst/>
          </a:prstGeom>
          <a:solidFill>
            <a:schemeClr val="bg1">
              <a:lumMod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MV Boli" panose="02000500030200090000" pitchFamily="2" charset="0"/>
                <a:ea typeface="+mn-ea"/>
                <a:cs typeface="MV Boli" panose="02000500030200090000" pitchFamily="2" charset="0"/>
              </a:rPr>
              <a:t>CD4 Count: </a:t>
            </a:r>
            <a:r>
              <a:rPr kumimoji="0" lang="en-US" sz="1800" b="0" i="0" u="none" strike="noStrike" kern="1200" cap="none" spc="0" normalizeH="0" baseline="0" noProof="0" dirty="0">
                <a:ln>
                  <a:noFill/>
                </a:ln>
                <a:solidFill>
                  <a:srgbClr val="002060"/>
                </a:solidFill>
                <a:effectLst/>
                <a:uLnTx/>
                <a:uFillTx/>
                <a:latin typeface="Arial"/>
                <a:ea typeface="+mn-ea"/>
                <a:cs typeface="+mn-cs"/>
              </a:rPr>
              <a:t>Want this number to be high </a:t>
            </a:r>
          </a:p>
        </p:txBody>
      </p:sp>
      <p:sp>
        <p:nvSpPr>
          <p:cNvPr id="9" name="TextBox 8">
            <a:extLst>
              <a:ext uri="{FF2B5EF4-FFF2-40B4-BE49-F238E27FC236}">
                <a16:creationId xmlns:a16="http://schemas.microsoft.com/office/drawing/2014/main" id="{3A0DDA97-E859-4C71-B0AE-7FF6805F5214}"/>
              </a:ext>
            </a:extLst>
          </p:cNvPr>
          <p:cNvSpPr txBox="1"/>
          <p:nvPr/>
        </p:nvSpPr>
        <p:spPr>
          <a:xfrm>
            <a:off x="6629400" y="5181600"/>
            <a:ext cx="3733800" cy="646331"/>
          </a:xfrm>
          <a:prstGeom prst="rect">
            <a:avLst/>
          </a:prstGeom>
          <a:solidFill>
            <a:schemeClr val="bg1">
              <a:lumMod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MV Boli" panose="02000500030200090000" pitchFamily="2" charset="0"/>
                <a:ea typeface="+mn-ea"/>
                <a:cs typeface="MV Boli" panose="02000500030200090000" pitchFamily="2" charset="0"/>
              </a:rPr>
              <a:t>Viral Load: </a:t>
            </a:r>
            <a:r>
              <a:rPr kumimoji="0" lang="en-US" sz="1800" b="0" i="0" u="none" strike="noStrike" kern="1200" cap="none" spc="0" normalizeH="0" baseline="0" noProof="0" dirty="0">
                <a:ln>
                  <a:noFill/>
                </a:ln>
                <a:solidFill>
                  <a:srgbClr val="002060"/>
                </a:solidFill>
                <a:effectLst/>
                <a:uLnTx/>
                <a:uFillTx/>
                <a:latin typeface="Arial"/>
                <a:ea typeface="+mn-ea"/>
                <a:cs typeface="+mn-cs"/>
              </a:rPr>
              <a:t>Want this number to be low</a:t>
            </a:r>
          </a:p>
        </p:txBody>
      </p:sp>
      <p:cxnSp>
        <p:nvCxnSpPr>
          <p:cNvPr id="10" name="Straight Arrow Connector 9">
            <a:extLst>
              <a:ext uri="{FF2B5EF4-FFF2-40B4-BE49-F238E27FC236}">
                <a16:creationId xmlns:a16="http://schemas.microsoft.com/office/drawing/2014/main" id="{57BE5ACE-3F59-4EB6-B8DE-FD0E99D6FF3D}"/>
              </a:ext>
              <a:ext uri="{C183D7F6-B498-43B3-948B-1728B52AA6E4}">
                <adec:decorative xmlns:adec="http://schemas.microsoft.com/office/drawing/2017/decorative" val="1"/>
              </a:ext>
            </a:extLst>
          </p:cNvPr>
          <p:cNvCxnSpPr>
            <a:cxnSpLocks/>
          </p:cNvCxnSpPr>
          <p:nvPr/>
        </p:nvCxnSpPr>
        <p:spPr>
          <a:xfrm flipV="1">
            <a:off x="6705600" y="4826169"/>
            <a:ext cx="0" cy="355431"/>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11" name="Straight Arrow Connector 10">
            <a:extLst>
              <a:ext uri="{FF2B5EF4-FFF2-40B4-BE49-F238E27FC236}">
                <a16:creationId xmlns:a16="http://schemas.microsoft.com/office/drawing/2014/main" id="{1927B192-3BAD-470C-A20B-FEE5F8EF7B1C}"/>
              </a:ext>
              <a:ext uri="{C183D7F6-B498-43B3-948B-1728B52AA6E4}">
                <adec:decorative xmlns:adec="http://schemas.microsoft.com/office/drawing/2017/decorative" val="1"/>
              </a:ext>
            </a:extLst>
          </p:cNvPr>
          <p:cNvCxnSpPr>
            <a:cxnSpLocks/>
          </p:cNvCxnSpPr>
          <p:nvPr/>
        </p:nvCxnSpPr>
        <p:spPr>
          <a:xfrm flipV="1">
            <a:off x="5029200" y="4826169"/>
            <a:ext cx="0" cy="355431"/>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2" name="Title 1">
            <a:extLst>
              <a:ext uri="{FF2B5EF4-FFF2-40B4-BE49-F238E27FC236}">
                <a16:creationId xmlns:a16="http://schemas.microsoft.com/office/drawing/2014/main" id="{F95A70FE-8730-E147-ADE2-289511E0D119}"/>
              </a:ext>
            </a:extLst>
          </p:cNvPr>
          <p:cNvSpPr>
            <a:spLocks noGrp="1"/>
          </p:cNvSpPr>
          <p:nvPr>
            <p:ph type="title"/>
          </p:nvPr>
        </p:nvSpPr>
        <p:spPr>
          <a:xfrm>
            <a:off x="160425" y="450070"/>
            <a:ext cx="11087425" cy="1143000"/>
          </a:xfrm>
        </p:spPr>
        <p:txBody>
          <a:bodyPr/>
          <a:lstStyle/>
          <a:p>
            <a:r>
              <a:rPr lang="en-US" b="1" spc="0" dirty="0">
                <a:solidFill>
                  <a:srgbClr val="C00000"/>
                </a:solidFill>
                <a:latin typeface="MV Boli" panose="02000500030200090000" pitchFamily="2" charset="0"/>
                <a:cs typeface="MV Boli" panose="02000500030200090000" pitchFamily="2" charset="0"/>
              </a:rPr>
              <a:t>HIV/AIDS Basics</a:t>
            </a:r>
            <a:endParaRPr lang="en-US" dirty="0"/>
          </a:p>
        </p:txBody>
      </p:sp>
    </p:spTree>
    <p:extLst>
      <p:ext uri="{BB962C8B-B14F-4D97-AF65-F5344CB8AC3E}">
        <p14:creationId xmlns:p14="http://schemas.microsoft.com/office/powerpoint/2010/main" val="23920668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4B8AD-B6BD-EF44-90D0-DEA067FA1FB2}"/>
              </a:ext>
            </a:extLst>
          </p:cNvPr>
          <p:cNvSpPr>
            <a:spLocks noGrp="1"/>
          </p:cNvSpPr>
          <p:nvPr>
            <p:ph type="title"/>
          </p:nvPr>
        </p:nvSpPr>
        <p:spPr>
          <a:xfrm>
            <a:off x="176466" y="112965"/>
            <a:ext cx="11087425" cy="1143000"/>
          </a:xfrm>
        </p:spPr>
        <p:txBody>
          <a:bodyPr/>
          <a:lstStyle/>
          <a:p>
            <a:r>
              <a:rPr lang="en-US" b="1" spc="0" dirty="0">
                <a:solidFill>
                  <a:srgbClr val="C00000"/>
                </a:solidFill>
                <a:latin typeface="MV Boli" panose="02000500030200090000" pitchFamily="2" charset="0"/>
                <a:cs typeface="MV Boli" panose="02000500030200090000" pitchFamily="2" charset="0"/>
              </a:rPr>
              <a:t>HIV/AIDS Basics </a:t>
            </a:r>
            <a:endParaRPr lang="en-US" dirty="0"/>
          </a:p>
        </p:txBody>
      </p:sp>
      <p:sp>
        <p:nvSpPr>
          <p:cNvPr id="3" name="Content Placeholder 2"/>
          <p:cNvSpPr>
            <a:spLocks noGrp="1"/>
          </p:cNvSpPr>
          <p:nvPr>
            <p:ph idx="4294967295"/>
          </p:nvPr>
        </p:nvSpPr>
        <p:spPr>
          <a:xfrm>
            <a:off x="432680" y="1447800"/>
            <a:ext cx="5487988" cy="4495800"/>
          </a:xfrm>
          <a:ln w="38100">
            <a:solidFill>
              <a:srgbClr val="C00000"/>
            </a:solidFill>
          </a:ln>
        </p:spPr>
        <p:txBody>
          <a:bodyPr>
            <a:noAutofit/>
          </a:bodyPr>
          <a:lstStyle/>
          <a:p>
            <a:pPr marL="114112" indent="0" algn="ctr">
              <a:buNone/>
            </a:pPr>
            <a:r>
              <a:rPr lang="en-US" b="1" dirty="0">
                <a:solidFill>
                  <a:srgbClr val="002060"/>
                </a:solidFill>
                <a:latin typeface="MV Boli" panose="02000500030200090000" pitchFamily="2" charset="0"/>
                <a:cs typeface="MV Boli" panose="02000500030200090000" pitchFamily="2" charset="0"/>
              </a:rPr>
              <a:t>Fluids that CAN transmit HIV</a:t>
            </a:r>
          </a:p>
          <a:p>
            <a:pPr marL="114112" indent="0" algn="ctr">
              <a:buNone/>
            </a:pPr>
            <a:r>
              <a:rPr lang="en-US" dirty="0">
                <a:solidFill>
                  <a:srgbClr val="002060"/>
                </a:solidFill>
              </a:rPr>
              <a:t>Blood And Visibly Bloody Body Fluids</a:t>
            </a:r>
          </a:p>
          <a:p>
            <a:pPr marL="114112" indent="0" algn="ctr">
              <a:buNone/>
            </a:pPr>
            <a:r>
              <a:rPr lang="en-US" dirty="0">
                <a:solidFill>
                  <a:srgbClr val="002060"/>
                </a:solidFill>
              </a:rPr>
              <a:t>Semen </a:t>
            </a:r>
          </a:p>
          <a:p>
            <a:pPr marL="114112" indent="0" algn="ctr">
              <a:buNone/>
            </a:pPr>
            <a:r>
              <a:rPr lang="en-US" dirty="0">
                <a:solidFill>
                  <a:srgbClr val="002060"/>
                </a:solidFill>
              </a:rPr>
              <a:t>Vaginal Secretions </a:t>
            </a:r>
          </a:p>
          <a:p>
            <a:pPr marL="114112" indent="0" algn="ctr">
              <a:buNone/>
            </a:pPr>
            <a:r>
              <a:rPr lang="en-US" dirty="0">
                <a:solidFill>
                  <a:srgbClr val="002060"/>
                </a:solidFill>
              </a:rPr>
              <a:t>Cerebrospinal Fluid</a:t>
            </a:r>
          </a:p>
          <a:p>
            <a:pPr marL="114112" indent="0" algn="ctr">
              <a:buNone/>
            </a:pPr>
            <a:r>
              <a:rPr lang="en-US" dirty="0">
                <a:solidFill>
                  <a:srgbClr val="002060"/>
                </a:solidFill>
              </a:rPr>
              <a:t>Synovial Fluid</a:t>
            </a:r>
          </a:p>
          <a:p>
            <a:pPr marL="114112" indent="0" algn="ctr">
              <a:buNone/>
            </a:pPr>
            <a:r>
              <a:rPr lang="en-US" dirty="0">
                <a:solidFill>
                  <a:srgbClr val="002060"/>
                </a:solidFill>
              </a:rPr>
              <a:t>Pleural Fluid</a:t>
            </a:r>
          </a:p>
          <a:p>
            <a:pPr marL="114112" indent="0" algn="ctr">
              <a:buNone/>
            </a:pPr>
            <a:r>
              <a:rPr lang="en-US" dirty="0">
                <a:solidFill>
                  <a:srgbClr val="002060"/>
                </a:solidFill>
              </a:rPr>
              <a:t>Peritoneal Fluid</a:t>
            </a:r>
          </a:p>
          <a:p>
            <a:pPr marL="114112" indent="0" algn="ctr">
              <a:buNone/>
            </a:pPr>
            <a:r>
              <a:rPr lang="en-US" dirty="0">
                <a:solidFill>
                  <a:srgbClr val="002060"/>
                </a:solidFill>
              </a:rPr>
              <a:t>Pericardial Fluid</a:t>
            </a:r>
          </a:p>
          <a:p>
            <a:pPr marL="114112" indent="0" algn="ctr">
              <a:buNone/>
            </a:pPr>
            <a:r>
              <a:rPr lang="en-US" dirty="0">
                <a:solidFill>
                  <a:srgbClr val="002060"/>
                </a:solidFill>
              </a:rPr>
              <a:t>Amniotic Fluid</a:t>
            </a:r>
          </a:p>
        </p:txBody>
      </p:sp>
      <p:sp>
        <p:nvSpPr>
          <p:cNvPr id="4" name="Content Placeholder 2"/>
          <p:cNvSpPr txBox="1">
            <a:spLocks/>
          </p:cNvSpPr>
          <p:nvPr/>
        </p:nvSpPr>
        <p:spPr>
          <a:xfrm>
            <a:off x="6271333" y="1447800"/>
            <a:ext cx="5366479" cy="4495800"/>
          </a:xfrm>
          <a:prstGeom prst="rect">
            <a:avLst/>
          </a:prstGeom>
          <a:ln w="38100">
            <a:solidFill>
              <a:schemeClr val="accent3">
                <a:lumMod val="75000"/>
              </a:schemeClr>
            </a:solidFill>
          </a:ln>
        </p:spPr>
        <p:txBody>
          <a:bodyPr vert="horz" lIns="91290" tIns="45645" rIns="91290" bIns="45645" rtlCol="0">
            <a:noAutofit/>
          </a:bodyPr>
          <a:lstStyle>
            <a:lvl1pPr marL="342337" indent="-228225" algn="l" defTabSz="912899"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39030" indent="-228225" algn="l" defTabSz="912899" rtl="0" eaLnBrk="1" latinLnBrk="0" hangingPunct="1">
              <a:spcBef>
                <a:spcPct val="20000"/>
              </a:spcBef>
              <a:buClr>
                <a:schemeClr val="accent6"/>
              </a:buClr>
              <a:buFont typeface="Wingdings" charset="2"/>
              <a:buChar char="§"/>
              <a:defRPr sz="2200" b="0" i="0" kern="1200">
                <a:solidFill>
                  <a:schemeClr val="tx1"/>
                </a:solidFill>
                <a:latin typeface="+mn-lt"/>
                <a:ea typeface="+mn-ea"/>
                <a:cs typeface="ITC Avant Garde Std Md"/>
              </a:defRPr>
            </a:lvl2pPr>
            <a:lvl3pPr marL="1004189" indent="-228225" algn="l" defTabSz="912899" rtl="0" eaLnBrk="1" latinLnBrk="0" hangingPunct="1">
              <a:spcBef>
                <a:spcPct val="20000"/>
              </a:spcBef>
              <a:buClr>
                <a:schemeClr val="accent6"/>
              </a:buClr>
              <a:buFont typeface="Wingdings" charset="2"/>
              <a:buChar char="§"/>
              <a:defRPr sz="2000" b="0" i="0" kern="1200">
                <a:solidFill>
                  <a:schemeClr val="tx1"/>
                </a:solidFill>
                <a:latin typeface="+mn-lt"/>
                <a:ea typeface="+mn-ea"/>
                <a:cs typeface="ITC Avant Garde Std Md"/>
              </a:defRPr>
            </a:lvl3pPr>
            <a:lvl4pPr marL="1278059" indent="-228225" algn="l" defTabSz="912899"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4pPr>
            <a:lvl5pPr marL="1551928" indent="-228225" algn="l" defTabSz="912899" rtl="0" eaLnBrk="1" latinLnBrk="0" hangingPunct="1">
              <a:spcBef>
                <a:spcPct val="20000"/>
              </a:spcBef>
              <a:buClr>
                <a:schemeClr val="accent6"/>
              </a:buClr>
              <a:buFont typeface="Wingdings" charset="2"/>
              <a:buChar char="§"/>
              <a:defRPr sz="1600" b="0" i="0" kern="1200" baseline="0">
                <a:solidFill>
                  <a:schemeClr val="tx1"/>
                </a:solidFill>
                <a:latin typeface="+mn-lt"/>
                <a:ea typeface="+mn-ea"/>
                <a:cs typeface="ITC Avant Garde Std Md"/>
              </a:defRPr>
            </a:lvl5pPr>
            <a:lvl6pPr marL="1734509" indent="-182580" algn="l" defTabSz="912899"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17088" indent="-182580" algn="l" defTabSz="912899"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099668" indent="-182580" algn="l" defTabSz="912899"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2248" indent="-182580" algn="l" defTabSz="912899"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112" marR="0" lvl="0" indent="0" algn="ctr" defTabSz="912899" rtl="0" eaLnBrk="1" fontAlgn="auto" latinLnBrk="0" hangingPunct="1">
              <a:lnSpc>
                <a:spcPct val="100000"/>
              </a:lnSpc>
              <a:spcBef>
                <a:spcPct val="20000"/>
              </a:spcBef>
              <a:spcAft>
                <a:spcPts val="0"/>
              </a:spcAft>
              <a:buClr>
                <a:srgbClr val="D6201A"/>
              </a:buClr>
              <a:buSzTx/>
              <a:buFont typeface="Wingdings" charset="2"/>
              <a:buNone/>
              <a:tabLst/>
              <a:defRPr/>
            </a:pPr>
            <a:r>
              <a:rPr kumimoji="0" lang="en-US" sz="2400" b="1" i="0" u="none" strike="noStrike" kern="1200" cap="none" spc="0" normalizeH="0" baseline="0" noProof="0" dirty="0">
                <a:ln>
                  <a:noFill/>
                </a:ln>
                <a:solidFill>
                  <a:srgbClr val="002060"/>
                </a:solidFill>
                <a:effectLst/>
                <a:uLnTx/>
                <a:uFillTx/>
                <a:latin typeface="MV Boli" panose="02000500030200090000" pitchFamily="2" charset="0"/>
                <a:ea typeface="+mn-ea"/>
                <a:cs typeface="MV Boli" panose="02000500030200090000" pitchFamily="2" charset="0"/>
              </a:rPr>
              <a:t>Fluids that CANNOT transmit HIV</a:t>
            </a:r>
          </a:p>
          <a:p>
            <a:pPr marL="114112" marR="0" lvl="0" indent="0" algn="ctr" defTabSz="912899" rtl="0" eaLnBrk="1" fontAlgn="auto" latinLnBrk="0" hangingPunct="1">
              <a:lnSpc>
                <a:spcPct val="100000"/>
              </a:lnSpc>
              <a:spcBef>
                <a:spcPct val="20000"/>
              </a:spcBef>
              <a:spcAft>
                <a:spcPts val="0"/>
              </a:spcAft>
              <a:buClr>
                <a:srgbClr val="D6201A"/>
              </a:buClr>
              <a:buSzTx/>
              <a:buFont typeface="Wingdings" charset="2"/>
              <a:buNone/>
              <a:tabLst/>
              <a:defRPr/>
            </a:pPr>
            <a:r>
              <a:rPr kumimoji="0" lang="en-US" sz="2400" b="0" i="0" u="none" strike="noStrike" kern="1200" cap="none" spc="0" normalizeH="0" baseline="0" noProof="0" dirty="0">
                <a:ln>
                  <a:noFill/>
                </a:ln>
                <a:solidFill>
                  <a:srgbClr val="002060"/>
                </a:solidFill>
                <a:effectLst/>
                <a:uLnTx/>
                <a:uFillTx/>
                <a:latin typeface="Arial"/>
                <a:ea typeface="+mn-ea"/>
              </a:rPr>
              <a:t>Feces</a:t>
            </a:r>
          </a:p>
          <a:p>
            <a:pPr marL="114112" marR="0" lvl="0" indent="0" algn="ctr" defTabSz="912899" rtl="0" eaLnBrk="1" fontAlgn="auto" latinLnBrk="0" hangingPunct="1">
              <a:lnSpc>
                <a:spcPct val="100000"/>
              </a:lnSpc>
              <a:spcBef>
                <a:spcPct val="20000"/>
              </a:spcBef>
              <a:spcAft>
                <a:spcPts val="0"/>
              </a:spcAft>
              <a:buClr>
                <a:srgbClr val="D6201A"/>
              </a:buClr>
              <a:buSzTx/>
              <a:buFont typeface="Wingdings" charset="2"/>
              <a:buNone/>
              <a:tabLst/>
              <a:defRPr/>
            </a:pPr>
            <a:r>
              <a:rPr kumimoji="0" lang="en-US" sz="2400" b="0" i="0" u="none" strike="noStrike" kern="1200" cap="none" spc="0" normalizeH="0" baseline="0" noProof="0" dirty="0">
                <a:ln>
                  <a:noFill/>
                </a:ln>
                <a:solidFill>
                  <a:srgbClr val="002060"/>
                </a:solidFill>
                <a:effectLst/>
                <a:uLnTx/>
                <a:uFillTx/>
                <a:latin typeface="Arial"/>
                <a:ea typeface="+mn-ea"/>
              </a:rPr>
              <a:t>Nasal Secretions</a:t>
            </a:r>
          </a:p>
          <a:p>
            <a:pPr marL="114112" marR="0" lvl="0" indent="0" algn="ctr" defTabSz="912899" rtl="0" eaLnBrk="1" fontAlgn="auto" latinLnBrk="0" hangingPunct="1">
              <a:lnSpc>
                <a:spcPct val="100000"/>
              </a:lnSpc>
              <a:spcBef>
                <a:spcPct val="20000"/>
              </a:spcBef>
              <a:spcAft>
                <a:spcPts val="0"/>
              </a:spcAft>
              <a:buClr>
                <a:srgbClr val="D6201A"/>
              </a:buClr>
              <a:buSzTx/>
              <a:buFont typeface="Wingdings" charset="2"/>
              <a:buNone/>
              <a:tabLst/>
              <a:defRPr/>
            </a:pPr>
            <a:r>
              <a:rPr kumimoji="0" lang="en-US" sz="2400" b="0" i="0" u="none" strike="noStrike" kern="1200" cap="none" spc="0" normalizeH="0" baseline="0" noProof="0" dirty="0">
                <a:ln>
                  <a:noFill/>
                </a:ln>
                <a:solidFill>
                  <a:srgbClr val="002060"/>
                </a:solidFill>
                <a:effectLst/>
                <a:uLnTx/>
                <a:uFillTx/>
                <a:latin typeface="Arial"/>
                <a:ea typeface="+mn-ea"/>
              </a:rPr>
              <a:t>Saliva </a:t>
            </a:r>
          </a:p>
          <a:p>
            <a:pPr marL="114112" marR="0" lvl="0" indent="0" algn="ctr" defTabSz="912899" rtl="0" eaLnBrk="1" fontAlgn="auto" latinLnBrk="0" hangingPunct="1">
              <a:lnSpc>
                <a:spcPct val="100000"/>
              </a:lnSpc>
              <a:spcBef>
                <a:spcPct val="20000"/>
              </a:spcBef>
              <a:spcAft>
                <a:spcPts val="0"/>
              </a:spcAft>
              <a:buClr>
                <a:srgbClr val="D6201A"/>
              </a:buClr>
              <a:buSzTx/>
              <a:buFont typeface="Wingdings" charset="2"/>
              <a:buNone/>
              <a:tabLst/>
              <a:defRPr/>
            </a:pPr>
            <a:r>
              <a:rPr kumimoji="0" lang="en-US" sz="2400" b="0" i="0" u="none" strike="noStrike" kern="1200" cap="none" spc="0" normalizeH="0" baseline="0" noProof="0" dirty="0">
                <a:ln>
                  <a:noFill/>
                </a:ln>
                <a:solidFill>
                  <a:srgbClr val="002060"/>
                </a:solidFill>
                <a:effectLst/>
                <a:uLnTx/>
                <a:uFillTx/>
                <a:latin typeface="Arial"/>
                <a:ea typeface="+mn-ea"/>
              </a:rPr>
              <a:t>Sputum </a:t>
            </a:r>
          </a:p>
          <a:p>
            <a:pPr marL="114112" marR="0" lvl="0" indent="0" algn="ctr" defTabSz="912899" rtl="0" eaLnBrk="1" fontAlgn="auto" latinLnBrk="0" hangingPunct="1">
              <a:lnSpc>
                <a:spcPct val="100000"/>
              </a:lnSpc>
              <a:spcBef>
                <a:spcPct val="20000"/>
              </a:spcBef>
              <a:spcAft>
                <a:spcPts val="0"/>
              </a:spcAft>
              <a:buClr>
                <a:srgbClr val="D6201A"/>
              </a:buClr>
              <a:buSzTx/>
              <a:buFont typeface="Wingdings" charset="2"/>
              <a:buNone/>
              <a:tabLst/>
              <a:defRPr/>
            </a:pPr>
            <a:r>
              <a:rPr kumimoji="0" lang="en-US" sz="2400" b="0" i="0" u="none" strike="noStrike" kern="1200" cap="none" spc="0" normalizeH="0" baseline="0" noProof="0" dirty="0">
                <a:ln>
                  <a:noFill/>
                </a:ln>
                <a:solidFill>
                  <a:srgbClr val="002060"/>
                </a:solidFill>
                <a:effectLst/>
                <a:uLnTx/>
                <a:uFillTx/>
                <a:latin typeface="Arial"/>
                <a:ea typeface="+mn-ea"/>
              </a:rPr>
              <a:t>Sweat </a:t>
            </a:r>
          </a:p>
          <a:p>
            <a:pPr marL="114112" marR="0" lvl="0" indent="0" algn="ctr" defTabSz="912899" rtl="0" eaLnBrk="1" fontAlgn="auto" latinLnBrk="0" hangingPunct="1">
              <a:lnSpc>
                <a:spcPct val="100000"/>
              </a:lnSpc>
              <a:spcBef>
                <a:spcPct val="20000"/>
              </a:spcBef>
              <a:spcAft>
                <a:spcPts val="0"/>
              </a:spcAft>
              <a:buClr>
                <a:srgbClr val="D6201A"/>
              </a:buClr>
              <a:buSzTx/>
              <a:buFont typeface="Wingdings" charset="2"/>
              <a:buNone/>
              <a:tabLst/>
              <a:defRPr/>
            </a:pPr>
            <a:r>
              <a:rPr kumimoji="0" lang="en-US" sz="2400" b="0" i="0" u="none" strike="noStrike" kern="1200" cap="none" spc="0" normalizeH="0" baseline="0" noProof="0" dirty="0">
                <a:ln>
                  <a:noFill/>
                </a:ln>
                <a:solidFill>
                  <a:srgbClr val="002060"/>
                </a:solidFill>
                <a:effectLst/>
                <a:uLnTx/>
                <a:uFillTx/>
                <a:latin typeface="Arial"/>
                <a:ea typeface="+mn-ea"/>
              </a:rPr>
              <a:t>Tears </a:t>
            </a:r>
          </a:p>
          <a:p>
            <a:pPr marL="114112" marR="0" lvl="0" indent="0" algn="ctr" defTabSz="912899" rtl="0" eaLnBrk="1" fontAlgn="auto" latinLnBrk="0" hangingPunct="1">
              <a:lnSpc>
                <a:spcPct val="100000"/>
              </a:lnSpc>
              <a:spcBef>
                <a:spcPct val="20000"/>
              </a:spcBef>
              <a:spcAft>
                <a:spcPts val="0"/>
              </a:spcAft>
              <a:buClr>
                <a:srgbClr val="D6201A"/>
              </a:buClr>
              <a:buSzTx/>
              <a:buFont typeface="Wingdings" charset="2"/>
              <a:buNone/>
              <a:tabLst/>
              <a:defRPr/>
            </a:pPr>
            <a:r>
              <a:rPr kumimoji="0" lang="en-US" sz="2400" b="0" i="0" u="none" strike="noStrike" kern="1200" cap="none" spc="0" normalizeH="0" baseline="0" noProof="0" dirty="0">
                <a:ln>
                  <a:noFill/>
                </a:ln>
                <a:solidFill>
                  <a:srgbClr val="002060"/>
                </a:solidFill>
                <a:effectLst/>
                <a:uLnTx/>
                <a:uFillTx/>
                <a:latin typeface="Arial"/>
                <a:ea typeface="+mn-ea"/>
              </a:rPr>
              <a:t>Urine</a:t>
            </a:r>
          </a:p>
          <a:p>
            <a:pPr marL="114112" marR="0" lvl="0" indent="0" algn="ctr" defTabSz="912899" rtl="0" eaLnBrk="1" fontAlgn="auto" latinLnBrk="0" hangingPunct="1">
              <a:lnSpc>
                <a:spcPct val="100000"/>
              </a:lnSpc>
              <a:spcBef>
                <a:spcPct val="20000"/>
              </a:spcBef>
              <a:spcAft>
                <a:spcPts val="0"/>
              </a:spcAft>
              <a:buClr>
                <a:srgbClr val="D6201A"/>
              </a:buClr>
              <a:buSzTx/>
              <a:buFont typeface="Wingdings" charset="2"/>
              <a:buNone/>
              <a:tabLst/>
              <a:defRPr/>
            </a:pPr>
            <a:r>
              <a:rPr kumimoji="0" lang="en-US" sz="2400" b="0" i="0" u="none" strike="noStrike" kern="1200" cap="none" spc="0" normalizeH="0" baseline="0" noProof="0" dirty="0">
                <a:ln>
                  <a:noFill/>
                </a:ln>
                <a:solidFill>
                  <a:srgbClr val="002060"/>
                </a:solidFill>
                <a:effectLst/>
                <a:uLnTx/>
                <a:uFillTx/>
                <a:latin typeface="Arial"/>
                <a:ea typeface="+mn-ea"/>
              </a:rPr>
              <a:t>Vomitus</a:t>
            </a:r>
          </a:p>
        </p:txBody>
      </p:sp>
    </p:spTree>
    <p:extLst>
      <p:ext uri="{BB962C8B-B14F-4D97-AF65-F5344CB8AC3E}">
        <p14:creationId xmlns:p14="http://schemas.microsoft.com/office/powerpoint/2010/main" val="22510611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EFB07-275A-874B-A123-94926A6C6A5A}"/>
              </a:ext>
            </a:extLst>
          </p:cNvPr>
          <p:cNvSpPr>
            <a:spLocks noGrp="1"/>
          </p:cNvSpPr>
          <p:nvPr>
            <p:ph type="title"/>
          </p:nvPr>
        </p:nvSpPr>
        <p:spPr>
          <a:xfrm>
            <a:off x="208547" y="0"/>
            <a:ext cx="11087425" cy="1143000"/>
          </a:xfrm>
        </p:spPr>
        <p:txBody>
          <a:bodyPr/>
          <a:lstStyle/>
          <a:p>
            <a:r>
              <a:rPr lang="en-US" dirty="0">
                <a:solidFill>
                  <a:srgbClr val="C00000"/>
                </a:solidFill>
                <a:latin typeface="MV Boli" panose="02000500030200090000" pitchFamily="2" charset="0"/>
                <a:cs typeface="MV Boli" panose="02000500030200090000" pitchFamily="2" charset="0"/>
              </a:rPr>
              <a:t>Acute HIV Infection</a:t>
            </a:r>
            <a:endParaRPr lang="en-US" dirty="0"/>
          </a:p>
        </p:txBody>
      </p:sp>
      <p:sp>
        <p:nvSpPr>
          <p:cNvPr id="24578" name="Subtitle 2"/>
          <p:cNvSpPr>
            <a:spLocks noGrp="1"/>
          </p:cNvSpPr>
          <p:nvPr>
            <p:ph type="subTitle" idx="4294967295"/>
          </p:nvPr>
        </p:nvSpPr>
        <p:spPr>
          <a:xfrm>
            <a:off x="208547" y="1788319"/>
            <a:ext cx="3695700" cy="2628900"/>
          </a:xfrm>
        </p:spPr>
        <p:txBody>
          <a:bodyPr>
            <a:normAutofit/>
          </a:bodyPr>
          <a:lstStyle/>
          <a:p>
            <a:pPr marL="0" indent="0">
              <a:buNone/>
            </a:pPr>
            <a:r>
              <a:rPr lang="en-US" dirty="0">
                <a:solidFill>
                  <a:srgbClr val="002060"/>
                </a:solidFill>
                <a:latin typeface="+mj-lt"/>
                <a:cs typeface="Trebuchet MS"/>
              </a:rPr>
              <a:t>40-90% develop symptoms of acute HIV</a:t>
            </a:r>
          </a:p>
          <a:p>
            <a:pPr marL="0" indent="0">
              <a:buNone/>
            </a:pPr>
            <a:endParaRPr lang="en-US" dirty="0">
              <a:solidFill>
                <a:srgbClr val="002060"/>
              </a:solidFill>
              <a:latin typeface="Trebuchet MS"/>
              <a:cs typeface="Trebuchet MS"/>
            </a:endParaRPr>
          </a:p>
          <a:p>
            <a:pPr marL="0" indent="0">
              <a:buNone/>
            </a:pPr>
            <a:r>
              <a:rPr lang="en-US" dirty="0">
                <a:solidFill>
                  <a:srgbClr val="002060"/>
                </a:solidFill>
                <a:cs typeface="Trebuchet MS"/>
              </a:rPr>
              <a:t>Usually begin 2-4 weeks after exposure</a:t>
            </a:r>
          </a:p>
          <a:p>
            <a:pPr marL="342900" indent="-342900">
              <a:buFont typeface="Arial" charset="0"/>
              <a:buChar char="•"/>
            </a:pPr>
            <a:endParaRPr lang="en-US" dirty="0">
              <a:solidFill>
                <a:srgbClr val="002060"/>
              </a:solidFill>
              <a:latin typeface="Trebuchet MS"/>
              <a:cs typeface="Trebuchet MS"/>
            </a:endParaRPr>
          </a:p>
        </p:txBody>
      </p:sp>
      <p:pic>
        <p:nvPicPr>
          <p:cNvPr id="3" name="Picture 2" descr="Illustration of the main symptoms of acute HIV infection: fever, weight loss, malaise, headache, neuropathy, lymphadenopathy, rash, nausea, vomiting, liver and spleen enlargement, myalgia, esophageal sores, thrush, motuh sores, and pharyngitis. "/>
          <p:cNvPicPr>
            <a:picLocks noChangeAspect="1"/>
          </p:cNvPicPr>
          <p:nvPr/>
        </p:nvPicPr>
        <p:blipFill>
          <a:blip r:embed="rId3"/>
          <a:stretch>
            <a:fillRect/>
          </a:stretch>
        </p:blipFill>
        <p:spPr>
          <a:xfrm>
            <a:off x="5361715" y="274639"/>
            <a:ext cx="6335314" cy="5656261"/>
          </a:xfrm>
          <a:prstGeom prst="rect">
            <a:avLst/>
          </a:prstGeom>
        </p:spPr>
      </p:pic>
    </p:spTree>
    <p:extLst>
      <p:ext uri="{BB962C8B-B14F-4D97-AF65-F5344CB8AC3E}">
        <p14:creationId xmlns:p14="http://schemas.microsoft.com/office/powerpoint/2010/main" val="1248202432"/>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1187" name="Group 3"/>
          <p:cNvGraphicFramePr>
            <a:graphicFrameLocks noGrp="1"/>
          </p:cNvGraphicFramePr>
          <p:nvPr>
            <p:ph idx="1"/>
            <p:extLst>
              <p:ext uri="{D42A27DB-BD31-4B8C-83A1-F6EECF244321}">
                <p14:modId xmlns:p14="http://schemas.microsoft.com/office/powerpoint/2010/main" val="4097948296"/>
              </p:ext>
            </p:extLst>
          </p:nvPr>
        </p:nvGraphicFramePr>
        <p:xfrm>
          <a:off x="2296255" y="1453998"/>
          <a:ext cx="7408863" cy="4601465"/>
        </p:xfrm>
        <a:graphic>
          <a:graphicData uri="http://schemas.openxmlformats.org/drawingml/2006/table">
            <a:tbl>
              <a:tblPr firstRow="1"/>
              <a:tblGrid>
                <a:gridCol w="4262561">
                  <a:extLst>
                    <a:ext uri="{9D8B030D-6E8A-4147-A177-3AD203B41FA5}">
                      <a16:colId xmlns:a16="http://schemas.microsoft.com/office/drawing/2014/main" val="20000"/>
                    </a:ext>
                  </a:extLst>
                </a:gridCol>
                <a:gridCol w="3146302">
                  <a:extLst>
                    <a:ext uri="{9D8B030D-6E8A-4147-A177-3AD203B41FA5}">
                      <a16:colId xmlns:a16="http://schemas.microsoft.com/office/drawing/2014/main" val="20001"/>
                    </a:ext>
                  </a:extLst>
                </a:gridCol>
              </a:tblGrid>
              <a:tr h="80921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rgbClr val="002060"/>
                          </a:solidFill>
                          <a:effectLst/>
                          <a:latin typeface="+mn-lt"/>
                        </a:rPr>
                        <a:t>Percutaneous (blood)</a:t>
                      </a:r>
                      <a:r>
                        <a:rPr kumimoji="0" lang="en-US" sz="2000" b="0" i="0" u="none" strike="noStrike" kern="1200" baseline="0" dirty="0">
                          <a:solidFill>
                            <a:srgbClr val="002060"/>
                          </a:solidFill>
                          <a:latin typeface="+mn-lt"/>
                          <a:ea typeface="+mn-ea"/>
                          <a:cs typeface="+mn-cs"/>
                        </a:rPr>
                        <a:t>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kern="1200" baseline="0" dirty="0">
                          <a:solidFill>
                            <a:srgbClr val="002060"/>
                          </a:solidFill>
                          <a:latin typeface="+mn-lt"/>
                          <a:ea typeface="+mn-ea"/>
                          <a:cs typeface="Times New Roman"/>
                        </a:rPr>
                        <a:t>Mucous membrane exposure</a:t>
                      </a:r>
                      <a:endParaRPr kumimoji="0" lang="en-US" sz="2000" b="0" i="0" u="none" strike="noStrike" cap="none" normalizeH="0" baseline="30000" dirty="0">
                        <a:ln>
                          <a:noFill/>
                        </a:ln>
                        <a:solidFill>
                          <a:srgbClr val="002060"/>
                        </a:solidFill>
                        <a:effectLst/>
                        <a:latin typeface="+mn-lt"/>
                        <a:cs typeface="Times New Roman"/>
                      </a:endParaRPr>
                    </a:p>
                  </a:txBody>
                  <a:tcPr marL="74555" marR="74555"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rgbClr val="002060"/>
                          </a:solidFill>
                          <a:effectLst/>
                          <a:latin typeface="+mn-lt"/>
                        </a:rPr>
                        <a:t>0.3%</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rgbClr val="002060"/>
                          </a:solidFill>
                          <a:effectLst/>
                          <a:latin typeface="+mn-lt"/>
                        </a:rPr>
                        <a:t>0.09%</a:t>
                      </a:r>
                    </a:p>
                  </a:txBody>
                  <a:tcPr marL="74555" marR="74555"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4740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rgbClr val="002060"/>
                          </a:solidFill>
                          <a:effectLst/>
                          <a:latin typeface="+mn-lt"/>
                        </a:rPr>
                        <a:t>Receptive anal intercourse</a:t>
                      </a:r>
                      <a:endParaRPr kumimoji="0" lang="en-US" sz="2000" b="0" i="0" u="none" strike="noStrike" cap="none" normalizeH="0" baseline="30000" dirty="0">
                        <a:ln>
                          <a:noFill/>
                        </a:ln>
                        <a:solidFill>
                          <a:srgbClr val="002060"/>
                        </a:solidFill>
                        <a:effectLst/>
                        <a:latin typeface="+mn-lt"/>
                      </a:endParaRPr>
                    </a:p>
                  </a:txBody>
                  <a:tcPr marL="74555" marR="74555"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rgbClr val="002060"/>
                          </a:solidFill>
                          <a:effectLst/>
                          <a:latin typeface="+mn-lt"/>
                        </a:rPr>
                        <a:t>0.3 - 3%</a:t>
                      </a:r>
                      <a:endParaRPr kumimoji="0" lang="en-US" sz="2000" b="0" i="0" u="none" strike="noStrike" cap="none" normalizeH="0" baseline="30000" dirty="0">
                        <a:ln>
                          <a:noFill/>
                        </a:ln>
                        <a:solidFill>
                          <a:srgbClr val="002060"/>
                        </a:solidFill>
                        <a:effectLst/>
                        <a:latin typeface="+mn-lt"/>
                      </a:endParaRPr>
                    </a:p>
                  </a:txBody>
                  <a:tcPr marL="74555" marR="74555"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4740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err="1">
                          <a:ln>
                            <a:noFill/>
                          </a:ln>
                          <a:solidFill>
                            <a:srgbClr val="002060"/>
                          </a:solidFill>
                          <a:effectLst/>
                          <a:latin typeface="+mn-lt"/>
                        </a:rPr>
                        <a:t>Insertive</a:t>
                      </a:r>
                      <a:r>
                        <a:rPr kumimoji="0" lang="en-US" sz="2000" b="0" i="0" u="none" strike="noStrike" cap="none" normalizeH="0" baseline="0" dirty="0">
                          <a:ln>
                            <a:noFill/>
                          </a:ln>
                          <a:solidFill>
                            <a:srgbClr val="002060"/>
                          </a:solidFill>
                          <a:effectLst/>
                          <a:latin typeface="+mn-lt"/>
                        </a:rPr>
                        <a:t> anal intercourse</a:t>
                      </a:r>
                      <a:endParaRPr kumimoji="0" lang="en-US" sz="2000" b="0" i="0" u="none" strike="noStrike" cap="none" normalizeH="0" baseline="30000" dirty="0">
                        <a:ln>
                          <a:noFill/>
                        </a:ln>
                        <a:solidFill>
                          <a:srgbClr val="002060"/>
                        </a:solidFill>
                        <a:effectLst/>
                        <a:latin typeface="+mn-lt"/>
                      </a:endParaRPr>
                    </a:p>
                  </a:txBody>
                  <a:tcPr marL="74555" marR="74555"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rgbClr val="002060"/>
                          </a:solidFill>
                          <a:effectLst/>
                          <a:latin typeface="+mn-lt"/>
                        </a:rPr>
                        <a:t>0.06%</a:t>
                      </a:r>
                      <a:endParaRPr kumimoji="0" lang="en-US" sz="2000" b="0" i="0" u="none" strike="noStrike" cap="none" normalizeH="0" baseline="30000" dirty="0">
                        <a:ln>
                          <a:noFill/>
                        </a:ln>
                        <a:solidFill>
                          <a:srgbClr val="002060"/>
                        </a:solidFill>
                        <a:effectLst/>
                        <a:latin typeface="+mn-lt"/>
                      </a:endParaRPr>
                    </a:p>
                  </a:txBody>
                  <a:tcPr marL="74555" marR="74555"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r h="4740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rgbClr val="002060"/>
                          </a:solidFill>
                          <a:effectLst/>
                          <a:latin typeface="+mn-lt"/>
                        </a:rPr>
                        <a:t>Receptive vaginal intercourse</a:t>
                      </a:r>
                      <a:endParaRPr kumimoji="0" lang="en-US" sz="2000" b="0" i="0" u="none" strike="noStrike" cap="none" normalizeH="0" baseline="30000" dirty="0">
                        <a:ln>
                          <a:noFill/>
                        </a:ln>
                        <a:solidFill>
                          <a:srgbClr val="002060"/>
                        </a:solidFill>
                        <a:effectLst/>
                        <a:latin typeface="+mn-lt"/>
                      </a:endParaRPr>
                    </a:p>
                  </a:txBody>
                  <a:tcPr marL="74555" marR="74555"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rgbClr val="002060"/>
                          </a:solidFill>
                          <a:effectLst/>
                          <a:latin typeface="+mn-lt"/>
                        </a:rPr>
                        <a:t>0.1 – 0.2%</a:t>
                      </a:r>
                      <a:endParaRPr kumimoji="0" lang="en-US" sz="2000" b="0" i="0" u="none" strike="noStrike" cap="none" normalizeH="0" baseline="30000" dirty="0">
                        <a:ln>
                          <a:noFill/>
                        </a:ln>
                        <a:solidFill>
                          <a:srgbClr val="002060"/>
                        </a:solidFill>
                        <a:effectLst/>
                        <a:latin typeface="+mn-lt"/>
                      </a:endParaRPr>
                    </a:p>
                  </a:txBody>
                  <a:tcPr marL="74555" marR="74555"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3"/>
                  </a:ext>
                </a:extLst>
              </a:tr>
              <a:tr h="4740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err="1">
                          <a:ln>
                            <a:noFill/>
                          </a:ln>
                          <a:solidFill>
                            <a:srgbClr val="002060"/>
                          </a:solidFill>
                          <a:effectLst/>
                          <a:latin typeface="+mn-lt"/>
                        </a:rPr>
                        <a:t>Insertive</a:t>
                      </a:r>
                      <a:r>
                        <a:rPr kumimoji="0" lang="en-US" sz="2000" b="0" i="0" u="none" strike="noStrike" cap="none" normalizeH="0" baseline="0" dirty="0">
                          <a:ln>
                            <a:noFill/>
                          </a:ln>
                          <a:solidFill>
                            <a:srgbClr val="002060"/>
                          </a:solidFill>
                          <a:effectLst/>
                          <a:latin typeface="+mn-lt"/>
                        </a:rPr>
                        <a:t> vaginal intercourse</a:t>
                      </a:r>
                      <a:endParaRPr kumimoji="0" lang="en-US" sz="2000" b="0" i="0" u="none" strike="noStrike" cap="none" normalizeH="0" baseline="30000" dirty="0">
                        <a:ln>
                          <a:noFill/>
                        </a:ln>
                        <a:solidFill>
                          <a:srgbClr val="002060"/>
                        </a:solidFill>
                        <a:effectLst/>
                        <a:latin typeface="+mn-lt"/>
                      </a:endParaRPr>
                    </a:p>
                  </a:txBody>
                  <a:tcPr marL="74555" marR="74555"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rgbClr val="002060"/>
                          </a:solidFill>
                          <a:effectLst/>
                          <a:latin typeface="+mn-lt"/>
                        </a:rPr>
                        <a:t>0.03 – 0.14%</a:t>
                      </a:r>
                      <a:endParaRPr kumimoji="0" lang="en-US" sz="2000" b="0" i="0" u="none" strike="noStrike" cap="none" normalizeH="0" baseline="30000" dirty="0">
                        <a:ln>
                          <a:noFill/>
                        </a:ln>
                        <a:solidFill>
                          <a:srgbClr val="002060"/>
                        </a:solidFill>
                        <a:effectLst/>
                        <a:latin typeface="+mn-lt"/>
                      </a:endParaRPr>
                    </a:p>
                  </a:txBody>
                  <a:tcPr marL="74555" marR="74555"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4"/>
                  </a:ext>
                </a:extLst>
              </a:tr>
              <a:tr h="4740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rgbClr val="002060"/>
                          </a:solidFill>
                          <a:effectLst/>
                          <a:latin typeface="+mn-lt"/>
                        </a:rPr>
                        <a:t>Receptive oral (male)</a:t>
                      </a:r>
                      <a:endParaRPr kumimoji="0" lang="en-US" sz="2000" b="0" i="0" u="none" strike="noStrike" cap="none" normalizeH="0" baseline="30000" dirty="0">
                        <a:ln>
                          <a:noFill/>
                        </a:ln>
                        <a:solidFill>
                          <a:srgbClr val="002060"/>
                        </a:solidFill>
                        <a:effectLst/>
                        <a:latin typeface="+mn-lt"/>
                      </a:endParaRPr>
                    </a:p>
                  </a:txBody>
                  <a:tcPr marL="74555" marR="74555"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rgbClr val="002060"/>
                          </a:solidFill>
                          <a:effectLst/>
                          <a:latin typeface="+mn-lt"/>
                        </a:rPr>
                        <a:t>0.06%</a:t>
                      </a:r>
                      <a:endParaRPr kumimoji="0" lang="en-US" sz="2000" b="0" i="0" u="none" strike="noStrike" cap="none" normalizeH="0" baseline="30000" dirty="0">
                        <a:ln>
                          <a:noFill/>
                        </a:ln>
                        <a:solidFill>
                          <a:srgbClr val="002060"/>
                        </a:solidFill>
                        <a:effectLst/>
                        <a:latin typeface="+mn-lt"/>
                      </a:endParaRPr>
                    </a:p>
                  </a:txBody>
                  <a:tcPr marL="74555" marR="74555"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5"/>
                  </a:ext>
                </a:extLst>
              </a:tr>
              <a:tr h="4740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rgbClr val="002060"/>
                          </a:solidFill>
                          <a:effectLst/>
                          <a:latin typeface="+mn-lt"/>
                        </a:rPr>
                        <a:t>Female-female </a:t>
                      </a:r>
                      <a:r>
                        <a:rPr kumimoji="0" lang="en-US" sz="2000" b="0" i="0" u="none" strike="noStrike" cap="none" normalizeH="0" baseline="0" dirty="0" err="1">
                          <a:ln>
                            <a:noFill/>
                          </a:ln>
                          <a:solidFill>
                            <a:srgbClr val="002060"/>
                          </a:solidFill>
                          <a:effectLst/>
                          <a:latin typeface="+mn-lt"/>
                        </a:rPr>
                        <a:t>orogenital</a:t>
                      </a:r>
                      <a:endParaRPr kumimoji="0" lang="en-US" sz="2000" b="0" i="0" u="none" strike="noStrike" cap="none" normalizeH="0" baseline="30000" dirty="0">
                        <a:ln>
                          <a:noFill/>
                        </a:ln>
                        <a:solidFill>
                          <a:srgbClr val="002060"/>
                        </a:solidFill>
                        <a:effectLst/>
                        <a:latin typeface="+mn-lt"/>
                      </a:endParaRPr>
                    </a:p>
                  </a:txBody>
                  <a:tcPr marL="74555" marR="74555"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rgbClr val="002060"/>
                          </a:solidFill>
                          <a:effectLst/>
                          <a:latin typeface="+mn-lt"/>
                        </a:rPr>
                        <a:t>4 case reports</a:t>
                      </a:r>
                      <a:endParaRPr kumimoji="0" lang="en-US" sz="2000" b="0" i="0" u="none" strike="noStrike" cap="none" normalizeH="0" baseline="30000" dirty="0">
                        <a:ln>
                          <a:noFill/>
                        </a:ln>
                        <a:solidFill>
                          <a:srgbClr val="002060"/>
                        </a:solidFill>
                        <a:effectLst/>
                        <a:latin typeface="+mn-lt"/>
                      </a:endParaRPr>
                    </a:p>
                  </a:txBody>
                  <a:tcPr marL="74555" marR="74555"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6"/>
                  </a:ext>
                </a:extLst>
              </a:tr>
              <a:tr h="4740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rgbClr val="002060"/>
                          </a:solidFill>
                          <a:effectLst/>
                          <a:latin typeface="+mn-lt"/>
                        </a:rPr>
                        <a:t>IDU needle sharing</a:t>
                      </a:r>
                      <a:endParaRPr kumimoji="0" lang="en-US" sz="2000" b="0" i="0" u="none" strike="noStrike" cap="none" normalizeH="0" baseline="30000" dirty="0">
                        <a:ln>
                          <a:noFill/>
                        </a:ln>
                        <a:solidFill>
                          <a:srgbClr val="002060"/>
                        </a:solidFill>
                        <a:effectLst/>
                        <a:latin typeface="+mn-lt"/>
                      </a:endParaRPr>
                    </a:p>
                  </a:txBody>
                  <a:tcPr marL="74555" marR="74555"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rgbClr val="002060"/>
                          </a:solidFill>
                          <a:effectLst/>
                          <a:latin typeface="+mn-lt"/>
                        </a:rPr>
                        <a:t>0.67%</a:t>
                      </a:r>
                      <a:endParaRPr kumimoji="0" lang="en-US" sz="2000" b="0" i="0" u="none" strike="noStrike" cap="none" normalizeH="0" baseline="30000" dirty="0">
                        <a:ln>
                          <a:noFill/>
                        </a:ln>
                        <a:solidFill>
                          <a:srgbClr val="002060"/>
                        </a:solidFill>
                        <a:effectLst/>
                        <a:latin typeface="+mn-lt"/>
                      </a:endParaRPr>
                    </a:p>
                  </a:txBody>
                  <a:tcPr marL="74555" marR="74555"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7"/>
                  </a:ext>
                </a:extLst>
              </a:tr>
              <a:tr h="4740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rgbClr val="002060"/>
                          </a:solidFill>
                          <a:effectLst/>
                          <a:latin typeface="+mn-lt"/>
                        </a:rPr>
                        <a:t>Vertical (no prophylaxis)</a:t>
                      </a:r>
                      <a:endParaRPr kumimoji="0" lang="en-US" sz="2000" b="0" i="0" u="none" strike="noStrike" cap="none" normalizeH="0" baseline="30000" dirty="0">
                        <a:ln>
                          <a:noFill/>
                        </a:ln>
                        <a:solidFill>
                          <a:srgbClr val="002060"/>
                        </a:solidFill>
                        <a:effectLst/>
                        <a:latin typeface="+mn-lt"/>
                      </a:endParaRPr>
                    </a:p>
                  </a:txBody>
                  <a:tcPr marL="74555" marR="74555"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rgbClr val="002060"/>
                          </a:solidFill>
                          <a:effectLst/>
                          <a:latin typeface="+mn-lt"/>
                        </a:rPr>
                        <a:t>24%</a:t>
                      </a:r>
                      <a:endParaRPr kumimoji="0" lang="en-US" sz="2000" b="0" i="0" u="none" strike="noStrike" cap="none" normalizeH="0" baseline="30000" dirty="0">
                        <a:ln>
                          <a:noFill/>
                        </a:ln>
                        <a:solidFill>
                          <a:srgbClr val="002060"/>
                        </a:solidFill>
                        <a:effectLst/>
                        <a:latin typeface="+mn-lt"/>
                      </a:endParaRPr>
                    </a:p>
                  </a:txBody>
                  <a:tcPr marL="74555" marR="74555"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8"/>
                  </a:ext>
                </a:extLst>
              </a:tr>
            </a:tbl>
          </a:graphicData>
        </a:graphic>
      </p:graphicFrame>
      <p:sp>
        <p:nvSpPr>
          <p:cNvPr id="221186" name="Rectangle 2"/>
          <p:cNvSpPr>
            <a:spLocks noGrp="1" noChangeArrowheads="1"/>
          </p:cNvSpPr>
          <p:nvPr>
            <p:ph type="title"/>
          </p:nvPr>
        </p:nvSpPr>
        <p:spPr>
          <a:xfrm>
            <a:off x="134039" y="0"/>
            <a:ext cx="9829800" cy="1490472"/>
          </a:xfrm>
        </p:spPr>
        <p:txBody>
          <a:bodyPr>
            <a:normAutofit/>
          </a:bodyPr>
          <a:lstStyle/>
          <a:p>
            <a:r>
              <a:rPr lang="en-US" dirty="0">
                <a:solidFill>
                  <a:srgbClr val="C00000"/>
                </a:solidFill>
                <a:latin typeface="MV Boli" panose="02000500030200090000" pitchFamily="2" charset="0"/>
                <a:cs typeface="MV Boli" panose="02000500030200090000" pitchFamily="2" charset="0"/>
              </a:rPr>
              <a:t>Exposure Risks</a:t>
            </a:r>
            <a:br>
              <a:rPr lang="en-US" sz="2500" b="1" dirty="0">
                <a:solidFill>
                  <a:srgbClr val="C00000"/>
                </a:solidFill>
              </a:rPr>
            </a:br>
            <a:r>
              <a:rPr lang="en-US" sz="2500" dirty="0">
                <a:solidFill>
                  <a:srgbClr val="C00000"/>
                </a:solidFill>
              </a:rPr>
              <a:t> </a:t>
            </a:r>
            <a:r>
              <a:rPr lang="en-US" sz="2000" dirty="0">
                <a:solidFill>
                  <a:srgbClr val="C00000"/>
                </a:solidFill>
              </a:rPr>
              <a:t>(average, per episode, involving HIV-infected source patient)</a:t>
            </a:r>
          </a:p>
        </p:txBody>
      </p:sp>
    </p:spTree>
    <p:extLst>
      <p:ext uri="{BB962C8B-B14F-4D97-AF65-F5344CB8AC3E}">
        <p14:creationId xmlns:p14="http://schemas.microsoft.com/office/powerpoint/2010/main" val="37492391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solidFill>
                  <a:srgbClr val="C00000"/>
                </a:solidFill>
                <a:latin typeface="MV Boli" panose="02000500030200090000" pitchFamily="2" charset="0"/>
                <a:cs typeface="MV Boli" panose="02000500030200090000" pitchFamily="2" charset="0"/>
              </a:rPr>
              <a:t>HIV Testing  </a:t>
            </a:r>
          </a:p>
        </p:txBody>
      </p:sp>
    </p:spTree>
    <p:extLst>
      <p:ext uri="{BB962C8B-B14F-4D97-AF65-F5344CB8AC3E}">
        <p14:creationId xmlns:p14="http://schemas.microsoft.com/office/powerpoint/2010/main" val="33520049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2EA5EF-C699-AF4C-BA42-C0A1CAAB713C}" type="slidenum">
              <a:rPr lang="en-US" smtClean="0"/>
              <a:t>2</a:t>
            </a:fld>
            <a:endParaRPr lang="en-US"/>
          </a:p>
        </p:txBody>
      </p:sp>
      <p:sp>
        <p:nvSpPr>
          <p:cNvPr id="5" name="Footer Placeholder 4"/>
          <p:cNvSpPr>
            <a:spLocks noGrp="1"/>
          </p:cNvSpPr>
          <p:nvPr>
            <p:ph type="ftr" sz="quarter" idx="11"/>
          </p:nvPr>
        </p:nvSpPr>
        <p:spPr/>
        <p:txBody>
          <a:bodyPr/>
          <a:lstStyle/>
          <a:p>
            <a:r>
              <a:rPr lang="en-US"/>
              <a:t>paetc.org</a:t>
            </a:r>
            <a:endParaRPr lang="en-US" dirty="0"/>
          </a:p>
        </p:txBody>
      </p:sp>
      <p:sp>
        <p:nvSpPr>
          <p:cNvPr id="3" name="Content Placeholder 2"/>
          <p:cNvSpPr>
            <a:spLocks noGrp="1"/>
          </p:cNvSpPr>
          <p:nvPr>
            <p:ph idx="1"/>
          </p:nvPr>
        </p:nvSpPr>
        <p:spPr/>
        <p:txBody>
          <a:bodyPr>
            <a:normAutofit fontScale="85000" lnSpcReduction="20000"/>
          </a:bodyPr>
          <a:lstStyle/>
          <a:p>
            <a:pPr marL="114112" indent="0">
              <a:buNone/>
            </a:pPr>
            <a:r>
              <a:rPr lang="en-US" sz="2300" i="1" dirty="0"/>
              <a:t>“This presentation is supported by the Health Resources and Services Administration (HRSA) of the U.S. Department of Health and Human Services (HHS) as part of an award totaling $3,278,366. The contents are those of the author(s) and do not necessarily represent the official views of, nor an endorsement, by HRSA, HHS or the U.S. Government.”</a:t>
            </a:r>
          </a:p>
          <a:p>
            <a:pPr marL="114112" indent="0">
              <a:buNone/>
            </a:pPr>
            <a:endParaRPr lang="en-US" sz="2300" dirty="0"/>
          </a:p>
          <a:p>
            <a:pPr marL="114112" indent="0">
              <a:buNone/>
            </a:pPr>
            <a:endParaRPr lang="en-US" sz="2300" i="1" dirty="0"/>
          </a:p>
          <a:p>
            <a:pPr marL="114112" indent="0">
              <a:buNone/>
            </a:pPr>
            <a:r>
              <a:rPr lang="en-US" sz="2300" i="1" dirty="0"/>
              <a:t>The views and opinions expressed in this presentation are not necessarily those of the Pacific AIDS Education and Training Centers (PAETC), the Regents of the University of California or its San Francisco campus (UCSF or collectively, University) nor of our funder the Health Resources and Services Administration (HRSA).  Neither PAETC, University, HRSA nor any of their officers, board members, agents, employees, students or volunteers make any warranty, express or implied, including the warranties of merchantability and fitness for a particular purpose; nor assume any legal liability or responsibility for the accuracy, completeness or usefulness of information [,apparatus, product] or process assessed or described; nor represent that its use would not infringe privately owned rights. </a:t>
            </a:r>
            <a:endParaRPr lang="en-US" sz="2300" dirty="0"/>
          </a:p>
          <a:p>
            <a:pPr marL="114112" indent="0">
              <a:buNone/>
            </a:pPr>
            <a:endParaRPr lang="en-US" dirty="0"/>
          </a:p>
        </p:txBody>
      </p:sp>
      <p:sp>
        <p:nvSpPr>
          <p:cNvPr id="2" name="Title 1"/>
          <p:cNvSpPr>
            <a:spLocks noGrp="1"/>
          </p:cNvSpPr>
          <p:nvPr>
            <p:ph type="title"/>
          </p:nvPr>
        </p:nvSpPr>
        <p:spPr/>
        <p:txBody>
          <a:bodyPr/>
          <a:lstStyle/>
          <a:p>
            <a:r>
              <a:rPr lang="en-US" dirty="0"/>
              <a:t>Disclaimer</a:t>
            </a:r>
          </a:p>
        </p:txBody>
      </p:sp>
    </p:spTree>
    <p:extLst>
      <p:ext uri="{BB962C8B-B14F-4D97-AF65-F5344CB8AC3E}">
        <p14:creationId xmlns:p14="http://schemas.microsoft.com/office/powerpoint/2010/main" val="23424191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1A666C-0D84-4E7A-BD71-6C3B9479C87A}"/>
              </a:ext>
            </a:extLst>
          </p:cNvPr>
          <p:cNvSpPr>
            <a:spLocks noGrp="1"/>
          </p:cNvSpPr>
          <p:nvPr>
            <p:ph type="title"/>
          </p:nvPr>
        </p:nvSpPr>
        <p:spPr>
          <a:xfrm>
            <a:off x="383973" y="635373"/>
            <a:ext cx="11087425" cy="1143000"/>
          </a:xfrm>
        </p:spPr>
        <p:txBody>
          <a:bodyPr/>
          <a:lstStyle/>
          <a:p>
            <a:r>
              <a:rPr lang="en-US" b="1" dirty="0">
                <a:latin typeface="MV Boli" panose="02000500030200090000" pitchFamily="2" charset="0"/>
                <a:cs typeface="MV Boli" panose="02000500030200090000" pitchFamily="2" charset="0"/>
              </a:rPr>
              <a:t>With the most recent HIV tests, how soon can the virus be detected from the date of contraction?</a:t>
            </a:r>
          </a:p>
        </p:txBody>
      </p:sp>
      <p:sp>
        <p:nvSpPr>
          <p:cNvPr id="6" name="Content Placeholder 5">
            <a:extLst>
              <a:ext uri="{FF2B5EF4-FFF2-40B4-BE49-F238E27FC236}">
                <a16:creationId xmlns:a16="http://schemas.microsoft.com/office/drawing/2014/main" id="{51A7A6B9-5212-4D79-B417-EAA402DF29DF}"/>
              </a:ext>
            </a:extLst>
          </p:cNvPr>
          <p:cNvSpPr>
            <a:spLocks noGrp="1"/>
          </p:cNvSpPr>
          <p:nvPr>
            <p:ph idx="1"/>
          </p:nvPr>
        </p:nvSpPr>
        <p:spPr>
          <a:xfrm>
            <a:off x="654052" y="2334823"/>
            <a:ext cx="11087425" cy="4367299"/>
          </a:xfrm>
        </p:spPr>
        <p:txBody>
          <a:bodyPr/>
          <a:lstStyle/>
          <a:p>
            <a:pPr>
              <a:lnSpc>
                <a:spcPct val="200000"/>
              </a:lnSpc>
            </a:pPr>
            <a:r>
              <a:rPr lang="en-US" dirty="0">
                <a:solidFill>
                  <a:srgbClr val="002060"/>
                </a:solidFill>
              </a:rPr>
              <a:t>36-72 hours</a:t>
            </a:r>
          </a:p>
          <a:p>
            <a:pPr>
              <a:lnSpc>
                <a:spcPct val="200000"/>
              </a:lnSpc>
            </a:pPr>
            <a:r>
              <a:rPr lang="en-US" dirty="0">
                <a:solidFill>
                  <a:srgbClr val="002060"/>
                </a:solidFill>
              </a:rPr>
              <a:t>10-14 days</a:t>
            </a:r>
          </a:p>
          <a:p>
            <a:pPr>
              <a:lnSpc>
                <a:spcPct val="200000"/>
              </a:lnSpc>
            </a:pPr>
            <a:r>
              <a:rPr lang="en-US" dirty="0">
                <a:solidFill>
                  <a:srgbClr val="002060"/>
                </a:solidFill>
              </a:rPr>
              <a:t>3-4 weeks</a:t>
            </a:r>
          </a:p>
          <a:p>
            <a:pPr>
              <a:lnSpc>
                <a:spcPct val="200000"/>
              </a:lnSpc>
            </a:pPr>
            <a:r>
              <a:rPr lang="en-US" dirty="0">
                <a:solidFill>
                  <a:srgbClr val="002060"/>
                </a:solidFill>
              </a:rPr>
              <a:t>1-3 months </a:t>
            </a:r>
          </a:p>
          <a:p>
            <a:pPr>
              <a:lnSpc>
                <a:spcPct val="200000"/>
              </a:lnSpc>
            </a:pPr>
            <a:endParaRPr lang="en-US" dirty="0"/>
          </a:p>
        </p:txBody>
      </p:sp>
    </p:spTree>
    <p:extLst>
      <p:ext uri="{BB962C8B-B14F-4D97-AF65-F5344CB8AC3E}">
        <p14:creationId xmlns:p14="http://schemas.microsoft.com/office/powerpoint/2010/main" val="29793423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292" y="274639"/>
            <a:ext cx="11087425" cy="1143000"/>
          </a:xfrm>
        </p:spPr>
        <p:txBody>
          <a:bodyPr/>
          <a:lstStyle/>
          <a:p>
            <a:r>
              <a:rPr lang="en-US" dirty="0">
                <a:solidFill>
                  <a:srgbClr val="C00000"/>
                </a:solidFill>
                <a:latin typeface="MV Boli" panose="02000500030200090000" pitchFamily="2" charset="0"/>
                <a:cs typeface="MV Boli" panose="02000500030200090000" pitchFamily="2" charset="0"/>
              </a:rPr>
              <a:t>4</a:t>
            </a:r>
            <a:r>
              <a:rPr lang="en-US" baseline="30000" dirty="0">
                <a:solidFill>
                  <a:srgbClr val="C00000"/>
                </a:solidFill>
                <a:latin typeface="MV Boli" panose="02000500030200090000" pitchFamily="2" charset="0"/>
                <a:cs typeface="MV Boli" panose="02000500030200090000" pitchFamily="2" charset="0"/>
              </a:rPr>
              <a:t>th</a:t>
            </a:r>
            <a:r>
              <a:rPr lang="en-US" dirty="0">
                <a:solidFill>
                  <a:srgbClr val="C00000"/>
                </a:solidFill>
                <a:latin typeface="MV Boli" panose="02000500030200090000" pitchFamily="2" charset="0"/>
                <a:cs typeface="MV Boli" panose="02000500030200090000" pitchFamily="2" charset="0"/>
              </a:rPr>
              <a:t> Generation HIV testing</a:t>
            </a:r>
          </a:p>
        </p:txBody>
      </p:sp>
      <p:pic>
        <p:nvPicPr>
          <p:cNvPr id="10" name="Graphic 9" descr="Test tubes">
            <a:extLst>
              <a:ext uri="{FF2B5EF4-FFF2-40B4-BE49-F238E27FC236}">
                <a16:creationId xmlns:a16="http://schemas.microsoft.com/office/drawing/2014/main" id="{E30E9ECD-5196-4B47-9165-84A9A0548AD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82571" y="2587620"/>
            <a:ext cx="1512248" cy="1512248"/>
          </a:xfrm>
          <a:prstGeom prst="rect">
            <a:avLst/>
          </a:prstGeom>
        </p:spPr>
      </p:pic>
      <p:pic>
        <p:nvPicPr>
          <p:cNvPr id="12" name="Graphic 11" descr="Daily Calendar">
            <a:extLst>
              <a:ext uri="{FF2B5EF4-FFF2-40B4-BE49-F238E27FC236}">
                <a16:creationId xmlns:a16="http://schemas.microsoft.com/office/drawing/2014/main" id="{9A488E57-068C-4371-B07B-2EF27CD9B57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48616" y="2480768"/>
            <a:ext cx="1512248" cy="1512248"/>
          </a:xfrm>
          <a:prstGeom prst="rect">
            <a:avLst/>
          </a:prstGeom>
        </p:spPr>
      </p:pic>
      <p:sp>
        <p:nvSpPr>
          <p:cNvPr id="13" name="TextBox 12">
            <a:extLst>
              <a:ext uri="{FF2B5EF4-FFF2-40B4-BE49-F238E27FC236}">
                <a16:creationId xmlns:a16="http://schemas.microsoft.com/office/drawing/2014/main" id="{2DAD1FC8-9F3C-47A4-BB4E-67FC31C7769D}"/>
              </a:ext>
            </a:extLst>
          </p:cNvPr>
          <p:cNvSpPr txBox="1"/>
          <p:nvPr/>
        </p:nvSpPr>
        <p:spPr>
          <a:xfrm>
            <a:off x="515163" y="4343218"/>
            <a:ext cx="351168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Arial"/>
                <a:ea typeface="+mn-ea"/>
                <a:cs typeface="+mn-cs"/>
              </a:rPr>
              <a:t>Can detect HIV as early as 2 weeks after infection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C00000"/>
              </a:solidFill>
              <a:effectLst/>
              <a:uLnTx/>
              <a:uFillTx/>
              <a:latin typeface="Arial"/>
              <a:ea typeface="+mn-ea"/>
              <a:cs typeface="+mn-cs"/>
            </a:endParaRPr>
          </a:p>
        </p:txBody>
      </p:sp>
      <p:sp>
        <p:nvSpPr>
          <p:cNvPr id="14" name="TextBox 13">
            <a:extLst>
              <a:ext uri="{FF2B5EF4-FFF2-40B4-BE49-F238E27FC236}">
                <a16:creationId xmlns:a16="http://schemas.microsoft.com/office/drawing/2014/main" id="{429863AD-3E17-4F41-AA4D-43A6084CE2F6}"/>
              </a:ext>
            </a:extLst>
          </p:cNvPr>
          <p:cNvSpPr txBox="1"/>
          <p:nvPr/>
        </p:nvSpPr>
        <p:spPr>
          <a:xfrm>
            <a:off x="4219772" y="4357412"/>
            <a:ext cx="365516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Arial"/>
                <a:ea typeface="+mn-ea"/>
                <a:cs typeface="+mn-cs"/>
              </a:rPr>
              <a:t>Looks for HIV antibodies and something called p24 antigens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C00000"/>
              </a:solidFill>
              <a:effectLst/>
              <a:uLnTx/>
              <a:uFillTx/>
              <a:latin typeface="Arial"/>
              <a:ea typeface="+mn-ea"/>
              <a:cs typeface="+mn-cs"/>
            </a:endParaRPr>
          </a:p>
        </p:txBody>
      </p:sp>
      <p:sp>
        <p:nvSpPr>
          <p:cNvPr id="15" name="TextBox 14">
            <a:extLst>
              <a:ext uri="{FF2B5EF4-FFF2-40B4-BE49-F238E27FC236}">
                <a16:creationId xmlns:a16="http://schemas.microsoft.com/office/drawing/2014/main" id="{C643DF4E-9F0D-418E-92D0-E3172A217208}"/>
              </a:ext>
            </a:extLst>
          </p:cNvPr>
          <p:cNvSpPr txBox="1"/>
          <p:nvPr/>
        </p:nvSpPr>
        <p:spPr>
          <a:xfrm>
            <a:off x="7972229" y="4374634"/>
            <a:ext cx="315593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Arial"/>
                <a:ea typeface="+mn-ea"/>
                <a:cs typeface="+mn-cs"/>
              </a:rPr>
              <a:t>Can be performed in a hospital lab</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C00000"/>
              </a:solidFill>
              <a:effectLst/>
              <a:uLnTx/>
              <a:uFillTx/>
              <a:latin typeface="Arial"/>
              <a:ea typeface="+mn-ea"/>
              <a:cs typeface="+mn-cs"/>
            </a:endParaRPr>
          </a:p>
        </p:txBody>
      </p:sp>
      <p:pic>
        <p:nvPicPr>
          <p:cNvPr id="17" name="Graphic 16" descr="Magnifying glass">
            <a:extLst>
              <a:ext uri="{FF2B5EF4-FFF2-40B4-BE49-F238E27FC236}">
                <a16:creationId xmlns:a16="http://schemas.microsoft.com/office/drawing/2014/main" id="{AFC9D769-7A72-4A8C-9F86-686F3FCD0B6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17494" y="2558772"/>
            <a:ext cx="1408446" cy="1408446"/>
          </a:xfrm>
          <a:prstGeom prst="rect">
            <a:avLst/>
          </a:prstGeom>
        </p:spPr>
      </p:pic>
      <p:pic>
        <p:nvPicPr>
          <p:cNvPr id="3" name="Picture 2" descr="Chart showing when HIV can be detected by past and current HIV tests. ">
            <a:extLst>
              <a:ext uri="{FF2B5EF4-FFF2-40B4-BE49-F238E27FC236}">
                <a16:creationId xmlns:a16="http://schemas.microsoft.com/office/drawing/2014/main" id="{EBBB16D2-C7C9-FB4A-8ED5-190EF9D97051}"/>
              </a:ext>
            </a:extLst>
          </p:cNvPr>
          <p:cNvPicPr>
            <a:picLocks noChangeAspect="1"/>
          </p:cNvPicPr>
          <p:nvPr/>
        </p:nvPicPr>
        <p:blipFill>
          <a:blip r:embed="rId8"/>
          <a:stretch>
            <a:fillRect/>
          </a:stretch>
        </p:blipFill>
        <p:spPr>
          <a:xfrm>
            <a:off x="0" y="0"/>
            <a:ext cx="12192000" cy="6858000"/>
          </a:xfrm>
          <a:prstGeom prst="rect">
            <a:avLst/>
          </a:prstGeom>
        </p:spPr>
      </p:pic>
    </p:spTree>
    <p:extLst>
      <p:ext uri="{BB962C8B-B14F-4D97-AF65-F5344CB8AC3E}">
        <p14:creationId xmlns:p14="http://schemas.microsoft.com/office/powerpoint/2010/main" val="5947834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solidFill>
                  <a:srgbClr val="C00000"/>
                </a:solidFill>
                <a:latin typeface="MV Boli" panose="02000500030200090000" pitchFamily="2" charset="0"/>
                <a:cs typeface="MV Boli" panose="02000500030200090000" pitchFamily="2" charset="0"/>
              </a:rPr>
              <a:t>HIV Prevention </a:t>
            </a:r>
          </a:p>
        </p:txBody>
      </p:sp>
    </p:spTree>
    <p:extLst>
      <p:ext uri="{BB962C8B-B14F-4D97-AF65-F5344CB8AC3E}">
        <p14:creationId xmlns:p14="http://schemas.microsoft.com/office/powerpoint/2010/main" val="490237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56ABF0-80B5-4506-B929-C3584C6AB08B}"/>
              </a:ext>
            </a:extLst>
          </p:cNvPr>
          <p:cNvSpPr>
            <a:spLocks noGrp="1"/>
          </p:cNvSpPr>
          <p:nvPr>
            <p:ph type="title"/>
          </p:nvPr>
        </p:nvSpPr>
        <p:spPr>
          <a:xfrm>
            <a:off x="303217" y="374389"/>
            <a:ext cx="11087425" cy="1143000"/>
          </a:xfrm>
        </p:spPr>
        <p:txBody>
          <a:bodyPr/>
          <a:lstStyle/>
          <a:p>
            <a:r>
              <a:rPr lang="en-US" b="1" dirty="0">
                <a:solidFill>
                  <a:srgbClr val="C00000"/>
                </a:solidFill>
                <a:latin typeface="MV Boli"/>
                <a:cs typeface="MV Boli"/>
              </a:rPr>
              <a:t>True or False: There are pills you can take to prevent getting HIV </a:t>
            </a:r>
            <a:endParaRPr lang="en-US" b="1" dirty="0">
              <a:solidFill>
                <a:srgbClr val="C00000"/>
              </a:solidFill>
              <a:latin typeface="MV Boli" panose="02000500030200090000" pitchFamily="2" charset="0"/>
              <a:cs typeface="MV Boli" panose="02000500030200090000" pitchFamily="2" charset="0"/>
            </a:endParaRPr>
          </a:p>
        </p:txBody>
      </p:sp>
      <p:sp>
        <p:nvSpPr>
          <p:cNvPr id="5" name="Content Placeholder 4">
            <a:extLst>
              <a:ext uri="{FF2B5EF4-FFF2-40B4-BE49-F238E27FC236}">
                <a16:creationId xmlns:a16="http://schemas.microsoft.com/office/drawing/2014/main" id="{63264C6B-3F77-4F38-AABA-DC426B7463CC}"/>
              </a:ext>
            </a:extLst>
          </p:cNvPr>
          <p:cNvSpPr>
            <a:spLocks noGrp="1"/>
          </p:cNvSpPr>
          <p:nvPr>
            <p:ph idx="1"/>
          </p:nvPr>
        </p:nvSpPr>
        <p:spPr/>
        <p:txBody>
          <a:bodyPr/>
          <a:lstStyle/>
          <a:p>
            <a:pPr>
              <a:lnSpc>
                <a:spcPct val="200000"/>
              </a:lnSpc>
            </a:pPr>
            <a:r>
              <a:rPr lang="en-US" dirty="0">
                <a:solidFill>
                  <a:srgbClr val="002060"/>
                </a:solidFill>
              </a:rPr>
              <a:t>True</a:t>
            </a:r>
          </a:p>
          <a:p>
            <a:pPr>
              <a:lnSpc>
                <a:spcPct val="200000"/>
              </a:lnSpc>
            </a:pPr>
            <a:r>
              <a:rPr lang="en-US" dirty="0">
                <a:solidFill>
                  <a:srgbClr val="002060"/>
                </a:solidFill>
              </a:rPr>
              <a:t>False </a:t>
            </a:r>
          </a:p>
        </p:txBody>
      </p:sp>
      <p:sp>
        <p:nvSpPr>
          <p:cNvPr id="4" name="Title 2">
            <a:extLst>
              <a:ext uri="{FF2B5EF4-FFF2-40B4-BE49-F238E27FC236}">
                <a16:creationId xmlns:a16="http://schemas.microsoft.com/office/drawing/2014/main" id="{CE56ABF0-80B5-4506-B929-C3584C6AB08B}"/>
              </a:ext>
            </a:extLst>
          </p:cNvPr>
          <p:cNvSpPr txBox="1">
            <a:spLocks/>
          </p:cNvSpPr>
          <p:nvPr/>
        </p:nvSpPr>
        <p:spPr>
          <a:xfrm>
            <a:off x="4773804" y="765180"/>
            <a:ext cx="911097" cy="1009875"/>
          </a:xfrm>
          <a:prstGeom prst="rect">
            <a:avLst/>
          </a:prstGeom>
        </p:spPr>
        <p:txBody>
          <a:bodyPr vert="horz" lIns="91290" tIns="45645" rIns="91290" bIns="45645" rtlCol="0" anchor="ctr">
            <a:noAutofit/>
          </a:bodyPr>
          <a:lstStyle>
            <a:lvl1pPr algn="l" defTabSz="912899" rtl="0" eaLnBrk="1" latinLnBrk="0" hangingPunct="1">
              <a:spcBef>
                <a:spcPct val="0"/>
              </a:spcBef>
              <a:buNone/>
              <a:defRPr sz="4000" b="0" i="0" kern="1200" cap="none" spc="-100" baseline="0">
                <a:ln>
                  <a:noFill/>
                </a:ln>
                <a:solidFill>
                  <a:schemeClr val="accent6"/>
                </a:solidFill>
                <a:effectLst/>
                <a:latin typeface="+mj-lt"/>
                <a:ea typeface="+mj-ea"/>
                <a:cs typeface="ITC Avant Garde Std Md"/>
              </a:defRPr>
            </a:lvl1pPr>
          </a:lstStyle>
          <a:p>
            <a:pPr marL="0" marR="0" lvl="0" indent="0" algn="l" defTabSz="912899"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100" normalizeH="0" baseline="0" noProof="0" dirty="0">
                <a:ln>
                  <a:noFill/>
                </a:ln>
                <a:solidFill>
                  <a:srgbClr val="D6201A"/>
                </a:solidFill>
                <a:effectLst/>
                <a:uLnTx/>
                <a:uFillTx/>
                <a:latin typeface="MV Boli"/>
                <a:ea typeface="+mj-ea"/>
                <a:cs typeface="MV Boli"/>
              </a:rPr>
              <a:t>. </a:t>
            </a:r>
            <a:endParaRPr kumimoji="0" lang="en-US" sz="4000" b="1" i="0" u="none" strike="noStrike" kern="1200" cap="none" spc="-100" normalizeH="0" baseline="0" noProof="0" dirty="0">
              <a:ln>
                <a:noFill/>
              </a:ln>
              <a:solidFill>
                <a:srgbClr val="D6201A"/>
              </a:solidFill>
              <a:effectLst/>
              <a:uLnTx/>
              <a:uFillTx/>
              <a:latin typeface="MV Boli" panose="02000500030200090000" pitchFamily="2" charset="0"/>
              <a:ea typeface="+mj-ea"/>
              <a:cs typeface="MV Boli" panose="02000500030200090000" pitchFamily="2" charset="0"/>
            </a:endParaRPr>
          </a:p>
        </p:txBody>
      </p:sp>
    </p:spTree>
    <p:extLst>
      <p:ext uri="{BB962C8B-B14F-4D97-AF65-F5344CB8AC3E}">
        <p14:creationId xmlns:p14="http://schemas.microsoft.com/office/powerpoint/2010/main" val="20827522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504" y="259755"/>
            <a:ext cx="11185727" cy="857250"/>
          </a:xfrm>
        </p:spPr>
        <p:txBody>
          <a:bodyPr>
            <a:noAutofit/>
          </a:bodyPr>
          <a:lstStyle/>
          <a:p>
            <a:pPr algn="ctr"/>
            <a:r>
              <a:rPr lang="en-US" b="1" dirty="0">
                <a:solidFill>
                  <a:srgbClr val="CC0000"/>
                </a:solidFill>
                <a:latin typeface="MV Boli" panose="02000500030200090000" pitchFamily="2" charset="0"/>
                <a:cs typeface="MV Boli" panose="02000500030200090000" pitchFamily="2" charset="0"/>
              </a:rPr>
              <a:t>What is Post-Exposure Prophylaxis (PEP)?</a:t>
            </a:r>
          </a:p>
        </p:txBody>
      </p:sp>
      <p:sp>
        <p:nvSpPr>
          <p:cNvPr id="9" name="TextBox 8">
            <a:extLst>
              <a:ext uri="{FF2B5EF4-FFF2-40B4-BE49-F238E27FC236}">
                <a16:creationId xmlns:a16="http://schemas.microsoft.com/office/drawing/2014/main" id="{4121D064-38C9-43AB-85E7-F45916F747A8}"/>
              </a:ext>
            </a:extLst>
          </p:cNvPr>
          <p:cNvSpPr txBox="1"/>
          <p:nvPr/>
        </p:nvSpPr>
        <p:spPr>
          <a:xfrm>
            <a:off x="1256584" y="3647280"/>
            <a:ext cx="2875685"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Arial"/>
                <a:ea typeface="+mn-ea"/>
                <a:cs typeface="Calibri" panose="020F0502020204030204" pitchFamily="34" charset="0"/>
              </a:rPr>
              <a:t>A 28-day course of antiretroviral medication taken </a:t>
            </a:r>
            <a:r>
              <a:rPr kumimoji="0" lang="en-US" sz="1800" b="1" i="0" u="none" strike="noStrike" kern="1200" cap="none" spc="0" normalizeH="0" baseline="0" noProof="0" dirty="0">
                <a:ln>
                  <a:noFill/>
                </a:ln>
                <a:solidFill>
                  <a:srgbClr val="002060"/>
                </a:solidFill>
                <a:effectLst/>
                <a:uLnTx/>
                <a:uFillTx/>
                <a:latin typeface="Arial"/>
                <a:ea typeface="+mn-ea"/>
                <a:cs typeface="Calibri" panose="020F0502020204030204" pitchFamily="34" charset="0"/>
              </a:rPr>
              <a:t>AFTER</a:t>
            </a:r>
            <a:r>
              <a:rPr kumimoji="0" lang="en-US" sz="1800" b="0" i="0" u="none" strike="noStrike" kern="1200" cap="none" spc="0" normalizeH="0" baseline="0" noProof="0" dirty="0">
                <a:ln>
                  <a:noFill/>
                </a:ln>
                <a:solidFill>
                  <a:srgbClr val="002060"/>
                </a:solidFill>
                <a:effectLst/>
                <a:uLnTx/>
                <a:uFillTx/>
                <a:latin typeface="Arial"/>
                <a:ea typeface="+mn-ea"/>
                <a:cs typeface="Calibri" panose="020F0502020204030204" pitchFamily="34" charset="0"/>
              </a:rPr>
              <a:t> potential HIV exposure.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Arial"/>
              <a:ea typeface="+mn-ea"/>
              <a:cs typeface="Calibri" panose="020F0502020204030204" pitchFamily="34" charset="0"/>
            </a:endParaRPr>
          </a:p>
        </p:txBody>
      </p:sp>
      <p:sp>
        <p:nvSpPr>
          <p:cNvPr id="15" name="TextBox 14">
            <a:extLst>
              <a:ext uri="{FF2B5EF4-FFF2-40B4-BE49-F238E27FC236}">
                <a16:creationId xmlns:a16="http://schemas.microsoft.com/office/drawing/2014/main" id="{516F6015-3988-492C-9553-A524DBC7D079}"/>
              </a:ext>
            </a:extLst>
          </p:cNvPr>
          <p:cNvSpPr txBox="1"/>
          <p:nvPr/>
        </p:nvSpPr>
        <p:spPr>
          <a:xfrm>
            <a:off x="4812723" y="3667685"/>
            <a:ext cx="2566555"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Arial"/>
                <a:ea typeface="+mn-ea"/>
                <a:cs typeface="Calibri" panose="020F0502020204030204" pitchFamily="34" charset="0"/>
              </a:rPr>
              <a:t>Consists of </a:t>
            </a:r>
            <a:r>
              <a:rPr kumimoji="0" lang="en-US" sz="1800" b="1" i="0" u="none" strike="noStrike" kern="1200" cap="none" spc="0" normalizeH="0" baseline="0" noProof="0" dirty="0">
                <a:ln>
                  <a:noFill/>
                </a:ln>
                <a:solidFill>
                  <a:srgbClr val="002060"/>
                </a:solidFill>
                <a:effectLst/>
                <a:uLnTx/>
                <a:uFillTx/>
                <a:latin typeface="Arial"/>
                <a:ea typeface="+mn-ea"/>
                <a:cs typeface="Calibri" panose="020F0502020204030204" pitchFamily="34" charset="0"/>
              </a:rPr>
              <a:t>2 pills.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Arial"/>
                <a:ea typeface="+mn-ea"/>
                <a:cs typeface="Calibri" panose="020F0502020204030204" pitchFamily="34" charset="0"/>
              </a:rPr>
              <a:t>One pill is a combination of two medications.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Arial"/>
              <a:ea typeface="+mn-ea"/>
              <a:cs typeface="Calibri" panose="020F0502020204030204" pitchFamily="34" charset="0"/>
            </a:endParaRPr>
          </a:p>
        </p:txBody>
      </p:sp>
      <p:sp>
        <p:nvSpPr>
          <p:cNvPr id="16" name="TextBox 15">
            <a:extLst>
              <a:ext uri="{FF2B5EF4-FFF2-40B4-BE49-F238E27FC236}">
                <a16:creationId xmlns:a16="http://schemas.microsoft.com/office/drawing/2014/main" id="{1B0A9891-88C2-47C1-A4FF-DCA6AF1EA854}"/>
              </a:ext>
            </a:extLst>
          </p:cNvPr>
          <p:cNvSpPr txBox="1"/>
          <p:nvPr/>
        </p:nvSpPr>
        <p:spPr>
          <a:xfrm>
            <a:off x="3678976" y="5362681"/>
            <a:ext cx="842826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C0000"/>
                </a:solidFill>
                <a:effectLst/>
                <a:uLnTx/>
                <a:uFillTx/>
                <a:latin typeface="MV Boli" panose="02000500030200090000" pitchFamily="2" charset="0"/>
                <a:ea typeface="+mn-ea"/>
                <a:cs typeface="MV Boli" panose="02000500030200090000" pitchFamily="2" charset="0"/>
              </a:rPr>
              <a:t>PEP is not effective if initiated after 72 hours</a:t>
            </a:r>
            <a:endParaRPr kumimoji="0" lang="en-US" sz="2800" b="0" i="0" u="none" strike="noStrike" kern="1200" cap="none" spc="0" normalizeH="0" baseline="0" noProof="0" dirty="0">
              <a:ln>
                <a:noFill/>
              </a:ln>
              <a:solidFill>
                <a:srgbClr val="CC0000"/>
              </a:solidFill>
              <a:effectLst/>
              <a:uLnTx/>
              <a:uFillTx/>
              <a:latin typeface="MV Boli" panose="02000500030200090000" pitchFamily="2" charset="0"/>
              <a:ea typeface="+mn-ea"/>
              <a:cs typeface="MV Boli" panose="02000500030200090000" pitchFamily="2" charset="0"/>
            </a:endParaRPr>
          </a:p>
        </p:txBody>
      </p:sp>
      <p:sp>
        <p:nvSpPr>
          <p:cNvPr id="17" name="TextBox 16">
            <a:extLst>
              <a:ext uri="{FF2B5EF4-FFF2-40B4-BE49-F238E27FC236}">
                <a16:creationId xmlns:a16="http://schemas.microsoft.com/office/drawing/2014/main" id="{E47E3AB2-C91B-44AE-B3B7-56DDE1883A8A}"/>
              </a:ext>
            </a:extLst>
          </p:cNvPr>
          <p:cNvSpPr txBox="1"/>
          <p:nvPr/>
        </p:nvSpPr>
        <p:spPr>
          <a:xfrm>
            <a:off x="8059732" y="3647280"/>
            <a:ext cx="256655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Arial"/>
                <a:ea typeface="+mn-ea"/>
                <a:cs typeface="Calibri" panose="020F0502020204030204" pitchFamily="34" charset="0"/>
              </a:rPr>
              <a:t>PEP is an </a:t>
            </a:r>
            <a:r>
              <a:rPr kumimoji="0" lang="en-US" sz="1800" b="1" i="0" u="none" strike="noStrike" kern="1200" cap="none" spc="0" normalizeH="0" baseline="0" noProof="0" dirty="0">
                <a:ln>
                  <a:noFill/>
                </a:ln>
                <a:solidFill>
                  <a:srgbClr val="002060"/>
                </a:solidFill>
                <a:effectLst/>
                <a:uLnTx/>
                <a:uFillTx/>
                <a:latin typeface="Arial"/>
                <a:ea typeface="+mn-ea"/>
                <a:cs typeface="Calibri" panose="020F0502020204030204" pitchFamily="34" charset="0"/>
              </a:rPr>
              <a:t>urgent</a:t>
            </a:r>
            <a:r>
              <a:rPr kumimoji="0" lang="en-US" sz="1800" b="0" i="0" u="none" strike="noStrike" kern="1200" cap="none" spc="0" normalizeH="0" baseline="0" noProof="0" dirty="0">
                <a:ln>
                  <a:noFill/>
                </a:ln>
                <a:solidFill>
                  <a:srgbClr val="002060"/>
                </a:solidFill>
                <a:effectLst/>
                <a:uLnTx/>
                <a:uFillTx/>
                <a:latin typeface="Arial"/>
                <a:ea typeface="+mn-ea"/>
                <a:cs typeface="Calibri" panose="020F0502020204030204" pitchFamily="34" charset="0"/>
              </a:rPr>
              <a:t> request to be handled as soon as possible.</a:t>
            </a:r>
          </a:p>
        </p:txBody>
      </p:sp>
      <p:pic>
        <p:nvPicPr>
          <p:cNvPr id="11" name="Picture 10" descr="Pill icon">
            <a:extLst>
              <a:ext uri="{FF2B5EF4-FFF2-40B4-BE49-F238E27FC236}">
                <a16:creationId xmlns:a16="http://schemas.microsoft.com/office/drawing/2014/main" id="{7ABC22E6-2444-4949-9B02-2A346DBA23A2}"/>
              </a:ext>
            </a:extLst>
          </p:cNvPr>
          <p:cNvPicPr>
            <a:picLocks noChangeAspect="1"/>
          </p:cNvPicPr>
          <p:nvPr/>
        </p:nvPicPr>
        <p:blipFill>
          <a:blip r:embed="rId3">
            <a:clrChange>
              <a:clrFrom>
                <a:srgbClr val="FFFFFF"/>
              </a:clrFrom>
              <a:clrTo>
                <a:srgbClr val="FFFFFF">
                  <a:alpha val="0"/>
                </a:srgbClr>
              </a:clrTo>
            </a:clrChange>
            <a:duotone>
              <a:prstClr val="black"/>
              <a:schemeClr val="accent4">
                <a:tint val="45000"/>
                <a:satMod val="400000"/>
              </a:schemeClr>
            </a:duotone>
          </a:blip>
          <a:stretch>
            <a:fillRect/>
          </a:stretch>
        </p:blipFill>
        <p:spPr>
          <a:xfrm>
            <a:off x="5300307" y="1815469"/>
            <a:ext cx="1509687" cy="1634548"/>
          </a:xfrm>
          <a:prstGeom prst="rect">
            <a:avLst/>
          </a:prstGeom>
        </p:spPr>
      </p:pic>
      <p:pic>
        <p:nvPicPr>
          <p:cNvPr id="18" name="Picture 17" descr="Calendar icon">
            <a:extLst>
              <a:ext uri="{FF2B5EF4-FFF2-40B4-BE49-F238E27FC236}">
                <a16:creationId xmlns:a16="http://schemas.microsoft.com/office/drawing/2014/main" id="{468FCBE9-1C29-46BE-8C94-5734A229D750}"/>
              </a:ext>
            </a:extLst>
          </p:cNvPr>
          <p:cNvPicPr>
            <a:picLocks noChangeAspect="1"/>
          </p:cNvPicPr>
          <p:nvPr/>
        </p:nvPicPr>
        <p:blipFill>
          <a:blip r:embed="rId4">
            <a:clrChange>
              <a:clrFrom>
                <a:srgbClr val="FFFFFF"/>
              </a:clrFrom>
              <a:clrTo>
                <a:srgbClr val="FFFFFF">
                  <a:alpha val="0"/>
                </a:srgbClr>
              </a:clrTo>
            </a:clrChange>
            <a:duotone>
              <a:prstClr val="black"/>
              <a:schemeClr val="accent4">
                <a:tint val="45000"/>
                <a:satMod val="400000"/>
              </a:schemeClr>
            </a:duotone>
          </a:blip>
          <a:stretch>
            <a:fillRect/>
          </a:stretch>
        </p:blipFill>
        <p:spPr>
          <a:xfrm>
            <a:off x="1899855" y="1841816"/>
            <a:ext cx="1589144" cy="1589144"/>
          </a:xfrm>
          <a:prstGeom prst="rect">
            <a:avLst/>
          </a:prstGeom>
        </p:spPr>
      </p:pic>
      <p:pic>
        <p:nvPicPr>
          <p:cNvPr id="19" name="Picture 18" descr="Alarm clock icon ">
            <a:extLst>
              <a:ext uri="{FF2B5EF4-FFF2-40B4-BE49-F238E27FC236}">
                <a16:creationId xmlns:a16="http://schemas.microsoft.com/office/drawing/2014/main" id="{45A04755-4F12-4C4F-A871-721708AED43B}"/>
              </a:ext>
            </a:extLst>
          </p:cNvPr>
          <p:cNvPicPr>
            <a:picLocks noChangeAspect="1"/>
          </p:cNvPicPr>
          <p:nvPr/>
        </p:nvPicPr>
        <p:blipFill>
          <a:blip r:embed="rId5">
            <a:clrChange>
              <a:clrFrom>
                <a:srgbClr val="FFFFFF"/>
              </a:clrFrom>
              <a:clrTo>
                <a:srgbClr val="FFFFFF">
                  <a:alpha val="0"/>
                </a:srgbClr>
              </a:clrTo>
            </a:clrChange>
            <a:duotone>
              <a:prstClr val="black"/>
              <a:schemeClr val="accent4">
                <a:tint val="45000"/>
                <a:satMod val="400000"/>
              </a:schemeClr>
            </a:duotone>
          </a:blip>
          <a:stretch>
            <a:fillRect/>
          </a:stretch>
        </p:blipFill>
        <p:spPr>
          <a:xfrm>
            <a:off x="8607668" y="1843790"/>
            <a:ext cx="1600495" cy="1509687"/>
          </a:xfrm>
          <a:prstGeom prst="rect">
            <a:avLst/>
          </a:prstGeom>
        </p:spPr>
      </p:pic>
    </p:spTree>
    <p:extLst>
      <p:ext uri="{BB962C8B-B14F-4D97-AF65-F5344CB8AC3E}">
        <p14:creationId xmlns:p14="http://schemas.microsoft.com/office/powerpoint/2010/main" val="26301645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2004"/>
            <a:ext cx="11087425" cy="1143000"/>
          </a:xfrm>
        </p:spPr>
        <p:txBody>
          <a:bodyPr/>
          <a:lstStyle/>
          <a:p>
            <a:r>
              <a:rPr lang="en-US" b="1" dirty="0">
                <a:solidFill>
                  <a:srgbClr val="C00000"/>
                </a:solidFill>
                <a:latin typeface="MV Boli" panose="02000500030200090000" pitchFamily="2" charset="0"/>
                <a:cs typeface="MV Boli" panose="02000500030200090000" pitchFamily="2" charset="0"/>
              </a:rPr>
              <a:t>Post-Exposure Prophylaxis (PEP) Regimens </a:t>
            </a:r>
          </a:p>
        </p:txBody>
      </p:sp>
      <p:sp>
        <p:nvSpPr>
          <p:cNvPr id="6" name="Shape 492"/>
          <p:cNvSpPr txBox="1">
            <a:spLocks/>
          </p:cNvSpPr>
          <p:nvPr/>
        </p:nvSpPr>
        <p:spPr>
          <a:xfrm>
            <a:off x="2655683" y="3399917"/>
            <a:ext cx="604768" cy="469974"/>
          </a:xfrm>
          <a:prstGeom prst="rect">
            <a:avLst/>
          </a:prstGeom>
        </p:spPr>
        <p:txBody>
          <a:bodyPr vert="horz" lIns="91425" tIns="91425" rIns="91425" bIns="91425" rtlCol="0" anchor="ctr" anchorCtr="0">
            <a:noAutofit/>
          </a:bodyPr>
          <a:lstStyle>
            <a:lvl1pPr marL="342337" indent="-228225" algn="l" defTabSz="912899"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39030" indent="-228225" algn="l" defTabSz="912899" rtl="0" eaLnBrk="1" latinLnBrk="0" hangingPunct="1">
              <a:spcBef>
                <a:spcPct val="20000"/>
              </a:spcBef>
              <a:buClr>
                <a:schemeClr val="accent6"/>
              </a:buClr>
              <a:buFont typeface="Wingdings" charset="2"/>
              <a:buChar char="§"/>
              <a:defRPr sz="2200" b="0" i="0" kern="1200">
                <a:solidFill>
                  <a:schemeClr val="tx1"/>
                </a:solidFill>
                <a:latin typeface="+mn-lt"/>
                <a:ea typeface="+mn-ea"/>
                <a:cs typeface="ITC Avant Garde Std Md"/>
              </a:defRPr>
            </a:lvl2pPr>
            <a:lvl3pPr marL="1004189" indent="-228225" algn="l" defTabSz="912899" rtl="0" eaLnBrk="1" latinLnBrk="0" hangingPunct="1">
              <a:spcBef>
                <a:spcPct val="20000"/>
              </a:spcBef>
              <a:buClr>
                <a:schemeClr val="accent6"/>
              </a:buClr>
              <a:buFont typeface="Wingdings" charset="2"/>
              <a:buChar char="§"/>
              <a:defRPr sz="2000" b="0" i="0" kern="1200">
                <a:solidFill>
                  <a:schemeClr val="tx1"/>
                </a:solidFill>
                <a:latin typeface="+mn-lt"/>
                <a:ea typeface="+mn-ea"/>
                <a:cs typeface="ITC Avant Garde Std Md"/>
              </a:defRPr>
            </a:lvl3pPr>
            <a:lvl4pPr marL="1278059" indent="-228225" algn="l" defTabSz="912899"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4pPr>
            <a:lvl5pPr marL="1551928" indent="-228225" algn="l" defTabSz="912899" rtl="0" eaLnBrk="1" latinLnBrk="0" hangingPunct="1">
              <a:spcBef>
                <a:spcPct val="20000"/>
              </a:spcBef>
              <a:buClr>
                <a:schemeClr val="accent6"/>
              </a:buClr>
              <a:buFont typeface="Wingdings" charset="2"/>
              <a:buChar char="§"/>
              <a:defRPr sz="1600" b="0" i="0" kern="1200" baseline="0">
                <a:solidFill>
                  <a:schemeClr val="tx1"/>
                </a:solidFill>
                <a:latin typeface="+mn-lt"/>
                <a:ea typeface="+mn-ea"/>
                <a:cs typeface="ITC Avant Garde Std Md"/>
              </a:defRPr>
            </a:lvl5pPr>
            <a:lvl6pPr marL="1734509" indent="-182580" algn="l" defTabSz="912899"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17088" indent="-182580" algn="l" defTabSz="912899"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099668" indent="-182580" algn="l" defTabSz="912899"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2248" indent="-182580" algn="l" defTabSz="912899"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342337" marR="0" lvl="0" indent="-228225" algn="l" defTabSz="912899" rtl="0" eaLnBrk="1" fontAlgn="auto" latinLnBrk="0" hangingPunct="1">
              <a:lnSpc>
                <a:spcPct val="100000"/>
              </a:lnSpc>
              <a:spcBef>
                <a:spcPts val="0"/>
              </a:spcBef>
              <a:spcAft>
                <a:spcPts val="0"/>
              </a:spcAft>
              <a:buClr>
                <a:srgbClr val="D6201A"/>
              </a:buClr>
              <a:buSzTx/>
              <a:buFont typeface="Wingdings" charset="2"/>
              <a:buNone/>
              <a:tabLst/>
              <a:defRPr/>
            </a:pPr>
            <a:r>
              <a:rPr kumimoji="0" lang="en-US" sz="6000" b="0" i="0" u="none" strike="noStrike" kern="1200" cap="none" spc="0" normalizeH="0" baseline="0" noProof="0" dirty="0">
                <a:ln>
                  <a:noFill/>
                </a:ln>
                <a:solidFill>
                  <a:srgbClr val="C00000"/>
                </a:solidFill>
                <a:effectLst/>
                <a:uLnTx/>
                <a:uFillTx/>
                <a:latin typeface="MV Boli" panose="02000500030200090000" pitchFamily="2" charset="0"/>
                <a:ea typeface="+mn-ea"/>
                <a:cs typeface="MV Boli" panose="02000500030200090000" pitchFamily="2" charset="0"/>
              </a:rPr>
              <a:t>+</a:t>
            </a:r>
          </a:p>
        </p:txBody>
      </p:sp>
      <p:pic>
        <p:nvPicPr>
          <p:cNvPr id="7" name="Shape 493" descr="Photo of Truvada pills and pill bottle"/>
          <p:cNvPicPr preferRelativeResize="0"/>
          <p:nvPr/>
        </p:nvPicPr>
        <p:blipFill>
          <a:blip r:embed="rId3">
            <a:alphaModFix/>
          </a:blip>
          <a:stretch>
            <a:fillRect/>
          </a:stretch>
        </p:blipFill>
        <p:spPr>
          <a:xfrm>
            <a:off x="745071" y="2558148"/>
            <a:ext cx="1754192" cy="2260343"/>
          </a:xfrm>
          <a:prstGeom prst="rect">
            <a:avLst/>
          </a:prstGeom>
          <a:noFill/>
          <a:ln w="9525" cap="flat" cmpd="sng">
            <a:solidFill>
              <a:srgbClr val="B7B7B7"/>
            </a:solidFill>
            <a:prstDash val="solid"/>
            <a:round/>
            <a:headEnd type="none" w="med" len="med"/>
            <a:tailEnd type="none" w="med" len="med"/>
          </a:ln>
        </p:spPr>
      </p:pic>
      <p:pic>
        <p:nvPicPr>
          <p:cNvPr id="8" name="Shape 494" descr="Photo of Tivicay pills and pill bottle"/>
          <p:cNvPicPr preferRelativeResize="0"/>
          <p:nvPr/>
        </p:nvPicPr>
        <p:blipFill>
          <a:blip r:embed="rId4">
            <a:alphaModFix/>
          </a:blip>
          <a:stretch>
            <a:fillRect/>
          </a:stretch>
        </p:blipFill>
        <p:spPr>
          <a:xfrm>
            <a:off x="3495323" y="2558148"/>
            <a:ext cx="1949243" cy="1954833"/>
          </a:xfrm>
          <a:prstGeom prst="rect">
            <a:avLst/>
          </a:prstGeom>
          <a:noFill/>
          <a:ln w="9525" cap="flat" cmpd="sng">
            <a:solidFill>
              <a:srgbClr val="B7B7B7"/>
            </a:solidFill>
            <a:prstDash val="solid"/>
            <a:round/>
            <a:headEnd type="none" w="med" len="med"/>
            <a:tailEnd type="none" w="med" len="med"/>
          </a:ln>
        </p:spPr>
      </p:pic>
      <p:pic>
        <p:nvPicPr>
          <p:cNvPr id="10" name="Shape 496" descr="Photo of Isentress pills and pill bottle"/>
          <p:cNvPicPr preferRelativeResize="0"/>
          <p:nvPr/>
        </p:nvPicPr>
        <p:blipFill>
          <a:blip r:embed="rId5">
            <a:alphaModFix/>
          </a:blip>
          <a:stretch>
            <a:fillRect/>
          </a:stretch>
        </p:blipFill>
        <p:spPr>
          <a:xfrm>
            <a:off x="6452147" y="2431263"/>
            <a:ext cx="1585542" cy="2387228"/>
          </a:xfrm>
          <a:prstGeom prst="rect">
            <a:avLst/>
          </a:prstGeom>
          <a:noFill/>
          <a:ln w="9525" cap="flat" cmpd="sng">
            <a:solidFill>
              <a:srgbClr val="B7B7B7"/>
            </a:solidFill>
            <a:prstDash val="solid"/>
            <a:round/>
            <a:headEnd type="none" w="med" len="med"/>
            <a:tailEnd type="none" w="med" len="med"/>
          </a:ln>
        </p:spPr>
      </p:pic>
      <p:sp>
        <p:nvSpPr>
          <p:cNvPr id="12" name="Shape 492"/>
          <p:cNvSpPr txBox="1">
            <a:spLocks/>
          </p:cNvSpPr>
          <p:nvPr/>
        </p:nvSpPr>
        <p:spPr>
          <a:xfrm>
            <a:off x="8259088" y="3453332"/>
            <a:ext cx="604768" cy="469974"/>
          </a:xfrm>
          <a:prstGeom prst="rect">
            <a:avLst/>
          </a:prstGeom>
        </p:spPr>
        <p:txBody>
          <a:bodyPr vert="horz" lIns="91425" tIns="91425" rIns="91425" bIns="91425" rtlCol="0" anchor="ctr" anchorCtr="0">
            <a:noAutofit/>
          </a:bodyPr>
          <a:lstStyle>
            <a:lvl1pPr marL="342337" indent="-228225" algn="l" defTabSz="912899"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39030" indent="-228225" algn="l" defTabSz="912899" rtl="0" eaLnBrk="1" latinLnBrk="0" hangingPunct="1">
              <a:spcBef>
                <a:spcPct val="20000"/>
              </a:spcBef>
              <a:buClr>
                <a:schemeClr val="accent6"/>
              </a:buClr>
              <a:buFont typeface="Wingdings" charset="2"/>
              <a:buChar char="§"/>
              <a:defRPr sz="2200" b="0" i="0" kern="1200">
                <a:solidFill>
                  <a:schemeClr val="tx1"/>
                </a:solidFill>
                <a:latin typeface="+mn-lt"/>
                <a:ea typeface="+mn-ea"/>
                <a:cs typeface="ITC Avant Garde Std Md"/>
              </a:defRPr>
            </a:lvl2pPr>
            <a:lvl3pPr marL="1004189" indent="-228225" algn="l" defTabSz="912899" rtl="0" eaLnBrk="1" latinLnBrk="0" hangingPunct="1">
              <a:spcBef>
                <a:spcPct val="20000"/>
              </a:spcBef>
              <a:buClr>
                <a:schemeClr val="accent6"/>
              </a:buClr>
              <a:buFont typeface="Wingdings" charset="2"/>
              <a:buChar char="§"/>
              <a:defRPr sz="2000" b="0" i="0" kern="1200">
                <a:solidFill>
                  <a:schemeClr val="tx1"/>
                </a:solidFill>
                <a:latin typeface="+mn-lt"/>
                <a:ea typeface="+mn-ea"/>
                <a:cs typeface="ITC Avant Garde Std Md"/>
              </a:defRPr>
            </a:lvl3pPr>
            <a:lvl4pPr marL="1278059" indent="-228225" algn="l" defTabSz="912899"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4pPr>
            <a:lvl5pPr marL="1551928" indent="-228225" algn="l" defTabSz="912899" rtl="0" eaLnBrk="1" latinLnBrk="0" hangingPunct="1">
              <a:spcBef>
                <a:spcPct val="20000"/>
              </a:spcBef>
              <a:buClr>
                <a:schemeClr val="accent6"/>
              </a:buClr>
              <a:buFont typeface="Wingdings" charset="2"/>
              <a:buChar char="§"/>
              <a:defRPr sz="1600" b="0" i="0" kern="1200" baseline="0">
                <a:solidFill>
                  <a:schemeClr val="tx1"/>
                </a:solidFill>
                <a:latin typeface="+mn-lt"/>
                <a:ea typeface="+mn-ea"/>
                <a:cs typeface="ITC Avant Garde Std Md"/>
              </a:defRPr>
            </a:lvl5pPr>
            <a:lvl6pPr marL="1734509" indent="-182580" algn="l" defTabSz="912899"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17088" indent="-182580" algn="l" defTabSz="912899"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099668" indent="-182580" algn="l" defTabSz="912899"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2248" indent="-182580" algn="l" defTabSz="912899"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342337" marR="0" lvl="0" indent="-228225" algn="l" defTabSz="912899" rtl="0" eaLnBrk="1" fontAlgn="auto" latinLnBrk="0" hangingPunct="1">
              <a:lnSpc>
                <a:spcPct val="100000"/>
              </a:lnSpc>
              <a:spcBef>
                <a:spcPts val="0"/>
              </a:spcBef>
              <a:spcAft>
                <a:spcPts val="0"/>
              </a:spcAft>
              <a:buClr>
                <a:srgbClr val="D6201A"/>
              </a:buClr>
              <a:buSzTx/>
              <a:buFont typeface="Wingdings" charset="2"/>
              <a:buNone/>
              <a:tabLst/>
              <a:defRPr/>
            </a:pPr>
            <a:r>
              <a:rPr kumimoji="0" lang="en-US" sz="6000" b="0" i="0" u="none" strike="noStrike" kern="1200" cap="none" spc="0" normalizeH="0" baseline="0" noProof="0" dirty="0">
                <a:ln>
                  <a:noFill/>
                </a:ln>
                <a:solidFill>
                  <a:srgbClr val="C00000"/>
                </a:solidFill>
                <a:effectLst/>
                <a:uLnTx/>
                <a:uFillTx/>
                <a:latin typeface="MV Boli" panose="02000500030200090000" pitchFamily="2" charset="0"/>
                <a:ea typeface="+mn-ea"/>
                <a:cs typeface="MV Boli" panose="02000500030200090000" pitchFamily="2" charset="0"/>
              </a:rPr>
              <a:t>=</a:t>
            </a:r>
          </a:p>
        </p:txBody>
      </p:sp>
      <p:sp>
        <p:nvSpPr>
          <p:cNvPr id="13" name="Shape 492"/>
          <p:cNvSpPr txBox="1">
            <a:spLocks/>
          </p:cNvSpPr>
          <p:nvPr/>
        </p:nvSpPr>
        <p:spPr>
          <a:xfrm>
            <a:off x="5526870" y="3386655"/>
            <a:ext cx="775105" cy="469974"/>
          </a:xfrm>
          <a:prstGeom prst="rect">
            <a:avLst/>
          </a:prstGeom>
        </p:spPr>
        <p:txBody>
          <a:bodyPr vert="horz" lIns="91425" tIns="91425" rIns="91425" bIns="91425" rtlCol="0" anchor="ctr" anchorCtr="0">
            <a:noAutofit/>
          </a:bodyPr>
          <a:lstStyle>
            <a:lvl1pPr marL="342337" indent="-228225" algn="l" defTabSz="912899"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39030" indent="-228225" algn="l" defTabSz="912899" rtl="0" eaLnBrk="1" latinLnBrk="0" hangingPunct="1">
              <a:spcBef>
                <a:spcPct val="20000"/>
              </a:spcBef>
              <a:buClr>
                <a:schemeClr val="accent6"/>
              </a:buClr>
              <a:buFont typeface="Wingdings" charset="2"/>
              <a:buChar char="§"/>
              <a:defRPr sz="2200" b="0" i="0" kern="1200">
                <a:solidFill>
                  <a:schemeClr val="tx1"/>
                </a:solidFill>
                <a:latin typeface="+mn-lt"/>
                <a:ea typeface="+mn-ea"/>
                <a:cs typeface="ITC Avant Garde Std Md"/>
              </a:defRPr>
            </a:lvl2pPr>
            <a:lvl3pPr marL="1004189" indent="-228225" algn="l" defTabSz="912899" rtl="0" eaLnBrk="1" latinLnBrk="0" hangingPunct="1">
              <a:spcBef>
                <a:spcPct val="20000"/>
              </a:spcBef>
              <a:buClr>
                <a:schemeClr val="accent6"/>
              </a:buClr>
              <a:buFont typeface="Wingdings" charset="2"/>
              <a:buChar char="§"/>
              <a:defRPr sz="2000" b="0" i="0" kern="1200">
                <a:solidFill>
                  <a:schemeClr val="tx1"/>
                </a:solidFill>
                <a:latin typeface="+mn-lt"/>
                <a:ea typeface="+mn-ea"/>
                <a:cs typeface="ITC Avant Garde Std Md"/>
              </a:defRPr>
            </a:lvl3pPr>
            <a:lvl4pPr marL="1278059" indent="-228225" algn="l" defTabSz="912899"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4pPr>
            <a:lvl5pPr marL="1551928" indent="-228225" algn="l" defTabSz="912899" rtl="0" eaLnBrk="1" latinLnBrk="0" hangingPunct="1">
              <a:spcBef>
                <a:spcPct val="20000"/>
              </a:spcBef>
              <a:buClr>
                <a:schemeClr val="accent6"/>
              </a:buClr>
              <a:buFont typeface="Wingdings" charset="2"/>
              <a:buChar char="§"/>
              <a:defRPr sz="1600" b="0" i="0" kern="1200" baseline="0">
                <a:solidFill>
                  <a:schemeClr val="tx1"/>
                </a:solidFill>
                <a:latin typeface="+mn-lt"/>
                <a:ea typeface="+mn-ea"/>
                <a:cs typeface="ITC Avant Garde Std Md"/>
              </a:defRPr>
            </a:lvl5pPr>
            <a:lvl6pPr marL="1734509" indent="-182580" algn="l" defTabSz="912899"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17088" indent="-182580" algn="l" defTabSz="912899"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099668" indent="-182580" algn="l" defTabSz="912899"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2248" indent="-182580" algn="l" defTabSz="912899"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342337" marR="0" lvl="0" indent="-228225" algn="l" defTabSz="912899" rtl="0" eaLnBrk="1" fontAlgn="auto" latinLnBrk="0" hangingPunct="1">
              <a:lnSpc>
                <a:spcPct val="100000"/>
              </a:lnSpc>
              <a:spcBef>
                <a:spcPts val="0"/>
              </a:spcBef>
              <a:spcAft>
                <a:spcPts val="0"/>
              </a:spcAft>
              <a:buClr>
                <a:srgbClr val="D6201A"/>
              </a:buClr>
              <a:buSzTx/>
              <a:buFont typeface="Wingdings" charset="2"/>
              <a:buNone/>
              <a:tabLst/>
              <a:defRPr/>
            </a:pPr>
            <a:r>
              <a:rPr kumimoji="0" lang="en-US" sz="3600" b="1" i="0" u="none" strike="noStrike" kern="1200" cap="none" spc="0" normalizeH="0" baseline="0" noProof="0" dirty="0">
                <a:ln>
                  <a:noFill/>
                </a:ln>
                <a:solidFill>
                  <a:srgbClr val="C00000"/>
                </a:solidFill>
                <a:effectLst/>
                <a:uLnTx/>
                <a:uFillTx/>
                <a:latin typeface="MV Boli" panose="02000500030200090000" pitchFamily="2" charset="0"/>
                <a:ea typeface="+mn-ea"/>
                <a:cs typeface="MV Boli" panose="02000500030200090000" pitchFamily="2" charset="0"/>
              </a:rPr>
              <a:t>or</a:t>
            </a:r>
          </a:p>
        </p:txBody>
      </p:sp>
      <p:sp>
        <p:nvSpPr>
          <p:cNvPr id="14" name="Shape 492"/>
          <p:cNvSpPr txBox="1">
            <a:spLocks/>
          </p:cNvSpPr>
          <p:nvPr/>
        </p:nvSpPr>
        <p:spPr>
          <a:xfrm>
            <a:off x="8863856" y="2984195"/>
            <a:ext cx="3025575" cy="1465653"/>
          </a:xfrm>
          <a:prstGeom prst="rect">
            <a:avLst/>
          </a:prstGeom>
        </p:spPr>
        <p:txBody>
          <a:bodyPr vert="horz" lIns="91425" tIns="91425" rIns="91425" bIns="91425" rtlCol="0" anchor="ctr" anchorCtr="0">
            <a:noAutofit/>
          </a:bodyPr>
          <a:lstStyle>
            <a:lvl1pPr marL="342337" indent="-228225" algn="l" defTabSz="912899"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39030" indent="-228225" algn="l" defTabSz="912899" rtl="0" eaLnBrk="1" latinLnBrk="0" hangingPunct="1">
              <a:spcBef>
                <a:spcPct val="20000"/>
              </a:spcBef>
              <a:buClr>
                <a:schemeClr val="accent6"/>
              </a:buClr>
              <a:buFont typeface="Wingdings" charset="2"/>
              <a:buChar char="§"/>
              <a:defRPr sz="2200" b="0" i="0" kern="1200">
                <a:solidFill>
                  <a:schemeClr val="tx1"/>
                </a:solidFill>
                <a:latin typeface="+mn-lt"/>
                <a:ea typeface="+mn-ea"/>
                <a:cs typeface="ITC Avant Garde Std Md"/>
              </a:defRPr>
            </a:lvl2pPr>
            <a:lvl3pPr marL="1004189" indent="-228225" algn="l" defTabSz="912899" rtl="0" eaLnBrk="1" latinLnBrk="0" hangingPunct="1">
              <a:spcBef>
                <a:spcPct val="20000"/>
              </a:spcBef>
              <a:buClr>
                <a:schemeClr val="accent6"/>
              </a:buClr>
              <a:buFont typeface="Wingdings" charset="2"/>
              <a:buChar char="§"/>
              <a:defRPr sz="2000" b="0" i="0" kern="1200">
                <a:solidFill>
                  <a:schemeClr val="tx1"/>
                </a:solidFill>
                <a:latin typeface="+mn-lt"/>
                <a:ea typeface="+mn-ea"/>
                <a:cs typeface="ITC Avant Garde Std Md"/>
              </a:defRPr>
            </a:lvl3pPr>
            <a:lvl4pPr marL="1278059" indent="-228225" algn="l" defTabSz="912899"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4pPr>
            <a:lvl5pPr marL="1551928" indent="-228225" algn="l" defTabSz="912899" rtl="0" eaLnBrk="1" latinLnBrk="0" hangingPunct="1">
              <a:spcBef>
                <a:spcPct val="20000"/>
              </a:spcBef>
              <a:buClr>
                <a:schemeClr val="accent6"/>
              </a:buClr>
              <a:buFont typeface="Wingdings" charset="2"/>
              <a:buChar char="§"/>
              <a:defRPr sz="1600" b="0" i="0" kern="1200" baseline="0">
                <a:solidFill>
                  <a:schemeClr val="tx1"/>
                </a:solidFill>
                <a:latin typeface="+mn-lt"/>
                <a:ea typeface="+mn-ea"/>
                <a:cs typeface="ITC Avant Garde Std Md"/>
              </a:defRPr>
            </a:lvl5pPr>
            <a:lvl6pPr marL="1734509" indent="-182580" algn="l" defTabSz="912899"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17088" indent="-182580" algn="l" defTabSz="912899"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099668" indent="-182580" algn="l" defTabSz="912899"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2248" indent="-182580" algn="l" defTabSz="912899"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342337" marR="0" lvl="0" indent="-228225" algn="ctr" defTabSz="912899" rtl="0" eaLnBrk="1" fontAlgn="auto" latinLnBrk="0" hangingPunct="1">
              <a:lnSpc>
                <a:spcPct val="100000"/>
              </a:lnSpc>
              <a:spcBef>
                <a:spcPts val="0"/>
              </a:spcBef>
              <a:spcAft>
                <a:spcPts val="0"/>
              </a:spcAft>
              <a:buClr>
                <a:srgbClr val="D6201A"/>
              </a:buClr>
              <a:buSzTx/>
              <a:buFont typeface="Wingdings" charset="2"/>
              <a:buNone/>
              <a:tabLst/>
              <a:defRPr/>
            </a:pPr>
            <a:r>
              <a:rPr kumimoji="0" lang="en-US" sz="3600" b="1" i="0" u="none" strike="noStrike" kern="1200" cap="none" spc="0" normalizeH="0" baseline="0" noProof="0" dirty="0">
                <a:ln>
                  <a:noFill/>
                </a:ln>
                <a:solidFill>
                  <a:srgbClr val="C00000"/>
                </a:solidFill>
                <a:effectLst/>
                <a:uLnTx/>
                <a:uFillTx/>
                <a:latin typeface="MV Boli" panose="02000500030200090000" pitchFamily="2" charset="0"/>
                <a:ea typeface="+mn-ea"/>
                <a:cs typeface="MV Boli" panose="02000500030200090000" pitchFamily="2" charset="0"/>
              </a:rPr>
              <a:t>PEP</a:t>
            </a:r>
          </a:p>
          <a:p>
            <a:pPr marL="342337" marR="0" lvl="0" indent="-228225" algn="ctr" defTabSz="912899" rtl="0" eaLnBrk="1" fontAlgn="auto" latinLnBrk="0" hangingPunct="1">
              <a:lnSpc>
                <a:spcPct val="100000"/>
              </a:lnSpc>
              <a:spcBef>
                <a:spcPts val="0"/>
              </a:spcBef>
              <a:spcAft>
                <a:spcPts val="0"/>
              </a:spcAft>
              <a:buClr>
                <a:srgbClr val="D6201A"/>
              </a:buClr>
              <a:buSzTx/>
              <a:buFont typeface="Wingdings" charset="2"/>
              <a:buNone/>
              <a:tabLst/>
              <a:defRPr/>
            </a:pPr>
            <a:r>
              <a:rPr kumimoji="0" lang="en-US" sz="3600" b="0" i="0" u="none" strike="noStrike" kern="1200" cap="none" spc="0" normalizeH="0" baseline="0" noProof="0" dirty="0">
                <a:ln>
                  <a:noFill/>
                </a:ln>
                <a:solidFill>
                  <a:srgbClr val="C00000"/>
                </a:solidFill>
                <a:effectLst/>
                <a:uLnTx/>
                <a:uFillTx/>
                <a:latin typeface="MV Boli" panose="02000500030200090000" pitchFamily="2" charset="0"/>
                <a:ea typeface="+mn-ea"/>
                <a:cs typeface="MV Boli" panose="02000500030200090000" pitchFamily="2" charset="0"/>
              </a:rPr>
              <a:t>Medications</a:t>
            </a:r>
          </a:p>
        </p:txBody>
      </p:sp>
    </p:spTree>
    <p:extLst>
      <p:ext uri="{BB962C8B-B14F-4D97-AF65-F5344CB8AC3E}">
        <p14:creationId xmlns:p14="http://schemas.microsoft.com/office/powerpoint/2010/main" val="12952344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523" y="330451"/>
            <a:ext cx="11087425" cy="1143000"/>
          </a:xfrm>
        </p:spPr>
        <p:txBody>
          <a:bodyPr/>
          <a:lstStyle/>
          <a:p>
            <a:r>
              <a:rPr lang="en-US" b="1" dirty="0">
                <a:solidFill>
                  <a:srgbClr val="C00000"/>
                </a:solidFill>
                <a:latin typeface="MV Boli" panose="02000500030200090000" pitchFamily="2" charset="0"/>
                <a:cs typeface="MV Boli" panose="02000500030200090000" pitchFamily="2" charset="0"/>
              </a:rPr>
              <a:t>When is PEP recommended?</a:t>
            </a:r>
          </a:p>
        </p:txBody>
      </p:sp>
      <p:grpSp>
        <p:nvGrpSpPr>
          <p:cNvPr id="3" name="Group 2" descr="Higher Risk Exposures: &#10;-Vaginal or anal intercourse with HIV+ or unknown status&#10;-Needle sharing with HIV+ or unknown status&#10;-Injuries with exposure to blood or other potentially infected fluids (needlestick, injuries, human bites)">
            <a:extLst>
              <a:ext uri="{FF2B5EF4-FFF2-40B4-BE49-F238E27FC236}">
                <a16:creationId xmlns:a16="http://schemas.microsoft.com/office/drawing/2014/main" id="{C7AC8CEF-92B5-1A4B-8AF5-A1FA763FBE13}"/>
              </a:ext>
            </a:extLst>
          </p:cNvPr>
          <p:cNvGrpSpPr/>
          <p:nvPr/>
        </p:nvGrpSpPr>
        <p:grpSpPr>
          <a:xfrm>
            <a:off x="507837" y="1514408"/>
            <a:ext cx="5588162" cy="3211595"/>
            <a:chOff x="507837" y="1514408"/>
            <a:chExt cx="5588162" cy="3211595"/>
          </a:xfrm>
        </p:grpSpPr>
        <p:sp>
          <p:nvSpPr>
            <p:cNvPr id="4" name="Freeform 3" descr="Higher ">
              <a:extLst>
                <a:ext uri="{FF2B5EF4-FFF2-40B4-BE49-F238E27FC236}">
                  <a16:creationId xmlns:a16="http://schemas.microsoft.com/office/drawing/2014/main" id="{1BD6B717-85BA-2145-9A85-A4EC278A96B4}"/>
                </a:ext>
              </a:extLst>
            </p:cNvPr>
            <p:cNvSpPr/>
            <p:nvPr/>
          </p:nvSpPr>
          <p:spPr>
            <a:xfrm>
              <a:off x="609574" y="1514408"/>
              <a:ext cx="5486425" cy="1243689"/>
            </a:xfrm>
            <a:custGeom>
              <a:avLst/>
              <a:gdLst>
                <a:gd name="connsiteX0" fmla="*/ 0 w 5486425"/>
                <a:gd name="connsiteY0" fmla="*/ 0 h 1243689"/>
                <a:gd name="connsiteX1" fmla="*/ 5486425 w 5486425"/>
                <a:gd name="connsiteY1" fmla="*/ 0 h 1243689"/>
                <a:gd name="connsiteX2" fmla="*/ 5486425 w 5486425"/>
                <a:gd name="connsiteY2" fmla="*/ 1243689 h 1243689"/>
                <a:gd name="connsiteX3" fmla="*/ 0 w 5486425"/>
                <a:gd name="connsiteY3" fmla="*/ 1243689 h 1243689"/>
                <a:gd name="connsiteX4" fmla="*/ 0 w 5486425"/>
                <a:gd name="connsiteY4" fmla="*/ 0 h 1243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25" h="1243689">
                  <a:moveTo>
                    <a:pt x="0" y="0"/>
                  </a:moveTo>
                  <a:lnTo>
                    <a:pt x="5486425" y="0"/>
                  </a:lnTo>
                  <a:lnTo>
                    <a:pt x="5486425" y="1243689"/>
                  </a:lnTo>
                  <a:lnTo>
                    <a:pt x="0" y="1243689"/>
                  </a:lnTo>
                  <a:lnTo>
                    <a:pt x="0" y="0"/>
                  </a:lnTo>
                  <a:close/>
                </a:path>
              </a:pathLst>
            </a:custGeom>
            <a:solidFill>
              <a:srgbClr val="C00000"/>
            </a:solidFill>
            <a:ln>
              <a:solidFill>
                <a:srgbClr val="C0000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b="1" i="0" kern="1200" dirty="0"/>
                <a:t>HIGHER-RISK Exposures</a:t>
              </a:r>
              <a:endParaRPr lang="en-US" sz="2800" kern="1200" dirty="0"/>
            </a:p>
          </p:txBody>
        </p:sp>
        <p:sp>
          <p:nvSpPr>
            <p:cNvPr id="5" name="Freeform 4" descr="Higher Risk Exposures: &#10;-Vaginal or anal intercourse with HIV+ or unknown status&#10;-Needle sharing with HIV+ or unknown status&#10;-Injuries with exposure to blood or other potentially infected fluids (needlestick, injuries, human bites)&#10;">
              <a:extLst>
                <a:ext uri="{FF2B5EF4-FFF2-40B4-BE49-F238E27FC236}">
                  <a16:creationId xmlns:a16="http://schemas.microsoft.com/office/drawing/2014/main" id="{9E8B4D30-7B7B-594F-BE45-7F96590E1FB0}"/>
                </a:ext>
              </a:extLst>
            </p:cNvPr>
            <p:cNvSpPr/>
            <p:nvPr/>
          </p:nvSpPr>
          <p:spPr>
            <a:xfrm>
              <a:off x="507837" y="2475104"/>
              <a:ext cx="5486425" cy="2250899"/>
            </a:xfrm>
            <a:custGeom>
              <a:avLst/>
              <a:gdLst>
                <a:gd name="connsiteX0" fmla="*/ 0 w 5486425"/>
                <a:gd name="connsiteY0" fmla="*/ 0 h 2250899"/>
                <a:gd name="connsiteX1" fmla="*/ 5486425 w 5486425"/>
                <a:gd name="connsiteY1" fmla="*/ 0 h 2250899"/>
                <a:gd name="connsiteX2" fmla="*/ 5486425 w 5486425"/>
                <a:gd name="connsiteY2" fmla="*/ 2250899 h 2250899"/>
                <a:gd name="connsiteX3" fmla="*/ 0 w 5486425"/>
                <a:gd name="connsiteY3" fmla="*/ 2250899 h 2250899"/>
                <a:gd name="connsiteX4" fmla="*/ 0 w 5486425"/>
                <a:gd name="connsiteY4" fmla="*/ 0 h 2250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25" h="2250899">
                  <a:moveTo>
                    <a:pt x="0" y="0"/>
                  </a:moveTo>
                  <a:lnTo>
                    <a:pt x="5486425" y="0"/>
                  </a:lnTo>
                  <a:lnTo>
                    <a:pt x="5486425" y="2250899"/>
                  </a:lnTo>
                  <a:lnTo>
                    <a:pt x="0" y="2250899"/>
                  </a:lnTo>
                  <a:lnTo>
                    <a:pt x="0" y="0"/>
                  </a:lnTo>
                  <a:close/>
                </a:path>
              </a:pathLst>
            </a:custGeom>
            <a:no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endParaRPr lang="en-US" sz="2000" kern="1200" dirty="0">
                <a:solidFill>
                  <a:srgbClr val="002060"/>
                </a:solidFill>
              </a:endParaRPr>
            </a:p>
            <a:p>
              <a:pPr marL="228600" lvl="1" indent="-228600" algn="l" defTabSz="889000">
                <a:lnSpc>
                  <a:spcPct val="90000"/>
                </a:lnSpc>
                <a:spcBef>
                  <a:spcPct val="0"/>
                </a:spcBef>
                <a:spcAft>
                  <a:spcPct val="15000"/>
                </a:spcAft>
                <a:buChar char="•"/>
              </a:pPr>
              <a:r>
                <a:rPr lang="en-US" sz="2000" b="0" i="0" kern="1200" dirty="0">
                  <a:solidFill>
                    <a:srgbClr val="002060"/>
                  </a:solidFill>
                </a:rPr>
                <a:t>Vaginal or anal intercourse with HIV+ or unknown status</a:t>
              </a:r>
              <a:endParaRPr lang="en-US" sz="2000" kern="1200" dirty="0">
                <a:solidFill>
                  <a:srgbClr val="002060"/>
                </a:solidFill>
              </a:endParaRPr>
            </a:p>
            <a:p>
              <a:pPr marL="228600" lvl="1" indent="-228600" algn="l" defTabSz="889000">
                <a:lnSpc>
                  <a:spcPct val="90000"/>
                </a:lnSpc>
                <a:spcBef>
                  <a:spcPct val="0"/>
                </a:spcBef>
                <a:spcAft>
                  <a:spcPct val="15000"/>
                </a:spcAft>
                <a:buChar char="•"/>
              </a:pPr>
              <a:r>
                <a:rPr lang="en-US" sz="2000" b="0" i="0" kern="1200" dirty="0">
                  <a:solidFill>
                    <a:srgbClr val="002060"/>
                  </a:solidFill>
                </a:rPr>
                <a:t>Needle sharing with HIV+ or unknown status</a:t>
              </a:r>
              <a:endParaRPr lang="en-US" sz="2000" kern="1200" dirty="0">
                <a:solidFill>
                  <a:srgbClr val="002060"/>
                </a:solidFill>
              </a:endParaRPr>
            </a:p>
            <a:p>
              <a:pPr marL="228600" lvl="1" indent="-228600" algn="l" defTabSz="889000">
                <a:lnSpc>
                  <a:spcPct val="90000"/>
                </a:lnSpc>
                <a:spcBef>
                  <a:spcPct val="0"/>
                </a:spcBef>
                <a:spcAft>
                  <a:spcPct val="15000"/>
                </a:spcAft>
                <a:buChar char="•"/>
              </a:pPr>
              <a:r>
                <a:rPr lang="en-US" sz="2000" b="0" i="0" kern="1200" dirty="0">
                  <a:solidFill>
                    <a:srgbClr val="002060"/>
                  </a:solidFill>
                </a:rPr>
                <a:t>Injuries with exposure to blood or other potentially infected fluids (needlestick, injuries, human bites)</a:t>
              </a:r>
              <a:endParaRPr lang="en-US" sz="2000" kern="1200" dirty="0">
                <a:solidFill>
                  <a:srgbClr val="002060"/>
                </a:solidFill>
              </a:endParaRPr>
            </a:p>
          </p:txBody>
        </p:sp>
      </p:grpSp>
      <p:grpSp>
        <p:nvGrpSpPr>
          <p:cNvPr id="6" name="Group 5" descr="Lower Risk Exposures: &#10;-Oral-vaginal contact&#10;-Oral-anal contact&#10;-Receptive penile-oral contact&#10;-Insertive penile-oral contact&#10;">
            <a:extLst>
              <a:ext uri="{FF2B5EF4-FFF2-40B4-BE49-F238E27FC236}">
                <a16:creationId xmlns:a16="http://schemas.microsoft.com/office/drawing/2014/main" id="{4C70B6A4-B6BD-2F46-9545-03FAE171B4EE}"/>
              </a:ext>
            </a:extLst>
          </p:cNvPr>
          <p:cNvGrpSpPr/>
          <p:nvPr/>
        </p:nvGrpSpPr>
        <p:grpSpPr>
          <a:xfrm>
            <a:off x="6429662" y="1514932"/>
            <a:ext cx="5311815" cy="3211071"/>
            <a:chOff x="6429662" y="1514932"/>
            <a:chExt cx="5311815" cy="3211071"/>
          </a:xfrm>
        </p:grpSpPr>
        <p:sp>
          <p:nvSpPr>
            <p:cNvPr id="10" name="Freeform 9" descr="Lower Risk Exposures ">
              <a:extLst>
                <a:ext uri="{FF2B5EF4-FFF2-40B4-BE49-F238E27FC236}">
                  <a16:creationId xmlns:a16="http://schemas.microsoft.com/office/drawing/2014/main" id="{2615B13E-C865-7443-AC00-D28CD5CDB920}"/>
                </a:ext>
              </a:extLst>
            </p:cNvPr>
            <p:cNvSpPr/>
            <p:nvPr/>
          </p:nvSpPr>
          <p:spPr>
            <a:xfrm>
              <a:off x="6429662" y="1514932"/>
              <a:ext cx="5311815" cy="1228728"/>
            </a:xfrm>
            <a:custGeom>
              <a:avLst/>
              <a:gdLst>
                <a:gd name="connsiteX0" fmla="*/ 0 w 5311815"/>
                <a:gd name="connsiteY0" fmla="*/ 0 h 1228728"/>
                <a:gd name="connsiteX1" fmla="*/ 5311815 w 5311815"/>
                <a:gd name="connsiteY1" fmla="*/ 0 h 1228728"/>
                <a:gd name="connsiteX2" fmla="*/ 5311815 w 5311815"/>
                <a:gd name="connsiteY2" fmla="*/ 1228728 h 1228728"/>
                <a:gd name="connsiteX3" fmla="*/ 0 w 5311815"/>
                <a:gd name="connsiteY3" fmla="*/ 1228728 h 1228728"/>
                <a:gd name="connsiteX4" fmla="*/ 0 w 5311815"/>
                <a:gd name="connsiteY4" fmla="*/ 0 h 1228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1815" h="1228728">
                  <a:moveTo>
                    <a:pt x="0" y="0"/>
                  </a:moveTo>
                  <a:lnTo>
                    <a:pt x="5311815" y="0"/>
                  </a:lnTo>
                  <a:lnTo>
                    <a:pt x="5311815" y="1228728"/>
                  </a:lnTo>
                  <a:lnTo>
                    <a:pt x="0" y="1228728"/>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b="1" i="0" kern="1200" dirty="0">
                  <a:solidFill>
                    <a:schemeClr val="tx2"/>
                  </a:solidFill>
                </a:rPr>
                <a:t>LOWER-RISK Exposures</a:t>
              </a:r>
              <a:endParaRPr lang="en-US" sz="2800" kern="1200" dirty="0">
                <a:solidFill>
                  <a:schemeClr val="tx2"/>
                </a:solidFill>
              </a:endParaRPr>
            </a:p>
          </p:txBody>
        </p:sp>
        <p:sp>
          <p:nvSpPr>
            <p:cNvPr id="11" name="Freeform 10">
              <a:extLst>
                <a:ext uri="{FF2B5EF4-FFF2-40B4-BE49-F238E27FC236}">
                  <a16:creationId xmlns:a16="http://schemas.microsoft.com/office/drawing/2014/main" id="{25DB0B9C-3F35-D749-8E70-B3808A608B47}"/>
                </a:ext>
              </a:extLst>
            </p:cNvPr>
            <p:cNvSpPr/>
            <p:nvPr/>
          </p:nvSpPr>
          <p:spPr>
            <a:xfrm>
              <a:off x="6429662" y="2751004"/>
              <a:ext cx="5311815" cy="1974999"/>
            </a:xfrm>
            <a:custGeom>
              <a:avLst/>
              <a:gdLst>
                <a:gd name="connsiteX0" fmla="*/ 0 w 5311815"/>
                <a:gd name="connsiteY0" fmla="*/ 0 h 1974999"/>
                <a:gd name="connsiteX1" fmla="*/ 5311815 w 5311815"/>
                <a:gd name="connsiteY1" fmla="*/ 0 h 1974999"/>
                <a:gd name="connsiteX2" fmla="*/ 5311815 w 5311815"/>
                <a:gd name="connsiteY2" fmla="*/ 1974999 h 1974999"/>
                <a:gd name="connsiteX3" fmla="*/ 0 w 5311815"/>
                <a:gd name="connsiteY3" fmla="*/ 1974999 h 1974999"/>
                <a:gd name="connsiteX4" fmla="*/ 0 w 5311815"/>
                <a:gd name="connsiteY4" fmla="*/ 0 h 1974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1815" h="1974999">
                  <a:moveTo>
                    <a:pt x="0" y="0"/>
                  </a:moveTo>
                  <a:lnTo>
                    <a:pt x="5311815" y="0"/>
                  </a:lnTo>
                  <a:lnTo>
                    <a:pt x="5311815" y="1974999"/>
                  </a:lnTo>
                  <a:lnTo>
                    <a:pt x="0" y="1974999"/>
                  </a:lnTo>
                  <a:lnTo>
                    <a:pt x="0" y="0"/>
                  </a:lnTo>
                  <a:close/>
                </a:path>
              </a:pathLst>
            </a:custGeom>
            <a:no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b="0" i="0" kern="1200" dirty="0">
                  <a:solidFill>
                    <a:srgbClr val="002060"/>
                  </a:solidFill>
                </a:rPr>
                <a:t>Oral-vaginal contact</a:t>
              </a:r>
              <a:endParaRPr lang="en-US" sz="2000" kern="1200" dirty="0">
                <a:solidFill>
                  <a:srgbClr val="002060"/>
                </a:solidFill>
              </a:endParaRPr>
            </a:p>
            <a:p>
              <a:pPr marL="228600" lvl="1" indent="-228600" algn="l" defTabSz="889000">
                <a:lnSpc>
                  <a:spcPct val="90000"/>
                </a:lnSpc>
                <a:spcBef>
                  <a:spcPct val="0"/>
                </a:spcBef>
                <a:spcAft>
                  <a:spcPct val="15000"/>
                </a:spcAft>
                <a:buChar char="•"/>
              </a:pPr>
              <a:r>
                <a:rPr lang="en-US" sz="2000" b="0" i="0" kern="1200" dirty="0">
                  <a:solidFill>
                    <a:srgbClr val="002060"/>
                  </a:solidFill>
                </a:rPr>
                <a:t>Oral-anal contact</a:t>
              </a:r>
              <a:endParaRPr lang="en-US" sz="2000" kern="1200" dirty="0">
                <a:solidFill>
                  <a:srgbClr val="002060"/>
                </a:solidFill>
              </a:endParaRPr>
            </a:p>
            <a:p>
              <a:pPr marL="228600" lvl="1" indent="-228600" algn="l" defTabSz="889000">
                <a:lnSpc>
                  <a:spcPct val="90000"/>
                </a:lnSpc>
                <a:spcBef>
                  <a:spcPct val="0"/>
                </a:spcBef>
                <a:spcAft>
                  <a:spcPct val="15000"/>
                </a:spcAft>
                <a:buChar char="•"/>
              </a:pPr>
              <a:r>
                <a:rPr lang="en-US" sz="2000" b="0" i="0" kern="1200" dirty="0">
                  <a:solidFill>
                    <a:srgbClr val="002060"/>
                  </a:solidFill>
                </a:rPr>
                <a:t>Receptive penile-oral contact</a:t>
              </a:r>
              <a:endParaRPr lang="en-US" sz="2000" kern="1200" dirty="0">
                <a:solidFill>
                  <a:srgbClr val="002060"/>
                </a:solidFill>
              </a:endParaRPr>
            </a:p>
            <a:p>
              <a:pPr marL="228600" lvl="1" indent="-228600" algn="l" defTabSz="889000">
                <a:lnSpc>
                  <a:spcPct val="90000"/>
                </a:lnSpc>
                <a:spcBef>
                  <a:spcPct val="0"/>
                </a:spcBef>
                <a:spcAft>
                  <a:spcPct val="15000"/>
                </a:spcAft>
                <a:buChar char="•"/>
              </a:pPr>
              <a:r>
                <a:rPr lang="en-US" sz="2000" b="0" i="0" kern="1200" dirty="0" err="1">
                  <a:solidFill>
                    <a:srgbClr val="002060"/>
                  </a:solidFill>
                </a:rPr>
                <a:t>Insertive</a:t>
              </a:r>
              <a:r>
                <a:rPr lang="en-US" sz="2000" b="0" i="0" kern="1200" dirty="0">
                  <a:solidFill>
                    <a:srgbClr val="002060"/>
                  </a:solidFill>
                </a:rPr>
                <a:t> penile-oral contact</a:t>
              </a:r>
              <a:endParaRPr lang="en-US" sz="2000" kern="1200" dirty="0">
                <a:solidFill>
                  <a:srgbClr val="002060"/>
                </a:solidFill>
              </a:endParaRPr>
            </a:p>
          </p:txBody>
        </p:sp>
      </p:grpSp>
      <p:sp>
        <p:nvSpPr>
          <p:cNvPr id="8" name="Content Placeholder 2" descr="Factors that increase risk:&#10;-Source person is known to be HIV-infected with high viral load &#10;-Oral mucosa is not intact (oral lesions, wounds)&#10;-Presence of genital ulcer or STD "/>
          <p:cNvSpPr txBox="1">
            <a:spLocks/>
          </p:cNvSpPr>
          <p:nvPr/>
        </p:nvSpPr>
        <p:spPr>
          <a:xfrm>
            <a:off x="0" y="5228284"/>
            <a:ext cx="12192000" cy="1629716"/>
          </a:xfrm>
          <a:prstGeom prst="rect">
            <a:avLst/>
          </a:prstGeom>
          <a:solidFill>
            <a:schemeClr val="accent1">
              <a:lumMod val="20000"/>
              <a:lumOff val="80000"/>
            </a:schemeClr>
          </a:solidFill>
        </p:spPr>
        <p:txBody>
          <a:bodyPr vert="horz" lIns="91290" tIns="45645" rIns="91290" bIns="45645" rtlCol="0">
            <a:normAutofit/>
          </a:bodyPr>
          <a:lstStyle>
            <a:lvl1pPr marL="342337" indent="-228225" algn="l" defTabSz="912899"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39030" indent="-228225" algn="l" defTabSz="912899" rtl="0" eaLnBrk="1" latinLnBrk="0" hangingPunct="1">
              <a:spcBef>
                <a:spcPct val="20000"/>
              </a:spcBef>
              <a:buClr>
                <a:schemeClr val="accent6"/>
              </a:buClr>
              <a:buFont typeface="Wingdings" charset="2"/>
              <a:buChar char="§"/>
              <a:defRPr sz="2200" b="0" i="0" kern="1200">
                <a:solidFill>
                  <a:schemeClr val="tx1"/>
                </a:solidFill>
                <a:latin typeface="+mn-lt"/>
                <a:ea typeface="+mn-ea"/>
                <a:cs typeface="ITC Avant Garde Std Md"/>
              </a:defRPr>
            </a:lvl2pPr>
            <a:lvl3pPr marL="1004189" indent="-228225" algn="l" defTabSz="912899" rtl="0" eaLnBrk="1" latinLnBrk="0" hangingPunct="1">
              <a:spcBef>
                <a:spcPct val="20000"/>
              </a:spcBef>
              <a:buClr>
                <a:schemeClr val="accent6"/>
              </a:buClr>
              <a:buFont typeface="Wingdings" charset="2"/>
              <a:buChar char="§"/>
              <a:defRPr sz="2000" b="0" i="0" kern="1200">
                <a:solidFill>
                  <a:schemeClr val="tx1"/>
                </a:solidFill>
                <a:latin typeface="+mn-lt"/>
                <a:ea typeface="+mn-ea"/>
                <a:cs typeface="ITC Avant Garde Std Md"/>
              </a:defRPr>
            </a:lvl3pPr>
            <a:lvl4pPr marL="1278059" indent="-228225" algn="l" defTabSz="912899"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4pPr>
            <a:lvl5pPr marL="1551928" indent="-228225" algn="l" defTabSz="912899" rtl="0" eaLnBrk="1" latinLnBrk="0" hangingPunct="1">
              <a:spcBef>
                <a:spcPct val="20000"/>
              </a:spcBef>
              <a:buClr>
                <a:schemeClr val="accent6"/>
              </a:buClr>
              <a:buFont typeface="Wingdings" charset="2"/>
              <a:buChar char="§"/>
              <a:defRPr sz="1600" b="0" i="0" kern="1200" baseline="0">
                <a:solidFill>
                  <a:schemeClr val="tx1"/>
                </a:solidFill>
                <a:latin typeface="+mn-lt"/>
                <a:ea typeface="+mn-ea"/>
                <a:cs typeface="ITC Avant Garde Std Md"/>
              </a:defRPr>
            </a:lvl5pPr>
            <a:lvl6pPr marL="1734509" indent="-182580" algn="l" defTabSz="912899"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17088" indent="-182580" algn="l" defTabSz="912899"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099668" indent="-182580" algn="l" defTabSz="912899"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2248" indent="-182580" algn="l" defTabSz="912899"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410805" marR="0" lvl="1" indent="0" algn="ctr" defTabSz="912899" rtl="0" eaLnBrk="1" fontAlgn="auto" latinLnBrk="0" hangingPunct="1">
              <a:lnSpc>
                <a:spcPct val="100000"/>
              </a:lnSpc>
              <a:spcBef>
                <a:spcPct val="20000"/>
              </a:spcBef>
              <a:spcAft>
                <a:spcPts val="0"/>
              </a:spcAft>
              <a:buClr>
                <a:srgbClr val="D6201A"/>
              </a:buClr>
              <a:buSzTx/>
              <a:buFont typeface="Wingdings" charset="2"/>
              <a:buNone/>
              <a:tabLst/>
              <a:defRPr/>
            </a:pPr>
            <a:r>
              <a:rPr kumimoji="0" lang="en-US" sz="2000" b="1" i="0" u="none" strike="noStrike" kern="1200" cap="none" spc="0" normalizeH="0" baseline="0" noProof="0" dirty="0">
                <a:ln>
                  <a:noFill/>
                </a:ln>
                <a:solidFill>
                  <a:srgbClr val="002060"/>
                </a:solidFill>
                <a:effectLst/>
                <a:uLnTx/>
                <a:uFillTx/>
                <a:latin typeface="MV Boli" panose="02000500030200090000" pitchFamily="2" charset="0"/>
                <a:ea typeface="+mn-ea"/>
                <a:cs typeface="MV Boli" panose="02000500030200090000" pitchFamily="2" charset="0"/>
              </a:rPr>
              <a:t>Factors That Increase Risk</a:t>
            </a:r>
          </a:p>
          <a:p>
            <a:pPr marL="410805" marR="0" lvl="1" indent="0" algn="ctr" defTabSz="912899" rtl="0" eaLnBrk="1" fontAlgn="auto" latinLnBrk="0" hangingPunct="1">
              <a:lnSpc>
                <a:spcPct val="100000"/>
              </a:lnSpc>
              <a:spcBef>
                <a:spcPct val="20000"/>
              </a:spcBef>
              <a:spcAft>
                <a:spcPts val="0"/>
              </a:spcAft>
              <a:buClr>
                <a:srgbClr val="D6201A"/>
              </a:buClr>
              <a:buSzTx/>
              <a:buFont typeface="Wingdings" charset="2"/>
              <a:buNone/>
              <a:tabLst/>
              <a:defRPr/>
            </a:pPr>
            <a:r>
              <a:rPr kumimoji="0" lang="en-US" sz="2000" b="0" i="0" u="none" strike="noStrike" kern="1200" cap="none" spc="0" normalizeH="0" baseline="0" noProof="0" dirty="0">
                <a:ln>
                  <a:noFill/>
                </a:ln>
                <a:solidFill>
                  <a:srgbClr val="002060"/>
                </a:solidFill>
                <a:effectLst/>
                <a:uLnTx/>
                <a:uFillTx/>
                <a:latin typeface="Arial"/>
                <a:ea typeface="+mn-ea"/>
              </a:rPr>
              <a:t>Source person is known to be HIV-infected with high viral load</a:t>
            </a:r>
          </a:p>
          <a:p>
            <a:pPr marL="410805" marR="0" lvl="1" indent="0" algn="ctr" defTabSz="912899" rtl="0" eaLnBrk="1" fontAlgn="auto" latinLnBrk="0" hangingPunct="1">
              <a:lnSpc>
                <a:spcPct val="100000"/>
              </a:lnSpc>
              <a:spcBef>
                <a:spcPct val="20000"/>
              </a:spcBef>
              <a:spcAft>
                <a:spcPts val="0"/>
              </a:spcAft>
              <a:buClr>
                <a:srgbClr val="D6201A"/>
              </a:buClr>
              <a:buSzTx/>
              <a:buFont typeface="Wingdings" charset="2"/>
              <a:buNone/>
              <a:tabLst/>
              <a:defRPr/>
            </a:pPr>
            <a:r>
              <a:rPr kumimoji="0" lang="en-US" sz="2000" b="0" i="0" u="none" strike="noStrike" kern="1200" cap="none" spc="0" normalizeH="0" baseline="0" noProof="0" dirty="0">
                <a:ln>
                  <a:noFill/>
                </a:ln>
                <a:solidFill>
                  <a:srgbClr val="002060"/>
                </a:solidFill>
                <a:effectLst/>
                <a:uLnTx/>
                <a:uFillTx/>
                <a:latin typeface="Arial"/>
                <a:ea typeface="+mn-ea"/>
              </a:rPr>
              <a:t>Oral mucosa is not intact (oral lesions, wounds)</a:t>
            </a:r>
          </a:p>
          <a:p>
            <a:pPr marL="410805" marR="0" lvl="1" indent="0" algn="ctr" defTabSz="912899" rtl="0" eaLnBrk="1" fontAlgn="auto" latinLnBrk="0" hangingPunct="1">
              <a:lnSpc>
                <a:spcPct val="100000"/>
              </a:lnSpc>
              <a:spcBef>
                <a:spcPct val="20000"/>
              </a:spcBef>
              <a:spcAft>
                <a:spcPts val="0"/>
              </a:spcAft>
              <a:buClr>
                <a:srgbClr val="D6201A"/>
              </a:buClr>
              <a:buSzTx/>
              <a:buFont typeface="Wingdings" charset="2"/>
              <a:buNone/>
              <a:tabLst/>
              <a:defRPr/>
            </a:pPr>
            <a:r>
              <a:rPr kumimoji="0" lang="en-US" sz="2000" b="0" i="0" u="none" strike="noStrike" kern="1200" cap="none" spc="0" normalizeH="0" baseline="0" noProof="0" dirty="0">
                <a:ln>
                  <a:noFill/>
                </a:ln>
                <a:solidFill>
                  <a:srgbClr val="002060"/>
                </a:solidFill>
                <a:effectLst/>
                <a:uLnTx/>
                <a:uFillTx/>
                <a:latin typeface="Arial"/>
                <a:ea typeface="+mn-ea"/>
              </a:rPr>
              <a:t>Presence of genital ulcer or STD</a:t>
            </a:r>
          </a:p>
        </p:txBody>
      </p:sp>
    </p:spTree>
    <p:extLst>
      <p:ext uri="{BB962C8B-B14F-4D97-AF65-F5344CB8AC3E}">
        <p14:creationId xmlns:p14="http://schemas.microsoft.com/office/powerpoint/2010/main" val="13867965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latin typeface="MV Boli" panose="02000500030200090000" pitchFamily="2" charset="0"/>
                <a:cs typeface="MV Boli" panose="02000500030200090000" pitchFamily="2" charset="0"/>
              </a:rPr>
              <a:t>When is PEP </a:t>
            </a:r>
            <a:r>
              <a:rPr lang="en-US" b="1" u="sng" dirty="0">
                <a:solidFill>
                  <a:srgbClr val="C00000"/>
                </a:solidFill>
                <a:latin typeface="MV Boli" panose="02000500030200090000" pitchFamily="2" charset="0"/>
                <a:cs typeface="MV Boli" panose="02000500030200090000" pitchFamily="2" charset="0"/>
              </a:rPr>
              <a:t>NOT</a:t>
            </a:r>
            <a:r>
              <a:rPr lang="en-US" b="1" dirty="0">
                <a:solidFill>
                  <a:srgbClr val="C00000"/>
                </a:solidFill>
                <a:latin typeface="MV Boli" panose="02000500030200090000" pitchFamily="2" charset="0"/>
                <a:cs typeface="MV Boli" panose="02000500030200090000" pitchFamily="2" charset="0"/>
              </a:rPr>
              <a:t> recommended?</a:t>
            </a:r>
          </a:p>
        </p:txBody>
      </p:sp>
      <p:sp>
        <p:nvSpPr>
          <p:cNvPr id="6" name="Content Placeholder 2"/>
          <p:cNvSpPr>
            <a:spLocks noGrp="1"/>
          </p:cNvSpPr>
          <p:nvPr>
            <p:ph idx="1"/>
          </p:nvPr>
        </p:nvSpPr>
        <p:spPr>
          <a:xfrm>
            <a:off x="609604" y="1943103"/>
            <a:ext cx="11087425" cy="3187697"/>
          </a:xfrm>
          <a:solidFill>
            <a:schemeClr val="accent1">
              <a:lumMod val="20000"/>
              <a:lumOff val="80000"/>
            </a:schemeClr>
          </a:solidFill>
        </p:spPr>
        <p:txBody>
          <a:bodyPr>
            <a:normAutofit/>
          </a:bodyPr>
          <a:lstStyle/>
          <a:p>
            <a:pPr marL="114112" indent="0">
              <a:buNone/>
            </a:pPr>
            <a:r>
              <a:rPr lang="en-US" b="1" dirty="0">
                <a:solidFill>
                  <a:srgbClr val="002060"/>
                </a:solidFill>
              </a:rPr>
              <a:t>NEGLIGIBLE RISK</a:t>
            </a:r>
          </a:p>
          <a:p>
            <a:pPr marL="342900" lvl="0" indent="-342900">
              <a:spcBef>
                <a:spcPts val="0"/>
              </a:spcBef>
              <a:buFont typeface="Symbol" charset="2"/>
              <a:buChar char=""/>
            </a:pPr>
            <a:r>
              <a:rPr lang="en-US" dirty="0">
                <a:solidFill>
                  <a:srgbClr val="002060"/>
                </a:solidFill>
              </a:rPr>
              <a:t>Oral-to-oral contact without mucosal damage </a:t>
            </a:r>
          </a:p>
          <a:p>
            <a:pPr marL="639593" lvl="1" indent="-342900">
              <a:spcBef>
                <a:spcPts val="0"/>
              </a:spcBef>
              <a:buFont typeface="Courier New" panose="02070309020205020404" pitchFamily="49" charset="0"/>
              <a:buChar char="o"/>
            </a:pPr>
            <a:r>
              <a:rPr lang="en-US" dirty="0">
                <a:solidFill>
                  <a:srgbClr val="002060"/>
                </a:solidFill>
              </a:rPr>
              <a:t>Examples: kissing or mouth-to-mouth resuscitation</a:t>
            </a:r>
            <a:endParaRPr lang="en-US" sz="3800" dirty="0">
              <a:solidFill>
                <a:srgbClr val="002060"/>
              </a:solidFill>
            </a:endParaRPr>
          </a:p>
          <a:p>
            <a:pPr marL="342900" lvl="0" indent="-342900">
              <a:spcBef>
                <a:spcPts val="0"/>
              </a:spcBef>
              <a:buFont typeface="Symbol" charset="2"/>
              <a:buChar char=""/>
            </a:pPr>
            <a:r>
              <a:rPr lang="en-US" dirty="0">
                <a:solidFill>
                  <a:srgbClr val="002060"/>
                </a:solidFill>
              </a:rPr>
              <a:t>Human bites not involving blood</a:t>
            </a:r>
            <a:endParaRPr lang="en-US" sz="4000" dirty="0">
              <a:solidFill>
                <a:srgbClr val="002060"/>
              </a:solidFill>
            </a:endParaRPr>
          </a:p>
          <a:p>
            <a:pPr marL="342900" lvl="0" indent="-342900">
              <a:spcBef>
                <a:spcPts val="0"/>
              </a:spcBef>
              <a:buFont typeface="Symbol" charset="2"/>
              <a:buChar char=""/>
            </a:pPr>
            <a:r>
              <a:rPr lang="en-US" dirty="0">
                <a:solidFill>
                  <a:srgbClr val="002060"/>
                </a:solidFill>
              </a:rPr>
              <a:t>Exposure to solid-bore needles or sharps not in recent contact with blood</a:t>
            </a:r>
            <a:endParaRPr lang="en-US" sz="4000" dirty="0">
              <a:solidFill>
                <a:srgbClr val="002060"/>
              </a:solidFill>
            </a:endParaRPr>
          </a:p>
        </p:txBody>
      </p:sp>
    </p:spTree>
    <p:extLst>
      <p:ext uri="{BB962C8B-B14F-4D97-AF65-F5344CB8AC3E}">
        <p14:creationId xmlns:p14="http://schemas.microsoft.com/office/powerpoint/2010/main" val="38994641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4751" y="227710"/>
            <a:ext cx="11087425" cy="1143000"/>
          </a:xfrm>
        </p:spPr>
        <p:txBody>
          <a:bodyPr/>
          <a:lstStyle/>
          <a:p>
            <a:r>
              <a:rPr lang="en-US" b="1" dirty="0">
                <a:solidFill>
                  <a:srgbClr val="C00000"/>
                </a:solidFill>
                <a:latin typeface="MV Boli" panose="02000500030200090000" pitchFamily="2" charset="0"/>
                <a:cs typeface="MV Boli" panose="02000500030200090000" pitchFamily="2" charset="0"/>
              </a:rPr>
              <a:t>When to initiate PEP</a:t>
            </a:r>
          </a:p>
        </p:txBody>
      </p:sp>
      <p:grpSp>
        <p:nvGrpSpPr>
          <p:cNvPr id="3" name="Group 2" descr="Graphic of the algorithm to aid in deciding when to initiate PEP. ">
            <a:extLst>
              <a:ext uri="{FF2B5EF4-FFF2-40B4-BE49-F238E27FC236}">
                <a16:creationId xmlns:a16="http://schemas.microsoft.com/office/drawing/2014/main" id="{6CCEA51E-765A-4740-B8C0-6DEBA49A2EB4}"/>
              </a:ext>
            </a:extLst>
          </p:cNvPr>
          <p:cNvGrpSpPr/>
          <p:nvPr/>
        </p:nvGrpSpPr>
        <p:grpSpPr>
          <a:xfrm>
            <a:off x="1339148" y="1525847"/>
            <a:ext cx="7790128" cy="4429237"/>
            <a:chOff x="1339148" y="1525847"/>
            <a:chExt cx="7790128" cy="4429237"/>
          </a:xfrm>
        </p:grpSpPr>
        <p:sp>
          <p:nvSpPr>
            <p:cNvPr id="7" name="TextBox 6"/>
            <p:cNvSpPr txBox="1"/>
            <p:nvPr/>
          </p:nvSpPr>
          <p:spPr>
            <a:xfrm>
              <a:off x="3191860" y="1525847"/>
              <a:ext cx="3149600" cy="369332"/>
            </a:xfrm>
            <a:prstGeom prst="rect">
              <a:avLst/>
            </a:prstGeom>
            <a:solidFill>
              <a:srgbClr val="FFC00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22222"/>
                  </a:solidFill>
                  <a:effectLst/>
                  <a:uLnTx/>
                  <a:uFillTx/>
                  <a:latin typeface="Arial"/>
                  <a:ea typeface="+mn-ea"/>
                  <a:cs typeface="+mn-cs"/>
                </a:rPr>
                <a:t>Risk for HIV Infection</a:t>
              </a:r>
            </a:p>
          </p:txBody>
        </p:sp>
        <p:sp>
          <p:nvSpPr>
            <p:cNvPr id="8" name="TextBox 7"/>
            <p:cNvSpPr txBox="1"/>
            <p:nvPr/>
          </p:nvSpPr>
          <p:spPr>
            <a:xfrm>
              <a:off x="6741676" y="1572062"/>
              <a:ext cx="2387600" cy="369332"/>
            </a:xfrm>
            <a:prstGeom prst="rect">
              <a:avLst/>
            </a:prstGeom>
            <a:solidFill>
              <a:schemeClr val="accent1">
                <a:lumMod val="40000"/>
                <a:lumOff val="6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22222"/>
                  </a:solidFill>
                  <a:effectLst/>
                  <a:uLnTx/>
                  <a:uFillTx/>
                  <a:latin typeface="Arial"/>
                  <a:ea typeface="+mn-ea"/>
                  <a:cs typeface="+mn-cs"/>
                </a:rPr>
                <a:t>Negligible Risk</a:t>
              </a:r>
            </a:p>
          </p:txBody>
        </p:sp>
        <p:sp>
          <p:nvSpPr>
            <p:cNvPr id="9" name="TextBox 8"/>
            <p:cNvSpPr txBox="1"/>
            <p:nvPr/>
          </p:nvSpPr>
          <p:spPr>
            <a:xfrm>
              <a:off x="1515460" y="2557200"/>
              <a:ext cx="3556000" cy="369332"/>
            </a:xfrm>
            <a:prstGeom prst="rect">
              <a:avLst/>
            </a:prstGeom>
            <a:solidFill>
              <a:srgbClr val="FFC00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222222"/>
                  </a:solidFill>
                  <a:effectLst/>
                  <a:uLnTx/>
                  <a:uFillTx/>
                  <a:latin typeface="Arial"/>
                  <a:ea typeface="+mn-ea"/>
                  <a:cs typeface="+mn-cs"/>
                </a:rPr>
                <a:t>&lt; </a:t>
              </a:r>
              <a:r>
                <a:rPr kumimoji="0" lang="en-US" sz="1800" b="0" i="0" u="none" strike="noStrike" kern="1200" cap="none" spc="0" normalizeH="0" baseline="0" noProof="0" dirty="0">
                  <a:ln>
                    <a:noFill/>
                  </a:ln>
                  <a:solidFill>
                    <a:srgbClr val="222222"/>
                  </a:solidFill>
                  <a:effectLst/>
                  <a:uLnTx/>
                  <a:uFillTx/>
                  <a:latin typeface="Arial"/>
                  <a:ea typeface="+mn-ea"/>
                  <a:cs typeface="+mn-cs"/>
                </a:rPr>
                <a:t>72 hours since exposure</a:t>
              </a:r>
            </a:p>
          </p:txBody>
        </p:sp>
        <p:sp>
          <p:nvSpPr>
            <p:cNvPr id="11" name="TextBox 10"/>
            <p:cNvSpPr txBox="1"/>
            <p:nvPr/>
          </p:nvSpPr>
          <p:spPr>
            <a:xfrm>
              <a:off x="5579460" y="2589399"/>
              <a:ext cx="3320884" cy="369332"/>
            </a:xfrm>
            <a:prstGeom prst="rect">
              <a:avLst/>
            </a:prstGeom>
            <a:solidFill>
              <a:schemeClr val="accent1">
                <a:lumMod val="40000"/>
                <a:lumOff val="6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22222"/>
                  </a:solidFill>
                  <a:effectLst/>
                  <a:uLnTx/>
                  <a:uFillTx/>
                  <a:latin typeface="Arial"/>
                  <a:ea typeface="+mn-ea"/>
                  <a:cs typeface="+mn-cs"/>
                </a:rPr>
                <a:t>&gt; 72 hours since exposure</a:t>
              </a:r>
            </a:p>
          </p:txBody>
        </p:sp>
        <p:sp>
          <p:nvSpPr>
            <p:cNvPr id="18" name="TextBox 17"/>
            <p:cNvSpPr txBox="1"/>
            <p:nvPr/>
          </p:nvSpPr>
          <p:spPr>
            <a:xfrm>
              <a:off x="1515460" y="3385787"/>
              <a:ext cx="1574800" cy="1200329"/>
            </a:xfrm>
            <a:prstGeom prst="rect">
              <a:avLst/>
            </a:prstGeom>
            <a:solidFill>
              <a:srgbClr val="FFC00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22222"/>
                  </a:solidFill>
                  <a:effectLst/>
                  <a:uLnTx/>
                  <a:uFillTx/>
                  <a:latin typeface="Arial"/>
                  <a:ea typeface="+mn-ea"/>
                  <a:cs typeface="+mn-cs"/>
                </a:rPr>
                <a:t>Source known to be living with HIV</a:t>
              </a:r>
              <a:endParaRPr kumimoji="0" lang="en-US" sz="1800" b="0" i="0" u="none" strike="noStrike" kern="1200" cap="none" spc="0" normalizeH="0" baseline="0" noProof="0" dirty="0">
                <a:ln>
                  <a:noFill/>
                </a:ln>
                <a:solidFill>
                  <a:srgbClr val="222222"/>
                </a:solidFill>
                <a:effectLst/>
                <a:uLnTx/>
                <a:uFillTx/>
                <a:latin typeface="Arial"/>
                <a:ea typeface="+mn-ea"/>
                <a:cs typeface="+mn-cs"/>
              </a:endParaRPr>
            </a:p>
          </p:txBody>
        </p:sp>
        <p:sp>
          <p:nvSpPr>
            <p:cNvPr id="19" name="TextBox 18"/>
            <p:cNvSpPr txBox="1"/>
            <p:nvPr/>
          </p:nvSpPr>
          <p:spPr>
            <a:xfrm>
              <a:off x="1339148" y="5031754"/>
              <a:ext cx="2335312" cy="923330"/>
            </a:xfrm>
            <a:prstGeom prst="rect">
              <a:avLst/>
            </a:prstGeom>
            <a:solidFill>
              <a:srgbClr val="FFC00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22222"/>
                  </a:solidFill>
                  <a:effectLst/>
                  <a:uLnTx/>
                  <a:uFillTx/>
                  <a:latin typeface="Arial"/>
                  <a:ea typeface="+mn-ea"/>
                  <a:cs typeface="+mn-cs"/>
                </a:rPr>
                <a:t>PEP IS RECOMMENDED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22222"/>
                  </a:solidFill>
                  <a:effectLst/>
                  <a:uLnTx/>
                  <a:uFillTx/>
                  <a:latin typeface="Arial"/>
                  <a:ea typeface="+mn-ea"/>
                  <a:cs typeface="+mn-cs"/>
                </a:rPr>
                <a:t>as soon as possible</a:t>
              </a:r>
            </a:p>
          </p:txBody>
        </p:sp>
        <p:sp>
          <p:nvSpPr>
            <p:cNvPr id="20" name="TextBox 19"/>
            <p:cNvSpPr txBox="1"/>
            <p:nvPr/>
          </p:nvSpPr>
          <p:spPr>
            <a:xfrm>
              <a:off x="3833376" y="5030123"/>
              <a:ext cx="2266784" cy="923330"/>
            </a:xfrm>
            <a:prstGeom prst="rect">
              <a:avLst/>
            </a:prstGeom>
            <a:solidFill>
              <a:srgbClr val="FFC00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22222"/>
                  </a:solidFill>
                  <a:effectLst/>
                  <a:uLnTx/>
                  <a:uFillTx/>
                  <a:latin typeface="Arial"/>
                  <a:ea typeface="+mn-ea"/>
                  <a:cs typeface="+mn-cs"/>
                </a:rPr>
                <a:t>Case-by-case determination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22222"/>
                </a:solidFill>
                <a:effectLst/>
                <a:uLnTx/>
                <a:uFillTx/>
                <a:latin typeface="Arial"/>
                <a:ea typeface="+mn-ea"/>
                <a:cs typeface="+mn-cs"/>
              </a:endParaRPr>
            </a:p>
          </p:txBody>
        </p:sp>
        <p:sp>
          <p:nvSpPr>
            <p:cNvPr id="23" name="TextBox 22"/>
            <p:cNvSpPr txBox="1"/>
            <p:nvPr/>
          </p:nvSpPr>
          <p:spPr>
            <a:xfrm>
              <a:off x="6741676" y="5030123"/>
              <a:ext cx="2387600" cy="923330"/>
            </a:xfrm>
            <a:prstGeom prst="rect">
              <a:avLst/>
            </a:prstGeom>
            <a:solidFill>
              <a:srgbClr val="C0000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PEP NOT recommended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a:ea typeface="+mn-ea"/>
                <a:cs typeface="+mn-cs"/>
              </a:endParaRPr>
            </a:p>
          </p:txBody>
        </p:sp>
        <p:sp>
          <p:nvSpPr>
            <p:cNvPr id="24" name="TextBox 23"/>
            <p:cNvSpPr txBox="1"/>
            <p:nvPr/>
          </p:nvSpPr>
          <p:spPr>
            <a:xfrm>
              <a:off x="3496660" y="3385787"/>
              <a:ext cx="1574800" cy="1200329"/>
            </a:xfrm>
            <a:prstGeom prst="rect">
              <a:avLst/>
            </a:prstGeom>
            <a:solidFill>
              <a:srgbClr val="FFC00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22222"/>
                  </a:solidFill>
                  <a:effectLst/>
                  <a:uLnTx/>
                  <a:uFillTx/>
                  <a:latin typeface="Arial"/>
                  <a:ea typeface="+mn-ea"/>
                  <a:cs typeface="+mn-cs"/>
                </a:rPr>
                <a:t>Source of unknown status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22222"/>
                </a:solidFill>
                <a:effectLst/>
                <a:uLnTx/>
                <a:uFillTx/>
                <a:latin typeface="Arial"/>
                <a:ea typeface="+mn-ea"/>
                <a:cs typeface="+mn-cs"/>
              </a:endParaRPr>
            </a:p>
          </p:txBody>
        </p:sp>
        <p:cxnSp>
          <p:nvCxnSpPr>
            <p:cNvPr id="26" name="Straight Arrow Connector 25"/>
            <p:cNvCxnSpPr>
              <a:stCxn id="18" idx="2"/>
            </p:cNvCxnSpPr>
            <p:nvPr/>
          </p:nvCxnSpPr>
          <p:spPr>
            <a:xfrm>
              <a:off x="2302860" y="4586116"/>
              <a:ext cx="0" cy="44400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3647191" y="1895179"/>
              <a:ext cx="0" cy="59992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5978577" y="1919216"/>
              <a:ext cx="7283" cy="63798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7789260" y="3025229"/>
              <a:ext cx="2777" cy="192848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7792037" y="2000956"/>
              <a:ext cx="9923" cy="44874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4398360" y="4586116"/>
              <a:ext cx="0" cy="43256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4329031" y="2944223"/>
              <a:ext cx="9923" cy="44874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2294483" y="2923427"/>
              <a:ext cx="9923" cy="44874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808419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374370" y="1538080"/>
            <a:ext cx="9081071" cy="2390452"/>
          </a:xfrm>
        </p:spPr>
        <p:txBody>
          <a:bodyPr>
            <a:noAutofit/>
          </a:bodyPr>
          <a:lstStyle/>
          <a:p>
            <a:r>
              <a:rPr lang="en-US" sz="2200" dirty="0">
                <a:solidFill>
                  <a:srgbClr val="002060"/>
                </a:solidFill>
              </a:rPr>
              <a:t>If the decision is made to administer post-exposure prophylaxis, it should be started </a:t>
            </a:r>
            <a:r>
              <a:rPr lang="en-US" sz="2200" b="1" dirty="0">
                <a:solidFill>
                  <a:srgbClr val="C00000"/>
                </a:solidFill>
              </a:rPr>
              <a:t>as early as possible </a:t>
            </a:r>
            <a:r>
              <a:rPr lang="en-US" sz="2200" dirty="0">
                <a:solidFill>
                  <a:srgbClr val="002060"/>
                </a:solidFill>
              </a:rPr>
              <a:t>after an exposure</a:t>
            </a:r>
          </a:p>
          <a:p>
            <a:r>
              <a:rPr lang="en-US" sz="2200" dirty="0">
                <a:solidFill>
                  <a:srgbClr val="002060"/>
                </a:solidFill>
              </a:rPr>
              <a:t>Post-exposure prophylaxis is not indicated if the patient presents for care more than 72 hours after an exposure</a:t>
            </a:r>
          </a:p>
        </p:txBody>
      </p:sp>
      <p:sp>
        <p:nvSpPr>
          <p:cNvPr id="3" name="Title 2"/>
          <p:cNvSpPr>
            <a:spLocks noGrp="1"/>
          </p:cNvSpPr>
          <p:nvPr>
            <p:ph type="title"/>
          </p:nvPr>
        </p:nvSpPr>
        <p:spPr/>
        <p:txBody>
          <a:bodyPr/>
          <a:lstStyle/>
          <a:p>
            <a:r>
              <a:rPr lang="en-US" b="1" dirty="0">
                <a:solidFill>
                  <a:srgbClr val="C00000"/>
                </a:solidFill>
                <a:latin typeface="MV Boli" panose="02000500030200090000" pitchFamily="2" charset="0"/>
                <a:cs typeface="MV Boli" panose="02000500030200090000" pitchFamily="2" charset="0"/>
              </a:rPr>
              <a:t>Initiating PEP</a:t>
            </a:r>
          </a:p>
        </p:txBody>
      </p:sp>
      <p:pic>
        <p:nvPicPr>
          <p:cNvPr id="4" name="Picture 2" descr="Clock graphic with the message: Exposed to HIV? The clock is ticking! &#10;Inlay: [72 hours]&#10;To be effective, PEP must begin within 72 hours of exposure. "/>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291918" y="3321426"/>
            <a:ext cx="2633291" cy="263329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9739444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Logo for the Pacific AIDS Education &amp; Training Center ">
            <a:extLst>
              <a:ext uri="{FF2B5EF4-FFF2-40B4-BE49-F238E27FC236}">
                <a16:creationId xmlns:a16="http://schemas.microsoft.com/office/drawing/2014/main" id="{6846E803-BDC6-4582-894D-78704991A4E3}"/>
              </a:ext>
            </a:extLst>
          </p:cNvPr>
          <p:cNvPicPr>
            <a:picLocks noGrp="1" noChangeAspect="1"/>
          </p:cNvPicPr>
          <p:nvPr>
            <p:ph idx="1"/>
          </p:nvPr>
        </p:nvPicPr>
        <p:blipFill>
          <a:blip r:embed="rId3"/>
          <a:stretch>
            <a:fillRect/>
          </a:stretch>
        </p:blipFill>
        <p:spPr>
          <a:xfrm>
            <a:off x="5115893" y="869071"/>
            <a:ext cx="2410393" cy="970683"/>
          </a:xfrm>
        </p:spPr>
      </p:pic>
      <p:pic>
        <p:nvPicPr>
          <p:cNvPr id="15" name="Picture 14" descr="Logo for Banner University Medical Center ">
            <a:extLst>
              <a:ext uri="{FF2B5EF4-FFF2-40B4-BE49-F238E27FC236}">
                <a16:creationId xmlns:a16="http://schemas.microsoft.com/office/drawing/2014/main" id="{50320389-EA95-4B05-93FE-09AC145A17BA}"/>
              </a:ext>
            </a:extLst>
          </p:cNvPr>
          <p:cNvPicPr>
            <a:picLocks noChangeAspect="1"/>
          </p:cNvPicPr>
          <p:nvPr/>
        </p:nvPicPr>
        <p:blipFill>
          <a:blip r:embed="rId4"/>
          <a:stretch>
            <a:fillRect/>
          </a:stretch>
        </p:blipFill>
        <p:spPr>
          <a:xfrm>
            <a:off x="8238174" y="2110388"/>
            <a:ext cx="2744763" cy="1200834"/>
          </a:xfrm>
          <a:prstGeom prst="rect">
            <a:avLst/>
          </a:prstGeom>
        </p:spPr>
      </p:pic>
      <p:sp>
        <p:nvSpPr>
          <p:cNvPr id="18" name="TextBox 17" descr="Clip Art of a person with a question mark above their head ">
            <a:extLst>
              <a:ext uri="{FF2B5EF4-FFF2-40B4-BE49-F238E27FC236}">
                <a16:creationId xmlns:a16="http://schemas.microsoft.com/office/drawing/2014/main" id="{9AD72B13-0404-4709-9B2F-EB61547A3C34}"/>
              </a:ext>
            </a:extLst>
          </p:cNvPr>
          <p:cNvSpPr txBox="1"/>
          <p:nvPr/>
        </p:nvSpPr>
        <p:spPr>
          <a:xfrm rot="1229312">
            <a:off x="6447840" y="2236102"/>
            <a:ext cx="59069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C00000"/>
                </a:solidFill>
                <a:effectLst/>
                <a:uLnTx/>
                <a:uFillTx/>
                <a:latin typeface="Arial"/>
                <a:ea typeface="+mn-ea"/>
                <a:cs typeface="+mn-cs"/>
              </a:rPr>
              <a:t>?</a:t>
            </a:r>
          </a:p>
        </p:txBody>
      </p:sp>
      <p:pic>
        <p:nvPicPr>
          <p:cNvPr id="17" name="Graphic 16" descr="Clip Art of a person with a question mark above their head ">
            <a:extLst>
              <a:ext uri="{FF2B5EF4-FFF2-40B4-BE49-F238E27FC236}">
                <a16:creationId xmlns:a16="http://schemas.microsoft.com/office/drawing/2014/main" id="{1BB1A76E-360A-4ECA-AD1D-434464E55AE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41185" y="2797516"/>
            <a:ext cx="1579123" cy="1579123"/>
          </a:xfrm>
          <a:prstGeom prst="rect">
            <a:avLst/>
          </a:prstGeom>
        </p:spPr>
      </p:pic>
      <p:pic>
        <p:nvPicPr>
          <p:cNvPr id="3" name="Picture 2" descr="Logo for the University of Arizona's Petersen HIV Clinics ">
            <a:extLst>
              <a:ext uri="{FF2B5EF4-FFF2-40B4-BE49-F238E27FC236}">
                <a16:creationId xmlns:a16="http://schemas.microsoft.com/office/drawing/2014/main" id="{63C6427F-C690-43E5-8E83-D9E0DC74CB51}"/>
              </a:ext>
            </a:extLst>
          </p:cNvPr>
          <p:cNvPicPr>
            <a:picLocks noChangeAspect="1"/>
          </p:cNvPicPr>
          <p:nvPr/>
        </p:nvPicPr>
        <p:blipFill>
          <a:blip r:embed="rId7"/>
          <a:stretch>
            <a:fillRect/>
          </a:stretch>
        </p:blipFill>
        <p:spPr>
          <a:xfrm>
            <a:off x="882706" y="2277418"/>
            <a:ext cx="3695700" cy="866775"/>
          </a:xfrm>
          <a:prstGeom prst="rect">
            <a:avLst/>
          </a:prstGeom>
        </p:spPr>
      </p:pic>
      <p:sp>
        <p:nvSpPr>
          <p:cNvPr id="2" name="Title 1">
            <a:extLst>
              <a:ext uri="{FF2B5EF4-FFF2-40B4-BE49-F238E27FC236}">
                <a16:creationId xmlns:a16="http://schemas.microsoft.com/office/drawing/2014/main" id="{82FE221B-1301-4F71-8359-2196035EE5CA}"/>
              </a:ext>
            </a:extLst>
          </p:cNvPr>
          <p:cNvSpPr>
            <a:spLocks noGrp="1"/>
          </p:cNvSpPr>
          <p:nvPr>
            <p:ph type="title"/>
          </p:nvPr>
        </p:nvSpPr>
        <p:spPr>
          <a:xfrm>
            <a:off x="201042" y="4087771"/>
            <a:ext cx="3184183" cy="2463747"/>
          </a:xfrm>
        </p:spPr>
        <p:txBody>
          <a:bodyPr/>
          <a:lstStyle/>
          <a:p>
            <a:r>
              <a:rPr lang="en-US" sz="9600" b="1" dirty="0">
                <a:latin typeface="MV Boli" panose="02000500030200090000" pitchFamily="2" charset="0"/>
                <a:cs typeface="MV Boli" panose="02000500030200090000" pitchFamily="2" charset="0"/>
              </a:rPr>
              <a:t>WHO</a:t>
            </a:r>
          </a:p>
        </p:txBody>
      </p:sp>
    </p:spTree>
    <p:extLst>
      <p:ext uri="{BB962C8B-B14F-4D97-AF65-F5344CB8AC3E}">
        <p14:creationId xmlns:p14="http://schemas.microsoft.com/office/powerpoint/2010/main" val="19726838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292" y="286631"/>
            <a:ext cx="11087425" cy="1143000"/>
          </a:xfrm>
        </p:spPr>
        <p:txBody>
          <a:bodyPr/>
          <a:lstStyle/>
          <a:p>
            <a:r>
              <a:rPr lang="en-US" b="1" dirty="0">
                <a:solidFill>
                  <a:srgbClr val="C00000"/>
                </a:solidFill>
                <a:latin typeface="MV Boli" panose="02000500030200090000" pitchFamily="2" charset="0"/>
                <a:cs typeface="MV Boli" panose="02000500030200090000" pitchFamily="2" charset="0"/>
              </a:rPr>
              <a:t>Baseline Testing at Hospital</a:t>
            </a:r>
          </a:p>
        </p:txBody>
      </p:sp>
      <p:sp>
        <p:nvSpPr>
          <p:cNvPr id="3" name="Content Placeholder 2"/>
          <p:cNvSpPr>
            <a:spLocks noGrp="1"/>
          </p:cNvSpPr>
          <p:nvPr>
            <p:ph idx="1"/>
          </p:nvPr>
        </p:nvSpPr>
        <p:spPr/>
        <p:txBody>
          <a:bodyPr>
            <a:normAutofit/>
          </a:bodyPr>
          <a:lstStyle/>
          <a:p>
            <a:r>
              <a:rPr lang="en-US" dirty="0">
                <a:solidFill>
                  <a:srgbClr val="002060"/>
                </a:solidFill>
              </a:rPr>
              <a:t>HIV antigen/antibody combo test</a:t>
            </a:r>
          </a:p>
          <a:p>
            <a:r>
              <a:rPr lang="en-US" dirty="0">
                <a:solidFill>
                  <a:srgbClr val="002060"/>
                </a:solidFill>
              </a:rPr>
              <a:t>Pregnancy test for women</a:t>
            </a:r>
          </a:p>
          <a:p>
            <a:r>
              <a:rPr lang="en-US" dirty="0">
                <a:solidFill>
                  <a:srgbClr val="002060"/>
                </a:solidFill>
              </a:rPr>
              <a:t>CMP (complete metabolic panel)</a:t>
            </a:r>
          </a:p>
          <a:p>
            <a:r>
              <a:rPr lang="en-US" dirty="0">
                <a:solidFill>
                  <a:srgbClr val="002060"/>
                </a:solidFill>
              </a:rPr>
              <a:t>Hepatitis Panel</a:t>
            </a:r>
          </a:p>
          <a:p>
            <a:r>
              <a:rPr lang="en-US" dirty="0">
                <a:solidFill>
                  <a:srgbClr val="002060"/>
                </a:solidFill>
              </a:rPr>
              <a:t>Gonorrhea</a:t>
            </a:r>
            <a:r>
              <a:rPr lang="en-US" dirty="0">
                <a:solidFill>
                  <a:srgbClr val="C00000"/>
                </a:solidFill>
              </a:rPr>
              <a:t>*</a:t>
            </a:r>
            <a:r>
              <a:rPr lang="en-US" dirty="0">
                <a:solidFill>
                  <a:srgbClr val="002060"/>
                </a:solidFill>
              </a:rPr>
              <a:t> and Chlamydia</a:t>
            </a:r>
            <a:r>
              <a:rPr lang="en-US" dirty="0">
                <a:solidFill>
                  <a:srgbClr val="C00000"/>
                </a:solidFill>
              </a:rPr>
              <a:t>*</a:t>
            </a:r>
          </a:p>
          <a:p>
            <a:r>
              <a:rPr lang="en-US" dirty="0">
                <a:solidFill>
                  <a:srgbClr val="002060"/>
                </a:solidFill>
              </a:rPr>
              <a:t>Syphilis</a:t>
            </a:r>
          </a:p>
          <a:p>
            <a:endParaRPr lang="en-US" dirty="0">
              <a:solidFill>
                <a:srgbClr val="FF0000"/>
              </a:solidFill>
            </a:endParaRPr>
          </a:p>
          <a:p>
            <a:pPr marL="114112" indent="0">
              <a:buNone/>
            </a:pPr>
            <a:r>
              <a:rPr lang="en-US" b="1" dirty="0">
                <a:solidFill>
                  <a:srgbClr val="C00000"/>
                </a:solidFill>
                <a:latin typeface="MV Boli" panose="02000500030200090000" pitchFamily="2" charset="0"/>
                <a:cs typeface="MV Boli" panose="02000500030200090000" pitchFamily="2" charset="0"/>
              </a:rPr>
              <a:t>STD screening is recommended for PEP. However, in the case of sexual assault they are not necessary because patients are empirically treated.</a:t>
            </a:r>
          </a:p>
        </p:txBody>
      </p:sp>
    </p:spTree>
    <p:extLst>
      <p:ext uri="{BB962C8B-B14F-4D97-AF65-F5344CB8AC3E}">
        <p14:creationId xmlns:p14="http://schemas.microsoft.com/office/powerpoint/2010/main" val="32026655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292" y="286631"/>
            <a:ext cx="11087425" cy="1143000"/>
          </a:xfrm>
        </p:spPr>
        <p:txBody>
          <a:bodyPr/>
          <a:lstStyle/>
          <a:p>
            <a:r>
              <a:rPr lang="en-US" b="1" dirty="0">
                <a:solidFill>
                  <a:srgbClr val="C00000"/>
                </a:solidFill>
                <a:latin typeface="MV Boli" panose="02000500030200090000" pitchFamily="2" charset="0"/>
                <a:cs typeface="MV Boli" panose="02000500030200090000" pitchFamily="2" charset="0"/>
              </a:rPr>
              <a:t>Treatment options at Hospital</a:t>
            </a:r>
          </a:p>
        </p:txBody>
      </p:sp>
      <p:sp>
        <p:nvSpPr>
          <p:cNvPr id="3" name="Content Placeholder 2"/>
          <p:cNvSpPr>
            <a:spLocks noGrp="1"/>
          </p:cNvSpPr>
          <p:nvPr>
            <p:ph idx="1"/>
          </p:nvPr>
        </p:nvSpPr>
        <p:spPr/>
        <p:txBody>
          <a:bodyPr>
            <a:normAutofit/>
          </a:bodyPr>
          <a:lstStyle/>
          <a:p>
            <a:r>
              <a:rPr lang="en-US" dirty="0">
                <a:solidFill>
                  <a:srgbClr val="002060"/>
                </a:solidFill>
                <a:cs typeface="MV Boli" panose="02000500030200090000" pitchFamily="2" charset="0"/>
              </a:rPr>
              <a:t>Emergency contraception</a:t>
            </a:r>
          </a:p>
          <a:p>
            <a:r>
              <a:rPr lang="en-US" dirty="0">
                <a:solidFill>
                  <a:srgbClr val="002060"/>
                </a:solidFill>
                <a:cs typeface="MV Boli" panose="02000500030200090000" pitchFamily="2" charset="0"/>
              </a:rPr>
              <a:t>Azithromycin &amp; ceftriaxone to prevent chlamydia, gonorrhea, and trichomonas </a:t>
            </a:r>
          </a:p>
          <a:p>
            <a:r>
              <a:rPr lang="en-US" dirty="0">
                <a:solidFill>
                  <a:srgbClr val="002060"/>
                </a:solidFill>
                <a:cs typeface="MV Boli" panose="02000500030200090000" pitchFamily="2" charset="0"/>
              </a:rPr>
              <a:t>HPV and TDAP vaccines (if they haven’t already received the full vaccination) </a:t>
            </a:r>
          </a:p>
          <a:p>
            <a:r>
              <a:rPr lang="en-US" dirty="0">
                <a:solidFill>
                  <a:srgbClr val="002060"/>
                </a:solidFill>
                <a:cs typeface="MV Boli" panose="02000500030200090000" pitchFamily="2" charset="0"/>
              </a:rPr>
              <a:t>HIV Post Exposure Prophylaxis </a:t>
            </a:r>
          </a:p>
        </p:txBody>
      </p:sp>
      <p:sp>
        <p:nvSpPr>
          <p:cNvPr id="5" name="Callout: Line with Border and Accent Bar 4">
            <a:extLst>
              <a:ext uri="{FF2B5EF4-FFF2-40B4-BE49-F238E27FC236}">
                <a16:creationId xmlns:a16="http://schemas.microsoft.com/office/drawing/2014/main" id="{100BEF17-2713-4C29-88F2-75AD6C365B98}"/>
              </a:ext>
              <a:ext uri="{C183D7F6-B498-43B3-948B-1728B52AA6E4}">
                <adec:decorative xmlns:adec="http://schemas.microsoft.com/office/drawing/2017/decorative" val="1"/>
              </a:ext>
            </a:extLst>
          </p:cNvPr>
          <p:cNvSpPr/>
          <p:nvPr/>
        </p:nvSpPr>
        <p:spPr>
          <a:xfrm>
            <a:off x="7936673" y="3883228"/>
            <a:ext cx="3036127" cy="1374569"/>
          </a:xfrm>
          <a:prstGeom prst="accentBorderCallout1">
            <a:avLst>
              <a:gd name="adj1" fmla="val 18750"/>
              <a:gd name="adj2" fmla="val -8333"/>
              <a:gd name="adj3" fmla="val -48384"/>
              <a:gd name="adj4" fmla="val -83788"/>
            </a:avLst>
          </a:prstGeom>
          <a:no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TextBox 5">
            <a:extLst>
              <a:ext uri="{FF2B5EF4-FFF2-40B4-BE49-F238E27FC236}">
                <a16:creationId xmlns:a16="http://schemas.microsoft.com/office/drawing/2014/main" id="{31337C6A-4EDB-40B8-B814-69BC06686B7D}"/>
              </a:ext>
            </a:extLst>
          </p:cNvPr>
          <p:cNvSpPr txBox="1"/>
          <p:nvPr/>
        </p:nvSpPr>
        <p:spPr>
          <a:xfrm>
            <a:off x="8134597" y="4049486"/>
            <a:ext cx="264819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MV Boli" panose="02000500030200090000" pitchFamily="2" charset="0"/>
                <a:ea typeface="+mn-ea"/>
                <a:cs typeface="MV Boli" panose="02000500030200090000" pitchFamily="2" charset="0"/>
              </a:rPr>
              <a:t>This is where you come in! </a:t>
            </a:r>
          </a:p>
        </p:txBody>
      </p:sp>
    </p:spTree>
    <p:extLst>
      <p:ext uri="{BB962C8B-B14F-4D97-AF65-F5344CB8AC3E}">
        <p14:creationId xmlns:p14="http://schemas.microsoft.com/office/powerpoint/2010/main" val="1709638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1D86601-D00B-E545-87FA-ED1C1429E9E9}"/>
              </a:ext>
            </a:extLst>
          </p:cNvPr>
          <p:cNvSpPr>
            <a:spLocks noGrp="1"/>
          </p:cNvSpPr>
          <p:nvPr>
            <p:ph type="title"/>
          </p:nvPr>
        </p:nvSpPr>
        <p:spPr>
          <a:xfrm>
            <a:off x="0" y="292716"/>
            <a:ext cx="11087425" cy="1143000"/>
          </a:xfrm>
        </p:spPr>
        <p:txBody>
          <a:bodyPr/>
          <a:lstStyle/>
          <a:p>
            <a:r>
              <a:rPr lang="en-US" b="1" dirty="0">
                <a:solidFill>
                  <a:srgbClr val="C00000"/>
                </a:solidFill>
                <a:latin typeface="MV Boli" panose="02000500030200090000" pitchFamily="2" charset="0"/>
                <a:cs typeface="MV Boli" panose="02000500030200090000" pitchFamily="2" charset="0"/>
              </a:rPr>
              <a:t>Recommended PEP Regimen</a:t>
            </a:r>
            <a:br>
              <a:rPr lang="en-US" b="1" dirty="0">
                <a:solidFill>
                  <a:srgbClr val="C00000"/>
                </a:solidFill>
                <a:latin typeface="MV Boli" panose="02000500030200090000" pitchFamily="2" charset="0"/>
                <a:cs typeface="MV Boli" panose="02000500030200090000" pitchFamily="2" charset="0"/>
              </a:rPr>
            </a:br>
            <a:endParaRPr lang="en-US" dirty="0"/>
          </a:p>
        </p:txBody>
      </p:sp>
      <p:sp>
        <p:nvSpPr>
          <p:cNvPr id="2" name="Content Placeholder 1"/>
          <p:cNvSpPr>
            <a:spLocks noGrp="1"/>
          </p:cNvSpPr>
          <p:nvPr>
            <p:ph idx="4294967295"/>
          </p:nvPr>
        </p:nvSpPr>
        <p:spPr>
          <a:xfrm>
            <a:off x="3394075" y="1019175"/>
            <a:ext cx="8797925" cy="2598738"/>
          </a:xfrm>
        </p:spPr>
        <p:txBody>
          <a:bodyPr>
            <a:normAutofit/>
          </a:bodyPr>
          <a:lstStyle/>
          <a:p>
            <a:pPr marL="114112" indent="0" algn="ctr">
              <a:buNone/>
            </a:pPr>
            <a:r>
              <a:rPr lang="en-US" b="1" dirty="0">
                <a:solidFill>
                  <a:srgbClr val="002060"/>
                </a:solidFill>
              </a:rPr>
              <a:t>Tenofovir + emtricitabine [Truvada] </a:t>
            </a:r>
          </a:p>
          <a:p>
            <a:pPr marL="114112" indent="0" algn="ctr">
              <a:buNone/>
            </a:pPr>
            <a:r>
              <a:rPr lang="en-US" b="1" dirty="0">
                <a:solidFill>
                  <a:srgbClr val="002060"/>
                </a:solidFill>
              </a:rPr>
              <a:t>+ dolutegravir (</a:t>
            </a:r>
            <a:r>
              <a:rPr lang="en-US" b="1" dirty="0" err="1">
                <a:solidFill>
                  <a:srgbClr val="002060"/>
                </a:solidFill>
              </a:rPr>
              <a:t>Tivicay</a:t>
            </a:r>
            <a:r>
              <a:rPr lang="en-US" b="1" dirty="0">
                <a:solidFill>
                  <a:srgbClr val="002060"/>
                </a:solidFill>
              </a:rPr>
              <a:t>) or </a:t>
            </a:r>
            <a:r>
              <a:rPr lang="en-US" b="1" dirty="0" err="1">
                <a:solidFill>
                  <a:srgbClr val="002060"/>
                </a:solidFill>
              </a:rPr>
              <a:t>raltegravir</a:t>
            </a:r>
            <a:r>
              <a:rPr lang="en-US" b="1" dirty="0">
                <a:solidFill>
                  <a:srgbClr val="002060"/>
                </a:solidFill>
              </a:rPr>
              <a:t> (</a:t>
            </a:r>
            <a:r>
              <a:rPr lang="en-US" b="1" dirty="0" err="1">
                <a:solidFill>
                  <a:srgbClr val="002060"/>
                </a:solidFill>
              </a:rPr>
              <a:t>Isentress</a:t>
            </a:r>
            <a:r>
              <a:rPr lang="en-US" b="1" dirty="0">
                <a:solidFill>
                  <a:srgbClr val="002060"/>
                </a:solidFill>
              </a:rPr>
              <a:t>)</a:t>
            </a:r>
          </a:p>
          <a:p>
            <a:pPr lvl="2">
              <a:buFont typeface="Arial" charset="0"/>
              <a:buChar char="•"/>
            </a:pPr>
            <a:r>
              <a:rPr lang="en-US" dirty="0">
                <a:solidFill>
                  <a:srgbClr val="002060"/>
                </a:solidFill>
              </a:rPr>
              <a:t>Excellent tolerability</a:t>
            </a:r>
          </a:p>
          <a:p>
            <a:pPr lvl="2">
              <a:buFont typeface="Arial" charset="0"/>
              <a:buChar char="•"/>
            </a:pPr>
            <a:r>
              <a:rPr lang="en-US" dirty="0">
                <a:solidFill>
                  <a:srgbClr val="002060"/>
                </a:solidFill>
              </a:rPr>
              <a:t>Proven potency in established HIV infection</a:t>
            </a:r>
          </a:p>
          <a:p>
            <a:pPr lvl="2">
              <a:buFont typeface="Arial" charset="0"/>
              <a:buChar char="•"/>
            </a:pPr>
            <a:r>
              <a:rPr lang="en-US" dirty="0">
                <a:solidFill>
                  <a:srgbClr val="002060"/>
                </a:solidFill>
              </a:rPr>
              <a:t>Highly effective in reducing transmission </a:t>
            </a:r>
            <a:r>
              <a:rPr lang="en-US" i="1" dirty="0">
                <a:solidFill>
                  <a:srgbClr val="002060"/>
                </a:solidFill>
              </a:rPr>
              <a:t>if taken as prescribed</a:t>
            </a:r>
          </a:p>
          <a:p>
            <a:pPr lvl="2">
              <a:buFont typeface="Arial" charset="0"/>
              <a:buChar char="•"/>
            </a:pPr>
            <a:r>
              <a:rPr lang="en-US" dirty="0">
                <a:solidFill>
                  <a:srgbClr val="002060"/>
                </a:solidFill>
              </a:rPr>
              <a:t>Ease of administration</a:t>
            </a:r>
          </a:p>
        </p:txBody>
      </p:sp>
      <p:sp>
        <p:nvSpPr>
          <p:cNvPr id="4" name="Shape 492"/>
          <p:cNvSpPr txBox="1">
            <a:spLocks/>
          </p:cNvSpPr>
          <p:nvPr/>
        </p:nvSpPr>
        <p:spPr>
          <a:xfrm>
            <a:off x="2520216" y="4647787"/>
            <a:ext cx="604768" cy="469974"/>
          </a:xfrm>
          <a:prstGeom prst="rect">
            <a:avLst/>
          </a:prstGeom>
        </p:spPr>
        <p:txBody>
          <a:bodyPr vert="horz" lIns="91425" tIns="91425" rIns="91425" bIns="91425" rtlCol="0" anchor="ctr" anchorCtr="0">
            <a:noAutofit/>
          </a:bodyPr>
          <a:lstStyle>
            <a:lvl1pPr marL="342337" indent="-228225" algn="l" defTabSz="912899"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39030" indent="-228225" algn="l" defTabSz="912899" rtl="0" eaLnBrk="1" latinLnBrk="0" hangingPunct="1">
              <a:spcBef>
                <a:spcPct val="20000"/>
              </a:spcBef>
              <a:buClr>
                <a:schemeClr val="accent6"/>
              </a:buClr>
              <a:buFont typeface="Wingdings" charset="2"/>
              <a:buChar char="§"/>
              <a:defRPr sz="2200" b="0" i="0" kern="1200">
                <a:solidFill>
                  <a:schemeClr val="tx1"/>
                </a:solidFill>
                <a:latin typeface="+mn-lt"/>
                <a:ea typeface="+mn-ea"/>
                <a:cs typeface="ITC Avant Garde Std Md"/>
              </a:defRPr>
            </a:lvl2pPr>
            <a:lvl3pPr marL="1004189" indent="-228225" algn="l" defTabSz="912899" rtl="0" eaLnBrk="1" latinLnBrk="0" hangingPunct="1">
              <a:spcBef>
                <a:spcPct val="20000"/>
              </a:spcBef>
              <a:buClr>
                <a:schemeClr val="accent6"/>
              </a:buClr>
              <a:buFont typeface="Wingdings" charset="2"/>
              <a:buChar char="§"/>
              <a:defRPr sz="2000" b="0" i="0" kern="1200">
                <a:solidFill>
                  <a:schemeClr val="tx1"/>
                </a:solidFill>
                <a:latin typeface="+mn-lt"/>
                <a:ea typeface="+mn-ea"/>
                <a:cs typeface="ITC Avant Garde Std Md"/>
              </a:defRPr>
            </a:lvl3pPr>
            <a:lvl4pPr marL="1278059" indent="-228225" algn="l" defTabSz="912899"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4pPr>
            <a:lvl5pPr marL="1551928" indent="-228225" algn="l" defTabSz="912899" rtl="0" eaLnBrk="1" latinLnBrk="0" hangingPunct="1">
              <a:spcBef>
                <a:spcPct val="20000"/>
              </a:spcBef>
              <a:buClr>
                <a:schemeClr val="accent6"/>
              </a:buClr>
              <a:buFont typeface="Wingdings" charset="2"/>
              <a:buChar char="§"/>
              <a:defRPr sz="1600" b="0" i="0" kern="1200" baseline="0">
                <a:solidFill>
                  <a:schemeClr val="tx1"/>
                </a:solidFill>
                <a:latin typeface="+mn-lt"/>
                <a:ea typeface="+mn-ea"/>
                <a:cs typeface="ITC Avant Garde Std Md"/>
              </a:defRPr>
            </a:lvl5pPr>
            <a:lvl6pPr marL="1734509" indent="-182580" algn="l" defTabSz="912899"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17088" indent="-182580" algn="l" defTabSz="912899"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099668" indent="-182580" algn="l" defTabSz="912899"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2248" indent="-182580" algn="l" defTabSz="912899"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342337" marR="0" lvl="0" indent="-228225" algn="l" defTabSz="912899" rtl="0" eaLnBrk="1" fontAlgn="auto" latinLnBrk="0" hangingPunct="1">
              <a:lnSpc>
                <a:spcPct val="100000"/>
              </a:lnSpc>
              <a:spcBef>
                <a:spcPts val="0"/>
              </a:spcBef>
              <a:spcAft>
                <a:spcPts val="0"/>
              </a:spcAft>
              <a:buClr>
                <a:srgbClr val="D6201A"/>
              </a:buClr>
              <a:buSzTx/>
              <a:buFont typeface="Wingdings" charset="2"/>
              <a:buNone/>
              <a:tabLst/>
              <a:defRPr/>
            </a:pPr>
            <a:r>
              <a:rPr kumimoji="0" lang="en-US" sz="6000" b="0" i="0" u="none" strike="noStrike" kern="1200" cap="none" spc="0" normalizeH="0" baseline="0" noProof="0" dirty="0">
                <a:ln>
                  <a:noFill/>
                </a:ln>
                <a:solidFill>
                  <a:srgbClr val="C00000"/>
                </a:solidFill>
                <a:effectLst/>
                <a:uLnTx/>
                <a:uFillTx/>
                <a:latin typeface="MV Boli" panose="02000500030200090000" pitchFamily="2" charset="0"/>
                <a:ea typeface="+mn-ea"/>
                <a:cs typeface="MV Boli" panose="02000500030200090000" pitchFamily="2" charset="0"/>
              </a:rPr>
              <a:t>+</a:t>
            </a:r>
          </a:p>
        </p:txBody>
      </p:sp>
      <p:pic>
        <p:nvPicPr>
          <p:cNvPr id="5" name="Shape 493" descr="Photo of Truvada pills and pill bottle "/>
          <p:cNvPicPr preferRelativeResize="0"/>
          <p:nvPr/>
        </p:nvPicPr>
        <p:blipFill>
          <a:blip r:embed="rId3">
            <a:alphaModFix/>
          </a:blip>
          <a:stretch>
            <a:fillRect/>
          </a:stretch>
        </p:blipFill>
        <p:spPr>
          <a:xfrm>
            <a:off x="609604" y="3806018"/>
            <a:ext cx="1754192" cy="2260343"/>
          </a:xfrm>
          <a:prstGeom prst="rect">
            <a:avLst/>
          </a:prstGeom>
          <a:noFill/>
          <a:ln w="9525" cap="flat" cmpd="sng">
            <a:solidFill>
              <a:srgbClr val="B7B7B7"/>
            </a:solidFill>
            <a:prstDash val="solid"/>
            <a:round/>
            <a:headEnd type="none" w="med" len="med"/>
            <a:tailEnd type="none" w="med" len="med"/>
          </a:ln>
        </p:spPr>
      </p:pic>
      <p:pic>
        <p:nvPicPr>
          <p:cNvPr id="6" name="Shape 494" descr="Photo of Tivicay pills and pill bottle "/>
          <p:cNvPicPr preferRelativeResize="0"/>
          <p:nvPr/>
        </p:nvPicPr>
        <p:blipFill>
          <a:blip r:embed="rId4">
            <a:alphaModFix/>
          </a:blip>
          <a:stretch>
            <a:fillRect/>
          </a:stretch>
        </p:blipFill>
        <p:spPr>
          <a:xfrm>
            <a:off x="3359856" y="3806018"/>
            <a:ext cx="1949243" cy="1954833"/>
          </a:xfrm>
          <a:prstGeom prst="rect">
            <a:avLst/>
          </a:prstGeom>
          <a:noFill/>
          <a:ln w="9525" cap="flat" cmpd="sng">
            <a:solidFill>
              <a:srgbClr val="B7B7B7"/>
            </a:solidFill>
            <a:prstDash val="solid"/>
            <a:round/>
            <a:headEnd type="none" w="med" len="med"/>
            <a:tailEnd type="none" w="med" len="med"/>
          </a:ln>
        </p:spPr>
      </p:pic>
      <p:pic>
        <p:nvPicPr>
          <p:cNvPr id="7" name="Shape 496" descr="Photo of Isentress pills and pill bottle "/>
          <p:cNvPicPr preferRelativeResize="0"/>
          <p:nvPr/>
        </p:nvPicPr>
        <p:blipFill>
          <a:blip r:embed="rId5">
            <a:alphaModFix/>
          </a:blip>
          <a:stretch>
            <a:fillRect/>
          </a:stretch>
        </p:blipFill>
        <p:spPr>
          <a:xfrm>
            <a:off x="6316680" y="3679133"/>
            <a:ext cx="1585542" cy="2387228"/>
          </a:xfrm>
          <a:prstGeom prst="rect">
            <a:avLst/>
          </a:prstGeom>
          <a:noFill/>
          <a:ln w="9525" cap="flat" cmpd="sng">
            <a:solidFill>
              <a:srgbClr val="B7B7B7"/>
            </a:solidFill>
            <a:prstDash val="solid"/>
            <a:round/>
            <a:headEnd type="none" w="med" len="med"/>
            <a:tailEnd type="none" w="med" len="med"/>
          </a:ln>
        </p:spPr>
      </p:pic>
      <p:sp>
        <p:nvSpPr>
          <p:cNvPr id="8" name="Shape 492"/>
          <p:cNvSpPr txBox="1">
            <a:spLocks/>
          </p:cNvSpPr>
          <p:nvPr/>
        </p:nvSpPr>
        <p:spPr>
          <a:xfrm>
            <a:off x="8123621" y="4701202"/>
            <a:ext cx="604768" cy="469974"/>
          </a:xfrm>
          <a:prstGeom prst="rect">
            <a:avLst/>
          </a:prstGeom>
        </p:spPr>
        <p:txBody>
          <a:bodyPr vert="horz" lIns="91425" tIns="91425" rIns="91425" bIns="91425" rtlCol="0" anchor="ctr" anchorCtr="0">
            <a:noAutofit/>
          </a:bodyPr>
          <a:lstStyle>
            <a:lvl1pPr marL="342337" indent="-228225" algn="l" defTabSz="912899"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39030" indent="-228225" algn="l" defTabSz="912899" rtl="0" eaLnBrk="1" latinLnBrk="0" hangingPunct="1">
              <a:spcBef>
                <a:spcPct val="20000"/>
              </a:spcBef>
              <a:buClr>
                <a:schemeClr val="accent6"/>
              </a:buClr>
              <a:buFont typeface="Wingdings" charset="2"/>
              <a:buChar char="§"/>
              <a:defRPr sz="2200" b="0" i="0" kern="1200">
                <a:solidFill>
                  <a:schemeClr val="tx1"/>
                </a:solidFill>
                <a:latin typeface="+mn-lt"/>
                <a:ea typeface="+mn-ea"/>
                <a:cs typeface="ITC Avant Garde Std Md"/>
              </a:defRPr>
            </a:lvl2pPr>
            <a:lvl3pPr marL="1004189" indent="-228225" algn="l" defTabSz="912899" rtl="0" eaLnBrk="1" latinLnBrk="0" hangingPunct="1">
              <a:spcBef>
                <a:spcPct val="20000"/>
              </a:spcBef>
              <a:buClr>
                <a:schemeClr val="accent6"/>
              </a:buClr>
              <a:buFont typeface="Wingdings" charset="2"/>
              <a:buChar char="§"/>
              <a:defRPr sz="2000" b="0" i="0" kern="1200">
                <a:solidFill>
                  <a:schemeClr val="tx1"/>
                </a:solidFill>
                <a:latin typeface="+mn-lt"/>
                <a:ea typeface="+mn-ea"/>
                <a:cs typeface="ITC Avant Garde Std Md"/>
              </a:defRPr>
            </a:lvl3pPr>
            <a:lvl4pPr marL="1278059" indent="-228225" algn="l" defTabSz="912899"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4pPr>
            <a:lvl5pPr marL="1551928" indent="-228225" algn="l" defTabSz="912899" rtl="0" eaLnBrk="1" latinLnBrk="0" hangingPunct="1">
              <a:spcBef>
                <a:spcPct val="20000"/>
              </a:spcBef>
              <a:buClr>
                <a:schemeClr val="accent6"/>
              </a:buClr>
              <a:buFont typeface="Wingdings" charset="2"/>
              <a:buChar char="§"/>
              <a:defRPr sz="1600" b="0" i="0" kern="1200" baseline="0">
                <a:solidFill>
                  <a:schemeClr val="tx1"/>
                </a:solidFill>
                <a:latin typeface="+mn-lt"/>
                <a:ea typeface="+mn-ea"/>
                <a:cs typeface="ITC Avant Garde Std Md"/>
              </a:defRPr>
            </a:lvl5pPr>
            <a:lvl6pPr marL="1734509" indent="-182580" algn="l" defTabSz="912899"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17088" indent="-182580" algn="l" defTabSz="912899"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099668" indent="-182580" algn="l" defTabSz="912899"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2248" indent="-182580" algn="l" defTabSz="912899"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342337" marR="0" lvl="0" indent="-228225" algn="l" defTabSz="912899" rtl="0" eaLnBrk="1" fontAlgn="auto" latinLnBrk="0" hangingPunct="1">
              <a:lnSpc>
                <a:spcPct val="100000"/>
              </a:lnSpc>
              <a:spcBef>
                <a:spcPts val="0"/>
              </a:spcBef>
              <a:spcAft>
                <a:spcPts val="0"/>
              </a:spcAft>
              <a:buClr>
                <a:srgbClr val="D6201A"/>
              </a:buClr>
              <a:buSzTx/>
              <a:buFont typeface="Wingdings" charset="2"/>
              <a:buNone/>
              <a:tabLst/>
              <a:defRPr/>
            </a:pPr>
            <a:r>
              <a:rPr kumimoji="0" lang="en-US" sz="6000" b="0" i="0" u="none" strike="noStrike" kern="1200" cap="none" spc="0" normalizeH="0" baseline="0" noProof="0" dirty="0">
                <a:ln>
                  <a:noFill/>
                </a:ln>
                <a:solidFill>
                  <a:srgbClr val="C00000"/>
                </a:solidFill>
                <a:effectLst/>
                <a:uLnTx/>
                <a:uFillTx/>
                <a:latin typeface="MV Boli" panose="02000500030200090000" pitchFamily="2" charset="0"/>
                <a:ea typeface="+mn-ea"/>
                <a:cs typeface="MV Boli" panose="02000500030200090000" pitchFamily="2" charset="0"/>
              </a:rPr>
              <a:t>=</a:t>
            </a:r>
          </a:p>
        </p:txBody>
      </p:sp>
      <p:sp>
        <p:nvSpPr>
          <p:cNvPr id="9" name="Shape 492"/>
          <p:cNvSpPr txBox="1">
            <a:spLocks/>
          </p:cNvSpPr>
          <p:nvPr/>
        </p:nvSpPr>
        <p:spPr>
          <a:xfrm>
            <a:off x="5391403" y="4634525"/>
            <a:ext cx="775105" cy="469974"/>
          </a:xfrm>
          <a:prstGeom prst="rect">
            <a:avLst/>
          </a:prstGeom>
        </p:spPr>
        <p:txBody>
          <a:bodyPr vert="horz" lIns="91425" tIns="91425" rIns="91425" bIns="91425" rtlCol="0" anchor="ctr" anchorCtr="0">
            <a:noAutofit/>
          </a:bodyPr>
          <a:lstStyle>
            <a:lvl1pPr marL="342337" indent="-228225" algn="l" defTabSz="912899"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39030" indent="-228225" algn="l" defTabSz="912899" rtl="0" eaLnBrk="1" latinLnBrk="0" hangingPunct="1">
              <a:spcBef>
                <a:spcPct val="20000"/>
              </a:spcBef>
              <a:buClr>
                <a:schemeClr val="accent6"/>
              </a:buClr>
              <a:buFont typeface="Wingdings" charset="2"/>
              <a:buChar char="§"/>
              <a:defRPr sz="2200" b="0" i="0" kern="1200">
                <a:solidFill>
                  <a:schemeClr val="tx1"/>
                </a:solidFill>
                <a:latin typeface="+mn-lt"/>
                <a:ea typeface="+mn-ea"/>
                <a:cs typeface="ITC Avant Garde Std Md"/>
              </a:defRPr>
            </a:lvl2pPr>
            <a:lvl3pPr marL="1004189" indent="-228225" algn="l" defTabSz="912899" rtl="0" eaLnBrk="1" latinLnBrk="0" hangingPunct="1">
              <a:spcBef>
                <a:spcPct val="20000"/>
              </a:spcBef>
              <a:buClr>
                <a:schemeClr val="accent6"/>
              </a:buClr>
              <a:buFont typeface="Wingdings" charset="2"/>
              <a:buChar char="§"/>
              <a:defRPr sz="2000" b="0" i="0" kern="1200">
                <a:solidFill>
                  <a:schemeClr val="tx1"/>
                </a:solidFill>
                <a:latin typeface="+mn-lt"/>
                <a:ea typeface="+mn-ea"/>
                <a:cs typeface="ITC Avant Garde Std Md"/>
              </a:defRPr>
            </a:lvl3pPr>
            <a:lvl4pPr marL="1278059" indent="-228225" algn="l" defTabSz="912899"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4pPr>
            <a:lvl5pPr marL="1551928" indent="-228225" algn="l" defTabSz="912899" rtl="0" eaLnBrk="1" latinLnBrk="0" hangingPunct="1">
              <a:spcBef>
                <a:spcPct val="20000"/>
              </a:spcBef>
              <a:buClr>
                <a:schemeClr val="accent6"/>
              </a:buClr>
              <a:buFont typeface="Wingdings" charset="2"/>
              <a:buChar char="§"/>
              <a:defRPr sz="1600" b="0" i="0" kern="1200" baseline="0">
                <a:solidFill>
                  <a:schemeClr val="tx1"/>
                </a:solidFill>
                <a:latin typeface="+mn-lt"/>
                <a:ea typeface="+mn-ea"/>
                <a:cs typeface="ITC Avant Garde Std Md"/>
              </a:defRPr>
            </a:lvl5pPr>
            <a:lvl6pPr marL="1734509" indent="-182580" algn="l" defTabSz="912899"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17088" indent="-182580" algn="l" defTabSz="912899"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099668" indent="-182580" algn="l" defTabSz="912899"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2248" indent="-182580" algn="l" defTabSz="912899"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342337" marR="0" lvl="0" indent="-228225" algn="l" defTabSz="912899" rtl="0" eaLnBrk="1" fontAlgn="auto" latinLnBrk="0" hangingPunct="1">
              <a:lnSpc>
                <a:spcPct val="100000"/>
              </a:lnSpc>
              <a:spcBef>
                <a:spcPts val="0"/>
              </a:spcBef>
              <a:spcAft>
                <a:spcPts val="0"/>
              </a:spcAft>
              <a:buClr>
                <a:srgbClr val="D6201A"/>
              </a:buClr>
              <a:buSzTx/>
              <a:buFont typeface="Wingdings" charset="2"/>
              <a:buNone/>
              <a:tabLst/>
              <a:defRPr/>
            </a:pPr>
            <a:r>
              <a:rPr kumimoji="0" lang="en-US" sz="3600" b="1" i="0" u="none" strike="noStrike" kern="1200" cap="none" spc="0" normalizeH="0" baseline="0" noProof="0" dirty="0">
                <a:ln>
                  <a:noFill/>
                </a:ln>
                <a:solidFill>
                  <a:srgbClr val="C00000"/>
                </a:solidFill>
                <a:effectLst/>
                <a:uLnTx/>
                <a:uFillTx/>
                <a:latin typeface="MV Boli" panose="02000500030200090000" pitchFamily="2" charset="0"/>
                <a:ea typeface="+mn-ea"/>
                <a:cs typeface="MV Boli" panose="02000500030200090000" pitchFamily="2" charset="0"/>
              </a:rPr>
              <a:t>or</a:t>
            </a:r>
          </a:p>
        </p:txBody>
      </p:sp>
      <p:sp>
        <p:nvSpPr>
          <p:cNvPr id="10" name="Shape 492"/>
          <p:cNvSpPr txBox="1">
            <a:spLocks/>
          </p:cNvSpPr>
          <p:nvPr/>
        </p:nvSpPr>
        <p:spPr>
          <a:xfrm>
            <a:off x="8728389" y="4232065"/>
            <a:ext cx="3025575" cy="1465653"/>
          </a:xfrm>
          <a:prstGeom prst="rect">
            <a:avLst/>
          </a:prstGeom>
        </p:spPr>
        <p:txBody>
          <a:bodyPr vert="horz" lIns="91425" tIns="91425" rIns="91425" bIns="91425" rtlCol="0" anchor="ctr" anchorCtr="0">
            <a:noAutofit/>
          </a:bodyPr>
          <a:lstStyle>
            <a:lvl1pPr marL="342337" indent="-228225" algn="l" defTabSz="912899"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39030" indent="-228225" algn="l" defTabSz="912899" rtl="0" eaLnBrk="1" latinLnBrk="0" hangingPunct="1">
              <a:spcBef>
                <a:spcPct val="20000"/>
              </a:spcBef>
              <a:buClr>
                <a:schemeClr val="accent6"/>
              </a:buClr>
              <a:buFont typeface="Wingdings" charset="2"/>
              <a:buChar char="§"/>
              <a:defRPr sz="2200" b="0" i="0" kern="1200">
                <a:solidFill>
                  <a:schemeClr val="tx1"/>
                </a:solidFill>
                <a:latin typeface="+mn-lt"/>
                <a:ea typeface="+mn-ea"/>
                <a:cs typeface="ITC Avant Garde Std Md"/>
              </a:defRPr>
            </a:lvl2pPr>
            <a:lvl3pPr marL="1004189" indent="-228225" algn="l" defTabSz="912899" rtl="0" eaLnBrk="1" latinLnBrk="0" hangingPunct="1">
              <a:spcBef>
                <a:spcPct val="20000"/>
              </a:spcBef>
              <a:buClr>
                <a:schemeClr val="accent6"/>
              </a:buClr>
              <a:buFont typeface="Wingdings" charset="2"/>
              <a:buChar char="§"/>
              <a:defRPr sz="2000" b="0" i="0" kern="1200">
                <a:solidFill>
                  <a:schemeClr val="tx1"/>
                </a:solidFill>
                <a:latin typeface="+mn-lt"/>
                <a:ea typeface="+mn-ea"/>
                <a:cs typeface="ITC Avant Garde Std Md"/>
              </a:defRPr>
            </a:lvl3pPr>
            <a:lvl4pPr marL="1278059" indent="-228225" algn="l" defTabSz="912899"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4pPr>
            <a:lvl5pPr marL="1551928" indent="-228225" algn="l" defTabSz="912899" rtl="0" eaLnBrk="1" latinLnBrk="0" hangingPunct="1">
              <a:spcBef>
                <a:spcPct val="20000"/>
              </a:spcBef>
              <a:buClr>
                <a:schemeClr val="accent6"/>
              </a:buClr>
              <a:buFont typeface="Wingdings" charset="2"/>
              <a:buChar char="§"/>
              <a:defRPr sz="1600" b="0" i="0" kern="1200" baseline="0">
                <a:solidFill>
                  <a:schemeClr val="tx1"/>
                </a:solidFill>
                <a:latin typeface="+mn-lt"/>
                <a:ea typeface="+mn-ea"/>
                <a:cs typeface="ITC Avant Garde Std Md"/>
              </a:defRPr>
            </a:lvl5pPr>
            <a:lvl6pPr marL="1734509" indent="-182580" algn="l" defTabSz="912899"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17088" indent="-182580" algn="l" defTabSz="912899"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099668" indent="-182580" algn="l" defTabSz="912899"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2248" indent="-182580" algn="l" defTabSz="912899"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342337" marR="0" lvl="0" indent="-228225" algn="ctr" defTabSz="912899" rtl="0" eaLnBrk="1" fontAlgn="auto" latinLnBrk="0" hangingPunct="1">
              <a:lnSpc>
                <a:spcPct val="100000"/>
              </a:lnSpc>
              <a:spcBef>
                <a:spcPts val="0"/>
              </a:spcBef>
              <a:spcAft>
                <a:spcPts val="0"/>
              </a:spcAft>
              <a:buClr>
                <a:srgbClr val="D6201A"/>
              </a:buClr>
              <a:buSzTx/>
              <a:buFont typeface="Wingdings" charset="2"/>
              <a:buNone/>
              <a:tabLst/>
              <a:defRPr/>
            </a:pPr>
            <a:r>
              <a:rPr kumimoji="0" lang="en-US" sz="3600" b="1" i="0" u="none" strike="noStrike" kern="1200" cap="none" spc="0" normalizeH="0" baseline="0" noProof="0" dirty="0">
                <a:ln>
                  <a:noFill/>
                </a:ln>
                <a:solidFill>
                  <a:srgbClr val="C00000"/>
                </a:solidFill>
                <a:effectLst/>
                <a:uLnTx/>
                <a:uFillTx/>
                <a:latin typeface="MV Boli" panose="02000500030200090000" pitchFamily="2" charset="0"/>
                <a:ea typeface="+mn-ea"/>
                <a:cs typeface="MV Boli" panose="02000500030200090000" pitchFamily="2" charset="0"/>
              </a:rPr>
              <a:t>PEP</a:t>
            </a:r>
          </a:p>
          <a:p>
            <a:pPr marL="342337" marR="0" lvl="0" indent="-228225" algn="ctr" defTabSz="912899" rtl="0" eaLnBrk="1" fontAlgn="auto" latinLnBrk="0" hangingPunct="1">
              <a:lnSpc>
                <a:spcPct val="100000"/>
              </a:lnSpc>
              <a:spcBef>
                <a:spcPts val="0"/>
              </a:spcBef>
              <a:spcAft>
                <a:spcPts val="0"/>
              </a:spcAft>
              <a:buClr>
                <a:srgbClr val="D6201A"/>
              </a:buClr>
              <a:buSzTx/>
              <a:buFont typeface="Wingdings" charset="2"/>
              <a:buNone/>
              <a:tabLst/>
              <a:defRPr/>
            </a:pPr>
            <a:r>
              <a:rPr kumimoji="0" lang="en-US" sz="3600" b="0" i="0" u="none" strike="noStrike" kern="1200" cap="none" spc="0" normalizeH="0" baseline="0" noProof="0" dirty="0">
                <a:ln>
                  <a:noFill/>
                </a:ln>
                <a:solidFill>
                  <a:srgbClr val="C00000"/>
                </a:solidFill>
                <a:effectLst/>
                <a:uLnTx/>
                <a:uFillTx/>
                <a:latin typeface="MV Boli" panose="02000500030200090000" pitchFamily="2" charset="0"/>
                <a:ea typeface="+mn-ea"/>
                <a:cs typeface="MV Boli" panose="02000500030200090000" pitchFamily="2" charset="0"/>
              </a:rPr>
              <a:t>Medications</a:t>
            </a:r>
          </a:p>
        </p:txBody>
      </p:sp>
      <p:sp>
        <p:nvSpPr>
          <p:cNvPr id="12" name="Callout: Line with Border and Accent Bar 11">
            <a:extLst>
              <a:ext uri="{FF2B5EF4-FFF2-40B4-BE49-F238E27FC236}">
                <a16:creationId xmlns:a16="http://schemas.microsoft.com/office/drawing/2014/main" id="{229B9465-0ECC-40E7-BCD4-36ADFA4F4AC5}"/>
              </a:ext>
              <a:ext uri="{C183D7F6-B498-43B3-948B-1728B52AA6E4}">
                <adec:decorative xmlns:adec="http://schemas.microsoft.com/office/drawing/2017/decorative" val="1"/>
              </a:ext>
            </a:extLst>
          </p:cNvPr>
          <p:cNvSpPr/>
          <p:nvPr/>
        </p:nvSpPr>
        <p:spPr>
          <a:xfrm flipH="1">
            <a:off x="117934" y="1076487"/>
            <a:ext cx="1894524" cy="836676"/>
          </a:xfrm>
          <a:prstGeom prst="accentBorderCallout1">
            <a:avLst>
              <a:gd name="adj1" fmla="val 18750"/>
              <a:gd name="adj2" fmla="val -8333"/>
              <a:gd name="adj3" fmla="val 115339"/>
              <a:gd name="adj4" fmla="val -55884"/>
            </a:avLst>
          </a:prstGeom>
          <a:no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TextBox 12">
            <a:extLst>
              <a:ext uri="{FF2B5EF4-FFF2-40B4-BE49-F238E27FC236}">
                <a16:creationId xmlns:a16="http://schemas.microsoft.com/office/drawing/2014/main" id="{A17FD44B-F6BB-4190-B6B7-9AA4736153F2}"/>
              </a:ext>
            </a:extLst>
          </p:cNvPr>
          <p:cNvSpPr txBox="1"/>
          <p:nvPr/>
        </p:nvSpPr>
        <p:spPr>
          <a:xfrm>
            <a:off x="-3" y="1201429"/>
            <a:ext cx="213311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MV Boli" panose="02000500030200090000" pitchFamily="2" charset="0"/>
                <a:ea typeface="+mn-ea"/>
                <a:cs typeface="MV Boli" panose="02000500030200090000" pitchFamily="2" charset="0"/>
              </a:rPr>
              <a:t>Many providers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MV Boli" panose="02000500030200090000" pitchFamily="2" charset="0"/>
                <a:ea typeface="+mn-ea"/>
                <a:cs typeface="MV Boli" panose="02000500030200090000" pitchFamily="2" charset="0"/>
              </a:rPr>
              <a:t>don’t know this </a:t>
            </a:r>
          </a:p>
        </p:txBody>
      </p:sp>
      <p:sp>
        <p:nvSpPr>
          <p:cNvPr id="14" name="Callout: Line with Border and Accent Bar 13">
            <a:extLst>
              <a:ext uri="{FF2B5EF4-FFF2-40B4-BE49-F238E27FC236}">
                <a16:creationId xmlns:a16="http://schemas.microsoft.com/office/drawing/2014/main" id="{7ECE4D67-6438-45F4-A90C-B028106219EB}"/>
              </a:ext>
              <a:ext uri="{C183D7F6-B498-43B3-948B-1728B52AA6E4}">
                <adec:decorative xmlns:adec="http://schemas.microsoft.com/office/drawing/2017/decorative" val="1"/>
              </a:ext>
            </a:extLst>
          </p:cNvPr>
          <p:cNvSpPr/>
          <p:nvPr/>
        </p:nvSpPr>
        <p:spPr>
          <a:xfrm>
            <a:off x="9250455" y="3138165"/>
            <a:ext cx="2604651" cy="1021278"/>
          </a:xfrm>
          <a:prstGeom prst="accentBorderCallout1">
            <a:avLst>
              <a:gd name="adj1" fmla="val 18750"/>
              <a:gd name="adj2" fmla="val -8333"/>
              <a:gd name="adj3" fmla="val -11918"/>
              <a:gd name="adj4" fmla="val -36053"/>
            </a:avLst>
          </a:prstGeom>
          <a:no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5" name="TextBox 14">
            <a:extLst>
              <a:ext uri="{FF2B5EF4-FFF2-40B4-BE49-F238E27FC236}">
                <a16:creationId xmlns:a16="http://schemas.microsoft.com/office/drawing/2014/main" id="{CBB21818-92A5-4580-8FB8-2DFCA8F0FC71}"/>
              </a:ext>
            </a:extLst>
          </p:cNvPr>
          <p:cNvSpPr txBox="1"/>
          <p:nvPr/>
        </p:nvSpPr>
        <p:spPr>
          <a:xfrm>
            <a:off x="9449280" y="3367141"/>
            <a:ext cx="213311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MV Boli" panose="02000500030200090000" pitchFamily="2" charset="0"/>
                <a:ea typeface="+mn-ea"/>
                <a:cs typeface="MV Boli" panose="02000500030200090000" pitchFamily="2" charset="0"/>
              </a:rPr>
              <a:t>This is where you come in</a:t>
            </a:r>
          </a:p>
        </p:txBody>
      </p:sp>
    </p:spTree>
    <p:extLst>
      <p:ext uri="{BB962C8B-B14F-4D97-AF65-F5344CB8AC3E}">
        <p14:creationId xmlns:p14="http://schemas.microsoft.com/office/powerpoint/2010/main" val="4209926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animBg="1"/>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C00000"/>
                </a:solidFill>
                <a:latin typeface="MV Boli" panose="02000500030200090000" pitchFamily="2" charset="0"/>
                <a:cs typeface="MV Boli" panose="02000500030200090000" pitchFamily="2" charset="0"/>
              </a:rPr>
              <a:t>Timing is everything!</a:t>
            </a:r>
          </a:p>
        </p:txBody>
      </p:sp>
      <p:pic>
        <p:nvPicPr>
          <p:cNvPr id="1026" name="Picture 2" descr="Clock graphic with the message: Exposed to HIV? The clock is ticking! &#10;Inlay: [72 hours]&#10;To be effective, PEP must begin within 72 hours of exposure. "/>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4196089" y="1484616"/>
            <a:ext cx="3914453" cy="391445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TextBox 5"/>
          <p:cNvSpPr txBox="1"/>
          <p:nvPr/>
        </p:nvSpPr>
        <p:spPr>
          <a:xfrm>
            <a:off x="3110423" y="5712009"/>
            <a:ext cx="653436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Arial"/>
                <a:ea typeface="+mn-ea"/>
                <a:cs typeface="+mn-cs"/>
              </a:rPr>
              <a:t>*PEP is most effective when taken as soon as possible.</a:t>
            </a:r>
          </a:p>
        </p:txBody>
      </p:sp>
    </p:spTree>
    <p:extLst>
      <p:ext uri="{BB962C8B-B14F-4D97-AF65-F5344CB8AC3E}">
        <p14:creationId xmlns:p14="http://schemas.microsoft.com/office/powerpoint/2010/main" val="16832942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solidFill>
                  <a:srgbClr val="C00000"/>
                </a:solidFill>
                <a:latin typeface="MV Boli" panose="02000500030200090000" pitchFamily="2" charset="0"/>
                <a:cs typeface="MV Boli" panose="02000500030200090000" pitchFamily="2" charset="0"/>
              </a:rPr>
              <a:t>PEP Navigation </a:t>
            </a:r>
          </a:p>
        </p:txBody>
      </p:sp>
    </p:spTree>
    <p:extLst>
      <p:ext uri="{BB962C8B-B14F-4D97-AF65-F5344CB8AC3E}">
        <p14:creationId xmlns:p14="http://schemas.microsoft.com/office/powerpoint/2010/main" val="30303847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lumMod val="10000"/>
            <a:lumOff val="90000"/>
            <a:alpha val="11000"/>
          </a:schemeClr>
        </a:soli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609604" y="274639"/>
            <a:ext cx="11087425" cy="1143000"/>
          </a:xfrm>
          <a:prstGeom prst="rect">
            <a:avLst/>
          </a:prstGeom>
        </p:spPr>
        <p:txBody>
          <a:bodyPr anchor="ctr">
            <a:normAutofit/>
          </a:bodyPr>
          <a:lstStyle/>
          <a:p>
            <a:r>
              <a:rPr lang="en-US" b="1" dirty="0">
                <a:solidFill>
                  <a:srgbClr val="C00000"/>
                </a:solidFill>
                <a:latin typeface="MV Boli" panose="02000500030200090000" pitchFamily="2" charset="0"/>
                <a:cs typeface="MV Boli" panose="02000500030200090000" pitchFamily="2" charset="0"/>
              </a:rPr>
              <a:t>PEP and SACASA</a:t>
            </a:r>
          </a:p>
        </p:txBody>
      </p:sp>
      <p:sp>
        <p:nvSpPr>
          <p:cNvPr id="3" name="Content Placeholder 2"/>
          <p:cNvSpPr>
            <a:spLocks noGrp="1"/>
          </p:cNvSpPr>
          <p:nvPr>
            <p:ph sz="half" idx="1"/>
          </p:nvPr>
        </p:nvSpPr>
        <p:spPr>
          <a:xfrm>
            <a:off x="609599" y="1536192"/>
            <a:ext cx="5660029" cy="4431308"/>
          </a:xfrm>
          <a:prstGeom prst="rect">
            <a:avLst/>
          </a:prstGeom>
        </p:spPr>
        <p:txBody>
          <a:bodyPr>
            <a:normAutofit lnSpcReduction="10000"/>
          </a:bodyPr>
          <a:lstStyle/>
          <a:p>
            <a:pPr>
              <a:lnSpc>
                <a:spcPct val="90000"/>
              </a:lnSpc>
            </a:pPr>
            <a:r>
              <a:rPr lang="en-US" sz="2400" dirty="0"/>
              <a:t>HIV transmission during sexual assault is highly under-researched</a:t>
            </a:r>
          </a:p>
          <a:p>
            <a:pPr marL="114112" indent="0">
              <a:lnSpc>
                <a:spcPct val="90000"/>
              </a:lnSpc>
              <a:buNone/>
            </a:pPr>
            <a:endParaRPr lang="en-US" sz="2400" dirty="0"/>
          </a:p>
          <a:p>
            <a:pPr>
              <a:lnSpc>
                <a:spcPct val="90000"/>
              </a:lnSpc>
            </a:pPr>
            <a:r>
              <a:rPr lang="en-US" sz="2400" dirty="0"/>
              <a:t>Physical trauma sustained by sexual assault survivors can contribute to increased HIV risk </a:t>
            </a:r>
          </a:p>
          <a:p>
            <a:pPr marL="114112" indent="0">
              <a:lnSpc>
                <a:spcPct val="90000"/>
              </a:lnSpc>
              <a:buNone/>
            </a:pPr>
            <a:endParaRPr lang="en-US" sz="2400" dirty="0"/>
          </a:p>
          <a:p>
            <a:pPr>
              <a:lnSpc>
                <a:spcPct val="90000"/>
              </a:lnSpc>
            </a:pPr>
            <a:r>
              <a:rPr lang="en-US" sz="2400" dirty="0"/>
              <a:t>PEP is a harm reduction and prevention method recommended by the CDC </a:t>
            </a:r>
          </a:p>
          <a:p>
            <a:pPr>
              <a:lnSpc>
                <a:spcPct val="90000"/>
              </a:lnSpc>
            </a:pPr>
            <a:endParaRPr lang="en-US" sz="2400" dirty="0"/>
          </a:p>
          <a:p>
            <a:pPr>
              <a:lnSpc>
                <a:spcPct val="90000"/>
              </a:lnSpc>
            </a:pPr>
            <a:r>
              <a:rPr lang="en-US" sz="2400" dirty="0"/>
              <a:t>Collaboration is key in accessing PEP </a:t>
            </a:r>
          </a:p>
          <a:p>
            <a:pPr marL="114112" indent="0">
              <a:lnSpc>
                <a:spcPct val="90000"/>
              </a:lnSpc>
              <a:buNone/>
            </a:pPr>
            <a:endParaRPr lang="en-US" sz="2400" dirty="0"/>
          </a:p>
          <a:p>
            <a:pPr>
              <a:lnSpc>
                <a:spcPct val="90000"/>
              </a:lnSpc>
            </a:pPr>
            <a:endParaRPr lang="en-US" sz="2400" dirty="0"/>
          </a:p>
        </p:txBody>
      </p:sp>
      <p:pic>
        <p:nvPicPr>
          <p:cNvPr id="5" name="Picture 2" descr="Pill bottle icon with text that reads: PEP involves taking anti-HIV drugs as soon as possible after a potential exposure to prevent HIV. ">
            <a:extLst>
              <a:ext uri="{FF2B5EF4-FFF2-40B4-BE49-F238E27FC236}">
                <a16:creationId xmlns:a16="http://schemas.microsoft.com/office/drawing/2014/main" id="{26F052AB-2059-4075-993D-F0493A18B77C}"/>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tretch>
            <a:fillRect/>
          </a:stretch>
        </p:blipFill>
        <p:spPr bwMode="auto">
          <a:xfrm>
            <a:off x="6269628" y="1417639"/>
            <a:ext cx="5025044" cy="443130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2573024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496" y="209277"/>
            <a:ext cx="11087425" cy="1143000"/>
          </a:xfrm>
        </p:spPr>
        <p:txBody>
          <a:bodyPr/>
          <a:lstStyle/>
          <a:p>
            <a:r>
              <a:rPr lang="en-US" b="1" dirty="0">
                <a:solidFill>
                  <a:srgbClr val="C00000"/>
                </a:solidFill>
                <a:latin typeface="MV Boli" panose="02000500030200090000" pitchFamily="2" charset="0"/>
                <a:cs typeface="MV Boli" panose="02000500030200090000" pitchFamily="2" charset="0"/>
              </a:rPr>
              <a:t>PEP Process Overview</a:t>
            </a:r>
          </a:p>
        </p:txBody>
      </p:sp>
      <p:sp>
        <p:nvSpPr>
          <p:cNvPr id="7" name="TextBox 6"/>
          <p:cNvSpPr txBox="1"/>
          <p:nvPr/>
        </p:nvSpPr>
        <p:spPr>
          <a:xfrm>
            <a:off x="273472" y="2118965"/>
            <a:ext cx="342936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mn-ea"/>
                <a:cs typeface="+mn-cs"/>
              </a:rPr>
              <a:t>TMC/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mn-ea"/>
                <a:cs typeface="+mn-cs"/>
              </a:rPr>
              <a:t>SACASA</a:t>
            </a:r>
          </a:p>
        </p:txBody>
      </p:sp>
      <p:sp>
        <p:nvSpPr>
          <p:cNvPr id="9" name="TextBox 8"/>
          <p:cNvSpPr txBox="1"/>
          <p:nvPr/>
        </p:nvSpPr>
        <p:spPr>
          <a:xfrm>
            <a:off x="273472" y="4483901"/>
            <a:ext cx="223576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mn-ea"/>
                <a:cs typeface="+mn-cs"/>
              </a:rPr>
              <a:t>Petersen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mn-ea"/>
                <a:cs typeface="+mn-cs"/>
              </a:rPr>
              <a:t>Clinics </a:t>
            </a:r>
          </a:p>
        </p:txBody>
      </p:sp>
      <p:pic>
        <p:nvPicPr>
          <p:cNvPr id="10" name="Graphic 9" descr="Stopwatch">
            <a:extLst>
              <a:ext uri="{FF2B5EF4-FFF2-40B4-BE49-F238E27FC236}">
                <a16:creationId xmlns:a16="http://schemas.microsoft.com/office/drawing/2014/main" id="{986F6ADC-5608-47B4-AFA4-AACD1A4BBF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31253" y="1478127"/>
            <a:ext cx="914400" cy="914400"/>
          </a:xfrm>
          <a:prstGeom prst="rect">
            <a:avLst/>
          </a:prstGeom>
        </p:spPr>
      </p:pic>
      <p:pic>
        <p:nvPicPr>
          <p:cNvPr id="12" name="Graphic 11" descr="Medicine">
            <a:extLst>
              <a:ext uri="{FF2B5EF4-FFF2-40B4-BE49-F238E27FC236}">
                <a16:creationId xmlns:a16="http://schemas.microsoft.com/office/drawing/2014/main" id="{7CB40FDC-2B78-490B-9547-B50F47901EE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10409" y="1572574"/>
            <a:ext cx="914400" cy="914400"/>
          </a:xfrm>
          <a:prstGeom prst="rect">
            <a:avLst/>
          </a:prstGeom>
        </p:spPr>
      </p:pic>
      <p:pic>
        <p:nvPicPr>
          <p:cNvPr id="14" name="Graphic 13" descr="Needle">
            <a:extLst>
              <a:ext uri="{FF2B5EF4-FFF2-40B4-BE49-F238E27FC236}">
                <a16:creationId xmlns:a16="http://schemas.microsoft.com/office/drawing/2014/main" id="{5CC9BBCD-60D1-41A9-89F2-F708B898241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20711" y="1478127"/>
            <a:ext cx="914400" cy="914400"/>
          </a:xfrm>
          <a:prstGeom prst="rect">
            <a:avLst/>
          </a:prstGeom>
        </p:spPr>
      </p:pic>
      <p:pic>
        <p:nvPicPr>
          <p:cNvPr id="16" name="Graphic 15" descr="Medicine">
            <a:extLst>
              <a:ext uri="{FF2B5EF4-FFF2-40B4-BE49-F238E27FC236}">
                <a16:creationId xmlns:a16="http://schemas.microsoft.com/office/drawing/2014/main" id="{9657988C-01FF-43B9-B823-16DD9B8A1B2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60496" y="4359087"/>
            <a:ext cx="914400" cy="914400"/>
          </a:xfrm>
          <a:prstGeom prst="rect">
            <a:avLst/>
          </a:prstGeom>
        </p:spPr>
      </p:pic>
      <p:pic>
        <p:nvPicPr>
          <p:cNvPr id="18" name="Graphic 17" descr="Monthly calendar">
            <a:extLst>
              <a:ext uri="{FF2B5EF4-FFF2-40B4-BE49-F238E27FC236}">
                <a16:creationId xmlns:a16="http://schemas.microsoft.com/office/drawing/2014/main" id="{044863A0-5165-469B-96D3-C3516D697BC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510409" y="4279994"/>
            <a:ext cx="914400" cy="914400"/>
          </a:xfrm>
          <a:prstGeom prst="rect">
            <a:avLst/>
          </a:prstGeom>
        </p:spPr>
      </p:pic>
      <p:pic>
        <p:nvPicPr>
          <p:cNvPr id="20" name="Graphic 19" descr="Daily Calendar">
            <a:extLst>
              <a:ext uri="{FF2B5EF4-FFF2-40B4-BE49-F238E27FC236}">
                <a16:creationId xmlns:a16="http://schemas.microsoft.com/office/drawing/2014/main" id="{71F7EADC-6A35-4B3C-A5AD-F8B70562BA7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820711" y="4208142"/>
            <a:ext cx="914400" cy="914400"/>
          </a:xfrm>
          <a:prstGeom prst="rect">
            <a:avLst/>
          </a:prstGeom>
        </p:spPr>
      </p:pic>
      <p:sp>
        <p:nvSpPr>
          <p:cNvPr id="23" name="TextBox 22">
            <a:extLst>
              <a:ext uri="{FF2B5EF4-FFF2-40B4-BE49-F238E27FC236}">
                <a16:creationId xmlns:a16="http://schemas.microsoft.com/office/drawing/2014/main" id="{04AB7FDE-4608-49C5-9EDE-8D9CE084E118}"/>
              </a:ext>
            </a:extLst>
          </p:cNvPr>
          <p:cNvSpPr txBox="1"/>
          <p:nvPr/>
        </p:nvSpPr>
        <p:spPr>
          <a:xfrm>
            <a:off x="3335203" y="2692009"/>
            <a:ext cx="196498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Arial"/>
                <a:ea typeface="+mn-ea"/>
                <a:cs typeface="+mn-cs"/>
              </a:rPr>
              <a:t>Initiate PEP within 72 hours.</a:t>
            </a:r>
          </a:p>
        </p:txBody>
      </p:sp>
      <p:sp>
        <p:nvSpPr>
          <p:cNvPr id="24" name="TextBox 23">
            <a:extLst>
              <a:ext uri="{FF2B5EF4-FFF2-40B4-BE49-F238E27FC236}">
                <a16:creationId xmlns:a16="http://schemas.microsoft.com/office/drawing/2014/main" id="{E953E6B8-6DFE-4C2C-8F66-60DD3F473756}"/>
              </a:ext>
            </a:extLst>
          </p:cNvPr>
          <p:cNvSpPr txBox="1"/>
          <p:nvPr/>
        </p:nvSpPr>
        <p:spPr>
          <a:xfrm>
            <a:off x="6096000" y="2692012"/>
            <a:ext cx="196498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Arial"/>
                <a:ea typeface="+mn-ea"/>
                <a:cs typeface="+mn-cs"/>
              </a:rPr>
              <a:t>Conduct baseline testing.</a:t>
            </a:r>
          </a:p>
        </p:txBody>
      </p:sp>
      <p:sp>
        <p:nvSpPr>
          <p:cNvPr id="25" name="TextBox 24">
            <a:extLst>
              <a:ext uri="{FF2B5EF4-FFF2-40B4-BE49-F238E27FC236}">
                <a16:creationId xmlns:a16="http://schemas.microsoft.com/office/drawing/2014/main" id="{8CDDB649-D060-4838-A379-1E6EBBC84CC7}"/>
              </a:ext>
            </a:extLst>
          </p:cNvPr>
          <p:cNvSpPr txBox="1"/>
          <p:nvPr/>
        </p:nvSpPr>
        <p:spPr>
          <a:xfrm>
            <a:off x="8260405" y="2692010"/>
            <a:ext cx="3575966" cy="646331"/>
          </a:xfrm>
          <a:prstGeom prst="rect">
            <a:avLst/>
          </a:prstGeom>
          <a:noFill/>
        </p:spPr>
        <p:txBody>
          <a:bodyPr wrap="square" rtlCol="0">
            <a:spAutoFit/>
          </a:bodyPr>
          <a:lstStyle/>
          <a:p>
            <a:pPr marL="114112"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Arial"/>
                <a:ea typeface="+mn-ea"/>
                <a:cs typeface="+mn-cs"/>
              </a:rPr>
              <a:t>Ensure patient is able to access at least 3 days of medication.</a:t>
            </a:r>
          </a:p>
        </p:txBody>
      </p:sp>
      <p:sp>
        <p:nvSpPr>
          <p:cNvPr id="26" name="TextBox 25">
            <a:extLst>
              <a:ext uri="{FF2B5EF4-FFF2-40B4-BE49-F238E27FC236}">
                <a16:creationId xmlns:a16="http://schemas.microsoft.com/office/drawing/2014/main" id="{33AFDED5-B184-4AF8-BF7C-CD66EC14052D}"/>
              </a:ext>
            </a:extLst>
          </p:cNvPr>
          <p:cNvSpPr txBox="1"/>
          <p:nvPr/>
        </p:nvSpPr>
        <p:spPr>
          <a:xfrm>
            <a:off x="2761146" y="5345057"/>
            <a:ext cx="3113099" cy="646331"/>
          </a:xfrm>
          <a:prstGeom prst="rect">
            <a:avLst/>
          </a:prstGeom>
          <a:noFill/>
        </p:spPr>
        <p:txBody>
          <a:bodyPr wrap="square" rtlCol="0">
            <a:spAutoFit/>
          </a:bodyPr>
          <a:lstStyle/>
          <a:p>
            <a:pPr marL="114112"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2060"/>
                </a:solidFill>
                <a:effectLst/>
                <a:uLnTx/>
                <a:uFillTx/>
                <a:latin typeface="Arial"/>
                <a:ea typeface="+mn-ea"/>
                <a:cs typeface="+mn-cs"/>
              </a:rPr>
              <a:t>Ensure patient accesses remainder of medication.</a:t>
            </a:r>
            <a:endParaRPr kumimoji="0" lang="en-US" sz="1800" b="0" i="0" u="none" strike="noStrike" kern="1200" cap="none" spc="0" normalizeH="0" baseline="0" noProof="0" dirty="0">
              <a:ln>
                <a:noFill/>
              </a:ln>
              <a:solidFill>
                <a:srgbClr val="002060"/>
              </a:solidFill>
              <a:effectLst/>
              <a:uLnTx/>
              <a:uFillTx/>
              <a:latin typeface="Arial"/>
              <a:ea typeface="+mn-ea"/>
              <a:cs typeface="+mn-cs"/>
            </a:endParaRPr>
          </a:p>
        </p:txBody>
      </p:sp>
      <p:sp>
        <p:nvSpPr>
          <p:cNvPr id="27" name="TextBox 26">
            <a:extLst>
              <a:ext uri="{FF2B5EF4-FFF2-40B4-BE49-F238E27FC236}">
                <a16:creationId xmlns:a16="http://schemas.microsoft.com/office/drawing/2014/main" id="{FAB870AF-1811-411B-A0CE-FA0F69F83859}"/>
              </a:ext>
            </a:extLst>
          </p:cNvPr>
          <p:cNvSpPr txBox="1"/>
          <p:nvPr/>
        </p:nvSpPr>
        <p:spPr>
          <a:xfrm>
            <a:off x="5742209" y="5414691"/>
            <a:ext cx="3113099" cy="369332"/>
          </a:xfrm>
          <a:prstGeom prst="rect">
            <a:avLst/>
          </a:prstGeom>
          <a:noFill/>
        </p:spPr>
        <p:txBody>
          <a:bodyPr wrap="square" rtlCol="0">
            <a:spAutoFit/>
          </a:bodyPr>
          <a:lstStyle/>
          <a:p>
            <a:pPr marL="114112"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Arial"/>
                <a:ea typeface="+mn-ea"/>
                <a:cs typeface="+mn-cs"/>
              </a:rPr>
              <a:t>Follow-up within 1 week.</a:t>
            </a:r>
          </a:p>
        </p:txBody>
      </p:sp>
      <p:sp>
        <p:nvSpPr>
          <p:cNvPr id="28" name="TextBox 27">
            <a:extLst>
              <a:ext uri="{FF2B5EF4-FFF2-40B4-BE49-F238E27FC236}">
                <a16:creationId xmlns:a16="http://schemas.microsoft.com/office/drawing/2014/main" id="{829745DB-1D43-480B-A2EE-53D36EDBF284}"/>
              </a:ext>
            </a:extLst>
          </p:cNvPr>
          <p:cNvSpPr txBox="1"/>
          <p:nvPr/>
        </p:nvSpPr>
        <p:spPr>
          <a:xfrm>
            <a:off x="8723272" y="5414691"/>
            <a:ext cx="3113099" cy="369332"/>
          </a:xfrm>
          <a:prstGeom prst="rect">
            <a:avLst/>
          </a:prstGeom>
          <a:noFill/>
        </p:spPr>
        <p:txBody>
          <a:bodyPr wrap="square" rtlCol="0">
            <a:spAutoFit/>
          </a:bodyPr>
          <a:lstStyle/>
          <a:p>
            <a:pPr marL="114112"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Arial"/>
                <a:ea typeface="+mn-ea"/>
                <a:cs typeface="+mn-cs"/>
              </a:rPr>
              <a:t>Follow-up at 4-6 weeks.</a:t>
            </a:r>
          </a:p>
        </p:txBody>
      </p:sp>
      <p:cxnSp>
        <p:nvCxnSpPr>
          <p:cNvPr id="30" name="Straight Connector 29">
            <a:extLst>
              <a:ext uri="{FF2B5EF4-FFF2-40B4-BE49-F238E27FC236}">
                <a16:creationId xmlns:a16="http://schemas.microsoft.com/office/drawing/2014/main" id="{8A10AE18-2D3D-4E91-B741-0FE434877ABA}"/>
              </a:ext>
              <a:ext uri="{C183D7F6-B498-43B3-948B-1728B52AA6E4}">
                <adec:decorative xmlns:adec="http://schemas.microsoft.com/office/drawing/2017/decorative" val="1"/>
              </a:ext>
            </a:extLst>
          </p:cNvPr>
          <p:cNvCxnSpPr>
            <a:cxnSpLocks/>
          </p:cNvCxnSpPr>
          <p:nvPr/>
        </p:nvCxnSpPr>
        <p:spPr>
          <a:xfrm flipV="1">
            <a:off x="198496" y="3874837"/>
            <a:ext cx="11562899" cy="2"/>
          </a:xfrm>
          <a:prstGeom prst="line">
            <a:avLst/>
          </a:prstGeom>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7226364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496" y="209277"/>
            <a:ext cx="11087425" cy="1143000"/>
          </a:xfrm>
        </p:spPr>
        <p:txBody>
          <a:bodyPr/>
          <a:lstStyle/>
          <a:p>
            <a:r>
              <a:rPr lang="en-US" b="1" dirty="0">
                <a:solidFill>
                  <a:srgbClr val="C00000"/>
                </a:solidFill>
                <a:latin typeface="MV Boli" panose="02000500030200090000" pitchFamily="2" charset="0"/>
                <a:cs typeface="MV Boli" panose="02000500030200090000" pitchFamily="2" charset="0"/>
              </a:rPr>
              <a:t>What YOU can do </a:t>
            </a:r>
          </a:p>
        </p:txBody>
      </p:sp>
      <p:pic>
        <p:nvPicPr>
          <p:cNvPr id="10" name="Graphic 9" descr="Stopwatch">
            <a:extLst>
              <a:ext uri="{FF2B5EF4-FFF2-40B4-BE49-F238E27FC236}">
                <a16:creationId xmlns:a16="http://schemas.microsoft.com/office/drawing/2014/main" id="{986F6ADC-5608-47B4-AFA4-AACD1A4BBF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3472" y="1665003"/>
            <a:ext cx="914400" cy="914400"/>
          </a:xfrm>
          <a:prstGeom prst="rect">
            <a:avLst/>
          </a:prstGeom>
        </p:spPr>
      </p:pic>
      <p:pic>
        <p:nvPicPr>
          <p:cNvPr id="12" name="Graphic 11" descr="Medicine">
            <a:extLst>
              <a:ext uri="{FF2B5EF4-FFF2-40B4-BE49-F238E27FC236}">
                <a16:creationId xmlns:a16="http://schemas.microsoft.com/office/drawing/2014/main" id="{7CB40FDC-2B78-490B-9547-B50F47901EE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2091" y="4144750"/>
            <a:ext cx="821560" cy="821560"/>
          </a:xfrm>
          <a:prstGeom prst="rect">
            <a:avLst/>
          </a:prstGeom>
        </p:spPr>
      </p:pic>
      <p:pic>
        <p:nvPicPr>
          <p:cNvPr id="14" name="Graphic 13" descr="Needle">
            <a:extLst>
              <a:ext uri="{FF2B5EF4-FFF2-40B4-BE49-F238E27FC236}">
                <a16:creationId xmlns:a16="http://schemas.microsoft.com/office/drawing/2014/main" id="{5CC9BBCD-60D1-41A9-89F2-F708B898241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8142" y="2948697"/>
            <a:ext cx="914400" cy="914400"/>
          </a:xfrm>
          <a:prstGeom prst="rect">
            <a:avLst/>
          </a:prstGeom>
        </p:spPr>
      </p:pic>
      <p:sp>
        <p:nvSpPr>
          <p:cNvPr id="23" name="TextBox 22">
            <a:extLst>
              <a:ext uri="{FF2B5EF4-FFF2-40B4-BE49-F238E27FC236}">
                <a16:creationId xmlns:a16="http://schemas.microsoft.com/office/drawing/2014/main" id="{04AB7FDE-4608-49C5-9EDE-8D9CE084E118}"/>
              </a:ext>
            </a:extLst>
          </p:cNvPr>
          <p:cNvSpPr txBox="1"/>
          <p:nvPr/>
        </p:nvSpPr>
        <p:spPr>
          <a:xfrm>
            <a:off x="1458740" y="1799801"/>
            <a:ext cx="196498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Arial"/>
                <a:ea typeface="+mn-ea"/>
                <a:cs typeface="+mn-cs"/>
              </a:rPr>
              <a:t>Keep track of the 72-hour window</a:t>
            </a:r>
          </a:p>
        </p:txBody>
      </p:sp>
      <p:sp>
        <p:nvSpPr>
          <p:cNvPr id="24" name="TextBox 23">
            <a:extLst>
              <a:ext uri="{FF2B5EF4-FFF2-40B4-BE49-F238E27FC236}">
                <a16:creationId xmlns:a16="http://schemas.microsoft.com/office/drawing/2014/main" id="{E953E6B8-6DFE-4C2C-8F66-60DD3F473756}"/>
              </a:ext>
            </a:extLst>
          </p:cNvPr>
          <p:cNvSpPr txBox="1"/>
          <p:nvPr/>
        </p:nvSpPr>
        <p:spPr>
          <a:xfrm>
            <a:off x="1343525" y="3104815"/>
            <a:ext cx="377473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Arial"/>
                <a:ea typeface="+mn-ea"/>
                <a:cs typeface="+mn-cs"/>
              </a:rPr>
              <a:t>Answer survivor’s questions about  baseline testing and side effects</a:t>
            </a:r>
          </a:p>
        </p:txBody>
      </p:sp>
      <p:sp>
        <p:nvSpPr>
          <p:cNvPr id="25" name="TextBox 24">
            <a:extLst>
              <a:ext uri="{FF2B5EF4-FFF2-40B4-BE49-F238E27FC236}">
                <a16:creationId xmlns:a16="http://schemas.microsoft.com/office/drawing/2014/main" id="{8CDDB649-D060-4838-A379-1E6EBBC84CC7}"/>
              </a:ext>
            </a:extLst>
          </p:cNvPr>
          <p:cNvSpPr txBox="1"/>
          <p:nvPr/>
        </p:nvSpPr>
        <p:spPr>
          <a:xfrm>
            <a:off x="1187872" y="4232391"/>
            <a:ext cx="3575966" cy="646331"/>
          </a:xfrm>
          <a:prstGeom prst="rect">
            <a:avLst/>
          </a:prstGeom>
          <a:noFill/>
        </p:spPr>
        <p:txBody>
          <a:bodyPr wrap="square" rtlCol="0">
            <a:spAutoFit/>
          </a:bodyPr>
          <a:lstStyle/>
          <a:p>
            <a:pPr marL="114112"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Arial"/>
                <a:ea typeface="+mn-ea"/>
                <a:cs typeface="+mn-cs"/>
              </a:rPr>
              <a:t>Ensure patient is able to access at least 3 days of medication</a:t>
            </a:r>
          </a:p>
        </p:txBody>
      </p:sp>
      <p:pic>
        <p:nvPicPr>
          <p:cNvPr id="5" name="Graphic 4" descr="Contract">
            <a:extLst>
              <a:ext uri="{FF2B5EF4-FFF2-40B4-BE49-F238E27FC236}">
                <a16:creationId xmlns:a16="http://schemas.microsoft.com/office/drawing/2014/main" id="{DA17F24C-5C8B-47A1-8418-F97C2E969E0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742208" y="1732249"/>
            <a:ext cx="914400" cy="914400"/>
          </a:xfrm>
          <a:prstGeom prst="rect">
            <a:avLst/>
          </a:prstGeom>
        </p:spPr>
      </p:pic>
      <p:sp>
        <p:nvSpPr>
          <p:cNvPr id="21" name="TextBox 20">
            <a:extLst>
              <a:ext uri="{FF2B5EF4-FFF2-40B4-BE49-F238E27FC236}">
                <a16:creationId xmlns:a16="http://schemas.microsoft.com/office/drawing/2014/main" id="{245987B1-41F5-4619-B5B4-D26AA281273E}"/>
              </a:ext>
            </a:extLst>
          </p:cNvPr>
          <p:cNvSpPr txBox="1"/>
          <p:nvPr/>
        </p:nvSpPr>
        <p:spPr>
          <a:xfrm>
            <a:off x="6768342" y="1778152"/>
            <a:ext cx="370569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Arial"/>
                <a:ea typeface="+mn-ea"/>
                <a:cs typeface="+mn-cs"/>
              </a:rPr>
              <a:t>Have the patient sign Petersen Clinic Release of Info (ROI) form and fax it to the number listed </a:t>
            </a:r>
          </a:p>
        </p:txBody>
      </p:sp>
      <p:pic>
        <p:nvPicPr>
          <p:cNvPr id="8" name="Graphic 7" descr="Computer">
            <a:extLst>
              <a:ext uri="{FF2B5EF4-FFF2-40B4-BE49-F238E27FC236}">
                <a16:creationId xmlns:a16="http://schemas.microsoft.com/office/drawing/2014/main" id="{7DA26E75-8A6E-4D13-B9C7-9A85A9DD329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742208" y="4098330"/>
            <a:ext cx="914400" cy="914400"/>
          </a:xfrm>
          <a:prstGeom prst="rect">
            <a:avLst/>
          </a:prstGeom>
        </p:spPr>
      </p:pic>
      <p:sp>
        <p:nvSpPr>
          <p:cNvPr id="16" name="TextBox 15">
            <a:extLst>
              <a:ext uri="{FF2B5EF4-FFF2-40B4-BE49-F238E27FC236}">
                <a16:creationId xmlns:a16="http://schemas.microsoft.com/office/drawing/2014/main" id="{ABA9C21C-5365-48FD-B995-D4A93C3CF10D}"/>
              </a:ext>
            </a:extLst>
          </p:cNvPr>
          <p:cNvSpPr txBox="1"/>
          <p:nvPr/>
        </p:nvSpPr>
        <p:spPr>
          <a:xfrm>
            <a:off x="6768342" y="4319979"/>
            <a:ext cx="386717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Arial"/>
                <a:ea typeface="+mn-ea"/>
                <a:cs typeface="+mn-cs"/>
              </a:rPr>
              <a:t>Email us to let us ensure the ROI was received. </a:t>
            </a:r>
          </a:p>
        </p:txBody>
      </p:sp>
      <p:sp>
        <p:nvSpPr>
          <p:cNvPr id="18" name="TextBox 17">
            <a:extLst>
              <a:ext uri="{FF2B5EF4-FFF2-40B4-BE49-F238E27FC236}">
                <a16:creationId xmlns:a16="http://schemas.microsoft.com/office/drawing/2014/main" id="{D5310147-BB4A-41FD-B5E1-4EA2B5DAAF66}"/>
              </a:ext>
            </a:extLst>
          </p:cNvPr>
          <p:cNvSpPr txBox="1"/>
          <p:nvPr/>
        </p:nvSpPr>
        <p:spPr>
          <a:xfrm>
            <a:off x="6768342" y="3221231"/>
            <a:ext cx="38671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Arial"/>
                <a:ea typeface="+mn-ea"/>
                <a:cs typeface="+mn-cs"/>
              </a:rPr>
              <a:t>Give survivor the 3-day bridge form</a:t>
            </a:r>
          </a:p>
        </p:txBody>
      </p:sp>
      <p:pic>
        <p:nvPicPr>
          <p:cNvPr id="4" name="Graphic 3" descr="Bridge scene">
            <a:extLst>
              <a:ext uri="{FF2B5EF4-FFF2-40B4-BE49-F238E27FC236}">
                <a16:creationId xmlns:a16="http://schemas.microsoft.com/office/drawing/2014/main" id="{46AEF050-11E7-4C9B-83FC-6DE810B5EA0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742208" y="2924154"/>
            <a:ext cx="914400" cy="914400"/>
          </a:xfrm>
          <a:prstGeom prst="rect">
            <a:avLst/>
          </a:prstGeom>
        </p:spPr>
      </p:pic>
    </p:spTree>
    <p:extLst>
      <p:ext uri="{BB962C8B-B14F-4D97-AF65-F5344CB8AC3E}">
        <p14:creationId xmlns:p14="http://schemas.microsoft.com/office/powerpoint/2010/main" val="23263446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1042" y="1607644"/>
            <a:ext cx="11845815" cy="4367299"/>
          </a:xfrm>
        </p:spPr>
        <p:txBody>
          <a:bodyPr>
            <a:normAutofit/>
          </a:bodyPr>
          <a:lstStyle/>
          <a:p>
            <a:pPr>
              <a:lnSpc>
                <a:spcPct val="200000"/>
              </a:lnSpc>
            </a:pPr>
            <a:r>
              <a:rPr lang="en-US" dirty="0">
                <a:solidFill>
                  <a:srgbClr val="002060"/>
                </a:solidFill>
              </a:rPr>
              <a:t>PEP includes 28 days of medication, lab work, and follow up medical appointments</a:t>
            </a:r>
          </a:p>
          <a:p>
            <a:pPr>
              <a:lnSpc>
                <a:spcPct val="200000"/>
              </a:lnSpc>
            </a:pPr>
            <a:r>
              <a:rPr lang="en-US" dirty="0">
                <a:solidFill>
                  <a:srgbClr val="002060"/>
                </a:solidFill>
              </a:rPr>
              <a:t>Side effects are minimal and might include stomach upset, nausea or fatigue</a:t>
            </a:r>
          </a:p>
          <a:p>
            <a:pPr>
              <a:lnSpc>
                <a:spcPct val="200000"/>
              </a:lnSpc>
            </a:pPr>
            <a:r>
              <a:rPr lang="en-US" dirty="0">
                <a:solidFill>
                  <a:srgbClr val="002060"/>
                </a:solidFill>
              </a:rPr>
              <a:t>There are no permanent long-term side effects of medication</a:t>
            </a:r>
          </a:p>
          <a:p>
            <a:pPr>
              <a:lnSpc>
                <a:spcPct val="200000"/>
              </a:lnSpc>
            </a:pPr>
            <a:r>
              <a:rPr lang="en-US" dirty="0">
                <a:solidFill>
                  <a:srgbClr val="002060"/>
                </a:solidFill>
              </a:rPr>
              <a:t>Patients need follow up HIV testing at 4-6 weeks and 3 months to rule out infection</a:t>
            </a:r>
          </a:p>
          <a:p>
            <a:endParaRPr lang="en-US" dirty="0"/>
          </a:p>
          <a:p>
            <a:endParaRPr lang="en-US" dirty="0"/>
          </a:p>
        </p:txBody>
      </p:sp>
      <p:sp>
        <p:nvSpPr>
          <p:cNvPr id="6" name="Title 1"/>
          <p:cNvSpPr>
            <a:spLocks noGrp="1"/>
          </p:cNvSpPr>
          <p:nvPr>
            <p:ph type="title"/>
          </p:nvPr>
        </p:nvSpPr>
        <p:spPr>
          <a:xfrm>
            <a:off x="201042" y="274639"/>
            <a:ext cx="11087425" cy="1143000"/>
          </a:xfrm>
        </p:spPr>
        <p:txBody>
          <a:bodyPr/>
          <a:lstStyle/>
          <a:p>
            <a:pPr marL="114112"/>
            <a:r>
              <a:rPr lang="en-US" dirty="0">
                <a:solidFill>
                  <a:srgbClr val="C00000"/>
                </a:solidFill>
                <a:latin typeface="MV Boli" panose="02000500030200090000" pitchFamily="2" charset="0"/>
                <a:cs typeface="MV Boli" panose="02000500030200090000" pitchFamily="2" charset="0"/>
              </a:rPr>
              <a:t>Share with patient that </a:t>
            </a:r>
          </a:p>
        </p:txBody>
      </p:sp>
    </p:spTree>
    <p:extLst>
      <p:ext uri="{BB962C8B-B14F-4D97-AF65-F5344CB8AC3E}">
        <p14:creationId xmlns:p14="http://schemas.microsoft.com/office/powerpoint/2010/main" val="24920526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463" y="219686"/>
            <a:ext cx="11087425" cy="1143000"/>
          </a:xfrm>
        </p:spPr>
        <p:txBody>
          <a:bodyPr/>
          <a:lstStyle/>
          <a:p>
            <a:r>
              <a:rPr lang="en-US" dirty="0">
                <a:solidFill>
                  <a:srgbClr val="C00000"/>
                </a:solidFill>
                <a:latin typeface="MV Boli" panose="02000500030200090000" pitchFamily="2" charset="0"/>
                <a:cs typeface="MV Boli" panose="02000500030200090000" pitchFamily="2" charset="0"/>
              </a:rPr>
              <a:t>Challenges in Accessing PEP</a:t>
            </a:r>
          </a:p>
        </p:txBody>
      </p:sp>
      <p:sp>
        <p:nvSpPr>
          <p:cNvPr id="3" name="Content Placeholder 2"/>
          <p:cNvSpPr>
            <a:spLocks noGrp="1"/>
          </p:cNvSpPr>
          <p:nvPr>
            <p:ph idx="1"/>
          </p:nvPr>
        </p:nvSpPr>
        <p:spPr>
          <a:xfrm>
            <a:off x="552287" y="1814212"/>
            <a:ext cx="11087425" cy="4367299"/>
          </a:xfrm>
        </p:spPr>
        <p:txBody>
          <a:bodyPr>
            <a:normAutofit/>
          </a:bodyPr>
          <a:lstStyle/>
          <a:p>
            <a:pPr marL="114112" indent="0">
              <a:buNone/>
            </a:pPr>
            <a:r>
              <a:rPr lang="en-US" sz="2200" dirty="0">
                <a:solidFill>
                  <a:srgbClr val="002060"/>
                </a:solidFill>
              </a:rPr>
              <a:t>Survivor presents at local ED and is informed that unless she files police report, she is not allowed to have SAFE exam/MFE. </a:t>
            </a:r>
          </a:p>
          <a:p>
            <a:pPr marL="114112" indent="0">
              <a:buNone/>
            </a:pPr>
            <a:endParaRPr lang="en-US" sz="2200" dirty="0">
              <a:solidFill>
                <a:srgbClr val="002060"/>
              </a:solidFill>
            </a:endParaRPr>
          </a:p>
          <a:p>
            <a:pPr marL="114112" indent="0">
              <a:buNone/>
            </a:pPr>
            <a:r>
              <a:rPr lang="en-US" sz="2200" dirty="0">
                <a:solidFill>
                  <a:srgbClr val="002060"/>
                </a:solidFill>
              </a:rPr>
              <a:t>Patient does not want to file a police report at this time, so she is not referred to TMC and the SACASA advocate is not contacted. </a:t>
            </a:r>
          </a:p>
          <a:p>
            <a:pPr marL="114112" indent="0">
              <a:buNone/>
            </a:pPr>
            <a:endParaRPr lang="en-US" sz="2200" dirty="0">
              <a:solidFill>
                <a:srgbClr val="002060"/>
              </a:solidFill>
            </a:endParaRPr>
          </a:p>
          <a:p>
            <a:pPr marL="114112" indent="0">
              <a:buNone/>
            </a:pPr>
            <a:r>
              <a:rPr lang="en-US" sz="2200" dirty="0">
                <a:solidFill>
                  <a:srgbClr val="002060"/>
                </a:solidFill>
              </a:rPr>
              <a:t>Patient is not aware of all options and refuses PEP in ED. Patient is linked to Petersen clinic and decides to begin PEP. Narrowing PEP window and reducing PEP efficacy. </a:t>
            </a:r>
          </a:p>
          <a:p>
            <a:pPr marL="274320" lvl="1" indent="0">
              <a:buNone/>
            </a:pPr>
            <a:endParaRPr lang="en-US" dirty="0">
              <a:solidFill>
                <a:srgbClr val="002060"/>
              </a:solidFill>
            </a:endParaRPr>
          </a:p>
        </p:txBody>
      </p:sp>
    </p:spTree>
    <p:extLst>
      <p:ext uri="{BB962C8B-B14F-4D97-AF65-F5344CB8AC3E}">
        <p14:creationId xmlns:p14="http://schemas.microsoft.com/office/powerpoint/2010/main" val="31554581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raphic 20" descr="Medical">
            <a:extLst>
              <a:ext uri="{FF2B5EF4-FFF2-40B4-BE49-F238E27FC236}">
                <a16:creationId xmlns:a16="http://schemas.microsoft.com/office/drawing/2014/main" id="{73370EE7-2B55-4D2E-AE49-7A6D10AE1E0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02385" y="239382"/>
            <a:ext cx="1478604" cy="1478604"/>
          </a:xfrm>
          <a:prstGeom prst="rect">
            <a:avLst/>
          </a:prstGeom>
        </p:spPr>
      </p:pic>
      <p:sp>
        <p:nvSpPr>
          <p:cNvPr id="22" name="TextBox 21">
            <a:extLst>
              <a:ext uri="{FF2B5EF4-FFF2-40B4-BE49-F238E27FC236}">
                <a16:creationId xmlns:a16="http://schemas.microsoft.com/office/drawing/2014/main" id="{2FE50FE2-1C7D-4088-99D5-7887664A3474}"/>
              </a:ext>
            </a:extLst>
          </p:cNvPr>
          <p:cNvSpPr txBox="1"/>
          <p:nvPr/>
        </p:nvSpPr>
        <p:spPr>
          <a:xfrm>
            <a:off x="3180105" y="686297"/>
            <a:ext cx="773349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Arial"/>
                <a:ea typeface="+mn-ea"/>
                <a:cs typeface="+mn-cs"/>
              </a:rPr>
              <a:t>Medical care for People with HIV </a:t>
            </a:r>
          </a:p>
        </p:txBody>
      </p:sp>
      <p:pic>
        <p:nvPicPr>
          <p:cNvPr id="19" name="Graphic 18" descr="Medicine">
            <a:extLst>
              <a:ext uri="{FF2B5EF4-FFF2-40B4-BE49-F238E27FC236}">
                <a16:creationId xmlns:a16="http://schemas.microsoft.com/office/drawing/2014/main" id="{CD15A18F-0ED9-429E-8A0C-D2693F9AA46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56668" y="2689698"/>
            <a:ext cx="1478604" cy="1478604"/>
          </a:xfrm>
          <a:prstGeom prst="rect">
            <a:avLst/>
          </a:prstGeom>
        </p:spPr>
      </p:pic>
      <p:sp>
        <p:nvSpPr>
          <p:cNvPr id="23" name="TextBox 22">
            <a:extLst>
              <a:ext uri="{FF2B5EF4-FFF2-40B4-BE49-F238E27FC236}">
                <a16:creationId xmlns:a16="http://schemas.microsoft.com/office/drawing/2014/main" id="{4D3995AC-7887-4AD4-A34F-BBA1967603A9}"/>
              </a:ext>
            </a:extLst>
          </p:cNvPr>
          <p:cNvSpPr txBox="1"/>
          <p:nvPr/>
        </p:nvSpPr>
        <p:spPr>
          <a:xfrm>
            <a:off x="3180105" y="2806430"/>
            <a:ext cx="729706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Arial"/>
                <a:ea typeface="+mn-ea"/>
                <a:cs typeface="+mn-cs"/>
              </a:rPr>
              <a:t>Prevention through Pre- and Post- Exposure Prophylaxis </a:t>
            </a:r>
          </a:p>
        </p:txBody>
      </p:sp>
      <p:sp>
        <p:nvSpPr>
          <p:cNvPr id="2" name="Title 1">
            <a:extLst>
              <a:ext uri="{FF2B5EF4-FFF2-40B4-BE49-F238E27FC236}">
                <a16:creationId xmlns:a16="http://schemas.microsoft.com/office/drawing/2014/main" id="{82FE221B-1301-4F71-8359-2196035EE5CA}"/>
              </a:ext>
            </a:extLst>
          </p:cNvPr>
          <p:cNvSpPr>
            <a:spLocks noGrp="1"/>
          </p:cNvSpPr>
          <p:nvPr>
            <p:ph type="title"/>
          </p:nvPr>
        </p:nvSpPr>
        <p:spPr>
          <a:xfrm>
            <a:off x="201042" y="4238375"/>
            <a:ext cx="3839182" cy="2463747"/>
          </a:xfrm>
        </p:spPr>
        <p:txBody>
          <a:bodyPr/>
          <a:lstStyle/>
          <a:p>
            <a:r>
              <a:rPr lang="en-US" sz="9600" b="1" dirty="0">
                <a:latin typeface="MV Boli" panose="02000500030200090000" pitchFamily="2" charset="0"/>
                <a:cs typeface="MV Boli" panose="02000500030200090000" pitchFamily="2" charset="0"/>
              </a:rPr>
              <a:t>WHAT</a:t>
            </a:r>
          </a:p>
        </p:txBody>
      </p:sp>
    </p:spTree>
    <p:extLst>
      <p:ext uri="{BB962C8B-B14F-4D97-AF65-F5344CB8AC3E}">
        <p14:creationId xmlns:p14="http://schemas.microsoft.com/office/powerpoint/2010/main" val="37700415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FFC81-6B30-476A-8D11-D1385896A56F}"/>
              </a:ext>
            </a:extLst>
          </p:cNvPr>
          <p:cNvSpPr>
            <a:spLocks noGrp="1"/>
          </p:cNvSpPr>
          <p:nvPr>
            <p:ph type="title"/>
          </p:nvPr>
        </p:nvSpPr>
        <p:spPr>
          <a:xfrm>
            <a:off x="158342" y="469119"/>
            <a:ext cx="11087425" cy="1143000"/>
          </a:xfrm>
        </p:spPr>
        <p:txBody>
          <a:bodyPr/>
          <a:lstStyle/>
          <a:p>
            <a:r>
              <a:rPr lang="en-US" sz="3200" dirty="0">
                <a:solidFill>
                  <a:srgbClr val="C00000"/>
                </a:solidFill>
                <a:latin typeface="MV Boli" panose="02000500030200090000" pitchFamily="2" charset="0"/>
                <a:cs typeface="MV Boli" panose="02000500030200090000" pitchFamily="2" charset="0"/>
              </a:rPr>
              <a:t>True or False: A survivor must complete a SANE exam/medical forensic exam in order to be prescribed PEP and linked to the Petersen Clinic</a:t>
            </a:r>
          </a:p>
        </p:txBody>
      </p:sp>
      <p:sp>
        <p:nvSpPr>
          <p:cNvPr id="3" name="Content Placeholder 2">
            <a:extLst>
              <a:ext uri="{FF2B5EF4-FFF2-40B4-BE49-F238E27FC236}">
                <a16:creationId xmlns:a16="http://schemas.microsoft.com/office/drawing/2014/main" id="{8D6024C7-E1DA-418A-BE91-8E43CF06CE11}"/>
              </a:ext>
            </a:extLst>
          </p:cNvPr>
          <p:cNvSpPr>
            <a:spLocks noGrp="1"/>
          </p:cNvSpPr>
          <p:nvPr>
            <p:ph idx="1"/>
          </p:nvPr>
        </p:nvSpPr>
        <p:spPr>
          <a:xfrm>
            <a:off x="552287" y="2136703"/>
            <a:ext cx="11087425" cy="4367299"/>
          </a:xfrm>
        </p:spPr>
        <p:txBody>
          <a:bodyPr/>
          <a:lstStyle/>
          <a:p>
            <a:pPr>
              <a:lnSpc>
                <a:spcPct val="200000"/>
              </a:lnSpc>
            </a:pPr>
            <a:r>
              <a:rPr lang="en-US" dirty="0">
                <a:solidFill>
                  <a:srgbClr val="002060"/>
                </a:solidFill>
              </a:rPr>
              <a:t>True</a:t>
            </a:r>
          </a:p>
          <a:p>
            <a:pPr>
              <a:lnSpc>
                <a:spcPct val="200000"/>
              </a:lnSpc>
            </a:pPr>
            <a:r>
              <a:rPr lang="en-US" dirty="0">
                <a:solidFill>
                  <a:srgbClr val="002060"/>
                </a:solidFill>
              </a:rPr>
              <a:t>False</a:t>
            </a:r>
          </a:p>
        </p:txBody>
      </p:sp>
    </p:spTree>
    <p:extLst>
      <p:ext uri="{BB962C8B-B14F-4D97-AF65-F5344CB8AC3E}">
        <p14:creationId xmlns:p14="http://schemas.microsoft.com/office/powerpoint/2010/main" val="24200972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lumMod val="10000"/>
            <a:lumOff val="90000"/>
            <a:alpha val="11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4379" y="119634"/>
            <a:ext cx="11087425" cy="1143000"/>
          </a:xfrm>
        </p:spPr>
        <p:txBody>
          <a:bodyPr/>
          <a:lstStyle/>
          <a:p>
            <a:r>
              <a:rPr lang="en-US" dirty="0">
                <a:solidFill>
                  <a:srgbClr val="C00000"/>
                </a:solidFill>
                <a:latin typeface="MV Boli" panose="02000500030200090000" pitchFamily="2" charset="0"/>
                <a:cs typeface="MV Boli" panose="02000500030200090000" pitchFamily="2" charset="0"/>
              </a:rPr>
              <a:t>Challenges in Accessing PEP at the Pharmacy</a:t>
            </a:r>
          </a:p>
        </p:txBody>
      </p:sp>
      <p:sp>
        <p:nvSpPr>
          <p:cNvPr id="3" name="Content Placeholder 2"/>
          <p:cNvSpPr>
            <a:spLocks noGrp="1"/>
          </p:cNvSpPr>
          <p:nvPr>
            <p:ph idx="1"/>
          </p:nvPr>
        </p:nvSpPr>
        <p:spPr/>
        <p:txBody>
          <a:bodyPr>
            <a:normAutofit/>
          </a:bodyPr>
          <a:lstStyle/>
          <a:p>
            <a:pPr marL="114112" indent="0">
              <a:buNone/>
            </a:pPr>
            <a:r>
              <a:rPr lang="en-US" dirty="0">
                <a:solidFill>
                  <a:srgbClr val="002060"/>
                </a:solidFill>
              </a:rPr>
              <a:t>Survivor presents at ED, undergoes MFE and is prescribed PEP. Patient takes both PEP prescriptions to a local pharmacy but is unable to get the medication because they don’t have money for their copay. Patient leaves pharmacy without medication. </a:t>
            </a:r>
          </a:p>
          <a:p>
            <a:pPr marL="274320" lvl="1" indent="0">
              <a:buNone/>
            </a:pPr>
            <a:endParaRPr lang="en-US" dirty="0">
              <a:solidFill>
                <a:srgbClr val="002060"/>
              </a:solidFill>
            </a:endParaRPr>
          </a:p>
        </p:txBody>
      </p:sp>
    </p:spTree>
    <p:extLst>
      <p:ext uri="{BB962C8B-B14F-4D97-AF65-F5344CB8AC3E}">
        <p14:creationId xmlns:p14="http://schemas.microsoft.com/office/powerpoint/2010/main" val="1494652938"/>
      </p:ext>
    </p:extLst>
  </p:cSld>
  <p:clrMapOvr>
    <a:overrideClrMapping bg1="lt1" tx1="dk1" bg2="lt2" tx2="dk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5038E-6C20-4B04-B665-0CB895DC507E}"/>
              </a:ext>
            </a:extLst>
          </p:cNvPr>
          <p:cNvSpPr>
            <a:spLocks noGrp="1"/>
          </p:cNvSpPr>
          <p:nvPr>
            <p:ph type="title"/>
          </p:nvPr>
        </p:nvSpPr>
        <p:spPr>
          <a:xfrm>
            <a:off x="205841" y="251823"/>
            <a:ext cx="11087425" cy="1143000"/>
          </a:xfrm>
        </p:spPr>
        <p:txBody>
          <a:bodyPr/>
          <a:lstStyle/>
          <a:p>
            <a:r>
              <a:rPr lang="en-US" sz="3200" dirty="0">
                <a:solidFill>
                  <a:srgbClr val="C00000"/>
                </a:solidFill>
                <a:latin typeface="MV Boli" panose="02000500030200090000" pitchFamily="2" charset="0"/>
                <a:cs typeface="MV Boli" panose="02000500030200090000" pitchFamily="2" charset="0"/>
              </a:rPr>
              <a:t>True or False: PEP is most effective if taken every day as directed.</a:t>
            </a:r>
          </a:p>
        </p:txBody>
      </p:sp>
      <p:sp>
        <p:nvSpPr>
          <p:cNvPr id="3" name="Content Placeholder 2">
            <a:extLst>
              <a:ext uri="{FF2B5EF4-FFF2-40B4-BE49-F238E27FC236}">
                <a16:creationId xmlns:a16="http://schemas.microsoft.com/office/drawing/2014/main" id="{E719BC49-DC36-4061-9A68-102945285B9D}"/>
              </a:ext>
            </a:extLst>
          </p:cNvPr>
          <p:cNvSpPr>
            <a:spLocks noGrp="1"/>
          </p:cNvSpPr>
          <p:nvPr>
            <p:ph idx="1"/>
          </p:nvPr>
        </p:nvSpPr>
        <p:spPr/>
        <p:txBody>
          <a:bodyPr/>
          <a:lstStyle/>
          <a:p>
            <a:pPr>
              <a:lnSpc>
                <a:spcPct val="200000"/>
              </a:lnSpc>
            </a:pPr>
            <a:r>
              <a:rPr lang="en-US" dirty="0">
                <a:solidFill>
                  <a:srgbClr val="002060"/>
                </a:solidFill>
              </a:rPr>
              <a:t>True</a:t>
            </a:r>
          </a:p>
          <a:p>
            <a:pPr>
              <a:lnSpc>
                <a:spcPct val="200000"/>
              </a:lnSpc>
            </a:pPr>
            <a:r>
              <a:rPr lang="en-US" dirty="0">
                <a:solidFill>
                  <a:srgbClr val="002060"/>
                </a:solidFill>
              </a:rPr>
              <a:t>False </a:t>
            </a:r>
          </a:p>
        </p:txBody>
      </p:sp>
    </p:spTree>
    <p:extLst>
      <p:ext uri="{BB962C8B-B14F-4D97-AF65-F5344CB8AC3E}">
        <p14:creationId xmlns:p14="http://schemas.microsoft.com/office/powerpoint/2010/main" val="2926967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496" y="209277"/>
            <a:ext cx="11087425" cy="1143000"/>
          </a:xfrm>
        </p:spPr>
        <p:txBody>
          <a:bodyPr/>
          <a:lstStyle/>
          <a:p>
            <a:r>
              <a:rPr lang="en-US" dirty="0">
                <a:solidFill>
                  <a:srgbClr val="C00000"/>
                </a:solidFill>
                <a:latin typeface="MV Boli" panose="02000500030200090000" pitchFamily="2" charset="0"/>
                <a:cs typeface="MV Boli" panose="02000500030200090000" pitchFamily="2" charset="0"/>
              </a:rPr>
              <a:t>When </a:t>
            </a:r>
            <a:r>
              <a:rPr lang="en-US" u="sng" dirty="0">
                <a:solidFill>
                  <a:srgbClr val="C00000"/>
                </a:solidFill>
                <a:latin typeface="MV Boli" panose="02000500030200090000" pitchFamily="2" charset="0"/>
                <a:cs typeface="MV Boli" panose="02000500030200090000" pitchFamily="2" charset="0"/>
              </a:rPr>
              <a:t>not</a:t>
            </a:r>
            <a:r>
              <a:rPr lang="en-US" dirty="0">
                <a:solidFill>
                  <a:srgbClr val="C00000"/>
                </a:solidFill>
                <a:latin typeface="MV Boli" panose="02000500030200090000" pitchFamily="2" charset="0"/>
                <a:cs typeface="MV Boli" panose="02000500030200090000" pitchFamily="2" charset="0"/>
              </a:rPr>
              <a:t> to refer patients to Petersen Clinics </a:t>
            </a:r>
          </a:p>
        </p:txBody>
      </p:sp>
      <p:sp>
        <p:nvSpPr>
          <p:cNvPr id="23" name="TextBox 22">
            <a:extLst>
              <a:ext uri="{FF2B5EF4-FFF2-40B4-BE49-F238E27FC236}">
                <a16:creationId xmlns:a16="http://schemas.microsoft.com/office/drawing/2014/main" id="{04AB7FDE-4608-49C5-9EDE-8D9CE084E118}"/>
              </a:ext>
            </a:extLst>
          </p:cNvPr>
          <p:cNvSpPr txBox="1"/>
          <p:nvPr/>
        </p:nvSpPr>
        <p:spPr>
          <a:xfrm>
            <a:off x="889159" y="1597920"/>
            <a:ext cx="10874057" cy="1909305"/>
          </a:xfrm>
          <a:prstGeom prst="rect">
            <a:avLst/>
          </a:prstGeom>
          <a:noFill/>
        </p:spPr>
        <p:txBody>
          <a:bodyPr wrap="square" rtlCol="0">
            <a:spAutoFit/>
          </a:bodyPr>
          <a:lstStyle/>
          <a:p>
            <a:pPr marL="285750" marR="0" lvl="0"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2060"/>
                </a:solidFill>
                <a:effectLst/>
                <a:uLnTx/>
                <a:uFillTx/>
                <a:latin typeface="Arial"/>
                <a:ea typeface="+mn-ea"/>
                <a:cs typeface="+mn-cs"/>
              </a:rPr>
              <a:t>When the survivor is a minor (under 18 years of age)</a:t>
            </a:r>
          </a:p>
          <a:p>
            <a:pPr marL="285750" marR="0" lvl="0"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2060"/>
                </a:solidFill>
                <a:effectLst/>
                <a:uLnTx/>
                <a:uFillTx/>
                <a:latin typeface="Arial"/>
                <a:ea typeface="+mn-ea"/>
                <a:cs typeface="+mn-cs"/>
              </a:rPr>
              <a:t>If the exposure happened more than 72 hours ago </a:t>
            </a:r>
          </a:p>
        </p:txBody>
      </p:sp>
    </p:spTree>
    <p:extLst>
      <p:ext uri="{BB962C8B-B14F-4D97-AF65-F5344CB8AC3E}">
        <p14:creationId xmlns:p14="http://schemas.microsoft.com/office/powerpoint/2010/main" val="8646131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FCD27-4862-4A0E-BC96-B0CD2869A0B2}"/>
              </a:ext>
            </a:extLst>
          </p:cNvPr>
          <p:cNvSpPr>
            <a:spLocks noGrp="1"/>
          </p:cNvSpPr>
          <p:nvPr>
            <p:ph type="title"/>
          </p:nvPr>
        </p:nvSpPr>
        <p:spPr>
          <a:xfrm>
            <a:off x="98965" y="155886"/>
            <a:ext cx="11087425" cy="1143000"/>
          </a:xfrm>
        </p:spPr>
        <p:txBody>
          <a:bodyPr/>
          <a:lstStyle/>
          <a:p>
            <a:r>
              <a:rPr lang="en-US" dirty="0">
                <a:solidFill>
                  <a:srgbClr val="C00000"/>
                </a:solidFill>
                <a:latin typeface="MV Boli" panose="02000500030200090000" pitchFamily="2" charset="0"/>
                <a:cs typeface="MV Boli" panose="02000500030200090000" pitchFamily="2" charset="0"/>
              </a:rPr>
              <a:t>Three Day Bridge Meds</a:t>
            </a:r>
          </a:p>
        </p:txBody>
      </p:sp>
      <p:sp>
        <p:nvSpPr>
          <p:cNvPr id="3" name="Content Placeholder 2">
            <a:extLst>
              <a:ext uri="{FF2B5EF4-FFF2-40B4-BE49-F238E27FC236}">
                <a16:creationId xmlns:a16="http://schemas.microsoft.com/office/drawing/2014/main" id="{2DCA169E-2E9D-4D23-8EEB-726B88D8AE87}"/>
              </a:ext>
            </a:extLst>
          </p:cNvPr>
          <p:cNvSpPr>
            <a:spLocks noGrp="1"/>
          </p:cNvSpPr>
          <p:nvPr>
            <p:ph idx="1"/>
          </p:nvPr>
        </p:nvSpPr>
        <p:spPr>
          <a:xfrm>
            <a:off x="609604" y="1600203"/>
            <a:ext cx="5888015" cy="4367299"/>
          </a:xfrm>
        </p:spPr>
        <p:txBody>
          <a:bodyPr>
            <a:normAutofit/>
          </a:bodyPr>
          <a:lstStyle/>
          <a:p>
            <a:r>
              <a:rPr lang="en-US" dirty="0">
                <a:solidFill>
                  <a:srgbClr val="002060"/>
                </a:solidFill>
              </a:rPr>
              <a:t>Patients who are referred to the Petersen Clinic for follow up care can get a </a:t>
            </a:r>
            <a:r>
              <a:rPr lang="en-US" b="1" dirty="0">
                <a:solidFill>
                  <a:srgbClr val="C00000"/>
                </a:solidFill>
              </a:rPr>
              <a:t>free 3-day bridge </a:t>
            </a:r>
            <a:r>
              <a:rPr lang="en-US" dirty="0">
                <a:solidFill>
                  <a:srgbClr val="002060"/>
                </a:solidFill>
              </a:rPr>
              <a:t>at Banner UMC – Tucson Outpatient Pharmacy</a:t>
            </a:r>
          </a:p>
          <a:p>
            <a:r>
              <a:rPr lang="en-US" dirty="0">
                <a:solidFill>
                  <a:srgbClr val="002060"/>
                </a:solidFill>
              </a:rPr>
              <a:t>1625 N. Campbell Ave 85724</a:t>
            </a:r>
          </a:p>
          <a:p>
            <a:r>
              <a:rPr lang="en-US" dirty="0">
                <a:solidFill>
                  <a:srgbClr val="002060"/>
                </a:solidFill>
              </a:rPr>
              <a:t>Open M-F 7-8pm, Sat.-Sun. 8-6pm</a:t>
            </a:r>
          </a:p>
          <a:p>
            <a:r>
              <a:rPr lang="en-US" dirty="0">
                <a:solidFill>
                  <a:srgbClr val="002060"/>
                </a:solidFill>
              </a:rPr>
              <a:t>Attach this note to paper prescriptions before survivor leaves TMC </a:t>
            </a:r>
          </a:p>
        </p:txBody>
      </p:sp>
      <p:pic>
        <p:nvPicPr>
          <p:cNvPr id="6" name="Content Placeholder 5"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7619" y="457322"/>
            <a:ext cx="4844192" cy="6079544"/>
          </a:xfrm>
          <a:prstGeom prst="rect">
            <a:avLst/>
          </a:prstGeom>
          <a:ln w="635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924460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2287" y="210737"/>
            <a:ext cx="11087425" cy="1143000"/>
          </a:xfrm>
        </p:spPr>
        <p:txBody>
          <a:bodyPr>
            <a:normAutofit/>
          </a:bodyPr>
          <a:lstStyle/>
          <a:p>
            <a:r>
              <a:rPr lang="en-US" dirty="0">
                <a:solidFill>
                  <a:srgbClr val="C00000"/>
                </a:solidFill>
                <a:latin typeface="MV Boli" panose="02000500030200090000" pitchFamily="2" charset="0"/>
                <a:cs typeface="MV Boli" panose="02000500030200090000" pitchFamily="2" charset="0"/>
              </a:rPr>
              <a:t>Copay Assistance/Free Medications Available!</a:t>
            </a:r>
            <a:endParaRPr lang="en-US" sz="2800" dirty="0">
              <a:latin typeface="MV Boli" panose="02000500030200090000" pitchFamily="2" charset="0"/>
              <a:cs typeface="MV Boli" panose="02000500030200090000" pitchFamily="2" charset="0"/>
            </a:endParaRPr>
          </a:p>
        </p:txBody>
      </p:sp>
      <p:pic>
        <p:nvPicPr>
          <p:cNvPr id="4" name="Picture 3" descr="Graphic that reads: Patient Advocate Foundation Co-Pay Relief. Dispensing Help, Delivering Hope.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2393" y="1857026"/>
            <a:ext cx="3124636" cy="1047896"/>
          </a:xfrm>
          <a:prstGeom prst="rect">
            <a:avLst/>
          </a:prstGeom>
        </p:spPr>
      </p:pic>
      <p:pic>
        <p:nvPicPr>
          <p:cNvPr id="5" name="Content Placeholder 4" descr="Screenshot of the Gilead patient assistance program "/>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9604" y="1857027"/>
            <a:ext cx="3533418" cy="3614234"/>
          </a:xfrm>
          <a:prstGeom prst="rect">
            <a:avLst/>
          </a:prstGeom>
          <a:ln>
            <a:solidFill>
              <a:schemeClr val="tx1"/>
            </a:solidFill>
          </a:ln>
        </p:spPr>
      </p:pic>
      <p:pic>
        <p:nvPicPr>
          <p:cNvPr id="6" name="Picture 5" descr="Screenshot of the Viiv patient assistance program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9102" y="1793124"/>
            <a:ext cx="3077210" cy="3742039"/>
          </a:xfrm>
          <a:prstGeom prst="rect">
            <a:avLst/>
          </a:prstGeom>
        </p:spPr>
      </p:pic>
    </p:spTree>
    <p:extLst>
      <p:ext uri="{BB962C8B-B14F-4D97-AF65-F5344CB8AC3E}">
        <p14:creationId xmlns:p14="http://schemas.microsoft.com/office/powerpoint/2010/main" val="36021770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750" y="271172"/>
            <a:ext cx="5204178" cy="1276155"/>
          </a:xfrm>
        </p:spPr>
        <p:txBody>
          <a:bodyPr>
            <a:noAutofit/>
          </a:bodyPr>
          <a:lstStyle/>
          <a:p>
            <a:r>
              <a:rPr lang="en-US" dirty="0">
                <a:solidFill>
                  <a:srgbClr val="C00000"/>
                </a:solidFill>
                <a:latin typeface="MV Boli" panose="02000500030200090000" pitchFamily="2" charset="0"/>
                <a:cs typeface="MV Boli" panose="02000500030200090000" pitchFamily="2" charset="0"/>
              </a:rPr>
              <a:t>Release of Information</a:t>
            </a:r>
          </a:p>
        </p:txBody>
      </p:sp>
      <p:sp>
        <p:nvSpPr>
          <p:cNvPr id="3" name="TextBox 2"/>
          <p:cNvSpPr txBox="1"/>
          <p:nvPr/>
        </p:nvSpPr>
        <p:spPr>
          <a:xfrm>
            <a:off x="656658" y="2643456"/>
            <a:ext cx="356348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
                <a:ea typeface="+mn-ea"/>
                <a:cs typeface="+mn-cs"/>
              </a:rPr>
              <a:t>“Don’t say goodbye without the ROI!”</a:t>
            </a:r>
          </a:p>
        </p:txBody>
      </p:sp>
      <p:pic>
        <p:nvPicPr>
          <p:cNvPr id="12" name="Content Placeholder 11" descr="A scanned image of the Release of Information form from Tucson Medical Center to Petersen HIV Clinics. ">
            <a:extLst>
              <a:ext uri="{FF2B5EF4-FFF2-40B4-BE49-F238E27FC236}">
                <a16:creationId xmlns:a16="http://schemas.microsoft.com/office/drawing/2014/main" id="{92D6EEE9-301C-4B54-933C-FAD3D14A4A7A}"/>
              </a:ext>
            </a:extLst>
          </p:cNvPr>
          <p:cNvPicPr>
            <a:picLocks noGrp="1" noChangeAspect="1"/>
          </p:cNvPicPr>
          <p:nvPr>
            <p:ph idx="1"/>
          </p:nvPr>
        </p:nvPicPr>
        <p:blipFill>
          <a:blip r:embed="rId2"/>
          <a:stretch>
            <a:fillRect/>
          </a:stretch>
        </p:blipFill>
        <p:spPr>
          <a:xfrm>
            <a:off x="6147425" y="271172"/>
            <a:ext cx="4916465" cy="6357979"/>
          </a:xfrm>
          <a:ln>
            <a:solidFill>
              <a:schemeClr val="tx1"/>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2019915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0664" y="395198"/>
            <a:ext cx="8229600" cy="990600"/>
          </a:xfrm>
        </p:spPr>
        <p:txBody>
          <a:bodyPr/>
          <a:lstStyle/>
          <a:p>
            <a:r>
              <a:rPr lang="en-US" dirty="0">
                <a:solidFill>
                  <a:srgbClr val="C00000"/>
                </a:solidFill>
                <a:latin typeface="MV Boli" panose="02000500030200090000" pitchFamily="2" charset="0"/>
                <a:cs typeface="MV Boli" panose="02000500030200090000" pitchFamily="2" charset="0"/>
              </a:rPr>
              <a:t>Follow-Up Plan Petersen Clinics</a:t>
            </a:r>
          </a:p>
        </p:txBody>
      </p:sp>
      <p:sp>
        <p:nvSpPr>
          <p:cNvPr id="3" name="Content Placeholder 2"/>
          <p:cNvSpPr>
            <a:spLocks noGrp="1"/>
          </p:cNvSpPr>
          <p:nvPr>
            <p:ph idx="1"/>
          </p:nvPr>
        </p:nvSpPr>
        <p:spPr>
          <a:xfrm>
            <a:off x="457200" y="1595342"/>
            <a:ext cx="10359957" cy="4367299"/>
          </a:xfrm>
        </p:spPr>
        <p:txBody>
          <a:bodyPr>
            <a:normAutofit lnSpcReduction="10000"/>
          </a:bodyPr>
          <a:lstStyle/>
          <a:p>
            <a:r>
              <a:rPr lang="en-US" dirty="0">
                <a:solidFill>
                  <a:srgbClr val="002060"/>
                </a:solidFill>
              </a:rPr>
              <a:t>Complete the ROI form for ID referral (fax or secure email ROI to Petersen Clinic)</a:t>
            </a:r>
          </a:p>
          <a:p>
            <a:pPr marL="0" indent="0">
              <a:buNone/>
            </a:pPr>
            <a:endParaRPr lang="en-US" dirty="0">
              <a:solidFill>
                <a:srgbClr val="002060"/>
              </a:solidFill>
            </a:endParaRPr>
          </a:p>
          <a:p>
            <a:r>
              <a:rPr lang="en-US" dirty="0">
                <a:solidFill>
                  <a:srgbClr val="002060"/>
                </a:solidFill>
              </a:rPr>
              <a:t>Petersen Clinics will call patient next business day to schedule follow-up appointment</a:t>
            </a:r>
          </a:p>
          <a:p>
            <a:pPr marL="0" indent="0">
              <a:buNone/>
            </a:pPr>
            <a:endParaRPr lang="en-US" dirty="0">
              <a:solidFill>
                <a:srgbClr val="002060"/>
              </a:solidFill>
            </a:endParaRPr>
          </a:p>
          <a:p>
            <a:r>
              <a:rPr lang="en-US" dirty="0">
                <a:solidFill>
                  <a:srgbClr val="002060"/>
                </a:solidFill>
              </a:rPr>
              <a:t>Reinforce PEP discharge instructions, treatment adherence, and share availability should concerns come up before the follow-up appointment</a:t>
            </a:r>
          </a:p>
          <a:p>
            <a:pPr marL="0" indent="0">
              <a:buNone/>
            </a:pPr>
            <a:endParaRPr lang="en-US" dirty="0">
              <a:solidFill>
                <a:srgbClr val="002060"/>
              </a:solidFill>
            </a:endParaRPr>
          </a:p>
          <a:p>
            <a:r>
              <a:rPr lang="en-US" dirty="0">
                <a:solidFill>
                  <a:srgbClr val="002060"/>
                </a:solidFill>
              </a:rPr>
              <a:t>Help patient navigate patient assistance program if needed to access medications</a:t>
            </a:r>
          </a:p>
        </p:txBody>
      </p:sp>
    </p:spTree>
    <p:extLst>
      <p:ext uri="{BB962C8B-B14F-4D97-AF65-F5344CB8AC3E}">
        <p14:creationId xmlns:p14="http://schemas.microsoft.com/office/powerpoint/2010/main" val="32073771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640" y="148166"/>
            <a:ext cx="11087425" cy="1143000"/>
          </a:xfrm>
        </p:spPr>
        <p:txBody>
          <a:bodyPr/>
          <a:lstStyle/>
          <a:p>
            <a:r>
              <a:rPr lang="en-US" dirty="0">
                <a:solidFill>
                  <a:srgbClr val="C00000"/>
                </a:solidFill>
                <a:latin typeface="MV Boli" panose="02000500030200090000" pitchFamily="2" charset="0"/>
                <a:cs typeface="MV Boli" panose="02000500030200090000" pitchFamily="2" charset="0"/>
              </a:rPr>
              <a:t>PEP Follow-up Care at Petersen Clinic</a:t>
            </a:r>
          </a:p>
        </p:txBody>
      </p:sp>
      <p:graphicFrame>
        <p:nvGraphicFramePr>
          <p:cNvPr id="7" name="Diagram 6" descr="Diagram to indicate follow care needed over 3 months. &#10;&#10;At one week: evaluate for acute HIV, assess for adherence and side effects, and provide any necessary referrals &#10;&#10;At 4-6 weeks: lab-based HIV antigen/ antibody combo; conduct Complete Metabolic panel (CMP), Sexually Transmitted Ifnection (STIs,) and pregnancy test. &#10;&#10;At 3 months: follow-up with primary care or community provider; run lab-based HIV antigen/ antibody combo ">
            <a:extLst>
              <a:ext uri="{FF2B5EF4-FFF2-40B4-BE49-F238E27FC236}">
                <a16:creationId xmlns:a16="http://schemas.microsoft.com/office/drawing/2014/main" id="{A04FA885-6FEF-484D-B804-3CA245506C01}"/>
              </a:ext>
            </a:extLst>
          </p:cNvPr>
          <p:cNvGraphicFramePr/>
          <p:nvPr>
            <p:extLst>
              <p:ext uri="{D42A27DB-BD31-4B8C-83A1-F6EECF244321}">
                <p14:modId xmlns:p14="http://schemas.microsoft.com/office/powerpoint/2010/main" val="3456390432"/>
              </p:ext>
            </p:extLst>
          </p:nvPr>
        </p:nvGraphicFramePr>
        <p:xfrm>
          <a:off x="1830120" y="966574"/>
          <a:ext cx="89408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340254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latin typeface="MV Boli" panose="02000500030200090000" pitchFamily="2" charset="0"/>
                <a:cs typeface="MV Boli" panose="02000500030200090000" pitchFamily="2" charset="0"/>
              </a:rPr>
              <a:t>The PEP STEPs</a:t>
            </a:r>
          </a:p>
        </p:txBody>
      </p:sp>
      <p:sp>
        <p:nvSpPr>
          <p:cNvPr id="3" name="Content Placeholder 2"/>
          <p:cNvSpPr>
            <a:spLocks noGrp="1"/>
          </p:cNvSpPr>
          <p:nvPr>
            <p:ph idx="1"/>
          </p:nvPr>
        </p:nvSpPr>
        <p:spPr>
          <a:xfrm>
            <a:off x="609605" y="1600203"/>
            <a:ext cx="10047106" cy="4367299"/>
          </a:xfrm>
        </p:spPr>
        <p:txBody>
          <a:bodyPr>
            <a:normAutofit/>
          </a:bodyPr>
          <a:lstStyle/>
          <a:p>
            <a:pPr marL="114112" indent="0">
              <a:lnSpc>
                <a:spcPct val="150000"/>
              </a:lnSpc>
              <a:buNone/>
            </a:pPr>
            <a:r>
              <a:rPr lang="en-US" sz="4000" b="1" dirty="0">
                <a:solidFill>
                  <a:srgbClr val="C00000"/>
                </a:solidFill>
              </a:rPr>
              <a:t>S</a:t>
            </a:r>
            <a:r>
              <a:rPr lang="en-US" sz="2800" dirty="0">
                <a:solidFill>
                  <a:srgbClr val="002060"/>
                </a:solidFill>
              </a:rPr>
              <a:t>tart PEP ASAP (within 72 hours)</a:t>
            </a:r>
          </a:p>
          <a:p>
            <a:pPr marL="114112" indent="0">
              <a:lnSpc>
                <a:spcPct val="150000"/>
              </a:lnSpc>
              <a:buNone/>
            </a:pPr>
            <a:r>
              <a:rPr lang="en-US" sz="4000" b="1" dirty="0">
                <a:solidFill>
                  <a:srgbClr val="C00000"/>
                </a:solidFill>
              </a:rPr>
              <a:t>T</a:t>
            </a:r>
            <a:r>
              <a:rPr lang="en-US" sz="2800" dirty="0">
                <a:solidFill>
                  <a:srgbClr val="002060"/>
                </a:solidFill>
              </a:rPr>
              <a:t>hree-day bridge – Fill out </a:t>
            </a:r>
            <a:r>
              <a:rPr lang="en-US" sz="2800" i="1" dirty="0">
                <a:solidFill>
                  <a:srgbClr val="002060"/>
                </a:solidFill>
              </a:rPr>
              <a:t>Medication Request Form</a:t>
            </a:r>
          </a:p>
          <a:p>
            <a:pPr marL="114112" indent="0">
              <a:lnSpc>
                <a:spcPct val="150000"/>
              </a:lnSpc>
              <a:buNone/>
            </a:pPr>
            <a:r>
              <a:rPr lang="en-US" sz="4000" b="1" dirty="0">
                <a:solidFill>
                  <a:srgbClr val="C00000"/>
                </a:solidFill>
              </a:rPr>
              <a:t>E</a:t>
            </a:r>
            <a:r>
              <a:rPr lang="en-US" sz="2800" dirty="0">
                <a:solidFill>
                  <a:srgbClr val="002060"/>
                </a:solidFill>
              </a:rPr>
              <a:t>nsure patient has both RXs plus </a:t>
            </a:r>
            <a:r>
              <a:rPr lang="en-US" sz="2800" i="1" dirty="0">
                <a:solidFill>
                  <a:srgbClr val="002060"/>
                </a:solidFill>
              </a:rPr>
              <a:t>Medication Request Form</a:t>
            </a:r>
          </a:p>
          <a:p>
            <a:pPr marL="114112" indent="0">
              <a:lnSpc>
                <a:spcPct val="150000"/>
              </a:lnSpc>
              <a:buNone/>
            </a:pPr>
            <a:r>
              <a:rPr lang="en-US" sz="4000" b="1" dirty="0">
                <a:solidFill>
                  <a:srgbClr val="C00000"/>
                </a:solidFill>
              </a:rPr>
              <a:t>P</a:t>
            </a:r>
            <a:r>
              <a:rPr lang="en-US" sz="2800" dirty="0">
                <a:solidFill>
                  <a:srgbClr val="002060"/>
                </a:solidFill>
              </a:rPr>
              <a:t>etersen Clinic Linkage – </a:t>
            </a:r>
            <a:r>
              <a:rPr lang="en-US" sz="2800" i="1" dirty="0">
                <a:solidFill>
                  <a:srgbClr val="002060"/>
                </a:solidFill>
              </a:rPr>
              <a:t>ROI</a:t>
            </a:r>
            <a:endParaRPr lang="en-US" sz="2800" dirty="0">
              <a:solidFill>
                <a:srgbClr val="002060"/>
              </a:solidFill>
            </a:endParaRPr>
          </a:p>
          <a:p>
            <a:pPr marL="114112" indent="0">
              <a:buNone/>
            </a:pPr>
            <a:endParaRPr lang="en-US" dirty="0"/>
          </a:p>
          <a:p>
            <a:pPr marL="571312" indent="-457200">
              <a:buFont typeface="+mj-lt"/>
              <a:buAutoNum type="arabicPeriod"/>
            </a:pPr>
            <a:endParaRPr lang="en-US" dirty="0"/>
          </a:p>
          <a:p>
            <a:pPr marL="571312" indent="-457200">
              <a:buFont typeface="+mj-lt"/>
              <a:buAutoNum type="arabicPeriod"/>
            </a:pPr>
            <a:endParaRPr lang="en-US" dirty="0"/>
          </a:p>
          <a:p>
            <a:pPr marL="114112" indent="0">
              <a:buNone/>
            </a:pPr>
            <a:endParaRPr lang="en-US" dirty="0"/>
          </a:p>
          <a:p>
            <a:endParaRPr lang="en-US" dirty="0"/>
          </a:p>
        </p:txBody>
      </p:sp>
    </p:spTree>
    <p:extLst>
      <p:ext uri="{BB962C8B-B14F-4D97-AF65-F5344CB8AC3E}">
        <p14:creationId xmlns:p14="http://schemas.microsoft.com/office/powerpoint/2010/main" val="41913946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descr="Medicine">
            <a:extLst>
              <a:ext uri="{FF2B5EF4-FFF2-40B4-BE49-F238E27FC236}">
                <a16:creationId xmlns:a16="http://schemas.microsoft.com/office/drawing/2014/main" id="{CD6D14CA-6C38-4774-B78A-63ABCDF3250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91793" y="1509942"/>
            <a:ext cx="1919058" cy="1919058"/>
          </a:xfrm>
          <a:prstGeom prst="rect">
            <a:avLst/>
          </a:prstGeom>
        </p:spPr>
      </p:pic>
      <p:sp>
        <p:nvSpPr>
          <p:cNvPr id="13" name="Equals 12" descr="Equals sign ">
            <a:extLst>
              <a:ext uri="{FF2B5EF4-FFF2-40B4-BE49-F238E27FC236}">
                <a16:creationId xmlns:a16="http://schemas.microsoft.com/office/drawing/2014/main" id="{3E593030-8070-468B-8729-35B534E1419E}"/>
              </a:ext>
            </a:extLst>
          </p:cNvPr>
          <p:cNvSpPr/>
          <p:nvPr/>
        </p:nvSpPr>
        <p:spPr>
          <a:xfrm>
            <a:off x="7220447" y="2386663"/>
            <a:ext cx="500151" cy="393188"/>
          </a:xfrm>
          <a:prstGeom prst="mathEqual">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222"/>
              </a:solidFill>
              <a:effectLst/>
              <a:uLnTx/>
              <a:uFillTx/>
              <a:latin typeface="Arial"/>
              <a:ea typeface="+mn-ea"/>
              <a:cs typeface="+mn-cs"/>
            </a:endParaRPr>
          </a:p>
        </p:txBody>
      </p:sp>
      <p:pic>
        <p:nvPicPr>
          <p:cNvPr id="11" name="Graphic 10" descr="Building">
            <a:extLst>
              <a:ext uri="{FF2B5EF4-FFF2-40B4-BE49-F238E27FC236}">
                <a16:creationId xmlns:a16="http://schemas.microsoft.com/office/drawing/2014/main" id="{6B81E22D-7B07-482F-9EAB-E05470DF30E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63246" y="1462115"/>
            <a:ext cx="1919058" cy="1919058"/>
          </a:xfrm>
          <a:prstGeom prst="rect">
            <a:avLst/>
          </a:prstGeom>
        </p:spPr>
      </p:pic>
      <p:sp>
        <p:nvSpPr>
          <p:cNvPr id="12" name="Plus Sign 11" descr="Plus sign">
            <a:extLst>
              <a:ext uri="{FF2B5EF4-FFF2-40B4-BE49-F238E27FC236}">
                <a16:creationId xmlns:a16="http://schemas.microsoft.com/office/drawing/2014/main" id="{239A06A6-8493-4FFC-9769-892F1281BE57}"/>
              </a:ext>
            </a:extLst>
          </p:cNvPr>
          <p:cNvSpPr/>
          <p:nvPr/>
        </p:nvSpPr>
        <p:spPr>
          <a:xfrm>
            <a:off x="4327189" y="2265588"/>
            <a:ext cx="497914" cy="562732"/>
          </a:xfrm>
          <a:prstGeom prst="mathPlus">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7" name="Graphic 6" descr="Two Women">
            <a:extLst>
              <a:ext uri="{FF2B5EF4-FFF2-40B4-BE49-F238E27FC236}">
                <a16:creationId xmlns:a16="http://schemas.microsoft.com/office/drawing/2014/main" id="{0A4990A1-6C37-487B-8625-BBFDBDFC3A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33100" y="1230980"/>
            <a:ext cx="2198020" cy="2198020"/>
          </a:xfrm>
          <a:prstGeom prst="rect">
            <a:avLst/>
          </a:prstGeom>
        </p:spPr>
      </p:pic>
      <p:sp>
        <p:nvSpPr>
          <p:cNvPr id="2" name="Title 1">
            <a:extLst>
              <a:ext uri="{FF2B5EF4-FFF2-40B4-BE49-F238E27FC236}">
                <a16:creationId xmlns:a16="http://schemas.microsoft.com/office/drawing/2014/main" id="{82FE221B-1301-4F71-8359-2196035EE5CA}"/>
              </a:ext>
            </a:extLst>
          </p:cNvPr>
          <p:cNvSpPr>
            <a:spLocks noGrp="1"/>
          </p:cNvSpPr>
          <p:nvPr>
            <p:ph type="title"/>
          </p:nvPr>
        </p:nvSpPr>
        <p:spPr>
          <a:xfrm>
            <a:off x="201042" y="4087771"/>
            <a:ext cx="3839182" cy="2463747"/>
          </a:xfrm>
        </p:spPr>
        <p:txBody>
          <a:bodyPr/>
          <a:lstStyle/>
          <a:p>
            <a:r>
              <a:rPr lang="en-US" sz="9600" b="1" dirty="0">
                <a:latin typeface="MV Boli" panose="02000500030200090000" pitchFamily="2" charset="0"/>
                <a:cs typeface="MV Boli" panose="02000500030200090000" pitchFamily="2" charset="0"/>
              </a:rPr>
              <a:t>WHY</a:t>
            </a:r>
          </a:p>
        </p:txBody>
      </p:sp>
    </p:spTree>
    <p:extLst>
      <p:ext uri="{BB962C8B-B14F-4D97-AF65-F5344CB8AC3E}">
        <p14:creationId xmlns:p14="http://schemas.microsoft.com/office/powerpoint/2010/main" val="7376405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742B377-A2F8-5F40-89DA-D7D2955A0560}"/>
              </a:ext>
            </a:extLst>
          </p:cNvPr>
          <p:cNvSpPr>
            <a:spLocks noGrp="1"/>
          </p:cNvSpPr>
          <p:nvPr>
            <p:ph type="title"/>
          </p:nvPr>
        </p:nvSpPr>
        <p:spPr>
          <a:xfrm>
            <a:off x="252247" y="230187"/>
            <a:ext cx="11087425" cy="1143000"/>
          </a:xfrm>
        </p:spPr>
        <p:txBody>
          <a:bodyPr/>
          <a:lstStyle/>
          <a:p>
            <a:pPr algn="ctr"/>
            <a:r>
              <a:rPr lang="en-US" dirty="0">
                <a:solidFill>
                  <a:srgbClr val="C00000"/>
                </a:solidFill>
                <a:latin typeface="MV Boli" panose="02000500030200090000" pitchFamily="2" charset="0"/>
                <a:cs typeface="MV Boli" panose="02000500030200090000" pitchFamily="2" charset="0"/>
              </a:rPr>
              <a:t>Thank you! </a:t>
            </a:r>
          </a:p>
        </p:txBody>
      </p:sp>
      <p:sp>
        <p:nvSpPr>
          <p:cNvPr id="3" name="Content Placeholder 2"/>
          <p:cNvSpPr>
            <a:spLocks noGrp="1"/>
          </p:cNvSpPr>
          <p:nvPr>
            <p:ph idx="4294967295"/>
          </p:nvPr>
        </p:nvSpPr>
        <p:spPr>
          <a:xfrm>
            <a:off x="0" y="2770188"/>
            <a:ext cx="5062538" cy="3286125"/>
          </a:xfrm>
        </p:spPr>
        <p:txBody>
          <a:bodyPr>
            <a:normAutofit/>
          </a:bodyPr>
          <a:lstStyle/>
          <a:p>
            <a:pPr marL="0" indent="0" algn="ctr">
              <a:buNone/>
            </a:pPr>
            <a:endParaRPr lang="en-US" dirty="0">
              <a:solidFill>
                <a:srgbClr val="002060"/>
              </a:solidFill>
            </a:endParaRPr>
          </a:p>
          <a:p>
            <a:pPr marL="114112" indent="0" algn="ctr">
              <a:buNone/>
            </a:pPr>
            <a:endParaRPr lang="en-US" sz="2300" dirty="0">
              <a:solidFill>
                <a:srgbClr val="002060"/>
              </a:solidFill>
            </a:endParaRPr>
          </a:p>
          <a:p>
            <a:pPr marL="0" indent="0" algn="ctr">
              <a:spcBef>
                <a:spcPts val="0"/>
              </a:spcBef>
              <a:buNone/>
            </a:pPr>
            <a:r>
              <a:rPr lang="en-US" sz="3200" b="1" dirty="0">
                <a:solidFill>
                  <a:srgbClr val="002060"/>
                </a:solidFill>
                <a:latin typeface="MV Boli" panose="02000500030200090000" pitchFamily="2" charset="0"/>
                <a:cs typeface="MV Boli" panose="02000500030200090000" pitchFamily="2" charset="0"/>
              </a:rPr>
              <a:t>Britt Nigon, MPH</a:t>
            </a:r>
          </a:p>
          <a:p>
            <a:pPr marL="0" indent="0" algn="ctr">
              <a:spcBef>
                <a:spcPts val="0"/>
              </a:spcBef>
              <a:buNone/>
            </a:pPr>
            <a:r>
              <a:rPr lang="en-US" sz="2000" dirty="0">
                <a:solidFill>
                  <a:srgbClr val="002060"/>
                </a:solidFill>
              </a:rPr>
              <a:t>Program Manager, Arizona AETC</a:t>
            </a:r>
          </a:p>
          <a:p>
            <a:pPr marL="0" indent="0" algn="ctr">
              <a:spcBef>
                <a:spcPts val="0"/>
              </a:spcBef>
              <a:buNone/>
            </a:pPr>
            <a:r>
              <a:rPr lang="en-US" sz="2000" dirty="0">
                <a:solidFill>
                  <a:srgbClr val="002060"/>
                </a:solidFill>
              </a:rPr>
              <a:t>University of Arizona, Infectious Disease</a:t>
            </a:r>
          </a:p>
          <a:p>
            <a:pPr marL="0" indent="0" algn="ctr">
              <a:spcBef>
                <a:spcPts val="0"/>
              </a:spcBef>
              <a:buNone/>
            </a:pPr>
            <a:r>
              <a:rPr lang="en-US" sz="2000" dirty="0">
                <a:solidFill>
                  <a:srgbClr val="002060"/>
                </a:solidFill>
              </a:rPr>
              <a:t>(520) 626-7635</a:t>
            </a:r>
          </a:p>
          <a:p>
            <a:pPr marL="0" indent="0" algn="ctr">
              <a:spcBef>
                <a:spcPts val="0"/>
              </a:spcBef>
              <a:buNone/>
            </a:pPr>
            <a:r>
              <a:rPr lang="en-US" sz="2000" dirty="0">
                <a:solidFill>
                  <a:srgbClr val="002060"/>
                </a:solidFill>
              </a:rPr>
              <a:t>bmnigon@deptofmed.arizona.edu</a:t>
            </a:r>
          </a:p>
          <a:p>
            <a:pPr marL="114112" indent="0" algn="ctr">
              <a:buNone/>
            </a:pPr>
            <a:endParaRPr lang="en-US" dirty="0"/>
          </a:p>
          <a:p>
            <a:pPr marL="114112" indent="0" algn="ctr">
              <a:buNone/>
            </a:pPr>
            <a:endParaRPr lang="en-US" dirty="0"/>
          </a:p>
        </p:txBody>
      </p:sp>
      <p:pic>
        <p:nvPicPr>
          <p:cNvPr id="2" name="Picture 1" descr="HIV Awareness Ribbon"/>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66522" y="380999"/>
            <a:ext cx="1629356" cy="2483383"/>
          </a:xfrm>
          <a:prstGeom prst="rect">
            <a:avLst/>
          </a:prstGeom>
        </p:spPr>
      </p:pic>
      <p:pic>
        <p:nvPicPr>
          <p:cNvPr id="6" name="Picture 5" descr="University_of_Arizona Logo "/>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081927" y="533558"/>
            <a:ext cx="2257745" cy="2086156"/>
          </a:xfrm>
          <a:prstGeom prst="rect">
            <a:avLst/>
          </a:prstGeom>
        </p:spPr>
      </p:pic>
      <p:sp>
        <p:nvSpPr>
          <p:cNvPr id="4" name="TextBox 3">
            <a:extLst>
              <a:ext uri="{FF2B5EF4-FFF2-40B4-BE49-F238E27FC236}">
                <a16:creationId xmlns:a16="http://schemas.microsoft.com/office/drawing/2014/main" id="{3612A4C3-EE43-4111-9DDC-37B7783E6AC9}"/>
              </a:ext>
            </a:extLst>
          </p:cNvPr>
          <p:cNvSpPr txBox="1"/>
          <p:nvPr/>
        </p:nvSpPr>
        <p:spPr>
          <a:xfrm>
            <a:off x="6497782" y="3254639"/>
            <a:ext cx="5062846" cy="24314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206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MV Boli" panose="02000500030200090000" pitchFamily="2" charset="0"/>
                <a:ea typeface="+mn-ea"/>
                <a:cs typeface="MV Boli" panose="02000500030200090000" pitchFamily="2" charset="0"/>
              </a:rPr>
              <a:t>Sascha Bianchi, MPH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Arial"/>
                <a:ea typeface="+mn-ea"/>
                <a:cs typeface="+mn-cs"/>
              </a:rPr>
              <a:t>Clinical Coordinator, Petersen Clinics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Arial"/>
                <a:ea typeface="+mn-ea"/>
                <a:cs typeface="+mn-cs"/>
              </a:rPr>
              <a:t>University of Arizona, Infectious Disease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Arial"/>
                <a:ea typeface="+mn-ea"/>
                <a:cs typeface="+mn-cs"/>
              </a:rPr>
              <a:t> (520) 626-9458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Arial"/>
                <a:ea typeface="+mn-ea"/>
                <a:cs typeface="+mn-cs"/>
              </a:rPr>
              <a:t>sbianchi@deptofmed.arizona.edu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22222"/>
              </a:solidFill>
              <a:effectLst/>
              <a:uLnTx/>
              <a:uFillTx/>
              <a:latin typeface="Arial"/>
              <a:ea typeface="+mn-ea"/>
              <a:cs typeface="+mn-cs"/>
            </a:endParaRPr>
          </a:p>
        </p:txBody>
      </p:sp>
    </p:spTree>
    <p:extLst>
      <p:ext uri="{BB962C8B-B14F-4D97-AF65-F5344CB8AC3E}">
        <p14:creationId xmlns:p14="http://schemas.microsoft.com/office/powerpoint/2010/main" val="39041847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80D0F-2E17-174E-AFF3-DAEADA7C68D6}"/>
              </a:ext>
            </a:extLst>
          </p:cNvPr>
          <p:cNvSpPr>
            <a:spLocks noGrp="1"/>
          </p:cNvSpPr>
          <p:nvPr>
            <p:ph type="title"/>
          </p:nvPr>
        </p:nvSpPr>
        <p:spPr>
          <a:xfrm>
            <a:off x="240635" y="4976291"/>
            <a:ext cx="11087425" cy="1143000"/>
          </a:xfrm>
        </p:spPr>
        <p:txBody>
          <a:bodyPr/>
          <a:lstStyle/>
          <a:p>
            <a:r>
              <a:rPr lang="en-US" sz="9600" b="1" dirty="0">
                <a:solidFill>
                  <a:srgbClr val="C00000"/>
                </a:solidFill>
                <a:latin typeface="MV Boli" panose="02000500030200090000" pitchFamily="2" charset="0"/>
                <a:cs typeface="MV Boli" panose="02000500030200090000" pitchFamily="2" charset="0"/>
              </a:rPr>
              <a:t>HOW</a:t>
            </a:r>
            <a:br>
              <a:rPr lang="en-US" b="1" dirty="0">
                <a:solidFill>
                  <a:srgbClr val="C00000"/>
                </a:solidFill>
                <a:latin typeface="MV Boli" panose="02000500030200090000" pitchFamily="2" charset="0"/>
                <a:cs typeface="MV Boli" panose="02000500030200090000" pitchFamily="2" charset="0"/>
              </a:rPr>
            </a:br>
            <a:endParaRPr lang="en-US" dirty="0">
              <a:solidFill>
                <a:srgbClr val="C00000"/>
              </a:solidFill>
            </a:endParaRPr>
          </a:p>
        </p:txBody>
      </p:sp>
      <p:sp>
        <p:nvSpPr>
          <p:cNvPr id="8" name="Content Placeholder 2">
            <a:extLst>
              <a:ext uri="{FF2B5EF4-FFF2-40B4-BE49-F238E27FC236}">
                <a16:creationId xmlns:a16="http://schemas.microsoft.com/office/drawing/2014/main" id="{0554A277-579A-4356-A390-3586B24F9EA5}"/>
              </a:ext>
            </a:extLst>
          </p:cNvPr>
          <p:cNvSpPr>
            <a:spLocks noGrp="1"/>
          </p:cNvSpPr>
          <p:nvPr>
            <p:ph idx="4294967295"/>
          </p:nvPr>
        </p:nvSpPr>
        <p:spPr>
          <a:xfrm>
            <a:off x="47625" y="358191"/>
            <a:ext cx="12144375" cy="4157662"/>
          </a:xfrm>
        </p:spPr>
        <p:txBody>
          <a:bodyPr>
            <a:normAutofit/>
          </a:bodyPr>
          <a:lstStyle/>
          <a:p>
            <a:pPr marL="0" marR="0" lvl="0" indent="0" defTabSz="914400" eaLnBrk="1" fontAlgn="auto" latinLnBrk="0" hangingPunct="1">
              <a:lnSpc>
                <a:spcPct val="100000"/>
              </a:lnSpc>
              <a:spcBef>
                <a:spcPts val="0"/>
              </a:spcBef>
              <a:spcAft>
                <a:spcPts val="600"/>
              </a:spcAft>
              <a:buClrTx/>
              <a:buSzTx/>
              <a:buFontTx/>
              <a:buNone/>
              <a:tabLst/>
              <a:defRPr/>
            </a:pPr>
            <a:r>
              <a:rPr lang="en-US" sz="3600" b="1" dirty="0">
                <a:solidFill>
                  <a:srgbClr val="C00000"/>
                </a:solidFill>
                <a:latin typeface="MV Boli" panose="02000500030200090000" pitchFamily="2" charset="0"/>
                <a:cs typeface="MV Boli" panose="02000500030200090000" pitchFamily="2" charset="0"/>
              </a:rPr>
              <a:t>By the end of this session, participants will be able to:</a:t>
            </a:r>
          </a:p>
          <a:p>
            <a:pPr marL="0" marR="0" lvl="0" indent="0" defTabSz="914400" eaLnBrk="1" fontAlgn="auto" latinLnBrk="0" hangingPunct="1">
              <a:lnSpc>
                <a:spcPct val="100000"/>
              </a:lnSpc>
              <a:spcBef>
                <a:spcPts val="0"/>
              </a:spcBef>
              <a:spcAft>
                <a:spcPts val="600"/>
              </a:spcAft>
              <a:buClrTx/>
              <a:buSzTx/>
              <a:buFontTx/>
              <a:buNone/>
              <a:tabLst/>
              <a:defRPr/>
            </a:pPr>
            <a:endParaRPr lang="en-US" sz="3600" dirty="0"/>
          </a:p>
          <a:p>
            <a:pPr marL="811043" lvl="1" indent="-514350" defTabSz="914400">
              <a:spcBef>
                <a:spcPts val="0"/>
              </a:spcBef>
              <a:spcAft>
                <a:spcPts val="600"/>
              </a:spcAft>
              <a:buClr>
                <a:srgbClr val="C00000"/>
              </a:buClr>
              <a:buFont typeface="+mj-lt"/>
              <a:buAutoNum type="arabicPeriod"/>
            </a:pPr>
            <a:r>
              <a:rPr lang="en-US" sz="2600" dirty="0">
                <a:solidFill>
                  <a:srgbClr val="002060"/>
                </a:solidFill>
              </a:rPr>
              <a:t>Explain basic HIV concepts and terms </a:t>
            </a:r>
          </a:p>
          <a:p>
            <a:pPr marL="811043" lvl="1" indent="-514350" defTabSz="914400">
              <a:spcBef>
                <a:spcPts val="0"/>
              </a:spcBef>
              <a:spcAft>
                <a:spcPts val="600"/>
              </a:spcAft>
              <a:buClr>
                <a:srgbClr val="C00000"/>
              </a:buClr>
              <a:buFont typeface="+mj-lt"/>
              <a:buAutoNum type="arabicPeriod"/>
            </a:pPr>
            <a:r>
              <a:rPr lang="en-US" sz="2600" dirty="0">
                <a:solidFill>
                  <a:srgbClr val="002060"/>
                </a:solidFill>
              </a:rPr>
              <a:t>Understand and describe what PEP is </a:t>
            </a:r>
          </a:p>
          <a:p>
            <a:pPr marL="811043" lvl="1" indent="-514350" defTabSz="914400">
              <a:spcBef>
                <a:spcPts val="0"/>
              </a:spcBef>
              <a:spcAft>
                <a:spcPts val="600"/>
              </a:spcAft>
              <a:buClr>
                <a:srgbClr val="C00000"/>
              </a:buClr>
              <a:buFont typeface="+mj-lt"/>
              <a:buAutoNum type="arabicPeriod"/>
            </a:pPr>
            <a:r>
              <a:rPr lang="en-US" sz="2600" dirty="0">
                <a:solidFill>
                  <a:srgbClr val="002060"/>
                </a:solidFill>
              </a:rPr>
              <a:t>Describe the types of exposures that warrant PEP medication</a:t>
            </a:r>
          </a:p>
          <a:p>
            <a:pPr marL="811043" lvl="1" indent="-514350" defTabSz="914400">
              <a:spcBef>
                <a:spcPts val="0"/>
              </a:spcBef>
              <a:spcAft>
                <a:spcPts val="600"/>
              </a:spcAft>
              <a:buClr>
                <a:srgbClr val="C00000"/>
              </a:buClr>
              <a:buFont typeface="+mj-lt"/>
              <a:buAutoNum type="arabicPeriod"/>
            </a:pPr>
            <a:r>
              <a:rPr lang="en-US" sz="2600" dirty="0">
                <a:solidFill>
                  <a:srgbClr val="002060"/>
                </a:solidFill>
              </a:rPr>
              <a:t>Understand PEP initiation and follow-up processes</a:t>
            </a:r>
          </a:p>
          <a:p>
            <a:pPr marL="811043" lvl="1" indent="-514350" defTabSz="914400">
              <a:spcBef>
                <a:spcPts val="0"/>
              </a:spcBef>
              <a:spcAft>
                <a:spcPts val="600"/>
              </a:spcAft>
              <a:buClr>
                <a:srgbClr val="C00000"/>
              </a:buClr>
              <a:buFont typeface="+mj-lt"/>
              <a:buAutoNum type="arabicPeriod"/>
            </a:pPr>
            <a:r>
              <a:rPr lang="en-US" sz="2600" dirty="0">
                <a:solidFill>
                  <a:srgbClr val="002060"/>
                </a:solidFill>
              </a:rPr>
              <a:t>Identify resources to help patients access PEP medication</a:t>
            </a:r>
          </a:p>
        </p:txBody>
      </p:sp>
    </p:spTree>
    <p:extLst>
      <p:ext uri="{BB962C8B-B14F-4D97-AF65-F5344CB8AC3E}">
        <p14:creationId xmlns:p14="http://schemas.microsoft.com/office/powerpoint/2010/main" val="28326664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46578-6408-422D-9962-BF3C16FB253C}"/>
              </a:ext>
            </a:extLst>
          </p:cNvPr>
          <p:cNvSpPr>
            <a:spLocks noGrp="1"/>
          </p:cNvSpPr>
          <p:nvPr>
            <p:ph type="title"/>
          </p:nvPr>
        </p:nvSpPr>
        <p:spPr>
          <a:xfrm>
            <a:off x="609604" y="274639"/>
            <a:ext cx="11087425" cy="1143000"/>
          </a:xfrm>
          <a:prstGeom prst="rect">
            <a:avLst/>
          </a:prstGeom>
        </p:spPr>
        <p:txBody>
          <a:bodyPr anchor="ctr">
            <a:normAutofit/>
          </a:bodyPr>
          <a:lstStyle/>
          <a:p>
            <a:r>
              <a:rPr lang="en-US" dirty="0"/>
              <a:t>Learning Mindset</a:t>
            </a:r>
          </a:p>
        </p:txBody>
      </p:sp>
      <p:graphicFrame>
        <p:nvGraphicFramePr>
          <p:cNvPr id="22" name="Content Placeholder 2" descr="Smart Art which states:&#10;1. We all come from different experiences and lenses of the work. &#10;2. This is a space to ask questions, get guidance, and learn from each other. &#10;3. No one is expected to leave as an expert in HIV care, PrEP, or nPEP. &#10;4. Take what is useful. ">
            <a:extLst>
              <a:ext uri="{FF2B5EF4-FFF2-40B4-BE49-F238E27FC236}">
                <a16:creationId xmlns:a16="http://schemas.microsoft.com/office/drawing/2014/main" id="{40CCB629-F211-4636-BEB0-26E8346CC50A}"/>
              </a:ext>
            </a:extLst>
          </p:cNvPr>
          <p:cNvGraphicFramePr>
            <a:graphicFrameLocks noGrp="1"/>
          </p:cNvGraphicFramePr>
          <p:nvPr>
            <p:ph idx="1"/>
            <p:extLst>
              <p:ext uri="{D42A27DB-BD31-4B8C-83A1-F6EECF244321}">
                <p14:modId xmlns:p14="http://schemas.microsoft.com/office/powerpoint/2010/main" val="388075623"/>
              </p:ext>
            </p:extLst>
          </p:nvPr>
        </p:nvGraphicFramePr>
        <p:xfrm>
          <a:off x="609604" y="1600203"/>
          <a:ext cx="11087425" cy="43672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023917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lumMod val="10000"/>
            <a:lumOff val="90000"/>
            <a:alpha val="11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4" y="274639"/>
            <a:ext cx="11087425" cy="1143000"/>
          </a:xfrm>
          <a:prstGeom prst="rect">
            <a:avLst/>
          </a:prstGeom>
        </p:spPr>
        <p:txBody>
          <a:bodyPr vert="horz" lIns="91290" tIns="45645" rIns="91290" bIns="45645" rtlCol="0" anchor="ctr">
            <a:normAutofit/>
          </a:bodyPr>
          <a:lstStyle/>
          <a:p>
            <a:r>
              <a:rPr lang="en-US" b="0" i="0" kern="1200" cap="none" spc="-100" baseline="0" dirty="0">
                <a:ln>
                  <a:noFill/>
                </a:ln>
                <a:effectLst/>
                <a:latin typeface="+mj-lt"/>
                <a:ea typeface="+mj-ea"/>
                <a:cs typeface="ITC Avant Garde Std Md"/>
              </a:rPr>
              <a:t>Arizona AETC</a:t>
            </a:r>
          </a:p>
        </p:txBody>
      </p:sp>
      <p:sp>
        <p:nvSpPr>
          <p:cNvPr id="3" name="Content Placeholder 2"/>
          <p:cNvSpPr>
            <a:spLocks noGrp="1"/>
          </p:cNvSpPr>
          <p:nvPr>
            <p:ph sz="half" idx="1"/>
          </p:nvPr>
        </p:nvSpPr>
        <p:spPr>
          <a:xfrm>
            <a:off x="609600" y="1536192"/>
            <a:ext cx="4018671" cy="4431308"/>
          </a:xfrm>
          <a:prstGeom prst="rect">
            <a:avLst/>
          </a:prstGeom>
        </p:spPr>
        <p:txBody>
          <a:bodyPr vert="horz" lIns="91290" tIns="45645" rIns="91290" bIns="45645" rtlCol="0">
            <a:normAutofit/>
          </a:bodyPr>
          <a:lstStyle/>
          <a:p>
            <a:pPr marL="0" indent="0" algn="ctr">
              <a:buNone/>
            </a:pPr>
            <a:r>
              <a:rPr lang="en-US" dirty="0"/>
              <a:t>Provide healthcare professionals with the knowledge and skills necessary to provide outstanding care to people with or at risk for HIV.  </a:t>
            </a:r>
          </a:p>
          <a:p>
            <a:pPr marL="0" marR="0" lvl="0" fontAlgn="auto">
              <a:spcAft>
                <a:spcPts val="0"/>
              </a:spcAft>
              <a:buSzTx/>
              <a:tabLst/>
              <a:defRPr/>
            </a:pPr>
            <a:endParaRPr lang="en-US" dirty="0"/>
          </a:p>
        </p:txBody>
      </p:sp>
      <p:grpSp>
        <p:nvGrpSpPr>
          <p:cNvPr id="5" name="Group 4" descr="1. Educational programs about HIV infection for healthcare professionals&#10;2. Clinical training at HIV patient care sites. &#10;3. Timely updates to health care professionals on HIV-related treatment and care issues. &#10;4. Information about HIV service programs and resources. ">
            <a:extLst>
              <a:ext uri="{FF2B5EF4-FFF2-40B4-BE49-F238E27FC236}">
                <a16:creationId xmlns:a16="http://schemas.microsoft.com/office/drawing/2014/main" id="{86BA52BE-605F-2945-AD99-6F075F919CDB}"/>
              </a:ext>
            </a:extLst>
          </p:cNvPr>
          <p:cNvGrpSpPr/>
          <p:nvPr/>
        </p:nvGrpSpPr>
        <p:grpSpPr>
          <a:xfrm>
            <a:off x="5892803" y="1536192"/>
            <a:ext cx="5384799" cy="4431308"/>
            <a:chOff x="5892803" y="1536192"/>
            <a:chExt cx="5384799" cy="4431308"/>
          </a:xfrm>
        </p:grpSpPr>
        <p:sp>
          <p:nvSpPr>
            <p:cNvPr id="6" name="Straight Connector 5">
              <a:extLst>
                <a:ext uri="{FF2B5EF4-FFF2-40B4-BE49-F238E27FC236}">
                  <a16:creationId xmlns:a16="http://schemas.microsoft.com/office/drawing/2014/main" id="{5FA80DFF-2024-DC48-8FA5-504C27CFCDC0}"/>
                </a:ext>
              </a:extLst>
            </p:cNvPr>
            <p:cNvSpPr/>
            <p:nvPr/>
          </p:nvSpPr>
          <p:spPr>
            <a:xfrm>
              <a:off x="5892803" y="1536192"/>
              <a:ext cx="5384799" cy="0"/>
            </a:xfrm>
            <a:prstGeom prst="line">
              <a:avLst/>
            </a:prstGeom>
          </p:spPr>
          <p:style>
            <a:lnRef idx="2">
              <a:schemeClr val="accent6">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7" name="Freeform 6" descr="1. Educational programs about HIV infection for healthcare professionals&#10;2. Clinical training at HIV patient care sites. &#10;3. Timely updates to health care professionals on HIV-related treatment and care issues. &#10;4. Information about HIV service programs and resources. ">
              <a:extLst>
                <a:ext uri="{FF2B5EF4-FFF2-40B4-BE49-F238E27FC236}">
                  <a16:creationId xmlns:a16="http://schemas.microsoft.com/office/drawing/2014/main" id="{B06B2DA9-83E7-F64B-B102-70814E1C04AD}"/>
                </a:ext>
              </a:extLst>
            </p:cNvPr>
            <p:cNvSpPr/>
            <p:nvPr/>
          </p:nvSpPr>
          <p:spPr>
            <a:xfrm>
              <a:off x="5892803" y="1536192"/>
              <a:ext cx="5384799" cy="1107827"/>
            </a:xfrm>
            <a:custGeom>
              <a:avLst/>
              <a:gdLst>
                <a:gd name="connsiteX0" fmla="*/ 0 w 5384799"/>
                <a:gd name="connsiteY0" fmla="*/ 0 h 1107827"/>
                <a:gd name="connsiteX1" fmla="*/ 5384799 w 5384799"/>
                <a:gd name="connsiteY1" fmla="*/ 0 h 1107827"/>
                <a:gd name="connsiteX2" fmla="*/ 5384799 w 5384799"/>
                <a:gd name="connsiteY2" fmla="*/ 1107827 h 1107827"/>
                <a:gd name="connsiteX3" fmla="*/ 0 w 5384799"/>
                <a:gd name="connsiteY3" fmla="*/ 1107827 h 1107827"/>
                <a:gd name="connsiteX4" fmla="*/ 0 w 5384799"/>
                <a:gd name="connsiteY4" fmla="*/ 0 h 1107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4799" h="1107827">
                  <a:moveTo>
                    <a:pt x="0" y="0"/>
                  </a:moveTo>
                  <a:lnTo>
                    <a:pt x="5384799" y="0"/>
                  </a:lnTo>
                  <a:lnTo>
                    <a:pt x="5384799" y="1107827"/>
                  </a:lnTo>
                  <a:lnTo>
                    <a:pt x="0" y="11078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Educational programs about HIV infection for healthcare professionals</a:t>
              </a:r>
            </a:p>
          </p:txBody>
        </p:sp>
        <p:sp>
          <p:nvSpPr>
            <p:cNvPr id="8" name="Straight Connector 7">
              <a:extLst>
                <a:ext uri="{FF2B5EF4-FFF2-40B4-BE49-F238E27FC236}">
                  <a16:creationId xmlns:a16="http://schemas.microsoft.com/office/drawing/2014/main" id="{B58E2044-C06E-FB46-BE79-9D35FB10FCD8}"/>
                </a:ext>
              </a:extLst>
            </p:cNvPr>
            <p:cNvSpPr/>
            <p:nvPr/>
          </p:nvSpPr>
          <p:spPr>
            <a:xfrm>
              <a:off x="5892803" y="2644019"/>
              <a:ext cx="5384799" cy="0"/>
            </a:xfrm>
            <a:prstGeom prst="line">
              <a:avLst/>
            </a:prstGeom>
          </p:spPr>
          <p:style>
            <a:lnRef idx="2">
              <a:schemeClr val="accent6">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10" name="Freeform 9" descr="Clinical training at HIV patient care sites&#10;">
              <a:extLst>
                <a:ext uri="{FF2B5EF4-FFF2-40B4-BE49-F238E27FC236}">
                  <a16:creationId xmlns:a16="http://schemas.microsoft.com/office/drawing/2014/main" id="{6098BB07-0677-9942-A530-9BD4A7B857BA}"/>
                </a:ext>
              </a:extLst>
            </p:cNvPr>
            <p:cNvSpPr/>
            <p:nvPr/>
          </p:nvSpPr>
          <p:spPr>
            <a:xfrm>
              <a:off x="5892803" y="2644019"/>
              <a:ext cx="5384799" cy="1107827"/>
            </a:xfrm>
            <a:custGeom>
              <a:avLst/>
              <a:gdLst>
                <a:gd name="connsiteX0" fmla="*/ 0 w 5384799"/>
                <a:gd name="connsiteY0" fmla="*/ 0 h 1107827"/>
                <a:gd name="connsiteX1" fmla="*/ 5384799 w 5384799"/>
                <a:gd name="connsiteY1" fmla="*/ 0 h 1107827"/>
                <a:gd name="connsiteX2" fmla="*/ 5384799 w 5384799"/>
                <a:gd name="connsiteY2" fmla="*/ 1107827 h 1107827"/>
                <a:gd name="connsiteX3" fmla="*/ 0 w 5384799"/>
                <a:gd name="connsiteY3" fmla="*/ 1107827 h 1107827"/>
                <a:gd name="connsiteX4" fmla="*/ 0 w 5384799"/>
                <a:gd name="connsiteY4" fmla="*/ 0 h 1107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4799" h="1107827">
                  <a:moveTo>
                    <a:pt x="0" y="0"/>
                  </a:moveTo>
                  <a:lnTo>
                    <a:pt x="5384799" y="0"/>
                  </a:lnTo>
                  <a:lnTo>
                    <a:pt x="5384799" y="1107827"/>
                  </a:lnTo>
                  <a:lnTo>
                    <a:pt x="0" y="11078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Clinical training at HIV patient care sites</a:t>
              </a:r>
            </a:p>
          </p:txBody>
        </p:sp>
        <p:sp>
          <p:nvSpPr>
            <p:cNvPr id="11" name="Straight Connector 10">
              <a:extLst>
                <a:ext uri="{FF2B5EF4-FFF2-40B4-BE49-F238E27FC236}">
                  <a16:creationId xmlns:a16="http://schemas.microsoft.com/office/drawing/2014/main" id="{37FFC84D-5247-0B47-AF41-0DF856805046}"/>
                </a:ext>
              </a:extLst>
            </p:cNvPr>
            <p:cNvSpPr/>
            <p:nvPr/>
          </p:nvSpPr>
          <p:spPr>
            <a:xfrm>
              <a:off x="5892803" y="3751846"/>
              <a:ext cx="5384799" cy="0"/>
            </a:xfrm>
            <a:prstGeom prst="line">
              <a:avLst/>
            </a:prstGeom>
          </p:spPr>
          <p:style>
            <a:lnRef idx="2">
              <a:schemeClr val="accent6">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12" name="Freeform 11" descr="Timely updates to health care professionals on HIV-related treatment and care issues&#10;">
              <a:extLst>
                <a:ext uri="{FF2B5EF4-FFF2-40B4-BE49-F238E27FC236}">
                  <a16:creationId xmlns:a16="http://schemas.microsoft.com/office/drawing/2014/main" id="{9E021B75-654F-6644-B201-DCEAED9F03BD}"/>
                </a:ext>
              </a:extLst>
            </p:cNvPr>
            <p:cNvSpPr/>
            <p:nvPr/>
          </p:nvSpPr>
          <p:spPr>
            <a:xfrm>
              <a:off x="5892803" y="3751846"/>
              <a:ext cx="5384799" cy="1107827"/>
            </a:xfrm>
            <a:custGeom>
              <a:avLst/>
              <a:gdLst>
                <a:gd name="connsiteX0" fmla="*/ 0 w 5384799"/>
                <a:gd name="connsiteY0" fmla="*/ 0 h 1107827"/>
                <a:gd name="connsiteX1" fmla="*/ 5384799 w 5384799"/>
                <a:gd name="connsiteY1" fmla="*/ 0 h 1107827"/>
                <a:gd name="connsiteX2" fmla="*/ 5384799 w 5384799"/>
                <a:gd name="connsiteY2" fmla="*/ 1107827 h 1107827"/>
                <a:gd name="connsiteX3" fmla="*/ 0 w 5384799"/>
                <a:gd name="connsiteY3" fmla="*/ 1107827 h 1107827"/>
                <a:gd name="connsiteX4" fmla="*/ 0 w 5384799"/>
                <a:gd name="connsiteY4" fmla="*/ 0 h 1107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4799" h="1107827">
                  <a:moveTo>
                    <a:pt x="0" y="0"/>
                  </a:moveTo>
                  <a:lnTo>
                    <a:pt x="5384799" y="0"/>
                  </a:lnTo>
                  <a:lnTo>
                    <a:pt x="5384799" y="1107827"/>
                  </a:lnTo>
                  <a:lnTo>
                    <a:pt x="0" y="11078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Timely updates to health care professionals on HIV-related treatment and care issues</a:t>
              </a:r>
            </a:p>
          </p:txBody>
        </p:sp>
        <p:sp>
          <p:nvSpPr>
            <p:cNvPr id="13" name="Straight Connector 12">
              <a:extLst>
                <a:ext uri="{FF2B5EF4-FFF2-40B4-BE49-F238E27FC236}">
                  <a16:creationId xmlns:a16="http://schemas.microsoft.com/office/drawing/2014/main" id="{419775F9-EE35-7342-8BAA-861C90BDBFB8}"/>
                </a:ext>
              </a:extLst>
            </p:cNvPr>
            <p:cNvSpPr/>
            <p:nvPr/>
          </p:nvSpPr>
          <p:spPr>
            <a:xfrm>
              <a:off x="5892803" y="4859673"/>
              <a:ext cx="5384799" cy="0"/>
            </a:xfrm>
            <a:prstGeom prst="line">
              <a:avLst/>
            </a:prstGeom>
          </p:spPr>
          <p:style>
            <a:lnRef idx="2">
              <a:schemeClr val="accent6">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14" name="Freeform 13" descr="Information about HIV service programs and resources&#10;">
              <a:extLst>
                <a:ext uri="{FF2B5EF4-FFF2-40B4-BE49-F238E27FC236}">
                  <a16:creationId xmlns:a16="http://schemas.microsoft.com/office/drawing/2014/main" id="{D680E73B-C5DB-7F40-BBED-7D1AFC9E45E9}"/>
                </a:ext>
              </a:extLst>
            </p:cNvPr>
            <p:cNvSpPr/>
            <p:nvPr/>
          </p:nvSpPr>
          <p:spPr>
            <a:xfrm>
              <a:off x="5892803" y="4859673"/>
              <a:ext cx="5384799" cy="1107827"/>
            </a:xfrm>
            <a:custGeom>
              <a:avLst/>
              <a:gdLst>
                <a:gd name="connsiteX0" fmla="*/ 0 w 5384799"/>
                <a:gd name="connsiteY0" fmla="*/ 0 h 1107827"/>
                <a:gd name="connsiteX1" fmla="*/ 5384799 w 5384799"/>
                <a:gd name="connsiteY1" fmla="*/ 0 h 1107827"/>
                <a:gd name="connsiteX2" fmla="*/ 5384799 w 5384799"/>
                <a:gd name="connsiteY2" fmla="*/ 1107827 h 1107827"/>
                <a:gd name="connsiteX3" fmla="*/ 0 w 5384799"/>
                <a:gd name="connsiteY3" fmla="*/ 1107827 h 1107827"/>
                <a:gd name="connsiteX4" fmla="*/ 0 w 5384799"/>
                <a:gd name="connsiteY4" fmla="*/ 0 h 1107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4799" h="1107827">
                  <a:moveTo>
                    <a:pt x="0" y="0"/>
                  </a:moveTo>
                  <a:lnTo>
                    <a:pt x="5384799" y="0"/>
                  </a:lnTo>
                  <a:lnTo>
                    <a:pt x="5384799" y="1107827"/>
                  </a:lnTo>
                  <a:lnTo>
                    <a:pt x="0" y="11078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Information about HIV service programs and resources</a:t>
              </a:r>
            </a:p>
          </p:txBody>
        </p:sp>
      </p:grpSp>
    </p:spTree>
    <p:extLst>
      <p:ext uri="{BB962C8B-B14F-4D97-AF65-F5344CB8AC3E}">
        <p14:creationId xmlns:p14="http://schemas.microsoft.com/office/powerpoint/2010/main" val="8999920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Shape 234"/>
          <p:cNvSpPr txBox="1">
            <a:spLocks noGrp="1"/>
          </p:cNvSpPr>
          <p:nvPr>
            <p:ph type="title"/>
          </p:nvPr>
        </p:nvSpPr>
        <p:spPr>
          <a:xfrm>
            <a:off x="224589" y="83117"/>
            <a:ext cx="8229600" cy="960437"/>
          </a:xfrm>
          <a:prstGeom prst="rect">
            <a:avLst/>
          </a:prstGeom>
          <a:noFill/>
          <a:ln>
            <a:noFill/>
          </a:ln>
        </p:spPr>
        <p:txBody>
          <a:bodyPr vert="horz" lIns="91425" tIns="45700" rIns="91425" bIns="45700" rtlCol="0" anchor="ctr" anchorCtr="0">
            <a:noAutofit/>
          </a:bodyPr>
          <a:lstStyle/>
          <a:p>
            <a:pPr>
              <a:spcBef>
                <a:spcPts val="0"/>
              </a:spcBef>
              <a:buClr>
                <a:srgbClr val="CC0000"/>
              </a:buClr>
              <a:buSzPct val="25000"/>
            </a:pPr>
            <a:r>
              <a:rPr lang="en-US" sz="4400" b="1" dirty="0">
                <a:solidFill>
                  <a:srgbClr val="C00000"/>
                </a:solidFill>
                <a:latin typeface="MV Boli" panose="02000500030200090000" pitchFamily="2" charset="0"/>
                <a:ea typeface="Calibri"/>
                <a:cs typeface="MV Boli" panose="02000500030200090000" pitchFamily="2" charset="0"/>
                <a:sym typeface="Calibri"/>
              </a:rPr>
              <a:t>Petersen HIV Clinic</a:t>
            </a:r>
          </a:p>
        </p:txBody>
      </p:sp>
      <p:pic>
        <p:nvPicPr>
          <p:cNvPr id="236" name="Shape 236" descr="Photo of clinical staff looking at a computer screen "/>
          <p:cNvPicPr preferRelativeResize="0"/>
          <p:nvPr/>
        </p:nvPicPr>
        <p:blipFill rotWithShape="1">
          <a:blip r:embed="rId3">
            <a:alphaModFix/>
          </a:blip>
          <a:srcRect/>
          <a:stretch/>
        </p:blipFill>
        <p:spPr>
          <a:xfrm>
            <a:off x="7516741" y="3590554"/>
            <a:ext cx="3706946" cy="2278128"/>
          </a:xfrm>
          <a:prstGeom prst="rect">
            <a:avLst/>
          </a:prstGeom>
          <a:noFill/>
          <a:ln w="9525" cap="flat" cmpd="sng">
            <a:solidFill>
              <a:srgbClr val="CCCCCC">
                <a:alpha val="0"/>
              </a:srgbClr>
            </a:solidFill>
            <a:prstDash val="solid"/>
            <a:round/>
            <a:headEnd type="none" w="med" len="med"/>
            <a:tailEnd type="none" w="med" len="med"/>
          </a:ln>
        </p:spPr>
      </p:pic>
      <p:pic>
        <p:nvPicPr>
          <p:cNvPr id="5" name="Shape 205" descr="Photo of Ryan White with text that reads, &quot;The Ryn White Program&quot; "/>
          <p:cNvPicPr preferRelativeResize="0"/>
          <p:nvPr/>
        </p:nvPicPr>
        <p:blipFill>
          <a:blip r:embed="rId4">
            <a:alphaModFix/>
          </a:blip>
          <a:stretch>
            <a:fillRect/>
          </a:stretch>
        </p:blipFill>
        <p:spPr>
          <a:xfrm>
            <a:off x="7516741" y="1488332"/>
            <a:ext cx="3706946" cy="1356023"/>
          </a:xfrm>
          <a:prstGeom prst="rect">
            <a:avLst/>
          </a:prstGeom>
          <a:noFill/>
          <a:ln w="9525" cap="flat" cmpd="sng">
            <a:solidFill>
              <a:srgbClr val="B7B7B7"/>
            </a:solidFill>
            <a:prstDash val="solid"/>
            <a:round/>
            <a:headEnd type="none" w="med" len="med"/>
            <a:tailEnd type="none" w="med" len="med"/>
          </a:ln>
        </p:spPr>
      </p:pic>
      <p:sp>
        <p:nvSpPr>
          <p:cNvPr id="3" name="Rectangle 2"/>
          <p:cNvSpPr/>
          <p:nvPr/>
        </p:nvSpPr>
        <p:spPr>
          <a:xfrm>
            <a:off x="224589" y="843499"/>
            <a:ext cx="6705682"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Arial"/>
                <a:ea typeface="+mn-ea"/>
                <a:cs typeface="+mn-cs"/>
              </a:rPr>
              <a:t>‘State of the art medicine with a small clinic feel’</a:t>
            </a:r>
          </a:p>
        </p:txBody>
      </p:sp>
      <p:sp>
        <p:nvSpPr>
          <p:cNvPr id="4" name="TextBox 3"/>
          <p:cNvSpPr txBox="1"/>
          <p:nvPr/>
        </p:nvSpPr>
        <p:spPr>
          <a:xfrm>
            <a:off x="356240" y="1623429"/>
            <a:ext cx="6622076" cy="3785652"/>
          </a:xfrm>
          <a:prstGeom prst="rect">
            <a:avLst/>
          </a:prstGeom>
          <a:noFill/>
        </p:spPr>
        <p:txBody>
          <a:bodyPr wrap="square"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Clinic Profile</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Arial"/>
                <a:ea typeface="+mn-ea"/>
                <a:cs typeface="Arial"/>
              </a:rPr>
              <a:t>HIV Medical Providers: 10</a:t>
            </a:r>
            <a:endPar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Arial"/>
                <a:ea typeface="+mn-ea"/>
                <a:cs typeface="Arial"/>
              </a:rPr>
              <a:t>HIV Program Staff: 18</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Arial"/>
                <a:ea typeface="+mn-ea"/>
                <a:cs typeface="Arial"/>
              </a:rPr>
              <a:t>HIV Patients: ~865</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srgbClr val="002060"/>
                </a:solidFill>
                <a:effectLst/>
                <a:uLnTx/>
                <a:uFillTx/>
                <a:latin typeface="Arial"/>
                <a:ea typeface="+mn-ea"/>
                <a:cs typeface="Arial"/>
              </a:rPr>
              <a:t>PrEP</a:t>
            </a:r>
            <a:r>
              <a:rPr kumimoji="0" lang="en-US" sz="2400" b="0" i="0" u="none" strike="noStrike" kern="1200" cap="none" spc="0" normalizeH="0" baseline="0" noProof="0" dirty="0">
                <a:ln>
                  <a:noFill/>
                </a:ln>
                <a:solidFill>
                  <a:srgbClr val="002060"/>
                </a:solidFill>
                <a:effectLst/>
                <a:uLnTx/>
                <a:uFillTx/>
                <a:latin typeface="Arial"/>
                <a:ea typeface="+mn-ea"/>
                <a:cs typeface="Arial"/>
              </a:rPr>
              <a:t> Patients: ~200</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Arial"/>
                <a:ea typeface="+mn-ea"/>
                <a:cs typeface="Arial"/>
              </a:rPr>
              <a:t>nPEP: &gt;300 (7-14/month)</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6196072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AETC Program master slide template 4x3">
  <a:themeElements>
    <a:clrScheme name="Custom 8">
      <a:dk1>
        <a:srgbClr val="222222"/>
      </a:dk1>
      <a:lt1>
        <a:srgbClr val="FFFFFF"/>
      </a:lt1>
      <a:dk2>
        <a:srgbClr val="1C3768"/>
      </a:dk2>
      <a:lt2>
        <a:srgbClr val="D6D6D6"/>
      </a:lt2>
      <a:accent1>
        <a:srgbClr val="F1A21F"/>
      </a:accent1>
      <a:accent2>
        <a:srgbClr val="8F3E97"/>
      </a:accent2>
      <a:accent3>
        <a:srgbClr val="1EB24B"/>
      </a:accent3>
      <a:accent4>
        <a:srgbClr val="0054A6"/>
      </a:accent4>
      <a:accent5>
        <a:srgbClr val="F37520"/>
      </a:accent5>
      <a:accent6>
        <a:srgbClr val="D6201A"/>
      </a:accent6>
      <a:hlink>
        <a:srgbClr val="478FCC"/>
      </a:hlink>
      <a:folHlink>
        <a:srgbClr val="67798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8">
    <a:dk1>
      <a:srgbClr val="222222"/>
    </a:dk1>
    <a:lt1>
      <a:srgbClr val="FFFFFF"/>
    </a:lt1>
    <a:dk2>
      <a:srgbClr val="1C3768"/>
    </a:dk2>
    <a:lt2>
      <a:srgbClr val="D6D6D6"/>
    </a:lt2>
    <a:accent1>
      <a:srgbClr val="F1A21F"/>
    </a:accent1>
    <a:accent2>
      <a:srgbClr val="8F3E97"/>
    </a:accent2>
    <a:accent3>
      <a:srgbClr val="1EB24B"/>
    </a:accent3>
    <a:accent4>
      <a:srgbClr val="0054A6"/>
    </a:accent4>
    <a:accent5>
      <a:srgbClr val="F37520"/>
    </a:accent5>
    <a:accent6>
      <a:srgbClr val="D6201A"/>
    </a:accent6>
    <a:hlink>
      <a:srgbClr val="478FCC"/>
    </a:hlink>
    <a:folHlink>
      <a:srgbClr val="677983"/>
    </a:folHlink>
  </a:clrScheme>
</a:themeOverride>
</file>

<file path=docProps/app.xml><?xml version="1.0" encoding="utf-8"?>
<Properties xmlns="http://schemas.openxmlformats.org/officeDocument/2006/extended-properties" xmlns:vt="http://schemas.openxmlformats.org/officeDocument/2006/docPropsVTypes">
  <TotalTime>11118</TotalTime>
  <Words>3044</Words>
  <Application>Microsoft Office PowerPoint</Application>
  <PresentationFormat>Widescreen</PresentationFormat>
  <Paragraphs>464</Paragraphs>
  <Slides>50</Slides>
  <Notes>35</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50</vt:i4>
      </vt:variant>
    </vt:vector>
  </HeadingPairs>
  <TitlesOfParts>
    <vt:vector size="63" baseType="lpstr">
      <vt:lpstr>Arial</vt:lpstr>
      <vt:lpstr>Calibri</vt:lpstr>
      <vt:lpstr>Century Gothic</vt:lpstr>
      <vt:lpstr>Courier New</vt:lpstr>
      <vt:lpstr>ITC Avant Garde Std Bk</vt:lpstr>
      <vt:lpstr>MV Boli</vt:lpstr>
      <vt:lpstr>Symbol</vt:lpstr>
      <vt:lpstr>Trebuchet MS</vt:lpstr>
      <vt:lpstr>Verdana</vt:lpstr>
      <vt:lpstr>Wingdings</vt:lpstr>
      <vt:lpstr>Wingdings 3</vt:lpstr>
      <vt:lpstr>AETC Program master slide template 4x3</vt:lpstr>
      <vt:lpstr>Ion</vt:lpstr>
      <vt:lpstr>HIV Post-Exposure Prophylaxis (PEP)</vt:lpstr>
      <vt:lpstr>Disclaimer</vt:lpstr>
      <vt:lpstr>WHO</vt:lpstr>
      <vt:lpstr>WHAT</vt:lpstr>
      <vt:lpstr>WHY</vt:lpstr>
      <vt:lpstr>HOW </vt:lpstr>
      <vt:lpstr>Learning Mindset</vt:lpstr>
      <vt:lpstr>Arizona AETC</vt:lpstr>
      <vt:lpstr>Petersen HIV Clinic</vt:lpstr>
      <vt:lpstr>HIV in the United States </vt:lpstr>
      <vt:lpstr>HIV in Arizona </vt:lpstr>
      <vt:lpstr>HIV Basics  </vt:lpstr>
      <vt:lpstr>HIV Overview – 5-5-5</vt:lpstr>
      <vt:lpstr>5 conditions for transmission</vt:lpstr>
      <vt:lpstr>HIV/AIDS Basics</vt:lpstr>
      <vt:lpstr>HIV/AIDS Basics </vt:lpstr>
      <vt:lpstr>Acute HIV Infection</vt:lpstr>
      <vt:lpstr>Exposure Risks  (average, per episode, involving HIV-infected source patient)</vt:lpstr>
      <vt:lpstr>HIV Testing  </vt:lpstr>
      <vt:lpstr>With the most recent HIV tests, how soon can the virus be detected from the date of contraction?</vt:lpstr>
      <vt:lpstr>4th Generation HIV testing</vt:lpstr>
      <vt:lpstr>HIV Prevention </vt:lpstr>
      <vt:lpstr>True or False: There are pills you can take to prevent getting HIV </vt:lpstr>
      <vt:lpstr>What is Post-Exposure Prophylaxis (PEP)?</vt:lpstr>
      <vt:lpstr>Post-Exposure Prophylaxis (PEP) Regimens </vt:lpstr>
      <vt:lpstr>When is PEP recommended?</vt:lpstr>
      <vt:lpstr>When is PEP NOT recommended?</vt:lpstr>
      <vt:lpstr>When to initiate PEP</vt:lpstr>
      <vt:lpstr>Initiating PEP</vt:lpstr>
      <vt:lpstr>Baseline Testing at Hospital</vt:lpstr>
      <vt:lpstr>Treatment options at Hospital</vt:lpstr>
      <vt:lpstr>Recommended PEP Regimen </vt:lpstr>
      <vt:lpstr>Timing is everything!</vt:lpstr>
      <vt:lpstr>PEP Navigation </vt:lpstr>
      <vt:lpstr>PEP and SACASA</vt:lpstr>
      <vt:lpstr>PEP Process Overview</vt:lpstr>
      <vt:lpstr>What YOU can do </vt:lpstr>
      <vt:lpstr>Share with patient that </vt:lpstr>
      <vt:lpstr>Challenges in Accessing PEP</vt:lpstr>
      <vt:lpstr>True or False: A survivor must complete a SANE exam/medical forensic exam in order to be prescribed PEP and linked to the Petersen Clinic</vt:lpstr>
      <vt:lpstr>Challenges in Accessing PEP at the Pharmacy</vt:lpstr>
      <vt:lpstr>True or False: PEP is most effective if taken every day as directed.</vt:lpstr>
      <vt:lpstr>When not to refer patients to Petersen Clinics </vt:lpstr>
      <vt:lpstr>Three Day Bridge Meds</vt:lpstr>
      <vt:lpstr>Copay Assistance/Free Medications Available!</vt:lpstr>
      <vt:lpstr>Release of Information</vt:lpstr>
      <vt:lpstr>Follow-Up Plan Petersen Clinics</vt:lpstr>
      <vt:lpstr>PEP Follow-up Care at Petersen Clinic</vt:lpstr>
      <vt:lpstr>The PEP STEPs</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HIV Post-Exposure Prophylaxis (PEP)</dc:title>
  <dc:creator>Nigon, Brittany Marie - (bmnigon)</dc:creator>
  <cp:lastModifiedBy>Abascal, Brian</cp:lastModifiedBy>
  <cp:revision>38</cp:revision>
  <dcterms:created xsi:type="dcterms:W3CDTF">2020-06-26T22:25:33Z</dcterms:created>
  <dcterms:modified xsi:type="dcterms:W3CDTF">2020-10-30T21:14:56Z</dcterms:modified>
</cp:coreProperties>
</file>