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61" r:id="rId5"/>
    <p:sldId id="278" r:id="rId6"/>
    <p:sldId id="259" r:id="rId7"/>
    <p:sldId id="274" r:id="rId8"/>
    <p:sldId id="262" r:id="rId9"/>
    <p:sldId id="273" r:id="rId10"/>
    <p:sldId id="263" r:id="rId11"/>
    <p:sldId id="268" r:id="rId12"/>
    <p:sldId id="275" r:id="rId13"/>
    <p:sldId id="276" r:id="rId14"/>
    <p:sldId id="277" r:id="rId15"/>
    <p:sldId id="269" r:id="rId16"/>
    <p:sldId id="279" r:id="rId17"/>
    <p:sldId id="270" r:id="rId18"/>
    <p:sldId id="271" r:id="rId19"/>
    <p:sldId id="265" r:id="rId20"/>
    <p:sldId id="266" r:id="rId21"/>
    <p:sldId id="267" r:id="rId22"/>
    <p:sldId id="272" r:id="rId23"/>
    <p:sldId id="260" r:id="rId24"/>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1C37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53774-2C59-4CF6-A53C-B6C43FAAF546}" v="3" dt="2021-05-06T17:45:20.195"/>
    <p1510:client id="{53F202FA-A84E-4E7D-945F-08E706EB6581}" v="8" dt="2020-07-24T18:09:24.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94" autoAdjust="0"/>
  </p:normalViewPr>
  <p:slideViewPr>
    <p:cSldViewPr snapToGrid="0" snapToObjects="1">
      <p:cViewPr varScale="1">
        <p:scale>
          <a:sx n="121" d="100"/>
          <a:sy n="121" d="100"/>
        </p:scale>
        <p:origin x="1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date_ 05 2021</a:t>
            </a:r>
          </a:p>
        </p:txBody>
      </p:sp>
      <p:sp>
        <p:nvSpPr>
          <p:cNvPr id="4" name="Slide Number Placeholder 3"/>
          <p:cNvSpPr>
            <a:spLocks noGrp="1"/>
          </p:cNvSpPr>
          <p:nvPr>
            <p:ph type="sldNum" sz="quarter" idx="5"/>
          </p:nvPr>
        </p:nvSpPr>
        <p:spPr/>
        <p:txBody>
          <a:bodyPr/>
          <a:lstStyle/>
          <a:p>
            <a:fld id="{2EAF3D7C-E79C-464D-870B-78CB3C2428AA}" type="slidenum">
              <a:rPr lang="en-US" smtClean="0"/>
              <a:t>1</a:t>
            </a:fld>
            <a:endParaRPr lang="en-US"/>
          </a:p>
        </p:txBody>
      </p:sp>
    </p:spTree>
    <p:extLst>
      <p:ext uri="{BB962C8B-B14F-4D97-AF65-F5344CB8AC3E}">
        <p14:creationId xmlns:p14="http://schemas.microsoft.com/office/powerpoint/2010/main" val="208739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60FCEDD-0859-426B-8799-00A4BB8D8E30}" type="slidenum">
              <a:rPr lang="en-US" smtClean="0"/>
              <a:pPr/>
              <a:t>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z="1800"/>
          </a:p>
        </p:txBody>
      </p:sp>
    </p:spTree>
    <p:extLst>
      <p:ext uri="{BB962C8B-B14F-4D97-AF65-F5344CB8AC3E}">
        <p14:creationId xmlns:p14="http://schemas.microsoft.com/office/powerpoint/2010/main" val="363479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E0096-58B6-452F-95F7-D74A7CF87794}" type="slidenum">
              <a:rPr lang="en-US" smtClean="0"/>
              <a:t>11</a:t>
            </a:fld>
            <a:endParaRPr lang="en-US"/>
          </a:p>
        </p:txBody>
      </p:sp>
    </p:spTree>
    <p:extLst>
      <p:ext uri="{BB962C8B-B14F-4D97-AF65-F5344CB8AC3E}">
        <p14:creationId xmlns:p14="http://schemas.microsoft.com/office/powerpoint/2010/main" val="203772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HHS=health and human services</a:t>
            </a:r>
          </a:p>
        </p:txBody>
      </p:sp>
      <p:sp>
        <p:nvSpPr>
          <p:cNvPr id="4" name="Slide Number Placeholder 3"/>
          <p:cNvSpPr>
            <a:spLocks noGrp="1"/>
          </p:cNvSpPr>
          <p:nvPr>
            <p:ph type="sldNum" sz="quarter" idx="5"/>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67026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BB3C604A-C7C7-4E53-86A4-E9C01656F87F}"/>
              </a:ext>
            </a:extLst>
          </p:cNvPr>
          <p:cNvPicPr>
            <a:picLocks noChangeAspect="1"/>
          </p:cNvPicPr>
          <p:nvPr userDrawn="1"/>
        </p:nvPicPr>
        <p:blipFill>
          <a:blip r:embed="rId2"/>
          <a:stretch>
            <a:fillRect/>
          </a:stretch>
        </p:blipFill>
        <p:spPr>
          <a:xfrm>
            <a:off x="685801" y="327781"/>
            <a:ext cx="3791867" cy="11887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picture containing drawing&#10;&#10;Description automatically generated">
            <a:extLst>
              <a:ext uri="{FF2B5EF4-FFF2-40B4-BE49-F238E27FC236}">
                <a16:creationId xmlns:a16="http://schemas.microsoft.com/office/drawing/2014/main" id="{5E18EBB9-F940-4784-AFFB-E1E4C4D68517}"/>
              </a:ext>
            </a:extLst>
          </p:cNvPr>
          <p:cNvPicPr>
            <a:picLocks noChangeAspect="1"/>
          </p:cNvPicPr>
          <p:nvPr userDrawn="1"/>
        </p:nvPicPr>
        <p:blipFill>
          <a:blip r:embed="rId2"/>
          <a:stretch>
            <a:fillRect/>
          </a:stretch>
        </p:blipFill>
        <p:spPr>
          <a:xfrm>
            <a:off x="7076102" y="6150066"/>
            <a:ext cx="1954270" cy="612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D0E64AE-A1A6-4929-98A6-1E73798694C2}"/>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DC4E385-B724-4577-BCB7-3B70BA919930}"/>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45EAD4FD-C7A0-443E-8CEF-A2A93A2AEAF7}"/>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B778B51-2CF7-43C1-83F7-ABDF6DD354D1}"/>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C231DF2-0234-47B8-9219-7A5CC043CA07}"/>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15FB04C-4938-42EB-9440-6210B6D4E0C0}"/>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459" y="6329136"/>
            <a:ext cx="1204572" cy="46207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E571C00-C812-4630-AABC-A42E54C843A9}"/>
              </a:ext>
            </a:extLst>
          </p:cNvPr>
          <p:cNvPicPr>
            <a:picLocks noChangeAspect="1"/>
          </p:cNvPicPr>
          <p:nvPr userDrawn="1"/>
        </p:nvPicPr>
        <p:blipFill>
          <a:blip r:embed="rId3"/>
          <a:stretch>
            <a:fillRect/>
          </a:stretch>
        </p:blipFill>
        <p:spPr>
          <a:xfrm>
            <a:off x="7076102" y="6150066"/>
            <a:ext cx="1954270" cy="6126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exualhealthresearch.org/" TargetMode="External"/><Relationship Id="rId2" Type="http://schemas.openxmlformats.org/officeDocument/2006/relationships/hyperlink" Target="mailto:Randolph.Hubach@okstate.edu" TargetMode="Externa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dsetc.org/nhc" TargetMode="External"/><Relationship Id="rId2" Type="http://schemas.openxmlformats.org/officeDocument/2006/relationships/hyperlink" Target="http://nccc.ucsf.edu/" TargetMode="External"/><Relationship Id="rId1" Type="http://schemas.openxmlformats.org/officeDocument/2006/relationships/slideLayout" Target="../slideLayouts/slideLayout2.xml"/><Relationship Id="rId6" Type="http://schemas.openxmlformats.org/officeDocument/2006/relationships/hyperlink" Target="http://www.scaetc.org/" TargetMode="External"/><Relationship Id="rId5" Type="http://schemas.openxmlformats.org/officeDocument/2006/relationships/hyperlink" Target="mailto:scaetcecho@salud.unm.edu" TargetMode="External"/><Relationship Id="rId4" Type="http://schemas.openxmlformats.org/officeDocument/2006/relationships/hyperlink" Target="https://targethiv.org/library/aetc-national-coordinating-resource-center-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solidFill>
                  <a:schemeClr val="tx1"/>
                </a:solidFill>
              </a:rPr>
              <a:t>Leveraging mHealth, telehealth, and at-home testing in rural areas: Implications for the HIV care continuum</a:t>
            </a:r>
          </a:p>
        </p:txBody>
      </p:sp>
      <p:sp>
        <p:nvSpPr>
          <p:cNvPr id="3" name="Subtitle 2"/>
          <p:cNvSpPr>
            <a:spLocks noGrp="1"/>
          </p:cNvSpPr>
          <p:nvPr>
            <p:ph type="subTitle" idx="1"/>
          </p:nvPr>
        </p:nvSpPr>
        <p:spPr/>
        <p:txBody>
          <a:bodyPr>
            <a:normAutofit/>
          </a:bodyPr>
          <a:lstStyle/>
          <a:p>
            <a:r>
              <a:rPr lang="en-US" sz="1800" dirty="0"/>
              <a:t>Randolph D. Hubach, PhD, MPH</a:t>
            </a:r>
          </a:p>
          <a:p>
            <a:r>
              <a:rPr lang="en-US" sz="1800" dirty="0"/>
              <a:t>Oklahoma State University—Center for Health Sciences</a:t>
            </a:r>
          </a:p>
        </p:txBody>
      </p:sp>
    </p:spTree>
    <p:extLst>
      <p:ext uri="{BB962C8B-B14F-4D97-AF65-F5344CB8AC3E}">
        <p14:creationId xmlns:p14="http://schemas.microsoft.com/office/powerpoint/2010/main" val="176686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Studies &amp; Findings</a:t>
            </a:r>
          </a:p>
        </p:txBody>
      </p:sp>
      <p:sp>
        <p:nvSpPr>
          <p:cNvPr id="4" name="Content Placeholder 2"/>
          <p:cNvSpPr txBox="1">
            <a:spLocks/>
          </p:cNvSpPr>
          <p:nvPr/>
        </p:nvSpPr>
        <p:spPr>
          <a:xfrm>
            <a:off x="457200" y="2114550"/>
            <a:ext cx="6000750" cy="320040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050"/>
          </a:p>
          <a:p>
            <a:pPr marL="0" indent="0">
              <a:buNone/>
            </a:pPr>
            <a:endParaRPr lang="en-US" sz="1500" dirty="0"/>
          </a:p>
        </p:txBody>
      </p:sp>
      <p:pic>
        <p:nvPicPr>
          <p:cNvPr id="5" name="Picture 4"/>
          <p:cNvPicPr>
            <a:picLocks noChangeAspect="1"/>
          </p:cNvPicPr>
          <p:nvPr/>
        </p:nvPicPr>
        <p:blipFill>
          <a:blip r:embed="rId2"/>
          <a:stretch>
            <a:fillRect/>
          </a:stretch>
        </p:blipFill>
        <p:spPr>
          <a:xfrm>
            <a:off x="328020" y="1987036"/>
            <a:ext cx="4379119" cy="2371725"/>
          </a:xfrm>
          <a:prstGeom prst="rect">
            <a:avLst/>
          </a:prstGeom>
        </p:spPr>
      </p:pic>
      <p:sp>
        <p:nvSpPr>
          <p:cNvPr id="6" name="TextBox 5"/>
          <p:cNvSpPr txBox="1"/>
          <p:nvPr/>
        </p:nvSpPr>
        <p:spPr>
          <a:xfrm>
            <a:off x="4065932" y="1803238"/>
            <a:ext cx="4784035" cy="4201150"/>
          </a:xfrm>
          <a:prstGeom prst="rect">
            <a:avLst/>
          </a:prstGeom>
          <a:noFill/>
        </p:spPr>
        <p:txBody>
          <a:bodyPr wrap="square" rtlCol="0">
            <a:spAutoFit/>
          </a:bodyPr>
          <a:lstStyle/>
          <a:p>
            <a:pPr marL="214313" indent="-214313">
              <a:buFont typeface="Arial" panose="020B0604020202020204" pitchFamily="34" charset="0"/>
              <a:buChar char="•"/>
            </a:pPr>
            <a:r>
              <a:rPr lang="en-US" sz="2400" dirty="0"/>
              <a:t>Breakdowns in the </a:t>
            </a:r>
            <a:r>
              <a:rPr lang="en-US" sz="2400" dirty="0" err="1"/>
              <a:t>PrEP</a:t>
            </a:r>
            <a:r>
              <a:rPr lang="en-US" sz="2400" dirty="0"/>
              <a:t> continuum for rural MSM</a:t>
            </a:r>
          </a:p>
          <a:p>
            <a:pPr marL="214313" indent="-214313">
              <a:buFont typeface="Arial" panose="020B0604020202020204" pitchFamily="34" charset="0"/>
              <a:buChar char="•"/>
            </a:pPr>
            <a:r>
              <a:rPr lang="en-US" sz="2400" dirty="0"/>
              <a:t>Low uptake among rural MSM</a:t>
            </a:r>
          </a:p>
          <a:p>
            <a:pPr marL="214313" indent="-214313">
              <a:buFont typeface="Arial" panose="020B0604020202020204" pitchFamily="34" charset="0"/>
              <a:buChar char="•"/>
            </a:pPr>
            <a:r>
              <a:rPr lang="en-US" sz="2400" dirty="0"/>
              <a:t>Geographic isolation</a:t>
            </a:r>
          </a:p>
          <a:p>
            <a:pPr marL="557213" lvl="1" indent="-214313">
              <a:buFont typeface="Arial" panose="020B0604020202020204" pitchFamily="34" charset="0"/>
              <a:buChar char="•"/>
            </a:pPr>
            <a:r>
              <a:rPr lang="en-US" sz="2400" dirty="0"/>
              <a:t>Access to providers</a:t>
            </a:r>
          </a:p>
          <a:p>
            <a:pPr marL="557213" lvl="1" indent="-214313">
              <a:buFont typeface="Arial" panose="020B0604020202020204" pitchFamily="34" charset="0"/>
              <a:buChar char="•"/>
            </a:pPr>
            <a:r>
              <a:rPr lang="en-US" sz="2400" dirty="0"/>
              <a:t>LGBT-sensitive medical care</a:t>
            </a:r>
          </a:p>
          <a:p>
            <a:pPr marL="214313" indent="-214313">
              <a:buFont typeface="Arial" panose="020B0604020202020204" pitchFamily="34" charset="0"/>
              <a:buChar char="•"/>
            </a:pPr>
            <a:r>
              <a:rPr lang="en-US" sz="2400" dirty="0"/>
              <a:t>Limited HIV &amp; STI screening </a:t>
            </a:r>
          </a:p>
          <a:p>
            <a:pPr marL="214313" indent="-214313">
              <a:buFont typeface="Arial" panose="020B0604020202020204" pitchFamily="34" charset="0"/>
              <a:buChar char="•"/>
            </a:pPr>
            <a:r>
              <a:rPr lang="en-US" sz="2400" dirty="0" err="1"/>
              <a:t>PrEP</a:t>
            </a:r>
            <a:r>
              <a:rPr lang="en-US" sz="2400" dirty="0"/>
              <a:t> and HIV-related stigma</a:t>
            </a:r>
          </a:p>
          <a:p>
            <a:pPr marL="557213" lvl="1" indent="-214313">
              <a:buFont typeface="Arial" panose="020B0604020202020204" pitchFamily="34" charset="0"/>
              <a:buChar char="•"/>
            </a:pPr>
            <a:r>
              <a:rPr lang="en-US" sz="2400" dirty="0"/>
              <a:t>Structural level</a:t>
            </a:r>
          </a:p>
          <a:p>
            <a:pPr marL="557213" lvl="1" indent="-214313">
              <a:buFont typeface="Arial" panose="020B0604020202020204" pitchFamily="34" charset="0"/>
              <a:buChar char="•"/>
            </a:pPr>
            <a:r>
              <a:rPr lang="en-US" sz="2400" dirty="0"/>
              <a:t>Within group</a:t>
            </a:r>
          </a:p>
          <a:p>
            <a:pPr marL="557213" lvl="1"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219012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Studies </a:t>
            </a:r>
            <a:br>
              <a:rPr lang="en-US" dirty="0"/>
            </a:br>
            <a:r>
              <a:rPr lang="en-US" dirty="0"/>
              <a:t>&amp; Findings</a:t>
            </a:r>
          </a:p>
        </p:txBody>
      </p:sp>
      <p:pic>
        <p:nvPicPr>
          <p:cNvPr id="4" name="Picture 3"/>
          <p:cNvPicPr>
            <a:picLocks noChangeAspect="1"/>
          </p:cNvPicPr>
          <p:nvPr/>
        </p:nvPicPr>
        <p:blipFill>
          <a:blip r:embed="rId3"/>
          <a:stretch>
            <a:fillRect/>
          </a:stretch>
        </p:blipFill>
        <p:spPr>
          <a:xfrm>
            <a:off x="4572000" y="274639"/>
            <a:ext cx="4104631" cy="1716668"/>
          </a:xfrm>
          <a:prstGeom prst="rect">
            <a:avLst/>
          </a:prstGeom>
        </p:spPr>
      </p:pic>
      <p:sp>
        <p:nvSpPr>
          <p:cNvPr id="5" name="TextBox 4"/>
          <p:cNvSpPr txBox="1"/>
          <p:nvPr/>
        </p:nvSpPr>
        <p:spPr>
          <a:xfrm>
            <a:off x="611260" y="2115821"/>
            <a:ext cx="8315569" cy="4154984"/>
          </a:xfrm>
          <a:prstGeom prst="rect">
            <a:avLst/>
          </a:prstGeom>
          <a:noFill/>
        </p:spPr>
        <p:txBody>
          <a:bodyPr wrap="square" rtlCol="0">
            <a:spAutoFit/>
          </a:bodyPr>
          <a:lstStyle/>
          <a:p>
            <a:pPr marL="214313" indent="-214313">
              <a:buFont typeface="Arial" panose="020B0604020202020204" pitchFamily="34" charset="0"/>
              <a:buChar char="•"/>
            </a:pPr>
            <a:r>
              <a:rPr lang="en-US" sz="2400" dirty="0"/>
              <a:t>Aimed to predict what influences MSM to inform their providers of their sexual behaviors</a:t>
            </a:r>
          </a:p>
          <a:p>
            <a:pPr marL="214313" indent="-214313">
              <a:buFont typeface="Arial" panose="020B0604020202020204" pitchFamily="34" charset="0"/>
              <a:buChar char="•"/>
            </a:pPr>
            <a:r>
              <a:rPr lang="en-US" sz="2400" dirty="0"/>
              <a:t>Age</a:t>
            </a:r>
          </a:p>
          <a:p>
            <a:pPr marL="557213" lvl="1" indent="-214313">
              <a:buFont typeface="Arial" panose="020B0604020202020204" pitchFamily="34" charset="0"/>
              <a:buChar char="•"/>
            </a:pPr>
            <a:r>
              <a:rPr lang="en-US" sz="2400" dirty="0"/>
              <a:t>For every year decrease in age, the odds were 4% higher that a participant inform their provider</a:t>
            </a:r>
          </a:p>
          <a:p>
            <a:pPr marL="214313" indent="-214313">
              <a:buFont typeface="Arial" panose="020B0604020202020204" pitchFamily="34" charset="0"/>
              <a:buChar char="•"/>
            </a:pPr>
            <a:r>
              <a:rPr lang="en-US" sz="2400" dirty="0"/>
              <a:t>Level of disclosure</a:t>
            </a:r>
          </a:p>
          <a:p>
            <a:pPr marL="557213" lvl="1" indent="-214313">
              <a:buFont typeface="Arial" panose="020B0604020202020204" pitchFamily="34" charset="0"/>
              <a:buChar char="•"/>
            </a:pPr>
            <a:r>
              <a:rPr lang="en-US" sz="2400" dirty="0"/>
              <a:t>For every unit decrease in NOS-D (overall disclosure in one’s life) there was a 3% decrease in the odds that a person would disclose to a provider</a:t>
            </a:r>
          </a:p>
          <a:p>
            <a:pPr marL="557213" lvl="1" indent="-214313">
              <a:buFont typeface="Arial" panose="020B0604020202020204" pitchFamily="34" charset="0"/>
              <a:buChar char="•"/>
            </a:pPr>
            <a:r>
              <a:rPr lang="en-US" sz="2400" dirty="0"/>
              <a:t>Disclosure to medical providers vs mental health providers</a:t>
            </a:r>
          </a:p>
        </p:txBody>
      </p:sp>
    </p:spTree>
    <p:extLst>
      <p:ext uri="{BB962C8B-B14F-4D97-AF65-F5344CB8AC3E}">
        <p14:creationId xmlns:p14="http://schemas.microsoft.com/office/powerpoint/2010/main" val="288505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132521" y="1425934"/>
            <a:ext cx="8640249" cy="4723406"/>
          </a:xfrm>
        </p:spPr>
        <p:txBody>
          <a:bodyPr>
            <a:noAutofit/>
          </a:bodyPr>
          <a:lstStyle/>
          <a:p>
            <a:pPr>
              <a:buFont typeface="Wingdings" panose="05000000000000000000" pitchFamily="2" charset="2"/>
              <a:buChar char="v"/>
            </a:pPr>
            <a:r>
              <a:rPr lang="en-US" sz="2800" dirty="0"/>
              <a:t>Telemedicine Appeal</a:t>
            </a:r>
          </a:p>
          <a:p>
            <a:pPr lvl="1">
              <a:buFont typeface="Wingdings" panose="05000000000000000000" pitchFamily="2" charset="2"/>
              <a:buChar char="v"/>
            </a:pPr>
            <a:r>
              <a:rPr lang="en-US" sz="2400" dirty="0"/>
              <a:t>Negative experiences with medical and mental health providers within their communities that led to them 1) seeking another provider within an urban center or 2) falling out of routine necessary care</a:t>
            </a:r>
          </a:p>
          <a:p>
            <a:pPr lvl="1">
              <a:buFont typeface="Wingdings" panose="05000000000000000000" pitchFamily="2" charset="2"/>
              <a:buChar char="v"/>
            </a:pPr>
            <a:r>
              <a:rPr lang="en-US" sz="2400" dirty="0"/>
              <a:t>Ability to utilize telemedicine to overcome known barriers to care, such as distance to a local provider or specialist, was appealing</a:t>
            </a:r>
          </a:p>
          <a:p>
            <a:pPr marL="150876" lvl="1" indent="0" algn="ctr">
              <a:buNone/>
            </a:pPr>
            <a:r>
              <a:rPr lang="en-US" sz="1800" i="1" dirty="0">
                <a:solidFill>
                  <a:schemeClr val="accent1">
                    <a:lumMod val="75000"/>
                  </a:schemeClr>
                </a:solidFill>
              </a:rPr>
              <a:t> </a:t>
            </a:r>
            <a:endParaRPr lang="en-US" sz="1800" dirty="0"/>
          </a:p>
        </p:txBody>
      </p:sp>
    </p:spTree>
    <p:extLst>
      <p:ext uri="{BB962C8B-B14F-4D97-AF65-F5344CB8AC3E}">
        <p14:creationId xmlns:p14="http://schemas.microsoft.com/office/powerpoint/2010/main" val="297577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132521" y="1124854"/>
            <a:ext cx="8640249" cy="4723406"/>
          </a:xfrm>
        </p:spPr>
        <p:txBody>
          <a:bodyPr>
            <a:noAutofit/>
          </a:bodyPr>
          <a:lstStyle/>
          <a:p>
            <a:pPr>
              <a:buFont typeface="Wingdings" panose="05000000000000000000" pitchFamily="2" charset="2"/>
              <a:buChar char="v"/>
            </a:pPr>
            <a:r>
              <a:rPr lang="en-US" i="1" dirty="0">
                <a:solidFill>
                  <a:schemeClr val="accent1">
                    <a:lumMod val="75000"/>
                  </a:schemeClr>
                </a:solidFill>
              </a:rPr>
              <a:t>There is a community clinic here (rural Oklahoma town)… but after the first visit, they dumped me as a client or as a patient because they didn't want to see me because they're a somehow Christian-oriented organization and they didn't want me there because I'm gay… but it's very frustrating and then I went through 4 years with no healthcare at all. Now I go to Tulsa to a clinic. I love them, but it's an obstacle to get there.</a:t>
            </a:r>
          </a:p>
          <a:p>
            <a:pPr marL="150876" lvl="1" indent="0">
              <a:buNone/>
            </a:pPr>
            <a:r>
              <a:rPr lang="en-US" sz="2400" i="1" dirty="0">
                <a:solidFill>
                  <a:schemeClr val="accent1">
                    <a:lumMod val="75000"/>
                  </a:schemeClr>
                </a:solidFill>
              </a:rPr>
              <a:t>Well for probably about 15, or more than 15 years, I haven't had steady medical care… at the same time I was getting diabetes. So you know when you go five years with diabetes without getting medical care it would be a gift from the universe to be able to do it by video conferencing online.</a:t>
            </a:r>
            <a:endParaRPr lang="en-US" sz="2400" dirty="0"/>
          </a:p>
        </p:txBody>
      </p:sp>
    </p:spTree>
    <p:extLst>
      <p:ext uri="{BB962C8B-B14F-4D97-AF65-F5344CB8AC3E}">
        <p14:creationId xmlns:p14="http://schemas.microsoft.com/office/powerpoint/2010/main" val="401689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sz="2600" dirty="0"/>
              <a:t>Telemedicine Appeal</a:t>
            </a:r>
          </a:p>
          <a:p>
            <a:pPr lvl="1">
              <a:buFont typeface="Wingdings" panose="05000000000000000000" pitchFamily="2" charset="2"/>
              <a:buChar char="v"/>
            </a:pPr>
            <a:r>
              <a:rPr lang="en-US" sz="2600" dirty="0"/>
              <a:t>Access to knowledgeable and affirming providers</a:t>
            </a:r>
          </a:p>
          <a:p>
            <a:pPr marL="150876" lvl="1" indent="0" algn="ctr">
              <a:buNone/>
            </a:pPr>
            <a:endParaRPr lang="en-US" i="1" dirty="0">
              <a:solidFill>
                <a:schemeClr val="accent1">
                  <a:lumMod val="75000"/>
                </a:schemeClr>
              </a:solidFill>
            </a:endParaRPr>
          </a:p>
          <a:p>
            <a:pPr marL="150876" lvl="1" indent="0" algn="ctr">
              <a:buNone/>
            </a:pPr>
            <a:r>
              <a:rPr lang="en-US" sz="2600" i="1" dirty="0">
                <a:solidFill>
                  <a:schemeClr val="accent1">
                    <a:lumMod val="75000"/>
                  </a:schemeClr>
                </a:solidFill>
              </a:rPr>
              <a:t>This kind of goes back into being comfortable with somebody who does specialize or has experience with LGBTQ health in addition to saving time, trying to find somebody </a:t>
            </a:r>
            <a:r>
              <a:rPr lang="en-US" sz="2600" i="1" dirty="0" err="1">
                <a:solidFill>
                  <a:schemeClr val="accent1">
                    <a:lumMod val="75000"/>
                  </a:schemeClr>
                </a:solidFill>
              </a:rPr>
              <a:t>‘cause</a:t>
            </a:r>
            <a:r>
              <a:rPr lang="en-US" sz="2600" i="1" dirty="0">
                <a:solidFill>
                  <a:schemeClr val="accent1">
                    <a:lumMod val="75000"/>
                  </a:schemeClr>
                </a:solidFill>
              </a:rPr>
              <a:t> it's the closest specialist is an hour away versus a telehealth appointment and that's </a:t>
            </a:r>
            <a:r>
              <a:rPr lang="en-US" sz="2600" i="1" dirty="0" err="1">
                <a:solidFill>
                  <a:schemeClr val="accent1">
                    <a:lumMod val="75000"/>
                  </a:schemeClr>
                </a:solidFill>
              </a:rPr>
              <a:t>gonna</a:t>
            </a:r>
            <a:r>
              <a:rPr lang="en-US" sz="2600" i="1" dirty="0">
                <a:solidFill>
                  <a:schemeClr val="accent1">
                    <a:lumMod val="75000"/>
                  </a:schemeClr>
                </a:solidFill>
              </a:rPr>
              <a:t> really impact the ease of access.</a:t>
            </a:r>
          </a:p>
          <a:p>
            <a:pPr marL="150876" lvl="1" indent="0" algn="ctr">
              <a:buNone/>
            </a:pPr>
            <a:endParaRPr lang="en-US" sz="900" i="1" dirty="0">
              <a:solidFill>
                <a:schemeClr val="accent1">
                  <a:lumMod val="75000"/>
                </a:schemeClr>
              </a:solidFill>
            </a:endParaRPr>
          </a:p>
          <a:p>
            <a:pPr marL="150876" lvl="1" indent="0" algn="ctr">
              <a:buNone/>
            </a:pPr>
            <a:r>
              <a:rPr lang="en-US" sz="2600" i="1" dirty="0" err="1">
                <a:solidFill>
                  <a:schemeClr val="accent1">
                    <a:lumMod val="75000"/>
                  </a:schemeClr>
                </a:solidFill>
              </a:rPr>
              <a:t>‘Cause</a:t>
            </a:r>
            <a:r>
              <a:rPr lang="en-US" sz="2600" i="1" dirty="0">
                <a:solidFill>
                  <a:schemeClr val="accent1">
                    <a:lumMod val="75000"/>
                  </a:schemeClr>
                </a:solidFill>
              </a:rPr>
              <a:t> going into a doctor's office with that kind of thing (sexual health concern). And especially from a rural area, sometimes you don't know what kind of doctor you're going to have. So it's hard to ask them those kinds of questions</a:t>
            </a:r>
            <a:endParaRPr lang="en-US" sz="2600" dirty="0"/>
          </a:p>
        </p:txBody>
      </p:sp>
    </p:spTree>
    <p:extLst>
      <p:ext uri="{BB962C8B-B14F-4D97-AF65-F5344CB8AC3E}">
        <p14:creationId xmlns:p14="http://schemas.microsoft.com/office/powerpoint/2010/main" val="280033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312234" y="1600203"/>
            <a:ext cx="8564137" cy="4611026"/>
          </a:xfrm>
        </p:spPr>
        <p:txBody>
          <a:bodyPr>
            <a:normAutofit fontScale="92500" lnSpcReduction="10000"/>
          </a:bodyPr>
          <a:lstStyle/>
          <a:p>
            <a:pPr>
              <a:buFont typeface="Wingdings" panose="05000000000000000000" pitchFamily="2" charset="2"/>
              <a:buChar char="v"/>
            </a:pPr>
            <a:r>
              <a:rPr lang="en-US" sz="2600" dirty="0"/>
              <a:t>Telemedicine Appeal</a:t>
            </a:r>
          </a:p>
          <a:p>
            <a:pPr lvl="1">
              <a:buFont typeface="Wingdings" panose="05000000000000000000" pitchFamily="2" charset="2"/>
              <a:buChar char="v"/>
            </a:pPr>
            <a:r>
              <a:rPr lang="en-US" sz="2600" dirty="0"/>
              <a:t>Enhances patient-provider communication</a:t>
            </a:r>
          </a:p>
          <a:p>
            <a:pPr marL="150876" lvl="1" indent="0" algn="ctr">
              <a:buNone/>
            </a:pPr>
            <a:endParaRPr lang="en-US" sz="1100" i="1" dirty="0">
              <a:solidFill>
                <a:schemeClr val="accent1">
                  <a:lumMod val="75000"/>
                </a:schemeClr>
              </a:solidFill>
            </a:endParaRPr>
          </a:p>
          <a:p>
            <a:pPr marL="150876" lvl="1" indent="0" algn="ctr">
              <a:buNone/>
            </a:pPr>
            <a:r>
              <a:rPr lang="en-US" sz="2600" i="1" dirty="0">
                <a:solidFill>
                  <a:schemeClr val="accent1">
                    <a:lumMod val="75000"/>
                  </a:schemeClr>
                </a:solidFill>
              </a:rPr>
              <a:t>I'm from a rural town in southeastern Oklahoma where this sort of thing (discussing sexual orientation/behavior), I would not be comfortable talking to with the doctor I have there.</a:t>
            </a:r>
          </a:p>
          <a:p>
            <a:pPr marL="150876" lvl="1" indent="0" algn="ctr">
              <a:buNone/>
            </a:pPr>
            <a:endParaRPr lang="en-US" sz="900" i="1" dirty="0">
              <a:solidFill>
                <a:schemeClr val="accent1">
                  <a:lumMod val="75000"/>
                </a:schemeClr>
              </a:solidFill>
            </a:endParaRPr>
          </a:p>
          <a:p>
            <a:pPr marL="150876" lvl="1" indent="0" algn="ctr">
              <a:buNone/>
            </a:pPr>
            <a:r>
              <a:rPr lang="en-US" sz="2600" i="1" dirty="0">
                <a:solidFill>
                  <a:schemeClr val="accent1">
                    <a:lumMod val="75000"/>
                  </a:schemeClr>
                </a:solidFill>
              </a:rPr>
              <a:t>I think it would make me more willing to, or more comfortable with it, to be honest with you. Um, I think with him not being in the same room would, uh, be a little more, uh, soothing I guess so that you're not, uh, apprehensive about disclosing anything, Talking to somebody on the internet is easier than saying something to their face while they're in person.</a:t>
            </a:r>
          </a:p>
        </p:txBody>
      </p:sp>
    </p:spTree>
    <p:extLst>
      <p:ext uri="{BB962C8B-B14F-4D97-AF65-F5344CB8AC3E}">
        <p14:creationId xmlns:p14="http://schemas.microsoft.com/office/powerpoint/2010/main" val="245795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a:xfrm>
            <a:off x="205410" y="1520193"/>
            <a:ext cx="8567362" cy="4893362"/>
          </a:xfrm>
        </p:spPr>
        <p:txBody>
          <a:bodyPr/>
          <a:lstStyle/>
          <a:p>
            <a:pPr marL="114112" indent="0">
              <a:buNone/>
            </a:pPr>
            <a:r>
              <a:rPr lang="en-US" dirty="0"/>
              <a:t>At-Home Testing Appeal</a:t>
            </a:r>
          </a:p>
          <a:p>
            <a:pPr lvl="1">
              <a:buFont typeface="Wingdings" panose="05000000000000000000" pitchFamily="2" charset="2"/>
              <a:buChar char="§"/>
            </a:pPr>
            <a:r>
              <a:rPr lang="en-US" dirty="0"/>
              <a:t>Access to testing programs that were</a:t>
            </a:r>
          </a:p>
          <a:p>
            <a:pPr lvl="2">
              <a:buFont typeface="Arial" panose="020B0604020202020204" pitchFamily="34" charset="0"/>
              <a:buChar char="•"/>
            </a:pPr>
            <a:r>
              <a:rPr lang="en-US" sz="2200" dirty="0"/>
              <a:t>Convenient, reliable, to the extent possible confidential</a:t>
            </a:r>
          </a:p>
          <a:p>
            <a:pPr lvl="2">
              <a:buFont typeface="Wingdings" panose="05000000000000000000" pitchFamily="2" charset="2"/>
              <a:buChar char="v"/>
            </a:pPr>
            <a:endParaRPr lang="en-US" sz="1350" dirty="0"/>
          </a:p>
          <a:p>
            <a:pPr marL="288036" lvl="2" indent="0" algn="ctr">
              <a:spcBef>
                <a:spcPts val="0"/>
              </a:spcBef>
              <a:buNone/>
            </a:pPr>
            <a:r>
              <a:rPr lang="en-US" sz="2400" i="1" dirty="0">
                <a:solidFill>
                  <a:schemeClr val="accent1">
                    <a:lumMod val="75000"/>
                  </a:schemeClr>
                </a:solidFill>
              </a:rPr>
              <a:t>I would just feel awkward, like going into a store and buying, buying [sic] it like at my pharmacy or something. I don’t think I would feel comfortable checking out with that. Um, yeah, so just getting it in the mail where it’s just in a box and you can just open it. It’s a lot easier.</a:t>
            </a:r>
          </a:p>
        </p:txBody>
      </p:sp>
      <p:pic>
        <p:nvPicPr>
          <p:cNvPr id="4" name="Picture 3">
            <a:extLst>
              <a:ext uri="{FF2B5EF4-FFF2-40B4-BE49-F238E27FC236}">
                <a16:creationId xmlns:a16="http://schemas.microsoft.com/office/drawing/2014/main" id="{DF892967-B9B9-4DCB-BE1D-495130EF9175}"/>
              </a:ext>
            </a:extLst>
          </p:cNvPr>
          <p:cNvPicPr>
            <a:picLocks noChangeAspect="1"/>
          </p:cNvPicPr>
          <p:nvPr/>
        </p:nvPicPr>
        <p:blipFill>
          <a:blip r:embed="rId2"/>
          <a:stretch>
            <a:fillRect/>
          </a:stretch>
        </p:blipFill>
        <p:spPr>
          <a:xfrm>
            <a:off x="857768" y="4990305"/>
            <a:ext cx="2832100" cy="1593056"/>
          </a:xfrm>
          <a:prstGeom prst="rect">
            <a:avLst/>
          </a:prstGeom>
        </p:spPr>
      </p:pic>
    </p:spTree>
    <p:extLst>
      <p:ext uri="{BB962C8B-B14F-4D97-AF65-F5344CB8AC3E}">
        <p14:creationId xmlns:p14="http://schemas.microsoft.com/office/powerpoint/2010/main" val="143996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CB28-2D9F-42BD-96B3-35098E054FF2}"/>
              </a:ext>
            </a:extLst>
          </p:cNvPr>
          <p:cNvSpPr>
            <a:spLocks noGrp="1"/>
          </p:cNvSpPr>
          <p:nvPr>
            <p:ph type="title"/>
          </p:nvPr>
        </p:nvSpPr>
        <p:spPr/>
        <p:txBody>
          <a:bodyPr/>
          <a:lstStyle/>
          <a:p>
            <a:r>
              <a:rPr lang="en-US" dirty="0"/>
              <a:t>Implications</a:t>
            </a:r>
          </a:p>
        </p:txBody>
      </p:sp>
      <p:pic>
        <p:nvPicPr>
          <p:cNvPr id="5" name="Picture 4">
            <a:extLst>
              <a:ext uri="{FF2B5EF4-FFF2-40B4-BE49-F238E27FC236}">
                <a16:creationId xmlns:a16="http://schemas.microsoft.com/office/drawing/2014/main" id="{9F534691-C06C-49F5-80C1-23620FC11025}"/>
              </a:ext>
            </a:extLst>
          </p:cNvPr>
          <p:cNvPicPr>
            <a:picLocks noChangeAspect="1"/>
          </p:cNvPicPr>
          <p:nvPr/>
        </p:nvPicPr>
        <p:blipFill>
          <a:blip r:embed="rId2"/>
          <a:stretch>
            <a:fillRect/>
          </a:stretch>
        </p:blipFill>
        <p:spPr>
          <a:xfrm>
            <a:off x="344238" y="1417639"/>
            <a:ext cx="5966540" cy="5004339"/>
          </a:xfrm>
          <a:prstGeom prst="rect">
            <a:avLst/>
          </a:prstGeom>
        </p:spPr>
      </p:pic>
      <p:pic>
        <p:nvPicPr>
          <p:cNvPr id="4" name="Picture 3">
            <a:extLst>
              <a:ext uri="{FF2B5EF4-FFF2-40B4-BE49-F238E27FC236}">
                <a16:creationId xmlns:a16="http://schemas.microsoft.com/office/drawing/2014/main" id="{9D49859D-F46B-474D-81B7-DC98BAD4B78F}"/>
              </a:ext>
            </a:extLst>
          </p:cNvPr>
          <p:cNvPicPr>
            <a:picLocks noChangeAspect="1"/>
          </p:cNvPicPr>
          <p:nvPr/>
        </p:nvPicPr>
        <p:blipFill>
          <a:blip r:embed="rId3"/>
          <a:stretch>
            <a:fillRect/>
          </a:stretch>
        </p:blipFill>
        <p:spPr>
          <a:xfrm>
            <a:off x="3406140" y="1060172"/>
            <a:ext cx="5485901" cy="1830697"/>
          </a:xfrm>
          <a:prstGeom prst="rect">
            <a:avLst/>
          </a:prstGeom>
        </p:spPr>
      </p:pic>
    </p:spTree>
    <p:extLst>
      <p:ext uri="{BB962C8B-B14F-4D97-AF65-F5344CB8AC3E}">
        <p14:creationId xmlns:p14="http://schemas.microsoft.com/office/powerpoint/2010/main" val="3600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494524" y="1417640"/>
            <a:ext cx="7909558" cy="4800280"/>
          </a:xfrm>
        </p:spPr>
        <p:txBody>
          <a:bodyPr>
            <a:normAutofit lnSpcReduction="10000"/>
          </a:bodyPr>
          <a:lstStyle/>
          <a:p>
            <a:pPr>
              <a:buFont typeface="Wingdings" panose="05000000000000000000" pitchFamily="2" charset="2"/>
              <a:buChar char="v"/>
            </a:pPr>
            <a:r>
              <a:rPr lang="en-US" dirty="0"/>
              <a:t>COVID-19 and HIV</a:t>
            </a:r>
          </a:p>
          <a:p>
            <a:pPr lvl="1">
              <a:buFont typeface="Wingdings" panose="05000000000000000000" pitchFamily="2" charset="2"/>
              <a:buChar char="§"/>
            </a:pPr>
            <a:r>
              <a:rPr lang="en-US" dirty="0"/>
              <a:t>Recent ramp up of telemedicine due to COVID-19 has led some rural populations to recently experience telemedicine visits for linkage to their care provider</a:t>
            </a:r>
          </a:p>
          <a:p>
            <a:pPr lvl="1">
              <a:buFont typeface="Wingdings" panose="05000000000000000000" pitchFamily="2" charset="2"/>
              <a:buChar char="§"/>
            </a:pPr>
            <a:r>
              <a:rPr lang="en-US" dirty="0"/>
              <a:t>Has led to a greater need for virtual healthcare services and advancements in telehealth and telemedicine services being provided</a:t>
            </a:r>
          </a:p>
          <a:p>
            <a:pPr lvl="1">
              <a:buFont typeface="Wingdings" panose="05000000000000000000" pitchFamily="2" charset="2"/>
              <a:buChar char="§"/>
            </a:pPr>
            <a:r>
              <a:rPr lang="en-US" dirty="0"/>
              <a:t>Increasing primary and secondary prevention activities to rural at-risk populations</a:t>
            </a:r>
          </a:p>
          <a:p>
            <a:pPr lvl="1">
              <a:buFont typeface="Wingdings" panose="05000000000000000000" pitchFamily="2" charset="2"/>
              <a:buChar char="§"/>
            </a:pPr>
            <a:r>
              <a:rPr lang="en-US" dirty="0"/>
              <a:t>HHS allocated $20 million for expansion of telehealth services </a:t>
            </a:r>
          </a:p>
          <a:p>
            <a:pPr lvl="1">
              <a:buFont typeface="Wingdings" panose="05000000000000000000" pitchFamily="2" charset="2"/>
              <a:buChar char="§"/>
            </a:pPr>
            <a:r>
              <a:rPr lang="en-US" dirty="0"/>
              <a:t>Potential paradigm shift in the delivery of care for rural and underserved populations in the near future</a:t>
            </a:r>
          </a:p>
        </p:txBody>
      </p:sp>
      <p:pic>
        <p:nvPicPr>
          <p:cNvPr id="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520" y="2885"/>
            <a:ext cx="3746109" cy="187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45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299" y="4452754"/>
            <a:ext cx="7659687" cy="1168401"/>
          </a:xfrm>
        </p:spPr>
        <p:txBody>
          <a:bodyPr/>
          <a:lstStyle/>
          <a:p>
            <a:r>
              <a:rPr lang="en-US" dirty="0"/>
              <a:t>Thank You</a:t>
            </a:r>
          </a:p>
        </p:txBody>
      </p:sp>
      <p:sp>
        <p:nvSpPr>
          <p:cNvPr id="5" name="Text Placeholder 4"/>
          <p:cNvSpPr>
            <a:spLocks noGrp="1"/>
          </p:cNvSpPr>
          <p:nvPr>
            <p:ph type="body" idx="1"/>
          </p:nvPr>
        </p:nvSpPr>
        <p:spPr>
          <a:xfrm>
            <a:off x="722317" y="1553633"/>
            <a:ext cx="6135687" cy="2607550"/>
          </a:xfrm>
        </p:spPr>
        <p:txBody>
          <a:bodyPr/>
          <a:lstStyle/>
          <a:p>
            <a:r>
              <a:rPr lang="en-US" dirty="0">
                <a:hlinkClick r:id="rId2"/>
              </a:rPr>
              <a:t>Randolph.Hubach@okstate.edu</a:t>
            </a:r>
            <a:endParaRPr lang="en-US" dirty="0"/>
          </a:p>
          <a:p>
            <a:endParaRPr lang="en-US" dirty="0"/>
          </a:p>
          <a:p>
            <a:r>
              <a:rPr lang="en-US" dirty="0">
                <a:hlinkClick r:id="rId3"/>
              </a:rPr>
              <a:t>https://www.sexualhealthresearch.org</a:t>
            </a:r>
            <a:r>
              <a:rPr lang="en-US" dirty="0"/>
              <a:t> </a:t>
            </a:r>
          </a:p>
        </p:txBody>
      </p:sp>
      <p:pic>
        <p:nvPicPr>
          <p:cNvPr id="6" name="Picture 5"/>
          <p:cNvPicPr>
            <a:picLocks noChangeAspect="1"/>
          </p:cNvPicPr>
          <p:nvPr/>
        </p:nvPicPr>
        <p:blipFill>
          <a:blip r:embed="rId4"/>
          <a:stretch>
            <a:fillRect/>
          </a:stretch>
        </p:blipFill>
        <p:spPr>
          <a:xfrm>
            <a:off x="4855271" y="706519"/>
            <a:ext cx="3586367" cy="2400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8887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7DB0-1646-43EC-8F1B-ED33B15468B6}"/>
              </a:ext>
            </a:extLst>
          </p:cNvPr>
          <p:cNvSpPr>
            <a:spLocks noGrp="1"/>
          </p:cNvSpPr>
          <p:nvPr>
            <p:ph type="title"/>
          </p:nvPr>
        </p:nvSpPr>
        <p:spPr/>
        <p:txBody>
          <a:bodyPr/>
          <a:lstStyle/>
          <a:p>
            <a:pPr algn="ctr"/>
            <a:r>
              <a:rPr lang="en-US" dirty="0">
                <a:latin typeface="Bahnschrift SemiCondensed" panose="020B0502040204020203" pitchFamily="34" charset="0"/>
              </a:rPr>
              <a:t>Conflict of Interest Disclosure Statement </a:t>
            </a:r>
          </a:p>
        </p:txBody>
      </p:sp>
      <p:sp>
        <p:nvSpPr>
          <p:cNvPr id="3" name="Content Placeholder 2">
            <a:extLst>
              <a:ext uri="{FF2B5EF4-FFF2-40B4-BE49-F238E27FC236}">
                <a16:creationId xmlns:a16="http://schemas.microsoft.com/office/drawing/2014/main" id="{22F73A4A-2E6C-4A5D-86A2-A14EDD5F52C1}"/>
              </a:ext>
            </a:extLst>
          </p:cNvPr>
          <p:cNvSpPr>
            <a:spLocks noGrp="1"/>
          </p:cNvSpPr>
          <p:nvPr>
            <p:ph idx="1"/>
          </p:nvPr>
        </p:nvSpPr>
        <p:spPr/>
        <p:txBody>
          <a:bodyPr vert="horz" lIns="91290" tIns="45645" rIns="91290" bIns="45645" rtlCol="0" anchor="t">
            <a:normAutofit/>
          </a:bodyPr>
          <a:lstStyle/>
          <a:p>
            <a:pPr marL="342265" indent="-227965"/>
            <a:r>
              <a:rPr lang="en-US" sz="2800" dirty="0">
                <a:latin typeface="Bahnschrift SemiCondensed" panose="020B0502040204020203" pitchFamily="34" charset="0"/>
                <a:ea typeface="+mn-lt"/>
                <a:cs typeface="+mn-lt"/>
              </a:rPr>
              <a:t>The presenter has no conflicts to declare.</a:t>
            </a:r>
          </a:p>
          <a:p>
            <a:pPr marL="342265" indent="-227965"/>
            <a:endParaRPr lang="en-US" dirty="0"/>
          </a:p>
        </p:txBody>
      </p:sp>
      <p:sp>
        <p:nvSpPr>
          <p:cNvPr id="5" name="TextBox 4">
            <a:extLst>
              <a:ext uri="{FF2B5EF4-FFF2-40B4-BE49-F238E27FC236}">
                <a16:creationId xmlns:a16="http://schemas.microsoft.com/office/drawing/2014/main" id="{910F5DF0-E3BA-4F17-871C-CF12DF0E77C0}"/>
              </a:ext>
            </a:extLst>
          </p:cNvPr>
          <p:cNvSpPr txBox="1"/>
          <p:nvPr/>
        </p:nvSpPr>
        <p:spPr>
          <a:xfrm>
            <a:off x="355600" y="5283200"/>
            <a:ext cx="841717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298346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71F1-1627-42BE-9373-A4E73C66AA1E}"/>
              </a:ext>
            </a:extLst>
          </p:cNvPr>
          <p:cNvSpPr>
            <a:spLocks noGrp="1"/>
          </p:cNvSpPr>
          <p:nvPr>
            <p:ph type="title"/>
          </p:nvPr>
        </p:nvSpPr>
        <p:spPr/>
        <p:txBody>
          <a:bodyPr/>
          <a:lstStyle/>
          <a:p>
            <a:r>
              <a:rPr lang="en-US" dirty="0"/>
              <a:t>Resources </a:t>
            </a:r>
          </a:p>
        </p:txBody>
      </p:sp>
      <p:sp>
        <p:nvSpPr>
          <p:cNvPr id="4" name="Content Placeholder 5">
            <a:extLst>
              <a:ext uri="{FF2B5EF4-FFF2-40B4-BE49-F238E27FC236}">
                <a16:creationId xmlns:a16="http://schemas.microsoft.com/office/drawing/2014/main" id="{2195209D-978A-4430-8082-9E7EDF680DCE}"/>
              </a:ext>
            </a:extLst>
          </p:cNvPr>
          <p:cNvSpPr txBox="1">
            <a:spLocks/>
          </p:cNvSpPr>
          <p:nvPr/>
        </p:nvSpPr>
        <p:spPr>
          <a:xfrm>
            <a:off x="0" y="1748425"/>
            <a:ext cx="4743450" cy="3771900"/>
          </a:xfrm>
          <a:prstGeom prst="rect">
            <a:avLst/>
          </a:prstGeom>
        </p:spPr>
        <p:txBody>
          <a:bodyPr vert="horz" lIns="91290" tIns="45645" rIns="91290" bIns="45645" rtlCol="0">
            <a:noAutofit/>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200" dirty="0"/>
              <a:t>National Clinical Consultation Center </a:t>
            </a:r>
            <a:r>
              <a:rPr lang="en-US" sz="2200" dirty="0">
                <a:hlinkClick r:id="rId2"/>
              </a:rPr>
              <a:t>http://nccc.ucsf.edu/</a:t>
            </a:r>
            <a:endParaRPr lang="en-US" sz="220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2000" dirty="0"/>
          </a:p>
          <a:p>
            <a:r>
              <a:rPr lang="en-US" dirty="0"/>
              <a:t>AETC National HIV Curriculum </a:t>
            </a:r>
            <a:r>
              <a:rPr lang="en-US" dirty="0">
                <a:hlinkClick r:id="rId3"/>
              </a:rPr>
              <a:t>https://aidsetc.org/nhc</a:t>
            </a:r>
            <a:endParaRPr lang="en-US" dirty="0"/>
          </a:p>
          <a:p>
            <a:endParaRPr lang="en-US" dirty="0"/>
          </a:p>
        </p:txBody>
      </p:sp>
      <p:sp>
        <p:nvSpPr>
          <p:cNvPr id="5" name="Content Placeholder 6">
            <a:extLst>
              <a:ext uri="{FF2B5EF4-FFF2-40B4-BE49-F238E27FC236}">
                <a16:creationId xmlns:a16="http://schemas.microsoft.com/office/drawing/2014/main" id="{DB6B7B44-BDA0-4E23-B149-51671B34239B}"/>
              </a:ext>
            </a:extLst>
          </p:cNvPr>
          <p:cNvSpPr txBox="1">
            <a:spLocks/>
          </p:cNvSpPr>
          <p:nvPr/>
        </p:nvSpPr>
        <p:spPr>
          <a:xfrm>
            <a:off x="4629150" y="1748425"/>
            <a:ext cx="4451278" cy="3618374"/>
          </a:xfrm>
          <a:prstGeom prst="rect">
            <a:avLst/>
          </a:prstGeom>
        </p:spPr>
        <p:txBody>
          <a:bodyPr>
            <a:noAutofit/>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AETC National Coordinating Resource Center </a:t>
            </a:r>
            <a:r>
              <a:rPr lang="en-US" dirty="0">
                <a:hlinkClick r:id="rId4"/>
              </a:rPr>
              <a:t>https://targethiv.org/library/aetc-national-coordinating-resource-center-0</a:t>
            </a:r>
            <a:endParaRPr lang="en-US" dirty="0"/>
          </a:p>
          <a:p>
            <a:endParaRPr lang="en-US" sz="2000" dirty="0"/>
          </a:p>
          <a:p>
            <a:r>
              <a:rPr lang="en-US" dirty="0"/>
              <a:t>Additional trainings </a:t>
            </a:r>
            <a:r>
              <a:rPr lang="en-US" dirty="0">
                <a:hlinkClick r:id="rId5"/>
              </a:rPr>
              <a:t>scaetcecho@salud.unm.edu</a:t>
            </a:r>
            <a:endParaRPr lang="en-US" dirty="0"/>
          </a:p>
          <a:p>
            <a:endParaRPr lang="en-US" sz="2000" dirty="0"/>
          </a:p>
          <a:p>
            <a:r>
              <a:rPr lang="en-US" dirty="0">
                <a:hlinkClick r:id="rId6"/>
              </a:rPr>
              <a:t>www.SCAETC.org</a:t>
            </a:r>
            <a:endParaRPr lang="en-US" dirty="0"/>
          </a:p>
          <a:p>
            <a:endParaRPr lang="en-US" sz="2200" dirty="0"/>
          </a:p>
        </p:txBody>
      </p:sp>
    </p:spTree>
    <p:extLst>
      <p:ext uri="{BB962C8B-B14F-4D97-AF65-F5344CB8AC3E}">
        <p14:creationId xmlns:p14="http://schemas.microsoft.com/office/powerpoint/2010/main" val="399795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7E19-7796-4CED-B3B7-160FF232C758}"/>
              </a:ext>
            </a:extLst>
          </p:cNvPr>
          <p:cNvSpPr>
            <a:spLocks noGrp="1"/>
          </p:cNvSpPr>
          <p:nvPr>
            <p:ph type="title"/>
          </p:nvPr>
        </p:nvSpPr>
        <p:spPr/>
        <p:txBody>
          <a:bodyPr/>
          <a:lstStyle/>
          <a:p>
            <a:pPr algn="ctr"/>
            <a:r>
              <a:rPr lang="en-US" dirty="0"/>
              <a:t>Learning Objectives </a:t>
            </a:r>
          </a:p>
        </p:txBody>
      </p:sp>
      <p:sp>
        <p:nvSpPr>
          <p:cNvPr id="3" name="Content Placeholder 2">
            <a:extLst>
              <a:ext uri="{FF2B5EF4-FFF2-40B4-BE49-F238E27FC236}">
                <a16:creationId xmlns:a16="http://schemas.microsoft.com/office/drawing/2014/main" id="{A91DDA5D-273A-4809-B517-E410C63E619C}"/>
              </a:ext>
            </a:extLst>
          </p:cNvPr>
          <p:cNvSpPr>
            <a:spLocks noGrp="1"/>
          </p:cNvSpPr>
          <p:nvPr>
            <p:ph idx="1"/>
          </p:nvPr>
        </p:nvSpPr>
        <p:spPr/>
        <p:txBody>
          <a:bodyPr/>
          <a:lstStyle/>
          <a:p>
            <a:pPr marL="571312" lvl="0" indent="-457200">
              <a:buFont typeface="+mj-lt"/>
              <a:buAutoNum type="arabicPeriod"/>
            </a:pPr>
            <a:r>
              <a:rPr lang="en-US" dirty="0"/>
              <a:t>Assess health inequities in relation to accessing culturally competent medical care. </a:t>
            </a:r>
          </a:p>
          <a:p>
            <a:pPr marL="571312" lvl="0" indent="-457200">
              <a:buFont typeface="+mj-lt"/>
              <a:buAutoNum type="arabicPeriod"/>
            </a:pPr>
            <a:endParaRPr lang="en-US" sz="800" dirty="0"/>
          </a:p>
          <a:p>
            <a:pPr marL="571312" lvl="0" indent="-457200">
              <a:buFont typeface="+mj-lt"/>
              <a:buAutoNum type="arabicPeriod"/>
            </a:pPr>
            <a:r>
              <a:rPr lang="en-US" dirty="0"/>
              <a:t>Evaluate the role of rurality and cultural norms on primary, secondary, and tertiary HIV prevention intervention. </a:t>
            </a:r>
          </a:p>
          <a:p>
            <a:pPr marL="571312" lvl="0" indent="-457200">
              <a:buFont typeface="+mj-lt"/>
              <a:buAutoNum type="arabicPeriod"/>
            </a:pPr>
            <a:endParaRPr lang="en-US" sz="800" dirty="0"/>
          </a:p>
          <a:p>
            <a:pPr marL="571312" lvl="0" indent="-457200">
              <a:buFont typeface="+mj-lt"/>
              <a:buAutoNum type="arabicPeriod"/>
            </a:pPr>
            <a:r>
              <a:rPr lang="en-US" dirty="0"/>
              <a:t>Identify shifting paradigms in HIV care and related public health/medical intervention. </a:t>
            </a:r>
          </a:p>
          <a:p>
            <a:endParaRPr lang="en-US" dirty="0"/>
          </a:p>
        </p:txBody>
      </p:sp>
    </p:spTree>
    <p:extLst>
      <p:ext uri="{BB962C8B-B14F-4D97-AF65-F5344CB8AC3E}">
        <p14:creationId xmlns:p14="http://schemas.microsoft.com/office/powerpoint/2010/main" val="143626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Ending the Epidemic: </a:t>
            </a:r>
            <a:br>
              <a:rPr lang="en-US" dirty="0"/>
            </a:br>
            <a:r>
              <a:rPr lang="en-US" dirty="0"/>
              <a:t>A Plan for America</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7456" y="1600203"/>
            <a:ext cx="8123814" cy="4283941"/>
          </a:xfrm>
          <a:prstGeom prst="rect">
            <a:avLst/>
          </a:prstGeom>
        </p:spPr>
      </p:pic>
    </p:spTree>
    <p:extLst>
      <p:ext uri="{BB962C8B-B14F-4D97-AF65-F5344CB8AC3E}">
        <p14:creationId xmlns:p14="http://schemas.microsoft.com/office/powerpoint/2010/main" val="59151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78ACD8-7312-4F94-BE15-D738B4C4DF1C}"/>
              </a:ext>
            </a:extLst>
          </p:cNvPr>
          <p:cNvPicPr>
            <a:picLocks noChangeAspect="1"/>
          </p:cNvPicPr>
          <p:nvPr/>
        </p:nvPicPr>
        <p:blipFill>
          <a:blip r:embed="rId2"/>
          <a:stretch>
            <a:fillRect/>
          </a:stretch>
        </p:blipFill>
        <p:spPr>
          <a:xfrm>
            <a:off x="0" y="113122"/>
            <a:ext cx="9144000" cy="5129075"/>
          </a:xfrm>
          <a:prstGeom prst="rect">
            <a:avLst/>
          </a:prstGeom>
        </p:spPr>
      </p:pic>
    </p:spTree>
    <p:extLst>
      <p:ext uri="{BB962C8B-B14F-4D97-AF65-F5344CB8AC3E}">
        <p14:creationId xmlns:p14="http://schemas.microsoft.com/office/powerpoint/2010/main" val="305698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a:t>Role of Place: Rural Health</a:t>
            </a:r>
            <a:endParaRPr lang="en-US" dirty="0">
              <a:solidFill>
                <a:srgbClr val="FF9595"/>
              </a:solidFill>
            </a:endParaRPr>
          </a:p>
        </p:txBody>
      </p:sp>
      <p:sp>
        <p:nvSpPr>
          <p:cNvPr id="4099" name="Rectangle 3"/>
          <p:cNvSpPr>
            <a:spLocks noGrp="1" noChangeArrowheads="1"/>
          </p:cNvSpPr>
          <p:nvPr>
            <p:ph idx="1"/>
          </p:nvPr>
        </p:nvSpPr>
        <p:spPr>
          <a:xfrm>
            <a:off x="901338" y="2171700"/>
            <a:ext cx="7236822" cy="3371850"/>
          </a:xfrm>
        </p:spPr>
        <p:txBody>
          <a:bodyPr>
            <a:noAutofit/>
          </a:bodyPr>
          <a:lstStyle/>
          <a:p>
            <a:pPr marL="285750" indent="-285750">
              <a:buFont typeface="Wingdings" panose="05000000000000000000" pitchFamily="2" charset="2"/>
              <a:buChar char="§"/>
            </a:pPr>
            <a:r>
              <a:rPr lang="en-US" dirty="0"/>
              <a:t>Current debate on what is urban and what is rural</a:t>
            </a:r>
          </a:p>
          <a:p>
            <a:pPr marL="0" indent="0">
              <a:buNone/>
            </a:pPr>
            <a:endParaRPr lang="en-US" sz="800" dirty="0"/>
          </a:p>
          <a:p>
            <a:pPr marL="285750" indent="-285750"/>
            <a:r>
              <a:rPr lang="en-US" dirty="0"/>
              <a:t>Classification shortcomings</a:t>
            </a:r>
          </a:p>
          <a:p>
            <a:pPr marL="0" indent="0">
              <a:buNone/>
            </a:pPr>
            <a:endParaRPr lang="en-US" sz="800" dirty="0"/>
          </a:p>
          <a:p>
            <a:pPr marL="285750" indent="-285750"/>
            <a:r>
              <a:rPr lang="en-US" dirty="0"/>
              <a:t>New approach: “How rural is it?”</a:t>
            </a:r>
          </a:p>
          <a:p>
            <a:pPr lvl="1">
              <a:buFont typeface="Arial" panose="020B0604020202020204" pitchFamily="34" charset="0"/>
              <a:buChar char="•"/>
            </a:pPr>
            <a:r>
              <a:rPr lang="en-US" sz="2400" dirty="0"/>
              <a:t>Accounts for population size, density, distance to metropolitan areas</a:t>
            </a:r>
          </a:p>
          <a:p>
            <a:pPr marL="410805" lvl="1" indent="0">
              <a:buNone/>
            </a:pPr>
            <a:endParaRPr lang="en-US" sz="800" dirty="0"/>
          </a:p>
          <a:p>
            <a:pPr marL="285750" indent="-285750"/>
            <a:r>
              <a:rPr lang="en-US" dirty="0"/>
              <a:t>Extreme rurality is absent from most areas</a:t>
            </a:r>
          </a:p>
        </p:txBody>
      </p:sp>
    </p:spTree>
    <p:extLst>
      <p:ext uri="{BB962C8B-B14F-4D97-AF65-F5344CB8AC3E}">
        <p14:creationId xmlns:p14="http://schemas.microsoft.com/office/powerpoint/2010/main" val="213874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 y="436099"/>
            <a:ext cx="7543800" cy="1088068"/>
          </a:xfrm>
        </p:spPr>
        <p:txBody>
          <a:bodyPr>
            <a:normAutofit/>
          </a:bodyPr>
          <a:lstStyle/>
          <a:p>
            <a:r>
              <a:rPr lang="en-US" dirty="0"/>
              <a:t>Background</a:t>
            </a:r>
          </a:p>
        </p:txBody>
      </p:sp>
      <p:sp>
        <p:nvSpPr>
          <p:cNvPr id="3" name="Content Placeholder 2"/>
          <p:cNvSpPr>
            <a:spLocks noGrp="1"/>
          </p:cNvSpPr>
          <p:nvPr>
            <p:ph idx="1"/>
          </p:nvPr>
        </p:nvSpPr>
        <p:spPr>
          <a:xfrm>
            <a:off x="424071" y="1477617"/>
            <a:ext cx="8333628" cy="4704522"/>
          </a:xfrm>
        </p:spPr>
        <p:txBody>
          <a:bodyPr>
            <a:normAutofit/>
          </a:bodyPr>
          <a:lstStyle/>
          <a:p>
            <a:pPr marL="114112" indent="0">
              <a:buNone/>
            </a:pPr>
            <a:r>
              <a:rPr lang="en-US" dirty="0"/>
              <a:t>Rural populations</a:t>
            </a:r>
          </a:p>
          <a:p>
            <a:pPr lvl="1">
              <a:buFont typeface="Wingdings" panose="05000000000000000000" pitchFamily="2" charset="2"/>
              <a:buChar char="§"/>
            </a:pPr>
            <a:r>
              <a:rPr lang="en-US" dirty="0"/>
              <a:t>Experience numerous barriers to medical and mental health care</a:t>
            </a:r>
          </a:p>
          <a:p>
            <a:pPr lvl="2">
              <a:buFont typeface="Arial" panose="020B0604020202020204" pitchFamily="34" charset="0"/>
              <a:buChar char="•"/>
            </a:pPr>
            <a:r>
              <a:rPr lang="en-US" sz="2100" dirty="0"/>
              <a:t>Less likely to be engaged than their urban counterparts</a:t>
            </a:r>
          </a:p>
          <a:p>
            <a:pPr lvl="1">
              <a:buFont typeface="Wingdings" panose="05000000000000000000" pitchFamily="2" charset="2"/>
              <a:buChar char="§"/>
            </a:pPr>
            <a:r>
              <a:rPr lang="en-US" dirty="0"/>
              <a:t>Lack of access to affirming providers</a:t>
            </a:r>
          </a:p>
          <a:p>
            <a:pPr lvl="1">
              <a:buFont typeface="Wingdings" panose="05000000000000000000" pitchFamily="2" charset="2"/>
              <a:buChar char="§"/>
            </a:pPr>
            <a:r>
              <a:rPr lang="en-US" dirty="0"/>
              <a:t>↑ Substance use; ↓ mental health—including loneliness and isolation</a:t>
            </a:r>
          </a:p>
          <a:p>
            <a:pPr lvl="1">
              <a:buFont typeface="Wingdings" panose="05000000000000000000" pitchFamily="2" charset="2"/>
              <a:buChar char="§"/>
            </a:pPr>
            <a:r>
              <a:rPr lang="en-US" dirty="0"/>
              <a:t>↓ access to HIV testing</a:t>
            </a:r>
          </a:p>
          <a:p>
            <a:pPr lvl="1">
              <a:buFont typeface="Wingdings" panose="05000000000000000000" pitchFamily="2" charset="2"/>
              <a:buChar char="§"/>
            </a:pPr>
            <a:endParaRPr lang="en-US" dirty="0"/>
          </a:p>
          <a:p>
            <a:pPr>
              <a:buFont typeface="Wingdings" panose="05000000000000000000" pitchFamily="2" charset="2"/>
              <a:buChar char="§"/>
            </a:pPr>
            <a:r>
              <a:rPr lang="en-US" dirty="0"/>
              <a:t>Telemedicine and mHealth</a:t>
            </a:r>
          </a:p>
          <a:p>
            <a:pPr>
              <a:buFont typeface="Wingdings" panose="05000000000000000000" pitchFamily="2" charset="2"/>
              <a:buChar char="§"/>
            </a:pPr>
            <a:r>
              <a:rPr lang="en-US" dirty="0"/>
              <a:t>At-home testing</a:t>
            </a:r>
          </a:p>
          <a:p>
            <a:pPr marL="493776" lvl="1" indent="-342900">
              <a:buFont typeface="Wingdings" panose="05000000000000000000" pitchFamily="2" charset="2"/>
              <a:buChar char="§"/>
            </a:pPr>
            <a:endParaRPr lang="en-US" dirty="0"/>
          </a:p>
          <a:p>
            <a:pPr marL="114112" indent="0">
              <a:buNone/>
            </a:pPr>
            <a:endParaRPr lang="en-US" dirty="0"/>
          </a:p>
          <a:p>
            <a:pPr>
              <a:buFont typeface="Wingdings" panose="05000000000000000000" pitchFamily="2" charset="2"/>
              <a:buChar char="v"/>
            </a:pPr>
            <a:endParaRPr lang="en-US" dirty="0"/>
          </a:p>
        </p:txBody>
      </p:sp>
      <p:pic>
        <p:nvPicPr>
          <p:cNvPr id="2052" name="Picture 4"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85" b="-1"/>
          <a:stretch/>
        </p:blipFill>
        <p:spPr bwMode="auto">
          <a:xfrm>
            <a:off x="6406367" y="348768"/>
            <a:ext cx="2351332" cy="126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4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lnSpcReduction="10000"/>
          </a:bodyPr>
          <a:lstStyle/>
          <a:p>
            <a:pPr marL="114112" indent="0">
              <a:buNone/>
            </a:pPr>
            <a:r>
              <a:rPr lang="en-US" sz="2800" dirty="0"/>
              <a:t>Rural Context</a:t>
            </a:r>
          </a:p>
          <a:p>
            <a:pPr lvl="1">
              <a:buFont typeface="Wingdings" panose="05000000000000000000" pitchFamily="2" charset="2"/>
              <a:buChar char="§"/>
            </a:pPr>
            <a:r>
              <a:rPr lang="en-US" sz="2400" dirty="0"/>
              <a:t>Geographic estrangement from other men who have sex with men (MSM)</a:t>
            </a:r>
          </a:p>
          <a:p>
            <a:pPr lvl="2">
              <a:buFont typeface="Arial" panose="020B0604020202020204" pitchFamily="34" charset="0"/>
              <a:buChar char="•"/>
            </a:pPr>
            <a:r>
              <a:rPr lang="en-US" sz="2400" dirty="0"/>
              <a:t>Estrangement from venues that serve gay and bisexual men</a:t>
            </a:r>
          </a:p>
          <a:p>
            <a:pPr lvl="1">
              <a:buFont typeface="Wingdings" panose="05000000000000000000" pitchFamily="2" charset="2"/>
              <a:buChar char="§"/>
            </a:pPr>
            <a:r>
              <a:rPr lang="en-US" sz="2400" dirty="0"/>
              <a:t>Medical and mental health shortage areas</a:t>
            </a:r>
          </a:p>
          <a:p>
            <a:pPr lvl="1">
              <a:buFont typeface="Wingdings" panose="05000000000000000000" pitchFamily="2" charset="2"/>
              <a:buChar char="§"/>
            </a:pPr>
            <a:r>
              <a:rPr lang="en-US" sz="2400" dirty="0"/>
              <a:t>Systemic homophobia</a:t>
            </a:r>
          </a:p>
          <a:p>
            <a:pPr lvl="1">
              <a:buFont typeface="Wingdings" panose="05000000000000000000" pitchFamily="2" charset="2"/>
              <a:buChar char="§"/>
            </a:pPr>
            <a:r>
              <a:rPr lang="en-US" sz="2400" dirty="0"/>
              <a:t>Structural stigma</a:t>
            </a:r>
          </a:p>
          <a:p>
            <a:pPr lvl="1">
              <a:buFont typeface="Wingdings" panose="05000000000000000000" pitchFamily="2" charset="2"/>
              <a:buChar char="§"/>
            </a:pPr>
            <a:r>
              <a:rPr lang="en-US" sz="2400" dirty="0"/>
              <a:t>May not identify as “gay” or “bisexual” and thus may not include themselves as a member of LGBT community</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29624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Ending the Epidemic: </a:t>
            </a:r>
            <a:br>
              <a:rPr lang="en-US" dirty="0"/>
            </a:br>
            <a:r>
              <a:rPr lang="en-US" dirty="0"/>
              <a:t>A Plan for America</a:t>
            </a:r>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604299" y="1718090"/>
            <a:ext cx="8016240" cy="4169334"/>
          </a:xfrm>
          <a:prstGeom prst="rect">
            <a:avLst/>
          </a:prstGeom>
        </p:spPr>
      </p:pic>
    </p:spTree>
    <p:extLst>
      <p:ext uri="{BB962C8B-B14F-4D97-AF65-F5344CB8AC3E}">
        <p14:creationId xmlns:p14="http://schemas.microsoft.com/office/powerpoint/2010/main" val="440096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8056F5114B814682AD1CD9A3D3BE5E" ma:contentTypeVersion="12" ma:contentTypeDescription="Create a new document." ma:contentTypeScope="" ma:versionID="c820cb38f6bbdbd2f5e0f67b4b267ddd">
  <xsd:schema xmlns:xsd="http://www.w3.org/2001/XMLSchema" xmlns:xs="http://www.w3.org/2001/XMLSchema" xmlns:p="http://schemas.microsoft.com/office/2006/metadata/properties" xmlns:ns1="http://schemas.microsoft.com/sharepoint/v3" xmlns:ns3="031f78b1-d06b-4cd2-a985-4c7dd46458a3" targetNamespace="http://schemas.microsoft.com/office/2006/metadata/properties" ma:root="true" ma:fieldsID="30c686ded6ff7a8fd31a1f1cd5c0967d" ns1:_="" ns3:_="">
    <xsd:import namespace="http://schemas.microsoft.com/sharepoint/v3"/>
    <xsd:import namespace="031f78b1-d06b-4cd2-a985-4c7dd46458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f78b1-d06b-4cd2-a985-4c7dd4645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5041C0-1479-4B4E-8D8F-FFCEC67F88EC}">
  <ds:schemaRefs>
    <ds:schemaRef ds:uri="http://schemas.microsoft.com/sharepoint/v3/contenttype/forms"/>
  </ds:schemaRefs>
</ds:datastoreItem>
</file>

<file path=customXml/itemProps2.xml><?xml version="1.0" encoding="utf-8"?>
<ds:datastoreItem xmlns:ds="http://schemas.openxmlformats.org/officeDocument/2006/customXml" ds:itemID="{2DBB8C93-C24E-4021-A316-0C941C3932E2}">
  <ds:schemaRefs>
    <ds:schemaRef ds:uri="http://schemas.microsoft.com/office/2006/documentManagement/types"/>
    <ds:schemaRef ds:uri="http://schemas.microsoft.com/sharepoint/v3"/>
    <ds:schemaRef ds:uri="http://purl.org/dc/dcmitype/"/>
    <ds:schemaRef ds:uri="031f78b1-d06b-4cd2-a985-4c7dd46458a3"/>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1E7E994-DED7-4B35-9607-9FA9CABD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1f78b1-d06b-4cd2-a985-4c7dd4645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TotalTime>
  <Words>1194</Words>
  <Application>Microsoft Macintosh PowerPoint</Application>
  <PresentationFormat>On-screen Show (4:3)</PresentationFormat>
  <Paragraphs>120</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Bahnschrift SemiCondensed</vt:lpstr>
      <vt:lpstr>Calibri</vt:lpstr>
      <vt:lpstr>Wingdings</vt:lpstr>
      <vt:lpstr>AETC-NCRC master -16x9-template</vt:lpstr>
      <vt:lpstr>Leveraging mHealth, telehealth, and at-home testing in rural areas: Implications for the HIV care continuum</vt:lpstr>
      <vt:lpstr>Conflict of Interest Disclosure Statement </vt:lpstr>
      <vt:lpstr>Learning Objectives </vt:lpstr>
      <vt:lpstr>Ending the Epidemic:  A Plan for America</vt:lpstr>
      <vt:lpstr>PowerPoint Presentation</vt:lpstr>
      <vt:lpstr>Role of Place: Rural Health</vt:lpstr>
      <vt:lpstr>Background</vt:lpstr>
      <vt:lpstr>Background</vt:lpstr>
      <vt:lpstr>Ending the Epidemic:  A Plan for America</vt:lpstr>
      <vt:lpstr>Previous Studies &amp; Findings</vt:lpstr>
      <vt:lpstr>Previous Studies  &amp; Findings</vt:lpstr>
      <vt:lpstr>Results</vt:lpstr>
      <vt:lpstr>Results</vt:lpstr>
      <vt:lpstr>Results</vt:lpstr>
      <vt:lpstr>Results</vt:lpstr>
      <vt:lpstr>Findings</vt:lpstr>
      <vt:lpstr>Implications</vt:lpstr>
      <vt:lpstr>Implications</vt:lpstr>
      <vt:lpstr>Thank You</vt:lpstr>
      <vt:lpstr>Resources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Bobadilla, Raudel</dc:creator>
  <cp:lastModifiedBy>Judith Collins</cp:lastModifiedBy>
  <cp:revision>18</cp:revision>
  <dcterms:created xsi:type="dcterms:W3CDTF">2020-03-03T18:44:42Z</dcterms:created>
  <dcterms:modified xsi:type="dcterms:W3CDTF">2021-09-20T20:09:25Z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0x010100EB8056F5114B814682AD1CD9A3D3BE5E</vt:lpwstr>
  </property>
</Properties>
</file>