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23"/>
  </p:notesMasterIdLst>
  <p:sldIdLst>
    <p:sldId id="310" r:id="rId2"/>
    <p:sldId id="322" r:id="rId3"/>
    <p:sldId id="311" r:id="rId4"/>
    <p:sldId id="315" r:id="rId5"/>
    <p:sldId id="316" r:id="rId6"/>
    <p:sldId id="305" r:id="rId7"/>
    <p:sldId id="306" r:id="rId8"/>
    <p:sldId id="307" r:id="rId9"/>
    <p:sldId id="318" r:id="rId10"/>
    <p:sldId id="319" r:id="rId11"/>
    <p:sldId id="376" r:id="rId12"/>
    <p:sldId id="374" r:id="rId13"/>
    <p:sldId id="370" r:id="rId14"/>
    <p:sldId id="371" r:id="rId15"/>
    <p:sldId id="372" r:id="rId16"/>
    <p:sldId id="363" r:id="rId17"/>
    <p:sldId id="365" r:id="rId18"/>
    <p:sldId id="364" r:id="rId19"/>
    <p:sldId id="377" r:id="rId20"/>
    <p:sldId id="362" r:id="rId21"/>
    <p:sldId id="34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ardo Fernandez" initials="RF"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8"/>
    <p:restoredTop sz="86614" autoAdjust="0"/>
  </p:normalViewPr>
  <p:slideViewPr>
    <p:cSldViewPr snapToGrid="0" snapToObjects="1">
      <p:cViewPr varScale="1">
        <p:scale>
          <a:sx n="94" d="100"/>
          <a:sy n="94" d="100"/>
        </p:scale>
        <p:origin x="133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Arizona</a:t>
            </a:r>
            <a:r>
              <a:rPr lang="en-US" b="1" baseline="0">
                <a:solidFill>
                  <a:sysClr val="windowText" lastClr="000000"/>
                </a:solidFill>
              </a:rPr>
              <a:t> HIV/AIDS Care Continuum, 2019</a:t>
            </a:r>
            <a:endParaRPr lang="en-US"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38"/>
        <c:overlap val="-27"/>
        <c:axId val="298816640"/>
        <c:axId val="298818176"/>
      </c:barChart>
      <c:catAx>
        <c:axId val="29881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298818176"/>
        <c:crosses val="autoZero"/>
        <c:auto val="1"/>
        <c:lblAlgn val="ctr"/>
        <c:lblOffset val="100"/>
        <c:noMultiLvlLbl val="0"/>
      </c:catAx>
      <c:valAx>
        <c:axId val="298818176"/>
        <c:scaling>
          <c:orientation val="minMax"/>
        </c:scaling>
        <c:delete val="1"/>
        <c:axPos val="l"/>
        <c:numFmt formatCode="#,##0" sourceLinked="1"/>
        <c:majorTickMark val="none"/>
        <c:minorTickMark val="none"/>
        <c:tickLblPos val="nextTo"/>
        <c:crossAx val="298816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Arizona</a:t>
            </a:r>
            <a:r>
              <a:rPr lang="en-US" b="1" baseline="0">
                <a:solidFill>
                  <a:sysClr val="windowText" lastClr="000000"/>
                </a:solidFill>
              </a:rPr>
              <a:t> HIV/AIDS Care Continuum, 2019</a:t>
            </a:r>
            <a:endParaRPr lang="en-US"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5848465706291242E-3"/>
          <c:y val="0.12845819640827538"/>
          <c:w val="0.96513337544615929"/>
          <c:h val="0.80469537684603976"/>
        </c:manualLayout>
      </c:layout>
      <c:barChart>
        <c:barDir val="col"/>
        <c:grouping val="clustered"/>
        <c:varyColors val="0"/>
        <c:ser>
          <c:idx val="0"/>
          <c:order val="0"/>
          <c:spPr>
            <a:solidFill>
              <a:srgbClr val="87A4D9"/>
            </a:solidFill>
            <a:ln>
              <a:noFill/>
            </a:ln>
            <a:effectLst/>
          </c:spPr>
          <c:invertIfNegative val="0"/>
          <c:dLbls>
            <c:dLbl>
              <c:idx val="0"/>
              <c:tx>
                <c:rich>
                  <a:bodyPr/>
                  <a:lstStyle/>
                  <a:p>
                    <a:r>
                      <a:rPr lang="en-US" dirty="0"/>
                      <a:t>100%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BF3-4872-AF20-2ED77EA1D4ED}"/>
                </c:ext>
              </c:extLst>
            </c:dLbl>
            <c:dLbl>
              <c:idx val="1"/>
              <c:tx>
                <c:rich>
                  <a:bodyPr/>
                  <a:lstStyle/>
                  <a:p>
                    <a:endParaRPr lang="en-US" dirty="0"/>
                  </a:p>
                  <a:p>
                    <a:r>
                      <a:rPr lang="en-US" dirty="0"/>
                      <a:t>78%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BF3-4872-AF20-2ED77EA1D4ED}"/>
                </c:ext>
              </c:extLst>
            </c:dLbl>
            <c:dLbl>
              <c:idx val="2"/>
              <c:tx>
                <c:rich>
                  <a:bodyPr/>
                  <a:lstStyle/>
                  <a:p>
                    <a:r>
                      <a:rPr lang="en-US" dirty="0"/>
                      <a:t>60%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BF3-4872-AF20-2ED77EA1D4ED}"/>
                </c:ext>
              </c:extLst>
            </c:dLbl>
            <c:dLbl>
              <c:idx val="3"/>
              <c:tx>
                <c:rich>
                  <a:bodyPr/>
                  <a:lstStyle/>
                  <a:p>
                    <a:endParaRPr lang="en-US" dirty="0"/>
                  </a:p>
                  <a:p>
                    <a:r>
                      <a:rPr lang="en-US" dirty="0"/>
                      <a:t>65%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BF3-4872-AF20-2ED77EA1D4E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Sheet4!$D$4:$D$7</c:f>
              <c:strCache>
                <c:ptCount val="4"/>
                <c:pt idx="0">
                  <c:v>HIV-diagnosed</c:v>
                </c:pt>
                <c:pt idx="1">
                  <c:v>Receipt of Care</c:v>
                </c:pt>
                <c:pt idx="2">
                  <c:v>Retained in Care</c:v>
                </c:pt>
                <c:pt idx="3">
                  <c:v>Viral Suppression</c:v>
                </c:pt>
              </c:strCache>
            </c:strRef>
          </c:cat>
          <c:val>
            <c:numRef>
              <c:f>Sheet4!$E$4:$E$7</c:f>
              <c:numCache>
                <c:formatCode>#,##0</c:formatCode>
                <c:ptCount val="4"/>
                <c:pt idx="0">
                  <c:v>16025</c:v>
                </c:pt>
                <c:pt idx="1">
                  <c:v>12515</c:v>
                </c:pt>
                <c:pt idx="2">
                  <c:v>9562</c:v>
                </c:pt>
                <c:pt idx="3">
                  <c:v>10429</c:v>
                </c:pt>
              </c:numCache>
            </c:numRef>
          </c:val>
          <c:extLst>
            <c:ext xmlns:c16="http://schemas.microsoft.com/office/drawing/2014/chart" uri="{C3380CC4-5D6E-409C-BE32-E72D297353CC}">
              <c16:uniqueId val="{00000004-1BF3-4872-AF20-2ED77EA1D4ED}"/>
            </c:ext>
          </c:extLst>
        </c:ser>
        <c:dLbls>
          <c:showLegendKey val="0"/>
          <c:showVal val="0"/>
          <c:showCatName val="0"/>
          <c:showSerName val="0"/>
          <c:showPercent val="0"/>
          <c:showBubbleSize val="0"/>
        </c:dLbls>
        <c:gapWidth val="38"/>
        <c:overlap val="-27"/>
        <c:axId val="327444736"/>
        <c:axId val="327454720"/>
      </c:barChart>
      <c:catAx>
        <c:axId val="32744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327454720"/>
        <c:crosses val="autoZero"/>
        <c:auto val="1"/>
        <c:lblAlgn val="ctr"/>
        <c:lblOffset val="100"/>
        <c:noMultiLvlLbl val="0"/>
      </c:catAx>
      <c:valAx>
        <c:axId val="327454720"/>
        <c:scaling>
          <c:orientation val="minMax"/>
        </c:scaling>
        <c:delete val="1"/>
        <c:axPos val="l"/>
        <c:numFmt formatCode="#,##0" sourceLinked="1"/>
        <c:majorTickMark val="none"/>
        <c:minorTickMark val="none"/>
        <c:tickLblPos val="nextTo"/>
        <c:crossAx val="327444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dirty="0">
                <a:solidFill>
                  <a:sysClr val="windowText" lastClr="000000"/>
                </a:solidFill>
                <a:effectLst/>
              </a:rPr>
              <a:t>HIV/AIDS incidence rates per 100k by age, 2019</a:t>
            </a:r>
            <a:endParaRPr lang="en-US"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lumMod val="60000"/>
                <a:lumOff val="40000"/>
              </a:schemeClr>
            </a:solidFill>
            <a:ln>
              <a:noFill/>
            </a:ln>
            <a:effectLst/>
          </c:spPr>
          <c:invertIfNegative val="0"/>
          <c:dPt>
            <c:idx val="9"/>
            <c:invertIfNegative val="0"/>
            <c:bubble3D val="0"/>
            <c:spPr>
              <a:solidFill>
                <a:schemeClr val="accent1">
                  <a:lumMod val="50000"/>
                </a:schemeClr>
              </a:solidFill>
              <a:ln>
                <a:noFill/>
              </a:ln>
              <a:effectLst/>
            </c:spPr>
            <c:extLst>
              <c:ext xmlns:c16="http://schemas.microsoft.com/office/drawing/2014/chart" uri="{C3380CC4-5D6E-409C-BE32-E72D297353CC}">
                <c16:uniqueId val="{00000001-CDD5-4B55-B74A-130EFDC4F6A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Age!$D$4:$D$14</c:f>
              <c:strCache>
                <c:ptCount val="11"/>
                <c:pt idx="0">
                  <c:v>65+</c:v>
                </c:pt>
                <c:pt idx="1">
                  <c:v>60-64</c:v>
                </c:pt>
                <c:pt idx="2">
                  <c:v>55-59</c:v>
                </c:pt>
                <c:pt idx="3">
                  <c:v>50-54</c:v>
                </c:pt>
                <c:pt idx="4">
                  <c:v>45-49</c:v>
                </c:pt>
                <c:pt idx="5">
                  <c:v>40-44</c:v>
                </c:pt>
                <c:pt idx="6">
                  <c:v>35-39</c:v>
                </c:pt>
                <c:pt idx="7">
                  <c:v>30-34</c:v>
                </c:pt>
                <c:pt idx="8">
                  <c:v>25-29</c:v>
                </c:pt>
                <c:pt idx="9">
                  <c:v>20-24</c:v>
                </c:pt>
                <c:pt idx="10">
                  <c:v>13-19</c:v>
                </c:pt>
              </c:strCache>
            </c:strRef>
          </c:cat>
          <c:val>
            <c:numRef>
              <c:f>Age!$E$4:$E$14</c:f>
              <c:numCache>
                <c:formatCode>General</c:formatCode>
                <c:ptCount val="11"/>
                <c:pt idx="0">
                  <c:v>1.3</c:v>
                </c:pt>
                <c:pt idx="1">
                  <c:v>5.3</c:v>
                </c:pt>
                <c:pt idx="2">
                  <c:v>7.6</c:v>
                </c:pt>
                <c:pt idx="3">
                  <c:v>10.7</c:v>
                </c:pt>
                <c:pt idx="4">
                  <c:v>12.9</c:v>
                </c:pt>
                <c:pt idx="5">
                  <c:v>17.899999999999999</c:v>
                </c:pt>
                <c:pt idx="6">
                  <c:v>17.100000000000001</c:v>
                </c:pt>
                <c:pt idx="7">
                  <c:v>26.4</c:v>
                </c:pt>
                <c:pt idx="8">
                  <c:v>27.4</c:v>
                </c:pt>
                <c:pt idx="9">
                  <c:v>28.1</c:v>
                </c:pt>
                <c:pt idx="10">
                  <c:v>4.9000000000000004</c:v>
                </c:pt>
              </c:numCache>
            </c:numRef>
          </c:val>
          <c:extLst>
            <c:ext xmlns:c16="http://schemas.microsoft.com/office/drawing/2014/chart" uri="{C3380CC4-5D6E-409C-BE32-E72D297353CC}">
              <c16:uniqueId val="{00000002-CDD5-4B55-B74A-130EFDC4F6AA}"/>
            </c:ext>
          </c:extLst>
        </c:ser>
        <c:dLbls>
          <c:showLegendKey val="0"/>
          <c:showVal val="1"/>
          <c:showCatName val="0"/>
          <c:showSerName val="0"/>
          <c:showPercent val="0"/>
          <c:showBubbleSize val="0"/>
        </c:dLbls>
        <c:gapWidth val="48"/>
        <c:overlap val="-25"/>
        <c:axId val="158779648"/>
        <c:axId val="326661632"/>
      </c:barChart>
      <c:catAx>
        <c:axId val="158779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326661632"/>
        <c:crosses val="autoZero"/>
        <c:auto val="1"/>
        <c:lblAlgn val="ctr"/>
        <c:lblOffset val="100"/>
        <c:noMultiLvlLbl val="0"/>
      </c:catAx>
      <c:valAx>
        <c:axId val="326661632"/>
        <c:scaling>
          <c:orientation val="minMax"/>
        </c:scaling>
        <c:delete val="1"/>
        <c:axPos val="b"/>
        <c:numFmt formatCode="General" sourceLinked="1"/>
        <c:majorTickMark val="none"/>
        <c:minorTickMark val="none"/>
        <c:tickLblPos val="nextTo"/>
        <c:crossAx val="15877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n-US" sz="1400" b="1" baseline="0">
                <a:solidFill>
                  <a:sysClr val="windowText" lastClr="000000"/>
                </a:solidFill>
              </a:rPr>
              <a:t>HIV/AIDS incidence rates per 100k by Race/Ethnicity, 2019 </a:t>
            </a:r>
            <a:endParaRPr lang="en-US" sz="14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1"/>
        <c:ser>
          <c:idx val="0"/>
          <c:order val="0"/>
          <c:tx>
            <c:strRef>
              <c:f>Race!$J$13</c:f>
              <c:strCache>
                <c:ptCount val="1"/>
                <c:pt idx="0">
                  <c:v>Incidence Rate</c:v>
                </c:pt>
              </c:strCache>
            </c:strRef>
          </c:tx>
          <c:spPr>
            <a:solidFill>
              <a:srgbClr val="000099"/>
            </a:solidFill>
            <a:ln w="6350" cmpd="tri">
              <a:solidFill>
                <a:sysClr val="windowText" lastClr="000000"/>
              </a:solidFill>
            </a:ln>
          </c:spPr>
          <c:invertIfNegative val="0"/>
          <c:dPt>
            <c:idx val="0"/>
            <c:invertIfNegative val="0"/>
            <c:bubble3D val="0"/>
            <c:spPr>
              <a:solidFill>
                <a:schemeClr val="accent1">
                  <a:lumMod val="40000"/>
                  <a:lumOff val="60000"/>
                </a:schemeClr>
              </a:solidFill>
              <a:ln w="6350" cap="flat" cmpd="tri" algn="ctr">
                <a:solidFill>
                  <a:sysClr val="windowText" lastClr="000000"/>
                </a:solidFill>
                <a:round/>
              </a:ln>
              <a:effectLst/>
            </c:spPr>
            <c:extLst>
              <c:ext xmlns:c16="http://schemas.microsoft.com/office/drawing/2014/chart" uri="{C3380CC4-5D6E-409C-BE32-E72D297353CC}">
                <c16:uniqueId val="{00000001-9B91-48A3-B34F-18FA592BC273}"/>
              </c:ext>
            </c:extLst>
          </c:dPt>
          <c:dPt>
            <c:idx val="1"/>
            <c:invertIfNegative val="0"/>
            <c:bubble3D val="0"/>
            <c:spPr>
              <a:solidFill>
                <a:schemeClr val="accent1">
                  <a:lumMod val="50000"/>
                </a:schemeClr>
              </a:solidFill>
              <a:ln w="6350" cap="flat" cmpd="tri" algn="ctr">
                <a:solidFill>
                  <a:sysClr val="windowText" lastClr="000000"/>
                </a:solidFill>
                <a:round/>
              </a:ln>
              <a:effectLst/>
            </c:spPr>
            <c:extLst>
              <c:ext xmlns:c16="http://schemas.microsoft.com/office/drawing/2014/chart" uri="{C3380CC4-5D6E-409C-BE32-E72D297353CC}">
                <c16:uniqueId val="{00000003-9B91-48A3-B34F-18FA592BC273}"/>
              </c:ext>
            </c:extLst>
          </c:dPt>
          <c:dPt>
            <c:idx val="2"/>
            <c:invertIfNegative val="0"/>
            <c:bubble3D val="0"/>
            <c:spPr>
              <a:solidFill>
                <a:schemeClr val="accent1">
                  <a:lumMod val="75000"/>
                </a:schemeClr>
              </a:solidFill>
              <a:ln w="6350" cap="flat" cmpd="tri" algn="ctr">
                <a:solidFill>
                  <a:sysClr val="windowText" lastClr="000000"/>
                </a:solidFill>
                <a:round/>
              </a:ln>
              <a:effectLst/>
            </c:spPr>
            <c:extLst>
              <c:ext xmlns:c16="http://schemas.microsoft.com/office/drawing/2014/chart" uri="{C3380CC4-5D6E-409C-BE32-E72D297353CC}">
                <c16:uniqueId val="{00000005-9B91-48A3-B34F-18FA592BC273}"/>
              </c:ext>
            </c:extLst>
          </c:dPt>
          <c:dPt>
            <c:idx val="3"/>
            <c:invertIfNegative val="0"/>
            <c:bubble3D val="0"/>
            <c:spPr>
              <a:solidFill>
                <a:schemeClr val="accent1">
                  <a:lumMod val="20000"/>
                  <a:lumOff val="80000"/>
                </a:schemeClr>
              </a:solidFill>
              <a:ln w="6350" cap="flat" cmpd="tri" algn="ctr">
                <a:solidFill>
                  <a:sysClr val="windowText" lastClr="000000"/>
                </a:solidFill>
                <a:round/>
              </a:ln>
              <a:effectLst/>
            </c:spPr>
            <c:extLst>
              <c:ext xmlns:c16="http://schemas.microsoft.com/office/drawing/2014/chart" uri="{C3380CC4-5D6E-409C-BE32-E72D297353CC}">
                <c16:uniqueId val="{00000007-9B91-48A3-B34F-18FA592BC273}"/>
              </c:ext>
            </c:extLst>
          </c:dPt>
          <c:dPt>
            <c:idx val="4"/>
            <c:invertIfNegative val="0"/>
            <c:bubble3D val="0"/>
            <c:spPr>
              <a:solidFill>
                <a:schemeClr val="accent1">
                  <a:lumMod val="60000"/>
                  <a:lumOff val="40000"/>
                </a:schemeClr>
              </a:solidFill>
              <a:ln w="6350" cap="flat" cmpd="tri" algn="ctr">
                <a:solidFill>
                  <a:sysClr val="windowText" lastClr="000000"/>
                </a:solidFill>
                <a:round/>
              </a:ln>
              <a:effectLst/>
            </c:spPr>
            <c:extLst>
              <c:ext xmlns:c16="http://schemas.microsoft.com/office/drawing/2014/chart" uri="{C3380CC4-5D6E-409C-BE32-E72D297353CC}">
                <c16:uniqueId val="{00000009-9B91-48A3-B34F-18FA592BC27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Race!$I$14:$I$18</c:f>
              <c:strCache>
                <c:ptCount val="5"/>
                <c:pt idx="0">
                  <c:v>White Non-Hispanic</c:v>
                </c:pt>
                <c:pt idx="1">
                  <c:v>Black Non-Hispanic</c:v>
                </c:pt>
                <c:pt idx="2">
                  <c:v>Hispanic</c:v>
                </c:pt>
                <c:pt idx="3">
                  <c:v>Asian/PI/NH Non-Hispanic</c:v>
                </c:pt>
                <c:pt idx="4">
                  <c:v>AI/AN Non-Hispanic</c:v>
                </c:pt>
              </c:strCache>
            </c:strRef>
          </c:cat>
          <c:val>
            <c:numRef>
              <c:f>Race!$J$14:$J$18</c:f>
              <c:numCache>
                <c:formatCode>0.00</c:formatCode>
                <c:ptCount val="5"/>
                <c:pt idx="0">
                  <c:v>6.2983955770824034</c:v>
                </c:pt>
                <c:pt idx="1">
                  <c:v>36.255884766258582</c:v>
                </c:pt>
                <c:pt idx="2">
                  <c:v>14.108950527787274</c:v>
                </c:pt>
                <c:pt idx="3">
                  <c:v>4.9177678954061026</c:v>
                </c:pt>
                <c:pt idx="4">
                  <c:v>12.678838351484092</c:v>
                </c:pt>
              </c:numCache>
            </c:numRef>
          </c:val>
          <c:extLst>
            <c:ext xmlns:c16="http://schemas.microsoft.com/office/drawing/2014/chart" uri="{C3380CC4-5D6E-409C-BE32-E72D297353CC}">
              <c16:uniqueId val="{0000000A-9B91-48A3-B34F-18FA592BC273}"/>
            </c:ext>
          </c:extLst>
        </c:ser>
        <c:dLbls>
          <c:showLegendKey val="0"/>
          <c:showVal val="0"/>
          <c:showCatName val="0"/>
          <c:showSerName val="0"/>
          <c:showPercent val="0"/>
          <c:showBubbleSize val="0"/>
        </c:dLbls>
        <c:gapWidth val="23"/>
        <c:overlap val="-1"/>
        <c:axId val="326785664"/>
        <c:axId val="326787456"/>
      </c:barChart>
      <c:catAx>
        <c:axId val="326785664"/>
        <c:scaling>
          <c:orientation val="minMax"/>
        </c:scaling>
        <c:delete val="0"/>
        <c:axPos val="l"/>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326787456"/>
        <c:crosses val="autoZero"/>
        <c:auto val="1"/>
        <c:lblAlgn val="ctr"/>
        <c:lblOffset val="100"/>
        <c:noMultiLvlLbl val="0"/>
      </c:catAx>
      <c:valAx>
        <c:axId val="326787456"/>
        <c:scaling>
          <c:orientation val="minMax"/>
        </c:scaling>
        <c:delete val="1"/>
        <c:axPos val="b"/>
        <c:majorGridlines>
          <c:spPr>
            <a:ln w="9525" cap="flat" cmpd="sng" algn="ctr">
              <a:noFill/>
              <a:round/>
            </a:ln>
            <a:effectLst/>
          </c:spPr>
        </c:majorGridlines>
        <c:numFmt formatCode="0.00" sourceLinked="1"/>
        <c:majorTickMark val="none"/>
        <c:minorTickMark val="none"/>
        <c:tickLblPos val="nextTo"/>
        <c:crossAx val="326785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0.53785</cdr:x>
      <cdr:y>0.20488</cdr:y>
    </cdr:from>
    <cdr:to>
      <cdr:x>0.92613</cdr:x>
      <cdr:y>0.33003</cdr:y>
    </cdr:to>
    <cdr:sp macro="" textlink="">
      <cdr:nvSpPr>
        <cdr:cNvPr id="2" name="TextBox 2" descr="79% of 2019 incident cases linked to care within 30 days&#10;">
          <a:extLst xmlns:a="http://schemas.openxmlformats.org/drawingml/2006/main">
            <a:ext uri="{FF2B5EF4-FFF2-40B4-BE49-F238E27FC236}">
              <a16:creationId xmlns:a16="http://schemas.microsoft.com/office/drawing/2014/main" id="{28371823-DC04-495D-8ED9-192EB419049D}"/>
            </a:ext>
          </a:extLst>
        </cdr:cNvPr>
        <cdr:cNvSpPr txBox="1"/>
      </cdr:nvSpPr>
      <cdr:spPr>
        <a:xfrm xmlns:a="http://schemas.openxmlformats.org/drawingml/2006/main">
          <a:off x="4309965" y="852466"/>
          <a:ext cx="3111500" cy="52070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dirty="0">
              <a:solidFill>
                <a:sysClr val="windowText" lastClr="000000"/>
              </a:solidFill>
            </a:rPr>
            <a:t>79% of 2019</a:t>
          </a:r>
          <a:r>
            <a:rPr lang="en-US" sz="1400" baseline="0" dirty="0">
              <a:solidFill>
                <a:sysClr val="windowText" lastClr="000000"/>
              </a:solidFill>
            </a:rPr>
            <a:t> incident cases linked to care within</a:t>
          </a:r>
          <a:r>
            <a:rPr lang="en-US" sz="1400" dirty="0">
              <a:solidFill>
                <a:sysClr val="windowText" lastClr="000000"/>
              </a:solidFill>
            </a:rPr>
            <a:t> 30 days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7FF067-8D32-42CF-9BA9-160E66F515BA}" type="datetimeFigureOut">
              <a:rPr lang="en-US" smtClean="0"/>
              <a:t>4/14/21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2724B-8EB3-4723-9B12-649EB3874F0C}" type="slidenum">
              <a:rPr lang="en-US" smtClean="0"/>
              <a:t>‹#›</a:t>
            </a:fld>
            <a:endParaRPr lang="en-US"/>
          </a:p>
        </p:txBody>
      </p:sp>
    </p:spTree>
    <p:extLst>
      <p:ext uri="{BB962C8B-B14F-4D97-AF65-F5344CB8AC3E}">
        <p14:creationId xmlns:p14="http://schemas.microsoft.com/office/powerpoint/2010/main" val="363469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2724B-8EB3-4723-9B12-649EB3874F0C}" type="slidenum">
              <a:rPr lang="en-US" smtClean="0"/>
              <a:t>1</a:t>
            </a:fld>
            <a:endParaRPr lang="en-US"/>
          </a:p>
        </p:txBody>
      </p:sp>
    </p:spTree>
    <p:extLst>
      <p:ext uri="{BB962C8B-B14F-4D97-AF65-F5344CB8AC3E}">
        <p14:creationId xmlns:p14="http://schemas.microsoft.com/office/powerpoint/2010/main" val="301267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of people living with HIV/AIDS have been diagnosed with COVID-19 as of February 28,2021</a:t>
            </a:r>
          </a:p>
        </p:txBody>
      </p:sp>
      <p:sp>
        <p:nvSpPr>
          <p:cNvPr id="4" name="Slide Number Placeholder 3"/>
          <p:cNvSpPr>
            <a:spLocks noGrp="1"/>
          </p:cNvSpPr>
          <p:nvPr>
            <p:ph type="sldNum" sz="quarter" idx="10"/>
          </p:nvPr>
        </p:nvSpPr>
        <p:spPr/>
        <p:txBody>
          <a:bodyPr/>
          <a:lstStyle/>
          <a:p>
            <a:fld id="{91C2724B-8EB3-4723-9B12-649EB3874F0C}" type="slidenum">
              <a:rPr lang="en-US" smtClean="0"/>
              <a:t>10</a:t>
            </a:fld>
            <a:endParaRPr lang="en-US"/>
          </a:p>
        </p:txBody>
      </p:sp>
    </p:spTree>
    <p:extLst>
      <p:ext uri="{BB962C8B-B14F-4D97-AF65-F5344CB8AC3E}">
        <p14:creationId xmlns:p14="http://schemas.microsoft.com/office/powerpoint/2010/main" val="1005610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2724B-8EB3-4723-9B12-649EB3874F0C}" type="slidenum">
              <a:rPr lang="en-US" smtClean="0"/>
              <a:t>11</a:t>
            </a:fld>
            <a:endParaRPr lang="en-US"/>
          </a:p>
        </p:txBody>
      </p:sp>
    </p:spTree>
    <p:extLst>
      <p:ext uri="{BB962C8B-B14F-4D97-AF65-F5344CB8AC3E}">
        <p14:creationId xmlns:p14="http://schemas.microsoft.com/office/powerpoint/2010/main" val="229506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of people living with HIV/AIDS have been diagnosed with COVID-19 as of February 28,2021</a:t>
            </a:r>
          </a:p>
        </p:txBody>
      </p:sp>
      <p:sp>
        <p:nvSpPr>
          <p:cNvPr id="4" name="Slide Number Placeholder 3"/>
          <p:cNvSpPr>
            <a:spLocks noGrp="1"/>
          </p:cNvSpPr>
          <p:nvPr>
            <p:ph type="sldNum" sz="quarter" idx="10"/>
          </p:nvPr>
        </p:nvSpPr>
        <p:spPr/>
        <p:txBody>
          <a:bodyPr/>
          <a:lstStyle/>
          <a:p>
            <a:fld id="{91C2724B-8EB3-4723-9B12-649EB3874F0C}" type="slidenum">
              <a:rPr lang="en-US" smtClean="0"/>
              <a:t>12</a:t>
            </a:fld>
            <a:endParaRPr lang="en-US"/>
          </a:p>
        </p:txBody>
      </p:sp>
    </p:spTree>
    <p:extLst>
      <p:ext uri="{BB962C8B-B14F-4D97-AF65-F5344CB8AC3E}">
        <p14:creationId xmlns:p14="http://schemas.microsoft.com/office/powerpoint/2010/main" val="3871880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more persons who identify as Hispanic/Latino/Latinx living with HIV and COVID-19 relative to their proportion of the overall HIV population.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more persons who identify as American Indian/Alaska Native living with HIV and COVID-19 relative to their proportion of the overall HIV population. The number with COVID-19 is double the representation in the general HIV positive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White population dually diagnosed with COVID-19 and HIV is lower indicating a proportionately lesser impact of COVID-19 among persons with HIV in Arizona.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Black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1C2724B-8EB3-4723-9B12-649EB3874F0C}" type="slidenum">
              <a:rPr lang="en-US" smtClean="0"/>
              <a:t>17</a:t>
            </a:fld>
            <a:endParaRPr lang="en-US"/>
          </a:p>
        </p:txBody>
      </p:sp>
    </p:spTree>
    <p:extLst>
      <p:ext uri="{BB962C8B-B14F-4D97-AF65-F5344CB8AC3E}">
        <p14:creationId xmlns:p14="http://schemas.microsoft.com/office/powerpoint/2010/main" val="2644265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lab reports for COVID -19 don’t include race/ethnicity data so Unknown is overrepresented in COVID-19 general population data. </a:t>
            </a:r>
          </a:p>
        </p:txBody>
      </p:sp>
      <p:sp>
        <p:nvSpPr>
          <p:cNvPr id="4" name="Slide Number Placeholder 3"/>
          <p:cNvSpPr>
            <a:spLocks noGrp="1"/>
          </p:cNvSpPr>
          <p:nvPr>
            <p:ph type="sldNum" sz="quarter" idx="10"/>
          </p:nvPr>
        </p:nvSpPr>
        <p:spPr/>
        <p:txBody>
          <a:bodyPr/>
          <a:lstStyle/>
          <a:p>
            <a:fld id="{91C2724B-8EB3-4723-9B12-649EB3874F0C}" type="slidenum">
              <a:rPr lang="en-US" smtClean="0"/>
              <a:t>18</a:t>
            </a:fld>
            <a:endParaRPr lang="en-US"/>
          </a:p>
        </p:txBody>
      </p:sp>
    </p:spTree>
    <p:extLst>
      <p:ext uri="{BB962C8B-B14F-4D97-AF65-F5344CB8AC3E}">
        <p14:creationId xmlns:p14="http://schemas.microsoft.com/office/powerpoint/2010/main" val="198843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rPr>
              <a:t>Talk about limitations of death data reporting</a:t>
            </a:r>
            <a:endParaRPr lang="en-US" b="0" dirty="0"/>
          </a:p>
          <a:p>
            <a:endParaRPr lang="en-US" dirty="0"/>
          </a:p>
        </p:txBody>
      </p:sp>
      <p:sp>
        <p:nvSpPr>
          <p:cNvPr id="4" name="Slide Number Placeholder 3"/>
          <p:cNvSpPr>
            <a:spLocks noGrp="1"/>
          </p:cNvSpPr>
          <p:nvPr>
            <p:ph type="sldNum" sz="quarter" idx="10"/>
          </p:nvPr>
        </p:nvSpPr>
        <p:spPr/>
        <p:txBody>
          <a:bodyPr/>
          <a:lstStyle/>
          <a:p>
            <a:fld id="{91C2724B-8EB3-4723-9B12-649EB3874F0C}" type="slidenum">
              <a:rPr lang="en-US" smtClean="0"/>
              <a:t>20</a:t>
            </a:fld>
            <a:endParaRPr lang="en-US"/>
          </a:p>
        </p:txBody>
      </p:sp>
    </p:spTree>
    <p:extLst>
      <p:ext uri="{BB962C8B-B14F-4D97-AF65-F5344CB8AC3E}">
        <p14:creationId xmlns:p14="http://schemas.microsoft.com/office/powerpoint/2010/main" val="1005610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2724B-8EB3-4723-9B12-649EB3874F0C}" type="slidenum">
              <a:rPr lang="en-US" smtClean="0"/>
              <a:t>21</a:t>
            </a:fld>
            <a:endParaRPr lang="en-US"/>
          </a:p>
        </p:txBody>
      </p:sp>
    </p:spTree>
    <p:extLst>
      <p:ext uri="{BB962C8B-B14F-4D97-AF65-F5344CB8AC3E}">
        <p14:creationId xmlns:p14="http://schemas.microsoft.com/office/powerpoint/2010/main" val="322090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2724B-8EB3-4723-9B12-649EB3874F0C}" type="slidenum">
              <a:rPr lang="en-US" smtClean="0"/>
              <a:t>2</a:t>
            </a:fld>
            <a:endParaRPr lang="en-US"/>
          </a:p>
        </p:txBody>
      </p:sp>
    </p:spTree>
    <p:extLst>
      <p:ext uri="{BB962C8B-B14F-4D97-AF65-F5344CB8AC3E}">
        <p14:creationId xmlns:p14="http://schemas.microsoft.com/office/powerpoint/2010/main" val="423625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2724B-8EB3-4723-9B12-649EB3874F0C}" type="slidenum">
              <a:rPr lang="en-US" smtClean="0"/>
              <a:t>3</a:t>
            </a:fld>
            <a:endParaRPr lang="en-US"/>
          </a:p>
        </p:txBody>
      </p:sp>
    </p:spTree>
    <p:extLst>
      <p:ext uri="{BB962C8B-B14F-4D97-AF65-F5344CB8AC3E}">
        <p14:creationId xmlns:p14="http://schemas.microsoft.com/office/powerpoint/2010/main" val="40092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2724B-8EB3-4723-9B12-649EB3874F0C}" type="slidenum">
              <a:rPr lang="en-US" smtClean="0"/>
              <a:t>4</a:t>
            </a:fld>
            <a:endParaRPr lang="en-US"/>
          </a:p>
        </p:txBody>
      </p:sp>
    </p:spTree>
    <p:extLst>
      <p:ext uri="{BB962C8B-B14F-4D97-AF65-F5344CB8AC3E}">
        <p14:creationId xmlns:p14="http://schemas.microsoft.com/office/powerpoint/2010/main" val="247628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 of all PLWH in RWPA</a:t>
            </a:r>
          </a:p>
        </p:txBody>
      </p:sp>
      <p:sp>
        <p:nvSpPr>
          <p:cNvPr id="4" name="Slide Number Placeholder 3"/>
          <p:cNvSpPr>
            <a:spLocks noGrp="1"/>
          </p:cNvSpPr>
          <p:nvPr>
            <p:ph type="sldNum" sz="quarter" idx="10"/>
          </p:nvPr>
        </p:nvSpPr>
        <p:spPr/>
        <p:txBody>
          <a:bodyPr/>
          <a:lstStyle/>
          <a:p>
            <a:fld id="{91C2724B-8EB3-4723-9B12-649EB3874F0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071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Perhaps mention that we are using “new” CDC guidelines to create our care continuum. Linkage to Care uses a different denominator and thus cannot be compared to the other stages of the HIV/AIDS care continuum.</a:t>
            </a:r>
          </a:p>
          <a:p>
            <a:endParaRPr lang="en-US" dirty="0"/>
          </a:p>
          <a:p>
            <a:r>
              <a:rPr lang="en-US" dirty="0"/>
              <a:t>Definitions:</a:t>
            </a:r>
          </a:p>
          <a:p>
            <a:r>
              <a:rPr lang="en-US" dirty="0"/>
              <a:t>Linkage to Care: Percent of individuals newly diagnosed with HIV/AIDS in the year of interest who were linked to care within 30 days of their diagnosis.</a:t>
            </a:r>
          </a:p>
          <a:p>
            <a:r>
              <a:rPr lang="en-US" dirty="0"/>
              <a:t>HIV-Diagnosed: Individuals who were diagnosed with HIV/AIDS before the end of the previous year.</a:t>
            </a:r>
          </a:p>
          <a:p>
            <a:r>
              <a:rPr lang="en-US" dirty="0"/>
              <a:t>Receipt of Care: PLWH who received one or more lab test (i.e. viral load, CD4, or HIV genotype) in the year of interest.</a:t>
            </a:r>
          </a:p>
          <a:p>
            <a:r>
              <a:rPr lang="en-US" dirty="0"/>
              <a:t>Retained in Care: PLWH who received two or more lab tests (i.e. viral load, CD4, or HIV genotype) that were at least 90 days apart in the year of interest.</a:t>
            </a:r>
          </a:p>
          <a:p>
            <a:r>
              <a:rPr lang="en-US" dirty="0"/>
              <a:t>Viral Suppression: PLWH who has a viral load test result in the year of interest, and the result was less than or equal to 200 copies/</a:t>
            </a:r>
            <a:r>
              <a:rPr lang="en-US" dirty="0" err="1"/>
              <a:t>mL.</a:t>
            </a:r>
            <a:r>
              <a:rPr lang="en-US" dirty="0"/>
              <a:t> </a:t>
            </a:r>
          </a:p>
        </p:txBody>
      </p:sp>
      <p:sp>
        <p:nvSpPr>
          <p:cNvPr id="4" name="Slide Number Placeholder 3"/>
          <p:cNvSpPr>
            <a:spLocks noGrp="1"/>
          </p:cNvSpPr>
          <p:nvPr>
            <p:ph type="sldNum" sz="quarter" idx="10"/>
          </p:nvPr>
        </p:nvSpPr>
        <p:spPr/>
        <p:txBody>
          <a:bodyPr/>
          <a:lstStyle/>
          <a:p>
            <a:fld id="{91C2724B-8EB3-4723-9B12-649EB3874F0C}" type="slidenum">
              <a:rPr lang="en-US" smtClean="0"/>
              <a:t>6</a:t>
            </a:fld>
            <a:endParaRPr lang="en-US"/>
          </a:p>
        </p:txBody>
      </p:sp>
    </p:spTree>
    <p:extLst>
      <p:ext uri="{BB962C8B-B14F-4D97-AF65-F5344CB8AC3E}">
        <p14:creationId xmlns:p14="http://schemas.microsoft.com/office/powerpoint/2010/main" val="136534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2724B-8EB3-4723-9B12-649EB3874F0C}" type="slidenum">
              <a:rPr lang="en-US" smtClean="0"/>
              <a:t>7</a:t>
            </a:fld>
            <a:endParaRPr lang="en-US"/>
          </a:p>
        </p:txBody>
      </p:sp>
    </p:spTree>
    <p:extLst>
      <p:ext uri="{BB962C8B-B14F-4D97-AF65-F5344CB8AC3E}">
        <p14:creationId xmlns:p14="http://schemas.microsoft.com/office/powerpoint/2010/main" val="289300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2724B-8EB3-4723-9B12-649EB3874F0C}" type="slidenum">
              <a:rPr lang="en-US" smtClean="0"/>
              <a:t>8</a:t>
            </a:fld>
            <a:endParaRPr lang="en-US"/>
          </a:p>
        </p:txBody>
      </p:sp>
    </p:spTree>
    <p:extLst>
      <p:ext uri="{BB962C8B-B14F-4D97-AF65-F5344CB8AC3E}">
        <p14:creationId xmlns:p14="http://schemas.microsoft.com/office/powerpoint/2010/main" val="3453629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2724B-8EB3-4723-9B12-649EB3874F0C}" type="slidenum">
              <a:rPr lang="en-US" smtClean="0"/>
              <a:t>9</a:t>
            </a:fld>
            <a:endParaRPr lang="en-US"/>
          </a:p>
        </p:txBody>
      </p:sp>
    </p:spTree>
    <p:extLst>
      <p:ext uri="{BB962C8B-B14F-4D97-AF65-F5344CB8AC3E}">
        <p14:creationId xmlns:p14="http://schemas.microsoft.com/office/powerpoint/2010/main" val="699973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7573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42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49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457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0181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DE253F-F01B-0744-BF62-46202CEFA61C}" type="slidenum">
              <a:rPr lang="en-US" smtClean="0"/>
              <a:t>‹#›</a:t>
            </a:fld>
            <a:endParaRPr lang="en-US"/>
          </a:p>
        </p:txBody>
      </p:sp>
    </p:spTree>
    <p:extLst>
      <p:ext uri="{BB962C8B-B14F-4D97-AF65-F5344CB8AC3E}">
        <p14:creationId xmlns:p14="http://schemas.microsoft.com/office/powerpoint/2010/main" val="344758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529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549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012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83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12340-3_ADHS_CorpID_PPT temp 4.3_V4_1.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71823"/>
            <a:ext cx="9144000" cy="6858000"/>
          </a:xfrm>
          <a:prstGeom prst="rect">
            <a:avLst/>
          </a:prstGeom>
        </p:spPr>
      </p:pic>
    </p:spTree>
    <p:extLst>
      <p:ext uri="{BB962C8B-B14F-4D97-AF65-F5344CB8AC3E}">
        <p14:creationId xmlns:p14="http://schemas.microsoft.com/office/powerpoint/2010/main" val="126294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ricardo.fernandez@azdhs.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005" y="2014889"/>
            <a:ext cx="8681395" cy="1938992"/>
          </a:xfrm>
          <a:prstGeom prst="rect">
            <a:avLst/>
          </a:prstGeom>
          <a:noFill/>
        </p:spPr>
        <p:txBody>
          <a:bodyPr wrap="square" rtlCol="0">
            <a:spAutoFit/>
          </a:bodyPr>
          <a:lstStyle/>
          <a:p>
            <a:r>
              <a:rPr lang="en-US" sz="4000" b="1" dirty="0">
                <a:solidFill>
                  <a:schemeClr val="bg1"/>
                </a:solidFill>
              </a:rPr>
              <a:t>Arizona Department of Health Services</a:t>
            </a:r>
          </a:p>
          <a:p>
            <a:endParaRPr lang="en-US" sz="4000" b="1" dirty="0">
              <a:solidFill>
                <a:schemeClr val="bg1"/>
              </a:solidFill>
            </a:endParaRPr>
          </a:p>
          <a:p>
            <a:endParaRPr lang="en-US" sz="4000" b="1" dirty="0">
              <a:solidFill>
                <a:schemeClr val="bg1"/>
              </a:solidFill>
            </a:endParaRPr>
          </a:p>
        </p:txBody>
      </p:sp>
      <p:pic>
        <p:nvPicPr>
          <p:cNvPr id="1028" name="Picture 4" descr="Canyon de Chelly – Hidden Beauty - Spirit of the West Magazine"/>
          <p:cNvPicPr>
            <a:picLocks noChangeAspect="1" noChangeArrowheads="1"/>
          </p:cNvPicPr>
          <p:nvPr/>
        </p:nvPicPr>
        <p:blipFill rotWithShape="1">
          <a:blip r:embed="rId3">
            <a:extLst>
              <a:ext uri="{28A0092B-C50C-407E-A947-70E740481C1C}">
                <a14:useLocalDpi xmlns:a14="http://schemas.microsoft.com/office/drawing/2010/main" val="0"/>
              </a:ext>
            </a:extLst>
          </a:blip>
          <a:srcRect t="2459" b="992"/>
          <a:stretch/>
        </p:blipFill>
        <p:spPr bwMode="auto">
          <a:xfrm>
            <a:off x="0" y="0"/>
            <a:ext cx="9144000" cy="58578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686CB1C-A042-4B08-A82E-F65792BB054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3" name="Title 2">
            <a:extLst>
              <a:ext uri="{FF2B5EF4-FFF2-40B4-BE49-F238E27FC236}">
                <a16:creationId xmlns:a16="http://schemas.microsoft.com/office/drawing/2014/main" id="{E6B22374-959D-4D4A-A205-E869520E349E}"/>
              </a:ext>
            </a:extLst>
          </p:cNvPr>
          <p:cNvSpPr>
            <a:spLocks noGrp="1"/>
          </p:cNvSpPr>
          <p:nvPr>
            <p:ph type="ctrTitle"/>
          </p:nvPr>
        </p:nvSpPr>
        <p:spPr>
          <a:xfrm>
            <a:off x="685800" y="1206167"/>
            <a:ext cx="7772400" cy="1470025"/>
          </a:xfrm>
        </p:spPr>
        <p:txBody>
          <a:bodyPr>
            <a:normAutofit/>
          </a:bodyPr>
          <a:lstStyle/>
          <a:p>
            <a:r>
              <a:rPr lang="en-US" b="1" dirty="0">
                <a:solidFill>
                  <a:schemeClr val="bg1"/>
                </a:solidFill>
              </a:rPr>
              <a:t>COVID-19 and HIV in Arizona    Epi Update</a:t>
            </a:r>
            <a:endParaRPr lang="en-US" dirty="0"/>
          </a:p>
        </p:txBody>
      </p:sp>
      <p:sp>
        <p:nvSpPr>
          <p:cNvPr id="6" name="Slide Number Placeholder 3">
            <a:extLst>
              <a:ext uri="{FF2B5EF4-FFF2-40B4-BE49-F238E27FC236}">
                <a16:creationId xmlns:a16="http://schemas.microsoft.com/office/drawing/2014/main" id="{83AA804B-225C-0F40-B52B-3F20AB9188F7}"/>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1</a:t>
            </a:fld>
            <a:endParaRPr lang="en-US" dirty="0"/>
          </a:p>
        </p:txBody>
      </p:sp>
    </p:spTree>
    <p:extLst>
      <p:ext uri="{BB962C8B-B14F-4D97-AF65-F5344CB8AC3E}">
        <p14:creationId xmlns:p14="http://schemas.microsoft.com/office/powerpoint/2010/main" val="313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and HIV Overview (1)</a:t>
            </a:r>
          </a:p>
        </p:txBody>
      </p:sp>
      <p:sp>
        <p:nvSpPr>
          <p:cNvPr id="3" name="Content Placeholder 2"/>
          <p:cNvSpPr>
            <a:spLocks noGrp="1"/>
          </p:cNvSpPr>
          <p:nvPr>
            <p:ph idx="1"/>
          </p:nvPr>
        </p:nvSpPr>
        <p:spPr/>
        <p:txBody>
          <a:bodyPr>
            <a:normAutofit/>
          </a:bodyPr>
          <a:lstStyle/>
          <a:p>
            <a:pPr marL="0" indent="0" algn="ctr">
              <a:buNone/>
            </a:pPr>
            <a:r>
              <a:rPr lang="en-US" sz="4000" b="1" dirty="0">
                <a:solidFill>
                  <a:schemeClr val="tx2"/>
                </a:solidFill>
              </a:rPr>
              <a:t>1,674 </a:t>
            </a:r>
          </a:p>
          <a:p>
            <a:pPr marL="0" indent="0" algn="ctr">
              <a:buNone/>
            </a:pPr>
            <a:r>
              <a:rPr lang="en-US" dirty="0"/>
              <a:t>persons dually diagnosed with COVID-19 and HIV in Arizona as of February 28, 2021 </a:t>
            </a:r>
          </a:p>
          <a:p>
            <a:pPr marL="0" indent="0" algn="ctr">
              <a:buNone/>
            </a:pPr>
            <a:r>
              <a:rPr lang="en-US" dirty="0"/>
              <a:t>of</a:t>
            </a:r>
            <a:endParaRPr lang="en-US" dirty="0">
              <a:sym typeface="Wingdings" panose="05000000000000000000" pitchFamily="2" charset="2"/>
            </a:endParaRPr>
          </a:p>
          <a:p>
            <a:pPr marL="0" lvl="0" indent="0" algn="ctr">
              <a:buNone/>
            </a:pPr>
            <a:r>
              <a:rPr lang="en-US" sz="4000" b="1" dirty="0">
                <a:solidFill>
                  <a:srgbClr val="1F497D"/>
                </a:solidFill>
              </a:rPr>
              <a:t>18,462</a:t>
            </a:r>
            <a:r>
              <a:rPr lang="en-US" dirty="0">
                <a:solidFill>
                  <a:prstClr val="black"/>
                </a:solidFill>
              </a:rPr>
              <a:t> </a:t>
            </a:r>
          </a:p>
          <a:p>
            <a:pPr marL="0" lvl="0" indent="0" algn="ctr">
              <a:buNone/>
            </a:pPr>
            <a:r>
              <a:rPr lang="en-US" dirty="0">
                <a:solidFill>
                  <a:prstClr val="black"/>
                </a:solidFill>
              </a:rPr>
              <a:t>people are living with HIV in Arizona.</a:t>
            </a:r>
          </a:p>
          <a:p>
            <a:pPr marL="0" lvl="0" indent="0" algn="ctr">
              <a:buNone/>
            </a:pPr>
            <a:endParaRPr lang="en-US" dirty="0">
              <a:solidFill>
                <a:prstClr val="black"/>
              </a:solidFill>
            </a:endParaRPr>
          </a:p>
          <a:p>
            <a:endParaRPr lang="en-US" dirty="0"/>
          </a:p>
        </p:txBody>
      </p:sp>
      <p:pic>
        <p:nvPicPr>
          <p:cNvPr id="4" name="Picture 3">
            <a:extLst>
              <a:ext uri="{FF2B5EF4-FFF2-40B4-BE49-F238E27FC236}">
                <a16:creationId xmlns:a16="http://schemas.microsoft.com/office/drawing/2014/main" id="{ED922EF8-CD4E-4426-AAC2-AFF0CD8E20C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5" name="Slide Number Placeholder 3">
            <a:extLst>
              <a:ext uri="{FF2B5EF4-FFF2-40B4-BE49-F238E27FC236}">
                <a16:creationId xmlns:a16="http://schemas.microsoft.com/office/drawing/2014/main" id="{F60A3087-0B63-CB41-9238-AC9342DEB003}"/>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10</a:t>
            </a:fld>
            <a:endParaRPr lang="en-US" dirty="0"/>
          </a:p>
        </p:txBody>
      </p:sp>
    </p:spTree>
    <p:extLst>
      <p:ext uri="{BB962C8B-B14F-4D97-AF65-F5344CB8AC3E}">
        <p14:creationId xmlns:p14="http://schemas.microsoft.com/office/powerpoint/2010/main" val="240544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and HIV Overview (2) </a:t>
            </a:r>
          </a:p>
        </p:txBody>
      </p:sp>
      <p:sp>
        <p:nvSpPr>
          <p:cNvPr id="3" name="Content Placeholder 2"/>
          <p:cNvSpPr>
            <a:spLocks noGrp="1"/>
          </p:cNvSpPr>
          <p:nvPr>
            <p:ph idx="1"/>
          </p:nvPr>
        </p:nvSpPr>
        <p:spPr/>
        <p:txBody>
          <a:bodyPr>
            <a:normAutofit/>
          </a:bodyPr>
          <a:lstStyle/>
          <a:p>
            <a:pPr marL="0" indent="0" algn="ctr">
              <a:buNone/>
            </a:pPr>
            <a:r>
              <a:rPr lang="en-US" sz="4000" b="1" dirty="0">
                <a:solidFill>
                  <a:schemeClr val="tx2"/>
                </a:solidFill>
              </a:rPr>
              <a:t>9% </a:t>
            </a:r>
          </a:p>
          <a:p>
            <a:pPr marL="0" indent="0" algn="ctr">
              <a:buNone/>
            </a:pPr>
            <a:r>
              <a:rPr lang="en-US" dirty="0"/>
              <a:t>of persons living with HIV in Arizona have been diagnosed with COVID-19 as of February 28, 2021 </a:t>
            </a:r>
          </a:p>
          <a:p>
            <a:pPr marL="0" lvl="0" indent="0" algn="ctr">
              <a:buNone/>
            </a:pPr>
            <a:r>
              <a:rPr lang="en-US" sz="4000" b="1" dirty="0">
                <a:solidFill>
                  <a:srgbClr val="1F497D"/>
                </a:solidFill>
              </a:rPr>
              <a:t>11%</a:t>
            </a:r>
            <a:endParaRPr lang="en-US" dirty="0">
              <a:solidFill>
                <a:prstClr val="black"/>
              </a:solidFill>
            </a:endParaRPr>
          </a:p>
          <a:p>
            <a:pPr marL="0" lvl="0" indent="0" algn="ctr">
              <a:buNone/>
            </a:pPr>
            <a:r>
              <a:rPr lang="en-US" dirty="0">
                <a:solidFill>
                  <a:prstClr val="black"/>
                </a:solidFill>
              </a:rPr>
              <a:t>of all Arizonans have been diagnosed with COVID-19 as of February 28, 2021.</a:t>
            </a:r>
          </a:p>
          <a:p>
            <a:pPr marL="0" lvl="0" indent="0" algn="ctr">
              <a:buNone/>
            </a:pPr>
            <a:endParaRPr lang="en-US" dirty="0">
              <a:solidFill>
                <a:prstClr val="black"/>
              </a:solidFill>
            </a:endParaRPr>
          </a:p>
          <a:p>
            <a:endParaRPr lang="en-US" dirty="0"/>
          </a:p>
        </p:txBody>
      </p:sp>
      <p:pic>
        <p:nvPicPr>
          <p:cNvPr id="4" name="Picture 3">
            <a:extLst>
              <a:ext uri="{FF2B5EF4-FFF2-40B4-BE49-F238E27FC236}">
                <a16:creationId xmlns:a16="http://schemas.microsoft.com/office/drawing/2014/main" id="{33311C6A-C7B9-4642-B6F2-C297F5FB89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5" name="Slide Number Placeholder 3">
            <a:extLst>
              <a:ext uri="{FF2B5EF4-FFF2-40B4-BE49-F238E27FC236}">
                <a16:creationId xmlns:a16="http://schemas.microsoft.com/office/drawing/2014/main" id="{E157867B-D29E-FC44-8DC9-ADCFD8DFF28C}"/>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11</a:t>
            </a:fld>
            <a:endParaRPr lang="en-US" dirty="0"/>
          </a:p>
        </p:txBody>
      </p:sp>
    </p:spTree>
    <p:extLst>
      <p:ext uri="{BB962C8B-B14F-4D97-AF65-F5344CB8AC3E}">
        <p14:creationId xmlns:p14="http://schemas.microsoft.com/office/powerpoint/2010/main" val="425537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607"/>
            <a:ext cx="8229600" cy="1143000"/>
          </a:xfrm>
        </p:spPr>
        <p:txBody>
          <a:bodyPr/>
          <a:lstStyle/>
          <a:p>
            <a:r>
              <a:rPr lang="en-US" dirty="0"/>
              <a:t>COVID-19 and HIV Overview (3)</a:t>
            </a:r>
          </a:p>
        </p:txBody>
      </p:sp>
      <p:sp>
        <p:nvSpPr>
          <p:cNvPr id="3" name="Content Placeholder 2"/>
          <p:cNvSpPr>
            <a:spLocks noGrp="1"/>
          </p:cNvSpPr>
          <p:nvPr>
            <p:ph idx="1"/>
          </p:nvPr>
        </p:nvSpPr>
        <p:spPr>
          <a:xfrm>
            <a:off x="457199" y="1417638"/>
            <a:ext cx="3541363" cy="4347731"/>
          </a:xfrm>
        </p:spPr>
        <p:txBody>
          <a:bodyPr>
            <a:normAutofit fontScale="92500" lnSpcReduction="20000"/>
          </a:bodyPr>
          <a:lstStyle/>
          <a:p>
            <a:pPr marL="0" indent="0" algn="ctr">
              <a:buNone/>
            </a:pPr>
            <a:r>
              <a:rPr lang="en-US" sz="4000" b="1" dirty="0">
                <a:solidFill>
                  <a:schemeClr val="tx2"/>
                </a:solidFill>
              </a:rPr>
              <a:t>1,674 </a:t>
            </a:r>
          </a:p>
          <a:p>
            <a:pPr marL="0" indent="0" algn="ctr">
              <a:buNone/>
            </a:pPr>
            <a:r>
              <a:rPr lang="en-US" dirty="0"/>
              <a:t>persons dually diagnosed with COVID-19 and HIV in Arizona as of February 28, 2021 </a:t>
            </a:r>
          </a:p>
          <a:p>
            <a:pPr marL="0" indent="0" algn="ctr">
              <a:buNone/>
            </a:pPr>
            <a:r>
              <a:rPr lang="en-US" dirty="0"/>
              <a:t>of</a:t>
            </a:r>
            <a:endParaRPr lang="en-US" dirty="0">
              <a:sym typeface="Wingdings" panose="05000000000000000000" pitchFamily="2" charset="2"/>
            </a:endParaRPr>
          </a:p>
          <a:p>
            <a:pPr marL="0" lvl="0" indent="0" algn="ctr">
              <a:buNone/>
            </a:pPr>
            <a:r>
              <a:rPr lang="en-US" sz="4000" b="1" dirty="0">
                <a:solidFill>
                  <a:srgbClr val="1F497D"/>
                </a:solidFill>
              </a:rPr>
              <a:t>18,462</a:t>
            </a:r>
            <a:r>
              <a:rPr lang="en-US" dirty="0">
                <a:solidFill>
                  <a:prstClr val="black"/>
                </a:solidFill>
              </a:rPr>
              <a:t> </a:t>
            </a:r>
          </a:p>
          <a:p>
            <a:pPr marL="0" lvl="0" indent="0" algn="ctr">
              <a:buNone/>
            </a:pPr>
            <a:r>
              <a:rPr lang="en-US" dirty="0">
                <a:solidFill>
                  <a:prstClr val="black"/>
                </a:solidFill>
              </a:rPr>
              <a:t>people are living with HIV in Arizona.</a:t>
            </a:r>
          </a:p>
          <a:p>
            <a:pPr marL="0" lvl="0" indent="0" algn="ctr">
              <a:buNone/>
            </a:pPr>
            <a:endParaRPr lang="en-US" dirty="0">
              <a:solidFill>
                <a:prstClr val="black"/>
              </a:solidFill>
            </a:endParaRPr>
          </a:p>
          <a:p>
            <a:endParaRPr lang="en-US" dirty="0"/>
          </a:p>
        </p:txBody>
      </p:sp>
      <p:sp>
        <p:nvSpPr>
          <p:cNvPr id="4" name="Content Placeholder 2">
            <a:extLst>
              <a:ext uri="{FF2B5EF4-FFF2-40B4-BE49-F238E27FC236}">
                <a16:creationId xmlns:a16="http://schemas.microsoft.com/office/drawing/2014/main" id="{E36B2A81-2E36-4645-AD5A-891F17967910}"/>
              </a:ext>
            </a:extLst>
          </p:cNvPr>
          <p:cNvSpPr txBox="1">
            <a:spLocks/>
          </p:cNvSpPr>
          <p:nvPr/>
        </p:nvSpPr>
        <p:spPr>
          <a:xfrm>
            <a:off x="4572000" y="1468006"/>
            <a:ext cx="3417376" cy="416517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solidFill>
                  <a:schemeClr val="tx2"/>
                </a:solidFill>
              </a:rPr>
              <a:t>823,694</a:t>
            </a:r>
          </a:p>
          <a:p>
            <a:pPr marL="0" indent="0" algn="ctr">
              <a:buFont typeface="Arial"/>
              <a:buNone/>
            </a:pPr>
            <a:r>
              <a:rPr lang="en-US" dirty="0"/>
              <a:t>persons diagnosed with COVID-19 in Arizona as of February 28, 2021 </a:t>
            </a:r>
          </a:p>
          <a:p>
            <a:pPr marL="0" indent="0" algn="ctr">
              <a:buFont typeface="Arial"/>
              <a:buNone/>
            </a:pPr>
            <a:r>
              <a:rPr lang="en-US" dirty="0"/>
              <a:t>of</a:t>
            </a:r>
            <a:endParaRPr lang="en-US" dirty="0">
              <a:sym typeface="Wingdings" panose="05000000000000000000" pitchFamily="2" charset="2"/>
            </a:endParaRPr>
          </a:p>
          <a:p>
            <a:pPr marL="0" indent="0" algn="ctr">
              <a:buNone/>
            </a:pPr>
            <a:r>
              <a:rPr lang="en-US" sz="4000" b="1" dirty="0">
                <a:solidFill>
                  <a:srgbClr val="1F497D"/>
                </a:solidFill>
              </a:rPr>
              <a:t>7,278,717</a:t>
            </a:r>
            <a:r>
              <a:rPr lang="en-US" dirty="0">
                <a:solidFill>
                  <a:prstClr val="black"/>
                </a:solidFill>
              </a:rPr>
              <a:t> </a:t>
            </a:r>
          </a:p>
          <a:p>
            <a:pPr marL="0" indent="0" algn="ctr">
              <a:buFont typeface="Arial"/>
              <a:buNone/>
            </a:pPr>
            <a:r>
              <a:rPr lang="en-US" dirty="0">
                <a:solidFill>
                  <a:prstClr val="black"/>
                </a:solidFill>
              </a:rPr>
              <a:t>people are living in Arizona.</a:t>
            </a:r>
          </a:p>
          <a:p>
            <a:pPr marL="0" indent="0" algn="ctr">
              <a:buFont typeface="Arial"/>
              <a:buNone/>
            </a:pPr>
            <a:endParaRPr lang="en-US" dirty="0">
              <a:solidFill>
                <a:prstClr val="black"/>
              </a:solidFill>
            </a:endParaRPr>
          </a:p>
          <a:p>
            <a:endParaRPr lang="en-US" dirty="0"/>
          </a:p>
        </p:txBody>
      </p:sp>
      <p:pic>
        <p:nvPicPr>
          <p:cNvPr id="5" name="Picture 4">
            <a:extLst>
              <a:ext uri="{FF2B5EF4-FFF2-40B4-BE49-F238E27FC236}">
                <a16:creationId xmlns:a16="http://schemas.microsoft.com/office/drawing/2014/main" id="{9B15BBDB-B3A5-4158-B30D-8FA3B4F70B1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6" name="Slide Number Placeholder 3">
            <a:extLst>
              <a:ext uri="{FF2B5EF4-FFF2-40B4-BE49-F238E27FC236}">
                <a16:creationId xmlns:a16="http://schemas.microsoft.com/office/drawing/2014/main" id="{341F6D7A-8A51-4448-8BFE-AB06250FCD66}"/>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12</a:t>
            </a:fld>
            <a:endParaRPr lang="en-US" dirty="0"/>
          </a:p>
        </p:txBody>
      </p:sp>
    </p:spTree>
    <p:extLst>
      <p:ext uri="{BB962C8B-B14F-4D97-AF65-F5344CB8AC3E}">
        <p14:creationId xmlns:p14="http://schemas.microsoft.com/office/powerpoint/2010/main" val="358223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FEFCC-6C18-E944-A203-1D13335F7C7D}"/>
              </a:ext>
            </a:extLst>
          </p:cNvPr>
          <p:cNvSpPr>
            <a:spLocks noGrp="1"/>
          </p:cNvSpPr>
          <p:nvPr>
            <p:ph type="title"/>
          </p:nvPr>
        </p:nvSpPr>
        <p:spPr/>
        <p:txBody>
          <a:bodyPr/>
          <a:lstStyle/>
          <a:p>
            <a:r>
              <a:rPr lang="en-US" dirty="0"/>
              <a:t>Covid-19 Incidence</a:t>
            </a:r>
          </a:p>
        </p:txBody>
      </p:sp>
      <p:pic>
        <p:nvPicPr>
          <p:cNvPr id="6" name="Picture 5" descr="Graph showing Covid-19 incidence among people with HIV in Arizona ">
            <a:extLst>
              <a:ext uri="{FF2B5EF4-FFF2-40B4-BE49-F238E27FC236}">
                <a16:creationId xmlns:a16="http://schemas.microsoft.com/office/drawing/2014/main" id="{10CB501B-C5F3-48BB-9DE7-026F853D91E4}"/>
              </a:ext>
            </a:extLst>
          </p:cNvPr>
          <p:cNvPicPr>
            <a:picLocks noChangeAspect="1"/>
          </p:cNvPicPr>
          <p:nvPr/>
        </p:nvPicPr>
        <p:blipFill>
          <a:blip r:embed="rId2"/>
          <a:stretch>
            <a:fillRect/>
          </a:stretch>
        </p:blipFill>
        <p:spPr>
          <a:xfrm>
            <a:off x="457200" y="274638"/>
            <a:ext cx="8455146" cy="5066507"/>
          </a:xfrm>
          <a:prstGeom prst="rect">
            <a:avLst/>
          </a:prstGeom>
        </p:spPr>
      </p:pic>
      <p:pic>
        <p:nvPicPr>
          <p:cNvPr id="7" name="Picture 6">
            <a:extLst>
              <a:ext uri="{FF2B5EF4-FFF2-40B4-BE49-F238E27FC236}">
                <a16:creationId xmlns:a16="http://schemas.microsoft.com/office/drawing/2014/main" id="{FB586B5F-081B-4039-8829-9C2643B3C8C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5" name="Slide Number Placeholder 3">
            <a:extLst>
              <a:ext uri="{FF2B5EF4-FFF2-40B4-BE49-F238E27FC236}">
                <a16:creationId xmlns:a16="http://schemas.microsoft.com/office/drawing/2014/main" id="{F42CC4E1-3494-C048-B7F2-7341CFE0D8CC}"/>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13</a:t>
            </a:fld>
            <a:endParaRPr lang="en-US" dirty="0"/>
          </a:p>
        </p:txBody>
      </p:sp>
    </p:spTree>
    <p:extLst>
      <p:ext uri="{BB962C8B-B14F-4D97-AF65-F5344CB8AC3E}">
        <p14:creationId xmlns:p14="http://schemas.microsoft.com/office/powerpoint/2010/main" val="193281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 illustrating Covid-19 incidence in Arizona ">
            <a:extLst>
              <a:ext uri="{FF2B5EF4-FFF2-40B4-BE49-F238E27FC236}">
                <a16:creationId xmlns:a16="http://schemas.microsoft.com/office/drawing/2014/main" id="{8F03A9F2-3D89-44DE-9138-66B4CA98A90B}"/>
              </a:ext>
            </a:extLst>
          </p:cNvPr>
          <p:cNvPicPr>
            <a:picLocks noChangeAspect="1"/>
          </p:cNvPicPr>
          <p:nvPr/>
        </p:nvPicPr>
        <p:blipFill rotWithShape="1">
          <a:blip r:embed="rId2"/>
          <a:srcRect l="34407" t="13666" r="8136" b="3010"/>
          <a:stretch/>
        </p:blipFill>
        <p:spPr>
          <a:xfrm>
            <a:off x="960955" y="-62450"/>
            <a:ext cx="7919634" cy="6120779"/>
          </a:xfrm>
          <a:prstGeom prst="rect">
            <a:avLst/>
          </a:prstGeom>
        </p:spPr>
      </p:pic>
      <p:sp>
        <p:nvSpPr>
          <p:cNvPr id="5" name="Title 1">
            <a:extLst>
              <a:ext uri="{FF2B5EF4-FFF2-40B4-BE49-F238E27FC236}">
                <a16:creationId xmlns:a16="http://schemas.microsoft.com/office/drawing/2014/main" id="{FEE6E926-85CA-4F08-BD31-85C54A04A465}"/>
              </a:ext>
            </a:extLst>
          </p:cNvPr>
          <p:cNvSpPr>
            <a:spLocks noGrp="1"/>
          </p:cNvSpPr>
          <p:nvPr>
            <p:ph type="title"/>
          </p:nvPr>
        </p:nvSpPr>
        <p:spPr>
          <a:xfrm>
            <a:off x="-286718" y="-4331"/>
            <a:ext cx="5354664" cy="1143000"/>
          </a:xfrm>
        </p:spPr>
        <p:txBody>
          <a:bodyPr>
            <a:normAutofit/>
          </a:bodyPr>
          <a:lstStyle/>
          <a:p>
            <a:r>
              <a:rPr lang="en-US" sz="2000" u="sng" dirty="0"/>
              <a:t>General COVID-19 Incidence In Arizona</a:t>
            </a:r>
          </a:p>
        </p:txBody>
      </p:sp>
      <p:pic>
        <p:nvPicPr>
          <p:cNvPr id="6" name="Picture 5">
            <a:extLst>
              <a:ext uri="{FF2B5EF4-FFF2-40B4-BE49-F238E27FC236}">
                <a16:creationId xmlns:a16="http://schemas.microsoft.com/office/drawing/2014/main" id="{03B00A90-8345-4C90-A1D8-E8080B9C757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87837" y="6058329"/>
            <a:ext cx="1592752" cy="696829"/>
          </a:xfrm>
          <a:prstGeom prst="rect">
            <a:avLst/>
          </a:prstGeom>
        </p:spPr>
      </p:pic>
      <p:sp>
        <p:nvSpPr>
          <p:cNvPr id="7" name="Slide Number Placeholder 3">
            <a:extLst>
              <a:ext uri="{FF2B5EF4-FFF2-40B4-BE49-F238E27FC236}">
                <a16:creationId xmlns:a16="http://schemas.microsoft.com/office/drawing/2014/main" id="{1DF6E89A-3B30-B046-8D7B-A8040B28B42D}"/>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14</a:t>
            </a:fld>
            <a:endParaRPr lang="en-US" dirty="0"/>
          </a:p>
        </p:txBody>
      </p:sp>
    </p:spTree>
    <p:extLst>
      <p:ext uri="{BB962C8B-B14F-4D97-AF65-F5344CB8AC3E}">
        <p14:creationId xmlns:p14="http://schemas.microsoft.com/office/powerpoint/2010/main" val="69265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B05BA-514D-844F-9443-C9337DA24963}"/>
              </a:ext>
            </a:extLst>
          </p:cNvPr>
          <p:cNvSpPr>
            <a:spLocks noGrp="1"/>
          </p:cNvSpPr>
          <p:nvPr>
            <p:ph type="title"/>
          </p:nvPr>
        </p:nvSpPr>
        <p:spPr/>
        <p:txBody>
          <a:bodyPr/>
          <a:lstStyle/>
          <a:p>
            <a:r>
              <a:rPr lang="en-US" dirty="0"/>
              <a:t>Covid-19 Among People with HIV</a:t>
            </a:r>
          </a:p>
        </p:txBody>
      </p:sp>
      <p:pic>
        <p:nvPicPr>
          <p:cNvPr id="5" name="Picture 4" descr="Graph showing the growth of Covid-19 cases Amoner People with HIV. ">
            <a:extLst>
              <a:ext uri="{FF2B5EF4-FFF2-40B4-BE49-F238E27FC236}">
                <a16:creationId xmlns:a16="http://schemas.microsoft.com/office/drawing/2014/main" id="{25EB0246-2BD6-4E2D-BEAE-23BC0AF74500}"/>
              </a:ext>
            </a:extLst>
          </p:cNvPr>
          <p:cNvPicPr>
            <a:picLocks noChangeAspect="1"/>
          </p:cNvPicPr>
          <p:nvPr/>
        </p:nvPicPr>
        <p:blipFill>
          <a:blip r:embed="rId2"/>
          <a:stretch>
            <a:fillRect/>
          </a:stretch>
        </p:blipFill>
        <p:spPr>
          <a:xfrm>
            <a:off x="298147" y="0"/>
            <a:ext cx="8547706" cy="5757377"/>
          </a:xfrm>
          <a:prstGeom prst="rect">
            <a:avLst/>
          </a:prstGeom>
        </p:spPr>
      </p:pic>
      <p:pic>
        <p:nvPicPr>
          <p:cNvPr id="6" name="Picture 5">
            <a:extLst>
              <a:ext uri="{FF2B5EF4-FFF2-40B4-BE49-F238E27FC236}">
                <a16:creationId xmlns:a16="http://schemas.microsoft.com/office/drawing/2014/main" id="{4A5166D4-4B72-4267-AD69-CBBC09EA813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87837" y="6103972"/>
            <a:ext cx="1592752" cy="696829"/>
          </a:xfrm>
          <a:prstGeom prst="rect">
            <a:avLst/>
          </a:prstGeom>
        </p:spPr>
      </p:pic>
      <p:sp>
        <p:nvSpPr>
          <p:cNvPr id="7" name="Slide Number Placeholder 3">
            <a:extLst>
              <a:ext uri="{FF2B5EF4-FFF2-40B4-BE49-F238E27FC236}">
                <a16:creationId xmlns:a16="http://schemas.microsoft.com/office/drawing/2014/main" id="{463C8E21-822B-C34B-926E-976A1191C7C0}"/>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15</a:t>
            </a:fld>
            <a:endParaRPr lang="en-US" dirty="0"/>
          </a:p>
        </p:txBody>
      </p:sp>
    </p:spTree>
    <p:extLst>
      <p:ext uri="{BB962C8B-B14F-4D97-AF65-F5344CB8AC3E}">
        <p14:creationId xmlns:p14="http://schemas.microsoft.com/office/powerpoint/2010/main" val="1622871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FC32-F30F-0347-AC09-06EF02B5A68B}"/>
              </a:ext>
            </a:extLst>
          </p:cNvPr>
          <p:cNvSpPr>
            <a:spLocks noGrp="1"/>
          </p:cNvSpPr>
          <p:nvPr>
            <p:ph type="title"/>
          </p:nvPr>
        </p:nvSpPr>
        <p:spPr/>
        <p:txBody>
          <a:bodyPr>
            <a:normAutofit fontScale="90000"/>
          </a:bodyPr>
          <a:lstStyle/>
          <a:p>
            <a:r>
              <a:rPr lang="en-US" dirty="0"/>
              <a:t>Race &amp; Ethnicity Among Dually Diagnosed</a:t>
            </a:r>
          </a:p>
        </p:txBody>
      </p:sp>
      <p:pic>
        <p:nvPicPr>
          <p:cNvPr id="6" name="Picture 5" descr="Pie Graph showing Race/ Ethinicity among those who have HIV and Covid-19 diagnoses. ">
            <a:extLst>
              <a:ext uri="{FF2B5EF4-FFF2-40B4-BE49-F238E27FC236}">
                <a16:creationId xmlns:a16="http://schemas.microsoft.com/office/drawing/2014/main" id="{D2980894-EF10-4F15-BB07-9B68FD10D962}"/>
              </a:ext>
            </a:extLst>
          </p:cNvPr>
          <p:cNvPicPr>
            <a:picLocks noChangeAspect="1"/>
          </p:cNvPicPr>
          <p:nvPr/>
        </p:nvPicPr>
        <p:blipFill>
          <a:blip r:embed="rId2"/>
          <a:stretch>
            <a:fillRect/>
          </a:stretch>
        </p:blipFill>
        <p:spPr>
          <a:xfrm>
            <a:off x="914400" y="0"/>
            <a:ext cx="7687159" cy="5735805"/>
          </a:xfrm>
          <a:prstGeom prst="rect">
            <a:avLst/>
          </a:prstGeom>
        </p:spPr>
      </p:pic>
      <p:pic>
        <p:nvPicPr>
          <p:cNvPr id="8" name="Picture 7">
            <a:extLst>
              <a:ext uri="{FF2B5EF4-FFF2-40B4-BE49-F238E27FC236}">
                <a16:creationId xmlns:a16="http://schemas.microsoft.com/office/drawing/2014/main" id="{5FB8AE64-2B76-441E-8C85-6D72D9929E3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5" name="Slide Number Placeholder 3">
            <a:extLst>
              <a:ext uri="{FF2B5EF4-FFF2-40B4-BE49-F238E27FC236}">
                <a16:creationId xmlns:a16="http://schemas.microsoft.com/office/drawing/2014/main" id="{49D631E8-591F-404E-A6F6-8E7D0C3AF32B}"/>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16</a:t>
            </a:fld>
            <a:endParaRPr lang="en-US" dirty="0"/>
          </a:p>
        </p:txBody>
      </p:sp>
    </p:spTree>
    <p:extLst>
      <p:ext uri="{BB962C8B-B14F-4D97-AF65-F5344CB8AC3E}">
        <p14:creationId xmlns:p14="http://schemas.microsoft.com/office/powerpoint/2010/main" val="4013094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CDDD-7824-BE4A-A683-5E9E759EE3F2}"/>
              </a:ext>
            </a:extLst>
          </p:cNvPr>
          <p:cNvSpPr>
            <a:spLocks noGrp="1"/>
          </p:cNvSpPr>
          <p:nvPr>
            <p:ph type="title"/>
          </p:nvPr>
        </p:nvSpPr>
        <p:spPr/>
        <p:txBody>
          <a:bodyPr/>
          <a:lstStyle/>
          <a:p>
            <a:r>
              <a:rPr lang="en-US" dirty="0"/>
              <a:t>Dual Diagnoses, by percentage</a:t>
            </a:r>
          </a:p>
        </p:txBody>
      </p:sp>
      <p:pic>
        <p:nvPicPr>
          <p:cNvPr id="3" name="Picture 2" descr="Bar graph showing Race/ Ethinicity among those who have HIV and Covid-19 diagnoses, by percentages. ">
            <a:extLst>
              <a:ext uri="{FF2B5EF4-FFF2-40B4-BE49-F238E27FC236}">
                <a16:creationId xmlns:a16="http://schemas.microsoft.com/office/drawing/2014/main" id="{5714370E-EAFB-45DC-832D-8412FDBE6E99}"/>
              </a:ext>
            </a:extLst>
          </p:cNvPr>
          <p:cNvPicPr>
            <a:picLocks noChangeAspect="1"/>
          </p:cNvPicPr>
          <p:nvPr/>
        </p:nvPicPr>
        <p:blipFill>
          <a:blip r:embed="rId3"/>
          <a:stretch>
            <a:fillRect/>
          </a:stretch>
        </p:blipFill>
        <p:spPr>
          <a:xfrm>
            <a:off x="196428" y="275770"/>
            <a:ext cx="8751144" cy="5687469"/>
          </a:xfrm>
          <a:prstGeom prst="rect">
            <a:avLst/>
          </a:prstGeom>
        </p:spPr>
      </p:pic>
      <p:pic>
        <p:nvPicPr>
          <p:cNvPr id="6" name="Picture 5">
            <a:extLst>
              <a:ext uri="{FF2B5EF4-FFF2-40B4-BE49-F238E27FC236}">
                <a16:creationId xmlns:a16="http://schemas.microsoft.com/office/drawing/2014/main" id="{E297CD25-38A9-4E11-9D22-99AD713E606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5" name="Slide Number Placeholder 3">
            <a:extLst>
              <a:ext uri="{FF2B5EF4-FFF2-40B4-BE49-F238E27FC236}">
                <a16:creationId xmlns:a16="http://schemas.microsoft.com/office/drawing/2014/main" id="{FF4CB49E-29D5-2748-B162-D832FE856BB8}"/>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17</a:t>
            </a:fld>
            <a:endParaRPr lang="en-US" dirty="0"/>
          </a:p>
        </p:txBody>
      </p:sp>
    </p:spTree>
    <p:extLst>
      <p:ext uri="{BB962C8B-B14F-4D97-AF65-F5344CB8AC3E}">
        <p14:creationId xmlns:p14="http://schemas.microsoft.com/office/powerpoint/2010/main" val="3151281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330B-4DDD-E54C-9613-A45EE62EDBEB}"/>
              </a:ext>
            </a:extLst>
          </p:cNvPr>
          <p:cNvSpPr>
            <a:spLocks noGrp="1"/>
          </p:cNvSpPr>
          <p:nvPr>
            <p:ph type="title"/>
          </p:nvPr>
        </p:nvSpPr>
        <p:spPr/>
        <p:txBody>
          <a:bodyPr/>
          <a:lstStyle/>
          <a:p>
            <a:r>
              <a:rPr lang="en-US" dirty="0"/>
              <a:t>Dual Diagnoses in AZ</a:t>
            </a:r>
          </a:p>
        </p:txBody>
      </p:sp>
      <p:pic>
        <p:nvPicPr>
          <p:cNvPr id="5" name="Picture 4" descr="Graph showing Race/ Ethinicity among those who have HIV and Covid-19 diagnoses versus those who only have a Covid-19 diagnosis. ">
            <a:extLst>
              <a:ext uri="{FF2B5EF4-FFF2-40B4-BE49-F238E27FC236}">
                <a16:creationId xmlns:a16="http://schemas.microsoft.com/office/drawing/2014/main" id="{0413FB60-DAFA-4E2A-8673-6A4461599BFE}"/>
              </a:ext>
            </a:extLst>
          </p:cNvPr>
          <p:cNvPicPr>
            <a:picLocks noChangeAspect="1"/>
          </p:cNvPicPr>
          <p:nvPr/>
        </p:nvPicPr>
        <p:blipFill rotWithShape="1">
          <a:blip r:embed="rId3"/>
          <a:srcRect r="1666"/>
          <a:stretch/>
        </p:blipFill>
        <p:spPr>
          <a:xfrm>
            <a:off x="0" y="542440"/>
            <a:ext cx="9144000" cy="4809819"/>
          </a:xfrm>
          <a:prstGeom prst="rect">
            <a:avLst/>
          </a:prstGeom>
        </p:spPr>
      </p:pic>
      <p:pic>
        <p:nvPicPr>
          <p:cNvPr id="7" name="Picture 6">
            <a:extLst>
              <a:ext uri="{FF2B5EF4-FFF2-40B4-BE49-F238E27FC236}">
                <a16:creationId xmlns:a16="http://schemas.microsoft.com/office/drawing/2014/main" id="{F2CE842F-478E-4BEF-8559-FD0F7A32328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6" name="Slide Number Placeholder 3">
            <a:extLst>
              <a:ext uri="{FF2B5EF4-FFF2-40B4-BE49-F238E27FC236}">
                <a16:creationId xmlns:a16="http://schemas.microsoft.com/office/drawing/2014/main" id="{7FF7463F-A4DE-344A-9F59-F4B8716EAE40}"/>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18</a:t>
            </a:fld>
            <a:endParaRPr lang="en-US" dirty="0"/>
          </a:p>
        </p:txBody>
      </p:sp>
    </p:spTree>
    <p:extLst>
      <p:ext uri="{BB962C8B-B14F-4D97-AF65-F5344CB8AC3E}">
        <p14:creationId xmlns:p14="http://schemas.microsoft.com/office/powerpoint/2010/main" val="3733892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90CA-A7A8-9B40-A057-792A4D521EE1}"/>
              </a:ext>
            </a:extLst>
          </p:cNvPr>
          <p:cNvSpPr>
            <a:spLocks noGrp="1"/>
          </p:cNvSpPr>
          <p:nvPr>
            <p:ph type="title"/>
          </p:nvPr>
        </p:nvSpPr>
        <p:spPr/>
        <p:txBody>
          <a:bodyPr>
            <a:normAutofit/>
          </a:bodyPr>
          <a:lstStyle/>
          <a:p>
            <a:r>
              <a:rPr lang="en-US" sz="1800" dirty="0"/>
              <a:t>Covid-19 Prevalence by County</a:t>
            </a:r>
          </a:p>
        </p:txBody>
      </p:sp>
      <p:pic>
        <p:nvPicPr>
          <p:cNvPr id="12" name="Picture 11" descr="Map of Arizona showing Covid-19 rates by county. ">
            <a:extLst>
              <a:ext uri="{FF2B5EF4-FFF2-40B4-BE49-F238E27FC236}">
                <a16:creationId xmlns:a16="http://schemas.microsoft.com/office/drawing/2014/main" id="{233F9D61-56E8-4079-984D-E205DCD3A0C0}"/>
              </a:ext>
            </a:extLst>
          </p:cNvPr>
          <p:cNvPicPr>
            <a:picLocks noChangeAspect="1"/>
          </p:cNvPicPr>
          <p:nvPr/>
        </p:nvPicPr>
        <p:blipFill rotWithShape="1">
          <a:blip r:embed="rId2"/>
          <a:srcRect l="8268" t="6127" r="14483" b="1906"/>
          <a:stretch/>
        </p:blipFill>
        <p:spPr>
          <a:xfrm>
            <a:off x="2690802" y="0"/>
            <a:ext cx="5393411" cy="6245817"/>
          </a:xfrm>
          <a:prstGeom prst="rect">
            <a:avLst/>
          </a:prstGeom>
        </p:spPr>
      </p:pic>
      <p:pic>
        <p:nvPicPr>
          <p:cNvPr id="13" name="Picture 12">
            <a:extLst>
              <a:ext uri="{FF2B5EF4-FFF2-40B4-BE49-F238E27FC236}">
                <a16:creationId xmlns:a16="http://schemas.microsoft.com/office/drawing/2014/main" id="{63D11EDC-5ECD-4BB6-B89C-DD0E0DD0187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5" name="Slide Number Placeholder 3">
            <a:extLst>
              <a:ext uri="{FF2B5EF4-FFF2-40B4-BE49-F238E27FC236}">
                <a16:creationId xmlns:a16="http://schemas.microsoft.com/office/drawing/2014/main" id="{3F8EEDF4-4390-6A45-8173-5D59A0B9D5F0}"/>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19</a:t>
            </a:fld>
            <a:endParaRPr lang="en-US" dirty="0"/>
          </a:p>
        </p:txBody>
      </p:sp>
    </p:spTree>
    <p:extLst>
      <p:ext uri="{BB962C8B-B14F-4D97-AF65-F5344CB8AC3E}">
        <p14:creationId xmlns:p14="http://schemas.microsoft.com/office/powerpoint/2010/main" val="299316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sclaimer "/>
          <p:cNvSpPr>
            <a:spLocks noGrp="1"/>
          </p:cNvSpPr>
          <p:nvPr>
            <p:ph type="title"/>
          </p:nvPr>
        </p:nvSpPr>
        <p:spPr/>
        <p:txBody>
          <a:bodyPr/>
          <a:lstStyle/>
          <a:p>
            <a:r>
              <a:rPr lang="en-US" dirty="0"/>
              <a:t>Disclaimer</a:t>
            </a:r>
          </a:p>
        </p:txBody>
      </p:sp>
      <p:sp>
        <p:nvSpPr>
          <p:cNvPr id="9" name="Content Placeholder 2">
            <a:extLst>
              <a:ext uri="{FF2B5EF4-FFF2-40B4-BE49-F238E27FC236}">
                <a16:creationId xmlns:a16="http://schemas.microsoft.com/office/drawing/2014/main" id="{5BFD5D02-445A-42D6-AC6C-15A57564FBD8}"/>
              </a:ext>
              <a:ext uri="{C183D7F6-B498-43B3-948B-1728B52AA6E4}">
                <adec:decorative xmlns:adec="http://schemas.microsoft.com/office/drawing/2017/decorative" val="0"/>
              </a:ext>
            </a:extLst>
          </p:cNvPr>
          <p:cNvSpPr>
            <a:spLocks noGrp="1"/>
          </p:cNvSpPr>
          <p:nvPr>
            <p:ph idx="1"/>
          </p:nvPr>
        </p:nvSpPr>
        <p:spPr>
          <a:xfrm>
            <a:off x="490539" y="1487908"/>
            <a:ext cx="8315569" cy="4367299"/>
          </a:xfrm>
        </p:spPr>
        <p:txBody>
          <a:bodyPr>
            <a:normAutofit lnSpcReduction="10000"/>
          </a:bodyPr>
          <a:lstStyle/>
          <a:p>
            <a:pPr marL="85584" indent="0">
              <a:buNone/>
            </a:pPr>
            <a:r>
              <a:rPr lang="en-US" sz="1725" i="1" dirty="0"/>
              <a:t>“This presentation is supported by the Health Resources and Services Administration (HRSA) of the U.S. Department of Health and Human Services (HHS) as part of an award totaling $3,278,366. The contents are those of the author(s) and do not necessarily represent the official views of, nor an endorsement, by HRSA, HHS or the U.S. Government.”</a:t>
            </a:r>
          </a:p>
          <a:p>
            <a:pPr marL="85584" indent="0">
              <a:buNone/>
            </a:pPr>
            <a:endParaRPr lang="en-US" sz="1725" dirty="0"/>
          </a:p>
          <a:p>
            <a:pPr marL="85584" indent="0">
              <a:buNone/>
            </a:pPr>
            <a:endParaRPr lang="en-US" sz="1725" i="1" dirty="0"/>
          </a:p>
          <a:p>
            <a:pPr marL="85584" indent="0">
              <a:buNone/>
            </a:pPr>
            <a:r>
              <a:rPr lang="en-US" sz="1725" i="1" dirty="0"/>
              <a:t>The views and opinions expressed in this presentation are not necessarily those of the Pacific AIDS Education and Training Centers (PAETC), the Regents of the University of California or its San Francisco campus (UCSF or collectively, University) nor of our funder the Health Resources and Services Administration (HRSA).  Neither PAETC,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[,apparatus, product] or process assessed or described; nor represent that its use would not infringe privately owned rights. </a:t>
            </a:r>
            <a:endParaRPr lang="en-US" sz="1725" dirty="0"/>
          </a:p>
          <a:p>
            <a:pPr marL="85584" indent="0">
              <a:buNone/>
            </a:pPr>
            <a:endParaRPr lang="en-US" dirty="0"/>
          </a:p>
        </p:txBody>
      </p:sp>
      <p:sp>
        <p:nvSpPr>
          <p:cNvPr id="4" name="Slide Number Placeholder 3">
            <a:extLst>
              <a:ext uri="{FF2B5EF4-FFF2-40B4-BE49-F238E27FC236}">
                <a16:creationId xmlns:a16="http://schemas.microsoft.com/office/drawing/2014/main" id="{B24E661A-A10D-4717-9832-3D82BD4103D3}"/>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2</a:t>
            </a:fld>
            <a:endParaRPr lang="en-US" dirty="0"/>
          </a:p>
        </p:txBody>
      </p:sp>
      <p:pic>
        <p:nvPicPr>
          <p:cNvPr id="5" name="Picture 4">
            <a:extLst>
              <a:ext uri="{FF2B5EF4-FFF2-40B4-BE49-F238E27FC236}">
                <a16:creationId xmlns:a16="http://schemas.microsoft.com/office/drawing/2014/main" id="{E344592C-43A8-EC42-B534-83E33B5328C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46999" y="5855207"/>
            <a:ext cx="1592752" cy="696829"/>
          </a:xfrm>
          <a:prstGeom prst="rect">
            <a:avLst/>
          </a:prstGeom>
        </p:spPr>
      </p:pic>
    </p:spTree>
    <p:extLst>
      <p:ext uri="{BB962C8B-B14F-4D97-AF65-F5344CB8AC3E}">
        <p14:creationId xmlns:p14="http://schemas.microsoft.com/office/powerpoint/2010/main" val="282372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27163" y="274638"/>
            <a:ext cx="6013450" cy="1143000"/>
          </a:xfrm>
        </p:spPr>
        <p:txBody>
          <a:bodyPr>
            <a:normAutofit fontScale="90000"/>
          </a:bodyPr>
          <a:lstStyle/>
          <a:p>
            <a:r>
              <a:rPr lang="en-US" dirty="0">
                <a:solidFill>
                  <a:prstClr val="black"/>
                </a:solidFill>
              </a:rPr>
              <a:t>COVID-19 and HIV Overview </a:t>
            </a:r>
            <a:endParaRPr lang="en-US" dirty="0"/>
          </a:p>
        </p:txBody>
      </p:sp>
      <p:sp>
        <p:nvSpPr>
          <p:cNvPr id="3" name="Content Placeholder 2"/>
          <p:cNvSpPr>
            <a:spLocks noGrp="1"/>
          </p:cNvSpPr>
          <p:nvPr>
            <p:ph idx="1"/>
          </p:nvPr>
        </p:nvSpPr>
        <p:spPr>
          <a:xfrm>
            <a:off x="457199" y="1686910"/>
            <a:ext cx="7953703" cy="4083270"/>
          </a:xfrm>
        </p:spPr>
        <p:txBody>
          <a:bodyPr>
            <a:normAutofit/>
          </a:bodyPr>
          <a:lstStyle/>
          <a:p>
            <a:pPr marL="0" lvl="0" indent="0" algn="ctr">
              <a:buNone/>
            </a:pPr>
            <a:r>
              <a:rPr lang="en-US" sz="4600" b="1" dirty="0">
                <a:solidFill>
                  <a:srgbClr val="1F497D"/>
                </a:solidFill>
                <a:sym typeface="Wingdings" panose="05000000000000000000" pitchFamily="2" charset="2"/>
              </a:rPr>
              <a:t>59 </a:t>
            </a:r>
          </a:p>
          <a:p>
            <a:pPr marL="0" lvl="0" indent="0" algn="ctr">
              <a:buNone/>
            </a:pPr>
            <a:r>
              <a:rPr lang="en-US" dirty="0">
                <a:solidFill>
                  <a:prstClr val="black"/>
                </a:solidFill>
                <a:sym typeface="Wingdings" panose="05000000000000000000" pitchFamily="2" charset="2"/>
              </a:rPr>
              <a:t>persons dually diagnosed with COVID-19 and HIV have died in Arizona. </a:t>
            </a:r>
          </a:p>
          <a:p>
            <a:pPr marL="0" lvl="0" indent="0" algn="ctr">
              <a:buNone/>
            </a:pPr>
            <a:endParaRPr lang="en-US" dirty="0">
              <a:solidFill>
                <a:prstClr val="black"/>
              </a:solidFill>
              <a:sym typeface="Wingdings" panose="05000000000000000000" pitchFamily="2" charset="2"/>
            </a:endParaRPr>
          </a:p>
          <a:p>
            <a:pPr marL="0" lvl="0" indent="0" algn="ctr">
              <a:buNone/>
            </a:pPr>
            <a:r>
              <a:rPr lang="en-US" dirty="0">
                <a:solidFill>
                  <a:prstClr val="black"/>
                </a:solidFill>
                <a:sym typeface="Wingdings" panose="05000000000000000000" pitchFamily="2" charset="2"/>
              </a:rPr>
              <a:t>This includes all deaths and COVID-19 may not have been the cause of death. </a:t>
            </a:r>
          </a:p>
          <a:p>
            <a:pPr marL="0" indent="0" algn="ctr">
              <a:buNone/>
            </a:pPr>
            <a:endParaRPr lang="en-US" sz="4000" b="1" dirty="0">
              <a:solidFill>
                <a:schemeClr val="tx2"/>
              </a:solidFill>
            </a:endParaRPr>
          </a:p>
          <a:p>
            <a:endParaRPr lang="en-US" dirty="0"/>
          </a:p>
        </p:txBody>
      </p:sp>
      <p:pic>
        <p:nvPicPr>
          <p:cNvPr id="4" name="Picture 3">
            <a:extLst>
              <a:ext uri="{FF2B5EF4-FFF2-40B4-BE49-F238E27FC236}">
                <a16:creationId xmlns:a16="http://schemas.microsoft.com/office/drawing/2014/main" id="{668820A3-A5D7-4052-9846-D5079E0C450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6" name="Slide Number Placeholder 3">
            <a:extLst>
              <a:ext uri="{FF2B5EF4-FFF2-40B4-BE49-F238E27FC236}">
                <a16:creationId xmlns:a16="http://schemas.microsoft.com/office/drawing/2014/main" id="{2DF79B94-BE95-D84D-B061-C0C210A82FA8}"/>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20</a:t>
            </a:fld>
            <a:endParaRPr lang="en-US" dirty="0"/>
          </a:p>
        </p:txBody>
      </p:sp>
    </p:spTree>
    <p:extLst>
      <p:ext uri="{BB962C8B-B14F-4D97-AF65-F5344CB8AC3E}">
        <p14:creationId xmlns:p14="http://schemas.microsoft.com/office/powerpoint/2010/main" val="1714695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E9C8C6-996D-514B-B980-AEF3D9998187}"/>
              </a:ext>
            </a:extLst>
          </p:cNvPr>
          <p:cNvSpPr>
            <a:spLocks noGrp="1"/>
          </p:cNvSpPr>
          <p:nvPr>
            <p:ph type="title"/>
          </p:nvPr>
        </p:nvSpPr>
        <p:spPr/>
        <p:txBody>
          <a:bodyPr/>
          <a:lstStyle/>
          <a:p>
            <a:pPr algn="l"/>
            <a:r>
              <a:rPr lang="en-US" dirty="0"/>
              <a:t>Thank you! </a:t>
            </a:r>
          </a:p>
        </p:txBody>
      </p:sp>
      <p:sp>
        <p:nvSpPr>
          <p:cNvPr id="9" name="TextBox 8"/>
          <p:cNvSpPr txBox="1"/>
          <p:nvPr/>
        </p:nvSpPr>
        <p:spPr>
          <a:xfrm>
            <a:off x="3957124" y="1473530"/>
            <a:ext cx="5299232" cy="3033138"/>
          </a:xfrm>
          <a:prstGeom prst="rect">
            <a:avLst/>
          </a:prstGeom>
          <a:noFill/>
        </p:spPr>
        <p:txBody>
          <a:bodyPr wrap="square" rtlCol="0">
            <a:spAutoFit/>
          </a:bodyPr>
          <a:lstStyle/>
          <a:p>
            <a:r>
              <a:rPr lang="en-US" sz="6000" dirty="0">
                <a:latin typeface="Fira Sans"/>
                <a:cs typeface="Fira Sans"/>
              </a:rPr>
              <a:t>THANK YOU!</a:t>
            </a:r>
          </a:p>
          <a:p>
            <a:pPr>
              <a:lnSpc>
                <a:spcPct val="200000"/>
              </a:lnSpc>
            </a:pPr>
            <a:r>
              <a:rPr lang="en-US" sz="1900" dirty="0">
                <a:latin typeface="Fira Sans"/>
                <a:cs typeface="Fira Sans"/>
              </a:rPr>
              <a:t>Ricardo Fernández</a:t>
            </a:r>
            <a:endParaRPr lang="en-US" sz="1900" dirty="0">
              <a:latin typeface="Fira Sans Light"/>
              <a:cs typeface="Fira Sans Light"/>
            </a:endParaRPr>
          </a:p>
          <a:p>
            <a:r>
              <a:rPr lang="en-US" sz="1900" dirty="0">
                <a:latin typeface="Fira Sans Light"/>
                <a:cs typeface="Fira Sans Light"/>
                <a:hlinkClick r:id="rId3"/>
              </a:rPr>
              <a:t>ricardo.fernandez@azdhs.gov</a:t>
            </a:r>
            <a:r>
              <a:rPr lang="en-US" sz="1900" dirty="0">
                <a:latin typeface="Fira Sans Light"/>
                <a:cs typeface="Fira Sans Light"/>
              </a:rPr>
              <a:t> </a:t>
            </a:r>
          </a:p>
          <a:p>
            <a:endParaRPr lang="en-US" sz="1900" dirty="0">
              <a:latin typeface="Fira Sans Light"/>
              <a:cs typeface="Fira Sans Light"/>
            </a:endParaRPr>
          </a:p>
          <a:p>
            <a:r>
              <a:rPr lang="en-US" sz="1900" dirty="0">
                <a:latin typeface="Fira Sans Light"/>
                <a:cs typeface="Fira Sans Light"/>
              </a:rPr>
              <a:t>602-364-3854</a:t>
            </a:r>
          </a:p>
          <a:p>
            <a:pPr>
              <a:lnSpc>
                <a:spcPct val="70000"/>
              </a:lnSpc>
            </a:pPr>
            <a:endParaRPr lang="en-US" sz="1900" dirty="0">
              <a:latin typeface="Fira Sans Light"/>
              <a:cs typeface="Fira Sans Light"/>
            </a:endParaRPr>
          </a:p>
          <a:p>
            <a:pPr>
              <a:lnSpc>
                <a:spcPct val="120000"/>
              </a:lnSpc>
            </a:pPr>
            <a:r>
              <a:rPr lang="en-US" sz="1900" dirty="0">
                <a:latin typeface="Fira Sans"/>
                <a:cs typeface="Fira Sans"/>
              </a:rPr>
              <a:t>azhealth.gov</a:t>
            </a:r>
          </a:p>
        </p:txBody>
      </p:sp>
      <p:pic>
        <p:nvPicPr>
          <p:cNvPr id="2082" name="Picture 34" descr="Sean Parker on Twitter: &quot;Another classic #Tucson sunset tonight ..."/>
          <p:cNvPicPr>
            <a:picLocks noChangeAspect="1" noChangeArrowheads="1"/>
          </p:cNvPicPr>
          <p:nvPr/>
        </p:nvPicPr>
        <p:blipFill rotWithShape="1">
          <a:blip r:embed="rId4">
            <a:extLst>
              <a:ext uri="{28A0092B-C50C-407E-A947-70E740481C1C}">
                <a14:useLocalDpi xmlns:a14="http://schemas.microsoft.com/office/drawing/2010/main" val="0"/>
              </a:ext>
            </a:extLst>
          </a:blip>
          <a:srcRect r="3166" b="11818"/>
          <a:stretch/>
        </p:blipFill>
        <p:spPr bwMode="auto">
          <a:xfrm flipH="1">
            <a:off x="0" y="-1"/>
            <a:ext cx="3791606" cy="57465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D99A9A0-83AC-4ACD-A45F-BDFCF12A9DD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6" name="Slide Number Placeholder 3">
            <a:extLst>
              <a:ext uri="{FF2B5EF4-FFF2-40B4-BE49-F238E27FC236}">
                <a16:creationId xmlns:a16="http://schemas.microsoft.com/office/drawing/2014/main" id="{67ADDDC0-D2AE-6349-9B3E-4154FE217CEF}"/>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21</a:t>
            </a:fld>
            <a:endParaRPr lang="en-US" dirty="0"/>
          </a:p>
        </p:txBody>
      </p:sp>
    </p:spTree>
    <p:extLst>
      <p:ext uri="{BB962C8B-B14F-4D97-AF65-F5344CB8AC3E}">
        <p14:creationId xmlns:p14="http://schemas.microsoft.com/office/powerpoint/2010/main" val="264946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C3270A-5B02-4FDF-AFC3-53518F4A468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13356" y="5829301"/>
            <a:ext cx="1592752" cy="696829"/>
          </a:xfrm>
          <a:prstGeom prst="rect">
            <a:avLst/>
          </a:prstGeom>
        </p:spPr>
      </p:pic>
      <p:sp>
        <p:nvSpPr>
          <p:cNvPr id="4" name="Title 3"/>
          <p:cNvSpPr>
            <a:spLocks noGrp="1"/>
          </p:cNvSpPr>
          <p:nvPr>
            <p:ph type="title"/>
          </p:nvPr>
        </p:nvSpPr>
        <p:spPr>
          <a:xfrm>
            <a:off x="457200" y="158751"/>
            <a:ext cx="8229600" cy="1143000"/>
          </a:xfrm>
        </p:spPr>
        <p:txBody>
          <a:bodyPr/>
          <a:lstStyle/>
          <a:p>
            <a:r>
              <a:rPr lang="en-US" dirty="0"/>
              <a:t>Goals of Presentation</a:t>
            </a:r>
          </a:p>
        </p:txBody>
      </p:sp>
      <p:sp>
        <p:nvSpPr>
          <p:cNvPr id="5" name="Content Placeholder 4"/>
          <p:cNvSpPr>
            <a:spLocks noGrp="1"/>
          </p:cNvSpPr>
          <p:nvPr>
            <p:ph idx="1"/>
          </p:nvPr>
        </p:nvSpPr>
        <p:spPr>
          <a:xfrm>
            <a:off x="457200" y="1303338"/>
            <a:ext cx="8229600" cy="4525963"/>
          </a:xfrm>
        </p:spPr>
        <p:txBody>
          <a:bodyPr>
            <a:normAutofit/>
          </a:bodyPr>
          <a:lstStyle/>
          <a:p>
            <a:r>
              <a:rPr lang="en-US" dirty="0"/>
              <a:t>Understand relationship between COVID-19 and HIV in Arizona</a:t>
            </a:r>
          </a:p>
          <a:p>
            <a:r>
              <a:rPr lang="en-US" dirty="0"/>
              <a:t>Understand impact of COVID-19 on persons with HIV</a:t>
            </a:r>
          </a:p>
          <a:p>
            <a:endParaRPr lang="en-US" dirty="0"/>
          </a:p>
          <a:p>
            <a:endParaRPr lang="en-US" dirty="0"/>
          </a:p>
          <a:p>
            <a:endParaRPr lang="en-US" dirty="0"/>
          </a:p>
        </p:txBody>
      </p:sp>
      <p:sp>
        <p:nvSpPr>
          <p:cNvPr id="7" name="Slide Number Placeholder 3">
            <a:extLst>
              <a:ext uri="{FF2B5EF4-FFF2-40B4-BE49-F238E27FC236}">
                <a16:creationId xmlns:a16="http://schemas.microsoft.com/office/drawing/2014/main" id="{963C5195-AE54-264A-9732-1DC13B1482A1}"/>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3</a:t>
            </a:fld>
            <a:endParaRPr lang="en-US" dirty="0"/>
          </a:p>
        </p:txBody>
      </p:sp>
    </p:spTree>
    <p:extLst>
      <p:ext uri="{BB962C8B-B14F-4D97-AF65-F5344CB8AC3E}">
        <p14:creationId xmlns:p14="http://schemas.microsoft.com/office/powerpoint/2010/main" val="253478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ma Canyon Trail | Arizona Highways"/>
          <p:cNvPicPr>
            <a:picLocks noChangeAspect="1" noChangeArrowheads="1"/>
          </p:cNvPicPr>
          <p:nvPr/>
        </p:nvPicPr>
        <p:blipFill rotWithShape="1">
          <a:blip r:embed="rId3">
            <a:extLst>
              <a:ext uri="{28A0092B-C50C-407E-A947-70E740481C1C}">
                <a14:useLocalDpi xmlns:a14="http://schemas.microsoft.com/office/drawing/2010/main" val="0"/>
              </a:ext>
            </a:extLst>
          </a:blip>
          <a:srcRect l="10744"/>
          <a:stretch/>
        </p:blipFill>
        <p:spPr bwMode="auto">
          <a:xfrm>
            <a:off x="0" y="0"/>
            <a:ext cx="9144000" cy="57626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98438" y="193675"/>
            <a:ext cx="7772400" cy="1362075"/>
          </a:xfrm>
        </p:spPr>
        <p:txBody>
          <a:bodyPr>
            <a:normAutofit/>
          </a:bodyPr>
          <a:lstStyle/>
          <a:p>
            <a:r>
              <a:rPr lang="en-US" dirty="0">
                <a:solidFill>
                  <a:schemeClr val="bg1"/>
                </a:solidFill>
              </a:rPr>
              <a:t>2019 Arizona HIV/AIDS Epidemiology Data Summary</a:t>
            </a:r>
          </a:p>
        </p:txBody>
      </p:sp>
      <p:pic>
        <p:nvPicPr>
          <p:cNvPr id="5" name="Picture 4">
            <a:extLst>
              <a:ext uri="{FF2B5EF4-FFF2-40B4-BE49-F238E27FC236}">
                <a16:creationId xmlns:a16="http://schemas.microsoft.com/office/drawing/2014/main" id="{6D36B6CC-D985-4C4A-B508-BC911371331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6" name="Slide Number Placeholder 3">
            <a:extLst>
              <a:ext uri="{FF2B5EF4-FFF2-40B4-BE49-F238E27FC236}">
                <a16:creationId xmlns:a16="http://schemas.microsoft.com/office/drawing/2014/main" id="{4D5F41C5-F699-B04F-8F76-A4F3665E3E98}"/>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4</a:t>
            </a:fld>
            <a:endParaRPr lang="en-US" dirty="0"/>
          </a:p>
        </p:txBody>
      </p:sp>
    </p:spTree>
    <p:extLst>
      <p:ext uri="{BB962C8B-B14F-4D97-AF65-F5344CB8AC3E}">
        <p14:creationId xmlns:p14="http://schemas.microsoft.com/office/powerpoint/2010/main" val="213373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HIV Incidence and Prevalence 2019 </a:t>
            </a:r>
          </a:p>
        </p:txBody>
      </p:sp>
      <p:sp>
        <p:nvSpPr>
          <p:cNvPr id="5" name="Content Placeholder 4"/>
          <p:cNvSpPr>
            <a:spLocks noGrp="1"/>
          </p:cNvSpPr>
          <p:nvPr>
            <p:ph sz="half" idx="1"/>
          </p:nvPr>
        </p:nvSpPr>
        <p:spPr>
          <a:xfrm>
            <a:off x="703942" y="1632857"/>
            <a:ext cx="8229600" cy="4525963"/>
          </a:xfrm>
        </p:spPr>
        <p:txBody>
          <a:bodyPr/>
          <a:lstStyle/>
          <a:p>
            <a:pPr marL="0" indent="0" algn="ctr">
              <a:buNone/>
            </a:pPr>
            <a:endParaRPr lang="en-US" dirty="0">
              <a:sym typeface="Wingdings" panose="05000000000000000000" pitchFamily="2" charset="2"/>
            </a:endParaRPr>
          </a:p>
          <a:p>
            <a:pPr marL="0" indent="0" algn="ctr">
              <a:buNone/>
            </a:pPr>
            <a:r>
              <a:rPr lang="en-US" sz="3600" b="1" dirty="0">
                <a:solidFill>
                  <a:schemeClr val="tx2"/>
                </a:solidFill>
              </a:rPr>
              <a:t>776</a:t>
            </a:r>
            <a:r>
              <a:rPr lang="en-US" sz="3600" dirty="0"/>
              <a:t> </a:t>
            </a:r>
          </a:p>
          <a:p>
            <a:pPr marL="0" indent="0" algn="ctr">
              <a:buNone/>
            </a:pPr>
            <a:r>
              <a:rPr lang="en-US" sz="3600" dirty="0"/>
              <a:t>Newly diagnosed persons with HIV in Arizona.</a:t>
            </a:r>
          </a:p>
          <a:p>
            <a:pPr marL="0" indent="0" algn="ctr">
              <a:buNone/>
            </a:pPr>
            <a:endParaRPr lang="en-US" sz="3600" b="1" dirty="0">
              <a:solidFill>
                <a:schemeClr val="tx2"/>
              </a:solidFill>
            </a:endParaRPr>
          </a:p>
          <a:p>
            <a:pPr marL="0" indent="0" algn="ctr">
              <a:buNone/>
            </a:pPr>
            <a:r>
              <a:rPr lang="en-US" sz="3600" b="1" dirty="0">
                <a:solidFill>
                  <a:schemeClr val="tx2"/>
                </a:solidFill>
              </a:rPr>
              <a:t>18,462</a:t>
            </a:r>
            <a:r>
              <a:rPr lang="en-US" sz="3600" dirty="0"/>
              <a:t> </a:t>
            </a:r>
          </a:p>
          <a:p>
            <a:pPr marL="0" indent="0" algn="ctr">
              <a:buNone/>
            </a:pPr>
            <a:r>
              <a:rPr lang="en-US" sz="3600" dirty="0"/>
              <a:t>persons with HIV in Arizona.</a:t>
            </a:r>
          </a:p>
          <a:p>
            <a:pPr marL="0" indent="0">
              <a:buNone/>
            </a:pPr>
            <a:endParaRPr lang="en-US" dirty="0">
              <a:sym typeface="Wingdings" panose="05000000000000000000" pitchFamily="2" charset="2"/>
            </a:endParaRPr>
          </a:p>
          <a:p>
            <a:pPr marL="0" indent="0">
              <a:buNone/>
            </a:pPr>
            <a:endParaRPr lang="en-US" dirty="0"/>
          </a:p>
          <a:p>
            <a:endParaRPr lang="en-US" dirty="0"/>
          </a:p>
        </p:txBody>
      </p:sp>
      <p:pic>
        <p:nvPicPr>
          <p:cNvPr id="6" name="Picture 5">
            <a:extLst>
              <a:ext uri="{FF2B5EF4-FFF2-40B4-BE49-F238E27FC236}">
                <a16:creationId xmlns:a16="http://schemas.microsoft.com/office/drawing/2014/main" id="{0D32099D-45B5-43F6-A24C-23C250ECC1C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94976" y="5919969"/>
            <a:ext cx="1592752" cy="696829"/>
          </a:xfrm>
          <a:prstGeom prst="rect">
            <a:avLst/>
          </a:prstGeom>
        </p:spPr>
      </p:pic>
      <p:sp>
        <p:nvSpPr>
          <p:cNvPr id="2" name="Slide Number Placeholder 1">
            <a:extLst>
              <a:ext uri="{FF2B5EF4-FFF2-40B4-BE49-F238E27FC236}">
                <a16:creationId xmlns:a16="http://schemas.microsoft.com/office/drawing/2014/main" id="{89A4B01D-955C-A643-A03E-22DCA4EB16CA}"/>
              </a:ext>
            </a:extLst>
          </p:cNvPr>
          <p:cNvSpPr>
            <a:spLocks noGrp="1"/>
          </p:cNvSpPr>
          <p:nvPr>
            <p:ph type="sldNum" sz="quarter" idx="12"/>
          </p:nvPr>
        </p:nvSpPr>
        <p:spPr>
          <a:xfrm>
            <a:off x="8686800" y="6290900"/>
            <a:ext cx="400928" cy="345771"/>
          </a:xfrm>
        </p:spPr>
        <p:txBody>
          <a:bodyPr/>
          <a:lstStyle/>
          <a:p>
            <a:fld id="{B3DE253F-F01B-0744-BF62-46202CEFA61C}" type="slidenum">
              <a:rPr lang="en-US" smtClean="0"/>
              <a:t>5</a:t>
            </a:fld>
            <a:endParaRPr lang="en-US" dirty="0"/>
          </a:p>
        </p:txBody>
      </p:sp>
    </p:spTree>
    <p:extLst>
      <p:ext uri="{BB962C8B-B14F-4D97-AF65-F5344CB8AC3E}">
        <p14:creationId xmlns:p14="http://schemas.microsoft.com/office/powerpoint/2010/main" val="387944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882" y="76199"/>
            <a:ext cx="8229600" cy="1142999"/>
          </a:xfrm>
        </p:spPr>
        <p:txBody>
          <a:bodyPr>
            <a:normAutofit/>
          </a:bodyPr>
          <a:lstStyle/>
          <a:p>
            <a:r>
              <a:rPr lang="en-US" dirty="0"/>
              <a:t>Arizona Continuum Data, 2019</a:t>
            </a:r>
          </a:p>
        </p:txBody>
      </p:sp>
      <p:grpSp>
        <p:nvGrpSpPr>
          <p:cNvPr id="3" name="Group 2" descr="Graph illustrating Arizona's HIV care continuum where 100% of cases are diagnosed, 78% have received care, 60% are retained in care, and 65% are virally suppressed. Additionally, 79% of new HIV cases diagnosed in 2019 were linked to care within 30 days. ">
            <a:extLst>
              <a:ext uri="{FF2B5EF4-FFF2-40B4-BE49-F238E27FC236}">
                <a16:creationId xmlns:a16="http://schemas.microsoft.com/office/drawing/2014/main" id="{53D9F016-AEAB-F143-9FA5-83D51D613B21}"/>
              </a:ext>
            </a:extLst>
          </p:cNvPr>
          <p:cNvGrpSpPr/>
          <p:nvPr/>
        </p:nvGrpSpPr>
        <p:grpSpPr>
          <a:xfrm>
            <a:off x="547882" y="1219197"/>
            <a:ext cx="8229600" cy="4204573"/>
            <a:chOff x="547882" y="1219197"/>
            <a:chExt cx="8229600" cy="4204573"/>
          </a:xfrm>
        </p:grpSpPr>
        <p:graphicFrame>
          <p:nvGraphicFramePr>
            <p:cNvPr id="4" name="Chart 3">
              <a:extLst>
                <a:ext uri="{FF2B5EF4-FFF2-40B4-BE49-F238E27FC236}">
                  <a16:creationId xmlns:a16="http://schemas.microsoft.com/office/drawing/2014/main" id="{2CD8F021-539E-484C-A3C4-F8DAE64E4B90}"/>
                </a:ext>
              </a:extLst>
            </p:cNvPr>
            <p:cNvGraphicFramePr>
              <a:graphicFrameLocks/>
            </p:cNvGraphicFramePr>
            <p:nvPr>
              <p:extLst>
                <p:ext uri="{D42A27DB-BD31-4B8C-83A1-F6EECF244321}">
                  <p14:modId xmlns:p14="http://schemas.microsoft.com/office/powerpoint/2010/main" val="3548797022"/>
                </p:ext>
              </p:extLst>
            </p:nvPr>
          </p:nvGraphicFramePr>
          <p:xfrm>
            <a:off x="547882" y="1478071"/>
            <a:ext cx="8229600" cy="39456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Graph illustrating Arizona's HIV care continuum where 100% of cases are diagnosed, 78% have received care, 60% are retained in care, and 65% are virally suppressed. Additionally, 79% of new HIV cases diagnosed in 2019 were linked to care within 30 days. ">
              <a:extLst>
                <a:ext uri="{FF2B5EF4-FFF2-40B4-BE49-F238E27FC236}">
                  <a16:creationId xmlns:a16="http://schemas.microsoft.com/office/drawing/2014/main" id="{2CD8F021-539E-484C-A3C4-F8DAE64E4B90}"/>
                </a:ext>
              </a:extLst>
            </p:cNvPr>
            <p:cNvGraphicFramePr>
              <a:graphicFrameLocks/>
            </p:cNvGraphicFramePr>
            <p:nvPr>
              <p:extLst>
                <p:ext uri="{D42A27DB-BD31-4B8C-83A1-F6EECF244321}">
                  <p14:modId xmlns:p14="http://schemas.microsoft.com/office/powerpoint/2010/main" val="2999553825"/>
                </p:ext>
              </p:extLst>
            </p:nvPr>
          </p:nvGraphicFramePr>
          <p:xfrm>
            <a:off x="655985" y="1219197"/>
            <a:ext cx="8013394" cy="4160731"/>
          </p:xfrm>
          <a:graphic>
            <a:graphicData uri="http://schemas.openxmlformats.org/drawingml/2006/chart">
              <c:chart xmlns:c="http://schemas.openxmlformats.org/drawingml/2006/chart" xmlns:r="http://schemas.openxmlformats.org/officeDocument/2006/relationships" r:id="rId4"/>
            </a:graphicData>
          </a:graphic>
        </p:graphicFrame>
      </p:grpSp>
      <p:pic>
        <p:nvPicPr>
          <p:cNvPr id="5" name="Picture 4">
            <a:extLst>
              <a:ext uri="{FF2B5EF4-FFF2-40B4-BE49-F238E27FC236}">
                <a16:creationId xmlns:a16="http://schemas.microsoft.com/office/drawing/2014/main" id="{D84B6D0A-8FC9-47FC-B72F-A5875E427E1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315972" y="5957467"/>
            <a:ext cx="1592752" cy="696829"/>
          </a:xfrm>
          <a:prstGeom prst="rect">
            <a:avLst/>
          </a:prstGeom>
        </p:spPr>
      </p:pic>
      <p:sp>
        <p:nvSpPr>
          <p:cNvPr id="7" name="Slide Number Placeholder 3">
            <a:extLst>
              <a:ext uri="{FF2B5EF4-FFF2-40B4-BE49-F238E27FC236}">
                <a16:creationId xmlns:a16="http://schemas.microsoft.com/office/drawing/2014/main" id="{90B05B9A-7696-B54B-8D3E-96242238A045}"/>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6</a:t>
            </a:fld>
            <a:endParaRPr lang="en-US" dirty="0"/>
          </a:p>
        </p:txBody>
      </p:sp>
    </p:spTree>
    <p:extLst>
      <p:ext uri="{BB962C8B-B14F-4D97-AF65-F5344CB8AC3E}">
        <p14:creationId xmlns:p14="http://schemas.microsoft.com/office/powerpoint/2010/main" val="132968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Higher diagnosis rates among </a:t>
            </a:r>
            <a:br>
              <a:rPr lang="en-US" dirty="0"/>
            </a:br>
            <a:r>
              <a:rPr lang="en-US" dirty="0"/>
              <a:t>20-24 year olds in Arizona</a:t>
            </a:r>
          </a:p>
        </p:txBody>
      </p:sp>
      <p:graphicFrame>
        <p:nvGraphicFramePr>
          <p:cNvPr id="4" name="Chart 3" descr="Graph of HIV incidence rates by age for 2019. ">
            <a:extLst>
              <a:ext uri="{FF2B5EF4-FFF2-40B4-BE49-F238E27FC236}">
                <a16:creationId xmlns:a16="http://schemas.microsoft.com/office/drawing/2014/main" id="{FFA8BFD3-A058-4A40-A1A7-B47D76E011CC}"/>
              </a:ext>
            </a:extLst>
          </p:cNvPr>
          <p:cNvGraphicFramePr>
            <a:graphicFrameLocks/>
          </p:cNvGraphicFramePr>
          <p:nvPr>
            <p:extLst>
              <p:ext uri="{D42A27DB-BD31-4B8C-83A1-F6EECF244321}">
                <p14:modId xmlns:p14="http://schemas.microsoft.com/office/powerpoint/2010/main" val="261260557"/>
              </p:ext>
            </p:extLst>
          </p:nvPr>
        </p:nvGraphicFramePr>
        <p:xfrm>
          <a:off x="977030" y="1628384"/>
          <a:ext cx="7465512" cy="3707704"/>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3263EE0C-E764-4AF8-90D6-D9E6A98EFBB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6" name="Slide Number Placeholder 3">
            <a:extLst>
              <a:ext uri="{FF2B5EF4-FFF2-40B4-BE49-F238E27FC236}">
                <a16:creationId xmlns:a16="http://schemas.microsoft.com/office/drawing/2014/main" id="{56BD024F-1230-764E-BBA9-4BECC921B6B7}"/>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7</a:t>
            </a:fld>
            <a:endParaRPr lang="en-US" dirty="0"/>
          </a:p>
        </p:txBody>
      </p:sp>
    </p:spTree>
    <p:extLst>
      <p:ext uri="{BB962C8B-B14F-4D97-AF65-F5344CB8AC3E}">
        <p14:creationId xmlns:p14="http://schemas.microsoft.com/office/powerpoint/2010/main" val="74278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1143000"/>
          </a:xfrm>
        </p:spPr>
        <p:txBody>
          <a:bodyPr>
            <a:normAutofit fontScale="90000"/>
          </a:bodyPr>
          <a:lstStyle/>
          <a:p>
            <a:r>
              <a:rPr lang="en-US" dirty="0"/>
              <a:t>Black Non-Hispanics highest rates of new HIV cases in Arizona</a:t>
            </a:r>
          </a:p>
        </p:txBody>
      </p:sp>
      <p:graphicFrame>
        <p:nvGraphicFramePr>
          <p:cNvPr id="11" name="Chart 10" descr="HIV incidence rates per 100K by Race/ Ethnicity for 2019">
            <a:extLst>
              <a:ext uri="{FF2B5EF4-FFF2-40B4-BE49-F238E27FC236}">
                <a16:creationId xmlns:a16="http://schemas.microsoft.com/office/drawing/2014/main" id="{F8F95525-1833-4E95-B60D-FED8543E7A81}"/>
              </a:ext>
            </a:extLst>
          </p:cNvPr>
          <p:cNvGraphicFramePr>
            <a:graphicFrameLocks/>
          </p:cNvGraphicFramePr>
          <p:nvPr>
            <p:extLst>
              <p:ext uri="{D42A27DB-BD31-4B8C-83A1-F6EECF244321}">
                <p14:modId xmlns:p14="http://schemas.microsoft.com/office/powerpoint/2010/main" val="1564512529"/>
              </p:ext>
            </p:extLst>
          </p:nvPr>
        </p:nvGraphicFramePr>
        <p:xfrm>
          <a:off x="611187" y="1594606"/>
          <a:ext cx="7060874" cy="355454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descr="Acronym descriptions: &#10;NH=Non-Hispanic &#10;A/PI/H=Asian/Pacific Islander/Native Hawaiian AI/AN=American Indian/Alaska Native&#10;"/>
          <p:cNvSpPr/>
          <p:nvPr/>
        </p:nvSpPr>
        <p:spPr>
          <a:xfrm>
            <a:off x="4572000" y="4811315"/>
            <a:ext cx="4572000" cy="923330"/>
          </a:xfrm>
          <a:prstGeom prst="rect">
            <a:avLst/>
          </a:prstGeom>
        </p:spPr>
        <p:txBody>
          <a:bodyPr wrap="square">
            <a:spAutoFit/>
          </a:bodyPr>
          <a:lstStyle/>
          <a:p>
            <a:r>
              <a:rPr lang="en-US" dirty="0"/>
              <a:t>NH=Non-Hispanic </a:t>
            </a:r>
          </a:p>
          <a:p>
            <a:r>
              <a:rPr lang="en-US" dirty="0"/>
              <a:t>A/PI/H=Asian/Pacific Islander/Native Hawaiian AI/AN=American Indian/Alaska Native</a:t>
            </a:r>
          </a:p>
        </p:txBody>
      </p:sp>
      <p:sp>
        <p:nvSpPr>
          <p:cNvPr id="6" name="Rectangle 3">
            <a:extLst>
              <a:ext uri="{C183D7F6-B498-43B3-948B-1728B52AA6E4}">
                <adec:decorative xmlns:adec="http://schemas.microsoft.com/office/drawing/2017/decorative" val="1"/>
              </a:ext>
            </a:extLst>
          </p:cNvPr>
          <p:cNvSpPr>
            <a:spLocks noChangeArrowheads="1"/>
          </p:cNvSpPr>
          <p:nvPr/>
        </p:nvSpPr>
        <p:spPr bwMode="auto">
          <a:xfrm>
            <a:off x="0" y="2849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6">
            <a:extLst>
              <a:ext uri="{FF2B5EF4-FFF2-40B4-BE49-F238E27FC236}">
                <a16:creationId xmlns:a16="http://schemas.microsoft.com/office/drawing/2014/main" id="{CE28EFEC-45A5-4112-8C37-398DB8C8EBB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8" name="Slide Number Placeholder 3">
            <a:extLst>
              <a:ext uri="{FF2B5EF4-FFF2-40B4-BE49-F238E27FC236}">
                <a16:creationId xmlns:a16="http://schemas.microsoft.com/office/drawing/2014/main" id="{BCA8B097-B9A5-5945-A120-C77FEA17CBDB}"/>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8</a:t>
            </a:fld>
            <a:endParaRPr lang="en-US" dirty="0"/>
          </a:p>
        </p:txBody>
      </p:sp>
    </p:spTree>
    <p:extLst>
      <p:ext uri="{BB962C8B-B14F-4D97-AF65-F5344CB8AC3E}">
        <p14:creationId xmlns:p14="http://schemas.microsoft.com/office/powerpoint/2010/main" val="369183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ldflowers on a barrel cactus, Tucson, Arizona."/>
          <p:cNvPicPr/>
          <p:nvPr/>
        </p:nvPicPr>
        <p:blipFill rotWithShape="1">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rcRect l="20888"/>
          <a:stretch/>
        </p:blipFill>
        <p:spPr bwMode="auto">
          <a:xfrm rot="5400000">
            <a:off x="1667894" y="-1667894"/>
            <a:ext cx="5808213" cy="9144002"/>
          </a:xfrm>
          <a:prstGeom prst="rect">
            <a:avLst/>
          </a:prstGeom>
          <a:noFill/>
          <a:ln>
            <a:noFill/>
          </a:ln>
        </p:spPr>
      </p:pic>
      <p:sp>
        <p:nvSpPr>
          <p:cNvPr id="10" name="Title 9">
            <a:extLst>
              <a:ext uri="{FF2B5EF4-FFF2-40B4-BE49-F238E27FC236}">
                <a16:creationId xmlns:a16="http://schemas.microsoft.com/office/drawing/2014/main" id="{CBD42062-380F-024C-8600-43644EB8AA5B}"/>
              </a:ext>
            </a:extLst>
          </p:cNvPr>
          <p:cNvSpPr>
            <a:spLocks noGrp="1"/>
          </p:cNvSpPr>
          <p:nvPr>
            <p:ph type="title"/>
          </p:nvPr>
        </p:nvSpPr>
        <p:spPr>
          <a:xfrm>
            <a:off x="457200" y="612295"/>
            <a:ext cx="8229600" cy="1143000"/>
          </a:xfrm>
        </p:spPr>
        <p:txBody>
          <a:bodyPr>
            <a:normAutofit fontScale="90000"/>
          </a:bodyPr>
          <a:lstStyle/>
          <a:p>
            <a:pPr>
              <a:spcBef>
                <a:spcPts val="0"/>
              </a:spcBef>
            </a:pPr>
            <a:br>
              <a:rPr lang="en-US" b="1" dirty="0">
                <a:solidFill>
                  <a:prstClr val="white"/>
                </a:solidFill>
              </a:rPr>
            </a:br>
            <a:r>
              <a:rPr lang="en-US" b="1" dirty="0">
                <a:solidFill>
                  <a:prstClr val="white"/>
                </a:solidFill>
              </a:rPr>
              <a:t>COVID-19 AND HIV IN ARIZONA</a:t>
            </a:r>
            <a:br>
              <a:rPr lang="en-US" sz="2000" dirty="0">
                <a:solidFill>
                  <a:prstClr val="white"/>
                </a:solidFill>
              </a:rPr>
            </a:br>
            <a:br>
              <a:rPr lang="en-US" sz="2000" dirty="0">
                <a:solidFill>
                  <a:prstClr val="white"/>
                </a:solidFill>
                <a:ea typeface="+mn-ea"/>
                <a:cs typeface="+mn-cs"/>
              </a:rPr>
            </a:br>
            <a:endParaRPr lang="en-US" dirty="0"/>
          </a:p>
        </p:txBody>
      </p:sp>
      <p:pic>
        <p:nvPicPr>
          <p:cNvPr id="6" name="Picture 5">
            <a:extLst>
              <a:ext uri="{FF2B5EF4-FFF2-40B4-BE49-F238E27FC236}">
                <a16:creationId xmlns:a16="http://schemas.microsoft.com/office/drawing/2014/main" id="{E66BBE61-7E55-4037-A3C1-05F98730A5B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287837" y="6005293"/>
            <a:ext cx="1592752" cy="696829"/>
          </a:xfrm>
          <a:prstGeom prst="rect">
            <a:avLst/>
          </a:prstGeom>
        </p:spPr>
      </p:pic>
      <p:sp>
        <p:nvSpPr>
          <p:cNvPr id="5" name="Slide Number Placeholder 3">
            <a:extLst>
              <a:ext uri="{FF2B5EF4-FFF2-40B4-BE49-F238E27FC236}">
                <a16:creationId xmlns:a16="http://schemas.microsoft.com/office/drawing/2014/main" id="{B4BA9AA2-7189-104D-8032-A000C84F16A5}"/>
              </a:ext>
            </a:extLst>
          </p:cNvPr>
          <p:cNvSpPr txBox="1">
            <a:spLocks/>
          </p:cNvSpPr>
          <p:nvPr/>
        </p:nvSpPr>
        <p:spPr>
          <a:xfrm>
            <a:off x="8531788" y="6305882"/>
            <a:ext cx="548640" cy="39624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2EA5EF-C699-AF4C-BA42-C0A1CAAB713C}" type="slidenum">
              <a:rPr lang="en-US" smtClean="0"/>
              <a:pPr/>
              <a:t>9</a:t>
            </a:fld>
            <a:endParaRPr lang="en-US" dirty="0"/>
          </a:p>
        </p:txBody>
      </p:sp>
    </p:spTree>
    <p:extLst>
      <p:ext uri="{BB962C8B-B14F-4D97-AF65-F5344CB8AC3E}">
        <p14:creationId xmlns:p14="http://schemas.microsoft.com/office/powerpoint/2010/main" val="1685789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21556</TotalTime>
  <Words>1004</Words>
  <Application>Microsoft Macintosh PowerPoint</Application>
  <PresentationFormat>On-screen Show (4:3)</PresentationFormat>
  <Paragraphs>139</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Fira Sans</vt:lpstr>
      <vt:lpstr>Fira Sans Light</vt:lpstr>
      <vt:lpstr>Office Theme</vt:lpstr>
      <vt:lpstr>COVID-19 and HIV in Arizona    Epi Update</vt:lpstr>
      <vt:lpstr>Disclaimer</vt:lpstr>
      <vt:lpstr>Goals of Presentation</vt:lpstr>
      <vt:lpstr>2019 Arizona HIV/AIDS Epidemiology Data Summary</vt:lpstr>
      <vt:lpstr>HIV Incidence and Prevalence 2019 </vt:lpstr>
      <vt:lpstr>Arizona Continuum Data, 2019</vt:lpstr>
      <vt:lpstr>Higher diagnosis rates among  20-24 year olds in Arizona</vt:lpstr>
      <vt:lpstr>Black Non-Hispanics highest rates of new HIV cases in Arizona</vt:lpstr>
      <vt:lpstr> COVID-19 AND HIV IN ARIZONA  </vt:lpstr>
      <vt:lpstr>COVID-19 and HIV Overview (1)</vt:lpstr>
      <vt:lpstr>COVID-19 and HIV Overview (2) </vt:lpstr>
      <vt:lpstr>COVID-19 and HIV Overview (3)</vt:lpstr>
      <vt:lpstr>Covid-19 Incidence</vt:lpstr>
      <vt:lpstr>General COVID-19 Incidence In Arizona</vt:lpstr>
      <vt:lpstr>Covid-19 Among People with HIV</vt:lpstr>
      <vt:lpstr>Race &amp; Ethnicity Among Dually Diagnosed</vt:lpstr>
      <vt:lpstr>Dual Diagnoses, by percentage</vt:lpstr>
      <vt:lpstr>Dual Diagnoses in AZ</vt:lpstr>
      <vt:lpstr>Covid-19 Prevalence by County</vt:lpstr>
      <vt:lpstr>COVID-19 and HIV Overview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BrookeWest</dc:creator>
  <cp:lastModifiedBy>Nigon, Brittany Marie - (bmnigon)</cp:lastModifiedBy>
  <cp:revision>239</cp:revision>
  <dcterms:created xsi:type="dcterms:W3CDTF">2016-05-18T19:23:34Z</dcterms:created>
  <dcterms:modified xsi:type="dcterms:W3CDTF">2021-04-14T17:46:46Z</dcterms:modified>
</cp:coreProperties>
</file>