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theme/themeOverride5.xml" ContentType="application/vnd.openxmlformats-officedocument.themeOverride+xml"/>
  <Override PartName="/ppt/notesSlides/notesSlide14.xml" ContentType="application/vnd.openxmlformats-officedocument.presentationml.notesSlide+xml"/>
  <Override PartName="/ppt/theme/themeOverride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7.xml" ContentType="application/vnd.openxmlformats-officedocument.themeOverride+xml"/>
  <Override PartName="/ppt/notesSlides/notesSlide21.xml" ContentType="application/vnd.openxmlformats-officedocument.presentationml.notesSlide+xml"/>
  <Override PartName="/ppt/theme/themeOverride8.xml" ContentType="application/vnd.openxmlformats-officedocument.themeOverride+xml"/>
  <Override PartName="/ppt/notesSlides/notesSlide22.xml" ContentType="application/vnd.openxmlformats-officedocument.presentationml.notesSlide+xml"/>
  <Override PartName="/ppt/theme/themeOverride9.xml" ContentType="application/vnd.openxmlformats-officedocument.themeOverride+xml"/>
  <Override PartName="/ppt/notesSlides/notesSlide23.xml" ContentType="application/vnd.openxmlformats-officedocument.presentationml.notesSlide+xml"/>
  <Override PartName="/ppt/theme/themeOverride10.xml" ContentType="application/vnd.openxmlformats-officedocument.themeOverride+xml"/>
  <Override PartName="/ppt/notesSlides/notesSlide24.xml" ContentType="application/vnd.openxmlformats-officedocument.presentationml.notesSlide+xml"/>
  <Override PartName="/ppt/theme/themeOverride1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2.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13.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Override14.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15.xml" ContentType="application/vnd.openxmlformats-officedocument.themeOverride+xml"/>
  <Override PartName="/ppt/notesSlides/notesSlide57.xml" ContentType="application/vnd.openxmlformats-officedocument.presentationml.notesSlide+xml"/>
  <Override PartName="/ppt/theme/themeOverride16.xml" ContentType="application/vnd.openxmlformats-officedocument.themeOverride+xml"/>
  <Override PartName="/ppt/notesSlides/notesSlide58.xml" ContentType="application/vnd.openxmlformats-officedocument.presentationml.notesSlide+xml"/>
  <Override PartName="/ppt/theme/themeOverride17.xml" ContentType="application/vnd.openxmlformats-officedocument.themeOverride+xml"/>
  <Override PartName="/ppt/notesSlides/notesSlide59.xml" ContentType="application/vnd.openxmlformats-officedocument.presentationml.notesSlide+xml"/>
  <Override PartName="/ppt/theme/themeOverride18.xml" ContentType="application/vnd.openxmlformats-officedocument.themeOverride+xml"/>
  <Override PartName="/ppt/notesSlides/notesSlide60.xml" ContentType="application/vnd.openxmlformats-officedocument.presentationml.notesSlide+xml"/>
  <Override PartName="/ppt/theme/themeOverride19.xml" ContentType="application/vnd.openxmlformats-officedocument.themeOverride+xml"/>
  <Override PartName="/ppt/notesSlides/notesSlide61.xml" ContentType="application/vnd.openxmlformats-officedocument.presentationml.notesSlide+xml"/>
  <Override PartName="/ppt/theme/themeOverride20.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heme/themeOverride21.xml" ContentType="application/vnd.openxmlformats-officedocument.themeOverride+xml"/>
  <Override PartName="/ppt/notesSlides/notesSlide64.xml" ContentType="application/vnd.openxmlformats-officedocument.presentationml.notesSlide+xml"/>
  <Override PartName="/ppt/theme/themeOverride22.xml" ContentType="application/vnd.openxmlformats-officedocument.themeOverride+xml"/>
  <Override PartName="/ppt/notesSlides/notesSlide65.xml" ContentType="application/vnd.openxmlformats-officedocument.presentationml.notesSlide+xml"/>
  <Override PartName="/ppt/theme/themeOverride23.xml" ContentType="application/vnd.openxmlformats-officedocument.themeOverride+xml"/>
  <Override PartName="/ppt/notesSlides/notesSlide66.xml" ContentType="application/vnd.openxmlformats-officedocument.presentationml.notesSlide+xml"/>
  <Override PartName="/ppt/theme/themeOverride24.xml" ContentType="application/vnd.openxmlformats-officedocument.themeOverride+xml"/>
  <Override PartName="/ppt/notesSlides/notesSlide67.xml" ContentType="application/vnd.openxmlformats-officedocument.presentationml.notesSlide+xml"/>
  <Override PartName="/ppt/theme/themeOverride25.xml" ContentType="application/vnd.openxmlformats-officedocument.themeOverr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heme/themeOverride26.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heme/themeOverride27.xml" ContentType="application/vnd.openxmlformats-officedocument.themeOverride+xml"/>
  <Override PartName="/ppt/notesSlides/notesSlide73.xml" ContentType="application/vnd.openxmlformats-officedocument.presentationml.notesSlide+xml"/>
  <Override PartName="/ppt/theme/themeOverride28.xml" ContentType="application/vnd.openxmlformats-officedocument.themeOverride+xml"/>
  <Override PartName="/ppt/notesSlides/notesSlide74.xml" ContentType="application/vnd.openxmlformats-officedocument.presentationml.notesSlide+xml"/>
  <Override PartName="/ppt/theme/themeOverride29.xml" ContentType="application/vnd.openxmlformats-officedocument.themeOverr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3.xml" ContentType="application/vnd.openxmlformats-officedocument.presentationml.tags+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4227" r:id="rId2"/>
    <p:sldMasterId id="2147484243" r:id="rId3"/>
  </p:sldMasterIdLst>
  <p:notesMasterIdLst>
    <p:notesMasterId r:id="rId81"/>
  </p:notesMasterIdLst>
  <p:handoutMasterIdLst>
    <p:handoutMasterId r:id="rId82"/>
  </p:handoutMasterIdLst>
  <p:sldIdLst>
    <p:sldId id="1457" r:id="rId4"/>
    <p:sldId id="270" r:id="rId5"/>
    <p:sldId id="1275" r:id="rId6"/>
    <p:sldId id="1450" r:id="rId7"/>
    <p:sldId id="942" r:id="rId8"/>
    <p:sldId id="1274" r:id="rId9"/>
    <p:sldId id="1214" r:id="rId10"/>
    <p:sldId id="1215" r:id="rId11"/>
    <p:sldId id="1229" r:id="rId12"/>
    <p:sldId id="1297" r:id="rId13"/>
    <p:sldId id="1235" r:id="rId14"/>
    <p:sldId id="446" r:id="rId15"/>
    <p:sldId id="1455" r:id="rId16"/>
    <p:sldId id="388" r:id="rId17"/>
    <p:sldId id="414" r:id="rId18"/>
    <p:sldId id="1300" r:id="rId19"/>
    <p:sldId id="1087" r:id="rId20"/>
    <p:sldId id="1091" r:id="rId21"/>
    <p:sldId id="1355" r:id="rId22"/>
    <p:sldId id="1236" r:id="rId23"/>
    <p:sldId id="421" r:id="rId24"/>
    <p:sldId id="377" r:id="rId25"/>
    <p:sldId id="485" r:id="rId26"/>
    <p:sldId id="378" r:id="rId27"/>
    <p:sldId id="492" r:id="rId28"/>
    <p:sldId id="1453" r:id="rId29"/>
    <p:sldId id="1461" r:id="rId30"/>
    <p:sldId id="1278" r:id="rId31"/>
    <p:sldId id="1447" r:id="rId32"/>
    <p:sldId id="1391" r:id="rId33"/>
    <p:sldId id="1126" r:id="rId34"/>
    <p:sldId id="1239" r:id="rId35"/>
    <p:sldId id="1304" r:id="rId36"/>
    <p:sldId id="1241" r:id="rId37"/>
    <p:sldId id="1305" r:id="rId38"/>
    <p:sldId id="1306" r:id="rId39"/>
    <p:sldId id="395" r:id="rId40"/>
    <p:sldId id="1362" r:id="rId41"/>
    <p:sldId id="1394" r:id="rId42"/>
    <p:sldId id="1396" r:id="rId43"/>
    <p:sldId id="1395" r:id="rId44"/>
    <p:sldId id="515" r:id="rId45"/>
    <p:sldId id="1397" r:id="rId46"/>
    <p:sldId id="1398" r:id="rId47"/>
    <p:sldId id="1399" r:id="rId48"/>
    <p:sldId id="1400" r:id="rId49"/>
    <p:sldId id="1401" r:id="rId50"/>
    <p:sldId id="386" r:id="rId51"/>
    <p:sldId id="1402" r:id="rId52"/>
    <p:sldId id="1403" r:id="rId53"/>
    <p:sldId id="1462" r:id="rId54"/>
    <p:sldId id="1464" r:id="rId55"/>
    <p:sldId id="1407" r:id="rId56"/>
    <p:sldId id="1408" r:id="rId57"/>
    <p:sldId id="1409" r:id="rId58"/>
    <p:sldId id="1410" r:id="rId59"/>
    <p:sldId id="1411" r:id="rId60"/>
    <p:sldId id="1412" r:id="rId61"/>
    <p:sldId id="1413" r:id="rId62"/>
    <p:sldId id="1414" r:id="rId63"/>
    <p:sldId id="1418" r:id="rId64"/>
    <p:sldId id="1463" r:id="rId65"/>
    <p:sldId id="1448" r:id="rId66"/>
    <p:sldId id="665" r:id="rId67"/>
    <p:sldId id="1435" r:id="rId68"/>
    <p:sldId id="1436" r:id="rId69"/>
    <p:sldId id="1437" r:id="rId70"/>
    <p:sldId id="1438" r:id="rId71"/>
    <p:sldId id="1439" r:id="rId72"/>
    <p:sldId id="1440" r:id="rId73"/>
    <p:sldId id="1441" r:id="rId74"/>
    <p:sldId id="1426" r:id="rId75"/>
    <p:sldId id="1420" r:id="rId76"/>
    <p:sldId id="1421" r:id="rId77"/>
    <p:sldId id="1422" r:id="rId78"/>
    <p:sldId id="1449" r:id="rId79"/>
    <p:sldId id="1456" r:id="rId80"/>
  </p:sldIdLst>
  <p:sldSz cx="9144000" cy="6858000" type="screen4x3"/>
  <p:notesSz cx="7315200" cy="9601200"/>
  <p:custDataLst>
    <p:tags r:id="rId83"/>
  </p:custDataLst>
  <p:defaultTextStyle>
    <a:defPPr>
      <a:defRPr lang="en-US"/>
    </a:defPPr>
    <a:lvl1pPr algn="ctr" rtl="0" eaLnBrk="0" fontAlgn="base" hangingPunct="0">
      <a:lnSpc>
        <a:spcPct val="80000"/>
      </a:lnSpc>
      <a:spcBef>
        <a:spcPct val="0"/>
      </a:spcBef>
      <a:spcAft>
        <a:spcPct val="0"/>
      </a:spcAft>
      <a:defRPr sz="4400" b="1" kern="1200">
        <a:solidFill>
          <a:srgbClr val="FFCC00"/>
        </a:solidFill>
        <a:latin typeface="Arial" charset="0"/>
        <a:ea typeface="+mn-ea"/>
        <a:cs typeface="+mn-cs"/>
      </a:defRPr>
    </a:lvl1pPr>
    <a:lvl2pPr marL="457200" algn="ctr" rtl="0" eaLnBrk="0" fontAlgn="base" hangingPunct="0">
      <a:lnSpc>
        <a:spcPct val="80000"/>
      </a:lnSpc>
      <a:spcBef>
        <a:spcPct val="0"/>
      </a:spcBef>
      <a:spcAft>
        <a:spcPct val="0"/>
      </a:spcAft>
      <a:defRPr sz="4400" b="1" kern="1200">
        <a:solidFill>
          <a:srgbClr val="FFCC00"/>
        </a:solidFill>
        <a:latin typeface="Arial" charset="0"/>
        <a:ea typeface="+mn-ea"/>
        <a:cs typeface="+mn-cs"/>
      </a:defRPr>
    </a:lvl2pPr>
    <a:lvl3pPr marL="914400" algn="ctr" rtl="0" eaLnBrk="0" fontAlgn="base" hangingPunct="0">
      <a:lnSpc>
        <a:spcPct val="80000"/>
      </a:lnSpc>
      <a:spcBef>
        <a:spcPct val="0"/>
      </a:spcBef>
      <a:spcAft>
        <a:spcPct val="0"/>
      </a:spcAft>
      <a:defRPr sz="4400" b="1" kern="1200">
        <a:solidFill>
          <a:srgbClr val="FFCC00"/>
        </a:solidFill>
        <a:latin typeface="Arial" charset="0"/>
        <a:ea typeface="+mn-ea"/>
        <a:cs typeface="+mn-cs"/>
      </a:defRPr>
    </a:lvl3pPr>
    <a:lvl4pPr marL="1371600" algn="ctr" rtl="0" eaLnBrk="0" fontAlgn="base" hangingPunct="0">
      <a:lnSpc>
        <a:spcPct val="80000"/>
      </a:lnSpc>
      <a:spcBef>
        <a:spcPct val="0"/>
      </a:spcBef>
      <a:spcAft>
        <a:spcPct val="0"/>
      </a:spcAft>
      <a:defRPr sz="4400" b="1" kern="1200">
        <a:solidFill>
          <a:srgbClr val="FFCC00"/>
        </a:solidFill>
        <a:latin typeface="Arial" charset="0"/>
        <a:ea typeface="+mn-ea"/>
        <a:cs typeface="+mn-cs"/>
      </a:defRPr>
    </a:lvl4pPr>
    <a:lvl5pPr marL="1828800" algn="ctr" rtl="0" eaLnBrk="0" fontAlgn="base" hangingPunct="0">
      <a:lnSpc>
        <a:spcPct val="80000"/>
      </a:lnSpc>
      <a:spcBef>
        <a:spcPct val="0"/>
      </a:spcBef>
      <a:spcAft>
        <a:spcPct val="0"/>
      </a:spcAft>
      <a:defRPr sz="4400" b="1" kern="1200">
        <a:solidFill>
          <a:srgbClr val="FFCC00"/>
        </a:solidFill>
        <a:latin typeface="Arial" charset="0"/>
        <a:ea typeface="+mn-ea"/>
        <a:cs typeface="+mn-cs"/>
      </a:defRPr>
    </a:lvl5pPr>
    <a:lvl6pPr marL="2286000" algn="l" defTabSz="914400" rtl="0" eaLnBrk="1" latinLnBrk="0" hangingPunct="1">
      <a:defRPr sz="4400" b="1" kern="1200">
        <a:solidFill>
          <a:srgbClr val="FFCC00"/>
        </a:solidFill>
        <a:latin typeface="Arial" charset="0"/>
        <a:ea typeface="+mn-ea"/>
        <a:cs typeface="+mn-cs"/>
      </a:defRPr>
    </a:lvl6pPr>
    <a:lvl7pPr marL="2743200" algn="l" defTabSz="914400" rtl="0" eaLnBrk="1" latinLnBrk="0" hangingPunct="1">
      <a:defRPr sz="4400" b="1" kern="1200">
        <a:solidFill>
          <a:srgbClr val="FFCC00"/>
        </a:solidFill>
        <a:latin typeface="Arial" charset="0"/>
        <a:ea typeface="+mn-ea"/>
        <a:cs typeface="+mn-cs"/>
      </a:defRPr>
    </a:lvl7pPr>
    <a:lvl8pPr marL="3200400" algn="l" defTabSz="914400" rtl="0" eaLnBrk="1" latinLnBrk="0" hangingPunct="1">
      <a:defRPr sz="4400" b="1" kern="1200">
        <a:solidFill>
          <a:srgbClr val="FFCC00"/>
        </a:solidFill>
        <a:latin typeface="Arial" charset="0"/>
        <a:ea typeface="+mn-ea"/>
        <a:cs typeface="+mn-cs"/>
      </a:defRPr>
    </a:lvl8pPr>
    <a:lvl9pPr marL="3657600" algn="l" defTabSz="914400" rtl="0" eaLnBrk="1" latinLnBrk="0" hangingPunct="1">
      <a:defRPr sz="4400" b="1" kern="1200">
        <a:solidFill>
          <a:srgbClr val="FFCC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E36D"/>
    <a:srgbClr val="FFFF66"/>
    <a:srgbClr val="0000CC"/>
    <a:srgbClr val="F8F8F8"/>
    <a:srgbClr val="81FFBA"/>
    <a:srgbClr val="0000B0"/>
    <a:srgbClr val="99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56" autoAdjust="0"/>
    <p:restoredTop sz="80110" autoAdjust="0"/>
  </p:normalViewPr>
  <p:slideViewPr>
    <p:cSldViewPr>
      <p:cViewPr varScale="1">
        <p:scale>
          <a:sx n="143" d="100"/>
          <a:sy n="143" d="100"/>
        </p:scale>
        <p:origin x="1356" y="132"/>
      </p:cViewPr>
      <p:guideLst>
        <p:guide orient="horz" pos="2160"/>
        <p:guide pos="2880"/>
      </p:guideLst>
    </p:cSldViewPr>
  </p:slideViewPr>
  <p:outlineViewPr>
    <p:cViewPr>
      <p:scale>
        <a:sx n="33" d="100"/>
        <a:sy n="33" d="100"/>
      </p:scale>
      <p:origin x="0" y="-60756"/>
    </p:cViewPr>
  </p:outlineViewPr>
  <p:notesTextViewPr>
    <p:cViewPr>
      <p:scale>
        <a:sx n="3" d="2"/>
        <a:sy n="3" d="2"/>
      </p:scale>
      <p:origin x="0" y="0"/>
    </p:cViewPr>
  </p:notesTextViewPr>
  <p:sorterViewPr>
    <p:cViewPr varScale="1">
      <p:scale>
        <a:sx n="1" d="1"/>
        <a:sy n="1" d="1"/>
      </p:scale>
      <p:origin x="0" y="-4494"/>
    </p:cViewPr>
  </p:sorterViewPr>
  <p:notesViewPr>
    <p:cSldViewPr>
      <p:cViewPr varScale="1">
        <p:scale>
          <a:sx n="80" d="100"/>
          <a:sy n="80" d="100"/>
        </p:scale>
        <p:origin x="2802"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85B-4E84-BDA4-3B44F15F30FD}"/>
            </c:ext>
          </c:extLst>
        </c:ser>
        <c:ser>
          <c:idx val="1"/>
          <c:order val="1"/>
          <c:tx>
            <c:strRef>
              <c:f>Sheet1!$C$1</c:f>
              <c:strCache>
                <c:ptCount val="1"/>
                <c:pt idx="0">
                  <c:v>Series 2</c:v>
                </c:pt>
              </c:strCache>
            </c:strRef>
          </c:tx>
          <c:spPr>
            <a:solidFill>
              <a:schemeClr val="tx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85B-4E84-BDA4-3B44F15F30FD}"/>
            </c:ext>
          </c:extLst>
        </c:ser>
        <c:ser>
          <c:idx val="2"/>
          <c:order val="2"/>
          <c:tx>
            <c:strRef>
              <c:f>Sheet1!$D$1</c:f>
              <c:strCache>
                <c:ptCount val="1"/>
                <c:pt idx="0">
                  <c:v>Series 3</c:v>
                </c:pt>
              </c:strCache>
            </c:strRef>
          </c:tx>
          <c:spPr>
            <a:solidFill>
              <a:schemeClr val="accent2"/>
            </a:solidFill>
            <a:ln>
              <a:solidFill>
                <a:schemeClr val="bg2">
                  <a:alpha val="43000"/>
                </a:schemeClr>
              </a:solid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85B-4E84-BDA4-3B44F15F30FD}"/>
            </c:ext>
          </c:extLst>
        </c:ser>
        <c:dLbls>
          <c:showLegendKey val="0"/>
          <c:showVal val="0"/>
          <c:showCatName val="0"/>
          <c:showSerName val="0"/>
          <c:showPercent val="0"/>
          <c:showBubbleSize val="0"/>
        </c:dLbls>
        <c:gapWidth val="150"/>
        <c:overlap val="100"/>
        <c:axId val="-840703792"/>
        <c:axId val="-849069216"/>
      </c:barChart>
      <c:catAx>
        <c:axId val="-840703792"/>
        <c:scaling>
          <c:orientation val="minMax"/>
        </c:scaling>
        <c:delete val="0"/>
        <c:axPos val="b"/>
        <c:numFmt formatCode="General" sourceLinked="0"/>
        <c:majorTickMark val="out"/>
        <c:minorTickMark val="none"/>
        <c:tickLblPos val="nextTo"/>
        <c:txPr>
          <a:bodyPr/>
          <a:lstStyle/>
          <a:p>
            <a:pPr>
              <a:defRPr sz="1000">
                <a:latin typeface="+mj-lt"/>
              </a:defRPr>
            </a:pPr>
            <a:endParaRPr lang="en-US"/>
          </a:p>
        </c:txPr>
        <c:crossAx val="-849069216"/>
        <c:crosses val="autoZero"/>
        <c:auto val="1"/>
        <c:lblAlgn val="ctr"/>
        <c:lblOffset val="100"/>
        <c:noMultiLvlLbl val="0"/>
      </c:catAx>
      <c:valAx>
        <c:axId val="-849069216"/>
        <c:scaling>
          <c:orientation val="minMax"/>
        </c:scaling>
        <c:delete val="0"/>
        <c:axPos val="l"/>
        <c:majorGridlines/>
        <c:numFmt formatCode="General" sourceLinked="1"/>
        <c:majorTickMark val="out"/>
        <c:minorTickMark val="none"/>
        <c:tickLblPos val="nextTo"/>
        <c:txPr>
          <a:bodyPr/>
          <a:lstStyle/>
          <a:p>
            <a:pPr>
              <a:defRPr sz="1100" baseline="0">
                <a:solidFill>
                  <a:schemeClr val="accent4"/>
                </a:solidFill>
                <a:latin typeface="Trade Gothic Condensed No. 18"/>
              </a:defRPr>
            </a:pPr>
            <a:endParaRPr lang="en-US"/>
          </a:p>
        </c:txPr>
        <c:crossAx val="-840703792"/>
        <c:crosses val="autoZero"/>
        <c:crossBetween val="between"/>
      </c:valAx>
    </c:plotArea>
    <c:legend>
      <c:legendPos val="r"/>
      <c:overlay val="0"/>
      <c:txPr>
        <a:bodyPr/>
        <a:lstStyle/>
        <a:p>
          <a:pPr>
            <a:defRPr sz="900" cap="all">
              <a:solidFill>
                <a:schemeClr val="accent4"/>
              </a:solidFill>
              <a:latin typeface="Open Sans Extra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85B-4E84-BDA4-3B44F15F30FD}"/>
            </c:ext>
          </c:extLst>
        </c:ser>
        <c:ser>
          <c:idx val="1"/>
          <c:order val="1"/>
          <c:tx>
            <c:strRef>
              <c:f>Sheet1!$C$1</c:f>
              <c:strCache>
                <c:ptCount val="1"/>
                <c:pt idx="0">
                  <c:v>Series 2</c:v>
                </c:pt>
              </c:strCache>
            </c:strRef>
          </c:tx>
          <c:spPr>
            <a:solidFill>
              <a:schemeClr val="tx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85B-4E84-BDA4-3B44F15F30FD}"/>
            </c:ext>
          </c:extLst>
        </c:ser>
        <c:ser>
          <c:idx val="2"/>
          <c:order val="2"/>
          <c:tx>
            <c:strRef>
              <c:f>Sheet1!$D$1</c:f>
              <c:strCache>
                <c:ptCount val="1"/>
                <c:pt idx="0">
                  <c:v>Series 3</c:v>
                </c:pt>
              </c:strCache>
            </c:strRef>
          </c:tx>
          <c:spPr>
            <a:solidFill>
              <a:schemeClr val="accent2"/>
            </a:solidFill>
            <a:ln>
              <a:solidFill>
                <a:schemeClr val="bg2">
                  <a:alpha val="43000"/>
                </a:schemeClr>
              </a:solid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85B-4E84-BDA4-3B44F15F30FD}"/>
            </c:ext>
          </c:extLst>
        </c:ser>
        <c:dLbls>
          <c:showLegendKey val="0"/>
          <c:showVal val="0"/>
          <c:showCatName val="0"/>
          <c:showSerName val="0"/>
          <c:showPercent val="0"/>
          <c:showBubbleSize val="0"/>
        </c:dLbls>
        <c:gapWidth val="150"/>
        <c:overlap val="100"/>
        <c:axId val="-840703792"/>
        <c:axId val="-849069216"/>
      </c:barChart>
      <c:catAx>
        <c:axId val="-840703792"/>
        <c:scaling>
          <c:orientation val="minMax"/>
        </c:scaling>
        <c:delete val="0"/>
        <c:axPos val="b"/>
        <c:numFmt formatCode="General" sourceLinked="0"/>
        <c:majorTickMark val="out"/>
        <c:minorTickMark val="none"/>
        <c:tickLblPos val="nextTo"/>
        <c:txPr>
          <a:bodyPr/>
          <a:lstStyle/>
          <a:p>
            <a:pPr>
              <a:defRPr sz="1000">
                <a:latin typeface="+mj-lt"/>
              </a:defRPr>
            </a:pPr>
            <a:endParaRPr lang="en-US"/>
          </a:p>
        </c:txPr>
        <c:crossAx val="-849069216"/>
        <c:crosses val="autoZero"/>
        <c:auto val="1"/>
        <c:lblAlgn val="ctr"/>
        <c:lblOffset val="100"/>
        <c:noMultiLvlLbl val="0"/>
      </c:catAx>
      <c:valAx>
        <c:axId val="-849069216"/>
        <c:scaling>
          <c:orientation val="minMax"/>
        </c:scaling>
        <c:delete val="0"/>
        <c:axPos val="l"/>
        <c:majorGridlines/>
        <c:numFmt formatCode="General" sourceLinked="1"/>
        <c:majorTickMark val="out"/>
        <c:minorTickMark val="none"/>
        <c:tickLblPos val="nextTo"/>
        <c:txPr>
          <a:bodyPr/>
          <a:lstStyle/>
          <a:p>
            <a:pPr>
              <a:defRPr sz="1100" baseline="0">
                <a:solidFill>
                  <a:schemeClr val="accent4"/>
                </a:solidFill>
                <a:latin typeface="Trade Gothic Condensed No. 18"/>
              </a:defRPr>
            </a:pPr>
            <a:endParaRPr lang="en-US"/>
          </a:p>
        </c:txPr>
        <c:crossAx val="-840703792"/>
        <c:crosses val="autoZero"/>
        <c:crossBetween val="between"/>
      </c:valAx>
    </c:plotArea>
    <c:legend>
      <c:legendPos val="r"/>
      <c:overlay val="0"/>
      <c:txPr>
        <a:bodyPr/>
        <a:lstStyle/>
        <a:p>
          <a:pPr>
            <a:defRPr sz="900" cap="all">
              <a:solidFill>
                <a:schemeClr val="accent4"/>
              </a:solidFill>
              <a:latin typeface="Open Sans Extra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6A863-06A2-4CB8-82CA-F47AF2002207}"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B3722C4B-3B90-4BF4-AD81-762D8779E6B2}">
      <dgm:prSet phldrT="[Text]"/>
      <dgm:spPr/>
      <dgm:t>
        <a:bodyPr/>
        <a:lstStyle/>
        <a:p>
          <a:r>
            <a:rPr lang="en-US" dirty="0"/>
            <a:t>What the client means</a:t>
          </a:r>
        </a:p>
      </dgm:t>
    </dgm:pt>
    <dgm:pt modelId="{3C24854F-9581-4341-8AB1-C400BD39A2E8}" type="parTrans" cxnId="{EE87A7B4-4EB2-4445-ACF7-3E6A51190F6A}">
      <dgm:prSet/>
      <dgm:spPr/>
      <dgm:t>
        <a:bodyPr/>
        <a:lstStyle/>
        <a:p>
          <a:endParaRPr lang="en-US"/>
        </a:p>
      </dgm:t>
    </dgm:pt>
    <dgm:pt modelId="{83031759-E159-4926-8B5C-32A7A7DD818A}" type="sibTrans" cxnId="{EE87A7B4-4EB2-4445-ACF7-3E6A51190F6A}">
      <dgm:prSet/>
      <dgm:spPr/>
      <dgm:t>
        <a:bodyPr/>
        <a:lstStyle/>
        <a:p>
          <a:endParaRPr lang="en-US"/>
        </a:p>
      </dgm:t>
    </dgm:pt>
    <dgm:pt modelId="{B2714018-5C08-4AF1-8115-EAC2BCB58B6B}">
      <dgm:prSet phldrT="[Text]"/>
      <dgm:spPr/>
      <dgm:t>
        <a:bodyPr/>
        <a:lstStyle/>
        <a:p>
          <a:r>
            <a:rPr lang="en-US" dirty="0"/>
            <a:t>What the client actually says</a:t>
          </a:r>
        </a:p>
      </dgm:t>
    </dgm:pt>
    <dgm:pt modelId="{58D24FCD-FE1A-45D6-A6F5-2A3C846E3E5C}" type="parTrans" cxnId="{ACC75C84-A952-461B-A9B0-455757DBC749}">
      <dgm:prSet/>
      <dgm:spPr/>
      <dgm:t>
        <a:bodyPr/>
        <a:lstStyle/>
        <a:p>
          <a:endParaRPr lang="en-US"/>
        </a:p>
      </dgm:t>
    </dgm:pt>
    <dgm:pt modelId="{8FC8CC1F-A136-4134-8F6B-41FCFD01CB64}" type="sibTrans" cxnId="{ACC75C84-A952-461B-A9B0-455757DBC749}">
      <dgm:prSet/>
      <dgm:spPr/>
      <dgm:t>
        <a:bodyPr/>
        <a:lstStyle/>
        <a:p>
          <a:endParaRPr lang="en-US"/>
        </a:p>
      </dgm:t>
    </dgm:pt>
    <dgm:pt modelId="{6D8A2513-A9F9-4CA8-A2F4-1AA9CAFB6CB1}">
      <dgm:prSet phldrT="[Text]"/>
      <dgm:spPr/>
      <dgm:t>
        <a:bodyPr/>
        <a:lstStyle/>
        <a:p>
          <a:r>
            <a:rPr lang="en-US" dirty="0"/>
            <a:t>What the clinician hears</a:t>
          </a:r>
        </a:p>
      </dgm:t>
    </dgm:pt>
    <dgm:pt modelId="{BAF7C577-73D4-4571-BC69-7C791411FEE5}" type="parTrans" cxnId="{B3DC6004-162F-42D1-862C-BAFFBC78EA0F}">
      <dgm:prSet/>
      <dgm:spPr/>
      <dgm:t>
        <a:bodyPr/>
        <a:lstStyle/>
        <a:p>
          <a:endParaRPr lang="en-US"/>
        </a:p>
      </dgm:t>
    </dgm:pt>
    <dgm:pt modelId="{BA27AAD7-736D-4D4F-A398-561573122D7E}" type="sibTrans" cxnId="{B3DC6004-162F-42D1-862C-BAFFBC78EA0F}">
      <dgm:prSet/>
      <dgm:spPr/>
      <dgm:t>
        <a:bodyPr/>
        <a:lstStyle/>
        <a:p>
          <a:endParaRPr lang="en-US"/>
        </a:p>
      </dgm:t>
    </dgm:pt>
    <dgm:pt modelId="{812F0F52-1D0C-4879-A8AF-C0E24F538CDD}">
      <dgm:prSet phldrT="[Text]"/>
      <dgm:spPr/>
      <dgm:t>
        <a:bodyPr/>
        <a:lstStyle/>
        <a:p>
          <a:r>
            <a:rPr lang="en-US" dirty="0"/>
            <a:t>What the clinician thinks they heard</a:t>
          </a:r>
        </a:p>
      </dgm:t>
    </dgm:pt>
    <dgm:pt modelId="{1EFF0A94-A732-4ED3-B248-5B1F349B1486}" type="parTrans" cxnId="{99B7A217-9348-40BD-871C-25A3F3105A30}">
      <dgm:prSet/>
      <dgm:spPr/>
      <dgm:t>
        <a:bodyPr/>
        <a:lstStyle/>
        <a:p>
          <a:endParaRPr lang="en-US"/>
        </a:p>
      </dgm:t>
    </dgm:pt>
    <dgm:pt modelId="{03F54BC6-AD89-4DEE-A0E3-3DA4D036E7D8}" type="sibTrans" cxnId="{99B7A217-9348-40BD-871C-25A3F3105A30}">
      <dgm:prSet/>
      <dgm:spPr/>
      <dgm:t>
        <a:bodyPr/>
        <a:lstStyle/>
        <a:p>
          <a:endParaRPr lang="en-US"/>
        </a:p>
      </dgm:t>
    </dgm:pt>
    <dgm:pt modelId="{A9A05B69-8A22-4F7E-BB73-AEC7A885D224}" type="pres">
      <dgm:prSet presAssocID="{3D06A863-06A2-4CB8-82CA-F47AF2002207}" presName="cycle" presStyleCnt="0">
        <dgm:presLayoutVars>
          <dgm:dir/>
          <dgm:resizeHandles val="exact"/>
        </dgm:presLayoutVars>
      </dgm:prSet>
      <dgm:spPr/>
    </dgm:pt>
    <dgm:pt modelId="{87743C6F-6B49-4A7B-A0F2-9323144635DF}" type="pres">
      <dgm:prSet presAssocID="{B3722C4B-3B90-4BF4-AD81-762D8779E6B2}" presName="node" presStyleLbl="node1" presStyleIdx="0" presStyleCnt="4">
        <dgm:presLayoutVars>
          <dgm:bulletEnabled val="1"/>
        </dgm:presLayoutVars>
      </dgm:prSet>
      <dgm:spPr/>
    </dgm:pt>
    <dgm:pt modelId="{A18A18B9-63E7-4F0D-B0D4-C137D35D6DC9}" type="pres">
      <dgm:prSet presAssocID="{83031759-E159-4926-8B5C-32A7A7DD818A}" presName="sibTrans" presStyleLbl="sibTrans2D1" presStyleIdx="0" presStyleCnt="4"/>
      <dgm:spPr/>
    </dgm:pt>
    <dgm:pt modelId="{53188713-B2D8-445D-A468-5DFCF7516DE2}" type="pres">
      <dgm:prSet presAssocID="{83031759-E159-4926-8B5C-32A7A7DD818A}" presName="connectorText" presStyleLbl="sibTrans2D1" presStyleIdx="0" presStyleCnt="4"/>
      <dgm:spPr/>
    </dgm:pt>
    <dgm:pt modelId="{D3F0AB3B-9AA7-4528-AB8B-60D5ACAACC53}" type="pres">
      <dgm:prSet presAssocID="{B2714018-5C08-4AF1-8115-EAC2BCB58B6B}" presName="node" presStyleLbl="node1" presStyleIdx="1" presStyleCnt="4">
        <dgm:presLayoutVars>
          <dgm:bulletEnabled val="1"/>
        </dgm:presLayoutVars>
      </dgm:prSet>
      <dgm:spPr/>
    </dgm:pt>
    <dgm:pt modelId="{59BB4742-2B15-4419-8171-3871EB0756AC}" type="pres">
      <dgm:prSet presAssocID="{8FC8CC1F-A136-4134-8F6B-41FCFD01CB64}" presName="sibTrans" presStyleLbl="sibTrans2D1" presStyleIdx="1" presStyleCnt="4"/>
      <dgm:spPr/>
    </dgm:pt>
    <dgm:pt modelId="{D72BD9D8-63F0-4AC4-B954-D06F8DAD2D6B}" type="pres">
      <dgm:prSet presAssocID="{8FC8CC1F-A136-4134-8F6B-41FCFD01CB64}" presName="connectorText" presStyleLbl="sibTrans2D1" presStyleIdx="1" presStyleCnt="4"/>
      <dgm:spPr/>
    </dgm:pt>
    <dgm:pt modelId="{5E99011F-C133-4FD7-B492-D68B5C581A5F}" type="pres">
      <dgm:prSet presAssocID="{6D8A2513-A9F9-4CA8-A2F4-1AA9CAFB6CB1}" presName="node" presStyleLbl="node1" presStyleIdx="2" presStyleCnt="4">
        <dgm:presLayoutVars>
          <dgm:bulletEnabled val="1"/>
        </dgm:presLayoutVars>
      </dgm:prSet>
      <dgm:spPr/>
    </dgm:pt>
    <dgm:pt modelId="{2F4959AB-155C-4D61-9920-197A4276C51B}" type="pres">
      <dgm:prSet presAssocID="{BA27AAD7-736D-4D4F-A398-561573122D7E}" presName="sibTrans" presStyleLbl="sibTrans2D1" presStyleIdx="2" presStyleCnt="4"/>
      <dgm:spPr/>
    </dgm:pt>
    <dgm:pt modelId="{B755B98D-EA55-4728-91B8-A3BA20147046}" type="pres">
      <dgm:prSet presAssocID="{BA27AAD7-736D-4D4F-A398-561573122D7E}" presName="connectorText" presStyleLbl="sibTrans2D1" presStyleIdx="2" presStyleCnt="4"/>
      <dgm:spPr/>
    </dgm:pt>
    <dgm:pt modelId="{9B236533-829C-4F1A-9D54-7C95ABBC000D}" type="pres">
      <dgm:prSet presAssocID="{812F0F52-1D0C-4879-A8AF-C0E24F538CDD}" presName="node" presStyleLbl="node1" presStyleIdx="3" presStyleCnt="4">
        <dgm:presLayoutVars>
          <dgm:bulletEnabled val="1"/>
        </dgm:presLayoutVars>
      </dgm:prSet>
      <dgm:spPr/>
    </dgm:pt>
    <dgm:pt modelId="{663CF480-89F3-49F1-A4D9-42DF9453D884}" type="pres">
      <dgm:prSet presAssocID="{03F54BC6-AD89-4DEE-A0E3-3DA4D036E7D8}" presName="sibTrans" presStyleLbl="sibTrans2D1" presStyleIdx="3" presStyleCnt="4"/>
      <dgm:spPr/>
    </dgm:pt>
    <dgm:pt modelId="{AA92B0D2-CB2D-4158-AF52-5CF07D752415}" type="pres">
      <dgm:prSet presAssocID="{03F54BC6-AD89-4DEE-A0E3-3DA4D036E7D8}" presName="connectorText" presStyleLbl="sibTrans2D1" presStyleIdx="3" presStyleCnt="4"/>
      <dgm:spPr/>
    </dgm:pt>
  </dgm:ptLst>
  <dgm:cxnLst>
    <dgm:cxn modelId="{B3DC6004-162F-42D1-862C-BAFFBC78EA0F}" srcId="{3D06A863-06A2-4CB8-82CA-F47AF2002207}" destId="{6D8A2513-A9F9-4CA8-A2F4-1AA9CAFB6CB1}" srcOrd="2" destOrd="0" parTransId="{BAF7C577-73D4-4571-BC69-7C791411FEE5}" sibTransId="{BA27AAD7-736D-4D4F-A398-561573122D7E}"/>
    <dgm:cxn modelId="{99B7A217-9348-40BD-871C-25A3F3105A30}" srcId="{3D06A863-06A2-4CB8-82CA-F47AF2002207}" destId="{812F0F52-1D0C-4879-A8AF-C0E24F538CDD}" srcOrd="3" destOrd="0" parTransId="{1EFF0A94-A732-4ED3-B248-5B1F349B1486}" sibTransId="{03F54BC6-AD89-4DEE-A0E3-3DA4D036E7D8}"/>
    <dgm:cxn modelId="{74035E1F-292E-4EB5-9098-A1623E813E88}" type="presOf" srcId="{812F0F52-1D0C-4879-A8AF-C0E24F538CDD}" destId="{9B236533-829C-4F1A-9D54-7C95ABBC000D}" srcOrd="0" destOrd="0" presId="urn:microsoft.com/office/officeart/2005/8/layout/cycle2"/>
    <dgm:cxn modelId="{18805B2F-4B18-4642-9FEE-809B27B8FBE2}" type="presOf" srcId="{8FC8CC1F-A136-4134-8F6B-41FCFD01CB64}" destId="{D72BD9D8-63F0-4AC4-B954-D06F8DAD2D6B}" srcOrd="1" destOrd="0" presId="urn:microsoft.com/office/officeart/2005/8/layout/cycle2"/>
    <dgm:cxn modelId="{5493E232-1E19-46B8-B7F8-8E03ADA809A0}" type="presOf" srcId="{B2714018-5C08-4AF1-8115-EAC2BCB58B6B}" destId="{D3F0AB3B-9AA7-4528-AB8B-60D5ACAACC53}" srcOrd="0" destOrd="0" presId="urn:microsoft.com/office/officeart/2005/8/layout/cycle2"/>
    <dgm:cxn modelId="{5F8C336C-94E2-4268-9F2B-9A44516C5531}" type="presOf" srcId="{83031759-E159-4926-8B5C-32A7A7DD818A}" destId="{53188713-B2D8-445D-A468-5DFCF7516DE2}" srcOrd="1" destOrd="0" presId="urn:microsoft.com/office/officeart/2005/8/layout/cycle2"/>
    <dgm:cxn modelId="{311A5550-A615-4773-9050-103B8F1FC965}" type="presOf" srcId="{B3722C4B-3B90-4BF4-AD81-762D8779E6B2}" destId="{87743C6F-6B49-4A7B-A0F2-9323144635DF}" srcOrd="0" destOrd="0" presId="urn:microsoft.com/office/officeart/2005/8/layout/cycle2"/>
    <dgm:cxn modelId="{CD9C0052-F544-4DDB-B1DB-F73161FD213E}" type="presOf" srcId="{6D8A2513-A9F9-4CA8-A2F4-1AA9CAFB6CB1}" destId="{5E99011F-C133-4FD7-B492-D68B5C581A5F}" srcOrd="0" destOrd="0" presId="urn:microsoft.com/office/officeart/2005/8/layout/cycle2"/>
    <dgm:cxn modelId="{ACC75C84-A952-461B-A9B0-455757DBC749}" srcId="{3D06A863-06A2-4CB8-82CA-F47AF2002207}" destId="{B2714018-5C08-4AF1-8115-EAC2BCB58B6B}" srcOrd="1" destOrd="0" parTransId="{58D24FCD-FE1A-45D6-A6F5-2A3C846E3E5C}" sibTransId="{8FC8CC1F-A136-4134-8F6B-41FCFD01CB64}"/>
    <dgm:cxn modelId="{EE87A7B4-4EB2-4445-ACF7-3E6A51190F6A}" srcId="{3D06A863-06A2-4CB8-82CA-F47AF2002207}" destId="{B3722C4B-3B90-4BF4-AD81-762D8779E6B2}" srcOrd="0" destOrd="0" parTransId="{3C24854F-9581-4341-8AB1-C400BD39A2E8}" sibTransId="{83031759-E159-4926-8B5C-32A7A7DD818A}"/>
    <dgm:cxn modelId="{72BC06B7-DECE-4EF7-8ECF-1B1E3EF22C99}" type="presOf" srcId="{03F54BC6-AD89-4DEE-A0E3-3DA4D036E7D8}" destId="{AA92B0D2-CB2D-4158-AF52-5CF07D752415}" srcOrd="1" destOrd="0" presId="urn:microsoft.com/office/officeart/2005/8/layout/cycle2"/>
    <dgm:cxn modelId="{D2930EB7-0CF7-485E-8BC4-FC24C218B8D4}" type="presOf" srcId="{03F54BC6-AD89-4DEE-A0E3-3DA4D036E7D8}" destId="{663CF480-89F3-49F1-A4D9-42DF9453D884}" srcOrd="0" destOrd="0" presId="urn:microsoft.com/office/officeart/2005/8/layout/cycle2"/>
    <dgm:cxn modelId="{20359BDE-51C7-478C-8313-F42580DA1B5F}" type="presOf" srcId="{3D06A863-06A2-4CB8-82CA-F47AF2002207}" destId="{A9A05B69-8A22-4F7E-BB73-AEC7A885D224}" srcOrd="0" destOrd="0" presId="urn:microsoft.com/office/officeart/2005/8/layout/cycle2"/>
    <dgm:cxn modelId="{A214D0E0-73AB-43F0-B0D1-6CEC098BA0CF}" type="presOf" srcId="{BA27AAD7-736D-4D4F-A398-561573122D7E}" destId="{B755B98D-EA55-4728-91B8-A3BA20147046}" srcOrd="1" destOrd="0" presId="urn:microsoft.com/office/officeart/2005/8/layout/cycle2"/>
    <dgm:cxn modelId="{5A9910ED-FCBB-4CF5-91E3-7C4D26B6A4AB}" type="presOf" srcId="{83031759-E159-4926-8B5C-32A7A7DD818A}" destId="{A18A18B9-63E7-4F0D-B0D4-C137D35D6DC9}" srcOrd="0" destOrd="0" presId="urn:microsoft.com/office/officeart/2005/8/layout/cycle2"/>
    <dgm:cxn modelId="{B852F7F8-0BA9-4665-8978-833EFF172BFC}" type="presOf" srcId="{8FC8CC1F-A136-4134-8F6B-41FCFD01CB64}" destId="{59BB4742-2B15-4419-8171-3871EB0756AC}" srcOrd="0" destOrd="0" presId="urn:microsoft.com/office/officeart/2005/8/layout/cycle2"/>
    <dgm:cxn modelId="{1A8D62F9-403E-45EF-AD9E-53A9379B4F15}" type="presOf" srcId="{BA27AAD7-736D-4D4F-A398-561573122D7E}" destId="{2F4959AB-155C-4D61-9920-197A4276C51B}" srcOrd="0" destOrd="0" presId="urn:microsoft.com/office/officeart/2005/8/layout/cycle2"/>
    <dgm:cxn modelId="{7867831A-19DC-429D-BFFF-4B1B0F599F48}" type="presParOf" srcId="{A9A05B69-8A22-4F7E-BB73-AEC7A885D224}" destId="{87743C6F-6B49-4A7B-A0F2-9323144635DF}" srcOrd="0" destOrd="0" presId="urn:microsoft.com/office/officeart/2005/8/layout/cycle2"/>
    <dgm:cxn modelId="{02AAC2A9-C713-4B25-BD58-8103824CDDC1}" type="presParOf" srcId="{A9A05B69-8A22-4F7E-BB73-AEC7A885D224}" destId="{A18A18B9-63E7-4F0D-B0D4-C137D35D6DC9}" srcOrd="1" destOrd="0" presId="urn:microsoft.com/office/officeart/2005/8/layout/cycle2"/>
    <dgm:cxn modelId="{79F42AFC-4AAA-4AC0-A074-E052A97B2601}" type="presParOf" srcId="{A18A18B9-63E7-4F0D-B0D4-C137D35D6DC9}" destId="{53188713-B2D8-445D-A468-5DFCF7516DE2}" srcOrd="0" destOrd="0" presId="urn:microsoft.com/office/officeart/2005/8/layout/cycle2"/>
    <dgm:cxn modelId="{AD6DF3E5-9867-4DCE-B544-700D5409E436}" type="presParOf" srcId="{A9A05B69-8A22-4F7E-BB73-AEC7A885D224}" destId="{D3F0AB3B-9AA7-4528-AB8B-60D5ACAACC53}" srcOrd="2" destOrd="0" presId="urn:microsoft.com/office/officeart/2005/8/layout/cycle2"/>
    <dgm:cxn modelId="{5F985399-99A1-4424-832D-F0926D285D89}" type="presParOf" srcId="{A9A05B69-8A22-4F7E-BB73-AEC7A885D224}" destId="{59BB4742-2B15-4419-8171-3871EB0756AC}" srcOrd="3" destOrd="0" presId="urn:microsoft.com/office/officeart/2005/8/layout/cycle2"/>
    <dgm:cxn modelId="{DF6E552C-209C-4A84-81EE-2DB1CC677B68}" type="presParOf" srcId="{59BB4742-2B15-4419-8171-3871EB0756AC}" destId="{D72BD9D8-63F0-4AC4-B954-D06F8DAD2D6B}" srcOrd="0" destOrd="0" presId="urn:microsoft.com/office/officeart/2005/8/layout/cycle2"/>
    <dgm:cxn modelId="{35FAD6D4-06AE-469A-AA71-05CDD4F5D8FB}" type="presParOf" srcId="{A9A05B69-8A22-4F7E-BB73-AEC7A885D224}" destId="{5E99011F-C133-4FD7-B492-D68B5C581A5F}" srcOrd="4" destOrd="0" presId="urn:microsoft.com/office/officeart/2005/8/layout/cycle2"/>
    <dgm:cxn modelId="{2622CF5F-92C0-44D7-B70C-332A2425C409}" type="presParOf" srcId="{A9A05B69-8A22-4F7E-BB73-AEC7A885D224}" destId="{2F4959AB-155C-4D61-9920-197A4276C51B}" srcOrd="5" destOrd="0" presId="urn:microsoft.com/office/officeart/2005/8/layout/cycle2"/>
    <dgm:cxn modelId="{9B129AD2-4DE9-43C7-BD8E-328073E3A58A}" type="presParOf" srcId="{2F4959AB-155C-4D61-9920-197A4276C51B}" destId="{B755B98D-EA55-4728-91B8-A3BA20147046}" srcOrd="0" destOrd="0" presId="urn:microsoft.com/office/officeart/2005/8/layout/cycle2"/>
    <dgm:cxn modelId="{95148CD0-2AA4-4ABD-95E0-7B6D4C3A0A13}" type="presParOf" srcId="{A9A05B69-8A22-4F7E-BB73-AEC7A885D224}" destId="{9B236533-829C-4F1A-9D54-7C95ABBC000D}" srcOrd="6" destOrd="0" presId="urn:microsoft.com/office/officeart/2005/8/layout/cycle2"/>
    <dgm:cxn modelId="{A6275BEF-C684-4B1F-9124-8F47B4F7E8A5}" type="presParOf" srcId="{A9A05B69-8A22-4F7E-BB73-AEC7A885D224}" destId="{663CF480-89F3-49F1-A4D9-42DF9453D884}" srcOrd="7" destOrd="0" presId="urn:microsoft.com/office/officeart/2005/8/layout/cycle2"/>
    <dgm:cxn modelId="{6F961D4E-CB28-42FE-B0D4-1C3C815D7D70}" type="presParOf" srcId="{663CF480-89F3-49F1-A4D9-42DF9453D884}" destId="{AA92B0D2-CB2D-4158-AF52-5CF07D75241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43C6F-6B49-4A7B-A0F2-9323144635DF}">
      <dsp:nvSpPr>
        <dsp:cNvPr id="0" name=""/>
        <dsp:cNvSpPr/>
      </dsp:nvSpPr>
      <dsp:spPr>
        <a:xfrm>
          <a:off x="2853035" y="2437"/>
          <a:ext cx="1609129" cy="160912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What the client means</a:t>
          </a:r>
        </a:p>
      </dsp:txBody>
      <dsp:txXfrm>
        <a:off x="3088686" y="238088"/>
        <a:ext cx="1137827" cy="1137827"/>
      </dsp:txXfrm>
    </dsp:sp>
    <dsp:sp modelId="{A18A18B9-63E7-4F0D-B0D4-C137D35D6DC9}">
      <dsp:nvSpPr>
        <dsp:cNvPr id="0" name=""/>
        <dsp:cNvSpPr/>
      </dsp:nvSpPr>
      <dsp:spPr>
        <a:xfrm rot="2700000">
          <a:off x="4289321" y="1380713"/>
          <a:ext cx="427062" cy="54308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308084" y="1444032"/>
        <a:ext cx="298943" cy="325849"/>
      </dsp:txXfrm>
    </dsp:sp>
    <dsp:sp modelId="{D3F0AB3B-9AA7-4528-AB8B-60D5ACAACC53}">
      <dsp:nvSpPr>
        <dsp:cNvPr id="0" name=""/>
        <dsp:cNvSpPr/>
      </dsp:nvSpPr>
      <dsp:spPr>
        <a:xfrm>
          <a:off x="4560632" y="1710035"/>
          <a:ext cx="1609129" cy="160912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What the client actually says</a:t>
          </a:r>
        </a:p>
      </dsp:txBody>
      <dsp:txXfrm>
        <a:off x="4796283" y="1945686"/>
        <a:ext cx="1137827" cy="1137827"/>
      </dsp:txXfrm>
    </dsp:sp>
    <dsp:sp modelId="{59BB4742-2B15-4419-8171-3871EB0756AC}">
      <dsp:nvSpPr>
        <dsp:cNvPr id="0" name=""/>
        <dsp:cNvSpPr/>
      </dsp:nvSpPr>
      <dsp:spPr>
        <a:xfrm rot="8100000">
          <a:off x="4306414" y="3088311"/>
          <a:ext cx="427062" cy="54308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415770" y="3151630"/>
        <a:ext cx="298943" cy="325849"/>
      </dsp:txXfrm>
    </dsp:sp>
    <dsp:sp modelId="{5E99011F-C133-4FD7-B492-D68B5C581A5F}">
      <dsp:nvSpPr>
        <dsp:cNvPr id="0" name=""/>
        <dsp:cNvSpPr/>
      </dsp:nvSpPr>
      <dsp:spPr>
        <a:xfrm>
          <a:off x="2853035" y="3417632"/>
          <a:ext cx="1609129" cy="160912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What the clinician hears</a:t>
          </a:r>
        </a:p>
      </dsp:txBody>
      <dsp:txXfrm>
        <a:off x="3088686" y="3653283"/>
        <a:ext cx="1137827" cy="1137827"/>
      </dsp:txXfrm>
    </dsp:sp>
    <dsp:sp modelId="{2F4959AB-155C-4D61-9920-197A4276C51B}">
      <dsp:nvSpPr>
        <dsp:cNvPr id="0" name=""/>
        <dsp:cNvSpPr/>
      </dsp:nvSpPr>
      <dsp:spPr>
        <a:xfrm rot="13500000">
          <a:off x="2598816" y="3105404"/>
          <a:ext cx="427062" cy="54308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708172" y="3259317"/>
        <a:ext cx="298943" cy="325849"/>
      </dsp:txXfrm>
    </dsp:sp>
    <dsp:sp modelId="{9B236533-829C-4F1A-9D54-7C95ABBC000D}">
      <dsp:nvSpPr>
        <dsp:cNvPr id="0" name=""/>
        <dsp:cNvSpPr/>
      </dsp:nvSpPr>
      <dsp:spPr>
        <a:xfrm>
          <a:off x="1145437" y="1710035"/>
          <a:ext cx="1609129" cy="160912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What the clinician thinks they heard</a:t>
          </a:r>
        </a:p>
      </dsp:txBody>
      <dsp:txXfrm>
        <a:off x="1381088" y="1945686"/>
        <a:ext cx="1137827" cy="1137827"/>
      </dsp:txXfrm>
    </dsp:sp>
    <dsp:sp modelId="{663CF480-89F3-49F1-A4D9-42DF9453D884}">
      <dsp:nvSpPr>
        <dsp:cNvPr id="0" name=""/>
        <dsp:cNvSpPr/>
      </dsp:nvSpPr>
      <dsp:spPr>
        <a:xfrm rot="18900000">
          <a:off x="2581723" y="1397807"/>
          <a:ext cx="427062" cy="54308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00486" y="1551720"/>
        <a:ext cx="298943" cy="32584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170583" cy="480388"/>
          </a:xfrm>
          <a:prstGeom prst="rect">
            <a:avLst/>
          </a:prstGeom>
          <a:noFill/>
          <a:ln w="9525">
            <a:noFill/>
            <a:miter lim="800000"/>
            <a:headEnd/>
            <a:tailEnd/>
          </a:ln>
          <a:effectLst/>
        </p:spPr>
        <p:txBody>
          <a:bodyPr vert="horz" wrap="square" lIns="94837" tIns="47418" rIns="94837" bIns="47418" numCol="1" anchor="t" anchorCtr="0" compatLnSpc="1">
            <a:prstTxWarp prst="textNoShape">
              <a:avLst/>
            </a:prstTxWarp>
          </a:bodyPr>
          <a:lstStyle>
            <a:lvl1pPr algn="l" eaLnBrk="1" hangingPunct="1">
              <a:lnSpc>
                <a:spcPct val="100000"/>
              </a:lnSpc>
              <a:defRPr sz="1200" b="0">
                <a:solidFill>
                  <a:schemeClr val="tx1"/>
                </a:solidFill>
                <a:latin typeface="Arial" charset="0"/>
              </a:defRPr>
            </a:lvl1pPr>
          </a:lstStyle>
          <a:p>
            <a:pPr>
              <a:defRPr/>
            </a:pPr>
            <a:endParaRPr lang="en-US"/>
          </a:p>
        </p:txBody>
      </p:sp>
      <p:sp>
        <p:nvSpPr>
          <p:cNvPr id="7171" name="Rectangle 3"/>
          <p:cNvSpPr>
            <a:spLocks noGrp="1" noChangeArrowheads="1"/>
          </p:cNvSpPr>
          <p:nvPr>
            <p:ph type="dt" sz="quarter" idx="1"/>
          </p:nvPr>
        </p:nvSpPr>
        <p:spPr bwMode="auto">
          <a:xfrm>
            <a:off x="4142963" y="0"/>
            <a:ext cx="3170583" cy="480388"/>
          </a:xfrm>
          <a:prstGeom prst="rect">
            <a:avLst/>
          </a:prstGeom>
          <a:noFill/>
          <a:ln w="9525">
            <a:noFill/>
            <a:miter lim="800000"/>
            <a:headEnd/>
            <a:tailEnd/>
          </a:ln>
          <a:effectLst/>
        </p:spPr>
        <p:txBody>
          <a:bodyPr vert="horz" wrap="square" lIns="94837" tIns="47418" rIns="94837" bIns="47418" numCol="1" anchor="t" anchorCtr="0" compatLnSpc="1">
            <a:prstTxWarp prst="textNoShape">
              <a:avLst/>
            </a:prstTxWarp>
          </a:bodyPr>
          <a:lstStyle>
            <a:lvl1pPr algn="r" eaLnBrk="1" hangingPunct="1">
              <a:lnSpc>
                <a:spcPct val="100000"/>
              </a:lnSpc>
              <a:defRPr sz="1200" b="0">
                <a:solidFill>
                  <a:schemeClr val="tx1"/>
                </a:solidFill>
                <a:latin typeface="Arial" charset="0"/>
              </a:defRPr>
            </a:lvl1pPr>
          </a:lstStyle>
          <a:p>
            <a:pPr>
              <a:defRPr/>
            </a:pPr>
            <a:endParaRPr lang="en-US"/>
          </a:p>
        </p:txBody>
      </p:sp>
      <p:sp>
        <p:nvSpPr>
          <p:cNvPr id="7172" name="Rectangle 4"/>
          <p:cNvSpPr>
            <a:spLocks noGrp="1" noChangeArrowheads="1"/>
          </p:cNvSpPr>
          <p:nvPr>
            <p:ph type="ftr" sz="quarter" idx="2"/>
          </p:nvPr>
        </p:nvSpPr>
        <p:spPr bwMode="auto">
          <a:xfrm>
            <a:off x="1" y="9119173"/>
            <a:ext cx="3170583" cy="480388"/>
          </a:xfrm>
          <a:prstGeom prst="rect">
            <a:avLst/>
          </a:prstGeom>
          <a:noFill/>
          <a:ln w="9525">
            <a:noFill/>
            <a:miter lim="800000"/>
            <a:headEnd/>
            <a:tailEnd/>
          </a:ln>
          <a:effectLst/>
        </p:spPr>
        <p:txBody>
          <a:bodyPr vert="horz" wrap="square" lIns="94837" tIns="47418" rIns="94837" bIns="47418" numCol="1" anchor="b" anchorCtr="0" compatLnSpc="1">
            <a:prstTxWarp prst="textNoShape">
              <a:avLst/>
            </a:prstTxWarp>
          </a:bodyPr>
          <a:lstStyle>
            <a:lvl1pPr algn="l" eaLnBrk="1" hangingPunct="1">
              <a:lnSpc>
                <a:spcPct val="100000"/>
              </a:lnSpc>
              <a:defRPr sz="1200" b="0">
                <a:solidFill>
                  <a:schemeClr val="tx1"/>
                </a:solidFill>
                <a:latin typeface="Arial" charset="0"/>
              </a:defRPr>
            </a:lvl1pPr>
          </a:lstStyle>
          <a:p>
            <a:pPr>
              <a:defRPr/>
            </a:pPr>
            <a:endParaRPr lang="en-US"/>
          </a:p>
        </p:txBody>
      </p:sp>
      <p:sp>
        <p:nvSpPr>
          <p:cNvPr id="7173" name="Rectangle 5"/>
          <p:cNvSpPr>
            <a:spLocks noGrp="1" noChangeArrowheads="1"/>
          </p:cNvSpPr>
          <p:nvPr>
            <p:ph type="sldNum" sz="quarter" idx="3"/>
          </p:nvPr>
        </p:nvSpPr>
        <p:spPr bwMode="auto">
          <a:xfrm>
            <a:off x="4142963" y="9119173"/>
            <a:ext cx="3170583" cy="480388"/>
          </a:xfrm>
          <a:prstGeom prst="rect">
            <a:avLst/>
          </a:prstGeom>
          <a:noFill/>
          <a:ln w="9525">
            <a:noFill/>
            <a:miter lim="800000"/>
            <a:headEnd/>
            <a:tailEnd/>
          </a:ln>
          <a:effectLst/>
        </p:spPr>
        <p:txBody>
          <a:bodyPr vert="horz" wrap="square" lIns="94837" tIns="47418" rIns="94837" bIns="47418" numCol="1" anchor="b" anchorCtr="0" compatLnSpc="1">
            <a:prstTxWarp prst="textNoShape">
              <a:avLst/>
            </a:prstTxWarp>
          </a:bodyPr>
          <a:lstStyle>
            <a:lvl1pPr algn="r" eaLnBrk="1" hangingPunct="1">
              <a:lnSpc>
                <a:spcPct val="100000"/>
              </a:lnSpc>
              <a:defRPr sz="1200" b="0">
                <a:solidFill>
                  <a:schemeClr val="tx1"/>
                </a:solidFill>
                <a:latin typeface="Arial" charset="0"/>
              </a:defRPr>
            </a:lvl1pPr>
          </a:lstStyle>
          <a:p>
            <a:pPr>
              <a:defRPr/>
            </a:pPr>
            <a:fld id="{CB0BF01E-9D5D-4F8D-AF17-AFCD48B95756}" type="slidenum">
              <a:rPr lang="en-US"/>
              <a:pPr>
                <a:defRPr/>
              </a:pPr>
              <a:t>‹#›</a:t>
            </a:fld>
            <a:endParaRPr lang="en-US"/>
          </a:p>
        </p:txBody>
      </p:sp>
    </p:spTree>
    <p:extLst>
      <p:ext uri="{BB962C8B-B14F-4D97-AF65-F5344CB8AC3E}">
        <p14:creationId xmlns:p14="http://schemas.microsoft.com/office/powerpoint/2010/main" val="2451897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170583" cy="480388"/>
          </a:xfrm>
          <a:prstGeom prst="rect">
            <a:avLst/>
          </a:prstGeom>
          <a:noFill/>
          <a:ln w="9525">
            <a:noFill/>
            <a:miter lim="800000"/>
            <a:headEnd/>
            <a:tailEnd/>
          </a:ln>
          <a:effectLst/>
        </p:spPr>
        <p:txBody>
          <a:bodyPr vert="horz" wrap="square" lIns="94837" tIns="47418" rIns="94837" bIns="47418" numCol="1" anchor="t" anchorCtr="0" compatLnSpc="1">
            <a:prstTxWarp prst="textNoShape">
              <a:avLst/>
            </a:prstTxWarp>
          </a:bodyPr>
          <a:lstStyle>
            <a:lvl1pPr algn="l" eaLnBrk="1" hangingPunct="1">
              <a:lnSpc>
                <a:spcPct val="100000"/>
              </a:lnSpc>
              <a:defRPr sz="1200" b="0">
                <a:solidFill>
                  <a:schemeClr val="tx1"/>
                </a:solidFill>
                <a:latin typeface="Arial" charset="0"/>
              </a:defRPr>
            </a:lvl1pPr>
          </a:lstStyle>
          <a:p>
            <a:pPr>
              <a:defRPr/>
            </a:pPr>
            <a:endParaRPr lang="en-US"/>
          </a:p>
        </p:txBody>
      </p:sp>
      <p:sp>
        <p:nvSpPr>
          <p:cNvPr id="15363" name="Rectangle 3"/>
          <p:cNvSpPr>
            <a:spLocks noGrp="1" noChangeArrowheads="1"/>
          </p:cNvSpPr>
          <p:nvPr>
            <p:ph type="dt" idx="1"/>
          </p:nvPr>
        </p:nvSpPr>
        <p:spPr bwMode="auto">
          <a:xfrm>
            <a:off x="4142963" y="0"/>
            <a:ext cx="3170583" cy="480388"/>
          </a:xfrm>
          <a:prstGeom prst="rect">
            <a:avLst/>
          </a:prstGeom>
          <a:noFill/>
          <a:ln w="9525">
            <a:noFill/>
            <a:miter lim="800000"/>
            <a:headEnd/>
            <a:tailEnd/>
          </a:ln>
          <a:effectLst/>
        </p:spPr>
        <p:txBody>
          <a:bodyPr vert="horz" wrap="square" lIns="94837" tIns="47418" rIns="94837" bIns="47418" numCol="1" anchor="t" anchorCtr="0" compatLnSpc="1">
            <a:prstTxWarp prst="textNoShape">
              <a:avLst/>
            </a:prstTxWarp>
          </a:bodyPr>
          <a:lstStyle>
            <a:lvl1pPr algn="r" eaLnBrk="1" hangingPunct="1">
              <a:lnSpc>
                <a:spcPct val="100000"/>
              </a:lnSpc>
              <a:defRPr sz="1200" b="0">
                <a:solidFill>
                  <a:schemeClr val="tx1"/>
                </a:solidFill>
                <a:latin typeface="Arial" charset="0"/>
              </a:defRPr>
            </a:lvl1pPr>
          </a:lstStyle>
          <a:p>
            <a:pPr>
              <a:defRPr/>
            </a:pPr>
            <a:endParaRPr lang="en-US"/>
          </a:p>
        </p:txBody>
      </p:sp>
      <p:sp>
        <p:nvSpPr>
          <p:cNvPr id="121860" name="Rectangle 4"/>
          <p:cNvSpPr>
            <a:spLocks noGrp="1" noRot="1" noChangeAspect="1" noChangeArrowheads="1" noTextEdit="1"/>
          </p:cNvSpPr>
          <p:nvPr>
            <p:ph type="sldImg" idx="2"/>
          </p:nvPr>
        </p:nvSpPr>
        <p:spPr bwMode="auto">
          <a:xfrm>
            <a:off x="1581150" y="719138"/>
            <a:ext cx="4152900" cy="311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480392" y="4072563"/>
            <a:ext cx="6354416" cy="4808877"/>
          </a:xfrm>
          <a:prstGeom prst="rect">
            <a:avLst/>
          </a:prstGeom>
          <a:noFill/>
          <a:ln w="9525">
            <a:noFill/>
            <a:miter lim="800000"/>
            <a:headEnd/>
            <a:tailEnd/>
          </a:ln>
          <a:effectLst/>
        </p:spPr>
        <p:txBody>
          <a:bodyPr vert="horz" wrap="square" lIns="94837" tIns="47418" rIns="94837" bIns="474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1" y="9119173"/>
            <a:ext cx="3170583" cy="480388"/>
          </a:xfrm>
          <a:prstGeom prst="rect">
            <a:avLst/>
          </a:prstGeom>
          <a:noFill/>
          <a:ln w="9525">
            <a:noFill/>
            <a:miter lim="800000"/>
            <a:headEnd/>
            <a:tailEnd/>
          </a:ln>
          <a:effectLst/>
        </p:spPr>
        <p:txBody>
          <a:bodyPr vert="horz" wrap="square" lIns="94837" tIns="47418" rIns="94837" bIns="47418" numCol="1" anchor="b" anchorCtr="0" compatLnSpc="1">
            <a:prstTxWarp prst="textNoShape">
              <a:avLst/>
            </a:prstTxWarp>
          </a:bodyPr>
          <a:lstStyle>
            <a:lvl1pPr algn="l" eaLnBrk="1" hangingPunct="1">
              <a:lnSpc>
                <a:spcPct val="100000"/>
              </a:lnSpc>
              <a:defRPr sz="1200" b="0">
                <a:solidFill>
                  <a:schemeClr val="tx1"/>
                </a:solidFill>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4142963" y="9119173"/>
            <a:ext cx="3170583" cy="480388"/>
          </a:xfrm>
          <a:prstGeom prst="rect">
            <a:avLst/>
          </a:prstGeom>
          <a:noFill/>
          <a:ln w="9525">
            <a:noFill/>
            <a:miter lim="800000"/>
            <a:headEnd/>
            <a:tailEnd/>
          </a:ln>
          <a:effectLst/>
        </p:spPr>
        <p:txBody>
          <a:bodyPr vert="horz" wrap="square" lIns="94837" tIns="47418" rIns="94837" bIns="47418" numCol="1" anchor="b" anchorCtr="0" compatLnSpc="1">
            <a:prstTxWarp prst="textNoShape">
              <a:avLst/>
            </a:prstTxWarp>
          </a:bodyPr>
          <a:lstStyle>
            <a:lvl1pPr algn="r" eaLnBrk="1" hangingPunct="1">
              <a:lnSpc>
                <a:spcPct val="100000"/>
              </a:lnSpc>
              <a:defRPr sz="1200" b="0">
                <a:solidFill>
                  <a:schemeClr val="tx1"/>
                </a:solidFill>
                <a:latin typeface="Arial" charset="0"/>
              </a:defRPr>
            </a:lvl1pPr>
          </a:lstStyle>
          <a:p>
            <a:pPr>
              <a:defRPr/>
            </a:pPr>
            <a:fld id="{EDE5165B-1C64-4CD4-8E75-0A16F1553D18}" type="slidenum">
              <a:rPr lang="en-US"/>
              <a:pPr>
                <a:defRPr/>
              </a:pPr>
              <a:t>‹#›</a:t>
            </a:fld>
            <a:endParaRPr lang="en-US"/>
          </a:p>
        </p:txBody>
      </p:sp>
    </p:spTree>
    <p:extLst>
      <p:ext uri="{BB962C8B-B14F-4D97-AF65-F5344CB8AC3E}">
        <p14:creationId xmlns:p14="http://schemas.microsoft.com/office/powerpoint/2010/main" val="270686405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mj-lt"/>
              </a:rPr>
              <a:t>TITLE SLIDE</a:t>
            </a:r>
            <a:endParaRPr lang="en-US" sz="1000" dirty="0">
              <a:latin typeface="+mj-lt"/>
            </a:endParaRPr>
          </a:p>
          <a:p>
            <a:pPr eaLnBrk="1" hangingPunct="1">
              <a:lnSpc>
                <a:spcPct val="90000"/>
              </a:lnSpc>
            </a:pPr>
            <a:r>
              <a:rPr lang="en-US" sz="1000" dirty="0">
                <a:latin typeface="+mj-lt"/>
              </a:rPr>
              <a:t>The purpose of this introductory daylong training is to provide HIV clinicians (including, but not limited to physicians, dentists, nurses, and other allied medical staff, therapists and social workers, and counselors, specialists, and case managers) with a detailed overview of the use of Motivational Interviewing to support behavior change in HIV patients. The curriculum reviews the rationale of using Motivational Interviewing with this population including some of the evidence to support its use. The training then introduces the core foundations of Motivational Interviewing spirit and the core skills needed to do Motivational Interviewing. The curriculum reviews important aspects of the Motivational Interviewing spirit and helping style; reviews the essential skills in utilizing MI; several opportunities for skill practice are woven throughout the curriculum. The duration of the training is approximately 6 hours of content delivery time (one full day). The introductory training includes a PowerPoint presentation, Trainer Guide, and two-page</a:t>
            </a:r>
            <a:r>
              <a:rPr lang="en-US" sz="1000" baseline="0" dirty="0">
                <a:latin typeface="+mj-lt"/>
              </a:rPr>
              <a:t> fact sheet</a:t>
            </a:r>
            <a:r>
              <a:rPr lang="en-US" sz="1000" dirty="0">
                <a:latin typeface="+mj-lt"/>
              </a:rPr>
              <a:t>. </a:t>
            </a:r>
          </a:p>
          <a:p>
            <a:pPr eaLnBrk="1" hangingPunct="1">
              <a:lnSpc>
                <a:spcPct val="90000"/>
              </a:lnSpc>
            </a:pPr>
            <a:endParaRPr lang="en-US" sz="1000" dirty="0">
              <a:latin typeface="+mj-lt"/>
            </a:endParaRPr>
          </a:p>
          <a:p>
            <a:pPr marL="0" marR="0" lvl="0" indent="0" algn="l" defTabSz="914400" rtl="0" eaLnBrk="1" fontAlgn="base" latinLnBrk="0" hangingPunct="1">
              <a:lnSpc>
                <a:spcPct val="90000"/>
              </a:lnSpc>
              <a:spcBef>
                <a:spcPct val="30000"/>
              </a:spcBef>
              <a:spcAft>
                <a:spcPct val="0"/>
              </a:spcAft>
              <a:buClrTx/>
              <a:buSzTx/>
              <a:buFontTx/>
              <a:buNone/>
              <a:tabLst/>
              <a:defRPr/>
            </a:pPr>
            <a:r>
              <a:rPr lang="en-US" sz="1200" b="0" kern="1200" dirty="0">
                <a:solidFill>
                  <a:schemeClr val="tx1"/>
                </a:solidFill>
                <a:effectLst/>
                <a:latin typeface="Arial" charset="0"/>
                <a:ea typeface="+mn-ea"/>
                <a:cs typeface="+mn-cs"/>
              </a:rPr>
              <a:t>Four brief group videos have been inserted throughout the presentation to encourage dialogue among the training participants, and to illustrate how the information contained within the presented can be used clinically.</a:t>
            </a:r>
            <a:endParaRPr lang="en-US" sz="1200" b="1" kern="1200" dirty="0">
              <a:solidFill>
                <a:schemeClr val="tx1"/>
              </a:solidFill>
              <a:effectLst/>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DF7045-4BBD-4DE5-AC96-FF710017CA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549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692150"/>
            <a:ext cx="4156075" cy="3117850"/>
          </a:xfrm>
        </p:spPr>
      </p:sp>
      <p:sp>
        <p:nvSpPr>
          <p:cNvPr id="3" name="Notes Placeholder 2"/>
          <p:cNvSpPr>
            <a:spLocks noGrp="1"/>
          </p:cNvSpPr>
          <p:nvPr>
            <p:ph type="body" idx="1"/>
          </p:nvPr>
        </p:nvSpPr>
        <p:spPr/>
        <p:txBody>
          <a:bodyPr>
            <a:normAutofit lnSpcReduction="10000"/>
          </a:bodyPr>
          <a:lstStyle/>
          <a:p>
            <a:r>
              <a:rPr lang="en-US" dirty="0"/>
              <a:t>The purpose of the slide is to</a:t>
            </a:r>
            <a:r>
              <a:rPr lang="en-US" baseline="0" dirty="0"/>
              <a:t> distinguish between different types of helping styles. </a:t>
            </a:r>
          </a:p>
          <a:p>
            <a:endParaRPr lang="en-US" dirty="0"/>
          </a:p>
          <a:p>
            <a:r>
              <a:rPr lang="en-US" b="1" i="0" dirty="0"/>
              <a:t>INSTRUCTIONS:</a:t>
            </a:r>
            <a:r>
              <a:rPr lang="en-US" b="1" i="0" baseline="0" dirty="0"/>
              <a:t> </a:t>
            </a:r>
            <a:r>
              <a:rPr lang="en-US" b="1" i="1" dirty="0"/>
              <a:t>First, introduce the “Directing</a:t>
            </a:r>
            <a:r>
              <a:rPr lang="en-US" b="1" i="1" baseline="0" dirty="0"/>
              <a:t>” and provide the example of a physician explaining how to take meds, probation officer explaining contingencies and consequences of probation; the directing style does not allow for much conversation and is very instructional. The first dyad activity is an example of this helping style.</a:t>
            </a:r>
          </a:p>
          <a:p>
            <a:endParaRPr lang="en-US" b="1" i="1" baseline="0" dirty="0"/>
          </a:p>
          <a:p>
            <a:r>
              <a:rPr lang="en-US" b="1" i="1" baseline="0" dirty="0"/>
              <a:t>Next, contrast the Directing style with the “Following” style. The Following style is similar to Carl Rogers’ humanistic therapy of sitting with an individual and supporting them. Examples include: with a dying patient or client with strong emotion in particular session. This is a purely client-centered helping style.</a:t>
            </a:r>
          </a:p>
          <a:p>
            <a:endParaRPr lang="en-US" b="1" i="1" baseline="0" dirty="0"/>
          </a:p>
          <a:p>
            <a:pPr defTabSz="948507">
              <a:defRPr/>
            </a:pPr>
            <a:r>
              <a:rPr lang="en-US" b="1" i="1" baseline="0" dirty="0"/>
              <a:t>Note to the audience to consider that change is “paradoxical” meaning the harder we push someone to change, the less motivated they become to change. If we resist the urge to push and instead support them to determine their own motivation to change, we greatly increase the likelihood of change-directed behavior. </a:t>
            </a:r>
          </a:p>
          <a:p>
            <a:endParaRPr lang="en-US" b="1" i="1" baseline="0" dirty="0"/>
          </a:p>
          <a:p>
            <a:r>
              <a:rPr lang="en-US" b="1" i="1" baseline="0" dirty="0"/>
              <a:t>Engage the audience in a discussion as to the limitations of these two styles. Following that discussion, introduce the guiding style as a combination of the two styles to focus on moving towards change. The guiding helping style is partly following because it is client centered, but it also partly directing because MI is a goal-oriented conversation style. In MI there is a strategy to help focus people towards change.</a:t>
            </a:r>
            <a:endParaRPr lang="en-US" b="1" i="1"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10</a:t>
            </a:fld>
            <a:endParaRPr lang="en-US"/>
          </a:p>
        </p:txBody>
      </p:sp>
    </p:spTree>
    <p:extLst>
      <p:ext uri="{BB962C8B-B14F-4D97-AF65-F5344CB8AC3E}">
        <p14:creationId xmlns:p14="http://schemas.microsoft.com/office/powerpoint/2010/main" val="155071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579563" y="720725"/>
            <a:ext cx="4156075" cy="3117850"/>
          </a:xfrm>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0" dirty="0"/>
              <a:t>INSTRUCTIONS:</a:t>
            </a:r>
            <a:r>
              <a:rPr lang="en-US" altLang="en-US" b="1" i="0" baseline="0" dirty="0"/>
              <a:t> </a:t>
            </a:r>
            <a:r>
              <a:rPr lang="en-US" altLang="en-US" b="1" i="1" dirty="0"/>
              <a:t>Ask for a volunteer</a:t>
            </a:r>
            <a:r>
              <a:rPr lang="en-US" altLang="en-US" b="1" i="1" baseline="0" dirty="0"/>
              <a:t> from the audience to read the quote or read the quote to the audience. Note that the definition of motivational interviewing expands on the importance of establishing an atmosphere of acceptance and compassion – how important the relationship is. </a:t>
            </a:r>
          </a:p>
          <a:p>
            <a:endParaRPr lang="en-US" altLang="en-US" baseline="0" dirty="0"/>
          </a:p>
          <a:p>
            <a:r>
              <a:rPr lang="en-US" altLang="en-US" baseline="0" dirty="0"/>
              <a:t>MI is a style of talking with people constructively about reducing their health risks and changing their behavior. MI is designed to enhance the client’s own motivation to change using strategies that are empathic and non-confrontational. MI can also be used for any type of behavior change.</a:t>
            </a:r>
          </a:p>
          <a:p>
            <a:endParaRPr lang="en-US" altLang="en-US" baseline="0" dirty="0"/>
          </a:p>
          <a:p>
            <a:r>
              <a:rPr lang="en-US" altLang="en-US" b="1" baseline="0" dirty="0"/>
              <a:t>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0" i="0" baseline="0" dirty="0"/>
              <a:t>Miller, W.R., &amp; Rollnick, S. (2013). </a:t>
            </a:r>
            <a:r>
              <a:rPr lang="en-GB" altLang="en-US" b="0" i="1" u="none" baseline="0" dirty="0"/>
              <a:t>Motivational Interviewing: Helping People Change, 3</a:t>
            </a:r>
            <a:r>
              <a:rPr lang="en-GB" altLang="en-US" b="0" i="1" u="none" baseline="30000" dirty="0"/>
              <a:t>rd</a:t>
            </a:r>
            <a:r>
              <a:rPr lang="en-GB" altLang="en-US" b="0" i="1" u="none" baseline="0" dirty="0"/>
              <a:t> Edition</a:t>
            </a:r>
            <a:r>
              <a:rPr lang="en-GB" altLang="en-US" b="0" i="0" baseline="0" dirty="0"/>
              <a:t>. New York, NY: The Guilford Press.</a:t>
            </a:r>
          </a:p>
          <a:p>
            <a:endParaRPr lang="en-US" altLang="en-US" dirty="0"/>
          </a:p>
        </p:txBody>
      </p:sp>
      <p:sp>
        <p:nvSpPr>
          <p:cNvPr id="3" name="Slide Number Placeholder 2"/>
          <p:cNvSpPr>
            <a:spLocks noGrp="1"/>
          </p:cNvSpPr>
          <p:nvPr>
            <p:ph type="sldNum" sz="quarter" idx="10"/>
          </p:nvPr>
        </p:nvSpPr>
        <p:spPr/>
        <p:txBody>
          <a:bodyPr/>
          <a:lstStyle/>
          <a:p>
            <a:pPr>
              <a:defRPr/>
            </a:pPr>
            <a:fld id="{EDE5165B-1C64-4CD4-8E75-0A16F1553D18}" type="slidenum">
              <a:rPr lang="en-US" smtClean="0"/>
              <a:pPr>
                <a:defRPr/>
              </a:pPr>
              <a:t>11</a:t>
            </a:fld>
            <a:endParaRPr lang="en-US"/>
          </a:p>
        </p:txBody>
      </p:sp>
    </p:spTree>
    <p:extLst>
      <p:ext uri="{BB962C8B-B14F-4D97-AF65-F5344CB8AC3E}">
        <p14:creationId xmlns:p14="http://schemas.microsoft.com/office/powerpoint/2010/main" val="44496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Motivational interviewing (MI) is an accessible intervention that can be delivered</a:t>
            </a:r>
            <a:r>
              <a:rPr lang="en-US" baseline="0" dirty="0"/>
              <a:t> by a range of professional staff. It has demonstrated efficacy for a number of targeted health behaviors, including medication adherence and improvements in reducing risk behaviors associated with long-term or chronic illnesses including substance use disorders and HIV. The recommended practice is to integrate MI with other evidence-based practices, but MI has been shown to be effective as a standalone intervention in promoting behavior change independent of gender, age (above 15) and across socioeconomic statuses or race/ethnicities. </a:t>
            </a:r>
          </a:p>
          <a:p>
            <a:endParaRPr lang="en-US" b="1" baseline="0" dirty="0"/>
          </a:p>
          <a:p>
            <a:r>
              <a:rPr lang="en-US" b="1" baseline="0" dirty="0"/>
              <a:t>REFERENCES: </a:t>
            </a:r>
          </a:p>
          <a:p>
            <a:r>
              <a:rPr lang="en-US" b="0" baseline="0" dirty="0"/>
              <a:t>Dillard, P.K., Zuniga, J.A., &amp; </a:t>
            </a:r>
            <a:r>
              <a:rPr lang="en-US" b="0" baseline="0" dirty="0" err="1"/>
              <a:t>Holstad</a:t>
            </a:r>
            <a:r>
              <a:rPr lang="en-US" b="0" baseline="0" dirty="0"/>
              <a:t>, M.M. (2016). An integrative review of the efficacy of motivational interviewing in HIV management. </a:t>
            </a:r>
            <a:r>
              <a:rPr lang="en-US" b="0" i="1" baseline="0" dirty="0"/>
              <a:t>Patient Education and Counseling, 100, </a:t>
            </a:r>
            <a:r>
              <a:rPr lang="en-US" b="0" i="0" baseline="0" dirty="0"/>
              <a:t>636-646. </a:t>
            </a:r>
            <a:endParaRPr lang="en-US" b="0" baseline="0" dirty="0"/>
          </a:p>
          <a:p>
            <a:endParaRPr lang="en-US" b="0" baseline="0" dirty="0"/>
          </a:p>
          <a:p>
            <a:r>
              <a:rPr lang="en-US" b="0" baseline="0" dirty="0"/>
              <a:t>Palacio, A., </a:t>
            </a:r>
            <a:r>
              <a:rPr lang="en-US" b="0" baseline="0" dirty="0" err="1"/>
              <a:t>Garay</a:t>
            </a:r>
            <a:r>
              <a:rPr lang="en-US" b="0" baseline="0" dirty="0"/>
              <a:t>, D., Langer, B., Taylor, J., Wood, B.A., &amp; </a:t>
            </a:r>
            <a:r>
              <a:rPr lang="en-US" b="0" baseline="0" dirty="0" err="1"/>
              <a:t>Tamariz</a:t>
            </a:r>
            <a:r>
              <a:rPr lang="en-US" b="0" baseline="0" dirty="0"/>
              <a:t>, L. (2016). Motivational interviewing improved medication adherence: A systematic review and meta-analysis. </a:t>
            </a:r>
            <a:r>
              <a:rPr lang="en-US" b="0" i="1" baseline="0" dirty="0"/>
              <a:t>The Journal of General Internal Medicine, 31</a:t>
            </a:r>
            <a:r>
              <a:rPr lang="en-US" b="0" i="0" baseline="0" dirty="0"/>
              <a:t>(8), 929-940. </a:t>
            </a:r>
            <a:endParaRPr lang="en-US" b="0" baseline="0" dirty="0"/>
          </a:p>
          <a:p>
            <a:endParaRPr lang="en-US" b="0" baseline="0" dirty="0"/>
          </a:p>
          <a:p>
            <a:r>
              <a:rPr lang="en-US" b="0" baseline="0" dirty="0"/>
              <a:t>Parsons, J.T., Golub, S.A., </a:t>
            </a:r>
            <a:r>
              <a:rPr lang="en-US" b="0" baseline="0" dirty="0" err="1"/>
              <a:t>Rosof</a:t>
            </a:r>
            <a:r>
              <a:rPr lang="en-US" b="0" baseline="0" dirty="0"/>
              <a:t>, E., &amp; Holder, C. (2007). Motivational interviewing and cognitive-behavioral intervention to improve HIV medication adherence among hazardous drinkers: A randomized control trial. </a:t>
            </a:r>
            <a:r>
              <a:rPr lang="en-US" b="0" i="1" baseline="0" dirty="0"/>
              <a:t>Journal of Acquired Immune Deficiency Syndromes, 46</a:t>
            </a:r>
            <a:r>
              <a:rPr lang="en-US" b="0" i="0" baseline="0" dirty="0"/>
              <a:t>(4), 443-450. </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A40FCB-08AF-4B6B-AAEC-E165D97B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94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Specifically, MI has demonstrated improvements in CD4 counts and medication adherence among co-occurring alcohol use population in as little as eight sessions. A word of caution though: the effects tend to decrease after the delivery of the intervention so on-going support, contact, and potentially booster sessions are indicated. </a:t>
            </a:r>
          </a:p>
          <a:p>
            <a:endParaRPr lang="en-US" baseline="0" dirty="0"/>
          </a:p>
          <a:p>
            <a:r>
              <a:rPr lang="en-US" b="1" baseline="0" dirty="0"/>
              <a:t>REFERENCE:</a:t>
            </a:r>
          </a:p>
          <a:p>
            <a:r>
              <a:rPr lang="en-US" b="0" baseline="0" dirty="0"/>
              <a:t>Parsons, J.T., Golub, S.A., </a:t>
            </a:r>
            <a:r>
              <a:rPr lang="en-US" b="0" baseline="0" dirty="0" err="1"/>
              <a:t>Rosof</a:t>
            </a:r>
            <a:r>
              <a:rPr lang="en-US" b="0" baseline="0" dirty="0"/>
              <a:t>, E., &amp; Holder, C. (2007). Motivational interviewing and cognitive-behavioral intervention to improve HIV medication adherence among hazardous drinkers: A randomized control trial. </a:t>
            </a:r>
            <a:r>
              <a:rPr lang="en-US" b="0" i="1" baseline="0" dirty="0"/>
              <a:t>Journal of Acquired Immune Deficiency Syndromes, 46</a:t>
            </a:r>
            <a:r>
              <a:rPr lang="en-US" b="0" i="0" baseline="0" dirty="0"/>
              <a:t>(4), 443-450. </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A40FCB-08AF-4B6B-AAEC-E165D97B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669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continuation of the previous slide, the</a:t>
            </a:r>
            <a:r>
              <a:rPr lang="en-US" baseline="0" dirty="0"/>
              <a:t> way in which language is used can act as a motivational strategy to increase medication compliance. MI-based brief interventions can be useful, particularly among non-injection drug use HIV-positive individuals. A longer timeframe for intervention may be required to create substantial change for individuals injecting drugs. Motivational techniques can also be useful in reducing experiences of agitation, apathy, irritability, anxiety, and depression among individuals diagnosed with HIV. The opportunity to listen for “change talk” means being able to hear what the individual is saying, identify their own self-identified values and incorporate that into an intervention. </a:t>
            </a:r>
          </a:p>
          <a:p>
            <a:endParaRPr lang="en-US" baseline="0" dirty="0"/>
          </a:p>
          <a:p>
            <a:r>
              <a:rPr lang="en-US" b="1" u="none" baseline="0" dirty="0"/>
              <a:t>REFERENCES:</a:t>
            </a:r>
            <a:endParaRPr lang="en-US" b="1" u="none" dirty="0"/>
          </a:p>
          <a:p>
            <a:r>
              <a:rPr lang="en-US" dirty="0" err="1"/>
              <a:t>Aharonovich</a:t>
            </a:r>
            <a:r>
              <a:rPr lang="en-US" dirty="0"/>
              <a:t>, E., </a:t>
            </a:r>
            <a:r>
              <a:rPr lang="en-US" dirty="0" err="1"/>
              <a:t>Sarvet</a:t>
            </a:r>
            <a:r>
              <a:rPr lang="en-US" dirty="0"/>
              <a:t>,</a:t>
            </a:r>
            <a:r>
              <a:rPr lang="en-US" baseline="0" dirty="0"/>
              <a:t> A.</a:t>
            </a:r>
            <a:r>
              <a:rPr lang="en-US" dirty="0"/>
              <a:t>, </a:t>
            </a:r>
            <a:r>
              <a:rPr lang="en-US" dirty="0" err="1"/>
              <a:t>Stohl</a:t>
            </a:r>
            <a:r>
              <a:rPr lang="en-US" dirty="0"/>
              <a:t>, M., </a:t>
            </a:r>
            <a:r>
              <a:rPr lang="en-US" dirty="0" err="1"/>
              <a:t>DesJarlais</a:t>
            </a:r>
            <a:r>
              <a:rPr lang="en-US" dirty="0"/>
              <a:t>, D., </a:t>
            </a:r>
            <a:r>
              <a:rPr lang="en-US" dirty="0" err="1"/>
              <a:t>Tross</a:t>
            </a:r>
            <a:r>
              <a:rPr lang="en-US" dirty="0"/>
              <a:t>, S., et al.</a:t>
            </a:r>
            <a:r>
              <a:rPr lang="en-US" baseline="0" dirty="0"/>
              <a:t> (2017). </a:t>
            </a:r>
            <a:r>
              <a:rPr lang="en-US" dirty="0"/>
              <a:t>Reducing non-injection drug use in HIV primary care: A randomized trial of brief motivational interviewing, with and without </a:t>
            </a:r>
            <a:r>
              <a:rPr lang="en-US" dirty="0" err="1"/>
              <a:t>HealthCall</a:t>
            </a:r>
            <a:r>
              <a:rPr lang="en-US" dirty="0"/>
              <a:t>, a technology-based enhancement. </a:t>
            </a:r>
            <a:r>
              <a:rPr lang="en-US" i="1" dirty="0"/>
              <a:t>Journal of Substance</a:t>
            </a:r>
            <a:r>
              <a:rPr lang="en-US" i="1" baseline="0" dirty="0"/>
              <a:t> Abuse Treatment, 74, </a:t>
            </a:r>
            <a:r>
              <a:rPr lang="en-US" baseline="0" dirty="0"/>
              <a:t>71-79.</a:t>
            </a:r>
          </a:p>
          <a:p>
            <a:endParaRPr lang="en-US" baseline="0" dirty="0"/>
          </a:p>
          <a:p>
            <a:r>
              <a:rPr lang="en-US" baseline="0" dirty="0"/>
              <a:t>Milanini, B., </a:t>
            </a:r>
            <a:r>
              <a:rPr lang="en-US" baseline="0" dirty="0" err="1"/>
              <a:t>Catella</a:t>
            </a:r>
            <a:r>
              <a:rPr lang="en-US" baseline="0" dirty="0"/>
              <a:t>, S., </a:t>
            </a:r>
            <a:r>
              <a:rPr lang="en-US" baseline="0" dirty="0" err="1"/>
              <a:t>Perkovich</a:t>
            </a:r>
            <a:r>
              <a:rPr lang="en-US" baseline="0" dirty="0"/>
              <a:t>, B., </a:t>
            </a:r>
            <a:r>
              <a:rPr lang="en-US" baseline="0" dirty="0" err="1"/>
              <a:t>Esmaeili-Firidouni</a:t>
            </a:r>
            <a:r>
              <a:rPr lang="en-US" baseline="0" dirty="0"/>
              <a:t>, P., </a:t>
            </a:r>
            <a:r>
              <a:rPr lang="en-US" baseline="0" dirty="0" err="1"/>
              <a:t>Wendelken</a:t>
            </a:r>
            <a:r>
              <a:rPr lang="en-US" baseline="0" dirty="0"/>
              <a:t>, L., et al. (2017). Psychiatric symptom burden in older people living with HIV with and without cognitive impairment: the UCSF HIV over 60 cohort study. </a:t>
            </a:r>
            <a:r>
              <a:rPr lang="en-US" i="1" baseline="0" dirty="0"/>
              <a:t>AIDS Care, 29</a:t>
            </a:r>
            <a:r>
              <a:rPr lang="en-US" i="0" baseline="0" dirty="0"/>
              <a:t>(9), 1178-1185.</a:t>
            </a:r>
            <a:endParaRPr lang="en-US" i="1"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BF697F0-321B-48DA-B993-06B21E25F0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67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Aspects related to intersectionality such as homophobia or racism decrease motivation for accessing preventative services. The best approach for a practitioner is to continue to utilize MI beyond education alone and to remain empathetic and non-judgmental as previously discussed in this training. </a:t>
            </a:r>
          </a:p>
          <a:p>
            <a:endParaRPr lang="en-US" baseline="0" dirty="0"/>
          </a:p>
          <a:p>
            <a:r>
              <a:rPr lang="en-US" baseline="0" dirty="0"/>
              <a:t>Another aspect of MI that is important for working with patients/clients of color is to emphasize autonomy and self-determination. This strategy highlights the need for relatedness, autonomy, and competence in addition to empathy and non-judgmental approach. </a:t>
            </a:r>
          </a:p>
          <a:p>
            <a:endParaRPr lang="en-US" baseline="0" dirty="0"/>
          </a:p>
          <a:p>
            <a:r>
              <a:rPr lang="en-US" b="1" baseline="0" dirty="0"/>
              <a:t>REFERENCES: </a:t>
            </a:r>
            <a:endParaRPr lang="en-US" b="1" dirty="0"/>
          </a:p>
          <a:p>
            <a:r>
              <a:rPr lang="en-US" dirty="0" err="1"/>
              <a:t>Aharonovich</a:t>
            </a:r>
            <a:r>
              <a:rPr lang="en-US" dirty="0"/>
              <a:t>,</a:t>
            </a:r>
            <a:r>
              <a:rPr lang="en-US" baseline="0" dirty="0"/>
              <a:t> E., </a:t>
            </a:r>
            <a:r>
              <a:rPr lang="en-US" baseline="0" dirty="0" err="1"/>
              <a:t>Sarvet</a:t>
            </a:r>
            <a:r>
              <a:rPr lang="en-US" baseline="0" dirty="0"/>
              <a:t>, A., </a:t>
            </a:r>
            <a:r>
              <a:rPr lang="en-US" baseline="0" dirty="0" err="1"/>
              <a:t>Stohol</a:t>
            </a:r>
            <a:r>
              <a:rPr lang="en-US" baseline="0" dirty="0"/>
              <a:t>, M., </a:t>
            </a:r>
            <a:r>
              <a:rPr lang="en-US" baseline="0" dirty="0" err="1"/>
              <a:t>DesJarlais</a:t>
            </a:r>
            <a:r>
              <a:rPr lang="en-US" baseline="0" dirty="0"/>
              <a:t>, D., </a:t>
            </a:r>
            <a:r>
              <a:rPr lang="en-US" baseline="0" dirty="0" err="1"/>
              <a:t>Tross</a:t>
            </a:r>
            <a:r>
              <a:rPr lang="en-US" baseline="0" dirty="0"/>
              <a:t>, S., Hurst, T., Urbina, A., &amp; </a:t>
            </a:r>
            <a:r>
              <a:rPr lang="en-US" baseline="0" dirty="0" err="1"/>
              <a:t>Hasin</a:t>
            </a:r>
            <a:r>
              <a:rPr lang="en-US" baseline="0" dirty="0"/>
              <a:t>, D. (2017). </a:t>
            </a:r>
            <a:r>
              <a:rPr lang="en-US" dirty="0"/>
              <a:t>Reducing non-injection drug use in HIV primary care: A randomized trial of brief motivational interviewing, with and without </a:t>
            </a:r>
            <a:r>
              <a:rPr lang="en-US" dirty="0" err="1"/>
              <a:t>HealthCall</a:t>
            </a:r>
            <a:r>
              <a:rPr lang="en-US" dirty="0"/>
              <a:t>, a technology-based enhancement.</a:t>
            </a:r>
            <a:r>
              <a:rPr lang="en-US" baseline="0" dirty="0"/>
              <a:t> </a:t>
            </a:r>
            <a:r>
              <a:rPr lang="en-US" i="1" baseline="0" dirty="0"/>
              <a:t>Journal of Substance Abuse Treatment, 74, </a:t>
            </a:r>
            <a:r>
              <a:rPr lang="en-US" i="0" baseline="0" dirty="0"/>
              <a:t>71-79. </a:t>
            </a:r>
          </a:p>
          <a:p>
            <a:endParaRPr lang="en-US" i="0" baseline="0" dirty="0"/>
          </a:p>
          <a:p>
            <a:r>
              <a:rPr lang="en-US" dirty="0"/>
              <a:t>Parsons,</a:t>
            </a:r>
            <a:r>
              <a:rPr lang="en-US" baseline="0" dirty="0"/>
              <a:t> J.T., </a:t>
            </a:r>
            <a:r>
              <a:rPr lang="en-US" baseline="0" dirty="0" err="1"/>
              <a:t>Lelutiu</a:t>
            </a:r>
            <a:r>
              <a:rPr lang="en-US" baseline="0" dirty="0"/>
              <a:t>-Weinberger, C., </a:t>
            </a:r>
            <a:r>
              <a:rPr lang="en-US" baseline="0" dirty="0" err="1"/>
              <a:t>Botsko</a:t>
            </a:r>
            <a:r>
              <a:rPr lang="en-US" baseline="0" dirty="0"/>
              <a:t>, M. &amp; Golub, S.A. (2014). </a:t>
            </a:r>
            <a:r>
              <a:rPr lang="en-US" dirty="0"/>
              <a:t>A randomized controlled trial utilizing motivational interviewing to reduce HIV risk and drug use in young gay and bisexual men. </a:t>
            </a:r>
            <a:r>
              <a:rPr lang="en-US" i="1" dirty="0"/>
              <a:t>Journal</a:t>
            </a:r>
            <a:r>
              <a:rPr lang="en-US" i="1" baseline="0" dirty="0"/>
              <a:t> of Clinical Psychology, 82</a:t>
            </a:r>
            <a:r>
              <a:rPr lang="en-US" i="0" baseline="0" dirty="0"/>
              <a:t>(1), 9-18.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A40FCB-08AF-4B6B-AAEC-E165D97B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213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Grp="1" noRot="1" noChangeAspect="1" noChangeArrowheads="1" noTextEdit="1"/>
          </p:cNvSpPr>
          <p:nvPr>
            <p:ph type="sldImg"/>
          </p:nvPr>
        </p:nvSpPr>
        <p:spPr>
          <a:xfrm>
            <a:off x="1579563" y="838200"/>
            <a:ext cx="4156075" cy="3117850"/>
          </a:xfrm>
          <a:ln/>
        </p:spPr>
      </p:sp>
      <p:sp>
        <p:nvSpPr>
          <p:cNvPr id="145412" name="Rectangle 3"/>
          <p:cNvSpPr>
            <a:spLocks noGrp="1" noChangeArrowheads="1"/>
          </p:cNvSpPr>
          <p:nvPr>
            <p:ph type="body" idx="1"/>
          </p:nvPr>
        </p:nvSpPr>
        <p:spPr>
          <a:xfrm>
            <a:off x="318052" y="4191000"/>
            <a:ext cx="6679096" cy="50167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baseline="0" dirty="0"/>
              <a:t>INSTRUCTIONS: </a:t>
            </a:r>
            <a:r>
              <a:rPr lang="en-GB" altLang="en-US" b="1" i="1" baseline="0" dirty="0"/>
              <a:t>Read through the slide to in</a:t>
            </a:r>
            <a:r>
              <a:rPr lang="en-GB" altLang="en-US" b="1" i="1" dirty="0"/>
              <a:t>troduce</a:t>
            </a:r>
            <a:r>
              <a:rPr lang="en-GB" altLang="en-US" b="1" i="1" baseline="0" dirty="0"/>
              <a:t> the role of the clinician/provider in influencing change-directed behavior.</a:t>
            </a:r>
          </a:p>
          <a:p>
            <a:endParaRPr lang="en-GB" altLang="en-US" b="1" i="1" baseline="0" dirty="0"/>
          </a:p>
          <a:p>
            <a:r>
              <a:rPr lang="en-GB" altLang="en-US" b="0" i="0" baseline="0" dirty="0"/>
              <a:t>Everyone experiences some degree of motivation and motivation is able to be influenced externally, in this case by the clinician. So rather than blaming clients for not being motivated “enough,” the clinician has an opportunity to try to enhance the client’s motivation and reasons for being in treatment. From an MI perspective, all clients want something in their lives. It’s the clinicians job to find do they want, and how can we connect our services to their individual goals.</a:t>
            </a:r>
            <a:endParaRPr lang="en-GB" altLang="en-US" b="0" i="0" dirty="0"/>
          </a:p>
        </p:txBody>
      </p:sp>
      <p:sp>
        <p:nvSpPr>
          <p:cNvPr id="2" name="Slide Number Placeholder 1"/>
          <p:cNvSpPr>
            <a:spLocks noGrp="1"/>
          </p:cNvSpPr>
          <p:nvPr>
            <p:ph type="sldNum" sz="quarter" idx="10"/>
          </p:nvPr>
        </p:nvSpPr>
        <p:spPr/>
        <p:txBody>
          <a:bodyPr/>
          <a:lstStyle/>
          <a:p>
            <a:pPr>
              <a:defRPr/>
            </a:pPr>
            <a:fld id="{EDE5165B-1C64-4CD4-8E75-0A16F1553D18}" type="slidenum">
              <a:rPr lang="en-US" smtClean="0"/>
              <a:pPr>
                <a:defRPr/>
              </a:pPr>
              <a:t>16</a:t>
            </a:fld>
            <a:endParaRPr lang="en-US"/>
          </a:p>
        </p:txBody>
      </p:sp>
    </p:spTree>
    <p:extLst>
      <p:ext uri="{BB962C8B-B14F-4D97-AF65-F5344CB8AC3E}">
        <p14:creationId xmlns:p14="http://schemas.microsoft.com/office/powerpoint/2010/main" val="4193498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Rot="1" noChangeAspect="1" noChangeArrowheads="1" noTextEdit="1"/>
          </p:cNvSpPr>
          <p:nvPr>
            <p:ph type="sldImg"/>
          </p:nvPr>
        </p:nvSpPr>
        <p:spPr>
          <a:xfrm>
            <a:off x="1579563" y="914400"/>
            <a:ext cx="4156075" cy="3117850"/>
          </a:xfrm>
          <a:ln/>
        </p:spPr>
      </p:sp>
      <p:sp>
        <p:nvSpPr>
          <p:cNvPr id="146436" name="Rectangle 3"/>
          <p:cNvSpPr>
            <a:spLocks noGrp="1" noChangeArrowheads="1"/>
          </p:cNvSpPr>
          <p:nvPr>
            <p:ph type="body" idx="1"/>
          </p:nvPr>
        </p:nvSpPr>
        <p:spPr>
          <a:xfrm>
            <a:off x="318052" y="4190999"/>
            <a:ext cx="6679096" cy="50150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INSTRUCTIONS: </a:t>
            </a:r>
            <a:r>
              <a:rPr lang="en-GB" altLang="en-US" b="1" i="1" dirty="0"/>
              <a:t>Read</a:t>
            </a:r>
            <a:r>
              <a:rPr lang="en-GB" altLang="en-US" b="1" i="1" baseline="0" dirty="0"/>
              <a:t> through the slide and emphasize ambivalence as the “heart of the problem.” </a:t>
            </a:r>
          </a:p>
          <a:p>
            <a:pPr eaLnBrk="1" hangingPunct="1"/>
            <a:endParaRPr lang="en-GB" b="0" baseline="0" dirty="0">
              <a:latin typeface="Arial" charset="0"/>
              <a:cs typeface="Arial" charset="0"/>
            </a:endParaRPr>
          </a:p>
          <a:p>
            <a:pPr eaLnBrk="1" hangingPunct="1"/>
            <a:r>
              <a:rPr lang="en-US" b="0" dirty="0">
                <a:latin typeface="Arial" charset="0"/>
                <a:cs typeface="Arial" charset="0"/>
              </a:rPr>
              <a:t>The first thing to recognize with change is that we all have feelings of ambivalence.  What is ambivalence? It’s when we feel two ways about something. We may like to drink, but we also don’t like having a hangover. Exploring a person’s ambivalence about change is one way of assessing where they are in the change process. If we can get an individual to talk about his or her ambivalence about making a change, we gain access into their world and can better understand their perspective.</a:t>
            </a:r>
          </a:p>
          <a:p>
            <a:pPr eaLnBrk="1" hangingPunct="1"/>
            <a:endParaRPr lang="en-GB" altLang="en-US" baseline="0" dirty="0"/>
          </a:p>
          <a:p>
            <a:pPr eaLnBrk="1" hangingPunct="1"/>
            <a:r>
              <a:rPr lang="en-GB" altLang="en-US" baseline="0" dirty="0"/>
              <a:t>Highlighting the ambivalence is an important component in beginning to move towards change. Imagine scales with one side being “wanting to change” and the other “not wanting to change.” Ambivalence is normal for all people. Ask the  audience to come up with experiences of everyday ambivalence they’ve encountered (such as trying to decide what to have for lunch, what to wear to work that day, whether or not to exercise, etc.).</a:t>
            </a:r>
          </a:p>
          <a:p>
            <a:pPr eaLnBrk="1" hangingPunct="1"/>
            <a:endParaRPr lang="en-GB" altLang="en-US" baseline="0" dirty="0"/>
          </a:p>
          <a:p>
            <a:pPr eaLnBrk="1" hangingPunct="1"/>
            <a:r>
              <a:rPr lang="en-GB" altLang="en-US" baseline="0" dirty="0"/>
              <a:t>Another important consideration to acknowledge that with clients of </a:t>
            </a:r>
            <a:r>
              <a:rPr lang="en-GB" altLang="en-US" baseline="0" dirty="0" err="1"/>
              <a:t>color</a:t>
            </a:r>
            <a:r>
              <a:rPr lang="en-GB" altLang="en-US" baseline="0" dirty="0"/>
              <a:t>, there are </a:t>
            </a:r>
            <a:r>
              <a:rPr lang="en-US" altLang="en-US" baseline="0" dirty="0"/>
              <a:t>historical and cultural context of patients’ ambivalence and distrust because of past and present structural racism and homophobia, past maltreatment of people of color in medical settings and research. Validating the real structural barriers to engagement into treatment is very important.</a:t>
            </a:r>
          </a:p>
          <a:p>
            <a:pPr eaLnBrk="1" hangingPunct="1"/>
            <a:endParaRPr lang="en-US" altLang="en-US" baseline="0" dirty="0"/>
          </a:p>
          <a:p>
            <a:pPr eaLnBrk="1" hangingPunct="1"/>
            <a:r>
              <a:rPr lang="en-US" altLang="en-US" b="1" baseline="0" dirty="0"/>
              <a:t>IMAGE CREDIT:</a:t>
            </a:r>
          </a:p>
          <a:p>
            <a:pPr eaLnBrk="1" hangingPunct="1"/>
            <a:r>
              <a:rPr lang="en-GB" altLang="en-US" baseline="0" dirty="0" err="1"/>
              <a:t>Fotolia</a:t>
            </a:r>
            <a:r>
              <a:rPr lang="en-GB" altLang="en-US" baseline="0" dirty="0"/>
              <a:t>, purchased image, 2017.</a:t>
            </a:r>
          </a:p>
        </p:txBody>
      </p:sp>
      <p:sp>
        <p:nvSpPr>
          <p:cNvPr id="2" name="Slide Number Placeholder 1"/>
          <p:cNvSpPr>
            <a:spLocks noGrp="1"/>
          </p:cNvSpPr>
          <p:nvPr>
            <p:ph type="sldNum" sz="quarter" idx="10"/>
          </p:nvPr>
        </p:nvSpPr>
        <p:spPr/>
        <p:txBody>
          <a:bodyPr/>
          <a:lstStyle/>
          <a:p>
            <a:pPr>
              <a:defRPr/>
            </a:pPr>
            <a:fld id="{EDE5165B-1C64-4CD4-8E75-0A16F1553D18}" type="slidenum">
              <a:rPr lang="en-US" smtClean="0"/>
              <a:pPr>
                <a:defRPr/>
              </a:pPr>
              <a:t>17</a:t>
            </a:fld>
            <a:endParaRPr lang="en-US"/>
          </a:p>
        </p:txBody>
      </p:sp>
    </p:spTree>
    <p:extLst>
      <p:ext uri="{BB962C8B-B14F-4D97-AF65-F5344CB8AC3E}">
        <p14:creationId xmlns:p14="http://schemas.microsoft.com/office/powerpoint/2010/main" val="3557343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Grp="1" noRot="1" noChangeAspect="1" noChangeArrowheads="1" noTextEdit="1"/>
          </p:cNvSpPr>
          <p:nvPr>
            <p:ph type="sldImg"/>
          </p:nvPr>
        </p:nvSpPr>
        <p:spPr>
          <a:xfrm>
            <a:off x="1579563" y="1066800"/>
            <a:ext cx="4156075" cy="3117850"/>
          </a:xfrm>
          <a:ln/>
        </p:spPr>
      </p:sp>
      <p:sp>
        <p:nvSpPr>
          <p:cNvPr id="147460" name="Rectangle 3"/>
          <p:cNvSpPr>
            <a:spLocks noGrp="1" noChangeArrowheads="1"/>
          </p:cNvSpPr>
          <p:nvPr>
            <p:ph type="body" idx="1"/>
          </p:nvPr>
        </p:nvSpPr>
        <p:spPr>
          <a:xfrm>
            <a:off x="318052" y="4800600"/>
            <a:ext cx="6679096" cy="44071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i="0" dirty="0"/>
              <a:t>INSTRUCTIONS:</a:t>
            </a:r>
            <a:r>
              <a:rPr lang="en-GB" altLang="en-US" b="1" i="0" baseline="0" dirty="0"/>
              <a:t> </a:t>
            </a:r>
            <a:r>
              <a:rPr lang="en-GB" altLang="en-US" b="1" i="1" dirty="0"/>
              <a:t>Read</a:t>
            </a:r>
            <a:r>
              <a:rPr lang="en-GB" altLang="en-US" b="1" i="1" baseline="0" dirty="0"/>
              <a:t> the quote to the audience. Ask for one or two audience members to give their feedback about how this is related to treatment. </a:t>
            </a:r>
          </a:p>
          <a:p>
            <a:endParaRPr lang="en-GB" altLang="en-US" baseline="0" dirty="0"/>
          </a:p>
          <a:p>
            <a:r>
              <a:rPr lang="en-GB" altLang="en-US" b="1" baseline="0" dirty="0"/>
              <a:t>Additional Information for Trainers:</a:t>
            </a:r>
            <a:r>
              <a:rPr lang="en-GB" altLang="en-US" b="0" baseline="0" dirty="0"/>
              <a:t> </a:t>
            </a:r>
          </a:p>
          <a:p>
            <a:r>
              <a:rPr lang="en-GB" altLang="en-US" b="0" baseline="0" dirty="0"/>
              <a:t>Pascale was a 17</a:t>
            </a:r>
            <a:r>
              <a:rPr lang="en-GB" altLang="en-US" b="0" baseline="30000" dirty="0"/>
              <a:t>th</a:t>
            </a:r>
            <a:r>
              <a:rPr lang="en-GB" altLang="en-US" b="0" baseline="0" dirty="0"/>
              <a:t> century mathematician, scientist, theologian, and philosopher who recognized, among other discoveries, the paradoxical nature of change long before Motivational Interviewing. </a:t>
            </a:r>
          </a:p>
          <a:p>
            <a:endParaRPr lang="en-GB" altLang="en-US" b="0" baseline="0" dirty="0"/>
          </a:p>
          <a:p>
            <a:r>
              <a:rPr lang="en-GB" altLang="en-US" b="0" baseline="0" dirty="0"/>
              <a:t>With MI, the goal is to guide clients to discover their own reasons for change. If we evoke these reasons from them, it is significantly more impactful than an outsider telling them to change.</a:t>
            </a:r>
          </a:p>
          <a:p>
            <a:endParaRPr lang="en-GB" altLang="en-US" b="0" baseline="0" dirty="0"/>
          </a:p>
          <a:p>
            <a:r>
              <a:rPr lang="en-US" b="1" baseline="0" dirty="0"/>
              <a:t>IMAGE CREDIT:</a:t>
            </a:r>
          </a:p>
          <a:p>
            <a:r>
              <a:rPr lang="en-US" baseline="0" dirty="0"/>
              <a:t>Adobe Stock, purchased image, 2019.</a:t>
            </a:r>
            <a:endParaRPr lang="en-US" dirty="0"/>
          </a:p>
        </p:txBody>
      </p:sp>
      <p:sp>
        <p:nvSpPr>
          <p:cNvPr id="2" name="Slide Number Placeholder 1"/>
          <p:cNvSpPr>
            <a:spLocks noGrp="1"/>
          </p:cNvSpPr>
          <p:nvPr>
            <p:ph type="sldNum" sz="quarter" idx="10"/>
          </p:nvPr>
        </p:nvSpPr>
        <p:spPr/>
        <p:txBody>
          <a:bodyPr/>
          <a:lstStyle/>
          <a:p>
            <a:pPr>
              <a:defRPr/>
            </a:pPr>
            <a:fld id="{EDE5165B-1C64-4CD4-8E75-0A16F1553D18}" type="slidenum">
              <a:rPr lang="en-US" smtClean="0"/>
              <a:pPr>
                <a:defRPr/>
              </a:pPr>
              <a:t>18</a:t>
            </a:fld>
            <a:endParaRPr lang="en-US"/>
          </a:p>
        </p:txBody>
      </p:sp>
    </p:spTree>
    <p:extLst>
      <p:ext uri="{BB962C8B-B14F-4D97-AF65-F5344CB8AC3E}">
        <p14:creationId xmlns:p14="http://schemas.microsoft.com/office/powerpoint/2010/main" val="115238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Arial" charset="0"/>
                <a:ea typeface="+mn-ea"/>
                <a:cs typeface="+mn-cs"/>
              </a:rPr>
              <a:t>Purpose and Timeframe</a:t>
            </a:r>
            <a:r>
              <a:rPr lang="en-US" sz="1200" b="1" kern="1200" dirty="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 The purpose of this activity is to have participants identify the importance of the underlying spirit of MI, by listing the attributes of an effective or inspiring coach, mentor, or teacher. The activity should take a total of 10-15 minutes </a:t>
            </a:r>
          </a:p>
          <a:p>
            <a:r>
              <a:rPr lang="en-US" sz="1200" kern="1200" dirty="0">
                <a:solidFill>
                  <a:schemeClr val="tx1"/>
                </a:solidFill>
                <a:effectLst/>
                <a:latin typeface="Arial" charset="0"/>
                <a:ea typeface="+mn-ea"/>
                <a:cs typeface="+mn-cs"/>
              </a:rPr>
              <a:t> </a:t>
            </a:r>
          </a:p>
          <a:p>
            <a:r>
              <a:rPr lang="en-US" sz="1200" b="1" kern="1200" dirty="0">
                <a:solidFill>
                  <a:schemeClr val="tx1"/>
                </a:solidFill>
                <a:effectLst/>
                <a:latin typeface="Arial" charset="0"/>
                <a:ea typeface="+mn-ea"/>
                <a:cs typeface="+mn-cs"/>
              </a:rPr>
              <a:t>INSTRUCTIONS:</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1" i="1" kern="1200" dirty="0">
                <a:solidFill>
                  <a:schemeClr val="tx1"/>
                </a:solidFill>
                <a:effectLst/>
                <a:latin typeface="Arial" charset="0"/>
                <a:ea typeface="+mn-ea"/>
                <a:cs typeface="+mn-cs"/>
              </a:rPr>
              <a:t>Prompt participants to individually think of someone who has helped them accomplish something important. They should write down all of the reasons this person was an effective mentor. What were their qualities? Why were they so effective? Give them approximately 3 – 5 minutes to write this down in their notes.</a:t>
            </a:r>
          </a:p>
          <a:p>
            <a:pPr marL="171450" lvl="0" indent="-171450">
              <a:buFont typeface="Arial" panose="020B0604020202020204" pitchFamily="34" charset="0"/>
              <a:buChar char="•"/>
            </a:pPr>
            <a:r>
              <a:rPr lang="en-US" sz="1200" b="1" i="1" kern="1200" dirty="0">
                <a:solidFill>
                  <a:schemeClr val="tx1"/>
                </a:solidFill>
                <a:effectLst/>
                <a:latin typeface="Arial" charset="0"/>
                <a:ea typeface="+mn-ea"/>
                <a:cs typeface="+mn-cs"/>
              </a:rPr>
              <a:t>Ask for various volunteers to share some of the characteristics they wrote down. </a:t>
            </a:r>
          </a:p>
          <a:p>
            <a:pPr marL="171450" lvl="0" indent="-171450">
              <a:buFont typeface="Arial" panose="020B0604020202020204" pitchFamily="34" charset="0"/>
              <a:buChar char="•"/>
            </a:pPr>
            <a:r>
              <a:rPr lang="en-US" sz="1200" b="1" i="1" kern="1200" dirty="0">
                <a:solidFill>
                  <a:schemeClr val="tx1"/>
                </a:solidFill>
                <a:effectLst/>
                <a:latin typeface="Arial" charset="0"/>
                <a:ea typeface="+mn-ea"/>
                <a:cs typeface="+mn-cs"/>
              </a:rPr>
              <a:t>During the debrief, the trainer writes on flip chart/white board, if available, to take notes. </a:t>
            </a:r>
          </a:p>
          <a:p>
            <a:pPr marL="171450" lvl="0" indent="-171450">
              <a:buFont typeface="Arial" panose="020B0604020202020204" pitchFamily="34" charset="0"/>
              <a:buChar char="•"/>
            </a:pPr>
            <a:r>
              <a:rPr lang="en-US" sz="1200" b="1" i="1" kern="1200" dirty="0">
                <a:solidFill>
                  <a:schemeClr val="tx1"/>
                </a:solidFill>
                <a:effectLst/>
                <a:latin typeface="Arial" charset="0"/>
                <a:ea typeface="+mn-ea"/>
                <a:cs typeface="+mn-cs"/>
              </a:rPr>
              <a:t>Ask the participants, “What are some common themes among these characteristics?” </a:t>
            </a:r>
          </a:p>
          <a:p>
            <a:pPr marL="628650" lvl="1" indent="-171450">
              <a:buFont typeface="Arial" panose="020B0604020202020204" pitchFamily="34" charset="0"/>
              <a:buChar char="•"/>
            </a:pPr>
            <a:r>
              <a:rPr lang="en-US" sz="1200" b="1" i="1" kern="1200" dirty="0">
                <a:solidFill>
                  <a:schemeClr val="tx1"/>
                </a:solidFill>
                <a:effectLst/>
                <a:latin typeface="Arial" charset="0"/>
                <a:ea typeface="+mn-ea"/>
                <a:cs typeface="+mn-cs"/>
              </a:rPr>
              <a:t>Guide them toward identifying one of the spirit characteristics (Acceptance, compassion, partnership, evocation).</a:t>
            </a:r>
          </a:p>
          <a:p>
            <a:pPr marL="171450" lvl="0" indent="-171450">
              <a:buFont typeface="Arial" panose="020B0604020202020204" pitchFamily="34" charset="0"/>
              <a:buChar char="•"/>
            </a:pPr>
            <a:r>
              <a:rPr lang="en-US" sz="1200" b="1" i="1" kern="1200" dirty="0">
                <a:solidFill>
                  <a:schemeClr val="tx1"/>
                </a:solidFill>
                <a:effectLst/>
                <a:latin typeface="Arial" charset="0"/>
                <a:ea typeface="+mn-ea"/>
                <a:cs typeface="+mn-cs"/>
              </a:rPr>
              <a:t>When finished, move forward with presenting the “Spirit of MI” slide.</a:t>
            </a:r>
          </a:p>
          <a:p>
            <a:pPr marL="171450" lvl="0" indent="-171450">
              <a:buFont typeface="Arial" panose="020B0604020202020204" pitchFamily="34" charset="0"/>
              <a:buChar char="•"/>
            </a:pPr>
            <a:endParaRPr lang="en-US" sz="1200" kern="1200" baseline="0" dirty="0">
              <a:solidFill>
                <a:schemeClr val="tx1"/>
              </a:solidFill>
              <a:effectLst/>
              <a:latin typeface="Arial" charset="0"/>
              <a:ea typeface="+mn-ea"/>
              <a:cs typeface="+mn-cs"/>
            </a:endParaRPr>
          </a:p>
          <a:p>
            <a:pPr marL="0" lvl="0" indent="0">
              <a:buFont typeface="Arial" panose="020B0604020202020204" pitchFamily="34" charset="0"/>
              <a:buNone/>
            </a:pPr>
            <a:r>
              <a:rPr lang="en-US" sz="1200" b="1" kern="1200" baseline="0" dirty="0">
                <a:solidFill>
                  <a:schemeClr val="tx1"/>
                </a:solidFill>
                <a:effectLst/>
                <a:latin typeface="Arial" charset="0"/>
                <a:ea typeface="+mn-ea"/>
                <a:cs typeface="+mn-cs"/>
              </a:rPr>
              <a:t>KEY POINTS</a:t>
            </a:r>
            <a:r>
              <a:rPr lang="en-US" sz="1200" kern="1200" baseline="0" dirty="0">
                <a:solidFill>
                  <a:schemeClr val="tx1"/>
                </a:solidFill>
                <a:effectLst/>
                <a:latin typeface="Arial" charset="0"/>
                <a:ea typeface="+mn-ea"/>
                <a:cs typeface="+mn-cs"/>
              </a:rPr>
              <a:t>: </a:t>
            </a:r>
            <a:r>
              <a:rPr lang="en-US" baseline="0" dirty="0"/>
              <a:t>The purpose of this activity is to get participants thinking about characteristics of change agents that help to enhance engagement. Ideally, the trainer would want to identify any aspects of “acceptance” as a transition to the next slide, but participant answers will vary and be valid. Highlighting the common themes (often times “empathy,” “nonjudgmental,” “supportive,” and “believing in me” will come up in discussion) helps to illustrate that there are a set of behaviors that can enhance engagement significantly.  </a:t>
            </a:r>
            <a:endParaRPr lang="en-US" dirty="0"/>
          </a:p>
          <a:p>
            <a:pPr marL="171450" lvl="0" indent="-171450">
              <a:buFont typeface="Arial" panose="020B0604020202020204" pitchFamily="34" charset="0"/>
              <a:buChar char="•"/>
            </a:pPr>
            <a:endParaRPr lang="en-US" sz="1200" kern="1200" dirty="0">
              <a:solidFill>
                <a:schemeClr val="tx1"/>
              </a:solidFill>
              <a:effectLst/>
              <a:latin typeface="Arial" charset="0"/>
              <a:ea typeface="+mn-ea"/>
              <a:cs typeface="+mn-cs"/>
            </a:endParaRPr>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19</a:t>
            </a:fld>
            <a:endParaRPr lang="en-US"/>
          </a:p>
        </p:txBody>
      </p:sp>
    </p:spTree>
    <p:extLst>
      <p:ext uri="{BB962C8B-B14F-4D97-AF65-F5344CB8AC3E}">
        <p14:creationId xmlns:p14="http://schemas.microsoft.com/office/powerpoint/2010/main" val="4257223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a:noFill/>
          <a:ln/>
        </p:spPr>
        <p:txBody>
          <a:bodyPr/>
          <a:lstStyle/>
          <a:p>
            <a:r>
              <a:rPr lang="en-US" sz="1000" dirty="0"/>
              <a:t>This PowerPoint presentation, Trainer Guide, and companion fact sheet were developed by the training team at UCLA ISAP through supplemental funding provided by the Pacific AIDS Education and Training Center, based at Charles R. Drew University of Medicine and Science. We wish to acknowledge Thomas Donohoe, MBA, Sandra</a:t>
            </a:r>
            <a:r>
              <a:rPr lang="en-US" sz="1000" baseline="0" dirty="0"/>
              <a:t> Cuevas, </a:t>
            </a:r>
            <a:r>
              <a:rPr lang="en-US" sz="1000" dirty="0"/>
              <a:t>Maya Gil Cantu, MPH, and Kevin-Paul Johnson, from the LA Region PAETC.</a:t>
            </a:r>
          </a:p>
          <a:p>
            <a:endParaRPr lang="en-US"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579563" y="844550"/>
            <a:ext cx="4156075" cy="3117850"/>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368">
              <a:defRPr/>
            </a:pPr>
            <a:r>
              <a:rPr lang="en-US" b="1" i="0" u="none" baseline="0" dirty="0"/>
              <a:t>INSTRUCTIONS: </a:t>
            </a:r>
            <a:r>
              <a:rPr lang="en-US" b="1" i="1" u="none" baseline="0" dirty="0"/>
              <a:t>Click to animate in each of the four circles, starting with partnership, then acceptance, then compassion, ending with evocation. </a:t>
            </a:r>
            <a:endParaRPr lang="en-US" b="1" i="1" u="sng" baseline="0" dirty="0"/>
          </a:p>
          <a:p>
            <a:pPr defTabSz="948368">
              <a:defRPr/>
            </a:pPr>
            <a:endParaRPr lang="en-US" baseline="0" dirty="0"/>
          </a:p>
          <a:p>
            <a:pPr defTabSz="948368">
              <a:defRPr/>
            </a:pPr>
            <a:r>
              <a:rPr lang="en-US" baseline="0" dirty="0"/>
              <a:t>Transition the conversation from previous slide by noting that the groups all together essentially identified the importance of the underlying spirit of MI. Four specific components are focused on in Motivational Interviewing. </a:t>
            </a:r>
            <a:r>
              <a:rPr lang="en-US" altLang="en-US" b="1" i="1" baseline="0" dirty="0"/>
              <a:t>As you present this slide, refer to the list of attributes generated during the coach/mentor activity.  Draw 2-3 example from the list that exemplify each part of the MI Spirit.</a:t>
            </a:r>
            <a:r>
              <a:rPr lang="en-US" altLang="en-US" i="1" baseline="0" dirty="0"/>
              <a:t> </a:t>
            </a:r>
            <a:r>
              <a:rPr lang="en-US" altLang="en-US" i="0" baseline="0" dirty="0"/>
              <a:t>The MI spirit is the core attitude we want to bring to all of our interactions with the client. It allows us to build rapport and engage the client.</a:t>
            </a:r>
            <a:endParaRPr lang="en-US" i="1" baseline="0" dirty="0"/>
          </a:p>
          <a:p>
            <a:endParaRPr lang="en-US" altLang="en-US" dirty="0"/>
          </a:p>
          <a:p>
            <a:r>
              <a:rPr lang="en-US" altLang="en-US" b="1" dirty="0"/>
              <a:t>Partnership: </a:t>
            </a:r>
            <a:r>
              <a:rPr lang="en-US" altLang="en-US" dirty="0"/>
              <a:t>being</a:t>
            </a:r>
            <a:r>
              <a:rPr lang="en-US" altLang="en-US" baseline="0" dirty="0"/>
              <a:t> an equal partner in the interaction with the client. They have information about their own lives that we cannot presume to know, while we have information about how to move towards a change behavior. Presuming our own expertise impacts the relationship and prevents movement forward. The partnership also acknowledges that the client ultimately gets to choose what they are willing to do. We want to guide them to make their own choices.</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baseline="0" dirty="0"/>
              <a:t>Acceptance:</a:t>
            </a:r>
            <a:r>
              <a:rPr lang="en-US" altLang="en-US" baseline="0" dirty="0"/>
              <a:t> accepting your client’s experience without judgement and being able to convey the acceptance. </a:t>
            </a:r>
            <a:r>
              <a:rPr lang="en-US" dirty="0"/>
              <a:t>Acceptance</a:t>
            </a:r>
            <a:r>
              <a:rPr lang="en-US" baseline="0" dirty="0"/>
              <a:t> is a critical component of engaging individuals in treatment. Before any change may occur, clients have to feel like they’re heard and respected. As noted previously, one major facilitator to engaging individuals in treatment is ensuring that individuals are treatment with respect. Acceptance means being willing to tolerate and try to understand what someone is bringing to a particular interaction. This does not mean that you have to agree with what the person does or says or even endorse it, but a component of developing empathy is attempting to display a willingness to tolerate someone else’s experience. Acceptance of the client’s readiness to change is also very important.</a:t>
            </a:r>
            <a:endParaRPr lang="en-US" altLang="en-US" baseline="0" dirty="0"/>
          </a:p>
          <a:p>
            <a:endParaRPr lang="en-US" altLang="en-US" baseline="0" dirty="0"/>
          </a:p>
          <a:p>
            <a:r>
              <a:rPr lang="en-US" altLang="en-US" b="1" baseline="0" dirty="0"/>
              <a:t>Compassion:</a:t>
            </a:r>
            <a:r>
              <a:rPr lang="en-US" altLang="en-US" baseline="0" dirty="0"/>
              <a:t> compassion is a recognition of another’s experience and being able to appropriately communicate to the individual a desire to support them. Compassion also involves genuinely believing the client cant be successful in accomplishing their own goals.</a:t>
            </a:r>
          </a:p>
          <a:p>
            <a:endParaRPr lang="en-US" altLang="en-US" baseline="0" dirty="0"/>
          </a:p>
          <a:p>
            <a:r>
              <a:rPr lang="en-US" altLang="en-US" b="1" baseline="0" dirty="0"/>
              <a:t>Evocation: </a:t>
            </a:r>
            <a:r>
              <a:rPr lang="en-US" altLang="en-US" b="0" baseline="0" dirty="0"/>
              <a:t>evocation is the </a:t>
            </a:r>
            <a:r>
              <a:rPr lang="en-US" altLang="en-US" baseline="0" dirty="0"/>
              <a:t>process of drawing out one’s experiences. Consistent with the other themes of the spirit, because we do not presume to know what the individual’s experiences are, we want to be honestly curious about them. We want to evoke the individuals goals, their reasons for change, and ultimately evoke how would they like to make this change.</a:t>
            </a:r>
          </a:p>
        </p:txBody>
      </p:sp>
      <p:sp>
        <p:nvSpPr>
          <p:cNvPr id="3" name="Slide Number Placeholder 2"/>
          <p:cNvSpPr>
            <a:spLocks noGrp="1"/>
          </p:cNvSpPr>
          <p:nvPr>
            <p:ph type="sldNum" sz="quarter" idx="10"/>
          </p:nvPr>
        </p:nvSpPr>
        <p:spPr/>
        <p:txBody>
          <a:bodyPr/>
          <a:lstStyle/>
          <a:p>
            <a:pPr>
              <a:defRPr/>
            </a:pPr>
            <a:fld id="{EDE5165B-1C64-4CD4-8E75-0A16F1553D18}" type="slidenum">
              <a:rPr lang="en-US" smtClean="0"/>
              <a:pPr>
                <a:defRPr/>
              </a:pPr>
              <a:t>20</a:t>
            </a:fld>
            <a:endParaRPr lang="en-US"/>
          </a:p>
        </p:txBody>
      </p:sp>
    </p:spTree>
    <p:extLst>
      <p:ext uri="{BB962C8B-B14F-4D97-AF65-F5344CB8AC3E}">
        <p14:creationId xmlns:p14="http://schemas.microsoft.com/office/powerpoint/2010/main" val="4066354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SLIDE</a:t>
            </a:r>
            <a:endParaRPr lang="en-US" b="0" dirty="0"/>
          </a:p>
          <a:p>
            <a:r>
              <a:rPr lang="en-US" b="0" dirty="0"/>
              <a:t>This</a:t>
            </a:r>
            <a:r>
              <a:rPr lang="en-US" b="0" baseline="0" dirty="0"/>
              <a:t> section will focus on barriers to retention and the importance of retention in initiating change for individuals in substance use treatment or living with HIV/AIDS. The section will also present Motivational Interviewing as one tool to enhance retention and engagement as a critical component of care.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IMAGE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Fotolia, purchased image, 2017.</a:t>
            </a:r>
            <a:endParaRPr lang="en-US" altLang="en-US" dirty="0"/>
          </a:p>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A40FCB-08AF-4B6B-AAEC-E165D97B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276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focus on retention as retention results</a:t>
            </a:r>
            <a:r>
              <a:rPr lang="en-US" baseline="0" dirty="0"/>
              <a:t> in continued engagement in health services. Retention and engagement should start from the first meeting and continue until “discharge or death.” Under the US Health Resource and Services Administration definitions of retention, a patient must keep two appointments within 90 days during a 12 month period. Retention is important as research shows that individuals who are able to be retained in care have lower mortality and high viral suppression. Based on this criteria, the CDC found that, in 2014, only 2/3 of PLWH were appropriately and adequately linked to care with only 37% of individuals retained in care and on ART. </a:t>
            </a:r>
          </a:p>
          <a:p>
            <a:endParaRPr lang="en-US" baseline="0" dirty="0"/>
          </a:p>
          <a:p>
            <a:r>
              <a:rPr lang="en-US" b="1" baseline="0" dirty="0"/>
              <a:t>REFERENCES: </a:t>
            </a:r>
          </a:p>
          <a:p>
            <a:r>
              <a:rPr lang="en-US" b="0" baseline="0" dirty="0"/>
              <a:t>Hall, B. ., </a:t>
            </a:r>
            <a:r>
              <a:rPr lang="en-US" b="0" baseline="0" dirty="0" err="1"/>
              <a:t>Sou</a:t>
            </a:r>
            <a:r>
              <a:rPr lang="en-US" b="0" baseline="0" dirty="0"/>
              <a:t>, K., </a:t>
            </a:r>
            <a:r>
              <a:rPr lang="en-US" b="0" baseline="0" dirty="0" err="1"/>
              <a:t>Beanland</a:t>
            </a:r>
            <a:r>
              <a:rPr lang="en-US" b="0" baseline="0" dirty="0"/>
              <a:t>, R., </a:t>
            </a:r>
            <a:r>
              <a:rPr lang="en-US" b="0" baseline="0" dirty="0" err="1"/>
              <a:t>Lacky</a:t>
            </a:r>
            <a:r>
              <a:rPr lang="en-US" b="0" baseline="0" dirty="0"/>
              <a:t>, M., Tso, L. ., Ma, Q., Doherty, M., &amp; Tucker, J.D. (2016). Barriers and facilitators to interventions improving retention in HIV care: A qualitative evidence meta-synthesis. </a:t>
            </a:r>
            <a:r>
              <a:rPr lang="en-US" b="0" i="1" baseline="0" dirty="0"/>
              <a:t>AIDS and Behavior, 21</a:t>
            </a:r>
            <a:r>
              <a:rPr lang="en-US" b="0" i="0" baseline="0" dirty="0"/>
              <a:t>(6), 1755-1767. </a:t>
            </a:r>
            <a:endParaRPr lang="en-US" b="0" baseline="0" dirty="0"/>
          </a:p>
          <a:p>
            <a:endParaRPr lang="en-US" b="1" baseline="0" dirty="0"/>
          </a:p>
          <a:p>
            <a:r>
              <a:rPr lang="en-US" dirty="0" err="1"/>
              <a:t>Okeke</a:t>
            </a:r>
            <a:r>
              <a:rPr lang="en-US" dirty="0"/>
              <a:t>, N.L., </a:t>
            </a:r>
            <a:r>
              <a:rPr lang="en-US" dirty="0" err="1"/>
              <a:t>Ostermann</a:t>
            </a:r>
            <a:r>
              <a:rPr lang="en-US" dirty="0"/>
              <a:t>, J., </a:t>
            </a:r>
            <a:r>
              <a:rPr lang="en-US" dirty="0" err="1"/>
              <a:t>Thielman</a:t>
            </a:r>
            <a:r>
              <a:rPr lang="en-US" dirty="0"/>
              <a:t>, N.M., (2014). Enhancing linkage and retention in HIV care: A review of interventions</a:t>
            </a:r>
            <a:r>
              <a:rPr lang="en-US" baseline="0" dirty="0"/>
              <a:t> of highly resourced and resource-poor settings. </a:t>
            </a:r>
            <a:r>
              <a:rPr lang="en-US" i="1" baseline="0" dirty="0"/>
              <a:t>Current HIV/AIDS Report, 11</a:t>
            </a:r>
            <a:r>
              <a:rPr lang="en-US" i="0" baseline="0" dirty="0"/>
              <a:t>(4), 376-392.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A40FCB-08AF-4B6B-AAEC-E165D97B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0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evidence of the importance of retention</a:t>
            </a:r>
            <a:r>
              <a:rPr lang="en-US" baseline="0" dirty="0"/>
              <a:t> on enhancing substance use treatment outcomes exists. Studies show that remaining in treatment for at least 90 days is directly correlated with positive outcomes. It’s important to note that while this provides a measure to treatment success, the types and quality of services and interventions a client receives during the 90 days play a key role. </a:t>
            </a:r>
          </a:p>
          <a:p>
            <a:endParaRPr lang="en-US" baseline="0" dirty="0"/>
          </a:p>
          <a:p>
            <a:r>
              <a:rPr lang="en-US" baseline="0" dirty="0"/>
              <a:t>Recent surveys show that 20.1 million people, 12 and older, have a substance use disorder, with 15.1 million having an alcohol use disorder, and 7.4 having an illicit substance use disorder. However, less than 2% of individuals who would benefit from some form of substance use treatment actually receive any sort of intervention. 17.2 million Americans needed treatment in 2016 but did not receive it. This means that individuals who would potentially benefit from treatment are likely to never receive any sort of intervention. When surveyed, the two most common reasons for not obtaining treatment were not being ready to discontinue use (38% of people identified this as a reason) and not having adequate health coverage (26.9% reported this). </a:t>
            </a:r>
          </a:p>
          <a:p>
            <a:endParaRPr lang="en-US" baseline="0" dirty="0"/>
          </a:p>
          <a:p>
            <a:r>
              <a:rPr lang="en-US" b="1" baseline="0" dirty="0"/>
              <a:t>REFERENCE:</a:t>
            </a:r>
          </a:p>
          <a:p>
            <a:r>
              <a:rPr lang="en-US" b="0" baseline="0" dirty="0" err="1"/>
              <a:t>Ahrnsbrak</a:t>
            </a:r>
            <a:r>
              <a:rPr lang="en-US" b="0" baseline="0" dirty="0"/>
              <a:t>, R., Bose, J., </a:t>
            </a:r>
            <a:r>
              <a:rPr lang="en-US" b="0" baseline="0" dirty="0" err="1"/>
              <a:t>Hedden</a:t>
            </a:r>
            <a:r>
              <a:rPr lang="en-US" b="0" baseline="0" dirty="0"/>
              <a:t>, S.L., Lipari, R.N., &amp; Park-Lee, E. (2017). </a:t>
            </a:r>
            <a:r>
              <a:rPr lang="en-US" b="0" i="1" baseline="0" dirty="0"/>
              <a:t>Key Substance Use and Mental Health Indicators in the United States: Results from the 2016 National Survey on Drug Use and Health. </a:t>
            </a:r>
            <a:r>
              <a:rPr lang="en-US" dirty="0"/>
              <a:t>Rockville, MD: Center for Behavioral Health Statistics and Quality, Substance Abuse and Mental Health Services Administration. Retrieved from https://www.samhsa.gov/data/.</a:t>
            </a:r>
            <a:endParaRPr lang="en-US" b="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A40FCB-08AF-4B6B-AAEC-E165D97B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408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a:t>
            </a:r>
            <a:r>
              <a:rPr lang="en-US" baseline="0" dirty="0"/>
              <a:t> factors affect retention in care. Some of the barriers include: stigma and discrimination that may be experienced either in an individual’s community or even at a health institution itself. Fear of disclosure of status is relevant to HIV care and substance use and care must be taken in order to ensure privacy is maintained. Institutional challenges such as resource availability and high clinician workload can impact the quality of care and burnout must be considered to ensure effective workforces. Related to previous discussions in the presentation of limited transportation as a basic need, not having access to a pharmacy or needed medications can also act as a significant barrier. </a:t>
            </a:r>
          </a:p>
          <a:p>
            <a:endParaRPr lang="en-US" baseline="0" dirty="0"/>
          </a:p>
          <a:p>
            <a:r>
              <a:rPr lang="en-US" baseline="0" dirty="0"/>
              <a:t>Alternatively, there are a number of facilitators that can guide practice in focusing on enhancing retention. Utilizing lay health workers or individuals with lived experience who can assist in navigating a confusing health system can enhance retention. Using technology to outreach or provide reminders to patients can be a useful tool in improving retention. Considerations of engaging family and friends as supports can be useful when appropriate family and friend supports are available, including enhancing relationships with caregivers. When patients are treatment with respect and given opportunities to ask questions and get questions answered, the patient is more likely to feel that they are a part of a collaborative treatment team and be more likely to remain in care. </a:t>
            </a:r>
            <a:endParaRPr lang="en-US" dirty="0"/>
          </a:p>
          <a:p>
            <a:endParaRPr lang="en-US" dirty="0"/>
          </a:p>
          <a:p>
            <a:r>
              <a:rPr lang="en-US" b="1" dirty="0"/>
              <a:t>Additional</a:t>
            </a:r>
            <a:r>
              <a:rPr lang="en-US" b="1" baseline="0" dirty="0"/>
              <a:t> Information for Trainers: </a:t>
            </a:r>
          </a:p>
          <a:p>
            <a:r>
              <a:rPr lang="en-US" dirty="0"/>
              <a:t>Examining a peer navigation program for a</a:t>
            </a:r>
            <a:r>
              <a:rPr lang="en-US" baseline="0" dirty="0"/>
              <a:t> year found that </a:t>
            </a:r>
            <a:r>
              <a:rPr lang="en-US" dirty="0"/>
              <a:t>the proportion of patients who attended two clinic visits in a 6-month period increased from 64%</a:t>
            </a:r>
            <a:r>
              <a:rPr lang="en-US" baseline="0" dirty="0"/>
              <a:t> to 79</a:t>
            </a:r>
            <a:r>
              <a:rPr lang="en-US" dirty="0"/>
              <a:t>%. Another study of 51 women living with HIV reported an increase in the proportion of women who attended all clinic visits over a 6-month period from 10%</a:t>
            </a:r>
            <a:r>
              <a:rPr lang="en-US" baseline="0" dirty="0"/>
              <a:t> </a:t>
            </a:r>
            <a:r>
              <a:rPr lang="en-US" dirty="0"/>
              <a:t>to 58% with the assistance of a nurse-patient navigation program</a:t>
            </a:r>
            <a:r>
              <a:rPr lang="en-US" baseline="0" dirty="0"/>
              <a:t> to enhance engagement</a:t>
            </a:r>
            <a:r>
              <a:rPr lang="en-US" dirty="0"/>
              <a:t>. Critical</a:t>
            </a:r>
            <a:r>
              <a:rPr lang="en-US" baseline="0" dirty="0"/>
              <a:t> in this program was the inclusion of a transportation resource which helped to reduce barriers to accessing care. </a:t>
            </a:r>
          </a:p>
          <a:p>
            <a:endParaRPr lang="en-US" baseline="0" dirty="0"/>
          </a:p>
          <a:p>
            <a:r>
              <a:rPr lang="en-US" b="1" baseline="0" dirty="0"/>
              <a:t>REFERENCES: </a:t>
            </a:r>
            <a:r>
              <a:rPr lang="en-US" dirty="0"/>
              <a:t> </a:t>
            </a:r>
          </a:p>
          <a:p>
            <a:r>
              <a:rPr lang="en-US" b="0" baseline="0" dirty="0"/>
              <a:t>Hall, B.J., </a:t>
            </a:r>
            <a:r>
              <a:rPr lang="en-US" b="0" baseline="0" dirty="0" err="1"/>
              <a:t>Sou</a:t>
            </a:r>
            <a:r>
              <a:rPr lang="en-US" b="0" baseline="0" dirty="0"/>
              <a:t>, K., </a:t>
            </a:r>
            <a:r>
              <a:rPr lang="en-US" b="0" baseline="0" dirty="0" err="1"/>
              <a:t>Beanland</a:t>
            </a:r>
            <a:r>
              <a:rPr lang="en-US" b="0" baseline="0" dirty="0"/>
              <a:t>, R., </a:t>
            </a:r>
            <a:r>
              <a:rPr lang="en-US" b="0" baseline="0" dirty="0" err="1"/>
              <a:t>Lacky</a:t>
            </a:r>
            <a:r>
              <a:rPr lang="en-US" b="0" baseline="0" dirty="0"/>
              <a:t>, M., Tso, L.S., Ma, Q., Doherty, M., &amp; Tucker, J.D. (2016). Barriers and facilitators to interventions improving retention in HIV care: A qualitative evidence meta-synthesis. </a:t>
            </a:r>
            <a:r>
              <a:rPr lang="en-US" b="0" i="1" baseline="0" dirty="0"/>
              <a:t>AIDS and Behavior, 21</a:t>
            </a:r>
            <a:r>
              <a:rPr lang="en-US" b="0" i="0" baseline="0" dirty="0"/>
              <a:t>(6), 1755-1767. </a:t>
            </a:r>
            <a:endParaRPr lang="en-US" b="0" baseline="0" dirty="0"/>
          </a:p>
          <a:p>
            <a:endParaRPr lang="en-US" b="1" baseline="0" dirty="0"/>
          </a:p>
          <a:p>
            <a:r>
              <a:rPr lang="en-US" dirty="0" err="1"/>
              <a:t>Okeke</a:t>
            </a:r>
            <a:r>
              <a:rPr lang="en-US" dirty="0"/>
              <a:t>, N.L., </a:t>
            </a:r>
            <a:r>
              <a:rPr lang="en-US" dirty="0" err="1"/>
              <a:t>Ostermann</a:t>
            </a:r>
            <a:r>
              <a:rPr lang="en-US" dirty="0"/>
              <a:t>, J., </a:t>
            </a:r>
            <a:r>
              <a:rPr lang="en-US" dirty="0" err="1"/>
              <a:t>Thielman</a:t>
            </a:r>
            <a:r>
              <a:rPr lang="en-US" dirty="0"/>
              <a:t>, N.M., (2014). Enhancing linkage and retention in HIV care: A review of interventions</a:t>
            </a:r>
            <a:r>
              <a:rPr lang="en-US" baseline="0" dirty="0"/>
              <a:t> of highly resourced and resource-poor settings. </a:t>
            </a:r>
            <a:r>
              <a:rPr lang="en-US" i="1" baseline="0" dirty="0"/>
              <a:t>Current HIV/AIDS Report, 11</a:t>
            </a:r>
            <a:r>
              <a:rPr lang="en-US" i="0" baseline="0" dirty="0"/>
              <a:t>(4), 376-392.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A40FCB-08AF-4B6B-AAEC-E165D97B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594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considering the impact of substance</a:t>
            </a:r>
            <a:r>
              <a:rPr lang="en-US" baseline="0" dirty="0"/>
              <a:t> use disorders on treatment engagement, providers should consider the individual’s readiness to commit to treatment. The more ready an individual is, the more likely the individual is to be retained in treatment. The extent the which a client perceives a provider as having trust in the client’s ability to overcome obstacles/impairments can also enhance retention. The client must see the treatment as potentially being effective and that there must be some potential satisfaction that can be gained through treatment. A sense of community or social support enhances engagement and the purpose of the client’s life/meaning combine to enhance retention. </a:t>
            </a:r>
            <a:endParaRPr lang="en-US" dirty="0"/>
          </a:p>
          <a:p>
            <a:endParaRPr lang="en-US" dirty="0"/>
          </a:p>
          <a:p>
            <a:r>
              <a:rPr lang="en-US" b="1" dirty="0"/>
              <a:t>REFERENCE:</a:t>
            </a:r>
            <a:r>
              <a:rPr lang="en-US" b="1" baseline="0" dirty="0"/>
              <a:t> </a:t>
            </a:r>
            <a:endParaRPr lang="en-US" b="0" baseline="0" dirty="0"/>
          </a:p>
          <a:p>
            <a:r>
              <a:rPr lang="en-US" b="0" baseline="0" dirty="0"/>
              <a:t>Flora, K. &amp; </a:t>
            </a:r>
            <a:r>
              <a:rPr lang="en-US" b="0" baseline="0" dirty="0" err="1"/>
              <a:t>Stalikas</a:t>
            </a:r>
            <a:r>
              <a:rPr lang="en-US" b="0" baseline="0" dirty="0"/>
              <a:t>, A. (2013). Factors affecting substance abuse treatment across different treatment phases. </a:t>
            </a:r>
            <a:r>
              <a:rPr lang="en-US" b="0" i="1" baseline="0" dirty="0"/>
              <a:t>International Journal of Psychosocial Rehabilitation, 17</a:t>
            </a:r>
            <a:r>
              <a:rPr lang="en-US" b="0" i="0" baseline="0" dirty="0"/>
              <a:t>(1), 89-104. </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A40FCB-08AF-4B6B-AAEC-E165D97B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086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One way to support retention and engagement in treatment is the therapeutic alliance. Establishing and building the relationship is important.</a:t>
            </a:r>
          </a:p>
          <a:p>
            <a:endParaRPr lang="en-US" b="1"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Autonomy</a:t>
            </a:r>
            <a:r>
              <a:rPr lang="en-US" b="0" baseline="0" dirty="0"/>
              <a:t> is offering people “complete freedom to be and to choose.” While this seems counterintuitive, the nature of change is such that the more an individual is pushed to change, the less willing that individual becomes to actually make a change. Change originates when an individual is provided an opportunity to consider their own motivations within an atmosphere of compassion and acceptance.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t>The concept of </a:t>
            </a:r>
            <a:r>
              <a:rPr lang="en-US" b="1" dirty="0"/>
              <a:t>absolute worth </a:t>
            </a:r>
            <a:r>
              <a:rPr lang="en-US" b="0" dirty="0"/>
              <a:t>is based in</a:t>
            </a:r>
            <a:r>
              <a:rPr lang="en-US" b="0" baseline="0" dirty="0"/>
              <a:t> respecting that the other person has worth in their own right. It recognizes that people have some expertise in their own lives that providers cannot presume to know. It is important to focus on helping individuals recognize that expertise in situations where they do not see it themselves. </a:t>
            </a:r>
            <a:endParaRPr lang="en-US" b="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Empathy</a:t>
            </a:r>
            <a:r>
              <a:rPr lang="en-US" sz="1200" dirty="0"/>
              <a:t> is a “necessary and sufficient condition” of treatment (Rogerian approach).</a:t>
            </a:r>
          </a:p>
        </p:txBody>
      </p:sp>
      <p:sp>
        <p:nvSpPr>
          <p:cNvPr id="4" name="Slide Number Placeholder 3"/>
          <p:cNvSpPr>
            <a:spLocks noGrp="1"/>
          </p:cNvSpPr>
          <p:nvPr>
            <p:ph type="sldNum" sz="quarter" idx="5"/>
          </p:nvPr>
        </p:nvSpPr>
        <p:spPr/>
        <p:txBody>
          <a:bodyPr/>
          <a:lstStyle/>
          <a:p>
            <a:pPr>
              <a:defRPr/>
            </a:pPr>
            <a:fld id="{EDE5165B-1C64-4CD4-8E75-0A16F1553D18}" type="slidenum">
              <a:rPr lang="en-US" smtClean="0"/>
              <a:pPr>
                <a:defRPr/>
              </a:pPr>
              <a:t>26</a:t>
            </a:fld>
            <a:endParaRPr lang="en-US"/>
          </a:p>
        </p:txBody>
      </p:sp>
    </p:spTree>
    <p:extLst>
      <p:ext uri="{BB962C8B-B14F-4D97-AF65-F5344CB8AC3E}">
        <p14:creationId xmlns:p14="http://schemas.microsoft.com/office/powerpoint/2010/main" val="2654794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We conceptualize the MI processes as lanes on the highway. These processes are the roadmap of where we want to take the conversation. We must start with the “Engaging” lane before we can proceed to “Focusing.” We must take time “Focusing” before we can proceed to “Evoking.” We must spend time “Evoking” before we can proceed to “Planning.”</a:t>
            </a:r>
            <a:br>
              <a:rPr lang="en-US" sz="1200" baseline="0" dirty="0"/>
            </a:br>
            <a:endParaRPr lang="en-US" sz="1200" baseline="0" dirty="0"/>
          </a:p>
          <a:p>
            <a:r>
              <a:rPr lang="en-US" sz="1200" baseline="0" dirty="0"/>
              <a:t>The 4 processes are:</a:t>
            </a:r>
          </a:p>
          <a:p>
            <a:pPr marL="177819" indent="-177819">
              <a:buFont typeface="Arial" panose="020B0604020202020204" pitchFamily="34" charset="0"/>
              <a:buChar char="•"/>
            </a:pPr>
            <a:r>
              <a:rPr lang="en-US" sz="1200" b="1" baseline="0" dirty="0"/>
              <a:t>Engaging</a:t>
            </a:r>
            <a:r>
              <a:rPr lang="en-US" sz="1200" baseline="0" dirty="0"/>
              <a:t> (active listening, accurate empathy, client-centered style). Engaging is building the relationship and establishing rapport.</a:t>
            </a:r>
          </a:p>
          <a:p>
            <a:pPr marL="177819" indent="-177819">
              <a:buFont typeface="Arial" panose="020B0604020202020204" pitchFamily="34" charset="0"/>
              <a:buChar char="•"/>
            </a:pPr>
            <a:r>
              <a:rPr lang="en-US" sz="1200" b="1" baseline="0" dirty="0"/>
              <a:t>Focusing</a:t>
            </a:r>
            <a:r>
              <a:rPr lang="en-US" sz="1200" baseline="0" dirty="0"/>
              <a:t> (identify target behavior about which they are ambivalent and/or struggling to change – must be their own goal). It’s important to identify a clear, shared goal.</a:t>
            </a:r>
          </a:p>
          <a:p>
            <a:pPr marL="177819" indent="-177819">
              <a:buFont typeface="Arial" panose="020B0604020202020204" pitchFamily="34" charset="0"/>
              <a:buChar char="•"/>
            </a:pPr>
            <a:r>
              <a:rPr lang="en-US" sz="1200" b="1" baseline="0" dirty="0"/>
              <a:t>Evoking</a:t>
            </a:r>
            <a:r>
              <a:rPr lang="en-US" sz="1200" baseline="0" dirty="0"/>
              <a:t> (drawing out client’s intrinsic motivation for change and their own ideas about how to change). It’s important to evoke the clients own reasons for change.</a:t>
            </a:r>
          </a:p>
          <a:p>
            <a:pPr marL="177819" indent="-177819">
              <a:buFont typeface="Arial" panose="020B0604020202020204" pitchFamily="34" charset="0"/>
              <a:buChar char="•"/>
            </a:pPr>
            <a:r>
              <a:rPr lang="en-US" sz="1200" b="1" baseline="0" dirty="0"/>
              <a:t>Planning</a:t>
            </a:r>
            <a:r>
              <a:rPr lang="en-US" sz="1200" baseline="0" dirty="0"/>
              <a:t> (c</a:t>
            </a:r>
            <a:r>
              <a:rPr lang="en-US" sz="1200" dirty="0"/>
              <a:t>onsolidating commitment by selectively reinforcing commitment language; developing</a:t>
            </a:r>
            <a:r>
              <a:rPr lang="en-US" sz="1200" baseline="0" dirty="0"/>
              <a:t> a “menu of options”; </a:t>
            </a:r>
            <a:r>
              <a:rPr lang="en-US" sz="1200" dirty="0"/>
              <a:t>assisting with change plans; reviewing/revising</a:t>
            </a:r>
            <a:r>
              <a:rPr lang="en-US" sz="1200" baseline="0" dirty="0"/>
              <a:t> change plan as needed. Planning is the collaborative process of identify the steps to make a change. </a:t>
            </a:r>
          </a:p>
          <a:p>
            <a:pPr marL="177819" indent="-177819">
              <a:buFont typeface="Arial" panose="020B0604020202020204" pitchFamily="34" charset="0"/>
              <a:buChar char="•"/>
            </a:pPr>
            <a:endParaRPr lang="en-US" sz="1200" baseline="0" dirty="0"/>
          </a:p>
          <a:p>
            <a:pPr marL="0" indent="0">
              <a:buFont typeface="Arial" panose="020B0604020202020204" pitchFamily="34" charset="0"/>
              <a:buNone/>
            </a:pPr>
            <a:r>
              <a:rPr lang="en-US" sz="1200" baseline="0" dirty="0"/>
              <a:t>Although we are trying to move from Engaging to Focusing to Evoking to Planning, we also must be flexible. It’s similar to driving on the freeway where one must be flexible and change last as needed.</a:t>
            </a:r>
          </a:p>
          <a:p>
            <a:pPr marL="0" indent="0">
              <a:buFont typeface="Arial" panose="020B0604020202020204" pitchFamily="34" charset="0"/>
              <a:buNone/>
            </a:pPr>
            <a:endParaRPr lang="en-US" sz="1200" baseline="0" dirty="0"/>
          </a:p>
          <a:p>
            <a:r>
              <a:rPr lang="en-US" sz="1200" b="1" i="1" baseline="0" dirty="0"/>
              <a:t>The processes don’t take place in a nice linear sequence; in any interaction we may be doing some of each, and we might even say that we’re always involved in “engaging” in one way or another.  </a:t>
            </a:r>
          </a:p>
        </p:txBody>
      </p:sp>
    </p:spTree>
    <p:extLst>
      <p:ext uri="{BB962C8B-B14F-4D97-AF65-F5344CB8AC3E}">
        <p14:creationId xmlns:p14="http://schemas.microsoft.com/office/powerpoint/2010/main" val="4269937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Rot="1" noChangeAspect="1" noChangeArrowheads="1" noTextEdit="1"/>
          </p:cNvSpPr>
          <p:nvPr>
            <p:ph type="sldImg"/>
          </p:nvPr>
        </p:nvSpPr>
        <p:spPr>
          <a:xfrm>
            <a:off x="1579563" y="768350"/>
            <a:ext cx="4156075" cy="3117850"/>
          </a:xfrm>
          <a:ln/>
        </p:spPr>
      </p:sp>
      <p:sp>
        <p:nvSpPr>
          <p:cNvPr id="175108" name="Rectangle 3"/>
          <p:cNvSpPr>
            <a:spLocks noGrp="1" noChangeArrowheads="1"/>
          </p:cNvSpPr>
          <p:nvPr>
            <p:ph type="body" idx="1"/>
          </p:nvPr>
        </p:nvSpPr>
        <p:spPr>
          <a:xfrm>
            <a:off x="480392" y="4419600"/>
            <a:ext cx="6354416" cy="4461840"/>
          </a:xfrm>
          <a:noFill/>
          <a:ln/>
        </p:spPr>
        <p:txBody>
          <a:bodyPr/>
          <a:lstStyle/>
          <a:p>
            <a:pPr eaLnBrk="1" hangingPunct="1"/>
            <a:r>
              <a:rPr lang="en-GB" b="1" dirty="0"/>
              <a:t>Key Points: </a:t>
            </a:r>
            <a:r>
              <a:rPr lang="en-GB" b="1" i="1" dirty="0"/>
              <a:t>Briefly</a:t>
            </a:r>
            <a:r>
              <a:rPr lang="en-GB" b="1" i="1" baseline="0" dirty="0"/>
              <a:t> explain the principles, linking them to the OARS by noting that “the way we implement these principles is through the MI microskills, or OARS”. When participants are able to apply the OARS consistent with the MI Spirit, they will be demonstrating the MI Principles. These principles are different strategies we will use throughout the processes.</a:t>
            </a:r>
          </a:p>
          <a:p>
            <a:pPr eaLnBrk="1" hangingPunct="1"/>
            <a:endParaRPr lang="en-GB" baseline="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dirty="0"/>
              <a:t>The strategic goals of MI are to: (a) resolve ambivalence; (b) avoid eliciting or strengthening resistance; (c) elicit “Change Talk” from the client; (d) enhance motivation and commitment for change; and (e) help the client move through the Stages of Change. </a:t>
            </a:r>
            <a:r>
              <a:rPr lang="en-GB" altLang="en-US" sz="1200" dirty="0"/>
              <a:t>A series of MI micro-skills (which will be described on the next slide) can be used to move a patient/client through the Stages of Change </a:t>
            </a:r>
            <a:r>
              <a:rPr lang="en-US" altLang="en-US" sz="1200" dirty="0"/>
              <a:t>to elicit and reinforce </a:t>
            </a:r>
            <a:r>
              <a:rPr lang="en-US" altLang="en-US" sz="1200" dirty="0">
                <a:solidFill>
                  <a:schemeClr val="accent2"/>
                </a:solidFill>
              </a:rPr>
              <a:t>self-motivational statements</a:t>
            </a:r>
            <a:r>
              <a:rPr lang="en-US" altLang="en-US" sz="1200" dirty="0"/>
              <a:t> (a.k.a., Change Talk).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b="1" dirty="0"/>
              <a:t>Empathy</a:t>
            </a:r>
            <a:r>
              <a:rPr lang="en-US" altLang="en-US" sz="1200" dirty="0"/>
              <a:t> may be the most crucial principle. It creates an environment conducive to change, instills a sense of safety and a sense of being understood and accepted, and reduces defensiveness. Empathy sets the tone within which the entire communication occurs. Without it, other components may sound like mechanical techniques.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dirty="0"/>
              <a:t>By </a:t>
            </a:r>
            <a:r>
              <a:rPr lang="en-US" altLang="en-US" sz="1200" b="1" dirty="0"/>
              <a:t>developing discrepancy</a:t>
            </a:r>
            <a:r>
              <a:rPr lang="en-US" altLang="en-US" sz="1200" dirty="0"/>
              <a:t>, the clinician can help the client to become more aware of the discrepancy between their addictive behaviors and their more deeply-held values and goals. Part of this is helping client to recognize and articulate negative consequences of use.  It is more effective if the </a:t>
            </a:r>
            <a:r>
              <a:rPr lang="en-US" altLang="en-US" sz="1200" i="1" dirty="0"/>
              <a:t>client</a:t>
            </a:r>
            <a:r>
              <a:rPr lang="en-US" altLang="en-US" sz="1200" dirty="0"/>
              <a:t> does this, not the clinician.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dirty="0"/>
              <a:t>With regards to </a:t>
            </a:r>
            <a:r>
              <a:rPr lang="en-US" altLang="en-US" sz="1200" b="1" dirty="0"/>
              <a:t>rolling with resistance</a:t>
            </a:r>
            <a:r>
              <a:rPr lang="en-US" altLang="en-US" sz="1200" dirty="0"/>
              <a:t>, in general, it is not helpful to argue with clients. Confrontation elicits defensiveness, which predicts a lack of change. It is particularly counter-therapeutic for a clinician to argue that there is a problem while the client argues that there isn’t one. The client does not need to accept a diagnostic label (e.g. “addict” or “alcoholic”) for change to occur.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b="1" dirty="0"/>
              <a:t>Supporting self-efficacy </a:t>
            </a:r>
            <a:r>
              <a:rPr lang="en-US" altLang="en-US" sz="1200" dirty="0"/>
              <a:t>can be conceptualized as a specific form of optimism, that is, a “can-do” belief in one’s ability to accomplish a particular task or change. This principle is crucial to help the client see and experience his/her own ability to make positive changes. Part of this is the </a:t>
            </a:r>
            <a:r>
              <a:rPr lang="en-US" altLang="en-US" sz="1200" i="1" dirty="0"/>
              <a:t>clinician</a:t>
            </a:r>
            <a:r>
              <a:rPr lang="en-US" altLang="en-US" sz="1200" dirty="0"/>
              <a:t> believing in the client’s ability to change.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a:p>
          <a:p>
            <a:r>
              <a:rPr lang="en-US" sz="1200" b="1" kern="1200" baseline="0" dirty="0">
                <a:solidFill>
                  <a:schemeClr val="tx1"/>
                </a:solidFill>
                <a:latin typeface="Arial" charset="0"/>
                <a:ea typeface="+mn-ea"/>
                <a:cs typeface="+mn-cs"/>
              </a:rPr>
              <a:t>REFERENCE:</a:t>
            </a:r>
          </a:p>
          <a:p>
            <a:r>
              <a:rPr lang="en-US" sz="1200" kern="1200" baseline="0" dirty="0">
                <a:solidFill>
                  <a:schemeClr val="tx1"/>
                </a:solidFill>
                <a:latin typeface="Arial" charset="0"/>
                <a:ea typeface="+mn-ea"/>
                <a:cs typeface="+mn-cs"/>
              </a:rPr>
              <a:t>Center for Substance Abuse Treatment. (1999). </a:t>
            </a:r>
            <a:r>
              <a:rPr lang="en-US" sz="1200" i="1" kern="1200" baseline="0" dirty="0">
                <a:solidFill>
                  <a:schemeClr val="tx1"/>
                </a:solidFill>
                <a:latin typeface="Arial" charset="0"/>
                <a:ea typeface="+mn-ea"/>
                <a:cs typeface="+mn-cs"/>
              </a:rPr>
              <a:t>Enhancing Motivation for Change in Substance Abuse Treatment. Treatment Improvement Protocol (TIP) Series, No. 35</a:t>
            </a:r>
            <a:r>
              <a:rPr lang="en-US" sz="1200" i="0" kern="1200" baseline="0" dirty="0">
                <a:solidFill>
                  <a:schemeClr val="tx1"/>
                </a:solidFill>
                <a:latin typeface="Arial" charset="0"/>
                <a:ea typeface="+mn-ea"/>
                <a:cs typeface="+mn-cs"/>
              </a:rPr>
              <a:t>. HHS Publication No. (SMA) 13-4212. Rockville, MD: Substance Abuse and Mental Health Services Administration.</a:t>
            </a:r>
            <a:endParaRPr lang="en-US" altLang="en-US" sz="1200" dirty="0"/>
          </a:p>
          <a:p>
            <a:pPr eaLnBrk="1" hangingPunct="1"/>
            <a:endParaRPr lang="en-GB" dirty="0"/>
          </a:p>
        </p:txBody>
      </p:sp>
      <p:sp>
        <p:nvSpPr>
          <p:cNvPr id="2" name="Slide Number Placeholder 1"/>
          <p:cNvSpPr>
            <a:spLocks noGrp="1"/>
          </p:cNvSpPr>
          <p:nvPr>
            <p:ph type="sldNum" sz="quarter" idx="10"/>
          </p:nvPr>
        </p:nvSpPr>
        <p:spPr/>
        <p:txBody>
          <a:bodyPr/>
          <a:lstStyle/>
          <a:p>
            <a:pPr>
              <a:defRPr/>
            </a:pPr>
            <a:fld id="{EDE5165B-1C64-4CD4-8E75-0A16F1553D18}" type="slidenum">
              <a:rPr lang="en-US" smtClean="0"/>
              <a:pPr>
                <a:defRPr/>
              </a:pPr>
              <a:t>28</a:t>
            </a:fld>
            <a:endParaRPr lang="en-US"/>
          </a:p>
        </p:txBody>
      </p:sp>
    </p:spTree>
    <p:extLst>
      <p:ext uri="{BB962C8B-B14F-4D97-AF65-F5344CB8AC3E}">
        <p14:creationId xmlns:p14="http://schemas.microsoft.com/office/powerpoint/2010/main" val="2956927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r>
              <a:rPr lang="en-US" sz="1200" b="1" u="sng" kern="1200" dirty="0">
                <a:solidFill>
                  <a:schemeClr val="tx1"/>
                </a:solidFill>
                <a:effectLst/>
                <a:latin typeface="Arial" charset="0"/>
                <a:ea typeface="+mn-ea"/>
                <a:cs typeface="+mn-cs"/>
              </a:rPr>
              <a:t>Purpose and Timeframe</a:t>
            </a:r>
            <a:r>
              <a:rPr lang="en-US" sz="1200" kern="1200" dirty="0">
                <a:solidFill>
                  <a:schemeClr val="tx1"/>
                </a:solidFill>
                <a:effectLst/>
                <a:latin typeface="Arial" charset="0"/>
                <a:ea typeface="+mn-ea"/>
                <a:cs typeface="+mn-cs"/>
              </a:rPr>
              <a:t>: The purpose of the activity is to see what it is like to experience the four components of the MI spirit in the context of the therapeutic interaction. This activity should take a total of 15-17 minutes. Allow 5 minutes for each person to be the SPEAKER, then switch roles. Allow approximately 5-7 minutes for the de-brief. Instruct participants to pair up with their partner from the previous activity.</a:t>
            </a:r>
          </a:p>
          <a:p>
            <a:r>
              <a:rPr lang="en-US" sz="1200" kern="1200" dirty="0">
                <a:solidFill>
                  <a:schemeClr val="tx1"/>
                </a:solidFill>
                <a:effectLst/>
                <a:latin typeface="Arial" charset="0"/>
                <a:ea typeface="+mn-ea"/>
                <a:cs typeface="+mn-cs"/>
              </a:rPr>
              <a:t> </a:t>
            </a:r>
          </a:p>
          <a:p>
            <a:r>
              <a:rPr lang="en-US" sz="1200" b="1" kern="1200" dirty="0">
                <a:solidFill>
                  <a:schemeClr val="tx1"/>
                </a:solidFill>
                <a:effectLst/>
                <a:latin typeface="Arial" charset="0"/>
                <a:ea typeface="+mn-ea"/>
                <a:cs typeface="+mn-cs"/>
              </a:rPr>
              <a:t>INSTRUCTIONS:</a:t>
            </a:r>
            <a:endParaRPr lang="en-US" sz="1200" kern="1200" dirty="0">
              <a:solidFill>
                <a:schemeClr val="tx1"/>
              </a:solidFill>
              <a:effectLst/>
              <a:latin typeface="Arial" charset="0"/>
              <a:ea typeface="+mn-ea"/>
              <a:cs typeface="+mn-cs"/>
            </a:endParaRPr>
          </a:p>
          <a:p>
            <a:r>
              <a:rPr lang="en-US" sz="1200" b="1" i="1" kern="1200" dirty="0">
                <a:solidFill>
                  <a:schemeClr val="tx1"/>
                </a:solidFill>
                <a:effectLst/>
                <a:latin typeface="Arial" charset="0"/>
                <a:ea typeface="+mn-ea"/>
                <a:cs typeface="+mn-cs"/>
              </a:rPr>
              <a:t>Refer the participants back to the “real play” (their own work-appropriate example of something they want to change in their lives).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Additional instructions are included on the next slide.</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E5165B-1C64-4CD4-8E75-0A16F1553D1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8269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t>INSTRUCTIONS: </a:t>
            </a:r>
            <a:r>
              <a:rPr lang="en-US" b="1" i="1" baseline="0" dirty="0"/>
              <a:t>B</a:t>
            </a:r>
            <a:r>
              <a:rPr lang="en-US" b="1" i="1" dirty="0"/>
              <a:t>riefly review each of the agenda items for the day with the audience.</a:t>
            </a:r>
          </a:p>
          <a:p>
            <a:pPr marL="0" indent="0">
              <a:buFont typeface="Arial" panose="020B0604020202020204" pitchFamily="34" charset="0"/>
              <a:buNone/>
            </a:pPr>
            <a:endParaRPr lang="en-US" b="0" i="0" dirty="0"/>
          </a:p>
          <a:p>
            <a:pPr marL="0" indent="0">
              <a:buFont typeface="Arial" panose="020B0604020202020204" pitchFamily="34" charset="0"/>
              <a:buNone/>
            </a:pPr>
            <a:r>
              <a:rPr lang="en-US" b="0" i="0" dirty="0"/>
              <a:t>The training begins by reviewing the fundamental helping styles of how we help people change. We will differentiate the MI helping style from the typical medical-based model of directing.</a:t>
            </a:r>
          </a:p>
          <a:p>
            <a:pPr marL="0" indent="0">
              <a:buFont typeface="Arial" panose="020B0604020202020204" pitchFamily="34" charset="0"/>
              <a:buNone/>
            </a:pPr>
            <a:endParaRPr lang="en-US" b="0" i="0" dirty="0"/>
          </a:p>
          <a:p>
            <a:pPr marL="0" indent="0">
              <a:buFont typeface="Arial" panose="020B0604020202020204" pitchFamily="34" charset="0"/>
              <a:buNone/>
            </a:pPr>
            <a:r>
              <a:rPr lang="en-US" b="0" i="0" dirty="0"/>
              <a:t>We will then review the core concepts of what is motivation and where does it come from. We will explain how ambivalence is the heart of working with MI and supporting effective behavior change.</a:t>
            </a:r>
          </a:p>
          <a:p>
            <a:pPr marL="0" indent="0">
              <a:buFont typeface="Arial" panose="020B0604020202020204" pitchFamily="34" charset="0"/>
              <a:buNone/>
            </a:pPr>
            <a:endParaRPr lang="en-US" b="0" i="0" dirty="0"/>
          </a:p>
          <a:p>
            <a:pPr marL="0" indent="0">
              <a:buFont typeface="Arial" panose="020B0604020202020204" pitchFamily="34" charset="0"/>
              <a:buNone/>
            </a:pPr>
            <a:r>
              <a:rPr lang="en-US" b="0" i="0" dirty="0"/>
              <a:t>We will then review the foundational attitude or “way of being” that we refer to as the MI Spirit. The MI Spirit is essential to building rapport and engaging an individual.</a:t>
            </a:r>
          </a:p>
          <a:p>
            <a:pPr marL="0" indent="0">
              <a:buFont typeface="Arial" panose="020B0604020202020204" pitchFamily="34" charset="0"/>
              <a:buNone/>
            </a:pPr>
            <a:endParaRPr lang="en-US" b="0" i="0" dirty="0"/>
          </a:p>
          <a:p>
            <a:pPr marL="0" indent="0">
              <a:buFont typeface="Arial" panose="020B0604020202020204" pitchFamily="34" charset="0"/>
              <a:buNone/>
            </a:pPr>
            <a:r>
              <a:rPr lang="en-US" b="0" i="0" dirty="0"/>
              <a:t>The MI processes then help us conceptualize the individual steps for helping people change.</a:t>
            </a:r>
          </a:p>
          <a:p>
            <a:pPr marL="0" indent="0">
              <a:buFont typeface="Arial" panose="020B0604020202020204" pitchFamily="34" charset="0"/>
              <a:buNone/>
            </a:pPr>
            <a:endParaRPr lang="en-US" b="0" i="0" dirty="0"/>
          </a:p>
          <a:p>
            <a:pPr marL="0" indent="0">
              <a:buFont typeface="Arial" panose="020B0604020202020204" pitchFamily="34" charset="0"/>
              <a:buNone/>
            </a:pPr>
            <a:r>
              <a:rPr lang="en-US" b="0" i="0" dirty="0"/>
              <a:t>We will also review the core “micro-skills,” which are the tools in the tool chest for MI. We will have ample time to practice these core skills.</a:t>
            </a:r>
          </a:p>
          <a:p>
            <a:pPr marL="0" indent="0">
              <a:buFont typeface="Arial" panose="020B0604020202020204" pitchFamily="34" charset="0"/>
              <a:buNone/>
            </a:pPr>
            <a:endParaRPr lang="en-US" b="0" i="0" dirty="0"/>
          </a:p>
          <a:p>
            <a:pPr marL="0" indent="0">
              <a:buFont typeface="Arial" panose="020B0604020202020204" pitchFamily="34" charset="0"/>
              <a:buNone/>
            </a:pPr>
            <a:r>
              <a:rPr lang="en-US" b="0" i="0" dirty="0"/>
              <a:t>Additionally, we have a variety of activities and videos throughout the day to help enhance knowledge and practice the skills.</a:t>
            </a:r>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3</a:t>
            </a:fld>
            <a:endParaRPr lang="en-US"/>
          </a:p>
        </p:txBody>
      </p:sp>
    </p:spTree>
    <p:extLst>
      <p:ext uri="{BB962C8B-B14F-4D97-AF65-F5344CB8AC3E}">
        <p14:creationId xmlns:p14="http://schemas.microsoft.com/office/powerpoint/2010/main" val="3110654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n-ea"/>
                <a:cs typeface="+mn-cs"/>
              </a:rPr>
              <a:t>INSTRUCTIONS, CONTINUED:</a:t>
            </a:r>
            <a:endParaRPr lang="en-US" sz="120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en-US" sz="1200" b="1" i="1" kern="1200" dirty="0">
                <a:solidFill>
                  <a:schemeClr val="tx1"/>
                </a:solidFill>
                <a:effectLst/>
                <a:latin typeface="Arial" charset="0"/>
                <a:ea typeface="+mn-ea"/>
                <a:cs typeface="+mn-cs"/>
              </a:rPr>
              <a:t>As the SPEAKER, try to notice when you’re experiencing any of the 4 characteristics we’ve identified, and pay attention to how it makes you feel. After 5 minutes, you and your partner will switch roles.</a:t>
            </a:r>
          </a:p>
          <a:p>
            <a:pPr marL="171450" indent="-171450">
              <a:buFont typeface="Arial" panose="020B0604020202020204" pitchFamily="34" charset="0"/>
              <a:buChar char="•"/>
            </a:pPr>
            <a:r>
              <a:rPr lang="en-US" sz="1200" b="1" i="1" kern="1200" dirty="0">
                <a:solidFill>
                  <a:schemeClr val="tx1"/>
                </a:solidFill>
                <a:effectLst/>
                <a:latin typeface="Arial" charset="0"/>
                <a:ea typeface="+mn-ea"/>
                <a:cs typeface="+mn-cs"/>
              </a:rPr>
              <a:t> As the LISTENER, use the questions above as a guide for this interaction. </a:t>
            </a:r>
          </a:p>
          <a:p>
            <a:endParaRPr lang="en-US"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DE-BRIEF</a:t>
            </a:r>
            <a:r>
              <a:rPr lang="en-US" sz="1200" b="1" kern="1200" baseline="0" dirty="0">
                <a:solidFill>
                  <a:schemeClr val="tx1"/>
                </a:solidFill>
                <a:effectLst/>
                <a:latin typeface="Arial" charset="0"/>
                <a:ea typeface="+mn-ea"/>
                <a:cs typeface="+mn-cs"/>
              </a:rPr>
              <a:t> INSTRUCTIONS:</a:t>
            </a:r>
            <a:r>
              <a:rPr lang="en-US" sz="1200" kern="1200" dirty="0">
                <a:solidFill>
                  <a:schemeClr val="tx1"/>
                </a:solidFill>
                <a:effectLst/>
                <a:latin typeface="Arial" charset="0"/>
                <a:ea typeface="+mn-ea"/>
                <a:cs typeface="+mn-cs"/>
              </a:rPr>
              <a:t> </a:t>
            </a:r>
          </a:p>
          <a:p>
            <a:r>
              <a:rPr lang="en-US" sz="1200" b="1" i="1" kern="1200" dirty="0">
                <a:solidFill>
                  <a:schemeClr val="tx1"/>
                </a:solidFill>
                <a:effectLst/>
                <a:latin typeface="Arial" charset="0"/>
                <a:ea typeface="+mn-ea"/>
                <a:cs typeface="+mn-cs"/>
              </a:rPr>
              <a:t>“As the Speaker, what was that like for you? How was it different from the previous real-play?”</a:t>
            </a:r>
          </a:p>
          <a:p>
            <a:r>
              <a:rPr lang="en-US" sz="1200" b="1" i="1" kern="1200" dirty="0">
                <a:solidFill>
                  <a:schemeClr val="tx1"/>
                </a:solidFill>
                <a:effectLst/>
                <a:latin typeface="Arial" charset="0"/>
                <a:ea typeface="+mn-ea"/>
                <a:cs typeface="+mn-cs"/>
              </a:rPr>
              <a:t>“Which of the characteristics that we’ve identified did you experience? What thoughts and/or feelings did it evoke from you?”</a:t>
            </a:r>
          </a:p>
          <a:p>
            <a:endParaRPr lang="en-US"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KEY POINTS:</a:t>
            </a:r>
            <a:r>
              <a:rPr lang="en-US" sz="1200" kern="1200" dirty="0">
                <a:solidFill>
                  <a:schemeClr val="tx1"/>
                </a:solidFill>
                <a:effectLst/>
                <a:latin typeface="Arial" charset="0"/>
                <a:ea typeface="+mn-ea"/>
                <a:cs typeface="+mn-cs"/>
              </a:rPr>
              <a:t> This type of interaction typically make people feel more heard, more understood, and more motivated for change. This evoking, empathic approach often enhances motivation for change. This activity is a direct contrast to the directive-helping style we did previously.</a:t>
            </a:r>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30</a:t>
            </a:fld>
            <a:endParaRPr lang="en-US"/>
          </a:p>
        </p:txBody>
      </p:sp>
    </p:spTree>
    <p:extLst>
      <p:ext uri="{BB962C8B-B14F-4D97-AF65-F5344CB8AC3E}">
        <p14:creationId xmlns:p14="http://schemas.microsoft.com/office/powerpoint/2010/main" val="3364064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transition</a:t>
            </a:r>
            <a:r>
              <a:rPr lang="en-US" baseline="0" dirty="0"/>
              <a:t> slide to introduce the MI Micro-skills (the OARS). The OARS are the skills that allow participants to do Motivational Interviewing. Reiterate that it is important to remember to maintain the MI Spirit as participants are using the OARS. </a:t>
            </a:r>
            <a:endParaRPr lang="en-US"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31</a:t>
            </a:fld>
            <a:endParaRPr lang="en-US"/>
          </a:p>
        </p:txBody>
      </p:sp>
    </p:spTree>
    <p:extLst>
      <p:ext uri="{BB962C8B-B14F-4D97-AF65-F5344CB8AC3E}">
        <p14:creationId xmlns:p14="http://schemas.microsoft.com/office/powerpoint/2010/main" val="518483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579563" y="722313"/>
            <a:ext cx="4156075" cy="3117850"/>
          </a:xfrm>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next section reviews in detail the four core</a:t>
            </a:r>
            <a:r>
              <a:rPr lang="en-US" altLang="en-US" baseline="0" dirty="0"/>
              <a:t> skills of MI (the OARS), starting with open-ended questions. We use the acronym “O.A.R.S.” to help folks remember the key tools in the </a:t>
            </a:r>
            <a:r>
              <a:rPr lang="en-US" altLang="en-US" baseline="0" dirty="0" err="1"/>
              <a:t>toolchest</a:t>
            </a:r>
            <a:r>
              <a:rPr lang="en-US" altLang="en-US" baseline="0" dirty="0"/>
              <a:t> in MI. Just like the oars of a boat, the MI “O.A.R.S.” are the tools to help us move the conversation forwards.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KEY POINTS: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Open-ended questions</a:t>
            </a:r>
            <a:r>
              <a:rPr lang="en-US" altLang="en-US" sz="1200" dirty="0"/>
              <a:t>: (a) solicits information in a neutral way; (b) helps the person elaborate his/her own view of the problem and brainstorm possible solutions; (c) helps the therapist avoid prejudgments; (d) keeps communication moving forward; (e) allows the client to do most of the talking.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Affirmations</a:t>
            </a:r>
            <a:r>
              <a:rPr lang="en-US" altLang="en-US" sz="1200" dirty="0"/>
              <a:t> should be focused on achievements of the individual, and are intended to:  (a) support the individual’s persistence; (b) encourage continued efforts; (c) assist the individual in seeing the positive in the situation; and (d) support the individual’s proven strengths.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With </a:t>
            </a:r>
            <a:r>
              <a:rPr lang="en-US" altLang="en-US" sz="1200" b="1" dirty="0"/>
              <a:t>reflective listening</a:t>
            </a:r>
            <a:r>
              <a:rPr lang="en-US" altLang="en-US" sz="1200" dirty="0"/>
              <a:t>, one should: (a) listen to both what the person </a:t>
            </a:r>
            <a:r>
              <a:rPr lang="en-US" altLang="en-US" sz="1200" u="sng" dirty="0"/>
              <a:t>says</a:t>
            </a:r>
            <a:r>
              <a:rPr lang="en-US" altLang="en-US" sz="1200" dirty="0"/>
              <a:t> and to what the person </a:t>
            </a:r>
            <a:r>
              <a:rPr lang="en-US" altLang="en-US" sz="1200" u="sng" dirty="0"/>
              <a:t>means</a:t>
            </a:r>
            <a:r>
              <a:rPr lang="en-US" altLang="en-US" sz="1200" dirty="0"/>
              <a:t>; (b) check out assumptions; (c) create an environment of empathy (nonjudgmental); and (d) be aware of intonation (statement, not question). The clinician does not have to agree with the client.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Summaries</a:t>
            </a:r>
            <a:r>
              <a:rPr lang="en-US" altLang="en-US" sz="1200" dirty="0"/>
              <a:t> capture both sides of the ambivalence (You say that ___________ but you also mentioned that ________________.) They demonstrate the clinician has been listening carefully. Summaries also prompt clarification and further elaboration from the person. Lastly, summaries prepare clients to move forward.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IMAGE CREDIT: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Purchased</a:t>
            </a:r>
            <a:r>
              <a:rPr lang="en-US" altLang="en-US" sz="1200" baseline="0" dirty="0"/>
              <a:t> Image, </a:t>
            </a:r>
            <a:r>
              <a:rPr lang="en-US" altLang="en-US" sz="1200" baseline="0" dirty="0" err="1"/>
              <a:t>n.d.</a:t>
            </a:r>
            <a:endParaRPr lang="en-US" altLang="en-US" sz="1200" dirty="0"/>
          </a:p>
        </p:txBody>
      </p:sp>
      <p:sp>
        <p:nvSpPr>
          <p:cNvPr id="3" name="Slide Number Placeholder 2"/>
          <p:cNvSpPr>
            <a:spLocks noGrp="1"/>
          </p:cNvSpPr>
          <p:nvPr>
            <p:ph type="sldNum" sz="quarter" idx="10"/>
          </p:nvPr>
        </p:nvSpPr>
        <p:spPr/>
        <p:txBody>
          <a:bodyPr/>
          <a:lstStyle/>
          <a:p>
            <a:pPr>
              <a:defRPr/>
            </a:pPr>
            <a:fld id="{EDE5165B-1C64-4CD4-8E75-0A16F1553D18}" type="slidenum">
              <a:rPr lang="en-US" smtClean="0"/>
              <a:pPr>
                <a:defRPr/>
              </a:pPr>
              <a:t>32</a:t>
            </a:fld>
            <a:endParaRPr lang="en-US"/>
          </a:p>
        </p:txBody>
      </p:sp>
    </p:spTree>
    <p:extLst>
      <p:ext uri="{BB962C8B-B14F-4D97-AF65-F5344CB8AC3E}">
        <p14:creationId xmlns:p14="http://schemas.microsoft.com/office/powerpoint/2010/main" val="2297912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579563" y="722313"/>
            <a:ext cx="4156075" cy="3117850"/>
          </a:xfrm>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INSTRUCTIONS:</a:t>
            </a:r>
            <a:r>
              <a:rPr lang="en-US" altLang="en-US" dirty="0"/>
              <a:t> </a:t>
            </a:r>
            <a:r>
              <a:rPr lang="en-US" altLang="en-US" b="1" i="1" dirty="0"/>
              <a:t>Read</a:t>
            </a:r>
            <a:r>
              <a:rPr lang="en-US" altLang="en-US" b="1" i="1" baseline="0" dirty="0"/>
              <a:t> through each point, noting the importance of open-ended questions related to the MI spirit:</a:t>
            </a:r>
          </a:p>
          <a:p>
            <a:pPr marL="177845" indent="-177845">
              <a:buFontTx/>
              <a:buChar char="-"/>
            </a:pPr>
            <a:r>
              <a:rPr lang="en-US" altLang="en-US" b="1" i="1" baseline="0" dirty="0"/>
              <a:t>Instruct participants to write this down: “Open ended questions typically start with ‘what,’ ‘how,’ ‘tell me,’ and ‘why.’ Try to use these to form your open questions.”</a:t>
            </a:r>
          </a:p>
          <a:p>
            <a:pPr marL="177845" indent="-177845">
              <a:buFontTx/>
              <a:buChar char="-"/>
            </a:pPr>
            <a:r>
              <a:rPr lang="en-US" altLang="en-US" b="1" i="1" baseline="0" dirty="0"/>
              <a:t>A “yes” or “no” answer does not allow for evocation of information and does not convey acceptance or partnership; indicates only an interest in information gathering</a:t>
            </a:r>
          </a:p>
          <a:p>
            <a:pPr marL="177845" indent="-177845">
              <a:buFontTx/>
              <a:buChar char="-"/>
            </a:pPr>
            <a:r>
              <a:rPr lang="en-US" altLang="en-US" b="1" i="1" baseline="0" dirty="0"/>
              <a:t>Because we want to evoke (a component of the Spirit) as much information as possible from the individual, open-ended questions are helping in keeping clients talking. </a:t>
            </a:r>
          </a:p>
          <a:p>
            <a:pPr marL="177845" indent="-177845">
              <a:buFontTx/>
              <a:buChar char="-"/>
            </a:pPr>
            <a:r>
              <a:rPr lang="en-US" altLang="en-US" b="1" i="1" baseline="0" dirty="0"/>
              <a:t>Ask participants “is this an open-ended or closed-ended question?” (it is closed because it forces the individual into a choice).</a:t>
            </a:r>
          </a:p>
          <a:p>
            <a:endParaRPr lang="en-US" altLang="en-US" baseline="0" dirty="0"/>
          </a:p>
        </p:txBody>
      </p:sp>
      <p:sp>
        <p:nvSpPr>
          <p:cNvPr id="3" name="Slide Number Placeholder 2"/>
          <p:cNvSpPr>
            <a:spLocks noGrp="1"/>
          </p:cNvSpPr>
          <p:nvPr>
            <p:ph type="sldNum" sz="quarter" idx="10"/>
          </p:nvPr>
        </p:nvSpPr>
        <p:spPr/>
        <p:txBody>
          <a:bodyPr/>
          <a:lstStyle/>
          <a:p>
            <a:pPr>
              <a:defRPr/>
            </a:pPr>
            <a:fld id="{EDE5165B-1C64-4CD4-8E75-0A16F1553D18}" type="slidenum">
              <a:rPr lang="en-US" smtClean="0"/>
              <a:pPr>
                <a:defRPr/>
              </a:pPr>
              <a:t>33</a:t>
            </a:fld>
            <a:endParaRPr lang="en-US"/>
          </a:p>
        </p:txBody>
      </p:sp>
    </p:spTree>
    <p:extLst>
      <p:ext uri="{BB962C8B-B14F-4D97-AF65-F5344CB8AC3E}">
        <p14:creationId xmlns:p14="http://schemas.microsoft.com/office/powerpoint/2010/main" val="2110273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579563" y="719138"/>
            <a:ext cx="4156075" cy="3117850"/>
          </a:xfrm>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u="sng" kern="1200" dirty="0">
                <a:solidFill>
                  <a:schemeClr val="tx1"/>
                </a:solidFill>
                <a:effectLst/>
                <a:latin typeface="Arial" charset="0"/>
                <a:ea typeface="+mn-ea"/>
                <a:cs typeface="+mn-cs"/>
              </a:rPr>
              <a:t>Purpose</a:t>
            </a:r>
            <a:r>
              <a:rPr lang="en-US" sz="1200" b="1" kern="1200" dirty="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 The purpose of this brief activity is to ask participants, as a large group, whether each question is open-ended or closed. </a:t>
            </a:r>
            <a:endParaRPr lang="en-US" sz="1200" b="1" kern="1200" dirty="0">
              <a:solidFill>
                <a:schemeClr val="tx1"/>
              </a:solidFill>
              <a:effectLst/>
              <a:latin typeface="Arial" charset="0"/>
              <a:ea typeface="+mn-ea"/>
              <a:cs typeface="+mn-cs"/>
            </a:endParaRPr>
          </a:p>
          <a:p>
            <a:endParaRPr lang="en-US" sz="1200" b="1"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INSTRUCTIONS: </a:t>
            </a:r>
            <a:r>
              <a:rPr lang="en-US" sz="1200" b="1" i="1" kern="1200" dirty="0">
                <a:solidFill>
                  <a:schemeClr val="tx1"/>
                </a:solidFill>
                <a:effectLst/>
                <a:latin typeface="Arial" charset="0"/>
                <a:ea typeface="+mn-ea"/>
                <a:cs typeface="+mn-cs"/>
              </a:rPr>
              <a:t>As a whole</a:t>
            </a:r>
            <a:r>
              <a:rPr lang="en-US" sz="1200" b="1" i="1" kern="1200" baseline="0" dirty="0">
                <a:solidFill>
                  <a:schemeClr val="tx1"/>
                </a:solidFill>
                <a:effectLst/>
                <a:latin typeface="Arial" charset="0"/>
                <a:ea typeface="+mn-ea"/>
                <a:cs typeface="+mn-cs"/>
              </a:rPr>
              <a:t>-group, read through each sentence one at a time and ask the participants if the question is open or close.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1"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Arial" charset="0"/>
                <a:ea typeface="+mn-ea"/>
                <a:cs typeface="+mn-cs"/>
              </a:rPr>
              <a:t>If participants respond that the question is closed, ask for a volunteer to turn the question into an open-ended question. You can elicit multiple options to rephrase each closed question. Help the participants to come up with open-ended alternatives to the close-ended</a:t>
            </a:r>
            <a:r>
              <a:rPr lang="en-US" sz="1200" b="1" i="1" kern="1200" baseline="0" dirty="0">
                <a:solidFill>
                  <a:schemeClr val="tx1"/>
                </a:solidFill>
                <a:effectLst/>
                <a:latin typeface="Arial" charset="0"/>
                <a:ea typeface="+mn-ea"/>
                <a:cs typeface="+mn-cs"/>
              </a:rPr>
              <a:t> questions above.</a:t>
            </a:r>
            <a:endParaRPr lang="en-US" sz="1200" b="1" i="1" kern="1200" dirty="0">
              <a:solidFill>
                <a:schemeClr val="tx1"/>
              </a:solidFill>
              <a:effectLst/>
              <a:latin typeface="Arial" charset="0"/>
              <a:ea typeface="+mn-ea"/>
              <a:cs typeface="+mn-cs"/>
            </a:endParaRPr>
          </a:p>
          <a:p>
            <a:endParaRPr lang="en-US" sz="1200" b="1" i="1" kern="1200" dirty="0">
              <a:solidFill>
                <a:schemeClr val="tx1"/>
              </a:solidFill>
              <a:effectLst/>
              <a:latin typeface="Arial" charset="0"/>
              <a:ea typeface="+mn-ea"/>
              <a:cs typeface="+mn-cs"/>
            </a:endParaRPr>
          </a:p>
          <a:p>
            <a:r>
              <a:rPr lang="en-US" sz="1200" b="1" i="1" kern="1200" dirty="0">
                <a:solidFill>
                  <a:schemeClr val="tx1"/>
                </a:solidFill>
                <a:effectLst/>
                <a:latin typeface="Arial" charset="0"/>
                <a:ea typeface="+mn-ea"/>
                <a:cs typeface="+mn-cs"/>
              </a:rPr>
              <a:t>All questions are closed except for #4, which means you should have participant rephrase all of the other questions to be open-ended.</a:t>
            </a:r>
          </a:p>
        </p:txBody>
      </p:sp>
      <p:sp>
        <p:nvSpPr>
          <p:cNvPr id="3" name="Slide Number Placeholder 2"/>
          <p:cNvSpPr>
            <a:spLocks noGrp="1"/>
          </p:cNvSpPr>
          <p:nvPr>
            <p:ph type="sldNum" sz="quarter" idx="10"/>
          </p:nvPr>
        </p:nvSpPr>
        <p:spPr/>
        <p:txBody>
          <a:bodyPr/>
          <a:lstStyle/>
          <a:p>
            <a:pPr>
              <a:defRPr/>
            </a:pPr>
            <a:fld id="{EDE5165B-1C64-4CD4-8E75-0A16F1553D18}" type="slidenum">
              <a:rPr lang="en-US" smtClean="0"/>
              <a:pPr>
                <a:defRPr/>
              </a:pPr>
              <a:t>34</a:t>
            </a:fld>
            <a:endParaRPr lang="en-US"/>
          </a:p>
        </p:txBody>
      </p:sp>
    </p:spTree>
    <p:extLst>
      <p:ext uri="{BB962C8B-B14F-4D97-AF65-F5344CB8AC3E}">
        <p14:creationId xmlns:p14="http://schemas.microsoft.com/office/powerpoint/2010/main" val="1190897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slide contains a</a:t>
            </a:r>
            <a:r>
              <a:rPr lang="en-US" dirty="0"/>
              <a:t>dditional examples of</a:t>
            </a:r>
            <a:r>
              <a:rPr lang="en-US" baseline="0" dirty="0"/>
              <a:t> </a:t>
            </a:r>
            <a:r>
              <a:rPr lang="en-US" dirty="0"/>
              <a:t>open-ended questions</a:t>
            </a:r>
            <a:r>
              <a:rPr lang="en-US" baseline="0" dirty="0"/>
              <a:t> for participants to consider. Read through them one by one.</a:t>
            </a:r>
            <a:endParaRPr lang="en-US"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35</a:t>
            </a:fld>
            <a:endParaRPr lang="en-US"/>
          </a:p>
        </p:txBody>
      </p:sp>
    </p:spTree>
    <p:extLst>
      <p:ext uri="{BB962C8B-B14F-4D97-AF65-F5344CB8AC3E}">
        <p14:creationId xmlns:p14="http://schemas.microsoft.com/office/powerpoint/2010/main" val="2960104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slide contains a</a:t>
            </a:r>
            <a:r>
              <a:rPr lang="en-US" dirty="0"/>
              <a:t>dditional examples of open-ended questions</a:t>
            </a:r>
            <a:r>
              <a:rPr lang="en-US" baseline="0" dirty="0"/>
              <a:t> for participants to consider. Read through them one by one.</a:t>
            </a:r>
            <a:endParaRPr lang="en-US"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36</a:t>
            </a:fld>
            <a:endParaRPr lang="en-US"/>
          </a:p>
        </p:txBody>
      </p:sp>
    </p:spTree>
    <p:extLst>
      <p:ext uri="{BB962C8B-B14F-4D97-AF65-F5344CB8AC3E}">
        <p14:creationId xmlns:p14="http://schemas.microsoft.com/office/powerpoint/2010/main" val="3052153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 </a:t>
            </a:r>
            <a:r>
              <a:rPr lang="en-US" dirty="0"/>
              <a:t>When talking to clients about their medication</a:t>
            </a:r>
            <a:r>
              <a:rPr lang="en-US" baseline="0" dirty="0"/>
              <a:t> adherence, use open-ended questions when able to determine whether or not the individual recognizes having acted differently when missing doses or to determine whether missed doses were related to substance use/relapse. It may be useful to help the client identify reasons as to why they were unable to take medications to develop insight around medication adherence. When asking questions, it is important to ask without judgement. Two useful questions to ask are: “</a:t>
            </a:r>
            <a:r>
              <a:rPr lang="en-US" i="1" baseline="0" dirty="0"/>
              <a:t>how many doses did you miss</a:t>
            </a:r>
            <a:r>
              <a:rPr lang="en-US" baseline="0" dirty="0"/>
              <a:t>”; and “</a:t>
            </a:r>
            <a:r>
              <a:rPr lang="en-US" i="1" baseline="0" dirty="0"/>
              <a:t>why did you miss doses?</a:t>
            </a:r>
            <a:r>
              <a:rPr lang="en-US" baseline="0" dirty="0"/>
              <a:t>” In asking these questions, it is essential to talk to the client during the first session in which medication is identified as an important goal about the reason a provider might be asking these questions. Without establishing the purpose behind these questions, they can easily be construed as judgmental, even if the provider is intending to ask them without judgment. Let the client know ahead of time that these questions will always be asked because people miss doses, but just because doses are missed does not mean it will not be discussed in the hopes of coming up with coping mechanisms and organizational strategies to prevent missed doses in the future.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267426-30F7-461A-98C4-0FEBBBE270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789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Arial" charset="0"/>
                <a:ea typeface="+mn-ea"/>
                <a:cs typeface="+mn-cs"/>
              </a:rPr>
              <a:t>Purpose and Timeframe</a:t>
            </a:r>
            <a:r>
              <a:rPr lang="en-US" sz="1200" b="1" kern="1200" dirty="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 The purpose of this activity is to practice crafting open-ended questions, based on a specific scenario/client statement. This activity should take about 15-20 minutes total (allow 7-10 minutes for group to work; debrief 5-10 minutes depending on size of audience). </a:t>
            </a:r>
          </a:p>
          <a:p>
            <a:r>
              <a:rPr lang="en-US" sz="1200" kern="1200" dirty="0">
                <a:solidFill>
                  <a:schemeClr val="tx1"/>
                </a:solidFill>
                <a:effectLst/>
                <a:latin typeface="Arial" charset="0"/>
                <a:ea typeface="+mn-ea"/>
                <a:cs typeface="+mn-cs"/>
              </a:rPr>
              <a:t> </a:t>
            </a:r>
          </a:p>
          <a:p>
            <a:r>
              <a:rPr lang="en-US" sz="1200" b="1" kern="1200" dirty="0">
                <a:solidFill>
                  <a:schemeClr val="tx1"/>
                </a:solidFill>
                <a:effectLst/>
                <a:latin typeface="Arial" charset="0"/>
                <a:ea typeface="+mn-ea"/>
                <a:cs typeface="+mn-cs"/>
              </a:rPr>
              <a:t>INSTRUCTIONS:</a:t>
            </a:r>
            <a:endParaRPr lang="en-US" sz="1200" kern="1200" dirty="0">
              <a:solidFill>
                <a:schemeClr val="tx1"/>
              </a:solidFill>
              <a:effectLst/>
              <a:latin typeface="Arial" charset="0"/>
              <a:ea typeface="+mn-ea"/>
              <a:cs typeface="+mn-cs"/>
            </a:endParaRPr>
          </a:p>
          <a:p>
            <a:r>
              <a:rPr lang="en-US" sz="1200" b="1" i="1" kern="1200" dirty="0">
                <a:solidFill>
                  <a:schemeClr val="tx1"/>
                </a:solidFill>
                <a:effectLst/>
                <a:latin typeface="Arial" charset="0"/>
                <a:ea typeface="+mn-ea"/>
                <a:cs typeface="+mn-cs"/>
              </a:rPr>
              <a:t>Each pair or small group should write down a client statement. For example, a client statement could be “I know</a:t>
            </a:r>
            <a:r>
              <a:rPr lang="en-US" sz="1200" b="1" i="1" kern="1200" baseline="0" dirty="0">
                <a:solidFill>
                  <a:schemeClr val="tx1"/>
                </a:solidFill>
                <a:effectLst/>
                <a:latin typeface="Arial" charset="0"/>
                <a:ea typeface="+mn-ea"/>
                <a:cs typeface="+mn-cs"/>
              </a:rPr>
              <a:t> I’m supposed to take my medicine every day, but it’s hard to remember.” </a:t>
            </a:r>
            <a:r>
              <a:rPr lang="en-US" sz="1200" b="1" i="1" kern="1200" dirty="0">
                <a:solidFill>
                  <a:schemeClr val="tx1"/>
                </a:solidFill>
                <a:effectLst/>
                <a:latin typeface="Arial" charset="0"/>
                <a:ea typeface="+mn-ea"/>
                <a:cs typeface="+mn-cs"/>
              </a:rPr>
              <a:t>Participants should then brainstorm 4 or 5 open-ended questions that would help to further explore and understand the situation in the context of the four MI principles.</a:t>
            </a:r>
          </a:p>
          <a:p>
            <a:r>
              <a:rPr lang="en-US" sz="1200" b="1" i="1" kern="1200" dirty="0">
                <a:solidFill>
                  <a:schemeClr val="tx1"/>
                </a:solidFill>
                <a:effectLst/>
                <a:latin typeface="Arial" charset="0"/>
                <a:ea typeface="+mn-ea"/>
                <a:cs typeface="+mn-cs"/>
              </a:rPr>
              <a:t> </a:t>
            </a:r>
          </a:p>
          <a:p>
            <a:r>
              <a:rPr lang="en-US" sz="1200" b="1" i="1" kern="1200" dirty="0">
                <a:solidFill>
                  <a:schemeClr val="tx1"/>
                </a:solidFill>
                <a:effectLst/>
                <a:latin typeface="Arial" charset="0"/>
                <a:ea typeface="+mn-ea"/>
                <a:cs typeface="+mn-cs"/>
              </a:rPr>
              <a:t>You can give them some example statements to consider as they write their own:</a:t>
            </a:r>
          </a:p>
          <a:p>
            <a:pPr marL="228600" lvl="0" indent="-228600">
              <a:buFont typeface="+mj-lt"/>
              <a:buAutoNum type="arabicPeriod"/>
            </a:pPr>
            <a:r>
              <a:rPr lang="en-US" sz="1200" b="1" i="1" kern="1200" dirty="0">
                <a:solidFill>
                  <a:schemeClr val="tx1"/>
                </a:solidFill>
                <a:effectLst/>
                <a:latin typeface="Arial" charset="0"/>
                <a:ea typeface="+mn-ea"/>
                <a:cs typeface="+mn-cs"/>
              </a:rPr>
              <a:t>“I don’t want to take my meds.”</a:t>
            </a:r>
          </a:p>
          <a:p>
            <a:pPr marL="228600" lvl="0" indent="-228600">
              <a:buFont typeface="+mj-lt"/>
              <a:buAutoNum type="arabicPeriod"/>
            </a:pPr>
            <a:r>
              <a:rPr lang="en-US" sz="1200" b="1" i="1" kern="1200" dirty="0">
                <a:solidFill>
                  <a:schemeClr val="tx1"/>
                </a:solidFill>
                <a:effectLst/>
                <a:latin typeface="Arial" charset="0"/>
                <a:ea typeface="+mn-ea"/>
                <a:cs typeface="+mn-cs"/>
              </a:rPr>
              <a:t>“Marijuana is my medicine, and it’s legal anyway.”</a:t>
            </a:r>
          </a:p>
          <a:p>
            <a:pPr marL="228600" lvl="0" indent="-228600">
              <a:buFont typeface="+mj-lt"/>
              <a:buAutoNum type="arabicPeriod"/>
            </a:pPr>
            <a:r>
              <a:rPr lang="en-US" sz="1200" b="1" i="1" kern="1200" dirty="0">
                <a:solidFill>
                  <a:schemeClr val="tx1"/>
                </a:solidFill>
                <a:effectLst/>
                <a:latin typeface="Arial" charset="0"/>
                <a:ea typeface="+mn-ea"/>
                <a:cs typeface="+mn-cs"/>
              </a:rPr>
              <a:t>“All I want is help with housing. I don’t want treatment.”</a:t>
            </a:r>
          </a:p>
          <a:p>
            <a:pPr marL="228600" lvl="0" indent="-228600">
              <a:buFont typeface="+mj-lt"/>
              <a:buAutoNum type="arabicPeriod"/>
            </a:pPr>
            <a:r>
              <a:rPr lang="en-US" sz="1200" b="1" i="1" kern="1200" dirty="0">
                <a:solidFill>
                  <a:schemeClr val="tx1"/>
                </a:solidFill>
                <a:effectLst/>
                <a:latin typeface="Arial" charset="0"/>
                <a:ea typeface="+mn-ea"/>
                <a:cs typeface="+mn-cs"/>
              </a:rPr>
              <a:t>“I’m afraid to tell my family about my HIV status.”</a:t>
            </a:r>
          </a:p>
          <a:p>
            <a:pPr marL="228600" lvl="0" indent="-228600">
              <a:buFont typeface="+mj-lt"/>
              <a:buAutoNum type="arabicPeriod"/>
            </a:pPr>
            <a:r>
              <a:rPr lang="en-US" sz="1200" b="1" i="1" kern="1200" dirty="0">
                <a:solidFill>
                  <a:schemeClr val="tx1"/>
                </a:solidFill>
                <a:effectLst/>
                <a:latin typeface="Arial" charset="0"/>
                <a:ea typeface="+mn-ea"/>
                <a:cs typeface="+mn-cs"/>
              </a:rPr>
              <a:t>“The doctors say I need to exercise for my hypertension, but it’s difficult to start.”</a:t>
            </a:r>
          </a:p>
          <a:p>
            <a:pPr marL="228600" lvl="0" indent="-228600">
              <a:buFont typeface="+mj-lt"/>
              <a:buAutoNum type="arabicPeriod"/>
            </a:pPr>
            <a:r>
              <a:rPr lang="en-US" sz="1200" b="1" i="1" kern="1200" dirty="0">
                <a:solidFill>
                  <a:schemeClr val="tx1"/>
                </a:solidFill>
                <a:effectLst/>
                <a:latin typeface="Arial" charset="0"/>
                <a:ea typeface="+mn-ea"/>
                <a:cs typeface="+mn-cs"/>
              </a:rPr>
              <a:t>“I don’t know why I’m here”</a:t>
            </a:r>
          </a:p>
          <a:p>
            <a:pPr marL="228600" lvl="0" indent="-228600">
              <a:buFont typeface="+mj-lt"/>
              <a:buAutoNum type="arabicPeriod"/>
            </a:pPr>
            <a:r>
              <a:rPr lang="en-US" sz="1200" b="1" i="1" kern="1200" dirty="0">
                <a:solidFill>
                  <a:schemeClr val="tx1"/>
                </a:solidFill>
                <a:effectLst/>
                <a:latin typeface="Arial" charset="0"/>
                <a:ea typeface="+mn-ea"/>
                <a:cs typeface="+mn-cs"/>
              </a:rPr>
              <a:t>“I don’t have a drug problem. You cannot help me”</a:t>
            </a:r>
          </a:p>
          <a:p>
            <a:r>
              <a:rPr lang="en-US" sz="1200" b="1" i="1" kern="1200" dirty="0">
                <a:solidFill>
                  <a:schemeClr val="tx1"/>
                </a:solidFill>
                <a:effectLst/>
                <a:latin typeface="Arial" charset="0"/>
                <a:ea typeface="+mn-ea"/>
                <a:cs typeface="+mn-cs"/>
              </a:rPr>
              <a:t> </a:t>
            </a:r>
          </a:p>
          <a:p>
            <a:r>
              <a:rPr lang="en-US" sz="1200" b="1" i="1" kern="1200" dirty="0">
                <a:solidFill>
                  <a:schemeClr val="tx1"/>
                </a:solidFill>
                <a:effectLst/>
                <a:latin typeface="Arial" charset="0"/>
                <a:ea typeface="+mn-ea"/>
                <a:cs typeface="+mn-cs"/>
              </a:rPr>
              <a:t>For the de-brief, ask each group to share the client statement first and then share the open questions they developed. Also ask them why they chose questions. What information were they trying to gather?</a:t>
            </a:r>
          </a:p>
          <a:p>
            <a:pPr marL="628650" lvl="1" indent="-171450">
              <a:buFont typeface="Arial" panose="020B0604020202020204" pitchFamily="34" charset="0"/>
              <a:buChar char="•"/>
            </a:pPr>
            <a:r>
              <a:rPr lang="en-US" sz="1200" b="1" i="1" kern="1200" dirty="0">
                <a:solidFill>
                  <a:schemeClr val="tx1"/>
                </a:solidFill>
                <a:effectLst/>
                <a:latin typeface="Arial" charset="0"/>
                <a:ea typeface="+mn-ea"/>
                <a:cs typeface="+mn-cs"/>
              </a:rPr>
              <a:t>Trainer: Comment on them in context of the four MI principles</a:t>
            </a:r>
          </a:p>
          <a:p>
            <a:pPr marL="628650" lvl="1" indent="-171450">
              <a:buFont typeface="Arial" panose="020B0604020202020204" pitchFamily="34" charset="0"/>
              <a:buChar char="•"/>
            </a:pPr>
            <a:r>
              <a:rPr lang="en-US" sz="1200" b="1" i="1" kern="1200" dirty="0">
                <a:solidFill>
                  <a:schemeClr val="tx1"/>
                </a:solidFill>
                <a:effectLst/>
                <a:latin typeface="Arial" charset="0"/>
                <a:ea typeface="+mn-ea"/>
                <a:cs typeface="+mn-cs"/>
              </a:rPr>
              <a:t>You do not necessarily need to go around the entire room, especially if the training is large in size.</a:t>
            </a:r>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38</a:t>
            </a:fld>
            <a:endParaRPr lang="en-US"/>
          </a:p>
        </p:txBody>
      </p:sp>
    </p:spTree>
    <p:extLst>
      <p:ext uri="{BB962C8B-B14F-4D97-AF65-F5344CB8AC3E}">
        <p14:creationId xmlns:p14="http://schemas.microsoft.com/office/powerpoint/2010/main" val="97769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579563" y="722313"/>
            <a:ext cx="4156075" cy="3117850"/>
          </a:xfrm>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To start the discussion around affirmations, ask the participants “What are affirmations?” Try</a:t>
            </a:r>
            <a:r>
              <a:rPr lang="en-US" altLang="en-US" baseline="0" dirty="0"/>
              <a:t> to elicit the definition from them. Also ask the participants, “What is the purpose of using affirmations?” Use their descriptors to connect with the bullet points on the following slide.</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IMAGE CREDIT: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Purchased</a:t>
            </a:r>
            <a:r>
              <a:rPr lang="en-US" altLang="en-US" sz="1200" baseline="0" dirty="0"/>
              <a:t> Image, </a:t>
            </a:r>
            <a:r>
              <a:rPr lang="en-US" altLang="en-US" sz="1200" baseline="0" dirty="0" err="1"/>
              <a:t>n.d.</a:t>
            </a:r>
            <a:endParaRPr lang="en-US" altLang="en-US" sz="1200" dirty="0"/>
          </a:p>
          <a:p>
            <a:endParaRPr lang="en-US" altLang="en-US" dirty="0"/>
          </a:p>
        </p:txBody>
      </p:sp>
      <p:sp>
        <p:nvSpPr>
          <p:cNvPr id="3" name="Slide Number Placeholder 2"/>
          <p:cNvSpPr>
            <a:spLocks noGrp="1"/>
          </p:cNvSpPr>
          <p:nvPr>
            <p:ph type="sldNum" sz="quarter" idx="10"/>
          </p:nvPr>
        </p:nvSpPr>
        <p:spPr/>
        <p:txBody>
          <a:bodyPr/>
          <a:lstStyle/>
          <a:p>
            <a:pPr>
              <a:defRPr/>
            </a:pPr>
            <a:fld id="{EDE5165B-1C64-4CD4-8E75-0A16F1553D18}" type="slidenum">
              <a:rPr lang="en-US" smtClean="0"/>
              <a:pPr>
                <a:defRPr/>
              </a:pPr>
              <a:t>39</a:t>
            </a:fld>
            <a:endParaRPr lang="en-US"/>
          </a:p>
        </p:txBody>
      </p:sp>
    </p:spTree>
    <p:extLst>
      <p:ext uri="{BB962C8B-B14F-4D97-AF65-F5344CB8AC3E}">
        <p14:creationId xmlns:p14="http://schemas.microsoft.com/office/powerpoint/2010/main" val="394705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learning objectives that will be covered over the course of the day-long training.</a:t>
            </a:r>
          </a:p>
        </p:txBody>
      </p:sp>
      <p:sp>
        <p:nvSpPr>
          <p:cNvPr id="4" name="Slide Number Placeholder 3"/>
          <p:cNvSpPr>
            <a:spLocks noGrp="1"/>
          </p:cNvSpPr>
          <p:nvPr>
            <p:ph type="sldNum" sz="quarter" idx="5"/>
          </p:nvPr>
        </p:nvSpPr>
        <p:spPr/>
        <p:txBody>
          <a:bodyPr/>
          <a:lstStyle/>
          <a:p>
            <a:pPr>
              <a:defRPr/>
            </a:pPr>
            <a:fld id="{EDE5165B-1C64-4CD4-8E75-0A16F1553D18}" type="slidenum">
              <a:rPr lang="en-US" smtClean="0"/>
              <a:pPr>
                <a:defRPr/>
              </a:pPr>
              <a:t>4</a:t>
            </a:fld>
            <a:endParaRPr lang="en-US"/>
          </a:p>
        </p:txBody>
      </p:sp>
    </p:spTree>
    <p:extLst>
      <p:ext uri="{BB962C8B-B14F-4D97-AF65-F5344CB8AC3E}">
        <p14:creationId xmlns:p14="http://schemas.microsoft.com/office/powerpoint/2010/main" val="1969921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4142963" y="9119176"/>
            <a:ext cx="3170582" cy="480389"/>
          </a:xfrm>
          <a:prstGeom prst="rect">
            <a:avLst/>
          </a:prstGeom>
          <a:noFill/>
          <a:ln w="9525">
            <a:noFill/>
            <a:miter lim="800000"/>
            <a:headEnd/>
            <a:tailEnd/>
          </a:ln>
        </p:spPr>
        <p:txBody>
          <a:bodyPr lIns="94821" tIns="47410" rIns="94821" bIns="47410" anchor="b"/>
          <a:lstStyle/>
          <a:p>
            <a:pPr algn="r" defTabSz="948507" eaLnBrk="1" fontAlgn="auto" hangingPunct="1">
              <a:lnSpc>
                <a:spcPct val="100000"/>
              </a:lnSpc>
              <a:spcBef>
                <a:spcPts val="0"/>
              </a:spcBef>
              <a:spcAft>
                <a:spcPts val="0"/>
              </a:spcAft>
              <a:defRPr/>
            </a:pPr>
            <a:fld id="{C4BB14D1-9708-4C74-9F33-BCDBA6BE609C}" type="slidenum">
              <a:rPr lang="en-US" sz="1300" b="0" kern="0">
                <a:solidFill>
                  <a:sysClr val="windowText" lastClr="000000"/>
                </a:solidFill>
              </a:rPr>
              <a:pPr algn="r" defTabSz="948507" eaLnBrk="1" fontAlgn="auto" hangingPunct="1">
                <a:lnSpc>
                  <a:spcPct val="100000"/>
                </a:lnSpc>
                <a:spcBef>
                  <a:spcPts val="0"/>
                </a:spcBef>
                <a:spcAft>
                  <a:spcPts val="0"/>
                </a:spcAft>
                <a:defRPr/>
              </a:pPr>
              <a:t>40</a:t>
            </a:fld>
            <a:endParaRPr lang="en-US" sz="1300" b="0" kern="0" dirty="0">
              <a:solidFill>
                <a:sysClr val="windowText" lastClr="000000"/>
              </a:solidFill>
            </a:endParaRPr>
          </a:p>
        </p:txBody>
      </p:sp>
      <p:sp>
        <p:nvSpPr>
          <p:cNvPr id="177155" name="Rectangle 7"/>
          <p:cNvSpPr txBox="1">
            <a:spLocks noGrp="1" noChangeArrowheads="1"/>
          </p:cNvSpPr>
          <p:nvPr/>
        </p:nvSpPr>
        <p:spPr bwMode="auto">
          <a:xfrm>
            <a:off x="4144618" y="9120813"/>
            <a:ext cx="3170582" cy="480388"/>
          </a:xfrm>
          <a:prstGeom prst="rect">
            <a:avLst/>
          </a:prstGeom>
          <a:noFill/>
          <a:ln w="9525">
            <a:noFill/>
            <a:miter lim="800000"/>
            <a:headEnd/>
            <a:tailEnd/>
          </a:ln>
        </p:spPr>
        <p:txBody>
          <a:bodyPr lIns="94821" tIns="47410" rIns="94821" bIns="47410" anchor="b"/>
          <a:lstStyle/>
          <a:p>
            <a:pPr algn="r" defTabSz="948507" eaLnBrk="1" fontAlgn="auto" hangingPunct="1">
              <a:lnSpc>
                <a:spcPct val="100000"/>
              </a:lnSpc>
              <a:spcBef>
                <a:spcPts val="0"/>
              </a:spcBef>
              <a:spcAft>
                <a:spcPts val="0"/>
              </a:spcAft>
              <a:defRPr/>
            </a:pPr>
            <a:fld id="{7CA743AF-26AB-4E30-B3C6-C5AFE9E511C1}" type="slidenum">
              <a:rPr lang="en-US" sz="1300" b="0" kern="0">
                <a:solidFill>
                  <a:sysClr val="windowText" lastClr="000000"/>
                </a:solidFill>
                <a:latin typeface="Times New Roman" pitchFamily="18" charset="0"/>
              </a:rPr>
              <a:pPr algn="r" defTabSz="948507" eaLnBrk="1" fontAlgn="auto" hangingPunct="1">
                <a:lnSpc>
                  <a:spcPct val="100000"/>
                </a:lnSpc>
                <a:spcBef>
                  <a:spcPts val="0"/>
                </a:spcBef>
                <a:spcAft>
                  <a:spcPts val="0"/>
                </a:spcAft>
                <a:defRPr/>
              </a:pPr>
              <a:t>40</a:t>
            </a:fld>
            <a:endParaRPr lang="en-US" sz="1300" b="0" kern="0" dirty="0">
              <a:solidFill>
                <a:sysClr val="windowText" lastClr="000000"/>
              </a:solidFill>
              <a:latin typeface="Times New Roman" pitchFamily="18" charset="0"/>
            </a:endParaRPr>
          </a:p>
        </p:txBody>
      </p:sp>
      <p:sp>
        <p:nvSpPr>
          <p:cNvPr id="177156" name="Rectangle 2"/>
          <p:cNvSpPr>
            <a:spLocks noGrp="1" noRot="1" noChangeAspect="1" noChangeArrowheads="1" noTextEdit="1"/>
          </p:cNvSpPr>
          <p:nvPr>
            <p:ph type="sldImg"/>
          </p:nvPr>
        </p:nvSpPr>
        <p:spPr>
          <a:xfrm>
            <a:off x="1579563" y="768350"/>
            <a:ext cx="4156075" cy="3117850"/>
          </a:xfrm>
          <a:ln/>
        </p:spPr>
      </p:sp>
      <p:sp>
        <p:nvSpPr>
          <p:cNvPr id="177157" name="Rectangle 3"/>
          <p:cNvSpPr>
            <a:spLocks noGrp="1" noChangeArrowheads="1"/>
          </p:cNvSpPr>
          <p:nvPr>
            <p:ph type="body" idx="1"/>
          </p:nvPr>
        </p:nvSpPr>
        <p:spPr>
          <a:xfrm>
            <a:off x="975692" y="4561227"/>
            <a:ext cx="5363818" cy="4320212"/>
          </a:xfrm>
          <a:noFill/>
          <a:ln/>
        </p:spPr>
        <p:txBody>
          <a:bodyPr/>
          <a:lstStyle/>
          <a:p>
            <a:pPr eaLnBrk="1" hangingPunct="1"/>
            <a:r>
              <a:rPr lang="en-US" b="1" baseline="0" dirty="0"/>
              <a:t>KEY POINTS: </a:t>
            </a:r>
            <a:r>
              <a:rPr lang="en-US" baseline="0" dirty="0"/>
              <a:t>Affirmations highlight the client’s strengths, skills, or efforts they are making. They are powerful tools to build engagement and enhance the client’s self-efficacy. We are trying to help give the clients hope and beliefs in themselves.</a:t>
            </a:r>
          </a:p>
          <a:p>
            <a:pPr eaLnBrk="1" hangingPunct="1"/>
            <a:endParaRPr lang="en-US" baseline="0" dirty="0"/>
          </a:p>
          <a:p>
            <a:pPr eaLnBrk="1" hangingPunct="1"/>
            <a:r>
              <a:rPr lang="en-US" baseline="0" dirty="0"/>
              <a:t>Effective affirmations </a:t>
            </a:r>
            <a:r>
              <a:rPr lang="en-US" dirty="0"/>
              <a:t>comment on an enduring trait,</a:t>
            </a:r>
            <a:r>
              <a:rPr lang="en-US" baseline="0" dirty="0"/>
              <a:t> like being resourceful, smart, strong, or persistent. You can provide some specific examples to demonstrate how they should sound:</a:t>
            </a:r>
          </a:p>
          <a:p>
            <a:pPr marL="171450" indent="-171450" eaLnBrk="1" hangingPunct="1">
              <a:buFont typeface="Arial" panose="020B0604020202020204" pitchFamily="34" charset="0"/>
              <a:buChar char="•"/>
            </a:pPr>
            <a:r>
              <a:rPr lang="en-US" baseline="0" dirty="0"/>
              <a:t>“</a:t>
            </a:r>
            <a:r>
              <a:rPr lang="en-US" i="1" baseline="0" dirty="0"/>
              <a:t>No matter what challenges come up, you keep trying!</a:t>
            </a:r>
            <a:r>
              <a:rPr lang="en-US" baseline="0" dirty="0"/>
              <a:t>”</a:t>
            </a:r>
          </a:p>
          <a:p>
            <a:pPr marL="171450" indent="-171450" eaLnBrk="1" hangingPunct="1">
              <a:buFont typeface="Arial" panose="020B0604020202020204" pitchFamily="34" charset="0"/>
              <a:buChar char="•"/>
            </a:pPr>
            <a:r>
              <a:rPr lang="en-US" baseline="0" dirty="0"/>
              <a:t>“</a:t>
            </a:r>
            <a:r>
              <a:rPr lang="en-US" i="1" baseline="0" dirty="0"/>
              <a:t>Even when things are tough, you’re resourceful and find a way to make things work!</a:t>
            </a:r>
            <a:r>
              <a:rPr lang="en-US" baseline="0" dirty="0"/>
              <a:t>”</a:t>
            </a:r>
          </a:p>
          <a:p>
            <a:pPr marL="171450" indent="-171450" eaLnBrk="1" hangingPunct="1">
              <a:buFont typeface="Arial" panose="020B0604020202020204" pitchFamily="34" charset="0"/>
              <a:buChar char="•"/>
            </a:pPr>
            <a:r>
              <a:rPr lang="en-US" baseline="0" dirty="0"/>
              <a:t>“</a:t>
            </a:r>
            <a:r>
              <a:rPr lang="en-US" i="1" baseline="0" dirty="0"/>
              <a:t>You’ve put your family first and worked really hard to support them!</a:t>
            </a:r>
            <a:r>
              <a:rPr lang="en-US" baseline="0" dirty="0"/>
              <a:t>”</a:t>
            </a:r>
          </a:p>
          <a:p>
            <a:pPr marL="0" indent="0" eaLnBrk="1" hangingPunct="1">
              <a:buFont typeface="Arial" panose="020B0604020202020204" pitchFamily="34" charset="0"/>
              <a:buNone/>
            </a:pPr>
            <a:endParaRPr lang="en-US" baseline="0" dirty="0"/>
          </a:p>
          <a:p>
            <a:r>
              <a:rPr lang="en-US" b="1" baseline="0" dirty="0"/>
              <a:t>IMAGE CREDIT:</a:t>
            </a:r>
          </a:p>
          <a:p>
            <a:r>
              <a:rPr lang="en-US" baseline="0" dirty="0"/>
              <a:t>Adobe Stock, purchased image, 2019.</a:t>
            </a:r>
            <a:endParaRPr lang="en-US" dirty="0"/>
          </a:p>
        </p:txBody>
      </p:sp>
      <p:sp>
        <p:nvSpPr>
          <p:cNvPr id="3" name="Slide Number Placeholder 2"/>
          <p:cNvSpPr>
            <a:spLocks noGrp="1"/>
          </p:cNvSpPr>
          <p:nvPr>
            <p:ph type="sldNum" sz="quarter" idx="10"/>
          </p:nvPr>
        </p:nvSpPr>
        <p:spPr/>
        <p:txBody>
          <a:bodyPr/>
          <a:lstStyle/>
          <a:p>
            <a:pPr>
              <a:defRPr/>
            </a:pPr>
            <a:fld id="{EDE5165B-1C64-4CD4-8E75-0A16F1553D18}" type="slidenum">
              <a:rPr lang="en-US" smtClean="0"/>
              <a:pPr>
                <a:defRPr/>
              </a:pPr>
              <a:t>40</a:t>
            </a:fld>
            <a:endParaRPr lang="en-US"/>
          </a:p>
        </p:txBody>
      </p:sp>
    </p:spTree>
    <p:extLst>
      <p:ext uri="{BB962C8B-B14F-4D97-AF65-F5344CB8AC3E}">
        <p14:creationId xmlns:p14="http://schemas.microsoft.com/office/powerpoint/2010/main" val="42789213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r>
              <a:rPr lang="en-US" dirty="0"/>
              <a:t> Affirmations are a great way to enhance the client’s self efficacy. Affirmations are also a great tool to build rapport</a:t>
            </a:r>
            <a:r>
              <a:rPr lang="en-US" baseline="0" dirty="0"/>
              <a:t> and engage the clients. Emphasize the importance of being authentic and specific. </a:t>
            </a:r>
          </a:p>
          <a:p>
            <a:endParaRPr lang="en-US" baseline="0" dirty="0"/>
          </a:p>
          <a:p>
            <a:r>
              <a:rPr lang="en-US" baseline="0" dirty="0"/>
              <a:t>Many clients have had negative experiences in the treatment system and many have had previous failures in treatment. Affirmations are a great way to help get the clients engaged and hopeful for the future.</a:t>
            </a:r>
          </a:p>
          <a:p>
            <a:endParaRPr lang="en-US" baseline="0" dirty="0"/>
          </a:p>
          <a:p>
            <a:r>
              <a:rPr lang="en-US" baseline="0" dirty="0"/>
              <a:t>For the first bullet, it is important to draw a distinction between confidence (</a:t>
            </a:r>
            <a:r>
              <a:rPr lang="en-US" sz="1200" b="0" i="0" kern="1200" dirty="0">
                <a:solidFill>
                  <a:schemeClr val="tx1"/>
                </a:solidFill>
                <a:effectLst/>
                <a:latin typeface="Arial" charset="0"/>
                <a:ea typeface="+mn-ea"/>
                <a:cs typeface="+mn-cs"/>
              </a:rPr>
              <a:t>a feeling of self-assurance arising from one's appreciation of one's own abilities or qualities [general])</a:t>
            </a:r>
            <a:r>
              <a:rPr lang="en-US" sz="1200" b="0" i="0" kern="1200" baseline="0" dirty="0">
                <a:solidFill>
                  <a:schemeClr val="tx1"/>
                </a:solidFill>
                <a:effectLst/>
                <a:latin typeface="Arial" charset="0"/>
                <a:ea typeface="+mn-ea"/>
                <a:cs typeface="+mn-cs"/>
              </a:rPr>
              <a:t> and self-efficacy (belief in one's ability to succeed in specific situations or accomplish a task [specific to task]).  One can have confidence generally, but not feel self-efficacy about accomplishing a specific task.  Our goals is to increase the person’s belief that they have the specific skills/ability to accomplish their treatment/recovery goals.</a:t>
            </a:r>
            <a:endParaRPr lang="en-US" baseline="0"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41</a:t>
            </a:fld>
            <a:endParaRPr lang="en-US"/>
          </a:p>
        </p:txBody>
      </p:sp>
    </p:spTree>
    <p:extLst>
      <p:ext uri="{BB962C8B-B14F-4D97-AF65-F5344CB8AC3E}">
        <p14:creationId xmlns:p14="http://schemas.microsoft.com/office/powerpoint/2010/main" val="34125608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Read aloud these examples of using affirmations to enhance self-efficacy.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E5165B-1C64-4CD4-8E75-0A16F1553D1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84096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a:t>
            </a:r>
            <a:r>
              <a:rPr lang="en-US" dirty="0"/>
              <a:t> If you need some help in identifying possible affirmations, you can ask these questions to help elicit some of the client’s skills/strengths/efforts.</a:t>
            </a:r>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43</a:t>
            </a:fld>
            <a:endParaRPr lang="en-US"/>
          </a:p>
        </p:txBody>
      </p:sp>
    </p:spTree>
    <p:extLst>
      <p:ext uri="{BB962C8B-B14F-4D97-AF65-F5344CB8AC3E}">
        <p14:creationId xmlns:p14="http://schemas.microsoft.com/office/powerpoint/2010/main" val="757224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a:t>
            </a:r>
            <a:r>
              <a:rPr lang="en-US" dirty="0"/>
              <a:t> One important</a:t>
            </a:r>
            <a:r>
              <a:rPr lang="en-US" baseline="0" dirty="0"/>
              <a:t> purpose of affirmations is to reinforce positive behaviors that will help the client make changes. These are some examples of affirmations to help encourage positive efforts.</a:t>
            </a:r>
            <a:endParaRPr lang="en-US"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44</a:t>
            </a:fld>
            <a:endParaRPr lang="en-US"/>
          </a:p>
        </p:txBody>
      </p:sp>
    </p:spTree>
    <p:extLst>
      <p:ext uri="{BB962C8B-B14F-4D97-AF65-F5344CB8AC3E}">
        <p14:creationId xmlns:p14="http://schemas.microsoft.com/office/powerpoint/2010/main" val="1951031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r>
              <a:rPr lang="en-US" dirty="0"/>
              <a:t> This is</a:t>
            </a:r>
            <a:r>
              <a:rPr lang="en-US" baseline="0" dirty="0"/>
              <a:t> a list of possible affirmations. Remind participants that the more specific the affirmation is, the more effective it is. </a:t>
            </a:r>
            <a:r>
              <a:rPr lang="en-US" dirty="0"/>
              <a:t>Affirmations are a great way to enhance</a:t>
            </a:r>
            <a:r>
              <a:rPr lang="en-US" baseline="0" dirty="0"/>
              <a:t> the client’s self-efficacy by specifically pointing out an admirable characteristic or skill/strength the client has.</a:t>
            </a:r>
            <a:endParaRPr lang="en-US"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45</a:t>
            </a:fld>
            <a:endParaRPr lang="en-US"/>
          </a:p>
        </p:txBody>
      </p:sp>
    </p:spTree>
    <p:extLst>
      <p:ext uri="{BB962C8B-B14F-4D97-AF65-F5344CB8AC3E}">
        <p14:creationId xmlns:p14="http://schemas.microsoft.com/office/powerpoint/2010/main" val="88990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 </a:t>
            </a:r>
            <a:r>
              <a:rPr lang="en-US" dirty="0"/>
              <a:t>These are some open-ended questions that help the</a:t>
            </a:r>
            <a:r>
              <a:rPr lang="en-US" baseline="0" dirty="0"/>
              <a:t> client to think about successes that they may have had in the past. If the client is able to come up with examples, make sure to reinforce their identified strengths. </a:t>
            </a:r>
            <a:r>
              <a:rPr lang="en-US" dirty="0"/>
              <a:t>Many clients have experienced setbacks or obstacles</a:t>
            </a:r>
            <a:r>
              <a:rPr lang="en-US" baseline="0" dirty="0"/>
              <a:t> in their recovery that can lead to low self-efficacy. Highlighting successes, even small ones, can help enhance their self efficacy and hope.</a:t>
            </a:r>
            <a:endParaRPr lang="en-US"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46</a:t>
            </a:fld>
            <a:endParaRPr lang="en-US"/>
          </a:p>
        </p:txBody>
      </p:sp>
    </p:spTree>
    <p:extLst>
      <p:ext uri="{BB962C8B-B14F-4D97-AF65-F5344CB8AC3E}">
        <p14:creationId xmlns:p14="http://schemas.microsoft.com/office/powerpoint/2010/main" val="385078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a:t>
            </a:r>
            <a:r>
              <a:rPr lang="en-US" dirty="0"/>
              <a:t> Affirmations are an underutilized skill,</a:t>
            </a:r>
            <a:r>
              <a:rPr lang="en-US" baseline="0" dirty="0"/>
              <a:t> and we want to encourage people to use more affirmations in their conversations. However, the caveat is that affirmations should be thoughtful. Excessive praise can come off as inauthentic and can negatively affect the relationship with the client. Providers should be thoughtful with their affirmations.</a:t>
            </a:r>
          </a:p>
          <a:p>
            <a:endParaRPr lang="en-US" baseline="0" dirty="0"/>
          </a:p>
          <a:p>
            <a:r>
              <a:rPr lang="en-US" baseline="0" dirty="0"/>
              <a:t>The more specific and concrete the affirmation, the more effective they are. For example, “</a:t>
            </a:r>
            <a:r>
              <a:rPr lang="en-US" i="1" baseline="0" dirty="0"/>
              <a:t>Great job!</a:t>
            </a:r>
            <a:r>
              <a:rPr lang="en-US" baseline="0" dirty="0"/>
              <a:t>” isn’t necessarily bad, but you can make it better by being more specific. “</a:t>
            </a:r>
            <a:r>
              <a:rPr lang="en-US" i="1" baseline="0" dirty="0"/>
              <a:t>I know changing your diet hasn’t been easy, but you’ve done a great job at sticking with it this week!</a:t>
            </a:r>
            <a:r>
              <a:rPr lang="en-US" baseline="0" dirty="0"/>
              <a:t>”</a:t>
            </a:r>
            <a:endParaRPr lang="en-US"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47</a:t>
            </a:fld>
            <a:endParaRPr lang="en-US"/>
          </a:p>
        </p:txBody>
      </p:sp>
    </p:spTree>
    <p:extLst>
      <p:ext uri="{BB962C8B-B14F-4D97-AF65-F5344CB8AC3E}">
        <p14:creationId xmlns:p14="http://schemas.microsoft.com/office/powerpoint/2010/main" val="38774383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INSTRUCTIONS:</a:t>
            </a:r>
            <a:r>
              <a:rPr lang="en-US" b="1" i="0" baseline="0" dirty="0"/>
              <a:t> </a:t>
            </a:r>
            <a:r>
              <a:rPr lang="en-US" b="1" i="1" dirty="0"/>
              <a:t>Read</a:t>
            </a:r>
            <a:r>
              <a:rPr lang="en-US" b="1" i="1" baseline="0" dirty="0"/>
              <a:t> through the vignette. Divide the training participants into groups of 3-5. Give them 5-7 minutes to discuss how they might identify strengths of this individual if they were working with him. Debrief as a whole group and ask for volunteers to share some of the skills or strengths they highlighted.</a:t>
            </a:r>
            <a:endParaRPr lang="en-US" b="1" i="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A40FCB-08AF-4B6B-AAEC-E165D97B2B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7422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579563" y="722313"/>
            <a:ext cx="4156075" cy="3117850"/>
          </a:xfrm>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507">
              <a:defRPr/>
            </a:pPr>
            <a:r>
              <a:rPr lang="en-US" altLang="en-US" b="1" dirty="0"/>
              <a:t>INSTRUCTIONS:</a:t>
            </a:r>
            <a:r>
              <a:rPr lang="en-US" altLang="en-US" dirty="0"/>
              <a:t> </a:t>
            </a:r>
            <a:r>
              <a:rPr lang="en-US" altLang="en-US" b="1" i="1" dirty="0"/>
              <a:t>To start the discussion around reflections, ask the participants “What are reflections?” Try</a:t>
            </a:r>
            <a:r>
              <a:rPr lang="en-US" altLang="en-US" b="1" i="1" baseline="0" dirty="0"/>
              <a:t> to elicit the definition from them.  Reflections are paraphrasing statements of what the client says. It’s rephrasing or repeating the client statements.</a:t>
            </a:r>
          </a:p>
          <a:p>
            <a:pPr defTabSz="948507">
              <a:defRPr/>
            </a:pPr>
            <a:endParaRPr lang="en-US" altLang="en-US" baseline="0" dirty="0"/>
          </a:p>
          <a:p>
            <a:pPr defTabSz="948507">
              <a:defRPr/>
            </a:pPr>
            <a:r>
              <a:rPr lang="en-US" dirty="0"/>
              <a:t>Reflective</a:t>
            </a:r>
            <a:r>
              <a:rPr lang="en-US" baseline="0" dirty="0"/>
              <a:t> listening is an MI micro-skill that clinicians can use to express empathy with clients. </a:t>
            </a:r>
            <a:endParaRPr lang="en-US" altLang="en-US" baseline="0" dirty="0"/>
          </a:p>
          <a:p>
            <a:pPr defTabSz="948507">
              <a:defRPr/>
            </a:pPr>
            <a:endParaRPr lang="en-US" altLang="en-US" baseline="0" dirty="0"/>
          </a:p>
          <a:p>
            <a:pPr defTabSz="948507">
              <a:defRPr/>
            </a:pPr>
            <a:r>
              <a:rPr lang="en-US" altLang="en-US" b="1" i="1" baseline="0" dirty="0"/>
              <a:t>Also ask “Why are reflections useful?” Use their descriptors to connect with the bullet points on the following slide.</a:t>
            </a:r>
          </a:p>
          <a:p>
            <a:pPr defTabSz="948507">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IMAGE CREDIT: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Purchased</a:t>
            </a:r>
            <a:r>
              <a:rPr lang="en-US" altLang="en-US" sz="1200" baseline="0" dirty="0"/>
              <a:t> Image, </a:t>
            </a:r>
            <a:r>
              <a:rPr lang="en-US" altLang="en-US" sz="1200" baseline="0" dirty="0" err="1"/>
              <a:t>n.d.</a:t>
            </a:r>
            <a:endParaRPr lang="en-US" altLang="en-US" sz="1200" dirty="0"/>
          </a:p>
          <a:p>
            <a:pPr defTabSz="948507">
              <a:defRPr/>
            </a:pPr>
            <a:endParaRPr lang="en-US" altLang="en-US" baseline="0" dirty="0"/>
          </a:p>
          <a:p>
            <a:pPr defTabSz="948507">
              <a:defRPr/>
            </a:pPr>
            <a:endParaRPr lang="en-US" altLang="en-US" baseline="0" dirty="0"/>
          </a:p>
          <a:p>
            <a:pPr defTabSz="948507">
              <a:defRPr/>
            </a:pPr>
            <a:endParaRPr lang="en-US" altLang="en-US" dirty="0"/>
          </a:p>
          <a:p>
            <a:endParaRPr lang="en-US" altLang="en-US" dirty="0"/>
          </a:p>
        </p:txBody>
      </p:sp>
      <p:sp>
        <p:nvSpPr>
          <p:cNvPr id="3" name="Slide Number Placeholder 2"/>
          <p:cNvSpPr>
            <a:spLocks noGrp="1"/>
          </p:cNvSpPr>
          <p:nvPr>
            <p:ph type="sldNum" sz="quarter" idx="10"/>
          </p:nvPr>
        </p:nvSpPr>
        <p:spPr/>
        <p:txBody>
          <a:bodyPr/>
          <a:lstStyle/>
          <a:p>
            <a:pPr>
              <a:defRPr/>
            </a:pPr>
            <a:fld id="{EDE5165B-1C64-4CD4-8E75-0A16F1553D18}" type="slidenum">
              <a:rPr lang="en-US" smtClean="0"/>
              <a:pPr>
                <a:defRPr/>
              </a:pPr>
              <a:t>49</a:t>
            </a:fld>
            <a:endParaRPr lang="en-US"/>
          </a:p>
        </p:txBody>
      </p:sp>
    </p:spTree>
    <p:extLst>
      <p:ext uri="{BB962C8B-B14F-4D97-AF65-F5344CB8AC3E}">
        <p14:creationId xmlns:p14="http://schemas.microsoft.com/office/powerpoint/2010/main" val="198881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Rot="1" noChangeAspect="1" noChangeArrowheads="1" noTextEdit="1"/>
          </p:cNvSpPr>
          <p:nvPr>
            <p:ph type="sldImg"/>
          </p:nvPr>
        </p:nvSpPr>
        <p:spPr>
          <a:xfrm>
            <a:off x="1579563" y="762000"/>
            <a:ext cx="4156075" cy="311785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u="none" kern="1200" dirty="0">
                <a:solidFill>
                  <a:schemeClr val="tx1"/>
                </a:solidFill>
                <a:effectLst/>
                <a:latin typeface="Arial" charset="0"/>
                <a:ea typeface="+mn-ea"/>
                <a:cs typeface="+mn-cs"/>
              </a:rPr>
              <a:t>GROUP ACTIVITY</a:t>
            </a:r>
          </a:p>
          <a:p>
            <a:r>
              <a:rPr lang="en-US" sz="1200" b="1" u="sng" kern="1200" dirty="0">
                <a:solidFill>
                  <a:schemeClr val="tx1"/>
                </a:solidFill>
                <a:effectLst/>
                <a:latin typeface="Arial" charset="0"/>
                <a:ea typeface="+mn-ea"/>
                <a:cs typeface="+mn-cs"/>
              </a:rPr>
              <a:t>Purpose and Timeframe</a:t>
            </a:r>
            <a:r>
              <a:rPr lang="en-US" sz="1200" kern="1200" dirty="0">
                <a:solidFill>
                  <a:schemeClr val="tx1"/>
                </a:solidFill>
                <a:effectLst/>
                <a:latin typeface="Arial" charset="0"/>
                <a:ea typeface="+mn-ea"/>
                <a:cs typeface="+mn-cs"/>
              </a:rPr>
              <a:t>: The purpose of this group discussion is to engage participants about what motivation means to them. What does it mean for a patient or client to be motivated or not motivated? Can motivation be changed?</a:t>
            </a:r>
          </a:p>
          <a:p>
            <a:r>
              <a:rPr lang="en-US" sz="1200" kern="1200" dirty="0">
                <a:solidFill>
                  <a:schemeClr val="tx1"/>
                </a:solidFill>
                <a:effectLst/>
                <a:latin typeface="Arial" charset="0"/>
                <a:ea typeface="+mn-ea"/>
                <a:cs typeface="+mn-cs"/>
              </a:rPr>
              <a:t> </a:t>
            </a:r>
          </a:p>
          <a:p>
            <a:r>
              <a:rPr lang="en-GB" sz="1200" b="1" u="none" kern="1200" dirty="0">
                <a:solidFill>
                  <a:schemeClr val="tx1"/>
                </a:solidFill>
                <a:effectLst/>
                <a:latin typeface="Arial" charset="0"/>
                <a:ea typeface="+mn-ea"/>
                <a:cs typeface="+mn-cs"/>
              </a:rPr>
              <a:t>INSTRUCTIONS</a:t>
            </a:r>
            <a:r>
              <a:rPr lang="en-GB" sz="1200" kern="1200" dirty="0">
                <a:solidFill>
                  <a:schemeClr val="tx1"/>
                </a:solidFill>
                <a:effectLst/>
                <a:latin typeface="Arial" charset="0"/>
                <a:ea typeface="+mn-ea"/>
                <a:cs typeface="+mn-cs"/>
              </a:rPr>
              <a:t>:</a:t>
            </a:r>
            <a:r>
              <a:rPr lang="en-GB" sz="1200" kern="1200" baseline="0" dirty="0">
                <a:solidFill>
                  <a:schemeClr val="tx1"/>
                </a:solidFill>
                <a:effectLst/>
                <a:latin typeface="Arial" charset="0"/>
                <a:ea typeface="+mn-ea"/>
                <a:cs typeface="+mn-cs"/>
              </a:rPr>
              <a:t> </a:t>
            </a:r>
            <a:r>
              <a:rPr lang="en-GB" sz="1200" b="1" kern="1200" dirty="0">
                <a:solidFill>
                  <a:schemeClr val="tx1"/>
                </a:solidFill>
                <a:effectLst/>
                <a:latin typeface="Arial" charset="0"/>
                <a:ea typeface="+mn-ea"/>
                <a:cs typeface="+mn-cs"/>
              </a:rPr>
              <a:t>Depending on the size of the audience, this discussion should take </a:t>
            </a:r>
            <a:r>
              <a:rPr lang="en-GB" sz="1200" b="1" u="sng" kern="1200" dirty="0">
                <a:solidFill>
                  <a:schemeClr val="tx1"/>
                </a:solidFill>
                <a:effectLst/>
                <a:latin typeface="Arial" charset="0"/>
                <a:ea typeface="+mn-ea"/>
                <a:cs typeface="+mn-cs"/>
              </a:rPr>
              <a:t>no more than 5-8 minutes</a:t>
            </a:r>
            <a:r>
              <a:rPr lang="en-GB" sz="1200" b="1" kern="1200" dirty="0">
                <a:solidFill>
                  <a:schemeClr val="tx1"/>
                </a:solidFill>
                <a:effectLst/>
                <a:latin typeface="Arial" charset="0"/>
                <a:ea typeface="+mn-ea"/>
                <a:cs typeface="+mn-cs"/>
              </a:rPr>
              <a:t>. Consolidate and summarize the different perspectives, and be sure to include the conceptualization of motivation in MI as “a willingness to engage in and continue in change-directed behavior.” </a:t>
            </a:r>
          </a:p>
          <a:p>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This particular conceptualization sets the stage for the remainder of the day by recognizing that change is not all-or-nothing; it can be incremental and does not even have to result in a specific change behavior. The willingness to engage in change-directed behavior is still an important component of Motivational Interviewing. Summarize participant contributions and then give official definition of motivational interviewing (see below).</a:t>
            </a:r>
            <a:endParaRPr lang="en-US" sz="1200" kern="1200" dirty="0">
              <a:solidFill>
                <a:schemeClr val="tx1"/>
              </a:solidFill>
              <a:effectLst/>
              <a:latin typeface="Arial" charset="0"/>
              <a:ea typeface="+mn-ea"/>
              <a:cs typeface="+mn-cs"/>
            </a:endParaRPr>
          </a:p>
          <a:p>
            <a:pPr eaLnBrk="1" hangingPunct="1"/>
            <a:endParaRPr lang="en-GB" altLang="en-US" b="1" i="1" baseline="0" dirty="0"/>
          </a:p>
          <a:p>
            <a:pPr eaLnBrk="1" hangingPunct="1"/>
            <a:r>
              <a:rPr lang="en-GB" altLang="en-US" b="0" i="0" baseline="0" dirty="0"/>
              <a:t>Miller and </a:t>
            </a:r>
            <a:r>
              <a:rPr lang="en-GB" altLang="en-US" b="0" i="0" baseline="0" dirty="0" err="1"/>
              <a:t>Rollnick</a:t>
            </a:r>
            <a:r>
              <a:rPr lang="en-GB" altLang="en-US" b="0" i="0" baseline="0" dirty="0"/>
              <a:t> define motivational interviewing as: a collaborative, goal-oriented style of communication with particular attention to the language of change. It is designed to strengthen personal motivation for and commitment to a specific goal by eliciting and exploring the person’s own reasons for change within an atmosphere of acceptance and compassion (p. 29).</a:t>
            </a:r>
          </a:p>
          <a:p>
            <a:pPr eaLnBrk="1" hangingPunct="1"/>
            <a:endParaRPr lang="en-GB" altLang="en-US" b="0" i="0" baseline="0" dirty="0"/>
          </a:p>
          <a:p>
            <a:pPr eaLnBrk="1" hangingPunct="1"/>
            <a:r>
              <a:rPr lang="en-GB" altLang="en-US" b="1" i="0" baseline="0" dirty="0"/>
              <a:t>REFERENCE: </a:t>
            </a:r>
          </a:p>
          <a:p>
            <a:pPr eaLnBrk="1" hangingPunct="1"/>
            <a:r>
              <a:rPr lang="en-GB" altLang="en-US" b="0" i="0" baseline="0" dirty="0"/>
              <a:t>Miller, W.R., &amp; </a:t>
            </a:r>
            <a:r>
              <a:rPr lang="en-GB" altLang="en-US" b="0" i="0" baseline="0" dirty="0" err="1"/>
              <a:t>Rollnick</a:t>
            </a:r>
            <a:r>
              <a:rPr lang="en-GB" altLang="en-US" b="0" i="0" baseline="0" dirty="0"/>
              <a:t>, S. (2013). </a:t>
            </a:r>
            <a:r>
              <a:rPr lang="en-GB" altLang="en-US" b="0" i="1" baseline="0" dirty="0"/>
              <a:t>Motivational Interviewing: Helping People Change, 3</a:t>
            </a:r>
            <a:r>
              <a:rPr lang="en-GB" altLang="en-US" b="0" i="1" baseline="30000" dirty="0"/>
              <a:t>rd</a:t>
            </a:r>
            <a:r>
              <a:rPr lang="en-GB" altLang="en-US" b="0" i="1" baseline="0" dirty="0"/>
              <a:t> Edition</a:t>
            </a:r>
            <a:r>
              <a:rPr lang="en-GB" altLang="en-US" b="0" i="0" baseline="0" dirty="0"/>
              <a:t>. New York, NY: The Guilford Press.</a:t>
            </a:r>
          </a:p>
          <a:p>
            <a:pPr eaLnBrk="1" hangingPunct="1"/>
            <a:endParaRPr lang="en-GB" altLang="en-US" b="0" i="0" baseline="0" dirty="0"/>
          </a:p>
          <a:p>
            <a:pPr eaLnBrk="1" hangingPunct="1"/>
            <a:r>
              <a:rPr lang="en-GB" altLang="en-US" b="1" i="0" baseline="0" dirty="0"/>
              <a:t>IMAGE CREDIT:</a:t>
            </a:r>
          </a:p>
          <a:p>
            <a:pPr eaLnBrk="1" hangingPunct="1"/>
            <a:r>
              <a:rPr lang="en-GB" altLang="en-US" b="0" i="0" baseline="0" dirty="0"/>
              <a:t>Adobe Stock, purchased image, 2019.</a:t>
            </a:r>
          </a:p>
        </p:txBody>
      </p:sp>
      <p:sp>
        <p:nvSpPr>
          <p:cNvPr id="2" name="Slide Number Placeholder 1"/>
          <p:cNvSpPr>
            <a:spLocks noGrp="1"/>
          </p:cNvSpPr>
          <p:nvPr>
            <p:ph type="sldNum" sz="quarter" idx="10"/>
          </p:nvPr>
        </p:nvSpPr>
        <p:spPr/>
        <p:txBody>
          <a:bodyPr/>
          <a:lstStyle/>
          <a:p>
            <a:pPr>
              <a:defRPr/>
            </a:pPr>
            <a:fld id="{EDE5165B-1C64-4CD4-8E75-0A16F1553D18}" type="slidenum">
              <a:rPr lang="en-US" smtClean="0"/>
              <a:pPr>
                <a:defRPr/>
              </a:pPr>
              <a:t>5</a:t>
            </a:fld>
            <a:endParaRPr lang="en-US"/>
          </a:p>
        </p:txBody>
      </p:sp>
    </p:spTree>
    <p:extLst>
      <p:ext uri="{BB962C8B-B14F-4D97-AF65-F5344CB8AC3E}">
        <p14:creationId xmlns:p14="http://schemas.microsoft.com/office/powerpoint/2010/main" val="23108317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KEY POINTS:</a:t>
            </a:r>
            <a:r>
              <a:rPr lang="en-US" altLang="en-US" dirty="0"/>
              <a:t> Reflections are a great way to express</a:t>
            </a:r>
            <a:r>
              <a:rPr lang="en-US" altLang="en-US" baseline="0" dirty="0"/>
              <a:t> empathy and allow the client to feel heard. Reflections help to check our understanding of what the client said. Reflections are also a great way to highlight the client’s own motivation, e.g. “</a:t>
            </a:r>
            <a:r>
              <a:rPr lang="en-US" altLang="en-US" i="1" baseline="0" dirty="0"/>
              <a:t>You’ve thought a lot about the importance of cutting back on your drinking.</a:t>
            </a:r>
            <a:r>
              <a:rPr lang="en-US" altLang="en-US" baseline="0" dirty="0"/>
              <a:t>”</a:t>
            </a:r>
            <a:endParaRPr lang="en-US" altLang="en-US" dirty="0"/>
          </a:p>
        </p:txBody>
      </p:sp>
      <p:sp>
        <p:nvSpPr>
          <p:cNvPr id="2" name="Slide Number Placeholder 1"/>
          <p:cNvSpPr>
            <a:spLocks noGrp="1"/>
          </p:cNvSpPr>
          <p:nvPr>
            <p:ph type="sldNum" sz="quarter" idx="10"/>
          </p:nvPr>
        </p:nvSpPr>
        <p:spPr/>
        <p:txBody>
          <a:bodyPr/>
          <a:lstStyle/>
          <a:p>
            <a:pPr>
              <a:defRPr/>
            </a:pPr>
            <a:fld id="{EDE5165B-1C64-4CD4-8E75-0A16F1553D18}" type="slidenum">
              <a:rPr lang="en-US" smtClean="0"/>
              <a:pPr>
                <a:defRPr/>
              </a:pPr>
              <a:t>50</a:t>
            </a:fld>
            <a:endParaRPr lang="en-US"/>
          </a:p>
        </p:txBody>
      </p:sp>
    </p:spTree>
    <p:extLst>
      <p:ext uri="{BB962C8B-B14F-4D97-AF65-F5344CB8AC3E}">
        <p14:creationId xmlns:p14="http://schemas.microsoft.com/office/powerpoint/2010/main" val="3065863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n-ea"/>
                <a:cs typeface="+mn-cs"/>
              </a:rPr>
              <a:t>KEY POINTS: </a:t>
            </a:r>
            <a:r>
              <a:rPr lang="en-US" sz="1200" kern="1200" dirty="0">
                <a:solidFill>
                  <a:schemeClr val="tx1"/>
                </a:solidFill>
                <a:effectLst/>
                <a:latin typeface="Arial" charset="0"/>
                <a:ea typeface="+mn-ea"/>
                <a:cs typeface="+mn-cs"/>
              </a:rPr>
              <a:t>This diagram depicts the four components of the communication cycle. In order to have accurate empathy, one must check</a:t>
            </a:r>
            <a:r>
              <a:rPr lang="en-US" sz="1200" kern="1200" baseline="0" dirty="0">
                <a:solidFill>
                  <a:schemeClr val="tx1"/>
                </a:solidFill>
                <a:effectLst/>
                <a:latin typeface="Arial" charset="0"/>
                <a:ea typeface="+mn-ea"/>
                <a:cs typeface="+mn-cs"/>
              </a:rPr>
              <a:t> in to see if “what the client means” is the same thing as “what the clinician thinks they heard.” </a:t>
            </a:r>
            <a:r>
              <a:rPr lang="en-US" sz="1200" kern="1200" dirty="0">
                <a:solidFill>
                  <a:schemeClr val="tx1"/>
                </a:solidFill>
                <a:effectLst/>
                <a:latin typeface="Arial" charset="0"/>
                <a:ea typeface="+mn-ea"/>
                <a:cs typeface="+mn-cs"/>
              </a:rPr>
              <a:t>You</a:t>
            </a:r>
            <a:r>
              <a:rPr lang="en-US" sz="1200" kern="1200" baseline="0" dirty="0">
                <a:solidFill>
                  <a:schemeClr val="tx1"/>
                </a:solidFill>
                <a:effectLst/>
                <a:latin typeface="Arial" charset="0"/>
                <a:ea typeface="+mn-ea"/>
                <a:cs typeface="+mn-cs"/>
              </a:rPr>
              <a:t> should read through the components individually and then make the key points below.</a:t>
            </a:r>
            <a:endParaRPr lang="en-US" sz="1200"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Reflections are a great tool to check your understanding of what the client says. They help to figure out if what you heard is what the client meant. Essentially, you are asking “Is this what you mean?”</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At least three places exist where communication can go wrong in getting from 1 to 4 in the diagram included on the slide:</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Speaker doesn’t say exactly what they mean</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Listener doesn’t hear accurately</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Listener interprets what is said differently from what is meant</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Reflective listening is designed to connect what</a:t>
            </a:r>
            <a:r>
              <a:rPr lang="en-US" sz="1200" kern="1200" baseline="0" dirty="0">
                <a:solidFill>
                  <a:schemeClr val="tx1"/>
                </a:solidFill>
                <a:effectLst/>
                <a:latin typeface="Arial" charset="0"/>
                <a:ea typeface="+mn-ea"/>
                <a:cs typeface="+mn-cs"/>
              </a:rPr>
              <a:t> the client means to what the clinician think they heard. </a:t>
            </a:r>
            <a:r>
              <a:rPr lang="en-US" sz="1200" kern="1200" dirty="0">
                <a:solidFill>
                  <a:schemeClr val="tx1"/>
                </a:solidFill>
                <a:effectLst/>
                <a:latin typeface="Arial" charset="0"/>
                <a:ea typeface="+mn-ea"/>
                <a:cs typeface="+mn-cs"/>
              </a:rPr>
              <a:t>It helps us make sure you are on the same page with the client.</a:t>
            </a:r>
          </a:p>
          <a:p>
            <a:endParaRPr lang="en-US" dirty="0"/>
          </a:p>
        </p:txBody>
      </p:sp>
      <p:sp>
        <p:nvSpPr>
          <p:cNvPr id="4" name="Slide Number Placeholder 3"/>
          <p:cNvSpPr>
            <a:spLocks noGrp="1"/>
          </p:cNvSpPr>
          <p:nvPr>
            <p:ph type="sldNum" sz="quarter" idx="10"/>
          </p:nvPr>
        </p:nvSpPr>
        <p:spPr/>
        <p:txBody>
          <a:bodyPr/>
          <a:lstStyle/>
          <a:p>
            <a:pPr>
              <a:defRPr/>
            </a:pPr>
            <a:fld id="{EDE5165B-1C64-4CD4-8E75-0A16F1553D18}" type="slidenum">
              <a:rPr lang="en-US" smtClean="0"/>
              <a:pPr>
                <a:defRPr/>
              </a:pPr>
              <a:t>51</a:t>
            </a:fld>
            <a:endParaRPr lang="en-US"/>
          </a:p>
        </p:txBody>
      </p:sp>
    </p:spTree>
    <p:extLst>
      <p:ext uri="{BB962C8B-B14F-4D97-AF65-F5344CB8AC3E}">
        <p14:creationId xmlns:p14="http://schemas.microsoft.com/office/powerpoint/2010/main" val="36784642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slide serves</a:t>
            </a:r>
            <a:r>
              <a:rPr lang="en-US" baseline="0" dirty="0"/>
              <a:t> as a transition to introducing in more detail the micro-skill Reflective Listening. </a:t>
            </a:r>
            <a:endParaRPr lang="en-US" dirty="0"/>
          </a:p>
          <a:p>
            <a:endParaRPr lang="en-US" dirty="0"/>
          </a:p>
          <a:p>
            <a:r>
              <a:rPr lang="en-US" dirty="0"/>
              <a:t>Reflections are a way for</a:t>
            </a:r>
            <a:r>
              <a:rPr lang="en-US" baseline="0" dirty="0"/>
              <a:t> us to better empathize with our clients. They shouldn’t be used to help us try to fix the problem for them. The following video helps to highlight what we are trying to avoid.</a:t>
            </a:r>
          </a:p>
          <a:p>
            <a:endParaRPr lang="en-US" baseline="0" dirty="0"/>
          </a:p>
          <a:p>
            <a:r>
              <a:rPr lang="en-US" baseline="0" dirty="0"/>
              <a:t>This transition sets the stage for the “</a:t>
            </a:r>
            <a:r>
              <a:rPr lang="en-US" i="1" baseline="0" dirty="0"/>
              <a:t>It’s not About the Nail</a:t>
            </a:r>
            <a:r>
              <a:rPr lang="en-US" baseline="0" dirty="0"/>
              <a:t>” video on the next slide.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DE5165B-1C64-4CD4-8E75-0A16F1553D18}" type="slidenum">
              <a:rPr lang="en-US" smtClean="0"/>
              <a:pPr>
                <a:defRPr/>
              </a:pPr>
              <a:t>52</a:t>
            </a:fld>
            <a:endParaRPr lang="en-US"/>
          </a:p>
        </p:txBody>
      </p:sp>
    </p:spTree>
    <p:extLst>
      <p:ext uri="{BB962C8B-B14F-4D97-AF65-F5344CB8AC3E}">
        <p14:creationId xmlns:p14="http://schemas.microsoft.com/office/powerpoint/2010/main" val="3331321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Arial" charset="0"/>
                <a:ea typeface="+mn-ea"/>
                <a:cs typeface="+mn-cs"/>
              </a:rPr>
              <a:t>Purpose and Timeframe</a:t>
            </a:r>
            <a:r>
              <a:rPr lang="en-US" sz="1200" b="1" kern="1200" dirty="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 The purpose of the video is to demonstrate the power of reflections. This activity should take no more than 5-7 minutes, </a:t>
            </a:r>
            <a:r>
              <a:rPr lang="en-GB" sz="1200" kern="1200" dirty="0">
                <a:solidFill>
                  <a:schemeClr val="tx1"/>
                </a:solidFill>
                <a:effectLst/>
                <a:latin typeface="Arial" charset="0"/>
                <a:ea typeface="+mn-ea"/>
                <a:cs typeface="+mn-cs"/>
              </a:rPr>
              <a:t>including a quick de-brief to discuss participants’ impressions of the video. </a:t>
            </a:r>
            <a:r>
              <a:rPr lang="en-US" sz="1200" kern="1200" dirty="0">
                <a:solidFill>
                  <a:schemeClr val="tx1"/>
                </a:solidFill>
                <a:effectLst/>
                <a:latin typeface="Arial" charset="0"/>
                <a:ea typeface="+mn-ea"/>
                <a:cs typeface="+mn-cs"/>
              </a:rPr>
              <a:t>Be sure to practice with the video ahead of time, so you can be certain that it will play as intended. When setting up the video, ask participants to write down their general reaction of the conversation that ensues between the man and woman (the good and not so good elements of the conversation), and also ask them to think about the question “Why do we want to avoid trying to fix the problem for the client.”</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Reflections are a tool to help clients feel heard and understood. It demonstrates that we are listening and curious about their perspectives. Reflections can help us meet the client where he/she is are. They demonstrate the collaborative nature of the conversation.</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Video Title: “It’s Not about the Nail” (1:40 in duration). Be sure to practice with the video ahead of time. </a:t>
            </a:r>
            <a:r>
              <a:rPr lang="en-US" sz="1200" b="1" kern="1200" dirty="0">
                <a:solidFill>
                  <a:schemeClr val="tx1"/>
                </a:solidFill>
                <a:effectLst/>
                <a:latin typeface="Arial" charset="0"/>
                <a:ea typeface="+mn-ea"/>
                <a:cs typeface="+mn-cs"/>
              </a:rPr>
              <a:t>The video will play automatically on mouse click. </a:t>
            </a:r>
            <a:r>
              <a:rPr lang="en-US" sz="1200" kern="1200" dirty="0">
                <a:solidFill>
                  <a:schemeClr val="tx1"/>
                </a:solidFill>
                <a:effectLst/>
                <a:latin typeface="Arial" charset="0"/>
                <a:ea typeface="+mn-ea"/>
                <a:cs typeface="+mn-cs"/>
              </a:rPr>
              <a:t>If the video does not play, you may have to add it from the file. You can do this by going to “Insert </a:t>
            </a:r>
            <a:r>
              <a:rPr lang="en-US" sz="1200" kern="1200" dirty="0">
                <a:solidFill>
                  <a:schemeClr val="tx1"/>
                </a:solidFill>
                <a:effectLst/>
                <a:latin typeface="Arial" charset="0"/>
                <a:ea typeface="+mn-ea"/>
                <a:cs typeface="+mn-cs"/>
                <a:sym typeface="Wingdings" panose="05000000000000000000" pitchFamily="2" charset="2"/>
              </a:rPr>
              <a:t></a:t>
            </a:r>
            <a:r>
              <a:rPr lang="en-US" sz="1200" kern="1200" dirty="0">
                <a:solidFill>
                  <a:schemeClr val="tx1"/>
                </a:solidFill>
                <a:effectLst/>
                <a:latin typeface="Arial" charset="0"/>
                <a:ea typeface="+mn-ea"/>
                <a:cs typeface="+mn-cs"/>
              </a:rPr>
              <a:t> Video </a:t>
            </a:r>
            <a:r>
              <a:rPr lang="en-US" sz="1200" kern="1200" dirty="0">
                <a:solidFill>
                  <a:schemeClr val="tx1"/>
                </a:solidFill>
                <a:effectLst/>
                <a:latin typeface="Arial" charset="0"/>
                <a:ea typeface="+mn-ea"/>
                <a:cs typeface="+mn-cs"/>
                <a:sym typeface="Wingdings" panose="05000000000000000000" pitchFamily="2" charset="2"/>
              </a:rPr>
              <a:t></a:t>
            </a:r>
            <a:r>
              <a:rPr lang="en-US" sz="1200" kern="1200" dirty="0">
                <a:solidFill>
                  <a:schemeClr val="tx1"/>
                </a:solidFill>
                <a:effectLst/>
                <a:latin typeface="Arial" charset="0"/>
                <a:ea typeface="+mn-ea"/>
                <a:cs typeface="+mn-cs"/>
              </a:rPr>
              <a:t> Video from File (or Video from My PC)” Locate the file on your computer to add it to the slide.</a:t>
            </a:r>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53</a:t>
            </a:fld>
            <a:endParaRPr lang="en-US"/>
          </a:p>
        </p:txBody>
      </p:sp>
    </p:spTree>
    <p:extLst>
      <p:ext uri="{BB962C8B-B14F-4D97-AF65-F5344CB8AC3E}">
        <p14:creationId xmlns:p14="http://schemas.microsoft.com/office/powerpoint/2010/main" val="7246244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identifies the three types of reflections. The following slides include detailed definitions. In</a:t>
            </a:r>
            <a:r>
              <a:rPr lang="en-US" baseline="0" dirty="0"/>
              <a:t> this training, complex reflections and amplified reflections are combined into category #2 above.</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IMAGE CREDIT: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Purchased</a:t>
            </a:r>
            <a:r>
              <a:rPr lang="en-US" altLang="en-US" sz="1200" baseline="0" dirty="0"/>
              <a:t> Image, </a:t>
            </a:r>
            <a:r>
              <a:rPr lang="en-US" altLang="en-US" sz="1200" baseline="0" dirty="0" err="1"/>
              <a:t>n.d.</a:t>
            </a:r>
            <a:endParaRPr lang="en-US" altLang="en-US" sz="1200" dirty="0"/>
          </a:p>
          <a:p>
            <a:endParaRPr lang="en-US"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54</a:t>
            </a:fld>
            <a:endParaRPr lang="en-US"/>
          </a:p>
        </p:txBody>
      </p:sp>
    </p:spTree>
    <p:extLst>
      <p:ext uri="{BB962C8B-B14F-4D97-AF65-F5344CB8AC3E}">
        <p14:creationId xmlns:p14="http://schemas.microsoft.com/office/powerpoint/2010/main" val="21882707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KEY POINTS:</a:t>
            </a:r>
            <a:r>
              <a:rPr lang="en-US" altLang="en-US" dirty="0"/>
              <a:t> Simple reflections re-state what the client said using</a:t>
            </a:r>
            <a:r>
              <a:rPr lang="en-US" altLang="en-US" baseline="0" dirty="0"/>
              <a:t> the same words or a basic paraphrase. They stick very closely to the content of what the participant had said. Demonstrate a simple reflection using the following example (or use one of your own):</a:t>
            </a:r>
          </a:p>
          <a:p>
            <a:endParaRPr lang="en-US" altLang="en-US" baseline="0" dirty="0"/>
          </a:p>
          <a:p>
            <a:r>
              <a:rPr lang="en-US" altLang="en-US" u="sng" baseline="0" dirty="0"/>
              <a:t>Client:</a:t>
            </a:r>
            <a:r>
              <a:rPr lang="en-US" altLang="en-US" u="none" baseline="0" dirty="0"/>
              <a:t> “</a:t>
            </a:r>
            <a:r>
              <a:rPr lang="en-US" altLang="en-US" i="1" u="none" baseline="0" dirty="0"/>
              <a:t>I’m worried about what my friends will think if I quit smoking marijuana.</a:t>
            </a:r>
            <a:r>
              <a:rPr lang="en-US" altLang="en-US" u="none" baseline="0" dirty="0"/>
              <a:t>”</a:t>
            </a:r>
          </a:p>
          <a:p>
            <a:endParaRPr lang="en-US" altLang="en-US" u="sng" baseline="0" dirty="0"/>
          </a:p>
          <a:p>
            <a:r>
              <a:rPr lang="en-US" altLang="en-US" u="sng" baseline="0" dirty="0"/>
              <a:t>Interviewer</a:t>
            </a:r>
            <a:r>
              <a:rPr lang="en-US" altLang="en-US" u="none" baseline="0" dirty="0"/>
              <a:t>: “</a:t>
            </a:r>
            <a:r>
              <a:rPr lang="en-US" altLang="en-US" i="1" u="none" baseline="0" dirty="0"/>
              <a:t>You’re concerned about your friends’ reaction if you quit smoking.</a:t>
            </a:r>
            <a:r>
              <a:rPr lang="en-US" altLang="en-US" u="none" baseline="0" dirty="0"/>
              <a:t>” </a:t>
            </a:r>
            <a:endParaRPr lang="en-US" altLang="en-US" u="sng" baseline="0" dirty="0"/>
          </a:p>
          <a:p>
            <a:endParaRPr lang="en-US" altLang="en-US" baseline="0" dirty="0"/>
          </a:p>
          <a:p>
            <a:r>
              <a:rPr lang="en-US" altLang="en-US" b="1" i="0" baseline="0" dirty="0"/>
              <a:t>INSTRUCTIONS: </a:t>
            </a:r>
            <a:r>
              <a:rPr lang="en-US" altLang="en-US" b="1" i="1" baseline="0" dirty="0"/>
              <a:t>After demonstrating a simple reflection, read the client example on the slide above and ask the participants to come up with a simple reflection. You can ask for more than one participant to provide a simple reflection.</a:t>
            </a:r>
          </a:p>
          <a:p>
            <a:endParaRPr lang="en-US" altLang="en-US" baseline="0" dirty="0"/>
          </a:p>
          <a:p>
            <a:r>
              <a:rPr lang="en-US" altLang="en-US" baseline="0" dirty="0"/>
              <a:t>Simple reflections are good for two things: (1) to confirm what you heard is correct; and (2) to get “unstuck” – reflect back the last thing you heard to buy yourself a few seconds to figure out what to say next. They can also elicit the client to elaborate or tell you more about what they are saying.</a:t>
            </a:r>
          </a:p>
        </p:txBody>
      </p:sp>
      <p:sp>
        <p:nvSpPr>
          <p:cNvPr id="3" name="Slide Number Placeholder 2"/>
          <p:cNvSpPr>
            <a:spLocks noGrp="1"/>
          </p:cNvSpPr>
          <p:nvPr>
            <p:ph type="sldNum" sz="quarter" idx="10"/>
          </p:nvPr>
        </p:nvSpPr>
        <p:spPr/>
        <p:txBody>
          <a:bodyPr/>
          <a:lstStyle/>
          <a:p>
            <a:pPr>
              <a:defRPr/>
            </a:pPr>
            <a:fld id="{EDE5165B-1C64-4CD4-8E75-0A16F1553D18}" type="slidenum">
              <a:rPr lang="en-US" smtClean="0"/>
              <a:pPr>
                <a:defRPr/>
              </a:pPr>
              <a:t>55</a:t>
            </a:fld>
            <a:endParaRPr lang="en-US"/>
          </a:p>
        </p:txBody>
      </p:sp>
    </p:spTree>
    <p:extLst>
      <p:ext uri="{BB962C8B-B14F-4D97-AF65-F5344CB8AC3E}">
        <p14:creationId xmlns:p14="http://schemas.microsoft.com/office/powerpoint/2010/main" val="7576014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POINT:</a:t>
            </a:r>
            <a:r>
              <a:rPr lang="en-US" baseline="0" dirty="0"/>
              <a:t> </a:t>
            </a:r>
            <a:r>
              <a:rPr lang="en-US" dirty="0"/>
              <a:t>According</a:t>
            </a:r>
            <a:r>
              <a:rPr lang="en-US" baseline="0" dirty="0"/>
              <a:t> to Miller and Rollnick, a complex reflection adds some meaning or emphasis to what the person has said (beyond surface level), making a guess about the unspoken content or what might come next (continuing the thought or highlighting the underlying emotion of the statement). Making a bit of a guess and continuing the thought/adding emphasis often adds momentum to the exploration process. You’re using what you know about the client and your conversation to reflect the emotion underneath the statement. Complex reflections are a great tool to take a conversation to a deeper, more emotional level. More complex reflections tend to move the conversation forward. Making guesses like this in the form of reflective statements can feel uncomfortable at first, but it usually does facilitate communication and understanding. It is important not to jump too far in guessing what the person means. This is a judgment call, and if your guess is too far off, you will see it in the person’s response.</a:t>
            </a:r>
          </a:p>
          <a:p>
            <a:endParaRPr lang="en-US" baseline="0" dirty="0"/>
          </a:p>
          <a:p>
            <a:r>
              <a:rPr lang="en-US" baseline="0" dirty="0"/>
              <a:t>You’re asking yourself “How is the client feeling about this?” or “What do they really mean by this?” Instead of asking the question, you make an educated guess and reflect it to the client as a statement. Provide a demonstration to show the skill in action:</a:t>
            </a:r>
          </a:p>
          <a:p>
            <a:endParaRPr lang="en-US" baseline="0" dirty="0"/>
          </a:p>
          <a:p>
            <a:r>
              <a:rPr lang="en-US" u="sng" baseline="0" dirty="0"/>
              <a:t>Client:</a:t>
            </a:r>
            <a:r>
              <a:rPr lang="en-US" u="none" baseline="0" dirty="0"/>
              <a:t> “I’ve quit smoking before, and I know it’s really hard.”</a:t>
            </a:r>
          </a:p>
          <a:p>
            <a:endParaRPr lang="en-US" u="sng" baseline="0" dirty="0"/>
          </a:p>
          <a:p>
            <a:r>
              <a:rPr lang="en-US" u="sng" baseline="0" dirty="0"/>
              <a:t>Interviewer</a:t>
            </a:r>
            <a:r>
              <a:rPr lang="en-US" u="none" baseline="0" dirty="0"/>
              <a:t>: “You’re worried you might fail if you try to quit smoking.”</a:t>
            </a:r>
            <a:endParaRPr lang="en-US" u="sng" baseline="0" dirty="0"/>
          </a:p>
          <a:p>
            <a:endParaRPr lang="en-US" baseline="0" dirty="0"/>
          </a:p>
          <a:p>
            <a:r>
              <a:rPr lang="en-US" baseline="0" dirty="0"/>
              <a:t>Reflections are statements by definition. Be mindful of your tone of voice at the end of the statement. If your tone rises up, your statement will sound like a question instead. Demonstrate how this sounds.</a:t>
            </a:r>
          </a:p>
          <a:p>
            <a:endParaRPr lang="en-US" baseline="0" dirty="0"/>
          </a:p>
          <a:p>
            <a:r>
              <a:rPr lang="en-US" b="1" baseline="0" dirty="0"/>
              <a:t>IMAGE CREDIT:</a:t>
            </a:r>
          </a:p>
          <a:p>
            <a:r>
              <a:rPr lang="en-US" baseline="0" dirty="0"/>
              <a:t>Adobe Stock, purchased image, 2019.</a:t>
            </a:r>
            <a:endParaRPr lang="en-US"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56</a:t>
            </a:fld>
            <a:endParaRPr lang="en-US"/>
          </a:p>
        </p:txBody>
      </p:sp>
    </p:spTree>
    <p:extLst>
      <p:ext uri="{BB962C8B-B14F-4D97-AF65-F5344CB8AC3E}">
        <p14:creationId xmlns:p14="http://schemas.microsoft.com/office/powerpoint/2010/main" val="12096630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This slide demonstrates</a:t>
            </a:r>
            <a:r>
              <a:rPr lang="en-US" b="0" baseline="0" dirty="0"/>
              <a:t> the process of forming a complex reflection. It starts with an example of something a client might say, and proceeds through how to form the complex reflection. </a:t>
            </a:r>
          </a:p>
          <a:p>
            <a:endParaRPr lang="en-US" b="0" baseline="0" dirty="0"/>
          </a:p>
          <a:p>
            <a:r>
              <a:rPr lang="en-US" b="1" i="0" baseline="0" dirty="0"/>
              <a:t>INSTRUCTIONS: </a:t>
            </a:r>
            <a:r>
              <a:rPr lang="en-US" b="1" i="1" baseline="0" dirty="0"/>
              <a:t>Start presenting the slide by saying, “Here is an example of the thought process of creating a complex reflection. Then read the bullets step by step to walk the participants through the process. </a:t>
            </a:r>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57</a:t>
            </a:fld>
            <a:endParaRPr lang="en-US"/>
          </a:p>
        </p:txBody>
      </p:sp>
    </p:spTree>
    <p:extLst>
      <p:ext uri="{BB962C8B-B14F-4D97-AF65-F5344CB8AC3E}">
        <p14:creationId xmlns:p14="http://schemas.microsoft.com/office/powerpoint/2010/main" val="6465611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r>
              <a:rPr lang="en-US" b="1" dirty="0"/>
              <a:t>KEY POINTS:</a:t>
            </a:r>
            <a:r>
              <a:rPr lang="en-US" dirty="0"/>
              <a:t> Double-sided</a:t>
            </a:r>
            <a:r>
              <a:rPr lang="en-US" baseline="0" dirty="0"/>
              <a:t> reflections help to highlight the client’s ambivalence, and help us arrange the conversation to encourage positive talk about change. When you use a double-sided reflection, you want to end on the side of change. The setup is: “On the one hand (insert sustain talk), and on the other hand (insert change talk).” </a:t>
            </a:r>
          </a:p>
          <a:p>
            <a:pPr defTabSz="914266"/>
            <a:endParaRPr lang="en-US" baseline="0" dirty="0"/>
          </a:p>
          <a:p>
            <a:pPr defTabSz="914266"/>
            <a:r>
              <a:rPr lang="en-US" dirty="0"/>
              <a:t>Double-sided</a:t>
            </a:r>
            <a:r>
              <a:rPr lang="en-US" baseline="0" dirty="0"/>
              <a:t> reflections demonstrate the importance of ending on the side of change by giving an example of what happens if you end on the sustain talk.</a:t>
            </a:r>
          </a:p>
          <a:p>
            <a:pPr lvl="1" defTabSz="914266"/>
            <a:r>
              <a:rPr lang="en-US" u="sng" baseline="0" dirty="0"/>
              <a:t>Client:</a:t>
            </a:r>
            <a:r>
              <a:rPr lang="en-US" u="none" baseline="0" dirty="0"/>
              <a:t> “I could quit smoking any time I want to, but I just don’t want to.”</a:t>
            </a:r>
          </a:p>
          <a:p>
            <a:pPr lvl="1" defTabSz="914266"/>
            <a:endParaRPr lang="en-US" u="sng" baseline="0" dirty="0"/>
          </a:p>
          <a:p>
            <a:pPr lvl="1" defTabSz="914266"/>
            <a:r>
              <a:rPr lang="en-US" u="sng" baseline="0" dirty="0"/>
              <a:t>Interviewer:</a:t>
            </a:r>
            <a:r>
              <a:rPr lang="en-US" u="none" baseline="0" dirty="0"/>
              <a:t> (the wrong way) “On the one hand you know you can quit smoking, but on the other hand quitting is not important to you right now.”</a:t>
            </a:r>
          </a:p>
          <a:p>
            <a:pPr lvl="1" defTabSz="914266"/>
            <a:endParaRPr lang="en-US" u="sng" baseline="0" dirty="0"/>
          </a:p>
          <a:p>
            <a:pPr lvl="1" defTabSz="914266"/>
            <a:r>
              <a:rPr lang="en-US" u="sng" baseline="0" dirty="0"/>
              <a:t>Interviewer:</a:t>
            </a:r>
            <a:r>
              <a:rPr lang="en-US" u="none" baseline="0" dirty="0"/>
              <a:t> (the right way) “On the hand quitting smoking isn’t your top priority, but on the other hand you’re confident you’ll be successful when you’re ready.”</a:t>
            </a:r>
            <a:endParaRPr lang="en-US" u="sng" dirty="0"/>
          </a:p>
          <a:p>
            <a:pPr defTabSz="914266"/>
            <a:endParaRPr lang="en-US" dirty="0"/>
          </a:p>
          <a:p>
            <a:pPr defTabSz="914266"/>
            <a:r>
              <a:rPr lang="en-US" b="1" dirty="0"/>
              <a:t>INSTRUCTIONS: </a:t>
            </a:r>
            <a:r>
              <a:rPr lang="en-US" b="1" i="1" dirty="0"/>
              <a:t>After each “client” example in the slide,</a:t>
            </a:r>
            <a:r>
              <a:rPr lang="en-US" b="1" i="1" baseline="0" dirty="0"/>
              <a:t> a</a:t>
            </a:r>
            <a:r>
              <a:rPr lang="en-US" b="1" i="1" dirty="0"/>
              <a:t>sk the participants to give</a:t>
            </a:r>
            <a:r>
              <a:rPr lang="en-US" b="1" i="1" baseline="0" dirty="0"/>
              <a:t> you a double-sided reflection. If they end the double-sided reflection on sustain talk, coach them to end of the side of change.</a:t>
            </a:r>
            <a:endParaRPr lang="en-US" b="1" i="1" dirty="0"/>
          </a:p>
          <a:p>
            <a:endParaRPr lang="en-US" b="1" i="1"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58</a:t>
            </a:fld>
            <a:endParaRPr lang="en-US"/>
          </a:p>
        </p:txBody>
      </p:sp>
    </p:spTree>
    <p:extLst>
      <p:ext uri="{BB962C8B-B14F-4D97-AF65-F5344CB8AC3E}">
        <p14:creationId xmlns:p14="http://schemas.microsoft.com/office/powerpoint/2010/main" val="28027664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579563" y="722313"/>
            <a:ext cx="4156075" cy="3117850"/>
          </a:xfrm>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200" b="1" u="sng" kern="1200" dirty="0">
                <a:solidFill>
                  <a:schemeClr val="tx1"/>
                </a:solidFill>
                <a:effectLst/>
                <a:latin typeface="Arial" charset="0"/>
                <a:ea typeface="+mn-ea"/>
                <a:cs typeface="+mn-cs"/>
              </a:rPr>
              <a:t>Purpose and Timeframe</a:t>
            </a:r>
            <a:r>
              <a:rPr lang="en-US" sz="1200" b="1" kern="1200" dirty="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 The purpose of this activity is to provide participants with practice in crafting reflections. If people have difficulty, you can coach them along the way. If someone really does not want to participate, you can ask the whole audience who would like to respond with a reflection. This activity should take a total of up to 10 minutes.</a:t>
            </a:r>
          </a:p>
          <a:p>
            <a:r>
              <a:rPr lang="en-US" sz="1200" kern="1200" dirty="0">
                <a:solidFill>
                  <a:schemeClr val="tx1"/>
                </a:solidFill>
                <a:effectLst/>
                <a:latin typeface="Arial" charset="0"/>
                <a:ea typeface="+mn-ea"/>
                <a:cs typeface="+mn-cs"/>
              </a:rPr>
              <a:t> </a:t>
            </a:r>
          </a:p>
          <a:p>
            <a:r>
              <a:rPr lang="en-US" sz="1200" b="1" kern="1200" dirty="0">
                <a:solidFill>
                  <a:schemeClr val="tx1"/>
                </a:solidFill>
                <a:effectLst/>
                <a:latin typeface="Arial" charset="0"/>
                <a:ea typeface="+mn-ea"/>
                <a:cs typeface="+mn-cs"/>
              </a:rPr>
              <a:t>INSTRUCTIONS:</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1" i="1" kern="1200" dirty="0">
                <a:solidFill>
                  <a:schemeClr val="tx1"/>
                </a:solidFill>
                <a:effectLst/>
                <a:latin typeface="Arial" charset="0"/>
                <a:ea typeface="+mn-ea"/>
                <a:cs typeface="+mn-cs"/>
              </a:rPr>
              <a:t>Arranging the chairs in a circle is optional. The exercise also works if the participants are seated in rows.</a:t>
            </a:r>
          </a:p>
          <a:p>
            <a:pPr marL="171450" lvl="0" indent="-171450">
              <a:buFont typeface="Arial" panose="020B0604020202020204" pitchFamily="34" charset="0"/>
              <a:buChar char="•"/>
            </a:pPr>
            <a:r>
              <a:rPr lang="en-US" sz="1200" b="1" i="1" kern="1200" dirty="0">
                <a:solidFill>
                  <a:schemeClr val="tx1"/>
                </a:solidFill>
                <a:effectLst/>
                <a:latin typeface="Arial" charset="0"/>
                <a:ea typeface="+mn-ea"/>
                <a:cs typeface="+mn-cs"/>
              </a:rPr>
              <a:t>Read the information on the slide aloud to participants, and give them a minute or two to write down their client statements.</a:t>
            </a:r>
          </a:p>
          <a:p>
            <a:pPr marL="171450" lvl="0" indent="-171450">
              <a:buFont typeface="Arial" panose="020B0604020202020204" pitchFamily="34" charset="0"/>
              <a:buChar char="•"/>
            </a:pPr>
            <a:r>
              <a:rPr lang="en-US" sz="1200" b="1" i="1" kern="1200" dirty="0">
                <a:solidFill>
                  <a:schemeClr val="tx1"/>
                </a:solidFill>
                <a:effectLst/>
                <a:latin typeface="Arial" charset="0"/>
                <a:ea typeface="+mn-ea"/>
                <a:cs typeface="+mn-cs"/>
              </a:rPr>
              <a:t>Ask for a volunteer to read the statement they wrote.</a:t>
            </a:r>
          </a:p>
          <a:p>
            <a:pPr marL="171450" lvl="0" indent="-171450">
              <a:buFont typeface="Arial" panose="020B0604020202020204" pitchFamily="34" charset="0"/>
              <a:buChar char="•"/>
            </a:pPr>
            <a:r>
              <a:rPr lang="en-US" sz="1200" b="1" i="1" kern="1200" dirty="0">
                <a:solidFill>
                  <a:schemeClr val="tx1"/>
                </a:solidFill>
                <a:effectLst/>
                <a:latin typeface="Arial" charset="0"/>
                <a:ea typeface="+mn-ea"/>
                <a:cs typeface="+mn-cs"/>
              </a:rPr>
              <a:t>Then ask the person seated to their left to respond to that statement with a simple reflection. You can repeat this with the next person to the left a few more times (2 or 3 usually works). </a:t>
            </a:r>
          </a:p>
          <a:p>
            <a:pPr marL="171450" lvl="0" indent="-171450">
              <a:buFont typeface="Arial" panose="020B0604020202020204" pitchFamily="34" charset="0"/>
              <a:buChar char="•"/>
            </a:pPr>
            <a:r>
              <a:rPr lang="en-US" sz="1200" b="1" i="1" kern="1200" dirty="0">
                <a:solidFill>
                  <a:schemeClr val="tx1"/>
                </a:solidFill>
                <a:effectLst/>
                <a:latin typeface="Arial" charset="0"/>
                <a:ea typeface="+mn-ea"/>
                <a:cs typeface="+mn-cs"/>
              </a:rPr>
              <a:t>Now ask the next person to the left to offer a complex reflection. These are harder and you may need to coach them to reflect the emotion or feeling behind the statement. You can repeat this a few more times until you think the participants get the point. </a:t>
            </a:r>
          </a:p>
          <a:p>
            <a:pPr marL="171450" lvl="0" indent="-171450">
              <a:buFont typeface="Arial" panose="020B0604020202020204" pitchFamily="34" charset="0"/>
              <a:buChar char="•"/>
            </a:pPr>
            <a:r>
              <a:rPr lang="en-US" sz="1200" b="1" i="1" kern="1200" dirty="0">
                <a:solidFill>
                  <a:schemeClr val="tx1"/>
                </a:solidFill>
                <a:effectLst/>
                <a:latin typeface="Arial" charset="0"/>
                <a:ea typeface="+mn-ea"/>
                <a:cs typeface="+mn-cs"/>
              </a:rPr>
              <a:t>Ask for a new volunteer to read one of their statements and continue with the steps above.</a:t>
            </a:r>
          </a:p>
          <a:p>
            <a:r>
              <a:rPr lang="en-US" sz="1200" b="1" i="1" kern="1200" dirty="0">
                <a:solidFill>
                  <a:schemeClr val="tx1"/>
                </a:solidFill>
                <a:effectLst/>
                <a:latin typeface="Arial" charset="0"/>
                <a:ea typeface="+mn-ea"/>
                <a:cs typeface="+mn-cs"/>
              </a:rPr>
              <a:t> </a:t>
            </a:r>
          </a:p>
          <a:p>
            <a:r>
              <a:rPr lang="en-US" sz="1200" b="1" i="1" kern="1200" dirty="0">
                <a:solidFill>
                  <a:schemeClr val="tx1"/>
                </a:solidFill>
                <a:effectLst/>
                <a:latin typeface="Arial" charset="0"/>
                <a:ea typeface="+mn-ea"/>
                <a:cs typeface="+mn-cs"/>
              </a:rPr>
              <a:t>NOTE: If no one comes up with a client statement that contains ambivalence, the trainer should come up with a statement and ask someone to do a double-sided reflection.</a:t>
            </a:r>
          </a:p>
        </p:txBody>
      </p:sp>
      <p:sp>
        <p:nvSpPr>
          <p:cNvPr id="3" name="Slide Number Placeholder 2"/>
          <p:cNvSpPr>
            <a:spLocks noGrp="1"/>
          </p:cNvSpPr>
          <p:nvPr>
            <p:ph type="sldNum" sz="quarter" idx="10"/>
          </p:nvPr>
        </p:nvSpPr>
        <p:spPr/>
        <p:txBody>
          <a:bodyPr/>
          <a:lstStyle/>
          <a:p>
            <a:pPr>
              <a:defRPr/>
            </a:pPr>
            <a:fld id="{EDE5165B-1C64-4CD4-8E75-0A16F1553D18}" type="slidenum">
              <a:rPr lang="en-US" smtClean="0"/>
              <a:pPr>
                <a:defRPr/>
              </a:pPr>
              <a:t>59</a:t>
            </a:fld>
            <a:endParaRPr lang="en-US"/>
          </a:p>
        </p:txBody>
      </p:sp>
    </p:spTree>
    <p:extLst>
      <p:ext uri="{BB962C8B-B14F-4D97-AF65-F5344CB8AC3E}">
        <p14:creationId xmlns:p14="http://schemas.microsoft.com/office/powerpoint/2010/main" val="3382534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Rot="1" noChangeAspect="1" noChangeArrowheads="1" noTextEdit="1"/>
          </p:cNvSpPr>
          <p:nvPr>
            <p:ph type="sldImg"/>
          </p:nvPr>
        </p:nvSpPr>
        <p:spPr>
          <a:xfrm>
            <a:off x="1579563" y="615950"/>
            <a:ext cx="4156075" cy="3117850"/>
          </a:xfrm>
          <a:ln/>
        </p:spPr>
      </p:sp>
      <p:sp>
        <p:nvSpPr>
          <p:cNvPr id="119812" name="Rectangle 3"/>
          <p:cNvSpPr>
            <a:spLocks noGrp="1" noChangeArrowheads="1"/>
          </p:cNvSpPr>
          <p:nvPr>
            <p:ph type="body" idx="1"/>
          </p:nvPr>
        </p:nvSpPr>
        <p:spPr>
          <a:noFill/>
          <a:ln/>
        </p:spPr>
        <p:txBody>
          <a:bodyPr/>
          <a:lstStyle/>
          <a:p>
            <a:pPr eaLnBrk="1" hangingPunct="1"/>
            <a:r>
              <a:rPr lang="en-GB" dirty="0"/>
              <a:t>This slides serves as a transition</a:t>
            </a:r>
            <a:r>
              <a:rPr lang="en-GB" baseline="0" dirty="0"/>
              <a:t> from the previous slide. Now that motivation has been defined, it’s important to begin to consider how exactly we utilize an understanding of the helping interaction to enhance that motivation to change. That starts by contrasting the different Models of Helping Styles. The next slide introduces the “Directing Style of Helping” and requires participants to attempt to model this style of helping that can be a barrier to enhancing motivation. </a:t>
            </a:r>
            <a:endParaRPr lang="en-GB" dirty="0"/>
          </a:p>
        </p:txBody>
      </p:sp>
      <p:sp>
        <p:nvSpPr>
          <p:cNvPr id="2" name="Slide Number Placeholder 1"/>
          <p:cNvSpPr>
            <a:spLocks noGrp="1"/>
          </p:cNvSpPr>
          <p:nvPr>
            <p:ph type="sldNum" sz="quarter" idx="10"/>
          </p:nvPr>
        </p:nvSpPr>
        <p:spPr/>
        <p:txBody>
          <a:bodyPr/>
          <a:lstStyle/>
          <a:p>
            <a:pPr>
              <a:defRPr/>
            </a:pPr>
            <a:fld id="{EDE5165B-1C64-4CD4-8E75-0A16F1553D18}" type="slidenum">
              <a:rPr lang="en-US" smtClean="0"/>
              <a:pPr>
                <a:defRPr/>
              </a:pPr>
              <a:t>6</a:t>
            </a:fld>
            <a:endParaRPr lang="en-US"/>
          </a:p>
        </p:txBody>
      </p:sp>
    </p:spTree>
    <p:extLst>
      <p:ext uri="{BB962C8B-B14F-4D97-AF65-F5344CB8AC3E}">
        <p14:creationId xmlns:p14="http://schemas.microsoft.com/office/powerpoint/2010/main" val="21113900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Arial" charset="0"/>
                <a:ea typeface="+mn-ea"/>
                <a:cs typeface="+mn-cs"/>
              </a:rPr>
              <a:t>Purpose and Timeframe</a:t>
            </a:r>
            <a:r>
              <a:rPr lang="en-US" sz="1200" b="1" kern="1200" dirty="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 Now that participants have practiced creating reflections, we want to demonstrate their usefulness in a broader conversation. Reflections are powerful tools to elicit conversation. We usually think we have to ask questions to learn more about the client, but reflections can be incredibly useful tools to help engage clients and encourage conversations. In this video, Dr. Bill Miller is interviewing a relatively non-verbal client who was coerced into treatment. Instruct participants to pay particular attention to Dr. Miller’s use of reflections and questions throughout the conversation (and the ratio of questions to reflections), and write down specific examples of how reflections were used effectively. The video and de-brief should take a total of about 10-12 minutes.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Video Title: “Non-Communicative Client” (24:02 in duration; you only need to play about 5-7 minutes of the video to make the point). Be sure to practice with the video ahead of time. Introduce the video before playing it as a way of showing how reflections are useful to enhance engagement in a way that reduces barriers that questions may not. </a:t>
            </a:r>
          </a:p>
          <a:p>
            <a:r>
              <a:rPr lang="en-US" sz="1200" b="1" kern="1200" dirty="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The video will play on mouse click. </a:t>
            </a:r>
            <a:r>
              <a:rPr lang="en-US" sz="1200" kern="1200" dirty="0">
                <a:solidFill>
                  <a:schemeClr val="tx1"/>
                </a:solidFill>
                <a:effectLst/>
                <a:latin typeface="Arial" charset="0"/>
                <a:ea typeface="+mn-ea"/>
                <a:cs typeface="+mn-cs"/>
              </a:rPr>
              <a:t>If the video does not play, you may have to add it from the file. You can do this by going to “Insert </a:t>
            </a:r>
            <a:r>
              <a:rPr lang="en-US" sz="1200" kern="1200" dirty="0">
                <a:solidFill>
                  <a:schemeClr val="tx1"/>
                </a:solidFill>
                <a:effectLst/>
                <a:latin typeface="Arial" charset="0"/>
                <a:ea typeface="+mn-ea"/>
                <a:cs typeface="+mn-cs"/>
                <a:sym typeface="Wingdings" panose="05000000000000000000" pitchFamily="2" charset="2"/>
              </a:rPr>
              <a:t></a:t>
            </a:r>
            <a:r>
              <a:rPr lang="en-US" sz="1200" kern="1200" dirty="0">
                <a:solidFill>
                  <a:schemeClr val="tx1"/>
                </a:solidFill>
                <a:effectLst/>
                <a:latin typeface="Arial" charset="0"/>
                <a:ea typeface="+mn-ea"/>
                <a:cs typeface="+mn-cs"/>
              </a:rPr>
              <a:t> Video </a:t>
            </a:r>
            <a:r>
              <a:rPr lang="en-US" sz="1200" kern="1200" dirty="0">
                <a:solidFill>
                  <a:schemeClr val="tx1"/>
                </a:solidFill>
                <a:effectLst/>
                <a:latin typeface="Arial" charset="0"/>
                <a:ea typeface="+mn-ea"/>
                <a:cs typeface="+mn-cs"/>
                <a:sym typeface="Wingdings" panose="05000000000000000000" pitchFamily="2" charset="2"/>
              </a:rPr>
              <a:t></a:t>
            </a:r>
            <a:r>
              <a:rPr lang="en-US" sz="1200" kern="1200" dirty="0">
                <a:solidFill>
                  <a:schemeClr val="tx1"/>
                </a:solidFill>
                <a:effectLst/>
                <a:latin typeface="Arial" charset="0"/>
                <a:ea typeface="+mn-ea"/>
                <a:cs typeface="+mn-cs"/>
              </a:rPr>
              <a:t> Video from File (or Video from My PC)” Locate the file on your computer to add it to the slide.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After the video is over, ask for the participants’ general reaction. What did they notice about his approach? How many questions did Dr. Miller ask? What did they like about it? How might that client have responded if Dr. Miller asked mostly questions?</a:t>
            </a:r>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60</a:t>
            </a:fld>
            <a:endParaRPr lang="en-US"/>
          </a:p>
        </p:txBody>
      </p:sp>
    </p:spTree>
    <p:extLst>
      <p:ext uri="{BB962C8B-B14F-4D97-AF65-F5344CB8AC3E}">
        <p14:creationId xmlns:p14="http://schemas.microsoft.com/office/powerpoint/2010/main" val="39145340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579563" y="722313"/>
            <a:ext cx="4156075" cy="3117850"/>
          </a:xfrm>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507">
              <a:defRPr/>
            </a:pPr>
            <a:r>
              <a:rPr lang="en-US" altLang="en-US" b="1" dirty="0"/>
              <a:t>KEY POINTS:</a:t>
            </a:r>
            <a:r>
              <a:rPr lang="en-US" altLang="en-US" dirty="0"/>
              <a:t> The final skill we’re going to discuss is Summarizing.</a:t>
            </a:r>
            <a:r>
              <a:rPr lang="en-US" altLang="en-US" baseline="0" dirty="0"/>
              <a:t> </a:t>
            </a:r>
            <a:r>
              <a:rPr lang="en-US" altLang="en-US" dirty="0"/>
              <a:t>To start the discussion, ask the participants “Why</a:t>
            </a:r>
            <a:r>
              <a:rPr lang="en-US" altLang="en-US" baseline="0" dirty="0"/>
              <a:t> do we use summaries? </a:t>
            </a:r>
            <a:r>
              <a:rPr lang="en-US" altLang="en-US" dirty="0"/>
              <a:t>How are they useful?” Try</a:t>
            </a:r>
            <a:r>
              <a:rPr lang="en-US" altLang="en-US" baseline="0" dirty="0"/>
              <a:t> to elicit the definition from the participants.</a:t>
            </a:r>
          </a:p>
          <a:p>
            <a:pPr defTabSz="948507">
              <a:defRPr/>
            </a:pPr>
            <a:endParaRPr lang="en-US" altLang="en-US" baseline="0" dirty="0"/>
          </a:p>
          <a:p>
            <a:pPr defTabSz="948507">
              <a:defRPr/>
            </a:pPr>
            <a:r>
              <a:rPr lang="en-US" altLang="en-US" baseline="0" dirty="0"/>
              <a:t>IMAGE CREDIT:</a:t>
            </a:r>
            <a:br>
              <a:rPr lang="en-US" altLang="en-US" baseline="0" dirty="0"/>
            </a:br>
            <a:r>
              <a:rPr lang="en-US" altLang="en-US" baseline="0" dirty="0"/>
              <a:t>Purchased image, </a:t>
            </a:r>
            <a:r>
              <a:rPr lang="en-US" altLang="en-US" baseline="0" dirty="0" err="1"/>
              <a:t>n.d.</a:t>
            </a:r>
            <a:endParaRPr lang="en-US" altLang="en-US" dirty="0"/>
          </a:p>
        </p:txBody>
      </p:sp>
      <p:sp>
        <p:nvSpPr>
          <p:cNvPr id="3" name="Slide Number Placeholder 2"/>
          <p:cNvSpPr>
            <a:spLocks noGrp="1"/>
          </p:cNvSpPr>
          <p:nvPr>
            <p:ph type="sldNum" sz="quarter" idx="10"/>
          </p:nvPr>
        </p:nvSpPr>
        <p:spPr/>
        <p:txBody>
          <a:bodyPr/>
          <a:lstStyle/>
          <a:p>
            <a:pPr>
              <a:defRPr/>
            </a:pPr>
            <a:fld id="{EDE5165B-1C64-4CD4-8E75-0A16F1553D18}" type="slidenum">
              <a:rPr lang="en-US" smtClean="0"/>
              <a:pPr>
                <a:defRPr/>
              </a:pPr>
              <a:t>61</a:t>
            </a:fld>
            <a:endParaRPr lang="en-US"/>
          </a:p>
        </p:txBody>
      </p:sp>
    </p:spTree>
    <p:extLst>
      <p:ext uri="{BB962C8B-B14F-4D97-AF65-F5344CB8AC3E}">
        <p14:creationId xmlns:p14="http://schemas.microsoft.com/office/powerpoint/2010/main" val="24646392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579563" y="722313"/>
            <a:ext cx="4156075" cy="3117850"/>
          </a:xfrm>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KEY POINTS:</a:t>
            </a:r>
            <a:r>
              <a:rPr lang="en-US" altLang="en-US" dirty="0"/>
              <a:t> Summaries highlight and reinforce</a:t>
            </a:r>
            <a:r>
              <a:rPr lang="en-US" altLang="en-US" baseline="0" dirty="0"/>
              <a:t> the most important points in a conversation. It’s a series of reflections stacked together into a broader overview. A summary is like a bouquet of reflections.</a:t>
            </a:r>
          </a:p>
          <a:p>
            <a:endParaRPr lang="en-US" altLang="en-US" baseline="0" dirty="0"/>
          </a:p>
          <a:p>
            <a:r>
              <a:rPr lang="en-US" altLang="en-US" baseline="0" dirty="0"/>
              <a:t>Summaries can be used to:</a:t>
            </a:r>
          </a:p>
          <a:p>
            <a:pPr marL="177845" indent="-177845">
              <a:buFont typeface="Arial" panose="020B0604020202020204" pitchFamily="34" charset="0"/>
              <a:buChar char="•"/>
            </a:pPr>
            <a:r>
              <a:rPr lang="en-US" altLang="en-US" baseline="0" dirty="0"/>
              <a:t>Gather a collection of reflections together to reinforce the most important topics covered in the discussion.</a:t>
            </a:r>
          </a:p>
          <a:p>
            <a:pPr marL="177845" indent="-177845">
              <a:buFont typeface="Arial" panose="020B0604020202020204" pitchFamily="34" charset="0"/>
              <a:buChar char="•"/>
            </a:pPr>
            <a:r>
              <a:rPr lang="en-US" altLang="en-US" baseline="0" dirty="0"/>
              <a:t>Link topics together, e.g. summarizing a discussion of the client’s mental health symptoms and then substance use and asking what the connection between them are.</a:t>
            </a:r>
          </a:p>
          <a:p>
            <a:pPr marL="177845" indent="-177845">
              <a:buFont typeface="Arial" panose="020B0604020202020204" pitchFamily="34" charset="0"/>
              <a:buChar char="•"/>
            </a:pPr>
            <a:r>
              <a:rPr lang="en-US" altLang="en-US" baseline="0" dirty="0"/>
              <a:t>Transition from one topic to another. Or transition from one MI process to the next.</a:t>
            </a:r>
          </a:p>
          <a:p>
            <a:pPr marL="177845" indent="-177845">
              <a:buFont typeface="Arial" panose="020B0604020202020204" pitchFamily="34" charset="0"/>
              <a:buChar char="•"/>
            </a:pPr>
            <a:r>
              <a:rPr lang="en-US" altLang="en-US" baseline="0" dirty="0"/>
              <a:t>Reinforce statements the clients make that shows their motivation for change.</a:t>
            </a:r>
          </a:p>
          <a:p>
            <a:pPr marL="0" indent="0">
              <a:buFont typeface="Arial" panose="020B0604020202020204" pitchFamily="34" charset="0"/>
              <a:buNone/>
            </a:pPr>
            <a:endParaRPr lang="en-US" altLang="en-US" baseline="0" dirty="0"/>
          </a:p>
          <a:p>
            <a:pPr marL="0" indent="0">
              <a:buFont typeface="Arial" panose="020B0604020202020204" pitchFamily="34" charset="0"/>
              <a:buNone/>
            </a:pPr>
            <a:r>
              <a:rPr lang="en-US" altLang="en-US" b="1" baseline="0" dirty="0"/>
              <a:t>IMAGE CREDITS:</a:t>
            </a:r>
            <a:br>
              <a:rPr lang="en-US" altLang="en-US" baseline="0" dirty="0"/>
            </a:br>
            <a:r>
              <a:rPr lang="en-US" altLang="en-US" baseline="0" dirty="0"/>
              <a:t>Purchased images, </a:t>
            </a:r>
            <a:r>
              <a:rPr lang="en-US" altLang="en-US" baseline="0" dirty="0" err="1"/>
              <a:t>n.d.</a:t>
            </a:r>
            <a:endParaRPr lang="en-US" altLang="en-US" baseline="0" dirty="0"/>
          </a:p>
        </p:txBody>
      </p:sp>
      <p:sp>
        <p:nvSpPr>
          <p:cNvPr id="3" name="Slide Number Placeholder 2"/>
          <p:cNvSpPr>
            <a:spLocks noGrp="1"/>
          </p:cNvSpPr>
          <p:nvPr>
            <p:ph type="sldNum" sz="quarter" idx="10"/>
          </p:nvPr>
        </p:nvSpPr>
        <p:spPr/>
        <p:txBody>
          <a:bodyPr/>
          <a:lstStyle/>
          <a:p>
            <a:pPr>
              <a:defRPr/>
            </a:pPr>
            <a:fld id="{EDE5165B-1C64-4CD4-8E75-0A16F1553D18}" type="slidenum">
              <a:rPr lang="en-US" smtClean="0"/>
              <a:pPr>
                <a:defRPr/>
              </a:pPr>
              <a:t>62</a:t>
            </a:fld>
            <a:endParaRPr lang="en-US"/>
          </a:p>
        </p:txBody>
      </p:sp>
    </p:spTree>
    <p:extLst>
      <p:ext uri="{BB962C8B-B14F-4D97-AF65-F5344CB8AC3E}">
        <p14:creationId xmlns:p14="http://schemas.microsoft.com/office/powerpoint/2010/main" val="1454854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r>
              <a:rPr lang="en-US" b="1" baseline="0" dirty="0"/>
              <a:t> </a:t>
            </a:r>
            <a:r>
              <a:rPr lang="en-US" b="1" i="1" dirty="0"/>
              <a:t>Read the key points to finish this section on summaries. Summaries are very helpful to consolidate key points or pieces of information that you want the client to remember.</a:t>
            </a:r>
          </a:p>
        </p:txBody>
      </p:sp>
      <p:sp>
        <p:nvSpPr>
          <p:cNvPr id="4" name="Slide Number Placeholder 3"/>
          <p:cNvSpPr>
            <a:spLocks noGrp="1"/>
          </p:cNvSpPr>
          <p:nvPr>
            <p:ph type="sldNum" sz="quarter" idx="5"/>
          </p:nvPr>
        </p:nvSpPr>
        <p:spPr/>
        <p:txBody>
          <a:bodyPr/>
          <a:lstStyle/>
          <a:p>
            <a:pPr>
              <a:defRPr/>
            </a:pPr>
            <a:fld id="{EDE5165B-1C64-4CD4-8E75-0A16F1553D18}" type="slidenum">
              <a:rPr lang="en-US" smtClean="0"/>
              <a:pPr>
                <a:defRPr/>
              </a:pPr>
              <a:t>63</a:t>
            </a:fld>
            <a:endParaRPr lang="en-US"/>
          </a:p>
        </p:txBody>
      </p:sp>
    </p:spTree>
    <p:extLst>
      <p:ext uri="{BB962C8B-B14F-4D97-AF65-F5344CB8AC3E}">
        <p14:creationId xmlns:p14="http://schemas.microsoft.com/office/powerpoint/2010/main" val="12161453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 </a:t>
            </a:r>
            <a:r>
              <a:rPr lang="en-US" dirty="0"/>
              <a:t>This slide explains how to provide education in an MI-friendly manner. The key is to use the feedback sandwich. The first step is to ask for permission. The second step is to provide the factual information. The third step is to then ask the client for their reaction to the information. What do they think about it? It can be helpful for the trainer to demonstrate a brief example of this feedback sandwich.</a:t>
            </a:r>
          </a:p>
          <a:p>
            <a:endParaRPr lang="en-US" dirty="0"/>
          </a:p>
          <a:p>
            <a:r>
              <a:rPr lang="en-US" dirty="0"/>
              <a:t>You can also use the feedback sandwich to give clients ideas or options for how to make their changes.</a:t>
            </a:r>
          </a:p>
        </p:txBody>
      </p:sp>
      <p:sp>
        <p:nvSpPr>
          <p:cNvPr id="4" name="Slide Number Placeholder 3"/>
          <p:cNvSpPr>
            <a:spLocks noGrp="1"/>
          </p:cNvSpPr>
          <p:nvPr>
            <p:ph type="sldNum" sz="quarter" idx="5"/>
          </p:nvPr>
        </p:nvSpPr>
        <p:spPr/>
        <p:txBody>
          <a:bodyPr/>
          <a:lstStyle/>
          <a:p>
            <a:pPr>
              <a:defRPr/>
            </a:pPr>
            <a:fld id="{EDE5165B-1C64-4CD4-8E75-0A16F1553D18}" type="slidenum">
              <a:rPr lang="en-US" smtClean="0"/>
              <a:pPr>
                <a:defRPr/>
              </a:pPr>
              <a:t>64</a:t>
            </a:fld>
            <a:endParaRPr lang="en-US"/>
          </a:p>
        </p:txBody>
      </p:sp>
    </p:spTree>
    <p:extLst>
      <p:ext uri="{BB962C8B-B14F-4D97-AF65-F5344CB8AC3E}">
        <p14:creationId xmlns:p14="http://schemas.microsoft.com/office/powerpoint/2010/main" val="3350915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a:t>
            </a:r>
            <a:r>
              <a:rPr lang="en-US" dirty="0"/>
              <a:t> The</a:t>
            </a:r>
            <a:r>
              <a:rPr lang="en-US" baseline="0" dirty="0"/>
              <a:t> next section briefly present two advanced concepts: resistance and change talk.</a:t>
            </a:r>
          </a:p>
          <a:p>
            <a:endParaRPr lang="en-US" baseline="0" dirty="0"/>
          </a:p>
          <a:p>
            <a:r>
              <a:rPr lang="en-US" b="1" baseline="0" dirty="0"/>
              <a:t>Trainer Note:</a:t>
            </a:r>
            <a:r>
              <a:rPr lang="en-US" baseline="0" dirty="0"/>
              <a:t> If you are very low on time, you can skip this section.</a:t>
            </a:r>
            <a:endParaRPr lang="en-US"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65</a:t>
            </a:fld>
            <a:endParaRPr lang="en-US"/>
          </a:p>
        </p:txBody>
      </p:sp>
    </p:spTree>
    <p:extLst>
      <p:ext uri="{BB962C8B-B14F-4D97-AF65-F5344CB8AC3E}">
        <p14:creationId xmlns:p14="http://schemas.microsoft.com/office/powerpoint/2010/main" val="31893411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Arial" charset="0"/>
                <a:ea typeface="+mn-ea"/>
                <a:cs typeface="+mn-cs"/>
              </a:rPr>
              <a:t>Purpose and Timeframe</a:t>
            </a:r>
            <a:r>
              <a:rPr lang="en-US" sz="1200" b="1" kern="1200" dirty="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 This slide is here to demonstrate the concept of resistance. The quick activity should only take 2-3 minutes. Ask someone to volunteer to join you at the front of the training. When the volunteer comes up, direct him/her to stand next to you with his/her hand up. You will then place your hand over his/hers and </a:t>
            </a:r>
            <a:r>
              <a:rPr lang="en-US" sz="1200" b="1" kern="1200" dirty="0">
                <a:solidFill>
                  <a:schemeClr val="tx1"/>
                </a:solidFill>
                <a:effectLst/>
                <a:latin typeface="Arial" charset="0"/>
                <a:ea typeface="+mn-ea"/>
                <a:cs typeface="+mn-cs"/>
              </a:rPr>
              <a:t>gradually</a:t>
            </a:r>
            <a:r>
              <a:rPr lang="en-US" sz="1200" kern="1200" dirty="0">
                <a:solidFill>
                  <a:schemeClr val="tx1"/>
                </a:solidFill>
                <a:effectLst/>
                <a:latin typeface="Arial" charset="0"/>
                <a:ea typeface="+mn-ea"/>
                <a:cs typeface="+mn-cs"/>
              </a:rPr>
              <a:t> begin to push against his/her hand. Once he/she starts to push back, gradually increase the force of pressure until he/she adds additional pressure. Let this go on for approximately 30 seconds, then thank the participant and allow him/her to return to his/her seat. Ask the participant why he/she pushed back and he/she will likely say because you started pushing. Ask why he/she didn’t just walk away and he/she may not have a response.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This is analogous to the way in which “resistance” occurs in treatment. A client comes in and will try to push the counselor. However, if there is no </a:t>
            </a:r>
            <a:r>
              <a:rPr lang="en-US" sz="1200" b="1" kern="1200" dirty="0">
                <a:solidFill>
                  <a:schemeClr val="tx1"/>
                </a:solidFill>
                <a:effectLst/>
                <a:latin typeface="Arial" charset="0"/>
                <a:ea typeface="+mn-ea"/>
                <a:cs typeface="+mn-cs"/>
              </a:rPr>
              <a:t>push back</a:t>
            </a:r>
            <a:r>
              <a:rPr lang="en-US" sz="1200" kern="1200" dirty="0">
                <a:solidFill>
                  <a:schemeClr val="tx1"/>
                </a:solidFill>
                <a:effectLst/>
                <a:latin typeface="Arial" charset="0"/>
                <a:ea typeface="+mn-ea"/>
                <a:cs typeface="+mn-cs"/>
              </a:rPr>
              <a:t>, then there is truly no resistance. So if a counselor is able to recognize the times that he/she feels compelled to push back and avoid that impulse, he/she is much more likely to reduce the possibility of resistance between the client and counselor.</a:t>
            </a:r>
          </a:p>
          <a:p>
            <a:endParaRPr lang="en-US" sz="1200" kern="1200" dirty="0">
              <a:solidFill>
                <a:schemeClr val="tx1"/>
              </a:solidFill>
              <a:effectLst/>
              <a:latin typeface="Arial" charset="0"/>
              <a:ea typeface="+mn-ea"/>
              <a:cs typeface="+mn-cs"/>
            </a:endParaRPr>
          </a:p>
          <a:p>
            <a:pPr eaLnBrk="1" hangingPunct="1"/>
            <a:r>
              <a:rPr lang="en-US" sz="1200" kern="1200" baseline="0" dirty="0">
                <a:solidFill>
                  <a:schemeClr val="tx1"/>
                </a:solidFill>
                <a:latin typeface="Arial" charset="0"/>
                <a:ea typeface="+mn-ea"/>
                <a:cs typeface="+mn-cs"/>
              </a:rPr>
              <a:t>Miller and Rollnick state that, “</a:t>
            </a:r>
            <a:r>
              <a:rPr lang="en-US" sz="1200" i="1" kern="1200" baseline="0" dirty="0">
                <a:solidFill>
                  <a:schemeClr val="tx1"/>
                </a:solidFill>
                <a:latin typeface="Arial" charset="0"/>
                <a:ea typeface="+mn-ea"/>
                <a:cs typeface="+mn-cs"/>
              </a:rPr>
              <a:t>[T]here is no particular reason why the therapist should badger clients to accept a label, or exert great persuasive effort in this direction. Accusing clients of being in denial or resistant or addicted is more likely to increase their resistance than to instill motivation for change. We advocate starting with clients wherever they are, and altering their self-perceptions, not by arguing about labels, but through substantially more effective means </a:t>
            </a:r>
            <a:r>
              <a:rPr lang="en-US" sz="1200" kern="1200" baseline="0" dirty="0">
                <a:solidFill>
                  <a:schemeClr val="tx1"/>
                </a:solidFill>
                <a:latin typeface="Arial" charset="0"/>
                <a:ea typeface="+mn-ea"/>
                <a:cs typeface="+mn-cs"/>
              </a:rPr>
              <a:t>(Miller &amp; Rollnick, 1991, p. 59).”</a:t>
            </a:r>
          </a:p>
          <a:p>
            <a:pPr eaLnBrk="1" hangingPunct="1"/>
            <a:endParaRPr lang="en-US" sz="1200" kern="1200" baseline="0" dirty="0">
              <a:solidFill>
                <a:schemeClr val="tx1"/>
              </a:solidFill>
              <a:latin typeface="Arial" charset="0"/>
              <a:ea typeface="+mn-ea"/>
              <a:cs typeface="+mn-cs"/>
            </a:endParaRPr>
          </a:p>
          <a:p>
            <a:pPr eaLnBrk="1" hangingPunct="1"/>
            <a:r>
              <a:rPr lang="en-US" sz="1200" b="1" kern="1200" baseline="0" dirty="0">
                <a:solidFill>
                  <a:schemeClr val="tx1"/>
                </a:solidFill>
                <a:latin typeface="Arial" charset="0"/>
                <a:ea typeface="+mn-ea"/>
                <a:cs typeface="+mn-cs"/>
              </a:rPr>
              <a:t>REFERENCE:</a:t>
            </a:r>
          </a:p>
          <a:p>
            <a:pPr eaLnBrk="1" hangingPunct="1"/>
            <a:r>
              <a:rPr lang="en-US" sz="1200" kern="1200" baseline="0" dirty="0">
                <a:solidFill>
                  <a:schemeClr val="tx1"/>
                </a:solidFill>
                <a:latin typeface="Arial" charset="0"/>
                <a:ea typeface="+mn-ea"/>
                <a:cs typeface="+mn-cs"/>
              </a:rPr>
              <a:t>Miller, W.R., &amp; Rollnick, S. (1991). </a:t>
            </a:r>
            <a:r>
              <a:rPr lang="en-US" sz="1200" i="1" kern="1200" baseline="0" dirty="0">
                <a:solidFill>
                  <a:schemeClr val="tx1"/>
                </a:solidFill>
                <a:latin typeface="Arial" charset="0"/>
                <a:ea typeface="+mn-ea"/>
                <a:cs typeface="+mn-cs"/>
              </a:rPr>
              <a:t>Motivational Interviewing: Preparing People to Change Addictive Behavior</a:t>
            </a:r>
            <a:r>
              <a:rPr lang="en-US" sz="1200" kern="1200" baseline="0" dirty="0">
                <a:solidFill>
                  <a:schemeClr val="tx1"/>
                </a:solidFill>
                <a:latin typeface="Arial" charset="0"/>
                <a:ea typeface="+mn-ea"/>
                <a:cs typeface="+mn-cs"/>
              </a:rPr>
              <a:t>. New York: Guilford Press.</a:t>
            </a:r>
            <a:endParaRPr lang="en-US" sz="1200" kern="1200" dirty="0">
              <a:solidFill>
                <a:schemeClr val="tx1"/>
              </a:solidFill>
              <a:latin typeface="Arial" charset="0"/>
              <a:ea typeface="+mn-ea"/>
              <a:cs typeface="+mn-cs"/>
            </a:endParaRPr>
          </a:p>
          <a:p>
            <a:endParaRPr lang="en-US" sz="1200" kern="1200" dirty="0">
              <a:solidFill>
                <a:schemeClr val="tx1"/>
              </a:solidFill>
              <a:effectLst/>
              <a:latin typeface="Arial" charset="0"/>
              <a:ea typeface="+mn-ea"/>
              <a:cs typeface="+mn-cs"/>
            </a:endParaRPr>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66</a:t>
            </a:fld>
            <a:endParaRPr lang="en-US"/>
          </a:p>
        </p:txBody>
      </p:sp>
    </p:spTree>
    <p:extLst>
      <p:ext uri="{BB962C8B-B14F-4D97-AF65-F5344CB8AC3E}">
        <p14:creationId xmlns:p14="http://schemas.microsoft.com/office/powerpoint/2010/main" val="31867509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KEY POINTS:</a:t>
            </a:r>
            <a:r>
              <a:rPr lang="en-US" altLang="en-US" dirty="0"/>
              <a:t> Resistance</a:t>
            </a:r>
            <a:r>
              <a:rPr lang="en-US" altLang="en-US" baseline="0" dirty="0"/>
              <a:t> may arise in a few different ways: </a:t>
            </a:r>
          </a:p>
          <a:p>
            <a:r>
              <a:rPr lang="en-US" altLang="en-US" b="1" baseline="0" dirty="0"/>
              <a:t>Arguing</a:t>
            </a:r>
            <a:r>
              <a:rPr lang="en-US" altLang="en-US" baseline="0" dirty="0"/>
              <a:t> – whether it’s the client try to provoke you into an argument or the counselor arguing with the client </a:t>
            </a:r>
          </a:p>
          <a:p>
            <a:r>
              <a:rPr lang="en-US" altLang="en-US" b="1" baseline="0" dirty="0"/>
              <a:t>Interrupting</a:t>
            </a:r>
            <a:r>
              <a:rPr lang="en-US" altLang="en-US" baseline="0" dirty="0"/>
              <a:t> – not letting the counselor speak </a:t>
            </a:r>
          </a:p>
          <a:p>
            <a:r>
              <a:rPr lang="en-US" altLang="en-US" b="1" baseline="0" dirty="0"/>
              <a:t>Fail to link </a:t>
            </a:r>
            <a:r>
              <a:rPr lang="en-US" altLang="en-US" baseline="0" dirty="0"/>
              <a:t>– not recognizing the problems linked to substance use; this is an opportunity for education and motivational enhancement</a:t>
            </a:r>
          </a:p>
          <a:p>
            <a:r>
              <a:rPr lang="en-US" altLang="en-US" b="1" baseline="0" dirty="0"/>
              <a:t>Ignore problems </a:t>
            </a:r>
            <a:r>
              <a:rPr lang="en-US" altLang="en-US" baseline="0" dirty="0"/>
              <a:t>– the client makes it clear that they do not feel comfortable or motivated to talk about the identified issues</a:t>
            </a:r>
          </a:p>
          <a:p>
            <a:r>
              <a:rPr lang="en-US" altLang="en-US" b="1" baseline="0" dirty="0"/>
              <a:t>Passive-aggressiveness</a:t>
            </a:r>
            <a:r>
              <a:rPr lang="en-US" altLang="en-US" baseline="0" dirty="0"/>
              <a:t> – not complying with treatment recommendations despite seeming willing to do whatever the counselor recommends</a:t>
            </a:r>
            <a:endParaRPr lang="en-US" altLang="en-US" dirty="0"/>
          </a:p>
        </p:txBody>
      </p:sp>
      <p:sp>
        <p:nvSpPr>
          <p:cNvPr id="2" name="Slide Number Placeholder 1"/>
          <p:cNvSpPr>
            <a:spLocks noGrp="1"/>
          </p:cNvSpPr>
          <p:nvPr>
            <p:ph type="sldNum" sz="quarter" idx="10"/>
          </p:nvPr>
        </p:nvSpPr>
        <p:spPr/>
        <p:txBody>
          <a:bodyPr/>
          <a:lstStyle/>
          <a:p>
            <a:pPr>
              <a:defRPr/>
            </a:pPr>
            <a:fld id="{EDE5165B-1C64-4CD4-8E75-0A16F1553D18}" type="slidenum">
              <a:rPr lang="en-US" smtClean="0"/>
              <a:pPr>
                <a:defRPr/>
              </a:pPr>
              <a:t>67</a:t>
            </a:fld>
            <a:endParaRPr lang="en-US"/>
          </a:p>
        </p:txBody>
      </p:sp>
    </p:spTree>
    <p:extLst>
      <p:ext uri="{BB962C8B-B14F-4D97-AF65-F5344CB8AC3E}">
        <p14:creationId xmlns:p14="http://schemas.microsoft.com/office/powerpoint/2010/main" val="14763238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r>
              <a:rPr lang="en-US" dirty="0"/>
              <a:t> </a:t>
            </a:r>
            <a:r>
              <a:rPr lang="en-US" b="1" i="1" dirty="0"/>
              <a:t>Read through the list of potential roadblocks</a:t>
            </a:r>
            <a:r>
              <a:rPr lang="en-US" b="1" i="1" baseline="0" dirty="0"/>
              <a:t> to communication. Ask the audience which they have encountered before. If there are no audience contributions, pick one or two to describe. </a:t>
            </a:r>
          </a:p>
          <a:p>
            <a:endParaRPr lang="en-US" baseline="0" dirty="0"/>
          </a:p>
          <a:p>
            <a:r>
              <a:rPr lang="en-US" baseline="0" dirty="0"/>
              <a:t>“Giving advice” – whenever we start giving advice, we miss the opportunity to understand the person and hear them out. This is counter to the MI Spirit. </a:t>
            </a:r>
            <a:endParaRPr lang="en-US"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68</a:t>
            </a:fld>
            <a:endParaRPr lang="en-US"/>
          </a:p>
        </p:txBody>
      </p:sp>
    </p:spTree>
    <p:extLst>
      <p:ext uri="{BB962C8B-B14F-4D97-AF65-F5344CB8AC3E}">
        <p14:creationId xmlns:p14="http://schemas.microsoft.com/office/powerpoint/2010/main" val="13467685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 </a:t>
            </a:r>
            <a:r>
              <a:rPr lang="en-US" b="1" i="1" dirty="0"/>
              <a:t>Ask two</a:t>
            </a:r>
            <a:r>
              <a:rPr lang="en-US" b="1" i="1" baseline="0" dirty="0"/>
              <a:t> members from the audience to read each of the points. Ask two-three audience members what they think of the statements. </a:t>
            </a:r>
          </a:p>
          <a:p>
            <a:endParaRPr lang="en-US" baseline="0" dirty="0"/>
          </a:p>
          <a:p>
            <a:r>
              <a:rPr lang="en-US" b="1" baseline="0" dirty="0"/>
              <a:t>REFERENCE:</a:t>
            </a:r>
          </a:p>
          <a:p>
            <a:r>
              <a:rPr lang="en-US" baseline="0" dirty="0"/>
              <a:t>Miller, W. R. and Rollnick, S. (1991) </a:t>
            </a:r>
            <a:r>
              <a:rPr lang="en-US" i="1" baseline="0" dirty="0"/>
              <a:t>Motivational Interviewing: Preparing People to Change Addictive Behavior</a:t>
            </a:r>
            <a:r>
              <a:rPr lang="en-US" baseline="0" dirty="0"/>
              <a:t>. New York: </a:t>
            </a:r>
            <a:r>
              <a:rPr lang="en-US" baseline="0"/>
              <a:t>Guilford Press.</a:t>
            </a:r>
            <a:endParaRPr lang="en-US"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69</a:t>
            </a:fld>
            <a:endParaRPr lang="en-US"/>
          </a:p>
        </p:txBody>
      </p:sp>
    </p:spTree>
    <p:extLst>
      <p:ext uri="{BB962C8B-B14F-4D97-AF65-F5344CB8AC3E}">
        <p14:creationId xmlns:p14="http://schemas.microsoft.com/office/powerpoint/2010/main" val="375221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r>
              <a:rPr lang="en-US" sz="1200" b="1" u="sng" kern="1200" dirty="0">
                <a:solidFill>
                  <a:schemeClr val="tx1"/>
                </a:solidFill>
                <a:effectLst/>
                <a:latin typeface="Arial" charset="0"/>
                <a:ea typeface="+mn-ea"/>
                <a:cs typeface="+mn-cs"/>
              </a:rPr>
              <a:t>Purpose and Timeframe</a:t>
            </a:r>
            <a:r>
              <a:rPr lang="en-US" sz="1200" kern="1200" dirty="0">
                <a:solidFill>
                  <a:schemeClr val="tx1"/>
                </a:solidFill>
                <a:effectLst/>
                <a:latin typeface="Arial" charset="0"/>
                <a:ea typeface="+mn-ea"/>
                <a:cs typeface="+mn-cs"/>
              </a:rPr>
              <a:t>: The purpose of this activity is to demonstrate the directive style of counseling/communication. This activity should take </a:t>
            </a:r>
            <a:r>
              <a:rPr lang="en-US" sz="1200" b="1" kern="1200" dirty="0">
                <a:solidFill>
                  <a:schemeClr val="tx1"/>
                </a:solidFill>
                <a:effectLst/>
                <a:latin typeface="Arial" charset="0"/>
                <a:ea typeface="+mn-ea"/>
                <a:cs typeface="+mn-cs"/>
              </a:rPr>
              <a:t>a total of 15-17 minutes</a:t>
            </a:r>
            <a:r>
              <a:rPr lang="en-US" sz="1200" kern="1200" dirty="0">
                <a:solidFill>
                  <a:schemeClr val="tx1"/>
                </a:solidFill>
                <a:effectLst/>
                <a:latin typeface="Arial" charset="0"/>
                <a:ea typeface="+mn-ea"/>
                <a:cs typeface="+mn-cs"/>
              </a:rPr>
              <a:t> (5 minutes per person in the Speaker role, plus approximately 5-7 minutes for the whole group debrief).</a:t>
            </a:r>
          </a:p>
          <a:p>
            <a:r>
              <a:rPr lang="en-US" sz="1200" kern="1200" dirty="0">
                <a:solidFill>
                  <a:schemeClr val="tx1"/>
                </a:solidFill>
                <a:effectLst/>
                <a:latin typeface="Arial" charset="0"/>
                <a:ea typeface="+mn-ea"/>
                <a:cs typeface="+mn-cs"/>
              </a:rPr>
              <a:t> </a:t>
            </a:r>
          </a:p>
          <a:p>
            <a:r>
              <a:rPr lang="en-US" sz="1200" b="1" kern="1200" dirty="0">
                <a:solidFill>
                  <a:schemeClr val="tx1"/>
                </a:solidFill>
                <a:effectLst/>
                <a:latin typeface="Arial" charset="0"/>
                <a:ea typeface="+mn-ea"/>
                <a:cs typeface="+mn-cs"/>
              </a:rPr>
              <a:t>INSTRUCTIONS: </a:t>
            </a:r>
            <a:r>
              <a:rPr lang="en-US" sz="1200" b="1" i="1" kern="1200" dirty="0">
                <a:solidFill>
                  <a:schemeClr val="tx1"/>
                </a:solidFill>
                <a:effectLst/>
                <a:latin typeface="Arial" charset="0"/>
                <a:ea typeface="+mn-ea"/>
                <a:cs typeface="+mn-cs"/>
              </a:rPr>
              <a:t>Introduce the activity by first asking participants to pair up. One part of the dyad will be the SPEAKER and the other the LISTENER for the first round of the activity. Initially, focus on defining the SPEAKER role: the SPEAKER should pick an example of something they are attempting to change or some behavior they are thinking about changing. They are not role-playing a client, but instead they pick a topic that they are comfortable speaking about in a work setting. As the “Speaker” they should be themselves and respond naturally in the activity. The topic should also be a behavior change. A neutral decision they are struggling with (such as picking between grad school programs) isn’t useful in this activity. It is often useful to provide examples of the types of changes participants could consider discussing – “Often, people pick changes such as exercising more, eating healthier, improving self-care, completing documentation on time, etc.”</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Additional instructions for the LISTENER are included on the next slide.</a:t>
            </a:r>
          </a:p>
        </p:txBody>
      </p:sp>
      <p:sp>
        <p:nvSpPr>
          <p:cNvPr id="2" name="Slide Number Placeholder 1"/>
          <p:cNvSpPr>
            <a:spLocks noGrp="1"/>
          </p:cNvSpPr>
          <p:nvPr>
            <p:ph type="sldNum" sz="quarter" idx="10"/>
          </p:nvPr>
        </p:nvSpPr>
        <p:spPr/>
        <p:txBody>
          <a:bodyPr/>
          <a:lstStyle/>
          <a:p>
            <a:pPr>
              <a:defRPr/>
            </a:pPr>
            <a:fld id="{EDE5165B-1C64-4CD4-8E75-0A16F1553D18}" type="slidenum">
              <a:rPr lang="en-US" smtClean="0"/>
              <a:pPr>
                <a:defRPr/>
              </a:pPr>
              <a:t>7</a:t>
            </a:fld>
            <a:endParaRPr lang="en-US"/>
          </a:p>
        </p:txBody>
      </p:sp>
    </p:spTree>
    <p:extLst>
      <p:ext uri="{BB962C8B-B14F-4D97-AF65-F5344CB8AC3E}">
        <p14:creationId xmlns:p14="http://schemas.microsoft.com/office/powerpoint/2010/main" val="25387881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a:t>
            </a:r>
            <a:r>
              <a:rPr lang="en-US" altLang="en-US" baseline="0" dirty="0"/>
              <a:t> slides provides some recommendations for “Rolling with Resistance” and not getting stuck in pushing back against the client. </a:t>
            </a:r>
          </a:p>
          <a:p>
            <a:pPr marL="171450" indent="-171450">
              <a:buFont typeface="Arial" panose="020B0604020202020204" pitchFamily="34" charset="0"/>
              <a:buChar char="•"/>
            </a:pPr>
            <a:r>
              <a:rPr lang="en-US" altLang="en-US" b="1" baseline="0" dirty="0"/>
              <a:t>Reflect the resistance </a:t>
            </a:r>
            <a:r>
              <a:rPr lang="en-US" altLang="en-US" baseline="0" dirty="0"/>
              <a:t>– “</a:t>
            </a:r>
            <a:r>
              <a:rPr lang="en-US" altLang="en-US" i="1" baseline="0" dirty="0"/>
              <a:t>that sounds really frustrating</a:t>
            </a:r>
            <a:r>
              <a:rPr lang="en-US" altLang="en-US" baseline="0" dirty="0"/>
              <a:t>”</a:t>
            </a:r>
          </a:p>
          <a:p>
            <a:pPr marL="171450" indent="-171450">
              <a:buFont typeface="Arial" panose="020B0604020202020204" pitchFamily="34" charset="0"/>
              <a:buChar char="•"/>
            </a:pPr>
            <a:r>
              <a:rPr lang="en-US" altLang="en-US" b="1" baseline="0" dirty="0"/>
              <a:t>Shift the focus </a:t>
            </a:r>
            <a:r>
              <a:rPr lang="en-US" altLang="en-US" baseline="0" dirty="0"/>
              <a:t>– “</a:t>
            </a:r>
            <a:r>
              <a:rPr lang="en-US" altLang="en-US" i="1" baseline="0" dirty="0"/>
              <a:t>What else would you like to talk about?</a:t>
            </a:r>
            <a:r>
              <a:rPr lang="en-US" altLang="en-US" baseline="0" dirty="0"/>
              <a:t>”</a:t>
            </a:r>
          </a:p>
          <a:p>
            <a:pPr marL="171450" indent="-171450">
              <a:buFont typeface="Arial" panose="020B0604020202020204" pitchFamily="34" charset="0"/>
              <a:buChar char="•"/>
            </a:pPr>
            <a:r>
              <a:rPr lang="en-US" altLang="en-US" b="1" baseline="0" dirty="0"/>
              <a:t>Reframe</a:t>
            </a:r>
            <a:r>
              <a:rPr lang="en-US" altLang="en-US" baseline="0" dirty="0"/>
              <a:t> – “</a:t>
            </a:r>
            <a:r>
              <a:rPr lang="en-US" altLang="en-US" i="1" baseline="0" dirty="0"/>
              <a:t>It seems like there are a lot of people trying to get you to do something you don’t want.</a:t>
            </a:r>
            <a:r>
              <a:rPr lang="en-US" altLang="en-US" baseline="0" dirty="0"/>
              <a:t>”</a:t>
            </a:r>
          </a:p>
          <a:p>
            <a:pPr marL="171450" indent="-171450">
              <a:buFont typeface="Arial" panose="020B0604020202020204" pitchFamily="34" charset="0"/>
              <a:buChar char="•"/>
            </a:pPr>
            <a:r>
              <a:rPr lang="en-US" altLang="en-US" b="1" baseline="0" dirty="0"/>
              <a:t>Emphasize person choice and control </a:t>
            </a:r>
            <a:r>
              <a:rPr lang="en-US" altLang="en-US" baseline="0" dirty="0"/>
              <a:t>– “</a:t>
            </a:r>
            <a:r>
              <a:rPr lang="en-US" altLang="en-US" i="1" baseline="0" dirty="0"/>
              <a:t>I’m not trying to get you to do anything you don’t want to today. We’re just going to have a conversation about what we might be able to accomplish together. What you decide to do from there is up to you.</a:t>
            </a:r>
            <a:r>
              <a:rPr lang="en-US" altLang="en-US" baseline="0" dirty="0"/>
              <a:t>”</a:t>
            </a:r>
          </a:p>
          <a:p>
            <a:pPr marL="171450" indent="-171450">
              <a:buFont typeface="Arial" panose="020B0604020202020204" pitchFamily="34" charset="0"/>
              <a:buChar char="•"/>
            </a:pPr>
            <a:r>
              <a:rPr lang="en-US" altLang="en-US" b="1" baseline="0" dirty="0"/>
              <a:t>Stop providing solutions </a:t>
            </a:r>
            <a:r>
              <a:rPr lang="en-US" altLang="en-US" baseline="0" dirty="0"/>
              <a:t>– Just like the “It’s Not About the Nail” video, sometimes moving away from continuing to point out a flaw or problem is not the best approach</a:t>
            </a:r>
          </a:p>
          <a:p>
            <a:pPr marL="171450" indent="-171450">
              <a:buFont typeface="Arial" panose="020B0604020202020204" pitchFamily="34" charset="0"/>
              <a:buChar char="•"/>
            </a:pPr>
            <a:r>
              <a:rPr lang="en-US" altLang="en-US" b="1" baseline="0" dirty="0"/>
              <a:t>Talk about something else </a:t>
            </a:r>
            <a:r>
              <a:rPr lang="en-US" altLang="en-US" baseline="0" dirty="0"/>
              <a:t>– Find out what the individual is interested in. What sorts of activities or experiences outside of the clinical discussion are of interest?</a:t>
            </a:r>
            <a:endParaRPr lang="en-US" altLang="en-US" dirty="0"/>
          </a:p>
        </p:txBody>
      </p:sp>
      <p:sp>
        <p:nvSpPr>
          <p:cNvPr id="2" name="Slide Number Placeholder 1"/>
          <p:cNvSpPr>
            <a:spLocks noGrp="1"/>
          </p:cNvSpPr>
          <p:nvPr>
            <p:ph type="sldNum" sz="quarter" idx="10"/>
          </p:nvPr>
        </p:nvSpPr>
        <p:spPr/>
        <p:txBody>
          <a:bodyPr/>
          <a:lstStyle/>
          <a:p>
            <a:pPr>
              <a:defRPr/>
            </a:pPr>
            <a:fld id="{EDE5165B-1C64-4CD4-8E75-0A16F1553D18}" type="slidenum">
              <a:rPr lang="en-US" smtClean="0"/>
              <a:pPr>
                <a:defRPr/>
              </a:pPr>
              <a:t>70</a:t>
            </a:fld>
            <a:endParaRPr lang="en-US"/>
          </a:p>
        </p:txBody>
      </p:sp>
    </p:spTree>
    <p:extLst>
      <p:ext uri="{BB962C8B-B14F-4D97-AF65-F5344CB8AC3E}">
        <p14:creationId xmlns:p14="http://schemas.microsoft.com/office/powerpoint/2010/main" val="24197609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Arial" charset="0"/>
                <a:ea typeface="+mn-ea"/>
                <a:cs typeface="+mn-cs"/>
              </a:rPr>
              <a:t>Purpose and Timeframe</a:t>
            </a:r>
            <a:r>
              <a:rPr lang="en-US" sz="1200" b="1" kern="1200" dirty="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 This is an optional video if you have time. The purpose of this video is to show participants how to roll with resistance. Introduce the video by noting that the client is fairly resistant to treatment and ask participants to write down specific examples of how the counselor (Dr. Terri Moyers) uses the OARS micro-skills.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Video Title: “Resistant Trucker” (7:53 in duration; you only need to play about 5-7 minutes of the video to make the point). Be sure to practice with the video ahead of time. Introduce the video before playing it as a way of showing how reflections are useful to enhance engagement in a way that reduces barriers that questions may not. </a:t>
            </a:r>
          </a:p>
          <a:p>
            <a:r>
              <a:rPr lang="en-US" sz="1200" b="1" kern="1200" dirty="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The video will play on mouse click. </a:t>
            </a:r>
            <a:r>
              <a:rPr lang="en-US" sz="1200" kern="1200" dirty="0">
                <a:solidFill>
                  <a:schemeClr val="tx1"/>
                </a:solidFill>
                <a:effectLst/>
                <a:latin typeface="Arial" charset="0"/>
                <a:ea typeface="+mn-ea"/>
                <a:cs typeface="+mn-cs"/>
              </a:rPr>
              <a:t>If the video does not play, you may have to add it from the file. You can do this by going to “Insert </a:t>
            </a:r>
            <a:r>
              <a:rPr lang="en-US" sz="1200" kern="1200" dirty="0">
                <a:solidFill>
                  <a:schemeClr val="tx1"/>
                </a:solidFill>
                <a:effectLst/>
                <a:latin typeface="Arial" charset="0"/>
                <a:ea typeface="+mn-ea"/>
                <a:cs typeface="+mn-cs"/>
                <a:sym typeface="Wingdings" panose="05000000000000000000" pitchFamily="2" charset="2"/>
              </a:rPr>
              <a:t></a:t>
            </a:r>
            <a:r>
              <a:rPr lang="en-US" sz="1200" kern="1200" dirty="0">
                <a:solidFill>
                  <a:schemeClr val="tx1"/>
                </a:solidFill>
                <a:effectLst/>
                <a:latin typeface="Arial" charset="0"/>
                <a:ea typeface="+mn-ea"/>
                <a:cs typeface="+mn-cs"/>
              </a:rPr>
              <a:t> Video </a:t>
            </a:r>
            <a:r>
              <a:rPr lang="en-US" sz="1200" kern="1200" dirty="0">
                <a:solidFill>
                  <a:schemeClr val="tx1"/>
                </a:solidFill>
                <a:effectLst/>
                <a:latin typeface="Arial" charset="0"/>
                <a:ea typeface="+mn-ea"/>
                <a:cs typeface="+mn-cs"/>
                <a:sym typeface="Wingdings" panose="05000000000000000000" pitchFamily="2" charset="2"/>
              </a:rPr>
              <a:t></a:t>
            </a:r>
            <a:r>
              <a:rPr lang="en-US" sz="1200" kern="1200" dirty="0">
                <a:solidFill>
                  <a:schemeClr val="tx1"/>
                </a:solidFill>
                <a:effectLst/>
                <a:latin typeface="Arial" charset="0"/>
                <a:ea typeface="+mn-ea"/>
                <a:cs typeface="+mn-cs"/>
              </a:rPr>
              <a:t> Video from File (or Video from My PC)” Locate the file on your computer to add it to the slide.</a:t>
            </a:r>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71</a:t>
            </a:fld>
            <a:endParaRPr lang="en-US"/>
          </a:p>
        </p:txBody>
      </p:sp>
    </p:spTree>
    <p:extLst>
      <p:ext uri="{BB962C8B-B14F-4D97-AF65-F5344CB8AC3E}">
        <p14:creationId xmlns:p14="http://schemas.microsoft.com/office/powerpoint/2010/main" val="25958524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latin typeface="Arial" pitchFamily="34" charset="0"/>
                <a:cs typeface="Arial" pitchFamily="34" charset="0"/>
              </a:rPr>
              <a:t>KEY POINTS:</a:t>
            </a:r>
            <a:r>
              <a:rPr lang="en-US" dirty="0">
                <a:latin typeface="Arial" pitchFamily="34" charset="0"/>
                <a:cs typeface="Arial" pitchFamily="34" charset="0"/>
              </a:rPr>
              <a:t> Another tool is the confidence or readiness ruler. This is really just a </a:t>
            </a:r>
            <a:r>
              <a:rPr lang="en-US" dirty="0" err="1">
                <a:latin typeface="Arial" pitchFamily="34" charset="0"/>
                <a:cs typeface="Arial" pitchFamily="34" charset="0"/>
              </a:rPr>
              <a:t>numberline</a:t>
            </a:r>
            <a:r>
              <a:rPr lang="en-US" dirty="0">
                <a:latin typeface="Arial" pitchFamily="34" charset="0"/>
                <a:cs typeface="Arial" pitchFamily="34" charset="0"/>
              </a:rPr>
              <a:t> from 1 to 10. You can preprint one or simply draw one on a piece of paper. To use the ruler, you need to pick the issue that the patient is most concerned about. </a:t>
            </a:r>
          </a:p>
          <a:p>
            <a:r>
              <a:rPr lang="en-US" dirty="0">
                <a:latin typeface="Arial" pitchFamily="34" charset="0"/>
                <a:cs typeface="Arial" pitchFamily="34" charset="0"/>
              </a:rPr>
              <a:t> </a:t>
            </a:r>
          </a:p>
          <a:p>
            <a:r>
              <a:rPr lang="en-US" dirty="0">
                <a:latin typeface="Arial" pitchFamily="34" charset="0"/>
                <a:cs typeface="Arial" pitchFamily="34" charset="0"/>
              </a:rPr>
              <a:t>The ruler can be used to determine how ready the person is to make a change, how important making a change is to them or how confident they are that they will be able to make the change. In our example below we will use readiness.</a:t>
            </a:r>
          </a:p>
          <a:p>
            <a:r>
              <a:rPr lang="en-US" dirty="0">
                <a:latin typeface="Arial" pitchFamily="34" charset="0"/>
                <a:cs typeface="Arial" pitchFamily="34" charset="0"/>
              </a:rPr>
              <a:t> </a:t>
            </a:r>
          </a:p>
          <a:p>
            <a:r>
              <a:rPr lang="en-US" b="1" i="1" dirty="0">
                <a:latin typeface="Arial" pitchFamily="34" charset="0"/>
                <a:cs typeface="Arial" pitchFamily="34" charset="0"/>
              </a:rPr>
              <a:t>Bullets 1-3.</a:t>
            </a:r>
            <a:r>
              <a:rPr lang="en-US" i="1" dirty="0">
                <a:latin typeface="Arial" pitchFamily="34" charset="0"/>
                <a:cs typeface="Arial" pitchFamily="34" charset="0"/>
              </a:rPr>
              <a:t> </a:t>
            </a:r>
            <a:r>
              <a:rPr lang="en-US" dirty="0">
                <a:latin typeface="Arial" pitchFamily="34" charset="0"/>
                <a:cs typeface="Arial" pitchFamily="34" charset="0"/>
              </a:rPr>
              <a:t>You show the patient the ruler and ask him or her, “On a scale of 1 to 10, with 1 being not at all ready and 10 very ready, how ready are you to… change your drinking/work on your relationship/try another strategy for your pain, whatever you think the issue is they want to talk about. Only focus on one issue in the intervention. </a:t>
            </a:r>
          </a:p>
          <a:p>
            <a:r>
              <a:rPr lang="en-US" dirty="0">
                <a:latin typeface="Arial" pitchFamily="34" charset="0"/>
                <a:cs typeface="Arial" pitchFamily="34" charset="0"/>
              </a:rPr>
              <a:t> </a:t>
            </a:r>
          </a:p>
          <a:p>
            <a:r>
              <a:rPr lang="en-US" dirty="0">
                <a:latin typeface="Arial" pitchFamily="34" charset="0"/>
                <a:cs typeface="Arial" pitchFamily="34" charset="0"/>
              </a:rPr>
              <a:t>More than likely, people will not choose 1, but will aim a little higher. If they choose 1, it is not an issue that they are willing to talk about at all which probably means that you are not focusing on the issue that is most important to them. Refocus and try another issue.</a:t>
            </a:r>
          </a:p>
          <a:p>
            <a:r>
              <a:rPr lang="en-US" dirty="0">
                <a:latin typeface="Arial" pitchFamily="34" charset="0"/>
                <a:cs typeface="Arial" pitchFamily="34" charset="0"/>
              </a:rPr>
              <a:t> </a:t>
            </a:r>
          </a:p>
          <a:p>
            <a:r>
              <a:rPr lang="en-US" i="1" dirty="0">
                <a:latin typeface="Arial" pitchFamily="34" charset="0"/>
                <a:cs typeface="Arial" pitchFamily="34" charset="0"/>
              </a:rPr>
              <a:t>Bullets 4-5. </a:t>
            </a:r>
            <a:r>
              <a:rPr lang="en-US" dirty="0">
                <a:latin typeface="Arial" pitchFamily="34" charset="0"/>
                <a:cs typeface="Arial" pitchFamily="34" charset="0"/>
              </a:rPr>
              <a:t>After the patient responds, you counter by asking why they didn’t chose a lower number, e.g., “Why not 2?” You want them to defend the higher number. Their responses will be very informative and will likely contain some change talk.</a:t>
            </a:r>
          </a:p>
          <a:p>
            <a:r>
              <a:rPr lang="en-US" dirty="0">
                <a:latin typeface="Arial" pitchFamily="34" charset="0"/>
                <a:cs typeface="Arial" pitchFamily="34" charset="0"/>
              </a:rPr>
              <a:t> </a:t>
            </a:r>
          </a:p>
          <a:p>
            <a:r>
              <a:rPr lang="en-US" dirty="0">
                <a:latin typeface="Arial" pitchFamily="34" charset="0"/>
                <a:cs typeface="Arial" pitchFamily="34" charset="0"/>
              </a:rPr>
              <a:t>You should never go more than two points below the number they originally select. This ensures that you do not minimize too dramatically the number they select, or make them feel as if they need to make huge changes to reach a new number. You can also ask them to explain why they have not chosen a number that is 2 above the number they selected, as this can provide relevant information as well. </a:t>
            </a:r>
          </a:p>
        </p:txBody>
      </p:sp>
    </p:spTree>
    <p:extLst>
      <p:ext uri="{BB962C8B-B14F-4D97-AF65-F5344CB8AC3E}">
        <p14:creationId xmlns:p14="http://schemas.microsoft.com/office/powerpoint/2010/main" val="271729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reviewed the four</a:t>
            </a:r>
            <a:r>
              <a:rPr lang="en-US" baseline="0" dirty="0"/>
              <a:t> micro-skills, let’s begin to put the OARS together. </a:t>
            </a:r>
            <a:endParaRPr lang="en-US" dirty="0"/>
          </a:p>
          <a:p>
            <a:endParaRPr lang="en-US" dirty="0"/>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73</a:t>
            </a:fld>
            <a:endParaRPr lang="en-US"/>
          </a:p>
        </p:txBody>
      </p:sp>
    </p:spTree>
    <p:extLst>
      <p:ext uri="{BB962C8B-B14F-4D97-AF65-F5344CB8AC3E}">
        <p14:creationId xmlns:p14="http://schemas.microsoft.com/office/powerpoint/2010/main" val="41257663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Arial" charset="0"/>
                <a:ea typeface="+mn-ea"/>
                <a:cs typeface="+mn-cs"/>
              </a:rPr>
              <a:t>Purpose and Timeframe</a:t>
            </a:r>
            <a:r>
              <a:rPr lang="en-US" sz="1200" b="1" kern="1200" dirty="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 One final activity will provide participants an opportunity to put together all of the concepts and skills that have been reviewed up until this point in the training. Review key reminders</a:t>
            </a:r>
            <a:r>
              <a:rPr lang="en-US" sz="1200" kern="1200" baseline="0" dirty="0">
                <a:solidFill>
                  <a:schemeClr val="tx1"/>
                </a:solidFill>
                <a:effectLst/>
                <a:latin typeface="Arial" charset="0"/>
                <a:ea typeface="+mn-ea"/>
                <a:cs typeface="+mn-cs"/>
              </a:rPr>
              <a:t> of all the topics covered so far that are listed in the bullet points above. </a:t>
            </a:r>
            <a:r>
              <a:rPr lang="en-US" sz="1200" kern="1200" dirty="0">
                <a:solidFill>
                  <a:schemeClr val="tx1"/>
                </a:solidFill>
                <a:effectLst/>
                <a:latin typeface="Arial" charset="0"/>
                <a:ea typeface="+mn-ea"/>
                <a:cs typeface="+mn-cs"/>
              </a:rPr>
              <a:t>Remind participants to meet the client where he/she is, and engage the client in a conversation that avoids the “righting reflex**.” The Spirit of MI should be the foundation of all interactions. The processes help conceptualize how to proceed through treatment, and the core skills allow the provider to engage with the client. </a:t>
            </a:r>
          </a:p>
          <a:p>
            <a:endParaRPr lang="en-US" sz="1200" kern="1200" dirty="0">
              <a:solidFill>
                <a:schemeClr val="tx1"/>
              </a:solidFill>
              <a:effectLst/>
              <a:latin typeface="Arial" charset="0"/>
              <a:ea typeface="+mn-ea"/>
              <a:cs typeface="+mn-cs"/>
            </a:endParaRPr>
          </a:p>
          <a:p>
            <a:r>
              <a:rPr lang="en-US" sz="1200" b="1" i="1" kern="1200" dirty="0">
                <a:solidFill>
                  <a:schemeClr val="tx1"/>
                </a:solidFill>
                <a:effectLst/>
                <a:latin typeface="Arial" charset="0"/>
                <a:ea typeface="+mn-ea"/>
                <a:cs typeface="+mn-cs"/>
              </a:rPr>
              <a:t>Instruct participants to select a partner they have not worked with previously. This activity will take 20-30 minutes (10 minutes for each person to be the INTERVIEWER, and 5-10 minutes for the de-brief).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 quick note about the “righting reflex” – the righting reflex is a “knee jerk” reaction, which pushes the clients to your perceived right answer instead of listening and understanding where the client is coming from with regards to the behavior in question, and guiding him/her to and answer that makes sense them. The male character in the “It’s Not about the Nail” video is a great example of the righting reflect – he was pushing instead of guiding.</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Additional instructions are included on the next slide.</a:t>
            </a:r>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74</a:t>
            </a:fld>
            <a:endParaRPr lang="en-US"/>
          </a:p>
        </p:txBody>
      </p:sp>
    </p:spTree>
    <p:extLst>
      <p:ext uri="{BB962C8B-B14F-4D97-AF65-F5344CB8AC3E}">
        <p14:creationId xmlns:p14="http://schemas.microsoft.com/office/powerpoint/2010/main" val="28535511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n-ea"/>
                <a:cs typeface="+mn-cs"/>
              </a:rPr>
              <a:t>INSTRUCTIONS:</a:t>
            </a:r>
            <a:endParaRPr lang="en-US" sz="1200" kern="1200" dirty="0">
              <a:solidFill>
                <a:schemeClr val="tx1"/>
              </a:solidFill>
              <a:effectLst/>
              <a:latin typeface="Arial" charset="0"/>
              <a:ea typeface="+mn-ea"/>
              <a:cs typeface="+mn-cs"/>
            </a:endParaRPr>
          </a:p>
          <a:p>
            <a:r>
              <a:rPr lang="en-US" sz="1200" b="1" i="1" kern="1200" dirty="0">
                <a:solidFill>
                  <a:schemeClr val="tx1"/>
                </a:solidFill>
                <a:effectLst/>
                <a:latin typeface="Arial" charset="0"/>
                <a:ea typeface="+mn-ea"/>
                <a:cs typeface="+mn-cs"/>
              </a:rPr>
              <a:t>Explain that this is the final activity will allow them to put together all the components that we’ve discussed today.  Read the instructions for the SPEAKER role above.</a:t>
            </a:r>
          </a:p>
          <a:p>
            <a:r>
              <a:rPr lang="en-US" sz="1200" kern="1200" dirty="0">
                <a:solidFill>
                  <a:schemeClr val="tx1"/>
                </a:solidFill>
                <a:effectLst/>
                <a:latin typeface="Arial" charset="0"/>
                <a:ea typeface="+mn-ea"/>
                <a:cs typeface="+mn-cs"/>
              </a:rPr>
              <a:t> </a:t>
            </a:r>
          </a:p>
          <a:p>
            <a:r>
              <a:rPr lang="en-US" sz="1200" b="1" i="1" kern="1200" dirty="0">
                <a:solidFill>
                  <a:schemeClr val="tx1"/>
                </a:solidFill>
                <a:effectLst/>
                <a:latin typeface="Arial" charset="0"/>
                <a:ea typeface="+mn-ea"/>
                <a:cs typeface="+mn-cs"/>
              </a:rPr>
              <a:t>Be sure to re-iterate:</a:t>
            </a:r>
          </a:p>
          <a:p>
            <a:pPr lvl="0"/>
            <a:r>
              <a:rPr lang="en-US" sz="1200" b="1" kern="1200" dirty="0">
                <a:solidFill>
                  <a:schemeClr val="tx1"/>
                </a:solidFill>
                <a:effectLst/>
                <a:latin typeface="Arial" charset="0"/>
                <a:ea typeface="+mn-ea"/>
                <a:cs typeface="+mn-cs"/>
              </a:rPr>
              <a:t>The personal change should be something real for them. They are </a:t>
            </a:r>
            <a:r>
              <a:rPr lang="en-US" sz="1200" b="1" u="sng" kern="1200" dirty="0">
                <a:solidFill>
                  <a:schemeClr val="tx1"/>
                </a:solidFill>
                <a:effectLst/>
                <a:latin typeface="Arial" charset="0"/>
                <a:ea typeface="+mn-ea"/>
                <a:cs typeface="+mn-cs"/>
              </a:rPr>
              <a:t>NOT</a:t>
            </a:r>
            <a:r>
              <a:rPr lang="en-US" sz="1200" b="1" kern="1200" dirty="0">
                <a:solidFill>
                  <a:schemeClr val="tx1"/>
                </a:solidFill>
                <a:effectLst/>
                <a:latin typeface="Arial" charset="0"/>
                <a:ea typeface="+mn-ea"/>
                <a:cs typeface="+mn-cs"/>
              </a:rPr>
              <a:t> role-playing a client.</a:t>
            </a:r>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You should also explain that the change should be a behavior, and it should not be a neutral choice. For example, a neutral choice “Should I get a Honda or a Toyota?” or “Should I go to Grad School A or Grad School B?” is not ideal for this exercise. You can use MI to help clients with a neutral choice, but today we are focusing on behavior change.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Additional instructions are included on the next slide.</a:t>
            </a:r>
          </a:p>
        </p:txBody>
      </p:sp>
      <p:sp>
        <p:nvSpPr>
          <p:cNvPr id="5" name="Slide Number Placeholder 4"/>
          <p:cNvSpPr>
            <a:spLocks noGrp="1"/>
          </p:cNvSpPr>
          <p:nvPr>
            <p:ph type="sldNum" sz="quarter" idx="10"/>
          </p:nvPr>
        </p:nvSpPr>
        <p:spPr/>
        <p:txBody>
          <a:bodyPr/>
          <a:lstStyle/>
          <a:p>
            <a:pPr>
              <a:defRPr/>
            </a:pPr>
            <a:fld id="{EDE5165B-1C64-4CD4-8E75-0A16F1553D18}" type="slidenum">
              <a:rPr lang="en-US" smtClean="0"/>
              <a:pPr>
                <a:defRPr/>
              </a:pPr>
              <a:t>75</a:t>
            </a:fld>
            <a:endParaRPr lang="en-US"/>
          </a:p>
        </p:txBody>
      </p:sp>
    </p:spTree>
    <p:extLst>
      <p:ext uri="{BB962C8B-B14F-4D97-AF65-F5344CB8AC3E}">
        <p14:creationId xmlns:p14="http://schemas.microsoft.com/office/powerpoint/2010/main" val="21057694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n-ea"/>
                <a:cs typeface="+mn-cs"/>
              </a:rPr>
              <a:t>INSTRUCTIONS:</a:t>
            </a:r>
            <a:r>
              <a:rPr lang="en-US" sz="1200" kern="1200" dirty="0">
                <a:solidFill>
                  <a:schemeClr val="tx1"/>
                </a:solidFill>
                <a:effectLst/>
                <a:latin typeface="Arial" charset="0"/>
                <a:ea typeface="+mn-ea"/>
                <a:cs typeface="+mn-cs"/>
              </a:rPr>
              <a:t> </a:t>
            </a:r>
            <a:r>
              <a:rPr lang="en-US" sz="1200" b="1" i="1" kern="1200" dirty="0">
                <a:solidFill>
                  <a:schemeClr val="tx1"/>
                </a:solidFill>
                <a:effectLst/>
                <a:latin typeface="Arial" charset="0"/>
                <a:ea typeface="+mn-ea"/>
                <a:cs typeface="+mn-cs"/>
              </a:rPr>
              <a:t>The INTERVIEWER’S job is to engage the client in a conversation about the change they’re like to make and put the MI Spirit and skills into action. They should engage the SPEAKER, focus on a change goal, and if the speaker is reader they can start to discuss the change plan.</a:t>
            </a:r>
          </a:p>
          <a:p>
            <a:r>
              <a:rPr lang="en-US" sz="1200" kern="1200" dirty="0">
                <a:solidFill>
                  <a:schemeClr val="tx1"/>
                </a:solidFill>
                <a:effectLst/>
                <a:latin typeface="Arial" charset="0"/>
                <a:ea typeface="+mn-ea"/>
                <a:cs typeface="+mn-cs"/>
              </a:rPr>
              <a:t> </a:t>
            </a:r>
          </a:p>
          <a:p>
            <a:r>
              <a:rPr lang="en-US" sz="1200" b="1" i="1" kern="1200" dirty="0">
                <a:solidFill>
                  <a:schemeClr val="tx1"/>
                </a:solidFill>
                <a:effectLst/>
                <a:latin typeface="Arial" charset="0"/>
                <a:ea typeface="+mn-ea"/>
                <a:cs typeface="+mn-cs"/>
              </a:rPr>
              <a:t>You should keep track of time for the audience. In summary you should announce:</a:t>
            </a:r>
          </a:p>
          <a:p>
            <a:pPr marL="171450" lvl="0" indent="-171450">
              <a:buFont typeface="Arial" panose="020B0604020202020204" pitchFamily="34" charset="0"/>
              <a:buChar char="•"/>
            </a:pPr>
            <a:r>
              <a:rPr lang="en-US" sz="1200" b="1" i="1" kern="1200" dirty="0">
                <a:solidFill>
                  <a:schemeClr val="tx1"/>
                </a:solidFill>
                <a:effectLst/>
                <a:latin typeface="Arial" charset="0"/>
                <a:ea typeface="+mn-ea"/>
                <a:cs typeface="+mn-cs"/>
              </a:rPr>
              <a:t>The first round starts now. </a:t>
            </a:r>
          </a:p>
          <a:p>
            <a:pPr marL="171450" lvl="0" indent="-171450">
              <a:buFont typeface="Arial" panose="020B0604020202020204" pitchFamily="34" charset="0"/>
              <a:buChar char="•"/>
            </a:pPr>
            <a:r>
              <a:rPr lang="en-US" sz="1200" b="1" i="1" kern="1200" dirty="0">
                <a:solidFill>
                  <a:schemeClr val="tx1"/>
                </a:solidFill>
                <a:effectLst/>
                <a:latin typeface="Arial" charset="0"/>
                <a:ea typeface="+mn-ea"/>
                <a:cs typeface="+mn-cs"/>
              </a:rPr>
              <a:t>(After 10 minutes) announce that the first round is finished. The pairs should switch roles.</a:t>
            </a:r>
          </a:p>
          <a:p>
            <a:pPr marL="171450" lvl="0" indent="-171450">
              <a:buFont typeface="Arial" panose="020B0604020202020204" pitchFamily="34" charset="0"/>
              <a:buChar char="•"/>
            </a:pPr>
            <a:r>
              <a:rPr lang="en-US" sz="1200" b="1" i="1" kern="1200" dirty="0">
                <a:solidFill>
                  <a:schemeClr val="tx1"/>
                </a:solidFill>
                <a:effectLst/>
                <a:latin typeface="Arial" charset="0"/>
                <a:ea typeface="+mn-ea"/>
                <a:cs typeface="+mn-cs"/>
              </a:rPr>
              <a:t>Announce the start of round 2. </a:t>
            </a:r>
          </a:p>
          <a:p>
            <a:pPr marL="171450" lvl="0" indent="-171450">
              <a:buFont typeface="Arial" panose="020B0604020202020204" pitchFamily="34" charset="0"/>
              <a:buChar char="•"/>
            </a:pPr>
            <a:r>
              <a:rPr lang="en-US" sz="1200" b="1" i="1" kern="1200" dirty="0">
                <a:solidFill>
                  <a:schemeClr val="tx1"/>
                </a:solidFill>
                <a:effectLst/>
                <a:latin typeface="Arial" charset="0"/>
                <a:ea typeface="+mn-ea"/>
                <a:cs typeface="+mn-cs"/>
              </a:rPr>
              <a:t>(After 10 minutes) announce that round 2 has finished.</a:t>
            </a:r>
          </a:p>
          <a:p>
            <a:r>
              <a:rPr lang="en-US" sz="1200" b="1" i="1" kern="1200" dirty="0">
                <a:solidFill>
                  <a:schemeClr val="tx1"/>
                </a:solidFill>
                <a:effectLst/>
                <a:latin typeface="Arial" charset="0"/>
                <a:ea typeface="+mn-ea"/>
                <a:cs typeface="+mn-cs"/>
              </a:rPr>
              <a:t> </a:t>
            </a:r>
          </a:p>
          <a:p>
            <a:r>
              <a:rPr lang="en-US" sz="1200" b="1" i="1" kern="1200" dirty="0">
                <a:solidFill>
                  <a:schemeClr val="tx1"/>
                </a:solidFill>
                <a:effectLst/>
                <a:latin typeface="Arial" charset="0"/>
                <a:ea typeface="+mn-ea"/>
                <a:cs typeface="+mn-cs"/>
              </a:rPr>
              <a:t>After both rounds (20 minutes total), you should debrief the activity and ask the interviewers about their experiences. Spend approximately 5-10 minutes getting the participants’ experiences in contrast to their first role play: what went well, what was different, what went not-so-well.</a:t>
            </a:r>
          </a:p>
          <a:p>
            <a:endParaRPr lang="en-US" b="1" i="1" dirty="0"/>
          </a:p>
        </p:txBody>
      </p:sp>
    </p:spTree>
    <p:extLst>
      <p:ext uri="{BB962C8B-B14F-4D97-AF65-F5344CB8AC3E}">
        <p14:creationId xmlns:p14="http://schemas.microsoft.com/office/powerpoint/2010/main" val="30963346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TextEdit="1"/>
          </p:cNvSpPr>
          <p:nvPr>
            <p:ph type="sldImg"/>
          </p:nvPr>
        </p:nvSpPr>
        <p:spPr bwMode="auto">
          <a:xfrm>
            <a:off x="1300163" y="735013"/>
            <a:ext cx="4879975" cy="3659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Rectangle 3"/>
          <p:cNvSpPr>
            <a:spLocks noGrp="1"/>
          </p:cNvSpPr>
          <p:nvPr>
            <p:ph type="body" idx="1"/>
          </p:nvPr>
        </p:nvSpPr>
        <p:spPr>
          <a:xfrm>
            <a:off x="748102" y="4636903"/>
            <a:ext cx="5981559" cy="43899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31774" rtl="0" eaLnBrk="0" fontAlgn="base" latinLnBrk="0" hangingPunct="0">
              <a:lnSpc>
                <a:spcPct val="100000"/>
              </a:lnSpc>
              <a:spcBef>
                <a:spcPct val="30000"/>
              </a:spcBef>
              <a:spcAft>
                <a:spcPct val="0"/>
              </a:spcAft>
              <a:buClrTx/>
              <a:buSzTx/>
              <a:buFontTx/>
              <a:buNone/>
              <a:tabLst/>
              <a:defRPr/>
            </a:pPr>
            <a:r>
              <a:rPr lang="en-US" sz="900" b="1" i="1" dirty="0"/>
              <a:t>To wrap up the training, discuss the importance of practicing using your MI skills with your clients. Continuing to improve</a:t>
            </a:r>
            <a:r>
              <a:rPr lang="en-US" sz="900" b="1" i="1" baseline="0" dirty="0"/>
              <a:t> your skills requires ongoing practice, coaching, and discussion. Without this conscious effort to practice the skills, it’s easy to go back to your normal style.</a:t>
            </a:r>
            <a:endParaRPr lang="en-US" sz="900" b="1" i="1" dirty="0"/>
          </a:p>
          <a:p>
            <a:pPr defTabSz="931774">
              <a:defRPr/>
            </a:pPr>
            <a:endParaRPr lang="en-US" altLang="en-US" sz="900" b="1" dirty="0"/>
          </a:p>
          <a:p>
            <a:pPr defTabSz="931774">
              <a:defRPr/>
            </a:pPr>
            <a:r>
              <a:rPr lang="en-US" altLang="en-US" sz="900" b="1" i="1" dirty="0"/>
              <a:t>ADD TRAINER(S) NAMES AND CONTACT INFORMATION AND REPLACE IMAGES FOR TRAINER’S ORGANIZATION</a:t>
            </a:r>
          </a:p>
          <a:p>
            <a:pPr defTabSz="931774">
              <a:defRPr/>
            </a:pPr>
            <a:endParaRPr lang="en-US" altLang="en-US" sz="900" i="1" dirty="0"/>
          </a:p>
          <a:p>
            <a:pPr defTabSz="931774">
              <a:defRPr/>
            </a:pPr>
            <a:r>
              <a:rPr lang="en-US" altLang="en-US" sz="900" b="1" i="1" dirty="0"/>
              <a:t>This concludes the presentation. Thank the participants for their time and address any last-minute questions about the content. Encourage participants to reach out to the Pacific Southwest ATTC or the LA Region PAETC, should they have questions or concerns following the training session.</a:t>
            </a:r>
          </a:p>
          <a:p>
            <a:pPr defTabSz="931774">
              <a:defRPr/>
            </a:pPr>
            <a:endParaRPr lang="en-US" altLang="en-US" sz="900" dirty="0"/>
          </a:p>
        </p:txBody>
      </p:sp>
    </p:spTree>
    <p:extLst>
      <p:ext uri="{BB962C8B-B14F-4D97-AF65-F5344CB8AC3E}">
        <p14:creationId xmlns:p14="http://schemas.microsoft.com/office/powerpoint/2010/main" val="2934986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r>
              <a:rPr lang="en-US" sz="1200" b="1" kern="1200" dirty="0">
                <a:solidFill>
                  <a:schemeClr val="tx1"/>
                </a:solidFill>
                <a:effectLst/>
                <a:latin typeface="Arial" charset="0"/>
                <a:ea typeface="+mn-ea"/>
                <a:cs typeface="+mn-cs"/>
              </a:rPr>
              <a:t>INSTRUCTIONS, CONTINUED:</a:t>
            </a:r>
            <a:r>
              <a:rPr lang="en-US" sz="1200" kern="1200" dirty="0">
                <a:solidFill>
                  <a:schemeClr val="tx1"/>
                </a:solidFill>
                <a:effectLst/>
                <a:latin typeface="Arial" charset="0"/>
                <a:ea typeface="+mn-ea"/>
                <a:cs typeface="+mn-cs"/>
              </a:rPr>
              <a:t> </a:t>
            </a:r>
            <a:r>
              <a:rPr lang="en-US" sz="1200" b="1" i="1" kern="1200" dirty="0">
                <a:solidFill>
                  <a:schemeClr val="tx1"/>
                </a:solidFill>
                <a:effectLst/>
                <a:latin typeface="Arial" charset="0"/>
                <a:ea typeface="+mn-ea"/>
                <a:cs typeface="+mn-cs"/>
              </a:rPr>
              <a:t>In continuing from the instructions provided on the previous slide, the second part of introducing this topic is to note that the LISTENER will be following a specific set of instructions, whether or not this is their natural style of interacting. The LISTENER will focus on following the instructions on the slide as closely as they can for five minutes. Once the time is up, have the groups switch roles so each person in the dyad gets to be the LISTENER.</a:t>
            </a:r>
          </a:p>
          <a:p>
            <a:r>
              <a:rPr lang="en-US" sz="1200" kern="1200" dirty="0">
                <a:solidFill>
                  <a:schemeClr val="tx1"/>
                </a:solidFill>
                <a:effectLst/>
                <a:latin typeface="Arial" charset="0"/>
                <a:ea typeface="+mn-ea"/>
                <a:cs typeface="+mn-cs"/>
              </a:rPr>
              <a:t> </a:t>
            </a:r>
          </a:p>
          <a:p>
            <a:r>
              <a:rPr lang="en-US" sz="1200" b="1" i="1" kern="1200" dirty="0">
                <a:solidFill>
                  <a:schemeClr val="tx1"/>
                </a:solidFill>
                <a:effectLst/>
                <a:latin typeface="Arial" charset="0"/>
                <a:ea typeface="+mn-ea"/>
                <a:cs typeface="+mn-cs"/>
              </a:rPr>
              <a:t>After the second five minutes, debrief with the group by asking each participant to think about how it was to be the SPEAKER. Then ask the group to think about how it felt to be the LISTENER. Summarize the participants’ reactions to the limitations of this particular type of helping style. </a:t>
            </a:r>
          </a:p>
          <a:p>
            <a:r>
              <a:rPr lang="en-US" sz="1200" b="1" i="1"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Common reactions from the </a:t>
            </a:r>
            <a:r>
              <a:rPr lang="en-US" sz="1200" b="1" kern="1200" dirty="0">
                <a:solidFill>
                  <a:schemeClr val="tx1"/>
                </a:solidFill>
                <a:effectLst/>
                <a:latin typeface="Arial" charset="0"/>
                <a:ea typeface="+mn-ea"/>
                <a:cs typeface="+mn-cs"/>
              </a:rPr>
              <a:t>SPEAKER</a:t>
            </a:r>
            <a:r>
              <a:rPr lang="en-US" sz="1200" kern="1200" dirty="0">
                <a:solidFill>
                  <a:schemeClr val="tx1"/>
                </a:solidFill>
                <a:effectLst/>
                <a:latin typeface="Arial" charset="0"/>
                <a:ea typeface="+mn-ea"/>
                <a:cs typeface="+mn-cs"/>
              </a:rPr>
              <a:t> include feeling: </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Angry (agitated, annoyed, irritated, not heard/understood)</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Defensive (discounted, judged, justifying, oppositional, unwilling to change)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Uncomfortable (ashamed, overwhelmed, eager to leave)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Powerless (passive, discouraged, disengaged)</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Common reactions from the </a:t>
            </a:r>
            <a:r>
              <a:rPr lang="en-US" sz="1200" b="1" kern="1200" dirty="0">
                <a:solidFill>
                  <a:schemeClr val="tx1"/>
                </a:solidFill>
                <a:effectLst/>
                <a:latin typeface="Arial" charset="0"/>
                <a:ea typeface="+mn-ea"/>
                <a:cs typeface="+mn-cs"/>
              </a:rPr>
              <a:t>LISTENER </a:t>
            </a:r>
            <a:r>
              <a:rPr lang="en-US" sz="1200" kern="1200" dirty="0">
                <a:solidFill>
                  <a:schemeClr val="tx1"/>
                </a:solidFill>
                <a:effectLst/>
                <a:latin typeface="Arial" charset="0"/>
                <a:ea typeface="+mn-ea"/>
                <a:cs typeface="+mn-cs"/>
              </a:rPr>
              <a:t>include feeling: </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Pushy</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Robotic</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Rude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Know-it-all</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Unable to come up with additional suggestions.</a:t>
            </a:r>
          </a:p>
          <a:p>
            <a:pPr marL="171450" lvl="0" indent="-171450">
              <a:buFont typeface="Arial" panose="020B0604020202020204" pitchFamily="34" charset="0"/>
              <a:buChar char="•"/>
            </a:pPr>
            <a:endParaRPr lang="en-US" sz="1200" kern="1200" dirty="0">
              <a:solidFill>
                <a:schemeClr val="tx1"/>
              </a:solidFill>
              <a:effectLst/>
              <a:latin typeface="Arial" charset="0"/>
              <a:ea typeface="+mn-ea"/>
              <a:cs typeface="+mn-cs"/>
            </a:endParaRPr>
          </a:p>
          <a:p>
            <a:pPr marL="0" lvl="0" indent="0">
              <a:buFont typeface="Arial" panose="020B0604020202020204" pitchFamily="34" charset="0"/>
              <a:buNone/>
            </a:pPr>
            <a:r>
              <a:rPr lang="en-US" sz="1200" kern="1200" dirty="0">
                <a:solidFill>
                  <a:schemeClr val="tx1"/>
                </a:solidFill>
                <a:effectLst/>
                <a:latin typeface="Arial" charset="0"/>
                <a:ea typeface="+mn-ea"/>
                <a:cs typeface="+mn-cs"/>
              </a:rPr>
              <a:t>The fundamental point is this helping style often makes clients feels defensive and less motivated to change.</a:t>
            </a:r>
          </a:p>
        </p:txBody>
      </p:sp>
      <p:sp>
        <p:nvSpPr>
          <p:cNvPr id="2" name="Slide Number Placeholder 1"/>
          <p:cNvSpPr>
            <a:spLocks noGrp="1"/>
          </p:cNvSpPr>
          <p:nvPr>
            <p:ph type="sldNum" sz="quarter" idx="10"/>
          </p:nvPr>
        </p:nvSpPr>
        <p:spPr/>
        <p:txBody>
          <a:bodyPr/>
          <a:lstStyle/>
          <a:p>
            <a:pPr>
              <a:defRPr/>
            </a:pPr>
            <a:fld id="{EDE5165B-1C64-4CD4-8E75-0A16F1553D18}" type="slidenum">
              <a:rPr lang="en-US" smtClean="0"/>
              <a:pPr>
                <a:defRPr/>
              </a:pPr>
              <a:t>8</a:t>
            </a:fld>
            <a:endParaRPr lang="en-US"/>
          </a:p>
        </p:txBody>
      </p:sp>
    </p:spTree>
    <p:extLst>
      <p:ext uri="{BB962C8B-B14F-4D97-AF65-F5344CB8AC3E}">
        <p14:creationId xmlns:p14="http://schemas.microsoft.com/office/powerpoint/2010/main" val="164488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579563" y="768350"/>
            <a:ext cx="4156075" cy="3117850"/>
          </a:xfrm>
          <a:ln/>
        </p:spPr>
      </p:sp>
      <p:sp>
        <p:nvSpPr>
          <p:cNvPr id="105475" name="Rectangle 3"/>
          <p:cNvSpPr>
            <a:spLocks noGrp="1" noChangeArrowheads="1"/>
          </p:cNvSpPr>
          <p:nvPr>
            <p:ph type="body" idx="1"/>
          </p:nvPr>
        </p:nvSpPr>
        <p:spPr>
          <a:xfrm>
            <a:off x="731520" y="4560696"/>
            <a:ext cx="5852160" cy="431995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u="sng" kern="1200" dirty="0">
                <a:solidFill>
                  <a:schemeClr val="tx1"/>
                </a:solidFill>
                <a:effectLst/>
                <a:latin typeface="Arial" charset="0"/>
                <a:ea typeface="+mn-ea"/>
                <a:cs typeface="+mn-cs"/>
              </a:rPr>
              <a:t>Purpose and Timeframe</a:t>
            </a:r>
            <a:r>
              <a:rPr lang="en-GB" sz="1200"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The purpose of the video is to demonstrate the directive style of counseling/communication. This activity should take a total of </a:t>
            </a:r>
            <a:r>
              <a:rPr lang="en-GB" sz="1200" kern="1200" dirty="0">
                <a:solidFill>
                  <a:schemeClr val="tx1"/>
                </a:solidFill>
                <a:effectLst/>
                <a:latin typeface="Arial" charset="0"/>
                <a:ea typeface="+mn-ea"/>
                <a:cs typeface="+mn-cs"/>
              </a:rPr>
              <a:t>7-10 minutes, including a quick de-brief to discuss participants’ impressions of the video. </a:t>
            </a:r>
            <a:r>
              <a:rPr lang="en-US" sz="1200" kern="1200" dirty="0">
                <a:solidFill>
                  <a:schemeClr val="tx1"/>
                </a:solidFill>
                <a:effectLst/>
                <a:latin typeface="Arial" charset="0"/>
                <a:ea typeface="+mn-ea"/>
                <a:cs typeface="+mn-cs"/>
              </a:rPr>
              <a:t>Be sure to practice with the video ahead of time, so you can be certain that it will play as intended. When setting up the video, ask participants to write down their impressions about how Bob communicates with his patient. Is his style effective or no? What would you do differently, if you were sitting in Bob’s chair?</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Video Title: “Bob Newhart – Stop It” (3:49 in duration). </a:t>
            </a:r>
            <a:r>
              <a:rPr lang="en-US" sz="1200" b="1" i="1" kern="1200" dirty="0">
                <a:solidFill>
                  <a:schemeClr val="tx1"/>
                </a:solidFill>
                <a:effectLst/>
                <a:latin typeface="Arial" charset="0"/>
                <a:ea typeface="+mn-ea"/>
                <a:cs typeface="+mn-cs"/>
              </a:rPr>
              <a:t>To play the video, advance the slide. The image of the desk will animate out and the video will play automatically in full screen mode.</a:t>
            </a:r>
          </a:p>
          <a:p>
            <a:r>
              <a:rPr lang="en-US" sz="1200" kern="1200" dirty="0">
                <a:solidFill>
                  <a:schemeClr val="tx1"/>
                </a:solidFill>
                <a:effectLst/>
                <a:latin typeface="Arial" charset="0"/>
                <a:ea typeface="+mn-ea"/>
                <a:cs typeface="+mn-cs"/>
              </a:rPr>
              <a:t> </a:t>
            </a:r>
          </a:p>
          <a:p>
            <a:r>
              <a:rPr lang="en-US" sz="1200" b="1" kern="1200" dirty="0">
                <a:solidFill>
                  <a:schemeClr val="tx1"/>
                </a:solidFill>
                <a:effectLst/>
                <a:latin typeface="Arial" charset="0"/>
                <a:ea typeface="+mn-ea"/>
                <a:cs typeface="+mn-cs"/>
              </a:rPr>
              <a:t>INSTRUCTIONS:</a:t>
            </a:r>
            <a:r>
              <a:rPr lang="en-US" sz="1200" kern="1200" dirty="0">
                <a:solidFill>
                  <a:schemeClr val="tx1"/>
                </a:solidFill>
                <a:effectLst/>
                <a:latin typeface="Arial" charset="0"/>
                <a:ea typeface="+mn-ea"/>
                <a:cs typeface="+mn-cs"/>
              </a:rPr>
              <a:t> </a:t>
            </a:r>
            <a:r>
              <a:rPr lang="en-US" sz="1200" b="1" i="1" kern="1200" dirty="0">
                <a:solidFill>
                  <a:schemeClr val="tx1"/>
                </a:solidFill>
                <a:effectLst/>
                <a:latin typeface="Arial" charset="0"/>
                <a:ea typeface="+mn-ea"/>
                <a:cs typeface="+mn-cs"/>
              </a:rPr>
              <a:t>Facilitate a 2-3-minute discussion with participants once the video has played to gather participants’ impressions of the video. The video clearly demonstrates that (1) it is easy to fall into this style of communication, especially when the solution seems easy to the provider; and (2) even if Bob’s intervention was perfect, it is unlikely to produce the desired outcome.  </a:t>
            </a:r>
          </a:p>
          <a:p>
            <a:endParaRPr lang="en-US" sz="1200" b="1" i="1"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Questions to guide discussion: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Was Bob’s intervention effective with his patient? </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In what ways could Bob change the way he communicated with his patient to increase the chance that she’d be able to overcome her fear of being buried alive?</a:t>
            </a:r>
          </a:p>
        </p:txBody>
      </p:sp>
      <p:sp>
        <p:nvSpPr>
          <p:cNvPr id="3" name="Slide Number Placeholder 2"/>
          <p:cNvSpPr>
            <a:spLocks noGrp="1"/>
          </p:cNvSpPr>
          <p:nvPr>
            <p:ph type="sldNum" sz="quarter" idx="10"/>
          </p:nvPr>
        </p:nvSpPr>
        <p:spPr/>
        <p:txBody>
          <a:bodyPr/>
          <a:lstStyle/>
          <a:p>
            <a:pPr>
              <a:defRPr/>
            </a:pPr>
            <a:fld id="{EDE5165B-1C64-4CD4-8E75-0A16F1553D18}" type="slidenum">
              <a:rPr lang="en-US" smtClean="0"/>
              <a:pPr>
                <a:defRPr/>
              </a:pPr>
              <a:t>9</a:t>
            </a:fld>
            <a:endParaRPr lang="en-US"/>
          </a:p>
        </p:txBody>
      </p:sp>
    </p:spTree>
    <p:extLst>
      <p:ext uri="{BB962C8B-B14F-4D97-AF65-F5344CB8AC3E}">
        <p14:creationId xmlns:p14="http://schemas.microsoft.com/office/powerpoint/2010/main" val="2418819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790950" y="912813"/>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rgbClr val="FFCC00"/>
                </a:solidFill>
                <a:latin typeface="Arial" charset="0"/>
              </a:defRPr>
            </a:lvl1pPr>
            <a:lvl2pPr marL="742950" indent="-285750">
              <a:defRPr sz="4400" b="1">
                <a:solidFill>
                  <a:srgbClr val="FFCC00"/>
                </a:solidFill>
                <a:latin typeface="Arial" charset="0"/>
              </a:defRPr>
            </a:lvl2pPr>
            <a:lvl3pPr marL="1143000" indent="-228600">
              <a:defRPr sz="4400" b="1">
                <a:solidFill>
                  <a:srgbClr val="FFCC00"/>
                </a:solidFill>
                <a:latin typeface="Arial" charset="0"/>
              </a:defRPr>
            </a:lvl3pPr>
            <a:lvl4pPr marL="1600200" indent="-228600">
              <a:defRPr sz="4400" b="1">
                <a:solidFill>
                  <a:srgbClr val="FFCC00"/>
                </a:solidFill>
                <a:latin typeface="Arial" charset="0"/>
              </a:defRPr>
            </a:lvl4pPr>
            <a:lvl5pPr marL="2057400" indent="-228600">
              <a:defRPr sz="4400" b="1">
                <a:solidFill>
                  <a:srgbClr val="FFCC00"/>
                </a:solidFill>
                <a:latin typeface="Arial" charset="0"/>
              </a:defRPr>
            </a:lvl5pPr>
            <a:lvl6pPr marL="2514600" indent="-228600" algn="ctr" eaLnBrk="0" fontAlgn="base" hangingPunct="0">
              <a:lnSpc>
                <a:spcPct val="80000"/>
              </a:lnSpc>
              <a:spcBef>
                <a:spcPct val="0"/>
              </a:spcBef>
              <a:spcAft>
                <a:spcPct val="0"/>
              </a:spcAft>
              <a:defRPr sz="4400" b="1">
                <a:solidFill>
                  <a:srgbClr val="FFCC00"/>
                </a:solidFill>
                <a:latin typeface="Arial" charset="0"/>
              </a:defRPr>
            </a:lvl6pPr>
            <a:lvl7pPr marL="2971800" indent="-228600" algn="ctr" eaLnBrk="0" fontAlgn="base" hangingPunct="0">
              <a:lnSpc>
                <a:spcPct val="80000"/>
              </a:lnSpc>
              <a:spcBef>
                <a:spcPct val="0"/>
              </a:spcBef>
              <a:spcAft>
                <a:spcPct val="0"/>
              </a:spcAft>
              <a:defRPr sz="4400" b="1">
                <a:solidFill>
                  <a:srgbClr val="FFCC00"/>
                </a:solidFill>
                <a:latin typeface="Arial" charset="0"/>
              </a:defRPr>
            </a:lvl7pPr>
            <a:lvl8pPr marL="3429000" indent="-228600" algn="ctr" eaLnBrk="0" fontAlgn="base" hangingPunct="0">
              <a:lnSpc>
                <a:spcPct val="80000"/>
              </a:lnSpc>
              <a:spcBef>
                <a:spcPct val="0"/>
              </a:spcBef>
              <a:spcAft>
                <a:spcPct val="0"/>
              </a:spcAft>
              <a:defRPr sz="4400" b="1">
                <a:solidFill>
                  <a:srgbClr val="FFCC00"/>
                </a:solidFill>
                <a:latin typeface="Arial" charset="0"/>
              </a:defRPr>
            </a:lvl8pPr>
            <a:lvl9pPr marL="3886200" indent="-228600" algn="ctr" eaLnBrk="0" fontAlgn="base" hangingPunct="0">
              <a:lnSpc>
                <a:spcPct val="80000"/>
              </a:lnSpc>
              <a:spcBef>
                <a:spcPct val="0"/>
              </a:spcBef>
              <a:spcAft>
                <a:spcPct val="0"/>
              </a:spcAft>
              <a:defRPr sz="4400" b="1">
                <a:solidFill>
                  <a:srgbClr val="FFCC00"/>
                </a:solidFill>
                <a:latin typeface="Arial" charset="0"/>
              </a:defRPr>
            </a:lvl9pPr>
          </a:lstStyle>
          <a:p>
            <a:pPr algn="l" eaLnBrk="1" hangingPunct="1">
              <a:lnSpc>
                <a:spcPct val="100000"/>
              </a:lnSpc>
              <a:defRPr/>
            </a:pPr>
            <a:endParaRPr lang="en-US" sz="1800" b="0">
              <a:solidFill>
                <a:schemeClr val="tx1"/>
              </a:solidFill>
            </a:endParaRPr>
          </a:p>
        </p:txBody>
      </p:sp>
      <p:sp>
        <p:nvSpPr>
          <p:cNvPr id="5" name="WordArt 26"/>
          <p:cNvSpPr>
            <a:spLocks noChangeAspect="1" noChangeArrowheads="1" noChangeShapeType="1" noTextEdit="1"/>
          </p:cNvSpPr>
          <p:nvPr/>
        </p:nvSpPr>
        <p:spPr bwMode="auto">
          <a:xfrm>
            <a:off x="7924800" y="6080125"/>
            <a:ext cx="1014413" cy="320675"/>
          </a:xfrm>
          <a:prstGeom prst="rect">
            <a:avLst/>
          </a:prstGeom>
        </p:spPr>
        <p:txBody>
          <a:bodyPr wrap="none" fromWordArt="1">
            <a:prstTxWarp prst="textPlain">
              <a:avLst>
                <a:gd name="adj" fmla="val 50000"/>
              </a:avLst>
            </a:prstTxWarp>
          </a:bodyPr>
          <a:lstStyle/>
          <a:p>
            <a:r>
              <a:rPr lang="en-US" sz="3600" i="1" kern="10">
                <a:ln w="9525">
                  <a:solidFill>
                    <a:srgbClr val="C5C5FF"/>
                  </a:solidFill>
                  <a:round/>
                  <a:headEnd/>
                  <a:tailEnd/>
                </a:ln>
                <a:latin typeface="Trebuchet MS"/>
              </a:rPr>
              <a:t>UCLA</a:t>
            </a:r>
          </a:p>
        </p:txBody>
      </p:sp>
      <p:pic>
        <p:nvPicPr>
          <p:cNvPr id="6" name="Picture 27"/>
          <p:cNvPicPr>
            <a:picLocks noChangeAspect="1" noChangeArrowheads="1"/>
          </p:cNvPicPr>
          <p:nvPr/>
        </p:nvPicPr>
        <p:blipFill>
          <a:blip r:embed="rId2" cstate="print">
            <a:extLst>
              <a:ext uri="{28A0092B-C50C-407E-A947-70E740481C1C}">
                <a14:useLocalDpi xmlns:a14="http://schemas.microsoft.com/office/drawing/2010/main" val="0"/>
              </a:ext>
            </a:extLst>
          </a:blip>
          <a:srcRect b="20320"/>
          <a:stretch>
            <a:fillRect/>
          </a:stretch>
        </p:blipFill>
        <p:spPr bwMode="auto">
          <a:xfrm>
            <a:off x="304800" y="5965825"/>
            <a:ext cx="14176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282" name="Rectangle 2"/>
          <p:cNvSpPr>
            <a:spLocks noGrp="1" noChangeArrowheads="1"/>
          </p:cNvSpPr>
          <p:nvPr>
            <p:ph type="ctrTitle"/>
          </p:nvPr>
        </p:nvSpPr>
        <p:spPr>
          <a:xfrm>
            <a:off x="455613" y="1066800"/>
            <a:ext cx="8226425" cy="1470025"/>
          </a:xfrm>
        </p:spPr>
        <p:txBody>
          <a:bodyPr/>
          <a:lstStyle>
            <a:lvl1pPr>
              <a:defRPr/>
            </a:lvl1pPr>
          </a:lstStyle>
          <a:p>
            <a:r>
              <a:rPr lang="en-US"/>
              <a:t>Click to edit Master title style</a:t>
            </a:r>
          </a:p>
        </p:txBody>
      </p:sp>
      <p:sp>
        <p:nvSpPr>
          <p:cNvPr id="353283" name="Rectangle 3"/>
          <p:cNvSpPr>
            <a:spLocks noGrp="1" noChangeArrowheads="1"/>
          </p:cNvSpPr>
          <p:nvPr>
            <p:ph type="subTitle" idx="1"/>
          </p:nvPr>
        </p:nvSpPr>
        <p:spPr>
          <a:xfrm>
            <a:off x="1370013" y="2822575"/>
            <a:ext cx="6400800" cy="11430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21925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65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629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362700" cy="6629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427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17638"/>
          </a:xfrm>
        </p:spPr>
        <p:txBody>
          <a:bodyPr/>
          <a:lstStyle/>
          <a:p>
            <a:r>
              <a:rPr lang="en-US"/>
              <a:t>Click to edit Master title style</a:t>
            </a:r>
          </a:p>
        </p:txBody>
      </p:sp>
      <p:sp>
        <p:nvSpPr>
          <p:cNvPr id="3" name="Chart Placeholder 2"/>
          <p:cNvSpPr>
            <a:spLocks noGrp="1"/>
          </p:cNvSpPr>
          <p:nvPr>
            <p:ph type="chart" idx="1"/>
          </p:nvPr>
        </p:nvSpPr>
        <p:spPr>
          <a:xfrm>
            <a:off x="228600" y="1676400"/>
            <a:ext cx="8686800" cy="4953000"/>
          </a:xfrm>
        </p:spPr>
        <p:txBody>
          <a:bodyPr/>
          <a:lstStyle/>
          <a:p>
            <a:pPr lvl="0"/>
            <a:endParaRPr lang="en-US" noProof="0"/>
          </a:p>
        </p:txBody>
      </p:sp>
    </p:spTree>
    <p:extLst>
      <p:ext uri="{BB962C8B-B14F-4D97-AF65-F5344CB8AC3E}">
        <p14:creationId xmlns:p14="http://schemas.microsoft.com/office/powerpoint/2010/main" val="4099327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686800" cy="1417638"/>
          </a:xfrm>
        </p:spPr>
        <p:txBody>
          <a:bodyPr/>
          <a:lstStyle/>
          <a:p>
            <a:r>
              <a:rPr lang="en-US"/>
              <a:t>Click to edit Master title style</a:t>
            </a:r>
          </a:p>
        </p:txBody>
      </p:sp>
      <p:sp>
        <p:nvSpPr>
          <p:cNvPr id="3" name="Content Placeholder 2"/>
          <p:cNvSpPr>
            <a:spLocks noGrp="1"/>
          </p:cNvSpPr>
          <p:nvPr>
            <p:ph sz="quarter" idx="1"/>
          </p:nvPr>
        </p:nvSpPr>
        <p:spPr>
          <a:xfrm>
            <a:off x="228600" y="1676400"/>
            <a:ext cx="42672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76400"/>
            <a:ext cx="42672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28600" y="4229100"/>
            <a:ext cx="42672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229100"/>
            <a:ext cx="42672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86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17638"/>
          </a:xfrm>
        </p:spPr>
        <p:txBody>
          <a:bodyPr/>
          <a:lstStyle/>
          <a:p>
            <a:r>
              <a:rPr lang="en-US"/>
              <a:t>Click to edit Master title style</a:t>
            </a:r>
          </a:p>
        </p:txBody>
      </p:sp>
      <p:sp>
        <p:nvSpPr>
          <p:cNvPr id="3" name="Table Placeholder 2"/>
          <p:cNvSpPr>
            <a:spLocks noGrp="1"/>
          </p:cNvSpPr>
          <p:nvPr>
            <p:ph type="tbl" idx="1"/>
          </p:nvPr>
        </p:nvSpPr>
        <p:spPr>
          <a:xfrm>
            <a:off x="228600" y="1676400"/>
            <a:ext cx="8686800" cy="4953000"/>
          </a:xfrm>
        </p:spPr>
        <p:txBody>
          <a:bodyPr/>
          <a:lstStyle/>
          <a:p>
            <a:pPr lvl="0"/>
            <a:endParaRPr lang="en-US" noProof="0"/>
          </a:p>
        </p:txBody>
      </p:sp>
    </p:spTree>
    <p:extLst>
      <p:ext uri="{BB962C8B-B14F-4D97-AF65-F5344CB8AC3E}">
        <p14:creationId xmlns:p14="http://schemas.microsoft.com/office/powerpoint/2010/main" val="3816257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235" y="4956543"/>
            <a:ext cx="7487221" cy="262701"/>
          </a:xfrm>
        </p:spPr>
        <p:txBody>
          <a:bodyPr wrap="square" anchor="t" anchorCtr="0">
            <a:spAutoFit/>
          </a:bodyPr>
          <a:lstStyle>
            <a:lvl1pPr algn="ctr">
              <a:lnSpc>
                <a:spcPct val="80000"/>
              </a:lnSpc>
              <a:defRPr sz="1350" b="0" i="0" spc="0" baseline="0">
                <a:solidFill>
                  <a:schemeClr val="tx1">
                    <a:lumMod val="50000"/>
                    <a:lumOff val="50000"/>
                  </a:schemeClr>
                </a:solidFill>
                <a:latin typeface="+mj-lt"/>
                <a:cs typeface="Rockwell"/>
              </a:defRPr>
            </a:lvl1pPr>
          </a:lstStyle>
          <a:p>
            <a:r>
              <a:rPr lang="en-US" dirty="0"/>
              <a:t>CLICK TO EDIT TITLE LOREM IPSUM DOLOR </a:t>
            </a:r>
          </a:p>
        </p:txBody>
      </p:sp>
      <p:sp>
        <p:nvSpPr>
          <p:cNvPr id="3" name="Rectangle 2"/>
          <p:cNvSpPr/>
          <p:nvPr userDrawn="1"/>
        </p:nvSpPr>
        <p:spPr>
          <a:xfrm>
            <a:off x="-3213" y="6298393"/>
            <a:ext cx="1863444" cy="5596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4" name="Picture 3" descr="gradient_2.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12819" y="1554996"/>
            <a:ext cx="4987637" cy="2389910"/>
          </a:xfrm>
          <a:prstGeom prst="rect">
            <a:avLst/>
          </a:prstGeom>
        </p:spPr>
      </p:pic>
      <p:sp>
        <p:nvSpPr>
          <p:cNvPr id="10" name="Rectangle 9"/>
          <p:cNvSpPr/>
          <p:nvPr userDrawn="1"/>
        </p:nvSpPr>
        <p:spPr>
          <a:xfrm flipH="1">
            <a:off x="-3214" y="2"/>
            <a:ext cx="9147213" cy="60325"/>
          </a:xfrm>
          <a:prstGeom prst="rect">
            <a:avLst/>
          </a:prstGeom>
          <a:gradFill flip="none" rotWithShape="1">
            <a:gsLst>
              <a:gs pos="0">
                <a:srgbClr val="BAD12C"/>
              </a:gs>
              <a:gs pos="40000">
                <a:srgbClr val="009ABC"/>
              </a:gs>
            </a:gsLst>
            <a:lin ang="0" scaled="1"/>
            <a:tileRect/>
          </a:gra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cxnSp>
        <p:nvCxnSpPr>
          <p:cNvPr id="11" name="Straight Connector 10"/>
          <p:cNvCxnSpPr/>
          <p:nvPr userDrawn="1"/>
        </p:nvCxnSpPr>
        <p:spPr>
          <a:xfrm>
            <a:off x="2971801" y="4478883"/>
            <a:ext cx="31305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00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pic>
        <p:nvPicPr>
          <p:cNvPr id="2" name="Picture 1" descr="header.jpg"/>
          <p:cNvPicPr>
            <a:picLocks noChangeAspect="1"/>
          </p:cNvPicPr>
          <p:nvPr userDrawn="1"/>
        </p:nvPicPr>
        <p:blipFill rotWithShape="1">
          <a:blip r:embed="rId2" cstate="email">
            <a:extLst>
              <a:ext uri="{28A0092B-C50C-407E-A947-70E740481C1C}">
                <a14:useLocalDpi xmlns:a14="http://schemas.microsoft.com/office/drawing/2010/main"/>
              </a:ext>
            </a:extLst>
          </a:blip>
          <a:srcRect t="-1"/>
          <a:stretch/>
        </p:blipFill>
        <p:spPr>
          <a:xfrm>
            <a:off x="1" y="-1"/>
            <a:ext cx="9143999" cy="6858001"/>
          </a:xfrm>
          <a:prstGeom prst="rect">
            <a:avLst/>
          </a:prstGeom>
        </p:spPr>
      </p:pic>
      <p:sp>
        <p:nvSpPr>
          <p:cNvPr id="5" name="Rectangle 4"/>
          <p:cNvSpPr/>
          <p:nvPr userDrawn="1"/>
        </p:nvSpPr>
        <p:spPr>
          <a:xfrm flipH="1">
            <a:off x="0" y="0"/>
            <a:ext cx="9144000" cy="6858000"/>
          </a:xfrm>
          <a:prstGeom prst="rect">
            <a:avLst/>
          </a:prstGeom>
          <a:solidFill>
            <a:schemeClr val="tx2">
              <a:alpha val="77000"/>
            </a:scheme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8"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2266651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 Blue">
    <p:spTree>
      <p:nvGrpSpPr>
        <p:cNvPr id="1" name=""/>
        <p:cNvGrpSpPr/>
        <p:nvPr/>
      </p:nvGrpSpPr>
      <p:grpSpPr>
        <a:xfrm>
          <a:off x="0" y="0"/>
          <a:ext cx="0" cy="0"/>
          <a:chOff x="0" y="0"/>
          <a:chExt cx="0" cy="0"/>
        </a:xfrm>
      </p:grpSpPr>
      <p:pic>
        <p:nvPicPr>
          <p:cNvPr id="3" name="Picture 2" descr="crowd-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flipH="1">
            <a:off x="0" y="0"/>
            <a:ext cx="9144000" cy="6858000"/>
          </a:xfrm>
          <a:prstGeom prst="rect">
            <a:avLst/>
          </a:prstGeom>
          <a:solidFill>
            <a:schemeClr val="tx2">
              <a:alpha val="77000"/>
            </a:scheme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8"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3173193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ection Header - Blue">
    <p:spTree>
      <p:nvGrpSpPr>
        <p:cNvPr id="1" name=""/>
        <p:cNvGrpSpPr/>
        <p:nvPr/>
      </p:nvGrpSpPr>
      <p:grpSpPr>
        <a:xfrm>
          <a:off x="0" y="0"/>
          <a:ext cx="0" cy="0"/>
          <a:chOff x="0" y="0"/>
          <a:chExt cx="0" cy="0"/>
        </a:xfrm>
      </p:grpSpPr>
      <p:pic>
        <p:nvPicPr>
          <p:cNvPr id="2" name="Picture 1" descr="crow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userDrawn="1"/>
        </p:nvSpPr>
        <p:spPr>
          <a:xfrm flipH="1">
            <a:off x="-3" y="0"/>
            <a:ext cx="9144002" cy="6858000"/>
          </a:xfrm>
          <a:prstGeom prst="rect">
            <a:avLst/>
          </a:prstGeom>
          <a:solidFill>
            <a:schemeClr val="accent1">
              <a:alpha val="77000"/>
            </a:scheme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8"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47959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 Blue">
    <p:spTree>
      <p:nvGrpSpPr>
        <p:cNvPr id="1" name=""/>
        <p:cNvGrpSpPr/>
        <p:nvPr/>
      </p:nvGrpSpPr>
      <p:grpSpPr>
        <a:xfrm>
          <a:off x="0" y="0"/>
          <a:ext cx="0" cy="0"/>
          <a:chOff x="0" y="0"/>
          <a:chExt cx="0" cy="0"/>
        </a:xfrm>
      </p:grpSpPr>
      <p:pic>
        <p:nvPicPr>
          <p:cNvPr id="2" name="Picture 1" descr="header.jpg"/>
          <p:cNvPicPr>
            <a:picLocks noChangeAspect="1"/>
          </p:cNvPicPr>
          <p:nvPr userDrawn="1"/>
        </p:nvPicPr>
        <p:blipFill rotWithShape="1">
          <a:blip r:embed="rId2" cstate="email">
            <a:extLst>
              <a:ext uri="{28A0092B-C50C-407E-A947-70E740481C1C}">
                <a14:useLocalDpi xmlns:a14="http://schemas.microsoft.com/office/drawing/2010/main"/>
              </a:ext>
            </a:extLst>
          </a:blip>
          <a:srcRect t="-1"/>
          <a:stretch/>
        </p:blipFill>
        <p:spPr>
          <a:xfrm>
            <a:off x="1" y="-1"/>
            <a:ext cx="9143999" cy="6858001"/>
          </a:xfrm>
          <a:prstGeom prst="rect">
            <a:avLst/>
          </a:prstGeom>
        </p:spPr>
      </p:pic>
      <p:sp>
        <p:nvSpPr>
          <p:cNvPr id="5" name="Rectangle 4"/>
          <p:cNvSpPr/>
          <p:nvPr userDrawn="1"/>
        </p:nvSpPr>
        <p:spPr>
          <a:xfrm flipH="1">
            <a:off x="0" y="0"/>
            <a:ext cx="9144000" cy="6858000"/>
          </a:xfrm>
          <a:prstGeom prst="rect">
            <a:avLst/>
          </a:prstGeom>
          <a:solidFill>
            <a:schemeClr val="tx2">
              <a:alpha val="77000"/>
            </a:scheme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6" name="Rectangle 5"/>
          <p:cNvSpPr/>
          <p:nvPr userDrawn="1"/>
        </p:nvSpPr>
        <p:spPr>
          <a:xfrm>
            <a:off x="0" y="-1"/>
            <a:ext cx="9144000" cy="6858000"/>
          </a:xfrm>
          <a:prstGeom prst="rect">
            <a:avLst/>
          </a:prstGeom>
          <a:solidFill>
            <a:srgbClr val="14596D">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213467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79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pic>
        <p:nvPicPr>
          <p:cNvPr id="6" name="Picture 5" descr="inse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9143999" cy="6858001"/>
          </a:xfrm>
          <a:prstGeom prst="rect">
            <a:avLst/>
          </a:prstGeom>
        </p:spPr>
      </p:pic>
      <p:sp>
        <p:nvSpPr>
          <p:cNvPr id="4" name="Rectangle 3"/>
          <p:cNvSpPr/>
          <p:nvPr userDrawn="1"/>
        </p:nvSpPr>
        <p:spPr>
          <a:xfrm flipH="1">
            <a:off x="-3" y="0"/>
            <a:ext cx="9144002" cy="6858000"/>
          </a:xfrm>
          <a:prstGeom prst="rect">
            <a:avLst/>
          </a:prstGeom>
          <a:solidFill>
            <a:schemeClr val="accent1">
              <a:alpha val="77000"/>
            </a:scheme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5"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4179297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 Green">
    <p:spTree>
      <p:nvGrpSpPr>
        <p:cNvPr id="1" name=""/>
        <p:cNvGrpSpPr/>
        <p:nvPr/>
      </p:nvGrpSpPr>
      <p:grpSpPr>
        <a:xfrm>
          <a:off x="0" y="0"/>
          <a:ext cx="0" cy="0"/>
          <a:chOff x="0" y="0"/>
          <a:chExt cx="0" cy="0"/>
        </a:xfrm>
      </p:grpSpPr>
      <p:pic>
        <p:nvPicPr>
          <p:cNvPr id="2" name="Picture 1" descr="capitol.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userDrawn="1"/>
        </p:nvSpPr>
        <p:spPr>
          <a:xfrm flipH="1">
            <a:off x="1" y="0"/>
            <a:ext cx="9144002" cy="6858000"/>
          </a:xfrm>
          <a:prstGeom prst="rect">
            <a:avLst/>
          </a:prstGeom>
          <a:solidFill>
            <a:schemeClr val="accent1">
              <a:alpha val="77000"/>
            </a:scheme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5"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4127204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people-collag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428558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24748843106_181ac26b18_o-2.jpg"/>
          <p:cNvPicPr>
            <a:picLocks noChangeAspect="1"/>
          </p:cNvPicPr>
          <p:nvPr userDrawn="1"/>
        </p:nvPicPr>
        <p:blipFill rotWithShape="1">
          <a:blip r:embed="rId2" cstate="email">
            <a:grayscl/>
            <a:extLst>
              <a:ext uri="{28A0092B-C50C-407E-A947-70E740481C1C}">
                <a14:useLocalDpi xmlns:a14="http://schemas.microsoft.com/office/drawing/2010/main"/>
              </a:ext>
            </a:extLst>
          </a:blip>
          <a:srcRect/>
          <a:stretch/>
        </p:blipFill>
        <p:spPr>
          <a:xfrm>
            <a:off x="0" y="-20637"/>
            <a:ext cx="9144000" cy="6878638"/>
          </a:xfrm>
          <a:prstGeom prst="rect">
            <a:avLst/>
          </a:prstGeom>
        </p:spPr>
      </p:pic>
      <p:sp>
        <p:nvSpPr>
          <p:cNvPr id="5" name="Rectangle 4"/>
          <p:cNvSpPr/>
          <p:nvPr userDrawn="1"/>
        </p:nvSpPr>
        <p:spPr>
          <a:xfrm flipH="1">
            <a:off x="0" y="0"/>
            <a:ext cx="9144000" cy="6858000"/>
          </a:xfrm>
          <a:prstGeom prst="rect">
            <a:avLst/>
          </a:prstGeom>
          <a:solidFill>
            <a:schemeClr val="tx2">
              <a:alpha val="77000"/>
            </a:scheme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4"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194087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66292" y="985323"/>
            <a:ext cx="6623655"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2" name="Title 1"/>
          <p:cNvSpPr>
            <a:spLocks noGrp="1"/>
          </p:cNvSpPr>
          <p:nvPr>
            <p:ph type="title" hasCustomPrompt="1"/>
          </p:nvPr>
        </p:nvSpPr>
        <p:spPr>
          <a:xfrm>
            <a:off x="1266292" y="5477972"/>
            <a:ext cx="6623655" cy="216982"/>
          </a:xfrm>
        </p:spPr>
        <p:txBody>
          <a:bodyPr wrap="square" anchor="t" anchorCtr="0">
            <a:spAutoFit/>
          </a:bodyPr>
          <a:lstStyle>
            <a:lvl1pPr algn="l">
              <a:defRPr sz="900" b="0" i="1" kern="1000" spc="0">
                <a:solidFill>
                  <a:schemeClr val="tx1"/>
                </a:solidFill>
                <a:latin typeface="+mj-lt"/>
                <a:cs typeface="Open Sans"/>
              </a:defRPr>
            </a:lvl1pPr>
          </a:lstStyle>
          <a:p>
            <a:pPr lvl="0"/>
            <a:r>
              <a:rPr lang="en-US" dirty="0"/>
              <a:t>Click to edit caption</a:t>
            </a:r>
          </a:p>
        </p:txBody>
      </p:sp>
    </p:spTree>
    <p:extLst>
      <p:ext uri="{BB962C8B-B14F-4D97-AF65-F5344CB8AC3E}">
        <p14:creationId xmlns:p14="http://schemas.microsoft.com/office/powerpoint/2010/main" val="2957699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25" name="Rectangle 24"/>
          <p:cNvSpPr/>
          <p:nvPr userDrawn="1"/>
        </p:nvSpPr>
        <p:spPr>
          <a:xfrm>
            <a:off x="-59267" y="-67733"/>
            <a:ext cx="9271000" cy="701886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dirty="0"/>
          </a:p>
        </p:txBody>
      </p:sp>
      <p:sp>
        <p:nvSpPr>
          <p:cNvPr id="26" name="Rectangle 25"/>
          <p:cNvSpPr/>
          <p:nvPr userDrawn="1"/>
        </p:nvSpPr>
        <p:spPr>
          <a:xfrm>
            <a:off x="4572001" y="2286000"/>
            <a:ext cx="4639733"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Picture Placeholder 12"/>
          <p:cNvSpPr>
            <a:spLocks noGrp="1"/>
          </p:cNvSpPr>
          <p:nvPr>
            <p:ph type="pic" sz="quarter" idx="10"/>
          </p:nvPr>
        </p:nvSpPr>
        <p:spPr>
          <a:xfrm>
            <a:off x="0" y="0"/>
            <a:ext cx="4572000" cy="4572000"/>
          </a:xfrm>
        </p:spPr>
        <p:txBody>
          <a:bodyPr/>
          <a:lstStyle/>
          <a:p>
            <a:endParaRPr lang="en-US" dirty="0"/>
          </a:p>
        </p:txBody>
      </p:sp>
      <p:sp>
        <p:nvSpPr>
          <p:cNvPr id="17" name="Picture Placeholder 16"/>
          <p:cNvSpPr>
            <a:spLocks noGrp="1"/>
          </p:cNvSpPr>
          <p:nvPr>
            <p:ph type="pic" sz="quarter" idx="11"/>
          </p:nvPr>
        </p:nvSpPr>
        <p:spPr>
          <a:xfrm>
            <a:off x="0" y="4572000"/>
            <a:ext cx="2286000" cy="2286000"/>
          </a:xfrm>
        </p:spPr>
        <p:txBody>
          <a:bodyPr/>
          <a:lstStyle/>
          <a:p>
            <a:endParaRPr lang="en-US" dirty="0"/>
          </a:p>
        </p:txBody>
      </p:sp>
      <p:sp>
        <p:nvSpPr>
          <p:cNvPr id="18" name="Picture Placeholder 16"/>
          <p:cNvSpPr>
            <a:spLocks noGrp="1"/>
          </p:cNvSpPr>
          <p:nvPr>
            <p:ph type="pic" sz="quarter" idx="12"/>
          </p:nvPr>
        </p:nvSpPr>
        <p:spPr>
          <a:xfrm>
            <a:off x="2286000" y="4572000"/>
            <a:ext cx="2286000" cy="2286000"/>
          </a:xfrm>
        </p:spPr>
        <p:txBody>
          <a:bodyPr/>
          <a:lstStyle/>
          <a:p>
            <a:endParaRPr lang="en-US" dirty="0"/>
          </a:p>
        </p:txBody>
      </p:sp>
      <p:sp>
        <p:nvSpPr>
          <p:cNvPr id="19" name="Picture Placeholder 16"/>
          <p:cNvSpPr>
            <a:spLocks noGrp="1"/>
          </p:cNvSpPr>
          <p:nvPr>
            <p:ph type="pic" sz="quarter" idx="13"/>
          </p:nvPr>
        </p:nvSpPr>
        <p:spPr>
          <a:xfrm>
            <a:off x="4572000" y="4572000"/>
            <a:ext cx="2286000" cy="2286000"/>
          </a:xfrm>
        </p:spPr>
        <p:txBody>
          <a:bodyPr/>
          <a:lstStyle/>
          <a:p>
            <a:endParaRPr lang="en-US" dirty="0"/>
          </a:p>
        </p:txBody>
      </p:sp>
      <p:sp>
        <p:nvSpPr>
          <p:cNvPr id="20" name="Picture Placeholder 16"/>
          <p:cNvSpPr>
            <a:spLocks noGrp="1"/>
          </p:cNvSpPr>
          <p:nvPr>
            <p:ph type="pic" sz="quarter" idx="14"/>
          </p:nvPr>
        </p:nvSpPr>
        <p:spPr>
          <a:xfrm>
            <a:off x="4572000" y="0"/>
            <a:ext cx="2286000" cy="2286000"/>
          </a:xfrm>
        </p:spPr>
        <p:txBody>
          <a:bodyPr/>
          <a:lstStyle/>
          <a:p>
            <a:endParaRPr lang="en-US" dirty="0"/>
          </a:p>
        </p:txBody>
      </p:sp>
      <p:sp>
        <p:nvSpPr>
          <p:cNvPr id="21" name="Picture Placeholder 16"/>
          <p:cNvSpPr>
            <a:spLocks noGrp="1"/>
          </p:cNvSpPr>
          <p:nvPr>
            <p:ph type="pic" sz="quarter" idx="15"/>
          </p:nvPr>
        </p:nvSpPr>
        <p:spPr>
          <a:xfrm>
            <a:off x="6858000" y="0"/>
            <a:ext cx="2286000" cy="2286000"/>
          </a:xfrm>
        </p:spPr>
        <p:txBody>
          <a:bodyPr/>
          <a:lstStyle/>
          <a:p>
            <a:endParaRPr lang="en-US" dirty="0"/>
          </a:p>
        </p:txBody>
      </p:sp>
      <p:sp>
        <p:nvSpPr>
          <p:cNvPr id="23" name="Picture Placeholder 16"/>
          <p:cNvSpPr>
            <a:spLocks noGrp="1"/>
          </p:cNvSpPr>
          <p:nvPr>
            <p:ph type="pic" sz="quarter" idx="17"/>
          </p:nvPr>
        </p:nvSpPr>
        <p:spPr>
          <a:xfrm>
            <a:off x="6858000" y="4572000"/>
            <a:ext cx="2286000" cy="2286000"/>
          </a:xfrm>
        </p:spPr>
        <p:txBody>
          <a:bodyPr/>
          <a:lstStyle/>
          <a:p>
            <a:endParaRPr lang="en-US" dirty="0"/>
          </a:p>
        </p:txBody>
      </p:sp>
      <p:sp>
        <p:nvSpPr>
          <p:cNvPr id="24" name="Rectangle 23"/>
          <p:cNvSpPr/>
          <p:nvPr userDrawn="1"/>
        </p:nvSpPr>
        <p:spPr>
          <a:xfrm flipH="1">
            <a:off x="4572000" y="2286002"/>
            <a:ext cx="4639733" cy="60325"/>
          </a:xfrm>
          <a:prstGeom prst="rect">
            <a:avLst/>
          </a:prstGeom>
          <a:gradFill flip="none" rotWithShape="1">
            <a:gsLst>
              <a:gs pos="0">
                <a:srgbClr val="BAD12C"/>
              </a:gs>
              <a:gs pos="40000">
                <a:srgbClr val="009ABC"/>
              </a:gs>
            </a:gsLst>
            <a:lin ang="0" scaled="1"/>
            <a:tileRect/>
          </a:gra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28" name="Title 1"/>
          <p:cNvSpPr>
            <a:spLocks noGrp="1"/>
          </p:cNvSpPr>
          <p:nvPr>
            <p:ph type="title" hasCustomPrompt="1"/>
          </p:nvPr>
        </p:nvSpPr>
        <p:spPr>
          <a:xfrm>
            <a:off x="4842934" y="2523025"/>
            <a:ext cx="4131735" cy="1778042"/>
          </a:xfrm>
        </p:spPr>
        <p:txBody>
          <a:bodyPr wrap="square" anchor="t" anchorCtr="0">
            <a:normAutofit/>
          </a:bodyPr>
          <a:lstStyle>
            <a:lvl1pPr algn="l">
              <a:lnSpc>
                <a:spcPct val="130000"/>
              </a:lnSpc>
              <a:defRPr sz="1875" b="0" i="0" kern="1000" spc="0" baseline="0">
                <a:solidFill>
                  <a:schemeClr val="bg1"/>
                </a:solidFill>
                <a:latin typeface="+mj-lt"/>
                <a:cs typeface="TradeGothic CondEighteen"/>
              </a:defRPr>
            </a:lvl1pPr>
          </a:lstStyle>
          <a:p>
            <a:pPr lvl="0"/>
            <a:r>
              <a:rPr lang="en-US" dirty="0"/>
              <a:t>Click to enter body copy</a:t>
            </a:r>
          </a:p>
        </p:txBody>
      </p:sp>
    </p:spTree>
    <p:extLst>
      <p:ext uri="{BB962C8B-B14F-4D97-AF65-F5344CB8AC3E}">
        <p14:creationId xmlns:p14="http://schemas.microsoft.com/office/powerpoint/2010/main" val="2382291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4874" y="423318"/>
            <a:ext cx="8249166" cy="279307"/>
          </a:xfrm>
        </p:spPr>
        <p:txBody>
          <a:bodyPr wrap="square" anchor="t" anchorCtr="0">
            <a:spAutoFit/>
          </a:bodyPr>
          <a:lstStyle>
            <a:lvl1pPr algn="ctr">
              <a:defRPr sz="1350" b="0" i="0" kern="1000" spc="0" baseline="0">
                <a:solidFill>
                  <a:schemeClr val="tx2"/>
                </a:solidFill>
                <a:latin typeface="+mj-lt"/>
                <a:cs typeface="Open Sans"/>
              </a:defRPr>
            </a:lvl1pPr>
          </a:lstStyle>
          <a:p>
            <a:pPr lvl="0"/>
            <a:r>
              <a:rPr lang="en-US" dirty="0"/>
              <a:t>Click to edit caption</a:t>
            </a:r>
          </a:p>
        </p:txBody>
      </p:sp>
      <p:graphicFrame>
        <p:nvGraphicFramePr>
          <p:cNvPr id="6" name="Chart 5"/>
          <p:cNvGraphicFramePr/>
          <p:nvPr userDrawn="1"/>
        </p:nvGraphicFramePr>
        <p:xfrm>
          <a:off x="1000677" y="945485"/>
          <a:ext cx="7259702" cy="4839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8038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383950" y="1656262"/>
            <a:ext cx="6376102" cy="1513363"/>
          </a:xfrm>
        </p:spPr>
        <p:txBody>
          <a:bodyPr wrap="square" anchor="t" anchorCtr="0">
            <a:spAutoFit/>
          </a:bodyPr>
          <a:lstStyle>
            <a:lvl1pPr algn="l">
              <a:lnSpc>
                <a:spcPct val="130000"/>
              </a:lnSpc>
              <a:defRPr sz="1200" b="0" i="0" kern="1000" spc="0" baseline="0">
                <a:solidFill>
                  <a:schemeClr val="tx2"/>
                </a:solidFill>
                <a:latin typeface="+mj-lt"/>
                <a:cs typeface="TradeGothic CondEighteen"/>
              </a:defRPr>
            </a:lvl1pPr>
          </a:lstStyle>
          <a:p>
            <a:pPr lvl="0"/>
            <a:r>
              <a:rPr lang="en-US" dirty="0"/>
              <a:t>Click to enter body copy…</a:t>
            </a:r>
            <a:r>
              <a:rPr lang="en-US" dirty="0" err="1"/>
              <a:t>Proin</a:t>
            </a:r>
            <a:r>
              <a:rPr lang="en-US" dirty="0"/>
              <a:t> </a:t>
            </a:r>
            <a:r>
              <a:rPr lang="en-US" dirty="0" err="1"/>
              <a:t>mollis</a:t>
            </a:r>
            <a:r>
              <a:rPr lang="en-US" dirty="0"/>
              <a:t> </a:t>
            </a:r>
            <a:r>
              <a:rPr lang="en-US" dirty="0" err="1"/>
              <a:t>nulla</a:t>
            </a:r>
            <a:r>
              <a:rPr lang="en-US" dirty="0"/>
              <a:t> </a:t>
            </a:r>
            <a:r>
              <a:rPr lang="en-US" dirty="0" err="1"/>
              <a:t>mauris</a:t>
            </a:r>
            <a:r>
              <a:rPr lang="en-US" dirty="0"/>
              <a:t>, in </a:t>
            </a:r>
            <a:r>
              <a:rPr lang="en-US" dirty="0" err="1"/>
              <a:t>scelerisque</a:t>
            </a:r>
            <a:r>
              <a:rPr lang="en-US" dirty="0"/>
              <a:t> quam </a:t>
            </a:r>
            <a:r>
              <a:rPr lang="en-US" dirty="0" err="1"/>
              <a:t>tincidunt</a:t>
            </a:r>
            <a:r>
              <a:rPr lang="en-US" dirty="0"/>
              <a:t> id. </a:t>
            </a:r>
            <a:r>
              <a:rPr lang="en-US" dirty="0" err="1"/>
              <a:t>Suspendisse</a:t>
            </a:r>
            <a:r>
              <a:rPr lang="en-US" dirty="0"/>
              <a:t> </a:t>
            </a:r>
            <a:r>
              <a:rPr lang="en-US" dirty="0" err="1"/>
              <a:t>sed</a:t>
            </a:r>
            <a:r>
              <a:rPr lang="en-US" dirty="0"/>
              <a:t> </a:t>
            </a:r>
            <a:r>
              <a:rPr lang="en-US" dirty="0" err="1"/>
              <a:t>metus</a:t>
            </a:r>
            <a:r>
              <a:rPr lang="en-US" dirty="0"/>
              <a:t> </a:t>
            </a:r>
            <a:r>
              <a:rPr lang="en-US" dirty="0" err="1"/>
              <a:t>purus</a:t>
            </a:r>
            <a:r>
              <a:rPr lang="en-US" dirty="0"/>
              <a:t>. Nam </a:t>
            </a:r>
            <a:r>
              <a:rPr lang="en-US" dirty="0" err="1"/>
              <a:t>ullamcorper</a:t>
            </a:r>
            <a:r>
              <a:rPr lang="en-US" dirty="0"/>
              <a:t> </a:t>
            </a:r>
            <a:r>
              <a:rPr lang="en-US" dirty="0" err="1"/>
              <a:t>nulla</a:t>
            </a:r>
            <a:r>
              <a:rPr lang="en-US" dirty="0"/>
              <a:t> vitae lacus </a:t>
            </a:r>
            <a:r>
              <a:rPr lang="en-US" dirty="0" err="1"/>
              <a:t>finibus</a:t>
            </a:r>
            <a:r>
              <a:rPr lang="en-US" dirty="0"/>
              <a:t>, </a:t>
            </a:r>
            <a:r>
              <a:rPr lang="en-US" dirty="0" err="1"/>
              <a:t>quis</a:t>
            </a:r>
            <a:r>
              <a:rPr lang="en-US" dirty="0"/>
              <a:t> </a:t>
            </a:r>
            <a:r>
              <a:rPr lang="en-US" dirty="0" err="1"/>
              <a:t>ultrices</a:t>
            </a:r>
            <a:r>
              <a:rPr lang="en-US" dirty="0"/>
              <a:t> </a:t>
            </a:r>
            <a:r>
              <a:rPr lang="en-US" dirty="0" err="1"/>
              <a:t>urna</a:t>
            </a:r>
            <a:r>
              <a:rPr lang="en-US" dirty="0"/>
              <a:t> </a:t>
            </a:r>
            <a:r>
              <a:rPr lang="en-US" dirty="0" err="1"/>
              <a:t>porttitor</a:t>
            </a:r>
            <a:r>
              <a:rPr lang="en-US" dirty="0"/>
              <a:t>. Integer </a:t>
            </a:r>
            <a:r>
              <a:rPr lang="en-US" dirty="0" err="1"/>
              <a:t>efficitur</a:t>
            </a:r>
            <a:r>
              <a:rPr lang="en-US" dirty="0"/>
              <a:t> </a:t>
            </a:r>
            <a:r>
              <a:rPr lang="en-US" dirty="0" err="1"/>
              <a:t>mauris</a:t>
            </a:r>
            <a:r>
              <a:rPr lang="en-US" dirty="0"/>
              <a:t> </a:t>
            </a:r>
            <a:r>
              <a:rPr lang="en-US" dirty="0" err="1"/>
              <a:t>ut</a:t>
            </a:r>
            <a:r>
              <a:rPr lang="en-US" dirty="0"/>
              <a:t> </a:t>
            </a:r>
            <a:r>
              <a:rPr lang="en-US" dirty="0" err="1"/>
              <a:t>nisl</a:t>
            </a:r>
            <a:r>
              <a:rPr lang="en-US" dirty="0"/>
              <a:t> </a:t>
            </a:r>
            <a:r>
              <a:rPr lang="en-US" dirty="0" err="1"/>
              <a:t>consectetur</a:t>
            </a:r>
            <a:r>
              <a:rPr lang="en-US" dirty="0"/>
              <a:t> </a:t>
            </a:r>
            <a:r>
              <a:rPr lang="en-US" dirty="0" err="1"/>
              <a:t>pellentesque</a:t>
            </a:r>
            <a:r>
              <a:rPr lang="en-US" dirty="0"/>
              <a:t>. </a:t>
            </a:r>
            <a:r>
              <a:rPr lang="en-US" dirty="0" err="1"/>
              <a:t>Pellentesque</a:t>
            </a:r>
            <a:r>
              <a:rPr lang="en-US" dirty="0"/>
              <a:t> </a:t>
            </a:r>
            <a:r>
              <a:rPr lang="en-US" dirty="0" err="1"/>
              <a:t>sed</a:t>
            </a:r>
            <a:r>
              <a:rPr lang="en-US" dirty="0"/>
              <a:t> </a:t>
            </a:r>
            <a:r>
              <a:rPr lang="en-US" dirty="0" err="1"/>
              <a:t>velit</a:t>
            </a:r>
            <a:r>
              <a:rPr lang="en-US" dirty="0"/>
              <a:t> </a:t>
            </a:r>
            <a:r>
              <a:rPr lang="en-US" dirty="0" err="1"/>
              <a:t>egestas</a:t>
            </a:r>
            <a:r>
              <a:rPr lang="en-US" dirty="0"/>
              <a:t>, </a:t>
            </a:r>
            <a:r>
              <a:rPr lang="en-US" dirty="0" err="1"/>
              <a:t>gravida</a:t>
            </a:r>
            <a:r>
              <a:rPr lang="en-US" dirty="0"/>
              <a:t> </a:t>
            </a:r>
            <a:r>
              <a:rPr lang="en-US" dirty="0" err="1"/>
              <a:t>massa</a:t>
            </a:r>
            <a:r>
              <a:rPr lang="en-US" dirty="0"/>
              <a:t> in, </a:t>
            </a:r>
            <a:r>
              <a:rPr lang="en-US" dirty="0" err="1"/>
              <a:t>interdum</a:t>
            </a:r>
            <a:r>
              <a:rPr lang="en-US" dirty="0"/>
              <a:t> </a:t>
            </a:r>
            <a:r>
              <a:rPr lang="en-US" dirty="0" err="1"/>
              <a:t>lectus</a:t>
            </a:r>
            <a:r>
              <a:rPr lang="en-US" dirty="0"/>
              <a:t>. </a:t>
            </a:r>
            <a:r>
              <a:rPr lang="en-US" dirty="0" err="1"/>
              <a:t>Nullam</a:t>
            </a:r>
            <a:r>
              <a:rPr lang="en-US" dirty="0"/>
              <a:t> </a:t>
            </a:r>
            <a:r>
              <a:rPr lang="en-US" dirty="0" err="1"/>
              <a:t>elit</a:t>
            </a:r>
            <a:r>
              <a:rPr lang="en-US" dirty="0"/>
              <a:t> nisi, </a:t>
            </a:r>
            <a:r>
              <a:rPr lang="en-US" dirty="0" err="1"/>
              <a:t>facilisis</a:t>
            </a:r>
            <a:r>
              <a:rPr lang="en-US" dirty="0"/>
              <a:t> </a:t>
            </a:r>
            <a:r>
              <a:rPr lang="en-US" dirty="0" err="1"/>
              <a:t>nec</a:t>
            </a:r>
            <a:r>
              <a:rPr lang="en-US" dirty="0"/>
              <a:t> </a:t>
            </a:r>
            <a:r>
              <a:rPr lang="en-US" dirty="0" err="1"/>
              <a:t>scelerisque</a:t>
            </a:r>
            <a:r>
              <a:rPr lang="en-US" dirty="0"/>
              <a:t> ac, </a:t>
            </a:r>
            <a:r>
              <a:rPr lang="en-US" dirty="0" err="1"/>
              <a:t>interdum</a:t>
            </a:r>
            <a:r>
              <a:rPr lang="en-US" dirty="0"/>
              <a:t> at </a:t>
            </a:r>
            <a:r>
              <a:rPr lang="en-US" dirty="0" err="1"/>
              <a:t>arcu</a:t>
            </a:r>
            <a:r>
              <a:rPr lang="en-US" dirty="0"/>
              <a:t>. </a:t>
            </a:r>
            <a:r>
              <a:rPr lang="en-US" dirty="0" err="1"/>
              <a:t>Cras</a:t>
            </a:r>
            <a:r>
              <a:rPr lang="en-US" dirty="0"/>
              <a:t> </a:t>
            </a:r>
            <a:r>
              <a:rPr lang="en-US" dirty="0" err="1"/>
              <a:t>eu</a:t>
            </a:r>
            <a:r>
              <a:rPr lang="en-US" dirty="0"/>
              <a:t> </a:t>
            </a:r>
            <a:r>
              <a:rPr lang="en-US" dirty="0" err="1"/>
              <a:t>faucibus</a:t>
            </a:r>
            <a:r>
              <a:rPr lang="en-US" dirty="0"/>
              <a:t> </a:t>
            </a:r>
            <a:r>
              <a:rPr lang="en-US" dirty="0" err="1"/>
              <a:t>justo</a:t>
            </a:r>
            <a:r>
              <a:rPr lang="en-US" dirty="0"/>
              <a:t>. </a:t>
            </a:r>
            <a:r>
              <a:rPr lang="en-US" dirty="0" err="1"/>
              <a:t>Suspendisse</a:t>
            </a:r>
            <a:r>
              <a:rPr lang="en-US" dirty="0"/>
              <a:t> </a:t>
            </a:r>
            <a:r>
              <a:rPr lang="en-US" dirty="0" err="1"/>
              <a:t>eu</a:t>
            </a:r>
            <a:r>
              <a:rPr lang="en-US" dirty="0"/>
              <a:t> dolor </a:t>
            </a:r>
            <a:r>
              <a:rPr lang="en-US" dirty="0" err="1"/>
              <a:t>ultricies</a:t>
            </a:r>
            <a:r>
              <a:rPr lang="en-US" dirty="0"/>
              <a:t>, </a:t>
            </a:r>
            <a:r>
              <a:rPr lang="en-US" dirty="0" err="1"/>
              <a:t>aliquet</a:t>
            </a:r>
            <a:r>
              <a:rPr lang="en-US" dirty="0"/>
              <a:t> ex </a:t>
            </a:r>
            <a:r>
              <a:rPr lang="en-US" dirty="0" err="1"/>
              <a:t>vel</a:t>
            </a:r>
            <a:r>
              <a:rPr lang="en-US" dirty="0"/>
              <a:t>, </a:t>
            </a:r>
            <a:r>
              <a:rPr lang="en-US" dirty="0" err="1"/>
              <a:t>sodales</a:t>
            </a:r>
            <a:r>
              <a:rPr lang="en-US" dirty="0"/>
              <a:t> </a:t>
            </a:r>
            <a:r>
              <a:rPr lang="en-US" dirty="0" err="1"/>
              <a:t>augue</a:t>
            </a:r>
            <a:r>
              <a:rPr lang="en-US" dirty="0"/>
              <a:t>. </a:t>
            </a:r>
            <a:r>
              <a:rPr lang="en-US" dirty="0" err="1"/>
              <a:t>Vivamus</a:t>
            </a:r>
            <a:r>
              <a:rPr lang="en-US" dirty="0"/>
              <a:t> sit </a:t>
            </a:r>
            <a:r>
              <a:rPr lang="en-US" dirty="0" err="1"/>
              <a:t>amet</a:t>
            </a:r>
            <a:r>
              <a:rPr lang="en-US" dirty="0"/>
              <a:t> </a:t>
            </a:r>
            <a:r>
              <a:rPr lang="en-US" dirty="0" err="1"/>
              <a:t>justo</a:t>
            </a:r>
            <a:r>
              <a:rPr lang="en-US" dirty="0"/>
              <a:t> </a:t>
            </a:r>
            <a:r>
              <a:rPr lang="en-US" dirty="0" err="1"/>
              <a:t>quis</a:t>
            </a:r>
            <a:r>
              <a:rPr lang="en-US" dirty="0"/>
              <a:t> </a:t>
            </a:r>
            <a:r>
              <a:rPr lang="en-US" dirty="0" err="1"/>
              <a:t>odio</a:t>
            </a:r>
            <a:r>
              <a:rPr lang="en-US" dirty="0"/>
              <a:t> </a:t>
            </a:r>
            <a:r>
              <a:rPr lang="en-US" dirty="0" err="1"/>
              <a:t>condimentum</a:t>
            </a:r>
            <a:r>
              <a:rPr lang="en-US" dirty="0"/>
              <a:t> </a:t>
            </a:r>
            <a:r>
              <a:rPr lang="en-US" dirty="0" err="1"/>
              <a:t>aliquam</a:t>
            </a:r>
            <a:r>
              <a:rPr lang="en-US" dirty="0"/>
              <a:t> id </a:t>
            </a:r>
            <a:r>
              <a:rPr lang="en-US" dirty="0" err="1"/>
              <a:t>nec</a:t>
            </a:r>
            <a:r>
              <a:rPr lang="en-US" dirty="0"/>
              <a:t> </a:t>
            </a:r>
            <a:r>
              <a:rPr lang="en-US" dirty="0" err="1"/>
              <a:t>elit</a:t>
            </a:r>
            <a:r>
              <a:rPr lang="en-US" dirty="0"/>
              <a:t>. </a:t>
            </a:r>
            <a:r>
              <a:rPr lang="en-US" dirty="0" err="1"/>
              <a:t>Cras</a:t>
            </a:r>
            <a:r>
              <a:rPr lang="en-US" dirty="0"/>
              <a:t> </a:t>
            </a:r>
            <a:r>
              <a:rPr lang="en-US" dirty="0" err="1"/>
              <a:t>eu</a:t>
            </a:r>
            <a:r>
              <a:rPr lang="en-US" dirty="0"/>
              <a:t> </a:t>
            </a:r>
            <a:r>
              <a:rPr lang="en-US" dirty="0" err="1"/>
              <a:t>libero</a:t>
            </a:r>
            <a:r>
              <a:rPr lang="en-US" dirty="0"/>
              <a:t> </a:t>
            </a:r>
            <a:r>
              <a:rPr lang="en-US" dirty="0" err="1"/>
              <a:t>sed</a:t>
            </a:r>
            <a:r>
              <a:rPr lang="en-US" dirty="0"/>
              <a:t> nisi </a:t>
            </a:r>
            <a:r>
              <a:rPr lang="en-US" dirty="0" err="1"/>
              <a:t>aliquam</a:t>
            </a:r>
            <a:r>
              <a:rPr lang="en-US" dirty="0"/>
              <a:t> </a:t>
            </a:r>
            <a:r>
              <a:rPr lang="en-US" dirty="0" err="1"/>
              <a:t>interdum</a:t>
            </a:r>
            <a:r>
              <a:rPr lang="en-US" dirty="0"/>
              <a:t> id ac </a:t>
            </a:r>
            <a:r>
              <a:rPr lang="en-US" dirty="0" err="1"/>
              <a:t>augue</a:t>
            </a:r>
            <a:r>
              <a:rPr lang="en-US" dirty="0"/>
              <a:t>. </a:t>
            </a:r>
          </a:p>
        </p:txBody>
      </p:sp>
    </p:spTree>
    <p:extLst>
      <p:ext uri="{BB962C8B-B14F-4D97-AF65-F5344CB8AC3E}">
        <p14:creationId xmlns:p14="http://schemas.microsoft.com/office/powerpoint/2010/main" val="3024653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3" name="Rectangle 2"/>
          <p:cNvSpPr/>
          <p:nvPr userDrawn="1"/>
        </p:nvSpPr>
        <p:spPr>
          <a:xfrm>
            <a:off x="-25743" y="-1"/>
            <a:ext cx="9263308" cy="700391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chemeClr val="bg2"/>
              </a:solidFill>
            </a:endParaRPr>
          </a:p>
        </p:txBody>
      </p:sp>
      <p:pic>
        <p:nvPicPr>
          <p:cNvPr id="5" name="Picture 4" descr="gradient_2.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07752" y="5578968"/>
            <a:ext cx="1400849" cy="671240"/>
          </a:xfrm>
          <a:prstGeom prst="rect">
            <a:avLst/>
          </a:prstGeom>
        </p:spPr>
      </p:pic>
    </p:spTree>
    <p:extLst>
      <p:ext uri="{BB962C8B-B14F-4D97-AF65-F5344CB8AC3E}">
        <p14:creationId xmlns:p14="http://schemas.microsoft.com/office/powerpoint/2010/main" val="3560626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3124200"/>
            <a:ext cx="7315200" cy="1293592"/>
          </a:xfrm>
        </p:spPr>
        <p:txBody>
          <a:bodyPr anchor="t"/>
          <a:lstStyle>
            <a:lvl1pPr algn="l">
              <a:defRPr sz="3000" b="0" cap="none"/>
            </a:lvl1pPr>
          </a:lstStyle>
          <a:p>
            <a:r>
              <a:rPr lang="en-US"/>
              <a:t>Click to edit Master title style</a:t>
            </a:r>
          </a:p>
        </p:txBody>
      </p:sp>
      <p:sp>
        <p:nvSpPr>
          <p:cNvPr id="3" name="Slide Number Placeholder 7"/>
          <p:cNvSpPr>
            <a:spLocks noGrp="1"/>
          </p:cNvSpPr>
          <p:nvPr>
            <p:ph type="sldNum" sz="quarter" idx="11"/>
          </p:nvPr>
        </p:nvSpPr>
        <p:spPr>
          <a:xfrm>
            <a:off x="8202798" y="6556248"/>
            <a:ext cx="941203" cy="301752"/>
          </a:xfrm>
          <a:prstGeom prst="rect">
            <a:avLst/>
          </a:prstGeom>
        </p:spPr>
        <p:txBody>
          <a:bodyPr/>
          <a:lstStyle>
            <a:lvl1pPr algn="r">
              <a:defRPr sz="1050" baseline="0">
                <a:latin typeface="Arial" panose="020B0604020202020204" pitchFamily="34" charset="0"/>
              </a:defRPr>
            </a:lvl1pPr>
          </a:lstStyle>
          <a:p>
            <a:fld id="{42FDEBBB-D812-4CD2-B983-5CFCE59D02BF}" type="slidenum">
              <a:rPr lang="en-US" smtClean="0"/>
              <a:pPr/>
              <a:t>‹#›</a:t>
            </a:fld>
            <a:endParaRPr lang="en-US" dirty="0"/>
          </a:p>
        </p:txBody>
      </p:sp>
    </p:spTree>
    <p:extLst>
      <p:ext uri="{BB962C8B-B14F-4D97-AF65-F5344CB8AC3E}">
        <p14:creationId xmlns:p14="http://schemas.microsoft.com/office/powerpoint/2010/main" val="3363546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57104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ver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235" y="4956543"/>
            <a:ext cx="7487221" cy="262701"/>
          </a:xfrm>
        </p:spPr>
        <p:txBody>
          <a:bodyPr wrap="square" anchor="t" anchorCtr="0">
            <a:spAutoFit/>
          </a:bodyPr>
          <a:lstStyle>
            <a:lvl1pPr algn="ctr">
              <a:lnSpc>
                <a:spcPct val="80000"/>
              </a:lnSpc>
              <a:defRPr sz="1350" b="0" i="0" spc="0" baseline="0">
                <a:solidFill>
                  <a:schemeClr val="tx1">
                    <a:lumMod val="50000"/>
                    <a:lumOff val="50000"/>
                  </a:schemeClr>
                </a:solidFill>
                <a:latin typeface="+mj-lt"/>
                <a:cs typeface="Rockwell"/>
              </a:defRPr>
            </a:lvl1pPr>
          </a:lstStyle>
          <a:p>
            <a:r>
              <a:rPr lang="en-US" dirty="0"/>
              <a:t>CLICK TO EDIT TITLE LOREM IPSUM DOLOR </a:t>
            </a:r>
          </a:p>
        </p:txBody>
      </p:sp>
      <p:sp>
        <p:nvSpPr>
          <p:cNvPr id="3" name="Rectangle 2"/>
          <p:cNvSpPr/>
          <p:nvPr userDrawn="1"/>
        </p:nvSpPr>
        <p:spPr>
          <a:xfrm>
            <a:off x="-3213" y="6298393"/>
            <a:ext cx="1863444" cy="5596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4" name="Picture 3" descr="gradient_2.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12819" y="1554996"/>
            <a:ext cx="4987637" cy="2389910"/>
          </a:xfrm>
          <a:prstGeom prst="rect">
            <a:avLst/>
          </a:prstGeom>
        </p:spPr>
      </p:pic>
      <p:sp>
        <p:nvSpPr>
          <p:cNvPr id="10" name="Rectangle 9"/>
          <p:cNvSpPr/>
          <p:nvPr userDrawn="1"/>
        </p:nvSpPr>
        <p:spPr>
          <a:xfrm flipH="1">
            <a:off x="-3214" y="2"/>
            <a:ext cx="9147213" cy="60325"/>
          </a:xfrm>
          <a:prstGeom prst="rect">
            <a:avLst/>
          </a:prstGeom>
          <a:gradFill flip="none" rotWithShape="1">
            <a:gsLst>
              <a:gs pos="0">
                <a:srgbClr val="BAD12C"/>
              </a:gs>
              <a:gs pos="40000">
                <a:srgbClr val="009ABC"/>
              </a:gs>
            </a:gsLst>
            <a:lin ang="0" scaled="1"/>
            <a:tileRect/>
          </a:gra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cxnSp>
        <p:nvCxnSpPr>
          <p:cNvPr id="11" name="Straight Connector 10"/>
          <p:cNvCxnSpPr/>
          <p:nvPr userDrawn="1"/>
        </p:nvCxnSpPr>
        <p:spPr>
          <a:xfrm>
            <a:off x="2971801" y="4478883"/>
            <a:ext cx="31305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288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Section Header - Blue">
    <p:spTree>
      <p:nvGrpSpPr>
        <p:cNvPr id="1" name=""/>
        <p:cNvGrpSpPr/>
        <p:nvPr/>
      </p:nvGrpSpPr>
      <p:grpSpPr>
        <a:xfrm>
          <a:off x="0" y="0"/>
          <a:ext cx="0" cy="0"/>
          <a:chOff x="0" y="0"/>
          <a:chExt cx="0" cy="0"/>
        </a:xfrm>
      </p:grpSpPr>
      <p:pic>
        <p:nvPicPr>
          <p:cNvPr id="2" name="Picture 1" descr="header.jpg"/>
          <p:cNvPicPr>
            <a:picLocks noChangeAspect="1"/>
          </p:cNvPicPr>
          <p:nvPr userDrawn="1"/>
        </p:nvPicPr>
        <p:blipFill rotWithShape="1">
          <a:blip r:embed="rId2" cstate="email">
            <a:extLst>
              <a:ext uri="{28A0092B-C50C-407E-A947-70E740481C1C}">
                <a14:useLocalDpi xmlns:a14="http://schemas.microsoft.com/office/drawing/2010/main"/>
              </a:ext>
            </a:extLst>
          </a:blip>
          <a:srcRect t="-1"/>
          <a:stretch/>
        </p:blipFill>
        <p:spPr>
          <a:xfrm>
            <a:off x="1" y="-1"/>
            <a:ext cx="9143999" cy="6858001"/>
          </a:xfrm>
          <a:prstGeom prst="rect">
            <a:avLst/>
          </a:prstGeom>
        </p:spPr>
      </p:pic>
      <p:sp>
        <p:nvSpPr>
          <p:cNvPr id="5" name="Rectangle 4"/>
          <p:cNvSpPr/>
          <p:nvPr userDrawn="1"/>
        </p:nvSpPr>
        <p:spPr>
          <a:xfrm flipH="1">
            <a:off x="0" y="0"/>
            <a:ext cx="9144000" cy="6858000"/>
          </a:xfrm>
          <a:prstGeom prst="rect">
            <a:avLst/>
          </a:prstGeom>
          <a:solidFill>
            <a:schemeClr val="tx2">
              <a:alpha val="77000"/>
            </a:scheme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8"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2637787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Section Header - Blue">
    <p:spTree>
      <p:nvGrpSpPr>
        <p:cNvPr id="1" name=""/>
        <p:cNvGrpSpPr/>
        <p:nvPr/>
      </p:nvGrpSpPr>
      <p:grpSpPr>
        <a:xfrm>
          <a:off x="0" y="0"/>
          <a:ext cx="0" cy="0"/>
          <a:chOff x="0" y="0"/>
          <a:chExt cx="0" cy="0"/>
        </a:xfrm>
      </p:grpSpPr>
      <p:pic>
        <p:nvPicPr>
          <p:cNvPr id="3" name="Picture 2" descr="crowd-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flipH="1">
            <a:off x="0" y="0"/>
            <a:ext cx="9144000" cy="6858000"/>
          </a:xfrm>
          <a:prstGeom prst="rect">
            <a:avLst/>
          </a:prstGeom>
          <a:solidFill>
            <a:schemeClr val="tx2">
              <a:alpha val="77000"/>
            </a:scheme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8"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643936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Section Header - Blue">
    <p:spTree>
      <p:nvGrpSpPr>
        <p:cNvPr id="1" name=""/>
        <p:cNvGrpSpPr/>
        <p:nvPr/>
      </p:nvGrpSpPr>
      <p:grpSpPr>
        <a:xfrm>
          <a:off x="0" y="0"/>
          <a:ext cx="0" cy="0"/>
          <a:chOff x="0" y="0"/>
          <a:chExt cx="0" cy="0"/>
        </a:xfrm>
      </p:grpSpPr>
      <p:pic>
        <p:nvPicPr>
          <p:cNvPr id="2" name="Picture 1" descr="crow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userDrawn="1"/>
        </p:nvSpPr>
        <p:spPr>
          <a:xfrm flipH="1">
            <a:off x="-3" y="0"/>
            <a:ext cx="9144002" cy="6858000"/>
          </a:xfrm>
          <a:prstGeom prst="rect">
            <a:avLst/>
          </a:prstGeom>
          <a:solidFill>
            <a:schemeClr val="accent1">
              <a:alpha val="77000"/>
            </a:scheme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8"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885341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Section Header - Blue">
    <p:spTree>
      <p:nvGrpSpPr>
        <p:cNvPr id="1" name=""/>
        <p:cNvGrpSpPr/>
        <p:nvPr/>
      </p:nvGrpSpPr>
      <p:grpSpPr>
        <a:xfrm>
          <a:off x="0" y="0"/>
          <a:ext cx="0" cy="0"/>
          <a:chOff x="0" y="0"/>
          <a:chExt cx="0" cy="0"/>
        </a:xfrm>
      </p:grpSpPr>
      <p:pic>
        <p:nvPicPr>
          <p:cNvPr id="2" name="Picture 1" descr="header.jpg"/>
          <p:cNvPicPr>
            <a:picLocks noChangeAspect="1"/>
          </p:cNvPicPr>
          <p:nvPr userDrawn="1"/>
        </p:nvPicPr>
        <p:blipFill rotWithShape="1">
          <a:blip r:embed="rId2" cstate="email">
            <a:extLst>
              <a:ext uri="{28A0092B-C50C-407E-A947-70E740481C1C}">
                <a14:useLocalDpi xmlns:a14="http://schemas.microsoft.com/office/drawing/2010/main"/>
              </a:ext>
            </a:extLst>
          </a:blip>
          <a:srcRect t="-1"/>
          <a:stretch/>
        </p:blipFill>
        <p:spPr>
          <a:xfrm>
            <a:off x="1" y="-1"/>
            <a:ext cx="9143999" cy="6858001"/>
          </a:xfrm>
          <a:prstGeom prst="rect">
            <a:avLst/>
          </a:prstGeom>
        </p:spPr>
      </p:pic>
      <p:sp>
        <p:nvSpPr>
          <p:cNvPr id="5" name="Rectangle 4"/>
          <p:cNvSpPr/>
          <p:nvPr userDrawn="1"/>
        </p:nvSpPr>
        <p:spPr>
          <a:xfrm flipH="1">
            <a:off x="0" y="0"/>
            <a:ext cx="9144000" cy="6858000"/>
          </a:xfrm>
          <a:prstGeom prst="rect">
            <a:avLst/>
          </a:prstGeom>
          <a:solidFill>
            <a:schemeClr val="tx2">
              <a:alpha val="77000"/>
            </a:scheme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6" name="Rectangle 5"/>
          <p:cNvSpPr/>
          <p:nvPr userDrawn="1"/>
        </p:nvSpPr>
        <p:spPr>
          <a:xfrm>
            <a:off x="0" y="-1"/>
            <a:ext cx="9144000" cy="6858000"/>
          </a:xfrm>
          <a:prstGeom prst="rect">
            <a:avLst/>
          </a:prstGeom>
          <a:solidFill>
            <a:srgbClr val="14596D">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2342575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ection Header - Green">
    <p:spTree>
      <p:nvGrpSpPr>
        <p:cNvPr id="1" name=""/>
        <p:cNvGrpSpPr/>
        <p:nvPr/>
      </p:nvGrpSpPr>
      <p:grpSpPr>
        <a:xfrm>
          <a:off x="0" y="0"/>
          <a:ext cx="0" cy="0"/>
          <a:chOff x="0" y="0"/>
          <a:chExt cx="0" cy="0"/>
        </a:xfrm>
      </p:grpSpPr>
      <p:pic>
        <p:nvPicPr>
          <p:cNvPr id="6" name="Picture 5" descr="inse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9143999" cy="6858001"/>
          </a:xfrm>
          <a:prstGeom prst="rect">
            <a:avLst/>
          </a:prstGeom>
        </p:spPr>
      </p:pic>
      <p:sp>
        <p:nvSpPr>
          <p:cNvPr id="4" name="Rectangle 3"/>
          <p:cNvSpPr/>
          <p:nvPr userDrawn="1"/>
        </p:nvSpPr>
        <p:spPr>
          <a:xfrm flipH="1">
            <a:off x="-3" y="0"/>
            <a:ext cx="9144002" cy="6858000"/>
          </a:xfrm>
          <a:prstGeom prst="rect">
            <a:avLst/>
          </a:prstGeom>
          <a:solidFill>
            <a:schemeClr val="accent1">
              <a:alpha val="77000"/>
            </a:scheme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5"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2446085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ection Header - Green">
    <p:spTree>
      <p:nvGrpSpPr>
        <p:cNvPr id="1" name=""/>
        <p:cNvGrpSpPr/>
        <p:nvPr/>
      </p:nvGrpSpPr>
      <p:grpSpPr>
        <a:xfrm>
          <a:off x="0" y="0"/>
          <a:ext cx="0" cy="0"/>
          <a:chOff x="0" y="0"/>
          <a:chExt cx="0" cy="0"/>
        </a:xfrm>
      </p:grpSpPr>
      <p:pic>
        <p:nvPicPr>
          <p:cNvPr id="2" name="Picture 1" descr="capitol.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userDrawn="1"/>
        </p:nvSpPr>
        <p:spPr>
          <a:xfrm flipH="1">
            <a:off x="1" y="0"/>
            <a:ext cx="9144002" cy="6858000"/>
          </a:xfrm>
          <a:prstGeom prst="rect">
            <a:avLst/>
          </a:prstGeom>
          <a:solidFill>
            <a:schemeClr val="accent1">
              <a:alpha val="77000"/>
            </a:scheme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5"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2642401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people-collag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278707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descr="24748843106_181ac26b18_o-2.jpg"/>
          <p:cNvPicPr>
            <a:picLocks noChangeAspect="1"/>
          </p:cNvPicPr>
          <p:nvPr userDrawn="1"/>
        </p:nvPicPr>
        <p:blipFill rotWithShape="1">
          <a:blip r:embed="rId2" cstate="email">
            <a:grayscl/>
            <a:extLst>
              <a:ext uri="{28A0092B-C50C-407E-A947-70E740481C1C}">
                <a14:useLocalDpi xmlns:a14="http://schemas.microsoft.com/office/drawing/2010/main"/>
              </a:ext>
            </a:extLst>
          </a:blip>
          <a:srcRect/>
          <a:stretch/>
        </p:blipFill>
        <p:spPr>
          <a:xfrm>
            <a:off x="0" y="-20637"/>
            <a:ext cx="9144000" cy="6878638"/>
          </a:xfrm>
          <a:prstGeom prst="rect">
            <a:avLst/>
          </a:prstGeom>
        </p:spPr>
      </p:pic>
      <p:sp>
        <p:nvSpPr>
          <p:cNvPr id="5" name="Rectangle 4"/>
          <p:cNvSpPr/>
          <p:nvPr userDrawn="1"/>
        </p:nvSpPr>
        <p:spPr>
          <a:xfrm flipH="1">
            <a:off x="0" y="0"/>
            <a:ext cx="9144000" cy="6858000"/>
          </a:xfrm>
          <a:prstGeom prst="rect">
            <a:avLst/>
          </a:prstGeom>
          <a:solidFill>
            <a:schemeClr val="tx2">
              <a:alpha val="77000"/>
            </a:schemeClr>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4" name="Title 1"/>
          <p:cNvSpPr>
            <a:spLocks noGrp="1"/>
          </p:cNvSpPr>
          <p:nvPr>
            <p:ph type="title" hasCustomPrompt="1"/>
          </p:nvPr>
        </p:nvSpPr>
        <p:spPr>
          <a:xfrm>
            <a:off x="736600" y="1872257"/>
            <a:ext cx="7916334" cy="489814"/>
          </a:xfrm>
        </p:spPr>
        <p:txBody>
          <a:bodyPr wrap="square" anchor="t" anchorCtr="0">
            <a:spAutoFit/>
          </a:bodyPr>
          <a:lstStyle>
            <a:lvl1pPr algn="l">
              <a:lnSpc>
                <a:spcPct val="80000"/>
              </a:lnSpc>
              <a:defRPr sz="315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3771206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66292" y="985323"/>
            <a:ext cx="6623655"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2" name="Title 1"/>
          <p:cNvSpPr>
            <a:spLocks noGrp="1"/>
          </p:cNvSpPr>
          <p:nvPr>
            <p:ph type="title" hasCustomPrompt="1"/>
          </p:nvPr>
        </p:nvSpPr>
        <p:spPr>
          <a:xfrm>
            <a:off x="1266292" y="5477972"/>
            <a:ext cx="6623655" cy="216982"/>
          </a:xfrm>
        </p:spPr>
        <p:txBody>
          <a:bodyPr wrap="square" anchor="t" anchorCtr="0">
            <a:spAutoFit/>
          </a:bodyPr>
          <a:lstStyle>
            <a:lvl1pPr algn="l">
              <a:defRPr sz="900" b="0" i="1" kern="1000" spc="0">
                <a:solidFill>
                  <a:schemeClr val="tx1"/>
                </a:solidFill>
                <a:latin typeface="+mj-lt"/>
                <a:cs typeface="Open Sans"/>
              </a:defRPr>
            </a:lvl1pPr>
          </a:lstStyle>
          <a:p>
            <a:pPr lvl="0"/>
            <a:r>
              <a:rPr lang="en-US" dirty="0"/>
              <a:t>Click to edit caption</a:t>
            </a:r>
          </a:p>
        </p:txBody>
      </p:sp>
    </p:spTree>
    <p:extLst>
      <p:ext uri="{BB962C8B-B14F-4D97-AF65-F5344CB8AC3E}">
        <p14:creationId xmlns:p14="http://schemas.microsoft.com/office/powerpoint/2010/main" val="152090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76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5102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Collage">
    <p:spTree>
      <p:nvGrpSpPr>
        <p:cNvPr id="1" name=""/>
        <p:cNvGrpSpPr/>
        <p:nvPr/>
      </p:nvGrpSpPr>
      <p:grpSpPr>
        <a:xfrm>
          <a:off x="0" y="0"/>
          <a:ext cx="0" cy="0"/>
          <a:chOff x="0" y="0"/>
          <a:chExt cx="0" cy="0"/>
        </a:xfrm>
      </p:grpSpPr>
      <p:sp>
        <p:nvSpPr>
          <p:cNvPr id="25" name="Rectangle 24"/>
          <p:cNvSpPr/>
          <p:nvPr userDrawn="1"/>
        </p:nvSpPr>
        <p:spPr>
          <a:xfrm>
            <a:off x="-59267" y="-67733"/>
            <a:ext cx="9271000" cy="701886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dirty="0"/>
          </a:p>
        </p:txBody>
      </p:sp>
      <p:sp>
        <p:nvSpPr>
          <p:cNvPr id="26" name="Rectangle 25"/>
          <p:cNvSpPr/>
          <p:nvPr userDrawn="1"/>
        </p:nvSpPr>
        <p:spPr>
          <a:xfrm>
            <a:off x="4572001" y="2286000"/>
            <a:ext cx="4639733"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Picture Placeholder 12"/>
          <p:cNvSpPr>
            <a:spLocks noGrp="1"/>
          </p:cNvSpPr>
          <p:nvPr>
            <p:ph type="pic" sz="quarter" idx="10"/>
          </p:nvPr>
        </p:nvSpPr>
        <p:spPr>
          <a:xfrm>
            <a:off x="0" y="0"/>
            <a:ext cx="4572000" cy="4572000"/>
          </a:xfrm>
        </p:spPr>
        <p:txBody>
          <a:bodyPr/>
          <a:lstStyle/>
          <a:p>
            <a:endParaRPr lang="en-US" dirty="0"/>
          </a:p>
        </p:txBody>
      </p:sp>
      <p:sp>
        <p:nvSpPr>
          <p:cNvPr id="17" name="Picture Placeholder 16"/>
          <p:cNvSpPr>
            <a:spLocks noGrp="1"/>
          </p:cNvSpPr>
          <p:nvPr>
            <p:ph type="pic" sz="quarter" idx="11"/>
          </p:nvPr>
        </p:nvSpPr>
        <p:spPr>
          <a:xfrm>
            <a:off x="0" y="4572000"/>
            <a:ext cx="2286000" cy="2286000"/>
          </a:xfrm>
        </p:spPr>
        <p:txBody>
          <a:bodyPr/>
          <a:lstStyle/>
          <a:p>
            <a:endParaRPr lang="en-US" dirty="0"/>
          </a:p>
        </p:txBody>
      </p:sp>
      <p:sp>
        <p:nvSpPr>
          <p:cNvPr id="18" name="Picture Placeholder 16"/>
          <p:cNvSpPr>
            <a:spLocks noGrp="1"/>
          </p:cNvSpPr>
          <p:nvPr>
            <p:ph type="pic" sz="quarter" idx="12"/>
          </p:nvPr>
        </p:nvSpPr>
        <p:spPr>
          <a:xfrm>
            <a:off x="2286000" y="4572000"/>
            <a:ext cx="2286000" cy="2286000"/>
          </a:xfrm>
        </p:spPr>
        <p:txBody>
          <a:bodyPr/>
          <a:lstStyle/>
          <a:p>
            <a:endParaRPr lang="en-US" dirty="0"/>
          </a:p>
        </p:txBody>
      </p:sp>
      <p:sp>
        <p:nvSpPr>
          <p:cNvPr id="19" name="Picture Placeholder 16"/>
          <p:cNvSpPr>
            <a:spLocks noGrp="1"/>
          </p:cNvSpPr>
          <p:nvPr>
            <p:ph type="pic" sz="quarter" idx="13"/>
          </p:nvPr>
        </p:nvSpPr>
        <p:spPr>
          <a:xfrm>
            <a:off x="4572000" y="4572000"/>
            <a:ext cx="2286000" cy="2286000"/>
          </a:xfrm>
        </p:spPr>
        <p:txBody>
          <a:bodyPr/>
          <a:lstStyle/>
          <a:p>
            <a:endParaRPr lang="en-US" dirty="0"/>
          </a:p>
        </p:txBody>
      </p:sp>
      <p:sp>
        <p:nvSpPr>
          <p:cNvPr id="20" name="Picture Placeholder 16"/>
          <p:cNvSpPr>
            <a:spLocks noGrp="1"/>
          </p:cNvSpPr>
          <p:nvPr>
            <p:ph type="pic" sz="quarter" idx="14"/>
          </p:nvPr>
        </p:nvSpPr>
        <p:spPr>
          <a:xfrm>
            <a:off x="4572000" y="0"/>
            <a:ext cx="2286000" cy="2286000"/>
          </a:xfrm>
        </p:spPr>
        <p:txBody>
          <a:bodyPr/>
          <a:lstStyle/>
          <a:p>
            <a:endParaRPr lang="en-US" dirty="0"/>
          </a:p>
        </p:txBody>
      </p:sp>
      <p:sp>
        <p:nvSpPr>
          <p:cNvPr id="21" name="Picture Placeholder 16"/>
          <p:cNvSpPr>
            <a:spLocks noGrp="1"/>
          </p:cNvSpPr>
          <p:nvPr>
            <p:ph type="pic" sz="quarter" idx="15"/>
          </p:nvPr>
        </p:nvSpPr>
        <p:spPr>
          <a:xfrm>
            <a:off x="6858000" y="0"/>
            <a:ext cx="2286000" cy="2286000"/>
          </a:xfrm>
        </p:spPr>
        <p:txBody>
          <a:bodyPr/>
          <a:lstStyle/>
          <a:p>
            <a:endParaRPr lang="en-US" dirty="0"/>
          </a:p>
        </p:txBody>
      </p:sp>
      <p:sp>
        <p:nvSpPr>
          <p:cNvPr id="23" name="Picture Placeholder 16"/>
          <p:cNvSpPr>
            <a:spLocks noGrp="1"/>
          </p:cNvSpPr>
          <p:nvPr>
            <p:ph type="pic" sz="quarter" idx="17"/>
          </p:nvPr>
        </p:nvSpPr>
        <p:spPr>
          <a:xfrm>
            <a:off x="6858000" y="4572000"/>
            <a:ext cx="2286000" cy="2286000"/>
          </a:xfrm>
        </p:spPr>
        <p:txBody>
          <a:bodyPr/>
          <a:lstStyle/>
          <a:p>
            <a:endParaRPr lang="en-US" dirty="0"/>
          </a:p>
        </p:txBody>
      </p:sp>
      <p:sp>
        <p:nvSpPr>
          <p:cNvPr id="24" name="Rectangle 23"/>
          <p:cNvSpPr/>
          <p:nvPr userDrawn="1"/>
        </p:nvSpPr>
        <p:spPr>
          <a:xfrm flipH="1">
            <a:off x="4572000" y="2286002"/>
            <a:ext cx="4639733" cy="60325"/>
          </a:xfrm>
          <a:prstGeom prst="rect">
            <a:avLst/>
          </a:prstGeom>
          <a:gradFill flip="none" rotWithShape="1">
            <a:gsLst>
              <a:gs pos="0">
                <a:srgbClr val="BAD12C"/>
              </a:gs>
              <a:gs pos="40000">
                <a:srgbClr val="009ABC"/>
              </a:gs>
            </a:gsLst>
            <a:lin ang="0" scaled="1"/>
            <a:tileRect/>
          </a:gra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750" dirty="0">
                <a:effectLst/>
                <a:latin typeface="Cambria"/>
                <a:ea typeface="HGP明朝E"/>
                <a:cs typeface="Times New Roman"/>
              </a:rPr>
              <a:t> </a:t>
            </a:r>
          </a:p>
        </p:txBody>
      </p:sp>
      <p:sp>
        <p:nvSpPr>
          <p:cNvPr id="28" name="Title 1"/>
          <p:cNvSpPr>
            <a:spLocks noGrp="1"/>
          </p:cNvSpPr>
          <p:nvPr>
            <p:ph type="title" hasCustomPrompt="1"/>
          </p:nvPr>
        </p:nvSpPr>
        <p:spPr>
          <a:xfrm>
            <a:off x="4842934" y="2523025"/>
            <a:ext cx="4131735" cy="1778042"/>
          </a:xfrm>
        </p:spPr>
        <p:txBody>
          <a:bodyPr wrap="square" anchor="t" anchorCtr="0">
            <a:normAutofit/>
          </a:bodyPr>
          <a:lstStyle>
            <a:lvl1pPr algn="l">
              <a:lnSpc>
                <a:spcPct val="130000"/>
              </a:lnSpc>
              <a:defRPr sz="1875" b="0" i="0" kern="1000" spc="0" baseline="0">
                <a:solidFill>
                  <a:schemeClr val="bg1"/>
                </a:solidFill>
                <a:latin typeface="+mj-lt"/>
                <a:cs typeface="TradeGothic CondEighteen"/>
              </a:defRPr>
            </a:lvl1pPr>
          </a:lstStyle>
          <a:p>
            <a:pPr lvl="0"/>
            <a:r>
              <a:rPr lang="en-US" dirty="0"/>
              <a:t>Click to enter body copy</a:t>
            </a:r>
          </a:p>
        </p:txBody>
      </p:sp>
    </p:spTree>
    <p:extLst>
      <p:ext uri="{BB962C8B-B14F-4D97-AF65-F5344CB8AC3E}">
        <p14:creationId xmlns:p14="http://schemas.microsoft.com/office/powerpoint/2010/main" val="845955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4874" y="423318"/>
            <a:ext cx="8249166" cy="279307"/>
          </a:xfrm>
        </p:spPr>
        <p:txBody>
          <a:bodyPr wrap="square" anchor="t" anchorCtr="0">
            <a:spAutoFit/>
          </a:bodyPr>
          <a:lstStyle>
            <a:lvl1pPr algn="ctr">
              <a:defRPr sz="1350" b="0" i="0" kern="1000" spc="0" baseline="0">
                <a:solidFill>
                  <a:schemeClr val="tx2"/>
                </a:solidFill>
                <a:latin typeface="+mj-lt"/>
                <a:cs typeface="Open Sans"/>
              </a:defRPr>
            </a:lvl1pPr>
          </a:lstStyle>
          <a:p>
            <a:pPr lvl="0"/>
            <a:r>
              <a:rPr lang="en-US" dirty="0"/>
              <a:t>Click to edit caption</a:t>
            </a:r>
          </a:p>
        </p:txBody>
      </p:sp>
      <p:graphicFrame>
        <p:nvGraphicFramePr>
          <p:cNvPr id="6" name="Chart 5"/>
          <p:cNvGraphicFramePr/>
          <p:nvPr userDrawn="1"/>
        </p:nvGraphicFramePr>
        <p:xfrm>
          <a:off x="1000677" y="945485"/>
          <a:ext cx="7259702" cy="4839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267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383950" y="1656262"/>
            <a:ext cx="6376102" cy="1513363"/>
          </a:xfrm>
        </p:spPr>
        <p:txBody>
          <a:bodyPr wrap="square" anchor="t" anchorCtr="0">
            <a:spAutoFit/>
          </a:bodyPr>
          <a:lstStyle>
            <a:lvl1pPr algn="l">
              <a:lnSpc>
                <a:spcPct val="130000"/>
              </a:lnSpc>
              <a:defRPr sz="1200" b="0" i="0" kern="1000" spc="0" baseline="0">
                <a:solidFill>
                  <a:schemeClr val="tx2"/>
                </a:solidFill>
                <a:latin typeface="+mj-lt"/>
                <a:cs typeface="TradeGothic CondEighteen"/>
              </a:defRPr>
            </a:lvl1pPr>
          </a:lstStyle>
          <a:p>
            <a:pPr lvl="0"/>
            <a:r>
              <a:rPr lang="en-US" dirty="0"/>
              <a:t>Click to enter body copy…</a:t>
            </a:r>
            <a:r>
              <a:rPr lang="en-US" dirty="0" err="1"/>
              <a:t>Proin</a:t>
            </a:r>
            <a:r>
              <a:rPr lang="en-US" dirty="0"/>
              <a:t> </a:t>
            </a:r>
            <a:r>
              <a:rPr lang="en-US" dirty="0" err="1"/>
              <a:t>mollis</a:t>
            </a:r>
            <a:r>
              <a:rPr lang="en-US" dirty="0"/>
              <a:t> </a:t>
            </a:r>
            <a:r>
              <a:rPr lang="en-US" dirty="0" err="1"/>
              <a:t>nulla</a:t>
            </a:r>
            <a:r>
              <a:rPr lang="en-US" dirty="0"/>
              <a:t> </a:t>
            </a:r>
            <a:r>
              <a:rPr lang="en-US" dirty="0" err="1"/>
              <a:t>mauris</a:t>
            </a:r>
            <a:r>
              <a:rPr lang="en-US" dirty="0"/>
              <a:t>, in </a:t>
            </a:r>
            <a:r>
              <a:rPr lang="en-US" dirty="0" err="1"/>
              <a:t>scelerisque</a:t>
            </a:r>
            <a:r>
              <a:rPr lang="en-US" dirty="0"/>
              <a:t> quam </a:t>
            </a:r>
            <a:r>
              <a:rPr lang="en-US" dirty="0" err="1"/>
              <a:t>tincidunt</a:t>
            </a:r>
            <a:r>
              <a:rPr lang="en-US" dirty="0"/>
              <a:t> id. </a:t>
            </a:r>
            <a:r>
              <a:rPr lang="en-US" dirty="0" err="1"/>
              <a:t>Suspendisse</a:t>
            </a:r>
            <a:r>
              <a:rPr lang="en-US" dirty="0"/>
              <a:t> </a:t>
            </a:r>
            <a:r>
              <a:rPr lang="en-US" dirty="0" err="1"/>
              <a:t>sed</a:t>
            </a:r>
            <a:r>
              <a:rPr lang="en-US" dirty="0"/>
              <a:t> </a:t>
            </a:r>
            <a:r>
              <a:rPr lang="en-US" dirty="0" err="1"/>
              <a:t>metus</a:t>
            </a:r>
            <a:r>
              <a:rPr lang="en-US" dirty="0"/>
              <a:t> </a:t>
            </a:r>
            <a:r>
              <a:rPr lang="en-US" dirty="0" err="1"/>
              <a:t>purus</a:t>
            </a:r>
            <a:r>
              <a:rPr lang="en-US" dirty="0"/>
              <a:t>. Nam </a:t>
            </a:r>
            <a:r>
              <a:rPr lang="en-US" dirty="0" err="1"/>
              <a:t>ullamcorper</a:t>
            </a:r>
            <a:r>
              <a:rPr lang="en-US" dirty="0"/>
              <a:t> </a:t>
            </a:r>
            <a:r>
              <a:rPr lang="en-US" dirty="0" err="1"/>
              <a:t>nulla</a:t>
            </a:r>
            <a:r>
              <a:rPr lang="en-US" dirty="0"/>
              <a:t> vitae lacus </a:t>
            </a:r>
            <a:r>
              <a:rPr lang="en-US" dirty="0" err="1"/>
              <a:t>finibus</a:t>
            </a:r>
            <a:r>
              <a:rPr lang="en-US" dirty="0"/>
              <a:t>, </a:t>
            </a:r>
            <a:r>
              <a:rPr lang="en-US" dirty="0" err="1"/>
              <a:t>quis</a:t>
            </a:r>
            <a:r>
              <a:rPr lang="en-US" dirty="0"/>
              <a:t> </a:t>
            </a:r>
            <a:r>
              <a:rPr lang="en-US" dirty="0" err="1"/>
              <a:t>ultrices</a:t>
            </a:r>
            <a:r>
              <a:rPr lang="en-US" dirty="0"/>
              <a:t> </a:t>
            </a:r>
            <a:r>
              <a:rPr lang="en-US" dirty="0" err="1"/>
              <a:t>urna</a:t>
            </a:r>
            <a:r>
              <a:rPr lang="en-US" dirty="0"/>
              <a:t> </a:t>
            </a:r>
            <a:r>
              <a:rPr lang="en-US" dirty="0" err="1"/>
              <a:t>porttitor</a:t>
            </a:r>
            <a:r>
              <a:rPr lang="en-US" dirty="0"/>
              <a:t>. Integer </a:t>
            </a:r>
            <a:r>
              <a:rPr lang="en-US" dirty="0" err="1"/>
              <a:t>efficitur</a:t>
            </a:r>
            <a:r>
              <a:rPr lang="en-US" dirty="0"/>
              <a:t> </a:t>
            </a:r>
            <a:r>
              <a:rPr lang="en-US" dirty="0" err="1"/>
              <a:t>mauris</a:t>
            </a:r>
            <a:r>
              <a:rPr lang="en-US" dirty="0"/>
              <a:t> </a:t>
            </a:r>
            <a:r>
              <a:rPr lang="en-US" dirty="0" err="1"/>
              <a:t>ut</a:t>
            </a:r>
            <a:r>
              <a:rPr lang="en-US" dirty="0"/>
              <a:t> </a:t>
            </a:r>
            <a:r>
              <a:rPr lang="en-US" dirty="0" err="1"/>
              <a:t>nisl</a:t>
            </a:r>
            <a:r>
              <a:rPr lang="en-US" dirty="0"/>
              <a:t> </a:t>
            </a:r>
            <a:r>
              <a:rPr lang="en-US" dirty="0" err="1"/>
              <a:t>consectetur</a:t>
            </a:r>
            <a:r>
              <a:rPr lang="en-US" dirty="0"/>
              <a:t> </a:t>
            </a:r>
            <a:r>
              <a:rPr lang="en-US" dirty="0" err="1"/>
              <a:t>pellentesque</a:t>
            </a:r>
            <a:r>
              <a:rPr lang="en-US" dirty="0"/>
              <a:t>. </a:t>
            </a:r>
            <a:r>
              <a:rPr lang="en-US" dirty="0" err="1"/>
              <a:t>Pellentesque</a:t>
            </a:r>
            <a:r>
              <a:rPr lang="en-US" dirty="0"/>
              <a:t> </a:t>
            </a:r>
            <a:r>
              <a:rPr lang="en-US" dirty="0" err="1"/>
              <a:t>sed</a:t>
            </a:r>
            <a:r>
              <a:rPr lang="en-US" dirty="0"/>
              <a:t> </a:t>
            </a:r>
            <a:r>
              <a:rPr lang="en-US" dirty="0" err="1"/>
              <a:t>velit</a:t>
            </a:r>
            <a:r>
              <a:rPr lang="en-US" dirty="0"/>
              <a:t> </a:t>
            </a:r>
            <a:r>
              <a:rPr lang="en-US" dirty="0" err="1"/>
              <a:t>egestas</a:t>
            </a:r>
            <a:r>
              <a:rPr lang="en-US" dirty="0"/>
              <a:t>, </a:t>
            </a:r>
            <a:r>
              <a:rPr lang="en-US" dirty="0" err="1"/>
              <a:t>gravida</a:t>
            </a:r>
            <a:r>
              <a:rPr lang="en-US" dirty="0"/>
              <a:t> </a:t>
            </a:r>
            <a:r>
              <a:rPr lang="en-US" dirty="0" err="1"/>
              <a:t>massa</a:t>
            </a:r>
            <a:r>
              <a:rPr lang="en-US" dirty="0"/>
              <a:t> in, </a:t>
            </a:r>
            <a:r>
              <a:rPr lang="en-US" dirty="0" err="1"/>
              <a:t>interdum</a:t>
            </a:r>
            <a:r>
              <a:rPr lang="en-US" dirty="0"/>
              <a:t> </a:t>
            </a:r>
            <a:r>
              <a:rPr lang="en-US" dirty="0" err="1"/>
              <a:t>lectus</a:t>
            </a:r>
            <a:r>
              <a:rPr lang="en-US" dirty="0"/>
              <a:t>. </a:t>
            </a:r>
            <a:r>
              <a:rPr lang="en-US" dirty="0" err="1"/>
              <a:t>Nullam</a:t>
            </a:r>
            <a:r>
              <a:rPr lang="en-US" dirty="0"/>
              <a:t> </a:t>
            </a:r>
            <a:r>
              <a:rPr lang="en-US" dirty="0" err="1"/>
              <a:t>elit</a:t>
            </a:r>
            <a:r>
              <a:rPr lang="en-US" dirty="0"/>
              <a:t> nisi, </a:t>
            </a:r>
            <a:r>
              <a:rPr lang="en-US" dirty="0" err="1"/>
              <a:t>facilisis</a:t>
            </a:r>
            <a:r>
              <a:rPr lang="en-US" dirty="0"/>
              <a:t> </a:t>
            </a:r>
            <a:r>
              <a:rPr lang="en-US" dirty="0" err="1"/>
              <a:t>nec</a:t>
            </a:r>
            <a:r>
              <a:rPr lang="en-US" dirty="0"/>
              <a:t> </a:t>
            </a:r>
            <a:r>
              <a:rPr lang="en-US" dirty="0" err="1"/>
              <a:t>scelerisque</a:t>
            </a:r>
            <a:r>
              <a:rPr lang="en-US" dirty="0"/>
              <a:t> ac, </a:t>
            </a:r>
            <a:r>
              <a:rPr lang="en-US" dirty="0" err="1"/>
              <a:t>interdum</a:t>
            </a:r>
            <a:r>
              <a:rPr lang="en-US" dirty="0"/>
              <a:t> at </a:t>
            </a:r>
            <a:r>
              <a:rPr lang="en-US" dirty="0" err="1"/>
              <a:t>arcu</a:t>
            </a:r>
            <a:r>
              <a:rPr lang="en-US" dirty="0"/>
              <a:t>. </a:t>
            </a:r>
            <a:r>
              <a:rPr lang="en-US" dirty="0" err="1"/>
              <a:t>Cras</a:t>
            </a:r>
            <a:r>
              <a:rPr lang="en-US" dirty="0"/>
              <a:t> </a:t>
            </a:r>
            <a:r>
              <a:rPr lang="en-US" dirty="0" err="1"/>
              <a:t>eu</a:t>
            </a:r>
            <a:r>
              <a:rPr lang="en-US" dirty="0"/>
              <a:t> </a:t>
            </a:r>
            <a:r>
              <a:rPr lang="en-US" dirty="0" err="1"/>
              <a:t>faucibus</a:t>
            </a:r>
            <a:r>
              <a:rPr lang="en-US" dirty="0"/>
              <a:t> </a:t>
            </a:r>
            <a:r>
              <a:rPr lang="en-US" dirty="0" err="1"/>
              <a:t>justo</a:t>
            </a:r>
            <a:r>
              <a:rPr lang="en-US" dirty="0"/>
              <a:t>. </a:t>
            </a:r>
            <a:r>
              <a:rPr lang="en-US" dirty="0" err="1"/>
              <a:t>Suspendisse</a:t>
            </a:r>
            <a:r>
              <a:rPr lang="en-US" dirty="0"/>
              <a:t> </a:t>
            </a:r>
            <a:r>
              <a:rPr lang="en-US" dirty="0" err="1"/>
              <a:t>eu</a:t>
            </a:r>
            <a:r>
              <a:rPr lang="en-US" dirty="0"/>
              <a:t> dolor </a:t>
            </a:r>
            <a:r>
              <a:rPr lang="en-US" dirty="0" err="1"/>
              <a:t>ultricies</a:t>
            </a:r>
            <a:r>
              <a:rPr lang="en-US" dirty="0"/>
              <a:t>, </a:t>
            </a:r>
            <a:r>
              <a:rPr lang="en-US" dirty="0" err="1"/>
              <a:t>aliquet</a:t>
            </a:r>
            <a:r>
              <a:rPr lang="en-US" dirty="0"/>
              <a:t> ex </a:t>
            </a:r>
            <a:r>
              <a:rPr lang="en-US" dirty="0" err="1"/>
              <a:t>vel</a:t>
            </a:r>
            <a:r>
              <a:rPr lang="en-US" dirty="0"/>
              <a:t>, </a:t>
            </a:r>
            <a:r>
              <a:rPr lang="en-US" dirty="0" err="1"/>
              <a:t>sodales</a:t>
            </a:r>
            <a:r>
              <a:rPr lang="en-US" dirty="0"/>
              <a:t> </a:t>
            </a:r>
            <a:r>
              <a:rPr lang="en-US" dirty="0" err="1"/>
              <a:t>augue</a:t>
            </a:r>
            <a:r>
              <a:rPr lang="en-US" dirty="0"/>
              <a:t>. </a:t>
            </a:r>
            <a:r>
              <a:rPr lang="en-US" dirty="0" err="1"/>
              <a:t>Vivamus</a:t>
            </a:r>
            <a:r>
              <a:rPr lang="en-US" dirty="0"/>
              <a:t> sit </a:t>
            </a:r>
            <a:r>
              <a:rPr lang="en-US" dirty="0" err="1"/>
              <a:t>amet</a:t>
            </a:r>
            <a:r>
              <a:rPr lang="en-US" dirty="0"/>
              <a:t> </a:t>
            </a:r>
            <a:r>
              <a:rPr lang="en-US" dirty="0" err="1"/>
              <a:t>justo</a:t>
            </a:r>
            <a:r>
              <a:rPr lang="en-US" dirty="0"/>
              <a:t> </a:t>
            </a:r>
            <a:r>
              <a:rPr lang="en-US" dirty="0" err="1"/>
              <a:t>quis</a:t>
            </a:r>
            <a:r>
              <a:rPr lang="en-US" dirty="0"/>
              <a:t> </a:t>
            </a:r>
            <a:r>
              <a:rPr lang="en-US" dirty="0" err="1"/>
              <a:t>odio</a:t>
            </a:r>
            <a:r>
              <a:rPr lang="en-US" dirty="0"/>
              <a:t> </a:t>
            </a:r>
            <a:r>
              <a:rPr lang="en-US" dirty="0" err="1"/>
              <a:t>condimentum</a:t>
            </a:r>
            <a:r>
              <a:rPr lang="en-US" dirty="0"/>
              <a:t> </a:t>
            </a:r>
            <a:r>
              <a:rPr lang="en-US" dirty="0" err="1"/>
              <a:t>aliquam</a:t>
            </a:r>
            <a:r>
              <a:rPr lang="en-US" dirty="0"/>
              <a:t> id </a:t>
            </a:r>
            <a:r>
              <a:rPr lang="en-US" dirty="0" err="1"/>
              <a:t>nec</a:t>
            </a:r>
            <a:r>
              <a:rPr lang="en-US" dirty="0"/>
              <a:t> </a:t>
            </a:r>
            <a:r>
              <a:rPr lang="en-US" dirty="0" err="1"/>
              <a:t>elit</a:t>
            </a:r>
            <a:r>
              <a:rPr lang="en-US" dirty="0"/>
              <a:t>. </a:t>
            </a:r>
            <a:r>
              <a:rPr lang="en-US" dirty="0" err="1"/>
              <a:t>Cras</a:t>
            </a:r>
            <a:r>
              <a:rPr lang="en-US" dirty="0"/>
              <a:t> </a:t>
            </a:r>
            <a:r>
              <a:rPr lang="en-US" dirty="0" err="1"/>
              <a:t>eu</a:t>
            </a:r>
            <a:r>
              <a:rPr lang="en-US" dirty="0"/>
              <a:t> </a:t>
            </a:r>
            <a:r>
              <a:rPr lang="en-US" dirty="0" err="1"/>
              <a:t>libero</a:t>
            </a:r>
            <a:r>
              <a:rPr lang="en-US" dirty="0"/>
              <a:t> </a:t>
            </a:r>
            <a:r>
              <a:rPr lang="en-US" dirty="0" err="1"/>
              <a:t>sed</a:t>
            </a:r>
            <a:r>
              <a:rPr lang="en-US" dirty="0"/>
              <a:t> nisi </a:t>
            </a:r>
            <a:r>
              <a:rPr lang="en-US" dirty="0" err="1"/>
              <a:t>aliquam</a:t>
            </a:r>
            <a:r>
              <a:rPr lang="en-US" dirty="0"/>
              <a:t> </a:t>
            </a:r>
            <a:r>
              <a:rPr lang="en-US" dirty="0" err="1"/>
              <a:t>interdum</a:t>
            </a:r>
            <a:r>
              <a:rPr lang="en-US" dirty="0"/>
              <a:t> id ac </a:t>
            </a:r>
            <a:r>
              <a:rPr lang="en-US" dirty="0" err="1"/>
              <a:t>augue</a:t>
            </a:r>
            <a:r>
              <a:rPr lang="en-US" dirty="0"/>
              <a:t>. </a:t>
            </a:r>
          </a:p>
        </p:txBody>
      </p:sp>
    </p:spTree>
    <p:extLst>
      <p:ext uri="{BB962C8B-B14F-4D97-AF65-F5344CB8AC3E}">
        <p14:creationId xmlns:p14="http://schemas.microsoft.com/office/powerpoint/2010/main" val="159184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End">
    <p:spTree>
      <p:nvGrpSpPr>
        <p:cNvPr id="1" name=""/>
        <p:cNvGrpSpPr/>
        <p:nvPr/>
      </p:nvGrpSpPr>
      <p:grpSpPr>
        <a:xfrm>
          <a:off x="0" y="0"/>
          <a:ext cx="0" cy="0"/>
          <a:chOff x="0" y="0"/>
          <a:chExt cx="0" cy="0"/>
        </a:xfrm>
      </p:grpSpPr>
      <p:sp>
        <p:nvSpPr>
          <p:cNvPr id="3" name="Rectangle 2"/>
          <p:cNvSpPr/>
          <p:nvPr userDrawn="1"/>
        </p:nvSpPr>
        <p:spPr>
          <a:xfrm>
            <a:off x="-25743" y="-1"/>
            <a:ext cx="9263308" cy="700391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chemeClr val="bg2"/>
              </a:solidFill>
            </a:endParaRPr>
          </a:p>
        </p:txBody>
      </p:sp>
      <p:pic>
        <p:nvPicPr>
          <p:cNvPr id="5" name="Picture 4" descr="gradient_2.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07752" y="5578968"/>
            <a:ext cx="1400849" cy="671240"/>
          </a:xfrm>
          <a:prstGeom prst="rect">
            <a:avLst/>
          </a:prstGeom>
        </p:spPr>
      </p:pic>
    </p:spTree>
    <p:extLst>
      <p:ext uri="{BB962C8B-B14F-4D97-AF65-F5344CB8AC3E}">
        <p14:creationId xmlns:p14="http://schemas.microsoft.com/office/powerpoint/2010/main" val="1529661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383950" y="1656263"/>
            <a:ext cx="6376102" cy="1513363"/>
          </a:xfrm>
        </p:spPr>
        <p:txBody>
          <a:bodyPr wrap="square" anchor="t" anchorCtr="0">
            <a:spAutoFit/>
          </a:bodyPr>
          <a:lstStyle>
            <a:lvl1pPr algn="l">
              <a:lnSpc>
                <a:spcPct val="130000"/>
              </a:lnSpc>
              <a:defRPr sz="1200" b="0" i="0" kern="1000" spc="0" baseline="0">
                <a:solidFill>
                  <a:schemeClr val="tx2"/>
                </a:solidFill>
                <a:latin typeface="+mj-lt"/>
                <a:cs typeface="TradeGothic CondEighteen"/>
              </a:defRPr>
            </a:lvl1pPr>
          </a:lstStyle>
          <a:p>
            <a:pPr lvl="0"/>
            <a:r>
              <a:rPr lang="en-US" dirty="0"/>
              <a:t>Click to enter body copy…</a:t>
            </a:r>
            <a:r>
              <a:rPr lang="en-US" dirty="0" err="1"/>
              <a:t>Proin</a:t>
            </a:r>
            <a:r>
              <a:rPr lang="en-US" dirty="0"/>
              <a:t> </a:t>
            </a:r>
            <a:r>
              <a:rPr lang="en-US" dirty="0" err="1"/>
              <a:t>mollis</a:t>
            </a:r>
            <a:r>
              <a:rPr lang="en-US" dirty="0"/>
              <a:t> </a:t>
            </a:r>
            <a:r>
              <a:rPr lang="en-US" dirty="0" err="1"/>
              <a:t>nulla</a:t>
            </a:r>
            <a:r>
              <a:rPr lang="en-US" dirty="0"/>
              <a:t> </a:t>
            </a:r>
            <a:r>
              <a:rPr lang="en-US" dirty="0" err="1"/>
              <a:t>mauris</a:t>
            </a:r>
            <a:r>
              <a:rPr lang="en-US" dirty="0"/>
              <a:t>, in </a:t>
            </a:r>
            <a:r>
              <a:rPr lang="en-US" dirty="0" err="1"/>
              <a:t>scelerisque</a:t>
            </a:r>
            <a:r>
              <a:rPr lang="en-US" dirty="0"/>
              <a:t> quam </a:t>
            </a:r>
            <a:r>
              <a:rPr lang="en-US" dirty="0" err="1"/>
              <a:t>tincidunt</a:t>
            </a:r>
            <a:r>
              <a:rPr lang="en-US" dirty="0"/>
              <a:t> id. </a:t>
            </a:r>
            <a:r>
              <a:rPr lang="en-US" dirty="0" err="1"/>
              <a:t>Suspendisse</a:t>
            </a:r>
            <a:r>
              <a:rPr lang="en-US" dirty="0"/>
              <a:t> </a:t>
            </a:r>
            <a:r>
              <a:rPr lang="en-US" dirty="0" err="1"/>
              <a:t>sed</a:t>
            </a:r>
            <a:r>
              <a:rPr lang="en-US" dirty="0"/>
              <a:t> </a:t>
            </a:r>
            <a:r>
              <a:rPr lang="en-US" dirty="0" err="1"/>
              <a:t>metus</a:t>
            </a:r>
            <a:r>
              <a:rPr lang="en-US" dirty="0"/>
              <a:t> </a:t>
            </a:r>
            <a:r>
              <a:rPr lang="en-US" dirty="0" err="1"/>
              <a:t>purus</a:t>
            </a:r>
            <a:r>
              <a:rPr lang="en-US" dirty="0"/>
              <a:t>. Nam </a:t>
            </a:r>
            <a:r>
              <a:rPr lang="en-US" dirty="0" err="1"/>
              <a:t>ullamcorper</a:t>
            </a:r>
            <a:r>
              <a:rPr lang="en-US" dirty="0"/>
              <a:t> </a:t>
            </a:r>
            <a:r>
              <a:rPr lang="en-US" dirty="0" err="1"/>
              <a:t>nulla</a:t>
            </a:r>
            <a:r>
              <a:rPr lang="en-US" dirty="0"/>
              <a:t> vitae lacus </a:t>
            </a:r>
            <a:r>
              <a:rPr lang="en-US" dirty="0" err="1"/>
              <a:t>finibus</a:t>
            </a:r>
            <a:r>
              <a:rPr lang="en-US" dirty="0"/>
              <a:t>, </a:t>
            </a:r>
            <a:r>
              <a:rPr lang="en-US" dirty="0" err="1"/>
              <a:t>quis</a:t>
            </a:r>
            <a:r>
              <a:rPr lang="en-US" dirty="0"/>
              <a:t> </a:t>
            </a:r>
            <a:r>
              <a:rPr lang="en-US" dirty="0" err="1"/>
              <a:t>ultrices</a:t>
            </a:r>
            <a:r>
              <a:rPr lang="en-US" dirty="0"/>
              <a:t> </a:t>
            </a:r>
            <a:r>
              <a:rPr lang="en-US" dirty="0" err="1"/>
              <a:t>urna</a:t>
            </a:r>
            <a:r>
              <a:rPr lang="en-US" dirty="0"/>
              <a:t> </a:t>
            </a:r>
            <a:r>
              <a:rPr lang="en-US" dirty="0" err="1"/>
              <a:t>porttitor</a:t>
            </a:r>
            <a:r>
              <a:rPr lang="en-US" dirty="0"/>
              <a:t>. Integer </a:t>
            </a:r>
            <a:r>
              <a:rPr lang="en-US" dirty="0" err="1"/>
              <a:t>efficitur</a:t>
            </a:r>
            <a:r>
              <a:rPr lang="en-US" dirty="0"/>
              <a:t> </a:t>
            </a:r>
            <a:r>
              <a:rPr lang="en-US" dirty="0" err="1"/>
              <a:t>mauris</a:t>
            </a:r>
            <a:r>
              <a:rPr lang="en-US" dirty="0"/>
              <a:t> </a:t>
            </a:r>
            <a:r>
              <a:rPr lang="en-US" dirty="0" err="1"/>
              <a:t>ut</a:t>
            </a:r>
            <a:r>
              <a:rPr lang="en-US" dirty="0"/>
              <a:t> </a:t>
            </a:r>
            <a:r>
              <a:rPr lang="en-US" dirty="0" err="1"/>
              <a:t>nisl</a:t>
            </a:r>
            <a:r>
              <a:rPr lang="en-US" dirty="0"/>
              <a:t> </a:t>
            </a:r>
            <a:r>
              <a:rPr lang="en-US" dirty="0" err="1"/>
              <a:t>consectetur</a:t>
            </a:r>
            <a:r>
              <a:rPr lang="en-US" dirty="0"/>
              <a:t> </a:t>
            </a:r>
            <a:r>
              <a:rPr lang="en-US" dirty="0" err="1"/>
              <a:t>pellentesque</a:t>
            </a:r>
            <a:r>
              <a:rPr lang="en-US" dirty="0"/>
              <a:t>. </a:t>
            </a:r>
            <a:r>
              <a:rPr lang="en-US" dirty="0" err="1"/>
              <a:t>Pellentesque</a:t>
            </a:r>
            <a:r>
              <a:rPr lang="en-US" dirty="0"/>
              <a:t> </a:t>
            </a:r>
            <a:r>
              <a:rPr lang="en-US" dirty="0" err="1"/>
              <a:t>sed</a:t>
            </a:r>
            <a:r>
              <a:rPr lang="en-US" dirty="0"/>
              <a:t> </a:t>
            </a:r>
            <a:r>
              <a:rPr lang="en-US" dirty="0" err="1"/>
              <a:t>velit</a:t>
            </a:r>
            <a:r>
              <a:rPr lang="en-US" dirty="0"/>
              <a:t> </a:t>
            </a:r>
            <a:r>
              <a:rPr lang="en-US" dirty="0" err="1"/>
              <a:t>egestas</a:t>
            </a:r>
            <a:r>
              <a:rPr lang="en-US" dirty="0"/>
              <a:t>, </a:t>
            </a:r>
            <a:r>
              <a:rPr lang="en-US" dirty="0" err="1"/>
              <a:t>gravida</a:t>
            </a:r>
            <a:r>
              <a:rPr lang="en-US" dirty="0"/>
              <a:t> </a:t>
            </a:r>
            <a:r>
              <a:rPr lang="en-US" dirty="0" err="1"/>
              <a:t>massa</a:t>
            </a:r>
            <a:r>
              <a:rPr lang="en-US" dirty="0"/>
              <a:t> in, </a:t>
            </a:r>
            <a:r>
              <a:rPr lang="en-US" dirty="0" err="1"/>
              <a:t>interdum</a:t>
            </a:r>
            <a:r>
              <a:rPr lang="en-US" dirty="0"/>
              <a:t> </a:t>
            </a:r>
            <a:r>
              <a:rPr lang="en-US" dirty="0" err="1"/>
              <a:t>lectus</a:t>
            </a:r>
            <a:r>
              <a:rPr lang="en-US" dirty="0"/>
              <a:t>. </a:t>
            </a:r>
            <a:r>
              <a:rPr lang="en-US" dirty="0" err="1"/>
              <a:t>Nullam</a:t>
            </a:r>
            <a:r>
              <a:rPr lang="en-US" dirty="0"/>
              <a:t> </a:t>
            </a:r>
            <a:r>
              <a:rPr lang="en-US" dirty="0" err="1"/>
              <a:t>elit</a:t>
            </a:r>
            <a:r>
              <a:rPr lang="en-US" dirty="0"/>
              <a:t> nisi, </a:t>
            </a:r>
            <a:r>
              <a:rPr lang="en-US" dirty="0" err="1"/>
              <a:t>facilisis</a:t>
            </a:r>
            <a:r>
              <a:rPr lang="en-US" dirty="0"/>
              <a:t> </a:t>
            </a:r>
            <a:r>
              <a:rPr lang="en-US" dirty="0" err="1"/>
              <a:t>nec</a:t>
            </a:r>
            <a:r>
              <a:rPr lang="en-US" dirty="0"/>
              <a:t> </a:t>
            </a:r>
            <a:r>
              <a:rPr lang="en-US" dirty="0" err="1"/>
              <a:t>scelerisque</a:t>
            </a:r>
            <a:r>
              <a:rPr lang="en-US" dirty="0"/>
              <a:t> ac, </a:t>
            </a:r>
            <a:r>
              <a:rPr lang="en-US" dirty="0" err="1"/>
              <a:t>interdum</a:t>
            </a:r>
            <a:r>
              <a:rPr lang="en-US" dirty="0"/>
              <a:t> at </a:t>
            </a:r>
            <a:r>
              <a:rPr lang="en-US" dirty="0" err="1"/>
              <a:t>arcu</a:t>
            </a:r>
            <a:r>
              <a:rPr lang="en-US" dirty="0"/>
              <a:t>. </a:t>
            </a:r>
            <a:r>
              <a:rPr lang="en-US" dirty="0" err="1"/>
              <a:t>Cras</a:t>
            </a:r>
            <a:r>
              <a:rPr lang="en-US" dirty="0"/>
              <a:t> </a:t>
            </a:r>
            <a:r>
              <a:rPr lang="en-US" dirty="0" err="1"/>
              <a:t>eu</a:t>
            </a:r>
            <a:r>
              <a:rPr lang="en-US" dirty="0"/>
              <a:t> </a:t>
            </a:r>
            <a:r>
              <a:rPr lang="en-US" dirty="0" err="1"/>
              <a:t>faucibus</a:t>
            </a:r>
            <a:r>
              <a:rPr lang="en-US" dirty="0"/>
              <a:t> </a:t>
            </a:r>
            <a:r>
              <a:rPr lang="en-US" dirty="0" err="1"/>
              <a:t>justo</a:t>
            </a:r>
            <a:r>
              <a:rPr lang="en-US" dirty="0"/>
              <a:t>. </a:t>
            </a:r>
            <a:r>
              <a:rPr lang="en-US" dirty="0" err="1"/>
              <a:t>Suspendisse</a:t>
            </a:r>
            <a:r>
              <a:rPr lang="en-US" dirty="0"/>
              <a:t> </a:t>
            </a:r>
            <a:r>
              <a:rPr lang="en-US" dirty="0" err="1"/>
              <a:t>eu</a:t>
            </a:r>
            <a:r>
              <a:rPr lang="en-US" dirty="0"/>
              <a:t> dolor </a:t>
            </a:r>
            <a:r>
              <a:rPr lang="en-US" dirty="0" err="1"/>
              <a:t>ultricies</a:t>
            </a:r>
            <a:r>
              <a:rPr lang="en-US" dirty="0"/>
              <a:t>, </a:t>
            </a:r>
            <a:r>
              <a:rPr lang="en-US" dirty="0" err="1"/>
              <a:t>aliquet</a:t>
            </a:r>
            <a:r>
              <a:rPr lang="en-US" dirty="0"/>
              <a:t> ex </a:t>
            </a:r>
            <a:r>
              <a:rPr lang="en-US" dirty="0" err="1"/>
              <a:t>vel</a:t>
            </a:r>
            <a:r>
              <a:rPr lang="en-US" dirty="0"/>
              <a:t>, </a:t>
            </a:r>
            <a:r>
              <a:rPr lang="en-US" dirty="0" err="1"/>
              <a:t>sodales</a:t>
            </a:r>
            <a:r>
              <a:rPr lang="en-US" dirty="0"/>
              <a:t> </a:t>
            </a:r>
            <a:r>
              <a:rPr lang="en-US" dirty="0" err="1"/>
              <a:t>augue</a:t>
            </a:r>
            <a:r>
              <a:rPr lang="en-US" dirty="0"/>
              <a:t>. </a:t>
            </a:r>
            <a:r>
              <a:rPr lang="en-US" dirty="0" err="1"/>
              <a:t>Vivamus</a:t>
            </a:r>
            <a:r>
              <a:rPr lang="en-US" dirty="0"/>
              <a:t> sit </a:t>
            </a:r>
            <a:r>
              <a:rPr lang="en-US" dirty="0" err="1"/>
              <a:t>amet</a:t>
            </a:r>
            <a:r>
              <a:rPr lang="en-US" dirty="0"/>
              <a:t> </a:t>
            </a:r>
            <a:r>
              <a:rPr lang="en-US" dirty="0" err="1"/>
              <a:t>justo</a:t>
            </a:r>
            <a:r>
              <a:rPr lang="en-US" dirty="0"/>
              <a:t> </a:t>
            </a:r>
            <a:r>
              <a:rPr lang="en-US" dirty="0" err="1"/>
              <a:t>quis</a:t>
            </a:r>
            <a:r>
              <a:rPr lang="en-US" dirty="0"/>
              <a:t> </a:t>
            </a:r>
            <a:r>
              <a:rPr lang="en-US" dirty="0" err="1"/>
              <a:t>odio</a:t>
            </a:r>
            <a:r>
              <a:rPr lang="en-US" dirty="0"/>
              <a:t> </a:t>
            </a:r>
            <a:r>
              <a:rPr lang="en-US" dirty="0" err="1"/>
              <a:t>condimentum</a:t>
            </a:r>
            <a:r>
              <a:rPr lang="en-US" dirty="0"/>
              <a:t> </a:t>
            </a:r>
            <a:r>
              <a:rPr lang="en-US" dirty="0" err="1"/>
              <a:t>aliquam</a:t>
            </a:r>
            <a:r>
              <a:rPr lang="en-US" dirty="0"/>
              <a:t> id </a:t>
            </a:r>
            <a:r>
              <a:rPr lang="en-US" dirty="0" err="1"/>
              <a:t>nec</a:t>
            </a:r>
            <a:r>
              <a:rPr lang="en-US" dirty="0"/>
              <a:t> </a:t>
            </a:r>
            <a:r>
              <a:rPr lang="en-US" dirty="0" err="1"/>
              <a:t>elit</a:t>
            </a:r>
            <a:r>
              <a:rPr lang="en-US" dirty="0"/>
              <a:t>. </a:t>
            </a:r>
            <a:r>
              <a:rPr lang="en-US" dirty="0" err="1"/>
              <a:t>Cras</a:t>
            </a:r>
            <a:r>
              <a:rPr lang="en-US" dirty="0"/>
              <a:t> </a:t>
            </a:r>
            <a:r>
              <a:rPr lang="en-US" dirty="0" err="1"/>
              <a:t>eu</a:t>
            </a:r>
            <a:r>
              <a:rPr lang="en-US" dirty="0"/>
              <a:t> </a:t>
            </a:r>
            <a:r>
              <a:rPr lang="en-US" dirty="0" err="1"/>
              <a:t>libero</a:t>
            </a:r>
            <a:r>
              <a:rPr lang="en-US" dirty="0"/>
              <a:t> </a:t>
            </a:r>
            <a:r>
              <a:rPr lang="en-US" dirty="0" err="1"/>
              <a:t>sed</a:t>
            </a:r>
            <a:r>
              <a:rPr lang="en-US" dirty="0"/>
              <a:t> nisi </a:t>
            </a:r>
            <a:r>
              <a:rPr lang="en-US" dirty="0" err="1"/>
              <a:t>aliquam</a:t>
            </a:r>
            <a:r>
              <a:rPr lang="en-US" dirty="0"/>
              <a:t> </a:t>
            </a:r>
            <a:r>
              <a:rPr lang="en-US" dirty="0" err="1"/>
              <a:t>interdum</a:t>
            </a:r>
            <a:r>
              <a:rPr lang="en-US" dirty="0"/>
              <a:t> id ac </a:t>
            </a:r>
            <a:r>
              <a:rPr lang="en-US" dirty="0" err="1"/>
              <a:t>augue</a:t>
            </a:r>
            <a:r>
              <a:rPr lang="en-US" dirty="0"/>
              <a:t>. </a:t>
            </a:r>
          </a:p>
        </p:txBody>
      </p:sp>
    </p:spTree>
    <p:extLst>
      <p:ext uri="{BB962C8B-B14F-4D97-AF65-F5344CB8AC3E}">
        <p14:creationId xmlns:p14="http://schemas.microsoft.com/office/powerpoint/2010/main" val="76664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3124200"/>
            <a:ext cx="7315200" cy="1293592"/>
          </a:xfrm>
        </p:spPr>
        <p:txBody>
          <a:bodyPr anchor="t"/>
          <a:lstStyle>
            <a:lvl1pPr algn="l">
              <a:defRPr sz="3000" b="0" cap="none"/>
            </a:lvl1pPr>
          </a:lstStyle>
          <a:p>
            <a:r>
              <a:rPr lang="en-US"/>
              <a:t>Click to edit Master title style</a:t>
            </a:r>
          </a:p>
        </p:txBody>
      </p:sp>
      <p:sp>
        <p:nvSpPr>
          <p:cNvPr id="3" name="Slide Number Placeholder 7"/>
          <p:cNvSpPr>
            <a:spLocks noGrp="1"/>
          </p:cNvSpPr>
          <p:nvPr>
            <p:ph type="sldNum" sz="quarter" idx="11"/>
          </p:nvPr>
        </p:nvSpPr>
        <p:spPr>
          <a:xfrm>
            <a:off x="8202798" y="6556248"/>
            <a:ext cx="941203" cy="301752"/>
          </a:xfrm>
          <a:prstGeom prst="rect">
            <a:avLst/>
          </a:prstGeom>
        </p:spPr>
        <p:txBody>
          <a:bodyPr/>
          <a:lstStyle>
            <a:lvl1pPr algn="r">
              <a:defRPr sz="1050" baseline="0">
                <a:latin typeface="Arial" panose="020B0604020202020204" pitchFamily="34" charset="0"/>
              </a:defRPr>
            </a:lvl1pPr>
          </a:lstStyle>
          <a:p>
            <a:fld id="{42FDEBBB-D812-4CD2-B983-5CFCE59D02BF}" type="slidenum">
              <a:rPr lang="en-US" smtClean="0"/>
              <a:pPr/>
              <a:t>‹#›</a:t>
            </a:fld>
            <a:endParaRPr lang="en-US" dirty="0"/>
          </a:p>
        </p:txBody>
      </p:sp>
    </p:spTree>
    <p:extLst>
      <p:ext uri="{BB962C8B-B14F-4D97-AF65-F5344CB8AC3E}">
        <p14:creationId xmlns:p14="http://schemas.microsoft.com/office/powerpoint/2010/main" val="2946234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FFFF0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139374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fld id="{5EBBE620-1DE7-4928-AD52-862F3E592157}" type="slidenum">
              <a:rPr lang="en-US" sz="1800" b="0"/>
              <a:pPr algn="l">
                <a:lnSpc>
                  <a:spcPct val="100000"/>
                </a:lnSpc>
                <a:defRPr/>
              </a:pPr>
              <a:t>‹#›</a:t>
            </a:fld>
            <a:endParaRPr lang="en-US" sz="1800" b="0" dirty="0"/>
          </a:p>
        </p:txBody>
      </p:sp>
    </p:spTree>
    <p:extLst>
      <p:ext uri="{BB962C8B-B14F-4D97-AF65-F5344CB8AC3E}">
        <p14:creationId xmlns:p14="http://schemas.microsoft.com/office/powerpoint/2010/main" val="935858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fld id="{CF0BCFE8-033C-4D14-8006-D3115BF5F470}" type="slidenum">
              <a:rPr lang="en-US" sz="1800" b="0"/>
              <a:pPr algn="l">
                <a:lnSpc>
                  <a:spcPct val="100000"/>
                </a:lnSpc>
                <a:defRPr/>
              </a:pPr>
              <a:t>‹#›</a:t>
            </a:fld>
            <a:endParaRPr lang="en-US" sz="1800" b="0" dirty="0"/>
          </a:p>
        </p:txBody>
      </p:sp>
    </p:spTree>
    <p:extLst>
      <p:ext uri="{BB962C8B-B14F-4D97-AF65-F5344CB8AC3E}">
        <p14:creationId xmlns:p14="http://schemas.microsoft.com/office/powerpoint/2010/main" val="36411538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fld id="{4096DF2E-8E30-460A-96C9-D169128C2CC4}" type="slidenum">
              <a:rPr lang="en-US" sz="1800" b="0"/>
              <a:pPr algn="l">
                <a:lnSpc>
                  <a:spcPct val="100000"/>
                </a:lnSpc>
                <a:defRPr/>
              </a:pPr>
              <a:t>‹#›</a:t>
            </a:fld>
            <a:endParaRPr lang="en-US" sz="1800" b="0" dirty="0"/>
          </a:p>
        </p:txBody>
      </p:sp>
    </p:spTree>
    <p:extLst>
      <p:ext uri="{BB962C8B-B14F-4D97-AF65-F5344CB8AC3E}">
        <p14:creationId xmlns:p14="http://schemas.microsoft.com/office/powerpoint/2010/main" val="212257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2306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fld id="{85A22D76-80F0-46DB-87A7-3F03E8D87035}" type="slidenum">
              <a:rPr lang="en-US" sz="1800" b="0"/>
              <a:pPr algn="l">
                <a:lnSpc>
                  <a:spcPct val="100000"/>
                </a:lnSpc>
                <a:defRPr/>
              </a:pPr>
              <a:t>‹#›</a:t>
            </a:fld>
            <a:endParaRPr lang="en-US" sz="1800" b="0" dirty="0"/>
          </a:p>
        </p:txBody>
      </p:sp>
    </p:spTree>
    <p:extLst>
      <p:ext uri="{BB962C8B-B14F-4D97-AF65-F5344CB8AC3E}">
        <p14:creationId xmlns:p14="http://schemas.microsoft.com/office/powerpoint/2010/main" val="5190503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fld id="{50050336-BB26-44CD-9DC4-98AA05F0C6EC}" type="slidenum">
              <a:rPr lang="en-US" sz="1800" b="0"/>
              <a:pPr algn="l">
                <a:lnSpc>
                  <a:spcPct val="100000"/>
                </a:lnSpc>
                <a:defRPr/>
              </a:pPr>
              <a:t>‹#›</a:t>
            </a:fld>
            <a:endParaRPr lang="en-US" sz="1800" b="0" dirty="0"/>
          </a:p>
        </p:txBody>
      </p:sp>
    </p:spTree>
    <p:extLst>
      <p:ext uri="{BB962C8B-B14F-4D97-AF65-F5344CB8AC3E}">
        <p14:creationId xmlns:p14="http://schemas.microsoft.com/office/powerpoint/2010/main" val="19952143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fld id="{A932AC5B-EE91-4CD4-92D4-BD83821CCB90}" type="slidenum">
              <a:rPr lang="en-US" sz="1800" b="0"/>
              <a:pPr algn="l">
                <a:lnSpc>
                  <a:spcPct val="100000"/>
                </a:lnSpc>
                <a:defRPr/>
              </a:pPr>
              <a:t>‹#›</a:t>
            </a:fld>
            <a:endParaRPr lang="en-US" sz="1800" b="0" dirty="0"/>
          </a:p>
        </p:txBody>
      </p:sp>
    </p:spTree>
    <p:extLst>
      <p:ext uri="{BB962C8B-B14F-4D97-AF65-F5344CB8AC3E}">
        <p14:creationId xmlns:p14="http://schemas.microsoft.com/office/powerpoint/2010/main" val="42292815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fld id="{E71280B6-36E9-4C48-895B-CD8B8D44A363}" type="slidenum">
              <a:rPr lang="en-US" sz="1800" b="0"/>
              <a:pPr algn="l">
                <a:lnSpc>
                  <a:spcPct val="100000"/>
                </a:lnSpc>
                <a:defRPr/>
              </a:pPr>
              <a:t>‹#›</a:t>
            </a:fld>
            <a:endParaRPr lang="en-US" sz="1800" b="0" dirty="0"/>
          </a:p>
        </p:txBody>
      </p:sp>
    </p:spTree>
    <p:extLst>
      <p:ext uri="{BB962C8B-B14F-4D97-AF65-F5344CB8AC3E}">
        <p14:creationId xmlns:p14="http://schemas.microsoft.com/office/powerpoint/2010/main" val="33876734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fld id="{2DB7B4F9-59B2-4DF8-B870-1954361E9B6F}" type="slidenum">
              <a:rPr lang="en-US" sz="1800" b="0"/>
              <a:pPr algn="l">
                <a:lnSpc>
                  <a:spcPct val="100000"/>
                </a:lnSpc>
                <a:defRPr/>
              </a:pPr>
              <a:t>‹#›</a:t>
            </a:fld>
            <a:endParaRPr lang="en-US" sz="1800" b="0" dirty="0"/>
          </a:p>
        </p:txBody>
      </p:sp>
    </p:spTree>
    <p:extLst>
      <p:ext uri="{BB962C8B-B14F-4D97-AF65-F5344CB8AC3E}">
        <p14:creationId xmlns:p14="http://schemas.microsoft.com/office/powerpoint/2010/main" val="37386497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fld id="{05D37748-2AE1-46F5-9CA8-5DDCAE7A89C9}" type="slidenum">
              <a:rPr lang="en-US" sz="1800" b="0"/>
              <a:pPr algn="l">
                <a:lnSpc>
                  <a:spcPct val="100000"/>
                </a:lnSpc>
                <a:defRPr/>
              </a:pPr>
              <a:t>‹#›</a:t>
            </a:fld>
            <a:endParaRPr lang="en-US" sz="1800" b="0" dirty="0"/>
          </a:p>
        </p:txBody>
      </p:sp>
    </p:spTree>
    <p:extLst>
      <p:ext uri="{BB962C8B-B14F-4D97-AF65-F5344CB8AC3E}">
        <p14:creationId xmlns:p14="http://schemas.microsoft.com/office/powerpoint/2010/main" val="14698744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endParaRPr lang="en-US" sz="1800" b="0"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lgn="l">
              <a:lnSpc>
                <a:spcPct val="100000"/>
              </a:lnSpc>
              <a:defRPr/>
            </a:pPr>
            <a:fld id="{D2236C50-F5AE-474C-A768-DEA8804121CD}" type="slidenum">
              <a:rPr lang="en-US" sz="1800" b="0"/>
              <a:pPr algn="l">
                <a:lnSpc>
                  <a:spcPct val="100000"/>
                </a:lnSpc>
                <a:defRPr/>
              </a:pPr>
              <a:t>‹#›</a:t>
            </a:fld>
            <a:endParaRPr lang="en-US" sz="1800" b="0" dirty="0"/>
          </a:p>
        </p:txBody>
      </p:sp>
    </p:spTree>
    <p:extLst>
      <p:ext uri="{BB962C8B-B14F-4D97-AF65-F5344CB8AC3E}">
        <p14:creationId xmlns:p14="http://schemas.microsoft.com/office/powerpoint/2010/main" val="3065531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595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Tree>
    <p:extLst>
      <p:ext uri="{BB962C8B-B14F-4D97-AF65-F5344CB8AC3E}">
        <p14:creationId xmlns:p14="http://schemas.microsoft.com/office/powerpoint/2010/main" val="36826535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able Placeholder 2"/>
          <p:cNvSpPr>
            <a:spLocks noGrp="1"/>
          </p:cNvSpPr>
          <p:nvPr>
            <p:ph type="tbl" idx="1"/>
          </p:nvPr>
        </p:nvSpPr>
        <p:spPr>
          <a:xfrm>
            <a:off x="609600" y="1600200"/>
            <a:ext cx="7924800" cy="4419600"/>
          </a:xfrm>
        </p:spPr>
        <p:txBody>
          <a:bodyPr/>
          <a:lstStyle/>
          <a:p>
            <a:pPr lvl="0"/>
            <a:endParaRPr lang="en-US" noProof="0"/>
          </a:p>
        </p:txBody>
      </p:sp>
      <p:sp>
        <p:nvSpPr>
          <p:cNvPr id="4"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lgn="l">
              <a:lnSpc>
                <a:spcPct val="100000"/>
              </a:lnSpc>
              <a:defRPr/>
            </a:pPr>
            <a:endParaRPr lang="en-US" sz="1800" b="0">
              <a:solidFill>
                <a:prstClr val="black"/>
              </a:solidFill>
              <a:latin typeface="Verdana" pitchFamily="34" charset="0"/>
            </a:endParaRPr>
          </a:p>
        </p:txBody>
      </p:sp>
      <p:sp>
        <p:nvSpPr>
          <p:cNvPr id="5"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lgn="l">
              <a:lnSpc>
                <a:spcPct val="100000"/>
              </a:lnSpc>
              <a:defRPr/>
            </a:pPr>
            <a:endParaRPr lang="en-US" sz="1800" b="0">
              <a:solidFill>
                <a:prstClr val="black"/>
              </a:solidFill>
              <a:latin typeface="Verdana" pitchFamily="34" charset="0"/>
            </a:endParaRPr>
          </a:p>
        </p:txBody>
      </p:sp>
      <p:sp>
        <p:nvSpPr>
          <p:cNvPr id="6"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lgn="l">
              <a:lnSpc>
                <a:spcPct val="100000"/>
              </a:lnSpc>
              <a:defRPr/>
            </a:pPr>
            <a:fld id="{B869CCD5-553F-4D55-A57A-2A7B19870188}" type="slidenum">
              <a:rPr lang="en-US" sz="1800" b="0">
                <a:solidFill>
                  <a:prstClr val="black"/>
                </a:solidFill>
                <a:latin typeface="Verdana" pitchFamily="34" charset="0"/>
              </a:rPr>
              <a:pPr algn="l">
                <a:lnSpc>
                  <a:spcPct val="100000"/>
                </a:lnSpc>
                <a:defRPr/>
              </a:pPr>
              <a:t>‹#›</a:t>
            </a:fld>
            <a:endParaRPr lang="en-US" sz="1800" b="0">
              <a:solidFill>
                <a:prstClr val="black"/>
              </a:solidFill>
              <a:latin typeface="Verdana" pitchFamily="34" charset="0"/>
            </a:endParaRPr>
          </a:p>
        </p:txBody>
      </p:sp>
    </p:spTree>
    <p:extLst>
      <p:ext uri="{BB962C8B-B14F-4D97-AF65-F5344CB8AC3E}">
        <p14:creationId xmlns:p14="http://schemas.microsoft.com/office/powerpoint/2010/main" val="14442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641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lgn="l">
              <a:lnSpc>
                <a:spcPct val="100000"/>
              </a:lnSpc>
              <a:defRPr/>
            </a:pPr>
            <a:endParaRPr lang="en-GB" sz="1800" b="0">
              <a:solidFill>
                <a:prstClr val="black"/>
              </a:solidFill>
              <a:latin typeface="Verdana" pitchFamily="34" charset="0"/>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lgn="l">
              <a:lnSpc>
                <a:spcPct val="100000"/>
              </a:lnSpc>
              <a:defRPr/>
            </a:pPr>
            <a:endParaRPr lang="en-GB" sz="1800" b="0">
              <a:solidFill>
                <a:prstClr val="black"/>
              </a:solidFill>
              <a:latin typeface="Verdana" pitchFamily="34" charset="0"/>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lgn="l">
              <a:lnSpc>
                <a:spcPct val="100000"/>
              </a:lnSpc>
              <a:defRPr/>
            </a:pPr>
            <a:fld id="{5932E69D-0D22-4B69-91B5-8FD9167510A7}" type="slidenum">
              <a:rPr lang="en-GB" sz="1800" b="0">
                <a:solidFill>
                  <a:prstClr val="black"/>
                </a:solidFill>
                <a:latin typeface="Verdana" pitchFamily="34" charset="0"/>
              </a:rPr>
              <a:pPr algn="l">
                <a:lnSpc>
                  <a:spcPct val="100000"/>
                </a:lnSpc>
                <a:defRPr/>
              </a:pPr>
              <a:t>‹#›</a:t>
            </a:fld>
            <a:endParaRPr lang="en-GB" sz="1800" b="0">
              <a:solidFill>
                <a:prstClr val="black"/>
              </a:solidFill>
              <a:latin typeface="Verdana" pitchFamily="34" charset="0"/>
            </a:endParaRPr>
          </a:p>
        </p:txBody>
      </p:sp>
    </p:spTree>
    <p:extLst>
      <p:ext uri="{BB962C8B-B14F-4D97-AF65-F5344CB8AC3E}">
        <p14:creationId xmlns:p14="http://schemas.microsoft.com/office/powerpoint/2010/main" val="2820980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A601B-98B8-4446-A8B8-981173390B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1858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A601B-98B8-4446-A8B8-981173390B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7529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A601B-98B8-4446-A8B8-981173390B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2158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A601B-98B8-4446-A8B8-981173390B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368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A601B-98B8-4446-A8B8-981173390B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6576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A601B-98B8-4446-A8B8-981173390B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599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A601B-98B8-4446-A8B8-981173390B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6406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A601B-98B8-4446-A8B8-981173390B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881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A601B-98B8-4446-A8B8-981173390B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39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51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A601B-98B8-4446-A8B8-981173390B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2312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A601B-98B8-4446-A8B8-981173390B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01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9894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03358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2.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0"/>
            <a:ext cx="86868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28600" y="1676400"/>
            <a:ext cx="868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7"/>
          <p:cNvSpPr>
            <a:spLocks noChangeArrowheads="1"/>
          </p:cNvSpPr>
          <p:nvPr/>
        </p:nvSpPr>
        <p:spPr bwMode="auto">
          <a:xfrm>
            <a:off x="0" y="1479550"/>
            <a:ext cx="9140825" cy="63500"/>
          </a:xfrm>
          <a:prstGeom prst="rect">
            <a:avLst/>
          </a:prstGeom>
          <a:gradFill rotWithShape="1">
            <a:gsLst>
              <a:gs pos="0">
                <a:srgbClr val="FFCC00"/>
              </a:gs>
              <a:gs pos="50000">
                <a:srgbClr val="C5C5FF"/>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400" b="1">
                <a:solidFill>
                  <a:srgbClr val="FFCC00"/>
                </a:solidFill>
                <a:latin typeface="Arial" pitchFamily="34" charset="0"/>
              </a:defRPr>
            </a:lvl1pPr>
            <a:lvl2pPr marL="742950" indent="-285750">
              <a:defRPr sz="4400" b="1">
                <a:solidFill>
                  <a:srgbClr val="FFCC00"/>
                </a:solidFill>
                <a:latin typeface="Arial" pitchFamily="34" charset="0"/>
              </a:defRPr>
            </a:lvl2pPr>
            <a:lvl3pPr marL="1143000" indent="-228600">
              <a:defRPr sz="4400" b="1">
                <a:solidFill>
                  <a:srgbClr val="FFCC00"/>
                </a:solidFill>
                <a:latin typeface="Arial" pitchFamily="34" charset="0"/>
              </a:defRPr>
            </a:lvl3pPr>
            <a:lvl4pPr marL="1600200" indent="-228600">
              <a:defRPr sz="4400" b="1">
                <a:solidFill>
                  <a:srgbClr val="FFCC00"/>
                </a:solidFill>
                <a:latin typeface="Arial" pitchFamily="34" charset="0"/>
              </a:defRPr>
            </a:lvl4pPr>
            <a:lvl5pPr marL="2057400" indent="-228600">
              <a:defRPr sz="4400" b="1">
                <a:solidFill>
                  <a:srgbClr val="FFCC00"/>
                </a:solidFill>
                <a:latin typeface="Arial" pitchFamily="34" charset="0"/>
              </a:defRPr>
            </a:lvl5pPr>
            <a:lvl6pPr marL="2514600" indent="-228600" algn="ctr" eaLnBrk="0" fontAlgn="base" hangingPunct="0">
              <a:lnSpc>
                <a:spcPct val="80000"/>
              </a:lnSpc>
              <a:spcBef>
                <a:spcPct val="0"/>
              </a:spcBef>
              <a:spcAft>
                <a:spcPct val="0"/>
              </a:spcAft>
              <a:defRPr sz="4400" b="1">
                <a:solidFill>
                  <a:srgbClr val="FFCC00"/>
                </a:solidFill>
                <a:latin typeface="Arial" pitchFamily="34" charset="0"/>
              </a:defRPr>
            </a:lvl6pPr>
            <a:lvl7pPr marL="2971800" indent="-228600" algn="ctr" eaLnBrk="0" fontAlgn="base" hangingPunct="0">
              <a:lnSpc>
                <a:spcPct val="80000"/>
              </a:lnSpc>
              <a:spcBef>
                <a:spcPct val="0"/>
              </a:spcBef>
              <a:spcAft>
                <a:spcPct val="0"/>
              </a:spcAft>
              <a:defRPr sz="4400" b="1">
                <a:solidFill>
                  <a:srgbClr val="FFCC00"/>
                </a:solidFill>
                <a:latin typeface="Arial" pitchFamily="34" charset="0"/>
              </a:defRPr>
            </a:lvl7pPr>
            <a:lvl8pPr marL="3429000" indent="-228600" algn="ctr" eaLnBrk="0" fontAlgn="base" hangingPunct="0">
              <a:lnSpc>
                <a:spcPct val="80000"/>
              </a:lnSpc>
              <a:spcBef>
                <a:spcPct val="0"/>
              </a:spcBef>
              <a:spcAft>
                <a:spcPct val="0"/>
              </a:spcAft>
              <a:defRPr sz="4400" b="1">
                <a:solidFill>
                  <a:srgbClr val="FFCC00"/>
                </a:solidFill>
                <a:latin typeface="Arial" pitchFamily="34" charset="0"/>
              </a:defRPr>
            </a:lvl8pPr>
            <a:lvl9pPr marL="3886200" indent="-228600" algn="ctr" eaLnBrk="0" fontAlgn="base" hangingPunct="0">
              <a:lnSpc>
                <a:spcPct val="80000"/>
              </a:lnSpc>
              <a:spcBef>
                <a:spcPct val="0"/>
              </a:spcBef>
              <a:spcAft>
                <a:spcPct val="0"/>
              </a:spcAft>
              <a:defRPr sz="4400" b="1">
                <a:solidFill>
                  <a:srgbClr val="FFCC00"/>
                </a:solidFill>
                <a:latin typeface="Arial" pitchFamily="34" charset="0"/>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4052"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176" r:id="rId15"/>
    <p:sldLayoutId id="2147484177" r:id="rId16"/>
    <p:sldLayoutId id="2147484178" r:id="rId17"/>
    <p:sldLayoutId id="2147484179" r:id="rId18"/>
    <p:sldLayoutId id="2147484180" r:id="rId19"/>
    <p:sldLayoutId id="2147484181" r:id="rId20"/>
    <p:sldLayoutId id="2147484182" r:id="rId21"/>
    <p:sldLayoutId id="2147484183" r:id="rId22"/>
    <p:sldLayoutId id="2147484184" r:id="rId23"/>
    <p:sldLayoutId id="2147484185" r:id="rId24"/>
    <p:sldLayoutId id="2147484186" r:id="rId25"/>
    <p:sldLayoutId id="2147484187" r:id="rId26"/>
    <p:sldLayoutId id="2147484188" r:id="rId27"/>
    <p:sldLayoutId id="2147484189" r:id="rId28"/>
    <p:sldLayoutId id="2147484191" r:id="rId29"/>
    <p:sldLayoutId id="2147484211" r:id="rId30"/>
    <p:sldLayoutId id="2147484212" r:id="rId31"/>
    <p:sldLayoutId id="2147484213" r:id="rId32"/>
    <p:sldLayoutId id="2147484214" r:id="rId33"/>
    <p:sldLayoutId id="2147484215" r:id="rId34"/>
    <p:sldLayoutId id="2147484216" r:id="rId35"/>
    <p:sldLayoutId id="2147484217" r:id="rId36"/>
    <p:sldLayoutId id="2147484218" r:id="rId37"/>
    <p:sldLayoutId id="2147484219" r:id="rId38"/>
    <p:sldLayoutId id="2147484220" r:id="rId39"/>
    <p:sldLayoutId id="2147484221" r:id="rId40"/>
    <p:sldLayoutId id="2147484222" r:id="rId41"/>
    <p:sldLayoutId id="2147484223" r:id="rId42"/>
    <p:sldLayoutId id="2147484224" r:id="rId43"/>
    <p:sldLayoutId id="2147484225" r:id="rId44"/>
    <p:sldLayoutId id="2147484226" r:id="rId45"/>
  </p:sldLayoutIdLst>
  <p:hf hdr="0" ftr="0" dt="0"/>
  <p:txStyles>
    <p:titleStyle>
      <a:lvl1pPr algn="ctr" rtl="0" eaLnBrk="0" fontAlgn="base" hangingPunct="0">
        <a:spcBef>
          <a:spcPct val="0"/>
        </a:spcBef>
        <a:spcAft>
          <a:spcPct val="0"/>
        </a:spcAft>
        <a:defRPr sz="4400" b="1">
          <a:solidFill>
            <a:srgbClr val="FFCC00"/>
          </a:solidFill>
          <a:latin typeface="+mj-lt"/>
          <a:ea typeface="+mj-ea"/>
          <a:cs typeface="+mj-cs"/>
        </a:defRPr>
      </a:lvl1pPr>
      <a:lvl2pPr algn="ctr" rtl="0" eaLnBrk="0" fontAlgn="base" hangingPunct="0">
        <a:spcBef>
          <a:spcPct val="0"/>
        </a:spcBef>
        <a:spcAft>
          <a:spcPct val="0"/>
        </a:spcAft>
        <a:defRPr sz="4400" b="1">
          <a:solidFill>
            <a:srgbClr val="FFCC00"/>
          </a:solidFill>
          <a:latin typeface="Arial" charset="0"/>
        </a:defRPr>
      </a:lvl2pPr>
      <a:lvl3pPr algn="ctr" rtl="0" eaLnBrk="0" fontAlgn="base" hangingPunct="0">
        <a:spcBef>
          <a:spcPct val="0"/>
        </a:spcBef>
        <a:spcAft>
          <a:spcPct val="0"/>
        </a:spcAft>
        <a:defRPr sz="4400" b="1">
          <a:solidFill>
            <a:srgbClr val="FFCC00"/>
          </a:solidFill>
          <a:latin typeface="Arial" charset="0"/>
        </a:defRPr>
      </a:lvl3pPr>
      <a:lvl4pPr algn="ctr" rtl="0" eaLnBrk="0" fontAlgn="base" hangingPunct="0">
        <a:spcBef>
          <a:spcPct val="0"/>
        </a:spcBef>
        <a:spcAft>
          <a:spcPct val="0"/>
        </a:spcAft>
        <a:defRPr sz="4400" b="1">
          <a:solidFill>
            <a:srgbClr val="FFCC00"/>
          </a:solidFill>
          <a:latin typeface="Arial" charset="0"/>
        </a:defRPr>
      </a:lvl4pPr>
      <a:lvl5pPr algn="ctr" rtl="0" eaLnBrk="0" fontAlgn="base" hangingPunct="0">
        <a:spcBef>
          <a:spcPct val="0"/>
        </a:spcBef>
        <a:spcAft>
          <a:spcPct val="0"/>
        </a:spcAft>
        <a:defRPr sz="4400" b="1">
          <a:solidFill>
            <a:srgbClr val="FFCC00"/>
          </a:solidFill>
          <a:latin typeface="Arial" charset="0"/>
        </a:defRPr>
      </a:lvl5pPr>
      <a:lvl6pPr marL="457200" algn="ctr" rtl="0" fontAlgn="base">
        <a:spcBef>
          <a:spcPct val="0"/>
        </a:spcBef>
        <a:spcAft>
          <a:spcPct val="0"/>
        </a:spcAft>
        <a:defRPr sz="4400" b="1">
          <a:solidFill>
            <a:srgbClr val="FFCC00"/>
          </a:solidFill>
          <a:latin typeface="Arial" charset="0"/>
        </a:defRPr>
      </a:lvl6pPr>
      <a:lvl7pPr marL="914400" algn="ctr" rtl="0" fontAlgn="base">
        <a:spcBef>
          <a:spcPct val="0"/>
        </a:spcBef>
        <a:spcAft>
          <a:spcPct val="0"/>
        </a:spcAft>
        <a:defRPr sz="4400" b="1">
          <a:solidFill>
            <a:srgbClr val="FFCC00"/>
          </a:solidFill>
          <a:latin typeface="Arial" charset="0"/>
        </a:defRPr>
      </a:lvl7pPr>
      <a:lvl8pPr marL="1371600" algn="ctr" rtl="0" fontAlgn="base">
        <a:spcBef>
          <a:spcPct val="0"/>
        </a:spcBef>
        <a:spcAft>
          <a:spcPct val="0"/>
        </a:spcAft>
        <a:defRPr sz="4400" b="1">
          <a:solidFill>
            <a:srgbClr val="FFCC00"/>
          </a:solidFill>
          <a:latin typeface="Arial" charset="0"/>
        </a:defRPr>
      </a:lvl8pPr>
      <a:lvl9pPr marL="1828800" algn="ctr" rtl="0" fontAlgn="base">
        <a:spcBef>
          <a:spcPct val="0"/>
        </a:spcBef>
        <a:spcAft>
          <a:spcPct val="0"/>
        </a:spcAft>
        <a:defRPr sz="4400" b="1">
          <a:solidFill>
            <a:srgbClr val="FFCC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tx2"/>
            </a:gs>
            <a:gs pos="50000">
              <a:schemeClr val="tx2">
                <a:lumMod val="75000"/>
              </a:schemeClr>
            </a:gs>
            <a:gs pos="100000">
              <a:schemeClr val="tx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133963"/>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Lst>
  <p:hf hdr="0" ftr="0" dt="0"/>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alibri" pitchFamily="34" charset="0"/>
        </a:defRPr>
      </a:lvl2pPr>
      <a:lvl3pPr algn="ctr" rtl="0" eaLnBrk="0" fontAlgn="base" hangingPunct="0">
        <a:spcBef>
          <a:spcPct val="0"/>
        </a:spcBef>
        <a:spcAft>
          <a:spcPct val="0"/>
        </a:spcAft>
        <a:defRPr sz="4400" b="1">
          <a:solidFill>
            <a:srgbClr val="FFFF00"/>
          </a:solidFill>
          <a:latin typeface="Calibri" pitchFamily="34" charset="0"/>
        </a:defRPr>
      </a:lvl3pPr>
      <a:lvl4pPr algn="ctr" rtl="0" eaLnBrk="0" fontAlgn="base" hangingPunct="0">
        <a:spcBef>
          <a:spcPct val="0"/>
        </a:spcBef>
        <a:spcAft>
          <a:spcPct val="0"/>
        </a:spcAft>
        <a:defRPr sz="4400" b="1">
          <a:solidFill>
            <a:srgbClr val="FFFF00"/>
          </a:solidFill>
          <a:latin typeface="Calibri" pitchFamily="34" charset="0"/>
        </a:defRPr>
      </a:lvl4pPr>
      <a:lvl5pPr algn="ctr" rtl="0" eaLnBrk="0" fontAlgn="base" hangingPunct="0">
        <a:spcBef>
          <a:spcPct val="0"/>
        </a:spcBef>
        <a:spcAft>
          <a:spcPct val="0"/>
        </a:spcAft>
        <a:defRPr sz="4400" b="1">
          <a:solidFill>
            <a:srgbClr val="FFFF00"/>
          </a:solidFill>
          <a:latin typeface="Calibri" pitchFamily="34" charset="0"/>
        </a:defRPr>
      </a:lvl5pPr>
      <a:lvl6pPr marL="457200" algn="ctr" rtl="0" fontAlgn="base">
        <a:spcBef>
          <a:spcPct val="0"/>
        </a:spcBef>
        <a:spcAft>
          <a:spcPct val="0"/>
        </a:spcAft>
        <a:defRPr sz="4400" b="1">
          <a:solidFill>
            <a:srgbClr val="FFFF00"/>
          </a:solidFill>
          <a:latin typeface="Calibri" pitchFamily="34" charset="0"/>
        </a:defRPr>
      </a:lvl6pPr>
      <a:lvl7pPr marL="914400" algn="ctr" rtl="0" fontAlgn="base">
        <a:spcBef>
          <a:spcPct val="0"/>
        </a:spcBef>
        <a:spcAft>
          <a:spcPct val="0"/>
        </a:spcAft>
        <a:defRPr sz="4400" b="1">
          <a:solidFill>
            <a:srgbClr val="FFFF00"/>
          </a:solidFill>
          <a:latin typeface="Calibri" pitchFamily="34" charset="0"/>
        </a:defRPr>
      </a:lvl7pPr>
      <a:lvl8pPr marL="1371600" algn="ctr" rtl="0" fontAlgn="base">
        <a:spcBef>
          <a:spcPct val="0"/>
        </a:spcBef>
        <a:spcAft>
          <a:spcPct val="0"/>
        </a:spcAft>
        <a:defRPr sz="4400" b="1">
          <a:solidFill>
            <a:srgbClr val="FFFF00"/>
          </a:solidFill>
          <a:latin typeface="Calibri" pitchFamily="34" charset="0"/>
        </a:defRPr>
      </a:lvl8pPr>
      <a:lvl9pPr marL="1828800" algn="ctr" rtl="0" fontAlgn="base">
        <a:spcBef>
          <a:spcPct val="0"/>
        </a:spcBef>
        <a:spcAft>
          <a:spcPct val="0"/>
        </a:spcAft>
        <a:defRPr sz="4400" b="1">
          <a:solidFill>
            <a:srgbClr val="FFFF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lnSpc>
                <a:spcPct val="100000"/>
              </a:lnSpc>
              <a:spcBef>
                <a:spcPts val="0"/>
              </a:spcBef>
              <a:spcAft>
                <a:spcPts val="0"/>
              </a:spcAft>
            </a:pPr>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lnSpc>
                <a:spcPct val="100000"/>
              </a:lnSpc>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lnSpc>
                <a:spcPct val="100000"/>
              </a:lnSpc>
              <a:spcBef>
                <a:spcPts val="0"/>
              </a:spcBef>
              <a:spcAft>
                <a:spcPts val="0"/>
              </a:spcAft>
            </a:pPr>
            <a:fld id="{B36A601B-98B8-4446-A8B8-981173390BDB}" type="slidenum">
              <a:rPr lang="en-US" b="0" smtClean="0">
                <a:solidFill>
                  <a:prstClr val="black">
                    <a:tint val="75000"/>
                  </a:prstClr>
                </a:solidFill>
                <a:latin typeface="Calibri"/>
              </a:rPr>
              <a:pPr eaLnBrk="1" fontAlgn="auto" hangingPunct="1">
                <a:lnSpc>
                  <a:spcPct val="100000"/>
                </a:lnSpc>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540384327"/>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hemeOverride" Target="../theme/themeOverride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hemeOverride" Target="../theme/themeOverride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hemeOverride" Target="../theme/themeOverride2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hemeOverride" Target="../theme/themeOverride21.xml"/><Relationship Id="rId4" Type="http://schemas.openxmlformats.org/officeDocument/2006/relationships/image" Target="../media/image27.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hemeOverride" Target="../theme/themeOverride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themeOverride" Target="../theme/themeOverride2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paetc.org/" TargetMode="External"/><Relationship Id="rId3" Type="http://schemas.openxmlformats.org/officeDocument/2006/relationships/notesSlide" Target="../notesSlides/notesSlide77.xml"/><Relationship Id="rId7" Type="http://schemas.openxmlformats.org/officeDocument/2006/relationships/hyperlink" Target="http://www.psattc.org/"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mailto:Tmailto:tdonohoe@mednet.ucla.edu" TargetMode="External"/><Relationship Id="rId5" Type="http://schemas.openxmlformats.org/officeDocument/2006/relationships/hyperlink" Target="mailto:tfreese@mednet.ucla.edu" TargetMode="External"/><Relationship Id="rId10" Type="http://schemas.openxmlformats.org/officeDocument/2006/relationships/hyperlink" Target="http://www.motivationalinterview.org/" TargetMode="External"/><Relationship Id="rId4" Type="http://schemas.openxmlformats.org/officeDocument/2006/relationships/hyperlink" Target="mailto:brutkowski@mednet.ucla.edu" TargetMode="External"/><Relationship Id="rId9" Type="http://schemas.openxmlformats.org/officeDocument/2006/relationships/hyperlink" Target="https://hivtrainingcdu.remote-learner.ne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13314" name="Title 1"/>
          <p:cNvSpPr>
            <a:spLocks noGrp="1" noChangeArrowheads="1"/>
          </p:cNvSpPr>
          <p:nvPr>
            <p:ph type="ctrTitle"/>
          </p:nvPr>
        </p:nvSpPr>
        <p:spPr>
          <a:xfrm>
            <a:off x="389899" y="533400"/>
            <a:ext cx="8288001" cy="1676400"/>
          </a:xfrm>
        </p:spPr>
        <p:txBody>
          <a:bodyPr>
            <a:normAutofit fontScale="90000"/>
          </a:bodyPr>
          <a:lstStyle/>
          <a:p>
            <a:pPr eaLnBrk="1" hangingPunct="1"/>
            <a:r>
              <a:rPr lang="en-US" dirty="0"/>
              <a:t>Motivational Interviewing for HIV Clinicians: </a:t>
            </a:r>
            <a:br>
              <a:rPr lang="en-US" dirty="0"/>
            </a:br>
            <a:r>
              <a:rPr lang="en-US" dirty="0"/>
              <a:t>Supporting Behavior Change</a:t>
            </a:r>
          </a:p>
        </p:txBody>
      </p:sp>
      <p:sp>
        <p:nvSpPr>
          <p:cNvPr id="5" name="Subtitle 4">
            <a:extLst>
              <a:ext uri="{C183D7F6-B498-43B3-948B-1728B52AA6E4}">
                <adec:decorative xmlns:adec="http://schemas.microsoft.com/office/drawing/2017/decorative" val="1"/>
              </a:ext>
            </a:extLst>
          </p:cNvPr>
          <p:cNvSpPr>
            <a:spLocks noGrp="1"/>
          </p:cNvSpPr>
          <p:nvPr>
            <p:ph type="subTitle" idx="1"/>
          </p:nvPr>
        </p:nvSpPr>
        <p:spPr>
          <a:xfrm>
            <a:off x="0" y="2971800"/>
            <a:ext cx="9144000" cy="2895600"/>
          </a:xfrm>
        </p:spPr>
        <p:txBody>
          <a:bodyPr>
            <a:normAutofit/>
          </a:bodyPr>
          <a:lstStyle/>
          <a:p>
            <a:pPr algn="ctr"/>
            <a:r>
              <a:rPr lang="en-US" dirty="0"/>
              <a:t>TRAINER NAME</a:t>
            </a:r>
          </a:p>
          <a:p>
            <a:pPr algn="ctr"/>
            <a:r>
              <a:rPr lang="en-US" dirty="0"/>
              <a:t>TRAINING DATE</a:t>
            </a:r>
          </a:p>
          <a:p>
            <a:pPr algn="ctr"/>
            <a:r>
              <a:rPr lang="en-US" dirty="0"/>
              <a:t>TRAINING LOCATION</a:t>
            </a:r>
          </a:p>
        </p:txBody>
      </p:sp>
      <p:pic>
        <p:nvPicPr>
          <p:cNvPr id="12" name="Picture 13">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9382" y="5900519"/>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573" y="6212840"/>
            <a:ext cx="1398587" cy="557052"/>
          </a:xfrm>
          <a:prstGeom prst="rect">
            <a:avLst/>
          </a:prstGeom>
        </p:spPr>
      </p:pic>
      <p:pic>
        <p:nvPicPr>
          <p:cNvPr id="2" name="Picture 1">
            <a:extLst>
              <a:ext uri="{FF2B5EF4-FFF2-40B4-BE49-F238E27FC236}">
                <a16:creationId xmlns:a16="http://schemas.microsoft.com/office/drawing/2014/main" id="{B17F16D4-44E3-4C98-8490-C73993EB93B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255827" y="6031230"/>
            <a:ext cx="1752600" cy="662940"/>
          </a:xfrm>
          <a:prstGeom prst="rect">
            <a:avLst/>
          </a:prstGeom>
        </p:spPr>
      </p:pic>
      <p:pic>
        <p:nvPicPr>
          <p:cNvPr id="7" name="Picture 6">
            <a:extLst>
              <a:ext uri="{C183D7F6-B498-43B3-948B-1728B52AA6E4}">
                <adec:decorative xmlns:adec="http://schemas.microsoft.com/office/drawing/2017/decorative" val="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662804" y="6031230"/>
            <a:ext cx="1447800" cy="620238"/>
          </a:xfrm>
          <a:prstGeom prst="rect">
            <a:avLst/>
          </a:prstGeom>
        </p:spPr>
      </p:pic>
    </p:spTree>
    <p:extLst>
      <p:ext uri="{BB962C8B-B14F-4D97-AF65-F5344CB8AC3E}">
        <p14:creationId xmlns:p14="http://schemas.microsoft.com/office/powerpoint/2010/main" val="7777689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Helping Styles</a:t>
            </a:r>
          </a:p>
        </p:txBody>
      </p:sp>
      <p:sp>
        <p:nvSpPr>
          <p:cNvPr id="3" name="Content Placeholder 2"/>
          <p:cNvSpPr>
            <a:spLocks noGrp="1"/>
          </p:cNvSpPr>
          <p:nvPr>
            <p:ph idx="1"/>
          </p:nvPr>
        </p:nvSpPr>
        <p:spPr/>
        <p:txBody>
          <a:bodyPr>
            <a:normAutofit lnSpcReduction="10000"/>
          </a:bodyPr>
          <a:lstStyle/>
          <a:p>
            <a:r>
              <a:rPr lang="en-US" dirty="0"/>
              <a:t>Directing:</a:t>
            </a:r>
          </a:p>
          <a:p>
            <a:pPr lvl="1"/>
            <a:r>
              <a:rPr lang="en-US" dirty="0"/>
              <a:t>“I know what you should do, and here’s how to do it.”</a:t>
            </a:r>
          </a:p>
          <a:p>
            <a:r>
              <a:rPr lang="en-US" dirty="0"/>
              <a:t>Following:</a:t>
            </a:r>
          </a:p>
          <a:p>
            <a:pPr lvl="1"/>
            <a:r>
              <a:rPr lang="en-US" dirty="0"/>
              <a:t>“I trust your wisdom, and will stay with you while you work this out.”</a:t>
            </a:r>
          </a:p>
          <a:p>
            <a:r>
              <a:rPr lang="en-US" dirty="0"/>
              <a:t>Guiding: </a:t>
            </a:r>
          </a:p>
          <a:p>
            <a:pPr lvl="1"/>
            <a:r>
              <a:rPr lang="en-US" dirty="0"/>
              <a:t>Incorporates elements of both</a:t>
            </a:r>
          </a:p>
          <a:p>
            <a:pPr lvl="1">
              <a:buNone/>
            </a:pPr>
            <a:endParaRPr lang="en-US" dirty="0"/>
          </a:p>
          <a:p>
            <a:pPr lvl="1">
              <a:buNone/>
            </a:pPr>
            <a:r>
              <a:rPr lang="en-US" dirty="0"/>
              <a:t>Directing	↔	  </a:t>
            </a:r>
            <a:r>
              <a:rPr lang="en-US" b="1" dirty="0"/>
              <a:t>Guiding</a:t>
            </a:r>
            <a:r>
              <a:rPr lang="en-US" dirty="0"/>
              <a:t>	  ↔ 	    Following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7094ED-C7DA-4C8B-BC2D-9183993E4660}"/>
              </a:ext>
            </a:extLst>
          </p:cNvPr>
          <p:cNvSpPr>
            <a:spLocks noGrp="1"/>
          </p:cNvSpPr>
          <p:nvPr>
            <p:ph type="title"/>
          </p:nvPr>
        </p:nvSpPr>
        <p:spPr/>
        <p:txBody>
          <a:bodyPr/>
          <a:lstStyle/>
          <a:p>
            <a:r>
              <a:rPr lang="en-US" dirty="0"/>
              <a:t>What is Motivational Interviewing (MI)?</a:t>
            </a:r>
          </a:p>
        </p:txBody>
      </p:sp>
      <p:sp>
        <p:nvSpPr>
          <p:cNvPr id="10" name="Content Placeholder 9">
            <a:extLst>
              <a:ext uri="{FF2B5EF4-FFF2-40B4-BE49-F238E27FC236}">
                <a16:creationId xmlns:a16="http://schemas.microsoft.com/office/drawing/2014/main" id="{E5060047-37B8-49D1-B523-941A3EBF0B1D}"/>
              </a:ext>
            </a:extLst>
          </p:cNvPr>
          <p:cNvSpPr>
            <a:spLocks noGrp="1"/>
          </p:cNvSpPr>
          <p:nvPr>
            <p:ph idx="1"/>
          </p:nvPr>
        </p:nvSpPr>
        <p:spPr/>
        <p:txBody>
          <a:bodyPr/>
          <a:lstStyle/>
          <a:p>
            <a:pPr algn="ctr">
              <a:spcBef>
                <a:spcPct val="0"/>
              </a:spcBef>
              <a:buClrTx/>
              <a:buSzTx/>
              <a:buFontTx/>
              <a:buNone/>
            </a:pPr>
            <a:r>
              <a:rPr lang="en-US" altLang="en-US" sz="2000" dirty="0"/>
              <a:t>MI was Developed by William Miller (U New Mexico), Stephen Rollnick (Cardiff University School of Medicine), and colleagues over the past three decades.  Miller and Rollnick (2013, p. 29) define MI as:</a:t>
            </a:r>
          </a:p>
          <a:p>
            <a:pPr algn="ctr">
              <a:spcBef>
                <a:spcPct val="0"/>
              </a:spcBef>
              <a:buClrTx/>
              <a:buSzTx/>
              <a:buFontTx/>
              <a:buNone/>
            </a:pPr>
            <a:endParaRPr lang="en-US" altLang="en-US" sz="3600" dirty="0"/>
          </a:p>
          <a:p>
            <a:pPr algn="ctr">
              <a:spcBef>
                <a:spcPct val="0"/>
              </a:spcBef>
              <a:buClrTx/>
              <a:buSzTx/>
              <a:buFontTx/>
              <a:buNone/>
            </a:pPr>
            <a:r>
              <a:rPr lang="en-US" altLang="en-US" sz="3600" dirty="0"/>
              <a:t>“MI is designed to strengthen personal motivation for and commitment to a specific goal by eliciting and exploring the person’s own reasons for change within an atmosphere of acceptance and compassion.”</a:t>
            </a:r>
          </a:p>
          <a:p>
            <a:endParaRPr lang="en-US" dirty="0"/>
          </a:p>
        </p:txBody>
      </p:sp>
    </p:spTree>
    <p:extLst>
      <p:ext uri="{BB962C8B-B14F-4D97-AF65-F5344CB8AC3E}">
        <p14:creationId xmlns:p14="http://schemas.microsoft.com/office/powerpoint/2010/main" val="3944178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use MI in HIV Treatment?</a:t>
            </a:r>
          </a:p>
        </p:txBody>
      </p:sp>
      <p:sp>
        <p:nvSpPr>
          <p:cNvPr id="6" name="Content Placeholder 5">
            <a:extLst>
              <a:ext uri="{FF2B5EF4-FFF2-40B4-BE49-F238E27FC236}">
                <a16:creationId xmlns:a16="http://schemas.microsoft.com/office/drawing/2014/main" id="{CE905EA3-E7B4-4A86-824D-017004730730}"/>
              </a:ext>
            </a:extLst>
          </p:cNvPr>
          <p:cNvSpPr>
            <a:spLocks noGrp="1"/>
          </p:cNvSpPr>
          <p:nvPr>
            <p:ph idx="1"/>
          </p:nvPr>
        </p:nvSpPr>
        <p:spPr>
          <a:xfrm>
            <a:off x="228600" y="1600200"/>
            <a:ext cx="8686800" cy="4953000"/>
          </a:xfrm>
        </p:spPr>
        <p:txBody>
          <a:bodyPr/>
          <a:lstStyle/>
          <a:p>
            <a:pPr>
              <a:spcAft>
                <a:spcPts val="1200"/>
              </a:spcAft>
            </a:pPr>
            <a:r>
              <a:rPr lang="en-US" sz="2800" dirty="0"/>
              <a:t>MI has demonstrated efficacy for medication adherence as well as improvement in functioning for long-term disability/chronic illness</a:t>
            </a:r>
          </a:p>
          <a:p>
            <a:r>
              <a:rPr lang="en-US" sz="2800" dirty="0"/>
              <a:t>Meta-analysis demonstrates that MI is effective alone and (preferably) in combination with other treatment interventions</a:t>
            </a:r>
          </a:p>
          <a:p>
            <a:pPr lvl="1"/>
            <a:r>
              <a:rPr lang="en-US" sz="2400" dirty="0"/>
              <a:t>Positive outcomes regardless of interventionist</a:t>
            </a:r>
          </a:p>
          <a:p>
            <a:pPr lvl="1">
              <a:spcAft>
                <a:spcPts val="600"/>
              </a:spcAft>
            </a:pPr>
            <a:r>
              <a:rPr lang="en-US" sz="2400" dirty="0"/>
              <a:t>Universality of efficacy – across genders, ages (16+), SES and race/ethnicity</a:t>
            </a:r>
          </a:p>
          <a:p>
            <a:r>
              <a:rPr lang="en-US" sz="2400" dirty="0"/>
              <a:t>Opportunities to incorporate MI across the HIV care continuum:  engagement, retention, and viral suppression</a:t>
            </a:r>
          </a:p>
        </p:txBody>
      </p:sp>
      <p:sp>
        <p:nvSpPr>
          <p:cNvPr id="5" name="TextBox 4"/>
          <p:cNvSpPr txBox="1"/>
          <p:nvPr/>
        </p:nvSpPr>
        <p:spPr>
          <a:xfrm>
            <a:off x="5373801" y="6603184"/>
            <a:ext cx="3770199"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rPr>
              <a:t>SOURCES: Parsons et al., 2007; Dillard et al., 2016 </a:t>
            </a:r>
          </a:p>
        </p:txBody>
      </p:sp>
    </p:spTree>
    <p:extLst>
      <p:ext uri="{BB962C8B-B14F-4D97-AF65-F5344CB8AC3E}">
        <p14:creationId xmlns:p14="http://schemas.microsoft.com/office/powerpoint/2010/main" val="153816392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use MI in HIV Treatment? (2)</a:t>
            </a:r>
          </a:p>
        </p:txBody>
      </p:sp>
      <p:sp>
        <p:nvSpPr>
          <p:cNvPr id="6" name="Content Placeholder 5">
            <a:extLst>
              <a:ext uri="{FF2B5EF4-FFF2-40B4-BE49-F238E27FC236}">
                <a16:creationId xmlns:a16="http://schemas.microsoft.com/office/drawing/2014/main" id="{CE905EA3-E7B4-4A86-824D-017004730730}"/>
              </a:ext>
            </a:extLst>
          </p:cNvPr>
          <p:cNvSpPr>
            <a:spLocks noGrp="1"/>
          </p:cNvSpPr>
          <p:nvPr>
            <p:ph idx="1"/>
          </p:nvPr>
        </p:nvSpPr>
        <p:spPr>
          <a:xfrm>
            <a:off x="228600" y="1524000"/>
            <a:ext cx="8686800" cy="4953000"/>
          </a:xfrm>
        </p:spPr>
        <p:txBody>
          <a:bodyPr/>
          <a:lstStyle/>
          <a:p>
            <a:pPr>
              <a:spcBef>
                <a:spcPts val="1800"/>
              </a:spcBef>
            </a:pPr>
            <a:r>
              <a:rPr lang="en-US" sz="2800" dirty="0"/>
              <a:t>While effects decrease post-delivery, eight sessions of MI has been shown to be effective in improving CD4 counts and medication adherence in co-occurring alcohol use populations</a:t>
            </a:r>
          </a:p>
          <a:p>
            <a:pPr>
              <a:spcBef>
                <a:spcPts val="1800"/>
              </a:spcBef>
            </a:pPr>
            <a:r>
              <a:rPr lang="en-US" sz="2800" dirty="0"/>
              <a:t>Compared to education groups:</a:t>
            </a:r>
          </a:p>
          <a:p>
            <a:pPr lvl="1">
              <a:spcBef>
                <a:spcPts val="600"/>
              </a:spcBef>
            </a:pPr>
            <a:r>
              <a:rPr lang="en-US" sz="2400" dirty="0"/>
              <a:t>MI can enhance dose adherence by 15% and improve percent day adherence by 18%.</a:t>
            </a:r>
          </a:p>
          <a:p>
            <a:pPr lvl="1">
              <a:spcBef>
                <a:spcPts val="600"/>
              </a:spcBef>
            </a:pPr>
            <a:r>
              <a:rPr lang="en-US" sz="2400" dirty="0"/>
              <a:t>Significantly more likely to demonstrate a 10% or greater increase in CD4 cell count at the 3-month follow-up.</a:t>
            </a:r>
          </a:p>
          <a:p>
            <a:pPr lvl="1">
              <a:spcBef>
                <a:spcPts val="600"/>
              </a:spcBef>
            </a:pPr>
            <a:r>
              <a:rPr lang="en-US" sz="2400" dirty="0"/>
              <a:t>The log viral load of participants in the MI condition decreased significantly, while education groups had increases in viral load.</a:t>
            </a:r>
            <a:endParaRPr lang="en-US"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p:txBody>
      </p:sp>
      <p:sp>
        <p:nvSpPr>
          <p:cNvPr id="5" name="TextBox 4"/>
          <p:cNvSpPr txBox="1"/>
          <p:nvPr/>
        </p:nvSpPr>
        <p:spPr>
          <a:xfrm>
            <a:off x="6671745" y="6571434"/>
            <a:ext cx="2276392"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rPr>
              <a:t>SOURCE: Parsons et al., 2007</a:t>
            </a:r>
          </a:p>
        </p:txBody>
      </p:sp>
    </p:spTree>
    <p:extLst>
      <p:ext uri="{BB962C8B-B14F-4D97-AF65-F5344CB8AC3E}">
        <p14:creationId xmlns:p14="http://schemas.microsoft.com/office/powerpoint/2010/main" val="339112669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use MI in HIV Treatment? (3)</a:t>
            </a:r>
          </a:p>
        </p:txBody>
      </p:sp>
      <p:sp>
        <p:nvSpPr>
          <p:cNvPr id="3" name="Content Placeholder 2"/>
          <p:cNvSpPr>
            <a:spLocks noGrp="1"/>
          </p:cNvSpPr>
          <p:nvPr>
            <p:ph idx="1"/>
          </p:nvPr>
        </p:nvSpPr>
        <p:spPr/>
        <p:txBody>
          <a:bodyPr>
            <a:normAutofit fontScale="77500" lnSpcReduction="20000"/>
          </a:bodyPr>
          <a:lstStyle/>
          <a:p>
            <a:r>
              <a:rPr lang="en-US" dirty="0"/>
              <a:t>MI-based brief interventions can reduce non-injection drug use among HIV-positive individuals </a:t>
            </a:r>
            <a:r>
              <a:rPr lang="en-US" sz="2600" dirty="0"/>
              <a:t>(Aharonovich et al., 2017)</a:t>
            </a:r>
          </a:p>
          <a:p>
            <a:pPr lvl="1"/>
            <a:r>
              <a:rPr lang="en-US" dirty="0"/>
              <a:t>Reduction in number of days used was 51% greater in MI group compared to control.</a:t>
            </a:r>
          </a:p>
          <a:p>
            <a:pPr lvl="1">
              <a:spcAft>
                <a:spcPts val="1200"/>
              </a:spcAft>
            </a:pPr>
            <a:r>
              <a:rPr lang="en-US" dirty="0"/>
              <a:t>Reduction of amount spent on substances (quantity) was 50% greater in MI group compared to control.</a:t>
            </a:r>
          </a:p>
          <a:p>
            <a:pPr>
              <a:spcAft>
                <a:spcPts val="1200"/>
              </a:spcAft>
            </a:pPr>
            <a:r>
              <a:rPr lang="en-US" dirty="0"/>
              <a:t>Older PLWH (&gt;60) experience more agitation, apathy, irritability, anxiety, and depression than older non-infected individuals </a:t>
            </a:r>
            <a:r>
              <a:rPr lang="en-US" sz="2600" dirty="0"/>
              <a:t>(Milanini, 2017)</a:t>
            </a:r>
          </a:p>
          <a:p>
            <a:r>
              <a:rPr lang="en-US" dirty="0"/>
              <a:t>Listening for change talk and modifying intervention appropriately</a:t>
            </a:r>
          </a:p>
          <a:p>
            <a:pPr lvl="1"/>
            <a:r>
              <a:rPr lang="en-US" dirty="0"/>
              <a:t>Connect the interventions (the desired behavior change) to something that is intrinsically valuable to the individual</a:t>
            </a:r>
          </a:p>
        </p:txBody>
      </p:sp>
    </p:spTree>
    <p:extLst>
      <p:ext uri="{BB962C8B-B14F-4D97-AF65-F5344CB8AC3E}">
        <p14:creationId xmlns:p14="http://schemas.microsoft.com/office/powerpoint/2010/main" val="68699803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and Culture</a:t>
            </a:r>
          </a:p>
        </p:txBody>
      </p:sp>
      <p:sp>
        <p:nvSpPr>
          <p:cNvPr id="3" name="Content Placeholder 2"/>
          <p:cNvSpPr>
            <a:spLocks noGrp="1"/>
          </p:cNvSpPr>
          <p:nvPr>
            <p:ph idx="1"/>
          </p:nvPr>
        </p:nvSpPr>
        <p:spPr>
          <a:xfrm>
            <a:off x="228600" y="1524000"/>
            <a:ext cx="8686800" cy="4953000"/>
          </a:xfrm>
        </p:spPr>
        <p:txBody>
          <a:bodyPr/>
          <a:lstStyle/>
          <a:p>
            <a:pPr>
              <a:spcAft>
                <a:spcPts val="600"/>
              </a:spcAft>
            </a:pPr>
            <a:r>
              <a:rPr lang="en-US" sz="2400" dirty="0"/>
              <a:t>Four sessions of MI has been shown to reduce substance use and unprotected sex in young gay and bisexual men (YGBM) better than education alone</a:t>
            </a:r>
          </a:p>
          <a:p>
            <a:pPr>
              <a:spcAft>
                <a:spcPts val="600"/>
              </a:spcAft>
            </a:pPr>
            <a:r>
              <a:rPr lang="en-US" sz="2400" dirty="0"/>
              <a:t>Homophobia and racism decrease motivation for accessing HIV prevention services</a:t>
            </a:r>
          </a:p>
          <a:p>
            <a:pPr>
              <a:spcAft>
                <a:spcPts val="600"/>
              </a:spcAft>
            </a:pPr>
            <a:r>
              <a:rPr lang="en-US" sz="2400" dirty="0"/>
              <a:t>The empathetic, non-judgmental approach resonates with YGBM of color who are disproportionately affected by bullying, depression, stigma – YGBM of color</a:t>
            </a:r>
          </a:p>
          <a:p>
            <a:pPr>
              <a:spcAft>
                <a:spcPts val="600"/>
              </a:spcAft>
            </a:pPr>
            <a:r>
              <a:rPr lang="en-US" sz="2400" dirty="0"/>
              <a:t>Emphasizing autonomy and self-determination as another critical point for patients/clients of color</a:t>
            </a:r>
          </a:p>
        </p:txBody>
      </p:sp>
      <p:sp>
        <p:nvSpPr>
          <p:cNvPr id="6" name="TextBox 5"/>
          <p:cNvSpPr txBox="1"/>
          <p:nvPr/>
        </p:nvSpPr>
        <p:spPr>
          <a:xfrm>
            <a:off x="-76200" y="6553200"/>
            <a:ext cx="4214615"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rPr>
              <a:t>SOURCES: </a:t>
            </a:r>
            <a:r>
              <a:rPr kumimoji="0" lang="en-US" sz="1350" b="0" i="0" u="none" strike="noStrike" kern="1200" cap="none" spc="0" normalizeH="0" baseline="0" noProof="0" dirty="0" err="1">
                <a:ln>
                  <a:noFill/>
                </a:ln>
                <a:solidFill>
                  <a:prstClr val="white"/>
                </a:solidFill>
                <a:effectLst/>
                <a:uLnTx/>
                <a:uFillTx/>
                <a:latin typeface="Corbel" panose="020B0503020204020204"/>
                <a:ea typeface="+mn-ea"/>
                <a:cs typeface="+mn-cs"/>
              </a:rPr>
              <a:t>Aharonovich</a:t>
            </a:r>
            <a:r>
              <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rPr>
              <a:t> et al., 2016; Parsons, et al., 2014</a:t>
            </a:r>
          </a:p>
        </p:txBody>
      </p:sp>
    </p:spTree>
    <p:extLst>
      <p:ext uri="{BB962C8B-B14F-4D97-AF65-F5344CB8AC3E}">
        <p14:creationId xmlns:p14="http://schemas.microsoft.com/office/powerpoint/2010/main" val="96211346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p:cNvSpPr>
            <a:spLocks noGrp="1" noChangeArrowheads="1"/>
          </p:cNvSpPr>
          <p:nvPr>
            <p:ph type="title"/>
          </p:nvPr>
        </p:nvSpPr>
        <p:spPr/>
        <p:txBody>
          <a:bodyPr/>
          <a:lstStyle/>
          <a:p>
            <a:r>
              <a:rPr lang="en-US" altLang="en-US" dirty="0"/>
              <a:t>The Concept of Motivation</a:t>
            </a:r>
            <a:endParaRPr lang="en-US" altLang="en-US" dirty="0">
              <a:solidFill>
                <a:srgbClr val="FF0000"/>
              </a:solidFill>
            </a:endParaRPr>
          </a:p>
        </p:txBody>
      </p:sp>
      <p:sp>
        <p:nvSpPr>
          <p:cNvPr id="31747" name="Rectangle 3"/>
          <p:cNvSpPr>
            <a:spLocks noGrp="1" noChangeArrowheads="1"/>
          </p:cNvSpPr>
          <p:nvPr>
            <p:ph idx="1"/>
          </p:nvPr>
        </p:nvSpPr>
        <p:spPr/>
        <p:txBody>
          <a:bodyPr/>
          <a:lstStyle/>
          <a:p>
            <a:r>
              <a:rPr lang="en-US" altLang="en-US" sz="3000" dirty="0"/>
              <a:t>Motivation is influenced by the clinician’s style</a:t>
            </a:r>
          </a:p>
          <a:p>
            <a:r>
              <a:rPr lang="en-US" altLang="en-US" sz="3000" dirty="0"/>
              <a:t>Motivation can be modified</a:t>
            </a:r>
          </a:p>
          <a:p>
            <a:r>
              <a:rPr lang="en-US" altLang="en-US" sz="3000" dirty="0"/>
              <a:t>The clinician’s task is to elicit and enhance motivation</a:t>
            </a:r>
            <a:br>
              <a:rPr lang="en-US" altLang="en-US" sz="3000" dirty="0"/>
            </a:br>
            <a:endParaRPr lang="en-US" altLang="en-US" sz="3000" dirty="0"/>
          </a:p>
          <a:p>
            <a:r>
              <a:rPr lang="en-US" altLang="en-US" sz="3000" i="1" dirty="0"/>
              <a:t>“Lack of motivation” is a challenge for the clinician’s therapeutic skills, not a fault for which to blame our clients/patients</a:t>
            </a:r>
            <a:endParaRPr lang="en-US" altLang="en-US" sz="3000" dirty="0"/>
          </a:p>
          <a:p>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p:cNvSpPr>
            <a:spLocks noGrp="1" noChangeArrowheads="1"/>
          </p:cNvSpPr>
          <p:nvPr>
            <p:ph type="title"/>
          </p:nvPr>
        </p:nvSpPr>
        <p:spPr/>
        <p:txBody>
          <a:bodyPr/>
          <a:lstStyle/>
          <a:p>
            <a:pPr eaLnBrk="1" hangingPunct="1"/>
            <a:r>
              <a:rPr lang="en-US" altLang="en-US" dirty="0"/>
              <a:t>The Concept of </a:t>
            </a:r>
            <a:br>
              <a:rPr lang="en-US" altLang="en-US" dirty="0"/>
            </a:br>
            <a:r>
              <a:rPr lang="en-US" altLang="en-US" dirty="0"/>
              <a:t>Ambivalence </a:t>
            </a:r>
          </a:p>
        </p:txBody>
      </p:sp>
      <p:sp>
        <p:nvSpPr>
          <p:cNvPr id="32771" name="Rectangle 3"/>
          <p:cNvSpPr>
            <a:spLocks noGrp="1" noChangeArrowheads="1"/>
          </p:cNvSpPr>
          <p:nvPr>
            <p:ph sz="half" idx="1"/>
          </p:nvPr>
        </p:nvSpPr>
        <p:spPr>
          <a:xfrm>
            <a:off x="228600" y="1600200"/>
            <a:ext cx="4267200" cy="4953000"/>
          </a:xfrm>
        </p:spPr>
        <p:txBody>
          <a:bodyPr/>
          <a:lstStyle/>
          <a:p>
            <a:pPr eaLnBrk="1" hangingPunct="1"/>
            <a:r>
              <a:rPr lang="en-US" altLang="en-US" sz="2400" dirty="0"/>
              <a:t>Ambivalence is normal</a:t>
            </a:r>
          </a:p>
          <a:p>
            <a:pPr eaLnBrk="1" hangingPunct="1"/>
            <a:r>
              <a:rPr lang="en-US" altLang="en-US" sz="2400" dirty="0"/>
              <a:t>Clients usually enter treatment with fluctuating and conflicting motivations</a:t>
            </a:r>
          </a:p>
          <a:p>
            <a:pPr eaLnBrk="1" hangingPunct="1"/>
            <a:r>
              <a:rPr lang="en-US" altLang="en-US" sz="2400" dirty="0"/>
              <a:t>They “want to change and don’t want to change”</a:t>
            </a:r>
          </a:p>
          <a:p>
            <a:pPr eaLnBrk="1" hangingPunct="1"/>
            <a:r>
              <a:rPr lang="en-US" altLang="en-US" sz="2400" dirty="0"/>
              <a:t>There are very valid reasons to be apprehensive to treatment</a:t>
            </a:r>
          </a:p>
          <a:p>
            <a:pPr eaLnBrk="1" hangingPunct="1"/>
            <a:r>
              <a:rPr lang="en-US" altLang="en-US" sz="2400" b="1" i="1" dirty="0">
                <a:solidFill>
                  <a:srgbClr val="FFFF00"/>
                </a:solidFill>
              </a:rPr>
              <a:t>“Working with ambivalence is working with the heart of the problem”</a:t>
            </a:r>
            <a:endParaRPr lang="en-US" altLang="en-US" sz="2400" b="1" dirty="0">
              <a:solidFill>
                <a:srgbClr val="FFFF00"/>
              </a:solidFill>
            </a:endParaRPr>
          </a:p>
        </p:txBody>
      </p:sp>
      <p:pic>
        <p:nvPicPr>
          <p:cNvPr id="4" name="Content Placeholder 3" descr="This is a photo of a counselor working with a couple consistening of a man and a woman. The man is speaking. The woman has her hands on her head in frustration." title="Counseling Session Photo">
            <a:extLst>
              <a:ext uri="{FF2B5EF4-FFF2-40B4-BE49-F238E27FC236}">
                <a16:creationId xmlns:a16="http://schemas.microsoft.com/office/drawing/2014/main" id="{E427F19A-A25A-4E32-9E50-FADF54C3616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07636" y="2438400"/>
            <a:ext cx="4169664" cy="2773029"/>
          </a:xfrm>
          <a:effectLst>
            <a:softEdge rad="63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p:cNvSpPr>
            <a:spLocks noGrp="1" noChangeArrowheads="1"/>
          </p:cNvSpPr>
          <p:nvPr>
            <p:ph type="title"/>
          </p:nvPr>
        </p:nvSpPr>
        <p:spPr/>
        <p:txBody>
          <a:bodyPr/>
          <a:lstStyle/>
          <a:p>
            <a:r>
              <a:rPr lang="en-US" altLang="en-US" sz="3600" dirty="0"/>
              <a:t>Blaise Pascal </a:t>
            </a:r>
            <a:endParaRPr lang="bg-BG" altLang="en-US" sz="3600" dirty="0"/>
          </a:p>
        </p:txBody>
      </p:sp>
      <p:sp>
        <p:nvSpPr>
          <p:cNvPr id="33795" name="Rectangle 3"/>
          <p:cNvSpPr>
            <a:spLocks noGrp="1" noChangeArrowheads="1"/>
          </p:cNvSpPr>
          <p:nvPr>
            <p:ph sz="half" idx="1"/>
          </p:nvPr>
        </p:nvSpPr>
        <p:spPr/>
        <p:txBody>
          <a:bodyPr wrap="square" lIns="0" tIns="0" rIns="0" bIns="0"/>
          <a:lstStyle/>
          <a:p>
            <a:pPr marL="0" lvl="2" indent="0" algn="ctr">
              <a:buNone/>
            </a:pPr>
            <a:endParaRPr lang="en-US" altLang="en-US" sz="3200" dirty="0"/>
          </a:p>
          <a:p>
            <a:pPr marL="0" lvl="2" indent="0" algn="ctr">
              <a:buNone/>
            </a:pPr>
            <a:r>
              <a:rPr lang="en-US" altLang="en-US" sz="3200" dirty="0"/>
              <a:t>“People are better persuaded </a:t>
            </a:r>
            <a:br>
              <a:rPr lang="en-US" altLang="en-US" sz="3200" dirty="0"/>
            </a:br>
            <a:r>
              <a:rPr lang="en-US" altLang="en-US" sz="3200" dirty="0"/>
              <a:t>by the reasons they themselves discovered than those that </a:t>
            </a:r>
            <a:br>
              <a:rPr lang="en-US" altLang="en-US" sz="3200" dirty="0"/>
            </a:br>
            <a:r>
              <a:rPr lang="en-US" altLang="en-US" sz="3200" dirty="0"/>
              <a:t>come into the minds of others.”</a:t>
            </a:r>
            <a:br>
              <a:rPr lang="en-US" altLang="en-US" sz="2800" dirty="0"/>
            </a:br>
            <a:endParaRPr lang="bg-BG" altLang="en-US" sz="2800" dirty="0"/>
          </a:p>
        </p:txBody>
      </p:sp>
      <p:pic>
        <p:nvPicPr>
          <p:cNvPr id="3" name="Content Placeholder 2" descr="Image of Blaise Pascal, 17th century philosopher" title="Blaise Pascal"/>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91183" y="1676400"/>
            <a:ext cx="3781233" cy="4953000"/>
          </a:xfrm>
          <a:effectLst>
            <a:softEdge rad="63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Inspiring Coach, Mentor, Teacher, or Supervisor</a:t>
            </a:r>
          </a:p>
        </p:txBody>
      </p:sp>
      <p:sp>
        <p:nvSpPr>
          <p:cNvPr id="3" name="Content Placeholder 2"/>
          <p:cNvSpPr>
            <a:spLocks noGrp="1"/>
          </p:cNvSpPr>
          <p:nvPr>
            <p:ph idx="1"/>
          </p:nvPr>
        </p:nvSpPr>
        <p:spPr/>
        <p:txBody>
          <a:bodyPr/>
          <a:lstStyle/>
          <a:p>
            <a:r>
              <a:rPr lang="en-US" dirty="0"/>
              <a:t>Think of someone who has helped you accomplish something important. </a:t>
            </a:r>
          </a:p>
          <a:p>
            <a:endParaRPr lang="en-US" dirty="0"/>
          </a:p>
          <a:p>
            <a:r>
              <a:rPr lang="en-US" dirty="0"/>
              <a:t>What characteristics did you most appreciate about them? </a:t>
            </a:r>
            <a:br>
              <a:rPr lang="en-US" dirty="0"/>
            </a:br>
            <a:endParaRPr lang="en-US" dirty="0"/>
          </a:p>
          <a:p>
            <a:r>
              <a:rPr lang="en-US" dirty="0"/>
              <a:t>What made them effective at coaching/guiding you?</a:t>
            </a:r>
          </a:p>
          <a:p>
            <a:endParaRPr lang="en-US" dirty="0"/>
          </a:p>
        </p:txBody>
      </p:sp>
    </p:spTree>
    <p:extLst>
      <p:ext uri="{BB962C8B-B14F-4D97-AF65-F5344CB8AC3E}">
        <p14:creationId xmlns:p14="http://schemas.microsoft.com/office/powerpoint/2010/main" val="358474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Training Collaborators</a:t>
            </a:r>
          </a:p>
        </p:txBody>
      </p:sp>
      <p:sp>
        <p:nvSpPr>
          <p:cNvPr id="6147" name="TextBox"/>
          <p:cNvSpPr>
            <a:spLocks noGrp="1"/>
          </p:cNvSpPr>
          <p:nvPr>
            <p:ph idx="1"/>
          </p:nvPr>
        </p:nvSpPr>
        <p:spPr/>
        <p:txBody>
          <a:bodyPr>
            <a:normAutofit/>
          </a:bodyPr>
          <a:lstStyle/>
          <a:p>
            <a:pPr>
              <a:buClr>
                <a:srgbClr val="FFFF00"/>
              </a:buClr>
            </a:pPr>
            <a:r>
              <a:rPr lang="en-US" sz="3200" dirty="0">
                <a:effectLst/>
              </a:rPr>
              <a:t>Charles R. Drew University of Medicine and Science</a:t>
            </a:r>
          </a:p>
          <a:p>
            <a:pPr>
              <a:buClr>
                <a:srgbClr val="FFFF00"/>
              </a:buClr>
            </a:pPr>
            <a:r>
              <a:rPr lang="en-US" dirty="0">
                <a:solidFill>
                  <a:srgbClr val="FFFF00"/>
                </a:solidFill>
              </a:rPr>
              <a:t>Pacific AIDS Education and Training Center, LA Region</a:t>
            </a:r>
            <a:endParaRPr lang="en-US" sz="3200" dirty="0">
              <a:solidFill>
                <a:srgbClr val="FFFF00"/>
              </a:solidFill>
              <a:effectLst/>
            </a:endParaRPr>
          </a:p>
          <a:p>
            <a:pPr>
              <a:buClr>
                <a:srgbClr val="FFFF00"/>
              </a:buClr>
            </a:pPr>
            <a:r>
              <a:rPr lang="en-US" dirty="0"/>
              <a:t>UCLA Integrated Substance Abuse Programs</a:t>
            </a:r>
          </a:p>
          <a:p>
            <a:pPr>
              <a:buClr>
                <a:srgbClr val="FFFF00"/>
              </a:buClr>
            </a:pPr>
            <a:r>
              <a:rPr lang="en-US" sz="3200" dirty="0">
                <a:solidFill>
                  <a:srgbClr val="FFFF00"/>
                </a:solidFill>
                <a:effectLst/>
              </a:rPr>
              <a:t>Pacific Southwest Addiction Technology Transfer Center, HHS Region 9</a:t>
            </a:r>
          </a:p>
          <a:p>
            <a:pPr>
              <a:buClr>
                <a:srgbClr val="FFFF00"/>
              </a:buClr>
            </a:pPr>
            <a:endParaRPr lang="en-US" sz="3200" b="1" u="sng" dirty="0">
              <a:solidFill>
                <a:srgbClr val="FFFF00"/>
              </a:solidFill>
              <a:effectLst/>
            </a:endParaRPr>
          </a:p>
        </p:txBody>
      </p:sp>
    </p:spTree>
    <p:custDataLst>
      <p:tags r:id="rId2"/>
    </p:custDataLst>
    <p:extLst>
      <p:ext uri="{BB962C8B-B14F-4D97-AF65-F5344CB8AC3E}">
        <p14:creationId xmlns:p14="http://schemas.microsoft.com/office/powerpoint/2010/main" val="372435940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Title"/>
          <p:cNvSpPr>
            <a:spLocks noGrp="1" noChangeArrowheads="1"/>
          </p:cNvSpPr>
          <p:nvPr>
            <p:ph type="title"/>
          </p:nvPr>
        </p:nvSpPr>
        <p:spPr>
          <a:xfrm>
            <a:off x="0" y="228600"/>
            <a:ext cx="9144000" cy="1219200"/>
          </a:xfrm>
        </p:spPr>
        <p:txBody>
          <a:bodyPr/>
          <a:lstStyle/>
          <a:p>
            <a:pPr>
              <a:defRPr/>
            </a:pPr>
            <a:r>
              <a:rPr lang="en-US" b="1" dirty="0">
                <a:latin typeface="Tahoma" charset="0"/>
              </a:rPr>
              <a:t>The Underlying Spirit of MI</a:t>
            </a:r>
          </a:p>
        </p:txBody>
      </p:sp>
      <p:grpSp>
        <p:nvGrpSpPr>
          <p:cNvPr id="4" name="Group 3" descr="Circle with the word &quot;Partnership&quot; in it." title="Circle"/>
          <p:cNvGrpSpPr/>
          <p:nvPr/>
        </p:nvGrpSpPr>
        <p:grpSpPr>
          <a:xfrm>
            <a:off x="2891366" y="1447800"/>
            <a:ext cx="3426327" cy="3200400"/>
            <a:chOff x="2891366" y="1447800"/>
            <a:chExt cx="3426327" cy="3200400"/>
          </a:xfrm>
        </p:grpSpPr>
        <p:sp>
          <p:nvSpPr>
            <p:cNvPr id="9" name="Oval 8"/>
            <p:cNvSpPr/>
            <p:nvPr/>
          </p:nvSpPr>
          <p:spPr>
            <a:xfrm>
              <a:off x="2891366" y="1447800"/>
              <a:ext cx="3426327" cy="3200400"/>
            </a:xfrm>
            <a:prstGeom prst="ellipse">
              <a:avLst/>
            </a:prstGeom>
            <a:solidFill>
              <a:schemeClr val="accent1">
                <a:lumMod val="20000"/>
                <a:lumOff val="80000"/>
                <a:alpha val="49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12"/>
            <p:cNvSpPr txBox="1"/>
            <p:nvPr/>
          </p:nvSpPr>
          <p:spPr>
            <a:xfrm>
              <a:off x="3462421" y="1905000"/>
              <a:ext cx="2284217" cy="313932"/>
            </a:xfrm>
            <a:prstGeom prst="rect">
              <a:avLst/>
            </a:prstGeom>
            <a:noFill/>
          </p:spPr>
          <p:txBody>
            <a:bodyPr wrap="square">
              <a:spAutoFit/>
            </a:bodyPr>
            <a:lstStyle/>
            <a:p>
              <a:pPr algn="ctr">
                <a:defRPr/>
              </a:pPr>
              <a:r>
                <a:rPr lang="en-US" sz="1800" dirty="0">
                  <a:effectLst>
                    <a:outerShdw blurRad="38100" dist="38100" dir="2700000" algn="tl">
                      <a:srgbClr val="000000">
                        <a:alpha val="43137"/>
                      </a:srgbClr>
                    </a:outerShdw>
                  </a:effectLst>
                  <a:latin typeface="Tahoma" pitchFamily="34" charset="0"/>
                  <a:cs typeface="Tahoma" pitchFamily="34" charset="0"/>
                </a:rPr>
                <a:t>Partnership</a:t>
              </a:r>
            </a:p>
          </p:txBody>
        </p:sp>
      </p:grpSp>
      <p:grpSp>
        <p:nvGrpSpPr>
          <p:cNvPr id="3" name="Group 2" descr="Circle with the word &quot;Acceptance&quot; in it." title="Circle"/>
          <p:cNvGrpSpPr/>
          <p:nvPr/>
        </p:nvGrpSpPr>
        <p:grpSpPr>
          <a:xfrm>
            <a:off x="4041273" y="2590800"/>
            <a:ext cx="3426327" cy="3200400"/>
            <a:chOff x="4041273" y="2590800"/>
            <a:chExt cx="3426327" cy="3200400"/>
          </a:xfrm>
        </p:grpSpPr>
        <p:sp>
          <p:nvSpPr>
            <p:cNvPr id="10" name="Oval 9"/>
            <p:cNvSpPr/>
            <p:nvPr/>
          </p:nvSpPr>
          <p:spPr>
            <a:xfrm>
              <a:off x="4041273" y="2590800"/>
              <a:ext cx="3426327" cy="3200400"/>
            </a:xfrm>
            <a:prstGeom prst="ellipse">
              <a:avLst/>
            </a:prstGeom>
            <a:solidFill>
              <a:schemeClr val="accent1">
                <a:lumMod val="20000"/>
                <a:lumOff val="80000"/>
                <a:alpha val="49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13"/>
            <p:cNvSpPr txBox="1"/>
            <p:nvPr/>
          </p:nvSpPr>
          <p:spPr>
            <a:xfrm>
              <a:off x="5598694" y="4034034"/>
              <a:ext cx="1868906" cy="313932"/>
            </a:xfrm>
            <a:prstGeom prst="rect">
              <a:avLst/>
            </a:prstGeom>
            <a:noFill/>
          </p:spPr>
          <p:txBody>
            <a:bodyPr wrap="square">
              <a:spAutoFit/>
            </a:bodyPr>
            <a:lstStyle/>
            <a:p>
              <a:pPr algn="r">
                <a:defRPr/>
              </a:pPr>
              <a:r>
                <a:rPr lang="en-US" sz="1800" dirty="0">
                  <a:effectLst>
                    <a:outerShdw blurRad="38100" dist="38100" dir="2700000" algn="tl">
                      <a:srgbClr val="000000">
                        <a:alpha val="43137"/>
                      </a:srgbClr>
                    </a:outerShdw>
                  </a:effectLst>
                  <a:latin typeface="Tahoma" pitchFamily="34" charset="0"/>
                  <a:cs typeface="Tahoma" pitchFamily="34" charset="0"/>
                </a:rPr>
                <a:t>Acceptance</a:t>
              </a:r>
            </a:p>
          </p:txBody>
        </p:sp>
      </p:grpSp>
      <p:grpSp>
        <p:nvGrpSpPr>
          <p:cNvPr id="2" name="Group 1" descr="Circle with the word &quot;Compassion&quot; in it." title="Circle"/>
          <p:cNvGrpSpPr/>
          <p:nvPr/>
        </p:nvGrpSpPr>
        <p:grpSpPr>
          <a:xfrm>
            <a:off x="1602873" y="2590800"/>
            <a:ext cx="3426327" cy="3200400"/>
            <a:chOff x="1602873" y="2590800"/>
            <a:chExt cx="3426327" cy="3200400"/>
          </a:xfrm>
        </p:grpSpPr>
        <p:sp>
          <p:nvSpPr>
            <p:cNvPr id="8" name="Oval 7"/>
            <p:cNvSpPr/>
            <p:nvPr/>
          </p:nvSpPr>
          <p:spPr>
            <a:xfrm>
              <a:off x="1602873" y="2590800"/>
              <a:ext cx="3426327" cy="3200400"/>
            </a:xfrm>
            <a:prstGeom prst="ellipse">
              <a:avLst/>
            </a:prstGeom>
            <a:solidFill>
              <a:schemeClr val="accent1">
                <a:lumMod val="20000"/>
                <a:lumOff val="80000"/>
                <a:alpha val="49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TextBox 14"/>
            <p:cNvSpPr txBox="1"/>
            <p:nvPr/>
          </p:nvSpPr>
          <p:spPr>
            <a:xfrm>
              <a:off x="1608667" y="4034034"/>
              <a:ext cx="1972733" cy="313932"/>
            </a:xfrm>
            <a:prstGeom prst="rect">
              <a:avLst/>
            </a:prstGeom>
            <a:noFill/>
          </p:spPr>
          <p:txBody>
            <a:bodyPr wrap="square">
              <a:spAutoFit/>
            </a:bodyPr>
            <a:lstStyle/>
            <a:p>
              <a:pPr algn="l">
                <a:defRPr/>
              </a:pPr>
              <a:r>
                <a:rPr lang="en-US" sz="1800" dirty="0">
                  <a:effectLst>
                    <a:outerShdw blurRad="38100" dist="38100" dir="2700000" algn="tl">
                      <a:srgbClr val="000000">
                        <a:alpha val="43137"/>
                      </a:srgbClr>
                    </a:outerShdw>
                  </a:effectLst>
                  <a:latin typeface="Tahoma" pitchFamily="34" charset="0"/>
                  <a:cs typeface="Tahoma" pitchFamily="34" charset="0"/>
                </a:rPr>
                <a:t>Compassion</a:t>
              </a:r>
            </a:p>
          </p:txBody>
        </p:sp>
      </p:grpSp>
      <p:grpSp>
        <p:nvGrpSpPr>
          <p:cNvPr id="5" name="Group 4" descr="Circle with the word &quot;Evocation&quot; in it." title="Circle"/>
          <p:cNvGrpSpPr/>
          <p:nvPr/>
        </p:nvGrpSpPr>
        <p:grpSpPr>
          <a:xfrm>
            <a:off x="2891366" y="3581400"/>
            <a:ext cx="3426327" cy="3200400"/>
            <a:chOff x="2891366" y="3581400"/>
            <a:chExt cx="3426327" cy="3200400"/>
          </a:xfrm>
        </p:grpSpPr>
        <p:sp>
          <p:nvSpPr>
            <p:cNvPr id="11" name="Oval 10"/>
            <p:cNvSpPr/>
            <p:nvPr/>
          </p:nvSpPr>
          <p:spPr>
            <a:xfrm>
              <a:off x="2891366" y="3581400"/>
              <a:ext cx="3426327" cy="3200400"/>
            </a:xfrm>
            <a:prstGeom prst="ellipse">
              <a:avLst/>
            </a:prstGeom>
            <a:solidFill>
              <a:schemeClr val="accent1">
                <a:lumMod val="20000"/>
                <a:lumOff val="80000"/>
                <a:alpha val="49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TextBox 15"/>
            <p:cNvSpPr txBox="1"/>
            <p:nvPr/>
          </p:nvSpPr>
          <p:spPr>
            <a:xfrm>
              <a:off x="3254764" y="5867400"/>
              <a:ext cx="2699531" cy="313932"/>
            </a:xfrm>
            <a:prstGeom prst="rect">
              <a:avLst/>
            </a:prstGeom>
            <a:noFill/>
          </p:spPr>
          <p:txBody>
            <a:bodyPr wrap="square">
              <a:spAutoFit/>
            </a:bodyPr>
            <a:lstStyle/>
            <a:p>
              <a:pPr algn="ctr">
                <a:defRPr/>
              </a:pPr>
              <a:r>
                <a:rPr lang="en-US" sz="1800" dirty="0">
                  <a:effectLst>
                    <a:outerShdw blurRad="38100" dist="38100" dir="2700000" algn="tl">
                      <a:srgbClr val="000000">
                        <a:alpha val="43137"/>
                      </a:srgbClr>
                    </a:outerShdw>
                  </a:effectLst>
                  <a:latin typeface="Tahoma" pitchFamily="34" charset="0"/>
                  <a:cs typeface="Tahoma" pitchFamily="34" charset="0"/>
                </a:rPr>
                <a:t>Evocation</a:t>
              </a:r>
            </a:p>
          </p:txBody>
        </p:sp>
      </p:grpSp>
      <p:sp>
        <p:nvSpPr>
          <p:cNvPr id="12" name="TextBox 11" descr="In the center of the concentric circles is the title &quot;MI Spriti.&quot;" title="Title of the Circle"/>
          <p:cNvSpPr txBox="1"/>
          <p:nvPr/>
        </p:nvSpPr>
        <p:spPr>
          <a:xfrm>
            <a:off x="3884195" y="3733801"/>
            <a:ext cx="1349764" cy="683264"/>
          </a:xfrm>
          <a:prstGeom prst="rect">
            <a:avLst/>
          </a:prstGeom>
          <a:noFill/>
        </p:spPr>
        <p:txBody>
          <a:bodyPr wrap="square">
            <a:spAutoFit/>
          </a:bodyPr>
          <a:lstStyle/>
          <a:p>
            <a:pPr algn="ctr">
              <a:defRPr/>
            </a:pPr>
            <a:r>
              <a:rPr lang="en-US" sz="2400" dirty="0">
                <a:effectLst>
                  <a:outerShdw blurRad="38100" dist="38100" dir="2700000" algn="tl">
                    <a:srgbClr val="000000">
                      <a:alpha val="43137"/>
                    </a:srgbClr>
                  </a:outerShdw>
                </a:effectLst>
                <a:latin typeface="Tahoma" pitchFamily="34" charset="0"/>
                <a:cs typeface="Tahoma" pitchFamily="34" charset="0"/>
              </a:rPr>
              <a:t>MI Spirit</a:t>
            </a:r>
          </a:p>
        </p:txBody>
      </p:sp>
    </p:spTree>
    <p:extLst>
      <p:ext uri="{BB962C8B-B14F-4D97-AF65-F5344CB8AC3E}">
        <p14:creationId xmlns:p14="http://schemas.microsoft.com/office/powerpoint/2010/main" val="237272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out)">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Enhancing Retention</a:t>
            </a:r>
          </a:p>
        </p:txBody>
      </p:sp>
      <p:pic>
        <p:nvPicPr>
          <p:cNvPr id="3" name="Picture 2" descr="The picture depicts 4 people who are working together on a problem." title="Picture of peop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6214" y="3200400"/>
            <a:ext cx="4405221" cy="2931626"/>
          </a:xfrm>
          <a:prstGeom prst="rect">
            <a:avLst/>
          </a:prstGeom>
          <a:ln>
            <a:noFill/>
          </a:ln>
          <a:effectLst>
            <a:softEdge rad="112500"/>
          </a:effectLst>
        </p:spPr>
      </p:pic>
    </p:spTree>
    <p:extLst>
      <p:ext uri="{BB962C8B-B14F-4D97-AF65-F5344CB8AC3E}">
        <p14:creationId xmlns:p14="http://schemas.microsoft.com/office/powerpoint/2010/main" val="190278527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focus on retention? </a:t>
            </a:r>
          </a:p>
        </p:txBody>
      </p:sp>
      <p:sp>
        <p:nvSpPr>
          <p:cNvPr id="3" name="Content Placeholder 2"/>
          <p:cNvSpPr>
            <a:spLocks noGrp="1"/>
          </p:cNvSpPr>
          <p:nvPr>
            <p:ph idx="1"/>
          </p:nvPr>
        </p:nvSpPr>
        <p:spPr/>
        <p:txBody>
          <a:bodyPr>
            <a:normAutofit/>
          </a:bodyPr>
          <a:lstStyle/>
          <a:p>
            <a:pPr>
              <a:spcAft>
                <a:spcPts val="600"/>
              </a:spcAft>
            </a:pPr>
            <a:r>
              <a:rPr lang="en-US" sz="2500" dirty="0"/>
              <a:t>Retention is the “continued engagement in health services, from enrollment in care to discharge or death”</a:t>
            </a:r>
          </a:p>
          <a:p>
            <a:pPr>
              <a:spcAft>
                <a:spcPts val="600"/>
              </a:spcAft>
            </a:pPr>
            <a:r>
              <a:rPr lang="en-US" sz="2500" dirty="0"/>
              <a:t>US Health Resource and Services Administration HIV/AIDS Bureau (HRAS-HAB) defines retention for all Ryan White-funded clinics as two kept appointments at least 90 days apart within a 12 month period</a:t>
            </a:r>
          </a:p>
          <a:p>
            <a:pPr>
              <a:spcAft>
                <a:spcPts val="600"/>
              </a:spcAft>
            </a:pPr>
            <a:r>
              <a:rPr lang="en-US" sz="2500" dirty="0"/>
              <a:t>Individuals retained in care have lower mortality and higher viral suppression</a:t>
            </a:r>
          </a:p>
          <a:p>
            <a:pPr>
              <a:spcAft>
                <a:spcPts val="600"/>
              </a:spcAft>
            </a:pPr>
            <a:r>
              <a:rPr lang="en-US" sz="2500" dirty="0"/>
              <a:t>According to CDC criteria, in 2014 only 66% of PLWH were adequately linked to care and only 37% were retained in care and on ART</a:t>
            </a:r>
          </a:p>
        </p:txBody>
      </p:sp>
      <p:sp>
        <p:nvSpPr>
          <p:cNvPr id="5" name="TextBox 4"/>
          <p:cNvSpPr txBox="1"/>
          <p:nvPr/>
        </p:nvSpPr>
        <p:spPr>
          <a:xfrm>
            <a:off x="0" y="6557918"/>
            <a:ext cx="3421642"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rPr>
              <a:t>SOURCE: </a:t>
            </a:r>
            <a:r>
              <a:rPr kumimoji="0" lang="en-US" sz="1350" b="0" i="0" u="none" strike="noStrike" kern="1200" cap="none" spc="0" normalizeH="0" baseline="0" noProof="0" dirty="0" err="1">
                <a:ln>
                  <a:noFill/>
                </a:ln>
                <a:solidFill>
                  <a:prstClr val="white"/>
                </a:solidFill>
                <a:effectLst/>
                <a:uLnTx/>
                <a:uFillTx/>
                <a:latin typeface="Corbel" panose="020B0503020204020204"/>
                <a:ea typeface="+mn-ea"/>
                <a:cs typeface="+mn-cs"/>
              </a:rPr>
              <a:t>Okeke</a:t>
            </a:r>
            <a:r>
              <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rPr>
              <a:t>, et al., 2014; Hall et al., 2016 </a:t>
            </a:r>
          </a:p>
        </p:txBody>
      </p:sp>
    </p:spTree>
    <p:extLst>
      <p:ext uri="{BB962C8B-B14F-4D97-AF65-F5344CB8AC3E}">
        <p14:creationId xmlns:p14="http://schemas.microsoft.com/office/powerpoint/2010/main" val="328144504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focus on retention? (2)</a:t>
            </a:r>
          </a:p>
        </p:txBody>
      </p:sp>
      <p:sp>
        <p:nvSpPr>
          <p:cNvPr id="3" name="Content Placeholder 2"/>
          <p:cNvSpPr>
            <a:spLocks noGrp="1"/>
          </p:cNvSpPr>
          <p:nvPr>
            <p:ph idx="1"/>
          </p:nvPr>
        </p:nvSpPr>
        <p:spPr>
          <a:xfrm>
            <a:off x="228600" y="1600200"/>
            <a:ext cx="8686800" cy="4953000"/>
          </a:xfrm>
        </p:spPr>
        <p:txBody>
          <a:bodyPr>
            <a:normAutofit fontScale="70000" lnSpcReduction="20000"/>
          </a:bodyPr>
          <a:lstStyle/>
          <a:p>
            <a:pPr>
              <a:spcAft>
                <a:spcPts val="600"/>
              </a:spcAft>
            </a:pPr>
            <a:r>
              <a:rPr lang="en-US" dirty="0"/>
              <a:t>Remaining in SUD treatment for </a:t>
            </a:r>
            <a:r>
              <a:rPr lang="en-US" dirty="0">
                <a:solidFill>
                  <a:srgbClr val="FFFF00"/>
                </a:solidFill>
              </a:rPr>
              <a:t>at least 90 days </a:t>
            </a:r>
            <a:r>
              <a:rPr lang="en-US" dirty="0"/>
              <a:t>is directly correlated with positive outcomes</a:t>
            </a:r>
          </a:p>
          <a:p>
            <a:pPr>
              <a:spcAft>
                <a:spcPts val="600"/>
              </a:spcAft>
            </a:pPr>
            <a:r>
              <a:rPr lang="en-US" dirty="0">
                <a:solidFill>
                  <a:srgbClr val="FFFF00"/>
                </a:solidFill>
              </a:rPr>
              <a:t>20.1 million people aged 12 or older </a:t>
            </a:r>
            <a:r>
              <a:rPr lang="en-US" dirty="0"/>
              <a:t>have a substance use disorder</a:t>
            </a:r>
          </a:p>
          <a:p>
            <a:pPr lvl="1">
              <a:spcAft>
                <a:spcPts val="600"/>
              </a:spcAft>
            </a:pPr>
            <a:r>
              <a:rPr lang="en-US" dirty="0"/>
              <a:t>15.1 due to alcohol</a:t>
            </a:r>
          </a:p>
          <a:p>
            <a:pPr lvl="1">
              <a:spcAft>
                <a:spcPts val="600"/>
              </a:spcAft>
            </a:pPr>
            <a:r>
              <a:rPr lang="en-US" dirty="0"/>
              <a:t>7.4 due to illicit drug use</a:t>
            </a:r>
          </a:p>
          <a:p>
            <a:pPr>
              <a:spcAft>
                <a:spcPts val="600"/>
              </a:spcAft>
            </a:pPr>
            <a:r>
              <a:rPr lang="en-US" dirty="0"/>
              <a:t>Only </a:t>
            </a:r>
            <a:r>
              <a:rPr lang="en-US" dirty="0">
                <a:solidFill>
                  <a:srgbClr val="FFFF00"/>
                </a:solidFill>
              </a:rPr>
              <a:t>1.4% </a:t>
            </a:r>
            <a:r>
              <a:rPr lang="en-US" dirty="0"/>
              <a:t>of the individuals who would benefit from substance use treatment received it</a:t>
            </a:r>
          </a:p>
          <a:p>
            <a:pPr lvl="1">
              <a:spcAft>
                <a:spcPts val="600"/>
              </a:spcAft>
            </a:pPr>
            <a:r>
              <a:rPr lang="en-US" dirty="0">
                <a:solidFill>
                  <a:srgbClr val="FFFF00"/>
                </a:solidFill>
              </a:rPr>
              <a:t>17.2 million Americans </a:t>
            </a:r>
            <a:r>
              <a:rPr lang="en-US" dirty="0"/>
              <a:t>needing treatment did not receive it</a:t>
            </a:r>
          </a:p>
          <a:p>
            <a:pPr lvl="1">
              <a:spcAft>
                <a:spcPts val="600"/>
              </a:spcAft>
            </a:pPr>
            <a:r>
              <a:rPr lang="en-US" dirty="0"/>
              <a:t>Individuals who would benefit from treatment are likely to never receive any sort of intervention</a:t>
            </a:r>
          </a:p>
          <a:p>
            <a:pPr>
              <a:spcAft>
                <a:spcPts val="600"/>
              </a:spcAft>
            </a:pPr>
            <a:r>
              <a:rPr lang="en-US" dirty="0"/>
              <a:t>Two most common reasons for not obtaining treatment were: </a:t>
            </a:r>
          </a:p>
          <a:p>
            <a:pPr lvl="1">
              <a:spcAft>
                <a:spcPts val="600"/>
              </a:spcAft>
            </a:pPr>
            <a:r>
              <a:rPr lang="en-US" dirty="0"/>
              <a:t>Not being ready to discontinue use (38%)</a:t>
            </a:r>
          </a:p>
          <a:p>
            <a:pPr lvl="1">
              <a:spcAft>
                <a:spcPts val="600"/>
              </a:spcAft>
            </a:pPr>
            <a:r>
              <a:rPr lang="en-US" dirty="0"/>
              <a:t>No health coverage/could not afford care (26.9%)</a:t>
            </a:r>
          </a:p>
        </p:txBody>
      </p:sp>
      <p:sp>
        <p:nvSpPr>
          <p:cNvPr id="5" name="TextBox 4"/>
          <p:cNvSpPr txBox="1"/>
          <p:nvPr/>
        </p:nvSpPr>
        <p:spPr>
          <a:xfrm>
            <a:off x="0" y="6557918"/>
            <a:ext cx="1869038"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rPr>
              <a:t>SOURCE: NSDUH, 2017</a:t>
            </a:r>
          </a:p>
        </p:txBody>
      </p:sp>
    </p:spTree>
    <p:extLst>
      <p:ext uri="{BB962C8B-B14F-4D97-AF65-F5344CB8AC3E}">
        <p14:creationId xmlns:p14="http://schemas.microsoft.com/office/powerpoint/2010/main" val="37316337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left)">
                                      <p:cBhvr>
                                        <p:cTn id="29" dur="500"/>
                                        <p:tgtEl>
                                          <p:spTgt spid="3">
                                            <p:txEl>
                                              <p:pRg st="7" end="7"/>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500"/>
                                        <p:tgtEl>
                                          <p:spTgt spid="3">
                                            <p:txEl>
                                              <p:pRg st="8" end="8"/>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left)">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that affect retention in HIV care</a:t>
            </a:r>
          </a:p>
        </p:txBody>
      </p:sp>
      <p:sp>
        <p:nvSpPr>
          <p:cNvPr id="4" name="Text Placeholder 3"/>
          <p:cNvSpPr>
            <a:spLocks noGrp="1"/>
          </p:cNvSpPr>
          <p:nvPr>
            <p:ph type="body" idx="1"/>
          </p:nvPr>
        </p:nvSpPr>
        <p:spPr/>
        <p:txBody>
          <a:bodyPr/>
          <a:lstStyle/>
          <a:p>
            <a:r>
              <a:rPr lang="en-US" sz="3000" dirty="0">
                <a:solidFill>
                  <a:srgbClr val="FFC000"/>
                </a:solidFill>
              </a:rPr>
              <a:t>Barriers</a:t>
            </a:r>
          </a:p>
        </p:txBody>
      </p:sp>
      <p:sp>
        <p:nvSpPr>
          <p:cNvPr id="5" name="Content Placeholder 4"/>
          <p:cNvSpPr>
            <a:spLocks noGrp="1"/>
          </p:cNvSpPr>
          <p:nvPr>
            <p:ph sz="half" idx="2"/>
          </p:nvPr>
        </p:nvSpPr>
        <p:spPr/>
        <p:txBody>
          <a:bodyPr>
            <a:normAutofit/>
          </a:bodyPr>
          <a:lstStyle/>
          <a:p>
            <a:r>
              <a:rPr lang="en-US" dirty="0"/>
              <a:t>Stigma and discrimination</a:t>
            </a:r>
          </a:p>
          <a:p>
            <a:r>
              <a:rPr lang="en-US" dirty="0"/>
              <a:t>Fear of disclosure</a:t>
            </a:r>
          </a:p>
          <a:p>
            <a:r>
              <a:rPr lang="en-US" dirty="0"/>
              <a:t>Resources availability </a:t>
            </a:r>
          </a:p>
          <a:p>
            <a:r>
              <a:rPr lang="en-US" dirty="0"/>
              <a:t>Institutional challenges</a:t>
            </a:r>
          </a:p>
          <a:p>
            <a:r>
              <a:rPr lang="en-US" dirty="0"/>
              <a:t>High clinician workload</a:t>
            </a:r>
          </a:p>
          <a:p>
            <a:r>
              <a:rPr lang="en-US" dirty="0"/>
              <a:t>Lack of available pharmacies/medication availability</a:t>
            </a:r>
          </a:p>
          <a:p>
            <a:pPr marL="0" indent="0">
              <a:buNone/>
            </a:pPr>
            <a:endParaRPr lang="en-US" dirty="0"/>
          </a:p>
          <a:p>
            <a:endParaRPr lang="en-US" dirty="0"/>
          </a:p>
        </p:txBody>
      </p:sp>
      <p:sp>
        <p:nvSpPr>
          <p:cNvPr id="6" name="Text Placeholder 5"/>
          <p:cNvSpPr>
            <a:spLocks noGrp="1"/>
          </p:cNvSpPr>
          <p:nvPr>
            <p:ph type="body" sz="quarter" idx="3"/>
          </p:nvPr>
        </p:nvSpPr>
        <p:spPr/>
        <p:txBody>
          <a:bodyPr>
            <a:normAutofit/>
          </a:bodyPr>
          <a:lstStyle/>
          <a:p>
            <a:r>
              <a:rPr lang="en-US" sz="3000" dirty="0">
                <a:solidFill>
                  <a:srgbClr val="FFC000"/>
                </a:solidFill>
              </a:rPr>
              <a:t>Facilitators</a:t>
            </a:r>
          </a:p>
        </p:txBody>
      </p:sp>
      <p:sp>
        <p:nvSpPr>
          <p:cNvPr id="7" name="Content Placeholder 6"/>
          <p:cNvSpPr>
            <a:spLocks noGrp="1"/>
          </p:cNvSpPr>
          <p:nvPr>
            <p:ph sz="quarter" idx="4"/>
          </p:nvPr>
        </p:nvSpPr>
        <p:spPr/>
        <p:txBody>
          <a:bodyPr>
            <a:normAutofit fontScale="85000" lnSpcReduction="10000"/>
          </a:bodyPr>
          <a:lstStyle/>
          <a:p>
            <a:r>
              <a:rPr lang="en-US" dirty="0"/>
              <a:t>Task shifting to lay health workers/peer navigation</a:t>
            </a:r>
          </a:p>
          <a:p>
            <a:r>
              <a:rPr lang="en-US" dirty="0"/>
              <a:t>Technology-based outreach efforts</a:t>
            </a:r>
          </a:p>
          <a:p>
            <a:r>
              <a:rPr lang="en-US" dirty="0"/>
              <a:t>Family and friend support</a:t>
            </a:r>
          </a:p>
          <a:p>
            <a:r>
              <a:rPr lang="en-US" dirty="0"/>
              <a:t>Intensive, strengths-based case management</a:t>
            </a:r>
          </a:p>
          <a:p>
            <a:r>
              <a:rPr lang="en-US" b="1" u="sng" dirty="0"/>
              <a:t>Relationship with caregivers</a:t>
            </a:r>
          </a:p>
          <a:p>
            <a:r>
              <a:rPr lang="en-US" dirty="0"/>
              <a:t>Collaborative healthcare decision-making</a:t>
            </a:r>
          </a:p>
          <a:p>
            <a:r>
              <a:rPr lang="en-US" dirty="0"/>
              <a:t>Patience to answer questions</a:t>
            </a:r>
          </a:p>
          <a:p>
            <a:r>
              <a:rPr lang="en-US" dirty="0"/>
              <a:t>Being treated with respect</a:t>
            </a:r>
          </a:p>
        </p:txBody>
      </p:sp>
      <p:sp>
        <p:nvSpPr>
          <p:cNvPr id="8" name="TextBox 7"/>
          <p:cNvSpPr txBox="1"/>
          <p:nvPr/>
        </p:nvSpPr>
        <p:spPr>
          <a:xfrm>
            <a:off x="78997" y="6481718"/>
            <a:ext cx="3421642"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rPr>
              <a:t>SOURCE: </a:t>
            </a:r>
            <a:r>
              <a:rPr kumimoji="0" lang="en-US" sz="1350" b="0" i="0" u="none" strike="noStrike" kern="1200" cap="none" spc="0" normalizeH="0" baseline="0" noProof="0" dirty="0" err="1">
                <a:ln>
                  <a:noFill/>
                </a:ln>
                <a:solidFill>
                  <a:prstClr val="white"/>
                </a:solidFill>
                <a:effectLst/>
                <a:uLnTx/>
                <a:uFillTx/>
                <a:latin typeface="Corbel" panose="020B0503020204020204"/>
                <a:ea typeface="+mn-ea"/>
                <a:cs typeface="+mn-cs"/>
              </a:rPr>
              <a:t>Okeke</a:t>
            </a:r>
            <a:r>
              <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rPr>
              <a:t>, et al., 2014; Hall et al., 2016 </a:t>
            </a:r>
          </a:p>
        </p:txBody>
      </p:sp>
    </p:spTree>
    <p:extLst>
      <p:ext uri="{BB962C8B-B14F-4D97-AF65-F5344CB8AC3E}">
        <p14:creationId xmlns:p14="http://schemas.microsoft.com/office/powerpoint/2010/main" val="154980648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Factors that affect retention in SUD treatment</a:t>
            </a:r>
          </a:p>
        </p:txBody>
      </p:sp>
      <p:sp>
        <p:nvSpPr>
          <p:cNvPr id="9" name="Content Placeholder 8"/>
          <p:cNvSpPr>
            <a:spLocks noGrp="1"/>
          </p:cNvSpPr>
          <p:nvPr>
            <p:ph idx="1"/>
          </p:nvPr>
        </p:nvSpPr>
        <p:spPr/>
        <p:txBody>
          <a:bodyPr/>
          <a:lstStyle/>
          <a:p>
            <a:r>
              <a:rPr lang="en-US" sz="2800" dirty="0"/>
              <a:t>Readiness to commit to treatment</a:t>
            </a:r>
          </a:p>
          <a:p>
            <a:r>
              <a:rPr lang="en-US" sz="2800" dirty="0"/>
              <a:t>Trust in ability to overcome obstacles/impairments</a:t>
            </a:r>
          </a:p>
          <a:p>
            <a:r>
              <a:rPr lang="en-US" sz="2800" dirty="0"/>
              <a:t>Expectation that treatment can be effective</a:t>
            </a:r>
          </a:p>
          <a:p>
            <a:r>
              <a:rPr lang="en-US" sz="2800" dirty="0"/>
              <a:t>Potential satisfaction to be gained through treatment</a:t>
            </a:r>
          </a:p>
          <a:p>
            <a:r>
              <a:rPr lang="en-US" sz="2800" dirty="0"/>
              <a:t>Perceived and experienced social support</a:t>
            </a:r>
          </a:p>
          <a:p>
            <a:r>
              <a:rPr lang="en-US" sz="2800" dirty="0"/>
              <a:t>Clinical profile (i.e., co-occurring disorders)</a:t>
            </a:r>
          </a:p>
          <a:p>
            <a:r>
              <a:rPr lang="en-US" sz="2800" dirty="0"/>
              <a:t>Life purpose/meaning identified by client</a:t>
            </a:r>
            <a:r>
              <a:rPr lang="en-US" sz="3600" dirty="0"/>
              <a:t> </a:t>
            </a:r>
          </a:p>
        </p:txBody>
      </p:sp>
      <p:sp>
        <p:nvSpPr>
          <p:cNvPr id="10" name="TextBox 9"/>
          <p:cNvSpPr txBox="1"/>
          <p:nvPr/>
        </p:nvSpPr>
        <p:spPr>
          <a:xfrm>
            <a:off x="63033" y="6405518"/>
            <a:ext cx="2415405"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rPr>
              <a:t>SOURCE: Flora &amp; </a:t>
            </a:r>
            <a:r>
              <a:rPr kumimoji="0" lang="en-US" sz="1350" b="0" i="0" u="none" strike="noStrike" kern="1200" cap="none" spc="0" normalizeH="0" baseline="0" noProof="0" dirty="0" err="1">
                <a:ln>
                  <a:noFill/>
                </a:ln>
                <a:solidFill>
                  <a:prstClr val="white"/>
                </a:solidFill>
                <a:effectLst/>
                <a:uLnTx/>
                <a:uFillTx/>
                <a:latin typeface="Corbel" panose="020B0503020204020204"/>
                <a:ea typeface="+mn-ea"/>
                <a:cs typeface="+mn-cs"/>
              </a:rPr>
              <a:t>Stalikas</a:t>
            </a:r>
            <a:r>
              <a:rPr kumimoji="0" lang="en-US" sz="1350" b="0" i="0" u="none" strike="noStrike" kern="1200" cap="none" spc="0" normalizeH="0" baseline="0" noProof="0" dirty="0">
                <a:ln>
                  <a:noFill/>
                </a:ln>
                <a:solidFill>
                  <a:prstClr val="white"/>
                </a:solidFill>
                <a:effectLst/>
                <a:uLnTx/>
                <a:uFillTx/>
                <a:latin typeface="Corbel" panose="020B0503020204020204"/>
                <a:ea typeface="+mn-ea"/>
                <a:cs typeface="+mn-cs"/>
              </a:rPr>
              <a:t>, 2013</a:t>
            </a:r>
          </a:p>
        </p:txBody>
      </p:sp>
    </p:spTree>
    <p:extLst>
      <p:ext uri="{BB962C8B-B14F-4D97-AF65-F5344CB8AC3E}">
        <p14:creationId xmlns:p14="http://schemas.microsoft.com/office/powerpoint/2010/main" val="383663141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CF9B-21A7-450F-A12B-2014362BA797}"/>
              </a:ext>
            </a:extLst>
          </p:cNvPr>
          <p:cNvSpPr>
            <a:spLocks noGrp="1"/>
          </p:cNvSpPr>
          <p:nvPr>
            <p:ph type="title"/>
          </p:nvPr>
        </p:nvSpPr>
        <p:spPr/>
        <p:txBody>
          <a:bodyPr/>
          <a:lstStyle/>
          <a:p>
            <a:r>
              <a:rPr lang="en-US" dirty="0"/>
              <a:t>It’s All About the Relationship</a:t>
            </a:r>
          </a:p>
        </p:txBody>
      </p:sp>
      <p:sp>
        <p:nvSpPr>
          <p:cNvPr id="3" name="Content Placeholder 2">
            <a:extLst>
              <a:ext uri="{FF2B5EF4-FFF2-40B4-BE49-F238E27FC236}">
                <a16:creationId xmlns:a16="http://schemas.microsoft.com/office/drawing/2014/main" id="{B202B7B3-0D26-4478-A7A6-81FC2A63C480}"/>
              </a:ext>
            </a:extLst>
          </p:cNvPr>
          <p:cNvSpPr>
            <a:spLocks noGrp="1"/>
          </p:cNvSpPr>
          <p:nvPr>
            <p:ph sz="half" idx="1"/>
          </p:nvPr>
        </p:nvSpPr>
        <p:spPr>
          <a:xfrm>
            <a:off x="228600" y="1676400"/>
            <a:ext cx="4267200" cy="4953000"/>
          </a:xfrm>
        </p:spPr>
        <p:txBody>
          <a:bodyPr/>
          <a:lstStyle/>
          <a:p>
            <a:r>
              <a:rPr lang="en-US" sz="2000" dirty="0"/>
              <a:t>The spirit of MI is essential to build relationships and support retention in treatment</a:t>
            </a:r>
          </a:p>
          <a:p>
            <a:r>
              <a:rPr lang="en-US" sz="2000" dirty="0"/>
              <a:t>Acceptance is a critical component of engaging individuals in treatment. </a:t>
            </a:r>
          </a:p>
          <a:p>
            <a:r>
              <a:rPr lang="en-US" sz="2000" dirty="0"/>
              <a:t>Partnership is offering people “complete freedom to be and to choose.”</a:t>
            </a:r>
          </a:p>
          <a:p>
            <a:r>
              <a:rPr lang="en-US" sz="2000" dirty="0"/>
              <a:t>Compassion and respect that the other person has worth in their own right. </a:t>
            </a:r>
          </a:p>
          <a:p>
            <a:r>
              <a:rPr lang="en-US" sz="2000" dirty="0"/>
              <a:t>Empathy is a “necessary and sufficient condition” of treatment (Rogerian approach)</a:t>
            </a:r>
          </a:p>
          <a:p>
            <a:pPr marL="0" indent="0">
              <a:buNone/>
            </a:pPr>
            <a:endParaRPr lang="en-US" sz="2000" dirty="0"/>
          </a:p>
          <a:p>
            <a:endParaRPr lang="en-US" sz="2000" dirty="0"/>
          </a:p>
        </p:txBody>
      </p:sp>
      <p:pic>
        <p:nvPicPr>
          <p:cNvPr id="34" name="Content Placeholder 33" descr="This is a diagram of 4 concentric circles. In each circle there are the words, &quot;Partnership,&quot; &quot;Acceptance,&quot; &quot;Compassion,&quot; and &quot;Evocation.&quot; In the center of the cirlces is the title of the diagram, &quot;MI Spirit.&quot;" title="Diagram of Concentric Circle.">
            <a:extLst>
              <a:ext uri="{FF2B5EF4-FFF2-40B4-BE49-F238E27FC236}">
                <a16:creationId xmlns:a16="http://schemas.microsoft.com/office/drawing/2014/main" id="{80590174-4FFD-4DCE-9056-B75A04022BE3}"/>
              </a:ext>
            </a:extLst>
          </p:cNvPr>
          <p:cNvPicPr>
            <a:picLocks noGrp="1" noChangeAspect="1"/>
          </p:cNvPicPr>
          <p:nvPr>
            <p:ph sz="half" idx="2"/>
          </p:nvPr>
        </p:nvPicPr>
        <p:blipFill>
          <a:blip r:embed="rId3"/>
          <a:stretch>
            <a:fillRect/>
          </a:stretch>
        </p:blipFill>
        <p:spPr>
          <a:xfrm>
            <a:off x="4648200" y="2020967"/>
            <a:ext cx="4495800" cy="4075033"/>
          </a:xfrm>
          <a:prstGeom prst="rect">
            <a:avLst/>
          </a:prstGeom>
        </p:spPr>
      </p:pic>
    </p:spTree>
    <p:extLst>
      <p:ext uri="{BB962C8B-B14F-4D97-AF65-F5344CB8AC3E}">
        <p14:creationId xmlns:p14="http://schemas.microsoft.com/office/powerpoint/2010/main" val="2861268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5197" y="59070"/>
            <a:ext cx="8229600" cy="1143000"/>
          </a:xfrm>
        </p:spPr>
        <p:txBody>
          <a:bodyPr/>
          <a:lstStyle/>
          <a:p>
            <a:r>
              <a:rPr lang="en-US" dirty="0"/>
              <a:t>MI Processes</a:t>
            </a:r>
          </a:p>
        </p:txBody>
      </p:sp>
      <p:sp>
        <p:nvSpPr>
          <p:cNvPr id="4" name="Rectangle 3">
            <a:extLst>
              <a:ext uri="{C183D7F6-B498-43B3-948B-1728B52AA6E4}">
                <adec:decorative xmlns:adec="http://schemas.microsoft.com/office/drawing/2017/decorative" val="1"/>
              </a:ext>
            </a:extLst>
          </p:cNvPr>
          <p:cNvSpPr/>
          <p:nvPr/>
        </p:nvSpPr>
        <p:spPr>
          <a:xfrm>
            <a:off x="-19937" y="-38100"/>
            <a:ext cx="9220200" cy="6858000"/>
          </a:xfrm>
          <a:prstGeom prst="rect">
            <a:avLst/>
          </a:prstGeom>
          <a:gradFill>
            <a:gsLst>
              <a:gs pos="19000">
                <a:schemeClr val="tx1"/>
              </a:gs>
              <a:gs pos="76000">
                <a:schemeClr val="tx1">
                  <a:lumMod val="75000"/>
                  <a:lumOff val="25000"/>
                </a:schemeClr>
              </a:gs>
            </a:gsLst>
            <a:lin ang="30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Title">
            <a:extLst>
              <a:ext uri="{C183D7F6-B498-43B3-948B-1728B52AA6E4}">
                <adec:decorative xmlns:adec="http://schemas.microsoft.com/office/drawing/2017/decorative" val="1"/>
              </a:ext>
            </a:extLst>
          </p:cNvPr>
          <p:cNvSpPr txBox="1"/>
          <p:nvPr/>
        </p:nvSpPr>
        <p:spPr>
          <a:xfrm>
            <a:off x="1418206" y="136320"/>
            <a:ext cx="6043456"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noFill/>
                </a:ln>
                <a:solidFill>
                  <a:prstClr val="white"/>
                </a:solidFill>
                <a:effectLst/>
                <a:uLnTx/>
                <a:uFillTx/>
                <a:latin typeface="Calibri"/>
                <a:ea typeface="+mn-ea"/>
                <a:cs typeface="+mn-cs"/>
              </a:rPr>
              <a:t>MI Processes</a:t>
            </a:r>
          </a:p>
        </p:txBody>
      </p:sp>
      <p:cxnSp>
        <p:nvCxnSpPr>
          <p:cNvPr id="53" name="Straight Connector 52">
            <a:extLst>
              <a:ext uri="{C183D7F6-B498-43B3-948B-1728B52AA6E4}">
                <adec:decorative xmlns:adec="http://schemas.microsoft.com/office/drawing/2017/decorative" val="1"/>
              </a:ext>
            </a:extLst>
          </p:cNvPr>
          <p:cNvCxnSpPr/>
          <p:nvPr/>
        </p:nvCxnSpPr>
        <p:spPr>
          <a:xfrm flipH="1">
            <a:off x="-76198" y="1482922"/>
            <a:ext cx="9276461" cy="16785"/>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C183D7F6-B498-43B3-948B-1728B52AA6E4}">
                <adec:decorative xmlns:adec="http://schemas.microsoft.com/office/drawing/2017/decorative" val="1"/>
              </a:ext>
            </a:extLst>
          </p:cNvPr>
          <p:cNvCxnSpPr/>
          <p:nvPr/>
        </p:nvCxnSpPr>
        <p:spPr>
          <a:xfrm flipH="1" flipV="1">
            <a:off x="-76198" y="1304840"/>
            <a:ext cx="9276461" cy="4775"/>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C183D7F6-B498-43B3-948B-1728B52AA6E4}">
                <adec:decorative xmlns:adec="http://schemas.microsoft.com/office/drawing/2017/decorative" val="1"/>
              </a:ext>
            </a:extLst>
          </p:cNvPr>
          <p:cNvCxnSpPr/>
          <p:nvPr/>
        </p:nvCxnSpPr>
        <p:spPr>
          <a:xfrm flipH="1">
            <a:off x="-304800" y="3023390"/>
            <a:ext cx="9505063" cy="24610"/>
          </a:xfrm>
          <a:prstGeom prst="line">
            <a:avLst/>
          </a:prstGeom>
          <a:ln w="1524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C183D7F6-B498-43B3-948B-1728B52AA6E4}">
                <adec:decorative xmlns:adec="http://schemas.microsoft.com/office/drawing/2017/decorative" val="1"/>
              </a:ext>
            </a:extLst>
          </p:cNvPr>
          <p:cNvCxnSpPr/>
          <p:nvPr/>
        </p:nvCxnSpPr>
        <p:spPr>
          <a:xfrm flipH="1" flipV="1">
            <a:off x="-360269" y="4234726"/>
            <a:ext cx="9560532" cy="32474"/>
          </a:xfrm>
          <a:prstGeom prst="line">
            <a:avLst/>
          </a:prstGeom>
          <a:ln w="1524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C183D7F6-B498-43B3-948B-1728B52AA6E4}">
                <adec:decorative xmlns:adec="http://schemas.microsoft.com/office/drawing/2017/decorative" val="1"/>
              </a:ext>
            </a:extLst>
          </p:cNvPr>
          <p:cNvCxnSpPr/>
          <p:nvPr/>
        </p:nvCxnSpPr>
        <p:spPr>
          <a:xfrm flipH="1" flipV="1">
            <a:off x="-340332" y="5606326"/>
            <a:ext cx="9560532" cy="32474"/>
          </a:xfrm>
          <a:prstGeom prst="line">
            <a:avLst/>
          </a:prstGeom>
          <a:ln w="1524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4" name="TextBox 13" descr="This is the title of the first lane of the road: Engaging." title="Title of first lane: Engaging"/>
          <p:cNvSpPr txBox="1"/>
          <p:nvPr/>
        </p:nvSpPr>
        <p:spPr>
          <a:xfrm>
            <a:off x="2065338" y="1836881"/>
            <a:ext cx="4800600"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noFill/>
                </a:ln>
                <a:solidFill>
                  <a:srgbClr val="FFC000"/>
                </a:solidFill>
                <a:effectLst/>
                <a:uLnTx/>
                <a:uFillTx/>
                <a:latin typeface="Calibri"/>
                <a:ea typeface="+mn-ea"/>
                <a:cs typeface="+mn-cs"/>
              </a:rPr>
              <a:t>Engaging</a:t>
            </a:r>
          </a:p>
        </p:txBody>
      </p:sp>
      <p:sp>
        <p:nvSpPr>
          <p:cNvPr id="15" name="TextBox 14" descr="This is the title of the second lane of the road: Focusing." title="Title of second lane: Focusing"/>
          <p:cNvSpPr txBox="1"/>
          <p:nvPr/>
        </p:nvSpPr>
        <p:spPr>
          <a:xfrm>
            <a:off x="2057036" y="3077438"/>
            <a:ext cx="4800600"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noFill/>
                </a:ln>
                <a:solidFill>
                  <a:srgbClr val="FFC000"/>
                </a:solidFill>
                <a:effectLst/>
                <a:uLnTx/>
                <a:uFillTx/>
                <a:latin typeface="Calibri"/>
                <a:ea typeface="+mn-ea"/>
                <a:cs typeface="+mn-cs"/>
              </a:rPr>
              <a:t>Focusing</a:t>
            </a:r>
          </a:p>
        </p:txBody>
      </p:sp>
      <p:sp>
        <p:nvSpPr>
          <p:cNvPr id="16" name="TextBox 15" descr="This is the title of the third lane of the road: Evoking." title="Title of third lane: Evoking"/>
          <p:cNvSpPr txBox="1"/>
          <p:nvPr/>
        </p:nvSpPr>
        <p:spPr>
          <a:xfrm>
            <a:off x="2057036" y="4472740"/>
            <a:ext cx="4800600"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noFill/>
                </a:ln>
                <a:solidFill>
                  <a:srgbClr val="FFC000"/>
                </a:solidFill>
                <a:effectLst/>
                <a:uLnTx/>
                <a:uFillTx/>
                <a:latin typeface="Calibri"/>
                <a:ea typeface="+mn-ea"/>
                <a:cs typeface="+mn-cs"/>
              </a:rPr>
              <a:t>Evoking</a:t>
            </a:r>
          </a:p>
        </p:txBody>
      </p:sp>
      <p:sp>
        <p:nvSpPr>
          <p:cNvPr id="17" name="TextBox 16" descr="This is the title of the fourth lane of the road: Evoking." title="Title of fourth lane: Evoking"/>
          <p:cNvSpPr txBox="1"/>
          <p:nvPr/>
        </p:nvSpPr>
        <p:spPr>
          <a:xfrm>
            <a:off x="2057036" y="5797216"/>
            <a:ext cx="4800600"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noFill/>
                </a:ln>
                <a:solidFill>
                  <a:srgbClr val="FFC000"/>
                </a:solidFill>
                <a:effectLst/>
                <a:uLnTx/>
                <a:uFillTx/>
                <a:latin typeface="Calibri"/>
                <a:ea typeface="+mn-ea"/>
                <a:cs typeface="+mn-cs"/>
              </a:rPr>
              <a:t>Planning</a:t>
            </a:r>
          </a:p>
        </p:txBody>
      </p:sp>
      <p:pic>
        <p:nvPicPr>
          <p:cNvPr id="56" name="Picture 5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7897" y="1083506"/>
            <a:ext cx="1085182" cy="2200847"/>
          </a:xfrm>
          <a:prstGeom prst="rect">
            <a:avLst/>
          </a:prstGeom>
        </p:spPr>
      </p:pic>
    </p:spTree>
    <p:extLst>
      <p:ext uri="{BB962C8B-B14F-4D97-AF65-F5344CB8AC3E}">
        <p14:creationId xmlns:p14="http://schemas.microsoft.com/office/powerpoint/2010/main" val="342901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p:cNvSpPr>
            <a:spLocks noGrp="1" noChangeArrowheads="1"/>
          </p:cNvSpPr>
          <p:nvPr>
            <p:ph type="title"/>
          </p:nvPr>
        </p:nvSpPr>
        <p:spPr/>
        <p:txBody>
          <a:bodyPr/>
          <a:lstStyle/>
          <a:p>
            <a:pPr eaLnBrk="1" hangingPunct="1"/>
            <a:r>
              <a:rPr lang="en-US" sz="4000"/>
              <a:t>MI: Principles</a:t>
            </a:r>
            <a:endParaRPr lang="en-US" sz="3800"/>
          </a:p>
        </p:txBody>
      </p:sp>
      <p:sp>
        <p:nvSpPr>
          <p:cNvPr id="70660" name="Rectangle 3"/>
          <p:cNvSpPr>
            <a:spLocks noGrp="1" noChangeArrowheads="1"/>
          </p:cNvSpPr>
          <p:nvPr>
            <p:ph idx="1"/>
          </p:nvPr>
        </p:nvSpPr>
        <p:spPr/>
        <p:txBody>
          <a:bodyPr/>
          <a:lstStyle/>
          <a:p>
            <a:pPr marL="0" indent="0" eaLnBrk="1" hangingPunct="1">
              <a:lnSpc>
                <a:spcPct val="105000"/>
              </a:lnSpc>
              <a:spcAft>
                <a:spcPct val="20000"/>
              </a:spcAft>
              <a:buNone/>
            </a:pPr>
            <a:r>
              <a:rPr lang="en-GB" dirty="0"/>
              <a:t>Motivational interviewing is founded on            4 basic principles:</a:t>
            </a:r>
            <a:endParaRPr lang="en-US" dirty="0"/>
          </a:p>
          <a:p>
            <a:pPr lvl="1" eaLnBrk="1" hangingPunct="1">
              <a:lnSpc>
                <a:spcPct val="105000"/>
              </a:lnSpc>
              <a:spcAft>
                <a:spcPct val="20000"/>
              </a:spcAft>
              <a:buClr>
                <a:schemeClr val="folHlink"/>
              </a:buClr>
            </a:pPr>
            <a:r>
              <a:rPr lang="en-GB" sz="3000" dirty="0"/>
              <a:t>Express empathy</a:t>
            </a:r>
          </a:p>
          <a:p>
            <a:pPr lvl="1" eaLnBrk="1" hangingPunct="1">
              <a:lnSpc>
                <a:spcPct val="105000"/>
              </a:lnSpc>
              <a:spcAft>
                <a:spcPct val="20000"/>
              </a:spcAft>
              <a:buClr>
                <a:schemeClr val="folHlink"/>
              </a:buClr>
            </a:pPr>
            <a:r>
              <a:rPr lang="en-GB" sz="3000" dirty="0"/>
              <a:t>Develop discrepancy</a:t>
            </a:r>
          </a:p>
          <a:p>
            <a:pPr lvl="1" eaLnBrk="1" hangingPunct="1">
              <a:lnSpc>
                <a:spcPct val="105000"/>
              </a:lnSpc>
              <a:spcAft>
                <a:spcPct val="20000"/>
              </a:spcAft>
              <a:buClr>
                <a:schemeClr val="folHlink"/>
              </a:buClr>
            </a:pPr>
            <a:r>
              <a:rPr lang="en-GB" sz="3000" dirty="0"/>
              <a:t>Roll with resistance</a:t>
            </a:r>
          </a:p>
          <a:p>
            <a:pPr lvl="1" eaLnBrk="1" hangingPunct="1">
              <a:lnSpc>
                <a:spcPct val="105000"/>
              </a:lnSpc>
              <a:spcAft>
                <a:spcPts val="1800"/>
              </a:spcAft>
              <a:buClr>
                <a:schemeClr val="folHlink"/>
              </a:buClr>
            </a:pPr>
            <a:r>
              <a:rPr lang="en-GB" sz="3000" dirty="0"/>
              <a:t>Support self-efficacy</a:t>
            </a:r>
          </a:p>
          <a:p>
            <a:pPr eaLnBrk="1" hangingPunct="1">
              <a:lnSpc>
                <a:spcPct val="105000"/>
              </a:lnSpc>
              <a:spcAft>
                <a:spcPct val="20000"/>
              </a:spcAft>
              <a:buClr>
                <a:schemeClr val="folHlink"/>
              </a:buClr>
            </a:pPr>
            <a:r>
              <a:rPr lang="en-GB" sz="2400" dirty="0"/>
              <a:t>How can these connect with the HIV continuum of care (engagement, retention, and viral suppression)?</a:t>
            </a:r>
            <a:endParaRPr lang="en-US" sz="2400" dirty="0"/>
          </a:p>
          <a:p>
            <a:pPr eaLnBrk="1" hangingPunct="1"/>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z="4000" dirty="0"/>
              <a:t>Activity: </a:t>
            </a:r>
            <a:r>
              <a:rPr lang="en-US" altLang="en-US" sz="4000" dirty="0"/>
              <a:t>Experiencing the MI Spirit</a:t>
            </a:r>
            <a:endParaRPr lang="en-US" sz="4000" dirty="0"/>
          </a:p>
        </p:txBody>
      </p:sp>
      <p:sp>
        <p:nvSpPr>
          <p:cNvPr id="58371" name="Content Placeholder 2"/>
          <p:cNvSpPr>
            <a:spLocks noGrp="1"/>
          </p:cNvSpPr>
          <p:nvPr>
            <p:ph idx="1"/>
          </p:nvPr>
        </p:nvSpPr>
        <p:spPr>
          <a:xfrm>
            <a:off x="228600" y="1676400"/>
            <a:ext cx="8686800" cy="4953000"/>
          </a:xfrm>
        </p:spPr>
        <p:txBody>
          <a:bodyPr>
            <a:normAutofit lnSpcReduction="10000"/>
          </a:bodyPr>
          <a:lstStyle/>
          <a:p>
            <a:r>
              <a:rPr lang="en-US" dirty="0">
                <a:solidFill>
                  <a:srgbClr val="FFC000"/>
                </a:solidFill>
              </a:rPr>
              <a:t>Split into pairs. One person will be the speaker.</a:t>
            </a:r>
          </a:p>
          <a:p>
            <a:r>
              <a:rPr lang="en-US" dirty="0">
                <a:solidFill>
                  <a:srgbClr val="FFC000"/>
                </a:solidFill>
              </a:rPr>
              <a:t>Speaker Role:</a:t>
            </a:r>
            <a:r>
              <a:rPr lang="en-US" dirty="0"/>
              <a:t> </a:t>
            </a:r>
          </a:p>
          <a:p>
            <a:r>
              <a:rPr lang="en-US" dirty="0"/>
              <a:t>What is something about yourself that you:</a:t>
            </a:r>
          </a:p>
          <a:p>
            <a:pPr lvl="1"/>
            <a:r>
              <a:rPr lang="en-US" dirty="0"/>
              <a:t>Want to change,</a:t>
            </a:r>
          </a:p>
          <a:p>
            <a:pPr lvl="1"/>
            <a:r>
              <a:rPr lang="en-US" dirty="0"/>
              <a:t>Need to change,</a:t>
            </a:r>
          </a:p>
          <a:p>
            <a:pPr lvl="1"/>
            <a:r>
              <a:rPr lang="en-US" dirty="0"/>
              <a:t>Should change,</a:t>
            </a:r>
          </a:p>
          <a:p>
            <a:pPr lvl="1"/>
            <a:r>
              <a:rPr lang="en-US" dirty="0"/>
              <a:t>Have been thinking about changing, but you haven’t done it yet.</a:t>
            </a:r>
          </a:p>
          <a:p>
            <a:pPr lvl="1"/>
            <a:r>
              <a:rPr lang="en-US" dirty="0"/>
              <a:t>Use the behavior change you chose previously.</a:t>
            </a:r>
          </a:p>
        </p:txBody>
      </p:sp>
    </p:spTree>
    <p:extLst>
      <p:ext uri="{BB962C8B-B14F-4D97-AF65-F5344CB8AC3E}">
        <p14:creationId xmlns:p14="http://schemas.microsoft.com/office/powerpoint/2010/main" val="210411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US" dirty="0"/>
              <a:t>Agenda </a:t>
            </a:r>
          </a:p>
        </p:txBody>
      </p:sp>
      <p:sp>
        <p:nvSpPr>
          <p:cNvPr id="5123" name="Text Box"/>
          <p:cNvSpPr>
            <a:spLocks noGrp="1"/>
          </p:cNvSpPr>
          <p:nvPr>
            <p:ph idx="1"/>
          </p:nvPr>
        </p:nvSpPr>
        <p:spPr/>
        <p:txBody>
          <a:bodyPr/>
          <a:lstStyle/>
          <a:p>
            <a:pPr eaLnBrk="1" hangingPunct="1"/>
            <a:r>
              <a:rPr lang="en-US" dirty="0"/>
              <a:t>The Motivational interviewing (MI) Helping Style</a:t>
            </a:r>
          </a:p>
          <a:p>
            <a:pPr eaLnBrk="1" hangingPunct="1"/>
            <a:r>
              <a:rPr lang="en-US" dirty="0"/>
              <a:t>What is Motivation and Ambivalence?</a:t>
            </a:r>
          </a:p>
          <a:p>
            <a:pPr eaLnBrk="1" hangingPunct="1"/>
            <a:r>
              <a:rPr lang="en-US" dirty="0"/>
              <a:t>MI Spirit</a:t>
            </a:r>
          </a:p>
          <a:p>
            <a:pPr eaLnBrk="1" hangingPunct="1"/>
            <a:r>
              <a:rPr lang="en-US" dirty="0"/>
              <a:t>MI Processes</a:t>
            </a:r>
          </a:p>
          <a:p>
            <a:pPr eaLnBrk="1" hangingPunct="1"/>
            <a:r>
              <a:rPr lang="en-US" dirty="0"/>
              <a:t>MI Micro-Skills: O.A.R.S.</a:t>
            </a:r>
          </a:p>
          <a:p>
            <a:pPr eaLnBrk="1" hangingPunct="1"/>
            <a:r>
              <a:rPr lang="en-US" dirty="0"/>
              <a:t>Integration: Observation of Dr. Miller and Practice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Activity: Experiencing MI Spirit (2)</a:t>
            </a:r>
            <a:endParaRPr lang="en-US" sz="4000" dirty="0"/>
          </a:p>
        </p:txBody>
      </p:sp>
      <p:sp>
        <p:nvSpPr>
          <p:cNvPr id="3" name="Content Placeholder 2"/>
          <p:cNvSpPr>
            <a:spLocks noGrp="1"/>
          </p:cNvSpPr>
          <p:nvPr>
            <p:ph idx="1"/>
          </p:nvPr>
        </p:nvSpPr>
        <p:spPr/>
        <p:txBody>
          <a:bodyPr/>
          <a:lstStyle/>
          <a:p>
            <a:pPr marL="0" indent="0">
              <a:buNone/>
            </a:pPr>
            <a:r>
              <a:rPr lang="en-US" sz="2800" dirty="0"/>
              <a:t>As the Listener, ask:</a:t>
            </a:r>
          </a:p>
          <a:p>
            <a:pPr lvl="1">
              <a:buNone/>
            </a:pPr>
            <a:r>
              <a:rPr lang="en-US" dirty="0"/>
              <a:t>1. Why do you want to make this change?</a:t>
            </a:r>
          </a:p>
          <a:p>
            <a:pPr lvl="1">
              <a:buNone/>
            </a:pPr>
            <a:r>
              <a:rPr lang="en-US" dirty="0"/>
              <a:t>2. What are the reasons you want to do it?</a:t>
            </a:r>
          </a:p>
          <a:p>
            <a:pPr lvl="1">
              <a:buNone/>
            </a:pPr>
            <a:r>
              <a:rPr lang="en-US" dirty="0"/>
              <a:t>3. What are the benefits of this change?</a:t>
            </a:r>
          </a:p>
          <a:p>
            <a:pPr lvl="1">
              <a:buNone/>
            </a:pPr>
            <a:r>
              <a:rPr lang="en-US" dirty="0"/>
              <a:t>4. How important is it for you to make this change, and why?</a:t>
            </a:r>
          </a:p>
          <a:p>
            <a:pPr marL="0" indent="0">
              <a:buNone/>
            </a:pPr>
            <a:r>
              <a:rPr lang="en-US" sz="2800" dirty="0"/>
              <a:t>Give short summary/reflection of speaker’s motivation for change, then:</a:t>
            </a:r>
          </a:p>
          <a:p>
            <a:pPr lvl="1">
              <a:buNone/>
            </a:pPr>
            <a:r>
              <a:rPr lang="en-US" sz="2400" dirty="0"/>
              <a:t>5. So what do you think you’ll do?</a:t>
            </a:r>
          </a:p>
          <a:p>
            <a:pPr lvl="1">
              <a:buNone/>
            </a:pPr>
            <a:r>
              <a:rPr lang="en-US" sz="2400" dirty="0"/>
              <a:t>6. What’s the first step you need to take? </a:t>
            </a:r>
          </a:p>
          <a:p>
            <a:endParaRPr lang="en-US" dirty="0"/>
          </a:p>
        </p:txBody>
      </p:sp>
    </p:spTree>
    <p:extLst>
      <p:ext uri="{BB962C8B-B14F-4D97-AF65-F5344CB8AC3E}">
        <p14:creationId xmlns:p14="http://schemas.microsoft.com/office/powerpoint/2010/main" val="2533948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3"/>
          <p:cNvSpPr>
            <a:spLocks noGrp="1"/>
          </p:cNvSpPr>
          <p:nvPr>
            <p:ph type="ctrTitle"/>
          </p:nvPr>
        </p:nvSpPr>
        <p:spPr>
          <a:xfrm>
            <a:off x="381000" y="2286000"/>
            <a:ext cx="8226425" cy="1470025"/>
          </a:xfrm>
        </p:spPr>
        <p:txBody>
          <a:bodyPr/>
          <a:lstStyle/>
          <a:p>
            <a:r>
              <a:rPr lang="en-US" altLang="en-US" sz="4800" dirty="0"/>
              <a:t>MI Micro-Skills:</a:t>
            </a:r>
            <a:br>
              <a:rPr lang="en-US" altLang="en-US" sz="4800" dirty="0"/>
            </a:br>
            <a:r>
              <a:rPr lang="en-US" altLang="en-US" sz="4800" dirty="0"/>
              <a:t>the O.A.R.S.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p:cNvSpPr>
            <a:spLocks noGrp="1" noChangeArrowheads="1"/>
          </p:cNvSpPr>
          <p:nvPr>
            <p:ph type="title"/>
          </p:nvPr>
        </p:nvSpPr>
        <p:spPr/>
        <p:txBody>
          <a:bodyPr/>
          <a:lstStyle/>
          <a:p>
            <a:pPr>
              <a:defRPr/>
            </a:pPr>
            <a:r>
              <a:rPr lang="en-US" b="1" dirty="0">
                <a:solidFill>
                  <a:srgbClr val="FFFF00"/>
                </a:solidFill>
                <a:latin typeface="Tahoma" charset="0"/>
              </a:rPr>
              <a:t>Core Skills: O</a:t>
            </a:r>
          </a:p>
        </p:txBody>
      </p:sp>
      <p:sp>
        <p:nvSpPr>
          <p:cNvPr id="21507" name="Rectangle 3"/>
          <p:cNvSpPr>
            <a:spLocks noGrp="1" noChangeArrowheads="1"/>
          </p:cNvSpPr>
          <p:nvPr>
            <p:ph idx="1"/>
          </p:nvPr>
        </p:nvSpPr>
        <p:spPr>
          <a:xfrm>
            <a:off x="228600" y="1295400"/>
            <a:ext cx="8686800" cy="4953000"/>
          </a:xfrm>
        </p:spPr>
        <p:txBody>
          <a:bodyPr/>
          <a:lstStyle/>
          <a:p>
            <a:pPr>
              <a:buClr>
                <a:srgbClr val="FFFF00"/>
              </a:buClr>
              <a:defRPr/>
            </a:pPr>
            <a:r>
              <a:rPr lang="en-US" sz="4800" b="1" dirty="0">
                <a:solidFill>
                  <a:srgbClr val="FFFFFF"/>
                </a:solidFill>
                <a:latin typeface="Tahoma" charset="0"/>
              </a:rPr>
              <a:t> </a:t>
            </a:r>
            <a:r>
              <a:rPr lang="en-US" sz="4800" b="1" dirty="0">
                <a:solidFill>
                  <a:srgbClr val="FFFF00"/>
                </a:solidFill>
                <a:latin typeface="Tahoma" charset="0"/>
              </a:rPr>
              <a:t>O</a:t>
            </a:r>
            <a:r>
              <a:rPr lang="en-US" sz="3600" dirty="0">
                <a:solidFill>
                  <a:srgbClr val="FFFF00"/>
                </a:solidFill>
                <a:effectLst/>
                <a:latin typeface="Tahoma" charset="0"/>
              </a:rPr>
              <a:t>pen-Ended Questions</a:t>
            </a:r>
          </a:p>
          <a:p>
            <a:pPr>
              <a:buClr>
                <a:srgbClr val="FFFF00"/>
              </a:buClr>
              <a:defRPr/>
            </a:pPr>
            <a:r>
              <a:rPr lang="en-US" sz="4800" b="1" dirty="0">
                <a:solidFill>
                  <a:srgbClr val="FFFFFF"/>
                </a:solidFill>
                <a:latin typeface="Tahoma" charset="0"/>
              </a:rPr>
              <a:t> A</a:t>
            </a:r>
            <a:r>
              <a:rPr lang="en-US" sz="3600" dirty="0">
                <a:solidFill>
                  <a:srgbClr val="FFFFFF"/>
                </a:solidFill>
                <a:effectLst/>
                <a:latin typeface="Tahoma" charset="0"/>
              </a:rPr>
              <a:t>ffirmations</a:t>
            </a:r>
          </a:p>
          <a:p>
            <a:pPr>
              <a:buClr>
                <a:srgbClr val="FFFF00"/>
              </a:buClr>
              <a:defRPr/>
            </a:pPr>
            <a:r>
              <a:rPr lang="en-US" sz="4800" b="1" dirty="0">
                <a:solidFill>
                  <a:srgbClr val="FFFFFF"/>
                </a:solidFill>
                <a:latin typeface="Tahoma" charset="0"/>
              </a:rPr>
              <a:t> R</a:t>
            </a:r>
            <a:r>
              <a:rPr lang="en-US" sz="3600" dirty="0">
                <a:solidFill>
                  <a:srgbClr val="FFFFFF"/>
                </a:solidFill>
                <a:effectLst/>
                <a:latin typeface="Tahoma" charset="0"/>
              </a:rPr>
              <a:t>eflective Listening</a:t>
            </a:r>
          </a:p>
          <a:p>
            <a:pPr>
              <a:buClr>
                <a:srgbClr val="FFFF00"/>
              </a:buClr>
              <a:defRPr/>
            </a:pPr>
            <a:r>
              <a:rPr lang="en-US" sz="4800" b="1" dirty="0">
                <a:solidFill>
                  <a:srgbClr val="FFFFFF"/>
                </a:solidFill>
                <a:effectLst/>
                <a:latin typeface="Tahoma" charset="0"/>
              </a:rPr>
              <a:t> </a:t>
            </a:r>
            <a:r>
              <a:rPr lang="en-US" sz="4800" b="1" dirty="0">
                <a:solidFill>
                  <a:srgbClr val="FFFFFF"/>
                </a:solidFill>
                <a:latin typeface="Tahoma" charset="0"/>
              </a:rPr>
              <a:t>S</a:t>
            </a:r>
            <a:r>
              <a:rPr lang="en-US" sz="3600" dirty="0">
                <a:solidFill>
                  <a:srgbClr val="FFFFFF"/>
                </a:solidFill>
                <a:effectLst/>
                <a:latin typeface="Tahoma" charset="0"/>
              </a:rPr>
              <a:t>ummarizing</a:t>
            </a:r>
          </a:p>
        </p:txBody>
      </p:sp>
      <p:pic>
        <p:nvPicPr>
          <p:cNvPr id="3074" name="Picture 2" descr="This is a photo of a boat with 8 people rowing the boat using oars." title="Picture of People Rowing a Boat Using Oa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465" b="6247"/>
          <a:stretch/>
        </p:blipFill>
        <p:spPr bwMode="auto">
          <a:xfrm>
            <a:off x="2" y="4836884"/>
            <a:ext cx="9155289" cy="1944916"/>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16739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p:cNvSpPr>
            <a:spLocks noGrp="1" noChangeArrowheads="1"/>
          </p:cNvSpPr>
          <p:nvPr>
            <p:ph type="title"/>
          </p:nvPr>
        </p:nvSpPr>
        <p:spPr/>
        <p:txBody>
          <a:bodyPr/>
          <a:lstStyle/>
          <a:p>
            <a:pPr>
              <a:defRPr/>
            </a:pPr>
            <a:r>
              <a:rPr lang="en-US" b="1" dirty="0">
                <a:latin typeface="Tahoma" charset="0"/>
              </a:rPr>
              <a:t>Open-Ended Questions</a:t>
            </a:r>
            <a:endParaRPr lang="en-US" b="1" u="sng" dirty="0">
              <a:latin typeface="Tahoma" charset="0"/>
            </a:endParaRPr>
          </a:p>
        </p:txBody>
      </p:sp>
      <p:sp>
        <p:nvSpPr>
          <p:cNvPr id="44035" name="Rectangle 3"/>
          <p:cNvSpPr>
            <a:spLocks noGrp="1" noChangeArrowheads="1"/>
          </p:cNvSpPr>
          <p:nvPr>
            <p:ph idx="1"/>
          </p:nvPr>
        </p:nvSpPr>
        <p:spPr/>
        <p:txBody>
          <a:bodyPr>
            <a:normAutofit/>
          </a:bodyPr>
          <a:lstStyle/>
          <a:p>
            <a:pPr>
              <a:lnSpc>
                <a:spcPct val="90000"/>
              </a:lnSpc>
              <a:spcAft>
                <a:spcPts val="1200"/>
              </a:spcAft>
              <a:buSzTx/>
              <a:buFont typeface="Wingdings" pitchFamily="2" charset="2"/>
              <a:buChar char="§"/>
            </a:pPr>
            <a:r>
              <a:rPr lang="en-US" altLang="en-US" sz="2800" dirty="0">
                <a:effectLst/>
                <a:latin typeface="Tahoma" pitchFamily="34" charset="0"/>
              </a:rPr>
              <a:t>They are difficult to answer with brief replies or simple “yes” or “no” or one-word answers.</a:t>
            </a:r>
          </a:p>
          <a:p>
            <a:pPr>
              <a:lnSpc>
                <a:spcPct val="90000"/>
              </a:lnSpc>
              <a:spcAft>
                <a:spcPts val="1200"/>
              </a:spcAft>
              <a:buSzTx/>
              <a:buFont typeface="Wingdings" pitchFamily="2" charset="2"/>
              <a:buChar char="§"/>
            </a:pPr>
            <a:r>
              <a:rPr lang="en-US" altLang="en-US" sz="2800" dirty="0">
                <a:effectLst/>
                <a:latin typeface="Tahoma" pitchFamily="34" charset="0"/>
              </a:rPr>
              <a:t>They can contain an element of surprise. You don’t always know what the client will say.</a:t>
            </a:r>
          </a:p>
          <a:p>
            <a:pPr>
              <a:lnSpc>
                <a:spcPct val="90000"/>
              </a:lnSpc>
              <a:spcAft>
                <a:spcPts val="1200"/>
              </a:spcAft>
              <a:buSzTx/>
              <a:buFont typeface="Wingdings" pitchFamily="2" charset="2"/>
              <a:buChar char="§"/>
            </a:pPr>
            <a:r>
              <a:rPr lang="en-US" altLang="en-US" sz="2800" dirty="0">
                <a:effectLst/>
                <a:latin typeface="Tahoma" pitchFamily="34" charset="0"/>
              </a:rPr>
              <a:t>They are conversational door-openers that encourage the client to talk.</a:t>
            </a:r>
          </a:p>
          <a:p>
            <a:pPr>
              <a:lnSpc>
                <a:spcPct val="90000"/>
              </a:lnSpc>
              <a:spcAft>
                <a:spcPts val="1200"/>
              </a:spcAft>
              <a:buSzTx/>
              <a:buFont typeface="Wingdings" pitchFamily="2" charset="2"/>
              <a:buChar char="§"/>
            </a:pPr>
            <a:r>
              <a:rPr lang="en-US" altLang="en-US" sz="2800" dirty="0">
                <a:latin typeface="Tahoma" pitchFamily="34" charset="0"/>
              </a:rPr>
              <a:t>They invite the client to share more of their perspective. They encourage conversation.</a:t>
            </a:r>
            <a:br>
              <a:rPr lang="en-US" altLang="en-US" sz="2800" dirty="0">
                <a:latin typeface="Tahoma" pitchFamily="34" charset="0"/>
              </a:rPr>
            </a:br>
            <a:endParaRPr lang="en-US" altLang="en-US" sz="2800" dirty="0">
              <a:effectLst/>
              <a:latin typeface="Tahoma" pitchFamily="34" charset="0"/>
            </a:endParaRPr>
          </a:p>
          <a:p>
            <a:pPr>
              <a:lnSpc>
                <a:spcPct val="90000"/>
              </a:lnSpc>
              <a:buSzTx/>
              <a:buFont typeface="Wingdings" pitchFamily="2" charset="2"/>
              <a:buChar char="§"/>
            </a:pPr>
            <a:r>
              <a:rPr lang="en-US" altLang="en-US" sz="2800" i="1" dirty="0">
                <a:effectLst/>
                <a:latin typeface="Tahoma" pitchFamily="34" charset="0"/>
              </a:rPr>
              <a:t>Is this an open-ended or closed-ended question?</a:t>
            </a:r>
            <a:endParaRPr lang="en-US" altLang="en-US" sz="2800" dirty="0">
              <a:effectLst/>
              <a:latin typeface="Tahom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defRPr/>
            </a:pPr>
            <a:r>
              <a:rPr lang="en-US" dirty="0"/>
              <a:t>Open and Closed </a:t>
            </a:r>
            <a:br>
              <a:rPr lang="en-US" dirty="0"/>
            </a:br>
            <a:r>
              <a:rPr lang="en-US" dirty="0"/>
              <a:t>Questions Quiz</a:t>
            </a:r>
          </a:p>
        </p:txBody>
      </p:sp>
      <p:sp>
        <p:nvSpPr>
          <p:cNvPr id="3" name="Content Placeholder 2">
            <a:extLst>
              <a:ext uri="{FF2B5EF4-FFF2-40B4-BE49-F238E27FC236}">
                <a16:creationId xmlns:a16="http://schemas.microsoft.com/office/drawing/2014/main" id="{7848B042-8C0E-41DB-858E-3832E743E6CC}"/>
              </a:ext>
            </a:extLst>
          </p:cNvPr>
          <p:cNvSpPr>
            <a:spLocks noGrp="1"/>
          </p:cNvSpPr>
          <p:nvPr>
            <p:ph idx="1"/>
          </p:nvPr>
        </p:nvSpPr>
        <p:spPr>
          <a:xfrm>
            <a:off x="228600" y="1676400"/>
            <a:ext cx="8686800" cy="4953000"/>
          </a:xfrm>
        </p:spPr>
        <p:txBody>
          <a:bodyPr/>
          <a:lstStyle/>
          <a:p>
            <a:pPr marL="514350" indent="-514350">
              <a:buFont typeface="+mj-lt"/>
              <a:buAutoNum type="arabicPeriod"/>
            </a:pPr>
            <a:r>
              <a:rPr lang="en-US" altLang="en-US" sz="2800" dirty="0">
                <a:solidFill>
                  <a:srgbClr val="FFFFFF"/>
                </a:solidFill>
                <a:latin typeface="Tahoma" pitchFamily="34" charset="0"/>
              </a:rPr>
              <a:t>Don’t you think your drinking is part of the problem?</a:t>
            </a:r>
          </a:p>
          <a:p>
            <a:pPr marL="514350" indent="-514350">
              <a:buFont typeface="+mj-lt"/>
              <a:buAutoNum type="arabicPeriod"/>
            </a:pPr>
            <a:r>
              <a:rPr lang="en-US" altLang="en-US" sz="2800" dirty="0">
                <a:solidFill>
                  <a:srgbClr val="FFFFFF"/>
                </a:solidFill>
                <a:latin typeface="Tahoma" pitchFamily="34" charset="0"/>
              </a:rPr>
              <a:t>Are you taking your medication?</a:t>
            </a:r>
          </a:p>
          <a:p>
            <a:pPr marL="514350" indent="-514350">
              <a:buFont typeface="+mj-lt"/>
              <a:buAutoNum type="arabicPeriod"/>
            </a:pPr>
            <a:r>
              <a:rPr lang="en-US" altLang="en-US" sz="2800" dirty="0">
                <a:solidFill>
                  <a:srgbClr val="FFFFFF"/>
                </a:solidFill>
                <a:latin typeface="Tahoma" pitchFamily="34" charset="0"/>
              </a:rPr>
              <a:t>Do you know you might die if you don’t stop using?</a:t>
            </a:r>
          </a:p>
          <a:p>
            <a:pPr marL="514350" indent="-514350">
              <a:buFont typeface="+mj-lt"/>
              <a:buAutoNum type="arabicPeriod"/>
            </a:pPr>
            <a:r>
              <a:rPr lang="en-US" altLang="en-US" sz="2800" dirty="0">
                <a:solidFill>
                  <a:srgbClr val="FFFFFF"/>
                </a:solidFill>
                <a:latin typeface="Tahoma" pitchFamily="34" charset="0"/>
              </a:rPr>
              <a:t>What are the benefits of taking your meds? </a:t>
            </a:r>
          </a:p>
          <a:p>
            <a:pPr marL="514350" indent="-514350">
              <a:buFont typeface="+mj-lt"/>
              <a:buAutoNum type="arabicPeriod"/>
            </a:pPr>
            <a:r>
              <a:rPr lang="en-US" altLang="en-US" sz="2800" dirty="0">
                <a:solidFill>
                  <a:srgbClr val="FFFFFF"/>
                </a:solidFill>
                <a:latin typeface="Tahoma" pitchFamily="34" charset="0"/>
              </a:rPr>
              <a:t>Did you know alcohol can affect your viral load?</a:t>
            </a:r>
          </a:p>
          <a:p>
            <a:pPr marL="514350" indent="-514350">
              <a:buFont typeface="+mj-lt"/>
              <a:buAutoNum type="arabicPeriod"/>
            </a:pPr>
            <a:r>
              <a:rPr lang="en-US" altLang="en-US" sz="2800" dirty="0">
                <a:solidFill>
                  <a:srgbClr val="FFFFFF"/>
                </a:solidFill>
                <a:latin typeface="Tahoma" pitchFamily="34" charset="0"/>
              </a:rPr>
              <a:t>Are you using condoms?</a:t>
            </a:r>
          </a:p>
          <a:p>
            <a:pPr marL="514350" indent="-514350">
              <a:buFont typeface="+mj-lt"/>
              <a:buAutoNum type="arabicPeriod"/>
            </a:pPr>
            <a:r>
              <a:rPr lang="en-US" altLang="en-US" sz="2800" dirty="0">
                <a:solidFill>
                  <a:srgbClr val="FFFFFF"/>
                </a:solidFill>
                <a:latin typeface="Tahoma" pitchFamily="34" charset="0"/>
              </a:rPr>
              <a:t>Can you tell me about what you know about your heart condition?</a:t>
            </a:r>
          </a:p>
          <a:p>
            <a:pPr marL="514350" indent="-514350">
              <a:buFont typeface="+mj-lt"/>
              <a:buAutoNum type="arabicPeriod"/>
            </a:pPr>
            <a:endParaRPr lang="en-US" altLang="en-US" dirty="0">
              <a:solidFill>
                <a:srgbClr val="FFFFFF"/>
              </a:solidFill>
              <a:latin typeface="Tahoma" pitchFamily="34" charset="0"/>
            </a:endParaRPr>
          </a:p>
          <a:p>
            <a:endParaRPr lang="en-US" dirty="0"/>
          </a:p>
        </p:txBody>
      </p:sp>
    </p:spTree>
    <p:extLst>
      <p:ext uri="{BB962C8B-B14F-4D97-AF65-F5344CB8AC3E}">
        <p14:creationId xmlns:p14="http://schemas.microsoft.com/office/powerpoint/2010/main" val="221292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fontScale="90000"/>
          </a:bodyPr>
          <a:lstStyle/>
          <a:p>
            <a:r>
              <a:rPr lang="en-US" dirty="0"/>
              <a:t>Questions can k</a:t>
            </a:r>
            <a:r>
              <a:rPr lang="en-US" sz="4400" dirty="0"/>
              <a:t>eep the person talking…</a:t>
            </a:r>
          </a:p>
        </p:txBody>
      </p:sp>
      <p:sp>
        <p:nvSpPr>
          <p:cNvPr id="3" name="Content Placeholder 2"/>
          <p:cNvSpPr>
            <a:spLocks noGrp="1"/>
          </p:cNvSpPr>
          <p:nvPr>
            <p:ph idx="1"/>
          </p:nvPr>
        </p:nvSpPr>
        <p:spPr/>
        <p:txBody>
          <a:bodyPr>
            <a:normAutofit fontScale="92500" lnSpcReduction="10000"/>
          </a:bodyPr>
          <a:lstStyle/>
          <a:p>
            <a:pPr>
              <a:defRPr/>
            </a:pPr>
            <a:r>
              <a:rPr lang="en-US" sz="2800" dirty="0">
                <a:ea typeface="+mn-ea"/>
                <a:cs typeface="+mn-cs"/>
              </a:rPr>
              <a:t>Tell me about your drug use. </a:t>
            </a:r>
          </a:p>
          <a:p>
            <a:pPr>
              <a:defRPr/>
            </a:pPr>
            <a:endParaRPr lang="en-US" sz="2800" dirty="0">
              <a:ea typeface="+mn-ea"/>
              <a:cs typeface="+mn-cs"/>
            </a:endParaRPr>
          </a:p>
          <a:p>
            <a:pPr>
              <a:defRPr/>
            </a:pPr>
            <a:r>
              <a:rPr lang="en-US" sz="2800" dirty="0">
                <a:ea typeface="+mn-ea"/>
                <a:cs typeface="+mn-cs"/>
              </a:rPr>
              <a:t>What’s that like for you? </a:t>
            </a:r>
          </a:p>
          <a:p>
            <a:pPr>
              <a:defRPr/>
            </a:pPr>
            <a:endParaRPr lang="en-US" sz="2800" dirty="0">
              <a:ea typeface="+mn-ea"/>
              <a:cs typeface="+mn-cs"/>
            </a:endParaRPr>
          </a:p>
          <a:p>
            <a:pPr>
              <a:defRPr/>
            </a:pPr>
            <a:r>
              <a:rPr lang="en-US" sz="2800" dirty="0">
                <a:ea typeface="+mn-ea"/>
                <a:cs typeface="+mn-cs"/>
              </a:rPr>
              <a:t>What was your life like before you started drinking? </a:t>
            </a:r>
          </a:p>
          <a:p>
            <a:pPr>
              <a:defRPr/>
            </a:pPr>
            <a:endParaRPr lang="en-US" sz="2800" dirty="0">
              <a:ea typeface="+mn-ea"/>
              <a:cs typeface="+mn-cs"/>
            </a:endParaRPr>
          </a:p>
          <a:p>
            <a:pPr>
              <a:defRPr/>
            </a:pPr>
            <a:r>
              <a:rPr lang="en-US" sz="2800" dirty="0">
                <a:ea typeface="+mn-ea"/>
                <a:cs typeface="+mn-cs"/>
              </a:rPr>
              <a:t>How do you want things to end up when you’re done with supervision? Where do you want to be? </a:t>
            </a:r>
          </a:p>
          <a:p>
            <a:pPr>
              <a:defRPr/>
            </a:pPr>
            <a:endParaRPr lang="en-US" sz="2800" dirty="0">
              <a:ea typeface="+mn-ea"/>
              <a:cs typeface="+mn-cs"/>
            </a:endParaRPr>
          </a:p>
          <a:p>
            <a:pPr>
              <a:defRPr/>
            </a:pPr>
            <a:r>
              <a:rPr lang="en-US" sz="2800" dirty="0">
                <a:ea typeface="+mn-ea"/>
                <a:cs typeface="+mn-cs"/>
              </a:rPr>
              <a:t>What other ideas do you have? What other ways can you protect yourself? </a:t>
            </a:r>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Autofit/>
          </a:bodyPr>
          <a:lstStyle/>
          <a:p>
            <a:r>
              <a:rPr lang="en-US" dirty="0"/>
              <a:t>Questions can encourage additional thought…</a:t>
            </a:r>
          </a:p>
        </p:txBody>
      </p:sp>
      <p:sp>
        <p:nvSpPr>
          <p:cNvPr id="3" name="Content Placeholder 2"/>
          <p:cNvSpPr>
            <a:spLocks noGrp="1"/>
          </p:cNvSpPr>
          <p:nvPr>
            <p:ph idx="1"/>
          </p:nvPr>
        </p:nvSpPr>
        <p:spPr/>
        <p:txBody>
          <a:bodyPr/>
          <a:lstStyle/>
          <a:p>
            <a:pPr>
              <a:defRPr/>
            </a:pPr>
            <a:r>
              <a:rPr lang="en-US" sz="2800" dirty="0">
                <a:ea typeface="+mn-ea"/>
                <a:cs typeface="+mn-cs"/>
              </a:rPr>
              <a:t>What concerns do you (does your wife, husband, girlfriend, etc.) have about your drinking? </a:t>
            </a:r>
          </a:p>
          <a:p>
            <a:pPr>
              <a:defRPr/>
            </a:pPr>
            <a:endParaRPr lang="en-US" sz="2800" dirty="0">
              <a:ea typeface="+mn-ea"/>
              <a:cs typeface="+mn-cs"/>
            </a:endParaRPr>
          </a:p>
          <a:p>
            <a:pPr>
              <a:defRPr/>
            </a:pPr>
            <a:r>
              <a:rPr lang="en-US" sz="2800" dirty="0">
                <a:ea typeface="+mn-ea"/>
                <a:cs typeface="+mn-cs"/>
              </a:rPr>
              <a:t>How has this caused trouble for you? </a:t>
            </a:r>
          </a:p>
          <a:p>
            <a:pPr marL="0" indent="0">
              <a:buNone/>
              <a:defRPr/>
            </a:pPr>
            <a:endParaRPr lang="en-US" sz="2800" dirty="0">
              <a:ea typeface="+mn-ea"/>
              <a:cs typeface="+mn-cs"/>
            </a:endParaRPr>
          </a:p>
          <a:p>
            <a:pPr>
              <a:defRPr/>
            </a:pPr>
            <a:r>
              <a:rPr lang="en-US" sz="2800" dirty="0">
                <a:ea typeface="+mn-ea"/>
                <a:cs typeface="+mn-cs"/>
              </a:rPr>
              <a:t>What is a downside </a:t>
            </a:r>
            <a:r>
              <a:rPr lang="en-US" sz="2800" dirty="0"/>
              <a:t>of you didn’t take you meds</a:t>
            </a:r>
            <a:r>
              <a:rPr lang="en-US" sz="2800" dirty="0">
                <a:ea typeface="+mn-ea"/>
                <a:cs typeface="+mn-cs"/>
              </a:rPr>
              <a:t>? </a:t>
            </a:r>
          </a:p>
          <a:p>
            <a:pPr>
              <a:defRPr/>
            </a:pPr>
            <a:endParaRPr lang="en-US" sz="2800" dirty="0">
              <a:ea typeface="+mn-ea"/>
              <a:cs typeface="+mn-cs"/>
            </a:endParaRPr>
          </a:p>
          <a:p>
            <a:pPr>
              <a:defRPr/>
            </a:pPr>
            <a:r>
              <a:rPr lang="en-US" sz="2800" dirty="0">
                <a:ea typeface="+mn-ea"/>
                <a:cs typeface="+mn-cs"/>
              </a:rPr>
              <a:t>If you did go ahead and finish the class, how would that make things better for you? </a:t>
            </a:r>
          </a:p>
          <a:p>
            <a:pPr>
              <a:defRPr/>
            </a:pPr>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r>
              <a:rPr lang="en-US" altLang="en-US" dirty="0"/>
              <a:t>Asking with Clients </a:t>
            </a:r>
            <a:br>
              <a:rPr lang="en-US" altLang="en-US" dirty="0"/>
            </a:br>
            <a:r>
              <a:rPr lang="en-US" altLang="en-US" dirty="0"/>
              <a:t>about their Medication Use</a:t>
            </a:r>
          </a:p>
        </p:txBody>
      </p:sp>
      <p:sp>
        <p:nvSpPr>
          <p:cNvPr id="113667" name="Rectangle 3"/>
          <p:cNvSpPr>
            <a:spLocks noGrp="1" noChangeArrowheads="1"/>
          </p:cNvSpPr>
          <p:nvPr>
            <p:ph idx="1"/>
          </p:nvPr>
        </p:nvSpPr>
        <p:spPr/>
        <p:txBody>
          <a:bodyPr>
            <a:normAutofit fontScale="92500" lnSpcReduction="10000"/>
          </a:bodyPr>
          <a:lstStyle/>
          <a:p>
            <a:pPr eaLnBrk="1" hangingPunct="1">
              <a:lnSpc>
                <a:spcPct val="90000"/>
              </a:lnSpc>
              <a:spcBef>
                <a:spcPct val="0"/>
              </a:spcBef>
              <a:spcAft>
                <a:spcPct val="100000"/>
              </a:spcAft>
            </a:pPr>
            <a:r>
              <a:rPr lang="en-US" altLang="en-US" dirty="0"/>
              <a:t>“How many doses have you missed?” </a:t>
            </a:r>
            <a:endParaRPr lang="es-MX" altLang="en-US" dirty="0"/>
          </a:p>
          <a:p>
            <a:pPr eaLnBrk="1" hangingPunct="1">
              <a:lnSpc>
                <a:spcPct val="90000"/>
              </a:lnSpc>
              <a:spcBef>
                <a:spcPct val="0"/>
              </a:spcBef>
              <a:spcAft>
                <a:spcPct val="100000"/>
              </a:spcAft>
            </a:pPr>
            <a:r>
              <a:rPr lang="en-US" altLang="en-US" dirty="0"/>
              <a:t>What differences have you noticed on days when you missed your medication</a:t>
            </a:r>
            <a:r>
              <a:rPr lang="es-MX" altLang="en-US" dirty="0"/>
              <a:t>?</a:t>
            </a:r>
          </a:p>
          <a:p>
            <a:pPr eaLnBrk="1" hangingPunct="1">
              <a:lnSpc>
                <a:spcPct val="90000"/>
              </a:lnSpc>
              <a:spcBef>
                <a:spcPct val="0"/>
              </a:spcBef>
              <a:spcAft>
                <a:spcPct val="100000"/>
              </a:spcAft>
            </a:pPr>
            <a:r>
              <a:rPr lang="es-MX" altLang="en-US" dirty="0" err="1"/>
              <a:t>What</a:t>
            </a:r>
            <a:r>
              <a:rPr lang="es-MX" altLang="en-US" dirty="0"/>
              <a:t> are </a:t>
            </a:r>
            <a:r>
              <a:rPr lang="es-MX" altLang="en-US" dirty="0" err="1"/>
              <a:t>the</a:t>
            </a:r>
            <a:r>
              <a:rPr lang="es-MX" altLang="en-US" dirty="0"/>
              <a:t> </a:t>
            </a:r>
            <a:r>
              <a:rPr lang="es-MX" altLang="en-US" dirty="0" err="1"/>
              <a:t>risks</a:t>
            </a:r>
            <a:r>
              <a:rPr lang="es-MX" altLang="en-US" dirty="0"/>
              <a:t> </a:t>
            </a:r>
            <a:r>
              <a:rPr lang="es-MX" altLang="en-US" dirty="0" err="1"/>
              <a:t>of</a:t>
            </a:r>
            <a:r>
              <a:rPr lang="es-MX" altLang="en-US" dirty="0"/>
              <a:t> </a:t>
            </a:r>
            <a:r>
              <a:rPr lang="es-MX" altLang="en-US" dirty="0" err="1"/>
              <a:t>missing</a:t>
            </a:r>
            <a:r>
              <a:rPr lang="es-MX" altLang="en-US" dirty="0"/>
              <a:t> </a:t>
            </a:r>
            <a:r>
              <a:rPr lang="es-MX" altLang="en-US" dirty="0" err="1"/>
              <a:t>your</a:t>
            </a:r>
            <a:r>
              <a:rPr lang="es-MX" altLang="en-US" dirty="0"/>
              <a:t> </a:t>
            </a:r>
            <a:r>
              <a:rPr lang="es-MX" altLang="en-US" dirty="0" err="1"/>
              <a:t>medication</a:t>
            </a:r>
            <a:r>
              <a:rPr lang="es-MX" altLang="en-US" dirty="0"/>
              <a:t>?</a:t>
            </a:r>
          </a:p>
          <a:p>
            <a:pPr eaLnBrk="1" hangingPunct="1">
              <a:lnSpc>
                <a:spcPct val="90000"/>
              </a:lnSpc>
              <a:spcBef>
                <a:spcPct val="0"/>
              </a:spcBef>
              <a:spcAft>
                <a:spcPct val="100000"/>
              </a:spcAft>
            </a:pPr>
            <a:r>
              <a:rPr lang="en-US" altLang="en-US" dirty="0"/>
              <a:t>How does missing the medication relate to any substance use relapse</a:t>
            </a:r>
            <a:r>
              <a:rPr lang="es-MX" altLang="en-US" dirty="0"/>
              <a:t>?</a:t>
            </a:r>
          </a:p>
          <a:p>
            <a:pPr eaLnBrk="1" hangingPunct="1">
              <a:lnSpc>
                <a:spcPct val="90000"/>
              </a:lnSpc>
              <a:spcBef>
                <a:spcPct val="0"/>
              </a:spcBef>
              <a:spcAft>
                <a:spcPct val="100000"/>
              </a:spcAft>
            </a:pPr>
            <a:r>
              <a:rPr lang="en-US" altLang="en-US" dirty="0"/>
              <a:t>“What are the reasons you missed the medication?”</a:t>
            </a:r>
          </a:p>
        </p:txBody>
      </p:sp>
    </p:spTree>
    <p:extLst>
      <p:ext uri="{BB962C8B-B14F-4D97-AF65-F5344CB8AC3E}">
        <p14:creationId xmlns:p14="http://schemas.microsoft.com/office/powerpoint/2010/main" val="292136282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Activity: Open-Ended Questions</a:t>
            </a:r>
          </a:p>
        </p:txBody>
      </p:sp>
      <p:sp>
        <p:nvSpPr>
          <p:cNvPr id="5" name="Content Placeholder 4"/>
          <p:cNvSpPr>
            <a:spLocks noGrp="1"/>
          </p:cNvSpPr>
          <p:nvPr>
            <p:ph idx="1"/>
          </p:nvPr>
        </p:nvSpPr>
        <p:spPr/>
        <p:txBody>
          <a:bodyPr/>
          <a:lstStyle/>
          <a:p>
            <a:r>
              <a:rPr lang="en-US" dirty="0"/>
              <a:t>Form pairs or small groups.</a:t>
            </a:r>
          </a:p>
          <a:p>
            <a:endParaRPr lang="en-US" dirty="0"/>
          </a:p>
          <a:p>
            <a:r>
              <a:rPr lang="en-US" dirty="0"/>
              <a:t>Write down a statement commonly made by clients. It can be about anything relevant to your agency.</a:t>
            </a:r>
          </a:p>
          <a:p>
            <a:endParaRPr lang="en-US" dirty="0"/>
          </a:p>
          <a:p>
            <a:r>
              <a:rPr lang="en-US" dirty="0"/>
              <a:t>As a group, develop 4 or 5 open-ended questions you could use to explore the situation.</a:t>
            </a:r>
          </a:p>
          <a:p>
            <a:endParaRPr lang="en-US" dirty="0"/>
          </a:p>
          <a:p>
            <a:endParaRPr lang="en-US" dirty="0"/>
          </a:p>
        </p:txBody>
      </p:sp>
    </p:spTree>
    <p:extLst>
      <p:ext uri="{BB962C8B-B14F-4D97-AF65-F5344CB8AC3E}">
        <p14:creationId xmlns:p14="http://schemas.microsoft.com/office/powerpoint/2010/main" val="3194969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p:cNvSpPr>
            <a:spLocks noGrp="1" noChangeArrowheads="1"/>
          </p:cNvSpPr>
          <p:nvPr>
            <p:ph type="title"/>
          </p:nvPr>
        </p:nvSpPr>
        <p:spPr/>
        <p:txBody>
          <a:bodyPr/>
          <a:lstStyle/>
          <a:p>
            <a:pPr>
              <a:defRPr/>
            </a:pPr>
            <a:r>
              <a:rPr lang="en-US" b="1" dirty="0">
                <a:solidFill>
                  <a:srgbClr val="FFC000"/>
                </a:solidFill>
                <a:latin typeface="Tahoma" charset="0"/>
              </a:rPr>
              <a:t>Core Skills: A</a:t>
            </a:r>
          </a:p>
        </p:txBody>
      </p:sp>
      <p:sp>
        <p:nvSpPr>
          <p:cNvPr id="21507" name="Rectangle 3"/>
          <p:cNvSpPr>
            <a:spLocks noGrp="1" noChangeArrowheads="1"/>
          </p:cNvSpPr>
          <p:nvPr>
            <p:ph idx="1"/>
          </p:nvPr>
        </p:nvSpPr>
        <p:spPr>
          <a:xfrm>
            <a:off x="228600" y="1295400"/>
            <a:ext cx="8686800" cy="4953000"/>
          </a:xfrm>
        </p:spPr>
        <p:txBody>
          <a:bodyPr/>
          <a:lstStyle/>
          <a:p>
            <a:pPr>
              <a:buClr>
                <a:srgbClr val="FFFF00"/>
              </a:buClr>
              <a:defRPr/>
            </a:pPr>
            <a:r>
              <a:rPr lang="en-US" sz="4800" b="1" dirty="0">
                <a:solidFill>
                  <a:srgbClr val="FFFFFF"/>
                </a:solidFill>
                <a:latin typeface="Tahoma" charset="0"/>
              </a:rPr>
              <a:t> </a:t>
            </a:r>
            <a:r>
              <a:rPr lang="en-US" sz="4800" b="1" dirty="0">
                <a:latin typeface="Tahoma" charset="0"/>
              </a:rPr>
              <a:t>O</a:t>
            </a:r>
            <a:r>
              <a:rPr lang="en-US" sz="3600" dirty="0">
                <a:effectLst/>
                <a:latin typeface="Tahoma" charset="0"/>
              </a:rPr>
              <a:t>pen-Ended Questions</a:t>
            </a:r>
          </a:p>
          <a:p>
            <a:pPr>
              <a:buClr>
                <a:srgbClr val="FFFF00"/>
              </a:buClr>
              <a:defRPr/>
            </a:pPr>
            <a:r>
              <a:rPr lang="en-US" sz="4800" b="1" dirty="0">
                <a:solidFill>
                  <a:srgbClr val="FFFFFF"/>
                </a:solidFill>
                <a:latin typeface="Tahoma" charset="0"/>
              </a:rPr>
              <a:t> </a:t>
            </a:r>
            <a:r>
              <a:rPr lang="en-US" sz="4800" b="1" dirty="0">
                <a:solidFill>
                  <a:srgbClr val="FFFF00"/>
                </a:solidFill>
                <a:latin typeface="Tahoma" charset="0"/>
              </a:rPr>
              <a:t>A</a:t>
            </a:r>
            <a:r>
              <a:rPr lang="en-US" sz="3600" dirty="0">
                <a:solidFill>
                  <a:srgbClr val="FFFF00"/>
                </a:solidFill>
                <a:effectLst/>
                <a:latin typeface="Tahoma" charset="0"/>
              </a:rPr>
              <a:t>ffirmations</a:t>
            </a:r>
          </a:p>
          <a:p>
            <a:pPr>
              <a:buClr>
                <a:srgbClr val="FFFF00"/>
              </a:buClr>
              <a:defRPr/>
            </a:pPr>
            <a:r>
              <a:rPr lang="en-US" sz="4800" b="1" dirty="0">
                <a:solidFill>
                  <a:srgbClr val="FFFFFF"/>
                </a:solidFill>
                <a:latin typeface="Tahoma" charset="0"/>
              </a:rPr>
              <a:t> R</a:t>
            </a:r>
            <a:r>
              <a:rPr lang="en-US" sz="3600" dirty="0">
                <a:solidFill>
                  <a:srgbClr val="FFFFFF"/>
                </a:solidFill>
                <a:effectLst/>
                <a:latin typeface="Tahoma" charset="0"/>
              </a:rPr>
              <a:t>eflective Listening</a:t>
            </a:r>
          </a:p>
          <a:p>
            <a:pPr>
              <a:buClr>
                <a:srgbClr val="FFFF00"/>
              </a:buClr>
              <a:defRPr/>
            </a:pPr>
            <a:r>
              <a:rPr lang="en-US" sz="4800" b="1" dirty="0">
                <a:solidFill>
                  <a:srgbClr val="FFFFFF"/>
                </a:solidFill>
                <a:effectLst/>
                <a:latin typeface="Tahoma" charset="0"/>
              </a:rPr>
              <a:t> </a:t>
            </a:r>
            <a:r>
              <a:rPr lang="en-US" sz="4800" b="1" dirty="0">
                <a:solidFill>
                  <a:srgbClr val="FFFFFF"/>
                </a:solidFill>
                <a:latin typeface="Tahoma" charset="0"/>
              </a:rPr>
              <a:t>S</a:t>
            </a:r>
            <a:r>
              <a:rPr lang="en-US" sz="3600" dirty="0">
                <a:solidFill>
                  <a:srgbClr val="FFFFFF"/>
                </a:solidFill>
                <a:effectLst/>
                <a:latin typeface="Tahoma" charset="0"/>
              </a:rPr>
              <a:t>ummarizing</a:t>
            </a:r>
          </a:p>
        </p:txBody>
      </p:sp>
      <p:pic>
        <p:nvPicPr>
          <p:cNvPr id="3074" name="Picture 2" descr="This is a photo of a boat with 8 people rowing the boat using oars." title="Picture of People Rowing a Boat Using Oa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465" b="6247"/>
          <a:stretch/>
        </p:blipFill>
        <p:spPr bwMode="auto">
          <a:xfrm>
            <a:off x="2" y="4836884"/>
            <a:ext cx="9155289" cy="1944916"/>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88780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DAAE-25DD-4921-9C90-965D1CB04B6A}"/>
              </a:ext>
            </a:extLst>
          </p:cNvPr>
          <p:cNvSpPr>
            <a:spLocks noGrp="1"/>
          </p:cNvSpPr>
          <p:nvPr>
            <p:ph type="title"/>
          </p:nvPr>
        </p:nvSpPr>
        <p:spPr/>
        <p:txBody>
          <a:bodyPr/>
          <a:lstStyle/>
          <a:p>
            <a:r>
              <a:rPr lang="en-US" dirty="0"/>
              <a:t>Learning Objectives</a:t>
            </a:r>
          </a:p>
        </p:txBody>
      </p:sp>
      <p:sp>
        <p:nvSpPr>
          <p:cNvPr id="3" name="Text Box">
            <a:extLst>
              <a:ext uri="{FF2B5EF4-FFF2-40B4-BE49-F238E27FC236}">
                <a16:creationId xmlns:a16="http://schemas.microsoft.com/office/drawing/2014/main" id="{BF5B18D7-BCBD-4F7F-8979-09CDC893A64C}"/>
              </a:ext>
            </a:extLst>
          </p:cNvPr>
          <p:cNvSpPr>
            <a:spLocks noGrp="1"/>
          </p:cNvSpPr>
          <p:nvPr>
            <p:ph idx="1"/>
          </p:nvPr>
        </p:nvSpPr>
        <p:spPr/>
        <p:txBody>
          <a:bodyPr/>
          <a:lstStyle/>
          <a:p>
            <a:pPr marL="457200" lvl="0" indent="-457200">
              <a:buFont typeface="+mj-lt"/>
              <a:buAutoNum type="arabicPeriod"/>
            </a:pPr>
            <a:r>
              <a:rPr lang="en-US" sz="2400" dirty="0"/>
              <a:t>Describe the four (4) components of the spirit of Motivational Interviewing (MI), and why each is important to the effective application of MI.</a:t>
            </a:r>
          </a:p>
          <a:p>
            <a:pPr marL="457200" lvl="0" indent="-457200">
              <a:buFont typeface="+mj-lt"/>
              <a:buAutoNum type="arabicPeriod"/>
            </a:pPr>
            <a:r>
              <a:rPr lang="en-US" sz="2400" dirty="0"/>
              <a:t>Explain the rationale for using MI skills in HIV treatment settings.</a:t>
            </a:r>
          </a:p>
          <a:p>
            <a:pPr marL="457200" lvl="0" indent="-457200">
              <a:buFont typeface="+mj-lt"/>
              <a:buAutoNum type="arabicPeriod"/>
            </a:pPr>
            <a:r>
              <a:rPr lang="en-US" sz="2400" dirty="0"/>
              <a:t>Define at least three (3) key principles of MI that that can be utilized in conversations with clients.</a:t>
            </a:r>
          </a:p>
          <a:p>
            <a:pPr marL="457200" lvl="0" indent="-457200">
              <a:buFont typeface="+mj-lt"/>
              <a:buAutoNum type="arabicPeriod"/>
            </a:pPr>
            <a:r>
              <a:rPr lang="en-US" sz="2400" dirty="0"/>
              <a:t>Describe the importance of active listening before problem-solving solutions for the client.</a:t>
            </a:r>
          </a:p>
          <a:p>
            <a:pPr marL="457200" lvl="0" indent="-457200">
              <a:buFont typeface="+mj-lt"/>
              <a:buAutoNum type="arabicPeriod"/>
            </a:pPr>
            <a:r>
              <a:rPr lang="en-US" sz="2400" dirty="0"/>
              <a:t>Describe and demonstrate the effective delivery of at least three (3) MI micro-skills that can be used to help increase readiness for change.</a:t>
            </a:r>
          </a:p>
          <a:p>
            <a:pPr marL="457200" indent="-457200">
              <a:buFont typeface="+mj-lt"/>
              <a:buAutoNum type="arabicPeriod"/>
            </a:pPr>
            <a:endParaRPr lang="en-US" sz="2400" dirty="0"/>
          </a:p>
        </p:txBody>
      </p:sp>
    </p:spTree>
    <p:extLst>
      <p:ext uri="{BB962C8B-B14F-4D97-AF65-F5344CB8AC3E}">
        <p14:creationId xmlns:p14="http://schemas.microsoft.com/office/powerpoint/2010/main" val="745355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a:t>Affirmations</a:t>
            </a:r>
          </a:p>
        </p:txBody>
      </p:sp>
      <p:sp>
        <p:nvSpPr>
          <p:cNvPr id="64515" name="Rectangle 3"/>
          <p:cNvSpPr>
            <a:spLocks noGrp="1" noChangeArrowheads="1"/>
          </p:cNvSpPr>
          <p:nvPr>
            <p:ph sz="half" idx="1"/>
          </p:nvPr>
        </p:nvSpPr>
        <p:spPr>
          <a:xfrm>
            <a:off x="76200" y="1600200"/>
            <a:ext cx="5905500" cy="4800600"/>
          </a:xfrm>
        </p:spPr>
        <p:txBody>
          <a:bodyPr/>
          <a:lstStyle/>
          <a:p>
            <a:pPr eaLnBrk="1" hangingPunct="1"/>
            <a:r>
              <a:rPr lang="en-US" i="1" dirty="0">
                <a:solidFill>
                  <a:srgbClr val="FFFFFF"/>
                </a:solidFill>
              </a:rPr>
              <a:t>Catch them doing something right!</a:t>
            </a:r>
          </a:p>
          <a:p>
            <a:pPr eaLnBrk="1" hangingPunct="1"/>
            <a:r>
              <a:rPr lang="en-US" dirty="0"/>
              <a:t>Highlight the clients skills, strengths, or efforts they are making</a:t>
            </a:r>
          </a:p>
          <a:p>
            <a:pPr eaLnBrk="1" hangingPunct="1"/>
            <a:r>
              <a:rPr lang="en-US" dirty="0"/>
              <a:t>Affirmations help to:</a:t>
            </a:r>
          </a:p>
          <a:p>
            <a:pPr lvl="1" eaLnBrk="1" hangingPunct="1"/>
            <a:r>
              <a:rPr lang="en-US" dirty="0">
                <a:solidFill>
                  <a:srgbClr val="FFFFFF"/>
                </a:solidFill>
              </a:rPr>
              <a:t>Support person’s persistence</a:t>
            </a:r>
          </a:p>
          <a:p>
            <a:pPr lvl="1" eaLnBrk="1" hangingPunct="1"/>
            <a:r>
              <a:rPr lang="en-US" dirty="0">
                <a:solidFill>
                  <a:srgbClr val="FFFFFF"/>
                </a:solidFill>
              </a:rPr>
              <a:t>Recognize effort</a:t>
            </a:r>
          </a:p>
          <a:p>
            <a:pPr lvl="1" eaLnBrk="1" hangingPunct="1"/>
            <a:r>
              <a:rPr lang="en-US" dirty="0">
                <a:solidFill>
                  <a:srgbClr val="FFFFFF"/>
                </a:solidFill>
              </a:rPr>
              <a:t>Assist person in seeing positives</a:t>
            </a:r>
          </a:p>
          <a:p>
            <a:pPr lvl="1" eaLnBrk="1" hangingPunct="1"/>
            <a:r>
              <a:rPr lang="en-US" dirty="0">
                <a:solidFill>
                  <a:srgbClr val="FFFFFF"/>
                </a:solidFill>
              </a:rPr>
              <a:t>Support individual’s strengths</a:t>
            </a:r>
          </a:p>
          <a:p>
            <a:pPr lvl="1" eaLnBrk="1" hangingPunct="1"/>
            <a:r>
              <a:rPr lang="en-US" dirty="0">
                <a:solidFill>
                  <a:srgbClr val="FFFFFF"/>
                </a:solidFill>
              </a:rPr>
              <a:t>Support their confidence</a:t>
            </a:r>
          </a:p>
        </p:txBody>
      </p:sp>
      <p:pic>
        <p:nvPicPr>
          <p:cNvPr id="3" name="Content Placeholder 2" descr="Image of the phrase &quot;Well Done!&quot; with a yellow light bulb to the left" title="Well Don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38800" y="3048000"/>
            <a:ext cx="3333593" cy="2222686"/>
          </a:xfrm>
          <a:effectLst>
            <a:softEdge rad="63500"/>
          </a:effectLst>
        </p:spPr>
      </p:pic>
    </p:spTree>
    <p:extLst>
      <p:ext uri="{BB962C8B-B14F-4D97-AF65-F5344CB8AC3E}">
        <p14:creationId xmlns:p14="http://schemas.microsoft.com/office/powerpoint/2010/main" val="287194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51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51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51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5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Affirmations are Positive Reinforcement</a:t>
            </a:r>
          </a:p>
        </p:txBody>
      </p:sp>
      <p:sp>
        <p:nvSpPr>
          <p:cNvPr id="3" name="Content Placeholder 2"/>
          <p:cNvSpPr>
            <a:spLocks noGrp="1"/>
          </p:cNvSpPr>
          <p:nvPr>
            <p:ph idx="1"/>
          </p:nvPr>
        </p:nvSpPr>
        <p:spPr/>
        <p:txBody>
          <a:bodyPr/>
          <a:lstStyle/>
          <a:p>
            <a:r>
              <a:rPr lang="en-US" dirty="0"/>
              <a:t>Supports and promotes confidence and    self-efficacy</a:t>
            </a:r>
          </a:p>
          <a:p>
            <a:r>
              <a:rPr lang="en-US" dirty="0"/>
              <a:t>Acknowledges client’s challenges</a:t>
            </a:r>
          </a:p>
          <a:p>
            <a:r>
              <a:rPr lang="en-US" dirty="0"/>
              <a:t>Validates client's experiences and feelings</a:t>
            </a:r>
          </a:p>
          <a:p>
            <a:r>
              <a:rPr lang="en-US" dirty="0"/>
              <a:t>Reinforcing successes reduces discouragement &amp; hopelessness</a:t>
            </a:r>
          </a:p>
          <a:p>
            <a:r>
              <a:rPr lang="en-US" u="sng" dirty="0"/>
              <a:t>They must be authentic</a:t>
            </a:r>
          </a:p>
          <a:p>
            <a:endParaRPr lang="en-US" dirty="0"/>
          </a:p>
        </p:txBody>
      </p:sp>
    </p:spTree>
    <p:extLst>
      <p:ext uri="{BB962C8B-B14F-4D97-AF65-F5344CB8AC3E}">
        <p14:creationId xmlns:p14="http://schemas.microsoft.com/office/powerpoint/2010/main" val="1380904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68610" name="Title 1"/>
          <p:cNvSpPr>
            <a:spLocks noGrp="1"/>
          </p:cNvSpPr>
          <p:nvPr>
            <p:ph type="title"/>
          </p:nvPr>
        </p:nvSpPr>
        <p:spPr/>
        <p:txBody>
          <a:bodyPr>
            <a:noAutofit/>
          </a:bodyPr>
          <a:lstStyle/>
          <a:p>
            <a:r>
              <a:rPr lang="en-US" sz="4000" dirty="0">
                <a:effectLst>
                  <a:outerShdw blurRad="38100" dist="38100" dir="2700000" algn="tl">
                    <a:srgbClr val="000000">
                      <a:alpha val="43137"/>
                    </a:srgbClr>
                  </a:outerShdw>
                </a:effectLst>
              </a:rPr>
              <a:t>Affirmations can Boost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Self-Efficacy</a:t>
            </a:r>
          </a:p>
        </p:txBody>
      </p:sp>
      <p:sp>
        <p:nvSpPr>
          <p:cNvPr id="3" name="Content Placeholder 2"/>
          <p:cNvSpPr>
            <a:spLocks noGrp="1"/>
          </p:cNvSpPr>
          <p:nvPr>
            <p:ph idx="1"/>
          </p:nvPr>
        </p:nvSpPr>
        <p:spPr/>
        <p:txBody>
          <a:bodyPr/>
          <a:lstStyle/>
          <a:p>
            <a:pPr>
              <a:spcAft>
                <a:spcPts val="600"/>
              </a:spcAft>
              <a:defRPr/>
            </a:pPr>
            <a:r>
              <a:rPr lang="en-US" sz="2800" dirty="0"/>
              <a:t>“Great job at cutting down on your smoking!”</a:t>
            </a:r>
          </a:p>
          <a:p>
            <a:pPr>
              <a:spcAft>
                <a:spcPts val="600"/>
              </a:spcAft>
              <a:defRPr/>
            </a:pPr>
            <a:r>
              <a:rPr lang="en-US" sz="2800" dirty="0">
                <a:ea typeface="+mn-ea"/>
                <a:cs typeface="+mn-cs"/>
              </a:rPr>
              <a:t>“It’s fantastic that you’re </a:t>
            </a:r>
            <a:r>
              <a:rPr lang="en-US" sz="2800" dirty="0"/>
              <a:t>working on improving your diet.”</a:t>
            </a:r>
            <a:endParaRPr lang="en-US" sz="2800" dirty="0">
              <a:ea typeface="+mn-ea"/>
              <a:cs typeface="+mn-cs"/>
            </a:endParaRPr>
          </a:p>
          <a:p>
            <a:pPr>
              <a:spcAft>
                <a:spcPts val="600"/>
              </a:spcAft>
              <a:defRPr/>
            </a:pPr>
            <a:r>
              <a:rPr lang="en-US" sz="2800" dirty="0">
                <a:ea typeface="+mn-ea"/>
                <a:cs typeface="+mn-cs"/>
              </a:rPr>
              <a:t>“You're strong and continue to keep trying to improve despite the challenges.”</a:t>
            </a:r>
          </a:p>
          <a:p>
            <a:pPr>
              <a:spcAft>
                <a:spcPts val="600"/>
              </a:spcAft>
              <a:defRPr/>
            </a:pPr>
            <a:r>
              <a:rPr lang="en-US" sz="2800" dirty="0"/>
              <a:t>“You’ve worked really hard to make sure you made it to your appointments this week!”</a:t>
            </a:r>
          </a:p>
          <a:p>
            <a:pPr>
              <a:spcAft>
                <a:spcPts val="600"/>
              </a:spcAft>
              <a:defRPr/>
            </a:pPr>
            <a:r>
              <a:rPr lang="en-US" sz="2800" dirty="0"/>
              <a:t>“You’ve done great work at taking your medications consistently and making it work for you!”</a:t>
            </a:r>
            <a:endParaRPr lang="en-US" dirty="0"/>
          </a:p>
        </p:txBody>
      </p:sp>
    </p:spTree>
    <p:extLst>
      <p:ext uri="{BB962C8B-B14F-4D97-AF65-F5344CB8AC3E}">
        <p14:creationId xmlns:p14="http://schemas.microsoft.com/office/powerpoint/2010/main" val="18695998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questions to guide you…</a:t>
            </a:r>
          </a:p>
        </p:txBody>
      </p:sp>
      <p:sp>
        <p:nvSpPr>
          <p:cNvPr id="3" name="Content Placeholder 2"/>
          <p:cNvSpPr>
            <a:spLocks noGrp="1"/>
          </p:cNvSpPr>
          <p:nvPr>
            <p:ph idx="1"/>
          </p:nvPr>
        </p:nvSpPr>
        <p:spPr/>
        <p:txBody>
          <a:bodyPr/>
          <a:lstStyle/>
          <a:p>
            <a:r>
              <a:rPr lang="en-US" dirty="0">
                <a:solidFill>
                  <a:srgbClr val="FFFFFF"/>
                </a:solidFill>
              </a:rPr>
              <a:t>What successes, even little ones, have you had in the past?</a:t>
            </a:r>
          </a:p>
          <a:p>
            <a:pPr marL="0" indent="0">
              <a:buNone/>
            </a:pPr>
            <a:endParaRPr lang="en-US" dirty="0">
              <a:solidFill>
                <a:srgbClr val="FFFFFF"/>
              </a:solidFill>
            </a:endParaRPr>
          </a:p>
          <a:p>
            <a:r>
              <a:rPr lang="en-US" dirty="0">
                <a:solidFill>
                  <a:srgbClr val="FFFFFF"/>
                </a:solidFill>
              </a:rPr>
              <a:t>If your best friend was describing your strengths, what would they say?</a:t>
            </a:r>
          </a:p>
          <a:p>
            <a:pPr marL="0" indent="0">
              <a:buNone/>
            </a:pPr>
            <a:endParaRPr lang="en-US" dirty="0">
              <a:solidFill>
                <a:srgbClr val="FFFFFF"/>
              </a:solidFill>
            </a:endParaRPr>
          </a:p>
          <a:p>
            <a:r>
              <a:rPr lang="en-US" dirty="0">
                <a:solidFill>
                  <a:srgbClr val="FFFFFF"/>
                </a:solidFill>
              </a:rPr>
              <a:t>What are the qualities that describe you when you’re at your best?</a:t>
            </a:r>
          </a:p>
        </p:txBody>
      </p:sp>
    </p:spTree>
    <p:extLst>
      <p:ext uri="{BB962C8B-B14F-4D97-AF65-F5344CB8AC3E}">
        <p14:creationId xmlns:p14="http://schemas.microsoft.com/office/powerpoint/2010/main" val="3468403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Autofit/>
          </a:bodyPr>
          <a:lstStyle/>
          <a:p>
            <a:r>
              <a:rPr lang="en-US" sz="3600" dirty="0">
                <a:effectLst>
                  <a:outerShdw blurRad="38100" dist="38100" dir="2700000" algn="tl">
                    <a:srgbClr val="000000">
                      <a:alpha val="43137"/>
                    </a:srgbClr>
                  </a:outerShdw>
                </a:effectLst>
              </a:rPr>
              <a:t>Affirmations reinforce something the person has done or intended to do…</a:t>
            </a:r>
          </a:p>
        </p:txBody>
      </p:sp>
      <p:sp>
        <p:nvSpPr>
          <p:cNvPr id="3" name="Content Placeholder 2"/>
          <p:cNvSpPr>
            <a:spLocks noGrp="1"/>
          </p:cNvSpPr>
          <p:nvPr>
            <p:ph idx="1"/>
          </p:nvPr>
        </p:nvSpPr>
        <p:spPr/>
        <p:txBody>
          <a:bodyPr/>
          <a:lstStyle/>
          <a:p>
            <a:pPr>
              <a:spcAft>
                <a:spcPts val="1800"/>
              </a:spcAft>
              <a:defRPr/>
            </a:pPr>
            <a:r>
              <a:rPr lang="en-US" sz="2800" dirty="0">
                <a:solidFill>
                  <a:srgbClr val="FFFFFF"/>
                </a:solidFill>
                <a:ea typeface="+mn-ea"/>
                <a:cs typeface="+mn-cs"/>
              </a:rPr>
              <a:t>Thanks for talking to me. I know it’s difficult to talk to a stranger about these things. </a:t>
            </a:r>
            <a:br>
              <a:rPr lang="en-US" sz="2800" dirty="0">
                <a:solidFill>
                  <a:srgbClr val="FFFFFF"/>
                </a:solidFill>
                <a:ea typeface="+mn-ea"/>
                <a:cs typeface="+mn-cs"/>
              </a:rPr>
            </a:br>
            <a:r>
              <a:rPr lang="en-US" sz="2800" dirty="0">
                <a:solidFill>
                  <a:srgbClr val="FFFFFF"/>
                </a:solidFill>
                <a:ea typeface="+mn-ea"/>
                <a:cs typeface="+mn-cs"/>
              </a:rPr>
              <a:t>You’re aware of what you need. </a:t>
            </a:r>
          </a:p>
          <a:p>
            <a:pPr>
              <a:spcAft>
                <a:spcPts val="1800"/>
              </a:spcAft>
              <a:defRPr/>
            </a:pPr>
            <a:r>
              <a:rPr lang="en-US" sz="2800" dirty="0">
                <a:solidFill>
                  <a:srgbClr val="FFFFFF"/>
                </a:solidFill>
                <a:ea typeface="+mn-ea"/>
                <a:cs typeface="+mn-cs"/>
              </a:rPr>
              <a:t>You’re surviving out here! That says a lot about your strength. </a:t>
            </a:r>
          </a:p>
          <a:p>
            <a:pPr>
              <a:spcAft>
                <a:spcPts val="1800"/>
              </a:spcAft>
              <a:defRPr/>
            </a:pPr>
            <a:r>
              <a:rPr lang="en-US" sz="2800" dirty="0">
                <a:solidFill>
                  <a:srgbClr val="FFFFFF"/>
                </a:solidFill>
                <a:ea typeface="+mn-ea"/>
                <a:cs typeface="+mn-cs"/>
              </a:rPr>
              <a:t>I know it took you a long time on the bus to get here today, and I really appreciate you making your appointment. </a:t>
            </a:r>
            <a:endParaRPr lang="en-US" dirty="0">
              <a:solidFill>
                <a:srgbClr val="FFFFFF"/>
              </a:solidFill>
            </a:endParaRPr>
          </a:p>
        </p:txBody>
      </p:sp>
    </p:spTree>
    <p:extLst>
      <p:ext uri="{BB962C8B-B14F-4D97-AF65-F5344CB8AC3E}">
        <p14:creationId xmlns:p14="http://schemas.microsoft.com/office/powerpoint/2010/main" val="404873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Autofit/>
          </a:bodyPr>
          <a:lstStyle/>
          <a:p>
            <a:r>
              <a:rPr lang="en-US" sz="4000" dirty="0">
                <a:effectLst>
                  <a:outerShdw blurRad="38100" dist="38100" dir="2700000" algn="tl">
                    <a:srgbClr val="000000">
                      <a:alpha val="43137"/>
                    </a:srgbClr>
                  </a:outerShdw>
                </a:effectLst>
              </a:rPr>
              <a:t>Call attention to something admirable or interesting…</a:t>
            </a:r>
          </a:p>
        </p:txBody>
      </p:sp>
      <p:sp>
        <p:nvSpPr>
          <p:cNvPr id="3" name="Content Placeholder 2"/>
          <p:cNvSpPr>
            <a:spLocks noGrp="1"/>
          </p:cNvSpPr>
          <p:nvPr>
            <p:ph idx="1"/>
          </p:nvPr>
        </p:nvSpPr>
        <p:spPr/>
        <p:txBody>
          <a:bodyPr/>
          <a:lstStyle/>
          <a:p>
            <a:pPr>
              <a:defRPr/>
            </a:pPr>
            <a:r>
              <a:rPr lang="en-US" sz="2800" dirty="0">
                <a:solidFill>
                  <a:srgbClr val="FFFFFF"/>
                </a:solidFill>
                <a:ea typeface="+mn-ea"/>
                <a:cs typeface="+mn-cs"/>
              </a:rPr>
              <a:t>You care a lot about your kids and want to make sure they’re safe. </a:t>
            </a:r>
          </a:p>
          <a:p>
            <a:pPr>
              <a:buNone/>
              <a:defRPr/>
            </a:pPr>
            <a:endParaRPr lang="en-US" sz="2800" dirty="0">
              <a:solidFill>
                <a:srgbClr val="FFFFFF"/>
              </a:solidFill>
              <a:ea typeface="+mn-ea"/>
              <a:cs typeface="+mn-cs"/>
            </a:endParaRPr>
          </a:p>
          <a:p>
            <a:pPr>
              <a:defRPr/>
            </a:pPr>
            <a:r>
              <a:rPr lang="en-US" sz="2800" dirty="0">
                <a:solidFill>
                  <a:srgbClr val="FFFFFF"/>
                </a:solidFill>
                <a:ea typeface="+mn-ea"/>
                <a:cs typeface="+mn-cs"/>
              </a:rPr>
              <a:t>You're strong, and worked really hard to get here!</a:t>
            </a:r>
          </a:p>
          <a:p>
            <a:pPr>
              <a:buNone/>
              <a:defRPr/>
            </a:pPr>
            <a:endParaRPr lang="en-US" sz="2800" dirty="0">
              <a:solidFill>
                <a:srgbClr val="FFFFFF"/>
              </a:solidFill>
              <a:ea typeface="+mn-ea"/>
              <a:cs typeface="+mn-cs"/>
            </a:endParaRPr>
          </a:p>
          <a:p>
            <a:pPr>
              <a:defRPr/>
            </a:pPr>
            <a:r>
              <a:rPr lang="en-US" sz="2800" dirty="0">
                <a:solidFill>
                  <a:srgbClr val="FFFFFF"/>
                </a:solidFill>
                <a:ea typeface="+mn-ea"/>
                <a:cs typeface="+mn-cs"/>
              </a:rPr>
              <a:t>You’re the kind of person who speaks up when something bothers you, and that’s a real strength.</a:t>
            </a:r>
          </a:p>
          <a:p>
            <a:pPr marL="0" indent="0">
              <a:buNone/>
              <a:defRPr/>
            </a:pPr>
            <a:endParaRPr lang="en-US" sz="2800" dirty="0">
              <a:solidFill>
                <a:srgbClr val="FFFFFF"/>
              </a:solidFill>
              <a:ea typeface="+mn-ea"/>
              <a:cs typeface="+mn-cs"/>
            </a:endParaRPr>
          </a:p>
          <a:p>
            <a:pPr>
              <a:defRPr/>
            </a:pPr>
            <a:r>
              <a:rPr lang="en-US" sz="2800" dirty="0">
                <a:solidFill>
                  <a:srgbClr val="FFFFFF"/>
                </a:solidFill>
                <a:ea typeface="+mn-ea"/>
                <a:cs typeface="+mn-cs"/>
              </a:rPr>
              <a:t>You are courageous! It’s hard to face all this. </a:t>
            </a:r>
          </a:p>
          <a:p>
            <a:pPr>
              <a:buNone/>
              <a:defRPr/>
            </a:pPr>
            <a:endParaRPr lang="en-US" sz="2800" dirty="0">
              <a:solidFill>
                <a:srgbClr val="FFFFFF"/>
              </a:solidFill>
              <a:ea typeface="+mn-ea"/>
              <a:cs typeface="+mn-cs"/>
            </a:endParaRPr>
          </a:p>
          <a:p>
            <a:pPr>
              <a:defRPr/>
            </a:pPr>
            <a:endParaRPr lang="en-US" dirty="0"/>
          </a:p>
        </p:txBody>
      </p:sp>
    </p:spTree>
    <p:extLst>
      <p:ext uri="{BB962C8B-B14F-4D97-AF65-F5344CB8AC3E}">
        <p14:creationId xmlns:p14="http://schemas.microsoft.com/office/powerpoint/2010/main" val="69464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amond(in)">
                                      <p:cBhvr>
                                        <p:cTn id="13" dur="500"/>
                                        <p:tgtEl>
                                          <p:spTgt spid="3">
                                            <p:txEl>
                                              <p:pRg st="4" end="4"/>
                                            </p:txEl>
                                          </p:spTgt>
                                        </p:tgtEl>
                                      </p:cBhvr>
                                    </p:animEffect>
                                  </p:childTnLst>
                                </p:cTn>
                              </p:par>
                              <p:par>
                                <p:cTn id="14" presetID="2" presetClass="entr" presetSubtype="4"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 calcmode="lin" valueType="num">
                                      <p:cBhvr additive="base">
                                        <p:cTn id="1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a:effectLst>
                  <a:outerShdw blurRad="38100" dist="38100" dir="2700000" algn="tl">
                    <a:srgbClr val="000000">
                      <a:alpha val="43137"/>
                    </a:srgbClr>
                  </a:outerShdw>
                </a:effectLst>
              </a:rPr>
              <a:t>Highlight their successes…</a:t>
            </a:r>
          </a:p>
        </p:txBody>
      </p:sp>
      <p:sp>
        <p:nvSpPr>
          <p:cNvPr id="3" name="Content Placeholder 2"/>
          <p:cNvSpPr>
            <a:spLocks noGrp="1"/>
          </p:cNvSpPr>
          <p:nvPr>
            <p:ph idx="1"/>
          </p:nvPr>
        </p:nvSpPr>
        <p:spPr/>
        <p:txBody>
          <a:bodyPr/>
          <a:lstStyle/>
          <a:p>
            <a:pPr>
              <a:defRPr/>
            </a:pPr>
            <a:r>
              <a:rPr lang="en-US" sz="2800" dirty="0">
                <a:solidFill>
                  <a:srgbClr val="FFFFFF"/>
                </a:solidFill>
                <a:ea typeface="+mn-ea"/>
                <a:cs typeface="+mn-cs"/>
              </a:rPr>
              <a:t>How did you do this? </a:t>
            </a:r>
          </a:p>
          <a:p>
            <a:pPr>
              <a:buNone/>
              <a:defRPr/>
            </a:pPr>
            <a:endParaRPr lang="en-US" sz="2800" dirty="0">
              <a:solidFill>
                <a:srgbClr val="FFFFFF"/>
              </a:solidFill>
              <a:ea typeface="+mn-ea"/>
              <a:cs typeface="+mn-cs"/>
            </a:endParaRPr>
          </a:p>
          <a:p>
            <a:pPr>
              <a:defRPr/>
            </a:pPr>
            <a:r>
              <a:rPr lang="en-US" sz="2800" dirty="0">
                <a:solidFill>
                  <a:srgbClr val="FFFFFF"/>
                </a:solidFill>
                <a:ea typeface="+mn-ea"/>
                <a:cs typeface="+mn-cs"/>
              </a:rPr>
              <a:t>How did you know that would work? </a:t>
            </a:r>
          </a:p>
          <a:p>
            <a:pPr>
              <a:buNone/>
              <a:defRPr/>
            </a:pPr>
            <a:endParaRPr lang="en-US" sz="2800" dirty="0">
              <a:solidFill>
                <a:srgbClr val="FFFFFF"/>
              </a:solidFill>
              <a:ea typeface="+mn-ea"/>
              <a:cs typeface="+mn-cs"/>
            </a:endParaRPr>
          </a:p>
          <a:p>
            <a:pPr>
              <a:defRPr/>
            </a:pPr>
            <a:r>
              <a:rPr lang="en-US" sz="2800" dirty="0">
                <a:solidFill>
                  <a:srgbClr val="FFFFFF"/>
                </a:solidFill>
                <a:ea typeface="+mn-ea"/>
                <a:cs typeface="+mn-cs"/>
              </a:rPr>
              <a:t>You know, a lot of people on parole have a hard time following the rules, but you have really found a way to make this happen.  </a:t>
            </a:r>
            <a:r>
              <a:rPr lang="en-US" sz="2800" dirty="0">
                <a:ea typeface="+mn-ea"/>
                <a:cs typeface="+mn-cs"/>
              </a:rPr>
              <a:t>How did you manage to do all that? </a:t>
            </a:r>
          </a:p>
          <a:p>
            <a:pPr>
              <a:defRPr/>
            </a:pPr>
            <a:endParaRPr lang="en-US" dirty="0"/>
          </a:p>
        </p:txBody>
      </p:sp>
    </p:spTree>
    <p:extLst>
      <p:ext uri="{BB962C8B-B14F-4D97-AF65-F5344CB8AC3E}">
        <p14:creationId xmlns:p14="http://schemas.microsoft.com/office/powerpoint/2010/main" val="176574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Affirmations Thoughtfully</a:t>
            </a:r>
          </a:p>
        </p:txBody>
      </p:sp>
      <p:sp>
        <p:nvSpPr>
          <p:cNvPr id="3" name="Content Placeholder 2"/>
          <p:cNvSpPr>
            <a:spLocks noGrp="1"/>
          </p:cNvSpPr>
          <p:nvPr>
            <p:ph idx="1"/>
          </p:nvPr>
        </p:nvSpPr>
        <p:spPr/>
        <p:txBody>
          <a:bodyPr/>
          <a:lstStyle/>
          <a:p>
            <a:r>
              <a:rPr lang="en-US" sz="3600" dirty="0"/>
              <a:t>Praise and cheerleading is not MI </a:t>
            </a:r>
          </a:p>
          <a:p>
            <a:r>
              <a:rPr lang="en-US" sz="3600" dirty="0"/>
              <a:t>Carefully think about using affirmations – do not use liberally</a:t>
            </a:r>
          </a:p>
          <a:p>
            <a:pPr lvl="1"/>
            <a:r>
              <a:rPr lang="en-US" sz="3200" dirty="0"/>
              <a:t>Can be a roadblock and stop the conversation</a:t>
            </a:r>
          </a:p>
          <a:p>
            <a:r>
              <a:rPr lang="en-US" sz="3600" dirty="0"/>
              <a:t>Use specific, concrete affirmations based on strengths or efforts made</a:t>
            </a:r>
          </a:p>
        </p:txBody>
      </p:sp>
    </p:spTree>
    <p:extLst>
      <p:ext uri="{BB962C8B-B14F-4D97-AF65-F5344CB8AC3E}">
        <p14:creationId xmlns:p14="http://schemas.microsoft.com/office/powerpoint/2010/main" val="3162265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Identifying Strengths</a:t>
            </a:r>
          </a:p>
        </p:txBody>
      </p:sp>
      <p:sp>
        <p:nvSpPr>
          <p:cNvPr id="3" name="Content Placeholder 2"/>
          <p:cNvSpPr>
            <a:spLocks noGrp="1"/>
          </p:cNvSpPr>
          <p:nvPr>
            <p:ph idx="1"/>
          </p:nvPr>
        </p:nvSpPr>
        <p:spPr/>
        <p:txBody>
          <a:bodyPr>
            <a:noAutofit/>
          </a:bodyPr>
          <a:lstStyle/>
          <a:p>
            <a:pPr marL="0" indent="0">
              <a:lnSpc>
                <a:spcPct val="100000"/>
              </a:lnSpc>
              <a:spcBef>
                <a:spcPts val="225"/>
              </a:spcBef>
              <a:buNone/>
            </a:pPr>
            <a:r>
              <a:rPr lang="en-US" sz="2000" dirty="0"/>
              <a:t>You’re meeting with a 36 year-old male who was recently diagnosed with HIV. During your assessment, you discover that your client has a two year-old child and is recently estranged from the child’s mother. The client states that the child’s mother found out that your client was regularly engaging in unprotected sex with men who he would meet at bars and clubs or using hook-up apps. </a:t>
            </a:r>
          </a:p>
          <a:p>
            <a:pPr marL="0" indent="0">
              <a:lnSpc>
                <a:spcPct val="100000"/>
              </a:lnSpc>
              <a:spcBef>
                <a:spcPts val="225"/>
              </a:spcBef>
              <a:buNone/>
            </a:pPr>
            <a:endParaRPr lang="en-US" sz="2000" dirty="0"/>
          </a:p>
          <a:p>
            <a:pPr marL="0" indent="0">
              <a:lnSpc>
                <a:spcPct val="100000"/>
              </a:lnSpc>
              <a:spcBef>
                <a:spcPts val="225"/>
              </a:spcBef>
              <a:buNone/>
            </a:pPr>
            <a:r>
              <a:rPr lang="en-US" sz="2000" dirty="0"/>
              <a:t>When asked about the estrangement and potential for risk based on his behaviors, the client states, “She just needs to relax. If she would just do her job and take care of the kid like she’s supposed to, everything would be fine.” When asked about on-going substance use, the client states that he uses alcohol and marijuana nearly daily and has “on occasion” done cocaine and meth while clubbing and injected heroin “once or twice if someone has it” in the past six months. He feels he doesn’t require any health interventions.  </a:t>
            </a:r>
          </a:p>
        </p:txBody>
      </p:sp>
    </p:spTree>
    <p:extLst>
      <p:ext uri="{BB962C8B-B14F-4D97-AF65-F5344CB8AC3E}">
        <p14:creationId xmlns:p14="http://schemas.microsoft.com/office/powerpoint/2010/main" val="38014522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b="1" dirty="0">
                <a:solidFill>
                  <a:srgbClr val="FFC000"/>
                </a:solidFill>
                <a:latin typeface="Tahoma" charset="0"/>
              </a:rPr>
              <a:t>Core Skills: R</a:t>
            </a:r>
          </a:p>
        </p:txBody>
      </p:sp>
      <p:sp>
        <p:nvSpPr>
          <p:cNvPr id="21507" name="Rectangle 3"/>
          <p:cNvSpPr>
            <a:spLocks noGrp="1" noChangeArrowheads="1"/>
          </p:cNvSpPr>
          <p:nvPr>
            <p:ph idx="1"/>
          </p:nvPr>
        </p:nvSpPr>
        <p:spPr>
          <a:xfrm>
            <a:off x="228600" y="1295400"/>
            <a:ext cx="8686800" cy="4953000"/>
          </a:xfrm>
        </p:spPr>
        <p:txBody>
          <a:bodyPr/>
          <a:lstStyle/>
          <a:p>
            <a:pPr>
              <a:buClr>
                <a:srgbClr val="FFFF00"/>
              </a:buClr>
              <a:defRPr/>
            </a:pPr>
            <a:r>
              <a:rPr lang="en-US" sz="4800" b="1" dirty="0">
                <a:solidFill>
                  <a:srgbClr val="FFFFFF"/>
                </a:solidFill>
                <a:latin typeface="Tahoma" charset="0"/>
              </a:rPr>
              <a:t> </a:t>
            </a:r>
            <a:r>
              <a:rPr lang="en-US" sz="4800" b="1" dirty="0">
                <a:latin typeface="Tahoma" charset="0"/>
              </a:rPr>
              <a:t>O</a:t>
            </a:r>
            <a:r>
              <a:rPr lang="en-US" sz="3600" dirty="0">
                <a:effectLst/>
                <a:latin typeface="Tahoma" charset="0"/>
              </a:rPr>
              <a:t>pen-Ended Questions</a:t>
            </a:r>
          </a:p>
          <a:p>
            <a:pPr>
              <a:buClr>
                <a:srgbClr val="FFFF00"/>
              </a:buClr>
              <a:defRPr/>
            </a:pPr>
            <a:r>
              <a:rPr lang="en-US" sz="4800" b="1" dirty="0">
                <a:solidFill>
                  <a:srgbClr val="FFFFFF"/>
                </a:solidFill>
                <a:latin typeface="Tahoma" charset="0"/>
              </a:rPr>
              <a:t> </a:t>
            </a:r>
            <a:r>
              <a:rPr lang="en-US" sz="4800" b="1" dirty="0">
                <a:latin typeface="Tahoma" charset="0"/>
              </a:rPr>
              <a:t>A</a:t>
            </a:r>
            <a:r>
              <a:rPr lang="en-US" sz="3600" dirty="0">
                <a:effectLst/>
                <a:latin typeface="Tahoma" charset="0"/>
              </a:rPr>
              <a:t>ffirmations</a:t>
            </a:r>
          </a:p>
          <a:p>
            <a:pPr>
              <a:buClr>
                <a:srgbClr val="FFFF00"/>
              </a:buClr>
              <a:defRPr/>
            </a:pPr>
            <a:r>
              <a:rPr lang="en-US" sz="4800" b="1" dirty="0">
                <a:solidFill>
                  <a:srgbClr val="FFFFFF"/>
                </a:solidFill>
                <a:latin typeface="Tahoma" charset="0"/>
              </a:rPr>
              <a:t> </a:t>
            </a:r>
            <a:r>
              <a:rPr lang="en-US" sz="4800" b="1" dirty="0">
                <a:solidFill>
                  <a:srgbClr val="FFFF00"/>
                </a:solidFill>
                <a:latin typeface="Tahoma" charset="0"/>
              </a:rPr>
              <a:t>R</a:t>
            </a:r>
            <a:r>
              <a:rPr lang="en-US" sz="3600" dirty="0">
                <a:solidFill>
                  <a:srgbClr val="FFFF00"/>
                </a:solidFill>
                <a:effectLst/>
                <a:latin typeface="Tahoma" charset="0"/>
              </a:rPr>
              <a:t>eflective Listening</a:t>
            </a:r>
          </a:p>
          <a:p>
            <a:pPr>
              <a:buClr>
                <a:srgbClr val="FFFF00"/>
              </a:buClr>
              <a:defRPr/>
            </a:pPr>
            <a:r>
              <a:rPr lang="en-US" sz="4800" b="1" dirty="0">
                <a:solidFill>
                  <a:srgbClr val="FFFFFF"/>
                </a:solidFill>
                <a:effectLst/>
                <a:latin typeface="Tahoma" charset="0"/>
              </a:rPr>
              <a:t> </a:t>
            </a:r>
            <a:r>
              <a:rPr lang="en-US" sz="4800" b="1" dirty="0">
                <a:solidFill>
                  <a:srgbClr val="FFFFFF"/>
                </a:solidFill>
                <a:latin typeface="Tahoma" charset="0"/>
              </a:rPr>
              <a:t>S</a:t>
            </a:r>
            <a:r>
              <a:rPr lang="en-US" sz="3600" dirty="0">
                <a:solidFill>
                  <a:srgbClr val="FFFFFF"/>
                </a:solidFill>
                <a:effectLst/>
                <a:latin typeface="Tahoma" charset="0"/>
              </a:rPr>
              <a:t>ummarizing</a:t>
            </a:r>
          </a:p>
        </p:txBody>
      </p:sp>
      <p:pic>
        <p:nvPicPr>
          <p:cNvPr id="3074" name="Picture 2" descr="This is a photo of a boat with 8 people rowing the boat using oars." title="Picture of People Rowing a Boat Using Oa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465" b="6247"/>
          <a:stretch/>
        </p:blipFill>
        <p:spPr bwMode="auto">
          <a:xfrm>
            <a:off x="2" y="4836884"/>
            <a:ext cx="9155289" cy="1944916"/>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3980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noChangeArrowheads="1"/>
          </p:cNvSpPr>
          <p:nvPr>
            <p:ph type="title"/>
          </p:nvPr>
        </p:nvSpPr>
        <p:spPr/>
        <p:txBody>
          <a:bodyPr/>
          <a:lstStyle/>
          <a:p>
            <a:pPr eaLnBrk="1" hangingPunct="1"/>
            <a:r>
              <a:rPr lang="en-US" altLang="en-US" sz="4000" dirty="0"/>
              <a:t>What is Motivation?</a:t>
            </a:r>
          </a:p>
        </p:txBody>
      </p:sp>
      <p:sp>
        <p:nvSpPr>
          <p:cNvPr id="2" name="Text Box">
            <a:extLst>
              <a:ext uri="{FF2B5EF4-FFF2-40B4-BE49-F238E27FC236}">
                <a16:creationId xmlns:a16="http://schemas.microsoft.com/office/drawing/2014/main" id="{7EDEE9B2-D6CB-4A9D-B9D4-90B90EFD183A}"/>
              </a:ext>
            </a:extLst>
          </p:cNvPr>
          <p:cNvSpPr>
            <a:spLocks noGrp="1"/>
          </p:cNvSpPr>
          <p:nvPr>
            <p:ph sz="half" idx="1"/>
          </p:nvPr>
        </p:nvSpPr>
        <p:spPr/>
        <p:txBody>
          <a:bodyPr/>
          <a:lstStyle/>
          <a:p>
            <a:pPr marL="0" indent="0" algn="ctr">
              <a:buNone/>
            </a:pPr>
            <a:endParaRPr lang="en-GB" altLang="en-US" sz="3600" dirty="0"/>
          </a:p>
          <a:p>
            <a:pPr marL="0" indent="0" algn="ctr">
              <a:buNone/>
            </a:pPr>
            <a:r>
              <a:rPr lang="en-GB" altLang="en-US" sz="3600" dirty="0"/>
              <a:t>What does </a:t>
            </a:r>
            <a:br>
              <a:rPr lang="en-GB" altLang="en-US" sz="3600" dirty="0"/>
            </a:br>
            <a:r>
              <a:rPr lang="en-GB" altLang="en-US" sz="3600" dirty="0"/>
              <a:t>“</a:t>
            </a:r>
            <a:r>
              <a:rPr lang="en-GB" altLang="en-US" sz="3600" dirty="0">
                <a:solidFill>
                  <a:srgbClr val="FFFF00"/>
                </a:solidFill>
              </a:rPr>
              <a:t>motivation</a:t>
            </a:r>
            <a:r>
              <a:rPr lang="en-GB" altLang="en-US" sz="3600" dirty="0"/>
              <a:t>” mean to you?</a:t>
            </a:r>
          </a:p>
          <a:p>
            <a:pPr marL="0" indent="0" algn="ctr">
              <a:buNone/>
            </a:pPr>
            <a:endParaRPr lang="en-GB" altLang="en-US" sz="3600" dirty="0"/>
          </a:p>
          <a:p>
            <a:pPr marL="0" indent="0" algn="ctr">
              <a:buNone/>
            </a:pPr>
            <a:r>
              <a:rPr lang="en-GB" altLang="en-US" sz="3600" dirty="0"/>
              <a:t>Where does it come from?</a:t>
            </a:r>
          </a:p>
          <a:p>
            <a:endParaRPr lang="en-US" sz="3600" dirty="0"/>
          </a:p>
        </p:txBody>
      </p:sp>
      <p:pic>
        <p:nvPicPr>
          <p:cNvPr id="4" name="Content Placeholder 3" descr="Image of five carrots with the word &quot;Motivation&quot; in a thought bubble to the left" title="Carrots"/>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68838" y="2727325"/>
            <a:ext cx="4267200" cy="2844800"/>
          </a:xfrm>
          <a:effectLst>
            <a:softEdge rad="63500"/>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z="4000" dirty="0"/>
              <a:t>Expressing Empathy through Reflective Listening</a:t>
            </a:r>
          </a:p>
        </p:txBody>
      </p:sp>
      <p:sp>
        <p:nvSpPr>
          <p:cNvPr id="55299" name="Content Placeholder 2"/>
          <p:cNvSpPr>
            <a:spLocks noGrp="1"/>
          </p:cNvSpPr>
          <p:nvPr>
            <p:ph idx="1"/>
          </p:nvPr>
        </p:nvSpPr>
        <p:spPr/>
        <p:txBody>
          <a:bodyPr/>
          <a:lstStyle/>
          <a:p>
            <a:pPr marL="609600" indent="-609600">
              <a:lnSpc>
                <a:spcPct val="105000"/>
              </a:lnSpc>
              <a:spcBef>
                <a:spcPct val="0"/>
              </a:spcBef>
              <a:spcAft>
                <a:spcPts val="600"/>
              </a:spcAft>
              <a:buFont typeface="Wingdings" pitchFamily="2" charset="2"/>
              <a:buNone/>
            </a:pPr>
            <a:r>
              <a:rPr lang="en-GB" altLang="en-US" dirty="0"/>
              <a:t>Reflective (“active”) listening is used to:</a:t>
            </a:r>
          </a:p>
          <a:p>
            <a:pPr marL="609600" indent="-609600">
              <a:lnSpc>
                <a:spcPct val="105000"/>
              </a:lnSpc>
              <a:spcBef>
                <a:spcPct val="0"/>
              </a:spcBef>
              <a:spcAft>
                <a:spcPts val="600"/>
              </a:spcAft>
              <a:buClr>
                <a:schemeClr val="folHlink"/>
              </a:buClr>
              <a:buSzPct val="70000"/>
            </a:pPr>
            <a:r>
              <a:rPr lang="en-GB" altLang="en-US" sz="2800" dirty="0"/>
              <a:t>Check out whether you really understood the client</a:t>
            </a:r>
          </a:p>
          <a:p>
            <a:pPr marL="609600" indent="-609600">
              <a:lnSpc>
                <a:spcPct val="105000"/>
              </a:lnSpc>
              <a:spcBef>
                <a:spcPct val="0"/>
              </a:spcBef>
              <a:spcAft>
                <a:spcPts val="600"/>
              </a:spcAft>
              <a:buClr>
                <a:schemeClr val="folHlink"/>
              </a:buClr>
              <a:buSzPct val="70000"/>
            </a:pPr>
            <a:r>
              <a:rPr lang="en-GB" altLang="en-US" sz="2800" dirty="0"/>
              <a:t>Highlight the client’s own motivation for change about substance use</a:t>
            </a:r>
          </a:p>
          <a:p>
            <a:pPr marL="609600" indent="-609600">
              <a:lnSpc>
                <a:spcPct val="105000"/>
              </a:lnSpc>
              <a:spcBef>
                <a:spcPct val="0"/>
              </a:spcBef>
              <a:spcAft>
                <a:spcPts val="600"/>
              </a:spcAft>
              <a:buClr>
                <a:schemeClr val="folHlink"/>
              </a:buClr>
              <a:buSzPct val="70000"/>
            </a:pPr>
            <a:r>
              <a:rPr lang="en-GB" altLang="en-US" sz="2800" dirty="0"/>
              <a:t>Steer the client toward a greater recognition of her or his problems and concerns, and </a:t>
            </a:r>
          </a:p>
          <a:p>
            <a:pPr marL="609600" indent="-609600">
              <a:lnSpc>
                <a:spcPct val="105000"/>
              </a:lnSpc>
              <a:spcBef>
                <a:spcPct val="0"/>
              </a:spcBef>
              <a:spcAft>
                <a:spcPts val="600"/>
              </a:spcAft>
              <a:buClr>
                <a:schemeClr val="folHlink"/>
              </a:buClr>
              <a:buSzPct val="70000"/>
            </a:pPr>
            <a:r>
              <a:rPr lang="en-GB" altLang="en-US" sz="2800" dirty="0"/>
              <a:t>Reinforce statements indicating that the client is thinking about change</a:t>
            </a:r>
            <a:endParaRPr lang="en-US" altLang="en-US" sz="2800" dirty="0"/>
          </a:p>
        </p:txBody>
      </p:sp>
    </p:spTree>
    <p:extLst>
      <p:ext uri="{BB962C8B-B14F-4D97-AF65-F5344CB8AC3E}">
        <p14:creationId xmlns:p14="http://schemas.microsoft.com/office/powerpoint/2010/main" val="239694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left)">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wipe(left)">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wipe(left)">
                                      <p:cBhvr>
                                        <p:cTn id="17" dur="500"/>
                                        <p:tgtEl>
                                          <p:spTgt spid="55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wipe(left)">
                                      <p:cBhvr>
                                        <p:cTn id="22" dur="500"/>
                                        <p:tgtEl>
                                          <p:spTgt spid="55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299">
                                            <p:txEl>
                                              <p:pRg st="4" end="4"/>
                                            </p:txEl>
                                          </p:spTgt>
                                        </p:tgtEl>
                                        <p:attrNameLst>
                                          <p:attrName>style.visibility</p:attrName>
                                        </p:attrNameLst>
                                      </p:cBhvr>
                                      <p:to>
                                        <p:strVal val="visible"/>
                                      </p:to>
                                    </p:set>
                                    <p:animEffect transition="in" filter="wipe(left)">
                                      <p:cBhvr>
                                        <p:cTn id="27"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Communication Cycle</a:t>
            </a:r>
          </a:p>
        </p:txBody>
      </p:sp>
      <p:graphicFrame>
        <p:nvGraphicFramePr>
          <p:cNvPr id="3" name="Diagram 2" descr="This diagram depicts the 4 components of communication. There is are 4 circles that are linked together with arrows. The first circle says &quot;What the client means&quot; with an arrow pointing to the second circle. The second circle says &quot;What the client actually says&quot; with a right arrow to the third circle. The third circle says &quot;What the clinican hears&quot; with an arrow to the fourth circle. The fourth circle says &quot;What the clinician thinks they heard&quot; with an arrow that goes back to the first circle, which says &quot;What the client means.&quot;" title="Communication Cycle Diagram"/>
          <p:cNvGraphicFramePr/>
          <p:nvPr>
            <p:extLst>
              <p:ext uri="{D42A27DB-BD31-4B8C-83A1-F6EECF244321}">
                <p14:modId xmlns:p14="http://schemas.microsoft.com/office/powerpoint/2010/main" val="2064500700"/>
              </p:ext>
            </p:extLst>
          </p:nvPr>
        </p:nvGraphicFramePr>
        <p:xfrm>
          <a:off x="914400" y="1600200"/>
          <a:ext cx="7315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5559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Reflective Listening</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We are trying to avoid listening for the purpose of diagnosing and fixing a problem.</a:t>
            </a:r>
          </a:p>
          <a:p>
            <a:pPr marL="0" indent="0" algn="ctr">
              <a:buNone/>
            </a:pPr>
            <a:endParaRPr lang="en-US" dirty="0"/>
          </a:p>
        </p:txBody>
      </p:sp>
    </p:spTree>
    <p:extLst>
      <p:ext uri="{BB962C8B-B14F-4D97-AF65-F5344CB8AC3E}">
        <p14:creationId xmlns:p14="http://schemas.microsoft.com/office/powerpoint/2010/main" val="3081823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It’s Not about the Nail</a:t>
            </a:r>
          </a:p>
        </p:txBody>
      </p:sp>
      <p:sp>
        <p:nvSpPr>
          <p:cNvPr id="3" name="Content Placeholder 2">
            <a:extLst>
              <a:ext uri="{FF2B5EF4-FFF2-40B4-BE49-F238E27FC236}">
                <a16:creationId xmlns:a16="http://schemas.microsoft.com/office/drawing/2014/main" id="{FE5F54AB-6AFE-2C5D-6362-1CC8F87255D1}"/>
              </a:ext>
            </a:extLst>
          </p:cNvPr>
          <p:cNvSpPr>
            <a:spLocks noGrp="1"/>
          </p:cNvSpPr>
          <p:nvPr>
            <p:ph idx="1"/>
          </p:nvPr>
        </p:nvSpPr>
        <p:spPr/>
        <p:txBody>
          <a:bodyPr/>
          <a:lstStyle/>
          <a:p>
            <a:pPr algn="ctr"/>
            <a:r>
              <a:rPr lang="en-US" dirty="0"/>
              <a:t>Insert Video 2</a:t>
            </a:r>
          </a:p>
        </p:txBody>
      </p:sp>
    </p:spTree>
    <p:extLst>
      <p:ext uri="{BB962C8B-B14F-4D97-AF65-F5344CB8AC3E}">
        <p14:creationId xmlns:p14="http://schemas.microsoft.com/office/powerpoint/2010/main" val="235604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rIns="45720" rtlCol="0">
            <a:no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t>Types of Reflective Statements</a:t>
            </a:r>
          </a:p>
        </p:txBody>
      </p:sp>
      <p:sp>
        <p:nvSpPr>
          <p:cNvPr id="3" name="Content Placeholder 2">
            <a:extLst>
              <a:ext uri="{FF2B5EF4-FFF2-40B4-BE49-F238E27FC236}">
                <a16:creationId xmlns:a16="http://schemas.microsoft.com/office/drawing/2014/main" id="{9357B9E0-30FB-4B63-90D4-5DBCB73A2283}"/>
              </a:ext>
            </a:extLst>
          </p:cNvPr>
          <p:cNvSpPr>
            <a:spLocks noGrp="1"/>
          </p:cNvSpPr>
          <p:nvPr>
            <p:ph idx="1"/>
          </p:nvPr>
        </p:nvSpPr>
        <p:spPr/>
        <p:txBody>
          <a:bodyPr/>
          <a:lstStyle/>
          <a:p>
            <a:pPr marL="519113" lvl="0" indent="-519113" eaLnBrk="1" fontAlgn="auto" hangingPunct="1">
              <a:spcBef>
                <a:spcPct val="0"/>
              </a:spcBef>
              <a:spcAft>
                <a:spcPts val="0"/>
              </a:spcAft>
              <a:buNone/>
              <a:defRPr/>
            </a:pPr>
            <a:r>
              <a:rPr lang="en-US" altLang="en-US" dirty="0">
                <a:latin typeface="Arial" charset="0"/>
                <a:cs typeface="Arial" charset="0"/>
              </a:rPr>
              <a:t>1.	Simple Reflection (repeat)</a:t>
            </a:r>
          </a:p>
          <a:p>
            <a:pPr marL="519113" lvl="0" indent="-519113" eaLnBrk="1" fontAlgn="auto" hangingPunct="1">
              <a:spcBef>
                <a:spcPct val="0"/>
              </a:spcBef>
              <a:spcAft>
                <a:spcPts val="0"/>
              </a:spcAft>
              <a:buNone/>
              <a:defRPr/>
            </a:pPr>
            <a:endParaRPr lang="en-US" altLang="en-US" dirty="0">
              <a:latin typeface="Arial" charset="0"/>
              <a:cs typeface="Arial" charset="0"/>
            </a:endParaRPr>
          </a:p>
          <a:p>
            <a:pPr marL="519113" lvl="0" indent="-519113" eaLnBrk="1" fontAlgn="auto" hangingPunct="1">
              <a:spcBef>
                <a:spcPct val="0"/>
              </a:spcBef>
              <a:spcAft>
                <a:spcPts val="0"/>
              </a:spcAft>
              <a:buFontTx/>
              <a:buAutoNum type="arabicPeriod" startAt="2"/>
              <a:defRPr/>
            </a:pPr>
            <a:r>
              <a:rPr lang="en-US" altLang="en-US" dirty="0">
                <a:latin typeface="Arial" charset="0"/>
                <a:cs typeface="Arial" charset="0"/>
              </a:rPr>
              <a:t>Complex  Reflection (making a guess as to underlying meaning)</a:t>
            </a:r>
          </a:p>
          <a:p>
            <a:pPr marL="519113" lvl="0" indent="-519113" eaLnBrk="1" fontAlgn="auto" hangingPunct="1">
              <a:spcBef>
                <a:spcPct val="0"/>
              </a:spcBef>
              <a:spcAft>
                <a:spcPts val="0"/>
              </a:spcAft>
              <a:buNone/>
              <a:defRPr/>
            </a:pPr>
            <a:endParaRPr lang="en-US" altLang="en-US" dirty="0">
              <a:latin typeface="Arial" charset="0"/>
              <a:cs typeface="Arial" charset="0"/>
            </a:endParaRPr>
          </a:p>
          <a:p>
            <a:pPr marL="519113" lvl="0" indent="-519113" eaLnBrk="1" fontAlgn="auto" hangingPunct="1">
              <a:spcBef>
                <a:spcPct val="0"/>
              </a:spcBef>
              <a:spcAft>
                <a:spcPts val="0"/>
              </a:spcAft>
              <a:buFontTx/>
              <a:buAutoNum type="arabicPeriod" startAt="3"/>
              <a:defRPr/>
            </a:pPr>
            <a:r>
              <a:rPr lang="en-US" altLang="en-US" dirty="0">
                <a:latin typeface="Arial" charset="0"/>
                <a:cs typeface="Arial" charset="0"/>
              </a:rPr>
              <a:t>Double-Sided Reflection </a:t>
            </a:r>
            <a:br>
              <a:rPr lang="en-US" altLang="en-US" dirty="0">
                <a:latin typeface="Arial" charset="0"/>
                <a:cs typeface="Arial" charset="0"/>
              </a:rPr>
            </a:br>
            <a:r>
              <a:rPr lang="en-US" altLang="en-US" dirty="0">
                <a:latin typeface="Arial" charset="0"/>
                <a:cs typeface="Arial" charset="0"/>
              </a:rPr>
              <a:t>(captures both sides of the </a:t>
            </a:r>
            <a:br>
              <a:rPr lang="en-US" altLang="en-US" dirty="0">
                <a:latin typeface="Arial" charset="0"/>
                <a:cs typeface="Arial" charset="0"/>
              </a:rPr>
            </a:br>
            <a:r>
              <a:rPr lang="en-US" altLang="en-US" dirty="0">
                <a:latin typeface="Arial" charset="0"/>
                <a:cs typeface="Arial" charset="0"/>
              </a:rPr>
              <a:t>ambivalence)</a:t>
            </a:r>
          </a:p>
        </p:txBody>
      </p:sp>
      <p:pic>
        <p:nvPicPr>
          <p:cNvPr id="56326" name="Picture 3" descr="Picture of an umbrella." title="Umbrell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35335"/>
          <a:stretch>
            <a:fillRect/>
          </a:stretch>
        </p:blipFill>
        <p:spPr bwMode="auto">
          <a:xfrm>
            <a:off x="6042025" y="3268663"/>
            <a:ext cx="3482975"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This picture is a mirror image/reflection of an umbrella." title="Umbrella Reflex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64149"/>
          <a:stretch>
            <a:fillRect/>
          </a:stretch>
        </p:blipFill>
        <p:spPr bwMode="auto">
          <a:xfrm>
            <a:off x="6042025" y="5538788"/>
            <a:ext cx="34829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175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en-US" altLang="en-US" dirty="0"/>
              <a:t>Simple Reflections</a:t>
            </a:r>
          </a:p>
        </p:txBody>
      </p:sp>
      <p:sp>
        <p:nvSpPr>
          <p:cNvPr id="29699" name="Rectangle 3"/>
          <p:cNvSpPr>
            <a:spLocks noGrp="1"/>
          </p:cNvSpPr>
          <p:nvPr>
            <p:ph idx="1"/>
          </p:nvPr>
        </p:nvSpPr>
        <p:spPr/>
        <p:txBody>
          <a:bodyPr>
            <a:normAutofit fontScale="92500" lnSpcReduction="10000"/>
          </a:bodyPr>
          <a:lstStyle/>
          <a:p>
            <a:pPr>
              <a:lnSpc>
                <a:spcPct val="90000"/>
              </a:lnSpc>
              <a:defRPr/>
            </a:pPr>
            <a:r>
              <a:rPr lang="en-US" dirty="0"/>
              <a:t>Stay very close to the speaker’s original words and meaning</a:t>
            </a:r>
          </a:p>
          <a:p>
            <a:pPr>
              <a:lnSpc>
                <a:spcPct val="90000"/>
              </a:lnSpc>
              <a:buFontTx/>
              <a:buNone/>
              <a:defRPr/>
            </a:pPr>
            <a:endParaRPr lang="en-US" dirty="0"/>
          </a:p>
          <a:p>
            <a:pPr>
              <a:lnSpc>
                <a:spcPct val="90000"/>
              </a:lnSpc>
              <a:defRPr/>
            </a:pPr>
            <a:r>
              <a:rPr lang="en-US" b="1" dirty="0"/>
              <a:t>Client:</a:t>
            </a:r>
            <a:r>
              <a:rPr lang="en-US" dirty="0"/>
              <a:t> Everybody out there is trying to make me confused.</a:t>
            </a:r>
          </a:p>
          <a:p>
            <a:pPr>
              <a:defRPr/>
            </a:pPr>
            <a:r>
              <a:rPr lang="en-US" sz="3000" b="1" dirty="0"/>
              <a:t> Clinician: </a:t>
            </a:r>
            <a:r>
              <a:rPr lang="en-US" sz="3000" dirty="0"/>
              <a:t>??</a:t>
            </a:r>
          </a:p>
          <a:p>
            <a:pPr>
              <a:defRPr/>
            </a:pPr>
            <a:endParaRPr lang="en-US" dirty="0"/>
          </a:p>
          <a:p>
            <a:pPr>
              <a:lnSpc>
                <a:spcPct val="90000"/>
              </a:lnSpc>
              <a:defRPr/>
            </a:pPr>
            <a:r>
              <a:rPr lang="en-US" b="1" dirty="0"/>
              <a:t>Client:</a:t>
            </a:r>
            <a:r>
              <a:rPr lang="en-US" dirty="0"/>
              <a:t> Usually when I get depressed, I just try to stay busy, and it eventually goes away. But this time…..I can’t seem to shake it.</a:t>
            </a:r>
          </a:p>
          <a:p>
            <a:pPr>
              <a:defRPr/>
            </a:pPr>
            <a:r>
              <a:rPr lang="en-US" sz="3000" b="1" dirty="0"/>
              <a:t> Clinician: </a:t>
            </a:r>
            <a:r>
              <a:rPr lang="en-US" sz="3000" dirty="0"/>
              <a:t>??</a:t>
            </a:r>
          </a:p>
          <a:p>
            <a:pPr>
              <a:buFontTx/>
              <a:buNone/>
              <a:defRPr/>
            </a:pPr>
            <a:endParaRPr lang="en-US" sz="2000" dirty="0"/>
          </a:p>
        </p:txBody>
      </p:sp>
    </p:spTree>
    <p:extLst>
      <p:ext uri="{BB962C8B-B14F-4D97-AF65-F5344CB8AC3E}">
        <p14:creationId xmlns:p14="http://schemas.microsoft.com/office/powerpoint/2010/main" val="3644898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fade">
                                      <p:cBhvr>
                                        <p:cTn id="12" dur="10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fade">
                                      <p:cBhvr>
                                        <p:cTn id="17" dur="1000"/>
                                        <p:tgtEl>
                                          <p:spTgt spid="296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5" end="5"/>
                                            </p:txEl>
                                          </p:spTgt>
                                        </p:tgtEl>
                                        <p:attrNameLst>
                                          <p:attrName>style.visibility</p:attrName>
                                        </p:attrNameLst>
                                      </p:cBhvr>
                                      <p:to>
                                        <p:strVal val="visible"/>
                                      </p:to>
                                    </p:set>
                                    <p:animEffect transition="in" filter="fade">
                                      <p:cBhvr>
                                        <p:cTn id="22" dur="1000"/>
                                        <p:tgtEl>
                                          <p:spTgt spid="2969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fade">
                                      <p:cBhvr>
                                        <p:cTn id="27" dur="10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a:t>Complex Reflections</a:t>
            </a:r>
          </a:p>
        </p:txBody>
      </p:sp>
      <p:sp>
        <p:nvSpPr>
          <p:cNvPr id="68611" name="Content Placeholder 2"/>
          <p:cNvSpPr>
            <a:spLocks noGrp="1"/>
          </p:cNvSpPr>
          <p:nvPr>
            <p:ph sz="half" idx="1"/>
          </p:nvPr>
        </p:nvSpPr>
        <p:spPr>
          <a:xfrm>
            <a:off x="3906982" y="1752600"/>
            <a:ext cx="5105400" cy="4980709"/>
          </a:xfrm>
        </p:spPr>
        <p:txBody>
          <a:bodyPr>
            <a:normAutofit/>
          </a:bodyPr>
          <a:lstStyle/>
          <a:p>
            <a:r>
              <a:rPr lang="en-US" sz="2600" dirty="0"/>
              <a:t>How To Form a Complex Reflection:</a:t>
            </a:r>
          </a:p>
          <a:p>
            <a:pPr lvl="1"/>
            <a:r>
              <a:rPr lang="en-US" sz="2600" dirty="0"/>
              <a:t>Think of the question (Do you mean that…)</a:t>
            </a:r>
          </a:p>
          <a:p>
            <a:pPr lvl="1"/>
            <a:r>
              <a:rPr lang="en-US" sz="2600" dirty="0"/>
              <a:t>Remove question (Do you mean) and insert your guess </a:t>
            </a:r>
          </a:p>
          <a:p>
            <a:pPr lvl="1"/>
            <a:r>
              <a:rPr lang="en-US" sz="2600" dirty="0"/>
              <a:t>Turn your voice downward </a:t>
            </a:r>
          </a:p>
          <a:p>
            <a:pPr lvl="1">
              <a:buNone/>
            </a:pPr>
            <a:r>
              <a:rPr lang="en-US" sz="2600" dirty="0"/>
              <a:t>	 at end of statement</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28600" y="2590800"/>
            <a:ext cx="3657600" cy="2402657"/>
          </a:xfrm>
          <a:effectLst>
            <a:softEdge rad="63500"/>
          </a:effectLst>
        </p:spPr>
      </p:pic>
    </p:spTree>
    <p:extLst>
      <p:ext uri="{BB962C8B-B14F-4D97-AF65-F5344CB8AC3E}">
        <p14:creationId xmlns:p14="http://schemas.microsoft.com/office/powerpoint/2010/main" val="8110213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a:t>Reflections</a:t>
            </a:r>
          </a:p>
        </p:txBody>
      </p:sp>
      <p:sp>
        <p:nvSpPr>
          <p:cNvPr id="68611" name="Content Placeholder 2"/>
          <p:cNvSpPr>
            <a:spLocks noGrp="1"/>
          </p:cNvSpPr>
          <p:nvPr>
            <p:ph idx="1"/>
          </p:nvPr>
        </p:nvSpPr>
        <p:spPr>
          <a:xfrm>
            <a:off x="228600" y="1524000"/>
            <a:ext cx="8686800" cy="4953000"/>
          </a:xfrm>
        </p:spPr>
        <p:txBody>
          <a:bodyPr>
            <a:noAutofit/>
          </a:bodyPr>
          <a:lstStyle/>
          <a:p>
            <a:pPr marL="0" indent="0">
              <a:buNone/>
            </a:pPr>
            <a:r>
              <a:rPr lang="en-US" sz="2200" dirty="0">
                <a:solidFill>
                  <a:schemeClr val="accent1"/>
                </a:solidFill>
              </a:rPr>
              <a:t>“I’m so tired of feeling this way. My depression is taking over my life.”</a:t>
            </a:r>
          </a:p>
          <a:p>
            <a:r>
              <a:rPr lang="en-US" sz="2000" b="1" dirty="0"/>
              <a:t>“Well, you could take your meds and stop drinking. That might help. </a:t>
            </a:r>
          </a:p>
          <a:p>
            <a:r>
              <a:rPr lang="en-US" sz="2000" i="1" dirty="0">
                <a:solidFill>
                  <a:schemeClr val="accent1"/>
                </a:solidFill>
              </a:rPr>
              <a:t>No – that’s not listening and is judgmental. </a:t>
            </a:r>
            <a:r>
              <a:rPr lang="en-US" sz="2000" i="1" u="sng" dirty="0">
                <a:solidFill>
                  <a:schemeClr val="accent1"/>
                </a:solidFill>
              </a:rPr>
              <a:t>I want to tell him what he needs to do </a:t>
            </a:r>
            <a:r>
              <a:rPr lang="en-US" sz="2000" i="1" dirty="0">
                <a:solidFill>
                  <a:schemeClr val="accent1"/>
                </a:solidFill>
              </a:rPr>
              <a:t>(stop drinking, complete treatment, really apply himself this time, take his medication) </a:t>
            </a:r>
            <a:r>
              <a:rPr lang="en-US" sz="2000" b="1" i="1" u="sng" dirty="0">
                <a:solidFill>
                  <a:schemeClr val="accent1"/>
                </a:solidFill>
              </a:rPr>
              <a:t>but I need to understand. How does he feel? Why is he tired? </a:t>
            </a:r>
            <a:r>
              <a:rPr lang="en-US" sz="2000" i="1" dirty="0"/>
              <a:t>Does he mean that he’s unsure if he’ll ever be able feel “normal”? Does he feel overwhelmed with his life?  Does he feel inadequate about his ability to cope? Does he not want to be on medication? </a:t>
            </a:r>
            <a:r>
              <a:rPr lang="en-US" sz="2000" i="1" dirty="0">
                <a:solidFill>
                  <a:srgbClr val="FFFF00"/>
                </a:solidFill>
              </a:rPr>
              <a:t>Now make it a reflection.</a:t>
            </a:r>
            <a:r>
              <a:rPr lang="en-US" sz="2000" i="1" dirty="0">
                <a:solidFill>
                  <a:srgbClr val="0070C0"/>
                </a:solidFill>
              </a:rPr>
              <a:t> </a:t>
            </a:r>
            <a:endParaRPr lang="en-US" sz="2000" b="1" dirty="0"/>
          </a:p>
          <a:p>
            <a:pPr lvl="1"/>
            <a:r>
              <a:rPr lang="en-US" sz="2000" dirty="0"/>
              <a:t>“Life is overwhelming right now and you’re having a hard time coping.” </a:t>
            </a:r>
          </a:p>
          <a:p>
            <a:pPr lvl="1"/>
            <a:r>
              <a:rPr lang="en-US" sz="2000" dirty="0"/>
              <a:t>“You’re worried that you may not feel normal again.”</a:t>
            </a:r>
          </a:p>
          <a:p>
            <a:pPr lvl="1"/>
            <a:r>
              <a:rPr lang="en-US" sz="2000" dirty="0"/>
              <a:t>“You’re scared that this is really affecting your relationship with your girlfriend.”</a:t>
            </a:r>
          </a:p>
          <a:p>
            <a:pPr lvl="2"/>
            <a:endParaRPr lang="en-US" sz="2000" b="1" dirty="0"/>
          </a:p>
        </p:txBody>
      </p:sp>
    </p:spTree>
    <p:extLst>
      <p:ext uri="{BB962C8B-B14F-4D97-AF65-F5344CB8AC3E}">
        <p14:creationId xmlns:p14="http://schemas.microsoft.com/office/powerpoint/2010/main" val="25393512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animEffect transition="in" filter="fade">
                                      <p:cBhvr>
                                        <p:cTn id="7" dur="500"/>
                                        <p:tgtEl>
                                          <p:spTgt spid="686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2" end="2"/>
                                            </p:txEl>
                                          </p:spTgt>
                                        </p:tgtEl>
                                        <p:attrNameLst>
                                          <p:attrName>style.visibility</p:attrName>
                                        </p:attrNameLst>
                                      </p:cBhvr>
                                      <p:to>
                                        <p:strVal val="visible"/>
                                      </p:to>
                                    </p:set>
                                    <p:animEffect transition="in" filter="fade">
                                      <p:cBhvr>
                                        <p:cTn id="12" dur="500"/>
                                        <p:tgtEl>
                                          <p:spTgt spid="686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a:t>Double-Sided Reflections</a:t>
            </a:r>
          </a:p>
        </p:txBody>
      </p:sp>
      <p:sp>
        <p:nvSpPr>
          <p:cNvPr id="82947" name="Content Placeholder 2"/>
          <p:cNvSpPr>
            <a:spLocks noGrp="1"/>
          </p:cNvSpPr>
          <p:nvPr>
            <p:ph idx="1"/>
          </p:nvPr>
        </p:nvSpPr>
        <p:spPr/>
        <p:txBody>
          <a:bodyPr>
            <a:noAutofit/>
          </a:bodyPr>
          <a:lstStyle/>
          <a:p>
            <a:pPr marL="0" indent="0">
              <a:buFontTx/>
              <a:buNone/>
              <a:defRPr/>
            </a:pPr>
            <a:r>
              <a:rPr lang="en-US" sz="3100" dirty="0"/>
              <a:t>So on the one hand you…..and on the other you want……..</a:t>
            </a:r>
          </a:p>
          <a:p>
            <a:pPr>
              <a:defRPr/>
            </a:pPr>
            <a:endParaRPr lang="en-US" sz="1200" dirty="0"/>
          </a:p>
          <a:p>
            <a:pPr>
              <a:buFontTx/>
              <a:buNone/>
              <a:defRPr/>
            </a:pPr>
            <a:r>
              <a:rPr lang="en-US" sz="3100" b="1" dirty="0"/>
              <a:t>Client: </a:t>
            </a:r>
            <a:r>
              <a:rPr lang="en-US" sz="3100" dirty="0"/>
              <a:t>I know it might not be good for me, but it is the only thing that helps me sleep.</a:t>
            </a:r>
          </a:p>
          <a:p>
            <a:pPr>
              <a:buFontTx/>
              <a:buNone/>
              <a:defRPr/>
            </a:pPr>
            <a:r>
              <a:rPr lang="en-US" sz="3100" b="1" dirty="0"/>
              <a:t>Clinician: </a:t>
            </a:r>
            <a:r>
              <a:rPr lang="en-US" sz="3100" dirty="0"/>
              <a:t>??</a:t>
            </a:r>
          </a:p>
          <a:p>
            <a:pPr>
              <a:buFontTx/>
              <a:buNone/>
              <a:defRPr/>
            </a:pPr>
            <a:endParaRPr lang="en-US" sz="1200" dirty="0"/>
          </a:p>
          <a:p>
            <a:pPr>
              <a:buFontTx/>
              <a:buNone/>
              <a:defRPr/>
            </a:pPr>
            <a:r>
              <a:rPr lang="en-US" sz="3100" b="1" dirty="0"/>
              <a:t>Client: </a:t>
            </a:r>
            <a:r>
              <a:rPr lang="en-US" sz="3100" dirty="0"/>
              <a:t>I know that it is a bad idea to keep secrets from my family. I am just so tired of them judging me.</a:t>
            </a:r>
          </a:p>
          <a:p>
            <a:pPr>
              <a:buFontTx/>
              <a:buNone/>
              <a:defRPr/>
            </a:pPr>
            <a:r>
              <a:rPr lang="en-US" sz="3100" b="1" dirty="0"/>
              <a:t>Clinician: </a:t>
            </a:r>
            <a:r>
              <a:rPr lang="en-US" sz="3100" dirty="0"/>
              <a:t>???</a:t>
            </a:r>
          </a:p>
          <a:p>
            <a:pPr>
              <a:buFontTx/>
              <a:buNone/>
              <a:defRPr/>
            </a:pPr>
            <a:endParaRPr lang="en-US" sz="3100" dirty="0"/>
          </a:p>
        </p:txBody>
      </p:sp>
    </p:spTree>
    <p:extLst>
      <p:ext uri="{BB962C8B-B14F-4D97-AF65-F5344CB8AC3E}">
        <p14:creationId xmlns:p14="http://schemas.microsoft.com/office/powerpoint/2010/main" val="3361998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294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2" name="Oval 1" descr="This is a picture of a circle." title="Circle"/>
          <p:cNvSpPr/>
          <p:nvPr/>
        </p:nvSpPr>
        <p:spPr bwMode="auto">
          <a:xfrm>
            <a:off x="1049867" y="0"/>
            <a:ext cx="6841067" cy="6858000"/>
          </a:xfrm>
          <a:prstGeom prst="ellipse">
            <a:avLst/>
          </a:prstGeom>
          <a:gradFill flip="none" rotWithShape="1">
            <a:gsLst>
              <a:gs pos="90000">
                <a:srgbClr val="660066"/>
              </a:gs>
              <a:gs pos="100000">
                <a:srgbClr val="AC00AC"/>
              </a:gs>
            </a:gsLst>
            <a:path path="shape">
              <a:fillToRect l="50000" t="50000" r="50000" b="50000"/>
            </a:path>
            <a:tileRect/>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600" b="0" i="0" u="none" strike="noStrike" kern="0" cap="none" spc="0" normalizeH="0" baseline="0" noProof="0" dirty="0">
              <a:ln>
                <a:noFill/>
              </a:ln>
              <a:solidFill>
                <a:schemeClr val="tx1"/>
              </a:solidFill>
              <a:effectLst/>
              <a:uLnTx/>
              <a:uFillTx/>
              <a:latin typeface="Times New Roman" pitchFamily="18" charset="0"/>
            </a:endParaRPr>
          </a:p>
        </p:txBody>
      </p:sp>
      <p:sp>
        <p:nvSpPr>
          <p:cNvPr id="321538" name="Rectangle 2"/>
          <p:cNvSpPr>
            <a:spLocks noGrp="1" noChangeArrowheads="1"/>
          </p:cNvSpPr>
          <p:nvPr>
            <p:ph type="title"/>
          </p:nvPr>
        </p:nvSpPr>
        <p:spPr/>
        <p:txBody>
          <a:bodyPr/>
          <a:lstStyle/>
          <a:p>
            <a:pPr>
              <a:defRPr/>
            </a:pPr>
            <a:r>
              <a:rPr lang="en-US" altLang="en-US" b="1" dirty="0">
                <a:solidFill>
                  <a:srgbClr val="FFFF66"/>
                </a:solidFill>
                <a:latin typeface="Tahoma" panose="020B0604030504040204" pitchFamily="34" charset="0"/>
              </a:rPr>
              <a:t>Reflections in the Round</a:t>
            </a:r>
          </a:p>
        </p:txBody>
      </p:sp>
      <p:sp>
        <p:nvSpPr>
          <p:cNvPr id="57347" name="Rectangle 3"/>
          <p:cNvSpPr>
            <a:spLocks noGrp="1" noChangeArrowheads="1"/>
          </p:cNvSpPr>
          <p:nvPr>
            <p:ph idx="1"/>
          </p:nvPr>
        </p:nvSpPr>
        <p:spPr/>
        <p:txBody>
          <a:bodyPr/>
          <a:lstStyle/>
          <a:p>
            <a:pPr marL="609600" indent="-609600">
              <a:lnSpc>
                <a:spcPct val="90000"/>
              </a:lnSpc>
              <a:buClr>
                <a:srgbClr val="FFFFFF"/>
              </a:buClr>
              <a:buFont typeface="Monotype Sorts" pitchFamily="2" charset="2"/>
              <a:buAutoNum type="arabicPeriod"/>
            </a:pPr>
            <a:r>
              <a:rPr lang="en-US" altLang="en-US" dirty="0">
                <a:solidFill>
                  <a:srgbClr val="FFFFFF"/>
                </a:solidFill>
                <a:effectLst/>
                <a:latin typeface="Tahoma" pitchFamily="34" charset="0"/>
              </a:rPr>
              <a:t>Everyone writes down something a client might say during an intake. Make it at least 2 sentences long.</a:t>
            </a:r>
          </a:p>
          <a:p>
            <a:pPr marL="609600" indent="-609600">
              <a:lnSpc>
                <a:spcPct val="90000"/>
              </a:lnSpc>
              <a:buClr>
                <a:srgbClr val="FFFFFF"/>
              </a:buClr>
              <a:buFont typeface="Monotype Sorts" pitchFamily="2" charset="2"/>
              <a:buAutoNum type="arabicPeriod"/>
            </a:pPr>
            <a:r>
              <a:rPr lang="en-US" altLang="en-US" dirty="0">
                <a:solidFill>
                  <a:srgbClr val="FFFFFF"/>
                </a:solidFill>
                <a:effectLst/>
                <a:latin typeface="Tahoma" pitchFamily="34" charset="0"/>
              </a:rPr>
              <a:t>Everyone sits in a circle.</a:t>
            </a:r>
          </a:p>
          <a:p>
            <a:pPr marL="609600" indent="-609600">
              <a:lnSpc>
                <a:spcPct val="90000"/>
              </a:lnSpc>
              <a:buClr>
                <a:srgbClr val="FFFFFF"/>
              </a:buClr>
              <a:buFont typeface="Monotype Sorts" pitchFamily="2" charset="2"/>
              <a:buAutoNum type="arabicPeriod"/>
            </a:pPr>
            <a:r>
              <a:rPr lang="en-US" altLang="en-US" dirty="0">
                <a:solidFill>
                  <a:srgbClr val="FFFFFF"/>
                </a:solidFill>
                <a:effectLst/>
                <a:latin typeface="Tahoma" pitchFamily="34" charset="0"/>
              </a:rPr>
              <a:t>One person is the speaker.  The others are interviewers.  The speaker reads the client statement and interviewers, one right after the other, pose different reflective responses to the client statement.</a:t>
            </a:r>
          </a:p>
        </p:txBody>
      </p:sp>
    </p:spTree>
    <p:extLst>
      <p:ext uri="{BB962C8B-B14F-4D97-AF65-F5344CB8AC3E}">
        <p14:creationId xmlns:p14="http://schemas.microsoft.com/office/powerpoint/2010/main" val="185487769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noChangeArrowheads="1"/>
          </p:cNvSpPr>
          <p:nvPr>
            <p:ph type="ctrTitle"/>
          </p:nvPr>
        </p:nvSpPr>
        <p:spPr/>
        <p:txBody>
          <a:bodyPr/>
          <a:lstStyle/>
          <a:p>
            <a:pPr eaLnBrk="1" hangingPunct="1"/>
            <a:r>
              <a:rPr lang="en-US" dirty="0"/>
              <a:t>Understanding How People Change: Helping Styles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Empathic Listening &amp; Reflections</a:t>
            </a:r>
          </a:p>
        </p:txBody>
      </p:sp>
      <p:sp>
        <p:nvSpPr>
          <p:cNvPr id="3" name="Content Placeholder 2">
            <a:extLst>
              <a:ext uri="{FF2B5EF4-FFF2-40B4-BE49-F238E27FC236}">
                <a16:creationId xmlns:a16="http://schemas.microsoft.com/office/drawing/2014/main" id="{A5E14055-5CBA-8320-529F-46432586DFAB}"/>
              </a:ext>
            </a:extLst>
          </p:cNvPr>
          <p:cNvSpPr>
            <a:spLocks noGrp="1"/>
          </p:cNvSpPr>
          <p:nvPr>
            <p:ph idx="1"/>
          </p:nvPr>
        </p:nvSpPr>
        <p:spPr/>
        <p:txBody>
          <a:bodyPr/>
          <a:lstStyle/>
          <a:p>
            <a:pPr algn="ctr"/>
            <a:r>
              <a:rPr lang="en-US" dirty="0"/>
              <a:t>Insert Video 3</a:t>
            </a:r>
          </a:p>
        </p:txBody>
      </p:sp>
    </p:spTree>
    <p:extLst>
      <p:ext uri="{BB962C8B-B14F-4D97-AF65-F5344CB8AC3E}">
        <p14:creationId xmlns:p14="http://schemas.microsoft.com/office/powerpoint/2010/main" val="1532321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b="1" dirty="0">
                <a:solidFill>
                  <a:srgbClr val="FFC000"/>
                </a:solidFill>
                <a:latin typeface="Tahoma" charset="0"/>
              </a:rPr>
              <a:t>Core Skills: S</a:t>
            </a:r>
          </a:p>
        </p:txBody>
      </p:sp>
      <p:sp>
        <p:nvSpPr>
          <p:cNvPr id="21507" name="Rectangle 3"/>
          <p:cNvSpPr>
            <a:spLocks noGrp="1" noChangeArrowheads="1"/>
          </p:cNvSpPr>
          <p:nvPr>
            <p:ph idx="1"/>
          </p:nvPr>
        </p:nvSpPr>
        <p:spPr>
          <a:xfrm>
            <a:off x="228600" y="1371600"/>
            <a:ext cx="8686800" cy="4953000"/>
          </a:xfrm>
        </p:spPr>
        <p:txBody>
          <a:bodyPr/>
          <a:lstStyle/>
          <a:p>
            <a:pPr>
              <a:buClr>
                <a:srgbClr val="FFFF00"/>
              </a:buClr>
              <a:defRPr/>
            </a:pPr>
            <a:r>
              <a:rPr lang="en-US" sz="4800" b="1" dirty="0">
                <a:solidFill>
                  <a:srgbClr val="FFFFFF"/>
                </a:solidFill>
                <a:latin typeface="Tahoma" charset="0"/>
              </a:rPr>
              <a:t> </a:t>
            </a:r>
            <a:r>
              <a:rPr lang="en-US" sz="4800" b="1" dirty="0">
                <a:latin typeface="Tahoma" charset="0"/>
              </a:rPr>
              <a:t>O</a:t>
            </a:r>
            <a:r>
              <a:rPr lang="en-US" sz="3600" dirty="0">
                <a:effectLst/>
                <a:latin typeface="Tahoma" charset="0"/>
              </a:rPr>
              <a:t>pen-Ended Questions</a:t>
            </a:r>
          </a:p>
          <a:p>
            <a:pPr>
              <a:buClr>
                <a:srgbClr val="FFFF00"/>
              </a:buClr>
              <a:defRPr/>
            </a:pPr>
            <a:r>
              <a:rPr lang="en-US" sz="4800" b="1" dirty="0">
                <a:latin typeface="Tahoma" charset="0"/>
              </a:rPr>
              <a:t> A</a:t>
            </a:r>
            <a:r>
              <a:rPr lang="en-US" sz="3600" dirty="0">
                <a:effectLst/>
                <a:latin typeface="Tahoma" charset="0"/>
              </a:rPr>
              <a:t>ffirmations</a:t>
            </a:r>
          </a:p>
          <a:p>
            <a:pPr>
              <a:buClr>
                <a:srgbClr val="FFFF00"/>
              </a:buClr>
              <a:defRPr/>
            </a:pPr>
            <a:r>
              <a:rPr lang="en-US" sz="4800" b="1" dirty="0">
                <a:solidFill>
                  <a:srgbClr val="FFFFFF"/>
                </a:solidFill>
                <a:latin typeface="Tahoma" charset="0"/>
              </a:rPr>
              <a:t> R</a:t>
            </a:r>
            <a:r>
              <a:rPr lang="en-US" sz="3600" dirty="0">
                <a:solidFill>
                  <a:srgbClr val="FFFFFF"/>
                </a:solidFill>
                <a:effectLst/>
                <a:latin typeface="Tahoma" charset="0"/>
              </a:rPr>
              <a:t>eflective Listening</a:t>
            </a:r>
          </a:p>
          <a:p>
            <a:pPr>
              <a:buClr>
                <a:srgbClr val="FFFF00"/>
              </a:buClr>
              <a:defRPr/>
            </a:pPr>
            <a:r>
              <a:rPr lang="en-US" sz="4800" b="1" dirty="0">
                <a:solidFill>
                  <a:srgbClr val="FFFF00"/>
                </a:solidFill>
                <a:effectLst/>
                <a:latin typeface="Tahoma" charset="0"/>
              </a:rPr>
              <a:t> </a:t>
            </a:r>
            <a:r>
              <a:rPr lang="en-US" sz="4800" b="1" dirty="0">
                <a:solidFill>
                  <a:srgbClr val="FFFF00"/>
                </a:solidFill>
                <a:latin typeface="Tahoma" charset="0"/>
              </a:rPr>
              <a:t>S</a:t>
            </a:r>
            <a:r>
              <a:rPr lang="en-US" sz="3600" dirty="0">
                <a:solidFill>
                  <a:srgbClr val="FFFF00"/>
                </a:solidFill>
                <a:effectLst/>
                <a:latin typeface="Tahoma" charset="0"/>
              </a:rPr>
              <a:t>ummarizing</a:t>
            </a:r>
          </a:p>
        </p:txBody>
      </p:sp>
      <p:pic>
        <p:nvPicPr>
          <p:cNvPr id="3074" name="Picture 2" descr="This is a photo of a boat with 8 people rowing the boat using oars." title="Picture of People Rowing a Boat Using Oar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465" b="6247"/>
          <a:stretch/>
        </p:blipFill>
        <p:spPr bwMode="auto">
          <a:xfrm>
            <a:off x="2" y="4836884"/>
            <a:ext cx="9155289" cy="1944916"/>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276936"/>
      </p:ext>
    </p:extLst>
  </p:cSld>
  <p:clrMapOvr>
    <a:overrideClrMapping bg1="lt1" tx1="dk1" bg2="lt2" tx2="dk2" accent1="accent1" accent2="accent2" accent3="accent3" accent4="accent4" accent5="accent5" accent6="accent6" hlink="hlink" folHlink="folHlink"/>
  </p:clrMapOvr>
  <p:transition/>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349186" name="Title"/>
          <p:cNvSpPr>
            <a:spLocks noGrp="1" noChangeArrowheads="1"/>
          </p:cNvSpPr>
          <p:nvPr>
            <p:ph type="title" sz="quarter"/>
          </p:nvPr>
        </p:nvSpPr>
        <p:spPr/>
        <p:txBody>
          <a:bodyPr/>
          <a:lstStyle/>
          <a:p>
            <a:pPr>
              <a:defRPr/>
            </a:pPr>
            <a:r>
              <a:rPr lang="en-US" b="1" dirty="0">
                <a:latin typeface="Tahoma" charset="0"/>
              </a:rPr>
              <a:t>Summary Statements</a:t>
            </a:r>
            <a:endParaRPr lang="en-US" b="1" dirty="0">
              <a:solidFill>
                <a:schemeClr val="bg1">
                  <a:lumMod val="50000"/>
                </a:schemeClr>
              </a:solidFill>
              <a:latin typeface="Tahoma" charset="0"/>
            </a:endParaRPr>
          </a:p>
        </p:txBody>
      </p:sp>
      <p:sp>
        <p:nvSpPr>
          <p:cNvPr id="2" name="Content Placeholder 1"/>
          <p:cNvSpPr>
            <a:spLocks noGrp="1"/>
          </p:cNvSpPr>
          <p:nvPr>
            <p:ph sz="quarter" idx="1"/>
          </p:nvPr>
        </p:nvSpPr>
        <p:spPr/>
        <p:txBody>
          <a:bodyPr/>
          <a:lstStyle/>
          <a:p>
            <a:r>
              <a:rPr lang="en-US" dirty="0"/>
              <a:t>Collection</a:t>
            </a:r>
          </a:p>
        </p:txBody>
      </p:sp>
      <p:pic>
        <p:nvPicPr>
          <p:cNvPr id="64527" name="Picture 15" descr="Picture of a boquet of flowers." title="Boquet of flow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4637" y="1691267"/>
            <a:ext cx="1589446" cy="22275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2"/>
          </p:nvPr>
        </p:nvSpPr>
        <p:spPr/>
        <p:txBody>
          <a:bodyPr/>
          <a:lstStyle/>
          <a:p>
            <a:r>
              <a:rPr lang="en-US" dirty="0"/>
              <a:t>Linkage</a:t>
            </a:r>
          </a:p>
        </p:txBody>
      </p:sp>
      <p:pic>
        <p:nvPicPr>
          <p:cNvPr id="64524" name="Picture 18" descr="Picture of a chains linked together" title="Picture of a chain lin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5110" y="1733550"/>
            <a:ext cx="1634435"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3"/>
          </p:nvPr>
        </p:nvSpPr>
        <p:spPr/>
        <p:txBody>
          <a:bodyPr/>
          <a:lstStyle/>
          <a:p>
            <a:endParaRPr lang="en-US" dirty="0"/>
          </a:p>
          <a:p>
            <a:endParaRPr lang="en-US" dirty="0"/>
          </a:p>
          <a:p>
            <a:r>
              <a:rPr lang="en-US" dirty="0"/>
              <a:t>Transition</a:t>
            </a:r>
          </a:p>
        </p:txBody>
      </p:sp>
      <p:sp>
        <p:nvSpPr>
          <p:cNvPr id="63499" name="AutoShape 16" descr="data:image/jpeg;base64,/9j/4AAQSkZJRgABAQAAAQABAAD/2wCEAAkGBhMRERQUEhMWFRUUGBcVFRUVFBQUFhUWFBQVFBQUFRUXHCceFxkjGRQUHzAgJCcpLCwsFR4xNTAqNSYrLCkBCQoKDgwOFw8PFCkcFBwpKSkpKSkpLCkpKSkpKSkpKSksKSkpKSkpKSkpKSkpKSkpKSkpKSkpKSwpKSkpKTApKf/AABEIAMIBAwMBIgACEQEDEQH/xAAcAAEAAwADAQEAAAAAAAAAAAAABQYHAgMEAQj/xABDEAABAwIDBQUFBgQDCAMAAAABAAIDBBEFITEGEkFRYSJxgZGhEzJCUrEHYnLB0fAUI5LhM0OyFRZTgqLS4vEkc8L/xAAXAQEBAQEAAAAAAAAAAAAAAAAAAQID/8QAHhEBAQEAAgIDAQAAAAAAAAAAAAERAiESMUFRcQP/2gAMAwEAAhEDEQA/AO2LaeG1ja3Lh5LrmxKnIJ9sI+5t1wb9nEH/ABJv6mf9q7mfZ9SN972ru+S30AXLxVEf7ZgkcNw/zWZ+7uh7eJsOKhYGmomnp91245znRO3SRHI3Qk8GnMHvCnMQw+GHe9nBGxrQbO3y55PDXmcl8w/EHst2ntiDd525oMruD+fFUQuzOPSUk7Tm10brEHobEFaLt5iENXDFPHqRZ45Kh7Y4eDapjHHdlAINj8LjbyKjqLFzubt8uSWDW/sd2k32Po3ntRduK/GNxzb/AMrvR3RaUvzNs3jppa2GYHRwa7q13ZcD5rdzti3hGf62rW57FiRV1m2TOMbvAtP1IXrg2pgdq4t/E0geYuFfKIl0XCKVrhdpDgeIII8wuaoIiICIiAiIgIiICIiAiIgIiICIiAiIgIiICIiD8pVu0U8hPsXPaDpZzhZRE+LVujppT03itA2ZoIbgG11oWF7J0ju05gNtdFBlGz80vsonlrnFjvZyDdJL45D2X2Gr2ONr6lp6LRcA2HdI9znyBjCLltrnqSdB6rtNTHLJuwNDIWndbYZvN7bxPLkFJ7Q17aaNjA6znDQ5XyFgPMea5cr300qWM4ZBSy+xju+OQCN1+OVm5nyCzfGMMdSylhvu/A7mOR6hXnF6kOF3Hef6D+68FZWyzMLJIWzN4OLTvt5doZnxVlRTJSd0Hne1uBBtb6ea0qsx57Gsjs0kMa52lwX3dY+FvNV3D9mjcEM3SCMnG9nO9219DkpSmwVzXFvs5JZCc27p3jyDQNR1vbJL2DcacfgPh/Yr0U2OOvYHMasJ7QB42XY7Apvioaho5iMu+l1HPgjjcXSNfdgJLS0h1uGti29hkmC54Jijz24SWke8fh7n3y81d8L2jbILSljHDiJGFp7s7juKwhu07pHXJs0e6z4WDgABl6KzYVjANrptitoY8EXBBHMG4XJZ1RVpGcbiw/dP1GhVkw7agZNnG6fnHun8Q+H6LU5piwovjXAi4NwdCF9W0EREBERAREQEREBERAREQEREBERAREQfmKnnMTrjT6K3021RdBIGnMRvPk03UFiOCSNJs1ePBaV7Khu+3sP3o3Z8HtLb+ZCgtmzleN0C6n8ZoRVtEhzdGzdLdcr3EjRxtncdVnb4n0U246+6fcdzHLvCu2C4oHWO9YhcbMaVXEomxAEvAJNs8m2J7JDtLFd+ARe3kczeA3el9DY7udvO6tOMYS2djuw1zTe7b2OfHTx/uq1s1hf8LMxgc9wdvmzmgBo0sXD3je2d/AZrU7E5i1FHDSPAO7u9sEmxL+vfopPAcbjm3JI3Xs5txyNxe6r209QJXxwcC4bw6L4KT+DqYRH7ktmEdb2H1W0bS9waCToASe4ZlYsKtlTLM+X3pXOJJPAnst7gAB4LWMZlvSz21Mbx5tI/NYfPS7pPaIaC4tAtewyJJt3JyIjsf2RfDeSHtN1LRnbqOYUXh+LFvFW/D8acwAOBcw/NY5c8l1Y3slHUAy05DX6kcD3j81kc8Kx/TNWqixQOGayESSQv3JAWuHA/lzCn8Mxy1s1mxWsYfickP+Gbt4sPu+HylWnDcbjmyHZfxY7Xw5juWV4bjd7Zqdina+2efAjIjqCk5WDR0VWw7aR7LNlu9vzj3h3j4vr3qyU9S2RocxwcDxC6TlKy7URFoEREBERAREQEREBERAREQEREEFLs0x2oC8U2xsXyhWpfC1BmW2WygMLrgkAEtI95rgCRbvss+w+sfTyGOQbrh6jgQeIX6Hq6UPaQRcHULKttNkS8ZZSMvuO+YfKf3kVmxXqwnE72IOf16HovfiUDHjfhG6+3bZrmPjbz6rOcDxcsduvuC02IOoI1CvFBigNiDYjiuXpVLrK10FYXTMJvmy2YcOYUzRYwJ5o5ZW7jIjvNafec74SRwA18lPYphcNUzde0jiHMNi0/M35e7MdFTcU2EqR/g1DXcvaNew+JaHA+i3OU+Uxf59r2Oie2+rXDzBsqBi0JbM9oJO9e19Ax13C3Sx9FDO2PxMH/ACz3S/qFcZsDmlhpyQ0TRtDX55EAW1H7zKtsFaleMragAeSkcGq3And4Zm2tuduI6Ltn2VmzLQ09A5p/NR8WHn2gZJ2eY52zA7isqm6yggrm7rgBIBcEa2+Zh4joqJi2CTUbu0Ls4PGnjyK78Sxl9NUltzYO3mkatubi3MWIyWg4XXRVsA3t07wsRqCeP/paRnmH4uRxVqwzHdM1EbR7DvhJkguW6lnEfh/RV+kxAtOeSlg1+ixQOUnS1TozvRO3TxHA944rMcNxq1s1bMLxbetmsZitGw3aVj7Nk/lv6+67uPDuKmln4ZvN0uF6MPx+SmIDrvi5fE38J5dFrjz+0xeEXRR1rJWB8bg5p4j6HkV3rqgiIgIiICIiAiIgIiICIiAiISg+Eqr7TStAJ4a9xU5UVtrrP9rK858kFR2q2eMn/wAmmzPxtHxW4j7w5KvUG0LmGxuCMiDw71I4btFJTSm93xOPaZxH3m9fqrHV4BSV7faN1Pxs7Lh0cP1CxYqNo9q+ql6fadp1Kq9Z9nVQz/Bka8cnXYfPMKMk2dr2awuP4S130Kz4jUqLFYn6yAKaaaG131I8DZYd/AVo/wAiX+krtZgle/SCTxs36lTxXWpY5tPh0Lf5ZdI8aOB/M6qrVuPRVLBIwBr2EcP3l3qvN2GqyN6Z0cTeJc+59P1XOnwuKBriybfuQHHRvGxtqRfoPFXMRCbQNfVVbhFG5xFmWA4gZ+quWyOwcsLS6aUsc4ZMYcmnUOceJHTzXDCa7ckEbTuXG8S1g3n5bxF8zovfJtsHODYwQ3i46n9AtTsS8dc6MiOpFt7JkvwSd54FQ202xDJrvj7EnMaO7/1Vqoa6Kpj9nI0Oa7UH6jkeoXino5aLM3lpeD9ZIej/AJm9VcGRTRyU79yRpaR5HqDxCmMMxcgjNX3GsBhrIs7G4u144dQVl2J4ZLSSbjxl8LuDh+vRZsG37B41HMNx9rnS6mcd2e7JfH4hYVgeOuieHNNiFuuye2EdXGA4gPtY34rORVWoMYfRybzc2E9tnPqOTlo2H4gyeNskZu137sVQ9r6ARyEt0Oai9mNpTRzWcf5TzZw+Un4v1V41K1lFxjkDgCMwcwuS6oIiICIiAiIgIiICIiAuMmi5L44IK/ijjYrPdpHnNaViUCpmOYdvA5IMymkz09V6cMxAxuBHZ63IXzFqAtJUVog1LDK10jR2mk/eFvUfopRlHMRcRb34HsPo4tWdYDi5aQCVpOB4xpn3qYOt1JMNaebwa0/RyClqD7tLMe/2bP8AU8K6UtYCMz3Fd0lU1upTBlmO0dSDuvp2tO4XtD3teXbuRDQ24LtMr/EFn1Bi4rJHRlvs7DeY0W7ThqHZa2vYDRbbtTUNkjyPbYd6MnS9rFp6OFx4g8FiG1uGmnqGVcA/lyu3rfJJftsPK+fqpYr11uHOlYJIezUQO3gRq62Y8cvSy8FVMHtbOwbrXmz2/wDClGbmdAfeb0y4FWyKMPa2oizDgCRzB18QVwqsJY7emiYXNeN2ohGXtGjPfZylacwf2ZLg8OzmLFpAutUwKt3wL53yIOd1j1Nhpie1zHe0if8A4cgyvza4fC8cWnwyWm7KuNgto9eJ7KugvNSAmM5yU4ztzfD1+55clA4vhEVZDY2IcLtcNQeY5FajSe6q1tHgfsi6eIdk5zMHDnM0f6hx11BvLB+e8Tw2SklMb/8AldwcOaksFxx0TgWmy0HabZ5lXEQfeGbHcjw8Fks0D4JHRvFnNNv7jos2K01+0/t2AOOaip5bqr0dcQpJlZdYxWq/ZntPvtNPIe0z3SeLdB5aeS0BfnLDcXNPOyUfCe11acnDy+i3mi2ghcxpdI1pIBzNr9c+a6SolEXVFUsf7rmu7nA/Rdq0giIgIiICIiAiIgIiIPPVQ3CruI0eqtRCjq6mQZbtBhN75KjVlMWlbJilDcFUDHsKsTkgqcbyCrXguMltrlVtlPZ3cuJqC3MINYodoRaxOX0XGv2ksBnpdZXFtEWZXXTVbSF3FBZMc2z1F1E4PtNFI59PUZwza/ddweOR08lTMUrt4nNRYedbqDU6aV+Fv9jMPaU0hvHIM/G3PS48QrC3E4W2kjlbuu1aDe/UDgqlsXtJHVRGjq+0COyTqORaeBC8WM4TNQS7pJLHZxv4OHI8nDksWKlajFDBM57WD2crv5kJ913EOHJ2pDhp3LRtjqyKVodE67dCD7zT8rhz9CsppK9s7fZTcM2SWzZ0dzb++77S1s1DNeNxa7jyePoR4ZJLg/StLou0qm7J7eQ1EJeXbrme+06g8BYe9c6Ea9+Sqm2n2gVFS51PQtPJzhbs97tL+g6reoma6WGOpdBHI0gjfY0EXaL9pluQOYPI24KqbcbLe3Z7Rg/mM0+8ORVQj2dqqeUTufd4N3WJc487k6rS8JxMTsF/et59R+izqsXikINjkRkQvfDUKf282Y3HGeMZH3wP9SqEUqCWdNcLUPs+n/iqdjCRvMJjuembfTJZCJVd/s1qyPbtBsbBzTyIvY+gUwajLss8ZgA9xsV1j+Jh0e8Dk7tt/wCq/oqdh/2tTRu3ZLOsbG+uWWquWEfaVSz2D+wTzzCzivZTbVuGUsd/vM/7T+qm6PEY5heNwPMaEd4OYXlkw2Gdu8wjP4mkWUJXYC+M7zb5aObcEeWi1tntFuRVag2mfH2ZxvN+cDtD8TRr3jyKstPUNkaHMcHA6EG63OUqOxERUEREBERAXCRlwuaIIOvpFVsWwveByWgTQ3URV4fdBlFVghF7BV2qw8i4stinwjPRRGI7LXzAQYpVUhBIIXhNKc7rXazY/eF93NRT9kfuoMqdh7iV9/2U5aj/ALqDkvjtl+iDKC10bgRcEG4I4FatsltHFiUBpakD2gHcTbR7DwI9O5ROL7IZEgd6pU9LJTSB7CWlpu1w1BCgs+O4LJRvDHXLHXLH8HWPTQ2tkuygrWyNEUx7PwP1MZP1b0Vq2d2jp8VgMEwtIALt0Nx/mRnvURTbIOp6h/tTdkYD2OGW8CTYkcCA13jZZsVN7I7LG54uORIyG70OouOPVXv/AHDayKzA0ZXLR+vFVvZ+sc9wv7hOQ5X4960WOuMceedtOa56rJceY9jtxpzbfPW4HfyTZ6ra5zonndd70b9BvjUHkD+9VYNr42OaXtADnGxI5alZ/ezrq+xfiRK0seO1oRz6hZbtTsy6meXNF4z/ANP9lZaXHSCA45jQ8VPGriqGWfa/oVqVGUYbT+1fuXsSHFvUgEgeNlcfs4YW+1edLW8gV11uy0cbjJG6xbdzQDxGei50uI7lOGsFiQd7rmbWQdM+yEk+/NCbhz35ZZEOI0UNPR1EBs5py5X+i0HZzZ2ofTe1jjJIcQ4xybsoOT7bjuy8WcMtdV9mxHWOpZvWyN2FkrOrozr4eSuCr7P7czU7huvI6Xy8QtZ2Z+0iKos2WzHHjwPfyWXYps5E/tMcDvX3XN1NvqRxac+qrxdJTuG9pfJwvY/oehUH6Qr8EZIN5lgT5FV/2UtM+7CWniDm13eOPfqqfsd9pb4rMkO8zrw7itUo66Csju0hw5cQpm+vY6cL2kZKQ1/8t/InJ34Xce7VTCq2K7OkXLRvN9QvPh+Oywdl95Gdffb3E+93HzVnLOqYuKKPix6BwB9qwX4OcGkd4OYRb2IkERFQREQFxcwFckQeZ9GCvrKQcQvQiDxuwxvJeCrwFuoCm0QVSXCAOC8rsOA4K11FLfRRktMeSCo12H6i3cs92mwDUgd616ro7hQGI4eHggjPj1QYK5r6aUSRktLTcEcP7dFpklbJJTRySZPndYgaBsbWg26X/Pmo7FtmbytFsnOA9c/S6mMfZuS08Q0jiB8XuJP0WeSxPYDDkFcq+X+WOoB9FVcBGislULwg8iWn6j0PouFVTseqP5VvvEfQqoxwBxJcbAA+J+Eef0VkxkXFvvH6D9FGNwkndJJ4G1su7zW4Ix+F7+jgHcBfXovO5s8RsWnwVziwEEXDt0uzILQ9pPOxzHmvo2deNJAB03h6EkfRaxFewzDZJznlYXdc6Dgf7KZwzAWSREtcWuDiAcrAjjunW69NRUw0cLgX3ccySbucbW/YUVsxtMC0MtmSSTw8PABMGq7FUPsqbdve7nEnmcgT6L34xgMFU3dmYHW912j29WuGY+ijMIxDdjaOlz3nM/VTMNaCuiMp2g2MqKB5liPtIeLi29ukreHLfHovNJBDWt3S0Ry2zaR2Xjp8w9QtnNiOYKpG0mwAN5KZvUwg7tj80LvhP3dOVuMsGO4rs7LTuO6Db5dT3tPxD179V6tndrpKdwLHEW6q4/xHZLKgb7Abe0Is+M8pW6tPXzVf2h2N/wAyM3vmHjO/4wNfxDPvWLFansv9oEVSA15DH+h/RTeIYKyUXbkfQr81Q1ckD7Ou06jkRzB4haTsh9pro7MlO83rqO4qfotUuAvBPYv4IrDBtJTvaHCVtjnnqvinjPtdSiIi7MiIiAiIgIiICIiAuuWO67EQRNVS81B11GrPU35qPmpsr6oKdLRgvabaFVXax1q4f/Wz6uV+roLG45qg7dM3amJ3zMt/S7/yWOSxZNnZNFab+8w6PGX4m5j0uFR9m6rMK81cN4w4cFyqqVjMGZHj+X5hemFjdxp6L04vDvDeHj+ape0tbLEWbps14IzNu0OHlZa4lT9Vi7WcVHVe1VhZuZVagjfKc3AeKsmGYNCztSPBtzNgF0R56LZl9UDJKSL6XUdJuQT2ZozLvIUrtDt/FEwxUx33abw9xvjxPcqMyrLiSTcnVMRpuGbSaZq1YfjQNs1i9NWEcVYcLx0ttcrQ2ejxJSkUwcs4wrHAbZq0UOI9UHqxzZplR22ncltYPAuHD5ZG/G31HAqhz0EtK8sDN05kwk3ZIOLqd5/0+YC02nqg5ccQw2OdhZI0OGo4EHg5pGbT1CmDH8RwGGrYTGMx70buyWu+rXdePUZKiVuGy07jkd0HU6j8Q5ddO7Ra9tBsy+B3tN47o92oaO00cG1DRk5v3tO5RM4bNaOoaGSH3Ht91/Vjv/yc1nFZ5FjrgAN71RWGp+z/ALRswHqHFo8gckUG/oiLogiIgIiICIiAiIgIiIOmaO68bzbIqRKjK7JBCYt2QqN9oNLeBkg/y359zsvrZW/E6nIg/voouqphUU7mH4mlvcdL+azRUMArdFrez8olhssJw6YxvLHZOaS094NitP2JxoNcATkclysae/EqUxuIIyOv6qo7SbPtqInwu+LtRu+V490/l3FatiuHCVuWvDqqRXUpbcOGXqO5PVGBNhlhe6N5c1zDYi59OilIacv1JPeSfqr9tLsu2sO9HYTNFgdN8cnHn++KgMOwh7TuuaQWmxB1BGoK6y6yjGYRfguD8NLVeqXC7jRfajA7jRaFEayy7WPIUzXYOW8FESwlpQSuG4qWnVXTB8dvbNZoCvfQ4iWlBtFBiV+KnqWuuspwfHdM1cMPxO9s0FyyI5hVHH9ixuuMDQ5hzdTnIfihPwO+7pyspukr1JMkBQZFvPZ2RVtYBluytHtG2+F987jTNfVrElDG43dGwk6ktaT5kIpg70RFQREQEREBERAREQEREHwqLxA5KUdoobEnZFBTcbmtdR+A4mC90ZOZ7TettfyK78ddqqJV4g6GVsjdWG468wehGXioJHbvCjFKJ2jsvyf0cND4j6LrwPFN0g3VyIirabmyVviDy7wfosznp30szon6jQ8HN4ELFit/2WxwTxgE9oeoXoxnBxICWjtfVZHs3j5jc0grYsGxZtRGHA58QpO+qM/r6FzHbzcnD16HouTWNqe2BaYZOHz24H73I8QLaq7Y3gwkBc0Z8RzVFrKR0bt5uRHr0Kz3KqVo8Ma8XC5y4WRqF9wXFQ871u18beJ6j79v6gOYVuFOyRgIsQRcELtLrLPa7CARoqhi2DW4LW63DbcFXcTwsHgqMjmgLSupW3F8GtfJVmopi0oOylrC0q1YRjmlyqUu+CpLSg2DDsVvxVho6/qsiwnGiLZq5YZi4Ns0F+bWCyKvMr8tUQWpERAREQEREBERAREQEREHGTRQuJaFfEQUTHOKz7GNURBbfs6cfYSC+QeLDldgvZeT7S2DdhNhfeIvxtbS6Is1Vews6LUvs/kO+Mz5r6i51WiqnbSNG+ckRa/p8JFXgNp8suy7ToLj1zWhYCc5Rwuw+JYCT4lfUTgVIVY7KrlaERdEVjFWixVJxVouURBByariiIPTSnNWvB3HLNEQWiNxsF9REH//2Q=="/>
          <p:cNvSpPr>
            <a:spLocks noChangeAspect="1" noChangeArrowheads="1"/>
          </p:cNvSpPr>
          <p:nvPr/>
        </p:nvSpPr>
        <p:spPr bwMode="auto">
          <a:xfrm>
            <a:off x="4404083" y="-896938"/>
            <a:ext cx="2192867"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tx1"/>
              </a:buClr>
              <a:buSzPct val="100000"/>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itchFamily="18" charset="0"/>
              </a:defRPr>
            </a:lvl4pPr>
            <a:lvl5pPr marL="2057400" indent="-228600">
              <a:spcBef>
                <a:spcPct val="20000"/>
              </a:spcBef>
              <a:buClr>
                <a:schemeClr val="tx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6600" b="0" i="0" u="none" strike="noStrike" kern="0" cap="none" spc="0" normalizeH="0" baseline="0" noProof="0">
              <a:ln>
                <a:noFill/>
              </a:ln>
              <a:solidFill>
                <a:schemeClr val="tx1"/>
              </a:solidFill>
              <a:effectLst/>
              <a:uLnTx/>
              <a:uFillTx/>
              <a:latin typeface="Times New Roman" pitchFamily="18" charset="0"/>
            </a:endParaRPr>
          </a:p>
        </p:txBody>
      </p:sp>
      <p:pic>
        <p:nvPicPr>
          <p:cNvPr id="19" name="Picture 20" descr="Diagram of an arrow with the word &quot;Next&quot; in it." title="Arrow Diagr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4663060"/>
            <a:ext cx="1975947" cy="21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237386"/>
      </p:ext>
    </p:extLst>
  </p:cSld>
  <p:clrMapOvr>
    <a:overrideClrMapping bg1="lt1" tx1="dk1" bg2="lt2" tx2="dk2" accent1="accent1" accent2="accent2" accent3="accent3" accent4="accent4" accent5="accent5" accent6="accent6" hlink="hlink" folHlink="folHlink"/>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dirty="0"/>
              <a:t>Summary Statements (2)</a:t>
            </a:r>
          </a:p>
        </p:txBody>
      </p:sp>
      <p:sp>
        <p:nvSpPr>
          <p:cNvPr id="86019" name="Content Placeholder 2"/>
          <p:cNvSpPr>
            <a:spLocks noGrp="1"/>
          </p:cNvSpPr>
          <p:nvPr>
            <p:ph idx="1"/>
          </p:nvPr>
        </p:nvSpPr>
        <p:spPr/>
        <p:txBody>
          <a:bodyPr/>
          <a:lstStyle/>
          <a:p>
            <a:r>
              <a:rPr lang="en-US" dirty="0"/>
              <a:t>They remind client about major discussion points, the plan of action, and their own reasons for taking action</a:t>
            </a:r>
          </a:p>
          <a:p>
            <a:r>
              <a:rPr lang="en-US" dirty="0"/>
              <a:t>Useful to:</a:t>
            </a:r>
          </a:p>
          <a:p>
            <a:pPr lvl="1"/>
            <a:r>
              <a:rPr lang="en-US" dirty="0"/>
              <a:t>Bridge (continue) conversation</a:t>
            </a:r>
          </a:p>
          <a:p>
            <a:pPr lvl="1"/>
            <a:r>
              <a:rPr lang="en-US" dirty="0"/>
              <a:t>Remind what they said or point out connection between statements</a:t>
            </a:r>
          </a:p>
          <a:p>
            <a:pPr lvl="1"/>
            <a:r>
              <a:rPr lang="en-US" dirty="0"/>
              <a:t>Transition to new topic or next steps</a:t>
            </a:r>
          </a:p>
          <a:p>
            <a:pPr lvl="1"/>
            <a:r>
              <a:rPr lang="en-US" dirty="0"/>
              <a:t>Demonstrate that you are listening</a:t>
            </a:r>
          </a:p>
          <a:p>
            <a:pPr lvl="1"/>
            <a:r>
              <a:rPr lang="en-US" dirty="0"/>
              <a:t>Prepare them to move forward.</a:t>
            </a:r>
          </a:p>
        </p:txBody>
      </p:sp>
    </p:spTree>
    <p:extLst>
      <p:ext uri="{BB962C8B-B14F-4D97-AF65-F5344CB8AC3E}">
        <p14:creationId xmlns:p14="http://schemas.microsoft.com/office/powerpoint/2010/main" val="3619612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Using MI for Education</a:t>
            </a:r>
          </a:p>
        </p:txBody>
      </p:sp>
      <p:sp>
        <p:nvSpPr>
          <p:cNvPr id="9" name="Content Placeholder 8"/>
          <p:cNvSpPr>
            <a:spLocks noGrp="1"/>
          </p:cNvSpPr>
          <p:nvPr>
            <p:ph sz="half" idx="1"/>
          </p:nvPr>
        </p:nvSpPr>
        <p:spPr>
          <a:xfrm>
            <a:off x="114300" y="1752600"/>
            <a:ext cx="5105400" cy="4876800"/>
          </a:xfrm>
        </p:spPr>
        <p:txBody>
          <a:bodyPr/>
          <a:lstStyle/>
          <a:p>
            <a:r>
              <a:rPr lang="en-US" sz="2800" dirty="0"/>
              <a:t>Use the “Feedback Sandwich” to counter myths and educate about causes of illness and prognosis</a:t>
            </a:r>
          </a:p>
          <a:p>
            <a:pPr lvl="1"/>
            <a:r>
              <a:rPr lang="en-US" sz="2400" dirty="0"/>
              <a:t>Ask Permission</a:t>
            </a:r>
          </a:p>
          <a:p>
            <a:pPr lvl="1"/>
            <a:r>
              <a:rPr lang="en-US" sz="2400" dirty="0"/>
              <a:t>Give Information</a:t>
            </a:r>
          </a:p>
          <a:p>
            <a:pPr lvl="1"/>
            <a:r>
              <a:rPr lang="en-US" sz="2400" dirty="0"/>
              <a:t>Ask for Response</a:t>
            </a:r>
          </a:p>
          <a:p>
            <a:pPr marL="392113" lvl="1" indent="0">
              <a:buNone/>
            </a:pPr>
            <a:endParaRPr lang="en-US" sz="2400" dirty="0"/>
          </a:p>
          <a:p>
            <a:r>
              <a:rPr lang="en-US" sz="2800" dirty="0"/>
              <a:t>“Would it be okay if I share some information with you?”</a:t>
            </a:r>
            <a:br>
              <a:rPr lang="en-US" sz="2800" dirty="0"/>
            </a:br>
            <a:endParaRPr lang="en-US" sz="2800" dirty="0"/>
          </a:p>
          <a:p>
            <a:pPr lvl="2"/>
            <a:endParaRPr lang="en-US" sz="2000" dirty="0"/>
          </a:p>
        </p:txBody>
      </p:sp>
      <p:pic>
        <p:nvPicPr>
          <p:cNvPr id="3" name="Content Placeholder 2" descr="Boy with red, blue, and black striped shirt eating a sandwich" title="Kid with sandwich"/>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257800" y="2362200"/>
            <a:ext cx="3775104" cy="2891518"/>
          </a:xfrm>
        </p:spPr>
      </p:pic>
    </p:spTree>
    <p:extLst>
      <p:ext uri="{BB962C8B-B14F-4D97-AF65-F5344CB8AC3E}">
        <p14:creationId xmlns:p14="http://schemas.microsoft.com/office/powerpoint/2010/main" val="3469210132"/>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5400" cap="none" dirty="0"/>
              <a:t>A Few Words on “Resistance” </a:t>
            </a:r>
            <a:br>
              <a:rPr lang="en-US" dirty="0"/>
            </a:br>
            <a:endParaRPr lang="en-US" dirty="0"/>
          </a:p>
        </p:txBody>
      </p:sp>
    </p:spTree>
    <p:extLst>
      <p:ext uri="{BB962C8B-B14F-4D97-AF65-F5344CB8AC3E}">
        <p14:creationId xmlns:p14="http://schemas.microsoft.com/office/powerpoint/2010/main" val="780433989"/>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73731" name="Title 1"/>
          <p:cNvSpPr>
            <a:spLocks noGrp="1"/>
          </p:cNvSpPr>
          <p:nvPr>
            <p:ph type="title"/>
          </p:nvPr>
        </p:nvSpPr>
        <p:spPr/>
        <p:txBody>
          <a:bodyPr/>
          <a:lstStyle/>
          <a:p>
            <a:r>
              <a:rPr lang="en-US" altLang="en-US"/>
              <a:t>Where does resistance start?</a:t>
            </a:r>
          </a:p>
        </p:txBody>
      </p:sp>
      <p:pic>
        <p:nvPicPr>
          <p:cNvPr id="10" name="Picture 5" descr="Image of a person holding their hands up against a wall." title="Image of a person holding their hands up against a wall."/>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990600" y="1828800"/>
            <a:ext cx="36195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5" name="Straight Connector 4" descr="Image of a person holding their hands up against a wall." title="Image of a person holding their hands up against a wall."/>
          <p:cNvCxnSpPr>
            <a:cxnSpLocks noChangeShapeType="1"/>
          </p:cNvCxnSpPr>
          <p:nvPr/>
        </p:nvCxnSpPr>
        <p:spPr bwMode="auto">
          <a:xfrm>
            <a:off x="4613275" y="1600200"/>
            <a:ext cx="0" cy="5105400"/>
          </a:xfrm>
          <a:prstGeom prst="line">
            <a:avLst/>
          </a:prstGeom>
          <a:noFill/>
          <a:ln w="76200" algn="ctr">
            <a:solidFill>
              <a:srgbClr val="0000CC"/>
            </a:solidFill>
            <a:round/>
            <a:headEnd/>
            <a:tailEnd/>
          </a:ln>
          <a:effectLst>
            <a:outerShdw dist="56796" dir="3806097" algn="ctr" rotWithShape="0">
              <a:srgbClr val="000000"/>
            </a:outerShdw>
          </a:effectLst>
          <a:extLst>
            <a:ext uri="{909E8E84-426E-40DD-AFC4-6F175D3DCCD1}">
              <a14:hiddenFill xmlns:a14="http://schemas.microsoft.com/office/drawing/2010/main">
                <a:noFill/>
              </a14:hiddenFill>
            </a:ext>
          </a:extLst>
        </p:spPr>
      </p:cxnSp>
      <p:pic>
        <p:nvPicPr>
          <p:cNvPr id="7" name="Picture 6" descr="Image of a person holding their hands up against a wall." title="Image of a person holding their hands up against a wall.">
            <a:extLst>
              <a:ext uri="{FF2B5EF4-FFF2-40B4-BE49-F238E27FC236}">
                <a16:creationId xmlns:a16="http://schemas.microsoft.com/office/drawing/2014/main" id="{B42D8EC5-3CC4-4876-A545-322D92D184D3}"/>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flipH="1">
            <a:off x="4724400" y="1803400"/>
            <a:ext cx="37338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611828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a:t>Recognizing Resistance</a:t>
            </a:r>
          </a:p>
        </p:txBody>
      </p:sp>
      <p:sp>
        <p:nvSpPr>
          <p:cNvPr id="3" name="Content Placeholder 2"/>
          <p:cNvSpPr>
            <a:spLocks noGrp="1"/>
          </p:cNvSpPr>
          <p:nvPr>
            <p:ph idx="1"/>
          </p:nvPr>
        </p:nvSpPr>
        <p:spPr>
          <a:xfrm>
            <a:off x="762000" y="1676400"/>
            <a:ext cx="8153400" cy="4953000"/>
          </a:xfrm>
        </p:spPr>
        <p:txBody>
          <a:bodyPr/>
          <a:lstStyle/>
          <a:p>
            <a:pPr marL="0" indent="0">
              <a:buFontTx/>
              <a:buNone/>
              <a:defRPr/>
            </a:pPr>
            <a:r>
              <a:rPr lang="en-US" dirty="0"/>
              <a:t>Some forms of resistance, when clients:</a:t>
            </a:r>
          </a:p>
          <a:p>
            <a:pPr>
              <a:defRPr/>
            </a:pPr>
            <a:r>
              <a:rPr lang="en-US" dirty="0"/>
              <a:t>argue</a:t>
            </a:r>
          </a:p>
          <a:p>
            <a:pPr>
              <a:defRPr/>
            </a:pPr>
            <a:r>
              <a:rPr lang="en-US" dirty="0"/>
              <a:t>interrupt</a:t>
            </a:r>
          </a:p>
          <a:p>
            <a:pPr>
              <a:defRPr/>
            </a:pPr>
            <a:r>
              <a:rPr lang="en-US" dirty="0"/>
              <a:t>fail to link (problems to use)</a:t>
            </a:r>
          </a:p>
          <a:p>
            <a:pPr>
              <a:defRPr/>
            </a:pPr>
            <a:r>
              <a:rPr lang="en-US" dirty="0"/>
              <a:t>ignore problems</a:t>
            </a:r>
          </a:p>
          <a:p>
            <a:pPr>
              <a:defRPr/>
            </a:pPr>
            <a:r>
              <a:rPr lang="en-US" dirty="0"/>
              <a:t>are passive-aggressive i.e. agree to do something, then fail to follow through</a:t>
            </a:r>
          </a:p>
        </p:txBody>
      </p:sp>
    </p:spTree>
    <p:extLst>
      <p:ext uri="{BB962C8B-B14F-4D97-AF65-F5344CB8AC3E}">
        <p14:creationId xmlns:p14="http://schemas.microsoft.com/office/powerpoint/2010/main" val="1595462548"/>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91EF-24DC-4E9B-A250-F25169E94CD1}"/>
              </a:ext>
            </a:extLst>
          </p:cNvPr>
          <p:cNvSpPr>
            <a:spLocks noGrp="1"/>
          </p:cNvSpPr>
          <p:nvPr>
            <p:ph type="title"/>
          </p:nvPr>
        </p:nvSpPr>
        <p:spPr/>
        <p:txBody>
          <a:bodyPr/>
          <a:lstStyle/>
          <a:p>
            <a:r>
              <a:rPr lang="en-US" dirty="0"/>
              <a:t>Roadblocks to Communication</a:t>
            </a:r>
          </a:p>
        </p:txBody>
      </p:sp>
      <p:sp>
        <p:nvSpPr>
          <p:cNvPr id="3" name="Content Placeholder 2"/>
          <p:cNvSpPr>
            <a:spLocks noGrp="1"/>
          </p:cNvSpPr>
          <p:nvPr>
            <p:ph sz="half" idx="1"/>
          </p:nvPr>
        </p:nvSpPr>
        <p:spPr/>
        <p:txBody>
          <a:bodyPr/>
          <a:lstStyle/>
          <a:p>
            <a:pPr marL="166688" indent="-166688" eaLnBrk="1" hangingPunct="1">
              <a:lnSpc>
                <a:spcPct val="80000"/>
              </a:lnSpc>
              <a:buFont typeface="Wingdings" pitchFamily="2" charset="2"/>
              <a:buNone/>
              <a:defRPr/>
            </a:pPr>
            <a:r>
              <a:rPr lang="en-US" sz="2700" dirty="0">
                <a:solidFill>
                  <a:srgbClr val="FFFFFF"/>
                </a:solidFill>
                <a:effectLst/>
                <a:latin typeface="Tahoma" pitchFamily="34" charset="0"/>
                <a:ea typeface="Tahoma" pitchFamily="34" charset="0"/>
                <a:cs typeface="Tahoma" pitchFamily="34" charset="0"/>
              </a:rPr>
              <a:t>-	Ordering, directing </a:t>
            </a:r>
          </a:p>
          <a:p>
            <a:pPr marL="166688" indent="-166688" eaLnBrk="1" hangingPunct="1">
              <a:lnSpc>
                <a:spcPct val="80000"/>
              </a:lnSpc>
              <a:buFont typeface="Wingdings" pitchFamily="2" charset="2"/>
              <a:buNone/>
              <a:defRPr/>
            </a:pPr>
            <a:r>
              <a:rPr lang="en-US" sz="2700" dirty="0">
                <a:solidFill>
                  <a:srgbClr val="FFFFFF"/>
                </a:solidFill>
                <a:effectLst/>
                <a:latin typeface="Tahoma" pitchFamily="34" charset="0"/>
                <a:ea typeface="Tahoma" pitchFamily="34" charset="0"/>
                <a:cs typeface="Tahoma" pitchFamily="34" charset="0"/>
              </a:rPr>
              <a:t>-	Warning or threatening</a:t>
            </a:r>
          </a:p>
          <a:p>
            <a:pPr marL="166688" indent="-166688" eaLnBrk="1" hangingPunct="1">
              <a:lnSpc>
                <a:spcPct val="80000"/>
              </a:lnSpc>
              <a:buFont typeface="Wingdings" pitchFamily="2" charset="2"/>
              <a:buNone/>
              <a:defRPr/>
            </a:pPr>
            <a:r>
              <a:rPr lang="en-US" sz="2700" dirty="0">
                <a:solidFill>
                  <a:srgbClr val="FFFFFF"/>
                </a:solidFill>
                <a:effectLst/>
                <a:latin typeface="Tahoma" pitchFamily="34" charset="0"/>
                <a:ea typeface="Tahoma" pitchFamily="34" charset="0"/>
                <a:cs typeface="Tahoma" pitchFamily="34" charset="0"/>
              </a:rPr>
              <a:t>-	Giving advice</a:t>
            </a:r>
          </a:p>
          <a:p>
            <a:pPr marL="166688" indent="-166688" eaLnBrk="1" hangingPunct="1">
              <a:lnSpc>
                <a:spcPct val="80000"/>
              </a:lnSpc>
              <a:buFont typeface="Wingdings" pitchFamily="2" charset="2"/>
              <a:buNone/>
              <a:defRPr/>
            </a:pPr>
            <a:r>
              <a:rPr lang="en-US" sz="2700" dirty="0">
                <a:solidFill>
                  <a:srgbClr val="FFFFFF"/>
                </a:solidFill>
                <a:effectLst/>
                <a:latin typeface="Tahoma" pitchFamily="34" charset="0"/>
                <a:ea typeface="Tahoma" pitchFamily="34" charset="0"/>
                <a:cs typeface="Tahoma" pitchFamily="34" charset="0"/>
              </a:rPr>
              <a:t>-	Persuading, arguing,</a:t>
            </a:r>
          </a:p>
          <a:p>
            <a:pPr marL="166688" indent="-166688" eaLnBrk="1" hangingPunct="1">
              <a:lnSpc>
                <a:spcPct val="80000"/>
              </a:lnSpc>
              <a:buFont typeface="Wingdings" pitchFamily="2" charset="2"/>
              <a:buNone/>
              <a:defRPr/>
            </a:pPr>
            <a:r>
              <a:rPr lang="en-US" sz="2700" dirty="0">
                <a:solidFill>
                  <a:srgbClr val="FFFFFF"/>
                </a:solidFill>
                <a:effectLst/>
                <a:latin typeface="Tahoma" pitchFamily="34" charset="0"/>
                <a:ea typeface="Tahoma" pitchFamily="34" charset="0"/>
                <a:cs typeface="Tahoma" pitchFamily="34" charset="0"/>
              </a:rPr>
              <a:t>	lecturing</a:t>
            </a:r>
          </a:p>
          <a:p>
            <a:pPr marL="166688" indent="-166688" eaLnBrk="1" hangingPunct="1">
              <a:lnSpc>
                <a:spcPct val="80000"/>
              </a:lnSpc>
              <a:buFont typeface="Wingdings" pitchFamily="2" charset="2"/>
              <a:buNone/>
              <a:defRPr/>
            </a:pPr>
            <a:r>
              <a:rPr lang="en-US" sz="2700" dirty="0">
                <a:solidFill>
                  <a:srgbClr val="FFFFFF"/>
                </a:solidFill>
                <a:effectLst/>
                <a:latin typeface="Tahoma" pitchFamily="34" charset="0"/>
                <a:ea typeface="Tahoma" pitchFamily="34" charset="0"/>
                <a:cs typeface="Tahoma" pitchFamily="34" charset="0"/>
              </a:rPr>
              <a:t>-	Moralizing, preaching, telling clients what they “should” do</a:t>
            </a:r>
          </a:p>
          <a:p>
            <a:pPr marL="166688" indent="-166688" eaLnBrk="1" hangingPunct="1">
              <a:lnSpc>
                <a:spcPct val="80000"/>
              </a:lnSpc>
              <a:buFont typeface="Wingdings" pitchFamily="2" charset="2"/>
              <a:buNone/>
              <a:defRPr/>
            </a:pPr>
            <a:r>
              <a:rPr lang="en-US" sz="2700" dirty="0">
                <a:solidFill>
                  <a:srgbClr val="FFFFFF"/>
                </a:solidFill>
                <a:effectLst/>
                <a:latin typeface="Tahoma" pitchFamily="34" charset="0"/>
                <a:ea typeface="Tahoma" pitchFamily="34" charset="0"/>
                <a:cs typeface="Tahoma" pitchFamily="34" charset="0"/>
              </a:rPr>
              <a:t>-	Disagreeing, judging, blaming </a:t>
            </a:r>
          </a:p>
          <a:p>
            <a:pPr marL="166688" indent="-166688" eaLnBrk="1" hangingPunct="1">
              <a:lnSpc>
                <a:spcPct val="80000"/>
              </a:lnSpc>
              <a:buFont typeface="Wingdings" pitchFamily="2" charset="2"/>
              <a:buNone/>
              <a:defRPr/>
            </a:pPr>
            <a:r>
              <a:rPr lang="en-US" sz="2700" dirty="0">
                <a:solidFill>
                  <a:srgbClr val="FFFFFF"/>
                </a:solidFill>
                <a:effectLst/>
                <a:latin typeface="Tahoma" pitchFamily="34" charset="0"/>
                <a:ea typeface="Tahoma" pitchFamily="34" charset="0"/>
                <a:cs typeface="Tahoma" pitchFamily="34" charset="0"/>
              </a:rPr>
              <a:t>-	Praising prematurely or in excess</a:t>
            </a:r>
          </a:p>
          <a:p>
            <a:pPr eaLnBrk="1" hangingPunct="1">
              <a:lnSpc>
                <a:spcPct val="80000"/>
              </a:lnSpc>
              <a:buFont typeface="Wingdings" pitchFamily="2" charset="2"/>
              <a:buNone/>
              <a:defRPr/>
            </a:pPr>
            <a:endParaRPr lang="en-US" sz="2700" dirty="0">
              <a:latin typeface="Tahoma" pitchFamily="34" charset="0"/>
              <a:ea typeface="Tahoma" pitchFamily="34" charset="0"/>
              <a:cs typeface="Tahoma" pitchFamily="34" charset="0"/>
            </a:endParaRPr>
          </a:p>
          <a:p>
            <a:pPr eaLnBrk="1" hangingPunct="1">
              <a:lnSpc>
                <a:spcPct val="80000"/>
              </a:lnSpc>
              <a:buFont typeface="Wingdings" pitchFamily="2" charset="2"/>
              <a:buNone/>
              <a:defRPr/>
            </a:pPr>
            <a:r>
              <a:rPr lang="en-US" sz="2700" dirty="0">
                <a:cs typeface="Times New Roman" pitchFamily="18" charset="0"/>
              </a:rPr>
              <a:t>	</a:t>
            </a:r>
            <a:endParaRPr lang="en-US" sz="2700" dirty="0"/>
          </a:p>
        </p:txBody>
      </p:sp>
      <p:sp>
        <p:nvSpPr>
          <p:cNvPr id="4" name="Content Placeholder 3"/>
          <p:cNvSpPr>
            <a:spLocks noGrp="1"/>
          </p:cNvSpPr>
          <p:nvPr>
            <p:ph sz="half" idx="2"/>
          </p:nvPr>
        </p:nvSpPr>
        <p:spPr/>
        <p:txBody>
          <a:bodyPr/>
          <a:lstStyle/>
          <a:p>
            <a:pPr eaLnBrk="1" hangingPunct="1">
              <a:buFontTx/>
              <a:buChar char="-"/>
              <a:defRPr/>
            </a:pPr>
            <a:r>
              <a:rPr lang="en-US" sz="2700" dirty="0">
                <a:solidFill>
                  <a:srgbClr val="FFFFFF"/>
                </a:solidFill>
                <a:latin typeface="Tahoma" pitchFamily="34" charset="0"/>
                <a:ea typeface="Tahoma" pitchFamily="34" charset="0"/>
                <a:cs typeface="Tahoma" pitchFamily="34" charset="0"/>
              </a:rPr>
              <a:t>Shaming, ridiculing, labeling</a:t>
            </a:r>
          </a:p>
          <a:p>
            <a:pPr eaLnBrk="1" hangingPunct="1">
              <a:buFontTx/>
              <a:buChar char="-"/>
              <a:defRPr/>
            </a:pPr>
            <a:r>
              <a:rPr lang="en-US" sz="2700" dirty="0">
                <a:solidFill>
                  <a:srgbClr val="FFFFFF"/>
                </a:solidFill>
                <a:effectLst/>
                <a:latin typeface="Tahoma" pitchFamily="34" charset="0"/>
                <a:ea typeface="Tahoma" pitchFamily="34" charset="0"/>
                <a:cs typeface="Tahoma" pitchFamily="34" charset="0"/>
              </a:rPr>
              <a:t>Excessive reassuring,    sympathizing, consoling</a:t>
            </a:r>
          </a:p>
          <a:p>
            <a:pPr marL="166688" indent="-166688" eaLnBrk="1" hangingPunct="1">
              <a:buFont typeface="Wingdings" pitchFamily="2" charset="2"/>
              <a:buNone/>
              <a:defRPr/>
            </a:pPr>
            <a:r>
              <a:rPr lang="en-US" sz="2700" dirty="0">
                <a:solidFill>
                  <a:srgbClr val="FFFFFF"/>
                </a:solidFill>
                <a:effectLst/>
                <a:latin typeface="Tahoma" pitchFamily="34" charset="0"/>
                <a:ea typeface="Tahoma" pitchFamily="34" charset="0"/>
                <a:cs typeface="Tahoma" pitchFamily="34" charset="0"/>
              </a:rPr>
              <a:t>-	Questioning or probing   excessively</a:t>
            </a:r>
          </a:p>
          <a:p>
            <a:pPr marL="166688" indent="-166688" eaLnBrk="1" hangingPunct="1">
              <a:buFont typeface="Wingdings" pitchFamily="2" charset="2"/>
              <a:buNone/>
              <a:defRPr/>
            </a:pPr>
            <a:r>
              <a:rPr lang="en-US" sz="2700" dirty="0">
                <a:solidFill>
                  <a:srgbClr val="FFFFFF"/>
                </a:solidFill>
                <a:effectLst/>
                <a:latin typeface="Tahoma" pitchFamily="34" charset="0"/>
                <a:ea typeface="Tahoma" pitchFamily="34" charset="0"/>
                <a:cs typeface="Tahoma" pitchFamily="34" charset="0"/>
              </a:rPr>
              <a:t>-	Withdrawing, distracting, humoring</a:t>
            </a:r>
          </a:p>
          <a:p>
            <a:pPr marL="166688" indent="-166688" eaLnBrk="1" hangingPunct="1">
              <a:buFont typeface="Wingdings" pitchFamily="2" charset="2"/>
              <a:buNone/>
              <a:defRPr/>
            </a:pPr>
            <a:r>
              <a:rPr lang="en-US" sz="2700" dirty="0">
                <a:solidFill>
                  <a:srgbClr val="FFFFFF"/>
                </a:solidFill>
                <a:effectLst/>
                <a:latin typeface="Tahoma" pitchFamily="34" charset="0"/>
                <a:ea typeface="Tahoma" pitchFamily="34" charset="0"/>
                <a:cs typeface="Tahoma" pitchFamily="34" charset="0"/>
              </a:rPr>
              <a:t>-	Cultural/Racial roadblocks</a:t>
            </a:r>
          </a:p>
          <a:p>
            <a:pPr marL="166688" indent="-166688" eaLnBrk="1" hangingPunct="1">
              <a:buFont typeface="Wingdings" pitchFamily="2" charset="2"/>
              <a:buNone/>
              <a:defRPr/>
            </a:pPr>
            <a:r>
              <a:rPr lang="en-US" sz="2700" dirty="0">
                <a:solidFill>
                  <a:srgbClr val="FFFFFF"/>
                </a:solidFill>
                <a:effectLst/>
                <a:latin typeface="Tahoma" pitchFamily="34" charset="0"/>
                <a:ea typeface="Tahoma" pitchFamily="34" charset="0"/>
                <a:cs typeface="Tahoma" pitchFamily="34" charset="0"/>
              </a:rPr>
              <a:t>-	Organizational roadblocks</a:t>
            </a:r>
          </a:p>
          <a:p>
            <a:pPr marL="166688" indent="-166688" eaLnBrk="1" hangingPunct="1">
              <a:buFont typeface="Wingdings" pitchFamily="2" charset="2"/>
              <a:buNone/>
              <a:defRPr/>
            </a:pPr>
            <a:r>
              <a:rPr lang="en-US" sz="2700" dirty="0">
                <a:solidFill>
                  <a:srgbClr val="FFFFFF"/>
                </a:solidFill>
                <a:effectLst/>
                <a:latin typeface="Tahoma" pitchFamily="34" charset="0"/>
                <a:ea typeface="Tahoma" pitchFamily="34" charset="0"/>
                <a:cs typeface="Tahoma" pitchFamily="34" charset="0"/>
              </a:rPr>
              <a:t>-	Gender/Age roadblocks</a:t>
            </a:r>
          </a:p>
          <a:p>
            <a:pPr marL="166688" indent="-166688">
              <a:defRPr/>
            </a:pPr>
            <a:endParaRPr lang="en-US" sz="2700" dirty="0"/>
          </a:p>
        </p:txBody>
      </p:sp>
    </p:spTree>
    <p:extLst>
      <p:ext uri="{BB962C8B-B14F-4D97-AF65-F5344CB8AC3E}">
        <p14:creationId xmlns:p14="http://schemas.microsoft.com/office/powerpoint/2010/main" val="86682657"/>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Rolling with Resistance</a:t>
            </a:r>
            <a:endParaRPr lang="en-US" dirty="0"/>
          </a:p>
        </p:txBody>
      </p:sp>
      <p:sp>
        <p:nvSpPr>
          <p:cNvPr id="3" name="Content Placeholder 2"/>
          <p:cNvSpPr>
            <a:spLocks noGrp="1"/>
          </p:cNvSpPr>
          <p:nvPr>
            <p:ph idx="1"/>
          </p:nvPr>
        </p:nvSpPr>
        <p:spPr>
          <a:xfrm>
            <a:off x="0" y="1600200"/>
            <a:ext cx="9144000" cy="4419600"/>
          </a:xfrm>
        </p:spPr>
        <p:txBody>
          <a:bodyPr/>
          <a:lstStyle/>
          <a:p>
            <a:r>
              <a:rPr lang="en-US" sz="2800" dirty="0"/>
              <a:t>“One view of resistance is that the client is behaving defiantly. Another, perhaps more constructive, viewpoint is that resistance is a signal that the client views the situation differently. This requires you to understand your client's perspective and proceed from there. Resistance is a signal to you to change direction or listen more carefully.</a:t>
            </a:r>
          </a:p>
          <a:p>
            <a:r>
              <a:rPr lang="en-US" sz="2800" dirty="0"/>
              <a:t>Adjusting to resistance is similar to avoiding argument in that it offers another chance to express empathy by remaining nonjudgmental and respectful, encouraging the client to talk and stay involved.” </a:t>
            </a:r>
          </a:p>
          <a:p>
            <a:pPr>
              <a:buNone/>
            </a:pPr>
            <a:endParaRPr lang="en-US" dirty="0"/>
          </a:p>
        </p:txBody>
      </p:sp>
      <p:sp>
        <p:nvSpPr>
          <p:cNvPr id="5" name="TextBox 4"/>
          <p:cNvSpPr txBox="1"/>
          <p:nvPr/>
        </p:nvSpPr>
        <p:spPr>
          <a:xfrm>
            <a:off x="2590800" y="6544068"/>
            <a:ext cx="655320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3"/>
                </a:solidFill>
                <a:effectLst/>
                <a:uLnTx/>
                <a:uFillTx/>
              </a:rPr>
              <a:t>(Miller &amp; </a:t>
            </a:r>
            <a:r>
              <a:rPr kumimoji="0" lang="en-US" sz="1800" b="0" i="0" u="none" strike="noStrike" kern="0" cap="none" spc="0" normalizeH="0" baseline="0" noProof="0" dirty="0" err="1">
                <a:ln>
                  <a:noFill/>
                </a:ln>
                <a:solidFill>
                  <a:schemeClr val="accent3"/>
                </a:solidFill>
                <a:effectLst/>
                <a:uLnTx/>
                <a:uFillTx/>
              </a:rPr>
              <a:t>Rollnick</a:t>
            </a:r>
            <a:r>
              <a:rPr kumimoji="0" lang="en-US" sz="1800" b="0" i="0" u="none" strike="noStrike" kern="0" cap="none" spc="0" normalizeH="0" baseline="0" noProof="0" dirty="0">
                <a:ln>
                  <a:noFill/>
                </a:ln>
                <a:solidFill>
                  <a:schemeClr val="accent3"/>
                </a:solidFill>
                <a:effectLst/>
                <a:uLnTx/>
                <a:uFillTx/>
              </a:rPr>
              <a:t>, 1991)</a:t>
            </a:r>
          </a:p>
        </p:txBody>
      </p:sp>
    </p:spTree>
    <p:extLst>
      <p:ext uri="{BB962C8B-B14F-4D97-AF65-F5344CB8AC3E}">
        <p14:creationId xmlns:p14="http://schemas.microsoft.com/office/powerpoint/2010/main" val="32090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Activity: Speaker Role</a:t>
            </a:r>
          </a:p>
        </p:txBody>
      </p:sp>
      <p:sp>
        <p:nvSpPr>
          <p:cNvPr id="58371" name="Content Placeholder 2"/>
          <p:cNvSpPr>
            <a:spLocks noGrp="1"/>
          </p:cNvSpPr>
          <p:nvPr>
            <p:ph idx="1"/>
          </p:nvPr>
        </p:nvSpPr>
        <p:spPr>
          <a:xfrm>
            <a:off x="228600" y="1676400"/>
            <a:ext cx="8686800" cy="4953000"/>
          </a:xfrm>
        </p:spPr>
        <p:txBody>
          <a:bodyPr>
            <a:normAutofit fontScale="92500"/>
          </a:bodyPr>
          <a:lstStyle/>
          <a:p>
            <a:r>
              <a:rPr lang="en-US" dirty="0">
                <a:solidFill>
                  <a:srgbClr val="FFC000"/>
                </a:solidFill>
              </a:rPr>
              <a:t>Split into pairs. One person will be the speaker.</a:t>
            </a:r>
          </a:p>
          <a:p>
            <a:r>
              <a:rPr lang="en-US" dirty="0">
                <a:solidFill>
                  <a:srgbClr val="FFC000"/>
                </a:solidFill>
              </a:rPr>
              <a:t>Speaker Role:</a:t>
            </a:r>
            <a:r>
              <a:rPr lang="en-US" dirty="0"/>
              <a:t> </a:t>
            </a:r>
          </a:p>
          <a:p>
            <a:r>
              <a:rPr lang="en-US" dirty="0"/>
              <a:t>What is something about yourself that you:</a:t>
            </a:r>
          </a:p>
          <a:p>
            <a:pPr lvl="1"/>
            <a:r>
              <a:rPr lang="en-US" dirty="0"/>
              <a:t>Want to change,</a:t>
            </a:r>
          </a:p>
          <a:p>
            <a:pPr lvl="1"/>
            <a:r>
              <a:rPr lang="en-US" dirty="0"/>
              <a:t>Need to change,</a:t>
            </a:r>
          </a:p>
          <a:p>
            <a:pPr lvl="1"/>
            <a:r>
              <a:rPr lang="en-US" dirty="0"/>
              <a:t>Should change,</a:t>
            </a:r>
          </a:p>
          <a:p>
            <a:pPr lvl="1"/>
            <a:r>
              <a:rPr lang="en-US" dirty="0"/>
              <a:t>Have been thinking about changing, but you haven’t done it yet.</a:t>
            </a:r>
          </a:p>
          <a:p>
            <a:pPr lvl="1"/>
            <a:r>
              <a:rPr lang="en-US" dirty="0"/>
              <a:t>It should be a behavior that you are ambivalent about.</a:t>
            </a:r>
          </a:p>
        </p:txBody>
      </p:sp>
    </p:spTree>
    <p:extLst>
      <p:ext uri="{BB962C8B-B14F-4D97-AF65-F5344CB8AC3E}">
        <p14:creationId xmlns:p14="http://schemas.microsoft.com/office/powerpoint/2010/main" val="19850470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dirty="0"/>
              <a:t>Rolling with Resistance (2)</a:t>
            </a:r>
          </a:p>
        </p:txBody>
      </p:sp>
      <p:sp>
        <p:nvSpPr>
          <p:cNvPr id="3" name="Content Placeholder 2"/>
          <p:cNvSpPr>
            <a:spLocks noGrp="1"/>
          </p:cNvSpPr>
          <p:nvPr>
            <p:ph idx="1"/>
          </p:nvPr>
        </p:nvSpPr>
        <p:spPr/>
        <p:txBody>
          <a:bodyPr/>
          <a:lstStyle/>
          <a:p>
            <a:pPr marL="0" indent="0">
              <a:buFontTx/>
              <a:buNone/>
              <a:defRPr/>
            </a:pPr>
            <a:r>
              <a:rPr lang="en-US" sz="3600" dirty="0"/>
              <a:t>To reduce resistance:</a:t>
            </a:r>
          </a:p>
          <a:p>
            <a:pPr>
              <a:defRPr/>
            </a:pPr>
            <a:r>
              <a:rPr lang="en-US" dirty="0"/>
              <a:t>Reflect the resistance back to the client </a:t>
            </a:r>
          </a:p>
          <a:p>
            <a:pPr>
              <a:defRPr/>
            </a:pPr>
            <a:r>
              <a:rPr lang="en-US" dirty="0"/>
              <a:t>Shift the focus</a:t>
            </a:r>
          </a:p>
          <a:p>
            <a:pPr>
              <a:defRPr/>
            </a:pPr>
            <a:r>
              <a:rPr lang="en-US" dirty="0"/>
              <a:t>Reframe</a:t>
            </a:r>
          </a:p>
          <a:p>
            <a:pPr>
              <a:defRPr/>
            </a:pPr>
            <a:r>
              <a:rPr lang="en-US" dirty="0"/>
              <a:t>Emphasize personal choice and control</a:t>
            </a:r>
          </a:p>
          <a:p>
            <a:pPr>
              <a:defRPr/>
            </a:pPr>
            <a:r>
              <a:rPr lang="en-US" dirty="0"/>
              <a:t>Stop providing solutions</a:t>
            </a:r>
          </a:p>
          <a:p>
            <a:pPr>
              <a:defRPr/>
            </a:pPr>
            <a:r>
              <a:rPr lang="en-US" dirty="0"/>
              <a:t>Talk about something else</a:t>
            </a:r>
          </a:p>
        </p:txBody>
      </p:sp>
    </p:spTree>
    <p:extLst>
      <p:ext uri="{BB962C8B-B14F-4D97-AF65-F5344CB8AC3E}">
        <p14:creationId xmlns:p14="http://schemas.microsoft.com/office/powerpoint/2010/main" val="1477738186"/>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“Resistant” Trucker Interview</a:t>
            </a:r>
          </a:p>
        </p:txBody>
      </p:sp>
      <p:sp>
        <p:nvSpPr>
          <p:cNvPr id="3" name="Content Placeholder 2">
            <a:extLst>
              <a:ext uri="{FF2B5EF4-FFF2-40B4-BE49-F238E27FC236}">
                <a16:creationId xmlns:a16="http://schemas.microsoft.com/office/drawing/2014/main" id="{9E284ED8-CC1E-F471-F40F-0B79410DEF4C}"/>
              </a:ext>
            </a:extLst>
          </p:cNvPr>
          <p:cNvSpPr>
            <a:spLocks noGrp="1"/>
          </p:cNvSpPr>
          <p:nvPr>
            <p:ph idx="1"/>
          </p:nvPr>
        </p:nvSpPr>
        <p:spPr/>
        <p:txBody>
          <a:bodyPr/>
          <a:lstStyle/>
          <a:p>
            <a:pPr algn="ctr"/>
            <a:r>
              <a:rPr lang="en-US" dirty="0"/>
              <a:t>Insert Video 4</a:t>
            </a:r>
          </a:p>
        </p:txBody>
      </p:sp>
    </p:spTree>
    <p:extLst>
      <p:ext uri="{BB962C8B-B14F-4D97-AF65-F5344CB8AC3E}">
        <p14:creationId xmlns:p14="http://schemas.microsoft.com/office/powerpoint/2010/main" val="20718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0" y="274638"/>
            <a:ext cx="9144000" cy="1143000"/>
          </a:xfrm>
        </p:spPr>
        <p:txBody>
          <a:bodyPr/>
          <a:lstStyle/>
          <a:p>
            <a:pPr marL="228600" indent="-228600">
              <a:spcBef>
                <a:spcPts val="1000"/>
              </a:spcBef>
              <a:spcAft>
                <a:spcPts val="0"/>
              </a:spcAft>
              <a:defRPr/>
            </a:pPr>
            <a:r>
              <a:rPr lang="en-US" dirty="0"/>
              <a:t>Importance/Confidence/Readiness</a:t>
            </a:r>
          </a:p>
        </p:txBody>
      </p:sp>
      <p:sp>
        <p:nvSpPr>
          <p:cNvPr id="7" name="Content Placeholder 6"/>
          <p:cNvSpPr>
            <a:spLocks noGrp="1"/>
          </p:cNvSpPr>
          <p:nvPr>
            <p:ph idx="1"/>
          </p:nvPr>
        </p:nvSpPr>
        <p:spPr>
          <a:xfrm>
            <a:off x="457200" y="1219200"/>
            <a:ext cx="8229600" cy="4525963"/>
          </a:xfrm>
        </p:spPr>
        <p:txBody>
          <a:bodyPr/>
          <a:lstStyle/>
          <a:p>
            <a:pPr marL="0" indent="0">
              <a:spcBef>
                <a:spcPts val="1000"/>
              </a:spcBef>
              <a:spcAft>
                <a:spcPts val="0"/>
              </a:spcAft>
              <a:buNone/>
              <a:defRPr/>
            </a:pPr>
            <a:r>
              <a:rPr lang="en-US" dirty="0"/>
              <a:t>On a scale of 1–10… </a:t>
            </a:r>
          </a:p>
          <a:p>
            <a:pPr marL="285750" indent="-285750">
              <a:spcBef>
                <a:spcPts val="1000"/>
              </a:spcBef>
              <a:spcAft>
                <a:spcPts val="0"/>
              </a:spcAft>
              <a:buClr>
                <a:schemeClr val="bg2">
                  <a:lumMod val="60000"/>
                  <a:lumOff val="40000"/>
                </a:schemeClr>
              </a:buClr>
              <a:buFont typeface="Arial" pitchFamily="34" charset="0"/>
              <a:buChar char="•"/>
              <a:defRPr/>
            </a:pPr>
            <a:r>
              <a:rPr lang="en-US" dirty="0"/>
              <a:t>How </a:t>
            </a:r>
            <a:r>
              <a:rPr lang="en-US" dirty="0">
                <a:solidFill>
                  <a:srgbClr val="FFFF00"/>
                </a:solidFill>
              </a:rPr>
              <a:t>important</a:t>
            </a:r>
            <a:r>
              <a:rPr lang="en-US" dirty="0"/>
              <a:t> is it for you to change your use/behavior?</a:t>
            </a:r>
          </a:p>
          <a:p>
            <a:pPr marL="285750" indent="-285750">
              <a:spcBef>
                <a:spcPts val="1000"/>
              </a:spcBef>
              <a:spcAft>
                <a:spcPts val="0"/>
              </a:spcAft>
              <a:buClr>
                <a:schemeClr val="bg2">
                  <a:lumMod val="60000"/>
                  <a:lumOff val="40000"/>
                </a:schemeClr>
              </a:buClr>
              <a:buFont typeface="Arial" pitchFamily="34" charset="0"/>
              <a:buChar char="•"/>
              <a:defRPr/>
            </a:pPr>
            <a:r>
              <a:rPr lang="en-US" dirty="0"/>
              <a:t>How </a:t>
            </a:r>
            <a:r>
              <a:rPr lang="en-US" dirty="0">
                <a:solidFill>
                  <a:srgbClr val="FFFF00"/>
                </a:solidFill>
              </a:rPr>
              <a:t>confident</a:t>
            </a:r>
            <a:r>
              <a:rPr lang="en-US" dirty="0"/>
              <a:t> are you that you can change your use/behavior?</a:t>
            </a:r>
          </a:p>
          <a:p>
            <a:pPr marL="285750" indent="-285750">
              <a:spcBef>
                <a:spcPts val="1000"/>
              </a:spcBef>
              <a:spcAft>
                <a:spcPts val="0"/>
              </a:spcAft>
              <a:buClr>
                <a:schemeClr val="bg2">
                  <a:lumMod val="60000"/>
                  <a:lumOff val="40000"/>
                </a:schemeClr>
              </a:buClr>
              <a:buFont typeface="Arial" pitchFamily="34" charset="0"/>
              <a:buChar char="•"/>
              <a:defRPr/>
            </a:pPr>
            <a:r>
              <a:rPr lang="en-US" dirty="0"/>
              <a:t>How </a:t>
            </a:r>
            <a:r>
              <a:rPr lang="en-US" dirty="0">
                <a:solidFill>
                  <a:srgbClr val="FFFF00"/>
                </a:solidFill>
              </a:rPr>
              <a:t>ready</a:t>
            </a:r>
            <a:r>
              <a:rPr lang="en-US" dirty="0"/>
              <a:t> are you to change your use/behavior?</a:t>
            </a:r>
          </a:p>
          <a:p>
            <a:pPr marL="285750" indent="-285750">
              <a:spcBef>
                <a:spcPts val="1000"/>
              </a:spcBef>
              <a:spcAft>
                <a:spcPts val="0"/>
              </a:spcAft>
              <a:defRPr/>
            </a:pPr>
            <a:endParaRPr lang="en-US" sz="1100" dirty="0"/>
          </a:p>
          <a:p>
            <a:pPr marL="285750" indent="-285750">
              <a:spcBef>
                <a:spcPts val="1000"/>
              </a:spcBef>
              <a:spcAft>
                <a:spcPts val="0"/>
              </a:spcAft>
              <a:defRPr/>
            </a:pPr>
            <a:r>
              <a:rPr lang="en-US" dirty="0"/>
              <a:t>For each ask:</a:t>
            </a:r>
          </a:p>
          <a:p>
            <a:pPr marL="285750" indent="-285750">
              <a:spcBef>
                <a:spcPts val="1000"/>
              </a:spcBef>
              <a:spcAft>
                <a:spcPts val="0"/>
              </a:spcAft>
              <a:buClr>
                <a:schemeClr val="bg2">
                  <a:lumMod val="60000"/>
                  <a:lumOff val="40000"/>
                </a:schemeClr>
              </a:buClr>
              <a:buFont typeface="Arial" pitchFamily="34" charset="0"/>
              <a:buChar char="•"/>
              <a:defRPr/>
            </a:pPr>
            <a:r>
              <a:rPr lang="en-US" sz="2600" dirty="0">
                <a:solidFill>
                  <a:srgbClr val="FFFF00"/>
                </a:solidFill>
              </a:rPr>
              <a:t>How come you didn’t you give it a lower number?</a:t>
            </a:r>
          </a:p>
          <a:p>
            <a:pPr marL="285750" indent="-285750">
              <a:spcBef>
                <a:spcPts val="1000"/>
              </a:spcBef>
              <a:spcAft>
                <a:spcPts val="0"/>
              </a:spcAft>
              <a:buClr>
                <a:schemeClr val="bg2">
                  <a:lumMod val="60000"/>
                  <a:lumOff val="40000"/>
                </a:schemeClr>
              </a:buClr>
              <a:buFont typeface="Arial" pitchFamily="34" charset="0"/>
              <a:buChar char="•"/>
              <a:defRPr/>
            </a:pPr>
            <a:r>
              <a:rPr lang="en-US" sz="2600" dirty="0">
                <a:solidFill>
                  <a:srgbClr val="FFFF00"/>
                </a:solidFill>
              </a:rPr>
              <a:t>What would it take to raise that number?</a:t>
            </a:r>
          </a:p>
          <a:p>
            <a:endParaRPr lang="en-US" dirty="0"/>
          </a:p>
        </p:txBody>
      </p:sp>
      <p:sp>
        <p:nvSpPr>
          <p:cNvPr id="121860" name="TextBox 5" descr="This diagram depicts a number line with the numbers 1 through 10 listed." title="Diagram of number line"/>
          <p:cNvSpPr txBox="1">
            <a:spLocks noChangeArrowheads="1"/>
          </p:cNvSpPr>
          <p:nvPr/>
        </p:nvSpPr>
        <p:spPr bwMode="auto">
          <a:xfrm>
            <a:off x="1" y="6334780"/>
            <a:ext cx="9524999" cy="523220"/>
          </a:xfrm>
          <a:prstGeom prst="rect">
            <a:avLst/>
          </a:prstGeom>
          <a:noFill/>
          <a:ln w="38100">
            <a:solidFill>
              <a:schemeClr val="bg2">
                <a:lumMod val="20000"/>
                <a:lumOff val="80000"/>
              </a:schemeClr>
            </a:solid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itchFamily="34" charset="0"/>
                <a:ea typeface="+mn-ea"/>
                <a:cs typeface="+mn-cs"/>
              </a:rPr>
              <a:t>1      2      3      4      5      6      7      8      9   10</a:t>
            </a:r>
          </a:p>
        </p:txBody>
      </p:sp>
      <p:sp>
        <p:nvSpPr>
          <p:cNvPr id="6" name="Rectangle 5" descr="This rectangle surrounds the number 4 on a number line." title="Rectangle highlighting number 4"/>
          <p:cNvSpPr>
            <a:spLocks noChangeArrowheads="1"/>
          </p:cNvSpPr>
          <p:nvPr/>
        </p:nvSpPr>
        <p:spPr bwMode="auto">
          <a:xfrm>
            <a:off x="2971800" y="6269830"/>
            <a:ext cx="447675" cy="538163"/>
          </a:xfrm>
          <a:prstGeom prst="rect">
            <a:avLst/>
          </a:prstGeom>
          <a:noFill/>
          <a:ln w="57150" algn="ctr">
            <a:solidFill>
              <a:srgbClr val="C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mn-ea"/>
              <a:cs typeface="+mn-cs"/>
            </a:endParaRPr>
          </a:p>
        </p:txBody>
      </p:sp>
      <p:sp>
        <p:nvSpPr>
          <p:cNvPr id="2" name="Slide Number Placeholder 1"/>
          <p:cNvSpPr>
            <a:spLocks noGrp="1"/>
          </p:cNvSpPr>
          <p:nvPr>
            <p:ph type="sldNum" sz="quarter" idx="12"/>
          </p:nvPr>
        </p:nvSpPr>
        <p:spPr/>
        <p:txBody>
          <a:bodyPr/>
          <a:lstStyle/>
          <a:p>
            <a:pPr algn="l">
              <a:lnSpc>
                <a:spcPct val="100000"/>
              </a:lnSpc>
              <a:defRPr/>
            </a:pPr>
            <a:fld id="{5EBBE620-1DE7-4928-AD52-862F3E592157}" type="slidenum">
              <a:rPr lang="en-US" sz="1800" b="0" smtClean="0"/>
              <a:pPr algn="l">
                <a:lnSpc>
                  <a:spcPct val="100000"/>
                </a:lnSpc>
                <a:defRPr/>
              </a:pPr>
              <a:t>72</a:t>
            </a:fld>
            <a:endParaRPr lang="en-US" sz="1800" b="0" dirty="0"/>
          </a:p>
        </p:txBody>
      </p:sp>
    </p:spTree>
    <p:extLst>
      <p:ext uri="{BB962C8B-B14F-4D97-AF65-F5344CB8AC3E}">
        <p14:creationId xmlns:p14="http://schemas.microsoft.com/office/powerpoint/2010/main" val="332348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3.33333E-6 3.33333E-6 L 0.34861 3.33333E-6 " pathEditMode="relative" rAng="0" ptsTypes="AA">
                                      <p:cBhvr>
                                        <p:cTn id="6" dur="3000" fill="hold"/>
                                        <p:tgtEl>
                                          <p:spTgt spid="6"/>
                                        </p:tgtEl>
                                        <p:attrNameLst>
                                          <p:attrName>ppt_x</p:attrName>
                                          <p:attrName>ppt_y</p:attrName>
                                        </p:attrNameLst>
                                      </p:cBhvr>
                                      <p:rCtr x="174" y="0"/>
                                    </p:animMotion>
                                  </p:childTnLst>
                                </p:cTn>
                              </p:par>
                            </p:childTnLst>
                          </p:cTn>
                        </p:par>
                        <p:par>
                          <p:cTn id="7" fill="hold">
                            <p:stCondLst>
                              <p:cond delay="3000"/>
                            </p:stCondLst>
                            <p:childTnLst>
                              <p:par>
                                <p:cTn id="8" presetID="35" presetClass="path" presetSubtype="0" accel="50000" decel="50000" fill="hold" grpId="1" nodeType="afterEffect">
                                  <p:stCondLst>
                                    <p:cond delay="0"/>
                                  </p:stCondLst>
                                  <p:childTnLst>
                                    <p:animMotion origin="layout" path="M 0.34861 -2.45143E-6 L 0.16805 -2.45143E-6 " pathEditMode="relative" rAng="0" ptsTypes="AA">
                                      <p:cBhvr>
                                        <p:cTn id="9" dur="3000" fill="hold"/>
                                        <p:tgtEl>
                                          <p:spTgt spid="6"/>
                                        </p:tgtEl>
                                        <p:attrNameLst>
                                          <p:attrName>ppt_x</p:attrName>
                                          <p:attrName>ppt_y</p:attrName>
                                        </p:attrNameLst>
                                      </p:cBhvr>
                                      <p:rCtr x="-90" y="0"/>
                                    </p:animMotion>
                                  </p:childTnLst>
                                </p:cTn>
                              </p:par>
                            </p:childTnLst>
                          </p:cTn>
                        </p:par>
                        <p:par>
                          <p:cTn id="10" fill="hold">
                            <p:stCondLst>
                              <p:cond delay="6000"/>
                            </p:stCondLst>
                            <p:childTnLst>
                              <p:par>
                                <p:cTn id="11" presetID="63" presetClass="path" presetSubtype="0" accel="50000" decel="50000" fill="hold" grpId="2" nodeType="afterEffect">
                                  <p:stCondLst>
                                    <p:cond delay="0"/>
                                  </p:stCondLst>
                                  <p:childTnLst>
                                    <p:animMotion origin="layout" path="M 0.16805 -2.45143E-6 L 0.60694 -2.45143E-6 " pathEditMode="relative" rAng="0" ptsTypes="AA">
                                      <p:cBhvr>
                                        <p:cTn id="12" dur="3000" fill="hold"/>
                                        <p:tgtEl>
                                          <p:spTgt spid="6"/>
                                        </p:tgtEl>
                                        <p:attrNameLst>
                                          <p:attrName>ppt_x</p:attrName>
                                          <p:attrName>ppt_y</p:attrName>
                                        </p:attrNameLst>
                                      </p:cBhvr>
                                      <p:rCtr x="219" y="0"/>
                                    </p:animMotion>
                                  </p:childTnLst>
                                </p:cTn>
                              </p:par>
                            </p:childTnLst>
                          </p:cTn>
                        </p:par>
                        <p:par>
                          <p:cTn id="13" fill="hold">
                            <p:stCondLst>
                              <p:cond delay="9000"/>
                            </p:stCondLst>
                            <p:childTnLst>
                              <p:par>
                                <p:cTn id="14" presetID="35" presetClass="path" presetSubtype="0" accel="50000" decel="50000" fill="hold" grpId="3" nodeType="afterEffect">
                                  <p:stCondLst>
                                    <p:cond delay="0"/>
                                  </p:stCondLst>
                                  <p:childTnLst>
                                    <p:animMotion origin="layout" path="M 0.60694 -2.45143E-6 L 0.51527 -2.45143E-6 " pathEditMode="relative" rAng="0" ptsTypes="AA">
                                      <p:cBhvr>
                                        <p:cTn id="15" dur="3000" fill="hold"/>
                                        <p:tgtEl>
                                          <p:spTgt spid="6"/>
                                        </p:tgtEl>
                                        <p:attrNameLst>
                                          <p:attrName>ppt_x</p:attrName>
                                          <p:attrName>ppt_y</p:attrName>
                                        </p:attrNameLst>
                                      </p:cBhvr>
                                      <p:rCtr x="-46" y="0"/>
                                    </p:animMotion>
                                  </p:childTnLst>
                                </p:cTn>
                              </p:par>
                            </p:childTnLst>
                          </p:cTn>
                        </p:par>
                        <p:par>
                          <p:cTn id="16" fill="hold">
                            <p:stCondLst>
                              <p:cond delay="12000"/>
                            </p:stCondLst>
                            <p:childTnLst>
                              <p:par>
                                <p:cTn id="17" presetID="63" presetClass="path" presetSubtype="0" accel="50000" decel="50000" fill="hold" grpId="4" nodeType="afterEffect">
                                  <p:stCondLst>
                                    <p:cond delay="0"/>
                                  </p:stCondLst>
                                  <p:childTnLst>
                                    <p:animMotion origin="layout" path="M 0.60695 1.85185E-6 L 0.84219 0.00602 " pathEditMode="relative" rAng="0" ptsTypes="AA">
                                      <p:cBhvr>
                                        <p:cTn id="18" dur="3000" fill="hold"/>
                                        <p:tgtEl>
                                          <p:spTgt spid="6"/>
                                        </p:tgtEl>
                                        <p:attrNameLst>
                                          <p:attrName>ppt_x</p:attrName>
                                          <p:attrName>ppt_y</p:attrName>
                                        </p:attrNameLst>
                                      </p:cBhvr>
                                      <p:rCtr x="118"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Putting It All Together</a:t>
            </a:r>
          </a:p>
        </p:txBody>
      </p:sp>
    </p:spTree>
    <p:extLst>
      <p:ext uri="{BB962C8B-B14F-4D97-AF65-F5344CB8AC3E}">
        <p14:creationId xmlns:p14="http://schemas.microsoft.com/office/powerpoint/2010/main" val="4087072522"/>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dirty="0"/>
              <a:t>Putting it All Together (2)</a:t>
            </a:r>
          </a:p>
        </p:txBody>
      </p:sp>
      <p:sp>
        <p:nvSpPr>
          <p:cNvPr id="108547" name="Content Placeholder 2"/>
          <p:cNvSpPr>
            <a:spLocks noGrp="1"/>
          </p:cNvSpPr>
          <p:nvPr>
            <p:ph idx="1"/>
          </p:nvPr>
        </p:nvSpPr>
        <p:spPr>
          <a:xfrm>
            <a:off x="228600" y="1524000"/>
            <a:ext cx="8686800" cy="4953000"/>
          </a:xfrm>
        </p:spPr>
        <p:txBody>
          <a:bodyPr/>
          <a:lstStyle/>
          <a:p>
            <a:pPr>
              <a:spcBef>
                <a:spcPts val="0"/>
              </a:spcBef>
              <a:spcAft>
                <a:spcPts val="0"/>
              </a:spcAft>
            </a:pPr>
            <a:r>
              <a:rPr lang="en-US" altLang="en-US" dirty="0">
                <a:solidFill>
                  <a:srgbClr val="FFFFFF"/>
                </a:solidFill>
              </a:rPr>
              <a:t>Meet the client where they are</a:t>
            </a:r>
          </a:p>
          <a:p>
            <a:pPr lvl="1">
              <a:spcAft>
                <a:spcPts val="1200"/>
              </a:spcAft>
            </a:pPr>
            <a:r>
              <a:rPr lang="en-US" altLang="en-US" dirty="0">
                <a:solidFill>
                  <a:srgbClr val="FFFFFF"/>
                </a:solidFill>
              </a:rPr>
              <a:t>Avoid the “Righting Reflex”</a:t>
            </a:r>
          </a:p>
          <a:p>
            <a:pPr>
              <a:spcAft>
                <a:spcPts val="0"/>
              </a:spcAft>
            </a:pPr>
            <a:r>
              <a:rPr lang="en-US" altLang="en-US" dirty="0">
                <a:solidFill>
                  <a:srgbClr val="FFFFFF"/>
                </a:solidFill>
              </a:rPr>
              <a:t>Spirit of MI: </a:t>
            </a:r>
          </a:p>
          <a:p>
            <a:pPr lvl="1">
              <a:spcBef>
                <a:spcPts val="0"/>
              </a:spcBef>
              <a:spcAft>
                <a:spcPts val="1200"/>
              </a:spcAft>
            </a:pPr>
            <a:r>
              <a:rPr lang="en-US" altLang="en-US" dirty="0">
                <a:solidFill>
                  <a:srgbClr val="FFFF00"/>
                </a:solidFill>
              </a:rPr>
              <a:t>Compassion, Partnership, Acceptance, Evocation</a:t>
            </a:r>
          </a:p>
          <a:p>
            <a:pPr>
              <a:spcBef>
                <a:spcPts val="0"/>
              </a:spcBef>
              <a:spcAft>
                <a:spcPts val="0"/>
              </a:spcAft>
            </a:pPr>
            <a:r>
              <a:rPr lang="en-US" altLang="en-US" dirty="0"/>
              <a:t>The Four Processes of MI:</a:t>
            </a:r>
          </a:p>
          <a:p>
            <a:pPr lvl="1">
              <a:spcBef>
                <a:spcPts val="0"/>
              </a:spcBef>
              <a:spcAft>
                <a:spcPts val="1800"/>
              </a:spcAft>
            </a:pPr>
            <a:r>
              <a:rPr lang="en-US" altLang="en-US" dirty="0">
                <a:solidFill>
                  <a:srgbClr val="FFFF00"/>
                </a:solidFill>
              </a:rPr>
              <a:t>Engaging, Focusing, Evoking, Planning</a:t>
            </a:r>
          </a:p>
          <a:p>
            <a:pPr>
              <a:spcBef>
                <a:spcPts val="0"/>
              </a:spcBef>
              <a:spcAft>
                <a:spcPts val="0"/>
              </a:spcAft>
            </a:pPr>
            <a:r>
              <a:rPr lang="en-US" altLang="en-US" dirty="0">
                <a:solidFill>
                  <a:srgbClr val="FFFFFF"/>
                </a:solidFill>
              </a:rPr>
              <a:t>The Core Skills: </a:t>
            </a:r>
          </a:p>
          <a:p>
            <a:pPr lvl="1">
              <a:spcBef>
                <a:spcPts val="0"/>
              </a:spcBef>
              <a:spcAft>
                <a:spcPts val="600"/>
              </a:spcAft>
            </a:pPr>
            <a:r>
              <a:rPr lang="en-US" altLang="en-US" dirty="0">
                <a:solidFill>
                  <a:srgbClr val="FFFF66"/>
                </a:solidFill>
              </a:rPr>
              <a:t>Open-Ended Questions, Affirmations, </a:t>
            </a:r>
            <a:br>
              <a:rPr lang="en-US" altLang="en-US" dirty="0">
                <a:solidFill>
                  <a:srgbClr val="FFFF66"/>
                </a:solidFill>
              </a:rPr>
            </a:br>
            <a:r>
              <a:rPr lang="en-US" altLang="en-US" dirty="0">
                <a:solidFill>
                  <a:srgbClr val="FFFF66"/>
                </a:solidFill>
              </a:rPr>
              <a:t>Reflections, Summaries</a:t>
            </a:r>
          </a:p>
        </p:txBody>
      </p:sp>
    </p:spTree>
    <p:extLst>
      <p:ext uri="{BB962C8B-B14F-4D97-AF65-F5344CB8AC3E}">
        <p14:creationId xmlns:p14="http://schemas.microsoft.com/office/powerpoint/2010/main" val="1079608968"/>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C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 (3)</a:t>
            </a:r>
          </a:p>
        </p:txBody>
      </p:sp>
      <p:sp>
        <p:nvSpPr>
          <p:cNvPr id="3" name="Content Placeholder 2"/>
          <p:cNvSpPr>
            <a:spLocks noGrp="1"/>
          </p:cNvSpPr>
          <p:nvPr>
            <p:ph idx="1"/>
          </p:nvPr>
        </p:nvSpPr>
        <p:spPr>
          <a:xfrm>
            <a:off x="228600" y="1752600"/>
            <a:ext cx="8686800" cy="4953000"/>
          </a:xfrm>
        </p:spPr>
        <p:txBody>
          <a:bodyPr/>
          <a:lstStyle/>
          <a:p>
            <a:r>
              <a:rPr lang="en-US" dirty="0"/>
              <a:t>Pair up again with a new partner.</a:t>
            </a:r>
          </a:p>
          <a:p>
            <a:r>
              <a:rPr lang="en-US" altLang="en-US" dirty="0"/>
              <a:t>Speaker: what is something about yourself that you:</a:t>
            </a:r>
          </a:p>
          <a:p>
            <a:pPr lvl="1"/>
            <a:r>
              <a:rPr lang="en-US" altLang="en-US" dirty="0"/>
              <a:t>Want to change</a:t>
            </a:r>
          </a:p>
          <a:p>
            <a:pPr lvl="1"/>
            <a:r>
              <a:rPr lang="en-US" altLang="en-US" dirty="0"/>
              <a:t>Need to change</a:t>
            </a:r>
          </a:p>
          <a:p>
            <a:pPr lvl="1"/>
            <a:r>
              <a:rPr lang="en-US" altLang="en-US" dirty="0"/>
              <a:t>Should change</a:t>
            </a:r>
          </a:p>
          <a:p>
            <a:pPr lvl="1"/>
            <a:r>
              <a:rPr lang="en-US" altLang="en-US" dirty="0"/>
              <a:t>Have been thinking about changing, but you haven’t changed yet</a:t>
            </a:r>
          </a:p>
          <a:p>
            <a:endParaRPr lang="en-US" sz="2800" dirty="0"/>
          </a:p>
          <a:p>
            <a:endParaRPr lang="en-US" sz="2800" dirty="0"/>
          </a:p>
        </p:txBody>
      </p:sp>
    </p:spTree>
    <p:extLst>
      <p:ext uri="{BB962C8B-B14F-4D97-AF65-F5344CB8AC3E}">
        <p14:creationId xmlns:p14="http://schemas.microsoft.com/office/powerpoint/2010/main" val="3369327563"/>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 (4)</a:t>
            </a:r>
          </a:p>
        </p:txBody>
      </p:sp>
      <p:sp>
        <p:nvSpPr>
          <p:cNvPr id="3" name="Content Placeholder 2"/>
          <p:cNvSpPr>
            <a:spLocks noGrp="1"/>
          </p:cNvSpPr>
          <p:nvPr>
            <p:ph idx="1"/>
          </p:nvPr>
        </p:nvSpPr>
        <p:spPr/>
        <p:txBody>
          <a:bodyPr/>
          <a:lstStyle/>
          <a:p>
            <a:pPr marL="0" indent="0">
              <a:spcBef>
                <a:spcPts val="0"/>
              </a:spcBef>
              <a:spcAft>
                <a:spcPts val="1200"/>
              </a:spcAft>
              <a:buNone/>
            </a:pPr>
            <a:r>
              <a:rPr lang="en-US" altLang="en-US" sz="3600" u="sng" dirty="0">
                <a:solidFill>
                  <a:srgbClr val="FFCC00"/>
                </a:solidFill>
                <a:effectLst>
                  <a:outerShdw blurRad="38100" dist="38100" dir="2700000" algn="tl">
                    <a:srgbClr val="000000">
                      <a:alpha val="43137"/>
                    </a:srgbClr>
                  </a:outerShdw>
                </a:effectLst>
              </a:rPr>
              <a:t>Interviewer</a:t>
            </a:r>
            <a:r>
              <a:rPr lang="en-US" altLang="en-US" sz="3600" u="sng"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you 10 minutes to:</a:t>
            </a:r>
          </a:p>
          <a:p>
            <a:r>
              <a:rPr lang="en-US" sz="2800" dirty="0">
                <a:solidFill>
                  <a:srgbClr val="FFCC00"/>
                </a:solidFill>
              </a:rPr>
              <a:t>Engage the speaker </a:t>
            </a:r>
            <a:r>
              <a:rPr lang="en-US" sz="2000" dirty="0"/>
              <a:t>(be compassionate, non-judgmental, curious, collaborative)</a:t>
            </a:r>
            <a:endParaRPr lang="en-US" sz="2400" dirty="0"/>
          </a:p>
          <a:p>
            <a:r>
              <a:rPr lang="en-US" sz="2800" dirty="0">
                <a:solidFill>
                  <a:srgbClr val="FFCC00"/>
                </a:solidFill>
              </a:rPr>
              <a:t>Focus on the change goal</a:t>
            </a:r>
          </a:p>
          <a:p>
            <a:r>
              <a:rPr lang="en-US" sz="2800" dirty="0">
                <a:solidFill>
                  <a:srgbClr val="FFCC00"/>
                </a:solidFill>
              </a:rPr>
              <a:t>Evoke and use the O.A.R.S. </a:t>
            </a:r>
            <a:r>
              <a:rPr lang="en-US" sz="1800" dirty="0"/>
              <a:t>(open questions, affirmations, reflections, summaries)</a:t>
            </a:r>
          </a:p>
          <a:p>
            <a:pPr lvl="1"/>
            <a:r>
              <a:rPr lang="en-US" sz="2000" dirty="0"/>
              <a:t>What does your client want to change? </a:t>
            </a:r>
          </a:p>
          <a:p>
            <a:pPr lvl="1"/>
            <a:r>
              <a:rPr lang="en-US" sz="2000" dirty="0"/>
              <a:t>What are their reasons for making a change?</a:t>
            </a:r>
          </a:p>
          <a:p>
            <a:pPr lvl="1"/>
            <a:r>
              <a:rPr lang="en-US" sz="2000" dirty="0"/>
              <a:t>What would be the benefits of changing? </a:t>
            </a:r>
          </a:p>
          <a:p>
            <a:pPr lvl="1"/>
            <a:r>
              <a:rPr lang="en-US" sz="2000" dirty="0"/>
              <a:t>How might they go about making the change?  </a:t>
            </a:r>
          </a:p>
          <a:p>
            <a:pPr lvl="1"/>
            <a:r>
              <a:rPr lang="en-US" sz="2000" dirty="0"/>
              <a:t>How confident are they that they can do it? </a:t>
            </a:r>
          </a:p>
          <a:p>
            <a:pPr lvl="1"/>
            <a:r>
              <a:rPr lang="en-US" sz="2000" dirty="0"/>
              <a:t>What will be the challenges in making this change?</a:t>
            </a:r>
          </a:p>
        </p:txBody>
      </p:sp>
    </p:spTree>
    <p:extLst>
      <p:ext uri="{BB962C8B-B14F-4D97-AF65-F5344CB8AC3E}">
        <p14:creationId xmlns:p14="http://schemas.microsoft.com/office/powerpoint/2010/main" val="36929358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p:cNvSpPr>
            <a:spLocks noGrp="1"/>
          </p:cNvSpPr>
          <p:nvPr>
            <p:ph type="title"/>
          </p:nvPr>
        </p:nvSpPr>
        <p:spPr/>
        <p:txBody>
          <a:bodyPr/>
          <a:lstStyle/>
          <a:p>
            <a:r>
              <a:rPr lang="en-US" altLang="en-US" dirty="0"/>
              <a:t>Go out and practice </a:t>
            </a:r>
            <a:br>
              <a:rPr lang="en-US" altLang="en-US" dirty="0"/>
            </a:br>
            <a:r>
              <a:rPr lang="en-US" altLang="en-US" dirty="0"/>
              <a:t>your MI skills!</a:t>
            </a:r>
          </a:p>
        </p:txBody>
      </p:sp>
      <p:sp>
        <p:nvSpPr>
          <p:cNvPr id="2" name="Content Placeholder 1"/>
          <p:cNvSpPr>
            <a:spLocks noGrp="1"/>
          </p:cNvSpPr>
          <p:nvPr>
            <p:ph idx="1"/>
          </p:nvPr>
        </p:nvSpPr>
        <p:spPr/>
        <p:txBody>
          <a:bodyPr/>
          <a:lstStyle/>
          <a:p>
            <a:r>
              <a:rPr lang="en-US" dirty="0"/>
              <a:t>For more information:</a:t>
            </a:r>
          </a:p>
          <a:p>
            <a:pPr lvl="1"/>
            <a:r>
              <a:rPr lang="en-US" dirty="0"/>
              <a:t>Beth Rutkowski: </a:t>
            </a:r>
            <a:r>
              <a:rPr lang="en-US" dirty="0">
                <a:solidFill>
                  <a:srgbClr val="FFFF00"/>
                </a:solidFill>
                <a:hlinkClick r:id="rId4" tooltip="Beth Rutkowski's email address"/>
              </a:rPr>
              <a:t>brutkowski@mednet.ucla.edu</a:t>
            </a:r>
            <a:r>
              <a:rPr lang="en-US" dirty="0"/>
              <a:t> </a:t>
            </a:r>
          </a:p>
          <a:p>
            <a:pPr lvl="1"/>
            <a:r>
              <a:rPr lang="en-US" dirty="0"/>
              <a:t>Thomas E. Freese: </a:t>
            </a:r>
            <a:r>
              <a:rPr lang="en-US" dirty="0">
                <a:hlinkClick r:id="rId5" tooltip="Tom Freese's email address"/>
              </a:rPr>
              <a:t>tfreese@mednet.ucla.edu</a:t>
            </a:r>
            <a:r>
              <a:rPr lang="en-US" dirty="0"/>
              <a:t> </a:t>
            </a:r>
          </a:p>
          <a:p>
            <a:pPr lvl="1"/>
            <a:r>
              <a:rPr lang="en-US" dirty="0"/>
              <a:t>Tom Donohoe: </a:t>
            </a:r>
            <a:r>
              <a:rPr lang="en-US" dirty="0">
                <a:hlinkClick r:id="rId6" tooltip="Tom Donohoe's email address"/>
              </a:rPr>
              <a:t>tdonohoe@mednet.ucla.edu</a:t>
            </a:r>
            <a:r>
              <a:rPr lang="en-US" dirty="0"/>
              <a:t> </a:t>
            </a:r>
          </a:p>
          <a:p>
            <a:pPr lvl="1"/>
            <a:r>
              <a:rPr lang="en-US" dirty="0"/>
              <a:t>Pacific Southwest ATTC: </a:t>
            </a:r>
            <a:r>
              <a:rPr lang="en-US" dirty="0">
                <a:hlinkClick r:id="rId7" tooltip="PSATTC website address"/>
              </a:rPr>
              <a:t>http://www.psattc.org </a:t>
            </a:r>
            <a:endParaRPr lang="en-US" dirty="0"/>
          </a:p>
          <a:p>
            <a:pPr lvl="1"/>
            <a:r>
              <a:rPr lang="en-US" dirty="0"/>
              <a:t>Pacific AETC: </a:t>
            </a:r>
            <a:r>
              <a:rPr lang="en-US" dirty="0">
                <a:hlinkClick r:id="rId8" tooltip="PAETC website address"/>
              </a:rPr>
              <a:t>http://paetc.org/ </a:t>
            </a:r>
            <a:endParaRPr lang="en-US" dirty="0"/>
          </a:p>
          <a:p>
            <a:pPr lvl="1"/>
            <a:r>
              <a:rPr lang="en-US" dirty="0"/>
              <a:t>PAETC online course site: </a:t>
            </a:r>
            <a:r>
              <a:rPr lang="en-US" dirty="0">
                <a:hlinkClick r:id="rId9" tooltip="CDU Learning Management System website address"/>
              </a:rPr>
              <a:t>https://hivtrainingcdu.remote-learner.net/ </a:t>
            </a:r>
            <a:endParaRPr lang="en-US" dirty="0"/>
          </a:p>
          <a:p>
            <a:pPr lvl="1"/>
            <a:r>
              <a:rPr lang="en-US" dirty="0"/>
              <a:t>MI Network of Trainers site: </a:t>
            </a:r>
            <a:r>
              <a:rPr lang="en-US" dirty="0">
                <a:hlinkClick r:id="rId10" tooltip="MINT website address"/>
              </a:rPr>
              <a:t>http://www.motivationalinterview.org </a:t>
            </a:r>
            <a:endParaRPr lang="en-US" dirty="0"/>
          </a:p>
        </p:txBody>
      </p:sp>
    </p:spTree>
    <p:custDataLst>
      <p:tags r:id="rId1"/>
    </p:custDataLst>
    <p:extLst>
      <p:ext uri="{BB962C8B-B14F-4D97-AF65-F5344CB8AC3E}">
        <p14:creationId xmlns:p14="http://schemas.microsoft.com/office/powerpoint/2010/main" val="208280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Activity: Listener Role</a:t>
            </a:r>
          </a:p>
        </p:txBody>
      </p:sp>
      <p:sp>
        <p:nvSpPr>
          <p:cNvPr id="58371" name="Content Placeholder 2"/>
          <p:cNvSpPr>
            <a:spLocks noGrp="1"/>
          </p:cNvSpPr>
          <p:nvPr>
            <p:ph idx="1"/>
          </p:nvPr>
        </p:nvSpPr>
        <p:spPr>
          <a:xfrm>
            <a:off x="228600" y="1676400"/>
            <a:ext cx="8915400" cy="4953000"/>
          </a:xfrm>
        </p:spPr>
        <p:txBody>
          <a:bodyPr/>
          <a:lstStyle/>
          <a:p>
            <a:pPr marL="0" lvl="0" indent="0">
              <a:buNone/>
            </a:pPr>
            <a:r>
              <a:rPr lang="en-US" dirty="0">
                <a:solidFill>
                  <a:srgbClr val="FFC000"/>
                </a:solidFill>
              </a:rPr>
              <a:t>Listener Role:</a:t>
            </a:r>
            <a:endParaRPr lang="en-US" dirty="0"/>
          </a:p>
          <a:p>
            <a:pPr lvl="0"/>
            <a:r>
              <a:rPr lang="en-US" dirty="0"/>
              <a:t>Tell them how much they </a:t>
            </a:r>
            <a:r>
              <a:rPr lang="en-US" dirty="0">
                <a:solidFill>
                  <a:srgbClr val="FFC000"/>
                </a:solidFill>
              </a:rPr>
              <a:t>need</a:t>
            </a:r>
            <a:r>
              <a:rPr lang="en-US" dirty="0"/>
              <a:t> to change.</a:t>
            </a:r>
          </a:p>
          <a:p>
            <a:pPr lvl="0"/>
            <a:r>
              <a:rPr lang="en-US" dirty="0"/>
              <a:t>Give them a list of </a:t>
            </a:r>
            <a:r>
              <a:rPr lang="en-US" dirty="0">
                <a:solidFill>
                  <a:srgbClr val="FFC000"/>
                </a:solidFill>
              </a:rPr>
              <a:t>reasons</a:t>
            </a:r>
            <a:r>
              <a:rPr lang="en-US" dirty="0"/>
              <a:t> for doing so.</a:t>
            </a:r>
          </a:p>
          <a:p>
            <a:pPr lvl="0"/>
            <a:r>
              <a:rPr lang="en-US" dirty="0"/>
              <a:t>Emphasize the </a:t>
            </a:r>
            <a:r>
              <a:rPr lang="en-US" dirty="0">
                <a:solidFill>
                  <a:srgbClr val="FFC000"/>
                </a:solidFill>
              </a:rPr>
              <a:t>importance</a:t>
            </a:r>
            <a:r>
              <a:rPr lang="en-US" dirty="0"/>
              <a:t> of changing.</a:t>
            </a:r>
          </a:p>
          <a:p>
            <a:pPr lvl="0"/>
            <a:r>
              <a:rPr lang="en-US" dirty="0"/>
              <a:t>Tell them </a:t>
            </a:r>
            <a:r>
              <a:rPr lang="en-US" dirty="0">
                <a:solidFill>
                  <a:srgbClr val="FFC000"/>
                </a:solidFill>
              </a:rPr>
              <a:t>how</a:t>
            </a:r>
            <a:r>
              <a:rPr lang="en-US" dirty="0"/>
              <a:t> to change.</a:t>
            </a:r>
          </a:p>
          <a:p>
            <a:pPr lvl="0"/>
            <a:r>
              <a:rPr lang="en-US" dirty="0"/>
              <a:t>Assure them that they </a:t>
            </a:r>
            <a:r>
              <a:rPr lang="en-US" dirty="0">
                <a:solidFill>
                  <a:srgbClr val="FFC000"/>
                </a:solidFill>
              </a:rPr>
              <a:t>can</a:t>
            </a:r>
            <a:r>
              <a:rPr lang="en-US" dirty="0"/>
              <a:t> do it.</a:t>
            </a:r>
          </a:p>
          <a:p>
            <a:pPr lvl="0"/>
            <a:r>
              <a:rPr lang="en-US" dirty="0"/>
              <a:t>Don’t waste time with too many questions.</a:t>
            </a:r>
          </a:p>
          <a:p>
            <a:pPr lvl="0"/>
            <a:r>
              <a:rPr lang="en-US" dirty="0"/>
              <a:t>Pressure them to get on with it.</a:t>
            </a:r>
          </a:p>
        </p:txBody>
      </p:sp>
    </p:spTree>
    <p:extLst>
      <p:ext uri="{BB962C8B-B14F-4D97-AF65-F5344CB8AC3E}">
        <p14:creationId xmlns:p14="http://schemas.microsoft.com/office/powerpoint/2010/main" val="66170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8BCF-C295-4FFC-8253-65796FD4715A}"/>
              </a:ext>
            </a:extLst>
          </p:cNvPr>
          <p:cNvSpPr>
            <a:spLocks noGrp="1"/>
          </p:cNvSpPr>
          <p:nvPr>
            <p:ph type="title"/>
          </p:nvPr>
        </p:nvSpPr>
        <p:spPr/>
        <p:txBody>
          <a:bodyPr/>
          <a:lstStyle/>
          <a:p>
            <a:r>
              <a:rPr lang="en-US" dirty="0"/>
              <a:t>Another Example of this Helping Style</a:t>
            </a:r>
          </a:p>
        </p:txBody>
      </p:sp>
      <p:sp>
        <p:nvSpPr>
          <p:cNvPr id="3" name="Content Placeholder 2">
            <a:extLst>
              <a:ext uri="{FF2B5EF4-FFF2-40B4-BE49-F238E27FC236}">
                <a16:creationId xmlns:a16="http://schemas.microsoft.com/office/drawing/2014/main" id="{C218E01C-0CDD-B288-ED80-C7D76415C0D7}"/>
              </a:ext>
            </a:extLst>
          </p:cNvPr>
          <p:cNvSpPr>
            <a:spLocks noGrp="1"/>
          </p:cNvSpPr>
          <p:nvPr>
            <p:ph idx="1"/>
          </p:nvPr>
        </p:nvSpPr>
        <p:spPr>
          <a:xfrm>
            <a:off x="228600" y="1600200"/>
            <a:ext cx="8686800" cy="5029200"/>
          </a:xfrm>
        </p:spPr>
        <p:txBody>
          <a:bodyPr/>
          <a:lstStyle/>
          <a:p>
            <a:pPr algn="ctr"/>
            <a:r>
              <a:rPr lang="en-US" dirty="0"/>
              <a:t>Insert video 1</a:t>
            </a:r>
          </a:p>
        </p:txBody>
      </p:sp>
    </p:spTree>
    <p:extLst>
      <p:ext uri="{BB962C8B-B14F-4D97-AF65-F5344CB8AC3E}">
        <p14:creationId xmlns:p14="http://schemas.microsoft.com/office/powerpoint/2010/main" val="72696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outerShdw dist="56796" dir="3806097" algn="ctr" rotWithShape="0">
            <a:srgbClr val="000000"/>
          </a:outerShdw>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0"/>
          </a:spcBef>
          <a:spcAft>
            <a:spcPct val="0"/>
          </a:spcAft>
          <a:buClrTx/>
          <a:buSzTx/>
          <a:buFontTx/>
          <a:buNone/>
          <a:tabLst/>
          <a:defRPr kumimoji="0" lang="en-US" sz="44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outerShdw dist="56796" dir="3806097" algn="ctr" rotWithShape="0">
            <a:srgbClr val="000000"/>
          </a:outerShdw>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0"/>
          </a:spcBef>
          <a:spcAft>
            <a:spcPct val="0"/>
          </a:spcAft>
          <a:buClrTx/>
          <a:buSzTx/>
          <a:buFontTx/>
          <a:buNone/>
          <a:tabLst/>
          <a:defRPr kumimoji="0" lang="en-US" sz="4400" b="1" i="0" u="none" strike="noStrike" cap="none" normalizeH="0" baseline="0" smtClean="0">
            <a:ln>
              <a:noFill/>
            </a:ln>
            <a:solidFill>
              <a:srgbClr val="FFCC00"/>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31071</TotalTime>
  <Words>17060</Words>
  <Application>Microsoft Office PowerPoint</Application>
  <PresentationFormat>On-screen Show (4:3)</PresentationFormat>
  <Paragraphs>1036</Paragraphs>
  <Slides>77</Slides>
  <Notes>77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77</vt:i4>
      </vt:variant>
    </vt:vector>
  </HeadingPairs>
  <TitlesOfParts>
    <vt:vector size="90" baseType="lpstr">
      <vt:lpstr>Arial</vt:lpstr>
      <vt:lpstr>Calibri</vt:lpstr>
      <vt:lpstr>Cambria</vt:lpstr>
      <vt:lpstr>Corbel</vt:lpstr>
      <vt:lpstr>Monotype Sorts</vt:lpstr>
      <vt:lpstr>Tahoma</vt:lpstr>
      <vt:lpstr>Times New Roman</vt:lpstr>
      <vt:lpstr>Trebuchet MS</vt:lpstr>
      <vt:lpstr>Verdana</vt:lpstr>
      <vt:lpstr>Wingdings</vt:lpstr>
      <vt:lpstr>1_Default Design</vt:lpstr>
      <vt:lpstr>4_Office Theme</vt:lpstr>
      <vt:lpstr>1_Office Theme</vt:lpstr>
      <vt:lpstr>Motivational Interviewing for HIV Clinicians:  Supporting Behavior Change</vt:lpstr>
      <vt:lpstr>Training Collaborators</vt:lpstr>
      <vt:lpstr>Agenda </vt:lpstr>
      <vt:lpstr>Learning Objectives</vt:lpstr>
      <vt:lpstr>What is Motivation?</vt:lpstr>
      <vt:lpstr>Understanding How People Change: Helping Styles</vt:lpstr>
      <vt:lpstr>Activity: Speaker Role</vt:lpstr>
      <vt:lpstr>Activity: Listener Role</vt:lpstr>
      <vt:lpstr>Another Example of this Helping Style</vt:lpstr>
      <vt:lpstr>Overview of Helping Styles</vt:lpstr>
      <vt:lpstr>What is Motivational Interviewing (MI)?</vt:lpstr>
      <vt:lpstr>Why use MI in HIV Treatment?</vt:lpstr>
      <vt:lpstr>Why use MI in HIV Treatment? (2)</vt:lpstr>
      <vt:lpstr>Why use MI in HIV Treatment? (3)</vt:lpstr>
      <vt:lpstr>Motivation and Culture</vt:lpstr>
      <vt:lpstr>The Concept of Motivation</vt:lpstr>
      <vt:lpstr>The Concept of  Ambivalence </vt:lpstr>
      <vt:lpstr>Blaise Pascal </vt:lpstr>
      <vt:lpstr>Activity: Inspiring Coach, Mentor, Teacher, or Supervisor</vt:lpstr>
      <vt:lpstr>The Underlying Spirit of MI</vt:lpstr>
      <vt:lpstr>Enhancing Retention</vt:lpstr>
      <vt:lpstr>Why focus on retention? </vt:lpstr>
      <vt:lpstr>Why focus on retention? (2)</vt:lpstr>
      <vt:lpstr>Factors that affect retention in HIV care</vt:lpstr>
      <vt:lpstr>Factors that affect retention in SUD treatment</vt:lpstr>
      <vt:lpstr>It’s All About the Relationship</vt:lpstr>
      <vt:lpstr>MI Processes</vt:lpstr>
      <vt:lpstr>MI: Principles</vt:lpstr>
      <vt:lpstr>Activity: Experiencing the MI Spirit</vt:lpstr>
      <vt:lpstr>Activity: Experiencing MI Spirit (2)</vt:lpstr>
      <vt:lpstr>MI Micro-Skills: the O.A.R.S.</vt:lpstr>
      <vt:lpstr>Core Skills: O</vt:lpstr>
      <vt:lpstr>Open-Ended Questions</vt:lpstr>
      <vt:lpstr>Open and Closed  Questions Quiz</vt:lpstr>
      <vt:lpstr>Questions can keep the person talking…</vt:lpstr>
      <vt:lpstr>Questions can encourage additional thought…</vt:lpstr>
      <vt:lpstr>Asking with Clients  about their Medication Use</vt:lpstr>
      <vt:lpstr>Activity: Open-Ended Questions</vt:lpstr>
      <vt:lpstr>Core Skills: A</vt:lpstr>
      <vt:lpstr>Affirmations</vt:lpstr>
      <vt:lpstr>Affirmations are Positive Reinforcement</vt:lpstr>
      <vt:lpstr>Affirmations can Boost  Self-Efficacy</vt:lpstr>
      <vt:lpstr>Some questions to guide you…</vt:lpstr>
      <vt:lpstr>Affirmations reinforce something the person has done or intended to do…</vt:lpstr>
      <vt:lpstr>Call attention to something admirable or interesting…</vt:lpstr>
      <vt:lpstr>Highlight their successes…</vt:lpstr>
      <vt:lpstr>Use Affirmations Thoughtfully</vt:lpstr>
      <vt:lpstr>Activity: Identifying Strengths</vt:lpstr>
      <vt:lpstr>Core Skills: R</vt:lpstr>
      <vt:lpstr>Expressing Empathy through Reflective Listening</vt:lpstr>
      <vt:lpstr>The Communication Cycle</vt:lpstr>
      <vt:lpstr>Reflective Listening</vt:lpstr>
      <vt:lpstr>It’s Not about the Nail</vt:lpstr>
      <vt:lpstr>Types of Reflective Statements</vt:lpstr>
      <vt:lpstr>Simple Reflections</vt:lpstr>
      <vt:lpstr>Complex Reflections</vt:lpstr>
      <vt:lpstr>Reflections</vt:lpstr>
      <vt:lpstr>Double-Sided Reflections</vt:lpstr>
      <vt:lpstr>Reflections in the Round</vt:lpstr>
      <vt:lpstr>Empathic Listening &amp; Reflections</vt:lpstr>
      <vt:lpstr>Core Skills: S</vt:lpstr>
      <vt:lpstr>Summary Statements</vt:lpstr>
      <vt:lpstr>Summary Statements (2)</vt:lpstr>
      <vt:lpstr>Using MI for Education</vt:lpstr>
      <vt:lpstr>A Few Words on “Resistance”  </vt:lpstr>
      <vt:lpstr>Where does resistance start?</vt:lpstr>
      <vt:lpstr>Recognizing Resistance</vt:lpstr>
      <vt:lpstr>Roadblocks to Communication</vt:lpstr>
      <vt:lpstr>Rolling with Resistance</vt:lpstr>
      <vt:lpstr>Rolling with Resistance (2)</vt:lpstr>
      <vt:lpstr>“Resistant” Trucker Interview</vt:lpstr>
      <vt:lpstr>Importance/Confidence/Readiness</vt:lpstr>
      <vt:lpstr>Putting It All Together</vt:lpstr>
      <vt:lpstr>Putting it All Together (2)</vt:lpstr>
      <vt:lpstr>Putting It All Together (3)</vt:lpstr>
      <vt:lpstr>Putting It All Together (4)</vt:lpstr>
      <vt:lpstr>Go out and practice  your MI skills!</vt:lpstr>
    </vt:vector>
  </TitlesOfParts>
  <Company>UCLA-ISAP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afogg</dc:creator>
  <cp:lastModifiedBy>Mandel, Nicole</cp:lastModifiedBy>
  <cp:revision>698</cp:revision>
  <cp:lastPrinted>2017-10-19T20:33:01Z</cp:lastPrinted>
  <dcterms:created xsi:type="dcterms:W3CDTF">2007-12-05T23:15:17Z</dcterms:created>
  <dcterms:modified xsi:type="dcterms:W3CDTF">2023-05-09T00:45:53Z</dcterms:modified>
</cp:coreProperties>
</file>