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01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7931"/>
            <a:ext cx="9143998" cy="300874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23254"/>
            <a:ext cx="8458200" cy="635000"/>
          </a:xfrm>
          <a:custGeom>
            <a:avLst/>
            <a:gdLst/>
            <a:ahLst/>
            <a:cxnLst/>
            <a:rect l="l" t="t" r="r" b="b"/>
            <a:pathLst>
              <a:path w="8458200" h="635000">
                <a:moveTo>
                  <a:pt x="0" y="634746"/>
                </a:moveTo>
                <a:lnTo>
                  <a:pt x="8458200" y="634746"/>
                </a:lnTo>
                <a:lnTo>
                  <a:pt x="8458200" y="0"/>
                </a:lnTo>
                <a:lnTo>
                  <a:pt x="0" y="0"/>
                </a:lnTo>
                <a:lnTo>
                  <a:pt x="0" y="634746"/>
                </a:lnTo>
                <a:close/>
              </a:path>
            </a:pathLst>
          </a:custGeom>
          <a:solidFill>
            <a:srgbClr val="1C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6223254"/>
            <a:ext cx="685800" cy="635000"/>
          </a:xfrm>
          <a:custGeom>
            <a:avLst/>
            <a:gdLst/>
            <a:ahLst/>
            <a:cxnLst/>
            <a:rect l="l" t="t" r="r" b="b"/>
            <a:pathLst>
              <a:path w="685800" h="635000">
                <a:moveTo>
                  <a:pt x="685800" y="0"/>
                </a:moveTo>
                <a:lnTo>
                  <a:pt x="0" y="0"/>
                </a:lnTo>
                <a:lnTo>
                  <a:pt x="0" y="634746"/>
                </a:lnTo>
                <a:lnTo>
                  <a:pt x="685800" y="634746"/>
                </a:lnTo>
                <a:lnTo>
                  <a:pt x="685800" y="0"/>
                </a:lnTo>
                <a:close/>
              </a:path>
            </a:pathLst>
          </a:custGeom>
          <a:solidFill>
            <a:srgbClr val="D51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177931"/>
            <a:ext cx="9143998" cy="300874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23254"/>
            <a:ext cx="8458200" cy="635000"/>
          </a:xfrm>
          <a:custGeom>
            <a:avLst/>
            <a:gdLst/>
            <a:ahLst/>
            <a:cxnLst/>
            <a:rect l="l" t="t" r="r" b="b"/>
            <a:pathLst>
              <a:path w="8458200" h="635000">
                <a:moveTo>
                  <a:pt x="0" y="634746"/>
                </a:moveTo>
                <a:lnTo>
                  <a:pt x="8458200" y="634746"/>
                </a:lnTo>
                <a:lnTo>
                  <a:pt x="8458200" y="0"/>
                </a:lnTo>
                <a:lnTo>
                  <a:pt x="0" y="0"/>
                </a:lnTo>
                <a:lnTo>
                  <a:pt x="0" y="634746"/>
                </a:lnTo>
                <a:close/>
              </a:path>
            </a:pathLst>
          </a:custGeom>
          <a:solidFill>
            <a:srgbClr val="1C37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6223254"/>
            <a:ext cx="685800" cy="635000"/>
          </a:xfrm>
          <a:custGeom>
            <a:avLst/>
            <a:gdLst/>
            <a:ahLst/>
            <a:cxnLst/>
            <a:rect l="l" t="t" r="r" b="b"/>
            <a:pathLst>
              <a:path w="685800" h="635000">
                <a:moveTo>
                  <a:pt x="685800" y="0"/>
                </a:moveTo>
                <a:lnTo>
                  <a:pt x="0" y="0"/>
                </a:lnTo>
                <a:lnTo>
                  <a:pt x="0" y="634746"/>
                </a:lnTo>
                <a:lnTo>
                  <a:pt x="685800" y="634746"/>
                </a:lnTo>
                <a:lnTo>
                  <a:pt x="685800" y="0"/>
                </a:lnTo>
                <a:close/>
              </a:path>
            </a:pathLst>
          </a:custGeom>
          <a:solidFill>
            <a:srgbClr val="D51F1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145" y="6272784"/>
            <a:ext cx="1623060" cy="5486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708" y="200914"/>
            <a:ext cx="8371205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881" y="1423161"/>
            <a:ext cx="8632190" cy="4754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1080" y="6370384"/>
            <a:ext cx="343534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v.uw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77931"/>
            <a:ext cx="9144000" cy="3680460"/>
            <a:chOff x="0" y="3177931"/>
            <a:chExt cx="9144000" cy="3680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77931"/>
              <a:ext cx="9143998" cy="30087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23254"/>
              <a:ext cx="8458200" cy="635000"/>
            </a:xfrm>
            <a:custGeom>
              <a:avLst/>
              <a:gdLst/>
              <a:ahLst/>
              <a:cxnLst/>
              <a:rect l="l" t="t" r="r" b="b"/>
              <a:pathLst>
                <a:path w="8458200" h="635000">
                  <a:moveTo>
                    <a:pt x="0" y="634746"/>
                  </a:moveTo>
                  <a:lnTo>
                    <a:pt x="8458200" y="634746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634746"/>
                  </a:lnTo>
                  <a:close/>
                </a:path>
              </a:pathLst>
            </a:custGeom>
            <a:solidFill>
              <a:srgbClr val="1C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58200" y="6223254"/>
              <a:ext cx="685800" cy="635000"/>
            </a:xfrm>
            <a:custGeom>
              <a:avLst/>
              <a:gdLst/>
              <a:ahLst/>
              <a:cxnLst/>
              <a:rect l="l" t="t" r="r" b="b"/>
              <a:pathLst>
                <a:path w="685800" h="635000">
                  <a:moveTo>
                    <a:pt x="685800" y="0"/>
                  </a:moveTo>
                  <a:lnTo>
                    <a:pt x="0" y="0"/>
                  </a:lnTo>
                  <a:lnTo>
                    <a:pt x="0" y="634746"/>
                  </a:lnTo>
                  <a:lnTo>
                    <a:pt x="685800" y="634746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51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1" y="107822"/>
            <a:ext cx="3463294" cy="11437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01166" y="3578352"/>
            <a:ext cx="6644005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Michelle</a:t>
            </a:r>
            <a:r>
              <a:rPr sz="2000" spc="-3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852"/>
                </a:solidFill>
                <a:latin typeface="Arial"/>
                <a:cs typeface="Arial"/>
              </a:rPr>
              <a:t>Collins-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Ogle,</a:t>
            </a:r>
            <a:r>
              <a:rPr sz="2000" spc="-2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MD,</a:t>
            </a:r>
            <a:r>
              <a:rPr sz="2000" spc="-4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FAAP,</a:t>
            </a:r>
            <a:r>
              <a:rPr sz="2000" spc="-3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2"/>
                </a:solidFill>
                <a:latin typeface="Arial"/>
                <a:cs typeface="Arial"/>
              </a:rPr>
              <a:t>FPIDS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10"/>
              </a:lnSpc>
              <a:spcBef>
                <a:spcPts val="1639"/>
              </a:spcBef>
            </a:pP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Montefiore</a:t>
            </a:r>
            <a:r>
              <a:rPr sz="2000" spc="-7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2"/>
                </a:solidFill>
                <a:latin typeface="Arial"/>
                <a:cs typeface="Arial"/>
              </a:rPr>
              <a:t>Adolescent</a:t>
            </a:r>
            <a:r>
              <a:rPr sz="2000" spc="-6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Youth</a:t>
            </a:r>
            <a:r>
              <a:rPr sz="2000" spc="-6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2"/>
                </a:solidFill>
                <a:latin typeface="Arial"/>
                <a:cs typeface="Arial"/>
              </a:rPr>
              <a:t>Sexual-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health</a:t>
            </a:r>
            <a:r>
              <a:rPr sz="2000" spc="-5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Clinic,</a:t>
            </a:r>
            <a:r>
              <a:rPr sz="2000" spc="-5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852"/>
                </a:solidFill>
                <a:latin typeface="Arial"/>
                <a:cs typeface="Arial"/>
              </a:rPr>
              <a:t>Inc.</a:t>
            </a:r>
            <a:endParaRPr sz="2000">
              <a:latin typeface="Arial"/>
              <a:cs typeface="Arial"/>
            </a:endParaRPr>
          </a:p>
          <a:p>
            <a:pPr marL="1461135" marR="1452880" algn="ctr">
              <a:lnSpc>
                <a:spcPct val="84200"/>
              </a:lnSpc>
              <a:spcBef>
                <a:spcPts val="190"/>
              </a:spcBef>
            </a:pP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Associate</a:t>
            </a:r>
            <a:r>
              <a:rPr sz="2000" spc="-7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Professor</a:t>
            </a:r>
            <a:r>
              <a:rPr sz="2000" spc="-8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2"/>
                </a:solidFill>
                <a:latin typeface="Arial"/>
                <a:cs typeface="Arial"/>
              </a:rPr>
              <a:t>Pediatrics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Einstein</a:t>
            </a:r>
            <a:r>
              <a:rPr sz="2000" spc="-5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College</a:t>
            </a:r>
            <a:r>
              <a:rPr sz="2000" spc="-4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2"/>
                </a:solidFill>
                <a:latin typeface="Arial"/>
                <a:cs typeface="Arial"/>
              </a:rPr>
              <a:t>Medicine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Pediatric</a:t>
            </a:r>
            <a:r>
              <a:rPr sz="2000" spc="-7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and</a:t>
            </a:r>
            <a:r>
              <a:rPr sz="2000" spc="-8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Adolescent</a:t>
            </a:r>
            <a:r>
              <a:rPr sz="2000" spc="-8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852"/>
                </a:solidFill>
                <a:latin typeface="Arial"/>
                <a:cs typeface="Arial"/>
              </a:rPr>
              <a:t>HIV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Children’s</a:t>
            </a:r>
            <a:r>
              <a:rPr sz="2000" spc="-7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Hospital</a:t>
            </a:r>
            <a:r>
              <a:rPr sz="2000" spc="-8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852"/>
                </a:solidFill>
                <a:latin typeface="Arial"/>
                <a:cs typeface="Arial"/>
              </a:rPr>
              <a:t>at</a:t>
            </a:r>
            <a:r>
              <a:rPr sz="2000" spc="-9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852"/>
                </a:solidFill>
                <a:latin typeface="Arial"/>
                <a:cs typeface="Arial"/>
              </a:rPr>
              <a:t>Montefiore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6528" y="86685"/>
            <a:ext cx="1999954" cy="172458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7494" y="2124201"/>
            <a:ext cx="750506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0" marR="5080" indent="-2807335">
              <a:lnSpc>
                <a:spcPct val="100000"/>
              </a:lnSpc>
              <a:spcBef>
                <a:spcPts val="100"/>
              </a:spcBef>
            </a:pPr>
            <a:r>
              <a:rPr sz="3900" spc="-90" dirty="0">
                <a:solidFill>
                  <a:srgbClr val="1C3768"/>
                </a:solidFill>
                <a:latin typeface="Arial"/>
                <a:cs typeface="Arial"/>
              </a:rPr>
              <a:t>Modern</a:t>
            </a:r>
            <a:r>
              <a:rPr sz="3900" spc="-16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900" spc="-100" dirty="0">
                <a:solidFill>
                  <a:srgbClr val="1C3768"/>
                </a:solidFill>
                <a:latin typeface="Arial"/>
                <a:cs typeface="Arial"/>
              </a:rPr>
              <a:t>Approaches</a:t>
            </a:r>
            <a:r>
              <a:rPr sz="3900" spc="-16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900" spc="-30" dirty="0">
                <a:solidFill>
                  <a:srgbClr val="1C3768"/>
                </a:solidFill>
                <a:latin typeface="Arial"/>
                <a:cs typeface="Arial"/>
              </a:rPr>
              <a:t>to</a:t>
            </a:r>
            <a:r>
              <a:rPr sz="3900" spc="-18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900" spc="-85" dirty="0">
                <a:solidFill>
                  <a:srgbClr val="1C3768"/>
                </a:solidFill>
                <a:latin typeface="Arial"/>
                <a:cs typeface="Arial"/>
              </a:rPr>
              <a:t>Youth</a:t>
            </a:r>
            <a:r>
              <a:rPr lang="en-US" sz="3900" spc="-8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900" spc="-85" dirty="0">
                <a:solidFill>
                  <a:srgbClr val="1C3768"/>
                </a:solidFill>
                <a:latin typeface="Arial"/>
                <a:cs typeface="Arial"/>
              </a:rPr>
              <a:t>With</a:t>
            </a:r>
            <a:r>
              <a:rPr sz="3900" spc="-185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900" spc="-25" dirty="0">
                <a:solidFill>
                  <a:srgbClr val="1C3768"/>
                </a:solidFill>
                <a:latin typeface="Arial"/>
                <a:cs typeface="Arial"/>
              </a:rPr>
              <a:t>HIV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53581" y="6217539"/>
            <a:ext cx="2133600" cy="278130"/>
          </a:xfrm>
          <a:custGeom>
            <a:avLst/>
            <a:gdLst/>
            <a:ahLst/>
            <a:cxnLst/>
            <a:rect l="l" t="t" r="r" b="b"/>
            <a:pathLst>
              <a:path w="2133600" h="278129">
                <a:moveTo>
                  <a:pt x="0" y="278130"/>
                </a:moveTo>
                <a:lnTo>
                  <a:pt x="2133600" y="278130"/>
                </a:lnTo>
                <a:lnTo>
                  <a:pt x="213360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43800" y="620090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716" y="1293875"/>
            <a:ext cx="4645913" cy="49415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372" rIns="0" bIns="0" rtlCol="0">
            <a:spAutoFit/>
          </a:bodyPr>
          <a:lstStyle/>
          <a:p>
            <a:pPr marL="153924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latin typeface="Arial"/>
                <a:cs typeface="Arial"/>
              </a:rPr>
              <a:t>CDC</a:t>
            </a:r>
            <a:r>
              <a:rPr sz="4000" spc="-215" dirty="0">
                <a:latin typeface="Arial"/>
                <a:cs typeface="Arial"/>
              </a:rPr>
              <a:t> </a:t>
            </a:r>
            <a:r>
              <a:rPr sz="4000" spc="-70" dirty="0">
                <a:latin typeface="Arial"/>
                <a:cs typeface="Arial"/>
              </a:rPr>
              <a:t>HIV</a:t>
            </a:r>
            <a:r>
              <a:rPr sz="4000" spc="-204" dirty="0">
                <a:latin typeface="Arial"/>
                <a:cs typeface="Arial"/>
              </a:rPr>
              <a:t> </a:t>
            </a:r>
            <a:r>
              <a:rPr sz="4000" spc="-80" dirty="0">
                <a:latin typeface="Arial"/>
                <a:cs typeface="Arial"/>
              </a:rPr>
              <a:t>Care</a:t>
            </a:r>
            <a:r>
              <a:rPr sz="4000" spc="-190" dirty="0">
                <a:latin typeface="Arial"/>
                <a:cs typeface="Arial"/>
              </a:rPr>
              <a:t> </a:t>
            </a:r>
            <a:r>
              <a:rPr sz="4000" spc="-85" dirty="0">
                <a:latin typeface="Arial"/>
                <a:cs typeface="Arial"/>
              </a:rPr>
              <a:t>Continuum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581" y="1533144"/>
            <a:ext cx="8508365" cy="450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415" indent="-513715">
              <a:lnSpc>
                <a:spcPts val="2520"/>
              </a:lnSpc>
              <a:buClr>
                <a:srgbClr val="6EB7D6"/>
              </a:buClr>
              <a:buSzPct val="110000"/>
              <a:buAutoNum type="arabicPeriod"/>
              <a:tabLst>
                <a:tab pos="526415" algn="l"/>
                <a:tab pos="527050" algn="l"/>
              </a:tabLst>
            </a:pPr>
            <a:r>
              <a:rPr sz="2000" dirty="0">
                <a:latin typeface="Arial"/>
                <a:cs typeface="Arial"/>
              </a:rPr>
              <a:t>Children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experience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delayed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puberty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adrenarche</a:t>
            </a:r>
            <a:endParaRPr sz="2000">
              <a:latin typeface="Arial"/>
              <a:cs typeface="Arial"/>
            </a:endParaRPr>
          </a:p>
          <a:p>
            <a:pPr marL="527050">
              <a:lnSpc>
                <a:spcPts val="2380"/>
              </a:lnSpc>
            </a:pPr>
            <a:r>
              <a:rPr sz="2000" dirty="0">
                <a:latin typeface="Arial"/>
                <a:cs typeface="Arial"/>
              </a:rPr>
              <a:t>compared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similarly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negative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children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526415" marR="5080" indent="-513715">
              <a:lnSpc>
                <a:spcPts val="2400"/>
              </a:lnSpc>
              <a:buClr>
                <a:srgbClr val="6EB7D6"/>
              </a:buClr>
              <a:buSzPct val="110000"/>
              <a:buAutoNum type="arabicPeriod" startAt="2"/>
              <a:tabLst>
                <a:tab pos="526415" algn="l"/>
                <a:tab pos="52705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reported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emerging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group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children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perinatal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first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6EB7D6"/>
              </a:buClr>
              <a:buFont typeface="Arial"/>
              <a:buAutoNum type="arabicPeriod" startAt="2"/>
            </a:pPr>
            <a:endParaRPr sz="2950">
              <a:latin typeface="Arial"/>
              <a:cs typeface="Arial"/>
            </a:endParaRPr>
          </a:p>
          <a:p>
            <a:pPr marL="526415" marR="570865" indent="-513715">
              <a:lnSpc>
                <a:spcPts val="2400"/>
              </a:lnSpc>
              <a:buClr>
                <a:srgbClr val="6EB7D6"/>
              </a:buClr>
              <a:buSzPct val="110000"/>
              <a:buAutoNum type="arabicPeriod" startAt="2"/>
              <a:tabLst>
                <a:tab pos="526415" algn="l"/>
                <a:tab pos="52705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majority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perinatal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healthcare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as </a:t>
            </a:r>
            <a:r>
              <a:rPr sz="2000" spc="-10" dirty="0">
                <a:latin typeface="Arial"/>
                <a:cs typeface="Arial"/>
              </a:rPr>
              <a:t>asymptomatic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immune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dysfunction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6EB7D6"/>
              </a:buClr>
              <a:buFont typeface="Arial"/>
              <a:buAutoNum type="arabicPeriod" startAt="2"/>
            </a:pPr>
            <a:endParaRPr sz="2950">
              <a:latin typeface="Arial"/>
              <a:cs typeface="Arial"/>
            </a:endParaRPr>
          </a:p>
          <a:p>
            <a:pPr marL="526415" marR="368300" indent="-513715">
              <a:lnSpc>
                <a:spcPts val="2400"/>
              </a:lnSpc>
              <a:buClr>
                <a:srgbClr val="6EB7D6"/>
              </a:buClr>
              <a:buSzPct val="110000"/>
              <a:buAutoNum type="arabicPeriod" startAt="2"/>
              <a:tabLst>
                <a:tab pos="526415" algn="l"/>
                <a:tab pos="527050" algn="l"/>
              </a:tabLst>
            </a:pPr>
            <a:r>
              <a:rPr sz="2000" dirty="0">
                <a:latin typeface="Arial"/>
                <a:cs typeface="Arial"/>
              </a:rPr>
              <a:t>Mental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illness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substance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abuse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important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co-</a:t>
            </a:r>
            <a:r>
              <a:rPr sz="2000" dirty="0">
                <a:latin typeface="Arial"/>
                <a:cs typeface="Arial"/>
              </a:rPr>
              <a:t>morbidities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adolescents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regardless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acquisition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EB7D6"/>
              </a:buClr>
              <a:buFont typeface="Arial"/>
              <a:buAutoNum type="arabicPeriod" startAt="2"/>
            </a:pPr>
            <a:endParaRPr sz="27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buClr>
                <a:srgbClr val="6EB7D6"/>
              </a:buClr>
              <a:buSzPct val="110000"/>
              <a:buAutoNum type="arabicPeriod" startAt="2"/>
              <a:tabLst>
                <a:tab pos="526415" algn="l"/>
                <a:tab pos="527050" algn="l"/>
              </a:tabLst>
            </a:pPr>
            <a:r>
              <a:rPr sz="2000" dirty="0">
                <a:latin typeface="Arial"/>
                <a:cs typeface="Arial"/>
              </a:rPr>
              <a:t>You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can’t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trick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statements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correct.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766" y="160782"/>
            <a:ext cx="81172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8110" marR="5080" indent="-1376045">
              <a:lnSpc>
                <a:spcPct val="100000"/>
              </a:lnSpc>
              <a:spcBef>
                <a:spcPts val="100"/>
              </a:spcBef>
            </a:pPr>
            <a:r>
              <a:rPr sz="3000" spc="-75" dirty="0">
                <a:latin typeface="Arial"/>
                <a:cs typeface="Arial"/>
              </a:rPr>
              <a:t>#2.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Which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of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the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following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is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NOT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CORRECT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80" dirty="0">
                <a:latin typeface="Arial"/>
                <a:cs typeface="Arial"/>
              </a:rPr>
              <a:t>about </a:t>
            </a:r>
            <a:r>
              <a:rPr sz="3000" spc="-95" dirty="0">
                <a:latin typeface="Arial"/>
                <a:cs typeface="Arial"/>
              </a:rPr>
              <a:t>perinatally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acquired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HIV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infection?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787" y="382015"/>
            <a:ext cx="759840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0" marR="5080" indent="-2076450">
              <a:lnSpc>
                <a:spcPct val="100000"/>
              </a:lnSpc>
              <a:spcBef>
                <a:spcPts val="95"/>
              </a:spcBef>
            </a:pPr>
            <a:r>
              <a:rPr sz="3200" spc="-114" dirty="0">
                <a:latin typeface="Arial"/>
                <a:cs typeface="Arial"/>
              </a:rPr>
              <a:t>Optimizing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Care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Cascade: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HIV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Diagnosis </a:t>
            </a:r>
            <a:r>
              <a:rPr sz="3200" spc="-95" dirty="0">
                <a:latin typeface="Arial"/>
                <a:cs typeface="Arial"/>
              </a:rPr>
              <a:t>and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Linkage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to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229" y="1728165"/>
            <a:ext cx="8234045" cy="36455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95"/>
              </a:spcBef>
              <a:buClr>
                <a:srgbClr val="D51F1A"/>
              </a:buClr>
              <a:buChar char="▪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Most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youth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asymptomatic</a:t>
            </a:r>
            <a:endParaRPr sz="2000" dirty="0">
              <a:latin typeface="Arial"/>
              <a:cs typeface="Arial"/>
            </a:endParaRPr>
          </a:p>
          <a:p>
            <a:pPr marL="311150" indent="-29908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311150" algn="l"/>
                <a:tab pos="311785" algn="l"/>
              </a:tabLst>
            </a:pPr>
            <a:r>
              <a:rPr sz="2000" dirty="0">
                <a:latin typeface="Arial"/>
                <a:cs typeface="Arial"/>
              </a:rPr>
              <a:t>Routine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testing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pediatric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adolescent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clinics</a:t>
            </a:r>
            <a:endParaRPr sz="2000" dirty="0">
              <a:latin typeface="Arial"/>
              <a:cs typeface="Arial"/>
            </a:endParaRPr>
          </a:p>
          <a:p>
            <a:pPr marL="311150" indent="-299085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Char char="▪"/>
              <a:tabLst>
                <a:tab pos="311150" algn="l"/>
                <a:tab pos="311785" algn="l"/>
              </a:tabLst>
            </a:pPr>
            <a:r>
              <a:rPr sz="2000" dirty="0">
                <a:latin typeface="Arial"/>
                <a:cs typeface="Arial"/>
              </a:rPr>
              <a:t>All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testing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centers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referral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engagement</a:t>
            </a:r>
            <a:endParaRPr sz="200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Font typeface="Arial"/>
              <a:buChar char="▪"/>
              <a:tabLst>
                <a:tab pos="311150" algn="l"/>
                <a:tab pos="311785" algn="l"/>
              </a:tabLst>
            </a:pPr>
            <a:r>
              <a:rPr dirty="0"/>
              <a:t>	</a:t>
            </a:r>
            <a:r>
              <a:rPr sz="2000" spc="-20" dirty="0">
                <a:latin typeface="Arial"/>
                <a:cs typeface="Arial"/>
              </a:rPr>
              <a:t>Outreach-</a:t>
            </a:r>
            <a:r>
              <a:rPr sz="2000" dirty="0">
                <a:latin typeface="Arial"/>
                <a:cs typeface="Arial"/>
              </a:rPr>
              <a:t>based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(schools,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venues)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address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confidentiality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minors</a:t>
            </a:r>
            <a:endParaRPr sz="20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297815" algn="l"/>
                <a:tab pos="298450" algn="l"/>
              </a:tabLst>
            </a:pPr>
            <a:r>
              <a:rPr sz="2000" dirty="0">
                <a:latin typeface="Arial"/>
                <a:cs typeface="Arial"/>
              </a:rPr>
              <a:t>Know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laws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state</a:t>
            </a:r>
            <a:endParaRPr sz="20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Char char="▪"/>
              <a:tabLst>
                <a:tab pos="297815" algn="l"/>
                <a:tab pos="298450" algn="l"/>
              </a:tabLst>
            </a:pPr>
            <a:r>
              <a:rPr sz="2000" dirty="0">
                <a:latin typeface="Arial"/>
                <a:cs typeface="Arial"/>
              </a:rPr>
              <a:t>Test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once</a:t>
            </a:r>
            <a:endParaRPr sz="20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297815" algn="l"/>
                <a:tab pos="298450" algn="l"/>
              </a:tabLst>
            </a:pPr>
            <a:r>
              <a:rPr sz="2000" spc="-10" dirty="0">
                <a:latin typeface="Arial"/>
                <a:cs typeface="Arial"/>
              </a:rPr>
              <a:t>Undisclosed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sexual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activity/abuse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perinatally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acquired</a:t>
            </a:r>
            <a:endParaRPr sz="20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Char char="▪"/>
              <a:tabLst>
                <a:tab pos="297815" algn="l"/>
                <a:tab pos="298450" algn="l"/>
              </a:tabLst>
            </a:pPr>
            <a:r>
              <a:rPr sz="2000" dirty="0">
                <a:latin typeface="Arial"/>
                <a:cs typeface="Arial"/>
              </a:rPr>
              <a:t>Improve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referral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engagement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sexual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health</a:t>
            </a:r>
            <a:endParaRPr sz="2000" dirty="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Char char="▪"/>
              <a:tabLst>
                <a:tab pos="297815" algn="l"/>
                <a:tab pos="298450" algn="l"/>
              </a:tabLst>
            </a:pPr>
            <a:r>
              <a:rPr sz="2000" dirty="0">
                <a:latin typeface="Arial"/>
                <a:cs typeface="Arial"/>
              </a:rPr>
              <a:t>Significant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numbers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youth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care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07" y="1236726"/>
            <a:ext cx="8611870" cy="402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Rapid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Start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adherence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difficult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children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adolescents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Medication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Dosing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children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adolescents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LWH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still</a:t>
            </a:r>
            <a:r>
              <a:rPr sz="2100" spc="-10" dirty="0">
                <a:latin typeface="Arial"/>
                <a:cs typeface="Arial"/>
              </a:rPr>
              <a:t> growing; </a:t>
            </a:r>
            <a:r>
              <a:rPr sz="2100" dirty="0">
                <a:latin typeface="Arial"/>
                <a:cs typeface="Arial"/>
              </a:rPr>
              <a:t>dosing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medicine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based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weight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stage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development,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1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</a:t>
            </a:r>
            <a:r>
              <a:rPr sz="2100" spc="-2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Psychological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developmental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issues</a:t>
            </a:r>
            <a:endParaRPr sz="21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245"/>
              </a:spcBef>
              <a:buChar char="–"/>
              <a:tabLst>
                <a:tab pos="755650" algn="l"/>
                <a:tab pos="756285" algn="l"/>
              </a:tabLst>
            </a:pPr>
            <a:r>
              <a:rPr sz="2100" dirty="0">
                <a:latin typeface="Arial"/>
                <a:cs typeface="Arial"/>
              </a:rPr>
              <a:t>Concrete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present-</a:t>
            </a:r>
            <a:r>
              <a:rPr sz="2100" dirty="0">
                <a:latin typeface="Arial"/>
                <a:cs typeface="Arial"/>
              </a:rPr>
              <a:t>oriented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thinking</a:t>
            </a:r>
            <a:endParaRPr sz="21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254"/>
              </a:spcBef>
              <a:buChar char="–"/>
              <a:tabLst>
                <a:tab pos="755650" algn="l"/>
                <a:tab pos="756285" algn="l"/>
              </a:tabLst>
            </a:pPr>
            <a:r>
              <a:rPr sz="2100" spc="-10" dirty="0">
                <a:latin typeface="Arial"/>
                <a:cs typeface="Arial"/>
              </a:rPr>
              <a:t>Non-</a:t>
            </a:r>
            <a:r>
              <a:rPr sz="2100" dirty="0">
                <a:latin typeface="Arial"/>
                <a:cs typeface="Arial"/>
              </a:rPr>
              <a:t>adherence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medication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rebellion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form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independence</a:t>
            </a:r>
            <a:endParaRPr sz="2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21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Mistrust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providers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trust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misinformation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from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peers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100" dirty="0">
                <a:latin typeface="Arial"/>
                <a:cs typeface="Arial"/>
              </a:rPr>
              <a:t>Perinatally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Acquired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HIV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have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unique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needs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07" y="5547105"/>
            <a:ext cx="63480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2100" dirty="0">
                <a:latin typeface="Arial"/>
                <a:cs typeface="Arial"/>
              </a:rPr>
              <a:t>Viral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suppression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–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13-24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27%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10" dirty="0">
                <a:latin typeface="Arial"/>
                <a:cs typeface="Arial"/>
              </a:rPr>
              <a:t> 25-</a:t>
            </a:r>
            <a:r>
              <a:rPr sz="2100" dirty="0">
                <a:latin typeface="Arial"/>
                <a:cs typeface="Arial"/>
              </a:rPr>
              <a:t>34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is</a:t>
            </a:r>
            <a:r>
              <a:rPr sz="2100" spc="-25" dirty="0">
                <a:latin typeface="Arial"/>
                <a:cs typeface="Arial"/>
              </a:rPr>
              <a:t> 37%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9788" y="5547105"/>
            <a:ext cx="12096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*CDC</a:t>
            </a:r>
            <a:r>
              <a:rPr sz="2100" b="1" spc="-20" dirty="0">
                <a:latin typeface="Calibri"/>
                <a:cs typeface="Calibri"/>
              </a:rPr>
              <a:t> 2017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550" y="367283"/>
            <a:ext cx="8155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14" dirty="0">
                <a:latin typeface="Arial"/>
                <a:cs typeface="Arial"/>
              </a:rPr>
              <a:t>Optimizing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the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Care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Cascade: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Viral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Suppression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130" y="1850135"/>
            <a:ext cx="2846832" cy="34731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0535" y="1645157"/>
            <a:ext cx="3022854" cy="38831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137" y="411987"/>
            <a:ext cx="79559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55" dirty="0">
                <a:latin typeface="Arial"/>
                <a:cs typeface="Arial"/>
              </a:rPr>
              <a:t>My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mom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doesn’t</a:t>
            </a:r>
            <a:r>
              <a:rPr sz="3000" spc="-195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know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I’m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gay;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don’t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te</a:t>
            </a:r>
            <a:r>
              <a:rPr sz="3000" spc="-360" dirty="0">
                <a:latin typeface="Arial"/>
                <a:cs typeface="Arial"/>
              </a:rPr>
              <a:t> </a:t>
            </a:r>
            <a:r>
              <a:rPr sz="3000" b="1" spc="-175" dirty="0">
                <a:latin typeface="Arial"/>
                <a:cs typeface="Arial"/>
              </a:rPr>
              <a:t>l</a:t>
            </a:r>
            <a:r>
              <a:rPr sz="3000" b="1" spc="-19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her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I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have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000" spc="-20" dirty="0">
                <a:latin typeface="Arial"/>
                <a:cs typeface="Arial"/>
              </a:rPr>
              <a:t>AIDS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473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Status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Neutral</a:t>
            </a:r>
            <a:r>
              <a:rPr sz="2700" b="1" spc="-30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Approach: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Adolescent</a:t>
            </a:r>
            <a:r>
              <a:rPr sz="2700" b="1" spc="-25" dirty="0">
                <a:latin typeface="Arial"/>
                <a:cs typeface="Arial"/>
              </a:rPr>
              <a:t> </a:t>
            </a:r>
            <a:r>
              <a:rPr sz="2700" b="1" dirty="0">
                <a:latin typeface="Arial"/>
                <a:cs typeface="Arial"/>
              </a:rPr>
              <a:t>focused</a:t>
            </a:r>
            <a:r>
              <a:rPr sz="2700" b="1" spc="-20" dirty="0">
                <a:latin typeface="Arial"/>
                <a:cs typeface="Arial"/>
              </a:rPr>
              <a:t> Care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7403" y="1370075"/>
            <a:ext cx="321310" cy="715645"/>
          </a:xfrm>
          <a:custGeom>
            <a:avLst/>
            <a:gdLst/>
            <a:ahLst/>
            <a:cxnLst/>
            <a:rect l="l" t="t" r="r" b="b"/>
            <a:pathLst>
              <a:path w="321310" h="715644">
                <a:moveTo>
                  <a:pt x="231012" y="0"/>
                </a:moveTo>
                <a:lnTo>
                  <a:pt x="99440" y="0"/>
                </a:lnTo>
                <a:lnTo>
                  <a:pt x="0" y="469773"/>
                </a:lnTo>
                <a:lnTo>
                  <a:pt x="197611" y="371729"/>
                </a:lnTo>
                <a:lnTo>
                  <a:pt x="153923" y="592709"/>
                </a:lnTo>
                <a:lnTo>
                  <a:pt x="94487" y="581025"/>
                </a:lnTo>
                <a:lnTo>
                  <a:pt x="91058" y="586232"/>
                </a:lnTo>
                <a:lnTo>
                  <a:pt x="93598" y="590169"/>
                </a:lnTo>
                <a:lnTo>
                  <a:pt x="181355" y="715518"/>
                </a:lnTo>
                <a:lnTo>
                  <a:pt x="269113" y="590423"/>
                </a:lnTo>
                <a:lnTo>
                  <a:pt x="271653" y="586359"/>
                </a:lnTo>
                <a:lnTo>
                  <a:pt x="268223" y="581152"/>
                </a:lnTo>
                <a:lnTo>
                  <a:pt x="209930" y="592963"/>
                </a:lnTo>
                <a:lnTo>
                  <a:pt x="320802" y="236093"/>
                </a:lnTo>
                <a:lnTo>
                  <a:pt x="102361" y="344805"/>
                </a:lnTo>
                <a:lnTo>
                  <a:pt x="23101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882" y="916686"/>
            <a:ext cx="4713732" cy="26913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7875" y="1955800"/>
            <a:ext cx="8804275" cy="373697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376045">
              <a:lnSpc>
                <a:spcPct val="100000"/>
              </a:lnSpc>
              <a:spcBef>
                <a:spcPts val="1285"/>
              </a:spcBef>
            </a:pPr>
            <a:r>
              <a:rPr sz="1800" dirty="0">
                <a:solidFill>
                  <a:srgbClr val="007888"/>
                </a:solidFill>
                <a:latin typeface="Times New Roman"/>
                <a:cs typeface="Times New Roman"/>
              </a:rPr>
              <a:t>Decreases</a:t>
            </a:r>
            <a:r>
              <a:rPr sz="1800" spc="-40" dirty="0">
                <a:solidFill>
                  <a:srgbClr val="00788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7888"/>
                </a:solidFill>
                <a:latin typeface="Times New Roman"/>
                <a:cs typeface="Times New Roman"/>
              </a:rPr>
              <a:t>Stigma</a:t>
            </a:r>
            <a:endParaRPr sz="1800">
              <a:latin typeface="Times New Roman"/>
              <a:cs typeface="Times New Roman"/>
            </a:endParaRPr>
          </a:p>
          <a:p>
            <a:pPr marL="1376045" marR="5382895">
              <a:lnSpc>
                <a:spcPct val="120600"/>
              </a:lnSpc>
              <a:spcBef>
                <a:spcPts val="745"/>
              </a:spcBef>
            </a:pPr>
            <a:r>
              <a:rPr sz="1800" dirty="0">
                <a:solidFill>
                  <a:srgbClr val="007888"/>
                </a:solidFill>
                <a:latin typeface="Times New Roman"/>
                <a:cs typeface="Times New Roman"/>
              </a:rPr>
              <a:t>Dramatically</a:t>
            </a:r>
            <a:r>
              <a:rPr sz="1800" spc="-35" dirty="0">
                <a:solidFill>
                  <a:srgbClr val="00788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7888"/>
                </a:solidFill>
                <a:latin typeface="Times New Roman"/>
                <a:cs typeface="Times New Roman"/>
              </a:rPr>
              <a:t>decrease </a:t>
            </a:r>
            <a:r>
              <a:rPr sz="1800" dirty="0">
                <a:solidFill>
                  <a:srgbClr val="007888"/>
                </a:solidFill>
                <a:latin typeface="Times New Roman"/>
                <a:cs typeface="Times New Roman"/>
              </a:rPr>
              <a:t>new</a:t>
            </a:r>
            <a:r>
              <a:rPr sz="1800" spc="-5" dirty="0">
                <a:solidFill>
                  <a:srgbClr val="00788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7888"/>
                </a:solidFill>
                <a:latin typeface="Times New Roman"/>
                <a:cs typeface="Times New Roman"/>
              </a:rPr>
              <a:t>HIV</a:t>
            </a:r>
            <a:r>
              <a:rPr sz="1800" spc="-10" dirty="0">
                <a:solidFill>
                  <a:srgbClr val="007888"/>
                </a:solidFill>
                <a:latin typeface="Times New Roman"/>
                <a:cs typeface="Times New Roman"/>
              </a:rPr>
              <a:t> infections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Supports</a:t>
            </a:r>
            <a:r>
              <a:rPr sz="1800" spc="-20" dirty="0">
                <a:solidFill>
                  <a:srgbClr val="2062A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optimal</a:t>
            </a:r>
            <a:r>
              <a:rPr sz="1800" spc="-10" dirty="0">
                <a:solidFill>
                  <a:srgbClr val="2062A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health</a:t>
            </a:r>
            <a:r>
              <a:rPr sz="1800" spc="-5" dirty="0">
                <a:solidFill>
                  <a:srgbClr val="2062A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through</a:t>
            </a:r>
            <a:r>
              <a:rPr sz="1800" spc="-10" dirty="0">
                <a:solidFill>
                  <a:srgbClr val="2062AF"/>
                </a:solidFill>
                <a:latin typeface="Times New Roman"/>
                <a:cs typeface="Times New Roman"/>
              </a:rPr>
              <a:t> continual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engagement</a:t>
            </a:r>
            <a:r>
              <a:rPr sz="1800" spc="-5" dirty="0">
                <a:solidFill>
                  <a:srgbClr val="2062A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in</a:t>
            </a:r>
            <a:r>
              <a:rPr sz="1800" spc="-5" dirty="0">
                <a:solidFill>
                  <a:srgbClr val="2062A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062AF"/>
                </a:solidFill>
                <a:latin typeface="Times New Roman"/>
                <a:cs typeface="Times New Roman"/>
              </a:rPr>
              <a:t>comprehensive </a:t>
            </a:r>
            <a:r>
              <a:rPr sz="1800" spc="-20" dirty="0">
                <a:solidFill>
                  <a:srgbClr val="2062AF"/>
                </a:solidFill>
                <a:latin typeface="Times New Roman"/>
                <a:cs typeface="Times New Roman"/>
              </a:rPr>
              <a:t>care</a:t>
            </a:r>
            <a:endParaRPr sz="1800">
              <a:latin typeface="Times New Roman"/>
              <a:cs typeface="Times New Roman"/>
            </a:endParaRPr>
          </a:p>
          <a:p>
            <a:pPr marL="3496945" marR="5080">
              <a:lnSpc>
                <a:spcPct val="254400"/>
              </a:lnSpc>
              <a:spcBef>
                <a:spcPts val="165"/>
              </a:spcBef>
            </a:pP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Increases</a:t>
            </a:r>
            <a:r>
              <a:rPr sz="1800" spc="-10" dirty="0">
                <a:solidFill>
                  <a:srgbClr val="9A4E9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opportunities</a:t>
            </a:r>
            <a:r>
              <a:rPr sz="1800" spc="-5" dirty="0">
                <a:solidFill>
                  <a:srgbClr val="9A4E9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for</a:t>
            </a:r>
            <a:r>
              <a:rPr sz="1800" spc="-5" dirty="0">
                <a:solidFill>
                  <a:srgbClr val="9A4E9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more</a:t>
            </a:r>
            <a:r>
              <a:rPr sz="1800" spc="-10" dirty="0">
                <a:solidFill>
                  <a:srgbClr val="9A4E9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efficient</a:t>
            </a:r>
            <a:r>
              <a:rPr sz="1800" spc="-5" dirty="0">
                <a:solidFill>
                  <a:srgbClr val="9A4E9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service</a:t>
            </a:r>
            <a:r>
              <a:rPr sz="1800" spc="-10" dirty="0">
                <a:solidFill>
                  <a:srgbClr val="9A4E9E"/>
                </a:solidFill>
                <a:latin typeface="Times New Roman"/>
                <a:cs typeface="Times New Roman"/>
              </a:rPr>
              <a:t> delivery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Improves</a:t>
            </a:r>
            <a:r>
              <a:rPr sz="1800" spc="-5" dirty="0">
                <a:solidFill>
                  <a:srgbClr val="9A4E9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9A4E9E"/>
                </a:solidFill>
                <a:latin typeface="Times New Roman"/>
                <a:cs typeface="Times New Roman"/>
              </a:rPr>
              <a:t>health </a:t>
            </a:r>
            <a:r>
              <a:rPr sz="1800" spc="-10" dirty="0">
                <a:solidFill>
                  <a:srgbClr val="9A4E9E"/>
                </a:solidFill>
                <a:latin typeface="Times New Roman"/>
                <a:cs typeface="Times New Roman"/>
              </a:rPr>
              <a:t>equity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2917" y="4560570"/>
            <a:ext cx="901065" cy="821055"/>
          </a:xfrm>
          <a:custGeom>
            <a:avLst/>
            <a:gdLst/>
            <a:ahLst/>
            <a:cxnLst/>
            <a:rect l="l" t="t" r="r" b="b"/>
            <a:pathLst>
              <a:path w="901064" h="821054">
                <a:moveTo>
                  <a:pt x="36829" y="0"/>
                </a:moveTo>
                <a:lnTo>
                  <a:pt x="3682" y="0"/>
                </a:lnTo>
                <a:lnTo>
                  <a:pt x="0" y="3301"/>
                </a:lnTo>
                <a:lnTo>
                  <a:pt x="0" y="817244"/>
                </a:lnTo>
                <a:lnTo>
                  <a:pt x="3682" y="820673"/>
                </a:lnTo>
                <a:lnTo>
                  <a:pt x="897000" y="820673"/>
                </a:lnTo>
                <a:lnTo>
                  <a:pt x="900683" y="817244"/>
                </a:lnTo>
                <a:lnTo>
                  <a:pt x="900683" y="787018"/>
                </a:lnTo>
                <a:lnTo>
                  <a:pt x="897000" y="783716"/>
                </a:lnTo>
                <a:lnTo>
                  <a:pt x="44068" y="783716"/>
                </a:lnTo>
                <a:lnTo>
                  <a:pt x="40385" y="780414"/>
                </a:lnTo>
                <a:lnTo>
                  <a:pt x="40385" y="3301"/>
                </a:lnTo>
                <a:lnTo>
                  <a:pt x="36829" y="0"/>
                </a:lnTo>
                <a:close/>
              </a:path>
              <a:path w="901064" h="821054">
                <a:moveTo>
                  <a:pt x="417829" y="392937"/>
                </a:moveTo>
                <a:lnTo>
                  <a:pt x="122300" y="681989"/>
                </a:lnTo>
                <a:lnTo>
                  <a:pt x="158368" y="712850"/>
                </a:lnTo>
                <a:lnTo>
                  <a:pt x="418718" y="458215"/>
                </a:lnTo>
                <a:lnTo>
                  <a:pt x="487803" y="458215"/>
                </a:lnTo>
                <a:lnTo>
                  <a:pt x="417829" y="392937"/>
                </a:lnTo>
                <a:close/>
              </a:path>
              <a:path w="901064" h="821054">
                <a:moveTo>
                  <a:pt x="487803" y="458215"/>
                </a:moveTo>
                <a:lnTo>
                  <a:pt x="418718" y="458215"/>
                </a:lnTo>
                <a:lnTo>
                  <a:pt x="555751" y="586231"/>
                </a:lnTo>
                <a:lnTo>
                  <a:pt x="574039" y="566673"/>
                </a:lnTo>
                <a:lnTo>
                  <a:pt x="621712" y="520064"/>
                </a:lnTo>
                <a:lnTo>
                  <a:pt x="554100" y="520064"/>
                </a:lnTo>
                <a:lnTo>
                  <a:pt x="487803" y="458215"/>
                </a:lnTo>
                <a:close/>
              </a:path>
              <a:path w="901064" h="821054">
                <a:moveTo>
                  <a:pt x="833627" y="279780"/>
                </a:moveTo>
                <a:lnTo>
                  <a:pt x="715771" y="312673"/>
                </a:lnTo>
                <a:lnTo>
                  <a:pt x="742695" y="335533"/>
                </a:lnTo>
                <a:lnTo>
                  <a:pt x="554100" y="520064"/>
                </a:lnTo>
                <a:lnTo>
                  <a:pt x="621712" y="520064"/>
                </a:lnTo>
                <a:lnTo>
                  <a:pt x="778890" y="366394"/>
                </a:lnTo>
                <a:lnTo>
                  <a:pt x="811648" y="366394"/>
                </a:lnTo>
                <a:lnTo>
                  <a:pt x="833627" y="279780"/>
                </a:lnTo>
                <a:close/>
              </a:path>
              <a:path w="901064" h="821054">
                <a:moveTo>
                  <a:pt x="811648" y="366394"/>
                </a:moveTo>
                <a:lnTo>
                  <a:pt x="778890" y="366394"/>
                </a:lnTo>
                <a:lnTo>
                  <a:pt x="805814" y="389381"/>
                </a:lnTo>
                <a:lnTo>
                  <a:pt x="811648" y="366394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953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sz="2500" spc="-105" dirty="0">
                <a:latin typeface="Arial"/>
                <a:cs typeface="Arial"/>
              </a:rPr>
              <a:t>Building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185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Program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focused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on</a:t>
            </a:r>
            <a:r>
              <a:rPr sz="2500" spc="-175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Adolescents</a:t>
            </a:r>
            <a:r>
              <a:rPr sz="2500" spc="-170" dirty="0">
                <a:latin typeface="Arial"/>
                <a:cs typeface="Arial"/>
              </a:rPr>
              <a:t> </a:t>
            </a:r>
            <a:r>
              <a:rPr sz="2500" spc="-80" dirty="0">
                <a:latin typeface="Arial"/>
                <a:cs typeface="Arial"/>
              </a:rPr>
              <a:t>and</a:t>
            </a:r>
            <a:r>
              <a:rPr sz="2500" spc="-175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Young</a:t>
            </a:r>
            <a:r>
              <a:rPr sz="2500" spc="-18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Adults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422" y="1318767"/>
            <a:ext cx="8096884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5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2500" spc="-105" dirty="0">
                <a:latin typeface="Arial"/>
                <a:cs typeface="Arial"/>
              </a:rPr>
              <a:t>ontefiore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500" spc="-105" dirty="0">
                <a:latin typeface="Arial"/>
                <a:cs typeface="Arial"/>
              </a:rPr>
              <a:t>dolescent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70" dirty="0">
                <a:latin typeface="Arial"/>
                <a:cs typeface="Arial"/>
              </a:rPr>
              <a:t>and</a:t>
            </a:r>
            <a:r>
              <a:rPr sz="2500" spc="-170" dirty="0">
                <a:latin typeface="Arial"/>
                <a:cs typeface="Arial"/>
              </a:rPr>
              <a:t> </a:t>
            </a:r>
            <a:r>
              <a:rPr sz="2500" spc="-9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2500" spc="-90" dirty="0">
                <a:latin typeface="Arial"/>
                <a:cs typeface="Arial"/>
              </a:rPr>
              <a:t>outh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-114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500" spc="-114" dirty="0">
                <a:latin typeface="Arial"/>
                <a:cs typeface="Arial"/>
              </a:rPr>
              <a:t>exual-</a:t>
            </a:r>
            <a:r>
              <a:rPr sz="2500" spc="-100" dirty="0">
                <a:latin typeface="Arial"/>
                <a:cs typeface="Arial"/>
              </a:rPr>
              <a:t>Health</a:t>
            </a:r>
            <a:r>
              <a:rPr sz="2500" spc="-165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Clinic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878787"/>
                </a:solidFill>
                <a:latin typeface="Arial"/>
                <a:cs typeface="Arial"/>
              </a:rPr>
              <a:t>(</a:t>
            </a:r>
            <a:r>
              <a:rPr sz="2500" spc="-50" dirty="0">
                <a:solidFill>
                  <a:srgbClr val="0433FF"/>
                </a:solidFill>
                <a:latin typeface="Arial"/>
                <a:cs typeface="Arial"/>
              </a:rPr>
              <a:t>MAYS</a:t>
            </a:r>
            <a:r>
              <a:rPr sz="2500" spc="-50" dirty="0">
                <a:solidFill>
                  <a:srgbClr val="878787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4082" y="1958078"/>
            <a:ext cx="4275455" cy="37236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Division</a:t>
            </a:r>
            <a:r>
              <a:rPr sz="1500" b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500" b="1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Pediatric</a:t>
            </a:r>
            <a:r>
              <a:rPr sz="150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Infectious</a:t>
            </a:r>
            <a:r>
              <a:rPr sz="150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Diseases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9"/>
              </a:lnSpc>
              <a:spcBef>
                <a:spcPts val="280"/>
              </a:spcBef>
            </a:pPr>
            <a:r>
              <a:rPr sz="1500" dirty="0">
                <a:latin typeface="Arial"/>
                <a:cs typeface="Arial"/>
              </a:rPr>
              <a:t>People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living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HIV,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PrEP,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PEP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5"/>
              </a:lnSpc>
            </a:pPr>
            <a:r>
              <a:rPr sz="1500" dirty="0">
                <a:latin typeface="Arial"/>
                <a:cs typeface="Arial"/>
              </a:rPr>
              <a:t>High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Risk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HIV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negative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Transgender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/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Non-</a:t>
            </a:r>
            <a:r>
              <a:rPr sz="1500" spc="-10" dirty="0">
                <a:latin typeface="Arial"/>
                <a:cs typeface="Arial"/>
              </a:rPr>
              <a:t>binary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500" dirty="0">
                <a:latin typeface="Arial"/>
                <a:cs typeface="Arial"/>
              </a:rPr>
              <a:t>**HIV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exposed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(uninfected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/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infected)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babies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500" dirty="0">
                <a:latin typeface="Arial"/>
                <a:cs typeface="Arial"/>
              </a:rPr>
              <a:t>**Other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STI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exposures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(Syphilis,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GC,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Hep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B/C)</a:t>
            </a:r>
            <a:endParaRPr sz="1500">
              <a:latin typeface="Arial"/>
              <a:cs typeface="Arial"/>
            </a:endParaRPr>
          </a:p>
          <a:p>
            <a:pPr marL="489584" marR="483870" algn="ctr">
              <a:lnSpc>
                <a:spcPct val="198000"/>
              </a:lnSpc>
              <a:spcBef>
                <a:spcPts val="1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Division</a:t>
            </a:r>
            <a:r>
              <a:rPr sz="15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5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Allergy</a:t>
            </a:r>
            <a:r>
              <a:rPr sz="15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500" b="1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Immunology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People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living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HIV,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PrEP,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PEP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Division</a:t>
            </a:r>
            <a:r>
              <a:rPr sz="150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5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Adolescent</a:t>
            </a:r>
            <a:r>
              <a:rPr sz="15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Medicine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500" dirty="0">
                <a:latin typeface="Arial"/>
                <a:cs typeface="Arial"/>
              </a:rPr>
              <a:t>Gender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Affirming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Care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Division</a:t>
            </a:r>
            <a:r>
              <a:rPr sz="150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500" b="1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Psychiatry</a:t>
            </a:r>
            <a:r>
              <a:rPr sz="150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sz="150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</a:t>
            </a:r>
            <a:r>
              <a:rPr sz="150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u="sng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Oval</a:t>
            </a:r>
            <a:r>
              <a:rPr sz="1500" u="sng" spc="45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 </a:t>
            </a:r>
            <a:r>
              <a:rPr sz="1500" u="sng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Center</a:t>
            </a:r>
            <a:r>
              <a:rPr sz="1500" u="sng" spc="55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 </a:t>
            </a:r>
            <a:r>
              <a:rPr sz="1500" u="sng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-</a:t>
            </a:r>
            <a:r>
              <a:rPr sz="1500" u="sng" spc="30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 </a:t>
            </a:r>
            <a:r>
              <a:rPr sz="1500" u="sng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Adult</a:t>
            </a:r>
            <a:r>
              <a:rPr sz="1500" u="sng" spc="50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 </a:t>
            </a:r>
            <a:r>
              <a:rPr sz="1500" u="sng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Infectious</a:t>
            </a:r>
            <a:r>
              <a:rPr sz="1500" u="sng" spc="65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 </a:t>
            </a:r>
            <a:r>
              <a:rPr sz="1500" u="sng" spc="-10" dirty="0">
                <a:solidFill>
                  <a:srgbClr val="ED210B"/>
                </a:solidFill>
                <a:uFill>
                  <a:solidFill>
                    <a:srgbClr val="ED210B"/>
                  </a:solidFill>
                </a:uFill>
                <a:latin typeface="Arial"/>
                <a:cs typeface="Arial"/>
              </a:rPr>
              <a:t>Diseases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301" y="266953"/>
            <a:ext cx="55753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2740" marR="5080" indent="-1590675">
              <a:lnSpc>
                <a:spcPct val="100000"/>
              </a:lnSpc>
              <a:spcBef>
                <a:spcPts val="100"/>
              </a:spcBef>
            </a:pPr>
            <a:r>
              <a:rPr sz="3600" spc="-80" dirty="0">
                <a:latin typeface="Arial"/>
                <a:cs typeface="Arial"/>
              </a:rPr>
              <a:t>Status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85" dirty="0">
                <a:latin typeface="Arial"/>
                <a:cs typeface="Arial"/>
              </a:rPr>
              <a:t>Neutral</a:t>
            </a:r>
            <a:r>
              <a:rPr sz="3600" spc="-200" dirty="0">
                <a:latin typeface="Arial"/>
                <a:cs typeface="Arial"/>
              </a:rPr>
              <a:t> </a:t>
            </a:r>
            <a:r>
              <a:rPr sz="3600" spc="-90" dirty="0">
                <a:latin typeface="Arial"/>
                <a:cs typeface="Arial"/>
              </a:rPr>
              <a:t>Approach</a:t>
            </a:r>
            <a:r>
              <a:rPr sz="3600" spc="-195" dirty="0">
                <a:latin typeface="Arial"/>
                <a:cs typeface="Arial"/>
              </a:rPr>
              <a:t> </a:t>
            </a:r>
            <a:r>
              <a:rPr sz="3600" spc="-70" dirty="0">
                <a:latin typeface="Arial"/>
                <a:cs typeface="Arial"/>
              </a:rPr>
              <a:t>and </a:t>
            </a:r>
            <a:r>
              <a:rPr sz="3600" spc="-10" dirty="0">
                <a:latin typeface="Arial"/>
                <a:cs typeface="Arial"/>
              </a:rPr>
              <a:t>Adolescents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726" y="1827022"/>
            <a:ext cx="7938134" cy="2642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indent="-219710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Char char="▪"/>
              <a:tabLst>
                <a:tab pos="231775" algn="l"/>
                <a:tab pos="232410" algn="l"/>
              </a:tabLst>
            </a:pPr>
            <a:r>
              <a:rPr sz="2000" dirty="0">
                <a:latin typeface="Arial"/>
                <a:cs typeface="Arial"/>
              </a:rPr>
              <a:t>Goals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Meet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youth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destigmatize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sexual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790825">
              <a:lnSpc>
                <a:spcPct val="100000"/>
              </a:lnSpc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gender</a:t>
            </a:r>
            <a:r>
              <a:rPr sz="2000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affirming</a:t>
            </a:r>
            <a:r>
              <a:rPr sz="2000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624840" marR="372110" lvl="1" indent="-397510">
              <a:lnSpc>
                <a:spcPct val="100000"/>
              </a:lnSpc>
              <a:buAutoNum type="arabicPeriod"/>
              <a:tabLst>
                <a:tab pos="624840" algn="l"/>
                <a:tab pos="625475" algn="l"/>
              </a:tabLst>
            </a:pPr>
            <a:r>
              <a:rPr sz="1900" dirty="0">
                <a:latin typeface="Arial"/>
                <a:cs typeface="Arial"/>
              </a:rPr>
              <a:t>Expand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access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pediatric and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adolescent people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risk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for </a:t>
            </a:r>
            <a:r>
              <a:rPr sz="1900" dirty="0">
                <a:latin typeface="Arial"/>
                <a:cs typeface="Arial"/>
              </a:rPr>
              <a:t>Sexually transmitted Infections including HIV.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10" dirty="0">
                <a:latin typeface="Arial"/>
                <a:cs typeface="Arial"/>
              </a:rPr>
              <a:t> Epidemic!!</a:t>
            </a:r>
            <a:endParaRPr sz="1900">
              <a:latin typeface="Arial"/>
              <a:cs typeface="Arial"/>
            </a:endParaRPr>
          </a:p>
          <a:p>
            <a:pPr marL="624840" marR="5080" lvl="1" indent="-39751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624840" algn="l"/>
                <a:tab pos="625475" algn="l"/>
              </a:tabLst>
            </a:pPr>
            <a:r>
              <a:rPr sz="1900" dirty="0">
                <a:latin typeface="Arial"/>
                <a:cs typeface="Arial"/>
              </a:rPr>
              <a:t>Expand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access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gender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affirming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care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pediatric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adolescent people.</a:t>
            </a:r>
            <a:endParaRPr sz="1900">
              <a:latin typeface="Arial"/>
              <a:cs typeface="Arial"/>
            </a:endParaRPr>
          </a:p>
          <a:p>
            <a:pPr marL="624840" lvl="1" indent="-39751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624840" algn="l"/>
                <a:tab pos="625475" algn="l"/>
              </a:tabLst>
            </a:pPr>
            <a:r>
              <a:rPr sz="1900" dirty="0">
                <a:latin typeface="Arial"/>
                <a:cs typeface="Arial"/>
              </a:rPr>
              <a:t>Provide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options to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care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people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living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HIV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9483" y="1810511"/>
            <a:ext cx="3649345" cy="3649979"/>
            <a:chOff x="2729483" y="1810511"/>
            <a:chExt cx="3649345" cy="3649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9483" y="1810511"/>
              <a:ext cx="1848612" cy="18493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56153" y="1824227"/>
              <a:ext cx="1800225" cy="1800860"/>
            </a:xfrm>
            <a:custGeom>
              <a:avLst/>
              <a:gdLst/>
              <a:ahLst/>
              <a:cxnLst/>
              <a:rect l="l" t="t" r="r" b="b"/>
              <a:pathLst>
                <a:path w="1800225" h="1800860">
                  <a:moveTo>
                    <a:pt x="1799844" y="0"/>
                  </a:moveTo>
                  <a:lnTo>
                    <a:pt x="1751895" y="626"/>
                  </a:lnTo>
                  <a:lnTo>
                    <a:pt x="1704255" y="2495"/>
                  </a:lnTo>
                  <a:lnTo>
                    <a:pt x="1656941" y="5592"/>
                  </a:lnTo>
                  <a:lnTo>
                    <a:pt x="1609967" y="9901"/>
                  </a:lnTo>
                  <a:lnTo>
                    <a:pt x="1563349" y="15405"/>
                  </a:lnTo>
                  <a:lnTo>
                    <a:pt x="1517102" y="22090"/>
                  </a:lnTo>
                  <a:lnTo>
                    <a:pt x="1471243" y="29940"/>
                  </a:lnTo>
                  <a:lnTo>
                    <a:pt x="1425786" y="38940"/>
                  </a:lnTo>
                  <a:lnTo>
                    <a:pt x="1380747" y="49073"/>
                  </a:lnTo>
                  <a:lnTo>
                    <a:pt x="1336142" y="60325"/>
                  </a:lnTo>
                  <a:lnTo>
                    <a:pt x="1291986" y="72680"/>
                  </a:lnTo>
                  <a:lnTo>
                    <a:pt x="1248295" y="86121"/>
                  </a:lnTo>
                  <a:lnTo>
                    <a:pt x="1205085" y="100635"/>
                  </a:lnTo>
                  <a:lnTo>
                    <a:pt x="1162370" y="116205"/>
                  </a:lnTo>
                  <a:lnTo>
                    <a:pt x="1120167" y="132815"/>
                  </a:lnTo>
                  <a:lnTo>
                    <a:pt x="1078491" y="150450"/>
                  </a:lnTo>
                  <a:lnTo>
                    <a:pt x="1037357" y="169095"/>
                  </a:lnTo>
                  <a:lnTo>
                    <a:pt x="996781" y="188733"/>
                  </a:lnTo>
                  <a:lnTo>
                    <a:pt x="956779" y="209350"/>
                  </a:lnTo>
                  <a:lnTo>
                    <a:pt x="917367" y="230930"/>
                  </a:lnTo>
                  <a:lnTo>
                    <a:pt x="878559" y="253457"/>
                  </a:lnTo>
                  <a:lnTo>
                    <a:pt x="840371" y="276915"/>
                  </a:lnTo>
                  <a:lnTo>
                    <a:pt x="802819" y="301290"/>
                  </a:lnTo>
                  <a:lnTo>
                    <a:pt x="765919" y="326565"/>
                  </a:lnTo>
                  <a:lnTo>
                    <a:pt x="729685" y="352725"/>
                  </a:lnTo>
                  <a:lnTo>
                    <a:pt x="694134" y="379754"/>
                  </a:lnTo>
                  <a:lnTo>
                    <a:pt x="659281" y="407638"/>
                  </a:lnTo>
                  <a:lnTo>
                    <a:pt x="625142" y="436359"/>
                  </a:lnTo>
                  <a:lnTo>
                    <a:pt x="591732" y="465904"/>
                  </a:lnTo>
                  <a:lnTo>
                    <a:pt x="559066" y="496255"/>
                  </a:lnTo>
                  <a:lnTo>
                    <a:pt x="527161" y="527399"/>
                  </a:lnTo>
                  <a:lnTo>
                    <a:pt x="496031" y="559318"/>
                  </a:lnTo>
                  <a:lnTo>
                    <a:pt x="465693" y="591998"/>
                  </a:lnTo>
                  <a:lnTo>
                    <a:pt x="436161" y="625423"/>
                  </a:lnTo>
                  <a:lnTo>
                    <a:pt x="407452" y="659577"/>
                  </a:lnTo>
                  <a:lnTo>
                    <a:pt x="379581" y="694445"/>
                  </a:lnTo>
                  <a:lnTo>
                    <a:pt x="352564" y="730011"/>
                  </a:lnTo>
                  <a:lnTo>
                    <a:pt x="326416" y="766260"/>
                  </a:lnTo>
                  <a:lnTo>
                    <a:pt x="301152" y="803177"/>
                  </a:lnTo>
                  <a:lnTo>
                    <a:pt x="276788" y="840745"/>
                  </a:lnTo>
                  <a:lnTo>
                    <a:pt x="253340" y="878948"/>
                  </a:lnTo>
                  <a:lnTo>
                    <a:pt x="230824" y="917773"/>
                  </a:lnTo>
                  <a:lnTo>
                    <a:pt x="209254" y="957202"/>
                  </a:lnTo>
                  <a:lnTo>
                    <a:pt x="188646" y="997221"/>
                  </a:lnTo>
                  <a:lnTo>
                    <a:pt x="169017" y="1037813"/>
                  </a:lnTo>
                  <a:lnTo>
                    <a:pt x="150380" y="1078964"/>
                  </a:lnTo>
                  <a:lnTo>
                    <a:pt x="132753" y="1120658"/>
                  </a:lnTo>
                  <a:lnTo>
                    <a:pt x="116151" y="1162878"/>
                  </a:lnTo>
                  <a:lnTo>
                    <a:pt x="100588" y="1205611"/>
                  </a:lnTo>
                  <a:lnTo>
                    <a:pt x="86081" y="1248839"/>
                  </a:lnTo>
                  <a:lnTo>
                    <a:pt x="72646" y="1292548"/>
                  </a:lnTo>
                  <a:lnTo>
                    <a:pt x="60297" y="1336721"/>
                  </a:lnTo>
                  <a:lnTo>
                    <a:pt x="49050" y="1381344"/>
                  </a:lnTo>
                  <a:lnTo>
                    <a:pt x="38922" y="1426401"/>
                  </a:lnTo>
                  <a:lnTo>
                    <a:pt x="29926" y="1471876"/>
                  </a:lnTo>
                  <a:lnTo>
                    <a:pt x="22080" y="1517754"/>
                  </a:lnTo>
                  <a:lnTo>
                    <a:pt x="15398" y="1564019"/>
                  </a:lnTo>
                  <a:lnTo>
                    <a:pt x="9896" y="1610655"/>
                  </a:lnTo>
                  <a:lnTo>
                    <a:pt x="5590" y="1657648"/>
                  </a:lnTo>
                  <a:lnTo>
                    <a:pt x="2494" y="1704981"/>
                  </a:lnTo>
                  <a:lnTo>
                    <a:pt x="626" y="1752638"/>
                  </a:lnTo>
                  <a:lnTo>
                    <a:pt x="0" y="1800606"/>
                  </a:lnTo>
                  <a:lnTo>
                    <a:pt x="166751" y="1800606"/>
                  </a:lnTo>
                  <a:lnTo>
                    <a:pt x="167447" y="1752433"/>
                  </a:lnTo>
                  <a:lnTo>
                    <a:pt x="169523" y="1704606"/>
                  </a:lnTo>
                  <a:lnTo>
                    <a:pt x="172959" y="1657144"/>
                  </a:lnTo>
                  <a:lnTo>
                    <a:pt x="177737" y="1610067"/>
                  </a:lnTo>
                  <a:lnTo>
                    <a:pt x="183837" y="1563393"/>
                  </a:lnTo>
                  <a:lnTo>
                    <a:pt x="191241" y="1517142"/>
                  </a:lnTo>
                  <a:lnTo>
                    <a:pt x="199928" y="1471332"/>
                  </a:lnTo>
                  <a:lnTo>
                    <a:pt x="209881" y="1425983"/>
                  </a:lnTo>
                  <a:lnTo>
                    <a:pt x="221078" y="1381115"/>
                  </a:lnTo>
                  <a:lnTo>
                    <a:pt x="233503" y="1336745"/>
                  </a:lnTo>
                  <a:lnTo>
                    <a:pt x="247135" y="1292894"/>
                  </a:lnTo>
                  <a:lnTo>
                    <a:pt x="261955" y="1249581"/>
                  </a:lnTo>
                  <a:lnTo>
                    <a:pt x="277945" y="1206824"/>
                  </a:lnTo>
                  <a:lnTo>
                    <a:pt x="295084" y="1164643"/>
                  </a:lnTo>
                  <a:lnTo>
                    <a:pt x="313354" y="1123057"/>
                  </a:lnTo>
                  <a:lnTo>
                    <a:pt x="332736" y="1082085"/>
                  </a:lnTo>
                  <a:lnTo>
                    <a:pt x="353211" y="1041747"/>
                  </a:lnTo>
                  <a:lnTo>
                    <a:pt x="374759" y="1002061"/>
                  </a:lnTo>
                  <a:lnTo>
                    <a:pt x="397361" y="963047"/>
                  </a:lnTo>
                  <a:lnTo>
                    <a:pt x="420998" y="924723"/>
                  </a:lnTo>
                  <a:lnTo>
                    <a:pt x="445651" y="887110"/>
                  </a:lnTo>
                  <a:lnTo>
                    <a:pt x="471302" y="850225"/>
                  </a:lnTo>
                  <a:lnTo>
                    <a:pt x="497929" y="814089"/>
                  </a:lnTo>
                  <a:lnTo>
                    <a:pt x="525516" y="778720"/>
                  </a:lnTo>
                  <a:lnTo>
                    <a:pt x="554042" y="744138"/>
                  </a:lnTo>
                  <a:lnTo>
                    <a:pt x="583488" y="710361"/>
                  </a:lnTo>
                  <a:lnTo>
                    <a:pt x="613835" y="677410"/>
                  </a:lnTo>
                  <a:lnTo>
                    <a:pt x="645064" y="645302"/>
                  </a:lnTo>
                  <a:lnTo>
                    <a:pt x="677156" y="614058"/>
                  </a:lnTo>
                  <a:lnTo>
                    <a:pt x="710092" y="583696"/>
                  </a:lnTo>
                  <a:lnTo>
                    <a:pt x="743852" y="554236"/>
                  </a:lnTo>
                  <a:lnTo>
                    <a:pt x="778418" y="525696"/>
                  </a:lnTo>
                  <a:lnTo>
                    <a:pt x="813770" y="498096"/>
                  </a:lnTo>
                  <a:lnTo>
                    <a:pt x="849889" y="471455"/>
                  </a:lnTo>
                  <a:lnTo>
                    <a:pt x="886756" y="445792"/>
                  </a:lnTo>
                  <a:lnTo>
                    <a:pt x="924352" y="421127"/>
                  </a:lnTo>
                  <a:lnTo>
                    <a:pt x="962658" y="397477"/>
                  </a:lnTo>
                  <a:lnTo>
                    <a:pt x="1001654" y="374864"/>
                  </a:lnTo>
                  <a:lnTo>
                    <a:pt x="1041321" y="353305"/>
                  </a:lnTo>
                  <a:lnTo>
                    <a:pt x="1081641" y="332821"/>
                  </a:lnTo>
                  <a:lnTo>
                    <a:pt x="1122594" y="313429"/>
                  </a:lnTo>
                  <a:lnTo>
                    <a:pt x="1164161" y="295149"/>
                  </a:lnTo>
                  <a:lnTo>
                    <a:pt x="1206323" y="278001"/>
                  </a:lnTo>
                  <a:lnTo>
                    <a:pt x="1249060" y="262004"/>
                  </a:lnTo>
                  <a:lnTo>
                    <a:pt x="1292354" y="247176"/>
                  </a:lnTo>
                  <a:lnTo>
                    <a:pt x="1336185" y="233537"/>
                  </a:lnTo>
                  <a:lnTo>
                    <a:pt x="1380535" y="221106"/>
                  </a:lnTo>
                  <a:lnTo>
                    <a:pt x="1425383" y="209903"/>
                  </a:lnTo>
                  <a:lnTo>
                    <a:pt x="1470712" y="199945"/>
                  </a:lnTo>
                  <a:lnTo>
                    <a:pt x="1516502" y="191254"/>
                  </a:lnTo>
                  <a:lnTo>
                    <a:pt x="1562733" y="183846"/>
                  </a:lnTo>
                  <a:lnTo>
                    <a:pt x="1609386" y="177743"/>
                  </a:lnTo>
                  <a:lnTo>
                    <a:pt x="1656443" y="172962"/>
                  </a:lnTo>
                  <a:lnTo>
                    <a:pt x="1703885" y="169524"/>
                  </a:lnTo>
                  <a:lnTo>
                    <a:pt x="1751691" y="167447"/>
                  </a:lnTo>
                  <a:lnTo>
                    <a:pt x="1799844" y="166750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AE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9483" y="3611117"/>
              <a:ext cx="1848612" cy="18493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56153" y="3624833"/>
              <a:ext cx="1800225" cy="1800860"/>
            </a:xfrm>
            <a:custGeom>
              <a:avLst/>
              <a:gdLst/>
              <a:ahLst/>
              <a:cxnLst/>
              <a:rect l="l" t="t" r="r" b="b"/>
              <a:pathLst>
                <a:path w="1800225" h="1800860">
                  <a:moveTo>
                    <a:pt x="166750" y="0"/>
                  </a:moveTo>
                  <a:lnTo>
                    <a:pt x="0" y="0"/>
                  </a:lnTo>
                  <a:lnTo>
                    <a:pt x="626" y="47967"/>
                  </a:lnTo>
                  <a:lnTo>
                    <a:pt x="2494" y="95624"/>
                  </a:lnTo>
                  <a:lnTo>
                    <a:pt x="5590" y="142957"/>
                  </a:lnTo>
                  <a:lnTo>
                    <a:pt x="9896" y="189950"/>
                  </a:lnTo>
                  <a:lnTo>
                    <a:pt x="15398" y="236586"/>
                  </a:lnTo>
                  <a:lnTo>
                    <a:pt x="22080" y="282851"/>
                  </a:lnTo>
                  <a:lnTo>
                    <a:pt x="29926" y="328729"/>
                  </a:lnTo>
                  <a:lnTo>
                    <a:pt x="38922" y="374204"/>
                  </a:lnTo>
                  <a:lnTo>
                    <a:pt x="49050" y="419261"/>
                  </a:lnTo>
                  <a:lnTo>
                    <a:pt x="60297" y="463884"/>
                  </a:lnTo>
                  <a:lnTo>
                    <a:pt x="72646" y="508057"/>
                  </a:lnTo>
                  <a:lnTo>
                    <a:pt x="86081" y="551766"/>
                  </a:lnTo>
                  <a:lnTo>
                    <a:pt x="100588" y="594994"/>
                  </a:lnTo>
                  <a:lnTo>
                    <a:pt x="116151" y="637727"/>
                  </a:lnTo>
                  <a:lnTo>
                    <a:pt x="132753" y="679947"/>
                  </a:lnTo>
                  <a:lnTo>
                    <a:pt x="150380" y="721641"/>
                  </a:lnTo>
                  <a:lnTo>
                    <a:pt x="169017" y="762792"/>
                  </a:lnTo>
                  <a:lnTo>
                    <a:pt x="188646" y="803384"/>
                  </a:lnTo>
                  <a:lnTo>
                    <a:pt x="209254" y="843403"/>
                  </a:lnTo>
                  <a:lnTo>
                    <a:pt x="230824" y="882832"/>
                  </a:lnTo>
                  <a:lnTo>
                    <a:pt x="253340" y="921657"/>
                  </a:lnTo>
                  <a:lnTo>
                    <a:pt x="276788" y="959860"/>
                  </a:lnTo>
                  <a:lnTo>
                    <a:pt x="301152" y="997428"/>
                  </a:lnTo>
                  <a:lnTo>
                    <a:pt x="326416" y="1034345"/>
                  </a:lnTo>
                  <a:lnTo>
                    <a:pt x="352564" y="1070594"/>
                  </a:lnTo>
                  <a:lnTo>
                    <a:pt x="379581" y="1106160"/>
                  </a:lnTo>
                  <a:lnTo>
                    <a:pt x="407452" y="1141028"/>
                  </a:lnTo>
                  <a:lnTo>
                    <a:pt x="436161" y="1175182"/>
                  </a:lnTo>
                  <a:lnTo>
                    <a:pt x="465693" y="1208607"/>
                  </a:lnTo>
                  <a:lnTo>
                    <a:pt x="496031" y="1241287"/>
                  </a:lnTo>
                  <a:lnTo>
                    <a:pt x="527161" y="1273206"/>
                  </a:lnTo>
                  <a:lnTo>
                    <a:pt x="559066" y="1304350"/>
                  </a:lnTo>
                  <a:lnTo>
                    <a:pt x="591732" y="1334701"/>
                  </a:lnTo>
                  <a:lnTo>
                    <a:pt x="625142" y="1364246"/>
                  </a:lnTo>
                  <a:lnTo>
                    <a:pt x="659281" y="1392967"/>
                  </a:lnTo>
                  <a:lnTo>
                    <a:pt x="694134" y="1420851"/>
                  </a:lnTo>
                  <a:lnTo>
                    <a:pt x="729685" y="1447880"/>
                  </a:lnTo>
                  <a:lnTo>
                    <a:pt x="765919" y="1474040"/>
                  </a:lnTo>
                  <a:lnTo>
                    <a:pt x="802819" y="1499315"/>
                  </a:lnTo>
                  <a:lnTo>
                    <a:pt x="840371" y="1523690"/>
                  </a:lnTo>
                  <a:lnTo>
                    <a:pt x="878559" y="1547148"/>
                  </a:lnTo>
                  <a:lnTo>
                    <a:pt x="917367" y="1569675"/>
                  </a:lnTo>
                  <a:lnTo>
                    <a:pt x="956779" y="1591255"/>
                  </a:lnTo>
                  <a:lnTo>
                    <a:pt x="996781" y="1611872"/>
                  </a:lnTo>
                  <a:lnTo>
                    <a:pt x="1037357" y="1631510"/>
                  </a:lnTo>
                  <a:lnTo>
                    <a:pt x="1078491" y="1650155"/>
                  </a:lnTo>
                  <a:lnTo>
                    <a:pt x="1120167" y="1667790"/>
                  </a:lnTo>
                  <a:lnTo>
                    <a:pt x="1162370" y="1684400"/>
                  </a:lnTo>
                  <a:lnTo>
                    <a:pt x="1205085" y="1699970"/>
                  </a:lnTo>
                  <a:lnTo>
                    <a:pt x="1248295" y="1714484"/>
                  </a:lnTo>
                  <a:lnTo>
                    <a:pt x="1291986" y="1727925"/>
                  </a:lnTo>
                  <a:lnTo>
                    <a:pt x="1336142" y="1740280"/>
                  </a:lnTo>
                  <a:lnTo>
                    <a:pt x="1380747" y="1751532"/>
                  </a:lnTo>
                  <a:lnTo>
                    <a:pt x="1425786" y="1761665"/>
                  </a:lnTo>
                  <a:lnTo>
                    <a:pt x="1471243" y="1770665"/>
                  </a:lnTo>
                  <a:lnTo>
                    <a:pt x="1517102" y="1778515"/>
                  </a:lnTo>
                  <a:lnTo>
                    <a:pt x="1563349" y="1785200"/>
                  </a:lnTo>
                  <a:lnTo>
                    <a:pt x="1609967" y="1790704"/>
                  </a:lnTo>
                  <a:lnTo>
                    <a:pt x="1656941" y="1795013"/>
                  </a:lnTo>
                  <a:lnTo>
                    <a:pt x="1704255" y="1798110"/>
                  </a:lnTo>
                  <a:lnTo>
                    <a:pt x="1751895" y="1799979"/>
                  </a:lnTo>
                  <a:lnTo>
                    <a:pt x="1799844" y="1800605"/>
                  </a:lnTo>
                  <a:lnTo>
                    <a:pt x="1799844" y="1633854"/>
                  </a:lnTo>
                  <a:lnTo>
                    <a:pt x="1751691" y="1633158"/>
                  </a:lnTo>
                  <a:lnTo>
                    <a:pt x="1703885" y="1631081"/>
                  </a:lnTo>
                  <a:lnTo>
                    <a:pt x="1656443" y="1627643"/>
                  </a:lnTo>
                  <a:lnTo>
                    <a:pt x="1609386" y="1622862"/>
                  </a:lnTo>
                  <a:lnTo>
                    <a:pt x="1562733" y="1616759"/>
                  </a:lnTo>
                  <a:lnTo>
                    <a:pt x="1516502" y="1609351"/>
                  </a:lnTo>
                  <a:lnTo>
                    <a:pt x="1470712" y="1600660"/>
                  </a:lnTo>
                  <a:lnTo>
                    <a:pt x="1425383" y="1590702"/>
                  </a:lnTo>
                  <a:lnTo>
                    <a:pt x="1380535" y="1579499"/>
                  </a:lnTo>
                  <a:lnTo>
                    <a:pt x="1336185" y="1567068"/>
                  </a:lnTo>
                  <a:lnTo>
                    <a:pt x="1292354" y="1553429"/>
                  </a:lnTo>
                  <a:lnTo>
                    <a:pt x="1249060" y="1538601"/>
                  </a:lnTo>
                  <a:lnTo>
                    <a:pt x="1206323" y="1522604"/>
                  </a:lnTo>
                  <a:lnTo>
                    <a:pt x="1164161" y="1505456"/>
                  </a:lnTo>
                  <a:lnTo>
                    <a:pt x="1122594" y="1487176"/>
                  </a:lnTo>
                  <a:lnTo>
                    <a:pt x="1081641" y="1467784"/>
                  </a:lnTo>
                  <a:lnTo>
                    <a:pt x="1041321" y="1447300"/>
                  </a:lnTo>
                  <a:lnTo>
                    <a:pt x="1001654" y="1425741"/>
                  </a:lnTo>
                  <a:lnTo>
                    <a:pt x="962658" y="1403128"/>
                  </a:lnTo>
                  <a:lnTo>
                    <a:pt x="924352" y="1379478"/>
                  </a:lnTo>
                  <a:lnTo>
                    <a:pt x="886756" y="1354813"/>
                  </a:lnTo>
                  <a:lnTo>
                    <a:pt x="849889" y="1329150"/>
                  </a:lnTo>
                  <a:lnTo>
                    <a:pt x="813770" y="1302509"/>
                  </a:lnTo>
                  <a:lnTo>
                    <a:pt x="778418" y="1274909"/>
                  </a:lnTo>
                  <a:lnTo>
                    <a:pt x="743852" y="1246369"/>
                  </a:lnTo>
                  <a:lnTo>
                    <a:pt x="710092" y="1216909"/>
                  </a:lnTo>
                  <a:lnTo>
                    <a:pt x="677156" y="1186547"/>
                  </a:lnTo>
                  <a:lnTo>
                    <a:pt x="645064" y="1155303"/>
                  </a:lnTo>
                  <a:lnTo>
                    <a:pt x="613835" y="1123195"/>
                  </a:lnTo>
                  <a:lnTo>
                    <a:pt x="583488" y="1090244"/>
                  </a:lnTo>
                  <a:lnTo>
                    <a:pt x="554042" y="1056467"/>
                  </a:lnTo>
                  <a:lnTo>
                    <a:pt x="525516" y="1021885"/>
                  </a:lnTo>
                  <a:lnTo>
                    <a:pt x="497929" y="986516"/>
                  </a:lnTo>
                  <a:lnTo>
                    <a:pt x="471302" y="950380"/>
                  </a:lnTo>
                  <a:lnTo>
                    <a:pt x="445651" y="913495"/>
                  </a:lnTo>
                  <a:lnTo>
                    <a:pt x="420998" y="875882"/>
                  </a:lnTo>
                  <a:lnTo>
                    <a:pt x="397361" y="837558"/>
                  </a:lnTo>
                  <a:lnTo>
                    <a:pt x="374759" y="798544"/>
                  </a:lnTo>
                  <a:lnTo>
                    <a:pt x="353211" y="758858"/>
                  </a:lnTo>
                  <a:lnTo>
                    <a:pt x="332736" y="718520"/>
                  </a:lnTo>
                  <a:lnTo>
                    <a:pt x="313354" y="677548"/>
                  </a:lnTo>
                  <a:lnTo>
                    <a:pt x="295084" y="635962"/>
                  </a:lnTo>
                  <a:lnTo>
                    <a:pt x="277945" y="593781"/>
                  </a:lnTo>
                  <a:lnTo>
                    <a:pt x="261955" y="551024"/>
                  </a:lnTo>
                  <a:lnTo>
                    <a:pt x="247135" y="507711"/>
                  </a:lnTo>
                  <a:lnTo>
                    <a:pt x="233503" y="463860"/>
                  </a:lnTo>
                  <a:lnTo>
                    <a:pt x="221078" y="419490"/>
                  </a:lnTo>
                  <a:lnTo>
                    <a:pt x="209881" y="374622"/>
                  </a:lnTo>
                  <a:lnTo>
                    <a:pt x="199928" y="329273"/>
                  </a:lnTo>
                  <a:lnTo>
                    <a:pt x="191241" y="283463"/>
                  </a:lnTo>
                  <a:lnTo>
                    <a:pt x="183837" y="237212"/>
                  </a:lnTo>
                  <a:lnTo>
                    <a:pt x="177737" y="190538"/>
                  </a:lnTo>
                  <a:lnTo>
                    <a:pt x="172959" y="143461"/>
                  </a:lnTo>
                  <a:lnTo>
                    <a:pt x="169523" y="95999"/>
                  </a:lnTo>
                  <a:lnTo>
                    <a:pt x="167447" y="48172"/>
                  </a:lnTo>
                  <a:lnTo>
                    <a:pt x="166750" y="0"/>
                  </a:lnTo>
                  <a:close/>
                </a:path>
              </a:pathLst>
            </a:custGeom>
            <a:solidFill>
              <a:srgbClr val="AE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9327" y="3611117"/>
              <a:ext cx="1849374" cy="18493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55998" y="3624833"/>
              <a:ext cx="1800860" cy="1800860"/>
            </a:xfrm>
            <a:custGeom>
              <a:avLst/>
              <a:gdLst/>
              <a:ahLst/>
              <a:cxnLst/>
              <a:rect l="l" t="t" r="r" b="b"/>
              <a:pathLst>
                <a:path w="1800860" h="1800860">
                  <a:moveTo>
                    <a:pt x="1800605" y="0"/>
                  </a:moveTo>
                  <a:lnTo>
                    <a:pt x="1633854" y="0"/>
                  </a:lnTo>
                  <a:lnTo>
                    <a:pt x="1633158" y="48172"/>
                  </a:lnTo>
                  <a:lnTo>
                    <a:pt x="1631081" y="95999"/>
                  </a:lnTo>
                  <a:lnTo>
                    <a:pt x="1627643" y="143461"/>
                  </a:lnTo>
                  <a:lnTo>
                    <a:pt x="1622862" y="190538"/>
                  </a:lnTo>
                  <a:lnTo>
                    <a:pt x="1616759" y="237212"/>
                  </a:lnTo>
                  <a:lnTo>
                    <a:pt x="1609351" y="283463"/>
                  </a:lnTo>
                  <a:lnTo>
                    <a:pt x="1600660" y="329273"/>
                  </a:lnTo>
                  <a:lnTo>
                    <a:pt x="1590702" y="374622"/>
                  </a:lnTo>
                  <a:lnTo>
                    <a:pt x="1579499" y="419490"/>
                  </a:lnTo>
                  <a:lnTo>
                    <a:pt x="1567068" y="463860"/>
                  </a:lnTo>
                  <a:lnTo>
                    <a:pt x="1553429" y="507711"/>
                  </a:lnTo>
                  <a:lnTo>
                    <a:pt x="1538601" y="551024"/>
                  </a:lnTo>
                  <a:lnTo>
                    <a:pt x="1522604" y="593781"/>
                  </a:lnTo>
                  <a:lnTo>
                    <a:pt x="1505456" y="635962"/>
                  </a:lnTo>
                  <a:lnTo>
                    <a:pt x="1487176" y="677548"/>
                  </a:lnTo>
                  <a:lnTo>
                    <a:pt x="1467784" y="718520"/>
                  </a:lnTo>
                  <a:lnTo>
                    <a:pt x="1447300" y="758858"/>
                  </a:lnTo>
                  <a:lnTo>
                    <a:pt x="1425741" y="798544"/>
                  </a:lnTo>
                  <a:lnTo>
                    <a:pt x="1403128" y="837558"/>
                  </a:lnTo>
                  <a:lnTo>
                    <a:pt x="1379478" y="875882"/>
                  </a:lnTo>
                  <a:lnTo>
                    <a:pt x="1354813" y="913495"/>
                  </a:lnTo>
                  <a:lnTo>
                    <a:pt x="1329150" y="950380"/>
                  </a:lnTo>
                  <a:lnTo>
                    <a:pt x="1302509" y="986516"/>
                  </a:lnTo>
                  <a:lnTo>
                    <a:pt x="1274909" y="1021885"/>
                  </a:lnTo>
                  <a:lnTo>
                    <a:pt x="1246369" y="1056467"/>
                  </a:lnTo>
                  <a:lnTo>
                    <a:pt x="1216909" y="1090244"/>
                  </a:lnTo>
                  <a:lnTo>
                    <a:pt x="1186547" y="1123195"/>
                  </a:lnTo>
                  <a:lnTo>
                    <a:pt x="1155303" y="1155303"/>
                  </a:lnTo>
                  <a:lnTo>
                    <a:pt x="1123195" y="1186547"/>
                  </a:lnTo>
                  <a:lnTo>
                    <a:pt x="1090244" y="1216909"/>
                  </a:lnTo>
                  <a:lnTo>
                    <a:pt x="1056467" y="1246369"/>
                  </a:lnTo>
                  <a:lnTo>
                    <a:pt x="1021885" y="1274909"/>
                  </a:lnTo>
                  <a:lnTo>
                    <a:pt x="986516" y="1302509"/>
                  </a:lnTo>
                  <a:lnTo>
                    <a:pt x="950380" y="1329150"/>
                  </a:lnTo>
                  <a:lnTo>
                    <a:pt x="913495" y="1354813"/>
                  </a:lnTo>
                  <a:lnTo>
                    <a:pt x="875882" y="1379478"/>
                  </a:lnTo>
                  <a:lnTo>
                    <a:pt x="837558" y="1403128"/>
                  </a:lnTo>
                  <a:lnTo>
                    <a:pt x="798544" y="1425741"/>
                  </a:lnTo>
                  <a:lnTo>
                    <a:pt x="758858" y="1447300"/>
                  </a:lnTo>
                  <a:lnTo>
                    <a:pt x="718520" y="1467784"/>
                  </a:lnTo>
                  <a:lnTo>
                    <a:pt x="677548" y="1487176"/>
                  </a:lnTo>
                  <a:lnTo>
                    <a:pt x="635962" y="1505456"/>
                  </a:lnTo>
                  <a:lnTo>
                    <a:pt x="593781" y="1522604"/>
                  </a:lnTo>
                  <a:lnTo>
                    <a:pt x="551024" y="1538601"/>
                  </a:lnTo>
                  <a:lnTo>
                    <a:pt x="507711" y="1553429"/>
                  </a:lnTo>
                  <a:lnTo>
                    <a:pt x="463860" y="1567068"/>
                  </a:lnTo>
                  <a:lnTo>
                    <a:pt x="419490" y="1579499"/>
                  </a:lnTo>
                  <a:lnTo>
                    <a:pt x="374622" y="1590702"/>
                  </a:lnTo>
                  <a:lnTo>
                    <a:pt x="329273" y="1600660"/>
                  </a:lnTo>
                  <a:lnTo>
                    <a:pt x="283463" y="1609351"/>
                  </a:lnTo>
                  <a:lnTo>
                    <a:pt x="237212" y="1616759"/>
                  </a:lnTo>
                  <a:lnTo>
                    <a:pt x="190538" y="1622862"/>
                  </a:lnTo>
                  <a:lnTo>
                    <a:pt x="143461" y="1627643"/>
                  </a:lnTo>
                  <a:lnTo>
                    <a:pt x="95999" y="1631081"/>
                  </a:lnTo>
                  <a:lnTo>
                    <a:pt x="48172" y="1633158"/>
                  </a:lnTo>
                  <a:lnTo>
                    <a:pt x="0" y="1633855"/>
                  </a:lnTo>
                  <a:lnTo>
                    <a:pt x="0" y="1800606"/>
                  </a:lnTo>
                  <a:lnTo>
                    <a:pt x="47967" y="1799979"/>
                  </a:lnTo>
                  <a:lnTo>
                    <a:pt x="95624" y="1798110"/>
                  </a:lnTo>
                  <a:lnTo>
                    <a:pt x="142957" y="1795013"/>
                  </a:lnTo>
                  <a:lnTo>
                    <a:pt x="189950" y="1790704"/>
                  </a:lnTo>
                  <a:lnTo>
                    <a:pt x="236586" y="1785200"/>
                  </a:lnTo>
                  <a:lnTo>
                    <a:pt x="282851" y="1778515"/>
                  </a:lnTo>
                  <a:lnTo>
                    <a:pt x="328729" y="1770665"/>
                  </a:lnTo>
                  <a:lnTo>
                    <a:pt x="374204" y="1761665"/>
                  </a:lnTo>
                  <a:lnTo>
                    <a:pt x="419261" y="1751532"/>
                  </a:lnTo>
                  <a:lnTo>
                    <a:pt x="463884" y="1740280"/>
                  </a:lnTo>
                  <a:lnTo>
                    <a:pt x="508057" y="1727925"/>
                  </a:lnTo>
                  <a:lnTo>
                    <a:pt x="551766" y="1714484"/>
                  </a:lnTo>
                  <a:lnTo>
                    <a:pt x="594994" y="1699970"/>
                  </a:lnTo>
                  <a:lnTo>
                    <a:pt x="637727" y="1684400"/>
                  </a:lnTo>
                  <a:lnTo>
                    <a:pt x="679947" y="1667790"/>
                  </a:lnTo>
                  <a:lnTo>
                    <a:pt x="721641" y="1650155"/>
                  </a:lnTo>
                  <a:lnTo>
                    <a:pt x="762792" y="1631510"/>
                  </a:lnTo>
                  <a:lnTo>
                    <a:pt x="803384" y="1611872"/>
                  </a:lnTo>
                  <a:lnTo>
                    <a:pt x="843403" y="1591255"/>
                  </a:lnTo>
                  <a:lnTo>
                    <a:pt x="882832" y="1569675"/>
                  </a:lnTo>
                  <a:lnTo>
                    <a:pt x="921657" y="1547148"/>
                  </a:lnTo>
                  <a:lnTo>
                    <a:pt x="959860" y="1523690"/>
                  </a:lnTo>
                  <a:lnTo>
                    <a:pt x="997428" y="1499315"/>
                  </a:lnTo>
                  <a:lnTo>
                    <a:pt x="1034345" y="1474040"/>
                  </a:lnTo>
                  <a:lnTo>
                    <a:pt x="1070594" y="1447880"/>
                  </a:lnTo>
                  <a:lnTo>
                    <a:pt x="1106160" y="1420851"/>
                  </a:lnTo>
                  <a:lnTo>
                    <a:pt x="1141028" y="1392967"/>
                  </a:lnTo>
                  <a:lnTo>
                    <a:pt x="1175182" y="1364246"/>
                  </a:lnTo>
                  <a:lnTo>
                    <a:pt x="1208607" y="1334701"/>
                  </a:lnTo>
                  <a:lnTo>
                    <a:pt x="1241287" y="1304350"/>
                  </a:lnTo>
                  <a:lnTo>
                    <a:pt x="1273206" y="1273206"/>
                  </a:lnTo>
                  <a:lnTo>
                    <a:pt x="1304350" y="1241287"/>
                  </a:lnTo>
                  <a:lnTo>
                    <a:pt x="1334701" y="1208607"/>
                  </a:lnTo>
                  <a:lnTo>
                    <a:pt x="1364246" y="1175182"/>
                  </a:lnTo>
                  <a:lnTo>
                    <a:pt x="1392967" y="1141028"/>
                  </a:lnTo>
                  <a:lnTo>
                    <a:pt x="1420851" y="1106160"/>
                  </a:lnTo>
                  <a:lnTo>
                    <a:pt x="1447880" y="1070594"/>
                  </a:lnTo>
                  <a:lnTo>
                    <a:pt x="1474040" y="1034345"/>
                  </a:lnTo>
                  <a:lnTo>
                    <a:pt x="1499315" y="997428"/>
                  </a:lnTo>
                  <a:lnTo>
                    <a:pt x="1523690" y="959860"/>
                  </a:lnTo>
                  <a:lnTo>
                    <a:pt x="1547148" y="921657"/>
                  </a:lnTo>
                  <a:lnTo>
                    <a:pt x="1569675" y="882832"/>
                  </a:lnTo>
                  <a:lnTo>
                    <a:pt x="1591255" y="843403"/>
                  </a:lnTo>
                  <a:lnTo>
                    <a:pt x="1611872" y="803384"/>
                  </a:lnTo>
                  <a:lnTo>
                    <a:pt x="1631510" y="762792"/>
                  </a:lnTo>
                  <a:lnTo>
                    <a:pt x="1650155" y="721641"/>
                  </a:lnTo>
                  <a:lnTo>
                    <a:pt x="1667790" y="679947"/>
                  </a:lnTo>
                  <a:lnTo>
                    <a:pt x="1684400" y="637727"/>
                  </a:lnTo>
                  <a:lnTo>
                    <a:pt x="1699970" y="594994"/>
                  </a:lnTo>
                  <a:lnTo>
                    <a:pt x="1714484" y="551766"/>
                  </a:lnTo>
                  <a:lnTo>
                    <a:pt x="1727925" y="508057"/>
                  </a:lnTo>
                  <a:lnTo>
                    <a:pt x="1740280" y="463884"/>
                  </a:lnTo>
                  <a:lnTo>
                    <a:pt x="1751532" y="419261"/>
                  </a:lnTo>
                  <a:lnTo>
                    <a:pt x="1761665" y="374204"/>
                  </a:lnTo>
                  <a:lnTo>
                    <a:pt x="1770665" y="328729"/>
                  </a:lnTo>
                  <a:lnTo>
                    <a:pt x="1778515" y="282851"/>
                  </a:lnTo>
                  <a:lnTo>
                    <a:pt x="1785200" y="236586"/>
                  </a:lnTo>
                  <a:lnTo>
                    <a:pt x="1790704" y="189950"/>
                  </a:lnTo>
                  <a:lnTo>
                    <a:pt x="1795013" y="142957"/>
                  </a:lnTo>
                  <a:lnTo>
                    <a:pt x="1798110" y="95624"/>
                  </a:lnTo>
                  <a:lnTo>
                    <a:pt x="1799979" y="47967"/>
                  </a:lnTo>
                  <a:lnTo>
                    <a:pt x="1800605" y="0"/>
                  </a:lnTo>
                  <a:close/>
                </a:path>
              </a:pathLst>
            </a:custGeom>
            <a:solidFill>
              <a:srgbClr val="AE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9327" y="1810511"/>
              <a:ext cx="1849374" cy="184937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55998" y="1824227"/>
              <a:ext cx="1800860" cy="1800860"/>
            </a:xfrm>
            <a:custGeom>
              <a:avLst/>
              <a:gdLst/>
              <a:ahLst/>
              <a:cxnLst/>
              <a:rect l="l" t="t" r="r" b="b"/>
              <a:pathLst>
                <a:path w="1800860" h="1800860">
                  <a:moveTo>
                    <a:pt x="0" y="0"/>
                  </a:moveTo>
                  <a:lnTo>
                    <a:pt x="0" y="166751"/>
                  </a:lnTo>
                  <a:lnTo>
                    <a:pt x="48172" y="167447"/>
                  </a:lnTo>
                  <a:lnTo>
                    <a:pt x="95999" y="169524"/>
                  </a:lnTo>
                  <a:lnTo>
                    <a:pt x="143461" y="172962"/>
                  </a:lnTo>
                  <a:lnTo>
                    <a:pt x="190538" y="177743"/>
                  </a:lnTo>
                  <a:lnTo>
                    <a:pt x="237212" y="183846"/>
                  </a:lnTo>
                  <a:lnTo>
                    <a:pt x="283463" y="191254"/>
                  </a:lnTo>
                  <a:lnTo>
                    <a:pt x="329273" y="199945"/>
                  </a:lnTo>
                  <a:lnTo>
                    <a:pt x="374622" y="209903"/>
                  </a:lnTo>
                  <a:lnTo>
                    <a:pt x="419490" y="221106"/>
                  </a:lnTo>
                  <a:lnTo>
                    <a:pt x="463860" y="233537"/>
                  </a:lnTo>
                  <a:lnTo>
                    <a:pt x="507711" y="247176"/>
                  </a:lnTo>
                  <a:lnTo>
                    <a:pt x="551024" y="262004"/>
                  </a:lnTo>
                  <a:lnTo>
                    <a:pt x="593781" y="278001"/>
                  </a:lnTo>
                  <a:lnTo>
                    <a:pt x="635962" y="295149"/>
                  </a:lnTo>
                  <a:lnTo>
                    <a:pt x="677548" y="313429"/>
                  </a:lnTo>
                  <a:lnTo>
                    <a:pt x="718520" y="332821"/>
                  </a:lnTo>
                  <a:lnTo>
                    <a:pt x="758858" y="353305"/>
                  </a:lnTo>
                  <a:lnTo>
                    <a:pt x="798544" y="374864"/>
                  </a:lnTo>
                  <a:lnTo>
                    <a:pt x="837558" y="397477"/>
                  </a:lnTo>
                  <a:lnTo>
                    <a:pt x="875882" y="421127"/>
                  </a:lnTo>
                  <a:lnTo>
                    <a:pt x="913495" y="445792"/>
                  </a:lnTo>
                  <a:lnTo>
                    <a:pt x="950380" y="471455"/>
                  </a:lnTo>
                  <a:lnTo>
                    <a:pt x="986516" y="498096"/>
                  </a:lnTo>
                  <a:lnTo>
                    <a:pt x="1021885" y="525696"/>
                  </a:lnTo>
                  <a:lnTo>
                    <a:pt x="1056467" y="554236"/>
                  </a:lnTo>
                  <a:lnTo>
                    <a:pt x="1090244" y="583696"/>
                  </a:lnTo>
                  <a:lnTo>
                    <a:pt x="1123195" y="614058"/>
                  </a:lnTo>
                  <a:lnTo>
                    <a:pt x="1155303" y="645302"/>
                  </a:lnTo>
                  <a:lnTo>
                    <a:pt x="1186547" y="677410"/>
                  </a:lnTo>
                  <a:lnTo>
                    <a:pt x="1216909" y="710361"/>
                  </a:lnTo>
                  <a:lnTo>
                    <a:pt x="1246369" y="744138"/>
                  </a:lnTo>
                  <a:lnTo>
                    <a:pt x="1274909" y="778720"/>
                  </a:lnTo>
                  <a:lnTo>
                    <a:pt x="1302509" y="814089"/>
                  </a:lnTo>
                  <a:lnTo>
                    <a:pt x="1329150" y="850225"/>
                  </a:lnTo>
                  <a:lnTo>
                    <a:pt x="1354813" y="887110"/>
                  </a:lnTo>
                  <a:lnTo>
                    <a:pt x="1379478" y="924723"/>
                  </a:lnTo>
                  <a:lnTo>
                    <a:pt x="1403128" y="963047"/>
                  </a:lnTo>
                  <a:lnTo>
                    <a:pt x="1425741" y="1002061"/>
                  </a:lnTo>
                  <a:lnTo>
                    <a:pt x="1447300" y="1041747"/>
                  </a:lnTo>
                  <a:lnTo>
                    <a:pt x="1467784" y="1082085"/>
                  </a:lnTo>
                  <a:lnTo>
                    <a:pt x="1487176" y="1123057"/>
                  </a:lnTo>
                  <a:lnTo>
                    <a:pt x="1505456" y="1164643"/>
                  </a:lnTo>
                  <a:lnTo>
                    <a:pt x="1522604" y="1206824"/>
                  </a:lnTo>
                  <a:lnTo>
                    <a:pt x="1538601" y="1249581"/>
                  </a:lnTo>
                  <a:lnTo>
                    <a:pt x="1553429" y="1292894"/>
                  </a:lnTo>
                  <a:lnTo>
                    <a:pt x="1567068" y="1336745"/>
                  </a:lnTo>
                  <a:lnTo>
                    <a:pt x="1579499" y="1381115"/>
                  </a:lnTo>
                  <a:lnTo>
                    <a:pt x="1590702" y="1425983"/>
                  </a:lnTo>
                  <a:lnTo>
                    <a:pt x="1600660" y="1471332"/>
                  </a:lnTo>
                  <a:lnTo>
                    <a:pt x="1609351" y="1517142"/>
                  </a:lnTo>
                  <a:lnTo>
                    <a:pt x="1616759" y="1563393"/>
                  </a:lnTo>
                  <a:lnTo>
                    <a:pt x="1622862" y="1610067"/>
                  </a:lnTo>
                  <a:lnTo>
                    <a:pt x="1627643" y="1657144"/>
                  </a:lnTo>
                  <a:lnTo>
                    <a:pt x="1631081" y="1704606"/>
                  </a:lnTo>
                  <a:lnTo>
                    <a:pt x="1633158" y="1752433"/>
                  </a:lnTo>
                  <a:lnTo>
                    <a:pt x="1633855" y="1800606"/>
                  </a:lnTo>
                  <a:lnTo>
                    <a:pt x="1800606" y="1800606"/>
                  </a:lnTo>
                  <a:lnTo>
                    <a:pt x="1799979" y="1752638"/>
                  </a:lnTo>
                  <a:lnTo>
                    <a:pt x="1798110" y="1704981"/>
                  </a:lnTo>
                  <a:lnTo>
                    <a:pt x="1795013" y="1657648"/>
                  </a:lnTo>
                  <a:lnTo>
                    <a:pt x="1790704" y="1610655"/>
                  </a:lnTo>
                  <a:lnTo>
                    <a:pt x="1785200" y="1564019"/>
                  </a:lnTo>
                  <a:lnTo>
                    <a:pt x="1778515" y="1517754"/>
                  </a:lnTo>
                  <a:lnTo>
                    <a:pt x="1770665" y="1471876"/>
                  </a:lnTo>
                  <a:lnTo>
                    <a:pt x="1761665" y="1426401"/>
                  </a:lnTo>
                  <a:lnTo>
                    <a:pt x="1751532" y="1381344"/>
                  </a:lnTo>
                  <a:lnTo>
                    <a:pt x="1740280" y="1336721"/>
                  </a:lnTo>
                  <a:lnTo>
                    <a:pt x="1727925" y="1292548"/>
                  </a:lnTo>
                  <a:lnTo>
                    <a:pt x="1714484" y="1248839"/>
                  </a:lnTo>
                  <a:lnTo>
                    <a:pt x="1699970" y="1205611"/>
                  </a:lnTo>
                  <a:lnTo>
                    <a:pt x="1684400" y="1162878"/>
                  </a:lnTo>
                  <a:lnTo>
                    <a:pt x="1667790" y="1120658"/>
                  </a:lnTo>
                  <a:lnTo>
                    <a:pt x="1650155" y="1078964"/>
                  </a:lnTo>
                  <a:lnTo>
                    <a:pt x="1631510" y="1037813"/>
                  </a:lnTo>
                  <a:lnTo>
                    <a:pt x="1611872" y="997221"/>
                  </a:lnTo>
                  <a:lnTo>
                    <a:pt x="1591255" y="957202"/>
                  </a:lnTo>
                  <a:lnTo>
                    <a:pt x="1569675" y="917773"/>
                  </a:lnTo>
                  <a:lnTo>
                    <a:pt x="1547148" y="878948"/>
                  </a:lnTo>
                  <a:lnTo>
                    <a:pt x="1523690" y="840745"/>
                  </a:lnTo>
                  <a:lnTo>
                    <a:pt x="1499315" y="803177"/>
                  </a:lnTo>
                  <a:lnTo>
                    <a:pt x="1474040" y="766260"/>
                  </a:lnTo>
                  <a:lnTo>
                    <a:pt x="1447880" y="730011"/>
                  </a:lnTo>
                  <a:lnTo>
                    <a:pt x="1420851" y="694445"/>
                  </a:lnTo>
                  <a:lnTo>
                    <a:pt x="1392967" y="659577"/>
                  </a:lnTo>
                  <a:lnTo>
                    <a:pt x="1364246" y="625423"/>
                  </a:lnTo>
                  <a:lnTo>
                    <a:pt x="1334701" y="591998"/>
                  </a:lnTo>
                  <a:lnTo>
                    <a:pt x="1304350" y="559318"/>
                  </a:lnTo>
                  <a:lnTo>
                    <a:pt x="1273206" y="527399"/>
                  </a:lnTo>
                  <a:lnTo>
                    <a:pt x="1241287" y="496255"/>
                  </a:lnTo>
                  <a:lnTo>
                    <a:pt x="1208607" y="465904"/>
                  </a:lnTo>
                  <a:lnTo>
                    <a:pt x="1175182" y="436359"/>
                  </a:lnTo>
                  <a:lnTo>
                    <a:pt x="1141028" y="407638"/>
                  </a:lnTo>
                  <a:lnTo>
                    <a:pt x="1106160" y="379754"/>
                  </a:lnTo>
                  <a:lnTo>
                    <a:pt x="1070594" y="352725"/>
                  </a:lnTo>
                  <a:lnTo>
                    <a:pt x="1034345" y="326565"/>
                  </a:lnTo>
                  <a:lnTo>
                    <a:pt x="997428" y="301290"/>
                  </a:lnTo>
                  <a:lnTo>
                    <a:pt x="959860" y="276915"/>
                  </a:lnTo>
                  <a:lnTo>
                    <a:pt x="921657" y="253457"/>
                  </a:lnTo>
                  <a:lnTo>
                    <a:pt x="882832" y="230930"/>
                  </a:lnTo>
                  <a:lnTo>
                    <a:pt x="843403" y="209350"/>
                  </a:lnTo>
                  <a:lnTo>
                    <a:pt x="803384" y="188733"/>
                  </a:lnTo>
                  <a:lnTo>
                    <a:pt x="762792" y="169095"/>
                  </a:lnTo>
                  <a:lnTo>
                    <a:pt x="721641" y="150450"/>
                  </a:lnTo>
                  <a:lnTo>
                    <a:pt x="679947" y="132815"/>
                  </a:lnTo>
                  <a:lnTo>
                    <a:pt x="637727" y="116205"/>
                  </a:lnTo>
                  <a:lnTo>
                    <a:pt x="594994" y="100635"/>
                  </a:lnTo>
                  <a:lnTo>
                    <a:pt x="551766" y="86121"/>
                  </a:lnTo>
                  <a:lnTo>
                    <a:pt x="508057" y="72680"/>
                  </a:lnTo>
                  <a:lnTo>
                    <a:pt x="463884" y="60325"/>
                  </a:lnTo>
                  <a:lnTo>
                    <a:pt x="419261" y="49073"/>
                  </a:lnTo>
                  <a:lnTo>
                    <a:pt x="374204" y="38940"/>
                  </a:lnTo>
                  <a:lnTo>
                    <a:pt x="328729" y="29940"/>
                  </a:lnTo>
                  <a:lnTo>
                    <a:pt x="282851" y="22090"/>
                  </a:lnTo>
                  <a:lnTo>
                    <a:pt x="236586" y="15405"/>
                  </a:lnTo>
                  <a:lnTo>
                    <a:pt x="189950" y="9901"/>
                  </a:lnTo>
                  <a:lnTo>
                    <a:pt x="142957" y="5592"/>
                  </a:lnTo>
                  <a:lnTo>
                    <a:pt x="95624" y="2495"/>
                  </a:lnTo>
                  <a:lnTo>
                    <a:pt x="47967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B3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6629" y="2859023"/>
              <a:ext cx="2132076" cy="15422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3300" y="2872739"/>
              <a:ext cx="2083307" cy="149352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37609" y="3350260"/>
            <a:ext cx="1266825" cy="4895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4965" marR="5080" indent="-342900">
              <a:lnSpc>
                <a:spcPts val="173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49720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Vulnerable 		HIV/STI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00271" y="1140713"/>
            <a:ext cx="1739900" cy="1422400"/>
            <a:chOff x="3700271" y="1140713"/>
            <a:chExt cx="1739900" cy="142240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0271" y="1140713"/>
              <a:ext cx="1739646" cy="14218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26941" y="1154429"/>
              <a:ext cx="1690877" cy="137312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081526" y="1491934"/>
            <a:ext cx="982344" cy="6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3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Independence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insurance Homeless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14059" y="2468117"/>
            <a:ext cx="1371600" cy="1903730"/>
            <a:chOff x="5814059" y="2468117"/>
            <a:chExt cx="1371600" cy="190373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4059" y="2468117"/>
              <a:ext cx="1371599" cy="19034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40729" y="2481833"/>
              <a:ext cx="1322831" cy="185470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033770" y="2991866"/>
            <a:ext cx="83121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114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endParaRPr sz="1000">
              <a:latin typeface="Calibri"/>
              <a:cs typeface="Calibri"/>
            </a:endParaRPr>
          </a:p>
          <a:p>
            <a:pPr marL="129539">
              <a:lnSpc>
                <a:spcPts val="1140"/>
              </a:lnSpc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Relationships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4579" y="3304032"/>
            <a:ext cx="4508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0384" y="3479800"/>
            <a:ext cx="774700" cy="3155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0" indent="-121285">
              <a:lnSpc>
                <a:spcPts val="1080"/>
              </a:lnSpc>
              <a:spcBef>
                <a:spcPts val="23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Gender</a:t>
            </a:r>
            <a:r>
              <a:rPr sz="10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power imbalance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52850" y="4697729"/>
            <a:ext cx="1609090" cy="1348105"/>
            <a:chOff x="3752850" y="4697729"/>
            <a:chExt cx="1609090" cy="1348105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2850" y="4697729"/>
              <a:ext cx="1608581" cy="13479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9519" y="4711445"/>
              <a:ext cx="1559814" cy="129921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022344" y="5146344"/>
            <a:ext cx="1074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14999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Image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Trans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homophobia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53767" y="2513838"/>
            <a:ext cx="1500505" cy="1812289"/>
            <a:chOff x="1953767" y="2513838"/>
            <a:chExt cx="1500505" cy="1812289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53767" y="2513838"/>
              <a:ext cx="1500378" cy="18120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0437" y="2527554"/>
              <a:ext cx="1451610" cy="1763268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208276" y="2749042"/>
            <a:ext cx="9963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Exploring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Sexuality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6761" y="3200907"/>
            <a:ext cx="8401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Gender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Identity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59151" y="3653535"/>
            <a:ext cx="6953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Sexual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abuse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9927" rIns="0" bIns="0" rtlCol="0">
            <a:spAutoFit/>
          </a:bodyPr>
          <a:lstStyle/>
          <a:p>
            <a:pPr marL="214629">
              <a:lnSpc>
                <a:spcPct val="100000"/>
              </a:lnSpc>
              <a:spcBef>
                <a:spcPts val="100"/>
              </a:spcBef>
            </a:pPr>
            <a:r>
              <a:rPr sz="3000" spc="-105" dirty="0">
                <a:latin typeface="Arial"/>
                <a:cs typeface="Arial"/>
              </a:rPr>
              <a:t>Adolescents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and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Youth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Susceptibility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to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HIV/STI</a:t>
            </a:r>
            <a:endParaRPr sz="3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868" y="576326"/>
            <a:ext cx="7280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0" dirty="0">
                <a:latin typeface="Arial"/>
                <a:cs typeface="Arial"/>
              </a:rPr>
              <a:t>Challenges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with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LGBTQ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Youth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with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HIV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6918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-</a:t>
            </a:r>
            <a:r>
              <a:rPr sz="2200" dirty="0"/>
              <a:t>Same</a:t>
            </a:r>
            <a:r>
              <a:rPr sz="2200" spc="-30" dirty="0"/>
              <a:t> </a:t>
            </a:r>
            <a:r>
              <a:rPr sz="2200" dirty="0"/>
              <a:t>developmental</a:t>
            </a:r>
            <a:r>
              <a:rPr sz="2200" spc="-20" dirty="0"/>
              <a:t> </a:t>
            </a:r>
            <a:r>
              <a:rPr sz="2200" dirty="0"/>
              <a:t>challenges</a:t>
            </a:r>
            <a:r>
              <a:rPr sz="2200" spc="-25" dirty="0"/>
              <a:t> </a:t>
            </a:r>
            <a:r>
              <a:rPr sz="2200" dirty="0"/>
              <a:t>as</a:t>
            </a:r>
            <a:r>
              <a:rPr sz="2200" spc="-20" dirty="0"/>
              <a:t> </a:t>
            </a:r>
            <a:r>
              <a:rPr sz="2200" dirty="0"/>
              <a:t>all</a:t>
            </a:r>
            <a:r>
              <a:rPr sz="2200" spc="-15" dirty="0"/>
              <a:t> </a:t>
            </a:r>
            <a:r>
              <a:rPr sz="2200" spc="-10" dirty="0"/>
              <a:t>youth</a:t>
            </a:r>
            <a:endParaRPr sz="2200"/>
          </a:p>
          <a:p>
            <a:pPr marR="608330" indent="114300">
              <a:lnSpc>
                <a:spcPct val="100000"/>
              </a:lnSpc>
              <a:spcBef>
                <a:spcPts val="1800"/>
              </a:spcBef>
            </a:pPr>
            <a:r>
              <a:rPr sz="2200" dirty="0"/>
              <a:t>-Must</a:t>
            </a:r>
            <a:r>
              <a:rPr sz="2200" spc="-25" dirty="0"/>
              <a:t> </a:t>
            </a:r>
            <a:r>
              <a:rPr sz="2200" dirty="0"/>
              <a:t>develop</a:t>
            </a:r>
            <a:r>
              <a:rPr sz="2200" spc="-30" dirty="0"/>
              <a:t> </a:t>
            </a:r>
            <a:r>
              <a:rPr sz="2200" dirty="0"/>
              <a:t>healthy,</a:t>
            </a:r>
            <a:r>
              <a:rPr sz="2200" spc="-25" dirty="0"/>
              <a:t> </a:t>
            </a:r>
            <a:r>
              <a:rPr sz="2200" dirty="0"/>
              <a:t>integrated</a:t>
            </a:r>
            <a:r>
              <a:rPr sz="2200" spc="-25" dirty="0"/>
              <a:t> </a:t>
            </a:r>
            <a:r>
              <a:rPr sz="2200" dirty="0"/>
              <a:t>identity</a:t>
            </a:r>
            <a:r>
              <a:rPr sz="2200" spc="-25" dirty="0"/>
              <a:t> </a:t>
            </a:r>
            <a:r>
              <a:rPr sz="2200" dirty="0"/>
              <a:t>amidst</a:t>
            </a:r>
            <a:r>
              <a:rPr sz="2200" spc="-25" dirty="0"/>
              <a:t> </a:t>
            </a:r>
            <a:r>
              <a:rPr sz="2200" spc="-10" dirty="0"/>
              <a:t>negative </a:t>
            </a:r>
            <a:r>
              <a:rPr sz="2200" dirty="0"/>
              <a:t>stereotypes/prejudice,</a:t>
            </a:r>
            <a:r>
              <a:rPr sz="2200" spc="-20" dirty="0"/>
              <a:t> </a:t>
            </a:r>
            <a:r>
              <a:rPr sz="2200" dirty="0"/>
              <a:t>often</a:t>
            </a:r>
            <a:r>
              <a:rPr sz="2200" spc="-10" dirty="0"/>
              <a:t> </a:t>
            </a:r>
            <a:r>
              <a:rPr sz="2200" dirty="0"/>
              <a:t>without</a:t>
            </a:r>
            <a:r>
              <a:rPr sz="2200" spc="-15" dirty="0"/>
              <a:t> </a:t>
            </a:r>
            <a:r>
              <a:rPr sz="2200" dirty="0"/>
              <a:t>family</a:t>
            </a:r>
            <a:r>
              <a:rPr sz="2200" spc="-15" dirty="0"/>
              <a:t> </a:t>
            </a:r>
            <a:r>
              <a:rPr sz="2200" spc="-10" dirty="0"/>
              <a:t>support</a:t>
            </a:r>
            <a:endParaRPr sz="2200"/>
          </a:p>
          <a:p>
            <a:pPr marR="5080" indent="114300">
              <a:lnSpc>
                <a:spcPts val="2380"/>
              </a:lnSpc>
              <a:spcBef>
                <a:spcPts val="1835"/>
              </a:spcBef>
            </a:pPr>
            <a:r>
              <a:rPr sz="2200" dirty="0"/>
              <a:t>-More</a:t>
            </a:r>
            <a:r>
              <a:rPr sz="2200" spc="-5" dirty="0"/>
              <a:t> </a:t>
            </a:r>
            <a:r>
              <a:rPr sz="2200" dirty="0"/>
              <a:t>susceptible</a:t>
            </a:r>
            <a:r>
              <a:rPr sz="2200" spc="-30" dirty="0"/>
              <a:t> </a:t>
            </a:r>
            <a:r>
              <a:rPr sz="2200" dirty="0"/>
              <a:t>to</a:t>
            </a:r>
            <a:r>
              <a:rPr sz="2200" spc="-20" dirty="0"/>
              <a:t> </a:t>
            </a:r>
            <a:r>
              <a:rPr sz="2200" dirty="0"/>
              <a:t>emotional</a:t>
            </a:r>
            <a:r>
              <a:rPr sz="2200" spc="-15" dirty="0"/>
              <a:t> </a:t>
            </a:r>
            <a:r>
              <a:rPr sz="2200" dirty="0"/>
              <a:t>distress,</a:t>
            </a:r>
            <a:r>
              <a:rPr sz="2200" spc="-15" dirty="0"/>
              <a:t> </a:t>
            </a:r>
            <a:r>
              <a:rPr sz="2200" dirty="0"/>
              <a:t>psychiatric</a:t>
            </a:r>
            <a:r>
              <a:rPr sz="2200" spc="-30" dirty="0"/>
              <a:t> </a:t>
            </a:r>
            <a:r>
              <a:rPr sz="2200" spc="-10" dirty="0"/>
              <a:t>morbidity, </a:t>
            </a:r>
            <a:r>
              <a:rPr sz="2200" dirty="0"/>
              <a:t>multiple</a:t>
            </a:r>
            <a:r>
              <a:rPr sz="2200" spc="-25" dirty="0"/>
              <a:t> </a:t>
            </a:r>
            <a:r>
              <a:rPr sz="2200" dirty="0"/>
              <a:t>disparities,</a:t>
            </a:r>
            <a:r>
              <a:rPr sz="2200" spc="-45" dirty="0"/>
              <a:t> </a:t>
            </a:r>
            <a:r>
              <a:rPr sz="2200" b="1" dirty="0">
                <a:latin typeface="Arial"/>
                <a:cs typeface="Arial"/>
              </a:rPr>
              <a:t>stigma</a:t>
            </a:r>
            <a:r>
              <a:rPr sz="2200" dirty="0"/>
              <a:t>,</a:t>
            </a:r>
            <a:r>
              <a:rPr sz="2200" spc="-25" dirty="0"/>
              <a:t> </a:t>
            </a:r>
            <a:r>
              <a:rPr sz="2200" dirty="0"/>
              <a:t>abuse,</a:t>
            </a:r>
            <a:r>
              <a:rPr sz="2200" spc="-15" dirty="0"/>
              <a:t> </a:t>
            </a:r>
            <a:r>
              <a:rPr sz="2200" b="1" dirty="0">
                <a:latin typeface="Arial"/>
                <a:cs typeface="Arial"/>
              </a:rPr>
              <a:t>violence</a:t>
            </a:r>
            <a:r>
              <a:rPr sz="2200" dirty="0"/>
              <a:t>,</a:t>
            </a:r>
            <a:r>
              <a:rPr sz="2200" spc="-10" dirty="0"/>
              <a:t> </a:t>
            </a:r>
            <a:r>
              <a:rPr sz="2200" dirty="0"/>
              <a:t>isolation,</a:t>
            </a:r>
            <a:r>
              <a:rPr sz="2200" spc="-25" dirty="0"/>
              <a:t> </a:t>
            </a:r>
            <a:r>
              <a:rPr sz="2200" b="1" spc="-10" dirty="0">
                <a:latin typeface="Arial"/>
                <a:cs typeface="Arial"/>
              </a:rPr>
              <a:t>suicide</a:t>
            </a:r>
            <a:endParaRPr sz="22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1495"/>
              </a:spcBef>
            </a:pPr>
            <a:r>
              <a:rPr sz="2200" dirty="0"/>
              <a:t>-Particular</a:t>
            </a:r>
            <a:r>
              <a:rPr sz="2200" spc="-10" dirty="0"/>
              <a:t> </a:t>
            </a:r>
            <a:r>
              <a:rPr sz="2200" dirty="0"/>
              <a:t>challenges</a:t>
            </a:r>
            <a:r>
              <a:rPr sz="2200" spc="-20" dirty="0"/>
              <a:t> </a:t>
            </a:r>
            <a:r>
              <a:rPr sz="2200" dirty="0"/>
              <a:t>of</a:t>
            </a:r>
            <a:r>
              <a:rPr sz="2200" spc="-10" dirty="0"/>
              <a:t> </a:t>
            </a:r>
            <a:r>
              <a:rPr sz="2200" dirty="0"/>
              <a:t>TG youth:</a:t>
            </a:r>
            <a:r>
              <a:rPr sz="2200" spc="-10" dirty="0"/>
              <a:t> </a:t>
            </a:r>
            <a:r>
              <a:rPr sz="2200" dirty="0"/>
              <a:t>childhood</a:t>
            </a:r>
            <a:r>
              <a:rPr sz="2200" spc="-5" dirty="0"/>
              <a:t> </a:t>
            </a:r>
            <a:r>
              <a:rPr sz="2200" dirty="0"/>
              <a:t>to</a:t>
            </a:r>
            <a:r>
              <a:rPr sz="2200" spc="-5" dirty="0"/>
              <a:t> </a:t>
            </a:r>
            <a:r>
              <a:rPr sz="2200" spc="-10" dirty="0"/>
              <a:t>adolescence</a:t>
            </a:r>
            <a:endParaRPr sz="2200"/>
          </a:p>
          <a:p>
            <a:pPr marL="109855">
              <a:lnSpc>
                <a:spcPct val="100000"/>
              </a:lnSpc>
              <a:spcBef>
                <a:spcPts val="1535"/>
              </a:spcBef>
            </a:pPr>
            <a:r>
              <a:rPr sz="2200" dirty="0"/>
              <a:t>-Sexuality</a:t>
            </a:r>
            <a:r>
              <a:rPr sz="2200" spc="-25" dirty="0"/>
              <a:t> </a:t>
            </a:r>
            <a:r>
              <a:rPr sz="2200" dirty="0"/>
              <a:t>and</a:t>
            </a:r>
            <a:r>
              <a:rPr sz="2200" spc="-10" dirty="0"/>
              <a:t> </a:t>
            </a:r>
            <a:r>
              <a:rPr sz="2200" dirty="0"/>
              <a:t>healthy</a:t>
            </a:r>
            <a:r>
              <a:rPr sz="2200" spc="-10" dirty="0"/>
              <a:t> relationships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01483" y="600455"/>
            <a:ext cx="1790700" cy="2808605"/>
            <a:chOff x="7301483" y="600455"/>
            <a:chExt cx="1790700" cy="28086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1483" y="600455"/>
              <a:ext cx="1790573" cy="280847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6753" y="982979"/>
              <a:ext cx="1311402" cy="233019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293369"/>
            <a:ext cx="395795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5" dirty="0">
                <a:solidFill>
                  <a:srgbClr val="D51F1A"/>
                </a:solidFill>
                <a:latin typeface="Arial"/>
                <a:cs typeface="Arial"/>
              </a:rPr>
              <a:t>Faculty</a:t>
            </a:r>
            <a:r>
              <a:rPr sz="4000" spc="-165" dirty="0">
                <a:solidFill>
                  <a:srgbClr val="D51F1A"/>
                </a:solidFill>
                <a:latin typeface="Arial"/>
                <a:cs typeface="Arial"/>
              </a:rPr>
              <a:t> </a:t>
            </a:r>
            <a:r>
              <a:rPr sz="4000" spc="-90" dirty="0">
                <a:solidFill>
                  <a:srgbClr val="D51F1A"/>
                </a:solidFill>
                <a:latin typeface="Arial"/>
                <a:cs typeface="Arial"/>
              </a:rPr>
              <a:t>Disclosure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9" y="978463"/>
            <a:ext cx="7734934" cy="45669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90"/>
              </a:spcBef>
              <a:buClr>
                <a:srgbClr val="D51F1A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disclosures</a:t>
            </a:r>
            <a:endParaRPr sz="1800">
              <a:latin typeface="Arial"/>
              <a:cs typeface="Arial"/>
            </a:endParaRPr>
          </a:p>
          <a:p>
            <a:pPr marL="240665" marR="33020" indent="-227965">
              <a:lnSpc>
                <a:spcPct val="100000"/>
              </a:lnSpc>
              <a:spcBef>
                <a:spcPts val="400"/>
              </a:spcBef>
              <a:buClr>
                <a:srgbClr val="D51F1A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program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supported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Resources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Services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Administration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(HRSA)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U.S.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Department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Human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Services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(HHS)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under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grant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number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U1OHA30535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part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award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totaling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$4.2m.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contents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those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author(s)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do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not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necessarily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represent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official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views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of,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nor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endorsement,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HRSA,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HHS,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U.S.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Government.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more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information,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please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visit HRSA.gov.</a:t>
            </a:r>
            <a:endParaRPr sz="1800">
              <a:latin typeface="Arial"/>
              <a:cs typeface="Arial"/>
            </a:endParaRPr>
          </a:p>
          <a:p>
            <a:pPr marL="240665" marR="5080" indent="-227965">
              <a:lnSpc>
                <a:spcPct val="100000"/>
              </a:lnSpc>
              <a:spcBef>
                <a:spcPts val="400"/>
              </a:spcBef>
              <a:buClr>
                <a:srgbClr val="D51F1A"/>
              </a:buClr>
              <a:buChar char="▪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“Funding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presentation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was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made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possible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cooperative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agreement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U1OHA30535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from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Resources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Services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Administration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HIV/AIDS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Bureau.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views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expressed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do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necessarily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reflect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official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policies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Department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Human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Services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does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mention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trade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names,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commercial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practices,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or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organizations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imply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endorsement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U.S.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Government.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Any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trade/brand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names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products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mentioned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during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presentation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training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identification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purposes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only.”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63" y="356107"/>
            <a:ext cx="784796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-110" dirty="0">
                <a:latin typeface="Arial"/>
                <a:cs typeface="Arial"/>
              </a:rPr>
              <a:t>What’s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your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plan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for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transitioning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adolescents?</a:t>
            </a:r>
            <a:endParaRPr sz="32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3200" b="1" spc="-114" dirty="0">
                <a:latin typeface="Arial"/>
                <a:cs typeface="Arial"/>
              </a:rPr>
              <a:t>A</a:t>
            </a:r>
            <a:r>
              <a:rPr sz="3200" spc="-114" dirty="0">
                <a:latin typeface="Arial"/>
                <a:cs typeface="Arial"/>
              </a:rPr>
              <a:t>dolescent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b="1" spc="-114" dirty="0">
                <a:latin typeface="Arial"/>
                <a:cs typeface="Arial"/>
              </a:rPr>
              <a:t>R</a:t>
            </a:r>
            <a:r>
              <a:rPr sz="3200" spc="-114" dirty="0">
                <a:latin typeface="Arial"/>
                <a:cs typeface="Arial"/>
              </a:rPr>
              <a:t>eadiness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to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b="1" spc="-114" dirty="0">
                <a:latin typeface="Arial"/>
                <a:cs typeface="Arial"/>
              </a:rPr>
              <a:t>T</a:t>
            </a:r>
            <a:r>
              <a:rPr sz="3200" spc="-114" dirty="0">
                <a:latin typeface="Arial"/>
                <a:cs typeface="Arial"/>
              </a:rPr>
              <a:t>ransition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urvey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977" y="1662938"/>
            <a:ext cx="8537575" cy="419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D51F1A"/>
              </a:buClr>
              <a:buChar char="▪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standardized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assessment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“Transition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Team”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transition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readiness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HIV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Readiness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multifactorial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depends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diagnosis.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We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hold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adolescents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long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enough</a:t>
            </a:r>
            <a:endParaRPr sz="20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Char char="▪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Adolescents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should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clinic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pediatrician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clinician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multi-</a:t>
            </a:r>
            <a:r>
              <a:rPr sz="2000" dirty="0">
                <a:latin typeface="Arial"/>
                <a:cs typeface="Arial"/>
              </a:rPr>
              <a:t>specialty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clinic </a:t>
            </a:r>
            <a:r>
              <a:rPr sz="2000" dirty="0">
                <a:latin typeface="Arial"/>
                <a:cs typeface="Arial"/>
              </a:rPr>
              <a:t>(Specialty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Team)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354965" algn="l"/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ARTS</a:t>
            </a:r>
            <a:endParaRPr sz="2000">
              <a:latin typeface="Arial"/>
              <a:cs typeface="Arial"/>
            </a:endParaRPr>
          </a:p>
          <a:p>
            <a:pPr marL="594360" lvl="1" indent="-286385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Char char="▪"/>
              <a:tabLst>
                <a:tab pos="594360" algn="l"/>
                <a:tab pos="594995" algn="l"/>
              </a:tabLst>
            </a:pPr>
            <a:r>
              <a:rPr sz="2000" dirty="0">
                <a:latin typeface="Arial"/>
                <a:cs typeface="Arial"/>
              </a:rPr>
              <a:t>Assess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early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late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adolescence</a:t>
            </a:r>
            <a:endParaRPr sz="2000">
              <a:latin typeface="Arial"/>
              <a:cs typeface="Arial"/>
            </a:endParaRPr>
          </a:p>
          <a:p>
            <a:pPr marL="594360" lvl="1" indent="-28638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594360" algn="l"/>
                <a:tab pos="594995" algn="l"/>
              </a:tabLst>
            </a:pPr>
            <a:r>
              <a:rPr sz="2000" dirty="0">
                <a:latin typeface="Arial"/>
                <a:cs typeface="Arial"/>
              </a:rPr>
              <a:t>Screen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substance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abuse,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mental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concerns</a:t>
            </a:r>
            <a:endParaRPr sz="2000">
              <a:latin typeface="Arial"/>
              <a:cs typeface="Arial"/>
            </a:endParaRPr>
          </a:p>
          <a:p>
            <a:pPr marL="594360" lvl="1" indent="-286385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Char char="▪"/>
              <a:tabLst>
                <a:tab pos="594360" algn="l"/>
                <a:tab pos="594995" algn="l"/>
              </a:tabLst>
            </a:pPr>
            <a:r>
              <a:rPr sz="2000" dirty="0">
                <a:latin typeface="Arial"/>
                <a:cs typeface="Arial"/>
              </a:rPr>
              <a:t>LGBTQ,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sexually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active,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birth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reproductive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desires</a:t>
            </a:r>
            <a:endParaRPr sz="2000">
              <a:latin typeface="Arial"/>
              <a:cs typeface="Arial"/>
            </a:endParaRPr>
          </a:p>
          <a:p>
            <a:pPr marL="594360" lvl="1" indent="-286385">
              <a:lnSpc>
                <a:spcPct val="100000"/>
              </a:lnSpc>
              <a:spcBef>
                <a:spcPts val="505"/>
              </a:spcBef>
              <a:buClr>
                <a:srgbClr val="D51F1A"/>
              </a:buClr>
              <a:buFont typeface="Arial"/>
              <a:buChar char="▪"/>
              <a:tabLst>
                <a:tab pos="594360" algn="l"/>
                <a:tab pos="594995" algn="l"/>
              </a:tabLst>
            </a:pPr>
            <a:r>
              <a:rPr sz="2000" b="1" dirty="0">
                <a:latin typeface="Arial"/>
                <a:cs typeface="Arial"/>
              </a:rPr>
              <a:t>History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adherence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challenges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40" rIns="0" bIns="0" rtlCol="0">
            <a:spAutoFit/>
          </a:bodyPr>
          <a:lstStyle/>
          <a:p>
            <a:pPr marL="1758314">
              <a:lnSpc>
                <a:spcPct val="100000"/>
              </a:lnSpc>
              <a:spcBef>
                <a:spcPts val="95"/>
              </a:spcBef>
            </a:pPr>
            <a:r>
              <a:rPr sz="3200" spc="-120" dirty="0">
                <a:latin typeface="Arial"/>
                <a:cs typeface="Arial"/>
              </a:rPr>
              <a:t>Undetectable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Untransmittable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Char char="▪"/>
              <a:tabLst>
                <a:tab pos="372110" algn="l"/>
                <a:tab pos="372745" algn="l"/>
              </a:tabLst>
            </a:pPr>
            <a:r>
              <a:rPr dirty="0"/>
              <a:t>U=U</a:t>
            </a:r>
            <a:r>
              <a:rPr spc="-15" dirty="0"/>
              <a:t> </a:t>
            </a:r>
            <a:r>
              <a:rPr dirty="0"/>
              <a:t>works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sustained</a:t>
            </a:r>
            <a:r>
              <a:rPr spc="-20" dirty="0"/>
              <a:t> </a:t>
            </a:r>
            <a:r>
              <a:rPr dirty="0"/>
              <a:t>“undetectables”</a:t>
            </a:r>
            <a:r>
              <a:rPr spc="-20" dirty="0"/>
              <a:t> </a:t>
            </a:r>
            <a:r>
              <a:rPr dirty="0"/>
              <a:t>adherent</a:t>
            </a:r>
            <a:r>
              <a:rPr spc="-2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ART</a:t>
            </a:r>
            <a:r>
              <a:rPr spc="-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0" dirty="0"/>
              <a:t>care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1F1A"/>
              </a:buClr>
              <a:buFont typeface="Arial"/>
              <a:buChar char="▪"/>
            </a:pPr>
            <a:endParaRPr sz="3100"/>
          </a:p>
          <a:p>
            <a:pPr marL="326390" indent="-314325">
              <a:lnSpc>
                <a:spcPct val="100000"/>
              </a:lnSpc>
              <a:buClr>
                <a:srgbClr val="D51F1A"/>
              </a:buClr>
              <a:buChar char="▪"/>
              <a:tabLst>
                <a:tab pos="326390" algn="l"/>
                <a:tab pos="327025" algn="l"/>
              </a:tabLst>
            </a:pPr>
            <a:r>
              <a:rPr dirty="0"/>
              <a:t>US:</a:t>
            </a:r>
            <a:r>
              <a:rPr spc="-30" dirty="0"/>
              <a:t> </a:t>
            </a:r>
            <a:r>
              <a:rPr dirty="0"/>
              <a:t>2019,</a:t>
            </a:r>
            <a:r>
              <a:rPr spc="-25" dirty="0"/>
              <a:t> </a:t>
            </a:r>
            <a:r>
              <a:rPr dirty="0"/>
              <a:t>57%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PLWH</a:t>
            </a:r>
            <a:r>
              <a:rPr spc="-5" dirty="0"/>
              <a:t> </a:t>
            </a:r>
            <a:r>
              <a:rPr dirty="0"/>
              <a:t>achieve</a:t>
            </a:r>
            <a:r>
              <a:rPr spc="-25" dirty="0"/>
              <a:t> </a:t>
            </a:r>
            <a:r>
              <a:rPr dirty="0"/>
              <a:t>VS</a:t>
            </a:r>
            <a:r>
              <a:rPr spc="-50" dirty="0"/>
              <a:t> </a:t>
            </a:r>
            <a:r>
              <a:rPr sz="1200" dirty="0"/>
              <a:t>(CDC</a:t>
            </a:r>
            <a:r>
              <a:rPr sz="1200" spc="-10" dirty="0"/>
              <a:t> </a:t>
            </a:r>
            <a:r>
              <a:rPr sz="1200" dirty="0"/>
              <a:t>HIV</a:t>
            </a:r>
            <a:r>
              <a:rPr sz="1200" spc="-15" dirty="0"/>
              <a:t> </a:t>
            </a:r>
            <a:r>
              <a:rPr sz="1200" dirty="0"/>
              <a:t>Surveillance</a:t>
            </a:r>
            <a:r>
              <a:rPr sz="1200" spc="-15" dirty="0"/>
              <a:t> </a:t>
            </a:r>
            <a:r>
              <a:rPr sz="1200" dirty="0"/>
              <a:t>Supplemental</a:t>
            </a:r>
            <a:r>
              <a:rPr sz="1200" spc="-20" dirty="0"/>
              <a:t> </a:t>
            </a:r>
            <a:r>
              <a:rPr sz="1200" dirty="0"/>
              <a:t>Report</a:t>
            </a:r>
            <a:r>
              <a:rPr sz="1200" spc="-15" dirty="0"/>
              <a:t> </a:t>
            </a:r>
            <a:r>
              <a:rPr sz="1200" spc="-10" dirty="0"/>
              <a:t>2021)</a:t>
            </a:r>
            <a:endParaRPr sz="1200"/>
          </a:p>
          <a:p>
            <a:pPr marL="251460" indent="-239395">
              <a:lnSpc>
                <a:spcPct val="100000"/>
              </a:lnSpc>
              <a:spcBef>
                <a:spcPts val="2050"/>
              </a:spcBef>
              <a:buClr>
                <a:srgbClr val="D51F1A"/>
              </a:buClr>
              <a:buChar char="▪"/>
              <a:tabLst>
                <a:tab pos="251460" algn="l"/>
                <a:tab pos="252095" algn="l"/>
              </a:tabLst>
            </a:pPr>
            <a:r>
              <a:rPr dirty="0"/>
              <a:t>NYC:</a:t>
            </a:r>
            <a:r>
              <a:rPr spc="-25" dirty="0"/>
              <a:t> </a:t>
            </a:r>
            <a:r>
              <a:rPr dirty="0">
                <a:solidFill>
                  <a:srgbClr val="404040"/>
                </a:solidFill>
              </a:rPr>
              <a:t>Overall,</a:t>
            </a:r>
            <a:r>
              <a:rPr spc="-2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87%</a:t>
            </a:r>
            <a:r>
              <a:rPr spc="-2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of</a:t>
            </a:r>
            <a:r>
              <a:rPr spc="-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all</a:t>
            </a:r>
            <a:r>
              <a:rPr spc="-2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PWH</a:t>
            </a:r>
            <a:r>
              <a:rPr spc="-1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were</a:t>
            </a:r>
            <a:r>
              <a:rPr spc="-2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virally</a:t>
            </a:r>
            <a:r>
              <a:rPr spc="-25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suppressed</a:t>
            </a:r>
            <a:r>
              <a:rPr spc="-20" dirty="0">
                <a:solidFill>
                  <a:srgbClr val="404040"/>
                </a:solidFill>
              </a:rPr>
              <a:t> </a:t>
            </a:r>
            <a:r>
              <a:rPr dirty="0">
                <a:solidFill>
                  <a:srgbClr val="404040"/>
                </a:solidFill>
              </a:rPr>
              <a:t>in</a:t>
            </a:r>
            <a:r>
              <a:rPr spc="-15" dirty="0">
                <a:solidFill>
                  <a:srgbClr val="404040"/>
                </a:solidFill>
              </a:rPr>
              <a:t> </a:t>
            </a:r>
            <a:r>
              <a:rPr spc="-20" dirty="0">
                <a:solidFill>
                  <a:srgbClr val="404040"/>
                </a:solidFill>
              </a:rPr>
              <a:t>2019</a:t>
            </a:r>
          </a:p>
          <a:p>
            <a:pPr marL="113030" algn="ctr">
              <a:lnSpc>
                <a:spcPct val="100000"/>
              </a:lnSpc>
              <a:spcBef>
                <a:spcPts val="1145"/>
              </a:spcBef>
            </a:pPr>
            <a:r>
              <a:rPr sz="1200" dirty="0">
                <a:solidFill>
                  <a:srgbClr val="404040"/>
                </a:solidFill>
              </a:rPr>
              <a:t>(2020,</a:t>
            </a:r>
            <a:r>
              <a:rPr sz="1200" spc="-25" dirty="0">
                <a:solidFill>
                  <a:srgbClr val="404040"/>
                </a:solidFill>
              </a:rPr>
              <a:t> </a:t>
            </a:r>
            <a:r>
              <a:rPr sz="1200" dirty="0">
                <a:solidFill>
                  <a:srgbClr val="404040"/>
                </a:solidFill>
              </a:rPr>
              <a:t>NY</a:t>
            </a:r>
            <a:r>
              <a:rPr sz="1200" spc="-15" dirty="0">
                <a:solidFill>
                  <a:srgbClr val="404040"/>
                </a:solidFill>
              </a:rPr>
              <a:t> </a:t>
            </a:r>
            <a:r>
              <a:rPr sz="1200" dirty="0">
                <a:solidFill>
                  <a:srgbClr val="404040"/>
                </a:solidFill>
              </a:rPr>
              <a:t>Annual</a:t>
            </a:r>
            <a:r>
              <a:rPr sz="1200" spc="-25" dirty="0">
                <a:solidFill>
                  <a:srgbClr val="404040"/>
                </a:solidFill>
              </a:rPr>
              <a:t> </a:t>
            </a:r>
            <a:r>
              <a:rPr sz="1200" dirty="0">
                <a:solidFill>
                  <a:srgbClr val="404040"/>
                </a:solidFill>
              </a:rPr>
              <a:t>Surveillance</a:t>
            </a:r>
            <a:r>
              <a:rPr sz="1200" spc="-25" dirty="0">
                <a:solidFill>
                  <a:srgbClr val="404040"/>
                </a:solidFill>
              </a:rPr>
              <a:t> </a:t>
            </a:r>
            <a:r>
              <a:rPr sz="1200" spc="-10" dirty="0">
                <a:solidFill>
                  <a:srgbClr val="404040"/>
                </a:solidFill>
              </a:rPr>
              <a:t>report)</a:t>
            </a:r>
            <a:endParaRPr sz="1200"/>
          </a:p>
          <a:p>
            <a:pPr marL="251460" indent="-239395">
              <a:lnSpc>
                <a:spcPct val="100000"/>
              </a:lnSpc>
              <a:spcBef>
                <a:spcPts val="425"/>
              </a:spcBef>
              <a:buClr>
                <a:srgbClr val="D51F1A"/>
              </a:buClr>
              <a:buChar char="▪"/>
              <a:tabLst>
                <a:tab pos="251460" algn="l"/>
                <a:tab pos="252095" algn="l"/>
              </a:tabLst>
            </a:pPr>
            <a:r>
              <a:rPr dirty="0"/>
              <a:t>Youth</a:t>
            </a:r>
            <a:r>
              <a:rPr spc="-15" dirty="0"/>
              <a:t> </a:t>
            </a:r>
            <a:r>
              <a:rPr dirty="0"/>
              <a:t>less</a:t>
            </a:r>
            <a:r>
              <a:rPr spc="-5" dirty="0"/>
              <a:t> </a:t>
            </a:r>
            <a:r>
              <a:rPr dirty="0"/>
              <a:t>likely</a:t>
            </a:r>
            <a:r>
              <a:rPr spc="-20" dirty="0"/>
              <a:t> </a:t>
            </a:r>
            <a:r>
              <a:rPr dirty="0"/>
              <a:t>to sustain</a:t>
            </a:r>
            <a:r>
              <a:rPr spc="-10" dirty="0"/>
              <a:t> </a:t>
            </a:r>
            <a:r>
              <a:rPr dirty="0"/>
              <a:t>VLS</a:t>
            </a:r>
            <a:r>
              <a:rPr spc="-15" dirty="0"/>
              <a:t> </a:t>
            </a:r>
            <a:r>
              <a:rPr spc="-10" dirty="0"/>
              <a:t>(27%)</a:t>
            </a:r>
          </a:p>
          <a:p>
            <a:pPr marL="251460" indent="-239395">
              <a:lnSpc>
                <a:spcPct val="100000"/>
              </a:lnSpc>
              <a:spcBef>
                <a:spcPts val="855"/>
              </a:spcBef>
              <a:buClr>
                <a:srgbClr val="D51F1A"/>
              </a:buClr>
              <a:buChar char="▪"/>
              <a:tabLst>
                <a:tab pos="251460" algn="l"/>
                <a:tab pos="252095" algn="l"/>
              </a:tabLst>
            </a:pPr>
            <a:r>
              <a:rPr dirty="0"/>
              <a:t>How</a:t>
            </a:r>
            <a:r>
              <a:rPr spc="-3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these</a:t>
            </a:r>
            <a:r>
              <a:rPr spc="-20" dirty="0"/>
              <a:t> </a:t>
            </a:r>
            <a:r>
              <a:rPr dirty="0"/>
              <a:t>estimates</a:t>
            </a:r>
            <a:r>
              <a:rPr spc="-10" dirty="0"/>
              <a:t> </a:t>
            </a:r>
            <a:r>
              <a:rPr dirty="0"/>
              <a:t>reflect</a:t>
            </a:r>
            <a:r>
              <a:rPr spc="-15" dirty="0"/>
              <a:t> </a:t>
            </a:r>
            <a:r>
              <a:rPr dirty="0"/>
              <a:t>U=U</a:t>
            </a:r>
            <a:r>
              <a:rPr spc="-5" dirty="0"/>
              <a:t> </a:t>
            </a:r>
            <a:r>
              <a:rPr spc="-10" dirty="0"/>
              <a:t>potential?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51F1A"/>
              </a:buClr>
              <a:buFont typeface="Arial"/>
              <a:buChar char="▪"/>
            </a:pPr>
            <a:endParaRPr sz="2150"/>
          </a:p>
          <a:p>
            <a:pPr marL="311785" indent="-299720">
              <a:lnSpc>
                <a:spcPct val="100000"/>
              </a:lnSpc>
              <a:buClr>
                <a:srgbClr val="D51F1A"/>
              </a:buClr>
              <a:buChar char="▪"/>
              <a:tabLst>
                <a:tab pos="311785" algn="l"/>
                <a:tab pos="312420" algn="l"/>
              </a:tabLst>
            </a:pPr>
            <a:r>
              <a:rPr dirty="0"/>
              <a:t>Transgender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Non-</a:t>
            </a:r>
            <a:r>
              <a:rPr dirty="0"/>
              <a:t>binary</a:t>
            </a:r>
            <a:r>
              <a:rPr spc="-40" dirty="0"/>
              <a:t> </a:t>
            </a:r>
            <a:r>
              <a:rPr spc="-10" dirty="0"/>
              <a:t>youth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51F1A"/>
              </a:buClr>
              <a:buFont typeface="Arial"/>
              <a:buChar char="▪"/>
            </a:pPr>
            <a:endParaRPr sz="2150"/>
          </a:p>
          <a:p>
            <a:pPr marL="311785" indent="-299720">
              <a:lnSpc>
                <a:spcPct val="100000"/>
              </a:lnSpc>
              <a:buClr>
                <a:srgbClr val="D51F1A"/>
              </a:buClr>
              <a:buChar char="▪"/>
              <a:tabLst>
                <a:tab pos="311785" algn="l"/>
                <a:tab pos="312420" algn="l"/>
              </a:tabLst>
            </a:pPr>
            <a:r>
              <a:rPr dirty="0"/>
              <a:t>Personal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structural</a:t>
            </a:r>
            <a:r>
              <a:rPr spc="-5" dirty="0"/>
              <a:t> </a:t>
            </a:r>
            <a:r>
              <a:rPr spc="-10" dirty="0"/>
              <a:t>instability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1F1A"/>
              </a:buClr>
              <a:buFont typeface="Arial"/>
              <a:buChar char="▪"/>
            </a:pPr>
            <a:endParaRPr sz="2150"/>
          </a:p>
          <a:p>
            <a:pPr marL="311785" indent="-299720">
              <a:lnSpc>
                <a:spcPct val="100000"/>
              </a:lnSpc>
              <a:buClr>
                <a:srgbClr val="D51F1A"/>
              </a:buClr>
              <a:buChar char="▪"/>
              <a:tabLst>
                <a:tab pos="311785" algn="l"/>
                <a:tab pos="312420" algn="l"/>
              </a:tabLst>
            </a:pPr>
            <a:r>
              <a:rPr dirty="0"/>
              <a:t>Newly</a:t>
            </a:r>
            <a:r>
              <a:rPr spc="-40" dirty="0"/>
              <a:t> </a:t>
            </a:r>
            <a:r>
              <a:rPr dirty="0"/>
              <a:t>diagnosed</a:t>
            </a:r>
            <a:r>
              <a:rPr spc="-30" dirty="0"/>
              <a:t> </a:t>
            </a:r>
            <a:r>
              <a:rPr dirty="0"/>
              <a:t>linked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20" dirty="0"/>
              <a:t>care</a:t>
            </a: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5422" y="1518666"/>
            <a:ext cx="2788920" cy="47861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368" y="417830"/>
            <a:ext cx="75914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I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didn’t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keep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my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appointments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because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didn’t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care.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Now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love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myself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for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the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first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time,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feel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happy.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995" y="1850135"/>
            <a:ext cx="7350252" cy="3790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1301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Which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following best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describes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how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you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think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yourself?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745" y="1797049"/>
            <a:ext cx="24326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Based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total trans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adults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8064" y="2681224"/>
            <a:ext cx="1008380" cy="81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Trans, nonbinary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9850" y="2888742"/>
            <a:ext cx="1584325" cy="81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Trans,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gender non-conforming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6718" y="2774187"/>
            <a:ext cx="726440" cy="81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Trans woman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22%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4402" y="4641341"/>
            <a:ext cx="579755" cy="81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Trans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man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2579" y="4669027"/>
            <a:ext cx="3395979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Char char="▪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AB1A14"/>
                </a:solidFill>
                <a:latin typeface="Arial"/>
                <a:cs typeface="Arial"/>
              </a:rPr>
              <a:t>None</a:t>
            </a:r>
            <a:r>
              <a:rPr sz="1600" spc="-40" dirty="0">
                <a:solidFill>
                  <a:srgbClr val="AB1A1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B1A14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AB1A1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B1A14"/>
                </a:solidFill>
                <a:latin typeface="Arial"/>
                <a:cs typeface="Arial"/>
              </a:rPr>
              <a:t>these/Some</a:t>
            </a:r>
            <a:r>
              <a:rPr sz="1600" spc="-20" dirty="0">
                <a:solidFill>
                  <a:srgbClr val="AB1A1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B1A14"/>
                </a:solidFill>
                <a:latin typeface="Arial"/>
                <a:cs typeface="Arial"/>
              </a:rPr>
              <a:t>other</a:t>
            </a:r>
            <a:r>
              <a:rPr sz="1600" spc="-5" dirty="0">
                <a:solidFill>
                  <a:srgbClr val="AB1A1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AB1A14"/>
                </a:solidFill>
                <a:latin typeface="Arial"/>
                <a:cs typeface="Arial"/>
              </a:rPr>
              <a:t>way</a:t>
            </a:r>
            <a:r>
              <a:rPr sz="1600" spc="-30" dirty="0">
                <a:solidFill>
                  <a:srgbClr val="AB1A1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AB1A14"/>
                </a:solidFill>
                <a:latin typeface="Arial"/>
                <a:cs typeface="Arial"/>
              </a:rPr>
              <a:t>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5815" y="5527547"/>
            <a:ext cx="3314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Source: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Nov.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10-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Dec.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1,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2022,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Washington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Post-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KFF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poll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515</a:t>
            </a:r>
            <a:r>
              <a:rPr sz="1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U.S.</a:t>
            </a:r>
            <a:r>
              <a:rPr sz="1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trans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adults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an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error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margin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+/-</a:t>
            </a:r>
            <a:r>
              <a:rPr sz="1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r>
              <a:rPr sz="1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percentage</a:t>
            </a:r>
            <a:r>
              <a:rPr sz="1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422" y="4787138"/>
            <a:ext cx="2089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Percentages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100 </a:t>
            </a:r>
            <a:r>
              <a:rPr sz="1200" dirty="0">
                <a:latin typeface="Arial"/>
                <a:cs typeface="Arial"/>
              </a:rPr>
              <a:t>percent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rounding.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355" rIns="0" bIns="0" rtlCol="0">
            <a:spAutoFit/>
          </a:bodyPr>
          <a:lstStyle/>
          <a:p>
            <a:pPr marL="835660" marR="5080" indent="-802005">
              <a:lnSpc>
                <a:spcPts val="2500"/>
              </a:lnSpc>
              <a:spcBef>
                <a:spcPts val="700"/>
              </a:spcBef>
            </a:pP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Transgender Adolescents</a:t>
            </a:r>
            <a:r>
              <a:rPr sz="2600" spc="1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of</a:t>
            </a:r>
            <a:r>
              <a:rPr sz="2600" spc="-1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Color</a:t>
            </a:r>
            <a:r>
              <a:rPr sz="2600" spc="-10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and</a:t>
            </a:r>
            <a:r>
              <a:rPr sz="2600" spc="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HIV: </a:t>
            </a:r>
            <a:r>
              <a:rPr sz="2600" spc="-10" dirty="0">
                <a:solidFill>
                  <a:srgbClr val="002852"/>
                </a:solidFill>
                <a:latin typeface="Arial"/>
                <a:cs typeface="Arial"/>
              </a:rPr>
              <a:t>Unique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Challenges</a:t>
            </a:r>
            <a:r>
              <a:rPr sz="2600" spc="-8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in</a:t>
            </a:r>
            <a:r>
              <a:rPr sz="2600" spc="-10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Preventing</a:t>
            </a:r>
            <a:r>
              <a:rPr sz="2600" spc="-7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852"/>
                </a:solidFill>
                <a:latin typeface="Arial"/>
                <a:cs typeface="Arial"/>
              </a:rPr>
              <a:t>New</a:t>
            </a:r>
            <a:r>
              <a:rPr sz="2600" spc="-105" dirty="0">
                <a:solidFill>
                  <a:srgbClr val="002852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2852"/>
                </a:solidFill>
                <a:latin typeface="Arial"/>
                <a:cs typeface="Arial"/>
              </a:rPr>
              <a:t>Infections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042" y="1521459"/>
            <a:ext cx="8769350" cy="415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marR="245110" indent="-223520">
              <a:lnSpc>
                <a:spcPct val="100000"/>
              </a:lnSpc>
              <a:spcBef>
                <a:spcPts val="100"/>
              </a:spcBef>
              <a:buClr>
                <a:srgbClr val="C9126A"/>
              </a:buClr>
              <a:buChar char="•"/>
              <a:tabLst>
                <a:tab pos="235585" algn="l"/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HIV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prevalence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9.2%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transgender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nationally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significantly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prevalence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transgender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women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14.1%.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paucity</a:t>
            </a:r>
            <a:r>
              <a:rPr sz="1800" spc="-25" dirty="0">
                <a:latin typeface="Arial"/>
                <a:cs typeface="Arial"/>
              </a:rPr>
              <a:t> of </a:t>
            </a:r>
            <a:r>
              <a:rPr sz="1800" dirty="0">
                <a:latin typeface="Arial"/>
                <a:cs typeface="Arial"/>
              </a:rPr>
              <a:t>published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transgender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non-binary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(TGNB)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color.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9126A"/>
              </a:buClr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235585" marR="194310" indent="-223520">
              <a:lnSpc>
                <a:spcPct val="100000"/>
              </a:lnSpc>
              <a:buClr>
                <a:srgbClr val="C9126A"/>
              </a:buClr>
              <a:buChar char="•"/>
              <a:tabLst>
                <a:tab pos="235585" algn="l"/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Recent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CDC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urgent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prevention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treatment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10" dirty="0">
                <a:latin typeface="Arial"/>
                <a:cs typeface="Arial"/>
              </a:rPr>
              <a:t>population.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9126A"/>
              </a:buClr>
              <a:buFont typeface="Arial"/>
              <a:buChar char="•"/>
            </a:pPr>
            <a:endParaRPr sz="2750">
              <a:latin typeface="Arial"/>
              <a:cs typeface="Arial"/>
            </a:endParaRPr>
          </a:p>
          <a:p>
            <a:pPr marL="235585" marR="5080" indent="-223520">
              <a:lnSpc>
                <a:spcPct val="100000"/>
              </a:lnSpc>
              <a:buClr>
                <a:srgbClr val="C9126A"/>
              </a:buClr>
              <a:buChar char="•"/>
              <a:tabLst>
                <a:tab pos="235585" algn="l"/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TGNB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numerous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infection,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unstable </a:t>
            </a:r>
            <a:r>
              <a:rPr sz="1800" dirty="0">
                <a:latin typeface="Arial"/>
                <a:cs typeface="Arial"/>
              </a:rPr>
              <a:t>housing,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uninsured,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unemployment,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substance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disorder.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9126A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235585" marR="68580" indent="-223520">
              <a:lnSpc>
                <a:spcPct val="100000"/>
              </a:lnSpc>
              <a:buClr>
                <a:srgbClr val="C9126A"/>
              </a:buClr>
              <a:buChar char="•"/>
              <a:tabLst>
                <a:tab pos="235585" algn="l"/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assessed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social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determinants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(SDOH)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TGNB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ability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prioritize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HIV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prevention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PrEP </a:t>
            </a:r>
            <a:r>
              <a:rPr sz="1800" dirty="0">
                <a:latin typeface="Arial"/>
                <a:cs typeface="Arial"/>
              </a:rPr>
              <a:t>program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Bronx,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68" y="1580895"/>
            <a:ext cx="8092440" cy="419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95"/>
              </a:spcBef>
              <a:buClr>
                <a:srgbClr val="C9126A"/>
              </a:buClr>
              <a:buChar char="•"/>
              <a:tabLst>
                <a:tab pos="184150" algn="l"/>
                <a:tab pos="4293235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2021-</a:t>
            </a:r>
            <a:r>
              <a:rPr sz="2000" dirty="0">
                <a:latin typeface="Arial"/>
                <a:cs typeface="Arial"/>
              </a:rPr>
              <a:t>22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conducted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assessment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101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sexually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TGNB </a:t>
            </a:r>
            <a:r>
              <a:rPr sz="2000" dirty="0">
                <a:latin typeface="Arial"/>
                <a:cs typeface="Arial"/>
              </a:rPr>
              <a:t>youth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14-</a:t>
            </a:r>
            <a:r>
              <a:rPr sz="2000" dirty="0">
                <a:latin typeface="Arial"/>
                <a:cs typeface="Arial"/>
              </a:rPr>
              <a:t>27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evaluate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potential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barriers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prevention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by </a:t>
            </a:r>
            <a:r>
              <a:rPr sz="2000" dirty="0">
                <a:latin typeface="Arial"/>
                <a:cs typeface="Arial"/>
              </a:rPr>
              <a:t>querying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U's: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C503D"/>
                </a:solidFill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nemployed,</a:t>
            </a:r>
            <a:r>
              <a:rPr sz="2000" dirty="0">
                <a:latin typeface="Arial"/>
                <a:cs typeface="Arial"/>
              </a:rPr>
              <a:t>	2)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C503D"/>
                </a:solidFill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ninsured/</a:t>
            </a:r>
            <a:r>
              <a:rPr sz="2000" spc="-10" dirty="0">
                <a:solidFill>
                  <a:srgbClr val="CC503D"/>
                </a:solidFill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nderinsured,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3) </a:t>
            </a:r>
            <a:r>
              <a:rPr sz="2000" dirty="0">
                <a:solidFill>
                  <a:srgbClr val="CC503D"/>
                </a:solidFill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nstable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housing,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4)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substance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503D"/>
                </a:solidFill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disorder.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700">
              <a:latin typeface="Arial"/>
              <a:cs typeface="Arial"/>
            </a:endParaRPr>
          </a:p>
          <a:p>
            <a:pPr marL="184150" marR="234950" indent="-171450">
              <a:lnSpc>
                <a:spcPct val="100000"/>
              </a:lnSpc>
              <a:spcBef>
                <a:spcPts val="5"/>
              </a:spcBef>
              <a:buClr>
                <a:srgbClr val="C9126A"/>
              </a:buClr>
              <a:buChar char="•"/>
              <a:tabLst>
                <a:tab pos="18415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assessment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also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questioned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medical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gender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affirmation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HIV/STI prevention.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obtained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knowledge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gaps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affect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risk.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84150" marR="84455" indent="-171450">
              <a:lnSpc>
                <a:spcPct val="100000"/>
              </a:lnSpc>
              <a:buClr>
                <a:srgbClr val="C9126A"/>
              </a:buClr>
              <a:buChar char="•"/>
              <a:tabLst>
                <a:tab pos="184150" algn="l"/>
              </a:tabLst>
            </a:pPr>
            <a:r>
              <a:rPr sz="2000" dirty="0">
                <a:latin typeface="Arial"/>
                <a:cs typeface="Arial"/>
              </a:rPr>
              <a:t>Based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implemented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research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tool,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C503D"/>
                </a:solidFill>
                <a:latin typeface="Arial"/>
                <a:cs typeface="Arial"/>
              </a:rPr>
              <a:t>ARTISTA</a:t>
            </a:r>
            <a:r>
              <a:rPr sz="2000" spc="-30" dirty="0">
                <a:solidFill>
                  <a:srgbClr val="CC503D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(Assess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Transmitted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Infections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Sexually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Transgender </a:t>
            </a:r>
            <a:r>
              <a:rPr sz="2000" dirty="0">
                <a:latin typeface="Arial"/>
                <a:cs typeface="Arial"/>
              </a:rPr>
              <a:t>Adolescents)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improve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gaps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understanding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HIV/STI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TGNB </a:t>
            </a:r>
            <a:r>
              <a:rPr sz="2000" spc="-10" dirty="0">
                <a:latin typeface="Arial"/>
                <a:cs typeface="Arial"/>
              </a:rPr>
              <a:t>youth.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8511" y="549656"/>
            <a:ext cx="1979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80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894" y="842010"/>
            <a:ext cx="1944370" cy="5162550"/>
            <a:chOff x="1088894" y="842010"/>
            <a:chExt cx="1944370" cy="5162550"/>
          </a:xfrm>
        </p:grpSpPr>
        <p:sp>
          <p:nvSpPr>
            <p:cNvPr id="3" name="object 3"/>
            <p:cNvSpPr/>
            <p:nvPr/>
          </p:nvSpPr>
          <p:spPr>
            <a:xfrm>
              <a:off x="1127760" y="4397156"/>
              <a:ext cx="1901189" cy="1607820"/>
            </a:xfrm>
            <a:custGeom>
              <a:avLst/>
              <a:gdLst/>
              <a:ahLst/>
              <a:cxnLst/>
              <a:rect l="l" t="t" r="r" b="b"/>
              <a:pathLst>
                <a:path w="1901189" h="1607820">
                  <a:moveTo>
                    <a:pt x="1775227" y="0"/>
                  </a:moveTo>
                  <a:lnTo>
                    <a:pt x="1713855" y="6941"/>
                  </a:lnTo>
                  <a:lnTo>
                    <a:pt x="1635760" y="22697"/>
                  </a:lnTo>
                  <a:lnTo>
                    <a:pt x="0" y="386679"/>
                  </a:lnTo>
                  <a:lnTo>
                    <a:pt x="3606" y="1607403"/>
                  </a:lnTo>
                  <a:lnTo>
                    <a:pt x="1901189" y="1607403"/>
                  </a:lnTo>
                  <a:lnTo>
                    <a:pt x="1901189" y="130266"/>
                  </a:lnTo>
                  <a:lnTo>
                    <a:pt x="1899312" y="89264"/>
                  </a:lnTo>
                  <a:lnTo>
                    <a:pt x="1878452" y="29704"/>
                  </a:lnTo>
                  <a:lnTo>
                    <a:pt x="1821821" y="1636"/>
                  </a:lnTo>
                  <a:lnTo>
                    <a:pt x="1775227" y="0"/>
                  </a:lnTo>
                  <a:close/>
                </a:path>
              </a:pathLst>
            </a:custGeom>
            <a:solidFill>
              <a:srgbClr val="00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3383" y="2167890"/>
              <a:ext cx="1895475" cy="2522220"/>
            </a:xfrm>
            <a:custGeom>
              <a:avLst/>
              <a:gdLst/>
              <a:ahLst/>
              <a:cxnLst/>
              <a:rect l="l" t="t" r="r" b="b"/>
              <a:pathLst>
                <a:path w="1895475" h="2522220">
                  <a:moveTo>
                    <a:pt x="10693" y="0"/>
                  </a:moveTo>
                  <a:lnTo>
                    <a:pt x="343" y="762253"/>
                  </a:lnTo>
                  <a:lnTo>
                    <a:pt x="764" y="957584"/>
                  </a:lnTo>
                  <a:lnTo>
                    <a:pt x="0" y="1640890"/>
                  </a:lnTo>
                  <a:lnTo>
                    <a:pt x="2255" y="2190030"/>
                  </a:lnTo>
                  <a:lnTo>
                    <a:pt x="4439" y="2431937"/>
                  </a:lnTo>
                  <a:lnTo>
                    <a:pt x="5867" y="2522220"/>
                  </a:lnTo>
                  <a:lnTo>
                    <a:pt x="1805965" y="2125217"/>
                  </a:lnTo>
                  <a:lnTo>
                    <a:pt x="1851701" y="2105765"/>
                  </a:lnTo>
                  <a:lnTo>
                    <a:pt x="1878768" y="2080085"/>
                  </a:lnTo>
                  <a:lnTo>
                    <a:pt x="1891690" y="2049190"/>
                  </a:lnTo>
                  <a:lnTo>
                    <a:pt x="1894992" y="2014092"/>
                  </a:lnTo>
                  <a:lnTo>
                    <a:pt x="1894992" y="514476"/>
                  </a:lnTo>
                  <a:lnTo>
                    <a:pt x="1892030" y="481095"/>
                  </a:lnTo>
                  <a:lnTo>
                    <a:pt x="1879673" y="454024"/>
                  </a:lnTo>
                  <a:lnTo>
                    <a:pt x="1852719" y="432573"/>
                  </a:lnTo>
                  <a:lnTo>
                    <a:pt x="1805965" y="416051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B6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8894" y="842010"/>
              <a:ext cx="1944370" cy="1686560"/>
            </a:xfrm>
            <a:custGeom>
              <a:avLst/>
              <a:gdLst/>
              <a:ahLst/>
              <a:cxnLst/>
              <a:rect l="l" t="t" r="r" b="b"/>
              <a:pathLst>
                <a:path w="1944370" h="1686560">
                  <a:moveTo>
                    <a:pt x="1939420" y="0"/>
                  </a:moveTo>
                  <a:lnTo>
                    <a:pt x="3" y="16636"/>
                  </a:lnTo>
                  <a:lnTo>
                    <a:pt x="0" y="65576"/>
                  </a:lnTo>
                  <a:lnTo>
                    <a:pt x="748" y="164148"/>
                  </a:lnTo>
                  <a:lnTo>
                    <a:pt x="2353" y="263505"/>
                  </a:lnTo>
                  <a:lnTo>
                    <a:pt x="4633" y="363483"/>
                  </a:lnTo>
                  <a:lnTo>
                    <a:pt x="19866" y="866887"/>
                  </a:lnTo>
                  <a:lnTo>
                    <a:pt x="22417" y="967113"/>
                  </a:lnTo>
                  <a:lnTo>
                    <a:pt x="24383" y="1066801"/>
                  </a:lnTo>
                  <a:lnTo>
                    <a:pt x="25582" y="1165787"/>
                  </a:lnTo>
                  <a:lnTo>
                    <a:pt x="25838" y="1214964"/>
                  </a:lnTo>
                  <a:lnTo>
                    <a:pt x="25834" y="1263903"/>
                  </a:lnTo>
                  <a:lnTo>
                    <a:pt x="1804165" y="1679193"/>
                  </a:lnTo>
                  <a:lnTo>
                    <a:pt x="1857328" y="1686251"/>
                  </a:lnTo>
                  <a:lnTo>
                    <a:pt x="1894405" y="1681042"/>
                  </a:lnTo>
                  <a:lnTo>
                    <a:pt x="1918274" y="1662096"/>
                  </a:lnTo>
                  <a:lnTo>
                    <a:pt x="1937903" y="1577108"/>
                  </a:lnTo>
                  <a:lnTo>
                    <a:pt x="1941145" y="1437403"/>
                  </a:lnTo>
                  <a:lnTo>
                    <a:pt x="1942396" y="1358528"/>
                  </a:lnTo>
                  <a:lnTo>
                    <a:pt x="1943495" y="1226892"/>
                  </a:lnTo>
                  <a:lnTo>
                    <a:pt x="1943790" y="1031225"/>
                  </a:lnTo>
                  <a:lnTo>
                    <a:pt x="1939543" y="103104"/>
                  </a:lnTo>
                  <a:lnTo>
                    <a:pt x="1939420" y="0"/>
                  </a:lnTo>
                  <a:close/>
                </a:path>
              </a:pathLst>
            </a:custGeom>
            <a:solidFill>
              <a:srgbClr val="569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004" y="1088136"/>
              <a:ext cx="1771650" cy="44196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5793" y="5968746"/>
            <a:ext cx="1412748" cy="47396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08554" y="2151126"/>
            <a:ext cx="5523865" cy="2736850"/>
            <a:chOff x="2908554" y="2151126"/>
            <a:chExt cx="5523865" cy="2736850"/>
          </a:xfrm>
        </p:grpSpPr>
        <p:sp>
          <p:nvSpPr>
            <p:cNvPr id="9" name="object 9"/>
            <p:cNvSpPr/>
            <p:nvPr/>
          </p:nvSpPr>
          <p:spPr>
            <a:xfrm>
              <a:off x="2908554" y="2151126"/>
              <a:ext cx="5523865" cy="2736850"/>
            </a:xfrm>
            <a:custGeom>
              <a:avLst/>
              <a:gdLst/>
              <a:ahLst/>
              <a:cxnLst/>
              <a:rect l="l" t="t" r="r" b="b"/>
              <a:pathLst>
                <a:path w="5523865" h="2736850">
                  <a:moveTo>
                    <a:pt x="5523738" y="0"/>
                  </a:moveTo>
                  <a:lnTo>
                    <a:pt x="0" y="0"/>
                  </a:lnTo>
                  <a:lnTo>
                    <a:pt x="0" y="2736342"/>
                  </a:lnTo>
                  <a:lnTo>
                    <a:pt x="5523738" y="2736342"/>
                  </a:lnTo>
                  <a:lnTo>
                    <a:pt x="55237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70296" y="2164842"/>
              <a:ext cx="970280" cy="1257300"/>
            </a:xfrm>
            <a:custGeom>
              <a:avLst/>
              <a:gdLst/>
              <a:ahLst/>
              <a:cxnLst/>
              <a:rect l="l" t="t" r="r" b="b"/>
              <a:pathLst>
                <a:path w="970279" h="1257300">
                  <a:moveTo>
                    <a:pt x="0" y="0"/>
                  </a:moveTo>
                  <a:lnTo>
                    <a:pt x="0" y="1257173"/>
                  </a:lnTo>
                  <a:lnTo>
                    <a:pt x="970026" y="457327"/>
                  </a:lnTo>
                  <a:lnTo>
                    <a:pt x="938212" y="420237"/>
                  </a:lnTo>
                  <a:lnTo>
                    <a:pt x="905121" y="384555"/>
                  </a:lnTo>
                  <a:lnTo>
                    <a:pt x="870800" y="350301"/>
                  </a:lnTo>
                  <a:lnTo>
                    <a:pt x="835298" y="317499"/>
                  </a:lnTo>
                  <a:lnTo>
                    <a:pt x="798663" y="286172"/>
                  </a:lnTo>
                  <a:lnTo>
                    <a:pt x="760941" y="256341"/>
                  </a:lnTo>
                  <a:lnTo>
                    <a:pt x="722182" y="228030"/>
                  </a:lnTo>
                  <a:lnTo>
                    <a:pt x="682434" y="201260"/>
                  </a:lnTo>
                  <a:lnTo>
                    <a:pt x="641743" y="176054"/>
                  </a:lnTo>
                  <a:lnTo>
                    <a:pt x="600158" y="152435"/>
                  </a:lnTo>
                  <a:lnTo>
                    <a:pt x="557727" y="130425"/>
                  </a:lnTo>
                  <a:lnTo>
                    <a:pt x="514498" y="110047"/>
                  </a:lnTo>
                  <a:lnTo>
                    <a:pt x="470519" y="91322"/>
                  </a:lnTo>
                  <a:lnTo>
                    <a:pt x="425837" y="74274"/>
                  </a:lnTo>
                  <a:lnTo>
                    <a:pt x="380501" y="58926"/>
                  </a:lnTo>
                  <a:lnTo>
                    <a:pt x="334558" y="45298"/>
                  </a:lnTo>
                  <a:lnTo>
                    <a:pt x="288057" y="33415"/>
                  </a:lnTo>
                  <a:lnTo>
                    <a:pt x="241044" y="23299"/>
                  </a:lnTo>
                  <a:lnTo>
                    <a:pt x="193569" y="14971"/>
                  </a:lnTo>
                  <a:lnTo>
                    <a:pt x="145680" y="8455"/>
                  </a:lnTo>
                  <a:lnTo>
                    <a:pt x="97423" y="3772"/>
                  </a:lnTo>
                  <a:lnTo>
                    <a:pt x="48847" y="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0296" y="2164842"/>
              <a:ext cx="970280" cy="1257300"/>
            </a:xfrm>
            <a:custGeom>
              <a:avLst/>
              <a:gdLst/>
              <a:ahLst/>
              <a:cxnLst/>
              <a:rect l="l" t="t" r="r" b="b"/>
              <a:pathLst>
                <a:path w="970279" h="1257300">
                  <a:moveTo>
                    <a:pt x="0" y="0"/>
                  </a:moveTo>
                  <a:lnTo>
                    <a:pt x="48847" y="946"/>
                  </a:lnTo>
                  <a:lnTo>
                    <a:pt x="97423" y="3772"/>
                  </a:lnTo>
                  <a:lnTo>
                    <a:pt x="145680" y="8455"/>
                  </a:lnTo>
                  <a:lnTo>
                    <a:pt x="193569" y="14971"/>
                  </a:lnTo>
                  <a:lnTo>
                    <a:pt x="241044" y="23299"/>
                  </a:lnTo>
                  <a:lnTo>
                    <a:pt x="288057" y="33415"/>
                  </a:lnTo>
                  <a:lnTo>
                    <a:pt x="334558" y="45298"/>
                  </a:lnTo>
                  <a:lnTo>
                    <a:pt x="380501" y="58926"/>
                  </a:lnTo>
                  <a:lnTo>
                    <a:pt x="425837" y="74274"/>
                  </a:lnTo>
                  <a:lnTo>
                    <a:pt x="470519" y="91322"/>
                  </a:lnTo>
                  <a:lnTo>
                    <a:pt x="514498" y="110047"/>
                  </a:lnTo>
                  <a:lnTo>
                    <a:pt x="557727" y="130425"/>
                  </a:lnTo>
                  <a:lnTo>
                    <a:pt x="600158" y="152435"/>
                  </a:lnTo>
                  <a:lnTo>
                    <a:pt x="641743" y="176054"/>
                  </a:lnTo>
                  <a:lnTo>
                    <a:pt x="682434" y="201260"/>
                  </a:lnTo>
                  <a:lnTo>
                    <a:pt x="722182" y="228030"/>
                  </a:lnTo>
                  <a:lnTo>
                    <a:pt x="760941" y="256341"/>
                  </a:lnTo>
                  <a:lnTo>
                    <a:pt x="798663" y="286172"/>
                  </a:lnTo>
                  <a:lnTo>
                    <a:pt x="835298" y="317499"/>
                  </a:lnTo>
                  <a:lnTo>
                    <a:pt x="870800" y="350301"/>
                  </a:lnTo>
                  <a:lnTo>
                    <a:pt x="905121" y="384555"/>
                  </a:lnTo>
                  <a:lnTo>
                    <a:pt x="938212" y="420237"/>
                  </a:lnTo>
                  <a:lnTo>
                    <a:pt x="970026" y="457327"/>
                  </a:lnTo>
                  <a:lnTo>
                    <a:pt x="0" y="125717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70296" y="2622169"/>
              <a:ext cx="1212850" cy="800100"/>
            </a:xfrm>
            <a:custGeom>
              <a:avLst/>
              <a:gdLst/>
              <a:ahLst/>
              <a:cxnLst/>
              <a:rect l="l" t="t" r="r" b="b"/>
              <a:pathLst>
                <a:path w="1212850" h="800100">
                  <a:moveTo>
                    <a:pt x="970026" y="0"/>
                  </a:moveTo>
                  <a:lnTo>
                    <a:pt x="0" y="799846"/>
                  </a:lnTo>
                  <a:lnTo>
                    <a:pt x="1212342" y="466725"/>
                  </a:lnTo>
                  <a:lnTo>
                    <a:pt x="1198677" y="420408"/>
                  </a:lnTo>
                  <a:lnTo>
                    <a:pt x="1183262" y="374729"/>
                  </a:lnTo>
                  <a:lnTo>
                    <a:pt x="1166123" y="329735"/>
                  </a:lnTo>
                  <a:lnTo>
                    <a:pt x="1147286" y="285473"/>
                  </a:lnTo>
                  <a:lnTo>
                    <a:pt x="1126775" y="241987"/>
                  </a:lnTo>
                  <a:lnTo>
                    <a:pt x="1104618" y="199326"/>
                  </a:lnTo>
                  <a:lnTo>
                    <a:pt x="1080839" y="157535"/>
                  </a:lnTo>
                  <a:lnTo>
                    <a:pt x="1055465" y="116660"/>
                  </a:lnTo>
                  <a:lnTo>
                    <a:pt x="1028520" y="76749"/>
                  </a:lnTo>
                  <a:lnTo>
                    <a:pt x="1000032" y="37846"/>
                  </a:lnTo>
                  <a:lnTo>
                    <a:pt x="97002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0296" y="2622169"/>
              <a:ext cx="1212850" cy="800100"/>
            </a:xfrm>
            <a:custGeom>
              <a:avLst/>
              <a:gdLst/>
              <a:ahLst/>
              <a:cxnLst/>
              <a:rect l="l" t="t" r="r" b="b"/>
              <a:pathLst>
                <a:path w="1212850" h="800100">
                  <a:moveTo>
                    <a:pt x="970026" y="0"/>
                  </a:moveTo>
                  <a:lnTo>
                    <a:pt x="1000032" y="37846"/>
                  </a:lnTo>
                  <a:lnTo>
                    <a:pt x="1028520" y="76749"/>
                  </a:lnTo>
                  <a:lnTo>
                    <a:pt x="1055465" y="116660"/>
                  </a:lnTo>
                  <a:lnTo>
                    <a:pt x="1080839" y="157535"/>
                  </a:lnTo>
                  <a:lnTo>
                    <a:pt x="1104618" y="199326"/>
                  </a:lnTo>
                  <a:lnTo>
                    <a:pt x="1126775" y="241987"/>
                  </a:lnTo>
                  <a:lnTo>
                    <a:pt x="1147286" y="285473"/>
                  </a:lnTo>
                  <a:lnTo>
                    <a:pt x="1166123" y="329735"/>
                  </a:lnTo>
                  <a:lnTo>
                    <a:pt x="1183262" y="374729"/>
                  </a:lnTo>
                  <a:lnTo>
                    <a:pt x="1198677" y="420408"/>
                  </a:lnTo>
                  <a:lnTo>
                    <a:pt x="1212342" y="466725"/>
                  </a:lnTo>
                  <a:lnTo>
                    <a:pt x="0" y="799846"/>
                  </a:lnTo>
                  <a:lnTo>
                    <a:pt x="97002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70296" y="3088894"/>
              <a:ext cx="1257300" cy="477520"/>
            </a:xfrm>
            <a:custGeom>
              <a:avLst/>
              <a:gdLst/>
              <a:ahLst/>
              <a:cxnLst/>
              <a:rect l="l" t="t" r="r" b="b"/>
              <a:pathLst>
                <a:path w="1257300" h="477520">
                  <a:moveTo>
                    <a:pt x="1212341" y="0"/>
                  </a:moveTo>
                  <a:lnTo>
                    <a:pt x="0" y="333121"/>
                  </a:lnTo>
                  <a:lnTo>
                    <a:pt x="1249044" y="477393"/>
                  </a:lnTo>
                  <a:lnTo>
                    <a:pt x="1253644" y="429334"/>
                  </a:lnTo>
                  <a:lnTo>
                    <a:pt x="1256395" y="381207"/>
                  </a:lnTo>
                  <a:lnTo>
                    <a:pt x="1257303" y="333062"/>
                  </a:lnTo>
                  <a:lnTo>
                    <a:pt x="1256370" y="284954"/>
                  </a:lnTo>
                  <a:lnTo>
                    <a:pt x="1253601" y="236934"/>
                  </a:lnTo>
                  <a:lnTo>
                    <a:pt x="1248999" y="189055"/>
                  </a:lnTo>
                  <a:lnTo>
                    <a:pt x="1242568" y="141369"/>
                  </a:lnTo>
                  <a:lnTo>
                    <a:pt x="1234312" y="93930"/>
                  </a:lnTo>
                  <a:lnTo>
                    <a:pt x="1224236" y="46789"/>
                  </a:lnTo>
                  <a:lnTo>
                    <a:pt x="121234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0296" y="3088894"/>
              <a:ext cx="1257300" cy="477520"/>
            </a:xfrm>
            <a:custGeom>
              <a:avLst/>
              <a:gdLst/>
              <a:ahLst/>
              <a:cxnLst/>
              <a:rect l="l" t="t" r="r" b="b"/>
              <a:pathLst>
                <a:path w="1257300" h="477520">
                  <a:moveTo>
                    <a:pt x="1212341" y="0"/>
                  </a:moveTo>
                  <a:lnTo>
                    <a:pt x="1224236" y="46789"/>
                  </a:lnTo>
                  <a:lnTo>
                    <a:pt x="1234312" y="93930"/>
                  </a:lnTo>
                  <a:lnTo>
                    <a:pt x="1242568" y="141369"/>
                  </a:lnTo>
                  <a:lnTo>
                    <a:pt x="1248999" y="189055"/>
                  </a:lnTo>
                  <a:lnTo>
                    <a:pt x="1253601" y="236934"/>
                  </a:lnTo>
                  <a:lnTo>
                    <a:pt x="1256370" y="284954"/>
                  </a:lnTo>
                  <a:lnTo>
                    <a:pt x="1257303" y="333062"/>
                  </a:lnTo>
                  <a:lnTo>
                    <a:pt x="1256395" y="381207"/>
                  </a:lnTo>
                  <a:lnTo>
                    <a:pt x="1253644" y="429334"/>
                  </a:lnTo>
                  <a:lnTo>
                    <a:pt x="1249044" y="477393"/>
                  </a:lnTo>
                  <a:lnTo>
                    <a:pt x="0" y="333121"/>
                  </a:lnTo>
                  <a:lnTo>
                    <a:pt x="121234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2968" y="2164842"/>
              <a:ext cx="2506980" cy="2515235"/>
            </a:xfrm>
            <a:custGeom>
              <a:avLst/>
              <a:gdLst/>
              <a:ahLst/>
              <a:cxnLst/>
              <a:rect l="l" t="t" r="r" b="b"/>
              <a:pathLst>
                <a:path w="2506979" h="2515235">
                  <a:moveTo>
                    <a:pt x="1257327" y="0"/>
                  </a:moveTo>
                  <a:lnTo>
                    <a:pt x="1208413" y="938"/>
                  </a:lnTo>
                  <a:lnTo>
                    <a:pt x="1159937" y="3732"/>
                  </a:lnTo>
                  <a:lnTo>
                    <a:pt x="1111934" y="8349"/>
                  </a:lnTo>
                  <a:lnTo>
                    <a:pt x="1064441" y="14757"/>
                  </a:lnTo>
                  <a:lnTo>
                    <a:pt x="1017495" y="22922"/>
                  </a:lnTo>
                  <a:lnTo>
                    <a:pt x="971133" y="32811"/>
                  </a:lnTo>
                  <a:lnTo>
                    <a:pt x="925391" y="44393"/>
                  </a:lnTo>
                  <a:lnTo>
                    <a:pt x="880306" y="57635"/>
                  </a:lnTo>
                  <a:lnTo>
                    <a:pt x="835914" y="72503"/>
                  </a:lnTo>
                  <a:lnTo>
                    <a:pt x="792252" y="88966"/>
                  </a:lnTo>
                  <a:lnTo>
                    <a:pt x="749357" y="106990"/>
                  </a:lnTo>
                  <a:lnTo>
                    <a:pt x="707266" y="126543"/>
                  </a:lnTo>
                  <a:lnTo>
                    <a:pt x="666015" y="147592"/>
                  </a:lnTo>
                  <a:lnTo>
                    <a:pt x="625640" y="170105"/>
                  </a:lnTo>
                  <a:lnTo>
                    <a:pt x="586179" y="194049"/>
                  </a:lnTo>
                  <a:lnTo>
                    <a:pt x="547668" y="219391"/>
                  </a:lnTo>
                  <a:lnTo>
                    <a:pt x="510143" y="246098"/>
                  </a:lnTo>
                  <a:lnTo>
                    <a:pt x="473642" y="274138"/>
                  </a:lnTo>
                  <a:lnTo>
                    <a:pt x="438201" y="303479"/>
                  </a:lnTo>
                  <a:lnTo>
                    <a:pt x="403856" y="334087"/>
                  </a:lnTo>
                  <a:lnTo>
                    <a:pt x="370644" y="365930"/>
                  </a:lnTo>
                  <a:lnTo>
                    <a:pt x="338603" y="398975"/>
                  </a:lnTo>
                  <a:lnTo>
                    <a:pt x="307768" y="433190"/>
                  </a:lnTo>
                  <a:lnTo>
                    <a:pt x="278176" y="468542"/>
                  </a:lnTo>
                  <a:lnTo>
                    <a:pt x="249865" y="504997"/>
                  </a:lnTo>
                  <a:lnTo>
                    <a:pt x="222869" y="542525"/>
                  </a:lnTo>
                  <a:lnTo>
                    <a:pt x="197227" y="581091"/>
                  </a:lnTo>
                  <a:lnTo>
                    <a:pt x="172975" y="620663"/>
                  </a:lnTo>
                  <a:lnTo>
                    <a:pt x="150149" y="661209"/>
                  </a:lnTo>
                  <a:lnTo>
                    <a:pt x="128786" y="702696"/>
                  </a:lnTo>
                  <a:lnTo>
                    <a:pt x="108923" y="745091"/>
                  </a:lnTo>
                  <a:lnTo>
                    <a:pt x="90597" y="788362"/>
                  </a:lnTo>
                  <a:lnTo>
                    <a:pt x="73843" y="832475"/>
                  </a:lnTo>
                  <a:lnTo>
                    <a:pt x="58699" y="877399"/>
                  </a:lnTo>
                  <a:lnTo>
                    <a:pt x="45202" y="923100"/>
                  </a:lnTo>
                  <a:lnTo>
                    <a:pt x="33388" y="969547"/>
                  </a:lnTo>
                  <a:lnTo>
                    <a:pt x="23293" y="1016705"/>
                  </a:lnTo>
                  <a:lnTo>
                    <a:pt x="14954" y="1064543"/>
                  </a:lnTo>
                  <a:lnTo>
                    <a:pt x="8409" y="1113027"/>
                  </a:lnTo>
                  <a:lnTo>
                    <a:pt x="3780" y="1161044"/>
                  </a:lnTo>
                  <a:lnTo>
                    <a:pt x="987" y="1208810"/>
                  </a:lnTo>
                  <a:lnTo>
                    <a:pt x="0" y="1256289"/>
                  </a:lnTo>
                  <a:lnTo>
                    <a:pt x="790" y="1303445"/>
                  </a:lnTo>
                  <a:lnTo>
                    <a:pt x="3330" y="1350242"/>
                  </a:lnTo>
                  <a:lnTo>
                    <a:pt x="7590" y="1396645"/>
                  </a:lnTo>
                  <a:lnTo>
                    <a:pt x="13542" y="1442616"/>
                  </a:lnTo>
                  <a:lnTo>
                    <a:pt x="21157" y="1488120"/>
                  </a:lnTo>
                  <a:lnTo>
                    <a:pt x="30407" y="1533120"/>
                  </a:lnTo>
                  <a:lnTo>
                    <a:pt x="41263" y="1577582"/>
                  </a:lnTo>
                  <a:lnTo>
                    <a:pt x="53696" y="1621468"/>
                  </a:lnTo>
                  <a:lnTo>
                    <a:pt x="67679" y="1664742"/>
                  </a:lnTo>
                  <a:lnTo>
                    <a:pt x="83181" y="1707369"/>
                  </a:lnTo>
                  <a:lnTo>
                    <a:pt x="100175" y="1749313"/>
                  </a:lnTo>
                  <a:lnTo>
                    <a:pt x="118631" y="1790537"/>
                  </a:lnTo>
                  <a:lnTo>
                    <a:pt x="138523" y="1831005"/>
                  </a:lnTo>
                  <a:lnTo>
                    <a:pt x="159819" y="1870681"/>
                  </a:lnTo>
                  <a:lnTo>
                    <a:pt x="182493" y="1909530"/>
                  </a:lnTo>
                  <a:lnTo>
                    <a:pt x="206515" y="1947515"/>
                  </a:lnTo>
                  <a:lnTo>
                    <a:pt x="231858" y="1984600"/>
                  </a:lnTo>
                  <a:lnTo>
                    <a:pt x="258491" y="2020748"/>
                  </a:lnTo>
                  <a:lnTo>
                    <a:pt x="286387" y="2055925"/>
                  </a:lnTo>
                  <a:lnTo>
                    <a:pt x="315517" y="2090094"/>
                  </a:lnTo>
                  <a:lnTo>
                    <a:pt x="345852" y="2123218"/>
                  </a:lnTo>
                  <a:lnTo>
                    <a:pt x="377364" y="2155262"/>
                  </a:lnTo>
                  <a:lnTo>
                    <a:pt x="410025" y="2186190"/>
                  </a:lnTo>
                  <a:lnTo>
                    <a:pt x="443804" y="2215966"/>
                  </a:lnTo>
                  <a:lnTo>
                    <a:pt x="478675" y="2244553"/>
                  </a:lnTo>
                  <a:lnTo>
                    <a:pt x="514608" y="2271915"/>
                  </a:lnTo>
                  <a:lnTo>
                    <a:pt x="551574" y="2298017"/>
                  </a:lnTo>
                  <a:lnTo>
                    <a:pt x="589546" y="2322822"/>
                  </a:lnTo>
                  <a:lnTo>
                    <a:pt x="628494" y="2346295"/>
                  </a:lnTo>
                  <a:lnTo>
                    <a:pt x="668390" y="2368398"/>
                  </a:lnTo>
                  <a:lnTo>
                    <a:pt x="709205" y="2389097"/>
                  </a:lnTo>
                  <a:lnTo>
                    <a:pt x="750911" y="2408355"/>
                  </a:lnTo>
                  <a:lnTo>
                    <a:pt x="793478" y="2426136"/>
                  </a:lnTo>
                  <a:lnTo>
                    <a:pt x="836879" y="2442404"/>
                  </a:lnTo>
                  <a:lnTo>
                    <a:pt x="881085" y="2457123"/>
                  </a:lnTo>
                  <a:lnTo>
                    <a:pt x="926066" y="2470256"/>
                  </a:lnTo>
                  <a:lnTo>
                    <a:pt x="971795" y="2481769"/>
                  </a:lnTo>
                  <a:lnTo>
                    <a:pt x="1018243" y="2491624"/>
                  </a:lnTo>
                  <a:lnTo>
                    <a:pt x="1065382" y="2499785"/>
                  </a:lnTo>
                  <a:lnTo>
                    <a:pt x="1113182" y="2506217"/>
                  </a:lnTo>
                  <a:lnTo>
                    <a:pt x="1161198" y="2510846"/>
                  </a:lnTo>
                  <a:lnTo>
                    <a:pt x="1208964" y="2513640"/>
                  </a:lnTo>
                  <a:lnTo>
                    <a:pt x="1256443" y="2514627"/>
                  </a:lnTo>
                  <a:lnTo>
                    <a:pt x="1303599" y="2513836"/>
                  </a:lnTo>
                  <a:lnTo>
                    <a:pt x="1350397" y="2511296"/>
                  </a:lnTo>
                  <a:lnTo>
                    <a:pt x="1396799" y="2507036"/>
                  </a:lnTo>
                  <a:lnTo>
                    <a:pt x="1442770" y="2501084"/>
                  </a:lnTo>
                  <a:lnTo>
                    <a:pt x="1488274" y="2493469"/>
                  </a:lnTo>
                  <a:lnTo>
                    <a:pt x="1533274" y="2484219"/>
                  </a:lnTo>
                  <a:lnTo>
                    <a:pt x="1577736" y="2473363"/>
                  </a:lnTo>
                  <a:lnTo>
                    <a:pt x="1621622" y="2460930"/>
                  </a:lnTo>
                  <a:lnTo>
                    <a:pt x="1664896" y="2446948"/>
                  </a:lnTo>
                  <a:lnTo>
                    <a:pt x="1707523" y="2431445"/>
                  </a:lnTo>
                  <a:lnTo>
                    <a:pt x="1749467" y="2414452"/>
                  </a:lnTo>
                  <a:lnTo>
                    <a:pt x="1790691" y="2395995"/>
                  </a:lnTo>
                  <a:lnTo>
                    <a:pt x="1831159" y="2376104"/>
                  </a:lnTo>
                  <a:lnTo>
                    <a:pt x="1870836" y="2354807"/>
                  </a:lnTo>
                  <a:lnTo>
                    <a:pt x="1909684" y="2332133"/>
                  </a:lnTo>
                  <a:lnTo>
                    <a:pt x="1947669" y="2308111"/>
                  </a:lnTo>
                  <a:lnTo>
                    <a:pt x="1984754" y="2282769"/>
                  </a:lnTo>
                  <a:lnTo>
                    <a:pt x="2020903" y="2256135"/>
                  </a:lnTo>
                  <a:lnTo>
                    <a:pt x="2056079" y="2228239"/>
                  </a:lnTo>
                  <a:lnTo>
                    <a:pt x="2090248" y="2199109"/>
                  </a:lnTo>
                  <a:lnTo>
                    <a:pt x="2123372" y="2168774"/>
                  </a:lnTo>
                  <a:lnTo>
                    <a:pt x="2155417" y="2137262"/>
                  </a:lnTo>
                  <a:lnTo>
                    <a:pt x="2186344" y="2104602"/>
                  </a:lnTo>
                  <a:lnTo>
                    <a:pt x="2216120" y="2070822"/>
                  </a:lnTo>
                  <a:lnTo>
                    <a:pt x="2244707" y="2035951"/>
                  </a:lnTo>
                  <a:lnTo>
                    <a:pt x="2272069" y="2000018"/>
                  </a:lnTo>
                  <a:lnTo>
                    <a:pt x="2298171" y="1963052"/>
                  </a:lnTo>
                  <a:lnTo>
                    <a:pt x="2322976" y="1925080"/>
                  </a:lnTo>
                  <a:lnTo>
                    <a:pt x="2346449" y="1886132"/>
                  </a:lnTo>
                  <a:lnTo>
                    <a:pt x="2368552" y="1846236"/>
                  </a:lnTo>
                  <a:lnTo>
                    <a:pt x="2389251" y="1805421"/>
                  </a:lnTo>
                  <a:lnTo>
                    <a:pt x="2408509" y="1763716"/>
                  </a:lnTo>
                  <a:lnTo>
                    <a:pt x="2426290" y="1721148"/>
                  </a:lnTo>
                  <a:lnTo>
                    <a:pt x="2442558" y="1677747"/>
                  </a:lnTo>
                  <a:lnTo>
                    <a:pt x="2457277" y="1633542"/>
                  </a:lnTo>
                  <a:lnTo>
                    <a:pt x="2470410" y="1588560"/>
                  </a:lnTo>
                  <a:lnTo>
                    <a:pt x="2481923" y="1542831"/>
                  </a:lnTo>
                  <a:lnTo>
                    <a:pt x="2491778" y="1496383"/>
                  </a:lnTo>
                  <a:lnTo>
                    <a:pt x="2499939" y="1449244"/>
                  </a:lnTo>
                  <a:lnTo>
                    <a:pt x="2506372" y="1401444"/>
                  </a:lnTo>
                  <a:lnTo>
                    <a:pt x="1257327" y="1257172"/>
                  </a:lnTo>
                  <a:lnTo>
                    <a:pt x="125732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2968" y="2164842"/>
              <a:ext cx="2506980" cy="2515235"/>
            </a:xfrm>
            <a:custGeom>
              <a:avLst/>
              <a:gdLst/>
              <a:ahLst/>
              <a:cxnLst/>
              <a:rect l="l" t="t" r="r" b="b"/>
              <a:pathLst>
                <a:path w="2506979" h="2515235">
                  <a:moveTo>
                    <a:pt x="2506372" y="1401444"/>
                  </a:moveTo>
                  <a:lnTo>
                    <a:pt x="2499939" y="1449244"/>
                  </a:lnTo>
                  <a:lnTo>
                    <a:pt x="2491778" y="1496383"/>
                  </a:lnTo>
                  <a:lnTo>
                    <a:pt x="2481923" y="1542831"/>
                  </a:lnTo>
                  <a:lnTo>
                    <a:pt x="2470410" y="1588560"/>
                  </a:lnTo>
                  <a:lnTo>
                    <a:pt x="2457277" y="1633542"/>
                  </a:lnTo>
                  <a:lnTo>
                    <a:pt x="2442558" y="1677747"/>
                  </a:lnTo>
                  <a:lnTo>
                    <a:pt x="2426290" y="1721148"/>
                  </a:lnTo>
                  <a:lnTo>
                    <a:pt x="2408509" y="1763716"/>
                  </a:lnTo>
                  <a:lnTo>
                    <a:pt x="2389251" y="1805421"/>
                  </a:lnTo>
                  <a:lnTo>
                    <a:pt x="2368552" y="1846236"/>
                  </a:lnTo>
                  <a:lnTo>
                    <a:pt x="2346449" y="1886132"/>
                  </a:lnTo>
                  <a:lnTo>
                    <a:pt x="2322976" y="1925080"/>
                  </a:lnTo>
                  <a:lnTo>
                    <a:pt x="2298171" y="1963052"/>
                  </a:lnTo>
                  <a:lnTo>
                    <a:pt x="2272069" y="2000018"/>
                  </a:lnTo>
                  <a:lnTo>
                    <a:pt x="2244707" y="2035951"/>
                  </a:lnTo>
                  <a:lnTo>
                    <a:pt x="2216120" y="2070822"/>
                  </a:lnTo>
                  <a:lnTo>
                    <a:pt x="2186344" y="2104602"/>
                  </a:lnTo>
                  <a:lnTo>
                    <a:pt x="2155417" y="2137262"/>
                  </a:lnTo>
                  <a:lnTo>
                    <a:pt x="2123372" y="2168774"/>
                  </a:lnTo>
                  <a:lnTo>
                    <a:pt x="2090248" y="2199109"/>
                  </a:lnTo>
                  <a:lnTo>
                    <a:pt x="2056079" y="2228239"/>
                  </a:lnTo>
                  <a:lnTo>
                    <a:pt x="2020903" y="2256135"/>
                  </a:lnTo>
                  <a:lnTo>
                    <a:pt x="1984754" y="2282769"/>
                  </a:lnTo>
                  <a:lnTo>
                    <a:pt x="1947669" y="2308111"/>
                  </a:lnTo>
                  <a:lnTo>
                    <a:pt x="1909684" y="2332133"/>
                  </a:lnTo>
                  <a:lnTo>
                    <a:pt x="1870836" y="2354807"/>
                  </a:lnTo>
                  <a:lnTo>
                    <a:pt x="1831159" y="2376104"/>
                  </a:lnTo>
                  <a:lnTo>
                    <a:pt x="1790691" y="2395995"/>
                  </a:lnTo>
                  <a:lnTo>
                    <a:pt x="1749467" y="2414452"/>
                  </a:lnTo>
                  <a:lnTo>
                    <a:pt x="1707523" y="2431445"/>
                  </a:lnTo>
                  <a:lnTo>
                    <a:pt x="1664896" y="2446948"/>
                  </a:lnTo>
                  <a:lnTo>
                    <a:pt x="1621622" y="2460930"/>
                  </a:lnTo>
                  <a:lnTo>
                    <a:pt x="1577736" y="2473363"/>
                  </a:lnTo>
                  <a:lnTo>
                    <a:pt x="1533274" y="2484219"/>
                  </a:lnTo>
                  <a:lnTo>
                    <a:pt x="1488274" y="2493469"/>
                  </a:lnTo>
                  <a:lnTo>
                    <a:pt x="1442770" y="2501084"/>
                  </a:lnTo>
                  <a:lnTo>
                    <a:pt x="1396799" y="2507036"/>
                  </a:lnTo>
                  <a:lnTo>
                    <a:pt x="1350397" y="2511296"/>
                  </a:lnTo>
                  <a:lnTo>
                    <a:pt x="1303599" y="2513836"/>
                  </a:lnTo>
                  <a:lnTo>
                    <a:pt x="1256443" y="2514627"/>
                  </a:lnTo>
                  <a:lnTo>
                    <a:pt x="1208964" y="2513640"/>
                  </a:lnTo>
                  <a:lnTo>
                    <a:pt x="1161198" y="2510846"/>
                  </a:lnTo>
                  <a:lnTo>
                    <a:pt x="1113182" y="2506217"/>
                  </a:lnTo>
                  <a:lnTo>
                    <a:pt x="1065382" y="2499785"/>
                  </a:lnTo>
                  <a:lnTo>
                    <a:pt x="1018243" y="2491624"/>
                  </a:lnTo>
                  <a:lnTo>
                    <a:pt x="971795" y="2481769"/>
                  </a:lnTo>
                  <a:lnTo>
                    <a:pt x="926066" y="2470256"/>
                  </a:lnTo>
                  <a:lnTo>
                    <a:pt x="881085" y="2457123"/>
                  </a:lnTo>
                  <a:lnTo>
                    <a:pt x="836879" y="2442404"/>
                  </a:lnTo>
                  <a:lnTo>
                    <a:pt x="793478" y="2426136"/>
                  </a:lnTo>
                  <a:lnTo>
                    <a:pt x="750911" y="2408355"/>
                  </a:lnTo>
                  <a:lnTo>
                    <a:pt x="709205" y="2389097"/>
                  </a:lnTo>
                  <a:lnTo>
                    <a:pt x="668390" y="2368398"/>
                  </a:lnTo>
                  <a:lnTo>
                    <a:pt x="628494" y="2346295"/>
                  </a:lnTo>
                  <a:lnTo>
                    <a:pt x="589546" y="2322822"/>
                  </a:lnTo>
                  <a:lnTo>
                    <a:pt x="551574" y="2298017"/>
                  </a:lnTo>
                  <a:lnTo>
                    <a:pt x="514608" y="2271915"/>
                  </a:lnTo>
                  <a:lnTo>
                    <a:pt x="478675" y="2244553"/>
                  </a:lnTo>
                  <a:lnTo>
                    <a:pt x="443804" y="2215966"/>
                  </a:lnTo>
                  <a:lnTo>
                    <a:pt x="410025" y="2186190"/>
                  </a:lnTo>
                  <a:lnTo>
                    <a:pt x="377364" y="2155262"/>
                  </a:lnTo>
                  <a:lnTo>
                    <a:pt x="345852" y="2123218"/>
                  </a:lnTo>
                  <a:lnTo>
                    <a:pt x="315517" y="2090094"/>
                  </a:lnTo>
                  <a:lnTo>
                    <a:pt x="286387" y="2055925"/>
                  </a:lnTo>
                  <a:lnTo>
                    <a:pt x="258491" y="2020748"/>
                  </a:lnTo>
                  <a:lnTo>
                    <a:pt x="231858" y="1984600"/>
                  </a:lnTo>
                  <a:lnTo>
                    <a:pt x="206515" y="1947515"/>
                  </a:lnTo>
                  <a:lnTo>
                    <a:pt x="182493" y="1909530"/>
                  </a:lnTo>
                  <a:lnTo>
                    <a:pt x="159819" y="1870681"/>
                  </a:lnTo>
                  <a:lnTo>
                    <a:pt x="138523" y="1831005"/>
                  </a:lnTo>
                  <a:lnTo>
                    <a:pt x="118631" y="1790537"/>
                  </a:lnTo>
                  <a:lnTo>
                    <a:pt x="100175" y="1749313"/>
                  </a:lnTo>
                  <a:lnTo>
                    <a:pt x="83181" y="1707369"/>
                  </a:lnTo>
                  <a:lnTo>
                    <a:pt x="67679" y="1664742"/>
                  </a:lnTo>
                  <a:lnTo>
                    <a:pt x="53696" y="1621468"/>
                  </a:lnTo>
                  <a:lnTo>
                    <a:pt x="41263" y="1577582"/>
                  </a:lnTo>
                  <a:lnTo>
                    <a:pt x="30407" y="1533120"/>
                  </a:lnTo>
                  <a:lnTo>
                    <a:pt x="21157" y="1488120"/>
                  </a:lnTo>
                  <a:lnTo>
                    <a:pt x="13542" y="1442616"/>
                  </a:lnTo>
                  <a:lnTo>
                    <a:pt x="7590" y="1396645"/>
                  </a:lnTo>
                  <a:lnTo>
                    <a:pt x="3330" y="1350242"/>
                  </a:lnTo>
                  <a:lnTo>
                    <a:pt x="790" y="1303445"/>
                  </a:lnTo>
                  <a:lnTo>
                    <a:pt x="0" y="1256289"/>
                  </a:lnTo>
                  <a:lnTo>
                    <a:pt x="987" y="1208810"/>
                  </a:lnTo>
                  <a:lnTo>
                    <a:pt x="3780" y="1161044"/>
                  </a:lnTo>
                  <a:lnTo>
                    <a:pt x="8409" y="1113027"/>
                  </a:lnTo>
                  <a:lnTo>
                    <a:pt x="14954" y="1064543"/>
                  </a:lnTo>
                  <a:lnTo>
                    <a:pt x="23293" y="1016705"/>
                  </a:lnTo>
                  <a:lnTo>
                    <a:pt x="33388" y="969547"/>
                  </a:lnTo>
                  <a:lnTo>
                    <a:pt x="45202" y="923100"/>
                  </a:lnTo>
                  <a:lnTo>
                    <a:pt x="58699" y="877399"/>
                  </a:lnTo>
                  <a:lnTo>
                    <a:pt x="73843" y="832475"/>
                  </a:lnTo>
                  <a:lnTo>
                    <a:pt x="90597" y="788362"/>
                  </a:lnTo>
                  <a:lnTo>
                    <a:pt x="108923" y="745091"/>
                  </a:lnTo>
                  <a:lnTo>
                    <a:pt x="128786" y="702696"/>
                  </a:lnTo>
                  <a:lnTo>
                    <a:pt x="150149" y="661209"/>
                  </a:lnTo>
                  <a:lnTo>
                    <a:pt x="172975" y="620663"/>
                  </a:lnTo>
                  <a:lnTo>
                    <a:pt x="197227" y="581091"/>
                  </a:lnTo>
                  <a:lnTo>
                    <a:pt x="222869" y="542525"/>
                  </a:lnTo>
                  <a:lnTo>
                    <a:pt x="249865" y="504997"/>
                  </a:lnTo>
                  <a:lnTo>
                    <a:pt x="278176" y="468542"/>
                  </a:lnTo>
                  <a:lnTo>
                    <a:pt x="307768" y="433190"/>
                  </a:lnTo>
                  <a:lnTo>
                    <a:pt x="338603" y="398975"/>
                  </a:lnTo>
                  <a:lnTo>
                    <a:pt x="370644" y="365930"/>
                  </a:lnTo>
                  <a:lnTo>
                    <a:pt x="403856" y="334087"/>
                  </a:lnTo>
                  <a:lnTo>
                    <a:pt x="438201" y="303479"/>
                  </a:lnTo>
                  <a:lnTo>
                    <a:pt x="473642" y="274138"/>
                  </a:lnTo>
                  <a:lnTo>
                    <a:pt x="510143" y="246098"/>
                  </a:lnTo>
                  <a:lnTo>
                    <a:pt x="547668" y="219391"/>
                  </a:lnTo>
                  <a:lnTo>
                    <a:pt x="586179" y="194049"/>
                  </a:lnTo>
                  <a:lnTo>
                    <a:pt x="625640" y="170105"/>
                  </a:lnTo>
                  <a:lnTo>
                    <a:pt x="666015" y="147592"/>
                  </a:lnTo>
                  <a:lnTo>
                    <a:pt x="707266" y="126543"/>
                  </a:lnTo>
                  <a:lnTo>
                    <a:pt x="749357" y="106990"/>
                  </a:lnTo>
                  <a:lnTo>
                    <a:pt x="792252" y="88966"/>
                  </a:lnTo>
                  <a:lnTo>
                    <a:pt x="835914" y="72503"/>
                  </a:lnTo>
                  <a:lnTo>
                    <a:pt x="880306" y="57635"/>
                  </a:lnTo>
                  <a:lnTo>
                    <a:pt x="925391" y="44393"/>
                  </a:lnTo>
                  <a:lnTo>
                    <a:pt x="971133" y="32811"/>
                  </a:lnTo>
                  <a:lnTo>
                    <a:pt x="1017495" y="22922"/>
                  </a:lnTo>
                  <a:lnTo>
                    <a:pt x="1064441" y="14757"/>
                  </a:lnTo>
                  <a:lnTo>
                    <a:pt x="1111934" y="8349"/>
                  </a:lnTo>
                  <a:lnTo>
                    <a:pt x="1159937" y="3732"/>
                  </a:lnTo>
                  <a:lnTo>
                    <a:pt x="1208413" y="938"/>
                  </a:lnTo>
                  <a:lnTo>
                    <a:pt x="1257327" y="0"/>
                  </a:lnTo>
                  <a:lnTo>
                    <a:pt x="1257327" y="1257172"/>
                  </a:lnTo>
                  <a:lnTo>
                    <a:pt x="2506372" y="14014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7669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7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48767" y="48767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7669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48767"/>
                  </a:moveTo>
                  <a:lnTo>
                    <a:pt x="48767" y="48767"/>
                  </a:lnTo>
                  <a:lnTo>
                    <a:pt x="48767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03929" y="4747005"/>
            <a:ext cx="60388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858"/>
                </a:solidFill>
                <a:latin typeface="Calibri"/>
                <a:cs typeface="Calibri"/>
              </a:rPr>
              <a:t>Unemployment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19244" y="4789170"/>
            <a:ext cx="67945" cy="67945"/>
            <a:chOff x="4619244" y="4789170"/>
            <a:chExt cx="67945" cy="67945"/>
          </a:xfrm>
        </p:grpSpPr>
        <p:sp>
          <p:nvSpPr>
            <p:cNvPr id="22" name="object 22"/>
            <p:cNvSpPr/>
            <p:nvPr/>
          </p:nvSpPr>
          <p:spPr>
            <a:xfrm>
              <a:off x="4628769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7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48767" y="48767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28769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48767"/>
                  </a:moveTo>
                  <a:lnTo>
                    <a:pt x="48767" y="48767"/>
                  </a:lnTo>
                  <a:lnTo>
                    <a:pt x="48767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85029" y="4747005"/>
            <a:ext cx="67437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585858"/>
                </a:solidFill>
                <a:latin typeface="Calibri"/>
                <a:cs typeface="Calibri"/>
              </a:rPr>
              <a:t>Unstable</a:t>
            </a:r>
            <a:r>
              <a:rPr sz="7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585858"/>
                </a:solidFill>
                <a:latin typeface="Calibri"/>
                <a:cs typeface="Calibri"/>
              </a:rPr>
              <a:t>Housing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71209" y="4789170"/>
            <a:ext cx="67945" cy="67945"/>
            <a:chOff x="5871209" y="4789170"/>
            <a:chExt cx="67945" cy="67945"/>
          </a:xfrm>
        </p:grpSpPr>
        <p:sp>
          <p:nvSpPr>
            <p:cNvPr id="26" name="object 26"/>
            <p:cNvSpPr/>
            <p:nvPr/>
          </p:nvSpPr>
          <p:spPr>
            <a:xfrm>
              <a:off x="5880734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7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48767" y="48767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80734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48767"/>
                  </a:moveTo>
                  <a:lnTo>
                    <a:pt x="48767" y="48767"/>
                  </a:lnTo>
                  <a:lnTo>
                    <a:pt x="48767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36996" y="4747005"/>
            <a:ext cx="53213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585858"/>
                </a:solidFill>
                <a:latin typeface="Calibri"/>
                <a:cs typeface="Calibri"/>
              </a:rPr>
              <a:t>Underinsured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0681" y="4789170"/>
            <a:ext cx="67945" cy="67945"/>
            <a:chOff x="6980681" y="4789170"/>
            <a:chExt cx="67945" cy="67945"/>
          </a:xfrm>
        </p:grpSpPr>
        <p:sp>
          <p:nvSpPr>
            <p:cNvPr id="30" name="object 30"/>
            <p:cNvSpPr/>
            <p:nvPr/>
          </p:nvSpPr>
          <p:spPr>
            <a:xfrm>
              <a:off x="6990206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48768" y="48767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90206" y="47986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48767"/>
                  </a:moveTo>
                  <a:lnTo>
                    <a:pt x="48768" y="48767"/>
                  </a:lnTo>
                  <a:lnTo>
                    <a:pt x="48768" y="0"/>
                  </a:lnTo>
                  <a:lnTo>
                    <a:pt x="0" y="0"/>
                  </a:lnTo>
                  <a:lnTo>
                    <a:pt x="0" y="487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46721" y="4747005"/>
            <a:ext cx="89789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solidFill>
                  <a:srgbClr val="585858"/>
                </a:solidFill>
                <a:latin typeface="Calibri"/>
                <a:cs typeface="Calibri"/>
              </a:rPr>
              <a:t>Substance</a:t>
            </a:r>
            <a:r>
              <a:rPr sz="7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700" b="1" dirty="0">
                <a:solidFill>
                  <a:srgbClr val="585858"/>
                </a:solidFill>
                <a:latin typeface="Calibri"/>
                <a:cs typeface="Calibri"/>
              </a:rPr>
              <a:t>Use</a:t>
            </a:r>
            <a:r>
              <a:rPr sz="7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700" b="1" spc="-10" dirty="0">
                <a:solidFill>
                  <a:srgbClr val="585858"/>
                </a:solidFill>
                <a:latin typeface="Calibri"/>
                <a:cs typeface="Calibri"/>
              </a:rPr>
              <a:t>Disorder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08935" y="2150745"/>
            <a:ext cx="5523230" cy="2736850"/>
          </a:xfrm>
          <a:custGeom>
            <a:avLst/>
            <a:gdLst/>
            <a:ahLst/>
            <a:cxnLst/>
            <a:rect l="l" t="t" r="r" b="b"/>
            <a:pathLst>
              <a:path w="5523230" h="2736850">
                <a:moveTo>
                  <a:pt x="0" y="2736341"/>
                </a:moveTo>
                <a:lnTo>
                  <a:pt x="5522976" y="2736341"/>
                </a:lnTo>
                <a:lnTo>
                  <a:pt x="5522976" y="0"/>
                </a:lnTo>
                <a:lnTo>
                  <a:pt x="0" y="0"/>
                </a:lnTo>
                <a:lnTo>
                  <a:pt x="0" y="2736341"/>
                </a:lnTo>
                <a:close/>
              </a:path>
            </a:pathLst>
          </a:custGeom>
          <a:ln w="1295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92957" y="1941829"/>
            <a:ext cx="3612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Figure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1: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Assessment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Key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SDOH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 TGNB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Youth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Color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Bronx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4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U’s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4700" y="5524753"/>
            <a:ext cx="180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25" dirty="0">
                <a:latin typeface="Arial"/>
                <a:cs typeface="Arial"/>
              </a:rPr>
              <a:t>26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52385" y="2744723"/>
            <a:ext cx="2029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65100" algn="l"/>
              </a:tabLst>
            </a:pPr>
            <a:r>
              <a:rPr sz="1200" b="1" dirty="0">
                <a:solidFill>
                  <a:srgbClr val="4F81BC"/>
                </a:solidFill>
                <a:latin typeface="Times New Roman"/>
                <a:cs typeface="Times New Roman"/>
              </a:rPr>
              <a:t>23%</a:t>
            </a:r>
            <a:r>
              <a:rPr sz="12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Unemployment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Times New Roman"/>
              <a:buChar char="•"/>
              <a:tabLst>
                <a:tab pos="165100" algn="l"/>
              </a:tabLst>
            </a:pPr>
            <a:r>
              <a:rPr sz="1200" b="1" dirty="0">
                <a:solidFill>
                  <a:srgbClr val="F79546"/>
                </a:solidFill>
                <a:latin typeface="Times New Roman"/>
                <a:cs typeface="Times New Roman"/>
              </a:rPr>
              <a:t>11%</a:t>
            </a:r>
            <a:r>
              <a:rPr sz="1200" b="1" spc="-15" dirty="0">
                <a:solidFill>
                  <a:srgbClr val="F79546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79546"/>
                </a:solidFill>
                <a:latin typeface="Times New Roman"/>
                <a:cs typeface="Times New Roman"/>
              </a:rPr>
              <a:t>Unstable</a:t>
            </a:r>
            <a:r>
              <a:rPr sz="1200" b="1" spc="-15" dirty="0">
                <a:solidFill>
                  <a:srgbClr val="F79546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79546"/>
                </a:solidFill>
                <a:latin typeface="Times New Roman"/>
                <a:cs typeface="Times New Roman"/>
              </a:rPr>
              <a:t>Housing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Times New Roman"/>
              <a:buChar char="•"/>
              <a:tabLst>
                <a:tab pos="165100" algn="l"/>
              </a:tabLst>
            </a:pPr>
            <a:r>
              <a:rPr sz="1200" b="1" dirty="0">
                <a:solidFill>
                  <a:srgbClr val="A7A7A7"/>
                </a:solidFill>
                <a:latin typeface="Times New Roman"/>
                <a:cs typeface="Times New Roman"/>
              </a:rPr>
              <a:t>10%</a:t>
            </a:r>
            <a:r>
              <a:rPr sz="1200" b="1" spc="-5" dirty="0">
                <a:solidFill>
                  <a:srgbClr val="A7A7A7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A7A7A7"/>
                </a:solidFill>
                <a:latin typeface="Times New Roman"/>
                <a:cs typeface="Times New Roman"/>
              </a:rPr>
              <a:t>Underinsured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Times New Roman"/>
              <a:buChar char="•"/>
              <a:tabLst>
                <a:tab pos="165100" algn="l"/>
              </a:tabLst>
            </a:pPr>
            <a:r>
              <a:rPr sz="1200" b="1" dirty="0">
                <a:solidFill>
                  <a:srgbClr val="F8AF74"/>
                </a:solidFill>
                <a:latin typeface="Times New Roman"/>
                <a:cs typeface="Times New Roman"/>
              </a:rPr>
              <a:t>40%</a:t>
            </a:r>
            <a:r>
              <a:rPr sz="1200" b="1" spc="-25" dirty="0">
                <a:solidFill>
                  <a:srgbClr val="F8AF7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8AF74"/>
                </a:solidFill>
                <a:latin typeface="Times New Roman"/>
                <a:cs typeface="Times New Roman"/>
              </a:rPr>
              <a:t>SubstanceUse</a:t>
            </a:r>
            <a:r>
              <a:rPr sz="1200" b="1" spc="-20" dirty="0">
                <a:solidFill>
                  <a:srgbClr val="F8AF7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8AF74"/>
                </a:solidFill>
                <a:latin typeface="Times New Roman"/>
                <a:cs typeface="Times New Roman"/>
              </a:rPr>
              <a:t>Disorder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311" rIns="0" bIns="0" rtlCol="0">
            <a:spAutoFit/>
          </a:bodyPr>
          <a:lstStyle/>
          <a:p>
            <a:pPr marL="3274060" marR="5080" indent="-162242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Social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Determinants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Health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TGNB </a:t>
            </a:r>
            <a:r>
              <a:rPr sz="2800" dirty="0">
                <a:latin typeface="Arial"/>
                <a:cs typeface="Arial"/>
              </a:rPr>
              <a:t>Youth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 the </a:t>
            </a:r>
            <a:r>
              <a:rPr sz="2800" spc="-10" dirty="0">
                <a:latin typeface="Arial"/>
                <a:cs typeface="Arial"/>
              </a:rPr>
              <a:t>Bronx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113" y="3990339"/>
            <a:ext cx="6236970" cy="193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143510" indent="-171450">
              <a:lnSpc>
                <a:spcPct val="100000"/>
              </a:lnSpc>
              <a:spcBef>
                <a:spcPts val="95"/>
              </a:spcBef>
              <a:buClr>
                <a:srgbClr val="C9126A"/>
              </a:buClr>
              <a:buChar char="•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Gender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affirming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associated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access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willingness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STI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testing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counseling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HIV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9126A"/>
              </a:buClr>
              <a:buFont typeface="Calibri"/>
              <a:buChar char="•"/>
            </a:pP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C9126A"/>
              </a:buClr>
              <a:buChar char="•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SDOH,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specifically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CC503D"/>
                </a:solidFill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’s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negatively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impact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TGNB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Bronx</a:t>
            </a:r>
            <a:r>
              <a:rPr sz="1400" spc="-25" dirty="0">
                <a:latin typeface="Calibri"/>
                <a:cs typeface="Calibri"/>
              </a:rPr>
              <a:t> and</a:t>
            </a:r>
            <a:endParaRPr sz="14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are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prioritized</a:t>
            </a:r>
            <a:r>
              <a:rPr sz="1400" dirty="0">
                <a:latin typeface="Calibri"/>
                <a:cs typeface="Calibri"/>
              </a:rPr>
              <a:t> over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HIV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prevention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Clr>
                <a:srgbClr val="C9126A"/>
              </a:buClr>
              <a:buChar char="•"/>
              <a:tabLst>
                <a:tab pos="184150" algn="l"/>
              </a:tabLst>
            </a:pPr>
            <a:r>
              <a:rPr sz="1400" dirty="0">
                <a:latin typeface="Calibri"/>
                <a:cs typeface="Calibri"/>
              </a:rPr>
              <a:t>We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restructuring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PrEP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program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understand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impact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ARTISTA</a:t>
            </a:r>
            <a:endParaRPr sz="14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SDOH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improved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uptake 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TGNB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youth 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04569" y="1916899"/>
            <a:ext cx="5769610" cy="265430"/>
            <a:chOff x="1504569" y="1916899"/>
            <a:chExt cx="5769610" cy="265430"/>
          </a:xfrm>
        </p:grpSpPr>
        <p:sp>
          <p:nvSpPr>
            <p:cNvPr id="4" name="object 4"/>
            <p:cNvSpPr/>
            <p:nvPr/>
          </p:nvSpPr>
          <p:spPr>
            <a:xfrm>
              <a:off x="4163187" y="1916899"/>
              <a:ext cx="3110865" cy="263525"/>
            </a:xfrm>
            <a:custGeom>
              <a:avLst/>
              <a:gdLst/>
              <a:ahLst/>
              <a:cxnLst/>
              <a:rect l="l" t="t" r="r" b="b"/>
              <a:pathLst>
                <a:path w="3110865" h="263525">
                  <a:moveTo>
                    <a:pt x="1470533" y="0"/>
                  </a:moveTo>
                  <a:lnTo>
                    <a:pt x="0" y="0"/>
                  </a:lnTo>
                  <a:lnTo>
                    <a:pt x="0" y="263309"/>
                  </a:lnTo>
                  <a:lnTo>
                    <a:pt x="1470533" y="263309"/>
                  </a:lnTo>
                  <a:lnTo>
                    <a:pt x="1470533" y="0"/>
                  </a:lnTo>
                  <a:close/>
                </a:path>
                <a:path w="3110865" h="263525">
                  <a:moveTo>
                    <a:pt x="3110865" y="0"/>
                  </a:moveTo>
                  <a:lnTo>
                    <a:pt x="1470660" y="0"/>
                  </a:lnTo>
                  <a:lnTo>
                    <a:pt x="1470660" y="263309"/>
                  </a:lnTo>
                  <a:lnTo>
                    <a:pt x="3110865" y="263309"/>
                  </a:lnTo>
                  <a:lnTo>
                    <a:pt x="311086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3186" y="2180208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>
                  <a:moveTo>
                    <a:pt x="0" y="0"/>
                  </a:moveTo>
                  <a:lnTo>
                    <a:pt x="3110865" y="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569" y="1924900"/>
              <a:ext cx="2652395" cy="213995"/>
            </a:xfrm>
            <a:custGeom>
              <a:avLst/>
              <a:gdLst/>
              <a:ahLst/>
              <a:cxnLst/>
              <a:rect l="l" t="t" r="r" b="b"/>
              <a:pathLst>
                <a:path w="2652395" h="213994">
                  <a:moveTo>
                    <a:pt x="2652013" y="0"/>
                  </a:moveTo>
                  <a:lnTo>
                    <a:pt x="0" y="0"/>
                  </a:lnTo>
                  <a:lnTo>
                    <a:pt x="0" y="213779"/>
                  </a:lnTo>
                  <a:lnTo>
                    <a:pt x="2652013" y="213779"/>
                  </a:lnTo>
                  <a:lnTo>
                    <a:pt x="265201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4569" y="2138679"/>
              <a:ext cx="2652395" cy="0"/>
            </a:xfrm>
            <a:custGeom>
              <a:avLst/>
              <a:gdLst/>
              <a:ahLst/>
              <a:cxnLst/>
              <a:rect l="l" t="t" r="r" b="b"/>
              <a:pathLst>
                <a:path w="2652395">
                  <a:moveTo>
                    <a:pt x="0" y="0"/>
                  </a:moveTo>
                  <a:lnTo>
                    <a:pt x="2651887" y="0"/>
                  </a:lnTo>
                </a:path>
              </a:pathLst>
            </a:custGeom>
            <a:ln w="31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504569" y="2352420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1887" y="0"/>
                </a:lnTo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4569" y="2566161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1887" y="0"/>
                </a:lnTo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4569" y="2780029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1887" y="0"/>
                </a:lnTo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4569" y="2993770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1887" y="0"/>
                </a:lnTo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04569" y="3207511"/>
            <a:ext cx="2652395" cy="0"/>
          </a:xfrm>
          <a:custGeom>
            <a:avLst/>
            <a:gdLst/>
            <a:ahLst/>
            <a:cxnLst/>
            <a:rect l="l" t="t" r="r" b="b"/>
            <a:pathLst>
              <a:path w="2652395">
                <a:moveTo>
                  <a:pt x="0" y="0"/>
                </a:moveTo>
                <a:lnTo>
                  <a:pt x="2651887" y="0"/>
                </a:lnTo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504569" y="1915312"/>
          <a:ext cx="5769610" cy="1543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R="5435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SDOH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Initiated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269113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Sexually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Active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TGNB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 Assessed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50" spc="-37" baseline="-21604" dirty="0">
                          <a:latin typeface="Calibri"/>
                          <a:cs typeface="Calibri"/>
                        </a:rPr>
                        <a:t>101</a:t>
                      </a:r>
                      <a:endParaRPr sz="1350" baseline="-21604">
                        <a:latin typeface="Calibri"/>
                        <a:cs typeface="Calibri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965"/>
                        </a:lnSpc>
                        <a:spcBef>
                          <a:spcPts val="43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24%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(24)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587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32384">
                        <a:lnSpc>
                          <a:spcPts val="1040"/>
                        </a:lnSpc>
                        <a:tabLst>
                          <a:tab pos="2691130" algn="l"/>
                        </a:tabLst>
                      </a:pPr>
                      <a:r>
                        <a:rPr sz="900" b="1" spc="-10" dirty="0">
                          <a:latin typeface="Calibri"/>
                          <a:cs typeface="Calibri"/>
                        </a:rPr>
                        <a:t>Unemployed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50" spc="-37" baseline="-21604" dirty="0">
                          <a:latin typeface="Calibri"/>
                          <a:cs typeface="Calibri"/>
                        </a:rPr>
                        <a:t>23%</a:t>
                      </a:r>
                      <a:endParaRPr sz="1350" baseline="-2160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969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32384">
                        <a:lnSpc>
                          <a:spcPts val="1045"/>
                        </a:lnSpc>
                        <a:tabLst>
                          <a:tab pos="269113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Unstable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50" spc="-37" baseline="-21604" dirty="0">
                          <a:latin typeface="Calibri"/>
                          <a:cs typeface="Calibri"/>
                        </a:rPr>
                        <a:t>11%</a:t>
                      </a:r>
                      <a:endParaRPr sz="1350" baseline="-2160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969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32384">
                        <a:lnSpc>
                          <a:spcPts val="1040"/>
                        </a:lnSpc>
                        <a:tabLst>
                          <a:tab pos="269113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Uninsured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Underinsured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50" spc="-37" baseline="-21604" dirty="0">
                          <a:latin typeface="Calibri"/>
                          <a:cs typeface="Calibri"/>
                        </a:rPr>
                        <a:t>10%</a:t>
                      </a:r>
                      <a:endParaRPr sz="1350" baseline="-2160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965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marL="32384">
                        <a:lnSpc>
                          <a:spcPts val="1040"/>
                        </a:lnSpc>
                        <a:tabLst>
                          <a:tab pos="269113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Substance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latin typeface="Calibri"/>
                          <a:cs typeface="Calibri"/>
                        </a:rPr>
                        <a:t>Disorder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50" spc="-37" baseline="-21604" dirty="0">
                          <a:latin typeface="Calibri"/>
                          <a:cs typeface="Calibri"/>
                        </a:rPr>
                        <a:t>40%</a:t>
                      </a:r>
                      <a:endParaRPr sz="1350" baseline="-2160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ts val="965"/>
                        </a:lnSpc>
                        <a:spcBef>
                          <a:spcPts val="29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3175">
                      <a:solidFill>
                        <a:srgbClr val="497DB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32384">
                        <a:lnSpc>
                          <a:spcPts val="1045"/>
                        </a:lnSpc>
                        <a:tabLst>
                          <a:tab pos="2691130" algn="l"/>
                        </a:tabLst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of the</a:t>
                      </a:r>
                      <a:r>
                        <a:rPr sz="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above </a:t>
                      </a:r>
                      <a:r>
                        <a:rPr sz="900" b="1" spc="-20" dirty="0">
                          <a:latin typeface="Calibri"/>
                          <a:cs typeface="Calibri"/>
                        </a:rPr>
                        <a:t>SDOH</a:t>
                      </a:r>
                      <a:r>
                        <a:rPr sz="9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350" spc="-37" baseline="-21604" dirty="0">
                          <a:latin typeface="Calibri"/>
                          <a:cs typeface="Calibri"/>
                        </a:rPr>
                        <a:t>66%</a:t>
                      </a:r>
                      <a:endParaRPr sz="1350" baseline="-2160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175">
                      <a:solidFill>
                        <a:srgbClr val="497DBA"/>
                      </a:solidFill>
                      <a:prstDash val="solid"/>
                    </a:lnT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T w="3175">
                      <a:solidFill>
                        <a:srgbClr val="497DBA"/>
                      </a:solidFill>
                      <a:prstDash val="solid"/>
                    </a:lnT>
                    <a:lnB w="317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001" rIns="0" bIns="0" rtlCol="0">
            <a:spAutoFit/>
          </a:bodyPr>
          <a:lstStyle/>
          <a:p>
            <a:pPr marL="1812289">
              <a:lnSpc>
                <a:spcPct val="100000"/>
              </a:lnSpc>
              <a:spcBef>
                <a:spcPts val="95"/>
              </a:spcBef>
            </a:pPr>
            <a:r>
              <a:rPr sz="3200" spc="-114" dirty="0">
                <a:latin typeface="Arial"/>
                <a:cs typeface="Arial"/>
              </a:rPr>
              <a:t>RESULTS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AND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CONCLUSION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508" y="433577"/>
            <a:ext cx="77177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20290" marR="5080" indent="-2307590">
              <a:lnSpc>
                <a:spcPct val="100000"/>
              </a:lnSpc>
              <a:spcBef>
                <a:spcPts val="95"/>
              </a:spcBef>
            </a:pPr>
            <a:r>
              <a:rPr sz="3200" spc="-100" dirty="0">
                <a:solidFill>
                  <a:srgbClr val="1C3768"/>
                </a:solidFill>
                <a:latin typeface="Arial"/>
                <a:cs typeface="Arial"/>
              </a:rPr>
              <a:t>Modern</a:t>
            </a:r>
            <a:r>
              <a:rPr sz="3200" spc="-18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1C3768"/>
                </a:solidFill>
                <a:latin typeface="Arial"/>
                <a:cs typeface="Arial"/>
              </a:rPr>
              <a:t>Approaches</a:t>
            </a:r>
            <a:r>
              <a:rPr sz="3200" spc="-18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1C3768"/>
                </a:solidFill>
                <a:latin typeface="Arial"/>
                <a:cs typeface="Arial"/>
              </a:rPr>
              <a:t>to</a:t>
            </a:r>
            <a:r>
              <a:rPr sz="3200" spc="-17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95">
                <a:solidFill>
                  <a:srgbClr val="1C3768"/>
                </a:solidFill>
                <a:latin typeface="Arial"/>
                <a:cs typeface="Arial"/>
              </a:rPr>
              <a:t>Youth</a:t>
            </a:r>
            <a:r>
              <a:rPr sz="3200" spc="-18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90">
                <a:solidFill>
                  <a:srgbClr val="1C3768"/>
                </a:solidFill>
                <a:latin typeface="Arial"/>
                <a:cs typeface="Arial"/>
              </a:rPr>
              <a:t>With</a:t>
            </a:r>
            <a:r>
              <a:rPr sz="3200" spc="-16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1C3768"/>
                </a:solidFill>
                <a:latin typeface="Arial"/>
                <a:cs typeface="Arial"/>
              </a:rPr>
              <a:t>HIV </a:t>
            </a:r>
            <a:r>
              <a:rPr sz="3200" spc="-90" dirty="0">
                <a:solidFill>
                  <a:srgbClr val="1C3768"/>
                </a:solidFill>
                <a:latin typeface="Arial"/>
                <a:cs typeface="Arial"/>
              </a:rPr>
              <a:t>Take</a:t>
            </a:r>
            <a:r>
              <a:rPr sz="3200" spc="-19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1C3768"/>
                </a:solidFill>
                <a:latin typeface="Arial"/>
                <a:cs typeface="Arial"/>
              </a:rPr>
              <a:t>Away</a:t>
            </a:r>
            <a:r>
              <a:rPr sz="3200" spc="-160" dirty="0">
                <a:solidFill>
                  <a:srgbClr val="1C376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1C3768"/>
                </a:solidFill>
                <a:latin typeface="Arial"/>
                <a:cs typeface="Arial"/>
              </a:rPr>
              <a:t>Points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100" y="2036063"/>
            <a:ext cx="8613140" cy="3297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814069" indent="-219710" algn="just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Char char="▪"/>
              <a:tabLst>
                <a:tab pos="232410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Integrating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through the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Status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Neutral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Approach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has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potential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destigmatize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sexual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care,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including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HIV.</a:t>
            </a:r>
            <a:endParaRPr sz="2200">
              <a:latin typeface="Arial"/>
              <a:cs typeface="Arial"/>
            </a:endParaRPr>
          </a:p>
          <a:p>
            <a:pPr marL="231775" indent="-219710" algn="just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232410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Challenges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LGBTQ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Youth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Living</a:t>
            </a:r>
            <a:r>
              <a:rPr sz="22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endParaRPr sz="2200">
              <a:latin typeface="Arial"/>
              <a:cs typeface="Arial"/>
            </a:endParaRPr>
          </a:p>
          <a:p>
            <a:pPr marL="231775" marR="5080" indent="-219710" algn="just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Char char="▪"/>
              <a:tabLst>
                <a:tab pos="232410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Mental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substance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abuse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are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important co-morbidities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adolescents</a:t>
            </a:r>
            <a:r>
              <a:rPr sz="22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regardless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mode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acquisition</a:t>
            </a:r>
            <a:endParaRPr sz="2200">
              <a:latin typeface="Arial"/>
              <a:cs typeface="Arial"/>
            </a:endParaRPr>
          </a:p>
          <a:p>
            <a:pPr marL="231775" indent="-219710" algn="just">
              <a:lnSpc>
                <a:spcPct val="100000"/>
              </a:lnSpc>
              <a:spcBef>
                <a:spcPts val="509"/>
              </a:spcBef>
              <a:buClr>
                <a:srgbClr val="D51F1A"/>
              </a:buClr>
              <a:buChar char="▪"/>
              <a:tabLst>
                <a:tab pos="232410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U=U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universally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understood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adolescents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young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adults.</a:t>
            </a:r>
            <a:endParaRPr sz="2200">
              <a:latin typeface="Arial"/>
              <a:cs typeface="Arial"/>
            </a:endParaRPr>
          </a:p>
          <a:p>
            <a:pPr marL="231775" marR="74295" indent="-219710" algn="just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Char char="▪"/>
              <a:tabLst>
                <a:tab pos="232410" algn="l"/>
              </a:tabLst>
            </a:pP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Gender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affirming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associated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access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willingness</a:t>
            </a:r>
            <a:r>
              <a:rPr sz="22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STI</a:t>
            </a:r>
            <a:r>
              <a:rPr sz="22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testing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counseling</a:t>
            </a:r>
            <a:r>
              <a:rPr sz="22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inform them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22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their</a:t>
            </a:r>
            <a:r>
              <a:rPr sz="22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individual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12121"/>
                </a:solidFill>
                <a:latin typeface="Arial"/>
                <a:cs typeface="Arial"/>
              </a:rPr>
              <a:t>risk </a:t>
            </a:r>
            <a:r>
              <a:rPr sz="2200" spc="-25" dirty="0">
                <a:solidFill>
                  <a:srgbClr val="212121"/>
                </a:solidFill>
                <a:latin typeface="Arial"/>
                <a:cs typeface="Arial"/>
              </a:rPr>
              <a:t>for HIV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77" y="1103375"/>
            <a:ext cx="3772662" cy="50299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3529" rIns="0" bIns="0" rtlCol="0">
            <a:spAutoFit/>
          </a:bodyPr>
          <a:lstStyle/>
          <a:p>
            <a:pPr marL="2240915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Engage</a:t>
            </a:r>
            <a:r>
              <a:rPr spc="-180" dirty="0"/>
              <a:t> </a:t>
            </a:r>
            <a:r>
              <a:rPr spc="-95" dirty="0"/>
              <a:t>Allies</a:t>
            </a:r>
            <a:r>
              <a:rPr spc="-175" dirty="0"/>
              <a:t> </a:t>
            </a:r>
            <a:r>
              <a:rPr spc="-50" dirty="0"/>
              <a:t>on</a:t>
            </a:r>
            <a:r>
              <a:rPr spc="-175" dirty="0"/>
              <a:t> </a:t>
            </a:r>
            <a:r>
              <a:rPr spc="-100" dirty="0"/>
              <a:t>Transgender</a:t>
            </a:r>
            <a:r>
              <a:rPr spc="-170" dirty="0"/>
              <a:t> </a:t>
            </a:r>
            <a:r>
              <a:rPr spc="-70" dirty="0"/>
              <a:t>Rights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1432" y="1649729"/>
            <a:ext cx="3214116" cy="393725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293369"/>
            <a:ext cx="6758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95" dirty="0">
                <a:solidFill>
                  <a:srgbClr val="D51F1A"/>
                </a:solidFill>
                <a:latin typeface="Arial"/>
                <a:cs typeface="Arial"/>
              </a:rPr>
              <a:t>Educational</a:t>
            </a:r>
            <a:r>
              <a:rPr sz="4000" spc="-180" dirty="0">
                <a:solidFill>
                  <a:srgbClr val="D51F1A"/>
                </a:solidFill>
                <a:latin typeface="Arial"/>
                <a:cs typeface="Arial"/>
              </a:rPr>
              <a:t> </a:t>
            </a:r>
            <a:r>
              <a:rPr sz="4000" spc="-100" dirty="0">
                <a:solidFill>
                  <a:srgbClr val="D51F1A"/>
                </a:solidFill>
                <a:latin typeface="Arial"/>
                <a:cs typeface="Arial"/>
              </a:rPr>
              <a:t>Need/Practice</a:t>
            </a:r>
            <a:r>
              <a:rPr sz="4000" spc="-170" dirty="0">
                <a:solidFill>
                  <a:srgbClr val="D51F1A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D51F1A"/>
                </a:solidFill>
                <a:latin typeface="Arial"/>
                <a:cs typeface="Arial"/>
              </a:rPr>
              <a:t>Gap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19" y="1625091"/>
            <a:ext cx="7779384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8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Gap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=</a:t>
            </a:r>
            <a:r>
              <a:rPr sz="24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Difference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between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current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practice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optimal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practice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relevant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educational</a:t>
            </a:r>
            <a:r>
              <a:rPr sz="24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need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Need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=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issue/problem that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underlies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practice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gap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145" y="6272784"/>
              <a:ext cx="1623060" cy="5486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1" y="107822"/>
            <a:ext cx="3463294" cy="11437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8819" y="2039366"/>
            <a:ext cx="1435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90" dirty="0">
                <a:solidFill>
                  <a:srgbClr val="1C3768"/>
                </a:solidFill>
                <a:latin typeface="Arial"/>
                <a:cs typeface="Arial"/>
              </a:rPr>
              <a:t>Q&amp;A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77931"/>
            <a:ext cx="9144000" cy="3680460"/>
            <a:chOff x="0" y="3177931"/>
            <a:chExt cx="9144000" cy="3680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77931"/>
              <a:ext cx="9143998" cy="30087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23254"/>
              <a:ext cx="8458200" cy="635000"/>
            </a:xfrm>
            <a:custGeom>
              <a:avLst/>
              <a:gdLst/>
              <a:ahLst/>
              <a:cxnLst/>
              <a:rect l="l" t="t" r="r" b="b"/>
              <a:pathLst>
                <a:path w="8458200" h="635000">
                  <a:moveTo>
                    <a:pt x="0" y="634746"/>
                  </a:moveTo>
                  <a:lnTo>
                    <a:pt x="8458200" y="634746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634746"/>
                  </a:lnTo>
                  <a:close/>
                </a:path>
              </a:pathLst>
            </a:custGeom>
            <a:solidFill>
              <a:srgbClr val="1C37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58200" y="6223254"/>
              <a:ext cx="685800" cy="635000"/>
            </a:xfrm>
            <a:custGeom>
              <a:avLst/>
              <a:gdLst/>
              <a:ahLst/>
              <a:cxnLst/>
              <a:rect l="l" t="t" r="r" b="b"/>
              <a:pathLst>
                <a:path w="685800" h="635000">
                  <a:moveTo>
                    <a:pt x="685800" y="0"/>
                  </a:moveTo>
                  <a:lnTo>
                    <a:pt x="0" y="0"/>
                  </a:lnTo>
                  <a:lnTo>
                    <a:pt x="0" y="634746"/>
                  </a:lnTo>
                  <a:lnTo>
                    <a:pt x="685800" y="634746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51F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1" y="107822"/>
            <a:ext cx="3463294" cy="114376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2459" y="1209802"/>
            <a:ext cx="66586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Arial"/>
                <a:cs typeface="Arial"/>
              </a:rPr>
              <a:t>AETC</a:t>
            </a:r>
            <a:r>
              <a:rPr sz="2400" b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212121"/>
                </a:solidFill>
                <a:latin typeface="Arial"/>
                <a:cs typeface="Arial"/>
              </a:rPr>
              <a:t>National</a:t>
            </a:r>
            <a:r>
              <a:rPr sz="2400" b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121"/>
                </a:solidFill>
                <a:latin typeface="Arial"/>
                <a:cs typeface="Arial"/>
              </a:rPr>
              <a:t>Centers</a:t>
            </a:r>
            <a:r>
              <a:rPr sz="2400" b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121"/>
                </a:solidFill>
                <a:latin typeface="Arial"/>
                <a:cs typeface="Arial"/>
              </a:rPr>
              <a:t>National</a:t>
            </a:r>
            <a:r>
              <a:rPr sz="24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24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Arial"/>
                <a:cs typeface="Arial"/>
              </a:rPr>
              <a:t>Curriculum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59" y="2309367"/>
            <a:ext cx="780923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 indent="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National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Coordinating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Resource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Center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serves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central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web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based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repository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AETC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Program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training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capacity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building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resources;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its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website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includes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free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virtual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library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with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training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technical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assistance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materials,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program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directory,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calendar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trainings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other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events.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Learn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more: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https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://aidsetc.org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12121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National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Clinician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Consultation</a:t>
            </a:r>
            <a:r>
              <a:rPr sz="18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Center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provides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free,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peer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peer,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expert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advice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professionals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prevention,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care,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treatment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related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topics.</a:t>
            </a:r>
            <a:r>
              <a:rPr sz="18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Learn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more: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https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://nccc.ucsf.edu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245745" indent="285115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National</a:t>
            </a:r>
            <a:r>
              <a:rPr sz="18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Curriculum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provides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ongoing,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up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date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training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and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information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health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professionals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through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free,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web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based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curriculum;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also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provides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free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CME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credits,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CNE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contact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hours,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CE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contact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hours,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maintenance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certification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credits.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Learn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more: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www.hiv.uw.edu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736" y="207320"/>
            <a:ext cx="7531734" cy="15379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0640" algn="ctr">
              <a:lnSpc>
                <a:spcPct val="100000"/>
              </a:lnSpc>
              <a:spcBef>
                <a:spcPts val="780"/>
              </a:spcBef>
            </a:pPr>
            <a:r>
              <a:rPr sz="4000" spc="-10" dirty="0">
                <a:solidFill>
                  <a:srgbClr val="D51F1A"/>
                </a:solidFill>
                <a:latin typeface="Arial"/>
                <a:cs typeface="Arial"/>
              </a:rPr>
              <a:t>Objectives</a:t>
            </a:r>
            <a:endParaRPr sz="4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25"/>
              </a:spcBef>
            </a:pPr>
            <a:r>
              <a:rPr sz="2500" spc="-55" dirty="0">
                <a:latin typeface="Arial"/>
                <a:cs typeface="Arial"/>
              </a:rPr>
              <a:t>Upon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completion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of</a:t>
            </a:r>
            <a:r>
              <a:rPr sz="2500" spc="-9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this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presentation,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learners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should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be </a:t>
            </a:r>
            <a:r>
              <a:rPr sz="2500" spc="-55" dirty="0">
                <a:latin typeface="Arial"/>
                <a:cs typeface="Arial"/>
              </a:rPr>
              <a:t>better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able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to: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918" y="2087372"/>
            <a:ext cx="7418705" cy="31597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595"/>
              </a:spcBef>
              <a:buClr>
                <a:srgbClr val="D51F1A"/>
              </a:buClr>
              <a:buChar char="▪"/>
              <a:tabLst>
                <a:tab pos="332105" algn="l"/>
                <a:tab pos="332740" algn="l"/>
              </a:tabLst>
            </a:pPr>
            <a:r>
              <a:rPr sz="2100" dirty="0">
                <a:latin typeface="Arial"/>
                <a:cs typeface="Arial"/>
              </a:rPr>
              <a:t>Summarize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global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threat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HIV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among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adolescents</a:t>
            </a:r>
            <a:endParaRPr sz="2100" dirty="0">
              <a:latin typeface="Arial"/>
              <a:cs typeface="Arial"/>
            </a:endParaRPr>
          </a:p>
          <a:p>
            <a:pPr marL="332105" marR="5080" indent="-31940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332105" algn="l"/>
                <a:tab pos="332740" algn="l"/>
              </a:tabLst>
            </a:pPr>
            <a:r>
              <a:rPr sz="2100" dirty="0">
                <a:latin typeface="Arial"/>
                <a:cs typeface="Arial"/>
              </a:rPr>
              <a:t>Identify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challenges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related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providing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comprehensive </a:t>
            </a:r>
            <a:r>
              <a:rPr sz="2100" dirty="0">
                <a:latin typeface="Arial"/>
                <a:cs typeface="Arial"/>
              </a:rPr>
              <a:t>medical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care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adolescents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HIV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including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transgender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nonbinary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youth</a:t>
            </a:r>
            <a:endParaRPr sz="2100" dirty="0">
              <a:latin typeface="Arial"/>
              <a:cs typeface="Arial"/>
            </a:endParaRPr>
          </a:p>
          <a:p>
            <a:pPr marL="332105" marR="329565" indent="-31940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332105" algn="l"/>
                <a:tab pos="332740" algn="l"/>
              </a:tabLst>
            </a:pPr>
            <a:r>
              <a:rPr sz="2100" dirty="0">
                <a:latin typeface="Arial"/>
                <a:cs typeface="Arial"/>
              </a:rPr>
              <a:t>Describe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challenges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involved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transitioning </a:t>
            </a:r>
            <a:r>
              <a:rPr sz="2100" dirty="0">
                <a:latin typeface="Arial"/>
                <a:cs typeface="Arial"/>
              </a:rPr>
              <a:t>adolescents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HIV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adult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care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strategies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to </a:t>
            </a:r>
            <a:r>
              <a:rPr sz="2100" dirty="0">
                <a:latin typeface="Arial"/>
                <a:cs typeface="Arial"/>
              </a:rPr>
              <a:t>overcome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them</a:t>
            </a:r>
            <a:endParaRPr sz="2100" dirty="0">
              <a:latin typeface="Arial"/>
              <a:cs typeface="Arial"/>
            </a:endParaRPr>
          </a:p>
          <a:p>
            <a:pPr marL="332105" marR="540385" indent="-319405">
              <a:lnSpc>
                <a:spcPct val="100000"/>
              </a:lnSpc>
              <a:spcBef>
                <a:spcPts val="500"/>
              </a:spcBef>
              <a:buClr>
                <a:srgbClr val="D51F1A"/>
              </a:buClr>
              <a:buChar char="▪"/>
              <a:tabLst>
                <a:tab pos="332105" algn="l"/>
                <a:tab pos="332740" algn="l"/>
              </a:tabLst>
            </a:pPr>
            <a:r>
              <a:rPr sz="2100" dirty="0">
                <a:latin typeface="Arial"/>
                <a:cs typeface="Arial"/>
              </a:rPr>
              <a:t>Identify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challenges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related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messaging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U=U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the </a:t>
            </a:r>
            <a:r>
              <a:rPr sz="2100" dirty="0">
                <a:latin typeface="Arial"/>
                <a:cs typeface="Arial"/>
              </a:rPr>
              <a:t>adolescent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population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implication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for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patient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care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73" y="293369"/>
            <a:ext cx="41560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0" dirty="0">
                <a:solidFill>
                  <a:srgbClr val="D51F1A"/>
                </a:solidFill>
                <a:latin typeface="Arial"/>
                <a:cs typeface="Arial"/>
              </a:rPr>
              <a:t>Expected</a:t>
            </a:r>
            <a:r>
              <a:rPr sz="4000" spc="-130" dirty="0">
                <a:solidFill>
                  <a:srgbClr val="D51F1A"/>
                </a:solidFill>
                <a:latin typeface="Arial"/>
                <a:cs typeface="Arial"/>
              </a:rPr>
              <a:t> </a:t>
            </a:r>
            <a:r>
              <a:rPr sz="4000" spc="-80" dirty="0">
                <a:solidFill>
                  <a:srgbClr val="D51F1A"/>
                </a:solidFill>
                <a:latin typeface="Arial"/>
                <a:cs typeface="Arial"/>
              </a:rPr>
              <a:t>Outcome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919" y="1625091"/>
            <a:ext cx="7270750" cy="191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 algn="just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Char char="▪"/>
              <a:tabLst>
                <a:tab pos="2413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Better</a:t>
            </a:r>
            <a:r>
              <a:rPr sz="2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understand</a:t>
            </a:r>
            <a:r>
              <a:rPr sz="24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nuances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providing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HIV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2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adolescents,</a:t>
            </a:r>
            <a:r>
              <a:rPr sz="24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particularly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transgender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2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nonbinary youth.</a:t>
            </a:r>
            <a:endParaRPr sz="2400">
              <a:latin typeface="Arial"/>
              <a:cs typeface="Arial"/>
            </a:endParaRPr>
          </a:p>
          <a:p>
            <a:pPr marL="240665" marR="922019" indent="-228600" algn="just">
              <a:lnSpc>
                <a:spcPct val="100000"/>
              </a:lnSpc>
              <a:spcBef>
                <a:spcPts val="495"/>
              </a:spcBef>
              <a:buClr>
                <a:srgbClr val="D51F1A"/>
              </a:buClr>
              <a:buChar char="▪"/>
              <a:tabLst>
                <a:tab pos="241300" algn="l"/>
              </a:tabLst>
            </a:pP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Use</a:t>
            </a:r>
            <a:r>
              <a:rPr sz="2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Status</a:t>
            </a:r>
            <a:r>
              <a:rPr sz="2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Neutral Approach in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providing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comprehensive sexual health</a:t>
            </a:r>
            <a:r>
              <a:rPr sz="24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care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212121"/>
                </a:solidFill>
                <a:latin typeface="Arial"/>
                <a:cs typeface="Arial"/>
              </a:rPr>
              <a:t> youth.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1639823"/>
            <a:ext cx="6934200" cy="45643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2495" marR="5080" indent="-3440429">
              <a:lnSpc>
                <a:spcPct val="100000"/>
              </a:lnSpc>
              <a:spcBef>
                <a:spcPts val="100"/>
              </a:spcBef>
            </a:pPr>
            <a:r>
              <a:rPr sz="3300" spc="-95" dirty="0">
                <a:latin typeface="Arial"/>
                <a:cs typeface="Arial"/>
              </a:rPr>
              <a:t>Globally</a:t>
            </a:r>
            <a:r>
              <a:rPr sz="3300" spc="-175" dirty="0">
                <a:latin typeface="Arial"/>
                <a:cs typeface="Arial"/>
              </a:rPr>
              <a:t> </a:t>
            </a:r>
            <a:r>
              <a:rPr sz="3300" spc="-75" dirty="0">
                <a:latin typeface="Arial"/>
                <a:cs typeface="Arial"/>
              </a:rPr>
              <a:t>HIV</a:t>
            </a:r>
            <a:r>
              <a:rPr sz="3300" spc="-185" dirty="0">
                <a:latin typeface="Arial"/>
                <a:cs typeface="Arial"/>
              </a:rPr>
              <a:t> </a:t>
            </a:r>
            <a:r>
              <a:rPr sz="3300" spc="-95" dirty="0">
                <a:latin typeface="Arial"/>
                <a:cs typeface="Arial"/>
              </a:rPr>
              <a:t>Remains</a:t>
            </a:r>
            <a:r>
              <a:rPr sz="3300" spc="-170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a</a:t>
            </a:r>
            <a:r>
              <a:rPr sz="3300" spc="-185" dirty="0">
                <a:latin typeface="Arial"/>
                <a:cs typeface="Arial"/>
              </a:rPr>
              <a:t> </a:t>
            </a:r>
            <a:r>
              <a:rPr sz="3300" spc="-100" dirty="0">
                <a:latin typeface="Arial"/>
                <a:cs typeface="Arial"/>
              </a:rPr>
              <a:t>Significant</a:t>
            </a:r>
            <a:r>
              <a:rPr sz="3300" spc="-185" dirty="0">
                <a:latin typeface="Arial"/>
                <a:cs typeface="Arial"/>
              </a:rPr>
              <a:t> </a:t>
            </a:r>
            <a:r>
              <a:rPr sz="3300" spc="-100" dirty="0">
                <a:latin typeface="Arial"/>
                <a:cs typeface="Arial"/>
              </a:rPr>
              <a:t>Challenge</a:t>
            </a:r>
            <a:r>
              <a:rPr sz="3300" spc="-16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in </a:t>
            </a:r>
            <a:r>
              <a:rPr sz="3300" spc="-10" dirty="0">
                <a:latin typeface="Arial"/>
                <a:cs typeface="Arial"/>
              </a:rPr>
              <a:t>Children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4644" y="1636522"/>
            <a:ext cx="2014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Of those, </a:t>
            </a:r>
            <a:r>
              <a:rPr sz="1600" b="1" dirty="0">
                <a:latin typeface="Arial"/>
                <a:cs typeface="Arial"/>
              </a:rPr>
              <a:t>79% </a:t>
            </a:r>
            <a:r>
              <a:rPr sz="1600" spc="-20" dirty="0">
                <a:latin typeface="Arial"/>
                <a:cs typeface="Arial"/>
              </a:rPr>
              <a:t>were </a:t>
            </a:r>
            <a:r>
              <a:rPr sz="1600" b="1" dirty="0">
                <a:latin typeface="Arial"/>
                <a:cs typeface="Arial"/>
              </a:rPr>
              <a:t>Young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Men of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Color</a:t>
            </a:r>
            <a:r>
              <a:rPr sz="1600" spc="-10" dirty="0">
                <a:latin typeface="Arial"/>
                <a:cs typeface="Arial"/>
              </a:rPr>
              <a:t>, </a:t>
            </a:r>
            <a:r>
              <a:rPr sz="1600" dirty="0">
                <a:latin typeface="Arial"/>
                <a:cs typeface="Arial"/>
              </a:rPr>
              <a:t>primarily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South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2489" y="2935223"/>
            <a:ext cx="7274559" cy="2104390"/>
            <a:chOff x="872489" y="2935223"/>
            <a:chExt cx="7274559" cy="2104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5949" y="2936747"/>
              <a:ext cx="2450592" cy="21023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489" y="2935223"/>
              <a:ext cx="2390394" cy="20223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46900" y="5275579"/>
            <a:ext cx="2038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CDC.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(2018).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Sheet: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HIV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Youth.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CDC.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(2017).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Sheet: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HIV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Surveillance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Report</a:t>
            </a:r>
            <a:r>
              <a:rPr sz="900" spc="-10" dirty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813" y="1522222"/>
            <a:ext cx="2564765" cy="179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9334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Men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Who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Have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Sex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With </a:t>
            </a:r>
            <a:r>
              <a:rPr sz="1600" b="1" dirty="0">
                <a:latin typeface="Arial"/>
                <a:cs typeface="Arial"/>
              </a:rPr>
              <a:t>Men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(MSM)</a:t>
            </a:r>
            <a:endParaRPr sz="16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accounted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 70</a:t>
            </a:r>
            <a:r>
              <a:rPr sz="1600" b="1" dirty="0">
                <a:latin typeface="Arial"/>
                <a:cs typeface="Arial"/>
              </a:rPr>
              <a:t>%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youth </a:t>
            </a:r>
            <a:r>
              <a:rPr sz="1600" dirty="0">
                <a:latin typeface="Arial"/>
                <a:cs typeface="Arial"/>
              </a:rPr>
              <a:t>newly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diagnosed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HIV</a:t>
            </a:r>
            <a:r>
              <a:rPr sz="1600" spc="-25" dirty="0">
                <a:latin typeface="Arial"/>
                <a:cs typeface="Arial"/>
              </a:rPr>
              <a:t> in </a:t>
            </a:r>
            <a:r>
              <a:rPr sz="1600" spc="-20" dirty="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R="99060" algn="ctr">
              <a:lnSpc>
                <a:spcPct val="100000"/>
              </a:lnSpc>
            </a:pPr>
            <a:r>
              <a:rPr sz="1400" b="1" spc="-25" dirty="0">
                <a:solidFill>
                  <a:srgbClr val="232C46"/>
                </a:solidFill>
                <a:latin typeface="Arial"/>
                <a:cs typeface="Arial"/>
              </a:rPr>
              <a:t>70%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9514" y="3640073"/>
            <a:ext cx="3204972" cy="165430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7030" marR="5080" indent="-2275840">
              <a:lnSpc>
                <a:spcPct val="100000"/>
              </a:lnSpc>
              <a:spcBef>
                <a:spcPts val="95"/>
              </a:spcBef>
            </a:pPr>
            <a:r>
              <a:rPr sz="3200" spc="-114" dirty="0">
                <a:latin typeface="Arial"/>
                <a:cs typeface="Arial"/>
              </a:rPr>
              <a:t>Incidence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HIV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Diagnoses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among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MSM </a:t>
            </a:r>
            <a:r>
              <a:rPr sz="3200" spc="-105" dirty="0">
                <a:latin typeface="Arial"/>
                <a:cs typeface="Arial"/>
              </a:rPr>
              <a:t>Youth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of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Color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9337" y="399796"/>
            <a:ext cx="73679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9160" marR="5080" indent="-2156460">
              <a:lnSpc>
                <a:spcPct val="100000"/>
              </a:lnSpc>
              <a:spcBef>
                <a:spcPts val="100"/>
              </a:spcBef>
            </a:pPr>
            <a:r>
              <a:rPr sz="3000" spc="-75" dirty="0">
                <a:latin typeface="Arial"/>
                <a:cs typeface="Arial"/>
              </a:rPr>
              <a:t>#1.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What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percent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of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adolescents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13-</a:t>
            </a:r>
            <a:r>
              <a:rPr sz="3000" spc="-60" dirty="0">
                <a:latin typeface="Arial"/>
                <a:cs typeface="Arial"/>
              </a:rPr>
              <a:t>24</a:t>
            </a:r>
            <a:r>
              <a:rPr sz="3000" spc="-185" dirty="0">
                <a:latin typeface="Arial"/>
                <a:cs typeface="Arial"/>
              </a:rPr>
              <a:t> </a:t>
            </a:r>
            <a:r>
              <a:rPr sz="3000" spc="-80" dirty="0">
                <a:latin typeface="Arial"/>
                <a:cs typeface="Arial"/>
              </a:rPr>
              <a:t>yrs.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are </a:t>
            </a:r>
            <a:r>
              <a:rPr sz="3000" spc="-95" dirty="0">
                <a:latin typeface="Arial"/>
                <a:cs typeface="Arial"/>
              </a:rPr>
              <a:t>virally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suppressed?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4496" y="1862074"/>
            <a:ext cx="3205480" cy="272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Clr>
                <a:srgbClr val="D51F1A"/>
              </a:buClr>
              <a:buChar char="▪"/>
              <a:tabLst>
                <a:tab pos="165100" algn="l"/>
              </a:tabLst>
            </a:pP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14%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51F1A"/>
              </a:buClr>
              <a:buFont typeface="Arial"/>
              <a:buChar char="▪"/>
            </a:pPr>
            <a:endParaRPr sz="25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lr>
                <a:srgbClr val="D51F1A"/>
              </a:buClr>
              <a:buChar char="▪"/>
              <a:tabLst>
                <a:tab pos="165100" algn="l"/>
              </a:tabLst>
            </a:pP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35%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51F1A"/>
              </a:buClr>
              <a:buFont typeface="Arial"/>
              <a:buChar char="▪"/>
            </a:pPr>
            <a:endParaRPr sz="25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lr>
                <a:srgbClr val="D51F1A"/>
              </a:buClr>
              <a:buChar char="▪"/>
              <a:tabLst>
                <a:tab pos="165100" algn="l"/>
              </a:tabLst>
            </a:pP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27%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51F1A"/>
              </a:buClr>
              <a:buFont typeface="Arial"/>
              <a:buChar char="▪"/>
            </a:pPr>
            <a:endParaRPr sz="25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lr>
                <a:srgbClr val="D51F1A"/>
              </a:buClr>
              <a:buChar char="▪"/>
              <a:tabLst>
                <a:tab pos="165100" algn="l"/>
              </a:tabLst>
            </a:pPr>
            <a:r>
              <a:rPr sz="1600" spc="-25" dirty="0">
                <a:solidFill>
                  <a:srgbClr val="212121"/>
                </a:solidFill>
                <a:latin typeface="Arial"/>
                <a:cs typeface="Arial"/>
              </a:rPr>
              <a:t>50%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1F1A"/>
              </a:buClr>
              <a:buFont typeface="Arial"/>
              <a:buChar char="▪"/>
            </a:pPr>
            <a:endParaRPr sz="25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lr>
                <a:srgbClr val="D51F1A"/>
              </a:buClr>
              <a:buChar char="▪"/>
              <a:tabLst>
                <a:tab pos="165100" algn="l"/>
              </a:tabLst>
            </a:pP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There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no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data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this</a:t>
            </a:r>
            <a:r>
              <a:rPr sz="1600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12121"/>
                </a:solidFill>
                <a:latin typeface="Arial"/>
                <a:cs typeface="Arial"/>
              </a:rPr>
              <a:t>age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 group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517" y="5395467"/>
            <a:ext cx="5796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rebuchet MS"/>
                <a:cs typeface="Trebuchet MS"/>
              </a:rPr>
              <a:t>CDC.</a:t>
            </a:r>
            <a:r>
              <a:rPr sz="1000" spc="3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(2017).</a:t>
            </a:r>
            <a:r>
              <a:rPr sz="1000" spc="3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Monitoring</a:t>
            </a:r>
            <a:r>
              <a:rPr sz="1000" spc="34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Selected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National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HIV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Prevention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Care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Objectives</a:t>
            </a:r>
            <a:r>
              <a:rPr sz="1000" spc="3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by</a:t>
            </a:r>
            <a:r>
              <a:rPr sz="1000" spc="3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Using</a:t>
            </a:r>
            <a:r>
              <a:rPr sz="1000" spc="3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HIV </a:t>
            </a:r>
            <a:r>
              <a:rPr sz="1000" dirty="0">
                <a:latin typeface="Trebuchet MS"/>
                <a:cs typeface="Trebuchet MS"/>
              </a:rPr>
              <a:t>Surveillance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Data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United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States</a:t>
            </a:r>
            <a:r>
              <a:rPr sz="1000" spc="-2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and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6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dependent</a:t>
            </a:r>
            <a:r>
              <a:rPr sz="1000" spc="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areas,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2015.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i="1" dirty="0">
                <a:latin typeface="Trebuchet MS"/>
                <a:cs typeface="Trebuchet MS"/>
              </a:rPr>
              <a:t>HIV</a:t>
            </a:r>
            <a:r>
              <a:rPr sz="1000" i="1" spc="-20" dirty="0">
                <a:latin typeface="Trebuchet MS"/>
                <a:cs typeface="Trebuchet MS"/>
              </a:rPr>
              <a:t> </a:t>
            </a:r>
            <a:r>
              <a:rPr sz="1000" i="1" dirty="0">
                <a:latin typeface="Trebuchet MS"/>
                <a:cs typeface="Trebuchet MS"/>
              </a:rPr>
              <a:t>Surveillance</a:t>
            </a:r>
            <a:r>
              <a:rPr sz="1000" i="1" spc="-5" dirty="0">
                <a:latin typeface="Trebuchet MS"/>
                <a:cs typeface="Trebuchet MS"/>
              </a:rPr>
              <a:t> </a:t>
            </a:r>
            <a:r>
              <a:rPr sz="1000" i="1" dirty="0">
                <a:latin typeface="Trebuchet MS"/>
                <a:cs typeface="Trebuchet MS"/>
              </a:rPr>
              <a:t>Report</a:t>
            </a:r>
            <a:r>
              <a:rPr sz="1000" dirty="0">
                <a:latin typeface="Trebuchet MS"/>
                <a:cs typeface="Trebuchet MS"/>
              </a:rPr>
              <a:t>.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22</a:t>
            </a:r>
            <a:r>
              <a:rPr sz="1000" spc="-1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(2),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1-</a:t>
            </a:r>
            <a:r>
              <a:rPr sz="1000" spc="-25" dirty="0">
                <a:latin typeface="Trebuchet MS"/>
                <a:cs typeface="Trebuchet MS"/>
              </a:rPr>
              <a:t>63.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1381505"/>
            <a:ext cx="8229600" cy="387629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8982" y="448056"/>
            <a:ext cx="55460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69790" algn="l"/>
              </a:tabLst>
            </a:pPr>
            <a:r>
              <a:rPr sz="3200" spc="-100" dirty="0">
                <a:latin typeface="Arial"/>
                <a:cs typeface="Arial"/>
              </a:rPr>
              <a:t>CDC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HIV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Care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Continuum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75" dirty="0">
                <a:latin typeface="Arial"/>
                <a:cs typeface="Arial"/>
              </a:rPr>
              <a:t>2017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2494" y="6365366"/>
            <a:ext cx="548640" cy="278130"/>
          </a:xfrm>
          <a:custGeom>
            <a:avLst/>
            <a:gdLst/>
            <a:ahLst/>
            <a:cxnLst/>
            <a:rect l="l" t="t" r="r" b="b"/>
            <a:pathLst>
              <a:path w="548640" h="278129">
                <a:moveTo>
                  <a:pt x="0" y="278130"/>
                </a:moveTo>
                <a:lnTo>
                  <a:pt x="548640" y="278130"/>
                </a:lnTo>
                <a:lnTo>
                  <a:pt x="548640" y="0"/>
                </a:lnTo>
                <a:lnTo>
                  <a:pt x="0" y="0"/>
                </a:lnTo>
                <a:lnTo>
                  <a:pt x="0" y="27813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2083</Words>
  <Application>Microsoft Office PowerPoint</Application>
  <PresentationFormat>On-screen Show (4:3)</PresentationFormat>
  <Paragraphs>253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Trebuchet MS</vt:lpstr>
      <vt:lpstr>Office Theme</vt:lpstr>
      <vt:lpstr>Modern Approaches to Youth With HIV</vt:lpstr>
      <vt:lpstr>Faculty Disclosure</vt:lpstr>
      <vt:lpstr>Educational Need/Practice Gap</vt:lpstr>
      <vt:lpstr>Objectives Upon completion of this presentation, learners should be better able to:</vt:lpstr>
      <vt:lpstr>Expected Outcome</vt:lpstr>
      <vt:lpstr>Globally HIV Remains a Significant Challenge in Children</vt:lpstr>
      <vt:lpstr>Incidence of HIV Diagnoses among MSM Youth of Color</vt:lpstr>
      <vt:lpstr>#1. What percent of adolescents 13-24 yrs. are virally suppressed?</vt:lpstr>
      <vt:lpstr>CDC HIV Care Continuum 2017</vt:lpstr>
      <vt:lpstr>CDC HIV Care Continuum</vt:lpstr>
      <vt:lpstr>#2. Which of the following is NOT CORRECT about perinatally acquired HIV infection?</vt:lpstr>
      <vt:lpstr>Optimizing the Care Cascade: HIV Diagnosis and Linkage to Care</vt:lpstr>
      <vt:lpstr>Optimizing the Care Cascade: Viral Suppression</vt:lpstr>
      <vt:lpstr>My mom doesn’t know I’m gay; don’t te l her I have AIDS</vt:lpstr>
      <vt:lpstr>Status Neutral Approach: Adolescent focused Care</vt:lpstr>
      <vt:lpstr>Building A Program focused on Adolescents and Young Adults</vt:lpstr>
      <vt:lpstr>Status Neutral Approach and Adolescents</vt:lpstr>
      <vt:lpstr>Adolescents and Youth Susceptibility to HIV/STI</vt:lpstr>
      <vt:lpstr>Challenges with LGBTQ Youth with HIV</vt:lpstr>
      <vt:lpstr>What’s your plan for transitioning adolescents? Adolescent Readiness to Transition Survey</vt:lpstr>
      <vt:lpstr>Undetectable = Untransmittable</vt:lpstr>
      <vt:lpstr>I didn’t keep my appointments because I didn’t care. Now I love myself for the first time, I feel happy.</vt:lpstr>
      <vt:lpstr>Which of the following best describes how you think of yourself?</vt:lpstr>
      <vt:lpstr>Transgender Adolescents of Color and HIV: Unique Challenges in Preventing New Infections</vt:lpstr>
      <vt:lpstr>METHODS</vt:lpstr>
      <vt:lpstr>Social Determinants of Health in TGNB Youth in the Bronx</vt:lpstr>
      <vt:lpstr>RESULTS AND CONCLUSION</vt:lpstr>
      <vt:lpstr>Modern Approaches to Youth With HIV Take Away Points</vt:lpstr>
      <vt:lpstr>Engage Allies on Transgender Rights</vt:lpstr>
      <vt:lpstr>PowerPoint Presentation</vt:lpstr>
      <vt:lpstr>PowerPoint Presentation</vt:lpstr>
      <vt:lpstr>AETC Program National Centers and National HIV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Approaches to Youth Living With HIV</dc:title>
  <dc:creator>Howard, Tiffany R.</dc:creator>
  <cp:lastModifiedBy>Judith Collins</cp:lastModifiedBy>
  <cp:revision>1</cp:revision>
  <dcterms:created xsi:type="dcterms:W3CDTF">2023-05-22T14:45:50Z</dcterms:created>
  <dcterms:modified xsi:type="dcterms:W3CDTF">2023-06-02T19:37:41Z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2023-05-22T00:00:00Z</vt:filetime>
  </property>
  <property fmtid="{D5CDD505-2E9C-101B-9397-08002B2CF9AE}" pid="5" name="Producer">
    <vt:lpwstr>Adobe PDF Services</vt:lpwstr>
  </property>
  <property fmtid="{D5CDD505-2E9C-101B-9397-08002B2CF9AE}" pid="6" name="MSIP_Label_792c8cef-6f2b-4af1-b4ac-d815ff795cd6_Enabled">
    <vt:lpwstr>true</vt:lpwstr>
  </property>
  <property fmtid="{D5CDD505-2E9C-101B-9397-08002B2CF9AE}" pid="7" name="MSIP_Label_792c8cef-6f2b-4af1-b4ac-d815ff795cd6_SetDate">
    <vt:lpwstr>2023-05-22T14:48:25Z</vt:lpwstr>
  </property>
  <property fmtid="{D5CDD505-2E9C-101B-9397-08002B2CF9AE}" pid="8" name="MSIP_Label_792c8cef-6f2b-4af1-b4ac-d815ff795cd6_Method">
    <vt:lpwstr>Standard</vt:lpwstr>
  </property>
  <property fmtid="{D5CDD505-2E9C-101B-9397-08002B2CF9AE}" pid="9" name="MSIP_Label_792c8cef-6f2b-4af1-b4ac-d815ff795cd6_Name">
    <vt:lpwstr>VUMC General</vt:lpwstr>
  </property>
  <property fmtid="{D5CDD505-2E9C-101B-9397-08002B2CF9AE}" pid="10" name="MSIP_Label_792c8cef-6f2b-4af1-b4ac-d815ff795cd6_SiteId">
    <vt:lpwstr>ef575030-1424-4ed8-b83c-12c533d879ab</vt:lpwstr>
  </property>
  <property fmtid="{D5CDD505-2E9C-101B-9397-08002B2CF9AE}" pid="11" name="MSIP_Label_792c8cef-6f2b-4af1-b4ac-d815ff795cd6_ActionId">
    <vt:lpwstr>844be718-5d38-401e-a86c-0d2e4ca0ed36</vt:lpwstr>
  </property>
  <property fmtid="{D5CDD505-2E9C-101B-9397-08002B2CF9AE}" pid="12" name="MSIP_Label_792c8cef-6f2b-4af1-b4ac-d815ff795cd6_ContentBits">
    <vt:lpwstr>0</vt:lpwstr>
  </property>
</Properties>
</file>