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8B_99688265.xml" ContentType="application/vnd.ms-powerpoint.comments+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6"/>
  </p:notesMasterIdLst>
  <p:handoutMasterIdLst>
    <p:handoutMasterId r:id="rId37"/>
  </p:handoutMasterIdLst>
  <p:sldIdLst>
    <p:sldId id="359" r:id="rId2"/>
    <p:sldId id="382" r:id="rId3"/>
    <p:sldId id="361" r:id="rId4"/>
    <p:sldId id="257" r:id="rId5"/>
    <p:sldId id="396" r:id="rId6"/>
    <p:sldId id="270" r:id="rId7"/>
    <p:sldId id="397" r:id="rId8"/>
    <p:sldId id="393" r:id="rId9"/>
    <p:sldId id="398" r:id="rId10"/>
    <p:sldId id="389" r:id="rId11"/>
    <p:sldId id="388" r:id="rId12"/>
    <p:sldId id="403" r:id="rId13"/>
    <p:sldId id="273" r:id="rId14"/>
    <p:sldId id="390" r:id="rId15"/>
    <p:sldId id="272" r:id="rId16"/>
    <p:sldId id="384" r:id="rId17"/>
    <p:sldId id="271" r:id="rId18"/>
    <p:sldId id="385" r:id="rId19"/>
    <p:sldId id="265" r:id="rId20"/>
    <p:sldId id="267" r:id="rId21"/>
    <p:sldId id="268" r:id="rId22"/>
    <p:sldId id="391" r:id="rId23"/>
    <p:sldId id="399" r:id="rId24"/>
    <p:sldId id="258" r:id="rId25"/>
    <p:sldId id="392" r:id="rId26"/>
    <p:sldId id="400" r:id="rId27"/>
    <p:sldId id="395" r:id="rId28"/>
    <p:sldId id="260" r:id="rId29"/>
    <p:sldId id="401" r:id="rId30"/>
    <p:sldId id="259" r:id="rId31"/>
    <p:sldId id="386" r:id="rId32"/>
    <p:sldId id="402" r:id="rId33"/>
    <p:sldId id="383" r:id="rId34"/>
    <p:sldId id="299"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82"/>
            <p14:sldId id="361"/>
            <p14:sldId id="257"/>
            <p14:sldId id="396"/>
            <p14:sldId id="270"/>
            <p14:sldId id="397"/>
            <p14:sldId id="393"/>
            <p14:sldId id="398"/>
            <p14:sldId id="389"/>
            <p14:sldId id="388"/>
            <p14:sldId id="403"/>
            <p14:sldId id="273"/>
            <p14:sldId id="390"/>
            <p14:sldId id="272"/>
            <p14:sldId id="384"/>
            <p14:sldId id="271"/>
            <p14:sldId id="385"/>
            <p14:sldId id="265"/>
            <p14:sldId id="267"/>
            <p14:sldId id="268"/>
            <p14:sldId id="391"/>
            <p14:sldId id="399"/>
            <p14:sldId id="258"/>
            <p14:sldId id="392"/>
            <p14:sldId id="400"/>
            <p14:sldId id="395"/>
            <p14:sldId id="260"/>
            <p14:sldId id="401"/>
            <p14:sldId id="259"/>
            <p14:sldId id="386"/>
            <p14:sldId id="402"/>
            <p14:sldId id="383"/>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34EB0A-ADC1-89A1-2E72-66A3EE278167}" name="Michael J Dominguez" initials="MJD" userId="S::MJDominguez@health.unm.edu::307b977c-51dd-44f6-9a48-2a195947bb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85578" autoAdjust="0"/>
  </p:normalViewPr>
  <p:slideViewPr>
    <p:cSldViewPr>
      <p:cViewPr varScale="1">
        <p:scale>
          <a:sx n="97" d="100"/>
          <a:sy n="97" d="100"/>
        </p:scale>
        <p:origin x="102" y="2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18B_99688265.xml><?xml version="1.0" encoding="utf-8"?>
<p188:cmLst xmlns:a="http://schemas.openxmlformats.org/drawingml/2006/main" xmlns:r="http://schemas.openxmlformats.org/officeDocument/2006/relationships" xmlns:p188="http://schemas.microsoft.com/office/powerpoint/2018/8/main">
  <p188:cm id="{A7677E39-8C35-4B40-BC1A-E0F86DCA72EA}" authorId="{A034EB0A-ADC1-89A1-2E72-66A3EE278167}" created="2023-04-24T18:10:14.153">
    <pc:sldMkLst xmlns:pc="http://schemas.microsoft.com/office/powerpoint/2013/main/command">
      <pc:docMk/>
      <pc:sldMk cId="2573763173" sldId="395"/>
    </pc:sldMkLst>
    <p188:txBody>
      <a:bodyPr/>
      <a:lstStyle/>
      <a:p>
        <a:r>
          <a:rPr lang="en-US"/>
          <a:t>Image Reference Needed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7/7/2023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7/7/2023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date_04 2023</a:t>
            </a:r>
          </a:p>
          <a:p>
            <a:r>
              <a:rPr lang="en-US" dirty="0"/>
              <a:t>Target audience: prescribing providers, pharmacists, nurses</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600" dirty="0"/>
              <a:t>Adherence declined over the course of therapy and was associated with:</a:t>
            </a:r>
          </a:p>
          <a:p>
            <a:pPr marL="742950" lvl="1" indent="-285750">
              <a:buFont typeface="Arial" panose="020B0604020202020204" pitchFamily="34" charset="0"/>
              <a:buChar char="•"/>
            </a:pPr>
            <a:r>
              <a:rPr lang="en-US" sz="1600" dirty="0"/>
              <a:t>Recent stimulant injection (cocaine and/or amphetamines) at treatment initiation and during treatment </a:t>
            </a:r>
          </a:p>
          <a:p>
            <a:pPr marL="742950" lvl="1" indent="-285750">
              <a:buFont typeface="Arial" panose="020B0604020202020204" pitchFamily="34" charset="0"/>
              <a:buChar char="•"/>
            </a:pPr>
            <a:r>
              <a:rPr lang="en-US" sz="1600" dirty="0"/>
              <a:t>Inconsistent dose timing (</a:t>
            </a:r>
            <a:r>
              <a:rPr lang="en-US" sz="1600" u="sng" dirty="0"/>
              <a:t>&gt;</a:t>
            </a:r>
            <a:r>
              <a:rPr lang="en-US" sz="1600" dirty="0"/>
              <a:t>240 min)</a:t>
            </a:r>
            <a:endParaRPr lang="en-US" sz="1600" u="sng"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283194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8 clinical trials pooled analysis patients with and without cirrhosis</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dirty="0"/>
          </a:p>
        </p:txBody>
      </p:sp>
    </p:spTree>
    <p:extLst>
      <p:ext uri="{BB962C8B-B14F-4D97-AF65-F5344CB8AC3E}">
        <p14:creationId xmlns:p14="http://schemas.microsoft.com/office/powerpoint/2010/main" val="275961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SVR=sustained virologic suppression</a:t>
            </a:r>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dirty="0"/>
          </a:p>
        </p:txBody>
      </p:sp>
    </p:spTree>
    <p:extLst>
      <p:ext uri="{BB962C8B-B14F-4D97-AF65-F5344CB8AC3E}">
        <p14:creationId xmlns:p14="http://schemas.microsoft.com/office/powerpoint/2010/main" val="415053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None of the 5 who stopped achieved SVR (3 AE, 2 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baseline, 98 had blood alcohol assessed by Peth and 33 had a result consistent with moderate to heavy alcohol use over the </a:t>
            </a:r>
            <a:r>
              <a:rPr lang="en-US" sz="1200" kern="1200" dirty="0" err="1">
                <a:solidFill>
                  <a:schemeClr val="tx1"/>
                </a:solidFill>
                <a:effectLst/>
                <a:latin typeface="+mn-lt"/>
                <a:ea typeface="+mn-ea"/>
                <a:cs typeface="+mn-cs"/>
              </a:rPr>
              <a:t>preceeding</a:t>
            </a:r>
            <a:r>
              <a:rPr lang="en-US" sz="1200" kern="1200" dirty="0">
                <a:solidFill>
                  <a:schemeClr val="tx1"/>
                </a:solidFill>
                <a:effectLst/>
                <a:latin typeface="+mn-lt"/>
                <a:ea typeface="+mn-ea"/>
                <a:cs typeface="+mn-cs"/>
              </a:rPr>
              <a:t> 14 days</a:t>
            </a:r>
          </a:p>
          <a:p>
            <a:r>
              <a:rPr lang="en-US" sz="1200" kern="1200" dirty="0">
                <a:solidFill>
                  <a:schemeClr val="tx1"/>
                </a:solidFill>
                <a:effectLst/>
                <a:latin typeface="+mn-lt"/>
                <a:ea typeface="+mn-ea"/>
                <a:cs typeface="+mn-cs"/>
              </a:rPr>
              <a:t>Mod to heavy use was associated with non-adherence to treatment</a:t>
            </a:r>
          </a:p>
          <a:p>
            <a:r>
              <a:rPr lang="en-US" sz="1200" kern="1200" dirty="0">
                <a:solidFill>
                  <a:schemeClr val="tx1"/>
                </a:solidFill>
                <a:effectLst/>
                <a:latin typeface="+mn-lt"/>
                <a:ea typeface="+mn-ea"/>
                <a:cs typeface="+mn-cs"/>
              </a:rPr>
              <a:t>44 out of 100 participants had positive urine </a:t>
            </a:r>
            <a:r>
              <a:rPr lang="en-US" sz="1200" kern="1200" dirty="0" err="1">
                <a:solidFill>
                  <a:schemeClr val="tx1"/>
                </a:solidFill>
                <a:effectLst/>
                <a:latin typeface="+mn-lt"/>
                <a:ea typeface="+mn-ea"/>
                <a:cs typeface="+mn-cs"/>
              </a:rPr>
              <a:t>tox</a:t>
            </a:r>
            <a:r>
              <a:rPr lang="en-US" sz="1200" kern="1200" dirty="0">
                <a:solidFill>
                  <a:schemeClr val="tx1"/>
                </a:solidFill>
                <a:effectLst/>
                <a:latin typeface="+mn-lt"/>
                <a:ea typeface="+mn-ea"/>
                <a:cs typeface="+mn-cs"/>
              </a:rPr>
              <a:t> indicating recent cocaine or heroin use, not associated with non-adherence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Strategies used to facilitate treatment uptake included usual care, </a:t>
            </a:r>
            <a:r>
              <a:rPr lang="en-US" sz="1200" kern="1200" dirty="0" err="1">
                <a:solidFill>
                  <a:schemeClr val="tx1"/>
                </a:solidFill>
                <a:effectLst/>
                <a:latin typeface="+mn-lt"/>
                <a:ea typeface="+mn-ea"/>
                <a:cs typeface="+mn-cs"/>
              </a:rPr>
              <a:t>uc</a:t>
            </a:r>
            <a:r>
              <a:rPr lang="en-US" sz="1200" kern="1200" dirty="0">
                <a:solidFill>
                  <a:schemeClr val="tx1"/>
                </a:solidFill>
                <a:effectLst/>
                <a:latin typeface="+mn-lt"/>
                <a:ea typeface="+mn-ea"/>
                <a:cs typeface="+mn-cs"/>
              </a:rPr>
              <a:t> care plus peer support, </a:t>
            </a:r>
            <a:r>
              <a:rPr lang="en-US" sz="1200" kern="1200" dirty="0" err="1">
                <a:solidFill>
                  <a:schemeClr val="tx1"/>
                </a:solidFill>
                <a:effectLst/>
                <a:latin typeface="+mn-lt"/>
                <a:ea typeface="+mn-ea"/>
                <a:cs typeface="+mn-cs"/>
              </a:rPr>
              <a:t>uc</a:t>
            </a:r>
            <a:r>
              <a:rPr lang="en-US" sz="1200" kern="1200" dirty="0">
                <a:solidFill>
                  <a:schemeClr val="tx1"/>
                </a:solidFill>
                <a:effectLst/>
                <a:latin typeface="+mn-lt"/>
                <a:ea typeface="+mn-ea"/>
                <a:cs typeface="+mn-cs"/>
              </a:rPr>
              <a:t> plus cash incentive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adherence 90% or more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did not achieve SVR in high adherence (1 died)</a:t>
            </a:r>
          </a:p>
          <a:p>
            <a:r>
              <a:rPr lang="en-US" sz="1200" kern="1200" dirty="0">
                <a:solidFill>
                  <a:schemeClr val="tx1"/>
                </a:solidFill>
                <a:effectLst/>
                <a:latin typeface="+mn-lt"/>
                <a:ea typeface="+mn-ea"/>
                <a:cs typeface="+mn-cs"/>
              </a:rPr>
              <a:t>Data from more recent studies support treatment persistence among PWID and high cure rates despite suboptimal adherence, with SVR achieved despite mean adherence as low as 39% (Coffin et al., 2019; Ward et al., 2022),</a:t>
            </a:r>
            <a:r>
              <a:rPr lang="en-US" sz="1200" b="1" kern="1200" dirty="0">
                <a:solidFill>
                  <a:schemeClr val="tx1"/>
                </a:solidFill>
                <a:effectLst/>
                <a:latin typeface="+mn-lt"/>
                <a:ea typeface="+mn-ea"/>
                <a:cs typeface="+mn-cs"/>
              </a:rPr>
              <a:t>[Coffin 2019/p8,5;Ward2022]</a:t>
            </a:r>
            <a:r>
              <a:rPr lang="en-US" sz="1200" kern="1200" dirty="0">
                <a:solidFill>
                  <a:schemeClr val="tx1"/>
                </a:solidFill>
                <a:effectLst/>
                <a:latin typeface="+mn-lt"/>
                <a:ea typeface="+mn-ea"/>
                <a:cs typeface="+mn-cs"/>
              </a:rPr>
              <a:t> or missed medications ≥5 days (</a:t>
            </a:r>
            <a:r>
              <a:rPr lang="en-US" sz="1200" kern="1200" dirty="0" err="1">
                <a:solidFill>
                  <a:schemeClr val="tx1"/>
                </a:solidFill>
                <a:effectLst/>
                <a:latin typeface="+mn-lt"/>
                <a:ea typeface="+mn-ea"/>
                <a:cs typeface="+mn-cs"/>
              </a:rPr>
              <a:t>Moga</a:t>
            </a:r>
            <a:r>
              <a:rPr lang="en-US" sz="1200" kern="1200" dirty="0">
                <a:solidFill>
                  <a:schemeClr val="tx1"/>
                </a:solidFill>
                <a:effectLst/>
                <a:latin typeface="+mn-lt"/>
                <a:ea typeface="+mn-ea"/>
                <a:cs typeface="+mn-cs"/>
              </a:rPr>
              <a:t> et al., 2022) </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Moga</a:t>
            </a:r>
            <a:r>
              <a:rPr lang="en-US" sz="1200" b="1" kern="1200" dirty="0">
                <a:solidFill>
                  <a:schemeClr val="tx1"/>
                </a:solidFill>
                <a:effectLst/>
                <a:latin typeface="+mn-lt"/>
                <a:ea typeface="+mn-ea"/>
                <a:cs typeface="+mn-cs"/>
              </a:rPr>
              <a:t> 2022variable]</a:t>
            </a:r>
            <a:r>
              <a:rPr lang="en-US" sz="1200" kern="1200" dirty="0">
                <a:solidFill>
                  <a:schemeClr val="tx1"/>
                </a:solidFill>
                <a:effectLst/>
                <a:latin typeface="+mn-lt"/>
                <a:ea typeface="+mn-ea"/>
                <a:cs typeface="+mn-cs"/>
              </a:rPr>
              <a:t> or ≥2 weeks (Litwin et al., 2022b). </a:t>
            </a:r>
            <a:r>
              <a:rPr lang="en-US" sz="1200" b="1" kern="1200" dirty="0">
                <a:solidFill>
                  <a:schemeClr val="tx1"/>
                </a:solidFill>
                <a:effectLst/>
                <a:latin typeface="+mn-lt"/>
                <a:ea typeface="+mn-ea"/>
                <a:cs typeface="+mn-cs"/>
              </a:rPr>
              <a:t>[Litwin2022/p17]</a:t>
            </a:r>
            <a:r>
              <a:rPr lang="en-US" sz="1200" kern="1200" dirty="0">
                <a:solidFill>
                  <a:schemeClr val="tx1"/>
                </a:solidFill>
                <a:effectLst/>
                <a:latin typeface="+mn-lt"/>
                <a:ea typeface="+mn-ea"/>
                <a:cs typeface="+mn-cs"/>
              </a:rPr>
              <a:t> Additional studies reported SVR of 91% with 91% of patients &gt;80% adherent (Matthews et al., 2021),</a:t>
            </a:r>
            <a:r>
              <a:rPr lang="en-US" sz="1200" b="1" kern="1200" dirty="0">
                <a:solidFill>
                  <a:schemeClr val="tx1"/>
                </a:solidFill>
                <a:effectLst/>
                <a:latin typeface="+mn-lt"/>
                <a:ea typeface="+mn-ea"/>
                <a:cs typeface="+mn-cs"/>
              </a:rPr>
              <a:t>[Matthews2021/p832]</a:t>
            </a:r>
            <a:r>
              <a:rPr lang="en-US" sz="1200" kern="1200" dirty="0">
                <a:solidFill>
                  <a:schemeClr val="tx1"/>
                </a:solidFill>
                <a:effectLst/>
                <a:latin typeface="+mn-lt"/>
                <a:ea typeface="+mn-ea"/>
                <a:cs typeface="+mn-cs"/>
              </a:rPr>
              <a:t> and SVR 88% with 88% of patients ≥80% adherent (Litwin et al., 2020).</a:t>
            </a:r>
            <a:r>
              <a:rPr lang="en-US" sz="1200" b="1" kern="1200" dirty="0">
                <a:solidFill>
                  <a:schemeClr val="tx1"/>
                </a:solidFill>
                <a:effectLst/>
                <a:latin typeface="+mn-lt"/>
                <a:ea typeface="+mn-ea"/>
                <a:cs typeface="+mn-cs"/>
              </a:rPr>
              <a:t>[Litwin2020OFID/p2-3]</a:t>
            </a:r>
            <a:r>
              <a:rPr lang="en-US" sz="1200" kern="1200" dirty="0">
                <a:solidFill>
                  <a:schemeClr val="tx1"/>
                </a:solidFill>
                <a:effectLst/>
                <a:latin typeface="+mn-lt"/>
                <a:ea typeface="+mn-ea"/>
                <a:cs typeface="+mn-cs"/>
              </a:rPr>
              <a:t> In the prospective, open-label observational ANCHOR study (Novel Model of Hepatitis C Treatment as an Anchor to Prevent HIV, Initiate Opioid Agonist Therapy, and Reduce Risky Behavior), SVR was not associated with imperfect daily adherence (P=0.35) after SOF/VEL therapy in 100 patients in the setting of buprenorphine collocation with HCV treatment (Rosenthal et al., 2020)</a:t>
            </a:r>
            <a:r>
              <a:rPr lang="en-US" dirty="0">
                <a:effectLst/>
              </a:rPr>
              <a:t> </a:t>
            </a:r>
            <a:endParaRPr lang="en-US" dirty="0"/>
          </a:p>
        </p:txBody>
      </p:sp>
      <p:sp>
        <p:nvSpPr>
          <p:cNvPr id="4" name="Slide Number Placeholder 3"/>
          <p:cNvSpPr>
            <a:spLocks noGrp="1"/>
          </p:cNvSpPr>
          <p:nvPr>
            <p:ph type="sldNum" sz="quarter" idx="5"/>
          </p:nvPr>
        </p:nvSpPr>
        <p:spPr/>
        <p:txBody>
          <a:bodyPr/>
          <a:lstStyle/>
          <a:p>
            <a:fld id="{E80CC9AC-6B26-E849-B969-C05497804395}" type="slidenum">
              <a:rPr lang="en-US" smtClean="0"/>
              <a:t>15</a:t>
            </a:fld>
            <a:endParaRPr lang="en-US"/>
          </a:p>
        </p:txBody>
      </p:sp>
    </p:spTree>
    <p:extLst>
      <p:ext uri="{BB962C8B-B14F-4D97-AF65-F5344CB8AC3E}">
        <p14:creationId xmlns:p14="http://schemas.microsoft.com/office/powerpoint/2010/main" val="55697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755 </a:t>
            </a:r>
            <a:r>
              <a:rPr lang="en-US" dirty="0" err="1"/>
              <a:t>paticipants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16</a:t>
            </a:fld>
            <a:endParaRPr lang="en-US" dirty="0"/>
          </a:p>
        </p:txBody>
      </p:sp>
    </p:spTree>
    <p:extLst>
      <p:ext uri="{BB962C8B-B14F-4D97-AF65-F5344CB8AC3E}">
        <p14:creationId xmlns:p14="http://schemas.microsoft.com/office/powerpoint/2010/main" val="4870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Housing insecurity associated with lower </a:t>
            </a:r>
            <a:r>
              <a:rPr lang="en-US" sz="1200" kern="1200" dirty="0" err="1">
                <a:solidFill>
                  <a:schemeClr val="tx1"/>
                </a:solidFill>
                <a:effectLst/>
                <a:latin typeface="+mn-lt"/>
                <a:ea typeface="+mn-ea"/>
                <a:cs typeface="+mn-cs"/>
              </a:rPr>
              <a:t>hcv</a:t>
            </a:r>
            <a:r>
              <a:rPr lang="en-US" sz="1200" kern="1200" dirty="0">
                <a:solidFill>
                  <a:schemeClr val="tx1"/>
                </a:solidFill>
                <a:effectLst/>
                <a:latin typeface="+mn-lt"/>
                <a:ea typeface="+mn-ea"/>
                <a:cs typeface="+mn-cs"/>
              </a:rPr>
              <a:t> treatment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adherence higher in the modified directly observed group, there was no difference in SVR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evidence from the pragmatic HERO study, which treated more than 750 PWID actively using drugs, demonstrated that high SVR (&gt;95%) was achieved in patients who were &lt;50% adherent. Individuals who missed ≥14 consecutive doses achieved an SVR rate of 85% compared to 93% in those who missed between 8 and 13 consecutive doses and 97% in patients who missed &lt;7 consecutive doses (per protocol population) (Litwin et al., 2022a; Litwin et al., 2022b)</a:t>
            </a:r>
            <a:r>
              <a:rPr lang="en-US" sz="1200" b="1" kern="1200" dirty="0">
                <a:solidFill>
                  <a:schemeClr val="tx1"/>
                </a:solidFill>
                <a:effectLst/>
                <a:latin typeface="+mn-lt"/>
                <a:ea typeface="+mn-ea"/>
                <a:cs typeface="+mn-cs"/>
              </a:rPr>
              <a:t>[Litwin 2022/slide17-18]</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Table 2</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80CC9AC-6B26-E849-B969-C05497804395}" type="slidenum">
              <a:rPr lang="en-US" smtClean="0"/>
              <a:t>17</a:t>
            </a:fld>
            <a:endParaRPr lang="en-US"/>
          </a:p>
        </p:txBody>
      </p:sp>
    </p:spTree>
    <p:extLst>
      <p:ext uri="{BB962C8B-B14F-4D97-AF65-F5344CB8AC3E}">
        <p14:creationId xmlns:p14="http://schemas.microsoft.com/office/powerpoint/2010/main" val="3295236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SVR rates were similar with modified DOT (directly observed therapy) and patient navigator models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a 10% increase in adherence was significantly associated with SVR,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SVR was also significantly associated with completion of treatment and with the number of days on treatment, a 10 day increase in time on treatment was significantly </a:t>
            </a:r>
            <a:r>
              <a:rPr lang="en-US" dirty="0" err="1"/>
              <a:t>assoc</a:t>
            </a:r>
            <a:r>
              <a:rPr lang="en-US" dirty="0"/>
              <a:t> with SVR (a 10% increase in was associated with 60% greater odds of SVR)</a:t>
            </a:r>
          </a:p>
          <a:p>
            <a:endParaRPr lang="en-US" dirty="0"/>
          </a:p>
          <a:p>
            <a:endParaRPr lang="en-US" dirty="0"/>
          </a:p>
          <a:p>
            <a:r>
              <a:rPr lang="en-US" dirty="0"/>
              <a:t>Other:</a:t>
            </a:r>
          </a:p>
          <a:p>
            <a:r>
              <a:rPr lang="en-US" dirty="0"/>
              <a:t>Adherence dropped over the course of the treatment but was highest among in opioid treatment programs on </a:t>
            </a:r>
            <a:r>
              <a:rPr lang="en-US" dirty="0" err="1"/>
              <a:t>mDOT</a:t>
            </a:r>
            <a:r>
              <a:rPr lang="en-US" dirty="0"/>
              <a:t> as compared to patient navigator </a:t>
            </a:r>
          </a:p>
          <a:p>
            <a:endParaRPr lang="en-US" dirty="0"/>
          </a:p>
          <a:p>
            <a:r>
              <a:rPr lang="en-US" dirty="0"/>
              <a:t>Predictors of adherence were age over 40, last drug use 5-12 weeks ago compared to within the last 4 weeks</a:t>
            </a:r>
          </a:p>
          <a:p>
            <a:endParaRPr lang="en-US" dirty="0"/>
          </a:p>
          <a:p>
            <a:r>
              <a:rPr lang="en-US" dirty="0"/>
              <a:t>Per protocol: participants who were assigned, </a:t>
            </a:r>
            <a:r>
              <a:rPr lang="en-US" dirty="0" err="1"/>
              <a:t>intitiated</a:t>
            </a:r>
            <a:r>
              <a:rPr lang="en-US" dirty="0"/>
              <a:t> treatment, complied with assigned model without crossover, had a determined SVR status</a:t>
            </a:r>
          </a:p>
          <a:p>
            <a:endParaRPr lang="en-US" dirty="0"/>
          </a:p>
          <a:p>
            <a:r>
              <a:rPr lang="en-US" dirty="0"/>
              <a:t>Modified ITT: randomly assigned and initiated treatment</a:t>
            </a:r>
          </a:p>
          <a:p>
            <a:r>
              <a:rPr lang="en-US" dirty="0"/>
              <a:t>ITT: randomly assigned</a:t>
            </a:r>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dirty="0"/>
          </a:p>
        </p:txBody>
      </p:sp>
    </p:spTree>
    <p:extLst>
      <p:ext uri="{BB962C8B-B14F-4D97-AF65-F5344CB8AC3E}">
        <p14:creationId xmlns:p14="http://schemas.microsoft.com/office/powerpoint/2010/main" val="138236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SVR with at least 4 weeks of treatment if no cirrhosis</a:t>
            </a:r>
          </a:p>
          <a:p>
            <a:r>
              <a:rPr lang="en-US" dirty="0"/>
              <a:t>For patients with cirrhosis, at least 8 weeks of treatment</a:t>
            </a:r>
          </a:p>
        </p:txBody>
      </p:sp>
      <p:sp>
        <p:nvSpPr>
          <p:cNvPr id="4" name="Slide Number Placeholder 3"/>
          <p:cNvSpPr>
            <a:spLocks noGrp="1"/>
          </p:cNvSpPr>
          <p:nvPr>
            <p:ph type="sldNum" sz="quarter" idx="5"/>
          </p:nvPr>
        </p:nvSpPr>
        <p:spPr/>
        <p:txBody>
          <a:bodyPr/>
          <a:lstStyle/>
          <a:p>
            <a:fld id="{E80CC9AC-6B26-E849-B969-C05497804395}" type="slidenum">
              <a:rPr lang="en-US" smtClean="0"/>
              <a:t>19</a:t>
            </a:fld>
            <a:endParaRPr lang="en-US"/>
          </a:p>
        </p:txBody>
      </p:sp>
    </p:spTree>
    <p:extLst>
      <p:ext uri="{BB962C8B-B14F-4D97-AF65-F5344CB8AC3E}">
        <p14:creationId xmlns:p14="http://schemas.microsoft.com/office/powerpoint/2010/main" val="21468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study of short course therapy where participants received 6 weeks of </a:t>
            </a:r>
            <a:r>
              <a:rPr lang="en-US" dirty="0" err="1"/>
              <a:t>sof</a:t>
            </a:r>
            <a:r>
              <a:rPr lang="en-US" dirty="0"/>
              <a:t>/</a:t>
            </a:r>
            <a:r>
              <a:rPr lang="en-US" dirty="0" err="1"/>
              <a:t>vel</a:t>
            </a:r>
            <a:r>
              <a:rPr lang="en-US" dirty="0"/>
              <a:t>, the overall SVR did not meet the non-inferiority endpoint</a:t>
            </a:r>
          </a:p>
          <a:p>
            <a:r>
              <a:rPr lang="en-US" dirty="0"/>
              <a:t>However, in the analysis of patients who received 6 weeks of therapy and had 90% adherence who attended the SVR12 appointment</a:t>
            </a:r>
          </a:p>
          <a:p>
            <a:endParaRPr lang="en-US" dirty="0"/>
          </a:p>
          <a:p>
            <a:r>
              <a:rPr lang="en-US" dirty="0"/>
              <a:t>2 deaths in short course</a:t>
            </a:r>
          </a:p>
          <a:p>
            <a:endParaRPr lang="en-US" dirty="0"/>
          </a:p>
          <a:p>
            <a:r>
              <a:rPr lang="en-US" dirty="0"/>
              <a:t>90% adherence in short course = 42 days is 6 weeks (38 days is 90%), so no more than 4 days missed</a:t>
            </a:r>
          </a:p>
          <a:p>
            <a:r>
              <a:rPr lang="en-US" dirty="0"/>
              <a:t>90% adherence in long= 84 days (76 days is 90%) so no more than 14 days missed</a:t>
            </a:r>
          </a:p>
        </p:txBody>
      </p:sp>
      <p:sp>
        <p:nvSpPr>
          <p:cNvPr id="4" name="Slide Number Placeholder 3"/>
          <p:cNvSpPr>
            <a:spLocks noGrp="1"/>
          </p:cNvSpPr>
          <p:nvPr>
            <p:ph type="sldNum" sz="quarter" idx="5"/>
          </p:nvPr>
        </p:nvSpPr>
        <p:spPr/>
        <p:txBody>
          <a:bodyPr/>
          <a:lstStyle/>
          <a:p>
            <a:fld id="{E80CC9AC-6B26-E849-B969-C05497804395}" type="slidenum">
              <a:rPr lang="en-US" smtClean="0"/>
              <a:t>20</a:t>
            </a:fld>
            <a:endParaRPr lang="en-US"/>
          </a:p>
        </p:txBody>
      </p:sp>
    </p:spTree>
    <p:extLst>
      <p:ext uri="{BB962C8B-B14F-4D97-AF65-F5344CB8AC3E}">
        <p14:creationId xmlns:p14="http://schemas.microsoft.com/office/powerpoint/2010/main" val="171741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men, most had sexual HCV acquisition, predominantly GT1 (25/30)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participants with HIV coinfection, 87% SVR by ITT (20/23) and 95% by PP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3 non-SVR12: 1 </a:t>
            </a:r>
            <a:r>
              <a:rPr lang="en-US" dirty="0" err="1"/>
              <a:t>virological</a:t>
            </a:r>
            <a:r>
              <a:rPr lang="en-US" dirty="0"/>
              <a:t> failure; 1 </a:t>
            </a:r>
            <a:r>
              <a:rPr lang="en-US" dirty="0" err="1"/>
              <a:t>pt</a:t>
            </a:r>
            <a:r>
              <a:rPr lang="en-US" dirty="0"/>
              <a:t> died 4 weeks post and 1 </a:t>
            </a:r>
            <a:r>
              <a:rPr lang="en-US" dirty="0" err="1"/>
              <a:t>pt</a:t>
            </a:r>
            <a:r>
              <a:rPr lang="en-US" dirty="0"/>
              <a:t> LTFU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Adherence assessed by pill count and self report questionnaire</a:t>
            </a:r>
          </a:p>
          <a:p>
            <a:endParaRPr lang="en-US" dirty="0"/>
          </a:p>
        </p:txBody>
      </p:sp>
      <p:sp>
        <p:nvSpPr>
          <p:cNvPr id="4" name="Slide Number Placeholder 3"/>
          <p:cNvSpPr>
            <a:spLocks noGrp="1"/>
          </p:cNvSpPr>
          <p:nvPr>
            <p:ph type="sldNum" sz="quarter" idx="5"/>
          </p:nvPr>
        </p:nvSpPr>
        <p:spPr/>
        <p:txBody>
          <a:bodyPr/>
          <a:lstStyle/>
          <a:p>
            <a:fld id="{E80CC9AC-6B26-E849-B969-C05497804395}" type="slidenum">
              <a:rPr lang="en-US" smtClean="0"/>
              <a:t>21</a:t>
            </a:fld>
            <a:endParaRPr lang="en-US"/>
          </a:p>
        </p:txBody>
      </p:sp>
    </p:spTree>
    <p:extLst>
      <p:ext uri="{BB962C8B-B14F-4D97-AF65-F5344CB8AC3E}">
        <p14:creationId xmlns:p14="http://schemas.microsoft.com/office/powerpoint/2010/main" val="395552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dirty="0"/>
          </a:p>
        </p:txBody>
      </p:sp>
    </p:spTree>
    <p:extLst>
      <p:ext uri="{BB962C8B-B14F-4D97-AF65-F5344CB8AC3E}">
        <p14:creationId xmlns:p14="http://schemas.microsoft.com/office/powerpoint/2010/main" val="2688847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A patient starts HCV treatment. After 3 weeks of treatment, he goes on a week-long trip and forgets his meds. He contacts the clinic to ask what he should do. He's missed a week of treatment. What should be done with his HCV therapy?</a:t>
            </a:r>
          </a:p>
          <a:p>
            <a:r>
              <a:rPr lang="en-US"/>
              <a:t>https://www.polleverywhere.com/multiple_choice_polls/zjj4gbEOjkYiGFm98RoLZ?state=opened&amp;flow=Default&amp;onscreen=persist</a:t>
            </a:r>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dirty="0"/>
          </a:p>
        </p:txBody>
      </p:sp>
    </p:spTree>
    <p:extLst>
      <p:ext uri="{BB962C8B-B14F-4D97-AF65-F5344CB8AC3E}">
        <p14:creationId xmlns:p14="http://schemas.microsoft.com/office/powerpoint/2010/main" val="2113458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24</a:t>
            </a:fld>
            <a:endParaRPr lang="en-US" dirty="0"/>
          </a:p>
        </p:txBody>
      </p:sp>
    </p:spTree>
    <p:extLst>
      <p:ext uri="{BB962C8B-B14F-4D97-AF65-F5344CB8AC3E}">
        <p14:creationId xmlns:p14="http://schemas.microsoft.com/office/powerpoint/2010/main" val="2654119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216013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should be done with his HCV therapy?</a:t>
            </a:r>
          </a:p>
          <a:p>
            <a:r>
              <a:rPr lang="en-US"/>
              <a:t>https://www.polleverywhere.com/multiple_choice_polls/Wrbmy3Ay8xKdCc1ldfbi8?state=opened&amp;flow=Default&amp;onscreen=persist</a:t>
            </a:r>
          </a:p>
        </p:txBody>
      </p:sp>
      <p:sp>
        <p:nvSpPr>
          <p:cNvPr id="4" name="Slide Number Placeholder 3"/>
          <p:cNvSpPr>
            <a:spLocks noGrp="1"/>
          </p:cNvSpPr>
          <p:nvPr>
            <p:ph type="sldNum" sz="quarter" idx="5"/>
          </p:nvPr>
        </p:nvSpPr>
        <p:spPr/>
        <p:txBody>
          <a:bodyPr/>
          <a:lstStyle/>
          <a:p>
            <a:fld id="{F264BA1E-6AC7-4534-AA62-D6AA5C834DC4}" type="slidenum">
              <a:rPr lang="en-US" smtClean="0"/>
              <a:t>26</a:t>
            </a:fld>
            <a:endParaRPr lang="en-US" dirty="0"/>
          </a:p>
        </p:txBody>
      </p:sp>
    </p:spTree>
    <p:extLst>
      <p:ext uri="{BB962C8B-B14F-4D97-AF65-F5344CB8AC3E}">
        <p14:creationId xmlns:p14="http://schemas.microsoft.com/office/powerpoint/2010/main" val="265869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1631176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28</a:t>
            </a:fld>
            <a:endParaRPr lang="en-US" dirty="0"/>
          </a:p>
        </p:txBody>
      </p:sp>
    </p:spTree>
    <p:extLst>
      <p:ext uri="{BB962C8B-B14F-4D97-AF65-F5344CB8AC3E}">
        <p14:creationId xmlns:p14="http://schemas.microsoft.com/office/powerpoint/2010/main" val="186102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A patient receives their first month of HCV treatment. At treatment week 4, the patient is lost to follow up. 3 months later, the patient returns to clinic. What should be done with this patient's HCV therapy?</a:t>
            </a:r>
          </a:p>
          <a:p>
            <a:r>
              <a:rPr lang="en-US"/>
              <a:t>https://www.polleverywhere.com/multiple_choice_polls/etkyCwLgqAT7rprxP5GXR?state=opened&amp;flow=Default&amp;onscreen=persist</a:t>
            </a:r>
          </a:p>
        </p:txBody>
      </p:sp>
      <p:sp>
        <p:nvSpPr>
          <p:cNvPr id="4" name="Slide Number Placeholder 3"/>
          <p:cNvSpPr>
            <a:spLocks noGrp="1"/>
          </p:cNvSpPr>
          <p:nvPr>
            <p:ph type="sldNum" sz="quarter" idx="5"/>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33942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30</a:t>
            </a:fld>
            <a:endParaRPr lang="en-US" dirty="0"/>
          </a:p>
        </p:txBody>
      </p:sp>
    </p:spTree>
    <p:extLst>
      <p:ext uri="{BB962C8B-B14F-4D97-AF65-F5344CB8AC3E}">
        <p14:creationId xmlns:p14="http://schemas.microsoft.com/office/powerpoint/2010/main" val="227375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31</a:t>
            </a:fld>
            <a:endParaRPr lang="en-US" dirty="0"/>
          </a:p>
        </p:txBody>
      </p:sp>
    </p:spTree>
    <p:extLst>
      <p:ext uri="{BB962C8B-B14F-4D97-AF65-F5344CB8AC3E}">
        <p14:creationId xmlns:p14="http://schemas.microsoft.com/office/powerpoint/2010/main" val="28182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33</a:t>
            </a:fld>
            <a:endParaRPr lang="en-US" dirty="0"/>
          </a:p>
        </p:txBody>
      </p:sp>
    </p:spTree>
    <p:extLst>
      <p:ext uri="{BB962C8B-B14F-4D97-AF65-F5344CB8AC3E}">
        <p14:creationId xmlns:p14="http://schemas.microsoft.com/office/powerpoint/2010/main" val="131113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5832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A patient starts HCV treatment. After 3 weeks of treatment, he goes on a week-long trip and forgets his meds. He contacts the clinic to ask what he should do. He's missed a week of treatment. What should be done with his HCV therapy?</a:t>
            </a:r>
          </a:p>
          <a:p>
            <a:r>
              <a:rPr lang="en-US"/>
              <a:t>https://www.polleverywhere.com/multiple_choice_polls/ZvcDFZKo8slg1Y8q1pcfb</a:t>
            </a:r>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dirty="0"/>
          </a:p>
        </p:txBody>
      </p:sp>
    </p:spTree>
    <p:extLst>
      <p:ext uri="{BB962C8B-B14F-4D97-AF65-F5344CB8AC3E}">
        <p14:creationId xmlns:p14="http://schemas.microsoft.com/office/powerpoint/2010/main" val="288874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230727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What should be done with his HCV therapy?</a:t>
            </a:r>
          </a:p>
          <a:p>
            <a:r>
              <a:rPr lang="en-US"/>
              <a:t>https://www.polleverywhere.com/multiple_choice_polls/xIK50Swhhi9e9ZiNSe0Ms</a:t>
            </a:r>
          </a:p>
        </p:txBody>
      </p:sp>
      <p:sp>
        <p:nvSpPr>
          <p:cNvPr id="4" name="Slide Number Placeholder 3"/>
          <p:cNvSpPr>
            <a:spLocks noGrp="1"/>
          </p:cNvSpPr>
          <p:nvPr>
            <p:ph type="sldNum" sz="quarter" idx="5"/>
          </p:nvPr>
        </p:nvSpPr>
        <p:spPr/>
        <p:txBody>
          <a:bodyPr/>
          <a:lstStyle/>
          <a:p>
            <a:fld id="{F264BA1E-6AC7-4534-AA62-D6AA5C834DC4}" type="slidenum">
              <a:rPr lang="en-US" smtClean="0"/>
              <a:t>7</a:t>
            </a:fld>
            <a:endParaRPr lang="en-US" dirty="0"/>
          </a:p>
        </p:txBody>
      </p:sp>
    </p:spTree>
    <p:extLst>
      <p:ext uri="{BB962C8B-B14F-4D97-AF65-F5344CB8AC3E}">
        <p14:creationId xmlns:p14="http://schemas.microsoft.com/office/powerpoint/2010/main" val="256142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not modify the notes in this section to avoid tampering with the Poll Everywhere activity.
More info at polleverywhere.com/support
A patient receives their first month of HCV treatment. At treatment week 4, the patient is lost to follow up. 3 months later, the patient returns to clinic. What should be done with this patient's HCV therapy?</a:t>
            </a:r>
          </a:p>
          <a:p>
            <a:r>
              <a:rPr lang="en-US"/>
              <a:t>https://www.polleverywhere.com/multiple_choice_polls/DZJXY1ney2ZSCDqXLZU3s</a:t>
            </a:r>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dirty="0"/>
          </a:p>
        </p:txBody>
      </p:sp>
    </p:spTree>
    <p:extLst>
      <p:ext uri="{BB962C8B-B14F-4D97-AF65-F5344CB8AC3E}">
        <p14:creationId xmlns:p14="http://schemas.microsoft.com/office/powerpoint/2010/main" val="51487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Sites were Australia, Europe, Canada, US, </a:t>
            </a:r>
          </a:p>
          <a:p>
            <a:r>
              <a:rPr lang="en-US" dirty="0"/>
              <a:t>103 participants: 48 </a:t>
            </a:r>
            <a:r>
              <a:rPr lang="en-US" dirty="0" err="1"/>
              <a:t>yo</a:t>
            </a:r>
            <a:r>
              <a:rPr lang="en-US" dirty="0"/>
              <a:t>, 72% male, 48% high school </a:t>
            </a:r>
            <a:r>
              <a:rPr lang="en-US" dirty="0" err="1"/>
              <a:t>ed</a:t>
            </a:r>
            <a:r>
              <a:rPr lang="en-US" dirty="0"/>
              <a:t> or higher</a:t>
            </a:r>
          </a:p>
          <a:p>
            <a:r>
              <a:rPr lang="en-US" dirty="0"/>
              <a:t>56% receiving OST at baseline, 74% reported injection drug use in last month; 12% neither injected drugs nor </a:t>
            </a:r>
            <a:r>
              <a:rPr lang="en-US" dirty="0" err="1"/>
              <a:t>recived</a:t>
            </a:r>
            <a:r>
              <a:rPr lang="en-US" dirty="0"/>
              <a:t> OST</a:t>
            </a:r>
          </a:p>
          <a:p>
            <a:endParaRPr lang="en-US" dirty="0"/>
          </a:p>
          <a:p>
            <a:r>
              <a:rPr lang="en-US" dirty="0"/>
              <a:t>84 days is course (76/84 is 90% or missed 8 days)</a:t>
            </a:r>
          </a:p>
          <a:p>
            <a:pPr lvl="1"/>
            <a:endParaRPr lang="en-US" sz="1600" dirty="0"/>
          </a:p>
          <a:p>
            <a:pPr lvl="1"/>
            <a:endParaRPr lang="en-US" sz="1600" dirty="0"/>
          </a:p>
          <a:p>
            <a:pPr lvl="1"/>
            <a:r>
              <a:rPr lang="en-US" sz="1600" dirty="0"/>
              <a:t>Most common non-adherence was 1-2 days (61% of episodes)</a:t>
            </a:r>
          </a:p>
          <a:p>
            <a:pPr lvl="2"/>
            <a:r>
              <a:rPr lang="en-US" sz="1600" dirty="0"/>
              <a:t>11% of episodes lasted 7 or more days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dirty="0"/>
          </a:p>
        </p:txBody>
      </p:sp>
    </p:spTree>
    <p:extLst>
      <p:ext uri="{BB962C8B-B14F-4D97-AF65-F5344CB8AC3E}">
        <p14:creationId xmlns:p14="http://schemas.microsoft.com/office/powerpoint/2010/main" val="2749769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title"/>
          </p:nvPr>
        </p:nvSpPr>
        <p:spPr/>
        <p:txBody>
          <a:bodyPr lIns="0" tIns="0" rIns="0" bIns="0"/>
          <a:lstStyle>
            <a:lvl1pPr>
              <a:defRPr sz="33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672584"/>
            <a:ext cx="9142476" cy="109727"/>
          </a:xfrm>
          <a:prstGeom prst="rect">
            <a:avLst/>
          </a:prstGeom>
          <a:blipFill>
            <a:blip r:embed="rId2" cstate="print"/>
            <a:stretch>
              <a:fillRect/>
            </a:stretch>
          </a:blipFill>
        </p:spPr>
        <p:txBody>
          <a:bodyPr wrap="square" lIns="0" tIns="0" rIns="0" bIns="0" rtlCol="0"/>
          <a:lstStyle/>
          <a:p>
            <a:endParaRPr sz="1350"/>
          </a:p>
        </p:txBody>
      </p:sp>
      <p:sp>
        <p:nvSpPr>
          <p:cNvPr id="17" name="bk object 17"/>
          <p:cNvSpPr/>
          <p:nvPr/>
        </p:nvSpPr>
        <p:spPr>
          <a:xfrm>
            <a:off x="762" y="4686871"/>
            <a:ext cx="9143365" cy="1429"/>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350"/>
          </a:p>
        </p:txBody>
      </p:sp>
      <p:sp>
        <p:nvSpPr>
          <p:cNvPr id="18" name="bk object 18"/>
          <p:cNvSpPr/>
          <p:nvPr/>
        </p:nvSpPr>
        <p:spPr>
          <a:xfrm>
            <a:off x="457200" y="4458842"/>
            <a:ext cx="943356" cy="581787"/>
          </a:xfrm>
          <a:prstGeom prst="rect">
            <a:avLst/>
          </a:prstGeom>
          <a:blipFill>
            <a:blip r:embed="rId3" cstate="print"/>
            <a:stretch>
              <a:fillRect/>
            </a:stretch>
          </a:blip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3" name="Holder 3"/>
          <p:cNvSpPr>
            <a:spLocks noGrp="1"/>
          </p:cNvSpPr>
          <p:nvPr>
            <p:ph type="dt" sz="half" idx="6"/>
          </p:nvPr>
        </p:nvSpPr>
        <p:spPr/>
        <p:txBody>
          <a:bodyPr lIns="0" tIns="0" rIns="0" bIns="0"/>
          <a:lstStyle>
            <a:lvl1pPr>
              <a:defRPr sz="1350" b="1" i="0">
                <a:solidFill>
                  <a:srgbClr val="000066"/>
                </a:solidFill>
                <a:latin typeface="Calibri"/>
                <a:cs typeface="Calibri"/>
              </a:defRPr>
            </a:lvl1pPr>
          </a:lstStyle>
          <a:p>
            <a:pPr marL="9525"/>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100E-3623-B74C-B932-D5F9BDCF403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CCAEB1-5203-4035-CD9C-A123975470B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816699A2-6A43-D781-8644-6931AF44AB91}"/>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5" name="Date Placeholder 4">
            <a:extLst>
              <a:ext uri="{FF2B5EF4-FFF2-40B4-BE49-F238E27FC236}">
                <a16:creationId xmlns:a16="http://schemas.microsoft.com/office/drawing/2014/main" id="{16997DEA-C873-BBC3-B9E5-059B57C865D7}"/>
              </a:ext>
            </a:extLst>
          </p:cNvPr>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6" name="Footer Placeholder 5">
            <a:extLst>
              <a:ext uri="{FF2B5EF4-FFF2-40B4-BE49-F238E27FC236}">
                <a16:creationId xmlns:a16="http://schemas.microsoft.com/office/drawing/2014/main" id="{96D7E2C9-29ED-699C-9B04-40617A8DBA8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198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5"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 id="2147483812" r:id="rId13"/>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18B_9968826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mailto:hivecho@salud.unm.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1752683"/>
            <a:ext cx="8229599" cy="1352467"/>
          </a:xfrm>
        </p:spPr>
        <p:txBody>
          <a:bodyPr/>
          <a:lstStyle/>
          <a:p>
            <a:pPr algn="ctr"/>
            <a:r>
              <a:rPr lang="en-US" sz="3600" dirty="0"/>
              <a:t>HCV Treatment Interruptions: Stop Treatment or Keep Going?</a:t>
            </a:r>
          </a:p>
        </p:txBody>
      </p:sp>
      <p:sp>
        <p:nvSpPr>
          <p:cNvPr id="7" name="object 5"/>
          <p:cNvSpPr txBox="1">
            <a:spLocks noGrp="1"/>
          </p:cNvSpPr>
          <p:nvPr>
            <p:ph type="subTitle" idx="1"/>
          </p:nvPr>
        </p:nvSpPr>
        <p:spPr>
          <a:xfrm>
            <a:off x="685801" y="3333750"/>
            <a:ext cx="8000998" cy="1754326"/>
          </a:xfrm>
          <a:prstGeom prst="rect">
            <a:avLst/>
          </a:prstGeom>
        </p:spPr>
        <p:txBody>
          <a:bodyPr vert="horz" wrap="square" lIns="0" tIns="0" rIns="0" bIns="0" rtlCol="0">
            <a:spAutoFit/>
          </a:bodyPr>
          <a:lstStyle/>
          <a:p>
            <a:pPr algn="ctr">
              <a:lnSpc>
                <a:spcPct val="120000"/>
              </a:lnSpc>
              <a:spcBef>
                <a:spcPts val="0"/>
              </a:spcBef>
            </a:pPr>
            <a:r>
              <a:rPr lang="en-US" sz="1800" b="1" dirty="0"/>
              <a:t>Paulina Deming, PharmD, </a:t>
            </a:r>
            <a:r>
              <a:rPr lang="en-US" sz="1800" b="1" dirty="0" err="1"/>
              <a:t>PhC</a:t>
            </a:r>
            <a:endParaRPr lang="en-US" sz="1800" b="1" dirty="0"/>
          </a:p>
          <a:p>
            <a:pPr algn="ctr">
              <a:lnSpc>
                <a:spcPct val="120000"/>
              </a:lnSpc>
              <a:spcBef>
                <a:spcPts val="0"/>
              </a:spcBef>
            </a:pPr>
            <a:r>
              <a:rPr lang="en-US" sz="1800" dirty="0"/>
              <a:t>Associate Professor of Pharmacy-College of Pharmacy</a:t>
            </a:r>
          </a:p>
          <a:p>
            <a:pPr algn="ctr">
              <a:lnSpc>
                <a:spcPct val="120000"/>
              </a:lnSpc>
              <a:spcBef>
                <a:spcPts val="0"/>
              </a:spcBef>
            </a:pPr>
            <a:r>
              <a:rPr lang="en-US" sz="1800" dirty="0"/>
              <a:t>Associate Director- Viral Hepatitis Programs, Project ECHO</a:t>
            </a:r>
          </a:p>
          <a:p>
            <a:pPr algn="ctr">
              <a:lnSpc>
                <a:spcPct val="120000"/>
              </a:lnSpc>
              <a:spcBef>
                <a:spcPts val="0"/>
              </a:spcBef>
            </a:pPr>
            <a:r>
              <a:rPr lang="en-US" sz="1800" dirty="0"/>
              <a:t>University of New Mexico Health Sciences Center</a:t>
            </a:r>
          </a:p>
          <a:p>
            <a:pPr algn="ctr"/>
            <a:endParaRPr lang="en-US" sz="1100" dirty="0">
              <a:solidFill>
                <a:srgbClr val="002060"/>
              </a:solidFill>
            </a:endParaRPr>
          </a:p>
          <a:p>
            <a:pPr marL="1270" algn="ctr">
              <a:lnSpc>
                <a:spcPct val="100000"/>
              </a:lnSpc>
            </a:pPr>
            <a:endParaRPr lang="en-US" sz="1200"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3" name="Picture 4" descr="Text, logo&#10;&#10;Description automatically generated">
            <a:extLst>
              <a:ext uri="{FF2B5EF4-FFF2-40B4-BE49-F238E27FC236}">
                <a16:creationId xmlns:a16="http://schemas.microsoft.com/office/drawing/2014/main" id="{33968734-97B1-0758-840A-61B933B79494}"/>
              </a:ext>
            </a:extLst>
          </p:cNvPr>
          <p:cNvPicPr>
            <a:picLocks noChangeAspect="1"/>
          </p:cNvPicPr>
          <p:nvPr/>
        </p:nvPicPr>
        <p:blipFill>
          <a:blip r:embed="rId3"/>
          <a:stretch>
            <a:fillRect/>
          </a:stretch>
        </p:blipFill>
        <p:spPr>
          <a:xfrm>
            <a:off x="7118074" y="-3391"/>
            <a:ext cx="1981200" cy="1389978"/>
          </a:xfrm>
          <a:prstGeom prst="rect">
            <a:avLst/>
          </a:prstGeom>
        </p:spPr>
      </p:pic>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6DEF-68C7-4342-B4B1-3B9244D4E544}"/>
              </a:ext>
            </a:extLst>
          </p:cNvPr>
          <p:cNvSpPr>
            <a:spLocks noGrp="1"/>
          </p:cNvSpPr>
          <p:nvPr>
            <p:ph type="title"/>
          </p:nvPr>
        </p:nvSpPr>
        <p:spPr/>
        <p:txBody>
          <a:bodyPr/>
          <a:lstStyle/>
          <a:p>
            <a:r>
              <a:rPr lang="en-US" sz="3400" dirty="0"/>
              <a:t>Effects of Incomplete Treatment Adherence</a:t>
            </a:r>
          </a:p>
        </p:txBody>
      </p:sp>
      <p:pic>
        <p:nvPicPr>
          <p:cNvPr id="6" name="Content Placeholder 5">
            <a:extLst>
              <a:ext uri="{FF2B5EF4-FFF2-40B4-BE49-F238E27FC236}">
                <a16:creationId xmlns:a16="http://schemas.microsoft.com/office/drawing/2014/main" id="{4975A51B-B5E3-C04F-BE72-D890A29C55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55" r="4943"/>
          <a:stretch/>
        </p:blipFill>
        <p:spPr>
          <a:xfrm>
            <a:off x="3045901" y="951150"/>
            <a:ext cx="6062845" cy="3427413"/>
          </a:xfrm>
        </p:spPr>
      </p:pic>
      <p:sp>
        <p:nvSpPr>
          <p:cNvPr id="4" name="Slide Number Placeholder 3">
            <a:extLst>
              <a:ext uri="{FF2B5EF4-FFF2-40B4-BE49-F238E27FC236}">
                <a16:creationId xmlns:a16="http://schemas.microsoft.com/office/drawing/2014/main" id="{EE577FAB-4922-C14D-B848-6DF935B1D7BC}"/>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7" name="TextBox 6">
            <a:extLst>
              <a:ext uri="{FF2B5EF4-FFF2-40B4-BE49-F238E27FC236}">
                <a16:creationId xmlns:a16="http://schemas.microsoft.com/office/drawing/2014/main" id="{3CE24120-2E72-ED42-B7FC-7BEBD5603F95}"/>
              </a:ext>
            </a:extLst>
          </p:cNvPr>
          <p:cNvSpPr txBox="1"/>
          <p:nvPr/>
        </p:nvSpPr>
        <p:spPr>
          <a:xfrm>
            <a:off x="2835876" y="4726460"/>
            <a:ext cx="6005384" cy="253916"/>
          </a:xfrm>
          <a:prstGeom prst="rect">
            <a:avLst/>
          </a:prstGeom>
          <a:noFill/>
        </p:spPr>
        <p:txBody>
          <a:bodyPr wrap="square" rtlCol="0">
            <a:spAutoFit/>
          </a:bodyPr>
          <a:lstStyle/>
          <a:p>
            <a:r>
              <a:rPr lang="en-US" sz="1050" dirty="0">
                <a:solidFill>
                  <a:schemeClr val="bg1"/>
                </a:solidFill>
              </a:rPr>
              <a:t>Cunningham EB et al. </a:t>
            </a:r>
            <a:r>
              <a:rPr lang="en-US" sz="1050" dirty="0" err="1">
                <a:solidFill>
                  <a:schemeClr val="bg1"/>
                </a:solidFill>
              </a:rPr>
              <a:t>Int</a:t>
            </a:r>
            <a:r>
              <a:rPr lang="en-US" sz="1050" dirty="0">
                <a:solidFill>
                  <a:schemeClr val="bg1"/>
                </a:solidFill>
              </a:rPr>
              <a:t> J of Drug Policy. 2018;62:14-23.</a:t>
            </a:r>
          </a:p>
        </p:txBody>
      </p:sp>
      <p:sp>
        <p:nvSpPr>
          <p:cNvPr id="8" name="Rectangle 7">
            <a:extLst>
              <a:ext uri="{FF2B5EF4-FFF2-40B4-BE49-F238E27FC236}">
                <a16:creationId xmlns:a16="http://schemas.microsoft.com/office/drawing/2014/main" id="{8D7D6505-65F6-0C45-B337-C4BB36AC1B6D}"/>
              </a:ext>
            </a:extLst>
          </p:cNvPr>
          <p:cNvSpPr/>
          <p:nvPr/>
        </p:nvSpPr>
        <p:spPr>
          <a:xfrm>
            <a:off x="152400" y="1198335"/>
            <a:ext cx="3031809" cy="3477875"/>
          </a:xfrm>
          <a:prstGeom prst="rect">
            <a:avLst/>
          </a:prstGeom>
        </p:spPr>
        <p:txBody>
          <a:bodyPr wrap="square">
            <a:spAutoFit/>
          </a:bodyPr>
          <a:lstStyle/>
          <a:p>
            <a:pPr>
              <a:spcAft>
                <a:spcPts val="1200"/>
              </a:spcAft>
            </a:pPr>
            <a:r>
              <a:rPr lang="en-US" sz="2000" dirty="0"/>
              <a:t>International, open-label, single arm multi-center study of persons with recent injection drug use (within 6 months)</a:t>
            </a:r>
          </a:p>
          <a:p>
            <a:pPr>
              <a:spcAft>
                <a:spcPts val="1200"/>
              </a:spcAft>
            </a:pPr>
            <a:r>
              <a:rPr lang="en-US" sz="2000" dirty="0"/>
              <a:t>19 sites in 7 countries</a:t>
            </a:r>
          </a:p>
          <a:p>
            <a:pPr>
              <a:spcAft>
                <a:spcPts val="1200"/>
              </a:spcAft>
            </a:pPr>
            <a:r>
              <a:rPr lang="en-US" sz="2000" dirty="0"/>
              <a:t>Received sofosbuvir/</a:t>
            </a:r>
            <a:r>
              <a:rPr lang="en-US" sz="2000" dirty="0" err="1"/>
              <a:t>velpatasvir</a:t>
            </a:r>
            <a:r>
              <a:rPr lang="en-US" sz="2000" dirty="0"/>
              <a:t> for 12 weeks in 1-week electronic blister pack</a:t>
            </a:r>
          </a:p>
        </p:txBody>
      </p:sp>
    </p:spTree>
    <p:extLst>
      <p:ext uri="{BB962C8B-B14F-4D97-AF65-F5344CB8AC3E}">
        <p14:creationId xmlns:p14="http://schemas.microsoft.com/office/powerpoint/2010/main" val="368549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6F7966-950C-7042-B1CA-BC70912B47E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972" r="1636"/>
          <a:stretch/>
        </p:blipFill>
        <p:spPr>
          <a:xfrm>
            <a:off x="2265664" y="-1808"/>
            <a:ext cx="4612672" cy="2889060"/>
          </a:xfrm>
        </p:spPr>
      </p:pic>
      <p:sp>
        <p:nvSpPr>
          <p:cNvPr id="5" name="Slide Number Placeholder 4">
            <a:extLst>
              <a:ext uri="{FF2B5EF4-FFF2-40B4-BE49-F238E27FC236}">
                <a16:creationId xmlns:a16="http://schemas.microsoft.com/office/drawing/2014/main" id="{7241B434-56BE-D544-8C46-83DAC7292730}"/>
              </a:ext>
            </a:extLst>
          </p:cNvPr>
          <p:cNvSpPr>
            <a:spLocks noGrp="1"/>
          </p:cNvSpPr>
          <p:nvPr>
            <p:ph type="sldNum" sz="quarter" idx="12"/>
          </p:nvPr>
        </p:nvSpPr>
        <p:spPr/>
        <p:txBody>
          <a:bodyPr/>
          <a:lstStyle/>
          <a:p>
            <a:fld id="{6E2D2B3B-882E-40F3-A32F-6DD516915044}" type="slidenum">
              <a:rPr lang="en-US" smtClean="0"/>
              <a:pPr/>
              <a:t>11</a:t>
            </a:fld>
            <a:endParaRPr lang="en-US"/>
          </a:p>
        </p:txBody>
      </p:sp>
      <p:sp>
        <p:nvSpPr>
          <p:cNvPr id="11" name="TextBox 10">
            <a:extLst>
              <a:ext uri="{FF2B5EF4-FFF2-40B4-BE49-F238E27FC236}">
                <a16:creationId xmlns:a16="http://schemas.microsoft.com/office/drawing/2014/main" id="{A4CB6FF6-8E87-8944-9A84-298D1005DA73}"/>
              </a:ext>
            </a:extLst>
          </p:cNvPr>
          <p:cNvSpPr txBox="1"/>
          <p:nvPr/>
        </p:nvSpPr>
        <p:spPr>
          <a:xfrm>
            <a:off x="2438400" y="3139930"/>
            <a:ext cx="4507547" cy="1323439"/>
          </a:xfrm>
          <a:prstGeom prst="rect">
            <a:avLst/>
          </a:prstGeom>
          <a:noFill/>
        </p:spPr>
        <p:txBody>
          <a:bodyPr wrap="square" rtlCol="0">
            <a:spAutoFit/>
          </a:bodyPr>
          <a:lstStyle/>
          <a:p>
            <a:pPr algn="ctr">
              <a:spcAft>
                <a:spcPts val="1200"/>
              </a:spcAft>
            </a:pPr>
            <a:r>
              <a:rPr lang="en-US" sz="2000" b="1" i="1" dirty="0"/>
              <a:t>Overall SVR Not Affected</a:t>
            </a:r>
          </a:p>
          <a:p>
            <a:pPr algn="ctr">
              <a:spcAft>
                <a:spcPts val="1200"/>
              </a:spcAft>
            </a:pPr>
            <a:r>
              <a:rPr lang="en-US" sz="2000" b="1" i="1" dirty="0"/>
              <a:t>94% adherent patients vs </a:t>
            </a:r>
          </a:p>
          <a:p>
            <a:pPr algn="ctr">
              <a:spcAft>
                <a:spcPts val="1200"/>
              </a:spcAft>
            </a:pPr>
            <a:r>
              <a:rPr lang="en-US" sz="2000" b="1" i="1" dirty="0"/>
              <a:t>94% non-adherent (p=0.944)</a:t>
            </a:r>
          </a:p>
        </p:txBody>
      </p:sp>
      <p:sp>
        <p:nvSpPr>
          <p:cNvPr id="12" name="TextBox 11">
            <a:extLst>
              <a:ext uri="{FF2B5EF4-FFF2-40B4-BE49-F238E27FC236}">
                <a16:creationId xmlns:a16="http://schemas.microsoft.com/office/drawing/2014/main" id="{E7456AAD-BE75-9248-A5D1-89B40FFF18BF}"/>
              </a:ext>
            </a:extLst>
          </p:cNvPr>
          <p:cNvSpPr txBox="1"/>
          <p:nvPr/>
        </p:nvSpPr>
        <p:spPr>
          <a:xfrm>
            <a:off x="1447800" y="4726460"/>
            <a:ext cx="6934200" cy="415498"/>
          </a:xfrm>
          <a:prstGeom prst="rect">
            <a:avLst/>
          </a:prstGeom>
          <a:noFill/>
        </p:spPr>
        <p:txBody>
          <a:bodyPr wrap="square" rtlCol="0">
            <a:spAutoFit/>
          </a:bodyPr>
          <a:lstStyle/>
          <a:p>
            <a:pPr algn="ctr"/>
            <a:r>
              <a:rPr lang="en-US" sz="1050" dirty="0">
                <a:solidFill>
                  <a:schemeClr val="bg1"/>
                </a:solidFill>
              </a:rPr>
              <a:t>SVR = sustained virologic response</a:t>
            </a:r>
          </a:p>
          <a:p>
            <a:pPr algn="ctr"/>
            <a:r>
              <a:rPr lang="en-US" sz="1050" dirty="0">
                <a:solidFill>
                  <a:schemeClr val="bg1"/>
                </a:solidFill>
              </a:rPr>
              <a:t>Cunningham EB et al. </a:t>
            </a:r>
            <a:r>
              <a:rPr lang="en-US" sz="1050" dirty="0" err="1">
                <a:solidFill>
                  <a:schemeClr val="bg1"/>
                </a:solidFill>
              </a:rPr>
              <a:t>Int</a:t>
            </a:r>
            <a:r>
              <a:rPr lang="en-US" sz="1050" dirty="0">
                <a:solidFill>
                  <a:schemeClr val="bg1"/>
                </a:solidFill>
              </a:rPr>
              <a:t> J of Drug Policy. 2018;62:14-23.</a:t>
            </a:r>
          </a:p>
        </p:txBody>
      </p:sp>
    </p:spTree>
    <p:extLst>
      <p:ext uri="{BB962C8B-B14F-4D97-AF65-F5344CB8AC3E}">
        <p14:creationId xmlns:p14="http://schemas.microsoft.com/office/powerpoint/2010/main" val="25784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DF5AA4-C270-82A7-EF83-A429E43CC8BE}"/>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6" name="TextBox 5">
            <a:extLst>
              <a:ext uri="{FF2B5EF4-FFF2-40B4-BE49-F238E27FC236}">
                <a16:creationId xmlns:a16="http://schemas.microsoft.com/office/drawing/2014/main" id="{6E4FA3F3-16AC-314F-3DED-7553CD9A2CDC}"/>
              </a:ext>
            </a:extLst>
          </p:cNvPr>
          <p:cNvSpPr txBox="1"/>
          <p:nvPr/>
        </p:nvSpPr>
        <p:spPr>
          <a:xfrm>
            <a:off x="1295400" y="3461087"/>
            <a:ext cx="7010400"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33 (32%) patients considered non-adherent (&lt;90% adherence)</a:t>
            </a:r>
          </a:p>
          <a:p>
            <a:pPr marL="342900" indent="-342900">
              <a:buFont typeface="Arial" panose="020B0604020202020204" pitchFamily="34" charset="0"/>
              <a:buChar char="•"/>
            </a:pPr>
            <a:r>
              <a:rPr lang="en-US" sz="2000" dirty="0"/>
              <a:t>Adherence declined over the course of therapy</a:t>
            </a:r>
          </a:p>
        </p:txBody>
      </p:sp>
      <p:pic>
        <p:nvPicPr>
          <p:cNvPr id="7" name="Content Placeholder 8">
            <a:extLst>
              <a:ext uri="{FF2B5EF4-FFF2-40B4-BE49-F238E27FC236}">
                <a16:creationId xmlns:a16="http://schemas.microsoft.com/office/drawing/2014/main" id="{22693AB5-DFF1-9E94-88FB-7E2E303A18A0}"/>
              </a:ext>
            </a:extLst>
          </p:cNvPr>
          <p:cNvPicPr>
            <a:picLocks noChangeAspect="1"/>
          </p:cNvPicPr>
          <p:nvPr/>
        </p:nvPicPr>
        <p:blipFill rotWithShape="1">
          <a:blip r:embed="rId2">
            <a:extLst>
              <a:ext uri="{28A0092B-C50C-407E-A947-70E740481C1C}">
                <a14:useLocalDpi xmlns:a14="http://schemas.microsoft.com/office/drawing/2010/main" val="0"/>
              </a:ext>
            </a:extLst>
          </a:blip>
          <a:srcRect l="1636" r="2781"/>
          <a:stretch/>
        </p:blipFill>
        <p:spPr>
          <a:xfrm>
            <a:off x="1905000" y="133350"/>
            <a:ext cx="5478602" cy="3327737"/>
          </a:xfrm>
          <a:prstGeom prst="rect">
            <a:avLst/>
          </a:prstGeom>
        </p:spPr>
      </p:pic>
    </p:spTree>
    <p:extLst>
      <p:ext uri="{BB962C8B-B14F-4D97-AF65-F5344CB8AC3E}">
        <p14:creationId xmlns:p14="http://schemas.microsoft.com/office/powerpoint/2010/main" val="94469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827FB-B353-0443-86F3-BB7BEB2ABFA8}"/>
              </a:ext>
            </a:extLst>
          </p:cNvPr>
          <p:cNvSpPr>
            <a:spLocks noGrp="1"/>
          </p:cNvSpPr>
          <p:nvPr>
            <p:ph type="title"/>
          </p:nvPr>
        </p:nvSpPr>
        <p:spPr/>
        <p:txBody>
          <a:bodyPr/>
          <a:lstStyle/>
          <a:p>
            <a:r>
              <a:rPr lang="en-US" dirty="0"/>
              <a:t>Clinical Trials Data with GLE/PIB</a:t>
            </a:r>
          </a:p>
        </p:txBody>
      </p:sp>
      <p:sp>
        <p:nvSpPr>
          <p:cNvPr id="3" name="Content Placeholder 2">
            <a:extLst>
              <a:ext uri="{FF2B5EF4-FFF2-40B4-BE49-F238E27FC236}">
                <a16:creationId xmlns:a16="http://schemas.microsoft.com/office/drawing/2014/main" id="{42391371-FBDF-A843-96C0-F40E94EC0F13}"/>
              </a:ext>
            </a:extLst>
          </p:cNvPr>
          <p:cNvSpPr>
            <a:spLocks noGrp="1"/>
          </p:cNvSpPr>
          <p:nvPr>
            <p:ph sz="half" idx="1"/>
          </p:nvPr>
        </p:nvSpPr>
        <p:spPr>
          <a:xfrm>
            <a:off x="228600" y="1063228"/>
            <a:ext cx="8315568" cy="3489721"/>
          </a:xfrm>
        </p:spPr>
        <p:txBody>
          <a:bodyPr>
            <a:normAutofit/>
          </a:bodyPr>
          <a:lstStyle/>
          <a:p>
            <a:r>
              <a:rPr lang="en-US" sz="2400" dirty="0"/>
              <a:t>Pooled analysis of 2091 patients with HCV genotypes 1-6</a:t>
            </a:r>
          </a:p>
          <a:p>
            <a:r>
              <a:rPr lang="en-US" sz="2400" dirty="0"/>
              <a:t>Adherence</a:t>
            </a:r>
          </a:p>
          <a:p>
            <a:pPr lvl="1"/>
            <a:r>
              <a:rPr lang="en-US" sz="2000" dirty="0"/>
              <a:t>97% (2024/2091) at all </a:t>
            </a:r>
          </a:p>
          <a:p>
            <a:pPr marL="628650" lvl="1" indent="-217488">
              <a:buNone/>
            </a:pPr>
            <a:r>
              <a:rPr lang="en-US" sz="2000" dirty="0"/>
              <a:t>	study visits</a:t>
            </a:r>
          </a:p>
          <a:p>
            <a:pPr lvl="1">
              <a:spcBef>
                <a:spcPts val="1200"/>
              </a:spcBef>
            </a:pPr>
            <a:r>
              <a:rPr lang="en-US" sz="2000" dirty="0"/>
              <a:t>67% of those considered </a:t>
            </a:r>
          </a:p>
          <a:p>
            <a:pPr marL="628650" lvl="1" indent="-217488">
              <a:buNone/>
            </a:pPr>
            <a:r>
              <a:rPr lang="en-US" sz="2000" dirty="0"/>
              <a:t>	non-adherent had &lt;80% </a:t>
            </a:r>
          </a:p>
          <a:p>
            <a:pPr marL="628650" lvl="1" indent="-217488">
              <a:buNone/>
            </a:pPr>
            <a:r>
              <a:rPr lang="en-US" sz="2000" dirty="0"/>
              <a:t>	adherence during </a:t>
            </a:r>
            <a:r>
              <a:rPr lang="en-US" sz="2000" u="sng" dirty="0"/>
              <a:t>&gt;</a:t>
            </a:r>
            <a:r>
              <a:rPr lang="en-US" sz="2000" dirty="0"/>
              <a:t>1 study visit</a:t>
            </a:r>
          </a:p>
          <a:p>
            <a:pPr lvl="1">
              <a:spcBef>
                <a:spcPts val="1200"/>
              </a:spcBef>
            </a:pPr>
            <a:r>
              <a:rPr lang="en-US" sz="2000" dirty="0"/>
              <a:t>1 patient had &lt;120% adherence</a:t>
            </a:r>
          </a:p>
        </p:txBody>
      </p:sp>
      <p:pic>
        <p:nvPicPr>
          <p:cNvPr id="7" name="Content Placeholder 6">
            <a:extLst>
              <a:ext uri="{FF2B5EF4-FFF2-40B4-BE49-F238E27FC236}">
                <a16:creationId xmlns:a16="http://schemas.microsoft.com/office/drawing/2014/main" id="{9D8CD421-4BBA-F643-8647-EE90EFAF351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060"/>
          <a:stretch/>
        </p:blipFill>
        <p:spPr>
          <a:xfrm>
            <a:off x="3914137" y="1504950"/>
            <a:ext cx="5229863" cy="1981200"/>
          </a:xfrm>
        </p:spPr>
      </p:pic>
      <p:sp>
        <p:nvSpPr>
          <p:cNvPr id="8" name="TextBox 7">
            <a:extLst>
              <a:ext uri="{FF2B5EF4-FFF2-40B4-BE49-F238E27FC236}">
                <a16:creationId xmlns:a16="http://schemas.microsoft.com/office/drawing/2014/main" id="{BE7B6A7F-53BE-4A47-9783-AF6079112D10}"/>
              </a:ext>
            </a:extLst>
          </p:cNvPr>
          <p:cNvSpPr txBox="1"/>
          <p:nvPr/>
        </p:nvSpPr>
        <p:spPr>
          <a:xfrm>
            <a:off x="1447800" y="4726460"/>
            <a:ext cx="6934200" cy="253916"/>
          </a:xfrm>
          <a:prstGeom prst="rect">
            <a:avLst/>
          </a:prstGeom>
          <a:noFill/>
        </p:spPr>
        <p:txBody>
          <a:bodyPr wrap="square" rtlCol="0">
            <a:spAutoFit/>
          </a:bodyPr>
          <a:lstStyle/>
          <a:p>
            <a:pPr algn="ctr"/>
            <a:r>
              <a:rPr lang="en-US" sz="1050" dirty="0">
                <a:solidFill>
                  <a:schemeClr val="bg1"/>
                </a:solidFill>
              </a:rPr>
              <a:t>Brown A et al. Liver Int. 2020;40:778-786.</a:t>
            </a:r>
          </a:p>
        </p:txBody>
      </p:sp>
      <p:sp>
        <p:nvSpPr>
          <p:cNvPr id="2" name="Slide Number Placeholder 3">
            <a:extLst>
              <a:ext uri="{FF2B5EF4-FFF2-40B4-BE49-F238E27FC236}">
                <a16:creationId xmlns:a16="http://schemas.microsoft.com/office/drawing/2014/main" id="{7CF78F96-EDD1-2B5F-7925-320BFC619D7E}"/>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72021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4DD0-26E0-B14F-8EED-611C2092881A}"/>
              </a:ext>
            </a:extLst>
          </p:cNvPr>
          <p:cNvSpPr>
            <a:spLocks noGrp="1"/>
          </p:cNvSpPr>
          <p:nvPr>
            <p:ph type="title"/>
          </p:nvPr>
        </p:nvSpPr>
        <p:spPr>
          <a:xfrm>
            <a:off x="457200" y="205979"/>
            <a:ext cx="8382000" cy="857250"/>
          </a:xfrm>
        </p:spPr>
        <p:txBody>
          <a:bodyPr/>
          <a:lstStyle/>
          <a:p>
            <a:r>
              <a:rPr lang="en-US" sz="3200" dirty="0"/>
              <a:t>SVR Based on Treatment Duration &amp; Adherence </a:t>
            </a:r>
          </a:p>
        </p:txBody>
      </p:sp>
      <p:pic>
        <p:nvPicPr>
          <p:cNvPr id="6" name="Content Placeholder 5">
            <a:extLst>
              <a:ext uri="{FF2B5EF4-FFF2-40B4-BE49-F238E27FC236}">
                <a16:creationId xmlns:a16="http://schemas.microsoft.com/office/drawing/2014/main" id="{86E090DD-F6EC-F640-B2C3-579F86E554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16" t="2326" r="1794" b="2445"/>
          <a:stretch/>
        </p:blipFill>
        <p:spPr>
          <a:xfrm>
            <a:off x="1014604" y="895350"/>
            <a:ext cx="7114791" cy="3714413"/>
          </a:xfrm>
        </p:spPr>
      </p:pic>
      <p:sp>
        <p:nvSpPr>
          <p:cNvPr id="4" name="Slide Number Placeholder 3">
            <a:extLst>
              <a:ext uri="{FF2B5EF4-FFF2-40B4-BE49-F238E27FC236}">
                <a16:creationId xmlns:a16="http://schemas.microsoft.com/office/drawing/2014/main" id="{9597BAE8-CCEB-2B41-BA87-4106D7B6B4DC}"/>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3" name="TextBox 2">
            <a:extLst>
              <a:ext uri="{FF2B5EF4-FFF2-40B4-BE49-F238E27FC236}">
                <a16:creationId xmlns:a16="http://schemas.microsoft.com/office/drawing/2014/main" id="{5BADCED9-D91C-E625-0213-27F57CA6806A}"/>
              </a:ext>
            </a:extLst>
          </p:cNvPr>
          <p:cNvSpPr txBox="1"/>
          <p:nvPr/>
        </p:nvSpPr>
        <p:spPr>
          <a:xfrm>
            <a:off x="1447800" y="4726460"/>
            <a:ext cx="6934200" cy="415498"/>
          </a:xfrm>
          <a:prstGeom prst="rect">
            <a:avLst/>
          </a:prstGeom>
          <a:noFill/>
        </p:spPr>
        <p:txBody>
          <a:bodyPr wrap="square" rtlCol="0">
            <a:spAutoFit/>
          </a:bodyPr>
          <a:lstStyle/>
          <a:p>
            <a:pPr algn="ctr"/>
            <a:r>
              <a:rPr lang="en-US" sz="1050" dirty="0">
                <a:solidFill>
                  <a:schemeClr val="bg1"/>
                </a:solidFill>
              </a:rPr>
              <a:t>SVR=sustained virologic suppression</a:t>
            </a:r>
          </a:p>
          <a:p>
            <a:pPr algn="ctr"/>
            <a:r>
              <a:rPr lang="en-US" sz="1050" dirty="0">
                <a:solidFill>
                  <a:schemeClr val="bg1"/>
                </a:solidFill>
              </a:rPr>
              <a:t>Brown A et al. Liver Int. 2020;40:778-786.</a:t>
            </a:r>
          </a:p>
        </p:txBody>
      </p:sp>
    </p:spTree>
    <p:extLst>
      <p:ext uri="{BB962C8B-B14F-4D97-AF65-F5344CB8AC3E}">
        <p14:creationId xmlns:p14="http://schemas.microsoft.com/office/powerpoint/2010/main" val="149028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DDF7CE-2E89-B945-94E1-0BC87CDA6019}"/>
              </a:ext>
            </a:extLst>
          </p:cNvPr>
          <p:cNvSpPr>
            <a:spLocks noGrp="1"/>
          </p:cNvSpPr>
          <p:nvPr>
            <p:ph type="title"/>
          </p:nvPr>
        </p:nvSpPr>
        <p:spPr>
          <a:xfrm>
            <a:off x="0" y="205979"/>
            <a:ext cx="9144000" cy="857250"/>
          </a:xfrm>
        </p:spPr>
        <p:txBody>
          <a:bodyPr>
            <a:noAutofit/>
          </a:bodyPr>
          <a:lstStyle/>
          <a:p>
            <a:pPr algn="ctr"/>
            <a:r>
              <a:rPr lang="en-US" sz="2800" dirty="0"/>
              <a:t>Nonadherence in Patients with HIV/HCV Coinfection</a:t>
            </a:r>
          </a:p>
        </p:txBody>
      </p:sp>
      <p:sp>
        <p:nvSpPr>
          <p:cNvPr id="3" name="Content Placeholder 2">
            <a:extLst>
              <a:ext uri="{FF2B5EF4-FFF2-40B4-BE49-F238E27FC236}">
                <a16:creationId xmlns:a16="http://schemas.microsoft.com/office/drawing/2014/main" id="{94CE6294-2FBA-2444-9405-77E662D6634A}"/>
              </a:ext>
            </a:extLst>
          </p:cNvPr>
          <p:cNvSpPr>
            <a:spLocks noGrp="1"/>
          </p:cNvSpPr>
          <p:nvPr>
            <p:ph sz="half" idx="1"/>
          </p:nvPr>
        </p:nvSpPr>
        <p:spPr>
          <a:xfrm>
            <a:off x="371231" y="1152143"/>
            <a:ext cx="4200769" cy="3705607"/>
          </a:xfrm>
        </p:spPr>
        <p:txBody>
          <a:bodyPr>
            <a:normAutofit/>
          </a:bodyPr>
          <a:lstStyle/>
          <a:p>
            <a:pPr marL="228600"/>
            <a:r>
              <a:rPr lang="en-US" sz="1800" dirty="0"/>
              <a:t>110 started HCV treatment; 5 stopped after receipt of 28 tablets</a:t>
            </a:r>
          </a:p>
          <a:p>
            <a:pPr marL="228600"/>
            <a:r>
              <a:rPr lang="en-US" sz="1800" dirty="0"/>
              <a:t>Median time to complete 84-day course of therapy was 85 days (range 76-127 days)</a:t>
            </a:r>
          </a:p>
          <a:p>
            <a:pPr marL="228600"/>
            <a:r>
              <a:rPr lang="en-US" sz="1800" dirty="0"/>
              <a:t>High adherence: median # of missed doses =1 (range 0-8)</a:t>
            </a:r>
          </a:p>
          <a:p>
            <a:pPr lvl="1">
              <a:spcBef>
                <a:spcPts val="0"/>
              </a:spcBef>
            </a:pPr>
            <a:r>
              <a:rPr lang="en-US" sz="1800" dirty="0"/>
              <a:t>76 participants (72%) </a:t>
            </a:r>
          </a:p>
          <a:p>
            <a:pPr marL="228600"/>
            <a:r>
              <a:rPr lang="en-US" sz="1800" dirty="0"/>
              <a:t>Low adherence: median number of missed doses= 14 (range 9-43)</a:t>
            </a:r>
          </a:p>
          <a:p>
            <a:pPr lvl="1">
              <a:spcBef>
                <a:spcPts val="0"/>
              </a:spcBef>
            </a:pPr>
            <a:r>
              <a:rPr lang="en-US" sz="1800" dirty="0"/>
              <a:t>29 participants (28%) </a:t>
            </a:r>
          </a:p>
          <a:p>
            <a:pPr lvl="1">
              <a:spcBef>
                <a:spcPts val="0"/>
              </a:spcBef>
            </a:pPr>
            <a:r>
              <a:rPr lang="en-US" sz="1800" dirty="0"/>
              <a:t>28/29 achieved SVR (97%)</a:t>
            </a:r>
            <a:endParaRPr lang="en-US" sz="1600" dirty="0"/>
          </a:p>
        </p:txBody>
      </p:sp>
      <p:pic>
        <p:nvPicPr>
          <p:cNvPr id="5" name="Picture 4">
            <a:extLst>
              <a:ext uri="{FF2B5EF4-FFF2-40B4-BE49-F238E27FC236}">
                <a16:creationId xmlns:a16="http://schemas.microsoft.com/office/drawing/2014/main" id="{33B111C4-E75B-FF4A-A045-E6EA3EF0FC9A}"/>
              </a:ext>
            </a:extLst>
          </p:cNvPr>
          <p:cNvPicPr>
            <a:picLocks noChangeAspect="1"/>
          </p:cNvPicPr>
          <p:nvPr/>
        </p:nvPicPr>
        <p:blipFill rotWithShape="1">
          <a:blip r:embed="rId3"/>
          <a:srcRect l="1598" t="2295" r="7282" b="1165"/>
          <a:stretch/>
        </p:blipFill>
        <p:spPr>
          <a:xfrm>
            <a:off x="4495799" y="1122791"/>
            <a:ext cx="4648201" cy="3430159"/>
          </a:xfrm>
          <a:prstGeom prst="rect">
            <a:avLst/>
          </a:prstGeom>
        </p:spPr>
      </p:pic>
      <p:sp>
        <p:nvSpPr>
          <p:cNvPr id="8" name="TextBox 7">
            <a:extLst>
              <a:ext uri="{FF2B5EF4-FFF2-40B4-BE49-F238E27FC236}">
                <a16:creationId xmlns:a16="http://schemas.microsoft.com/office/drawing/2014/main" id="{4F1C4534-0840-DD42-BE9E-5994E209E9B5}"/>
              </a:ext>
            </a:extLst>
          </p:cNvPr>
          <p:cNvSpPr txBox="1"/>
          <p:nvPr/>
        </p:nvSpPr>
        <p:spPr>
          <a:xfrm>
            <a:off x="1447800" y="4726460"/>
            <a:ext cx="7010400" cy="253916"/>
          </a:xfrm>
          <a:prstGeom prst="rect">
            <a:avLst/>
          </a:prstGeom>
          <a:noFill/>
        </p:spPr>
        <p:txBody>
          <a:bodyPr wrap="square" rtlCol="0">
            <a:spAutoFit/>
          </a:bodyPr>
          <a:lstStyle/>
          <a:p>
            <a:pPr algn="ctr"/>
            <a:r>
              <a:rPr lang="en-US" sz="1050" dirty="0">
                <a:solidFill>
                  <a:schemeClr val="bg1"/>
                </a:solidFill>
              </a:rPr>
              <a:t>Ward KM et al. J Infect Dis. 2022;225:903-911.</a:t>
            </a:r>
          </a:p>
        </p:txBody>
      </p:sp>
      <p:sp>
        <p:nvSpPr>
          <p:cNvPr id="2" name="Slide Number Placeholder 3">
            <a:extLst>
              <a:ext uri="{FF2B5EF4-FFF2-40B4-BE49-F238E27FC236}">
                <a16:creationId xmlns:a16="http://schemas.microsoft.com/office/drawing/2014/main" id="{C42F7A05-453F-5960-345B-2DF857AA7C4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133125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2E8AC1-D4D3-5742-8B8A-118FE3FF38CE}"/>
              </a:ext>
            </a:extLst>
          </p:cNvPr>
          <p:cNvSpPr>
            <a:spLocks noGrp="1"/>
          </p:cNvSpPr>
          <p:nvPr>
            <p:ph type="sldNum" sz="quarter" idx="12"/>
          </p:nvPr>
        </p:nvSpPr>
        <p:spPr/>
        <p:txBody>
          <a:bodyPr/>
          <a:lstStyle/>
          <a:p>
            <a:fld id="{6E2D2B3B-882E-40F3-A32F-6DD516915044}" type="slidenum">
              <a:rPr lang="en-US" smtClean="0"/>
              <a:pPr/>
              <a:t>16</a:t>
            </a:fld>
            <a:endParaRPr lang="en-US"/>
          </a:p>
        </p:txBody>
      </p:sp>
      <p:sp>
        <p:nvSpPr>
          <p:cNvPr id="7" name="TextBox 6">
            <a:extLst>
              <a:ext uri="{FF2B5EF4-FFF2-40B4-BE49-F238E27FC236}">
                <a16:creationId xmlns:a16="http://schemas.microsoft.com/office/drawing/2014/main" id="{D78F1968-E0F2-E34D-B094-32459EC9D14C}"/>
              </a:ext>
            </a:extLst>
          </p:cNvPr>
          <p:cNvSpPr txBox="1"/>
          <p:nvPr/>
        </p:nvSpPr>
        <p:spPr>
          <a:xfrm>
            <a:off x="1447800" y="4705350"/>
            <a:ext cx="7010400" cy="415498"/>
          </a:xfrm>
          <a:prstGeom prst="rect">
            <a:avLst/>
          </a:prstGeom>
          <a:noFill/>
        </p:spPr>
        <p:txBody>
          <a:bodyPr wrap="square" rtlCol="0">
            <a:spAutoFit/>
          </a:bodyPr>
          <a:lstStyle/>
          <a:p>
            <a:pPr algn="ctr"/>
            <a:r>
              <a:rPr lang="en-US" sz="1050" dirty="0">
                <a:solidFill>
                  <a:schemeClr val="bg1"/>
                </a:solidFill>
              </a:rPr>
              <a:t>PWID = people who inject drugs</a:t>
            </a:r>
          </a:p>
          <a:p>
            <a:pPr algn="ctr"/>
            <a:r>
              <a:rPr lang="en-US" sz="1050" dirty="0">
                <a:solidFill>
                  <a:schemeClr val="bg1"/>
                </a:solidFill>
              </a:rPr>
              <a:t>Litwin AH  et al. Lancet Gastroenterol </a:t>
            </a:r>
            <a:r>
              <a:rPr lang="en-US" sz="1050" dirty="0" err="1">
                <a:solidFill>
                  <a:schemeClr val="bg1"/>
                </a:solidFill>
              </a:rPr>
              <a:t>Hepatol</a:t>
            </a:r>
            <a:r>
              <a:rPr lang="en-US" sz="1050" dirty="0">
                <a:solidFill>
                  <a:schemeClr val="bg1"/>
                </a:solidFill>
              </a:rPr>
              <a:t>. 2022;7:1112-1127.</a:t>
            </a:r>
          </a:p>
        </p:txBody>
      </p:sp>
      <p:sp>
        <p:nvSpPr>
          <p:cNvPr id="8" name="TextBox 7">
            <a:extLst>
              <a:ext uri="{FF2B5EF4-FFF2-40B4-BE49-F238E27FC236}">
                <a16:creationId xmlns:a16="http://schemas.microsoft.com/office/drawing/2014/main" id="{A754DFE7-4D6D-1A4D-AE9F-4E9ABBBA7DDB}"/>
              </a:ext>
            </a:extLst>
          </p:cNvPr>
          <p:cNvSpPr txBox="1"/>
          <p:nvPr/>
        </p:nvSpPr>
        <p:spPr>
          <a:xfrm>
            <a:off x="457200" y="3714750"/>
            <a:ext cx="8534400" cy="923330"/>
          </a:xfrm>
          <a:prstGeom prst="rect">
            <a:avLst/>
          </a:prstGeom>
          <a:noFill/>
        </p:spPr>
        <p:txBody>
          <a:bodyPr wrap="square" rtlCol="0">
            <a:spAutoFit/>
          </a:bodyPr>
          <a:lstStyle/>
          <a:p>
            <a:r>
              <a:rPr lang="en-US" dirty="0"/>
              <a:t>755 participants:  -379 assigned to patient navigation</a:t>
            </a:r>
          </a:p>
          <a:p>
            <a:pPr lvl="1"/>
            <a:r>
              <a:rPr lang="en-US" dirty="0"/>
              <a:t>		-376 participants modified directly observed therapy (</a:t>
            </a:r>
            <a:r>
              <a:rPr lang="en-US" dirty="0" err="1"/>
              <a:t>mDOT</a:t>
            </a:r>
            <a:r>
              <a:rPr lang="en-US" dirty="0"/>
              <a:t>)</a:t>
            </a:r>
          </a:p>
          <a:p>
            <a:pPr lvl="1"/>
            <a:r>
              <a:rPr lang="en-US" dirty="0"/>
              <a:t>                      - Adherence captured by electronic blister pack</a:t>
            </a:r>
          </a:p>
        </p:txBody>
      </p:sp>
      <p:pic>
        <p:nvPicPr>
          <p:cNvPr id="3" name="Content Placeholder 5">
            <a:extLst>
              <a:ext uri="{FF2B5EF4-FFF2-40B4-BE49-F238E27FC236}">
                <a16:creationId xmlns:a16="http://schemas.microsoft.com/office/drawing/2014/main" id="{180EAC80-FD26-58C3-94BD-A1BC1DCFD710}"/>
              </a:ext>
            </a:extLst>
          </p:cNvPr>
          <p:cNvPicPr>
            <a:picLocks noChangeAspect="1"/>
          </p:cNvPicPr>
          <p:nvPr/>
        </p:nvPicPr>
        <p:blipFill rotWithShape="1">
          <a:blip r:embed="rId3">
            <a:extLst>
              <a:ext uri="{28A0092B-C50C-407E-A947-70E740481C1C}">
                <a14:useLocalDpi xmlns:a14="http://schemas.microsoft.com/office/drawing/2010/main" val="0"/>
              </a:ext>
            </a:extLst>
          </a:blip>
          <a:srcRect l="1833" t="22685" r="4351" b="1528"/>
          <a:stretch/>
        </p:blipFill>
        <p:spPr>
          <a:xfrm>
            <a:off x="732242" y="590550"/>
            <a:ext cx="7725958" cy="3200400"/>
          </a:xfrm>
          <a:prstGeom prst="rect">
            <a:avLst/>
          </a:prstGeom>
        </p:spPr>
      </p:pic>
      <p:pic>
        <p:nvPicPr>
          <p:cNvPr id="6" name="Content Placeholder 5">
            <a:extLst>
              <a:ext uri="{FF2B5EF4-FFF2-40B4-BE49-F238E27FC236}">
                <a16:creationId xmlns:a16="http://schemas.microsoft.com/office/drawing/2014/main" id="{3E0B0D8C-2ECA-DF4F-AC3D-060DDE54A6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33" t="2769" r="4351" b="81225"/>
          <a:stretch/>
        </p:blipFill>
        <p:spPr>
          <a:xfrm>
            <a:off x="717550" y="42919"/>
            <a:ext cx="7467600" cy="653273"/>
          </a:xfrm>
        </p:spPr>
      </p:pic>
    </p:spTree>
    <p:extLst>
      <p:ext uri="{BB962C8B-B14F-4D97-AF65-F5344CB8AC3E}">
        <p14:creationId xmlns:p14="http://schemas.microsoft.com/office/powerpoint/2010/main" val="415222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F835-809A-7F4A-8156-D53EE5EBB689}"/>
              </a:ext>
            </a:extLst>
          </p:cNvPr>
          <p:cNvSpPr>
            <a:spLocks noGrp="1"/>
          </p:cNvSpPr>
          <p:nvPr>
            <p:ph type="title"/>
          </p:nvPr>
        </p:nvSpPr>
        <p:spPr/>
        <p:txBody>
          <a:bodyPr/>
          <a:lstStyle/>
          <a:p>
            <a:r>
              <a:rPr lang="en-US" dirty="0"/>
              <a:t>HERO Study Group</a:t>
            </a:r>
          </a:p>
        </p:txBody>
      </p:sp>
      <p:pic>
        <p:nvPicPr>
          <p:cNvPr id="6" name="Picture 5">
            <a:extLst>
              <a:ext uri="{FF2B5EF4-FFF2-40B4-BE49-F238E27FC236}">
                <a16:creationId xmlns:a16="http://schemas.microsoft.com/office/drawing/2014/main" id="{DF4CEAEA-3161-A446-94E7-A52B500E2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0" y="962026"/>
            <a:ext cx="8115560" cy="3667124"/>
          </a:xfrm>
          <a:prstGeom prst="rect">
            <a:avLst/>
          </a:prstGeom>
        </p:spPr>
      </p:pic>
      <p:sp>
        <p:nvSpPr>
          <p:cNvPr id="3" name="Slide Number Placeholder 3">
            <a:extLst>
              <a:ext uri="{FF2B5EF4-FFF2-40B4-BE49-F238E27FC236}">
                <a16:creationId xmlns:a16="http://schemas.microsoft.com/office/drawing/2014/main" id="{F6D8A53E-5A7D-7209-D043-919E14E25697}"/>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17</a:t>
            </a:fld>
            <a:endParaRPr lang="en-US"/>
          </a:p>
        </p:txBody>
      </p:sp>
      <p:sp>
        <p:nvSpPr>
          <p:cNvPr id="5" name="TextBox 4">
            <a:extLst>
              <a:ext uri="{FF2B5EF4-FFF2-40B4-BE49-F238E27FC236}">
                <a16:creationId xmlns:a16="http://schemas.microsoft.com/office/drawing/2014/main" id="{74A617E0-CFCA-C80A-D29A-482C808846C1}"/>
              </a:ext>
            </a:extLst>
          </p:cNvPr>
          <p:cNvSpPr txBox="1"/>
          <p:nvPr/>
        </p:nvSpPr>
        <p:spPr>
          <a:xfrm>
            <a:off x="1447800" y="4756234"/>
            <a:ext cx="7010400" cy="253916"/>
          </a:xfrm>
          <a:prstGeom prst="rect">
            <a:avLst/>
          </a:prstGeom>
          <a:noFill/>
        </p:spPr>
        <p:txBody>
          <a:bodyPr wrap="square" rtlCol="0">
            <a:spAutoFit/>
          </a:bodyPr>
          <a:lstStyle/>
          <a:p>
            <a:pPr algn="ctr"/>
            <a:r>
              <a:rPr lang="en-US" sz="1050" dirty="0">
                <a:solidFill>
                  <a:schemeClr val="bg1"/>
                </a:solidFill>
              </a:rPr>
              <a:t>Litwin AH  et al. Lancet Gastroenterol </a:t>
            </a:r>
            <a:r>
              <a:rPr lang="en-US" sz="1050" dirty="0" err="1">
                <a:solidFill>
                  <a:schemeClr val="bg1"/>
                </a:solidFill>
              </a:rPr>
              <a:t>Hepatol</a:t>
            </a:r>
            <a:r>
              <a:rPr lang="en-US" sz="1050" dirty="0">
                <a:solidFill>
                  <a:schemeClr val="bg1"/>
                </a:solidFill>
              </a:rPr>
              <a:t>. 2022;7:1112-1127.</a:t>
            </a:r>
          </a:p>
        </p:txBody>
      </p:sp>
    </p:spTree>
    <p:extLst>
      <p:ext uri="{BB962C8B-B14F-4D97-AF65-F5344CB8AC3E}">
        <p14:creationId xmlns:p14="http://schemas.microsoft.com/office/powerpoint/2010/main" val="254962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F0A0-F9B5-3A43-BDEE-8CE0B8AB6D4E}"/>
              </a:ext>
            </a:extLst>
          </p:cNvPr>
          <p:cNvSpPr>
            <a:spLocks noGrp="1"/>
          </p:cNvSpPr>
          <p:nvPr>
            <p:ph type="title"/>
          </p:nvPr>
        </p:nvSpPr>
        <p:spPr>
          <a:xfrm>
            <a:off x="457200" y="57150"/>
            <a:ext cx="8315569" cy="857250"/>
          </a:xfrm>
        </p:spPr>
        <p:txBody>
          <a:bodyPr/>
          <a:lstStyle/>
          <a:p>
            <a:r>
              <a:rPr lang="en-US" sz="3200" dirty="0"/>
              <a:t>HERO SVR and Predictors of SVR</a:t>
            </a:r>
          </a:p>
        </p:txBody>
      </p:sp>
      <p:pic>
        <p:nvPicPr>
          <p:cNvPr id="9" name="Content Placeholder 8">
            <a:extLst>
              <a:ext uri="{FF2B5EF4-FFF2-40B4-BE49-F238E27FC236}">
                <a16:creationId xmlns:a16="http://schemas.microsoft.com/office/drawing/2014/main" id="{FA07DA42-CAA7-DC4B-941C-B9B4BCD80DD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87" t="13780" r="8573" b="13340"/>
          <a:stretch/>
        </p:blipFill>
        <p:spPr>
          <a:xfrm>
            <a:off x="1752600" y="742950"/>
            <a:ext cx="5715000" cy="1499938"/>
          </a:xfrm>
        </p:spPr>
      </p:pic>
      <p:sp>
        <p:nvSpPr>
          <p:cNvPr id="5" name="Slide Number Placeholder 4">
            <a:extLst>
              <a:ext uri="{FF2B5EF4-FFF2-40B4-BE49-F238E27FC236}">
                <a16:creationId xmlns:a16="http://schemas.microsoft.com/office/drawing/2014/main" id="{05976A64-BFCD-1F4D-AE8D-E7274212E48A}"/>
              </a:ext>
            </a:extLst>
          </p:cNvPr>
          <p:cNvSpPr>
            <a:spLocks noGrp="1"/>
          </p:cNvSpPr>
          <p:nvPr>
            <p:ph type="sldNum" sz="quarter" idx="12"/>
          </p:nvPr>
        </p:nvSpPr>
        <p:spPr/>
        <p:txBody>
          <a:bodyPr/>
          <a:lstStyle/>
          <a:p>
            <a:fld id="{6E2D2B3B-882E-40F3-A32F-6DD516915044}" type="slidenum">
              <a:rPr lang="en-US" smtClean="0"/>
              <a:pPr/>
              <a:t>18</a:t>
            </a:fld>
            <a:endParaRPr lang="en-US"/>
          </a:p>
        </p:txBody>
      </p:sp>
      <p:sp>
        <p:nvSpPr>
          <p:cNvPr id="14" name="Content Placeholder 13">
            <a:extLst>
              <a:ext uri="{FF2B5EF4-FFF2-40B4-BE49-F238E27FC236}">
                <a16:creationId xmlns:a16="http://schemas.microsoft.com/office/drawing/2014/main" id="{14458D82-C35B-7E4F-A924-A6543BA07E1C}"/>
              </a:ext>
            </a:extLst>
          </p:cNvPr>
          <p:cNvSpPr>
            <a:spLocks noGrp="1"/>
          </p:cNvSpPr>
          <p:nvPr>
            <p:ph sz="half" idx="1"/>
          </p:nvPr>
        </p:nvSpPr>
        <p:spPr>
          <a:xfrm>
            <a:off x="457200" y="2242888"/>
            <a:ext cx="8623228" cy="2462462"/>
          </a:xfrm>
        </p:spPr>
        <p:txBody>
          <a:bodyPr>
            <a:normAutofit lnSpcReduction="10000"/>
          </a:bodyPr>
          <a:lstStyle/>
          <a:p>
            <a:pPr marL="171450" indent="-171450"/>
            <a:r>
              <a:rPr lang="en-US" sz="2000" dirty="0"/>
              <a:t>Per protocol SVR </a:t>
            </a:r>
          </a:p>
          <a:p>
            <a:pPr lvl="1">
              <a:spcBef>
                <a:spcPts val="0"/>
              </a:spcBef>
            </a:pPr>
            <a:r>
              <a:rPr lang="en-US" sz="1800" dirty="0"/>
              <a:t>91% (226/248) in </a:t>
            </a:r>
            <a:r>
              <a:rPr lang="en-US" sz="1800" dirty="0" err="1"/>
              <a:t>mDOT</a:t>
            </a:r>
            <a:r>
              <a:rPr lang="en-US" sz="1800" dirty="0"/>
              <a:t> vs 93% (235/253) with patient navigator</a:t>
            </a:r>
          </a:p>
          <a:p>
            <a:pPr marL="171450" indent="-171450"/>
            <a:r>
              <a:rPr lang="en-US" sz="2000" dirty="0"/>
              <a:t>Modified ITT SVR</a:t>
            </a:r>
          </a:p>
          <a:p>
            <a:pPr lvl="1">
              <a:spcBef>
                <a:spcPts val="0"/>
              </a:spcBef>
            </a:pPr>
            <a:r>
              <a:rPr lang="en-US" sz="1800" dirty="0"/>
              <a:t>74% (counted no SVR outcome as no SVR)</a:t>
            </a:r>
          </a:p>
          <a:p>
            <a:pPr lvl="1">
              <a:spcBef>
                <a:spcPts val="0"/>
              </a:spcBef>
            </a:pPr>
            <a:r>
              <a:rPr lang="en-US" sz="1800" dirty="0"/>
              <a:t>High # lost to follow up (19%)</a:t>
            </a:r>
          </a:p>
          <a:p>
            <a:pPr marL="171450" indent="-171450"/>
            <a:r>
              <a:rPr lang="en-US" sz="2000" dirty="0"/>
              <a:t>Adherence overall 74%; h</a:t>
            </a:r>
            <a:r>
              <a:rPr lang="en-US" sz="1800" dirty="0"/>
              <a:t>igher in </a:t>
            </a:r>
            <a:r>
              <a:rPr lang="en-US" sz="1800" dirty="0" err="1"/>
              <a:t>mDOT</a:t>
            </a:r>
            <a:r>
              <a:rPr lang="en-US" sz="1800" dirty="0"/>
              <a:t> (78%) vs patient navigator (73%)</a:t>
            </a:r>
            <a:endParaRPr lang="en-US" dirty="0"/>
          </a:p>
          <a:p>
            <a:pPr marL="171450" indent="-171450"/>
            <a:r>
              <a:rPr lang="en-US" sz="2000" dirty="0"/>
              <a:t>SVR significantly associated with adherence, treatment duration, &amp; completion</a:t>
            </a:r>
          </a:p>
        </p:txBody>
      </p:sp>
      <p:sp>
        <p:nvSpPr>
          <p:cNvPr id="3" name="TextBox 2">
            <a:extLst>
              <a:ext uri="{FF2B5EF4-FFF2-40B4-BE49-F238E27FC236}">
                <a16:creationId xmlns:a16="http://schemas.microsoft.com/office/drawing/2014/main" id="{4C6BB79F-6BA9-7DDA-C081-C3184A5E04A4}"/>
              </a:ext>
            </a:extLst>
          </p:cNvPr>
          <p:cNvSpPr txBox="1"/>
          <p:nvPr/>
        </p:nvSpPr>
        <p:spPr>
          <a:xfrm>
            <a:off x="1447800" y="4705350"/>
            <a:ext cx="7010400" cy="415498"/>
          </a:xfrm>
          <a:prstGeom prst="rect">
            <a:avLst/>
          </a:prstGeom>
          <a:noFill/>
        </p:spPr>
        <p:txBody>
          <a:bodyPr wrap="square" rtlCol="0">
            <a:spAutoFit/>
          </a:bodyPr>
          <a:lstStyle/>
          <a:p>
            <a:pPr algn="ctr"/>
            <a:r>
              <a:rPr lang="en-US" sz="1050" dirty="0">
                <a:solidFill>
                  <a:schemeClr val="bg1"/>
                </a:solidFill>
              </a:rPr>
              <a:t>ITT = intention to treat; DOT=directly observed therapy</a:t>
            </a:r>
          </a:p>
          <a:p>
            <a:pPr algn="ctr"/>
            <a:r>
              <a:rPr lang="en-US" sz="1050" dirty="0">
                <a:solidFill>
                  <a:schemeClr val="bg1"/>
                </a:solidFill>
              </a:rPr>
              <a:t>Litwin AH  et al. Lancet Gastroenterol </a:t>
            </a:r>
            <a:r>
              <a:rPr lang="en-US" sz="1050" dirty="0" err="1">
                <a:solidFill>
                  <a:schemeClr val="bg1"/>
                </a:solidFill>
              </a:rPr>
              <a:t>Hepatol</a:t>
            </a:r>
            <a:r>
              <a:rPr lang="en-US" sz="1050" dirty="0">
                <a:solidFill>
                  <a:schemeClr val="bg1"/>
                </a:solidFill>
              </a:rPr>
              <a:t>. 2022;7:1112-1127.</a:t>
            </a:r>
          </a:p>
        </p:txBody>
      </p:sp>
    </p:spTree>
    <p:extLst>
      <p:ext uri="{BB962C8B-B14F-4D97-AF65-F5344CB8AC3E}">
        <p14:creationId xmlns:p14="http://schemas.microsoft.com/office/powerpoint/2010/main" val="68973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1448-0C10-4049-917C-6CBD4FADCC6E}"/>
              </a:ext>
            </a:extLst>
          </p:cNvPr>
          <p:cNvSpPr>
            <a:spLocks noGrp="1"/>
          </p:cNvSpPr>
          <p:nvPr>
            <p:ph type="title"/>
          </p:nvPr>
        </p:nvSpPr>
        <p:spPr/>
        <p:txBody>
          <a:bodyPr/>
          <a:lstStyle/>
          <a:p>
            <a:r>
              <a:rPr lang="en-US" sz="3200" dirty="0"/>
              <a:t>SVR Rates in Patients With Premature HCV Treatment End </a:t>
            </a:r>
          </a:p>
        </p:txBody>
      </p:sp>
      <p:sp>
        <p:nvSpPr>
          <p:cNvPr id="3" name="Content Placeholder 2">
            <a:extLst>
              <a:ext uri="{FF2B5EF4-FFF2-40B4-BE49-F238E27FC236}">
                <a16:creationId xmlns:a16="http://schemas.microsoft.com/office/drawing/2014/main" id="{ADCAFA81-BE07-134D-9556-E9D38FBA688B}"/>
              </a:ext>
            </a:extLst>
          </p:cNvPr>
          <p:cNvSpPr>
            <a:spLocks noGrp="1"/>
          </p:cNvSpPr>
          <p:nvPr>
            <p:ph sz="half" idx="1"/>
          </p:nvPr>
        </p:nvSpPr>
        <p:spPr>
          <a:xfrm>
            <a:off x="457199" y="1305670"/>
            <a:ext cx="4114801" cy="3323480"/>
          </a:xfrm>
        </p:spPr>
        <p:txBody>
          <a:bodyPr>
            <a:normAutofit fontScale="92500" lnSpcReduction="10000"/>
          </a:bodyPr>
          <a:lstStyle/>
          <a:p>
            <a:r>
              <a:rPr lang="en-US" sz="2400" dirty="0"/>
              <a:t>Retrospective review of patients who stopped DAA therapy before expected end of treatment</a:t>
            </a:r>
          </a:p>
          <a:p>
            <a:pPr>
              <a:spcBef>
                <a:spcPts val="1200"/>
              </a:spcBef>
            </a:pPr>
            <a:r>
              <a:rPr lang="en-US" sz="2400" dirty="0"/>
              <a:t>365 patients </a:t>
            </a:r>
          </a:p>
          <a:p>
            <a:pPr lvl="1"/>
            <a:r>
              <a:rPr lang="en-US" sz="1900" dirty="0"/>
              <a:t>Mostly male (58.4%) </a:t>
            </a:r>
          </a:p>
          <a:p>
            <a:pPr lvl="1"/>
            <a:r>
              <a:rPr lang="en-US" sz="1900" dirty="0"/>
              <a:t>Mean age 60.5 </a:t>
            </a:r>
          </a:p>
          <a:p>
            <a:pPr lvl="1"/>
            <a:r>
              <a:rPr lang="en-US" sz="1900" dirty="0"/>
              <a:t>53 (14.5%) HIV-HCV coinfection</a:t>
            </a:r>
          </a:p>
          <a:p>
            <a:pPr lvl="1"/>
            <a:r>
              <a:rPr lang="en-US" sz="1900" dirty="0"/>
              <a:t>Cirrhosis in 251 (68.8%) patients</a:t>
            </a:r>
          </a:p>
        </p:txBody>
      </p:sp>
      <p:sp>
        <p:nvSpPr>
          <p:cNvPr id="5" name="Content Placeholder 4">
            <a:extLst>
              <a:ext uri="{FF2B5EF4-FFF2-40B4-BE49-F238E27FC236}">
                <a16:creationId xmlns:a16="http://schemas.microsoft.com/office/drawing/2014/main" id="{8014FED9-BEFD-6340-9A77-678CA61AC095}"/>
              </a:ext>
            </a:extLst>
          </p:cNvPr>
          <p:cNvSpPr>
            <a:spLocks noGrp="1"/>
          </p:cNvSpPr>
          <p:nvPr>
            <p:ph sz="half" idx="2"/>
          </p:nvPr>
        </p:nvSpPr>
        <p:spPr>
          <a:xfrm>
            <a:off x="4419600" y="1305670"/>
            <a:ext cx="4419600" cy="3420790"/>
          </a:xfrm>
        </p:spPr>
        <p:txBody>
          <a:bodyPr>
            <a:normAutofit fontScale="92500" lnSpcReduction="10000"/>
          </a:bodyPr>
          <a:lstStyle/>
          <a:p>
            <a:r>
              <a:rPr lang="en-US" sz="2400" dirty="0"/>
              <a:t>Premature end of treatment</a:t>
            </a:r>
          </a:p>
          <a:p>
            <a:pPr lvl="1">
              <a:spcBef>
                <a:spcPts val="0"/>
              </a:spcBef>
            </a:pPr>
            <a:r>
              <a:rPr lang="en-US" sz="1900" dirty="0"/>
              <a:t>164 (44.9%) stopped DAA at least 2 </a:t>
            </a:r>
            <a:r>
              <a:rPr lang="en-US" sz="1900" dirty="0" err="1"/>
              <a:t>wks</a:t>
            </a:r>
            <a:r>
              <a:rPr lang="en-US" sz="1900" dirty="0"/>
              <a:t> before end of treatment</a:t>
            </a:r>
            <a:endParaRPr lang="en-US" sz="2600" dirty="0"/>
          </a:p>
          <a:p>
            <a:r>
              <a:rPr lang="en-US" sz="2400" dirty="0"/>
              <a:t>In patients with F0-F3 fibrosis:</a:t>
            </a:r>
          </a:p>
          <a:p>
            <a:pPr lvl="1">
              <a:spcBef>
                <a:spcPts val="0"/>
              </a:spcBef>
            </a:pPr>
            <a:r>
              <a:rPr lang="en-US" sz="1900" dirty="0"/>
              <a:t>SVR 50% if &lt; 4 </a:t>
            </a:r>
            <a:r>
              <a:rPr lang="en-US" sz="1900" dirty="0" err="1"/>
              <a:t>wks</a:t>
            </a:r>
            <a:r>
              <a:rPr lang="en-US" sz="1900" dirty="0"/>
              <a:t> of treatment (n=2/4)</a:t>
            </a:r>
          </a:p>
          <a:p>
            <a:pPr lvl="1">
              <a:spcBef>
                <a:spcPts val="24"/>
              </a:spcBef>
            </a:pPr>
            <a:r>
              <a:rPr lang="en-US" sz="1900" dirty="0"/>
              <a:t>SVR 99.1% if </a:t>
            </a:r>
            <a:r>
              <a:rPr lang="en-US" sz="1900" u="sng" dirty="0"/>
              <a:t>&gt;</a:t>
            </a:r>
            <a:r>
              <a:rPr lang="en-US" sz="1900" dirty="0"/>
              <a:t> 4 </a:t>
            </a:r>
            <a:r>
              <a:rPr lang="en-US" sz="1900" dirty="0" err="1"/>
              <a:t>wks</a:t>
            </a:r>
            <a:r>
              <a:rPr lang="en-US" sz="1900" dirty="0"/>
              <a:t> of treatment (n=109/110)</a:t>
            </a:r>
            <a:endParaRPr lang="en-US" sz="2600" dirty="0"/>
          </a:p>
          <a:p>
            <a:r>
              <a:rPr lang="en-US" sz="2400" dirty="0"/>
              <a:t>In patients with cirrhosis:</a:t>
            </a:r>
          </a:p>
          <a:p>
            <a:pPr lvl="1">
              <a:spcBef>
                <a:spcPts val="0"/>
              </a:spcBef>
            </a:pPr>
            <a:r>
              <a:rPr lang="en-US" sz="1900" dirty="0"/>
              <a:t>SVR 83.3% if &lt;8 </a:t>
            </a:r>
            <a:r>
              <a:rPr lang="en-US" sz="1900" dirty="0" err="1"/>
              <a:t>wks</a:t>
            </a:r>
            <a:r>
              <a:rPr lang="en-US" sz="1900" dirty="0"/>
              <a:t> (n=25/30)</a:t>
            </a:r>
          </a:p>
          <a:p>
            <a:pPr lvl="1">
              <a:spcBef>
                <a:spcPts val="0"/>
              </a:spcBef>
            </a:pPr>
            <a:r>
              <a:rPr lang="en-US" sz="1900" dirty="0"/>
              <a:t>SVR 94.6% if </a:t>
            </a:r>
            <a:r>
              <a:rPr lang="en-US" sz="1900" u="sng" dirty="0"/>
              <a:t>&gt;</a:t>
            </a:r>
            <a:r>
              <a:rPr lang="en-US" sz="1900" dirty="0"/>
              <a:t>8 </a:t>
            </a:r>
            <a:r>
              <a:rPr lang="en-US" sz="1900" dirty="0" err="1"/>
              <a:t>wks</a:t>
            </a:r>
            <a:r>
              <a:rPr lang="en-US" sz="1900" dirty="0"/>
              <a:t> (n=209/221)</a:t>
            </a:r>
          </a:p>
        </p:txBody>
      </p:sp>
      <p:sp>
        <p:nvSpPr>
          <p:cNvPr id="4" name="TextBox 3">
            <a:extLst>
              <a:ext uri="{FF2B5EF4-FFF2-40B4-BE49-F238E27FC236}">
                <a16:creationId xmlns:a16="http://schemas.microsoft.com/office/drawing/2014/main" id="{03DB57C0-25B0-7549-8CD2-0F9DF7DD1F60}"/>
              </a:ext>
            </a:extLst>
          </p:cNvPr>
          <p:cNvSpPr txBox="1"/>
          <p:nvPr/>
        </p:nvSpPr>
        <p:spPr>
          <a:xfrm>
            <a:off x="1371600" y="4726460"/>
            <a:ext cx="7086599" cy="253916"/>
          </a:xfrm>
          <a:prstGeom prst="rect">
            <a:avLst/>
          </a:prstGeom>
          <a:noFill/>
        </p:spPr>
        <p:txBody>
          <a:bodyPr wrap="square" rtlCol="0">
            <a:spAutoFit/>
          </a:bodyPr>
          <a:lstStyle/>
          <a:p>
            <a:pPr algn="ctr"/>
            <a:r>
              <a:rPr lang="en-US" sz="1050" dirty="0" err="1">
                <a:solidFill>
                  <a:schemeClr val="bg1"/>
                </a:solidFill>
              </a:rPr>
              <a:t>Fabbiani</a:t>
            </a:r>
            <a:r>
              <a:rPr lang="en-US" sz="1050" dirty="0">
                <a:solidFill>
                  <a:schemeClr val="bg1"/>
                </a:solidFill>
              </a:rPr>
              <a:t> M et al. J Viral </a:t>
            </a:r>
            <a:r>
              <a:rPr lang="en-US" sz="1050" dirty="0" err="1">
                <a:solidFill>
                  <a:schemeClr val="bg1"/>
                </a:solidFill>
              </a:rPr>
              <a:t>Hepat</a:t>
            </a:r>
            <a:r>
              <a:rPr lang="en-US" sz="1050" dirty="0">
                <a:solidFill>
                  <a:schemeClr val="bg1"/>
                </a:solidFill>
              </a:rPr>
              <a:t>. 2021;28:558-563.</a:t>
            </a:r>
          </a:p>
        </p:txBody>
      </p:sp>
      <p:sp>
        <p:nvSpPr>
          <p:cNvPr id="6" name="Slide Number Placeholder 3">
            <a:extLst>
              <a:ext uri="{FF2B5EF4-FFF2-40B4-BE49-F238E27FC236}">
                <a16:creationId xmlns:a16="http://schemas.microsoft.com/office/drawing/2014/main" id="{D84C7C9F-82B5-501D-FF08-F9537EB9B342}"/>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9800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Conflict of Interest Disclosure Statement</a:t>
            </a:r>
          </a:p>
        </p:txBody>
      </p:sp>
      <p:sp>
        <p:nvSpPr>
          <p:cNvPr id="3" name="Content Placeholder 2"/>
          <p:cNvSpPr>
            <a:spLocks noGrp="1"/>
          </p:cNvSpPr>
          <p:nvPr>
            <p:ph idx="1"/>
          </p:nvPr>
        </p:nvSpPr>
        <p:spPr>
          <a:xfrm>
            <a:off x="457200" y="1200151"/>
            <a:ext cx="8315569" cy="2819399"/>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8" name="TextBox 7">
            <a:extLst>
              <a:ext uri="{FF2B5EF4-FFF2-40B4-BE49-F238E27FC236}">
                <a16:creationId xmlns:a16="http://schemas.microsoft.com/office/drawing/2014/main" id="{A11AB3F6-BDD2-AAB4-5326-8EEA3CEF31DD}"/>
              </a:ext>
            </a:extLst>
          </p:cNvPr>
          <p:cNvSpPr txBox="1"/>
          <p:nvPr/>
        </p:nvSpPr>
        <p:spPr>
          <a:xfrm>
            <a:off x="609600" y="3511718"/>
            <a:ext cx="8315661"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r>
              <a:rPr lang="en-US" sz="12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12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54C1-F344-BA49-B2EE-620A20FEC74D}"/>
              </a:ext>
            </a:extLst>
          </p:cNvPr>
          <p:cNvSpPr>
            <a:spLocks noGrp="1"/>
          </p:cNvSpPr>
          <p:nvPr>
            <p:ph type="title"/>
          </p:nvPr>
        </p:nvSpPr>
        <p:spPr/>
        <p:txBody>
          <a:bodyPr/>
          <a:lstStyle/>
          <a:p>
            <a:r>
              <a:rPr lang="en-US" sz="3200" dirty="0"/>
              <a:t>SVR in Short Course HCV Therapy: SOF/VEL</a:t>
            </a:r>
          </a:p>
        </p:txBody>
      </p:sp>
      <p:sp>
        <p:nvSpPr>
          <p:cNvPr id="3" name="Content Placeholder 2">
            <a:extLst>
              <a:ext uri="{FF2B5EF4-FFF2-40B4-BE49-F238E27FC236}">
                <a16:creationId xmlns:a16="http://schemas.microsoft.com/office/drawing/2014/main" id="{491FA723-6943-8840-9DC4-6BBAAEFA3A0D}"/>
              </a:ext>
            </a:extLst>
          </p:cNvPr>
          <p:cNvSpPr>
            <a:spLocks noGrp="1"/>
          </p:cNvSpPr>
          <p:nvPr>
            <p:ph idx="1"/>
          </p:nvPr>
        </p:nvSpPr>
        <p:spPr>
          <a:xfrm>
            <a:off x="371231" y="1200149"/>
            <a:ext cx="8329016" cy="3288411"/>
          </a:xfrm>
        </p:spPr>
        <p:txBody>
          <a:bodyPr>
            <a:normAutofit fontScale="92500" lnSpcReduction="10000"/>
          </a:bodyPr>
          <a:lstStyle/>
          <a:p>
            <a:r>
              <a:rPr lang="en-US" dirty="0"/>
              <a:t>188 participants: 93 short course therapy arm (6 weeks) and 95 in long-term (12 weeks) treatment with sofosbuvir/</a:t>
            </a:r>
            <a:r>
              <a:rPr lang="en-US" dirty="0" err="1"/>
              <a:t>velpatasvir</a:t>
            </a:r>
            <a:r>
              <a:rPr lang="en-US" dirty="0"/>
              <a:t> (SOF/VEL)</a:t>
            </a:r>
            <a:endParaRPr lang="en-US" sz="1800" dirty="0"/>
          </a:p>
          <a:p>
            <a:pPr lvl="1"/>
            <a:r>
              <a:rPr lang="en-US" dirty="0"/>
              <a:t>SVR 81.7% vs 90.5% by ITT</a:t>
            </a:r>
          </a:p>
          <a:p>
            <a:pPr lvl="1"/>
            <a:r>
              <a:rPr lang="en-US" dirty="0"/>
              <a:t>SVR 89.4% (n= 76/85) vs 97.7% (n= 86/88)  in modified ITT (excluded reinfection, death, lost to follow up)</a:t>
            </a:r>
          </a:p>
          <a:p>
            <a:pPr lvl="1"/>
            <a:endParaRPr lang="en-US" sz="1800" dirty="0"/>
          </a:p>
          <a:p>
            <a:r>
              <a:rPr lang="en-US" dirty="0"/>
              <a:t>Among participants with &gt;90% adherence with an SVR12 visit </a:t>
            </a:r>
          </a:p>
          <a:p>
            <a:pPr lvl="1"/>
            <a:r>
              <a:rPr lang="en-US" dirty="0"/>
              <a:t>SVR 93.2% in short course arm</a:t>
            </a:r>
          </a:p>
          <a:p>
            <a:pPr lvl="1"/>
            <a:r>
              <a:rPr lang="en-US" dirty="0"/>
              <a:t>SVR 100% in long course arm</a:t>
            </a:r>
          </a:p>
          <a:p>
            <a:endParaRPr lang="en-US" sz="1800" dirty="0"/>
          </a:p>
        </p:txBody>
      </p:sp>
      <p:sp>
        <p:nvSpPr>
          <p:cNvPr id="4" name="TextBox 3">
            <a:extLst>
              <a:ext uri="{FF2B5EF4-FFF2-40B4-BE49-F238E27FC236}">
                <a16:creationId xmlns:a16="http://schemas.microsoft.com/office/drawing/2014/main" id="{67763898-4573-6C49-8C41-938F0EA85830}"/>
              </a:ext>
            </a:extLst>
          </p:cNvPr>
          <p:cNvSpPr txBox="1"/>
          <p:nvPr/>
        </p:nvSpPr>
        <p:spPr>
          <a:xfrm>
            <a:off x="1447800" y="4726460"/>
            <a:ext cx="7010400" cy="253916"/>
          </a:xfrm>
          <a:prstGeom prst="rect">
            <a:avLst/>
          </a:prstGeom>
          <a:noFill/>
        </p:spPr>
        <p:txBody>
          <a:bodyPr wrap="square" rtlCol="0">
            <a:spAutoFit/>
          </a:bodyPr>
          <a:lstStyle/>
          <a:p>
            <a:pPr algn="ctr"/>
            <a:r>
              <a:rPr lang="en-US" sz="1050" dirty="0">
                <a:solidFill>
                  <a:schemeClr val="bg1"/>
                </a:solidFill>
              </a:rPr>
              <a:t>Matthews GV et al. J </a:t>
            </a:r>
            <a:r>
              <a:rPr lang="en-US" sz="1050" dirty="0" err="1">
                <a:solidFill>
                  <a:schemeClr val="bg1"/>
                </a:solidFill>
              </a:rPr>
              <a:t>Hepatol</a:t>
            </a:r>
            <a:r>
              <a:rPr lang="en-US" sz="1050" dirty="0">
                <a:solidFill>
                  <a:schemeClr val="bg1"/>
                </a:solidFill>
              </a:rPr>
              <a:t>. 2021;75:829-839.</a:t>
            </a:r>
          </a:p>
        </p:txBody>
      </p:sp>
      <p:sp>
        <p:nvSpPr>
          <p:cNvPr id="5" name="Slide Number Placeholder 3">
            <a:extLst>
              <a:ext uri="{FF2B5EF4-FFF2-40B4-BE49-F238E27FC236}">
                <a16:creationId xmlns:a16="http://schemas.microsoft.com/office/drawing/2014/main" id="{5A38C9C8-1A4B-BEF0-8725-2B0DDAF07FBD}"/>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122213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90B9-D570-0746-AAF8-9EC3D7670384}"/>
              </a:ext>
            </a:extLst>
          </p:cNvPr>
          <p:cNvSpPr>
            <a:spLocks noGrp="1"/>
          </p:cNvSpPr>
          <p:nvPr>
            <p:ph type="title"/>
          </p:nvPr>
        </p:nvSpPr>
        <p:spPr/>
        <p:txBody>
          <a:bodyPr/>
          <a:lstStyle/>
          <a:p>
            <a:r>
              <a:rPr lang="en-US" sz="3200" dirty="0"/>
              <a:t>SVR in Short Course HCV Therapy: GLE/PIB</a:t>
            </a:r>
          </a:p>
        </p:txBody>
      </p:sp>
      <p:pic>
        <p:nvPicPr>
          <p:cNvPr id="5" name="Content Placeholder 4">
            <a:extLst>
              <a:ext uri="{FF2B5EF4-FFF2-40B4-BE49-F238E27FC236}">
                <a16:creationId xmlns:a16="http://schemas.microsoft.com/office/drawing/2014/main" id="{365DBBCE-6B1B-4242-BC25-818BD4D284E8}"/>
              </a:ext>
            </a:extLst>
          </p:cNvPr>
          <p:cNvPicPr>
            <a:picLocks noGrp="1" noChangeAspect="1"/>
          </p:cNvPicPr>
          <p:nvPr>
            <p:ph idx="1"/>
          </p:nvPr>
        </p:nvPicPr>
        <p:blipFill>
          <a:blip r:embed="rId3"/>
          <a:stretch>
            <a:fillRect/>
          </a:stretch>
        </p:blipFill>
        <p:spPr>
          <a:xfrm>
            <a:off x="19049" y="1352550"/>
            <a:ext cx="5758731" cy="2945305"/>
          </a:xfrm>
        </p:spPr>
      </p:pic>
      <p:sp>
        <p:nvSpPr>
          <p:cNvPr id="6" name="TextBox 5">
            <a:extLst>
              <a:ext uri="{FF2B5EF4-FFF2-40B4-BE49-F238E27FC236}">
                <a16:creationId xmlns:a16="http://schemas.microsoft.com/office/drawing/2014/main" id="{E4F0AAD9-FE7B-D24B-AE75-7FB0F978BFE5}"/>
              </a:ext>
            </a:extLst>
          </p:cNvPr>
          <p:cNvSpPr txBox="1"/>
          <p:nvPr/>
        </p:nvSpPr>
        <p:spPr>
          <a:xfrm>
            <a:off x="5638800" y="1123950"/>
            <a:ext cx="3467910" cy="3477875"/>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sz="2000" dirty="0"/>
              <a:t>Open-label, multicenter pilot study of adults (n=30) with recent (&lt;12 months) HCV infection treated with </a:t>
            </a:r>
            <a:r>
              <a:rPr lang="en-US" sz="2000" dirty="0" err="1"/>
              <a:t>glecaprevir</a:t>
            </a:r>
            <a:r>
              <a:rPr lang="en-US" sz="2000" dirty="0"/>
              <a:t>/</a:t>
            </a:r>
            <a:r>
              <a:rPr lang="en-US" sz="2000" dirty="0" err="1"/>
              <a:t>pibrentasvir</a:t>
            </a:r>
            <a:r>
              <a:rPr lang="en-US" sz="2000" dirty="0"/>
              <a:t> (GLE/PIB) x 6 weeks</a:t>
            </a:r>
          </a:p>
          <a:p>
            <a:pPr marL="342900" indent="-342900">
              <a:buClr>
                <a:srgbClr val="C00000"/>
              </a:buClr>
              <a:buFont typeface="Wingdings" panose="05000000000000000000" pitchFamily="2" charset="2"/>
              <a:buChar char="§"/>
            </a:pPr>
            <a:r>
              <a:rPr lang="en-US" sz="2000" dirty="0"/>
              <a:t>SVR 90% (27/30) by ITT; SVR 96% (27/28) by PP</a:t>
            </a:r>
          </a:p>
          <a:p>
            <a:pPr marL="342900" indent="-342900">
              <a:buClr>
                <a:srgbClr val="C00000"/>
              </a:buClr>
              <a:buFont typeface="Wingdings" panose="05000000000000000000" pitchFamily="2" charset="2"/>
              <a:buChar char="§"/>
            </a:pPr>
            <a:r>
              <a:rPr lang="en-US" sz="2000" dirty="0"/>
              <a:t>100% of participants had adherence &gt;95% </a:t>
            </a:r>
          </a:p>
        </p:txBody>
      </p:sp>
      <p:sp>
        <p:nvSpPr>
          <p:cNvPr id="7" name="TextBox 6">
            <a:extLst>
              <a:ext uri="{FF2B5EF4-FFF2-40B4-BE49-F238E27FC236}">
                <a16:creationId xmlns:a16="http://schemas.microsoft.com/office/drawing/2014/main" id="{6FA908C6-2F6F-3641-B90F-56A45E0BC41B}"/>
              </a:ext>
            </a:extLst>
          </p:cNvPr>
          <p:cNvSpPr txBox="1"/>
          <p:nvPr/>
        </p:nvSpPr>
        <p:spPr>
          <a:xfrm>
            <a:off x="1371600" y="4726460"/>
            <a:ext cx="7086600" cy="253916"/>
          </a:xfrm>
          <a:prstGeom prst="rect">
            <a:avLst/>
          </a:prstGeom>
          <a:noFill/>
        </p:spPr>
        <p:txBody>
          <a:bodyPr wrap="square" rtlCol="0">
            <a:spAutoFit/>
          </a:bodyPr>
          <a:lstStyle/>
          <a:p>
            <a:pPr algn="ctr"/>
            <a:r>
              <a:rPr lang="en-US" sz="1050" dirty="0" err="1">
                <a:solidFill>
                  <a:schemeClr val="bg1"/>
                </a:solidFill>
              </a:rPr>
              <a:t>Martinello</a:t>
            </a:r>
            <a:r>
              <a:rPr lang="en-US" sz="1050" dirty="0">
                <a:solidFill>
                  <a:schemeClr val="bg1"/>
                </a:solidFill>
              </a:rPr>
              <a:t> M et al. </a:t>
            </a:r>
            <a:r>
              <a:rPr lang="en-US" sz="1050" dirty="0" err="1">
                <a:solidFill>
                  <a:schemeClr val="bg1"/>
                </a:solidFill>
              </a:rPr>
              <a:t>Hepatol</a:t>
            </a:r>
            <a:r>
              <a:rPr lang="en-US" sz="1050" dirty="0">
                <a:solidFill>
                  <a:schemeClr val="bg1"/>
                </a:solidFill>
              </a:rPr>
              <a:t>. 2020;72:7-18.</a:t>
            </a:r>
          </a:p>
        </p:txBody>
      </p:sp>
      <p:sp>
        <p:nvSpPr>
          <p:cNvPr id="3" name="Slide Number Placeholder 3">
            <a:extLst>
              <a:ext uri="{FF2B5EF4-FFF2-40B4-BE49-F238E27FC236}">
                <a16:creationId xmlns:a16="http://schemas.microsoft.com/office/drawing/2014/main" id="{D5A6B2AD-EAB3-BEE8-C030-1B6C0CEA68CF}"/>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64163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FDF9-6B3D-7C4B-A5C6-BD986E6A8424}"/>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1266D0FA-7C21-664C-8735-4641FE6ABCAE}"/>
              </a:ext>
            </a:extLst>
          </p:cNvPr>
          <p:cNvSpPr>
            <a:spLocks noGrp="1"/>
          </p:cNvSpPr>
          <p:nvPr>
            <p:ph idx="1"/>
          </p:nvPr>
        </p:nvSpPr>
        <p:spPr/>
        <p:txBody>
          <a:bodyPr>
            <a:normAutofit fontScale="92500" lnSpcReduction="10000"/>
          </a:bodyPr>
          <a:lstStyle/>
          <a:p>
            <a:r>
              <a:rPr lang="en-US" dirty="0"/>
              <a:t>A patient starts HCV treatment.  After 3 weeks of treatment, he goes on a week-long trip and forgets his meds.  He contacts the clinic to ask what he should do.  He’s missed a week of treatment.</a:t>
            </a:r>
          </a:p>
          <a:p>
            <a:endParaRPr lang="en-US" dirty="0"/>
          </a:p>
          <a:p>
            <a:r>
              <a:rPr lang="en-US" dirty="0"/>
              <a:t>What should be done with his HCV therapy?</a:t>
            </a:r>
          </a:p>
          <a:p>
            <a:endParaRPr lang="en-US" dirty="0"/>
          </a:p>
          <a:p>
            <a:r>
              <a:rPr lang="en-US" dirty="0"/>
              <a:t>A.  Continue HCV therapy </a:t>
            </a:r>
          </a:p>
          <a:p>
            <a:r>
              <a:rPr lang="en-US" dirty="0"/>
              <a:t>B.  Stop treatment</a:t>
            </a:r>
          </a:p>
          <a:p>
            <a:pPr marL="0" indent="0">
              <a:buNone/>
            </a:pPr>
            <a:endParaRPr lang="en-US" sz="1800" dirty="0"/>
          </a:p>
        </p:txBody>
      </p:sp>
      <p:sp>
        <p:nvSpPr>
          <p:cNvPr id="4" name="Slide Number Placeholder 3">
            <a:extLst>
              <a:ext uri="{FF2B5EF4-FFF2-40B4-BE49-F238E27FC236}">
                <a16:creationId xmlns:a16="http://schemas.microsoft.com/office/drawing/2014/main" id="{FC56EBC6-D827-2EA0-E561-FF09DDBFDE72}"/>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174637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C390-1FDA-BE58-5A5F-91C87C7FB3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75BE4DA-47BF-C0FE-A406-1C70375ACA8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4933204-D26B-282F-652D-3BCC010CCAC7}"/>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23</a:t>
            </a:fld>
            <a:endParaRPr lang="en-US" dirty="0">
              <a:solidFill>
                <a:srgbClr val="FFFFFF"/>
              </a:solidFill>
              <a:ea typeface="ＭＳ Ｐゴシック" charset="0"/>
            </a:endParaRPr>
          </a:p>
        </p:txBody>
      </p:sp>
      <p:pic>
        <p:nvPicPr>
          <p:cNvPr id="6" name="slide.url=https://www.polleverywhere.com/multiple_choice_polls/zjj4gbEOjkYiGFm98RoLZ?state=opened&amp;flow=Default&amp;onscreen=persist">
            <a:extLst>
              <a:ext uri="{FF2B5EF4-FFF2-40B4-BE49-F238E27FC236}">
                <a16:creationId xmlns:a16="http://schemas.microsoft.com/office/drawing/2014/main" id="{AD4E5E2C-4D49-575F-77E9-D15C503E166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423067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3C9E-41E7-CB4B-B78B-D1C74492DC98}"/>
              </a:ext>
            </a:extLst>
          </p:cNvPr>
          <p:cNvSpPr>
            <a:spLocks noGrp="1"/>
          </p:cNvSpPr>
          <p:nvPr>
            <p:ph type="title"/>
          </p:nvPr>
        </p:nvSpPr>
        <p:spPr>
          <a:xfrm>
            <a:off x="152400" y="205978"/>
            <a:ext cx="4114800" cy="4042172"/>
          </a:xfrm>
        </p:spPr>
        <p:txBody>
          <a:bodyPr/>
          <a:lstStyle/>
          <a:p>
            <a:r>
              <a:rPr lang="en-US" dirty="0"/>
              <a:t>AASLD/IDSA Guidance on Incomplete Adherence:</a:t>
            </a:r>
            <a:br>
              <a:rPr lang="en-US" dirty="0"/>
            </a:br>
            <a:r>
              <a:rPr lang="en-US" dirty="0"/>
              <a:t>First 28 days of therapy</a:t>
            </a:r>
          </a:p>
        </p:txBody>
      </p:sp>
      <p:pic>
        <p:nvPicPr>
          <p:cNvPr id="4" name="Picture 3">
            <a:extLst>
              <a:ext uri="{FF2B5EF4-FFF2-40B4-BE49-F238E27FC236}">
                <a16:creationId xmlns:a16="http://schemas.microsoft.com/office/drawing/2014/main" id="{B8644204-0B4D-FE4B-94B2-186EBAA4E484}"/>
              </a:ext>
            </a:extLst>
          </p:cNvPr>
          <p:cNvPicPr>
            <a:picLocks noChangeAspect="1"/>
          </p:cNvPicPr>
          <p:nvPr/>
        </p:nvPicPr>
        <p:blipFill rotWithShape="1">
          <a:blip r:embed="rId3"/>
          <a:srcRect t="1196" r="7650" b="10370"/>
          <a:stretch/>
        </p:blipFill>
        <p:spPr>
          <a:xfrm>
            <a:off x="4163865" y="0"/>
            <a:ext cx="4854010" cy="4629150"/>
          </a:xfrm>
          <a:prstGeom prst="rect">
            <a:avLst/>
          </a:prstGeom>
        </p:spPr>
      </p:pic>
      <p:sp>
        <p:nvSpPr>
          <p:cNvPr id="3" name="Slide Number Placeholder 3">
            <a:extLst>
              <a:ext uri="{FF2B5EF4-FFF2-40B4-BE49-F238E27FC236}">
                <a16:creationId xmlns:a16="http://schemas.microsoft.com/office/drawing/2014/main" id="{48EC3182-9095-C791-F586-46AB4C9CFFB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24</a:t>
            </a:fld>
            <a:endParaRPr lang="en-US"/>
          </a:p>
        </p:txBody>
      </p:sp>
      <p:sp>
        <p:nvSpPr>
          <p:cNvPr id="5" name="TextBox 4">
            <a:extLst>
              <a:ext uri="{FF2B5EF4-FFF2-40B4-BE49-F238E27FC236}">
                <a16:creationId xmlns:a16="http://schemas.microsoft.com/office/drawing/2014/main" id="{48D5EB12-D502-8FC5-92A5-7A2791605753}"/>
              </a:ext>
            </a:extLst>
          </p:cNvPr>
          <p:cNvSpPr txBox="1"/>
          <p:nvPr/>
        </p:nvSpPr>
        <p:spPr>
          <a:xfrm>
            <a:off x="762000" y="4729412"/>
            <a:ext cx="7696200" cy="304825"/>
          </a:xfrm>
          <a:prstGeom prst="rect">
            <a:avLst/>
          </a:prstGeom>
          <a:noFill/>
        </p:spPr>
        <p:txBody>
          <a:bodyPr wrap="square" rtlCol="0">
            <a:spAutoFit/>
          </a:bodyPr>
          <a:lstStyle/>
          <a:p>
            <a:pPr algn="ctr"/>
            <a:r>
              <a:rPr lang="en-US" sz="1400" dirty="0">
                <a:solidFill>
                  <a:schemeClr val="bg1"/>
                </a:solidFill>
              </a:rPr>
              <a:t>https://www.hcvguidelines.org</a:t>
            </a:r>
            <a:r>
              <a:rPr lang="en-US" sz="1050" dirty="0">
                <a:solidFill>
                  <a:schemeClr val="bg1"/>
                </a:solidFill>
              </a:rPr>
              <a:t>/</a:t>
            </a:r>
          </a:p>
        </p:txBody>
      </p:sp>
    </p:spTree>
    <p:extLst>
      <p:ext uri="{BB962C8B-B14F-4D97-AF65-F5344CB8AC3E}">
        <p14:creationId xmlns:p14="http://schemas.microsoft.com/office/powerpoint/2010/main" val="47118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FDF9-6B3D-7C4B-A5C6-BD986E6A8424}"/>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1266D0FA-7C21-664C-8735-4641FE6ABCAE}"/>
              </a:ext>
            </a:extLst>
          </p:cNvPr>
          <p:cNvSpPr>
            <a:spLocks noGrp="1"/>
          </p:cNvSpPr>
          <p:nvPr>
            <p:ph idx="1"/>
          </p:nvPr>
        </p:nvSpPr>
        <p:spPr/>
        <p:txBody>
          <a:bodyPr>
            <a:normAutofit fontScale="92500" lnSpcReduction="20000"/>
          </a:bodyPr>
          <a:lstStyle/>
          <a:p>
            <a:r>
              <a:rPr lang="en-US" dirty="0"/>
              <a:t>A patient starts HCV treatment.  After 2 weeks of treatment, he becomes sick. By week 3 of treatment, he stops taking his meds and is subsequently admitted to the hospital.  When he contacts the HCV clinic, he has missed approximately 10 days of HCV therapy.</a:t>
            </a:r>
          </a:p>
          <a:p>
            <a:endParaRPr lang="en-US" dirty="0"/>
          </a:p>
          <a:p>
            <a:pPr marL="114300" indent="0">
              <a:buNone/>
            </a:pPr>
            <a:r>
              <a:rPr lang="en-US" dirty="0"/>
              <a:t>   What should be done with his HCV therapy?</a:t>
            </a:r>
          </a:p>
          <a:p>
            <a:endParaRPr lang="en-US" dirty="0"/>
          </a:p>
          <a:p>
            <a:r>
              <a:rPr lang="en-US" dirty="0"/>
              <a:t>A.  Continue HCV therapy </a:t>
            </a:r>
          </a:p>
          <a:p>
            <a:r>
              <a:rPr lang="en-US" dirty="0"/>
              <a:t>B.  Stop treatment</a:t>
            </a:r>
          </a:p>
          <a:p>
            <a:pPr marL="0" indent="0">
              <a:buNone/>
            </a:pPr>
            <a:endParaRPr lang="en-US" sz="1800" dirty="0"/>
          </a:p>
        </p:txBody>
      </p:sp>
      <p:sp>
        <p:nvSpPr>
          <p:cNvPr id="4" name="Slide Number Placeholder 3">
            <a:extLst>
              <a:ext uri="{FF2B5EF4-FFF2-40B4-BE49-F238E27FC236}">
                <a16:creationId xmlns:a16="http://schemas.microsoft.com/office/drawing/2014/main" id="{9AF719C5-F536-A310-53E6-F2161CA6D8C9}"/>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354375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182E-4CE9-9C79-D8F8-0E4744FF9D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4CE41B8-E182-CD39-4E7C-47B9A871D31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AF93F44-4EA6-092C-5A72-2E682D10E4F6}"/>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26</a:t>
            </a:fld>
            <a:endParaRPr lang="en-US" dirty="0">
              <a:solidFill>
                <a:srgbClr val="FFFFFF"/>
              </a:solidFill>
              <a:ea typeface="ＭＳ Ｐゴシック" charset="0"/>
            </a:endParaRPr>
          </a:p>
        </p:txBody>
      </p:sp>
      <p:pic>
        <p:nvPicPr>
          <p:cNvPr id="6" name="slide.url=https://www.polleverywhere.com/multiple_choice_polls/Wrbmy3Ay8xKdCc1ldfbi8?state=opened&amp;flow=Default&amp;onscreen=persist">
            <a:extLst>
              <a:ext uri="{FF2B5EF4-FFF2-40B4-BE49-F238E27FC236}">
                <a16:creationId xmlns:a16="http://schemas.microsoft.com/office/drawing/2014/main" id="{699EA0FE-39F7-9D57-E0C6-1B131438544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24489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3C9E-41E7-CB4B-B78B-D1C74492DC98}"/>
              </a:ext>
            </a:extLst>
          </p:cNvPr>
          <p:cNvSpPr>
            <a:spLocks noGrp="1"/>
          </p:cNvSpPr>
          <p:nvPr>
            <p:ph type="title"/>
          </p:nvPr>
        </p:nvSpPr>
        <p:spPr>
          <a:xfrm>
            <a:off x="152400" y="205978"/>
            <a:ext cx="4114800" cy="4042172"/>
          </a:xfrm>
        </p:spPr>
        <p:txBody>
          <a:bodyPr/>
          <a:lstStyle/>
          <a:p>
            <a:r>
              <a:rPr lang="en-US" dirty="0"/>
              <a:t>AASLD/IDSA Guidance on Incomplete Adherence:</a:t>
            </a:r>
            <a:br>
              <a:rPr lang="en-US" dirty="0"/>
            </a:br>
            <a:r>
              <a:rPr lang="en-US" dirty="0"/>
              <a:t>First 28 days of therapy</a:t>
            </a:r>
          </a:p>
        </p:txBody>
      </p:sp>
      <p:pic>
        <p:nvPicPr>
          <p:cNvPr id="4" name="Picture 3">
            <a:extLst>
              <a:ext uri="{FF2B5EF4-FFF2-40B4-BE49-F238E27FC236}">
                <a16:creationId xmlns:a16="http://schemas.microsoft.com/office/drawing/2014/main" id="{B8644204-0B4D-FE4B-94B2-186EBAA4E484}"/>
              </a:ext>
            </a:extLst>
          </p:cNvPr>
          <p:cNvPicPr>
            <a:picLocks noChangeAspect="1"/>
          </p:cNvPicPr>
          <p:nvPr/>
        </p:nvPicPr>
        <p:blipFill rotWithShape="1">
          <a:blip r:embed="rId4"/>
          <a:srcRect t="1196" r="7650" b="10370"/>
          <a:stretch/>
        </p:blipFill>
        <p:spPr>
          <a:xfrm>
            <a:off x="4163865" y="0"/>
            <a:ext cx="4854010" cy="4629150"/>
          </a:xfrm>
          <a:prstGeom prst="rect">
            <a:avLst/>
          </a:prstGeom>
        </p:spPr>
      </p:pic>
      <p:sp>
        <p:nvSpPr>
          <p:cNvPr id="3" name="Slide Number Placeholder 3">
            <a:extLst>
              <a:ext uri="{FF2B5EF4-FFF2-40B4-BE49-F238E27FC236}">
                <a16:creationId xmlns:a16="http://schemas.microsoft.com/office/drawing/2014/main" id="{48EC3182-9095-C791-F586-46AB4C9CFFBA}"/>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27</a:t>
            </a:fld>
            <a:endParaRPr lang="en-US"/>
          </a:p>
        </p:txBody>
      </p:sp>
      <p:sp>
        <p:nvSpPr>
          <p:cNvPr id="6" name="TextBox 5">
            <a:extLst>
              <a:ext uri="{FF2B5EF4-FFF2-40B4-BE49-F238E27FC236}">
                <a16:creationId xmlns:a16="http://schemas.microsoft.com/office/drawing/2014/main" id="{F46894E9-B97B-8880-4EB7-3AAD85CDE851}"/>
              </a:ext>
            </a:extLst>
          </p:cNvPr>
          <p:cNvSpPr txBox="1"/>
          <p:nvPr/>
        </p:nvSpPr>
        <p:spPr>
          <a:xfrm>
            <a:off x="762000" y="4171950"/>
            <a:ext cx="7696200" cy="304825"/>
          </a:xfrm>
          <a:prstGeom prst="rect">
            <a:avLst/>
          </a:prstGeom>
          <a:noFill/>
        </p:spPr>
        <p:txBody>
          <a:bodyPr wrap="square" rtlCol="0">
            <a:spAutoFit/>
          </a:bodyPr>
          <a:lstStyle/>
          <a:p>
            <a:pPr algn="ctr"/>
            <a:r>
              <a:rPr lang="en-US" sz="1400" dirty="0">
                <a:solidFill>
                  <a:schemeClr val="bg1"/>
                </a:solidFill>
              </a:rPr>
              <a:t>https://www.hcvguidelines.org</a:t>
            </a:r>
            <a:r>
              <a:rPr lang="en-US" sz="1050" dirty="0">
                <a:solidFill>
                  <a:schemeClr val="bg1"/>
                </a:solidFill>
              </a:rPr>
              <a:t>/</a:t>
            </a:r>
          </a:p>
        </p:txBody>
      </p:sp>
      <p:sp>
        <p:nvSpPr>
          <p:cNvPr id="7" name="TextBox 6">
            <a:extLst>
              <a:ext uri="{FF2B5EF4-FFF2-40B4-BE49-F238E27FC236}">
                <a16:creationId xmlns:a16="http://schemas.microsoft.com/office/drawing/2014/main" id="{3F07C2B2-DAF0-7203-ECF8-019CA7856589}"/>
              </a:ext>
            </a:extLst>
          </p:cNvPr>
          <p:cNvSpPr txBox="1"/>
          <p:nvPr/>
        </p:nvSpPr>
        <p:spPr>
          <a:xfrm>
            <a:off x="762000" y="4729412"/>
            <a:ext cx="7696200" cy="304825"/>
          </a:xfrm>
          <a:prstGeom prst="rect">
            <a:avLst/>
          </a:prstGeom>
          <a:noFill/>
        </p:spPr>
        <p:txBody>
          <a:bodyPr wrap="square" rtlCol="0">
            <a:spAutoFit/>
          </a:bodyPr>
          <a:lstStyle/>
          <a:p>
            <a:pPr algn="ctr"/>
            <a:r>
              <a:rPr lang="en-US" sz="1400" dirty="0">
                <a:solidFill>
                  <a:schemeClr val="bg1"/>
                </a:solidFill>
              </a:rPr>
              <a:t>https://www.hcvguidelines.org</a:t>
            </a:r>
            <a:r>
              <a:rPr lang="en-US" sz="1050" dirty="0">
                <a:solidFill>
                  <a:schemeClr val="bg1"/>
                </a:solidFill>
              </a:rPr>
              <a:t>/</a:t>
            </a:r>
          </a:p>
        </p:txBody>
      </p:sp>
    </p:spTree>
    <p:extLst>
      <p:ext uri="{BB962C8B-B14F-4D97-AF65-F5344CB8AC3E}">
        <p14:creationId xmlns:p14="http://schemas.microsoft.com/office/powerpoint/2010/main" val="2573763173"/>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9EF4-702E-2F4D-BD0D-CF088144BE08}"/>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B4F0F65E-4BA8-554F-9185-15BF514F1BEE}"/>
              </a:ext>
            </a:extLst>
          </p:cNvPr>
          <p:cNvSpPr>
            <a:spLocks noGrp="1"/>
          </p:cNvSpPr>
          <p:nvPr>
            <p:ph idx="1"/>
          </p:nvPr>
        </p:nvSpPr>
        <p:spPr/>
        <p:txBody>
          <a:bodyPr>
            <a:normAutofit lnSpcReduction="10000"/>
          </a:bodyPr>
          <a:lstStyle/>
          <a:p>
            <a:r>
              <a:rPr lang="en-US" dirty="0"/>
              <a:t>A patient receives their first month of HCV treatment.  At treatment week 4, the patient is lost to follow up.  3 months later, the patient returns to clinic.</a:t>
            </a:r>
          </a:p>
          <a:p>
            <a:pPr marL="114300" indent="0">
              <a:buNone/>
            </a:pPr>
            <a:r>
              <a:rPr lang="en-US" dirty="0"/>
              <a:t>    What should be done with this patient’s HCV therapy?</a:t>
            </a:r>
          </a:p>
          <a:p>
            <a:pPr marL="114300" indent="0">
              <a:buNone/>
            </a:pPr>
            <a:endParaRPr lang="en-US" dirty="0"/>
          </a:p>
          <a:p>
            <a:r>
              <a:rPr lang="en-US" dirty="0"/>
              <a:t>A.  Resume HCV therapy </a:t>
            </a:r>
          </a:p>
          <a:p>
            <a:endParaRPr lang="en-US" dirty="0"/>
          </a:p>
          <a:p>
            <a:r>
              <a:rPr lang="en-US" dirty="0"/>
              <a:t>B.  Stop treatment</a:t>
            </a:r>
          </a:p>
        </p:txBody>
      </p:sp>
      <p:sp>
        <p:nvSpPr>
          <p:cNvPr id="4" name="Slide Number Placeholder 3">
            <a:extLst>
              <a:ext uri="{FF2B5EF4-FFF2-40B4-BE49-F238E27FC236}">
                <a16:creationId xmlns:a16="http://schemas.microsoft.com/office/drawing/2014/main" id="{793B31DC-BF18-E4D3-B485-BB44A63E5063}"/>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117658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2797-B7E7-A88A-BF6F-FD4010C3077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6E892C-228A-B450-6E39-DD0983C41C4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457C13D-B194-19F9-7900-78E717E43D30}"/>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29</a:t>
            </a:fld>
            <a:endParaRPr lang="en-US" dirty="0">
              <a:solidFill>
                <a:srgbClr val="FFFFFF"/>
              </a:solidFill>
              <a:ea typeface="ＭＳ Ｐゴシック" charset="0"/>
            </a:endParaRPr>
          </a:p>
        </p:txBody>
      </p:sp>
      <p:pic>
        <p:nvPicPr>
          <p:cNvPr id="6" name="slide.url=https://www.polleverywhere.com/multiple_choice_polls/etkyCwLgqAT7rprxP5GXR?state=opened&amp;flow=Default&amp;onscreen=persist">
            <a:extLst>
              <a:ext uri="{FF2B5EF4-FFF2-40B4-BE49-F238E27FC236}">
                <a16:creationId xmlns:a16="http://schemas.microsoft.com/office/drawing/2014/main" id="{6205C9FC-297F-B4D1-F86C-E25F76AD77D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130680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428751"/>
            <a:ext cx="8315569" cy="2819399"/>
          </a:xfrm>
        </p:spPr>
        <p:txBody>
          <a:bodyPr>
            <a:normAutofit/>
          </a:bodyPr>
          <a:lstStyle/>
          <a:p>
            <a:pPr marL="514350" indent="-514350">
              <a:buFont typeface="+mj-lt"/>
              <a:buAutoNum type="arabicPeriod"/>
            </a:pPr>
            <a:r>
              <a:rPr lang="en-US" dirty="0"/>
              <a:t>Apply the guidance provided by the AASLD/IDSA on hepatitis C virus (HCV) direct acting antiviral (DAA) treatment interruptions</a:t>
            </a:r>
          </a:p>
          <a:p>
            <a:pPr marL="514350" indent="-514350">
              <a:buFont typeface="+mj-lt"/>
              <a:buAutoNum type="arabicPeriod"/>
            </a:pPr>
            <a:endParaRPr lang="en-US" sz="900" dirty="0"/>
          </a:p>
          <a:p>
            <a:pPr marL="514350" indent="-514350">
              <a:buFont typeface="+mj-lt"/>
              <a:buAutoNum type="arabicPeriod"/>
            </a:pPr>
            <a:r>
              <a:rPr lang="en-US" dirty="0"/>
              <a:t>Identify when patients should have DAA therapy continued vs. when DAA therapy should be stopped</a:t>
            </a:r>
          </a:p>
          <a:p>
            <a:pPr marL="514350" indent="-514350">
              <a:buFont typeface="+mj-lt"/>
              <a:buAutoNum type="arabicPeriod"/>
            </a:pPr>
            <a:endParaRPr lang="en-US" sz="800" dirty="0"/>
          </a:p>
          <a:p>
            <a:pPr marL="514350" indent="-514350">
              <a:buFont typeface="+mj-lt"/>
              <a:buAutoNum type="arabicPeriod"/>
            </a:pPr>
            <a:r>
              <a:rPr lang="en-US" dirty="0"/>
              <a:t>Describe the data in patients with incomplete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338728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18DE5-9BF6-4841-AA06-748164B1AF5C}"/>
              </a:ext>
            </a:extLst>
          </p:cNvPr>
          <p:cNvPicPr>
            <a:picLocks noChangeAspect="1"/>
          </p:cNvPicPr>
          <p:nvPr/>
        </p:nvPicPr>
        <p:blipFill rotWithShape="1">
          <a:blip r:embed="rId3"/>
          <a:srcRect t="1519"/>
          <a:stretch/>
        </p:blipFill>
        <p:spPr>
          <a:xfrm>
            <a:off x="3962400" y="0"/>
            <a:ext cx="4481971" cy="5073650"/>
          </a:xfrm>
          <a:prstGeom prst="rect">
            <a:avLst/>
          </a:prstGeom>
        </p:spPr>
      </p:pic>
      <p:sp>
        <p:nvSpPr>
          <p:cNvPr id="3" name="Slide Number Placeholder 3">
            <a:extLst>
              <a:ext uri="{FF2B5EF4-FFF2-40B4-BE49-F238E27FC236}">
                <a16:creationId xmlns:a16="http://schemas.microsoft.com/office/drawing/2014/main" id="{00DE77BD-A906-BA8E-2BA2-AA6E7082022F}"/>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30</a:t>
            </a:fld>
            <a:endParaRPr lang="en-US"/>
          </a:p>
        </p:txBody>
      </p:sp>
      <p:sp>
        <p:nvSpPr>
          <p:cNvPr id="2" name="Title 1">
            <a:extLst>
              <a:ext uri="{FF2B5EF4-FFF2-40B4-BE49-F238E27FC236}">
                <a16:creationId xmlns:a16="http://schemas.microsoft.com/office/drawing/2014/main" id="{68D331AC-BA16-7F42-85B5-081C2E66418F}"/>
              </a:ext>
            </a:extLst>
          </p:cNvPr>
          <p:cNvSpPr>
            <a:spLocks noGrp="1"/>
          </p:cNvSpPr>
          <p:nvPr>
            <p:ph type="title"/>
          </p:nvPr>
        </p:nvSpPr>
        <p:spPr>
          <a:xfrm>
            <a:off x="152400" y="459895"/>
            <a:ext cx="3886200" cy="3737370"/>
          </a:xfrm>
        </p:spPr>
        <p:txBody>
          <a:bodyPr/>
          <a:lstStyle/>
          <a:p>
            <a:r>
              <a:rPr lang="en-US" dirty="0"/>
              <a:t>AASLD/IDSA Guidance on Incomplete Adherence: After initial 28 days of treatment</a:t>
            </a:r>
          </a:p>
        </p:txBody>
      </p:sp>
      <p:sp>
        <p:nvSpPr>
          <p:cNvPr id="6" name="TextBox 5">
            <a:extLst>
              <a:ext uri="{FF2B5EF4-FFF2-40B4-BE49-F238E27FC236}">
                <a16:creationId xmlns:a16="http://schemas.microsoft.com/office/drawing/2014/main" id="{37247C6C-CA00-E8A8-CC69-43759BA59C8F}"/>
              </a:ext>
            </a:extLst>
          </p:cNvPr>
          <p:cNvSpPr txBox="1"/>
          <p:nvPr/>
        </p:nvSpPr>
        <p:spPr>
          <a:xfrm>
            <a:off x="762000" y="4729412"/>
            <a:ext cx="3810000" cy="304825"/>
          </a:xfrm>
          <a:prstGeom prst="rect">
            <a:avLst/>
          </a:prstGeom>
          <a:noFill/>
        </p:spPr>
        <p:txBody>
          <a:bodyPr wrap="square" rtlCol="0">
            <a:spAutoFit/>
          </a:bodyPr>
          <a:lstStyle/>
          <a:p>
            <a:pPr algn="ctr"/>
            <a:r>
              <a:rPr lang="en-US" sz="1400" dirty="0">
                <a:solidFill>
                  <a:schemeClr val="bg1"/>
                </a:solidFill>
              </a:rPr>
              <a:t>https://www.hcvguidelines.org</a:t>
            </a:r>
            <a:r>
              <a:rPr lang="en-US" sz="1050" dirty="0">
                <a:solidFill>
                  <a:schemeClr val="bg1"/>
                </a:solidFill>
              </a:rPr>
              <a:t>/</a:t>
            </a:r>
          </a:p>
        </p:txBody>
      </p:sp>
    </p:spTree>
    <p:extLst>
      <p:ext uri="{BB962C8B-B14F-4D97-AF65-F5344CB8AC3E}">
        <p14:creationId xmlns:p14="http://schemas.microsoft.com/office/powerpoint/2010/main" val="149706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DCEC-3291-B047-9C1F-4B83F9353E67}"/>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95D151AB-8D56-BD43-9523-E8185C49BD30}"/>
              </a:ext>
            </a:extLst>
          </p:cNvPr>
          <p:cNvSpPr>
            <a:spLocks noGrp="1"/>
          </p:cNvSpPr>
          <p:nvPr>
            <p:ph idx="1"/>
          </p:nvPr>
        </p:nvSpPr>
        <p:spPr>
          <a:xfrm>
            <a:off x="457200" y="1063230"/>
            <a:ext cx="8315569" cy="3666182"/>
          </a:xfrm>
        </p:spPr>
        <p:txBody>
          <a:bodyPr>
            <a:normAutofit fontScale="85000" lnSpcReduction="20000"/>
          </a:bodyPr>
          <a:lstStyle/>
          <a:p>
            <a:pPr>
              <a:lnSpc>
                <a:spcPct val="120000"/>
              </a:lnSpc>
            </a:pPr>
            <a:r>
              <a:rPr lang="en-US" dirty="0"/>
              <a:t>Patients who miss consecutive doses of HCV meds should be restarted on therapy as soon as possible</a:t>
            </a:r>
          </a:p>
          <a:p>
            <a:pPr>
              <a:lnSpc>
                <a:spcPct val="120000"/>
              </a:lnSpc>
            </a:pPr>
            <a:r>
              <a:rPr lang="en-US" dirty="0"/>
              <a:t>Therapy should be stopped if missed &gt;21 days of consecutive doses</a:t>
            </a:r>
          </a:p>
          <a:p>
            <a:pPr>
              <a:lnSpc>
                <a:spcPct val="120000"/>
              </a:lnSpc>
            </a:pPr>
            <a:r>
              <a:rPr lang="en-US" dirty="0"/>
              <a:t>Optimal treatment outcomes observed with &gt;90% treatment adherence and full course of HCV therapy </a:t>
            </a:r>
            <a:r>
              <a:rPr lang="en-US" b="1" dirty="0"/>
              <a:t>but</a:t>
            </a:r>
          </a:p>
          <a:p>
            <a:pPr>
              <a:lnSpc>
                <a:spcPct val="120000"/>
              </a:lnSpc>
            </a:pPr>
            <a:r>
              <a:rPr lang="en-US" b="1" i="1" dirty="0"/>
              <a:t>SVR can be achieved with imperfect adherence and shorter courses of therapy</a:t>
            </a:r>
            <a:endParaRPr lang="en-US" b="1" dirty="0"/>
          </a:p>
          <a:p>
            <a:pPr>
              <a:lnSpc>
                <a:spcPct val="120000"/>
              </a:lnSpc>
              <a:spcBef>
                <a:spcPts val="1200"/>
              </a:spcBef>
            </a:pPr>
            <a:r>
              <a:rPr lang="en-US" dirty="0"/>
              <a:t>Patients with incomplete treatment adherence should be asked about factors which impair adherence and every attempt made to address and minimize these barriers</a:t>
            </a:r>
          </a:p>
          <a:p>
            <a:pPr marL="114300" indent="0">
              <a:buNone/>
            </a:pPr>
            <a:endParaRPr lang="en-US" dirty="0"/>
          </a:p>
        </p:txBody>
      </p:sp>
      <p:sp>
        <p:nvSpPr>
          <p:cNvPr id="4" name="Slide Number Placeholder 3">
            <a:extLst>
              <a:ext uri="{FF2B5EF4-FFF2-40B4-BE49-F238E27FC236}">
                <a16:creationId xmlns:a16="http://schemas.microsoft.com/office/drawing/2014/main" id="{3980B5C6-B31B-C340-BB81-AB0655FAE138}"/>
              </a:ext>
            </a:extLst>
          </p:cNvPr>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58398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3C7CB0-A186-B40D-02D6-AEA58C97B38E}"/>
              </a:ext>
            </a:extLst>
          </p:cNvPr>
          <p:cNvSpPr>
            <a:spLocks noGrp="1"/>
          </p:cNvSpPr>
          <p:nvPr>
            <p:ph type="sldNum" sz="quarter" idx="12"/>
          </p:nvPr>
        </p:nvSpPr>
        <p:spPr/>
        <p:txBody>
          <a:bodyPr/>
          <a:lstStyle/>
          <a:p>
            <a:fld id="{6E2D2B3B-882E-40F3-A32F-6DD516915044}" type="slidenum">
              <a:rPr lang="en-US" smtClean="0"/>
              <a:pPr/>
              <a:t>32</a:t>
            </a:fld>
            <a:endParaRPr lang="en-US"/>
          </a:p>
        </p:txBody>
      </p:sp>
      <p:sp>
        <p:nvSpPr>
          <p:cNvPr id="6" name="Title 4">
            <a:extLst>
              <a:ext uri="{FF2B5EF4-FFF2-40B4-BE49-F238E27FC236}">
                <a16:creationId xmlns:a16="http://schemas.microsoft.com/office/drawing/2014/main" id="{318CEC90-EC17-D1C7-10BF-E82F8087A79F}"/>
              </a:ext>
            </a:extLst>
          </p:cNvPr>
          <p:cNvSpPr>
            <a:spLocks noGrp="1"/>
          </p:cNvSpPr>
          <p:nvPr>
            <p:ph type="title"/>
          </p:nvPr>
        </p:nvSpPr>
        <p:spPr>
          <a:xfrm>
            <a:off x="457200" y="206375"/>
            <a:ext cx="8315325" cy="857250"/>
          </a:xfrm>
        </p:spPr>
        <p:txBody>
          <a:bodyPr/>
          <a:lstStyle/>
          <a:p>
            <a:pPr algn="ctr"/>
            <a:r>
              <a:rPr lang="en-US" dirty="0">
                <a:ea typeface="+mj-lt"/>
                <a:cs typeface="+mj-lt"/>
              </a:rPr>
              <a:t>SCAETC Social Media</a:t>
            </a:r>
          </a:p>
        </p:txBody>
      </p:sp>
      <p:pic>
        <p:nvPicPr>
          <p:cNvPr id="7" name="Picture 10" descr="Qr code">
            <a:extLst>
              <a:ext uri="{FF2B5EF4-FFF2-40B4-BE49-F238E27FC236}">
                <a16:creationId xmlns:a16="http://schemas.microsoft.com/office/drawing/2014/main" id="{1F6FC9B0-03B5-5BC8-A160-389F2C534C84}"/>
              </a:ext>
            </a:extLst>
          </p:cNvPr>
          <p:cNvPicPr>
            <a:picLocks noGrp="1" noChangeAspect="1"/>
          </p:cNvPicPr>
          <p:nvPr>
            <p:ph idx="1"/>
          </p:nvPr>
        </p:nvPicPr>
        <p:blipFill>
          <a:blip r:embed="rId2"/>
          <a:stretch>
            <a:fillRect/>
          </a:stretch>
        </p:blipFill>
        <p:spPr>
          <a:xfrm>
            <a:off x="1703740" y="1200150"/>
            <a:ext cx="5822245" cy="3275013"/>
          </a:xfrm>
          <a:prstGeom prst="rect">
            <a:avLst/>
          </a:prstGeom>
        </p:spPr>
      </p:pic>
    </p:spTree>
    <p:extLst>
      <p:ext uri="{BB962C8B-B14F-4D97-AF65-F5344CB8AC3E}">
        <p14:creationId xmlns:p14="http://schemas.microsoft.com/office/powerpoint/2010/main" val="1538805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p:txBody>
          <a:bodyPr>
            <a:normAutofit fontScale="55000" lnSpcReduction="20000"/>
          </a:bodyPr>
          <a:lstStyle/>
          <a:p>
            <a:r>
              <a:rPr lang="en-US" dirty="0"/>
              <a:t>Brown A, </a:t>
            </a:r>
            <a:r>
              <a:rPr lang="en-US" dirty="0" err="1"/>
              <a:t>Welzel</a:t>
            </a:r>
            <a:r>
              <a:rPr lang="en-US" dirty="0"/>
              <a:t> TM, Conway B, Negro F, Braun N.  Adherence to pan-genotypic </a:t>
            </a:r>
            <a:r>
              <a:rPr lang="en-US" dirty="0" err="1"/>
              <a:t>glecaprevir</a:t>
            </a:r>
            <a:r>
              <a:rPr lang="en-US" dirty="0"/>
              <a:t>/</a:t>
            </a:r>
            <a:r>
              <a:rPr lang="en-US" dirty="0" err="1"/>
              <a:t>pibrenasvir</a:t>
            </a:r>
            <a:r>
              <a:rPr lang="en-US" dirty="0"/>
              <a:t> and efficacy in HCV infected patients: A pooled analysis.  Liver Int. 2020;40:778-786.</a:t>
            </a:r>
          </a:p>
          <a:p>
            <a:r>
              <a:rPr lang="en-US" dirty="0"/>
              <a:t>Cunningham, E. B., Amin, J., Feld, J. J., </a:t>
            </a:r>
            <a:r>
              <a:rPr lang="en-US" dirty="0" err="1"/>
              <a:t>Bruneau</a:t>
            </a:r>
            <a:r>
              <a:rPr lang="en-US" dirty="0"/>
              <a:t>, J., </a:t>
            </a:r>
            <a:r>
              <a:rPr lang="en-US" dirty="0" err="1"/>
              <a:t>Dalgard</a:t>
            </a:r>
            <a:r>
              <a:rPr lang="en-US" dirty="0"/>
              <a:t>, O., </a:t>
            </a:r>
            <a:r>
              <a:rPr lang="en-US" dirty="0" err="1"/>
              <a:t>Powis</a:t>
            </a:r>
            <a:r>
              <a:rPr lang="en-US" dirty="0"/>
              <a:t>, J., et al. (2018). Adherence to sofosbuvir and </a:t>
            </a:r>
            <a:r>
              <a:rPr lang="en-US" dirty="0" err="1"/>
              <a:t>velpatasvir</a:t>
            </a:r>
            <a:r>
              <a:rPr lang="en-US" dirty="0"/>
              <a:t> among people with chronic HCV infection and recent injection drug use: The SIMPLIFY study. </a:t>
            </a:r>
            <a:r>
              <a:rPr lang="en-US" i="1" dirty="0" err="1"/>
              <a:t>Int</a:t>
            </a:r>
            <a:r>
              <a:rPr lang="en-US" i="1" dirty="0"/>
              <a:t> J Drug Policy.</a:t>
            </a:r>
            <a:r>
              <a:rPr lang="en-US" dirty="0"/>
              <a:t> 62</a:t>
            </a:r>
            <a:r>
              <a:rPr lang="en-US" i="1" dirty="0"/>
              <a:t>;</a:t>
            </a:r>
            <a:r>
              <a:rPr lang="en-US" dirty="0"/>
              <a:t> 2018:14-23. </a:t>
            </a:r>
          </a:p>
          <a:p>
            <a:r>
              <a:rPr lang="en-US" dirty="0" err="1"/>
              <a:t>Fabbiani</a:t>
            </a:r>
            <a:r>
              <a:rPr lang="en-US" dirty="0"/>
              <a:t> M, Lombardi A, </a:t>
            </a:r>
            <a:r>
              <a:rPr lang="en-US" dirty="0" err="1"/>
              <a:t>Colaneri</a:t>
            </a:r>
            <a:r>
              <a:rPr lang="en-US" dirty="0"/>
              <a:t> M, Del </a:t>
            </a:r>
            <a:r>
              <a:rPr lang="en-US" dirty="0" err="1"/>
              <a:t>Poggio</a:t>
            </a:r>
            <a:r>
              <a:rPr lang="en-US" dirty="0"/>
              <a:t> P, Perini P, et al.  High rates of sustained </a:t>
            </a:r>
            <a:r>
              <a:rPr lang="en-US" dirty="0" err="1"/>
              <a:t>virological</a:t>
            </a:r>
            <a:r>
              <a:rPr lang="en-US" dirty="0"/>
              <a:t> response despite premature discontinuation of directly acting antivirals in HCV-infected patients treated in a real-life setting.  </a:t>
            </a:r>
            <a:r>
              <a:rPr lang="en-US" i="1" dirty="0"/>
              <a:t>J Viral </a:t>
            </a:r>
            <a:r>
              <a:rPr lang="en-US" i="1" dirty="0" err="1"/>
              <a:t>Hepat</a:t>
            </a:r>
            <a:r>
              <a:rPr lang="en-US" dirty="0"/>
              <a:t>. 2021:28:558-563.</a:t>
            </a:r>
          </a:p>
          <a:p>
            <a:r>
              <a:rPr lang="en-US" dirty="0"/>
              <a:t>Litwin AH, </a:t>
            </a:r>
            <a:r>
              <a:rPr lang="en-US" dirty="0" err="1"/>
              <a:t>Lum</a:t>
            </a:r>
            <a:r>
              <a:rPr lang="en-US" dirty="0"/>
              <a:t> PJ, Taylor LE, Mehta SH, </a:t>
            </a:r>
            <a:r>
              <a:rPr lang="en-US" dirty="0" err="1"/>
              <a:t>Tsui</a:t>
            </a:r>
            <a:r>
              <a:rPr lang="en-US" dirty="0"/>
              <a:t> JI, et al.  Patient-centered models of hepatitis C treatment for people who inject drugs: a multicenter, pragmatic randomized trial.  Lancet Gastroenterol </a:t>
            </a:r>
            <a:r>
              <a:rPr lang="en-US" dirty="0" err="1"/>
              <a:t>Hepatol</a:t>
            </a:r>
            <a:r>
              <a:rPr lang="en-US" dirty="0"/>
              <a:t>. 2022;7:1112-1127.</a:t>
            </a:r>
          </a:p>
          <a:p>
            <a:r>
              <a:rPr lang="en-US" dirty="0" err="1"/>
              <a:t>Martinello</a:t>
            </a:r>
            <a:r>
              <a:rPr lang="en-US" dirty="0"/>
              <a:t> M, Orkin C, Cooke G, </a:t>
            </a:r>
            <a:r>
              <a:rPr lang="en-US" dirty="0" err="1"/>
              <a:t>Bhagani</a:t>
            </a:r>
            <a:r>
              <a:rPr lang="en-US" dirty="0"/>
              <a:t> S, </a:t>
            </a:r>
            <a:r>
              <a:rPr lang="en-US" dirty="0" err="1"/>
              <a:t>Gane</a:t>
            </a:r>
            <a:r>
              <a:rPr lang="en-US" dirty="0"/>
              <a:t> E et al. </a:t>
            </a:r>
            <a:r>
              <a:rPr lang="en-US" i="1" dirty="0"/>
              <a:t>Hepatology</a:t>
            </a:r>
            <a:r>
              <a:rPr lang="en-US" dirty="0"/>
              <a:t>. 72;2020:7-18.</a:t>
            </a:r>
          </a:p>
          <a:p>
            <a:r>
              <a:rPr lang="en-US" dirty="0"/>
              <a:t>Matthews GV, </a:t>
            </a:r>
            <a:r>
              <a:rPr lang="en-US" dirty="0" err="1"/>
              <a:t>Bhagani</a:t>
            </a:r>
            <a:r>
              <a:rPr lang="en-US" dirty="0"/>
              <a:t> S, Van der </a:t>
            </a:r>
            <a:r>
              <a:rPr lang="en-US" dirty="0" err="1"/>
              <a:t>Valk</a:t>
            </a:r>
            <a:r>
              <a:rPr lang="en-US" dirty="0"/>
              <a:t> M, </a:t>
            </a:r>
            <a:r>
              <a:rPr lang="en-US" dirty="0" err="1"/>
              <a:t>Rockstroh</a:t>
            </a:r>
            <a:r>
              <a:rPr lang="en-US" dirty="0"/>
              <a:t> J, Feld J et al.  Sofosbuvir/</a:t>
            </a:r>
            <a:r>
              <a:rPr lang="en-US" dirty="0" err="1"/>
              <a:t>velpatasvir</a:t>
            </a:r>
            <a:r>
              <a:rPr lang="en-US" dirty="0"/>
              <a:t> for 12 vs. 6 weeks for the treatment of recently acquired hepatitis C infection. </a:t>
            </a:r>
            <a:r>
              <a:rPr lang="en-US" i="1" dirty="0"/>
              <a:t>J </a:t>
            </a:r>
            <a:r>
              <a:rPr lang="en-US" i="1" dirty="0" err="1"/>
              <a:t>Hepatol</a:t>
            </a:r>
            <a:r>
              <a:rPr lang="en-US" dirty="0"/>
              <a:t>. 2021:75:829-839.</a:t>
            </a:r>
          </a:p>
          <a:p>
            <a:r>
              <a:rPr lang="en-US" dirty="0"/>
              <a:t>Ward KM, </a:t>
            </a:r>
            <a:r>
              <a:rPr lang="en-US" dirty="0" err="1"/>
              <a:t>Falade-Nwulia</a:t>
            </a:r>
            <a:r>
              <a:rPr lang="en-US" dirty="0"/>
              <a:t> O, Moon J, Sutcliffe CG, </a:t>
            </a:r>
            <a:r>
              <a:rPr lang="en-US" dirty="0" err="1"/>
              <a:t>Brinkey</a:t>
            </a:r>
            <a:r>
              <a:rPr lang="en-US" dirty="0"/>
              <a:t> S et al.  Nonadherence to ledipasvir/sofosbuvir did not predict sustained virologic response in a randomized controlled trial of human immunodeficiency virus/hepatitis C virus coinfected persons who use drugs. J Infect Dis. 2022;225:903-911.</a:t>
            </a:r>
          </a:p>
          <a:p>
            <a:pPr marL="114300" indent="0">
              <a:buNone/>
            </a:pPr>
            <a:endParaRPr lang="en-US" dirty="0"/>
          </a:p>
          <a:p>
            <a:endParaRPr lang="en-US" dirty="0"/>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246912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925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a:t>
            </a:r>
            <a:r>
              <a:rPr lang="en-US" dirty="0" err="1"/>
              <a:t>PrEP</a:t>
            </a:r>
            <a:r>
              <a:rPr lang="en-US" dirty="0"/>
              <a:t>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200" dirty="0">
                <a:hlinkClick r:id="rId4"/>
              </a:rPr>
              <a:t>hivecho@salud.unm.edu</a:t>
            </a:r>
            <a:r>
              <a:rPr lang="en-US" sz="2200" dirty="0"/>
              <a:t> </a:t>
            </a:r>
          </a:p>
        </p:txBody>
      </p:sp>
      <p:sp>
        <p:nvSpPr>
          <p:cNvPr id="7" name="Content Placeholder 6"/>
          <p:cNvSpPr>
            <a:spLocks noGrp="1"/>
          </p:cNvSpPr>
          <p:nvPr>
            <p:ph sz="half" idx="2"/>
          </p:nvPr>
        </p:nvSpPr>
        <p:spPr>
          <a:xfrm>
            <a:off x="4629150" y="895350"/>
            <a:ext cx="4451278" cy="3771900"/>
          </a:xfrm>
        </p:spPr>
        <p:txBody>
          <a:bodyPr>
            <a:normAutofit fontScale="85000" lnSpcReduction="20000"/>
          </a:bodyPr>
          <a:lstStyle/>
          <a:p>
            <a:r>
              <a:rPr lang="en-US" dirty="0"/>
              <a:t>AETC National HIV Curriculum </a:t>
            </a:r>
            <a:r>
              <a:rPr lang="en-US" dirty="0">
                <a:hlinkClick r:id="rId5"/>
              </a:rPr>
              <a:t>https://aidsetc.org/nhc</a:t>
            </a:r>
            <a:endParaRPr lang="en-US" dirty="0"/>
          </a:p>
          <a:p>
            <a:endParaRPr lang="en-US" sz="900" dirty="0"/>
          </a:p>
          <a:p>
            <a:r>
              <a:rPr lang="en-US" dirty="0"/>
              <a:t>AETC National Coordinating Resource Center </a:t>
            </a:r>
            <a:r>
              <a:rPr lang="en-US" dirty="0">
                <a:hlinkClick r:id="rId6"/>
              </a:rPr>
              <a:t>https://targethiv.org/library/aetc-national-coordinating-resource-center-0</a:t>
            </a:r>
            <a:endParaRPr lang="en-US" dirty="0"/>
          </a:p>
          <a:p>
            <a:endParaRPr lang="en-US" sz="800" dirty="0"/>
          </a:p>
          <a:p>
            <a:r>
              <a:rPr lang="en-US" dirty="0"/>
              <a:t>Additional trainings </a:t>
            </a:r>
            <a:r>
              <a:rPr lang="en-US" dirty="0">
                <a:hlinkClick r:id="rId7"/>
              </a:rPr>
              <a:t>scaetcecho@salud.unm.edu</a:t>
            </a:r>
            <a:endParaRPr lang="en-US" dirty="0"/>
          </a:p>
          <a:p>
            <a:r>
              <a:rPr lang="en-US" dirty="0">
                <a:hlinkClick r:id="rId8"/>
              </a:rPr>
              <a:t>www.scaetc.org</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1232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FDF9-6B3D-7C4B-A5C6-BD986E6A8424}"/>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1266D0FA-7C21-664C-8735-4641FE6ABCAE}"/>
              </a:ext>
            </a:extLst>
          </p:cNvPr>
          <p:cNvSpPr>
            <a:spLocks noGrp="1"/>
          </p:cNvSpPr>
          <p:nvPr>
            <p:ph idx="1"/>
          </p:nvPr>
        </p:nvSpPr>
        <p:spPr/>
        <p:txBody>
          <a:bodyPr>
            <a:normAutofit fontScale="92500" lnSpcReduction="10000"/>
          </a:bodyPr>
          <a:lstStyle/>
          <a:p>
            <a:r>
              <a:rPr lang="en-US" dirty="0"/>
              <a:t>A patient starts HCV treatment.  After 3 weeks of treatment, he goes on a week-long trip and forgets his meds.  He contacts the clinic to ask what he should do.  He’s missed a week of treatment.</a:t>
            </a:r>
          </a:p>
          <a:p>
            <a:endParaRPr lang="en-US" dirty="0"/>
          </a:p>
          <a:p>
            <a:pPr marL="114300" indent="0">
              <a:buNone/>
            </a:pPr>
            <a:r>
              <a:rPr lang="en-US" dirty="0"/>
              <a:t>What should be done with his HCV therapy?</a:t>
            </a:r>
          </a:p>
          <a:p>
            <a:endParaRPr lang="en-US" dirty="0"/>
          </a:p>
          <a:p>
            <a:r>
              <a:rPr lang="en-US" dirty="0"/>
              <a:t>A.  Continue HCV therapy </a:t>
            </a:r>
          </a:p>
          <a:p>
            <a:r>
              <a:rPr lang="en-US" dirty="0"/>
              <a:t>B.  Stop treatment</a:t>
            </a:r>
          </a:p>
          <a:p>
            <a:pPr marL="0" indent="0">
              <a:buNone/>
            </a:pPr>
            <a:endParaRPr lang="en-US" sz="1800" dirty="0"/>
          </a:p>
        </p:txBody>
      </p:sp>
      <p:sp>
        <p:nvSpPr>
          <p:cNvPr id="4" name="Slide Number Placeholder 3">
            <a:extLst>
              <a:ext uri="{FF2B5EF4-FFF2-40B4-BE49-F238E27FC236}">
                <a16:creationId xmlns:a16="http://schemas.microsoft.com/office/drawing/2014/main" id="{1FC21802-5825-153C-FB82-B0921203703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342047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1112-5106-074A-8924-7604DF0FDD1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A777827-42A4-C66A-F5E6-041D9CB61C0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E7E9BDE-2550-1E0E-1040-6A8F27D7CC39}"/>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5</a:t>
            </a:fld>
            <a:endParaRPr lang="en-US" dirty="0">
              <a:solidFill>
                <a:srgbClr val="FFFFFF"/>
              </a:solidFill>
              <a:ea typeface="ＭＳ Ｐゴシック" charset="0"/>
            </a:endParaRPr>
          </a:p>
        </p:txBody>
      </p:sp>
      <p:pic>
        <p:nvPicPr>
          <p:cNvPr id="6" name="slide.url=https://www.polleverywhere.com/multiple_choice_polls/ZvcDFZKo8slg1Y8q1pcfb">
            <a:extLst>
              <a:ext uri="{FF2B5EF4-FFF2-40B4-BE49-F238E27FC236}">
                <a16:creationId xmlns:a16="http://schemas.microsoft.com/office/drawing/2014/main" id="{5B0EED49-191B-3878-07E5-0642319280A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328100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FDF9-6B3D-7C4B-A5C6-BD986E6A8424}"/>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1266D0FA-7C21-664C-8735-4641FE6ABCAE}"/>
              </a:ext>
            </a:extLst>
          </p:cNvPr>
          <p:cNvSpPr>
            <a:spLocks noGrp="1"/>
          </p:cNvSpPr>
          <p:nvPr>
            <p:ph idx="1"/>
          </p:nvPr>
        </p:nvSpPr>
        <p:spPr>
          <a:xfrm>
            <a:off x="457200" y="1200150"/>
            <a:ext cx="8315569" cy="3428999"/>
          </a:xfrm>
        </p:spPr>
        <p:txBody>
          <a:bodyPr>
            <a:normAutofit fontScale="85000" lnSpcReduction="20000"/>
          </a:bodyPr>
          <a:lstStyle/>
          <a:p>
            <a:r>
              <a:rPr lang="en-US" sz="2600" dirty="0"/>
              <a:t>A patient starts HCV treatment.  After 2 weeks of treatment, he becomes sick. By week 3 of treatment, he stops taking his meds and is subsequently admitted to the hospital.  When he contacts the HCV clinic, he has missed approximately 10 days of HCV therapy.</a:t>
            </a:r>
          </a:p>
          <a:p>
            <a:endParaRPr lang="en-US" sz="2600" dirty="0"/>
          </a:p>
          <a:p>
            <a:pPr marL="114300" indent="0">
              <a:buNone/>
            </a:pPr>
            <a:r>
              <a:rPr lang="en-US" sz="2600" dirty="0"/>
              <a:t>What should be done with his HCV therapy?</a:t>
            </a:r>
          </a:p>
          <a:p>
            <a:endParaRPr lang="en-US" sz="2600" dirty="0"/>
          </a:p>
          <a:p>
            <a:r>
              <a:rPr lang="en-US" sz="2600" dirty="0"/>
              <a:t>A.  Continue HCV therapy </a:t>
            </a:r>
          </a:p>
          <a:p>
            <a:r>
              <a:rPr lang="en-US" sz="2600" dirty="0"/>
              <a:t>B.  Stop treatment</a:t>
            </a:r>
          </a:p>
        </p:txBody>
      </p:sp>
      <p:sp>
        <p:nvSpPr>
          <p:cNvPr id="4" name="Slide Number Placeholder 3">
            <a:extLst>
              <a:ext uri="{FF2B5EF4-FFF2-40B4-BE49-F238E27FC236}">
                <a16:creationId xmlns:a16="http://schemas.microsoft.com/office/drawing/2014/main" id="{A356A63B-E0FD-33AD-4A91-E935E6D607B6}"/>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10207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1E69-2317-53E0-C7E3-FEFD238194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5E8D4F2-59F0-EA17-E267-3D8815F6D0D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C0B7DE1-3AF9-C369-43AF-ACC770847B26}"/>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7</a:t>
            </a:fld>
            <a:endParaRPr lang="en-US" dirty="0">
              <a:solidFill>
                <a:srgbClr val="FFFFFF"/>
              </a:solidFill>
              <a:ea typeface="ＭＳ Ｐゴシック" charset="0"/>
            </a:endParaRPr>
          </a:p>
        </p:txBody>
      </p:sp>
      <p:pic>
        <p:nvPicPr>
          <p:cNvPr id="6" name="slide.url=https://www.polleverywhere.com/multiple_choice_polls/xIK50Swhhi9e9ZiNSe0Ms">
            <a:extLst>
              <a:ext uri="{FF2B5EF4-FFF2-40B4-BE49-F238E27FC236}">
                <a16:creationId xmlns:a16="http://schemas.microsoft.com/office/drawing/2014/main" id="{B24064D7-A794-1A9C-0829-520F621E583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305906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9EF4-702E-2F4D-BD0D-CF088144BE08}"/>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B4F0F65E-4BA8-554F-9185-15BF514F1BEE}"/>
              </a:ext>
            </a:extLst>
          </p:cNvPr>
          <p:cNvSpPr>
            <a:spLocks noGrp="1"/>
          </p:cNvSpPr>
          <p:nvPr>
            <p:ph idx="1"/>
          </p:nvPr>
        </p:nvSpPr>
        <p:spPr/>
        <p:txBody>
          <a:bodyPr>
            <a:normAutofit lnSpcReduction="10000"/>
          </a:bodyPr>
          <a:lstStyle/>
          <a:p>
            <a:r>
              <a:rPr lang="en-US" dirty="0"/>
              <a:t>A patient receives their first month of HCV treatment.  At treatment week 4, the patient is lost to follow up.  3 months later, the patient returns to clinic.</a:t>
            </a:r>
          </a:p>
          <a:p>
            <a:pPr marL="114300" indent="0">
              <a:buNone/>
            </a:pPr>
            <a:endParaRPr lang="en-US" dirty="0"/>
          </a:p>
          <a:p>
            <a:pPr marL="114300" indent="0">
              <a:buNone/>
            </a:pPr>
            <a:r>
              <a:rPr lang="en-US" dirty="0"/>
              <a:t>What should be done with this patient’s HCV therapy?</a:t>
            </a:r>
          </a:p>
          <a:p>
            <a:pPr marL="114300" indent="0">
              <a:buNone/>
            </a:pPr>
            <a:endParaRPr lang="en-US" dirty="0"/>
          </a:p>
          <a:p>
            <a:r>
              <a:rPr lang="en-US" dirty="0"/>
              <a:t>A.  Resume HCV therapy </a:t>
            </a:r>
          </a:p>
          <a:p>
            <a:r>
              <a:rPr lang="en-US" dirty="0"/>
              <a:t>B.  Stop treatment</a:t>
            </a:r>
          </a:p>
        </p:txBody>
      </p:sp>
      <p:sp>
        <p:nvSpPr>
          <p:cNvPr id="4" name="Slide Number Placeholder 3">
            <a:extLst>
              <a:ext uri="{FF2B5EF4-FFF2-40B4-BE49-F238E27FC236}">
                <a16:creationId xmlns:a16="http://schemas.microsoft.com/office/drawing/2014/main" id="{C54B85C7-A8E2-8EC3-8D28-72AE47D672B9}"/>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270174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2AC4-C67B-7B63-1B90-E6CE16092A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2ACF11F-8B25-D6F8-67F7-6A57D8CBDEB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B22F1CF-3FF3-F568-AABB-E121DF1ABE9A}"/>
              </a:ext>
            </a:extLst>
          </p:cNvPr>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9</a:t>
            </a:fld>
            <a:endParaRPr lang="en-US" dirty="0">
              <a:solidFill>
                <a:srgbClr val="FFFFFF"/>
              </a:solidFill>
              <a:ea typeface="ＭＳ Ｐゴシック" charset="0"/>
            </a:endParaRPr>
          </a:p>
        </p:txBody>
      </p:sp>
      <p:pic>
        <p:nvPicPr>
          <p:cNvPr id="6" name="slide.url=https://www.polleverywhere.com/multiple_choice_polls/DZJXY1ney2ZSCDqXLZU3s">
            <a:extLst>
              <a:ext uri="{FF2B5EF4-FFF2-40B4-BE49-F238E27FC236}">
                <a16:creationId xmlns:a16="http://schemas.microsoft.com/office/drawing/2014/main" id="{F3FA2DB0-16E5-26BD-B351-397EEA3D32D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3500" y="63500"/>
            <a:ext cx="9017000" cy="5016500"/>
          </a:xfrm>
          <a:prstGeom prst="rect">
            <a:avLst/>
          </a:prstGeom>
        </p:spPr>
      </p:pic>
    </p:spTree>
    <p:extLst>
      <p:ext uri="{BB962C8B-B14F-4D97-AF65-F5344CB8AC3E}">
        <p14:creationId xmlns:p14="http://schemas.microsoft.com/office/powerpoint/2010/main" val="15675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5e62bed-6d4a-48a4-9e06-04cada22cb17"/>
</p:tagLst>
</file>

<file path=ppt/tags/tag2.xml><?xml version="1.0" encoding="utf-8"?>
<p:tagLst xmlns:a="http://schemas.openxmlformats.org/drawingml/2006/main" xmlns:r="http://schemas.openxmlformats.org/officeDocument/2006/relationships" xmlns:p="http://schemas.openxmlformats.org/presentationml/2006/main">
  <p:tag name="__PE_POLL_EMBED_ID" val="1c1c0240-2c00-4855-99aa-459fc9adb18d"/>
</p:tagLst>
</file>

<file path=ppt/tags/tag3.xml><?xml version="1.0" encoding="utf-8"?>
<p:tagLst xmlns:a="http://schemas.openxmlformats.org/drawingml/2006/main" xmlns:r="http://schemas.openxmlformats.org/officeDocument/2006/relationships" xmlns:p="http://schemas.openxmlformats.org/presentationml/2006/main">
  <p:tag name="__PE_POLL_EMBED_ID" val="6f4064a1-907b-442a-a433-182bd28a5f3a"/>
</p:tagLst>
</file>

<file path=ppt/tags/tag4.xml><?xml version="1.0" encoding="utf-8"?>
<p:tagLst xmlns:a="http://schemas.openxmlformats.org/drawingml/2006/main" xmlns:r="http://schemas.openxmlformats.org/officeDocument/2006/relationships" xmlns:p="http://schemas.openxmlformats.org/presentationml/2006/main">
  <p:tag name="__PE_POLL_EMBED_ID" val="21afb67a-867d-4d73-bbd2-140e746f385a"/>
</p:tagLst>
</file>

<file path=ppt/tags/tag5.xml><?xml version="1.0" encoding="utf-8"?>
<p:tagLst xmlns:a="http://schemas.openxmlformats.org/drawingml/2006/main" xmlns:r="http://schemas.openxmlformats.org/officeDocument/2006/relationships" xmlns:p="http://schemas.openxmlformats.org/presentationml/2006/main">
  <p:tag name="__PE_POLL_EMBED_ID" val="88c6967d-00b9-41dd-9b77-86e0e775c800"/>
</p:tagLst>
</file>

<file path=ppt/tags/tag6.xml><?xml version="1.0" encoding="utf-8"?>
<p:tagLst xmlns:a="http://schemas.openxmlformats.org/drawingml/2006/main" xmlns:r="http://schemas.openxmlformats.org/officeDocument/2006/relationships" xmlns:p="http://schemas.openxmlformats.org/presentationml/2006/main">
  <p:tag name="__PE_POLL_EMBED_ID" val="b119f01c-e3bf-4def-b091-a7f344184dd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5913</TotalTime>
  <Words>3494</Words>
  <Application>Microsoft Office PowerPoint</Application>
  <PresentationFormat>On-screen Show (16:9)</PresentationFormat>
  <Paragraphs>323</Paragraphs>
  <Slides>34</Slides>
  <Notes>31</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ITC Avant Garde Std Bk</vt:lpstr>
      <vt:lpstr>Wingdings</vt:lpstr>
      <vt:lpstr>AETC-BLANK-MASTER</vt:lpstr>
      <vt:lpstr>HCV Treatment Interruptions: Stop Treatment or Keep Going?</vt:lpstr>
      <vt:lpstr>Conflict of Interest Disclosure Statement</vt:lpstr>
      <vt:lpstr>Learning Objectives</vt:lpstr>
      <vt:lpstr>Patient Case</vt:lpstr>
      <vt:lpstr>PowerPoint Presentation</vt:lpstr>
      <vt:lpstr>Patient Case</vt:lpstr>
      <vt:lpstr>PowerPoint Presentation</vt:lpstr>
      <vt:lpstr>Patient Case</vt:lpstr>
      <vt:lpstr>PowerPoint Presentation</vt:lpstr>
      <vt:lpstr>Effects of Incomplete Treatment Adherence</vt:lpstr>
      <vt:lpstr>PowerPoint Presentation</vt:lpstr>
      <vt:lpstr>PowerPoint Presentation</vt:lpstr>
      <vt:lpstr>Clinical Trials Data with GLE/PIB</vt:lpstr>
      <vt:lpstr>SVR Based on Treatment Duration &amp; Adherence </vt:lpstr>
      <vt:lpstr>Nonadherence in Patients with HIV/HCV Coinfection</vt:lpstr>
      <vt:lpstr>PowerPoint Presentation</vt:lpstr>
      <vt:lpstr>HERO Study Group</vt:lpstr>
      <vt:lpstr>HERO SVR and Predictors of SVR</vt:lpstr>
      <vt:lpstr>SVR Rates in Patients With Premature HCV Treatment End </vt:lpstr>
      <vt:lpstr>SVR in Short Course HCV Therapy: SOF/VEL</vt:lpstr>
      <vt:lpstr>SVR in Short Course HCV Therapy: GLE/PIB</vt:lpstr>
      <vt:lpstr>Patient Case</vt:lpstr>
      <vt:lpstr>PowerPoint Presentation</vt:lpstr>
      <vt:lpstr>AASLD/IDSA Guidance on Incomplete Adherence: First 28 days of therapy</vt:lpstr>
      <vt:lpstr>Patient Case</vt:lpstr>
      <vt:lpstr>PowerPoint Presentation</vt:lpstr>
      <vt:lpstr>AASLD/IDSA Guidance on Incomplete Adherence: First 28 days of therapy</vt:lpstr>
      <vt:lpstr>Patient Case</vt:lpstr>
      <vt:lpstr>PowerPoint Presentation</vt:lpstr>
      <vt:lpstr>AASLD/IDSA Guidance on Incomplete Adherence: After initial 28 days of treatment</vt:lpstr>
      <vt:lpstr>Key Points</vt:lpstr>
      <vt:lpstr>SCAETC Social Media</vt:lpstr>
      <vt:lpstr>References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38</cp:revision>
  <dcterms:created xsi:type="dcterms:W3CDTF">2021-01-22T21:52:57Z</dcterms:created>
  <dcterms:modified xsi:type="dcterms:W3CDTF">2023-07-07T17:55:24Z</dcterms:modified>
</cp:coreProperties>
</file>