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99" r:id="rId5"/>
  </p:sldMasterIdLst>
  <p:notesMasterIdLst>
    <p:notesMasterId r:id="rId52"/>
  </p:notesMasterIdLst>
  <p:sldIdLst>
    <p:sldId id="281" r:id="rId6"/>
    <p:sldId id="374" r:id="rId7"/>
    <p:sldId id="283" r:id="rId8"/>
    <p:sldId id="341" r:id="rId9"/>
    <p:sldId id="279" r:id="rId10"/>
    <p:sldId id="345" r:id="rId11"/>
    <p:sldId id="358" r:id="rId12"/>
    <p:sldId id="325" r:id="rId13"/>
    <p:sldId id="290" r:id="rId14"/>
    <p:sldId id="383" r:id="rId15"/>
    <p:sldId id="377" r:id="rId16"/>
    <p:sldId id="378" r:id="rId17"/>
    <p:sldId id="379" r:id="rId18"/>
    <p:sldId id="288" r:id="rId19"/>
    <p:sldId id="289" r:id="rId20"/>
    <p:sldId id="359" r:id="rId21"/>
    <p:sldId id="344" r:id="rId22"/>
    <p:sldId id="364" r:id="rId23"/>
    <p:sldId id="268" r:id="rId24"/>
    <p:sldId id="260" r:id="rId25"/>
    <p:sldId id="386" r:id="rId26"/>
    <p:sldId id="338" r:id="rId27"/>
    <p:sldId id="286" r:id="rId28"/>
    <p:sldId id="387" r:id="rId29"/>
    <p:sldId id="388" r:id="rId30"/>
    <p:sldId id="311" r:id="rId31"/>
    <p:sldId id="362" r:id="rId32"/>
    <p:sldId id="389" r:id="rId33"/>
    <p:sldId id="312" r:id="rId34"/>
    <p:sldId id="390" r:id="rId35"/>
    <p:sldId id="285" r:id="rId36"/>
    <p:sldId id="391" r:id="rId37"/>
    <p:sldId id="356" r:id="rId38"/>
    <p:sldId id="392" r:id="rId39"/>
    <p:sldId id="269" r:id="rId40"/>
    <p:sldId id="293" r:id="rId41"/>
    <p:sldId id="370" r:id="rId42"/>
    <p:sldId id="319" r:id="rId43"/>
    <p:sldId id="295" r:id="rId44"/>
    <p:sldId id="336" r:id="rId45"/>
    <p:sldId id="297" r:id="rId46"/>
    <p:sldId id="335" r:id="rId47"/>
    <p:sldId id="384" r:id="rId48"/>
    <p:sldId id="299" r:id="rId49"/>
    <p:sldId id="343" r:id="rId50"/>
    <p:sldId id="28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513321-2468-75CF-F0BB-A89CC999431D}" name="Michelle J Iandiorio" initials="MJI" userId="S::MIandiorio@health.unm.edu::a88d1e84-8054-4dfd-a2f3-64e12be5a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1B"/>
    <a:srgbClr val="FFFFFF"/>
    <a:srgbClr val="421C5E"/>
    <a:srgbClr val="474747"/>
    <a:srgbClr val="00D8AF"/>
    <a:srgbClr val="EADCF4"/>
    <a:srgbClr val="9A5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76155" autoAdjust="0"/>
  </p:normalViewPr>
  <p:slideViewPr>
    <p:cSldViewPr snapToGrid="0" snapToObjects="1">
      <p:cViewPr varScale="1">
        <p:scale>
          <a:sx n="70" d="100"/>
          <a:sy n="70" d="100"/>
        </p:scale>
        <p:origin x="84"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8" d="100"/>
          <a:sy n="88" d="100"/>
        </p:scale>
        <p:origin x="2933"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EDEC5-D6AB-8643-A8B8-278794F4EB6C}"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40B08-8BBB-504C-BAD2-61931D34972B}" type="slidenum">
              <a:rPr lang="en-US" smtClean="0"/>
              <a:t>‹#›</a:t>
            </a:fld>
            <a:endParaRPr lang="en-US"/>
          </a:p>
        </p:txBody>
      </p:sp>
    </p:spTree>
    <p:extLst>
      <p:ext uri="{BB962C8B-B14F-4D97-AF65-F5344CB8AC3E}">
        <p14:creationId xmlns:p14="http://schemas.microsoft.com/office/powerpoint/2010/main" val="52323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Version date_07 2023</a:t>
            </a:r>
          </a:p>
        </p:txBody>
      </p:sp>
      <p:sp>
        <p:nvSpPr>
          <p:cNvPr id="4" name="Slide Number Placeholder 3"/>
          <p:cNvSpPr>
            <a:spLocks noGrp="1"/>
          </p:cNvSpPr>
          <p:nvPr>
            <p:ph type="sldNum" sz="quarter" idx="10"/>
          </p:nvPr>
        </p:nvSpPr>
        <p:spPr/>
        <p:txBody>
          <a:bodyPr/>
          <a:lstStyle/>
          <a:p>
            <a:fld id="{D8B40B08-8BBB-504C-BAD2-61931D34972B}" type="slidenum">
              <a:rPr lang="en-US" smtClean="0"/>
              <a:t>1</a:t>
            </a:fld>
            <a:endParaRPr lang="en-US"/>
          </a:p>
        </p:txBody>
      </p:sp>
    </p:spTree>
    <p:extLst>
      <p:ext uri="{BB962C8B-B14F-4D97-AF65-F5344CB8AC3E}">
        <p14:creationId xmlns:p14="http://schemas.microsoft.com/office/powerpoint/2010/main" val="700627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D8B40B08-8BBB-504C-BAD2-61931D34972B}" type="slidenum">
              <a:rPr lang="en-US" smtClean="0"/>
              <a:t>10</a:t>
            </a:fld>
            <a:endParaRPr lang="en-US"/>
          </a:p>
        </p:txBody>
      </p:sp>
    </p:spTree>
    <p:extLst>
      <p:ext uri="{BB962C8B-B14F-4D97-AF65-F5344CB8AC3E}">
        <p14:creationId xmlns:p14="http://schemas.microsoft.com/office/powerpoint/2010/main" val="130779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D8B40B08-8BBB-504C-BAD2-61931D34972B}" type="slidenum">
              <a:rPr lang="en-US" smtClean="0"/>
              <a:t>11</a:t>
            </a:fld>
            <a:endParaRPr lang="en-US"/>
          </a:p>
        </p:txBody>
      </p:sp>
    </p:spTree>
    <p:extLst>
      <p:ext uri="{BB962C8B-B14F-4D97-AF65-F5344CB8AC3E}">
        <p14:creationId xmlns:p14="http://schemas.microsoft.com/office/powerpoint/2010/main" val="227986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D8B40B08-8BBB-504C-BAD2-61931D34972B}" type="slidenum">
              <a:rPr lang="en-US" smtClean="0"/>
              <a:t>12</a:t>
            </a:fld>
            <a:endParaRPr lang="en-US"/>
          </a:p>
        </p:txBody>
      </p:sp>
    </p:spTree>
    <p:extLst>
      <p:ext uri="{BB962C8B-B14F-4D97-AF65-F5344CB8AC3E}">
        <p14:creationId xmlns:p14="http://schemas.microsoft.com/office/powerpoint/2010/main" val="219551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D8B40B08-8BBB-504C-BAD2-61931D34972B}" type="slidenum">
              <a:rPr lang="en-US" smtClean="0"/>
              <a:t>13</a:t>
            </a:fld>
            <a:endParaRPr lang="en-US"/>
          </a:p>
        </p:txBody>
      </p:sp>
    </p:spTree>
    <p:extLst>
      <p:ext uri="{BB962C8B-B14F-4D97-AF65-F5344CB8AC3E}">
        <p14:creationId xmlns:p14="http://schemas.microsoft.com/office/powerpoint/2010/main" val="3688565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D8B40B08-8BBB-504C-BAD2-61931D34972B}" type="slidenum">
              <a:rPr lang="en-US" smtClean="0"/>
              <a:t>14</a:t>
            </a:fld>
            <a:endParaRPr lang="en-US"/>
          </a:p>
        </p:txBody>
      </p:sp>
    </p:spTree>
    <p:extLst>
      <p:ext uri="{BB962C8B-B14F-4D97-AF65-F5344CB8AC3E}">
        <p14:creationId xmlns:p14="http://schemas.microsoft.com/office/powerpoint/2010/main" val="1131604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D8B40B08-8BBB-504C-BAD2-61931D34972B}" type="slidenum">
              <a:rPr lang="en-US" smtClean="0"/>
              <a:t>15</a:t>
            </a:fld>
            <a:endParaRPr lang="en-US"/>
          </a:p>
        </p:txBody>
      </p:sp>
    </p:spTree>
    <p:extLst>
      <p:ext uri="{BB962C8B-B14F-4D97-AF65-F5344CB8AC3E}">
        <p14:creationId xmlns:p14="http://schemas.microsoft.com/office/powerpoint/2010/main" val="132203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D8B40B08-8BBB-504C-BAD2-61931D34972B}" type="slidenum">
              <a:rPr lang="en-US" smtClean="0"/>
              <a:t>16</a:t>
            </a:fld>
            <a:endParaRPr lang="en-US"/>
          </a:p>
        </p:txBody>
      </p:sp>
    </p:spTree>
    <p:extLst>
      <p:ext uri="{BB962C8B-B14F-4D97-AF65-F5344CB8AC3E}">
        <p14:creationId xmlns:p14="http://schemas.microsoft.com/office/powerpoint/2010/main" val="4289058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D8B40B08-8BBB-504C-BAD2-61931D34972B}" type="slidenum">
              <a:rPr lang="en-US" smtClean="0"/>
              <a:t>17</a:t>
            </a:fld>
            <a:endParaRPr lang="en-US"/>
          </a:p>
        </p:txBody>
      </p:sp>
    </p:spTree>
    <p:extLst>
      <p:ext uri="{BB962C8B-B14F-4D97-AF65-F5344CB8AC3E}">
        <p14:creationId xmlns:p14="http://schemas.microsoft.com/office/powerpoint/2010/main" val="4181324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18</a:t>
            </a:fld>
            <a:endParaRPr lang="en-US"/>
          </a:p>
        </p:txBody>
      </p:sp>
    </p:spTree>
    <p:extLst>
      <p:ext uri="{BB962C8B-B14F-4D97-AF65-F5344CB8AC3E}">
        <p14:creationId xmlns:p14="http://schemas.microsoft.com/office/powerpoint/2010/main" val="1584281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20</a:t>
            </a:fld>
            <a:endParaRPr lang="en-US"/>
          </a:p>
        </p:txBody>
      </p:sp>
    </p:spTree>
    <p:extLst>
      <p:ext uri="{BB962C8B-B14F-4D97-AF65-F5344CB8AC3E}">
        <p14:creationId xmlns:p14="http://schemas.microsoft.com/office/powerpoint/2010/main" val="410946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2</a:t>
            </a:fld>
            <a:endParaRPr lang="en-US"/>
          </a:p>
        </p:txBody>
      </p:sp>
    </p:spTree>
    <p:extLst>
      <p:ext uri="{BB962C8B-B14F-4D97-AF65-F5344CB8AC3E}">
        <p14:creationId xmlns:p14="http://schemas.microsoft.com/office/powerpoint/2010/main" val="4085521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21</a:t>
            </a:fld>
            <a:endParaRPr lang="en-US"/>
          </a:p>
        </p:txBody>
      </p:sp>
    </p:spTree>
    <p:extLst>
      <p:ext uri="{BB962C8B-B14F-4D97-AF65-F5344CB8AC3E}">
        <p14:creationId xmlns:p14="http://schemas.microsoft.com/office/powerpoint/2010/main" val="1089107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22</a:t>
            </a:fld>
            <a:endParaRPr lang="en-US"/>
          </a:p>
        </p:txBody>
      </p:sp>
    </p:spTree>
    <p:extLst>
      <p:ext uri="{BB962C8B-B14F-4D97-AF65-F5344CB8AC3E}">
        <p14:creationId xmlns:p14="http://schemas.microsoft.com/office/powerpoint/2010/main" val="2826053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minority stress</a:t>
            </a:r>
          </a:p>
          <a:p>
            <a:endParaRPr lang="en-US" dirty="0"/>
          </a:p>
          <a:p>
            <a:r>
              <a:rPr lang="en-US" dirty="0"/>
              <a:t>Stigma, prejudice, and discrimination create a hostile and stressful social environment that contribute</a:t>
            </a:r>
            <a:r>
              <a:rPr lang="en-US" baseline="0" dirty="0"/>
              <a:t> to</a:t>
            </a:r>
            <a:r>
              <a:rPr lang="en-US" dirty="0"/>
              <a:t> social, emotional, mental, and other health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What are other</a:t>
            </a:r>
            <a:r>
              <a:rPr lang="en-US" sz="1200" b="1" i="0" kern="1200" baseline="0" dirty="0">
                <a:solidFill>
                  <a:schemeClr val="tx1"/>
                </a:solidFill>
                <a:effectLst/>
                <a:latin typeface="+mn-lt"/>
                <a:ea typeface="+mn-ea"/>
                <a:cs typeface="+mn-cs"/>
              </a:rPr>
              <a:t> minority classifications or stressors could also apply here?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Intersectionality: the interconnectedness of social categorizations such as race, class, and gender as they apply to a given individual or group, regarded as creating overlapping and interdependent systems of discrimination or disadvantage. For example, a woman of color may face sexism in the workplace, which is compounded by racism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How do these contribute to poor health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substantial body of research has shown that experiences with stigma make minority individuals vigilant of their social environment to anticipate and avoid stigmatizing encounters.</a:t>
            </a:r>
            <a:r>
              <a:rPr lang="en-CA" baseline="0" dirty="0">
                <a:latin typeface="Arial" panose="020B0604020202020204" pitchFamily="34" charset="0"/>
                <a:cs typeface="Arial" panose="020B0604020202020204" pitchFamily="34" charset="0"/>
              </a:rPr>
              <a:t> This contributes to chronic stress and avoidance of going to the doctor,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latin typeface="Arial" panose="020B0604020202020204" pitchFamily="34" charset="0"/>
                <a:cs typeface="Arial" panose="020B0604020202020204" pitchFamily="34" charset="0"/>
              </a:rPr>
              <a:t>Chronic stress and sustained elevated cortisol levels contribute to cardiovascular, immune, digestive, and other health complications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stress of growing up in social environments that target gays and lesbians for social exclusion may exert biological effects that are similar to other chronic life stressors.</a:t>
            </a:r>
            <a:endParaRPr lang="en-CA"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Repeated encounters with stigma and minority stressors may lead LGB individuals to ruminate, which is a maladaptive emotion regulation strategy characterized by repeated focus on the causes and symptoms of distress.</a:t>
            </a:r>
            <a:r>
              <a:rPr lang="en-US" baseline="0" dirty="0"/>
              <a:t> This contributes to psychological distress and potential avoidance of encounters that are associated with the stressor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Stigma and minority stressors may increase feelings of loneliness among LGBT individuals, which in turn can affect interpersonal relationships.</a:t>
            </a:r>
            <a:endParaRPr lang="en-CA"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classification ended in 1973 with the removal of homosexuality from the second edition of the Diagnostic and Statistical Manual of Mental Disorders (</a:t>
            </a:r>
            <a:r>
              <a:rPr lang="en-US" dirty="0" err="1"/>
              <a:t>DSM;American</a:t>
            </a:r>
            <a:r>
              <a:rPr lang="en-US" dirty="0"/>
              <a:t> Psychiatric Association, 1973),</a:t>
            </a:r>
          </a:p>
          <a:p>
            <a:endParaRPr lang="en-US" dirty="0"/>
          </a:p>
          <a:p>
            <a:pPr marL="0" indent="0">
              <a:buFont typeface="Arial" panose="020B0604020202020204" pitchFamily="34" charset="0"/>
              <a:buNone/>
            </a:pPr>
            <a:r>
              <a:rPr lang="en-US" sz="1200" b="0" i="0" kern="1200" baseline="0" dirty="0">
                <a:solidFill>
                  <a:schemeClr val="tx1"/>
                </a:solidFill>
                <a:effectLst/>
                <a:latin typeface="+mn-lt"/>
                <a:ea typeface="+mn-ea"/>
                <a:cs typeface="+mn-cs"/>
              </a:rPr>
              <a:t>LGBTQ Disparities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Greater risk</a:t>
            </a:r>
            <a:r>
              <a:rPr lang="en-US" sz="1200" b="0" i="0" kern="1200" baseline="0" dirty="0">
                <a:solidFill>
                  <a:schemeClr val="tx1"/>
                </a:solidFill>
                <a:effectLst/>
                <a:latin typeface="+mn-lt"/>
                <a:ea typeface="+mn-ea"/>
                <a:cs typeface="+mn-cs"/>
              </a:rPr>
              <a:t> of </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Suicide related behaviors- 2015 national trans survey 40% of trans have attempted suicide</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Mood disorders</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Eating disorders</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Substance use (alcohol, tobacco, other drug)</a:t>
            </a:r>
          </a:p>
          <a:p>
            <a:pPr marL="628650" lvl="1" indent="-171450">
              <a:buFont typeface="Arial" panose="020B0604020202020204" pitchFamily="34" charset="0"/>
              <a:buChar char="•"/>
            </a:pPr>
            <a:r>
              <a:rPr lang="en-US" sz="1200" b="0" i="0" kern="1200" baseline="0" dirty="0" err="1">
                <a:solidFill>
                  <a:schemeClr val="tx1"/>
                </a:solidFill>
                <a:effectLst/>
                <a:latin typeface="+mn-lt"/>
                <a:ea typeface="+mn-ea"/>
                <a:cs typeface="+mn-cs"/>
              </a:rPr>
              <a:t>Lsebian</a:t>
            </a:r>
            <a:r>
              <a:rPr lang="en-US" sz="1200" b="0" i="0" kern="1200" baseline="0" dirty="0">
                <a:solidFill>
                  <a:schemeClr val="tx1"/>
                </a:solidFill>
                <a:effectLst/>
                <a:latin typeface="+mn-lt"/>
                <a:ea typeface="+mn-ea"/>
                <a:cs typeface="+mn-cs"/>
              </a:rPr>
              <a:t>/bisexual women have higher rates of breast and cervical cancer; trans men and women at greater risk</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Gay/bisexual men and trans women more likely to have </a:t>
            </a:r>
            <a:r>
              <a:rPr lang="en-US" sz="1200" b="0" i="0" kern="1200" baseline="0" dirty="0" err="1">
                <a:solidFill>
                  <a:schemeClr val="tx1"/>
                </a:solidFill>
                <a:effectLst/>
                <a:latin typeface="+mn-lt"/>
                <a:ea typeface="+mn-ea"/>
                <a:cs typeface="+mn-cs"/>
              </a:rPr>
              <a:t>hiv</a:t>
            </a:r>
            <a:endParaRPr lang="en-US" sz="1200" b="0" i="0"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Less </a:t>
            </a:r>
            <a:r>
              <a:rPr lang="en-US" sz="1200" b="0" i="0" kern="1200" baseline="0" dirty="0" err="1">
                <a:solidFill>
                  <a:schemeClr val="tx1"/>
                </a:solidFill>
                <a:effectLst/>
                <a:latin typeface="+mn-lt"/>
                <a:ea typeface="+mn-ea"/>
                <a:cs typeface="+mn-cs"/>
              </a:rPr>
              <a:t>liely</a:t>
            </a:r>
            <a:r>
              <a:rPr lang="en-US" sz="1200" b="0" i="0" kern="1200" baseline="0" dirty="0">
                <a:solidFill>
                  <a:schemeClr val="tx1"/>
                </a:solidFill>
                <a:effectLst/>
                <a:latin typeface="+mn-lt"/>
                <a:ea typeface="+mn-ea"/>
                <a:cs typeface="+mn-cs"/>
              </a:rPr>
              <a:t> to have insurance- employment discrimination</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Less likely to fill </a:t>
            </a:r>
            <a:r>
              <a:rPr lang="en-US" sz="1200" b="0" i="0" kern="1200" baseline="0" dirty="0" err="1">
                <a:solidFill>
                  <a:schemeClr val="tx1"/>
                </a:solidFill>
                <a:effectLst/>
                <a:latin typeface="+mn-lt"/>
                <a:ea typeface="+mn-ea"/>
                <a:cs typeface="+mn-cs"/>
              </a:rPr>
              <a:t>prescriptons</a:t>
            </a:r>
            <a:endParaRPr lang="en-US" sz="1200" b="0" i="0"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More likely to refused care</a:t>
            </a:r>
          </a:p>
          <a:p>
            <a:endParaRPr lang="en-US" dirty="0"/>
          </a:p>
          <a:p>
            <a:endParaRPr lang="en-US" dirty="0"/>
          </a:p>
          <a:p>
            <a:endParaRPr lang="en-US" dirty="0"/>
          </a:p>
          <a:p>
            <a:r>
              <a:rPr lang="en-US" dirty="0"/>
              <a:t>Recently, researchers have returned to the study of mental health of LGB populations. Evidence from this research suggests that compared with their heterosexual counterparts, gay men and lesbians suffer from more mental health problems including substance use disorders, affective disorders, and suicide (Cochran, 2001;Gilman et al., 2001;Herrell et al., 1999;Sandfort, de </a:t>
            </a:r>
            <a:r>
              <a:rPr lang="en-US" dirty="0" err="1"/>
              <a:t>Graaf</a:t>
            </a:r>
            <a:r>
              <a:rPr lang="en-US" dirty="0"/>
              <a:t>, </a:t>
            </a:r>
            <a:r>
              <a:rPr lang="en-US" dirty="0" err="1"/>
              <a:t>Bijl</a:t>
            </a:r>
            <a:r>
              <a:rPr lang="en-US" dirty="0"/>
              <a:t>, &amp; Schnabel, 2001). Researchers’ preferred explanation for the cause of the higher prevalence of disorders among LGB people is that stigma, prejudice, and discrimination create a stressful social environment that can lead to mental health problems in people who belong to stigmatized minority groups (Friedman, 1999). This hypothesis can be described in terms of minority stress (Brooks, 1981;Meyer, 1995).</a:t>
            </a:r>
          </a:p>
          <a:p>
            <a:endParaRPr lang="en-US" dirty="0"/>
          </a:p>
          <a:p>
            <a:r>
              <a:rPr lang="en-US" dirty="0"/>
              <a:t>The concept of social stress extends stress theory by suggesting that conditions in the social environment, not only personal events, are sources of stress that may lead to mental and physical ill effects. Social stress might therefore be expected to have a strong impact in the lives of people belonging to stigmatized social categories, including categories related to socioeconomic status, race/ethnicity, gender, or sexuality. According to these formulations, prejudice and discrimination related to low socioeconomic status, racism, sexism, or homophobia—much like the changes precipitated by personal life events that are common to all people—can induce changes that require adaptation and can therefore be conceptualized as stressful (Allison, 1998;Barnett, </a:t>
            </a:r>
            <a:r>
              <a:rPr lang="en-US" dirty="0" err="1"/>
              <a:t>Biener</a:t>
            </a:r>
            <a:r>
              <a:rPr lang="en-US" dirty="0"/>
              <a:t>, &amp; Baruch, 1987;Clark, Anderson, Clark, &amp; Williams, 1999;Meyer, 1995;Mirowsky &amp; Ross, 1989;Pearlin, 1999b).</a:t>
            </a:r>
          </a:p>
          <a:p>
            <a:endParaRPr lang="en-US" dirty="0"/>
          </a:p>
          <a:p>
            <a:r>
              <a:rPr lang="en-US" dirty="0"/>
              <a:t>characteristics of minority identity can augment or weaken the impact of stress (box g). For example, minority stressors may have a greater impact on health outcomes when the LGB identity is prominent than when it is secondary to the person’s </a:t>
            </a:r>
            <a:r>
              <a:rPr lang="en-US" dirty="0" err="1"/>
              <a:t>selfdefinition</a:t>
            </a:r>
            <a:r>
              <a:rPr lang="en-US" dirty="0"/>
              <a:t> (</a:t>
            </a:r>
            <a:r>
              <a:rPr lang="en-US" dirty="0" err="1"/>
              <a:t>Thoits</a:t>
            </a:r>
            <a:r>
              <a:rPr lang="en-US" dirty="0"/>
              <a:t>, 1999). Second, LGB identity may also be a source of strength (box h) when it is associated with opportunities for affiliation, social support, and coping that can ameliorate the impact of stress (</a:t>
            </a:r>
            <a:r>
              <a:rPr lang="en-US" dirty="0" err="1"/>
              <a:t>Branscombe</a:t>
            </a:r>
            <a:r>
              <a:rPr lang="en-US" dirty="0"/>
              <a:t>, Schmitt, &amp; Harvey, 1999;Crocker &amp; Major, 1989;Miller &amp; Major, 2000)</a:t>
            </a:r>
          </a:p>
          <a:p>
            <a:endParaRPr lang="en-US" dirty="0"/>
          </a:p>
          <a:p>
            <a:r>
              <a:rPr lang="en-US" dirty="0" err="1"/>
              <a:t>Allport</a:t>
            </a:r>
            <a:r>
              <a:rPr lang="en-US" dirty="0"/>
              <a:t> (1954) described vigilance as one of the traits that targets of prejudice develop in defensive coping. This concept helps to explain the stressful effect of stigma. Like other minority group members, LGB people learn to anticipate—indeed, expect—negative regard from members of the dominant culture. To ward off potential negative regard, discrimination, and violence they must maintain vigilance. The greater one’s perceived stigma, the greater the need for vigilance in interactions with dominant group members. By definition such vigilance is chronic in that it is repeatedly and continually evoked in the everyday life of the minority person. Crocker et al. (1998) described this as the “need to be constantly ‘on guard’ … alert, or mindful of the possibility that the other person is prejudiced” (p. 517).</a:t>
            </a:r>
          </a:p>
          <a:p>
            <a:endParaRPr lang="en-US" dirty="0"/>
          </a:p>
          <a:p>
            <a:endParaRPr lang="en-US" dirty="0"/>
          </a:p>
          <a:p>
            <a:r>
              <a:rPr lang="en-US" dirty="0"/>
              <a:t>https://www.ncbi.nlm.nih.gov/pmc/articles/PMC2072932/pdf/nihms32623.pdf</a:t>
            </a:r>
          </a:p>
        </p:txBody>
      </p:sp>
      <p:sp>
        <p:nvSpPr>
          <p:cNvPr id="4" name="Slide Number Placeholder 3"/>
          <p:cNvSpPr>
            <a:spLocks noGrp="1"/>
          </p:cNvSpPr>
          <p:nvPr>
            <p:ph type="sldNum" sz="quarter" idx="10"/>
          </p:nvPr>
        </p:nvSpPr>
        <p:spPr/>
        <p:txBody>
          <a:bodyPr/>
          <a:lstStyle/>
          <a:p>
            <a:fld id="{D8B40B08-8BBB-504C-BAD2-61931D34972B}" type="slidenum">
              <a:rPr lang="en-US" smtClean="0"/>
              <a:t>23</a:t>
            </a:fld>
            <a:endParaRPr lang="en-US"/>
          </a:p>
        </p:txBody>
      </p:sp>
    </p:spTree>
    <p:extLst>
      <p:ext uri="{BB962C8B-B14F-4D97-AF65-F5344CB8AC3E}">
        <p14:creationId xmlns:p14="http://schemas.microsoft.com/office/powerpoint/2010/main" val="2591693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minority stress</a:t>
            </a:r>
          </a:p>
          <a:p>
            <a:endParaRPr lang="en-US" dirty="0"/>
          </a:p>
          <a:p>
            <a:r>
              <a:rPr lang="en-US" dirty="0"/>
              <a:t>Stigma, prejudice, and discrimination create a hostile and stressful social environment that contribute</a:t>
            </a:r>
            <a:r>
              <a:rPr lang="en-US" baseline="0" dirty="0"/>
              <a:t> to</a:t>
            </a:r>
            <a:r>
              <a:rPr lang="en-US" dirty="0"/>
              <a:t> social, emotional, mental, and other health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What are other</a:t>
            </a:r>
            <a:r>
              <a:rPr lang="en-US" sz="1200" b="1" i="0" kern="1200" baseline="0" dirty="0">
                <a:solidFill>
                  <a:schemeClr val="tx1"/>
                </a:solidFill>
                <a:effectLst/>
                <a:latin typeface="+mn-lt"/>
                <a:ea typeface="+mn-ea"/>
                <a:cs typeface="+mn-cs"/>
              </a:rPr>
              <a:t> minority classifications or stressors could also apply here?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Intersectionality: the interconnectedness of social categorizations such as race, class, and gender as they apply to a given individual or group, regarded as creating overlapping and interdependent systems of discrimination or disadvantage. For example, a woman of color may face sexism in the workplace, which is compounded by racism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How do these contribute to poor health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substantial body of research has shown that experiences with stigma make minority individuals vigilant of their social environment to anticipate and avoid stigmatizing encounters.</a:t>
            </a:r>
            <a:r>
              <a:rPr lang="en-CA" baseline="0" dirty="0">
                <a:latin typeface="Arial" panose="020B0604020202020204" pitchFamily="34" charset="0"/>
                <a:cs typeface="Arial" panose="020B0604020202020204" pitchFamily="34" charset="0"/>
              </a:rPr>
              <a:t> This contributes to chronic stress and avoidance of going to the doctor,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latin typeface="Arial" panose="020B0604020202020204" pitchFamily="34" charset="0"/>
                <a:cs typeface="Arial" panose="020B0604020202020204" pitchFamily="34" charset="0"/>
              </a:rPr>
              <a:t>Chronic stress and sustained elevated cortisol levels contribute to cardiovascular, immune, digestive, and other health complications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stress of growing up in social environments that target gays and lesbians for social exclusion may exert biological effects that are similar to other chronic life stressors.</a:t>
            </a:r>
            <a:endParaRPr lang="en-CA"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Repeated encounters with stigma and minority stressors may lead LGB individuals to ruminate, which is a maladaptive emotion regulation strategy characterized by repeated focus on the causes and symptoms of distress.</a:t>
            </a:r>
            <a:r>
              <a:rPr lang="en-US" baseline="0" dirty="0"/>
              <a:t> This contributes to psychological distress and potential avoidance of encounters that are associated with the stressor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Stigma and minority stressors may increase feelings of loneliness among LGBT individuals, which in turn can affect interpersonal relationships.</a:t>
            </a:r>
            <a:endParaRPr lang="en-CA"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classification ended in 1973 with the removal of homosexuality from the second edition of the Diagnostic and Statistical Manual of Mental Disorders (</a:t>
            </a:r>
            <a:r>
              <a:rPr lang="en-US" dirty="0" err="1"/>
              <a:t>DSM;American</a:t>
            </a:r>
            <a:r>
              <a:rPr lang="en-US" dirty="0"/>
              <a:t> Psychiatric Association, 1973),</a:t>
            </a:r>
          </a:p>
          <a:p>
            <a:endParaRPr lang="en-US" dirty="0"/>
          </a:p>
          <a:p>
            <a:pPr marL="0" indent="0">
              <a:buFont typeface="Arial" panose="020B0604020202020204" pitchFamily="34" charset="0"/>
              <a:buNone/>
            </a:pPr>
            <a:r>
              <a:rPr lang="en-US" sz="1200" b="0" i="0" kern="1200" baseline="0" dirty="0">
                <a:solidFill>
                  <a:schemeClr val="tx1"/>
                </a:solidFill>
                <a:effectLst/>
                <a:latin typeface="+mn-lt"/>
                <a:ea typeface="+mn-ea"/>
                <a:cs typeface="+mn-cs"/>
              </a:rPr>
              <a:t>LGBTQ Disparities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Greater risk</a:t>
            </a:r>
            <a:r>
              <a:rPr lang="en-US" sz="1200" b="0" i="0" kern="1200" baseline="0" dirty="0">
                <a:solidFill>
                  <a:schemeClr val="tx1"/>
                </a:solidFill>
                <a:effectLst/>
                <a:latin typeface="+mn-lt"/>
                <a:ea typeface="+mn-ea"/>
                <a:cs typeface="+mn-cs"/>
              </a:rPr>
              <a:t> of </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Suicide related behaviors- 2015 national trans survey 40% of trans have attempted suicide</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Mood disorders</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Eating disorders</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Substance use (alcohol, tobacco, other drug)</a:t>
            </a:r>
          </a:p>
          <a:p>
            <a:pPr marL="628650" lvl="1" indent="-171450">
              <a:buFont typeface="Arial" panose="020B0604020202020204" pitchFamily="34" charset="0"/>
              <a:buChar char="•"/>
            </a:pPr>
            <a:r>
              <a:rPr lang="en-US" sz="1200" b="0" i="0" kern="1200" baseline="0" dirty="0" err="1">
                <a:solidFill>
                  <a:schemeClr val="tx1"/>
                </a:solidFill>
                <a:effectLst/>
                <a:latin typeface="+mn-lt"/>
                <a:ea typeface="+mn-ea"/>
                <a:cs typeface="+mn-cs"/>
              </a:rPr>
              <a:t>Lsebian</a:t>
            </a:r>
            <a:r>
              <a:rPr lang="en-US" sz="1200" b="0" i="0" kern="1200" baseline="0" dirty="0">
                <a:solidFill>
                  <a:schemeClr val="tx1"/>
                </a:solidFill>
                <a:effectLst/>
                <a:latin typeface="+mn-lt"/>
                <a:ea typeface="+mn-ea"/>
                <a:cs typeface="+mn-cs"/>
              </a:rPr>
              <a:t>/bisexual women have higher rates of breast and cervical cancer; trans men and women at greater risk</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Gay/bisexual men and trans women more likely to have </a:t>
            </a:r>
            <a:r>
              <a:rPr lang="en-US" sz="1200" b="0" i="0" kern="1200" baseline="0" dirty="0" err="1">
                <a:solidFill>
                  <a:schemeClr val="tx1"/>
                </a:solidFill>
                <a:effectLst/>
                <a:latin typeface="+mn-lt"/>
                <a:ea typeface="+mn-ea"/>
                <a:cs typeface="+mn-cs"/>
              </a:rPr>
              <a:t>hiv</a:t>
            </a:r>
            <a:endParaRPr lang="en-US" sz="1200" b="0" i="0"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Less </a:t>
            </a:r>
            <a:r>
              <a:rPr lang="en-US" sz="1200" b="0" i="0" kern="1200" baseline="0" dirty="0" err="1">
                <a:solidFill>
                  <a:schemeClr val="tx1"/>
                </a:solidFill>
                <a:effectLst/>
                <a:latin typeface="+mn-lt"/>
                <a:ea typeface="+mn-ea"/>
                <a:cs typeface="+mn-cs"/>
              </a:rPr>
              <a:t>liely</a:t>
            </a:r>
            <a:r>
              <a:rPr lang="en-US" sz="1200" b="0" i="0" kern="1200" baseline="0" dirty="0">
                <a:solidFill>
                  <a:schemeClr val="tx1"/>
                </a:solidFill>
                <a:effectLst/>
                <a:latin typeface="+mn-lt"/>
                <a:ea typeface="+mn-ea"/>
                <a:cs typeface="+mn-cs"/>
              </a:rPr>
              <a:t> to have insurance- employment discrimination</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Less likely to fill </a:t>
            </a:r>
            <a:r>
              <a:rPr lang="en-US" sz="1200" b="0" i="0" kern="1200" baseline="0" dirty="0" err="1">
                <a:solidFill>
                  <a:schemeClr val="tx1"/>
                </a:solidFill>
                <a:effectLst/>
                <a:latin typeface="+mn-lt"/>
                <a:ea typeface="+mn-ea"/>
                <a:cs typeface="+mn-cs"/>
              </a:rPr>
              <a:t>prescriptons</a:t>
            </a:r>
            <a:endParaRPr lang="en-US" sz="1200" b="0" i="0"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More likely to refused care</a:t>
            </a:r>
          </a:p>
          <a:p>
            <a:endParaRPr lang="en-US" dirty="0"/>
          </a:p>
          <a:p>
            <a:endParaRPr lang="en-US" dirty="0"/>
          </a:p>
          <a:p>
            <a:endParaRPr lang="en-US" dirty="0"/>
          </a:p>
          <a:p>
            <a:r>
              <a:rPr lang="en-US" dirty="0"/>
              <a:t>Recently, researchers have returned to the study of mental health of LGB populations. Evidence from this research suggests that compared with their heterosexual counterparts, gay men and lesbians suffer from more mental health problems including substance use disorders, affective disorders, and suicide (Cochran, 2001;Gilman et al., 2001;Herrell et al., 1999;Sandfort, de </a:t>
            </a:r>
            <a:r>
              <a:rPr lang="en-US" dirty="0" err="1"/>
              <a:t>Graaf</a:t>
            </a:r>
            <a:r>
              <a:rPr lang="en-US" dirty="0"/>
              <a:t>, </a:t>
            </a:r>
            <a:r>
              <a:rPr lang="en-US" dirty="0" err="1"/>
              <a:t>Bijl</a:t>
            </a:r>
            <a:r>
              <a:rPr lang="en-US" dirty="0"/>
              <a:t>, &amp; Schnabel, 2001). Researchers’ preferred explanation for the cause of the higher prevalence of disorders among LGB people is that stigma, prejudice, and discrimination create a stressful social environment that can lead to mental health problems in people who belong to stigmatized minority groups (Friedman, 1999). This hypothesis can be described in terms of minority stress (Brooks, 1981;Meyer, 1995).</a:t>
            </a:r>
          </a:p>
          <a:p>
            <a:endParaRPr lang="en-US" dirty="0"/>
          </a:p>
          <a:p>
            <a:r>
              <a:rPr lang="en-US" dirty="0"/>
              <a:t>The concept of social stress extends stress theory by suggesting that conditions in the social environment, not only personal events, are sources of stress that may lead to mental and physical ill effects. Social stress might therefore be expected to have a strong impact in the lives of people belonging to stigmatized social categories, including categories related to socioeconomic status, race/ethnicity, gender, or sexuality. According to these formulations, prejudice and discrimination related to low socioeconomic status, racism, sexism, or homophobia—much like the changes precipitated by personal life events that are common to all people—can induce changes that require adaptation and can therefore be conceptualized as stressful (Allison, 1998;Barnett, </a:t>
            </a:r>
            <a:r>
              <a:rPr lang="en-US" dirty="0" err="1"/>
              <a:t>Biener</a:t>
            </a:r>
            <a:r>
              <a:rPr lang="en-US" dirty="0"/>
              <a:t>, &amp; Baruch, 1987;Clark, Anderson, Clark, &amp; Williams, 1999;Meyer, 1995;Mirowsky &amp; Ross, 1989;Pearlin, 1999b).</a:t>
            </a:r>
          </a:p>
          <a:p>
            <a:endParaRPr lang="en-US" dirty="0"/>
          </a:p>
          <a:p>
            <a:r>
              <a:rPr lang="en-US" dirty="0"/>
              <a:t>characteristics of minority identity can augment or weaken the impact of stress (box g). For example, minority stressors may have a greater impact on health outcomes when the LGB identity is prominent than when it is secondary to the person’s </a:t>
            </a:r>
            <a:r>
              <a:rPr lang="en-US" dirty="0" err="1"/>
              <a:t>selfdefinition</a:t>
            </a:r>
            <a:r>
              <a:rPr lang="en-US" dirty="0"/>
              <a:t> (</a:t>
            </a:r>
            <a:r>
              <a:rPr lang="en-US" dirty="0" err="1"/>
              <a:t>Thoits</a:t>
            </a:r>
            <a:r>
              <a:rPr lang="en-US" dirty="0"/>
              <a:t>, 1999). Second, LGB identity may also be a source of strength (box h) when it is associated with opportunities for affiliation, social support, and coping that can ameliorate the impact of stress (</a:t>
            </a:r>
            <a:r>
              <a:rPr lang="en-US" dirty="0" err="1"/>
              <a:t>Branscombe</a:t>
            </a:r>
            <a:r>
              <a:rPr lang="en-US" dirty="0"/>
              <a:t>, Schmitt, &amp; Harvey, 1999;Crocker &amp; Major, 1989;Miller &amp; Major, 2000)</a:t>
            </a:r>
          </a:p>
          <a:p>
            <a:endParaRPr lang="en-US" dirty="0"/>
          </a:p>
          <a:p>
            <a:r>
              <a:rPr lang="en-US" dirty="0" err="1"/>
              <a:t>Allport</a:t>
            </a:r>
            <a:r>
              <a:rPr lang="en-US" dirty="0"/>
              <a:t> (1954) described vigilance as one of the traits that targets of prejudice develop in defensive coping. This concept helps to explain the stressful effect of stigma. Like other minority group members, LGB people learn to anticipate—indeed, expect—negative regard from members of the dominant culture. To ward off potential negative regard, discrimination, and violence they must maintain vigilance. The greater one’s perceived stigma, the greater the need for vigilance in interactions with dominant group members. By definition such vigilance is chronic in that it is repeatedly and continually evoked in the everyday life of the minority person. Crocker et al. (1998) described this as the “need to be constantly ‘on guard’ … alert, or mindful of the possibility that the other person is prejudiced” (p. 517).</a:t>
            </a:r>
          </a:p>
          <a:p>
            <a:endParaRPr lang="en-US" dirty="0"/>
          </a:p>
          <a:p>
            <a:endParaRPr lang="en-US" dirty="0"/>
          </a:p>
          <a:p>
            <a:r>
              <a:rPr lang="en-US" dirty="0"/>
              <a:t>https://www.ncbi.nlm.nih.gov/pmc/articles/PMC2072932/pdf/nihms32623.pdf</a:t>
            </a:r>
          </a:p>
        </p:txBody>
      </p:sp>
      <p:sp>
        <p:nvSpPr>
          <p:cNvPr id="4" name="Slide Number Placeholder 3"/>
          <p:cNvSpPr>
            <a:spLocks noGrp="1"/>
          </p:cNvSpPr>
          <p:nvPr>
            <p:ph type="sldNum" sz="quarter" idx="10"/>
          </p:nvPr>
        </p:nvSpPr>
        <p:spPr/>
        <p:txBody>
          <a:bodyPr/>
          <a:lstStyle/>
          <a:p>
            <a:fld id="{D8B40B08-8BBB-504C-BAD2-61931D34972B}" type="slidenum">
              <a:rPr lang="en-US" smtClean="0"/>
              <a:t>24</a:t>
            </a:fld>
            <a:endParaRPr lang="en-US"/>
          </a:p>
        </p:txBody>
      </p:sp>
    </p:spTree>
    <p:extLst>
      <p:ext uri="{BB962C8B-B14F-4D97-AF65-F5344CB8AC3E}">
        <p14:creationId xmlns:p14="http://schemas.microsoft.com/office/powerpoint/2010/main" val="3450780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25</a:t>
            </a:fld>
            <a:endParaRPr lang="en-US"/>
          </a:p>
        </p:txBody>
      </p:sp>
    </p:spTree>
    <p:extLst>
      <p:ext uri="{BB962C8B-B14F-4D97-AF65-F5344CB8AC3E}">
        <p14:creationId xmlns:p14="http://schemas.microsoft.com/office/powerpoint/2010/main" val="592943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26</a:t>
            </a:fld>
            <a:endParaRPr lang="en-US"/>
          </a:p>
        </p:txBody>
      </p:sp>
    </p:spTree>
    <p:extLst>
      <p:ext uri="{BB962C8B-B14F-4D97-AF65-F5344CB8AC3E}">
        <p14:creationId xmlns:p14="http://schemas.microsoft.com/office/powerpoint/2010/main" val="3722987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27</a:t>
            </a:fld>
            <a:endParaRPr lang="en-US"/>
          </a:p>
        </p:txBody>
      </p:sp>
    </p:spTree>
    <p:extLst>
      <p:ext uri="{BB962C8B-B14F-4D97-AF65-F5344CB8AC3E}">
        <p14:creationId xmlns:p14="http://schemas.microsoft.com/office/powerpoint/2010/main" val="4037165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28</a:t>
            </a:fld>
            <a:endParaRPr lang="en-US"/>
          </a:p>
        </p:txBody>
      </p:sp>
    </p:spTree>
    <p:extLst>
      <p:ext uri="{BB962C8B-B14F-4D97-AF65-F5344CB8AC3E}">
        <p14:creationId xmlns:p14="http://schemas.microsoft.com/office/powerpoint/2010/main" val="1740780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29</a:t>
            </a:fld>
            <a:endParaRPr lang="en-US"/>
          </a:p>
        </p:txBody>
      </p:sp>
    </p:spTree>
    <p:extLst>
      <p:ext uri="{BB962C8B-B14F-4D97-AF65-F5344CB8AC3E}">
        <p14:creationId xmlns:p14="http://schemas.microsoft.com/office/powerpoint/2010/main" val="3179450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30</a:t>
            </a:fld>
            <a:endParaRPr lang="en-US"/>
          </a:p>
        </p:txBody>
      </p:sp>
    </p:spTree>
    <p:extLst>
      <p:ext uri="{BB962C8B-B14F-4D97-AF65-F5344CB8AC3E}">
        <p14:creationId xmlns:p14="http://schemas.microsoft.com/office/powerpoint/2010/main" val="391909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3</a:t>
            </a:fld>
            <a:endParaRPr lang="en-US"/>
          </a:p>
        </p:txBody>
      </p:sp>
    </p:spTree>
    <p:extLst>
      <p:ext uri="{BB962C8B-B14F-4D97-AF65-F5344CB8AC3E}">
        <p14:creationId xmlns:p14="http://schemas.microsoft.com/office/powerpoint/2010/main" val="3990112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31</a:t>
            </a:fld>
            <a:endParaRPr lang="en-US"/>
          </a:p>
        </p:txBody>
      </p:sp>
    </p:spTree>
    <p:extLst>
      <p:ext uri="{BB962C8B-B14F-4D97-AF65-F5344CB8AC3E}">
        <p14:creationId xmlns:p14="http://schemas.microsoft.com/office/powerpoint/2010/main" val="3011155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32</a:t>
            </a:fld>
            <a:endParaRPr lang="en-US"/>
          </a:p>
        </p:txBody>
      </p:sp>
    </p:spTree>
    <p:extLst>
      <p:ext uri="{BB962C8B-B14F-4D97-AF65-F5344CB8AC3E}">
        <p14:creationId xmlns:p14="http://schemas.microsoft.com/office/powerpoint/2010/main" val="3798626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33</a:t>
            </a:fld>
            <a:endParaRPr lang="en-US"/>
          </a:p>
        </p:txBody>
      </p:sp>
    </p:spTree>
    <p:extLst>
      <p:ext uri="{BB962C8B-B14F-4D97-AF65-F5344CB8AC3E}">
        <p14:creationId xmlns:p14="http://schemas.microsoft.com/office/powerpoint/2010/main" val="1867796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34</a:t>
            </a:fld>
            <a:endParaRPr lang="en-US"/>
          </a:p>
        </p:txBody>
      </p:sp>
    </p:spTree>
    <p:extLst>
      <p:ext uri="{BB962C8B-B14F-4D97-AF65-F5344CB8AC3E}">
        <p14:creationId xmlns:p14="http://schemas.microsoft.com/office/powerpoint/2010/main" val="3416363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35</a:t>
            </a:fld>
            <a:endParaRPr lang="en-US"/>
          </a:p>
        </p:txBody>
      </p:sp>
    </p:spTree>
    <p:extLst>
      <p:ext uri="{BB962C8B-B14F-4D97-AF65-F5344CB8AC3E}">
        <p14:creationId xmlns:p14="http://schemas.microsoft.com/office/powerpoint/2010/main" val="307299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36</a:t>
            </a:fld>
            <a:endParaRPr lang="en-US"/>
          </a:p>
        </p:txBody>
      </p:sp>
    </p:spTree>
    <p:extLst>
      <p:ext uri="{BB962C8B-B14F-4D97-AF65-F5344CB8AC3E}">
        <p14:creationId xmlns:p14="http://schemas.microsoft.com/office/powerpoint/2010/main" val="646145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37</a:t>
            </a:fld>
            <a:endParaRPr lang="en-US"/>
          </a:p>
        </p:txBody>
      </p:sp>
    </p:spTree>
    <p:extLst>
      <p:ext uri="{BB962C8B-B14F-4D97-AF65-F5344CB8AC3E}">
        <p14:creationId xmlns:p14="http://schemas.microsoft.com/office/powerpoint/2010/main" val="2717600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38</a:t>
            </a:fld>
            <a:endParaRPr lang="en-US"/>
          </a:p>
        </p:txBody>
      </p:sp>
    </p:spTree>
    <p:extLst>
      <p:ext uri="{BB962C8B-B14F-4D97-AF65-F5344CB8AC3E}">
        <p14:creationId xmlns:p14="http://schemas.microsoft.com/office/powerpoint/2010/main" val="3394449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it comes to illnesses and health issues, putting the person before the diagnosis describes what the person has rather than what they are. Using a sentence structure where the person comes first allows for this.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Front-line staff play a key role in creating a health care environment that responds to the needs of transgender and gender non-conforming (TGNC) people. Everyone, no matter their gender identity or expression, appreciates friendly and courteous service. In addition, TGNC people have unique needs when interacting with the health care system. First and foremost, many TGNC people experience stigma and discrimination in their daily lives, including when seeking health care. In light of past adverse experiences in health care settings, many fear being treated disrespectfully by health care staff, which can lead them to delay necessary health care services. Additionally, the names that TGNC people use may not match those listed on their health insurance or medical records. Mistakes can easily be made when talking with patients as well as when coding and billing for insurance</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Transgender people or gender-diverse people may use a pronoun that is different from what you might assume, so asking everyone what pronouns they use can help show trans people they are welcome in your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Respecting people’s core identity and the words they use to describe themselves is at the heart of putting People First. Additionally, as numerous social determinants of health also impact HIV rates, particularly in marginalized groups such as women, youth, and people of color, it is important to use nonjudgmental terminology to be inclusive of PLHIV whose lifestyle choices, relationships, household compositions, living arrangements, etc. may differ from that of more privileged groups. We want to promote understanding, respect, and dignity for all people no matter what medical conditions they may be diagnosed with. Using appropriate language (Table 1) can help reduce stigma and change the general public’s opinion about people living with HIV. The more awareness we bring to the issue the more change we can make for people living with HIV.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promote understanding, respect, and dignity for all people no matter what medical conditions they may be diagnosed with. Using appropriate language (Table 1) can help reduce stigma and change the general public’s opinion about people living with HIV. The more awareness we bring to the issue the more change we can make for people living with HIV.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b="0" i="0" kern="1200" dirty="0">
              <a:solidFill>
                <a:schemeClr val="tx1"/>
              </a:solidFill>
              <a:effectLst/>
              <a:latin typeface="+mn-lt"/>
              <a:ea typeface="+mn-ea"/>
              <a:cs typeface="+mn-cs"/>
            </a:endParaRPr>
          </a:p>
          <a:p>
            <a:endParaRPr lang="en-US" dirty="0"/>
          </a:p>
          <a:p>
            <a:r>
              <a:rPr lang="en-US" dirty="0"/>
              <a:t>https://www.lgbtqiahealtheducation.org/wp-content/uploads/2016/12/Affirmative-Care-for-Transgender-and-Gender-Non-conforming-People-Best-Practices-for-Front-line-Health-Care-Staff.pdf</a:t>
            </a:r>
          </a:p>
          <a:p>
            <a:pPr fontAlgn="base"/>
            <a:endParaRPr lang="en-US" dirty="0"/>
          </a:p>
          <a:p>
            <a:pPr fontAlgn="base"/>
            <a:endParaRPr lang="en-US" dirty="0"/>
          </a:p>
          <a:p>
            <a:pPr fontAlgn="base"/>
            <a:r>
              <a:rPr lang="en-US" dirty="0"/>
              <a:t>TERMS TO AVOID: The following terms are considered offensive by </a:t>
            </a:r>
            <a:r>
              <a:rPr lang="en-US" dirty="0" err="1"/>
              <a:t>mostand</a:t>
            </a:r>
            <a:r>
              <a:rPr lang="en-US" dirty="0"/>
              <a:t> should not be used: she-male, he-she, tranny, “real” woman, “real” man, transgendered, and “a transgender.” </a:t>
            </a:r>
          </a:p>
          <a:p>
            <a:pPr fontAlgn="base"/>
            <a:endParaRPr lang="en-US" dirty="0"/>
          </a:p>
          <a:p>
            <a:pPr fontAlgn="base"/>
            <a:r>
              <a:rPr lang="en-US" dirty="0"/>
              <a:t>https://www.lgbtqiahealtheducation.org/wp-content/uploads/2016/12/Affirmative-Care-for-Transgender-and-Gender-Non-conforming-People-Best-Practices-for-Front-line-Health-Care-Staff.pdf</a:t>
            </a:r>
          </a:p>
          <a:p>
            <a:pPr fontAlgn="base"/>
            <a:endParaRPr lang="en-US" dirty="0"/>
          </a:p>
          <a:p>
            <a:pPr fontAlgn="base"/>
            <a:r>
              <a:rPr lang="en-US" dirty="0"/>
              <a:t>Outdated or Inaccurate Terminology:  Hermaphrodite (n.) – “Intersex” is preferred.  Pre-op or post-op (adj.) – A set of terms to describe a transgender person that focuses on whether that person has had sex reassignment surgery (SRS). Places invasive focus on the individual’s body.  Transgendered (adj.) – Grammatically inaccurate. Transgender is preferred.  Transsexual (adj.) – Sometimes used in medical literature or by some transgender people to describe those who have transitioned through medical interventions. Transgender is preferred, unless the individual explicitly identifies as transsexual.</a:t>
            </a:r>
          </a:p>
          <a:p>
            <a:pPr fontAlgn="base"/>
            <a:endParaRPr lang="en-US" dirty="0"/>
          </a:p>
          <a:p>
            <a:pPr fontAlgn="base"/>
            <a:r>
              <a:rPr lang="en-US" dirty="0"/>
              <a:t>https://www.seaetc.com/wp-content/uploads/2021/07/Stigma-Handbook-June-2021.pdf</a:t>
            </a:r>
          </a:p>
          <a:p>
            <a:pPr fontAlgn="base"/>
            <a:r>
              <a:rPr lang="en-US" dirty="0"/>
              <a:t>https://endstigmaendhiv.com/wp-content/uploads/2021/06/Anti-Stigma-HIV-language-.pdf</a:t>
            </a:r>
          </a:p>
        </p:txBody>
      </p:sp>
      <p:sp>
        <p:nvSpPr>
          <p:cNvPr id="4" name="Slide Number Placeholder 3"/>
          <p:cNvSpPr>
            <a:spLocks noGrp="1"/>
          </p:cNvSpPr>
          <p:nvPr>
            <p:ph type="sldNum" sz="quarter" idx="10"/>
          </p:nvPr>
        </p:nvSpPr>
        <p:spPr/>
        <p:txBody>
          <a:bodyPr/>
          <a:lstStyle/>
          <a:p>
            <a:fld id="{D8B40B08-8BBB-504C-BAD2-61931D34972B}" type="slidenum">
              <a:rPr lang="en-US" smtClean="0"/>
              <a:t>39</a:t>
            </a:fld>
            <a:endParaRPr lang="en-US"/>
          </a:p>
        </p:txBody>
      </p:sp>
    </p:spTree>
    <p:extLst>
      <p:ext uri="{BB962C8B-B14F-4D97-AF65-F5344CB8AC3E}">
        <p14:creationId xmlns:p14="http://schemas.microsoft.com/office/powerpoint/2010/main" val="1045765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B40B08-8BBB-504C-BAD2-61931D34972B}" type="slidenum">
              <a:rPr lang="en-US" smtClean="0"/>
              <a:t>40</a:t>
            </a:fld>
            <a:endParaRPr lang="en-US"/>
          </a:p>
        </p:txBody>
      </p:sp>
    </p:spTree>
    <p:extLst>
      <p:ext uri="{BB962C8B-B14F-4D97-AF65-F5344CB8AC3E}">
        <p14:creationId xmlns:p14="http://schemas.microsoft.com/office/powerpoint/2010/main" val="262669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4</a:t>
            </a:fld>
            <a:endParaRPr lang="en-US"/>
          </a:p>
        </p:txBody>
      </p:sp>
    </p:spTree>
    <p:extLst>
      <p:ext uri="{BB962C8B-B14F-4D97-AF65-F5344CB8AC3E}">
        <p14:creationId xmlns:p14="http://schemas.microsoft.com/office/powerpoint/2010/main" val="14700689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41</a:t>
            </a:fld>
            <a:endParaRPr lang="en-US"/>
          </a:p>
        </p:txBody>
      </p:sp>
    </p:spTree>
    <p:extLst>
      <p:ext uri="{BB962C8B-B14F-4D97-AF65-F5344CB8AC3E}">
        <p14:creationId xmlns:p14="http://schemas.microsoft.com/office/powerpoint/2010/main" val="2117870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42</a:t>
            </a:fld>
            <a:endParaRPr lang="en-US"/>
          </a:p>
        </p:txBody>
      </p:sp>
    </p:spTree>
    <p:extLst>
      <p:ext uri="{BB962C8B-B14F-4D97-AF65-F5344CB8AC3E}">
        <p14:creationId xmlns:p14="http://schemas.microsoft.com/office/powerpoint/2010/main" val="912014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a:t>
            </a:r>
            <a:r>
              <a:rPr lang="en-US" dirty="0" err="1"/>
              <a:t>TeleECHO</a:t>
            </a:r>
            <a:r>
              <a:rPr lang="en-US" dirty="0"/>
              <a:t>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43</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TeleECHO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r>
              <a:rPr lang="en-US" sz="1000" dirty="0"/>
              <a:t>Clinical apps for HIV care https://aidsetc.org/resource/clinician-mobile-apps-hiv-related-care</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44</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45</a:t>
            </a:fld>
            <a:endParaRPr lang="en-US"/>
          </a:p>
        </p:txBody>
      </p:sp>
    </p:spTree>
    <p:extLst>
      <p:ext uri="{BB962C8B-B14F-4D97-AF65-F5344CB8AC3E}">
        <p14:creationId xmlns:p14="http://schemas.microsoft.com/office/powerpoint/2010/main" val="1022163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D8B40B08-8BBB-504C-BAD2-61931D34972B}" type="slidenum">
              <a:rPr lang="en-US">
                <a:solidFill>
                  <a:prstClr val="black"/>
                </a:solidFill>
                <a:latin typeface="Calibri" panose="020F0502020204030204"/>
              </a:rPr>
              <a:pPr defTabSz="931774">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293285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40B08-8BBB-504C-BAD2-61931D34972B}" type="slidenum">
              <a:rPr lang="en-US" smtClean="0"/>
              <a:t>5</a:t>
            </a:fld>
            <a:endParaRPr lang="en-US"/>
          </a:p>
        </p:txBody>
      </p:sp>
    </p:spTree>
    <p:extLst>
      <p:ext uri="{BB962C8B-B14F-4D97-AF65-F5344CB8AC3E}">
        <p14:creationId xmlns:p14="http://schemas.microsoft.com/office/powerpoint/2010/main" val="369060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D8B40B08-8BBB-504C-BAD2-61931D34972B}" type="slidenum">
              <a:rPr lang="en-US" smtClean="0"/>
              <a:t>6</a:t>
            </a:fld>
            <a:endParaRPr lang="en-US"/>
          </a:p>
        </p:txBody>
      </p:sp>
    </p:spTree>
    <p:extLst>
      <p:ext uri="{BB962C8B-B14F-4D97-AF65-F5344CB8AC3E}">
        <p14:creationId xmlns:p14="http://schemas.microsoft.com/office/powerpoint/2010/main" val="403129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D8B40B08-8BBB-504C-BAD2-61931D34972B}" type="slidenum">
              <a:rPr lang="en-US" smtClean="0"/>
              <a:t>7</a:t>
            </a:fld>
            <a:endParaRPr lang="en-US"/>
          </a:p>
        </p:txBody>
      </p:sp>
    </p:spTree>
    <p:extLst>
      <p:ext uri="{BB962C8B-B14F-4D97-AF65-F5344CB8AC3E}">
        <p14:creationId xmlns:p14="http://schemas.microsoft.com/office/powerpoint/2010/main" val="306964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D8B40B08-8BBB-504C-BAD2-61931D34972B}" type="slidenum">
              <a:rPr lang="en-US" smtClean="0"/>
              <a:t>8</a:t>
            </a:fld>
            <a:endParaRPr lang="en-US"/>
          </a:p>
        </p:txBody>
      </p:sp>
    </p:spTree>
    <p:extLst>
      <p:ext uri="{BB962C8B-B14F-4D97-AF65-F5344CB8AC3E}">
        <p14:creationId xmlns:p14="http://schemas.microsoft.com/office/powerpoint/2010/main" val="293802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D8B40B08-8BBB-504C-BAD2-61931D34972B}" type="slidenum">
              <a:rPr lang="en-US" smtClean="0"/>
              <a:t>9</a:t>
            </a:fld>
            <a:endParaRPr lang="en-US"/>
          </a:p>
        </p:txBody>
      </p:sp>
    </p:spTree>
    <p:extLst>
      <p:ext uri="{BB962C8B-B14F-4D97-AF65-F5344CB8AC3E}">
        <p14:creationId xmlns:p14="http://schemas.microsoft.com/office/powerpoint/2010/main" val="249579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318499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ECD98A45-298D-4B4E-9BD0-7C743E630761}"/>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 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CE887A04-1776-0A4B-9899-8EE0C579DABB}"/>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345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A picture containing street&#10;&#10;Description automatically generated">
            <a:extLst>
              <a:ext uri="{FF2B5EF4-FFF2-40B4-BE49-F238E27FC236}">
                <a16:creationId xmlns:a16="http://schemas.microsoft.com/office/drawing/2014/main" id="{72BC373A-DE29-0247-A234-93E1FEF2E40E}"/>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4885BB4E-3904-514B-85A9-2B96FECBF8DC}"/>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66103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descr="A picture containing street, traffic, clock&#10;&#10;Description automatically generated">
            <a:extLst>
              <a:ext uri="{FF2B5EF4-FFF2-40B4-BE49-F238E27FC236}">
                <a16:creationId xmlns:a16="http://schemas.microsoft.com/office/drawing/2014/main" id="{DB5EAB67-5EEE-9B47-B54C-B94833918FE8}"/>
              </a:ext>
            </a:extLst>
          </p:cNvPr>
          <p:cNvPicPr>
            <a:picLocks noChangeAspect="1"/>
          </p:cNvPicPr>
          <p:nvPr userDrawn="1"/>
        </p:nvPicPr>
        <p:blipFill>
          <a:blip r:embed="rId2"/>
          <a:stretch>
            <a:fillRect/>
          </a:stretch>
        </p:blipFill>
        <p:spPr>
          <a:xfrm>
            <a:off x="0" y="-3576"/>
            <a:ext cx="12185650" cy="6861576"/>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EE4D7C-1D46-A143-9887-FFD763471C94}"/>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40096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EAB67-5EEE-9B47-B54C-B94833918FE8}"/>
              </a:ext>
            </a:extLst>
          </p:cNvPr>
          <p:cNvPicPr>
            <a:picLocks noChangeAspect="1"/>
          </p:cNvPicPr>
          <p:nvPr userDrawn="1"/>
        </p:nvPicPr>
        <p:blipFill>
          <a:blip r:embed="rId2"/>
          <a:srcRect/>
          <a:stretch/>
        </p:blipFill>
        <p:spPr>
          <a:xfrm>
            <a:off x="0" y="-859"/>
            <a:ext cx="12185650" cy="685614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679B617A-DB22-E24F-8B89-DB124D547158}"/>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31409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C855-FEF1-1B4E-AADE-9F8AE28541C6}"/>
              </a:ext>
            </a:extLst>
          </p:cNvPr>
          <p:cNvSpPr>
            <a:spLocks noGrp="1"/>
          </p:cNvSpPr>
          <p:nvPr>
            <p:ph type="title"/>
          </p:nvPr>
        </p:nvSpPr>
        <p:spPr/>
        <p:txBody>
          <a:bodyPr>
            <a:noAutofit/>
          </a:bodyPr>
          <a:lstStyle/>
          <a:p>
            <a:r>
              <a:rPr lang="en-US"/>
              <a:t>Click to edit Master title style</a:t>
            </a:r>
          </a:p>
        </p:txBody>
      </p:sp>
      <p:sp>
        <p:nvSpPr>
          <p:cNvPr id="5" name="Slide Number Placeholder 4">
            <a:extLst>
              <a:ext uri="{FF2B5EF4-FFF2-40B4-BE49-F238E27FC236}">
                <a16:creationId xmlns:a16="http://schemas.microsoft.com/office/drawing/2014/main" id="{EE469A55-246C-7845-B504-186496D2AA0B}"/>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6" name="Footer Placeholder 5">
            <a:extLst>
              <a:ext uri="{FF2B5EF4-FFF2-40B4-BE49-F238E27FC236}">
                <a16:creationId xmlns:a16="http://schemas.microsoft.com/office/drawing/2014/main" id="{AEB1E00C-C96C-BF45-B40B-D26F90C5B949}"/>
              </a:ext>
            </a:extLst>
          </p:cNvPr>
          <p:cNvSpPr>
            <a:spLocks noGrp="1"/>
          </p:cNvSpPr>
          <p:nvPr>
            <p:ph type="ftr" sz="quarter" idx="13"/>
          </p:nvPr>
        </p:nvSpPr>
        <p:spPr/>
        <p:txBody>
          <a:bodyPr/>
          <a:lstStyle/>
          <a:p>
            <a:r>
              <a:rPr lang="en-US"/>
              <a:t>Oklahoma State Department of Health | LGBTQ+ Stigma | September 2021 </a:t>
            </a:r>
            <a:endParaRPr lang="en-US" dirty="0"/>
          </a:p>
        </p:txBody>
      </p:sp>
    </p:spTree>
    <p:extLst>
      <p:ext uri="{BB962C8B-B14F-4D97-AF65-F5344CB8AC3E}">
        <p14:creationId xmlns:p14="http://schemas.microsoft.com/office/powerpoint/2010/main" val="95243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B05AA0-182C-B843-BE95-BA38DD1989FF}"/>
              </a:ext>
            </a:extLst>
          </p:cNvPr>
          <p:cNvSpPr>
            <a:spLocks noGrp="1"/>
          </p:cNvSpPr>
          <p:nvPr>
            <p:ph type="sldNum" sz="quarter" idx="12"/>
          </p:nvPr>
        </p:nvSpPr>
        <p:spPr/>
        <p:txBody>
          <a:bodyPr/>
          <a:lstStyle/>
          <a:p>
            <a:fld id="{DB7DDC46-2E90-8640-BEFE-F54DCCD857ED}" type="slidenum">
              <a:rPr lang="en-US" smtClean="0"/>
              <a:t>‹#›</a:t>
            </a:fld>
            <a:endParaRPr lang="en-US"/>
          </a:p>
        </p:txBody>
      </p:sp>
      <p:sp>
        <p:nvSpPr>
          <p:cNvPr id="5" name="Footer Placeholder 4">
            <a:extLst>
              <a:ext uri="{FF2B5EF4-FFF2-40B4-BE49-F238E27FC236}">
                <a16:creationId xmlns:a16="http://schemas.microsoft.com/office/drawing/2014/main" id="{883AC1CC-3ED5-DE4E-B74C-9E2DD1923150}"/>
              </a:ext>
            </a:extLst>
          </p:cNvPr>
          <p:cNvSpPr>
            <a:spLocks noGrp="1"/>
          </p:cNvSpPr>
          <p:nvPr>
            <p:ph type="ftr" sz="quarter" idx="13"/>
          </p:nvPr>
        </p:nvSpPr>
        <p:spPr/>
        <p:txBody>
          <a:bodyPr/>
          <a:lstStyle/>
          <a:p>
            <a:r>
              <a:rPr lang="en-US"/>
              <a:t>Oklahoma State Department of Health | LGBTQ+ Stigma | September 2021 </a:t>
            </a:r>
            <a:endParaRPr lang="en-US" dirty="0"/>
          </a:p>
        </p:txBody>
      </p:sp>
    </p:spTree>
    <p:extLst>
      <p:ext uri="{BB962C8B-B14F-4D97-AF65-F5344CB8AC3E}">
        <p14:creationId xmlns:p14="http://schemas.microsoft.com/office/powerpoint/2010/main" val="3542238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025522"/>
            <a:ext cx="10363199" cy="2546479"/>
          </a:xfrm>
        </p:spPr>
        <p:txBody>
          <a:bodyPr anchor="t"/>
          <a:lstStyle>
            <a:lvl1pPr>
              <a:defRPr sz="5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681684"/>
            <a:ext cx="10363197" cy="1066800"/>
          </a:xfrm>
        </p:spPr>
        <p:txBody>
          <a:bodyPr anchor="t">
            <a:normAutofit/>
          </a:bodyPr>
          <a:lstStyle>
            <a:lvl1pPr marL="0" indent="0" algn="l">
              <a:buNone/>
              <a:defRPr sz="2667">
                <a:solidFill>
                  <a:srgbClr val="22222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10293010" y="6352707"/>
            <a:ext cx="984591" cy="36576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4469945" y="6352707"/>
            <a:ext cx="5823064" cy="36576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540" y="152400"/>
            <a:ext cx="3913640" cy="130861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3187171"/>
            <a:ext cx="1021291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6" y="1553633"/>
            <a:ext cx="8180916" cy="1633539"/>
          </a:xfrm>
        </p:spPr>
        <p:txBody>
          <a:bodyPr anchor="b"/>
          <a:lstStyle>
            <a:lvl1pPr marL="0" indent="0">
              <a:buNone/>
              <a:defRPr sz="2667">
                <a:solidFill>
                  <a:srgbClr val="22222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1" y="1536192"/>
            <a:ext cx="5384799" cy="44313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view of a city&#10;&#10;Description automatically generated">
            <a:extLst>
              <a:ext uri="{FF2B5EF4-FFF2-40B4-BE49-F238E27FC236}">
                <a16:creationId xmlns:a16="http://schemas.microsoft.com/office/drawing/2014/main" id="{E02262EA-95AE-644C-89CE-0E067B63B521}"/>
              </a:ext>
            </a:extLst>
          </p:cNvPr>
          <p:cNvPicPr>
            <a:picLocks noChangeAspect="1"/>
          </p:cNvPicPr>
          <p:nvPr userDrawn="1"/>
        </p:nvPicPr>
        <p:blipFill>
          <a:blip r:embed="rId2"/>
          <a:stretch>
            <a:fillRect/>
          </a:stretch>
        </p:blipFill>
        <p:spPr>
          <a:xfrm>
            <a:off x="0" y="0"/>
            <a:ext cx="12192000" cy="5029200"/>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5298055"/>
            <a:ext cx="8650942" cy="699333"/>
          </a:xfrm>
        </p:spPr>
        <p:txBody>
          <a:bodyPr anchor="b">
            <a:noAutofit/>
          </a:bodyPr>
          <a:lstStyle>
            <a:lvl1pPr>
              <a:defRPr sz="3500">
                <a:solidFill>
                  <a:schemeClr val="accent6"/>
                </a:solidFill>
              </a:defRPr>
            </a:lvl1pPr>
          </a:lstStyle>
          <a:p>
            <a:r>
              <a:rPr lang="en-US" dirty="0"/>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lstStyle>
            <a:lvl1pPr marL="0" indent="0">
              <a:buNone/>
              <a:defRPr/>
            </a:lvl1pPr>
          </a:lstStyle>
          <a:p>
            <a:pPr lvl="0"/>
            <a:r>
              <a:rPr lang="en-US" dirty="0"/>
              <a:t>Date</a:t>
            </a:r>
          </a:p>
        </p:txBody>
      </p:sp>
      <p:pic>
        <p:nvPicPr>
          <p:cNvPr id="5" name="Picture 4" descr="A picture containing drawing&#10;&#10;Description automatically generated">
            <a:extLst>
              <a:ext uri="{FF2B5EF4-FFF2-40B4-BE49-F238E27FC236}">
                <a16:creationId xmlns:a16="http://schemas.microsoft.com/office/drawing/2014/main" id="{7ED97193-754B-A543-B435-C0753432B0CE}"/>
              </a:ext>
            </a:extLst>
          </p:cNvPr>
          <p:cNvPicPr>
            <a:picLocks noChangeAspect="1"/>
          </p:cNvPicPr>
          <p:nvPr userDrawn="1"/>
        </p:nvPicPr>
        <p:blipFill>
          <a:blip r:embed="rId3"/>
          <a:stretch>
            <a:fillRect/>
          </a:stretch>
        </p:blipFill>
        <p:spPr>
          <a:xfrm>
            <a:off x="9362183" y="5492003"/>
            <a:ext cx="2575775" cy="903194"/>
          </a:xfrm>
          <a:prstGeom prst="rect">
            <a:avLst/>
          </a:prstGeom>
        </p:spPr>
      </p:pic>
    </p:spTree>
    <p:extLst>
      <p:ext uri="{BB962C8B-B14F-4D97-AF65-F5344CB8AC3E}">
        <p14:creationId xmlns:p14="http://schemas.microsoft.com/office/powerpoint/2010/main" val="1201220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3"/>
            <a:ext cx="5186811" cy="639763"/>
          </a:xfrm>
        </p:spPr>
        <p:txBody>
          <a:bodyPr anchor="b">
            <a:noAutofit/>
          </a:bodyPr>
          <a:lstStyle>
            <a:lvl1pPr marL="0" indent="0" algn="l">
              <a:buNone/>
              <a:defRPr sz="3733"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408718"/>
            <a:ext cx="5186811" cy="355878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1" y="1644603"/>
            <a:ext cx="5384799" cy="639763"/>
          </a:xfrm>
        </p:spPr>
        <p:txBody>
          <a:bodyPr anchor="b">
            <a:noAutofit/>
          </a:bodyPr>
          <a:lstStyle>
            <a:lvl1pPr marL="0" indent="0" algn="l">
              <a:buNone/>
              <a:defRPr sz="3733" b="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309611" y="2408718"/>
            <a:ext cx="5384799" cy="355878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609600" y="1524000"/>
            <a:ext cx="11074400" cy="449580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609600" y="1524000"/>
            <a:ext cx="11074400" cy="449580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609600" y="1447800"/>
            <a:ext cx="11074400" cy="449580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2" y="5495544"/>
            <a:ext cx="11355753" cy="594360"/>
          </a:xfrm>
        </p:spPr>
        <p:txBody>
          <a:bodyPr anchor="b"/>
          <a:lstStyle>
            <a:lvl1pPr algn="ctr">
              <a:defRPr sz="2933"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406401" y="381000"/>
            <a:ext cx="11355753"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28"/>
            <a:ext cx="11450997" cy="522557"/>
          </a:xfrm>
        </p:spPr>
        <p:txBody>
          <a:bodyPr anchor="b"/>
          <a:lstStyle>
            <a:lvl1pPr algn="ctr">
              <a:defRPr sz="2933"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5"/>
            <a:ext cx="12192000" cy="491392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402336" y="5607551"/>
            <a:ext cx="11450997" cy="538395"/>
          </a:xfrm>
        </p:spPr>
        <p:txBody>
          <a:bodyPr>
            <a:normAutofit/>
          </a:bodyPr>
          <a:lstStyle>
            <a:lvl1pPr marL="0" indent="0" algn="ctr">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10293010" y="6352707"/>
            <a:ext cx="984591" cy="365760"/>
          </a:xfrm>
          <a:prstGeom prst="rect">
            <a:avLst/>
          </a:prstGeom>
        </p:spPr>
        <p:txBody>
          <a:bodyPr anchor="ctr"/>
          <a:lstStyle>
            <a:lvl1pPr>
              <a:defRPr sz="16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6264088"/>
            <a:ext cx="1736049" cy="59391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031" y="6230113"/>
            <a:ext cx="12189968" cy="146303"/>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1017" y="6249162"/>
            <a:ext cx="12191153" cy="1905"/>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800"/>
          </a:p>
        </p:txBody>
      </p:sp>
      <p:sp>
        <p:nvSpPr>
          <p:cNvPr id="18" name="bk object 18"/>
          <p:cNvSpPr/>
          <p:nvPr/>
        </p:nvSpPr>
        <p:spPr>
          <a:xfrm>
            <a:off x="609600" y="5945123"/>
            <a:ext cx="1257808" cy="775716"/>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4400" b="1" i="0">
                <a:solidFill>
                  <a:srgbClr val="00808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endParaRPr lang="en-US" dirty="0"/>
          </a:p>
        </p:txBody>
      </p:sp>
      <p:sp>
        <p:nvSpPr>
          <p:cNvPr id="4" name="Holder 4"/>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198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031" y="6230113"/>
            <a:ext cx="12189968" cy="146303"/>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1017" y="6249162"/>
            <a:ext cx="12191153" cy="1905"/>
          </a:xfrm>
          <a:custGeom>
            <a:avLst/>
            <a:gdLst/>
            <a:ahLst/>
            <a:cxnLst/>
            <a:rect l="l" t="t" r="r" b="b"/>
            <a:pathLst>
              <a:path w="9143365" h="1904">
                <a:moveTo>
                  <a:pt x="0" y="0"/>
                </a:moveTo>
                <a:lnTo>
                  <a:pt x="9143238" y="1587"/>
                </a:lnTo>
              </a:path>
            </a:pathLst>
          </a:custGeom>
          <a:ln w="38099">
            <a:solidFill>
              <a:srgbClr val="375F92"/>
            </a:solidFill>
          </a:ln>
        </p:spPr>
        <p:txBody>
          <a:bodyPr wrap="square" lIns="0" tIns="0" rIns="0" bIns="0" rtlCol="0"/>
          <a:lstStyle/>
          <a:p>
            <a:endParaRPr sz="1800"/>
          </a:p>
        </p:txBody>
      </p:sp>
      <p:sp>
        <p:nvSpPr>
          <p:cNvPr id="18" name="bk object 18"/>
          <p:cNvSpPr/>
          <p:nvPr/>
        </p:nvSpPr>
        <p:spPr>
          <a:xfrm>
            <a:off x="609600" y="5945123"/>
            <a:ext cx="1257808" cy="775716"/>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defRPr sz="1800" b="1" i="0">
                <a:solidFill>
                  <a:srgbClr val="000066"/>
                </a:solidFill>
                <a:latin typeface="Calibri"/>
                <a:cs typeface="Calibri"/>
              </a:defRPr>
            </a:lvl1pPr>
          </a:lstStyle>
          <a:p>
            <a:pPr marL="12700"/>
            <a:endParaRPr lang="en-US" dirty="0"/>
          </a:p>
        </p:txBody>
      </p:sp>
      <p:sp>
        <p:nvSpPr>
          <p:cNvPr id="3" name="Holder 3"/>
          <p:cNvSpPr>
            <a:spLocks noGrp="1"/>
          </p:cNvSpPr>
          <p:nvPr>
            <p:ph type="dt" sz="half" idx="6"/>
          </p:nvPr>
        </p:nvSpPr>
        <p:spPr/>
        <p:txBody>
          <a:bodyPr lIns="0" tIns="0" rIns="0" bIns="0"/>
          <a:lstStyle>
            <a:lvl1pPr>
              <a:defRPr sz="1800" b="1" i="0">
                <a:solidFill>
                  <a:srgbClr val="000066"/>
                </a:solidFill>
                <a:latin typeface="Calibri"/>
                <a:cs typeface="Calibri"/>
              </a:defRPr>
            </a:lvl1pPr>
          </a:lstStyle>
          <a:p>
            <a:pPr marL="12700"/>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989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Picture Placeholder 6">
            <a:extLst>
              <a:ext uri="{FF2B5EF4-FFF2-40B4-BE49-F238E27FC236}">
                <a16:creationId xmlns:a16="http://schemas.microsoft.com/office/drawing/2014/main" id="{E95F359D-F37A-5742-8D6F-89B4F001E2AB}"/>
              </a:ext>
            </a:extLst>
          </p:cNvPr>
          <p:cNvSpPr>
            <a:spLocks noGrp="1"/>
          </p:cNvSpPr>
          <p:nvPr>
            <p:ph type="pic" sz="quarter" idx="15" hasCustomPrompt="1"/>
          </p:nvPr>
        </p:nvSpPr>
        <p:spPr>
          <a:xfrm>
            <a:off x="1" y="0"/>
            <a:ext cx="12192000" cy="50292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A74935A3-2F19-BB47-A734-1541172B5B5B}"/>
              </a:ext>
            </a:extLst>
          </p:cNvPr>
          <p:cNvSpPr>
            <a:spLocks noGrp="1"/>
          </p:cNvSpPr>
          <p:nvPr>
            <p:ph type="title"/>
          </p:nvPr>
        </p:nvSpPr>
        <p:spPr>
          <a:xfrm>
            <a:off x="457199" y="5298055"/>
            <a:ext cx="8650942" cy="699333"/>
          </a:xfrm>
        </p:spPr>
        <p:txBody>
          <a:bodyPr anchor="b">
            <a:noAutofit/>
          </a:bodyPr>
          <a:lstStyle>
            <a:lvl1pPr>
              <a:defRPr sz="3500">
                <a:solidFill>
                  <a:schemeClr val="accent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dirty="0"/>
              <a:t>Date</a:t>
            </a:r>
          </a:p>
        </p:txBody>
      </p:sp>
    </p:spTree>
    <p:extLst>
      <p:ext uri="{BB962C8B-B14F-4D97-AF65-F5344CB8AC3E}">
        <p14:creationId xmlns:p14="http://schemas.microsoft.com/office/powerpoint/2010/main" val="211697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dirty="0"/>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a:t>Oklahoma State Department of Health | LGBTQ+ Stigma | September 2021 </a:t>
            </a:r>
            <a:endParaRPr lang="en-US" dirty="0"/>
          </a:p>
        </p:txBody>
      </p:sp>
    </p:spTree>
    <p:extLst>
      <p:ext uri="{BB962C8B-B14F-4D97-AF65-F5344CB8AC3E}">
        <p14:creationId xmlns:p14="http://schemas.microsoft.com/office/powerpoint/2010/main" val="413925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099800" cy="837374"/>
          </a:xfrm>
        </p:spPr>
        <p:txBody>
          <a:bodyPr>
            <a:noAutofit/>
          </a:bodyPr>
          <a:lstStyle/>
          <a:p>
            <a:r>
              <a:rPr lang="en-US" dirty="0"/>
              <a:t>Split 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8" name="Content Placeholder 2">
            <a:extLst>
              <a:ext uri="{FF2B5EF4-FFF2-40B4-BE49-F238E27FC236}">
                <a16:creationId xmlns:a16="http://schemas.microsoft.com/office/drawing/2014/main" id="{E17D3AE5-ADF3-8D43-871F-66ED09FE858D}"/>
              </a:ext>
            </a:extLst>
          </p:cNvPr>
          <p:cNvSpPr>
            <a:spLocks noGrp="1"/>
          </p:cNvSpPr>
          <p:nvPr>
            <p:ph idx="13"/>
          </p:nvPr>
        </p:nvSpPr>
        <p:spPr>
          <a:xfrm>
            <a:off x="6172200" y="1838151"/>
            <a:ext cx="5384800" cy="435133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6B369CDA-1C54-C44F-A2BE-9DBB36FBA65D}"/>
              </a:ext>
            </a:extLst>
          </p:cNvPr>
          <p:cNvSpPr>
            <a:spLocks noGrp="1"/>
          </p:cNvSpPr>
          <p:nvPr>
            <p:ph type="ftr" sz="quarter" idx="14"/>
          </p:nvPr>
        </p:nvSpPr>
        <p:spPr/>
        <p:txBody>
          <a:bodyPr/>
          <a:lstStyle/>
          <a:p>
            <a:r>
              <a:rPr lang="en-US"/>
              <a:t>Oklahoma State Department of Health | LGBTQ+ Stigma | September 2021 </a:t>
            </a:r>
            <a:endParaRPr lang="en-US" dirty="0"/>
          </a:p>
        </p:txBody>
      </p:sp>
    </p:spTree>
    <p:extLst>
      <p:ext uri="{BB962C8B-B14F-4D97-AF65-F5344CB8AC3E}">
        <p14:creationId xmlns:p14="http://schemas.microsoft.com/office/powerpoint/2010/main" val="167032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a:t>Oklahoma State Department of Health | LGBTQ+ Stigma | September 2021 </a:t>
            </a:r>
            <a:endParaRPr lang="en-US" dirty="0"/>
          </a:p>
        </p:txBody>
      </p:sp>
    </p:spTree>
    <p:extLst>
      <p:ext uri="{BB962C8B-B14F-4D97-AF65-F5344CB8AC3E}">
        <p14:creationId xmlns:p14="http://schemas.microsoft.com/office/powerpoint/2010/main" val="16962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l">
              <a:buNone/>
              <a:defRPr sz="60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dirty="0"/>
              <a:t>Add Large Statement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800100" y="6359525"/>
            <a:ext cx="9926170" cy="223930"/>
          </a:xfrm>
        </p:spPr>
        <p:txBody>
          <a:bodyPr/>
          <a:lstStyle>
            <a:lvl1pPr>
              <a:defRPr>
                <a:solidFill>
                  <a:schemeClr val="bg1"/>
                </a:solidFill>
              </a:defRPr>
            </a:lvl1pPr>
          </a:lstStyle>
          <a:p>
            <a:r>
              <a:rPr lang="en-US"/>
              <a:t>Oklahoma State Department of Health | LGBTQ+ Stigma | September 2021 </a:t>
            </a:r>
            <a:endParaRPr lang="en-US" dirty="0"/>
          </a:p>
        </p:txBody>
      </p:sp>
      <p:pic>
        <p:nvPicPr>
          <p:cNvPr id="7" name="Picture 6">
            <a:extLst>
              <a:ext uri="{FF2B5EF4-FFF2-40B4-BE49-F238E27FC236}">
                <a16:creationId xmlns:a16="http://schemas.microsoft.com/office/drawing/2014/main" id="{C16DA782-E25F-8445-AE24-1A23CAEFB29E}"/>
              </a:ext>
            </a:extLst>
          </p:cNvPr>
          <p:cNvPicPr>
            <a:picLocks noChangeAspect="1"/>
          </p:cNvPicPr>
          <p:nvPr userDrawn="1"/>
        </p:nvPicPr>
        <p:blipFill>
          <a:blip r:embed="rId2"/>
          <a:srcRect/>
          <a:stretch/>
        </p:blipFill>
        <p:spPr>
          <a:xfrm>
            <a:off x="340659" y="6252269"/>
            <a:ext cx="381002" cy="381002"/>
          </a:xfrm>
          <a:prstGeom prst="rect">
            <a:avLst/>
          </a:prstGeom>
        </p:spPr>
      </p:pic>
    </p:spTree>
    <p:extLst>
      <p:ext uri="{BB962C8B-B14F-4D97-AF65-F5344CB8AC3E}">
        <p14:creationId xmlns:p14="http://schemas.microsoft.com/office/powerpoint/2010/main" val="204829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ontent Grap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3281082" y="0"/>
            <a:ext cx="8910918" cy="68580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dirty="0"/>
              <a:t>Graph Page</a:t>
            </a:r>
            <a:br>
              <a:rPr lang="en-US" dirty="0"/>
            </a:br>
            <a:r>
              <a:rPr lang="en-US" dirty="0"/>
              <a:t>Example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7" name="Chart Placeholder 6">
            <a:extLst>
              <a:ext uri="{FF2B5EF4-FFF2-40B4-BE49-F238E27FC236}">
                <a16:creationId xmlns:a16="http://schemas.microsoft.com/office/drawing/2014/main" id="{DE8EFDEF-7F35-4E4F-AD99-938719A6DC54}"/>
              </a:ext>
            </a:extLst>
          </p:cNvPr>
          <p:cNvSpPr>
            <a:spLocks noGrp="1"/>
          </p:cNvSpPr>
          <p:nvPr>
            <p:ph type="chart" sz="quarter" idx="15" hasCustomPrompt="1"/>
          </p:nvPr>
        </p:nvSpPr>
        <p:spPr>
          <a:xfrm>
            <a:off x="3727309" y="1062038"/>
            <a:ext cx="8018463" cy="4827587"/>
          </a:xfrm>
        </p:spPr>
        <p:txBody>
          <a:bodyPr>
            <a:noAutofit/>
          </a:bodyPr>
          <a:lstStyle>
            <a:lvl1pPr marL="0" indent="0" algn="ctr">
              <a:buNone/>
              <a:defRPr sz="2000"/>
            </a:lvl1pPr>
          </a:lstStyle>
          <a:p>
            <a:r>
              <a:rPr lang="en-US" dirty="0"/>
              <a:t>Click Icon In The Center To Add a Graph</a:t>
            </a:r>
          </a:p>
        </p:txBody>
      </p:sp>
      <p:sp>
        <p:nvSpPr>
          <p:cNvPr id="11" name="Footer Placeholder 10">
            <a:extLst>
              <a:ext uri="{FF2B5EF4-FFF2-40B4-BE49-F238E27FC236}">
                <a16:creationId xmlns:a16="http://schemas.microsoft.com/office/drawing/2014/main" id="{C542ACA4-E23B-9740-AE2D-C78B70CBE348}"/>
              </a:ext>
            </a:extLst>
          </p:cNvPr>
          <p:cNvSpPr>
            <a:spLocks noGrp="1"/>
          </p:cNvSpPr>
          <p:nvPr>
            <p:ph type="ftr" sz="quarter" idx="16"/>
          </p:nvPr>
        </p:nvSpPr>
        <p:spPr>
          <a:xfrm>
            <a:off x="781050" y="6378575"/>
            <a:ext cx="2338667" cy="198338"/>
          </a:xfrm>
        </p:spPr>
        <p:txBody>
          <a:bodyPr/>
          <a:lstStyle/>
          <a:p>
            <a:r>
              <a:rPr lang="en-US"/>
              <a:t>Oklahoma State Department of Health | LGBTQ+ Stigma | September 2021 </a:t>
            </a:r>
            <a:endParaRPr lang="en-US" dirty="0"/>
          </a:p>
        </p:txBody>
      </p:sp>
    </p:spTree>
    <p:extLst>
      <p:ext uri="{BB962C8B-B14F-4D97-AF65-F5344CB8AC3E}">
        <p14:creationId xmlns:p14="http://schemas.microsoft.com/office/powerpoint/2010/main" val="172217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picture containing clock, drawing&#10;&#10;Description automatically generated">
            <a:extLst>
              <a:ext uri="{FF2B5EF4-FFF2-40B4-BE49-F238E27FC236}">
                <a16:creationId xmlns:a16="http://schemas.microsoft.com/office/drawing/2014/main" id="{FE3F1E2E-F99E-8B49-92FE-61436D01743C}"/>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dirty="0"/>
              <a:t>Section Divider —</a:t>
            </a:r>
            <a:br>
              <a:rPr lang="en-US" dirty="0"/>
            </a:br>
            <a:r>
              <a:rPr lang="en-US" dirty="0"/>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7CF2C4-C3BC-EB4B-88C7-548CF5811120}"/>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5124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8CEA2-5F55-2D48-BA3F-C9B13AF499EF}"/>
              </a:ext>
            </a:extLst>
          </p:cNvPr>
          <p:cNvSpPr>
            <a:spLocks noGrp="1"/>
          </p:cNvSpPr>
          <p:nvPr>
            <p:ph type="title"/>
          </p:nvPr>
        </p:nvSpPr>
        <p:spPr>
          <a:xfrm>
            <a:off x="457199" y="415230"/>
            <a:ext cx="11394141" cy="837374"/>
          </a:xfrm>
          <a:prstGeom prst="rect">
            <a:avLst/>
          </a:prstGeom>
        </p:spPr>
        <p:txBody>
          <a:bodyPr vert="horz" lIns="0" tIns="45720" rIns="91440" bIns="45720" rtlCol="0" anchor="t">
            <a:noAutofit/>
          </a:bodyPr>
          <a:lstStyle/>
          <a:p>
            <a:r>
              <a:rPr lang="en-US" dirty="0"/>
              <a:t>Content Page — Insert Title Here</a:t>
            </a:r>
          </a:p>
        </p:txBody>
      </p:sp>
      <p:sp>
        <p:nvSpPr>
          <p:cNvPr id="3" name="Text Placeholder 2">
            <a:extLst>
              <a:ext uri="{FF2B5EF4-FFF2-40B4-BE49-F238E27FC236}">
                <a16:creationId xmlns:a16="http://schemas.microsoft.com/office/drawing/2014/main" id="{FCCE648A-7202-1A45-A150-09C33B8DE1D5}"/>
              </a:ext>
            </a:extLst>
          </p:cNvPr>
          <p:cNvSpPr>
            <a:spLocks noGrp="1"/>
          </p:cNvSpPr>
          <p:nvPr>
            <p:ph type="body" idx="1"/>
          </p:nvPr>
        </p:nvSpPr>
        <p:spPr>
          <a:xfrm>
            <a:off x="457200" y="1838151"/>
            <a:ext cx="8458200" cy="4351338"/>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DA16417-6275-E049-BABF-0D5B83FF647B}"/>
              </a:ext>
            </a:extLst>
          </p:cNvPr>
          <p:cNvSpPr>
            <a:spLocks noGrp="1"/>
          </p:cNvSpPr>
          <p:nvPr>
            <p:ph type="sldNum" sz="quarter" idx="4"/>
          </p:nvPr>
        </p:nvSpPr>
        <p:spPr>
          <a:xfrm>
            <a:off x="9108141" y="6378575"/>
            <a:ext cx="2743200" cy="198338"/>
          </a:xfrm>
          <a:prstGeom prst="rect">
            <a:avLst/>
          </a:prstGeom>
        </p:spPr>
        <p:txBody>
          <a:bodyPr vert="horz" lIns="91440" tIns="45720" rIns="91440" bIns="45720" rtlCol="0" anchor="ctr"/>
          <a:lstStyle>
            <a:lvl1pPr algn="r">
              <a:defRPr sz="1000">
                <a:solidFill>
                  <a:schemeClr val="tx1">
                    <a:tint val="75000"/>
                  </a:schemeClr>
                </a:solidFill>
              </a:defRPr>
            </a:lvl1pPr>
          </a:lstStyle>
          <a:p>
            <a:fld id="{DB7DDC46-2E90-8640-BEFE-F54DCCD857ED}" type="slidenum">
              <a:rPr lang="en-US" smtClean="0"/>
              <a:pPr/>
              <a:t>‹#›</a:t>
            </a:fld>
            <a:endParaRPr lang="en-US"/>
          </a:p>
        </p:txBody>
      </p:sp>
      <p:sp>
        <p:nvSpPr>
          <p:cNvPr id="5" name="Footer Placeholder 4">
            <a:extLst>
              <a:ext uri="{FF2B5EF4-FFF2-40B4-BE49-F238E27FC236}">
                <a16:creationId xmlns:a16="http://schemas.microsoft.com/office/drawing/2014/main" id="{471C6D8E-ECFE-5644-850D-BC83613EA3B2}"/>
              </a:ext>
            </a:extLst>
          </p:cNvPr>
          <p:cNvSpPr>
            <a:spLocks noGrp="1"/>
          </p:cNvSpPr>
          <p:nvPr>
            <p:ph type="ftr" sz="quarter" idx="3"/>
          </p:nvPr>
        </p:nvSpPr>
        <p:spPr>
          <a:xfrm>
            <a:off x="774700" y="6372225"/>
            <a:ext cx="8140697" cy="198338"/>
          </a:xfrm>
          <a:prstGeom prst="rect">
            <a:avLst/>
          </a:prstGeom>
        </p:spPr>
        <p:txBody>
          <a:bodyPr vert="horz" lIns="0" tIns="45720" rIns="91440" bIns="45720" rtlCol="0" anchor="ctr"/>
          <a:lstStyle>
            <a:lvl1pPr algn="l">
              <a:defRPr sz="1000">
                <a:solidFill>
                  <a:schemeClr val="tx1"/>
                </a:solidFill>
              </a:defRPr>
            </a:lvl1pPr>
          </a:lstStyle>
          <a:p>
            <a:r>
              <a:rPr lang="en-US"/>
              <a:t>Oklahoma State Department of Health | LGBTQ+ Stigma | September 2021 </a:t>
            </a:r>
            <a:endParaRPr lang="en-US" dirty="0"/>
          </a:p>
        </p:txBody>
      </p:sp>
      <p:pic>
        <p:nvPicPr>
          <p:cNvPr id="7" name="Picture 6" descr="A close up of a logo&#10;&#10;Description automatically generated">
            <a:extLst>
              <a:ext uri="{FF2B5EF4-FFF2-40B4-BE49-F238E27FC236}">
                <a16:creationId xmlns:a16="http://schemas.microsoft.com/office/drawing/2014/main" id="{FB8B9CC6-71D1-DA4C-A2B5-3566A4A1B09C}"/>
              </a:ext>
            </a:extLst>
          </p:cNvPr>
          <p:cNvPicPr>
            <a:picLocks noChangeAspect="1"/>
          </p:cNvPicPr>
          <p:nvPr userDrawn="1"/>
        </p:nvPicPr>
        <p:blipFill>
          <a:blip r:embed="rId17"/>
          <a:stretch>
            <a:fillRect/>
          </a:stretch>
        </p:blipFill>
        <p:spPr>
          <a:xfrm>
            <a:off x="340659" y="6252269"/>
            <a:ext cx="381002" cy="381002"/>
          </a:xfrm>
          <a:prstGeom prst="rect">
            <a:avLst/>
          </a:prstGeom>
        </p:spPr>
      </p:pic>
    </p:spTree>
    <p:extLst>
      <p:ext uri="{BB962C8B-B14F-4D97-AF65-F5344CB8AC3E}">
        <p14:creationId xmlns:p14="http://schemas.microsoft.com/office/powerpoint/2010/main" val="4088927233"/>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4" r:id="rId3"/>
    <p:sldLayoutId id="2147483673" r:id="rId4"/>
    <p:sldLayoutId id="2147483660" r:id="rId5"/>
    <p:sldLayoutId id="2147483661" r:id="rId6"/>
    <p:sldLayoutId id="2147483662" r:id="rId7"/>
    <p:sldLayoutId id="2147483669" r:id="rId8"/>
    <p:sldLayoutId id="2147483651" r:id="rId9"/>
    <p:sldLayoutId id="2147483670" r:id="rId10"/>
    <p:sldLayoutId id="2147483671" r:id="rId11"/>
    <p:sldLayoutId id="2147483672" r:id="rId12"/>
    <p:sldLayoutId id="2147483674" r:id="rId13"/>
    <p:sldLayoutId id="2147483654" r:id="rId14"/>
    <p:sldLayoutId id="2147483655" r:id="rId15"/>
  </p:sldLayoutIdLst>
  <p:hf hdr="0" dt="0"/>
  <p:txStyles>
    <p:title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6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4" cstate="print">
            <a:alphaModFix amt="5000"/>
            <a:extLst>
              <a:ext uri="{28A0092B-C50C-407E-A947-70E740481C1C}">
                <a14:useLocalDpi xmlns:a14="http://schemas.microsoft.com/office/drawing/2010/main" val="0"/>
              </a:ext>
            </a:extLst>
          </a:blip>
          <a:srcRect l="35150" t="21563" r="9715" b="1014"/>
          <a:stretch/>
        </p:blipFill>
        <p:spPr>
          <a:xfrm>
            <a:off x="1" y="1"/>
            <a:ext cx="12192000" cy="6858000"/>
          </a:xfrm>
          <a:prstGeom prst="rect">
            <a:avLst/>
          </a:prstGeom>
          <a:effectLst/>
        </p:spPr>
      </p:pic>
      <p:sp>
        <p:nvSpPr>
          <p:cNvPr id="7" name="Rectangle 6"/>
          <p:cNvSpPr/>
          <p:nvPr/>
        </p:nvSpPr>
        <p:spPr>
          <a:xfrm>
            <a:off x="3"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1" y="274639"/>
            <a:ext cx="110874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1" y="1600201"/>
            <a:ext cx="11087425" cy="43672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6"/>
              </a:solidFill>
            </a:endParaRPr>
          </a:p>
        </p:txBody>
      </p:sp>
      <p:sp>
        <p:nvSpPr>
          <p:cNvPr id="6" name="Slide Number Placeholder 5"/>
          <p:cNvSpPr>
            <a:spLocks noGrp="1"/>
          </p:cNvSpPr>
          <p:nvPr>
            <p:ph type="sldNum" sz="quarter" idx="4"/>
          </p:nvPr>
        </p:nvSpPr>
        <p:spPr>
          <a:xfrm>
            <a:off x="11375717" y="6305883"/>
            <a:ext cx="73152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10293010" y="6352707"/>
            <a:ext cx="984591" cy="365760"/>
          </a:xfrm>
          <a:prstGeom prst="rect">
            <a:avLst/>
          </a:prstGeom>
        </p:spPr>
        <p:txBody>
          <a:bodyPr anchor="ctr"/>
          <a:lstStyle>
            <a:lvl1pPr>
              <a:defRPr sz="16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10" r:id="rId11"/>
    <p:sldLayoutId id="2147483811" r:id="rId12"/>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8" Type="http://schemas.openxmlformats.org/officeDocument/2006/relationships/hyperlink" Target="http://www.scaetc.org/" TargetMode="External"/><Relationship Id="rId3" Type="http://schemas.openxmlformats.org/officeDocument/2006/relationships/hyperlink" Target="http://nccc.ucsf.edu/" TargetMode="External"/><Relationship Id="rId7" Type="http://schemas.openxmlformats.org/officeDocument/2006/relationships/hyperlink" Target="mailto:scaetcecho@salud.unm.edu"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interactadvocates.org/" TargetMode="External"/><Relationship Id="rId13" Type="http://schemas.openxmlformats.org/officeDocument/2006/relationships/hyperlink" Target="https://youtu.be/1Evwgu369Jw" TargetMode="External"/><Relationship Id="rId3" Type="http://schemas.openxmlformats.org/officeDocument/2006/relationships/image" Target="../media/image18.jpeg"/><Relationship Id="rId7" Type="http://schemas.openxmlformats.org/officeDocument/2006/relationships/hyperlink" Target="https://secureservercdn.net/198.71.233.216/7np.6b9.myftpupload.com/wp-content/uploads/2017/03/INTERSEX101.pdf" TargetMode="External"/><Relationship Id="rId12" Type="http://schemas.openxmlformats.org/officeDocument/2006/relationships/hyperlink" Target="https://www.seaetc.com/wp-content/uploads/2021/07/Stigma-Handbook-June-2021.pdf"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nap.edu/26424" TargetMode="External"/><Relationship Id="rId11" Type="http://schemas.openxmlformats.org/officeDocument/2006/relationships/hyperlink" Target="https://www.ncbi.nlm.nih.gov/pmc/articles/PMC5866176/pdf/nihms922328.pdf" TargetMode="External"/><Relationship Id="rId5" Type="http://schemas.openxmlformats.org/officeDocument/2006/relationships/hyperlink" Target="https://www.lgbtqiahealtheducation.org/publication/lgbtqia-glossary-of-terms-for-health-care-teams/" TargetMode="External"/><Relationship Id="rId15" Type="http://schemas.openxmlformats.org/officeDocument/2006/relationships/hyperlink" Target="https://transcare.ucsf.edu/guidelines" TargetMode="External"/><Relationship Id="rId10" Type="http://schemas.openxmlformats.org/officeDocument/2006/relationships/hyperlink" Target="https://apastyle.apa.org/style-grammar-guidelines/bias-free-language/gender" TargetMode="External"/><Relationship Id="rId4" Type="http://schemas.openxmlformats.org/officeDocument/2006/relationships/hyperlink" Target="https://transstudent.org/gender/" TargetMode="External"/><Relationship Id="rId9" Type="http://schemas.openxmlformats.org/officeDocument/2006/relationships/hyperlink" Target="http://www.phsa.ca/transcarebc/Documents/HealthProf/Gender_Inclusive_Language_Clinical.pdf" TargetMode="External"/><Relationship Id="rId14" Type="http://schemas.openxmlformats.org/officeDocument/2006/relationships/hyperlink" Target="https://www.wpath.org/publications/soc"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Maria.Mancebo@health.ok.gov"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16647-C384-084D-91A8-2209F2D962BC}"/>
              </a:ext>
            </a:extLst>
          </p:cNvPr>
          <p:cNvSpPr>
            <a:spLocks noGrp="1"/>
          </p:cNvSpPr>
          <p:nvPr>
            <p:ph type="title"/>
          </p:nvPr>
        </p:nvSpPr>
        <p:spPr>
          <a:xfrm>
            <a:off x="457199" y="1320473"/>
            <a:ext cx="4610101" cy="2068787"/>
          </a:xfrm>
        </p:spPr>
        <p:txBody>
          <a:bodyPr/>
          <a:lstStyle/>
          <a:p>
            <a:r>
              <a:rPr lang="en-US" sz="4400" dirty="0">
                <a:solidFill>
                  <a:srgbClr val="1F3864"/>
                </a:solidFill>
                <a:latin typeface="Calibri" panose="020F0502020204030204" pitchFamily="34" charset="0"/>
                <a:ea typeface="Calibri" panose="020F0502020204030204" pitchFamily="34" charset="0"/>
                <a:cs typeface="Times New Roman" panose="02020603050405020304" pitchFamily="18" charset="0"/>
              </a:rPr>
              <a:t>HIV &amp; LGBTQ+ </a:t>
            </a:r>
            <a:br>
              <a:rPr lang="en-US" sz="4400" dirty="0">
                <a:solidFill>
                  <a:srgbClr val="1F3864"/>
                </a:solidFill>
                <a:latin typeface="Calibri" panose="020F0502020204030204" pitchFamily="34" charset="0"/>
                <a:ea typeface="Calibri" panose="020F0502020204030204" pitchFamily="34" charset="0"/>
                <a:cs typeface="Times New Roman" panose="02020603050405020304" pitchFamily="18" charset="0"/>
              </a:rPr>
            </a:br>
            <a:r>
              <a:rPr lang="en-US" sz="4400" dirty="0">
                <a:solidFill>
                  <a:srgbClr val="1F3864"/>
                </a:solidFill>
                <a:latin typeface="Calibri" panose="020F0502020204030204" pitchFamily="34" charset="0"/>
                <a:ea typeface="Calibri" panose="020F0502020204030204" pitchFamily="34" charset="0"/>
                <a:cs typeface="Times New Roman" panose="02020603050405020304" pitchFamily="18" charset="0"/>
              </a:rPr>
              <a:t>Stigmas and Cultural Humility</a:t>
            </a:r>
            <a:endParaRPr lang="en-US" sz="4400" dirty="0"/>
          </a:p>
        </p:txBody>
      </p:sp>
      <p:sp>
        <p:nvSpPr>
          <p:cNvPr id="5" name="Text Placeholder 4">
            <a:extLst>
              <a:ext uri="{FF2B5EF4-FFF2-40B4-BE49-F238E27FC236}">
                <a16:creationId xmlns:a16="http://schemas.microsoft.com/office/drawing/2014/main" id="{0F4E9049-9A90-A44E-9372-628E820C9552}"/>
              </a:ext>
            </a:extLst>
          </p:cNvPr>
          <p:cNvSpPr>
            <a:spLocks noGrp="1"/>
          </p:cNvSpPr>
          <p:nvPr>
            <p:ph type="body" idx="1"/>
          </p:nvPr>
        </p:nvSpPr>
        <p:spPr>
          <a:xfrm>
            <a:off x="457199" y="3921124"/>
            <a:ext cx="5852161" cy="541337"/>
          </a:xfrm>
        </p:spPr>
        <p:txBody>
          <a:bodyPr/>
          <a:lstStyle/>
          <a:p>
            <a:r>
              <a:rPr lang="en-US" sz="1600" b="1" dirty="0"/>
              <a:t>Maria E. Mancebo, MS | EHE &amp; Provider Initiatives Manager</a:t>
            </a:r>
            <a:endParaRPr lang="en-US" sz="1600" dirty="0"/>
          </a:p>
          <a:p>
            <a:r>
              <a:rPr lang="en-US" sz="1600" i="1" dirty="0"/>
              <a:t>Pronouns: they/she</a:t>
            </a:r>
            <a:endParaRPr lang="en-US" sz="1600" dirty="0"/>
          </a:p>
          <a:p>
            <a:r>
              <a:rPr lang="en-US" sz="1600" dirty="0"/>
              <a:t>Sexual Health and Harm Reduction Services</a:t>
            </a:r>
          </a:p>
          <a:p>
            <a:r>
              <a:rPr lang="en-US" sz="1600" dirty="0"/>
              <a:t>Oklahoma State Department of Health</a:t>
            </a:r>
          </a:p>
        </p:txBody>
      </p:sp>
      <p:pic>
        <p:nvPicPr>
          <p:cNvPr id="1026" name="Picture 5"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301247"/>
            <a:ext cx="2541299" cy="86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971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200" y="1265856"/>
            <a:ext cx="10693400" cy="4923633"/>
          </a:xfrm>
        </p:spPr>
        <p:txBody>
          <a:bodyPr/>
          <a:lstStyle/>
          <a:p>
            <a:r>
              <a:rPr lang="en-US" sz="2800" dirty="0"/>
              <a:t>Sometimes referred to as “sex,” “physical sex,” “anatomical sex,” or “biological sex” </a:t>
            </a:r>
          </a:p>
          <a:p>
            <a:r>
              <a:rPr lang="en-US" sz="2800" dirty="0"/>
              <a:t>Usually refers to one’s </a:t>
            </a:r>
            <a:r>
              <a:rPr lang="en-US" sz="2800" dirty="0">
                <a:solidFill>
                  <a:srgbClr val="D6201A"/>
                </a:solidFill>
              </a:rPr>
              <a:t>external genitalia </a:t>
            </a:r>
            <a:r>
              <a:rPr lang="en-US" sz="2800" dirty="0"/>
              <a:t>and used to label one as “</a:t>
            </a:r>
            <a:r>
              <a:rPr lang="en-US" sz="2800" dirty="0">
                <a:solidFill>
                  <a:srgbClr val="D6201A"/>
                </a:solidFill>
              </a:rPr>
              <a:t>male</a:t>
            </a:r>
            <a:r>
              <a:rPr lang="en-US" sz="2800" dirty="0"/>
              <a:t>” or “</a:t>
            </a:r>
            <a:r>
              <a:rPr lang="en-US" sz="2800" dirty="0">
                <a:solidFill>
                  <a:srgbClr val="D6201A"/>
                </a:solidFill>
              </a:rPr>
              <a:t>female</a:t>
            </a:r>
            <a:r>
              <a:rPr lang="en-US" sz="2800" dirty="0"/>
              <a:t>” or “</a:t>
            </a:r>
            <a:r>
              <a:rPr lang="en-US" sz="2800" dirty="0">
                <a:solidFill>
                  <a:srgbClr val="D6201A"/>
                </a:solidFill>
              </a:rPr>
              <a:t>intersex</a:t>
            </a:r>
            <a:r>
              <a:rPr lang="en-US" sz="2800" dirty="0"/>
              <a:t>” </a:t>
            </a:r>
          </a:p>
          <a:p>
            <a:r>
              <a:rPr lang="en-US" sz="2800" dirty="0"/>
              <a:t>Also includes one’s </a:t>
            </a:r>
            <a:r>
              <a:rPr lang="en-US" sz="2800" dirty="0">
                <a:solidFill>
                  <a:srgbClr val="D6201A"/>
                </a:solidFill>
              </a:rPr>
              <a:t>internal reproductive organs</a:t>
            </a:r>
            <a:r>
              <a:rPr lang="en-US" sz="2800" dirty="0"/>
              <a:t>, </a:t>
            </a:r>
            <a:r>
              <a:rPr lang="en-US" sz="2800" dirty="0">
                <a:solidFill>
                  <a:srgbClr val="D6201A"/>
                </a:solidFill>
              </a:rPr>
              <a:t>chromosomes</a:t>
            </a:r>
            <a:r>
              <a:rPr lang="en-US" sz="2800" dirty="0"/>
              <a:t> and </a:t>
            </a:r>
            <a:r>
              <a:rPr lang="en-US" sz="2800" dirty="0">
                <a:solidFill>
                  <a:srgbClr val="D6201A"/>
                </a:solidFill>
              </a:rPr>
              <a:t>hormones</a:t>
            </a:r>
            <a:r>
              <a:rPr lang="en-US" sz="2800" dirty="0"/>
              <a:t>, although these factors are not typically taken into account when assigned</a:t>
            </a:r>
          </a:p>
        </p:txBody>
      </p:sp>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Sex Assigned at Birth</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10</a:t>
            </a:fld>
            <a:endParaRPr lang="en-US"/>
          </a:p>
        </p:txBody>
      </p:sp>
      <p:pic>
        <p:nvPicPr>
          <p:cNvPr id="10" name="Picture 9"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8">
            <a:extLst>
              <a:ext uri="{FF2B5EF4-FFF2-40B4-BE49-F238E27FC236}">
                <a16:creationId xmlns:a16="http://schemas.microsoft.com/office/drawing/2014/main" id="{D190DD99-CF7F-E047-92C0-7BDEB603EFD1}"/>
              </a:ext>
            </a:extLst>
          </p:cNvPr>
          <p:cNvSpPr txBox="1">
            <a:spLocks/>
          </p:cNvSpPr>
          <p:nvPr/>
        </p:nvSpPr>
        <p:spPr>
          <a:xfrm>
            <a:off x="3416301" y="6372806"/>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Trans</a:t>
            </a:r>
            <a:r>
              <a:rPr lang="en-US" dirty="0">
                <a:solidFill>
                  <a:srgbClr val="FF0000"/>
                </a:solidFill>
              </a:rPr>
              <a:t> </a:t>
            </a:r>
            <a:r>
              <a:rPr lang="en-US" dirty="0"/>
              <a:t>Student Educational Resources (2015)</a:t>
            </a:r>
          </a:p>
        </p:txBody>
      </p:sp>
    </p:spTree>
    <p:extLst>
      <p:ext uri="{BB962C8B-B14F-4D97-AF65-F5344CB8AC3E}">
        <p14:creationId xmlns:p14="http://schemas.microsoft.com/office/powerpoint/2010/main" val="77849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200" y="1265856"/>
            <a:ext cx="5943600" cy="4923633"/>
          </a:xfrm>
        </p:spPr>
        <p:txBody>
          <a:bodyPr/>
          <a:lstStyle/>
          <a:p>
            <a:r>
              <a:rPr lang="en-US" sz="2800" dirty="0"/>
              <a:t>An umbrella term for differences in sex traits or reproductive anatomy</a:t>
            </a:r>
          </a:p>
          <a:p>
            <a:r>
              <a:rPr lang="en-US" sz="2800" dirty="0"/>
              <a:t>Genitalia, hormones, internal anatomy, or chromosomes can develop in many ways </a:t>
            </a:r>
          </a:p>
          <a:p>
            <a:r>
              <a:rPr lang="en-US" sz="2800" dirty="0"/>
              <a:t>It is estimated that 1.7% of people are born with intersex traits – that’s about the same number of people who are born with red hair</a:t>
            </a:r>
          </a:p>
        </p:txBody>
      </p:sp>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Intersex/ differences of sex development (DSD)</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11</a:t>
            </a:fld>
            <a:endParaRPr lang="en-US"/>
          </a:p>
        </p:txBody>
      </p:sp>
      <p:pic>
        <p:nvPicPr>
          <p:cNvPr id="10" name="Picture 9"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8">
            <a:extLst>
              <a:ext uri="{FF2B5EF4-FFF2-40B4-BE49-F238E27FC236}">
                <a16:creationId xmlns:a16="http://schemas.microsoft.com/office/drawing/2014/main" id="{D190DD99-CF7F-E047-92C0-7BDEB603EFD1}"/>
              </a:ext>
            </a:extLst>
          </p:cNvPr>
          <p:cNvSpPr txBox="1">
            <a:spLocks/>
          </p:cNvSpPr>
          <p:nvPr/>
        </p:nvSpPr>
        <p:spPr>
          <a:xfrm>
            <a:off x="3416301" y="6372806"/>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Trans Student Educational Resources, Landyn Pan and Anna Moore (2015)</a:t>
            </a:r>
          </a:p>
          <a:p>
            <a:pPr algn="r"/>
            <a:r>
              <a:rPr lang="en-US" dirty="0"/>
              <a:t>Florida International University, Dr. Erica Jayne Friedman, (modifications to original)</a:t>
            </a:r>
          </a:p>
        </p:txBody>
      </p:sp>
      <p:pic>
        <p:nvPicPr>
          <p:cNvPr id="7" name="Picture 6"/>
          <p:cNvPicPr>
            <a:picLocks noChangeAspect="1"/>
          </p:cNvPicPr>
          <p:nvPr/>
        </p:nvPicPr>
        <p:blipFill>
          <a:blip r:embed="rId4"/>
          <a:stretch>
            <a:fillRect/>
          </a:stretch>
        </p:blipFill>
        <p:spPr>
          <a:xfrm>
            <a:off x="6447546" y="1435921"/>
            <a:ext cx="5109452" cy="4107438"/>
          </a:xfrm>
          <a:prstGeom prst="rect">
            <a:avLst/>
          </a:prstGeom>
          <a:ln w="76200">
            <a:noFill/>
          </a:ln>
        </p:spPr>
      </p:pic>
    </p:spTree>
    <p:extLst>
      <p:ext uri="{BB962C8B-B14F-4D97-AF65-F5344CB8AC3E}">
        <p14:creationId xmlns:p14="http://schemas.microsoft.com/office/powerpoint/2010/main" val="379858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200" y="1265857"/>
            <a:ext cx="10693400" cy="4703144"/>
          </a:xfrm>
        </p:spPr>
        <p:txBody>
          <a:bodyPr/>
          <a:lstStyle/>
          <a:p>
            <a:r>
              <a:rPr lang="en-US" sz="2600" dirty="0"/>
              <a:t>This is one’s “public” gender; how one </a:t>
            </a:r>
            <a:r>
              <a:rPr lang="en-US" sz="2600" dirty="0">
                <a:solidFill>
                  <a:srgbClr val="D6201A"/>
                </a:solidFill>
              </a:rPr>
              <a:t>presents</a:t>
            </a:r>
            <a:r>
              <a:rPr lang="en-US" sz="2600" dirty="0"/>
              <a:t> their gender in the world </a:t>
            </a:r>
          </a:p>
          <a:p>
            <a:r>
              <a:rPr lang="en-US" sz="2600" dirty="0"/>
              <a:t>Sometimes described as “</a:t>
            </a:r>
            <a:r>
              <a:rPr lang="en-US" sz="2600" dirty="0">
                <a:solidFill>
                  <a:srgbClr val="C00000"/>
                </a:solidFill>
              </a:rPr>
              <a:t>feminine</a:t>
            </a:r>
            <a:r>
              <a:rPr lang="en-US" sz="2600" dirty="0"/>
              <a:t>,” “</a:t>
            </a:r>
            <a:r>
              <a:rPr lang="en-US" sz="2600" dirty="0">
                <a:solidFill>
                  <a:srgbClr val="C00000"/>
                </a:solidFill>
              </a:rPr>
              <a:t>masculine</a:t>
            </a:r>
            <a:r>
              <a:rPr lang="en-US" sz="2600" dirty="0"/>
              <a:t>,” or “</a:t>
            </a:r>
            <a:r>
              <a:rPr lang="en-US" sz="2600" dirty="0">
                <a:solidFill>
                  <a:srgbClr val="C00000"/>
                </a:solidFill>
              </a:rPr>
              <a:t>neutral/undefined</a:t>
            </a:r>
            <a:r>
              <a:rPr lang="en-US" sz="2600" dirty="0"/>
              <a:t>” and can include clothing, hair style, or mannerisms, etc. </a:t>
            </a:r>
          </a:p>
          <a:p>
            <a:r>
              <a:rPr lang="en-US" sz="2600" dirty="0"/>
              <a:t>Related to </a:t>
            </a:r>
            <a:r>
              <a:rPr lang="en-US" sz="2600" dirty="0">
                <a:solidFill>
                  <a:srgbClr val="D6201A"/>
                </a:solidFill>
              </a:rPr>
              <a:t>gender roles </a:t>
            </a:r>
            <a:r>
              <a:rPr lang="en-US" sz="2600" dirty="0"/>
              <a:t>affected by how society, culture, community, and family perceive, interact with, and try to shape our gender</a:t>
            </a:r>
          </a:p>
          <a:p>
            <a:pPr marL="114300" indent="0">
              <a:buNone/>
            </a:pPr>
            <a:endParaRPr lang="en-US" sz="2800" dirty="0"/>
          </a:p>
          <a:p>
            <a:pPr marL="114300" indent="0" algn="ctr">
              <a:buNone/>
            </a:pPr>
            <a:r>
              <a:rPr lang="en-US" sz="2800" b="1" u="sng" dirty="0">
                <a:solidFill>
                  <a:srgbClr val="1C3768"/>
                </a:solidFill>
              </a:rPr>
              <a:t>Never assume </a:t>
            </a:r>
            <a:r>
              <a:rPr lang="en-US" sz="2800" b="1" dirty="0">
                <a:solidFill>
                  <a:srgbClr val="1C3768"/>
                </a:solidFill>
              </a:rPr>
              <a:t>a person’s gender identity based on their appearance or mannerisms!</a:t>
            </a:r>
          </a:p>
        </p:txBody>
      </p:sp>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Gender Expression</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12</a:t>
            </a:fld>
            <a:endParaRPr lang="en-US"/>
          </a:p>
        </p:txBody>
      </p:sp>
      <p:pic>
        <p:nvPicPr>
          <p:cNvPr id="10" name="Picture 9"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8">
            <a:extLst>
              <a:ext uri="{FF2B5EF4-FFF2-40B4-BE49-F238E27FC236}">
                <a16:creationId xmlns:a16="http://schemas.microsoft.com/office/drawing/2014/main" id="{D190DD99-CF7F-E047-92C0-7BDEB603EFD1}"/>
              </a:ext>
            </a:extLst>
          </p:cNvPr>
          <p:cNvSpPr txBox="1">
            <a:spLocks/>
          </p:cNvSpPr>
          <p:nvPr/>
        </p:nvSpPr>
        <p:spPr>
          <a:xfrm>
            <a:off x="3416301" y="6372806"/>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Trans</a:t>
            </a:r>
            <a:r>
              <a:rPr lang="en-US" dirty="0">
                <a:solidFill>
                  <a:srgbClr val="FF0000"/>
                </a:solidFill>
              </a:rPr>
              <a:t> </a:t>
            </a:r>
            <a:r>
              <a:rPr lang="en-US" dirty="0"/>
              <a:t>Student Educational Resources (2015)</a:t>
            </a:r>
          </a:p>
        </p:txBody>
      </p:sp>
    </p:spTree>
    <p:extLst>
      <p:ext uri="{BB962C8B-B14F-4D97-AF65-F5344CB8AC3E}">
        <p14:creationId xmlns:p14="http://schemas.microsoft.com/office/powerpoint/2010/main" val="230783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200" y="1265857"/>
            <a:ext cx="10693400" cy="4703144"/>
          </a:xfrm>
        </p:spPr>
        <p:txBody>
          <a:bodyPr/>
          <a:lstStyle/>
          <a:p>
            <a:r>
              <a:rPr lang="en-US" sz="2800" dirty="0"/>
              <a:t>Name one uses to convey their gender</a:t>
            </a:r>
          </a:p>
          <a:p>
            <a:r>
              <a:rPr lang="en-US" sz="2800" dirty="0"/>
              <a:t>One’s deeply held, internal sense of self as </a:t>
            </a:r>
            <a:r>
              <a:rPr lang="en-US" sz="2800" dirty="0">
                <a:solidFill>
                  <a:srgbClr val="D6201A"/>
                </a:solidFill>
              </a:rPr>
              <a:t>masculine</a:t>
            </a:r>
            <a:r>
              <a:rPr lang="en-US" sz="2800" dirty="0"/>
              <a:t>, </a:t>
            </a:r>
            <a:r>
              <a:rPr lang="en-US" sz="2800" dirty="0">
                <a:solidFill>
                  <a:srgbClr val="D6201A"/>
                </a:solidFill>
              </a:rPr>
              <a:t>feminine</a:t>
            </a:r>
            <a:r>
              <a:rPr lang="en-US" sz="2800" dirty="0"/>
              <a:t>, a </a:t>
            </a:r>
            <a:r>
              <a:rPr lang="en-US" sz="2800" dirty="0">
                <a:solidFill>
                  <a:srgbClr val="D6201A"/>
                </a:solidFill>
              </a:rPr>
              <a:t>blend of both</a:t>
            </a:r>
            <a:r>
              <a:rPr lang="en-US" sz="2800" dirty="0"/>
              <a:t>, </a:t>
            </a:r>
            <a:r>
              <a:rPr lang="en-US" sz="2800" dirty="0">
                <a:solidFill>
                  <a:srgbClr val="D6201A"/>
                </a:solidFill>
              </a:rPr>
              <a:t>neither</a:t>
            </a:r>
            <a:r>
              <a:rPr lang="en-US" sz="2800" dirty="0"/>
              <a:t>, or </a:t>
            </a:r>
            <a:r>
              <a:rPr lang="en-US" sz="2800" dirty="0">
                <a:solidFill>
                  <a:srgbClr val="D6201A"/>
                </a:solidFill>
              </a:rPr>
              <a:t>something else</a:t>
            </a:r>
          </a:p>
          <a:p>
            <a:r>
              <a:rPr lang="en-US" sz="2800" dirty="0"/>
              <a:t>Can correspond to (</a:t>
            </a:r>
            <a:r>
              <a:rPr lang="en-US" sz="2800" dirty="0">
                <a:solidFill>
                  <a:srgbClr val="D6201A"/>
                </a:solidFill>
              </a:rPr>
              <a:t>cisgender</a:t>
            </a:r>
            <a:r>
              <a:rPr lang="en-US" sz="2800" dirty="0"/>
              <a:t>), or differ (</a:t>
            </a:r>
            <a:r>
              <a:rPr lang="en-US" sz="2800" dirty="0">
                <a:solidFill>
                  <a:srgbClr val="D6201A"/>
                </a:solidFill>
              </a:rPr>
              <a:t>transgender</a:t>
            </a:r>
            <a:r>
              <a:rPr lang="en-US" sz="2800" dirty="0"/>
              <a:t>), from one’s sex assigned at birth </a:t>
            </a:r>
          </a:p>
          <a:p>
            <a:r>
              <a:rPr lang="en-US" sz="2800" dirty="0"/>
              <a:t>Can evolve and shift over time, especially as someone gains access to a broader gender vocabulary</a:t>
            </a:r>
          </a:p>
          <a:p>
            <a:pPr marL="114300" indent="0">
              <a:buNone/>
            </a:pPr>
            <a:endParaRPr lang="en-US" sz="2800" dirty="0"/>
          </a:p>
          <a:p>
            <a:pPr marL="114300" indent="0" algn="ctr">
              <a:buNone/>
            </a:pPr>
            <a:r>
              <a:rPr lang="en-US" sz="2800" b="1" dirty="0">
                <a:solidFill>
                  <a:srgbClr val="1C3768"/>
                </a:solidFill>
              </a:rPr>
              <a:t>Gender Identity ≠ Sexual Orientation</a:t>
            </a:r>
          </a:p>
        </p:txBody>
      </p:sp>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Gender Identity</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13</a:t>
            </a:fld>
            <a:endParaRPr lang="en-US"/>
          </a:p>
        </p:txBody>
      </p:sp>
      <p:pic>
        <p:nvPicPr>
          <p:cNvPr id="10" name="Picture 9"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8">
            <a:extLst>
              <a:ext uri="{FF2B5EF4-FFF2-40B4-BE49-F238E27FC236}">
                <a16:creationId xmlns:a16="http://schemas.microsoft.com/office/drawing/2014/main" id="{D190DD99-CF7F-E047-92C0-7BDEB603EFD1}"/>
              </a:ext>
            </a:extLst>
          </p:cNvPr>
          <p:cNvSpPr txBox="1">
            <a:spLocks/>
          </p:cNvSpPr>
          <p:nvPr/>
        </p:nvSpPr>
        <p:spPr>
          <a:xfrm>
            <a:off x="3416301" y="6372806"/>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Trans</a:t>
            </a:r>
            <a:r>
              <a:rPr lang="en-US" dirty="0">
                <a:solidFill>
                  <a:srgbClr val="FF0000"/>
                </a:solidFill>
              </a:rPr>
              <a:t> </a:t>
            </a:r>
            <a:r>
              <a:rPr lang="en-US" dirty="0"/>
              <a:t>Student Educational Resources (2015)</a:t>
            </a:r>
          </a:p>
        </p:txBody>
      </p:sp>
    </p:spTree>
    <p:extLst>
      <p:ext uri="{BB962C8B-B14F-4D97-AF65-F5344CB8AC3E}">
        <p14:creationId xmlns:p14="http://schemas.microsoft.com/office/powerpoint/2010/main" val="79792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a:xfrm>
            <a:off x="457201" y="475843"/>
            <a:ext cx="11099800" cy="837374"/>
          </a:xfrm>
        </p:spPr>
        <p:txBody>
          <a:bodyPr/>
          <a:lstStyle/>
          <a:p>
            <a:r>
              <a:rPr lang="en-US" sz="2800" dirty="0"/>
              <a:t>The SIEO Model </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14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02572454"/>
              </p:ext>
            </p:extLst>
          </p:nvPr>
        </p:nvGraphicFramePr>
        <p:xfrm>
          <a:off x="457200" y="1313217"/>
          <a:ext cx="11099801" cy="4663440"/>
        </p:xfrm>
        <a:graphic>
          <a:graphicData uri="http://schemas.openxmlformats.org/drawingml/2006/table">
            <a:tbl>
              <a:tblPr firstRow="1" bandRow="1">
                <a:tableStyleId>{00A15C55-8517-42AA-B614-E9B94910E393}</a:tableStyleId>
              </a:tblPr>
              <a:tblGrid>
                <a:gridCol w="2611967">
                  <a:extLst>
                    <a:ext uri="{9D8B030D-6E8A-4147-A177-3AD203B41FA5}">
                      <a16:colId xmlns:a16="http://schemas.microsoft.com/office/drawing/2014/main" val="1770917681"/>
                    </a:ext>
                  </a:extLst>
                </a:gridCol>
                <a:gridCol w="2611967">
                  <a:extLst>
                    <a:ext uri="{9D8B030D-6E8A-4147-A177-3AD203B41FA5}">
                      <a16:colId xmlns:a16="http://schemas.microsoft.com/office/drawing/2014/main" val="4233271473"/>
                    </a:ext>
                  </a:extLst>
                </a:gridCol>
                <a:gridCol w="2815166">
                  <a:extLst>
                    <a:ext uri="{9D8B030D-6E8A-4147-A177-3AD203B41FA5}">
                      <a16:colId xmlns:a16="http://schemas.microsoft.com/office/drawing/2014/main" val="3359121969"/>
                    </a:ext>
                  </a:extLst>
                </a:gridCol>
                <a:gridCol w="3060701">
                  <a:extLst>
                    <a:ext uri="{9D8B030D-6E8A-4147-A177-3AD203B41FA5}">
                      <a16:colId xmlns:a16="http://schemas.microsoft.com/office/drawing/2014/main" val="188762480"/>
                    </a:ext>
                  </a:extLst>
                </a:gridCol>
              </a:tblGrid>
              <a:tr h="425729">
                <a:tc gridSpan="3">
                  <a:txBody>
                    <a:bodyPr/>
                    <a:lstStyle/>
                    <a:p>
                      <a:r>
                        <a:rPr lang="en-US" sz="2400" dirty="0"/>
                        <a:t>Gender Identity</a:t>
                      </a:r>
                    </a:p>
                  </a:txBody>
                  <a:tcPr/>
                </a:tc>
                <a:tc hMerge="1">
                  <a:txBody>
                    <a:bodyPr/>
                    <a:lstStyle/>
                    <a:p>
                      <a:endParaRPr lang="en-US" dirty="0"/>
                    </a:p>
                  </a:txBody>
                  <a:tcPr/>
                </a:tc>
                <a:tc hMerge="1">
                  <a:txBody>
                    <a:bodyPr/>
                    <a:lstStyle/>
                    <a:p>
                      <a:endParaRPr lang="en-US" dirty="0"/>
                    </a:p>
                  </a:txBody>
                  <a:tcPr/>
                </a:tc>
                <a:tc>
                  <a:txBody>
                    <a:bodyPr/>
                    <a:lstStyle/>
                    <a:p>
                      <a:r>
                        <a:rPr lang="en-US" sz="2400" dirty="0"/>
                        <a:t>Sexual Orientation</a:t>
                      </a:r>
                    </a:p>
                  </a:txBody>
                  <a:tcPr/>
                </a:tc>
                <a:extLst>
                  <a:ext uri="{0D108BD9-81ED-4DB2-BD59-A6C34878D82A}">
                    <a16:rowId xmlns:a16="http://schemas.microsoft.com/office/drawing/2014/main" val="4131821056"/>
                  </a:ext>
                </a:extLst>
              </a:tr>
              <a:tr h="766311">
                <a:tc>
                  <a:txBody>
                    <a:bodyPr/>
                    <a:lstStyle/>
                    <a:p>
                      <a:r>
                        <a:rPr lang="en-US" sz="2400" b="0" u="sng"/>
                        <a:t>S</a:t>
                      </a:r>
                      <a:r>
                        <a:rPr lang="en-US" sz="2400" b="0"/>
                        <a:t>ex Assigned at Birth</a:t>
                      </a:r>
                      <a:endParaRPr lang="en-US" sz="2400" b="0" dirty="0"/>
                    </a:p>
                  </a:txBody>
                  <a:tcPr>
                    <a:solidFill>
                      <a:schemeClr val="accent4">
                        <a:lumMod val="60000"/>
                        <a:lumOff val="40000"/>
                      </a:schemeClr>
                    </a:solidFill>
                  </a:tcPr>
                </a:tc>
                <a:tc>
                  <a:txBody>
                    <a:bodyPr/>
                    <a:lstStyle/>
                    <a:p>
                      <a:r>
                        <a:rPr lang="en-US" sz="2400" b="0"/>
                        <a:t>Gender </a:t>
                      </a:r>
                      <a:r>
                        <a:rPr lang="en-US" sz="2400" b="0" u="sng"/>
                        <a:t>I</a:t>
                      </a:r>
                      <a:r>
                        <a:rPr lang="en-US" sz="2400" b="0"/>
                        <a:t>dentity</a:t>
                      </a:r>
                      <a:endParaRPr lang="en-US" sz="2400" b="0" dirty="0"/>
                    </a:p>
                  </a:txBody>
                  <a:tcPr>
                    <a:solidFill>
                      <a:schemeClr val="accent4">
                        <a:lumMod val="60000"/>
                        <a:lumOff val="40000"/>
                      </a:schemeClr>
                    </a:solidFill>
                  </a:tcPr>
                </a:tc>
                <a:tc>
                  <a:txBody>
                    <a:bodyPr/>
                    <a:lstStyle/>
                    <a:p>
                      <a:r>
                        <a:rPr lang="en-US" sz="2400" b="0"/>
                        <a:t>Gender</a:t>
                      </a:r>
                      <a:r>
                        <a:rPr lang="en-US" sz="2400" b="0" baseline="0"/>
                        <a:t> </a:t>
                      </a:r>
                      <a:r>
                        <a:rPr lang="en-US" sz="2400" b="0" u="sng" baseline="0"/>
                        <a:t>E</a:t>
                      </a:r>
                      <a:r>
                        <a:rPr lang="en-US" sz="2400" b="0" baseline="0"/>
                        <a:t>xpression</a:t>
                      </a:r>
                      <a:endParaRPr lang="en-US" sz="2400" b="0" dirty="0"/>
                    </a:p>
                  </a:txBody>
                  <a:tcPr>
                    <a:solidFill>
                      <a:schemeClr val="accent4">
                        <a:lumMod val="60000"/>
                        <a:lumOff val="40000"/>
                      </a:schemeClr>
                    </a:solidFill>
                  </a:tcPr>
                </a:tc>
                <a:tc>
                  <a:txBody>
                    <a:bodyPr/>
                    <a:lstStyle/>
                    <a:p>
                      <a:r>
                        <a:rPr lang="en-US" sz="2400" b="0"/>
                        <a:t>Sexual </a:t>
                      </a:r>
                      <a:r>
                        <a:rPr lang="en-US" sz="2400" b="0" u="sng"/>
                        <a:t>O</a:t>
                      </a:r>
                      <a:r>
                        <a:rPr lang="en-US" sz="2400" b="0"/>
                        <a:t>rientation</a:t>
                      </a:r>
                      <a:endParaRPr lang="en-US" sz="2400" b="0" dirty="0"/>
                    </a:p>
                  </a:txBody>
                  <a:tcPr>
                    <a:solidFill>
                      <a:schemeClr val="accent4">
                        <a:lumMod val="60000"/>
                        <a:lumOff val="40000"/>
                      </a:schemeClr>
                    </a:solidFill>
                  </a:tcPr>
                </a:tc>
                <a:extLst>
                  <a:ext uri="{0D108BD9-81ED-4DB2-BD59-A6C34878D82A}">
                    <a16:rowId xmlns:a16="http://schemas.microsoft.com/office/drawing/2014/main" val="3248833219"/>
                  </a:ext>
                </a:extLst>
              </a:tr>
              <a:tr h="3171643">
                <a:tc>
                  <a:txBody>
                    <a:bodyPr/>
                    <a:lstStyle/>
                    <a:p>
                      <a:pPr marL="285750" indent="-285750">
                        <a:buFont typeface="Arial" panose="020B0604020202020204" pitchFamily="34" charset="0"/>
                        <a:buChar char="•"/>
                      </a:pPr>
                      <a:r>
                        <a:rPr lang="en-US" sz="2000" dirty="0"/>
                        <a:t>Female (AFAB)</a:t>
                      </a:r>
                    </a:p>
                    <a:p>
                      <a:pPr marL="285750" indent="-285750">
                        <a:buFont typeface="Arial" panose="020B0604020202020204" pitchFamily="34" charset="0"/>
                        <a:buChar char="•"/>
                      </a:pPr>
                      <a:r>
                        <a:rPr lang="en-US" sz="2000" dirty="0"/>
                        <a:t>Male (AMAB)</a:t>
                      </a:r>
                    </a:p>
                    <a:p>
                      <a:pPr marL="285750" indent="-285750">
                        <a:buFont typeface="Arial" panose="020B0604020202020204" pitchFamily="34" charset="0"/>
                        <a:buChar char="•"/>
                      </a:pPr>
                      <a:r>
                        <a:rPr lang="en-US" sz="2000" dirty="0"/>
                        <a:t>Intersex/ difference</a:t>
                      </a:r>
                      <a:r>
                        <a:rPr lang="en-US" sz="2000" baseline="0" dirty="0"/>
                        <a:t> of sex development</a:t>
                      </a:r>
                      <a:endParaRPr lang="en-US" sz="2000" dirty="0"/>
                    </a:p>
                  </a:txBody>
                  <a:tcPr/>
                </a:tc>
                <a:tc>
                  <a:txBody>
                    <a:bodyPr/>
                    <a:lstStyle/>
                    <a:p>
                      <a:pPr marL="285750" indent="-285750">
                        <a:buFont typeface="Arial" panose="020B0604020202020204" pitchFamily="34" charset="0"/>
                        <a:buChar char="•"/>
                      </a:pPr>
                      <a:r>
                        <a:rPr lang="en-US" sz="2000" dirty="0"/>
                        <a:t>Cisgender</a:t>
                      </a:r>
                    </a:p>
                    <a:p>
                      <a:pPr marL="285750" indent="-285750">
                        <a:buFont typeface="Arial" panose="020B0604020202020204" pitchFamily="34" charset="0"/>
                        <a:buChar char="•"/>
                      </a:pPr>
                      <a:r>
                        <a:rPr lang="en-US" sz="2000" dirty="0"/>
                        <a:t>Transgender</a:t>
                      </a:r>
                    </a:p>
                    <a:p>
                      <a:pPr marL="285750" indent="-285750">
                        <a:buFont typeface="Arial" panose="020B0604020202020204" pitchFamily="34" charset="0"/>
                        <a:buChar char="•"/>
                      </a:pPr>
                      <a:r>
                        <a:rPr lang="en-US" sz="2000" dirty="0"/>
                        <a:t>Non-binary</a:t>
                      </a:r>
                    </a:p>
                    <a:p>
                      <a:pPr marL="285750" indent="-285750">
                        <a:buFont typeface="Arial" panose="020B0604020202020204" pitchFamily="34" charset="0"/>
                        <a:buChar char="•"/>
                      </a:pPr>
                      <a:r>
                        <a:rPr lang="en-US" sz="2000" dirty="0"/>
                        <a:t>Genderqueer</a:t>
                      </a:r>
                    </a:p>
                    <a:p>
                      <a:pPr marL="285750" indent="-285750">
                        <a:buFont typeface="Arial" panose="020B0604020202020204" pitchFamily="34" charset="0"/>
                        <a:buChar char="•"/>
                      </a:pPr>
                      <a:r>
                        <a:rPr lang="en-US" sz="2000" dirty="0" err="1"/>
                        <a:t>Agender</a:t>
                      </a:r>
                      <a:endParaRPr lang="en-US" sz="2000" dirty="0"/>
                    </a:p>
                    <a:p>
                      <a:pPr marL="285750" indent="-285750">
                        <a:buFont typeface="Arial" panose="020B0604020202020204" pitchFamily="34" charset="0"/>
                        <a:buChar char="•"/>
                      </a:pPr>
                      <a:r>
                        <a:rPr lang="en-US" sz="2000" dirty="0"/>
                        <a:t>Two-spirit</a:t>
                      </a:r>
                    </a:p>
                    <a:p>
                      <a:pPr algn="ctr"/>
                      <a:endParaRPr lang="en-US" dirty="0"/>
                    </a:p>
                    <a:p>
                      <a:pPr algn="ctr"/>
                      <a:r>
                        <a:rPr lang="en-US" dirty="0"/>
                        <a:t>++++</a:t>
                      </a:r>
                    </a:p>
                  </a:txBody>
                  <a:tcPr/>
                </a:tc>
                <a:tc>
                  <a:txBody>
                    <a:bodyPr/>
                    <a:lstStyle/>
                    <a:p>
                      <a:pPr marL="285750" indent="-285750">
                        <a:buFont typeface="Arial" panose="020B0604020202020204" pitchFamily="34" charset="0"/>
                        <a:buChar char="•"/>
                      </a:pPr>
                      <a:r>
                        <a:rPr lang="en-US" sz="2000" dirty="0"/>
                        <a:t>Feminine</a:t>
                      </a:r>
                    </a:p>
                    <a:p>
                      <a:pPr marL="285750" indent="-285750">
                        <a:buFont typeface="Arial" panose="020B0604020202020204" pitchFamily="34" charset="0"/>
                        <a:buChar char="•"/>
                      </a:pPr>
                      <a:r>
                        <a:rPr lang="en-US" sz="2000" dirty="0"/>
                        <a:t>Masculine</a:t>
                      </a:r>
                    </a:p>
                    <a:p>
                      <a:pPr marL="285750" indent="-285750">
                        <a:buFont typeface="Arial" panose="020B0604020202020204" pitchFamily="34" charset="0"/>
                        <a:buChar char="•"/>
                      </a:pPr>
                      <a:r>
                        <a:rPr lang="en-US" sz="2000" dirty="0"/>
                        <a:t>Androgynous</a:t>
                      </a:r>
                    </a:p>
                    <a:p>
                      <a:pPr marL="285750" indent="-285750">
                        <a:buFont typeface="Arial" panose="020B0604020202020204" pitchFamily="34" charset="0"/>
                        <a:buChar char="•"/>
                      </a:pPr>
                      <a:r>
                        <a:rPr lang="en-US" sz="2000" dirty="0"/>
                        <a:t>Butch</a:t>
                      </a:r>
                    </a:p>
                    <a:p>
                      <a:pPr marL="285750" indent="-285750">
                        <a:buFont typeface="Arial" panose="020B0604020202020204" pitchFamily="34" charset="0"/>
                        <a:buChar char="•"/>
                      </a:pPr>
                      <a:r>
                        <a:rPr lang="en-US" sz="2000" dirty="0"/>
                        <a:t>Femme</a:t>
                      </a:r>
                    </a:p>
                    <a:p>
                      <a:pPr marL="285750" indent="-285750">
                        <a:buFont typeface="Arial" panose="020B0604020202020204" pitchFamily="34" charset="0"/>
                        <a:buChar char="•"/>
                      </a:pPr>
                      <a:r>
                        <a:rPr lang="en-US" sz="2000" dirty="0"/>
                        <a:t>Drag king/</a:t>
                      </a:r>
                      <a:r>
                        <a:rPr lang="en-US" sz="2000" baseline="0" dirty="0"/>
                        <a:t> queen</a:t>
                      </a:r>
                    </a:p>
                    <a:p>
                      <a:pPr marL="285750" indent="-285750">
                        <a:buFont typeface="Arial" panose="020B0604020202020204" pitchFamily="34" charset="0"/>
                        <a:buChar char="•"/>
                      </a:pPr>
                      <a:endParaRPr lang="en-US" baseline="0" dirty="0"/>
                    </a:p>
                    <a:p>
                      <a:pPr marL="0" indent="0" algn="ctr">
                        <a:buFont typeface="Arial" panose="020B0604020202020204" pitchFamily="34" charset="0"/>
                        <a:buNone/>
                      </a:pPr>
                      <a:r>
                        <a:rPr lang="en-US" baseline="0" dirty="0"/>
                        <a:t>++++</a:t>
                      </a:r>
                      <a:endParaRPr lang="en-US" dirty="0"/>
                    </a:p>
                  </a:txBody>
                  <a:tcPr/>
                </a:tc>
                <a:tc>
                  <a:txBody>
                    <a:bodyPr/>
                    <a:lstStyle/>
                    <a:p>
                      <a:pPr marL="285750" indent="-285750">
                        <a:buFont typeface="Arial" panose="020B0604020202020204" pitchFamily="34" charset="0"/>
                        <a:buChar char="•"/>
                      </a:pPr>
                      <a:r>
                        <a:rPr lang="en-US" sz="2000" dirty="0"/>
                        <a:t>Heterosexual</a:t>
                      </a:r>
                    </a:p>
                    <a:p>
                      <a:pPr marL="285750" indent="-285750">
                        <a:buFont typeface="Arial" panose="020B0604020202020204" pitchFamily="34" charset="0"/>
                        <a:buChar char="•"/>
                      </a:pPr>
                      <a:r>
                        <a:rPr lang="en-US" sz="2000" dirty="0"/>
                        <a:t>Lesbian</a:t>
                      </a:r>
                    </a:p>
                    <a:p>
                      <a:pPr marL="285750" indent="-285750">
                        <a:buFont typeface="Arial" panose="020B0604020202020204" pitchFamily="34" charset="0"/>
                        <a:buChar char="•"/>
                      </a:pPr>
                      <a:r>
                        <a:rPr lang="en-US" sz="2000" dirty="0"/>
                        <a:t>Gay</a:t>
                      </a:r>
                    </a:p>
                    <a:p>
                      <a:pPr marL="285750" indent="-285750">
                        <a:buFont typeface="Arial" panose="020B0604020202020204" pitchFamily="34" charset="0"/>
                        <a:buChar char="•"/>
                      </a:pPr>
                      <a:r>
                        <a:rPr lang="en-US" sz="2000" dirty="0"/>
                        <a:t>Bisexual</a:t>
                      </a:r>
                    </a:p>
                    <a:p>
                      <a:pPr marL="285750" indent="-285750">
                        <a:buFont typeface="Arial" panose="020B0604020202020204" pitchFamily="34" charset="0"/>
                        <a:buChar char="•"/>
                      </a:pPr>
                      <a:r>
                        <a:rPr lang="en-US" sz="2000" dirty="0"/>
                        <a:t>Queer</a:t>
                      </a:r>
                    </a:p>
                    <a:p>
                      <a:pPr marL="285750" indent="-285750">
                        <a:buFont typeface="Arial" panose="020B0604020202020204" pitchFamily="34" charset="0"/>
                        <a:buChar char="•"/>
                      </a:pPr>
                      <a:r>
                        <a:rPr lang="en-US" sz="2000" dirty="0"/>
                        <a:t>Asexual</a:t>
                      </a:r>
                    </a:p>
                    <a:p>
                      <a:pPr marL="285750" indent="-285750">
                        <a:buFont typeface="Arial" panose="020B0604020202020204" pitchFamily="34" charset="0"/>
                        <a:buChar char="•"/>
                      </a:pPr>
                      <a:r>
                        <a:rPr lang="en-US" sz="2000" dirty="0"/>
                        <a:t>Same gender loving</a:t>
                      </a:r>
                    </a:p>
                    <a:p>
                      <a:pPr marL="285750" indent="-285750">
                        <a:buFont typeface="Arial" panose="020B0604020202020204" pitchFamily="34" charset="0"/>
                        <a:buChar char="•"/>
                      </a:pPr>
                      <a:r>
                        <a:rPr lang="en-US" sz="2000" dirty="0"/>
                        <a:t>Pansexual</a:t>
                      </a:r>
                    </a:p>
                    <a:p>
                      <a:pPr marL="285750" indent="-285750">
                        <a:buFont typeface="Arial" panose="020B0604020202020204" pitchFamily="34" charset="0"/>
                        <a:buChar char="•"/>
                      </a:pPr>
                      <a:r>
                        <a:rPr lang="en-US" sz="2000" dirty="0" err="1"/>
                        <a:t>Demisexual</a:t>
                      </a:r>
                      <a:endParaRPr lang="en-US" sz="2000" dirty="0"/>
                    </a:p>
                    <a:p>
                      <a:pPr marL="0" indent="0" algn="ctr">
                        <a:buFont typeface="Arial" panose="020B0604020202020204" pitchFamily="34" charset="0"/>
                        <a:buNone/>
                      </a:pPr>
                      <a:endParaRPr lang="en-US" dirty="0"/>
                    </a:p>
                    <a:p>
                      <a:pPr marL="0" indent="0" algn="ctr">
                        <a:buFont typeface="Arial" panose="020B0604020202020204" pitchFamily="34" charset="0"/>
                        <a:buNone/>
                      </a:pPr>
                      <a:r>
                        <a:rPr lang="en-US" dirty="0"/>
                        <a:t>++++</a:t>
                      </a:r>
                    </a:p>
                  </a:txBody>
                  <a:tcPr/>
                </a:tc>
                <a:extLst>
                  <a:ext uri="{0D108BD9-81ED-4DB2-BD59-A6C34878D82A}">
                    <a16:rowId xmlns:a16="http://schemas.microsoft.com/office/drawing/2014/main" val="423385903"/>
                  </a:ext>
                </a:extLst>
              </a:tr>
            </a:tbl>
          </a:graphicData>
        </a:graphic>
      </p:graphicFrame>
      <p:sp>
        <p:nvSpPr>
          <p:cNvPr id="10"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Teaching Transgender Toolkit (2015)</a:t>
            </a:r>
          </a:p>
        </p:txBody>
      </p:sp>
      <p:pic>
        <p:nvPicPr>
          <p:cNvPr id="7" name="Picture 6"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5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2800" dirty="0"/>
              <a:t>Personal Pronouns</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15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095254857"/>
              </p:ext>
            </p:extLst>
          </p:nvPr>
        </p:nvGraphicFramePr>
        <p:xfrm>
          <a:off x="471152" y="1103254"/>
          <a:ext cx="11249696" cy="4649496"/>
        </p:xfrm>
        <a:graphic>
          <a:graphicData uri="http://schemas.openxmlformats.org/drawingml/2006/table">
            <a:tbl>
              <a:tblPr firstRow="1" bandRow="1">
                <a:tableStyleId>{F5AB1C69-6EDB-4FF4-983F-18BD219EF322}</a:tableStyleId>
              </a:tblPr>
              <a:tblGrid>
                <a:gridCol w="1516674">
                  <a:extLst>
                    <a:ext uri="{9D8B030D-6E8A-4147-A177-3AD203B41FA5}">
                      <a16:colId xmlns:a16="http://schemas.microsoft.com/office/drawing/2014/main" val="22461377"/>
                    </a:ext>
                  </a:extLst>
                </a:gridCol>
                <a:gridCol w="1470991">
                  <a:extLst>
                    <a:ext uri="{9D8B030D-6E8A-4147-A177-3AD203B41FA5}">
                      <a16:colId xmlns:a16="http://schemas.microsoft.com/office/drawing/2014/main" val="3579146164"/>
                    </a:ext>
                  </a:extLst>
                </a:gridCol>
                <a:gridCol w="1643270">
                  <a:extLst>
                    <a:ext uri="{9D8B030D-6E8A-4147-A177-3AD203B41FA5}">
                      <a16:colId xmlns:a16="http://schemas.microsoft.com/office/drawing/2014/main" val="3309511147"/>
                    </a:ext>
                  </a:extLst>
                </a:gridCol>
                <a:gridCol w="1749287">
                  <a:extLst>
                    <a:ext uri="{9D8B030D-6E8A-4147-A177-3AD203B41FA5}">
                      <a16:colId xmlns:a16="http://schemas.microsoft.com/office/drawing/2014/main" val="3360742389"/>
                    </a:ext>
                  </a:extLst>
                </a:gridCol>
                <a:gridCol w="4869474">
                  <a:extLst>
                    <a:ext uri="{9D8B030D-6E8A-4147-A177-3AD203B41FA5}">
                      <a16:colId xmlns:a16="http://schemas.microsoft.com/office/drawing/2014/main" val="2008595914"/>
                    </a:ext>
                  </a:extLst>
                </a:gridCol>
              </a:tblGrid>
              <a:tr h="428012">
                <a:tc>
                  <a:txBody>
                    <a:bodyPr/>
                    <a:lstStyle/>
                    <a:p>
                      <a:r>
                        <a:rPr lang="en-US" dirty="0"/>
                        <a:t>Subjective</a:t>
                      </a:r>
                    </a:p>
                  </a:txBody>
                  <a:tcPr/>
                </a:tc>
                <a:tc>
                  <a:txBody>
                    <a:bodyPr/>
                    <a:lstStyle/>
                    <a:p>
                      <a:r>
                        <a:rPr lang="en-US" dirty="0"/>
                        <a:t>Objective</a:t>
                      </a:r>
                    </a:p>
                  </a:txBody>
                  <a:tcPr/>
                </a:tc>
                <a:tc>
                  <a:txBody>
                    <a:bodyPr/>
                    <a:lstStyle/>
                    <a:p>
                      <a:r>
                        <a:rPr lang="en-US" dirty="0"/>
                        <a:t>Possessive</a:t>
                      </a:r>
                    </a:p>
                  </a:txBody>
                  <a:tcPr/>
                </a:tc>
                <a:tc>
                  <a:txBody>
                    <a:bodyPr/>
                    <a:lstStyle/>
                    <a:p>
                      <a:r>
                        <a:rPr lang="en-US" dirty="0"/>
                        <a:t>Reflexive</a:t>
                      </a:r>
                    </a:p>
                  </a:txBody>
                  <a:tcPr/>
                </a:tc>
                <a:tc>
                  <a:txBody>
                    <a:bodyPr/>
                    <a:lstStyle/>
                    <a:p>
                      <a:r>
                        <a:rPr lang="en-US" dirty="0"/>
                        <a:t>Examples</a:t>
                      </a:r>
                    </a:p>
                  </a:txBody>
                  <a:tcPr/>
                </a:tc>
                <a:extLst>
                  <a:ext uri="{0D108BD9-81ED-4DB2-BD59-A6C34878D82A}">
                    <a16:rowId xmlns:a16="http://schemas.microsoft.com/office/drawing/2014/main" val="1396288574"/>
                  </a:ext>
                </a:extLst>
              </a:tr>
              <a:tr h="1055371">
                <a:tc>
                  <a:txBody>
                    <a:bodyPr/>
                    <a:lstStyle/>
                    <a:p>
                      <a:r>
                        <a:rPr lang="en-US" sz="2000" dirty="0"/>
                        <a:t>She</a:t>
                      </a:r>
                    </a:p>
                  </a:txBody>
                  <a:tcPr/>
                </a:tc>
                <a:tc>
                  <a:txBody>
                    <a:bodyPr/>
                    <a:lstStyle/>
                    <a:p>
                      <a:r>
                        <a:rPr lang="en-US" sz="2000" dirty="0"/>
                        <a:t>Her</a:t>
                      </a:r>
                    </a:p>
                  </a:txBody>
                  <a:tcPr/>
                </a:tc>
                <a:tc>
                  <a:txBody>
                    <a:bodyPr/>
                    <a:lstStyle/>
                    <a:p>
                      <a:r>
                        <a:rPr lang="en-US" sz="2000" dirty="0"/>
                        <a:t>Hers</a:t>
                      </a:r>
                    </a:p>
                  </a:txBody>
                  <a:tcPr/>
                </a:tc>
                <a:tc>
                  <a:txBody>
                    <a:bodyPr/>
                    <a:lstStyle/>
                    <a:p>
                      <a:r>
                        <a:rPr lang="en-US" sz="2000" dirty="0"/>
                        <a:t>Herself</a:t>
                      </a:r>
                    </a:p>
                  </a:txBody>
                  <a:tcPr/>
                </a:tc>
                <a:tc>
                  <a:txBody>
                    <a:bodyPr/>
                    <a:lstStyle/>
                    <a:p>
                      <a:r>
                        <a:rPr lang="en-US" sz="2000" dirty="0"/>
                        <a:t>She is in the waiting room.</a:t>
                      </a:r>
                    </a:p>
                    <a:p>
                      <a:r>
                        <a:rPr lang="en-US" sz="2000" dirty="0"/>
                        <a:t>The doctor</a:t>
                      </a:r>
                      <a:r>
                        <a:rPr lang="en-US" sz="2000" baseline="0" dirty="0"/>
                        <a:t> is ready to see her.</a:t>
                      </a:r>
                    </a:p>
                    <a:p>
                      <a:r>
                        <a:rPr lang="en-US" sz="2000" baseline="0" dirty="0"/>
                        <a:t>The chart is hers.</a:t>
                      </a:r>
                    </a:p>
                  </a:txBody>
                  <a:tcPr/>
                </a:tc>
                <a:extLst>
                  <a:ext uri="{0D108BD9-81ED-4DB2-BD59-A6C34878D82A}">
                    <a16:rowId xmlns:a16="http://schemas.microsoft.com/office/drawing/2014/main" val="553998037"/>
                  </a:ext>
                </a:extLst>
              </a:tr>
              <a:tr h="1055371">
                <a:tc>
                  <a:txBody>
                    <a:bodyPr/>
                    <a:lstStyle/>
                    <a:p>
                      <a:r>
                        <a:rPr lang="en-US" sz="2000" dirty="0"/>
                        <a:t>He</a:t>
                      </a:r>
                    </a:p>
                  </a:txBody>
                  <a:tcPr/>
                </a:tc>
                <a:tc>
                  <a:txBody>
                    <a:bodyPr/>
                    <a:lstStyle/>
                    <a:p>
                      <a:r>
                        <a:rPr lang="en-US" sz="2000" dirty="0"/>
                        <a:t>Him</a:t>
                      </a:r>
                    </a:p>
                  </a:txBody>
                  <a:tcPr/>
                </a:tc>
                <a:tc>
                  <a:txBody>
                    <a:bodyPr/>
                    <a:lstStyle/>
                    <a:p>
                      <a:r>
                        <a:rPr lang="en-US" sz="2000" dirty="0"/>
                        <a:t>His</a:t>
                      </a:r>
                    </a:p>
                  </a:txBody>
                  <a:tcPr/>
                </a:tc>
                <a:tc>
                  <a:txBody>
                    <a:bodyPr/>
                    <a:lstStyle/>
                    <a:p>
                      <a:r>
                        <a:rPr lang="en-US" sz="2000" dirty="0"/>
                        <a:t>Himself</a:t>
                      </a:r>
                    </a:p>
                  </a:txBody>
                  <a:tcPr/>
                </a:tc>
                <a:tc>
                  <a:txBody>
                    <a:bodyPr/>
                    <a:lstStyle/>
                    <a:p>
                      <a:r>
                        <a:rPr lang="en-US" sz="2000" dirty="0"/>
                        <a:t>He is in the waiting room.</a:t>
                      </a:r>
                    </a:p>
                    <a:p>
                      <a:r>
                        <a:rPr lang="en-US" sz="2000" dirty="0"/>
                        <a:t>The doctor</a:t>
                      </a:r>
                      <a:r>
                        <a:rPr lang="en-US" sz="2000" baseline="0" dirty="0"/>
                        <a:t> is ready to see him.</a:t>
                      </a:r>
                    </a:p>
                    <a:p>
                      <a:r>
                        <a:rPr lang="en-US" sz="2000" baseline="0" dirty="0"/>
                        <a:t>The chart is his.</a:t>
                      </a:r>
                      <a:endParaRPr lang="en-US" sz="2000" dirty="0"/>
                    </a:p>
                  </a:txBody>
                  <a:tcPr/>
                </a:tc>
                <a:extLst>
                  <a:ext uri="{0D108BD9-81ED-4DB2-BD59-A6C34878D82A}">
                    <a16:rowId xmlns:a16="http://schemas.microsoft.com/office/drawing/2014/main" val="1438446615"/>
                  </a:ext>
                </a:extLst>
              </a:tr>
              <a:tr h="1055371">
                <a:tc>
                  <a:txBody>
                    <a:bodyPr/>
                    <a:lstStyle/>
                    <a:p>
                      <a:r>
                        <a:rPr lang="en-US" sz="2000" dirty="0"/>
                        <a:t>They</a:t>
                      </a:r>
                    </a:p>
                  </a:txBody>
                  <a:tcPr/>
                </a:tc>
                <a:tc>
                  <a:txBody>
                    <a:bodyPr/>
                    <a:lstStyle/>
                    <a:p>
                      <a:r>
                        <a:rPr lang="en-US" sz="2000" dirty="0"/>
                        <a:t>Them</a:t>
                      </a:r>
                    </a:p>
                  </a:txBody>
                  <a:tcPr/>
                </a:tc>
                <a:tc>
                  <a:txBody>
                    <a:bodyPr/>
                    <a:lstStyle/>
                    <a:p>
                      <a:r>
                        <a:rPr lang="en-US" sz="2000" dirty="0"/>
                        <a:t>Theirs</a:t>
                      </a:r>
                    </a:p>
                  </a:txBody>
                  <a:tcPr/>
                </a:tc>
                <a:tc>
                  <a:txBody>
                    <a:bodyPr/>
                    <a:lstStyle/>
                    <a:p>
                      <a:r>
                        <a:rPr lang="en-US" sz="2000" dirty="0" err="1"/>
                        <a:t>Themself</a:t>
                      </a:r>
                      <a:endParaRPr lang="en-US" sz="2000" dirty="0"/>
                    </a:p>
                  </a:txBody>
                  <a:tcPr/>
                </a:tc>
                <a:tc>
                  <a:txBody>
                    <a:bodyPr/>
                    <a:lstStyle/>
                    <a:p>
                      <a:r>
                        <a:rPr lang="en-US" sz="2000" dirty="0"/>
                        <a:t>They are in the waiting room.</a:t>
                      </a:r>
                    </a:p>
                    <a:p>
                      <a:r>
                        <a:rPr lang="en-US" sz="2000" dirty="0"/>
                        <a:t>The doctor</a:t>
                      </a:r>
                      <a:r>
                        <a:rPr lang="en-US" sz="2000" baseline="0" dirty="0"/>
                        <a:t> is ready to see them.</a:t>
                      </a:r>
                    </a:p>
                    <a:p>
                      <a:r>
                        <a:rPr lang="en-US" sz="2000" baseline="0" dirty="0"/>
                        <a:t>The chart is theirs.</a:t>
                      </a:r>
                      <a:endParaRPr lang="en-US" sz="2000" dirty="0"/>
                    </a:p>
                  </a:txBody>
                  <a:tcPr/>
                </a:tc>
                <a:extLst>
                  <a:ext uri="{0D108BD9-81ED-4DB2-BD59-A6C34878D82A}">
                    <a16:rowId xmlns:a16="http://schemas.microsoft.com/office/drawing/2014/main" val="3188847153"/>
                  </a:ext>
                </a:extLst>
              </a:tr>
              <a:tr h="1055371">
                <a:tc>
                  <a:txBody>
                    <a:bodyPr/>
                    <a:lstStyle/>
                    <a:p>
                      <a:r>
                        <a:rPr lang="en-US" sz="2000" dirty="0" err="1"/>
                        <a:t>Ze</a:t>
                      </a:r>
                      <a:endParaRPr lang="en-US" sz="2000" dirty="0"/>
                    </a:p>
                  </a:txBody>
                  <a:tcPr/>
                </a:tc>
                <a:tc>
                  <a:txBody>
                    <a:bodyPr/>
                    <a:lstStyle/>
                    <a:p>
                      <a:r>
                        <a:rPr lang="en-US" sz="2000" dirty="0" err="1"/>
                        <a:t>Hir</a:t>
                      </a:r>
                      <a:r>
                        <a:rPr lang="en-US" sz="2000" dirty="0"/>
                        <a:t>/</a:t>
                      </a:r>
                      <a:r>
                        <a:rPr lang="en-US" sz="2000" dirty="0" err="1"/>
                        <a:t>Zir</a:t>
                      </a:r>
                      <a:endParaRPr lang="en-US" sz="2000" dirty="0"/>
                    </a:p>
                  </a:txBody>
                  <a:tcPr/>
                </a:tc>
                <a:tc>
                  <a:txBody>
                    <a:bodyPr/>
                    <a:lstStyle/>
                    <a:p>
                      <a:r>
                        <a:rPr lang="en-US" sz="2000" dirty="0" err="1"/>
                        <a:t>Hirs</a:t>
                      </a:r>
                      <a:r>
                        <a:rPr lang="en-US" sz="2000" dirty="0"/>
                        <a:t>/</a:t>
                      </a:r>
                      <a:r>
                        <a:rPr lang="en-US" sz="2000" dirty="0" err="1"/>
                        <a:t>Zirs</a:t>
                      </a:r>
                      <a:endParaRPr lang="en-US" sz="2000" dirty="0"/>
                    </a:p>
                  </a:txBody>
                  <a:tcPr/>
                </a:tc>
                <a:tc>
                  <a:txBody>
                    <a:bodyPr/>
                    <a:lstStyle/>
                    <a:p>
                      <a:r>
                        <a:rPr lang="en-US" sz="2000" dirty="0" err="1"/>
                        <a:t>Hirself</a:t>
                      </a:r>
                      <a:r>
                        <a:rPr lang="en-US" sz="2000" dirty="0"/>
                        <a:t>/</a:t>
                      </a:r>
                      <a:r>
                        <a:rPr lang="en-US" sz="2000" dirty="0" err="1"/>
                        <a:t>Zirself</a:t>
                      </a:r>
                      <a:endParaRPr lang="en-US" sz="2000" dirty="0"/>
                    </a:p>
                  </a:txBody>
                  <a:tcPr/>
                </a:tc>
                <a:tc>
                  <a:txBody>
                    <a:bodyPr/>
                    <a:lstStyle/>
                    <a:p>
                      <a:r>
                        <a:rPr lang="en-US" sz="2000" dirty="0" err="1"/>
                        <a:t>Ze</a:t>
                      </a:r>
                      <a:r>
                        <a:rPr lang="en-US" sz="2000" baseline="0" dirty="0"/>
                        <a:t> </a:t>
                      </a:r>
                      <a:r>
                        <a:rPr lang="en-US" sz="2000" dirty="0"/>
                        <a:t>is in the waiting room.</a:t>
                      </a:r>
                    </a:p>
                    <a:p>
                      <a:r>
                        <a:rPr lang="en-US" sz="2000" dirty="0"/>
                        <a:t>The doctor</a:t>
                      </a:r>
                      <a:r>
                        <a:rPr lang="en-US" sz="2000" baseline="0" dirty="0"/>
                        <a:t> is ready to see </a:t>
                      </a:r>
                      <a:r>
                        <a:rPr lang="en-US" sz="2000" baseline="0" dirty="0" err="1"/>
                        <a:t>zir</a:t>
                      </a:r>
                      <a:r>
                        <a:rPr lang="en-US" sz="2000" baseline="0" dirty="0"/>
                        <a:t>.</a:t>
                      </a:r>
                    </a:p>
                    <a:p>
                      <a:r>
                        <a:rPr lang="en-US" sz="2000" baseline="0" dirty="0"/>
                        <a:t>The chart is </a:t>
                      </a:r>
                      <a:r>
                        <a:rPr lang="en-US" sz="2000" baseline="0" dirty="0" err="1"/>
                        <a:t>zirs</a:t>
                      </a:r>
                      <a:r>
                        <a:rPr lang="en-US" sz="2000" baseline="0" dirty="0"/>
                        <a:t>.</a:t>
                      </a:r>
                      <a:endParaRPr lang="en-US" sz="2000" dirty="0"/>
                    </a:p>
                  </a:txBody>
                  <a:tcPr/>
                </a:tc>
                <a:extLst>
                  <a:ext uri="{0D108BD9-81ED-4DB2-BD59-A6C34878D82A}">
                    <a16:rowId xmlns:a16="http://schemas.microsoft.com/office/drawing/2014/main" val="3943475782"/>
                  </a:ext>
                </a:extLst>
              </a:tr>
            </a:tbl>
          </a:graphicData>
        </a:graphic>
      </p:graphicFrame>
      <p:sp>
        <p:nvSpPr>
          <p:cNvPr id="8"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Trans Student Educational Resources (2015)</a:t>
            </a:r>
          </a:p>
        </p:txBody>
      </p:sp>
      <p:pic>
        <p:nvPicPr>
          <p:cNvPr id="7" name="Picture 6"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84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a:xfrm>
            <a:off x="457200" y="70678"/>
            <a:ext cx="11099800" cy="837374"/>
          </a:xfrm>
        </p:spPr>
        <p:txBody>
          <a:bodyPr/>
          <a:lstStyle/>
          <a:p>
            <a:r>
              <a:rPr lang="en-US" sz="3200" dirty="0"/>
              <a:t>Personal Pronouns</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200" y="735774"/>
            <a:ext cx="5384800" cy="4923633"/>
          </a:xfrm>
        </p:spPr>
        <p:txBody>
          <a:bodyPr/>
          <a:lstStyle/>
          <a:p>
            <a:pPr marL="0" indent="0">
              <a:buNone/>
            </a:pPr>
            <a:r>
              <a:rPr lang="en-CA" sz="2400" b="1" dirty="0">
                <a:solidFill>
                  <a:schemeClr val="accent4">
                    <a:lumMod val="75000"/>
                  </a:schemeClr>
                </a:solidFill>
                <a:latin typeface="Arial" panose="020B0604020202020204" pitchFamily="34" charset="0"/>
                <a:cs typeface="Arial" panose="020B0604020202020204" pitchFamily="34" charset="0"/>
              </a:rPr>
              <a:t>ASK</a:t>
            </a:r>
          </a:p>
          <a:p>
            <a:pPr marL="0" indent="0">
              <a:buNone/>
            </a:pPr>
            <a:r>
              <a:rPr lang="en-CA" sz="2400" dirty="0">
                <a:latin typeface="Arial" panose="020B0604020202020204" pitchFamily="34" charset="0"/>
                <a:cs typeface="Arial" panose="020B0604020202020204" pitchFamily="34" charset="0"/>
              </a:rPr>
              <a:t>You cannot tell someone’s name or pronouns just by looking at them</a:t>
            </a:r>
          </a:p>
          <a:p>
            <a:pPr marL="0" indent="0">
              <a:buNone/>
            </a:pPr>
            <a:r>
              <a:rPr lang="en-CA" sz="2400" b="1" dirty="0">
                <a:solidFill>
                  <a:schemeClr val="accent4">
                    <a:lumMod val="75000"/>
                  </a:schemeClr>
                </a:solidFill>
                <a:latin typeface="Arial" panose="020B0604020202020204" pitchFamily="34" charset="0"/>
                <a:cs typeface="Arial" panose="020B0604020202020204" pitchFamily="34" charset="0"/>
              </a:rPr>
              <a:t>RESPECT</a:t>
            </a:r>
          </a:p>
          <a:p>
            <a:pPr marL="0" indent="0">
              <a:buNone/>
            </a:pPr>
            <a:r>
              <a:rPr lang="en-CA" sz="2400" dirty="0">
                <a:latin typeface="Arial" panose="020B0604020202020204" pitchFamily="34" charset="0"/>
                <a:cs typeface="Arial" panose="020B0604020202020204" pitchFamily="34" charset="0"/>
              </a:rPr>
              <a:t>If someone takes the time to let you know their name and pronouns, use and respect it. It is not up to you to decide someone else’s identity</a:t>
            </a:r>
          </a:p>
          <a:p>
            <a:pPr marL="0" indent="0">
              <a:buNone/>
            </a:pPr>
            <a:r>
              <a:rPr lang="en-CA" sz="2400" b="1" dirty="0">
                <a:solidFill>
                  <a:schemeClr val="accent4">
                    <a:lumMod val="75000"/>
                  </a:schemeClr>
                </a:solidFill>
                <a:latin typeface="Arial" panose="020B0604020202020204" pitchFamily="34" charset="0"/>
                <a:cs typeface="Arial" panose="020B0604020202020204" pitchFamily="34" charset="0"/>
              </a:rPr>
              <a:t>PRACTICE</a:t>
            </a:r>
          </a:p>
          <a:p>
            <a:pPr marL="0" indent="0">
              <a:buNone/>
            </a:pPr>
            <a:r>
              <a:rPr lang="en-CA" sz="2400" dirty="0">
                <a:latin typeface="Arial" panose="020B0604020202020204" pitchFamily="34" charset="0"/>
                <a:cs typeface="Arial" panose="020B0604020202020204" pitchFamily="34" charset="0"/>
              </a:rPr>
              <a:t>If you have difficulty using someone’s pronoun and name, practice. Ask co-workers, peers, friends to point out when you’ve made a mistake</a:t>
            </a:r>
          </a:p>
        </p:txBody>
      </p:sp>
      <p:sp>
        <p:nvSpPr>
          <p:cNvPr id="6" name="Content Placeholder 5">
            <a:extLst>
              <a:ext uri="{FF2B5EF4-FFF2-40B4-BE49-F238E27FC236}">
                <a16:creationId xmlns:a16="http://schemas.microsoft.com/office/drawing/2014/main" id="{A57EF230-1D34-FB4E-940F-8A74A4CB1005}"/>
              </a:ext>
            </a:extLst>
          </p:cNvPr>
          <p:cNvSpPr>
            <a:spLocks noGrp="1"/>
          </p:cNvSpPr>
          <p:nvPr>
            <p:ph idx="13"/>
          </p:nvPr>
        </p:nvSpPr>
        <p:spPr>
          <a:xfrm>
            <a:off x="6172200" y="643003"/>
            <a:ext cx="5384800" cy="4923633"/>
          </a:xfrm>
        </p:spPr>
        <p:txBody>
          <a:bodyPr/>
          <a:lstStyle/>
          <a:p>
            <a:pPr marL="0" indent="0">
              <a:buNone/>
            </a:pPr>
            <a:r>
              <a:rPr lang="en-CA" sz="2400" b="1" u="sng" dirty="0">
                <a:solidFill>
                  <a:schemeClr val="accent2">
                    <a:lumMod val="75000"/>
                  </a:schemeClr>
                </a:solidFill>
                <a:latin typeface="Arial" panose="020B0604020202020204" pitchFamily="34" charset="0"/>
                <a:cs typeface="Arial" panose="020B0604020202020204" pitchFamily="34" charset="0"/>
              </a:rPr>
              <a:t>Respectfully ask someone for their </a:t>
            </a:r>
            <a:r>
              <a:rPr lang="en-CA" sz="2400" b="1" u="sng" dirty="0" err="1">
                <a:solidFill>
                  <a:schemeClr val="accent2">
                    <a:lumMod val="75000"/>
                  </a:schemeClr>
                </a:solidFill>
                <a:latin typeface="Arial" panose="020B0604020202020204" pitchFamily="34" charset="0"/>
                <a:cs typeface="Arial" panose="020B0604020202020204" pitchFamily="34" charset="0"/>
              </a:rPr>
              <a:t>prononuns</a:t>
            </a:r>
            <a:r>
              <a:rPr lang="en-CA" sz="2400" b="1" u="sng" dirty="0">
                <a:solidFill>
                  <a:schemeClr val="accent2">
                    <a:lumMod val="75000"/>
                  </a:schemeClr>
                </a:solidFill>
                <a:latin typeface="Arial" panose="020B0604020202020204" pitchFamily="34" charset="0"/>
                <a:cs typeface="Arial" panose="020B0604020202020204" pitchFamily="34" charset="0"/>
              </a:rPr>
              <a:t>:</a:t>
            </a:r>
          </a:p>
          <a:p>
            <a:pPr marL="0" indent="0">
              <a:buNone/>
            </a:pPr>
            <a:r>
              <a:rPr lang="en-CA"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Sorry, I forgot to ask. I use they/them/theirs pronouns, how about you?”</a:t>
            </a:r>
          </a:p>
          <a:p>
            <a:pPr marL="0" indent="0">
              <a:buNone/>
            </a:pPr>
            <a:r>
              <a:rPr lang="en-US" sz="2400" b="1" dirty="0">
                <a:latin typeface="Arial" panose="020B0604020202020204" pitchFamily="34" charset="0"/>
                <a:cs typeface="Arial" panose="020B0604020202020204" pitchFamily="34" charset="0"/>
              </a:rPr>
              <a:t>“</a:t>
            </a:r>
            <a:r>
              <a:rPr lang="en-US" sz="2400" b="1" dirty="0"/>
              <a:t>I wanted to check in before I assumed—what are your pronouns?”</a:t>
            </a:r>
          </a:p>
          <a:p>
            <a:pPr marL="0" indent="0">
              <a:buNone/>
            </a:pPr>
            <a:r>
              <a:rPr lang="en-CA" sz="2400" b="1" u="sng" dirty="0">
                <a:solidFill>
                  <a:schemeClr val="accent2">
                    <a:lumMod val="75000"/>
                  </a:schemeClr>
                </a:solidFill>
                <a:latin typeface="Arial" panose="020B0604020202020204" pitchFamily="34" charset="0"/>
                <a:cs typeface="Arial" panose="020B0604020202020204" pitchFamily="34" charset="0"/>
              </a:rPr>
              <a:t>Practice gender neutral language:</a:t>
            </a:r>
          </a:p>
          <a:p>
            <a:r>
              <a:rPr lang="en-CA" sz="2400" b="1" dirty="0">
                <a:latin typeface="Arial" panose="020B0604020202020204" pitchFamily="34" charset="0"/>
                <a:cs typeface="Arial" panose="020B0604020202020204" pitchFamily="34" charset="0"/>
              </a:rPr>
              <a:t>Freshman &gt; first year student</a:t>
            </a:r>
          </a:p>
          <a:p>
            <a:r>
              <a:rPr lang="en-CA" sz="2400" b="1" dirty="0">
                <a:latin typeface="Arial" panose="020B0604020202020204" pitchFamily="34" charset="0"/>
                <a:cs typeface="Arial" panose="020B0604020202020204" pitchFamily="34" charset="0"/>
              </a:rPr>
              <a:t>Boyfriend/girlfriend &gt; romantic/sexual partner</a:t>
            </a:r>
          </a:p>
          <a:p>
            <a:r>
              <a:rPr lang="en-CA" sz="2400" b="1" dirty="0">
                <a:latin typeface="Arial" panose="020B0604020202020204" pitchFamily="34" charset="0"/>
                <a:cs typeface="Arial" panose="020B0604020202020204" pitchFamily="34" charset="0"/>
              </a:rPr>
              <a:t>Breastfeeding &gt; </a:t>
            </a:r>
            <a:r>
              <a:rPr lang="en-CA" sz="2400" b="1" dirty="0" err="1">
                <a:latin typeface="Arial" panose="020B0604020202020204" pitchFamily="34" charset="0"/>
                <a:cs typeface="Arial" panose="020B0604020202020204" pitchFamily="34" charset="0"/>
              </a:rPr>
              <a:t>chestfeeding</a:t>
            </a:r>
            <a:endParaRPr lang="en-CA" sz="2400" b="1" dirty="0">
              <a:latin typeface="Arial" panose="020B0604020202020204" pitchFamily="34" charset="0"/>
              <a:cs typeface="Arial" panose="020B0604020202020204" pitchFamily="34" charset="0"/>
            </a:endParaRPr>
          </a:p>
          <a:p>
            <a:endParaRPr lang="en-CA" sz="2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16</a:t>
            </a:fld>
            <a:endParaRPr lang="en-US"/>
          </a:p>
        </p:txBody>
      </p:sp>
      <p:sp>
        <p:nvSpPr>
          <p:cNvPr id="8"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Trans Student Educational Resources (2015)</a:t>
            </a:r>
          </a:p>
          <a:p>
            <a:pPr algn="r"/>
            <a:r>
              <a:rPr lang="en-US" dirty="0"/>
              <a:t>National LGBT Health Education Center (2017)</a:t>
            </a:r>
          </a:p>
        </p:txBody>
      </p:sp>
      <p:pic>
        <p:nvPicPr>
          <p:cNvPr id="10" name="Picture 9"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95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LGBTQ+ Across Generations</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17</a:t>
            </a:fld>
            <a:endParaRPr lang="en-US"/>
          </a:p>
        </p:txBody>
      </p:sp>
      <p:sp>
        <p:nvSpPr>
          <p:cNvPr id="8"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HRC, Understanding the Size of the LGBTQ+ Community (2021)</a:t>
            </a:r>
          </a:p>
          <a:p>
            <a:pPr algn="r"/>
            <a:r>
              <a:rPr lang="en-US" dirty="0"/>
              <a:t>GLAAD, Accelerating Acceptance (2017)</a:t>
            </a:r>
          </a:p>
        </p:txBody>
      </p:sp>
      <p:graphicFrame>
        <p:nvGraphicFramePr>
          <p:cNvPr id="11" name="Table 10"/>
          <p:cNvGraphicFramePr>
            <a:graphicFrameLocks noGrp="1"/>
          </p:cNvGraphicFramePr>
          <p:nvPr>
            <p:extLst>
              <p:ext uri="{D42A27DB-BD31-4B8C-83A1-F6EECF244321}">
                <p14:modId xmlns:p14="http://schemas.microsoft.com/office/powerpoint/2010/main" val="3872954786"/>
              </p:ext>
            </p:extLst>
          </p:nvPr>
        </p:nvGraphicFramePr>
        <p:xfrm>
          <a:off x="604157" y="1937328"/>
          <a:ext cx="10952846" cy="4171953"/>
        </p:xfrm>
        <a:graphic>
          <a:graphicData uri="http://schemas.openxmlformats.org/drawingml/2006/table">
            <a:tbl>
              <a:tblPr firstRow="1" bandRow="1">
                <a:tableStyleId>{F5AB1C69-6EDB-4FF4-983F-18BD219EF322}</a:tableStyleId>
              </a:tblPr>
              <a:tblGrid>
                <a:gridCol w="3477986">
                  <a:extLst>
                    <a:ext uri="{9D8B030D-6E8A-4147-A177-3AD203B41FA5}">
                      <a16:colId xmlns:a16="http://schemas.microsoft.com/office/drawing/2014/main" val="2505664596"/>
                    </a:ext>
                  </a:extLst>
                </a:gridCol>
                <a:gridCol w="1868715">
                  <a:extLst>
                    <a:ext uri="{9D8B030D-6E8A-4147-A177-3AD203B41FA5}">
                      <a16:colId xmlns:a16="http://schemas.microsoft.com/office/drawing/2014/main" val="2132895515"/>
                    </a:ext>
                  </a:extLst>
                </a:gridCol>
                <a:gridCol w="1868715">
                  <a:extLst>
                    <a:ext uri="{9D8B030D-6E8A-4147-A177-3AD203B41FA5}">
                      <a16:colId xmlns:a16="http://schemas.microsoft.com/office/drawing/2014/main" val="4057988126"/>
                    </a:ext>
                  </a:extLst>
                </a:gridCol>
                <a:gridCol w="1868715">
                  <a:extLst>
                    <a:ext uri="{9D8B030D-6E8A-4147-A177-3AD203B41FA5}">
                      <a16:colId xmlns:a16="http://schemas.microsoft.com/office/drawing/2014/main" val="846053925"/>
                    </a:ext>
                  </a:extLst>
                </a:gridCol>
                <a:gridCol w="1868715">
                  <a:extLst>
                    <a:ext uri="{9D8B030D-6E8A-4147-A177-3AD203B41FA5}">
                      <a16:colId xmlns:a16="http://schemas.microsoft.com/office/drawing/2014/main" val="2201314119"/>
                    </a:ext>
                  </a:extLst>
                </a:gridCol>
              </a:tblGrid>
              <a:tr h="428012">
                <a:tc>
                  <a:txBody>
                    <a:bodyPr/>
                    <a:lstStyle/>
                    <a:p>
                      <a:endParaRPr lang="en-US" dirty="0"/>
                    </a:p>
                  </a:txBody>
                  <a:tcPr/>
                </a:tc>
                <a:tc>
                  <a:txBody>
                    <a:bodyPr/>
                    <a:lstStyle/>
                    <a:p>
                      <a:pPr algn="ctr"/>
                      <a:r>
                        <a:rPr lang="en-US" sz="2000" dirty="0"/>
                        <a:t>Millennials</a:t>
                      </a:r>
                    </a:p>
                    <a:p>
                      <a:pPr algn="ctr"/>
                      <a:r>
                        <a:rPr lang="en-US" sz="2000" dirty="0"/>
                        <a:t>(Ages 24-40)</a:t>
                      </a:r>
                    </a:p>
                  </a:txBody>
                  <a:tcPr anchor="ctr"/>
                </a:tc>
                <a:tc>
                  <a:txBody>
                    <a:bodyPr/>
                    <a:lstStyle/>
                    <a:p>
                      <a:pPr algn="ctr"/>
                      <a:r>
                        <a:rPr lang="en-US" sz="2000" dirty="0"/>
                        <a:t>Gen X</a:t>
                      </a:r>
                    </a:p>
                    <a:p>
                      <a:pPr algn="ctr"/>
                      <a:r>
                        <a:rPr lang="en-US" sz="2000" dirty="0"/>
                        <a:t>(Ages 41-57)</a:t>
                      </a:r>
                    </a:p>
                  </a:txBody>
                  <a:tcPr anchor="ctr"/>
                </a:tc>
                <a:tc>
                  <a:txBody>
                    <a:bodyPr/>
                    <a:lstStyle/>
                    <a:p>
                      <a:pPr algn="ctr"/>
                      <a:r>
                        <a:rPr lang="en-US" sz="2000" dirty="0"/>
                        <a:t>Baby</a:t>
                      </a:r>
                      <a:r>
                        <a:rPr lang="en-US" sz="2000" baseline="0" dirty="0"/>
                        <a:t> Boomers</a:t>
                      </a:r>
                    </a:p>
                    <a:p>
                      <a:pPr algn="ctr"/>
                      <a:r>
                        <a:rPr lang="en-US" sz="2000" baseline="0" dirty="0"/>
                        <a:t>(Ages 58-77)</a:t>
                      </a:r>
                    </a:p>
                  </a:txBody>
                  <a:tcPr anchor="ctr"/>
                </a:tc>
                <a:tc>
                  <a:txBody>
                    <a:bodyPr/>
                    <a:lstStyle/>
                    <a:p>
                      <a:pPr algn="ctr"/>
                      <a:r>
                        <a:rPr lang="en-US" sz="2000" dirty="0"/>
                        <a:t>(78+)</a:t>
                      </a:r>
                    </a:p>
                  </a:txBody>
                  <a:tcPr anchor="ctr"/>
                </a:tc>
                <a:extLst>
                  <a:ext uri="{0D108BD9-81ED-4DB2-BD59-A6C34878D82A}">
                    <a16:rowId xmlns:a16="http://schemas.microsoft.com/office/drawing/2014/main" val="1535258277"/>
                  </a:ext>
                </a:extLst>
              </a:tr>
              <a:tr h="1055371">
                <a:tc>
                  <a:txBody>
                    <a:bodyPr/>
                    <a:lstStyle/>
                    <a:p>
                      <a:r>
                        <a:rPr lang="en-US" sz="2000" b="1" dirty="0"/>
                        <a:t>Identified as LGBTQ+</a:t>
                      </a:r>
                    </a:p>
                  </a:txBody>
                  <a:tcPr anchor="ctr"/>
                </a:tc>
                <a:tc>
                  <a:txBody>
                    <a:bodyPr/>
                    <a:lstStyle/>
                    <a:p>
                      <a:pPr algn="ctr"/>
                      <a:r>
                        <a:rPr lang="en-US" sz="2000" dirty="0"/>
                        <a:t>20%</a:t>
                      </a:r>
                    </a:p>
                  </a:txBody>
                  <a:tcPr anchor="ctr"/>
                </a:tc>
                <a:tc>
                  <a:txBody>
                    <a:bodyPr/>
                    <a:lstStyle/>
                    <a:p>
                      <a:pPr algn="ctr"/>
                      <a:r>
                        <a:rPr lang="en-US" sz="2000" dirty="0"/>
                        <a:t>12%</a:t>
                      </a:r>
                    </a:p>
                  </a:txBody>
                  <a:tcPr anchor="ctr"/>
                </a:tc>
                <a:tc>
                  <a:txBody>
                    <a:bodyPr/>
                    <a:lstStyle/>
                    <a:p>
                      <a:pPr algn="ctr"/>
                      <a:r>
                        <a:rPr lang="en-US" sz="2000" dirty="0"/>
                        <a:t>7%</a:t>
                      </a:r>
                    </a:p>
                  </a:txBody>
                  <a:tcPr anchor="ctr"/>
                </a:tc>
                <a:tc>
                  <a:txBody>
                    <a:bodyPr/>
                    <a:lstStyle/>
                    <a:p>
                      <a:pPr algn="ctr"/>
                      <a:r>
                        <a:rPr lang="en-US" sz="2000" dirty="0"/>
                        <a:t>5%</a:t>
                      </a:r>
                    </a:p>
                  </a:txBody>
                  <a:tcPr anchor="ctr"/>
                </a:tc>
                <a:extLst>
                  <a:ext uri="{0D108BD9-81ED-4DB2-BD59-A6C34878D82A}">
                    <a16:rowId xmlns:a16="http://schemas.microsoft.com/office/drawing/2014/main" val="19692515"/>
                  </a:ext>
                </a:extLst>
              </a:tr>
              <a:tr h="1055371">
                <a:tc>
                  <a:txBody>
                    <a:bodyPr/>
                    <a:lstStyle/>
                    <a:p>
                      <a:r>
                        <a:rPr lang="en-US" sz="2000" b="1" dirty="0"/>
                        <a:t>Identified as Transgender Non-Binary (T/NB)</a:t>
                      </a:r>
                    </a:p>
                  </a:txBody>
                  <a:tcPr anchor="ctr"/>
                </a:tc>
                <a:tc>
                  <a:txBody>
                    <a:bodyPr/>
                    <a:lstStyle/>
                    <a:p>
                      <a:pPr algn="ctr"/>
                      <a:r>
                        <a:rPr lang="en-US" sz="2000" dirty="0"/>
                        <a:t>12%</a:t>
                      </a:r>
                    </a:p>
                  </a:txBody>
                  <a:tcPr anchor="ctr"/>
                </a:tc>
                <a:tc>
                  <a:txBody>
                    <a:bodyPr/>
                    <a:lstStyle/>
                    <a:p>
                      <a:pPr algn="ctr"/>
                      <a:r>
                        <a:rPr lang="en-US" sz="2000" dirty="0"/>
                        <a:t>6%</a:t>
                      </a:r>
                    </a:p>
                  </a:txBody>
                  <a:tcPr anchor="ctr"/>
                </a:tc>
                <a:tc>
                  <a:txBody>
                    <a:bodyPr/>
                    <a:lstStyle/>
                    <a:p>
                      <a:pPr algn="ctr"/>
                      <a:r>
                        <a:rPr lang="en-US" sz="2000" dirty="0"/>
                        <a:t>3%</a:t>
                      </a:r>
                    </a:p>
                  </a:txBody>
                  <a:tcPr anchor="ctr"/>
                </a:tc>
                <a:tc>
                  <a:txBody>
                    <a:bodyPr/>
                    <a:lstStyle/>
                    <a:p>
                      <a:pPr algn="ctr"/>
                      <a:r>
                        <a:rPr lang="en-US" sz="2000" dirty="0"/>
                        <a:t>3%</a:t>
                      </a:r>
                    </a:p>
                  </a:txBody>
                  <a:tcPr anchor="ctr"/>
                </a:tc>
                <a:extLst>
                  <a:ext uri="{0D108BD9-81ED-4DB2-BD59-A6C34878D82A}">
                    <a16:rowId xmlns:a16="http://schemas.microsoft.com/office/drawing/2014/main" val="3312920619"/>
                  </a:ext>
                </a:extLst>
              </a:tr>
              <a:tr h="1055371">
                <a:tc>
                  <a:txBody>
                    <a:bodyPr/>
                    <a:lstStyle/>
                    <a:p>
                      <a:r>
                        <a:rPr lang="en-US" sz="2000" b="1" dirty="0"/>
                        <a:t>Considered</a:t>
                      </a:r>
                      <a:r>
                        <a:rPr lang="en-US" sz="2000" b="1" baseline="0" dirty="0"/>
                        <a:t> themselves allies of the LGBTQ community</a:t>
                      </a:r>
                      <a:endParaRPr lang="en-US" sz="2000" b="1" dirty="0"/>
                    </a:p>
                  </a:txBody>
                  <a:tcPr anchor="ctr"/>
                </a:tc>
                <a:tc>
                  <a:txBody>
                    <a:bodyPr/>
                    <a:lstStyle/>
                    <a:p>
                      <a:pPr algn="ctr"/>
                      <a:r>
                        <a:rPr lang="en-US" sz="2000" dirty="0"/>
                        <a:t>63%</a:t>
                      </a:r>
                    </a:p>
                  </a:txBody>
                  <a:tcPr anchor="ctr"/>
                </a:tc>
                <a:tc>
                  <a:txBody>
                    <a:bodyPr/>
                    <a:lstStyle/>
                    <a:p>
                      <a:pPr algn="ctr"/>
                      <a:r>
                        <a:rPr lang="en-US" sz="2000" dirty="0"/>
                        <a:t>53%</a:t>
                      </a:r>
                    </a:p>
                  </a:txBody>
                  <a:tcPr anchor="ctr"/>
                </a:tc>
                <a:tc>
                  <a:txBody>
                    <a:bodyPr/>
                    <a:lstStyle/>
                    <a:p>
                      <a:pPr algn="ctr"/>
                      <a:r>
                        <a:rPr lang="en-US" sz="2000" dirty="0"/>
                        <a:t>51%</a:t>
                      </a:r>
                    </a:p>
                  </a:txBody>
                  <a:tcPr anchor="ctr"/>
                </a:tc>
                <a:tc>
                  <a:txBody>
                    <a:bodyPr/>
                    <a:lstStyle/>
                    <a:p>
                      <a:pPr algn="ctr"/>
                      <a:r>
                        <a:rPr lang="en-US" sz="2000" dirty="0"/>
                        <a:t>39%</a:t>
                      </a:r>
                    </a:p>
                  </a:txBody>
                  <a:tcPr anchor="ctr"/>
                </a:tc>
                <a:extLst>
                  <a:ext uri="{0D108BD9-81ED-4DB2-BD59-A6C34878D82A}">
                    <a16:rowId xmlns:a16="http://schemas.microsoft.com/office/drawing/2014/main" val="1079665428"/>
                  </a:ext>
                </a:extLst>
              </a:tr>
            </a:tbl>
          </a:graphicData>
        </a:graphic>
      </p:graphicFrame>
      <p:sp>
        <p:nvSpPr>
          <p:cNvPr id="7"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199" y="1252605"/>
            <a:ext cx="11099801" cy="479614"/>
          </a:xfrm>
        </p:spPr>
        <p:txBody>
          <a:bodyPr/>
          <a:lstStyle/>
          <a:p>
            <a:pPr marL="261400" lvl="1" indent="0" algn="ctr">
              <a:buNone/>
            </a:pPr>
            <a:r>
              <a:rPr lang="en-CA" sz="2400" dirty="0">
                <a:latin typeface="Arial" panose="020B0604020202020204" pitchFamily="34" charset="0"/>
                <a:cs typeface="Arial" panose="020B0604020202020204" pitchFamily="34" charset="0"/>
              </a:rPr>
              <a:t>~20 million adults in the US identifies as LGBT</a:t>
            </a:r>
          </a:p>
          <a:p>
            <a:pPr lvl="2"/>
            <a:endParaRPr lang="en-CA" sz="200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pic>
        <p:nvPicPr>
          <p:cNvPr id="10" name="Picture 9"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95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230"/>
            <a:ext cx="11394140" cy="512072"/>
          </a:xfrm>
        </p:spPr>
        <p:txBody>
          <a:bodyPr/>
          <a:lstStyle/>
          <a:p>
            <a:r>
              <a:rPr lang="en-US" sz="3200" dirty="0"/>
              <a:t>Celebrate 2SLGBTQIA+ Pride</a:t>
            </a:r>
            <a:r>
              <a:rPr lang="en-US" dirty="0"/>
              <a:t>!</a:t>
            </a:r>
          </a:p>
        </p:txBody>
      </p:sp>
      <p:sp>
        <p:nvSpPr>
          <p:cNvPr id="4" name="Slide Number Placeholder 3"/>
          <p:cNvSpPr>
            <a:spLocks noGrp="1"/>
          </p:cNvSpPr>
          <p:nvPr>
            <p:ph type="sldNum" sz="quarter" idx="12"/>
          </p:nvPr>
        </p:nvSpPr>
        <p:spPr/>
        <p:txBody>
          <a:bodyPr/>
          <a:lstStyle/>
          <a:p>
            <a:fld id="{DB7DDC46-2E90-8640-BEFE-F54DCCD857ED}" type="slidenum">
              <a:rPr lang="en-US" smtClean="0"/>
              <a:t>18</a:t>
            </a:fld>
            <a:endParaRPr lang="en-US" dirty="0"/>
          </a:p>
        </p:txBody>
      </p:sp>
      <p:grpSp>
        <p:nvGrpSpPr>
          <p:cNvPr id="10" name="Group 9"/>
          <p:cNvGrpSpPr/>
          <p:nvPr/>
        </p:nvGrpSpPr>
        <p:grpSpPr>
          <a:xfrm>
            <a:off x="7442281" y="1950083"/>
            <a:ext cx="4405167" cy="3541926"/>
            <a:chOff x="7446174" y="1838151"/>
            <a:chExt cx="4405167" cy="3541926"/>
          </a:xfrm>
        </p:grpSpPr>
        <p:pic>
          <p:nvPicPr>
            <p:cNvPr id="7" name="Picture 6" descr="Marsha P. Johnson and Sylvia Rivera, ca. 1989-1990. The Rudy Grillo Collection, Rudy Grillo / LGBT Community Center Archive."/>
            <p:cNvPicPr>
              <a:picLocks noChangeAspect="1"/>
            </p:cNvPicPr>
            <p:nvPr/>
          </p:nvPicPr>
          <p:blipFill rotWithShape="1">
            <a:blip r:embed="rId3"/>
            <a:srcRect r="14996" b="52904"/>
            <a:stretch/>
          </p:blipFill>
          <p:spPr>
            <a:xfrm>
              <a:off x="7446174" y="1838151"/>
              <a:ext cx="4405166" cy="3203372"/>
            </a:xfrm>
            <a:prstGeom prst="rect">
              <a:avLst/>
            </a:prstGeom>
          </p:spPr>
        </p:pic>
        <p:sp>
          <p:nvSpPr>
            <p:cNvPr id="9" name="TextBox 8"/>
            <p:cNvSpPr txBox="1"/>
            <p:nvPr/>
          </p:nvSpPr>
          <p:spPr>
            <a:xfrm>
              <a:off x="7446175" y="5041523"/>
              <a:ext cx="4405166" cy="338554"/>
            </a:xfrm>
            <a:prstGeom prst="rect">
              <a:avLst/>
            </a:prstGeom>
            <a:noFill/>
          </p:spPr>
          <p:txBody>
            <a:bodyPr wrap="square" rtlCol="0">
              <a:spAutoFit/>
            </a:bodyPr>
            <a:lstStyle/>
            <a:p>
              <a:pPr algn="r"/>
              <a:r>
                <a:rPr lang="en-US" sz="800" i="1" dirty="0"/>
                <a:t>Trans Icons Marsha P. Johnson and Sylvia Rivera, ca. 1989-1990. The Rudy </a:t>
              </a:r>
              <a:r>
                <a:rPr lang="en-US" sz="800" i="1" dirty="0" err="1"/>
                <a:t>Grillo</a:t>
              </a:r>
              <a:r>
                <a:rPr lang="en-US" sz="800" i="1" dirty="0"/>
                <a:t> Collection, Rudy </a:t>
              </a:r>
              <a:r>
                <a:rPr lang="en-US" sz="800" i="1" dirty="0" err="1"/>
                <a:t>Grillo</a:t>
              </a:r>
              <a:r>
                <a:rPr lang="en-US" sz="800" i="1" dirty="0"/>
                <a:t> / LGBT Community Center Archive.</a:t>
              </a:r>
              <a:endParaRPr lang="en-US" sz="800" dirty="0"/>
            </a:p>
          </p:txBody>
        </p:sp>
      </p:grpSp>
      <p:sp>
        <p:nvSpPr>
          <p:cNvPr id="11"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200" y="1305612"/>
            <a:ext cx="6708098" cy="4936885"/>
          </a:xfrm>
        </p:spPr>
        <p:txBody>
          <a:bodyPr/>
          <a:lstStyle/>
          <a:p>
            <a:pPr marL="0" indent="0">
              <a:buNone/>
            </a:pPr>
            <a:r>
              <a:rPr lang="en-US" sz="2000" b="1" dirty="0">
                <a:latin typeface="Arial" panose="020B0604020202020204" pitchFamily="34" charset="0"/>
                <a:cs typeface="Arial" panose="020B0604020202020204" pitchFamily="34" charset="0"/>
              </a:rPr>
              <a:t>June is PRIDE Month</a:t>
            </a:r>
            <a:r>
              <a:rPr lang="en-CA" sz="2000" b="1"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On June 28, 1970, on the one year anniversary of the Stonewall Uprising, the first Pride marches were held in New York, Los Angeles and Chicago</a:t>
            </a:r>
          </a:p>
          <a:p>
            <a:r>
              <a:rPr lang="en-US" sz="2400" dirty="0">
                <a:latin typeface="Arial" panose="020B0604020202020204" pitchFamily="34" charset="0"/>
                <a:cs typeface="Arial" panose="020B0604020202020204" pitchFamily="34" charset="0"/>
              </a:rPr>
              <a:t>Since then, 2SLGBTQ+ people around the world have continued to gather in June to commemorate, celebrate, protest, and march for equality and acceptance and to honor activist past and present</a:t>
            </a:r>
          </a:p>
          <a:p>
            <a:pPr marL="0" indent="0">
              <a:buNone/>
            </a:pPr>
            <a:endParaRPr lang="en-US" sz="1800" dirty="0">
              <a:latin typeface="Arial" panose="020B0604020202020204" pitchFamily="34" charset="0"/>
              <a:cs typeface="Arial" panose="020B0604020202020204" pitchFamily="34" charset="0"/>
            </a:endParaRPr>
          </a:p>
        </p:txBody>
      </p:sp>
      <p:sp>
        <p:nvSpPr>
          <p:cNvPr id="13"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Library of Congress, Meg Metcalf</a:t>
            </a:r>
          </a:p>
          <a:p>
            <a:pPr algn="r"/>
            <a:r>
              <a:rPr lang="en-US" dirty="0"/>
              <a:t>wams.nyhistory.org</a:t>
            </a:r>
          </a:p>
        </p:txBody>
      </p:sp>
      <p:grpSp>
        <p:nvGrpSpPr>
          <p:cNvPr id="19" name="Group 18"/>
          <p:cNvGrpSpPr/>
          <p:nvPr/>
        </p:nvGrpSpPr>
        <p:grpSpPr>
          <a:xfrm>
            <a:off x="3225801" y="1124286"/>
            <a:ext cx="8621648" cy="503003"/>
            <a:chOff x="4412009" y="232494"/>
            <a:chExt cx="3657600" cy="640930"/>
          </a:xfrm>
        </p:grpSpPr>
        <p:pic>
          <p:nvPicPr>
            <p:cNvPr id="1044" name="Picture 20" descr="Daniel Quasar redesigns LGBT Rainbow Flag to be more inclusiv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2009" y="459611"/>
              <a:ext cx="3657600" cy="4138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Transgender Week of Visibility Flag Giveaway - University of Tennessee,  Knoxvill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2009" y="232494"/>
              <a:ext cx="3657600" cy="227108"/>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p:cNvSpPr/>
          <p:nvPr/>
        </p:nvSpPr>
        <p:spPr>
          <a:xfrm>
            <a:off x="3225801" y="1119125"/>
            <a:ext cx="8621647" cy="502920"/>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ETC Map of New Mexico, Texas, Oklahoma, Arkansas, and Louisia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19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BADF1-3A85-284B-BF1A-6BDE0279DEFD}"/>
              </a:ext>
            </a:extLst>
          </p:cNvPr>
          <p:cNvSpPr>
            <a:spLocks noGrp="1"/>
          </p:cNvSpPr>
          <p:nvPr>
            <p:ph type="title"/>
          </p:nvPr>
        </p:nvSpPr>
        <p:spPr>
          <a:xfrm>
            <a:off x="457199" y="1776973"/>
            <a:ext cx="4419601" cy="1370940"/>
          </a:xfrm>
        </p:spPr>
        <p:txBody>
          <a:bodyPr/>
          <a:lstStyle/>
          <a:p>
            <a:r>
              <a:rPr lang="en-US" dirty="0"/>
              <a:t>LGBTQ+ &amp; HIV Stigma and Health Inequities</a:t>
            </a:r>
          </a:p>
        </p:txBody>
      </p:sp>
      <p:sp>
        <p:nvSpPr>
          <p:cNvPr id="2" name="Slide Number Placeholder 1">
            <a:extLst>
              <a:ext uri="{FF2B5EF4-FFF2-40B4-BE49-F238E27FC236}">
                <a16:creationId xmlns:a16="http://schemas.microsoft.com/office/drawing/2014/main" id="{E1C1EFC2-FAED-7448-94B9-6C1912E37A74}"/>
              </a:ext>
            </a:extLst>
          </p:cNvPr>
          <p:cNvSpPr>
            <a:spLocks noGrp="1"/>
          </p:cNvSpPr>
          <p:nvPr>
            <p:ph type="sldNum" sz="quarter" idx="12"/>
          </p:nvPr>
        </p:nvSpPr>
        <p:spPr/>
        <p:txBody>
          <a:bodyPr/>
          <a:lstStyle/>
          <a:p>
            <a:fld id="{DB7DDC46-2E90-8640-BEFE-F54DCCD857ED}" type="slidenum">
              <a:rPr lang="en-US" smtClean="0"/>
              <a:pPr/>
              <a:t>19</a:t>
            </a:fld>
            <a:endParaRPr lang="en-US"/>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100000" l="2882" r="98271">
                        <a14:foregroundMark x1="21326" y1="78333" x2="21326" y2="78333"/>
                        <a14:foregroundMark x1="24784" y1="45000" x2="24784" y2="45000"/>
                        <a14:foregroundMark x1="25072" y1="64167" x2="25072" y2="64167"/>
                        <a14:foregroundMark x1="21902" y1="61667" x2="21902" y2="61667"/>
                        <a14:foregroundMark x1="29395" y1="50000" x2="29395" y2="50000"/>
                        <a14:foregroundMark x1="32277" y1="55000" x2="32277" y2="55000"/>
                        <a14:foregroundMark x1="37464" y1="50833" x2="37464" y2="50833"/>
                        <a14:foregroundMark x1="39769" y1="53333" x2="39769" y2="53333"/>
                        <a14:foregroundMark x1="50144" y1="44167" x2="50144" y2="44167"/>
                        <a14:foregroundMark x1="51297" y1="46667" x2="51297" y2="46667"/>
                        <a14:foregroundMark x1="53314" y1="57500" x2="53314" y2="57500"/>
                        <a14:foregroundMark x1="60231" y1="50000" x2="60231" y2="50000"/>
                        <a14:foregroundMark x1="61383" y1="58333" x2="61383" y2="58333"/>
                        <a14:foregroundMark x1="63689" y1="50833" x2="63689" y2="50833"/>
                        <a14:foregroundMark x1="66571" y1="53333" x2="66571" y2="53333"/>
                        <a14:foregroundMark x1="72334" y1="52500" x2="72334" y2="52500"/>
                        <a14:foregroundMark x1="74352" y1="51667" x2="74352" y2="51667"/>
                        <a14:foregroundMark x1="69164" y1="57500" x2="69164" y2="57500"/>
                        <a14:foregroundMark x1="66282" y1="60000" x2="66282" y2="60000"/>
                        <a14:foregroundMark x1="54179" y1="63333" x2="54179" y2="63333"/>
                        <a14:foregroundMark x1="51009" y1="62500" x2="51009" y2="62500"/>
                        <a14:foregroundMark x1="39769" y1="59167" x2="39769" y2="59167"/>
                        <a14:foregroundMark x1="42939" y1="55833" x2="42939" y2="55833"/>
                        <a14:foregroundMark x1="30548" y1="55000" x2="30548" y2="55000"/>
                        <a14:foregroundMark x1="43228" y1="62500" x2="43228" y2="62500"/>
                        <a14:foregroundMark x1="26513" y1="10833" x2="26513" y2="10833"/>
                        <a14:foregroundMark x1="33141" y1="17500" x2="33141" y2="17500"/>
                        <a14:foregroundMark x1="41787" y1="11667" x2="41787" y2="11667"/>
                        <a14:foregroundMark x1="48127" y1="10833" x2="48127" y2="10833"/>
                        <a14:foregroundMark x1="28818" y1="64167" x2="28818" y2="64167"/>
                        <a14:foregroundMark x1="27089" y1="59167" x2="27089" y2="59167"/>
                        <a14:foregroundMark x1="57061" y1="17500" x2="57061" y2="17500"/>
                        <a14:foregroundMark x1="59366" y1="15000" x2="59366" y2="15000"/>
                        <a14:foregroundMark x1="60231" y1="12500" x2="60231" y2="12500"/>
                        <a14:foregroundMark x1="63112" y1="12500" x2="63112" y2="12500"/>
                        <a14:foregroundMark x1="66282" y1="11667" x2="66282" y2="11667"/>
                        <a14:foregroundMark x1="61960" y1="16667" x2="61960" y2="16667"/>
                        <a14:foregroundMark x1="58213" y1="18333" x2="58213" y2="18333"/>
                        <a14:foregroundMark x1="57637" y1="12500" x2="57637" y2="12500"/>
                        <a14:foregroundMark x1="58501" y1="20000" x2="58501" y2="20000"/>
                        <a14:foregroundMark x1="56484" y1="20000" x2="56484" y2="20000"/>
                        <a14:foregroundMark x1="63977" y1="12500" x2="63977" y2="12500"/>
                        <a14:foregroundMark x1="66282" y1="15833" x2="66282" y2="15833"/>
                        <a14:foregroundMark x1="66282" y1="20000" x2="66282" y2="20000"/>
                        <a14:foregroundMark x1="67147" y1="11667" x2="67147" y2="11667"/>
                        <a14:foregroundMark x1="68300" y1="15000" x2="68300" y2="15000"/>
                        <a14:foregroundMark x1="70317" y1="16667" x2="70317" y2="16667"/>
                        <a14:foregroundMark x1="71470" y1="17500" x2="71470" y2="17500"/>
                        <a14:foregroundMark x1="73199" y1="14167" x2="73199" y2="14167"/>
                        <a14:foregroundMark x1="75793" y1="16667" x2="75793" y2="16667"/>
                        <a14:foregroundMark x1="76657" y1="12500" x2="76657" y2="12500"/>
                        <a14:foregroundMark x1="77810" y1="15000" x2="77810" y2="15000"/>
                        <a14:foregroundMark x1="79251" y1="14167" x2="79251" y2="14167"/>
                        <a14:foregroundMark x1="80980" y1="15833" x2="80980" y2="15833"/>
                        <a14:foregroundMark x1="79251" y1="20000" x2="79251" y2="20000"/>
                        <a14:foregroundMark x1="80115" y1="16667" x2="80115" y2="16667"/>
                        <a14:foregroundMark x1="82133" y1="14167" x2="82133" y2="14167"/>
                        <a14:foregroundMark x1="77522" y1="11667" x2="77522" y2="11667"/>
                        <a14:foregroundMark x1="84726" y1="15000" x2="84726" y2="15000"/>
                        <a14:foregroundMark x1="86167" y1="15833" x2="86167" y2="15833"/>
                        <a14:foregroundMark x1="86167" y1="19167" x2="86167" y2="19167"/>
                        <a14:foregroundMark x1="57349" y1="27500" x2="57349" y2="27500"/>
                        <a14:foregroundMark x1="58790" y1="30000" x2="58790" y2="30000"/>
                        <a14:foregroundMark x1="57349" y1="31667" x2="57349" y2="31667"/>
                        <a14:foregroundMark x1="57349" y1="35000" x2="57349" y2="35000"/>
                        <a14:foregroundMark x1="62248" y1="31667" x2="62248" y2="31667"/>
                        <a14:foregroundMark x1="61960" y1="27500" x2="61960" y2="27500"/>
                        <a14:foregroundMark x1="63689" y1="30000" x2="63689" y2="30000"/>
                        <a14:foregroundMark x1="65418" y1="30833" x2="65418" y2="30833"/>
                        <a14:foregroundMark x1="66859" y1="29167" x2="66859" y2="29167"/>
                        <a14:foregroundMark x1="65418" y1="27500" x2="65418" y2="27500"/>
                        <a14:foregroundMark x1="65130" y1="35000" x2="65130" y2="35000"/>
                        <a14:foregroundMark x1="67723" y1="32500" x2="67723" y2="32500"/>
                        <a14:foregroundMark x1="68876" y1="29167" x2="68876" y2="29167"/>
                        <a14:foregroundMark x1="72622" y1="26667" x2="72622" y2="26667"/>
                        <a14:foregroundMark x1="73199" y1="35000" x2="73199" y2="35000"/>
                        <a14:foregroundMark x1="71758" y1="30833" x2="71758" y2="30833"/>
                        <a14:foregroundMark x1="76081" y1="30000" x2="76081" y2="30000"/>
                        <a14:foregroundMark x1="77233" y1="30000" x2="77233" y2="30000"/>
                        <a14:foregroundMark x1="77522" y1="34167" x2="77522" y2="34167"/>
                        <a14:foregroundMark x1="78386" y1="29167" x2="78386" y2="29167"/>
                        <a14:foregroundMark x1="78386" y1="27500" x2="78386" y2="27500"/>
                        <a14:foregroundMark x1="80692" y1="30000" x2="80692" y2="30000"/>
                        <a14:foregroundMark x1="81556" y1="30000" x2="81556" y2="30000"/>
                        <a14:foregroundMark x1="82133" y1="30000" x2="82133" y2="30000"/>
                        <a14:foregroundMark x1="83862" y1="27500" x2="83862" y2="27500"/>
                        <a14:foregroundMark x1="84150" y1="34167" x2="84150" y2="34167"/>
                        <a14:foregroundMark x1="86167" y1="30000" x2="86167" y2="30000"/>
                        <a14:foregroundMark x1="87896" y1="30000" x2="87896" y2="30000"/>
                        <a14:foregroundMark x1="91643" y1="30000" x2="91643" y2="30000"/>
                        <a14:foregroundMark x1="93372" y1="29167" x2="93372" y2="29167"/>
                        <a14:foregroundMark x1="96254" y1="30000" x2="96254" y2="30000"/>
                        <a14:foregroundMark x1="97406" y1="33333" x2="97406" y2="33333"/>
                        <a14:foregroundMark x1="95101" y1="30000" x2="95101" y2="30000"/>
                        <a14:foregroundMark x1="86455" y1="29167" x2="86455" y2="29167"/>
                        <a14:backgroundMark x1="38905" y1="56667" x2="38905" y2="56667"/>
                        <a14:backgroundMark x1="55043" y1="53333" x2="55043" y2="53333"/>
                      </a14:backgroundRemoval>
                    </a14:imgEffect>
                  </a14:imgLayer>
                </a14:imgProps>
              </a:ext>
            </a:extLst>
          </a:blip>
          <a:stretch>
            <a:fillRect/>
          </a:stretch>
        </p:blipFill>
        <p:spPr>
          <a:xfrm>
            <a:off x="1742317" y="6192220"/>
            <a:ext cx="1401393" cy="484632"/>
          </a:xfrm>
          <a:prstGeom prst="rect">
            <a:avLst/>
          </a:prstGeom>
        </p:spPr>
      </p:pic>
    </p:spTree>
    <p:extLst>
      <p:ext uri="{BB962C8B-B14F-4D97-AF65-F5344CB8AC3E}">
        <p14:creationId xmlns:p14="http://schemas.microsoft.com/office/powerpoint/2010/main" val="87717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1518-1F95-E648-A243-553EED556A8B}"/>
              </a:ext>
            </a:extLst>
          </p:cNvPr>
          <p:cNvSpPr>
            <a:spLocks noGrp="1"/>
          </p:cNvSpPr>
          <p:nvPr>
            <p:ph type="title"/>
          </p:nvPr>
        </p:nvSpPr>
        <p:spPr/>
        <p:txBody>
          <a:bodyPr/>
          <a:lstStyle/>
          <a:p>
            <a:r>
              <a:rPr lang="en-US" sz="2800" dirty="0"/>
              <a:t>Conflict of Interest Disclosure Statement</a:t>
            </a:r>
            <a:endParaRPr lang="en-US" dirty="0"/>
          </a:p>
        </p:txBody>
      </p:sp>
      <p:sp>
        <p:nvSpPr>
          <p:cNvPr id="3" name="Content Placeholder 2">
            <a:extLst>
              <a:ext uri="{FF2B5EF4-FFF2-40B4-BE49-F238E27FC236}">
                <a16:creationId xmlns:a16="http://schemas.microsoft.com/office/drawing/2014/main" id="{8358635D-DF55-3042-9D65-3F4B0E65E4E0}"/>
              </a:ext>
            </a:extLst>
          </p:cNvPr>
          <p:cNvSpPr>
            <a:spLocks noGrp="1"/>
          </p:cNvSpPr>
          <p:nvPr>
            <p:ph idx="1"/>
          </p:nvPr>
        </p:nvSpPr>
        <p:spPr/>
        <p:txBody>
          <a:bodyPr/>
          <a:lstStyle/>
          <a:p>
            <a:pPr indent="-457189"/>
            <a:r>
              <a:rPr lang="en-US" sz="2400" dirty="0"/>
              <a:t>Speaker has nothing to disclose</a:t>
            </a:r>
          </a:p>
        </p:txBody>
      </p:sp>
      <p:sp>
        <p:nvSpPr>
          <p:cNvPr id="4" name="Slide Number Placeholder 3">
            <a:extLst>
              <a:ext uri="{FF2B5EF4-FFF2-40B4-BE49-F238E27FC236}">
                <a16:creationId xmlns:a16="http://schemas.microsoft.com/office/drawing/2014/main" id="{F2181339-8D59-4241-88EC-719D8A45FD2E}"/>
              </a:ext>
            </a:extLst>
          </p:cNvPr>
          <p:cNvSpPr>
            <a:spLocks noGrp="1"/>
          </p:cNvSpPr>
          <p:nvPr>
            <p:ph type="sldNum" sz="quarter" idx="12"/>
          </p:nvPr>
        </p:nvSpPr>
        <p:spPr/>
        <p:txBody>
          <a:bodyPr/>
          <a:lstStyle/>
          <a:p>
            <a:fld id="{DB7DDC46-2E90-8640-BEFE-F54DCCD857ED}" type="slidenum">
              <a:rPr lang="en-US" smtClean="0"/>
              <a:t>2</a:t>
            </a:fld>
            <a:endParaRPr lang="en-US"/>
          </a:p>
        </p:txBody>
      </p:sp>
      <p:pic>
        <p:nvPicPr>
          <p:cNvPr id="6" name="Picture 5"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a16="http://schemas.microsoft.com/office/drawing/2014/main" id="{0370509B-7142-1134-C7D5-BBD4C3007FE2}"/>
              </a:ext>
            </a:extLst>
          </p:cNvPr>
          <p:cNvSpPr txBox="1"/>
          <p:nvPr/>
        </p:nvSpPr>
        <p:spPr>
          <a:xfrm>
            <a:off x="1219200" y="4834501"/>
            <a:ext cx="9846365"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The contents are those of the author(s) and do not necessarily represent the official views of, nor an endorsement of, by HRSA, HHS, or the U.S. Government. For more information, please visit HRSA.gov. </a:t>
            </a:r>
            <a:r>
              <a:rPr lang="en-US" sz="1400" i="1" dirty="0">
                <a:latin typeface="Calibri" panose="020F0502020204030204" pitchFamily="34" charset="0"/>
                <a:ea typeface="Calibri" panose="020F0502020204030204" pitchFamily="34" charset="0"/>
                <a:cs typeface="Calibri" panose="020F0502020204030204" pitchFamily="34" charset="0"/>
              </a:rPr>
              <a:t>Any trade/brand names for products mentioned during this presentation are for training and identification purposes only.</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6423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What is Stigma?</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200" y="1480345"/>
            <a:ext cx="5384800" cy="4351338"/>
          </a:xfrm>
        </p:spPr>
        <p:txBody>
          <a:bodyPr/>
          <a:lstStyle/>
          <a:p>
            <a:pPr marL="0" indent="0">
              <a:spcAft>
                <a:spcPts val="600"/>
              </a:spcAft>
              <a:buNone/>
            </a:pPr>
            <a:r>
              <a:rPr lang="en-CA" sz="2400" b="1" dirty="0">
                <a:latin typeface="Arial" panose="020B0604020202020204" pitchFamily="34" charset="0"/>
                <a:cs typeface="Arial" panose="020B0604020202020204" pitchFamily="34" charset="0"/>
              </a:rPr>
              <a:t>Stigma is influence by co-occurring/overlapping forces:</a:t>
            </a:r>
          </a:p>
          <a:p>
            <a:pPr>
              <a:spcBef>
                <a:spcPts val="600"/>
              </a:spcBef>
              <a:spcAft>
                <a:spcPts val="300"/>
              </a:spcAft>
            </a:pPr>
            <a:r>
              <a:rPr lang="en-CA" sz="2400" dirty="0">
                <a:latin typeface="Arial" panose="020B0604020202020204" pitchFamily="34" charset="0"/>
                <a:cs typeface="Arial" panose="020B0604020202020204" pitchFamily="34" charset="0"/>
              </a:rPr>
              <a:t>Distinguishing and labeling group differences</a:t>
            </a:r>
          </a:p>
          <a:p>
            <a:pPr>
              <a:spcBef>
                <a:spcPts val="0"/>
              </a:spcBef>
              <a:spcAft>
                <a:spcPts val="300"/>
              </a:spcAft>
            </a:pPr>
            <a:r>
              <a:rPr lang="en-CA" sz="2400" dirty="0">
                <a:latin typeface="Arial" panose="020B0604020202020204" pitchFamily="34" charset="0"/>
                <a:cs typeface="Arial" panose="020B0604020202020204" pitchFamily="34" charset="0"/>
              </a:rPr>
              <a:t>Associating differences with undesirable attributes</a:t>
            </a:r>
          </a:p>
          <a:p>
            <a:pPr>
              <a:spcBef>
                <a:spcPts val="0"/>
              </a:spcBef>
              <a:spcAft>
                <a:spcPts val="300"/>
              </a:spcAft>
            </a:pPr>
            <a:r>
              <a:rPr lang="en-CA" sz="2400" dirty="0">
                <a:latin typeface="Arial" panose="020B0604020202020204" pitchFamily="34" charset="0"/>
                <a:cs typeface="Arial" panose="020B0604020202020204" pitchFamily="34" charset="0"/>
              </a:rPr>
              <a:t>Othering or separating “us” from “them”</a:t>
            </a:r>
          </a:p>
          <a:p>
            <a:pPr>
              <a:spcBef>
                <a:spcPts val="0"/>
              </a:spcBef>
              <a:spcAft>
                <a:spcPts val="300"/>
              </a:spcAft>
            </a:pPr>
            <a:r>
              <a:rPr lang="en-CA" sz="2400" dirty="0">
                <a:latin typeface="Arial" panose="020B0604020202020204" pitchFamily="34" charset="0"/>
                <a:cs typeface="Arial" panose="020B0604020202020204" pitchFamily="34" charset="0"/>
              </a:rPr>
              <a:t>Status loss &amp; discrimination that leads to unequal treatment</a:t>
            </a:r>
          </a:p>
          <a:p>
            <a:pPr>
              <a:spcBef>
                <a:spcPts val="0"/>
              </a:spcBef>
              <a:spcAft>
                <a:spcPts val="300"/>
              </a:spcAft>
            </a:pPr>
            <a:r>
              <a:rPr lang="en-CA" sz="2400" dirty="0">
                <a:latin typeface="Arial" panose="020B0604020202020204" pitchFamily="34" charset="0"/>
                <a:cs typeface="Arial" panose="020B0604020202020204" pitchFamily="34" charset="0"/>
              </a:rPr>
              <a:t>In a context or power and control</a:t>
            </a:r>
          </a:p>
          <a:p>
            <a:pPr marL="0" indent="0">
              <a:spcBef>
                <a:spcPts val="0"/>
              </a:spcBef>
              <a:buNone/>
            </a:pPr>
            <a:endParaRPr lang="en-CA" sz="24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20</a:t>
            </a:fld>
            <a:endParaRPr lang="en-US"/>
          </a:p>
        </p:txBody>
      </p:sp>
      <p:sp>
        <p:nvSpPr>
          <p:cNvPr id="3" name="Content Placeholder 2">
            <a:extLst>
              <a:ext uri="{FF2B5EF4-FFF2-40B4-BE49-F238E27FC236}">
                <a16:creationId xmlns:a16="http://schemas.microsoft.com/office/drawing/2014/main" id="{5990115B-0A3E-02DC-E563-DB2989954D28}"/>
              </a:ext>
            </a:extLst>
          </p:cNvPr>
          <p:cNvSpPr>
            <a:spLocks noGrp="1"/>
          </p:cNvSpPr>
          <p:nvPr>
            <p:ph idx="13"/>
          </p:nvPr>
        </p:nvSpPr>
        <p:spPr>
          <a:xfrm>
            <a:off x="6172200" y="990010"/>
            <a:ext cx="5384800" cy="4351338"/>
          </a:xfrm>
        </p:spPr>
        <p:txBody>
          <a:bodyPr/>
          <a:lstStyle/>
          <a:p>
            <a:pPr marL="0" indent="0">
              <a:buNone/>
            </a:pPr>
            <a:r>
              <a:rPr lang="en-CA" sz="2400" b="1" dirty="0">
                <a:solidFill>
                  <a:schemeClr val="accent2">
                    <a:lumMod val="75000"/>
                  </a:schemeClr>
                </a:solidFill>
                <a:latin typeface="Arial" panose="020B0604020202020204" pitchFamily="34" charset="0"/>
                <a:cs typeface="Arial" panose="020B0604020202020204" pitchFamily="34" charset="0"/>
              </a:rPr>
              <a:t>Internalized (or Self-) Stigma</a:t>
            </a:r>
          </a:p>
          <a:p>
            <a:r>
              <a:rPr lang="en-CA" sz="2400" dirty="0">
                <a:latin typeface="Arial" panose="020B0604020202020204" pitchFamily="34" charset="0"/>
                <a:cs typeface="Arial" panose="020B0604020202020204" pitchFamily="34" charset="0"/>
              </a:rPr>
              <a:t>Feeling shame, fault, or unworthiness because of marginalized identity</a:t>
            </a:r>
            <a:endParaRPr lang="en-CA" sz="24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CA" sz="2400" b="1" dirty="0">
                <a:solidFill>
                  <a:schemeClr val="accent2">
                    <a:lumMod val="75000"/>
                  </a:schemeClr>
                </a:solidFill>
                <a:latin typeface="Arial" panose="020B0604020202020204" pitchFamily="34" charset="0"/>
                <a:cs typeface="Arial" panose="020B0604020202020204" pitchFamily="34" charset="0"/>
              </a:rPr>
              <a:t>Anticipated Stigma:</a:t>
            </a:r>
          </a:p>
          <a:p>
            <a:r>
              <a:rPr lang="en-CA" sz="2400" dirty="0">
                <a:latin typeface="Arial" panose="020B0604020202020204" pitchFamily="34" charset="0"/>
                <a:cs typeface="Arial" panose="020B0604020202020204" pitchFamily="34" charset="0"/>
              </a:rPr>
              <a:t>Fear of perceived prejudice or discrimination; expecting mistreatment or oppression</a:t>
            </a:r>
          </a:p>
          <a:p>
            <a:pPr marL="0" indent="0">
              <a:buNone/>
            </a:pPr>
            <a:r>
              <a:rPr lang="en-CA" sz="2400" b="1" dirty="0">
                <a:solidFill>
                  <a:schemeClr val="accent2">
                    <a:lumMod val="75000"/>
                  </a:schemeClr>
                </a:solidFill>
                <a:latin typeface="Arial" panose="020B0604020202020204" pitchFamily="34" charset="0"/>
                <a:cs typeface="Arial" panose="020B0604020202020204" pitchFamily="34" charset="0"/>
              </a:rPr>
              <a:t>Enacted Stigma</a:t>
            </a:r>
          </a:p>
          <a:p>
            <a:r>
              <a:rPr lang="en-CA" sz="2400" dirty="0">
                <a:latin typeface="Arial" panose="020B0604020202020204" pitchFamily="34" charset="0"/>
                <a:cs typeface="Arial" panose="020B0604020202020204" pitchFamily="34" charset="0"/>
              </a:rPr>
              <a:t>Real experiences of discrimination and mistreatment based on marginalized identity</a:t>
            </a:r>
            <a:endParaRPr lang="en-US" sz="2400" dirty="0"/>
          </a:p>
        </p:txBody>
      </p:sp>
      <p:sp>
        <p:nvSpPr>
          <p:cNvPr id="7" name="Footer Placeholder 8">
            <a:extLst>
              <a:ext uri="{FF2B5EF4-FFF2-40B4-BE49-F238E27FC236}">
                <a16:creationId xmlns:a16="http://schemas.microsoft.com/office/drawing/2014/main" id="{D190DD99-CF7F-E047-92C0-7BDEB603EFD1}"/>
              </a:ext>
            </a:extLst>
          </p:cNvPr>
          <p:cNvSpPr txBox="1">
            <a:spLocks/>
          </p:cNvSpPr>
          <p:nvPr/>
        </p:nvSpPr>
        <p:spPr>
          <a:xfrm>
            <a:off x="5034721" y="11334464"/>
            <a:ext cx="7011466" cy="180435"/>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p:txBody>
      </p:sp>
      <p:sp>
        <p:nvSpPr>
          <p:cNvPr id="10"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a:p>
            <a:pPr algn="r"/>
            <a:r>
              <a:rPr lang="en-US" dirty="0"/>
              <a:t>https://doi.org/10.1016/j.pcl.2016.07.003</a:t>
            </a:r>
          </a:p>
        </p:txBody>
      </p:sp>
      <p:pic>
        <p:nvPicPr>
          <p:cNvPr id="11" name="Picture 10"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90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2800" dirty="0"/>
              <a:t>What is Stigma?</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21</a:t>
            </a:fld>
            <a:endParaRPr lang="en-US"/>
          </a:p>
        </p:txBody>
      </p:sp>
      <p:sp>
        <p:nvSpPr>
          <p:cNvPr id="7" name="Footer Placeholder 8">
            <a:extLst>
              <a:ext uri="{FF2B5EF4-FFF2-40B4-BE49-F238E27FC236}">
                <a16:creationId xmlns:a16="http://schemas.microsoft.com/office/drawing/2014/main" id="{D190DD99-CF7F-E047-92C0-7BDEB603EFD1}"/>
              </a:ext>
            </a:extLst>
          </p:cNvPr>
          <p:cNvSpPr txBox="1">
            <a:spLocks/>
          </p:cNvSpPr>
          <p:nvPr/>
        </p:nvSpPr>
        <p:spPr>
          <a:xfrm>
            <a:off x="5034721" y="11334464"/>
            <a:ext cx="7011466" cy="180435"/>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p:txBody>
      </p:sp>
      <p:sp>
        <p:nvSpPr>
          <p:cNvPr id="10"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a:p>
            <a:pPr algn="r"/>
            <a:r>
              <a:rPr lang="en-US" dirty="0"/>
              <a:t>https://doi.org/10.1016/j.pcl.2016.07.003</a:t>
            </a:r>
          </a:p>
        </p:txBody>
      </p:sp>
      <p:pic>
        <p:nvPicPr>
          <p:cNvPr id="1028" name="Picture 4" descr="Stigma as a multilevel constru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087" y="535378"/>
            <a:ext cx="5837054" cy="58299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ETC Map of New Mexico, Texas, Oklahoma, Arkansas, and Louisi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762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What is Stigma?</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p:txBody>
          <a:bodyPr/>
          <a:lstStyle/>
          <a:p>
            <a:pPr marL="0" indent="0">
              <a:buNone/>
            </a:pPr>
            <a:r>
              <a:rPr lang="en-CA" sz="2800" b="1" dirty="0">
                <a:latin typeface="Arial" panose="020B0604020202020204" pitchFamily="34" charset="0"/>
                <a:cs typeface="Arial" panose="020B0604020202020204" pitchFamily="34" charset="0"/>
              </a:rPr>
              <a:t>Health &amp; HIV Stigma:</a:t>
            </a:r>
          </a:p>
          <a:p>
            <a:r>
              <a:rPr lang="en-CA" sz="2800" dirty="0">
                <a:latin typeface="Arial" panose="020B0604020202020204" pitchFamily="34" charset="0"/>
                <a:cs typeface="Arial" panose="020B0604020202020204" pitchFamily="34" charset="0"/>
              </a:rPr>
              <a:t>Social disqualification of individuals based on a specific health condition or aspect of one’s identity</a:t>
            </a:r>
          </a:p>
          <a:p>
            <a:r>
              <a:rPr lang="en-CA" sz="2800" dirty="0">
                <a:latin typeface="Arial" panose="020B0604020202020204" pitchFamily="34" charset="0"/>
                <a:cs typeface="Arial" panose="020B0604020202020204" pitchFamily="34" charset="0"/>
              </a:rPr>
              <a:t>Negative attitudes and beliefs about people with HIV</a:t>
            </a:r>
          </a:p>
          <a:p>
            <a:endParaRPr lang="en-CA" sz="180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22</a:t>
            </a:fld>
            <a:endParaRPr lang="en-US"/>
          </a:p>
        </p:txBody>
      </p:sp>
      <p:sp>
        <p:nvSpPr>
          <p:cNvPr id="6" name="Content Placeholder 5">
            <a:extLst>
              <a:ext uri="{FF2B5EF4-FFF2-40B4-BE49-F238E27FC236}">
                <a16:creationId xmlns:a16="http://schemas.microsoft.com/office/drawing/2014/main" id="{0DCC9D37-7E18-8F0E-2EB3-BEA5A823AACF}"/>
              </a:ext>
            </a:extLst>
          </p:cNvPr>
          <p:cNvSpPr>
            <a:spLocks noGrp="1"/>
          </p:cNvSpPr>
          <p:nvPr>
            <p:ph idx="13"/>
          </p:nvPr>
        </p:nvSpPr>
        <p:spPr>
          <a:xfrm>
            <a:off x="6172200" y="3334263"/>
            <a:ext cx="5384800" cy="2855225"/>
          </a:xfrm>
        </p:spPr>
        <p:txBody>
          <a:bodyPr/>
          <a:lstStyle/>
          <a:p>
            <a:pPr marL="0" indent="0">
              <a:buNone/>
            </a:pPr>
            <a:r>
              <a:rPr lang="en-CA" sz="2000" b="1" dirty="0">
                <a:solidFill>
                  <a:schemeClr val="accent2">
                    <a:lumMod val="75000"/>
                  </a:schemeClr>
                </a:solidFill>
                <a:latin typeface="Arial" panose="020B0604020202020204" pitchFamily="34" charset="0"/>
                <a:cs typeface="Arial" panose="020B0604020202020204" pitchFamily="34" charset="0"/>
              </a:rPr>
              <a:t>Examples of HIV Stigma:</a:t>
            </a:r>
          </a:p>
          <a:p>
            <a:pPr lvl="1"/>
            <a:r>
              <a:rPr lang="en-CA" sz="2000" dirty="0">
                <a:latin typeface="Arial" panose="020B0604020202020204" pitchFamily="34" charset="0"/>
                <a:cs typeface="Arial" panose="020B0604020202020204" pitchFamily="34" charset="0"/>
              </a:rPr>
              <a:t>Believing that only certain groups of people can get HIV</a:t>
            </a:r>
          </a:p>
          <a:p>
            <a:pPr lvl="1"/>
            <a:r>
              <a:rPr lang="en-CA" sz="2000" dirty="0">
                <a:latin typeface="Arial" panose="020B0604020202020204" pitchFamily="34" charset="0"/>
                <a:cs typeface="Arial" panose="020B0604020202020204" pitchFamily="34" charset="0"/>
              </a:rPr>
              <a:t>Making moral judgements about people who take steps to prevent HIV transmission</a:t>
            </a:r>
          </a:p>
          <a:p>
            <a:pPr lvl="1"/>
            <a:r>
              <a:rPr lang="en-CA" sz="2000" dirty="0">
                <a:latin typeface="Arial" panose="020B0604020202020204" pitchFamily="34" charset="0"/>
                <a:cs typeface="Arial" panose="020B0604020202020204" pitchFamily="34" charset="0"/>
              </a:rPr>
              <a:t>Feeling that people deserve to get HIV because of their choices</a:t>
            </a:r>
          </a:p>
          <a:p>
            <a:endParaRPr lang="en-US" dirty="0"/>
          </a:p>
        </p:txBody>
      </p:sp>
      <p:sp>
        <p:nvSpPr>
          <p:cNvPr id="7" name="Footer Placeholder 8">
            <a:extLst>
              <a:ext uri="{FF2B5EF4-FFF2-40B4-BE49-F238E27FC236}">
                <a16:creationId xmlns:a16="http://schemas.microsoft.com/office/drawing/2014/main" id="{D190DD99-CF7F-E047-92C0-7BDEB603EFD1}"/>
              </a:ext>
            </a:extLst>
          </p:cNvPr>
          <p:cNvSpPr txBox="1">
            <a:spLocks/>
          </p:cNvSpPr>
          <p:nvPr/>
        </p:nvSpPr>
        <p:spPr>
          <a:xfrm>
            <a:off x="5034721" y="11334464"/>
            <a:ext cx="7011466" cy="180435"/>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p:txBody>
      </p:sp>
      <p:pic>
        <p:nvPicPr>
          <p:cNvPr id="3" name="Picture 2"/>
          <p:cNvPicPr>
            <a:picLocks noChangeAspect="1"/>
          </p:cNvPicPr>
          <p:nvPr/>
        </p:nvPicPr>
        <p:blipFill>
          <a:blip r:embed="rId3"/>
          <a:stretch>
            <a:fillRect/>
          </a:stretch>
        </p:blipFill>
        <p:spPr>
          <a:xfrm>
            <a:off x="6789866" y="415230"/>
            <a:ext cx="4149467" cy="2743200"/>
          </a:xfrm>
          <a:prstGeom prst="rect">
            <a:avLst/>
          </a:prstGeom>
        </p:spPr>
      </p:pic>
      <p:sp>
        <p:nvSpPr>
          <p:cNvPr id="10"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a:p>
            <a:pPr algn="r"/>
            <a:r>
              <a:rPr lang="en-US" dirty="0"/>
              <a:t>CDC, Let’s Stop HIV Together </a:t>
            </a:r>
          </a:p>
        </p:txBody>
      </p:sp>
      <p:pic>
        <p:nvPicPr>
          <p:cNvPr id="11" name="Picture 10" descr="AETC Map of New Mexico, Texas, Oklahoma, Arkansas, and Louisi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217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What is Minority Stress?</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200" y="1265856"/>
            <a:ext cx="11099800" cy="4923633"/>
          </a:xfrm>
        </p:spPr>
        <p:txBody>
          <a:bodyPr/>
          <a:lstStyle/>
          <a:p>
            <a:pPr marL="0" indent="0">
              <a:buNone/>
            </a:pPr>
            <a:r>
              <a:rPr lang="en-CA" sz="2400" b="1" dirty="0">
                <a:latin typeface="Arial" panose="020B0604020202020204" pitchFamily="34" charset="0"/>
                <a:cs typeface="Arial" panose="020B0604020202020204" pitchFamily="34" charset="0"/>
              </a:rPr>
              <a:t>Minority stress refers to the excess stress to which individuals from stigmatized social categories are exposed as a result of their social (minority) position.</a:t>
            </a:r>
          </a:p>
          <a:p>
            <a:r>
              <a:rPr lang="en-CA" sz="2400" u="sng" dirty="0">
                <a:latin typeface="Arial" panose="020B0604020202020204" pitchFamily="34" charset="0"/>
                <a:cs typeface="Arial" panose="020B0604020202020204" pitchFamily="34" charset="0"/>
              </a:rPr>
              <a:t>Unique-</a:t>
            </a:r>
            <a:r>
              <a:rPr lang="en-CA" sz="2400" dirty="0">
                <a:latin typeface="Arial" panose="020B0604020202020204" pitchFamily="34" charset="0"/>
                <a:cs typeface="Arial" panose="020B0604020202020204" pitchFamily="34" charset="0"/>
              </a:rPr>
              <a:t> Additive to general stressors that are experienced by all people and therefore require adaptations above and beyond those required in the </a:t>
            </a:r>
            <a:r>
              <a:rPr lang="en-CA" sz="2400" dirty="0" err="1">
                <a:latin typeface="Arial" panose="020B0604020202020204" pitchFamily="34" charset="0"/>
                <a:cs typeface="Arial" panose="020B0604020202020204" pitchFamily="34" charset="0"/>
              </a:rPr>
              <a:t>nonstigmatized</a:t>
            </a:r>
            <a:endParaRPr lang="en-CA" sz="2400" dirty="0">
              <a:latin typeface="Arial" panose="020B0604020202020204" pitchFamily="34" charset="0"/>
              <a:cs typeface="Arial" panose="020B0604020202020204" pitchFamily="34" charset="0"/>
            </a:endParaRPr>
          </a:p>
          <a:p>
            <a:r>
              <a:rPr lang="en-CA" sz="2400" u="sng" dirty="0">
                <a:latin typeface="Arial" panose="020B0604020202020204" pitchFamily="34" charset="0"/>
                <a:cs typeface="Arial" panose="020B0604020202020204" pitchFamily="34" charset="0"/>
              </a:rPr>
              <a:t>Chronic-</a:t>
            </a:r>
            <a:r>
              <a:rPr lang="en-CA" sz="2400" dirty="0">
                <a:latin typeface="Arial" panose="020B0604020202020204" pitchFamily="34" charset="0"/>
                <a:cs typeface="Arial" panose="020B0604020202020204" pitchFamily="34" charset="0"/>
              </a:rPr>
              <a:t> related to relatively stable social structures such as laws and social policies</a:t>
            </a:r>
          </a:p>
          <a:p>
            <a:r>
              <a:rPr lang="en-CA" sz="2400" u="sng" dirty="0">
                <a:latin typeface="Arial" panose="020B0604020202020204" pitchFamily="34" charset="0"/>
                <a:cs typeface="Arial" panose="020B0604020202020204" pitchFamily="34" charset="0"/>
              </a:rPr>
              <a:t>Socially based- </a:t>
            </a:r>
            <a:r>
              <a:rPr lang="en-CA" sz="2400" dirty="0">
                <a:latin typeface="Arial" panose="020B0604020202020204" pitchFamily="34" charset="0"/>
                <a:cs typeface="Arial" panose="020B0604020202020204" pitchFamily="34" charset="0"/>
              </a:rPr>
              <a:t>stem from social structural forces rather than individual event or conditions</a:t>
            </a:r>
          </a:p>
          <a:p>
            <a:pPr marL="0" indent="0">
              <a:buNone/>
            </a:pPr>
            <a:endParaRPr lang="en-CA" sz="1800" dirty="0">
              <a:latin typeface="Arial" panose="020B0604020202020204" pitchFamily="34" charset="0"/>
              <a:cs typeface="Arial" panose="020B0604020202020204" pitchFamily="34" charset="0"/>
            </a:endParaRPr>
          </a:p>
          <a:p>
            <a:endParaRPr lang="en-CA" b="1" dirty="0">
              <a:solidFill>
                <a:schemeClr val="accent4">
                  <a:lumMod val="75000"/>
                </a:schemeClr>
              </a:solidFill>
              <a:latin typeface="Arial" panose="020B0604020202020204" pitchFamily="34" charset="0"/>
              <a:cs typeface="Arial" panose="020B0604020202020204" pitchFamily="34" charset="0"/>
            </a:endParaRPr>
          </a:p>
          <a:p>
            <a:endParaRPr lang="en-US" dirty="0"/>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23</a:t>
            </a:fld>
            <a:endParaRPr lang="en-US"/>
          </a:p>
        </p:txBody>
      </p:sp>
      <p:sp>
        <p:nvSpPr>
          <p:cNvPr id="8"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a:p>
            <a:pPr algn="r"/>
            <a:r>
              <a:rPr lang="en-US" dirty="0"/>
              <a:t>https://doi.org/10.1016/j.pcl.2016.07.003</a:t>
            </a:r>
          </a:p>
        </p:txBody>
      </p:sp>
      <p:pic>
        <p:nvPicPr>
          <p:cNvPr id="7" name="Picture 6"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867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What is Minority Stress?</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200" y="1109272"/>
            <a:ext cx="11099800" cy="5080217"/>
          </a:xfrm>
        </p:spPr>
        <p:txBody>
          <a:bodyPr/>
          <a:lstStyle/>
          <a:p>
            <a:pPr marL="0" indent="0">
              <a:buNone/>
            </a:pPr>
            <a:endParaRPr lang="en-CA" sz="1800" dirty="0">
              <a:latin typeface="Arial" panose="020B0604020202020204" pitchFamily="34" charset="0"/>
              <a:cs typeface="Arial" panose="020B0604020202020204" pitchFamily="34" charset="0"/>
            </a:endParaRPr>
          </a:p>
          <a:p>
            <a:pPr marL="0" indent="0">
              <a:buNone/>
            </a:pPr>
            <a:r>
              <a:rPr lang="en-CA" sz="2400" b="1" dirty="0">
                <a:solidFill>
                  <a:schemeClr val="accent4">
                    <a:lumMod val="75000"/>
                  </a:schemeClr>
                </a:solidFill>
                <a:latin typeface="Arial" panose="020B0604020202020204" pitchFamily="34" charset="0"/>
                <a:cs typeface="Arial" panose="020B0604020202020204" pitchFamily="34" charset="0"/>
              </a:rPr>
              <a:t>Examples of Anti-LGBTQ+ stressors:</a:t>
            </a:r>
          </a:p>
          <a:p>
            <a:r>
              <a:rPr lang="en-CA" sz="2400" u="sng" dirty="0">
                <a:latin typeface="Arial" panose="020B0604020202020204" pitchFamily="34" charset="0"/>
                <a:cs typeface="Arial" panose="020B0604020202020204" pitchFamily="34" charset="0"/>
              </a:rPr>
              <a:t>Homophobia-</a:t>
            </a:r>
            <a:r>
              <a:rPr lang="en-CA"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fear of, discrimination against, or hatred of lesbian or gay people or those who are perceived as such</a:t>
            </a:r>
            <a:endParaRPr lang="en-CA" sz="2400" dirty="0">
              <a:latin typeface="Arial" panose="020B0604020202020204" pitchFamily="34" charset="0"/>
              <a:cs typeface="Arial" panose="020B0604020202020204" pitchFamily="34" charset="0"/>
            </a:endParaRPr>
          </a:p>
          <a:p>
            <a:r>
              <a:rPr lang="en-CA" sz="2400" u="sng" dirty="0">
                <a:latin typeface="Arial" panose="020B0604020202020204" pitchFamily="34" charset="0"/>
                <a:cs typeface="Arial" panose="020B0604020202020204" pitchFamily="34" charset="0"/>
              </a:rPr>
              <a:t>Transphobia-</a:t>
            </a:r>
            <a:r>
              <a:rPr lang="en-CA"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fear of, discrimination against, or hatred of transgender or gender non-conforming people or those who are perceived as such</a:t>
            </a:r>
            <a:endParaRPr lang="en-CA" sz="2400" dirty="0">
              <a:latin typeface="Arial" panose="020B0604020202020204" pitchFamily="34" charset="0"/>
              <a:cs typeface="Arial" panose="020B0604020202020204" pitchFamily="34" charset="0"/>
            </a:endParaRPr>
          </a:p>
          <a:p>
            <a:r>
              <a:rPr lang="en-CA" sz="2400" u="sng" dirty="0">
                <a:latin typeface="Arial" panose="020B0604020202020204" pitchFamily="34" charset="0"/>
                <a:cs typeface="Arial" panose="020B0604020202020204" pitchFamily="34" charset="0"/>
              </a:rPr>
              <a:t>Cis-heteronormativity-</a:t>
            </a:r>
            <a:r>
              <a:rPr lang="en-CA"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 pervasive system of  belief (on an individual, systemic, and ideological level) that being cisgender and heterosexual, and associated ways of being are the default, and “normal”</a:t>
            </a:r>
          </a:p>
          <a:p>
            <a:endParaRPr lang="en-CA" b="1" dirty="0">
              <a:solidFill>
                <a:schemeClr val="accent4">
                  <a:lumMod val="75000"/>
                </a:schemeClr>
              </a:solidFill>
              <a:latin typeface="Arial" panose="020B0604020202020204" pitchFamily="34" charset="0"/>
              <a:cs typeface="Arial" panose="020B0604020202020204" pitchFamily="34" charset="0"/>
            </a:endParaRPr>
          </a:p>
          <a:p>
            <a:endParaRPr lang="en-US" dirty="0"/>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24</a:t>
            </a:fld>
            <a:endParaRPr lang="en-US"/>
          </a:p>
        </p:txBody>
      </p:sp>
      <p:sp>
        <p:nvSpPr>
          <p:cNvPr id="8"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a:p>
            <a:pPr algn="r"/>
            <a:r>
              <a:rPr lang="en-US" dirty="0"/>
              <a:t>https://doi.org/10.1016/j.pcl.2016.07.003</a:t>
            </a:r>
          </a:p>
        </p:txBody>
      </p:sp>
      <p:pic>
        <p:nvPicPr>
          <p:cNvPr id="7" name="Picture 6"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288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The Pyramid of Hate</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199" y="1146588"/>
            <a:ext cx="11588987" cy="4936885"/>
          </a:xfrm>
        </p:spPr>
        <p:txBody>
          <a:bodyPr/>
          <a:lstStyle/>
          <a:p>
            <a:pPr marL="0" indent="0">
              <a:buNone/>
            </a:pPr>
            <a:r>
              <a:rPr lang="en-CA" sz="2400" b="1" dirty="0">
                <a:latin typeface="Arial" panose="020B0604020202020204" pitchFamily="34" charset="0"/>
                <a:cs typeface="Arial" panose="020B0604020202020204" pitchFamily="34" charset="0"/>
              </a:rPr>
              <a:t>The pyramid of hate is a way of understanding the effects and consequences of biases and prejudices, and how it can escalate into violence and other atrocities.</a:t>
            </a:r>
          </a:p>
          <a:p>
            <a:r>
              <a:rPr lang="en-CA" sz="2400" dirty="0">
                <a:latin typeface="Arial" panose="020B0604020202020204" pitchFamily="34" charset="0"/>
                <a:cs typeface="Arial" panose="020B0604020202020204" pitchFamily="34" charset="0"/>
              </a:rPr>
              <a:t>As you move up the pyramid, attitudes and actions become more extreme but fewer people express or accept them</a:t>
            </a:r>
          </a:p>
          <a:p>
            <a:r>
              <a:rPr lang="en-CA" sz="2400" dirty="0">
                <a:latin typeface="Arial" panose="020B0604020202020204" pitchFamily="34" charset="0"/>
                <a:cs typeface="Arial" panose="020B0604020202020204" pitchFamily="34" charset="0"/>
              </a:rPr>
              <a:t>As you move down the pyramid, the actions and thoughts become less extreme, but are reflected in large numbers of people</a:t>
            </a:r>
          </a:p>
          <a:p>
            <a:r>
              <a:rPr lang="en-CA" sz="2400" dirty="0">
                <a:latin typeface="Arial" panose="020B0604020202020204" pitchFamily="34" charset="0"/>
                <a:cs typeface="Arial" panose="020B0604020202020204" pitchFamily="34" charset="0"/>
              </a:rPr>
              <a:t>Each high elevation of the pyramid builds on and amplifies the thinking and behavior of the lower parts of the pyramid</a:t>
            </a:r>
          </a:p>
          <a:p>
            <a:r>
              <a:rPr lang="en-CA" sz="2400" dirty="0">
                <a:latin typeface="Arial" panose="020B0604020202020204" pitchFamily="34" charset="0"/>
                <a:cs typeface="Arial" panose="020B0604020202020204" pitchFamily="34" charset="0"/>
              </a:rPr>
              <a:t>Legal action is appropriate for dealing with actions at the upper end of the pyramid</a:t>
            </a:r>
          </a:p>
          <a:p>
            <a:r>
              <a:rPr lang="en-CA" sz="2400" dirty="0">
                <a:latin typeface="Arial" panose="020B0604020202020204" pitchFamily="34" charset="0"/>
                <a:cs typeface="Arial" panose="020B0604020202020204" pitchFamily="34" charset="0"/>
              </a:rPr>
              <a:t>Educational action is necessary to address the thoughts and behaviors of the lower end of the pyramid</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25</a:t>
            </a:fld>
            <a:endParaRPr lang="en-US"/>
          </a:p>
        </p:txBody>
      </p:sp>
      <p:sp>
        <p:nvSpPr>
          <p:cNvPr id="7" name="Footer Placeholder 8">
            <a:extLst>
              <a:ext uri="{FF2B5EF4-FFF2-40B4-BE49-F238E27FC236}">
                <a16:creationId xmlns:a16="http://schemas.microsoft.com/office/drawing/2014/main" id="{D190DD99-CF7F-E047-92C0-7BDEB603EFD1}"/>
              </a:ext>
            </a:extLst>
          </p:cNvPr>
          <p:cNvSpPr txBox="1">
            <a:spLocks/>
          </p:cNvSpPr>
          <p:nvPr/>
        </p:nvSpPr>
        <p:spPr>
          <a:xfrm>
            <a:off x="5034721" y="11334464"/>
            <a:ext cx="7011466" cy="180435"/>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p:txBody>
      </p:sp>
      <p:sp>
        <p:nvSpPr>
          <p:cNvPr id="10"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Global Campus Asia Pacific, Institute of Human Rights and Peace Studies, </a:t>
            </a:r>
            <a:r>
              <a:rPr lang="en-US" dirty="0" err="1"/>
              <a:t>Mahidol</a:t>
            </a:r>
            <a:r>
              <a:rPr lang="en-US" dirty="0"/>
              <a:t> University (2020)</a:t>
            </a:r>
          </a:p>
          <a:p>
            <a:pPr algn="r"/>
            <a:r>
              <a:rPr lang="en-US" dirty="0"/>
              <a:t>Anti-Defamation League (2019)</a:t>
            </a:r>
          </a:p>
        </p:txBody>
      </p:sp>
      <p:pic>
        <p:nvPicPr>
          <p:cNvPr id="11" name="Picture 4" descr="https://i2.wp.com/asiapacific.gchumanrights.org/wp-content/uploads/2020/09/GCAP-5-Pyramid-of-Hate.png?resize=800%2C1800&amp;ssl=1"/>
          <p:cNvPicPr>
            <a:picLocks noChangeAspect="1" noChangeArrowheads="1"/>
          </p:cNvPicPr>
          <p:nvPr/>
        </p:nvPicPr>
        <p:blipFill rotWithShape="1">
          <a:blip r:embed="rId3">
            <a:extLst>
              <a:ext uri="{28A0092B-C50C-407E-A947-70E740481C1C}">
                <a14:useLocalDpi xmlns:a14="http://schemas.microsoft.com/office/drawing/2010/main" val="0"/>
              </a:ext>
            </a:extLst>
          </a:blip>
          <a:srcRect t="22933" b="30602"/>
          <a:stretch/>
        </p:blipFill>
        <p:spPr bwMode="auto">
          <a:xfrm>
            <a:off x="5542462" y="153413"/>
            <a:ext cx="929275" cy="9715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ETC Map of New Mexico, Texas, Oklahoma, Arkansas, and Louisi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567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s://i2.wp.com/asiapacific.gchumanrights.org/wp-content/uploads/2020/09/GCAP-5-Pyramid-of-Hate.png?resize=800%2C1800&amp;ssl=1"/>
          <p:cNvPicPr>
            <a:picLocks noChangeAspect="1" noChangeArrowheads="1"/>
          </p:cNvPicPr>
          <p:nvPr/>
        </p:nvPicPr>
        <p:blipFill rotWithShape="1">
          <a:blip r:embed="rId3">
            <a:extLst>
              <a:ext uri="{28A0092B-C50C-407E-A947-70E740481C1C}">
                <a14:useLocalDpi xmlns:a14="http://schemas.microsoft.com/office/drawing/2010/main" val="0"/>
              </a:ext>
            </a:extLst>
          </a:blip>
          <a:srcRect t="22933" b="30602"/>
          <a:stretch/>
        </p:blipFill>
        <p:spPr bwMode="auto">
          <a:xfrm>
            <a:off x="3163773" y="294338"/>
            <a:ext cx="6278270" cy="656366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The Pyramid of Hate</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26</a:t>
            </a:fld>
            <a:endParaRPr lang="en-US"/>
          </a:p>
        </p:txBody>
      </p:sp>
      <p:sp>
        <p:nvSpPr>
          <p:cNvPr id="7" name="Footer Placeholder 8">
            <a:extLst>
              <a:ext uri="{FF2B5EF4-FFF2-40B4-BE49-F238E27FC236}">
                <a16:creationId xmlns:a16="http://schemas.microsoft.com/office/drawing/2014/main" id="{D190DD99-CF7F-E047-92C0-7BDEB603EFD1}"/>
              </a:ext>
            </a:extLst>
          </p:cNvPr>
          <p:cNvSpPr txBox="1">
            <a:spLocks/>
          </p:cNvSpPr>
          <p:nvPr/>
        </p:nvSpPr>
        <p:spPr>
          <a:xfrm>
            <a:off x="5034721" y="11334464"/>
            <a:ext cx="7011466" cy="180435"/>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p:txBody>
      </p:sp>
      <p:sp>
        <p:nvSpPr>
          <p:cNvPr id="10" name="Footer Placeholder 8">
            <a:extLst>
              <a:ext uri="{FF2B5EF4-FFF2-40B4-BE49-F238E27FC236}">
                <a16:creationId xmlns:a16="http://schemas.microsoft.com/office/drawing/2014/main" id="{D190DD99-CF7F-E047-92C0-7BDEB603EFD1}"/>
              </a:ext>
            </a:extLst>
          </p:cNvPr>
          <p:cNvSpPr txBox="1">
            <a:spLocks/>
          </p:cNvSpPr>
          <p:nvPr/>
        </p:nvSpPr>
        <p:spPr>
          <a:xfrm>
            <a:off x="9289774" y="5539409"/>
            <a:ext cx="2267226" cy="1024252"/>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Global Campus Asia Pacific, Institute of Human Rights and Peace Studies, </a:t>
            </a:r>
            <a:r>
              <a:rPr lang="en-US" dirty="0" err="1"/>
              <a:t>Mahidol</a:t>
            </a:r>
            <a:r>
              <a:rPr lang="en-US" dirty="0"/>
              <a:t> University (2020)</a:t>
            </a:r>
          </a:p>
          <a:p>
            <a:pPr algn="r"/>
            <a:r>
              <a:rPr lang="en-US" dirty="0"/>
              <a:t>Anti-Defamation League (2019)</a:t>
            </a:r>
          </a:p>
        </p:txBody>
      </p:sp>
      <p:pic>
        <p:nvPicPr>
          <p:cNvPr id="12" name="Picture 11" descr="AETC Map of New Mexico, Texas, Oklahoma, Arkansas, and Louisi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27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Stigma + Minority Stress</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200" y="1162050"/>
            <a:ext cx="5384800" cy="5027439"/>
          </a:xfrm>
        </p:spPr>
        <p:txBody>
          <a:bodyPr/>
          <a:lstStyle/>
          <a:p>
            <a:pPr marL="0" indent="0">
              <a:buNone/>
            </a:pPr>
            <a:r>
              <a:rPr lang="en-CA" sz="2400" b="1" dirty="0">
                <a:latin typeface="Arial" panose="020B0604020202020204" pitchFamily="34" charset="0"/>
                <a:cs typeface="Arial" panose="020B0604020202020204" pitchFamily="34" charset="0"/>
              </a:rPr>
              <a:t>Health Disparity:</a:t>
            </a:r>
          </a:p>
          <a:p>
            <a:r>
              <a:rPr lang="en-US" sz="2400" dirty="0"/>
              <a:t>A particular type of health difference that is closely linked with social, economic, and/or environmental disadvantage. </a:t>
            </a:r>
          </a:p>
          <a:p>
            <a:pPr marL="0" indent="0">
              <a:buNone/>
            </a:pPr>
            <a:r>
              <a:rPr lang="en-US" sz="2400" b="1" dirty="0">
                <a:latin typeface="Arial" panose="020B0604020202020204" pitchFamily="34" charset="0"/>
                <a:cs typeface="Arial" panose="020B0604020202020204" pitchFamily="34" charset="0"/>
              </a:rPr>
              <a:t>Health Inequity:</a:t>
            </a:r>
          </a:p>
          <a:p>
            <a:r>
              <a:rPr lang="en-US" sz="2400" dirty="0"/>
              <a:t>Disparities in health that are a result of systemic, avoidable and unjust social and economic policies and practices that create barriers to opportunity.</a:t>
            </a:r>
          </a:p>
          <a:p>
            <a:pPr marL="0" indent="0">
              <a:spcBef>
                <a:spcPts val="0"/>
              </a:spcBef>
              <a:buNone/>
            </a:pPr>
            <a:endParaRPr lang="en-US"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27</a:t>
            </a:fld>
            <a:endParaRPr lang="en-US"/>
          </a:p>
        </p:txBody>
      </p:sp>
      <p:sp>
        <p:nvSpPr>
          <p:cNvPr id="8"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a:p>
            <a:pPr algn="r"/>
            <a:r>
              <a:rPr lang="en-US" dirty="0"/>
              <a:t>https://doi.org/10.1016/j.pcl.2016.07.003</a:t>
            </a:r>
          </a:p>
        </p:txBody>
      </p:sp>
      <p:pic>
        <p:nvPicPr>
          <p:cNvPr id="10" name="Picture 9"/>
          <p:cNvPicPr>
            <a:picLocks noChangeAspect="1"/>
          </p:cNvPicPr>
          <p:nvPr/>
        </p:nvPicPr>
        <p:blipFill>
          <a:blip r:embed="rId3"/>
          <a:stretch>
            <a:fillRect/>
          </a:stretch>
        </p:blipFill>
        <p:spPr>
          <a:xfrm>
            <a:off x="6165849" y="228212"/>
            <a:ext cx="4837501" cy="5961277"/>
          </a:xfrm>
          <a:prstGeom prst="rect">
            <a:avLst/>
          </a:prstGeom>
        </p:spPr>
      </p:pic>
      <p:pic>
        <p:nvPicPr>
          <p:cNvPr id="11" name="Picture 10" descr="AETC Map of New Mexico, Texas, Oklahoma, Arkansas, and Louisi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28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Stigma + Minority Stress</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200" y="1162050"/>
            <a:ext cx="5384800" cy="5027439"/>
          </a:xfrm>
        </p:spPr>
        <p:txBody>
          <a:bodyPr/>
          <a:lstStyle/>
          <a:p>
            <a:pPr marL="0" indent="0">
              <a:spcBef>
                <a:spcPts val="0"/>
              </a:spcBef>
              <a:buNone/>
            </a:pPr>
            <a:endParaRPr lang="en-US" sz="2400" b="1" dirty="0">
              <a:latin typeface="Arial" panose="020B0604020202020204" pitchFamily="34" charset="0"/>
              <a:cs typeface="Arial" panose="020B0604020202020204" pitchFamily="34" charset="0"/>
            </a:endParaRPr>
          </a:p>
          <a:p>
            <a:pPr marL="0" indent="0">
              <a:buNone/>
            </a:pPr>
            <a:r>
              <a:rPr lang="en-US" sz="2400" b="1" dirty="0">
                <a:solidFill>
                  <a:schemeClr val="accent2">
                    <a:lumMod val="75000"/>
                  </a:schemeClr>
                </a:solidFill>
                <a:latin typeface="Arial" panose="020B0604020202020204" pitchFamily="34" charset="0"/>
                <a:cs typeface="Arial" panose="020B0604020202020204" pitchFamily="34" charset="0"/>
              </a:rPr>
              <a:t>Stigma + Minority Stress contribute to adverse health outcomes in LGBTQ+ population</a:t>
            </a:r>
            <a:endParaRPr lang="en-CA" sz="2400" b="1" dirty="0">
              <a:solidFill>
                <a:schemeClr val="accent2">
                  <a:lumMod val="75000"/>
                </a:schemeClr>
              </a:solidFill>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Alcohol and drug use</a:t>
            </a:r>
          </a:p>
          <a:p>
            <a:r>
              <a:rPr lang="en-CA" sz="2400" dirty="0">
                <a:latin typeface="Arial" panose="020B0604020202020204" pitchFamily="34" charset="0"/>
                <a:cs typeface="Arial" panose="020B0604020202020204" pitchFamily="34" charset="0"/>
              </a:rPr>
              <a:t>Sexual risk behaviors</a:t>
            </a:r>
          </a:p>
          <a:p>
            <a:r>
              <a:rPr lang="en-CA" sz="2400" dirty="0">
                <a:latin typeface="Arial" panose="020B0604020202020204" pitchFamily="34" charset="0"/>
                <a:cs typeface="Arial" panose="020B0604020202020204" pitchFamily="34" charset="0"/>
              </a:rPr>
              <a:t>Suicide and depression</a:t>
            </a:r>
          </a:p>
          <a:p>
            <a:r>
              <a:rPr lang="en-CA" sz="2400" dirty="0">
                <a:latin typeface="Arial" panose="020B0604020202020204" pitchFamily="34" charset="0"/>
                <a:cs typeface="Arial" panose="020B0604020202020204" pitchFamily="34" charset="0"/>
              </a:rPr>
              <a:t>Anxiety and mood disorders</a:t>
            </a:r>
          </a:p>
          <a:p>
            <a:r>
              <a:rPr lang="en-CA" sz="2400" dirty="0">
                <a:latin typeface="Arial" panose="020B0604020202020204" pitchFamily="34" charset="0"/>
                <a:cs typeface="Arial" panose="020B0604020202020204" pitchFamily="34" charset="0"/>
              </a:rPr>
              <a:t>Poor self-esteem</a:t>
            </a:r>
            <a:endParaRPr lang="en-US" sz="2400" dirty="0"/>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28</a:t>
            </a:fld>
            <a:endParaRPr lang="en-US"/>
          </a:p>
        </p:txBody>
      </p:sp>
      <p:sp>
        <p:nvSpPr>
          <p:cNvPr id="8"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a:p>
            <a:pPr algn="r"/>
            <a:r>
              <a:rPr lang="en-US" dirty="0"/>
              <a:t>https://doi.org/10.1016/j.pcl.2016.07.003</a:t>
            </a:r>
          </a:p>
        </p:txBody>
      </p:sp>
      <p:pic>
        <p:nvPicPr>
          <p:cNvPr id="10" name="Picture 9"/>
          <p:cNvPicPr>
            <a:picLocks noChangeAspect="1"/>
          </p:cNvPicPr>
          <p:nvPr/>
        </p:nvPicPr>
        <p:blipFill>
          <a:blip r:embed="rId3"/>
          <a:stretch>
            <a:fillRect/>
          </a:stretch>
        </p:blipFill>
        <p:spPr>
          <a:xfrm>
            <a:off x="6165849" y="228212"/>
            <a:ext cx="4837501" cy="5961277"/>
          </a:xfrm>
          <a:prstGeom prst="rect">
            <a:avLst/>
          </a:prstGeom>
        </p:spPr>
      </p:pic>
      <p:pic>
        <p:nvPicPr>
          <p:cNvPr id="11" name="Picture 10" descr="AETC Map of New Mexico, Texas, Oklahoma, Arkansas, and Louisi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507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Stigma + Engagement with Care</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200" y="1252604"/>
            <a:ext cx="11277600" cy="4936885"/>
          </a:xfrm>
        </p:spPr>
        <p:txBody>
          <a:bodyPr/>
          <a:lstStyle/>
          <a:p>
            <a:pPr marL="0" indent="0">
              <a:buNone/>
            </a:pPr>
            <a:r>
              <a:rPr lang="en-US" sz="2400" b="1" dirty="0">
                <a:solidFill>
                  <a:schemeClr val="accent4">
                    <a:lumMod val="75000"/>
                  </a:schemeClr>
                </a:solidFill>
                <a:latin typeface="Arial" panose="020B0604020202020204" pitchFamily="34" charset="0"/>
                <a:cs typeface="Arial" panose="020B0604020202020204" pitchFamily="34" charset="0"/>
              </a:rPr>
              <a:t>More than 1 in 3 </a:t>
            </a:r>
            <a:r>
              <a:rPr lang="en-US" sz="2400" b="1" u="sng" dirty="0">
                <a:solidFill>
                  <a:schemeClr val="accent4">
                    <a:lumMod val="75000"/>
                  </a:schemeClr>
                </a:solidFill>
                <a:latin typeface="Arial" panose="020B0604020202020204" pitchFamily="34" charset="0"/>
                <a:cs typeface="Arial" panose="020B0604020202020204" pitchFamily="34" charset="0"/>
              </a:rPr>
              <a:t>LGBTQ</a:t>
            </a:r>
            <a:r>
              <a:rPr lang="en-US" sz="2400" b="1" dirty="0">
                <a:solidFill>
                  <a:schemeClr val="accent4">
                    <a:lumMod val="75000"/>
                  </a:schemeClr>
                </a:solidFill>
                <a:latin typeface="Arial" panose="020B0604020202020204" pitchFamily="34" charset="0"/>
                <a:cs typeface="Arial" panose="020B0604020202020204" pitchFamily="34" charset="0"/>
              </a:rPr>
              <a:t> Americans faced discrimination of some kind in the past year</a:t>
            </a:r>
            <a:r>
              <a:rPr lang="en-CA" sz="2400" b="1" dirty="0">
                <a:solidFill>
                  <a:schemeClr val="accent4">
                    <a:lumMod val="75000"/>
                  </a:schemeClr>
                </a:solidFill>
                <a:latin typeface="Arial" panose="020B0604020202020204" pitchFamily="34" charset="0"/>
                <a:cs typeface="Arial" panose="020B0604020202020204" pitchFamily="34" charset="0"/>
              </a:rPr>
              <a:t> </a:t>
            </a:r>
          </a:p>
          <a:p>
            <a:pPr marL="171450" indent="-171450"/>
            <a:r>
              <a:rPr lang="en-US" sz="2400" dirty="0"/>
              <a:t>15% postponed/avoided </a:t>
            </a:r>
            <a:r>
              <a:rPr lang="en-US" sz="2400" i="1" dirty="0"/>
              <a:t>needed</a:t>
            </a:r>
            <a:r>
              <a:rPr lang="en-US" sz="2400" dirty="0"/>
              <a:t> medical care due to discrimination</a:t>
            </a:r>
          </a:p>
          <a:p>
            <a:pPr marL="171450" indent="-171450"/>
            <a:r>
              <a:rPr lang="en-US" sz="2400" dirty="0"/>
              <a:t>16% postponed/avoided </a:t>
            </a:r>
            <a:r>
              <a:rPr lang="en-US" sz="2400" i="1" dirty="0"/>
              <a:t>preventive</a:t>
            </a:r>
            <a:r>
              <a:rPr lang="en-US" sz="2400" dirty="0"/>
              <a:t> screenings due to discrimination</a:t>
            </a:r>
          </a:p>
          <a:p>
            <a:pPr marL="171450" indent="-171450"/>
            <a:r>
              <a:rPr lang="en-US" sz="2400" dirty="0"/>
              <a:t>14% reported a provider being visibly uncomfortable due to their sexual orientation</a:t>
            </a:r>
          </a:p>
          <a:p>
            <a:pPr marL="171450" indent="-171450"/>
            <a:r>
              <a:rPr lang="en-US" sz="2400" dirty="0"/>
              <a:t>8% reported providers intentionally refusing to recognize family members</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29</a:t>
            </a:fld>
            <a:endParaRPr lang="en-US"/>
          </a:p>
        </p:txBody>
      </p:sp>
      <p:sp>
        <p:nvSpPr>
          <p:cNvPr id="7"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Center for American Progress, The State of the LGBTQ Community (2020)</a:t>
            </a:r>
          </a:p>
        </p:txBody>
      </p:sp>
      <p:pic>
        <p:nvPicPr>
          <p:cNvPr id="8" name="Picture 7"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79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1518-1F95-E648-A243-553EED556A8B}"/>
              </a:ext>
            </a:extLst>
          </p:cNvPr>
          <p:cNvSpPr>
            <a:spLocks noGrp="1"/>
          </p:cNvSpPr>
          <p:nvPr>
            <p:ph type="title"/>
          </p:nvPr>
        </p:nvSpPr>
        <p:spPr/>
        <p:txBody>
          <a:bodyPr/>
          <a:lstStyle/>
          <a:p>
            <a:r>
              <a:rPr lang="en-US" sz="3200" dirty="0"/>
              <a:t>Learning Objectives</a:t>
            </a:r>
          </a:p>
        </p:txBody>
      </p:sp>
      <p:sp>
        <p:nvSpPr>
          <p:cNvPr id="3" name="Content Placeholder 2">
            <a:extLst>
              <a:ext uri="{FF2B5EF4-FFF2-40B4-BE49-F238E27FC236}">
                <a16:creationId xmlns:a16="http://schemas.microsoft.com/office/drawing/2014/main" id="{8358635D-DF55-3042-9D65-3F4B0E65E4E0}"/>
              </a:ext>
            </a:extLst>
          </p:cNvPr>
          <p:cNvSpPr>
            <a:spLocks noGrp="1"/>
          </p:cNvSpPr>
          <p:nvPr>
            <p:ph idx="1"/>
          </p:nvPr>
        </p:nvSpPr>
        <p:spPr>
          <a:xfrm>
            <a:off x="457199" y="1838151"/>
            <a:ext cx="11239501" cy="4351338"/>
          </a:xfrm>
        </p:spPr>
        <p:txBody>
          <a:bodyPr/>
          <a:lstStyle/>
          <a:p>
            <a:pPr marL="457200" indent="-457200">
              <a:buFont typeface="+mj-lt"/>
              <a:buAutoNum type="arabicPeriod"/>
            </a:pPr>
            <a:r>
              <a:rPr lang="en-CA" sz="2400" b="1" dirty="0">
                <a:latin typeface="Arial" panose="020B0604020202020204" pitchFamily="34" charset="0"/>
                <a:cs typeface="Arial" panose="020B0604020202020204" pitchFamily="34" charset="0"/>
              </a:rPr>
              <a:t>Understand sexual orientation and gender identity (SO/GI) components and Two-Spirit, Lesbian, Gay, Bisexual, Transgender, Queer or Questioning and additional sexual orientations and sexual identities (2SLGBTQIA+) identity</a:t>
            </a:r>
          </a:p>
          <a:p>
            <a:pPr marL="457200" indent="-457200">
              <a:buFont typeface="+mj-lt"/>
              <a:buAutoNum type="arabicPeriod"/>
            </a:pPr>
            <a:r>
              <a:rPr lang="en-CA" sz="2400" b="1" dirty="0">
                <a:latin typeface="Arial" panose="020B0604020202020204" pitchFamily="34" charset="0"/>
                <a:cs typeface="Arial" panose="020B0604020202020204" pitchFamily="34" charset="0"/>
              </a:rPr>
              <a:t>Define stigma and describe how it contributes to 2SLGBTQIA+ health and HIV disparities</a:t>
            </a:r>
          </a:p>
          <a:p>
            <a:pPr marL="457200" indent="-457200">
              <a:buFont typeface="+mj-lt"/>
              <a:buAutoNum type="arabicPeriod"/>
            </a:pPr>
            <a:r>
              <a:rPr lang="en-CA" sz="2400" b="1" dirty="0">
                <a:latin typeface="Arial" panose="020B0604020202020204" pitchFamily="34" charset="0"/>
                <a:cs typeface="Arial" panose="020B0604020202020204" pitchFamily="34" charset="0"/>
              </a:rPr>
              <a:t>Identify strategies and best practices for reducing stigma and affirming 2SLGBTQIA+ clients</a:t>
            </a:r>
          </a:p>
        </p:txBody>
      </p:sp>
      <p:sp>
        <p:nvSpPr>
          <p:cNvPr id="4" name="Slide Number Placeholder 3">
            <a:extLst>
              <a:ext uri="{FF2B5EF4-FFF2-40B4-BE49-F238E27FC236}">
                <a16:creationId xmlns:a16="http://schemas.microsoft.com/office/drawing/2014/main" id="{F2181339-8D59-4241-88EC-719D8A45FD2E}"/>
              </a:ext>
            </a:extLst>
          </p:cNvPr>
          <p:cNvSpPr>
            <a:spLocks noGrp="1"/>
          </p:cNvSpPr>
          <p:nvPr>
            <p:ph type="sldNum" sz="quarter" idx="12"/>
          </p:nvPr>
        </p:nvSpPr>
        <p:spPr/>
        <p:txBody>
          <a:bodyPr/>
          <a:lstStyle/>
          <a:p>
            <a:fld id="{DB7DDC46-2E90-8640-BEFE-F54DCCD857ED}" type="slidenum">
              <a:rPr lang="en-US" smtClean="0"/>
              <a:t>3</a:t>
            </a:fld>
            <a:endParaRPr lang="en-US"/>
          </a:p>
        </p:txBody>
      </p:sp>
      <p:pic>
        <p:nvPicPr>
          <p:cNvPr id="6" name="Picture 5"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891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Stigma + Engagement with Care</a:t>
            </a:r>
          </a:p>
        </p:txBody>
      </p:sp>
      <p:sp>
        <p:nvSpPr>
          <p:cNvPr id="6" name="Content Placeholder 5">
            <a:extLst>
              <a:ext uri="{FF2B5EF4-FFF2-40B4-BE49-F238E27FC236}">
                <a16:creationId xmlns:a16="http://schemas.microsoft.com/office/drawing/2014/main" id="{A57EF230-1D34-FB4E-940F-8A74A4CB1005}"/>
              </a:ext>
            </a:extLst>
          </p:cNvPr>
          <p:cNvSpPr>
            <a:spLocks noGrp="1"/>
          </p:cNvSpPr>
          <p:nvPr>
            <p:ph idx="13"/>
          </p:nvPr>
        </p:nvSpPr>
        <p:spPr>
          <a:xfrm>
            <a:off x="457200" y="1265856"/>
            <a:ext cx="11099800" cy="4923633"/>
          </a:xfrm>
        </p:spPr>
        <p:txBody>
          <a:bodyPr/>
          <a:lstStyle/>
          <a:p>
            <a:pPr marL="0" indent="0">
              <a:buNone/>
            </a:pPr>
            <a:r>
              <a:rPr lang="en-US" sz="2400" b="1" dirty="0">
                <a:solidFill>
                  <a:schemeClr val="accent2">
                    <a:lumMod val="75000"/>
                  </a:schemeClr>
                </a:solidFill>
                <a:latin typeface="Arial" panose="020B0604020202020204" pitchFamily="34" charset="0"/>
                <a:cs typeface="Arial" panose="020B0604020202020204" pitchFamily="34" charset="0"/>
              </a:rPr>
              <a:t>More than 3 in 5 </a:t>
            </a:r>
            <a:r>
              <a:rPr lang="en-US" sz="2400" b="1" u="sng" dirty="0">
                <a:solidFill>
                  <a:schemeClr val="accent2">
                    <a:lumMod val="75000"/>
                  </a:schemeClr>
                </a:solidFill>
                <a:latin typeface="Arial" panose="020B0604020202020204" pitchFamily="34" charset="0"/>
                <a:cs typeface="Arial" panose="020B0604020202020204" pitchFamily="34" charset="0"/>
              </a:rPr>
              <a:t>Transgender</a:t>
            </a:r>
            <a:r>
              <a:rPr lang="en-US" sz="2400" b="1" dirty="0">
                <a:solidFill>
                  <a:schemeClr val="accent2">
                    <a:lumMod val="75000"/>
                  </a:schemeClr>
                </a:solidFill>
                <a:latin typeface="Arial" panose="020B0604020202020204" pitchFamily="34" charset="0"/>
                <a:cs typeface="Arial" panose="020B0604020202020204" pitchFamily="34" charset="0"/>
              </a:rPr>
              <a:t> Americans faced discrimination of some kind in the past year</a:t>
            </a:r>
            <a:endParaRPr lang="en-CA" sz="2400" b="1" dirty="0">
              <a:solidFill>
                <a:schemeClr val="accent2">
                  <a:lumMod val="75000"/>
                </a:schemeClr>
              </a:solidFill>
              <a:latin typeface="Arial" panose="020B0604020202020204" pitchFamily="34" charset="0"/>
              <a:cs typeface="Arial" panose="020B0604020202020204" pitchFamily="34" charset="0"/>
            </a:endParaRPr>
          </a:p>
          <a:p>
            <a:pPr marL="171450" indent="-171450"/>
            <a:r>
              <a:rPr lang="en-US" sz="2400" dirty="0"/>
              <a:t>28% postponed/avoided </a:t>
            </a:r>
            <a:r>
              <a:rPr lang="en-US" sz="2400" i="1" dirty="0"/>
              <a:t>needed</a:t>
            </a:r>
            <a:r>
              <a:rPr lang="en-US" sz="2400" dirty="0"/>
              <a:t> medical care</a:t>
            </a:r>
          </a:p>
          <a:p>
            <a:pPr marL="171450" indent="-171450"/>
            <a:r>
              <a:rPr lang="en-US" sz="2400" dirty="0"/>
              <a:t>40% postponed/avoided preventive screenings due to discrimination</a:t>
            </a:r>
          </a:p>
          <a:p>
            <a:pPr marL="171450" indent="-171450"/>
            <a:r>
              <a:rPr lang="en-US" sz="2400" dirty="0"/>
              <a:t>38% reported a provider being visibly uncomfortable due to their gender identity</a:t>
            </a:r>
          </a:p>
          <a:p>
            <a:pPr marL="171450" indent="-171450"/>
            <a:r>
              <a:rPr lang="en-US" sz="2400" dirty="0"/>
              <a:t>32% reported provider intentionally </a:t>
            </a:r>
            <a:r>
              <a:rPr lang="en-US" sz="2400" dirty="0" err="1"/>
              <a:t>misgendering</a:t>
            </a:r>
            <a:r>
              <a:rPr lang="en-US" sz="2400" dirty="0"/>
              <a:t> them or using the wrong name</a:t>
            </a:r>
          </a:p>
          <a:p>
            <a:pPr marL="171450" indent="-171450"/>
            <a:r>
              <a:rPr lang="en-US" sz="2400" dirty="0"/>
              <a:t>18% percent reported a provider refused to see them at all because of their gender identity</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30</a:t>
            </a:fld>
            <a:endParaRPr lang="en-US"/>
          </a:p>
        </p:txBody>
      </p:sp>
      <p:sp>
        <p:nvSpPr>
          <p:cNvPr id="7"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Center for American Progress, The State of the LGBTQ Community (2020)</a:t>
            </a:r>
          </a:p>
        </p:txBody>
      </p:sp>
      <p:pic>
        <p:nvPicPr>
          <p:cNvPr id="8" name="Picture 7"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977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1518-1F95-E648-A243-553EED556A8B}"/>
              </a:ext>
            </a:extLst>
          </p:cNvPr>
          <p:cNvSpPr>
            <a:spLocks noGrp="1"/>
          </p:cNvSpPr>
          <p:nvPr>
            <p:ph type="title"/>
          </p:nvPr>
        </p:nvSpPr>
        <p:spPr/>
        <p:txBody>
          <a:bodyPr/>
          <a:lstStyle/>
          <a:p>
            <a:r>
              <a:rPr lang="en-US" sz="3200" dirty="0"/>
              <a:t>Stigma + Health Disparities: HIV</a:t>
            </a:r>
          </a:p>
        </p:txBody>
      </p:sp>
      <p:sp>
        <p:nvSpPr>
          <p:cNvPr id="3" name="Content Placeholder 2">
            <a:extLst>
              <a:ext uri="{FF2B5EF4-FFF2-40B4-BE49-F238E27FC236}">
                <a16:creationId xmlns:a16="http://schemas.microsoft.com/office/drawing/2014/main" id="{8358635D-DF55-3042-9D65-3F4B0E65E4E0}"/>
              </a:ext>
            </a:extLst>
          </p:cNvPr>
          <p:cNvSpPr>
            <a:spLocks noGrp="1"/>
          </p:cNvSpPr>
          <p:nvPr>
            <p:ph idx="1"/>
          </p:nvPr>
        </p:nvSpPr>
        <p:spPr>
          <a:xfrm>
            <a:off x="457199" y="1252604"/>
            <a:ext cx="11394141" cy="4834929"/>
          </a:xfrm>
        </p:spPr>
        <p:txBody>
          <a:bodyPr/>
          <a:lstStyle/>
          <a:p>
            <a:pPr marL="0" indent="0">
              <a:buNone/>
            </a:pPr>
            <a:r>
              <a:rPr lang="en-CA" sz="2400" b="1" dirty="0">
                <a:latin typeface="Arial" panose="020B0604020202020204" pitchFamily="34" charset="0"/>
                <a:cs typeface="Arial" panose="020B0604020202020204" pitchFamily="34" charset="0"/>
              </a:rPr>
              <a:t>Gay, bisexual, and other men who have sex with men (MSM) are the population most affected by HIV in the U.S.</a:t>
            </a:r>
          </a:p>
          <a:p>
            <a:r>
              <a:rPr lang="en-US" sz="2400" dirty="0"/>
              <a:t>MSM accounted for 69% of new HIV diagnoses </a:t>
            </a:r>
          </a:p>
          <a:p>
            <a:r>
              <a:rPr lang="en-US" sz="2400" dirty="0"/>
              <a:t>1 in 6 MSM with HIV are unaware of their status</a:t>
            </a:r>
          </a:p>
          <a:p>
            <a:r>
              <a:rPr lang="en-US" sz="2400" dirty="0"/>
              <a:t>Black/African American MSM accounted for 26% (9,123) of new HIV diagnoses and 37.9% of diagnoses among all MSM.</a:t>
            </a:r>
          </a:p>
          <a:p>
            <a:r>
              <a:rPr lang="en-US" sz="2400" dirty="0"/>
              <a:t>Hispanic/Latino MSM made up 22% (7,820) of new HIV diagnoses and 32.5% of diagnosis among all MSM.</a:t>
            </a:r>
          </a:p>
          <a:p>
            <a:r>
              <a:rPr lang="en-US" sz="2400" dirty="0"/>
              <a:t>Lifetime risk of HIV diagnosis: 1 in 2 for Black MSM, 1 in 4 for Latino MSM, 1 in 11 for White MSM</a:t>
            </a:r>
          </a:p>
          <a:p>
            <a:endParaRPr lang="en-US" dirty="0"/>
          </a:p>
          <a:p>
            <a:endParaRPr lang="en-US" dirty="0"/>
          </a:p>
        </p:txBody>
      </p:sp>
      <p:sp>
        <p:nvSpPr>
          <p:cNvPr id="4" name="Slide Number Placeholder 3">
            <a:extLst>
              <a:ext uri="{FF2B5EF4-FFF2-40B4-BE49-F238E27FC236}">
                <a16:creationId xmlns:a16="http://schemas.microsoft.com/office/drawing/2014/main" id="{F2181339-8D59-4241-88EC-719D8A45FD2E}"/>
              </a:ext>
            </a:extLst>
          </p:cNvPr>
          <p:cNvSpPr>
            <a:spLocks noGrp="1"/>
          </p:cNvSpPr>
          <p:nvPr>
            <p:ph type="sldNum" sz="quarter" idx="12"/>
          </p:nvPr>
        </p:nvSpPr>
        <p:spPr/>
        <p:txBody>
          <a:bodyPr/>
          <a:lstStyle/>
          <a:p>
            <a:fld id="{DB7DDC46-2E90-8640-BEFE-F54DCCD857ED}" type="slidenum">
              <a:rPr lang="en-US" smtClean="0"/>
              <a:t>31</a:t>
            </a:fld>
            <a:endParaRPr lang="en-US"/>
          </a:p>
        </p:txBody>
      </p:sp>
      <p:sp>
        <p:nvSpPr>
          <p:cNvPr id="6"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CDC, CROI (2016)</a:t>
            </a:r>
          </a:p>
          <a:p>
            <a:pPr algn="r"/>
            <a:r>
              <a:rPr lang="en-US" dirty="0"/>
              <a:t>CDC, HIV &amp; Transgender Communities (2019)</a:t>
            </a:r>
          </a:p>
          <a:p>
            <a:pPr algn="r"/>
            <a:r>
              <a:rPr lang="en-US" dirty="0"/>
              <a:t>CDC, HIV Surveillance Among Transgender Women (2021)</a:t>
            </a:r>
          </a:p>
          <a:p>
            <a:pPr algn="r"/>
            <a:endParaRPr lang="en-US" dirty="0"/>
          </a:p>
        </p:txBody>
      </p:sp>
      <p:pic>
        <p:nvPicPr>
          <p:cNvPr id="7" name="Picture 6"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358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1518-1F95-E648-A243-553EED556A8B}"/>
              </a:ext>
            </a:extLst>
          </p:cNvPr>
          <p:cNvSpPr>
            <a:spLocks noGrp="1"/>
          </p:cNvSpPr>
          <p:nvPr>
            <p:ph type="title"/>
          </p:nvPr>
        </p:nvSpPr>
        <p:spPr/>
        <p:txBody>
          <a:bodyPr/>
          <a:lstStyle/>
          <a:p>
            <a:r>
              <a:rPr lang="en-US" sz="3200" dirty="0"/>
              <a:t>Stigma + Health Disparities: HIV</a:t>
            </a:r>
          </a:p>
        </p:txBody>
      </p:sp>
      <p:sp>
        <p:nvSpPr>
          <p:cNvPr id="3" name="Content Placeholder 2">
            <a:extLst>
              <a:ext uri="{FF2B5EF4-FFF2-40B4-BE49-F238E27FC236}">
                <a16:creationId xmlns:a16="http://schemas.microsoft.com/office/drawing/2014/main" id="{8358635D-DF55-3042-9D65-3F4B0E65E4E0}"/>
              </a:ext>
            </a:extLst>
          </p:cNvPr>
          <p:cNvSpPr>
            <a:spLocks noGrp="1"/>
          </p:cNvSpPr>
          <p:nvPr>
            <p:ph idx="1"/>
          </p:nvPr>
        </p:nvSpPr>
        <p:spPr>
          <a:xfrm>
            <a:off x="457199" y="1252604"/>
            <a:ext cx="11394141" cy="4834929"/>
          </a:xfrm>
        </p:spPr>
        <p:txBody>
          <a:bodyPr/>
          <a:lstStyle/>
          <a:p>
            <a:pPr marL="0" indent="0">
              <a:buNone/>
            </a:pPr>
            <a:r>
              <a:rPr lang="en-US" sz="2400" b="1" dirty="0">
                <a:latin typeface="Arial" panose="020B0604020202020204" pitchFamily="34" charset="0"/>
                <a:cs typeface="Arial" panose="020B0604020202020204" pitchFamily="34" charset="0"/>
              </a:rPr>
              <a:t>Transgender people account for approximately 2% of new HIV diagnoses in 2019.</a:t>
            </a:r>
          </a:p>
          <a:p>
            <a:r>
              <a:rPr lang="en-US" sz="2400" dirty="0"/>
              <a:t>93% of diagnoses of HIV infections was among transgender women</a:t>
            </a:r>
          </a:p>
          <a:p>
            <a:r>
              <a:rPr lang="en-US" sz="2400" dirty="0"/>
              <a:t>42% of transgender women had HIV among transgender adults and adolescents</a:t>
            </a:r>
          </a:p>
          <a:p>
            <a:r>
              <a:rPr lang="en-US" sz="2400" dirty="0"/>
              <a:t>41% of transgender people diagnosed with HIV live in the South</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2181339-8D59-4241-88EC-719D8A45FD2E}"/>
              </a:ext>
            </a:extLst>
          </p:cNvPr>
          <p:cNvSpPr>
            <a:spLocks noGrp="1"/>
          </p:cNvSpPr>
          <p:nvPr>
            <p:ph type="sldNum" sz="quarter" idx="12"/>
          </p:nvPr>
        </p:nvSpPr>
        <p:spPr/>
        <p:txBody>
          <a:bodyPr/>
          <a:lstStyle/>
          <a:p>
            <a:fld id="{DB7DDC46-2E90-8640-BEFE-F54DCCD857ED}" type="slidenum">
              <a:rPr lang="en-US" smtClean="0"/>
              <a:t>32</a:t>
            </a:fld>
            <a:endParaRPr lang="en-US"/>
          </a:p>
        </p:txBody>
      </p:sp>
      <p:sp>
        <p:nvSpPr>
          <p:cNvPr id="6"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CDC, CROI (2016)</a:t>
            </a:r>
          </a:p>
          <a:p>
            <a:pPr algn="r"/>
            <a:r>
              <a:rPr lang="en-US" dirty="0"/>
              <a:t>CDC, HIV &amp; Transgender Communities (2019)</a:t>
            </a:r>
          </a:p>
          <a:p>
            <a:pPr algn="r"/>
            <a:r>
              <a:rPr lang="en-US" dirty="0"/>
              <a:t>CDC, HIV Surveillance Among Transgender Women (2021)</a:t>
            </a:r>
          </a:p>
          <a:p>
            <a:pPr algn="r"/>
            <a:endParaRPr lang="en-US" dirty="0"/>
          </a:p>
        </p:txBody>
      </p:sp>
      <p:pic>
        <p:nvPicPr>
          <p:cNvPr id="7" name="Picture 6"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050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t>Stigma + Health Disparities: Pre-Exposure Prophylaxis (</a:t>
            </a:r>
            <a:r>
              <a:rPr lang="en-US" dirty="0" err="1"/>
              <a:t>PrEP</a:t>
            </a:r>
            <a:r>
              <a:rPr lang="en-US" dirty="0"/>
              <a:t>)</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199" y="1009650"/>
            <a:ext cx="10953751" cy="5179840"/>
          </a:xfrm>
        </p:spPr>
        <p:txBody>
          <a:bodyPr/>
          <a:lstStyle/>
          <a:p>
            <a:pPr marL="0" indent="0">
              <a:buNone/>
            </a:pPr>
            <a:r>
              <a:rPr lang="en-CA" sz="2400" b="1" dirty="0">
                <a:solidFill>
                  <a:schemeClr val="accent4">
                    <a:lumMod val="75000"/>
                  </a:schemeClr>
                </a:solidFill>
                <a:latin typeface="Arial" panose="020B0604020202020204" pitchFamily="34" charset="0"/>
                <a:cs typeface="Arial" panose="020B0604020202020204" pitchFamily="34" charset="0"/>
              </a:rPr>
              <a:t>MSM</a:t>
            </a:r>
          </a:p>
          <a:p>
            <a:r>
              <a:rPr lang="en-US" sz="2000" dirty="0"/>
              <a:t>Black and </a:t>
            </a:r>
            <a:r>
              <a:rPr lang="en-US" sz="2000" dirty="0" err="1"/>
              <a:t>Latinx</a:t>
            </a:r>
            <a:r>
              <a:rPr lang="en-US" sz="2000" dirty="0"/>
              <a:t> MSM were less likely than White MSM:</a:t>
            </a:r>
          </a:p>
          <a:p>
            <a:pPr lvl="1"/>
            <a:r>
              <a:rPr lang="en-US" sz="2000" dirty="0"/>
              <a:t>To be aware of </a:t>
            </a:r>
            <a:r>
              <a:rPr lang="en-US" sz="2000" dirty="0" err="1"/>
              <a:t>PrEP</a:t>
            </a:r>
            <a:r>
              <a:rPr lang="en-US" sz="2000" dirty="0"/>
              <a:t> (86%, 87%, 95% respectively)</a:t>
            </a:r>
          </a:p>
          <a:p>
            <a:pPr lvl="1"/>
            <a:r>
              <a:rPr lang="en-US" sz="2000" dirty="0"/>
              <a:t>To have discussed </a:t>
            </a:r>
            <a:r>
              <a:rPr lang="en-US" sz="2000" dirty="0" err="1"/>
              <a:t>PrEP</a:t>
            </a:r>
            <a:r>
              <a:rPr lang="en-US" sz="2000" dirty="0"/>
              <a:t> with a provider (43%, 44%  58% respectively)</a:t>
            </a:r>
          </a:p>
          <a:p>
            <a:pPr lvl="1"/>
            <a:r>
              <a:rPr lang="en-US" sz="2000" dirty="0"/>
              <a:t>Reported taking </a:t>
            </a:r>
            <a:r>
              <a:rPr lang="en-US" sz="2000" dirty="0" err="1"/>
              <a:t>PrEP</a:t>
            </a:r>
            <a:r>
              <a:rPr lang="en-US" sz="2000" dirty="0"/>
              <a:t> (26%, 30%, 42% respectively)</a:t>
            </a:r>
          </a:p>
          <a:p>
            <a:endParaRPr lang="en-US" sz="1600" b="1" dirty="0">
              <a:solidFill>
                <a:schemeClr val="accent4">
                  <a:lumMod val="75000"/>
                </a:schemeClr>
              </a:solidFill>
              <a:latin typeface="Arial" panose="020B0604020202020204" pitchFamily="34" charset="0"/>
              <a:cs typeface="Arial" panose="020B0604020202020204" pitchFamily="34" charset="0"/>
            </a:endParaRPr>
          </a:p>
          <a:p>
            <a:pPr marL="0" indent="0">
              <a:buNone/>
            </a:pPr>
            <a:r>
              <a:rPr lang="en-US" sz="2400" b="1" dirty="0">
                <a:solidFill>
                  <a:schemeClr val="accent4">
                    <a:lumMod val="75000"/>
                  </a:schemeClr>
                </a:solidFill>
                <a:latin typeface="Arial" panose="020B0604020202020204" pitchFamily="34" charset="0"/>
                <a:cs typeface="Arial" panose="020B0604020202020204" pitchFamily="34" charset="0"/>
              </a:rPr>
              <a:t>Transgender</a:t>
            </a:r>
          </a:p>
          <a:p>
            <a:r>
              <a:rPr lang="en-US" sz="2000" dirty="0"/>
              <a:t>Among those familiar with </a:t>
            </a:r>
            <a:r>
              <a:rPr lang="en-US" sz="2000" dirty="0" err="1"/>
              <a:t>PrEP</a:t>
            </a:r>
            <a:r>
              <a:rPr lang="en-US" sz="2000" dirty="0"/>
              <a:t>, 72% regard it favorably</a:t>
            </a:r>
          </a:p>
          <a:p>
            <a:r>
              <a:rPr lang="en-US" sz="2000" dirty="0"/>
              <a:t>3% of transgender people reported taking </a:t>
            </a:r>
            <a:r>
              <a:rPr lang="en-US" sz="2000" dirty="0" err="1"/>
              <a:t>PrEP</a:t>
            </a:r>
            <a:endParaRPr lang="en-US" sz="2000" dirty="0"/>
          </a:p>
          <a:p>
            <a:r>
              <a:rPr lang="en-US" sz="2000" dirty="0"/>
              <a:t>Those who reported higher levels of </a:t>
            </a:r>
            <a:r>
              <a:rPr lang="en-US" sz="2000" dirty="0" err="1"/>
              <a:t>nonaffirmation</a:t>
            </a:r>
            <a:r>
              <a:rPr lang="en-US" sz="2000" dirty="0"/>
              <a:t> of their gender identity were less likely to currently use </a:t>
            </a:r>
            <a:r>
              <a:rPr lang="en-US" sz="2000" dirty="0" err="1"/>
              <a:t>PrEP</a:t>
            </a:r>
            <a:endParaRPr lang="en-US" sz="2000" dirty="0"/>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33</a:t>
            </a:fld>
            <a:endParaRPr lang="en-US"/>
          </a:p>
        </p:txBody>
      </p:sp>
      <p:sp>
        <p:nvSpPr>
          <p:cNvPr id="10"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http://dx.doi.org/10.15585/mmwr.mm6837a2</a:t>
            </a:r>
          </a:p>
          <a:p>
            <a:pPr algn="r"/>
            <a:r>
              <a:rPr lang="en-US"/>
              <a:t>https://doi.org/10.1002/jia2.25391</a:t>
            </a:r>
          </a:p>
          <a:p>
            <a:pPr algn="r"/>
            <a:r>
              <a:rPr lang="en-US"/>
              <a:t>10.1097/QAI.0000000000002403</a:t>
            </a:r>
            <a:endParaRPr lang="en-US" dirty="0"/>
          </a:p>
        </p:txBody>
      </p:sp>
      <p:pic>
        <p:nvPicPr>
          <p:cNvPr id="8" name="Picture 7"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640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t>Stigma + Health Disparities: Pre-Exposure Prophylaxis (</a:t>
            </a:r>
            <a:r>
              <a:rPr lang="en-US" dirty="0" err="1"/>
              <a:t>PrEP</a:t>
            </a:r>
            <a:r>
              <a:rPr lang="en-US" dirty="0"/>
              <a:t>)</a:t>
            </a:r>
          </a:p>
        </p:txBody>
      </p:sp>
      <p:sp>
        <p:nvSpPr>
          <p:cNvPr id="6" name="Content Placeholder 5">
            <a:extLst>
              <a:ext uri="{FF2B5EF4-FFF2-40B4-BE49-F238E27FC236}">
                <a16:creationId xmlns:a16="http://schemas.microsoft.com/office/drawing/2014/main" id="{A57EF230-1D34-FB4E-940F-8A74A4CB1005}"/>
              </a:ext>
            </a:extLst>
          </p:cNvPr>
          <p:cNvSpPr>
            <a:spLocks noGrp="1"/>
          </p:cNvSpPr>
          <p:nvPr>
            <p:ph idx="13"/>
          </p:nvPr>
        </p:nvSpPr>
        <p:spPr>
          <a:xfrm>
            <a:off x="457200" y="1009650"/>
            <a:ext cx="11099800" cy="5179840"/>
          </a:xfrm>
        </p:spPr>
        <p:txBody>
          <a:bodyPr/>
          <a:lstStyle/>
          <a:p>
            <a:pPr marL="0" indent="0">
              <a:buNone/>
            </a:pPr>
            <a:r>
              <a:rPr lang="en-US" sz="2400" b="1" dirty="0">
                <a:solidFill>
                  <a:schemeClr val="accent2">
                    <a:lumMod val="75000"/>
                  </a:schemeClr>
                </a:solidFill>
                <a:latin typeface="Arial" panose="020B0604020202020204" pitchFamily="34" charset="0"/>
                <a:cs typeface="Arial" panose="020B0604020202020204" pitchFamily="34" charset="0"/>
              </a:rPr>
              <a:t>Trans MSM</a:t>
            </a:r>
          </a:p>
          <a:p>
            <a:r>
              <a:rPr lang="en-US" sz="2000" dirty="0"/>
              <a:t>84.1% had heard of </a:t>
            </a:r>
            <a:r>
              <a:rPr lang="en-US" sz="2000" dirty="0" err="1"/>
              <a:t>PrEP</a:t>
            </a:r>
            <a:r>
              <a:rPr lang="en-US" sz="2000" dirty="0"/>
              <a:t> </a:t>
            </a:r>
          </a:p>
          <a:p>
            <a:r>
              <a:rPr lang="en-US" sz="2000" dirty="0"/>
              <a:t>33.3% reported lifetime </a:t>
            </a:r>
            <a:r>
              <a:rPr lang="en-US" sz="2000" dirty="0" err="1"/>
              <a:t>PrEP</a:t>
            </a:r>
            <a:r>
              <a:rPr lang="en-US" sz="2000" dirty="0"/>
              <a:t> use: 21.8% currently taking </a:t>
            </a:r>
            <a:r>
              <a:rPr lang="en-US" sz="2000" dirty="0" err="1"/>
              <a:t>PrEP</a:t>
            </a:r>
            <a:r>
              <a:rPr lang="en-US" sz="2000" dirty="0"/>
              <a:t> and 11.5% having stopped taking </a:t>
            </a:r>
            <a:r>
              <a:rPr lang="en-US" sz="2000" dirty="0" err="1"/>
              <a:t>PrEP.</a:t>
            </a:r>
            <a:r>
              <a:rPr lang="en-US" sz="2000" dirty="0"/>
              <a:t> </a:t>
            </a:r>
          </a:p>
          <a:p>
            <a:r>
              <a:rPr lang="en-US" sz="2000" dirty="0"/>
              <a:t>Among participants currently taking </a:t>
            </a:r>
            <a:r>
              <a:rPr lang="en-US" sz="2000" dirty="0" err="1"/>
              <a:t>PrEP</a:t>
            </a:r>
            <a:r>
              <a:rPr lang="en-US" sz="2000" dirty="0"/>
              <a:t>, 64.8% met indications for </a:t>
            </a:r>
            <a:r>
              <a:rPr lang="en-US" sz="2000" dirty="0" err="1"/>
              <a:t>PrEP</a:t>
            </a:r>
            <a:r>
              <a:rPr lang="en-US" sz="2000" dirty="0"/>
              <a:t>; Of those who had stopped taking </a:t>
            </a:r>
            <a:r>
              <a:rPr lang="en-US" sz="2000" dirty="0" err="1"/>
              <a:t>PrEP</a:t>
            </a:r>
            <a:r>
              <a:rPr lang="en-US" sz="2000" dirty="0"/>
              <a:t>, 75.9% met </a:t>
            </a:r>
            <a:r>
              <a:rPr lang="en-US" sz="2000" dirty="0" err="1"/>
              <a:t>PrEP</a:t>
            </a:r>
            <a:r>
              <a:rPr lang="en-US" sz="2000" dirty="0"/>
              <a:t> indications.</a:t>
            </a:r>
            <a:endParaRPr lang="en-US" sz="1600" dirty="0"/>
          </a:p>
          <a:p>
            <a:pPr marL="0" indent="0">
              <a:buNone/>
            </a:pPr>
            <a:r>
              <a:rPr lang="en-US" sz="2400" b="1" dirty="0">
                <a:solidFill>
                  <a:schemeClr val="accent2">
                    <a:lumMod val="75000"/>
                  </a:schemeClr>
                </a:solidFill>
                <a:latin typeface="Arial" panose="020B0604020202020204" pitchFamily="34" charset="0"/>
                <a:cs typeface="Arial" panose="020B0604020202020204" pitchFamily="34" charset="0"/>
              </a:rPr>
              <a:t>Trans Women</a:t>
            </a:r>
          </a:p>
          <a:p>
            <a:r>
              <a:rPr lang="en-US" sz="2000" dirty="0"/>
              <a:t>Trans women were less likely than MSM to:</a:t>
            </a:r>
          </a:p>
          <a:p>
            <a:pPr lvl="1"/>
            <a:r>
              <a:rPr lang="en-US" sz="2000" dirty="0"/>
              <a:t>Be aware of </a:t>
            </a:r>
            <a:r>
              <a:rPr lang="en-US" sz="2000" dirty="0" err="1"/>
              <a:t>PrEP</a:t>
            </a:r>
            <a:r>
              <a:rPr lang="en-US" sz="2000" dirty="0"/>
              <a:t> (79.1% vs. 96.7)</a:t>
            </a:r>
          </a:p>
          <a:p>
            <a:pPr lvl="1"/>
            <a:r>
              <a:rPr lang="en-US" sz="2000" dirty="0"/>
              <a:t>Have discussed </a:t>
            </a:r>
            <a:r>
              <a:rPr lang="en-US" sz="2000" dirty="0" err="1"/>
              <a:t>PrEP</a:t>
            </a:r>
            <a:r>
              <a:rPr lang="en-US" sz="2000" dirty="0"/>
              <a:t> with a provider (35.5% vs. 54.9%) </a:t>
            </a:r>
          </a:p>
          <a:p>
            <a:pPr lvl="1"/>
            <a:r>
              <a:rPr lang="en-US" sz="2000" dirty="0"/>
              <a:t>Report taking </a:t>
            </a:r>
            <a:r>
              <a:rPr lang="en-US" sz="2000" dirty="0" err="1"/>
              <a:t>PrEP</a:t>
            </a:r>
            <a:r>
              <a:rPr lang="en-US" sz="2000" dirty="0"/>
              <a:t> (14.6% vs. 39.8%)</a:t>
            </a:r>
          </a:p>
          <a:p>
            <a:pPr lvl="1"/>
            <a:r>
              <a:rPr lang="en-US" sz="2000" dirty="0"/>
              <a:t>Report being adherent to </a:t>
            </a:r>
            <a:r>
              <a:rPr lang="en-US" sz="2000" dirty="0" err="1"/>
              <a:t>PrEP</a:t>
            </a:r>
            <a:r>
              <a:rPr lang="en-US" sz="2000" dirty="0"/>
              <a:t> (among those who used </a:t>
            </a:r>
            <a:r>
              <a:rPr lang="en-US" sz="2000" dirty="0" err="1"/>
              <a:t>PrEP</a:t>
            </a:r>
            <a:r>
              <a:rPr lang="en-US" sz="2000" dirty="0"/>
              <a:t>; 70.4% vs. 87.4%).</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34</a:t>
            </a:fld>
            <a:endParaRPr lang="en-US"/>
          </a:p>
        </p:txBody>
      </p:sp>
      <p:sp>
        <p:nvSpPr>
          <p:cNvPr id="10"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http://dx.doi.org/10.15585/mmwr.mm6837a2</a:t>
            </a:r>
          </a:p>
          <a:p>
            <a:pPr algn="r"/>
            <a:r>
              <a:rPr lang="en-US"/>
              <a:t>https://doi.org/10.1002/jia2.25391</a:t>
            </a:r>
          </a:p>
          <a:p>
            <a:pPr algn="r"/>
            <a:r>
              <a:rPr lang="en-US"/>
              <a:t>10.1097/QAI.0000000000002403</a:t>
            </a:r>
            <a:endParaRPr lang="en-US" dirty="0"/>
          </a:p>
        </p:txBody>
      </p:sp>
      <p:pic>
        <p:nvPicPr>
          <p:cNvPr id="8" name="Picture 7"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275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F947-A292-7E4A-9CD2-F6F6668FB1CD}"/>
              </a:ext>
            </a:extLst>
          </p:cNvPr>
          <p:cNvSpPr>
            <a:spLocks noGrp="1"/>
          </p:cNvSpPr>
          <p:nvPr>
            <p:ph type="title"/>
          </p:nvPr>
        </p:nvSpPr>
        <p:spPr>
          <a:xfrm>
            <a:off x="457199" y="1595120"/>
            <a:ext cx="5204013" cy="1552793"/>
          </a:xfrm>
        </p:spPr>
        <p:txBody>
          <a:bodyPr/>
          <a:lstStyle/>
          <a:p>
            <a:r>
              <a:rPr lang="en-US" dirty="0"/>
              <a:t>Reducing Stigma &amp; Affirming LGBTQ+ Clients</a:t>
            </a:r>
          </a:p>
        </p:txBody>
      </p:sp>
      <p:sp>
        <p:nvSpPr>
          <p:cNvPr id="4" name="Slide Number Placeholder 3">
            <a:extLst>
              <a:ext uri="{FF2B5EF4-FFF2-40B4-BE49-F238E27FC236}">
                <a16:creationId xmlns:a16="http://schemas.microsoft.com/office/drawing/2014/main" id="{AF197C48-774D-1C42-98A8-46733B1587E7}"/>
              </a:ext>
            </a:extLst>
          </p:cNvPr>
          <p:cNvSpPr>
            <a:spLocks noGrp="1"/>
          </p:cNvSpPr>
          <p:nvPr>
            <p:ph type="sldNum" sz="quarter" idx="12"/>
          </p:nvPr>
        </p:nvSpPr>
        <p:spPr/>
        <p:txBody>
          <a:bodyPr/>
          <a:lstStyle/>
          <a:p>
            <a:fld id="{DB7DDC46-2E90-8640-BEFE-F54DCCD857ED}" type="slidenum">
              <a:rPr lang="en-US" smtClean="0"/>
              <a:pPr/>
              <a:t>35</a:t>
            </a:fld>
            <a:endParaRPr lang="en-US"/>
          </a:p>
        </p:txBody>
      </p:sp>
    </p:spTree>
    <p:extLst>
      <p:ext uri="{BB962C8B-B14F-4D97-AF65-F5344CB8AC3E}">
        <p14:creationId xmlns:p14="http://schemas.microsoft.com/office/powerpoint/2010/main" val="4157048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1518-1F95-E648-A243-553EED556A8B}"/>
              </a:ext>
            </a:extLst>
          </p:cNvPr>
          <p:cNvSpPr>
            <a:spLocks noGrp="1"/>
          </p:cNvSpPr>
          <p:nvPr>
            <p:ph type="title"/>
          </p:nvPr>
        </p:nvSpPr>
        <p:spPr/>
        <p:txBody>
          <a:bodyPr/>
          <a:lstStyle/>
          <a:p>
            <a:r>
              <a:rPr lang="en-US" sz="3200" dirty="0"/>
              <a:t>How do we Reduce LGBTQ+ Stigma?</a:t>
            </a:r>
          </a:p>
        </p:txBody>
      </p:sp>
      <p:sp>
        <p:nvSpPr>
          <p:cNvPr id="3" name="Content Placeholder 2">
            <a:extLst>
              <a:ext uri="{FF2B5EF4-FFF2-40B4-BE49-F238E27FC236}">
                <a16:creationId xmlns:a16="http://schemas.microsoft.com/office/drawing/2014/main" id="{8358635D-DF55-3042-9D65-3F4B0E65E4E0}"/>
              </a:ext>
            </a:extLst>
          </p:cNvPr>
          <p:cNvSpPr>
            <a:spLocks noGrp="1"/>
          </p:cNvSpPr>
          <p:nvPr>
            <p:ph idx="1"/>
          </p:nvPr>
        </p:nvSpPr>
        <p:spPr>
          <a:xfrm>
            <a:off x="457199" y="1523510"/>
            <a:ext cx="6223001" cy="4586467"/>
          </a:xfrm>
        </p:spPr>
        <p:txBody>
          <a:bodyPr/>
          <a:lstStyle/>
          <a:p>
            <a:pPr marL="0" indent="0">
              <a:buNone/>
            </a:pPr>
            <a:r>
              <a:rPr lang="en-CA" sz="2400" b="1" dirty="0">
                <a:latin typeface="Arial" panose="020B0604020202020204" pitchFamily="34" charset="0"/>
                <a:cs typeface="Arial" panose="020B0604020202020204" pitchFamily="34" charset="0"/>
              </a:rPr>
              <a:t>Cultural Responsiveness</a:t>
            </a:r>
          </a:p>
          <a:p>
            <a:pPr marL="0" indent="0">
              <a:buNone/>
            </a:pPr>
            <a:r>
              <a:rPr lang="en-CA" sz="2400" dirty="0">
                <a:latin typeface="Arial" panose="020B0604020202020204" pitchFamily="34" charset="0"/>
                <a:cs typeface="Arial" panose="020B0604020202020204" pitchFamily="34" charset="0"/>
              </a:rPr>
              <a:t>The ability of individuals and systems to respond to people of all cultures with respect, in a manner that affirms the worth and preserves the dignity of individuals, families, and communities</a:t>
            </a:r>
          </a:p>
          <a:p>
            <a:pPr marL="0" indent="0">
              <a:buNone/>
            </a:pPr>
            <a:r>
              <a:rPr lang="en-CA" sz="2400" b="1" dirty="0">
                <a:latin typeface="Arial" panose="020B0604020202020204" pitchFamily="34" charset="0"/>
                <a:cs typeface="Arial" panose="020B0604020202020204" pitchFamily="34" charset="0"/>
              </a:rPr>
              <a:t>Cultural Humility</a:t>
            </a:r>
          </a:p>
          <a:p>
            <a:pPr marL="0" indent="0">
              <a:buNone/>
            </a:pPr>
            <a:r>
              <a:rPr lang="en-CA" sz="2400" dirty="0">
                <a:latin typeface="Arial" panose="020B0604020202020204" pitchFamily="34" charset="0"/>
                <a:cs typeface="Arial" panose="020B0604020202020204" pitchFamily="34" charset="0"/>
              </a:rPr>
              <a:t>The dynamic, ongoing commitment </a:t>
            </a:r>
            <a:r>
              <a:rPr lang="en-US" sz="2400" dirty="0">
                <a:latin typeface="Arial" panose="020B0604020202020204" pitchFamily="34" charset="0"/>
                <a:cs typeface="Arial" panose="020B0604020202020204" pitchFamily="34" charset="0"/>
              </a:rPr>
              <a:t>in which individuals recognize that their own experiences or identities may not project onto the experiences or identities of others</a:t>
            </a:r>
            <a:endParaRPr lang="en-CA"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2181339-8D59-4241-88EC-719D8A45FD2E}"/>
              </a:ext>
            </a:extLst>
          </p:cNvPr>
          <p:cNvSpPr>
            <a:spLocks noGrp="1"/>
          </p:cNvSpPr>
          <p:nvPr>
            <p:ph type="sldNum" sz="quarter" idx="12"/>
          </p:nvPr>
        </p:nvSpPr>
        <p:spPr/>
        <p:txBody>
          <a:bodyPr/>
          <a:lstStyle/>
          <a:p>
            <a:fld id="{DB7DDC46-2E90-8640-BEFE-F54DCCD857ED}" type="slidenum">
              <a:rPr lang="en-US" smtClean="0"/>
              <a:t>36</a:t>
            </a:fld>
            <a:endParaRPr lang="en-US"/>
          </a:p>
        </p:txBody>
      </p:sp>
      <p:sp>
        <p:nvSpPr>
          <p:cNvPr id="6"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a:p>
            <a:pPr algn="r"/>
            <a:r>
              <a:rPr lang="en-US" dirty="0"/>
              <a:t>UCSF, Transgender Care &amp; Treatment Guidelines (2016)</a:t>
            </a:r>
          </a:p>
          <a:p>
            <a:pPr algn="r"/>
            <a:r>
              <a:rPr lang="en-US" dirty="0" err="1"/>
              <a:t>Brene</a:t>
            </a:r>
            <a:r>
              <a:rPr lang="en-US" dirty="0"/>
              <a:t>́ Brown on Empathy vs. Sympathy (2017)</a:t>
            </a:r>
          </a:p>
        </p:txBody>
      </p:sp>
      <p:pic>
        <p:nvPicPr>
          <p:cNvPr id="9"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931" y="1439828"/>
            <a:ext cx="4351338" cy="4351338"/>
          </a:xfrm>
          <a:prstGeom prst="rect">
            <a:avLst/>
          </a:prstGeom>
        </p:spPr>
      </p:pic>
      <p:pic>
        <p:nvPicPr>
          <p:cNvPr id="8" name="Picture 7" descr="AETC Map of New Mexico, Texas, Oklahoma, Arkansas, and Louisi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171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t>Practicing Cultural Humility</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199" y="1024128"/>
            <a:ext cx="7589521" cy="5165361"/>
          </a:xfrm>
        </p:spPr>
        <p:txBody>
          <a:bodyPr/>
          <a:lstStyle/>
          <a:p>
            <a:pPr marL="0" indent="0">
              <a:buNone/>
            </a:pPr>
            <a:r>
              <a:rPr lang="en-CA" sz="2100" b="1" dirty="0">
                <a:solidFill>
                  <a:schemeClr val="accent4">
                    <a:lumMod val="75000"/>
                  </a:schemeClr>
                </a:solidFill>
                <a:latin typeface="Arial" panose="020B0604020202020204" pitchFamily="34" charset="0"/>
                <a:cs typeface="Arial" panose="020B0604020202020204" pitchFamily="34" charset="0"/>
              </a:rPr>
              <a:t>Self-awareness</a:t>
            </a:r>
          </a:p>
          <a:p>
            <a:r>
              <a:rPr lang="en-US" sz="2100" dirty="0">
                <a:latin typeface="Arial" panose="020B0604020202020204" pitchFamily="34" charset="0"/>
                <a:cs typeface="Arial" panose="020B0604020202020204" pitchFamily="34" charset="0"/>
              </a:rPr>
              <a:t>Thoughtfully appreciate the multicultural identities of others.</a:t>
            </a:r>
          </a:p>
          <a:p>
            <a:pPr marL="0" indent="0">
              <a:buNone/>
            </a:pPr>
            <a:r>
              <a:rPr lang="en-CA" sz="2100" b="1" dirty="0">
                <a:solidFill>
                  <a:schemeClr val="accent4">
                    <a:lumMod val="75000"/>
                  </a:schemeClr>
                </a:solidFill>
                <a:latin typeface="Arial" panose="020B0604020202020204" pitchFamily="34" charset="0"/>
                <a:cs typeface="Arial" panose="020B0604020202020204" pitchFamily="34" charset="0"/>
              </a:rPr>
              <a:t>Interpersonal</a:t>
            </a:r>
          </a:p>
          <a:p>
            <a:r>
              <a:rPr lang="en-US" sz="2100" dirty="0">
                <a:latin typeface="Arial" panose="020B0604020202020204" pitchFamily="34" charset="0"/>
                <a:cs typeface="Arial" panose="020B0604020202020204" pitchFamily="34" charset="0"/>
              </a:rPr>
              <a:t>Demonstrate genuineness, empathy, warmth, openness, and flexibility to facilitate engagement throughout service delivery.</a:t>
            </a:r>
          </a:p>
          <a:p>
            <a:r>
              <a:rPr lang="en-US" sz="2100" dirty="0">
                <a:latin typeface="Arial" panose="020B0604020202020204" pitchFamily="34" charset="0"/>
                <a:cs typeface="Arial" panose="020B0604020202020204" pitchFamily="34" charset="0"/>
              </a:rPr>
              <a:t>Approach information about cultural groups or characteristics in a strengths-based manner.</a:t>
            </a:r>
          </a:p>
          <a:p>
            <a:pPr marL="0" indent="0">
              <a:buNone/>
            </a:pPr>
            <a:r>
              <a:rPr lang="en-CA" sz="2100" b="1" dirty="0">
                <a:solidFill>
                  <a:schemeClr val="accent4">
                    <a:lumMod val="75000"/>
                  </a:schemeClr>
                </a:solidFill>
                <a:latin typeface="Arial" panose="020B0604020202020204" pitchFamily="34" charset="0"/>
                <a:cs typeface="Arial" panose="020B0604020202020204" pitchFamily="34" charset="0"/>
              </a:rPr>
              <a:t>Institutional</a:t>
            </a:r>
          </a:p>
          <a:p>
            <a:r>
              <a:rPr lang="en-US" sz="2100" dirty="0">
                <a:latin typeface="Arial" panose="020B0604020202020204" pitchFamily="34" charset="0"/>
                <a:cs typeface="Arial" panose="020B0604020202020204" pitchFamily="34" charset="0"/>
              </a:rPr>
              <a:t>Engage patients or community members from various cultural groups in the development/evaluation of your services.</a:t>
            </a:r>
          </a:p>
          <a:p>
            <a:r>
              <a:rPr lang="en-US" sz="2100" dirty="0">
                <a:latin typeface="Arial" panose="020B0604020202020204" pitchFamily="34" charset="0"/>
                <a:cs typeface="Arial" panose="020B0604020202020204" pitchFamily="34" charset="0"/>
              </a:rPr>
              <a:t>Conduct ongoing individual and organizational assessment of cultural and linguistic competence to identify areas for growth.</a:t>
            </a:r>
            <a:endParaRPr lang="en-US" sz="2100" dirty="0"/>
          </a:p>
          <a:p>
            <a:endParaRPr lang="en-US" sz="1800" dirty="0">
              <a:latin typeface="Arial" panose="020B0604020202020204" pitchFamily="34" charset="0"/>
              <a:cs typeface="Arial" panose="020B0604020202020204" pitchFamily="34" charset="0"/>
            </a:endParaRPr>
          </a:p>
          <a:p>
            <a:endParaRPr lang="en-US" sz="1800" dirty="0"/>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37</a:t>
            </a:fld>
            <a:endParaRPr lang="en-US"/>
          </a:p>
        </p:txBody>
      </p:sp>
      <p:sp>
        <p:nvSpPr>
          <p:cNvPr id="7"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a:p>
            <a:pPr algn="r"/>
            <a:r>
              <a:rPr lang="en-US" dirty="0"/>
              <a:t>UCSF, Transgender Care &amp; Treatment Guidelines (2016)</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742" y="1092208"/>
            <a:ext cx="3347823" cy="5029200"/>
          </a:xfrm>
          <a:prstGeom prst="rect">
            <a:avLst/>
          </a:prstGeom>
        </p:spPr>
      </p:pic>
      <p:pic>
        <p:nvPicPr>
          <p:cNvPr id="8" name="Picture 7" descr="AETC Map of New Mexico, Texas, Oklahoma, Arkansas, and Louisi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552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t>Practicing Cultural Humility</a:t>
            </a:r>
          </a:p>
        </p:txBody>
      </p:sp>
      <p:sp>
        <p:nvSpPr>
          <p:cNvPr id="6" name="Content Placeholder 5">
            <a:extLst>
              <a:ext uri="{FF2B5EF4-FFF2-40B4-BE49-F238E27FC236}">
                <a16:creationId xmlns:a16="http://schemas.microsoft.com/office/drawing/2014/main" id="{A57EF230-1D34-FB4E-940F-8A74A4CB1005}"/>
              </a:ext>
            </a:extLst>
          </p:cNvPr>
          <p:cNvSpPr>
            <a:spLocks noGrp="1"/>
          </p:cNvSpPr>
          <p:nvPr>
            <p:ph idx="13"/>
          </p:nvPr>
        </p:nvSpPr>
        <p:spPr>
          <a:xfrm>
            <a:off x="457200" y="1134534"/>
            <a:ext cx="11099800" cy="5054956"/>
          </a:xfrm>
        </p:spPr>
        <p:txBody>
          <a:bodyPr/>
          <a:lstStyle/>
          <a:p>
            <a:pPr marL="0" indent="0">
              <a:buNone/>
            </a:pPr>
            <a:r>
              <a:rPr lang="en-CA" sz="2100" b="1" dirty="0">
                <a:solidFill>
                  <a:schemeClr val="accent4">
                    <a:lumMod val="75000"/>
                  </a:schemeClr>
                </a:solidFill>
                <a:latin typeface="Arial" panose="020B0604020202020204" pitchFamily="34" charset="0"/>
                <a:cs typeface="Arial" panose="020B0604020202020204" pitchFamily="34" charset="0"/>
              </a:rPr>
              <a:t>How to challenge implicit bias</a:t>
            </a:r>
          </a:p>
          <a:p>
            <a:r>
              <a:rPr lang="en-US" sz="2100" b="1" dirty="0">
                <a:latin typeface="Arial" panose="020B0604020202020204" pitchFamily="34" charset="0"/>
                <a:cs typeface="Arial" panose="020B0604020202020204" pitchFamily="34" charset="0"/>
              </a:rPr>
              <a:t>Stereotype replacement </a:t>
            </a:r>
            <a:r>
              <a:rPr lang="en-US" sz="2100" dirty="0">
                <a:latin typeface="Arial" panose="020B0604020202020204" pitchFamily="34" charset="0"/>
                <a:cs typeface="Arial" panose="020B0604020202020204" pitchFamily="34" charset="0"/>
              </a:rPr>
              <a:t>— recognizing that a response is based on stereotype and consciously adjusting the response</a:t>
            </a:r>
          </a:p>
          <a:p>
            <a:r>
              <a:rPr lang="en-US" sz="2100" b="1" dirty="0">
                <a:latin typeface="Arial" panose="020B0604020202020204" pitchFamily="34" charset="0"/>
                <a:cs typeface="Arial" panose="020B0604020202020204" pitchFamily="34" charset="0"/>
              </a:rPr>
              <a:t>Individualization</a:t>
            </a:r>
            <a:r>
              <a:rPr lang="en-US" sz="2100" dirty="0">
                <a:latin typeface="Arial" panose="020B0604020202020204" pitchFamily="34" charset="0"/>
                <a:cs typeface="Arial" panose="020B0604020202020204" pitchFamily="34" charset="0"/>
              </a:rPr>
              <a:t> — Seeing the person as an individual rather than a stereotype (e.g., learning about their personal history and the context that brought them to the doctor’s office or health center)</a:t>
            </a:r>
          </a:p>
          <a:p>
            <a:r>
              <a:rPr lang="en-US" sz="2100" b="1" dirty="0">
                <a:latin typeface="Arial" panose="020B0604020202020204" pitchFamily="34" charset="0"/>
                <a:cs typeface="Arial" panose="020B0604020202020204" pitchFamily="34" charset="0"/>
              </a:rPr>
              <a:t>Perspective taking </a:t>
            </a:r>
            <a:r>
              <a:rPr lang="en-US" sz="2100" dirty="0">
                <a:latin typeface="Arial" panose="020B0604020202020204" pitchFamily="34" charset="0"/>
                <a:cs typeface="Arial" panose="020B0604020202020204" pitchFamily="34" charset="0"/>
              </a:rPr>
              <a:t>— “Putting yourself in the other person’s shoes”</a:t>
            </a:r>
          </a:p>
          <a:p>
            <a:r>
              <a:rPr lang="en-US" sz="2100" b="1" dirty="0">
                <a:latin typeface="Arial" panose="020B0604020202020204" pitchFamily="34" charset="0"/>
                <a:cs typeface="Arial" panose="020B0604020202020204" pitchFamily="34" charset="0"/>
              </a:rPr>
              <a:t>Increasing opportunities for contact with individuals from different groups </a:t>
            </a:r>
            <a:r>
              <a:rPr lang="en-US" sz="2100" dirty="0">
                <a:latin typeface="Arial" panose="020B0604020202020204" pitchFamily="34" charset="0"/>
                <a:cs typeface="Arial" panose="020B0604020202020204" pitchFamily="34" charset="0"/>
              </a:rPr>
              <a:t>— Expanding one’s network of friends and colleagues or attending events where people of other racial and ethnic groups, gender identities, sexual orientation, and other groups may be present</a:t>
            </a:r>
          </a:p>
          <a:p>
            <a:r>
              <a:rPr lang="en-US" sz="2100" b="1" dirty="0">
                <a:latin typeface="Arial" panose="020B0604020202020204" pitchFamily="34" charset="0"/>
                <a:cs typeface="Arial" panose="020B0604020202020204" pitchFamily="34" charset="0"/>
              </a:rPr>
              <a:t>Partnership building </a:t>
            </a:r>
            <a:r>
              <a:rPr lang="en-US" sz="2100" dirty="0">
                <a:latin typeface="Arial" panose="020B0604020202020204" pitchFamily="34" charset="0"/>
                <a:cs typeface="Arial" panose="020B0604020202020204" pitchFamily="34" charset="0"/>
              </a:rPr>
              <a:t>— Reframing the interaction with the patient as one between collaborating equals, rather than between a high-status person and a low-status person</a:t>
            </a:r>
            <a:endParaRPr lang="en-US" sz="2100" dirty="0"/>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38</a:t>
            </a:fld>
            <a:endParaRPr lang="en-US"/>
          </a:p>
        </p:txBody>
      </p:sp>
      <p:sp>
        <p:nvSpPr>
          <p:cNvPr id="7"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p:txBody>
      </p:sp>
      <p:pic>
        <p:nvPicPr>
          <p:cNvPr id="8" name="Picture 7"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707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1518-1F95-E648-A243-553EED556A8B}"/>
              </a:ext>
            </a:extLst>
          </p:cNvPr>
          <p:cNvSpPr>
            <a:spLocks noGrp="1"/>
          </p:cNvSpPr>
          <p:nvPr>
            <p:ph type="title"/>
          </p:nvPr>
        </p:nvSpPr>
        <p:spPr/>
        <p:txBody>
          <a:bodyPr/>
          <a:lstStyle/>
          <a:p>
            <a:r>
              <a:rPr lang="en-US" dirty="0"/>
              <a:t>Reducing Stigma</a:t>
            </a:r>
          </a:p>
        </p:txBody>
      </p:sp>
      <p:sp>
        <p:nvSpPr>
          <p:cNvPr id="3" name="Content Placeholder 2">
            <a:extLst>
              <a:ext uri="{FF2B5EF4-FFF2-40B4-BE49-F238E27FC236}">
                <a16:creationId xmlns:a16="http://schemas.microsoft.com/office/drawing/2014/main" id="{8358635D-DF55-3042-9D65-3F4B0E65E4E0}"/>
              </a:ext>
            </a:extLst>
          </p:cNvPr>
          <p:cNvSpPr>
            <a:spLocks noGrp="1"/>
          </p:cNvSpPr>
          <p:nvPr>
            <p:ph idx="1"/>
          </p:nvPr>
        </p:nvSpPr>
        <p:spPr>
          <a:xfrm>
            <a:off x="457199" y="1151468"/>
            <a:ext cx="11394141" cy="5038022"/>
          </a:xfrm>
        </p:spPr>
        <p:txBody>
          <a:bodyPr/>
          <a:lstStyle/>
          <a:p>
            <a:pPr marL="0" indent="0">
              <a:spcAft>
                <a:spcPts val="600"/>
              </a:spcAft>
              <a:buNone/>
            </a:pPr>
            <a:r>
              <a:rPr lang="en-CA" sz="2400" b="1" dirty="0">
                <a:solidFill>
                  <a:schemeClr val="accent2">
                    <a:lumMod val="75000"/>
                  </a:schemeClr>
                </a:solidFill>
                <a:latin typeface="Arial" panose="020B0604020202020204" pitchFamily="34" charset="0"/>
                <a:cs typeface="Arial" panose="020B0604020202020204" pitchFamily="34" charset="0"/>
              </a:rPr>
              <a:t>Language Matters- part 1</a:t>
            </a:r>
          </a:p>
          <a:p>
            <a:pPr fontAlgn="base"/>
            <a:r>
              <a:rPr lang="en-US" sz="2400" b="1" dirty="0"/>
              <a:t>“People First” Language</a:t>
            </a:r>
            <a:r>
              <a:rPr lang="en-US" sz="2400" dirty="0"/>
              <a:t> People- first describes a way of speaking that tries to avoid perceived and subconscious dehumanization when discussing other people. This can be applied to any group that is defined by a trait or condition rather than being defined first and foremost as a human being.</a:t>
            </a:r>
          </a:p>
          <a:p>
            <a:pPr lvl="2" fontAlgn="base"/>
            <a:r>
              <a:rPr lang="en-US" sz="2400" dirty="0"/>
              <a:t>e.g.: Person living with HIV rather than HIV infected person</a:t>
            </a:r>
          </a:p>
          <a:p>
            <a:pPr fontAlgn="base"/>
            <a:r>
              <a:rPr lang="en-US" sz="2400" dirty="0"/>
              <a:t>Be </a:t>
            </a:r>
            <a:r>
              <a:rPr lang="en-US" sz="2400" b="1" dirty="0"/>
              <a:t>respectful</a:t>
            </a:r>
            <a:r>
              <a:rPr lang="en-US" sz="2400" dirty="0"/>
              <a:t> of aspects of a person’s identity and the words they use to describe themselves.</a:t>
            </a:r>
          </a:p>
          <a:p>
            <a:pPr lvl="2" fontAlgn="base"/>
            <a:r>
              <a:rPr lang="en-US" sz="2400" dirty="0"/>
              <a:t>e.g.: same-gender loving (SGL) rather than “gay”; non-binary/neo pronouns </a:t>
            </a:r>
          </a:p>
        </p:txBody>
      </p:sp>
      <p:sp>
        <p:nvSpPr>
          <p:cNvPr id="4" name="Slide Number Placeholder 3">
            <a:extLst>
              <a:ext uri="{FF2B5EF4-FFF2-40B4-BE49-F238E27FC236}">
                <a16:creationId xmlns:a16="http://schemas.microsoft.com/office/drawing/2014/main" id="{F2181339-8D59-4241-88EC-719D8A45FD2E}"/>
              </a:ext>
            </a:extLst>
          </p:cNvPr>
          <p:cNvSpPr>
            <a:spLocks noGrp="1"/>
          </p:cNvSpPr>
          <p:nvPr>
            <p:ph type="sldNum" sz="quarter" idx="12"/>
          </p:nvPr>
        </p:nvSpPr>
        <p:spPr/>
        <p:txBody>
          <a:bodyPr/>
          <a:lstStyle/>
          <a:p>
            <a:fld id="{DB7DDC46-2E90-8640-BEFE-F54DCCD857ED}" type="slidenum">
              <a:rPr lang="en-US" smtClean="0"/>
              <a:t>39</a:t>
            </a:fld>
            <a:endParaRPr lang="en-US"/>
          </a:p>
        </p:txBody>
      </p:sp>
      <p:sp>
        <p:nvSpPr>
          <p:cNvPr id="6"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a:p>
            <a:pPr algn="r"/>
            <a:r>
              <a:rPr lang="en-US" dirty="0"/>
              <a:t>National LGBT Health Education Center, Affirmative Care for Transgender &amp; GNC People (2016)</a:t>
            </a:r>
          </a:p>
        </p:txBody>
      </p:sp>
      <p:pic>
        <p:nvPicPr>
          <p:cNvPr id="7" name="Picture 6"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10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1518-1F95-E648-A243-553EED556A8B}"/>
              </a:ext>
            </a:extLst>
          </p:cNvPr>
          <p:cNvSpPr>
            <a:spLocks noGrp="1"/>
          </p:cNvSpPr>
          <p:nvPr>
            <p:ph type="title"/>
          </p:nvPr>
        </p:nvSpPr>
        <p:spPr/>
        <p:txBody>
          <a:bodyPr/>
          <a:lstStyle/>
          <a:p>
            <a:r>
              <a:rPr lang="en-US" sz="3200" dirty="0"/>
              <a:t>Community Agreements</a:t>
            </a:r>
          </a:p>
        </p:txBody>
      </p:sp>
      <p:sp>
        <p:nvSpPr>
          <p:cNvPr id="3" name="Content Placeholder 2">
            <a:extLst>
              <a:ext uri="{FF2B5EF4-FFF2-40B4-BE49-F238E27FC236}">
                <a16:creationId xmlns:a16="http://schemas.microsoft.com/office/drawing/2014/main" id="{8358635D-DF55-3042-9D65-3F4B0E65E4E0}"/>
              </a:ext>
            </a:extLst>
          </p:cNvPr>
          <p:cNvSpPr>
            <a:spLocks noGrp="1"/>
          </p:cNvSpPr>
          <p:nvPr>
            <p:ph idx="1"/>
          </p:nvPr>
        </p:nvSpPr>
        <p:spPr/>
        <p:txBody>
          <a:body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Be respectful- we all come from and have different backgrounds, attitudes, values, beliefs, and experiences with sexuality</a:t>
            </a:r>
          </a:p>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Challenge yourself, be open to vulnerability</a:t>
            </a:r>
          </a:p>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Aim for curiosity, not perfection</a:t>
            </a:r>
          </a:p>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Take care of yourself</a:t>
            </a:r>
          </a:p>
        </p:txBody>
      </p:sp>
      <p:sp>
        <p:nvSpPr>
          <p:cNvPr id="4" name="Slide Number Placeholder 3">
            <a:extLst>
              <a:ext uri="{FF2B5EF4-FFF2-40B4-BE49-F238E27FC236}">
                <a16:creationId xmlns:a16="http://schemas.microsoft.com/office/drawing/2014/main" id="{F2181339-8D59-4241-88EC-719D8A45FD2E}"/>
              </a:ext>
            </a:extLst>
          </p:cNvPr>
          <p:cNvSpPr>
            <a:spLocks noGrp="1"/>
          </p:cNvSpPr>
          <p:nvPr>
            <p:ph type="sldNum" sz="quarter" idx="12"/>
          </p:nvPr>
        </p:nvSpPr>
        <p:spPr/>
        <p:txBody>
          <a:bodyPr/>
          <a:lstStyle/>
          <a:p>
            <a:fld id="{DB7DDC46-2E90-8640-BEFE-F54DCCD857ED}" type="slidenum">
              <a:rPr lang="en-US" smtClean="0"/>
              <a:t>4</a:t>
            </a:fld>
            <a:endParaRPr lang="en-US"/>
          </a:p>
        </p:txBody>
      </p:sp>
      <p:pic>
        <p:nvPicPr>
          <p:cNvPr id="6" name="Picture 5"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791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1518-1F95-E648-A243-553EED556A8B}"/>
              </a:ext>
            </a:extLst>
          </p:cNvPr>
          <p:cNvSpPr>
            <a:spLocks noGrp="1"/>
          </p:cNvSpPr>
          <p:nvPr>
            <p:ph type="title"/>
          </p:nvPr>
        </p:nvSpPr>
        <p:spPr/>
        <p:txBody>
          <a:bodyPr/>
          <a:lstStyle/>
          <a:p>
            <a:r>
              <a:rPr lang="en-US" dirty="0"/>
              <a:t>Reducing Stigma</a:t>
            </a:r>
          </a:p>
        </p:txBody>
      </p:sp>
      <p:sp>
        <p:nvSpPr>
          <p:cNvPr id="3" name="Content Placeholder 2">
            <a:extLst>
              <a:ext uri="{FF2B5EF4-FFF2-40B4-BE49-F238E27FC236}">
                <a16:creationId xmlns:a16="http://schemas.microsoft.com/office/drawing/2014/main" id="{8358635D-DF55-3042-9D65-3F4B0E65E4E0}"/>
              </a:ext>
            </a:extLst>
          </p:cNvPr>
          <p:cNvSpPr>
            <a:spLocks noGrp="1"/>
          </p:cNvSpPr>
          <p:nvPr>
            <p:ph idx="1"/>
          </p:nvPr>
        </p:nvSpPr>
        <p:spPr>
          <a:xfrm>
            <a:off x="457199" y="1151468"/>
            <a:ext cx="11394141" cy="5038022"/>
          </a:xfrm>
        </p:spPr>
        <p:txBody>
          <a:bodyPr/>
          <a:lstStyle/>
          <a:p>
            <a:pPr marL="0" indent="0">
              <a:spcAft>
                <a:spcPts val="600"/>
              </a:spcAft>
              <a:buNone/>
            </a:pPr>
            <a:r>
              <a:rPr lang="en-CA" sz="2400" b="1" dirty="0">
                <a:solidFill>
                  <a:schemeClr val="accent2">
                    <a:lumMod val="75000"/>
                  </a:schemeClr>
                </a:solidFill>
                <a:latin typeface="Arial" panose="020B0604020202020204" pitchFamily="34" charset="0"/>
                <a:cs typeface="Arial" panose="020B0604020202020204" pitchFamily="34" charset="0"/>
              </a:rPr>
              <a:t>Language Matters - part 2</a:t>
            </a:r>
          </a:p>
          <a:p>
            <a:pPr fontAlgn="base"/>
            <a:r>
              <a:rPr lang="en-US" sz="2400" dirty="0"/>
              <a:t>Use </a:t>
            </a:r>
            <a:r>
              <a:rPr lang="en-US" sz="2400" b="1" dirty="0"/>
              <a:t>nonjudgmental</a:t>
            </a:r>
            <a:r>
              <a:rPr lang="en-US" sz="2400" dirty="0"/>
              <a:t> terminology to be inclusive of individuals whose lifestyle choices, relationships, household compositions, living arrangements, etc. may differ from that of other groups.</a:t>
            </a:r>
          </a:p>
          <a:p>
            <a:pPr lvl="2" fontAlgn="base"/>
            <a:r>
              <a:rPr lang="en-US" sz="2400" dirty="0"/>
              <a:t>e.g.: </a:t>
            </a:r>
            <a:r>
              <a:rPr lang="en-US" sz="2400" dirty="0" err="1"/>
              <a:t>condomless</a:t>
            </a:r>
            <a:r>
              <a:rPr lang="en-US" sz="2400" dirty="0"/>
              <a:t> sex rather than unprotected sex; having multiple partners rather than promiscuous</a:t>
            </a:r>
          </a:p>
          <a:p>
            <a:pPr fontAlgn="base"/>
            <a:r>
              <a:rPr lang="en-US" sz="2400" dirty="0"/>
              <a:t>Create a </a:t>
            </a:r>
            <a:r>
              <a:rPr lang="en-US" sz="2400" b="1" dirty="0"/>
              <a:t>shame free </a:t>
            </a:r>
            <a:r>
              <a:rPr lang="en-US" sz="2400" dirty="0"/>
              <a:t>zone; do not use shame to motivate a client.</a:t>
            </a:r>
          </a:p>
          <a:p>
            <a:pPr lvl="2" fontAlgn="base"/>
            <a:r>
              <a:rPr lang="en-US" sz="2400" dirty="0"/>
              <a:t>e.g.: “we missed you yesterday, is everything okay?” rather than “Why did you miss your appointment?”</a:t>
            </a:r>
          </a:p>
          <a:p>
            <a:pPr lvl="1" fontAlgn="base"/>
            <a:endParaRPr lang="en-US" dirty="0"/>
          </a:p>
        </p:txBody>
      </p:sp>
      <p:sp>
        <p:nvSpPr>
          <p:cNvPr id="4" name="Slide Number Placeholder 3">
            <a:extLst>
              <a:ext uri="{FF2B5EF4-FFF2-40B4-BE49-F238E27FC236}">
                <a16:creationId xmlns:a16="http://schemas.microsoft.com/office/drawing/2014/main" id="{F2181339-8D59-4241-88EC-719D8A45FD2E}"/>
              </a:ext>
            </a:extLst>
          </p:cNvPr>
          <p:cNvSpPr>
            <a:spLocks noGrp="1"/>
          </p:cNvSpPr>
          <p:nvPr>
            <p:ph type="sldNum" sz="quarter" idx="12"/>
          </p:nvPr>
        </p:nvSpPr>
        <p:spPr/>
        <p:txBody>
          <a:bodyPr/>
          <a:lstStyle/>
          <a:p>
            <a:fld id="{DB7DDC46-2E90-8640-BEFE-F54DCCD857ED}" type="slidenum">
              <a:rPr lang="en-US" smtClean="0"/>
              <a:t>40</a:t>
            </a:fld>
            <a:endParaRPr lang="en-US"/>
          </a:p>
        </p:txBody>
      </p:sp>
      <p:sp>
        <p:nvSpPr>
          <p:cNvPr id="6"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a:p>
            <a:pPr algn="r"/>
            <a:r>
              <a:rPr lang="en-US" dirty="0"/>
              <a:t>National LGBT Health Education Center, Affirmative Care for Transgender &amp; GNC People (2016)</a:t>
            </a:r>
          </a:p>
        </p:txBody>
      </p:sp>
      <p:pic>
        <p:nvPicPr>
          <p:cNvPr id="7" name="Picture 6"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785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1518-1F95-E648-A243-553EED556A8B}"/>
              </a:ext>
            </a:extLst>
          </p:cNvPr>
          <p:cNvSpPr>
            <a:spLocks noGrp="1"/>
          </p:cNvSpPr>
          <p:nvPr>
            <p:ph type="title"/>
          </p:nvPr>
        </p:nvSpPr>
        <p:spPr/>
        <p:txBody>
          <a:bodyPr/>
          <a:lstStyle/>
          <a:p>
            <a:r>
              <a:rPr lang="en-US" dirty="0"/>
              <a:t>Affirming T/NB Clients - part 1</a:t>
            </a:r>
          </a:p>
        </p:txBody>
      </p:sp>
      <p:sp>
        <p:nvSpPr>
          <p:cNvPr id="3" name="Content Placeholder 2">
            <a:extLst>
              <a:ext uri="{FF2B5EF4-FFF2-40B4-BE49-F238E27FC236}">
                <a16:creationId xmlns:a16="http://schemas.microsoft.com/office/drawing/2014/main" id="{8358635D-DF55-3042-9D65-3F4B0E65E4E0}"/>
              </a:ext>
            </a:extLst>
          </p:cNvPr>
          <p:cNvSpPr>
            <a:spLocks noGrp="1"/>
          </p:cNvSpPr>
          <p:nvPr>
            <p:ph idx="1"/>
          </p:nvPr>
        </p:nvSpPr>
        <p:spPr>
          <a:xfrm>
            <a:off x="457199" y="1252604"/>
            <a:ext cx="11394141" cy="4936885"/>
          </a:xfrm>
        </p:spPr>
        <p:txBody>
          <a:bodyPr/>
          <a:lstStyle/>
          <a:p>
            <a:pPr marL="0" indent="0">
              <a:spcAft>
                <a:spcPts val="600"/>
              </a:spcAft>
              <a:buNone/>
            </a:pPr>
            <a:r>
              <a:rPr lang="en-CA" sz="2000" b="1" dirty="0">
                <a:latin typeface="Arial" panose="020B0604020202020204" pitchFamily="34" charset="0"/>
                <a:cs typeface="Arial" panose="020B0604020202020204" pitchFamily="34" charset="0"/>
              </a:rPr>
              <a:t>It is important to maintain a culture of respect with transgender and gender diverse clients.</a:t>
            </a:r>
          </a:p>
          <a:p>
            <a:pPr marL="0" indent="0" fontAlgn="base">
              <a:buNone/>
            </a:pPr>
            <a:r>
              <a:rPr lang="en-US" sz="2000" u="sng" dirty="0"/>
              <a:t>Stay relaxed and make eye contact: </a:t>
            </a:r>
          </a:p>
          <a:p>
            <a:pPr fontAlgn="base"/>
            <a:r>
              <a:rPr lang="en-US" sz="2000" dirty="0"/>
              <a:t>Speak with T/NB patients just as you speak with all of your patients.</a:t>
            </a:r>
          </a:p>
          <a:p>
            <a:pPr marL="0" indent="0" fontAlgn="base">
              <a:buNone/>
            </a:pPr>
            <a:r>
              <a:rPr lang="en-US" sz="2000" u="sng" dirty="0"/>
              <a:t>Avoid asking unnecessary questions: </a:t>
            </a:r>
          </a:p>
          <a:p>
            <a:pPr fontAlgn="base"/>
            <a:r>
              <a:rPr lang="en-US" sz="2000" dirty="0"/>
              <a:t>Before asking a T/NB person a personal question, first ask yourself:</a:t>
            </a:r>
          </a:p>
          <a:p>
            <a:pPr lvl="2" fontAlgn="base"/>
            <a:r>
              <a:rPr lang="en-US" sz="2000" dirty="0"/>
              <a:t>Is my question necessary for their care or am I asking it out of my own curiosity? If it is out of your own curiosity, it is not appropriate to ask. </a:t>
            </a:r>
          </a:p>
          <a:p>
            <a:pPr lvl="2" fontAlgn="base"/>
            <a:r>
              <a:rPr lang="en-US" sz="2000" dirty="0"/>
              <a:t>Think instead about: </a:t>
            </a:r>
          </a:p>
          <a:p>
            <a:pPr lvl="3" fontAlgn="base">
              <a:buFont typeface="Courier New" panose="02070309020205020404" pitchFamily="49" charset="0"/>
              <a:buChar char="o"/>
            </a:pPr>
            <a:r>
              <a:rPr lang="en-US" sz="2000" dirty="0"/>
              <a:t>What do I know? </a:t>
            </a:r>
          </a:p>
          <a:p>
            <a:pPr lvl="3" fontAlgn="base">
              <a:buFont typeface="Courier New" panose="02070309020205020404" pitchFamily="49" charset="0"/>
              <a:buChar char="o"/>
            </a:pPr>
            <a:r>
              <a:rPr lang="en-US" sz="2000" dirty="0"/>
              <a:t>What do I need to know? </a:t>
            </a:r>
          </a:p>
          <a:p>
            <a:pPr lvl="3" fontAlgn="base">
              <a:buFont typeface="Courier New" panose="02070309020205020404" pitchFamily="49" charset="0"/>
              <a:buChar char="o"/>
            </a:pPr>
            <a:r>
              <a:rPr lang="en-US" sz="2000" dirty="0"/>
              <a:t>How can I ask for the information I need to know in a sensitive way?</a:t>
            </a:r>
          </a:p>
        </p:txBody>
      </p:sp>
      <p:sp>
        <p:nvSpPr>
          <p:cNvPr id="4" name="Slide Number Placeholder 3">
            <a:extLst>
              <a:ext uri="{FF2B5EF4-FFF2-40B4-BE49-F238E27FC236}">
                <a16:creationId xmlns:a16="http://schemas.microsoft.com/office/drawing/2014/main" id="{F2181339-8D59-4241-88EC-719D8A45FD2E}"/>
              </a:ext>
            </a:extLst>
          </p:cNvPr>
          <p:cNvSpPr>
            <a:spLocks noGrp="1"/>
          </p:cNvSpPr>
          <p:nvPr>
            <p:ph type="sldNum" sz="quarter" idx="12"/>
          </p:nvPr>
        </p:nvSpPr>
        <p:spPr/>
        <p:txBody>
          <a:bodyPr/>
          <a:lstStyle/>
          <a:p>
            <a:fld id="{DB7DDC46-2E90-8640-BEFE-F54DCCD857ED}" type="slidenum">
              <a:rPr lang="en-US" smtClean="0"/>
              <a:t>41</a:t>
            </a:fld>
            <a:endParaRPr lang="en-US"/>
          </a:p>
        </p:txBody>
      </p:sp>
      <p:sp>
        <p:nvSpPr>
          <p:cNvPr id="6"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National LGBT Health Education Center, Affirmative Care for Transgender &amp; GNC People (2016)</a:t>
            </a:r>
          </a:p>
          <a:p>
            <a:pPr algn="r"/>
            <a:r>
              <a:rPr lang="en-US" dirty="0"/>
              <a:t>UCSF, Transgender Care &amp; Treatment Guidelines (2016)</a:t>
            </a:r>
          </a:p>
        </p:txBody>
      </p:sp>
      <p:pic>
        <p:nvPicPr>
          <p:cNvPr id="7" name="Picture 6"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212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1518-1F95-E648-A243-553EED556A8B}"/>
              </a:ext>
            </a:extLst>
          </p:cNvPr>
          <p:cNvSpPr>
            <a:spLocks noGrp="1"/>
          </p:cNvSpPr>
          <p:nvPr>
            <p:ph type="title"/>
          </p:nvPr>
        </p:nvSpPr>
        <p:spPr/>
        <p:txBody>
          <a:bodyPr/>
          <a:lstStyle/>
          <a:p>
            <a:r>
              <a:rPr lang="en-US" dirty="0"/>
              <a:t>Affirming T/NB Clients - part 2</a:t>
            </a:r>
          </a:p>
        </p:txBody>
      </p:sp>
      <p:sp>
        <p:nvSpPr>
          <p:cNvPr id="3" name="Content Placeholder 2">
            <a:extLst>
              <a:ext uri="{FF2B5EF4-FFF2-40B4-BE49-F238E27FC236}">
                <a16:creationId xmlns:a16="http://schemas.microsoft.com/office/drawing/2014/main" id="{8358635D-DF55-3042-9D65-3F4B0E65E4E0}"/>
              </a:ext>
            </a:extLst>
          </p:cNvPr>
          <p:cNvSpPr>
            <a:spLocks noGrp="1"/>
          </p:cNvSpPr>
          <p:nvPr>
            <p:ph idx="1"/>
          </p:nvPr>
        </p:nvSpPr>
        <p:spPr>
          <a:xfrm>
            <a:off x="457199" y="1549196"/>
            <a:ext cx="11099801" cy="4481269"/>
          </a:xfrm>
        </p:spPr>
        <p:txBody>
          <a:bodyPr/>
          <a:lstStyle/>
          <a:p>
            <a:pPr marL="0" indent="0" fontAlgn="base">
              <a:buNone/>
            </a:pPr>
            <a:r>
              <a:rPr lang="en-US" sz="2400" u="sng" dirty="0"/>
              <a:t>Do not gossip or joke about T/NB people: </a:t>
            </a:r>
          </a:p>
          <a:p>
            <a:pPr fontAlgn="base"/>
            <a:r>
              <a:rPr lang="en-US" sz="2400" dirty="0"/>
              <a:t>Only discuss a patient’s T/NB identity with those who need to know for providing appropriate and sensitive care. This is consistent with policies concerning discussion of all patients.</a:t>
            </a:r>
          </a:p>
          <a:p>
            <a:pPr marL="0" indent="0" fontAlgn="base">
              <a:buNone/>
            </a:pPr>
            <a:r>
              <a:rPr lang="en-US" sz="2400" u="sng" dirty="0"/>
              <a:t>Continue to use the name and pronouns indicated by the patient, even when they are not present: </a:t>
            </a:r>
          </a:p>
          <a:p>
            <a:pPr fontAlgn="base"/>
            <a:r>
              <a:rPr lang="en-US" sz="2400" dirty="0"/>
              <a:t>This will help maintain respect for the patient and help other staff members learn the patient’s preferences.</a:t>
            </a:r>
          </a:p>
          <a:p>
            <a:pPr marL="0" indent="0" fontAlgn="base">
              <a:buNone/>
            </a:pPr>
            <a:r>
              <a:rPr lang="en-US" sz="2400" u="sng" dirty="0"/>
              <a:t>Create an environment of accountability: </a:t>
            </a:r>
          </a:p>
          <a:p>
            <a:pPr fontAlgn="base"/>
            <a:r>
              <a:rPr lang="en-US" sz="2400" dirty="0"/>
              <a:t>Don’t be afraid to politely correct your colleagues if they use the wrong names and pronouns, or if they make insensitive comments.</a:t>
            </a:r>
          </a:p>
        </p:txBody>
      </p:sp>
      <p:sp>
        <p:nvSpPr>
          <p:cNvPr id="4" name="Slide Number Placeholder 3">
            <a:extLst>
              <a:ext uri="{FF2B5EF4-FFF2-40B4-BE49-F238E27FC236}">
                <a16:creationId xmlns:a16="http://schemas.microsoft.com/office/drawing/2014/main" id="{F2181339-8D59-4241-88EC-719D8A45FD2E}"/>
              </a:ext>
            </a:extLst>
          </p:cNvPr>
          <p:cNvSpPr>
            <a:spLocks noGrp="1"/>
          </p:cNvSpPr>
          <p:nvPr>
            <p:ph type="sldNum" sz="quarter" idx="12"/>
          </p:nvPr>
        </p:nvSpPr>
        <p:spPr/>
        <p:txBody>
          <a:bodyPr/>
          <a:lstStyle/>
          <a:p>
            <a:fld id="{DB7DDC46-2E90-8640-BEFE-F54DCCD857ED}" type="slidenum">
              <a:rPr lang="en-US" smtClean="0"/>
              <a:t>42</a:t>
            </a:fld>
            <a:endParaRPr lang="en-US"/>
          </a:p>
        </p:txBody>
      </p:sp>
      <p:sp>
        <p:nvSpPr>
          <p:cNvPr id="6"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National LGBT Health Education Center, Affirmative Care for Transgender &amp; GNC People (2016)</a:t>
            </a:r>
          </a:p>
          <a:p>
            <a:pPr algn="r"/>
            <a:r>
              <a:rPr lang="en-US" dirty="0"/>
              <a:t>UCSF, Transgender Care &amp; Treatment Guidelines (2016)</a:t>
            </a:r>
          </a:p>
        </p:txBody>
      </p:sp>
      <p:sp>
        <p:nvSpPr>
          <p:cNvPr id="8" name="Content Placeholder 2">
            <a:extLst>
              <a:ext uri="{FF2B5EF4-FFF2-40B4-BE49-F238E27FC236}">
                <a16:creationId xmlns:a16="http://schemas.microsoft.com/office/drawing/2014/main" id="{8358635D-DF55-3042-9D65-3F4B0E65E4E0}"/>
              </a:ext>
            </a:extLst>
          </p:cNvPr>
          <p:cNvSpPr txBox="1">
            <a:spLocks/>
          </p:cNvSpPr>
          <p:nvPr/>
        </p:nvSpPr>
        <p:spPr>
          <a:xfrm>
            <a:off x="457199" y="1116321"/>
            <a:ext cx="11321127" cy="416065"/>
          </a:xfrm>
          <a:prstGeom prst="rect">
            <a:avLst/>
          </a:prstGeom>
        </p:spPr>
        <p:txBody>
          <a:bodyPr vert="horz" lIns="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CA" sz="2000" b="1" dirty="0">
                <a:latin typeface="Arial" panose="020B0604020202020204" pitchFamily="34" charset="0"/>
                <a:cs typeface="Arial" panose="020B0604020202020204" pitchFamily="34" charset="0"/>
              </a:rPr>
              <a:t>It is important to maintain a culture of respect with transgender and gender diverse clients.</a:t>
            </a:r>
            <a:endParaRPr lang="en-US" sz="2000" dirty="0"/>
          </a:p>
        </p:txBody>
      </p:sp>
      <p:pic>
        <p:nvPicPr>
          <p:cNvPr id="9" name="Picture 8"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421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1" y="208376"/>
            <a:ext cx="8315569" cy="715963"/>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dirty="0">
                <a:ea typeface="+mj-lt"/>
                <a:cs typeface="+mj-lt"/>
              </a:rPr>
              <a:t>SCAETC Social Media</a:t>
            </a:r>
          </a:p>
        </p:txBody>
      </p:sp>
      <p:sp>
        <p:nvSpPr>
          <p:cNvPr id="4" name="Slide Number Placeholder 3"/>
          <p:cNvSpPr>
            <a:spLocks noGrp="1"/>
          </p:cNvSpPr>
          <p:nvPr>
            <p:ph type="sldNum" sz="quarter" idx="12"/>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r>
              <a:rPr lang="en-US" dirty="0"/>
              <a:t>#</a:t>
            </a:r>
            <a:endParaRPr lang="en-US" dirty="0">
              <a:cs typeface="Arial"/>
            </a:endParaRPr>
          </a:p>
        </p:txBody>
      </p:sp>
      <p:pic>
        <p:nvPicPr>
          <p:cNvPr id="10" name="Picture 10" descr="Qr code&#10;&#10;Description automatically generated">
            <a:extLst>
              <a:ext uri="{FF2B5EF4-FFF2-40B4-BE49-F238E27FC236}">
                <a16:creationId xmlns:a16="http://schemas.microsoft.com/office/drawing/2014/main" id="{2D0DD1C0-D0EC-9F05-ECB1-23C4B8D9E113}"/>
              </a:ext>
            </a:extLst>
          </p:cNvPr>
          <p:cNvPicPr>
            <a:picLocks noChangeAspect="1"/>
          </p:cNvPicPr>
          <p:nvPr/>
        </p:nvPicPr>
        <p:blipFill>
          <a:blip r:embed="rId3"/>
          <a:stretch>
            <a:fillRect/>
          </a:stretch>
        </p:blipFill>
        <p:spPr>
          <a:xfrm>
            <a:off x="1623391" y="1127771"/>
            <a:ext cx="9037981" cy="5092783"/>
          </a:xfrm>
          <a:prstGeom prst="rect">
            <a:avLst/>
          </a:prstGeom>
        </p:spPr>
      </p:pic>
    </p:spTree>
    <p:extLst>
      <p:ext uri="{BB962C8B-B14F-4D97-AF65-F5344CB8AC3E}">
        <p14:creationId xmlns:p14="http://schemas.microsoft.com/office/powerpoint/2010/main" val="1232202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1" y="274637"/>
            <a:ext cx="8315569" cy="715963"/>
          </a:xfrm>
        </p:spPr>
        <p:txBody>
          <a:bodyPr/>
          <a:lstStyle/>
          <a:p>
            <a:pPr algn="ctr"/>
            <a:r>
              <a:rPr lang="en-US" dirty="0"/>
              <a:t>Resources</a:t>
            </a:r>
          </a:p>
        </p:txBody>
      </p:sp>
      <p:sp>
        <p:nvSpPr>
          <p:cNvPr id="6" name="Content Placeholder 5"/>
          <p:cNvSpPr>
            <a:spLocks noGrp="1"/>
          </p:cNvSpPr>
          <p:nvPr>
            <p:ph sz="half" idx="1"/>
          </p:nvPr>
        </p:nvSpPr>
        <p:spPr>
          <a:xfrm>
            <a:off x="0" y="1193800"/>
            <a:ext cx="6324600" cy="5029200"/>
          </a:xfrm>
        </p:spPr>
        <p:txBody>
          <a:bodyPr>
            <a:normAutofit fontScale="85000" lnSpcReduction="10000"/>
          </a:bodyPr>
          <a:lstStyle/>
          <a:p>
            <a:r>
              <a:rPr lang="en-US" dirty="0"/>
              <a:t>National Clinician  Consultation Center </a:t>
            </a:r>
            <a:r>
              <a:rPr lang="en-US" sz="3200" dirty="0">
                <a:hlinkClick r:id="rId3"/>
              </a:rPr>
              <a:t>http://nccc.ucsf.edu/</a:t>
            </a:r>
            <a:endParaRPr lang="en-US" sz="32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800" dirty="0"/>
          </a:p>
          <a:p>
            <a:r>
              <a:rPr lang="en-US" dirty="0"/>
              <a:t>Present case on ECHO   </a:t>
            </a:r>
            <a:r>
              <a:rPr lang="en-US" sz="2933" dirty="0">
                <a:hlinkClick r:id="rId4"/>
              </a:rPr>
              <a:t>https://hsc.unm.edu/scaetc/programs-services/echo.html</a:t>
            </a:r>
            <a:r>
              <a:rPr lang="en-US" sz="2933" dirty="0"/>
              <a:t> </a:t>
            </a:r>
          </a:p>
        </p:txBody>
      </p:sp>
      <p:sp>
        <p:nvSpPr>
          <p:cNvPr id="7" name="Content Placeholder 6"/>
          <p:cNvSpPr>
            <a:spLocks noGrp="1"/>
          </p:cNvSpPr>
          <p:nvPr>
            <p:ph sz="half" idx="2"/>
          </p:nvPr>
        </p:nvSpPr>
        <p:spPr>
          <a:xfrm>
            <a:off x="5994400" y="1193800"/>
            <a:ext cx="6112837" cy="5029200"/>
          </a:xfrm>
        </p:spPr>
        <p:txBody>
          <a:bodyPr>
            <a:normAutofit fontScale="92500"/>
          </a:bodyPr>
          <a:lstStyle/>
          <a:p>
            <a:r>
              <a:rPr lang="en-US" dirty="0"/>
              <a:t>AETC National HIV Curriculum </a:t>
            </a:r>
            <a:r>
              <a:rPr lang="en-US" sz="2533" dirty="0">
                <a:hlinkClick r:id="rId5"/>
              </a:rPr>
              <a:t>https://aidsetc.org/nhc</a:t>
            </a:r>
            <a:endParaRPr lang="en-US" sz="2533" dirty="0"/>
          </a:p>
          <a:p>
            <a:endParaRPr lang="en-US" sz="1200" dirty="0"/>
          </a:p>
          <a:p>
            <a:r>
              <a:rPr lang="en-US" dirty="0"/>
              <a:t>AETC National Coordinating Resource Center </a:t>
            </a:r>
            <a:r>
              <a:rPr lang="en-US" sz="2533" dirty="0">
                <a:hlinkClick r:id="rId6"/>
              </a:rPr>
              <a:t>https://targethiv.org/library/aetc-national-coordinating-resource-center-0</a:t>
            </a:r>
            <a:endParaRPr lang="en-US" dirty="0"/>
          </a:p>
          <a:p>
            <a:endParaRPr lang="en-US" sz="1067" dirty="0"/>
          </a:p>
          <a:p>
            <a:r>
              <a:rPr lang="en-US" dirty="0"/>
              <a:t>Additional trainings </a:t>
            </a:r>
            <a:r>
              <a:rPr lang="en-US" sz="2533" dirty="0">
                <a:hlinkClick r:id="rId7"/>
              </a:rPr>
              <a:t>scaetcecho@salud.unm.edu</a:t>
            </a:r>
            <a:endParaRPr lang="en-US" sz="2533" dirty="0"/>
          </a:p>
          <a:p>
            <a:r>
              <a:rPr lang="en-US" sz="2533" dirty="0">
                <a:hlinkClick r:id="rId8"/>
              </a:rPr>
              <a:t>www.scaetc.org</a:t>
            </a:r>
            <a:endParaRPr lang="en-US" sz="2533"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44</a:t>
            </a:fld>
            <a:endParaRPr lang="en-US" dirty="0"/>
          </a:p>
        </p:txBody>
      </p:sp>
    </p:spTree>
    <p:extLst>
      <p:ext uri="{BB962C8B-B14F-4D97-AF65-F5344CB8AC3E}">
        <p14:creationId xmlns:p14="http://schemas.microsoft.com/office/powerpoint/2010/main" val="1739165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dirty="0"/>
              <a:t>Resources</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45</a:t>
            </a:fld>
            <a:endParaRPr lang="en-US"/>
          </a:p>
        </p:txBody>
      </p:sp>
      <p:sp>
        <p:nvSpPr>
          <p:cNvPr id="7" name="Footer Placeholder 8">
            <a:extLst>
              <a:ext uri="{FF2B5EF4-FFF2-40B4-BE49-F238E27FC236}">
                <a16:creationId xmlns:a16="http://schemas.microsoft.com/office/drawing/2014/main" id="{D190DD99-CF7F-E047-92C0-7BDEB603EFD1}"/>
              </a:ext>
            </a:extLst>
          </p:cNvPr>
          <p:cNvSpPr txBox="1">
            <a:spLocks/>
          </p:cNvSpPr>
          <p:nvPr/>
        </p:nvSpPr>
        <p:spPr>
          <a:xfrm>
            <a:off x="5034721" y="11334464"/>
            <a:ext cx="7011466" cy="180435"/>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p:txBody>
      </p:sp>
      <p:sp>
        <p:nvSpPr>
          <p:cNvPr id="10"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CDC, Let’s Stop HIV Together </a:t>
            </a:r>
          </a:p>
        </p:txBody>
      </p:sp>
      <p:pic>
        <p:nvPicPr>
          <p:cNvPr id="11" name="Picture 10"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5"/>
          <p:cNvSpPr>
            <a:spLocks noGrp="1"/>
          </p:cNvSpPr>
          <p:nvPr>
            <p:ph sz="half" idx="1"/>
          </p:nvPr>
        </p:nvSpPr>
        <p:spPr>
          <a:xfrm>
            <a:off x="457200" y="1090214"/>
            <a:ext cx="5156128" cy="5095584"/>
          </a:xfrm>
        </p:spPr>
        <p:txBody>
          <a:bodyPr>
            <a:normAutofit fontScale="70000" lnSpcReduction="20000"/>
          </a:bodyPr>
          <a:lstStyle/>
          <a:p>
            <a:pPr marL="114300" indent="0">
              <a:lnSpc>
                <a:spcPct val="120000"/>
              </a:lnSpc>
              <a:spcBef>
                <a:spcPts val="0"/>
              </a:spcBef>
              <a:buNone/>
            </a:pPr>
            <a:r>
              <a:rPr lang="en-US" sz="1900" b="1" dirty="0"/>
              <a:t>Resources for Understanding SO/GI and Reducing Stigma </a:t>
            </a:r>
            <a:endParaRPr lang="en-US" sz="1900" dirty="0"/>
          </a:p>
          <a:p>
            <a:pPr marL="114300" indent="0">
              <a:lnSpc>
                <a:spcPct val="120000"/>
              </a:lnSpc>
              <a:spcBef>
                <a:spcPts val="0"/>
              </a:spcBef>
              <a:buNone/>
            </a:pPr>
            <a:endParaRPr lang="en-US" sz="1900" dirty="0"/>
          </a:p>
          <a:p>
            <a:pPr marL="114300" indent="0">
              <a:lnSpc>
                <a:spcPct val="120000"/>
              </a:lnSpc>
              <a:spcBef>
                <a:spcPts val="0"/>
              </a:spcBef>
              <a:buNone/>
            </a:pPr>
            <a:r>
              <a:rPr lang="en-US" sz="1900" dirty="0"/>
              <a:t>Gender Unicorn: </a:t>
            </a:r>
          </a:p>
          <a:p>
            <a:pPr>
              <a:lnSpc>
                <a:spcPct val="120000"/>
              </a:lnSpc>
              <a:spcBef>
                <a:spcPts val="0"/>
              </a:spcBef>
            </a:pPr>
            <a:r>
              <a:rPr lang="en-US" sz="1900" dirty="0">
                <a:hlinkClick r:id="rId4"/>
              </a:rPr>
              <a:t>https://transstudent.org/gender/</a:t>
            </a:r>
            <a:endParaRPr lang="en-US" sz="1900" dirty="0"/>
          </a:p>
          <a:p>
            <a:pPr>
              <a:lnSpc>
                <a:spcPct val="120000"/>
              </a:lnSpc>
              <a:spcBef>
                <a:spcPts val="0"/>
              </a:spcBef>
            </a:pPr>
            <a:endParaRPr lang="en-US" sz="1900" dirty="0"/>
          </a:p>
          <a:p>
            <a:pPr marL="114300" indent="0">
              <a:lnSpc>
                <a:spcPct val="120000"/>
              </a:lnSpc>
              <a:spcBef>
                <a:spcPts val="0"/>
              </a:spcBef>
              <a:buNone/>
            </a:pPr>
            <a:r>
              <a:rPr lang="en-US" sz="1900" dirty="0"/>
              <a:t>LGBTQIA+ Glossary of Terms for Health Care Teams: </a:t>
            </a:r>
          </a:p>
          <a:p>
            <a:pPr>
              <a:lnSpc>
                <a:spcPct val="120000"/>
              </a:lnSpc>
              <a:spcBef>
                <a:spcPts val="0"/>
              </a:spcBef>
            </a:pPr>
            <a:r>
              <a:rPr lang="en-US" sz="1900" dirty="0">
                <a:hlinkClick r:id="rId5"/>
              </a:rPr>
              <a:t>https://www.lgbtqiahealtheducation.org/publication/lgbtqia-glossary-of-terms-for-health-care-teams/</a:t>
            </a:r>
            <a:endParaRPr lang="en-US" sz="1900" dirty="0"/>
          </a:p>
          <a:p>
            <a:pPr>
              <a:lnSpc>
                <a:spcPct val="120000"/>
              </a:lnSpc>
              <a:spcBef>
                <a:spcPts val="0"/>
              </a:spcBef>
            </a:pPr>
            <a:endParaRPr lang="en-US" sz="1900" dirty="0"/>
          </a:p>
          <a:p>
            <a:pPr marL="114300" indent="0">
              <a:lnSpc>
                <a:spcPct val="120000"/>
              </a:lnSpc>
              <a:spcBef>
                <a:spcPts val="0"/>
              </a:spcBef>
              <a:buNone/>
            </a:pPr>
            <a:r>
              <a:rPr lang="en-US" sz="1900" dirty="0"/>
              <a:t>Measuring Sex, Gender Identity, and Sexual Orientation (NASEM, 2022): </a:t>
            </a:r>
          </a:p>
          <a:p>
            <a:pPr>
              <a:lnSpc>
                <a:spcPct val="120000"/>
              </a:lnSpc>
              <a:spcBef>
                <a:spcPts val="0"/>
              </a:spcBef>
            </a:pPr>
            <a:r>
              <a:rPr lang="en-US" sz="1900" dirty="0">
                <a:hlinkClick r:id="rId6"/>
              </a:rPr>
              <a:t>http://nap.edu/26424</a:t>
            </a:r>
            <a:endParaRPr lang="en-US" sz="1900" dirty="0"/>
          </a:p>
          <a:p>
            <a:pPr>
              <a:lnSpc>
                <a:spcPct val="120000"/>
              </a:lnSpc>
              <a:spcBef>
                <a:spcPts val="0"/>
              </a:spcBef>
            </a:pPr>
            <a:endParaRPr lang="en-US" sz="1900" dirty="0"/>
          </a:p>
          <a:p>
            <a:pPr marL="114300" indent="0">
              <a:lnSpc>
                <a:spcPct val="120000"/>
              </a:lnSpc>
              <a:spcBef>
                <a:spcPts val="0"/>
              </a:spcBef>
              <a:buNone/>
            </a:pPr>
            <a:r>
              <a:rPr lang="en-US" sz="1900" dirty="0"/>
              <a:t>INTERSEX 101- Everything you want to know!: </a:t>
            </a:r>
          </a:p>
          <a:p>
            <a:pPr>
              <a:lnSpc>
                <a:spcPct val="120000"/>
              </a:lnSpc>
              <a:spcBef>
                <a:spcPts val="0"/>
              </a:spcBef>
            </a:pPr>
            <a:r>
              <a:rPr lang="en-US" sz="1900" dirty="0">
                <a:hlinkClick r:id="rId7"/>
              </a:rPr>
              <a:t>https://secureservercdn.net/198.71.233.216/7np.6b9.myftpupload.com/wp-content/uploads/2017/03/INTERSEX101.pdf</a:t>
            </a:r>
            <a:endParaRPr lang="en-US" sz="1900" dirty="0"/>
          </a:p>
          <a:p>
            <a:pPr>
              <a:lnSpc>
                <a:spcPct val="120000"/>
              </a:lnSpc>
              <a:spcBef>
                <a:spcPts val="0"/>
              </a:spcBef>
            </a:pPr>
            <a:r>
              <a:rPr lang="en-US" sz="1900" dirty="0">
                <a:hlinkClick r:id="rId8"/>
              </a:rPr>
              <a:t>https://interactadvocates.org/</a:t>
            </a:r>
            <a:endParaRPr lang="en-US" sz="1900" dirty="0"/>
          </a:p>
          <a:p>
            <a:pPr>
              <a:lnSpc>
                <a:spcPct val="120000"/>
              </a:lnSpc>
              <a:spcBef>
                <a:spcPts val="0"/>
              </a:spcBef>
            </a:pPr>
            <a:endParaRPr lang="en-US" sz="1900" dirty="0"/>
          </a:p>
          <a:p>
            <a:pPr marL="114300" indent="0">
              <a:lnSpc>
                <a:spcPct val="120000"/>
              </a:lnSpc>
              <a:spcBef>
                <a:spcPts val="0"/>
              </a:spcBef>
              <a:buNone/>
            </a:pPr>
            <a:r>
              <a:rPr lang="en-US" sz="1900" dirty="0"/>
              <a:t>Gender Inclusive Language: </a:t>
            </a:r>
          </a:p>
          <a:p>
            <a:pPr>
              <a:lnSpc>
                <a:spcPct val="120000"/>
              </a:lnSpc>
              <a:spcBef>
                <a:spcPts val="0"/>
              </a:spcBef>
            </a:pPr>
            <a:r>
              <a:rPr lang="en-US" sz="1900" dirty="0">
                <a:hlinkClick r:id="rId9"/>
              </a:rPr>
              <a:t>http://www.phsa.ca/transcarebc/Documents/HealthProf/Gender_Inclusive_Language_Clinical.pdf</a:t>
            </a:r>
            <a:endParaRPr lang="en-US" sz="1900" dirty="0"/>
          </a:p>
          <a:p>
            <a:pPr>
              <a:lnSpc>
                <a:spcPct val="120000"/>
              </a:lnSpc>
              <a:spcBef>
                <a:spcPts val="0"/>
              </a:spcBef>
            </a:pPr>
            <a:r>
              <a:rPr lang="en-US" sz="1900" dirty="0">
                <a:hlinkClick r:id="rId10"/>
              </a:rPr>
              <a:t>https://apastyle.apa.org/style-grammar-guidelines/bias-free-language/gender</a:t>
            </a:r>
            <a:endParaRPr lang="en-US" sz="1900" dirty="0"/>
          </a:p>
          <a:p>
            <a:pPr>
              <a:lnSpc>
                <a:spcPct val="120000"/>
              </a:lnSpc>
              <a:spcBef>
                <a:spcPts val="0"/>
              </a:spcBef>
            </a:pPr>
            <a:endParaRPr lang="en-US" dirty="0"/>
          </a:p>
        </p:txBody>
      </p:sp>
      <p:sp>
        <p:nvSpPr>
          <p:cNvPr id="16" name="Content Placeholder 6"/>
          <p:cNvSpPr>
            <a:spLocks noGrp="1"/>
          </p:cNvSpPr>
          <p:nvPr>
            <p:ph sz="half" idx="4294967295"/>
          </p:nvPr>
        </p:nvSpPr>
        <p:spPr>
          <a:xfrm>
            <a:off x="6007100" y="1090214"/>
            <a:ext cx="5537200" cy="5099275"/>
          </a:xfrm>
          <a:prstGeom prst="rect">
            <a:avLst/>
          </a:prstGeom>
        </p:spPr>
        <p:txBody>
          <a:bodyPr>
            <a:normAutofit fontScale="85000" lnSpcReduction="20000"/>
          </a:bodyPr>
          <a:lstStyle/>
          <a:p>
            <a:pPr marL="114300" indent="0">
              <a:lnSpc>
                <a:spcPct val="120000"/>
              </a:lnSpc>
              <a:spcBef>
                <a:spcPts val="0"/>
              </a:spcBef>
              <a:buNone/>
            </a:pPr>
            <a:r>
              <a:rPr lang="en-US" b="1" dirty="0"/>
              <a:t>Resources for Understanding SO/GI and Reducing Stigma (cont’d)</a:t>
            </a:r>
            <a:endParaRPr lang="en-US" dirty="0"/>
          </a:p>
          <a:p>
            <a:pPr>
              <a:lnSpc>
                <a:spcPct val="120000"/>
              </a:lnSpc>
              <a:spcBef>
                <a:spcPts val="0"/>
              </a:spcBef>
            </a:pPr>
            <a:endParaRPr lang="en-US" dirty="0"/>
          </a:p>
          <a:p>
            <a:pPr marL="114300" indent="0">
              <a:lnSpc>
                <a:spcPct val="120000"/>
              </a:lnSpc>
              <a:spcBef>
                <a:spcPts val="0"/>
              </a:spcBef>
              <a:buNone/>
            </a:pPr>
            <a:r>
              <a:rPr lang="en-US" dirty="0"/>
              <a:t>Disorders of Sex Development (DSD): </a:t>
            </a:r>
          </a:p>
          <a:p>
            <a:pPr>
              <a:lnSpc>
                <a:spcPct val="120000"/>
              </a:lnSpc>
              <a:spcBef>
                <a:spcPts val="0"/>
              </a:spcBef>
            </a:pPr>
            <a:r>
              <a:rPr lang="en-US" dirty="0">
                <a:hlinkClick r:id="rId11"/>
              </a:rPr>
              <a:t>https://www.ncbi.nlm.nih.gov/pmc/articles/PMC5866176/pdf/nihms922328.pdf</a:t>
            </a:r>
            <a:endParaRPr lang="en-US" dirty="0"/>
          </a:p>
          <a:p>
            <a:pPr>
              <a:lnSpc>
                <a:spcPct val="120000"/>
              </a:lnSpc>
              <a:spcBef>
                <a:spcPts val="0"/>
              </a:spcBef>
            </a:pPr>
            <a:endParaRPr lang="en-US" dirty="0"/>
          </a:p>
          <a:p>
            <a:pPr marL="114300" indent="0">
              <a:lnSpc>
                <a:spcPct val="120000"/>
              </a:lnSpc>
              <a:spcBef>
                <a:spcPts val="0"/>
              </a:spcBef>
              <a:buNone/>
            </a:pPr>
            <a:r>
              <a:rPr lang="en-US" dirty="0"/>
              <a:t>Cultural Humility &amp; Reducing Stigma and Discrimination Handbook (SEAETC): </a:t>
            </a:r>
          </a:p>
          <a:p>
            <a:pPr>
              <a:lnSpc>
                <a:spcPct val="120000"/>
              </a:lnSpc>
              <a:spcBef>
                <a:spcPts val="0"/>
              </a:spcBef>
            </a:pPr>
            <a:r>
              <a:rPr lang="en-US" dirty="0">
                <a:hlinkClick r:id="rId12"/>
              </a:rPr>
              <a:t>https://www.seaetc.com/wp-content/uploads/2021/07/Stigma-Handbook-June-2021.pdf</a:t>
            </a:r>
            <a:endParaRPr lang="en-US" dirty="0"/>
          </a:p>
          <a:p>
            <a:pPr lvl="1">
              <a:lnSpc>
                <a:spcPct val="120000"/>
              </a:lnSpc>
              <a:spcBef>
                <a:spcPts val="0"/>
              </a:spcBef>
            </a:pPr>
            <a:r>
              <a:rPr lang="en-US" dirty="0"/>
              <a:t>stigmatizing language v. preferred language begins page 8 </a:t>
            </a:r>
          </a:p>
          <a:p>
            <a:pPr>
              <a:lnSpc>
                <a:spcPct val="120000"/>
              </a:lnSpc>
              <a:spcBef>
                <a:spcPts val="0"/>
              </a:spcBef>
            </a:pPr>
            <a:endParaRPr lang="en-US" dirty="0"/>
          </a:p>
          <a:p>
            <a:pPr marL="114300" indent="0">
              <a:lnSpc>
                <a:spcPct val="120000"/>
              </a:lnSpc>
              <a:spcBef>
                <a:spcPts val="0"/>
              </a:spcBef>
              <a:buNone/>
            </a:pPr>
            <a:r>
              <a:rPr lang="en-US" dirty="0" err="1"/>
              <a:t>Brené</a:t>
            </a:r>
            <a:r>
              <a:rPr lang="en-US" dirty="0"/>
              <a:t> Brown on Empathy (video): </a:t>
            </a:r>
          </a:p>
          <a:p>
            <a:pPr>
              <a:lnSpc>
                <a:spcPct val="120000"/>
              </a:lnSpc>
              <a:spcBef>
                <a:spcPts val="0"/>
              </a:spcBef>
            </a:pPr>
            <a:r>
              <a:rPr lang="en-US" dirty="0">
                <a:hlinkClick r:id="rId13"/>
              </a:rPr>
              <a:t>https://youtu.be/1Evwgu369Jw</a:t>
            </a:r>
            <a:endParaRPr lang="en-US" dirty="0"/>
          </a:p>
          <a:p>
            <a:pPr>
              <a:lnSpc>
                <a:spcPct val="120000"/>
              </a:lnSpc>
              <a:spcBef>
                <a:spcPts val="0"/>
              </a:spcBef>
            </a:pPr>
            <a:endParaRPr lang="en-US" b="1" dirty="0"/>
          </a:p>
          <a:p>
            <a:pPr marL="114300" indent="0">
              <a:lnSpc>
                <a:spcPct val="120000"/>
              </a:lnSpc>
              <a:spcBef>
                <a:spcPts val="0"/>
              </a:spcBef>
              <a:buNone/>
            </a:pPr>
            <a:r>
              <a:rPr lang="en-US" b="1" dirty="0"/>
              <a:t>Transgender Standards of Care &amp; Guidelines </a:t>
            </a:r>
            <a:endParaRPr lang="en-US" dirty="0"/>
          </a:p>
          <a:p>
            <a:pPr marL="114300" indent="0">
              <a:lnSpc>
                <a:spcPct val="120000"/>
              </a:lnSpc>
              <a:spcBef>
                <a:spcPts val="0"/>
              </a:spcBef>
              <a:buNone/>
            </a:pPr>
            <a:endParaRPr lang="en-US" dirty="0"/>
          </a:p>
          <a:p>
            <a:pPr marL="114300" indent="0">
              <a:lnSpc>
                <a:spcPct val="120000"/>
              </a:lnSpc>
              <a:spcBef>
                <a:spcPts val="0"/>
              </a:spcBef>
              <a:buNone/>
            </a:pPr>
            <a:r>
              <a:rPr lang="en-US" dirty="0"/>
              <a:t>Standards of Care for the Health of Transsexual, Transgender, and Gender Nonconforming People (WPATH): </a:t>
            </a:r>
          </a:p>
          <a:p>
            <a:pPr>
              <a:lnSpc>
                <a:spcPct val="120000"/>
              </a:lnSpc>
              <a:spcBef>
                <a:spcPts val="0"/>
              </a:spcBef>
            </a:pPr>
            <a:r>
              <a:rPr lang="en-US" dirty="0">
                <a:hlinkClick r:id="rId14"/>
              </a:rPr>
              <a:t>https://www.wpath.org/publications/soc</a:t>
            </a:r>
            <a:endParaRPr lang="en-US" dirty="0"/>
          </a:p>
          <a:p>
            <a:pPr>
              <a:lnSpc>
                <a:spcPct val="120000"/>
              </a:lnSpc>
              <a:spcBef>
                <a:spcPts val="0"/>
              </a:spcBef>
            </a:pPr>
            <a:endParaRPr lang="en-US" dirty="0"/>
          </a:p>
          <a:p>
            <a:pPr marL="114300" indent="0">
              <a:lnSpc>
                <a:spcPct val="120000"/>
              </a:lnSpc>
              <a:spcBef>
                <a:spcPts val="0"/>
              </a:spcBef>
              <a:buNone/>
            </a:pPr>
            <a:r>
              <a:rPr lang="en-US" dirty="0"/>
              <a:t>Guidelines for the Primary and Gender-Affirming Care of Transgender and Gender </a:t>
            </a:r>
            <a:r>
              <a:rPr lang="en-US" dirty="0" err="1"/>
              <a:t>Nonbinary</a:t>
            </a:r>
            <a:r>
              <a:rPr lang="en-US" dirty="0"/>
              <a:t> People (UCSF): </a:t>
            </a:r>
          </a:p>
          <a:p>
            <a:pPr>
              <a:lnSpc>
                <a:spcPct val="120000"/>
              </a:lnSpc>
              <a:spcBef>
                <a:spcPts val="0"/>
              </a:spcBef>
            </a:pPr>
            <a:r>
              <a:rPr lang="en-US" dirty="0"/>
              <a:t> </a:t>
            </a:r>
            <a:r>
              <a:rPr lang="en-US" dirty="0">
                <a:hlinkClick r:id="rId15"/>
              </a:rPr>
              <a:t>https://transcare.ucsf.edu/guidelines</a:t>
            </a: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2965604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B5A5-1EA9-9D46-8706-B46B02489DD0}"/>
              </a:ext>
            </a:extLst>
          </p:cNvPr>
          <p:cNvSpPr>
            <a:spLocks noGrp="1"/>
          </p:cNvSpPr>
          <p:nvPr>
            <p:ph type="title"/>
          </p:nvPr>
        </p:nvSpPr>
        <p:spPr>
          <a:xfrm>
            <a:off x="457199" y="621438"/>
            <a:ext cx="5177118" cy="1428952"/>
          </a:xfrm>
        </p:spPr>
        <p:txBody>
          <a:bodyPr/>
          <a:lstStyle/>
          <a:p>
            <a:r>
              <a:rPr lang="en-US" dirty="0"/>
              <a:t>Thank you!</a:t>
            </a:r>
          </a:p>
        </p:txBody>
      </p:sp>
      <p:sp>
        <p:nvSpPr>
          <p:cNvPr id="3" name="Content Placeholder 2">
            <a:extLst>
              <a:ext uri="{FF2B5EF4-FFF2-40B4-BE49-F238E27FC236}">
                <a16:creationId xmlns:a16="http://schemas.microsoft.com/office/drawing/2014/main" id="{DB087B5E-9A7B-7F4C-87F1-A58C460A69AF}"/>
              </a:ext>
            </a:extLst>
          </p:cNvPr>
          <p:cNvSpPr>
            <a:spLocks noGrp="1"/>
          </p:cNvSpPr>
          <p:nvPr>
            <p:ph type="body" idx="1"/>
          </p:nvPr>
        </p:nvSpPr>
        <p:spPr>
          <a:xfrm>
            <a:off x="457199" y="1757778"/>
            <a:ext cx="5177118" cy="3766721"/>
          </a:xfrm>
        </p:spPr>
        <p:txBody>
          <a:bodyPr anchor="b"/>
          <a:lstStyle/>
          <a:p>
            <a:r>
              <a:rPr lang="en-CA" sz="1800" b="1" dirty="0"/>
              <a:t>Maria Mancebo</a:t>
            </a:r>
            <a:endParaRPr lang="en-US" sz="1800" b="1" dirty="0"/>
          </a:p>
          <a:p>
            <a:pPr>
              <a:spcBef>
                <a:spcPts val="600"/>
              </a:spcBef>
            </a:pPr>
            <a:r>
              <a:rPr lang="en-CA" sz="1800" dirty="0"/>
              <a:t>EHE &amp; Provider Initiatives Manager</a:t>
            </a:r>
          </a:p>
          <a:p>
            <a:pPr>
              <a:spcBef>
                <a:spcPts val="600"/>
              </a:spcBef>
            </a:pPr>
            <a:r>
              <a:rPr lang="en-CA" sz="1800" dirty="0"/>
              <a:t>(405) 982-7105</a:t>
            </a:r>
            <a:endParaRPr lang="en-US" sz="1800" b="0" dirty="0"/>
          </a:p>
          <a:p>
            <a:pPr>
              <a:spcBef>
                <a:spcPts val="600"/>
              </a:spcBef>
            </a:pPr>
            <a:r>
              <a:rPr lang="en-CA" sz="1800" b="0" u="sng" dirty="0">
                <a:hlinkClick r:id="rId3"/>
              </a:rPr>
              <a:t>Maria.Mancebo@health.ok.gov</a:t>
            </a:r>
            <a:endParaRPr lang="en-CA" sz="1800" b="0" u="sng" dirty="0"/>
          </a:p>
          <a:p>
            <a:pPr>
              <a:spcBef>
                <a:spcPts val="600"/>
              </a:spcBef>
            </a:pPr>
            <a:endParaRPr lang="en-CA" sz="1800" u="sng" dirty="0"/>
          </a:p>
        </p:txBody>
      </p:sp>
      <p:pic>
        <p:nvPicPr>
          <p:cNvPr id="5" name="Picture 4" descr="AETC Map of New Mexico, Texas, Oklahoma, Arkansas, and Louisi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425" y="5918932"/>
            <a:ext cx="2417945"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5425" y="1692368"/>
            <a:ext cx="5288892" cy="1200329"/>
          </a:xfrm>
          <a:prstGeom prst="rect">
            <a:avLst/>
          </a:prstGeom>
        </p:spPr>
        <p:txBody>
          <a:bodyPr wrap="square">
            <a:spAutoFit/>
          </a:bodyPr>
          <a:lstStyle/>
          <a:p>
            <a:pPr marL="114300" indent="0">
              <a:buNone/>
            </a:pPr>
            <a:r>
              <a:rPr lang="en-US" sz="2400" i="1" dirty="0">
                <a:latin typeface="Arial" panose="020B0604020202020204" pitchFamily="34" charset="0"/>
                <a:cs typeface="Arial" panose="020B0604020202020204" pitchFamily="34" charset="0"/>
              </a:rPr>
              <a:t>We can all help end stigma through our words and actions in our everyday lives.</a:t>
            </a:r>
          </a:p>
        </p:txBody>
      </p:sp>
    </p:spTree>
    <p:extLst>
      <p:ext uri="{BB962C8B-B14F-4D97-AF65-F5344CB8AC3E}">
        <p14:creationId xmlns:p14="http://schemas.microsoft.com/office/powerpoint/2010/main" val="130042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BA25-2EED-2549-9BF9-D5772779B07D}"/>
              </a:ext>
            </a:extLst>
          </p:cNvPr>
          <p:cNvSpPr>
            <a:spLocks noGrp="1"/>
          </p:cNvSpPr>
          <p:nvPr>
            <p:ph type="title"/>
          </p:nvPr>
        </p:nvSpPr>
        <p:spPr>
          <a:xfrm>
            <a:off x="457199" y="1534160"/>
            <a:ext cx="5204013" cy="1613753"/>
          </a:xfrm>
        </p:spPr>
        <p:txBody>
          <a:bodyPr/>
          <a:lstStyle/>
          <a:p>
            <a:r>
              <a:rPr lang="en-US" dirty="0"/>
              <a:t>Understanding Sexual Orientation &amp; Gender Identity (SO/GI)</a:t>
            </a:r>
          </a:p>
        </p:txBody>
      </p:sp>
      <p:sp>
        <p:nvSpPr>
          <p:cNvPr id="4" name="Slide Number Placeholder 3">
            <a:extLst>
              <a:ext uri="{FF2B5EF4-FFF2-40B4-BE49-F238E27FC236}">
                <a16:creationId xmlns:a16="http://schemas.microsoft.com/office/drawing/2014/main" id="{99A810F0-D7B2-AB4F-8388-B079B08C286B}"/>
              </a:ext>
            </a:extLst>
          </p:cNvPr>
          <p:cNvSpPr>
            <a:spLocks noGrp="1"/>
          </p:cNvSpPr>
          <p:nvPr>
            <p:ph type="sldNum" sz="quarter" idx="12"/>
          </p:nvPr>
        </p:nvSpPr>
        <p:spPr/>
        <p:txBody>
          <a:bodyPr/>
          <a:lstStyle/>
          <a:p>
            <a:fld id="{DB7DDC46-2E90-8640-BEFE-F54DCCD857ED}" type="slidenum">
              <a:rPr lang="en-US" smtClean="0"/>
              <a:pPr/>
              <a:t>5</a:t>
            </a:fld>
            <a:endParaRPr lang="en-US"/>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100000" l="2882" r="98271">
                        <a14:foregroundMark x1="21326" y1="78333" x2="21326" y2="78333"/>
                        <a14:foregroundMark x1="24784" y1="45000" x2="24784" y2="45000"/>
                        <a14:foregroundMark x1="25072" y1="64167" x2="25072" y2="64167"/>
                        <a14:foregroundMark x1="21902" y1="61667" x2="21902" y2="61667"/>
                        <a14:foregroundMark x1="29395" y1="50000" x2="29395" y2="50000"/>
                        <a14:foregroundMark x1="32277" y1="55000" x2="32277" y2="55000"/>
                        <a14:foregroundMark x1="37464" y1="50833" x2="37464" y2="50833"/>
                        <a14:foregroundMark x1="39769" y1="53333" x2="39769" y2="53333"/>
                        <a14:foregroundMark x1="50144" y1="44167" x2="50144" y2="44167"/>
                        <a14:foregroundMark x1="51297" y1="46667" x2="51297" y2="46667"/>
                        <a14:foregroundMark x1="53314" y1="57500" x2="53314" y2="57500"/>
                        <a14:foregroundMark x1="60231" y1="50000" x2="60231" y2="50000"/>
                        <a14:foregroundMark x1="61383" y1="58333" x2="61383" y2="58333"/>
                        <a14:foregroundMark x1="63689" y1="50833" x2="63689" y2="50833"/>
                        <a14:foregroundMark x1="66571" y1="53333" x2="66571" y2="53333"/>
                        <a14:foregroundMark x1="72334" y1="52500" x2="72334" y2="52500"/>
                        <a14:foregroundMark x1="74352" y1="51667" x2="74352" y2="51667"/>
                        <a14:foregroundMark x1="69164" y1="57500" x2="69164" y2="57500"/>
                        <a14:foregroundMark x1="66282" y1="60000" x2="66282" y2="60000"/>
                        <a14:foregroundMark x1="54179" y1="63333" x2="54179" y2="63333"/>
                        <a14:foregroundMark x1="51009" y1="62500" x2="51009" y2="62500"/>
                        <a14:foregroundMark x1="39769" y1="59167" x2="39769" y2="59167"/>
                        <a14:foregroundMark x1="42939" y1="55833" x2="42939" y2="55833"/>
                        <a14:foregroundMark x1="30548" y1="55000" x2="30548" y2="55000"/>
                        <a14:foregroundMark x1="43228" y1="62500" x2="43228" y2="62500"/>
                        <a14:foregroundMark x1="26513" y1="10833" x2="26513" y2="10833"/>
                        <a14:foregroundMark x1="33141" y1="17500" x2="33141" y2="17500"/>
                        <a14:foregroundMark x1="41787" y1="11667" x2="41787" y2="11667"/>
                        <a14:foregroundMark x1="48127" y1="10833" x2="48127" y2="10833"/>
                        <a14:foregroundMark x1="28818" y1="64167" x2="28818" y2="64167"/>
                        <a14:foregroundMark x1="27089" y1="59167" x2="27089" y2="59167"/>
                        <a14:foregroundMark x1="57061" y1="17500" x2="57061" y2="17500"/>
                        <a14:foregroundMark x1="59366" y1="15000" x2="59366" y2="15000"/>
                        <a14:foregroundMark x1="60231" y1="12500" x2="60231" y2="12500"/>
                        <a14:foregroundMark x1="63112" y1="12500" x2="63112" y2="12500"/>
                        <a14:foregroundMark x1="66282" y1="11667" x2="66282" y2="11667"/>
                        <a14:foregroundMark x1="61960" y1="16667" x2="61960" y2="16667"/>
                        <a14:foregroundMark x1="58213" y1="18333" x2="58213" y2="18333"/>
                        <a14:foregroundMark x1="57637" y1="12500" x2="57637" y2="12500"/>
                        <a14:foregroundMark x1="58501" y1="20000" x2="58501" y2="20000"/>
                        <a14:foregroundMark x1="56484" y1="20000" x2="56484" y2="20000"/>
                        <a14:foregroundMark x1="63977" y1="12500" x2="63977" y2="12500"/>
                        <a14:foregroundMark x1="66282" y1="15833" x2="66282" y2="15833"/>
                        <a14:foregroundMark x1="66282" y1="20000" x2="66282" y2="20000"/>
                        <a14:foregroundMark x1="67147" y1="11667" x2="67147" y2="11667"/>
                        <a14:foregroundMark x1="68300" y1="15000" x2="68300" y2="15000"/>
                        <a14:foregroundMark x1="70317" y1="16667" x2="70317" y2="16667"/>
                        <a14:foregroundMark x1="71470" y1="17500" x2="71470" y2="17500"/>
                        <a14:foregroundMark x1="73199" y1="14167" x2="73199" y2="14167"/>
                        <a14:foregroundMark x1="75793" y1="16667" x2="75793" y2="16667"/>
                        <a14:foregroundMark x1="76657" y1="12500" x2="76657" y2="12500"/>
                        <a14:foregroundMark x1="77810" y1="15000" x2="77810" y2="15000"/>
                        <a14:foregroundMark x1="79251" y1="14167" x2="79251" y2="14167"/>
                        <a14:foregroundMark x1="80980" y1="15833" x2="80980" y2="15833"/>
                        <a14:foregroundMark x1="79251" y1="20000" x2="79251" y2="20000"/>
                        <a14:foregroundMark x1="80115" y1="16667" x2="80115" y2="16667"/>
                        <a14:foregroundMark x1="82133" y1="14167" x2="82133" y2="14167"/>
                        <a14:foregroundMark x1="77522" y1="11667" x2="77522" y2="11667"/>
                        <a14:foregroundMark x1="84726" y1="15000" x2="84726" y2="15000"/>
                        <a14:foregroundMark x1="86167" y1="15833" x2="86167" y2="15833"/>
                        <a14:foregroundMark x1="86167" y1="19167" x2="86167" y2="19167"/>
                        <a14:foregroundMark x1="57349" y1="27500" x2="57349" y2="27500"/>
                        <a14:foregroundMark x1="58790" y1="30000" x2="58790" y2="30000"/>
                        <a14:foregroundMark x1="57349" y1="31667" x2="57349" y2="31667"/>
                        <a14:foregroundMark x1="57349" y1="35000" x2="57349" y2="35000"/>
                        <a14:foregroundMark x1="62248" y1="31667" x2="62248" y2="31667"/>
                        <a14:foregroundMark x1="61960" y1="27500" x2="61960" y2="27500"/>
                        <a14:foregroundMark x1="63689" y1="30000" x2="63689" y2="30000"/>
                        <a14:foregroundMark x1="65418" y1="30833" x2="65418" y2="30833"/>
                        <a14:foregroundMark x1="66859" y1="29167" x2="66859" y2="29167"/>
                        <a14:foregroundMark x1="65418" y1="27500" x2="65418" y2="27500"/>
                        <a14:foregroundMark x1="65130" y1="35000" x2="65130" y2="35000"/>
                        <a14:foregroundMark x1="67723" y1="32500" x2="67723" y2="32500"/>
                        <a14:foregroundMark x1="68876" y1="29167" x2="68876" y2="29167"/>
                        <a14:foregroundMark x1="72622" y1="26667" x2="72622" y2="26667"/>
                        <a14:foregroundMark x1="73199" y1="35000" x2="73199" y2="35000"/>
                        <a14:foregroundMark x1="71758" y1="30833" x2="71758" y2="30833"/>
                        <a14:foregroundMark x1="76081" y1="30000" x2="76081" y2="30000"/>
                        <a14:foregroundMark x1="77233" y1="30000" x2="77233" y2="30000"/>
                        <a14:foregroundMark x1="77522" y1="34167" x2="77522" y2="34167"/>
                        <a14:foregroundMark x1="78386" y1="29167" x2="78386" y2="29167"/>
                        <a14:foregroundMark x1="78386" y1="27500" x2="78386" y2="27500"/>
                        <a14:foregroundMark x1="80692" y1="30000" x2="80692" y2="30000"/>
                        <a14:foregroundMark x1="81556" y1="30000" x2="81556" y2="30000"/>
                        <a14:foregroundMark x1="82133" y1="30000" x2="82133" y2="30000"/>
                        <a14:foregroundMark x1="83862" y1="27500" x2="83862" y2="27500"/>
                        <a14:foregroundMark x1="84150" y1="34167" x2="84150" y2="34167"/>
                        <a14:foregroundMark x1="86167" y1="30000" x2="86167" y2="30000"/>
                        <a14:foregroundMark x1="87896" y1="30000" x2="87896" y2="30000"/>
                        <a14:foregroundMark x1="91643" y1="30000" x2="91643" y2="30000"/>
                        <a14:foregroundMark x1="93372" y1="29167" x2="93372" y2="29167"/>
                        <a14:foregroundMark x1="96254" y1="30000" x2="96254" y2="30000"/>
                        <a14:foregroundMark x1="97406" y1="33333" x2="97406" y2="33333"/>
                        <a14:foregroundMark x1="95101" y1="30000" x2="95101" y2="30000"/>
                        <a14:foregroundMark x1="86455" y1="29167" x2="86455" y2="29167"/>
                        <a14:backgroundMark x1="38905" y1="56667" x2="38905" y2="56667"/>
                        <a14:backgroundMark x1="55043" y1="53333" x2="55043" y2="53333"/>
                      </a14:backgroundRemoval>
                    </a14:imgEffect>
                  </a14:imgLayer>
                </a14:imgProps>
              </a:ext>
            </a:extLst>
          </a:blip>
          <a:stretch>
            <a:fillRect/>
          </a:stretch>
        </p:blipFill>
        <p:spPr>
          <a:xfrm>
            <a:off x="1742317" y="6192220"/>
            <a:ext cx="1401393" cy="484632"/>
          </a:xfrm>
          <a:prstGeom prst="rect">
            <a:avLst/>
          </a:prstGeom>
        </p:spPr>
      </p:pic>
    </p:spTree>
    <p:extLst>
      <p:ext uri="{BB962C8B-B14F-4D97-AF65-F5344CB8AC3E}">
        <p14:creationId xmlns:p14="http://schemas.microsoft.com/office/powerpoint/2010/main" val="115840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2308" b="3419"/>
          <a:stretch/>
        </p:blipFill>
        <p:spPr>
          <a:xfrm>
            <a:off x="5242904" y="867508"/>
            <a:ext cx="6830408" cy="5486400"/>
          </a:xfrm>
          <a:prstGeom prst="rect">
            <a:avLst/>
          </a:prstGeom>
        </p:spPr>
      </p:pic>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2800" dirty="0"/>
              <a:t>Understanding Sexual Orientation &amp; Gender Identity (SO/GI</a:t>
            </a:r>
            <a:r>
              <a:rPr lang="en-US" dirty="0"/>
              <a:t>)</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199" y="1252604"/>
            <a:ext cx="5249119" cy="4936885"/>
          </a:xfrm>
        </p:spPr>
        <p:txBody>
          <a:bodyPr/>
          <a:lstStyle/>
          <a:p>
            <a:pPr marL="0" indent="0">
              <a:buNone/>
            </a:pPr>
            <a:r>
              <a:rPr lang="en-CA" sz="2400" b="1" dirty="0">
                <a:latin typeface="Arial" panose="020B0604020202020204" pitchFamily="34" charset="0"/>
                <a:cs typeface="Arial" panose="020B0604020202020204" pitchFamily="34" charset="0"/>
              </a:rPr>
              <a:t>Grounding Principles:</a:t>
            </a:r>
            <a:endParaRPr lang="en-CA" sz="2400" dirty="0">
              <a:latin typeface="Arial" panose="020B0604020202020204" pitchFamily="34" charset="0"/>
              <a:cs typeface="Arial" panose="020B0604020202020204" pitchFamily="34" charset="0"/>
            </a:endParaRPr>
          </a:p>
          <a:p>
            <a:pPr lvl="1"/>
            <a:r>
              <a:rPr lang="en-CA" sz="2400" dirty="0">
                <a:latin typeface="Arial" panose="020B0604020202020204" pitchFamily="34" charset="0"/>
                <a:cs typeface="Arial" panose="020B0604020202020204" pitchFamily="34" charset="0"/>
              </a:rPr>
              <a:t>Knowledge about SO/GI is essential to providing affirming, quality health care</a:t>
            </a:r>
          </a:p>
          <a:p>
            <a:pPr lvl="1"/>
            <a:r>
              <a:rPr lang="en-CA" sz="2400" dirty="0">
                <a:latin typeface="Arial" panose="020B0604020202020204" pitchFamily="34" charset="0"/>
                <a:cs typeface="Arial" panose="020B0604020202020204" pitchFamily="34" charset="0"/>
              </a:rPr>
              <a:t>Language is powerful and shapes our perceptions</a:t>
            </a:r>
          </a:p>
          <a:p>
            <a:pPr lvl="1"/>
            <a:r>
              <a:rPr lang="en-CA" sz="2400" dirty="0">
                <a:latin typeface="Arial" panose="020B0604020202020204" pitchFamily="34" charset="0"/>
                <a:cs typeface="Arial" panose="020B0604020202020204" pitchFamily="34" charset="0"/>
              </a:rPr>
              <a:t>2SLGBTQIA+ individuals have always existed</a:t>
            </a:r>
          </a:p>
          <a:p>
            <a:pPr lvl="1"/>
            <a:r>
              <a:rPr lang="en-CA" sz="2400" dirty="0">
                <a:latin typeface="Arial" panose="020B0604020202020204" pitchFamily="34" charset="0"/>
                <a:cs typeface="Arial" panose="020B0604020202020204" pitchFamily="34" charset="0"/>
              </a:rPr>
              <a:t>Vocabulary around gender and sexuality is ever-evolving</a:t>
            </a:r>
          </a:p>
          <a:p>
            <a:endParaRPr lang="en-CA"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6</a:t>
            </a:fld>
            <a:endParaRPr lang="en-US"/>
          </a:p>
        </p:txBody>
      </p:sp>
      <p:sp>
        <p:nvSpPr>
          <p:cNvPr id="7" name="Footer Placeholder 8">
            <a:extLst>
              <a:ext uri="{FF2B5EF4-FFF2-40B4-BE49-F238E27FC236}">
                <a16:creationId xmlns:a16="http://schemas.microsoft.com/office/drawing/2014/main" id="{D190DD99-CF7F-E047-92C0-7BDEB603EFD1}"/>
              </a:ext>
            </a:extLst>
          </p:cNvPr>
          <p:cNvSpPr txBox="1">
            <a:spLocks/>
          </p:cNvSpPr>
          <p:nvPr/>
        </p:nvSpPr>
        <p:spPr>
          <a:xfrm>
            <a:off x="5034721" y="11334464"/>
            <a:ext cx="7011466" cy="180435"/>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p:txBody>
      </p:sp>
      <p:sp>
        <p:nvSpPr>
          <p:cNvPr id="10"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Victoria Barron, The Acronym Explained (2021) </a:t>
            </a:r>
          </a:p>
        </p:txBody>
      </p:sp>
      <p:pic>
        <p:nvPicPr>
          <p:cNvPr id="11" name="Picture 10" descr="AETC Map of New Mexico, Texas, Oklahoma, Arkansas, and Louisi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42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2800" dirty="0"/>
              <a:t>Understanding Sexual Orientation &amp; Gender Identity (SO/GI)</a:t>
            </a:r>
          </a:p>
        </p:txBody>
      </p:sp>
      <p:sp>
        <p:nvSpPr>
          <p:cNvPr id="5" name="Content Placeholder 4">
            <a:extLst>
              <a:ext uri="{FF2B5EF4-FFF2-40B4-BE49-F238E27FC236}">
                <a16:creationId xmlns:a16="http://schemas.microsoft.com/office/drawing/2014/main" id="{73CE9442-74B3-E346-925A-EB3A3762B66C}"/>
              </a:ext>
            </a:extLst>
          </p:cNvPr>
          <p:cNvSpPr>
            <a:spLocks noGrp="1"/>
          </p:cNvSpPr>
          <p:nvPr>
            <p:ph idx="1"/>
          </p:nvPr>
        </p:nvSpPr>
        <p:spPr>
          <a:xfrm>
            <a:off x="457199" y="1252604"/>
            <a:ext cx="5249119" cy="4936885"/>
          </a:xfrm>
        </p:spPr>
        <p:txBody>
          <a:bodyPr/>
          <a:lstStyle/>
          <a:p>
            <a:pPr marL="0" indent="0">
              <a:buNone/>
            </a:pPr>
            <a:r>
              <a:rPr lang="en-CA" sz="2400" b="1" dirty="0">
                <a:latin typeface="Arial" panose="020B0604020202020204" pitchFamily="34" charset="0"/>
                <a:cs typeface="Arial" panose="020B0604020202020204" pitchFamily="34" charset="0"/>
              </a:rPr>
              <a:t>Umbrella Termi</a:t>
            </a:r>
            <a:r>
              <a:rPr lang="en-CA" sz="2400" b="1" dirty="0">
                <a:solidFill>
                  <a:srgbClr val="474747"/>
                </a:solidFill>
                <a:latin typeface="Arial" panose="020B0604020202020204" pitchFamily="34" charset="0"/>
                <a:cs typeface="Arial" panose="020B0604020202020204" pitchFamily="34" charset="0"/>
              </a:rPr>
              <a:t>nol</a:t>
            </a:r>
            <a:r>
              <a:rPr lang="en-CA" sz="2400" b="1" dirty="0">
                <a:latin typeface="Arial" panose="020B0604020202020204" pitchFamily="34" charset="0"/>
                <a:cs typeface="Arial" panose="020B0604020202020204" pitchFamily="34" charset="0"/>
              </a:rPr>
              <a:t>ogy:</a:t>
            </a:r>
            <a:endParaRPr lang="en-CA" sz="2400" dirty="0">
              <a:latin typeface="Arial" panose="020B0604020202020204" pitchFamily="34" charset="0"/>
              <a:cs typeface="Arial" panose="020B0604020202020204" pitchFamily="34" charset="0"/>
            </a:endParaRPr>
          </a:p>
          <a:p>
            <a:pPr lvl="1"/>
            <a:r>
              <a:rPr lang="en-CA" sz="2400" dirty="0">
                <a:latin typeface="Arial" panose="020B0604020202020204" pitchFamily="34" charset="0"/>
                <a:cs typeface="Arial" panose="020B0604020202020204" pitchFamily="34" charset="0"/>
              </a:rPr>
              <a:t>2SLGBTQ+ is an acronym meant to encompasses a wide range of diverse </a:t>
            </a:r>
            <a:r>
              <a:rPr lang="en-CA" sz="2400" u="sng" dirty="0">
                <a:latin typeface="Arial" panose="020B0604020202020204" pitchFamily="34" charset="0"/>
                <a:cs typeface="Arial" panose="020B0604020202020204" pitchFamily="34" charset="0"/>
              </a:rPr>
              <a:t>sexualities</a:t>
            </a:r>
            <a:r>
              <a:rPr lang="en-CA" sz="2400" dirty="0">
                <a:latin typeface="Arial" panose="020B0604020202020204" pitchFamily="34" charset="0"/>
                <a:cs typeface="Arial" panose="020B0604020202020204" pitchFamily="34" charset="0"/>
              </a:rPr>
              <a:t> and </a:t>
            </a:r>
            <a:r>
              <a:rPr lang="en-CA" sz="2400" u="sng" dirty="0">
                <a:latin typeface="Arial" panose="020B0604020202020204" pitchFamily="34" charset="0"/>
                <a:cs typeface="Arial" panose="020B0604020202020204" pitchFamily="34" charset="0"/>
              </a:rPr>
              <a:t>genders</a:t>
            </a:r>
            <a:r>
              <a:rPr lang="en-CA" sz="2400" dirty="0">
                <a:latin typeface="Arial" panose="020B0604020202020204" pitchFamily="34" charset="0"/>
                <a:cs typeface="Arial" panose="020B0604020202020204" pitchFamily="34" charset="0"/>
              </a:rPr>
              <a:t>, i.e. non-heterosexual, non-cisgender</a:t>
            </a:r>
          </a:p>
          <a:p>
            <a:pPr marL="50800" indent="0">
              <a:buNone/>
            </a:pPr>
            <a:r>
              <a:rPr lang="en-CA" sz="2400" dirty="0">
                <a:latin typeface="Arial" panose="020B0604020202020204" pitchFamily="34" charset="0"/>
                <a:cs typeface="Arial" panose="020B0604020202020204" pitchFamily="34" charset="0"/>
              </a:rPr>
              <a:t>May also be described as:</a:t>
            </a:r>
          </a:p>
          <a:p>
            <a:pPr lvl="1"/>
            <a:r>
              <a:rPr lang="en-CA" sz="2400" dirty="0">
                <a:latin typeface="Arial" panose="020B0604020202020204" pitchFamily="34" charset="0"/>
                <a:cs typeface="Arial" panose="020B0604020202020204" pitchFamily="34" charset="0"/>
              </a:rPr>
              <a:t>Queer</a:t>
            </a:r>
          </a:p>
          <a:p>
            <a:pPr lvl="1"/>
            <a:r>
              <a:rPr lang="en-CA" sz="2400" dirty="0">
                <a:latin typeface="Arial" panose="020B0604020202020204" pitchFamily="34" charset="0"/>
                <a:cs typeface="Arial" panose="020B0604020202020204" pitchFamily="34" charset="0"/>
              </a:rPr>
              <a:t>Sexual &amp; gender minority</a:t>
            </a:r>
          </a:p>
          <a:p>
            <a:pPr lvl="1"/>
            <a:r>
              <a:rPr lang="en-CA" sz="2400" dirty="0">
                <a:latin typeface="Arial" panose="020B0604020202020204" pitchFamily="34" charset="0"/>
                <a:cs typeface="Arial" panose="020B0604020202020204" pitchFamily="34" charset="0"/>
              </a:rPr>
              <a:t>Sexual &amp; gender diverse</a:t>
            </a:r>
          </a:p>
          <a:p>
            <a:pPr marL="261400" lvl="1" indent="0" algn="ctr">
              <a:buNone/>
            </a:pPr>
            <a:r>
              <a:rPr lang="en-CA" sz="2400" dirty="0">
                <a:latin typeface="Arial" panose="020B060402020202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7</a:t>
            </a:fld>
            <a:endParaRPr lang="en-US"/>
          </a:p>
        </p:txBody>
      </p:sp>
      <p:sp>
        <p:nvSpPr>
          <p:cNvPr id="7" name="Footer Placeholder 8">
            <a:extLst>
              <a:ext uri="{FF2B5EF4-FFF2-40B4-BE49-F238E27FC236}">
                <a16:creationId xmlns:a16="http://schemas.microsoft.com/office/drawing/2014/main" id="{D190DD99-CF7F-E047-92C0-7BDEB603EFD1}"/>
              </a:ext>
            </a:extLst>
          </p:cNvPr>
          <p:cNvSpPr txBox="1">
            <a:spLocks/>
          </p:cNvSpPr>
          <p:nvPr/>
        </p:nvSpPr>
        <p:spPr>
          <a:xfrm>
            <a:off x="5034721" y="11334464"/>
            <a:ext cx="7011466" cy="180435"/>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SEAETC Cultural Humility &amp; Reducing Stigma and Discrimination (2020)</a:t>
            </a:r>
          </a:p>
        </p:txBody>
      </p:sp>
      <p:sp>
        <p:nvSpPr>
          <p:cNvPr id="10"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The Safe Zone Project</a:t>
            </a:r>
          </a:p>
        </p:txBody>
      </p:sp>
      <p:pic>
        <p:nvPicPr>
          <p:cNvPr id="3" name="Picture 2" descr="Download Umbrella Picture HQ PNG Image | FreePNGIm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72925">
            <a:off x="4924816" y="605799"/>
            <a:ext cx="7065910" cy="5486400"/>
          </a:xfrm>
          <a:prstGeom prst="rect">
            <a:avLst/>
          </a:prstGeom>
        </p:spPr>
      </p:pic>
      <p:sp>
        <p:nvSpPr>
          <p:cNvPr id="11" name="Content Placeholder 4">
            <a:extLst>
              <a:ext uri="{FF2B5EF4-FFF2-40B4-BE49-F238E27FC236}">
                <a16:creationId xmlns:a16="http://schemas.microsoft.com/office/drawing/2014/main" id="{73CE9442-74B3-E346-925A-EB3A3762B66C}"/>
              </a:ext>
            </a:extLst>
          </p:cNvPr>
          <p:cNvSpPr>
            <a:spLocks noGrp="1"/>
          </p:cNvSpPr>
          <p:nvPr>
            <p:ph idx="1"/>
          </p:nvPr>
        </p:nvSpPr>
        <p:spPr>
          <a:xfrm>
            <a:off x="6290837" y="1864156"/>
            <a:ext cx="5249119" cy="505022"/>
          </a:xfrm>
        </p:spPr>
        <p:txBody>
          <a:bodyPr/>
          <a:lstStyle/>
          <a:p>
            <a:pPr marL="0" indent="0" algn="ctr">
              <a:buNone/>
            </a:pPr>
            <a:r>
              <a:rPr lang="en-CA" sz="4400" b="1" dirty="0">
                <a:latin typeface="Arial" panose="020B0604020202020204" pitchFamily="34" charset="0"/>
                <a:cs typeface="Arial" panose="020B0604020202020204" pitchFamily="34" charset="0"/>
              </a:rPr>
              <a:t>2S L G B T Q +</a:t>
            </a:r>
            <a:endParaRPr lang="en-CA" sz="4400" dirty="0">
              <a:latin typeface="Arial" panose="020B0604020202020204" pitchFamily="34" charset="0"/>
              <a:cs typeface="Arial" panose="020B0604020202020204" pitchFamily="34" charset="0"/>
            </a:endParaRPr>
          </a:p>
          <a:p>
            <a:pPr lvl="1"/>
            <a:endParaRPr lang="en-CA" sz="4400" dirty="0">
              <a:latin typeface="Arial" panose="020B0604020202020204" pitchFamily="34" charset="0"/>
              <a:cs typeface="Arial" panose="020B0604020202020204" pitchFamily="34" charset="0"/>
            </a:endParaRPr>
          </a:p>
          <a:p>
            <a:endParaRPr lang="en-CA" sz="3200" dirty="0">
              <a:latin typeface="Arial" panose="020B0604020202020204" pitchFamily="34" charset="0"/>
              <a:cs typeface="Arial" panose="020B0604020202020204" pitchFamily="34" charset="0"/>
            </a:endParaRPr>
          </a:p>
        </p:txBody>
      </p:sp>
      <p:pic>
        <p:nvPicPr>
          <p:cNvPr id="12" name="Picture 11" descr="AETC Map of New Mexico, Texas, Oklahoma, Arkansas, and Louisi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4">
            <a:extLst>
              <a:ext uri="{FF2B5EF4-FFF2-40B4-BE49-F238E27FC236}">
                <a16:creationId xmlns:a16="http://schemas.microsoft.com/office/drawing/2014/main" id="{73CE9442-74B3-E346-925A-EB3A3762B66C}"/>
              </a:ext>
            </a:extLst>
          </p:cNvPr>
          <p:cNvSpPr txBox="1">
            <a:spLocks/>
          </p:cNvSpPr>
          <p:nvPr/>
        </p:nvSpPr>
        <p:spPr>
          <a:xfrm>
            <a:off x="5706318" y="3835564"/>
            <a:ext cx="2152838" cy="20781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6"/>
              </a:buClr>
              <a:buFont typeface="Wingdings" charset="2"/>
              <a:buChar char="§"/>
              <a:defRPr sz="28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8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0" indent="0" algn="ctr">
              <a:buFont typeface="Wingdings" charset="2"/>
              <a:buNone/>
            </a:pPr>
            <a:r>
              <a:rPr lang="en-CA" sz="1400" b="1" u="sng" dirty="0">
                <a:solidFill>
                  <a:srgbClr val="474747"/>
                </a:solidFill>
                <a:latin typeface="Arial" panose="020B0604020202020204" pitchFamily="34" charset="0"/>
                <a:cs typeface="Arial" panose="020B0604020202020204" pitchFamily="34" charset="0"/>
              </a:rPr>
              <a:t>Sexual Identity</a:t>
            </a:r>
          </a:p>
          <a:p>
            <a:pPr marL="0" indent="0" algn="ctr">
              <a:buFont typeface="Wingdings" charset="2"/>
              <a:buNone/>
            </a:pPr>
            <a:r>
              <a:rPr lang="en-CA" sz="1400" dirty="0">
                <a:solidFill>
                  <a:srgbClr val="474747"/>
                </a:solidFill>
                <a:latin typeface="Arial" panose="020B0604020202020204" pitchFamily="34" charset="0"/>
                <a:cs typeface="Arial" panose="020B0604020202020204" pitchFamily="34" charset="0"/>
              </a:rPr>
              <a:t>Lesbian</a:t>
            </a:r>
          </a:p>
          <a:p>
            <a:pPr marL="0" indent="0" algn="ctr">
              <a:buFont typeface="Wingdings" charset="2"/>
              <a:buNone/>
            </a:pPr>
            <a:r>
              <a:rPr lang="en-CA" sz="1400" dirty="0">
                <a:solidFill>
                  <a:srgbClr val="474747"/>
                </a:solidFill>
                <a:latin typeface="Arial" panose="020B0604020202020204" pitchFamily="34" charset="0"/>
                <a:cs typeface="Arial" panose="020B0604020202020204" pitchFamily="34" charset="0"/>
              </a:rPr>
              <a:t>Gay</a:t>
            </a:r>
          </a:p>
          <a:p>
            <a:pPr marL="0" indent="0" algn="ctr">
              <a:buFont typeface="Wingdings" charset="2"/>
              <a:buNone/>
            </a:pPr>
            <a:r>
              <a:rPr lang="en-CA" sz="1400" dirty="0">
                <a:solidFill>
                  <a:srgbClr val="474747"/>
                </a:solidFill>
                <a:latin typeface="Arial" panose="020B0604020202020204" pitchFamily="34" charset="0"/>
                <a:cs typeface="Arial" panose="020B0604020202020204" pitchFamily="34" charset="0"/>
              </a:rPr>
              <a:t>Bisexual</a:t>
            </a:r>
          </a:p>
          <a:p>
            <a:pPr marL="0" indent="0" algn="ctr">
              <a:buFont typeface="Wingdings" charset="2"/>
              <a:buNone/>
            </a:pPr>
            <a:r>
              <a:rPr lang="en-CA" sz="1400" dirty="0">
                <a:solidFill>
                  <a:srgbClr val="474747"/>
                </a:solidFill>
                <a:latin typeface="Arial" panose="020B0604020202020204" pitchFamily="34" charset="0"/>
                <a:cs typeface="Arial" panose="020B0604020202020204" pitchFamily="34" charset="0"/>
              </a:rPr>
              <a:t>Queer, Questioning</a:t>
            </a:r>
          </a:p>
          <a:p>
            <a:pPr marL="0" indent="0" algn="ctr">
              <a:buFont typeface="Wingdings" charset="2"/>
              <a:buNone/>
            </a:pPr>
            <a:r>
              <a:rPr lang="en-CA" sz="1400" dirty="0">
                <a:solidFill>
                  <a:srgbClr val="474747"/>
                </a:solidFill>
                <a:latin typeface="Arial" panose="020B0604020202020204" pitchFamily="34" charset="0"/>
                <a:cs typeface="Arial" panose="020B0604020202020204" pitchFamily="34" charset="0"/>
              </a:rPr>
              <a:t>Asexual, </a:t>
            </a:r>
            <a:r>
              <a:rPr lang="en-CA" sz="1400" dirty="0" err="1">
                <a:solidFill>
                  <a:srgbClr val="474747"/>
                </a:solidFill>
                <a:latin typeface="Arial" panose="020B0604020202020204" pitchFamily="34" charset="0"/>
                <a:cs typeface="Arial" panose="020B0604020202020204" pitchFamily="34" charset="0"/>
              </a:rPr>
              <a:t>Aromantic</a:t>
            </a:r>
            <a:r>
              <a:rPr lang="en-CA" sz="1400" dirty="0">
                <a:solidFill>
                  <a:srgbClr val="474747"/>
                </a:solidFill>
                <a:latin typeface="Arial" panose="020B0604020202020204" pitchFamily="34" charset="0"/>
                <a:cs typeface="Arial" panose="020B0604020202020204" pitchFamily="34" charset="0"/>
              </a:rPr>
              <a:t>, Ace</a:t>
            </a:r>
          </a:p>
          <a:p>
            <a:pPr marL="0" indent="0" algn="ctr">
              <a:buFont typeface="Wingdings" charset="2"/>
              <a:buNone/>
            </a:pPr>
            <a:r>
              <a:rPr lang="en-CA" sz="1400" dirty="0">
                <a:solidFill>
                  <a:srgbClr val="474747"/>
                </a:solidFill>
                <a:latin typeface="Arial" panose="020B0604020202020204" pitchFamily="34" charset="0"/>
                <a:cs typeface="Arial" panose="020B0604020202020204" pitchFamily="34" charset="0"/>
              </a:rPr>
              <a:t>++++</a:t>
            </a:r>
          </a:p>
        </p:txBody>
      </p:sp>
      <p:sp>
        <p:nvSpPr>
          <p:cNvPr id="18" name="Content Placeholder 4">
            <a:extLst>
              <a:ext uri="{FF2B5EF4-FFF2-40B4-BE49-F238E27FC236}">
                <a16:creationId xmlns:a16="http://schemas.microsoft.com/office/drawing/2014/main" id="{73CE9442-74B3-E346-925A-EB3A3762B66C}"/>
              </a:ext>
            </a:extLst>
          </p:cNvPr>
          <p:cNvSpPr txBox="1">
            <a:spLocks/>
          </p:cNvSpPr>
          <p:nvPr/>
        </p:nvSpPr>
        <p:spPr>
          <a:xfrm>
            <a:off x="9239714" y="3835564"/>
            <a:ext cx="2300241" cy="2120735"/>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6"/>
              </a:buClr>
              <a:buFont typeface="Wingdings" charset="2"/>
              <a:buChar char="§"/>
              <a:defRPr sz="28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8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marL="0" indent="0" algn="ctr">
              <a:buFont typeface="Wingdings" charset="2"/>
              <a:buNone/>
            </a:pPr>
            <a:r>
              <a:rPr lang="en-CA" sz="1400" b="1" u="sng" dirty="0">
                <a:solidFill>
                  <a:srgbClr val="474747"/>
                </a:solidFill>
                <a:latin typeface="Arial" panose="020B0604020202020204" pitchFamily="34" charset="0"/>
                <a:cs typeface="Arial" panose="020B0604020202020204" pitchFamily="34" charset="0"/>
              </a:rPr>
              <a:t>Gender Identity</a:t>
            </a:r>
          </a:p>
          <a:p>
            <a:pPr marL="0" indent="0" algn="ctr">
              <a:buFont typeface="Wingdings" charset="2"/>
              <a:buNone/>
            </a:pPr>
            <a:r>
              <a:rPr lang="en-CA" sz="1400" dirty="0">
                <a:solidFill>
                  <a:srgbClr val="474747"/>
                </a:solidFill>
                <a:latin typeface="Arial" panose="020B0604020202020204" pitchFamily="34" charset="0"/>
                <a:cs typeface="Arial" panose="020B0604020202020204" pitchFamily="34" charset="0"/>
              </a:rPr>
              <a:t>2Spirit (Two-spirit)</a:t>
            </a:r>
          </a:p>
          <a:p>
            <a:pPr marL="0" indent="0" algn="ctr">
              <a:buFont typeface="Wingdings" charset="2"/>
              <a:buNone/>
            </a:pPr>
            <a:r>
              <a:rPr lang="en-CA" sz="1400" dirty="0">
                <a:solidFill>
                  <a:srgbClr val="474747"/>
                </a:solidFill>
                <a:latin typeface="Arial" panose="020B0604020202020204" pitchFamily="34" charset="0"/>
                <a:cs typeface="Arial" panose="020B0604020202020204" pitchFamily="34" charset="0"/>
              </a:rPr>
              <a:t>Transgender</a:t>
            </a:r>
          </a:p>
          <a:p>
            <a:pPr marL="0" indent="0" algn="ctr">
              <a:buFont typeface="Wingdings" charset="2"/>
              <a:buNone/>
            </a:pPr>
            <a:r>
              <a:rPr lang="en-CA" sz="1400" dirty="0">
                <a:solidFill>
                  <a:srgbClr val="474747"/>
                </a:solidFill>
                <a:latin typeface="Arial" panose="020B0604020202020204" pitchFamily="34" charset="0"/>
                <a:cs typeface="Arial" panose="020B0604020202020204" pitchFamily="34" charset="0"/>
              </a:rPr>
              <a:t>Queer, Genderqueer</a:t>
            </a:r>
          </a:p>
          <a:p>
            <a:pPr marL="0" indent="0" algn="ctr">
              <a:buFont typeface="Wingdings" charset="2"/>
              <a:buNone/>
            </a:pPr>
            <a:r>
              <a:rPr lang="en-CA" sz="1400" dirty="0">
                <a:solidFill>
                  <a:srgbClr val="474747"/>
                </a:solidFill>
                <a:latin typeface="Arial" panose="020B0604020202020204" pitchFamily="34" charset="0"/>
                <a:cs typeface="Arial" panose="020B0604020202020204" pitchFamily="34" charset="0"/>
              </a:rPr>
              <a:t>Intersex (Sex-assignment)</a:t>
            </a:r>
          </a:p>
          <a:p>
            <a:pPr marL="0" indent="0" algn="ctr">
              <a:buFont typeface="Wingdings" charset="2"/>
              <a:buNone/>
            </a:pPr>
            <a:r>
              <a:rPr lang="en-CA" sz="1400" dirty="0">
                <a:solidFill>
                  <a:srgbClr val="474747"/>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8940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181339-8D59-4241-88EC-719D8A45FD2E}"/>
              </a:ext>
            </a:extLst>
          </p:cNvPr>
          <p:cNvSpPr>
            <a:spLocks noGrp="1"/>
          </p:cNvSpPr>
          <p:nvPr>
            <p:ph type="sldNum" sz="quarter" idx="12"/>
          </p:nvPr>
        </p:nvSpPr>
        <p:spPr/>
        <p:txBody>
          <a:bodyPr/>
          <a:lstStyle/>
          <a:p>
            <a:fld id="{DB7DDC46-2E90-8640-BEFE-F54DCCD857ED}" type="slidenum">
              <a:rPr lang="en-US" smtClean="0"/>
              <a:t>8</a:t>
            </a:fld>
            <a:endParaRPr lang="en-US"/>
          </a:p>
        </p:txBody>
      </p:sp>
      <p:pic>
        <p:nvPicPr>
          <p:cNvPr id="14" name="Picture 13"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497011" y="1252604"/>
            <a:ext cx="3770812" cy="4572000"/>
          </a:xfrm>
          <a:prstGeom prst="rect">
            <a:avLst/>
          </a:prstGeom>
          <a:ln w="76200">
            <a:solidFill>
              <a:srgbClr val="421C5E"/>
            </a:solidFill>
          </a:ln>
        </p:spPr>
      </p:pic>
      <p:pic>
        <p:nvPicPr>
          <p:cNvPr id="8" name="Picture 7"/>
          <p:cNvPicPr>
            <a:picLocks noChangeAspect="1"/>
          </p:cNvPicPr>
          <p:nvPr/>
        </p:nvPicPr>
        <p:blipFill>
          <a:blip r:embed="rId5"/>
          <a:stretch>
            <a:fillRect/>
          </a:stretch>
        </p:blipFill>
        <p:spPr>
          <a:xfrm>
            <a:off x="5573506" y="1252604"/>
            <a:ext cx="4432012" cy="4572000"/>
          </a:xfrm>
          <a:prstGeom prst="rect">
            <a:avLst/>
          </a:prstGeom>
          <a:ln w="66675">
            <a:solidFill>
              <a:srgbClr val="421C5E"/>
            </a:solidFill>
          </a:ln>
        </p:spPr>
      </p:pic>
      <p:sp>
        <p:nvSpPr>
          <p:cNvPr id="11" name="Footer Placeholder 8">
            <a:extLst>
              <a:ext uri="{FF2B5EF4-FFF2-40B4-BE49-F238E27FC236}">
                <a16:creationId xmlns:a16="http://schemas.microsoft.com/office/drawing/2014/main" id="{D190DD99-CF7F-E047-92C0-7BDEB603EFD1}"/>
              </a:ext>
            </a:extLst>
          </p:cNvPr>
          <p:cNvSpPr txBox="1">
            <a:spLocks/>
          </p:cNvSpPr>
          <p:nvPr/>
        </p:nvSpPr>
        <p:spPr>
          <a:xfrm>
            <a:off x="3416303" y="6365323"/>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Trans Student Educational Resources (2015)</a:t>
            </a:r>
          </a:p>
        </p:txBody>
      </p:sp>
      <p:sp>
        <p:nvSpPr>
          <p:cNvPr id="3" name="Right Bracket 2"/>
          <p:cNvSpPr/>
          <p:nvPr/>
        </p:nvSpPr>
        <p:spPr>
          <a:xfrm>
            <a:off x="10132517" y="1270773"/>
            <a:ext cx="1095364" cy="2649206"/>
          </a:xfrm>
          <a:prstGeom prst="rightBracket">
            <a:avLst/>
          </a:prstGeom>
          <a:solidFill>
            <a:srgbClr val="EADCF4"/>
          </a:solidFill>
          <a:ln w="19050">
            <a:solidFill>
              <a:srgbClr val="421C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ket 11"/>
          <p:cNvSpPr/>
          <p:nvPr/>
        </p:nvSpPr>
        <p:spPr>
          <a:xfrm>
            <a:off x="10132517" y="4003410"/>
            <a:ext cx="1095364" cy="1821194"/>
          </a:xfrm>
          <a:prstGeom prst="rightBracket">
            <a:avLst/>
          </a:prstGeom>
          <a:solidFill>
            <a:srgbClr val="9A55CC"/>
          </a:solidFill>
          <a:ln w="19050">
            <a:solidFill>
              <a:srgbClr val="421C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10132517" y="2210655"/>
            <a:ext cx="1095364" cy="769441"/>
          </a:xfrm>
          <a:prstGeom prst="rect">
            <a:avLst/>
          </a:prstGeom>
          <a:noFill/>
        </p:spPr>
        <p:txBody>
          <a:bodyPr wrap="square" anchor="ctr">
            <a:spAutoFit/>
          </a:bodyPr>
          <a:lstStyle/>
          <a:p>
            <a:pPr algn="ctr"/>
            <a:r>
              <a:rPr lang="en-US" sz="1100" b="1" dirty="0">
                <a:solidFill>
                  <a:srgbClr val="9954CC"/>
                </a:solidFill>
                <a:latin typeface="Arial" panose="020B0604020202020204" pitchFamily="34" charset="0"/>
                <a:cs typeface="Arial" panose="020B0604020202020204" pitchFamily="34" charset="0"/>
              </a:rPr>
              <a:t>Components of </a:t>
            </a:r>
          </a:p>
          <a:p>
            <a:pPr algn="ctr"/>
            <a:r>
              <a:rPr lang="en-US" sz="1100" b="1" dirty="0">
                <a:solidFill>
                  <a:srgbClr val="9954CC"/>
                </a:solidFill>
                <a:latin typeface="Arial" panose="020B0604020202020204" pitchFamily="34" charset="0"/>
                <a:cs typeface="Arial" panose="020B0604020202020204" pitchFamily="34" charset="0"/>
              </a:rPr>
              <a:t>Gender Identity</a:t>
            </a:r>
            <a:endParaRPr lang="en-US" sz="1100" dirty="0">
              <a:solidFill>
                <a:srgbClr val="9954CC"/>
              </a:solidFill>
              <a:latin typeface="Arial" panose="020B0604020202020204" pitchFamily="34" charset="0"/>
              <a:cs typeface="Arial" panose="020B0604020202020204" pitchFamily="34" charset="0"/>
            </a:endParaRPr>
          </a:p>
        </p:txBody>
      </p:sp>
      <p:sp>
        <p:nvSpPr>
          <p:cNvPr id="13" name="Rectangle 12"/>
          <p:cNvSpPr/>
          <p:nvPr/>
        </p:nvSpPr>
        <p:spPr>
          <a:xfrm>
            <a:off x="10109081" y="4613925"/>
            <a:ext cx="1142235" cy="769441"/>
          </a:xfrm>
          <a:prstGeom prst="rect">
            <a:avLst/>
          </a:prstGeom>
        </p:spPr>
        <p:txBody>
          <a:bodyPr wrap="square">
            <a:spAutoFit/>
          </a:bodyPr>
          <a:lstStyle/>
          <a:p>
            <a:pPr algn="ctr"/>
            <a:r>
              <a:rPr lang="en-US" sz="1100" b="1" dirty="0">
                <a:solidFill>
                  <a:srgbClr val="EADCF4"/>
                </a:solidFill>
                <a:latin typeface="Arial" panose="020B0604020202020204" pitchFamily="34" charset="0"/>
                <a:cs typeface="Arial" panose="020B0604020202020204" pitchFamily="34" charset="0"/>
              </a:rPr>
              <a:t>Components of </a:t>
            </a:r>
          </a:p>
          <a:p>
            <a:pPr algn="ctr"/>
            <a:r>
              <a:rPr lang="en-US" sz="1100" b="1" dirty="0">
                <a:solidFill>
                  <a:srgbClr val="EADCF4"/>
                </a:solidFill>
                <a:latin typeface="Arial" panose="020B0604020202020204" pitchFamily="34" charset="0"/>
                <a:cs typeface="Arial" panose="020B0604020202020204" pitchFamily="34" charset="0"/>
              </a:rPr>
              <a:t>Sexual Orientation</a:t>
            </a:r>
            <a:endParaRPr lang="en-US" sz="1100" dirty="0">
              <a:solidFill>
                <a:srgbClr val="EADCF4"/>
              </a:solidFill>
              <a:latin typeface="Arial" panose="020B0604020202020204" pitchFamily="34" charset="0"/>
              <a:cs typeface="Arial" panose="020B0604020202020204" pitchFamily="34" charset="0"/>
            </a:endParaRPr>
          </a:p>
        </p:txBody>
      </p:sp>
      <p:sp>
        <p:nvSpPr>
          <p:cNvPr id="15" name="Title 3">
            <a:extLst>
              <a:ext uri="{FF2B5EF4-FFF2-40B4-BE49-F238E27FC236}">
                <a16:creationId xmlns:a16="http://schemas.microsoft.com/office/drawing/2014/main" id="{1A7A52E2-F82A-EF44-AAF9-A8A2C5813E03}"/>
              </a:ext>
            </a:extLst>
          </p:cNvPr>
          <p:cNvSpPr>
            <a:spLocks noGrp="1"/>
          </p:cNvSpPr>
          <p:nvPr>
            <p:ph type="title"/>
          </p:nvPr>
        </p:nvSpPr>
        <p:spPr>
          <a:xfrm>
            <a:off x="457200" y="415230"/>
            <a:ext cx="11099800" cy="837374"/>
          </a:xfrm>
        </p:spPr>
        <p:txBody>
          <a:bodyPr/>
          <a:lstStyle/>
          <a:p>
            <a:r>
              <a:rPr lang="en-US" sz="3200" dirty="0"/>
              <a:t>The Gender Unicorn</a:t>
            </a:r>
          </a:p>
        </p:txBody>
      </p:sp>
    </p:spTree>
    <p:extLst>
      <p:ext uri="{BB962C8B-B14F-4D97-AF65-F5344CB8AC3E}">
        <p14:creationId xmlns:p14="http://schemas.microsoft.com/office/powerpoint/2010/main" val="381099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A52E2-F82A-EF44-AAF9-A8A2C5813E03}"/>
              </a:ext>
            </a:extLst>
          </p:cNvPr>
          <p:cNvSpPr>
            <a:spLocks noGrp="1"/>
          </p:cNvSpPr>
          <p:nvPr>
            <p:ph type="title"/>
          </p:nvPr>
        </p:nvSpPr>
        <p:spPr/>
        <p:txBody>
          <a:bodyPr/>
          <a:lstStyle/>
          <a:p>
            <a:r>
              <a:rPr lang="en-US" sz="3200" dirty="0"/>
              <a:t>Sexual Orientation</a:t>
            </a:r>
          </a:p>
        </p:txBody>
      </p:sp>
      <p:sp>
        <p:nvSpPr>
          <p:cNvPr id="2" name="Slide Number Placeholder 1">
            <a:extLst>
              <a:ext uri="{FF2B5EF4-FFF2-40B4-BE49-F238E27FC236}">
                <a16:creationId xmlns:a16="http://schemas.microsoft.com/office/drawing/2014/main" id="{26625969-BE9C-6B43-9AD6-76B9703729B0}"/>
              </a:ext>
            </a:extLst>
          </p:cNvPr>
          <p:cNvSpPr>
            <a:spLocks noGrp="1"/>
          </p:cNvSpPr>
          <p:nvPr>
            <p:ph type="sldNum" sz="quarter" idx="12"/>
          </p:nvPr>
        </p:nvSpPr>
        <p:spPr/>
        <p:txBody>
          <a:bodyPr/>
          <a:lstStyle/>
          <a:p>
            <a:fld id="{DB7DDC46-2E90-8640-BEFE-F54DCCD857ED}" type="slidenum">
              <a:rPr lang="en-US" smtClean="0"/>
              <a:t>9</a:t>
            </a:fld>
            <a:endParaRPr lang="en-US"/>
          </a:p>
        </p:txBody>
      </p:sp>
      <p:pic>
        <p:nvPicPr>
          <p:cNvPr id="10" name="Picture 9" descr="AETC Map of New Mexico, Texas, Oklahoma, Arkansas, and Louis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6189489"/>
            <a:ext cx="14319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8">
            <a:extLst>
              <a:ext uri="{FF2B5EF4-FFF2-40B4-BE49-F238E27FC236}">
                <a16:creationId xmlns:a16="http://schemas.microsoft.com/office/drawing/2014/main" id="{D190DD99-CF7F-E047-92C0-7BDEB603EFD1}"/>
              </a:ext>
            </a:extLst>
          </p:cNvPr>
          <p:cNvSpPr txBox="1">
            <a:spLocks/>
          </p:cNvSpPr>
          <p:nvPr/>
        </p:nvSpPr>
        <p:spPr>
          <a:xfrm>
            <a:off x="3416301" y="6372806"/>
            <a:ext cx="8140697" cy="198338"/>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Trans Student Educational Resources, Landyn Pan and Anna Moore (2015)</a:t>
            </a:r>
          </a:p>
          <a:p>
            <a:pPr algn="r"/>
            <a:r>
              <a:rPr lang="en-US" dirty="0"/>
              <a:t>Florida International University, Dr. Erica Jayne Friedman, (modifications to original)</a:t>
            </a:r>
          </a:p>
          <a:p>
            <a:pPr algn="r"/>
            <a:r>
              <a:rPr lang="en-US" dirty="0"/>
              <a:t> https://doi.org/10.17226/26424</a:t>
            </a:r>
          </a:p>
        </p:txBody>
      </p:sp>
      <p:sp>
        <p:nvSpPr>
          <p:cNvPr id="18" name="Content Placeholder 5"/>
          <p:cNvSpPr>
            <a:spLocks noGrp="1"/>
          </p:cNvSpPr>
          <p:nvPr>
            <p:ph sz="half" idx="1"/>
          </p:nvPr>
        </p:nvSpPr>
        <p:spPr>
          <a:xfrm>
            <a:off x="457200" y="1152144"/>
            <a:ext cx="5359400" cy="4346956"/>
          </a:xfrm>
        </p:spPr>
        <p:txBody>
          <a:bodyPr>
            <a:noAutofit/>
          </a:bodyPr>
          <a:lstStyle/>
          <a:p>
            <a:r>
              <a:rPr lang="en-US" sz="2400" dirty="0"/>
              <a:t>How one characterizes their attraction to others from a variety of factors including but not limited to gender identity, gender expression/presentation, and sex assigned at birth</a:t>
            </a:r>
          </a:p>
          <a:p>
            <a:r>
              <a:rPr lang="en-US" sz="2400" dirty="0">
                <a:solidFill>
                  <a:srgbClr val="D6201A"/>
                </a:solidFill>
              </a:rPr>
              <a:t>Physical attraction</a:t>
            </a:r>
            <a:r>
              <a:rPr lang="en-US" sz="2400" dirty="0"/>
              <a:t>: sexual attraction and capacity for arousal towards others</a:t>
            </a:r>
          </a:p>
          <a:p>
            <a:r>
              <a:rPr lang="en-US" sz="2400" dirty="0">
                <a:solidFill>
                  <a:srgbClr val="D6201A"/>
                </a:solidFill>
              </a:rPr>
              <a:t>Emotional attraction</a:t>
            </a:r>
            <a:r>
              <a:rPr lang="en-US" sz="2400" dirty="0"/>
              <a:t>: emotional attraction and capacity for romantic connection towards others</a:t>
            </a:r>
          </a:p>
        </p:txBody>
      </p:sp>
      <p:sp>
        <p:nvSpPr>
          <p:cNvPr id="20" name="Content Placeholder 6"/>
          <p:cNvSpPr>
            <a:spLocks noGrp="1"/>
          </p:cNvSpPr>
          <p:nvPr>
            <p:ph sz="half" idx="4294967295"/>
          </p:nvPr>
        </p:nvSpPr>
        <p:spPr>
          <a:xfrm>
            <a:off x="6617491" y="4813300"/>
            <a:ext cx="4254500" cy="495300"/>
          </a:xfrm>
          <a:prstGeom prst="rect">
            <a:avLst/>
          </a:prstGeom>
        </p:spPr>
        <p:txBody>
          <a:bodyPr anchor="b">
            <a:normAutofit/>
          </a:bodyPr>
          <a:lstStyle/>
          <a:p>
            <a:pPr marL="114300" indent="0" algn="ctr">
              <a:buNone/>
            </a:pPr>
            <a:r>
              <a:rPr lang="en-US" sz="1400" b="1" dirty="0">
                <a:solidFill>
                  <a:srgbClr val="1C3768"/>
                </a:solidFill>
              </a:rPr>
              <a:t>Sexual Orientation ≠ Gender Identity </a:t>
            </a:r>
          </a:p>
        </p:txBody>
      </p:sp>
      <p:grpSp>
        <p:nvGrpSpPr>
          <p:cNvPr id="21" name="Group 20"/>
          <p:cNvGrpSpPr/>
          <p:nvPr/>
        </p:nvGrpSpPr>
        <p:grpSpPr>
          <a:xfrm>
            <a:off x="6796084" y="1016000"/>
            <a:ext cx="3897315" cy="3584041"/>
            <a:chOff x="5181600" y="1941482"/>
            <a:chExt cx="3324226" cy="3018891"/>
          </a:xfrm>
        </p:grpSpPr>
        <p:sp>
          <p:nvSpPr>
            <p:cNvPr id="22" name="Oval 21"/>
            <p:cNvSpPr/>
            <p:nvPr/>
          </p:nvSpPr>
          <p:spPr>
            <a:xfrm>
              <a:off x="5181600" y="3131573"/>
              <a:ext cx="1828800" cy="18288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21C5E"/>
                  </a:solidFill>
                </a:rPr>
                <a:t>Behavior</a:t>
              </a:r>
            </a:p>
          </p:txBody>
        </p:sp>
        <p:sp>
          <p:nvSpPr>
            <p:cNvPr id="23" name="Oval 22"/>
            <p:cNvSpPr/>
            <p:nvPr/>
          </p:nvSpPr>
          <p:spPr>
            <a:xfrm>
              <a:off x="6677026" y="3131573"/>
              <a:ext cx="1828800" cy="1828800"/>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21C5E"/>
                  </a:solidFill>
                </a:rPr>
                <a:t>Attraction/ Desire</a:t>
              </a:r>
            </a:p>
          </p:txBody>
        </p:sp>
        <p:sp>
          <p:nvSpPr>
            <p:cNvPr id="24" name="Oval 23"/>
            <p:cNvSpPr/>
            <p:nvPr/>
          </p:nvSpPr>
          <p:spPr>
            <a:xfrm>
              <a:off x="5929313" y="1941482"/>
              <a:ext cx="1828800" cy="1828800"/>
            </a:xfrm>
            <a:prstGeom prst="ellipse">
              <a:avLst/>
            </a:prstGeom>
            <a:solidFill>
              <a:srgbClr val="00D8A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21C5E"/>
                  </a:solidFill>
                </a:rPr>
                <a:t>Identity</a:t>
              </a:r>
            </a:p>
          </p:txBody>
        </p:sp>
      </p:grpSp>
    </p:spTree>
    <p:extLst>
      <p:ext uri="{BB962C8B-B14F-4D97-AF65-F5344CB8AC3E}">
        <p14:creationId xmlns:p14="http://schemas.microsoft.com/office/powerpoint/2010/main" val="428455153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Oklaholma ">
  <a:themeElements>
    <a:clrScheme name="Custom 7">
      <a:dk1>
        <a:srgbClr val="464646"/>
      </a:dk1>
      <a:lt1>
        <a:srgbClr val="FFFFFF"/>
      </a:lt1>
      <a:dk2>
        <a:srgbClr val="787878"/>
      </a:dk2>
      <a:lt2>
        <a:srgbClr val="E7E6E6"/>
      </a:lt2>
      <a:accent1>
        <a:srgbClr val="1CA6DE"/>
      </a:accent1>
      <a:accent2>
        <a:srgbClr val="669B41"/>
      </a:accent2>
      <a:accent3>
        <a:srgbClr val="D05320"/>
      </a:accent3>
      <a:accent4>
        <a:srgbClr val="DE9027"/>
      </a:accent4>
      <a:accent5>
        <a:srgbClr val="187BC0"/>
      </a:accent5>
      <a:accent6>
        <a:srgbClr val="004C9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98769039BFD74B967F8510F7902714" ma:contentTypeVersion="15" ma:contentTypeDescription="Create a new document." ma:contentTypeScope="" ma:versionID="bdd88ce4e0976c270d1aba2403f67649">
  <xsd:schema xmlns:xsd="http://www.w3.org/2001/XMLSchema" xmlns:xs="http://www.w3.org/2001/XMLSchema" xmlns:p="http://schemas.microsoft.com/office/2006/metadata/properties" xmlns:ns1="http://schemas.microsoft.com/sharepoint/v3" xmlns:ns3="7506fe00-e052-4dc0-a998-87c1fffbd69e" xmlns:ns4="5e0908b2-e323-4076-a8b0-ba85dbba8946" targetNamespace="http://schemas.microsoft.com/office/2006/metadata/properties" ma:root="true" ma:fieldsID="be7195fcb73930479edf74fa0b73ed5c" ns1:_="" ns3:_="" ns4:_="">
    <xsd:import namespace="http://schemas.microsoft.com/sharepoint/v3"/>
    <xsd:import namespace="7506fe00-e052-4dc0-a998-87c1fffbd69e"/>
    <xsd:import namespace="5e0908b2-e323-4076-a8b0-ba85dbba8946"/>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ingHintHash" minOccurs="0"/>
                <xsd:element ref="ns4:SharedWithDetails"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LengthInSeconds" minOccurs="0"/>
                <xsd:element ref="ns3:_activity"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6fe00-e052-4dc0-a998-87c1fffbd6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0908b2-e323-4076-a8b0-ba85dbba894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hidden="true"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7506fe00-e052-4dc0-a998-87c1fffbd69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840B68-C84E-438B-9003-29FCCE8A2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06fe00-e052-4dc0-a998-87c1fffbd69e"/>
    <ds:schemaRef ds:uri="5e0908b2-e323-4076-a8b0-ba85dbba89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8D6EE8-E803-41F1-8733-77150CF4704C}">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5e0908b2-e323-4076-a8b0-ba85dbba8946"/>
    <ds:schemaRef ds:uri="http://schemas.microsoft.com/office/2006/documentManagement/types"/>
    <ds:schemaRef ds:uri="http://purl.org/dc/dcmitype/"/>
    <ds:schemaRef ds:uri="http://schemas.openxmlformats.org/package/2006/metadata/core-properties"/>
    <ds:schemaRef ds:uri="7506fe00-e052-4dc0-a998-87c1fffbd69e"/>
    <ds:schemaRef ds:uri="http://www.w3.org/XML/1998/namespace"/>
  </ds:schemaRefs>
</ds:datastoreItem>
</file>

<file path=customXml/itemProps3.xml><?xml version="1.0" encoding="utf-8"?>
<ds:datastoreItem xmlns:ds="http://schemas.openxmlformats.org/officeDocument/2006/customXml" ds:itemID="{76FDE501-20F8-4E10-8280-B37C378E4A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14831</TotalTime>
  <Words>7263</Words>
  <Application>Microsoft Office PowerPoint</Application>
  <PresentationFormat>Widescreen</PresentationFormat>
  <Paragraphs>701</Paragraphs>
  <Slides>46</Slides>
  <Notes>45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Courier New</vt:lpstr>
      <vt:lpstr>ITC Avant Garde Std Bk</vt:lpstr>
      <vt:lpstr>Wingdings</vt:lpstr>
      <vt:lpstr>Oklaholma </vt:lpstr>
      <vt:lpstr>AETC-BLANK-MASTER</vt:lpstr>
      <vt:lpstr>HIV &amp; LGBTQ+  Stigmas and Cultural Humility</vt:lpstr>
      <vt:lpstr>Conflict of Interest Disclosure Statement</vt:lpstr>
      <vt:lpstr>Learning Objectives</vt:lpstr>
      <vt:lpstr>Community Agreements</vt:lpstr>
      <vt:lpstr>Understanding Sexual Orientation &amp; Gender Identity (SO/GI)</vt:lpstr>
      <vt:lpstr>Understanding Sexual Orientation &amp; Gender Identity (SO/GI)</vt:lpstr>
      <vt:lpstr>Understanding Sexual Orientation &amp; Gender Identity (SO/GI)</vt:lpstr>
      <vt:lpstr>The Gender Unicorn</vt:lpstr>
      <vt:lpstr>Sexual Orientation</vt:lpstr>
      <vt:lpstr>Sex Assigned at Birth</vt:lpstr>
      <vt:lpstr>Intersex/ differences of sex development (DSD)</vt:lpstr>
      <vt:lpstr>Gender Expression</vt:lpstr>
      <vt:lpstr>Gender Identity</vt:lpstr>
      <vt:lpstr>The SIEO Model </vt:lpstr>
      <vt:lpstr>Personal Pronouns</vt:lpstr>
      <vt:lpstr>Personal Pronouns</vt:lpstr>
      <vt:lpstr>LGBTQ+ Across Generations</vt:lpstr>
      <vt:lpstr>Celebrate 2SLGBTQIA+ Pride!</vt:lpstr>
      <vt:lpstr>LGBTQ+ &amp; HIV Stigma and Health Inequities</vt:lpstr>
      <vt:lpstr>What is Stigma?</vt:lpstr>
      <vt:lpstr>What is Stigma?</vt:lpstr>
      <vt:lpstr>What is Stigma?</vt:lpstr>
      <vt:lpstr>What is Minority Stress?</vt:lpstr>
      <vt:lpstr>What is Minority Stress?</vt:lpstr>
      <vt:lpstr>The Pyramid of Hate</vt:lpstr>
      <vt:lpstr>The Pyramid of Hate</vt:lpstr>
      <vt:lpstr>Stigma + Minority Stress</vt:lpstr>
      <vt:lpstr>Stigma + Minority Stress</vt:lpstr>
      <vt:lpstr>Stigma + Engagement with Care</vt:lpstr>
      <vt:lpstr>Stigma + Engagement with Care</vt:lpstr>
      <vt:lpstr>Stigma + Health Disparities: HIV</vt:lpstr>
      <vt:lpstr>Stigma + Health Disparities: HIV</vt:lpstr>
      <vt:lpstr>Stigma + Health Disparities: Pre-Exposure Prophylaxis (PrEP)</vt:lpstr>
      <vt:lpstr>Stigma + Health Disparities: Pre-Exposure Prophylaxis (PrEP)</vt:lpstr>
      <vt:lpstr>Reducing Stigma &amp; Affirming LGBTQ+ Clients</vt:lpstr>
      <vt:lpstr>How do we Reduce LGBTQ+ Stigma?</vt:lpstr>
      <vt:lpstr>Practicing Cultural Humility</vt:lpstr>
      <vt:lpstr>Practicing Cultural Humility</vt:lpstr>
      <vt:lpstr>Reducing Stigma</vt:lpstr>
      <vt:lpstr>Reducing Stigma</vt:lpstr>
      <vt:lpstr>Affirming T/NB Clients - part 1</vt:lpstr>
      <vt:lpstr>Affirming T/NB Clients - part 2</vt:lpstr>
      <vt:lpstr>SCAETC Social Media</vt:lpstr>
      <vt:lpstr>Resources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dc:creator>
  <cp:lastModifiedBy>Judith Collins</cp:lastModifiedBy>
  <cp:revision>478</cp:revision>
  <dcterms:created xsi:type="dcterms:W3CDTF">2020-01-16T04:22:20Z</dcterms:created>
  <dcterms:modified xsi:type="dcterms:W3CDTF">2023-08-02T15:33:42Z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0x0101005298769039BFD74B967F8510F7902714</vt:lpwstr>
  </property>
</Properties>
</file>