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4"/>
  </p:notesMasterIdLst>
  <p:handoutMasterIdLst>
    <p:handoutMasterId r:id="rId35"/>
  </p:handoutMasterIdLst>
  <p:sldIdLst>
    <p:sldId id="359" r:id="rId2"/>
    <p:sldId id="361" r:id="rId3"/>
    <p:sldId id="557" r:id="rId4"/>
    <p:sldId id="304" r:id="rId5"/>
    <p:sldId id="311" r:id="rId6"/>
    <p:sldId id="429" r:id="rId7"/>
    <p:sldId id="1993219349" r:id="rId8"/>
    <p:sldId id="1993219357" r:id="rId9"/>
    <p:sldId id="1993219350" r:id="rId10"/>
    <p:sldId id="1993219351" r:id="rId11"/>
    <p:sldId id="1993219341" r:id="rId12"/>
    <p:sldId id="320" r:id="rId13"/>
    <p:sldId id="1993219358" r:id="rId14"/>
    <p:sldId id="326" r:id="rId15"/>
    <p:sldId id="322" r:id="rId16"/>
    <p:sldId id="1993219359" r:id="rId17"/>
    <p:sldId id="332" r:id="rId18"/>
    <p:sldId id="488" r:id="rId19"/>
    <p:sldId id="368" r:id="rId20"/>
    <p:sldId id="1993219355" r:id="rId21"/>
    <p:sldId id="367" r:id="rId22"/>
    <p:sldId id="1993219342" r:id="rId23"/>
    <p:sldId id="1993219353" r:id="rId24"/>
    <p:sldId id="1993219346" r:id="rId25"/>
    <p:sldId id="373" r:id="rId26"/>
    <p:sldId id="1993219345" r:id="rId27"/>
    <p:sldId id="1993219352" r:id="rId28"/>
    <p:sldId id="1993219347" r:id="rId29"/>
    <p:sldId id="1993219356" r:id="rId30"/>
    <p:sldId id="1993219348" r:id="rId31"/>
    <p:sldId id="385" r:id="rId32"/>
    <p:sldId id="298" r:id="rId3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361"/>
            <p14:sldId id="557"/>
            <p14:sldId id="304"/>
            <p14:sldId id="311"/>
            <p14:sldId id="429"/>
            <p14:sldId id="1993219349"/>
            <p14:sldId id="1993219357"/>
            <p14:sldId id="1993219350"/>
            <p14:sldId id="1993219351"/>
            <p14:sldId id="1993219341"/>
            <p14:sldId id="320"/>
            <p14:sldId id="1993219358"/>
            <p14:sldId id="326"/>
            <p14:sldId id="322"/>
            <p14:sldId id="1993219359"/>
            <p14:sldId id="332"/>
            <p14:sldId id="488"/>
            <p14:sldId id="368"/>
            <p14:sldId id="1993219355"/>
            <p14:sldId id="367"/>
            <p14:sldId id="1993219342"/>
            <p14:sldId id="1993219353"/>
            <p14:sldId id="1993219346"/>
            <p14:sldId id="373"/>
            <p14:sldId id="1993219345"/>
            <p14:sldId id="1993219352"/>
            <p14:sldId id="1993219347"/>
            <p14:sldId id="1993219356"/>
            <p14:sldId id="1993219348"/>
            <p14:sldId id="385"/>
            <p14:sldId id="29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4909" autoAdjust="0"/>
  </p:normalViewPr>
  <p:slideViewPr>
    <p:cSldViewPr>
      <p:cViewPr varScale="1">
        <p:scale>
          <a:sx n="79" d="100"/>
          <a:sy n="79" d="100"/>
        </p:scale>
        <p:origin x="752" y="5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8/21/2023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8/21/2023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iencedirect.com/topics/medicine-and-dentistry/human-immunodeficiency-virus-infec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iencedirect.com/topics/medicine-and-dentistry/human-immunodeficiency-virus-infec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npractice.com/Textbooks/HIV/Epidemiology_Testing_and_Prevention/ch3_Testing_and_Diagnosis.aspx?view=authorinfo"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inpractice.com/Textbooks/HIV/Epidemiology_Testing_and_Prevention/ch3_Testing_and_Diagnosis.aspx?view=updatesummary"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linicalinfo.hiv.gov/en/glossary/acute-hiv-infection"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clinicalinfo.hiv.gov/en/glossary/chronic-hiv-infection" TargetMode="External"/><Relationship Id="rId5" Type="http://schemas.openxmlformats.org/officeDocument/2006/relationships/hyperlink" Target="https://clinicalinfo.hiv.gov/en/glossary/transmission" TargetMode="External"/><Relationship Id="rId4" Type="http://schemas.openxmlformats.org/officeDocument/2006/relationships/hyperlink" Target="https://clinicalinfo.hiv.gov/en/glossary/cd4-t-lymphocyte"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linicalinfo.hiv.gov/en/glossary/rapid-tes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da.gov/Drugs/DrugSafety/ucm608112.htm"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cdc.gov/hiv/guidelines/preventing.html" TargetMode="External"/><Relationship Id="rId5" Type="http://schemas.openxmlformats.org/officeDocument/2006/relationships/hyperlink" Target="https://www.cdc.gov/hiv/risk/prep/index.html" TargetMode="External"/><Relationship Id="rId4" Type="http://schemas.openxmlformats.org/officeDocument/2006/relationships/hyperlink" Target="https://www.cdc.gov/hiv/pdf/risk/prep/cdc-hiv-prep-guidelines-2017.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Version date_08 2023</a:t>
            </a:r>
          </a:p>
          <a:p>
            <a:r>
              <a:rPr lang="en-US" dirty="0"/>
              <a:t>Target participants: all members of healthcare team</a:t>
            </a:r>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Age-specific HIV diagnosis, mortality, and population data were used to derive lifetime and age-specific risk estimates of receiving a diagnosis of </a:t>
            </a:r>
            <a:r>
              <a:rPr lang="en-US" sz="1200" b="0" i="0" kern="1200" dirty="0">
                <a:solidFill>
                  <a:schemeClr val="tx1"/>
                </a:solidFill>
                <a:effectLst/>
                <a:latin typeface="+mn-lt"/>
                <a:ea typeface="+mn-ea"/>
                <a:cs typeface="+mn-cs"/>
                <a:hlinkClick r:id="rId3" tooltip="Learn more about HIV infection from ScienceDirect's AI-generated Topic Pages"/>
              </a:rPr>
              <a:t>HIV infection</a:t>
            </a:r>
            <a:r>
              <a:rPr lang="en-US" sz="1200" b="0" i="0" kern="1200" dirty="0">
                <a:solidFill>
                  <a:schemeClr val="tx1"/>
                </a:solidFill>
                <a:effectLst/>
                <a:latin typeface="+mn-lt"/>
                <a:ea typeface="+mn-ea"/>
                <a:cs typeface="+mn-cs"/>
              </a:rPr>
              <a:t>. The estimates highlight different risks across populations and the need for continued improvements in prevention and treatment. They can also be used to communicate the risk of </a:t>
            </a:r>
            <a:r>
              <a:rPr lang="en-US" sz="1200" b="0" i="0" kern="1200" dirty="0">
                <a:solidFill>
                  <a:schemeClr val="tx1"/>
                </a:solidFill>
                <a:effectLst/>
                <a:latin typeface="+mn-lt"/>
                <a:ea typeface="+mn-ea"/>
                <a:cs typeface="+mn-cs"/>
                <a:hlinkClick r:id="rId3" tooltip="Learn more about HIV infection from ScienceDirect's AI-generated Topic Pages"/>
              </a:rPr>
              <a:t>HIV infection</a:t>
            </a:r>
            <a:r>
              <a:rPr lang="en-US" sz="1200" b="0" i="0" kern="1200" dirty="0">
                <a:solidFill>
                  <a:schemeClr val="tx1"/>
                </a:solidFill>
                <a:effectLst/>
                <a:latin typeface="+mn-lt"/>
                <a:ea typeface="+mn-ea"/>
                <a:cs typeface="+mn-cs"/>
              </a:rPr>
              <a:t> and increase public awareness of HIV.</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People living in the South are more likely to be diagnosed with HIV over the course of their lifetime than other Americans, with the highest risk in Washington, DC (1 in 13), Maryland (1 in 49), Georgia (1 in 51), Florida (1 in 54), and Louisiana (1 in 56).</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in 56 persons will be diagnosed with</a:t>
            </a:r>
            <a:r>
              <a:rPr lang="en-US" sz="1200" b="0" i="0" kern="1200" baseline="0" dirty="0">
                <a:solidFill>
                  <a:schemeClr val="tx1"/>
                </a:solidFill>
                <a:effectLst/>
                <a:latin typeface="+mn-lt"/>
                <a:ea typeface="+mn-ea"/>
                <a:cs typeface="+mn-cs"/>
              </a:rPr>
              <a:t> HIV sometime in their lifetime in Louisiana </a:t>
            </a: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4222446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estimates highlight different risks across populations and the need for continued improvements in prevention and treatment. They can also be used to communicate the risk of </a:t>
            </a:r>
            <a:r>
              <a:rPr lang="en-US" sz="1200" b="0" i="0" kern="1200" dirty="0">
                <a:solidFill>
                  <a:schemeClr val="tx1"/>
                </a:solidFill>
                <a:effectLst/>
                <a:latin typeface="+mn-lt"/>
                <a:ea typeface="+mn-ea"/>
                <a:cs typeface="+mn-cs"/>
                <a:hlinkClick r:id="rId3" tooltip="Learn more about HIV infection from ScienceDirect's AI-generated Topic Pages"/>
              </a:rPr>
              <a:t>HIV infection</a:t>
            </a:r>
            <a:r>
              <a:rPr lang="en-US" sz="1200" b="0" i="0" kern="1200" dirty="0">
                <a:solidFill>
                  <a:schemeClr val="tx1"/>
                </a:solidFill>
                <a:effectLst/>
                <a:latin typeface="+mn-lt"/>
                <a:ea typeface="+mn-ea"/>
                <a:cs typeface="+mn-cs"/>
              </a:rPr>
              <a:t> and increase public awareness of HIV. African Americans are by far the most affected racial or ethnic group with a lifetime HIV risk of 1 in 20 for men (compared to 1 in 132 for whites) and 1 in 48 for women (compared to 1 in 880 for whites).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Where</a:t>
            </a:r>
            <a:r>
              <a:rPr lang="en-US" b="1" baseline="0" dirty="0"/>
              <a:t> you live can affect your risk of getting HIV:</a:t>
            </a:r>
          </a:p>
          <a:p>
            <a:r>
              <a:rPr lang="en-US" b="1" baseline="0" dirty="0"/>
              <a:t>-high rate of HIV in your community</a:t>
            </a:r>
          </a:p>
          <a:p>
            <a:r>
              <a:rPr lang="en-US" b="1" baseline="0" dirty="0"/>
              <a:t>-lack of access to healthcare</a:t>
            </a:r>
          </a:p>
          <a:p>
            <a:r>
              <a:rPr lang="en-US" b="1" baseline="0" dirty="0"/>
              <a:t>-poverty</a:t>
            </a:r>
          </a:p>
          <a:p>
            <a:endParaRPr lang="en-US" b="1" baseline="0" dirty="0"/>
          </a:p>
          <a:p>
            <a:r>
              <a:rPr lang="en-US" sz="1200" b="0" i="0" kern="1200" dirty="0">
                <a:solidFill>
                  <a:schemeClr val="tx1"/>
                </a:solidFill>
                <a:effectLst/>
                <a:latin typeface="+mn-lt"/>
                <a:ea typeface="+mn-ea"/>
                <a:cs typeface="+mn-cs"/>
              </a:rPr>
              <a:t>If current HIV diagnoses rates persist, about 1 in 2 black men who have sex with men (MSM) and 1 in 4 Latino MSM in the United States will be diagnosed with HIV during their lifetime</a:t>
            </a:r>
            <a:endParaRPr lang="en-US" b="1" dirty="0"/>
          </a:p>
        </p:txBody>
      </p:sp>
      <p:sp>
        <p:nvSpPr>
          <p:cNvPr id="4" name="Slide Number Placeholder 3"/>
          <p:cNvSpPr>
            <a:spLocks noGrp="1"/>
          </p:cNvSpPr>
          <p:nvPr>
            <p:ph type="sldNum" sz="quarter" idx="10"/>
          </p:nvPr>
        </p:nvSpPr>
        <p:spPr/>
        <p:txBody>
          <a:bodyPr/>
          <a:lstStyle/>
          <a:p>
            <a:fld id="{F264BA1E-6AC7-4534-AA62-D6AA5C834DC4}" type="slidenum">
              <a:rPr lang="en-US" smtClean="0"/>
              <a:t>14</a:t>
            </a:fld>
            <a:endParaRPr lang="en-US" dirty="0"/>
          </a:p>
        </p:txBody>
      </p:sp>
    </p:spTree>
    <p:extLst>
      <p:ext uri="{BB962C8B-B14F-4D97-AF65-F5344CB8AC3E}">
        <p14:creationId xmlns:p14="http://schemas.microsoft.com/office/powerpoint/2010/main" val="3069477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b="1" dirty="0">
                <a:effectLst/>
              </a:rPr>
              <a:t>Men Who Have Sex With </a:t>
            </a:r>
            <a:r>
              <a:rPr lang="en-US" b="1" dirty="0" err="1">
                <a:effectLst/>
              </a:rPr>
              <a:t>Men</a:t>
            </a:r>
            <a:r>
              <a:rPr lang="en-US" dirty="0" err="1">
                <a:effectLst/>
              </a:rPr>
              <a:t>At</a:t>
            </a:r>
            <a:r>
              <a:rPr lang="en-US" dirty="0">
                <a:effectLst/>
              </a:rPr>
              <a:t> least annually for sexually active MSM if HIV status is unknown or negative and the patient or their sex partner(s) have had more than one sex partner since most recent HIV test</a:t>
            </a:r>
            <a:r>
              <a:rPr lang="en-US" u="none" strike="noStrike" baseline="30000" dirty="0">
                <a:effectLst/>
              </a:rPr>
              <a:t>2,10,12</a:t>
            </a:r>
            <a:endParaRPr lang="en-US" dirty="0">
              <a:effectLst/>
            </a:endParaRPr>
          </a:p>
          <a:p>
            <a:pPr fontAlgn="t"/>
            <a:r>
              <a:rPr lang="en-US" dirty="0">
                <a:effectLst/>
              </a:rPr>
              <a:t>Consider the benefits of offering more frequent HIV screening (e.g., every 3–6 months) to MSM at increased risk for acquiring HIV infection.</a:t>
            </a:r>
            <a:r>
              <a:rPr lang="en-US" u="none" strike="noStrike" baseline="30000" dirty="0">
                <a:effectLst/>
              </a:rPr>
              <a:t>2</a:t>
            </a:r>
            <a:endParaRPr lang="en-US" dirty="0">
              <a:effectLst/>
            </a:endParaRPr>
          </a:p>
          <a:p>
            <a:endParaRPr lang="en-US" dirty="0"/>
          </a:p>
          <a:p>
            <a:r>
              <a:rPr lang="en-US" dirty="0"/>
              <a:t>PREG</a:t>
            </a:r>
            <a:r>
              <a:rPr lang="en-US" baseline="0" dirty="0"/>
              <a:t> WOMEN </a:t>
            </a:r>
            <a:r>
              <a:rPr lang="en-US" sz="1200" b="0" i="0" kern="1200" dirty="0">
                <a:solidFill>
                  <a:schemeClr val="tx1"/>
                </a:solidFill>
                <a:effectLst/>
                <a:latin typeface="+mn-lt"/>
                <a:ea typeface="+mn-ea"/>
                <a:cs typeface="+mn-cs"/>
              </a:rPr>
              <a:t>All pregnant women should be screened at first prenatal visit (opt-out)</a:t>
            </a:r>
            <a:r>
              <a:rPr lang="en-US" sz="1200" b="0" i="0" u="none" strike="noStrike" kern="1200" baseline="30000" dirty="0">
                <a:solidFill>
                  <a:schemeClr val="tx1"/>
                </a:solidFill>
                <a:effectLst/>
                <a:latin typeface="+mn-lt"/>
                <a:ea typeface="+mn-ea"/>
                <a:cs typeface="+mn-cs"/>
              </a:rPr>
              <a:t>9, 10</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Retest in the 3rd trimester if at high risk (people who use drugs, have STIs during pregnancy, have multiple sex partners during pregnancy, have a new sex partner during pregnancy, live in areas with high HIV prevalence, or have partners with HIV)</a:t>
            </a:r>
            <a:r>
              <a:rPr lang="en-US" sz="1200" b="0" i="0" u="none" strike="noStrike" kern="1200" baseline="30000" dirty="0">
                <a:solidFill>
                  <a:schemeClr val="tx1"/>
                </a:solidFill>
                <a:effectLst/>
                <a:latin typeface="+mn-lt"/>
                <a:ea typeface="+mn-ea"/>
                <a:cs typeface="+mn-cs"/>
              </a:rPr>
              <a:t>11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Rapid testing should be performed at delivery if not previously screened during pregnancy</a:t>
            </a:r>
            <a:r>
              <a:rPr lang="en-US" sz="1200" b="0" i="0" u="none" strike="noStrike" kern="1200" baseline="30000" dirty="0">
                <a:solidFill>
                  <a:schemeClr val="tx1"/>
                </a:solidFill>
                <a:effectLst/>
                <a:latin typeface="+mn-lt"/>
                <a:ea typeface="+mn-ea"/>
                <a:cs typeface="+mn-cs"/>
              </a:rPr>
              <a:t>10</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15</a:t>
            </a:fld>
            <a:endParaRPr lang="en-US" dirty="0"/>
          </a:p>
        </p:txBody>
      </p:sp>
    </p:spTree>
    <p:extLst>
      <p:ext uri="{BB962C8B-B14F-4D97-AF65-F5344CB8AC3E}">
        <p14:creationId xmlns:p14="http://schemas.microsoft.com/office/powerpoint/2010/main" val="333262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b="1" dirty="0">
                <a:effectLst/>
              </a:rPr>
              <a:t>Men Who Have Sex With </a:t>
            </a:r>
            <a:r>
              <a:rPr lang="en-US" b="1" dirty="0" err="1">
                <a:effectLst/>
              </a:rPr>
              <a:t>Men</a:t>
            </a:r>
            <a:r>
              <a:rPr lang="en-US" dirty="0" err="1">
                <a:effectLst/>
              </a:rPr>
              <a:t>At</a:t>
            </a:r>
            <a:r>
              <a:rPr lang="en-US" dirty="0">
                <a:effectLst/>
              </a:rPr>
              <a:t> least annually for sexually active MSM if HIV status is unknown or negative and the patient or their sex partner(s) have had more than one sex partner since most recent HIV test</a:t>
            </a:r>
            <a:r>
              <a:rPr lang="en-US" u="none" strike="noStrike" baseline="30000" dirty="0">
                <a:effectLst/>
              </a:rPr>
              <a:t>2,10,12</a:t>
            </a:r>
            <a:endParaRPr lang="en-US" dirty="0">
              <a:effectLst/>
            </a:endParaRPr>
          </a:p>
          <a:p>
            <a:pPr fontAlgn="t"/>
            <a:r>
              <a:rPr lang="en-US" dirty="0">
                <a:effectLst/>
              </a:rPr>
              <a:t>Consider the benefits of offering more frequent HIV screening (e.g., every 3–6 months) to MSM at increased risk for acquiring HIV infection.</a:t>
            </a:r>
            <a:r>
              <a:rPr lang="en-US" u="none" strike="noStrike" baseline="30000" dirty="0">
                <a:effectLst/>
              </a:rPr>
              <a:t>2</a:t>
            </a:r>
            <a:endParaRPr lang="en-US" dirty="0">
              <a:effectLst/>
            </a:endParaRPr>
          </a:p>
          <a:p>
            <a:endParaRPr lang="en-US" dirty="0"/>
          </a:p>
          <a:p>
            <a:r>
              <a:rPr lang="en-US" dirty="0"/>
              <a:t>PREG</a:t>
            </a:r>
            <a:r>
              <a:rPr lang="en-US" baseline="0" dirty="0"/>
              <a:t> WOMEN </a:t>
            </a:r>
            <a:r>
              <a:rPr lang="en-US" sz="1200" b="0" i="0" kern="1200" dirty="0">
                <a:solidFill>
                  <a:schemeClr val="tx1"/>
                </a:solidFill>
                <a:effectLst/>
                <a:latin typeface="+mn-lt"/>
                <a:ea typeface="+mn-ea"/>
                <a:cs typeface="+mn-cs"/>
              </a:rPr>
              <a:t>All pregnant women should be screened at first prenatal visit (opt-out)</a:t>
            </a:r>
            <a:r>
              <a:rPr lang="en-US" sz="1200" b="0" i="0" u="none" strike="noStrike" kern="1200" baseline="30000" dirty="0">
                <a:solidFill>
                  <a:schemeClr val="tx1"/>
                </a:solidFill>
                <a:effectLst/>
                <a:latin typeface="+mn-lt"/>
                <a:ea typeface="+mn-ea"/>
                <a:cs typeface="+mn-cs"/>
              </a:rPr>
              <a:t>9, 10</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Retest in the 3rd trimester if at high risk (people who use drugs, have STIs during pregnancy, have multiple sex partners during pregnancy, have a new sex partner during pregnancy, live in areas with high HIV prevalence, or have partners with HIV)</a:t>
            </a:r>
            <a:r>
              <a:rPr lang="en-US" sz="1200" b="0" i="0" u="none" strike="noStrike" kern="1200" baseline="30000" dirty="0">
                <a:solidFill>
                  <a:schemeClr val="tx1"/>
                </a:solidFill>
                <a:effectLst/>
                <a:latin typeface="+mn-lt"/>
                <a:ea typeface="+mn-ea"/>
                <a:cs typeface="+mn-cs"/>
              </a:rPr>
              <a:t>11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Rapid testing should be performed at delivery if not previously screened during pregnancy</a:t>
            </a:r>
            <a:r>
              <a:rPr lang="en-US" sz="1200" b="0" i="0" u="none" strike="noStrike" kern="1200" baseline="30000" dirty="0">
                <a:solidFill>
                  <a:schemeClr val="tx1"/>
                </a:solidFill>
                <a:effectLst/>
                <a:latin typeface="+mn-lt"/>
                <a:ea typeface="+mn-ea"/>
                <a:cs typeface="+mn-cs"/>
              </a:rPr>
              <a:t>10</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16</a:t>
            </a:fld>
            <a:endParaRPr lang="en-US" dirty="0"/>
          </a:p>
        </p:txBody>
      </p:sp>
    </p:spTree>
    <p:extLst>
      <p:ext uri="{BB962C8B-B14F-4D97-AF65-F5344CB8AC3E}">
        <p14:creationId xmlns:p14="http://schemas.microsoft.com/office/powerpoint/2010/main" val="3124400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IV Testing and Diagnosis</a:t>
            </a:r>
          </a:p>
          <a:p>
            <a:r>
              <a:rPr lang="en-US" sz="1200" b="0" i="0" u="none" strike="noStrike" kern="1200" dirty="0">
                <a:solidFill>
                  <a:schemeClr val="tx1"/>
                </a:solidFill>
                <a:effectLst/>
                <a:latin typeface="+mn-lt"/>
                <a:ea typeface="+mn-ea"/>
                <a:cs typeface="+mn-cs"/>
              </a:rPr>
              <a:t>Author: Peter Leone, MD (</a:t>
            </a:r>
            <a:r>
              <a:rPr lang="en-US" sz="1200" b="0" i="0" u="none" strike="noStrike" kern="1200" dirty="0">
                <a:solidFill>
                  <a:schemeClr val="tx1"/>
                </a:solidFill>
                <a:effectLst/>
                <a:latin typeface="+mn-lt"/>
                <a:ea typeface="+mn-ea"/>
                <a:cs typeface="+mn-cs"/>
                <a:hlinkClick r:id="rId3"/>
              </a:rPr>
              <a:t>More Info</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Editors in Chief: Daniel R. </a:t>
            </a:r>
            <a:r>
              <a:rPr lang="en-US" sz="1200" b="0" i="0" u="none" strike="noStrike" kern="1200" dirty="0" err="1">
                <a:solidFill>
                  <a:schemeClr val="tx1"/>
                </a:solidFill>
                <a:effectLst/>
                <a:latin typeface="+mn-lt"/>
                <a:ea typeface="+mn-ea"/>
                <a:cs typeface="+mn-cs"/>
              </a:rPr>
              <a:t>Kuritzkes</a:t>
            </a:r>
            <a:r>
              <a:rPr lang="en-US" sz="1200" b="0" i="0" u="none" strike="noStrike" kern="1200" dirty="0">
                <a:solidFill>
                  <a:schemeClr val="tx1"/>
                </a:solidFill>
                <a:effectLst/>
                <a:latin typeface="+mn-lt"/>
                <a:ea typeface="+mn-ea"/>
                <a:cs typeface="+mn-cs"/>
              </a:rPr>
              <a:t>, MD; Joseph J. </a:t>
            </a:r>
            <a:r>
              <a:rPr lang="en-US" sz="1200" b="0" i="0" u="none" strike="noStrike" kern="1200" dirty="0" err="1">
                <a:solidFill>
                  <a:schemeClr val="tx1"/>
                </a:solidFill>
                <a:effectLst/>
                <a:latin typeface="+mn-lt"/>
                <a:ea typeface="+mn-ea"/>
                <a:cs typeface="+mn-cs"/>
              </a:rPr>
              <a:t>Eron</a:t>
            </a:r>
            <a:r>
              <a:rPr lang="en-US" sz="1200" b="0" i="0" u="none" strike="noStrike" kern="1200" dirty="0">
                <a:solidFill>
                  <a:schemeClr val="tx1"/>
                </a:solidFill>
                <a:effectLst/>
                <a:latin typeface="+mn-lt"/>
                <a:ea typeface="+mn-ea"/>
                <a:cs typeface="+mn-cs"/>
              </a:rPr>
              <a:t>, Jr., MD </a:t>
            </a:r>
          </a:p>
          <a:p>
            <a:r>
              <a:rPr lang="en-US" sz="1200" b="0" i="0" u="none" strike="noStrike" kern="1200" dirty="0">
                <a:solidFill>
                  <a:schemeClr val="tx1"/>
                </a:solidFill>
                <a:effectLst/>
                <a:latin typeface="+mn-lt"/>
                <a:ea typeface="+mn-ea"/>
                <a:cs typeface="+mn-cs"/>
              </a:rPr>
              <a:t>Last Reviewed: 1/9/18 (</a:t>
            </a:r>
            <a:r>
              <a:rPr lang="en-US" sz="1200" b="0" i="0" u="none" strike="noStrike" kern="1200" dirty="0">
                <a:solidFill>
                  <a:schemeClr val="tx1"/>
                </a:solidFill>
                <a:effectLst/>
                <a:latin typeface="+mn-lt"/>
                <a:ea typeface="+mn-ea"/>
                <a:cs typeface="+mn-cs"/>
                <a:hlinkClick r:id="rId4"/>
              </a:rPr>
              <a:t>What's New</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17</a:t>
            </a:fld>
            <a:endParaRPr lang="en-US" dirty="0"/>
          </a:p>
        </p:txBody>
      </p:sp>
    </p:spTree>
    <p:extLst>
      <p:ext uri="{BB962C8B-B14F-4D97-AF65-F5344CB8AC3E}">
        <p14:creationId xmlns:p14="http://schemas.microsoft.com/office/powerpoint/2010/main" val="215936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13002516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13002516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relationship between HIV copies (viral load) and CD4 counts over the average course of untreated HIV infection</a:t>
            </a:r>
          </a:p>
          <a:p>
            <a:r>
              <a:rPr lang="en-US" sz="1200" b="0" i="0" kern="1200" dirty="0">
                <a:solidFill>
                  <a:schemeClr val="tx1"/>
                </a:solidFill>
                <a:effectLst/>
                <a:latin typeface="+mn-lt"/>
                <a:ea typeface="+mn-ea"/>
                <a:cs typeface="+mn-cs"/>
              </a:rPr>
              <a:t>*The initial incubation period upon infection is asymptomatic and usually lasts between two to</a:t>
            </a:r>
          </a:p>
          <a:p>
            <a:r>
              <a:rPr lang="en-US" sz="1200" b="0" i="0" kern="1200" dirty="0">
                <a:solidFill>
                  <a:schemeClr val="tx1"/>
                </a:solidFill>
                <a:effectLst/>
                <a:latin typeface="+mn-lt"/>
                <a:ea typeface="+mn-ea"/>
                <a:cs typeface="+mn-cs"/>
              </a:rPr>
              <a:t>four weeks.</a:t>
            </a:r>
          </a:p>
          <a:p>
            <a:r>
              <a:rPr lang="en-US" sz="1200" b="0" i="0" kern="1200" dirty="0">
                <a:solidFill>
                  <a:schemeClr val="tx1"/>
                </a:solidFill>
                <a:effectLst/>
                <a:latin typeface="+mn-lt"/>
                <a:ea typeface="+mn-ea"/>
                <a:cs typeface="+mn-cs"/>
              </a:rPr>
              <a:t>• The second stage that of acute infection, lasts an average of 28 days and can include symptoms</a:t>
            </a:r>
          </a:p>
          <a:p>
            <a:r>
              <a:rPr lang="en-US" sz="1200" b="0" i="0" kern="1200" dirty="0">
                <a:solidFill>
                  <a:schemeClr val="tx1"/>
                </a:solidFill>
                <a:effectLst/>
                <a:latin typeface="+mn-lt"/>
                <a:ea typeface="+mn-ea"/>
                <a:cs typeface="+mn-cs"/>
              </a:rPr>
              <a:t>such as fever; it is accompanied by a marked drop in the numbers of circulating CD4+ T cells.</a:t>
            </a:r>
          </a:p>
          <a:p>
            <a:r>
              <a:rPr lang="en-US" sz="1200" b="0" i="0" kern="1200" dirty="0">
                <a:solidFill>
                  <a:schemeClr val="tx1"/>
                </a:solidFill>
                <a:effectLst/>
                <a:latin typeface="+mn-lt"/>
                <a:ea typeface="+mn-ea"/>
                <a:cs typeface="+mn-cs"/>
              </a:rPr>
              <a:t>*two weeks to twenty years and beyond. A strong immune defense reduces the number of viral</a:t>
            </a:r>
          </a:p>
          <a:p>
            <a:r>
              <a:rPr lang="en-US" sz="1200" b="0" i="0" kern="1200" dirty="0">
                <a:solidFill>
                  <a:schemeClr val="tx1"/>
                </a:solidFill>
                <a:effectLst/>
                <a:latin typeface="+mn-lt"/>
                <a:ea typeface="+mn-ea"/>
                <a:cs typeface="+mn-cs"/>
              </a:rPr>
              <a:t>particles in the blood stream, marking the start of the infection’s clinical latency stage.</a:t>
            </a:r>
          </a:p>
          <a:p>
            <a:r>
              <a:rPr lang="en-US" sz="1200" b="0" i="0" kern="1200" dirty="0">
                <a:solidFill>
                  <a:schemeClr val="tx1"/>
                </a:solidFill>
                <a:effectLst/>
                <a:latin typeface="+mn-lt"/>
                <a:ea typeface="+mn-ea"/>
                <a:cs typeface="+mn-cs"/>
              </a:rPr>
              <a:t>• AIDS, the fourth and ﬁnal stage of HIV infection shows the decline of CD4+ T cell numbers</a:t>
            </a:r>
          </a:p>
          <a:p>
            <a:r>
              <a:rPr lang="en-US" sz="1200" b="0" i="0" kern="1200" dirty="0">
                <a:solidFill>
                  <a:schemeClr val="tx1"/>
                </a:solidFill>
                <a:effectLst/>
                <a:latin typeface="+mn-lt"/>
                <a:ea typeface="+mn-ea"/>
                <a:cs typeface="+mn-cs"/>
              </a:rPr>
              <a:t>below a critical level of 200 cells per L, cell-mediated immunity is lost, and common opportunistic</a:t>
            </a:r>
          </a:p>
          <a:p>
            <a:r>
              <a:rPr lang="en-US" sz="1200" b="0" i="0" kern="1200" dirty="0">
                <a:solidFill>
                  <a:schemeClr val="tx1"/>
                </a:solidFill>
                <a:effectLst/>
                <a:latin typeface="+mn-lt"/>
                <a:ea typeface="+mn-ea"/>
                <a:cs typeface="+mn-cs"/>
              </a:rPr>
              <a:t>infections and tumors, most of which are normally controlled by robust CD4+ T cell-mediated</a:t>
            </a:r>
          </a:p>
          <a:p>
            <a:r>
              <a:rPr lang="en-US" sz="1200" b="0" i="0" kern="1200" dirty="0">
                <a:solidFill>
                  <a:schemeClr val="tx1"/>
                </a:solidFill>
                <a:effectLst/>
                <a:latin typeface="+mn-lt"/>
                <a:ea typeface="+mn-ea"/>
                <a:cs typeface="+mn-cs"/>
              </a:rPr>
              <a:t>immunity which then start to aﬀect the patient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5658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Acute HIV Infection</a:t>
            </a:r>
          </a:p>
          <a:p>
            <a:r>
              <a:rPr lang="en-US" sz="1200" b="0" i="0" u="none" strike="noStrike" kern="1200" dirty="0">
                <a:solidFill>
                  <a:schemeClr val="tx1"/>
                </a:solidFill>
                <a:effectLst/>
                <a:latin typeface="+mn-lt"/>
                <a:ea typeface="+mn-ea"/>
                <a:cs typeface="+mn-cs"/>
                <a:hlinkClick r:id="rId3"/>
              </a:rPr>
              <a:t>Acute HIV infection</a:t>
            </a:r>
            <a:r>
              <a:rPr lang="en-US" sz="1200" b="0" i="0" kern="1200" dirty="0">
                <a:solidFill>
                  <a:schemeClr val="tx1"/>
                </a:solidFill>
                <a:effectLst/>
                <a:latin typeface="+mn-lt"/>
                <a:ea typeface="+mn-ea"/>
                <a:cs typeface="+mn-cs"/>
              </a:rPr>
              <a:t> is the earliest stage of HIV infection, and it generally develops within 2 to 4 weeks after infection with HIV. During this time, some people have flu-like symptoms, such as fever, headache, and rash. In the acute stage of infection, HIV multiplies rapidly and spreads throughout the body. The virus attacks and destroys the infection-fighting CD4 cells (</a:t>
            </a:r>
            <a:r>
              <a:rPr lang="en-US" sz="1200" b="0" i="0" u="none" strike="noStrike" kern="1200" dirty="0">
                <a:solidFill>
                  <a:schemeClr val="tx1"/>
                </a:solidFill>
                <a:effectLst/>
                <a:latin typeface="+mn-lt"/>
                <a:ea typeface="+mn-ea"/>
                <a:cs typeface="+mn-cs"/>
                <a:hlinkClick r:id="rId4"/>
              </a:rPr>
              <a:t>CD4 T lymphocyte</a:t>
            </a:r>
            <a:r>
              <a:rPr lang="en-US" sz="1200" b="0" i="0" kern="1200" dirty="0">
                <a:solidFill>
                  <a:schemeClr val="tx1"/>
                </a:solidFill>
                <a:effectLst/>
                <a:latin typeface="+mn-lt"/>
                <a:ea typeface="+mn-ea"/>
                <a:cs typeface="+mn-cs"/>
              </a:rPr>
              <a:t>) of the immune system. During the acute HIV infection stage, the level of HIV in the blood is very high, which greatly increases the risk of HIV </a:t>
            </a:r>
            <a:r>
              <a:rPr lang="en-US" sz="1200" b="0" i="0" u="none" strike="noStrike" kern="1200" dirty="0">
                <a:solidFill>
                  <a:schemeClr val="tx1"/>
                </a:solidFill>
                <a:effectLst/>
                <a:latin typeface="+mn-lt"/>
                <a:ea typeface="+mn-ea"/>
                <a:cs typeface="+mn-cs"/>
                <a:hlinkClick r:id="rId5"/>
              </a:rPr>
              <a:t>transmission</a:t>
            </a:r>
            <a:r>
              <a:rPr lang="en-US" sz="1200" b="0" i="0" kern="1200" dirty="0">
                <a:solidFill>
                  <a:schemeClr val="tx1"/>
                </a:solidFill>
                <a:effectLst/>
                <a:latin typeface="+mn-lt"/>
                <a:ea typeface="+mn-ea"/>
                <a:cs typeface="+mn-cs"/>
              </a:rPr>
              <a:t>. A person may experience significant health benefits if they start ART during this stage.</a:t>
            </a:r>
          </a:p>
          <a:p>
            <a:r>
              <a:rPr lang="en-US" sz="1200" b="0" i="0" kern="1200" dirty="0">
                <a:solidFill>
                  <a:schemeClr val="tx1"/>
                </a:solidFill>
                <a:effectLst/>
                <a:latin typeface="+mn-lt"/>
                <a:ea typeface="+mn-ea"/>
                <a:cs typeface="+mn-cs"/>
              </a:rPr>
              <a:t>Chronic HIV Infection</a:t>
            </a:r>
          </a:p>
          <a:p>
            <a:r>
              <a:rPr lang="en-US" sz="1200" b="0" i="0" kern="1200" dirty="0">
                <a:solidFill>
                  <a:schemeClr val="tx1"/>
                </a:solidFill>
                <a:effectLst/>
                <a:latin typeface="+mn-lt"/>
                <a:ea typeface="+mn-ea"/>
                <a:cs typeface="+mn-cs"/>
              </a:rPr>
              <a:t>The second stage of HIV infection is </a:t>
            </a:r>
            <a:r>
              <a:rPr lang="en-US" sz="1200" b="0" i="0" u="none" strike="noStrike" kern="1200" dirty="0">
                <a:solidFill>
                  <a:schemeClr val="tx1"/>
                </a:solidFill>
                <a:effectLst/>
                <a:latin typeface="+mn-lt"/>
                <a:ea typeface="+mn-ea"/>
                <a:cs typeface="+mn-cs"/>
                <a:hlinkClick r:id="rId6"/>
              </a:rPr>
              <a:t>chronic HIV infection</a:t>
            </a:r>
            <a:r>
              <a:rPr lang="en-US" sz="1200" b="0" i="0" kern="1200" dirty="0">
                <a:solidFill>
                  <a:schemeClr val="tx1"/>
                </a:solidFill>
                <a:effectLst/>
                <a:latin typeface="+mn-lt"/>
                <a:ea typeface="+mn-ea"/>
                <a:cs typeface="+mn-cs"/>
              </a:rPr>
              <a:t> (also called asymptomatic HIV infection or clinical latency). During this stage, HIV continues to multiply in the body but at very low levels. People with chronic HIV infection may not have any HIV-related symptoms. Without ART, chronic HIV infection usually advances to AIDS in 10 years or longer, though in some people it may advance faster. People who are taking ART may be in this stage for several decades. While it is still possible to transmit HIV to others during this stage, people who take ART exactly as prescribed and maintain an undetectable viral load have effectively no risk of transmitting HIV to an HIV-negative partner through sex.</a:t>
            </a: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20</a:t>
            </a:fld>
            <a:endParaRPr lang="en-US" dirty="0"/>
          </a:p>
        </p:txBody>
      </p:sp>
    </p:spTree>
    <p:extLst>
      <p:ext uri="{BB962C8B-B14F-4D97-AF65-F5344CB8AC3E}">
        <p14:creationId xmlns:p14="http://schemas.microsoft.com/office/powerpoint/2010/main" val="2218159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person’s initial HIV test will usually be either an antibody test or an antigen/antibody test. When an HIV test is positive, a follow-up test will be conducted. . </a:t>
            </a:r>
          </a:p>
          <a:p>
            <a:r>
              <a:rPr lang="en-US" sz="1200" b="1" i="0" kern="1200" dirty="0">
                <a:solidFill>
                  <a:schemeClr val="tx1"/>
                </a:solidFill>
                <a:effectLst/>
                <a:latin typeface="+mn-lt"/>
                <a:ea typeface="+mn-ea"/>
                <a:cs typeface="+mn-cs"/>
              </a:rPr>
              <a:t>Antibody tests</a:t>
            </a:r>
            <a:r>
              <a:rPr lang="en-US" sz="1200" b="0" i="0" kern="1200" dirty="0">
                <a:solidFill>
                  <a:schemeClr val="tx1"/>
                </a:solidFill>
                <a:effectLst/>
                <a:latin typeface="+mn-lt"/>
                <a:ea typeface="+mn-ea"/>
                <a:cs typeface="+mn-cs"/>
              </a:rPr>
              <a:t> check for HIV antibodies in blood or oral fluid. HIV antibodies are disease-fighting proteins that the body produces in response to HIV infection. Most </a:t>
            </a:r>
            <a:r>
              <a:rPr lang="en-US" sz="1200" b="0" i="0" u="none" strike="noStrike" kern="1200" dirty="0">
                <a:solidFill>
                  <a:schemeClr val="tx1"/>
                </a:solidFill>
                <a:effectLst/>
                <a:latin typeface="+mn-lt"/>
                <a:ea typeface="+mn-ea"/>
                <a:cs typeface="+mn-cs"/>
                <a:hlinkClick r:id="rId3"/>
              </a:rPr>
              <a:t>rapid tests</a:t>
            </a:r>
            <a:r>
              <a:rPr lang="en-US" sz="1200" b="0" i="0" kern="1200" dirty="0">
                <a:solidFill>
                  <a:schemeClr val="tx1"/>
                </a:solidFill>
                <a:effectLst/>
                <a:latin typeface="+mn-lt"/>
                <a:ea typeface="+mn-ea"/>
                <a:cs typeface="+mn-cs"/>
              </a:rPr>
              <a:t> and home use tests are antibody tests.</a:t>
            </a:r>
          </a:p>
          <a:p>
            <a:r>
              <a:rPr lang="en-US" sz="1200" b="1" i="0" kern="1200" dirty="0">
                <a:solidFill>
                  <a:schemeClr val="tx1"/>
                </a:solidFill>
                <a:effectLst/>
                <a:latin typeface="+mn-lt"/>
                <a:ea typeface="+mn-ea"/>
                <a:cs typeface="+mn-cs"/>
              </a:rPr>
              <a:t>Antigen/antibody tests</a:t>
            </a:r>
            <a:r>
              <a:rPr lang="en-US" sz="1200" b="0" i="0" kern="1200" dirty="0">
                <a:solidFill>
                  <a:schemeClr val="tx1"/>
                </a:solidFill>
                <a:effectLst/>
                <a:latin typeface="+mn-lt"/>
                <a:ea typeface="+mn-ea"/>
                <a:cs typeface="+mn-cs"/>
              </a:rPr>
              <a:t> can detect both HIV antibodies and HIV antigens (a part of the virus) in the blood.</a:t>
            </a: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21</a:t>
            </a:fld>
            <a:endParaRPr lang="en-US" dirty="0"/>
          </a:p>
        </p:txBody>
      </p:sp>
    </p:spTree>
    <p:extLst>
      <p:ext uri="{BB962C8B-B14F-4D97-AF65-F5344CB8AC3E}">
        <p14:creationId xmlns:p14="http://schemas.microsoft.com/office/powerpoint/2010/main" val="3752012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NATs</a:t>
            </a:r>
            <a:r>
              <a:rPr lang="en-US" sz="1200" b="0" i="0" kern="1200" dirty="0">
                <a:solidFill>
                  <a:schemeClr val="tx1"/>
                </a:solidFill>
                <a:effectLst/>
                <a:latin typeface="+mn-lt"/>
                <a:ea typeface="+mn-ea"/>
                <a:cs typeface="+mn-cs"/>
              </a:rPr>
              <a:t> look for HIV in the blood. NATs are very expensive and not routinely used for HIV screening unless the person had a high-risk exposure or a possible exposure with early symptoms of HIV infection.</a:t>
            </a: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22</a:t>
            </a:fld>
            <a:endParaRPr lang="en-US" dirty="0"/>
          </a:p>
        </p:txBody>
      </p:sp>
    </p:spTree>
    <p:extLst>
      <p:ext uri="{BB962C8B-B14F-4D97-AF65-F5344CB8AC3E}">
        <p14:creationId xmlns:p14="http://schemas.microsoft.com/office/powerpoint/2010/main" val="3471365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PEP</a:t>
            </a:r>
            <a:r>
              <a:rPr lang="en-US" dirty="0"/>
              <a:t>: Antiretroviral medication taken by someone who does NOT have HIV but who has had a potentially significant exposure in order to reduce the risk of infection with 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Taken </a:t>
            </a:r>
            <a:r>
              <a:rPr lang="en-US" b="1" dirty="0"/>
              <a:t>daily for 28 days, started</a:t>
            </a:r>
            <a:r>
              <a:rPr lang="en-US" dirty="0"/>
              <a:t> </a:t>
            </a:r>
            <a:r>
              <a:rPr lang="en-US" b="1" dirty="0"/>
              <a:t>&lt;72 hours after </a:t>
            </a:r>
            <a:r>
              <a:rPr lang="en-US" dirty="0"/>
              <a:t>high risk activity (i.e. sexual activity, IDU) or unintentional exposure (i.e. occupational) with a known/potentially HIV-positive contact in order to reduce the risk of being infected with HIV. </a:t>
            </a:r>
            <a:r>
              <a:rPr lang="en-US" sz="2800" dirty="0"/>
              <a:t>Occupational exposure: </a:t>
            </a:r>
            <a:r>
              <a:rPr lang="en-US" dirty="0"/>
              <a:t>Needle stick, splash, bite.  </a:t>
            </a:r>
            <a:r>
              <a:rPr lang="en-US" sz="2800" dirty="0"/>
              <a:t>Non-occupational exposure: </a:t>
            </a:r>
            <a:r>
              <a:rPr lang="en-US" dirty="0"/>
              <a:t>Unprotected sex, sexual assault, condom break, shared needles.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PrEP</a:t>
            </a:r>
            <a:r>
              <a:rPr lang="en-US" dirty="0"/>
              <a:t>:</a:t>
            </a:r>
            <a:r>
              <a:rPr lang="en-US" baseline="0" dirty="0"/>
              <a:t> </a:t>
            </a:r>
            <a:r>
              <a:rPr lang="en-US" sz="1200" dirty="0"/>
              <a:t>Antiretroviral medication taken by someone who does NOT have HIV in order to prevent infection with HIV. Taken </a:t>
            </a:r>
            <a:r>
              <a:rPr lang="en-US" sz="1200" b="1" dirty="0"/>
              <a:t>daily</a:t>
            </a:r>
            <a:r>
              <a:rPr lang="en-US" sz="1200" dirty="0"/>
              <a:t> </a:t>
            </a:r>
            <a:r>
              <a:rPr lang="en-US" sz="1200" b="1" u="sng" dirty="0"/>
              <a:t>before</a:t>
            </a:r>
            <a:r>
              <a:rPr lang="en-US" sz="1200" dirty="0"/>
              <a:t> high risk activity (intercourse, IDU) with a known/potentially HIV-positive contact in order to reduce the risk of being infected with HIV.</a:t>
            </a:r>
          </a:p>
          <a:p>
            <a:pPr algn="l"/>
            <a:r>
              <a:rPr lang="en-US" u="sng" dirty="0">
                <a:solidFill>
                  <a:schemeClr val="bg1"/>
                </a:solidFill>
                <a:hlinkClick r:id="rId3"/>
              </a:rPr>
              <a:t>https://www.cdc.gov/hiv/pdf/programresources/cdc-hiv-npep-guidelines.pdf </a:t>
            </a:r>
            <a:endParaRPr lang="en-US" dirty="0">
              <a:hlinkClick r:id="rId3"/>
            </a:endParaRPr>
          </a:p>
          <a:p>
            <a:pPr algn="l"/>
            <a:r>
              <a:rPr lang="en-US" u="sng" dirty="0">
                <a:solidFill>
                  <a:schemeClr val="bg1"/>
                </a:solidFill>
                <a:hlinkClick r:id="rId3"/>
              </a:rPr>
              <a:t>https://www.fda.gov/Drugs/DrugSafety/ucm608112.htm</a:t>
            </a:r>
            <a:endParaRPr lang="en-US" dirty="0">
              <a:solidFill>
                <a:schemeClr val="bg1"/>
              </a:solidFill>
            </a:endParaRPr>
          </a:p>
          <a:p>
            <a:pPr algn="l"/>
            <a:r>
              <a:rPr lang="en-US" dirty="0">
                <a:solidFill>
                  <a:srgbClr val="000000"/>
                </a:solidFill>
                <a:hlinkClick r:id="rId4"/>
              </a:rPr>
              <a:t>https://www.cdc.gov/hiv/pdf/risk/prep/cdc-hiv-prep-guidelines-2017.pdf</a:t>
            </a:r>
            <a:endParaRPr lang="en-US" dirty="0">
              <a:solidFill>
                <a:srgbClr val="000000"/>
              </a:solidFill>
            </a:endParaRPr>
          </a:p>
          <a:p>
            <a:pPr algn="l"/>
            <a:r>
              <a:rPr lang="en-US" dirty="0">
                <a:hlinkClick r:id="rId5"/>
              </a:rPr>
              <a:t>https://www.cdc.gov/hiv/risk/prep/index.html</a:t>
            </a:r>
            <a:endParaRPr lang="en-US" dirty="0"/>
          </a:p>
          <a:p>
            <a:pPr algn="l"/>
            <a:r>
              <a:rPr lang="en-US" dirty="0">
                <a:hlinkClick r:id="rId6"/>
              </a:rPr>
              <a:t>https://www.cdc.gov/hiv/guidelines/preventing.html</a:t>
            </a: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223761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PLWH now PWH</a:t>
            </a:r>
            <a:r>
              <a:rPr lang="en-US" baseline="0" dirty="0"/>
              <a:t> per HRSA guidance</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2809404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HIV Undetectable=</a:t>
            </a:r>
            <a:r>
              <a:rPr lang="en-US" sz="1200" b="1" i="0" kern="1200" dirty="0" err="1">
                <a:solidFill>
                  <a:schemeClr val="tx1"/>
                </a:solidFill>
                <a:effectLst/>
                <a:latin typeface="+mn-lt"/>
                <a:ea typeface="+mn-ea"/>
                <a:cs typeface="+mn-cs"/>
              </a:rPr>
              <a:t>Untransmittable</a:t>
            </a:r>
            <a:r>
              <a:rPr lang="en-US" sz="1200" b="1" i="0" kern="1200" dirty="0">
                <a:solidFill>
                  <a:schemeClr val="tx1"/>
                </a:solidFill>
                <a:effectLst/>
                <a:latin typeface="+mn-lt"/>
                <a:ea typeface="+mn-ea"/>
                <a:cs typeface="+mn-cs"/>
              </a:rPr>
              <a:t> (U=U), or Treatment as Prevention</a:t>
            </a:r>
          </a:p>
          <a:p>
            <a:r>
              <a:rPr lang="en-US" sz="1200" b="0" i="0" kern="1200" dirty="0">
                <a:solidFill>
                  <a:schemeClr val="tx1"/>
                </a:solidFill>
                <a:effectLst/>
                <a:latin typeface="+mn-lt"/>
                <a:ea typeface="+mn-ea"/>
                <a:cs typeface="+mn-cs"/>
              </a:rPr>
              <a:t>For nearly two decades, scientists have recognized that viral load is a key determinant of HIV transmission</a:t>
            </a:r>
          </a:p>
          <a:p>
            <a:r>
              <a:rPr lang="en-US" sz="1200" b="0" i="0" kern="1200" dirty="0">
                <a:solidFill>
                  <a:schemeClr val="tx1"/>
                </a:solidFill>
                <a:effectLst/>
                <a:latin typeface="+mn-lt"/>
                <a:ea typeface="+mn-ea"/>
                <a:cs typeface="+mn-cs"/>
              </a:rPr>
              <a:t>clear-cut evidence that consistent suppression of HIV with ART prevents sexual transmission of the virus.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starting and sustaining treatment for HIV early, when the immune system is relatively healthy, essentially eliminated transmission of the virus. No HIV transmission was observed when ART consistently, durably suppressed the virus in the partner with HIV.  </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27</a:t>
            </a:fld>
            <a:endParaRPr lang="en-US" dirty="0"/>
          </a:p>
        </p:txBody>
      </p:sp>
    </p:spTree>
    <p:extLst>
      <p:ext uri="{BB962C8B-B14F-4D97-AF65-F5344CB8AC3E}">
        <p14:creationId xmlns:p14="http://schemas.microsoft.com/office/powerpoint/2010/main" val="162547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29</a:t>
            </a:fld>
            <a:endParaRPr lang="en-US" dirty="0"/>
          </a:p>
        </p:txBody>
      </p:sp>
    </p:spTree>
    <p:extLst>
      <p:ext uri="{BB962C8B-B14F-4D97-AF65-F5344CB8AC3E}">
        <p14:creationId xmlns:p14="http://schemas.microsoft.com/office/powerpoint/2010/main" val="3484009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30</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32</a:t>
            </a:fld>
            <a:endParaRPr lang="en-US" dirty="0"/>
          </a:p>
        </p:txBody>
      </p:sp>
    </p:spTree>
    <p:extLst>
      <p:ext uri="{BB962C8B-B14F-4D97-AF65-F5344CB8AC3E}">
        <p14:creationId xmlns:p14="http://schemas.microsoft.com/office/powerpoint/2010/main" val="348400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022B3A-888B-44B6-AC76-CBDAFECDEC86}" type="slidenum">
              <a:rPr lang="en-US" altLang="en-US" smtClean="0"/>
              <a:pPr>
                <a:spcBef>
                  <a:spcPct val="0"/>
                </a:spcBef>
              </a:pPr>
              <a:t>4</a:t>
            </a:fld>
            <a:endParaRPr lang="en-US" altLang="en-US"/>
          </a:p>
        </p:txBody>
      </p:sp>
    </p:spTree>
    <p:extLst>
      <p:ext uri="{BB962C8B-B14F-4D97-AF65-F5344CB8AC3E}">
        <p14:creationId xmlns:p14="http://schemas.microsoft.com/office/powerpoint/2010/main" val="391105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2018 HIV</a:t>
            </a:r>
            <a:r>
              <a:rPr lang="en-US" b="1" baseline="0" dirty="0"/>
              <a:t> Surveillance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most affected subpopulation is African American gay and bisexual men (42% of new HIV diagnoses</a:t>
            </a:r>
            <a:r>
              <a:rPr lang="en-US" sz="1200" b="0" i="0" kern="1200" baseline="0" dirty="0">
                <a:solidFill>
                  <a:schemeClr val="tx1"/>
                </a:solidFill>
                <a:effectLst/>
                <a:latin typeface="+mn-lt"/>
                <a:ea typeface="+mn-ea"/>
                <a:cs typeface="+mn-cs"/>
              </a:rPr>
              <a:t> in 2018 </a:t>
            </a:r>
            <a:r>
              <a:rPr lang="en-US" sz="1200" b="0" i="0" kern="1200" dirty="0">
                <a:solidFill>
                  <a:schemeClr val="tx1"/>
                </a:solidFill>
                <a:effectLst/>
                <a:latin typeface="+mn-lt"/>
                <a:ea typeface="+mn-ea"/>
                <a:cs typeface="+mn-cs"/>
              </a:rPr>
              <a:t>with accounted for 13% of the US population</a:t>
            </a:r>
            <a:r>
              <a:rPr lang="en-US" sz="1200" b="0" i="0" u="none" strike="noStrike" kern="1200" baseline="30000" dirty="0">
                <a:solidFill>
                  <a:schemeClr val="tx1"/>
                </a:solidFill>
                <a:effectLst/>
                <a:latin typeface="+mn-lt"/>
                <a:ea typeface="+mn-ea"/>
                <a:cs typeface="+mn-cs"/>
              </a:rPr>
              <a:t>)</a:t>
            </a: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Rates of Diagnoses of HIV Infection among Adults and Adolescents, by Age at Diagnosis, 2008–2012—U.S. 50,000 new patients infected with HIV/yr. </a:t>
            </a:r>
            <a:r>
              <a:rPr lang="en-US" sz="1200" dirty="0">
                <a:solidFill>
                  <a:schemeClr val="bg1"/>
                </a:solidFill>
              </a:rPr>
              <a:t>http://www.cdc.gov/hiv/library/reports/surveillance/</a:t>
            </a:r>
          </a:p>
          <a:p>
            <a:pPr marL="171450" indent="-171450">
              <a:buFont typeface="Arial" panose="020B0604020202020204" pitchFamily="34" charset="0"/>
              <a:buChar char="•"/>
            </a:pPr>
            <a:r>
              <a:rPr lang="en-US" sz="2600" dirty="0"/>
              <a:t>37,600 new patients infected with HIV/</a:t>
            </a:r>
            <a:r>
              <a:rPr lang="en-US" sz="2600" dirty="0" err="1"/>
              <a:t>yr</a:t>
            </a:r>
            <a:r>
              <a:rPr lang="en-US" sz="2600" dirty="0"/>
              <a:t> in the U.S.</a:t>
            </a:r>
            <a:r>
              <a:rPr lang="en-US" sz="2600" baseline="30000" dirty="0"/>
              <a:t>2014</a:t>
            </a:r>
            <a:endParaRPr lang="en-US" sz="2600" dirty="0"/>
          </a:p>
          <a:p>
            <a:pPr marL="468630" lvl="1" indent="-171450">
              <a:buFont typeface="Arial" panose="020B0604020202020204" pitchFamily="34" charset="0"/>
              <a:buChar char="•"/>
            </a:pPr>
            <a:r>
              <a:rPr lang="en-US" sz="2600" dirty="0"/>
              <a:t>Highest increases in youth (13-25), MSM, racial minorities </a:t>
            </a:r>
          </a:p>
          <a:p>
            <a:pPr marL="468630" lvl="1" indent="-171450">
              <a:buFont typeface="Arial" panose="020B0604020202020204" pitchFamily="34" charset="0"/>
              <a:buChar char="•"/>
            </a:pPr>
            <a:r>
              <a:rPr lang="en-US" sz="2600" dirty="0"/>
              <a:t>Implies the need for alternatives/additions to condoms</a:t>
            </a:r>
          </a:p>
          <a:p>
            <a:pPr marL="0" indent="0">
              <a:buFont typeface="Arial" panose="020B0604020202020204" pitchFamily="34" charset="0"/>
              <a:buNone/>
            </a:pPr>
            <a:r>
              <a:rPr lang="en-US" dirty="0"/>
              <a:t>Additional statistics about disparities</a:t>
            </a:r>
          </a:p>
          <a:p>
            <a:pPr marL="171450" indent="-171450">
              <a:buFont typeface="Arial" panose="020B0604020202020204" pitchFamily="34" charset="0"/>
              <a:buChar char="•"/>
            </a:pPr>
            <a:r>
              <a:rPr lang="en-US" dirty="0"/>
              <a:t>2 out of every 5 patients newly diagnosed with HIV are youth</a:t>
            </a:r>
          </a:p>
          <a:p>
            <a:pPr marL="171450" indent="-171450">
              <a:buFont typeface="Arial" panose="020B0604020202020204" pitchFamily="34" charset="0"/>
              <a:buChar char="•"/>
            </a:pPr>
            <a:r>
              <a:rPr lang="en-US" dirty="0"/>
              <a:t>African American MSM have 5x the national average of new HIV diagnoses. African Americans make up 12% of US population but 44% of new HIV diagnoses.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One of every 2 women newly infected with HIV is African American. </a:t>
            </a:r>
          </a:p>
          <a:p>
            <a:pPr marL="171450" indent="-171450">
              <a:buFont typeface="Arial" panose="020B0604020202020204" pitchFamily="34" charset="0"/>
              <a:buChar char="•"/>
            </a:pPr>
            <a:r>
              <a:rPr lang="en-US" dirty="0"/>
              <a:t>New HIV diagnoses in Native American population increased 19% between 2005 to 2014 &amp; 63% in MSM</a:t>
            </a:r>
          </a:p>
          <a:p>
            <a:pPr marL="171450" indent="-171450">
              <a:buFont typeface="Arial" panose="020B0604020202020204" pitchFamily="34" charset="0"/>
              <a:buChar char="•"/>
            </a:pPr>
            <a:r>
              <a:rPr lang="en-US" dirty="0"/>
              <a:t>Transgender patients have 3x the national average of new HIV diagnoses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Hispanics make up 18% of US population but 25% of new HIV diagnoses.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2019 Surveillance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rgbClr val="000000"/>
                </a:solidFill>
              </a:rPr>
              <a:t>In 2019, the largest percentage of HIV infections were attributed to MMSC (66%), followed by heterosexual contact (22%).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t>
            </a:r>
            <a:r>
              <a:rPr lang="en-US" b="1" dirty="0"/>
              <a:t>2019</a:t>
            </a:r>
            <a:r>
              <a:rPr lang="en-US" dirty="0"/>
              <a:t>, Black/African American persons made up </a:t>
            </a:r>
            <a:r>
              <a:rPr lang="en-US" b="0" dirty="0"/>
              <a:t>approximately 12% of the population of the United States but accounted for </a:t>
            </a:r>
            <a:r>
              <a:rPr lang="en-US" b="1" dirty="0"/>
              <a:t>41% of HIV infections</a:t>
            </a:r>
            <a:r>
              <a:rPr lang="en-US" b="0" dirty="0"/>
              <a:t>. White persons made up 62% of the population of the United States but accounted for 25% of HIV infections. Hispanic/Latino persons made up 17% of the population of the United States but accounted for </a:t>
            </a:r>
            <a:r>
              <a:rPr lang="en-US" b="1" dirty="0"/>
              <a:t>29%</a:t>
            </a:r>
            <a:r>
              <a:rPr lang="en-US" b="0" dirty="0"/>
              <a:t> of HIV infections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estimated</a:t>
            </a:r>
            <a:r>
              <a:rPr lang="en-US" baseline="0" dirty="0"/>
              <a:t> HIV incidence </a:t>
            </a:r>
            <a:r>
              <a:rPr lang="en-US" dirty="0"/>
              <a:t>for American Indian/Alaskan Native persons should be used with caution because the RSE is 30%–50%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74845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2018 HIV</a:t>
            </a:r>
            <a:r>
              <a:rPr lang="en-US" b="1" baseline="0" dirty="0"/>
              <a:t> Surveillance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most affected subpopulation is African American gay and bisexual men (42% of new HIV diagnoses</a:t>
            </a:r>
            <a:r>
              <a:rPr lang="en-US" sz="1200" b="0" i="0" kern="1200" baseline="0" dirty="0">
                <a:solidFill>
                  <a:schemeClr val="tx1"/>
                </a:solidFill>
                <a:effectLst/>
                <a:latin typeface="+mn-lt"/>
                <a:ea typeface="+mn-ea"/>
                <a:cs typeface="+mn-cs"/>
              </a:rPr>
              <a:t> in 2018 </a:t>
            </a:r>
            <a:r>
              <a:rPr lang="en-US" sz="1200" b="0" i="0" kern="1200" dirty="0">
                <a:solidFill>
                  <a:schemeClr val="tx1"/>
                </a:solidFill>
                <a:effectLst/>
                <a:latin typeface="+mn-lt"/>
                <a:ea typeface="+mn-ea"/>
                <a:cs typeface="+mn-cs"/>
              </a:rPr>
              <a:t>with accounted for 13% of the US population</a:t>
            </a:r>
            <a:r>
              <a:rPr lang="en-US" sz="1200" b="0" i="0" u="none" strike="noStrike" kern="1200" baseline="30000" dirty="0">
                <a:solidFill>
                  <a:schemeClr val="tx1"/>
                </a:solidFill>
                <a:effectLst/>
                <a:latin typeface="+mn-lt"/>
                <a:ea typeface="+mn-ea"/>
                <a:cs typeface="+mn-cs"/>
              </a:rPr>
              <a:t>)</a:t>
            </a: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Rates of Diagnoses of HIV Infection among Adults and Adolescents, by Age at Diagnosis, 2008–2012—U.S. 50,000 new patients infected with HIV/yr. </a:t>
            </a:r>
            <a:r>
              <a:rPr lang="en-US" sz="1200" dirty="0">
                <a:solidFill>
                  <a:schemeClr val="bg1"/>
                </a:solidFill>
              </a:rPr>
              <a:t>http://www.cdc.gov/hiv/library/reports/surveillance/</a:t>
            </a:r>
          </a:p>
          <a:p>
            <a:pPr marL="171450" indent="-171450">
              <a:buFont typeface="Arial" panose="020B0604020202020204" pitchFamily="34" charset="0"/>
              <a:buChar char="•"/>
            </a:pPr>
            <a:r>
              <a:rPr lang="en-US" sz="2600" dirty="0"/>
              <a:t>37,600 new patients infected with HIV/</a:t>
            </a:r>
            <a:r>
              <a:rPr lang="en-US" sz="2600" dirty="0" err="1"/>
              <a:t>yr</a:t>
            </a:r>
            <a:r>
              <a:rPr lang="en-US" sz="2600" dirty="0"/>
              <a:t> in the U.S.</a:t>
            </a:r>
            <a:r>
              <a:rPr lang="en-US" sz="2600" baseline="30000" dirty="0"/>
              <a:t>2014</a:t>
            </a:r>
            <a:endParaRPr lang="en-US" sz="2600" dirty="0"/>
          </a:p>
          <a:p>
            <a:pPr marL="468630" lvl="1" indent="-171450">
              <a:buFont typeface="Arial" panose="020B0604020202020204" pitchFamily="34" charset="0"/>
              <a:buChar char="•"/>
            </a:pPr>
            <a:r>
              <a:rPr lang="en-US" sz="2600" dirty="0"/>
              <a:t>Highest increases in youth (13-25), MSM, racial minorities </a:t>
            </a:r>
          </a:p>
          <a:p>
            <a:pPr marL="468630" lvl="1" indent="-171450">
              <a:buFont typeface="Arial" panose="020B0604020202020204" pitchFamily="34" charset="0"/>
              <a:buChar char="•"/>
            </a:pPr>
            <a:r>
              <a:rPr lang="en-US" sz="2600" dirty="0"/>
              <a:t>Implies the need for alternatives/additions to condoms</a:t>
            </a:r>
          </a:p>
          <a:p>
            <a:pPr marL="0" indent="0">
              <a:buFont typeface="Arial" panose="020B0604020202020204" pitchFamily="34" charset="0"/>
              <a:buNone/>
            </a:pPr>
            <a:r>
              <a:rPr lang="en-US" dirty="0"/>
              <a:t>Additional statistics about disparities</a:t>
            </a:r>
          </a:p>
          <a:p>
            <a:pPr marL="171450" indent="-171450">
              <a:buFont typeface="Arial" panose="020B0604020202020204" pitchFamily="34" charset="0"/>
              <a:buChar char="•"/>
            </a:pPr>
            <a:r>
              <a:rPr lang="en-US" dirty="0"/>
              <a:t>2 out of every 5 patients newly diagnosed with HIV are youth</a:t>
            </a:r>
          </a:p>
          <a:p>
            <a:pPr marL="171450" indent="-171450">
              <a:buFont typeface="Arial" panose="020B0604020202020204" pitchFamily="34" charset="0"/>
              <a:buChar char="•"/>
            </a:pPr>
            <a:r>
              <a:rPr lang="en-US" dirty="0"/>
              <a:t>African American MSM have 5x the national average of new HIV diagnoses. African Americans make up 12% of US population but 44% of new HIV diagnoses.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One of every 2 women newly infected with HIV is African American. </a:t>
            </a:r>
          </a:p>
          <a:p>
            <a:pPr marL="171450" indent="-171450">
              <a:buFont typeface="Arial" panose="020B0604020202020204" pitchFamily="34" charset="0"/>
              <a:buChar char="•"/>
            </a:pPr>
            <a:r>
              <a:rPr lang="en-US" dirty="0"/>
              <a:t>New HIV diagnoses in Native American population increased 19% between 2005 to 2014 &amp; 63% in MSM</a:t>
            </a:r>
          </a:p>
          <a:p>
            <a:pPr marL="171450" indent="-171450">
              <a:buFont typeface="Arial" panose="020B0604020202020204" pitchFamily="34" charset="0"/>
              <a:buChar char="•"/>
            </a:pPr>
            <a:r>
              <a:rPr lang="en-US" dirty="0"/>
              <a:t>Transgender patients have 3x the national average of new HIV diagnoses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Hispanics make up 18% of US population but 25% of new HIV diagnoses.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2019 Surveillance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rgbClr val="000000"/>
                </a:solidFill>
              </a:rPr>
              <a:t>In 2019, the largest percentage of HIV infections were attributed to MMSC (66%), followed by heterosexual contact (22%).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t>
            </a:r>
            <a:r>
              <a:rPr lang="en-US" b="1" dirty="0"/>
              <a:t>2019</a:t>
            </a:r>
            <a:r>
              <a:rPr lang="en-US" dirty="0"/>
              <a:t>, Black/African American persons made up </a:t>
            </a:r>
            <a:r>
              <a:rPr lang="en-US" b="0" dirty="0"/>
              <a:t>approximately 12% of the population of the United States but accounted for </a:t>
            </a:r>
            <a:r>
              <a:rPr lang="en-US" b="1" dirty="0"/>
              <a:t>41% of HIV infections</a:t>
            </a:r>
            <a:r>
              <a:rPr lang="en-US" b="0" dirty="0"/>
              <a:t>. White persons made up 62% of the population of the United States but accounted for 25% of HIV infections. Hispanic/Latino persons made up 17% of the population of the United States but accounted for </a:t>
            </a:r>
            <a:r>
              <a:rPr lang="en-US" b="1" dirty="0"/>
              <a:t>29%</a:t>
            </a:r>
            <a:r>
              <a:rPr lang="en-US" b="0" dirty="0"/>
              <a:t> of HIV infections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estimated</a:t>
            </a:r>
            <a:r>
              <a:rPr lang="en-US" baseline="0" dirty="0"/>
              <a:t> HIV incidence </a:t>
            </a:r>
            <a:r>
              <a:rPr lang="en-US" dirty="0"/>
              <a:t>for American Indian/Alaskan Native persons should be used with caution because the RSE is 30%–50%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F264BA1E-6AC7-4534-AA62-D6AA5C834DC4}" type="slidenum">
              <a:rPr lang="en-US" smtClean="0"/>
              <a:t>8</a:t>
            </a:fld>
            <a:endParaRPr lang="en-US" dirty="0"/>
          </a:p>
        </p:txBody>
      </p:sp>
    </p:spTree>
    <p:extLst>
      <p:ext uri="{BB962C8B-B14F-4D97-AF65-F5344CB8AC3E}">
        <p14:creationId xmlns:p14="http://schemas.microsoft.com/office/powerpoint/2010/main" val="310193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13% of people in the US living with HIV infection are unaware of their diagnosis</a:t>
            </a:r>
          </a:p>
          <a:p>
            <a:r>
              <a:rPr lang="en-US" dirty="0"/>
              <a:t>Darker the color, the fewer the people with HIV have been diagnosed</a:t>
            </a:r>
          </a:p>
          <a:p>
            <a:r>
              <a:rPr lang="en-US" sz="1200" dirty="0"/>
              <a:t>HIV Screening is Important for Prevention &amp; Treatment of 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Those who don’t know their status thought to account for 30-50% of new infections (</a:t>
            </a:r>
            <a:r>
              <a:rPr lang="en-US" sz="1200" dirty="0">
                <a:solidFill>
                  <a:schemeClr val="bg1"/>
                </a:solidFill>
              </a:rPr>
              <a:t>Marks, et al. 2006)</a:t>
            </a:r>
            <a:endParaRPr lang="en-US" sz="1200" baseline="300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dirty="0"/>
          </a:p>
        </p:txBody>
      </p:sp>
    </p:spTree>
    <p:extLst>
      <p:ext uri="{BB962C8B-B14F-4D97-AF65-F5344CB8AC3E}">
        <p14:creationId xmlns:p14="http://schemas.microsoft.com/office/powerpoint/2010/main" val="1143644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data</a:t>
            </a:r>
          </a:p>
          <a:p>
            <a:r>
              <a:rPr lang="en-US" dirty="0"/>
              <a:t>This means that patients have had undiagnosed HIV infections for about 10 years.</a:t>
            </a:r>
          </a:p>
          <a:p>
            <a:r>
              <a:rPr lang="en-US" dirty="0"/>
              <a:t>Stage 3 HIV: CD4&lt;200 or CD4&lt;14% or any CD4 with active opportunistic infection or malignancy</a:t>
            </a:r>
          </a:p>
          <a:p>
            <a:r>
              <a:rPr lang="en-US" sz="1200" dirty="0"/>
              <a:t>HIV Screening is Important for Treatment of HIV</a:t>
            </a:r>
          </a:p>
          <a:p>
            <a:pPr>
              <a:buFont typeface="Wingdings" panose="05000000000000000000" pitchFamily="2" charset="2"/>
              <a:buChar char="§"/>
            </a:pPr>
            <a:r>
              <a:rPr lang="en-US" dirty="0">
                <a:solidFill>
                  <a:schemeClr val="tx1"/>
                </a:solidFill>
              </a:rPr>
              <a:t>21% new HIV diagnoses in the U.S. already have advanced disease (21% stage 3, 51% stage 2+3)</a:t>
            </a:r>
          </a:p>
          <a:p>
            <a:pPr>
              <a:buFont typeface="Wingdings" panose="05000000000000000000" pitchFamily="2" charset="2"/>
              <a:buChar char="§"/>
            </a:pPr>
            <a:r>
              <a:rPr lang="en-US" dirty="0">
                <a:solidFill>
                  <a:schemeClr val="tx1"/>
                </a:solidFill>
              </a:rPr>
              <a:t>People who know they are infected can start HIV treatment </a:t>
            </a:r>
          </a:p>
          <a:p>
            <a:pPr>
              <a:buFont typeface="Wingdings" panose="05000000000000000000" pitchFamily="2" charset="2"/>
              <a:buChar char="§"/>
            </a:pPr>
            <a:r>
              <a:rPr lang="en-US" dirty="0">
                <a:solidFill>
                  <a:schemeClr val="tx1"/>
                </a:solidFill>
              </a:rPr>
              <a:t>HIV treatment (HAART/ART) results in viral suppression and markedly reduced transmission</a:t>
            </a:r>
            <a:r>
              <a:rPr lang="en-US" baseline="30000" dirty="0">
                <a:solidFill>
                  <a:schemeClr val="tx1"/>
                </a:solidFill>
              </a:rPr>
              <a:t>1-3</a:t>
            </a:r>
            <a:endParaRPr lang="en-US" dirty="0">
              <a:solidFill>
                <a:schemeClr val="tx1"/>
              </a:solidFill>
            </a:endParaRPr>
          </a:p>
          <a:p>
            <a:pPr>
              <a:buFont typeface="Wingdings" panose="05000000000000000000" pitchFamily="2" charset="2"/>
              <a:buChar char="§"/>
            </a:pPr>
            <a:r>
              <a:rPr lang="en-US" dirty="0">
                <a:solidFill>
                  <a:schemeClr val="tx1"/>
                </a:solidFill>
              </a:rPr>
              <a:t>Studies show the benefit of ART on </a:t>
            </a:r>
            <a:r>
              <a:rPr lang="en-US" b="1" dirty="0">
                <a:solidFill>
                  <a:schemeClr val="tx1"/>
                </a:solidFill>
              </a:rPr>
              <a:t>all</a:t>
            </a:r>
            <a:r>
              <a:rPr lang="en-US" dirty="0">
                <a:solidFill>
                  <a:schemeClr val="tx1"/>
                </a:solidFill>
              </a:rPr>
              <a:t> people with HIV (PWH)</a:t>
            </a:r>
            <a:r>
              <a:rPr lang="en-US" baseline="30000" dirty="0">
                <a:solidFill>
                  <a:schemeClr val="tx1"/>
                </a:solidFill>
              </a:rPr>
              <a:t>4,5</a:t>
            </a: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1. Cohen MS, et al. </a:t>
            </a:r>
            <a:r>
              <a:rPr lang="en-US" sz="1200" u="sng" dirty="0">
                <a:solidFill>
                  <a:schemeClr val="bg1"/>
                </a:solidFill>
              </a:rPr>
              <a:t>NEJM</a:t>
            </a:r>
            <a:r>
              <a:rPr lang="en-US" sz="1200" dirty="0">
                <a:solidFill>
                  <a:schemeClr val="bg1"/>
                </a:solidFill>
              </a:rPr>
              <a:t> 2011;365:493-505.  2. </a:t>
            </a:r>
            <a:r>
              <a:rPr lang="en-US" sz="1200" dirty="0" err="1">
                <a:solidFill>
                  <a:schemeClr val="bg1"/>
                </a:solidFill>
              </a:rPr>
              <a:t>Skarbinski</a:t>
            </a:r>
            <a:r>
              <a:rPr lang="en-US" sz="1200" dirty="0">
                <a:solidFill>
                  <a:schemeClr val="bg1"/>
                </a:solidFill>
              </a:rPr>
              <a:t> J, et al.  </a:t>
            </a:r>
            <a:r>
              <a:rPr lang="en-US" sz="1200" u="sng" dirty="0">
                <a:solidFill>
                  <a:schemeClr val="bg1"/>
                </a:solidFill>
              </a:rPr>
              <a:t>JAMA Intern Med</a:t>
            </a:r>
            <a:r>
              <a:rPr lang="en-US" sz="1200" dirty="0">
                <a:solidFill>
                  <a:schemeClr val="bg1"/>
                </a:solidFill>
              </a:rPr>
              <a:t> 2015;175:588-96. 3. </a:t>
            </a:r>
            <a:r>
              <a:rPr lang="en-GB" sz="1200" dirty="0">
                <a:solidFill>
                  <a:schemeClr val="bg1"/>
                </a:solidFill>
              </a:rPr>
              <a:t>Rodger AJ et al. </a:t>
            </a:r>
            <a:r>
              <a:rPr lang="en-GB" sz="1200" u="sng" dirty="0">
                <a:solidFill>
                  <a:schemeClr val="bg1"/>
                </a:solidFill>
              </a:rPr>
              <a:t>JAMA</a:t>
            </a:r>
            <a:r>
              <a:rPr lang="en-GB" sz="1200" dirty="0">
                <a:solidFill>
                  <a:schemeClr val="bg1"/>
                </a:solidFill>
              </a:rPr>
              <a:t> 2016;316(2):1-11. </a:t>
            </a:r>
            <a:r>
              <a:rPr lang="en-US" sz="1200" dirty="0">
                <a:solidFill>
                  <a:schemeClr val="bg1"/>
                </a:solidFill>
              </a:rPr>
              <a:t>4. Smith et al. JAIDS 2013; 63S2:S187-99. 5. </a:t>
            </a:r>
            <a:r>
              <a:rPr lang="en-US" sz="1200" dirty="0" err="1">
                <a:solidFill>
                  <a:schemeClr val="bg1"/>
                </a:solidFill>
              </a:rPr>
              <a:t>Kitahata</a:t>
            </a:r>
            <a:r>
              <a:rPr lang="en-US" sz="1200" dirty="0">
                <a:solidFill>
                  <a:schemeClr val="bg1"/>
                </a:solidFill>
              </a:rPr>
              <a:t> MM, et al. </a:t>
            </a:r>
            <a:r>
              <a:rPr lang="en-US" sz="1200" u="sng" dirty="0">
                <a:solidFill>
                  <a:schemeClr val="bg1"/>
                </a:solidFill>
              </a:rPr>
              <a:t>NEJM</a:t>
            </a:r>
            <a:r>
              <a:rPr lang="en-US" sz="1200" dirty="0">
                <a:solidFill>
                  <a:schemeClr val="bg1"/>
                </a:solidFill>
              </a:rPr>
              <a:t> 2009;360:1815-26. </a:t>
            </a:r>
          </a:p>
          <a:p>
            <a:endParaRPr lang="en-US" dirty="0"/>
          </a:p>
          <a:p>
            <a:r>
              <a:rPr lang="en-US" sz="1200" b="1" i="0" kern="1200" dirty="0">
                <a:solidFill>
                  <a:schemeClr val="tx1"/>
                </a:solidFill>
                <a:effectLst/>
                <a:latin typeface="+mn-lt"/>
                <a:ea typeface="+mn-ea"/>
                <a:cs typeface="+mn-cs"/>
              </a:rPr>
              <a:t>HIV infection, stage 0</a:t>
            </a:r>
            <a:r>
              <a:rPr lang="en-US" sz="1200" b="0" i="0" kern="1200" dirty="0">
                <a:solidFill>
                  <a:schemeClr val="tx1"/>
                </a:solidFill>
                <a:effectLst/>
                <a:latin typeface="+mn-lt"/>
                <a:ea typeface="+mn-ea"/>
                <a:cs typeface="+mn-cs"/>
              </a:rPr>
              <a:t>: First positive HIV test result within 6 months after a negative HIV test result. The stage remains stage 0 until 6 months after the first positive test result. After 6 months, the stage may be classified as 1, 2, 3, or unknown if based on a CD4 test result or the diagnosis of an The diagnosis of an AIDS-defining condition or a low CD4 test result before the 6 months have elapsed does not change the stage from stage 0 to stage 3.</a:t>
            </a:r>
          </a:p>
          <a:p>
            <a:r>
              <a:rPr lang="en-US" sz="1200" b="1" i="0" kern="1200" dirty="0">
                <a:solidFill>
                  <a:schemeClr val="tx1"/>
                </a:solidFill>
                <a:effectLst/>
                <a:latin typeface="+mn-lt"/>
                <a:ea typeface="+mn-ea"/>
                <a:cs typeface="+mn-cs"/>
              </a:rPr>
              <a:t>HIV infection, stages 1, 2, and 3</a:t>
            </a:r>
            <a:r>
              <a:rPr lang="en-US" sz="1200" b="0" i="0" kern="1200" dirty="0">
                <a:solidFill>
                  <a:schemeClr val="tx1"/>
                </a:solidFill>
                <a:effectLst/>
                <a:latin typeface="+mn-lt"/>
                <a:ea typeface="+mn-ea"/>
                <a:cs typeface="+mn-cs"/>
              </a:rPr>
              <a:t>: Documentation of an AIDS-defining OI (excluding stage 0 as described above) is stage 3. Otherwise, the stage is determined by the lowest CD4 lymphocyte test result:</a:t>
            </a:r>
          </a:p>
          <a:p>
            <a:pPr lvl="1"/>
            <a:r>
              <a:rPr lang="en-US" sz="1200" b="0" i="0" kern="1200" dirty="0">
                <a:solidFill>
                  <a:schemeClr val="tx1"/>
                </a:solidFill>
                <a:effectLst/>
                <a:latin typeface="+mn-lt"/>
                <a:ea typeface="+mn-ea"/>
                <a:cs typeface="+mn-cs"/>
              </a:rPr>
              <a:t>Stage 1—CD4 lymphocyte count of ≥500 or a CD4 percentage of total lymphocytes of ≥26</a:t>
            </a:r>
          </a:p>
          <a:p>
            <a:pPr lvl="1"/>
            <a:r>
              <a:rPr lang="en-US" sz="1200" b="0" i="0" kern="1200" dirty="0">
                <a:solidFill>
                  <a:schemeClr val="tx1"/>
                </a:solidFill>
                <a:effectLst/>
                <a:latin typeface="+mn-lt"/>
                <a:ea typeface="+mn-ea"/>
                <a:cs typeface="+mn-cs"/>
              </a:rPr>
              <a:t>Stage 2—CD4 lymphocyte count of 200–499 or a CD4 percentage of total lymphocytes of 14–25</a:t>
            </a:r>
          </a:p>
          <a:p>
            <a:pPr lvl="1"/>
            <a:r>
              <a:rPr lang="en-US" sz="1200" b="0" i="0" kern="1200" dirty="0">
                <a:solidFill>
                  <a:schemeClr val="tx1"/>
                </a:solidFill>
                <a:effectLst/>
                <a:latin typeface="+mn-lt"/>
                <a:ea typeface="+mn-ea"/>
                <a:cs typeface="+mn-cs"/>
              </a:rPr>
              <a:t>Stage 3—CD4 lymphocyte count of &lt;200 or a CD4 percentage of total lymphocytes of &lt;14 or documentation of an AIDS-defining condition.</a:t>
            </a:r>
          </a:p>
          <a:p>
            <a:r>
              <a:rPr lang="en-US" sz="1200" b="1" i="0" kern="1200" dirty="0">
                <a:solidFill>
                  <a:schemeClr val="tx1"/>
                </a:solidFill>
                <a:effectLst/>
                <a:latin typeface="+mn-lt"/>
                <a:ea typeface="+mn-ea"/>
                <a:cs typeface="+mn-cs"/>
              </a:rPr>
              <a:t>HIV infection, stage unknown</a:t>
            </a:r>
            <a:r>
              <a:rPr lang="en-US" sz="1200" b="0" i="0" kern="1200" dirty="0">
                <a:solidFill>
                  <a:schemeClr val="tx1"/>
                </a:solidFill>
                <a:effectLst/>
                <a:latin typeface="+mn-lt"/>
                <a:ea typeface="+mn-ea"/>
                <a:cs typeface="+mn-cs"/>
              </a:rPr>
              <a:t>: No reported information on AIDS-defining conditions and no information available on CD4 count or percentage.</a:t>
            </a:r>
          </a:p>
          <a:p>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dirty="0"/>
          </a:p>
        </p:txBody>
      </p:sp>
    </p:spTree>
    <p:extLst>
      <p:ext uri="{BB962C8B-B14F-4D97-AF65-F5344CB8AC3E}">
        <p14:creationId xmlns:p14="http://schemas.microsoft.com/office/powerpoint/2010/main" val="357256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dirty="0"/>
          </a:p>
        </p:txBody>
      </p:sp>
    </p:spTree>
    <p:extLst>
      <p:ext uri="{BB962C8B-B14F-4D97-AF65-F5344CB8AC3E}">
        <p14:creationId xmlns:p14="http://schemas.microsoft.com/office/powerpoint/2010/main" val="217262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a:t>
            </a:r>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dirty="0"/>
          </a:p>
        </p:txBody>
      </p:sp>
    </p:spTree>
    <p:extLst>
      <p:ext uri="{BB962C8B-B14F-4D97-AF65-F5344CB8AC3E}">
        <p14:creationId xmlns:p14="http://schemas.microsoft.com/office/powerpoint/2010/main" val="917774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2" y="205979"/>
            <a:ext cx="8315700" cy="8574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2" y="1200152"/>
            <a:ext cx="8315700" cy="3275400"/>
          </a:xfrm>
          <a:prstGeom prst="rect">
            <a:avLst/>
          </a:prstGeom>
          <a:noFill/>
          <a:ln>
            <a:noFill/>
          </a:ln>
        </p:spPr>
        <p:txBody>
          <a:bodyPr spcFirstLastPara="1" wrap="square" lIns="91275" tIns="45625" rIns="91275" bIns="45625"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5" name="Google Shape;25;p3"/>
          <p:cNvSpPr txBox="1">
            <a:spLocks noGrp="1"/>
          </p:cNvSpPr>
          <p:nvPr>
            <p:ph type="dt" idx="10"/>
          </p:nvPr>
        </p:nvSpPr>
        <p:spPr>
          <a:xfrm>
            <a:off x="7719760" y="4764531"/>
            <a:ext cx="7383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352459" y="4764531"/>
            <a:ext cx="43674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 name="Slide Number Placeholder 6">
            <a:extLst>
              <a:ext uri="{FF2B5EF4-FFF2-40B4-BE49-F238E27FC236}">
                <a16:creationId xmlns:a16="http://schemas.microsoft.com/office/drawing/2014/main" id="{25D15C83-1CC3-458E-B3F7-0B7D6D4491F6}"/>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a:t>
            </a:fld>
            <a:endParaRPr lang="en-US"/>
          </a:p>
        </p:txBody>
      </p:sp>
      <p:pic>
        <p:nvPicPr>
          <p:cNvPr id="9" name="Picture 8">
            <a:extLst>
              <a:ext uri="{FF2B5EF4-FFF2-40B4-BE49-F238E27FC236}">
                <a16:creationId xmlns:a16="http://schemas.microsoft.com/office/drawing/2014/main" id="{C2E9AF67-7EC5-4FA2-8067-00DC419944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219317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3"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12" r:id="rId11"/>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www.researchgate.net/figure/A-generalized-graph-of-the-relationship-between-HIV-copies-viral-load-and-CD4-counts_fig1_24261162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hiv/pdf/programresources/cdc-hiv-npep-guidelines.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cdc.gov/hiv/pdf/risk/prep/cdc-hiv-prep-guidelines-2021.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cdc.gov/hiv/pdf/risk/prep/cdc-hiv-prep-guidelines-2021.pdf" TargetMode="External"/><Relationship Id="rId3" Type="http://schemas.openxmlformats.org/officeDocument/2006/relationships/hyperlink" Target="https://www.hiv.gov/federal-response/ending-the-hiv-epidemic/overview" TargetMode="External"/><Relationship Id="rId7" Type="http://schemas.openxmlformats.org/officeDocument/2006/relationships/hyperlink" Target="https://www.cdc.gov/hiv/pdf/programresources/cdc-hiv-npep-guidelines.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cdc.gov/niosh/topics/bbp/universal.html" TargetMode="External"/><Relationship Id="rId11" Type="http://schemas.openxmlformats.org/officeDocument/2006/relationships/hyperlink" Target="https://louisianahealthhub.org/data-reporting/" TargetMode="External"/><Relationship Id="rId5" Type="http://schemas.openxmlformats.org/officeDocument/2006/relationships/hyperlink" Target="https://www.cdc.gov/stophivtogether/campaigns/hiv-stigma/index.html" TargetMode="External"/><Relationship Id="rId10" Type="http://schemas.openxmlformats.org/officeDocument/2006/relationships/hyperlink" Target="https://www.poz.com/pdfs/P04-14p53.risk_transmission.pdf" TargetMode="External"/><Relationship Id="rId4" Type="http://schemas.openxmlformats.org/officeDocument/2006/relationships/hyperlink" Target="https://files.hiv.gov/s3fs-public/HIV-National-Strategic-Plan-2021-2025.pdf" TargetMode="External"/><Relationship Id="rId9" Type="http://schemas.openxmlformats.org/officeDocument/2006/relationships/hyperlink" Target="https://www.cdc.gov/hiv/risk/estimates/riskbehavior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echo.unm.edu/locations-2/echo-hubs-superhubs-united-states/" TargetMode="External"/><Relationship Id="rId9" Type="http://schemas.openxmlformats.org/officeDocument/2006/relationships/hyperlink" Target="http://www.scaetc.or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gray@lsuhsc.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sph.lsuhsc.edu/service/south-central-aetc/scaetc-events/" TargetMode="External"/><Relationship Id="rId4" Type="http://schemas.openxmlformats.org/officeDocument/2006/relationships/hyperlink" Target="https://hsc.unm.edu/scaetc/"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95300" y="1276350"/>
            <a:ext cx="8229599" cy="1352467"/>
          </a:xfrm>
        </p:spPr>
        <p:txBody>
          <a:bodyPr/>
          <a:lstStyle/>
          <a:p>
            <a:pPr algn="ctr"/>
            <a:r>
              <a:rPr lang="en-US" sz="3600" dirty="0">
                <a:cs typeface="Arial"/>
              </a:rPr>
              <a:t>HIV Epidemiology</a:t>
            </a:r>
            <a:br>
              <a:rPr lang="en-US" sz="3600" dirty="0">
                <a:cs typeface="Arial"/>
              </a:rPr>
            </a:br>
            <a:r>
              <a:rPr lang="en-US" sz="3600" dirty="0">
                <a:cs typeface="Arial"/>
              </a:rPr>
              <a:t>HIV Testing</a:t>
            </a:r>
            <a:endParaRPr lang="en-US" sz="3600" dirty="0"/>
          </a:p>
        </p:txBody>
      </p:sp>
      <p:sp>
        <p:nvSpPr>
          <p:cNvPr id="7" name="object 5"/>
          <p:cNvSpPr txBox="1">
            <a:spLocks noGrp="1"/>
          </p:cNvSpPr>
          <p:nvPr>
            <p:ph type="subTitle" idx="1"/>
          </p:nvPr>
        </p:nvSpPr>
        <p:spPr>
          <a:xfrm>
            <a:off x="530790" y="2625007"/>
            <a:ext cx="8000998" cy="1625060"/>
          </a:xfrm>
          <a:prstGeom prst="rect">
            <a:avLst/>
          </a:prstGeom>
        </p:spPr>
        <p:txBody>
          <a:bodyPr vert="horz" wrap="square" lIns="0" tIns="0" rIns="0" bIns="0" rtlCol="0">
            <a:spAutoFit/>
          </a:bodyPr>
          <a:lstStyle/>
          <a:p>
            <a:pPr algn="ctr"/>
            <a:r>
              <a:rPr lang="en-US" sz="2400" dirty="0">
                <a:solidFill>
                  <a:schemeClr val="tx1"/>
                </a:solidFill>
              </a:rPr>
              <a:t>Jessica Fridge, MSPH </a:t>
            </a:r>
          </a:p>
          <a:p>
            <a:pPr algn="ctr"/>
            <a:r>
              <a:rPr lang="en-US" sz="2400" dirty="0">
                <a:solidFill>
                  <a:schemeClr val="tx1"/>
                </a:solidFill>
              </a:rPr>
              <a:t>Louisiana, OPH, STD/HIV/Hepatitis Program</a:t>
            </a:r>
          </a:p>
          <a:p>
            <a:pPr algn="ctr"/>
            <a:r>
              <a:rPr lang="en-US" sz="2400" dirty="0">
                <a:solidFill>
                  <a:schemeClr val="tx1"/>
                </a:solidFill>
              </a:rPr>
              <a:t>Surveillance Manager</a:t>
            </a:r>
          </a:p>
          <a:p>
            <a:pPr marL="1270" algn="ctr">
              <a:lnSpc>
                <a:spcPct val="100000"/>
              </a:lnSpc>
            </a:pPr>
            <a:endParaRPr lang="en-US" dirty="0">
              <a:latin typeface="Calibri"/>
              <a:cs typeface="Calibri"/>
            </a:endParaRP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50A489-0AEA-4CF9-B163-C08605FF578E}"/>
              </a:ext>
            </a:extLst>
          </p:cNvPr>
          <p:cNvSpPr>
            <a:spLocks noGrp="1"/>
          </p:cNvSpPr>
          <p:nvPr>
            <p:ph type="title"/>
          </p:nvPr>
        </p:nvSpPr>
        <p:spPr/>
        <p:txBody>
          <a:bodyPr/>
          <a:lstStyle/>
          <a:p>
            <a:pPr algn="ctr"/>
            <a:r>
              <a:rPr lang="en-US" sz="3200" dirty="0"/>
              <a:t>Late-stage diagnosis is associated with more morbidity and potential increased transmission</a:t>
            </a:r>
          </a:p>
        </p:txBody>
      </p:sp>
      <p:sp>
        <p:nvSpPr>
          <p:cNvPr id="3" name="Text Placeholder 2">
            <a:extLst>
              <a:ext uri="{FF2B5EF4-FFF2-40B4-BE49-F238E27FC236}">
                <a16:creationId xmlns:a16="http://schemas.microsoft.com/office/drawing/2014/main" id="{8572340C-C8EB-48F2-BDA6-B232F67F3627}"/>
              </a:ext>
            </a:extLst>
          </p:cNvPr>
          <p:cNvSpPr>
            <a:spLocks noGrp="1"/>
          </p:cNvSpPr>
          <p:nvPr>
            <p:ph type="body" idx="1"/>
          </p:nvPr>
        </p:nvSpPr>
        <p:spPr>
          <a:xfrm>
            <a:off x="457199" y="1634728"/>
            <a:ext cx="4038599" cy="479822"/>
          </a:xfrm>
        </p:spPr>
        <p:txBody>
          <a:bodyPr/>
          <a:lstStyle/>
          <a:p>
            <a:r>
              <a:rPr lang="en-US" sz="2400" dirty="0"/>
              <a:t>Natural history of HIV: steady decline in CD4 count</a:t>
            </a:r>
          </a:p>
        </p:txBody>
      </p:sp>
      <p:pic>
        <p:nvPicPr>
          <p:cNvPr id="11" name="Content Placeholder 10" descr="Diagram&#10;&#10;Description automatically generated">
            <a:extLst>
              <a:ext uri="{FF2B5EF4-FFF2-40B4-BE49-F238E27FC236}">
                <a16:creationId xmlns:a16="http://schemas.microsoft.com/office/drawing/2014/main" id="{6A41D7B0-1F7D-4826-AD87-7F5A294F185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1681"/>
          <a:stretch/>
        </p:blipFill>
        <p:spPr>
          <a:xfrm>
            <a:off x="153450" y="2101857"/>
            <a:ext cx="4456640" cy="2415433"/>
          </a:xfrm>
        </p:spPr>
      </p:pic>
      <p:sp>
        <p:nvSpPr>
          <p:cNvPr id="4" name="Text Placeholder 3">
            <a:extLst>
              <a:ext uri="{FF2B5EF4-FFF2-40B4-BE49-F238E27FC236}">
                <a16:creationId xmlns:a16="http://schemas.microsoft.com/office/drawing/2014/main" id="{4EE00C58-4B63-4858-BC3D-E75FFF7CD200}"/>
              </a:ext>
            </a:extLst>
          </p:cNvPr>
          <p:cNvSpPr>
            <a:spLocks noGrp="1"/>
          </p:cNvSpPr>
          <p:nvPr>
            <p:ph type="body" sz="quarter" idx="3"/>
          </p:nvPr>
        </p:nvSpPr>
        <p:spPr>
          <a:xfrm>
            <a:off x="4799547" y="1409913"/>
            <a:ext cx="4038599" cy="479822"/>
          </a:xfrm>
        </p:spPr>
        <p:txBody>
          <a:bodyPr/>
          <a:lstStyle/>
          <a:p>
            <a:r>
              <a:rPr lang="en-US" sz="2400" dirty="0"/>
              <a:t>Late-stage diagnosis (2017)</a:t>
            </a:r>
          </a:p>
        </p:txBody>
      </p:sp>
      <p:sp>
        <p:nvSpPr>
          <p:cNvPr id="7" name="Slide Number Placeholder 6">
            <a:extLst>
              <a:ext uri="{FF2B5EF4-FFF2-40B4-BE49-F238E27FC236}">
                <a16:creationId xmlns:a16="http://schemas.microsoft.com/office/drawing/2014/main" id="{B1DBAF1F-CB09-4952-B358-AC86A76D6563}"/>
              </a:ext>
            </a:extLst>
          </p:cNvPr>
          <p:cNvSpPr>
            <a:spLocks noGrp="1"/>
          </p:cNvSpPr>
          <p:nvPr>
            <p:ph type="sldNum" sz="quarter" idx="12"/>
          </p:nvPr>
        </p:nvSpPr>
        <p:spPr/>
        <p:txBody>
          <a:bodyPr/>
          <a:lstStyle/>
          <a:p>
            <a:fld id="{9F49499B-0A11-F941-988B-5A98BBA90756}" type="slidenum">
              <a:rPr lang="en-US" smtClean="0">
                <a:solidFill>
                  <a:srgbClr val="FFFFFF"/>
                </a:solidFill>
              </a:rPr>
              <a:pPr/>
              <a:t>10</a:t>
            </a:fld>
            <a:endParaRPr lang="en-US" dirty="0">
              <a:solidFill>
                <a:srgbClr val="FFFFFF"/>
              </a:solidFill>
            </a:endParaRPr>
          </a:p>
        </p:txBody>
      </p:sp>
      <p:pic>
        <p:nvPicPr>
          <p:cNvPr id="9" name="Content Placeholder 5">
            <a:extLst>
              <a:ext uri="{FF2B5EF4-FFF2-40B4-BE49-F238E27FC236}">
                <a16:creationId xmlns:a16="http://schemas.microsoft.com/office/drawing/2014/main" id="{7B120E2C-870D-46A6-9BA8-187942EF46CB}"/>
              </a:ext>
            </a:extLst>
          </p:cNvPr>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6248" r="2360" b="3899"/>
          <a:stretch/>
        </p:blipFill>
        <p:spPr>
          <a:xfrm>
            <a:off x="4732207" y="2101857"/>
            <a:ext cx="4189197" cy="2415433"/>
          </a:xfrm>
          <a:prstGeom prst="rect">
            <a:avLst/>
          </a:prstGeom>
        </p:spPr>
      </p:pic>
      <p:sp>
        <p:nvSpPr>
          <p:cNvPr id="6" name="TextBox 5">
            <a:extLst>
              <a:ext uri="{FF2B5EF4-FFF2-40B4-BE49-F238E27FC236}">
                <a16:creationId xmlns:a16="http://schemas.microsoft.com/office/drawing/2014/main" id="{D5B7AD3B-635E-41E5-A003-E5176AA6F798}"/>
              </a:ext>
            </a:extLst>
          </p:cNvPr>
          <p:cNvSpPr txBox="1"/>
          <p:nvPr/>
        </p:nvSpPr>
        <p:spPr>
          <a:xfrm>
            <a:off x="1600200" y="4729412"/>
            <a:ext cx="6629400" cy="338554"/>
          </a:xfrm>
          <a:prstGeom prst="rect">
            <a:avLst/>
          </a:prstGeom>
          <a:noFill/>
        </p:spPr>
        <p:txBody>
          <a:bodyPr wrap="square" rtlCol="0">
            <a:spAutoFit/>
          </a:bodyPr>
          <a:lstStyle/>
          <a:p>
            <a:r>
              <a:rPr lang="en-US" sz="800" dirty="0">
                <a:solidFill>
                  <a:srgbClr val="FFFFFF"/>
                </a:solidFill>
                <a:latin typeface="Arial" panose="020B0604020202020204" pitchFamily="34" charset="0"/>
              </a:rPr>
              <a:t>Centers for Disease Control and Prevention. Monitoring selected national HIV prevention and care objectives by using HIV surveillance data—United States and 6 U.S. dependent areas, 2017. HIV Surveillance Supplemental Report. 2019;24(No. 3):1-74. Published June 2019</a:t>
            </a:r>
            <a:endParaRPr lang="en-US" sz="800" dirty="0"/>
          </a:p>
        </p:txBody>
      </p:sp>
    </p:spTree>
    <p:extLst>
      <p:ext uri="{BB962C8B-B14F-4D97-AF65-F5344CB8AC3E}">
        <p14:creationId xmlns:p14="http://schemas.microsoft.com/office/powerpoint/2010/main" val="75628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7A1B-4F7F-49A6-9B49-B63096CD9CED}"/>
              </a:ext>
            </a:extLst>
          </p:cNvPr>
          <p:cNvSpPr>
            <a:spLocks noGrp="1"/>
          </p:cNvSpPr>
          <p:nvPr>
            <p:ph type="title"/>
          </p:nvPr>
        </p:nvSpPr>
        <p:spPr/>
        <p:txBody>
          <a:bodyPr/>
          <a:lstStyle/>
          <a:p>
            <a:pPr algn="ctr"/>
            <a:r>
              <a:rPr lang="en-US" dirty="0"/>
              <a:t>Epidemiology in Louisiana</a:t>
            </a:r>
          </a:p>
        </p:txBody>
      </p:sp>
      <p:sp>
        <p:nvSpPr>
          <p:cNvPr id="3" name="Content Placeholder 2">
            <a:extLst>
              <a:ext uri="{FF2B5EF4-FFF2-40B4-BE49-F238E27FC236}">
                <a16:creationId xmlns:a16="http://schemas.microsoft.com/office/drawing/2014/main" id="{62209D63-49EB-4020-BF29-1EEDB89A18D1}"/>
              </a:ext>
            </a:extLst>
          </p:cNvPr>
          <p:cNvSpPr>
            <a:spLocks noGrp="1"/>
          </p:cNvSpPr>
          <p:nvPr>
            <p:ph idx="1"/>
          </p:nvPr>
        </p:nvSpPr>
        <p:spPr/>
        <p:txBody>
          <a:bodyPr>
            <a:normAutofit lnSpcReduction="10000"/>
          </a:bodyPr>
          <a:lstStyle/>
          <a:p>
            <a:r>
              <a:rPr lang="en-US" dirty="0"/>
              <a:t>As of December 2022, a total of 22,777 people were living with HIV infection (PWH) in Louisiana and were aware of their status</a:t>
            </a:r>
          </a:p>
          <a:p>
            <a:pPr lvl="1"/>
            <a:r>
              <a:rPr lang="en-US" sz="2000" dirty="0"/>
              <a:t>Of these 11,071 persons (49%) prior Stage 3 (AIDS) diagnosis </a:t>
            </a:r>
          </a:p>
          <a:p>
            <a:r>
              <a:rPr lang="en-US" dirty="0"/>
              <a:t>In 2022, 894 new HIV cases were diagnosed in Louisiana. </a:t>
            </a:r>
          </a:p>
          <a:p>
            <a:pPr lvl="1"/>
            <a:r>
              <a:rPr lang="en-US" sz="2000" dirty="0"/>
              <a:t> 24% (n=215) occurred in New Orleans </a:t>
            </a:r>
          </a:p>
          <a:p>
            <a:pPr lvl="1"/>
            <a:r>
              <a:rPr lang="en-US" sz="2000" dirty="0"/>
              <a:t> 19% (n=169) occurred in Baton Rouge </a:t>
            </a:r>
          </a:p>
          <a:p>
            <a:pPr lvl="1"/>
            <a:r>
              <a:rPr lang="en-US" sz="2000" dirty="0"/>
              <a:t> 14% (n=125) occurred in Shreveport</a:t>
            </a:r>
          </a:p>
        </p:txBody>
      </p:sp>
      <p:sp>
        <p:nvSpPr>
          <p:cNvPr id="4" name="TextBox 3">
            <a:extLst>
              <a:ext uri="{FF2B5EF4-FFF2-40B4-BE49-F238E27FC236}">
                <a16:creationId xmlns:a16="http://schemas.microsoft.com/office/drawing/2014/main" id="{6020A011-54F4-47EE-AFD6-37D4F46B61EE}"/>
              </a:ext>
            </a:extLst>
          </p:cNvPr>
          <p:cNvSpPr txBox="1"/>
          <p:nvPr/>
        </p:nvSpPr>
        <p:spPr>
          <a:xfrm>
            <a:off x="1524000" y="4710690"/>
            <a:ext cx="6858000" cy="307777"/>
          </a:xfrm>
          <a:prstGeom prst="rect">
            <a:avLst/>
          </a:prstGeom>
          <a:noFill/>
        </p:spPr>
        <p:txBody>
          <a:bodyPr wrap="square" rtlCol="0">
            <a:spAutoFit/>
          </a:bodyPr>
          <a:lstStyle/>
          <a:p>
            <a:pPr algn="ctr"/>
            <a:r>
              <a:rPr lang="en-US" sz="1400" dirty="0">
                <a:solidFill>
                  <a:schemeClr val="bg1"/>
                </a:solidFill>
              </a:rPr>
              <a:t>Louisiana Department of Health. LA HIV, AIDS, and Early Syphilis Surveillance</a:t>
            </a:r>
          </a:p>
        </p:txBody>
      </p:sp>
      <p:sp>
        <p:nvSpPr>
          <p:cNvPr id="5" name="Slide Number Placeholder 4"/>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52019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7A1B-4F7F-49A6-9B49-B63096CD9CED}"/>
              </a:ext>
            </a:extLst>
          </p:cNvPr>
          <p:cNvSpPr>
            <a:spLocks noGrp="1"/>
          </p:cNvSpPr>
          <p:nvPr>
            <p:ph type="title"/>
          </p:nvPr>
        </p:nvSpPr>
        <p:spPr>
          <a:xfrm>
            <a:off x="490539" y="114300"/>
            <a:ext cx="8315569" cy="857250"/>
          </a:xfrm>
        </p:spPr>
        <p:txBody>
          <a:bodyPr/>
          <a:lstStyle/>
          <a:p>
            <a:pPr algn="ctr"/>
            <a:r>
              <a:rPr lang="en-US" dirty="0"/>
              <a:t>Epidemiology in Louisiana </a:t>
            </a:r>
          </a:p>
        </p:txBody>
      </p:sp>
      <p:sp>
        <p:nvSpPr>
          <p:cNvPr id="3" name="Content Placeholder 2">
            <a:extLst>
              <a:ext uri="{FF2B5EF4-FFF2-40B4-BE49-F238E27FC236}">
                <a16:creationId xmlns:a16="http://schemas.microsoft.com/office/drawing/2014/main" id="{62209D63-49EB-4020-BF29-1EEDB89A18D1}"/>
              </a:ext>
            </a:extLst>
          </p:cNvPr>
          <p:cNvSpPr>
            <a:spLocks noGrp="1"/>
          </p:cNvSpPr>
          <p:nvPr>
            <p:ph idx="1"/>
          </p:nvPr>
        </p:nvSpPr>
        <p:spPr>
          <a:xfrm>
            <a:off x="152400" y="1202871"/>
            <a:ext cx="8775627" cy="3502479"/>
          </a:xfrm>
        </p:spPr>
        <p:txBody>
          <a:bodyPr>
            <a:normAutofit fontScale="25000" lnSpcReduction="20000"/>
          </a:bodyPr>
          <a:lstStyle/>
          <a:p>
            <a:r>
              <a:rPr lang="en-US" sz="9600" dirty="0"/>
              <a:t>Majority of new HIV diagnoses were male</a:t>
            </a:r>
          </a:p>
          <a:p>
            <a:pPr lvl="1"/>
            <a:r>
              <a:rPr lang="en-US" sz="8000" dirty="0"/>
              <a:t>76% male, 24% female</a:t>
            </a:r>
          </a:p>
          <a:p>
            <a:r>
              <a:rPr lang="en-US" sz="9600" dirty="0"/>
              <a:t>Majority of new HIV diagnoses were among Black people</a:t>
            </a:r>
          </a:p>
          <a:p>
            <a:pPr lvl="1"/>
            <a:r>
              <a:rPr lang="en-US" sz="8000" dirty="0"/>
              <a:t>63% Black, 24% White, 10% Hispanic/</a:t>
            </a:r>
            <a:r>
              <a:rPr lang="en-US" sz="8000" dirty="0" err="1"/>
              <a:t>Latinx</a:t>
            </a:r>
            <a:r>
              <a:rPr lang="en-US" sz="8000" dirty="0"/>
              <a:t>	</a:t>
            </a:r>
          </a:p>
          <a:p>
            <a:pPr lvl="1"/>
            <a:r>
              <a:rPr lang="en-US" sz="8000" dirty="0"/>
              <a:t>Black people make up 32% of Louisiana’s population </a:t>
            </a:r>
          </a:p>
          <a:p>
            <a:r>
              <a:rPr lang="en-US" sz="9600" dirty="0"/>
              <a:t>People diagnosed across all age groups</a:t>
            </a:r>
          </a:p>
          <a:p>
            <a:pPr lvl="1"/>
            <a:r>
              <a:rPr lang="en-US" sz="8000" dirty="0"/>
              <a:t>57% 15-34 years old </a:t>
            </a:r>
          </a:p>
          <a:p>
            <a:pPr lvl="1"/>
            <a:r>
              <a:rPr lang="en-US" sz="8000" dirty="0"/>
              <a:t>16% 50 and older</a:t>
            </a:r>
          </a:p>
          <a:p>
            <a:r>
              <a:rPr lang="en-US" sz="9600" dirty="0"/>
              <a:t>21 of Louisiana’s 64 parishes had more than 400 PWH per 100,000 residents (prevalence rate)</a:t>
            </a:r>
          </a:p>
          <a:p>
            <a:pPr marL="411480" lvl="1" indent="0">
              <a:buNone/>
            </a:pPr>
            <a:endParaRPr lang="en-US" sz="1800" dirty="0"/>
          </a:p>
        </p:txBody>
      </p:sp>
      <p:sp>
        <p:nvSpPr>
          <p:cNvPr id="4" name="TextBox 3">
            <a:extLst>
              <a:ext uri="{FF2B5EF4-FFF2-40B4-BE49-F238E27FC236}">
                <a16:creationId xmlns:a16="http://schemas.microsoft.com/office/drawing/2014/main" id="{6020A011-54F4-47EE-AFD6-37D4F46B61EE}"/>
              </a:ext>
            </a:extLst>
          </p:cNvPr>
          <p:cNvSpPr txBox="1"/>
          <p:nvPr/>
        </p:nvSpPr>
        <p:spPr>
          <a:xfrm>
            <a:off x="1752600" y="4710690"/>
            <a:ext cx="6400800" cy="461665"/>
          </a:xfrm>
          <a:prstGeom prst="rect">
            <a:avLst/>
          </a:prstGeom>
          <a:noFill/>
        </p:spPr>
        <p:txBody>
          <a:bodyPr wrap="square" rtlCol="0">
            <a:spAutoFit/>
          </a:bodyPr>
          <a:lstStyle/>
          <a:p>
            <a:r>
              <a:rPr lang="en-US" sz="1200" dirty="0">
                <a:solidFill>
                  <a:schemeClr val="bg1"/>
                </a:solidFill>
              </a:rPr>
              <a:t>Louisiana Department of Health. LA HIV, AIDS, and Early Syphilis Surveillance Quarterly Report 2018. June 30, 2018</a:t>
            </a:r>
          </a:p>
        </p:txBody>
      </p:sp>
      <p:sp>
        <p:nvSpPr>
          <p:cNvPr id="5" name="Slide Number Placeholder 4"/>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1074078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7A1B-4F7F-49A6-9B49-B63096CD9CED}"/>
              </a:ext>
            </a:extLst>
          </p:cNvPr>
          <p:cNvSpPr>
            <a:spLocks noGrp="1"/>
          </p:cNvSpPr>
          <p:nvPr>
            <p:ph type="title"/>
          </p:nvPr>
        </p:nvSpPr>
        <p:spPr>
          <a:xfrm>
            <a:off x="490539" y="114300"/>
            <a:ext cx="8315569" cy="857250"/>
          </a:xfrm>
        </p:spPr>
        <p:txBody>
          <a:bodyPr/>
          <a:lstStyle/>
          <a:p>
            <a:pPr algn="ctr"/>
            <a:r>
              <a:rPr lang="en-US" sz="3600" dirty="0">
                <a:solidFill>
                  <a:schemeClr val="accent6"/>
                </a:solidFill>
              </a:rPr>
              <a:t>Lifetime Risk of HIV Diagnosis, by State</a:t>
            </a:r>
          </a:p>
        </p:txBody>
      </p:sp>
      <p:sp>
        <p:nvSpPr>
          <p:cNvPr id="4" name="TextBox 3">
            <a:extLst>
              <a:ext uri="{FF2B5EF4-FFF2-40B4-BE49-F238E27FC236}">
                <a16:creationId xmlns:a16="http://schemas.microsoft.com/office/drawing/2014/main" id="{6020A011-54F4-47EE-AFD6-37D4F46B61EE}"/>
              </a:ext>
            </a:extLst>
          </p:cNvPr>
          <p:cNvSpPr txBox="1"/>
          <p:nvPr/>
        </p:nvSpPr>
        <p:spPr>
          <a:xfrm>
            <a:off x="1752600" y="4710690"/>
            <a:ext cx="6400800" cy="461665"/>
          </a:xfrm>
          <a:prstGeom prst="rect">
            <a:avLst/>
          </a:prstGeom>
          <a:noFill/>
        </p:spPr>
        <p:txBody>
          <a:bodyPr wrap="square" rtlCol="0">
            <a:spAutoFit/>
          </a:bodyPr>
          <a:lstStyle/>
          <a:p>
            <a:r>
              <a:rPr lang="en-US" sz="1200" dirty="0">
                <a:solidFill>
                  <a:schemeClr val="bg1"/>
                </a:solidFill>
                <a:latin typeface="arial" panose="020B0604020202020204" pitchFamily="34" charset="0"/>
              </a:rPr>
              <a:t>Hess KL, Hu X, Lansky A, Mermin J, Hall HI. Lifetime Risk of a Diagnosis of HIV Infection in the United States. </a:t>
            </a:r>
            <a:r>
              <a:rPr lang="en-US" sz="1200" i="1" dirty="0">
                <a:solidFill>
                  <a:schemeClr val="bg1"/>
                </a:solidFill>
                <a:latin typeface="arial" panose="020B0604020202020204" pitchFamily="34" charset="0"/>
              </a:rPr>
              <a:t>Annals of epidemiology</a:t>
            </a:r>
            <a:r>
              <a:rPr lang="en-US" sz="1200" dirty="0">
                <a:solidFill>
                  <a:schemeClr val="bg1"/>
                </a:solidFill>
                <a:latin typeface="arial" panose="020B0604020202020204" pitchFamily="34" charset="0"/>
              </a:rPr>
              <a:t>. 2017;27(4):238-243</a:t>
            </a:r>
            <a:endParaRPr lang="en-US" sz="1200" dirty="0">
              <a:solidFill>
                <a:schemeClr val="bg1"/>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13</a:t>
            </a:fld>
            <a:endParaRPr lang="en-US"/>
          </a:p>
        </p:txBody>
      </p:sp>
      <p:pic>
        <p:nvPicPr>
          <p:cNvPr id="6" name="Picture 5">
            <a:extLst>
              <a:ext uri="{FF2B5EF4-FFF2-40B4-BE49-F238E27FC236}">
                <a16:creationId xmlns:a16="http://schemas.microsoft.com/office/drawing/2014/main" id="{61978BD1-85A8-0E49-10A0-3708E223F621}"/>
              </a:ext>
            </a:extLst>
          </p:cNvPr>
          <p:cNvPicPr>
            <a:picLocks noChangeAspect="1"/>
          </p:cNvPicPr>
          <p:nvPr/>
        </p:nvPicPr>
        <p:blipFill rotWithShape="1">
          <a:blip r:embed="rId3"/>
          <a:srcRect l="1738" t="4390" r="5220" b="8436"/>
          <a:stretch/>
        </p:blipFill>
        <p:spPr>
          <a:xfrm>
            <a:off x="1992213" y="1127965"/>
            <a:ext cx="5159573" cy="2989660"/>
          </a:xfrm>
          <a:prstGeom prst="rect">
            <a:avLst/>
          </a:prstGeom>
        </p:spPr>
      </p:pic>
      <p:pic>
        <p:nvPicPr>
          <p:cNvPr id="7" name="Picture 6">
            <a:extLst>
              <a:ext uri="{FF2B5EF4-FFF2-40B4-BE49-F238E27FC236}">
                <a16:creationId xmlns:a16="http://schemas.microsoft.com/office/drawing/2014/main" id="{8F614458-058E-B06C-7BD0-1F4B7D0B2F8D}"/>
              </a:ext>
            </a:extLst>
          </p:cNvPr>
          <p:cNvPicPr>
            <a:picLocks noChangeAspect="1"/>
          </p:cNvPicPr>
          <p:nvPr/>
        </p:nvPicPr>
        <p:blipFill>
          <a:blip r:embed="rId4"/>
          <a:stretch>
            <a:fillRect/>
          </a:stretch>
        </p:blipFill>
        <p:spPr>
          <a:xfrm>
            <a:off x="1258669" y="3033824"/>
            <a:ext cx="1050083" cy="1083801"/>
          </a:xfrm>
          <a:prstGeom prst="rect">
            <a:avLst/>
          </a:prstGeom>
        </p:spPr>
      </p:pic>
      <p:sp>
        <p:nvSpPr>
          <p:cNvPr id="8" name="Line Callout 1 7">
            <a:extLst>
              <a:ext uri="{FF2B5EF4-FFF2-40B4-BE49-F238E27FC236}">
                <a16:creationId xmlns:a16="http://schemas.microsoft.com/office/drawing/2014/main" id="{92A5B2BF-246C-8A93-D9ED-4478FB2A9CFB}"/>
              </a:ext>
            </a:extLst>
          </p:cNvPr>
          <p:cNvSpPr/>
          <p:nvPr/>
        </p:nvSpPr>
        <p:spPr>
          <a:xfrm>
            <a:off x="4800601" y="3657601"/>
            <a:ext cx="785813" cy="265052"/>
          </a:xfrm>
          <a:prstGeom prst="borderCallout1">
            <a:avLst>
              <a:gd name="adj1" fmla="val -9999"/>
              <a:gd name="adj2" fmla="val -21"/>
              <a:gd name="adj3" fmla="val -137031"/>
              <a:gd name="adj4" fmla="val 926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1:56</a:t>
            </a:r>
          </a:p>
        </p:txBody>
      </p:sp>
    </p:spTree>
    <p:extLst>
      <p:ext uri="{BB962C8B-B14F-4D97-AF65-F5344CB8AC3E}">
        <p14:creationId xmlns:p14="http://schemas.microsoft.com/office/powerpoint/2010/main" val="79865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3"/>
          <a:stretch/>
        </p:blipFill>
        <p:spPr>
          <a:xfrm>
            <a:off x="228600" y="1254176"/>
            <a:ext cx="5138687" cy="2219366"/>
          </a:xfrm>
          <a:prstGeom prst="rect">
            <a:avLst/>
          </a:prstGeom>
        </p:spPr>
      </p:pic>
      <p:sp>
        <p:nvSpPr>
          <p:cNvPr id="6" name="Text Placeholder 5">
            <a:extLst>
              <a:ext uri="{FF2B5EF4-FFF2-40B4-BE49-F238E27FC236}">
                <a16:creationId xmlns:a16="http://schemas.microsoft.com/office/drawing/2014/main" id="{954BF7F9-187C-4A55-96D0-003321FDD47E}"/>
              </a:ext>
            </a:extLst>
          </p:cNvPr>
          <p:cNvSpPr>
            <a:spLocks noGrp="1"/>
          </p:cNvSpPr>
          <p:nvPr>
            <p:ph type="body" idx="1"/>
          </p:nvPr>
        </p:nvSpPr>
        <p:spPr>
          <a:xfrm>
            <a:off x="304800" y="209550"/>
            <a:ext cx="3962400" cy="984735"/>
          </a:xfrm>
        </p:spPr>
        <p:txBody>
          <a:bodyPr/>
          <a:lstStyle/>
          <a:p>
            <a:r>
              <a:rPr lang="en-US" sz="3200" dirty="0">
                <a:solidFill>
                  <a:srgbClr val="C00000"/>
                </a:solidFill>
              </a:rPr>
              <a:t>Lifetime Risk of HIV Diagnosis, 2016</a:t>
            </a:r>
          </a:p>
        </p:txBody>
      </p:sp>
      <p:sp>
        <p:nvSpPr>
          <p:cNvPr id="12" name="Text Placeholder 11">
            <a:extLst>
              <a:ext uri="{FF2B5EF4-FFF2-40B4-BE49-F238E27FC236}">
                <a16:creationId xmlns:a16="http://schemas.microsoft.com/office/drawing/2014/main" id="{59CDD29A-E6DB-487A-A480-FA77FC792695}"/>
              </a:ext>
            </a:extLst>
          </p:cNvPr>
          <p:cNvSpPr>
            <a:spLocks noGrp="1"/>
          </p:cNvSpPr>
          <p:nvPr>
            <p:ph type="body" sz="quarter" idx="3"/>
          </p:nvPr>
        </p:nvSpPr>
        <p:spPr>
          <a:xfrm>
            <a:off x="5867400" y="895350"/>
            <a:ext cx="3276600" cy="1962140"/>
          </a:xfrm>
        </p:spPr>
        <p:txBody>
          <a:bodyPr/>
          <a:lstStyle/>
          <a:p>
            <a:r>
              <a:rPr lang="en-US" dirty="0">
                <a:solidFill>
                  <a:srgbClr val="C00000"/>
                </a:solidFill>
              </a:rPr>
              <a:t>Lifetime Risk of Diagnosis Among MSM by Race/ Ethnicity, 2016</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14</a:t>
            </a:fld>
            <a:endParaRPr lang="en-US"/>
          </a:p>
        </p:txBody>
      </p:sp>
      <p:pic>
        <p:nvPicPr>
          <p:cNvPr id="3" name="Picture 2"/>
          <p:cNvPicPr>
            <a:picLocks noChangeAspect="1"/>
          </p:cNvPicPr>
          <p:nvPr/>
        </p:nvPicPr>
        <p:blipFill>
          <a:blip r:embed="rId4"/>
          <a:stretch>
            <a:fillRect/>
          </a:stretch>
        </p:blipFill>
        <p:spPr>
          <a:xfrm>
            <a:off x="304800" y="3723116"/>
            <a:ext cx="793373" cy="740246"/>
          </a:xfrm>
          <a:prstGeom prst="rect">
            <a:avLst/>
          </a:prstGeom>
        </p:spPr>
      </p:pic>
      <p:sp>
        <p:nvSpPr>
          <p:cNvPr id="10" name="TextBox 9"/>
          <p:cNvSpPr txBox="1"/>
          <p:nvPr/>
        </p:nvSpPr>
        <p:spPr>
          <a:xfrm>
            <a:off x="1629402" y="4818843"/>
            <a:ext cx="6118179" cy="276999"/>
          </a:xfrm>
          <a:prstGeom prst="rect">
            <a:avLst/>
          </a:prstGeom>
          <a:noFill/>
        </p:spPr>
        <p:txBody>
          <a:bodyPr wrap="square" rtlCol="0">
            <a:spAutoFit/>
          </a:bodyPr>
          <a:lstStyle/>
          <a:p>
            <a:pPr algn="ctr"/>
            <a:r>
              <a:rPr lang="en-US" sz="1200" dirty="0">
                <a:solidFill>
                  <a:schemeClr val="bg1"/>
                </a:solidFill>
              </a:rPr>
              <a:t>https://www.cdc.gov/nchhstp/newsroom/2016/croi-2016.html</a:t>
            </a:r>
          </a:p>
        </p:txBody>
      </p:sp>
      <p:pic>
        <p:nvPicPr>
          <p:cNvPr id="14" name="Content Placeholder 13">
            <a:extLst>
              <a:ext uri="{FF2B5EF4-FFF2-40B4-BE49-F238E27FC236}">
                <a16:creationId xmlns:a16="http://schemas.microsoft.com/office/drawing/2014/main" id="{9FAB3DD0-768A-43DB-956B-E5043B98A6CA}"/>
              </a:ext>
            </a:extLst>
          </p:cNvPr>
          <p:cNvPicPr>
            <a:picLocks noGrp="1" noChangeAspect="1"/>
          </p:cNvPicPr>
          <p:nvPr>
            <p:ph sz="quarter" idx="4"/>
          </p:nvPr>
        </p:nvPicPr>
        <p:blipFill>
          <a:blip r:embed="rId5"/>
          <a:stretch>
            <a:fillRect/>
          </a:stretch>
        </p:blipFill>
        <p:spPr>
          <a:xfrm>
            <a:off x="2864914" y="2835713"/>
            <a:ext cx="6118180" cy="1793437"/>
          </a:xfrm>
          <a:prstGeom prst="rect">
            <a:avLst/>
          </a:prstGeom>
        </p:spPr>
      </p:pic>
    </p:spTree>
    <p:extLst>
      <p:ext uri="{BB962C8B-B14F-4D97-AF65-F5344CB8AC3E}">
        <p14:creationId xmlns:p14="http://schemas.microsoft.com/office/powerpoint/2010/main" val="332623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
            <a:ext cx="8103577" cy="857250"/>
          </a:xfrm>
        </p:spPr>
        <p:txBody>
          <a:bodyPr>
            <a:normAutofit/>
          </a:bodyPr>
          <a:lstStyle/>
          <a:p>
            <a:r>
              <a:rPr lang="en-US" dirty="0"/>
              <a:t>Who should be screened for HIV?</a:t>
            </a:r>
          </a:p>
        </p:txBody>
      </p:sp>
      <p:sp>
        <p:nvSpPr>
          <p:cNvPr id="3" name="Content Placeholder 2"/>
          <p:cNvSpPr>
            <a:spLocks noGrp="1"/>
          </p:cNvSpPr>
          <p:nvPr>
            <p:ph idx="1"/>
          </p:nvPr>
        </p:nvSpPr>
        <p:spPr>
          <a:xfrm>
            <a:off x="685800" y="1352550"/>
            <a:ext cx="7848600" cy="3200400"/>
          </a:xfrm>
        </p:spPr>
        <p:txBody>
          <a:bodyPr>
            <a:normAutofit fontScale="32500" lnSpcReduction="20000"/>
          </a:bodyPr>
          <a:lstStyle/>
          <a:p>
            <a:pPr marL="85725" indent="0">
              <a:buNone/>
            </a:pPr>
            <a:r>
              <a:rPr lang="en-US" sz="8000" b="1" dirty="0"/>
              <a:t>Per the CDC (2006)</a:t>
            </a:r>
          </a:p>
          <a:p>
            <a:pPr lvl="1"/>
            <a:r>
              <a:rPr lang="en-US" sz="8000" dirty="0"/>
              <a:t>All patients aged 13-64 years</a:t>
            </a:r>
          </a:p>
          <a:p>
            <a:pPr lvl="1"/>
            <a:r>
              <a:rPr lang="en-US" sz="8000" dirty="0"/>
              <a:t>All patients initiating treatment for tuberculosis </a:t>
            </a:r>
          </a:p>
          <a:p>
            <a:pPr lvl="1"/>
            <a:r>
              <a:rPr lang="en-US" sz="8000" dirty="0"/>
              <a:t>All patients seeking treatment for sexually transmitted infections (STIs)</a:t>
            </a:r>
          </a:p>
          <a:p>
            <a:pPr lvl="1"/>
            <a:r>
              <a:rPr lang="en-US" sz="8000" dirty="0"/>
              <a:t>Pregnant women </a:t>
            </a:r>
          </a:p>
          <a:p>
            <a:pPr lvl="2"/>
            <a:r>
              <a:rPr lang="en-US" sz="8000" b="1" dirty="0"/>
              <a:t>First prenatal care visit, repeat in 3</a:t>
            </a:r>
            <a:r>
              <a:rPr lang="en-US" sz="8000" b="1" baseline="30000" dirty="0"/>
              <a:t>rd</a:t>
            </a:r>
            <a:r>
              <a:rPr lang="en-US" sz="8000" b="1" dirty="0"/>
              <a:t> trimester </a:t>
            </a:r>
            <a:endParaRPr lang="en-US" sz="8000" dirty="0"/>
          </a:p>
          <a:p>
            <a:pPr lvl="1"/>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107253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550"/>
            <a:ext cx="8103577" cy="1066799"/>
          </a:xfrm>
        </p:spPr>
        <p:txBody>
          <a:bodyPr>
            <a:normAutofit/>
          </a:bodyPr>
          <a:lstStyle/>
          <a:p>
            <a:r>
              <a:rPr lang="en-US" dirty="0"/>
              <a:t>Who should be screened for HIV?</a:t>
            </a:r>
          </a:p>
        </p:txBody>
      </p:sp>
      <p:sp>
        <p:nvSpPr>
          <p:cNvPr id="3" name="Content Placeholder 2"/>
          <p:cNvSpPr>
            <a:spLocks noGrp="1"/>
          </p:cNvSpPr>
          <p:nvPr>
            <p:ph idx="1"/>
          </p:nvPr>
        </p:nvSpPr>
        <p:spPr>
          <a:xfrm>
            <a:off x="304800" y="1123950"/>
            <a:ext cx="8381999" cy="3677852"/>
          </a:xfrm>
        </p:spPr>
        <p:txBody>
          <a:bodyPr>
            <a:normAutofit fontScale="32500" lnSpcReduction="20000"/>
          </a:bodyPr>
          <a:lstStyle/>
          <a:p>
            <a:pPr marL="777240" lvl="2" indent="0">
              <a:buNone/>
            </a:pPr>
            <a:endParaRPr lang="en-US" sz="8000" b="1" dirty="0"/>
          </a:p>
          <a:p>
            <a:pPr marL="308610" lvl="1" indent="0">
              <a:buNone/>
            </a:pPr>
            <a:r>
              <a:rPr lang="en-US" sz="8000" b="1" dirty="0"/>
              <a:t>Repeat Yearly Screening for “high risk”</a:t>
            </a:r>
            <a:endParaRPr lang="en-US" sz="8000" dirty="0"/>
          </a:p>
          <a:p>
            <a:pPr lvl="2"/>
            <a:r>
              <a:rPr lang="en-US" sz="8000" dirty="0"/>
              <a:t>injection-drug users and their sex partners</a:t>
            </a:r>
          </a:p>
          <a:p>
            <a:pPr lvl="2"/>
            <a:r>
              <a:rPr lang="en-US" sz="8000" dirty="0"/>
              <a:t>persons who exchange sex for money or drugs</a:t>
            </a:r>
          </a:p>
          <a:p>
            <a:pPr lvl="2"/>
            <a:r>
              <a:rPr lang="en-US" sz="8000" dirty="0"/>
              <a:t>sex partners of PWH</a:t>
            </a:r>
          </a:p>
          <a:p>
            <a:pPr lvl="2"/>
            <a:r>
              <a:rPr lang="en-US" sz="8000" dirty="0"/>
              <a:t>Gay or bisexual men or heterosexual persons who themselves or whose sex partners have had more than one sex partner since their most recent HIV test</a:t>
            </a:r>
          </a:p>
          <a:p>
            <a:pPr marL="777240" lvl="2" indent="0">
              <a:buNone/>
            </a:pPr>
            <a:endParaRPr lang="en-US" sz="8000" dirty="0"/>
          </a:p>
          <a:p>
            <a:pPr lvl="1"/>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419946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CD0C-22EB-4A67-A62F-49963E6996A7}"/>
              </a:ext>
            </a:extLst>
          </p:cNvPr>
          <p:cNvSpPr>
            <a:spLocks noGrp="1"/>
          </p:cNvSpPr>
          <p:nvPr>
            <p:ph type="title"/>
          </p:nvPr>
        </p:nvSpPr>
        <p:spPr/>
        <p:txBody>
          <a:bodyPr/>
          <a:lstStyle/>
          <a:p>
            <a:pPr algn="ctr"/>
            <a:r>
              <a:rPr lang="en-US" sz="3200" dirty="0"/>
              <a:t>Primary Care Providers Role in </a:t>
            </a:r>
            <a:br>
              <a:rPr lang="en-US" sz="3200" dirty="0"/>
            </a:br>
            <a:r>
              <a:rPr lang="en-US" sz="3200" dirty="0"/>
              <a:t>CDC recommendations for testing</a:t>
            </a:r>
          </a:p>
        </p:txBody>
      </p:sp>
      <p:sp>
        <p:nvSpPr>
          <p:cNvPr id="3" name="Content Placeholder 2">
            <a:extLst>
              <a:ext uri="{FF2B5EF4-FFF2-40B4-BE49-F238E27FC236}">
                <a16:creationId xmlns:a16="http://schemas.microsoft.com/office/drawing/2014/main" id="{8BE4546A-76F1-4C60-934F-2971265D20F5}"/>
              </a:ext>
            </a:extLst>
          </p:cNvPr>
          <p:cNvSpPr>
            <a:spLocks noGrp="1"/>
          </p:cNvSpPr>
          <p:nvPr>
            <p:ph idx="1"/>
          </p:nvPr>
        </p:nvSpPr>
        <p:spPr>
          <a:xfrm>
            <a:off x="304800" y="1353676"/>
            <a:ext cx="8226989" cy="3275474"/>
          </a:xfrm>
        </p:spPr>
        <p:txBody>
          <a:bodyPr>
            <a:normAutofit fontScale="92500"/>
          </a:bodyPr>
          <a:lstStyle/>
          <a:p>
            <a:r>
              <a:rPr lang="en-US" dirty="0"/>
              <a:t>Can make a substantial contribution to the implementation of expanded CDC HIV screening recommendations by:</a:t>
            </a:r>
          </a:p>
          <a:p>
            <a:pPr lvl="1"/>
            <a:r>
              <a:rPr lang="en-US" dirty="0"/>
              <a:t>advising 1-time screening for all of their adult patients who are sexually active and repeat screening for high-risk patients</a:t>
            </a:r>
          </a:p>
          <a:p>
            <a:r>
              <a:rPr lang="en-US" dirty="0"/>
              <a:t>Need to be knowledgeable about screening recommendations and available diagnostic tests including:</a:t>
            </a:r>
          </a:p>
          <a:p>
            <a:pPr lvl="1"/>
            <a:r>
              <a:rPr lang="en-US" dirty="0"/>
              <a:t>rapid tests and 4</a:t>
            </a:r>
            <a:r>
              <a:rPr lang="en-US" baseline="30000" dirty="0"/>
              <a:t>th</a:t>
            </a:r>
            <a:r>
              <a:rPr lang="en-US" dirty="0"/>
              <a:t> generation tests that can identify acute HIV infection.  </a:t>
            </a:r>
          </a:p>
          <a:p>
            <a:r>
              <a:rPr lang="en-US" dirty="0"/>
              <a:t>Important role in linkage and retention in HIV Care</a:t>
            </a:r>
          </a:p>
        </p:txBody>
      </p:sp>
      <p:sp>
        <p:nvSpPr>
          <p:cNvPr id="4" name="Slide Number Placeholder 3">
            <a:extLst>
              <a:ext uri="{FF2B5EF4-FFF2-40B4-BE49-F238E27FC236}">
                <a16:creationId xmlns:a16="http://schemas.microsoft.com/office/drawing/2014/main" id="{33937EE9-0D7A-41D2-97AB-E8195FD773E6}"/>
              </a:ext>
            </a:extLst>
          </p:cNvPr>
          <p:cNvSpPr>
            <a:spLocks noGrp="1"/>
          </p:cNvSpPr>
          <p:nvPr>
            <p:ph type="sldNum" sz="quarter" idx="12"/>
          </p:nvPr>
        </p:nvSpPr>
        <p:spPr/>
        <p:txBody>
          <a:bodyPr/>
          <a:lstStyle/>
          <a:p>
            <a:fld id="{6E2D2B3B-882E-40F3-A32F-6DD516915044}" type="slidenum">
              <a:rPr lang="en-US" smtClean="0"/>
              <a:pPr/>
              <a:t>17</a:t>
            </a:fld>
            <a:endParaRPr lang="en-US"/>
          </a:p>
        </p:txBody>
      </p:sp>
      <p:sp>
        <p:nvSpPr>
          <p:cNvPr id="6" name="TextBox 5"/>
          <p:cNvSpPr txBox="1"/>
          <p:nvPr/>
        </p:nvSpPr>
        <p:spPr>
          <a:xfrm>
            <a:off x="2438400" y="4782784"/>
            <a:ext cx="4191000" cy="276999"/>
          </a:xfrm>
          <a:prstGeom prst="rect">
            <a:avLst/>
          </a:prstGeom>
          <a:noFill/>
        </p:spPr>
        <p:txBody>
          <a:bodyPr wrap="square" rtlCol="0">
            <a:spAutoFit/>
          </a:bodyPr>
          <a:lstStyle/>
          <a:p>
            <a:pPr algn="ctr"/>
            <a:r>
              <a:rPr lang="en-US" sz="1200" dirty="0">
                <a:solidFill>
                  <a:schemeClr val="bg1"/>
                </a:solidFill>
              </a:rPr>
              <a:t>P. Leone, 2018  HIV Testing and Diagnosis</a:t>
            </a:r>
          </a:p>
        </p:txBody>
      </p:sp>
    </p:spTree>
    <p:extLst>
      <p:ext uri="{BB962C8B-B14F-4D97-AF65-F5344CB8AC3E}">
        <p14:creationId xmlns:p14="http://schemas.microsoft.com/office/powerpoint/2010/main" val="821353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4" name="Google Shape;274;p37"/>
          <p:cNvPicPr preferRelativeResize="0"/>
          <p:nvPr/>
        </p:nvPicPr>
        <p:blipFill>
          <a:blip r:embed="rId3">
            <a:alphaModFix/>
          </a:blip>
          <a:stretch>
            <a:fillRect/>
          </a:stretch>
        </p:blipFill>
        <p:spPr>
          <a:xfrm>
            <a:off x="76200" y="116908"/>
            <a:ext cx="9067800" cy="4551750"/>
          </a:xfrm>
          <a:prstGeom prst="rect">
            <a:avLst/>
          </a:prstGeom>
          <a:noFill/>
          <a:ln>
            <a:noFill/>
          </a:ln>
        </p:spPr>
      </p:pic>
      <p:sp>
        <p:nvSpPr>
          <p:cNvPr id="273" name="Google Shape;273;p37"/>
          <p:cNvSpPr txBox="1"/>
          <p:nvPr/>
        </p:nvSpPr>
        <p:spPr>
          <a:xfrm>
            <a:off x="1766225" y="4634150"/>
            <a:ext cx="6673200" cy="21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u="sng" dirty="0">
                <a:solidFill>
                  <a:schemeClr val="bg1"/>
                </a:solidFill>
                <a:hlinkClick r:id="rId4">
                  <a:extLst>
                    <a:ext uri="{A12FA001-AC4F-418D-AE19-62706E023703}">
                      <ahyp:hlinkClr xmlns:ahyp="http://schemas.microsoft.com/office/drawing/2018/hyperlinkcolor" val="tx"/>
                    </a:ext>
                  </a:extLst>
                </a:hlinkClick>
              </a:rPr>
              <a:t>https://www.researchgate.net/figure/A-generalized-graph-of-the-relationship-between-HIV-copies-viral-load-and-CD4-counts_fig1_242611621</a:t>
            </a:r>
            <a:endParaRPr sz="1200" u="sng" dirty="0">
              <a:solidFill>
                <a:schemeClr val="bg1"/>
              </a:solidFill>
            </a:endParaRPr>
          </a:p>
          <a:p>
            <a:pPr marL="0" lvl="0" indent="0" algn="ctr" rtl="0">
              <a:lnSpc>
                <a:spcPct val="115000"/>
              </a:lnSpc>
              <a:spcBef>
                <a:spcPts val="0"/>
              </a:spcBef>
              <a:spcAft>
                <a:spcPts val="0"/>
              </a:spcAft>
              <a:buNone/>
            </a:pPr>
            <a:endParaRPr u="sng" dirty="0">
              <a:solidFill>
                <a:schemeClr val="hlink"/>
              </a:solidFill>
            </a:endParaRPr>
          </a:p>
          <a:p>
            <a:pPr marL="0" lvl="0" indent="0" algn="ctr" rtl="0">
              <a:lnSpc>
                <a:spcPct val="115000"/>
              </a:lnSpc>
              <a:spcBef>
                <a:spcPts val="0"/>
              </a:spcBef>
              <a:spcAft>
                <a:spcPts val="0"/>
              </a:spcAft>
              <a:buNone/>
            </a:pPr>
            <a:endParaRPr u="sng" dirty="0">
              <a:solidFill>
                <a:schemeClr val="hlink"/>
              </a:solidFill>
            </a:endParaRPr>
          </a:p>
          <a:p>
            <a:pPr marL="0" lvl="0" indent="0" algn="l" rtl="0">
              <a:spcBef>
                <a:spcPts val="0"/>
              </a:spcBef>
              <a:spcAft>
                <a:spcPts val="0"/>
              </a:spcAft>
              <a:buNone/>
            </a:pPr>
            <a:endParaRPr dirty="0"/>
          </a:p>
        </p:txBody>
      </p:sp>
      <p:sp>
        <p:nvSpPr>
          <p:cNvPr id="7" name="Slide Number Placeholder 1">
            <a:extLst>
              <a:ext uri="{FF2B5EF4-FFF2-40B4-BE49-F238E27FC236}">
                <a16:creationId xmlns:a16="http://schemas.microsoft.com/office/drawing/2014/main" id="{59B7AF1B-5AF5-491C-8F6C-A407E0AF22BD}"/>
              </a:ext>
            </a:extLst>
          </p:cNvPr>
          <p:cNvSpPr>
            <a:spLocks noGrp="1"/>
          </p:cNvSpPr>
          <p:nvPr>
            <p:ph type="sldNum" idx="12"/>
          </p:nvPr>
        </p:nvSpPr>
        <p:spPr>
          <a:xfrm>
            <a:off x="8531788" y="4729412"/>
            <a:ext cx="548700" cy="297300"/>
          </a:xfrm>
        </p:spPr>
        <p:txBody>
          <a:bodyPr/>
          <a:lstStyle/>
          <a:p>
            <a:fld id="{6E2D2B3B-882E-40F3-A32F-6DD516915044}" type="slidenum">
              <a:rPr lang="en-US" smtClean="0"/>
              <a:pPr/>
              <a:t>18</a:t>
            </a:fld>
            <a:endParaRPr lang="en-US" dirty="0"/>
          </a:p>
        </p:txBody>
      </p:sp>
      <p:sp>
        <p:nvSpPr>
          <p:cNvPr id="4" name="Oval 3">
            <a:extLst>
              <a:ext uri="{FF2B5EF4-FFF2-40B4-BE49-F238E27FC236}">
                <a16:creationId xmlns:a16="http://schemas.microsoft.com/office/drawing/2014/main" id="{DCDBB920-47F7-47FB-86D3-8024E8FDD853}"/>
              </a:ext>
            </a:extLst>
          </p:cNvPr>
          <p:cNvSpPr/>
          <p:nvPr/>
        </p:nvSpPr>
        <p:spPr>
          <a:xfrm>
            <a:off x="2362200" y="30039"/>
            <a:ext cx="2438400" cy="854642"/>
          </a:xfrm>
          <a:prstGeom prst="ellipse">
            <a:avLst/>
          </a:prstGeom>
          <a:noFill/>
          <a:ln>
            <a:solidFill>
              <a:srgbClr val="00B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Oval 10">
            <a:extLst>
              <a:ext uri="{FF2B5EF4-FFF2-40B4-BE49-F238E27FC236}">
                <a16:creationId xmlns:a16="http://schemas.microsoft.com/office/drawing/2014/main" id="{DFF1A197-A647-4FD0-8C60-F5143E19399B}"/>
              </a:ext>
            </a:extLst>
          </p:cNvPr>
          <p:cNvSpPr/>
          <p:nvPr/>
        </p:nvSpPr>
        <p:spPr>
          <a:xfrm>
            <a:off x="1729891" y="3926908"/>
            <a:ext cx="1147542" cy="854642"/>
          </a:xfrm>
          <a:prstGeom prst="ellipse">
            <a:avLst/>
          </a:prstGeom>
          <a:noFill/>
          <a:ln>
            <a:solidFill>
              <a:srgbClr val="00B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77355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B7B2-6A22-0F41-E3A1-677C2D472440}"/>
              </a:ext>
            </a:extLst>
          </p:cNvPr>
          <p:cNvSpPr>
            <a:spLocks noGrp="1"/>
          </p:cNvSpPr>
          <p:nvPr>
            <p:ph type="title"/>
          </p:nvPr>
        </p:nvSpPr>
        <p:spPr/>
        <p:txBody>
          <a:bodyPr/>
          <a:lstStyle/>
          <a:p>
            <a:pPr algn="ctr"/>
            <a:r>
              <a:rPr lang="en-US" dirty="0"/>
              <a:t>HIV Testing Definitions</a:t>
            </a:r>
          </a:p>
        </p:txBody>
      </p:sp>
      <p:sp>
        <p:nvSpPr>
          <p:cNvPr id="3" name="Content Placeholder 2">
            <a:extLst>
              <a:ext uri="{FF2B5EF4-FFF2-40B4-BE49-F238E27FC236}">
                <a16:creationId xmlns:a16="http://schemas.microsoft.com/office/drawing/2014/main" id="{E5CAA9E8-0F6D-39B4-08E9-01ABAA1A7AE8}"/>
              </a:ext>
            </a:extLst>
          </p:cNvPr>
          <p:cNvSpPr>
            <a:spLocks noGrp="1"/>
          </p:cNvSpPr>
          <p:nvPr>
            <p:ph idx="1"/>
          </p:nvPr>
        </p:nvSpPr>
        <p:spPr/>
        <p:txBody>
          <a:bodyPr>
            <a:normAutofit/>
          </a:bodyPr>
          <a:lstStyle/>
          <a:p>
            <a:r>
              <a:rPr lang="en-US" dirty="0"/>
              <a:t>Window Period: time between HIV exposure and when HIV can be detected in the body (accurate testing result)</a:t>
            </a:r>
          </a:p>
          <a:p>
            <a:pPr algn="ctr"/>
            <a:endParaRPr lang="en-US" dirty="0"/>
          </a:p>
          <a:p>
            <a:r>
              <a:rPr lang="en-US" dirty="0"/>
              <a:t>Acute HIV Infection- Develops 2-4 weeks after HIV infection, some people exhibit flu like symptoms  </a:t>
            </a:r>
          </a:p>
        </p:txBody>
      </p:sp>
      <p:sp>
        <p:nvSpPr>
          <p:cNvPr id="4" name="Slide Number Placeholder 3">
            <a:extLst>
              <a:ext uri="{FF2B5EF4-FFF2-40B4-BE49-F238E27FC236}">
                <a16:creationId xmlns:a16="http://schemas.microsoft.com/office/drawing/2014/main" id="{F0441DBC-70AA-A3EB-1DA7-342F0DD77409}"/>
              </a:ext>
            </a:extLst>
          </p:cNvPr>
          <p:cNvSpPr>
            <a:spLocks noGrp="1"/>
          </p:cNvSpPr>
          <p:nvPr>
            <p:ph type="sldNum" sz="quarter" idx="12"/>
          </p:nvPr>
        </p:nvSpPr>
        <p:spPr/>
        <p:txBody>
          <a:bodyPr/>
          <a:lstStyle/>
          <a:p>
            <a:fld id="{6E2D2B3B-882E-40F3-A32F-6DD516915044}" type="slidenum">
              <a:rPr lang="en-US" smtClean="0"/>
              <a:pPr/>
              <a:t>19</a:t>
            </a:fld>
            <a:endParaRPr lang="en-US"/>
          </a:p>
        </p:txBody>
      </p:sp>
    </p:spTree>
    <p:extLst>
      <p:ext uri="{BB962C8B-B14F-4D97-AF65-F5344CB8AC3E}">
        <p14:creationId xmlns:p14="http://schemas.microsoft.com/office/powerpoint/2010/main" val="50111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Conflict of Interest Disclosure Statement</a:t>
            </a:r>
          </a:p>
        </p:txBody>
      </p:sp>
      <p:sp>
        <p:nvSpPr>
          <p:cNvPr id="3" name="Content Placeholder 2"/>
          <p:cNvSpPr>
            <a:spLocks noGrp="1"/>
          </p:cNvSpPr>
          <p:nvPr>
            <p:ph idx="1"/>
          </p:nvPr>
        </p:nvSpPr>
        <p:spPr>
          <a:xfrm>
            <a:off x="543169" y="1352550"/>
            <a:ext cx="8229600" cy="2083057"/>
          </a:xfrm>
        </p:spPr>
        <p:txBody>
          <a:bodyPr>
            <a:normAutofit/>
          </a:bodyPr>
          <a:lstStyle/>
          <a:p>
            <a:pPr marL="0" indent="0">
              <a:buNone/>
            </a:pPr>
            <a:r>
              <a:rPr lang="en-US" dirty="0"/>
              <a:t>Presenter has no disclosures</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7" name="TextBox 6">
            <a:extLst>
              <a:ext uri="{FF2B5EF4-FFF2-40B4-BE49-F238E27FC236}">
                <a16:creationId xmlns:a16="http://schemas.microsoft.com/office/drawing/2014/main" id="{E73270D8-D7A9-97E9-1565-7FAA04919624}"/>
              </a:ext>
            </a:extLst>
          </p:cNvPr>
          <p:cNvSpPr txBox="1"/>
          <p:nvPr/>
        </p:nvSpPr>
        <p:spPr>
          <a:xfrm>
            <a:off x="457198" y="36131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dirty="0">
                <a:ea typeface="Calibri" panose="020F0502020204030204" pitchFamily="34" charset="0"/>
                <a:cs typeface="Times New Roman"/>
              </a:rPr>
              <a:t> does mention of trade names, commercial practices, or organizations imply </a:t>
            </a:r>
            <a:r>
              <a:rPr lang="en-US" sz="1100"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100" i="1" dirty="0">
                <a:latin typeface="Calibri"/>
                <a:ea typeface="Calibri" panose="020F0502020204030204" pitchFamily="34" charset="0"/>
                <a:cs typeface="Calibri"/>
              </a:rPr>
              <a:t>Any trade/brand names for products mentioned during this presentation are for training and identification purposes only.</a:t>
            </a:r>
            <a:endParaRPr lang="en-US" sz="11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233872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90837-3BC9-D92B-B67F-140DFE3411AD}"/>
              </a:ext>
            </a:extLst>
          </p:cNvPr>
          <p:cNvSpPr>
            <a:spLocks noGrp="1"/>
          </p:cNvSpPr>
          <p:nvPr>
            <p:ph type="title"/>
          </p:nvPr>
        </p:nvSpPr>
        <p:spPr/>
        <p:txBody>
          <a:bodyPr/>
          <a:lstStyle/>
          <a:p>
            <a:endParaRPr lang="en-US"/>
          </a:p>
        </p:txBody>
      </p:sp>
      <p:pic>
        <p:nvPicPr>
          <p:cNvPr id="6" name="Content Placeholder 5" descr="Diagram&#10;&#10;Description automatically generated with medium confidence">
            <a:extLst>
              <a:ext uri="{FF2B5EF4-FFF2-40B4-BE49-F238E27FC236}">
                <a16:creationId xmlns:a16="http://schemas.microsoft.com/office/drawing/2014/main" id="{6CA24E77-6C1C-F9BD-A4C0-1F2DC3A39A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0"/>
            <a:ext cx="8382000" cy="4475163"/>
          </a:xfrm>
        </p:spPr>
      </p:pic>
      <p:sp>
        <p:nvSpPr>
          <p:cNvPr id="4" name="Slide Number Placeholder 3">
            <a:extLst>
              <a:ext uri="{FF2B5EF4-FFF2-40B4-BE49-F238E27FC236}">
                <a16:creationId xmlns:a16="http://schemas.microsoft.com/office/drawing/2014/main" id="{87234B00-159E-973F-50DD-4B4BFFAC4461}"/>
              </a:ext>
            </a:extLst>
          </p:cNvPr>
          <p:cNvSpPr>
            <a:spLocks noGrp="1"/>
          </p:cNvSpPr>
          <p:nvPr>
            <p:ph type="sldNum" sz="quarter" idx="12"/>
          </p:nvPr>
        </p:nvSpPr>
        <p:spPr/>
        <p:txBody>
          <a:bodyPr/>
          <a:lstStyle/>
          <a:p>
            <a:fld id="{6E2D2B3B-882E-40F3-A32F-6DD516915044}" type="slidenum">
              <a:rPr lang="en-US" smtClean="0"/>
              <a:pPr/>
              <a:t>20</a:t>
            </a:fld>
            <a:endParaRPr lang="en-US"/>
          </a:p>
        </p:txBody>
      </p:sp>
      <p:sp>
        <p:nvSpPr>
          <p:cNvPr id="3" name="TextBox 2">
            <a:extLst>
              <a:ext uri="{FF2B5EF4-FFF2-40B4-BE49-F238E27FC236}">
                <a16:creationId xmlns:a16="http://schemas.microsoft.com/office/drawing/2014/main" id="{EEF68037-715F-E6D8-BEEE-70F9729B90C2}"/>
              </a:ext>
            </a:extLst>
          </p:cNvPr>
          <p:cNvSpPr txBox="1"/>
          <p:nvPr/>
        </p:nvSpPr>
        <p:spPr>
          <a:xfrm>
            <a:off x="2743200" y="4729412"/>
            <a:ext cx="3962400" cy="369332"/>
          </a:xfrm>
          <a:prstGeom prst="rect">
            <a:avLst/>
          </a:prstGeom>
          <a:noFill/>
        </p:spPr>
        <p:txBody>
          <a:bodyPr wrap="square" rtlCol="0">
            <a:spAutoFit/>
          </a:bodyPr>
          <a:lstStyle/>
          <a:p>
            <a:pPr algn="ctr"/>
            <a:r>
              <a:rPr lang="en-US" sz="1400" dirty="0">
                <a:solidFill>
                  <a:schemeClr val="bg1"/>
                </a:solidFill>
              </a:rPr>
              <a:t>https://www.hiv.uw.edu</a:t>
            </a:r>
            <a:r>
              <a:rPr lang="en-US" dirty="0"/>
              <a:t>/</a:t>
            </a:r>
          </a:p>
        </p:txBody>
      </p:sp>
    </p:spTree>
    <p:extLst>
      <p:ext uri="{BB962C8B-B14F-4D97-AF65-F5344CB8AC3E}">
        <p14:creationId xmlns:p14="http://schemas.microsoft.com/office/powerpoint/2010/main" val="320209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DFAE-3B88-540C-C4EB-6B38A3F6BFDB}"/>
              </a:ext>
            </a:extLst>
          </p:cNvPr>
          <p:cNvSpPr>
            <a:spLocks noGrp="1"/>
          </p:cNvSpPr>
          <p:nvPr>
            <p:ph type="title"/>
          </p:nvPr>
        </p:nvSpPr>
        <p:spPr/>
        <p:txBody>
          <a:bodyPr/>
          <a:lstStyle/>
          <a:p>
            <a:pPr algn="ctr"/>
            <a:r>
              <a:rPr lang="en-US" dirty="0"/>
              <a:t>Types of HIV screening tests</a:t>
            </a:r>
          </a:p>
        </p:txBody>
      </p:sp>
      <p:sp>
        <p:nvSpPr>
          <p:cNvPr id="3" name="Content Placeholder 2">
            <a:extLst>
              <a:ext uri="{FF2B5EF4-FFF2-40B4-BE49-F238E27FC236}">
                <a16:creationId xmlns:a16="http://schemas.microsoft.com/office/drawing/2014/main" id="{928953DD-9B17-908A-1935-DA5D5B8399B5}"/>
              </a:ext>
            </a:extLst>
          </p:cNvPr>
          <p:cNvSpPr>
            <a:spLocks noGrp="1"/>
          </p:cNvSpPr>
          <p:nvPr>
            <p:ph sz="half" idx="1"/>
          </p:nvPr>
        </p:nvSpPr>
        <p:spPr>
          <a:xfrm>
            <a:off x="457200" y="1152144"/>
            <a:ext cx="3733800" cy="2791206"/>
          </a:xfrm>
        </p:spPr>
        <p:txBody>
          <a:bodyPr>
            <a:normAutofit fontScale="92500" lnSpcReduction="10000"/>
          </a:bodyPr>
          <a:lstStyle/>
          <a:p>
            <a:r>
              <a:rPr lang="en-US" dirty="0"/>
              <a:t>Antibody tests</a:t>
            </a:r>
          </a:p>
          <a:p>
            <a:pPr marL="114300" indent="0">
              <a:buNone/>
            </a:pPr>
            <a:endParaRPr lang="en-US" dirty="0"/>
          </a:p>
          <a:p>
            <a:pPr marL="114300" indent="0">
              <a:buNone/>
            </a:pPr>
            <a:endParaRPr lang="en-US" dirty="0"/>
          </a:p>
          <a:p>
            <a:pPr marL="114300" indent="0">
              <a:buNone/>
            </a:pPr>
            <a:r>
              <a:rPr lang="en-US" dirty="0"/>
              <a:t>Rapid test that can </a:t>
            </a:r>
          </a:p>
          <a:p>
            <a:pPr marL="114300" indent="0">
              <a:buNone/>
            </a:pPr>
            <a:r>
              <a:rPr lang="en-US" dirty="0"/>
              <a:t>detect HIV 23-90</a:t>
            </a:r>
          </a:p>
          <a:p>
            <a:pPr marL="114300" indent="0">
              <a:buNone/>
            </a:pPr>
            <a:r>
              <a:rPr lang="en-US" dirty="0"/>
              <a:t>days after infection</a:t>
            </a:r>
          </a:p>
        </p:txBody>
      </p:sp>
      <p:sp>
        <p:nvSpPr>
          <p:cNvPr id="4" name="Content Placeholder 3">
            <a:extLst>
              <a:ext uri="{FF2B5EF4-FFF2-40B4-BE49-F238E27FC236}">
                <a16:creationId xmlns:a16="http://schemas.microsoft.com/office/drawing/2014/main" id="{5B6E614A-11F3-E2FF-E1D1-F0E805F20950}"/>
              </a:ext>
            </a:extLst>
          </p:cNvPr>
          <p:cNvSpPr>
            <a:spLocks noGrp="1"/>
          </p:cNvSpPr>
          <p:nvPr>
            <p:ph sz="half" idx="2"/>
          </p:nvPr>
        </p:nvSpPr>
        <p:spPr/>
        <p:txBody>
          <a:bodyPr/>
          <a:lstStyle/>
          <a:p>
            <a:r>
              <a:rPr lang="en-US" dirty="0"/>
              <a:t>Antigen/Antibody test</a:t>
            </a:r>
          </a:p>
          <a:p>
            <a:pPr lvl="1"/>
            <a:r>
              <a:rPr lang="en-US" sz="1800" dirty="0"/>
              <a:t>Antigen is a part of the virus</a:t>
            </a:r>
          </a:p>
          <a:p>
            <a:pPr marL="411480" lvl="1" indent="0">
              <a:buNone/>
            </a:pPr>
            <a:endParaRPr lang="en-US" dirty="0"/>
          </a:p>
          <a:p>
            <a:pPr marL="114300" indent="0">
              <a:buNone/>
            </a:pPr>
            <a:r>
              <a:rPr lang="en-US" dirty="0"/>
              <a:t>   Can detect HIV </a:t>
            </a:r>
          </a:p>
          <a:p>
            <a:pPr marL="114300" indent="0">
              <a:buNone/>
            </a:pPr>
            <a:r>
              <a:rPr lang="en-US" dirty="0"/>
              <a:t>   18-90 days after </a:t>
            </a:r>
          </a:p>
          <a:p>
            <a:pPr marL="114300" indent="0">
              <a:buNone/>
            </a:pPr>
            <a:r>
              <a:rPr lang="en-US" dirty="0"/>
              <a:t>    HIV infection  </a:t>
            </a:r>
          </a:p>
          <a:p>
            <a:endParaRPr lang="en-US" dirty="0"/>
          </a:p>
          <a:p>
            <a:endParaRPr lang="en-US" dirty="0"/>
          </a:p>
        </p:txBody>
      </p:sp>
      <p:sp>
        <p:nvSpPr>
          <p:cNvPr id="5" name="Slide Number Placeholder 4">
            <a:extLst>
              <a:ext uri="{FF2B5EF4-FFF2-40B4-BE49-F238E27FC236}">
                <a16:creationId xmlns:a16="http://schemas.microsoft.com/office/drawing/2014/main" id="{8B17DFF7-65B1-F138-72D5-97D3853D847F}"/>
              </a:ext>
            </a:extLst>
          </p:cNvPr>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1790142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D32A-3828-9CAB-4A78-BA0D63B0B8A1}"/>
              </a:ext>
            </a:extLst>
          </p:cNvPr>
          <p:cNvSpPr>
            <a:spLocks noGrp="1"/>
          </p:cNvSpPr>
          <p:nvPr>
            <p:ph type="title"/>
          </p:nvPr>
        </p:nvSpPr>
        <p:spPr/>
        <p:txBody>
          <a:bodyPr/>
          <a:lstStyle/>
          <a:p>
            <a:pPr algn="ctr"/>
            <a:r>
              <a:rPr lang="en-US" dirty="0"/>
              <a:t>HIV Viral Tests</a:t>
            </a:r>
          </a:p>
        </p:txBody>
      </p:sp>
      <p:sp>
        <p:nvSpPr>
          <p:cNvPr id="3" name="Content Placeholder 2">
            <a:extLst>
              <a:ext uri="{FF2B5EF4-FFF2-40B4-BE49-F238E27FC236}">
                <a16:creationId xmlns:a16="http://schemas.microsoft.com/office/drawing/2014/main" id="{376B7B77-38A7-CD72-55C6-D76D666B5EB5}"/>
              </a:ext>
            </a:extLst>
          </p:cNvPr>
          <p:cNvSpPr>
            <a:spLocks noGrp="1"/>
          </p:cNvSpPr>
          <p:nvPr>
            <p:ph idx="1"/>
          </p:nvPr>
        </p:nvSpPr>
        <p:spPr/>
        <p:txBody>
          <a:bodyPr/>
          <a:lstStyle/>
          <a:p>
            <a:r>
              <a:rPr lang="en-US" dirty="0"/>
              <a:t>Nucleic Acid Test (NAT) - </a:t>
            </a:r>
          </a:p>
          <a:p>
            <a:pPr marL="114300" indent="0">
              <a:buNone/>
            </a:pPr>
            <a:r>
              <a:rPr lang="en-US" dirty="0"/>
              <a:t>   can detect HIV 10-33 days after HIV infection. </a:t>
            </a:r>
          </a:p>
          <a:p>
            <a:pPr marL="114300" indent="0">
              <a:buNone/>
            </a:pPr>
            <a:endParaRPr lang="en-US" dirty="0"/>
          </a:p>
          <a:p>
            <a:r>
              <a:rPr lang="en-US" dirty="0"/>
              <a:t>HIV Viral load or Polymerase Chain Reaction (PCR) serology test- results in actual number or quantitative result of individual’s HIV virus.  </a:t>
            </a:r>
          </a:p>
          <a:p>
            <a:pPr lvl="1"/>
            <a:r>
              <a:rPr lang="en-US" sz="2000" dirty="0"/>
              <a:t>Not used for diagnosis, these are monitoring tests for persons who are diagnosed </a:t>
            </a:r>
          </a:p>
        </p:txBody>
      </p:sp>
      <p:sp>
        <p:nvSpPr>
          <p:cNvPr id="4" name="Slide Number Placeholder 3">
            <a:extLst>
              <a:ext uri="{FF2B5EF4-FFF2-40B4-BE49-F238E27FC236}">
                <a16:creationId xmlns:a16="http://schemas.microsoft.com/office/drawing/2014/main" id="{94A18FAF-DAD5-CC39-576E-29098954214E}"/>
              </a:ext>
            </a:extLst>
          </p:cNvPr>
          <p:cNvSpPr>
            <a:spLocks noGrp="1"/>
          </p:cNvSpPr>
          <p:nvPr>
            <p:ph type="sldNum" sz="quarter" idx="12"/>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2812980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FEDA-629F-A604-78DA-6F97443FC1A2}"/>
              </a:ext>
            </a:extLst>
          </p:cNvPr>
          <p:cNvSpPr>
            <a:spLocks noGrp="1"/>
          </p:cNvSpPr>
          <p:nvPr>
            <p:ph type="title"/>
          </p:nvPr>
        </p:nvSpPr>
        <p:spPr/>
        <p:txBody>
          <a:bodyPr/>
          <a:lstStyle/>
          <a:p>
            <a:endParaRPr lang="en-US"/>
          </a:p>
        </p:txBody>
      </p:sp>
      <p:pic>
        <p:nvPicPr>
          <p:cNvPr id="6" name="Content Placeholder 5" descr="Graphical user interface, text, email&#10;&#10;Description automatically generated">
            <a:extLst>
              <a:ext uri="{FF2B5EF4-FFF2-40B4-BE49-F238E27FC236}">
                <a16:creationId xmlns:a16="http://schemas.microsoft.com/office/drawing/2014/main" id="{F85A0C4C-855B-7D38-AEEF-D0E0662895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05980"/>
            <a:ext cx="8467969" cy="4269184"/>
          </a:xfrm>
        </p:spPr>
      </p:pic>
      <p:sp>
        <p:nvSpPr>
          <p:cNvPr id="4" name="Slide Number Placeholder 3">
            <a:extLst>
              <a:ext uri="{FF2B5EF4-FFF2-40B4-BE49-F238E27FC236}">
                <a16:creationId xmlns:a16="http://schemas.microsoft.com/office/drawing/2014/main" id="{96D23BB1-FF2B-4FC4-7BCE-CB3E8176E4FB}"/>
              </a:ext>
            </a:extLst>
          </p:cNvPr>
          <p:cNvSpPr>
            <a:spLocks noGrp="1"/>
          </p:cNvSpPr>
          <p:nvPr>
            <p:ph type="sldNum" sz="quarter" idx="12"/>
          </p:nvPr>
        </p:nvSpPr>
        <p:spPr/>
        <p:txBody>
          <a:bodyPr/>
          <a:lstStyle/>
          <a:p>
            <a:fld id="{6E2D2B3B-882E-40F3-A32F-6DD516915044}" type="slidenum">
              <a:rPr lang="en-US" smtClean="0"/>
              <a:pPr/>
              <a:t>23</a:t>
            </a:fld>
            <a:endParaRPr lang="en-US"/>
          </a:p>
        </p:txBody>
      </p:sp>
    </p:spTree>
    <p:extLst>
      <p:ext uri="{BB962C8B-B14F-4D97-AF65-F5344CB8AC3E}">
        <p14:creationId xmlns:p14="http://schemas.microsoft.com/office/powerpoint/2010/main" val="981391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8F651-9DFC-3E7F-E2F4-592314285CBA}"/>
              </a:ext>
            </a:extLst>
          </p:cNvPr>
          <p:cNvSpPr>
            <a:spLocks noGrp="1"/>
          </p:cNvSpPr>
          <p:nvPr>
            <p:ph type="title"/>
          </p:nvPr>
        </p:nvSpPr>
        <p:spPr/>
        <p:txBody>
          <a:bodyPr/>
          <a:lstStyle/>
          <a:p>
            <a:pPr algn="ctr"/>
            <a:r>
              <a:rPr lang="en-US" dirty="0"/>
              <a:t>Strategies to prevention</a:t>
            </a:r>
          </a:p>
        </p:txBody>
      </p:sp>
      <p:sp>
        <p:nvSpPr>
          <p:cNvPr id="3" name="Content Placeholder 2">
            <a:extLst>
              <a:ext uri="{FF2B5EF4-FFF2-40B4-BE49-F238E27FC236}">
                <a16:creationId xmlns:a16="http://schemas.microsoft.com/office/drawing/2014/main" id="{E723FD97-6ADB-27D4-CF49-F59FEDB96B78}"/>
              </a:ext>
            </a:extLst>
          </p:cNvPr>
          <p:cNvSpPr>
            <a:spLocks noGrp="1"/>
          </p:cNvSpPr>
          <p:nvPr>
            <p:ph idx="1"/>
          </p:nvPr>
        </p:nvSpPr>
        <p:spPr/>
        <p:txBody>
          <a:bodyPr>
            <a:normAutofit lnSpcReduction="10000"/>
          </a:bodyPr>
          <a:lstStyle/>
          <a:p>
            <a:r>
              <a:rPr lang="en-US" dirty="0"/>
              <a:t>Identify high risk populations</a:t>
            </a:r>
          </a:p>
          <a:p>
            <a:endParaRPr lang="en-US" dirty="0"/>
          </a:p>
          <a:p>
            <a:r>
              <a:rPr lang="en-US" dirty="0"/>
              <a:t>Screen according to the CDC recommendations</a:t>
            </a:r>
          </a:p>
          <a:p>
            <a:endParaRPr lang="en-US" dirty="0"/>
          </a:p>
          <a:p>
            <a:r>
              <a:rPr lang="en-US" dirty="0"/>
              <a:t>Link patients to preventative services in the community </a:t>
            </a:r>
          </a:p>
          <a:p>
            <a:endParaRPr lang="en-US" dirty="0"/>
          </a:p>
          <a:p>
            <a:r>
              <a:rPr lang="en-US" dirty="0"/>
              <a:t>Pregnant women and women of child-bearing age screened for HIV and syphilis  </a:t>
            </a:r>
          </a:p>
        </p:txBody>
      </p:sp>
      <p:sp>
        <p:nvSpPr>
          <p:cNvPr id="4" name="Slide Number Placeholder 3">
            <a:extLst>
              <a:ext uri="{FF2B5EF4-FFF2-40B4-BE49-F238E27FC236}">
                <a16:creationId xmlns:a16="http://schemas.microsoft.com/office/drawing/2014/main" id="{EE1FA05F-FFD0-242E-E595-D59A5E3525AE}"/>
              </a:ext>
            </a:extLst>
          </p:cNvPr>
          <p:cNvSpPr>
            <a:spLocks noGrp="1"/>
          </p:cNvSpPr>
          <p:nvPr>
            <p:ph type="sldNum" sz="quarter" idx="12"/>
          </p:nvPr>
        </p:nvSpPr>
        <p:spPr/>
        <p:txBody>
          <a:bodyPr/>
          <a:lstStyle/>
          <a:p>
            <a:fld id="{6E2D2B3B-882E-40F3-A32F-6DD516915044}" type="slidenum">
              <a:rPr lang="en-US" smtClean="0"/>
              <a:pPr/>
              <a:t>24</a:t>
            </a:fld>
            <a:endParaRPr lang="en-US"/>
          </a:p>
        </p:txBody>
      </p:sp>
    </p:spTree>
    <p:extLst>
      <p:ext uri="{BB962C8B-B14F-4D97-AF65-F5344CB8AC3E}">
        <p14:creationId xmlns:p14="http://schemas.microsoft.com/office/powerpoint/2010/main" val="3196466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95799" y="1132206"/>
            <a:ext cx="4114799" cy="3468750"/>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304801" y="1123950"/>
            <a:ext cx="4114799" cy="34687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32A2C2-92AC-4B4C-AF9B-3DB39240E83B}"/>
              </a:ext>
            </a:extLst>
          </p:cNvPr>
          <p:cNvSpPr>
            <a:spLocks noGrp="1"/>
          </p:cNvSpPr>
          <p:nvPr>
            <p:ph type="title"/>
          </p:nvPr>
        </p:nvSpPr>
        <p:spPr>
          <a:xfrm>
            <a:off x="457201" y="205979"/>
            <a:ext cx="7848599" cy="857250"/>
          </a:xfrm>
        </p:spPr>
        <p:txBody>
          <a:bodyPr/>
          <a:lstStyle/>
          <a:p>
            <a:pPr algn="ctr"/>
            <a:r>
              <a:rPr lang="en" dirty="0"/>
              <a:t> </a:t>
            </a:r>
            <a:r>
              <a:rPr lang="en" u="sng" dirty="0"/>
              <a:t>PEP</a:t>
            </a:r>
            <a:r>
              <a:rPr lang="en" dirty="0"/>
              <a:t>        vs.      </a:t>
            </a:r>
            <a:r>
              <a:rPr lang="en" u="sng" dirty="0"/>
              <a:t>PrEP</a:t>
            </a:r>
            <a:endParaRPr lang="en-US" dirty="0"/>
          </a:p>
        </p:txBody>
      </p:sp>
      <p:sp>
        <p:nvSpPr>
          <p:cNvPr id="3" name="Content Placeholder 2">
            <a:extLst>
              <a:ext uri="{FF2B5EF4-FFF2-40B4-BE49-F238E27FC236}">
                <a16:creationId xmlns:a16="http://schemas.microsoft.com/office/drawing/2014/main" id="{714D8640-0276-43E7-9F92-25B743BC77F2}"/>
              </a:ext>
            </a:extLst>
          </p:cNvPr>
          <p:cNvSpPr>
            <a:spLocks noGrp="1"/>
          </p:cNvSpPr>
          <p:nvPr>
            <p:ph sz="half" idx="1"/>
          </p:nvPr>
        </p:nvSpPr>
        <p:spPr>
          <a:xfrm>
            <a:off x="304801" y="1152144"/>
            <a:ext cx="4190998" cy="3323480"/>
          </a:xfrm>
        </p:spPr>
        <p:txBody>
          <a:bodyPr>
            <a:normAutofit fontScale="85000" lnSpcReduction="10000"/>
          </a:bodyPr>
          <a:lstStyle/>
          <a:p>
            <a:pPr marL="230188" lvl="0" indent="-227013" algn="l" rtl="0">
              <a:lnSpc>
                <a:spcPct val="100000"/>
              </a:lnSpc>
              <a:spcBef>
                <a:spcPts val="600"/>
              </a:spcBef>
              <a:spcAft>
                <a:spcPts val="0"/>
              </a:spcAft>
              <a:buSzPts val="1800"/>
              <a:buFont typeface="Wingdings" panose="05000000000000000000" pitchFamily="2" charset="2"/>
              <a:buChar char="§"/>
            </a:pPr>
            <a:r>
              <a:rPr lang="en-US" sz="2800" dirty="0"/>
              <a:t>Post-Exposure Prophylaxis</a:t>
            </a:r>
          </a:p>
          <a:p>
            <a:pPr marL="230188" lvl="0" indent="-227013" algn="l" rtl="0">
              <a:lnSpc>
                <a:spcPct val="100000"/>
              </a:lnSpc>
              <a:spcBef>
                <a:spcPts val="1000"/>
              </a:spcBef>
              <a:spcAft>
                <a:spcPts val="0"/>
              </a:spcAft>
              <a:buSzPts val="1800"/>
              <a:buFont typeface="Wingdings" panose="05000000000000000000" pitchFamily="2" charset="2"/>
              <a:buChar char="§"/>
            </a:pPr>
            <a:r>
              <a:rPr lang="en-US" sz="2800" dirty="0"/>
              <a:t>Given </a:t>
            </a:r>
            <a:r>
              <a:rPr lang="en-US" sz="2800" b="1" u="sng" dirty="0"/>
              <a:t>after</a:t>
            </a:r>
            <a:r>
              <a:rPr lang="en-US" sz="2800" dirty="0"/>
              <a:t> high-risk exposure to reduce risk of HIV infection</a:t>
            </a:r>
          </a:p>
          <a:p>
            <a:pPr marL="230188" lvl="0" indent="-227013" algn="l" rtl="0">
              <a:lnSpc>
                <a:spcPct val="100000"/>
              </a:lnSpc>
              <a:spcBef>
                <a:spcPts val="1000"/>
              </a:spcBef>
              <a:spcAft>
                <a:spcPts val="0"/>
              </a:spcAft>
              <a:buSzPts val="1800"/>
              <a:buFont typeface="Wingdings" panose="05000000000000000000" pitchFamily="2" charset="2"/>
              <a:buChar char="§"/>
            </a:pPr>
            <a:r>
              <a:rPr lang="en-US" sz="2800" dirty="0"/>
              <a:t>Start within 72 hours of exposure</a:t>
            </a:r>
          </a:p>
          <a:p>
            <a:pPr marL="230188" lvl="0" indent="-227013" algn="l" rtl="0">
              <a:lnSpc>
                <a:spcPct val="100000"/>
              </a:lnSpc>
              <a:spcBef>
                <a:spcPts val="1000"/>
              </a:spcBef>
              <a:spcAft>
                <a:spcPts val="0"/>
              </a:spcAft>
              <a:buSzPts val="1800"/>
              <a:buFont typeface="Wingdings" panose="05000000000000000000" pitchFamily="2" charset="2"/>
              <a:buChar char="§"/>
            </a:pPr>
            <a:r>
              <a:rPr lang="en-US" sz="2800" dirty="0"/>
              <a:t>1 month course of daily           3-drug regimen</a:t>
            </a:r>
          </a:p>
        </p:txBody>
      </p:sp>
      <p:sp>
        <p:nvSpPr>
          <p:cNvPr id="4" name="Content Placeholder 3">
            <a:extLst>
              <a:ext uri="{FF2B5EF4-FFF2-40B4-BE49-F238E27FC236}">
                <a16:creationId xmlns:a16="http://schemas.microsoft.com/office/drawing/2014/main" id="{E01069E1-8430-4BC9-B76C-9CD5416C5077}"/>
              </a:ext>
            </a:extLst>
          </p:cNvPr>
          <p:cNvSpPr>
            <a:spLocks noGrp="1"/>
          </p:cNvSpPr>
          <p:nvPr>
            <p:ph sz="half" idx="2"/>
          </p:nvPr>
        </p:nvSpPr>
        <p:spPr>
          <a:xfrm>
            <a:off x="4419600" y="1123950"/>
            <a:ext cx="4190998" cy="3477006"/>
          </a:xfrm>
        </p:spPr>
        <p:txBody>
          <a:bodyPr>
            <a:normAutofit/>
          </a:bodyPr>
          <a:lstStyle/>
          <a:p>
            <a:pPr marL="284163" lvl="0" indent="-230188" algn="l" rtl="0">
              <a:lnSpc>
                <a:spcPct val="100000"/>
              </a:lnSpc>
              <a:spcBef>
                <a:spcPts val="600"/>
              </a:spcBef>
              <a:spcAft>
                <a:spcPts val="0"/>
              </a:spcAft>
              <a:buSzPts val="1800"/>
              <a:buFont typeface="Wingdings" panose="05000000000000000000" pitchFamily="2" charset="2"/>
              <a:buChar char="§"/>
            </a:pPr>
            <a:r>
              <a:rPr lang="en-US" sz="2400" dirty="0"/>
              <a:t>Pre-Exposure Prophylaxis</a:t>
            </a:r>
          </a:p>
          <a:p>
            <a:pPr marL="284163" lvl="0" indent="-230188" algn="l" rtl="0">
              <a:lnSpc>
                <a:spcPct val="100000"/>
              </a:lnSpc>
              <a:spcBef>
                <a:spcPts val="1000"/>
              </a:spcBef>
              <a:spcAft>
                <a:spcPts val="0"/>
              </a:spcAft>
              <a:buSzPts val="1800"/>
              <a:buFont typeface="Wingdings" panose="05000000000000000000" pitchFamily="2" charset="2"/>
              <a:buChar char="§"/>
            </a:pPr>
            <a:r>
              <a:rPr lang="en-US" sz="2400" dirty="0"/>
              <a:t>Given </a:t>
            </a:r>
            <a:r>
              <a:rPr lang="en-US" sz="2400" b="1" u="sng" dirty="0"/>
              <a:t>before</a:t>
            </a:r>
            <a:r>
              <a:rPr lang="en-US" sz="2400" dirty="0"/>
              <a:t> high-risk exposure to reduce risk of HIV infection</a:t>
            </a:r>
          </a:p>
          <a:p>
            <a:pPr marL="284163" lvl="0" indent="-230188" algn="l" rtl="0">
              <a:lnSpc>
                <a:spcPct val="100000"/>
              </a:lnSpc>
              <a:spcBef>
                <a:spcPts val="1000"/>
              </a:spcBef>
              <a:spcAft>
                <a:spcPts val="0"/>
              </a:spcAft>
              <a:buSzPts val="1800"/>
              <a:buFont typeface="Wingdings" panose="05000000000000000000" pitchFamily="2" charset="2"/>
              <a:buChar char="§"/>
            </a:pPr>
            <a:r>
              <a:rPr lang="en-US" sz="2400" dirty="0"/>
              <a:t>Start at least 7 days prior to exposure</a:t>
            </a:r>
          </a:p>
          <a:p>
            <a:pPr marL="284163" lvl="0" indent="-230188" algn="l" rtl="0">
              <a:lnSpc>
                <a:spcPct val="100000"/>
              </a:lnSpc>
              <a:spcBef>
                <a:spcPts val="1000"/>
              </a:spcBef>
              <a:spcAft>
                <a:spcPts val="0"/>
              </a:spcAft>
              <a:buSzPts val="1800"/>
              <a:buFont typeface="Wingdings" panose="05000000000000000000" pitchFamily="2" charset="2"/>
              <a:buChar char="§"/>
            </a:pPr>
            <a:r>
              <a:rPr lang="en-US" sz="2400" dirty="0"/>
              <a:t>Oral 2-drug regimen or long-acting injection</a:t>
            </a:r>
          </a:p>
        </p:txBody>
      </p:sp>
      <p:sp>
        <p:nvSpPr>
          <p:cNvPr id="5" name="Slide Number Placeholder 4">
            <a:extLst>
              <a:ext uri="{FF2B5EF4-FFF2-40B4-BE49-F238E27FC236}">
                <a16:creationId xmlns:a16="http://schemas.microsoft.com/office/drawing/2014/main" id="{0DD9E1E6-AB89-4BFB-92D8-A33FFE39BED6}"/>
              </a:ext>
            </a:extLst>
          </p:cNvPr>
          <p:cNvSpPr>
            <a:spLocks noGrp="1"/>
          </p:cNvSpPr>
          <p:nvPr>
            <p:ph type="sldNum" sz="quarter" idx="12"/>
          </p:nvPr>
        </p:nvSpPr>
        <p:spPr/>
        <p:txBody>
          <a:bodyPr/>
          <a:lstStyle/>
          <a:p>
            <a:fld id="{6E2D2B3B-882E-40F3-A32F-6DD516915044}" type="slidenum">
              <a:rPr lang="en-US" smtClean="0"/>
              <a:pPr/>
              <a:t>25</a:t>
            </a:fld>
            <a:endParaRPr lang="en-US"/>
          </a:p>
        </p:txBody>
      </p:sp>
      <p:sp>
        <p:nvSpPr>
          <p:cNvPr id="6" name="Google Shape;148;p20">
            <a:extLst>
              <a:ext uri="{FF2B5EF4-FFF2-40B4-BE49-F238E27FC236}">
                <a16:creationId xmlns:a16="http://schemas.microsoft.com/office/drawing/2014/main" id="{AADDD31B-2A1F-47CF-BC42-5F3534EC56EB}"/>
              </a:ext>
            </a:extLst>
          </p:cNvPr>
          <p:cNvSpPr txBox="1"/>
          <p:nvPr/>
        </p:nvSpPr>
        <p:spPr>
          <a:xfrm>
            <a:off x="1277375" y="4592700"/>
            <a:ext cx="6571225" cy="550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u="sng" dirty="0">
                <a:solidFill>
                  <a:schemeClr val="bg1"/>
                </a:solidFill>
                <a:hlinkClick r:id="rId3">
                  <a:extLst>
                    <a:ext uri="{A12FA001-AC4F-418D-AE19-62706E023703}">
                      <ahyp:hlinkClr xmlns:ahyp="http://schemas.microsoft.com/office/drawing/2018/hyperlinkcolor" val="tx"/>
                    </a:ext>
                  </a:extLst>
                </a:hlinkClick>
              </a:rPr>
              <a:t>https://www.cdc.gov/hiv/pdf/programresources/cdc-hiv-npep-guidelines.pdf</a:t>
            </a:r>
            <a:endParaRPr sz="1200" u="sng" dirty="0">
              <a:solidFill>
                <a:schemeClr val="bg1"/>
              </a:solidFill>
            </a:endParaRPr>
          </a:p>
          <a:p>
            <a:pPr algn="ctr"/>
            <a:r>
              <a:rPr lang="en-US" sz="1200" dirty="0">
                <a:solidFill>
                  <a:schemeClr val="bg1"/>
                </a:solidFill>
                <a:hlinkClick r:id="rId4">
                  <a:extLst>
                    <a:ext uri="{A12FA001-AC4F-418D-AE19-62706E023703}">
                      <ahyp:hlinkClr xmlns:ahyp="http://schemas.microsoft.com/office/drawing/2018/hyperlinkcolor" val="tx"/>
                    </a:ext>
                  </a:extLst>
                </a:hlinkClick>
              </a:rPr>
              <a:t>https://www.cdc.gov/hiv/pdf/risk/prep/cdc-hiv-prep-guidelines-2021.pdf</a:t>
            </a:r>
            <a:r>
              <a:rPr lang="en-US" sz="1200" dirty="0">
                <a:solidFill>
                  <a:schemeClr val="bg1"/>
                </a:solidFill>
              </a:rPr>
              <a:t> </a:t>
            </a:r>
          </a:p>
        </p:txBody>
      </p:sp>
    </p:spTree>
    <p:extLst>
      <p:ext uri="{BB962C8B-B14F-4D97-AF65-F5344CB8AC3E}">
        <p14:creationId xmlns:p14="http://schemas.microsoft.com/office/powerpoint/2010/main" val="2178988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372F-6444-978B-DF73-B34B5B445B55}"/>
              </a:ext>
            </a:extLst>
          </p:cNvPr>
          <p:cNvSpPr>
            <a:spLocks noGrp="1"/>
          </p:cNvSpPr>
          <p:nvPr>
            <p:ph type="title"/>
          </p:nvPr>
        </p:nvSpPr>
        <p:spPr/>
        <p:txBody>
          <a:bodyPr/>
          <a:lstStyle/>
          <a:p>
            <a:pPr algn="ctr"/>
            <a:r>
              <a:rPr lang="en-US" dirty="0"/>
              <a:t>Linkage to Care</a:t>
            </a:r>
          </a:p>
        </p:txBody>
      </p:sp>
      <p:sp>
        <p:nvSpPr>
          <p:cNvPr id="3" name="Content Placeholder 2">
            <a:extLst>
              <a:ext uri="{FF2B5EF4-FFF2-40B4-BE49-F238E27FC236}">
                <a16:creationId xmlns:a16="http://schemas.microsoft.com/office/drawing/2014/main" id="{952D2612-6294-B125-66CD-9ECE58DD3D53}"/>
              </a:ext>
            </a:extLst>
          </p:cNvPr>
          <p:cNvSpPr>
            <a:spLocks noGrp="1"/>
          </p:cNvSpPr>
          <p:nvPr>
            <p:ph idx="1"/>
          </p:nvPr>
        </p:nvSpPr>
        <p:spPr/>
        <p:txBody>
          <a:bodyPr/>
          <a:lstStyle/>
          <a:p>
            <a:r>
              <a:rPr lang="en-US" dirty="0"/>
              <a:t>All persons diagnosed with HIV should be linked to care as soon as possible and supported to retain in yearly care</a:t>
            </a:r>
          </a:p>
          <a:p>
            <a:endParaRPr lang="en-US" dirty="0"/>
          </a:p>
          <a:p>
            <a:r>
              <a:rPr lang="en-US" dirty="0"/>
              <a:t>All persons diagnosed and living with HIV should be started on antiretroviral therapy (ART) as soon as possible </a:t>
            </a:r>
          </a:p>
          <a:p>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6EAFE4C6-57AB-0D93-5B26-E279098878C0}"/>
              </a:ext>
            </a:extLst>
          </p:cNvPr>
          <p:cNvSpPr>
            <a:spLocks noGrp="1"/>
          </p:cNvSpPr>
          <p:nvPr>
            <p:ph type="sldNum" sz="quarter" idx="12"/>
          </p:nvPr>
        </p:nvSpPr>
        <p:spPr/>
        <p:txBody>
          <a:bodyPr/>
          <a:lstStyle/>
          <a:p>
            <a:fld id="{6E2D2B3B-882E-40F3-A32F-6DD516915044}" type="slidenum">
              <a:rPr lang="en-US" smtClean="0"/>
              <a:pPr/>
              <a:t>26</a:t>
            </a:fld>
            <a:endParaRPr lang="en-US"/>
          </a:p>
        </p:txBody>
      </p:sp>
    </p:spTree>
    <p:extLst>
      <p:ext uri="{BB962C8B-B14F-4D97-AF65-F5344CB8AC3E}">
        <p14:creationId xmlns:p14="http://schemas.microsoft.com/office/powerpoint/2010/main" val="1705061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D9BA-3CE8-4B03-9571-5E7F73EE5703}"/>
              </a:ext>
            </a:extLst>
          </p:cNvPr>
          <p:cNvSpPr>
            <a:spLocks noGrp="1"/>
          </p:cNvSpPr>
          <p:nvPr>
            <p:ph type="title"/>
          </p:nvPr>
        </p:nvSpPr>
        <p:spPr/>
        <p:txBody>
          <a:bodyPr/>
          <a:lstStyle/>
          <a:p>
            <a:pPr algn="ctr"/>
            <a:r>
              <a:rPr lang="en-US" dirty="0"/>
              <a:t>HIV Treatment as Prevention</a:t>
            </a:r>
          </a:p>
        </p:txBody>
      </p:sp>
      <p:sp>
        <p:nvSpPr>
          <p:cNvPr id="4" name="Slide Number Placeholder 3">
            <a:extLst>
              <a:ext uri="{FF2B5EF4-FFF2-40B4-BE49-F238E27FC236}">
                <a16:creationId xmlns:a16="http://schemas.microsoft.com/office/drawing/2014/main" id="{FEA4003D-31AF-480A-ABEF-BD78608B0E7E}"/>
              </a:ext>
            </a:extLst>
          </p:cNvPr>
          <p:cNvSpPr>
            <a:spLocks noGrp="1"/>
          </p:cNvSpPr>
          <p:nvPr>
            <p:ph type="sldNum" sz="quarter" idx="12"/>
          </p:nvPr>
        </p:nvSpPr>
        <p:spPr/>
        <p:txBody>
          <a:bodyPr/>
          <a:lstStyle/>
          <a:p>
            <a:fld id="{6E2D2B3B-882E-40F3-A32F-6DD516915044}" type="slidenum">
              <a:rPr lang="en-US" smtClean="0"/>
              <a:pPr/>
              <a:t>27</a:t>
            </a:fld>
            <a:endParaRPr lang="en-US"/>
          </a:p>
        </p:txBody>
      </p:sp>
      <p:pic>
        <p:nvPicPr>
          <p:cNvPr id="5" name="Picture 4">
            <a:extLst>
              <a:ext uri="{FF2B5EF4-FFF2-40B4-BE49-F238E27FC236}">
                <a16:creationId xmlns:a16="http://schemas.microsoft.com/office/drawing/2014/main" id="{6D5BD5AB-4BA3-4D3F-A8B0-A2C2787AD5DA}"/>
              </a:ext>
            </a:extLst>
          </p:cNvPr>
          <p:cNvPicPr>
            <a:picLocks noChangeAspect="1"/>
          </p:cNvPicPr>
          <p:nvPr/>
        </p:nvPicPr>
        <p:blipFill>
          <a:blip r:embed="rId3"/>
          <a:stretch>
            <a:fillRect/>
          </a:stretch>
        </p:blipFill>
        <p:spPr>
          <a:xfrm>
            <a:off x="1066800" y="1247648"/>
            <a:ext cx="6513272" cy="3297344"/>
          </a:xfrm>
          <a:prstGeom prst="rect">
            <a:avLst/>
          </a:prstGeom>
        </p:spPr>
      </p:pic>
      <p:sp>
        <p:nvSpPr>
          <p:cNvPr id="6" name="TextBox 5">
            <a:extLst>
              <a:ext uri="{FF2B5EF4-FFF2-40B4-BE49-F238E27FC236}">
                <a16:creationId xmlns:a16="http://schemas.microsoft.com/office/drawing/2014/main" id="{5C4CBD68-25CF-4819-84A1-0ADD42D0BB0B}"/>
              </a:ext>
            </a:extLst>
          </p:cNvPr>
          <p:cNvSpPr txBox="1"/>
          <p:nvPr/>
        </p:nvSpPr>
        <p:spPr>
          <a:xfrm>
            <a:off x="1315364" y="4729412"/>
            <a:ext cx="7066636" cy="400110"/>
          </a:xfrm>
          <a:prstGeom prst="rect">
            <a:avLst/>
          </a:prstGeom>
          <a:noFill/>
        </p:spPr>
        <p:txBody>
          <a:bodyPr wrap="square" rtlCol="0">
            <a:spAutoFit/>
          </a:bodyPr>
          <a:lstStyle/>
          <a:p>
            <a:pPr algn="ctr"/>
            <a:r>
              <a:rPr lang="en-US" sz="1000" dirty="0">
                <a:solidFill>
                  <a:schemeClr val="bg1"/>
                </a:solidFill>
              </a:rPr>
              <a:t>Cohen, et al.  </a:t>
            </a:r>
            <a:r>
              <a:rPr lang="en-US" sz="1000" u="sng" dirty="0">
                <a:solidFill>
                  <a:schemeClr val="bg1"/>
                </a:solidFill>
              </a:rPr>
              <a:t>NEJM</a:t>
            </a:r>
            <a:r>
              <a:rPr lang="en-US" sz="1000" dirty="0">
                <a:solidFill>
                  <a:schemeClr val="bg1"/>
                </a:solidFill>
              </a:rPr>
              <a:t> 2011; 365: 493-505. </a:t>
            </a:r>
            <a:r>
              <a:rPr lang="en-US" sz="1000" dirty="0" err="1">
                <a:solidFill>
                  <a:schemeClr val="bg1"/>
                </a:solidFill>
              </a:rPr>
              <a:t>Skarbinski</a:t>
            </a:r>
            <a:r>
              <a:rPr lang="en-US" sz="1000" dirty="0">
                <a:solidFill>
                  <a:schemeClr val="bg1"/>
                </a:solidFill>
              </a:rPr>
              <a:t> J, et al.  </a:t>
            </a:r>
            <a:r>
              <a:rPr lang="en-US" sz="1000" u="sng" dirty="0">
                <a:solidFill>
                  <a:schemeClr val="bg1"/>
                </a:solidFill>
              </a:rPr>
              <a:t>JAMA Intern Med</a:t>
            </a:r>
            <a:r>
              <a:rPr lang="en-US" sz="1000" dirty="0">
                <a:solidFill>
                  <a:schemeClr val="bg1"/>
                </a:solidFill>
              </a:rPr>
              <a:t> 2015;175:588-96.</a:t>
            </a:r>
          </a:p>
          <a:p>
            <a:pPr algn="ctr"/>
            <a:r>
              <a:rPr lang="en-US" sz="1000" dirty="0" err="1">
                <a:solidFill>
                  <a:schemeClr val="bg1"/>
                </a:solidFill>
              </a:rPr>
              <a:t>Bavinton</a:t>
            </a:r>
            <a:r>
              <a:rPr lang="en-US" sz="1000" dirty="0">
                <a:solidFill>
                  <a:schemeClr val="bg1"/>
                </a:solidFill>
              </a:rPr>
              <a:t> BR, et al. </a:t>
            </a:r>
            <a:r>
              <a:rPr lang="en-US" sz="1000" u="sng" dirty="0">
                <a:solidFill>
                  <a:schemeClr val="bg1"/>
                </a:solidFill>
              </a:rPr>
              <a:t>Lancet HIV</a:t>
            </a:r>
            <a:r>
              <a:rPr lang="en-US" sz="1000" dirty="0">
                <a:solidFill>
                  <a:schemeClr val="bg1"/>
                </a:solidFill>
              </a:rPr>
              <a:t>. 2018. IAS 2018 Conferencehttp://programme.aids2018.org/Abstract/Abstract/13470</a:t>
            </a:r>
          </a:p>
        </p:txBody>
      </p:sp>
    </p:spTree>
    <p:extLst>
      <p:ext uri="{BB962C8B-B14F-4D97-AF65-F5344CB8AC3E}">
        <p14:creationId xmlns:p14="http://schemas.microsoft.com/office/powerpoint/2010/main" val="222906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D0D28-2952-DDA1-A549-66AA73B78FC6}"/>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id="{C9F4EC58-4E90-506A-69E0-C0E4B4440FA4}"/>
              </a:ext>
            </a:extLst>
          </p:cNvPr>
          <p:cNvSpPr>
            <a:spLocks noGrp="1"/>
          </p:cNvSpPr>
          <p:nvPr>
            <p:ph idx="1"/>
          </p:nvPr>
        </p:nvSpPr>
        <p:spPr/>
        <p:txBody>
          <a:bodyPr>
            <a:normAutofit fontScale="92500"/>
          </a:bodyPr>
          <a:lstStyle/>
          <a:p>
            <a:r>
              <a:rPr lang="en-US" dirty="0"/>
              <a:t>HIV infections have declined approximately by 8% since 2015 overall in the US  </a:t>
            </a:r>
          </a:p>
          <a:p>
            <a:r>
              <a:rPr lang="en-US" dirty="0"/>
              <a:t>One in 8 people living with HIV do not know the have HIV</a:t>
            </a:r>
          </a:p>
          <a:p>
            <a:r>
              <a:rPr lang="en-US" dirty="0"/>
              <a:t>Screening for HIV is recommended by the CDC at least once and more frequently based on risk and pregnant women</a:t>
            </a:r>
          </a:p>
          <a:p>
            <a:r>
              <a:rPr lang="en-US" dirty="0"/>
              <a:t>PEP and </a:t>
            </a:r>
            <a:r>
              <a:rPr lang="en-US" dirty="0" err="1"/>
              <a:t>PrEP</a:t>
            </a:r>
            <a:r>
              <a:rPr lang="en-US" dirty="0"/>
              <a:t> can decrease HIV transmission</a:t>
            </a:r>
          </a:p>
          <a:p>
            <a:r>
              <a:rPr lang="en-US" dirty="0"/>
              <a:t>Linkage to care for HIV patients is vital for prevention</a:t>
            </a:r>
          </a:p>
          <a:p>
            <a:r>
              <a:rPr lang="en-US" dirty="0"/>
              <a:t>U=U </a:t>
            </a:r>
          </a:p>
        </p:txBody>
      </p:sp>
      <p:sp>
        <p:nvSpPr>
          <p:cNvPr id="4" name="Slide Number Placeholder 3">
            <a:extLst>
              <a:ext uri="{FF2B5EF4-FFF2-40B4-BE49-F238E27FC236}">
                <a16:creationId xmlns:a16="http://schemas.microsoft.com/office/drawing/2014/main" id="{514CA6C7-4F1B-0CEC-E16E-D8E05DE4A270}"/>
              </a:ext>
            </a:extLst>
          </p:cNvPr>
          <p:cNvSpPr>
            <a:spLocks noGrp="1"/>
          </p:cNvSpPr>
          <p:nvPr>
            <p:ph type="sldNum" sz="quarter" idx="12"/>
          </p:nvPr>
        </p:nvSpPr>
        <p:spPr/>
        <p:txBody>
          <a:bodyPr/>
          <a:lstStyle/>
          <a:p>
            <a:fld id="{6E2D2B3B-882E-40F3-A32F-6DD516915044}" type="slidenum">
              <a:rPr lang="en-US" smtClean="0"/>
              <a:pPr/>
              <a:t>28</a:t>
            </a:fld>
            <a:endParaRPr lang="en-US"/>
          </a:p>
        </p:txBody>
      </p:sp>
    </p:spTree>
    <p:extLst>
      <p:ext uri="{BB962C8B-B14F-4D97-AF65-F5344CB8AC3E}">
        <p14:creationId xmlns:p14="http://schemas.microsoft.com/office/powerpoint/2010/main" val="1589154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 </a:t>
            </a:r>
          </a:p>
        </p:txBody>
      </p:sp>
      <p:sp>
        <p:nvSpPr>
          <p:cNvPr id="3" name="Content Placeholder 2"/>
          <p:cNvSpPr>
            <a:spLocks noGrp="1"/>
          </p:cNvSpPr>
          <p:nvPr>
            <p:ph idx="1"/>
          </p:nvPr>
        </p:nvSpPr>
        <p:spPr>
          <a:xfrm>
            <a:off x="228600" y="895350"/>
            <a:ext cx="8544169" cy="3834062"/>
          </a:xfrm>
        </p:spPr>
        <p:txBody>
          <a:bodyPr>
            <a:normAutofit fontScale="70000" lnSpcReduction="20000"/>
          </a:bodyPr>
          <a:lstStyle/>
          <a:p>
            <a:pPr marL="228600"/>
            <a:r>
              <a:rPr lang="en-US" dirty="0">
                <a:hlinkClick r:id="rId3"/>
              </a:rPr>
              <a:t>https://www.hiv.gov/federal-response/ending-the-hiv-epidemic/overview</a:t>
            </a:r>
            <a:r>
              <a:rPr lang="en-US" dirty="0"/>
              <a:t> </a:t>
            </a:r>
          </a:p>
          <a:p>
            <a:pPr marL="228600"/>
            <a:r>
              <a:rPr lang="en-US" dirty="0">
                <a:hlinkClick r:id="rId4"/>
              </a:rPr>
              <a:t>https://files.hiv.gov/s3fs-public/HIV-National-Strategic-Plan-2021-2025.pdf</a:t>
            </a:r>
            <a:r>
              <a:rPr lang="en-US" dirty="0"/>
              <a:t> </a:t>
            </a:r>
          </a:p>
          <a:p>
            <a:pPr marL="228600"/>
            <a:r>
              <a:rPr lang="en-US" dirty="0">
                <a:hlinkClick r:id="rId5"/>
              </a:rPr>
              <a:t>https://www.cdc.gov/stophivtogether/campaigns/hiv-stigma/index.html</a:t>
            </a:r>
            <a:r>
              <a:rPr lang="en-US" dirty="0"/>
              <a:t> </a:t>
            </a:r>
          </a:p>
          <a:p>
            <a:pPr marL="228600"/>
            <a:r>
              <a:rPr lang="en-US" dirty="0">
                <a:hlinkClick r:id="rId6"/>
              </a:rPr>
              <a:t>https://www.cdc.gov/niosh/topics/bbp/universal.html</a:t>
            </a:r>
            <a:r>
              <a:rPr lang="en-US" dirty="0"/>
              <a:t> </a:t>
            </a:r>
          </a:p>
          <a:p>
            <a:pPr marL="228600"/>
            <a:r>
              <a:rPr lang="en-US" dirty="0" err="1"/>
              <a:t>nPEP</a:t>
            </a:r>
            <a:r>
              <a:rPr lang="en-US" dirty="0"/>
              <a:t> Guidelines: </a:t>
            </a:r>
            <a:r>
              <a:rPr lang="en-US" u="sng" dirty="0">
                <a:solidFill>
                  <a:schemeClr val="hlink"/>
                </a:solidFill>
                <a:hlinkClick r:id="rId7"/>
              </a:rPr>
              <a:t>https://www.cdc.gov/hiv/pdf/programresources/cdc-hiv-npep-guidelines.pdf</a:t>
            </a:r>
            <a:endParaRPr lang="en-US" u="sng" dirty="0">
              <a:solidFill>
                <a:schemeClr val="hlink"/>
              </a:solidFill>
            </a:endParaRPr>
          </a:p>
          <a:p>
            <a:pPr marL="228600"/>
            <a:r>
              <a:rPr lang="en-US" dirty="0" err="1"/>
              <a:t>SpiraAI</a:t>
            </a:r>
            <a:r>
              <a:rPr lang="en-US" dirty="0"/>
              <a:t>, Marx PA, Patterson BK, et al. J </a:t>
            </a:r>
            <a:r>
              <a:rPr lang="en-US" dirty="0" err="1"/>
              <a:t>ExpMed</a:t>
            </a:r>
            <a:r>
              <a:rPr lang="en-US" dirty="0"/>
              <a:t> 1996;183:215–25.</a:t>
            </a:r>
          </a:p>
          <a:p>
            <a:pPr marL="228600"/>
            <a:r>
              <a:rPr lang="en-US" dirty="0"/>
              <a:t>CDC 2021 </a:t>
            </a:r>
            <a:r>
              <a:rPr lang="en-US" dirty="0" err="1"/>
              <a:t>PrEP</a:t>
            </a:r>
            <a:r>
              <a:rPr lang="en-US" dirty="0"/>
              <a:t> Guidelines: </a:t>
            </a:r>
            <a:r>
              <a:rPr lang="en-US" dirty="0">
                <a:hlinkClick r:id="rId8"/>
              </a:rPr>
              <a:t>https://www.cdc.gov/hiv/pdf/risk/prep/cdc-hiv-prep-guidelines-2021.pdf</a:t>
            </a:r>
            <a:r>
              <a:rPr lang="en-US" dirty="0"/>
              <a:t> </a:t>
            </a:r>
            <a:endParaRPr lang="en-US" u="sng" dirty="0"/>
          </a:p>
          <a:p>
            <a:pPr marL="228600"/>
            <a:r>
              <a:rPr lang="en-US" dirty="0">
                <a:solidFill>
                  <a:srgbClr val="000000"/>
                </a:solidFill>
              </a:rPr>
              <a:t>USPSTF </a:t>
            </a:r>
            <a:r>
              <a:rPr lang="en-US" i="1" dirty="0">
                <a:solidFill>
                  <a:srgbClr val="000000"/>
                </a:solidFill>
              </a:rPr>
              <a:t>Preexposure Prophylaxis</a:t>
            </a:r>
            <a:r>
              <a:rPr lang="en-US" dirty="0">
                <a:solidFill>
                  <a:srgbClr val="000000"/>
                </a:solidFill>
              </a:rPr>
              <a:t> </a:t>
            </a:r>
            <a:r>
              <a:rPr lang="en-US" i="1" dirty="0">
                <a:solidFill>
                  <a:srgbClr val="000000"/>
                </a:solidFill>
              </a:rPr>
              <a:t>for the Prevention of HIV Infection</a:t>
            </a:r>
            <a:r>
              <a:rPr lang="en-US" dirty="0">
                <a:solidFill>
                  <a:srgbClr val="000000"/>
                </a:solidFill>
              </a:rPr>
              <a:t>.  </a:t>
            </a:r>
            <a:r>
              <a:rPr lang="en-US" u="sng" dirty="0">
                <a:solidFill>
                  <a:srgbClr val="000000"/>
                </a:solidFill>
              </a:rPr>
              <a:t>JAMA </a:t>
            </a:r>
            <a:r>
              <a:rPr lang="en-US" dirty="0">
                <a:solidFill>
                  <a:srgbClr val="000000"/>
                </a:solidFill>
              </a:rPr>
              <a:t>2019;321(22):2203-2213.</a:t>
            </a:r>
          </a:p>
          <a:p>
            <a:pPr marL="228600"/>
            <a:r>
              <a:rPr lang="en-US" dirty="0">
                <a:hlinkClick r:id="rId9"/>
              </a:rPr>
              <a:t>https://www.cdc.gov/hiv/risk/estimates/riskbehaviors.html</a:t>
            </a:r>
            <a:endParaRPr lang="en-US" dirty="0"/>
          </a:p>
          <a:p>
            <a:pPr marL="228600"/>
            <a:r>
              <a:rPr lang="en-US" dirty="0">
                <a:solidFill>
                  <a:schemeClr val="bg1"/>
                </a:solidFill>
                <a:hlinkClick r:id="rId10"/>
              </a:rPr>
              <a:t>https://www.poz.com/pdfs/P04-14p53.risk_transmission.pdf</a:t>
            </a:r>
            <a:r>
              <a:rPr lang="en-US" dirty="0">
                <a:solidFill>
                  <a:schemeClr val="bg1"/>
                </a:solidFill>
              </a:rPr>
              <a:t> </a:t>
            </a:r>
          </a:p>
          <a:p>
            <a:pPr marL="228600"/>
            <a:r>
              <a:rPr lang="en-US" dirty="0"/>
              <a:t>Louisiana Data: </a:t>
            </a:r>
            <a:r>
              <a:rPr lang="en-US" dirty="0">
                <a:hlinkClick r:id="rId11"/>
              </a:rPr>
              <a:t>STD/HIV/Hepatitis Reports - Louisiana Health Hub - STD/HIV/Hepatitis Program</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29</a:t>
            </a:fld>
            <a:endParaRPr lang="en-US"/>
          </a:p>
        </p:txBody>
      </p:sp>
    </p:spTree>
    <p:extLst>
      <p:ext uri="{BB962C8B-B14F-4D97-AF65-F5344CB8AC3E}">
        <p14:creationId xmlns:p14="http://schemas.microsoft.com/office/powerpoint/2010/main" val="421133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p:txBody>
          <a:bodyPr>
            <a:normAutofit fontScale="92500"/>
          </a:bodyPr>
          <a:lstStyle/>
          <a:p>
            <a:r>
              <a:rPr lang="en-US" dirty="0"/>
              <a:t>SCAETC recognizes that language is constantly evolving, and while we make every effort to avoid bias and stigmatizing terms, we acknowledge that unintentional lapses may occur in our presentations.</a:t>
            </a:r>
          </a:p>
          <a:p>
            <a:r>
              <a:rPr lang="en-US" dirty="0"/>
              <a:t>We value your feedback and encourage you to share any concerns related to language, images, or concepts that may be offensive or stigmatizing. </a:t>
            </a:r>
          </a:p>
          <a:p>
            <a:r>
              <a:rPr lang="en-US" dirty="0"/>
              <a:t>Your input will help us refine and improve our presentations, ensuring they remain inclusive and respectful to participants.</a:t>
            </a:r>
          </a:p>
        </p:txBody>
      </p:sp>
      <p:sp>
        <p:nvSpPr>
          <p:cNvPr id="4" name="Slide Number Placeholder 3">
            <a:extLst>
              <a:ext uri="{FF2B5EF4-FFF2-40B4-BE49-F238E27FC236}">
                <a16:creationId xmlns:a16="http://schemas.microsoft.com/office/drawing/2014/main" id="{782116D6-C495-FFD8-35E8-5FAE826C226A}"/>
              </a:ext>
            </a:extLst>
          </p:cNvPr>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862975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77500" lnSpcReduction="20000"/>
          </a:bodyPr>
          <a:lstStyle/>
          <a:p>
            <a:r>
              <a:rPr lang="en-US" dirty="0"/>
              <a:t>National Clinician  Consultation Center </a:t>
            </a:r>
            <a:r>
              <a:rPr lang="en-US" sz="2600" dirty="0">
                <a:hlinkClick r:id="rId3"/>
              </a:rPr>
              <a:t>http://nccc.ucsf.edu/</a:t>
            </a:r>
            <a:endParaRPr lang="en-US" sz="2600" dirty="0"/>
          </a:p>
          <a:p>
            <a:pPr lvl="1"/>
            <a:r>
              <a:rPr lang="en-US" dirty="0"/>
              <a:t>HIV Management</a:t>
            </a:r>
          </a:p>
          <a:p>
            <a:pPr lvl="1"/>
            <a:r>
              <a:rPr lang="en-US" dirty="0"/>
              <a:t>Perinatal HIV </a:t>
            </a:r>
          </a:p>
          <a:p>
            <a:pPr lvl="1"/>
            <a:r>
              <a:rPr lang="en-US" dirty="0"/>
              <a:t>HIV </a:t>
            </a:r>
            <a:r>
              <a:rPr lang="en-US" dirty="0" err="1"/>
              <a:t>PrEP</a:t>
            </a:r>
            <a:r>
              <a:rPr lang="en-US" dirty="0"/>
              <a:t>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600" dirty="0">
                <a:hlinkClick r:id="rId4"/>
              </a:rPr>
              <a:t>https://echo.unm.edu/locations-2/echo-hubs-superhubs-united-states/</a:t>
            </a:r>
            <a:endParaRPr lang="en-US" sz="2600" dirty="0"/>
          </a:p>
        </p:txBody>
      </p:sp>
      <p:sp>
        <p:nvSpPr>
          <p:cNvPr id="7" name="Content Placeholder 6"/>
          <p:cNvSpPr>
            <a:spLocks noGrp="1"/>
          </p:cNvSpPr>
          <p:nvPr>
            <p:ph sz="half" idx="2"/>
          </p:nvPr>
        </p:nvSpPr>
        <p:spPr>
          <a:xfrm>
            <a:off x="4629150" y="895350"/>
            <a:ext cx="4451278" cy="3771900"/>
          </a:xfrm>
        </p:spPr>
        <p:txBody>
          <a:bodyPr>
            <a:normAutofit fontScale="70000" lnSpcReduction="20000"/>
          </a:bodyPr>
          <a:lstStyle/>
          <a:p>
            <a:r>
              <a:rPr lang="en-US" dirty="0"/>
              <a:t>AETC National HIV Curriculum </a:t>
            </a:r>
            <a:r>
              <a:rPr lang="en-US" sz="2800" dirty="0">
                <a:hlinkClick r:id="rId5"/>
              </a:rPr>
              <a:t>https://aidsetc.org/nhc</a:t>
            </a:r>
            <a:endParaRPr lang="en-US" sz="2800" dirty="0"/>
          </a:p>
          <a:p>
            <a:r>
              <a:rPr lang="en-US" dirty="0"/>
              <a:t>AETC National Coordinating Resource Center </a:t>
            </a:r>
            <a:r>
              <a:rPr lang="en-US" sz="2800" dirty="0">
                <a:hlinkClick r:id="rId6"/>
              </a:rPr>
              <a:t>https://targethiv.org/library/aetc-national-coordinating-resource-center-0</a:t>
            </a:r>
            <a:endParaRPr lang="en-US" sz="2800" dirty="0"/>
          </a:p>
          <a:p>
            <a:r>
              <a:rPr lang="en-US" dirty="0"/>
              <a:t>HIVMA Resource Directory </a:t>
            </a:r>
            <a:r>
              <a:rPr lang="en-US" sz="2800" b="0" i="0" u="sng" strike="noStrike" dirty="0">
                <a:solidFill>
                  <a:srgbClr val="0563C1"/>
                </a:solidFill>
                <a:effectLst/>
                <a:hlinkClick r:id="rId7"/>
              </a:rPr>
              <a:t>https://www.hivma.org/globalassets/ektron-import/hivma/hivma-resource-directory.pdf</a:t>
            </a:r>
            <a:r>
              <a:rPr lang="en-US" sz="2800" b="0" i="0" u="none" strike="noStrike" dirty="0">
                <a:solidFill>
                  <a:srgbClr val="000000"/>
                </a:solidFill>
                <a:effectLst/>
              </a:rPr>
              <a:t> </a:t>
            </a:r>
          </a:p>
          <a:p>
            <a:r>
              <a:rPr lang="en-US" dirty="0"/>
              <a:t>Additional trainings </a:t>
            </a:r>
            <a:r>
              <a:rPr lang="en-US" dirty="0">
                <a:hlinkClick r:id="rId8"/>
              </a:rPr>
              <a:t>scaetcecho@salud.unm.edu</a:t>
            </a:r>
            <a:endParaRPr lang="en-US" dirty="0"/>
          </a:p>
          <a:p>
            <a:r>
              <a:rPr lang="en-US" dirty="0">
                <a:hlinkClick r:id="rId9"/>
              </a:rPr>
              <a:t>www.scaetc.org</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30</a:t>
            </a:fld>
            <a:endParaRPr lang="en-US"/>
          </a:p>
        </p:txBody>
      </p:sp>
    </p:spTree>
    <p:extLst>
      <p:ext uri="{BB962C8B-B14F-4D97-AF65-F5344CB8AC3E}">
        <p14:creationId xmlns:p14="http://schemas.microsoft.com/office/powerpoint/2010/main" val="3271489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b="1"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31</a:t>
            </a:fld>
            <a:endParaRPr lang="en-US" dirty="0">
              <a:solidFill>
                <a:srgbClr val="FFFFFF"/>
              </a:solidFill>
              <a:latin typeface="Arial"/>
            </a:endParaRPr>
          </a:p>
        </p:txBody>
      </p:sp>
    </p:spTree>
    <p:extLst>
      <p:ext uri="{BB962C8B-B14F-4D97-AF65-F5344CB8AC3E}">
        <p14:creationId xmlns:p14="http://schemas.microsoft.com/office/powerpoint/2010/main" val="2466460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38150"/>
            <a:ext cx="8839200" cy="4099321"/>
          </a:xfrm>
        </p:spPr>
        <p:txBody>
          <a:bodyPr>
            <a:normAutofit/>
          </a:bodyPr>
          <a:lstStyle/>
          <a:p>
            <a:pPr marL="114300" indent="0" algn="ctr">
              <a:buNone/>
              <a:defRPr sz="1900" i="1"/>
            </a:pPr>
            <a:r>
              <a:rPr lang="en-US" dirty="0"/>
              <a:t>If you are interested in other training opportunities, contact:</a:t>
            </a:r>
          </a:p>
          <a:p>
            <a:pPr algn="ctr">
              <a:defRPr sz="1700" b="1"/>
            </a:pPr>
            <a:endParaRPr lang="en-US" dirty="0"/>
          </a:p>
          <a:p>
            <a:pPr marL="114300" indent="0" algn="ctr">
              <a:buNone/>
              <a:defRPr sz="1700"/>
            </a:pPr>
            <a:endParaRPr lang="en-US" dirty="0"/>
          </a:p>
          <a:p>
            <a:pPr marL="114300" indent="0" algn="ctr">
              <a:buNone/>
              <a:defRPr sz="1700"/>
            </a:pPr>
            <a:r>
              <a:rPr lang="en-US" sz="2000" dirty="0"/>
              <a:t>Dana Gray, SCAETC Program Director</a:t>
            </a:r>
            <a:br>
              <a:rPr lang="en-US" sz="2000" dirty="0"/>
            </a:br>
            <a:r>
              <a:rPr lang="en-US" sz="2000" dirty="0"/>
              <a:t>LSU Health – New Orleans, School of Public Health</a:t>
            </a:r>
            <a:br>
              <a:rPr lang="en-US" sz="2000" dirty="0"/>
            </a:br>
            <a:r>
              <a:rPr lang="en-US" sz="2000" u="sng" dirty="0">
                <a:solidFill>
                  <a:srgbClr val="478FCC"/>
                </a:solidFill>
                <a:uFill>
                  <a:solidFill>
                    <a:srgbClr val="478FCC"/>
                  </a:solidFill>
                </a:uFill>
                <a:hlinkClick r:id="rId3"/>
              </a:rPr>
              <a:t>dgray@lsuhsc.edu</a:t>
            </a:r>
            <a:r>
              <a:rPr lang="en-US" sz="2000" dirty="0"/>
              <a:t> or (504) 568-5647</a:t>
            </a:r>
          </a:p>
          <a:p>
            <a:pPr marL="114300" indent="0" algn="ctr">
              <a:buNone/>
              <a:defRPr sz="1700"/>
            </a:pPr>
            <a:endParaRPr lang="en-US" dirty="0"/>
          </a:p>
          <a:p>
            <a:pPr marL="114300" indent="0" algn="ctr">
              <a:buNone/>
            </a:pPr>
            <a:br>
              <a:rPr lang="en-US" dirty="0"/>
            </a:br>
            <a:r>
              <a:rPr lang="en-US" i="1" dirty="0"/>
              <a:t>Visit us at: </a:t>
            </a:r>
            <a:r>
              <a:rPr lang="en-US" u="sng" dirty="0">
                <a:hlinkClick r:id="rId4"/>
              </a:rPr>
              <a:t>https://hsc.unm.edu/scaetc/</a:t>
            </a:r>
            <a:r>
              <a:rPr lang="en-US" i="1" dirty="0"/>
              <a:t>    or</a:t>
            </a:r>
          </a:p>
          <a:p>
            <a:pPr marL="114300" indent="0" algn="ctr">
              <a:buNone/>
            </a:pPr>
            <a:r>
              <a:rPr lang="en-US" sz="2200" u="sng" dirty="0">
                <a:hlinkClick r:id="rId5"/>
              </a:rPr>
              <a:t>https://sph.lsuhsc.edu/service/south-central-aetc/scaetc-events/</a:t>
            </a:r>
            <a:endParaRPr lang="en-US" sz="2200" dirty="0"/>
          </a:p>
          <a:p>
            <a:pPr marL="114300" indent="0" algn="ctr">
              <a:buNone/>
              <a:defRPr sz="1700" b="1"/>
            </a:pPr>
            <a:endParaRPr lang="en-US" sz="1600" dirty="0"/>
          </a:p>
          <a:p>
            <a:pPr marL="114300" indent="0" algn="ctr">
              <a:buNone/>
              <a:defRPr sz="1700" b="1"/>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126531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53008"/>
            <a:ext cx="8534400" cy="1031378"/>
          </a:xfrm>
        </p:spPr>
        <p:txBody>
          <a:bodyPr/>
          <a:lstStyle/>
          <a:p>
            <a:pPr algn="ctr" eaLnBrk="1" hangingPunct="1"/>
            <a:r>
              <a:rPr lang="en-US" altLang="en-US" dirty="0"/>
              <a:t>Learning Objectives</a:t>
            </a:r>
          </a:p>
        </p:txBody>
      </p:sp>
      <p:sp>
        <p:nvSpPr>
          <p:cNvPr id="5123" name="Content Placeholder 2"/>
          <p:cNvSpPr>
            <a:spLocks noGrp="1"/>
          </p:cNvSpPr>
          <p:nvPr>
            <p:ph idx="1"/>
          </p:nvPr>
        </p:nvSpPr>
        <p:spPr>
          <a:xfrm>
            <a:off x="304800" y="1200150"/>
            <a:ext cx="8610600" cy="3124200"/>
          </a:xfrm>
        </p:spPr>
        <p:txBody>
          <a:bodyPr>
            <a:normAutofit/>
          </a:bodyPr>
          <a:lstStyle/>
          <a:p>
            <a:pPr marL="114300" indent="0" eaLnBrk="1" hangingPunct="1">
              <a:buNone/>
            </a:pPr>
            <a:r>
              <a:rPr lang="en-US" altLang="en-US" dirty="0"/>
              <a:t>By the end of this session, you should be able to:</a:t>
            </a:r>
          </a:p>
          <a:p>
            <a:pPr marL="571500" indent="-457200" eaLnBrk="1" hangingPunct="1">
              <a:buFont typeface="+mj-lt"/>
              <a:buAutoNum type="arabicPeriod"/>
            </a:pPr>
            <a:r>
              <a:rPr lang="en-US" altLang="en-US" dirty="0"/>
              <a:t>Demonstrate current trends of HIV in the U.S and Louisiana. </a:t>
            </a:r>
          </a:p>
          <a:p>
            <a:pPr marL="571500" indent="-457200" eaLnBrk="1" hangingPunct="1">
              <a:buFont typeface="+mj-lt"/>
              <a:buAutoNum type="arabicPeriod"/>
            </a:pPr>
            <a:r>
              <a:rPr lang="en-US" altLang="en-US" dirty="0"/>
              <a:t>Review basic HIV terminology with Centers for Disease Control (CDC) screening recommendations.</a:t>
            </a:r>
          </a:p>
          <a:p>
            <a:pPr marL="571500" indent="-457200" eaLnBrk="1" hangingPunct="1">
              <a:buFont typeface="+mj-lt"/>
              <a:buAutoNum type="arabicPeriod"/>
            </a:pPr>
            <a:r>
              <a:rPr lang="en-US" altLang="en-US" dirty="0"/>
              <a:t>Review different HIV screening tests.</a:t>
            </a:r>
          </a:p>
          <a:p>
            <a:pPr eaLnBrk="1" hangingPunct="1"/>
            <a:endParaRPr lang="en-US" altLang="en-US" dirty="0"/>
          </a:p>
          <a:p>
            <a:pPr marL="114300" indent="0" eaLnBrk="1" hangingPunct="1">
              <a:buNone/>
            </a:pPr>
            <a:endParaRPr lang="en-US" altLang="en-US" dirty="0"/>
          </a:p>
          <a:p>
            <a:pPr marL="114300" indent="0" eaLnBrk="1" hangingPunct="1">
              <a:buNone/>
            </a:pPr>
            <a:endParaRPr lang="en-US" altLang="en-US" dirty="0"/>
          </a:p>
          <a:p>
            <a:pPr eaLnBrk="1" hangingPunct="1"/>
            <a:endParaRPr lang="en-US" altLang="en-US" dirty="0"/>
          </a:p>
          <a:p>
            <a:pPr eaLnBrk="1" hangingPunct="1">
              <a:buFontTx/>
              <a:buNone/>
            </a:pPr>
            <a:endParaRPr lang="en-US" alt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4</a:t>
            </a:fld>
            <a:endParaRPr lang="en-US"/>
          </a:p>
        </p:txBody>
      </p:sp>
    </p:spTree>
    <p:custDataLst>
      <p:tags r:id="rId1"/>
    </p:custDataLst>
    <p:extLst>
      <p:ext uri="{BB962C8B-B14F-4D97-AF65-F5344CB8AC3E}">
        <p14:creationId xmlns:p14="http://schemas.microsoft.com/office/powerpoint/2010/main" val="2339371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4F63-A419-4DD7-907F-E7917EF6EDB4}"/>
              </a:ext>
            </a:extLst>
          </p:cNvPr>
          <p:cNvSpPr>
            <a:spLocks noGrp="1"/>
          </p:cNvSpPr>
          <p:nvPr>
            <p:ph type="title"/>
          </p:nvPr>
        </p:nvSpPr>
        <p:spPr>
          <a:xfrm>
            <a:off x="457200" y="667875"/>
            <a:ext cx="8315569" cy="395354"/>
          </a:xfrm>
        </p:spPr>
        <p:txBody>
          <a:bodyPr/>
          <a:lstStyle/>
          <a:p>
            <a:pPr algn="ctr"/>
            <a:r>
              <a:rPr lang="en-US" dirty="0"/>
              <a:t>HIV Global Epidemiology</a:t>
            </a:r>
            <a:br>
              <a:rPr lang="en-US" dirty="0"/>
            </a:br>
            <a:endParaRPr lang="en-US" dirty="0"/>
          </a:p>
        </p:txBody>
      </p:sp>
      <p:sp>
        <p:nvSpPr>
          <p:cNvPr id="3" name="Content Placeholder 2">
            <a:extLst>
              <a:ext uri="{FF2B5EF4-FFF2-40B4-BE49-F238E27FC236}">
                <a16:creationId xmlns:a16="http://schemas.microsoft.com/office/drawing/2014/main" id="{A197EBC8-0D40-4CCA-9E02-EB80F25625DB}"/>
              </a:ext>
            </a:extLst>
          </p:cNvPr>
          <p:cNvSpPr>
            <a:spLocks noGrp="1"/>
          </p:cNvSpPr>
          <p:nvPr>
            <p:ph idx="1"/>
          </p:nvPr>
        </p:nvSpPr>
        <p:spPr/>
        <p:txBody>
          <a:bodyPr>
            <a:normAutofit/>
          </a:bodyPr>
          <a:lstStyle/>
          <a:p>
            <a:r>
              <a:rPr lang="en-US" dirty="0"/>
              <a:t>Globally there is an estimated 36.7 million people living with HIV infection.            </a:t>
            </a:r>
          </a:p>
          <a:p>
            <a:pPr lvl="1"/>
            <a:r>
              <a:rPr lang="en-US" sz="2400" dirty="0"/>
              <a:t>34.9 million adults           </a:t>
            </a:r>
          </a:p>
          <a:p>
            <a:pPr lvl="1"/>
            <a:r>
              <a:rPr lang="en-US" sz="2400" dirty="0"/>
              <a:t>1.8 million children under the age of 15 </a:t>
            </a:r>
          </a:p>
          <a:p>
            <a:pPr marL="0" indent="0">
              <a:buNone/>
            </a:pPr>
            <a:r>
              <a:rPr lang="en-US" dirty="0"/>
              <a:t> </a:t>
            </a:r>
          </a:p>
          <a:p>
            <a:r>
              <a:rPr lang="en-US" dirty="0"/>
              <a:t>In the U.S the CDC estimates that more than 1.2 million people are living with HIV</a:t>
            </a:r>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dirty="0"/>
          </a:p>
        </p:txBody>
      </p:sp>
    </p:spTree>
    <p:extLst>
      <p:ext uri="{BB962C8B-B14F-4D97-AF65-F5344CB8AC3E}">
        <p14:creationId xmlns:p14="http://schemas.microsoft.com/office/powerpoint/2010/main" val="258530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6482"/>
            <a:ext cx="8458200" cy="745629"/>
          </a:xfrm>
        </p:spPr>
        <p:txBody>
          <a:bodyPr/>
          <a:lstStyle/>
          <a:p>
            <a:pPr algn="ctr"/>
            <a:r>
              <a:rPr lang="en-US" dirty="0"/>
              <a:t>Ending the HIV Epidemic (EHE)</a:t>
            </a:r>
          </a:p>
        </p:txBody>
      </p:sp>
      <p:pic>
        <p:nvPicPr>
          <p:cNvPr id="4" name="Picture 3"/>
          <p:cNvPicPr>
            <a:picLocks noChangeAspect="1"/>
          </p:cNvPicPr>
          <p:nvPr/>
        </p:nvPicPr>
        <p:blipFill rotWithShape="1">
          <a:blip r:embed="rId2"/>
          <a:srcRect b="8314"/>
          <a:stretch/>
        </p:blipFill>
        <p:spPr>
          <a:xfrm>
            <a:off x="685800" y="819150"/>
            <a:ext cx="7926324" cy="3823460"/>
          </a:xfrm>
          <a:prstGeom prst="rect">
            <a:avLst/>
          </a:prstGeom>
        </p:spPr>
      </p:pic>
      <p:sp>
        <p:nvSpPr>
          <p:cNvPr id="5" name="TextBox 4"/>
          <p:cNvSpPr txBox="1"/>
          <p:nvPr/>
        </p:nvSpPr>
        <p:spPr>
          <a:xfrm>
            <a:off x="2404032" y="4800600"/>
            <a:ext cx="5201234" cy="196208"/>
          </a:xfrm>
          <a:prstGeom prst="rect">
            <a:avLst/>
          </a:prstGeom>
          <a:noFill/>
        </p:spPr>
        <p:txBody>
          <a:bodyPr wrap="square" rtlCol="0">
            <a:spAutoFit/>
          </a:bodyPr>
          <a:lstStyle/>
          <a:p>
            <a:r>
              <a:rPr lang="en-US" sz="675" dirty="0">
                <a:solidFill>
                  <a:schemeClr val="bg1"/>
                </a:solidFill>
              </a:rPr>
              <a:t>Ending the Epidemic: DHHS 2019 . https://www.hhs.gov/sites/default/files/ending-the-hiv-epidemic-fact-sheet.pdf?language=es </a:t>
            </a:r>
          </a:p>
        </p:txBody>
      </p:sp>
      <p:sp>
        <p:nvSpPr>
          <p:cNvPr id="6" name="Slide Number Placeholder 3"/>
          <p:cNvSpPr>
            <a:spLocks noGrp="1"/>
          </p:cNvSpPr>
          <p:nvPr>
            <p:ph type="sldNum" sz="quarter" idx="12"/>
          </p:nvPr>
        </p:nvSpPr>
        <p:spPr>
          <a:xfrm>
            <a:off x="8531788" y="4729412"/>
            <a:ext cx="548640" cy="297180"/>
          </a:xfrm>
        </p:spPr>
        <p:txBody>
          <a:bodyPr/>
          <a:lstStyle/>
          <a:p>
            <a:fld id="{6E2D2B3B-882E-40F3-A32F-6DD516915044}" type="slidenum">
              <a:rPr lang="en-US" smtClean="0"/>
              <a:pPr/>
              <a:t>6</a:t>
            </a:fld>
            <a:endParaRPr lang="en-US" dirty="0"/>
          </a:p>
        </p:txBody>
      </p:sp>
    </p:spTree>
    <p:extLst>
      <p:ext uri="{BB962C8B-B14F-4D97-AF65-F5344CB8AC3E}">
        <p14:creationId xmlns:p14="http://schemas.microsoft.com/office/powerpoint/2010/main" val="260106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C00000"/>
                </a:solidFill>
              </a:rPr>
              <a:t>HIV Epidemic in the United States</a:t>
            </a:r>
            <a:endParaRPr lang="en-US" sz="3000" b="1" dirty="0"/>
          </a:p>
        </p:txBody>
      </p:sp>
      <p:sp>
        <p:nvSpPr>
          <p:cNvPr id="10" name="Content Placeholder 9"/>
          <p:cNvSpPr>
            <a:spLocks noGrp="1"/>
          </p:cNvSpPr>
          <p:nvPr>
            <p:ph sz="half" idx="1"/>
          </p:nvPr>
        </p:nvSpPr>
        <p:spPr>
          <a:xfrm>
            <a:off x="457200" y="1047750"/>
            <a:ext cx="4114800" cy="3627120"/>
          </a:xfrm>
        </p:spPr>
        <p:txBody>
          <a:bodyPr>
            <a:noAutofit/>
          </a:bodyPr>
          <a:lstStyle/>
          <a:p>
            <a:r>
              <a:rPr lang="en-US" sz="2400" dirty="0">
                <a:solidFill>
                  <a:schemeClr val="tx1"/>
                </a:solidFill>
              </a:rPr>
              <a:t>30,403 new cases in 2020</a:t>
            </a:r>
          </a:p>
          <a:p>
            <a:pPr lvl="1"/>
            <a:r>
              <a:rPr lang="en-US" sz="2400" dirty="0">
                <a:solidFill>
                  <a:schemeClr val="tx1"/>
                </a:solidFill>
              </a:rPr>
              <a:t>17% decline, most likely due to COVID-19 interruptions</a:t>
            </a:r>
          </a:p>
          <a:p>
            <a:r>
              <a:rPr lang="en-US" sz="2400" dirty="0">
                <a:solidFill>
                  <a:schemeClr val="tx1"/>
                </a:solidFill>
              </a:rPr>
              <a:t>52% of new diagnoses occurred in South</a:t>
            </a:r>
          </a:p>
          <a:p>
            <a:r>
              <a:rPr lang="en-US" sz="2400" dirty="0">
                <a:solidFill>
                  <a:schemeClr val="tx1"/>
                </a:solidFill>
              </a:rPr>
              <a:t>57% occurred among those 15-34 years of age</a:t>
            </a:r>
          </a:p>
          <a:p>
            <a:pPr lvl="1"/>
            <a:r>
              <a:rPr lang="en-US" sz="2400" dirty="0">
                <a:solidFill>
                  <a:schemeClr val="tx1"/>
                </a:solidFill>
              </a:rPr>
              <a:t>16% were 50 or older</a:t>
            </a:r>
          </a:p>
        </p:txBody>
      </p:sp>
      <p:sp>
        <p:nvSpPr>
          <p:cNvPr id="4" name="Content Placeholder 3">
            <a:extLst>
              <a:ext uri="{FF2B5EF4-FFF2-40B4-BE49-F238E27FC236}">
                <a16:creationId xmlns:a16="http://schemas.microsoft.com/office/drawing/2014/main" id="{F68349BD-814E-93D4-E7F2-7ECAB11C1F90}"/>
              </a:ext>
            </a:extLst>
          </p:cNvPr>
          <p:cNvSpPr>
            <a:spLocks noGrp="1"/>
          </p:cNvSpPr>
          <p:nvPr>
            <p:ph sz="half" idx="2"/>
          </p:nvPr>
        </p:nvSpPr>
        <p:spPr>
          <a:xfrm>
            <a:off x="4572001" y="1047750"/>
            <a:ext cx="4038599" cy="3522726"/>
          </a:xfrm>
        </p:spPr>
        <p:txBody>
          <a:bodyPr>
            <a:normAutofit fontScale="92500" lnSpcReduction="20000"/>
          </a:bodyPr>
          <a:lstStyle/>
          <a:p>
            <a:r>
              <a:rPr lang="en-US" sz="2800" dirty="0">
                <a:solidFill>
                  <a:schemeClr val="tx1"/>
                </a:solidFill>
              </a:rPr>
              <a:t>42% new diagnoses among Black Americans &amp; 26% among Hispanics/Latinos</a:t>
            </a:r>
          </a:p>
          <a:p>
            <a:r>
              <a:rPr lang="en-US" sz="2800" dirty="0">
                <a:solidFill>
                  <a:schemeClr val="tx1"/>
                </a:solidFill>
              </a:rPr>
              <a:t>18% were females, 72% male (gender assigned at birth)</a:t>
            </a:r>
          </a:p>
          <a:p>
            <a:r>
              <a:rPr lang="en-US" sz="2800" dirty="0">
                <a:solidFill>
                  <a:schemeClr val="tx1"/>
                </a:solidFill>
              </a:rPr>
              <a:t>71% were gay or bisexual men</a:t>
            </a:r>
          </a:p>
          <a:p>
            <a:endParaRPr lang="en-US" dirty="0"/>
          </a:p>
        </p:txBody>
      </p:sp>
      <p:sp>
        <p:nvSpPr>
          <p:cNvPr id="7" name="Slide Number Placeholder 3"/>
          <p:cNvSpPr>
            <a:spLocks noGrp="1"/>
          </p:cNvSpPr>
          <p:nvPr>
            <p:ph type="sldNum" sz="quarter" idx="12"/>
          </p:nvPr>
        </p:nvSpPr>
        <p:spPr/>
        <p:txBody>
          <a:bodyPr/>
          <a:lstStyle/>
          <a:p>
            <a:fld id="{6E2D2B3B-882E-40F3-A32F-6DD516915044}" type="slidenum">
              <a:rPr lang="en-US" smtClean="0"/>
              <a:pPr/>
              <a:t>7</a:t>
            </a:fld>
            <a:endParaRPr lang="en-US" dirty="0"/>
          </a:p>
        </p:txBody>
      </p:sp>
      <p:sp>
        <p:nvSpPr>
          <p:cNvPr id="5" name="TextBox 4"/>
          <p:cNvSpPr txBox="1"/>
          <p:nvPr/>
        </p:nvSpPr>
        <p:spPr>
          <a:xfrm>
            <a:off x="2274570" y="4674870"/>
            <a:ext cx="4709160" cy="230832"/>
          </a:xfrm>
          <a:prstGeom prst="rect">
            <a:avLst/>
          </a:prstGeom>
          <a:noFill/>
        </p:spPr>
        <p:txBody>
          <a:bodyPr wrap="square" rtlCol="0">
            <a:spAutoFit/>
          </a:bodyPr>
          <a:lstStyle/>
          <a:p>
            <a:pPr algn="ctr"/>
            <a:r>
              <a:rPr lang="en-US" sz="900" dirty="0"/>
              <a:t>https://www.cdc.gov/hiv/statistics/overview/ataglance.html</a:t>
            </a:r>
          </a:p>
        </p:txBody>
      </p:sp>
      <p:sp>
        <p:nvSpPr>
          <p:cNvPr id="3" name="TextBox 2">
            <a:extLst>
              <a:ext uri="{FF2B5EF4-FFF2-40B4-BE49-F238E27FC236}">
                <a16:creationId xmlns:a16="http://schemas.microsoft.com/office/drawing/2014/main" id="{4F3EEBD5-88CB-4DE5-B77E-94DBFEB89CF0}"/>
              </a:ext>
            </a:extLst>
          </p:cNvPr>
          <p:cNvSpPr txBox="1"/>
          <p:nvPr/>
        </p:nvSpPr>
        <p:spPr>
          <a:xfrm>
            <a:off x="1981200" y="4705350"/>
            <a:ext cx="5497830" cy="276999"/>
          </a:xfrm>
          <a:prstGeom prst="rect">
            <a:avLst/>
          </a:prstGeom>
          <a:noFill/>
        </p:spPr>
        <p:txBody>
          <a:bodyPr wrap="square" rtlCol="0">
            <a:spAutoFit/>
          </a:bodyPr>
          <a:lstStyle/>
          <a:p>
            <a:pPr algn="ctr"/>
            <a:r>
              <a:rPr lang="en-US" sz="1200" dirty="0">
                <a:solidFill>
                  <a:schemeClr val="bg1"/>
                </a:solidFill>
              </a:rPr>
              <a:t>https://www.cdc.gov/hiv/statistics/overview/ataglance.html</a:t>
            </a:r>
          </a:p>
        </p:txBody>
      </p:sp>
    </p:spTree>
    <p:extLst>
      <p:ext uri="{BB962C8B-B14F-4D97-AF65-F5344CB8AC3E}">
        <p14:creationId xmlns:p14="http://schemas.microsoft.com/office/powerpoint/2010/main" val="157227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b="1" dirty="0"/>
              <a:t>… But  Disparities Exist</a:t>
            </a:r>
          </a:p>
        </p:txBody>
      </p:sp>
      <p:sp>
        <p:nvSpPr>
          <p:cNvPr id="10" name="Content Placeholder 9"/>
          <p:cNvSpPr>
            <a:spLocks noGrp="1"/>
          </p:cNvSpPr>
          <p:nvPr>
            <p:ph sz="half" idx="1"/>
          </p:nvPr>
        </p:nvSpPr>
        <p:spPr>
          <a:xfrm>
            <a:off x="1237880" y="1128499"/>
            <a:ext cx="7372720" cy="3394472"/>
          </a:xfrm>
        </p:spPr>
        <p:txBody>
          <a:bodyPr>
            <a:noAutofit/>
          </a:bodyPr>
          <a:lstStyle/>
          <a:p>
            <a:r>
              <a:rPr lang="en-US" sz="2400" dirty="0"/>
              <a:t>New HIV diagnoses in Native American population increased 22% between 2015 to 2019 (31% in Native American men with male sex partners) </a:t>
            </a:r>
          </a:p>
          <a:p>
            <a:endParaRPr lang="en-US" sz="750" dirty="0"/>
          </a:p>
          <a:p>
            <a:r>
              <a:rPr lang="en-US" sz="2400" dirty="0"/>
              <a:t>From 2010 to 2016, HIV diagnoses increased 6% among Hispanic/</a:t>
            </a:r>
            <a:r>
              <a:rPr lang="en-US" sz="2400" dirty="0" err="1"/>
              <a:t>Latinx</a:t>
            </a:r>
            <a:r>
              <a:rPr lang="en-US" sz="2400" dirty="0"/>
              <a:t>  </a:t>
            </a:r>
          </a:p>
          <a:p>
            <a:endParaRPr lang="en-US" sz="750" dirty="0"/>
          </a:p>
          <a:p>
            <a:r>
              <a:rPr lang="en-US" sz="2400" dirty="0"/>
              <a:t>The most affected subpopulation is African American/Black gay and bisexual men</a:t>
            </a:r>
          </a:p>
        </p:txBody>
      </p:sp>
      <p:sp>
        <p:nvSpPr>
          <p:cNvPr id="5" name="TextBox 4"/>
          <p:cNvSpPr txBox="1"/>
          <p:nvPr/>
        </p:nvSpPr>
        <p:spPr>
          <a:xfrm>
            <a:off x="2274570" y="4674870"/>
            <a:ext cx="4709160" cy="230832"/>
          </a:xfrm>
          <a:prstGeom prst="rect">
            <a:avLst/>
          </a:prstGeom>
          <a:noFill/>
        </p:spPr>
        <p:txBody>
          <a:bodyPr wrap="square" rtlCol="0">
            <a:spAutoFit/>
          </a:bodyPr>
          <a:lstStyle/>
          <a:p>
            <a:pPr algn="ctr"/>
            <a:r>
              <a:rPr lang="en-US" sz="900" dirty="0"/>
              <a:t>https://www.cdc.gov/hiv/statistics/overview/ataglance.html</a:t>
            </a:r>
          </a:p>
        </p:txBody>
      </p:sp>
      <p:sp>
        <p:nvSpPr>
          <p:cNvPr id="12" name="Up Arrow 11"/>
          <p:cNvSpPr/>
          <p:nvPr/>
        </p:nvSpPr>
        <p:spPr>
          <a:xfrm>
            <a:off x="228600" y="1512342"/>
            <a:ext cx="1009280" cy="2118815"/>
          </a:xfrm>
          <a:prstGeom prs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4F3EEBD5-88CB-4DE5-B77E-94DBFEB89CF0}"/>
              </a:ext>
            </a:extLst>
          </p:cNvPr>
          <p:cNvSpPr txBox="1"/>
          <p:nvPr/>
        </p:nvSpPr>
        <p:spPr>
          <a:xfrm>
            <a:off x="1981200" y="4705350"/>
            <a:ext cx="5497830" cy="276999"/>
          </a:xfrm>
          <a:prstGeom prst="rect">
            <a:avLst/>
          </a:prstGeom>
          <a:noFill/>
        </p:spPr>
        <p:txBody>
          <a:bodyPr wrap="square" rtlCol="0">
            <a:spAutoFit/>
          </a:bodyPr>
          <a:lstStyle/>
          <a:p>
            <a:pPr algn="ctr"/>
            <a:r>
              <a:rPr lang="en-US" sz="1200" dirty="0">
                <a:solidFill>
                  <a:schemeClr val="bg1"/>
                </a:solidFill>
              </a:rPr>
              <a:t>https://www.cdc.gov/hiv/statistics/overview/ataglance.html</a:t>
            </a:r>
          </a:p>
        </p:txBody>
      </p:sp>
      <p:sp>
        <p:nvSpPr>
          <p:cNvPr id="7" name="Slide Number Placeholder 3"/>
          <p:cNvSpPr>
            <a:spLocks noGrp="1"/>
          </p:cNvSpPr>
          <p:nvPr>
            <p:ph type="sldNum" sz="quarter" idx="12"/>
          </p:nvPr>
        </p:nvSpPr>
        <p:spPr>
          <a:xfrm>
            <a:off x="8531788" y="4729412"/>
            <a:ext cx="548640" cy="297180"/>
          </a:xfrm>
        </p:spPr>
        <p:txBody>
          <a:bodyPr/>
          <a:lstStyle/>
          <a:p>
            <a:fld id="{6E2D2B3B-882E-40F3-A32F-6DD516915044}" type="slidenum">
              <a:rPr lang="en-US" smtClean="0"/>
              <a:pPr/>
              <a:t>8</a:t>
            </a:fld>
            <a:endParaRPr lang="en-US" dirty="0"/>
          </a:p>
        </p:txBody>
      </p:sp>
    </p:spTree>
    <p:extLst>
      <p:ext uri="{BB962C8B-B14F-4D97-AF65-F5344CB8AC3E}">
        <p14:creationId xmlns:p14="http://schemas.microsoft.com/office/powerpoint/2010/main" val="85804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ECEB-E2A5-4486-8653-8FAFD01BDA67}"/>
              </a:ext>
            </a:extLst>
          </p:cNvPr>
          <p:cNvSpPr>
            <a:spLocks noGrp="1"/>
          </p:cNvSpPr>
          <p:nvPr>
            <p:ph type="title"/>
          </p:nvPr>
        </p:nvSpPr>
        <p:spPr>
          <a:xfrm>
            <a:off x="414215" y="116908"/>
            <a:ext cx="8315569" cy="702242"/>
          </a:xfrm>
        </p:spPr>
        <p:txBody>
          <a:bodyPr/>
          <a:lstStyle/>
          <a:p>
            <a:pPr algn="ctr"/>
            <a:r>
              <a:rPr lang="en-US" sz="3600" dirty="0"/>
              <a:t>Undiagnosed HIV</a:t>
            </a:r>
          </a:p>
        </p:txBody>
      </p:sp>
      <p:sp>
        <p:nvSpPr>
          <p:cNvPr id="4" name="Slide Number Placeholder 3">
            <a:extLst>
              <a:ext uri="{FF2B5EF4-FFF2-40B4-BE49-F238E27FC236}">
                <a16:creationId xmlns:a16="http://schemas.microsoft.com/office/drawing/2014/main" id="{E2405D37-6FC5-4628-B1EC-6C991E3A593A}"/>
              </a:ext>
            </a:extLst>
          </p:cNvPr>
          <p:cNvSpPr>
            <a:spLocks noGrp="1"/>
          </p:cNvSpPr>
          <p:nvPr>
            <p:ph type="sldNum" sz="quarter" idx="12"/>
          </p:nvPr>
        </p:nvSpPr>
        <p:spPr/>
        <p:txBody>
          <a:bodyPr/>
          <a:lstStyle/>
          <a:p>
            <a:fld id="{6E2D2B3B-882E-40F3-A32F-6DD516915044}" type="slidenum">
              <a:rPr lang="en-US" smtClean="0"/>
              <a:pPr/>
              <a:t>9</a:t>
            </a:fld>
            <a:endParaRPr lang="en-US" dirty="0"/>
          </a:p>
        </p:txBody>
      </p:sp>
      <p:pic>
        <p:nvPicPr>
          <p:cNvPr id="6" name="Picture 5">
            <a:extLst>
              <a:ext uri="{FF2B5EF4-FFF2-40B4-BE49-F238E27FC236}">
                <a16:creationId xmlns:a16="http://schemas.microsoft.com/office/drawing/2014/main" id="{E42DB010-6E89-4E35-8236-3DFE3D63E31C}"/>
              </a:ext>
            </a:extLst>
          </p:cNvPr>
          <p:cNvPicPr>
            <a:picLocks noChangeAspect="1"/>
          </p:cNvPicPr>
          <p:nvPr/>
        </p:nvPicPr>
        <p:blipFill>
          <a:blip r:embed="rId3"/>
          <a:stretch>
            <a:fillRect/>
          </a:stretch>
        </p:blipFill>
        <p:spPr>
          <a:xfrm>
            <a:off x="1943514" y="927760"/>
            <a:ext cx="6617962" cy="3722604"/>
          </a:xfrm>
          <a:prstGeom prst="rect">
            <a:avLst/>
          </a:prstGeom>
        </p:spPr>
      </p:pic>
      <p:sp>
        <p:nvSpPr>
          <p:cNvPr id="7" name="Footer Placeholder 4">
            <a:extLst>
              <a:ext uri="{FF2B5EF4-FFF2-40B4-BE49-F238E27FC236}">
                <a16:creationId xmlns:a16="http://schemas.microsoft.com/office/drawing/2014/main" id="{6C3D18DB-3A94-477E-AF85-D22B63663597}"/>
              </a:ext>
            </a:extLst>
          </p:cNvPr>
          <p:cNvSpPr>
            <a:spLocks noGrp="1"/>
          </p:cNvSpPr>
          <p:nvPr>
            <p:ph type="ftr" sz="quarter" idx="3"/>
          </p:nvPr>
        </p:nvSpPr>
        <p:spPr>
          <a:xfrm>
            <a:off x="2057400" y="4750934"/>
            <a:ext cx="5638800" cy="297180"/>
          </a:xfrm>
        </p:spPr>
        <p:txBody>
          <a:bodyPr/>
          <a:lstStyle/>
          <a:p>
            <a:r>
              <a:rPr lang="en-US" dirty="0">
                <a:solidFill>
                  <a:schemeClr val="bg1"/>
                </a:solidFill>
              </a:rPr>
              <a:t>CDC. Estimated HIV incidence and prevalence in the United States 2015-2019. HIV Surveillance Supplemental Report 2021</a:t>
            </a:r>
          </a:p>
        </p:txBody>
      </p:sp>
      <p:sp>
        <p:nvSpPr>
          <p:cNvPr id="5" name="Rectangle 4">
            <a:extLst>
              <a:ext uri="{FF2B5EF4-FFF2-40B4-BE49-F238E27FC236}">
                <a16:creationId xmlns:a16="http://schemas.microsoft.com/office/drawing/2014/main" id="{D2863F03-D334-47C8-A4A4-BAEE7C992300}"/>
              </a:ext>
            </a:extLst>
          </p:cNvPr>
          <p:cNvSpPr/>
          <p:nvPr/>
        </p:nvSpPr>
        <p:spPr>
          <a:xfrm>
            <a:off x="228600" y="1576447"/>
            <a:ext cx="2514600" cy="1833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51CBAA-C657-4EA3-AACF-DA412884EB69}"/>
              </a:ext>
            </a:extLst>
          </p:cNvPr>
          <p:cNvSpPr txBox="1"/>
          <p:nvPr/>
        </p:nvSpPr>
        <p:spPr>
          <a:xfrm>
            <a:off x="228600" y="1579424"/>
            <a:ext cx="2514600" cy="1754326"/>
          </a:xfrm>
          <a:prstGeom prst="rect">
            <a:avLst/>
          </a:prstGeom>
          <a:noFill/>
        </p:spPr>
        <p:txBody>
          <a:bodyPr wrap="square" rtlCol="0">
            <a:spAutoFit/>
          </a:bodyPr>
          <a:lstStyle/>
          <a:p>
            <a:r>
              <a:rPr lang="en-US" sz="2000" b="1" dirty="0">
                <a:solidFill>
                  <a:schemeClr val="bg1"/>
                </a:solidFill>
              </a:rPr>
              <a:t>In U.S., 13% don’t know their status</a:t>
            </a:r>
          </a:p>
          <a:p>
            <a:endParaRPr lang="en-US" sz="800" b="1" dirty="0">
              <a:solidFill>
                <a:schemeClr val="bg1"/>
              </a:solidFill>
            </a:endParaRPr>
          </a:p>
          <a:p>
            <a:r>
              <a:rPr lang="en-US" sz="2000" b="1" dirty="0">
                <a:solidFill>
                  <a:schemeClr val="bg1"/>
                </a:solidFill>
              </a:rPr>
              <a:t>In SCAETC region, </a:t>
            </a:r>
            <a:r>
              <a:rPr lang="en-US" sz="2000" b="1" dirty="0">
                <a:solidFill>
                  <a:srgbClr val="C00000"/>
                </a:solidFill>
              </a:rPr>
              <a:t>17-20% </a:t>
            </a:r>
            <a:r>
              <a:rPr lang="en-US" sz="2000" b="1" dirty="0">
                <a:solidFill>
                  <a:schemeClr val="bg1"/>
                </a:solidFill>
              </a:rPr>
              <a:t>don’t know their status</a:t>
            </a:r>
          </a:p>
        </p:txBody>
      </p:sp>
    </p:spTree>
    <p:extLst>
      <p:ext uri="{BB962C8B-B14F-4D97-AF65-F5344CB8AC3E}">
        <p14:creationId xmlns:p14="http://schemas.microsoft.com/office/powerpoint/2010/main" val="2832670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2876</TotalTime>
  <Words>4827</Words>
  <Application>Microsoft Office PowerPoint</Application>
  <PresentationFormat>On-screen Show (16:9)</PresentationFormat>
  <Paragraphs>377</Paragraphs>
  <Slides>32</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vt:lpstr>
      <vt:lpstr>Calibri</vt:lpstr>
      <vt:lpstr>ITC Avant Garde Std Bk</vt:lpstr>
      <vt:lpstr>Wingdings</vt:lpstr>
      <vt:lpstr>AETC-BLANK-MASTER</vt:lpstr>
      <vt:lpstr>HIV Epidemiology HIV Testing</vt:lpstr>
      <vt:lpstr>Conflict of Interest Disclosure Statement</vt:lpstr>
      <vt:lpstr>Unconscious Bias Disclosure</vt:lpstr>
      <vt:lpstr>Learning Objectives</vt:lpstr>
      <vt:lpstr>HIV Global Epidemiology </vt:lpstr>
      <vt:lpstr>Ending the HIV Epidemic (EHE)</vt:lpstr>
      <vt:lpstr>HIV Epidemic in the United States</vt:lpstr>
      <vt:lpstr>… But  Disparities Exist</vt:lpstr>
      <vt:lpstr>Undiagnosed HIV</vt:lpstr>
      <vt:lpstr>Late-stage diagnosis is associated with more morbidity and potential increased transmission</vt:lpstr>
      <vt:lpstr>Epidemiology in Louisiana</vt:lpstr>
      <vt:lpstr>Epidemiology in Louisiana </vt:lpstr>
      <vt:lpstr>Lifetime Risk of HIV Diagnosis, by State</vt:lpstr>
      <vt:lpstr>PowerPoint Presentation</vt:lpstr>
      <vt:lpstr>Who should be screened for HIV?</vt:lpstr>
      <vt:lpstr>Who should be screened for HIV?</vt:lpstr>
      <vt:lpstr>Primary Care Providers Role in  CDC recommendations for testing</vt:lpstr>
      <vt:lpstr>PowerPoint Presentation</vt:lpstr>
      <vt:lpstr>HIV Testing Definitions</vt:lpstr>
      <vt:lpstr>PowerPoint Presentation</vt:lpstr>
      <vt:lpstr>Types of HIV screening tests</vt:lpstr>
      <vt:lpstr>HIV Viral Tests</vt:lpstr>
      <vt:lpstr>PowerPoint Presentation</vt:lpstr>
      <vt:lpstr>Strategies to prevention</vt:lpstr>
      <vt:lpstr> PEP        vs.      PrEP</vt:lpstr>
      <vt:lpstr>Linkage to Care</vt:lpstr>
      <vt:lpstr>HIV Treatment as Prevention</vt:lpstr>
      <vt:lpstr>Summary</vt:lpstr>
      <vt:lpstr>References </vt:lpstr>
      <vt:lpstr>Resources</vt:lpstr>
      <vt:lpstr>SCAETC Social Media </vt:lpstr>
      <vt:lpstr>PowerPoint Presentation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Michael J Dominguez</cp:lastModifiedBy>
  <cp:revision>174</cp:revision>
  <cp:lastPrinted>2020-04-03T19:30:52Z</cp:lastPrinted>
  <dcterms:created xsi:type="dcterms:W3CDTF">2016-03-30T16:09:11Z</dcterms:created>
  <dcterms:modified xsi:type="dcterms:W3CDTF">2023-08-21T16:04:34Z</dcterms:modified>
  <cp:contentStatus/>
</cp:coreProperties>
</file>