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4F_3B9FF47A.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188_BE0D6165.xml" ContentType="application/vnd.ms-powerpoint.comments+xml"/>
  <Override PartName="/ppt/notesSlides/notesSlide33.xml" ContentType="application/vnd.openxmlformats-officedocument.presentationml.notesSlide+xml"/>
  <Override PartName="/ppt/comments/modernComment_1A3_D84C1172.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189_EA7682DD.xml" ContentType="application/vnd.ms-powerpoint.comments+xml"/>
  <Override PartName="/ppt/notesSlides/notesSlide36.xml" ContentType="application/vnd.openxmlformats-officedocument.presentationml.notesSlide+xml"/>
  <Override PartName="/ppt/comments/modernComment_18A_3AD44E03.xml" ContentType="application/vnd.ms-powerpoint.comments+xml"/>
  <Override PartName="/ppt/notesSlides/notesSlide37.xml" ContentType="application/vnd.openxmlformats-officedocument.presentationml.notesSlide+xml"/>
  <Override PartName="/ppt/comments/modernComment_1A4_5BE8A87.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4"/>
  </p:sldMasterIdLst>
  <p:notesMasterIdLst>
    <p:notesMasterId r:id="rId50"/>
  </p:notesMasterIdLst>
  <p:handoutMasterIdLst>
    <p:handoutMasterId r:id="rId51"/>
  </p:handoutMasterIdLst>
  <p:sldIdLst>
    <p:sldId id="329" r:id="rId5"/>
    <p:sldId id="401" r:id="rId6"/>
    <p:sldId id="403" r:id="rId7"/>
    <p:sldId id="404" r:id="rId8"/>
    <p:sldId id="405" r:id="rId9"/>
    <p:sldId id="331" r:id="rId10"/>
    <p:sldId id="383" r:id="rId11"/>
    <p:sldId id="332" r:id="rId12"/>
    <p:sldId id="387" r:id="rId13"/>
    <p:sldId id="410" r:id="rId14"/>
    <p:sldId id="408" r:id="rId15"/>
    <p:sldId id="400" r:id="rId16"/>
    <p:sldId id="409" r:id="rId17"/>
    <p:sldId id="411" r:id="rId18"/>
    <p:sldId id="413" r:id="rId19"/>
    <p:sldId id="414" r:id="rId20"/>
    <p:sldId id="415" r:id="rId21"/>
    <p:sldId id="397" r:id="rId22"/>
    <p:sldId id="417" r:id="rId23"/>
    <p:sldId id="377" r:id="rId24"/>
    <p:sldId id="336" r:id="rId25"/>
    <p:sldId id="380" r:id="rId26"/>
    <p:sldId id="418" r:id="rId27"/>
    <p:sldId id="390" r:id="rId28"/>
    <p:sldId id="379" r:id="rId29"/>
    <p:sldId id="381" r:id="rId30"/>
    <p:sldId id="365" r:id="rId31"/>
    <p:sldId id="378" r:id="rId32"/>
    <p:sldId id="384" r:id="rId33"/>
    <p:sldId id="391" r:id="rId34"/>
    <p:sldId id="335" r:id="rId35"/>
    <p:sldId id="339" r:id="rId36"/>
    <p:sldId id="392" r:id="rId37"/>
    <p:sldId id="419" r:id="rId38"/>
    <p:sldId id="341" r:id="rId39"/>
    <p:sldId id="393" r:id="rId40"/>
    <p:sldId id="340" r:id="rId41"/>
    <p:sldId id="394" r:id="rId42"/>
    <p:sldId id="420" r:id="rId43"/>
    <p:sldId id="333" r:id="rId44"/>
    <p:sldId id="352" r:id="rId45"/>
    <p:sldId id="398" r:id="rId46"/>
    <p:sldId id="399" r:id="rId47"/>
    <p:sldId id="421" r:id="rId48"/>
    <p:sldId id="385" r:id="rId49"/>
  </p:sldIdLst>
  <p:sldSz cx="9144000" cy="5143500" type="screen16x9"/>
  <p:notesSz cx="7023100" cy="93091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id="{5D26188A-8877-D343-ABC4-7579CEC42C0C}">
          <p14:sldIdLst>
            <p14:sldId id="329"/>
            <p14:sldId id="401"/>
            <p14:sldId id="403"/>
            <p14:sldId id="404"/>
            <p14:sldId id="405"/>
            <p14:sldId id="331"/>
            <p14:sldId id="383"/>
            <p14:sldId id="332"/>
            <p14:sldId id="387"/>
            <p14:sldId id="410"/>
            <p14:sldId id="408"/>
            <p14:sldId id="400"/>
            <p14:sldId id="409"/>
            <p14:sldId id="411"/>
            <p14:sldId id="413"/>
            <p14:sldId id="414"/>
            <p14:sldId id="415"/>
            <p14:sldId id="397"/>
            <p14:sldId id="417"/>
            <p14:sldId id="377"/>
            <p14:sldId id="336"/>
            <p14:sldId id="380"/>
            <p14:sldId id="418"/>
            <p14:sldId id="390"/>
            <p14:sldId id="379"/>
            <p14:sldId id="381"/>
            <p14:sldId id="365"/>
            <p14:sldId id="378"/>
            <p14:sldId id="384"/>
            <p14:sldId id="391"/>
            <p14:sldId id="335"/>
            <p14:sldId id="339"/>
            <p14:sldId id="392"/>
            <p14:sldId id="419"/>
            <p14:sldId id="341"/>
            <p14:sldId id="393"/>
            <p14:sldId id="340"/>
            <p14:sldId id="394"/>
            <p14:sldId id="420"/>
            <p14:sldId id="333"/>
            <p14:sldId id="352"/>
            <p14:sldId id="398"/>
            <p14:sldId id="399"/>
            <p14:sldId id="421"/>
            <p14:sldId id="38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34EB0A-ADC1-89A1-2E72-66A3EE278167}" name="Michael J Dominguez" initials="MJD" userId="S::MJDominguez@health.unm.edu::307b977c-51dd-44f6-9a48-2a195947bb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08" autoAdjust="0"/>
    <p:restoredTop sz="79200" autoAdjust="0"/>
  </p:normalViewPr>
  <p:slideViewPr>
    <p:cSldViewPr>
      <p:cViewPr varScale="1">
        <p:scale>
          <a:sx n="76" d="100"/>
          <a:sy n="76" d="100"/>
        </p:scale>
        <p:origin x="1392" y="78"/>
      </p:cViewPr>
      <p:guideLst>
        <p:guide orient="horz" pos="162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s>
</file>

<file path=ppt/comments/modernComment_14F_3B9FF47A.xml><?xml version="1.0" encoding="utf-8"?>
<p188:cmLst xmlns:a="http://schemas.openxmlformats.org/drawingml/2006/main" xmlns:r="http://schemas.openxmlformats.org/officeDocument/2006/relationships" xmlns:p188="http://schemas.microsoft.com/office/powerpoint/2018/8/main">
  <p188:cm id="{2CC66697-03A0-45C6-B5DF-FF84C3BA2563}" authorId="{A034EB0A-ADC1-89A1-2E72-66A3EE278167}" created="2023-10-11T20:13:00.511">
    <pc:sldMkLst xmlns:pc="http://schemas.microsoft.com/office/powerpoint/2013/main/command">
      <pc:docMk/>
      <pc:sldMk cId="1000338554" sldId="335"/>
    </pc:sldMkLst>
    <p188:txBody>
      <a:bodyPr/>
      <a:lstStyle/>
      <a:p>
        <a:r>
          <a:rPr lang="en-US"/>
          <a:t>Need Table Image Source Refrence</a:t>
        </a:r>
      </a:p>
    </p188:txBody>
  </p188:cm>
</p188:cmLst>
</file>

<file path=ppt/comments/modernComment_188_BE0D6165.xml><?xml version="1.0" encoding="utf-8"?>
<p188:cmLst xmlns:a="http://schemas.openxmlformats.org/drawingml/2006/main" xmlns:r="http://schemas.openxmlformats.org/officeDocument/2006/relationships" xmlns:p188="http://schemas.microsoft.com/office/powerpoint/2018/8/main">
  <p188:cm id="{EA836C9D-C3EC-4488-8097-29CC4FF5E5F1}" authorId="{A034EB0A-ADC1-89A1-2E72-66A3EE278167}" created="2023-10-11T20:32:00.100">
    <pc:sldMkLst xmlns:pc="http://schemas.microsoft.com/office/powerpoint/2013/main/command">
      <pc:docMk/>
      <pc:sldMk cId="3188547941" sldId="392"/>
    </pc:sldMkLst>
    <p188:txBody>
      <a:bodyPr/>
      <a:lstStyle/>
      <a:p>
        <a:r>
          <a:rPr lang="en-US"/>
          <a:t>Needs Image Source Reference</a:t>
        </a:r>
      </a:p>
    </p188:txBody>
  </p188:cm>
</p188:cmLst>
</file>

<file path=ppt/comments/modernComment_189_EA7682DD.xml><?xml version="1.0" encoding="utf-8"?>
<p188:cmLst xmlns:a="http://schemas.openxmlformats.org/drawingml/2006/main" xmlns:r="http://schemas.openxmlformats.org/officeDocument/2006/relationships" xmlns:p188="http://schemas.microsoft.com/office/powerpoint/2018/8/main">
  <p188:cm id="{359E1BF1-8912-460A-861F-4C78C9D87E7B}" authorId="{A034EB0A-ADC1-89A1-2E72-66A3EE278167}" created="2023-10-11T20:42:32.242">
    <pc:sldMkLst xmlns:pc="http://schemas.microsoft.com/office/powerpoint/2013/main/command">
      <pc:docMk/>
      <pc:sldMk cId="3933635293" sldId="393"/>
    </pc:sldMkLst>
    <p188:txBody>
      <a:bodyPr/>
      <a:lstStyle/>
      <a:p>
        <a:r>
          <a:rPr lang="en-US"/>
          <a:t>Needs Image Source Reference</a:t>
        </a:r>
      </a:p>
    </p188:txBody>
  </p188:cm>
</p188:cmLst>
</file>

<file path=ppt/comments/modernComment_18A_3AD44E03.xml><?xml version="1.0" encoding="utf-8"?>
<p188:cmLst xmlns:a="http://schemas.openxmlformats.org/drawingml/2006/main" xmlns:r="http://schemas.openxmlformats.org/officeDocument/2006/relationships" xmlns:p188="http://schemas.microsoft.com/office/powerpoint/2018/8/main">
  <p188:cm id="{129EA647-1A4D-4974-8BD0-B4D2AB4D0984}" authorId="{A034EB0A-ADC1-89A1-2E72-66A3EE278167}" created="2023-10-11T20:44:11.812">
    <pc:sldMkLst xmlns:pc="http://schemas.microsoft.com/office/powerpoint/2013/main/command">
      <pc:docMk/>
      <pc:sldMk cId="986992131" sldId="394"/>
    </pc:sldMkLst>
    <p188:txBody>
      <a:bodyPr/>
      <a:lstStyle/>
      <a:p>
        <a:r>
          <a:rPr lang="en-US"/>
          <a:t>Needs Image Source Refrence</a:t>
        </a:r>
      </a:p>
    </p188:txBody>
  </p188:cm>
</p188:cmLst>
</file>

<file path=ppt/comments/modernComment_1A3_D84C1172.xml><?xml version="1.0" encoding="utf-8"?>
<p188:cmLst xmlns:a="http://schemas.openxmlformats.org/drawingml/2006/main" xmlns:r="http://schemas.openxmlformats.org/officeDocument/2006/relationships" xmlns:p188="http://schemas.microsoft.com/office/powerpoint/2018/8/main">
  <p188:cm id="{13498A6B-2BAB-4BF5-8CC7-338DBB28093A}" authorId="{A034EB0A-ADC1-89A1-2E72-66A3EE278167}" created="2023-10-11T20:35:16.126">
    <pc:sldMkLst xmlns:pc="http://schemas.microsoft.com/office/powerpoint/2013/main/command">
      <pc:docMk/>
      <pc:sldMk cId="3628863858" sldId="419"/>
    </pc:sldMkLst>
    <p188:txBody>
      <a:bodyPr/>
      <a:lstStyle/>
      <a:p>
        <a:r>
          <a:rPr lang="en-US"/>
          <a:t>Needs Image Source Reference
</a:t>
        </a:r>
      </a:p>
    </p188:txBody>
  </p188:cm>
</p188:cmLst>
</file>

<file path=ppt/comments/modernComment_1A4_5BE8A87.xml><?xml version="1.0" encoding="utf-8"?>
<p188:cmLst xmlns:a="http://schemas.openxmlformats.org/drawingml/2006/main" xmlns:r="http://schemas.openxmlformats.org/officeDocument/2006/relationships" xmlns:p188="http://schemas.microsoft.com/office/powerpoint/2018/8/main">
  <p188:cm id="{005CBB78-9FD6-4A73-A14F-DFFDFAA9F5A3}" authorId="{A034EB0A-ADC1-89A1-2E72-66A3EE278167}" created="2023-10-11T20:44:51.228">
    <pc:sldMkLst xmlns:pc="http://schemas.microsoft.com/office/powerpoint/2013/main/command">
      <pc:docMk/>
      <pc:sldMk cId="96373383" sldId="420"/>
    </pc:sldMkLst>
    <p188:txBody>
      <a:bodyPr/>
      <a:lstStyle/>
      <a:p>
        <a:r>
          <a:rPr lang="en-US"/>
          <a:t>Needs Image Source Refrence</a:t>
        </a:r>
      </a:p>
    </p188:txBody>
  </p188:cm>
</p188:cmLst>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928F5B-5843-4EC1-AE20-2E2FF661F9AC}"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82554EAE-DBF2-4AD3-A091-4957E8F63F3F}">
      <dgm:prSet/>
      <dgm:spPr/>
      <dgm:t>
        <a:bodyPr/>
        <a:lstStyle/>
        <a:p>
          <a:r>
            <a:rPr lang="en-US" b="0" i="0"/>
            <a:t>HIV RNA &gt;20 but &lt;200: continue same ART regimen, recheck VL in 3 months</a:t>
          </a:r>
          <a:endParaRPr lang="en-US"/>
        </a:p>
      </dgm:t>
    </dgm:pt>
    <dgm:pt modelId="{AD94BEEC-D89E-4D6B-96B0-BEF4DBE9E15A}" type="parTrans" cxnId="{55087FED-8B7E-4F9D-864B-3B8858AC4319}">
      <dgm:prSet/>
      <dgm:spPr/>
      <dgm:t>
        <a:bodyPr/>
        <a:lstStyle/>
        <a:p>
          <a:endParaRPr lang="en-US"/>
        </a:p>
      </dgm:t>
    </dgm:pt>
    <dgm:pt modelId="{956F2DA7-8232-4CCA-A795-2C521E15A1B0}" type="sibTrans" cxnId="{55087FED-8B7E-4F9D-864B-3B8858AC4319}">
      <dgm:prSet/>
      <dgm:spPr/>
      <dgm:t>
        <a:bodyPr/>
        <a:lstStyle/>
        <a:p>
          <a:endParaRPr lang="en-US"/>
        </a:p>
      </dgm:t>
    </dgm:pt>
    <dgm:pt modelId="{521CCFB1-95BD-48A7-9FAB-3B3A7A7F98BD}">
      <dgm:prSet/>
      <dgm:spPr/>
      <dgm:t>
        <a:bodyPr/>
        <a:lstStyle/>
        <a:p>
          <a:r>
            <a:rPr lang="en-US" b="0" i="0" dirty="0"/>
            <a:t>HIV RNA &gt;=200 but &lt;1000: individualized decision (address adherence and continue same ART, empirically change ART, consider </a:t>
          </a:r>
          <a:r>
            <a:rPr lang="en-US" b="0" i="0" dirty="0" err="1"/>
            <a:t>proviral</a:t>
          </a:r>
          <a:r>
            <a:rPr lang="en-US" b="0" i="0" dirty="0"/>
            <a:t> DNA genotype)</a:t>
          </a:r>
          <a:endParaRPr lang="en-US" dirty="0"/>
        </a:p>
      </dgm:t>
    </dgm:pt>
    <dgm:pt modelId="{AD83D0A0-D0AA-4A53-802D-34E8A09B7179}" type="parTrans" cxnId="{ED497E1F-CE4F-4A9C-9C1A-78C46121258D}">
      <dgm:prSet/>
      <dgm:spPr/>
      <dgm:t>
        <a:bodyPr/>
        <a:lstStyle/>
        <a:p>
          <a:endParaRPr lang="en-US"/>
        </a:p>
      </dgm:t>
    </dgm:pt>
    <dgm:pt modelId="{7F1D3844-808A-476E-9386-5A041740C400}" type="sibTrans" cxnId="{ED497E1F-CE4F-4A9C-9C1A-78C46121258D}">
      <dgm:prSet/>
      <dgm:spPr/>
      <dgm:t>
        <a:bodyPr/>
        <a:lstStyle/>
        <a:p>
          <a:endParaRPr lang="en-US"/>
        </a:p>
      </dgm:t>
    </dgm:pt>
    <dgm:pt modelId="{43AD5F4D-6DD3-4CC8-9F29-1A515A7A67E4}">
      <dgm:prSet/>
      <dgm:spPr/>
      <dgm:t>
        <a:bodyPr/>
        <a:lstStyle/>
        <a:p>
          <a:r>
            <a:rPr lang="en-US" b="0" i="0" dirty="0"/>
            <a:t>HIV RNA &gt;=1000 and HIV genotype without mutations: address adherence, drug interactions, food requirements, close monitoring of VL</a:t>
          </a:r>
          <a:endParaRPr lang="en-US" dirty="0"/>
        </a:p>
      </dgm:t>
    </dgm:pt>
    <dgm:pt modelId="{34B49949-41D2-4499-9811-090BE479F442}" type="parTrans" cxnId="{BFE01A1D-A4A9-45CC-BC29-B22D8B2A312A}">
      <dgm:prSet/>
      <dgm:spPr/>
      <dgm:t>
        <a:bodyPr/>
        <a:lstStyle/>
        <a:p>
          <a:endParaRPr lang="en-US"/>
        </a:p>
      </dgm:t>
    </dgm:pt>
    <dgm:pt modelId="{5B61F7CB-DE05-4881-9EA0-8D8986DE4DB9}" type="sibTrans" cxnId="{BFE01A1D-A4A9-45CC-BC29-B22D8B2A312A}">
      <dgm:prSet/>
      <dgm:spPr/>
      <dgm:t>
        <a:bodyPr/>
        <a:lstStyle/>
        <a:p>
          <a:endParaRPr lang="en-US"/>
        </a:p>
      </dgm:t>
    </dgm:pt>
    <dgm:pt modelId="{0CB0382F-2D68-4C95-B42A-297341FF80CF}">
      <dgm:prSet/>
      <dgm:spPr/>
      <dgm:t>
        <a:bodyPr/>
        <a:lstStyle/>
        <a:p>
          <a:r>
            <a:rPr lang="en-US" b="0" i="0"/>
            <a:t>HIV RNA&gt;=1000 and HIV genotype with mutations: build a new ART regimen</a:t>
          </a:r>
          <a:endParaRPr lang="en-US"/>
        </a:p>
      </dgm:t>
    </dgm:pt>
    <dgm:pt modelId="{F275F5E0-85B2-4C37-9E0D-BB7B7DEFD425}" type="parTrans" cxnId="{F665983D-8C79-4397-A4BD-EFAC4CB3BA0A}">
      <dgm:prSet/>
      <dgm:spPr/>
      <dgm:t>
        <a:bodyPr/>
        <a:lstStyle/>
        <a:p>
          <a:endParaRPr lang="en-US"/>
        </a:p>
      </dgm:t>
    </dgm:pt>
    <dgm:pt modelId="{0D782558-C91E-404F-A8D6-61487B6E1852}" type="sibTrans" cxnId="{F665983D-8C79-4397-A4BD-EFAC4CB3BA0A}">
      <dgm:prSet/>
      <dgm:spPr/>
      <dgm:t>
        <a:bodyPr/>
        <a:lstStyle/>
        <a:p>
          <a:endParaRPr lang="en-US"/>
        </a:p>
      </dgm:t>
    </dgm:pt>
    <dgm:pt modelId="{2BC6B98B-868A-4D41-A6BD-99E608DA7EE3}" type="pres">
      <dgm:prSet presAssocID="{9D928F5B-5843-4EC1-AE20-2E2FF661F9AC}" presName="linear" presStyleCnt="0">
        <dgm:presLayoutVars>
          <dgm:animLvl val="lvl"/>
          <dgm:resizeHandles val="exact"/>
        </dgm:presLayoutVars>
      </dgm:prSet>
      <dgm:spPr/>
    </dgm:pt>
    <dgm:pt modelId="{9B836BEA-DFEC-4243-B3A3-88B2471E5945}" type="pres">
      <dgm:prSet presAssocID="{82554EAE-DBF2-4AD3-A091-4957E8F63F3F}" presName="parentText" presStyleLbl="node1" presStyleIdx="0" presStyleCnt="4">
        <dgm:presLayoutVars>
          <dgm:chMax val="0"/>
          <dgm:bulletEnabled val="1"/>
        </dgm:presLayoutVars>
      </dgm:prSet>
      <dgm:spPr/>
    </dgm:pt>
    <dgm:pt modelId="{615830FB-9A99-5341-A4D3-D525EBA6AA71}" type="pres">
      <dgm:prSet presAssocID="{956F2DA7-8232-4CCA-A795-2C521E15A1B0}" presName="spacer" presStyleCnt="0"/>
      <dgm:spPr/>
    </dgm:pt>
    <dgm:pt modelId="{E5636645-10B4-3943-AB34-DC7B6D6A6609}" type="pres">
      <dgm:prSet presAssocID="{521CCFB1-95BD-48A7-9FAB-3B3A7A7F98BD}" presName="parentText" presStyleLbl="node1" presStyleIdx="1" presStyleCnt="4">
        <dgm:presLayoutVars>
          <dgm:chMax val="0"/>
          <dgm:bulletEnabled val="1"/>
        </dgm:presLayoutVars>
      </dgm:prSet>
      <dgm:spPr/>
    </dgm:pt>
    <dgm:pt modelId="{BF51E930-3BEA-B34F-98DF-671153CC61FA}" type="pres">
      <dgm:prSet presAssocID="{7F1D3844-808A-476E-9386-5A041740C400}" presName="spacer" presStyleCnt="0"/>
      <dgm:spPr/>
    </dgm:pt>
    <dgm:pt modelId="{E4632465-1175-594B-838B-6617D2C95065}" type="pres">
      <dgm:prSet presAssocID="{43AD5F4D-6DD3-4CC8-9F29-1A515A7A67E4}" presName="parentText" presStyleLbl="node1" presStyleIdx="2" presStyleCnt="4">
        <dgm:presLayoutVars>
          <dgm:chMax val="0"/>
          <dgm:bulletEnabled val="1"/>
        </dgm:presLayoutVars>
      </dgm:prSet>
      <dgm:spPr/>
    </dgm:pt>
    <dgm:pt modelId="{40BCC4A1-B8D6-6642-9593-88C501766946}" type="pres">
      <dgm:prSet presAssocID="{5B61F7CB-DE05-4881-9EA0-8D8986DE4DB9}" presName="spacer" presStyleCnt="0"/>
      <dgm:spPr/>
    </dgm:pt>
    <dgm:pt modelId="{6EF95056-76F6-1D45-B162-C2B5C3DBF605}" type="pres">
      <dgm:prSet presAssocID="{0CB0382F-2D68-4C95-B42A-297341FF80CF}" presName="parentText" presStyleLbl="node1" presStyleIdx="3" presStyleCnt="4">
        <dgm:presLayoutVars>
          <dgm:chMax val="0"/>
          <dgm:bulletEnabled val="1"/>
        </dgm:presLayoutVars>
      </dgm:prSet>
      <dgm:spPr/>
    </dgm:pt>
  </dgm:ptLst>
  <dgm:cxnLst>
    <dgm:cxn modelId="{770D1919-79EF-6343-8057-7A02DC0C4904}" type="presOf" srcId="{0CB0382F-2D68-4C95-B42A-297341FF80CF}" destId="{6EF95056-76F6-1D45-B162-C2B5C3DBF605}" srcOrd="0" destOrd="0" presId="urn:microsoft.com/office/officeart/2005/8/layout/vList2"/>
    <dgm:cxn modelId="{BFE01A1D-A4A9-45CC-BC29-B22D8B2A312A}" srcId="{9D928F5B-5843-4EC1-AE20-2E2FF661F9AC}" destId="{43AD5F4D-6DD3-4CC8-9F29-1A515A7A67E4}" srcOrd="2" destOrd="0" parTransId="{34B49949-41D2-4499-9811-090BE479F442}" sibTransId="{5B61F7CB-DE05-4881-9EA0-8D8986DE4DB9}"/>
    <dgm:cxn modelId="{ED497E1F-CE4F-4A9C-9C1A-78C46121258D}" srcId="{9D928F5B-5843-4EC1-AE20-2E2FF661F9AC}" destId="{521CCFB1-95BD-48A7-9FAB-3B3A7A7F98BD}" srcOrd="1" destOrd="0" parTransId="{AD83D0A0-D0AA-4A53-802D-34E8A09B7179}" sibTransId="{7F1D3844-808A-476E-9386-5A041740C400}"/>
    <dgm:cxn modelId="{F665983D-8C79-4397-A4BD-EFAC4CB3BA0A}" srcId="{9D928F5B-5843-4EC1-AE20-2E2FF661F9AC}" destId="{0CB0382F-2D68-4C95-B42A-297341FF80CF}" srcOrd="3" destOrd="0" parTransId="{F275F5E0-85B2-4C37-9E0D-BB7B7DEFD425}" sibTransId="{0D782558-C91E-404F-A8D6-61487B6E1852}"/>
    <dgm:cxn modelId="{F20B766F-B71C-B840-AF0E-2D6956CC0C1B}" type="presOf" srcId="{82554EAE-DBF2-4AD3-A091-4957E8F63F3F}" destId="{9B836BEA-DFEC-4243-B3A3-88B2471E5945}" srcOrd="0" destOrd="0" presId="urn:microsoft.com/office/officeart/2005/8/layout/vList2"/>
    <dgm:cxn modelId="{8B62F0C9-D47B-554D-80BF-94E66BA6E1EF}" type="presOf" srcId="{43AD5F4D-6DD3-4CC8-9F29-1A515A7A67E4}" destId="{E4632465-1175-594B-838B-6617D2C95065}" srcOrd="0" destOrd="0" presId="urn:microsoft.com/office/officeart/2005/8/layout/vList2"/>
    <dgm:cxn modelId="{3E1832CD-9EFC-BE46-AB44-64A5F28387FC}" type="presOf" srcId="{9D928F5B-5843-4EC1-AE20-2E2FF661F9AC}" destId="{2BC6B98B-868A-4D41-A6BD-99E608DA7EE3}" srcOrd="0" destOrd="0" presId="urn:microsoft.com/office/officeart/2005/8/layout/vList2"/>
    <dgm:cxn modelId="{D27824E2-000C-0F42-BF0A-AD2F905029B7}" type="presOf" srcId="{521CCFB1-95BD-48A7-9FAB-3B3A7A7F98BD}" destId="{E5636645-10B4-3943-AB34-DC7B6D6A6609}" srcOrd="0" destOrd="0" presId="urn:microsoft.com/office/officeart/2005/8/layout/vList2"/>
    <dgm:cxn modelId="{55087FED-8B7E-4F9D-864B-3B8858AC4319}" srcId="{9D928F5B-5843-4EC1-AE20-2E2FF661F9AC}" destId="{82554EAE-DBF2-4AD3-A091-4957E8F63F3F}" srcOrd="0" destOrd="0" parTransId="{AD94BEEC-D89E-4D6B-96B0-BEF4DBE9E15A}" sibTransId="{956F2DA7-8232-4CCA-A795-2C521E15A1B0}"/>
    <dgm:cxn modelId="{594DFCE9-778E-8E42-90CB-7880E9BF1719}" type="presParOf" srcId="{2BC6B98B-868A-4D41-A6BD-99E608DA7EE3}" destId="{9B836BEA-DFEC-4243-B3A3-88B2471E5945}" srcOrd="0" destOrd="0" presId="urn:microsoft.com/office/officeart/2005/8/layout/vList2"/>
    <dgm:cxn modelId="{CA81F0E1-DB91-5A41-AF65-6091A78FAD5D}" type="presParOf" srcId="{2BC6B98B-868A-4D41-A6BD-99E608DA7EE3}" destId="{615830FB-9A99-5341-A4D3-D525EBA6AA71}" srcOrd="1" destOrd="0" presId="urn:microsoft.com/office/officeart/2005/8/layout/vList2"/>
    <dgm:cxn modelId="{48CB1AA7-86E9-3047-90E6-049CFDB66E89}" type="presParOf" srcId="{2BC6B98B-868A-4D41-A6BD-99E608DA7EE3}" destId="{E5636645-10B4-3943-AB34-DC7B6D6A6609}" srcOrd="2" destOrd="0" presId="urn:microsoft.com/office/officeart/2005/8/layout/vList2"/>
    <dgm:cxn modelId="{63822441-A2FA-6D4D-9E94-EC02B0401E20}" type="presParOf" srcId="{2BC6B98B-868A-4D41-A6BD-99E608DA7EE3}" destId="{BF51E930-3BEA-B34F-98DF-671153CC61FA}" srcOrd="3" destOrd="0" presId="urn:microsoft.com/office/officeart/2005/8/layout/vList2"/>
    <dgm:cxn modelId="{662C5ECF-E1FA-8841-99AB-E4FC3F336264}" type="presParOf" srcId="{2BC6B98B-868A-4D41-A6BD-99E608DA7EE3}" destId="{E4632465-1175-594B-838B-6617D2C95065}" srcOrd="4" destOrd="0" presId="urn:microsoft.com/office/officeart/2005/8/layout/vList2"/>
    <dgm:cxn modelId="{C4753350-1F30-4140-B112-DCF8C35A30A0}" type="presParOf" srcId="{2BC6B98B-868A-4D41-A6BD-99E608DA7EE3}" destId="{40BCC4A1-B8D6-6642-9593-88C501766946}" srcOrd="5" destOrd="0" presId="urn:microsoft.com/office/officeart/2005/8/layout/vList2"/>
    <dgm:cxn modelId="{E738DA7E-BF37-474B-B6C7-2D45DD1CEC3E}" type="presParOf" srcId="{2BC6B98B-868A-4D41-A6BD-99E608DA7EE3}" destId="{6EF95056-76F6-1D45-B162-C2B5C3DBF60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36BEA-DFEC-4243-B3A3-88B2471E5945}">
      <dsp:nvSpPr>
        <dsp:cNvPr id="0" name=""/>
        <dsp:cNvSpPr/>
      </dsp:nvSpPr>
      <dsp:spPr>
        <a:xfrm>
          <a:off x="0" y="239264"/>
          <a:ext cx="8305800" cy="6844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a:t>HIV RNA &gt;20 but &lt;200: continue same ART regimen, recheck VL in 3 months</a:t>
          </a:r>
          <a:endParaRPr lang="en-US" sz="1800" kern="1200"/>
        </a:p>
      </dsp:txBody>
      <dsp:txXfrm>
        <a:off x="33412" y="272676"/>
        <a:ext cx="8238976" cy="617626"/>
      </dsp:txXfrm>
    </dsp:sp>
    <dsp:sp modelId="{E5636645-10B4-3943-AB34-DC7B6D6A6609}">
      <dsp:nvSpPr>
        <dsp:cNvPr id="0" name=""/>
        <dsp:cNvSpPr/>
      </dsp:nvSpPr>
      <dsp:spPr>
        <a:xfrm>
          <a:off x="0" y="975554"/>
          <a:ext cx="8305800" cy="6844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t>HIV RNA &gt;=200 but &lt;1000: individualized decision (address adherence and continue same ART, empirically change ART, consider </a:t>
          </a:r>
          <a:r>
            <a:rPr lang="en-US" sz="1800" b="0" i="0" kern="1200" dirty="0" err="1"/>
            <a:t>proviral</a:t>
          </a:r>
          <a:r>
            <a:rPr lang="en-US" sz="1800" b="0" i="0" kern="1200" dirty="0"/>
            <a:t> DNA genotype)</a:t>
          </a:r>
          <a:endParaRPr lang="en-US" sz="1800" kern="1200" dirty="0"/>
        </a:p>
      </dsp:txBody>
      <dsp:txXfrm>
        <a:off x="33412" y="1008966"/>
        <a:ext cx="8238976" cy="617626"/>
      </dsp:txXfrm>
    </dsp:sp>
    <dsp:sp modelId="{E4632465-1175-594B-838B-6617D2C95065}">
      <dsp:nvSpPr>
        <dsp:cNvPr id="0" name=""/>
        <dsp:cNvSpPr/>
      </dsp:nvSpPr>
      <dsp:spPr>
        <a:xfrm>
          <a:off x="0" y="1711845"/>
          <a:ext cx="8305800" cy="6844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t>HIV RNA &gt;=1000 and HIV genotype without mutations: address adherence, drug interactions, food requirements, close monitoring of VL</a:t>
          </a:r>
          <a:endParaRPr lang="en-US" sz="1800" kern="1200" dirty="0"/>
        </a:p>
      </dsp:txBody>
      <dsp:txXfrm>
        <a:off x="33412" y="1745257"/>
        <a:ext cx="8238976" cy="617626"/>
      </dsp:txXfrm>
    </dsp:sp>
    <dsp:sp modelId="{6EF95056-76F6-1D45-B162-C2B5C3DBF605}">
      <dsp:nvSpPr>
        <dsp:cNvPr id="0" name=""/>
        <dsp:cNvSpPr/>
      </dsp:nvSpPr>
      <dsp:spPr>
        <a:xfrm>
          <a:off x="0" y="2448135"/>
          <a:ext cx="8305800" cy="6844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a:t>HIV RNA&gt;=1000 and HIV genotype with mutations: build a new ART regimen</a:t>
          </a:r>
          <a:endParaRPr lang="en-US" sz="1800" kern="1200"/>
        </a:p>
      </dsp:txBody>
      <dsp:txXfrm>
        <a:off x="33412" y="2481547"/>
        <a:ext cx="8238976" cy="6176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A3EF21F7-98FD-41A7-A4CE-714FDED71D4E}" type="datetimeFigureOut">
              <a:rPr lang="en-US" smtClean="0"/>
              <a:t>1/11/2024</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85959707-24D2-46CE-984F-5B71E66ECA7D}" type="slidenum">
              <a:rPr lang="en-US" smtClean="0"/>
              <a:t>‹#›</a:t>
            </a:fld>
            <a:endParaRPr lang="en-US"/>
          </a:p>
        </p:txBody>
      </p:sp>
    </p:spTree>
    <p:extLst>
      <p:ext uri="{BB962C8B-B14F-4D97-AF65-F5344CB8AC3E}">
        <p14:creationId xmlns:p14="http://schemas.microsoft.com/office/powerpoint/2010/main" val="31606767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F16BC46E-AFF4-4598-8970-9842EB7E8193}" type="datetimeFigureOut">
              <a:rPr lang="en-US" smtClean="0"/>
              <a:t>1/11/2024</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F264BA1E-6AC7-4534-AA62-D6AA5C834DC4}" type="slidenum">
              <a:rPr lang="en-US" smtClean="0"/>
              <a:t>‹#›</a:t>
            </a:fld>
            <a:endParaRPr lang="en-US"/>
          </a:p>
        </p:txBody>
      </p:sp>
    </p:spTree>
    <p:extLst>
      <p:ext uri="{BB962C8B-B14F-4D97-AF65-F5344CB8AC3E}">
        <p14:creationId xmlns:p14="http://schemas.microsoft.com/office/powerpoint/2010/main" val="15315472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dirty="0"/>
              <a:t>Version date_ 10 2023</a:t>
            </a:r>
          </a:p>
          <a:p>
            <a:r>
              <a:rPr lang="en-US" dirty="0"/>
              <a:t>Target audience: prescribing providers and pharmacists familiar with basics of antiretroviral therapy</a:t>
            </a:r>
          </a:p>
        </p:txBody>
      </p:sp>
      <p:sp>
        <p:nvSpPr>
          <p:cNvPr id="4" name="Slide Number Placeholder 3"/>
          <p:cNvSpPr>
            <a:spLocks noGrp="1"/>
          </p:cNvSpPr>
          <p:nvPr>
            <p:ph type="sldNum" sz="quarter" idx="10"/>
          </p:nvPr>
        </p:nvSpPr>
        <p:spPr/>
        <p:txBody>
          <a:bodyPr/>
          <a:lstStyle/>
          <a:p>
            <a:fld id="{C35331D5-CC8E-5542-9972-4FCE376784B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427014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added 10/3/2023</a:t>
            </a:r>
          </a:p>
        </p:txBody>
      </p:sp>
      <p:sp>
        <p:nvSpPr>
          <p:cNvPr id="4" name="Slide Number Placeholder 3"/>
          <p:cNvSpPr>
            <a:spLocks noGrp="1"/>
          </p:cNvSpPr>
          <p:nvPr>
            <p:ph type="sldNum" sz="quarter" idx="5"/>
          </p:nvPr>
        </p:nvSpPr>
        <p:spPr/>
        <p:txBody>
          <a:bodyPr/>
          <a:lstStyle/>
          <a:p>
            <a:fld id="{F264BA1E-6AC7-4534-AA62-D6AA5C834DC4}" type="slidenum">
              <a:rPr lang="en-US" smtClean="0"/>
              <a:t>11</a:t>
            </a:fld>
            <a:endParaRPr lang="en-US"/>
          </a:p>
        </p:txBody>
      </p:sp>
    </p:spTree>
    <p:extLst>
      <p:ext uri="{BB962C8B-B14F-4D97-AF65-F5344CB8AC3E}">
        <p14:creationId xmlns:p14="http://schemas.microsoft.com/office/powerpoint/2010/main" val="1867177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ART-CC=antiretroviral therapy cohort collaboration</a:t>
            </a:r>
          </a:p>
        </p:txBody>
      </p:sp>
      <p:sp>
        <p:nvSpPr>
          <p:cNvPr id="4" name="Slide Number Placeholder 3"/>
          <p:cNvSpPr>
            <a:spLocks noGrp="1"/>
          </p:cNvSpPr>
          <p:nvPr>
            <p:ph type="sldNum" sz="quarter" idx="5"/>
          </p:nvPr>
        </p:nvSpPr>
        <p:spPr/>
        <p:txBody>
          <a:bodyPr/>
          <a:lstStyle/>
          <a:p>
            <a:fld id="{F264BA1E-6AC7-4534-AA62-D6AA5C834DC4}" type="slidenum">
              <a:rPr lang="en-US" smtClean="0"/>
              <a:t>12</a:t>
            </a:fld>
            <a:endParaRPr lang="en-US"/>
          </a:p>
        </p:txBody>
      </p:sp>
    </p:spTree>
    <p:extLst>
      <p:ext uri="{BB962C8B-B14F-4D97-AF65-F5344CB8AC3E}">
        <p14:creationId xmlns:p14="http://schemas.microsoft.com/office/powerpoint/2010/main" val="207192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bg1"/>
                </a:solidFill>
                <a:effectLst/>
                <a:latin typeface="Fira Sans" panose="020B0503050000020004" pitchFamily="34" charset="0"/>
              </a:rPr>
              <a:t>Those without low level viremia and those with low level viremia &lt;200 copies/mL were similarly unlikely to have virologic failure over 10 year observation time period.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bg1"/>
                </a:solidFill>
                <a:effectLst/>
                <a:latin typeface="Fira Sans" panose="020B0503050000020004" pitchFamily="34" charset="0"/>
              </a:rPr>
              <a:t>Similar likelihood of developing virologic failure over 2 years in those with LLV 200-499 and over 10yrs for LLV&lt;200.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bg1"/>
                </a:solidFill>
                <a:effectLst/>
                <a:latin typeface="Fira Sans" panose="020B0503050000020004" pitchFamily="34" charset="0"/>
              </a:rPr>
              <a:t>The Antiretroviral Therapy Cohort Collaboration (ART-CC). Impact of low-level viremia on clinical and virological outcomes in treated HIV-1-infected patients. AIDS 29(3):p 373-383, January 28, 2015. | DOI: 10.1097/QAD.0000000000000544</a:t>
            </a:r>
            <a:endParaRPr lang="en-US" sz="1200" dirty="0">
              <a:solidFill>
                <a:schemeClr val="bg1"/>
              </a:solidFill>
            </a:endParaRPr>
          </a:p>
          <a:p>
            <a:r>
              <a:rPr lang="en-US" dirty="0"/>
              <a:t>Slide added 10/3/2023</a:t>
            </a:r>
          </a:p>
        </p:txBody>
      </p:sp>
      <p:sp>
        <p:nvSpPr>
          <p:cNvPr id="4" name="Slide Number Placeholder 3"/>
          <p:cNvSpPr>
            <a:spLocks noGrp="1"/>
          </p:cNvSpPr>
          <p:nvPr>
            <p:ph type="sldNum" sz="quarter" idx="5"/>
          </p:nvPr>
        </p:nvSpPr>
        <p:spPr/>
        <p:txBody>
          <a:bodyPr/>
          <a:lstStyle/>
          <a:p>
            <a:fld id="{F264BA1E-6AC7-4534-AA62-D6AA5C834DC4}" type="slidenum">
              <a:rPr lang="en-US" smtClean="0"/>
              <a:t>13</a:t>
            </a:fld>
            <a:endParaRPr lang="en-US"/>
          </a:p>
        </p:txBody>
      </p:sp>
    </p:spTree>
    <p:extLst>
      <p:ext uri="{BB962C8B-B14F-4D97-AF65-F5344CB8AC3E}">
        <p14:creationId xmlns:p14="http://schemas.microsoft.com/office/powerpoint/2010/main" val="1344695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Assess for any potential drug-drug interactions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i.e., cation-containing minerals and integrase strand transfer inhibitors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Assess for any potential drug absorption challenges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boosted PI without food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rilpivirine</a:t>
            </a:r>
            <a:r>
              <a:rPr lang="en-US" dirty="0"/>
              <a:t> when patient on a proton pump inhibitor</a:t>
            </a:r>
          </a:p>
          <a:p>
            <a:r>
              <a:rPr lang="en-US" dirty="0"/>
              <a:t>Slide Added 10/3/2023</a:t>
            </a:r>
          </a:p>
        </p:txBody>
      </p:sp>
      <p:sp>
        <p:nvSpPr>
          <p:cNvPr id="4" name="Slide Number Placeholder 3"/>
          <p:cNvSpPr>
            <a:spLocks noGrp="1"/>
          </p:cNvSpPr>
          <p:nvPr>
            <p:ph type="sldNum" sz="quarter" idx="5"/>
          </p:nvPr>
        </p:nvSpPr>
        <p:spPr/>
        <p:txBody>
          <a:bodyPr/>
          <a:lstStyle/>
          <a:p>
            <a:fld id="{F264BA1E-6AC7-4534-AA62-D6AA5C834DC4}" type="slidenum">
              <a:rPr lang="en-US" smtClean="0"/>
              <a:t>14</a:t>
            </a:fld>
            <a:endParaRPr lang="en-US"/>
          </a:p>
        </p:txBody>
      </p:sp>
    </p:spTree>
    <p:extLst>
      <p:ext uri="{BB962C8B-B14F-4D97-AF65-F5344CB8AC3E}">
        <p14:creationId xmlns:p14="http://schemas.microsoft.com/office/powerpoint/2010/main" val="2521326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added 10/3/2023</a:t>
            </a:r>
          </a:p>
        </p:txBody>
      </p:sp>
      <p:sp>
        <p:nvSpPr>
          <p:cNvPr id="4" name="Slide Number Placeholder 3"/>
          <p:cNvSpPr>
            <a:spLocks noGrp="1"/>
          </p:cNvSpPr>
          <p:nvPr>
            <p:ph type="sldNum" sz="quarter" idx="5"/>
          </p:nvPr>
        </p:nvSpPr>
        <p:spPr/>
        <p:txBody>
          <a:bodyPr/>
          <a:lstStyle/>
          <a:p>
            <a:fld id="{F264BA1E-6AC7-4534-AA62-D6AA5C834DC4}" type="slidenum">
              <a:rPr lang="en-US" smtClean="0"/>
              <a:t>15</a:t>
            </a:fld>
            <a:endParaRPr lang="en-US"/>
          </a:p>
        </p:txBody>
      </p:sp>
    </p:spTree>
    <p:extLst>
      <p:ext uri="{BB962C8B-B14F-4D97-AF65-F5344CB8AC3E}">
        <p14:creationId xmlns:p14="http://schemas.microsoft.com/office/powerpoint/2010/main" val="171093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bg1"/>
                </a:solidFill>
                <a:effectLst/>
                <a:latin typeface="Guardian TextSans Web"/>
              </a:rPr>
              <a:t>Nettles RE, Kieffer TL, Kwon P, et al. Intermittent HIV-1 Viremia (Blips) and Drug Resistance in Patients Receiving HAART. </a:t>
            </a:r>
            <a:r>
              <a:rPr lang="en-US" sz="1200" b="0" i="1" dirty="0">
                <a:solidFill>
                  <a:schemeClr val="bg1"/>
                </a:solidFill>
                <a:effectLst/>
                <a:latin typeface="Guardian TextSans Web"/>
              </a:rPr>
              <a:t>JAMA.</a:t>
            </a:r>
            <a:r>
              <a:rPr lang="en-US" sz="1200" b="0" i="0" dirty="0">
                <a:solidFill>
                  <a:schemeClr val="bg1"/>
                </a:solidFill>
                <a:effectLst/>
                <a:latin typeface="Guardian TextSans Web"/>
              </a:rPr>
              <a:t> 2005;293(7):817–829. doi:10.1001/jama.293.7.817</a:t>
            </a:r>
            <a:endParaRPr lang="en-US" sz="1200" dirty="0">
              <a:solidFill>
                <a:schemeClr val="bg1"/>
              </a:solidFill>
            </a:endParaRPr>
          </a:p>
          <a:p>
            <a:r>
              <a:rPr lang="en-US" dirty="0"/>
              <a:t>Slide added 10/3/2023</a:t>
            </a:r>
          </a:p>
        </p:txBody>
      </p:sp>
      <p:sp>
        <p:nvSpPr>
          <p:cNvPr id="4" name="Slide Number Placeholder 3"/>
          <p:cNvSpPr>
            <a:spLocks noGrp="1"/>
          </p:cNvSpPr>
          <p:nvPr>
            <p:ph type="sldNum" sz="quarter" idx="5"/>
          </p:nvPr>
        </p:nvSpPr>
        <p:spPr/>
        <p:txBody>
          <a:bodyPr/>
          <a:lstStyle/>
          <a:p>
            <a:fld id="{F264BA1E-6AC7-4534-AA62-D6AA5C834DC4}" type="slidenum">
              <a:rPr lang="en-US" smtClean="0"/>
              <a:t>16</a:t>
            </a:fld>
            <a:endParaRPr lang="en-US"/>
          </a:p>
        </p:txBody>
      </p:sp>
    </p:spTree>
    <p:extLst>
      <p:ext uri="{BB962C8B-B14F-4D97-AF65-F5344CB8AC3E}">
        <p14:creationId xmlns:p14="http://schemas.microsoft.com/office/powerpoint/2010/main" val="1621310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added 10/3/2023</a:t>
            </a:r>
          </a:p>
        </p:txBody>
      </p:sp>
      <p:sp>
        <p:nvSpPr>
          <p:cNvPr id="4" name="Slide Number Placeholder 3"/>
          <p:cNvSpPr>
            <a:spLocks noGrp="1"/>
          </p:cNvSpPr>
          <p:nvPr>
            <p:ph type="sldNum" sz="quarter" idx="5"/>
          </p:nvPr>
        </p:nvSpPr>
        <p:spPr/>
        <p:txBody>
          <a:bodyPr/>
          <a:lstStyle/>
          <a:p>
            <a:fld id="{F264BA1E-6AC7-4534-AA62-D6AA5C834DC4}" type="slidenum">
              <a:rPr lang="en-US" smtClean="0"/>
              <a:t>17</a:t>
            </a:fld>
            <a:endParaRPr lang="en-US"/>
          </a:p>
        </p:txBody>
      </p:sp>
    </p:spTree>
    <p:extLst>
      <p:ext uri="{BB962C8B-B14F-4D97-AF65-F5344CB8AC3E}">
        <p14:creationId xmlns:p14="http://schemas.microsoft.com/office/powerpoint/2010/main" val="3874942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modified 10/3/2023</a:t>
            </a:r>
          </a:p>
        </p:txBody>
      </p:sp>
      <p:sp>
        <p:nvSpPr>
          <p:cNvPr id="4" name="Slide Number Placeholder 3"/>
          <p:cNvSpPr>
            <a:spLocks noGrp="1"/>
          </p:cNvSpPr>
          <p:nvPr>
            <p:ph type="sldNum" sz="quarter" idx="5"/>
          </p:nvPr>
        </p:nvSpPr>
        <p:spPr/>
        <p:txBody>
          <a:bodyPr/>
          <a:lstStyle/>
          <a:p>
            <a:fld id="{F264BA1E-6AC7-4534-AA62-D6AA5C834DC4}" type="slidenum">
              <a:rPr lang="en-US" smtClean="0"/>
              <a:t>18</a:t>
            </a:fld>
            <a:endParaRPr lang="en-US"/>
          </a:p>
        </p:txBody>
      </p:sp>
    </p:spTree>
    <p:extLst>
      <p:ext uri="{BB962C8B-B14F-4D97-AF65-F5344CB8AC3E}">
        <p14:creationId xmlns:p14="http://schemas.microsoft.com/office/powerpoint/2010/main" val="1207474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added 10/3/2023</a:t>
            </a:r>
          </a:p>
        </p:txBody>
      </p:sp>
      <p:sp>
        <p:nvSpPr>
          <p:cNvPr id="4" name="Slide Number Placeholder 3"/>
          <p:cNvSpPr>
            <a:spLocks noGrp="1"/>
          </p:cNvSpPr>
          <p:nvPr>
            <p:ph type="sldNum" sz="quarter" idx="5"/>
          </p:nvPr>
        </p:nvSpPr>
        <p:spPr/>
        <p:txBody>
          <a:bodyPr/>
          <a:lstStyle/>
          <a:p>
            <a:fld id="{F264BA1E-6AC7-4534-AA62-D6AA5C834DC4}" type="slidenum">
              <a:rPr lang="en-US" smtClean="0"/>
              <a:t>19</a:t>
            </a:fld>
            <a:endParaRPr lang="en-US"/>
          </a:p>
        </p:txBody>
      </p:sp>
    </p:spTree>
    <p:extLst>
      <p:ext uri="{BB962C8B-B14F-4D97-AF65-F5344CB8AC3E}">
        <p14:creationId xmlns:p14="http://schemas.microsoft.com/office/powerpoint/2010/main" val="576720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64BA1E-6AC7-4534-AA62-D6AA5C834DC4}" type="slidenum">
              <a:rPr lang="en-US" smtClean="0"/>
              <a:t>20</a:t>
            </a:fld>
            <a:endParaRPr lang="en-US"/>
          </a:p>
        </p:txBody>
      </p:sp>
    </p:spTree>
    <p:extLst>
      <p:ext uri="{BB962C8B-B14F-4D97-AF65-F5344CB8AC3E}">
        <p14:creationId xmlns:p14="http://schemas.microsoft.com/office/powerpoint/2010/main" val="2272915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a:t>
            </a:fld>
            <a:endParaRPr lang="en-US" dirty="0"/>
          </a:p>
        </p:txBody>
      </p:sp>
    </p:spTree>
    <p:extLst>
      <p:ext uri="{BB962C8B-B14F-4D97-AF65-F5344CB8AC3E}">
        <p14:creationId xmlns:p14="http://schemas.microsoft.com/office/powerpoint/2010/main" val="4030131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Obtain genotype while the patient is taking failing regimen or within 4 weeks after stopping treatment. This will increase likelihood that relevant resistance mutations are detected. After a prolonged period.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Phenotypes are more expensive and take longer for results to return so are not appropriate for straight forward cases.</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21</a:t>
            </a:fld>
            <a:endParaRPr lang="en-US"/>
          </a:p>
        </p:txBody>
      </p:sp>
    </p:spTree>
    <p:extLst>
      <p:ext uri="{BB962C8B-B14F-4D97-AF65-F5344CB8AC3E}">
        <p14:creationId xmlns:p14="http://schemas.microsoft.com/office/powerpoint/2010/main" val="1213121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64BA1E-6AC7-4534-AA62-D6AA5C834DC4}" type="slidenum">
              <a:rPr lang="en-US" smtClean="0"/>
              <a:t>22</a:t>
            </a:fld>
            <a:endParaRPr lang="en-US"/>
          </a:p>
        </p:txBody>
      </p:sp>
    </p:spTree>
    <p:extLst>
      <p:ext uri="{BB962C8B-B14F-4D97-AF65-F5344CB8AC3E}">
        <p14:creationId xmlns:p14="http://schemas.microsoft.com/office/powerpoint/2010/main" val="304783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added 10/3/2023</a:t>
            </a:r>
          </a:p>
          <a:p>
            <a:r>
              <a:rPr lang="en-US" dirty="0"/>
              <a:t>https://www.hiv.uw.edu/go/antiretroviral-therapy/evaluation-management-virologic-failure/core-concept/all#hiv-drug-resistance-assays</a:t>
            </a:r>
          </a:p>
          <a:p>
            <a:r>
              <a:rPr lang="en-US" b="1" i="0" dirty="0">
                <a:solidFill>
                  <a:srgbClr val="444444"/>
                </a:solidFill>
                <a:effectLst/>
                <a:latin typeface="Open Sans" panose="020B0606030504020204" pitchFamily="34" charset="0"/>
              </a:rPr>
              <a:t>Figure 17 - Method for Calculating Level of Phenotypic Resistance</a:t>
            </a:r>
            <a:br>
              <a:rPr lang="en-US" dirty="0"/>
            </a:br>
            <a:r>
              <a:rPr lang="en-US" b="0" i="0" dirty="0">
                <a:solidFill>
                  <a:srgbClr val="444444"/>
                </a:solidFill>
                <a:effectLst/>
                <a:latin typeface="Open Sans" panose="020B0606030504020204" pitchFamily="34" charset="0"/>
              </a:rPr>
              <a:t>This graph shows the method for calculating the level of phenotypic resistance of a single antiretroviral medication. The antiretroviral drug is tested on a patient's HIV isolate and a laboratory reference (wild-type strain). The IC50 represents the concentration of the antiretroviral drug required to cause 50% inhibition of HIV replication. The fold change is calculated by dividing the IC50 of the patient's isolate by the IC50 of the wild-type laboratory strain. As shown, as the curve shifts to the right, a higher concentration of drug would be required to inhibit HIV replication and thus the strain of HIV would be more resistant. The further the curve shifts to the right (for the patient's HIV strain tested), the greater the level of resistance</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23</a:t>
            </a:fld>
            <a:endParaRPr lang="en-US"/>
          </a:p>
        </p:txBody>
      </p:sp>
    </p:spTree>
    <p:extLst>
      <p:ext uri="{BB962C8B-B14F-4D97-AF65-F5344CB8AC3E}">
        <p14:creationId xmlns:p14="http://schemas.microsoft.com/office/powerpoint/2010/main" val="671656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64BA1E-6AC7-4534-AA62-D6AA5C834DC4}" type="slidenum">
              <a:rPr lang="en-US" smtClean="0"/>
              <a:t>24</a:t>
            </a:fld>
            <a:endParaRPr lang="en-US"/>
          </a:p>
        </p:txBody>
      </p:sp>
    </p:spTree>
    <p:extLst>
      <p:ext uri="{BB962C8B-B14F-4D97-AF65-F5344CB8AC3E}">
        <p14:creationId xmlns:p14="http://schemas.microsoft.com/office/powerpoint/2010/main" val="3423345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CCR5 = Chemokine Receptor Type 5</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25</a:t>
            </a:fld>
            <a:endParaRPr lang="en-US"/>
          </a:p>
        </p:txBody>
      </p:sp>
    </p:spTree>
    <p:extLst>
      <p:ext uri="{BB962C8B-B14F-4D97-AF65-F5344CB8AC3E}">
        <p14:creationId xmlns:p14="http://schemas.microsoft.com/office/powerpoint/2010/main" val="1382660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Proviral</a:t>
            </a:r>
            <a:r>
              <a:rPr lang="en-US" dirty="0"/>
              <a:t> DNA is viral DNA that is integrated into the host genome. </a:t>
            </a:r>
          </a:p>
          <a:p>
            <a:r>
              <a:rPr lang="en-US" dirty="0"/>
              <a:t>Reference: Ellis, KE et al. Clinical outcomes following the use of archived </a:t>
            </a:r>
            <a:r>
              <a:rPr lang="en-US" dirty="0" err="1"/>
              <a:t>proviral</a:t>
            </a:r>
            <a:r>
              <a:rPr lang="en-US" dirty="0"/>
              <a:t> HIV-1 DNA genotype to guide ART adjustment. Open Forum Infect Dis. 2020 Jan; 7(1):ofz533.  https://www.ncbi.nlm.nih.gov/pmc/articles/PMC6942490/</a:t>
            </a:r>
          </a:p>
        </p:txBody>
      </p:sp>
      <p:sp>
        <p:nvSpPr>
          <p:cNvPr id="4" name="Slide Number Placeholder 3"/>
          <p:cNvSpPr>
            <a:spLocks noGrp="1"/>
          </p:cNvSpPr>
          <p:nvPr>
            <p:ph type="sldNum" sz="quarter" idx="5"/>
          </p:nvPr>
        </p:nvSpPr>
        <p:spPr/>
        <p:txBody>
          <a:bodyPr/>
          <a:lstStyle/>
          <a:p>
            <a:fld id="{F264BA1E-6AC7-4534-AA62-D6AA5C834DC4}" type="slidenum">
              <a:rPr lang="en-US" smtClean="0"/>
              <a:t>26</a:t>
            </a:fld>
            <a:endParaRPr lang="en-US"/>
          </a:p>
        </p:txBody>
      </p:sp>
    </p:spTree>
    <p:extLst>
      <p:ext uri="{BB962C8B-B14F-4D97-AF65-F5344CB8AC3E}">
        <p14:creationId xmlns:p14="http://schemas.microsoft.com/office/powerpoint/2010/main" val="698542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27</a:t>
            </a:fld>
            <a:endParaRPr lang="en-US"/>
          </a:p>
        </p:txBody>
      </p:sp>
    </p:spTree>
    <p:extLst>
      <p:ext uri="{BB962C8B-B14F-4D97-AF65-F5344CB8AC3E}">
        <p14:creationId xmlns:p14="http://schemas.microsoft.com/office/powerpoint/2010/main" val="230923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64BA1E-6AC7-4534-AA62-D6AA5C834DC4}" type="slidenum">
              <a:rPr lang="en-US" smtClean="0"/>
              <a:t>28</a:t>
            </a:fld>
            <a:endParaRPr lang="en-US"/>
          </a:p>
        </p:txBody>
      </p:sp>
    </p:spTree>
    <p:extLst>
      <p:ext uri="{BB962C8B-B14F-4D97-AF65-F5344CB8AC3E}">
        <p14:creationId xmlns:p14="http://schemas.microsoft.com/office/powerpoint/2010/main" val="813063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64BA1E-6AC7-4534-AA62-D6AA5C834DC4}" type="slidenum">
              <a:rPr lang="en-US" smtClean="0"/>
              <a:t>29</a:t>
            </a:fld>
            <a:endParaRPr lang="en-US"/>
          </a:p>
        </p:txBody>
      </p:sp>
    </p:spTree>
    <p:extLst>
      <p:ext uri="{BB962C8B-B14F-4D97-AF65-F5344CB8AC3E}">
        <p14:creationId xmlns:p14="http://schemas.microsoft.com/office/powerpoint/2010/main" val="2799608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NRTI=nucleoside reverse transcriptase inhibitors</a:t>
            </a:r>
          </a:p>
        </p:txBody>
      </p:sp>
      <p:sp>
        <p:nvSpPr>
          <p:cNvPr id="4" name="Slide Number Placeholder 3"/>
          <p:cNvSpPr>
            <a:spLocks noGrp="1"/>
          </p:cNvSpPr>
          <p:nvPr>
            <p:ph type="sldNum" sz="quarter" idx="5"/>
          </p:nvPr>
        </p:nvSpPr>
        <p:spPr/>
        <p:txBody>
          <a:bodyPr/>
          <a:lstStyle/>
          <a:p>
            <a:fld id="{F264BA1E-6AC7-4534-AA62-D6AA5C834DC4}" type="slidenum">
              <a:rPr lang="en-US" smtClean="0"/>
              <a:t>30</a:t>
            </a:fld>
            <a:endParaRPr lang="en-US"/>
          </a:p>
        </p:txBody>
      </p:sp>
    </p:spTree>
    <p:extLst>
      <p:ext uri="{BB962C8B-B14F-4D97-AF65-F5344CB8AC3E}">
        <p14:creationId xmlns:p14="http://schemas.microsoft.com/office/powerpoint/2010/main" val="3302125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3</a:t>
            </a:fld>
            <a:endParaRPr lang="en-US" dirty="0"/>
          </a:p>
        </p:txBody>
      </p:sp>
    </p:spTree>
    <p:extLst>
      <p:ext uri="{BB962C8B-B14F-4D97-AF65-F5344CB8AC3E}">
        <p14:creationId xmlns:p14="http://schemas.microsoft.com/office/powerpoint/2010/main" val="3663767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modified 10/3/2023</a:t>
            </a:r>
          </a:p>
        </p:txBody>
      </p:sp>
      <p:sp>
        <p:nvSpPr>
          <p:cNvPr id="4" name="Slide Number Placeholder 3"/>
          <p:cNvSpPr>
            <a:spLocks noGrp="1"/>
          </p:cNvSpPr>
          <p:nvPr>
            <p:ph type="sldNum" sz="quarter" idx="5"/>
          </p:nvPr>
        </p:nvSpPr>
        <p:spPr/>
        <p:txBody>
          <a:bodyPr/>
          <a:lstStyle/>
          <a:p>
            <a:fld id="{F264BA1E-6AC7-4534-AA62-D6AA5C834DC4}" type="slidenum">
              <a:rPr lang="en-US" smtClean="0"/>
              <a:t>31</a:t>
            </a:fld>
            <a:endParaRPr lang="en-US"/>
          </a:p>
        </p:txBody>
      </p:sp>
    </p:spTree>
    <p:extLst>
      <p:ext uri="{BB962C8B-B14F-4D97-AF65-F5344CB8AC3E}">
        <p14:creationId xmlns:p14="http://schemas.microsoft.com/office/powerpoint/2010/main" val="1783882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32</a:t>
            </a:fld>
            <a:endParaRPr lang="en-US"/>
          </a:p>
        </p:txBody>
      </p:sp>
    </p:spTree>
    <p:extLst>
      <p:ext uri="{BB962C8B-B14F-4D97-AF65-F5344CB8AC3E}">
        <p14:creationId xmlns:p14="http://schemas.microsoft.com/office/powerpoint/2010/main" val="3946359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33</a:t>
            </a:fld>
            <a:endParaRPr lang="en-US"/>
          </a:p>
        </p:txBody>
      </p:sp>
    </p:spTree>
    <p:extLst>
      <p:ext uri="{BB962C8B-B14F-4D97-AF65-F5344CB8AC3E}">
        <p14:creationId xmlns:p14="http://schemas.microsoft.com/office/powerpoint/2010/main" val="20007650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NNRTI=non-nucleoside reverse transcriptase inhibitors</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34</a:t>
            </a:fld>
            <a:endParaRPr lang="en-US"/>
          </a:p>
        </p:txBody>
      </p:sp>
    </p:spTree>
    <p:extLst>
      <p:ext uri="{BB962C8B-B14F-4D97-AF65-F5344CB8AC3E}">
        <p14:creationId xmlns:p14="http://schemas.microsoft.com/office/powerpoint/2010/main" val="31848771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NNRTI=non-nucleoside reverse transcriptase inhibitors</a:t>
            </a:r>
          </a:p>
          <a:p>
            <a:r>
              <a:rPr lang="en-US" dirty="0"/>
              <a:t>K103N=resistance against efavirenz and nevirapine</a:t>
            </a:r>
          </a:p>
          <a:p>
            <a:r>
              <a:rPr lang="en-US" dirty="0"/>
              <a:t>Slide modified 10/3/2023</a:t>
            </a:r>
          </a:p>
        </p:txBody>
      </p:sp>
      <p:sp>
        <p:nvSpPr>
          <p:cNvPr id="4" name="Slide Number Placeholder 3"/>
          <p:cNvSpPr>
            <a:spLocks noGrp="1"/>
          </p:cNvSpPr>
          <p:nvPr>
            <p:ph type="sldNum" sz="quarter" idx="5"/>
          </p:nvPr>
        </p:nvSpPr>
        <p:spPr/>
        <p:txBody>
          <a:bodyPr/>
          <a:lstStyle/>
          <a:p>
            <a:fld id="{F264BA1E-6AC7-4534-AA62-D6AA5C834DC4}" type="slidenum">
              <a:rPr lang="en-US" smtClean="0"/>
              <a:t>35</a:t>
            </a:fld>
            <a:endParaRPr lang="en-US"/>
          </a:p>
        </p:txBody>
      </p:sp>
    </p:spTree>
    <p:extLst>
      <p:ext uri="{BB962C8B-B14F-4D97-AF65-F5344CB8AC3E}">
        <p14:creationId xmlns:p14="http://schemas.microsoft.com/office/powerpoint/2010/main" val="1494525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36</a:t>
            </a:fld>
            <a:endParaRPr lang="en-US"/>
          </a:p>
        </p:txBody>
      </p:sp>
    </p:spTree>
    <p:extLst>
      <p:ext uri="{BB962C8B-B14F-4D97-AF65-F5344CB8AC3E}">
        <p14:creationId xmlns:p14="http://schemas.microsoft.com/office/powerpoint/2010/main" val="35373780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several mutations needed to confer resistance, they have a higher barrier to resistance than other ARV agents (except for dolutegravir and </a:t>
            </a:r>
            <a:r>
              <a:rPr lang="en-US" dirty="0" err="1"/>
              <a:t>bictegravir</a:t>
            </a:r>
            <a:r>
              <a:rPr lang="en-US" dirty="0"/>
              <a:t> INSTIs which have high barrier to resistance)</a:t>
            </a:r>
          </a:p>
        </p:txBody>
      </p:sp>
      <p:sp>
        <p:nvSpPr>
          <p:cNvPr id="4" name="Slide Number Placeholder 3"/>
          <p:cNvSpPr>
            <a:spLocks noGrp="1"/>
          </p:cNvSpPr>
          <p:nvPr>
            <p:ph type="sldNum" sz="quarter" idx="5"/>
          </p:nvPr>
        </p:nvSpPr>
        <p:spPr/>
        <p:txBody>
          <a:bodyPr/>
          <a:lstStyle/>
          <a:p>
            <a:fld id="{F264BA1E-6AC7-4534-AA62-D6AA5C834DC4}" type="slidenum">
              <a:rPr lang="en-US" smtClean="0"/>
              <a:t>37</a:t>
            </a:fld>
            <a:endParaRPr lang="en-US"/>
          </a:p>
        </p:txBody>
      </p:sp>
    </p:spTree>
    <p:extLst>
      <p:ext uri="{BB962C8B-B14F-4D97-AF65-F5344CB8AC3E}">
        <p14:creationId xmlns:p14="http://schemas.microsoft.com/office/powerpoint/2010/main" val="5174708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INSTI=integrase strand transfer inhibitors</a:t>
            </a:r>
          </a:p>
          <a:p>
            <a:r>
              <a:rPr lang="en-US" dirty="0"/>
              <a:t>Slide modified 10/3/2023</a:t>
            </a:r>
          </a:p>
        </p:txBody>
      </p:sp>
      <p:sp>
        <p:nvSpPr>
          <p:cNvPr id="4" name="Slide Number Placeholder 3"/>
          <p:cNvSpPr>
            <a:spLocks noGrp="1"/>
          </p:cNvSpPr>
          <p:nvPr>
            <p:ph type="sldNum" sz="quarter" idx="5"/>
          </p:nvPr>
        </p:nvSpPr>
        <p:spPr/>
        <p:txBody>
          <a:bodyPr/>
          <a:lstStyle/>
          <a:p>
            <a:fld id="{F264BA1E-6AC7-4534-AA62-D6AA5C834DC4}" type="slidenum">
              <a:rPr lang="en-US" smtClean="0"/>
              <a:t>39</a:t>
            </a:fld>
            <a:endParaRPr lang="en-US"/>
          </a:p>
        </p:txBody>
      </p:sp>
    </p:spTree>
    <p:extLst>
      <p:ext uri="{BB962C8B-B14F-4D97-AF65-F5344CB8AC3E}">
        <p14:creationId xmlns:p14="http://schemas.microsoft.com/office/powerpoint/2010/main" val="38233260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64BA1E-6AC7-4534-AA62-D6AA5C834DC4}" type="slidenum">
              <a:rPr lang="en-US" smtClean="0"/>
              <a:t>40</a:t>
            </a:fld>
            <a:endParaRPr lang="en-US"/>
          </a:p>
        </p:txBody>
      </p:sp>
    </p:spTree>
    <p:extLst>
      <p:ext uri="{BB962C8B-B14F-4D97-AF65-F5344CB8AC3E}">
        <p14:creationId xmlns:p14="http://schemas.microsoft.com/office/powerpoint/2010/main" val="31764770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64BA1E-6AC7-4534-AA62-D6AA5C834DC4}" type="slidenum">
              <a:rPr lang="en-US" smtClean="0"/>
              <a:t>41</a:t>
            </a:fld>
            <a:endParaRPr lang="en-US"/>
          </a:p>
        </p:txBody>
      </p:sp>
    </p:spTree>
    <p:extLst>
      <p:ext uri="{BB962C8B-B14F-4D97-AF65-F5344CB8AC3E}">
        <p14:creationId xmlns:p14="http://schemas.microsoft.com/office/powerpoint/2010/main" val="95070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rgbClr val="FF0000"/>
                </a:solidFill>
                <a:effectLst/>
                <a:latin typeface="+mn-lt"/>
                <a:ea typeface="+mn-ea"/>
                <a:cs typeface="+mn-cs"/>
              </a:rPr>
              <a:t>NOTE</a:t>
            </a:r>
            <a:r>
              <a:rPr lang="en-US" sz="1200" i="1" kern="1200" dirty="0">
                <a:solidFill>
                  <a:schemeClr val="tx1"/>
                </a:solidFill>
                <a:effectLst/>
                <a:latin typeface="+mn-lt"/>
                <a:ea typeface="+mn-ea"/>
                <a:cs typeface="+mn-cs"/>
              </a:rPr>
              <a:t>: THIS SLIDE </a:t>
            </a:r>
            <a:r>
              <a:rPr lang="en-US" sz="1200" b="1" i="1" kern="1200" dirty="0">
                <a:solidFill>
                  <a:schemeClr val="tx1"/>
                </a:solidFill>
                <a:effectLst/>
                <a:latin typeface="+mn-lt"/>
                <a:ea typeface="+mn-ea"/>
                <a:cs typeface="+mn-cs"/>
              </a:rPr>
              <a:t>MUST BE INCLUDED IF TRADE AND/OR BRAND NAMES FOR MEDICATIONS ARE USED </a:t>
            </a:r>
            <a:r>
              <a:rPr lang="en-US" sz="1200" i="1" kern="1200" dirty="0">
                <a:solidFill>
                  <a:schemeClr val="tx1"/>
                </a:solidFill>
                <a:effectLst/>
                <a:latin typeface="+mn-lt"/>
                <a:ea typeface="+mn-ea"/>
                <a:cs typeface="+mn-cs"/>
              </a:rPr>
              <a:t>IN THE PRESENTATION.</a:t>
            </a:r>
          </a:p>
          <a:p>
            <a:endParaRPr lang="en-US" sz="1200"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IT MAY BE DELETED IF THERE IS NO REFERENCE TO TRADE NAMES, </a:t>
            </a:r>
            <a:r>
              <a:rPr lang="en-US" sz="1200" i="1" kern="1200" dirty="0">
                <a:solidFill>
                  <a:schemeClr val="tx1"/>
                </a:solidFill>
                <a:effectLst/>
                <a:latin typeface="+mn-lt"/>
                <a:ea typeface="+mn-ea"/>
                <a:cs typeface="+mn-cs"/>
              </a:rPr>
              <a:t>INCLUDING PRESENTATIONS IN WHICH ONLY GENERIC MEDICATION NAMES ARE MENTIONED. </a:t>
            </a:r>
          </a:p>
          <a:p>
            <a:endParaRPr lang="en-US" sz="1200"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TRADE NAMES MUST BE PUT IN PARENTHESES AFTER THE GENERIC NAME THE FIRST TIME IT IS MENTIONED</a:t>
            </a:r>
            <a:r>
              <a:rPr lang="en-US" sz="1200" i="1" kern="1200" dirty="0">
                <a:solidFill>
                  <a:schemeClr val="tx1"/>
                </a:solidFill>
                <a:effectLst/>
                <a:latin typeface="+mn-lt"/>
                <a:ea typeface="+mn-ea"/>
                <a:cs typeface="+mn-cs"/>
              </a:rPr>
              <a:t> - E.G., FLUOXETINE (PROZAC). </a:t>
            </a:r>
            <a:r>
              <a:rPr lang="en-US" sz="1200" b="1" i="1" kern="1200" dirty="0">
                <a:solidFill>
                  <a:schemeClr val="tx1"/>
                </a:solidFill>
                <a:effectLst/>
                <a:latin typeface="+mn-lt"/>
                <a:ea typeface="+mn-ea"/>
                <a:cs typeface="+mn-cs"/>
              </a:rPr>
              <a:t>TRADE NAMES SHOULD ONLY BE MENTIONED FOR THE INITIAL REFERENCE AND THE GENERIC NAME ONLY SHOULD BE USED AFTER THAT. </a:t>
            </a:r>
            <a:r>
              <a:rPr lang="en-US" sz="1200" i="1" kern="1200" dirty="0">
                <a:solidFill>
                  <a:schemeClr val="tx1"/>
                </a:solidFill>
                <a:effectLst/>
                <a:latin typeface="+mn-lt"/>
                <a:ea typeface="+mn-ea"/>
                <a:cs typeface="+mn-cs"/>
              </a:rPr>
              <a:t>THIS APPLIES EQUALLY TO ALL MEDICATIONS OR PRODUCTS MENTIONED IN THIS PRESENTATION.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a:t>
            </a:fld>
            <a:endParaRPr lang="en-US" dirty="0"/>
          </a:p>
        </p:txBody>
      </p:sp>
    </p:spTree>
    <p:extLst>
      <p:ext uri="{BB962C8B-B14F-4D97-AF65-F5344CB8AC3E}">
        <p14:creationId xmlns:p14="http://schemas.microsoft.com/office/powerpoint/2010/main" val="3501728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42</a:t>
            </a:fld>
            <a:endParaRPr lang="en-US"/>
          </a:p>
        </p:txBody>
      </p:sp>
    </p:spTree>
    <p:extLst>
      <p:ext uri="{BB962C8B-B14F-4D97-AF65-F5344CB8AC3E}">
        <p14:creationId xmlns:p14="http://schemas.microsoft.com/office/powerpoint/2010/main" val="5422298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IDEA Platform: Infectious Diseases Education &amp; Assessment. https://idea.medicine.uw.edu/</a:t>
            </a:r>
          </a:p>
          <a:p>
            <a:r>
              <a:rPr lang="en-US" sz="1000" dirty="0"/>
              <a:t>AETC National HIV Curriculum: 6 core modules for self study; regularly updated; CME, CNE</a:t>
            </a:r>
          </a:p>
          <a:p>
            <a:r>
              <a:rPr lang="en-US" sz="1000" dirty="0"/>
              <a:t>Hepatitis C Online Curriculum: https://www.hepatitisc.uw.edu/</a:t>
            </a:r>
          </a:p>
          <a:p>
            <a:r>
              <a:rPr lang="en-US" sz="1000" dirty="0"/>
              <a:t>Hepatitis B Online Curriculum: https://www.hepatitisb.uw.edu/</a:t>
            </a:r>
          </a:p>
          <a:p>
            <a:r>
              <a:rPr lang="en-US" sz="1000" dirty="0"/>
              <a:t>National STD Curriculum: https://www.std.uw.edu/</a:t>
            </a:r>
          </a:p>
          <a:p>
            <a:endParaRPr lang="en-US" sz="1000" dirty="0"/>
          </a:p>
          <a:p>
            <a:pPr defTabSz="912937">
              <a:defRPr/>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44</a:t>
            </a:fld>
            <a:endParaRPr lang="en-US" dirty="0"/>
          </a:p>
        </p:txBody>
      </p:sp>
    </p:spTree>
    <p:extLst>
      <p:ext uri="{BB962C8B-B14F-4D97-AF65-F5344CB8AC3E}">
        <p14:creationId xmlns:p14="http://schemas.microsoft.com/office/powerpoint/2010/main" val="2532559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6</a:t>
            </a:fld>
            <a:endParaRPr lang="en-US" dirty="0"/>
          </a:p>
        </p:txBody>
      </p:sp>
    </p:spTree>
    <p:extLst>
      <p:ext uri="{BB962C8B-B14F-4D97-AF65-F5344CB8AC3E}">
        <p14:creationId xmlns:p14="http://schemas.microsoft.com/office/powerpoint/2010/main" val="2584264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7</a:t>
            </a:fld>
            <a:endParaRPr lang="en-US" dirty="0"/>
          </a:p>
        </p:txBody>
      </p:sp>
    </p:spTree>
    <p:extLst>
      <p:ext uri="{BB962C8B-B14F-4D97-AF65-F5344CB8AC3E}">
        <p14:creationId xmlns:p14="http://schemas.microsoft.com/office/powerpoint/2010/main" val="1898748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DMAB= designated male at birth; he/him pronouns; cis-gendered man</a:t>
            </a:r>
          </a:p>
          <a:p>
            <a:r>
              <a:rPr lang="en-US" sz="1200" dirty="0" err="1"/>
              <a:t>Biktarvy</a:t>
            </a:r>
            <a:r>
              <a:rPr lang="en-US" sz="1200" dirty="0"/>
              <a:t>® (</a:t>
            </a:r>
            <a:r>
              <a:rPr lang="en-US" sz="1200" dirty="0" err="1"/>
              <a:t>bictegravir</a:t>
            </a:r>
            <a:r>
              <a:rPr lang="en-US" sz="1200" dirty="0"/>
              <a:t>/tenofovir alafenamide/emtricitabine); first-line ART single-tablet regimen</a:t>
            </a:r>
          </a:p>
          <a:p>
            <a:r>
              <a:rPr lang="en-US" sz="1200" dirty="0"/>
              <a:t>CD4 normal range is between 500-1500 cells/mm^3. </a:t>
            </a:r>
          </a:p>
          <a:p>
            <a:r>
              <a:rPr lang="en-US" sz="1200" dirty="0"/>
              <a:t>Stage 3 HIV (advanced HIV) is CD4&lt;200, 14%, or any CD4 with active opportunistic infection or HIV-associated malignancy</a:t>
            </a:r>
            <a:endParaRPr lang="en-US" dirty="0"/>
          </a:p>
          <a:p>
            <a:r>
              <a:rPr lang="en-US" dirty="0"/>
              <a:t>Slide updated 10/3/2023</a:t>
            </a:r>
          </a:p>
        </p:txBody>
      </p:sp>
      <p:sp>
        <p:nvSpPr>
          <p:cNvPr id="4" name="Slide Number Placeholder 3"/>
          <p:cNvSpPr>
            <a:spLocks noGrp="1"/>
          </p:cNvSpPr>
          <p:nvPr>
            <p:ph type="sldNum" sz="quarter" idx="5"/>
          </p:nvPr>
        </p:nvSpPr>
        <p:spPr/>
        <p:txBody>
          <a:bodyPr/>
          <a:lstStyle/>
          <a:p>
            <a:fld id="{F264BA1E-6AC7-4534-AA62-D6AA5C834DC4}" type="slidenum">
              <a:rPr lang="en-US" smtClean="0"/>
              <a:t>8</a:t>
            </a:fld>
            <a:endParaRPr lang="en-US"/>
          </a:p>
        </p:txBody>
      </p:sp>
    </p:spTree>
    <p:extLst>
      <p:ext uri="{BB962C8B-B14F-4D97-AF65-F5344CB8AC3E}">
        <p14:creationId xmlns:p14="http://schemas.microsoft.com/office/powerpoint/2010/main" val="1827591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updated 10/3/2023</a:t>
            </a:r>
          </a:p>
        </p:txBody>
      </p:sp>
      <p:sp>
        <p:nvSpPr>
          <p:cNvPr id="4" name="Slide Number Placeholder 3"/>
          <p:cNvSpPr>
            <a:spLocks noGrp="1"/>
          </p:cNvSpPr>
          <p:nvPr>
            <p:ph type="sldNum" sz="quarter" idx="5"/>
          </p:nvPr>
        </p:nvSpPr>
        <p:spPr/>
        <p:txBody>
          <a:bodyPr/>
          <a:lstStyle/>
          <a:p>
            <a:fld id="{F264BA1E-6AC7-4534-AA62-D6AA5C834DC4}" type="slidenum">
              <a:rPr lang="en-US" smtClean="0"/>
              <a:t>9</a:t>
            </a:fld>
            <a:endParaRPr lang="en-US"/>
          </a:p>
        </p:txBody>
      </p:sp>
    </p:spTree>
    <p:extLst>
      <p:ext uri="{BB962C8B-B14F-4D97-AF65-F5344CB8AC3E}">
        <p14:creationId xmlns:p14="http://schemas.microsoft.com/office/powerpoint/2010/main" val="802488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added 10/3/2023</a:t>
            </a:r>
          </a:p>
        </p:txBody>
      </p:sp>
      <p:sp>
        <p:nvSpPr>
          <p:cNvPr id="4" name="Slide Number Placeholder 3"/>
          <p:cNvSpPr>
            <a:spLocks noGrp="1"/>
          </p:cNvSpPr>
          <p:nvPr>
            <p:ph type="sldNum" sz="quarter" idx="5"/>
          </p:nvPr>
        </p:nvSpPr>
        <p:spPr/>
        <p:txBody>
          <a:bodyPr/>
          <a:lstStyle/>
          <a:p>
            <a:fld id="{F264BA1E-6AC7-4534-AA62-D6AA5C834DC4}" type="slidenum">
              <a:rPr lang="en-US" smtClean="0"/>
              <a:t>10</a:t>
            </a:fld>
            <a:endParaRPr lang="en-US"/>
          </a:p>
        </p:txBody>
      </p:sp>
    </p:spTree>
    <p:extLst>
      <p:ext uri="{BB962C8B-B14F-4D97-AF65-F5344CB8AC3E}">
        <p14:creationId xmlns:p14="http://schemas.microsoft.com/office/powerpoint/2010/main" val="409785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19141"/>
            <a:ext cx="7772399" cy="1909859"/>
          </a:xfrm>
        </p:spPr>
        <p:txBody>
          <a:bodyPr anchor="t"/>
          <a:lstStyle>
            <a:lvl1pPr>
              <a:defRPr sz="42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685800" y="3511263"/>
            <a:ext cx="7772398" cy="800100"/>
          </a:xfrm>
        </p:spPr>
        <p:txBody>
          <a:bodyPr anchor="t">
            <a:normAutofit/>
          </a:bodyPr>
          <a:lstStyle>
            <a:lvl1pPr marL="0" indent="0" algn="l">
              <a:buNone/>
              <a:defRPr sz="2000">
                <a:solidFill>
                  <a:srgbClr val="22222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2 style</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6E2D2B3B-882E-40F3-A32F-6DD516915044}" type="slidenum">
              <a:rPr lang="en-US" smtClean="0"/>
              <a:pPr/>
              <a:t>‹#›</a:t>
            </a:fld>
            <a:endParaRPr lang="en-US"/>
          </a:p>
        </p:txBody>
      </p:sp>
      <p:sp>
        <p:nvSpPr>
          <p:cNvPr id="8" name="Date Placeholder 3"/>
          <p:cNvSpPr>
            <a:spLocks noGrp="1"/>
          </p:cNvSpPr>
          <p:nvPr>
            <p:ph type="dt" sz="half" idx="11"/>
          </p:nvPr>
        </p:nvSpPr>
        <p:spPr>
          <a:xfrm>
            <a:off x="7719757" y="4764530"/>
            <a:ext cx="738443" cy="274320"/>
          </a:xfrm>
        </p:spPr>
        <p:txBody>
          <a:bodyPr/>
          <a:lstStyle/>
          <a:p>
            <a:pPr fontAlgn="base">
              <a:spcBef>
                <a:spcPct val="0"/>
              </a:spcBef>
              <a:spcAft>
                <a:spcPct val="0"/>
              </a:spcAft>
              <a:defRPr/>
            </a:pPr>
            <a:endParaRPr lang="en-US" altLang="en-US">
              <a:solidFill>
                <a:srgbClr val="FFFFFF"/>
              </a:solidFill>
            </a:endParaRPr>
          </a:p>
        </p:txBody>
      </p:sp>
      <p:sp>
        <p:nvSpPr>
          <p:cNvPr id="9" name="Footer Placeholder 4"/>
          <p:cNvSpPr>
            <a:spLocks noGrp="1"/>
          </p:cNvSpPr>
          <p:nvPr>
            <p:ph type="ftr" sz="quarter" idx="14"/>
          </p:nvPr>
        </p:nvSpPr>
        <p:spPr>
          <a:xfrm>
            <a:off x="3352459" y="4764530"/>
            <a:ext cx="4367298" cy="274320"/>
          </a:xfrm>
        </p:spPr>
        <p:txBody>
          <a:body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155" y="114300"/>
            <a:ext cx="2935230" cy="98145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3755121"/>
            <a:ext cx="8588248" cy="391918"/>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7744"/>
            <a:ext cx="9144000" cy="36854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01752" y="4205663"/>
            <a:ext cx="8588248" cy="40379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AB159995-A1BE-BF4E-BC5F-5A773C9D0009}" type="slidenum">
              <a:rPr lang="en-US" smtClean="0">
                <a:solidFill>
                  <a:srgbClr val="FFFFFF"/>
                </a:solidFill>
              </a:rPr>
              <a:pPr/>
              <a:t>‹#›</a:t>
            </a:fld>
            <a:endParaRPr lang="en-US">
              <a:solidFill>
                <a:srgbClr val="FFFFFF"/>
              </a:solidFill>
            </a:endParaRPr>
          </a:p>
        </p:txBody>
      </p:sp>
      <p:sp>
        <p:nvSpPr>
          <p:cNvPr id="10" name="Date Placeholder 3"/>
          <p:cNvSpPr>
            <a:spLocks noGrp="1"/>
          </p:cNvSpPr>
          <p:nvPr>
            <p:ph type="dt" sz="half" idx="1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11"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2A417-53CA-C54F-BB92-04A57B291784}"/>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B7E4E2-7447-A843-A6EE-DA1B3F0AE55D}"/>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2330DB10-CDA2-1A42-BF69-05A6A8632299}"/>
              </a:ext>
            </a:extLst>
          </p:cNvPr>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a:solidFill>
                <a:srgbClr val="FFFFFF"/>
              </a:solidFill>
              <a:ea typeface="ＭＳ Ｐゴシック" charset="0"/>
            </a:endParaRPr>
          </a:p>
        </p:txBody>
      </p:sp>
      <p:sp>
        <p:nvSpPr>
          <p:cNvPr id="5" name="Date Placeholder 4">
            <a:extLst>
              <a:ext uri="{FF2B5EF4-FFF2-40B4-BE49-F238E27FC236}">
                <a16:creationId xmlns:a16="http://schemas.microsoft.com/office/drawing/2014/main" id="{5FE223A1-6CA9-DD4B-9CE0-A38CDDF78421}"/>
              </a:ext>
            </a:extLst>
          </p:cNvPr>
          <p:cNvSpPr>
            <a:spLocks noGrp="1"/>
          </p:cNvSpPr>
          <p:nvPr>
            <p:ph type="dt" sz="half" idx="11"/>
          </p:nvPr>
        </p:nvSpPr>
        <p:spPr/>
        <p:txBody>
          <a:bodyPr/>
          <a:lstStyle/>
          <a:p>
            <a:pPr fontAlgn="base">
              <a:spcBef>
                <a:spcPct val="0"/>
              </a:spcBef>
              <a:spcAft>
                <a:spcPct val="0"/>
              </a:spcAft>
              <a:defRPr/>
            </a:pPr>
            <a:endParaRPr lang="en-US" altLang="en-US">
              <a:solidFill>
                <a:srgbClr val="FFFFFF"/>
              </a:solidFill>
            </a:endParaRPr>
          </a:p>
        </p:txBody>
      </p:sp>
      <p:sp>
        <p:nvSpPr>
          <p:cNvPr id="6" name="Footer Placeholder 5">
            <a:extLst>
              <a:ext uri="{FF2B5EF4-FFF2-40B4-BE49-F238E27FC236}">
                <a16:creationId xmlns:a16="http://schemas.microsoft.com/office/drawing/2014/main" id="{1B70BDBB-12C8-CF42-8BC8-652170D46782}"/>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573557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2390378"/>
            <a:ext cx="7659687" cy="8763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4" y="1165225"/>
            <a:ext cx="6135687" cy="1225154"/>
          </a:xfrm>
        </p:spPr>
        <p:txBody>
          <a:bodyPr anchor="b"/>
          <a:lstStyle>
            <a:lvl1pPr marL="0" indent="0">
              <a:buNone/>
              <a:defRPr sz="2000">
                <a:solidFill>
                  <a:srgbClr val="22222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a:solidFill>
                <a:srgbClr val="FFFFFF"/>
              </a:solidFill>
            </a:endParaRPr>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9"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152144"/>
            <a:ext cx="3657600"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152144"/>
            <a:ext cx="4038599"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233452"/>
            <a:ext cx="3890108"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06538"/>
            <a:ext cx="3890108"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08" y="1233452"/>
            <a:ext cx="4038599"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08" y="1806538"/>
            <a:ext cx="4038599"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9F49499B-0A11-F941-988B-5A98BBA90756}" type="slidenum">
              <a:rPr lang="en-US" smtClean="0">
                <a:solidFill>
                  <a:srgbClr val="FFFFFF"/>
                </a:solidFill>
              </a:rPr>
              <a:pPr/>
              <a:t>‹#›</a:t>
            </a:fld>
            <a:endParaRPr lang="en-US">
              <a:solidFill>
                <a:srgbClr val="FFFFFF"/>
              </a:solidFill>
            </a:endParaRPr>
          </a:p>
        </p:txBody>
      </p:sp>
      <p:sp>
        <p:nvSpPr>
          <p:cNvPr id="11" name="Date Placeholder 3"/>
          <p:cNvSpPr>
            <a:spLocks noGrp="1"/>
          </p:cNvSpPr>
          <p:nvPr>
            <p:ph type="dt" sz="half" idx="13"/>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12" name="Footer Placeholder 4"/>
          <p:cNvSpPr>
            <a:spLocks noGrp="1"/>
          </p:cNvSpPr>
          <p:nvPr>
            <p:ph type="ftr" sz="quarter" idx="14"/>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DB0A249C-C385-6343-9E2D-0B8524CBBFBC}" type="slidenum">
              <a:rPr lang="en-US" smtClean="0">
                <a:solidFill>
                  <a:srgbClr val="FFFFFF"/>
                </a:solidFill>
              </a:rPr>
              <a:pPr/>
              <a:t>‹#›</a:t>
            </a:fld>
            <a:endParaRPr lang="en-US">
              <a:solidFill>
                <a:srgbClr val="FFFFFF"/>
              </a:solidFill>
            </a:endParaRPr>
          </a:p>
        </p:txBody>
      </p:sp>
      <p:sp>
        <p:nvSpPr>
          <p:cNvPr id="7"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8"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10" name="SmartArt Placeholder 9"/>
          <p:cNvSpPr>
            <a:spLocks noGrp="1"/>
          </p:cNvSpPr>
          <p:nvPr>
            <p:ph type="dgm" sz="quarter" idx="13"/>
          </p:nvPr>
        </p:nvSpPr>
        <p:spPr>
          <a:xfrm>
            <a:off x="457200" y="1143000"/>
            <a:ext cx="8305800" cy="3371850"/>
          </a:xfrm>
        </p:spPr>
        <p:txBody>
          <a:bodyPr/>
          <a:lstStyle/>
          <a:p>
            <a:r>
              <a:rPr lang="en-US"/>
              <a:t>Click icon to add SmartArt graphic</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D1BA20-3B1F-8544-ADC7-70EC2EFB7AE2}" type="slidenum">
              <a:rPr lang="en-US" smtClean="0">
                <a:solidFill>
                  <a:srgbClr val="FFFFFF"/>
                </a:solidFill>
              </a:rPr>
              <a:pPr/>
              <a:t>‹#›</a:t>
            </a:fld>
            <a:endParaRPr lang="en-US">
              <a:solidFill>
                <a:srgbClr val="FFFFFF"/>
              </a:solidFill>
            </a:endParaRPr>
          </a:p>
        </p:txBody>
      </p:sp>
      <p:sp>
        <p:nvSpPr>
          <p:cNvPr id="6"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7"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457200" y="1143000"/>
            <a:ext cx="8305800" cy="3371850"/>
          </a:xfrm>
        </p:spPr>
        <p:txBody>
          <a:bodyPr/>
          <a:lstStyle/>
          <a:p>
            <a:r>
              <a:rPr lang="en-US"/>
              <a:t>Click icon to add table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a:solidFill>
                <a:srgbClr val="FFFFFF"/>
              </a:solidFill>
            </a:endParaRPr>
          </a:p>
        </p:txBody>
      </p:sp>
      <p:sp>
        <p:nvSpPr>
          <p:cNvPr id="5" name="Footer Placeholder 4"/>
          <p:cNvSpPr>
            <a:spLocks noGrp="1"/>
          </p:cNvSpPr>
          <p:nvPr>
            <p:ph type="ftr" sz="quarter" idx="12"/>
          </p:nvPr>
        </p:nvSpPr>
        <p:spPr/>
        <p:txBody>
          <a:bodyPr/>
          <a:lstStyle/>
          <a:p>
            <a:endParaRPr lang="en-US"/>
          </a:p>
        </p:txBody>
      </p:sp>
      <p:sp>
        <p:nvSpPr>
          <p:cNvPr id="15" name="Media Placeholder 14"/>
          <p:cNvSpPr>
            <a:spLocks noGrp="1"/>
          </p:cNvSpPr>
          <p:nvPr>
            <p:ph type="media" sz="quarter" idx="13"/>
          </p:nvPr>
        </p:nvSpPr>
        <p:spPr>
          <a:xfrm>
            <a:off x="457200" y="1085850"/>
            <a:ext cx="8305800" cy="3371850"/>
          </a:xfrm>
        </p:spPr>
        <p:txBody>
          <a:bodyPr/>
          <a:lstStyle/>
          <a:p>
            <a:r>
              <a:rPr lang="en-US"/>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extLst>
      <p:ext uri="{BB962C8B-B14F-4D97-AF65-F5344CB8AC3E}">
        <p14:creationId xmlns:p14="http://schemas.microsoft.com/office/powerpoint/2010/main" val="1333701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4121658"/>
            <a:ext cx="8516815" cy="44577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a:solidFill>
                <a:srgbClr val="FFFFFF"/>
              </a:solidFill>
              <a:ea typeface="ＭＳ Ｐゴシック" charset="0"/>
            </a:endParaRPr>
          </a:p>
        </p:txBody>
      </p:sp>
      <p:sp>
        <p:nvSpPr>
          <p:cNvPr id="9" name="Content Placeholder 8"/>
          <p:cNvSpPr>
            <a:spLocks noGrp="1"/>
          </p:cNvSpPr>
          <p:nvPr>
            <p:ph sz="quarter" idx="13"/>
          </p:nvPr>
        </p:nvSpPr>
        <p:spPr>
          <a:xfrm>
            <a:off x="304800" y="285750"/>
            <a:ext cx="8516815" cy="3707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13" cstate="print">
            <a:alphaModFix amt="5000"/>
            <a:extLst>
              <a:ext uri="{28A0092B-C50C-407E-A947-70E740481C1C}">
                <a14:useLocalDpi xmlns:a14="http://schemas.microsoft.com/office/drawing/2010/main" val="0"/>
              </a:ext>
            </a:extLst>
          </a:blip>
          <a:srcRect l="35150" t="21563" r="9715" b="1014"/>
          <a:stretch/>
        </p:blipFill>
        <p:spPr>
          <a:xfrm>
            <a:off x="1" y="1"/>
            <a:ext cx="9144000" cy="5143500"/>
          </a:xfrm>
          <a:prstGeom prst="rect">
            <a:avLst/>
          </a:prstGeom>
          <a:effectLst/>
        </p:spPr>
      </p:pic>
      <p:sp>
        <p:nvSpPr>
          <p:cNvPr id="7" name="Rectangle 6"/>
          <p:cNvSpPr/>
          <p:nvPr/>
        </p:nvSpPr>
        <p:spPr>
          <a:xfrm>
            <a:off x="2"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05979"/>
            <a:ext cx="8315569" cy="857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315569" cy="32754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Slide Number Placeholder 5"/>
          <p:cNvSpPr>
            <a:spLocks noGrp="1"/>
          </p:cNvSpPr>
          <p:nvPr>
            <p:ph type="sldNum" sz="quarter" idx="4"/>
          </p:nvPr>
        </p:nvSpPr>
        <p:spPr>
          <a:xfrm>
            <a:off x="8531788" y="4729412"/>
            <a:ext cx="548640" cy="29718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a:solidFill>
                <a:srgbClr val="FFFFFF"/>
              </a:solidFill>
              <a:ea typeface="ＭＳ Ｐゴシック" charset="0"/>
            </a:endParaRPr>
          </a:p>
        </p:txBody>
      </p:sp>
      <p:sp>
        <p:nvSpPr>
          <p:cNvPr id="15"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a:solidFill>
                <a:srgbClr val="FFFFFF"/>
              </a:solidFill>
            </a:endParaRPr>
          </a:p>
        </p:txBody>
      </p:sp>
      <p:sp>
        <p:nvSpPr>
          <p:cNvPr id="16"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9" r:id="rId8"/>
    <p:sldLayoutId id="2147483807" r:id="rId9"/>
    <p:sldLayoutId id="2147483808" r:id="rId10"/>
    <p:sldLayoutId id="2147483810" r:id="rId11"/>
  </p:sldLayoutIdLst>
  <p:hf hdr="0" ftr="0" dt="0"/>
  <p:txStyles>
    <p:title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monogrambio.labcorp.com/resources/genotyping/genosure-prim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https://monogrambio.labcorp.com/resources/combined-assays/phenosenser-gt" TargetMode="External"/><Relationship Id="rId4" Type="http://schemas.openxmlformats.org/officeDocument/2006/relationships/image" Target="../media/image15.tiff"/></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14F_3B9FF47A.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188_BE0D6165.xm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microsoft.com/office/2018/10/relationships/comments" Target="../comments/modernComment_1A3_D84C1172.xm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189_EA7682DD.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8/10/relationships/comments" Target="../comments/modernComment_18A_3AD44E0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1A4_5BE8A87.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hivdb.stanford.edu/"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iasusa.org/resources/hiv-drug-resistance-mutations/"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iasusa.org/resources/hiv-drug-resistance-mutations/" TargetMode="External"/><Relationship Id="rId2" Type="http://schemas.openxmlformats.org/officeDocument/2006/relationships/hyperlink" Target="https://hivdb.stanford.edu/" TargetMode="External"/><Relationship Id="rId1" Type="http://schemas.openxmlformats.org/officeDocument/2006/relationships/slideLayout" Target="../slideLayouts/slideLayout2.xml"/><Relationship Id="rId4" Type="http://schemas.openxmlformats.org/officeDocument/2006/relationships/hyperlink" Target="https://clinicalinfo.hiv.gov/en/guidelines/hiv-clinical-guidelines-adult-and-adolescent-arv/virologic-failure?view=full"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mailto:scaetcecho@salud.unm.edu" TargetMode="External"/><Relationship Id="rId3" Type="http://schemas.openxmlformats.org/officeDocument/2006/relationships/hyperlink" Target="http://nccc.ucsf.edu/" TargetMode="External"/><Relationship Id="rId7" Type="http://schemas.openxmlformats.org/officeDocument/2006/relationships/hyperlink" Target="https://www.hivma.org/globalassets/ektron-import/hivma/hivma-resource-directory.pdf"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hyperlink" Target="https://targethiv.org/library/aetc-national-coordinating-resource-center-0" TargetMode="External"/><Relationship Id="rId5" Type="http://schemas.openxmlformats.org/officeDocument/2006/relationships/hyperlink" Target="https://aidsetc.org/nhc" TargetMode="External"/><Relationship Id="rId4" Type="http://schemas.openxmlformats.org/officeDocument/2006/relationships/hyperlink" Target="https://hsc.unm.edu/scaetc/programs-services/echo.html" TargetMode="External"/><Relationship Id="rId9" Type="http://schemas.openxmlformats.org/officeDocument/2006/relationships/hyperlink" Target="http://www.scaetc.org/"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E2D2B3B-882E-40F3-A32F-6DD516915044}" type="slidenum">
              <a:rPr lang="en-US" smtClean="0"/>
              <a:pPr/>
              <a:t>1</a:t>
            </a:fld>
            <a:endParaRPr lang="en-US" dirty="0"/>
          </a:p>
        </p:txBody>
      </p:sp>
      <p:sp>
        <p:nvSpPr>
          <p:cNvPr id="4" name="Rectangle 3"/>
          <p:cNvSpPr/>
          <p:nvPr/>
        </p:nvSpPr>
        <p:spPr>
          <a:xfrm>
            <a:off x="1219201" y="3292731"/>
            <a:ext cx="6554811" cy="904863"/>
          </a:xfrm>
          <a:prstGeom prst="rect">
            <a:avLst/>
          </a:prstGeom>
        </p:spPr>
        <p:txBody>
          <a:bodyPr wrap="square">
            <a:spAutoFit/>
          </a:bodyPr>
          <a:lstStyle/>
          <a:p>
            <a:pPr algn="ctr" fontAlgn="base">
              <a:spcBef>
                <a:spcPct val="20000"/>
              </a:spcBef>
              <a:spcAft>
                <a:spcPct val="0"/>
              </a:spcAft>
            </a:pPr>
            <a:endParaRPr lang="en-US" sz="2400" b="1" dirty="0">
              <a:solidFill>
                <a:srgbClr val="FFFFFF"/>
              </a:solidFill>
              <a:latin typeface="Calibri"/>
              <a:ea typeface="ＭＳ Ｐゴシック" charset="0"/>
            </a:endParaRPr>
          </a:p>
          <a:p>
            <a:pPr algn="ctr" fontAlgn="base">
              <a:spcBef>
                <a:spcPct val="20000"/>
              </a:spcBef>
              <a:spcAft>
                <a:spcPct val="0"/>
              </a:spcAft>
            </a:pPr>
            <a:endParaRPr lang="en-US" sz="2400" b="1" dirty="0">
              <a:solidFill>
                <a:srgbClr val="FFFFFF"/>
              </a:solidFill>
              <a:latin typeface="Calibri"/>
              <a:ea typeface="ＭＳ Ｐゴシック" charset="0"/>
            </a:endParaRPr>
          </a:p>
        </p:txBody>
      </p:sp>
      <p:sp>
        <p:nvSpPr>
          <p:cNvPr id="2" name="Title 1"/>
          <p:cNvSpPr>
            <a:spLocks noGrp="1"/>
          </p:cNvSpPr>
          <p:nvPr>
            <p:ph type="ctrTitle"/>
          </p:nvPr>
        </p:nvSpPr>
        <p:spPr>
          <a:xfrm>
            <a:off x="685800" y="1442941"/>
            <a:ext cx="7772399" cy="1357409"/>
          </a:xfrm>
        </p:spPr>
        <p:txBody>
          <a:bodyPr/>
          <a:lstStyle/>
          <a:p>
            <a:pPr algn="ctr"/>
            <a:r>
              <a:rPr lang="en-US" sz="3600" dirty="0">
                <a:latin typeface="+mn-lt"/>
                <a:cs typeface="Calibri" panose="020F0502020204030204" pitchFamily="34" charset="0"/>
              </a:rPr>
              <a:t>HIV Antiretroviral Therapy Resistance: </a:t>
            </a:r>
            <a:br>
              <a:rPr lang="en-US" sz="3600" dirty="0">
                <a:latin typeface="+mn-lt"/>
                <a:cs typeface="Calibri" panose="020F0502020204030204" pitchFamily="34" charset="0"/>
              </a:rPr>
            </a:br>
            <a:r>
              <a:rPr lang="en-US" sz="3600" dirty="0">
                <a:latin typeface="+mn-lt"/>
                <a:cs typeface="Calibri" panose="020F0502020204030204" pitchFamily="34" charset="0"/>
              </a:rPr>
              <a:t>Top Tips to Know</a:t>
            </a:r>
          </a:p>
        </p:txBody>
      </p:sp>
      <p:sp>
        <p:nvSpPr>
          <p:cNvPr id="3" name="Subtitle 2"/>
          <p:cNvSpPr>
            <a:spLocks noGrp="1"/>
          </p:cNvSpPr>
          <p:nvPr>
            <p:ph type="subTitle" idx="1"/>
          </p:nvPr>
        </p:nvSpPr>
        <p:spPr>
          <a:xfrm>
            <a:off x="685800" y="3377310"/>
            <a:ext cx="7772398" cy="1023240"/>
          </a:xfrm>
        </p:spPr>
        <p:txBody>
          <a:bodyPr>
            <a:noAutofit/>
          </a:bodyPr>
          <a:lstStyle/>
          <a:p>
            <a:pPr algn="ctr"/>
            <a:r>
              <a:rPr lang="en-US" sz="2400" dirty="0">
                <a:cs typeface="Calibri" panose="020F0502020204030204" pitchFamily="34" charset="0"/>
              </a:rPr>
              <a:t>Zachary Shepard, MD</a:t>
            </a:r>
          </a:p>
          <a:p>
            <a:pPr algn="ctr"/>
            <a:r>
              <a:rPr lang="en-US" sz="2400" dirty="0">
                <a:cs typeface="Calibri" panose="020F0502020204030204" pitchFamily="34" charset="0"/>
              </a:rPr>
              <a:t>Baylor College of Medicine</a:t>
            </a:r>
          </a:p>
        </p:txBody>
      </p:sp>
      <p:pic>
        <p:nvPicPr>
          <p:cNvPr id="7" name="Picture 6" descr="A close up of a sign&#10;&#10;Description automatically generated">
            <a:extLst>
              <a:ext uri="{FF2B5EF4-FFF2-40B4-BE49-F238E27FC236}">
                <a16:creationId xmlns:a16="http://schemas.microsoft.com/office/drawing/2014/main" id="{E23745EB-90A7-4240-AFF9-0FECDA59B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3832" y="126294"/>
            <a:ext cx="906246" cy="892087"/>
          </a:xfrm>
          <a:prstGeom prst="rect">
            <a:avLst/>
          </a:prstGeom>
        </p:spPr>
      </p:pic>
    </p:spTree>
    <p:extLst>
      <p:ext uri="{BB962C8B-B14F-4D97-AF65-F5344CB8AC3E}">
        <p14:creationId xmlns:p14="http://schemas.microsoft.com/office/powerpoint/2010/main" val="300575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8A3F4-1043-0596-AE08-04F86E0BCFB8}"/>
              </a:ext>
            </a:extLst>
          </p:cNvPr>
          <p:cNvSpPr>
            <a:spLocks noGrp="1"/>
          </p:cNvSpPr>
          <p:nvPr>
            <p:ph type="title"/>
          </p:nvPr>
        </p:nvSpPr>
        <p:spPr>
          <a:xfrm>
            <a:off x="2438400" y="1708954"/>
            <a:ext cx="6093388" cy="857250"/>
          </a:xfrm>
        </p:spPr>
        <p:txBody>
          <a:bodyPr/>
          <a:lstStyle/>
          <a:p>
            <a:r>
              <a:rPr lang="en-US" dirty="0"/>
              <a:t>Low-Level Viremia</a:t>
            </a:r>
          </a:p>
        </p:txBody>
      </p:sp>
      <p:sp>
        <p:nvSpPr>
          <p:cNvPr id="4" name="Slide Number Placeholder 3">
            <a:extLst>
              <a:ext uri="{FF2B5EF4-FFF2-40B4-BE49-F238E27FC236}">
                <a16:creationId xmlns:a16="http://schemas.microsoft.com/office/drawing/2014/main" id="{8FA07D40-A4B9-18ED-4764-CC50C577073A}"/>
              </a:ext>
            </a:extLst>
          </p:cNvPr>
          <p:cNvSpPr>
            <a:spLocks noGrp="1"/>
          </p:cNvSpPr>
          <p:nvPr>
            <p:ph type="sldNum" sz="quarter" idx="12"/>
          </p:nvPr>
        </p:nvSpPr>
        <p:spPr/>
        <p:txBody>
          <a:bodyPr/>
          <a:lstStyle/>
          <a:p>
            <a:fld id="{6E2D2B3B-882E-40F3-A32F-6DD516915044}" type="slidenum">
              <a:rPr lang="en-US" smtClean="0"/>
              <a:pPr/>
              <a:t>10</a:t>
            </a:fld>
            <a:endParaRPr lang="en-US"/>
          </a:p>
        </p:txBody>
      </p:sp>
    </p:spTree>
    <p:extLst>
      <p:ext uri="{BB962C8B-B14F-4D97-AF65-F5344CB8AC3E}">
        <p14:creationId xmlns:p14="http://schemas.microsoft.com/office/powerpoint/2010/main" val="1727118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2DEDCB-203F-FA31-CDD7-2BDDD87A6314}"/>
              </a:ext>
            </a:extLst>
          </p:cNvPr>
          <p:cNvSpPr>
            <a:spLocks noGrp="1"/>
          </p:cNvSpPr>
          <p:nvPr>
            <p:ph idx="1"/>
          </p:nvPr>
        </p:nvSpPr>
        <p:spPr>
          <a:xfrm>
            <a:off x="152400" y="1392252"/>
            <a:ext cx="8928027" cy="3275474"/>
          </a:xfrm>
        </p:spPr>
        <p:txBody>
          <a:bodyPr>
            <a:normAutofit lnSpcReduction="10000"/>
          </a:bodyPr>
          <a:lstStyle/>
          <a:p>
            <a:r>
              <a:rPr lang="en-US" dirty="0"/>
              <a:t>17,902 patients from North America and Europe who achieved VL &lt;50 copies within 3-9mo of starting ART</a:t>
            </a:r>
          </a:p>
          <a:p>
            <a:pPr lvl="1"/>
            <a:r>
              <a:rPr lang="en-US" dirty="0"/>
              <a:t>LLV 50-199 (2x consecutive VL between 50-199) – 624 patients (3.5%)</a:t>
            </a:r>
          </a:p>
          <a:p>
            <a:pPr lvl="1"/>
            <a:r>
              <a:rPr lang="en-US" dirty="0"/>
              <a:t>LLV 200-499 (2x consecutive VL between 200-499) – 482 patients (2.7%)</a:t>
            </a:r>
          </a:p>
          <a:p>
            <a:r>
              <a:rPr lang="en-US" dirty="0"/>
              <a:t>Primary outcome was clinical events (AIDS event or death)</a:t>
            </a:r>
          </a:p>
          <a:p>
            <a:r>
              <a:rPr lang="en-US" dirty="0"/>
              <a:t>Secondary outcome was virologic failure (2x consecutive VL &gt;500)</a:t>
            </a:r>
          </a:p>
        </p:txBody>
      </p:sp>
      <p:sp>
        <p:nvSpPr>
          <p:cNvPr id="4" name="Slide Number Placeholder 3">
            <a:extLst>
              <a:ext uri="{FF2B5EF4-FFF2-40B4-BE49-F238E27FC236}">
                <a16:creationId xmlns:a16="http://schemas.microsoft.com/office/drawing/2014/main" id="{FD0727BB-2A8F-B116-7F34-B818E6526D6F}"/>
              </a:ext>
            </a:extLst>
          </p:cNvPr>
          <p:cNvSpPr>
            <a:spLocks noGrp="1"/>
          </p:cNvSpPr>
          <p:nvPr>
            <p:ph type="sldNum" sz="quarter" idx="12"/>
          </p:nvPr>
        </p:nvSpPr>
        <p:spPr/>
        <p:txBody>
          <a:bodyPr/>
          <a:lstStyle/>
          <a:p>
            <a:fld id="{6E2D2B3B-882E-40F3-A32F-6DD516915044}" type="slidenum">
              <a:rPr lang="en-US" smtClean="0"/>
              <a:pPr/>
              <a:t>11</a:t>
            </a:fld>
            <a:endParaRPr lang="en-US"/>
          </a:p>
        </p:txBody>
      </p:sp>
      <p:sp>
        <p:nvSpPr>
          <p:cNvPr id="7" name="Title 1">
            <a:extLst>
              <a:ext uri="{FF2B5EF4-FFF2-40B4-BE49-F238E27FC236}">
                <a16:creationId xmlns:a16="http://schemas.microsoft.com/office/drawing/2014/main" id="{563D3F5A-1695-4C99-A53F-D75F88760F89}"/>
              </a:ext>
            </a:extLst>
          </p:cNvPr>
          <p:cNvSpPr>
            <a:spLocks noGrp="1"/>
          </p:cNvSpPr>
          <p:nvPr>
            <p:ph type="title"/>
          </p:nvPr>
        </p:nvSpPr>
        <p:spPr>
          <a:xfrm>
            <a:off x="457200" y="205979"/>
            <a:ext cx="8315569" cy="857250"/>
          </a:xfrm>
        </p:spPr>
        <p:txBody>
          <a:bodyPr/>
          <a:lstStyle/>
          <a:p>
            <a:pPr algn="ctr"/>
            <a:r>
              <a:rPr lang="en-US" sz="2800" dirty="0"/>
              <a:t>Impact of low-level viremia (LLV) on clinical and virological outcomes in patients with HIV (PWH)</a:t>
            </a:r>
          </a:p>
        </p:txBody>
      </p:sp>
      <p:sp>
        <p:nvSpPr>
          <p:cNvPr id="5" name="TextBox 4">
            <a:extLst>
              <a:ext uri="{FF2B5EF4-FFF2-40B4-BE49-F238E27FC236}">
                <a16:creationId xmlns:a16="http://schemas.microsoft.com/office/drawing/2014/main" id="{14543827-BE61-40DB-884E-1201E5D81A81}"/>
              </a:ext>
            </a:extLst>
          </p:cNvPr>
          <p:cNvSpPr txBox="1"/>
          <p:nvPr/>
        </p:nvSpPr>
        <p:spPr>
          <a:xfrm>
            <a:off x="1981200" y="4752855"/>
            <a:ext cx="4876800" cy="307777"/>
          </a:xfrm>
          <a:prstGeom prst="rect">
            <a:avLst/>
          </a:prstGeom>
          <a:noFill/>
        </p:spPr>
        <p:txBody>
          <a:bodyPr wrap="square" rtlCol="0">
            <a:spAutoFit/>
          </a:bodyPr>
          <a:lstStyle/>
          <a:p>
            <a:pPr algn="ctr"/>
            <a:r>
              <a:rPr lang="en-US" sz="1400" dirty="0">
                <a:solidFill>
                  <a:schemeClr val="bg1"/>
                </a:solidFill>
              </a:rPr>
              <a:t>AIDS 2015; 29:373-383.</a:t>
            </a:r>
          </a:p>
        </p:txBody>
      </p:sp>
    </p:spTree>
    <p:extLst>
      <p:ext uri="{BB962C8B-B14F-4D97-AF65-F5344CB8AC3E}">
        <p14:creationId xmlns:p14="http://schemas.microsoft.com/office/powerpoint/2010/main" val="1429750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F4A58-010D-4375-95BE-0E2D901AEA30}"/>
              </a:ext>
            </a:extLst>
          </p:cNvPr>
          <p:cNvSpPr>
            <a:spLocks noGrp="1"/>
          </p:cNvSpPr>
          <p:nvPr>
            <p:ph type="title"/>
          </p:nvPr>
        </p:nvSpPr>
        <p:spPr/>
        <p:txBody>
          <a:bodyPr/>
          <a:lstStyle/>
          <a:p>
            <a:pPr algn="ctr"/>
            <a:r>
              <a:rPr lang="en-US" sz="2400" dirty="0"/>
              <a:t>Impact of low-level viremia on clinical and virological outcomes in patient with treated HIV (ART-CC)</a:t>
            </a:r>
          </a:p>
        </p:txBody>
      </p:sp>
      <p:sp>
        <p:nvSpPr>
          <p:cNvPr id="4" name="Slide Number Placeholder 3">
            <a:extLst>
              <a:ext uri="{FF2B5EF4-FFF2-40B4-BE49-F238E27FC236}">
                <a16:creationId xmlns:a16="http://schemas.microsoft.com/office/drawing/2014/main" id="{5DC1517F-0DCE-4C9C-98EF-D3223DBD169D}"/>
              </a:ext>
            </a:extLst>
          </p:cNvPr>
          <p:cNvSpPr>
            <a:spLocks noGrp="1"/>
          </p:cNvSpPr>
          <p:nvPr>
            <p:ph type="sldNum" sz="quarter" idx="12"/>
          </p:nvPr>
        </p:nvSpPr>
        <p:spPr/>
        <p:txBody>
          <a:bodyPr/>
          <a:lstStyle/>
          <a:p>
            <a:fld id="{6E2D2B3B-882E-40F3-A32F-6DD516915044}" type="slidenum">
              <a:rPr lang="en-US" smtClean="0"/>
              <a:pPr/>
              <a:t>12</a:t>
            </a:fld>
            <a:endParaRPr lang="en-US"/>
          </a:p>
        </p:txBody>
      </p:sp>
      <p:pic>
        <p:nvPicPr>
          <p:cNvPr id="6" name="Picture 5">
            <a:extLst>
              <a:ext uri="{FF2B5EF4-FFF2-40B4-BE49-F238E27FC236}">
                <a16:creationId xmlns:a16="http://schemas.microsoft.com/office/drawing/2014/main" id="{5C89C22C-BBAE-4D8E-BB69-AC45BA6EAEF5}"/>
              </a:ext>
            </a:extLst>
          </p:cNvPr>
          <p:cNvPicPr>
            <a:picLocks noChangeAspect="1"/>
          </p:cNvPicPr>
          <p:nvPr/>
        </p:nvPicPr>
        <p:blipFill>
          <a:blip r:embed="rId3"/>
          <a:stretch>
            <a:fillRect/>
          </a:stretch>
        </p:blipFill>
        <p:spPr>
          <a:xfrm>
            <a:off x="468086" y="1414228"/>
            <a:ext cx="8553223" cy="2415366"/>
          </a:xfrm>
          <a:prstGeom prst="rect">
            <a:avLst/>
          </a:prstGeom>
        </p:spPr>
      </p:pic>
      <p:sp>
        <p:nvSpPr>
          <p:cNvPr id="3" name="TextBox 2">
            <a:extLst>
              <a:ext uri="{FF2B5EF4-FFF2-40B4-BE49-F238E27FC236}">
                <a16:creationId xmlns:a16="http://schemas.microsoft.com/office/drawing/2014/main" id="{3F388F85-A019-A7C4-49AC-7D7FCF81DB70}"/>
              </a:ext>
            </a:extLst>
          </p:cNvPr>
          <p:cNvSpPr txBox="1"/>
          <p:nvPr/>
        </p:nvSpPr>
        <p:spPr>
          <a:xfrm>
            <a:off x="1981200" y="4752855"/>
            <a:ext cx="4876800" cy="307777"/>
          </a:xfrm>
          <a:prstGeom prst="rect">
            <a:avLst/>
          </a:prstGeom>
          <a:noFill/>
        </p:spPr>
        <p:txBody>
          <a:bodyPr wrap="square" rtlCol="0">
            <a:spAutoFit/>
          </a:bodyPr>
          <a:lstStyle/>
          <a:p>
            <a:pPr algn="ctr"/>
            <a:r>
              <a:rPr lang="en-US" sz="1400" dirty="0">
                <a:solidFill>
                  <a:schemeClr val="bg1"/>
                </a:solidFill>
              </a:rPr>
              <a:t>AIDS 2015; 29:373-383.</a:t>
            </a:r>
          </a:p>
        </p:txBody>
      </p:sp>
    </p:spTree>
    <p:extLst>
      <p:ext uri="{BB962C8B-B14F-4D97-AF65-F5344CB8AC3E}">
        <p14:creationId xmlns:p14="http://schemas.microsoft.com/office/powerpoint/2010/main" val="2374391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49D207A7-7F35-4C61-00F5-DFBAB26045AC}"/>
              </a:ext>
            </a:extLst>
          </p:cNvPr>
          <p:cNvSpPr>
            <a:spLocks noGrp="1"/>
          </p:cNvSpPr>
          <p:nvPr>
            <p:ph type="title"/>
          </p:nvPr>
        </p:nvSpPr>
        <p:spPr>
          <a:xfrm>
            <a:off x="457200" y="133350"/>
            <a:ext cx="8315569" cy="323811"/>
          </a:xfrm>
        </p:spPr>
        <p:txBody>
          <a:bodyPr/>
          <a:lstStyle/>
          <a:p>
            <a:pPr algn="ctr"/>
            <a:r>
              <a:rPr lang="en-US" sz="3200" dirty="0"/>
              <a:t>Proportion of PWH without virologic failure</a:t>
            </a:r>
          </a:p>
        </p:txBody>
      </p:sp>
      <p:pic>
        <p:nvPicPr>
          <p:cNvPr id="6" name="Content Placeholder 5">
            <a:extLst>
              <a:ext uri="{FF2B5EF4-FFF2-40B4-BE49-F238E27FC236}">
                <a16:creationId xmlns:a16="http://schemas.microsoft.com/office/drawing/2014/main" id="{904F5A53-3B84-1E2B-CE9F-39E87DA9C1B3}"/>
              </a:ext>
            </a:extLst>
          </p:cNvPr>
          <p:cNvPicPr>
            <a:picLocks noGrp="1" noChangeAspect="1"/>
          </p:cNvPicPr>
          <p:nvPr>
            <p:ph idx="1"/>
          </p:nvPr>
        </p:nvPicPr>
        <p:blipFill>
          <a:blip r:embed="rId3"/>
          <a:stretch>
            <a:fillRect/>
          </a:stretch>
        </p:blipFill>
        <p:spPr>
          <a:xfrm>
            <a:off x="1550777" y="529790"/>
            <a:ext cx="5670697" cy="4097905"/>
          </a:xfrm>
        </p:spPr>
      </p:pic>
      <p:sp>
        <p:nvSpPr>
          <p:cNvPr id="4" name="Slide Number Placeholder 3">
            <a:extLst>
              <a:ext uri="{FF2B5EF4-FFF2-40B4-BE49-F238E27FC236}">
                <a16:creationId xmlns:a16="http://schemas.microsoft.com/office/drawing/2014/main" id="{4BCD7B94-3456-9514-7070-81D52F8CF1E6}"/>
              </a:ext>
            </a:extLst>
          </p:cNvPr>
          <p:cNvSpPr>
            <a:spLocks noGrp="1"/>
          </p:cNvSpPr>
          <p:nvPr>
            <p:ph type="sldNum" sz="quarter" idx="12"/>
          </p:nvPr>
        </p:nvSpPr>
        <p:spPr/>
        <p:txBody>
          <a:bodyPr/>
          <a:lstStyle/>
          <a:p>
            <a:fld id="{6E2D2B3B-882E-40F3-A32F-6DD516915044}" type="slidenum">
              <a:rPr lang="en-US" smtClean="0"/>
              <a:pPr/>
              <a:t>13</a:t>
            </a:fld>
            <a:endParaRPr lang="en-US"/>
          </a:p>
        </p:txBody>
      </p:sp>
      <p:sp>
        <p:nvSpPr>
          <p:cNvPr id="3" name="TextBox 2">
            <a:extLst>
              <a:ext uri="{FF2B5EF4-FFF2-40B4-BE49-F238E27FC236}">
                <a16:creationId xmlns:a16="http://schemas.microsoft.com/office/drawing/2014/main" id="{9FBE0BAA-5064-6E88-4AD5-4F796720F3F7}"/>
              </a:ext>
            </a:extLst>
          </p:cNvPr>
          <p:cNvSpPr txBox="1"/>
          <p:nvPr/>
        </p:nvSpPr>
        <p:spPr>
          <a:xfrm>
            <a:off x="2286000" y="1563908"/>
            <a:ext cx="4572000" cy="2031325"/>
          </a:xfrm>
          <a:prstGeom prst="rect">
            <a:avLst/>
          </a:prstGeom>
          <a:noFill/>
        </p:spPr>
        <p:txBody>
          <a:bodyPr wrap="square">
            <a:spAutoFit/>
          </a:bodyPr>
          <a:lstStyle/>
          <a:p>
            <a:r>
              <a:rPr lang="en-US" sz="1800" b="0" i="0" dirty="0">
                <a:solidFill>
                  <a:schemeClr val="bg1"/>
                </a:solidFill>
                <a:effectLst/>
                <a:latin typeface="Fira Sans" panose="020B0503050000020004" pitchFamily="34" charset="0"/>
              </a:rPr>
              <a:t> The Antiretroviral Therapy Cohort Collaboration (ART-CC). Impact of low-level viremia on clinical and virological outcomes in treated HIV-1-infected patients. AIDS 29(3):p 373-383, January 28, 2015. | DOI: 10.1097/QAD.0000000000000544</a:t>
            </a:r>
            <a:endParaRPr lang="en-US" sz="1800" dirty="0">
              <a:solidFill>
                <a:schemeClr val="bg1"/>
              </a:solidFill>
            </a:endParaRPr>
          </a:p>
        </p:txBody>
      </p:sp>
      <p:sp>
        <p:nvSpPr>
          <p:cNvPr id="5" name="TextBox 4">
            <a:extLst>
              <a:ext uri="{FF2B5EF4-FFF2-40B4-BE49-F238E27FC236}">
                <a16:creationId xmlns:a16="http://schemas.microsoft.com/office/drawing/2014/main" id="{076B373E-5C97-00C4-C327-9BE2163F1CBB}"/>
              </a:ext>
            </a:extLst>
          </p:cNvPr>
          <p:cNvSpPr txBox="1"/>
          <p:nvPr/>
        </p:nvSpPr>
        <p:spPr>
          <a:xfrm>
            <a:off x="1981200" y="4752855"/>
            <a:ext cx="4876800" cy="307777"/>
          </a:xfrm>
          <a:prstGeom prst="rect">
            <a:avLst/>
          </a:prstGeom>
          <a:noFill/>
        </p:spPr>
        <p:txBody>
          <a:bodyPr wrap="square" rtlCol="0">
            <a:spAutoFit/>
          </a:bodyPr>
          <a:lstStyle/>
          <a:p>
            <a:pPr algn="ctr"/>
            <a:r>
              <a:rPr lang="en-US" sz="1400" dirty="0">
                <a:solidFill>
                  <a:schemeClr val="bg1"/>
                </a:solidFill>
              </a:rPr>
              <a:t>AIDS 2015; 29:373-383.</a:t>
            </a:r>
          </a:p>
        </p:txBody>
      </p:sp>
      <p:sp>
        <p:nvSpPr>
          <p:cNvPr id="7" name="TextBox 6">
            <a:extLst>
              <a:ext uri="{FF2B5EF4-FFF2-40B4-BE49-F238E27FC236}">
                <a16:creationId xmlns:a16="http://schemas.microsoft.com/office/drawing/2014/main" id="{0AAC673D-991D-9573-C5D2-0E740584CE24}"/>
              </a:ext>
            </a:extLst>
          </p:cNvPr>
          <p:cNvSpPr txBox="1"/>
          <p:nvPr/>
        </p:nvSpPr>
        <p:spPr>
          <a:xfrm>
            <a:off x="7467600" y="1745218"/>
            <a:ext cx="1600200" cy="369332"/>
          </a:xfrm>
          <a:prstGeom prst="rect">
            <a:avLst/>
          </a:prstGeom>
          <a:noFill/>
        </p:spPr>
        <p:txBody>
          <a:bodyPr wrap="square" rtlCol="0">
            <a:spAutoFit/>
          </a:bodyPr>
          <a:lstStyle/>
          <a:p>
            <a:r>
              <a:rPr lang="en-US" b="1" dirty="0">
                <a:solidFill>
                  <a:srgbClr val="C00000"/>
                </a:solidFill>
              </a:rPr>
              <a:t>LLV 200-499</a:t>
            </a:r>
          </a:p>
        </p:txBody>
      </p:sp>
      <p:sp>
        <p:nvSpPr>
          <p:cNvPr id="9" name="TextBox 8">
            <a:extLst>
              <a:ext uri="{FF2B5EF4-FFF2-40B4-BE49-F238E27FC236}">
                <a16:creationId xmlns:a16="http://schemas.microsoft.com/office/drawing/2014/main" id="{E0A9CB8B-549C-123B-EA7C-4871B71F2989}"/>
              </a:ext>
            </a:extLst>
          </p:cNvPr>
          <p:cNvSpPr txBox="1"/>
          <p:nvPr/>
        </p:nvSpPr>
        <p:spPr>
          <a:xfrm>
            <a:off x="7467600" y="754618"/>
            <a:ext cx="1600200" cy="369332"/>
          </a:xfrm>
          <a:prstGeom prst="rect">
            <a:avLst/>
          </a:prstGeom>
          <a:noFill/>
        </p:spPr>
        <p:txBody>
          <a:bodyPr wrap="square" rtlCol="0">
            <a:spAutoFit/>
          </a:bodyPr>
          <a:lstStyle/>
          <a:p>
            <a:r>
              <a:rPr lang="en-US" b="1" dirty="0">
                <a:solidFill>
                  <a:srgbClr val="C00000"/>
                </a:solidFill>
              </a:rPr>
              <a:t>LLV 50-199</a:t>
            </a:r>
          </a:p>
        </p:txBody>
      </p:sp>
      <p:sp>
        <p:nvSpPr>
          <p:cNvPr id="10" name="TextBox 9">
            <a:extLst>
              <a:ext uri="{FF2B5EF4-FFF2-40B4-BE49-F238E27FC236}">
                <a16:creationId xmlns:a16="http://schemas.microsoft.com/office/drawing/2014/main" id="{0B0F781F-84A5-AB9D-BFFF-8BD9FE7D5401}"/>
              </a:ext>
            </a:extLst>
          </p:cNvPr>
          <p:cNvSpPr txBox="1"/>
          <p:nvPr/>
        </p:nvSpPr>
        <p:spPr>
          <a:xfrm>
            <a:off x="7467600" y="1135618"/>
            <a:ext cx="1600200" cy="369332"/>
          </a:xfrm>
          <a:prstGeom prst="rect">
            <a:avLst/>
          </a:prstGeom>
          <a:noFill/>
        </p:spPr>
        <p:txBody>
          <a:bodyPr wrap="square" rtlCol="0">
            <a:spAutoFit/>
          </a:bodyPr>
          <a:lstStyle/>
          <a:p>
            <a:r>
              <a:rPr lang="en-US" b="1" dirty="0">
                <a:solidFill>
                  <a:srgbClr val="C00000"/>
                </a:solidFill>
              </a:rPr>
              <a:t>No LLV</a:t>
            </a:r>
          </a:p>
        </p:txBody>
      </p:sp>
      <p:sp>
        <p:nvSpPr>
          <p:cNvPr id="11" name="Right Brace 10">
            <a:extLst>
              <a:ext uri="{FF2B5EF4-FFF2-40B4-BE49-F238E27FC236}">
                <a16:creationId xmlns:a16="http://schemas.microsoft.com/office/drawing/2014/main" id="{EF7343EA-7205-BCB1-BE0D-DC075E8A7732}"/>
              </a:ext>
            </a:extLst>
          </p:cNvPr>
          <p:cNvSpPr/>
          <p:nvPr/>
        </p:nvSpPr>
        <p:spPr>
          <a:xfrm>
            <a:off x="7256526" y="895350"/>
            <a:ext cx="269748" cy="533400"/>
          </a:xfrm>
          <a:prstGeom prst="rightBrace">
            <a:avLst>
              <a:gd name="adj1" fmla="val 44016"/>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72BACB7-0F60-7609-E71A-FA279B16760D}"/>
              </a:ext>
            </a:extLst>
          </p:cNvPr>
          <p:cNvCxnSpPr>
            <a:cxnSpLocks/>
          </p:cNvCxnSpPr>
          <p:nvPr/>
        </p:nvCxnSpPr>
        <p:spPr>
          <a:xfrm>
            <a:off x="7239000" y="1885950"/>
            <a:ext cx="21107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7553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D05D6-E147-BAA6-B9F3-4D95C1F74F38}"/>
              </a:ext>
            </a:extLst>
          </p:cNvPr>
          <p:cNvSpPr>
            <a:spLocks noGrp="1"/>
          </p:cNvSpPr>
          <p:nvPr>
            <p:ph type="title"/>
          </p:nvPr>
        </p:nvSpPr>
        <p:spPr/>
        <p:txBody>
          <a:bodyPr/>
          <a:lstStyle/>
          <a:p>
            <a:pPr algn="ctr"/>
            <a:r>
              <a:rPr lang="en-US" dirty="0"/>
              <a:t>Low-Level Viremia</a:t>
            </a:r>
          </a:p>
        </p:txBody>
      </p:sp>
      <p:sp>
        <p:nvSpPr>
          <p:cNvPr id="3" name="Content Placeholder 2">
            <a:extLst>
              <a:ext uri="{FF2B5EF4-FFF2-40B4-BE49-F238E27FC236}">
                <a16:creationId xmlns:a16="http://schemas.microsoft.com/office/drawing/2014/main" id="{40846872-C034-A35F-C2D0-D0C067AEAA78}"/>
              </a:ext>
            </a:extLst>
          </p:cNvPr>
          <p:cNvSpPr>
            <a:spLocks noGrp="1"/>
          </p:cNvSpPr>
          <p:nvPr>
            <p:ph idx="1"/>
          </p:nvPr>
        </p:nvSpPr>
        <p:spPr/>
        <p:txBody>
          <a:bodyPr>
            <a:normAutofit fontScale="92500"/>
          </a:bodyPr>
          <a:lstStyle/>
          <a:p>
            <a:r>
              <a:rPr lang="en-US" dirty="0"/>
              <a:t>Assess for any potential drug-drug interactions or drug absorption challenges</a:t>
            </a:r>
          </a:p>
          <a:p>
            <a:endParaRPr lang="en-US" dirty="0"/>
          </a:p>
          <a:p>
            <a:r>
              <a:rPr lang="en-US" dirty="0"/>
              <a:t>Typically, does not require a change in treatment</a:t>
            </a:r>
          </a:p>
          <a:p>
            <a:endParaRPr lang="en-US" dirty="0"/>
          </a:p>
          <a:p>
            <a:r>
              <a:rPr lang="en-US" dirty="0"/>
              <a:t>Believed to have a relatively low rate of emerging resistance</a:t>
            </a:r>
          </a:p>
          <a:p>
            <a:endParaRPr lang="en-US" dirty="0"/>
          </a:p>
          <a:p>
            <a:r>
              <a:rPr lang="en-US" dirty="0"/>
              <a:t>Continue current ART; monitor VL at least every 3months</a:t>
            </a:r>
          </a:p>
        </p:txBody>
      </p:sp>
      <p:sp>
        <p:nvSpPr>
          <p:cNvPr id="4" name="Slide Number Placeholder 3">
            <a:extLst>
              <a:ext uri="{FF2B5EF4-FFF2-40B4-BE49-F238E27FC236}">
                <a16:creationId xmlns:a16="http://schemas.microsoft.com/office/drawing/2014/main" id="{B4F58DD4-BF35-2544-8410-0AB3C0DAD48F}"/>
              </a:ext>
            </a:extLst>
          </p:cNvPr>
          <p:cNvSpPr>
            <a:spLocks noGrp="1"/>
          </p:cNvSpPr>
          <p:nvPr>
            <p:ph type="sldNum" sz="quarter" idx="12"/>
          </p:nvPr>
        </p:nvSpPr>
        <p:spPr/>
        <p:txBody>
          <a:bodyPr/>
          <a:lstStyle/>
          <a:p>
            <a:fld id="{6E2D2B3B-882E-40F3-A32F-6DD516915044}" type="slidenum">
              <a:rPr lang="en-US" smtClean="0"/>
              <a:pPr/>
              <a:t>14</a:t>
            </a:fld>
            <a:endParaRPr lang="en-US"/>
          </a:p>
        </p:txBody>
      </p:sp>
    </p:spTree>
    <p:extLst>
      <p:ext uri="{BB962C8B-B14F-4D97-AF65-F5344CB8AC3E}">
        <p14:creationId xmlns:p14="http://schemas.microsoft.com/office/powerpoint/2010/main" val="1922506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8A3F4-1043-0596-AE08-04F86E0BCFB8}"/>
              </a:ext>
            </a:extLst>
          </p:cNvPr>
          <p:cNvSpPr>
            <a:spLocks noGrp="1"/>
          </p:cNvSpPr>
          <p:nvPr>
            <p:ph type="title"/>
          </p:nvPr>
        </p:nvSpPr>
        <p:spPr>
          <a:xfrm>
            <a:off x="1601629" y="1623200"/>
            <a:ext cx="6093388" cy="857250"/>
          </a:xfrm>
        </p:spPr>
        <p:txBody>
          <a:bodyPr/>
          <a:lstStyle/>
          <a:p>
            <a:pPr algn="ctr"/>
            <a:r>
              <a:rPr lang="en-US" dirty="0"/>
              <a:t>Virologic Blips</a:t>
            </a:r>
          </a:p>
        </p:txBody>
      </p:sp>
      <p:sp>
        <p:nvSpPr>
          <p:cNvPr id="4" name="Slide Number Placeholder 3">
            <a:extLst>
              <a:ext uri="{FF2B5EF4-FFF2-40B4-BE49-F238E27FC236}">
                <a16:creationId xmlns:a16="http://schemas.microsoft.com/office/drawing/2014/main" id="{8FA07D40-A4B9-18ED-4764-CC50C577073A}"/>
              </a:ext>
            </a:extLst>
          </p:cNvPr>
          <p:cNvSpPr>
            <a:spLocks noGrp="1"/>
          </p:cNvSpPr>
          <p:nvPr>
            <p:ph type="sldNum" sz="quarter" idx="12"/>
          </p:nvPr>
        </p:nvSpPr>
        <p:spPr/>
        <p:txBody>
          <a:bodyPr/>
          <a:lstStyle/>
          <a:p>
            <a:fld id="{6E2D2B3B-882E-40F3-A32F-6DD516915044}" type="slidenum">
              <a:rPr lang="en-US" smtClean="0"/>
              <a:pPr/>
              <a:t>15</a:t>
            </a:fld>
            <a:endParaRPr lang="en-US"/>
          </a:p>
        </p:txBody>
      </p:sp>
    </p:spTree>
    <p:extLst>
      <p:ext uri="{BB962C8B-B14F-4D97-AF65-F5344CB8AC3E}">
        <p14:creationId xmlns:p14="http://schemas.microsoft.com/office/powerpoint/2010/main" val="2511990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00AAD-CAAD-6C02-5A12-35170BCD480B}"/>
              </a:ext>
            </a:extLst>
          </p:cNvPr>
          <p:cNvSpPr>
            <a:spLocks noGrp="1"/>
          </p:cNvSpPr>
          <p:nvPr>
            <p:ph type="title"/>
          </p:nvPr>
        </p:nvSpPr>
        <p:spPr/>
        <p:txBody>
          <a:bodyPr/>
          <a:lstStyle/>
          <a:p>
            <a:pPr algn="ctr"/>
            <a:r>
              <a:rPr lang="en-US" sz="3200" dirty="0"/>
              <a:t>Intermittent HIV-1 Viremia (Blips) and Drug Resistance in Patients Receiving ART</a:t>
            </a:r>
          </a:p>
        </p:txBody>
      </p:sp>
      <p:sp>
        <p:nvSpPr>
          <p:cNvPr id="3" name="Content Placeholder 2">
            <a:extLst>
              <a:ext uri="{FF2B5EF4-FFF2-40B4-BE49-F238E27FC236}">
                <a16:creationId xmlns:a16="http://schemas.microsoft.com/office/drawing/2014/main" id="{DFE2E414-83BD-80AB-30F5-A65E5862629A}"/>
              </a:ext>
            </a:extLst>
          </p:cNvPr>
          <p:cNvSpPr>
            <a:spLocks noGrp="1"/>
          </p:cNvSpPr>
          <p:nvPr>
            <p:ph idx="1"/>
          </p:nvPr>
        </p:nvSpPr>
        <p:spPr>
          <a:xfrm>
            <a:off x="414215" y="1657351"/>
            <a:ext cx="8315569" cy="2819400"/>
          </a:xfrm>
        </p:spPr>
        <p:txBody>
          <a:bodyPr/>
          <a:lstStyle/>
          <a:p>
            <a:r>
              <a:rPr lang="en-US" dirty="0"/>
              <a:t>10 patients who had achieved virologic suppression               (VL &lt;50 for &gt;6mo) underwent blood sampling 3x/week     for 36 visits</a:t>
            </a:r>
          </a:p>
          <a:p>
            <a:endParaRPr lang="en-US" sz="800" dirty="0"/>
          </a:p>
          <a:p>
            <a:r>
              <a:rPr lang="en-US" dirty="0"/>
              <a:t>Viral load and drug concentrations were measured</a:t>
            </a:r>
          </a:p>
          <a:p>
            <a:endParaRPr lang="en-US" sz="800" dirty="0"/>
          </a:p>
          <a:p>
            <a:r>
              <a:rPr lang="en-US" dirty="0"/>
              <a:t>Genotyping assay used before/during/after blips</a:t>
            </a:r>
          </a:p>
        </p:txBody>
      </p:sp>
      <p:sp>
        <p:nvSpPr>
          <p:cNvPr id="4" name="Slide Number Placeholder 3">
            <a:extLst>
              <a:ext uri="{FF2B5EF4-FFF2-40B4-BE49-F238E27FC236}">
                <a16:creationId xmlns:a16="http://schemas.microsoft.com/office/drawing/2014/main" id="{865EE682-7D22-1EA1-0A27-AFD598BEA9EB}"/>
              </a:ext>
            </a:extLst>
          </p:cNvPr>
          <p:cNvSpPr>
            <a:spLocks noGrp="1"/>
          </p:cNvSpPr>
          <p:nvPr>
            <p:ph type="sldNum" sz="quarter" idx="12"/>
          </p:nvPr>
        </p:nvSpPr>
        <p:spPr/>
        <p:txBody>
          <a:bodyPr/>
          <a:lstStyle/>
          <a:p>
            <a:fld id="{6E2D2B3B-882E-40F3-A32F-6DD516915044}" type="slidenum">
              <a:rPr lang="en-US" smtClean="0"/>
              <a:pPr/>
              <a:t>16</a:t>
            </a:fld>
            <a:endParaRPr lang="en-US"/>
          </a:p>
        </p:txBody>
      </p:sp>
      <p:sp>
        <p:nvSpPr>
          <p:cNvPr id="5" name="TextBox 4">
            <a:extLst>
              <a:ext uri="{FF2B5EF4-FFF2-40B4-BE49-F238E27FC236}">
                <a16:creationId xmlns:a16="http://schemas.microsoft.com/office/drawing/2014/main" id="{1D87B1CE-5584-FD2E-98C8-C2DAE1A68CC2}"/>
              </a:ext>
            </a:extLst>
          </p:cNvPr>
          <p:cNvSpPr txBox="1"/>
          <p:nvPr/>
        </p:nvSpPr>
        <p:spPr>
          <a:xfrm>
            <a:off x="2590800" y="4729412"/>
            <a:ext cx="4114800" cy="369332"/>
          </a:xfrm>
          <a:prstGeom prst="rect">
            <a:avLst/>
          </a:prstGeom>
          <a:noFill/>
        </p:spPr>
        <p:txBody>
          <a:bodyPr wrap="square" rtlCol="0">
            <a:spAutoFit/>
          </a:bodyPr>
          <a:lstStyle/>
          <a:p>
            <a:pPr algn="ctr"/>
            <a:r>
              <a:rPr lang="en-US" sz="1400" dirty="0">
                <a:solidFill>
                  <a:schemeClr val="bg1"/>
                </a:solidFill>
              </a:rPr>
              <a:t>Nettles, RE et al. JAMA. 2005;293(7):817-829</a:t>
            </a:r>
            <a:r>
              <a:rPr lang="en-US" dirty="0"/>
              <a:t>.</a:t>
            </a:r>
          </a:p>
        </p:txBody>
      </p:sp>
    </p:spTree>
    <p:extLst>
      <p:ext uri="{BB962C8B-B14F-4D97-AF65-F5344CB8AC3E}">
        <p14:creationId xmlns:p14="http://schemas.microsoft.com/office/powerpoint/2010/main" val="1067292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B52EA-8A72-2758-8D08-9FCB1AE064FA}"/>
              </a:ext>
            </a:extLst>
          </p:cNvPr>
          <p:cNvSpPr>
            <a:spLocks noGrp="1"/>
          </p:cNvSpPr>
          <p:nvPr>
            <p:ph type="title"/>
          </p:nvPr>
        </p:nvSpPr>
        <p:spPr>
          <a:xfrm>
            <a:off x="152400" y="205979"/>
            <a:ext cx="8839200" cy="857250"/>
          </a:xfrm>
        </p:spPr>
        <p:txBody>
          <a:bodyPr/>
          <a:lstStyle/>
          <a:p>
            <a:pPr algn="ctr"/>
            <a:r>
              <a:rPr lang="en-US" dirty="0"/>
              <a:t>Blips in PWH on ART</a:t>
            </a:r>
          </a:p>
        </p:txBody>
      </p:sp>
      <p:sp>
        <p:nvSpPr>
          <p:cNvPr id="3" name="Content Placeholder 2">
            <a:extLst>
              <a:ext uri="{FF2B5EF4-FFF2-40B4-BE49-F238E27FC236}">
                <a16:creationId xmlns:a16="http://schemas.microsoft.com/office/drawing/2014/main" id="{EEFDEDDE-F166-0CE2-A9C5-B56115610818}"/>
              </a:ext>
            </a:extLst>
          </p:cNvPr>
          <p:cNvSpPr>
            <a:spLocks noGrp="1"/>
          </p:cNvSpPr>
          <p:nvPr>
            <p:ph idx="1"/>
          </p:nvPr>
        </p:nvSpPr>
        <p:spPr>
          <a:xfrm>
            <a:off x="457200" y="1200151"/>
            <a:ext cx="8534400" cy="3275474"/>
          </a:xfrm>
        </p:spPr>
        <p:txBody>
          <a:bodyPr>
            <a:normAutofit/>
          </a:bodyPr>
          <a:lstStyle/>
          <a:p>
            <a:r>
              <a:rPr lang="en-US" dirty="0"/>
              <a:t>Blips were detected in 9 of 10 patients</a:t>
            </a:r>
          </a:p>
          <a:p>
            <a:endParaRPr lang="en-US" sz="800" dirty="0"/>
          </a:p>
          <a:p>
            <a:r>
              <a:rPr lang="en-US" dirty="0"/>
              <a:t>Blips had short duration (median time &lt;3 days)</a:t>
            </a:r>
          </a:p>
          <a:p>
            <a:endParaRPr lang="en-US" sz="800" dirty="0"/>
          </a:p>
          <a:p>
            <a:r>
              <a:rPr lang="en-US" dirty="0"/>
              <a:t>Blips were typically low magnitude (median, 79 copies/mL)</a:t>
            </a:r>
          </a:p>
          <a:p>
            <a:endParaRPr lang="en-US" sz="800" dirty="0"/>
          </a:p>
          <a:p>
            <a:r>
              <a:rPr lang="en-US" dirty="0"/>
              <a:t>Blips were not related to illness, vaccination, or antiretroviral drug concentrations</a:t>
            </a:r>
          </a:p>
          <a:p>
            <a:endParaRPr lang="en-US" sz="800" dirty="0"/>
          </a:p>
          <a:p>
            <a:r>
              <a:rPr lang="en-US" i="1" dirty="0"/>
              <a:t>No new resistance mutations were seen</a:t>
            </a:r>
          </a:p>
          <a:p>
            <a:endParaRPr lang="en-US" dirty="0"/>
          </a:p>
        </p:txBody>
      </p:sp>
      <p:sp>
        <p:nvSpPr>
          <p:cNvPr id="4" name="Slide Number Placeholder 3">
            <a:extLst>
              <a:ext uri="{FF2B5EF4-FFF2-40B4-BE49-F238E27FC236}">
                <a16:creationId xmlns:a16="http://schemas.microsoft.com/office/drawing/2014/main" id="{CE2A3749-B6D9-B020-FA56-17D0DDEC5C33}"/>
              </a:ext>
            </a:extLst>
          </p:cNvPr>
          <p:cNvSpPr>
            <a:spLocks noGrp="1"/>
          </p:cNvSpPr>
          <p:nvPr>
            <p:ph type="sldNum" sz="quarter" idx="12"/>
          </p:nvPr>
        </p:nvSpPr>
        <p:spPr/>
        <p:txBody>
          <a:bodyPr/>
          <a:lstStyle/>
          <a:p>
            <a:fld id="{6E2D2B3B-882E-40F3-A32F-6DD516915044}" type="slidenum">
              <a:rPr lang="en-US" smtClean="0"/>
              <a:pPr/>
              <a:t>17</a:t>
            </a:fld>
            <a:endParaRPr lang="en-US"/>
          </a:p>
        </p:txBody>
      </p:sp>
      <p:sp>
        <p:nvSpPr>
          <p:cNvPr id="5" name="TextBox 4">
            <a:extLst>
              <a:ext uri="{FF2B5EF4-FFF2-40B4-BE49-F238E27FC236}">
                <a16:creationId xmlns:a16="http://schemas.microsoft.com/office/drawing/2014/main" id="{AF023629-935C-2DA2-1B02-8C4DA9D86139}"/>
              </a:ext>
            </a:extLst>
          </p:cNvPr>
          <p:cNvSpPr txBox="1"/>
          <p:nvPr/>
        </p:nvSpPr>
        <p:spPr>
          <a:xfrm>
            <a:off x="2590800" y="4729412"/>
            <a:ext cx="4114800" cy="369332"/>
          </a:xfrm>
          <a:prstGeom prst="rect">
            <a:avLst/>
          </a:prstGeom>
          <a:noFill/>
        </p:spPr>
        <p:txBody>
          <a:bodyPr wrap="square" rtlCol="0">
            <a:spAutoFit/>
          </a:bodyPr>
          <a:lstStyle/>
          <a:p>
            <a:pPr algn="ctr"/>
            <a:r>
              <a:rPr lang="en-US" sz="1400" dirty="0">
                <a:solidFill>
                  <a:schemeClr val="bg1"/>
                </a:solidFill>
              </a:rPr>
              <a:t>Nettles, RE et al. JAMA. 2005;293(7):817-829</a:t>
            </a:r>
            <a:r>
              <a:rPr lang="en-US" dirty="0"/>
              <a:t>.</a:t>
            </a:r>
          </a:p>
        </p:txBody>
      </p:sp>
    </p:spTree>
    <p:extLst>
      <p:ext uri="{BB962C8B-B14F-4D97-AF65-F5344CB8AC3E}">
        <p14:creationId xmlns:p14="http://schemas.microsoft.com/office/powerpoint/2010/main" val="2762995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1856C8-0FD1-4290-B281-87F436AE1198}"/>
              </a:ext>
            </a:extLst>
          </p:cNvPr>
          <p:cNvSpPr>
            <a:spLocks noGrp="1"/>
          </p:cNvSpPr>
          <p:nvPr>
            <p:ph type="sldNum" sz="quarter" idx="12"/>
          </p:nvPr>
        </p:nvSpPr>
        <p:spPr/>
        <p:txBody>
          <a:bodyPr/>
          <a:lstStyle/>
          <a:p>
            <a:fld id="{6E2D2B3B-882E-40F3-A32F-6DD516915044}" type="slidenum">
              <a:rPr lang="en-US" smtClean="0"/>
              <a:pPr/>
              <a:t>18</a:t>
            </a:fld>
            <a:endParaRPr lang="en-US"/>
          </a:p>
        </p:txBody>
      </p:sp>
      <p:pic>
        <p:nvPicPr>
          <p:cNvPr id="6" name="Picture 5">
            <a:extLst>
              <a:ext uri="{FF2B5EF4-FFF2-40B4-BE49-F238E27FC236}">
                <a16:creationId xmlns:a16="http://schemas.microsoft.com/office/drawing/2014/main" id="{A96BB5F7-B2B5-4CEB-A8C1-39BE37A16CF9}"/>
              </a:ext>
            </a:extLst>
          </p:cNvPr>
          <p:cNvPicPr>
            <a:picLocks noChangeAspect="1"/>
          </p:cNvPicPr>
          <p:nvPr/>
        </p:nvPicPr>
        <p:blipFill rotWithShape="1">
          <a:blip r:embed="rId3"/>
          <a:srcRect b="9253"/>
          <a:stretch/>
        </p:blipFill>
        <p:spPr>
          <a:xfrm>
            <a:off x="609600" y="-19050"/>
            <a:ext cx="4267200" cy="4645480"/>
          </a:xfrm>
          <a:prstGeom prst="rect">
            <a:avLst/>
          </a:prstGeom>
        </p:spPr>
      </p:pic>
      <p:sp>
        <p:nvSpPr>
          <p:cNvPr id="7" name="TextBox 6">
            <a:extLst>
              <a:ext uri="{FF2B5EF4-FFF2-40B4-BE49-F238E27FC236}">
                <a16:creationId xmlns:a16="http://schemas.microsoft.com/office/drawing/2014/main" id="{EB331CC3-C669-4CE8-B107-1DC3EEF57881}"/>
              </a:ext>
            </a:extLst>
          </p:cNvPr>
          <p:cNvSpPr txBox="1"/>
          <p:nvPr/>
        </p:nvSpPr>
        <p:spPr>
          <a:xfrm>
            <a:off x="5075155" y="817424"/>
            <a:ext cx="3920030" cy="3416320"/>
          </a:xfrm>
          <a:prstGeom prst="rect">
            <a:avLst/>
          </a:prstGeom>
          <a:noFill/>
        </p:spPr>
        <p:txBody>
          <a:bodyPr wrap="square" rtlCol="0">
            <a:spAutoFit/>
          </a:bodyPr>
          <a:lstStyle/>
          <a:p>
            <a:pPr marL="342900" indent="-342900">
              <a:buClr>
                <a:schemeClr val="accent6"/>
              </a:buClr>
              <a:buFont typeface="Wingdings" panose="05000000000000000000" pitchFamily="2" charset="2"/>
              <a:buChar char="§"/>
            </a:pPr>
            <a:r>
              <a:rPr lang="es-ES" sz="2400" dirty="0">
                <a:latin typeface="+mj-lt"/>
              </a:rPr>
              <a:t>Viral </a:t>
            </a:r>
            <a:r>
              <a:rPr lang="es-ES" sz="2400" dirty="0" err="1">
                <a:latin typeface="+mj-lt"/>
              </a:rPr>
              <a:t>blip</a:t>
            </a:r>
            <a:r>
              <a:rPr lang="es-ES" sz="2400" dirty="0">
                <a:latin typeface="+mj-lt"/>
              </a:rPr>
              <a:t>: After </a:t>
            </a:r>
            <a:r>
              <a:rPr lang="es-ES" sz="2400" dirty="0" err="1">
                <a:latin typeface="+mj-lt"/>
              </a:rPr>
              <a:t>virologic</a:t>
            </a:r>
            <a:r>
              <a:rPr lang="es-ES" sz="2400" dirty="0">
                <a:latin typeface="+mj-lt"/>
              </a:rPr>
              <a:t> </a:t>
            </a:r>
            <a:r>
              <a:rPr lang="es-ES" sz="2400" dirty="0" err="1">
                <a:latin typeface="+mj-lt"/>
              </a:rPr>
              <a:t>suppression</a:t>
            </a:r>
            <a:r>
              <a:rPr lang="es-ES" sz="2400" dirty="0">
                <a:latin typeface="+mj-lt"/>
              </a:rPr>
              <a:t>, </a:t>
            </a:r>
            <a:r>
              <a:rPr lang="es-ES" sz="2400" dirty="0" err="1">
                <a:latin typeface="+mj-lt"/>
              </a:rPr>
              <a:t>an</a:t>
            </a:r>
            <a:r>
              <a:rPr lang="es-ES" sz="2400" dirty="0">
                <a:latin typeface="+mj-lt"/>
              </a:rPr>
              <a:t> </a:t>
            </a:r>
            <a:r>
              <a:rPr lang="es-ES" sz="2400" dirty="0" err="1">
                <a:latin typeface="+mj-lt"/>
              </a:rPr>
              <a:t>isolated</a:t>
            </a:r>
            <a:r>
              <a:rPr lang="es-ES" sz="2400" dirty="0">
                <a:latin typeface="+mj-lt"/>
              </a:rPr>
              <a:t> detectable HIV RNA </a:t>
            </a:r>
            <a:r>
              <a:rPr lang="es-ES" sz="2400" dirty="0" err="1">
                <a:latin typeface="+mj-lt"/>
              </a:rPr>
              <a:t>that</a:t>
            </a:r>
            <a:r>
              <a:rPr lang="es-ES" sz="2400" dirty="0">
                <a:latin typeface="+mj-lt"/>
              </a:rPr>
              <a:t> </a:t>
            </a:r>
            <a:r>
              <a:rPr lang="es-ES" sz="2400" dirty="0" err="1">
                <a:latin typeface="+mj-lt"/>
              </a:rPr>
              <a:t>is</a:t>
            </a:r>
            <a:r>
              <a:rPr lang="es-ES" sz="2400" dirty="0">
                <a:latin typeface="+mj-lt"/>
              </a:rPr>
              <a:t> </a:t>
            </a:r>
            <a:r>
              <a:rPr lang="es-ES" sz="2400" dirty="0" err="1">
                <a:latin typeface="+mj-lt"/>
              </a:rPr>
              <a:t>followed</a:t>
            </a:r>
            <a:r>
              <a:rPr lang="es-ES" sz="2400" dirty="0">
                <a:latin typeface="+mj-lt"/>
              </a:rPr>
              <a:t> </a:t>
            </a:r>
            <a:r>
              <a:rPr lang="es-ES" sz="2400" dirty="0" err="1">
                <a:latin typeface="+mj-lt"/>
              </a:rPr>
              <a:t>by</a:t>
            </a:r>
            <a:r>
              <a:rPr lang="es-ES" sz="2400" dirty="0">
                <a:latin typeface="+mj-lt"/>
              </a:rPr>
              <a:t> a </a:t>
            </a:r>
            <a:r>
              <a:rPr lang="es-ES" sz="2400" dirty="0" err="1">
                <a:latin typeface="+mj-lt"/>
              </a:rPr>
              <a:t>return</a:t>
            </a:r>
            <a:r>
              <a:rPr lang="es-ES" sz="2400" dirty="0">
                <a:latin typeface="+mj-lt"/>
              </a:rPr>
              <a:t> </a:t>
            </a:r>
            <a:r>
              <a:rPr lang="es-ES" sz="2400" dirty="0" err="1">
                <a:latin typeface="+mj-lt"/>
              </a:rPr>
              <a:t>to</a:t>
            </a:r>
            <a:r>
              <a:rPr lang="es-ES" sz="2400" dirty="0">
                <a:latin typeface="+mj-lt"/>
              </a:rPr>
              <a:t> </a:t>
            </a:r>
            <a:r>
              <a:rPr lang="es-ES" sz="2400" dirty="0" err="1">
                <a:latin typeface="+mj-lt"/>
              </a:rPr>
              <a:t>virologic</a:t>
            </a:r>
            <a:r>
              <a:rPr lang="es-ES" sz="2400" dirty="0">
                <a:latin typeface="+mj-lt"/>
              </a:rPr>
              <a:t> </a:t>
            </a:r>
            <a:r>
              <a:rPr lang="es-ES" sz="2400" dirty="0" err="1">
                <a:latin typeface="+mj-lt"/>
              </a:rPr>
              <a:t>suppression</a:t>
            </a:r>
            <a:endParaRPr lang="es-ES" sz="2400" dirty="0">
              <a:latin typeface="+mj-lt"/>
            </a:endParaRPr>
          </a:p>
          <a:p>
            <a:pPr marL="342900" indent="-342900">
              <a:buClr>
                <a:schemeClr val="accent6"/>
              </a:buClr>
              <a:buFont typeface="Wingdings" panose="05000000000000000000" pitchFamily="2" charset="2"/>
              <a:buChar char="§"/>
            </a:pPr>
            <a:endParaRPr lang="es-ES" sz="2400" dirty="0">
              <a:latin typeface="+mj-lt"/>
            </a:endParaRPr>
          </a:p>
          <a:p>
            <a:pPr marL="342900" indent="-342900">
              <a:buClr>
                <a:schemeClr val="accent6"/>
              </a:buClr>
              <a:buFont typeface="Wingdings" panose="05000000000000000000" pitchFamily="2" charset="2"/>
              <a:buChar char="§"/>
            </a:pPr>
            <a:r>
              <a:rPr lang="es-ES" sz="2400" dirty="0" err="1">
                <a:latin typeface="+mj-lt"/>
              </a:rPr>
              <a:t>Not</a:t>
            </a:r>
            <a:r>
              <a:rPr lang="es-ES" sz="2400" dirty="0">
                <a:latin typeface="+mj-lt"/>
              </a:rPr>
              <a:t> </a:t>
            </a:r>
            <a:r>
              <a:rPr lang="es-ES" sz="2400" dirty="0" err="1">
                <a:latin typeface="+mj-lt"/>
              </a:rPr>
              <a:t>associated</a:t>
            </a:r>
            <a:r>
              <a:rPr lang="es-ES" sz="2400" dirty="0">
                <a:latin typeface="+mj-lt"/>
              </a:rPr>
              <a:t> </a:t>
            </a:r>
            <a:r>
              <a:rPr lang="es-ES" sz="2400" dirty="0" err="1">
                <a:latin typeface="+mj-lt"/>
              </a:rPr>
              <a:t>with</a:t>
            </a:r>
            <a:r>
              <a:rPr lang="es-ES" sz="2400" dirty="0">
                <a:latin typeface="+mj-lt"/>
              </a:rPr>
              <a:t> new </a:t>
            </a:r>
            <a:r>
              <a:rPr lang="es-ES" sz="2400" dirty="0" err="1">
                <a:latin typeface="+mj-lt"/>
              </a:rPr>
              <a:t>resistance</a:t>
            </a:r>
            <a:r>
              <a:rPr lang="es-ES" sz="2400" dirty="0">
                <a:latin typeface="+mj-lt"/>
              </a:rPr>
              <a:t> </a:t>
            </a:r>
            <a:r>
              <a:rPr lang="es-ES" sz="2400" dirty="0" err="1">
                <a:latin typeface="+mj-lt"/>
              </a:rPr>
              <a:t>mutations</a:t>
            </a:r>
            <a:endParaRPr lang="es-ES" sz="2400" dirty="0">
              <a:latin typeface="+mj-lt"/>
            </a:endParaRPr>
          </a:p>
          <a:p>
            <a:endParaRPr lang="en-US" sz="2400" dirty="0">
              <a:latin typeface="+mj-lt"/>
            </a:endParaRPr>
          </a:p>
        </p:txBody>
      </p:sp>
      <p:sp>
        <p:nvSpPr>
          <p:cNvPr id="2" name="TextBox 1">
            <a:extLst>
              <a:ext uri="{FF2B5EF4-FFF2-40B4-BE49-F238E27FC236}">
                <a16:creationId xmlns:a16="http://schemas.microsoft.com/office/drawing/2014/main" id="{D1628FC2-82AA-AD2F-0BD4-11585CF75234}"/>
              </a:ext>
            </a:extLst>
          </p:cNvPr>
          <p:cNvSpPr txBox="1"/>
          <p:nvPr/>
        </p:nvSpPr>
        <p:spPr>
          <a:xfrm>
            <a:off x="2590800" y="4729412"/>
            <a:ext cx="4114800" cy="369332"/>
          </a:xfrm>
          <a:prstGeom prst="rect">
            <a:avLst/>
          </a:prstGeom>
          <a:noFill/>
        </p:spPr>
        <p:txBody>
          <a:bodyPr wrap="square" rtlCol="0">
            <a:spAutoFit/>
          </a:bodyPr>
          <a:lstStyle/>
          <a:p>
            <a:pPr algn="ctr"/>
            <a:r>
              <a:rPr lang="en-US" sz="1400" dirty="0">
                <a:solidFill>
                  <a:schemeClr val="bg1"/>
                </a:solidFill>
              </a:rPr>
              <a:t>Nettles, RE et al. JAMA. 2005;293(7):817-829</a:t>
            </a:r>
            <a:r>
              <a:rPr lang="en-US" dirty="0"/>
              <a:t>.</a:t>
            </a:r>
          </a:p>
        </p:txBody>
      </p:sp>
    </p:spTree>
    <p:extLst>
      <p:ext uri="{BB962C8B-B14F-4D97-AF65-F5344CB8AC3E}">
        <p14:creationId xmlns:p14="http://schemas.microsoft.com/office/powerpoint/2010/main" val="234589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8A3F4-1043-0596-AE08-04F86E0BCFB8}"/>
              </a:ext>
            </a:extLst>
          </p:cNvPr>
          <p:cNvSpPr>
            <a:spLocks noGrp="1"/>
          </p:cNvSpPr>
          <p:nvPr>
            <p:ph type="title"/>
          </p:nvPr>
        </p:nvSpPr>
        <p:spPr>
          <a:xfrm>
            <a:off x="1601629" y="1714500"/>
            <a:ext cx="6093388" cy="857250"/>
          </a:xfrm>
        </p:spPr>
        <p:txBody>
          <a:bodyPr/>
          <a:lstStyle/>
          <a:p>
            <a:pPr algn="ctr"/>
            <a:r>
              <a:rPr lang="en-US" dirty="0"/>
              <a:t>Virologic Failure</a:t>
            </a:r>
          </a:p>
        </p:txBody>
      </p:sp>
      <p:sp>
        <p:nvSpPr>
          <p:cNvPr id="4" name="Slide Number Placeholder 3">
            <a:extLst>
              <a:ext uri="{FF2B5EF4-FFF2-40B4-BE49-F238E27FC236}">
                <a16:creationId xmlns:a16="http://schemas.microsoft.com/office/drawing/2014/main" id="{8FA07D40-A4B9-18ED-4764-CC50C577073A}"/>
              </a:ext>
            </a:extLst>
          </p:cNvPr>
          <p:cNvSpPr>
            <a:spLocks noGrp="1"/>
          </p:cNvSpPr>
          <p:nvPr>
            <p:ph type="sldNum" sz="quarter" idx="12"/>
          </p:nvPr>
        </p:nvSpPr>
        <p:spPr/>
        <p:txBody>
          <a:bodyPr/>
          <a:lstStyle/>
          <a:p>
            <a:fld id="{6E2D2B3B-882E-40F3-A32F-6DD516915044}" type="slidenum">
              <a:rPr lang="en-US" smtClean="0"/>
              <a:pPr/>
              <a:t>19</a:t>
            </a:fld>
            <a:endParaRPr lang="en-US"/>
          </a:p>
        </p:txBody>
      </p:sp>
    </p:spTree>
    <p:extLst>
      <p:ext uri="{BB962C8B-B14F-4D97-AF65-F5344CB8AC3E}">
        <p14:creationId xmlns:p14="http://schemas.microsoft.com/office/powerpoint/2010/main" val="3417446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E9352-8EF2-44CE-859B-62105172A349}"/>
              </a:ext>
            </a:extLst>
          </p:cNvPr>
          <p:cNvSpPr>
            <a:spLocks noGrp="1"/>
          </p:cNvSpPr>
          <p:nvPr>
            <p:ph type="title"/>
          </p:nvPr>
        </p:nvSpPr>
        <p:spPr/>
        <p:txBody>
          <a:bodyPr/>
          <a:lstStyle/>
          <a:p>
            <a:pPr algn="ctr"/>
            <a:r>
              <a:rPr lang="en-US" sz="3600" dirty="0"/>
              <a:t>Collaboration</a:t>
            </a:r>
          </a:p>
        </p:txBody>
      </p:sp>
      <p:sp>
        <p:nvSpPr>
          <p:cNvPr id="4" name="Slide Number Placeholder 3">
            <a:extLst>
              <a:ext uri="{FF2B5EF4-FFF2-40B4-BE49-F238E27FC236}">
                <a16:creationId xmlns:a16="http://schemas.microsoft.com/office/drawing/2014/main" id="{F7500A50-FFF0-43D0-A44E-612AB0405A04}"/>
              </a:ext>
            </a:extLst>
          </p:cNvPr>
          <p:cNvSpPr>
            <a:spLocks noGrp="1"/>
          </p:cNvSpPr>
          <p:nvPr>
            <p:ph type="sldNum" sz="quarter" idx="12"/>
          </p:nvPr>
        </p:nvSpPr>
        <p:spPr/>
        <p:txBody>
          <a:bodyPr/>
          <a:lstStyle/>
          <a:p>
            <a:fld id="{6E2D2B3B-882E-40F3-A32F-6DD516915044}" type="slidenum">
              <a:rPr lang="en-US" smtClean="0"/>
              <a:pPr/>
              <a:t>2</a:t>
            </a:fld>
            <a:endParaRPr lang="en-US" dirty="0"/>
          </a:p>
        </p:txBody>
      </p:sp>
      <p:grpSp>
        <p:nvGrpSpPr>
          <p:cNvPr id="15" name="Group 14"/>
          <p:cNvGrpSpPr/>
          <p:nvPr/>
        </p:nvGrpSpPr>
        <p:grpSpPr>
          <a:xfrm>
            <a:off x="2637158" y="2199892"/>
            <a:ext cx="3955652" cy="981458"/>
            <a:chOff x="808378" y="1764352"/>
            <a:chExt cx="3955652" cy="981458"/>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1764352"/>
              <a:ext cx="2935230" cy="981458"/>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r="51991"/>
            <a:stretch/>
          </p:blipFill>
          <p:spPr>
            <a:xfrm>
              <a:off x="808378" y="1764352"/>
              <a:ext cx="1020422" cy="981458"/>
            </a:xfrm>
            <a:prstGeom prst="rect">
              <a:avLst/>
            </a:prstGeom>
          </p:spPr>
        </p:pic>
      </p:grpSp>
    </p:spTree>
    <p:extLst>
      <p:ext uri="{BB962C8B-B14F-4D97-AF65-F5344CB8AC3E}">
        <p14:creationId xmlns:p14="http://schemas.microsoft.com/office/powerpoint/2010/main" val="2782074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2EEE5B-3269-944C-AD94-CAC2DCF4D79A}"/>
              </a:ext>
            </a:extLst>
          </p:cNvPr>
          <p:cNvSpPr>
            <a:spLocks noGrp="1"/>
          </p:cNvSpPr>
          <p:nvPr>
            <p:ph type="title"/>
          </p:nvPr>
        </p:nvSpPr>
        <p:spPr/>
        <p:txBody>
          <a:bodyPr/>
          <a:lstStyle/>
          <a:p>
            <a:pPr algn="ctr"/>
            <a:r>
              <a:rPr lang="en-US" dirty="0"/>
              <a:t>Causes of Virologic Failure</a:t>
            </a:r>
          </a:p>
        </p:txBody>
      </p:sp>
      <p:sp>
        <p:nvSpPr>
          <p:cNvPr id="4" name="Content Placeholder 3">
            <a:extLst>
              <a:ext uri="{FF2B5EF4-FFF2-40B4-BE49-F238E27FC236}">
                <a16:creationId xmlns:a16="http://schemas.microsoft.com/office/drawing/2014/main" id="{B6DD2625-EE63-994A-B5BA-181F4A37FAC1}"/>
              </a:ext>
            </a:extLst>
          </p:cNvPr>
          <p:cNvSpPr>
            <a:spLocks noGrp="1"/>
          </p:cNvSpPr>
          <p:nvPr>
            <p:ph idx="1"/>
          </p:nvPr>
        </p:nvSpPr>
        <p:spPr/>
        <p:txBody>
          <a:bodyPr>
            <a:normAutofit/>
          </a:bodyPr>
          <a:lstStyle/>
          <a:p>
            <a:pPr>
              <a:buFont typeface="Wingdings" panose="05000000000000000000" pitchFamily="2" charset="2"/>
              <a:buChar char="§"/>
              <a:defRPr/>
            </a:pPr>
            <a:r>
              <a:rPr lang="en-US" dirty="0">
                <a:latin typeface="+mj-lt"/>
              </a:rPr>
              <a:t>Suboptimal adherence to antiretroviral therapy regimen</a:t>
            </a:r>
          </a:p>
          <a:p>
            <a:pPr>
              <a:buFont typeface="Wingdings" panose="05000000000000000000" pitchFamily="2" charset="2"/>
              <a:buChar char="§"/>
              <a:defRPr/>
            </a:pPr>
            <a:r>
              <a:rPr lang="en-US" dirty="0">
                <a:latin typeface="+mj-lt"/>
              </a:rPr>
              <a:t>Psychological and social factors: interrupted access to medications, unstable housing, untreated depression, active substance use disorder</a:t>
            </a:r>
          </a:p>
          <a:p>
            <a:pPr>
              <a:buFont typeface="Wingdings" panose="05000000000000000000" pitchFamily="2" charset="2"/>
              <a:buChar char="§"/>
              <a:defRPr/>
            </a:pPr>
            <a:r>
              <a:rPr lang="en-US" dirty="0">
                <a:latin typeface="+mj-lt"/>
              </a:rPr>
              <a:t>Adverse drug effects</a:t>
            </a:r>
          </a:p>
          <a:p>
            <a:pPr>
              <a:buFont typeface="Wingdings" panose="05000000000000000000" pitchFamily="2" charset="2"/>
              <a:buChar char="§"/>
              <a:defRPr/>
            </a:pPr>
            <a:r>
              <a:rPr lang="en-US" dirty="0">
                <a:latin typeface="+mj-lt"/>
              </a:rPr>
              <a:t>Drug-drug interactions and food requirements</a:t>
            </a:r>
          </a:p>
          <a:p>
            <a:pPr>
              <a:buFont typeface="Wingdings" panose="05000000000000000000" pitchFamily="2" charset="2"/>
              <a:buChar char="§"/>
              <a:defRPr/>
            </a:pPr>
            <a:r>
              <a:rPr lang="en-US" dirty="0">
                <a:latin typeface="+mj-lt"/>
              </a:rPr>
              <a:t>HIV resistance associated mutations</a:t>
            </a:r>
          </a:p>
        </p:txBody>
      </p:sp>
      <p:sp>
        <p:nvSpPr>
          <p:cNvPr id="2" name="Slide Number Placeholder 1">
            <a:extLst>
              <a:ext uri="{FF2B5EF4-FFF2-40B4-BE49-F238E27FC236}">
                <a16:creationId xmlns:a16="http://schemas.microsoft.com/office/drawing/2014/main" id="{64EA27EB-121D-1A47-83D2-8CCE0518FAA3}"/>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uk-UA" smtClean="0"/>
              <a:t>20</a:t>
            </a:fld>
            <a:endParaRPr lang="uk-UA"/>
          </a:p>
        </p:txBody>
      </p:sp>
    </p:spTree>
    <p:extLst>
      <p:ext uri="{BB962C8B-B14F-4D97-AF65-F5344CB8AC3E}">
        <p14:creationId xmlns:p14="http://schemas.microsoft.com/office/powerpoint/2010/main" val="1375770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ACF3-5535-E240-A2A7-51E86DD3D649}"/>
              </a:ext>
            </a:extLst>
          </p:cNvPr>
          <p:cNvSpPr>
            <a:spLocks noGrp="1"/>
          </p:cNvSpPr>
          <p:nvPr>
            <p:ph type="title"/>
          </p:nvPr>
        </p:nvSpPr>
        <p:spPr/>
        <p:txBody>
          <a:bodyPr/>
          <a:lstStyle/>
          <a:p>
            <a:pPr algn="ctr"/>
            <a:r>
              <a:rPr lang="en-US" dirty="0"/>
              <a:t>Resistance testing</a:t>
            </a:r>
          </a:p>
        </p:txBody>
      </p:sp>
      <p:sp>
        <p:nvSpPr>
          <p:cNvPr id="3" name="Content Placeholder 2">
            <a:extLst>
              <a:ext uri="{FF2B5EF4-FFF2-40B4-BE49-F238E27FC236}">
                <a16:creationId xmlns:a16="http://schemas.microsoft.com/office/drawing/2014/main" id="{25707CFE-1AD1-3E42-BBF3-145278663A77}"/>
              </a:ext>
            </a:extLst>
          </p:cNvPr>
          <p:cNvSpPr>
            <a:spLocks noGrp="1"/>
          </p:cNvSpPr>
          <p:nvPr>
            <p:ph idx="1"/>
          </p:nvPr>
        </p:nvSpPr>
        <p:spPr/>
        <p:txBody>
          <a:bodyPr>
            <a:normAutofit lnSpcReduction="10000"/>
          </a:bodyPr>
          <a:lstStyle/>
          <a:p>
            <a:pPr>
              <a:buFont typeface="Wingdings" panose="05000000000000000000" pitchFamily="2" charset="2"/>
              <a:buChar char="§"/>
              <a:defRPr/>
            </a:pPr>
            <a:r>
              <a:rPr lang="en-US" dirty="0">
                <a:latin typeface="+mj-lt"/>
              </a:rPr>
              <a:t>HIV genotype (for reverse transcriptase, protease and integrase genes) is recommended</a:t>
            </a:r>
          </a:p>
          <a:p>
            <a:pPr>
              <a:buFont typeface="Wingdings" panose="05000000000000000000" pitchFamily="2" charset="2"/>
              <a:buChar char="§"/>
              <a:defRPr/>
            </a:pPr>
            <a:endParaRPr lang="en-US" dirty="0">
              <a:latin typeface="+mj-lt"/>
            </a:endParaRPr>
          </a:p>
          <a:p>
            <a:pPr>
              <a:buFont typeface="Wingdings" panose="05000000000000000000" pitchFamily="2" charset="2"/>
              <a:buChar char="§"/>
              <a:defRPr/>
            </a:pPr>
            <a:r>
              <a:rPr lang="en-US" dirty="0">
                <a:latin typeface="+mj-lt"/>
              </a:rPr>
              <a:t>Obtain genotype while the patient is taking failing regimen or within 4 weeks after stopping treatment</a:t>
            </a:r>
          </a:p>
          <a:p>
            <a:pPr>
              <a:buFont typeface="Wingdings" panose="05000000000000000000" pitchFamily="2" charset="2"/>
              <a:buChar char="§"/>
              <a:defRPr/>
            </a:pPr>
            <a:endParaRPr lang="en-US" dirty="0">
              <a:latin typeface="+mj-lt"/>
            </a:endParaRPr>
          </a:p>
          <a:p>
            <a:pPr>
              <a:buFont typeface="Wingdings" panose="05000000000000000000" pitchFamily="2" charset="2"/>
              <a:buChar char="§"/>
              <a:defRPr/>
            </a:pPr>
            <a:r>
              <a:rPr lang="en-US" dirty="0">
                <a:latin typeface="+mj-lt"/>
              </a:rPr>
              <a:t>A phenotype may be considered for persons with known or suspected complex mutation patterns</a:t>
            </a:r>
          </a:p>
        </p:txBody>
      </p:sp>
      <p:sp>
        <p:nvSpPr>
          <p:cNvPr id="4" name="Slide Number Placeholder 3">
            <a:extLst>
              <a:ext uri="{FF2B5EF4-FFF2-40B4-BE49-F238E27FC236}">
                <a16:creationId xmlns:a16="http://schemas.microsoft.com/office/drawing/2014/main" id="{91FD1563-8F38-9748-8408-37C97F7D750E}"/>
              </a:ext>
            </a:extLst>
          </p:cNvPr>
          <p:cNvSpPr>
            <a:spLocks noGrp="1"/>
          </p:cNvSpPr>
          <p:nvPr>
            <p:ph type="sldNum" sz="quarter" idx="12"/>
          </p:nvPr>
        </p:nvSpPr>
        <p:spPr/>
        <p:txBody>
          <a:bodyPr/>
          <a:lstStyle/>
          <a:p>
            <a:fld id="{6E2D2B3B-882E-40F3-A32F-6DD516915044}" type="slidenum">
              <a:rPr lang="en-US" smtClean="0"/>
              <a:pPr/>
              <a:t>21</a:t>
            </a:fld>
            <a:endParaRPr lang="en-US"/>
          </a:p>
        </p:txBody>
      </p:sp>
    </p:spTree>
    <p:extLst>
      <p:ext uri="{BB962C8B-B14F-4D97-AF65-F5344CB8AC3E}">
        <p14:creationId xmlns:p14="http://schemas.microsoft.com/office/powerpoint/2010/main" val="2801890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489B57-8DFE-F84C-BE10-043F0EEF30F1}"/>
              </a:ext>
            </a:extLst>
          </p:cNvPr>
          <p:cNvSpPr>
            <a:spLocks noGrp="1"/>
          </p:cNvSpPr>
          <p:nvPr>
            <p:ph type="title"/>
          </p:nvPr>
        </p:nvSpPr>
        <p:spPr/>
        <p:txBody>
          <a:bodyPr/>
          <a:lstStyle/>
          <a:p>
            <a:r>
              <a:rPr lang="en-US" dirty="0"/>
              <a:t>Genotype testing</a:t>
            </a:r>
          </a:p>
        </p:txBody>
      </p:sp>
      <p:pic>
        <p:nvPicPr>
          <p:cNvPr id="10" name="Content Placeholder 9">
            <a:extLst>
              <a:ext uri="{FF2B5EF4-FFF2-40B4-BE49-F238E27FC236}">
                <a16:creationId xmlns:a16="http://schemas.microsoft.com/office/drawing/2014/main" id="{C5472D6C-AE61-3343-944E-156919386EC8}"/>
              </a:ext>
            </a:extLst>
          </p:cNvPr>
          <p:cNvPicPr>
            <a:picLocks noGrp="1" noChangeAspect="1"/>
          </p:cNvPicPr>
          <p:nvPr>
            <p:ph sz="half" idx="1"/>
          </p:nvPr>
        </p:nvPicPr>
        <p:blipFill rotWithShape="1">
          <a:blip r:embed="rId3"/>
          <a:srcRect r="9230"/>
          <a:stretch/>
        </p:blipFill>
        <p:spPr>
          <a:xfrm>
            <a:off x="381906" y="1063229"/>
            <a:ext cx="4187119" cy="3545409"/>
          </a:xfrm>
          <a:prstGeom prst="rect">
            <a:avLst/>
          </a:prstGeom>
        </p:spPr>
      </p:pic>
      <p:sp>
        <p:nvSpPr>
          <p:cNvPr id="4" name="Slide Number Placeholder 3">
            <a:extLst>
              <a:ext uri="{FF2B5EF4-FFF2-40B4-BE49-F238E27FC236}">
                <a16:creationId xmlns:a16="http://schemas.microsoft.com/office/drawing/2014/main" id="{B910B18A-9A1F-3342-A6E0-B206EC0CC709}"/>
              </a:ext>
            </a:extLst>
          </p:cNvPr>
          <p:cNvSpPr>
            <a:spLocks noGrp="1"/>
          </p:cNvSpPr>
          <p:nvPr>
            <p:ph type="sldNum" sz="quarter" idx="12"/>
          </p:nvPr>
        </p:nvSpPr>
        <p:spPr/>
        <p:txBody>
          <a:bodyPr/>
          <a:lstStyle/>
          <a:p>
            <a:fld id="{6E2D2B3B-882E-40F3-A32F-6DD516915044}" type="slidenum">
              <a:rPr lang="en-US" smtClean="0"/>
              <a:pPr/>
              <a:t>22</a:t>
            </a:fld>
            <a:endParaRPr lang="en-US"/>
          </a:p>
        </p:txBody>
      </p:sp>
      <p:sp>
        <p:nvSpPr>
          <p:cNvPr id="12" name="TextBox 11">
            <a:extLst>
              <a:ext uri="{FF2B5EF4-FFF2-40B4-BE49-F238E27FC236}">
                <a16:creationId xmlns:a16="http://schemas.microsoft.com/office/drawing/2014/main" id="{A6102DE9-0B66-C149-8C6C-6A22CD1790A3}"/>
              </a:ext>
            </a:extLst>
          </p:cNvPr>
          <p:cNvSpPr txBox="1"/>
          <p:nvPr/>
        </p:nvSpPr>
        <p:spPr>
          <a:xfrm>
            <a:off x="441296" y="4702373"/>
            <a:ext cx="8178602" cy="307777"/>
          </a:xfrm>
          <a:prstGeom prst="rect">
            <a:avLst/>
          </a:prstGeom>
          <a:noFill/>
        </p:spPr>
        <p:txBody>
          <a:bodyPr wrap="square" rtlCol="0">
            <a:spAutoFit/>
          </a:bodyPr>
          <a:lstStyle/>
          <a:p>
            <a:pPr algn="ctr"/>
            <a:r>
              <a:rPr lang="en-US" sz="1400" dirty="0">
                <a:solidFill>
                  <a:schemeClr val="bg1"/>
                </a:solidFill>
                <a:hlinkClick r:id="rId4">
                  <a:extLst>
                    <a:ext uri="{A12FA001-AC4F-418D-AE19-62706E023703}">
                      <ahyp:hlinkClr xmlns:ahyp="http://schemas.microsoft.com/office/drawing/2018/hyperlinkcolor" val="tx"/>
                    </a:ext>
                  </a:extLst>
                </a:hlinkClick>
              </a:rPr>
              <a:t>https://monogrambio.labcorp.com/resources/genotyping/genosure-prime</a:t>
            </a:r>
            <a:endParaRPr lang="en-US" sz="1400" dirty="0">
              <a:solidFill>
                <a:schemeClr val="bg1"/>
              </a:solidFill>
            </a:endParaRPr>
          </a:p>
        </p:txBody>
      </p:sp>
      <p:pic>
        <p:nvPicPr>
          <p:cNvPr id="6" name="Picture 5">
            <a:extLst>
              <a:ext uri="{FF2B5EF4-FFF2-40B4-BE49-F238E27FC236}">
                <a16:creationId xmlns:a16="http://schemas.microsoft.com/office/drawing/2014/main" id="{72BD3261-073B-5E2C-65FC-CC39E561F1C1}"/>
              </a:ext>
            </a:extLst>
          </p:cNvPr>
          <p:cNvPicPr>
            <a:picLocks noChangeAspect="1"/>
          </p:cNvPicPr>
          <p:nvPr/>
        </p:nvPicPr>
        <p:blipFill>
          <a:blip r:embed="rId5"/>
          <a:stretch>
            <a:fillRect/>
          </a:stretch>
        </p:blipFill>
        <p:spPr>
          <a:xfrm>
            <a:off x="4724400" y="534862"/>
            <a:ext cx="3895498" cy="1933955"/>
          </a:xfrm>
          <a:prstGeom prst="rect">
            <a:avLst/>
          </a:prstGeom>
        </p:spPr>
      </p:pic>
      <p:pic>
        <p:nvPicPr>
          <p:cNvPr id="7" name="Picture 6">
            <a:extLst>
              <a:ext uri="{FF2B5EF4-FFF2-40B4-BE49-F238E27FC236}">
                <a16:creationId xmlns:a16="http://schemas.microsoft.com/office/drawing/2014/main" id="{3EB7B94D-1706-7B9D-881C-984BBA0E8C5C}"/>
              </a:ext>
            </a:extLst>
          </p:cNvPr>
          <p:cNvPicPr>
            <a:picLocks noChangeAspect="1"/>
          </p:cNvPicPr>
          <p:nvPr/>
        </p:nvPicPr>
        <p:blipFill>
          <a:blip r:embed="rId6"/>
          <a:stretch>
            <a:fillRect/>
          </a:stretch>
        </p:blipFill>
        <p:spPr>
          <a:xfrm>
            <a:off x="4724400" y="2571750"/>
            <a:ext cx="3581400" cy="2036888"/>
          </a:xfrm>
          <a:prstGeom prst="rect">
            <a:avLst/>
          </a:prstGeom>
        </p:spPr>
      </p:pic>
    </p:spTree>
    <p:extLst>
      <p:ext uri="{BB962C8B-B14F-4D97-AF65-F5344CB8AC3E}">
        <p14:creationId xmlns:p14="http://schemas.microsoft.com/office/powerpoint/2010/main" val="3242475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04B48-DE2E-09FF-8510-0C4780EF9204}"/>
              </a:ext>
            </a:extLst>
          </p:cNvPr>
          <p:cNvSpPr>
            <a:spLocks noGrp="1"/>
          </p:cNvSpPr>
          <p:nvPr>
            <p:ph type="title"/>
          </p:nvPr>
        </p:nvSpPr>
        <p:spPr/>
        <p:txBody>
          <a:bodyPr/>
          <a:lstStyle/>
          <a:p>
            <a:pPr algn="ctr"/>
            <a:r>
              <a:rPr lang="en-US" dirty="0"/>
              <a:t>Phenotypic Testing</a:t>
            </a:r>
          </a:p>
        </p:txBody>
      </p:sp>
      <p:sp>
        <p:nvSpPr>
          <p:cNvPr id="3" name="Content Placeholder 2">
            <a:extLst>
              <a:ext uri="{FF2B5EF4-FFF2-40B4-BE49-F238E27FC236}">
                <a16:creationId xmlns:a16="http://schemas.microsoft.com/office/drawing/2014/main" id="{6020F254-7C6A-50FA-F600-F19034FB47CE}"/>
              </a:ext>
            </a:extLst>
          </p:cNvPr>
          <p:cNvSpPr>
            <a:spLocks noGrp="1"/>
          </p:cNvSpPr>
          <p:nvPr>
            <p:ph idx="1"/>
          </p:nvPr>
        </p:nvSpPr>
        <p:spPr>
          <a:xfrm>
            <a:off x="457200" y="1200151"/>
            <a:ext cx="8074587" cy="3275474"/>
          </a:xfrm>
        </p:spPr>
        <p:txBody>
          <a:bodyPr>
            <a:normAutofit lnSpcReduction="10000"/>
          </a:bodyPr>
          <a:lstStyle/>
          <a:p>
            <a:r>
              <a:rPr lang="en-US" dirty="0"/>
              <a:t>Useful in patients with                                                                               known or suspected                                                              complex drug mutations</a:t>
            </a:r>
          </a:p>
          <a:p>
            <a:endParaRPr lang="en-US" sz="800" dirty="0"/>
          </a:p>
          <a:p>
            <a:r>
              <a:rPr lang="en-US" dirty="0"/>
              <a:t>Compares viral replication                                                                  to a reference strain of HIV</a:t>
            </a:r>
          </a:p>
          <a:p>
            <a:endParaRPr lang="en-US" sz="800" dirty="0"/>
          </a:p>
          <a:p>
            <a:r>
              <a:rPr lang="en-US" dirty="0"/>
              <a:t>Ratio of the IC50 of test and reference viruses is reported as the fold increase in IC50 (i.e., X-fold resistance)</a:t>
            </a:r>
          </a:p>
        </p:txBody>
      </p:sp>
      <p:sp>
        <p:nvSpPr>
          <p:cNvPr id="4" name="Slide Number Placeholder 3">
            <a:extLst>
              <a:ext uri="{FF2B5EF4-FFF2-40B4-BE49-F238E27FC236}">
                <a16:creationId xmlns:a16="http://schemas.microsoft.com/office/drawing/2014/main" id="{7E25248D-B9B3-B843-3606-00FAECA022C2}"/>
              </a:ext>
            </a:extLst>
          </p:cNvPr>
          <p:cNvSpPr>
            <a:spLocks noGrp="1"/>
          </p:cNvSpPr>
          <p:nvPr>
            <p:ph type="sldNum" sz="quarter" idx="12"/>
          </p:nvPr>
        </p:nvSpPr>
        <p:spPr/>
        <p:txBody>
          <a:bodyPr/>
          <a:lstStyle/>
          <a:p>
            <a:fld id="{6E2D2B3B-882E-40F3-A32F-6DD516915044}" type="slidenum">
              <a:rPr lang="en-US" smtClean="0"/>
              <a:pPr/>
              <a:t>23</a:t>
            </a:fld>
            <a:endParaRPr lang="en-US"/>
          </a:p>
        </p:txBody>
      </p:sp>
      <p:sp>
        <p:nvSpPr>
          <p:cNvPr id="5" name="TextBox 4">
            <a:extLst>
              <a:ext uri="{FF2B5EF4-FFF2-40B4-BE49-F238E27FC236}">
                <a16:creationId xmlns:a16="http://schemas.microsoft.com/office/drawing/2014/main" id="{1E1BACE4-0F3A-E9DB-1E5A-2DBB6BEBD0E9}"/>
              </a:ext>
            </a:extLst>
          </p:cNvPr>
          <p:cNvSpPr txBox="1"/>
          <p:nvPr/>
        </p:nvSpPr>
        <p:spPr>
          <a:xfrm>
            <a:off x="2590800" y="4780181"/>
            <a:ext cx="4572000" cy="307777"/>
          </a:xfrm>
          <a:prstGeom prst="rect">
            <a:avLst/>
          </a:prstGeom>
          <a:noFill/>
        </p:spPr>
        <p:txBody>
          <a:bodyPr wrap="square" rtlCol="0">
            <a:spAutoFit/>
          </a:bodyPr>
          <a:lstStyle/>
          <a:p>
            <a:pPr algn="ctr"/>
            <a:r>
              <a:rPr lang="en-US" sz="1400" dirty="0">
                <a:solidFill>
                  <a:schemeClr val="bg1"/>
                </a:solidFill>
              </a:rPr>
              <a:t>IC50 = Half-maximal concentration; Image: hiv.uw.edu </a:t>
            </a:r>
          </a:p>
        </p:txBody>
      </p:sp>
      <p:pic>
        <p:nvPicPr>
          <p:cNvPr id="7" name="Picture 6" descr="A diagram of a drug concentration&#10;&#10;Description automatically generated">
            <a:extLst>
              <a:ext uri="{FF2B5EF4-FFF2-40B4-BE49-F238E27FC236}">
                <a16:creationId xmlns:a16="http://schemas.microsoft.com/office/drawing/2014/main" id="{AB38A43E-B38C-3901-D948-F4B666BBF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314264"/>
            <a:ext cx="4246959" cy="1790886"/>
          </a:xfrm>
          <a:prstGeom prst="rect">
            <a:avLst/>
          </a:prstGeom>
          <a:ln>
            <a:solidFill>
              <a:schemeClr val="tx1"/>
            </a:solidFill>
          </a:ln>
        </p:spPr>
      </p:pic>
    </p:spTree>
    <p:extLst>
      <p:ext uri="{BB962C8B-B14F-4D97-AF65-F5344CB8AC3E}">
        <p14:creationId xmlns:p14="http://schemas.microsoft.com/office/powerpoint/2010/main" val="3592033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489B57-8DFE-F84C-BE10-043F0EEF30F1}"/>
              </a:ext>
            </a:extLst>
          </p:cNvPr>
          <p:cNvSpPr>
            <a:spLocks noGrp="1"/>
          </p:cNvSpPr>
          <p:nvPr>
            <p:ph type="title"/>
          </p:nvPr>
        </p:nvSpPr>
        <p:spPr>
          <a:xfrm>
            <a:off x="828431" y="205979"/>
            <a:ext cx="8315569" cy="857250"/>
          </a:xfrm>
        </p:spPr>
        <p:txBody>
          <a:bodyPr/>
          <a:lstStyle/>
          <a:p>
            <a:pPr algn="r"/>
            <a:r>
              <a:rPr lang="en-US" dirty="0"/>
              <a:t>Phenotype testing</a:t>
            </a:r>
          </a:p>
        </p:txBody>
      </p:sp>
      <p:pic>
        <p:nvPicPr>
          <p:cNvPr id="9" name="Content Placeholder 8">
            <a:extLst>
              <a:ext uri="{FF2B5EF4-FFF2-40B4-BE49-F238E27FC236}">
                <a16:creationId xmlns:a16="http://schemas.microsoft.com/office/drawing/2014/main" id="{8CC3F53A-986E-7446-BAFE-1C8738FB0CEB}"/>
              </a:ext>
            </a:extLst>
          </p:cNvPr>
          <p:cNvPicPr>
            <a:picLocks noGrp="1" noChangeAspect="1"/>
          </p:cNvPicPr>
          <p:nvPr>
            <p:ph sz="half" idx="2"/>
          </p:nvPr>
        </p:nvPicPr>
        <p:blipFill>
          <a:blip r:embed="rId3"/>
          <a:stretch>
            <a:fillRect/>
          </a:stretch>
        </p:blipFill>
        <p:spPr>
          <a:xfrm>
            <a:off x="104706" y="205979"/>
            <a:ext cx="5063504" cy="4346971"/>
          </a:xfrm>
          <a:prstGeom prst="rect">
            <a:avLst/>
          </a:prstGeom>
        </p:spPr>
      </p:pic>
      <p:sp>
        <p:nvSpPr>
          <p:cNvPr id="4" name="Slide Number Placeholder 3">
            <a:extLst>
              <a:ext uri="{FF2B5EF4-FFF2-40B4-BE49-F238E27FC236}">
                <a16:creationId xmlns:a16="http://schemas.microsoft.com/office/drawing/2014/main" id="{B910B18A-9A1F-3342-A6E0-B206EC0CC709}"/>
              </a:ext>
            </a:extLst>
          </p:cNvPr>
          <p:cNvSpPr>
            <a:spLocks noGrp="1"/>
          </p:cNvSpPr>
          <p:nvPr>
            <p:ph type="sldNum" sz="quarter" idx="12"/>
          </p:nvPr>
        </p:nvSpPr>
        <p:spPr/>
        <p:txBody>
          <a:bodyPr/>
          <a:lstStyle/>
          <a:p>
            <a:fld id="{6E2D2B3B-882E-40F3-A32F-6DD516915044}" type="slidenum">
              <a:rPr lang="en-US" smtClean="0"/>
              <a:pPr/>
              <a:t>24</a:t>
            </a:fld>
            <a:endParaRPr lang="en-US"/>
          </a:p>
        </p:txBody>
      </p:sp>
      <p:pic>
        <p:nvPicPr>
          <p:cNvPr id="11" name="Picture 10">
            <a:extLst>
              <a:ext uri="{FF2B5EF4-FFF2-40B4-BE49-F238E27FC236}">
                <a16:creationId xmlns:a16="http://schemas.microsoft.com/office/drawing/2014/main" id="{8805D383-538C-F740-9E54-E7D25B3F0FD2}"/>
              </a:ext>
            </a:extLst>
          </p:cNvPr>
          <p:cNvPicPr>
            <a:picLocks noChangeAspect="1"/>
          </p:cNvPicPr>
          <p:nvPr/>
        </p:nvPicPr>
        <p:blipFill>
          <a:blip r:embed="rId4"/>
          <a:stretch>
            <a:fillRect/>
          </a:stretch>
        </p:blipFill>
        <p:spPr>
          <a:xfrm>
            <a:off x="4993319" y="1806774"/>
            <a:ext cx="4107429" cy="1032856"/>
          </a:xfrm>
          <a:prstGeom prst="rect">
            <a:avLst/>
          </a:prstGeom>
        </p:spPr>
      </p:pic>
      <p:sp>
        <p:nvSpPr>
          <p:cNvPr id="6" name="TextBox 5">
            <a:extLst>
              <a:ext uri="{FF2B5EF4-FFF2-40B4-BE49-F238E27FC236}">
                <a16:creationId xmlns:a16="http://schemas.microsoft.com/office/drawing/2014/main" id="{1BDB2F5E-F851-F692-2157-F58A6891A92A}"/>
              </a:ext>
            </a:extLst>
          </p:cNvPr>
          <p:cNvSpPr txBox="1"/>
          <p:nvPr/>
        </p:nvSpPr>
        <p:spPr>
          <a:xfrm>
            <a:off x="228600" y="4702373"/>
            <a:ext cx="8686800" cy="307777"/>
          </a:xfrm>
          <a:prstGeom prst="rect">
            <a:avLst/>
          </a:prstGeom>
          <a:noFill/>
        </p:spPr>
        <p:txBody>
          <a:bodyPr wrap="square" rtlCol="0">
            <a:spAutoFit/>
          </a:bodyPr>
          <a:lstStyle/>
          <a:p>
            <a:pPr algn="ctr"/>
            <a:r>
              <a:rPr lang="en-US" sz="1400" dirty="0">
                <a:solidFill>
                  <a:schemeClr val="bg1"/>
                </a:solidFill>
                <a:hlinkClick r:id="rId5">
                  <a:extLst>
                    <a:ext uri="{A12FA001-AC4F-418D-AE19-62706E023703}">
                      <ahyp:hlinkClr xmlns:ahyp="http://schemas.microsoft.com/office/drawing/2018/hyperlinkcolor" val="tx"/>
                    </a:ext>
                  </a:extLst>
                </a:hlinkClick>
              </a:rPr>
              <a:t>https://monogrambio.labcorp.com/resources/combined-assays/phenosenser-gt</a:t>
            </a:r>
            <a:endParaRPr lang="en-US" sz="1400" dirty="0">
              <a:solidFill>
                <a:schemeClr val="bg1"/>
              </a:solidFill>
            </a:endParaRPr>
          </a:p>
        </p:txBody>
      </p:sp>
    </p:spTree>
    <p:extLst>
      <p:ext uri="{BB962C8B-B14F-4D97-AF65-F5344CB8AC3E}">
        <p14:creationId xmlns:p14="http://schemas.microsoft.com/office/powerpoint/2010/main" val="1582477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ACF3-5535-E240-A2A7-51E86DD3D649}"/>
              </a:ext>
            </a:extLst>
          </p:cNvPr>
          <p:cNvSpPr>
            <a:spLocks noGrp="1"/>
          </p:cNvSpPr>
          <p:nvPr>
            <p:ph type="title"/>
          </p:nvPr>
        </p:nvSpPr>
        <p:spPr/>
        <p:txBody>
          <a:bodyPr/>
          <a:lstStyle/>
          <a:p>
            <a:r>
              <a:rPr lang="en-US" dirty="0"/>
              <a:t>Tropism Assay</a:t>
            </a:r>
          </a:p>
        </p:txBody>
      </p:sp>
      <p:sp>
        <p:nvSpPr>
          <p:cNvPr id="3" name="Content Placeholder 2">
            <a:extLst>
              <a:ext uri="{FF2B5EF4-FFF2-40B4-BE49-F238E27FC236}">
                <a16:creationId xmlns:a16="http://schemas.microsoft.com/office/drawing/2014/main" id="{25707CFE-1AD1-3E42-BBF3-145278663A77}"/>
              </a:ext>
            </a:extLst>
          </p:cNvPr>
          <p:cNvSpPr>
            <a:spLocks noGrp="1"/>
          </p:cNvSpPr>
          <p:nvPr>
            <p:ph sz="half" idx="1"/>
          </p:nvPr>
        </p:nvSpPr>
        <p:spPr/>
        <p:txBody>
          <a:bodyPr>
            <a:normAutofit/>
          </a:bodyPr>
          <a:lstStyle/>
          <a:p>
            <a:pPr>
              <a:buFont typeface="Wingdings" panose="05000000000000000000" pitchFamily="2" charset="2"/>
              <a:buChar char="§"/>
              <a:defRPr/>
            </a:pPr>
            <a:r>
              <a:rPr lang="en-US" sz="2400" u="sng" dirty="0">
                <a:latin typeface="Arial" panose="020B0604020202020204" pitchFamily="34" charset="0"/>
                <a:cs typeface="Arial" panose="020B0604020202020204" pitchFamily="34" charset="0"/>
              </a:rPr>
              <a:t>Tropism test </a:t>
            </a:r>
            <a:r>
              <a:rPr lang="en-US" sz="2400" dirty="0">
                <a:latin typeface="Arial" panose="020B0604020202020204" pitchFamily="34" charset="0"/>
                <a:cs typeface="Arial" panose="020B0604020202020204" pitchFamily="34" charset="0"/>
              </a:rPr>
              <a:t>detects CCR5 coreceptor use (which predicts maraviroc activity)</a:t>
            </a:r>
          </a:p>
          <a:p>
            <a:pPr>
              <a:buFont typeface="Wingdings" panose="05000000000000000000" pitchFamily="2" charset="2"/>
              <a:buChar char="§"/>
              <a:defRPr/>
            </a:pPr>
            <a:r>
              <a:rPr lang="en-US" sz="2400" dirty="0">
                <a:latin typeface="Arial" panose="020B0604020202020204" pitchFamily="34" charset="0"/>
                <a:cs typeface="Arial" panose="020B0604020202020204" pitchFamily="34" charset="0"/>
              </a:rPr>
              <a:t>In patients with low level viremia may consider </a:t>
            </a:r>
            <a:r>
              <a:rPr lang="en-US" sz="2400" u="sng" dirty="0">
                <a:latin typeface="Arial" panose="020B0604020202020204" pitchFamily="34" charset="0"/>
                <a:cs typeface="Arial" panose="020B0604020202020204" pitchFamily="34" charset="0"/>
              </a:rPr>
              <a:t>genotype of </a:t>
            </a:r>
            <a:r>
              <a:rPr lang="en-US" sz="2400" u="sng" dirty="0" err="1">
                <a:latin typeface="Arial" panose="020B0604020202020204" pitchFamily="34" charset="0"/>
                <a:cs typeface="Arial" panose="020B0604020202020204" pitchFamily="34" charset="0"/>
              </a:rPr>
              <a:t>proviral</a:t>
            </a:r>
            <a:r>
              <a:rPr lang="en-US" sz="2400" u="sng" dirty="0">
                <a:latin typeface="Arial" panose="020B0604020202020204" pitchFamily="34" charset="0"/>
                <a:cs typeface="Arial" panose="020B0604020202020204" pitchFamily="34" charset="0"/>
              </a:rPr>
              <a:t> HIV DNA</a:t>
            </a:r>
          </a:p>
          <a:p>
            <a:endParaRPr lang="en-US" sz="2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FD1563-8F38-9748-8408-37C97F7D750E}"/>
              </a:ext>
            </a:extLst>
          </p:cNvPr>
          <p:cNvSpPr>
            <a:spLocks noGrp="1"/>
          </p:cNvSpPr>
          <p:nvPr>
            <p:ph type="sldNum" sz="quarter" idx="12"/>
          </p:nvPr>
        </p:nvSpPr>
        <p:spPr/>
        <p:txBody>
          <a:bodyPr/>
          <a:lstStyle/>
          <a:p>
            <a:fld id="{6E2D2B3B-882E-40F3-A32F-6DD516915044}" type="slidenum">
              <a:rPr lang="en-US" smtClean="0"/>
              <a:pPr/>
              <a:t>25</a:t>
            </a:fld>
            <a:endParaRPr lang="en-US"/>
          </a:p>
        </p:txBody>
      </p:sp>
      <p:pic>
        <p:nvPicPr>
          <p:cNvPr id="8" name="Picture 2">
            <a:extLst>
              <a:ext uri="{FF2B5EF4-FFF2-40B4-BE49-F238E27FC236}">
                <a16:creationId xmlns:a16="http://schemas.microsoft.com/office/drawing/2014/main" id="{5FE99118-4AF1-514B-AE63-A815D3E0EC79}"/>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874189" y="137089"/>
            <a:ext cx="3657599" cy="438523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F0C6FEE-D973-4E2D-1570-0A3B2D22DD4F}"/>
              </a:ext>
            </a:extLst>
          </p:cNvPr>
          <p:cNvSpPr txBox="1"/>
          <p:nvPr/>
        </p:nvSpPr>
        <p:spPr>
          <a:xfrm>
            <a:off x="228600" y="4778573"/>
            <a:ext cx="8686800" cy="307777"/>
          </a:xfrm>
          <a:prstGeom prst="rect">
            <a:avLst/>
          </a:prstGeom>
          <a:noFill/>
        </p:spPr>
        <p:txBody>
          <a:bodyPr wrap="square" rtlCol="0">
            <a:spAutoFit/>
          </a:bodyPr>
          <a:lstStyle/>
          <a:p>
            <a:pPr algn="ctr"/>
            <a:r>
              <a:rPr lang="en-US" sz="1400" dirty="0">
                <a:solidFill>
                  <a:schemeClr val="bg1"/>
                </a:solidFill>
              </a:rPr>
              <a:t>https://monogrambio.labcorp.com/resources/</a:t>
            </a:r>
          </a:p>
        </p:txBody>
      </p:sp>
    </p:spTree>
    <p:extLst>
      <p:ext uri="{BB962C8B-B14F-4D97-AF65-F5344CB8AC3E}">
        <p14:creationId xmlns:p14="http://schemas.microsoft.com/office/powerpoint/2010/main" val="3401119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00B0-C3FD-E14D-9B39-A40552469DC6}"/>
              </a:ext>
            </a:extLst>
          </p:cNvPr>
          <p:cNvSpPr>
            <a:spLocks noGrp="1"/>
          </p:cNvSpPr>
          <p:nvPr>
            <p:ph type="title"/>
          </p:nvPr>
        </p:nvSpPr>
        <p:spPr>
          <a:xfrm>
            <a:off x="457200" y="205979"/>
            <a:ext cx="8315569" cy="857250"/>
          </a:xfrm>
        </p:spPr>
        <p:txBody>
          <a:bodyPr anchor="ctr">
            <a:normAutofit/>
          </a:bodyPr>
          <a:lstStyle/>
          <a:p>
            <a:pPr algn="ctr"/>
            <a:r>
              <a:rPr lang="en-US" sz="3200" dirty="0"/>
              <a:t>Suggested approach when viremia is present</a:t>
            </a:r>
          </a:p>
        </p:txBody>
      </p:sp>
      <p:sp>
        <p:nvSpPr>
          <p:cNvPr id="4" name="Slide Number Placeholder 3">
            <a:extLst>
              <a:ext uri="{FF2B5EF4-FFF2-40B4-BE49-F238E27FC236}">
                <a16:creationId xmlns:a16="http://schemas.microsoft.com/office/drawing/2014/main" id="{0F7A9ADD-743C-F04C-8683-A3AF83F93807}"/>
              </a:ext>
            </a:extLst>
          </p:cNvPr>
          <p:cNvSpPr>
            <a:spLocks noGrp="1"/>
          </p:cNvSpPr>
          <p:nvPr>
            <p:ph type="sldNum" sz="quarter" idx="12"/>
          </p:nvPr>
        </p:nvSpPr>
        <p:spPr>
          <a:xfrm>
            <a:off x="8531788" y="4729412"/>
            <a:ext cx="548640" cy="297180"/>
          </a:xfrm>
        </p:spPr>
        <p:txBody>
          <a:bodyPr anchor="ctr">
            <a:normAutofit/>
          </a:bodyPr>
          <a:lstStyle/>
          <a:p>
            <a:pPr>
              <a:lnSpc>
                <a:spcPct val="90000"/>
              </a:lnSpc>
              <a:spcAft>
                <a:spcPts val="600"/>
              </a:spcAft>
            </a:pPr>
            <a:fld id="{6E2D2B3B-882E-40F3-A32F-6DD516915044}" type="slidenum">
              <a:rPr lang="en-US" smtClean="0">
                <a:solidFill>
                  <a:srgbClr val="FFFFFF"/>
                </a:solidFill>
              </a:rPr>
              <a:pPr>
                <a:lnSpc>
                  <a:spcPct val="90000"/>
                </a:lnSpc>
                <a:spcAft>
                  <a:spcPts val="600"/>
                </a:spcAft>
              </a:pPr>
              <a:t>26</a:t>
            </a:fld>
            <a:endParaRPr lang="en-US">
              <a:solidFill>
                <a:srgbClr val="FFFFFF"/>
              </a:solidFill>
            </a:endParaRPr>
          </a:p>
        </p:txBody>
      </p:sp>
      <p:graphicFrame>
        <p:nvGraphicFramePr>
          <p:cNvPr id="6" name="Content Placeholder 2">
            <a:extLst>
              <a:ext uri="{FF2B5EF4-FFF2-40B4-BE49-F238E27FC236}">
                <a16:creationId xmlns:a16="http://schemas.microsoft.com/office/drawing/2014/main" id="{F4D095EC-9EE9-49D7-8D24-FD2EB0C6A921}"/>
              </a:ext>
            </a:extLst>
          </p:cNvPr>
          <p:cNvGraphicFramePr>
            <a:graphicFrameLocks noGrp="1"/>
          </p:cNvGraphicFramePr>
          <p:nvPr>
            <p:ph type="dgm" sz="quarter" idx="13"/>
            <p:extLst>
              <p:ext uri="{D42A27DB-BD31-4B8C-83A1-F6EECF244321}">
                <p14:modId xmlns:p14="http://schemas.microsoft.com/office/powerpoint/2010/main" val="1331445371"/>
              </p:ext>
            </p:extLst>
          </p:nvPr>
        </p:nvGraphicFramePr>
        <p:xfrm>
          <a:off x="457200" y="1143000"/>
          <a:ext cx="8305800" cy="3371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2984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ACF3-5535-E240-A2A7-51E86DD3D649}"/>
              </a:ext>
            </a:extLst>
          </p:cNvPr>
          <p:cNvSpPr>
            <a:spLocks noGrp="1"/>
          </p:cNvSpPr>
          <p:nvPr>
            <p:ph type="title"/>
          </p:nvPr>
        </p:nvSpPr>
        <p:spPr>
          <a:xfrm>
            <a:off x="414215" y="116908"/>
            <a:ext cx="8315569" cy="857250"/>
          </a:xfrm>
        </p:spPr>
        <p:txBody>
          <a:bodyPr/>
          <a:lstStyle/>
          <a:p>
            <a:pPr algn="ctr"/>
            <a:r>
              <a:rPr lang="en-US" sz="3600" dirty="0"/>
              <a:t>Building a new ART regimen</a:t>
            </a:r>
          </a:p>
        </p:txBody>
      </p:sp>
      <p:sp>
        <p:nvSpPr>
          <p:cNvPr id="3" name="Content Placeholder 2">
            <a:extLst>
              <a:ext uri="{FF2B5EF4-FFF2-40B4-BE49-F238E27FC236}">
                <a16:creationId xmlns:a16="http://schemas.microsoft.com/office/drawing/2014/main" id="{25707CFE-1AD1-3E42-BBF3-145278663A77}"/>
              </a:ext>
            </a:extLst>
          </p:cNvPr>
          <p:cNvSpPr>
            <a:spLocks noGrp="1"/>
          </p:cNvSpPr>
          <p:nvPr>
            <p:ph idx="1"/>
          </p:nvPr>
        </p:nvSpPr>
        <p:spPr>
          <a:xfrm>
            <a:off x="457200" y="974158"/>
            <a:ext cx="8315569" cy="3755254"/>
          </a:xfrm>
        </p:spPr>
        <p:txBody>
          <a:bodyPr>
            <a:normAutofit fontScale="92500" lnSpcReduction="20000"/>
          </a:bodyPr>
          <a:lstStyle/>
          <a:p>
            <a:pPr>
              <a:buFont typeface="Wingdings" panose="05000000000000000000" pitchFamily="2" charset="2"/>
              <a:buChar char="§"/>
              <a:defRPr/>
            </a:pPr>
            <a:r>
              <a:rPr lang="en-US" sz="2600" dirty="0">
                <a:latin typeface="+mj-lt"/>
              </a:rPr>
              <a:t>Goal: virologic suppression</a:t>
            </a:r>
          </a:p>
          <a:p>
            <a:pPr>
              <a:buFont typeface="Wingdings" panose="05000000000000000000" pitchFamily="2" charset="2"/>
              <a:buChar char="§"/>
              <a:defRPr/>
            </a:pPr>
            <a:r>
              <a:rPr lang="en-US" sz="2600" u="sng" dirty="0">
                <a:latin typeface="+mj-lt"/>
              </a:rPr>
              <a:t>A new regimen can include two fully active ARV drugs if at least one has a high resistance barrier (dolutegravir or boosted darunavir)</a:t>
            </a:r>
          </a:p>
          <a:p>
            <a:pPr>
              <a:buFont typeface="Wingdings" panose="05000000000000000000" pitchFamily="2" charset="2"/>
              <a:buChar char="§"/>
              <a:defRPr/>
            </a:pPr>
            <a:r>
              <a:rPr lang="en-US" sz="2600" dirty="0">
                <a:latin typeface="+mj-lt"/>
              </a:rPr>
              <a:t>Fully active drug = expected to have uncompromised activity after reviewing patient’s ART history, current and previous genotype results, and whether drug has a new mechanistic action</a:t>
            </a:r>
          </a:p>
          <a:p>
            <a:pPr>
              <a:buFont typeface="Wingdings" panose="05000000000000000000" pitchFamily="2" charset="2"/>
              <a:buChar char="§"/>
              <a:defRPr/>
            </a:pPr>
            <a:r>
              <a:rPr lang="en-US" sz="2600" dirty="0">
                <a:latin typeface="+mj-lt"/>
              </a:rPr>
              <a:t>If no fully active drug with a high resistance barrier is available, then every effort should be made to include three fully active drugs</a:t>
            </a:r>
          </a:p>
          <a:p>
            <a:pPr>
              <a:buClr>
                <a:srgbClr val="002060"/>
              </a:buClr>
              <a:buFont typeface="Arial" panose="020B0604020202020204" pitchFamily="34" charset="0"/>
              <a:buChar char="•"/>
              <a:defRPr/>
            </a:pPr>
            <a:endParaRPr lang="en-US" sz="2000" dirty="0">
              <a:latin typeface="Comic Sans MS" pitchFamily="66" charset="0"/>
            </a:endParaRPr>
          </a:p>
        </p:txBody>
      </p:sp>
      <p:sp>
        <p:nvSpPr>
          <p:cNvPr id="4" name="Slide Number Placeholder 3">
            <a:extLst>
              <a:ext uri="{FF2B5EF4-FFF2-40B4-BE49-F238E27FC236}">
                <a16:creationId xmlns:a16="http://schemas.microsoft.com/office/drawing/2014/main" id="{91FD1563-8F38-9748-8408-37C97F7D750E}"/>
              </a:ext>
            </a:extLst>
          </p:cNvPr>
          <p:cNvSpPr>
            <a:spLocks noGrp="1"/>
          </p:cNvSpPr>
          <p:nvPr>
            <p:ph type="sldNum" sz="quarter" idx="12"/>
          </p:nvPr>
        </p:nvSpPr>
        <p:spPr/>
        <p:txBody>
          <a:bodyPr/>
          <a:lstStyle/>
          <a:p>
            <a:fld id="{6E2D2B3B-882E-40F3-A32F-6DD516915044}" type="slidenum">
              <a:rPr lang="en-US" smtClean="0"/>
              <a:pPr/>
              <a:t>27</a:t>
            </a:fld>
            <a:endParaRPr lang="en-US"/>
          </a:p>
        </p:txBody>
      </p:sp>
    </p:spTree>
    <p:extLst>
      <p:ext uri="{BB962C8B-B14F-4D97-AF65-F5344CB8AC3E}">
        <p14:creationId xmlns:p14="http://schemas.microsoft.com/office/powerpoint/2010/main" val="3034395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ACF3-5535-E240-A2A7-51E86DD3D649}"/>
              </a:ext>
            </a:extLst>
          </p:cNvPr>
          <p:cNvSpPr>
            <a:spLocks noGrp="1"/>
          </p:cNvSpPr>
          <p:nvPr>
            <p:ph type="title"/>
          </p:nvPr>
        </p:nvSpPr>
        <p:spPr/>
        <p:txBody>
          <a:bodyPr/>
          <a:lstStyle/>
          <a:p>
            <a:pPr algn="ctr"/>
            <a:r>
              <a:rPr lang="en-US" sz="3600" dirty="0"/>
              <a:t>Building a new ART regimen</a:t>
            </a:r>
          </a:p>
        </p:txBody>
      </p:sp>
      <p:sp>
        <p:nvSpPr>
          <p:cNvPr id="3" name="Content Placeholder 2">
            <a:extLst>
              <a:ext uri="{FF2B5EF4-FFF2-40B4-BE49-F238E27FC236}">
                <a16:creationId xmlns:a16="http://schemas.microsoft.com/office/drawing/2014/main" id="{25707CFE-1AD1-3E42-BBF3-145278663A77}"/>
              </a:ext>
            </a:extLst>
          </p:cNvPr>
          <p:cNvSpPr>
            <a:spLocks noGrp="1"/>
          </p:cNvSpPr>
          <p:nvPr>
            <p:ph idx="1"/>
          </p:nvPr>
        </p:nvSpPr>
        <p:spPr/>
        <p:txBody>
          <a:bodyPr>
            <a:normAutofit/>
          </a:bodyPr>
          <a:lstStyle/>
          <a:p>
            <a:pPr>
              <a:buFont typeface="Wingdings" panose="05000000000000000000" pitchFamily="2" charset="2"/>
              <a:buChar char="§"/>
              <a:defRPr/>
            </a:pPr>
            <a:r>
              <a:rPr lang="en-US" dirty="0"/>
              <a:t>Adding a single, fully active drug to the regimen is </a:t>
            </a:r>
            <a:r>
              <a:rPr lang="en-US" b="1" u="sng" dirty="0"/>
              <a:t>not</a:t>
            </a:r>
            <a:r>
              <a:rPr lang="en-US" dirty="0"/>
              <a:t> recommended because of the risk of rapid development of resistance</a:t>
            </a:r>
          </a:p>
          <a:p>
            <a:pPr>
              <a:buFont typeface="Wingdings" panose="05000000000000000000" pitchFamily="2" charset="2"/>
              <a:buChar char="§"/>
              <a:defRPr/>
            </a:pPr>
            <a:endParaRPr lang="en-US" sz="800" dirty="0"/>
          </a:p>
          <a:p>
            <a:pPr>
              <a:buFont typeface="Wingdings" panose="05000000000000000000" pitchFamily="2" charset="2"/>
              <a:buChar char="§"/>
              <a:defRPr/>
            </a:pPr>
            <a:r>
              <a:rPr lang="en-US" dirty="0"/>
              <a:t>In patients with HBV (hepatitis B virus) co-infection, drugs that are active against HBV should be continued as part of the new ART regimen (discontinuation of these drugs may lead to the HBV reactivation and serious hepatocellular damage)</a:t>
            </a:r>
          </a:p>
        </p:txBody>
      </p:sp>
      <p:sp>
        <p:nvSpPr>
          <p:cNvPr id="4" name="Slide Number Placeholder 3">
            <a:extLst>
              <a:ext uri="{FF2B5EF4-FFF2-40B4-BE49-F238E27FC236}">
                <a16:creationId xmlns:a16="http://schemas.microsoft.com/office/drawing/2014/main" id="{91FD1563-8F38-9748-8408-37C97F7D750E}"/>
              </a:ext>
            </a:extLst>
          </p:cNvPr>
          <p:cNvSpPr>
            <a:spLocks noGrp="1"/>
          </p:cNvSpPr>
          <p:nvPr>
            <p:ph type="sldNum" sz="quarter" idx="12"/>
          </p:nvPr>
        </p:nvSpPr>
        <p:spPr/>
        <p:txBody>
          <a:bodyPr/>
          <a:lstStyle/>
          <a:p>
            <a:fld id="{6E2D2B3B-882E-40F3-A32F-6DD516915044}" type="slidenum">
              <a:rPr lang="en-US" smtClean="0"/>
              <a:pPr/>
              <a:t>28</a:t>
            </a:fld>
            <a:endParaRPr lang="en-US"/>
          </a:p>
        </p:txBody>
      </p:sp>
    </p:spTree>
    <p:extLst>
      <p:ext uri="{BB962C8B-B14F-4D97-AF65-F5344CB8AC3E}">
        <p14:creationId xmlns:p14="http://schemas.microsoft.com/office/powerpoint/2010/main" val="484584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5BEB4A-077B-1747-AFAF-A5EF14A72045}"/>
              </a:ext>
            </a:extLst>
          </p:cNvPr>
          <p:cNvSpPr>
            <a:spLocks noGrp="1"/>
          </p:cNvSpPr>
          <p:nvPr>
            <p:ph type="title"/>
          </p:nvPr>
        </p:nvSpPr>
        <p:spPr>
          <a:xfrm>
            <a:off x="742156" y="1504950"/>
            <a:ext cx="7659687" cy="876300"/>
          </a:xfrm>
        </p:spPr>
        <p:txBody>
          <a:bodyPr/>
          <a:lstStyle/>
          <a:p>
            <a:pPr algn="ctr"/>
            <a:r>
              <a:rPr lang="en-US" sz="4400" dirty="0"/>
              <a:t>Resistance associated mutations </a:t>
            </a:r>
          </a:p>
        </p:txBody>
      </p:sp>
      <p:sp>
        <p:nvSpPr>
          <p:cNvPr id="4" name="Slide Number Placeholder 3">
            <a:extLst>
              <a:ext uri="{FF2B5EF4-FFF2-40B4-BE49-F238E27FC236}">
                <a16:creationId xmlns:a16="http://schemas.microsoft.com/office/drawing/2014/main" id="{A784A798-10E6-8A4F-A141-8FDB1DDAA843}"/>
              </a:ext>
            </a:extLst>
          </p:cNvPr>
          <p:cNvSpPr>
            <a:spLocks noGrp="1"/>
          </p:cNvSpPr>
          <p:nvPr>
            <p:ph type="sldNum" sz="quarter" idx="12"/>
          </p:nvPr>
        </p:nvSpPr>
        <p:spPr/>
        <p:txBody>
          <a:bodyPr/>
          <a:lstStyle/>
          <a:p>
            <a:fld id="{6E2D2B3B-882E-40F3-A32F-6DD516915044}" type="slidenum">
              <a:rPr lang="en-US" smtClean="0"/>
              <a:pPr/>
              <a:t>29</a:t>
            </a:fld>
            <a:endParaRPr lang="en-US"/>
          </a:p>
        </p:txBody>
      </p:sp>
    </p:spTree>
    <p:extLst>
      <p:ext uri="{BB962C8B-B14F-4D97-AF65-F5344CB8AC3E}">
        <p14:creationId xmlns:p14="http://schemas.microsoft.com/office/powerpoint/2010/main" val="638018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215" y="250080"/>
            <a:ext cx="8315569" cy="857250"/>
          </a:xfrm>
        </p:spPr>
        <p:txBody>
          <a:bodyPr/>
          <a:lstStyle/>
          <a:p>
            <a:pPr algn="ctr"/>
            <a:r>
              <a:rPr lang="en-US" sz="3600" dirty="0"/>
              <a:t>Conflict of Interest Disclosure Statement</a:t>
            </a:r>
          </a:p>
        </p:txBody>
      </p:sp>
      <p:sp>
        <p:nvSpPr>
          <p:cNvPr id="3" name="Content Placeholder 2"/>
          <p:cNvSpPr>
            <a:spLocks noGrp="1"/>
          </p:cNvSpPr>
          <p:nvPr>
            <p:ph idx="1"/>
          </p:nvPr>
        </p:nvSpPr>
        <p:spPr>
          <a:xfrm>
            <a:off x="414214" y="1162050"/>
            <a:ext cx="8315569" cy="2819399"/>
          </a:xfrm>
        </p:spPr>
        <p:txBody>
          <a:bodyPr>
            <a:normAutofit/>
          </a:bodyPr>
          <a:lstStyle/>
          <a:p>
            <a:pPr indent="-342900"/>
            <a:r>
              <a:rPr lang="en-US" dirty="0"/>
              <a:t>Speaker has nothing to disclose</a:t>
            </a:r>
          </a:p>
          <a:p>
            <a:pPr marL="114300" indent="0">
              <a:buNone/>
            </a:pP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a:t>
            </a:fld>
            <a:endParaRPr lang="en-US"/>
          </a:p>
        </p:txBody>
      </p:sp>
      <p:sp>
        <p:nvSpPr>
          <p:cNvPr id="6" name="TextBox 5"/>
          <p:cNvSpPr txBox="1"/>
          <p:nvPr/>
        </p:nvSpPr>
        <p:spPr>
          <a:xfrm>
            <a:off x="457198" y="3790950"/>
            <a:ext cx="8229600" cy="769441"/>
          </a:xfrm>
          <a:prstGeom prst="rect">
            <a:avLst/>
          </a:prstGeom>
          <a:noFill/>
        </p:spPr>
        <p:txBody>
          <a:bodyPr wrap="square" lIns="91440" tIns="45720" rIns="91440" bIns="45720" rtlCol="0" anchor="t">
            <a:spAutoFit/>
          </a:bodyPr>
          <a:lstStyle/>
          <a:p>
            <a:r>
              <a:rPr lang="en-US" sz="1100" dirty="0">
                <a:solidFill>
                  <a:srgbClr val="222222"/>
                </a:solidFill>
                <a:latin typeface="Calibri"/>
                <a:ea typeface="Calibri" panose="020F0502020204030204" pitchFamily="34" charset="0"/>
                <a:cs typeface="Times New Roman"/>
              </a:rPr>
              <a:t>This program is supported by the Health Resources and Services Administration (HRSA) of the U.S. Department of Health and Human Services (HHS) as part of an award totaling </a:t>
            </a:r>
            <a:r>
              <a:rPr lang="en-US" sz="1100">
                <a:ea typeface="+mn-lt"/>
                <a:cs typeface="+mn-lt"/>
              </a:rPr>
              <a:t>$4,205,743</a:t>
            </a:r>
            <a:r>
              <a:rPr lang="en-US" sz="1100" dirty="0">
                <a:solidFill>
                  <a:srgbClr val="222222"/>
                </a:solidFill>
                <a:latin typeface="Calibri"/>
                <a:ea typeface="Calibri" panose="020F0502020204030204" pitchFamily="34" charset="0"/>
                <a:cs typeface="Times New Roman"/>
              </a:rPr>
              <a:t> with 0% financed with non-governmental sources. The contents are those of the author(s) and do not necessarily represent the official views of, nor an endorsement of, by HRSA, HHS, or the U.S. Government. For more information, please visit HRSA.gov.</a:t>
            </a:r>
          </a:p>
        </p:txBody>
      </p:sp>
    </p:spTree>
    <p:extLst>
      <p:ext uri="{BB962C8B-B14F-4D97-AF65-F5344CB8AC3E}">
        <p14:creationId xmlns:p14="http://schemas.microsoft.com/office/powerpoint/2010/main" val="262744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EC9E58-C445-D528-ADB0-DE7647E8C1B9}"/>
              </a:ext>
            </a:extLst>
          </p:cNvPr>
          <p:cNvSpPr>
            <a:spLocks noGrp="1"/>
          </p:cNvSpPr>
          <p:nvPr>
            <p:ph type="title"/>
          </p:nvPr>
        </p:nvSpPr>
        <p:spPr>
          <a:xfrm>
            <a:off x="414215" y="10767"/>
            <a:ext cx="8315569" cy="857250"/>
          </a:xfrm>
        </p:spPr>
        <p:txBody>
          <a:bodyPr/>
          <a:lstStyle/>
          <a:p>
            <a:pPr algn="ctr"/>
            <a:r>
              <a:rPr lang="en-US" sz="3600" dirty="0"/>
              <a:t>NRTI mutations</a:t>
            </a:r>
          </a:p>
        </p:txBody>
      </p:sp>
      <p:sp>
        <p:nvSpPr>
          <p:cNvPr id="4" name="Slide Number Placeholder 3">
            <a:extLst>
              <a:ext uri="{FF2B5EF4-FFF2-40B4-BE49-F238E27FC236}">
                <a16:creationId xmlns:a16="http://schemas.microsoft.com/office/drawing/2014/main" id="{4D483A70-B11A-262D-E006-1058BE4F6277}"/>
              </a:ext>
            </a:extLst>
          </p:cNvPr>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30</a:t>
            </a:fld>
            <a:endParaRPr lang="en-US">
              <a:solidFill>
                <a:srgbClr val="FFFFFF"/>
              </a:solidFill>
              <a:ea typeface="ＭＳ Ｐゴシック" charset="0"/>
            </a:endParaRPr>
          </a:p>
        </p:txBody>
      </p:sp>
      <p:pic>
        <p:nvPicPr>
          <p:cNvPr id="5" name="Picture 4">
            <a:extLst>
              <a:ext uri="{FF2B5EF4-FFF2-40B4-BE49-F238E27FC236}">
                <a16:creationId xmlns:a16="http://schemas.microsoft.com/office/drawing/2014/main" id="{AC8D403A-11A9-9F83-9BE2-5B4BDA3123F7}"/>
              </a:ext>
            </a:extLst>
          </p:cNvPr>
          <p:cNvPicPr>
            <a:picLocks noChangeAspect="1"/>
          </p:cNvPicPr>
          <p:nvPr/>
        </p:nvPicPr>
        <p:blipFill>
          <a:blip r:embed="rId3"/>
          <a:stretch>
            <a:fillRect/>
          </a:stretch>
        </p:blipFill>
        <p:spPr>
          <a:xfrm>
            <a:off x="1143000" y="742950"/>
            <a:ext cx="7122870" cy="3902243"/>
          </a:xfrm>
          <a:prstGeom prst="rect">
            <a:avLst/>
          </a:prstGeom>
        </p:spPr>
      </p:pic>
      <p:sp>
        <p:nvSpPr>
          <p:cNvPr id="2" name="TextBox 1">
            <a:extLst>
              <a:ext uri="{FF2B5EF4-FFF2-40B4-BE49-F238E27FC236}">
                <a16:creationId xmlns:a16="http://schemas.microsoft.com/office/drawing/2014/main" id="{7AA217A5-B953-EFD3-3341-477E90B0E27F}"/>
              </a:ext>
            </a:extLst>
          </p:cNvPr>
          <p:cNvSpPr txBox="1"/>
          <p:nvPr/>
        </p:nvSpPr>
        <p:spPr>
          <a:xfrm>
            <a:off x="1447800" y="4629150"/>
            <a:ext cx="6589470" cy="523220"/>
          </a:xfrm>
          <a:prstGeom prst="rect">
            <a:avLst/>
          </a:prstGeom>
          <a:noFill/>
        </p:spPr>
        <p:txBody>
          <a:bodyPr wrap="square" rtlCol="0">
            <a:spAutoFit/>
          </a:bodyPr>
          <a:lstStyle/>
          <a:p>
            <a:pPr algn="ctr"/>
            <a:r>
              <a:rPr lang="en-US" sz="1400" dirty="0">
                <a:solidFill>
                  <a:schemeClr val="bg1"/>
                </a:solidFill>
              </a:rPr>
              <a:t>NRTI = Nucleotide Reverse Transcriptase inhibitors; </a:t>
            </a:r>
          </a:p>
          <a:p>
            <a:pPr algn="ctr"/>
            <a:r>
              <a:rPr lang="en-US" sz="1400" dirty="0">
                <a:solidFill>
                  <a:schemeClr val="bg1"/>
                </a:solidFill>
              </a:rPr>
              <a:t>Image: https://www.iasusa.org/resources/hiv-drug-resistance-mutations/</a:t>
            </a:r>
          </a:p>
        </p:txBody>
      </p:sp>
    </p:spTree>
    <p:extLst>
      <p:ext uri="{BB962C8B-B14F-4D97-AF65-F5344CB8AC3E}">
        <p14:creationId xmlns:p14="http://schemas.microsoft.com/office/powerpoint/2010/main" val="1151763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EB647-CA0D-65F8-41C2-12D2C699CC25}"/>
              </a:ext>
            </a:extLst>
          </p:cNvPr>
          <p:cNvSpPr>
            <a:spLocks noGrp="1"/>
          </p:cNvSpPr>
          <p:nvPr>
            <p:ph type="title"/>
          </p:nvPr>
        </p:nvSpPr>
        <p:spPr>
          <a:xfrm>
            <a:off x="414215" y="-95250"/>
            <a:ext cx="8315569" cy="857250"/>
          </a:xfrm>
        </p:spPr>
        <p:txBody>
          <a:bodyPr/>
          <a:lstStyle/>
          <a:p>
            <a:pPr algn="ctr"/>
            <a:r>
              <a:rPr lang="en-US" dirty="0"/>
              <a:t>NRTI Mutations</a:t>
            </a:r>
          </a:p>
        </p:txBody>
      </p:sp>
      <p:graphicFrame>
        <p:nvGraphicFramePr>
          <p:cNvPr id="5" name="Table 5">
            <a:extLst>
              <a:ext uri="{FF2B5EF4-FFF2-40B4-BE49-F238E27FC236}">
                <a16:creationId xmlns:a16="http://schemas.microsoft.com/office/drawing/2014/main" id="{9089901D-3A36-3556-E2EA-3247705670F7}"/>
              </a:ext>
            </a:extLst>
          </p:cNvPr>
          <p:cNvGraphicFramePr>
            <a:graphicFrameLocks noGrp="1"/>
          </p:cNvGraphicFramePr>
          <p:nvPr>
            <p:ph idx="1"/>
            <p:extLst>
              <p:ext uri="{D42A27DB-BD31-4B8C-83A1-F6EECF244321}">
                <p14:modId xmlns:p14="http://schemas.microsoft.com/office/powerpoint/2010/main" val="3032719085"/>
              </p:ext>
            </p:extLst>
          </p:nvPr>
        </p:nvGraphicFramePr>
        <p:xfrm>
          <a:off x="383699" y="582930"/>
          <a:ext cx="8315325" cy="3977640"/>
        </p:xfrm>
        <a:graphic>
          <a:graphicData uri="http://schemas.openxmlformats.org/drawingml/2006/table">
            <a:tbl>
              <a:tblPr firstRow="1" bandRow="1">
                <a:tableStyleId>{5C22544A-7EE6-4342-B048-85BDC9FD1C3A}</a:tableStyleId>
              </a:tblPr>
              <a:tblGrid>
                <a:gridCol w="2328863">
                  <a:extLst>
                    <a:ext uri="{9D8B030D-6E8A-4147-A177-3AD203B41FA5}">
                      <a16:colId xmlns:a16="http://schemas.microsoft.com/office/drawing/2014/main" val="116246196"/>
                    </a:ext>
                  </a:extLst>
                </a:gridCol>
                <a:gridCol w="2697638">
                  <a:extLst>
                    <a:ext uri="{9D8B030D-6E8A-4147-A177-3AD203B41FA5}">
                      <a16:colId xmlns:a16="http://schemas.microsoft.com/office/drawing/2014/main" val="3842190496"/>
                    </a:ext>
                  </a:extLst>
                </a:gridCol>
                <a:gridCol w="3288824">
                  <a:extLst>
                    <a:ext uri="{9D8B030D-6E8A-4147-A177-3AD203B41FA5}">
                      <a16:colId xmlns:a16="http://schemas.microsoft.com/office/drawing/2014/main" val="3573518750"/>
                    </a:ext>
                  </a:extLst>
                </a:gridCol>
              </a:tblGrid>
              <a:tr h="278130">
                <a:tc>
                  <a:txBody>
                    <a:bodyPr/>
                    <a:lstStyle/>
                    <a:p>
                      <a:r>
                        <a:rPr lang="en-US" sz="1800" dirty="0"/>
                        <a:t>Position</a:t>
                      </a:r>
                    </a:p>
                  </a:txBody>
                  <a:tcPr marL="68580" marR="68580" marT="34290" marB="34290"/>
                </a:tc>
                <a:tc>
                  <a:txBody>
                    <a:bodyPr/>
                    <a:lstStyle/>
                    <a:p>
                      <a:r>
                        <a:rPr lang="en-US" sz="1800" dirty="0"/>
                        <a:t>Selected by  (resistance to)</a:t>
                      </a:r>
                    </a:p>
                  </a:txBody>
                  <a:tcPr marL="68580" marR="68580" marT="34290" marB="34290"/>
                </a:tc>
                <a:tc>
                  <a:txBody>
                    <a:bodyPr/>
                    <a:lstStyle/>
                    <a:p>
                      <a:r>
                        <a:rPr lang="en-US" sz="1800" dirty="0"/>
                        <a:t>Notes</a:t>
                      </a:r>
                    </a:p>
                  </a:txBody>
                  <a:tcPr marL="68580" marR="68580" marT="34290" marB="34290"/>
                </a:tc>
                <a:extLst>
                  <a:ext uri="{0D108BD9-81ED-4DB2-BD59-A6C34878D82A}">
                    <a16:rowId xmlns:a16="http://schemas.microsoft.com/office/drawing/2014/main" val="30149489"/>
                  </a:ext>
                </a:extLst>
              </a:tr>
              <a:tr h="480060">
                <a:tc>
                  <a:txBody>
                    <a:bodyPr/>
                    <a:lstStyle/>
                    <a:p>
                      <a:r>
                        <a:rPr lang="en-US" sz="1800" dirty="0"/>
                        <a:t>M184V</a:t>
                      </a:r>
                    </a:p>
                  </a:txBody>
                  <a:tcPr marL="68580" marR="68580" marT="34290" marB="34290"/>
                </a:tc>
                <a:tc>
                  <a:txBody>
                    <a:bodyPr/>
                    <a:lstStyle/>
                    <a:p>
                      <a:r>
                        <a:rPr lang="en-US" sz="1800" dirty="0"/>
                        <a:t>Lamivudine/Emtricitabine</a:t>
                      </a:r>
                    </a:p>
                  </a:txBody>
                  <a:tcPr marL="68580" marR="68580" marT="34290" marB="34290"/>
                </a:tc>
                <a:tc>
                  <a:txBody>
                    <a:bodyPr/>
                    <a:lstStyle/>
                    <a:p>
                      <a:r>
                        <a:rPr lang="en-US" sz="1800" i="1" dirty="0"/>
                        <a:t>Increases </a:t>
                      </a:r>
                      <a:r>
                        <a:rPr lang="en-US" sz="1800" i="0" dirty="0"/>
                        <a:t>susceptibility to tenofovir and zidovudine</a:t>
                      </a:r>
                      <a:endParaRPr lang="en-US" sz="1800" i="1" dirty="0"/>
                    </a:p>
                  </a:txBody>
                  <a:tcPr marL="68580" marR="68580" marT="34290" marB="34290"/>
                </a:tc>
                <a:extLst>
                  <a:ext uri="{0D108BD9-81ED-4DB2-BD59-A6C34878D82A}">
                    <a16:rowId xmlns:a16="http://schemas.microsoft.com/office/drawing/2014/main" val="3784223835"/>
                  </a:ext>
                </a:extLst>
              </a:tr>
              <a:tr h="685800">
                <a:tc>
                  <a:txBody>
                    <a:bodyPr/>
                    <a:lstStyle/>
                    <a:p>
                      <a:r>
                        <a:rPr lang="en-US" sz="1800" dirty="0"/>
                        <a:t>K65R</a:t>
                      </a:r>
                    </a:p>
                  </a:txBody>
                  <a:tcPr marL="68580" marR="68580" marT="34290" marB="34290"/>
                </a:tc>
                <a:tc>
                  <a:txBody>
                    <a:bodyPr/>
                    <a:lstStyle/>
                    <a:p>
                      <a:r>
                        <a:rPr lang="en-US" sz="1800" dirty="0"/>
                        <a:t>Tenofovir/Abacavir</a:t>
                      </a:r>
                    </a:p>
                  </a:txBody>
                  <a:tcPr marL="68580" marR="68580" marT="34290" marB="34290"/>
                </a:tc>
                <a:tc>
                  <a:txBody>
                    <a:bodyPr/>
                    <a:lstStyle/>
                    <a:p>
                      <a:r>
                        <a:rPr lang="en-US" sz="1800" dirty="0"/>
                        <a:t>Resistance to all NRTIs </a:t>
                      </a:r>
                      <a:r>
                        <a:rPr lang="en-US" sz="1800" i="1" dirty="0"/>
                        <a:t>except </a:t>
                      </a:r>
                      <a:r>
                        <a:rPr lang="en-US" sz="1800" dirty="0"/>
                        <a:t>zidovudine (which has increased susceptibility)</a:t>
                      </a:r>
                    </a:p>
                  </a:txBody>
                  <a:tcPr marL="68580" marR="68580" marT="34290" marB="34290"/>
                </a:tc>
                <a:extLst>
                  <a:ext uri="{0D108BD9-81ED-4DB2-BD59-A6C34878D82A}">
                    <a16:rowId xmlns:a16="http://schemas.microsoft.com/office/drawing/2014/main" val="556151348"/>
                  </a:ext>
                </a:extLst>
              </a:tr>
              <a:tr h="480060">
                <a:tc>
                  <a:txBody>
                    <a:bodyPr/>
                    <a:lstStyle/>
                    <a:p>
                      <a:r>
                        <a:rPr lang="en-US" sz="1800" dirty="0"/>
                        <a:t>L74V</a:t>
                      </a:r>
                    </a:p>
                  </a:txBody>
                  <a:tcPr marL="68580" marR="68580" marT="34290" marB="34290"/>
                </a:tc>
                <a:tc>
                  <a:txBody>
                    <a:bodyPr/>
                    <a:lstStyle/>
                    <a:p>
                      <a:r>
                        <a:rPr lang="en-US" sz="1800" dirty="0"/>
                        <a:t>Abacavir</a:t>
                      </a:r>
                    </a:p>
                  </a:txBody>
                  <a:tcPr marL="68580" marR="68580" marT="34290" marB="34290"/>
                </a:tc>
                <a:tc>
                  <a:txBody>
                    <a:bodyPr/>
                    <a:lstStyle/>
                    <a:p>
                      <a:r>
                        <a:rPr lang="en-US" sz="1800" i="1" dirty="0"/>
                        <a:t>Increases</a:t>
                      </a:r>
                      <a:r>
                        <a:rPr lang="en-US" sz="1800" i="0" dirty="0"/>
                        <a:t> susceptibility to zidovudine</a:t>
                      </a:r>
                      <a:endParaRPr lang="en-US" sz="1800" i="1" dirty="0"/>
                    </a:p>
                  </a:txBody>
                  <a:tcPr marL="68580" marR="68580" marT="34290" marB="34290"/>
                </a:tc>
                <a:extLst>
                  <a:ext uri="{0D108BD9-81ED-4DB2-BD59-A6C34878D82A}">
                    <a16:rowId xmlns:a16="http://schemas.microsoft.com/office/drawing/2014/main" val="107179411"/>
                  </a:ext>
                </a:extLst>
              </a:tr>
              <a:tr h="480060">
                <a:tc>
                  <a:txBody>
                    <a:bodyPr/>
                    <a:lstStyle/>
                    <a:p>
                      <a:r>
                        <a:rPr lang="en-US" sz="1800" dirty="0"/>
                        <a:t>69 insertion complex and Q151M complex</a:t>
                      </a:r>
                    </a:p>
                  </a:txBody>
                  <a:tcPr marL="68580" marR="68580" marT="34290" marB="34290"/>
                </a:tc>
                <a:tc>
                  <a:txBody>
                    <a:bodyPr/>
                    <a:lstStyle/>
                    <a:p>
                      <a:endParaRPr lang="en-US" sz="1800" dirty="0"/>
                    </a:p>
                  </a:txBody>
                  <a:tcPr marL="68580" marR="68580" marT="34290" marB="34290"/>
                </a:tc>
                <a:tc>
                  <a:txBody>
                    <a:bodyPr/>
                    <a:lstStyle/>
                    <a:p>
                      <a:r>
                        <a:rPr lang="en-US" sz="1800" dirty="0"/>
                        <a:t>Cross-resistance to </a:t>
                      </a:r>
                      <a:r>
                        <a:rPr lang="en-US" sz="1800" i="1" dirty="0"/>
                        <a:t>ALL </a:t>
                      </a:r>
                      <a:r>
                        <a:rPr lang="en-US" sz="1800" i="0" dirty="0"/>
                        <a:t>NRTIs</a:t>
                      </a:r>
                      <a:endParaRPr lang="en-US" sz="1800" dirty="0"/>
                    </a:p>
                  </a:txBody>
                  <a:tcPr marL="68580" marR="68580" marT="34290" marB="34290"/>
                </a:tc>
                <a:extLst>
                  <a:ext uri="{0D108BD9-81ED-4DB2-BD59-A6C34878D82A}">
                    <a16:rowId xmlns:a16="http://schemas.microsoft.com/office/drawing/2014/main" val="3315726150"/>
                  </a:ext>
                </a:extLst>
              </a:tr>
              <a:tr h="480060">
                <a:tc>
                  <a:txBody>
                    <a:bodyPr/>
                    <a:lstStyle/>
                    <a:p>
                      <a:r>
                        <a:rPr lang="en-US" sz="1800" dirty="0"/>
                        <a:t>Thymidine Analogue Mutations (TAMS)</a:t>
                      </a:r>
                    </a:p>
                  </a:txBody>
                  <a:tcPr marL="68580" marR="68580" marT="34290" marB="34290"/>
                </a:tc>
                <a:tc>
                  <a:txBody>
                    <a:bodyPr/>
                    <a:lstStyle/>
                    <a:p>
                      <a:endParaRPr lang="en-US" sz="1800" dirty="0"/>
                    </a:p>
                  </a:txBody>
                  <a:tcPr marL="68580" marR="68580" marT="34290" marB="34290"/>
                </a:tc>
                <a:tc>
                  <a:txBody>
                    <a:bodyPr/>
                    <a:lstStyle/>
                    <a:p>
                      <a:r>
                        <a:rPr lang="en-US" sz="1800" i="1" dirty="0"/>
                        <a:t>See next slide</a:t>
                      </a:r>
                    </a:p>
                  </a:txBody>
                  <a:tcPr marL="68580" marR="68580" marT="34290" marB="34290"/>
                </a:tc>
                <a:extLst>
                  <a:ext uri="{0D108BD9-81ED-4DB2-BD59-A6C34878D82A}">
                    <a16:rowId xmlns:a16="http://schemas.microsoft.com/office/drawing/2014/main" val="790660481"/>
                  </a:ext>
                </a:extLst>
              </a:tr>
            </a:tbl>
          </a:graphicData>
        </a:graphic>
      </p:graphicFrame>
      <p:sp>
        <p:nvSpPr>
          <p:cNvPr id="4" name="Slide Number Placeholder 3">
            <a:extLst>
              <a:ext uri="{FF2B5EF4-FFF2-40B4-BE49-F238E27FC236}">
                <a16:creationId xmlns:a16="http://schemas.microsoft.com/office/drawing/2014/main" id="{67EA8012-D251-6662-5C63-5A5B3D9D6B3B}"/>
              </a:ext>
            </a:extLst>
          </p:cNvPr>
          <p:cNvSpPr>
            <a:spLocks noGrp="1"/>
          </p:cNvSpPr>
          <p:nvPr>
            <p:ph type="sldNum" sz="quarter" idx="12"/>
          </p:nvPr>
        </p:nvSpPr>
        <p:spPr/>
        <p:txBody>
          <a:bodyPr/>
          <a:lstStyle/>
          <a:p>
            <a:fld id="{6E2D2B3B-882E-40F3-A32F-6DD516915044}" type="slidenum">
              <a:rPr lang="en-US" smtClean="0"/>
              <a:pPr/>
              <a:t>31</a:t>
            </a:fld>
            <a:endParaRPr lang="en-US"/>
          </a:p>
        </p:txBody>
      </p:sp>
    </p:spTree>
    <p:extLst>
      <p:ext uri="{BB962C8B-B14F-4D97-AF65-F5344CB8AC3E}">
        <p14:creationId xmlns:p14="http://schemas.microsoft.com/office/powerpoint/2010/main" val="1000338554"/>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B904A-8079-A748-9C26-E1AB05E53DEB}"/>
              </a:ext>
            </a:extLst>
          </p:cNvPr>
          <p:cNvSpPr>
            <a:spLocks noGrp="1"/>
          </p:cNvSpPr>
          <p:nvPr>
            <p:ph type="title"/>
          </p:nvPr>
        </p:nvSpPr>
        <p:spPr/>
        <p:txBody>
          <a:bodyPr/>
          <a:lstStyle/>
          <a:p>
            <a:pPr algn="ctr"/>
            <a:r>
              <a:rPr lang="en-US" sz="3600" dirty="0"/>
              <a:t>NRTI TAMS mutations</a:t>
            </a:r>
          </a:p>
        </p:txBody>
      </p:sp>
      <p:sp>
        <p:nvSpPr>
          <p:cNvPr id="3" name="Content Placeholder 2">
            <a:extLst>
              <a:ext uri="{FF2B5EF4-FFF2-40B4-BE49-F238E27FC236}">
                <a16:creationId xmlns:a16="http://schemas.microsoft.com/office/drawing/2014/main" id="{3ABE129B-3D4B-FD46-8D48-3A68C11E5673}"/>
              </a:ext>
            </a:extLst>
          </p:cNvPr>
          <p:cNvSpPr>
            <a:spLocks noGrp="1"/>
          </p:cNvSpPr>
          <p:nvPr>
            <p:ph idx="1"/>
          </p:nvPr>
        </p:nvSpPr>
        <p:spPr>
          <a:xfrm>
            <a:off x="414215" y="1125076"/>
            <a:ext cx="8666213" cy="3275474"/>
          </a:xfrm>
        </p:spPr>
        <p:txBody>
          <a:bodyPr>
            <a:normAutofit/>
          </a:bodyPr>
          <a:lstStyle/>
          <a:p>
            <a:pPr>
              <a:buFont typeface="Wingdings" panose="05000000000000000000" pitchFamily="2" charset="2"/>
              <a:buChar char="§"/>
              <a:defRPr/>
            </a:pPr>
            <a:r>
              <a:rPr lang="en-US" dirty="0"/>
              <a:t>Selected by zidovudine (AZT) and stavudine (d4T) </a:t>
            </a:r>
          </a:p>
          <a:p>
            <a:pPr>
              <a:buFont typeface="Wingdings" panose="05000000000000000000" pitchFamily="2" charset="2"/>
              <a:buChar char="§"/>
              <a:defRPr/>
            </a:pPr>
            <a:endParaRPr lang="en-US" sz="800" dirty="0"/>
          </a:p>
          <a:p>
            <a:pPr>
              <a:buFont typeface="Wingdings" panose="05000000000000000000" pitchFamily="2" charset="2"/>
              <a:buChar char="§"/>
              <a:defRPr/>
            </a:pPr>
            <a:r>
              <a:rPr lang="en-US" dirty="0"/>
              <a:t>There are two types (pathways):</a:t>
            </a:r>
          </a:p>
          <a:p>
            <a:pPr lvl="1">
              <a:buFont typeface="Wingdings" panose="05000000000000000000" pitchFamily="2" charset="2"/>
              <a:buChar char="§"/>
              <a:defRPr/>
            </a:pPr>
            <a:r>
              <a:rPr lang="en-US" dirty="0"/>
              <a:t>Type 1: M41L, L210W, and T215Y                                            (greater resistance, even to tenofovir disoproxil fumarate; TDF)</a:t>
            </a:r>
          </a:p>
          <a:p>
            <a:pPr lvl="1">
              <a:buFont typeface="Wingdings" panose="05000000000000000000" pitchFamily="2" charset="2"/>
              <a:buChar char="§"/>
              <a:defRPr/>
            </a:pPr>
            <a:r>
              <a:rPr lang="en-US" dirty="0"/>
              <a:t>Type 2: D67N, K70R, T215F, and K219Q/E</a:t>
            </a:r>
          </a:p>
          <a:p>
            <a:pPr lvl="1">
              <a:buFont typeface="Wingdings" panose="05000000000000000000" pitchFamily="2" charset="2"/>
              <a:buChar char="§"/>
              <a:defRPr/>
            </a:pPr>
            <a:endParaRPr lang="en-US" sz="800" dirty="0"/>
          </a:p>
          <a:p>
            <a:pPr>
              <a:buFont typeface="Wingdings" panose="05000000000000000000" pitchFamily="2" charset="2"/>
              <a:buChar char="§"/>
              <a:defRPr/>
            </a:pPr>
            <a:r>
              <a:rPr lang="en-US" dirty="0"/>
              <a:t>TAMS may occur simultaneously with M184V</a:t>
            </a:r>
          </a:p>
        </p:txBody>
      </p:sp>
      <p:sp>
        <p:nvSpPr>
          <p:cNvPr id="4" name="Slide Number Placeholder 3">
            <a:extLst>
              <a:ext uri="{FF2B5EF4-FFF2-40B4-BE49-F238E27FC236}">
                <a16:creationId xmlns:a16="http://schemas.microsoft.com/office/drawing/2014/main" id="{BA461B5F-76DC-784A-A947-7B3D14602558}"/>
              </a:ext>
            </a:extLst>
          </p:cNvPr>
          <p:cNvSpPr>
            <a:spLocks noGrp="1"/>
          </p:cNvSpPr>
          <p:nvPr>
            <p:ph type="sldNum" sz="quarter" idx="12"/>
          </p:nvPr>
        </p:nvSpPr>
        <p:spPr/>
        <p:txBody>
          <a:bodyPr/>
          <a:lstStyle/>
          <a:p>
            <a:fld id="{6E2D2B3B-882E-40F3-A32F-6DD516915044}" type="slidenum">
              <a:rPr lang="en-US" smtClean="0"/>
              <a:pPr/>
              <a:t>32</a:t>
            </a:fld>
            <a:endParaRPr lang="en-US"/>
          </a:p>
        </p:txBody>
      </p:sp>
      <p:sp>
        <p:nvSpPr>
          <p:cNvPr id="5" name="TextBox 4">
            <a:extLst>
              <a:ext uri="{FF2B5EF4-FFF2-40B4-BE49-F238E27FC236}">
                <a16:creationId xmlns:a16="http://schemas.microsoft.com/office/drawing/2014/main" id="{2835ADD2-E164-25B1-C52A-3F16914D6762}"/>
              </a:ext>
            </a:extLst>
          </p:cNvPr>
          <p:cNvSpPr txBox="1"/>
          <p:nvPr/>
        </p:nvSpPr>
        <p:spPr>
          <a:xfrm>
            <a:off x="1371600" y="4729412"/>
            <a:ext cx="6781800" cy="276999"/>
          </a:xfrm>
          <a:prstGeom prst="rect">
            <a:avLst/>
          </a:prstGeom>
          <a:noFill/>
        </p:spPr>
        <p:txBody>
          <a:bodyPr wrap="square" rtlCol="0">
            <a:spAutoFit/>
          </a:bodyPr>
          <a:lstStyle/>
          <a:p>
            <a:pPr algn="ctr"/>
            <a:r>
              <a:rPr lang="en-US" sz="1200" dirty="0">
                <a:solidFill>
                  <a:schemeClr val="bg1"/>
                </a:solidFill>
              </a:rPr>
              <a:t>AZT = Zidovudine; TAMS = Thymidine Analogue Resistance Mutations </a:t>
            </a:r>
          </a:p>
        </p:txBody>
      </p:sp>
    </p:spTree>
    <p:extLst>
      <p:ext uri="{BB962C8B-B14F-4D97-AF65-F5344CB8AC3E}">
        <p14:creationId xmlns:p14="http://schemas.microsoft.com/office/powerpoint/2010/main" val="3111652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B07C1C-0F2D-2248-7BAD-5853E20952EA}"/>
              </a:ext>
            </a:extLst>
          </p:cNvPr>
          <p:cNvSpPr>
            <a:spLocks noGrp="1"/>
          </p:cNvSpPr>
          <p:nvPr>
            <p:ph type="title"/>
          </p:nvPr>
        </p:nvSpPr>
        <p:spPr>
          <a:xfrm>
            <a:off x="414215" y="114300"/>
            <a:ext cx="8315569" cy="857250"/>
          </a:xfrm>
        </p:spPr>
        <p:txBody>
          <a:bodyPr/>
          <a:lstStyle/>
          <a:p>
            <a:pPr algn="ctr"/>
            <a:r>
              <a:rPr lang="en-US" sz="3600" dirty="0"/>
              <a:t>NNRTI mutations</a:t>
            </a:r>
          </a:p>
        </p:txBody>
      </p:sp>
      <p:sp>
        <p:nvSpPr>
          <p:cNvPr id="4" name="Slide Number Placeholder 3">
            <a:extLst>
              <a:ext uri="{FF2B5EF4-FFF2-40B4-BE49-F238E27FC236}">
                <a16:creationId xmlns:a16="http://schemas.microsoft.com/office/drawing/2014/main" id="{F7DF032C-B25B-943C-2559-F4C02D398DD2}"/>
              </a:ext>
            </a:extLst>
          </p:cNvPr>
          <p:cNvSpPr>
            <a:spLocks noGrp="1"/>
          </p:cNvSpPr>
          <p:nvPr>
            <p:ph type="sldNum" sz="quarter" idx="12"/>
          </p:nvPr>
        </p:nvSpPr>
        <p:spPr/>
        <p:txBody>
          <a:bodyPr/>
          <a:lstStyle/>
          <a:p>
            <a:fld id="{6E2D2B3B-882E-40F3-A32F-6DD516915044}" type="slidenum">
              <a:rPr lang="en-US" smtClean="0"/>
              <a:pPr/>
              <a:t>33</a:t>
            </a:fld>
            <a:endParaRPr lang="en-US"/>
          </a:p>
        </p:txBody>
      </p:sp>
      <p:pic>
        <p:nvPicPr>
          <p:cNvPr id="5" name="Picture 4">
            <a:extLst>
              <a:ext uri="{FF2B5EF4-FFF2-40B4-BE49-F238E27FC236}">
                <a16:creationId xmlns:a16="http://schemas.microsoft.com/office/drawing/2014/main" id="{AAF55470-2108-A8DC-8337-F2999D685098}"/>
              </a:ext>
            </a:extLst>
          </p:cNvPr>
          <p:cNvPicPr>
            <a:picLocks noChangeAspect="1"/>
          </p:cNvPicPr>
          <p:nvPr/>
        </p:nvPicPr>
        <p:blipFill>
          <a:blip r:embed="rId4"/>
          <a:stretch>
            <a:fillRect/>
          </a:stretch>
        </p:blipFill>
        <p:spPr>
          <a:xfrm>
            <a:off x="229171" y="895350"/>
            <a:ext cx="8588201" cy="3672059"/>
          </a:xfrm>
          <a:prstGeom prst="rect">
            <a:avLst/>
          </a:prstGeom>
        </p:spPr>
      </p:pic>
      <p:sp>
        <p:nvSpPr>
          <p:cNvPr id="2" name="TextBox 1">
            <a:extLst>
              <a:ext uri="{FF2B5EF4-FFF2-40B4-BE49-F238E27FC236}">
                <a16:creationId xmlns:a16="http://schemas.microsoft.com/office/drawing/2014/main" id="{40A83FB2-7766-BC4B-E52A-E3D0549D4D70}"/>
              </a:ext>
            </a:extLst>
          </p:cNvPr>
          <p:cNvSpPr txBox="1"/>
          <p:nvPr/>
        </p:nvSpPr>
        <p:spPr>
          <a:xfrm>
            <a:off x="1447800" y="4629150"/>
            <a:ext cx="6589470" cy="492443"/>
          </a:xfrm>
          <a:prstGeom prst="rect">
            <a:avLst/>
          </a:prstGeom>
          <a:noFill/>
        </p:spPr>
        <p:txBody>
          <a:bodyPr wrap="square" rtlCol="0">
            <a:spAutoFit/>
          </a:bodyPr>
          <a:lstStyle/>
          <a:p>
            <a:pPr algn="ctr"/>
            <a:r>
              <a:rPr lang="en-US" sz="1200" dirty="0">
                <a:solidFill>
                  <a:schemeClr val="bg1"/>
                </a:solidFill>
              </a:rPr>
              <a:t>NNRTI=non-nucleoside reverse transcriptase inhibitors</a:t>
            </a:r>
          </a:p>
          <a:p>
            <a:pPr algn="ctr"/>
            <a:r>
              <a:rPr lang="en-US" sz="1400" dirty="0">
                <a:solidFill>
                  <a:schemeClr val="bg1"/>
                </a:solidFill>
              </a:rPr>
              <a:t>https://www.iasusa.org/resources/hiv-drug-resistance-mutations/</a:t>
            </a:r>
          </a:p>
        </p:txBody>
      </p:sp>
    </p:spTree>
    <p:extLst>
      <p:ext uri="{BB962C8B-B14F-4D97-AF65-F5344CB8AC3E}">
        <p14:creationId xmlns:p14="http://schemas.microsoft.com/office/powerpoint/2010/main" val="3188547941"/>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EA8012-D251-6662-5C63-5A5B3D9D6B3B}"/>
              </a:ext>
            </a:extLst>
          </p:cNvPr>
          <p:cNvSpPr>
            <a:spLocks noGrp="1"/>
          </p:cNvSpPr>
          <p:nvPr>
            <p:ph type="sldNum" sz="quarter" idx="10"/>
          </p:nvPr>
        </p:nvSpPr>
        <p:spPr>
          <a:xfrm>
            <a:off x="8531788" y="4729412"/>
            <a:ext cx="548640" cy="297180"/>
          </a:xfrm>
        </p:spPr>
        <p:txBody>
          <a:bodyPr anchor="ctr">
            <a:normAutofit/>
          </a:bodyPr>
          <a:lstStyle/>
          <a:p>
            <a:pPr>
              <a:lnSpc>
                <a:spcPct val="90000"/>
              </a:lnSpc>
              <a:spcAft>
                <a:spcPts val="600"/>
              </a:spcAft>
            </a:pPr>
            <a:fld id="{6E2D2B3B-882E-40F3-A32F-6DD516915044}" type="slidenum">
              <a:rPr lang="en-US" smtClean="0">
                <a:solidFill>
                  <a:srgbClr val="FFFFFF"/>
                </a:solidFill>
              </a:rPr>
              <a:pPr>
                <a:lnSpc>
                  <a:spcPct val="90000"/>
                </a:lnSpc>
                <a:spcAft>
                  <a:spcPts val="600"/>
                </a:spcAft>
              </a:pPr>
              <a:t>34</a:t>
            </a:fld>
            <a:endParaRPr lang="en-US">
              <a:solidFill>
                <a:srgbClr val="FFFFFF"/>
              </a:solidFill>
            </a:endParaRPr>
          </a:p>
        </p:txBody>
      </p:sp>
      <p:sp>
        <p:nvSpPr>
          <p:cNvPr id="2" name="Title 1">
            <a:extLst>
              <a:ext uri="{FF2B5EF4-FFF2-40B4-BE49-F238E27FC236}">
                <a16:creationId xmlns:a16="http://schemas.microsoft.com/office/drawing/2014/main" id="{E3CEB647-CA0D-65F8-41C2-12D2C699CC25}"/>
              </a:ext>
            </a:extLst>
          </p:cNvPr>
          <p:cNvSpPr>
            <a:spLocks noGrp="1"/>
          </p:cNvSpPr>
          <p:nvPr>
            <p:ph type="title"/>
          </p:nvPr>
        </p:nvSpPr>
        <p:spPr>
          <a:xfrm>
            <a:off x="447431" y="-34672"/>
            <a:ext cx="8315569" cy="857250"/>
          </a:xfrm>
        </p:spPr>
        <p:txBody>
          <a:bodyPr anchor="ctr">
            <a:normAutofit/>
          </a:bodyPr>
          <a:lstStyle/>
          <a:p>
            <a:pPr algn="ctr"/>
            <a:r>
              <a:rPr lang="en-US" dirty="0"/>
              <a:t>NNRTI Mutations</a:t>
            </a:r>
          </a:p>
        </p:txBody>
      </p:sp>
      <p:graphicFrame>
        <p:nvGraphicFramePr>
          <p:cNvPr id="5" name="Table 5">
            <a:extLst>
              <a:ext uri="{FF2B5EF4-FFF2-40B4-BE49-F238E27FC236}">
                <a16:creationId xmlns:a16="http://schemas.microsoft.com/office/drawing/2014/main" id="{9089901D-3A36-3556-E2EA-3247705670F7}"/>
              </a:ext>
            </a:extLst>
          </p:cNvPr>
          <p:cNvGraphicFramePr>
            <a:graphicFrameLocks noGrp="1"/>
          </p:cNvGraphicFramePr>
          <p:nvPr>
            <p:ph type="media" sz="quarter" idx="13"/>
            <p:extLst>
              <p:ext uri="{D42A27DB-BD31-4B8C-83A1-F6EECF244321}">
                <p14:modId xmlns:p14="http://schemas.microsoft.com/office/powerpoint/2010/main" val="1402540732"/>
              </p:ext>
            </p:extLst>
          </p:nvPr>
        </p:nvGraphicFramePr>
        <p:xfrm>
          <a:off x="195384" y="822578"/>
          <a:ext cx="8753231" cy="3646810"/>
        </p:xfrm>
        <a:graphic>
          <a:graphicData uri="http://schemas.openxmlformats.org/drawingml/2006/table">
            <a:tbl>
              <a:tblPr firstRow="1" bandRow="1">
                <a:tableStyleId>{5C22544A-7EE6-4342-B048-85BDC9FD1C3A}</a:tableStyleId>
              </a:tblPr>
              <a:tblGrid>
                <a:gridCol w="1997327">
                  <a:extLst>
                    <a:ext uri="{9D8B030D-6E8A-4147-A177-3AD203B41FA5}">
                      <a16:colId xmlns:a16="http://schemas.microsoft.com/office/drawing/2014/main" val="116246196"/>
                    </a:ext>
                  </a:extLst>
                </a:gridCol>
                <a:gridCol w="3659929">
                  <a:extLst>
                    <a:ext uri="{9D8B030D-6E8A-4147-A177-3AD203B41FA5}">
                      <a16:colId xmlns:a16="http://schemas.microsoft.com/office/drawing/2014/main" val="3842190496"/>
                    </a:ext>
                  </a:extLst>
                </a:gridCol>
                <a:gridCol w="3095975">
                  <a:extLst>
                    <a:ext uri="{9D8B030D-6E8A-4147-A177-3AD203B41FA5}">
                      <a16:colId xmlns:a16="http://schemas.microsoft.com/office/drawing/2014/main" val="3573518750"/>
                    </a:ext>
                  </a:extLst>
                </a:gridCol>
              </a:tblGrid>
              <a:tr h="329730">
                <a:tc>
                  <a:txBody>
                    <a:bodyPr/>
                    <a:lstStyle/>
                    <a:p>
                      <a:r>
                        <a:rPr lang="en-US" sz="1800" dirty="0"/>
                        <a:t>Position</a:t>
                      </a:r>
                    </a:p>
                  </a:txBody>
                  <a:tcPr marL="70994" marR="70994" marT="35497" marB="35497"/>
                </a:tc>
                <a:tc>
                  <a:txBody>
                    <a:bodyPr/>
                    <a:lstStyle/>
                    <a:p>
                      <a:r>
                        <a:rPr lang="en-US" sz="1800" dirty="0"/>
                        <a:t>Selected by (resistance to)</a:t>
                      </a:r>
                    </a:p>
                  </a:txBody>
                  <a:tcPr marL="70994" marR="70994" marT="35497" marB="35497"/>
                </a:tc>
                <a:tc>
                  <a:txBody>
                    <a:bodyPr/>
                    <a:lstStyle/>
                    <a:p>
                      <a:r>
                        <a:rPr lang="en-US" sz="1800" dirty="0"/>
                        <a:t>Notes</a:t>
                      </a:r>
                    </a:p>
                  </a:txBody>
                  <a:tcPr marL="70994" marR="70994" marT="35497" marB="35497"/>
                </a:tc>
                <a:extLst>
                  <a:ext uri="{0D108BD9-81ED-4DB2-BD59-A6C34878D82A}">
                    <a16:rowId xmlns:a16="http://schemas.microsoft.com/office/drawing/2014/main" val="30149489"/>
                  </a:ext>
                </a:extLst>
              </a:tr>
              <a:tr h="550601">
                <a:tc>
                  <a:txBody>
                    <a:bodyPr/>
                    <a:lstStyle/>
                    <a:p>
                      <a:r>
                        <a:rPr lang="en-US" sz="1800" dirty="0"/>
                        <a:t>K103N</a:t>
                      </a:r>
                    </a:p>
                  </a:txBody>
                  <a:tcPr marL="70994" marR="70994" marT="35497" marB="35497"/>
                </a:tc>
                <a:tc>
                  <a:txBody>
                    <a:bodyPr/>
                    <a:lstStyle/>
                    <a:p>
                      <a:r>
                        <a:rPr lang="en-US" sz="1800" dirty="0"/>
                        <a:t>Efavirenz/Nevirapine</a:t>
                      </a:r>
                    </a:p>
                  </a:txBody>
                  <a:tcPr marL="70994" marR="70994" marT="35497" marB="35497"/>
                </a:tc>
                <a:tc>
                  <a:txBody>
                    <a:bodyPr/>
                    <a:lstStyle/>
                    <a:p>
                      <a:r>
                        <a:rPr lang="en-US" sz="1800" i="0" dirty="0"/>
                        <a:t>Rilpivirine, Doravirine, Etravirine unaffected</a:t>
                      </a:r>
                    </a:p>
                  </a:txBody>
                  <a:tcPr marL="70994" marR="70994" marT="35497" marB="35497"/>
                </a:tc>
                <a:extLst>
                  <a:ext uri="{0D108BD9-81ED-4DB2-BD59-A6C34878D82A}">
                    <a16:rowId xmlns:a16="http://schemas.microsoft.com/office/drawing/2014/main" val="3784223835"/>
                  </a:ext>
                </a:extLst>
              </a:tr>
              <a:tr h="550601">
                <a:tc>
                  <a:txBody>
                    <a:bodyPr/>
                    <a:lstStyle/>
                    <a:p>
                      <a:r>
                        <a:rPr lang="en-US" sz="1800" dirty="0"/>
                        <a:t>E138K</a:t>
                      </a:r>
                    </a:p>
                  </a:txBody>
                  <a:tcPr marL="70994" marR="70994" marT="35497" marB="35497"/>
                </a:tc>
                <a:tc>
                  <a:txBody>
                    <a:bodyPr/>
                    <a:lstStyle/>
                    <a:p>
                      <a:r>
                        <a:rPr lang="en-US" sz="1800" dirty="0" err="1"/>
                        <a:t>Rilpivirine</a:t>
                      </a:r>
                      <a:endParaRPr lang="en-US" sz="1800" dirty="0"/>
                    </a:p>
                  </a:txBody>
                  <a:tcPr marL="70994" marR="70994" marT="35497" marB="35497"/>
                </a:tc>
                <a:tc>
                  <a:txBody>
                    <a:bodyPr/>
                    <a:lstStyle/>
                    <a:p>
                      <a:r>
                        <a:rPr lang="en-US" sz="1800" dirty="0"/>
                        <a:t>Reduced susceptibility to all NNRTIs except </a:t>
                      </a:r>
                      <a:r>
                        <a:rPr lang="en-US" sz="1800" dirty="0" err="1"/>
                        <a:t>Doravirine</a:t>
                      </a:r>
                      <a:endParaRPr lang="en-US" sz="1800" dirty="0"/>
                    </a:p>
                  </a:txBody>
                  <a:tcPr marL="70994" marR="70994" marT="35497" marB="35497"/>
                </a:tc>
                <a:extLst>
                  <a:ext uri="{0D108BD9-81ED-4DB2-BD59-A6C34878D82A}">
                    <a16:rowId xmlns:a16="http://schemas.microsoft.com/office/drawing/2014/main" val="556151348"/>
                  </a:ext>
                </a:extLst>
              </a:tr>
              <a:tr h="992344">
                <a:tc>
                  <a:txBody>
                    <a:bodyPr/>
                    <a:lstStyle/>
                    <a:p>
                      <a:r>
                        <a:rPr lang="en-US" sz="1800" dirty="0"/>
                        <a:t>K101E; Y181C</a:t>
                      </a:r>
                    </a:p>
                  </a:txBody>
                  <a:tcPr marL="70994" marR="70994" marT="35497" marB="35497"/>
                </a:tc>
                <a:tc>
                  <a:txBody>
                    <a:bodyPr/>
                    <a:lstStyle/>
                    <a:p>
                      <a:r>
                        <a:rPr lang="en-US" sz="1800" dirty="0"/>
                        <a:t>Nevirapine,</a:t>
                      </a:r>
                      <a:r>
                        <a:rPr lang="en-US" sz="1800" baseline="0" dirty="0"/>
                        <a:t> Etravirine, Rilpivirine</a:t>
                      </a:r>
                    </a:p>
                    <a:p>
                      <a:endParaRPr lang="en-US" sz="1800" dirty="0"/>
                    </a:p>
                  </a:txBody>
                  <a:tcPr marL="70994" marR="70994" marT="35497" marB="35497"/>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dirty="0"/>
                        <a:t>Reduced susceptibility to all NNRTIs except (maybe) </a:t>
                      </a:r>
                      <a:r>
                        <a:rPr lang="en-US" sz="1800" dirty="0" err="1"/>
                        <a:t>Doravirine</a:t>
                      </a:r>
                      <a:endParaRPr lang="en-US" sz="1800" dirty="0"/>
                    </a:p>
                    <a:p>
                      <a:endParaRPr lang="en-US" sz="1800" i="0" dirty="0"/>
                    </a:p>
                  </a:txBody>
                  <a:tcPr marL="70994" marR="70994" marT="35497" marB="35497"/>
                </a:tc>
                <a:extLst>
                  <a:ext uri="{0D108BD9-81ED-4DB2-BD59-A6C34878D82A}">
                    <a16:rowId xmlns:a16="http://schemas.microsoft.com/office/drawing/2014/main" val="107179411"/>
                  </a:ext>
                </a:extLst>
              </a:tr>
              <a:tr h="771473">
                <a:tc>
                  <a:txBody>
                    <a:bodyPr/>
                    <a:lstStyle/>
                    <a:p>
                      <a:r>
                        <a:rPr lang="en-US" sz="1800" dirty="0"/>
                        <a:t>Y188</a:t>
                      </a:r>
                    </a:p>
                  </a:txBody>
                  <a:tcPr marL="70994" marR="70994" marT="35497" marB="35497"/>
                </a:tc>
                <a:tc>
                  <a:txBody>
                    <a:bodyPr/>
                    <a:lstStyle/>
                    <a:p>
                      <a:endParaRPr lang="en-US" sz="1800" dirty="0"/>
                    </a:p>
                  </a:txBody>
                  <a:tcPr marL="70994" marR="70994" marT="35497" marB="35497"/>
                </a:tc>
                <a:tc>
                  <a:txBody>
                    <a:bodyPr/>
                    <a:lstStyle/>
                    <a:p>
                      <a:r>
                        <a:rPr lang="en-US" sz="1800" dirty="0"/>
                        <a:t>Reduced susceptibility to all NNRTIs</a:t>
                      </a:r>
                      <a:r>
                        <a:rPr lang="en-US" sz="1800" baseline="0" dirty="0"/>
                        <a:t> (except possibly etravirine)</a:t>
                      </a:r>
                      <a:endParaRPr lang="en-US" sz="1800" dirty="0"/>
                    </a:p>
                  </a:txBody>
                  <a:tcPr marL="70994" marR="70994" marT="35497" marB="35497"/>
                </a:tc>
                <a:extLst>
                  <a:ext uri="{0D108BD9-81ED-4DB2-BD59-A6C34878D82A}">
                    <a16:rowId xmlns:a16="http://schemas.microsoft.com/office/drawing/2014/main" val="3315726150"/>
                  </a:ext>
                </a:extLst>
              </a:tr>
            </a:tbl>
          </a:graphicData>
        </a:graphic>
      </p:graphicFrame>
    </p:spTree>
    <p:extLst>
      <p:ext uri="{BB962C8B-B14F-4D97-AF65-F5344CB8AC3E}">
        <p14:creationId xmlns:p14="http://schemas.microsoft.com/office/powerpoint/2010/main" val="3628863858"/>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B904A-8079-A748-9C26-E1AB05E53DEB}"/>
              </a:ext>
            </a:extLst>
          </p:cNvPr>
          <p:cNvSpPr>
            <a:spLocks noGrp="1"/>
          </p:cNvSpPr>
          <p:nvPr>
            <p:ph type="title"/>
          </p:nvPr>
        </p:nvSpPr>
        <p:spPr/>
        <p:txBody>
          <a:bodyPr/>
          <a:lstStyle/>
          <a:p>
            <a:pPr algn="ctr"/>
            <a:r>
              <a:rPr lang="en-US" dirty="0"/>
              <a:t>NNRTI mutations</a:t>
            </a:r>
          </a:p>
        </p:txBody>
      </p:sp>
      <p:sp>
        <p:nvSpPr>
          <p:cNvPr id="3" name="Content Placeholder 2">
            <a:extLst>
              <a:ext uri="{FF2B5EF4-FFF2-40B4-BE49-F238E27FC236}">
                <a16:creationId xmlns:a16="http://schemas.microsoft.com/office/drawing/2014/main" id="{3ABE129B-3D4B-FD46-8D48-3A68C11E5673}"/>
              </a:ext>
            </a:extLst>
          </p:cNvPr>
          <p:cNvSpPr>
            <a:spLocks noGrp="1"/>
          </p:cNvSpPr>
          <p:nvPr>
            <p:ph idx="1"/>
          </p:nvPr>
        </p:nvSpPr>
        <p:spPr>
          <a:xfrm>
            <a:off x="414215" y="1123949"/>
            <a:ext cx="8315569" cy="3214753"/>
          </a:xfrm>
        </p:spPr>
        <p:txBody>
          <a:bodyPr>
            <a:normAutofit/>
          </a:bodyPr>
          <a:lstStyle/>
          <a:p>
            <a:pPr>
              <a:buFont typeface="Wingdings" panose="05000000000000000000" pitchFamily="2" charset="2"/>
              <a:buChar char="§"/>
              <a:defRPr/>
            </a:pPr>
            <a:r>
              <a:rPr lang="en-US" sz="2600" dirty="0"/>
              <a:t>K103N: Selected by efavirenz                                         (does </a:t>
            </a:r>
            <a:r>
              <a:rPr lang="en-US" sz="2600" u="sng" dirty="0"/>
              <a:t>not</a:t>
            </a:r>
            <a:r>
              <a:rPr lang="en-US" sz="2600" dirty="0"/>
              <a:t> affect </a:t>
            </a:r>
            <a:r>
              <a:rPr lang="en-US" sz="2600" dirty="0" err="1"/>
              <a:t>rilpivirine</a:t>
            </a:r>
            <a:r>
              <a:rPr lang="en-US" sz="2600" dirty="0"/>
              <a:t>, </a:t>
            </a:r>
            <a:r>
              <a:rPr lang="en-US" sz="2600" dirty="0" err="1"/>
              <a:t>doravirine</a:t>
            </a:r>
            <a:r>
              <a:rPr lang="en-US" sz="2600" dirty="0"/>
              <a:t> or etravirine)</a:t>
            </a:r>
          </a:p>
          <a:p>
            <a:pPr>
              <a:buFont typeface="Wingdings" panose="05000000000000000000" pitchFamily="2" charset="2"/>
              <a:buChar char="§"/>
              <a:defRPr/>
            </a:pPr>
            <a:r>
              <a:rPr lang="en-US" sz="2600" dirty="0"/>
              <a:t>E138K: Selected by </a:t>
            </a:r>
            <a:r>
              <a:rPr lang="en-US" sz="2600" dirty="0" err="1"/>
              <a:t>rilpivirine</a:t>
            </a:r>
            <a:endParaRPr lang="en-US" sz="2600" dirty="0"/>
          </a:p>
          <a:p>
            <a:pPr>
              <a:buFont typeface="Wingdings" panose="05000000000000000000" pitchFamily="2" charset="2"/>
              <a:buChar char="§"/>
              <a:defRPr/>
            </a:pPr>
            <a:r>
              <a:rPr lang="en-US" sz="2600" dirty="0"/>
              <a:t>K101E, Y181C: affects all NNRTIs                              (probably except </a:t>
            </a:r>
            <a:r>
              <a:rPr lang="en-US" sz="2600" dirty="0" err="1"/>
              <a:t>doravirine</a:t>
            </a:r>
            <a:r>
              <a:rPr lang="en-US" sz="2600" dirty="0"/>
              <a:t>)</a:t>
            </a:r>
          </a:p>
          <a:p>
            <a:pPr>
              <a:buFont typeface="Wingdings" panose="05000000000000000000" pitchFamily="2" charset="2"/>
              <a:buChar char="§"/>
              <a:defRPr/>
            </a:pPr>
            <a:r>
              <a:rPr lang="en-US" sz="2600" dirty="0"/>
              <a:t>Y188: affects all NNRTI                                              (probably except etravirine)</a:t>
            </a:r>
          </a:p>
          <a:p>
            <a:pPr marL="114300" indent="0">
              <a:buClr>
                <a:srgbClr val="002060"/>
              </a:buClr>
              <a:buNone/>
              <a:defRPr/>
            </a:pPr>
            <a:endParaRPr lang="en-US" sz="2000" dirty="0">
              <a:latin typeface="Comic Sans MS" pitchFamily="66" charset="0"/>
            </a:endParaRPr>
          </a:p>
          <a:p>
            <a:pPr>
              <a:buClr>
                <a:srgbClr val="002060"/>
              </a:buClr>
              <a:buFont typeface="Arial" panose="020B0604020202020204" pitchFamily="34" charset="0"/>
              <a:buChar char="•"/>
              <a:defRPr/>
            </a:pPr>
            <a:endParaRPr lang="en-US" sz="2000" dirty="0">
              <a:latin typeface="Comic Sans MS" pitchFamily="66" charset="0"/>
            </a:endParaRPr>
          </a:p>
        </p:txBody>
      </p:sp>
      <p:sp>
        <p:nvSpPr>
          <p:cNvPr id="4" name="Slide Number Placeholder 3">
            <a:extLst>
              <a:ext uri="{FF2B5EF4-FFF2-40B4-BE49-F238E27FC236}">
                <a16:creationId xmlns:a16="http://schemas.microsoft.com/office/drawing/2014/main" id="{BA461B5F-76DC-784A-A947-7B3D14602558}"/>
              </a:ext>
            </a:extLst>
          </p:cNvPr>
          <p:cNvSpPr>
            <a:spLocks noGrp="1"/>
          </p:cNvSpPr>
          <p:nvPr>
            <p:ph type="sldNum" sz="quarter" idx="12"/>
          </p:nvPr>
        </p:nvSpPr>
        <p:spPr/>
        <p:txBody>
          <a:bodyPr/>
          <a:lstStyle/>
          <a:p>
            <a:fld id="{6E2D2B3B-882E-40F3-A32F-6DD516915044}" type="slidenum">
              <a:rPr lang="en-US" smtClean="0"/>
              <a:pPr/>
              <a:t>35</a:t>
            </a:fld>
            <a:endParaRPr lang="en-US"/>
          </a:p>
        </p:txBody>
      </p:sp>
      <p:sp>
        <p:nvSpPr>
          <p:cNvPr id="5" name="TextBox 4">
            <a:extLst>
              <a:ext uri="{FF2B5EF4-FFF2-40B4-BE49-F238E27FC236}">
                <a16:creationId xmlns:a16="http://schemas.microsoft.com/office/drawing/2014/main" id="{0E1E8767-48B9-7158-8222-D0A6FA93AA6D}"/>
              </a:ext>
            </a:extLst>
          </p:cNvPr>
          <p:cNvSpPr txBox="1"/>
          <p:nvPr/>
        </p:nvSpPr>
        <p:spPr>
          <a:xfrm>
            <a:off x="1600200" y="4729412"/>
            <a:ext cx="5715000" cy="276999"/>
          </a:xfrm>
          <a:prstGeom prst="rect">
            <a:avLst/>
          </a:prstGeom>
          <a:noFill/>
        </p:spPr>
        <p:txBody>
          <a:bodyPr wrap="square" rtlCol="0">
            <a:spAutoFit/>
          </a:bodyPr>
          <a:lstStyle/>
          <a:p>
            <a:pPr algn="ctr"/>
            <a:r>
              <a:rPr lang="en-US" sz="1200" dirty="0">
                <a:solidFill>
                  <a:schemeClr val="bg1"/>
                </a:solidFill>
              </a:rPr>
              <a:t>K103N, E138K, K101E, Y181C, Y188 = Nonpolymorphic mutations </a:t>
            </a:r>
          </a:p>
        </p:txBody>
      </p:sp>
    </p:spTree>
    <p:extLst>
      <p:ext uri="{BB962C8B-B14F-4D97-AF65-F5344CB8AC3E}">
        <p14:creationId xmlns:p14="http://schemas.microsoft.com/office/powerpoint/2010/main" val="3619761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5D1FF1-3821-3B8E-FB52-4703D196BAE2}"/>
              </a:ext>
            </a:extLst>
          </p:cNvPr>
          <p:cNvSpPr>
            <a:spLocks noGrp="1"/>
          </p:cNvSpPr>
          <p:nvPr>
            <p:ph type="title"/>
          </p:nvPr>
        </p:nvSpPr>
        <p:spPr/>
        <p:txBody>
          <a:bodyPr/>
          <a:lstStyle/>
          <a:p>
            <a:pPr algn="ctr"/>
            <a:r>
              <a:rPr lang="en-US" sz="3600" dirty="0"/>
              <a:t>PI mutations</a:t>
            </a:r>
          </a:p>
        </p:txBody>
      </p:sp>
      <p:sp>
        <p:nvSpPr>
          <p:cNvPr id="4" name="Slide Number Placeholder 3">
            <a:extLst>
              <a:ext uri="{FF2B5EF4-FFF2-40B4-BE49-F238E27FC236}">
                <a16:creationId xmlns:a16="http://schemas.microsoft.com/office/drawing/2014/main" id="{52870535-290A-CC47-1AE3-07F17030ABB3}"/>
              </a:ext>
            </a:extLst>
          </p:cNvPr>
          <p:cNvSpPr>
            <a:spLocks noGrp="1"/>
          </p:cNvSpPr>
          <p:nvPr>
            <p:ph type="sldNum" sz="quarter" idx="12"/>
          </p:nvPr>
        </p:nvSpPr>
        <p:spPr/>
        <p:txBody>
          <a:bodyPr/>
          <a:lstStyle/>
          <a:p>
            <a:fld id="{6E2D2B3B-882E-40F3-A32F-6DD516915044}" type="slidenum">
              <a:rPr lang="en-US" smtClean="0"/>
              <a:pPr/>
              <a:t>36</a:t>
            </a:fld>
            <a:endParaRPr lang="en-US"/>
          </a:p>
        </p:txBody>
      </p:sp>
      <p:pic>
        <p:nvPicPr>
          <p:cNvPr id="7" name="Picture 6">
            <a:extLst>
              <a:ext uri="{FF2B5EF4-FFF2-40B4-BE49-F238E27FC236}">
                <a16:creationId xmlns:a16="http://schemas.microsoft.com/office/drawing/2014/main" id="{B31E8420-2078-96F9-327D-BC20B7225123}"/>
              </a:ext>
            </a:extLst>
          </p:cNvPr>
          <p:cNvPicPr>
            <a:picLocks noChangeAspect="1"/>
          </p:cNvPicPr>
          <p:nvPr/>
        </p:nvPicPr>
        <p:blipFill>
          <a:blip r:embed="rId4"/>
          <a:stretch>
            <a:fillRect/>
          </a:stretch>
        </p:blipFill>
        <p:spPr>
          <a:xfrm>
            <a:off x="108585" y="1428750"/>
            <a:ext cx="8926830" cy="2438400"/>
          </a:xfrm>
          <a:prstGeom prst="rect">
            <a:avLst/>
          </a:prstGeom>
        </p:spPr>
      </p:pic>
      <p:sp>
        <p:nvSpPr>
          <p:cNvPr id="2" name="TextBox 1">
            <a:extLst>
              <a:ext uri="{FF2B5EF4-FFF2-40B4-BE49-F238E27FC236}">
                <a16:creationId xmlns:a16="http://schemas.microsoft.com/office/drawing/2014/main" id="{D45DB0FE-F76D-1AB3-12EE-B24ED5DEF185}"/>
              </a:ext>
            </a:extLst>
          </p:cNvPr>
          <p:cNvSpPr txBox="1"/>
          <p:nvPr/>
        </p:nvSpPr>
        <p:spPr>
          <a:xfrm>
            <a:off x="1981200" y="4705350"/>
            <a:ext cx="5334000" cy="461665"/>
          </a:xfrm>
          <a:prstGeom prst="rect">
            <a:avLst/>
          </a:prstGeom>
          <a:noFill/>
        </p:spPr>
        <p:txBody>
          <a:bodyPr wrap="square" rtlCol="0">
            <a:spAutoFit/>
          </a:bodyPr>
          <a:lstStyle/>
          <a:p>
            <a:pPr algn="ctr"/>
            <a:r>
              <a:rPr lang="en-US" sz="1200" dirty="0">
                <a:solidFill>
                  <a:schemeClr val="bg1"/>
                </a:solidFill>
              </a:rPr>
              <a:t>Protease Inhibitors = PI</a:t>
            </a:r>
          </a:p>
          <a:p>
            <a:pPr algn="ctr"/>
            <a:r>
              <a:rPr lang="en-US" sz="1200" dirty="0">
                <a:solidFill>
                  <a:schemeClr val="bg1"/>
                </a:solidFill>
              </a:rPr>
              <a:t>https://www.iasusa.org/resources/hiv-drug-resistance-mutations/</a:t>
            </a:r>
          </a:p>
        </p:txBody>
      </p:sp>
    </p:spTree>
    <p:extLst>
      <p:ext uri="{BB962C8B-B14F-4D97-AF65-F5344CB8AC3E}">
        <p14:creationId xmlns:p14="http://schemas.microsoft.com/office/powerpoint/2010/main" val="3933635293"/>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B904A-8079-A748-9C26-E1AB05E53DEB}"/>
              </a:ext>
            </a:extLst>
          </p:cNvPr>
          <p:cNvSpPr>
            <a:spLocks noGrp="1"/>
          </p:cNvSpPr>
          <p:nvPr>
            <p:ph type="title"/>
          </p:nvPr>
        </p:nvSpPr>
        <p:spPr/>
        <p:txBody>
          <a:bodyPr/>
          <a:lstStyle/>
          <a:p>
            <a:pPr algn="ctr"/>
            <a:r>
              <a:rPr lang="en-US" sz="3600" dirty="0"/>
              <a:t>Protease Inhibitor mutations</a:t>
            </a:r>
          </a:p>
        </p:txBody>
      </p:sp>
      <p:sp>
        <p:nvSpPr>
          <p:cNvPr id="3" name="Content Placeholder 2">
            <a:extLst>
              <a:ext uri="{FF2B5EF4-FFF2-40B4-BE49-F238E27FC236}">
                <a16:creationId xmlns:a16="http://schemas.microsoft.com/office/drawing/2014/main" id="{3ABE129B-3D4B-FD46-8D48-3A68C11E5673}"/>
              </a:ext>
            </a:extLst>
          </p:cNvPr>
          <p:cNvSpPr>
            <a:spLocks noGrp="1"/>
          </p:cNvSpPr>
          <p:nvPr>
            <p:ph idx="1"/>
          </p:nvPr>
        </p:nvSpPr>
        <p:spPr>
          <a:xfrm>
            <a:off x="364391" y="1428750"/>
            <a:ext cx="8501185" cy="3138553"/>
          </a:xfrm>
        </p:spPr>
        <p:txBody>
          <a:bodyPr>
            <a:normAutofit/>
          </a:bodyPr>
          <a:lstStyle/>
          <a:p>
            <a:pPr>
              <a:buFont typeface="Wingdings" panose="05000000000000000000" pitchFamily="2" charset="2"/>
              <a:buChar char="§"/>
              <a:defRPr/>
            </a:pPr>
            <a:r>
              <a:rPr lang="en-US" dirty="0"/>
              <a:t>Several mutations are needed to confer resistance to a PI</a:t>
            </a:r>
          </a:p>
          <a:p>
            <a:pPr marL="114300" indent="0">
              <a:buNone/>
              <a:defRPr/>
            </a:pPr>
            <a:r>
              <a:rPr lang="en-US" dirty="0"/>
              <a:t> </a:t>
            </a:r>
          </a:p>
          <a:p>
            <a:pPr>
              <a:buFont typeface="Wingdings" panose="05000000000000000000" pitchFamily="2" charset="2"/>
              <a:buChar char="§"/>
              <a:defRPr/>
            </a:pPr>
            <a:r>
              <a:rPr lang="en-US" dirty="0"/>
              <a:t>Resistance mutations to PI are classified as major or minor</a:t>
            </a:r>
          </a:p>
          <a:p>
            <a:pPr marL="114300" indent="0">
              <a:buNone/>
              <a:defRPr/>
            </a:pPr>
            <a:endParaRPr lang="en-US" dirty="0"/>
          </a:p>
          <a:p>
            <a:pPr>
              <a:buFont typeface="Wingdings" panose="05000000000000000000" pitchFamily="2" charset="2"/>
              <a:buChar char="§"/>
              <a:defRPr/>
            </a:pPr>
            <a:r>
              <a:rPr lang="en-US" dirty="0"/>
              <a:t>No need to memorize them</a:t>
            </a:r>
          </a:p>
          <a:p>
            <a:pPr>
              <a:buClr>
                <a:srgbClr val="002060"/>
              </a:buClr>
              <a:buFont typeface="Arial" panose="020B0604020202020204" pitchFamily="34" charset="0"/>
              <a:buChar char="•"/>
              <a:defRPr/>
            </a:pPr>
            <a:endParaRPr lang="en-US" sz="2000" dirty="0">
              <a:latin typeface="Comic Sans MS" pitchFamily="66" charset="0"/>
            </a:endParaRPr>
          </a:p>
        </p:txBody>
      </p:sp>
      <p:sp>
        <p:nvSpPr>
          <p:cNvPr id="4" name="Slide Number Placeholder 3">
            <a:extLst>
              <a:ext uri="{FF2B5EF4-FFF2-40B4-BE49-F238E27FC236}">
                <a16:creationId xmlns:a16="http://schemas.microsoft.com/office/drawing/2014/main" id="{BA461B5F-76DC-784A-A947-7B3D14602558}"/>
              </a:ext>
            </a:extLst>
          </p:cNvPr>
          <p:cNvSpPr>
            <a:spLocks noGrp="1"/>
          </p:cNvSpPr>
          <p:nvPr>
            <p:ph type="sldNum" sz="quarter" idx="12"/>
          </p:nvPr>
        </p:nvSpPr>
        <p:spPr/>
        <p:txBody>
          <a:bodyPr/>
          <a:lstStyle/>
          <a:p>
            <a:fld id="{6E2D2B3B-882E-40F3-A32F-6DD516915044}" type="slidenum">
              <a:rPr lang="en-US" smtClean="0"/>
              <a:pPr/>
              <a:t>37</a:t>
            </a:fld>
            <a:endParaRPr lang="en-US"/>
          </a:p>
        </p:txBody>
      </p:sp>
    </p:spTree>
    <p:extLst>
      <p:ext uri="{BB962C8B-B14F-4D97-AF65-F5344CB8AC3E}">
        <p14:creationId xmlns:p14="http://schemas.microsoft.com/office/powerpoint/2010/main" val="2193268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B3FFA-B72E-B469-3B38-C6467817E603}"/>
              </a:ext>
            </a:extLst>
          </p:cNvPr>
          <p:cNvSpPr>
            <a:spLocks noGrp="1"/>
          </p:cNvSpPr>
          <p:nvPr>
            <p:ph type="title"/>
          </p:nvPr>
        </p:nvSpPr>
        <p:spPr/>
        <p:txBody>
          <a:bodyPr/>
          <a:lstStyle/>
          <a:p>
            <a:pPr algn="ctr"/>
            <a:r>
              <a:rPr lang="en-US" sz="3600" dirty="0"/>
              <a:t>INSTI mutations</a:t>
            </a:r>
          </a:p>
        </p:txBody>
      </p:sp>
      <p:sp>
        <p:nvSpPr>
          <p:cNvPr id="4" name="Slide Number Placeholder 3">
            <a:extLst>
              <a:ext uri="{FF2B5EF4-FFF2-40B4-BE49-F238E27FC236}">
                <a16:creationId xmlns:a16="http://schemas.microsoft.com/office/drawing/2014/main" id="{B718EA7C-626B-2182-085B-7A381E6BCEFF}"/>
              </a:ext>
            </a:extLst>
          </p:cNvPr>
          <p:cNvSpPr>
            <a:spLocks noGrp="1"/>
          </p:cNvSpPr>
          <p:nvPr>
            <p:ph type="sldNum" sz="quarter" idx="12"/>
          </p:nvPr>
        </p:nvSpPr>
        <p:spPr/>
        <p:txBody>
          <a:bodyPr/>
          <a:lstStyle/>
          <a:p>
            <a:fld id="{6E2D2B3B-882E-40F3-A32F-6DD516915044}" type="slidenum">
              <a:rPr lang="en-US" smtClean="0"/>
              <a:pPr/>
              <a:t>38</a:t>
            </a:fld>
            <a:endParaRPr lang="en-US"/>
          </a:p>
        </p:txBody>
      </p:sp>
      <p:pic>
        <p:nvPicPr>
          <p:cNvPr id="5" name="Picture 4">
            <a:extLst>
              <a:ext uri="{FF2B5EF4-FFF2-40B4-BE49-F238E27FC236}">
                <a16:creationId xmlns:a16="http://schemas.microsoft.com/office/drawing/2014/main" id="{F643A168-E0EC-0C6F-9223-54F919A4B72B}"/>
              </a:ext>
            </a:extLst>
          </p:cNvPr>
          <p:cNvPicPr>
            <a:picLocks noChangeAspect="1"/>
          </p:cNvPicPr>
          <p:nvPr/>
        </p:nvPicPr>
        <p:blipFill>
          <a:blip r:embed="rId3"/>
          <a:stretch>
            <a:fillRect/>
          </a:stretch>
        </p:blipFill>
        <p:spPr>
          <a:xfrm>
            <a:off x="459850" y="1200150"/>
            <a:ext cx="8315569" cy="3201298"/>
          </a:xfrm>
          <a:prstGeom prst="rect">
            <a:avLst/>
          </a:prstGeom>
        </p:spPr>
      </p:pic>
      <p:sp>
        <p:nvSpPr>
          <p:cNvPr id="3" name="TextBox 2">
            <a:extLst>
              <a:ext uri="{FF2B5EF4-FFF2-40B4-BE49-F238E27FC236}">
                <a16:creationId xmlns:a16="http://schemas.microsoft.com/office/drawing/2014/main" id="{DA08EE3B-3FFD-59F1-1781-65BE39C5A006}"/>
              </a:ext>
            </a:extLst>
          </p:cNvPr>
          <p:cNvSpPr txBox="1"/>
          <p:nvPr/>
        </p:nvSpPr>
        <p:spPr>
          <a:xfrm>
            <a:off x="1981200" y="4705350"/>
            <a:ext cx="5334000" cy="461665"/>
          </a:xfrm>
          <a:prstGeom prst="rect">
            <a:avLst/>
          </a:prstGeom>
          <a:noFill/>
        </p:spPr>
        <p:txBody>
          <a:bodyPr wrap="square" rtlCol="0">
            <a:spAutoFit/>
          </a:bodyPr>
          <a:lstStyle/>
          <a:p>
            <a:pPr algn="ctr"/>
            <a:r>
              <a:rPr lang="en-US" sz="1200" dirty="0">
                <a:solidFill>
                  <a:schemeClr val="bg1"/>
                </a:solidFill>
              </a:rPr>
              <a:t>INSTI=integrase strand transfer inhibitors</a:t>
            </a:r>
          </a:p>
          <a:p>
            <a:pPr algn="ctr"/>
            <a:r>
              <a:rPr lang="en-US" sz="1200" dirty="0">
                <a:solidFill>
                  <a:schemeClr val="bg1"/>
                </a:solidFill>
              </a:rPr>
              <a:t>https://www.iasusa.org/resources/hiv-drug-resistance-mutations/</a:t>
            </a:r>
          </a:p>
        </p:txBody>
      </p:sp>
    </p:spTree>
    <p:extLst>
      <p:ext uri="{BB962C8B-B14F-4D97-AF65-F5344CB8AC3E}">
        <p14:creationId xmlns:p14="http://schemas.microsoft.com/office/powerpoint/2010/main" val="986992131"/>
      </p:ext>
    </p:extLst>
  </p:cSld>
  <p:clrMapOvr>
    <a:masterClrMapping/>
  </p:clrMapOvr>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EB647-CA0D-65F8-41C2-12D2C699CC25}"/>
              </a:ext>
            </a:extLst>
          </p:cNvPr>
          <p:cNvSpPr>
            <a:spLocks noGrp="1"/>
          </p:cNvSpPr>
          <p:nvPr>
            <p:ph type="title"/>
          </p:nvPr>
        </p:nvSpPr>
        <p:spPr>
          <a:xfrm>
            <a:off x="414338" y="-81614"/>
            <a:ext cx="8315569" cy="857250"/>
          </a:xfrm>
        </p:spPr>
        <p:txBody>
          <a:bodyPr/>
          <a:lstStyle/>
          <a:p>
            <a:pPr algn="ctr"/>
            <a:r>
              <a:rPr lang="en-US" dirty="0"/>
              <a:t>INSTI Mutations</a:t>
            </a:r>
          </a:p>
        </p:txBody>
      </p:sp>
      <p:graphicFrame>
        <p:nvGraphicFramePr>
          <p:cNvPr id="5" name="Table 5">
            <a:extLst>
              <a:ext uri="{FF2B5EF4-FFF2-40B4-BE49-F238E27FC236}">
                <a16:creationId xmlns:a16="http://schemas.microsoft.com/office/drawing/2014/main" id="{9089901D-3A36-3556-E2EA-3247705670F7}"/>
              </a:ext>
            </a:extLst>
          </p:cNvPr>
          <p:cNvGraphicFramePr>
            <a:graphicFrameLocks noGrp="1"/>
          </p:cNvGraphicFramePr>
          <p:nvPr>
            <p:ph idx="1"/>
            <p:extLst>
              <p:ext uri="{D42A27DB-BD31-4B8C-83A1-F6EECF244321}">
                <p14:modId xmlns:p14="http://schemas.microsoft.com/office/powerpoint/2010/main" val="943798215"/>
              </p:ext>
            </p:extLst>
          </p:nvPr>
        </p:nvGraphicFramePr>
        <p:xfrm>
          <a:off x="304800" y="771096"/>
          <a:ext cx="8686800" cy="3840480"/>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116246196"/>
                    </a:ext>
                  </a:extLst>
                </a:gridCol>
                <a:gridCol w="2895600">
                  <a:extLst>
                    <a:ext uri="{9D8B030D-6E8A-4147-A177-3AD203B41FA5}">
                      <a16:colId xmlns:a16="http://schemas.microsoft.com/office/drawing/2014/main" val="3842190496"/>
                    </a:ext>
                  </a:extLst>
                </a:gridCol>
                <a:gridCol w="2895600">
                  <a:extLst>
                    <a:ext uri="{9D8B030D-6E8A-4147-A177-3AD203B41FA5}">
                      <a16:colId xmlns:a16="http://schemas.microsoft.com/office/drawing/2014/main" val="3573518750"/>
                    </a:ext>
                  </a:extLst>
                </a:gridCol>
              </a:tblGrid>
              <a:tr h="278130">
                <a:tc>
                  <a:txBody>
                    <a:bodyPr/>
                    <a:lstStyle/>
                    <a:p>
                      <a:r>
                        <a:rPr lang="en-US" sz="1800" dirty="0"/>
                        <a:t>Position</a:t>
                      </a:r>
                    </a:p>
                  </a:txBody>
                  <a:tcPr marL="68580" marR="68580" marT="34290" marB="34290"/>
                </a:tc>
                <a:tc>
                  <a:txBody>
                    <a:bodyPr/>
                    <a:lstStyle/>
                    <a:p>
                      <a:r>
                        <a:rPr lang="en-US" sz="1800" dirty="0"/>
                        <a:t>Selected by      (resistance to)</a:t>
                      </a:r>
                    </a:p>
                  </a:txBody>
                  <a:tcPr marL="68580" marR="68580" marT="34290" marB="34290"/>
                </a:tc>
                <a:tc>
                  <a:txBody>
                    <a:bodyPr/>
                    <a:lstStyle/>
                    <a:p>
                      <a:r>
                        <a:rPr lang="en-US" sz="1800" dirty="0"/>
                        <a:t>Notes</a:t>
                      </a:r>
                    </a:p>
                  </a:txBody>
                  <a:tcPr marL="68580" marR="68580" marT="34290" marB="34290"/>
                </a:tc>
                <a:extLst>
                  <a:ext uri="{0D108BD9-81ED-4DB2-BD59-A6C34878D82A}">
                    <a16:rowId xmlns:a16="http://schemas.microsoft.com/office/drawing/2014/main" val="30149489"/>
                  </a:ext>
                </a:extLst>
              </a:tr>
              <a:tr h="692062">
                <a:tc>
                  <a:txBody>
                    <a:bodyPr/>
                    <a:lstStyle/>
                    <a:p>
                      <a:r>
                        <a:rPr lang="en-US" sz="1800" dirty="0"/>
                        <a:t>N155H, Q148H, G140S</a:t>
                      </a:r>
                    </a:p>
                  </a:txBody>
                  <a:tcPr marL="68580" marR="68580" marT="34290" marB="34290"/>
                </a:tc>
                <a:tc>
                  <a:txBody>
                    <a:bodyPr/>
                    <a:lstStyle/>
                    <a:p>
                      <a:r>
                        <a:rPr lang="en-US" sz="1800" dirty="0" err="1"/>
                        <a:t>Raltegravir</a:t>
                      </a:r>
                      <a:r>
                        <a:rPr lang="en-US" sz="1800" dirty="0"/>
                        <a:t>, Elvitegravir</a:t>
                      </a:r>
                    </a:p>
                  </a:txBody>
                  <a:tcPr marL="68580" marR="68580" marT="34290" marB="34290"/>
                </a:tc>
                <a:tc>
                  <a:txBody>
                    <a:bodyPr/>
                    <a:lstStyle/>
                    <a:p>
                      <a:r>
                        <a:rPr lang="en-US" sz="1800" i="0" dirty="0"/>
                        <a:t>Minimal affected on Dolutegravir</a:t>
                      </a:r>
                      <a:r>
                        <a:rPr lang="en-US" sz="1800" i="0" baseline="0" dirty="0"/>
                        <a:t> or </a:t>
                      </a:r>
                      <a:r>
                        <a:rPr lang="en-US" sz="1800" i="0" baseline="0" dirty="0" err="1"/>
                        <a:t>Bictegravir</a:t>
                      </a:r>
                      <a:r>
                        <a:rPr lang="en-US" sz="1800" i="0" baseline="0" dirty="0"/>
                        <a:t> if only one mutation is present</a:t>
                      </a:r>
                    </a:p>
                  </a:txBody>
                  <a:tcPr marL="68580" marR="68580" marT="34290" marB="34290"/>
                </a:tc>
                <a:extLst>
                  <a:ext uri="{0D108BD9-81ED-4DB2-BD59-A6C34878D82A}">
                    <a16:rowId xmlns:a16="http://schemas.microsoft.com/office/drawing/2014/main" val="3784223835"/>
                  </a:ext>
                </a:extLst>
              </a:tr>
              <a:tr h="480060">
                <a:tc>
                  <a:txBody>
                    <a:bodyPr/>
                    <a:lstStyle/>
                    <a:p>
                      <a:r>
                        <a:rPr lang="en-US" sz="1800" dirty="0"/>
                        <a:t>R263K</a:t>
                      </a:r>
                    </a:p>
                  </a:txBody>
                  <a:tcPr marL="68580" marR="68580" marT="34290" marB="34290"/>
                </a:tc>
                <a:tc>
                  <a:txBody>
                    <a:bodyPr/>
                    <a:lstStyle/>
                    <a:p>
                      <a:r>
                        <a:rPr lang="en-US" sz="1800" dirty="0"/>
                        <a:t>Dolutegravir, </a:t>
                      </a:r>
                      <a:r>
                        <a:rPr lang="en-US" sz="1800" dirty="0" err="1"/>
                        <a:t>Bictegravir</a:t>
                      </a:r>
                      <a:r>
                        <a:rPr lang="en-US" sz="1800" dirty="0"/>
                        <a:t>, Elvitegravir, Cabotegravir</a:t>
                      </a:r>
                    </a:p>
                  </a:txBody>
                  <a:tcPr marL="68580" marR="68580" marT="34290" marB="34290"/>
                </a:tc>
                <a:tc>
                  <a:txBody>
                    <a:bodyPr/>
                    <a:lstStyle/>
                    <a:p>
                      <a:r>
                        <a:rPr lang="en-US" sz="1800" dirty="0"/>
                        <a:t>Intermediate</a:t>
                      </a:r>
                      <a:r>
                        <a:rPr lang="en-US" sz="1800" baseline="0" dirty="0"/>
                        <a:t> resistance across INSTI class</a:t>
                      </a:r>
                      <a:endParaRPr lang="en-US" sz="1800" dirty="0"/>
                    </a:p>
                  </a:txBody>
                  <a:tcPr marL="68580" marR="68580" marT="34290" marB="34290"/>
                </a:tc>
                <a:extLst>
                  <a:ext uri="{0D108BD9-81ED-4DB2-BD59-A6C34878D82A}">
                    <a16:rowId xmlns:a16="http://schemas.microsoft.com/office/drawing/2014/main" val="556151348"/>
                  </a:ext>
                </a:extLst>
              </a:tr>
              <a:tr h="891540">
                <a:tc>
                  <a:txBody>
                    <a:bodyPr/>
                    <a:lstStyle/>
                    <a:p>
                      <a:endParaRPr lang="en-US" sz="1800" dirty="0"/>
                    </a:p>
                  </a:txBody>
                  <a:tcPr marL="68580" marR="68580" marT="34290" marB="34290"/>
                </a:tc>
                <a:tc>
                  <a:txBody>
                    <a:bodyPr/>
                    <a:lstStyle/>
                    <a:p>
                      <a:endParaRPr lang="en-US" sz="1800" dirty="0"/>
                    </a:p>
                  </a:txBody>
                  <a:tcPr marL="68580" marR="68580" marT="34290" marB="34290"/>
                </a:tc>
                <a:tc>
                  <a:txBody>
                    <a:bodyPr/>
                    <a:lstStyle/>
                    <a:p>
                      <a:pPr marL="114300" indent="0">
                        <a:buClr>
                          <a:srgbClr val="002060"/>
                        </a:buClr>
                        <a:buNone/>
                        <a:defRPr/>
                      </a:pPr>
                      <a:r>
                        <a:rPr lang="en-US" sz="1800" i="1" dirty="0">
                          <a:solidFill>
                            <a:schemeClr val="bg2">
                              <a:lumMod val="50000"/>
                            </a:schemeClr>
                          </a:solidFill>
                        </a:rPr>
                        <a:t>Many more integrase mutations have been reported in the last few years - usually occurring in combination</a:t>
                      </a:r>
                    </a:p>
                  </a:txBody>
                  <a:tcPr marL="68580" marR="68580" marT="34290" marB="34290"/>
                </a:tc>
                <a:extLst>
                  <a:ext uri="{0D108BD9-81ED-4DB2-BD59-A6C34878D82A}">
                    <a16:rowId xmlns:a16="http://schemas.microsoft.com/office/drawing/2014/main" val="3315726150"/>
                  </a:ext>
                </a:extLst>
              </a:tr>
            </a:tbl>
          </a:graphicData>
        </a:graphic>
      </p:graphicFrame>
      <p:sp>
        <p:nvSpPr>
          <p:cNvPr id="4" name="Slide Number Placeholder 3">
            <a:extLst>
              <a:ext uri="{FF2B5EF4-FFF2-40B4-BE49-F238E27FC236}">
                <a16:creationId xmlns:a16="http://schemas.microsoft.com/office/drawing/2014/main" id="{67EA8012-D251-6662-5C63-5A5B3D9D6B3B}"/>
              </a:ext>
            </a:extLst>
          </p:cNvPr>
          <p:cNvSpPr>
            <a:spLocks noGrp="1"/>
          </p:cNvSpPr>
          <p:nvPr>
            <p:ph type="sldNum" sz="quarter" idx="12"/>
          </p:nvPr>
        </p:nvSpPr>
        <p:spPr/>
        <p:txBody>
          <a:bodyPr/>
          <a:lstStyle/>
          <a:p>
            <a:fld id="{6E2D2B3B-882E-40F3-A32F-6DD516915044}" type="slidenum">
              <a:rPr lang="en-US" smtClean="0"/>
              <a:pPr/>
              <a:t>39</a:t>
            </a:fld>
            <a:endParaRPr lang="en-US"/>
          </a:p>
        </p:txBody>
      </p:sp>
    </p:spTree>
    <p:extLst>
      <p:ext uri="{BB962C8B-B14F-4D97-AF65-F5344CB8AC3E}">
        <p14:creationId xmlns:p14="http://schemas.microsoft.com/office/powerpoint/2010/main" val="96373383"/>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89A5B-B2D3-4EA3-A299-125CFB7E71CC}"/>
              </a:ext>
            </a:extLst>
          </p:cNvPr>
          <p:cNvSpPr>
            <a:spLocks noGrp="1"/>
          </p:cNvSpPr>
          <p:nvPr>
            <p:ph type="title"/>
          </p:nvPr>
        </p:nvSpPr>
        <p:spPr/>
        <p:txBody>
          <a:bodyPr/>
          <a:lstStyle/>
          <a:p>
            <a:pPr algn="ctr"/>
            <a:r>
              <a:rPr lang="en-US" dirty="0"/>
              <a:t>Use of Trade/Brand Names</a:t>
            </a:r>
          </a:p>
        </p:txBody>
      </p:sp>
      <p:sp>
        <p:nvSpPr>
          <p:cNvPr id="3" name="Content Placeholder 2">
            <a:extLst>
              <a:ext uri="{FF2B5EF4-FFF2-40B4-BE49-F238E27FC236}">
                <a16:creationId xmlns:a16="http://schemas.microsoft.com/office/drawing/2014/main" id="{F2CDBED2-F37B-4958-BED9-2C8460F26CD1}"/>
              </a:ext>
            </a:extLst>
          </p:cNvPr>
          <p:cNvSpPr>
            <a:spLocks noGrp="1"/>
          </p:cNvSpPr>
          <p:nvPr>
            <p:ph idx="1"/>
          </p:nvPr>
        </p:nvSpPr>
        <p:spPr/>
        <p:txBody>
          <a:bodyPr/>
          <a:lstStyle/>
          <a:p>
            <a:endParaRPr lang="en-US" dirty="0"/>
          </a:p>
          <a:p>
            <a:pPr marL="11430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B4EE4A2-2D25-4575-BE19-535D47BF54A6}"/>
              </a:ext>
            </a:extLst>
          </p:cNvPr>
          <p:cNvSpPr>
            <a:spLocks noGrp="1"/>
          </p:cNvSpPr>
          <p:nvPr>
            <p:ph type="sldNum" sz="quarter" idx="12"/>
          </p:nvPr>
        </p:nvSpPr>
        <p:spPr/>
        <p:txBody>
          <a:bodyPr/>
          <a:lstStyle/>
          <a:p>
            <a:fld id="{6E2D2B3B-882E-40F3-A32F-6DD516915044}" type="slidenum">
              <a:rPr lang="en-US" smtClean="0"/>
              <a:pPr/>
              <a:t>4</a:t>
            </a:fld>
            <a:endParaRPr lang="en-US"/>
          </a:p>
        </p:txBody>
      </p:sp>
      <p:sp>
        <p:nvSpPr>
          <p:cNvPr id="5" name="TextBox 4">
            <a:extLst>
              <a:ext uri="{FF2B5EF4-FFF2-40B4-BE49-F238E27FC236}">
                <a16:creationId xmlns:a16="http://schemas.microsoft.com/office/drawing/2014/main" id="{F0BEDD42-78D0-43EE-8998-2C3555A31481}"/>
              </a:ext>
            </a:extLst>
          </p:cNvPr>
          <p:cNvSpPr txBox="1"/>
          <p:nvPr/>
        </p:nvSpPr>
        <p:spPr>
          <a:xfrm>
            <a:off x="669191" y="1063229"/>
            <a:ext cx="7891585" cy="3477875"/>
          </a:xfrm>
          <a:prstGeom prst="rect">
            <a:avLst/>
          </a:prstGeom>
          <a:noFill/>
        </p:spPr>
        <p:txBody>
          <a:bodyPr wrap="square" lIns="91440" tIns="45720" rIns="91440" bIns="45720" rtlCol="0" anchor="t">
            <a:spAutoFit/>
          </a:bodyPr>
          <a:lstStyle/>
          <a:p>
            <a:r>
              <a:rPr lang="en-US" sz="2000" dirty="0">
                <a:solidFill>
                  <a:srgbClr val="222222"/>
                </a:solidFill>
                <a:ea typeface="Calibri" panose="020F0502020204030204" pitchFamily="34" charset="0"/>
                <a:cs typeface="Times New Roman"/>
              </a:rPr>
              <a:t>This program is supported by the Health Resources and Services Administration (HRSA) of the U.S. Department of Health and Human Services (HHS) as part of an award totaling $4,205,743, with 0% financed with non-governmental sources. </a:t>
            </a:r>
            <a:endParaRPr lang="en-US" sz="2000" dirty="0">
              <a:solidFill>
                <a:srgbClr val="222222"/>
              </a:solidFill>
              <a:ea typeface="Calibri" panose="020F0502020204030204" pitchFamily="34" charset="0"/>
              <a:cs typeface="Times New Roman" panose="02020603050405020304" pitchFamily="18" charset="0"/>
            </a:endParaRPr>
          </a:p>
          <a:p>
            <a:endParaRPr lang="en-US" sz="2000" dirty="0">
              <a:solidFill>
                <a:srgbClr val="222222"/>
              </a:solidFill>
              <a:ea typeface="Calibri" panose="020F0502020204030204" pitchFamily="34" charset="0"/>
              <a:cs typeface="Times New Roman" panose="02020603050405020304" pitchFamily="18" charset="0"/>
            </a:endParaRPr>
          </a:p>
          <a:p>
            <a:r>
              <a:rPr lang="en-US" sz="2000" dirty="0">
                <a:ea typeface="Calibri" panose="020F0502020204030204" pitchFamily="34" charset="0"/>
                <a:cs typeface="Times New Roman" panose="02020603050405020304" pitchFamily="18" charset="0"/>
              </a:rPr>
              <a:t>The views expressed do not necessarily reflect the official policies of the  Department of Health and Human Services, nor does mention of trade names, commercial practices, or organizations imply endorsement by the U.S. Government. </a:t>
            </a:r>
            <a:r>
              <a:rPr lang="en-US" sz="2000" i="1" dirty="0">
                <a:ea typeface="Calibri" panose="020F0502020204030204" pitchFamily="34" charset="0"/>
                <a:cs typeface="Times New Roman" panose="02020603050405020304" pitchFamily="18" charset="0"/>
              </a:rPr>
              <a:t>Any trade/brand names for products mentioned during this presentation are for training and identification purposes only.</a:t>
            </a:r>
            <a:endParaRPr lang="en-US"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33417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43A744-305E-D34B-883D-DD0C03E1988E}"/>
              </a:ext>
            </a:extLst>
          </p:cNvPr>
          <p:cNvSpPr>
            <a:spLocks noGrp="1"/>
          </p:cNvSpPr>
          <p:nvPr>
            <p:ph type="title"/>
          </p:nvPr>
        </p:nvSpPr>
        <p:spPr/>
        <p:txBody>
          <a:bodyPr/>
          <a:lstStyle/>
          <a:p>
            <a:pPr algn="ctr"/>
            <a:r>
              <a:rPr lang="en-US" sz="3600" dirty="0"/>
              <a:t>HIV mutations study tools</a:t>
            </a:r>
          </a:p>
        </p:txBody>
      </p:sp>
      <p:sp>
        <p:nvSpPr>
          <p:cNvPr id="6" name="Content Placeholder 5">
            <a:extLst>
              <a:ext uri="{FF2B5EF4-FFF2-40B4-BE49-F238E27FC236}">
                <a16:creationId xmlns:a16="http://schemas.microsoft.com/office/drawing/2014/main" id="{6DF6ADF3-163D-7943-A072-B58927AC8765}"/>
              </a:ext>
            </a:extLst>
          </p:cNvPr>
          <p:cNvSpPr>
            <a:spLocks noGrp="1"/>
          </p:cNvSpPr>
          <p:nvPr>
            <p:ph idx="1"/>
          </p:nvPr>
        </p:nvSpPr>
        <p:spPr/>
        <p:txBody>
          <a:bodyPr>
            <a:normAutofit fontScale="92500" lnSpcReduction="10000"/>
          </a:bodyPr>
          <a:lstStyle/>
          <a:p>
            <a:pPr marL="114300" indent="0">
              <a:buClr>
                <a:srgbClr val="002060"/>
              </a:buClr>
              <a:buNone/>
              <a:defRPr/>
            </a:pPr>
            <a:r>
              <a:rPr lang="en-US" sz="3000" dirty="0"/>
              <a:t>Stanford HIV Drug Resistant Database: </a:t>
            </a:r>
            <a:r>
              <a:rPr lang="en-US" sz="3000" dirty="0">
                <a:hlinkClick r:id="rId3">
                  <a:extLst>
                    <a:ext uri="{A12FA001-AC4F-418D-AE19-62706E023703}">
                      <ahyp:hlinkClr xmlns:ahyp="http://schemas.microsoft.com/office/drawing/2018/hyperlinkcolor" val="tx"/>
                    </a:ext>
                  </a:extLst>
                </a:hlinkClick>
              </a:rPr>
              <a:t>https://hivdb.stanford.edu/</a:t>
            </a:r>
            <a:endParaRPr lang="en-US" sz="3000" dirty="0"/>
          </a:p>
          <a:p>
            <a:pPr marL="114300" indent="0">
              <a:buClr>
                <a:srgbClr val="002060"/>
              </a:buClr>
              <a:buNone/>
              <a:defRPr/>
            </a:pPr>
            <a:endParaRPr lang="en-US" sz="3000" dirty="0"/>
          </a:p>
          <a:p>
            <a:pPr marL="114300" indent="0">
              <a:buClr>
                <a:srgbClr val="002060"/>
              </a:buClr>
              <a:buNone/>
              <a:defRPr/>
            </a:pPr>
            <a:r>
              <a:rPr lang="en-US" sz="3000" dirty="0"/>
              <a:t>International Antiviral Society – USA HIV Drug Resistance Mutations </a:t>
            </a:r>
          </a:p>
          <a:p>
            <a:pPr marL="114300" indent="0">
              <a:buClr>
                <a:srgbClr val="002060"/>
              </a:buClr>
              <a:buNone/>
              <a:defRPr/>
            </a:pPr>
            <a:r>
              <a:rPr lang="en-US" sz="3000" dirty="0">
                <a:hlinkClick r:id="rId4">
                  <a:extLst>
                    <a:ext uri="{A12FA001-AC4F-418D-AE19-62706E023703}">
                      <ahyp:hlinkClr xmlns:ahyp="http://schemas.microsoft.com/office/drawing/2018/hyperlinkcolor" val="tx"/>
                    </a:ext>
                  </a:extLst>
                </a:hlinkClick>
              </a:rPr>
              <a:t>https://www.iasusa.org/resources/hiv-drug-resistance-mutations/</a:t>
            </a:r>
            <a:endParaRPr lang="en-US" sz="3000" dirty="0"/>
          </a:p>
          <a:p>
            <a:pPr marL="114300" indent="0">
              <a:buNone/>
            </a:pPr>
            <a:endParaRPr lang="en-US" dirty="0"/>
          </a:p>
        </p:txBody>
      </p:sp>
      <p:sp>
        <p:nvSpPr>
          <p:cNvPr id="4" name="Slide Number Placeholder 3">
            <a:extLst>
              <a:ext uri="{FF2B5EF4-FFF2-40B4-BE49-F238E27FC236}">
                <a16:creationId xmlns:a16="http://schemas.microsoft.com/office/drawing/2014/main" id="{CBE8E475-62FE-4B4F-BB76-01DCD4757D57}"/>
              </a:ext>
            </a:extLst>
          </p:cNvPr>
          <p:cNvSpPr>
            <a:spLocks noGrp="1"/>
          </p:cNvSpPr>
          <p:nvPr>
            <p:ph type="sldNum" sz="quarter" idx="12"/>
          </p:nvPr>
        </p:nvSpPr>
        <p:spPr/>
        <p:txBody>
          <a:bodyPr/>
          <a:lstStyle/>
          <a:p>
            <a:fld id="{6E2D2B3B-882E-40F3-A32F-6DD516915044}" type="slidenum">
              <a:rPr lang="en-US" smtClean="0"/>
              <a:pPr/>
              <a:t>40</a:t>
            </a:fld>
            <a:endParaRPr lang="en-US"/>
          </a:p>
        </p:txBody>
      </p:sp>
    </p:spTree>
    <p:extLst>
      <p:ext uri="{BB962C8B-B14F-4D97-AF65-F5344CB8AC3E}">
        <p14:creationId xmlns:p14="http://schemas.microsoft.com/office/powerpoint/2010/main" val="981634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32B0-B636-3A4E-8B06-5496962D0B74}"/>
              </a:ext>
            </a:extLst>
          </p:cNvPr>
          <p:cNvSpPr>
            <a:spLocks noGrp="1"/>
          </p:cNvSpPr>
          <p:nvPr>
            <p:ph type="title"/>
          </p:nvPr>
        </p:nvSpPr>
        <p:spPr>
          <a:xfrm>
            <a:off x="342899" y="10767"/>
            <a:ext cx="8315569" cy="857250"/>
          </a:xfrm>
        </p:spPr>
        <p:txBody>
          <a:bodyPr/>
          <a:lstStyle/>
          <a:p>
            <a:pPr algn="ctr"/>
            <a:r>
              <a:rPr lang="en-US" sz="3600" dirty="0"/>
              <a:t>Conclusions </a:t>
            </a:r>
          </a:p>
        </p:txBody>
      </p:sp>
      <p:sp>
        <p:nvSpPr>
          <p:cNvPr id="3" name="Content Placeholder 2">
            <a:extLst>
              <a:ext uri="{FF2B5EF4-FFF2-40B4-BE49-F238E27FC236}">
                <a16:creationId xmlns:a16="http://schemas.microsoft.com/office/drawing/2014/main" id="{CB750A85-983F-294E-ACAE-8CDA1DE38455}"/>
              </a:ext>
            </a:extLst>
          </p:cNvPr>
          <p:cNvSpPr>
            <a:spLocks noGrp="1"/>
          </p:cNvSpPr>
          <p:nvPr>
            <p:ph idx="1"/>
          </p:nvPr>
        </p:nvSpPr>
        <p:spPr>
          <a:xfrm>
            <a:off x="228600" y="1063229"/>
            <a:ext cx="8544169" cy="3412396"/>
          </a:xfrm>
        </p:spPr>
        <p:txBody>
          <a:bodyPr>
            <a:normAutofit/>
          </a:bodyPr>
          <a:lstStyle/>
          <a:p>
            <a:pPr>
              <a:tabLst>
                <a:tab pos="3227388" algn="l"/>
              </a:tabLst>
              <a:defRPr/>
            </a:pPr>
            <a:r>
              <a:rPr lang="en-US" dirty="0"/>
              <a:t>Virologic failure is defined as HIV RNA&gt;=200 </a:t>
            </a:r>
          </a:p>
          <a:p>
            <a:pPr marL="114300" indent="0">
              <a:buNone/>
              <a:tabLst>
                <a:tab pos="3227388" algn="l"/>
              </a:tabLst>
              <a:defRPr/>
            </a:pPr>
            <a:endParaRPr lang="en-US" dirty="0"/>
          </a:p>
          <a:p>
            <a:pPr>
              <a:tabLst>
                <a:tab pos="3227388" algn="l"/>
              </a:tabLst>
              <a:defRPr/>
            </a:pPr>
            <a:r>
              <a:rPr lang="en-US" dirty="0"/>
              <a:t>Order HIV genotype while the patient is taking failing regimen or within 4 weeks after stopping treatment</a:t>
            </a:r>
          </a:p>
          <a:p>
            <a:pPr marL="114300" indent="0">
              <a:buNone/>
              <a:tabLst>
                <a:tab pos="3227388" algn="l"/>
              </a:tabLst>
              <a:defRPr/>
            </a:pPr>
            <a:endParaRPr lang="en-US" dirty="0"/>
          </a:p>
          <a:p>
            <a:pPr>
              <a:tabLst>
                <a:tab pos="3227388" algn="l"/>
              </a:tabLst>
              <a:defRPr/>
            </a:pPr>
            <a:r>
              <a:rPr lang="en-US" dirty="0"/>
              <a:t>New ART regimen may include two fully active drugs if at least one has a high resistance barrier (dolutegravir or boosted darunavir)</a:t>
            </a:r>
          </a:p>
          <a:p>
            <a:pPr>
              <a:buClr>
                <a:srgbClr val="002060"/>
              </a:buClr>
              <a:buFont typeface="Arial" panose="020B0604020202020204" pitchFamily="34" charset="0"/>
              <a:buChar char="•"/>
              <a:tabLst>
                <a:tab pos="3227388" algn="l"/>
              </a:tabLst>
              <a:defRPr/>
            </a:pPr>
            <a:endParaRPr lang="en-US" sz="2000" dirty="0">
              <a:latin typeface="Comic Sans MS" pitchFamily="66" charset="0"/>
            </a:endParaRPr>
          </a:p>
          <a:p>
            <a:endParaRPr lang="en-US" dirty="0"/>
          </a:p>
        </p:txBody>
      </p:sp>
      <p:sp>
        <p:nvSpPr>
          <p:cNvPr id="4" name="Slide Number Placeholder 3">
            <a:extLst>
              <a:ext uri="{FF2B5EF4-FFF2-40B4-BE49-F238E27FC236}">
                <a16:creationId xmlns:a16="http://schemas.microsoft.com/office/drawing/2014/main" id="{CBE8E475-62FE-4B4F-BB76-01DCD4757D57}"/>
              </a:ext>
            </a:extLst>
          </p:cNvPr>
          <p:cNvSpPr>
            <a:spLocks noGrp="1"/>
          </p:cNvSpPr>
          <p:nvPr>
            <p:ph type="sldNum" sz="quarter" idx="12"/>
          </p:nvPr>
        </p:nvSpPr>
        <p:spPr/>
        <p:txBody>
          <a:bodyPr/>
          <a:lstStyle/>
          <a:p>
            <a:fld id="{6E2D2B3B-882E-40F3-A32F-6DD516915044}" type="slidenum">
              <a:rPr lang="en-US" smtClean="0"/>
              <a:pPr/>
              <a:t>41</a:t>
            </a:fld>
            <a:endParaRPr lang="en-US"/>
          </a:p>
        </p:txBody>
      </p:sp>
    </p:spTree>
    <p:extLst>
      <p:ext uri="{BB962C8B-B14F-4D97-AF65-F5344CB8AC3E}">
        <p14:creationId xmlns:p14="http://schemas.microsoft.com/office/powerpoint/2010/main" val="4134013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29E3B-B3BC-4145-B100-FB7DEDB89E88}"/>
              </a:ext>
            </a:extLst>
          </p:cNvPr>
          <p:cNvSpPr>
            <a:spLocks noGrp="1"/>
          </p:cNvSpPr>
          <p:nvPr>
            <p:ph type="title"/>
          </p:nvPr>
        </p:nvSpPr>
        <p:spPr/>
        <p:txBody>
          <a:bodyPr/>
          <a:lstStyle/>
          <a:p>
            <a:pPr algn="ctr"/>
            <a:r>
              <a:rPr lang="en-US" sz="3600" dirty="0"/>
              <a:t>Conclusions</a:t>
            </a:r>
          </a:p>
        </p:txBody>
      </p:sp>
      <p:sp>
        <p:nvSpPr>
          <p:cNvPr id="3" name="Content Placeholder 2">
            <a:extLst>
              <a:ext uri="{FF2B5EF4-FFF2-40B4-BE49-F238E27FC236}">
                <a16:creationId xmlns:a16="http://schemas.microsoft.com/office/drawing/2014/main" id="{CD3FAC07-4A42-4660-9D0E-B181BE8D1A5D}"/>
              </a:ext>
            </a:extLst>
          </p:cNvPr>
          <p:cNvSpPr>
            <a:spLocks noGrp="1"/>
          </p:cNvSpPr>
          <p:nvPr>
            <p:ph idx="1"/>
          </p:nvPr>
        </p:nvSpPr>
        <p:spPr>
          <a:xfrm>
            <a:off x="457200" y="1200151"/>
            <a:ext cx="8534400" cy="3275474"/>
          </a:xfrm>
        </p:spPr>
        <p:txBody>
          <a:bodyPr>
            <a:normAutofit fontScale="92500" lnSpcReduction="10000"/>
          </a:bodyPr>
          <a:lstStyle/>
          <a:p>
            <a:pPr>
              <a:buFont typeface="Wingdings" panose="05000000000000000000" pitchFamily="2" charset="2"/>
              <a:buChar char="§"/>
              <a:tabLst>
                <a:tab pos="3227388" algn="l"/>
              </a:tabLst>
              <a:defRPr/>
            </a:pPr>
            <a:r>
              <a:rPr lang="en-US" sz="2400" dirty="0"/>
              <a:t>Most relevant NRTI mutations: M184V (3TC/FTC), K65R (TDF/TAF), TAMs (41, 67, 70, 210, 215, and 219)</a:t>
            </a:r>
          </a:p>
          <a:p>
            <a:pPr marL="114300" indent="0">
              <a:buNone/>
              <a:tabLst>
                <a:tab pos="3227388" algn="l"/>
              </a:tabLst>
              <a:defRPr/>
            </a:pPr>
            <a:endParaRPr lang="en-US" sz="2400" dirty="0"/>
          </a:p>
          <a:p>
            <a:pPr>
              <a:buFont typeface="Wingdings" panose="05000000000000000000" pitchFamily="2" charset="2"/>
              <a:buChar char="§"/>
              <a:tabLst>
                <a:tab pos="3227388" algn="l"/>
              </a:tabLst>
              <a:defRPr/>
            </a:pPr>
            <a:r>
              <a:rPr lang="en-US" sz="2400" dirty="0"/>
              <a:t>Most relevant NNRTI mutations: K103N (EFV), E138K (RPV), Y181C (all NNRTIs except DOR), Y188L (all NNRTI except ETR)</a:t>
            </a:r>
          </a:p>
          <a:p>
            <a:pPr marL="114300" indent="0">
              <a:buNone/>
              <a:tabLst>
                <a:tab pos="3227388" algn="l"/>
              </a:tabLst>
              <a:defRPr/>
            </a:pPr>
            <a:endParaRPr lang="en-US" sz="2400" dirty="0"/>
          </a:p>
          <a:p>
            <a:pPr>
              <a:buFont typeface="Wingdings" panose="05000000000000000000" pitchFamily="2" charset="2"/>
              <a:buChar char="§"/>
              <a:tabLst>
                <a:tab pos="3227388" algn="l"/>
              </a:tabLst>
              <a:defRPr/>
            </a:pPr>
            <a:r>
              <a:rPr lang="en-US" sz="2400" dirty="0"/>
              <a:t>Most relevant integrase mutations: N155H, Q148H, G140S, R263K </a:t>
            </a:r>
          </a:p>
          <a:p>
            <a:endParaRPr lang="en-US" dirty="0"/>
          </a:p>
        </p:txBody>
      </p:sp>
      <p:sp>
        <p:nvSpPr>
          <p:cNvPr id="4" name="Slide Number Placeholder 3">
            <a:extLst>
              <a:ext uri="{FF2B5EF4-FFF2-40B4-BE49-F238E27FC236}">
                <a16:creationId xmlns:a16="http://schemas.microsoft.com/office/drawing/2014/main" id="{90A3207D-03EF-49E6-BC0D-1E848B67C6ED}"/>
              </a:ext>
            </a:extLst>
          </p:cNvPr>
          <p:cNvSpPr>
            <a:spLocks noGrp="1"/>
          </p:cNvSpPr>
          <p:nvPr>
            <p:ph type="sldNum" sz="quarter" idx="12"/>
          </p:nvPr>
        </p:nvSpPr>
        <p:spPr/>
        <p:txBody>
          <a:bodyPr/>
          <a:lstStyle/>
          <a:p>
            <a:fld id="{6E2D2B3B-882E-40F3-A32F-6DD516915044}" type="slidenum">
              <a:rPr lang="en-US" smtClean="0"/>
              <a:pPr/>
              <a:t>42</a:t>
            </a:fld>
            <a:endParaRPr lang="en-US"/>
          </a:p>
        </p:txBody>
      </p:sp>
      <p:sp>
        <p:nvSpPr>
          <p:cNvPr id="5" name="TextBox 4">
            <a:extLst>
              <a:ext uri="{FF2B5EF4-FFF2-40B4-BE49-F238E27FC236}">
                <a16:creationId xmlns:a16="http://schemas.microsoft.com/office/drawing/2014/main" id="{21AC8EDA-D408-BE74-2AEF-D8C464A907CE}"/>
              </a:ext>
            </a:extLst>
          </p:cNvPr>
          <p:cNvSpPr txBox="1"/>
          <p:nvPr/>
        </p:nvSpPr>
        <p:spPr>
          <a:xfrm>
            <a:off x="1600200" y="4629150"/>
            <a:ext cx="6477000" cy="523220"/>
          </a:xfrm>
          <a:prstGeom prst="rect">
            <a:avLst/>
          </a:prstGeom>
          <a:noFill/>
        </p:spPr>
        <p:txBody>
          <a:bodyPr wrap="square" rtlCol="0">
            <a:spAutoFit/>
          </a:bodyPr>
          <a:lstStyle/>
          <a:p>
            <a:pPr algn="ctr"/>
            <a:r>
              <a:rPr lang="en-US" sz="1400" dirty="0">
                <a:solidFill>
                  <a:schemeClr val="bg1"/>
                </a:solidFill>
              </a:rPr>
              <a:t>3TC=lamivudine, FTC=etravirine; TDF/TAF=tenofovir; EFV=efavirenz; NVP=nevirapine; RPV=</a:t>
            </a:r>
            <a:r>
              <a:rPr lang="en-US" sz="1400" dirty="0" err="1">
                <a:solidFill>
                  <a:schemeClr val="bg1"/>
                </a:solidFill>
              </a:rPr>
              <a:t>rilpivirine</a:t>
            </a:r>
            <a:r>
              <a:rPr lang="en-US" sz="1400" dirty="0">
                <a:solidFill>
                  <a:schemeClr val="bg1"/>
                </a:solidFill>
              </a:rPr>
              <a:t>; DOR=</a:t>
            </a:r>
            <a:r>
              <a:rPr lang="en-US" sz="1400" dirty="0" err="1">
                <a:solidFill>
                  <a:schemeClr val="bg1"/>
                </a:solidFill>
              </a:rPr>
              <a:t>doravirine</a:t>
            </a:r>
            <a:r>
              <a:rPr lang="en-US" sz="1400" dirty="0">
                <a:solidFill>
                  <a:schemeClr val="bg1"/>
                </a:solidFill>
              </a:rPr>
              <a:t>; ETR=etravirine</a:t>
            </a:r>
          </a:p>
        </p:txBody>
      </p:sp>
    </p:spTree>
    <p:extLst>
      <p:ext uri="{BB962C8B-B14F-4D97-AF65-F5344CB8AC3E}">
        <p14:creationId xmlns:p14="http://schemas.microsoft.com/office/powerpoint/2010/main" val="2384758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B09F2-4C44-4E40-9544-CCC85F03C62F}"/>
              </a:ext>
            </a:extLst>
          </p:cNvPr>
          <p:cNvSpPr>
            <a:spLocks noGrp="1"/>
          </p:cNvSpPr>
          <p:nvPr>
            <p:ph type="title"/>
          </p:nvPr>
        </p:nvSpPr>
        <p:spPr>
          <a:xfrm>
            <a:off x="414215" y="239250"/>
            <a:ext cx="8315569" cy="857250"/>
          </a:xfrm>
        </p:spPr>
        <p:txBody>
          <a:bodyPr/>
          <a:lstStyle/>
          <a:p>
            <a:pPr algn="ctr"/>
            <a:r>
              <a:rPr lang="en-US" dirty="0"/>
              <a:t>References</a:t>
            </a:r>
          </a:p>
        </p:txBody>
      </p:sp>
      <p:sp>
        <p:nvSpPr>
          <p:cNvPr id="3" name="Content Placeholder 2">
            <a:extLst>
              <a:ext uri="{FF2B5EF4-FFF2-40B4-BE49-F238E27FC236}">
                <a16:creationId xmlns:a16="http://schemas.microsoft.com/office/drawing/2014/main" id="{A7903706-DC2E-40F9-B40B-911DDD7D1B9F}"/>
              </a:ext>
            </a:extLst>
          </p:cNvPr>
          <p:cNvSpPr>
            <a:spLocks noGrp="1"/>
          </p:cNvSpPr>
          <p:nvPr>
            <p:ph idx="1"/>
          </p:nvPr>
        </p:nvSpPr>
        <p:spPr/>
        <p:txBody>
          <a:bodyPr>
            <a:normAutofit lnSpcReduction="10000"/>
          </a:bodyPr>
          <a:lstStyle/>
          <a:p>
            <a:pPr>
              <a:defRPr/>
            </a:pPr>
            <a:r>
              <a:rPr lang="en-US" sz="2400" dirty="0"/>
              <a:t>Stanford HIV Drug Resistant Database: </a:t>
            </a:r>
            <a:r>
              <a:rPr lang="en-US" sz="2400" dirty="0">
                <a:hlinkClick r:id="rId2">
                  <a:extLst>
                    <a:ext uri="{A12FA001-AC4F-418D-AE19-62706E023703}">
                      <ahyp:hlinkClr xmlns:ahyp="http://schemas.microsoft.com/office/drawing/2018/hyperlinkcolor" val="tx"/>
                    </a:ext>
                  </a:extLst>
                </a:hlinkClick>
              </a:rPr>
              <a:t>https://hivdb.stanford.edu/</a:t>
            </a:r>
            <a:endParaRPr lang="en-US" dirty="0"/>
          </a:p>
          <a:p>
            <a:pPr>
              <a:defRPr/>
            </a:pPr>
            <a:r>
              <a:rPr lang="en-US" sz="2400" dirty="0"/>
              <a:t>International Antiviral Society – USA HIV Drug Resistance Mutations </a:t>
            </a:r>
            <a:r>
              <a:rPr lang="en-US" sz="2400" dirty="0">
                <a:hlinkClick r:id="rId3">
                  <a:extLst>
                    <a:ext uri="{A12FA001-AC4F-418D-AE19-62706E023703}">
                      <ahyp:hlinkClr xmlns:ahyp="http://schemas.microsoft.com/office/drawing/2018/hyperlinkcolor" val="tx"/>
                    </a:ext>
                  </a:extLst>
                </a:hlinkClick>
              </a:rPr>
              <a:t>https://www.iasusa.org/resources/hiv-drug-resistance-mutations/</a:t>
            </a:r>
            <a:r>
              <a:rPr lang="en-US" sz="2400" dirty="0"/>
              <a:t> </a:t>
            </a:r>
          </a:p>
          <a:p>
            <a:pPr>
              <a:defRPr/>
            </a:pPr>
            <a:r>
              <a:rPr lang="en-US" sz="2400" dirty="0"/>
              <a:t>HIV Treatment Guidelines: </a:t>
            </a:r>
            <a:r>
              <a:rPr lang="en-US" sz="2400" dirty="0">
                <a:hlinkClick r:id="rId4"/>
              </a:rPr>
              <a:t>https://clinicalinfo.hiv.gov/en/guidelines/hiv-clinical-guidelines-adult-and-adolescent-arv/</a:t>
            </a:r>
            <a:endParaRPr lang="en-US" sz="2400" dirty="0"/>
          </a:p>
          <a:p>
            <a:endParaRPr lang="en-US" dirty="0"/>
          </a:p>
        </p:txBody>
      </p:sp>
      <p:sp>
        <p:nvSpPr>
          <p:cNvPr id="4" name="Slide Number Placeholder 3">
            <a:extLst>
              <a:ext uri="{FF2B5EF4-FFF2-40B4-BE49-F238E27FC236}">
                <a16:creationId xmlns:a16="http://schemas.microsoft.com/office/drawing/2014/main" id="{F55BDF0B-2190-4F87-AC21-21318482033F}"/>
              </a:ext>
            </a:extLst>
          </p:cNvPr>
          <p:cNvSpPr>
            <a:spLocks noGrp="1"/>
          </p:cNvSpPr>
          <p:nvPr>
            <p:ph type="sldNum" sz="quarter" idx="12"/>
          </p:nvPr>
        </p:nvSpPr>
        <p:spPr/>
        <p:txBody>
          <a:bodyPr/>
          <a:lstStyle/>
          <a:p>
            <a:fld id="{6E2D2B3B-882E-40F3-A32F-6DD516915044}" type="slidenum">
              <a:rPr lang="en-US" smtClean="0"/>
              <a:pPr/>
              <a:t>43</a:t>
            </a:fld>
            <a:endParaRPr lang="en-US"/>
          </a:p>
        </p:txBody>
      </p:sp>
    </p:spTree>
    <p:extLst>
      <p:ext uri="{BB962C8B-B14F-4D97-AF65-F5344CB8AC3E}">
        <p14:creationId xmlns:p14="http://schemas.microsoft.com/office/powerpoint/2010/main" val="2469127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5900" y="205978"/>
            <a:ext cx="6236677" cy="536972"/>
          </a:xfrm>
        </p:spPr>
        <p:txBody>
          <a:bodyPr/>
          <a:lstStyle/>
          <a:p>
            <a:pPr algn="ctr"/>
            <a:r>
              <a:rPr lang="en-US" dirty="0"/>
              <a:t>Resources</a:t>
            </a:r>
          </a:p>
        </p:txBody>
      </p:sp>
      <p:sp>
        <p:nvSpPr>
          <p:cNvPr id="6" name="Content Placeholder 5"/>
          <p:cNvSpPr>
            <a:spLocks noGrp="1"/>
          </p:cNvSpPr>
          <p:nvPr>
            <p:ph sz="half" idx="1"/>
          </p:nvPr>
        </p:nvSpPr>
        <p:spPr>
          <a:xfrm>
            <a:off x="0" y="895350"/>
            <a:ext cx="4743450" cy="3771900"/>
          </a:xfrm>
        </p:spPr>
        <p:txBody>
          <a:bodyPr>
            <a:normAutofit fontScale="85000" lnSpcReduction="20000"/>
          </a:bodyPr>
          <a:lstStyle/>
          <a:p>
            <a:r>
              <a:rPr lang="en-US" dirty="0"/>
              <a:t>National Clinician  Consultation Center </a:t>
            </a:r>
            <a:r>
              <a:rPr lang="en-US" sz="1900" dirty="0">
                <a:hlinkClick r:id="rId3"/>
              </a:rPr>
              <a:t>http://nccc.ucsf.edu/</a:t>
            </a:r>
            <a:endParaRPr lang="en-US" sz="1900" dirty="0"/>
          </a:p>
          <a:p>
            <a:pPr lvl="1"/>
            <a:r>
              <a:rPr lang="en-US" dirty="0"/>
              <a:t>HIV Management</a:t>
            </a:r>
          </a:p>
          <a:p>
            <a:pPr lvl="1"/>
            <a:r>
              <a:rPr lang="en-US" dirty="0"/>
              <a:t>Perinatal HIV </a:t>
            </a:r>
          </a:p>
          <a:p>
            <a:pPr lvl="1"/>
            <a:r>
              <a:rPr lang="en-US" dirty="0"/>
              <a:t>HIV PrEP </a:t>
            </a:r>
          </a:p>
          <a:p>
            <a:pPr lvl="1"/>
            <a:r>
              <a:rPr lang="en-US" dirty="0"/>
              <a:t>HIV PEP line</a:t>
            </a:r>
          </a:p>
          <a:p>
            <a:pPr lvl="1"/>
            <a:r>
              <a:rPr lang="en-US" dirty="0"/>
              <a:t>HCV Management</a:t>
            </a:r>
          </a:p>
          <a:p>
            <a:pPr lvl="1"/>
            <a:r>
              <a:rPr lang="en-US" dirty="0"/>
              <a:t>Substance Use Management</a:t>
            </a:r>
          </a:p>
          <a:p>
            <a:pPr lvl="1"/>
            <a:endParaRPr lang="en-US" sz="1000" dirty="0"/>
          </a:p>
          <a:p>
            <a:r>
              <a:rPr lang="en-US" dirty="0"/>
              <a:t>Present on ECHO</a:t>
            </a:r>
            <a:endParaRPr lang="en-US" sz="600" dirty="0"/>
          </a:p>
          <a:p>
            <a:pPr algn="l" rtl="0" fontAlgn="base">
              <a:buFont typeface="Arial" panose="020B0604020202020204" pitchFamily="34" charset="0"/>
              <a:buChar char="•"/>
            </a:pPr>
            <a:r>
              <a:rPr lang="en-US" sz="1900" b="0" i="0" u="sng" strike="noStrike" dirty="0">
                <a:solidFill>
                  <a:srgbClr val="478FCC"/>
                </a:solidFill>
                <a:effectLst/>
                <a:latin typeface="Arial" panose="020B0604020202020204" pitchFamily="34" charset="0"/>
                <a:hlinkClick r:id="rId4"/>
              </a:rPr>
              <a:t>https://hsc.unm.edu/scaetc/programs-services/echo.html</a:t>
            </a:r>
            <a:r>
              <a:rPr lang="en-US" sz="1900" b="0" i="0" dirty="0">
                <a:solidFill>
                  <a:srgbClr val="222222"/>
                </a:solidFill>
                <a:effectLst/>
                <a:latin typeface="Arial" panose="020B0604020202020204" pitchFamily="34" charset="0"/>
              </a:rPr>
              <a:t>​</a:t>
            </a:r>
          </a:p>
          <a:p>
            <a:pPr algn="l" rtl="0" fontAlgn="base">
              <a:buFont typeface="Arial" panose="020B0604020202020204" pitchFamily="34" charset="0"/>
              <a:buChar char="•"/>
            </a:pPr>
            <a:endParaRPr lang="en-US" b="0" i="0" dirty="0">
              <a:solidFill>
                <a:srgbClr val="222222"/>
              </a:solidFill>
              <a:effectLst/>
              <a:latin typeface="Arial" panose="020B0604020202020204" pitchFamily="34" charset="0"/>
            </a:endParaRPr>
          </a:p>
        </p:txBody>
      </p:sp>
      <p:sp>
        <p:nvSpPr>
          <p:cNvPr id="7" name="Content Placeholder 6"/>
          <p:cNvSpPr>
            <a:spLocks noGrp="1"/>
          </p:cNvSpPr>
          <p:nvPr>
            <p:ph sz="half" idx="2"/>
          </p:nvPr>
        </p:nvSpPr>
        <p:spPr>
          <a:xfrm>
            <a:off x="4629150" y="895350"/>
            <a:ext cx="4451278" cy="3771900"/>
          </a:xfrm>
        </p:spPr>
        <p:txBody>
          <a:bodyPr>
            <a:noAutofit/>
          </a:bodyPr>
          <a:lstStyle/>
          <a:p>
            <a:r>
              <a:rPr lang="en-US" sz="2000" dirty="0"/>
              <a:t>AETC National HIV Curriculum </a:t>
            </a:r>
            <a:r>
              <a:rPr lang="en-US" sz="1600" dirty="0">
                <a:hlinkClick r:id="rId5"/>
              </a:rPr>
              <a:t>https://aidsetc.org/nhc</a:t>
            </a:r>
            <a:endParaRPr lang="en-US" sz="1600" dirty="0"/>
          </a:p>
          <a:p>
            <a:r>
              <a:rPr lang="en-US" sz="2000" dirty="0"/>
              <a:t>AETC National Coordinating Resource Center </a:t>
            </a:r>
            <a:r>
              <a:rPr lang="en-US" sz="1600" dirty="0">
                <a:hlinkClick r:id="rId6"/>
              </a:rPr>
              <a:t>https://targethiv.org/library/aetc-national-coordinating-resource-center-0</a:t>
            </a:r>
            <a:endParaRPr lang="en-US" sz="1600" dirty="0"/>
          </a:p>
          <a:p>
            <a:r>
              <a:rPr lang="en-US" sz="2000" dirty="0"/>
              <a:t>HIVMA Resource Directory </a:t>
            </a:r>
            <a:r>
              <a:rPr lang="en-US" sz="1600" b="0" i="0" u="sng" strike="noStrike" dirty="0">
                <a:solidFill>
                  <a:srgbClr val="0563C1"/>
                </a:solidFill>
                <a:effectLst/>
                <a:hlinkClick r:id="rId7"/>
              </a:rPr>
              <a:t>https://www.hivma.org/globalassets/ektron-import/hivma/hivma-resource-directory.pdf</a:t>
            </a:r>
            <a:r>
              <a:rPr lang="en-US" sz="1600" b="0" i="0" u="none" strike="noStrike" dirty="0">
                <a:solidFill>
                  <a:srgbClr val="000000"/>
                </a:solidFill>
                <a:effectLst/>
              </a:rPr>
              <a:t> </a:t>
            </a:r>
          </a:p>
          <a:p>
            <a:r>
              <a:rPr lang="en-US" sz="2000" dirty="0"/>
              <a:t>Additional trainings </a:t>
            </a:r>
            <a:r>
              <a:rPr lang="en-US" sz="2000" dirty="0">
                <a:hlinkClick r:id="rId8"/>
              </a:rPr>
              <a:t>scaetcecho@salud.unm.edu</a:t>
            </a:r>
            <a:endParaRPr lang="en-US" sz="2000" dirty="0"/>
          </a:p>
          <a:p>
            <a:r>
              <a:rPr lang="en-US" sz="2000" dirty="0">
                <a:hlinkClick r:id="rId9"/>
              </a:rPr>
              <a:t>www.scaetc.org</a:t>
            </a:r>
            <a:endParaRPr lang="en-US" sz="20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44</a:t>
            </a:fld>
            <a:endParaRPr lang="en-US" dirty="0"/>
          </a:p>
        </p:txBody>
      </p:sp>
    </p:spTree>
    <p:extLst>
      <p:ext uri="{BB962C8B-B14F-4D97-AF65-F5344CB8AC3E}">
        <p14:creationId xmlns:p14="http://schemas.microsoft.com/office/powerpoint/2010/main" val="42101278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31D-9E06-F442-8B0E-19C2CFB3FE4E}"/>
              </a:ext>
            </a:extLst>
          </p:cNvPr>
          <p:cNvSpPr>
            <a:spLocks noGrp="1"/>
          </p:cNvSpPr>
          <p:nvPr>
            <p:ph type="title"/>
          </p:nvPr>
        </p:nvSpPr>
        <p:spPr>
          <a:xfrm>
            <a:off x="457202" y="205981"/>
            <a:ext cx="8074586" cy="353696"/>
          </a:xfrm>
        </p:spPr>
        <p:txBody>
          <a:bodyPr/>
          <a:lstStyle/>
          <a:p>
            <a:pPr algn="ctr"/>
            <a:r>
              <a:rPr lang="en-US" dirty="0"/>
              <a:t>SCAETC Social Media </a:t>
            </a:r>
          </a:p>
        </p:txBody>
      </p:sp>
      <p:pic>
        <p:nvPicPr>
          <p:cNvPr id="6" name="Content Placeholder 5">
            <a:extLst>
              <a:ext uri="{FF2B5EF4-FFF2-40B4-BE49-F238E27FC236}">
                <a16:creationId xmlns:a16="http://schemas.microsoft.com/office/drawing/2014/main" id="{0487A2FD-CC82-E343-AA40-B010D15011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0883" y="819150"/>
            <a:ext cx="6842234" cy="3848758"/>
          </a:xfrm>
        </p:spPr>
      </p:pic>
      <p:sp>
        <p:nvSpPr>
          <p:cNvPr id="4" name="Slide Number Placeholder 3">
            <a:extLst>
              <a:ext uri="{FF2B5EF4-FFF2-40B4-BE49-F238E27FC236}">
                <a16:creationId xmlns:a16="http://schemas.microsoft.com/office/drawing/2014/main" id="{306AFD56-2FB3-A44E-97CB-CC04AB092226}"/>
              </a:ext>
            </a:extLst>
          </p:cNvPr>
          <p:cNvSpPr>
            <a:spLocks noGrp="1"/>
          </p:cNvSpPr>
          <p:nvPr>
            <p:ph type="sldNum" sz="quarter" idx="12"/>
          </p:nvPr>
        </p:nvSpPr>
        <p:spPr/>
        <p:txBody>
          <a:bodyPr/>
          <a:lstStyle/>
          <a:p>
            <a:pPr defTabSz="914378"/>
            <a:fld id="{6E2D2B3B-882E-40F3-A32F-6DD516915044}" type="slidenum">
              <a:rPr lang="en-US">
                <a:solidFill>
                  <a:srgbClr val="FFFFFF"/>
                </a:solidFill>
                <a:latin typeface="Arial"/>
              </a:rPr>
              <a:pPr defTabSz="914378"/>
              <a:t>45</a:t>
            </a:fld>
            <a:endParaRPr lang="en-US" dirty="0">
              <a:solidFill>
                <a:srgbClr val="FFFFFF"/>
              </a:solidFill>
              <a:latin typeface="Arial"/>
            </a:endParaRPr>
          </a:p>
        </p:txBody>
      </p:sp>
    </p:spTree>
    <p:extLst>
      <p:ext uri="{BB962C8B-B14F-4D97-AF65-F5344CB8AC3E}">
        <p14:creationId xmlns:p14="http://schemas.microsoft.com/office/powerpoint/2010/main" val="2466460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8ED0A-DB30-C93F-A9AD-F61F609C7175}"/>
              </a:ext>
            </a:extLst>
          </p:cNvPr>
          <p:cNvSpPr>
            <a:spLocks noGrp="1"/>
          </p:cNvSpPr>
          <p:nvPr>
            <p:ph type="title"/>
          </p:nvPr>
        </p:nvSpPr>
        <p:spPr/>
        <p:txBody>
          <a:bodyPr/>
          <a:lstStyle/>
          <a:p>
            <a:pPr algn="ctr"/>
            <a:r>
              <a:rPr lang="en-US" dirty="0"/>
              <a:t>Unconscious Bias Disclosure</a:t>
            </a:r>
          </a:p>
        </p:txBody>
      </p:sp>
      <p:sp>
        <p:nvSpPr>
          <p:cNvPr id="3" name="Content Placeholder 2">
            <a:extLst>
              <a:ext uri="{FF2B5EF4-FFF2-40B4-BE49-F238E27FC236}">
                <a16:creationId xmlns:a16="http://schemas.microsoft.com/office/drawing/2014/main" id="{3FF913B5-B8AA-4FF0-7E4F-A2DCC2A52012}"/>
              </a:ext>
            </a:extLst>
          </p:cNvPr>
          <p:cNvSpPr>
            <a:spLocks noGrp="1"/>
          </p:cNvSpPr>
          <p:nvPr>
            <p:ph idx="1"/>
          </p:nvPr>
        </p:nvSpPr>
        <p:spPr/>
        <p:txBody>
          <a:bodyPr>
            <a:normAutofit fontScale="92500"/>
          </a:bodyPr>
          <a:lstStyle/>
          <a:p>
            <a:r>
              <a:rPr lang="en-US" dirty="0"/>
              <a:t>SCAETC recognizes that language is constantly evolving, and while we make every effort to avoid bias and stigmatizing terms, we acknowledge that unintentional lapses may occur in our presentations.</a:t>
            </a:r>
          </a:p>
          <a:p>
            <a:r>
              <a:rPr lang="en-US" dirty="0"/>
              <a:t>We value your feedback and encourage you to share any concerns related to language, images, or concepts that may be offensive or stigmatizing. </a:t>
            </a:r>
          </a:p>
          <a:p>
            <a:r>
              <a:rPr lang="en-US" dirty="0"/>
              <a:t>Your input will help us refine and improve our presentations, ensuring they remain inclusive and respectful to participants.</a:t>
            </a:r>
          </a:p>
        </p:txBody>
      </p:sp>
      <p:sp>
        <p:nvSpPr>
          <p:cNvPr id="4" name="Slide Number Placeholder 3">
            <a:extLst>
              <a:ext uri="{FF2B5EF4-FFF2-40B4-BE49-F238E27FC236}">
                <a16:creationId xmlns:a16="http://schemas.microsoft.com/office/drawing/2014/main" id="{782116D6-C495-FFD8-35E8-5FAE826C226A}"/>
              </a:ext>
            </a:extLst>
          </p:cNvPr>
          <p:cNvSpPr>
            <a:spLocks noGrp="1"/>
          </p:cNvSpPr>
          <p:nvPr>
            <p:ph type="sldNum" sz="quarter" idx="12"/>
          </p:nvPr>
        </p:nvSpPr>
        <p:spPr/>
        <p:txBody>
          <a:bodyPr/>
          <a:lstStyle/>
          <a:p>
            <a:fld id="{6E2D2B3B-882E-40F3-A32F-6DD516915044}" type="slidenum">
              <a:rPr lang="en-US" smtClean="0"/>
              <a:pPr/>
              <a:t>5</a:t>
            </a:fld>
            <a:endParaRPr lang="en-US"/>
          </a:p>
        </p:txBody>
      </p:sp>
    </p:spTree>
    <p:extLst>
      <p:ext uri="{BB962C8B-B14F-4D97-AF65-F5344CB8AC3E}">
        <p14:creationId xmlns:p14="http://schemas.microsoft.com/office/powerpoint/2010/main" val="544023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8B5D3-4DE7-AB45-BA15-7DBEE3C36623}"/>
              </a:ext>
            </a:extLst>
          </p:cNvPr>
          <p:cNvSpPr>
            <a:spLocks noGrp="1"/>
          </p:cNvSpPr>
          <p:nvPr>
            <p:ph type="title"/>
          </p:nvPr>
        </p:nvSpPr>
        <p:spPr/>
        <p:txBody>
          <a:bodyPr/>
          <a:lstStyle/>
          <a:p>
            <a:pPr algn="ctr"/>
            <a:r>
              <a:rPr lang="en-US" dirty="0"/>
              <a:t>Learning Objectives</a:t>
            </a:r>
          </a:p>
        </p:txBody>
      </p:sp>
      <p:sp>
        <p:nvSpPr>
          <p:cNvPr id="3" name="Content Placeholder 2">
            <a:extLst>
              <a:ext uri="{FF2B5EF4-FFF2-40B4-BE49-F238E27FC236}">
                <a16:creationId xmlns:a16="http://schemas.microsoft.com/office/drawing/2014/main" id="{796F670A-74BD-2047-A92F-D1CDC8718422}"/>
              </a:ext>
            </a:extLst>
          </p:cNvPr>
          <p:cNvSpPr>
            <a:spLocks noGrp="1"/>
          </p:cNvSpPr>
          <p:nvPr>
            <p:ph idx="1"/>
          </p:nvPr>
        </p:nvSpPr>
        <p:spPr/>
        <p:txBody>
          <a:bodyPr>
            <a:normAutofit/>
          </a:bodyPr>
          <a:lstStyle/>
          <a:p>
            <a:pPr marL="628650" indent="-514350">
              <a:buFont typeface="+mj-lt"/>
              <a:buAutoNum type="arabicPeriod"/>
              <a:defRPr/>
            </a:pPr>
            <a:r>
              <a:rPr lang="en-US" sz="2800" dirty="0">
                <a:latin typeface="+mj-lt"/>
              </a:rPr>
              <a:t>Understand the basic concepts of antiretroviral therapy (ART) virologic failure and resistance testing.</a:t>
            </a:r>
          </a:p>
          <a:p>
            <a:pPr marL="628650" indent="-514350">
              <a:buFont typeface="+mj-lt"/>
              <a:buAutoNum type="arabicPeriod"/>
              <a:defRPr/>
            </a:pPr>
            <a:endParaRPr lang="en-US" sz="800" dirty="0">
              <a:latin typeface="+mj-lt"/>
            </a:endParaRPr>
          </a:p>
          <a:p>
            <a:pPr marL="628650" indent="-514350">
              <a:buFont typeface="+mj-lt"/>
              <a:buAutoNum type="arabicPeriod"/>
              <a:defRPr/>
            </a:pPr>
            <a:r>
              <a:rPr lang="en-US" sz="2800" dirty="0">
                <a:latin typeface="+mj-lt"/>
              </a:rPr>
              <a:t>Identify signature mutations for main classes of antiretrovirals (ARV).</a:t>
            </a:r>
          </a:p>
          <a:p>
            <a:pPr marL="114300" indent="0">
              <a:buNone/>
            </a:pPr>
            <a:endParaRPr lang="en-US" sz="2800" dirty="0">
              <a:latin typeface="+mj-lt"/>
            </a:endParaRPr>
          </a:p>
        </p:txBody>
      </p:sp>
      <p:sp>
        <p:nvSpPr>
          <p:cNvPr id="4" name="Slide Number Placeholder 3">
            <a:extLst>
              <a:ext uri="{FF2B5EF4-FFF2-40B4-BE49-F238E27FC236}">
                <a16:creationId xmlns:a16="http://schemas.microsoft.com/office/drawing/2014/main" id="{ADC53251-0D20-8B40-ABB8-EC96CC72586E}"/>
              </a:ext>
            </a:extLst>
          </p:cNvPr>
          <p:cNvSpPr>
            <a:spLocks noGrp="1"/>
          </p:cNvSpPr>
          <p:nvPr>
            <p:ph type="sldNum" sz="quarter" idx="12"/>
          </p:nvPr>
        </p:nvSpPr>
        <p:spPr/>
        <p:txBody>
          <a:bodyPr/>
          <a:lstStyle/>
          <a:p>
            <a:fld id="{6E2D2B3B-882E-40F3-A32F-6DD516915044}" type="slidenum">
              <a:rPr lang="en-US" smtClean="0"/>
              <a:pPr/>
              <a:t>6</a:t>
            </a:fld>
            <a:endParaRPr lang="en-US" dirty="0"/>
          </a:p>
        </p:txBody>
      </p:sp>
    </p:spTree>
    <p:extLst>
      <p:ext uri="{BB962C8B-B14F-4D97-AF65-F5344CB8AC3E}">
        <p14:creationId xmlns:p14="http://schemas.microsoft.com/office/powerpoint/2010/main" val="125129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FC9C37-268B-894A-87EB-8B0E6CBE310A}"/>
              </a:ext>
            </a:extLst>
          </p:cNvPr>
          <p:cNvSpPr>
            <a:spLocks noGrp="1"/>
          </p:cNvSpPr>
          <p:nvPr>
            <p:ph type="title"/>
          </p:nvPr>
        </p:nvSpPr>
        <p:spPr/>
        <p:txBody>
          <a:bodyPr/>
          <a:lstStyle/>
          <a:p>
            <a:r>
              <a:rPr lang="en-US" sz="3600" dirty="0">
                <a:latin typeface="Arial" panose="020B0604020202020204" pitchFamily="34" charset="0"/>
                <a:cs typeface="Arial" panose="020B0604020202020204" pitchFamily="34" charset="0"/>
              </a:rPr>
              <a:t>Antiretroviral failure and resistance testing</a:t>
            </a:r>
          </a:p>
        </p:txBody>
      </p:sp>
      <p:sp>
        <p:nvSpPr>
          <p:cNvPr id="4" name="Slide Number Placeholder 3">
            <a:extLst>
              <a:ext uri="{FF2B5EF4-FFF2-40B4-BE49-F238E27FC236}">
                <a16:creationId xmlns:a16="http://schemas.microsoft.com/office/drawing/2014/main" id="{F8E1ACC2-DE3C-CB43-881E-93320F0EED18}"/>
              </a:ext>
            </a:extLst>
          </p:cNvPr>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7</a:t>
            </a:fld>
            <a:endParaRPr lang="en-US" dirty="0">
              <a:solidFill>
                <a:srgbClr val="FFFFFF"/>
              </a:solidFill>
              <a:ea typeface="ＭＳ Ｐゴシック" charset="0"/>
            </a:endParaRPr>
          </a:p>
        </p:txBody>
      </p:sp>
    </p:spTree>
    <p:extLst>
      <p:ext uri="{BB962C8B-B14F-4D97-AF65-F5344CB8AC3E}">
        <p14:creationId xmlns:p14="http://schemas.microsoft.com/office/powerpoint/2010/main" val="367044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ACF3-5535-E240-A2A7-51E86DD3D649}"/>
              </a:ext>
            </a:extLst>
          </p:cNvPr>
          <p:cNvSpPr>
            <a:spLocks noGrp="1"/>
          </p:cNvSpPr>
          <p:nvPr>
            <p:ph type="title"/>
          </p:nvPr>
        </p:nvSpPr>
        <p:spPr>
          <a:xfrm>
            <a:off x="304800" y="9316"/>
            <a:ext cx="8315569" cy="857250"/>
          </a:xfrm>
        </p:spPr>
        <p:txBody>
          <a:bodyPr/>
          <a:lstStyle/>
          <a:p>
            <a:pPr algn="ctr"/>
            <a:r>
              <a:rPr lang="en-US" dirty="0"/>
              <a:t>Case example </a:t>
            </a:r>
          </a:p>
        </p:txBody>
      </p:sp>
      <p:sp>
        <p:nvSpPr>
          <p:cNvPr id="3" name="Content Placeholder 2">
            <a:extLst>
              <a:ext uri="{FF2B5EF4-FFF2-40B4-BE49-F238E27FC236}">
                <a16:creationId xmlns:a16="http://schemas.microsoft.com/office/drawing/2014/main" id="{25707CFE-1AD1-3E42-BBF3-145278663A77}"/>
              </a:ext>
            </a:extLst>
          </p:cNvPr>
          <p:cNvSpPr>
            <a:spLocks noGrp="1"/>
          </p:cNvSpPr>
          <p:nvPr>
            <p:ph idx="1"/>
          </p:nvPr>
        </p:nvSpPr>
        <p:spPr>
          <a:xfrm>
            <a:off x="413331" y="872916"/>
            <a:ext cx="8315569" cy="3756234"/>
          </a:xfrm>
        </p:spPr>
        <p:txBody>
          <a:bodyPr>
            <a:normAutofit fontScale="55000" lnSpcReduction="20000"/>
          </a:bodyPr>
          <a:lstStyle/>
          <a:p>
            <a:pPr marL="114300" indent="0">
              <a:buClr>
                <a:srgbClr val="002060"/>
              </a:buClr>
              <a:buNone/>
              <a:defRPr/>
            </a:pPr>
            <a:r>
              <a:rPr lang="en-US" sz="4600" dirty="0"/>
              <a:t>A 40-year-old man (DMAB; he/him) presents for follow-up. </a:t>
            </a:r>
          </a:p>
          <a:p>
            <a:pPr>
              <a:defRPr/>
            </a:pPr>
            <a:r>
              <a:rPr lang="en-US" sz="4600" dirty="0"/>
              <a:t>Diagnosed with HIV 11 months ago (CD4 41 cells/mm</a:t>
            </a:r>
            <a:r>
              <a:rPr lang="en-US" sz="4600" baseline="30000" dirty="0"/>
              <a:t>3</a:t>
            </a:r>
            <a:r>
              <a:rPr lang="en-US" sz="4600" dirty="0"/>
              <a:t> at diagnosis, baseline genotype showed no resistance mutations). At that time, he was started on </a:t>
            </a:r>
            <a:r>
              <a:rPr lang="en-US" sz="4600" dirty="0" err="1"/>
              <a:t>bictegravir</a:t>
            </a:r>
            <a:r>
              <a:rPr lang="en-US" sz="4600" dirty="0"/>
              <a:t>, tenofovir alafenamide, and emtricitabine. </a:t>
            </a:r>
          </a:p>
          <a:p>
            <a:pPr>
              <a:defRPr/>
            </a:pPr>
            <a:r>
              <a:rPr lang="en-US" sz="4600" dirty="0"/>
              <a:t>Viral Load initially </a:t>
            </a:r>
            <a:r>
              <a:rPr lang="fr-FR" sz="4600" dirty="0"/>
              <a:t>809,000 copies/</a:t>
            </a:r>
            <a:r>
              <a:rPr lang="fr-FR" sz="4600" dirty="0" err="1"/>
              <a:t>mL</a:t>
            </a:r>
            <a:r>
              <a:rPr lang="fr-FR" sz="4600" dirty="0"/>
              <a:t> </a:t>
            </a:r>
            <a:r>
              <a:rPr lang="fr-FR" sz="4600" dirty="0" err="1"/>
              <a:t>with</a:t>
            </a:r>
            <a:r>
              <a:rPr lang="fr-FR" sz="4600" dirty="0"/>
              <a:t> </a:t>
            </a:r>
            <a:r>
              <a:rPr lang="fr-FR" sz="4600" dirty="0" err="1"/>
              <a:t>subsequent</a:t>
            </a:r>
            <a:r>
              <a:rPr lang="fr-FR" sz="4600" dirty="0"/>
              <a:t> drop to 51 </a:t>
            </a:r>
            <a:r>
              <a:rPr lang="fr-FR" sz="4600" dirty="0" err="1"/>
              <a:t>within</a:t>
            </a:r>
            <a:r>
              <a:rPr lang="fr-FR" sz="4600" dirty="0"/>
              <a:t> 2 </a:t>
            </a:r>
            <a:r>
              <a:rPr lang="fr-FR" sz="4600" dirty="0" err="1"/>
              <a:t>months</a:t>
            </a:r>
            <a:r>
              <a:rPr lang="fr-FR" sz="4600" dirty="0"/>
              <a:t> of </a:t>
            </a:r>
            <a:r>
              <a:rPr lang="fr-FR" sz="4600" dirty="0" err="1"/>
              <a:t>starting</a:t>
            </a:r>
            <a:r>
              <a:rPr lang="fr-FR" sz="4600" dirty="0"/>
              <a:t> ART.  </a:t>
            </a:r>
            <a:r>
              <a:rPr lang="fr-FR" sz="4600" dirty="0" err="1"/>
              <a:t>Since</a:t>
            </a:r>
            <a:r>
              <a:rPr lang="fr-FR" sz="4600" dirty="0"/>
              <a:t> </a:t>
            </a:r>
            <a:r>
              <a:rPr lang="fr-FR" sz="4600" dirty="0" err="1"/>
              <a:t>that</a:t>
            </a:r>
            <a:r>
              <a:rPr lang="fr-FR" sz="4600" dirty="0"/>
              <a:t> time VL has </a:t>
            </a:r>
            <a:r>
              <a:rPr lang="fr-FR" sz="4600" dirty="0" err="1"/>
              <a:t>remained</a:t>
            </a:r>
            <a:r>
              <a:rPr lang="fr-FR" sz="4600" dirty="0"/>
              <a:t> </a:t>
            </a:r>
            <a:r>
              <a:rPr lang="fr-FR" sz="4600" dirty="0" err="1"/>
              <a:t>detectable</a:t>
            </a:r>
            <a:r>
              <a:rPr lang="fr-FR" sz="4600" dirty="0"/>
              <a:t> (55 --&gt; 58 --&gt; 94).</a:t>
            </a:r>
          </a:p>
          <a:p>
            <a:pPr marL="114300" indent="0">
              <a:buClr>
                <a:srgbClr val="002060"/>
              </a:buClr>
              <a:buNone/>
              <a:defRPr/>
            </a:pPr>
            <a:endParaRPr lang="fr-FR" sz="1800" dirty="0"/>
          </a:p>
          <a:p>
            <a:pPr marL="114300" indent="0">
              <a:buClr>
                <a:srgbClr val="002060"/>
              </a:buClr>
              <a:buNone/>
              <a:defRPr/>
            </a:pPr>
            <a:r>
              <a:rPr lang="fr-FR" sz="4600" dirty="0" err="1"/>
              <a:t>What</a:t>
            </a:r>
            <a:r>
              <a:rPr lang="fr-FR" sz="4600" dirty="0"/>
              <a:t> </a:t>
            </a:r>
            <a:r>
              <a:rPr lang="fr-FR" sz="4600" dirty="0" err="1"/>
              <a:t>would</a:t>
            </a:r>
            <a:r>
              <a:rPr lang="fr-FR" sz="4600" dirty="0"/>
              <a:t> </a:t>
            </a:r>
            <a:r>
              <a:rPr lang="fr-FR" sz="4600" dirty="0" err="1"/>
              <a:t>you</a:t>
            </a:r>
            <a:r>
              <a:rPr lang="fr-FR" sz="4600" dirty="0"/>
              <a:t> do </a:t>
            </a:r>
            <a:r>
              <a:rPr lang="fr-FR" sz="4600" dirty="0" err="1"/>
              <a:t>next</a:t>
            </a:r>
            <a:r>
              <a:rPr lang="fr-FR" sz="4600" dirty="0"/>
              <a:t>? </a:t>
            </a:r>
          </a:p>
          <a:p>
            <a:pPr marL="114300" indent="0">
              <a:buClr>
                <a:srgbClr val="002060"/>
              </a:buClr>
              <a:buNone/>
              <a:defRPr/>
            </a:pPr>
            <a:endParaRPr lang="fr-FR" sz="4600" dirty="0"/>
          </a:p>
          <a:p>
            <a:pPr>
              <a:buClr>
                <a:srgbClr val="002060"/>
              </a:buClr>
              <a:defRPr/>
            </a:pPr>
            <a:endParaRPr lang="en-US" sz="4600" dirty="0"/>
          </a:p>
          <a:p>
            <a:pPr marL="114300" indent="0">
              <a:buClr>
                <a:srgbClr val="002060"/>
              </a:buClr>
              <a:buNone/>
              <a:defRPr/>
            </a:pPr>
            <a:endParaRPr lang="en-US" sz="4600" dirty="0"/>
          </a:p>
          <a:p>
            <a:pPr marL="114300" indent="0">
              <a:buClr>
                <a:srgbClr val="002060"/>
              </a:buClr>
              <a:buNone/>
              <a:defRPr/>
            </a:pPr>
            <a:endParaRPr lang="en-US" sz="2000" u="sng" dirty="0"/>
          </a:p>
          <a:p>
            <a:pPr marL="114300" indent="0">
              <a:buNone/>
            </a:pPr>
            <a:endParaRPr lang="en-US" dirty="0"/>
          </a:p>
        </p:txBody>
      </p:sp>
      <p:sp>
        <p:nvSpPr>
          <p:cNvPr id="4" name="Slide Number Placeholder 3">
            <a:extLst>
              <a:ext uri="{FF2B5EF4-FFF2-40B4-BE49-F238E27FC236}">
                <a16:creationId xmlns:a16="http://schemas.microsoft.com/office/drawing/2014/main" id="{91FD1563-8F38-9748-8408-37C97F7D750E}"/>
              </a:ext>
            </a:extLst>
          </p:cNvPr>
          <p:cNvSpPr>
            <a:spLocks noGrp="1"/>
          </p:cNvSpPr>
          <p:nvPr>
            <p:ph type="sldNum" sz="quarter" idx="12"/>
          </p:nvPr>
        </p:nvSpPr>
        <p:spPr/>
        <p:txBody>
          <a:bodyPr/>
          <a:lstStyle/>
          <a:p>
            <a:fld id="{6E2D2B3B-882E-40F3-A32F-6DD516915044}" type="slidenum">
              <a:rPr lang="en-US" smtClean="0"/>
              <a:pPr/>
              <a:t>8</a:t>
            </a:fld>
            <a:endParaRPr lang="en-US"/>
          </a:p>
        </p:txBody>
      </p:sp>
      <p:sp>
        <p:nvSpPr>
          <p:cNvPr id="6" name="TextBox 5">
            <a:extLst>
              <a:ext uri="{FF2B5EF4-FFF2-40B4-BE49-F238E27FC236}">
                <a16:creationId xmlns:a16="http://schemas.microsoft.com/office/drawing/2014/main" id="{F14AB7E7-CA0D-BC4F-9CA0-299A4199FAB3}"/>
              </a:ext>
            </a:extLst>
          </p:cNvPr>
          <p:cNvSpPr txBox="1"/>
          <p:nvPr/>
        </p:nvSpPr>
        <p:spPr>
          <a:xfrm>
            <a:off x="1600200" y="4729412"/>
            <a:ext cx="6477000" cy="307777"/>
          </a:xfrm>
          <a:prstGeom prst="rect">
            <a:avLst/>
          </a:prstGeom>
          <a:noFill/>
        </p:spPr>
        <p:txBody>
          <a:bodyPr wrap="square" rtlCol="0">
            <a:spAutoFit/>
          </a:bodyPr>
          <a:lstStyle/>
          <a:p>
            <a:pPr marL="114300" indent="0" algn="ctr">
              <a:buClr>
                <a:srgbClr val="002060"/>
              </a:buClr>
              <a:buNone/>
              <a:defRPr/>
            </a:pPr>
            <a:r>
              <a:rPr lang="fr-FR" sz="1400" dirty="0">
                <a:solidFill>
                  <a:schemeClr val="bg1"/>
                </a:solidFill>
              </a:rPr>
              <a:t>DMAB = </a:t>
            </a:r>
            <a:r>
              <a:rPr lang="fr-FR" sz="1400" dirty="0" err="1">
                <a:solidFill>
                  <a:schemeClr val="bg1"/>
                </a:solidFill>
              </a:rPr>
              <a:t>Designated</a:t>
            </a:r>
            <a:r>
              <a:rPr lang="fr-FR" sz="1400" dirty="0">
                <a:solidFill>
                  <a:schemeClr val="bg1"/>
                </a:solidFill>
              </a:rPr>
              <a:t> Male at Birth; VL= HIV Viral </a:t>
            </a:r>
            <a:r>
              <a:rPr lang="fr-FR" sz="1400" dirty="0" err="1">
                <a:solidFill>
                  <a:schemeClr val="bg1"/>
                </a:solidFill>
              </a:rPr>
              <a:t>Load</a:t>
            </a:r>
            <a:r>
              <a:rPr lang="fr-FR" sz="1400" dirty="0">
                <a:solidFill>
                  <a:schemeClr val="bg1"/>
                </a:solidFill>
              </a:rPr>
              <a:t> (quantitative PCR)</a:t>
            </a:r>
            <a:endParaRPr lang="en-US" sz="1400" dirty="0">
              <a:solidFill>
                <a:schemeClr val="bg1"/>
              </a:solidFill>
            </a:endParaRPr>
          </a:p>
        </p:txBody>
      </p:sp>
    </p:spTree>
    <p:extLst>
      <p:ext uri="{BB962C8B-B14F-4D97-AF65-F5344CB8AC3E}">
        <p14:creationId xmlns:p14="http://schemas.microsoft.com/office/powerpoint/2010/main" val="3724403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ACF3-5535-E240-A2A7-51E86DD3D649}"/>
              </a:ext>
            </a:extLst>
          </p:cNvPr>
          <p:cNvSpPr>
            <a:spLocks noGrp="1"/>
          </p:cNvSpPr>
          <p:nvPr>
            <p:ph type="title"/>
          </p:nvPr>
        </p:nvSpPr>
        <p:spPr/>
        <p:txBody>
          <a:bodyPr/>
          <a:lstStyle/>
          <a:p>
            <a:pPr algn="ctr"/>
            <a:r>
              <a:rPr lang="en-US" dirty="0"/>
              <a:t>Virologic suppression and failure</a:t>
            </a:r>
          </a:p>
        </p:txBody>
      </p:sp>
      <p:sp>
        <p:nvSpPr>
          <p:cNvPr id="3" name="Content Placeholder 2">
            <a:extLst>
              <a:ext uri="{FF2B5EF4-FFF2-40B4-BE49-F238E27FC236}">
                <a16:creationId xmlns:a16="http://schemas.microsoft.com/office/drawing/2014/main" id="{25707CFE-1AD1-3E42-BBF3-145278663A77}"/>
              </a:ext>
            </a:extLst>
          </p:cNvPr>
          <p:cNvSpPr>
            <a:spLocks noGrp="1"/>
          </p:cNvSpPr>
          <p:nvPr>
            <p:ph idx="1"/>
          </p:nvPr>
        </p:nvSpPr>
        <p:spPr/>
        <p:txBody>
          <a:bodyPr>
            <a:normAutofit fontScale="77500" lnSpcReduction="20000"/>
          </a:bodyPr>
          <a:lstStyle/>
          <a:p>
            <a:pPr>
              <a:buFont typeface="Wingdings" panose="05000000000000000000" pitchFamily="2" charset="2"/>
              <a:buChar char="§"/>
              <a:defRPr/>
            </a:pPr>
            <a:r>
              <a:rPr lang="es-ES" sz="2800" dirty="0" err="1">
                <a:latin typeface="+mj-lt"/>
              </a:rPr>
              <a:t>Virologic</a:t>
            </a:r>
            <a:r>
              <a:rPr lang="es-ES" sz="2800" dirty="0">
                <a:latin typeface="+mj-lt"/>
              </a:rPr>
              <a:t> </a:t>
            </a:r>
            <a:r>
              <a:rPr lang="es-ES" sz="2800" dirty="0" err="1">
                <a:latin typeface="+mj-lt"/>
              </a:rPr>
              <a:t>suppression</a:t>
            </a:r>
            <a:r>
              <a:rPr lang="es-ES" sz="2800" dirty="0">
                <a:latin typeface="+mj-lt"/>
              </a:rPr>
              <a:t>: HIV RNA </a:t>
            </a:r>
            <a:r>
              <a:rPr lang="es-ES" sz="2800" dirty="0" err="1">
                <a:latin typeface="+mj-lt"/>
              </a:rPr>
              <a:t>below</a:t>
            </a:r>
            <a:r>
              <a:rPr lang="es-ES" sz="2800" dirty="0">
                <a:latin typeface="+mj-lt"/>
              </a:rPr>
              <a:t> </a:t>
            </a:r>
            <a:r>
              <a:rPr lang="es-ES" sz="2800" dirty="0" err="1">
                <a:latin typeface="+mj-lt"/>
              </a:rPr>
              <a:t>level</a:t>
            </a:r>
            <a:r>
              <a:rPr lang="es-ES" sz="2800" dirty="0">
                <a:latin typeface="+mj-lt"/>
              </a:rPr>
              <a:t> </a:t>
            </a:r>
            <a:r>
              <a:rPr lang="es-ES" sz="2800" dirty="0" err="1">
                <a:latin typeface="+mj-lt"/>
              </a:rPr>
              <a:t>of</a:t>
            </a:r>
            <a:r>
              <a:rPr lang="es-ES" sz="2800" dirty="0">
                <a:latin typeface="+mj-lt"/>
              </a:rPr>
              <a:t> </a:t>
            </a:r>
            <a:r>
              <a:rPr lang="es-ES" sz="2800" dirty="0" err="1">
                <a:latin typeface="+mj-lt"/>
              </a:rPr>
              <a:t>detection</a:t>
            </a:r>
            <a:r>
              <a:rPr lang="es-ES" sz="2800" dirty="0">
                <a:latin typeface="+mj-lt"/>
              </a:rPr>
              <a:t>               (after 24 </a:t>
            </a:r>
            <a:r>
              <a:rPr lang="es-ES" sz="2800" dirty="0" err="1">
                <a:latin typeface="+mj-lt"/>
              </a:rPr>
              <a:t>weeks</a:t>
            </a:r>
            <a:r>
              <a:rPr lang="es-ES" sz="2800" dirty="0">
                <a:latin typeface="+mj-lt"/>
              </a:rPr>
              <a:t> </a:t>
            </a:r>
            <a:r>
              <a:rPr lang="es-ES" sz="2800" dirty="0" err="1">
                <a:latin typeface="+mj-lt"/>
              </a:rPr>
              <a:t>of</a:t>
            </a:r>
            <a:r>
              <a:rPr lang="es-ES" sz="2800" dirty="0">
                <a:latin typeface="+mj-lt"/>
              </a:rPr>
              <a:t> ART)</a:t>
            </a:r>
          </a:p>
          <a:p>
            <a:pPr>
              <a:buFont typeface="Wingdings" panose="05000000000000000000" pitchFamily="2" charset="2"/>
              <a:buChar char="§"/>
              <a:defRPr/>
            </a:pPr>
            <a:endParaRPr lang="es-ES" sz="2800" dirty="0">
              <a:latin typeface="+mj-lt"/>
            </a:endParaRPr>
          </a:p>
          <a:p>
            <a:pPr>
              <a:buFont typeface="Wingdings" panose="05000000000000000000" pitchFamily="2" charset="2"/>
              <a:buChar char="§"/>
              <a:defRPr/>
            </a:pPr>
            <a:r>
              <a:rPr lang="es-ES" sz="2800" dirty="0">
                <a:latin typeface="+mj-lt"/>
              </a:rPr>
              <a:t>Low-</a:t>
            </a:r>
            <a:r>
              <a:rPr lang="es-ES" sz="2800" dirty="0" err="1">
                <a:latin typeface="+mj-lt"/>
              </a:rPr>
              <a:t>level</a:t>
            </a:r>
            <a:r>
              <a:rPr lang="es-ES" sz="2800" dirty="0">
                <a:latin typeface="+mj-lt"/>
              </a:rPr>
              <a:t> viremia: detectable HIV RNA &gt;20 </a:t>
            </a:r>
            <a:r>
              <a:rPr lang="es-ES" sz="2800" dirty="0" err="1">
                <a:latin typeface="+mj-lt"/>
              </a:rPr>
              <a:t>but</a:t>
            </a:r>
            <a:r>
              <a:rPr lang="es-ES" sz="2800" dirty="0">
                <a:latin typeface="+mj-lt"/>
              </a:rPr>
              <a:t> &lt;200</a:t>
            </a:r>
          </a:p>
          <a:p>
            <a:pPr>
              <a:buFont typeface="Wingdings" panose="05000000000000000000" pitchFamily="2" charset="2"/>
              <a:buChar char="§"/>
              <a:defRPr/>
            </a:pPr>
            <a:endParaRPr lang="es-ES" sz="2800" dirty="0">
              <a:latin typeface="+mj-lt"/>
            </a:endParaRPr>
          </a:p>
          <a:p>
            <a:pPr>
              <a:buFont typeface="Wingdings" panose="05000000000000000000" pitchFamily="2" charset="2"/>
              <a:buChar char="§"/>
              <a:defRPr/>
            </a:pPr>
            <a:r>
              <a:rPr lang="en-US" sz="2800" dirty="0">
                <a:latin typeface="+mj-lt"/>
              </a:rPr>
              <a:t>Virologic blip: isolated detectable HIV-RNA level that is followed by a return to virologic suppression in a patient previously suppressed</a:t>
            </a:r>
            <a:endParaRPr lang="es-ES" sz="2800" dirty="0">
              <a:latin typeface="+mj-lt"/>
            </a:endParaRPr>
          </a:p>
          <a:p>
            <a:pPr>
              <a:buFont typeface="Wingdings" panose="05000000000000000000" pitchFamily="2" charset="2"/>
              <a:buChar char="§"/>
              <a:defRPr/>
            </a:pPr>
            <a:endParaRPr lang="es-ES" sz="2800" dirty="0">
              <a:latin typeface="+mj-lt"/>
            </a:endParaRPr>
          </a:p>
          <a:p>
            <a:pPr>
              <a:buFont typeface="Wingdings" panose="05000000000000000000" pitchFamily="2" charset="2"/>
              <a:buChar char="§"/>
              <a:defRPr/>
            </a:pPr>
            <a:r>
              <a:rPr lang="es-ES" sz="2800" u="sng" dirty="0" err="1">
                <a:latin typeface="+mj-lt"/>
              </a:rPr>
              <a:t>Virologic</a:t>
            </a:r>
            <a:r>
              <a:rPr lang="es-ES" sz="2800" u="sng" dirty="0">
                <a:latin typeface="+mj-lt"/>
              </a:rPr>
              <a:t> </a:t>
            </a:r>
            <a:r>
              <a:rPr lang="es-ES" sz="2800" u="sng" dirty="0" err="1">
                <a:latin typeface="+mj-lt"/>
              </a:rPr>
              <a:t>failure</a:t>
            </a:r>
            <a:r>
              <a:rPr lang="es-ES" sz="2800" u="sng" dirty="0">
                <a:latin typeface="+mj-lt"/>
              </a:rPr>
              <a:t>: HIV RNA&gt;=200 copies</a:t>
            </a:r>
          </a:p>
          <a:p>
            <a:pPr>
              <a:buClr>
                <a:srgbClr val="002060"/>
              </a:buClr>
              <a:buFont typeface="Wingdings" panose="05000000000000000000" pitchFamily="2" charset="2"/>
              <a:buChar char="§"/>
              <a:defRPr/>
            </a:pPr>
            <a:endParaRPr lang="es-ES" u="sng" dirty="0">
              <a:latin typeface="+mj-lt"/>
            </a:endParaRPr>
          </a:p>
          <a:p>
            <a:pPr>
              <a:buFont typeface="Wingdings" panose="05000000000000000000" pitchFamily="2" charset="2"/>
              <a:buChar char="§"/>
            </a:pPr>
            <a:endParaRPr lang="en-US" dirty="0">
              <a:latin typeface="+mj-lt"/>
            </a:endParaRPr>
          </a:p>
        </p:txBody>
      </p:sp>
      <p:sp>
        <p:nvSpPr>
          <p:cNvPr id="4" name="Slide Number Placeholder 3">
            <a:extLst>
              <a:ext uri="{FF2B5EF4-FFF2-40B4-BE49-F238E27FC236}">
                <a16:creationId xmlns:a16="http://schemas.microsoft.com/office/drawing/2014/main" id="{91FD1563-8F38-9748-8408-37C97F7D750E}"/>
              </a:ext>
            </a:extLst>
          </p:cNvPr>
          <p:cNvSpPr>
            <a:spLocks noGrp="1"/>
          </p:cNvSpPr>
          <p:nvPr>
            <p:ph type="sldNum" sz="quarter" idx="12"/>
          </p:nvPr>
        </p:nvSpPr>
        <p:spPr/>
        <p:txBody>
          <a:bodyPr/>
          <a:lstStyle/>
          <a:p>
            <a:fld id="{6E2D2B3B-882E-40F3-A32F-6DD516915044}" type="slidenum">
              <a:rPr lang="en-US" smtClean="0"/>
              <a:pPr/>
              <a:t>9</a:t>
            </a:fld>
            <a:endParaRPr lang="en-US"/>
          </a:p>
        </p:txBody>
      </p:sp>
    </p:spTree>
    <p:extLst>
      <p:ext uri="{BB962C8B-B14F-4D97-AF65-F5344CB8AC3E}">
        <p14:creationId xmlns:p14="http://schemas.microsoft.com/office/powerpoint/2010/main" val="13325148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C53F4911F0923458C9CF01ADDBABF3B" ma:contentTypeVersion="7" ma:contentTypeDescription="Create a new document." ma:contentTypeScope="" ma:versionID="d4db61a02901aaf02c5db04d27de4469">
  <xsd:schema xmlns:xsd="http://www.w3.org/2001/XMLSchema" xmlns:xs="http://www.w3.org/2001/XMLSchema" xmlns:p="http://schemas.microsoft.com/office/2006/metadata/properties" xmlns:ns3="52024fee-9d5d-4f71-8486-9830da2e40f9" targetNamespace="http://schemas.microsoft.com/office/2006/metadata/properties" ma:root="true" ma:fieldsID="82c753faee6c3ebb249e825accf37d85" ns3:_="">
    <xsd:import namespace="52024fee-9d5d-4f71-8486-9830da2e40f9"/>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3:MediaServiceGenerationTime" minOccurs="0"/>
                <xsd:element ref="ns3:MediaServiceEventHashCode"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024fee-9d5d-4f71-8486-9830da2e40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Tags" ma:index="14" nillable="true" ma:displayName="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52024fee-9d5d-4f71-8486-9830da2e40f9" xsi:nil="true"/>
  </documentManagement>
</p:properties>
</file>

<file path=customXml/itemProps1.xml><?xml version="1.0" encoding="utf-8"?>
<ds:datastoreItem xmlns:ds="http://schemas.openxmlformats.org/officeDocument/2006/customXml" ds:itemID="{A1BEF53F-BEFB-4119-8C26-781FF4C8237E}">
  <ds:schemaRefs>
    <ds:schemaRef ds:uri="http://schemas.microsoft.com/sharepoint/v3/contenttype/forms"/>
  </ds:schemaRefs>
</ds:datastoreItem>
</file>

<file path=customXml/itemProps2.xml><?xml version="1.0" encoding="utf-8"?>
<ds:datastoreItem xmlns:ds="http://schemas.openxmlformats.org/officeDocument/2006/customXml" ds:itemID="{1BCC5649-0F42-401D-A3AE-C21B3F4168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024fee-9d5d-4f71-8486-9830da2e40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82FE891-BB62-4970-B743-2E9C83203C39}">
  <ds:schemaRefs>
    <ds:schemaRef ds:uri="http://purl.org/dc/terms/"/>
    <ds:schemaRef ds:uri="http://schemas.microsoft.com/office/2006/documentManagement/types"/>
    <ds:schemaRef ds:uri="52024fee-9d5d-4f71-8486-9830da2e40f9"/>
    <ds:schemaRef ds:uri="http://purl.org/dc/elements/1.1/"/>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3096</TotalTime>
  <Words>3079</Words>
  <Application>Microsoft Office PowerPoint</Application>
  <PresentationFormat>On-screen Show (16:9)</PresentationFormat>
  <Paragraphs>386</Paragraphs>
  <Slides>45</Slides>
  <Notes>41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Calibri</vt:lpstr>
      <vt:lpstr>Comic Sans MS</vt:lpstr>
      <vt:lpstr>Fira Sans</vt:lpstr>
      <vt:lpstr>Guardian TextSans Web</vt:lpstr>
      <vt:lpstr>ITC Avant Garde Std Bk</vt:lpstr>
      <vt:lpstr>Open Sans</vt:lpstr>
      <vt:lpstr>Wingdings</vt:lpstr>
      <vt:lpstr>AETC-BLANK-MASTER</vt:lpstr>
      <vt:lpstr>HIV Antiretroviral Therapy Resistance:  Top Tips to Know</vt:lpstr>
      <vt:lpstr>Collaboration</vt:lpstr>
      <vt:lpstr>Conflict of Interest Disclosure Statement</vt:lpstr>
      <vt:lpstr>Use of Trade/Brand Names</vt:lpstr>
      <vt:lpstr>Unconscious Bias Disclosure</vt:lpstr>
      <vt:lpstr>Learning Objectives</vt:lpstr>
      <vt:lpstr>Antiretroviral failure and resistance testing</vt:lpstr>
      <vt:lpstr>Case example </vt:lpstr>
      <vt:lpstr>Virologic suppression and failure</vt:lpstr>
      <vt:lpstr>Low-Level Viremia</vt:lpstr>
      <vt:lpstr>Impact of low-level viremia (LLV) on clinical and virological outcomes in patients with HIV (PWH)</vt:lpstr>
      <vt:lpstr>Impact of low-level viremia on clinical and virological outcomes in patient with treated HIV (ART-CC)</vt:lpstr>
      <vt:lpstr>Proportion of PWH without virologic failure</vt:lpstr>
      <vt:lpstr>Low-Level Viremia</vt:lpstr>
      <vt:lpstr>Virologic Blips</vt:lpstr>
      <vt:lpstr>Intermittent HIV-1 Viremia (Blips) and Drug Resistance in Patients Receiving ART</vt:lpstr>
      <vt:lpstr>Blips in PWH on ART</vt:lpstr>
      <vt:lpstr>PowerPoint Presentation</vt:lpstr>
      <vt:lpstr>Virologic Failure</vt:lpstr>
      <vt:lpstr>Causes of Virologic Failure</vt:lpstr>
      <vt:lpstr>Resistance testing</vt:lpstr>
      <vt:lpstr>Genotype testing</vt:lpstr>
      <vt:lpstr>Phenotypic Testing</vt:lpstr>
      <vt:lpstr>Phenotype testing</vt:lpstr>
      <vt:lpstr>Tropism Assay</vt:lpstr>
      <vt:lpstr>Suggested approach when viremia is present</vt:lpstr>
      <vt:lpstr>Building a new ART regimen</vt:lpstr>
      <vt:lpstr>Building a new ART regimen</vt:lpstr>
      <vt:lpstr>Resistance associated mutations </vt:lpstr>
      <vt:lpstr>NRTI mutations</vt:lpstr>
      <vt:lpstr>NRTI Mutations</vt:lpstr>
      <vt:lpstr>NRTI TAMS mutations</vt:lpstr>
      <vt:lpstr>NNRTI mutations</vt:lpstr>
      <vt:lpstr>NNRTI Mutations</vt:lpstr>
      <vt:lpstr>NNRTI mutations</vt:lpstr>
      <vt:lpstr>PI mutations</vt:lpstr>
      <vt:lpstr>Protease Inhibitor mutations</vt:lpstr>
      <vt:lpstr>INSTI mutations</vt:lpstr>
      <vt:lpstr>INSTI Mutations</vt:lpstr>
      <vt:lpstr>HIV mutations study tools</vt:lpstr>
      <vt:lpstr>Conclusions </vt:lpstr>
      <vt:lpstr>Conclusions</vt:lpstr>
      <vt:lpstr>References</vt:lpstr>
      <vt:lpstr>Resources</vt:lpstr>
      <vt:lpstr>SCAETC Social Media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HIV and COVID-19:  Implications for Clinical Care</dc:title>
  <dc:creator>Patel, Premal G.</dc:creator>
  <cp:lastModifiedBy>Judith Collins</cp:lastModifiedBy>
  <cp:revision>191</cp:revision>
  <dcterms:created xsi:type="dcterms:W3CDTF">2020-04-28T17:44:30Z</dcterms:created>
  <dcterms:modified xsi:type="dcterms:W3CDTF">2024-01-11T21:17:09Z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42C15518-B3E7-4BA0-821C-54F9084A7EDA</vt:lpwstr>
  </property>
  <property fmtid="{D5CDD505-2E9C-101B-9397-08002B2CF9AE}" pid="3" name="ArticulatePath">
    <vt:lpwstr>HIV and COVID AETC</vt:lpwstr>
  </property>
  <property fmtid="{D5CDD505-2E9C-101B-9397-08002B2CF9AE}" pid="4" name="ContentTypeId">
    <vt:lpwstr>0x010100EC53F4911F0923458C9CF01ADDBABF3B</vt:lpwstr>
  </property>
</Properties>
</file>