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webextensions/webextension1.xml" ContentType="application/vnd.ms-office.webextension+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6" r:id="rId6"/>
  </p:sldMasterIdLst>
  <p:sldIdLst>
    <p:sldId id="256" r:id="rId7"/>
    <p:sldId id="2141412056" r:id="rId8"/>
    <p:sldId id="445" r:id="rId9"/>
    <p:sldId id="2141412019" r:id="rId10"/>
    <p:sldId id="324" r:id="rId11"/>
    <p:sldId id="288" r:id="rId12"/>
    <p:sldId id="290" r:id="rId13"/>
    <p:sldId id="292" r:id="rId14"/>
    <p:sldId id="299" r:id="rId15"/>
    <p:sldId id="300" r:id="rId16"/>
    <p:sldId id="2141412054" r:id="rId17"/>
    <p:sldId id="2141412055" r:id="rId18"/>
    <p:sldId id="318" r:id="rId19"/>
    <p:sldId id="319" r:id="rId20"/>
    <p:sldId id="2141411992" r:id="rId21"/>
    <p:sldId id="2141412026" r:id="rId22"/>
    <p:sldId id="311" r:id="rId23"/>
    <p:sldId id="2141412014" r:id="rId24"/>
    <p:sldId id="2141412013" r:id="rId25"/>
    <p:sldId id="2141411997" r:id="rId26"/>
    <p:sldId id="2141411998" r:id="rId27"/>
    <p:sldId id="2141411999" r:id="rId28"/>
    <p:sldId id="2141412028" r:id="rId29"/>
    <p:sldId id="2141412029" r:id="rId30"/>
    <p:sldId id="2141412030" r:id="rId31"/>
    <p:sldId id="2141412031" r:id="rId32"/>
    <p:sldId id="2141412032" r:id="rId33"/>
    <p:sldId id="2141412033" r:id="rId34"/>
    <p:sldId id="2141412041" r:id="rId35"/>
    <p:sldId id="2141412034" r:id="rId36"/>
    <p:sldId id="2141412037" r:id="rId37"/>
    <p:sldId id="2141412035" r:id="rId38"/>
    <p:sldId id="2141412049" r:id="rId39"/>
    <p:sldId id="2141412006" r:id="rId40"/>
    <p:sldId id="2141412036" r:id="rId41"/>
    <p:sldId id="2141412039" r:id="rId42"/>
    <p:sldId id="2141412040" r:id="rId43"/>
    <p:sldId id="2141412038" r:id="rId44"/>
    <p:sldId id="2141412052" r:id="rId45"/>
    <p:sldId id="2141412021" r:id="rId46"/>
    <p:sldId id="2141412043" r:id="rId47"/>
    <p:sldId id="2141412051" r:id="rId48"/>
    <p:sldId id="2141412044" r:id="rId49"/>
    <p:sldId id="2141412053" r:id="rId50"/>
    <p:sldId id="2141412046" r:id="rId51"/>
    <p:sldId id="2141412047" r:id="rId52"/>
  </p:sldIdLst>
  <p:sldSz cx="12192000" cy="6858000"/>
  <p:notesSz cx="6858000" cy="91440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F3C6C5-D9FF-489A-BBDA-1CDCC25ED1E8}" v="1" dt="2023-11-01T22:04:49.391"/>
    <p1510:client id="{ACA5AA38-51B0-4EB5-8B38-A15075D017A1}" v="2" dt="2023-11-01T17:43:14.3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7" d="100"/>
          <a:sy n="77" d="100"/>
        </p:scale>
        <p:origin x="12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gs" Target="tags/tag1.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a:solidFill>
                  <a:schemeClr val="tx1"/>
                </a:solidFill>
              </a:rPr>
              <a:t>Cabotegravir/Rilpivirine Evalutations</a:t>
            </a:r>
            <a:r>
              <a:rPr lang="en-US" sz="1800" baseline="0">
                <a:solidFill>
                  <a:schemeClr val="tx1"/>
                </a:solidFill>
              </a:rPr>
              <a:t> </a:t>
            </a:r>
            <a:endParaRPr lang="en-US" sz="1800">
              <a:solidFill>
                <a:schemeClr val="tx1"/>
              </a:solidFill>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Sheet1!$A$1:$A$8</c:f>
              <c:strCache>
                <c:ptCount val="8"/>
                <c:pt idx="0">
                  <c:v>Total Evaluations</c:v>
                </c:pt>
                <c:pt idx="1">
                  <c:v>On Treatment</c:v>
                </c:pt>
                <c:pt idx="2">
                  <c:v>Waiting on Insurance</c:v>
                </c:pt>
                <c:pt idx="3">
                  <c:v>Approved Never Started</c:v>
                </c:pt>
                <c:pt idx="4">
                  <c:v>Insurance Denied</c:v>
                </c:pt>
                <c:pt idx="5">
                  <c:v>No Insurance</c:v>
                </c:pt>
                <c:pt idx="6">
                  <c:v>Not Interested </c:v>
                </c:pt>
                <c:pt idx="7">
                  <c:v>Did Not Qualify</c:v>
                </c:pt>
              </c:strCache>
            </c:strRef>
          </c:cat>
          <c:val>
            <c:numRef>
              <c:f>Sheet1!$B$1:$B$8</c:f>
              <c:numCache>
                <c:formatCode>General</c:formatCode>
                <c:ptCount val="8"/>
                <c:pt idx="0">
                  <c:v>210</c:v>
                </c:pt>
                <c:pt idx="1">
                  <c:v>100</c:v>
                </c:pt>
                <c:pt idx="2">
                  <c:v>5</c:v>
                </c:pt>
                <c:pt idx="3">
                  <c:v>24</c:v>
                </c:pt>
                <c:pt idx="4">
                  <c:v>29</c:v>
                </c:pt>
                <c:pt idx="5">
                  <c:v>5</c:v>
                </c:pt>
                <c:pt idx="6">
                  <c:v>14</c:v>
                </c:pt>
                <c:pt idx="7">
                  <c:v>27</c:v>
                </c:pt>
              </c:numCache>
            </c:numRef>
          </c:val>
          <c:extLst>
            <c:ext xmlns:c16="http://schemas.microsoft.com/office/drawing/2014/chart" uri="{C3380CC4-5D6E-409C-BE32-E72D297353CC}">
              <c16:uniqueId val="{00000000-89D6-457A-A57C-3A72F00188D2}"/>
            </c:ext>
          </c:extLst>
        </c:ser>
        <c:dLbls>
          <c:showLegendKey val="0"/>
          <c:showVal val="0"/>
          <c:showCatName val="0"/>
          <c:showSerName val="0"/>
          <c:showPercent val="0"/>
          <c:showBubbleSize val="0"/>
        </c:dLbls>
        <c:gapWidth val="219"/>
        <c:overlap val="-27"/>
        <c:axId val="553485808"/>
        <c:axId val="553480560"/>
      </c:barChart>
      <c:catAx>
        <c:axId val="55348580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b="0">
                    <a:solidFill>
                      <a:schemeClr val="tx1"/>
                    </a:solidFill>
                  </a:rPr>
                  <a:t>Status</a:t>
                </a:r>
              </a:p>
            </c:rich>
          </c:tx>
          <c:layout>
            <c:manualLayout>
              <c:xMode val="edge"/>
              <c:yMode val="edge"/>
              <c:x val="0.47091163123179058"/>
              <c:y val="0.934194969231834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53480560"/>
        <c:crosses val="autoZero"/>
        <c:auto val="1"/>
        <c:lblAlgn val="ctr"/>
        <c:lblOffset val="100"/>
        <c:noMultiLvlLbl val="0"/>
      </c:catAx>
      <c:valAx>
        <c:axId val="553480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a:solidFill>
                      <a:schemeClr val="tx1"/>
                    </a:solidFill>
                  </a:rPr>
                  <a:t>Number</a:t>
                </a:r>
                <a:r>
                  <a:rPr lang="en-US" sz="1400" baseline="0">
                    <a:solidFill>
                      <a:schemeClr val="tx1"/>
                    </a:solidFill>
                  </a:rPr>
                  <a:t> of Patients</a:t>
                </a:r>
                <a:endParaRPr lang="en-US" sz="1400">
                  <a:solidFill>
                    <a:schemeClr val="tx1"/>
                  </a:solidFill>
                </a:endParaRPr>
              </a:p>
            </c:rich>
          </c:tx>
          <c:layout>
            <c:manualLayout>
              <c:xMode val="edge"/>
              <c:yMode val="edge"/>
              <c:x val="8.8484741669425469E-3"/>
              <c:y val="0.30233577030315301"/>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3485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Case 1</c:v>
                </c:pt>
              </c:strCache>
            </c:strRef>
          </c:tx>
          <c:spPr>
            <a:ln w="28575" cap="rnd">
              <a:solidFill>
                <a:schemeClr val="accent1"/>
              </a:solidFill>
              <a:round/>
            </a:ln>
            <a:effectLst/>
          </c:spPr>
          <c:marker>
            <c:symbol val="none"/>
          </c:marker>
          <c:cat>
            <c:numRef>
              <c:f>Sheet1!$A$2:$A$7</c:f>
              <c:numCache>
                <c:formatCode>General</c:formatCode>
                <c:ptCount val="6"/>
                <c:pt idx="0">
                  <c:v>0</c:v>
                </c:pt>
                <c:pt idx="1">
                  <c:v>30</c:v>
                </c:pt>
                <c:pt idx="2">
                  <c:v>60</c:v>
                </c:pt>
                <c:pt idx="3">
                  <c:v>90</c:v>
                </c:pt>
                <c:pt idx="4">
                  <c:v>120</c:v>
                </c:pt>
                <c:pt idx="5">
                  <c:v>180</c:v>
                </c:pt>
              </c:numCache>
            </c:numRef>
          </c:cat>
          <c:val>
            <c:numRef>
              <c:f>Sheet1!$B$2:$B$7</c:f>
              <c:numCache>
                <c:formatCode>General</c:formatCode>
                <c:ptCount val="6"/>
                <c:pt idx="0">
                  <c:v>1078</c:v>
                </c:pt>
                <c:pt idx="1">
                  <c:v>120</c:v>
                </c:pt>
                <c:pt idx="2">
                  <c:v>64</c:v>
                </c:pt>
                <c:pt idx="3">
                  <c:v>46</c:v>
                </c:pt>
                <c:pt idx="4">
                  <c:v>47</c:v>
                </c:pt>
                <c:pt idx="5">
                  <c:v>0</c:v>
                </c:pt>
              </c:numCache>
            </c:numRef>
          </c:val>
          <c:smooth val="0"/>
          <c:extLst>
            <c:ext xmlns:c16="http://schemas.microsoft.com/office/drawing/2014/chart" uri="{C3380CC4-5D6E-409C-BE32-E72D297353CC}">
              <c16:uniqueId val="{00000000-99D7-45C4-959F-1424EFCAE010}"/>
            </c:ext>
          </c:extLst>
        </c:ser>
        <c:ser>
          <c:idx val="1"/>
          <c:order val="1"/>
          <c:tx>
            <c:strRef>
              <c:f>Sheet1!$C$1</c:f>
              <c:strCache>
                <c:ptCount val="1"/>
                <c:pt idx="0">
                  <c:v>Case 2</c:v>
                </c:pt>
              </c:strCache>
            </c:strRef>
          </c:tx>
          <c:spPr>
            <a:ln w="28575" cap="rnd">
              <a:solidFill>
                <a:schemeClr val="accent2"/>
              </a:solidFill>
              <a:round/>
            </a:ln>
            <a:effectLst/>
          </c:spPr>
          <c:marker>
            <c:symbol val="none"/>
          </c:marker>
          <c:cat>
            <c:numRef>
              <c:f>Sheet1!$A$2:$A$7</c:f>
              <c:numCache>
                <c:formatCode>General</c:formatCode>
                <c:ptCount val="6"/>
                <c:pt idx="0">
                  <c:v>0</c:v>
                </c:pt>
                <c:pt idx="1">
                  <c:v>30</c:v>
                </c:pt>
                <c:pt idx="2">
                  <c:v>60</c:v>
                </c:pt>
                <c:pt idx="3">
                  <c:v>90</c:v>
                </c:pt>
                <c:pt idx="4">
                  <c:v>120</c:v>
                </c:pt>
                <c:pt idx="5">
                  <c:v>180</c:v>
                </c:pt>
              </c:numCache>
            </c:numRef>
          </c:cat>
          <c:val>
            <c:numRef>
              <c:f>Sheet1!$C$2:$C$7</c:f>
              <c:numCache>
                <c:formatCode>General</c:formatCode>
                <c:ptCount val="6"/>
                <c:pt idx="0">
                  <c:v>1148</c:v>
                </c:pt>
                <c:pt idx="1">
                  <c:v>0</c:v>
                </c:pt>
                <c:pt idx="2">
                  <c:v>1.8</c:v>
                </c:pt>
                <c:pt idx="3">
                  <c:v>2.8</c:v>
                </c:pt>
              </c:numCache>
            </c:numRef>
          </c:val>
          <c:smooth val="0"/>
          <c:extLst>
            <c:ext xmlns:c16="http://schemas.microsoft.com/office/drawing/2014/chart" uri="{C3380CC4-5D6E-409C-BE32-E72D297353CC}">
              <c16:uniqueId val="{00000001-99D7-45C4-959F-1424EFCAE010}"/>
            </c:ext>
          </c:extLst>
        </c:ser>
        <c:dLbls>
          <c:showLegendKey val="0"/>
          <c:showVal val="0"/>
          <c:showCatName val="0"/>
          <c:showSerName val="0"/>
          <c:showPercent val="0"/>
          <c:showBubbleSize val="0"/>
        </c:dLbls>
        <c:smooth val="0"/>
        <c:axId val="650772816"/>
        <c:axId val="650772488"/>
      </c:lineChart>
      <c:catAx>
        <c:axId val="650772816"/>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sz="1800" dirty="0">
                    <a:solidFill>
                      <a:schemeClr val="tx1"/>
                    </a:solidFill>
                  </a:rPr>
                  <a:t>Days</a:t>
                </a:r>
                <a:r>
                  <a:rPr lang="en-US" sz="1800" baseline="0" dirty="0">
                    <a:solidFill>
                      <a:schemeClr val="tx1"/>
                    </a:solidFill>
                  </a:rPr>
                  <a:t> from First Injection</a:t>
                </a:r>
                <a:endParaRPr lang="en-US" sz="1800" dirty="0">
                  <a:solidFill>
                    <a:schemeClr val="tx1"/>
                  </a:solidFill>
                </a:endParaRP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50772488"/>
        <c:crosses val="autoZero"/>
        <c:auto val="1"/>
        <c:lblAlgn val="ctr"/>
        <c:lblOffset val="100"/>
        <c:noMultiLvlLbl val="0"/>
      </c:catAx>
      <c:valAx>
        <c:axId val="650772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sz="1800" dirty="0">
                    <a:solidFill>
                      <a:schemeClr val="tx1"/>
                    </a:solidFill>
                  </a:rPr>
                  <a:t>HIV</a:t>
                </a:r>
                <a:r>
                  <a:rPr lang="en-US" sz="1800" baseline="0" dirty="0">
                    <a:solidFill>
                      <a:schemeClr val="tx1"/>
                    </a:solidFill>
                  </a:rPr>
                  <a:t> RNA (copies/mL)</a:t>
                </a:r>
                <a:endParaRPr lang="en-US" sz="1800" dirty="0">
                  <a:solidFill>
                    <a:schemeClr val="tx1"/>
                  </a:solidFill>
                </a:endParaRP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50772816"/>
        <c:crossesAt val="1"/>
        <c:crossBetween val="between"/>
      </c:valAx>
      <c:spPr>
        <a:noFill/>
        <a:ln>
          <a:solidFill>
            <a:schemeClr val="tx1"/>
          </a:solidFill>
        </a:ln>
        <a:effectLst/>
      </c:spPr>
    </c:plotArea>
    <c:legend>
      <c:legendPos val="b"/>
      <c:layout>
        <c:manualLayout>
          <c:xMode val="edge"/>
          <c:yMode val="edge"/>
          <c:x val="0.40822600186482377"/>
          <c:y val="0.89982643319815148"/>
          <c:w val="0.27743926416574627"/>
          <c:h val="7.1741012605980967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A3528F-F7A9-4C51-BE36-F7DBF353CE01}"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5055C8A9-7341-4F7B-BE58-3E060CC4FDC7}">
      <dgm:prSet phldrT="[Text]"/>
      <dgm:spPr/>
      <dgm:t>
        <a:bodyPr/>
        <a:lstStyle/>
        <a:p>
          <a:r>
            <a:rPr lang="en-US" dirty="0"/>
            <a:t>Anxiety around missing doses</a:t>
          </a:r>
        </a:p>
      </dgm:t>
    </dgm:pt>
    <dgm:pt modelId="{227B200D-3D13-460D-A9CD-7868B69E779D}" type="parTrans" cxnId="{E94D0429-644C-432F-9295-F0F04960616C}">
      <dgm:prSet/>
      <dgm:spPr/>
      <dgm:t>
        <a:bodyPr/>
        <a:lstStyle/>
        <a:p>
          <a:endParaRPr lang="en-US"/>
        </a:p>
      </dgm:t>
    </dgm:pt>
    <dgm:pt modelId="{F3CEB997-0066-4790-BCE6-A33E59EAFC76}" type="sibTrans" cxnId="{E94D0429-644C-432F-9295-F0F04960616C}">
      <dgm:prSet/>
      <dgm:spPr/>
      <dgm:t>
        <a:bodyPr/>
        <a:lstStyle/>
        <a:p>
          <a:endParaRPr lang="en-US"/>
        </a:p>
      </dgm:t>
    </dgm:pt>
    <dgm:pt modelId="{B84BC5B0-466E-493F-A766-71FCD637CB22}">
      <dgm:prSet phldrT="[Text]"/>
      <dgm:spPr/>
      <dgm:t>
        <a:bodyPr/>
        <a:lstStyle/>
        <a:p>
          <a:r>
            <a:rPr lang="en-US" dirty="0"/>
            <a:t>Privacy concerns</a:t>
          </a:r>
        </a:p>
      </dgm:t>
    </dgm:pt>
    <dgm:pt modelId="{F5BEFF7A-4539-4C8B-ABD8-80C382F61EB7}" type="parTrans" cxnId="{0718D5CE-8985-4441-9B58-F446EFD954AB}">
      <dgm:prSet/>
      <dgm:spPr/>
      <dgm:t>
        <a:bodyPr/>
        <a:lstStyle/>
        <a:p>
          <a:endParaRPr lang="en-US"/>
        </a:p>
      </dgm:t>
    </dgm:pt>
    <dgm:pt modelId="{59BB8751-D7DA-4510-8DE9-B88E8A39D645}" type="sibTrans" cxnId="{0718D5CE-8985-4441-9B58-F446EFD954AB}">
      <dgm:prSet/>
      <dgm:spPr/>
      <dgm:t>
        <a:bodyPr/>
        <a:lstStyle/>
        <a:p>
          <a:endParaRPr lang="en-US"/>
        </a:p>
      </dgm:t>
    </dgm:pt>
    <dgm:pt modelId="{05264065-4A1F-4418-B88D-AC8C60B65224}">
      <dgm:prSet phldrT="[Text]"/>
      <dgm:spPr/>
      <dgm:t>
        <a:bodyPr/>
        <a:lstStyle/>
        <a:p>
          <a:r>
            <a:rPr lang="en-US" dirty="0"/>
            <a:t>Daily HIV reminder</a:t>
          </a:r>
        </a:p>
      </dgm:t>
    </dgm:pt>
    <dgm:pt modelId="{F3F28B3A-26F3-417E-9CE8-991BD5FF21A1}" type="parTrans" cxnId="{BDD0A554-98D7-4A10-A470-FDCB7930B093}">
      <dgm:prSet/>
      <dgm:spPr/>
      <dgm:t>
        <a:bodyPr/>
        <a:lstStyle/>
        <a:p>
          <a:endParaRPr lang="en-US"/>
        </a:p>
      </dgm:t>
    </dgm:pt>
    <dgm:pt modelId="{4D27E75F-B8DB-46D2-98C3-C8EF3F18AA64}" type="sibTrans" cxnId="{BDD0A554-98D7-4A10-A470-FDCB7930B093}">
      <dgm:prSet/>
      <dgm:spPr/>
      <dgm:t>
        <a:bodyPr/>
        <a:lstStyle/>
        <a:p>
          <a:endParaRPr lang="en-US"/>
        </a:p>
      </dgm:t>
    </dgm:pt>
    <dgm:pt modelId="{A3CD4486-C0FF-4BE9-AC23-A0327E2C5227}" type="pres">
      <dgm:prSet presAssocID="{5DA3528F-F7A9-4C51-BE36-F7DBF353CE01}" presName="linear" presStyleCnt="0">
        <dgm:presLayoutVars>
          <dgm:dir/>
          <dgm:animLvl val="lvl"/>
          <dgm:resizeHandles val="exact"/>
        </dgm:presLayoutVars>
      </dgm:prSet>
      <dgm:spPr/>
    </dgm:pt>
    <dgm:pt modelId="{A54D5EE7-6C5D-4D72-B843-281ADAE58C25}" type="pres">
      <dgm:prSet presAssocID="{5055C8A9-7341-4F7B-BE58-3E060CC4FDC7}" presName="parentLin" presStyleCnt="0"/>
      <dgm:spPr/>
    </dgm:pt>
    <dgm:pt modelId="{0C52B122-F924-4DB9-832A-DC0F24C02D74}" type="pres">
      <dgm:prSet presAssocID="{5055C8A9-7341-4F7B-BE58-3E060CC4FDC7}" presName="parentLeftMargin" presStyleLbl="node1" presStyleIdx="0" presStyleCnt="3"/>
      <dgm:spPr/>
    </dgm:pt>
    <dgm:pt modelId="{5CA11887-D916-4155-98C1-A6632C4F5854}" type="pres">
      <dgm:prSet presAssocID="{5055C8A9-7341-4F7B-BE58-3E060CC4FDC7}" presName="parentText" presStyleLbl="node1" presStyleIdx="0" presStyleCnt="3">
        <dgm:presLayoutVars>
          <dgm:chMax val="0"/>
          <dgm:bulletEnabled val="1"/>
        </dgm:presLayoutVars>
      </dgm:prSet>
      <dgm:spPr/>
    </dgm:pt>
    <dgm:pt modelId="{C8330172-684C-4A04-A828-048F497083A0}" type="pres">
      <dgm:prSet presAssocID="{5055C8A9-7341-4F7B-BE58-3E060CC4FDC7}" presName="negativeSpace" presStyleCnt="0"/>
      <dgm:spPr/>
    </dgm:pt>
    <dgm:pt modelId="{C1C28D71-58EB-4B26-9CC8-01DDE1577E14}" type="pres">
      <dgm:prSet presAssocID="{5055C8A9-7341-4F7B-BE58-3E060CC4FDC7}" presName="childText" presStyleLbl="conFgAcc1" presStyleIdx="0" presStyleCnt="3">
        <dgm:presLayoutVars>
          <dgm:bulletEnabled val="1"/>
        </dgm:presLayoutVars>
      </dgm:prSet>
      <dgm:spPr/>
    </dgm:pt>
    <dgm:pt modelId="{479F8C8A-A475-4D58-AC0B-E75D2F82BC2E}" type="pres">
      <dgm:prSet presAssocID="{F3CEB997-0066-4790-BCE6-A33E59EAFC76}" presName="spaceBetweenRectangles" presStyleCnt="0"/>
      <dgm:spPr/>
    </dgm:pt>
    <dgm:pt modelId="{710DF8A8-DA72-4007-A650-24852C814487}" type="pres">
      <dgm:prSet presAssocID="{B84BC5B0-466E-493F-A766-71FCD637CB22}" presName="parentLin" presStyleCnt="0"/>
      <dgm:spPr/>
    </dgm:pt>
    <dgm:pt modelId="{07E7311B-8DC1-4EE0-9D48-A3846334D9B1}" type="pres">
      <dgm:prSet presAssocID="{B84BC5B0-466E-493F-A766-71FCD637CB22}" presName="parentLeftMargin" presStyleLbl="node1" presStyleIdx="0" presStyleCnt="3"/>
      <dgm:spPr/>
    </dgm:pt>
    <dgm:pt modelId="{18CD6F2A-DC8C-4DE8-A717-45071596B895}" type="pres">
      <dgm:prSet presAssocID="{B84BC5B0-466E-493F-A766-71FCD637CB22}" presName="parentText" presStyleLbl="node1" presStyleIdx="1" presStyleCnt="3">
        <dgm:presLayoutVars>
          <dgm:chMax val="0"/>
          <dgm:bulletEnabled val="1"/>
        </dgm:presLayoutVars>
      </dgm:prSet>
      <dgm:spPr/>
    </dgm:pt>
    <dgm:pt modelId="{B672E9BC-0497-4844-92C4-8A5DD87F7498}" type="pres">
      <dgm:prSet presAssocID="{B84BC5B0-466E-493F-A766-71FCD637CB22}" presName="negativeSpace" presStyleCnt="0"/>
      <dgm:spPr/>
    </dgm:pt>
    <dgm:pt modelId="{18365F4C-F22B-4DB4-B1C0-6336666DA7AB}" type="pres">
      <dgm:prSet presAssocID="{B84BC5B0-466E-493F-A766-71FCD637CB22}" presName="childText" presStyleLbl="conFgAcc1" presStyleIdx="1" presStyleCnt="3">
        <dgm:presLayoutVars>
          <dgm:bulletEnabled val="1"/>
        </dgm:presLayoutVars>
      </dgm:prSet>
      <dgm:spPr/>
    </dgm:pt>
    <dgm:pt modelId="{F20884B7-FDCE-4021-9DB9-51F7F7591D42}" type="pres">
      <dgm:prSet presAssocID="{59BB8751-D7DA-4510-8DE9-B88E8A39D645}" presName="spaceBetweenRectangles" presStyleCnt="0"/>
      <dgm:spPr/>
    </dgm:pt>
    <dgm:pt modelId="{E3E40E20-77FF-4AAE-BB9E-F1E2DA8584BF}" type="pres">
      <dgm:prSet presAssocID="{05264065-4A1F-4418-B88D-AC8C60B65224}" presName="parentLin" presStyleCnt="0"/>
      <dgm:spPr/>
    </dgm:pt>
    <dgm:pt modelId="{8784A31B-2916-458F-BF41-21B0BC3D6A59}" type="pres">
      <dgm:prSet presAssocID="{05264065-4A1F-4418-B88D-AC8C60B65224}" presName="parentLeftMargin" presStyleLbl="node1" presStyleIdx="1" presStyleCnt="3"/>
      <dgm:spPr/>
    </dgm:pt>
    <dgm:pt modelId="{48F3DC8C-A74D-4B5F-B604-C42853E6DED3}" type="pres">
      <dgm:prSet presAssocID="{05264065-4A1F-4418-B88D-AC8C60B65224}" presName="parentText" presStyleLbl="node1" presStyleIdx="2" presStyleCnt="3">
        <dgm:presLayoutVars>
          <dgm:chMax val="0"/>
          <dgm:bulletEnabled val="1"/>
        </dgm:presLayoutVars>
      </dgm:prSet>
      <dgm:spPr/>
    </dgm:pt>
    <dgm:pt modelId="{BF3A9B84-EF99-4AC1-9C88-E5A0EEDCEA24}" type="pres">
      <dgm:prSet presAssocID="{05264065-4A1F-4418-B88D-AC8C60B65224}" presName="negativeSpace" presStyleCnt="0"/>
      <dgm:spPr/>
    </dgm:pt>
    <dgm:pt modelId="{6B066CE3-2660-4356-BD70-59B2E0C4B486}" type="pres">
      <dgm:prSet presAssocID="{05264065-4A1F-4418-B88D-AC8C60B65224}" presName="childText" presStyleLbl="conFgAcc1" presStyleIdx="2" presStyleCnt="3">
        <dgm:presLayoutVars>
          <dgm:bulletEnabled val="1"/>
        </dgm:presLayoutVars>
      </dgm:prSet>
      <dgm:spPr/>
    </dgm:pt>
  </dgm:ptLst>
  <dgm:cxnLst>
    <dgm:cxn modelId="{E94D0429-644C-432F-9295-F0F04960616C}" srcId="{5DA3528F-F7A9-4C51-BE36-F7DBF353CE01}" destId="{5055C8A9-7341-4F7B-BE58-3E060CC4FDC7}" srcOrd="0" destOrd="0" parTransId="{227B200D-3D13-460D-A9CD-7868B69E779D}" sibTransId="{F3CEB997-0066-4790-BCE6-A33E59EAFC76}"/>
    <dgm:cxn modelId="{445EA32F-E70B-4174-910F-EB2A549650D0}" type="presOf" srcId="{05264065-4A1F-4418-B88D-AC8C60B65224}" destId="{8784A31B-2916-458F-BF41-21B0BC3D6A59}" srcOrd="0" destOrd="0" presId="urn:microsoft.com/office/officeart/2005/8/layout/list1"/>
    <dgm:cxn modelId="{282A3B72-961E-410A-A1C1-DA2F72E4AE08}" type="presOf" srcId="{5055C8A9-7341-4F7B-BE58-3E060CC4FDC7}" destId="{0C52B122-F924-4DB9-832A-DC0F24C02D74}" srcOrd="0" destOrd="0" presId="urn:microsoft.com/office/officeart/2005/8/layout/list1"/>
    <dgm:cxn modelId="{BDD0A554-98D7-4A10-A470-FDCB7930B093}" srcId="{5DA3528F-F7A9-4C51-BE36-F7DBF353CE01}" destId="{05264065-4A1F-4418-B88D-AC8C60B65224}" srcOrd="2" destOrd="0" parTransId="{F3F28B3A-26F3-417E-9CE8-991BD5FF21A1}" sibTransId="{4D27E75F-B8DB-46D2-98C3-C8EF3F18AA64}"/>
    <dgm:cxn modelId="{CEE96D97-5C37-4663-8FD5-9BA3421AA4DD}" type="presOf" srcId="{B84BC5B0-466E-493F-A766-71FCD637CB22}" destId="{07E7311B-8DC1-4EE0-9D48-A3846334D9B1}" srcOrd="0" destOrd="0" presId="urn:microsoft.com/office/officeart/2005/8/layout/list1"/>
    <dgm:cxn modelId="{F07FC0A3-8A6F-44AF-942F-29DCB0827EDF}" type="presOf" srcId="{B84BC5B0-466E-493F-A766-71FCD637CB22}" destId="{18CD6F2A-DC8C-4DE8-A717-45071596B895}" srcOrd="1" destOrd="0" presId="urn:microsoft.com/office/officeart/2005/8/layout/list1"/>
    <dgm:cxn modelId="{CB125FBA-D88F-4EB2-93C4-E986C9C56BAB}" type="presOf" srcId="{5DA3528F-F7A9-4C51-BE36-F7DBF353CE01}" destId="{A3CD4486-C0FF-4BE9-AC23-A0327E2C5227}" srcOrd="0" destOrd="0" presId="urn:microsoft.com/office/officeart/2005/8/layout/list1"/>
    <dgm:cxn modelId="{F449D4BC-C804-41B0-ADFC-1964EC55D172}" type="presOf" srcId="{05264065-4A1F-4418-B88D-AC8C60B65224}" destId="{48F3DC8C-A74D-4B5F-B604-C42853E6DED3}" srcOrd="1" destOrd="0" presId="urn:microsoft.com/office/officeart/2005/8/layout/list1"/>
    <dgm:cxn modelId="{0718D5CE-8985-4441-9B58-F446EFD954AB}" srcId="{5DA3528F-F7A9-4C51-BE36-F7DBF353CE01}" destId="{B84BC5B0-466E-493F-A766-71FCD637CB22}" srcOrd="1" destOrd="0" parTransId="{F5BEFF7A-4539-4C8B-ABD8-80C382F61EB7}" sibTransId="{59BB8751-D7DA-4510-8DE9-B88E8A39D645}"/>
    <dgm:cxn modelId="{C201B0FC-5002-4562-ACE3-F1B5C929B64A}" type="presOf" srcId="{5055C8A9-7341-4F7B-BE58-3E060CC4FDC7}" destId="{5CA11887-D916-4155-98C1-A6632C4F5854}" srcOrd="1" destOrd="0" presId="urn:microsoft.com/office/officeart/2005/8/layout/list1"/>
    <dgm:cxn modelId="{289E2B30-4C6C-42F2-B25D-A1E147ADA7B9}" type="presParOf" srcId="{A3CD4486-C0FF-4BE9-AC23-A0327E2C5227}" destId="{A54D5EE7-6C5D-4D72-B843-281ADAE58C25}" srcOrd="0" destOrd="0" presId="urn:microsoft.com/office/officeart/2005/8/layout/list1"/>
    <dgm:cxn modelId="{FBFC9C4C-3B5D-4AA1-85C0-B865B6B34709}" type="presParOf" srcId="{A54D5EE7-6C5D-4D72-B843-281ADAE58C25}" destId="{0C52B122-F924-4DB9-832A-DC0F24C02D74}" srcOrd="0" destOrd="0" presId="urn:microsoft.com/office/officeart/2005/8/layout/list1"/>
    <dgm:cxn modelId="{ADC16A49-6054-4463-9D56-216BF135B90E}" type="presParOf" srcId="{A54D5EE7-6C5D-4D72-B843-281ADAE58C25}" destId="{5CA11887-D916-4155-98C1-A6632C4F5854}" srcOrd="1" destOrd="0" presId="urn:microsoft.com/office/officeart/2005/8/layout/list1"/>
    <dgm:cxn modelId="{7D76884F-D2B3-4C4F-A37F-3A5ABCFE3F3E}" type="presParOf" srcId="{A3CD4486-C0FF-4BE9-AC23-A0327E2C5227}" destId="{C8330172-684C-4A04-A828-048F497083A0}" srcOrd="1" destOrd="0" presId="urn:microsoft.com/office/officeart/2005/8/layout/list1"/>
    <dgm:cxn modelId="{F3DD8259-0B50-4C37-A7CA-5DEB6AAC61E2}" type="presParOf" srcId="{A3CD4486-C0FF-4BE9-AC23-A0327E2C5227}" destId="{C1C28D71-58EB-4B26-9CC8-01DDE1577E14}" srcOrd="2" destOrd="0" presId="urn:microsoft.com/office/officeart/2005/8/layout/list1"/>
    <dgm:cxn modelId="{AAAB5D67-2743-4339-9277-54D849E23A69}" type="presParOf" srcId="{A3CD4486-C0FF-4BE9-AC23-A0327E2C5227}" destId="{479F8C8A-A475-4D58-AC0B-E75D2F82BC2E}" srcOrd="3" destOrd="0" presId="urn:microsoft.com/office/officeart/2005/8/layout/list1"/>
    <dgm:cxn modelId="{1C7029A1-1A16-4B56-9ADF-12A8A29E0117}" type="presParOf" srcId="{A3CD4486-C0FF-4BE9-AC23-A0327E2C5227}" destId="{710DF8A8-DA72-4007-A650-24852C814487}" srcOrd="4" destOrd="0" presId="urn:microsoft.com/office/officeart/2005/8/layout/list1"/>
    <dgm:cxn modelId="{FB69B1D4-3AB9-4A18-A263-109DB84AEDA8}" type="presParOf" srcId="{710DF8A8-DA72-4007-A650-24852C814487}" destId="{07E7311B-8DC1-4EE0-9D48-A3846334D9B1}" srcOrd="0" destOrd="0" presId="urn:microsoft.com/office/officeart/2005/8/layout/list1"/>
    <dgm:cxn modelId="{8CE9C3E8-44D2-4F2C-997D-CE982CB99378}" type="presParOf" srcId="{710DF8A8-DA72-4007-A650-24852C814487}" destId="{18CD6F2A-DC8C-4DE8-A717-45071596B895}" srcOrd="1" destOrd="0" presId="urn:microsoft.com/office/officeart/2005/8/layout/list1"/>
    <dgm:cxn modelId="{ED645339-F8BD-48C5-AC83-4CD5B0F4E9C5}" type="presParOf" srcId="{A3CD4486-C0FF-4BE9-AC23-A0327E2C5227}" destId="{B672E9BC-0497-4844-92C4-8A5DD87F7498}" srcOrd="5" destOrd="0" presId="urn:microsoft.com/office/officeart/2005/8/layout/list1"/>
    <dgm:cxn modelId="{A78AAB0A-A528-4A00-9F10-1BD550A0EBE8}" type="presParOf" srcId="{A3CD4486-C0FF-4BE9-AC23-A0327E2C5227}" destId="{18365F4C-F22B-4DB4-B1C0-6336666DA7AB}" srcOrd="6" destOrd="0" presId="urn:microsoft.com/office/officeart/2005/8/layout/list1"/>
    <dgm:cxn modelId="{E88DB0D9-3D8D-44AD-B203-6D1686236BC6}" type="presParOf" srcId="{A3CD4486-C0FF-4BE9-AC23-A0327E2C5227}" destId="{F20884B7-FDCE-4021-9DB9-51F7F7591D42}" srcOrd="7" destOrd="0" presId="urn:microsoft.com/office/officeart/2005/8/layout/list1"/>
    <dgm:cxn modelId="{DEA382D9-4563-412A-A92B-EB55B465B319}" type="presParOf" srcId="{A3CD4486-C0FF-4BE9-AC23-A0327E2C5227}" destId="{E3E40E20-77FF-4AAE-BB9E-F1E2DA8584BF}" srcOrd="8" destOrd="0" presId="urn:microsoft.com/office/officeart/2005/8/layout/list1"/>
    <dgm:cxn modelId="{82DDB25C-9976-4EEC-AE85-79F9EDB0D6B5}" type="presParOf" srcId="{E3E40E20-77FF-4AAE-BB9E-F1E2DA8584BF}" destId="{8784A31B-2916-458F-BF41-21B0BC3D6A59}" srcOrd="0" destOrd="0" presId="urn:microsoft.com/office/officeart/2005/8/layout/list1"/>
    <dgm:cxn modelId="{00838EFE-1CDE-4138-9B31-0B81CFA52C31}" type="presParOf" srcId="{E3E40E20-77FF-4AAE-BB9E-F1E2DA8584BF}" destId="{48F3DC8C-A74D-4B5F-B604-C42853E6DED3}" srcOrd="1" destOrd="0" presId="urn:microsoft.com/office/officeart/2005/8/layout/list1"/>
    <dgm:cxn modelId="{D8FE123A-C546-46BE-9C50-00DF38638237}" type="presParOf" srcId="{A3CD4486-C0FF-4BE9-AC23-A0327E2C5227}" destId="{BF3A9B84-EF99-4AC1-9C88-E5A0EEDCEA24}" srcOrd="9" destOrd="0" presId="urn:microsoft.com/office/officeart/2005/8/layout/list1"/>
    <dgm:cxn modelId="{C427B46F-5192-4104-AEB1-CA366052B194}" type="presParOf" srcId="{A3CD4486-C0FF-4BE9-AC23-A0327E2C5227}" destId="{6B066CE3-2660-4356-BD70-59B2E0C4B48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216429-EF5B-469C-9E4A-CB22FFAE9467}" type="doc">
      <dgm:prSet loTypeId="urn:microsoft.com/office/officeart/2005/8/layout/hProcess9" loCatId="process" qsTypeId="urn:microsoft.com/office/officeart/2005/8/quickstyle/simple1" qsCatId="simple" csTypeId="urn:microsoft.com/office/officeart/2005/8/colors/accent0_3" csCatId="mainScheme" phldr="1"/>
      <dgm:spPr/>
    </dgm:pt>
    <dgm:pt modelId="{71C8B0A8-DCDD-4CF4-82F0-2EDD8403AC7E}">
      <dgm:prSet phldrT="[Text]" custT="1"/>
      <dgm:spPr/>
      <dgm:t>
        <a:bodyPr/>
        <a:lstStyle/>
        <a:p>
          <a:r>
            <a:rPr lang="en-US" sz="2000" u="sng" dirty="0"/>
            <a:t>Optional Oral Lead-In</a:t>
          </a:r>
        </a:p>
        <a:p>
          <a:r>
            <a:rPr lang="en-US" sz="2000" dirty="0"/>
            <a:t>CAB 30mg  </a:t>
          </a:r>
        </a:p>
        <a:p>
          <a:r>
            <a:rPr lang="en-US" sz="2000" dirty="0"/>
            <a:t>RPV 25mg </a:t>
          </a:r>
        </a:p>
        <a:p>
          <a:r>
            <a:rPr lang="en-US" sz="2000" dirty="0"/>
            <a:t>28 days</a:t>
          </a:r>
        </a:p>
      </dgm:t>
    </dgm:pt>
    <dgm:pt modelId="{945B9215-9DF4-42C3-8533-9D48769EC4CB}" type="parTrans" cxnId="{D0701E1A-0792-4759-BB10-5580FC374534}">
      <dgm:prSet/>
      <dgm:spPr/>
      <dgm:t>
        <a:bodyPr/>
        <a:lstStyle/>
        <a:p>
          <a:endParaRPr lang="en-US" sz="2000"/>
        </a:p>
      </dgm:t>
    </dgm:pt>
    <dgm:pt modelId="{11A95F26-B83F-47CA-BCCF-C3D698FEAC31}" type="sibTrans" cxnId="{D0701E1A-0792-4759-BB10-5580FC374534}">
      <dgm:prSet/>
      <dgm:spPr/>
      <dgm:t>
        <a:bodyPr/>
        <a:lstStyle/>
        <a:p>
          <a:endParaRPr lang="en-US" sz="2000"/>
        </a:p>
      </dgm:t>
    </dgm:pt>
    <dgm:pt modelId="{9A2535C9-C3E9-42B4-9265-9D875EEE749C}">
      <dgm:prSet phldrT="[Text]" custT="1"/>
      <dgm:spPr/>
      <dgm:t>
        <a:bodyPr/>
        <a:lstStyle/>
        <a:p>
          <a:r>
            <a:rPr lang="en-US" sz="2000" u="sng" dirty="0"/>
            <a:t>Loading Dose</a:t>
          </a:r>
        </a:p>
        <a:p>
          <a:r>
            <a:rPr lang="en-US" sz="2000" dirty="0"/>
            <a:t>CAB 600mg</a:t>
          </a:r>
        </a:p>
        <a:p>
          <a:r>
            <a:rPr lang="en-US" sz="2000" dirty="0"/>
            <a:t>RPV 900mg</a:t>
          </a:r>
        </a:p>
        <a:p>
          <a:r>
            <a:rPr lang="en-US" sz="2000" dirty="0"/>
            <a:t>1 dose</a:t>
          </a:r>
        </a:p>
      </dgm:t>
    </dgm:pt>
    <dgm:pt modelId="{A19AC9DB-62AF-4276-88FB-D7E1C56ABF90}" type="parTrans" cxnId="{DD9E3811-86EE-4709-BA66-39D5EE331B2E}">
      <dgm:prSet/>
      <dgm:spPr/>
      <dgm:t>
        <a:bodyPr/>
        <a:lstStyle/>
        <a:p>
          <a:endParaRPr lang="en-US" sz="2000"/>
        </a:p>
      </dgm:t>
    </dgm:pt>
    <dgm:pt modelId="{01BCE6A8-0CCF-4757-896D-6611A33C190E}" type="sibTrans" cxnId="{DD9E3811-86EE-4709-BA66-39D5EE331B2E}">
      <dgm:prSet/>
      <dgm:spPr/>
      <dgm:t>
        <a:bodyPr/>
        <a:lstStyle/>
        <a:p>
          <a:endParaRPr lang="en-US" sz="2000"/>
        </a:p>
      </dgm:t>
    </dgm:pt>
    <dgm:pt modelId="{EFB1B418-8BA2-4A1E-A5FE-743C191E6E0C}">
      <dgm:prSet phldrT="[Text]" custT="1"/>
      <dgm:spPr/>
      <dgm:t>
        <a:bodyPr/>
        <a:lstStyle/>
        <a:p>
          <a:r>
            <a:rPr lang="en-US" sz="2000" u="sng" dirty="0"/>
            <a:t>Maintenance Dose</a:t>
          </a:r>
        </a:p>
        <a:p>
          <a:r>
            <a:rPr lang="en-US" sz="2000" dirty="0"/>
            <a:t>CAB 400mg</a:t>
          </a:r>
        </a:p>
        <a:p>
          <a:r>
            <a:rPr lang="en-US" sz="2000" dirty="0"/>
            <a:t>RPV 600mg</a:t>
          </a:r>
        </a:p>
        <a:p>
          <a:r>
            <a:rPr lang="en-US" sz="2000" dirty="0"/>
            <a:t>Every 4 weeks</a:t>
          </a:r>
        </a:p>
      </dgm:t>
    </dgm:pt>
    <dgm:pt modelId="{88CF7946-E2B3-4D47-A6C9-70295C5366C0}" type="parTrans" cxnId="{CDF1D62D-B7B0-426B-B064-7A524D314469}">
      <dgm:prSet/>
      <dgm:spPr/>
      <dgm:t>
        <a:bodyPr/>
        <a:lstStyle/>
        <a:p>
          <a:endParaRPr lang="en-US" sz="2000"/>
        </a:p>
      </dgm:t>
    </dgm:pt>
    <dgm:pt modelId="{20B5BB1C-6FF2-42D4-8DCF-7F24CAFE9A1F}" type="sibTrans" cxnId="{CDF1D62D-B7B0-426B-B064-7A524D314469}">
      <dgm:prSet/>
      <dgm:spPr/>
      <dgm:t>
        <a:bodyPr/>
        <a:lstStyle/>
        <a:p>
          <a:endParaRPr lang="en-US" sz="2000"/>
        </a:p>
      </dgm:t>
    </dgm:pt>
    <dgm:pt modelId="{17FFBFBA-EF73-4858-B4C0-867680AF18D9}" type="pres">
      <dgm:prSet presAssocID="{7C216429-EF5B-469C-9E4A-CB22FFAE9467}" presName="CompostProcess" presStyleCnt="0">
        <dgm:presLayoutVars>
          <dgm:dir/>
          <dgm:resizeHandles val="exact"/>
        </dgm:presLayoutVars>
      </dgm:prSet>
      <dgm:spPr/>
    </dgm:pt>
    <dgm:pt modelId="{47A0F645-2298-4922-B3ED-A9FEDE46B216}" type="pres">
      <dgm:prSet presAssocID="{7C216429-EF5B-469C-9E4A-CB22FFAE9467}" presName="arrow" presStyleLbl="bgShp" presStyleIdx="0" presStyleCnt="1"/>
      <dgm:spPr/>
    </dgm:pt>
    <dgm:pt modelId="{BFE04D0C-00F2-489C-B74C-6FBBA827BFA4}" type="pres">
      <dgm:prSet presAssocID="{7C216429-EF5B-469C-9E4A-CB22FFAE9467}" presName="linearProcess" presStyleCnt="0"/>
      <dgm:spPr/>
    </dgm:pt>
    <dgm:pt modelId="{2B365555-D3E7-4E4C-88D8-B60FF15DCD18}" type="pres">
      <dgm:prSet presAssocID="{71C8B0A8-DCDD-4CF4-82F0-2EDD8403AC7E}" presName="textNode" presStyleLbl="node1" presStyleIdx="0" presStyleCnt="3">
        <dgm:presLayoutVars>
          <dgm:bulletEnabled val="1"/>
        </dgm:presLayoutVars>
      </dgm:prSet>
      <dgm:spPr/>
    </dgm:pt>
    <dgm:pt modelId="{D91A1C22-0692-44B3-94D5-DA7898F86CD4}" type="pres">
      <dgm:prSet presAssocID="{11A95F26-B83F-47CA-BCCF-C3D698FEAC31}" presName="sibTrans" presStyleCnt="0"/>
      <dgm:spPr/>
    </dgm:pt>
    <dgm:pt modelId="{EAD1D7FF-9B38-4D21-A25B-6924CC8563FB}" type="pres">
      <dgm:prSet presAssocID="{9A2535C9-C3E9-42B4-9265-9D875EEE749C}" presName="textNode" presStyleLbl="node1" presStyleIdx="1" presStyleCnt="3">
        <dgm:presLayoutVars>
          <dgm:bulletEnabled val="1"/>
        </dgm:presLayoutVars>
      </dgm:prSet>
      <dgm:spPr/>
    </dgm:pt>
    <dgm:pt modelId="{04D66C64-C840-4126-82A0-51B95AB6DD46}" type="pres">
      <dgm:prSet presAssocID="{01BCE6A8-0CCF-4757-896D-6611A33C190E}" presName="sibTrans" presStyleCnt="0"/>
      <dgm:spPr/>
    </dgm:pt>
    <dgm:pt modelId="{1539D8B6-C92D-40EF-9C94-26B5342097B4}" type="pres">
      <dgm:prSet presAssocID="{EFB1B418-8BA2-4A1E-A5FE-743C191E6E0C}" presName="textNode" presStyleLbl="node1" presStyleIdx="2" presStyleCnt="3">
        <dgm:presLayoutVars>
          <dgm:bulletEnabled val="1"/>
        </dgm:presLayoutVars>
      </dgm:prSet>
      <dgm:spPr/>
    </dgm:pt>
  </dgm:ptLst>
  <dgm:cxnLst>
    <dgm:cxn modelId="{DD9E3811-86EE-4709-BA66-39D5EE331B2E}" srcId="{7C216429-EF5B-469C-9E4A-CB22FFAE9467}" destId="{9A2535C9-C3E9-42B4-9265-9D875EEE749C}" srcOrd="1" destOrd="0" parTransId="{A19AC9DB-62AF-4276-88FB-D7E1C56ABF90}" sibTransId="{01BCE6A8-0CCF-4757-896D-6611A33C190E}"/>
    <dgm:cxn modelId="{D0701E1A-0792-4759-BB10-5580FC374534}" srcId="{7C216429-EF5B-469C-9E4A-CB22FFAE9467}" destId="{71C8B0A8-DCDD-4CF4-82F0-2EDD8403AC7E}" srcOrd="0" destOrd="0" parTransId="{945B9215-9DF4-42C3-8533-9D48769EC4CB}" sibTransId="{11A95F26-B83F-47CA-BCCF-C3D698FEAC31}"/>
    <dgm:cxn modelId="{FF08821B-09FA-4240-9AE6-095FF7BC408F}" type="presOf" srcId="{EFB1B418-8BA2-4A1E-A5FE-743C191E6E0C}" destId="{1539D8B6-C92D-40EF-9C94-26B5342097B4}" srcOrd="0" destOrd="0" presId="urn:microsoft.com/office/officeart/2005/8/layout/hProcess9"/>
    <dgm:cxn modelId="{CDF1D62D-B7B0-426B-B064-7A524D314469}" srcId="{7C216429-EF5B-469C-9E4A-CB22FFAE9467}" destId="{EFB1B418-8BA2-4A1E-A5FE-743C191E6E0C}" srcOrd="2" destOrd="0" parTransId="{88CF7946-E2B3-4D47-A6C9-70295C5366C0}" sibTransId="{20B5BB1C-6FF2-42D4-8DCF-7F24CAFE9A1F}"/>
    <dgm:cxn modelId="{EE45F26B-77AE-4D38-966B-5C1A645D110D}" type="presOf" srcId="{71C8B0A8-DCDD-4CF4-82F0-2EDD8403AC7E}" destId="{2B365555-D3E7-4E4C-88D8-B60FF15DCD18}" srcOrd="0" destOrd="0" presId="urn:microsoft.com/office/officeart/2005/8/layout/hProcess9"/>
    <dgm:cxn modelId="{BEE98E52-A2DF-4745-860D-B65F551758A0}" type="presOf" srcId="{7C216429-EF5B-469C-9E4A-CB22FFAE9467}" destId="{17FFBFBA-EF73-4858-B4C0-867680AF18D9}" srcOrd="0" destOrd="0" presId="urn:microsoft.com/office/officeart/2005/8/layout/hProcess9"/>
    <dgm:cxn modelId="{CF11F3B0-8615-4FD4-B765-38BE55730E73}" type="presOf" srcId="{9A2535C9-C3E9-42B4-9265-9D875EEE749C}" destId="{EAD1D7FF-9B38-4D21-A25B-6924CC8563FB}" srcOrd="0" destOrd="0" presId="urn:microsoft.com/office/officeart/2005/8/layout/hProcess9"/>
    <dgm:cxn modelId="{513B7790-C290-452E-B3E8-4E9CC4A84596}" type="presParOf" srcId="{17FFBFBA-EF73-4858-B4C0-867680AF18D9}" destId="{47A0F645-2298-4922-B3ED-A9FEDE46B216}" srcOrd="0" destOrd="0" presId="urn:microsoft.com/office/officeart/2005/8/layout/hProcess9"/>
    <dgm:cxn modelId="{44C50D01-A9BC-4D2E-AD06-A6847BB65A47}" type="presParOf" srcId="{17FFBFBA-EF73-4858-B4C0-867680AF18D9}" destId="{BFE04D0C-00F2-489C-B74C-6FBBA827BFA4}" srcOrd="1" destOrd="0" presId="urn:microsoft.com/office/officeart/2005/8/layout/hProcess9"/>
    <dgm:cxn modelId="{63C7E9F8-347B-449B-BC51-13D4F4A435FE}" type="presParOf" srcId="{BFE04D0C-00F2-489C-B74C-6FBBA827BFA4}" destId="{2B365555-D3E7-4E4C-88D8-B60FF15DCD18}" srcOrd="0" destOrd="0" presId="urn:microsoft.com/office/officeart/2005/8/layout/hProcess9"/>
    <dgm:cxn modelId="{82808825-9322-466C-9F68-F71797B039A6}" type="presParOf" srcId="{BFE04D0C-00F2-489C-B74C-6FBBA827BFA4}" destId="{D91A1C22-0692-44B3-94D5-DA7898F86CD4}" srcOrd="1" destOrd="0" presId="urn:microsoft.com/office/officeart/2005/8/layout/hProcess9"/>
    <dgm:cxn modelId="{02606F56-0F58-491C-94D1-F072449A3639}" type="presParOf" srcId="{BFE04D0C-00F2-489C-B74C-6FBBA827BFA4}" destId="{EAD1D7FF-9B38-4D21-A25B-6924CC8563FB}" srcOrd="2" destOrd="0" presId="urn:microsoft.com/office/officeart/2005/8/layout/hProcess9"/>
    <dgm:cxn modelId="{1A83AA10-96C5-489A-A54B-03DEC8D831E7}" type="presParOf" srcId="{BFE04D0C-00F2-489C-B74C-6FBBA827BFA4}" destId="{04D66C64-C840-4126-82A0-51B95AB6DD46}" srcOrd="3" destOrd="0" presId="urn:microsoft.com/office/officeart/2005/8/layout/hProcess9"/>
    <dgm:cxn modelId="{73ECD114-D756-4064-936D-B0F647F179DB}" type="presParOf" srcId="{BFE04D0C-00F2-489C-B74C-6FBBA827BFA4}" destId="{1539D8B6-C92D-40EF-9C94-26B5342097B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216429-EF5B-469C-9E4A-CB22FFAE9467}" type="doc">
      <dgm:prSet loTypeId="urn:microsoft.com/office/officeart/2005/8/layout/hProcess9" loCatId="process" qsTypeId="urn:microsoft.com/office/officeart/2005/8/quickstyle/simple1" qsCatId="simple" csTypeId="urn:microsoft.com/office/officeart/2005/8/colors/accent0_3" csCatId="mainScheme" phldr="1"/>
      <dgm:spPr/>
    </dgm:pt>
    <dgm:pt modelId="{71C8B0A8-DCDD-4CF4-82F0-2EDD8403AC7E}">
      <dgm:prSet phldrT="[Text]" custT="1"/>
      <dgm:spPr/>
      <dgm:t>
        <a:bodyPr/>
        <a:lstStyle/>
        <a:p>
          <a:r>
            <a:rPr lang="en-US" sz="2000" u="sng" dirty="0"/>
            <a:t>Optional Oral Lead-In</a:t>
          </a:r>
        </a:p>
        <a:p>
          <a:r>
            <a:rPr lang="en-US" sz="2000" dirty="0"/>
            <a:t>CAB 30mg  </a:t>
          </a:r>
        </a:p>
        <a:p>
          <a:r>
            <a:rPr lang="en-US" sz="2000" dirty="0"/>
            <a:t>RPV 25mg </a:t>
          </a:r>
        </a:p>
        <a:p>
          <a:r>
            <a:rPr lang="en-US" sz="2000" dirty="0"/>
            <a:t>28 days</a:t>
          </a:r>
        </a:p>
      </dgm:t>
    </dgm:pt>
    <dgm:pt modelId="{945B9215-9DF4-42C3-8533-9D48769EC4CB}" type="parTrans" cxnId="{D0701E1A-0792-4759-BB10-5580FC374534}">
      <dgm:prSet/>
      <dgm:spPr/>
      <dgm:t>
        <a:bodyPr/>
        <a:lstStyle/>
        <a:p>
          <a:endParaRPr lang="en-US" sz="2000"/>
        </a:p>
      </dgm:t>
    </dgm:pt>
    <dgm:pt modelId="{11A95F26-B83F-47CA-BCCF-C3D698FEAC31}" type="sibTrans" cxnId="{D0701E1A-0792-4759-BB10-5580FC374534}">
      <dgm:prSet/>
      <dgm:spPr/>
      <dgm:t>
        <a:bodyPr/>
        <a:lstStyle/>
        <a:p>
          <a:endParaRPr lang="en-US" sz="2000"/>
        </a:p>
      </dgm:t>
    </dgm:pt>
    <dgm:pt modelId="{9A2535C9-C3E9-42B4-9265-9D875EEE749C}">
      <dgm:prSet phldrT="[Text]" custT="1"/>
      <dgm:spPr/>
      <dgm:t>
        <a:bodyPr/>
        <a:lstStyle/>
        <a:p>
          <a:r>
            <a:rPr lang="en-US" sz="2000" u="sng" dirty="0"/>
            <a:t>Loading Doses</a:t>
          </a:r>
        </a:p>
        <a:p>
          <a:r>
            <a:rPr lang="en-US" sz="2000" dirty="0"/>
            <a:t>CAB 600mg</a:t>
          </a:r>
        </a:p>
        <a:p>
          <a:r>
            <a:rPr lang="en-US" sz="2000" dirty="0"/>
            <a:t>RPV 900mg</a:t>
          </a:r>
        </a:p>
        <a:p>
          <a:r>
            <a:rPr lang="en-US" sz="2000" dirty="0"/>
            <a:t>2 doses 4 weeks apart</a:t>
          </a:r>
        </a:p>
      </dgm:t>
    </dgm:pt>
    <dgm:pt modelId="{A19AC9DB-62AF-4276-88FB-D7E1C56ABF90}" type="parTrans" cxnId="{DD9E3811-86EE-4709-BA66-39D5EE331B2E}">
      <dgm:prSet/>
      <dgm:spPr/>
      <dgm:t>
        <a:bodyPr/>
        <a:lstStyle/>
        <a:p>
          <a:endParaRPr lang="en-US" sz="2000"/>
        </a:p>
      </dgm:t>
    </dgm:pt>
    <dgm:pt modelId="{01BCE6A8-0CCF-4757-896D-6611A33C190E}" type="sibTrans" cxnId="{DD9E3811-86EE-4709-BA66-39D5EE331B2E}">
      <dgm:prSet/>
      <dgm:spPr/>
      <dgm:t>
        <a:bodyPr/>
        <a:lstStyle/>
        <a:p>
          <a:endParaRPr lang="en-US" sz="2000"/>
        </a:p>
      </dgm:t>
    </dgm:pt>
    <dgm:pt modelId="{EFB1B418-8BA2-4A1E-A5FE-743C191E6E0C}">
      <dgm:prSet phldrT="[Text]" custT="1"/>
      <dgm:spPr/>
      <dgm:t>
        <a:bodyPr/>
        <a:lstStyle/>
        <a:p>
          <a:r>
            <a:rPr lang="en-US" sz="2000" u="sng" dirty="0"/>
            <a:t>Maintenance Dose</a:t>
          </a:r>
        </a:p>
        <a:p>
          <a:r>
            <a:rPr lang="en-US" sz="2000" dirty="0"/>
            <a:t>CAB 600mg</a:t>
          </a:r>
        </a:p>
        <a:p>
          <a:r>
            <a:rPr lang="en-US" sz="2000" dirty="0"/>
            <a:t>RPV 900mg</a:t>
          </a:r>
        </a:p>
        <a:p>
          <a:r>
            <a:rPr lang="en-US" sz="2000" dirty="0"/>
            <a:t>Every 8 weeks</a:t>
          </a:r>
        </a:p>
      </dgm:t>
    </dgm:pt>
    <dgm:pt modelId="{88CF7946-E2B3-4D47-A6C9-70295C5366C0}" type="parTrans" cxnId="{CDF1D62D-B7B0-426B-B064-7A524D314469}">
      <dgm:prSet/>
      <dgm:spPr/>
      <dgm:t>
        <a:bodyPr/>
        <a:lstStyle/>
        <a:p>
          <a:endParaRPr lang="en-US" sz="2000"/>
        </a:p>
      </dgm:t>
    </dgm:pt>
    <dgm:pt modelId="{20B5BB1C-6FF2-42D4-8DCF-7F24CAFE9A1F}" type="sibTrans" cxnId="{CDF1D62D-B7B0-426B-B064-7A524D314469}">
      <dgm:prSet/>
      <dgm:spPr/>
      <dgm:t>
        <a:bodyPr/>
        <a:lstStyle/>
        <a:p>
          <a:endParaRPr lang="en-US" sz="2000"/>
        </a:p>
      </dgm:t>
    </dgm:pt>
    <dgm:pt modelId="{17FFBFBA-EF73-4858-B4C0-867680AF18D9}" type="pres">
      <dgm:prSet presAssocID="{7C216429-EF5B-469C-9E4A-CB22FFAE9467}" presName="CompostProcess" presStyleCnt="0">
        <dgm:presLayoutVars>
          <dgm:dir/>
          <dgm:resizeHandles val="exact"/>
        </dgm:presLayoutVars>
      </dgm:prSet>
      <dgm:spPr/>
    </dgm:pt>
    <dgm:pt modelId="{47A0F645-2298-4922-B3ED-A9FEDE46B216}" type="pres">
      <dgm:prSet presAssocID="{7C216429-EF5B-469C-9E4A-CB22FFAE9467}" presName="arrow" presStyleLbl="bgShp" presStyleIdx="0" presStyleCnt="1"/>
      <dgm:spPr/>
    </dgm:pt>
    <dgm:pt modelId="{BFE04D0C-00F2-489C-B74C-6FBBA827BFA4}" type="pres">
      <dgm:prSet presAssocID="{7C216429-EF5B-469C-9E4A-CB22FFAE9467}" presName="linearProcess" presStyleCnt="0"/>
      <dgm:spPr/>
    </dgm:pt>
    <dgm:pt modelId="{2B365555-D3E7-4E4C-88D8-B60FF15DCD18}" type="pres">
      <dgm:prSet presAssocID="{71C8B0A8-DCDD-4CF4-82F0-2EDD8403AC7E}" presName="textNode" presStyleLbl="node1" presStyleIdx="0" presStyleCnt="3">
        <dgm:presLayoutVars>
          <dgm:bulletEnabled val="1"/>
        </dgm:presLayoutVars>
      </dgm:prSet>
      <dgm:spPr/>
    </dgm:pt>
    <dgm:pt modelId="{D91A1C22-0692-44B3-94D5-DA7898F86CD4}" type="pres">
      <dgm:prSet presAssocID="{11A95F26-B83F-47CA-BCCF-C3D698FEAC31}" presName="sibTrans" presStyleCnt="0"/>
      <dgm:spPr/>
    </dgm:pt>
    <dgm:pt modelId="{EAD1D7FF-9B38-4D21-A25B-6924CC8563FB}" type="pres">
      <dgm:prSet presAssocID="{9A2535C9-C3E9-42B4-9265-9D875EEE749C}" presName="textNode" presStyleLbl="node1" presStyleIdx="1" presStyleCnt="3">
        <dgm:presLayoutVars>
          <dgm:bulletEnabled val="1"/>
        </dgm:presLayoutVars>
      </dgm:prSet>
      <dgm:spPr/>
    </dgm:pt>
    <dgm:pt modelId="{04D66C64-C840-4126-82A0-51B95AB6DD46}" type="pres">
      <dgm:prSet presAssocID="{01BCE6A8-0CCF-4757-896D-6611A33C190E}" presName="sibTrans" presStyleCnt="0"/>
      <dgm:spPr/>
    </dgm:pt>
    <dgm:pt modelId="{1539D8B6-C92D-40EF-9C94-26B5342097B4}" type="pres">
      <dgm:prSet presAssocID="{EFB1B418-8BA2-4A1E-A5FE-743C191E6E0C}" presName="textNode" presStyleLbl="node1" presStyleIdx="2" presStyleCnt="3">
        <dgm:presLayoutVars>
          <dgm:bulletEnabled val="1"/>
        </dgm:presLayoutVars>
      </dgm:prSet>
      <dgm:spPr/>
    </dgm:pt>
  </dgm:ptLst>
  <dgm:cxnLst>
    <dgm:cxn modelId="{DD9E3811-86EE-4709-BA66-39D5EE331B2E}" srcId="{7C216429-EF5B-469C-9E4A-CB22FFAE9467}" destId="{9A2535C9-C3E9-42B4-9265-9D875EEE749C}" srcOrd="1" destOrd="0" parTransId="{A19AC9DB-62AF-4276-88FB-D7E1C56ABF90}" sibTransId="{01BCE6A8-0CCF-4757-896D-6611A33C190E}"/>
    <dgm:cxn modelId="{D0701E1A-0792-4759-BB10-5580FC374534}" srcId="{7C216429-EF5B-469C-9E4A-CB22FFAE9467}" destId="{71C8B0A8-DCDD-4CF4-82F0-2EDD8403AC7E}" srcOrd="0" destOrd="0" parTransId="{945B9215-9DF4-42C3-8533-9D48769EC4CB}" sibTransId="{11A95F26-B83F-47CA-BCCF-C3D698FEAC31}"/>
    <dgm:cxn modelId="{FF08821B-09FA-4240-9AE6-095FF7BC408F}" type="presOf" srcId="{EFB1B418-8BA2-4A1E-A5FE-743C191E6E0C}" destId="{1539D8B6-C92D-40EF-9C94-26B5342097B4}" srcOrd="0" destOrd="0" presId="urn:microsoft.com/office/officeart/2005/8/layout/hProcess9"/>
    <dgm:cxn modelId="{CDF1D62D-B7B0-426B-B064-7A524D314469}" srcId="{7C216429-EF5B-469C-9E4A-CB22FFAE9467}" destId="{EFB1B418-8BA2-4A1E-A5FE-743C191E6E0C}" srcOrd="2" destOrd="0" parTransId="{88CF7946-E2B3-4D47-A6C9-70295C5366C0}" sibTransId="{20B5BB1C-6FF2-42D4-8DCF-7F24CAFE9A1F}"/>
    <dgm:cxn modelId="{EE45F26B-77AE-4D38-966B-5C1A645D110D}" type="presOf" srcId="{71C8B0A8-DCDD-4CF4-82F0-2EDD8403AC7E}" destId="{2B365555-D3E7-4E4C-88D8-B60FF15DCD18}" srcOrd="0" destOrd="0" presId="urn:microsoft.com/office/officeart/2005/8/layout/hProcess9"/>
    <dgm:cxn modelId="{BEE98E52-A2DF-4745-860D-B65F551758A0}" type="presOf" srcId="{7C216429-EF5B-469C-9E4A-CB22FFAE9467}" destId="{17FFBFBA-EF73-4858-B4C0-867680AF18D9}" srcOrd="0" destOrd="0" presId="urn:microsoft.com/office/officeart/2005/8/layout/hProcess9"/>
    <dgm:cxn modelId="{CF11F3B0-8615-4FD4-B765-38BE55730E73}" type="presOf" srcId="{9A2535C9-C3E9-42B4-9265-9D875EEE749C}" destId="{EAD1D7FF-9B38-4D21-A25B-6924CC8563FB}" srcOrd="0" destOrd="0" presId="urn:microsoft.com/office/officeart/2005/8/layout/hProcess9"/>
    <dgm:cxn modelId="{513B7790-C290-452E-B3E8-4E9CC4A84596}" type="presParOf" srcId="{17FFBFBA-EF73-4858-B4C0-867680AF18D9}" destId="{47A0F645-2298-4922-B3ED-A9FEDE46B216}" srcOrd="0" destOrd="0" presId="urn:microsoft.com/office/officeart/2005/8/layout/hProcess9"/>
    <dgm:cxn modelId="{44C50D01-A9BC-4D2E-AD06-A6847BB65A47}" type="presParOf" srcId="{17FFBFBA-EF73-4858-B4C0-867680AF18D9}" destId="{BFE04D0C-00F2-489C-B74C-6FBBA827BFA4}" srcOrd="1" destOrd="0" presId="urn:microsoft.com/office/officeart/2005/8/layout/hProcess9"/>
    <dgm:cxn modelId="{63C7E9F8-347B-449B-BC51-13D4F4A435FE}" type="presParOf" srcId="{BFE04D0C-00F2-489C-B74C-6FBBA827BFA4}" destId="{2B365555-D3E7-4E4C-88D8-B60FF15DCD18}" srcOrd="0" destOrd="0" presId="urn:microsoft.com/office/officeart/2005/8/layout/hProcess9"/>
    <dgm:cxn modelId="{82808825-9322-466C-9F68-F71797B039A6}" type="presParOf" srcId="{BFE04D0C-00F2-489C-B74C-6FBBA827BFA4}" destId="{D91A1C22-0692-44B3-94D5-DA7898F86CD4}" srcOrd="1" destOrd="0" presId="urn:microsoft.com/office/officeart/2005/8/layout/hProcess9"/>
    <dgm:cxn modelId="{02606F56-0F58-491C-94D1-F072449A3639}" type="presParOf" srcId="{BFE04D0C-00F2-489C-B74C-6FBBA827BFA4}" destId="{EAD1D7FF-9B38-4D21-A25B-6924CC8563FB}" srcOrd="2" destOrd="0" presId="urn:microsoft.com/office/officeart/2005/8/layout/hProcess9"/>
    <dgm:cxn modelId="{1A83AA10-96C5-489A-A54B-03DEC8D831E7}" type="presParOf" srcId="{BFE04D0C-00F2-489C-B74C-6FBBA827BFA4}" destId="{04D66C64-C840-4126-82A0-51B95AB6DD46}" srcOrd="3" destOrd="0" presId="urn:microsoft.com/office/officeart/2005/8/layout/hProcess9"/>
    <dgm:cxn modelId="{73ECD114-D756-4064-936D-B0F647F179DB}" type="presParOf" srcId="{BFE04D0C-00F2-489C-B74C-6FBBA827BFA4}" destId="{1539D8B6-C92D-40EF-9C94-26B5342097B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972C70-2946-4282-B418-F78FF2E43A76}"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C2449B45-E52D-4F7E-9328-6ED706FEA429}">
      <dgm:prSet phldrT="[Text]"/>
      <dgm:spPr/>
      <dgm:t>
        <a:bodyPr/>
        <a:lstStyle/>
        <a:p>
          <a:r>
            <a:rPr lang="en-US" dirty="0"/>
            <a:t>Patient </a:t>
          </a:r>
        </a:p>
        <a:p>
          <a:r>
            <a:rPr lang="en-US" dirty="0"/>
            <a:t>Characteristics</a:t>
          </a:r>
        </a:p>
      </dgm:t>
    </dgm:pt>
    <dgm:pt modelId="{C469F7AB-2F24-48A7-9492-9BF0595B2C8C}" type="parTrans" cxnId="{0C4C56F3-FCA6-4C8C-B974-8ADAFDB404B1}">
      <dgm:prSet/>
      <dgm:spPr/>
      <dgm:t>
        <a:bodyPr/>
        <a:lstStyle/>
        <a:p>
          <a:endParaRPr lang="en-US"/>
        </a:p>
      </dgm:t>
    </dgm:pt>
    <dgm:pt modelId="{25054C97-502A-423A-B940-5A9A6EB6B070}" type="sibTrans" cxnId="{0C4C56F3-FCA6-4C8C-B974-8ADAFDB404B1}">
      <dgm:prSet/>
      <dgm:spPr/>
      <dgm:t>
        <a:bodyPr/>
        <a:lstStyle/>
        <a:p>
          <a:endParaRPr lang="en-US"/>
        </a:p>
      </dgm:t>
    </dgm:pt>
    <dgm:pt modelId="{41DE7157-ABE7-4DDA-BB88-682A41E28CF7}">
      <dgm:prSet phldrT="[Text]"/>
      <dgm:spPr/>
      <dgm:t>
        <a:bodyPr/>
        <a:lstStyle/>
        <a:p>
          <a:r>
            <a:rPr lang="en-US" dirty="0"/>
            <a:t>Drug Interactions</a:t>
          </a:r>
        </a:p>
      </dgm:t>
    </dgm:pt>
    <dgm:pt modelId="{7508F26B-95E2-47E8-819E-C973386046FA}" type="parTrans" cxnId="{58B534DD-ED8C-40C5-8CB4-723103DFE824}">
      <dgm:prSet/>
      <dgm:spPr/>
      <dgm:t>
        <a:bodyPr/>
        <a:lstStyle/>
        <a:p>
          <a:endParaRPr lang="en-US"/>
        </a:p>
      </dgm:t>
    </dgm:pt>
    <dgm:pt modelId="{75242389-C085-4655-BBED-10EF1A2BD366}" type="sibTrans" cxnId="{58B534DD-ED8C-40C5-8CB4-723103DFE824}">
      <dgm:prSet/>
      <dgm:spPr/>
      <dgm:t>
        <a:bodyPr/>
        <a:lstStyle/>
        <a:p>
          <a:endParaRPr lang="en-US"/>
        </a:p>
      </dgm:t>
    </dgm:pt>
    <dgm:pt modelId="{507A973B-83BB-483F-9BE6-C354C2D8DCF0}">
      <dgm:prSet phldrT="[Text]"/>
      <dgm:spPr/>
      <dgm:t>
        <a:bodyPr/>
        <a:lstStyle/>
        <a:p>
          <a:r>
            <a:rPr lang="en-US" dirty="0"/>
            <a:t>Genotype History</a:t>
          </a:r>
        </a:p>
      </dgm:t>
    </dgm:pt>
    <dgm:pt modelId="{20601C47-7AB5-487B-B075-1B530D9E06B7}" type="parTrans" cxnId="{F7860D53-0FFA-4115-8441-1AC3BA87F688}">
      <dgm:prSet/>
      <dgm:spPr/>
      <dgm:t>
        <a:bodyPr/>
        <a:lstStyle/>
        <a:p>
          <a:endParaRPr lang="en-US"/>
        </a:p>
      </dgm:t>
    </dgm:pt>
    <dgm:pt modelId="{C6430252-2E75-4CEA-A6B0-9137E1BD4FB9}" type="sibTrans" cxnId="{F7860D53-0FFA-4115-8441-1AC3BA87F688}">
      <dgm:prSet/>
      <dgm:spPr/>
      <dgm:t>
        <a:bodyPr/>
        <a:lstStyle/>
        <a:p>
          <a:endParaRPr lang="en-US"/>
        </a:p>
      </dgm:t>
    </dgm:pt>
    <dgm:pt modelId="{7F2D6EFC-E428-4F46-962E-FBE0A498224C}">
      <dgm:prSet phldrT="[Text]"/>
      <dgm:spPr/>
      <dgm:t>
        <a:bodyPr/>
        <a:lstStyle/>
        <a:p>
          <a:r>
            <a:rPr lang="en-US" dirty="0"/>
            <a:t>Antiretroviral History</a:t>
          </a:r>
        </a:p>
      </dgm:t>
    </dgm:pt>
    <dgm:pt modelId="{D86A45D4-DB36-423F-8E91-FC678E3C36F6}" type="parTrans" cxnId="{1A20F203-C61C-4D0D-AC06-ECC1AD167549}">
      <dgm:prSet/>
      <dgm:spPr/>
      <dgm:t>
        <a:bodyPr/>
        <a:lstStyle/>
        <a:p>
          <a:endParaRPr lang="en-US"/>
        </a:p>
      </dgm:t>
    </dgm:pt>
    <dgm:pt modelId="{A2DCEFCA-2ABE-4D7E-856B-F408CBCD4E05}" type="sibTrans" cxnId="{1A20F203-C61C-4D0D-AC06-ECC1AD167549}">
      <dgm:prSet/>
      <dgm:spPr/>
      <dgm:t>
        <a:bodyPr/>
        <a:lstStyle/>
        <a:p>
          <a:endParaRPr lang="en-US"/>
        </a:p>
      </dgm:t>
    </dgm:pt>
    <dgm:pt modelId="{BC0D05B8-9B8A-46BD-B074-93DE7BE21946}" type="pres">
      <dgm:prSet presAssocID="{00972C70-2946-4282-B418-F78FF2E43A76}" presName="diagram" presStyleCnt="0">
        <dgm:presLayoutVars>
          <dgm:dir/>
          <dgm:resizeHandles val="exact"/>
        </dgm:presLayoutVars>
      </dgm:prSet>
      <dgm:spPr/>
    </dgm:pt>
    <dgm:pt modelId="{03DE8344-B864-45E8-B1F3-4A591F85914F}" type="pres">
      <dgm:prSet presAssocID="{C2449B45-E52D-4F7E-9328-6ED706FEA429}" presName="node" presStyleLbl="node1" presStyleIdx="0" presStyleCnt="4">
        <dgm:presLayoutVars>
          <dgm:bulletEnabled val="1"/>
        </dgm:presLayoutVars>
      </dgm:prSet>
      <dgm:spPr/>
    </dgm:pt>
    <dgm:pt modelId="{C40F752E-1FA3-4D6A-BAE5-EF6E241A7941}" type="pres">
      <dgm:prSet presAssocID="{25054C97-502A-423A-B940-5A9A6EB6B070}" presName="sibTrans" presStyleCnt="0"/>
      <dgm:spPr/>
    </dgm:pt>
    <dgm:pt modelId="{F48E57C5-1DEA-476F-B7CC-F5761C5C0016}" type="pres">
      <dgm:prSet presAssocID="{41DE7157-ABE7-4DDA-BB88-682A41E28CF7}" presName="node" presStyleLbl="node1" presStyleIdx="1" presStyleCnt="4">
        <dgm:presLayoutVars>
          <dgm:bulletEnabled val="1"/>
        </dgm:presLayoutVars>
      </dgm:prSet>
      <dgm:spPr/>
    </dgm:pt>
    <dgm:pt modelId="{B476F79C-9519-4472-941B-3E39EF3A86A0}" type="pres">
      <dgm:prSet presAssocID="{75242389-C085-4655-BBED-10EF1A2BD366}" presName="sibTrans" presStyleCnt="0"/>
      <dgm:spPr/>
    </dgm:pt>
    <dgm:pt modelId="{9F70B1DF-DEE4-4317-A96D-3382D0ACFDAC}" type="pres">
      <dgm:prSet presAssocID="{507A973B-83BB-483F-9BE6-C354C2D8DCF0}" presName="node" presStyleLbl="node1" presStyleIdx="2" presStyleCnt="4">
        <dgm:presLayoutVars>
          <dgm:bulletEnabled val="1"/>
        </dgm:presLayoutVars>
      </dgm:prSet>
      <dgm:spPr/>
    </dgm:pt>
    <dgm:pt modelId="{B10AF369-A71C-4DCC-B422-5DF39F3AF618}" type="pres">
      <dgm:prSet presAssocID="{C6430252-2E75-4CEA-A6B0-9137E1BD4FB9}" presName="sibTrans" presStyleCnt="0"/>
      <dgm:spPr/>
    </dgm:pt>
    <dgm:pt modelId="{8FE47DD3-A682-4287-9517-E8FFE64E7D71}" type="pres">
      <dgm:prSet presAssocID="{7F2D6EFC-E428-4F46-962E-FBE0A498224C}" presName="node" presStyleLbl="node1" presStyleIdx="3" presStyleCnt="4">
        <dgm:presLayoutVars>
          <dgm:bulletEnabled val="1"/>
        </dgm:presLayoutVars>
      </dgm:prSet>
      <dgm:spPr/>
    </dgm:pt>
  </dgm:ptLst>
  <dgm:cxnLst>
    <dgm:cxn modelId="{1A20F203-C61C-4D0D-AC06-ECC1AD167549}" srcId="{00972C70-2946-4282-B418-F78FF2E43A76}" destId="{7F2D6EFC-E428-4F46-962E-FBE0A498224C}" srcOrd="3" destOrd="0" parTransId="{D86A45D4-DB36-423F-8E91-FC678E3C36F6}" sibTransId="{A2DCEFCA-2ABE-4D7E-856B-F408CBCD4E05}"/>
    <dgm:cxn modelId="{5A949D5D-0AF6-4765-B6F8-E0BB0B19AE67}" type="presOf" srcId="{00972C70-2946-4282-B418-F78FF2E43A76}" destId="{BC0D05B8-9B8A-46BD-B074-93DE7BE21946}" srcOrd="0" destOrd="0" presId="urn:microsoft.com/office/officeart/2005/8/layout/default"/>
    <dgm:cxn modelId="{F7860D53-0FFA-4115-8441-1AC3BA87F688}" srcId="{00972C70-2946-4282-B418-F78FF2E43A76}" destId="{507A973B-83BB-483F-9BE6-C354C2D8DCF0}" srcOrd="2" destOrd="0" parTransId="{20601C47-7AB5-487B-B075-1B530D9E06B7}" sibTransId="{C6430252-2E75-4CEA-A6B0-9137E1BD4FB9}"/>
    <dgm:cxn modelId="{8A439E81-2F67-4DA7-815C-025995CF6BF1}" type="presOf" srcId="{C2449B45-E52D-4F7E-9328-6ED706FEA429}" destId="{03DE8344-B864-45E8-B1F3-4A591F85914F}" srcOrd="0" destOrd="0" presId="urn:microsoft.com/office/officeart/2005/8/layout/default"/>
    <dgm:cxn modelId="{A91EE89A-4016-4649-8F1F-CB613E5B978F}" type="presOf" srcId="{7F2D6EFC-E428-4F46-962E-FBE0A498224C}" destId="{8FE47DD3-A682-4287-9517-E8FFE64E7D71}" srcOrd="0" destOrd="0" presId="urn:microsoft.com/office/officeart/2005/8/layout/default"/>
    <dgm:cxn modelId="{6D141EC0-BDAF-4A60-94CB-5E1346F11F6B}" type="presOf" srcId="{41DE7157-ABE7-4DDA-BB88-682A41E28CF7}" destId="{F48E57C5-1DEA-476F-B7CC-F5761C5C0016}" srcOrd="0" destOrd="0" presId="urn:microsoft.com/office/officeart/2005/8/layout/default"/>
    <dgm:cxn modelId="{58B534DD-ED8C-40C5-8CB4-723103DFE824}" srcId="{00972C70-2946-4282-B418-F78FF2E43A76}" destId="{41DE7157-ABE7-4DDA-BB88-682A41E28CF7}" srcOrd="1" destOrd="0" parTransId="{7508F26B-95E2-47E8-819E-C973386046FA}" sibTransId="{75242389-C085-4655-BBED-10EF1A2BD366}"/>
    <dgm:cxn modelId="{0C4C56F3-FCA6-4C8C-B974-8ADAFDB404B1}" srcId="{00972C70-2946-4282-B418-F78FF2E43A76}" destId="{C2449B45-E52D-4F7E-9328-6ED706FEA429}" srcOrd="0" destOrd="0" parTransId="{C469F7AB-2F24-48A7-9492-9BF0595B2C8C}" sibTransId="{25054C97-502A-423A-B940-5A9A6EB6B070}"/>
    <dgm:cxn modelId="{7741BFF4-2DD4-4BBD-B81D-62CE74A2A4BC}" type="presOf" srcId="{507A973B-83BB-483F-9BE6-C354C2D8DCF0}" destId="{9F70B1DF-DEE4-4317-A96D-3382D0ACFDAC}" srcOrd="0" destOrd="0" presId="urn:microsoft.com/office/officeart/2005/8/layout/default"/>
    <dgm:cxn modelId="{82BA93E5-950C-4112-B2E3-E86A15F5DE1E}" type="presParOf" srcId="{BC0D05B8-9B8A-46BD-B074-93DE7BE21946}" destId="{03DE8344-B864-45E8-B1F3-4A591F85914F}" srcOrd="0" destOrd="0" presId="urn:microsoft.com/office/officeart/2005/8/layout/default"/>
    <dgm:cxn modelId="{43A8672B-C1CE-4BF8-905C-7C6E8A874A81}" type="presParOf" srcId="{BC0D05B8-9B8A-46BD-B074-93DE7BE21946}" destId="{C40F752E-1FA3-4D6A-BAE5-EF6E241A7941}" srcOrd="1" destOrd="0" presId="urn:microsoft.com/office/officeart/2005/8/layout/default"/>
    <dgm:cxn modelId="{FE8C03E0-6C41-48E8-8BD3-0F0512823196}" type="presParOf" srcId="{BC0D05B8-9B8A-46BD-B074-93DE7BE21946}" destId="{F48E57C5-1DEA-476F-B7CC-F5761C5C0016}" srcOrd="2" destOrd="0" presId="urn:microsoft.com/office/officeart/2005/8/layout/default"/>
    <dgm:cxn modelId="{269860F0-3903-4ECD-BF4F-EFF53A8BFBE5}" type="presParOf" srcId="{BC0D05B8-9B8A-46BD-B074-93DE7BE21946}" destId="{B476F79C-9519-4472-941B-3E39EF3A86A0}" srcOrd="3" destOrd="0" presId="urn:microsoft.com/office/officeart/2005/8/layout/default"/>
    <dgm:cxn modelId="{E2E50C0B-89C3-4482-B045-6A263618B99B}" type="presParOf" srcId="{BC0D05B8-9B8A-46BD-B074-93DE7BE21946}" destId="{9F70B1DF-DEE4-4317-A96D-3382D0ACFDAC}" srcOrd="4" destOrd="0" presId="urn:microsoft.com/office/officeart/2005/8/layout/default"/>
    <dgm:cxn modelId="{0A67C4DA-A951-435D-8636-605BE26E4D13}" type="presParOf" srcId="{BC0D05B8-9B8A-46BD-B074-93DE7BE21946}" destId="{B10AF369-A71C-4DCC-B422-5DF39F3AF618}" srcOrd="5" destOrd="0" presId="urn:microsoft.com/office/officeart/2005/8/layout/default"/>
    <dgm:cxn modelId="{B6BC1505-7669-4DE3-86D6-64BCEF91CFC4}" type="presParOf" srcId="{BC0D05B8-9B8A-46BD-B074-93DE7BE21946}" destId="{8FE47DD3-A682-4287-9517-E8FFE64E7D7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0F5EAC-98B5-4125-A3AD-3586EA337B4A}" type="doc">
      <dgm:prSet loTypeId="urn:microsoft.com/office/officeart/2008/layout/VerticalCurvedList" loCatId="list" qsTypeId="urn:microsoft.com/office/officeart/2005/8/quickstyle/simple1" qsCatId="simple" csTypeId="urn:microsoft.com/office/officeart/2005/8/colors/accent1_4" csCatId="accent1" phldr="1"/>
      <dgm:spPr/>
      <dgm:t>
        <a:bodyPr/>
        <a:lstStyle/>
        <a:p>
          <a:endParaRPr lang="en-US"/>
        </a:p>
      </dgm:t>
    </dgm:pt>
    <dgm:pt modelId="{D56A151B-5E09-45E4-A7F4-26325908C3B3}">
      <dgm:prSet phldrT="[Text]"/>
      <dgm:spPr/>
      <dgm:t>
        <a:bodyPr/>
        <a:lstStyle/>
        <a:p>
          <a:r>
            <a:rPr lang="en-US" dirty="0"/>
            <a:t>Adherence</a:t>
          </a:r>
        </a:p>
      </dgm:t>
    </dgm:pt>
    <dgm:pt modelId="{F3869D46-FF37-47A7-9229-9FA4865BF741}" type="parTrans" cxnId="{2E226571-1EEE-4486-B6E4-C8E1AE22E6D2}">
      <dgm:prSet/>
      <dgm:spPr/>
      <dgm:t>
        <a:bodyPr/>
        <a:lstStyle/>
        <a:p>
          <a:endParaRPr lang="en-US"/>
        </a:p>
      </dgm:t>
    </dgm:pt>
    <dgm:pt modelId="{BED42E37-3996-467D-A92C-957C0EC873C8}" type="sibTrans" cxnId="{2E226571-1EEE-4486-B6E4-C8E1AE22E6D2}">
      <dgm:prSet/>
      <dgm:spPr/>
      <dgm:t>
        <a:bodyPr/>
        <a:lstStyle/>
        <a:p>
          <a:endParaRPr lang="en-US"/>
        </a:p>
      </dgm:t>
    </dgm:pt>
    <dgm:pt modelId="{C648D2C9-C1D8-4F3D-87B0-991245E7796A}">
      <dgm:prSet phldrT="[Text]"/>
      <dgm:spPr/>
      <dgm:t>
        <a:bodyPr/>
        <a:lstStyle/>
        <a:p>
          <a:r>
            <a:rPr lang="en-US" dirty="0"/>
            <a:t>Pregnancy Plans</a:t>
          </a:r>
        </a:p>
      </dgm:t>
    </dgm:pt>
    <dgm:pt modelId="{36D40E19-9BEC-4E5A-AC83-632953B5EE1E}" type="parTrans" cxnId="{75B10A14-05F9-4EB4-ADEA-5027856FF9AE}">
      <dgm:prSet/>
      <dgm:spPr/>
      <dgm:t>
        <a:bodyPr/>
        <a:lstStyle/>
        <a:p>
          <a:endParaRPr lang="en-US"/>
        </a:p>
      </dgm:t>
    </dgm:pt>
    <dgm:pt modelId="{2FFC9FE4-0B23-4485-8F3C-611C71A67545}" type="sibTrans" cxnId="{75B10A14-05F9-4EB4-ADEA-5027856FF9AE}">
      <dgm:prSet/>
      <dgm:spPr/>
      <dgm:t>
        <a:bodyPr/>
        <a:lstStyle/>
        <a:p>
          <a:endParaRPr lang="en-US"/>
        </a:p>
      </dgm:t>
    </dgm:pt>
    <dgm:pt modelId="{18466D2B-3B49-4775-A5C6-E30783217295}">
      <dgm:prSet phldrT="[Text]"/>
      <dgm:spPr/>
      <dgm:t>
        <a:bodyPr/>
        <a:lstStyle/>
        <a:p>
          <a:r>
            <a:rPr lang="en-US" dirty="0"/>
            <a:t>Hepatitis B Status</a:t>
          </a:r>
        </a:p>
      </dgm:t>
    </dgm:pt>
    <dgm:pt modelId="{1629CDEA-C47B-40E7-853A-85F85CEEF47D}" type="parTrans" cxnId="{0B2E25D1-5BF7-47B6-897E-8CBEEC73D5E3}">
      <dgm:prSet/>
      <dgm:spPr/>
      <dgm:t>
        <a:bodyPr/>
        <a:lstStyle/>
        <a:p>
          <a:endParaRPr lang="en-US"/>
        </a:p>
      </dgm:t>
    </dgm:pt>
    <dgm:pt modelId="{F9D5411B-F9E7-4379-8CF9-496E5E66EB6B}" type="sibTrans" cxnId="{0B2E25D1-5BF7-47B6-897E-8CBEEC73D5E3}">
      <dgm:prSet/>
      <dgm:spPr/>
      <dgm:t>
        <a:bodyPr/>
        <a:lstStyle/>
        <a:p>
          <a:endParaRPr lang="en-US"/>
        </a:p>
      </dgm:t>
    </dgm:pt>
    <dgm:pt modelId="{3433433C-6ECA-4CA6-B5B6-602050F88F38}">
      <dgm:prSet/>
      <dgm:spPr/>
      <dgm:t>
        <a:bodyPr/>
        <a:lstStyle/>
        <a:p>
          <a:r>
            <a:rPr lang="en-US" dirty="0"/>
            <a:t>Concomitant Medications</a:t>
          </a:r>
        </a:p>
      </dgm:t>
    </dgm:pt>
    <dgm:pt modelId="{A4DD2C5E-D8E0-4F58-8083-225C5BB045F1}" type="parTrans" cxnId="{28074D73-80F7-47C8-A4B9-5CB0A6827674}">
      <dgm:prSet/>
      <dgm:spPr/>
      <dgm:t>
        <a:bodyPr/>
        <a:lstStyle/>
        <a:p>
          <a:endParaRPr lang="en-US"/>
        </a:p>
      </dgm:t>
    </dgm:pt>
    <dgm:pt modelId="{33272A04-9C43-4AB5-8FB6-8722178822E3}" type="sibTrans" cxnId="{28074D73-80F7-47C8-A4B9-5CB0A6827674}">
      <dgm:prSet/>
      <dgm:spPr/>
      <dgm:t>
        <a:bodyPr/>
        <a:lstStyle/>
        <a:p>
          <a:endParaRPr lang="en-US"/>
        </a:p>
      </dgm:t>
    </dgm:pt>
    <dgm:pt modelId="{7360D1D5-CE21-439D-8A06-67E6DC9373F9}" type="pres">
      <dgm:prSet presAssocID="{1B0F5EAC-98B5-4125-A3AD-3586EA337B4A}" presName="Name0" presStyleCnt="0">
        <dgm:presLayoutVars>
          <dgm:chMax val="7"/>
          <dgm:chPref val="7"/>
          <dgm:dir/>
        </dgm:presLayoutVars>
      </dgm:prSet>
      <dgm:spPr/>
    </dgm:pt>
    <dgm:pt modelId="{ECB85329-55B2-4372-B494-2DE92FED0B2A}" type="pres">
      <dgm:prSet presAssocID="{1B0F5EAC-98B5-4125-A3AD-3586EA337B4A}" presName="Name1" presStyleCnt="0"/>
      <dgm:spPr/>
    </dgm:pt>
    <dgm:pt modelId="{2B1C2F42-152F-4A36-97DB-1E60649B4A7A}" type="pres">
      <dgm:prSet presAssocID="{1B0F5EAC-98B5-4125-A3AD-3586EA337B4A}" presName="cycle" presStyleCnt="0"/>
      <dgm:spPr/>
    </dgm:pt>
    <dgm:pt modelId="{80963B80-7B0F-4499-A395-AAE16A2420CA}" type="pres">
      <dgm:prSet presAssocID="{1B0F5EAC-98B5-4125-A3AD-3586EA337B4A}" presName="srcNode" presStyleLbl="node1" presStyleIdx="0" presStyleCnt="4"/>
      <dgm:spPr/>
    </dgm:pt>
    <dgm:pt modelId="{FAF158FF-AF0E-4AE1-8F79-AADC26ACB534}" type="pres">
      <dgm:prSet presAssocID="{1B0F5EAC-98B5-4125-A3AD-3586EA337B4A}" presName="conn" presStyleLbl="parChTrans1D2" presStyleIdx="0" presStyleCnt="1"/>
      <dgm:spPr/>
    </dgm:pt>
    <dgm:pt modelId="{09D1E46D-5004-4651-A131-7EC23A418AFB}" type="pres">
      <dgm:prSet presAssocID="{1B0F5EAC-98B5-4125-A3AD-3586EA337B4A}" presName="extraNode" presStyleLbl="node1" presStyleIdx="0" presStyleCnt="4"/>
      <dgm:spPr/>
    </dgm:pt>
    <dgm:pt modelId="{DD9143A3-CA9A-4190-845C-57718B3F6F52}" type="pres">
      <dgm:prSet presAssocID="{1B0F5EAC-98B5-4125-A3AD-3586EA337B4A}" presName="dstNode" presStyleLbl="node1" presStyleIdx="0" presStyleCnt="4"/>
      <dgm:spPr/>
    </dgm:pt>
    <dgm:pt modelId="{1951F196-E902-4BC0-922B-67F6F8003C32}" type="pres">
      <dgm:prSet presAssocID="{D56A151B-5E09-45E4-A7F4-26325908C3B3}" presName="text_1" presStyleLbl="node1" presStyleIdx="0" presStyleCnt="4" custLinFactNeighborX="-368" custLinFactNeighborY="-10694">
        <dgm:presLayoutVars>
          <dgm:bulletEnabled val="1"/>
        </dgm:presLayoutVars>
      </dgm:prSet>
      <dgm:spPr/>
    </dgm:pt>
    <dgm:pt modelId="{A6543FA2-3123-48BA-8C40-6632B2156697}" type="pres">
      <dgm:prSet presAssocID="{D56A151B-5E09-45E4-A7F4-26325908C3B3}" presName="accent_1" presStyleCnt="0"/>
      <dgm:spPr/>
    </dgm:pt>
    <dgm:pt modelId="{BE713992-B95B-4CED-B28D-B8CB84C3DA1C}" type="pres">
      <dgm:prSet presAssocID="{D56A151B-5E09-45E4-A7F4-26325908C3B3}" presName="accentRepeatNode" presStyleLbl="solidFgAcc1" presStyleIdx="0" presStyleCnt="4"/>
      <dgm:spPr/>
    </dgm:pt>
    <dgm:pt modelId="{F8BB8962-23BF-48D9-8301-ECF6BD18DDF5}" type="pres">
      <dgm:prSet presAssocID="{C648D2C9-C1D8-4F3D-87B0-991245E7796A}" presName="text_2" presStyleLbl="node1" presStyleIdx="1" presStyleCnt="4">
        <dgm:presLayoutVars>
          <dgm:bulletEnabled val="1"/>
        </dgm:presLayoutVars>
      </dgm:prSet>
      <dgm:spPr/>
    </dgm:pt>
    <dgm:pt modelId="{36AD3B03-02C6-4223-9A92-B4A706E15E39}" type="pres">
      <dgm:prSet presAssocID="{C648D2C9-C1D8-4F3D-87B0-991245E7796A}" presName="accent_2" presStyleCnt="0"/>
      <dgm:spPr/>
    </dgm:pt>
    <dgm:pt modelId="{67B7E63C-98E9-41D2-9194-064B8689D622}" type="pres">
      <dgm:prSet presAssocID="{C648D2C9-C1D8-4F3D-87B0-991245E7796A}" presName="accentRepeatNode" presStyleLbl="solidFgAcc1" presStyleIdx="1" presStyleCnt="4"/>
      <dgm:spPr/>
    </dgm:pt>
    <dgm:pt modelId="{993A2837-A5D6-4035-A496-B837E90AF0AD}" type="pres">
      <dgm:prSet presAssocID="{18466D2B-3B49-4775-A5C6-E30783217295}" presName="text_3" presStyleLbl="node1" presStyleIdx="2" presStyleCnt="4">
        <dgm:presLayoutVars>
          <dgm:bulletEnabled val="1"/>
        </dgm:presLayoutVars>
      </dgm:prSet>
      <dgm:spPr/>
    </dgm:pt>
    <dgm:pt modelId="{D0066470-2D30-40F0-A4A7-73507AED0FD4}" type="pres">
      <dgm:prSet presAssocID="{18466D2B-3B49-4775-A5C6-E30783217295}" presName="accent_3" presStyleCnt="0"/>
      <dgm:spPr/>
    </dgm:pt>
    <dgm:pt modelId="{323CEAB5-DBED-4B72-921A-F8E4728CAF2C}" type="pres">
      <dgm:prSet presAssocID="{18466D2B-3B49-4775-A5C6-E30783217295}" presName="accentRepeatNode" presStyleLbl="solidFgAcc1" presStyleIdx="2" presStyleCnt="4"/>
      <dgm:spPr/>
    </dgm:pt>
    <dgm:pt modelId="{01BF6170-BC2F-4A0B-859C-A83F5BC8FF5E}" type="pres">
      <dgm:prSet presAssocID="{3433433C-6ECA-4CA6-B5B6-602050F88F38}" presName="text_4" presStyleLbl="node1" presStyleIdx="3" presStyleCnt="4">
        <dgm:presLayoutVars>
          <dgm:bulletEnabled val="1"/>
        </dgm:presLayoutVars>
      </dgm:prSet>
      <dgm:spPr/>
    </dgm:pt>
    <dgm:pt modelId="{04837F2D-13A7-4AB5-82CD-42C3DAC18DEE}" type="pres">
      <dgm:prSet presAssocID="{3433433C-6ECA-4CA6-B5B6-602050F88F38}" presName="accent_4" presStyleCnt="0"/>
      <dgm:spPr/>
    </dgm:pt>
    <dgm:pt modelId="{AEFE5A1F-7CEF-4894-A081-F10BC64EC81A}" type="pres">
      <dgm:prSet presAssocID="{3433433C-6ECA-4CA6-B5B6-602050F88F38}" presName="accentRepeatNode" presStyleLbl="solidFgAcc1" presStyleIdx="3" presStyleCnt="4"/>
      <dgm:spPr/>
    </dgm:pt>
  </dgm:ptLst>
  <dgm:cxnLst>
    <dgm:cxn modelId="{75B10A14-05F9-4EB4-ADEA-5027856FF9AE}" srcId="{1B0F5EAC-98B5-4125-A3AD-3586EA337B4A}" destId="{C648D2C9-C1D8-4F3D-87B0-991245E7796A}" srcOrd="1" destOrd="0" parTransId="{36D40E19-9BEC-4E5A-AC83-632953B5EE1E}" sibTransId="{2FFC9FE4-0B23-4485-8F3C-611C71A67545}"/>
    <dgm:cxn modelId="{CC5D1325-7CD5-44CC-836C-65E8E3979B82}" type="presOf" srcId="{D56A151B-5E09-45E4-A7F4-26325908C3B3}" destId="{1951F196-E902-4BC0-922B-67F6F8003C32}" srcOrd="0" destOrd="0" presId="urn:microsoft.com/office/officeart/2008/layout/VerticalCurvedList"/>
    <dgm:cxn modelId="{6B302A2D-D4EA-42D1-8D6A-D4F708A47EDD}" type="presOf" srcId="{C648D2C9-C1D8-4F3D-87B0-991245E7796A}" destId="{F8BB8962-23BF-48D9-8301-ECF6BD18DDF5}" srcOrd="0" destOrd="0" presId="urn:microsoft.com/office/officeart/2008/layout/VerticalCurvedList"/>
    <dgm:cxn modelId="{21A2953F-57F9-4DDE-92BC-CEF7240EB68C}" type="presOf" srcId="{3433433C-6ECA-4CA6-B5B6-602050F88F38}" destId="{01BF6170-BC2F-4A0B-859C-A83F5BC8FF5E}" srcOrd="0" destOrd="0" presId="urn:microsoft.com/office/officeart/2008/layout/VerticalCurvedList"/>
    <dgm:cxn modelId="{2E226571-1EEE-4486-B6E4-C8E1AE22E6D2}" srcId="{1B0F5EAC-98B5-4125-A3AD-3586EA337B4A}" destId="{D56A151B-5E09-45E4-A7F4-26325908C3B3}" srcOrd="0" destOrd="0" parTransId="{F3869D46-FF37-47A7-9229-9FA4865BF741}" sibTransId="{BED42E37-3996-467D-A92C-957C0EC873C8}"/>
    <dgm:cxn modelId="{28074D73-80F7-47C8-A4B9-5CB0A6827674}" srcId="{1B0F5EAC-98B5-4125-A3AD-3586EA337B4A}" destId="{3433433C-6ECA-4CA6-B5B6-602050F88F38}" srcOrd="3" destOrd="0" parTransId="{A4DD2C5E-D8E0-4F58-8083-225C5BB045F1}" sibTransId="{33272A04-9C43-4AB5-8FB6-8722178822E3}"/>
    <dgm:cxn modelId="{90BEDD83-4613-4ECE-B019-E0D5832CBC9B}" type="presOf" srcId="{18466D2B-3B49-4775-A5C6-E30783217295}" destId="{993A2837-A5D6-4035-A496-B837E90AF0AD}" srcOrd="0" destOrd="0" presId="urn:microsoft.com/office/officeart/2008/layout/VerticalCurvedList"/>
    <dgm:cxn modelId="{178DDC9C-56FB-4137-A890-D92479C3CF66}" type="presOf" srcId="{BED42E37-3996-467D-A92C-957C0EC873C8}" destId="{FAF158FF-AF0E-4AE1-8F79-AADC26ACB534}" srcOrd="0" destOrd="0" presId="urn:microsoft.com/office/officeart/2008/layout/VerticalCurvedList"/>
    <dgm:cxn modelId="{0B2E25D1-5BF7-47B6-897E-8CBEEC73D5E3}" srcId="{1B0F5EAC-98B5-4125-A3AD-3586EA337B4A}" destId="{18466D2B-3B49-4775-A5C6-E30783217295}" srcOrd="2" destOrd="0" parTransId="{1629CDEA-C47B-40E7-853A-85F85CEEF47D}" sibTransId="{F9D5411B-F9E7-4379-8CF9-496E5E66EB6B}"/>
    <dgm:cxn modelId="{4F7505DC-9898-4C03-AEEB-D965C3DF0A23}" type="presOf" srcId="{1B0F5EAC-98B5-4125-A3AD-3586EA337B4A}" destId="{7360D1D5-CE21-439D-8A06-67E6DC9373F9}" srcOrd="0" destOrd="0" presId="urn:microsoft.com/office/officeart/2008/layout/VerticalCurvedList"/>
    <dgm:cxn modelId="{EE852652-DEE4-4159-826F-755106123360}" type="presParOf" srcId="{7360D1D5-CE21-439D-8A06-67E6DC9373F9}" destId="{ECB85329-55B2-4372-B494-2DE92FED0B2A}" srcOrd="0" destOrd="0" presId="urn:microsoft.com/office/officeart/2008/layout/VerticalCurvedList"/>
    <dgm:cxn modelId="{7758166E-E0B9-44D8-9853-A93D0426B26C}" type="presParOf" srcId="{ECB85329-55B2-4372-B494-2DE92FED0B2A}" destId="{2B1C2F42-152F-4A36-97DB-1E60649B4A7A}" srcOrd="0" destOrd="0" presId="urn:microsoft.com/office/officeart/2008/layout/VerticalCurvedList"/>
    <dgm:cxn modelId="{A84A4EC2-C9EC-4A1C-8668-5959D337F643}" type="presParOf" srcId="{2B1C2F42-152F-4A36-97DB-1E60649B4A7A}" destId="{80963B80-7B0F-4499-A395-AAE16A2420CA}" srcOrd="0" destOrd="0" presId="urn:microsoft.com/office/officeart/2008/layout/VerticalCurvedList"/>
    <dgm:cxn modelId="{7569EB1B-7FB9-456E-8044-4CB0111F768D}" type="presParOf" srcId="{2B1C2F42-152F-4A36-97DB-1E60649B4A7A}" destId="{FAF158FF-AF0E-4AE1-8F79-AADC26ACB534}" srcOrd="1" destOrd="0" presId="urn:microsoft.com/office/officeart/2008/layout/VerticalCurvedList"/>
    <dgm:cxn modelId="{CBB0E4B5-2CA8-489C-8CE3-AEA71E5471AE}" type="presParOf" srcId="{2B1C2F42-152F-4A36-97DB-1E60649B4A7A}" destId="{09D1E46D-5004-4651-A131-7EC23A418AFB}" srcOrd="2" destOrd="0" presId="urn:microsoft.com/office/officeart/2008/layout/VerticalCurvedList"/>
    <dgm:cxn modelId="{BBBB0C3D-ADB7-4CF3-B20D-F0384CAAC619}" type="presParOf" srcId="{2B1C2F42-152F-4A36-97DB-1E60649B4A7A}" destId="{DD9143A3-CA9A-4190-845C-57718B3F6F52}" srcOrd="3" destOrd="0" presId="urn:microsoft.com/office/officeart/2008/layout/VerticalCurvedList"/>
    <dgm:cxn modelId="{4BDCBB32-8038-449A-A67C-4AA62611FBFF}" type="presParOf" srcId="{ECB85329-55B2-4372-B494-2DE92FED0B2A}" destId="{1951F196-E902-4BC0-922B-67F6F8003C32}" srcOrd="1" destOrd="0" presId="urn:microsoft.com/office/officeart/2008/layout/VerticalCurvedList"/>
    <dgm:cxn modelId="{63ED1F52-B1C5-453A-908E-19E82BBC4395}" type="presParOf" srcId="{ECB85329-55B2-4372-B494-2DE92FED0B2A}" destId="{A6543FA2-3123-48BA-8C40-6632B2156697}" srcOrd="2" destOrd="0" presId="urn:microsoft.com/office/officeart/2008/layout/VerticalCurvedList"/>
    <dgm:cxn modelId="{10E40A7A-1C1A-49D8-A5B5-F7C0ACEA862D}" type="presParOf" srcId="{A6543FA2-3123-48BA-8C40-6632B2156697}" destId="{BE713992-B95B-4CED-B28D-B8CB84C3DA1C}" srcOrd="0" destOrd="0" presId="urn:microsoft.com/office/officeart/2008/layout/VerticalCurvedList"/>
    <dgm:cxn modelId="{06B403A6-00D7-46DE-98CE-EAA86D13669E}" type="presParOf" srcId="{ECB85329-55B2-4372-B494-2DE92FED0B2A}" destId="{F8BB8962-23BF-48D9-8301-ECF6BD18DDF5}" srcOrd="3" destOrd="0" presId="urn:microsoft.com/office/officeart/2008/layout/VerticalCurvedList"/>
    <dgm:cxn modelId="{CB1C8395-F09E-4440-9216-49E9C92F4B7C}" type="presParOf" srcId="{ECB85329-55B2-4372-B494-2DE92FED0B2A}" destId="{36AD3B03-02C6-4223-9A92-B4A706E15E39}" srcOrd="4" destOrd="0" presId="urn:microsoft.com/office/officeart/2008/layout/VerticalCurvedList"/>
    <dgm:cxn modelId="{8096CE9A-CA99-4811-8D0C-1C03DCC7BFE8}" type="presParOf" srcId="{36AD3B03-02C6-4223-9A92-B4A706E15E39}" destId="{67B7E63C-98E9-41D2-9194-064B8689D622}" srcOrd="0" destOrd="0" presId="urn:microsoft.com/office/officeart/2008/layout/VerticalCurvedList"/>
    <dgm:cxn modelId="{102E5A51-AF47-45B7-89AC-E944A3D84AEA}" type="presParOf" srcId="{ECB85329-55B2-4372-B494-2DE92FED0B2A}" destId="{993A2837-A5D6-4035-A496-B837E90AF0AD}" srcOrd="5" destOrd="0" presId="urn:microsoft.com/office/officeart/2008/layout/VerticalCurvedList"/>
    <dgm:cxn modelId="{18F48DB2-74A4-4003-9E09-F5571D538E02}" type="presParOf" srcId="{ECB85329-55B2-4372-B494-2DE92FED0B2A}" destId="{D0066470-2D30-40F0-A4A7-73507AED0FD4}" srcOrd="6" destOrd="0" presId="urn:microsoft.com/office/officeart/2008/layout/VerticalCurvedList"/>
    <dgm:cxn modelId="{976F47F8-6211-4771-A21E-042246219856}" type="presParOf" srcId="{D0066470-2D30-40F0-A4A7-73507AED0FD4}" destId="{323CEAB5-DBED-4B72-921A-F8E4728CAF2C}" srcOrd="0" destOrd="0" presId="urn:microsoft.com/office/officeart/2008/layout/VerticalCurvedList"/>
    <dgm:cxn modelId="{C1BC28BC-B2E5-4018-8412-DA5440EC0E82}" type="presParOf" srcId="{ECB85329-55B2-4372-B494-2DE92FED0B2A}" destId="{01BF6170-BC2F-4A0B-859C-A83F5BC8FF5E}" srcOrd="7" destOrd="0" presId="urn:microsoft.com/office/officeart/2008/layout/VerticalCurvedList"/>
    <dgm:cxn modelId="{87D440F1-C471-4EE3-AA19-7DA9EC6E6DC2}" type="presParOf" srcId="{ECB85329-55B2-4372-B494-2DE92FED0B2A}" destId="{04837F2D-13A7-4AB5-82CD-42C3DAC18DEE}" srcOrd="8" destOrd="0" presId="urn:microsoft.com/office/officeart/2008/layout/VerticalCurvedList"/>
    <dgm:cxn modelId="{F33B2F35-7025-40F0-A461-9D9ADF3610CD}" type="presParOf" srcId="{04837F2D-13A7-4AB5-82CD-42C3DAC18DEE}" destId="{AEFE5A1F-7CEF-4894-A081-F10BC64EC81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28D71-58EB-4B26-9CC8-01DDE1577E14}">
      <dsp:nvSpPr>
        <dsp:cNvPr id="0" name=""/>
        <dsp:cNvSpPr/>
      </dsp:nvSpPr>
      <dsp:spPr>
        <a:xfrm>
          <a:off x="0" y="1040193"/>
          <a:ext cx="8128000" cy="831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A11887-D916-4155-98C1-A6632C4F5854}">
      <dsp:nvSpPr>
        <dsp:cNvPr id="0" name=""/>
        <dsp:cNvSpPr/>
      </dsp:nvSpPr>
      <dsp:spPr>
        <a:xfrm>
          <a:off x="406400" y="553113"/>
          <a:ext cx="5689600" cy="9741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466850">
            <a:lnSpc>
              <a:spcPct val="90000"/>
            </a:lnSpc>
            <a:spcBef>
              <a:spcPct val="0"/>
            </a:spcBef>
            <a:spcAft>
              <a:spcPct val="35000"/>
            </a:spcAft>
            <a:buNone/>
          </a:pPr>
          <a:r>
            <a:rPr lang="en-US" sz="3300" kern="1200" dirty="0"/>
            <a:t>Anxiety around missing doses</a:t>
          </a:r>
        </a:p>
      </dsp:txBody>
      <dsp:txXfrm>
        <a:off x="453955" y="600668"/>
        <a:ext cx="5594490" cy="879050"/>
      </dsp:txXfrm>
    </dsp:sp>
    <dsp:sp modelId="{18365F4C-F22B-4DB4-B1C0-6336666DA7AB}">
      <dsp:nvSpPr>
        <dsp:cNvPr id="0" name=""/>
        <dsp:cNvSpPr/>
      </dsp:nvSpPr>
      <dsp:spPr>
        <a:xfrm>
          <a:off x="0" y="2537073"/>
          <a:ext cx="8128000" cy="831600"/>
        </a:xfrm>
        <a:prstGeom prst="rect">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sp>
    <dsp:sp modelId="{18CD6F2A-DC8C-4DE8-A717-45071596B895}">
      <dsp:nvSpPr>
        <dsp:cNvPr id="0" name=""/>
        <dsp:cNvSpPr/>
      </dsp:nvSpPr>
      <dsp:spPr>
        <a:xfrm>
          <a:off x="406400" y="2049993"/>
          <a:ext cx="5689600" cy="974160"/>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466850">
            <a:lnSpc>
              <a:spcPct val="90000"/>
            </a:lnSpc>
            <a:spcBef>
              <a:spcPct val="0"/>
            </a:spcBef>
            <a:spcAft>
              <a:spcPct val="35000"/>
            </a:spcAft>
            <a:buNone/>
          </a:pPr>
          <a:r>
            <a:rPr lang="en-US" sz="3300" kern="1200" dirty="0"/>
            <a:t>Privacy concerns</a:t>
          </a:r>
        </a:p>
      </dsp:txBody>
      <dsp:txXfrm>
        <a:off x="453955" y="2097548"/>
        <a:ext cx="5594490" cy="879050"/>
      </dsp:txXfrm>
    </dsp:sp>
    <dsp:sp modelId="{6B066CE3-2660-4356-BD70-59B2E0C4B486}">
      <dsp:nvSpPr>
        <dsp:cNvPr id="0" name=""/>
        <dsp:cNvSpPr/>
      </dsp:nvSpPr>
      <dsp:spPr>
        <a:xfrm>
          <a:off x="0" y="4033953"/>
          <a:ext cx="8128000" cy="831600"/>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 modelId="{48F3DC8C-A74D-4B5F-B604-C42853E6DED3}">
      <dsp:nvSpPr>
        <dsp:cNvPr id="0" name=""/>
        <dsp:cNvSpPr/>
      </dsp:nvSpPr>
      <dsp:spPr>
        <a:xfrm>
          <a:off x="406400" y="3546873"/>
          <a:ext cx="5689600" cy="97416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466850">
            <a:lnSpc>
              <a:spcPct val="90000"/>
            </a:lnSpc>
            <a:spcBef>
              <a:spcPct val="0"/>
            </a:spcBef>
            <a:spcAft>
              <a:spcPct val="35000"/>
            </a:spcAft>
            <a:buNone/>
          </a:pPr>
          <a:r>
            <a:rPr lang="en-US" sz="3300" kern="1200" dirty="0"/>
            <a:t>Daily HIV reminder</a:t>
          </a:r>
        </a:p>
      </dsp:txBody>
      <dsp:txXfrm>
        <a:off x="453955" y="3594428"/>
        <a:ext cx="5594490" cy="879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0F645-2298-4922-B3ED-A9FEDE46B216}">
      <dsp:nvSpPr>
        <dsp:cNvPr id="0" name=""/>
        <dsp:cNvSpPr/>
      </dsp:nvSpPr>
      <dsp:spPr>
        <a:xfrm>
          <a:off x="761208" y="0"/>
          <a:ext cx="8627025" cy="4293703"/>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365555-D3E7-4E4C-88D8-B60FF15DCD18}">
      <dsp:nvSpPr>
        <dsp:cNvPr id="0" name=""/>
        <dsp:cNvSpPr/>
      </dsp:nvSpPr>
      <dsp:spPr>
        <a:xfrm>
          <a:off x="0" y="1288110"/>
          <a:ext cx="3044832" cy="1717481"/>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u="sng" kern="1200" dirty="0"/>
            <a:t>Optional Oral Lead-In</a:t>
          </a:r>
        </a:p>
        <a:p>
          <a:pPr marL="0" lvl="0" indent="0" algn="ctr" defTabSz="889000">
            <a:lnSpc>
              <a:spcPct val="90000"/>
            </a:lnSpc>
            <a:spcBef>
              <a:spcPct val="0"/>
            </a:spcBef>
            <a:spcAft>
              <a:spcPct val="35000"/>
            </a:spcAft>
            <a:buNone/>
          </a:pPr>
          <a:r>
            <a:rPr lang="en-US" sz="2000" kern="1200" dirty="0"/>
            <a:t>CAB 30mg  </a:t>
          </a:r>
        </a:p>
        <a:p>
          <a:pPr marL="0" lvl="0" indent="0" algn="ctr" defTabSz="889000">
            <a:lnSpc>
              <a:spcPct val="90000"/>
            </a:lnSpc>
            <a:spcBef>
              <a:spcPct val="0"/>
            </a:spcBef>
            <a:spcAft>
              <a:spcPct val="35000"/>
            </a:spcAft>
            <a:buNone/>
          </a:pPr>
          <a:r>
            <a:rPr lang="en-US" sz="2000" kern="1200" dirty="0"/>
            <a:t>RPV 25mg </a:t>
          </a:r>
        </a:p>
        <a:p>
          <a:pPr marL="0" lvl="0" indent="0" algn="ctr" defTabSz="889000">
            <a:lnSpc>
              <a:spcPct val="90000"/>
            </a:lnSpc>
            <a:spcBef>
              <a:spcPct val="0"/>
            </a:spcBef>
            <a:spcAft>
              <a:spcPct val="35000"/>
            </a:spcAft>
            <a:buNone/>
          </a:pPr>
          <a:r>
            <a:rPr lang="en-US" sz="2000" kern="1200" dirty="0"/>
            <a:t>28 days</a:t>
          </a:r>
        </a:p>
      </dsp:txBody>
      <dsp:txXfrm>
        <a:off x="83841" y="1371951"/>
        <a:ext cx="2877150" cy="1549799"/>
      </dsp:txXfrm>
    </dsp:sp>
    <dsp:sp modelId="{EAD1D7FF-9B38-4D21-A25B-6924CC8563FB}">
      <dsp:nvSpPr>
        <dsp:cNvPr id="0" name=""/>
        <dsp:cNvSpPr/>
      </dsp:nvSpPr>
      <dsp:spPr>
        <a:xfrm>
          <a:off x="3552304" y="1288110"/>
          <a:ext cx="3044832" cy="1717481"/>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u="sng" kern="1200" dirty="0"/>
            <a:t>Loading Dose</a:t>
          </a:r>
        </a:p>
        <a:p>
          <a:pPr marL="0" lvl="0" indent="0" algn="ctr" defTabSz="889000">
            <a:lnSpc>
              <a:spcPct val="90000"/>
            </a:lnSpc>
            <a:spcBef>
              <a:spcPct val="0"/>
            </a:spcBef>
            <a:spcAft>
              <a:spcPct val="35000"/>
            </a:spcAft>
            <a:buNone/>
          </a:pPr>
          <a:r>
            <a:rPr lang="en-US" sz="2000" kern="1200" dirty="0"/>
            <a:t>CAB 600mg</a:t>
          </a:r>
        </a:p>
        <a:p>
          <a:pPr marL="0" lvl="0" indent="0" algn="ctr" defTabSz="889000">
            <a:lnSpc>
              <a:spcPct val="90000"/>
            </a:lnSpc>
            <a:spcBef>
              <a:spcPct val="0"/>
            </a:spcBef>
            <a:spcAft>
              <a:spcPct val="35000"/>
            </a:spcAft>
            <a:buNone/>
          </a:pPr>
          <a:r>
            <a:rPr lang="en-US" sz="2000" kern="1200" dirty="0"/>
            <a:t>RPV 900mg</a:t>
          </a:r>
        </a:p>
        <a:p>
          <a:pPr marL="0" lvl="0" indent="0" algn="ctr" defTabSz="889000">
            <a:lnSpc>
              <a:spcPct val="90000"/>
            </a:lnSpc>
            <a:spcBef>
              <a:spcPct val="0"/>
            </a:spcBef>
            <a:spcAft>
              <a:spcPct val="35000"/>
            </a:spcAft>
            <a:buNone/>
          </a:pPr>
          <a:r>
            <a:rPr lang="en-US" sz="2000" kern="1200" dirty="0"/>
            <a:t>1 dose</a:t>
          </a:r>
        </a:p>
      </dsp:txBody>
      <dsp:txXfrm>
        <a:off x="3636145" y="1371951"/>
        <a:ext cx="2877150" cy="1549799"/>
      </dsp:txXfrm>
    </dsp:sp>
    <dsp:sp modelId="{1539D8B6-C92D-40EF-9C94-26B5342097B4}">
      <dsp:nvSpPr>
        <dsp:cNvPr id="0" name=""/>
        <dsp:cNvSpPr/>
      </dsp:nvSpPr>
      <dsp:spPr>
        <a:xfrm>
          <a:off x="7104609" y="1288110"/>
          <a:ext cx="3044832" cy="1717481"/>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u="sng" kern="1200" dirty="0"/>
            <a:t>Maintenance Dose</a:t>
          </a:r>
        </a:p>
        <a:p>
          <a:pPr marL="0" lvl="0" indent="0" algn="ctr" defTabSz="889000">
            <a:lnSpc>
              <a:spcPct val="90000"/>
            </a:lnSpc>
            <a:spcBef>
              <a:spcPct val="0"/>
            </a:spcBef>
            <a:spcAft>
              <a:spcPct val="35000"/>
            </a:spcAft>
            <a:buNone/>
          </a:pPr>
          <a:r>
            <a:rPr lang="en-US" sz="2000" kern="1200" dirty="0"/>
            <a:t>CAB 400mg</a:t>
          </a:r>
        </a:p>
        <a:p>
          <a:pPr marL="0" lvl="0" indent="0" algn="ctr" defTabSz="889000">
            <a:lnSpc>
              <a:spcPct val="90000"/>
            </a:lnSpc>
            <a:spcBef>
              <a:spcPct val="0"/>
            </a:spcBef>
            <a:spcAft>
              <a:spcPct val="35000"/>
            </a:spcAft>
            <a:buNone/>
          </a:pPr>
          <a:r>
            <a:rPr lang="en-US" sz="2000" kern="1200" dirty="0"/>
            <a:t>RPV 600mg</a:t>
          </a:r>
        </a:p>
        <a:p>
          <a:pPr marL="0" lvl="0" indent="0" algn="ctr" defTabSz="889000">
            <a:lnSpc>
              <a:spcPct val="90000"/>
            </a:lnSpc>
            <a:spcBef>
              <a:spcPct val="0"/>
            </a:spcBef>
            <a:spcAft>
              <a:spcPct val="35000"/>
            </a:spcAft>
            <a:buNone/>
          </a:pPr>
          <a:r>
            <a:rPr lang="en-US" sz="2000" kern="1200" dirty="0"/>
            <a:t>Every 4 weeks</a:t>
          </a:r>
        </a:p>
      </dsp:txBody>
      <dsp:txXfrm>
        <a:off x="7188450" y="1371951"/>
        <a:ext cx="2877150" cy="15497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0F645-2298-4922-B3ED-A9FEDE46B216}">
      <dsp:nvSpPr>
        <dsp:cNvPr id="0" name=""/>
        <dsp:cNvSpPr/>
      </dsp:nvSpPr>
      <dsp:spPr>
        <a:xfrm>
          <a:off x="761208" y="0"/>
          <a:ext cx="8627025" cy="4293703"/>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365555-D3E7-4E4C-88D8-B60FF15DCD18}">
      <dsp:nvSpPr>
        <dsp:cNvPr id="0" name=""/>
        <dsp:cNvSpPr/>
      </dsp:nvSpPr>
      <dsp:spPr>
        <a:xfrm>
          <a:off x="0" y="1288110"/>
          <a:ext cx="3044832" cy="1717481"/>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u="sng" kern="1200" dirty="0"/>
            <a:t>Optional Oral Lead-In</a:t>
          </a:r>
        </a:p>
        <a:p>
          <a:pPr marL="0" lvl="0" indent="0" algn="ctr" defTabSz="889000">
            <a:lnSpc>
              <a:spcPct val="90000"/>
            </a:lnSpc>
            <a:spcBef>
              <a:spcPct val="0"/>
            </a:spcBef>
            <a:spcAft>
              <a:spcPct val="35000"/>
            </a:spcAft>
            <a:buNone/>
          </a:pPr>
          <a:r>
            <a:rPr lang="en-US" sz="2000" kern="1200" dirty="0"/>
            <a:t>CAB 30mg  </a:t>
          </a:r>
        </a:p>
        <a:p>
          <a:pPr marL="0" lvl="0" indent="0" algn="ctr" defTabSz="889000">
            <a:lnSpc>
              <a:spcPct val="90000"/>
            </a:lnSpc>
            <a:spcBef>
              <a:spcPct val="0"/>
            </a:spcBef>
            <a:spcAft>
              <a:spcPct val="35000"/>
            </a:spcAft>
            <a:buNone/>
          </a:pPr>
          <a:r>
            <a:rPr lang="en-US" sz="2000" kern="1200" dirty="0"/>
            <a:t>RPV 25mg </a:t>
          </a:r>
        </a:p>
        <a:p>
          <a:pPr marL="0" lvl="0" indent="0" algn="ctr" defTabSz="889000">
            <a:lnSpc>
              <a:spcPct val="90000"/>
            </a:lnSpc>
            <a:spcBef>
              <a:spcPct val="0"/>
            </a:spcBef>
            <a:spcAft>
              <a:spcPct val="35000"/>
            </a:spcAft>
            <a:buNone/>
          </a:pPr>
          <a:r>
            <a:rPr lang="en-US" sz="2000" kern="1200" dirty="0"/>
            <a:t>28 days</a:t>
          </a:r>
        </a:p>
      </dsp:txBody>
      <dsp:txXfrm>
        <a:off x="83841" y="1371951"/>
        <a:ext cx="2877150" cy="1549799"/>
      </dsp:txXfrm>
    </dsp:sp>
    <dsp:sp modelId="{EAD1D7FF-9B38-4D21-A25B-6924CC8563FB}">
      <dsp:nvSpPr>
        <dsp:cNvPr id="0" name=""/>
        <dsp:cNvSpPr/>
      </dsp:nvSpPr>
      <dsp:spPr>
        <a:xfrm>
          <a:off x="3552304" y="1288110"/>
          <a:ext cx="3044832" cy="1717481"/>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u="sng" kern="1200" dirty="0"/>
            <a:t>Loading Doses</a:t>
          </a:r>
        </a:p>
        <a:p>
          <a:pPr marL="0" lvl="0" indent="0" algn="ctr" defTabSz="889000">
            <a:lnSpc>
              <a:spcPct val="90000"/>
            </a:lnSpc>
            <a:spcBef>
              <a:spcPct val="0"/>
            </a:spcBef>
            <a:spcAft>
              <a:spcPct val="35000"/>
            </a:spcAft>
            <a:buNone/>
          </a:pPr>
          <a:r>
            <a:rPr lang="en-US" sz="2000" kern="1200" dirty="0"/>
            <a:t>CAB 600mg</a:t>
          </a:r>
        </a:p>
        <a:p>
          <a:pPr marL="0" lvl="0" indent="0" algn="ctr" defTabSz="889000">
            <a:lnSpc>
              <a:spcPct val="90000"/>
            </a:lnSpc>
            <a:spcBef>
              <a:spcPct val="0"/>
            </a:spcBef>
            <a:spcAft>
              <a:spcPct val="35000"/>
            </a:spcAft>
            <a:buNone/>
          </a:pPr>
          <a:r>
            <a:rPr lang="en-US" sz="2000" kern="1200" dirty="0"/>
            <a:t>RPV 900mg</a:t>
          </a:r>
        </a:p>
        <a:p>
          <a:pPr marL="0" lvl="0" indent="0" algn="ctr" defTabSz="889000">
            <a:lnSpc>
              <a:spcPct val="90000"/>
            </a:lnSpc>
            <a:spcBef>
              <a:spcPct val="0"/>
            </a:spcBef>
            <a:spcAft>
              <a:spcPct val="35000"/>
            </a:spcAft>
            <a:buNone/>
          </a:pPr>
          <a:r>
            <a:rPr lang="en-US" sz="2000" kern="1200" dirty="0"/>
            <a:t>2 doses 4 weeks apart</a:t>
          </a:r>
        </a:p>
      </dsp:txBody>
      <dsp:txXfrm>
        <a:off x="3636145" y="1371951"/>
        <a:ext cx="2877150" cy="1549799"/>
      </dsp:txXfrm>
    </dsp:sp>
    <dsp:sp modelId="{1539D8B6-C92D-40EF-9C94-26B5342097B4}">
      <dsp:nvSpPr>
        <dsp:cNvPr id="0" name=""/>
        <dsp:cNvSpPr/>
      </dsp:nvSpPr>
      <dsp:spPr>
        <a:xfrm>
          <a:off x="7104609" y="1288110"/>
          <a:ext cx="3044832" cy="1717481"/>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u="sng" kern="1200" dirty="0"/>
            <a:t>Maintenance Dose</a:t>
          </a:r>
        </a:p>
        <a:p>
          <a:pPr marL="0" lvl="0" indent="0" algn="ctr" defTabSz="889000">
            <a:lnSpc>
              <a:spcPct val="90000"/>
            </a:lnSpc>
            <a:spcBef>
              <a:spcPct val="0"/>
            </a:spcBef>
            <a:spcAft>
              <a:spcPct val="35000"/>
            </a:spcAft>
            <a:buNone/>
          </a:pPr>
          <a:r>
            <a:rPr lang="en-US" sz="2000" kern="1200" dirty="0"/>
            <a:t>CAB 600mg</a:t>
          </a:r>
        </a:p>
        <a:p>
          <a:pPr marL="0" lvl="0" indent="0" algn="ctr" defTabSz="889000">
            <a:lnSpc>
              <a:spcPct val="90000"/>
            </a:lnSpc>
            <a:spcBef>
              <a:spcPct val="0"/>
            </a:spcBef>
            <a:spcAft>
              <a:spcPct val="35000"/>
            </a:spcAft>
            <a:buNone/>
          </a:pPr>
          <a:r>
            <a:rPr lang="en-US" sz="2000" kern="1200" dirty="0"/>
            <a:t>RPV 900mg</a:t>
          </a:r>
        </a:p>
        <a:p>
          <a:pPr marL="0" lvl="0" indent="0" algn="ctr" defTabSz="889000">
            <a:lnSpc>
              <a:spcPct val="90000"/>
            </a:lnSpc>
            <a:spcBef>
              <a:spcPct val="0"/>
            </a:spcBef>
            <a:spcAft>
              <a:spcPct val="35000"/>
            </a:spcAft>
            <a:buNone/>
          </a:pPr>
          <a:r>
            <a:rPr lang="en-US" sz="2000" kern="1200" dirty="0"/>
            <a:t>Every 8 weeks</a:t>
          </a:r>
        </a:p>
      </dsp:txBody>
      <dsp:txXfrm>
        <a:off x="7188450" y="1371951"/>
        <a:ext cx="2877150" cy="15497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E8344-B864-45E8-B1F3-4A591F85914F}">
      <dsp:nvSpPr>
        <dsp:cNvPr id="0" name=""/>
        <dsp:cNvSpPr/>
      </dsp:nvSpPr>
      <dsp:spPr>
        <a:xfrm>
          <a:off x="631972" y="1036"/>
          <a:ext cx="3357799" cy="201467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Patient </a:t>
          </a:r>
        </a:p>
        <a:p>
          <a:pPr marL="0" lvl="0" indent="0" algn="ctr" defTabSz="1778000">
            <a:lnSpc>
              <a:spcPct val="90000"/>
            </a:lnSpc>
            <a:spcBef>
              <a:spcPct val="0"/>
            </a:spcBef>
            <a:spcAft>
              <a:spcPct val="35000"/>
            </a:spcAft>
            <a:buNone/>
          </a:pPr>
          <a:r>
            <a:rPr lang="en-US" sz="4000" kern="1200" dirty="0"/>
            <a:t>Characteristics</a:t>
          </a:r>
        </a:p>
      </dsp:txBody>
      <dsp:txXfrm>
        <a:off x="631972" y="1036"/>
        <a:ext cx="3357799" cy="2014679"/>
      </dsp:txXfrm>
    </dsp:sp>
    <dsp:sp modelId="{F48E57C5-1DEA-476F-B7CC-F5761C5C0016}">
      <dsp:nvSpPr>
        <dsp:cNvPr id="0" name=""/>
        <dsp:cNvSpPr/>
      </dsp:nvSpPr>
      <dsp:spPr>
        <a:xfrm>
          <a:off x="4325552" y="1036"/>
          <a:ext cx="3357799" cy="201467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Drug Interactions</a:t>
          </a:r>
        </a:p>
      </dsp:txBody>
      <dsp:txXfrm>
        <a:off x="4325552" y="1036"/>
        <a:ext cx="3357799" cy="2014679"/>
      </dsp:txXfrm>
    </dsp:sp>
    <dsp:sp modelId="{9F70B1DF-DEE4-4317-A96D-3382D0ACFDAC}">
      <dsp:nvSpPr>
        <dsp:cNvPr id="0" name=""/>
        <dsp:cNvSpPr/>
      </dsp:nvSpPr>
      <dsp:spPr>
        <a:xfrm>
          <a:off x="631972" y="2351496"/>
          <a:ext cx="3357799" cy="201467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Genotype History</a:t>
          </a:r>
        </a:p>
      </dsp:txBody>
      <dsp:txXfrm>
        <a:off x="631972" y="2351496"/>
        <a:ext cx="3357799" cy="2014679"/>
      </dsp:txXfrm>
    </dsp:sp>
    <dsp:sp modelId="{8FE47DD3-A682-4287-9517-E8FFE64E7D71}">
      <dsp:nvSpPr>
        <dsp:cNvPr id="0" name=""/>
        <dsp:cNvSpPr/>
      </dsp:nvSpPr>
      <dsp:spPr>
        <a:xfrm>
          <a:off x="4325552" y="2351496"/>
          <a:ext cx="3357799" cy="201467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Antiretroviral History</a:t>
          </a:r>
        </a:p>
      </dsp:txBody>
      <dsp:txXfrm>
        <a:off x="4325552" y="2351496"/>
        <a:ext cx="3357799" cy="20146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158FF-AF0E-4AE1-8F79-AADC26ACB534}">
      <dsp:nvSpPr>
        <dsp:cNvPr id="0" name=""/>
        <dsp:cNvSpPr/>
      </dsp:nvSpPr>
      <dsp:spPr>
        <a:xfrm>
          <a:off x="-5570030" y="-852739"/>
          <a:ext cx="6631870" cy="6631870"/>
        </a:xfrm>
        <a:prstGeom prst="blockArc">
          <a:avLst>
            <a:gd name="adj1" fmla="val 18900000"/>
            <a:gd name="adj2" fmla="val 2700000"/>
            <a:gd name="adj3" fmla="val 326"/>
          </a:avLst>
        </a:pr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51F196-E902-4BC0-922B-67F6F8003C32}">
      <dsp:nvSpPr>
        <dsp:cNvPr id="0" name=""/>
        <dsp:cNvSpPr/>
      </dsp:nvSpPr>
      <dsp:spPr>
        <a:xfrm>
          <a:off x="523350" y="297693"/>
          <a:ext cx="8833902" cy="757876"/>
        </a:xfrm>
        <a:prstGeom prst="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1564" tIns="99060" rIns="99060" bIns="99060" numCol="1" spcCol="1270" anchor="ctr" anchorCtr="0">
          <a:noAutofit/>
        </a:bodyPr>
        <a:lstStyle/>
        <a:p>
          <a:pPr marL="0" lvl="0" indent="0" algn="l" defTabSz="1733550">
            <a:lnSpc>
              <a:spcPct val="90000"/>
            </a:lnSpc>
            <a:spcBef>
              <a:spcPct val="0"/>
            </a:spcBef>
            <a:spcAft>
              <a:spcPct val="35000"/>
            </a:spcAft>
            <a:buNone/>
          </a:pPr>
          <a:r>
            <a:rPr lang="en-US" sz="3900" kern="1200" dirty="0"/>
            <a:t>Adherence</a:t>
          </a:r>
        </a:p>
      </dsp:txBody>
      <dsp:txXfrm>
        <a:off x="523350" y="297693"/>
        <a:ext cx="8833902" cy="757876"/>
      </dsp:txXfrm>
    </dsp:sp>
    <dsp:sp modelId="{BE713992-B95B-4CED-B28D-B8CB84C3DA1C}">
      <dsp:nvSpPr>
        <dsp:cNvPr id="0" name=""/>
        <dsp:cNvSpPr/>
      </dsp:nvSpPr>
      <dsp:spPr>
        <a:xfrm>
          <a:off x="82186" y="284006"/>
          <a:ext cx="947345" cy="947345"/>
        </a:xfrm>
        <a:prstGeom prst="ellipse">
          <a:avLst/>
        </a:prstGeom>
        <a:solidFill>
          <a:schemeClr val="lt1">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BB8962-23BF-48D9-8301-ECF6BD18DDF5}">
      <dsp:nvSpPr>
        <dsp:cNvPr id="0" name=""/>
        <dsp:cNvSpPr/>
      </dsp:nvSpPr>
      <dsp:spPr>
        <a:xfrm>
          <a:off x="990367" y="1515752"/>
          <a:ext cx="8399394" cy="757876"/>
        </a:xfrm>
        <a:prstGeom prst="rect">
          <a:avLst/>
        </a:prstGeom>
        <a:solidFill>
          <a:schemeClr val="accent1">
            <a:shade val="50000"/>
            <a:hueOff val="180718"/>
            <a:satOff val="-3780"/>
            <a:lumOff val="210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1564" tIns="99060" rIns="99060" bIns="99060" numCol="1" spcCol="1270" anchor="ctr" anchorCtr="0">
          <a:noAutofit/>
        </a:bodyPr>
        <a:lstStyle/>
        <a:p>
          <a:pPr marL="0" lvl="0" indent="0" algn="l" defTabSz="1733550">
            <a:lnSpc>
              <a:spcPct val="90000"/>
            </a:lnSpc>
            <a:spcBef>
              <a:spcPct val="0"/>
            </a:spcBef>
            <a:spcAft>
              <a:spcPct val="35000"/>
            </a:spcAft>
            <a:buNone/>
          </a:pPr>
          <a:r>
            <a:rPr lang="en-US" sz="3900" kern="1200" dirty="0"/>
            <a:t>Pregnancy Plans</a:t>
          </a:r>
        </a:p>
      </dsp:txBody>
      <dsp:txXfrm>
        <a:off x="990367" y="1515752"/>
        <a:ext cx="8399394" cy="757876"/>
      </dsp:txXfrm>
    </dsp:sp>
    <dsp:sp modelId="{67B7E63C-98E9-41D2-9194-064B8689D622}">
      <dsp:nvSpPr>
        <dsp:cNvPr id="0" name=""/>
        <dsp:cNvSpPr/>
      </dsp:nvSpPr>
      <dsp:spPr>
        <a:xfrm>
          <a:off x="516694" y="1421017"/>
          <a:ext cx="947345" cy="947345"/>
        </a:xfrm>
        <a:prstGeom prst="ellipse">
          <a:avLst/>
        </a:prstGeom>
        <a:solidFill>
          <a:schemeClr val="lt1">
            <a:hueOff val="0"/>
            <a:satOff val="0"/>
            <a:lumOff val="0"/>
            <a:alphaOff val="0"/>
          </a:schemeClr>
        </a:solidFill>
        <a:ln w="25400" cap="flat" cmpd="sng" algn="ctr">
          <a:solidFill>
            <a:schemeClr val="accent1">
              <a:shade val="50000"/>
              <a:hueOff val="180718"/>
              <a:satOff val="-3780"/>
              <a:lumOff val="21031"/>
              <a:alphaOff val="0"/>
            </a:schemeClr>
          </a:solidFill>
          <a:prstDash val="solid"/>
        </a:ln>
        <a:effectLst/>
      </dsp:spPr>
      <dsp:style>
        <a:lnRef idx="2">
          <a:scrgbClr r="0" g="0" b="0"/>
        </a:lnRef>
        <a:fillRef idx="1">
          <a:scrgbClr r="0" g="0" b="0"/>
        </a:fillRef>
        <a:effectRef idx="0">
          <a:scrgbClr r="0" g="0" b="0"/>
        </a:effectRef>
        <a:fontRef idx="minor"/>
      </dsp:style>
    </dsp:sp>
    <dsp:sp modelId="{993A2837-A5D6-4035-A496-B837E90AF0AD}">
      <dsp:nvSpPr>
        <dsp:cNvPr id="0" name=""/>
        <dsp:cNvSpPr/>
      </dsp:nvSpPr>
      <dsp:spPr>
        <a:xfrm>
          <a:off x="990367" y="2652763"/>
          <a:ext cx="8399394" cy="757876"/>
        </a:xfrm>
        <a:prstGeom prst="rect">
          <a:avLst/>
        </a:prstGeom>
        <a:solidFill>
          <a:schemeClr val="accent1">
            <a:shade val="50000"/>
            <a:hueOff val="361436"/>
            <a:satOff val="-7560"/>
            <a:lumOff val="420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1564" tIns="99060" rIns="99060" bIns="99060" numCol="1" spcCol="1270" anchor="ctr" anchorCtr="0">
          <a:noAutofit/>
        </a:bodyPr>
        <a:lstStyle/>
        <a:p>
          <a:pPr marL="0" lvl="0" indent="0" algn="l" defTabSz="1733550">
            <a:lnSpc>
              <a:spcPct val="90000"/>
            </a:lnSpc>
            <a:spcBef>
              <a:spcPct val="0"/>
            </a:spcBef>
            <a:spcAft>
              <a:spcPct val="35000"/>
            </a:spcAft>
            <a:buNone/>
          </a:pPr>
          <a:r>
            <a:rPr lang="en-US" sz="3900" kern="1200" dirty="0"/>
            <a:t>Hepatitis B Status</a:t>
          </a:r>
        </a:p>
      </dsp:txBody>
      <dsp:txXfrm>
        <a:off x="990367" y="2652763"/>
        <a:ext cx="8399394" cy="757876"/>
      </dsp:txXfrm>
    </dsp:sp>
    <dsp:sp modelId="{323CEAB5-DBED-4B72-921A-F8E4728CAF2C}">
      <dsp:nvSpPr>
        <dsp:cNvPr id="0" name=""/>
        <dsp:cNvSpPr/>
      </dsp:nvSpPr>
      <dsp:spPr>
        <a:xfrm>
          <a:off x="516694" y="2558029"/>
          <a:ext cx="947345" cy="947345"/>
        </a:xfrm>
        <a:prstGeom prst="ellipse">
          <a:avLst/>
        </a:prstGeom>
        <a:solidFill>
          <a:schemeClr val="lt1">
            <a:hueOff val="0"/>
            <a:satOff val="0"/>
            <a:lumOff val="0"/>
            <a:alphaOff val="0"/>
          </a:schemeClr>
        </a:solidFill>
        <a:ln w="25400" cap="flat" cmpd="sng" algn="ctr">
          <a:solidFill>
            <a:schemeClr val="accent1">
              <a:shade val="50000"/>
              <a:hueOff val="361436"/>
              <a:satOff val="-7560"/>
              <a:lumOff val="42063"/>
              <a:alphaOff val="0"/>
            </a:schemeClr>
          </a:solidFill>
          <a:prstDash val="solid"/>
        </a:ln>
        <a:effectLst/>
      </dsp:spPr>
      <dsp:style>
        <a:lnRef idx="2">
          <a:scrgbClr r="0" g="0" b="0"/>
        </a:lnRef>
        <a:fillRef idx="1">
          <a:scrgbClr r="0" g="0" b="0"/>
        </a:fillRef>
        <a:effectRef idx="0">
          <a:scrgbClr r="0" g="0" b="0"/>
        </a:effectRef>
        <a:fontRef idx="minor"/>
      </dsp:style>
    </dsp:sp>
    <dsp:sp modelId="{01BF6170-BC2F-4A0B-859C-A83F5BC8FF5E}">
      <dsp:nvSpPr>
        <dsp:cNvPr id="0" name=""/>
        <dsp:cNvSpPr/>
      </dsp:nvSpPr>
      <dsp:spPr>
        <a:xfrm>
          <a:off x="555859" y="3789774"/>
          <a:ext cx="8833902" cy="757876"/>
        </a:xfrm>
        <a:prstGeom prst="rect">
          <a:avLst/>
        </a:prstGeom>
        <a:solidFill>
          <a:schemeClr val="accent1">
            <a:shade val="50000"/>
            <a:hueOff val="180718"/>
            <a:satOff val="-3780"/>
            <a:lumOff val="210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1564" tIns="99060" rIns="99060" bIns="99060" numCol="1" spcCol="1270" anchor="ctr" anchorCtr="0">
          <a:noAutofit/>
        </a:bodyPr>
        <a:lstStyle/>
        <a:p>
          <a:pPr marL="0" lvl="0" indent="0" algn="l" defTabSz="1733550">
            <a:lnSpc>
              <a:spcPct val="90000"/>
            </a:lnSpc>
            <a:spcBef>
              <a:spcPct val="0"/>
            </a:spcBef>
            <a:spcAft>
              <a:spcPct val="35000"/>
            </a:spcAft>
            <a:buNone/>
          </a:pPr>
          <a:r>
            <a:rPr lang="en-US" sz="3900" kern="1200" dirty="0"/>
            <a:t>Concomitant Medications</a:t>
          </a:r>
        </a:p>
      </dsp:txBody>
      <dsp:txXfrm>
        <a:off x="555859" y="3789774"/>
        <a:ext cx="8833902" cy="757876"/>
      </dsp:txXfrm>
    </dsp:sp>
    <dsp:sp modelId="{AEFE5A1F-7CEF-4894-A081-F10BC64EC81A}">
      <dsp:nvSpPr>
        <dsp:cNvPr id="0" name=""/>
        <dsp:cNvSpPr/>
      </dsp:nvSpPr>
      <dsp:spPr>
        <a:xfrm>
          <a:off x="82186" y="3695040"/>
          <a:ext cx="947345" cy="947345"/>
        </a:xfrm>
        <a:prstGeom prst="ellipse">
          <a:avLst/>
        </a:prstGeom>
        <a:solidFill>
          <a:schemeClr val="lt1">
            <a:hueOff val="0"/>
            <a:satOff val="0"/>
            <a:lumOff val="0"/>
            <a:alphaOff val="0"/>
          </a:schemeClr>
        </a:solidFill>
        <a:ln w="25400" cap="flat" cmpd="sng" algn="ctr">
          <a:solidFill>
            <a:schemeClr val="accent1">
              <a:shade val="50000"/>
              <a:hueOff val="180718"/>
              <a:satOff val="-3780"/>
              <a:lumOff val="21031"/>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34A6D-B712-4FC8-8323-35AB790198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336DF8-597E-4E51-8E01-DAA00B2ACD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F34939-F889-485E-8370-B9D902690904}"/>
              </a:ext>
            </a:extLst>
          </p:cNvPr>
          <p:cNvSpPr>
            <a:spLocks noGrp="1"/>
          </p:cNvSpPr>
          <p:nvPr>
            <p:ph type="dt" sz="half" idx="10"/>
          </p:nvPr>
        </p:nvSpPr>
        <p:spPr/>
        <p:txBody>
          <a:bodyPr/>
          <a:lstStyle/>
          <a:p>
            <a:fld id="{8D39E142-3773-47F5-AC49-25E31E64604A}" type="datetimeFigureOut">
              <a:rPr lang="en-US" smtClean="0"/>
              <a:t>1/12/2024</a:t>
            </a:fld>
            <a:endParaRPr lang="en-US"/>
          </a:p>
        </p:txBody>
      </p:sp>
      <p:sp>
        <p:nvSpPr>
          <p:cNvPr id="5" name="Footer Placeholder 4">
            <a:extLst>
              <a:ext uri="{FF2B5EF4-FFF2-40B4-BE49-F238E27FC236}">
                <a16:creationId xmlns:a16="http://schemas.microsoft.com/office/drawing/2014/main" id="{D78C4EC6-1C13-4719-9DDD-693F86F806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FB1C0D-53D0-48ED-8AF0-01A5A82AB15D}"/>
              </a:ext>
            </a:extLst>
          </p:cNvPr>
          <p:cNvSpPr>
            <a:spLocks noGrp="1"/>
          </p:cNvSpPr>
          <p:nvPr>
            <p:ph type="sldNum" sz="quarter" idx="12"/>
          </p:nvPr>
        </p:nvSpPr>
        <p:spPr/>
        <p:txBody>
          <a:bodyPr/>
          <a:lstStyle/>
          <a:p>
            <a:fld id="{C92A60B4-5667-4FEB-800A-1309C53DEBDD}" type="slidenum">
              <a:rPr lang="en-US" smtClean="0"/>
              <a:t>‹#›</a:t>
            </a:fld>
            <a:endParaRPr lang="en-US"/>
          </a:p>
        </p:txBody>
      </p:sp>
    </p:spTree>
    <p:extLst>
      <p:ext uri="{BB962C8B-B14F-4D97-AF65-F5344CB8AC3E}">
        <p14:creationId xmlns:p14="http://schemas.microsoft.com/office/powerpoint/2010/main" val="2893456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8B68A-D855-42C9-8F73-FCCBA522F4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89469E-9AC3-4386-83F9-83B369C6664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649DCC-161C-4E42-A7C3-6E27C831072F}"/>
              </a:ext>
            </a:extLst>
          </p:cNvPr>
          <p:cNvSpPr>
            <a:spLocks noGrp="1"/>
          </p:cNvSpPr>
          <p:nvPr>
            <p:ph type="dt" sz="half" idx="10"/>
          </p:nvPr>
        </p:nvSpPr>
        <p:spPr/>
        <p:txBody>
          <a:bodyPr/>
          <a:lstStyle/>
          <a:p>
            <a:fld id="{8D39E142-3773-47F5-AC49-25E31E64604A}" type="datetimeFigureOut">
              <a:rPr lang="en-US" smtClean="0"/>
              <a:t>1/12/2024</a:t>
            </a:fld>
            <a:endParaRPr lang="en-US"/>
          </a:p>
        </p:txBody>
      </p:sp>
      <p:sp>
        <p:nvSpPr>
          <p:cNvPr id="5" name="Footer Placeholder 4">
            <a:extLst>
              <a:ext uri="{FF2B5EF4-FFF2-40B4-BE49-F238E27FC236}">
                <a16:creationId xmlns:a16="http://schemas.microsoft.com/office/drawing/2014/main" id="{EB914B54-672B-4229-BD00-FE6ADF3BC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705F3F-CBA9-458F-B2B7-6C1AE98B2DD4}"/>
              </a:ext>
            </a:extLst>
          </p:cNvPr>
          <p:cNvSpPr>
            <a:spLocks noGrp="1"/>
          </p:cNvSpPr>
          <p:nvPr>
            <p:ph type="sldNum" sz="quarter" idx="12"/>
          </p:nvPr>
        </p:nvSpPr>
        <p:spPr/>
        <p:txBody>
          <a:bodyPr/>
          <a:lstStyle/>
          <a:p>
            <a:fld id="{C92A60B4-5667-4FEB-800A-1309C53DEBDD}" type="slidenum">
              <a:rPr lang="en-US" smtClean="0"/>
              <a:t>‹#›</a:t>
            </a:fld>
            <a:endParaRPr lang="en-US"/>
          </a:p>
        </p:txBody>
      </p:sp>
    </p:spTree>
    <p:extLst>
      <p:ext uri="{BB962C8B-B14F-4D97-AF65-F5344CB8AC3E}">
        <p14:creationId xmlns:p14="http://schemas.microsoft.com/office/powerpoint/2010/main" val="1218668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D57A9C-5423-4D35-AC9D-EEE320E79712}"/>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7FC0BD-0D99-43AB-BFFB-DB0223EF7E6A}"/>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09F863-8705-42A1-975F-1F2EEA955A69}"/>
              </a:ext>
            </a:extLst>
          </p:cNvPr>
          <p:cNvSpPr>
            <a:spLocks noGrp="1"/>
          </p:cNvSpPr>
          <p:nvPr>
            <p:ph type="dt" sz="half" idx="10"/>
          </p:nvPr>
        </p:nvSpPr>
        <p:spPr/>
        <p:txBody>
          <a:bodyPr/>
          <a:lstStyle/>
          <a:p>
            <a:fld id="{8D39E142-3773-47F5-AC49-25E31E64604A}" type="datetimeFigureOut">
              <a:rPr lang="en-US" smtClean="0"/>
              <a:t>1/12/2024</a:t>
            </a:fld>
            <a:endParaRPr lang="en-US"/>
          </a:p>
        </p:txBody>
      </p:sp>
      <p:sp>
        <p:nvSpPr>
          <p:cNvPr id="5" name="Footer Placeholder 4">
            <a:extLst>
              <a:ext uri="{FF2B5EF4-FFF2-40B4-BE49-F238E27FC236}">
                <a16:creationId xmlns:a16="http://schemas.microsoft.com/office/drawing/2014/main" id="{8410AD5D-D564-4F1B-86E7-5A4281F87B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CC40CA-DFBE-4807-B606-6460EC23C123}"/>
              </a:ext>
            </a:extLst>
          </p:cNvPr>
          <p:cNvSpPr>
            <a:spLocks noGrp="1"/>
          </p:cNvSpPr>
          <p:nvPr>
            <p:ph type="sldNum" sz="quarter" idx="12"/>
          </p:nvPr>
        </p:nvSpPr>
        <p:spPr/>
        <p:txBody>
          <a:bodyPr/>
          <a:lstStyle/>
          <a:p>
            <a:fld id="{C92A60B4-5667-4FEB-800A-1309C53DEBDD}" type="slidenum">
              <a:rPr lang="en-US" smtClean="0"/>
              <a:t>‹#›</a:t>
            </a:fld>
            <a:endParaRPr lang="en-US"/>
          </a:p>
        </p:txBody>
      </p:sp>
    </p:spTree>
    <p:extLst>
      <p:ext uri="{BB962C8B-B14F-4D97-AF65-F5344CB8AC3E}">
        <p14:creationId xmlns:p14="http://schemas.microsoft.com/office/powerpoint/2010/main" val="1270337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67710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1"/>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888888"/>
                </a:solidFill>
                <a:latin typeface="Calibri"/>
                <a:cs typeface="Calibri"/>
              </a:defRPr>
            </a:lvl1pPr>
          </a:lstStyle>
          <a:p>
            <a:pPr marL="12700">
              <a:lnSpc>
                <a:spcPts val="1240"/>
              </a:lnSpc>
            </a:pPr>
            <a:r>
              <a:rPr lang="en-US"/>
              <a:t>9</a:t>
            </a:r>
            <a:r>
              <a:rPr lang="en-US" spc="5"/>
              <a:t>/</a:t>
            </a:r>
            <a:r>
              <a:rPr lang="en-US"/>
              <a:t>1</a:t>
            </a:r>
            <a:r>
              <a:rPr lang="en-US" spc="5"/>
              <a:t>2</a:t>
            </a:r>
            <a:r>
              <a:rPr lang="en-US"/>
              <a:t>/2</a:t>
            </a:r>
            <a:r>
              <a:rPr lang="en-US" spc="5"/>
              <a:t>0</a:t>
            </a:r>
            <a:r>
              <a:rPr lang="en-US"/>
              <a:t>19</a:t>
            </a:r>
            <a:endParaRPr lang="en-US"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1/12/2024</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25400">
              <a:lnSpc>
                <a:spcPts val="1240"/>
              </a:lnSpc>
            </a:pPr>
            <a:fld id="{81D60167-4931-47E6-BA6A-407CBD079E47}" type="slidenum">
              <a:rPr lang="en-US" smtClean="0"/>
              <a:pPr marL="25400">
                <a:lnSpc>
                  <a:spcPts val="1240"/>
                </a:lnSpc>
              </a:pPr>
              <a:t>‹#›</a:t>
            </a:fld>
            <a:endParaRPr lang="en-US" dirty="0"/>
          </a:p>
        </p:txBody>
      </p:sp>
    </p:spTree>
    <p:extLst>
      <p:ext uri="{BB962C8B-B14F-4D97-AF65-F5344CB8AC3E}">
        <p14:creationId xmlns:p14="http://schemas.microsoft.com/office/powerpoint/2010/main" val="3680668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6" name="bk object 16"/>
          <p:cNvSpPr/>
          <p:nvPr/>
        </p:nvSpPr>
        <p:spPr>
          <a:xfrm>
            <a:off x="0" y="6400797"/>
            <a:ext cx="12192000" cy="457200"/>
          </a:xfrm>
          <a:prstGeom prst="rect">
            <a:avLst/>
          </a:prstGeom>
          <a:blipFill>
            <a:blip r:embed="rId2" cstate="print"/>
            <a:stretch>
              <a:fillRect/>
            </a:stretch>
          </a:blipFill>
        </p:spPr>
        <p:txBody>
          <a:bodyPr wrap="square" lIns="0" tIns="0" rIns="0" bIns="0" rtlCol="0"/>
          <a:lstStyle/>
          <a:p>
            <a:endParaRPr sz="1800"/>
          </a:p>
        </p:txBody>
      </p:sp>
      <p:sp>
        <p:nvSpPr>
          <p:cNvPr id="17" name="bk object 17"/>
          <p:cNvSpPr/>
          <p:nvPr/>
        </p:nvSpPr>
        <p:spPr>
          <a:xfrm>
            <a:off x="8737093" y="6400797"/>
            <a:ext cx="3454907" cy="457200"/>
          </a:xfrm>
          <a:prstGeom prst="rect">
            <a:avLst/>
          </a:prstGeom>
          <a:blipFill>
            <a:blip r:embed="rId3" cstate="print"/>
            <a:stretch>
              <a:fillRect/>
            </a:stretch>
          </a:blipFill>
        </p:spPr>
        <p:txBody>
          <a:bodyPr wrap="square" lIns="0" tIns="0" rIns="0" bIns="0" rtlCol="0"/>
          <a:lstStyle/>
          <a:p>
            <a:endParaRPr sz="1800"/>
          </a:p>
        </p:txBody>
      </p:sp>
      <p:sp>
        <p:nvSpPr>
          <p:cNvPr id="18" name="bk object 18"/>
          <p:cNvSpPr/>
          <p:nvPr/>
        </p:nvSpPr>
        <p:spPr>
          <a:xfrm>
            <a:off x="9476231" y="6432802"/>
            <a:ext cx="2106168" cy="358140"/>
          </a:xfrm>
          <a:prstGeom prst="rect">
            <a:avLst/>
          </a:prstGeom>
          <a:blipFill>
            <a:blip r:embed="rId4" cstate="print"/>
            <a:stretch>
              <a:fillRect/>
            </a:stretch>
          </a:blipFill>
        </p:spPr>
        <p:txBody>
          <a:bodyPr wrap="square" lIns="0" tIns="0" rIns="0" bIns="0" rtlCol="0"/>
          <a:lstStyle/>
          <a:p>
            <a:endParaRPr sz="1800"/>
          </a:p>
        </p:txBody>
      </p:sp>
      <p:sp>
        <p:nvSpPr>
          <p:cNvPr id="19" name="bk object 19"/>
          <p:cNvSpPr/>
          <p:nvPr/>
        </p:nvSpPr>
        <p:spPr>
          <a:xfrm>
            <a:off x="0" y="6400797"/>
            <a:ext cx="12192000" cy="457200"/>
          </a:xfrm>
          <a:prstGeom prst="rect">
            <a:avLst/>
          </a:prstGeom>
          <a:blipFill>
            <a:blip r:embed="rId2" cstate="print"/>
            <a:stretch>
              <a:fillRect/>
            </a:stretch>
          </a:blipFill>
        </p:spPr>
        <p:txBody>
          <a:bodyPr wrap="square" lIns="0" tIns="0" rIns="0" bIns="0" rtlCol="0"/>
          <a:lstStyle/>
          <a:p>
            <a:endParaRPr sz="1800"/>
          </a:p>
        </p:txBody>
      </p:sp>
      <p:sp>
        <p:nvSpPr>
          <p:cNvPr id="20" name="bk object 20"/>
          <p:cNvSpPr/>
          <p:nvPr/>
        </p:nvSpPr>
        <p:spPr>
          <a:xfrm>
            <a:off x="8737093" y="6400797"/>
            <a:ext cx="3454907" cy="457200"/>
          </a:xfrm>
          <a:prstGeom prst="rect">
            <a:avLst/>
          </a:prstGeom>
          <a:blipFill>
            <a:blip r:embed="rId3" cstate="print"/>
            <a:stretch>
              <a:fillRect/>
            </a:stretch>
          </a:blipFill>
        </p:spPr>
        <p:txBody>
          <a:bodyPr wrap="square" lIns="0" tIns="0" rIns="0" bIns="0" rtlCol="0"/>
          <a:lstStyle/>
          <a:p>
            <a:endParaRPr sz="1800"/>
          </a:p>
        </p:txBody>
      </p:sp>
      <p:sp>
        <p:nvSpPr>
          <p:cNvPr id="21" name="bk object 21"/>
          <p:cNvSpPr/>
          <p:nvPr/>
        </p:nvSpPr>
        <p:spPr>
          <a:xfrm>
            <a:off x="9476231" y="6432802"/>
            <a:ext cx="2106168" cy="358140"/>
          </a:xfrm>
          <a:prstGeom prst="rect">
            <a:avLst/>
          </a:prstGeom>
          <a:blipFill>
            <a:blip r:embed="rId4" cstate="print"/>
            <a:stretch>
              <a:fillRect/>
            </a:stretch>
          </a:blipFill>
        </p:spPr>
        <p:txBody>
          <a:bodyPr wrap="square" lIns="0" tIns="0" rIns="0" bIns="0" rtlCol="0"/>
          <a:lstStyle/>
          <a:p>
            <a:endParaRPr sz="1800"/>
          </a:p>
        </p:txBody>
      </p:sp>
      <p:sp>
        <p:nvSpPr>
          <p:cNvPr id="2" name="Holder 2"/>
          <p:cNvSpPr>
            <a:spLocks noGrp="1"/>
          </p:cNvSpPr>
          <p:nvPr>
            <p:ph type="title"/>
          </p:nvPr>
        </p:nvSpPr>
        <p:spPr/>
        <p:txBody>
          <a:bodyPr lIns="0" tIns="0" rIns="0" bIns="0"/>
          <a:lstStyle>
            <a:lvl1pPr>
              <a:defRPr sz="4400" b="1" i="1">
                <a:solidFill>
                  <a:srgbClr val="006FC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888888"/>
                </a:solidFill>
                <a:latin typeface="Calibri"/>
                <a:cs typeface="Calibri"/>
              </a:defRPr>
            </a:lvl1pPr>
          </a:lstStyle>
          <a:p>
            <a:pPr marL="12700">
              <a:lnSpc>
                <a:spcPts val="1240"/>
              </a:lnSpc>
            </a:pPr>
            <a:r>
              <a:rPr lang="en-US"/>
              <a:t>9</a:t>
            </a:r>
            <a:r>
              <a:rPr lang="en-US" spc="5"/>
              <a:t>/</a:t>
            </a:r>
            <a:r>
              <a:rPr lang="en-US"/>
              <a:t>1</a:t>
            </a:r>
            <a:r>
              <a:rPr lang="en-US" spc="5"/>
              <a:t>2</a:t>
            </a:r>
            <a:r>
              <a:rPr lang="en-US"/>
              <a:t>/2</a:t>
            </a:r>
            <a:r>
              <a:rPr lang="en-US" spc="5"/>
              <a:t>0</a:t>
            </a:r>
            <a:r>
              <a:rPr lang="en-US"/>
              <a:t>19</a:t>
            </a:r>
            <a:endParaRPr lang="en-US"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1/12/2024</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25400">
              <a:lnSpc>
                <a:spcPts val="1240"/>
              </a:lnSpc>
            </a:pPr>
            <a:fld id="{81D60167-4931-47E6-BA6A-407CBD079E47}" type="slidenum">
              <a:rPr lang="en-US" smtClean="0"/>
              <a:pPr marL="25400">
                <a:lnSpc>
                  <a:spcPts val="1240"/>
                </a:lnSpc>
              </a:pPr>
              <a:t>‹#›</a:t>
            </a:fld>
            <a:endParaRPr lang="en-US" dirty="0"/>
          </a:p>
        </p:txBody>
      </p:sp>
    </p:spTree>
    <p:extLst>
      <p:ext uri="{BB962C8B-B14F-4D97-AF65-F5344CB8AC3E}">
        <p14:creationId xmlns:p14="http://schemas.microsoft.com/office/powerpoint/2010/main" val="3642546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1">
                <a:solidFill>
                  <a:srgbClr val="006FC0"/>
                </a:solidFill>
                <a:latin typeface="Calibri"/>
                <a:cs typeface="Calibri"/>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0" i="0">
                <a:solidFill>
                  <a:srgbClr val="888888"/>
                </a:solidFill>
                <a:latin typeface="Calibri"/>
                <a:cs typeface="Calibri"/>
              </a:defRPr>
            </a:lvl1pPr>
          </a:lstStyle>
          <a:p>
            <a:pPr marL="12700">
              <a:lnSpc>
                <a:spcPts val="1240"/>
              </a:lnSpc>
            </a:pPr>
            <a:r>
              <a:rPr lang="en-US"/>
              <a:t>9</a:t>
            </a:r>
            <a:r>
              <a:rPr lang="en-US" spc="5"/>
              <a:t>/</a:t>
            </a:r>
            <a:r>
              <a:rPr lang="en-US"/>
              <a:t>1</a:t>
            </a:r>
            <a:r>
              <a:rPr lang="en-US" spc="5"/>
              <a:t>2</a:t>
            </a:r>
            <a:r>
              <a:rPr lang="en-US"/>
              <a:t>/2</a:t>
            </a:r>
            <a:r>
              <a:rPr lang="en-US" spc="5"/>
              <a:t>0</a:t>
            </a:r>
            <a:r>
              <a:rPr lang="en-US"/>
              <a:t>19</a:t>
            </a:r>
            <a:endParaRPr lang="en-US"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1/12/2024</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25400">
              <a:lnSpc>
                <a:spcPts val="1240"/>
              </a:lnSpc>
            </a:pPr>
            <a:fld id="{81D60167-4931-47E6-BA6A-407CBD079E47}" type="slidenum">
              <a:rPr lang="en-US" smtClean="0"/>
              <a:pPr marL="25400">
                <a:lnSpc>
                  <a:spcPts val="1240"/>
                </a:lnSpc>
              </a:pPr>
              <a:t>‹#›</a:t>
            </a:fld>
            <a:endParaRPr lang="en-US" dirty="0"/>
          </a:p>
        </p:txBody>
      </p:sp>
    </p:spTree>
    <p:extLst>
      <p:ext uri="{BB962C8B-B14F-4D97-AF65-F5344CB8AC3E}">
        <p14:creationId xmlns:p14="http://schemas.microsoft.com/office/powerpoint/2010/main" val="2592145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1">
                <a:solidFill>
                  <a:srgbClr val="006FC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200" b="0" i="0">
                <a:solidFill>
                  <a:srgbClr val="888888"/>
                </a:solidFill>
                <a:latin typeface="Calibri"/>
                <a:cs typeface="Calibri"/>
              </a:defRPr>
            </a:lvl1pPr>
          </a:lstStyle>
          <a:p>
            <a:pPr marL="12700">
              <a:lnSpc>
                <a:spcPts val="1240"/>
              </a:lnSpc>
            </a:pPr>
            <a:r>
              <a:rPr lang="en-US"/>
              <a:t>9</a:t>
            </a:r>
            <a:r>
              <a:rPr lang="en-US" spc="5"/>
              <a:t>/</a:t>
            </a:r>
            <a:r>
              <a:rPr lang="en-US"/>
              <a:t>1</a:t>
            </a:r>
            <a:r>
              <a:rPr lang="en-US" spc="5"/>
              <a:t>2</a:t>
            </a:r>
            <a:r>
              <a:rPr lang="en-US"/>
              <a:t>/2</a:t>
            </a:r>
            <a:r>
              <a:rPr lang="en-US" spc="5"/>
              <a:t>0</a:t>
            </a:r>
            <a:r>
              <a:rPr lang="en-US"/>
              <a:t>19</a:t>
            </a:r>
            <a:endParaRPr lang="en-US"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1/12/2024</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25400">
              <a:lnSpc>
                <a:spcPts val="1240"/>
              </a:lnSpc>
            </a:pPr>
            <a:fld id="{81D60167-4931-47E6-BA6A-407CBD079E47}" type="slidenum">
              <a:rPr lang="en-US" smtClean="0"/>
              <a:pPr marL="25400">
                <a:lnSpc>
                  <a:spcPts val="1240"/>
                </a:lnSpc>
              </a:pPr>
              <a:t>‹#›</a:t>
            </a:fld>
            <a:endParaRPr lang="en-US" dirty="0"/>
          </a:p>
        </p:txBody>
      </p:sp>
    </p:spTree>
    <p:extLst>
      <p:ext uri="{BB962C8B-B14F-4D97-AF65-F5344CB8AC3E}">
        <p14:creationId xmlns:p14="http://schemas.microsoft.com/office/powerpoint/2010/main" val="1279375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0" i="0">
                <a:solidFill>
                  <a:srgbClr val="888888"/>
                </a:solidFill>
                <a:latin typeface="Calibri"/>
                <a:cs typeface="Calibri"/>
              </a:defRPr>
            </a:lvl1pPr>
          </a:lstStyle>
          <a:p>
            <a:pPr marL="12700">
              <a:lnSpc>
                <a:spcPts val="1240"/>
              </a:lnSpc>
            </a:pPr>
            <a:r>
              <a:rPr lang="en-US"/>
              <a:t>9</a:t>
            </a:r>
            <a:r>
              <a:rPr lang="en-US" spc="5"/>
              <a:t>/</a:t>
            </a:r>
            <a:r>
              <a:rPr lang="en-US"/>
              <a:t>1</a:t>
            </a:r>
            <a:r>
              <a:rPr lang="en-US" spc="5"/>
              <a:t>2</a:t>
            </a:r>
            <a:r>
              <a:rPr lang="en-US"/>
              <a:t>/2</a:t>
            </a:r>
            <a:r>
              <a:rPr lang="en-US" spc="5"/>
              <a:t>0</a:t>
            </a:r>
            <a:r>
              <a:rPr lang="en-US"/>
              <a:t>19</a:t>
            </a:r>
            <a:endParaRPr lang="en-US"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1/12/2024</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25400">
              <a:lnSpc>
                <a:spcPts val="1240"/>
              </a:lnSpc>
            </a:pPr>
            <a:fld id="{81D60167-4931-47E6-BA6A-407CBD079E47}" type="slidenum">
              <a:rPr lang="en-US" smtClean="0"/>
              <a:pPr marL="25400">
                <a:lnSpc>
                  <a:spcPts val="1240"/>
                </a:lnSpc>
              </a:pPr>
              <a:t>‹#›</a:t>
            </a:fld>
            <a:endParaRPr lang="en-US" dirty="0"/>
          </a:p>
        </p:txBody>
      </p:sp>
    </p:spTree>
    <p:extLst>
      <p:ext uri="{BB962C8B-B14F-4D97-AF65-F5344CB8AC3E}">
        <p14:creationId xmlns:p14="http://schemas.microsoft.com/office/powerpoint/2010/main" val="3989906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202374"/>
            <a:ext cx="10515163"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Text content area">
            <a:extLst>
              <a:ext uri="{FF2B5EF4-FFF2-40B4-BE49-F238E27FC236}">
                <a16:creationId xmlns:a16="http://schemas.microsoft.com/office/drawing/2014/main" id="{52F0C1DF-6492-8445-A2F1-D57652FA6084}"/>
              </a:ext>
            </a:extLst>
          </p:cNvPr>
          <p:cNvSpPr>
            <a:spLocks noGrp="1"/>
          </p:cNvSpPr>
          <p:nvPr>
            <p:ph type="body" sz="quarter" idx="11"/>
          </p:nvPr>
        </p:nvSpPr>
        <p:spPr>
          <a:xfrm>
            <a:off x="624051" y="2141308"/>
            <a:ext cx="9617437" cy="2986087"/>
          </a:xfrm>
          <a:prstGeom prst="rect">
            <a:avLst/>
          </a:prstGeom>
        </p:spPr>
        <p:txBody>
          <a:bodyPr/>
          <a:lstStyle>
            <a:lvl1pPr marL="342900" indent="-342900">
              <a:spcBef>
                <a:spcPts val="0"/>
              </a:spcBef>
              <a:spcAft>
                <a:spcPts val="1200"/>
              </a:spcAft>
              <a:buClr>
                <a:schemeClr val="accent6"/>
              </a:buClr>
              <a:buFont typeface="Wingdings" panose="05000000000000000000" pitchFamily="2" charset="2"/>
              <a:buChar char="§"/>
              <a:defRPr sz="2400">
                <a:solidFill>
                  <a:schemeClr val="tx1"/>
                </a:solidFill>
                <a:latin typeface="+mn-lt"/>
              </a:defRPr>
            </a:lvl1pPr>
            <a:lvl2pPr marL="685800" indent="-347472">
              <a:spcBef>
                <a:spcPts val="0"/>
              </a:spcBef>
              <a:spcAft>
                <a:spcPts val="600"/>
              </a:spcAft>
              <a:defRPr sz="2400">
                <a:latin typeface="+mn-lt"/>
              </a:defRPr>
            </a:lvl2pPr>
            <a:lvl3pPr marL="1024128" indent="-347472">
              <a:spcBef>
                <a:spcPts val="0"/>
              </a:spcBef>
              <a:spcAft>
                <a:spcPts val="600"/>
              </a:spcAft>
              <a:buFont typeface="Arial" panose="020B0604020202020204" pitchFamily="34" charset="0"/>
              <a:buChar char="•"/>
              <a:defRPr sz="2400">
                <a:latin typeface="+mn-lt"/>
              </a:defRPr>
            </a:lvl3pPr>
            <a:lvl4pPr marL="1481328" indent="-347472">
              <a:spcBef>
                <a:spcPts val="0"/>
              </a:spcBef>
              <a:spcAft>
                <a:spcPts val="600"/>
              </a:spcAft>
              <a:buClr>
                <a:schemeClr val="accent6"/>
              </a:buClr>
              <a:buFont typeface="System Font Regular"/>
              <a:buChar char="–"/>
              <a:defRPr sz="2400">
                <a:latin typeface="+mn-lt"/>
              </a:defRPr>
            </a:lvl4pPr>
            <a:lvl5pPr marL="1828800" indent="-347472">
              <a:spcBef>
                <a:spcPts val="0"/>
              </a:spcBef>
              <a:spcAft>
                <a:spcPts val="600"/>
              </a:spcAft>
              <a:buClr>
                <a:schemeClr val="accent6"/>
              </a:buClr>
              <a:buSzPct val="100000"/>
              <a:buFont typeface="System Font Regular"/>
              <a:buChar cha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5711D-CA17-45FD-8471-C62E86CE735D}" type="datetime4">
              <a:rPr lang="en-US" smtClean="0"/>
              <a:t>January 12, 2024</a:t>
            </a:fld>
            <a:endParaRPr lang="en-US" dirty="0"/>
          </a:p>
        </p:txBody>
      </p:sp>
    </p:spTree>
    <p:extLst>
      <p:ext uri="{BB962C8B-B14F-4D97-AF65-F5344CB8AC3E}">
        <p14:creationId xmlns:p14="http://schemas.microsoft.com/office/powerpoint/2010/main" val="2581235805"/>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162570"/>
            <a:ext cx="10515163"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Column 1">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4051" y="2049030"/>
            <a:ext cx="5172786" cy="2986087"/>
          </a:xfrm>
          <a:prstGeom prst="rect">
            <a:avLst/>
          </a:prstGeom>
        </p:spPr>
        <p:txBody>
          <a:bodyPr/>
          <a:lstStyle>
            <a:lvl1pPr marL="342900" indent="-342900">
              <a:spcBef>
                <a:spcPts val="0"/>
              </a:spcBef>
              <a:spcAft>
                <a:spcPts val="800"/>
              </a:spcAft>
              <a:buClr>
                <a:schemeClr val="accent6"/>
              </a:buClr>
              <a:buFont typeface="Wingdings" panose="05000000000000000000" pitchFamily="2" charset="2"/>
              <a:buChar char="§"/>
              <a:defRPr sz="2200">
                <a:solidFill>
                  <a:schemeClr val="tx1"/>
                </a:solidFill>
                <a:latin typeface="+mn-lt"/>
              </a:defRPr>
            </a:lvl1pPr>
            <a:lvl2pPr marL="514350" indent="-346075">
              <a:spcBef>
                <a:spcPts val="0"/>
              </a:spcBef>
              <a:spcAft>
                <a:spcPts val="800"/>
              </a:spcAft>
              <a:buFont typeface="Arial" panose="020B0604020202020204" pitchFamily="34" charset="0"/>
              <a:buChar char="•"/>
              <a:defRPr sz="2200">
                <a:latin typeface="+mn-lt"/>
              </a:defRPr>
            </a:lvl2pPr>
            <a:lvl3pPr marL="685800" indent="-285750">
              <a:spcBef>
                <a:spcPts val="0"/>
              </a:spcBef>
              <a:spcAft>
                <a:spcPts val="800"/>
              </a:spcAft>
              <a:buFont typeface="Arial" panose="020B0604020202020204" pitchFamily="34" charset="0"/>
              <a:buChar char="̶"/>
              <a:defRPr sz="2200">
                <a:latin typeface="+mn-lt"/>
              </a:defRPr>
            </a:lvl3pPr>
            <a:lvl4pPr marL="914400" indent="-342900">
              <a:spcBef>
                <a:spcPts val="0"/>
              </a:spcBef>
              <a:spcAft>
                <a:spcPts val="800"/>
              </a:spcAft>
              <a:buClr>
                <a:schemeClr val="accent6"/>
              </a:buClr>
              <a:buFont typeface="Arial" panose="020B0604020202020204" pitchFamily="34" charset="0"/>
              <a:buChar char="­"/>
              <a:defRPr sz="2200">
                <a:latin typeface="+mn-lt"/>
              </a:defRPr>
            </a:lvl4pPr>
            <a:lvl5pPr marL="1028700" indent="-342900">
              <a:spcBef>
                <a:spcPts val="0"/>
              </a:spcBef>
              <a:spcAft>
                <a:spcPts val="8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lumn 2">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6016605" y="2049029"/>
            <a:ext cx="5172786" cy="2986087"/>
          </a:xfrm>
          <a:prstGeom prst="rect">
            <a:avLst/>
          </a:prstGeom>
        </p:spPr>
        <p:txBody>
          <a:bodyPr/>
          <a:lstStyle>
            <a:lvl1pPr marL="342900" indent="-342900">
              <a:spcBef>
                <a:spcPts val="0"/>
              </a:spcBef>
              <a:spcAft>
                <a:spcPts val="800"/>
              </a:spcAft>
              <a:buClr>
                <a:schemeClr val="accent6"/>
              </a:buClr>
              <a:buFont typeface="Wingdings" panose="05000000000000000000" pitchFamily="2" charset="2"/>
              <a:buChar char="§"/>
              <a:defRPr sz="2200">
                <a:solidFill>
                  <a:schemeClr val="tx1"/>
                </a:solidFill>
                <a:latin typeface="+mn-lt"/>
              </a:defRPr>
            </a:lvl1pPr>
            <a:lvl2pPr marL="514350" indent="-346075">
              <a:spcBef>
                <a:spcPts val="0"/>
              </a:spcBef>
              <a:spcAft>
                <a:spcPts val="800"/>
              </a:spcAft>
              <a:buFont typeface="Arial" panose="020B0604020202020204" pitchFamily="34" charset="0"/>
              <a:buChar char="•"/>
              <a:defRPr sz="2200">
                <a:latin typeface="+mn-lt"/>
              </a:defRPr>
            </a:lvl2pPr>
            <a:lvl3pPr marL="685800" indent="-285750">
              <a:spcBef>
                <a:spcPts val="0"/>
              </a:spcBef>
              <a:spcAft>
                <a:spcPts val="800"/>
              </a:spcAft>
              <a:buFont typeface="Arial" panose="020B0604020202020204" pitchFamily="34" charset="0"/>
              <a:buChar char="̶"/>
              <a:defRPr sz="2200">
                <a:latin typeface="+mn-lt"/>
              </a:defRPr>
            </a:lvl3pPr>
            <a:lvl4pPr marL="914400" indent="-342900">
              <a:spcBef>
                <a:spcPts val="0"/>
              </a:spcBef>
              <a:spcAft>
                <a:spcPts val="800"/>
              </a:spcAft>
              <a:buClr>
                <a:schemeClr val="accent6"/>
              </a:buClr>
              <a:buFont typeface="Arial" panose="020B0604020202020204" pitchFamily="34" charset="0"/>
              <a:buChar char="­"/>
              <a:defRPr sz="2200">
                <a:latin typeface="+mn-lt"/>
              </a:defRPr>
            </a:lvl4pPr>
            <a:lvl5pPr marL="1028700" indent="-342900">
              <a:spcBef>
                <a:spcPts val="0"/>
              </a:spcBef>
              <a:spcAft>
                <a:spcPts val="8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A14F4-0CE7-440D-A9AD-AE6DF60A6C88}" type="datetime4">
              <a:rPr lang="en-US" smtClean="0"/>
              <a:t>January 12, 2024</a:t>
            </a:fld>
            <a:endParaRPr lang="en-US" dirty="0"/>
          </a:p>
        </p:txBody>
      </p:sp>
    </p:spTree>
    <p:extLst>
      <p:ext uri="{BB962C8B-B14F-4D97-AF65-F5344CB8AC3E}">
        <p14:creationId xmlns:p14="http://schemas.microsoft.com/office/powerpoint/2010/main" val="2642786850"/>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137403"/>
            <a:ext cx="10515163"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3" name="Column 1 Text">
            <a:extLst>
              <a:ext uri="{FF2B5EF4-FFF2-40B4-BE49-F238E27FC236}">
                <a16:creationId xmlns:a16="http://schemas.microsoft.com/office/drawing/2014/main" id="{52F0C1DF-6492-8445-A2F1-D57652FA6084}"/>
              </a:ext>
            </a:extLst>
          </p:cNvPr>
          <p:cNvSpPr>
            <a:spLocks noGrp="1"/>
          </p:cNvSpPr>
          <p:nvPr>
            <p:ph type="body" sz="quarter" idx="14" hasCustomPrompt="1"/>
          </p:nvPr>
        </p:nvSpPr>
        <p:spPr>
          <a:xfrm>
            <a:off x="623459" y="2085597"/>
            <a:ext cx="3444653"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lumn 2 Text">
            <a:extLst>
              <a:ext uri="{FF2B5EF4-FFF2-40B4-BE49-F238E27FC236}">
                <a16:creationId xmlns:a16="http://schemas.microsoft.com/office/drawing/2014/main" id="{52F0C1DF-6492-8445-A2F1-D57652FA6084}"/>
              </a:ext>
            </a:extLst>
          </p:cNvPr>
          <p:cNvSpPr>
            <a:spLocks noGrp="1"/>
          </p:cNvSpPr>
          <p:nvPr>
            <p:ph type="body" sz="quarter" idx="13" hasCustomPrompt="1"/>
          </p:nvPr>
        </p:nvSpPr>
        <p:spPr>
          <a:xfrm>
            <a:off x="4238855" y="2085597"/>
            <a:ext cx="3444653"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lumn 3 Text">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7854250" y="2078952"/>
            <a:ext cx="3444653"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CD475-BD3D-4D8F-9C25-3936DE8BD1EA}" type="datetime4">
              <a:rPr lang="en-US" smtClean="0"/>
              <a:t>January 12, 2024</a:t>
            </a:fld>
            <a:endParaRPr lang="en-US" dirty="0"/>
          </a:p>
        </p:txBody>
      </p:sp>
    </p:spTree>
    <p:extLst>
      <p:ext uri="{BB962C8B-B14F-4D97-AF65-F5344CB8AC3E}">
        <p14:creationId xmlns:p14="http://schemas.microsoft.com/office/powerpoint/2010/main" val="72829001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24D8E-B910-4E20-BE08-5839947BC0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1928F5-C6EC-4FF8-9958-6B70A26F758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79036C-CBFD-4E5B-A3A5-01F5BE0BEE01}"/>
              </a:ext>
            </a:extLst>
          </p:cNvPr>
          <p:cNvSpPr>
            <a:spLocks noGrp="1"/>
          </p:cNvSpPr>
          <p:nvPr>
            <p:ph type="dt" sz="half" idx="10"/>
          </p:nvPr>
        </p:nvSpPr>
        <p:spPr/>
        <p:txBody>
          <a:bodyPr/>
          <a:lstStyle/>
          <a:p>
            <a:fld id="{8D39E142-3773-47F5-AC49-25E31E64604A}" type="datetimeFigureOut">
              <a:rPr lang="en-US" smtClean="0"/>
              <a:t>1/12/2024</a:t>
            </a:fld>
            <a:endParaRPr lang="en-US"/>
          </a:p>
        </p:txBody>
      </p:sp>
      <p:sp>
        <p:nvSpPr>
          <p:cNvPr id="5" name="Footer Placeholder 4">
            <a:extLst>
              <a:ext uri="{FF2B5EF4-FFF2-40B4-BE49-F238E27FC236}">
                <a16:creationId xmlns:a16="http://schemas.microsoft.com/office/drawing/2014/main" id="{63957E8E-A5BE-4879-BA77-B56B01D69C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583039-28A8-4CE9-BEE3-F31A6C60FCBD}"/>
              </a:ext>
            </a:extLst>
          </p:cNvPr>
          <p:cNvSpPr>
            <a:spLocks noGrp="1"/>
          </p:cNvSpPr>
          <p:nvPr>
            <p:ph type="sldNum" sz="quarter" idx="12"/>
          </p:nvPr>
        </p:nvSpPr>
        <p:spPr/>
        <p:txBody>
          <a:bodyPr/>
          <a:lstStyle/>
          <a:p>
            <a:fld id="{C92A60B4-5667-4FEB-800A-1309C53DEBDD}" type="slidenum">
              <a:rPr lang="en-US" smtClean="0"/>
              <a:t>‹#›</a:t>
            </a:fld>
            <a:endParaRPr lang="en-US"/>
          </a:p>
        </p:txBody>
      </p:sp>
    </p:spTree>
    <p:extLst>
      <p:ext uri="{BB962C8B-B14F-4D97-AF65-F5344CB8AC3E}">
        <p14:creationId xmlns:p14="http://schemas.microsoft.com/office/powerpoint/2010/main" val="413455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170959"/>
            <a:ext cx="10515163"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8" name="Text Column 1">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623459" y="2052044"/>
            <a:ext cx="2743915"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Column 2">
            <a:extLst>
              <a:ext uri="{FF2B5EF4-FFF2-40B4-BE49-F238E27FC236}">
                <a16:creationId xmlns:a16="http://schemas.microsoft.com/office/drawing/2014/main" id="{52F0C1DF-6492-8445-A2F1-D57652FA6084}"/>
              </a:ext>
            </a:extLst>
          </p:cNvPr>
          <p:cNvSpPr>
            <a:spLocks noGrp="1"/>
          </p:cNvSpPr>
          <p:nvPr>
            <p:ph type="body" sz="quarter" idx="13" hasCustomPrompt="1"/>
          </p:nvPr>
        </p:nvSpPr>
        <p:spPr>
          <a:xfrm>
            <a:off x="3427871" y="2052042"/>
            <a:ext cx="2743915"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ext Column 3">
            <a:extLst>
              <a:ext uri="{FF2B5EF4-FFF2-40B4-BE49-F238E27FC236}">
                <a16:creationId xmlns:a16="http://schemas.microsoft.com/office/drawing/2014/main" id="{52F0C1DF-6492-8445-A2F1-D57652FA6084}"/>
              </a:ext>
            </a:extLst>
          </p:cNvPr>
          <p:cNvSpPr>
            <a:spLocks noGrp="1"/>
          </p:cNvSpPr>
          <p:nvPr>
            <p:ph type="body" sz="quarter" idx="14" hasCustomPrompt="1"/>
          </p:nvPr>
        </p:nvSpPr>
        <p:spPr>
          <a:xfrm>
            <a:off x="6232284" y="2048314"/>
            <a:ext cx="2743915"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Column 4">
            <a:extLst>
              <a:ext uri="{FF2B5EF4-FFF2-40B4-BE49-F238E27FC236}">
                <a16:creationId xmlns:a16="http://schemas.microsoft.com/office/drawing/2014/main" id="{52F0C1DF-6492-8445-A2F1-D57652FA6084}"/>
              </a:ext>
            </a:extLst>
          </p:cNvPr>
          <p:cNvSpPr>
            <a:spLocks noGrp="1"/>
          </p:cNvSpPr>
          <p:nvPr>
            <p:ph type="body" sz="quarter" idx="15" hasCustomPrompt="1"/>
          </p:nvPr>
        </p:nvSpPr>
        <p:spPr>
          <a:xfrm>
            <a:off x="9036696" y="2056886"/>
            <a:ext cx="2743915"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C9B5D-6673-4FC7-A4F7-F32A14DBF67B}" type="datetime4">
              <a:rPr lang="en-US" smtClean="0"/>
              <a:t>January 12, 2024</a:t>
            </a:fld>
            <a:endParaRPr lang="en-US" dirty="0"/>
          </a:p>
        </p:txBody>
      </p:sp>
    </p:spTree>
    <p:extLst>
      <p:ext uri="{BB962C8B-B14F-4D97-AF65-F5344CB8AC3E}">
        <p14:creationId xmlns:p14="http://schemas.microsoft.com/office/powerpoint/2010/main" val="1921915276"/>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Col Text and Picture">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154181"/>
            <a:ext cx="10515163"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Column 1 Text">
            <a:extLst>
              <a:ext uri="{FF2B5EF4-FFF2-40B4-BE49-F238E27FC236}">
                <a16:creationId xmlns:a16="http://schemas.microsoft.com/office/drawing/2014/main" id="{52F0C1DF-6492-8445-A2F1-D57652FA6084}"/>
              </a:ext>
            </a:extLst>
          </p:cNvPr>
          <p:cNvSpPr>
            <a:spLocks noGrp="1"/>
          </p:cNvSpPr>
          <p:nvPr>
            <p:ph type="body" sz="quarter" idx="11"/>
          </p:nvPr>
        </p:nvSpPr>
        <p:spPr>
          <a:xfrm>
            <a:off x="624052" y="2040640"/>
            <a:ext cx="5249959" cy="2986087"/>
          </a:xfrm>
          <a:prstGeom prst="rect">
            <a:avLst/>
          </a:prstGeom>
        </p:spPr>
        <p:txBody>
          <a:bodyPr/>
          <a:lstStyle>
            <a:lvl1pPr marL="400050" indent="-342900">
              <a:spcBef>
                <a:spcPts val="0"/>
              </a:spcBef>
              <a:spcAft>
                <a:spcPts val="800"/>
              </a:spcAft>
              <a:buClr>
                <a:schemeClr val="accent6"/>
              </a:buClr>
              <a:buFont typeface="Wingdings" panose="05000000000000000000" pitchFamily="2" charset="2"/>
              <a:buChar char="§"/>
              <a:defRPr sz="2400">
                <a:solidFill>
                  <a:schemeClr val="tx1"/>
                </a:solidFill>
                <a:latin typeface="+mn-lt"/>
              </a:defRPr>
            </a:lvl1pPr>
            <a:lvl2pPr marL="685800" indent="-347472">
              <a:spcBef>
                <a:spcPts val="0"/>
              </a:spcBef>
              <a:spcAft>
                <a:spcPts val="800"/>
              </a:spcAft>
              <a:defRPr sz="2400">
                <a:latin typeface="+mn-lt"/>
              </a:defRPr>
            </a:lvl2pPr>
            <a:lvl3pPr marL="971550" indent="-280988">
              <a:spcBef>
                <a:spcPts val="0"/>
              </a:spcBef>
              <a:spcAft>
                <a:spcPts val="800"/>
              </a:spcAft>
              <a:buFont typeface="Arial" panose="020B0604020202020204" pitchFamily="34" charset="0"/>
              <a:buChar char="•"/>
              <a:defRPr sz="2400">
                <a:latin typeface="+mn-lt"/>
              </a:defRPr>
            </a:lvl3pPr>
            <a:lvl4pPr marL="1371600" indent="-400050">
              <a:spcBef>
                <a:spcPts val="0"/>
              </a:spcBef>
              <a:spcAft>
                <a:spcPts val="800"/>
              </a:spcAft>
              <a:buClr>
                <a:schemeClr val="accent6"/>
              </a:buClr>
              <a:buFont typeface="System Font Regular"/>
              <a:buChar char="–"/>
              <a:defRPr sz="2400">
                <a:latin typeface="+mn-lt"/>
              </a:defRPr>
            </a:lvl4pPr>
            <a:lvl5pPr marL="1714500" indent="-342900">
              <a:spcBef>
                <a:spcPts val="0"/>
              </a:spcBef>
              <a:spcAft>
                <a:spcPts val="800"/>
              </a:spcAft>
              <a:buClr>
                <a:schemeClr val="accent6"/>
              </a:buClr>
              <a:buSzPct val="100000"/>
              <a:buFont typeface="System Font Regular"/>
              <a:buChar cha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lumn 2 Picture">
            <a:extLst>
              <a:ext uri="{FF2B5EF4-FFF2-40B4-BE49-F238E27FC236}">
                <a16:creationId xmlns:a16="http://schemas.microsoft.com/office/drawing/2014/main" id="{FBAF9846-71DA-A44F-8AF9-87E1DDB943E1}"/>
              </a:ext>
            </a:extLst>
          </p:cNvPr>
          <p:cNvSpPr>
            <a:spLocks noGrp="1"/>
          </p:cNvSpPr>
          <p:nvPr>
            <p:ph type="pic" sz="quarter" idx="12"/>
          </p:nvPr>
        </p:nvSpPr>
        <p:spPr>
          <a:xfrm>
            <a:off x="6096001" y="2042458"/>
            <a:ext cx="5043213" cy="2987675"/>
          </a:xfrm>
          <a:prstGeom prst="rect">
            <a:avLst/>
          </a:prstGeom>
        </p:spPr>
        <p:txBody>
          <a:bodyPr anchor="ctr"/>
          <a:lstStyle>
            <a:lvl1pPr algn="ctr">
              <a:defRPr sz="1400"/>
            </a:lvl1pPr>
          </a:lstStyle>
          <a:p>
            <a:endParaRPr lang="en-US" dirty="0"/>
          </a:p>
        </p:txBody>
      </p:sp>
      <p:sp>
        <p:nvSpPr>
          <p:cNvPr id="12" name="Date Placeholder 3">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9B010B-938C-4BD0-AF7C-9746274FFE3D}" type="datetime4">
              <a:rPr lang="en-US" smtClean="0"/>
              <a:t>January 12, 2024</a:t>
            </a:fld>
            <a:endParaRPr lang="en-US" dirty="0"/>
          </a:p>
        </p:txBody>
      </p:sp>
    </p:spTree>
    <p:extLst>
      <p:ext uri="{BB962C8B-B14F-4D97-AF65-F5344CB8AC3E}">
        <p14:creationId xmlns:p14="http://schemas.microsoft.com/office/powerpoint/2010/main" val="13397372"/>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behind picture)"/>
          <p:cNvSpPr>
            <a:spLocks noGrp="1"/>
          </p:cNvSpPr>
          <p:nvPr>
            <p:ph type="title"/>
          </p:nvPr>
        </p:nvSpPr>
        <p:spPr/>
        <p:txBody>
          <a:bodyPr/>
          <a:lstStyle/>
          <a:p>
            <a:r>
              <a:rPr lang="en-US"/>
              <a:t>Click to edit Master title style</a:t>
            </a:r>
          </a:p>
        </p:txBody>
      </p:sp>
      <p:sp>
        <p:nvSpPr>
          <p:cNvPr id="7" name="Picture">
            <a:extLst>
              <a:ext uri="{FF2B5EF4-FFF2-40B4-BE49-F238E27FC236}">
                <a16:creationId xmlns:a16="http://schemas.microsoft.com/office/drawing/2014/main" id="{E8EA923E-BC71-C347-8E04-0810876CF682}"/>
              </a:ext>
            </a:extLst>
          </p:cNvPr>
          <p:cNvSpPr>
            <a:spLocks noGrp="1"/>
          </p:cNvSpPr>
          <p:nvPr>
            <p:ph type="pic" sz="quarter" idx="12"/>
          </p:nvPr>
        </p:nvSpPr>
        <p:spPr>
          <a:xfrm>
            <a:off x="623460" y="1371601"/>
            <a:ext cx="10941633" cy="4246879"/>
          </a:xfrm>
          <a:prstGeom prst="rect">
            <a:avLst/>
          </a:prstGeom>
        </p:spPr>
        <p:txBody>
          <a:bodyPr anchor="ctr"/>
          <a:lstStyle>
            <a:lvl1pPr algn="ctr">
              <a:defRPr sz="1400"/>
            </a:lvl1pPr>
          </a:lstStyle>
          <a:p>
            <a:endParaRPr lang="en-US" dirty="0"/>
          </a:p>
        </p:txBody>
      </p:sp>
      <p:sp>
        <p:nvSpPr>
          <p:cNvPr id="11" name="Date">
            <a:extLst>
              <a:ext uri="{FF2B5EF4-FFF2-40B4-BE49-F238E27FC236}">
                <a16:creationId xmlns:a16="http://schemas.microsoft.com/office/drawing/2014/main" id="{7E01E1C4-2C84-CE47-85DB-593C82C0EB68}"/>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F8423-1295-4128-9C08-61F5C8343238}" type="datetime4">
              <a:rPr lang="en-US" smtClean="0"/>
              <a:t>January 12, 2024</a:t>
            </a:fld>
            <a:endParaRPr lang="en-US" dirty="0"/>
          </a:p>
        </p:txBody>
      </p:sp>
    </p:spTree>
    <p:extLst>
      <p:ext uri="{BB962C8B-B14F-4D97-AF65-F5344CB8AC3E}">
        <p14:creationId xmlns:p14="http://schemas.microsoft.com/office/powerpoint/2010/main" val="1384749223"/>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column paragraphs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145792"/>
            <a:ext cx="10515163"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Text Area 1">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4052" y="2032252"/>
            <a:ext cx="9605131" cy="2986087"/>
          </a:xfrm>
          <a:prstGeom prst="rect">
            <a:avLst/>
          </a:prstGeom>
        </p:spPr>
        <p:txBody>
          <a:bodyPr/>
          <a:lstStyle>
            <a:lvl1pPr marL="114300" indent="0">
              <a:spcBef>
                <a:spcPts val="0"/>
              </a:spcBef>
              <a:spcAft>
                <a:spcPts val="1200"/>
              </a:spcAft>
              <a:buClr>
                <a:schemeClr val="accent6"/>
              </a:buClr>
              <a:buFont typeface="Wingdings" panose="05000000000000000000" pitchFamily="2" charset="2"/>
              <a:buNone/>
              <a:defRPr sz="2400">
                <a:solidFill>
                  <a:schemeClr val="tx1"/>
                </a:solidFill>
                <a:latin typeface="+mn-lt"/>
              </a:defRPr>
            </a:lvl1pPr>
            <a:lvl2pPr marL="338328" indent="0">
              <a:spcBef>
                <a:spcPts val="0"/>
              </a:spcBef>
              <a:spcAft>
                <a:spcPts val="600"/>
              </a:spcAft>
              <a:buFontTx/>
              <a:buNone/>
              <a:defRPr sz="2200">
                <a:latin typeface="+mn-lt"/>
              </a:defRPr>
            </a:lvl2pPr>
            <a:lvl3pPr marL="676656" indent="0">
              <a:spcBef>
                <a:spcPts val="0"/>
              </a:spcBef>
              <a:spcAft>
                <a:spcPts val="600"/>
              </a:spcAft>
              <a:buFontTx/>
              <a:buNone/>
              <a:defRPr sz="2200">
                <a:latin typeface="+mn-lt"/>
              </a:defRPr>
            </a:lvl3pPr>
            <a:lvl4pPr marL="1133856" indent="0">
              <a:spcBef>
                <a:spcPts val="0"/>
              </a:spcBef>
              <a:spcAft>
                <a:spcPts val="600"/>
              </a:spcAft>
              <a:buClr>
                <a:schemeClr val="accent6"/>
              </a:buClr>
              <a:buFontTx/>
              <a:buNone/>
              <a:defRPr sz="2200">
                <a:latin typeface="+mn-lt"/>
              </a:defRPr>
            </a:lvl4pPr>
            <a:lvl5pPr marL="1481328" indent="0">
              <a:spcBef>
                <a:spcPts val="0"/>
              </a:spcBef>
              <a:spcAft>
                <a:spcPts val="600"/>
              </a:spcAft>
              <a:buClr>
                <a:schemeClr val="accent6"/>
              </a:buClr>
              <a:buSzPct val="100000"/>
              <a:buFontTx/>
              <a:buNone/>
              <a:defRPr sz="2200">
                <a:latin typeface="+mn-lt"/>
              </a:defRPr>
            </a:lvl5pPr>
          </a:lstStyle>
          <a:p>
            <a:pPr lvl="0"/>
            <a:r>
              <a:rPr lang="en-US" dirty="0"/>
              <a:t>Click to edit Master plain text styles</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4C82B-53BB-49C0-8529-67F839443334}" type="datetime4">
              <a:rPr lang="en-US" smtClean="0"/>
              <a:t>January 12, 2024</a:t>
            </a:fld>
            <a:endParaRPr lang="en-US" dirty="0"/>
          </a:p>
        </p:txBody>
      </p:sp>
    </p:spTree>
    <p:extLst>
      <p:ext uri="{BB962C8B-B14F-4D97-AF65-F5344CB8AC3E}">
        <p14:creationId xmlns:p14="http://schemas.microsoft.com/office/powerpoint/2010/main" val="86181630"/>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4053" y="1046679"/>
            <a:ext cx="10515162"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4053" y="1935958"/>
            <a:ext cx="10515162" cy="2986087"/>
          </a:xfrm>
          <a:prstGeom prst="rect">
            <a:avLst/>
          </a:prstGeom>
        </p:spPr>
        <p:txBody>
          <a:bodyPr/>
          <a:lstStyle>
            <a:lvl1pPr marL="347477" indent="0">
              <a:spcBef>
                <a:spcPts val="0"/>
              </a:spcBef>
              <a:spcAft>
                <a:spcPts val="1200"/>
              </a:spcAft>
              <a:buClr>
                <a:schemeClr val="accent6"/>
              </a:buClr>
              <a:buFontTx/>
              <a:buNone/>
              <a:defRPr sz="2400">
                <a:solidFill>
                  <a:schemeClr val="tx1"/>
                </a:solidFill>
                <a:latin typeface="+mn-lt"/>
              </a:defRPr>
            </a:lvl1pPr>
            <a:lvl2pPr marL="338334" indent="0">
              <a:spcBef>
                <a:spcPts val="0"/>
              </a:spcBef>
              <a:spcAft>
                <a:spcPts val="600"/>
              </a:spcAft>
              <a:buFontTx/>
              <a:buNone/>
              <a:defRPr sz="2199">
                <a:latin typeface="+mn-lt"/>
              </a:defRPr>
            </a:lvl2pPr>
            <a:lvl3pPr marL="676667" indent="0">
              <a:spcBef>
                <a:spcPts val="0"/>
              </a:spcBef>
              <a:spcAft>
                <a:spcPts val="600"/>
              </a:spcAft>
              <a:buFontTx/>
              <a:buNone/>
              <a:defRPr sz="2199">
                <a:latin typeface="+mn-lt"/>
              </a:defRPr>
            </a:lvl3pPr>
            <a:lvl4pPr marL="1133875" indent="0">
              <a:spcBef>
                <a:spcPts val="0"/>
              </a:spcBef>
              <a:spcAft>
                <a:spcPts val="600"/>
              </a:spcAft>
              <a:buClr>
                <a:schemeClr val="accent6"/>
              </a:buClr>
              <a:buFontTx/>
              <a:buNone/>
              <a:defRPr sz="2199">
                <a:latin typeface="+mn-lt"/>
              </a:defRPr>
            </a:lvl4pPr>
            <a:lvl5pPr marL="1481352" indent="0">
              <a:spcBef>
                <a:spcPts val="0"/>
              </a:spcBef>
              <a:spcAft>
                <a:spcPts val="600"/>
              </a:spcAft>
              <a:buClr>
                <a:schemeClr val="accent6"/>
              </a:buClr>
              <a:buSzPct val="100000"/>
              <a:buFontTx/>
              <a:buNone/>
              <a:defRPr sz="2199">
                <a:latin typeface="+mn-lt"/>
              </a:defRPr>
            </a:lvl5pPr>
          </a:lstStyle>
          <a:p>
            <a:pPr lvl="0"/>
            <a:r>
              <a:rPr lang="en-US" dirty="0"/>
              <a:t>Click to edit Master plain text styles</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8" y="6356355"/>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DD43B1-01E5-D847-B965-FC264A9E1869}" type="datetime4">
              <a:rPr lang="en-US" smtClean="0"/>
              <a:t>January 12, 2024</a:t>
            </a:fld>
            <a:endParaRPr lang="en-US" dirty="0"/>
          </a:p>
        </p:txBody>
      </p:sp>
    </p:spTree>
    <p:extLst>
      <p:ext uri="{BB962C8B-B14F-4D97-AF65-F5344CB8AC3E}">
        <p14:creationId xmlns:p14="http://schemas.microsoft.com/office/powerpoint/2010/main" val="165894265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B0E43-10F4-4330-A137-C34A617B5D4E}"/>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A19266-4714-4722-B38E-3DF4C877C677}"/>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431A4C2-C588-4950-87EC-74D849F0147F}"/>
              </a:ext>
            </a:extLst>
          </p:cNvPr>
          <p:cNvSpPr>
            <a:spLocks noGrp="1"/>
          </p:cNvSpPr>
          <p:nvPr>
            <p:ph type="dt" sz="half" idx="10"/>
          </p:nvPr>
        </p:nvSpPr>
        <p:spPr/>
        <p:txBody>
          <a:bodyPr/>
          <a:lstStyle/>
          <a:p>
            <a:fld id="{8D39E142-3773-47F5-AC49-25E31E64604A}" type="datetimeFigureOut">
              <a:rPr lang="en-US" smtClean="0"/>
              <a:t>1/12/2024</a:t>
            </a:fld>
            <a:endParaRPr lang="en-US"/>
          </a:p>
        </p:txBody>
      </p:sp>
      <p:sp>
        <p:nvSpPr>
          <p:cNvPr id="5" name="Footer Placeholder 4">
            <a:extLst>
              <a:ext uri="{FF2B5EF4-FFF2-40B4-BE49-F238E27FC236}">
                <a16:creationId xmlns:a16="http://schemas.microsoft.com/office/drawing/2014/main" id="{57D384C2-9736-4829-A0D9-E17EDAC6DF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5DE338-C831-40E2-80A1-9823D0244553}"/>
              </a:ext>
            </a:extLst>
          </p:cNvPr>
          <p:cNvSpPr>
            <a:spLocks noGrp="1"/>
          </p:cNvSpPr>
          <p:nvPr>
            <p:ph type="sldNum" sz="quarter" idx="12"/>
          </p:nvPr>
        </p:nvSpPr>
        <p:spPr/>
        <p:txBody>
          <a:bodyPr/>
          <a:lstStyle/>
          <a:p>
            <a:fld id="{C92A60B4-5667-4FEB-800A-1309C53DEBDD}" type="slidenum">
              <a:rPr lang="en-US" smtClean="0"/>
              <a:t>‹#›</a:t>
            </a:fld>
            <a:endParaRPr lang="en-US"/>
          </a:p>
        </p:txBody>
      </p:sp>
    </p:spTree>
    <p:extLst>
      <p:ext uri="{BB962C8B-B14F-4D97-AF65-F5344CB8AC3E}">
        <p14:creationId xmlns:p14="http://schemas.microsoft.com/office/powerpoint/2010/main" val="391076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EE3A3-B637-49E6-993D-49F1A8CAC2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1F60BA-36A2-4C0D-803D-8E9877B7ED6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64CE33-585B-4505-8082-71BE34C5ED9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94D516-0DE3-428F-860D-581791969FE2}"/>
              </a:ext>
            </a:extLst>
          </p:cNvPr>
          <p:cNvSpPr>
            <a:spLocks noGrp="1"/>
          </p:cNvSpPr>
          <p:nvPr>
            <p:ph type="dt" sz="half" idx="10"/>
          </p:nvPr>
        </p:nvSpPr>
        <p:spPr/>
        <p:txBody>
          <a:bodyPr/>
          <a:lstStyle/>
          <a:p>
            <a:fld id="{8D39E142-3773-47F5-AC49-25E31E64604A}" type="datetimeFigureOut">
              <a:rPr lang="en-US" smtClean="0"/>
              <a:t>1/12/2024</a:t>
            </a:fld>
            <a:endParaRPr lang="en-US"/>
          </a:p>
        </p:txBody>
      </p:sp>
      <p:sp>
        <p:nvSpPr>
          <p:cNvPr id="6" name="Footer Placeholder 5">
            <a:extLst>
              <a:ext uri="{FF2B5EF4-FFF2-40B4-BE49-F238E27FC236}">
                <a16:creationId xmlns:a16="http://schemas.microsoft.com/office/drawing/2014/main" id="{C6B81BED-0327-4481-B9F1-AFAAA68923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F44318-F7B8-4BD6-8E72-B17ECDA28938}"/>
              </a:ext>
            </a:extLst>
          </p:cNvPr>
          <p:cNvSpPr>
            <a:spLocks noGrp="1"/>
          </p:cNvSpPr>
          <p:nvPr>
            <p:ph type="sldNum" sz="quarter" idx="12"/>
          </p:nvPr>
        </p:nvSpPr>
        <p:spPr/>
        <p:txBody>
          <a:bodyPr/>
          <a:lstStyle/>
          <a:p>
            <a:fld id="{C92A60B4-5667-4FEB-800A-1309C53DEBDD}" type="slidenum">
              <a:rPr lang="en-US" smtClean="0"/>
              <a:t>‹#›</a:t>
            </a:fld>
            <a:endParaRPr lang="en-US"/>
          </a:p>
        </p:txBody>
      </p:sp>
    </p:spTree>
    <p:extLst>
      <p:ext uri="{BB962C8B-B14F-4D97-AF65-F5344CB8AC3E}">
        <p14:creationId xmlns:p14="http://schemas.microsoft.com/office/powerpoint/2010/main" val="1498402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CF0BB-B4B3-4EB5-9796-8196070B0DA5}"/>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0724C7-1490-4F00-8233-F37CE4AD51B1}"/>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3268763-5509-41D5-B3D7-627FC92EDD2C}"/>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6B641E-CC7C-4159-98BD-733EC932D3D3}"/>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99B08CC-CA74-4A1E-A200-33D4B588AADD}"/>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4E6CD5-675D-4016-98C0-EC942C67042E}"/>
              </a:ext>
            </a:extLst>
          </p:cNvPr>
          <p:cNvSpPr>
            <a:spLocks noGrp="1"/>
          </p:cNvSpPr>
          <p:nvPr>
            <p:ph type="dt" sz="half" idx="10"/>
          </p:nvPr>
        </p:nvSpPr>
        <p:spPr/>
        <p:txBody>
          <a:bodyPr/>
          <a:lstStyle/>
          <a:p>
            <a:fld id="{8D39E142-3773-47F5-AC49-25E31E64604A}" type="datetimeFigureOut">
              <a:rPr lang="en-US" smtClean="0"/>
              <a:t>1/12/2024</a:t>
            </a:fld>
            <a:endParaRPr lang="en-US"/>
          </a:p>
        </p:txBody>
      </p:sp>
      <p:sp>
        <p:nvSpPr>
          <p:cNvPr id="8" name="Footer Placeholder 7">
            <a:extLst>
              <a:ext uri="{FF2B5EF4-FFF2-40B4-BE49-F238E27FC236}">
                <a16:creationId xmlns:a16="http://schemas.microsoft.com/office/drawing/2014/main" id="{2198A62A-90C9-4607-93DD-1861294700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2D3F55-6DEA-4B75-B7F5-4F2EEAF20758}"/>
              </a:ext>
            </a:extLst>
          </p:cNvPr>
          <p:cNvSpPr>
            <a:spLocks noGrp="1"/>
          </p:cNvSpPr>
          <p:nvPr>
            <p:ph type="sldNum" sz="quarter" idx="12"/>
          </p:nvPr>
        </p:nvSpPr>
        <p:spPr/>
        <p:txBody>
          <a:bodyPr/>
          <a:lstStyle/>
          <a:p>
            <a:fld id="{C92A60B4-5667-4FEB-800A-1309C53DEBDD}" type="slidenum">
              <a:rPr lang="en-US" smtClean="0"/>
              <a:t>‹#›</a:t>
            </a:fld>
            <a:endParaRPr lang="en-US"/>
          </a:p>
        </p:txBody>
      </p:sp>
    </p:spTree>
    <p:extLst>
      <p:ext uri="{BB962C8B-B14F-4D97-AF65-F5344CB8AC3E}">
        <p14:creationId xmlns:p14="http://schemas.microsoft.com/office/powerpoint/2010/main" val="2395177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3DF8-2AFA-4A7B-89B6-E63E218342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4BAFD6-1D24-4490-AA1C-9667EA97D347}"/>
              </a:ext>
            </a:extLst>
          </p:cNvPr>
          <p:cNvSpPr>
            <a:spLocks noGrp="1"/>
          </p:cNvSpPr>
          <p:nvPr>
            <p:ph type="dt" sz="half" idx="10"/>
          </p:nvPr>
        </p:nvSpPr>
        <p:spPr/>
        <p:txBody>
          <a:bodyPr/>
          <a:lstStyle/>
          <a:p>
            <a:fld id="{8D39E142-3773-47F5-AC49-25E31E64604A}" type="datetimeFigureOut">
              <a:rPr lang="en-US" smtClean="0"/>
              <a:t>1/12/2024</a:t>
            </a:fld>
            <a:endParaRPr lang="en-US"/>
          </a:p>
        </p:txBody>
      </p:sp>
      <p:sp>
        <p:nvSpPr>
          <p:cNvPr id="4" name="Footer Placeholder 3">
            <a:extLst>
              <a:ext uri="{FF2B5EF4-FFF2-40B4-BE49-F238E27FC236}">
                <a16:creationId xmlns:a16="http://schemas.microsoft.com/office/drawing/2014/main" id="{6FC5D718-9062-41E4-A6A7-99BF9E3B74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24F081-F4A5-40AB-8153-7C80765A6F37}"/>
              </a:ext>
            </a:extLst>
          </p:cNvPr>
          <p:cNvSpPr>
            <a:spLocks noGrp="1"/>
          </p:cNvSpPr>
          <p:nvPr>
            <p:ph type="sldNum" sz="quarter" idx="12"/>
          </p:nvPr>
        </p:nvSpPr>
        <p:spPr/>
        <p:txBody>
          <a:bodyPr/>
          <a:lstStyle/>
          <a:p>
            <a:fld id="{C92A60B4-5667-4FEB-800A-1309C53DEBDD}" type="slidenum">
              <a:rPr lang="en-US" smtClean="0"/>
              <a:t>‹#›</a:t>
            </a:fld>
            <a:endParaRPr lang="en-US"/>
          </a:p>
        </p:txBody>
      </p:sp>
    </p:spTree>
    <p:extLst>
      <p:ext uri="{BB962C8B-B14F-4D97-AF65-F5344CB8AC3E}">
        <p14:creationId xmlns:p14="http://schemas.microsoft.com/office/powerpoint/2010/main" val="1536231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979085-4CB3-4215-AEE1-783E363C28CD}"/>
              </a:ext>
            </a:extLst>
          </p:cNvPr>
          <p:cNvSpPr>
            <a:spLocks noGrp="1"/>
          </p:cNvSpPr>
          <p:nvPr>
            <p:ph type="dt" sz="half" idx="10"/>
          </p:nvPr>
        </p:nvSpPr>
        <p:spPr/>
        <p:txBody>
          <a:bodyPr/>
          <a:lstStyle/>
          <a:p>
            <a:fld id="{8D39E142-3773-47F5-AC49-25E31E64604A}" type="datetimeFigureOut">
              <a:rPr lang="en-US" smtClean="0"/>
              <a:t>1/12/2024</a:t>
            </a:fld>
            <a:endParaRPr lang="en-US"/>
          </a:p>
        </p:txBody>
      </p:sp>
      <p:sp>
        <p:nvSpPr>
          <p:cNvPr id="3" name="Footer Placeholder 2">
            <a:extLst>
              <a:ext uri="{FF2B5EF4-FFF2-40B4-BE49-F238E27FC236}">
                <a16:creationId xmlns:a16="http://schemas.microsoft.com/office/drawing/2014/main" id="{E89C59B7-CC3B-45FA-9C3C-42841A8E5C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5E20F2-5F90-466A-8C9F-E99E472CD223}"/>
              </a:ext>
            </a:extLst>
          </p:cNvPr>
          <p:cNvSpPr>
            <a:spLocks noGrp="1"/>
          </p:cNvSpPr>
          <p:nvPr>
            <p:ph type="sldNum" sz="quarter" idx="12"/>
          </p:nvPr>
        </p:nvSpPr>
        <p:spPr/>
        <p:txBody>
          <a:bodyPr/>
          <a:lstStyle/>
          <a:p>
            <a:fld id="{C92A60B4-5667-4FEB-800A-1309C53DEBDD}" type="slidenum">
              <a:rPr lang="en-US" smtClean="0"/>
              <a:t>‹#›</a:t>
            </a:fld>
            <a:endParaRPr lang="en-US"/>
          </a:p>
        </p:txBody>
      </p:sp>
    </p:spTree>
    <p:extLst>
      <p:ext uri="{BB962C8B-B14F-4D97-AF65-F5344CB8AC3E}">
        <p14:creationId xmlns:p14="http://schemas.microsoft.com/office/powerpoint/2010/main" val="3862027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D574E-7BC1-406F-A427-544AF3B3D7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EE5F4A-A103-47B6-99EF-AF06FED164F7}"/>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533067-DF53-46AA-9324-F1A4384FF0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A7DD424-2C0D-4076-AD6F-824E587A961D}"/>
              </a:ext>
            </a:extLst>
          </p:cNvPr>
          <p:cNvSpPr>
            <a:spLocks noGrp="1"/>
          </p:cNvSpPr>
          <p:nvPr>
            <p:ph type="dt" sz="half" idx="10"/>
          </p:nvPr>
        </p:nvSpPr>
        <p:spPr/>
        <p:txBody>
          <a:bodyPr/>
          <a:lstStyle/>
          <a:p>
            <a:fld id="{8D39E142-3773-47F5-AC49-25E31E64604A}" type="datetimeFigureOut">
              <a:rPr lang="en-US" smtClean="0"/>
              <a:t>1/12/2024</a:t>
            </a:fld>
            <a:endParaRPr lang="en-US"/>
          </a:p>
        </p:txBody>
      </p:sp>
      <p:sp>
        <p:nvSpPr>
          <p:cNvPr id="6" name="Footer Placeholder 5">
            <a:extLst>
              <a:ext uri="{FF2B5EF4-FFF2-40B4-BE49-F238E27FC236}">
                <a16:creationId xmlns:a16="http://schemas.microsoft.com/office/drawing/2014/main" id="{658B127A-43B0-4B3D-85D5-8F32797525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3956FC-3B68-4465-B22D-5F472B7B8BCF}"/>
              </a:ext>
            </a:extLst>
          </p:cNvPr>
          <p:cNvSpPr>
            <a:spLocks noGrp="1"/>
          </p:cNvSpPr>
          <p:nvPr>
            <p:ph type="sldNum" sz="quarter" idx="12"/>
          </p:nvPr>
        </p:nvSpPr>
        <p:spPr/>
        <p:txBody>
          <a:bodyPr/>
          <a:lstStyle/>
          <a:p>
            <a:fld id="{C92A60B4-5667-4FEB-800A-1309C53DEBDD}" type="slidenum">
              <a:rPr lang="en-US" smtClean="0"/>
              <a:t>‹#›</a:t>
            </a:fld>
            <a:endParaRPr lang="en-US"/>
          </a:p>
        </p:txBody>
      </p:sp>
    </p:spTree>
    <p:extLst>
      <p:ext uri="{BB962C8B-B14F-4D97-AF65-F5344CB8AC3E}">
        <p14:creationId xmlns:p14="http://schemas.microsoft.com/office/powerpoint/2010/main" val="1870146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4AC9E-915A-4C15-AB86-F645A483CA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FE4F50-C444-45FD-99DA-10D73E92BD57}"/>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DB8272-2256-49D7-BC71-4D0AFAB143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4BDB8D-0136-44F9-9F53-F1E7AE169ECD}"/>
              </a:ext>
            </a:extLst>
          </p:cNvPr>
          <p:cNvSpPr>
            <a:spLocks noGrp="1"/>
          </p:cNvSpPr>
          <p:nvPr>
            <p:ph type="dt" sz="half" idx="10"/>
          </p:nvPr>
        </p:nvSpPr>
        <p:spPr/>
        <p:txBody>
          <a:bodyPr/>
          <a:lstStyle/>
          <a:p>
            <a:fld id="{8D39E142-3773-47F5-AC49-25E31E64604A}" type="datetimeFigureOut">
              <a:rPr lang="en-US" smtClean="0"/>
              <a:t>1/12/2024</a:t>
            </a:fld>
            <a:endParaRPr lang="en-US"/>
          </a:p>
        </p:txBody>
      </p:sp>
      <p:sp>
        <p:nvSpPr>
          <p:cNvPr id="6" name="Footer Placeholder 5">
            <a:extLst>
              <a:ext uri="{FF2B5EF4-FFF2-40B4-BE49-F238E27FC236}">
                <a16:creationId xmlns:a16="http://schemas.microsoft.com/office/drawing/2014/main" id="{E9AC7C47-20E3-43ED-A2AA-87EAC9C7E3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E76DF1-6C34-42B0-B920-15351A2F79CB}"/>
              </a:ext>
            </a:extLst>
          </p:cNvPr>
          <p:cNvSpPr>
            <a:spLocks noGrp="1"/>
          </p:cNvSpPr>
          <p:nvPr>
            <p:ph type="sldNum" sz="quarter" idx="12"/>
          </p:nvPr>
        </p:nvSpPr>
        <p:spPr/>
        <p:txBody>
          <a:bodyPr/>
          <a:lstStyle/>
          <a:p>
            <a:fld id="{C92A60B4-5667-4FEB-800A-1309C53DEBDD}" type="slidenum">
              <a:rPr lang="en-US" smtClean="0"/>
              <a:t>‹#›</a:t>
            </a:fld>
            <a:endParaRPr lang="en-US"/>
          </a:p>
        </p:txBody>
      </p:sp>
    </p:spTree>
    <p:extLst>
      <p:ext uri="{BB962C8B-B14F-4D97-AF65-F5344CB8AC3E}">
        <p14:creationId xmlns:p14="http://schemas.microsoft.com/office/powerpoint/2010/main" val="2150476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image" Target="../media/image1.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4.pn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41CDAA-2362-4C04-AB32-107083AB961D}"/>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1A2A4A-8967-4760-8D0F-970B8FAD4D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8066B6-0848-4900-ABBD-C0482874A17D}"/>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39E142-3773-47F5-AC49-25E31E64604A}" type="datetimeFigureOut">
              <a:rPr lang="en-US" smtClean="0"/>
              <a:t>1/12/2024</a:t>
            </a:fld>
            <a:endParaRPr lang="en-US"/>
          </a:p>
        </p:txBody>
      </p:sp>
      <p:sp>
        <p:nvSpPr>
          <p:cNvPr id="5" name="Footer Placeholder 4">
            <a:extLst>
              <a:ext uri="{FF2B5EF4-FFF2-40B4-BE49-F238E27FC236}">
                <a16:creationId xmlns:a16="http://schemas.microsoft.com/office/drawing/2014/main" id="{38D7D948-24EB-41E7-B720-43781BB656D5}"/>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F42138-7B61-4659-9511-D513B5B7A9CC}"/>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A60B4-5667-4FEB-800A-1309C53DEBDD}" type="slidenum">
              <a:rPr lang="en-US" smtClean="0"/>
              <a:t>‹#›</a:t>
            </a:fld>
            <a:endParaRPr lang="en-US"/>
          </a:p>
        </p:txBody>
      </p:sp>
    </p:spTree>
    <p:extLst>
      <p:ext uri="{BB962C8B-B14F-4D97-AF65-F5344CB8AC3E}">
        <p14:creationId xmlns:p14="http://schemas.microsoft.com/office/powerpoint/2010/main" val="2750560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400797"/>
            <a:ext cx="12192000" cy="457200"/>
          </a:xfrm>
          <a:prstGeom prst="rect">
            <a:avLst/>
          </a:prstGeom>
          <a:blipFill>
            <a:blip r:embed="rId7" cstate="print"/>
            <a:stretch>
              <a:fillRect/>
            </a:stretch>
          </a:blipFill>
        </p:spPr>
        <p:txBody>
          <a:bodyPr wrap="square" lIns="0" tIns="0" rIns="0" bIns="0" rtlCol="0"/>
          <a:lstStyle/>
          <a:p>
            <a:endParaRPr sz="1800"/>
          </a:p>
        </p:txBody>
      </p:sp>
      <p:sp>
        <p:nvSpPr>
          <p:cNvPr id="17" name="bk object 17"/>
          <p:cNvSpPr/>
          <p:nvPr/>
        </p:nvSpPr>
        <p:spPr>
          <a:xfrm>
            <a:off x="8737093" y="6400797"/>
            <a:ext cx="3454907" cy="457200"/>
          </a:xfrm>
          <a:prstGeom prst="rect">
            <a:avLst/>
          </a:prstGeom>
          <a:blipFill>
            <a:blip r:embed="rId8" cstate="print"/>
            <a:stretch>
              <a:fillRect/>
            </a:stretch>
          </a:blipFill>
        </p:spPr>
        <p:txBody>
          <a:bodyPr wrap="square" lIns="0" tIns="0" rIns="0" bIns="0" rtlCol="0"/>
          <a:lstStyle/>
          <a:p>
            <a:endParaRPr sz="1800"/>
          </a:p>
        </p:txBody>
      </p:sp>
      <p:sp>
        <p:nvSpPr>
          <p:cNvPr id="18" name="bk object 18"/>
          <p:cNvSpPr/>
          <p:nvPr/>
        </p:nvSpPr>
        <p:spPr>
          <a:xfrm>
            <a:off x="9476231" y="6432802"/>
            <a:ext cx="2106168" cy="358140"/>
          </a:xfrm>
          <a:prstGeom prst="rect">
            <a:avLst/>
          </a:prstGeom>
          <a:blipFill>
            <a:blip r:embed="rId9" cstate="print"/>
            <a:stretch>
              <a:fillRect/>
            </a:stretch>
          </a:blipFill>
        </p:spPr>
        <p:txBody>
          <a:bodyPr wrap="square" lIns="0" tIns="0" rIns="0" bIns="0" rtlCol="0"/>
          <a:lstStyle/>
          <a:p>
            <a:endParaRPr sz="1800"/>
          </a:p>
        </p:txBody>
      </p:sp>
      <p:sp>
        <p:nvSpPr>
          <p:cNvPr id="2" name="Holder 2"/>
          <p:cNvSpPr>
            <a:spLocks noGrp="1"/>
          </p:cNvSpPr>
          <p:nvPr>
            <p:ph type="title"/>
          </p:nvPr>
        </p:nvSpPr>
        <p:spPr>
          <a:xfrm>
            <a:off x="3288917" y="255777"/>
            <a:ext cx="5614163" cy="696594"/>
          </a:xfrm>
          <a:prstGeom prst="rect">
            <a:avLst/>
          </a:prstGeom>
        </p:spPr>
        <p:txBody>
          <a:bodyPr wrap="square" lIns="0" tIns="0" rIns="0" bIns="0">
            <a:spAutoFit/>
          </a:bodyPr>
          <a:lstStyle>
            <a:lvl1pPr>
              <a:defRPr sz="4400" b="1" i="1">
                <a:solidFill>
                  <a:srgbClr val="006FC0"/>
                </a:solidFill>
                <a:latin typeface="Calibri"/>
                <a:cs typeface="Calibri"/>
              </a:defRPr>
            </a:lvl1pPr>
          </a:lstStyle>
          <a:p>
            <a:endParaRPr/>
          </a:p>
        </p:txBody>
      </p:sp>
      <p:sp>
        <p:nvSpPr>
          <p:cNvPr id="3" name="Holder 3"/>
          <p:cNvSpPr>
            <a:spLocks noGrp="1"/>
          </p:cNvSpPr>
          <p:nvPr>
            <p:ph type="body" idx="1"/>
          </p:nvPr>
        </p:nvSpPr>
        <p:spPr>
          <a:xfrm>
            <a:off x="692151" y="1298196"/>
            <a:ext cx="10807699"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88340" y="6465215"/>
            <a:ext cx="687069" cy="156068"/>
          </a:xfrm>
          <a:prstGeom prst="rect">
            <a:avLst/>
          </a:prstGeom>
        </p:spPr>
        <p:txBody>
          <a:bodyPr wrap="square" lIns="0" tIns="0" rIns="0" bIns="0">
            <a:spAutoFit/>
          </a:bodyPr>
          <a:lstStyle>
            <a:lvl1pPr>
              <a:defRPr sz="1200" b="0" i="0">
                <a:solidFill>
                  <a:srgbClr val="888888"/>
                </a:solidFill>
                <a:latin typeface="Calibri"/>
                <a:cs typeface="Calibri"/>
              </a:defRPr>
            </a:lvl1pPr>
          </a:lstStyle>
          <a:p>
            <a:pPr marL="12700">
              <a:lnSpc>
                <a:spcPts val="1240"/>
              </a:lnSpc>
            </a:pPr>
            <a:r>
              <a:rPr lang="en-US"/>
              <a:t>9</a:t>
            </a:r>
            <a:r>
              <a:rPr lang="en-US" spc="5"/>
              <a:t>/</a:t>
            </a:r>
            <a:r>
              <a:rPr lang="en-US"/>
              <a:t>1</a:t>
            </a:r>
            <a:r>
              <a:rPr lang="en-US" spc="5"/>
              <a:t>2</a:t>
            </a:r>
            <a:r>
              <a:rPr lang="en-US"/>
              <a:t>/2</a:t>
            </a:r>
            <a:r>
              <a:rPr lang="en-US" spc="5"/>
              <a:t>0</a:t>
            </a:r>
            <a:r>
              <a:rPr lang="en-US"/>
              <a:t>19</a:t>
            </a:r>
            <a:endParaRPr lang="en-US" dirty="0"/>
          </a:p>
        </p:txBody>
      </p:sp>
      <p:sp>
        <p:nvSpPr>
          <p:cNvPr id="5" name="Holder 5"/>
          <p:cNvSpPr>
            <a:spLocks noGrp="1"/>
          </p:cNvSpPr>
          <p:nvPr>
            <p:ph type="dt" sz="half" idx="6"/>
          </p:nvPr>
        </p:nvSpPr>
        <p:spPr>
          <a:xfrm>
            <a:off x="609600" y="6377941"/>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1/12/2024</a:t>
            </a:fld>
            <a:endParaRPr lang="en-US"/>
          </a:p>
        </p:txBody>
      </p:sp>
      <p:sp>
        <p:nvSpPr>
          <p:cNvPr id="6" name="Holder 6"/>
          <p:cNvSpPr>
            <a:spLocks noGrp="1"/>
          </p:cNvSpPr>
          <p:nvPr>
            <p:ph type="sldNum" sz="quarter" idx="7"/>
          </p:nvPr>
        </p:nvSpPr>
        <p:spPr>
          <a:xfrm>
            <a:off x="6083046" y="6465216"/>
            <a:ext cx="128271" cy="463845"/>
          </a:xfrm>
          <a:prstGeom prst="rect">
            <a:avLst/>
          </a:prstGeom>
        </p:spPr>
        <p:txBody>
          <a:bodyPr wrap="square" lIns="0" tIns="0" rIns="0" bIns="0">
            <a:spAutoFit/>
          </a:bodyPr>
          <a:lstStyle>
            <a:lvl1pPr>
              <a:defRPr sz="1200" b="0" i="0">
                <a:solidFill>
                  <a:srgbClr val="888888"/>
                </a:solidFill>
                <a:latin typeface="Calibri"/>
                <a:cs typeface="Calibri"/>
              </a:defRPr>
            </a:lvl1pPr>
          </a:lstStyle>
          <a:p>
            <a:pPr marL="25400">
              <a:lnSpc>
                <a:spcPts val="1240"/>
              </a:lnSpc>
            </a:pPr>
            <a:fld id="{81D60167-4931-47E6-BA6A-407CBD079E47}" type="slidenum">
              <a:rPr lang="en-US" smtClean="0"/>
              <a:pPr marL="25400">
                <a:lnSpc>
                  <a:spcPts val="1240"/>
                </a:lnSpc>
              </a:pPr>
              <a:t>‹#›</a:t>
            </a:fld>
            <a:endParaRPr lang="en-US" dirty="0"/>
          </a:p>
        </p:txBody>
      </p:sp>
    </p:spTree>
    <p:extLst>
      <p:ext uri="{BB962C8B-B14F-4D97-AF65-F5344CB8AC3E}">
        <p14:creationId xmlns:p14="http://schemas.microsoft.com/office/powerpoint/2010/main" val="5861237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0F4FCDD2-5E10-224D-8C68-31BC1F67A43E}"/>
              </a:ext>
            </a:extLst>
          </p:cNvPr>
          <p:cNvSpPr>
            <a:spLocks noGrp="1"/>
          </p:cNvSpPr>
          <p:nvPr>
            <p:ph type="title"/>
          </p:nvPr>
        </p:nvSpPr>
        <p:spPr>
          <a:xfrm>
            <a:off x="623459" y="1136035"/>
            <a:ext cx="10797792" cy="648915"/>
          </a:xfrm>
          <a:prstGeom prst="rect">
            <a:avLst/>
          </a:prstGeom>
        </p:spPr>
        <p:txBody>
          <a:bodyPr vert="horz" lIns="91440" tIns="45720" rIns="91440" bIns="45720" rtlCol="0" anchor="t">
            <a:normAutofit/>
          </a:bodyPr>
          <a:lstStyle/>
          <a:p>
            <a:r>
              <a:rPr lang="en-US" dirty="0"/>
              <a:t>Click to edit Master title style</a:t>
            </a:r>
          </a:p>
        </p:txBody>
      </p:sp>
      <p:sp>
        <p:nvSpPr>
          <p:cNvPr id="7" name="Top bar"/>
          <p:cNvSpPr/>
          <p:nvPr/>
        </p:nvSpPr>
        <p:spPr>
          <a:xfrm>
            <a:off x="1" y="0"/>
            <a:ext cx="12192000" cy="728547"/>
          </a:xfrm>
          <a:prstGeom prst="rect">
            <a:avLst/>
          </a:prstGeom>
          <a:gradFill>
            <a:gsLst>
              <a:gs pos="23000">
                <a:schemeClr val="tx2">
                  <a:lumMod val="75000"/>
                </a:schemeClr>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399" dirty="0"/>
          </a:p>
        </p:txBody>
      </p:sp>
      <p:sp>
        <p:nvSpPr>
          <p:cNvPr id="6" name="Slide Number Circle">
            <a:extLst>
              <a:ext uri="{FF2B5EF4-FFF2-40B4-BE49-F238E27FC236}">
                <a16:creationId xmlns:a16="http://schemas.microsoft.com/office/drawing/2014/main" id="{DC63F7F3-9642-BA4D-83B9-EB92AB17B872}"/>
              </a:ext>
            </a:extLst>
          </p:cNvPr>
          <p:cNvSpPr/>
          <p:nvPr userDrawn="1"/>
        </p:nvSpPr>
        <p:spPr>
          <a:xfrm>
            <a:off x="11616593" y="220765"/>
            <a:ext cx="307776" cy="3076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endParaRPr lang="en-US" sz="2487" dirty="0"/>
          </a:p>
        </p:txBody>
      </p:sp>
      <p:sp>
        <p:nvSpPr>
          <p:cNvPr id="8" name="Slide Number">
            <a:extLst>
              <a:ext uri="{FF2B5EF4-FFF2-40B4-BE49-F238E27FC236}">
                <a16:creationId xmlns:a16="http://schemas.microsoft.com/office/drawing/2014/main" id="{7B8C0E48-51A4-0042-B570-D9B72B6AACAE}"/>
              </a:ext>
            </a:extLst>
          </p:cNvPr>
          <p:cNvSpPr txBox="1"/>
          <p:nvPr userDrawn="1"/>
        </p:nvSpPr>
        <p:spPr>
          <a:xfrm>
            <a:off x="11568525" y="247655"/>
            <a:ext cx="403913" cy="253916"/>
          </a:xfrm>
          <a:prstGeom prst="rect">
            <a:avLst/>
          </a:prstGeom>
          <a:noFill/>
        </p:spPr>
        <p:txBody>
          <a:bodyPr wrap="square" rtlCol="0">
            <a:spAutoFit/>
          </a:bodyPr>
          <a:lstStyle/>
          <a:p>
            <a:pPr algn="ctr"/>
            <a:fld id="{A565D13D-210D-7741-99FD-FE938200C5BF}" type="slidenum">
              <a:rPr lang="en-US" sz="1050" b="1" smtClean="0">
                <a:solidFill>
                  <a:schemeClr val="bg1"/>
                </a:solidFill>
              </a:rPr>
              <a:t>‹#›</a:t>
            </a:fld>
            <a:endParaRPr lang="en-US" sz="1050" b="1" dirty="0">
              <a:solidFill>
                <a:schemeClr val="bg1"/>
              </a:solidFill>
            </a:endParaRPr>
          </a:p>
        </p:txBody>
      </p:sp>
      <p:sp>
        <p:nvSpPr>
          <p:cNvPr id="15" name="Date">
            <a:extLst>
              <a:ext uri="{FF2B5EF4-FFF2-40B4-BE49-F238E27FC236}">
                <a16:creationId xmlns:a16="http://schemas.microsoft.com/office/drawing/2014/main" id="{841C3474-27D8-8049-BB94-405BB23B8EE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07F011-C873-4C3E-B563-159F3DEE9B17}" type="datetime4">
              <a:rPr lang="en-US" smtClean="0"/>
              <a:t>January 12, 2024</a:t>
            </a:fld>
            <a:endParaRPr lang="en-US" dirty="0"/>
          </a:p>
        </p:txBody>
      </p:sp>
      <p:pic>
        <p:nvPicPr>
          <p:cNvPr id="3" name="Picture 2" descr="Graphical user interface&#10;&#10;Description automatically generated with medium confidence">
            <a:extLst>
              <a:ext uri="{FF2B5EF4-FFF2-40B4-BE49-F238E27FC236}">
                <a16:creationId xmlns:a16="http://schemas.microsoft.com/office/drawing/2014/main" id="{4605063C-3227-4F51-A3BF-A1BEBBD95181}"/>
              </a:ext>
            </a:extLst>
          </p:cNvPr>
          <p:cNvPicPr>
            <a:picLocks noChangeAspect="1"/>
          </p:cNvPicPr>
          <p:nvPr userDrawn="1"/>
        </p:nvPicPr>
        <p:blipFill>
          <a:blip r:embed="rId10"/>
          <a:stretch>
            <a:fillRect/>
          </a:stretch>
        </p:blipFill>
        <p:spPr>
          <a:xfrm>
            <a:off x="9579654" y="5713237"/>
            <a:ext cx="2190827" cy="897108"/>
          </a:xfrm>
          <a:prstGeom prst="rect">
            <a:avLst/>
          </a:prstGeom>
        </p:spPr>
      </p:pic>
    </p:spTree>
    <p:extLst>
      <p:ext uri="{BB962C8B-B14F-4D97-AF65-F5344CB8AC3E}">
        <p14:creationId xmlns:p14="http://schemas.microsoft.com/office/powerpoint/2010/main" val="72997325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Lst>
  <p:transition spd="slow">
    <p:fade/>
  </p:transition>
  <p:hf sldNum="0" hdr="0"/>
  <p:txStyles>
    <p:titleStyle>
      <a:lvl1pPr algn="l" defTabSz="1218895" rtl="0" eaLnBrk="1" latinLnBrk="0" hangingPunct="1">
        <a:spcBef>
          <a:spcPct val="0"/>
        </a:spcBef>
        <a:buNone/>
        <a:defRPr sz="3466" kern="1200">
          <a:solidFill>
            <a:schemeClr val="accent6"/>
          </a:solidFill>
          <a:latin typeface="+mj-lt"/>
          <a:ea typeface="+mj-ea"/>
          <a:cs typeface="Arial" pitchFamily="34" charset="0"/>
        </a:defRPr>
      </a:lvl1pPr>
    </p:titleStyle>
    <p:bodyStyle>
      <a:lvl1pPr marL="0" indent="0" algn="l" defTabSz="1218895" rtl="0" eaLnBrk="1" latinLnBrk="0" hangingPunct="1">
        <a:spcBef>
          <a:spcPct val="20000"/>
        </a:spcBef>
        <a:buFont typeface="Arial" pitchFamily="34" charset="0"/>
        <a:buNone/>
        <a:defRPr sz="3732" b="0" kern="1200">
          <a:solidFill>
            <a:schemeClr val="accent6"/>
          </a:solidFill>
          <a:latin typeface="+mj-lt"/>
          <a:ea typeface="+mn-ea"/>
          <a:cs typeface="Arial" pitchFamily="34" charset="0"/>
        </a:defRPr>
      </a:lvl1pPr>
      <a:lvl2pPr marL="1066647" indent="-457200" algn="l" defTabSz="1218895" rtl="0" eaLnBrk="1" latinLnBrk="0" hangingPunct="1">
        <a:spcBef>
          <a:spcPct val="20000"/>
        </a:spcBef>
        <a:buClr>
          <a:schemeClr val="accent6"/>
        </a:buClr>
        <a:buFont typeface="Wingdings" pitchFamily="2" charset="2"/>
        <a:buChar char="§"/>
        <a:defRPr sz="2600" kern="1200">
          <a:solidFill>
            <a:schemeClr val="tx1"/>
          </a:solidFill>
          <a:latin typeface="+mj-lt"/>
          <a:ea typeface="+mn-ea"/>
          <a:cs typeface="Arial" pitchFamily="34" charset="0"/>
        </a:defRPr>
      </a:lvl2pPr>
      <a:lvl3pPr marL="1523619" indent="-304724" algn="l" defTabSz="1218895" rtl="0" eaLnBrk="1" latinLnBrk="0" hangingPunct="1">
        <a:spcBef>
          <a:spcPct val="20000"/>
        </a:spcBef>
        <a:buClr>
          <a:schemeClr val="accent6"/>
        </a:buClr>
        <a:buFont typeface="STIXGeneral-Regular" pitchFamily="2" charset="2"/>
        <a:buChar char="⎯"/>
        <a:defRPr sz="2600" kern="1200">
          <a:solidFill>
            <a:schemeClr val="tx1"/>
          </a:solidFill>
          <a:latin typeface="+mj-lt"/>
          <a:ea typeface="+mn-ea"/>
          <a:cs typeface="Arial" pitchFamily="34" charset="0"/>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nccc/ucsf.edu" TargetMode="External"/><Relationship Id="rId2" Type="http://schemas.openxmlformats.org/officeDocument/2006/relationships/hyperlink" Target="https://aidsetc.org/" TargetMode="External"/><Relationship Id="rId1" Type="http://schemas.openxmlformats.org/officeDocument/2006/relationships/slideLayout" Target="../slideLayouts/slideLayout17.xml"/><Relationship Id="rId4" Type="http://schemas.openxmlformats.org/officeDocument/2006/relationships/hyperlink" Target="http://www.hiv.uw.edu/"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1/relationships/webextension" Target="../webextensions/webextension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799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228588" y="877824"/>
            <a:ext cx="1732914" cy="576580"/>
          </a:xfrm>
          <a:custGeom>
            <a:avLst/>
            <a:gdLst/>
            <a:ahLst/>
            <a:cxnLst/>
            <a:rect l="l" t="t" r="r" b="b"/>
            <a:pathLst>
              <a:path w="1732915" h="576580">
                <a:moveTo>
                  <a:pt x="561847" y="0"/>
                </a:moveTo>
                <a:lnTo>
                  <a:pt x="0" y="576072"/>
                </a:lnTo>
                <a:lnTo>
                  <a:pt x="1732788" y="576072"/>
                </a:lnTo>
                <a:lnTo>
                  <a:pt x="561847" y="0"/>
                </a:lnTo>
                <a:close/>
              </a:path>
            </a:pathLst>
          </a:custGeom>
          <a:solidFill>
            <a:srgbClr val="253147"/>
          </a:solidFill>
        </p:spPr>
        <p:txBody>
          <a:bodyPr wrap="square" lIns="0" tIns="0" rIns="0" bIns="0" rtlCol="0"/>
          <a:lstStyle/>
          <a:p>
            <a:endParaRPr/>
          </a:p>
        </p:txBody>
      </p:sp>
      <p:sp>
        <p:nvSpPr>
          <p:cNvPr id="4" name="object 4"/>
          <p:cNvSpPr/>
          <p:nvPr/>
        </p:nvSpPr>
        <p:spPr>
          <a:xfrm>
            <a:off x="0" y="0"/>
            <a:ext cx="3329940" cy="1454150"/>
          </a:xfrm>
          <a:custGeom>
            <a:avLst/>
            <a:gdLst/>
            <a:ahLst/>
            <a:cxnLst/>
            <a:rect l="l" t="t" r="r" b="b"/>
            <a:pathLst>
              <a:path w="3329940" h="1454150">
                <a:moveTo>
                  <a:pt x="0" y="1453895"/>
                </a:moveTo>
                <a:lnTo>
                  <a:pt x="3329940" y="1453895"/>
                </a:lnTo>
                <a:lnTo>
                  <a:pt x="3329940" y="0"/>
                </a:lnTo>
                <a:lnTo>
                  <a:pt x="0" y="0"/>
                </a:lnTo>
                <a:lnTo>
                  <a:pt x="0" y="1453895"/>
                </a:lnTo>
                <a:close/>
              </a:path>
            </a:pathLst>
          </a:custGeom>
          <a:solidFill>
            <a:srgbClr val="C6D2E6"/>
          </a:solidFill>
        </p:spPr>
        <p:txBody>
          <a:bodyPr wrap="square" lIns="0" tIns="0" rIns="0" bIns="0" rtlCol="0"/>
          <a:lstStyle/>
          <a:p>
            <a:endParaRPr/>
          </a:p>
        </p:txBody>
      </p:sp>
      <p:sp>
        <p:nvSpPr>
          <p:cNvPr id="5" name="object 5"/>
          <p:cNvSpPr/>
          <p:nvPr/>
        </p:nvSpPr>
        <p:spPr>
          <a:xfrm>
            <a:off x="0" y="5404103"/>
            <a:ext cx="3329940" cy="1454150"/>
          </a:xfrm>
          <a:custGeom>
            <a:avLst/>
            <a:gdLst/>
            <a:ahLst/>
            <a:cxnLst/>
            <a:rect l="l" t="t" r="r" b="b"/>
            <a:pathLst>
              <a:path w="3329940" h="1454150">
                <a:moveTo>
                  <a:pt x="0" y="1453892"/>
                </a:moveTo>
                <a:lnTo>
                  <a:pt x="3329940" y="1453892"/>
                </a:lnTo>
                <a:lnTo>
                  <a:pt x="3329940" y="0"/>
                </a:lnTo>
                <a:lnTo>
                  <a:pt x="0" y="0"/>
                </a:lnTo>
                <a:lnTo>
                  <a:pt x="0" y="1453892"/>
                </a:lnTo>
                <a:close/>
              </a:path>
            </a:pathLst>
          </a:custGeom>
          <a:solidFill>
            <a:srgbClr val="C6D2E6"/>
          </a:solidFill>
        </p:spPr>
        <p:txBody>
          <a:bodyPr wrap="square" lIns="0" tIns="0" rIns="0" bIns="0" rtlCol="0"/>
          <a:lstStyle/>
          <a:p>
            <a:endParaRPr dirty="0"/>
          </a:p>
        </p:txBody>
      </p:sp>
      <p:sp>
        <p:nvSpPr>
          <p:cNvPr id="6" name="object 6"/>
          <p:cNvSpPr/>
          <p:nvPr/>
        </p:nvSpPr>
        <p:spPr>
          <a:xfrm>
            <a:off x="3243707" y="-257"/>
            <a:ext cx="4732655" cy="6849109"/>
          </a:xfrm>
          <a:custGeom>
            <a:avLst/>
            <a:gdLst/>
            <a:ahLst/>
            <a:cxnLst/>
            <a:rect l="l" t="t" r="r" b="b"/>
            <a:pathLst>
              <a:path w="4732655" h="6849109">
                <a:moveTo>
                  <a:pt x="4732611" y="0"/>
                </a:moveTo>
                <a:lnTo>
                  <a:pt x="0" y="0"/>
                </a:lnTo>
                <a:lnTo>
                  <a:pt x="0" y="6848855"/>
                </a:lnTo>
                <a:lnTo>
                  <a:pt x="4732611" y="0"/>
                </a:lnTo>
                <a:close/>
              </a:path>
            </a:pathLst>
          </a:custGeom>
          <a:solidFill>
            <a:srgbClr val="C6D2E6"/>
          </a:solidFill>
        </p:spPr>
        <p:txBody>
          <a:bodyPr wrap="square" lIns="0" tIns="0" rIns="0" bIns="0" rtlCol="0"/>
          <a:lstStyle/>
          <a:p>
            <a:endParaRPr/>
          </a:p>
        </p:txBody>
      </p:sp>
      <p:sp>
        <p:nvSpPr>
          <p:cNvPr id="7" name="object 7"/>
          <p:cNvSpPr/>
          <p:nvPr/>
        </p:nvSpPr>
        <p:spPr>
          <a:xfrm>
            <a:off x="27941" y="1444624"/>
            <a:ext cx="5299075" cy="3950335"/>
          </a:xfrm>
          <a:custGeom>
            <a:avLst/>
            <a:gdLst/>
            <a:ahLst/>
            <a:cxnLst/>
            <a:rect l="l" t="t" r="r" b="b"/>
            <a:pathLst>
              <a:path w="5299075" h="3950335">
                <a:moveTo>
                  <a:pt x="0" y="3950208"/>
                </a:moveTo>
                <a:lnTo>
                  <a:pt x="5298948" y="3950208"/>
                </a:lnTo>
                <a:lnTo>
                  <a:pt x="5298948" y="0"/>
                </a:lnTo>
                <a:lnTo>
                  <a:pt x="0" y="0"/>
                </a:lnTo>
                <a:lnTo>
                  <a:pt x="0" y="3950208"/>
                </a:lnTo>
                <a:close/>
              </a:path>
            </a:pathLst>
          </a:custGeom>
          <a:solidFill>
            <a:srgbClr val="17468F"/>
          </a:solidFill>
        </p:spPr>
        <p:txBody>
          <a:bodyPr wrap="square" lIns="0" tIns="0" rIns="0" bIns="0" rtlCol="0"/>
          <a:lstStyle/>
          <a:p>
            <a:endParaRPr dirty="0"/>
          </a:p>
        </p:txBody>
      </p:sp>
      <p:sp>
        <p:nvSpPr>
          <p:cNvPr id="8" name="object 8"/>
          <p:cNvSpPr/>
          <p:nvPr/>
        </p:nvSpPr>
        <p:spPr>
          <a:xfrm>
            <a:off x="5295900" y="1453898"/>
            <a:ext cx="2665730" cy="3950335"/>
          </a:xfrm>
          <a:custGeom>
            <a:avLst/>
            <a:gdLst/>
            <a:ahLst/>
            <a:cxnLst/>
            <a:rect l="l" t="t" r="r" b="b"/>
            <a:pathLst>
              <a:path w="2665729" h="3950335">
                <a:moveTo>
                  <a:pt x="2665476" y="0"/>
                </a:moveTo>
                <a:lnTo>
                  <a:pt x="0" y="0"/>
                </a:lnTo>
                <a:lnTo>
                  <a:pt x="0" y="3950207"/>
                </a:lnTo>
                <a:lnTo>
                  <a:pt x="2665476" y="0"/>
                </a:lnTo>
                <a:close/>
              </a:path>
            </a:pathLst>
          </a:custGeom>
          <a:solidFill>
            <a:srgbClr val="17468F"/>
          </a:solidFill>
        </p:spPr>
        <p:txBody>
          <a:bodyPr wrap="square" lIns="0" tIns="0" rIns="0" bIns="0" rtlCol="0"/>
          <a:lstStyle/>
          <a:p>
            <a:endParaRPr/>
          </a:p>
        </p:txBody>
      </p:sp>
      <p:sp>
        <p:nvSpPr>
          <p:cNvPr id="9" name="object 9"/>
          <p:cNvSpPr/>
          <p:nvPr/>
        </p:nvSpPr>
        <p:spPr>
          <a:xfrm>
            <a:off x="2223642" y="5722810"/>
            <a:ext cx="1859914" cy="1135380"/>
          </a:xfrm>
          <a:custGeom>
            <a:avLst/>
            <a:gdLst/>
            <a:ahLst/>
            <a:cxnLst/>
            <a:rect l="l" t="t" r="r" b="b"/>
            <a:pathLst>
              <a:path w="1859914" h="1135379">
                <a:moveTo>
                  <a:pt x="1859915" y="0"/>
                </a:moveTo>
                <a:lnTo>
                  <a:pt x="0" y="523290"/>
                </a:lnTo>
                <a:lnTo>
                  <a:pt x="861562" y="1135186"/>
                </a:lnTo>
                <a:lnTo>
                  <a:pt x="1271314" y="1135186"/>
                </a:lnTo>
                <a:lnTo>
                  <a:pt x="1859915" y="0"/>
                </a:lnTo>
                <a:close/>
              </a:path>
            </a:pathLst>
          </a:custGeom>
          <a:solidFill>
            <a:srgbClr val="BEBEBE"/>
          </a:solidFill>
        </p:spPr>
        <p:txBody>
          <a:bodyPr wrap="square" lIns="0" tIns="0" rIns="0" bIns="0" rtlCol="0"/>
          <a:lstStyle/>
          <a:p>
            <a:endParaRPr/>
          </a:p>
        </p:txBody>
      </p:sp>
      <p:sp>
        <p:nvSpPr>
          <p:cNvPr id="10" name="object 10"/>
          <p:cNvSpPr/>
          <p:nvPr/>
        </p:nvSpPr>
        <p:spPr>
          <a:xfrm>
            <a:off x="3076957" y="5163311"/>
            <a:ext cx="9115425" cy="1181100"/>
          </a:xfrm>
          <a:custGeom>
            <a:avLst/>
            <a:gdLst/>
            <a:ahLst/>
            <a:cxnLst/>
            <a:rect l="l" t="t" r="r" b="b"/>
            <a:pathLst>
              <a:path w="9115425" h="1181100">
                <a:moveTo>
                  <a:pt x="0" y="1181100"/>
                </a:moveTo>
                <a:lnTo>
                  <a:pt x="9115043" y="1181100"/>
                </a:lnTo>
                <a:lnTo>
                  <a:pt x="9115043" y="0"/>
                </a:lnTo>
                <a:lnTo>
                  <a:pt x="0" y="0"/>
                </a:lnTo>
                <a:lnTo>
                  <a:pt x="0" y="1181100"/>
                </a:lnTo>
                <a:close/>
              </a:path>
            </a:pathLst>
          </a:custGeom>
          <a:solidFill>
            <a:srgbClr val="FFFFFF"/>
          </a:solidFill>
        </p:spPr>
        <p:txBody>
          <a:bodyPr wrap="square" lIns="0" tIns="0" rIns="0" bIns="0" rtlCol="0"/>
          <a:lstStyle/>
          <a:p>
            <a:endParaRPr/>
          </a:p>
        </p:txBody>
      </p:sp>
      <p:sp>
        <p:nvSpPr>
          <p:cNvPr id="11" name="object 11"/>
          <p:cNvSpPr/>
          <p:nvPr/>
        </p:nvSpPr>
        <p:spPr>
          <a:xfrm>
            <a:off x="2069592" y="5163311"/>
            <a:ext cx="1007744" cy="1181100"/>
          </a:xfrm>
          <a:custGeom>
            <a:avLst/>
            <a:gdLst/>
            <a:ahLst/>
            <a:cxnLst/>
            <a:rect l="l" t="t" r="r" b="b"/>
            <a:pathLst>
              <a:path w="1007744" h="1181100">
                <a:moveTo>
                  <a:pt x="1007363" y="0"/>
                </a:moveTo>
                <a:lnTo>
                  <a:pt x="0" y="1181100"/>
                </a:lnTo>
                <a:lnTo>
                  <a:pt x="1007363" y="1181100"/>
                </a:lnTo>
                <a:lnTo>
                  <a:pt x="1007363" y="0"/>
                </a:lnTo>
                <a:close/>
              </a:path>
            </a:pathLst>
          </a:custGeom>
          <a:solidFill>
            <a:srgbClr val="FFFFFF"/>
          </a:solidFill>
        </p:spPr>
        <p:txBody>
          <a:bodyPr wrap="square" lIns="0" tIns="0" rIns="0" bIns="0" rtlCol="0"/>
          <a:lstStyle/>
          <a:p>
            <a:endParaRPr/>
          </a:p>
        </p:txBody>
      </p:sp>
      <p:sp>
        <p:nvSpPr>
          <p:cNvPr id="12" name="object 12"/>
          <p:cNvSpPr/>
          <p:nvPr/>
        </p:nvSpPr>
        <p:spPr>
          <a:xfrm>
            <a:off x="3464052" y="5260847"/>
            <a:ext cx="5974080" cy="1057656"/>
          </a:xfrm>
          <a:prstGeom prst="rect">
            <a:avLst/>
          </a:prstGeom>
          <a:blipFill>
            <a:blip r:embed="rId3" cstate="print"/>
            <a:stretch>
              <a:fillRect/>
            </a:stretch>
          </a:blipFill>
        </p:spPr>
        <p:txBody>
          <a:bodyPr wrap="square" lIns="0" tIns="0" rIns="0" bIns="0" rtlCol="0"/>
          <a:lstStyle/>
          <a:p>
            <a:endParaRPr/>
          </a:p>
        </p:txBody>
      </p:sp>
      <p:sp>
        <p:nvSpPr>
          <p:cNvPr id="13" name="object 13"/>
          <p:cNvSpPr txBox="1">
            <a:spLocks noGrp="1"/>
          </p:cNvSpPr>
          <p:nvPr>
            <p:ph type="title"/>
          </p:nvPr>
        </p:nvSpPr>
        <p:spPr>
          <a:xfrm>
            <a:off x="253302" y="1794328"/>
            <a:ext cx="5524500" cy="3091231"/>
          </a:xfrm>
          <a:prstGeom prst="rect">
            <a:avLst/>
          </a:prstGeom>
        </p:spPr>
        <p:txBody>
          <a:bodyPr vert="horz" wrap="square" lIns="0" tIns="13335" rIns="0" bIns="0" rtlCol="0" anchor="ctr">
            <a:spAutoFit/>
          </a:bodyPr>
          <a:lstStyle/>
          <a:p>
            <a:pPr marL="12700" algn="ctr">
              <a:lnSpc>
                <a:spcPct val="100000"/>
              </a:lnSpc>
              <a:spcBef>
                <a:spcPts val="105"/>
              </a:spcBef>
            </a:pPr>
            <a:r>
              <a:rPr lang="en-US" sz="3200" b="1" dirty="0">
                <a:solidFill>
                  <a:schemeClr val="bg1"/>
                </a:solidFill>
              </a:rPr>
              <a:t>Hit Me with Your Best Shot:</a:t>
            </a:r>
            <a:br>
              <a:rPr lang="en-US" sz="3200" b="1" dirty="0">
                <a:solidFill>
                  <a:schemeClr val="bg1"/>
                </a:solidFill>
              </a:rPr>
            </a:br>
            <a:r>
              <a:rPr lang="en-US" sz="3200" b="1" dirty="0">
                <a:solidFill>
                  <a:schemeClr val="bg1"/>
                </a:solidFill>
              </a:rPr>
              <a:t>Opportunities and Challenges in the Era of Injectable ART</a:t>
            </a:r>
            <a:br>
              <a:rPr lang="en-US" sz="3200" b="1" dirty="0">
                <a:solidFill>
                  <a:schemeClr val="bg1"/>
                </a:solidFill>
              </a:rPr>
            </a:br>
            <a:br>
              <a:rPr lang="en-US" sz="3200" b="1" dirty="0">
                <a:solidFill>
                  <a:schemeClr val="bg1"/>
                </a:solidFill>
              </a:rPr>
            </a:br>
            <a:r>
              <a:rPr lang="en-US" sz="2000" dirty="0">
                <a:solidFill>
                  <a:schemeClr val="bg1"/>
                </a:solidFill>
              </a:rPr>
              <a:t>Sarah B. Jeter, PharmD, BCIDP, AAHIVP</a:t>
            </a:r>
            <a:br>
              <a:rPr lang="en-US" sz="2000" dirty="0">
                <a:solidFill>
                  <a:schemeClr val="bg1"/>
                </a:solidFill>
              </a:rPr>
            </a:br>
            <a:r>
              <a:rPr lang="en-US" sz="2000" dirty="0">
                <a:solidFill>
                  <a:schemeClr val="bg1"/>
                </a:solidFill>
              </a:rPr>
              <a:t>November 3, 2023</a:t>
            </a:r>
            <a:br>
              <a:rPr lang="en-US" sz="3200" b="1" dirty="0">
                <a:solidFill>
                  <a:schemeClr val="bg1"/>
                </a:solidFill>
              </a:rPr>
            </a:br>
            <a:endParaRPr sz="32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837" y="261010"/>
            <a:ext cx="5614163" cy="696594"/>
          </a:xfrm>
        </p:spPr>
        <p:txBody>
          <a:bodyPr/>
          <a:lstStyle/>
          <a:p>
            <a:r>
              <a:rPr lang="en-US" i="0" dirty="0"/>
              <a:t>ATLAS 2M</a:t>
            </a:r>
          </a:p>
        </p:txBody>
      </p:sp>
      <p:pic>
        <p:nvPicPr>
          <p:cNvPr id="4" name="Picture 3">
            <a:extLst>
              <a:ext uri="{FF2B5EF4-FFF2-40B4-BE49-F238E27FC236}">
                <a16:creationId xmlns:a16="http://schemas.microsoft.com/office/drawing/2014/main" id="{BA951FFC-061D-4521-BD38-BCB26465BE67}"/>
              </a:ext>
            </a:extLst>
          </p:cNvPr>
          <p:cNvPicPr>
            <a:picLocks noChangeAspect="1"/>
          </p:cNvPicPr>
          <p:nvPr/>
        </p:nvPicPr>
        <p:blipFill rotWithShape="1">
          <a:blip r:embed="rId2"/>
          <a:srcRect l="4218" t="18109" r="3790" b="8521"/>
          <a:stretch/>
        </p:blipFill>
        <p:spPr>
          <a:xfrm>
            <a:off x="1091046" y="1334191"/>
            <a:ext cx="10009908" cy="4488519"/>
          </a:xfrm>
          <a:prstGeom prst="rect">
            <a:avLst/>
          </a:prstGeom>
          <a:ln>
            <a:solidFill>
              <a:schemeClr val="tx1"/>
            </a:solidFill>
          </a:ln>
        </p:spPr>
      </p:pic>
      <p:sp>
        <p:nvSpPr>
          <p:cNvPr id="5" name="TextBox 4">
            <a:extLst>
              <a:ext uri="{FF2B5EF4-FFF2-40B4-BE49-F238E27FC236}">
                <a16:creationId xmlns:a16="http://schemas.microsoft.com/office/drawing/2014/main" id="{95245F4D-B68F-4DFD-9138-47EE5232CCC3}"/>
              </a:ext>
            </a:extLst>
          </p:cNvPr>
          <p:cNvSpPr txBox="1"/>
          <p:nvPr/>
        </p:nvSpPr>
        <p:spPr>
          <a:xfrm>
            <a:off x="5850569" y="6596990"/>
            <a:ext cx="3675179" cy="246221"/>
          </a:xfrm>
          <a:prstGeom prst="rect">
            <a:avLst/>
          </a:prstGeom>
          <a:noFill/>
        </p:spPr>
        <p:txBody>
          <a:bodyPr wrap="square" rtlCol="0">
            <a:spAutoFit/>
          </a:bodyPr>
          <a:lstStyle/>
          <a:p>
            <a:pPr algn="r">
              <a:defRPr/>
            </a:pPr>
            <a:r>
              <a:rPr lang="en-US" sz="1000" dirty="0">
                <a:solidFill>
                  <a:schemeClr val="bg1"/>
                </a:solidFill>
                <a:latin typeface="Calibri" panose="020F0502020204030204"/>
              </a:rPr>
              <a:t>Overton et al. CROI 2020; Boston, MA. Presentation 3334</a:t>
            </a:r>
          </a:p>
        </p:txBody>
      </p:sp>
    </p:spTree>
    <p:extLst>
      <p:ext uri="{BB962C8B-B14F-4D97-AF65-F5344CB8AC3E}">
        <p14:creationId xmlns:p14="http://schemas.microsoft.com/office/powerpoint/2010/main" val="3181493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CC5D1-6076-446B-9509-35FE39240856}"/>
              </a:ext>
            </a:extLst>
          </p:cNvPr>
          <p:cNvSpPr>
            <a:spLocks noGrp="1"/>
          </p:cNvSpPr>
          <p:nvPr>
            <p:ph type="title"/>
          </p:nvPr>
        </p:nvSpPr>
        <p:spPr>
          <a:xfrm>
            <a:off x="692151" y="312928"/>
            <a:ext cx="6594474" cy="801498"/>
          </a:xfrm>
        </p:spPr>
        <p:txBody>
          <a:bodyPr/>
          <a:lstStyle/>
          <a:p>
            <a:r>
              <a:rPr lang="en-US" i="0" dirty="0"/>
              <a:t>FDA Approved Indication</a:t>
            </a:r>
          </a:p>
        </p:txBody>
      </p:sp>
      <p:sp>
        <p:nvSpPr>
          <p:cNvPr id="4" name="Content Placeholder 2">
            <a:extLst>
              <a:ext uri="{FF2B5EF4-FFF2-40B4-BE49-F238E27FC236}">
                <a16:creationId xmlns:a16="http://schemas.microsoft.com/office/drawing/2014/main" id="{55409E16-8AA6-4CE7-BAF9-C68079547387}"/>
              </a:ext>
            </a:extLst>
          </p:cNvPr>
          <p:cNvSpPr txBox="1">
            <a:spLocks/>
          </p:cNvSpPr>
          <p:nvPr/>
        </p:nvSpPr>
        <p:spPr>
          <a:xfrm>
            <a:off x="559837" y="1296955"/>
            <a:ext cx="10189028" cy="3877985"/>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dirty="0"/>
              <a:t>A 2-drug co-packaged product of cabotegravir, an HIV-1 integrase strand transfer inhibitor (INSTI), and </a:t>
            </a:r>
            <a:r>
              <a:rPr lang="en-US" sz="2800" dirty="0" err="1"/>
              <a:t>rilpivirine</a:t>
            </a:r>
            <a:r>
              <a:rPr lang="en-US" sz="2800" dirty="0"/>
              <a:t>, and HIV-1 non-nucleoside reverse transcriptase inhibitor (NNRTI), is indicated as a </a:t>
            </a:r>
            <a:r>
              <a:rPr lang="en-US" sz="2800" u="sng" dirty="0"/>
              <a:t>complete regimen </a:t>
            </a:r>
            <a:r>
              <a:rPr lang="en-US" sz="2800" dirty="0"/>
              <a:t>for the treatment of HIV-1 infection in adults and adolescents 12 years of age and older and weighing at least 35kg to replace the current antiretroviral regimen in those who are </a:t>
            </a:r>
            <a:r>
              <a:rPr lang="en-US" sz="2800" u="sng" dirty="0" err="1"/>
              <a:t>virologically</a:t>
            </a:r>
            <a:r>
              <a:rPr lang="en-US" sz="2800" u="sng" dirty="0"/>
              <a:t> suppressed </a:t>
            </a:r>
            <a:r>
              <a:rPr lang="en-US" sz="2800" dirty="0"/>
              <a:t>(HIV-1 RNA &lt;50 copies/mL) on a stable antiretroviral regimen with no history of treatment failure and with </a:t>
            </a:r>
            <a:r>
              <a:rPr lang="en-US" sz="2800" u="sng" dirty="0"/>
              <a:t>no known or suspected resistance to either cabotegravir and </a:t>
            </a:r>
            <a:r>
              <a:rPr lang="en-US" sz="2800" u="sng" dirty="0" err="1"/>
              <a:t>rilpvirine</a:t>
            </a:r>
            <a:r>
              <a:rPr lang="en-US" sz="2800" dirty="0"/>
              <a:t>.</a:t>
            </a:r>
            <a:endParaRPr lang="en-US" sz="2800" kern="0" dirty="0"/>
          </a:p>
        </p:txBody>
      </p:sp>
      <p:sp>
        <p:nvSpPr>
          <p:cNvPr id="5" name="TextBox 4">
            <a:extLst>
              <a:ext uri="{FF2B5EF4-FFF2-40B4-BE49-F238E27FC236}">
                <a16:creationId xmlns:a16="http://schemas.microsoft.com/office/drawing/2014/main" id="{50EA44FB-3437-47B8-AF24-02C2A291E331}"/>
              </a:ext>
            </a:extLst>
          </p:cNvPr>
          <p:cNvSpPr txBox="1"/>
          <p:nvPr/>
        </p:nvSpPr>
        <p:spPr>
          <a:xfrm>
            <a:off x="5172632" y="6516889"/>
            <a:ext cx="4221027" cy="246221"/>
          </a:xfrm>
          <a:prstGeom prst="rect">
            <a:avLst/>
          </a:prstGeom>
          <a:noFill/>
        </p:spPr>
        <p:txBody>
          <a:bodyPr wrap="none" rtlCol="0">
            <a:spAutoFit/>
          </a:bodyPr>
          <a:lstStyle/>
          <a:p>
            <a:r>
              <a:rPr lang="en-US" sz="1000" dirty="0" err="1">
                <a:solidFill>
                  <a:schemeClr val="bg1"/>
                </a:solidFill>
              </a:rPr>
              <a:t>Cabenuva</a:t>
            </a:r>
            <a:r>
              <a:rPr lang="en-US" sz="1000" dirty="0">
                <a:solidFill>
                  <a:schemeClr val="bg1"/>
                </a:solidFill>
              </a:rPr>
              <a:t> [package insert]. Research Triangle Park, NC: </a:t>
            </a:r>
            <a:r>
              <a:rPr lang="en-US" sz="1000" dirty="0" err="1">
                <a:solidFill>
                  <a:schemeClr val="bg1"/>
                </a:solidFill>
              </a:rPr>
              <a:t>Viiv</a:t>
            </a:r>
            <a:r>
              <a:rPr lang="en-US" sz="1000" dirty="0">
                <a:solidFill>
                  <a:schemeClr val="bg1"/>
                </a:solidFill>
              </a:rPr>
              <a:t> Healthcare; 2021.</a:t>
            </a:r>
          </a:p>
        </p:txBody>
      </p:sp>
    </p:spTree>
    <p:extLst>
      <p:ext uri="{BB962C8B-B14F-4D97-AF65-F5344CB8AC3E}">
        <p14:creationId xmlns:p14="http://schemas.microsoft.com/office/powerpoint/2010/main" val="630587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CC5D1-6076-446B-9509-35FE39240856}"/>
              </a:ext>
            </a:extLst>
          </p:cNvPr>
          <p:cNvSpPr>
            <a:spLocks noGrp="1"/>
          </p:cNvSpPr>
          <p:nvPr>
            <p:ph type="title"/>
          </p:nvPr>
        </p:nvSpPr>
        <p:spPr>
          <a:xfrm>
            <a:off x="692150" y="312929"/>
            <a:ext cx="9528175" cy="744346"/>
          </a:xfrm>
        </p:spPr>
        <p:txBody>
          <a:bodyPr/>
          <a:lstStyle/>
          <a:p>
            <a:r>
              <a:rPr lang="en-US" i="0" dirty="0"/>
              <a:t>HHS/NIH Guideline Recommendations</a:t>
            </a:r>
          </a:p>
        </p:txBody>
      </p:sp>
      <p:sp>
        <p:nvSpPr>
          <p:cNvPr id="4" name="Content Placeholder 2">
            <a:extLst>
              <a:ext uri="{FF2B5EF4-FFF2-40B4-BE49-F238E27FC236}">
                <a16:creationId xmlns:a16="http://schemas.microsoft.com/office/drawing/2014/main" id="{55409E16-8AA6-4CE7-BAF9-C68079547387}"/>
              </a:ext>
            </a:extLst>
          </p:cNvPr>
          <p:cNvSpPr txBox="1">
            <a:spLocks/>
          </p:cNvSpPr>
          <p:nvPr/>
        </p:nvSpPr>
        <p:spPr>
          <a:xfrm>
            <a:off x="836062" y="1629827"/>
            <a:ext cx="10189028" cy="2154436"/>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dirty="0"/>
              <a:t>A long-acting ARV regimen of injectable cabotegravir (CAB) and </a:t>
            </a:r>
            <a:r>
              <a:rPr lang="en-US" sz="2800" dirty="0" err="1"/>
              <a:t>rilpivirine</a:t>
            </a:r>
            <a:r>
              <a:rPr lang="en-US" sz="2800" dirty="0"/>
              <a:t> (RPV) given every 1 or 2 months is an optimization option for patients who are engaged with their health care, </a:t>
            </a:r>
            <a:r>
              <a:rPr lang="en-US" sz="2800" dirty="0" err="1"/>
              <a:t>virologically</a:t>
            </a:r>
            <a:r>
              <a:rPr lang="en-US" sz="2800" dirty="0"/>
              <a:t> suppressed on oral therapy for 3 to 6 months, and who agree to make the frequent clinic visits needed to receive the injectable drugs</a:t>
            </a:r>
            <a:endParaRPr lang="en-US" sz="2800" kern="0" dirty="0"/>
          </a:p>
        </p:txBody>
      </p:sp>
      <p:sp>
        <p:nvSpPr>
          <p:cNvPr id="5" name="TextBox 4">
            <a:extLst>
              <a:ext uri="{FF2B5EF4-FFF2-40B4-BE49-F238E27FC236}">
                <a16:creationId xmlns:a16="http://schemas.microsoft.com/office/drawing/2014/main" id="{50EA44FB-3437-47B8-AF24-02C2A291E331}"/>
              </a:ext>
            </a:extLst>
          </p:cNvPr>
          <p:cNvSpPr txBox="1"/>
          <p:nvPr/>
        </p:nvSpPr>
        <p:spPr>
          <a:xfrm>
            <a:off x="2541982" y="6545071"/>
            <a:ext cx="7108036" cy="246221"/>
          </a:xfrm>
          <a:prstGeom prst="rect">
            <a:avLst/>
          </a:prstGeom>
          <a:noFill/>
        </p:spPr>
        <p:txBody>
          <a:bodyPr wrap="none" rtlCol="0">
            <a:spAutoFit/>
          </a:bodyPr>
          <a:lstStyle/>
          <a:p>
            <a:r>
              <a:rPr lang="en-US" sz="1000" dirty="0">
                <a:solidFill>
                  <a:schemeClr val="bg1"/>
                </a:solidFill>
              </a:rPr>
              <a:t>https://clinicalinfo.hiv.gov/en/guidelines/hiv-clinical-guidelines-adult-and-adolescent-arv/optimizing-antiretroviral-therapy?view=full</a:t>
            </a:r>
          </a:p>
        </p:txBody>
      </p:sp>
    </p:spTree>
    <p:extLst>
      <p:ext uri="{BB962C8B-B14F-4D97-AF65-F5344CB8AC3E}">
        <p14:creationId xmlns:p14="http://schemas.microsoft.com/office/powerpoint/2010/main" val="1620642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1297F-9B04-4E7A-A4E0-06E4193B181D}"/>
              </a:ext>
            </a:extLst>
          </p:cNvPr>
          <p:cNvSpPr>
            <a:spLocks noGrp="1"/>
          </p:cNvSpPr>
          <p:nvPr>
            <p:ph type="title"/>
          </p:nvPr>
        </p:nvSpPr>
        <p:spPr>
          <a:xfrm>
            <a:off x="481838" y="355168"/>
            <a:ext cx="5614162" cy="696594"/>
          </a:xfrm>
        </p:spPr>
        <p:txBody>
          <a:bodyPr/>
          <a:lstStyle/>
          <a:p>
            <a:r>
              <a:rPr lang="en-US" i="0" dirty="0"/>
              <a:t>Dosing</a:t>
            </a:r>
          </a:p>
        </p:txBody>
      </p:sp>
      <p:sp>
        <p:nvSpPr>
          <p:cNvPr id="3" name="Content Placeholder 2">
            <a:extLst>
              <a:ext uri="{FF2B5EF4-FFF2-40B4-BE49-F238E27FC236}">
                <a16:creationId xmlns:a16="http://schemas.microsoft.com/office/drawing/2014/main" id="{115361B1-0E8F-432F-B26E-5C57F2D2A120}"/>
              </a:ext>
            </a:extLst>
          </p:cNvPr>
          <p:cNvSpPr txBox="1">
            <a:spLocks/>
          </p:cNvSpPr>
          <p:nvPr/>
        </p:nvSpPr>
        <p:spPr>
          <a:xfrm>
            <a:off x="481838" y="1292088"/>
            <a:ext cx="10287935" cy="4702356"/>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Arial" panose="020B0604020202020204" pitchFamily="34" charset="0"/>
              <a:buChar char="•"/>
            </a:pPr>
            <a:r>
              <a:rPr lang="en-US" sz="2800" kern="0" dirty="0">
                <a:solidFill>
                  <a:sysClr val="windowText" lastClr="000000"/>
                </a:solidFill>
              </a:rPr>
              <a:t>Optional Oral Lead-In:</a:t>
            </a:r>
          </a:p>
          <a:p>
            <a:pPr marL="742950" lvl="1" indent="-285750">
              <a:buFont typeface="Arial" panose="020B0604020202020204" pitchFamily="34" charset="0"/>
              <a:buChar char="•"/>
            </a:pPr>
            <a:r>
              <a:rPr lang="en-US" sz="2400" kern="0" dirty="0">
                <a:solidFill>
                  <a:sysClr val="windowText" lastClr="000000"/>
                </a:solidFill>
              </a:rPr>
              <a:t>CAB 30mg PO daily</a:t>
            </a:r>
          </a:p>
          <a:p>
            <a:pPr marL="742950" lvl="1" indent="-285750">
              <a:buFont typeface="Arial" panose="020B0604020202020204" pitchFamily="34" charset="0"/>
              <a:buChar char="•"/>
            </a:pPr>
            <a:r>
              <a:rPr lang="en-US" sz="2400" kern="0" dirty="0">
                <a:solidFill>
                  <a:sysClr val="windowText" lastClr="000000"/>
                </a:solidFill>
              </a:rPr>
              <a:t>RPV 25mg PO daily</a:t>
            </a:r>
          </a:p>
          <a:p>
            <a:pPr marL="285750" indent="-285750">
              <a:buFont typeface="Arial" panose="020B0604020202020204" pitchFamily="34" charset="0"/>
              <a:buChar char="•"/>
            </a:pPr>
            <a:endParaRPr lang="en-US" sz="2400" kern="0" dirty="0">
              <a:solidFill>
                <a:sysClr val="windowText" lastClr="000000"/>
              </a:solidFill>
            </a:endParaRPr>
          </a:p>
          <a:p>
            <a:pPr marL="285750" indent="-285750">
              <a:buFont typeface="Arial" panose="020B0604020202020204" pitchFamily="34" charset="0"/>
              <a:buChar char="•"/>
            </a:pPr>
            <a:r>
              <a:rPr lang="en-US" sz="2400" kern="0" dirty="0">
                <a:solidFill>
                  <a:sysClr val="windowText" lastClr="000000"/>
                </a:solidFill>
              </a:rPr>
              <a:t>Every 4-Week Dosing:</a:t>
            </a:r>
          </a:p>
          <a:p>
            <a:pPr marL="742950" lvl="1" indent="-285750">
              <a:buFont typeface="Arial" panose="020B0604020202020204" pitchFamily="34" charset="0"/>
              <a:buChar char="•"/>
            </a:pPr>
            <a:r>
              <a:rPr lang="en-US" sz="2400" kern="0" dirty="0">
                <a:solidFill>
                  <a:sysClr val="windowText" lastClr="000000"/>
                </a:solidFill>
              </a:rPr>
              <a:t>CAB 400mg/2mL IM</a:t>
            </a:r>
          </a:p>
          <a:p>
            <a:pPr marL="742950" lvl="1" indent="-285750">
              <a:buFont typeface="Arial" panose="020B0604020202020204" pitchFamily="34" charset="0"/>
              <a:buChar char="•"/>
            </a:pPr>
            <a:r>
              <a:rPr lang="en-US" sz="2400" kern="0" dirty="0">
                <a:solidFill>
                  <a:sysClr val="windowText" lastClr="000000"/>
                </a:solidFill>
              </a:rPr>
              <a:t>RPV 600mg/2mL IM</a:t>
            </a:r>
          </a:p>
          <a:p>
            <a:pPr marL="285750" indent="-285750">
              <a:buFont typeface="Arial" panose="020B0604020202020204" pitchFamily="34" charset="0"/>
              <a:buChar char="•"/>
            </a:pPr>
            <a:endParaRPr lang="en-US" sz="2400" kern="0" dirty="0">
              <a:solidFill>
                <a:sysClr val="windowText" lastClr="000000"/>
              </a:solidFill>
            </a:endParaRPr>
          </a:p>
          <a:p>
            <a:pPr marL="285750" indent="-285750">
              <a:buFont typeface="Arial" panose="020B0604020202020204" pitchFamily="34" charset="0"/>
              <a:buChar char="•"/>
            </a:pPr>
            <a:r>
              <a:rPr lang="en-US" sz="2400" kern="0" dirty="0">
                <a:solidFill>
                  <a:sysClr val="windowText" lastClr="000000"/>
                </a:solidFill>
              </a:rPr>
              <a:t>Every 8-Week Dosing:</a:t>
            </a:r>
          </a:p>
          <a:p>
            <a:pPr marL="742950" lvl="1" indent="-285750">
              <a:buFont typeface="Arial" panose="020B0604020202020204" pitchFamily="34" charset="0"/>
              <a:buChar char="•"/>
            </a:pPr>
            <a:r>
              <a:rPr lang="en-US" sz="2400" kern="0" dirty="0">
                <a:solidFill>
                  <a:sysClr val="windowText" lastClr="000000"/>
                </a:solidFill>
              </a:rPr>
              <a:t>CAB 600mg/3mL IM</a:t>
            </a:r>
          </a:p>
          <a:p>
            <a:pPr marL="742950" lvl="1" indent="-285750">
              <a:buFont typeface="Arial" panose="020B0604020202020204" pitchFamily="34" charset="0"/>
              <a:buChar char="•"/>
            </a:pPr>
            <a:r>
              <a:rPr lang="en-US" sz="2400" kern="0" dirty="0">
                <a:solidFill>
                  <a:sysClr val="windowText" lastClr="000000"/>
                </a:solidFill>
              </a:rPr>
              <a:t>RPV 900mg/3mL IM</a:t>
            </a:r>
          </a:p>
          <a:p>
            <a:pPr marL="742950" lvl="1" indent="-285750">
              <a:buFont typeface="Arial" panose="020B0604020202020204" pitchFamily="34" charset="0"/>
              <a:buChar char="•"/>
            </a:pPr>
            <a:endParaRPr lang="en-US" sz="2400" kern="0" dirty="0">
              <a:solidFill>
                <a:sysClr val="windowText" lastClr="000000"/>
              </a:solidFill>
            </a:endParaRPr>
          </a:p>
          <a:p>
            <a:endParaRPr lang="en-US" sz="2400" kern="0" dirty="0">
              <a:solidFill>
                <a:sysClr val="windowText" lastClr="000000"/>
              </a:solidFill>
            </a:endParaRPr>
          </a:p>
        </p:txBody>
      </p:sp>
      <p:pic>
        <p:nvPicPr>
          <p:cNvPr id="4" name="Picture 2" descr="https://www.easynotecards.com/uploads/285/69/24a97f6f_1491fd54f2a__8000_00000745.jpg">
            <a:extLst>
              <a:ext uri="{FF2B5EF4-FFF2-40B4-BE49-F238E27FC236}">
                <a16:creationId xmlns:a16="http://schemas.microsoft.com/office/drawing/2014/main" id="{E75AE95A-FA48-4A78-9BA4-126D2BF3B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3946" y="3419043"/>
            <a:ext cx="4251262" cy="26517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ounded Rectangle 5">
            <a:extLst>
              <a:ext uri="{FF2B5EF4-FFF2-40B4-BE49-F238E27FC236}">
                <a16:creationId xmlns:a16="http://schemas.microsoft.com/office/drawing/2014/main" id="{50CAA627-E979-4EB5-AA77-8400DDEE5C67}"/>
              </a:ext>
            </a:extLst>
          </p:cNvPr>
          <p:cNvSpPr/>
          <p:nvPr/>
        </p:nvSpPr>
        <p:spPr>
          <a:xfrm>
            <a:off x="6738731" y="1046804"/>
            <a:ext cx="4621697" cy="2223193"/>
          </a:xfrm>
          <a:prstGeom prst="roundRect">
            <a:avLst/>
          </a:prstGeom>
          <a:solidFill>
            <a:schemeClr val="accent1"/>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173038" indent="-173038">
              <a:buFont typeface="Arial" panose="020B0604020202020204" pitchFamily="34" charset="0"/>
              <a:buChar char="•"/>
            </a:pPr>
            <a:endParaRPr lang="en-US" dirty="0"/>
          </a:p>
          <a:p>
            <a:pPr marL="173038" indent="-173038">
              <a:buFont typeface="Arial" panose="020B0604020202020204" pitchFamily="34" charset="0"/>
              <a:buChar char="•"/>
            </a:pPr>
            <a:endParaRPr lang="en-US" dirty="0"/>
          </a:p>
          <a:p>
            <a:endParaRPr lang="en-US" dirty="0"/>
          </a:p>
          <a:p>
            <a:pPr marL="173038" indent="-173038">
              <a:buFont typeface="Arial" panose="020B0604020202020204" pitchFamily="34" charset="0"/>
              <a:buChar char="•"/>
            </a:pPr>
            <a:r>
              <a:rPr lang="en-US" sz="2000" dirty="0"/>
              <a:t>Injections can be given in any order</a:t>
            </a:r>
          </a:p>
          <a:p>
            <a:pPr marL="173038" indent="-173038">
              <a:buFont typeface="Arial" panose="020B0604020202020204" pitchFamily="34" charset="0"/>
              <a:buChar char="•"/>
            </a:pPr>
            <a:r>
              <a:rPr lang="en-US" sz="2000" dirty="0"/>
              <a:t>Must be give at least 2 cm apart </a:t>
            </a:r>
            <a:r>
              <a:rPr lang="en-US" sz="2000" b="1" u="sng" dirty="0"/>
              <a:t>or</a:t>
            </a:r>
            <a:r>
              <a:rPr lang="en-US" sz="2000" b="1" dirty="0"/>
              <a:t> </a:t>
            </a:r>
            <a:r>
              <a:rPr lang="en-US" sz="2000" dirty="0"/>
              <a:t>on opposite sides</a:t>
            </a:r>
          </a:p>
          <a:p>
            <a:pPr marL="173038" indent="-173038">
              <a:buFont typeface="Arial" panose="020B0604020202020204" pitchFamily="34" charset="0"/>
              <a:buChar char="•"/>
            </a:pPr>
            <a:r>
              <a:rPr lang="en-US" sz="2000" dirty="0"/>
              <a:t>Use z-track method</a:t>
            </a:r>
          </a:p>
          <a:p>
            <a:pPr marL="173038" indent="-173038">
              <a:buFont typeface="Arial" panose="020B0604020202020204" pitchFamily="34" charset="0"/>
              <a:buChar char="•"/>
            </a:pPr>
            <a:r>
              <a:rPr lang="en-US" sz="2000" dirty="0"/>
              <a:t>Do not rub or massage injection site</a:t>
            </a:r>
          </a:p>
          <a:p>
            <a:pPr marL="173038" indent="-173038">
              <a:buFont typeface="Arial" panose="020B0604020202020204" pitchFamily="34" charset="0"/>
              <a:buChar char="•"/>
            </a:pPr>
            <a:endParaRPr lang="en-US" dirty="0"/>
          </a:p>
          <a:p>
            <a:endParaRPr lang="en-US" dirty="0"/>
          </a:p>
          <a:p>
            <a:pPr marL="173038" indent="-173038">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34328BFE-B623-499F-811B-F7C456B0685E}"/>
              </a:ext>
            </a:extLst>
          </p:cNvPr>
          <p:cNvSpPr txBox="1"/>
          <p:nvPr/>
        </p:nvSpPr>
        <p:spPr>
          <a:xfrm>
            <a:off x="5172632" y="6611779"/>
            <a:ext cx="4221027" cy="246221"/>
          </a:xfrm>
          <a:prstGeom prst="rect">
            <a:avLst/>
          </a:prstGeom>
          <a:noFill/>
        </p:spPr>
        <p:txBody>
          <a:bodyPr wrap="none" rtlCol="0">
            <a:spAutoFit/>
          </a:bodyPr>
          <a:lstStyle/>
          <a:p>
            <a:r>
              <a:rPr lang="en-US" sz="1000" dirty="0" err="1">
                <a:solidFill>
                  <a:schemeClr val="bg1"/>
                </a:solidFill>
              </a:rPr>
              <a:t>Cabenuva</a:t>
            </a:r>
            <a:r>
              <a:rPr lang="en-US" sz="1000" dirty="0">
                <a:solidFill>
                  <a:schemeClr val="bg1"/>
                </a:solidFill>
              </a:rPr>
              <a:t> [package insert]. Research Triangle Park, NC: </a:t>
            </a:r>
            <a:r>
              <a:rPr lang="en-US" sz="1000" dirty="0" err="1">
                <a:solidFill>
                  <a:schemeClr val="bg1"/>
                </a:solidFill>
              </a:rPr>
              <a:t>Viiv</a:t>
            </a:r>
            <a:r>
              <a:rPr lang="en-US" sz="1000" dirty="0">
                <a:solidFill>
                  <a:schemeClr val="bg1"/>
                </a:solidFill>
              </a:rPr>
              <a:t> Healthcare; 2021.</a:t>
            </a:r>
          </a:p>
        </p:txBody>
      </p:sp>
    </p:spTree>
    <p:extLst>
      <p:ext uri="{BB962C8B-B14F-4D97-AF65-F5344CB8AC3E}">
        <p14:creationId xmlns:p14="http://schemas.microsoft.com/office/powerpoint/2010/main" val="1404457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3CF65-02CE-44E2-AB53-5F70B0E9FC5B}"/>
              </a:ext>
            </a:extLst>
          </p:cNvPr>
          <p:cNvSpPr>
            <a:spLocks noGrp="1"/>
          </p:cNvSpPr>
          <p:nvPr>
            <p:ph type="title"/>
          </p:nvPr>
        </p:nvSpPr>
        <p:spPr>
          <a:xfrm>
            <a:off x="555657" y="404864"/>
            <a:ext cx="6610455" cy="677108"/>
          </a:xfrm>
        </p:spPr>
        <p:txBody>
          <a:bodyPr/>
          <a:lstStyle/>
          <a:p>
            <a:r>
              <a:rPr lang="en-US" i="0" dirty="0"/>
              <a:t>Monthly Dosing Schedule</a:t>
            </a:r>
          </a:p>
        </p:txBody>
      </p:sp>
      <p:sp>
        <p:nvSpPr>
          <p:cNvPr id="3" name="AutoShape 2" descr="https://powerpoint.officeapps.live.com/pods/GetClipboardImage.ashx?Id=18b76e8b-4a4e-430d-9d23-b5d8307a8ead&amp;DC=PUS1&amp;pkey=a13f0065-935c-4a54-82a7-3fb5eba0388f&amp;wdwaccluster=PUS1">
            <a:extLst>
              <a:ext uri="{FF2B5EF4-FFF2-40B4-BE49-F238E27FC236}">
                <a16:creationId xmlns:a16="http://schemas.microsoft.com/office/drawing/2014/main" id="{A7E1E916-C258-4DEC-8BA9-87EA30C25D1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7" name="Content Placeholder 3">
            <a:extLst>
              <a:ext uri="{FF2B5EF4-FFF2-40B4-BE49-F238E27FC236}">
                <a16:creationId xmlns:a16="http://schemas.microsoft.com/office/drawing/2014/main" id="{A602665B-0966-4ACF-BEC4-D2A2BBEF6D59}"/>
              </a:ext>
            </a:extLst>
          </p:cNvPr>
          <p:cNvGraphicFramePr>
            <a:graphicFrameLocks/>
          </p:cNvGraphicFramePr>
          <p:nvPr>
            <p:extLst>
              <p:ext uri="{D42A27DB-BD31-4B8C-83A1-F6EECF244321}">
                <p14:modId xmlns:p14="http://schemas.microsoft.com/office/powerpoint/2010/main" val="1126825058"/>
              </p:ext>
            </p:extLst>
          </p:nvPr>
        </p:nvGraphicFramePr>
        <p:xfrm>
          <a:off x="784904" y="1282148"/>
          <a:ext cx="10149442" cy="4293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A8C8F932-1C99-43AD-82F3-8771B6A55651}"/>
              </a:ext>
            </a:extLst>
          </p:cNvPr>
          <p:cNvSpPr txBox="1"/>
          <p:nvPr/>
        </p:nvSpPr>
        <p:spPr>
          <a:xfrm>
            <a:off x="5172632" y="6516889"/>
            <a:ext cx="4221027" cy="246221"/>
          </a:xfrm>
          <a:prstGeom prst="rect">
            <a:avLst/>
          </a:prstGeom>
          <a:noFill/>
        </p:spPr>
        <p:txBody>
          <a:bodyPr wrap="none" rtlCol="0">
            <a:spAutoFit/>
          </a:bodyPr>
          <a:lstStyle/>
          <a:p>
            <a:r>
              <a:rPr lang="en-US" sz="1000" dirty="0" err="1">
                <a:solidFill>
                  <a:schemeClr val="bg1"/>
                </a:solidFill>
              </a:rPr>
              <a:t>Cabenuva</a:t>
            </a:r>
            <a:r>
              <a:rPr lang="en-US" sz="1000" dirty="0">
                <a:solidFill>
                  <a:schemeClr val="bg1"/>
                </a:solidFill>
              </a:rPr>
              <a:t> [package insert]. Research Triangle Park, NC: </a:t>
            </a:r>
            <a:r>
              <a:rPr lang="en-US" sz="1000" dirty="0" err="1">
                <a:solidFill>
                  <a:schemeClr val="bg1"/>
                </a:solidFill>
              </a:rPr>
              <a:t>Viiv</a:t>
            </a:r>
            <a:r>
              <a:rPr lang="en-US" sz="1000" dirty="0">
                <a:solidFill>
                  <a:schemeClr val="bg1"/>
                </a:solidFill>
              </a:rPr>
              <a:t> Healthcare; 2021.</a:t>
            </a:r>
          </a:p>
        </p:txBody>
      </p:sp>
    </p:spTree>
    <p:extLst>
      <p:ext uri="{BB962C8B-B14F-4D97-AF65-F5344CB8AC3E}">
        <p14:creationId xmlns:p14="http://schemas.microsoft.com/office/powerpoint/2010/main" val="3234570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3CF65-02CE-44E2-AB53-5F70B0E9FC5B}"/>
              </a:ext>
            </a:extLst>
          </p:cNvPr>
          <p:cNvSpPr>
            <a:spLocks noGrp="1"/>
          </p:cNvSpPr>
          <p:nvPr>
            <p:ph type="title"/>
          </p:nvPr>
        </p:nvSpPr>
        <p:spPr>
          <a:xfrm>
            <a:off x="555657" y="404864"/>
            <a:ext cx="8101326" cy="677108"/>
          </a:xfrm>
        </p:spPr>
        <p:txBody>
          <a:bodyPr/>
          <a:lstStyle/>
          <a:p>
            <a:r>
              <a:rPr lang="en-US" i="0" dirty="0"/>
              <a:t>Every Two Month Dosing Schedule</a:t>
            </a:r>
          </a:p>
        </p:txBody>
      </p:sp>
      <p:sp>
        <p:nvSpPr>
          <p:cNvPr id="3" name="AutoShape 2" descr="https://powerpoint.officeapps.live.com/pods/GetClipboardImage.ashx?Id=18b76e8b-4a4e-430d-9d23-b5d8307a8ead&amp;DC=PUS1&amp;pkey=a13f0065-935c-4a54-82a7-3fb5eba0388f&amp;wdwaccluster=PUS1">
            <a:extLst>
              <a:ext uri="{FF2B5EF4-FFF2-40B4-BE49-F238E27FC236}">
                <a16:creationId xmlns:a16="http://schemas.microsoft.com/office/drawing/2014/main" id="{A7E1E916-C258-4DEC-8BA9-87EA30C25D1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7" name="Content Placeholder 3">
            <a:extLst>
              <a:ext uri="{FF2B5EF4-FFF2-40B4-BE49-F238E27FC236}">
                <a16:creationId xmlns:a16="http://schemas.microsoft.com/office/drawing/2014/main" id="{A602665B-0966-4ACF-BEC4-D2A2BBEF6D59}"/>
              </a:ext>
            </a:extLst>
          </p:cNvPr>
          <p:cNvGraphicFramePr>
            <a:graphicFrameLocks/>
          </p:cNvGraphicFramePr>
          <p:nvPr>
            <p:extLst>
              <p:ext uri="{D42A27DB-BD31-4B8C-83A1-F6EECF244321}">
                <p14:modId xmlns:p14="http://schemas.microsoft.com/office/powerpoint/2010/main" val="3519464253"/>
              </p:ext>
            </p:extLst>
          </p:nvPr>
        </p:nvGraphicFramePr>
        <p:xfrm>
          <a:off x="868879" y="1620079"/>
          <a:ext cx="10149442" cy="4293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FAC640E2-94D4-421F-9FED-0DD25D30A48F}"/>
              </a:ext>
            </a:extLst>
          </p:cNvPr>
          <p:cNvSpPr txBox="1"/>
          <p:nvPr/>
        </p:nvSpPr>
        <p:spPr>
          <a:xfrm>
            <a:off x="5215764" y="6551394"/>
            <a:ext cx="4221027" cy="246221"/>
          </a:xfrm>
          <a:prstGeom prst="rect">
            <a:avLst/>
          </a:prstGeom>
          <a:noFill/>
        </p:spPr>
        <p:txBody>
          <a:bodyPr wrap="none" rtlCol="0">
            <a:spAutoFit/>
          </a:bodyPr>
          <a:lstStyle/>
          <a:p>
            <a:r>
              <a:rPr lang="en-US" sz="1000" dirty="0" err="1">
                <a:solidFill>
                  <a:schemeClr val="bg1"/>
                </a:solidFill>
              </a:rPr>
              <a:t>Cabenuva</a:t>
            </a:r>
            <a:r>
              <a:rPr lang="en-US" sz="1000" dirty="0">
                <a:solidFill>
                  <a:schemeClr val="bg1"/>
                </a:solidFill>
              </a:rPr>
              <a:t> [package insert]. Research Triangle Park, NC: </a:t>
            </a:r>
            <a:r>
              <a:rPr lang="en-US" sz="1000" dirty="0" err="1">
                <a:solidFill>
                  <a:schemeClr val="bg1"/>
                </a:solidFill>
              </a:rPr>
              <a:t>Viiv</a:t>
            </a:r>
            <a:r>
              <a:rPr lang="en-US" sz="1000" dirty="0">
                <a:solidFill>
                  <a:schemeClr val="bg1"/>
                </a:solidFill>
              </a:rPr>
              <a:t> Healthcare; 2021.</a:t>
            </a:r>
          </a:p>
        </p:txBody>
      </p:sp>
    </p:spTree>
    <p:extLst>
      <p:ext uri="{BB962C8B-B14F-4D97-AF65-F5344CB8AC3E}">
        <p14:creationId xmlns:p14="http://schemas.microsoft.com/office/powerpoint/2010/main" val="742309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819" y="375156"/>
            <a:ext cx="5614163" cy="696594"/>
          </a:xfrm>
        </p:spPr>
        <p:txBody>
          <a:bodyPr/>
          <a:lstStyle/>
          <a:p>
            <a:r>
              <a:rPr lang="en-US" i="0" dirty="0"/>
              <a:t>Oral Bridging</a:t>
            </a:r>
          </a:p>
        </p:txBody>
      </p:sp>
      <p:sp>
        <p:nvSpPr>
          <p:cNvPr id="3" name="Content Placeholder 2"/>
          <p:cNvSpPr>
            <a:spLocks noGrp="1"/>
          </p:cNvSpPr>
          <p:nvPr>
            <p:ph idx="1"/>
          </p:nvPr>
        </p:nvSpPr>
        <p:spPr>
          <a:xfrm>
            <a:off x="669083" y="1503679"/>
            <a:ext cx="10477500" cy="4247317"/>
          </a:xfrm>
        </p:spPr>
        <p:txBody>
          <a:bodyPr/>
          <a:lstStyle/>
          <a:p>
            <a:pPr marL="285750" indent="-285750">
              <a:buFont typeface="Arial" panose="020B0604020202020204" pitchFamily="34" charset="0"/>
              <a:buChar char="•"/>
            </a:pPr>
            <a:r>
              <a:rPr lang="en-US" sz="2800" dirty="0"/>
              <a:t>Dosing Window</a:t>
            </a:r>
          </a:p>
          <a:p>
            <a:pPr marL="742950" lvl="1" indent="-285750">
              <a:buFont typeface="Arial" panose="020B0604020202020204" pitchFamily="34" charset="0"/>
              <a:buChar char="•"/>
            </a:pPr>
            <a:r>
              <a:rPr lang="en-US" sz="2400" dirty="0"/>
              <a:t>Monthly: 21 to 35 days</a:t>
            </a:r>
          </a:p>
          <a:p>
            <a:pPr marL="742950" lvl="1" indent="-285750">
              <a:buFont typeface="Arial" panose="020B0604020202020204" pitchFamily="34" charset="0"/>
              <a:buChar char="•"/>
            </a:pPr>
            <a:r>
              <a:rPr lang="en-US" sz="2400" dirty="0"/>
              <a:t>Every Two Months: 49 to 63 days</a:t>
            </a:r>
          </a:p>
          <a:p>
            <a:pPr marL="285750" indent="-285750">
              <a:buFont typeface="Arial" panose="020B0604020202020204" pitchFamily="34" charset="0"/>
              <a:buChar char="•"/>
            </a:pPr>
            <a:r>
              <a:rPr lang="en-US" sz="2800" dirty="0"/>
              <a:t>Monthly Dosing</a:t>
            </a:r>
          </a:p>
          <a:p>
            <a:pPr marL="742950" lvl="1" indent="-285750">
              <a:buFont typeface="Arial" panose="020B0604020202020204" pitchFamily="34" charset="0"/>
              <a:buChar char="•"/>
            </a:pPr>
            <a:r>
              <a:rPr lang="en-US" sz="2400" dirty="0"/>
              <a:t>Start fully suppressive oral regimen one month (+/-7 days) after last injection</a:t>
            </a:r>
          </a:p>
          <a:p>
            <a:pPr marL="742950" lvl="1" indent="-285750">
              <a:buFont typeface="Arial" panose="020B0604020202020204" pitchFamily="34" charset="0"/>
              <a:buChar char="•"/>
            </a:pPr>
            <a:r>
              <a:rPr lang="en-US" sz="2400" dirty="0"/>
              <a:t>May replace up two doses without reloading</a:t>
            </a:r>
          </a:p>
          <a:p>
            <a:pPr marL="285750" indent="-285750">
              <a:buFont typeface="Arial" panose="020B0604020202020204" pitchFamily="34" charset="0"/>
              <a:buChar char="•"/>
            </a:pPr>
            <a:r>
              <a:rPr lang="en-US" sz="2800" dirty="0"/>
              <a:t>Every Two Month Dosing</a:t>
            </a:r>
          </a:p>
          <a:p>
            <a:pPr marL="742950" lvl="1" indent="-285750">
              <a:buFont typeface="Arial" panose="020B0604020202020204" pitchFamily="34" charset="0"/>
              <a:buChar char="•"/>
            </a:pPr>
            <a:r>
              <a:rPr lang="en-US" sz="2400" dirty="0"/>
              <a:t>Start fully suppressive oral regimen two months (+/-7 days) after last injection</a:t>
            </a:r>
          </a:p>
          <a:p>
            <a:pPr marL="742950" lvl="1" indent="-285750">
              <a:buFont typeface="Arial" panose="020B0604020202020204" pitchFamily="34" charset="0"/>
              <a:buChar char="•"/>
            </a:pPr>
            <a:r>
              <a:rPr lang="en-US" sz="2400" dirty="0"/>
              <a:t>May replace one dose without reloading</a:t>
            </a:r>
          </a:p>
          <a:p>
            <a:pPr marL="742950" lvl="1" indent="-285750">
              <a:buFont typeface="Arial" panose="020B0604020202020204" pitchFamily="34" charset="0"/>
              <a:buChar char="•"/>
            </a:pPr>
            <a:endParaRPr lang="en-US" sz="2400" dirty="0"/>
          </a:p>
          <a:p>
            <a:pPr marL="114300"/>
            <a:endParaRPr lang="en-US" sz="2400" dirty="0"/>
          </a:p>
        </p:txBody>
      </p:sp>
      <p:sp>
        <p:nvSpPr>
          <p:cNvPr id="5" name="TextBox 4"/>
          <p:cNvSpPr txBox="1"/>
          <p:nvPr/>
        </p:nvSpPr>
        <p:spPr>
          <a:xfrm>
            <a:off x="6096000" y="6482844"/>
            <a:ext cx="3416320" cy="215444"/>
          </a:xfrm>
          <a:prstGeom prst="rect">
            <a:avLst/>
          </a:prstGeom>
          <a:noFill/>
        </p:spPr>
        <p:txBody>
          <a:bodyPr wrap="none" rtlCol="0">
            <a:spAutoFit/>
          </a:bodyPr>
          <a:lstStyle/>
          <a:p>
            <a:r>
              <a:rPr lang="en-US" sz="800" dirty="0" err="1">
                <a:solidFill>
                  <a:schemeClr val="bg1"/>
                </a:solidFill>
              </a:rPr>
              <a:t>Cabenuva</a:t>
            </a:r>
            <a:r>
              <a:rPr lang="en-US" sz="800" dirty="0">
                <a:solidFill>
                  <a:schemeClr val="bg1"/>
                </a:solidFill>
              </a:rPr>
              <a:t> [package insert]. Research Triangle Park, NC: </a:t>
            </a:r>
            <a:r>
              <a:rPr lang="en-US" sz="800" dirty="0" err="1">
                <a:solidFill>
                  <a:schemeClr val="bg1"/>
                </a:solidFill>
              </a:rPr>
              <a:t>Viiv</a:t>
            </a:r>
            <a:r>
              <a:rPr lang="en-US" sz="800" dirty="0">
                <a:solidFill>
                  <a:schemeClr val="bg1"/>
                </a:solidFill>
              </a:rPr>
              <a:t> Healthcare; 2021.</a:t>
            </a:r>
          </a:p>
        </p:txBody>
      </p:sp>
    </p:spTree>
    <p:extLst>
      <p:ext uri="{BB962C8B-B14F-4D97-AF65-F5344CB8AC3E}">
        <p14:creationId xmlns:p14="http://schemas.microsoft.com/office/powerpoint/2010/main" val="783387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819" y="375156"/>
            <a:ext cx="5614163" cy="696594"/>
          </a:xfrm>
        </p:spPr>
        <p:txBody>
          <a:bodyPr/>
          <a:lstStyle/>
          <a:p>
            <a:r>
              <a:rPr lang="en-US" i="0" dirty="0"/>
              <a:t>Missed Doses</a:t>
            </a:r>
          </a:p>
        </p:txBody>
      </p:sp>
      <p:sp>
        <p:nvSpPr>
          <p:cNvPr id="3" name="Content Placeholder 2"/>
          <p:cNvSpPr>
            <a:spLocks noGrp="1"/>
          </p:cNvSpPr>
          <p:nvPr>
            <p:ph idx="1"/>
          </p:nvPr>
        </p:nvSpPr>
        <p:spPr>
          <a:xfrm>
            <a:off x="781050" y="1205100"/>
            <a:ext cx="10477500" cy="1107996"/>
          </a:xfrm>
        </p:spPr>
        <p:txBody>
          <a:bodyPr/>
          <a:lstStyle/>
          <a:p>
            <a:pPr marL="285750" indent="-285750">
              <a:buFont typeface="Arial" panose="020B0604020202020204" pitchFamily="34" charset="0"/>
              <a:buChar char="•"/>
            </a:pPr>
            <a:r>
              <a:rPr lang="en-US" sz="2400" dirty="0"/>
              <a:t>Monthly: 			21 to 35 day window between injections</a:t>
            </a:r>
          </a:p>
          <a:p>
            <a:pPr marL="285750" indent="-285750">
              <a:buFont typeface="Arial" panose="020B0604020202020204" pitchFamily="34" charset="0"/>
              <a:buChar char="•"/>
            </a:pPr>
            <a:r>
              <a:rPr lang="en-US" sz="2400" dirty="0"/>
              <a:t>Every Two Months: 	49 to 63 day window between injections</a:t>
            </a:r>
          </a:p>
          <a:p>
            <a:pPr marL="114300"/>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1857035055"/>
              </p:ext>
            </p:extLst>
          </p:nvPr>
        </p:nvGraphicFramePr>
        <p:xfrm>
          <a:off x="820408" y="2229120"/>
          <a:ext cx="10551184" cy="3809833"/>
        </p:xfrm>
        <a:graphic>
          <a:graphicData uri="http://schemas.openxmlformats.org/drawingml/2006/table">
            <a:tbl>
              <a:tblPr firstRow="1" bandRow="1">
                <a:tableStyleId>{5C22544A-7EE6-4342-B048-85BDC9FD1C3A}</a:tableStyleId>
              </a:tblPr>
              <a:tblGrid>
                <a:gridCol w="2255201">
                  <a:extLst>
                    <a:ext uri="{9D8B030D-6E8A-4147-A177-3AD203B41FA5}">
                      <a16:colId xmlns:a16="http://schemas.microsoft.com/office/drawing/2014/main" val="298548785"/>
                    </a:ext>
                  </a:extLst>
                </a:gridCol>
                <a:gridCol w="2558076">
                  <a:extLst>
                    <a:ext uri="{9D8B030D-6E8A-4147-A177-3AD203B41FA5}">
                      <a16:colId xmlns:a16="http://schemas.microsoft.com/office/drawing/2014/main" val="1651542955"/>
                    </a:ext>
                  </a:extLst>
                </a:gridCol>
                <a:gridCol w="426346">
                  <a:extLst>
                    <a:ext uri="{9D8B030D-6E8A-4147-A177-3AD203B41FA5}">
                      <a16:colId xmlns:a16="http://schemas.microsoft.com/office/drawing/2014/main" val="1833682548"/>
                    </a:ext>
                  </a:extLst>
                </a:gridCol>
                <a:gridCol w="2638016">
                  <a:extLst>
                    <a:ext uri="{9D8B030D-6E8A-4147-A177-3AD203B41FA5}">
                      <a16:colId xmlns:a16="http://schemas.microsoft.com/office/drawing/2014/main" val="2617060319"/>
                    </a:ext>
                  </a:extLst>
                </a:gridCol>
                <a:gridCol w="2673545">
                  <a:extLst>
                    <a:ext uri="{9D8B030D-6E8A-4147-A177-3AD203B41FA5}">
                      <a16:colId xmlns:a16="http://schemas.microsoft.com/office/drawing/2014/main" val="1752611260"/>
                    </a:ext>
                  </a:extLst>
                </a:gridCol>
              </a:tblGrid>
              <a:tr h="457033">
                <a:tc gridSpan="2">
                  <a:txBody>
                    <a:bodyPr/>
                    <a:lstStyle/>
                    <a:p>
                      <a:pPr algn="ctr"/>
                      <a:r>
                        <a:rPr lang="en-US" sz="2000" dirty="0">
                          <a:latin typeface="+mn-lt"/>
                        </a:rPr>
                        <a:t>Monthly Dosing</a:t>
                      </a:r>
                    </a:p>
                  </a:txBody>
                  <a:tcPr anchor="ctr"/>
                </a:tc>
                <a:tc hMerge="1">
                  <a:txBody>
                    <a:bodyPr/>
                    <a:lstStyle/>
                    <a:p>
                      <a:pPr algn="ctr"/>
                      <a:endParaRPr lang="en-US" sz="2400" dirty="0">
                        <a:latin typeface="+mn-lt"/>
                      </a:endParaRPr>
                    </a:p>
                  </a:txBody>
                  <a:tcPr anchor="ctr"/>
                </a:tc>
                <a:tc rowSpan="4">
                  <a:txBody>
                    <a:bodyPr/>
                    <a:lstStyle/>
                    <a:p>
                      <a:pPr algn="ctr"/>
                      <a:endParaRPr lang="en-US" sz="2000" b="1" dirty="0">
                        <a:latin typeface="+mn-lt"/>
                      </a:endParaRPr>
                    </a:p>
                  </a:txBody>
                  <a:tcPr anchor="ctr">
                    <a:solidFill>
                      <a:schemeClr val="bg1">
                        <a:lumMod val="65000"/>
                      </a:schemeClr>
                    </a:solidFill>
                  </a:tcPr>
                </a:tc>
                <a:tc gridSpan="2">
                  <a:txBody>
                    <a:bodyPr/>
                    <a:lstStyle/>
                    <a:p>
                      <a:pPr algn="ctr"/>
                      <a:r>
                        <a:rPr lang="en-US" sz="2000" dirty="0">
                          <a:latin typeface="+mn-lt"/>
                        </a:rPr>
                        <a:t>Every 2 Month Dosing</a:t>
                      </a:r>
                    </a:p>
                  </a:txBody>
                  <a:tcPr anchor="ctr"/>
                </a:tc>
                <a:tc hMerge="1">
                  <a:txBody>
                    <a:bodyPr/>
                    <a:lstStyle/>
                    <a:p>
                      <a:pPr algn="ctr"/>
                      <a:endParaRPr lang="en-US" sz="2400" dirty="0">
                        <a:latin typeface="+mn-lt"/>
                      </a:endParaRPr>
                    </a:p>
                  </a:txBody>
                  <a:tcPr anchor="ctr"/>
                </a:tc>
                <a:extLst>
                  <a:ext uri="{0D108BD9-81ED-4DB2-BD59-A6C34878D82A}">
                    <a16:rowId xmlns:a16="http://schemas.microsoft.com/office/drawing/2014/main" val="1990644676"/>
                  </a:ext>
                </a:extLst>
              </a:tr>
              <a:tr h="462761">
                <a:tc>
                  <a:txBody>
                    <a:bodyPr/>
                    <a:lstStyle/>
                    <a:p>
                      <a:pPr algn="ctr"/>
                      <a:r>
                        <a:rPr lang="en-US" sz="2000" b="1" dirty="0">
                          <a:latin typeface="+mn-lt"/>
                        </a:rPr>
                        <a:t>Time Since Last Injection</a:t>
                      </a:r>
                    </a:p>
                  </a:txBody>
                  <a:tcPr anchor="ctr"/>
                </a:tc>
                <a:tc>
                  <a:txBody>
                    <a:bodyPr/>
                    <a:lstStyle/>
                    <a:p>
                      <a:pPr algn="ctr"/>
                      <a:r>
                        <a:rPr lang="en-US" sz="2000" b="1" dirty="0">
                          <a:latin typeface="+mn-lt"/>
                        </a:rPr>
                        <a:t>Plan</a:t>
                      </a:r>
                    </a:p>
                  </a:txBody>
                  <a:tcPr anchor="ctr"/>
                </a:tc>
                <a:tc vMerge="1">
                  <a:txBody>
                    <a:bodyPr/>
                    <a:lstStyle/>
                    <a:p>
                      <a:pPr algn="ctr"/>
                      <a:endParaRPr lang="en-US" sz="2400" dirty="0">
                        <a:latin typeface="+mn-lt"/>
                      </a:endParaRPr>
                    </a:p>
                  </a:txBody>
                  <a:tcPr anchor="ctr">
                    <a:solidFill>
                      <a:schemeClr val="tx1"/>
                    </a:solidFill>
                  </a:tcPr>
                </a:tc>
                <a:tc>
                  <a:txBody>
                    <a:bodyPr/>
                    <a:lstStyle/>
                    <a:p>
                      <a:pPr algn="ctr"/>
                      <a:r>
                        <a:rPr lang="en-US" sz="2000" b="1" dirty="0">
                          <a:latin typeface="+mn-lt"/>
                        </a:rPr>
                        <a:t>Time Since Last Injection</a:t>
                      </a:r>
                    </a:p>
                  </a:txBody>
                  <a:tcPr anchor="ctr"/>
                </a:tc>
                <a:tc>
                  <a:txBody>
                    <a:bodyPr/>
                    <a:lstStyle/>
                    <a:p>
                      <a:pPr algn="ctr"/>
                      <a:r>
                        <a:rPr lang="en-US" sz="2000" b="1" dirty="0">
                          <a:latin typeface="+mn-lt"/>
                        </a:rPr>
                        <a:t>Plan</a:t>
                      </a:r>
                    </a:p>
                  </a:txBody>
                  <a:tcPr anchor="ctr"/>
                </a:tc>
                <a:extLst>
                  <a:ext uri="{0D108BD9-81ED-4DB2-BD59-A6C34878D82A}">
                    <a16:rowId xmlns:a16="http://schemas.microsoft.com/office/drawing/2014/main" val="268826436"/>
                  </a:ext>
                </a:extLst>
              </a:tr>
              <a:tr h="639846">
                <a:tc>
                  <a:txBody>
                    <a:bodyPr/>
                    <a:lstStyle/>
                    <a:p>
                      <a:pPr marL="0" indent="0" algn="l">
                        <a:buFont typeface="Arial" panose="020B0604020202020204" pitchFamily="34" charset="0"/>
                        <a:buNone/>
                      </a:pPr>
                      <a:r>
                        <a:rPr lang="en-US" dirty="0">
                          <a:latin typeface="+mn-lt"/>
                        </a:rPr>
                        <a:t>≤ 2 months</a:t>
                      </a:r>
                      <a:endParaRPr lang="en-US" baseline="0" dirty="0">
                        <a:latin typeface="+mn-lt"/>
                      </a:endParaRPr>
                    </a:p>
                  </a:txBody>
                  <a:tcPr anchor="ctr"/>
                </a:tc>
                <a:tc>
                  <a:txBody>
                    <a:bodyPr/>
                    <a:lstStyle/>
                    <a:p>
                      <a:pPr algn="l"/>
                      <a:r>
                        <a:rPr lang="en-US" dirty="0" err="1">
                          <a:latin typeface="+mn-lt"/>
                        </a:rPr>
                        <a:t>Admininster</a:t>
                      </a:r>
                      <a:r>
                        <a:rPr lang="en-US" dirty="0">
                          <a:latin typeface="+mn-lt"/>
                        </a:rPr>
                        <a:t> CAB 400mg/RPV 600mg as soon as possible</a:t>
                      </a:r>
                    </a:p>
                  </a:txBody>
                  <a:tcPr anchor="ctr"/>
                </a:tc>
                <a:tc vMerge="1">
                  <a:txBody>
                    <a:bodyPr/>
                    <a:lstStyle/>
                    <a:p>
                      <a:pPr algn="l"/>
                      <a:endParaRPr lang="en-US" dirty="0">
                        <a:latin typeface="+mn-lt"/>
                      </a:endParaRPr>
                    </a:p>
                  </a:txBody>
                  <a:tcPr anchor="ctr">
                    <a:solidFill>
                      <a:schemeClr val="tx1"/>
                    </a:solidFill>
                  </a:tcPr>
                </a:tc>
                <a:tc>
                  <a:txBody>
                    <a:bodyPr/>
                    <a:lstStyle/>
                    <a:p>
                      <a:pPr marL="0" indent="0" algn="l">
                        <a:buFont typeface="Arial" panose="020B0604020202020204" pitchFamily="34" charset="0"/>
                        <a:buNone/>
                      </a:pPr>
                      <a:r>
                        <a:rPr lang="en-US" dirty="0">
                          <a:latin typeface="+mn-lt"/>
                        </a:rPr>
                        <a:t>≤ 3 months</a:t>
                      </a:r>
                      <a:endParaRPr lang="en-US" baseline="0" dirty="0">
                        <a:latin typeface="+mn-lt"/>
                      </a:endParaRPr>
                    </a:p>
                  </a:txBody>
                  <a:tcPr anchor="ctr"/>
                </a:tc>
                <a:tc>
                  <a:txBody>
                    <a:bodyPr/>
                    <a:lstStyle/>
                    <a:p>
                      <a:pPr algn="l"/>
                      <a:r>
                        <a:rPr lang="en-US" dirty="0" err="1">
                          <a:latin typeface="+mn-lt"/>
                        </a:rPr>
                        <a:t>Admininster</a:t>
                      </a:r>
                      <a:r>
                        <a:rPr lang="en-US" dirty="0">
                          <a:latin typeface="+mn-lt"/>
                        </a:rPr>
                        <a:t> CAB 600mg/RPV 900mg as soon as possible</a:t>
                      </a:r>
                    </a:p>
                  </a:txBody>
                  <a:tcPr anchor="ctr"/>
                </a:tc>
                <a:extLst>
                  <a:ext uri="{0D108BD9-81ED-4DB2-BD59-A6C34878D82A}">
                    <a16:rowId xmlns:a16="http://schemas.microsoft.com/office/drawing/2014/main" val="2289204143"/>
                  </a:ext>
                </a:extLst>
              </a:tr>
              <a:tr h="17367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mn-lt"/>
                        </a:rPr>
                        <a:t>&gt; 2 months</a:t>
                      </a:r>
                      <a:endParaRPr lang="en-US" u="sng" baseline="0" dirty="0">
                        <a:latin typeface="+mn-lt"/>
                      </a:endParaRPr>
                    </a:p>
                  </a:txBody>
                  <a:tcPr anchor="ctr"/>
                </a:tc>
                <a:tc>
                  <a:txBody>
                    <a:bodyPr/>
                    <a:lstStyle/>
                    <a:p>
                      <a:pPr algn="l"/>
                      <a:r>
                        <a:rPr lang="en-US" dirty="0">
                          <a:latin typeface="+mn-lt"/>
                        </a:rPr>
                        <a:t>Administer loading dose (CAB 600mg/RPV</a:t>
                      </a:r>
                      <a:r>
                        <a:rPr lang="en-US" baseline="0" dirty="0">
                          <a:latin typeface="+mn-lt"/>
                        </a:rPr>
                        <a:t> 900mg) as soon as possible. Continue maintenance doses thereafter</a:t>
                      </a:r>
                      <a:endParaRPr lang="en-US" dirty="0">
                        <a:latin typeface="+mn-lt"/>
                      </a:endParaRPr>
                    </a:p>
                  </a:txBody>
                  <a:tcPr anchor="ctr"/>
                </a:tc>
                <a:tc vMerge="1">
                  <a:txBody>
                    <a:bodyPr/>
                    <a:lstStyle/>
                    <a:p>
                      <a:pPr algn="l"/>
                      <a:endParaRPr lang="en-US" dirty="0">
                        <a:latin typeface="+mn-lt"/>
                      </a:endParaRPr>
                    </a:p>
                  </a:txBody>
                  <a:tcPr anchor="ct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mn-lt"/>
                        </a:rPr>
                        <a:t>&gt; 3 months</a:t>
                      </a:r>
                      <a:endParaRPr lang="en-US" u="sng" baseline="0" dirty="0">
                        <a:latin typeface="+mn-lt"/>
                      </a:endParaRPr>
                    </a:p>
                  </a:txBody>
                  <a:tcPr anchor="ctr"/>
                </a:tc>
                <a:tc>
                  <a:txBody>
                    <a:bodyPr/>
                    <a:lstStyle/>
                    <a:p>
                      <a:pPr algn="l"/>
                      <a:r>
                        <a:rPr lang="en-US" dirty="0">
                          <a:latin typeface="+mn-lt"/>
                        </a:rPr>
                        <a:t>Administer 2 loading doses (CAB 600mg/RPV</a:t>
                      </a:r>
                      <a:r>
                        <a:rPr lang="en-US" baseline="0" dirty="0">
                          <a:latin typeface="+mn-lt"/>
                        </a:rPr>
                        <a:t> 900mg) four weeks apart as soon as possible. Continue maintenance doses thereafter</a:t>
                      </a:r>
                      <a:endParaRPr lang="en-US" dirty="0">
                        <a:latin typeface="+mn-lt"/>
                      </a:endParaRPr>
                    </a:p>
                  </a:txBody>
                  <a:tcPr anchor="ctr"/>
                </a:tc>
                <a:extLst>
                  <a:ext uri="{0D108BD9-81ED-4DB2-BD59-A6C34878D82A}">
                    <a16:rowId xmlns:a16="http://schemas.microsoft.com/office/drawing/2014/main" val="3732760085"/>
                  </a:ext>
                </a:extLst>
              </a:tr>
            </a:tbl>
          </a:graphicData>
        </a:graphic>
      </p:graphicFrame>
      <p:sp>
        <p:nvSpPr>
          <p:cNvPr id="5" name="TextBox 4"/>
          <p:cNvSpPr txBox="1"/>
          <p:nvPr/>
        </p:nvSpPr>
        <p:spPr>
          <a:xfrm>
            <a:off x="6096000" y="6482844"/>
            <a:ext cx="3416320" cy="215444"/>
          </a:xfrm>
          <a:prstGeom prst="rect">
            <a:avLst/>
          </a:prstGeom>
          <a:noFill/>
        </p:spPr>
        <p:txBody>
          <a:bodyPr wrap="none" rtlCol="0">
            <a:spAutoFit/>
          </a:bodyPr>
          <a:lstStyle/>
          <a:p>
            <a:r>
              <a:rPr lang="en-US" sz="800" dirty="0" err="1">
                <a:solidFill>
                  <a:schemeClr val="bg1"/>
                </a:solidFill>
              </a:rPr>
              <a:t>Cabenuva</a:t>
            </a:r>
            <a:r>
              <a:rPr lang="en-US" sz="800" dirty="0">
                <a:solidFill>
                  <a:schemeClr val="bg1"/>
                </a:solidFill>
              </a:rPr>
              <a:t> [package insert]. Research Triangle Park, NC: </a:t>
            </a:r>
            <a:r>
              <a:rPr lang="en-US" sz="800" dirty="0" err="1">
                <a:solidFill>
                  <a:schemeClr val="bg1"/>
                </a:solidFill>
              </a:rPr>
              <a:t>Viiv</a:t>
            </a:r>
            <a:r>
              <a:rPr lang="en-US" sz="800" dirty="0">
                <a:solidFill>
                  <a:schemeClr val="bg1"/>
                </a:solidFill>
              </a:rPr>
              <a:t> Healthcare; 2021.</a:t>
            </a:r>
          </a:p>
        </p:txBody>
      </p:sp>
    </p:spTree>
    <p:extLst>
      <p:ext uri="{BB962C8B-B14F-4D97-AF65-F5344CB8AC3E}">
        <p14:creationId xmlns:p14="http://schemas.microsoft.com/office/powerpoint/2010/main" val="3433587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151" y="255777"/>
            <a:ext cx="5614163" cy="696594"/>
          </a:xfrm>
        </p:spPr>
        <p:txBody>
          <a:bodyPr/>
          <a:lstStyle/>
          <a:p>
            <a:r>
              <a:rPr lang="en-US" i="0" dirty="0"/>
              <a:t>Laboratory Monitoring</a:t>
            </a:r>
          </a:p>
        </p:txBody>
      </p:sp>
      <p:sp>
        <p:nvSpPr>
          <p:cNvPr id="3" name="Content Placeholder 2"/>
          <p:cNvSpPr>
            <a:spLocks noGrp="1"/>
          </p:cNvSpPr>
          <p:nvPr>
            <p:ph idx="1"/>
          </p:nvPr>
        </p:nvSpPr>
        <p:spPr>
          <a:xfrm>
            <a:off x="692151" y="1298196"/>
            <a:ext cx="10807699" cy="2831544"/>
          </a:xfrm>
        </p:spPr>
        <p:txBody>
          <a:bodyPr/>
          <a:lstStyle/>
          <a:p>
            <a:pPr marL="285750" indent="-285750">
              <a:buFont typeface="Arial" panose="020B0604020202020204" pitchFamily="34" charset="0"/>
              <a:buChar char="•"/>
            </a:pPr>
            <a:r>
              <a:rPr lang="en-US" sz="3200" dirty="0"/>
              <a:t>Follow current HHS and IAS-USA guidelines</a:t>
            </a:r>
          </a:p>
          <a:p>
            <a:pPr marL="285750" indent="-285750">
              <a:buFont typeface="Arial" panose="020B0604020202020204" pitchFamily="34" charset="0"/>
              <a:buChar char="•"/>
            </a:pPr>
            <a:r>
              <a:rPr lang="en-US" sz="3200" dirty="0"/>
              <a:t>4 to 8 weeks after switching therapy:</a:t>
            </a:r>
          </a:p>
          <a:p>
            <a:pPr marL="742950" lvl="1" indent="-285750">
              <a:buFont typeface="Arial" panose="020B0604020202020204" pitchFamily="34" charset="0"/>
              <a:buChar char="•"/>
            </a:pPr>
            <a:r>
              <a:rPr lang="en-US" sz="2800" dirty="0"/>
              <a:t>HIV viral load</a:t>
            </a:r>
          </a:p>
          <a:p>
            <a:pPr marL="742950" lvl="1" indent="-285750">
              <a:buFont typeface="Arial" panose="020B0604020202020204" pitchFamily="34" charset="0"/>
              <a:buChar char="•"/>
            </a:pPr>
            <a:r>
              <a:rPr lang="en-US" sz="2800" dirty="0"/>
              <a:t>Comprehensive metabolic panel</a:t>
            </a:r>
          </a:p>
          <a:p>
            <a:pPr marL="285750" indent="-285750">
              <a:buFont typeface="Arial" panose="020B0604020202020204" pitchFamily="34" charset="0"/>
              <a:buChar char="•"/>
            </a:pPr>
            <a:r>
              <a:rPr lang="en-US" sz="3200" dirty="0"/>
              <a:t>Increase ALT and AST were noted in 2% of clinical trial patients</a:t>
            </a:r>
          </a:p>
          <a:p>
            <a:pPr marL="285750" indent="-285750">
              <a:buFont typeface="Arial" panose="020B0604020202020204" pitchFamily="34" charset="0"/>
              <a:buChar char="•"/>
            </a:pPr>
            <a:endParaRPr lang="en-US" sz="3200" dirty="0"/>
          </a:p>
        </p:txBody>
      </p:sp>
      <p:sp>
        <p:nvSpPr>
          <p:cNvPr id="5" name="TextBox 4">
            <a:extLst>
              <a:ext uri="{FF2B5EF4-FFF2-40B4-BE49-F238E27FC236}">
                <a16:creationId xmlns:a16="http://schemas.microsoft.com/office/drawing/2014/main" id="{42BA1E5A-EFC2-42BF-9C7B-B79DAF7B4CD9}"/>
              </a:ext>
            </a:extLst>
          </p:cNvPr>
          <p:cNvSpPr txBox="1"/>
          <p:nvPr/>
        </p:nvSpPr>
        <p:spPr>
          <a:xfrm>
            <a:off x="5172632" y="6611779"/>
            <a:ext cx="4221027" cy="246221"/>
          </a:xfrm>
          <a:prstGeom prst="rect">
            <a:avLst/>
          </a:prstGeom>
          <a:noFill/>
        </p:spPr>
        <p:txBody>
          <a:bodyPr wrap="none" rtlCol="0">
            <a:spAutoFit/>
          </a:bodyPr>
          <a:lstStyle/>
          <a:p>
            <a:r>
              <a:rPr lang="en-US" sz="1000" dirty="0" err="1">
                <a:solidFill>
                  <a:schemeClr val="bg1"/>
                </a:solidFill>
              </a:rPr>
              <a:t>Cabenuva</a:t>
            </a:r>
            <a:r>
              <a:rPr lang="en-US" sz="1000" dirty="0">
                <a:solidFill>
                  <a:schemeClr val="bg1"/>
                </a:solidFill>
              </a:rPr>
              <a:t> [package insert]. Research Triangle Park, NC: </a:t>
            </a:r>
            <a:r>
              <a:rPr lang="en-US" sz="1000" dirty="0" err="1">
                <a:solidFill>
                  <a:schemeClr val="bg1"/>
                </a:solidFill>
              </a:rPr>
              <a:t>Viiv</a:t>
            </a:r>
            <a:r>
              <a:rPr lang="en-US" sz="1000" dirty="0">
                <a:solidFill>
                  <a:schemeClr val="bg1"/>
                </a:solidFill>
              </a:rPr>
              <a:t> Healthcare; 2021.</a:t>
            </a:r>
          </a:p>
        </p:txBody>
      </p:sp>
      <p:sp>
        <p:nvSpPr>
          <p:cNvPr id="6" name="TextBox 5">
            <a:extLst>
              <a:ext uri="{FF2B5EF4-FFF2-40B4-BE49-F238E27FC236}">
                <a16:creationId xmlns:a16="http://schemas.microsoft.com/office/drawing/2014/main" id="{036799D4-1F9A-484D-B467-B182FFA8BEA5}"/>
              </a:ext>
            </a:extLst>
          </p:cNvPr>
          <p:cNvSpPr txBox="1"/>
          <p:nvPr/>
        </p:nvSpPr>
        <p:spPr>
          <a:xfrm>
            <a:off x="2251960" y="6488668"/>
            <a:ext cx="7141699" cy="246221"/>
          </a:xfrm>
          <a:prstGeom prst="rect">
            <a:avLst/>
          </a:prstGeom>
          <a:noFill/>
        </p:spPr>
        <p:txBody>
          <a:bodyPr wrap="none" rtlCol="0">
            <a:spAutoFit/>
          </a:bodyPr>
          <a:lstStyle/>
          <a:p>
            <a:r>
              <a:rPr lang="en-US" sz="1000" dirty="0">
                <a:solidFill>
                  <a:schemeClr val="bg1"/>
                </a:solidFill>
              </a:rPr>
              <a:t>https://clinicalinfo.hiv.gov/en/guidelines/hiv-clinical-guidelines-adult-and-adolescent-arv/tests-initial-assessment-follow-up?view=full</a:t>
            </a:r>
          </a:p>
        </p:txBody>
      </p:sp>
    </p:spTree>
    <p:extLst>
      <p:ext uri="{BB962C8B-B14F-4D97-AF65-F5344CB8AC3E}">
        <p14:creationId xmlns:p14="http://schemas.microsoft.com/office/powerpoint/2010/main" val="78365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239" y="123110"/>
            <a:ext cx="8315569" cy="677108"/>
          </a:xfrm>
        </p:spPr>
        <p:txBody>
          <a:bodyPr/>
          <a:lstStyle/>
          <a:p>
            <a:r>
              <a:rPr lang="en-US" i="0" dirty="0"/>
              <a:t>Adverse Reactions </a:t>
            </a:r>
          </a:p>
        </p:txBody>
      </p:sp>
      <p:graphicFrame>
        <p:nvGraphicFramePr>
          <p:cNvPr id="4" name="Table 3"/>
          <p:cNvGraphicFramePr>
            <a:graphicFrameLocks noGrp="1"/>
          </p:cNvGraphicFramePr>
          <p:nvPr>
            <p:extLst>
              <p:ext uri="{D42A27DB-BD31-4B8C-83A1-F6EECF244321}">
                <p14:modId xmlns:p14="http://schemas.microsoft.com/office/powerpoint/2010/main" val="2904652968"/>
              </p:ext>
            </p:extLst>
          </p:nvPr>
        </p:nvGraphicFramePr>
        <p:xfrm>
          <a:off x="1582971" y="1033417"/>
          <a:ext cx="9026058" cy="4968240"/>
        </p:xfrm>
        <a:graphic>
          <a:graphicData uri="http://schemas.openxmlformats.org/drawingml/2006/table">
            <a:tbl>
              <a:tblPr firstRow="1" bandRow="1">
                <a:tableStyleId>{5C22544A-7EE6-4342-B048-85BDC9FD1C3A}</a:tableStyleId>
              </a:tblPr>
              <a:tblGrid>
                <a:gridCol w="3454129">
                  <a:extLst>
                    <a:ext uri="{9D8B030D-6E8A-4147-A177-3AD203B41FA5}">
                      <a16:colId xmlns:a16="http://schemas.microsoft.com/office/drawing/2014/main" val="2055887777"/>
                    </a:ext>
                  </a:extLst>
                </a:gridCol>
                <a:gridCol w="2812175">
                  <a:extLst>
                    <a:ext uri="{9D8B030D-6E8A-4147-A177-3AD203B41FA5}">
                      <a16:colId xmlns:a16="http://schemas.microsoft.com/office/drawing/2014/main" val="1990190720"/>
                    </a:ext>
                  </a:extLst>
                </a:gridCol>
                <a:gridCol w="2759754">
                  <a:extLst>
                    <a:ext uri="{9D8B030D-6E8A-4147-A177-3AD203B41FA5}">
                      <a16:colId xmlns:a16="http://schemas.microsoft.com/office/drawing/2014/main" val="374792261"/>
                    </a:ext>
                  </a:extLst>
                </a:gridCol>
              </a:tblGrid>
              <a:tr h="567532">
                <a:tc>
                  <a:txBody>
                    <a:bodyPr/>
                    <a:lstStyle/>
                    <a:p>
                      <a:r>
                        <a:rPr lang="en-US" sz="1600" dirty="0"/>
                        <a:t>Adverse Effects (AE), n (%)</a:t>
                      </a:r>
                    </a:p>
                  </a:txBody>
                  <a:tcPr anchor="ctr"/>
                </a:tc>
                <a:tc>
                  <a:txBody>
                    <a:bodyPr/>
                    <a:lstStyle/>
                    <a:p>
                      <a:pPr algn="ctr"/>
                      <a:r>
                        <a:rPr lang="en-US" sz="1600" dirty="0"/>
                        <a:t>CAB + RPV</a:t>
                      </a:r>
                      <a:r>
                        <a:rPr lang="en-US" sz="1600" baseline="0" dirty="0"/>
                        <a:t> LA (n=591)</a:t>
                      </a:r>
                    </a:p>
                    <a:p>
                      <a:pPr algn="ctr"/>
                      <a:r>
                        <a:rPr lang="en-US" sz="1600" baseline="0" dirty="0"/>
                        <a:t>n (%)</a:t>
                      </a:r>
                      <a:endParaRPr lang="en-US" sz="1600" dirty="0"/>
                    </a:p>
                  </a:txBody>
                  <a:tcPr anchor="ctr"/>
                </a:tc>
                <a:tc>
                  <a:txBody>
                    <a:bodyPr/>
                    <a:lstStyle/>
                    <a:p>
                      <a:pPr algn="ctr"/>
                      <a:r>
                        <a:rPr lang="en-US" sz="1600" baseline="0" dirty="0"/>
                        <a:t>Oral Therapy (n</a:t>
                      </a:r>
                      <a:r>
                        <a:rPr lang="en-US" sz="1600" dirty="0"/>
                        <a:t>=591)</a:t>
                      </a:r>
                    </a:p>
                    <a:p>
                      <a:pPr algn="ctr"/>
                      <a:r>
                        <a:rPr lang="en-US" sz="1600" dirty="0"/>
                        <a:t>n</a:t>
                      </a:r>
                      <a:r>
                        <a:rPr lang="en-US" sz="1600" baseline="0" dirty="0"/>
                        <a:t> (%)</a:t>
                      </a:r>
                      <a:endParaRPr lang="en-US" sz="1600" dirty="0"/>
                    </a:p>
                  </a:txBody>
                  <a:tcPr anchor="ctr"/>
                </a:tc>
                <a:extLst>
                  <a:ext uri="{0D108BD9-81ED-4DB2-BD59-A6C34878D82A}">
                    <a16:rowId xmlns:a16="http://schemas.microsoft.com/office/drawing/2014/main" val="119586843"/>
                  </a:ext>
                </a:extLst>
              </a:tr>
              <a:tr h="328808">
                <a:tc>
                  <a:txBody>
                    <a:bodyPr/>
                    <a:lstStyle/>
                    <a:p>
                      <a:r>
                        <a:rPr lang="en-US" sz="1600" dirty="0"/>
                        <a:t>Any AE</a:t>
                      </a:r>
                    </a:p>
                  </a:txBody>
                  <a:tcPr/>
                </a:tc>
                <a:tc>
                  <a:txBody>
                    <a:bodyPr/>
                    <a:lstStyle/>
                    <a:p>
                      <a:pPr algn="ctr"/>
                      <a:r>
                        <a:rPr lang="en-US" sz="1600" dirty="0"/>
                        <a:t>506 (86)</a:t>
                      </a:r>
                    </a:p>
                  </a:txBody>
                  <a:tcPr anchor="ctr"/>
                </a:tc>
                <a:tc>
                  <a:txBody>
                    <a:bodyPr/>
                    <a:lstStyle/>
                    <a:p>
                      <a:pPr algn="ctr"/>
                      <a:r>
                        <a:rPr lang="en-US" sz="1600" dirty="0"/>
                        <a:t>444 (75)</a:t>
                      </a:r>
                    </a:p>
                  </a:txBody>
                  <a:tcPr anchor="ctr"/>
                </a:tc>
                <a:extLst>
                  <a:ext uri="{0D108BD9-81ED-4DB2-BD59-A6C34878D82A}">
                    <a16:rowId xmlns:a16="http://schemas.microsoft.com/office/drawing/2014/main" val="4164162886"/>
                  </a:ext>
                </a:extLst>
              </a:tr>
              <a:tr h="328808">
                <a:tc>
                  <a:txBody>
                    <a:bodyPr/>
                    <a:lstStyle/>
                    <a:p>
                      <a:r>
                        <a:rPr lang="en-US" sz="1600" dirty="0"/>
                        <a:t>Any grade</a:t>
                      </a:r>
                      <a:r>
                        <a:rPr lang="en-US" sz="1600" baseline="0" dirty="0"/>
                        <a:t> 3/4/5 AE</a:t>
                      </a:r>
                      <a:endParaRPr lang="en-US" sz="1600" dirty="0"/>
                    </a:p>
                  </a:txBody>
                  <a:tcPr/>
                </a:tc>
                <a:tc>
                  <a:txBody>
                    <a:bodyPr/>
                    <a:lstStyle/>
                    <a:p>
                      <a:pPr algn="ctr"/>
                      <a:r>
                        <a:rPr lang="en-US" sz="1600" dirty="0"/>
                        <a:t>44 (7)</a:t>
                      </a:r>
                    </a:p>
                  </a:txBody>
                  <a:tcPr anchor="ctr"/>
                </a:tc>
                <a:tc>
                  <a:txBody>
                    <a:bodyPr/>
                    <a:lstStyle/>
                    <a:p>
                      <a:pPr algn="ctr"/>
                      <a:r>
                        <a:rPr lang="en-US" sz="1600" dirty="0"/>
                        <a:t>35 (6)</a:t>
                      </a:r>
                    </a:p>
                  </a:txBody>
                  <a:tcPr anchor="ctr"/>
                </a:tc>
                <a:extLst>
                  <a:ext uri="{0D108BD9-81ED-4DB2-BD59-A6C34878D82A}">
                    <a16:rowId xmlns:a16="http://schemas.microsoft.com/office/drawing/2014/main" val="3808123452"/>
                  </a:ext>
                </a:extLst>
              </a:tr>
              <a:tr h="328808">
                <a:tc>
                  <a:txBody>
                    <a:bodyPr/>
                    <a:lstStyle/>
                    <a:p>
                      <a:r>
                        <a:rPr lang="en-US" sz="1600" dirty="0"/>
                        <a:t>Any drug-related AE</a:t>
                      </a:r>
                    </a:p>
                  </a:txBody>
                  <a:tcPr/>
                </a:tc>
                <a:tc>
                  <a:txBody>
                    <a:bodyPr/>
                    <a:lstStyle/>
                    <a:p>
                      <a:pPr algn="ctr"/>
                      <a:r>
                        <a:rPr lang="en-US" sz="1600" dirty="0"/>
                        <a:t>165 (28)</a:t>
                      </a:r>
                    </a:p>
                  </a:txBody>
                  <a:tcPr anchor="ctr"/>
                </a:tc>
                <a:tc>
                  <a:txBody>
                    <a:bodyPr/>
                    <a:lstStyle/>
                    <a:p>
                      <a:pPr algn="ctr"/>
                      <a:r>
                        <a:rPr lang="en-US" sz="1600" dirty="0"/>
                        <a:t>35 (6)</a:t>
                      </a:r>
                    </a:p>
                  </a:txBody>
                  <a:tcPr anchor="ctr"/>
                </a:tc>
                <a:extLst>
                  <a:ext uri="{0D108BD9-81ED-4DB2-BD59-A6C34878D82A}">
                    <a16:rowId xmlns:a16="http://schemas.microsoft.com/office/drawing/2014/main" val="2371193800"/>
                  </a:ext>
                </a:extLst>
              </a:tr>
              <a:tr h="328808">
                <a:tc>
                  <a:txBody>
                    <a:bodyPr/>
                    <a:lstStyle/>
                    <a:p>
                      <a:r>
                        <a:rPr lang="en-US" sz="1600" dirty="0"/>
                        <a:t>Any</a:t>
                      </a:r>
                      <a:r>
                        <a:rPr lang="en-US" sz="1600" baseline="0" dirty="0"/>
                        <a:t> grade 3/4/5 drug-related AE</a:t>
                      </a:r>
                      <a:endParaRPr lang="en-US" sz="1600" dirty="0"/>
                    </a:p>
                  </a:txBody>
                  <a:tcPr/>
                </a:tc>
                <a:tc>
                  <a:txBody>
                    <a:bodyPr/>
                    <a:lstStyle/>
                    <a:p>
                      <a:pPr algn="ctr"/>
                      <a:r>
                        <a:rPr lang="en-US" sz="1600" dirty="0"/>
                        <a:t>8 (1)</a:t>
                      </a:r>
                    </a:p>
                  </a:txBody>
                  <a:tcPr anchor="ctr"/>
                </a:tc>
                <a:tc>
                  <a:txBody>
                    <a:bodyPr/>
                    <a:lstStyle/>
                    <a:p>
                      <a:pPr algn="ctr"/>
                      <a:r>
                        <a:rPr lang="en-US" sz="1600" dirty="0"/>
                        <a:t>1 (&lt;1)</a:t>
                      </a:r>
                    </a:p>
                  </a:txBody>
                  <a:tcPr anchor="ctr"/>
                </a:tc>
                <a:extLst>
                  <a:ext uri="{0D108BD9-81ED-4DB2-BD59-A6C34878D82A}">
                    <a16:rowId xmlns:a16="http://schemas.microsoft.com/office/drawing/2014/main" val="3690722457"/>
                  </a:ext>
                </a:extLst>
              </a:tr>
              <a:tr h="328808">
                <a:tc>
                  <a:txBody>
                    <a:bodyPr/>
                    <a:lstStyle/>
                    <a:p>
                      <a:r>
                        <a:rPr lang="en-US" sz="1600" dirty="0"/>
                        <a:t>Any AE leading to withdrawal</a:t>
                      </a:r>
                    </a:p>
                  </a:txBody>
                  <a:tcPr/>
                </a:tc>
                <a:tc>
                  <a:txBody>
                    <a:bodyPr/>
                    <a:lstStyle/>
                    <a:p>
                      <a:pPr algn="ctr"/>
                      <a:r>
                        <a:rPr lang="en-US" sz="1600" dirty="0"/>
                        <a:t>17 (3)</a:t>
                      </a:r>
                    </a:p>
                  </a:txBody>
                  <a:tcPr anchor="ctr"/>
                </a:tc>
                <a:tc>
                  <a:txBody>
                    <a:bodyPr/>
                    <a:lstStyle/>
                    <a:p>
                      <a:pPr algn="ctr"/>
                      <a:r>
                        <a:rPr lang="en-US" sz="1600" dirty="0"/>
                        <a:t>9 (2)</a:t>
                      </a:r>
                    </a:p>
                  </a:txBody>
                  <a:tcPr anchor="ctr"/>
                </a:tc>
                <a:extLst>
                  <a:ext uri="{0D108BD9-81ED-4DB2-BD59-A6C34878D82A}">
                    <a16:rowId xmlns:a16="http://schemas.microsoft.com/office/drawing/2014/main" val="1473420307"/>
                  </a:ext>
                </a:extLst>
              </a:tr>
              <a:tr h="328808">
                <a:tc>
                  <a:txBody>
                    <a:bodyPr/>
                    <a:lstStyle/>
                    <a:p>
                      <a:r>
                        <a:rPr lang="en-US" sz="1600" dirty="0"/>
                        <a:t>Any serious</a:t>
                      </a:r>
                      <a:r>
                        <a:rPr lang="en-US" sz="1600" baseline="0" dirty="0"/>
                        <a:t> AE</a:t>
                      </a:r>
                      <a:endParaRPr lang="en-US" sz="1600" dirty="0"/>
                    </a:p>
                  </a:txBody>
                  <a:tcPr/>
                </a:tc>
                <a:tc>
                  <a:txBody>
                    <a:bodyPr/>
                    <a:lstStyle/>
                    <a:p>
                      <a:pPr algn="ctr"/>
                      <a:r>
                        <a:rPr lang="en-US" sz="1600" dirty="0"/>
                        <a:t>24 (4)</a:t>
                      </a:r>
                    </a:p>
                  </a:txBody>
                  <a:tcPr anchor="ctr"/>
                </a:tc>
                <a:tc>
                  <a:txBody>
                    <a:bodyPr/>
                    <a:lstStyle/>
                    <a:p>
                      <a:pPr algn="ctr"/>
                      <a:r>
                        <a:rPr lang="en-US" sz="1600" dirty="0"/>
                        <a:t>25 (4)</a:t>
                      </a:r>
                    </a:p>
                  </a:txBody>
                  <a:tcPr anchor="ctr"/>
                </a:tc>
                <a:extLst>
                  <a:ext uri="{0D108BD9-81ED-4DB2-BD59-A6C34878D82A}">
                    <a16:rowId xmlns:a16="http://schemas.microsoft.com/office/drawing/2014/main" val="1368639287"/>
                  </a:ext>
                </a:extLst>
              </a:tr>
              <a:tr h="328808">
                <a:tc>
                  <a:txBody>
                    <a:bodyPr/>
                    <a:lstStyle/>
                    <a:p>
                      <a:r>
                        <a:rPr lang="en-US" sz="1600" dirty="0"/>
                        <a:t>Serious</a:t>
                      </a:r>
                      <a:r>
                        <a:rPr lang="en-US" sz="1600" baseline="0" dirty="0"/>
                        <a:t> AE related to treatment</a:t>
                      </a:r>
                      <a:endParaRPr lang="en-US" sz="1600" dirty="0"/>
                    </a:p>
                  </a:txBody>
                  <a:tcPr/>
                </a:tc>
                <a:tc>
                  <a:txBody>
                    <a:bodyPr/>
                    <a:lstStyle/>
                    <a:p>
                      <a:pPr algn="ctr"/>
                      <a:r>
                        <a:rPr lang="en-US" sz="1600" dirty="0"/>
                        <a:t>1 (&lt;1)</a:t>
                      </a:r>
                    </a:p>
                  </a:txBody>
                  <a:tcPr anchor="ctr"/>
                </a:tc>
                <a:tc>
                  <a:txBody>
                    <a:bodyPr/>
                    <a:lstStyle/>
                    <a:p>
                      <a:pPr algn="ctr"/>
                      <a:r>
                        <a:rPr lang="en-US" sz="1600" dirty="0"/>
                        <a:t>1 (&lt;1)</a:t>
                      </a:r>
                    </a:p>
                  </a:txBody>
                  <a:tcPr anchor="ctr"/>
                </a:tc>
                <a:extLst>
                  <a:ext uri="{0D108BD9-81ED-4DB2-BD59-A6C34878D82A}">
                    <a16:rowId xmlns:a16="http://schemas.microsoft.com/office/drawing/2014/main" val="2723922041"/>
                  </a:ext>
                </a:extLst>
              </a:tr>
              <a:tr h="1991641">
                <a:tc>
                  <a:txBody>
                    <a:bodyPr/>
                    <a:lstStyle/>
                    <a:p>
                      <a:r>
                        <a:rPr lang="en-US" sz="1600" dirty="0"/>
                        <a:t>Common</a:t>
                      </a:r>
                      <a:r>
                        <a:rPr lang="en-US" sz="1600" baseline="0" dirty="0"/>
                        <a:t> AEs</a:t>
                      </a:r>
                      <a:r>
                        <a:rPr lang="en-US" sz="1600" baseline="30000" dirty="0"/>
                        <a:t>†</a:t>
                      </a:r>
                    </a:p>
                    <a:p>
                      <a:pPr marL="0" indent="228600"/>
                      <a:r>
                        <a:rPr lang="en-US" sz="1600" baseline="0" dirty="0" err="1"/>
                        <a:t>Nasopharyngitis</a:t>
                      </a:r>
                      <a:endParaRPr lang="en-US" sz="1600" baseline="0" dirty="0"/>
                    </a:p>
                    <a:p>
                      <a:pPr marL="0" indent="228600"/>
                      <a:r>
                        <a:rPr lang="en-US" sz="1600" baseline="0" dirty="0"/>
                        <a:t>Headache</a:t>
                      </a:r>
                    </a:p>
                    <a:p>
                      <a:pPr marL="0" indent="228600"/>
                      <a:r>
                        <a:rPr lang="en-US" sz="1600" baseline="0" dirty="0"/>
                        <a:t>Upper respiratory tract infection</a:t>
                      </a:r>
                    </a:p>
                    <a:p>
                      <a:pPr marL="0" indent="228600"/>
                      <a:r>
                        <a:rPr lang="en-US" sz="1600" baseline="0" dirty="0"/>
                        <a:t>Diarrhea</a:t>
                      </a:r>
                    </a:p>
                    <a:p>
                      <a:pPr marL="0" indent="228600"/>
                      <a:r>
                        <a:rPr lang="en-US" sz="1600" baseline="0" dirty="0"/>
                        <a:t>Back Pain </a:t>
                      </a:r>
                    </a:p>
                    <a:p>
                      <a:pPr marL="0" indent="228600"/>
                      <a:r>
                        <a:rPr lang="en-US" sz="1600" baseline="0" dirty="0"/>
                        <a:t>Influenza </a:t>
                      </a:r>
                    </a:p>
                    <a:p>
                      <a:pPr marL="0" indent="228600"/>
                      <a:r>
                        <a:rPr lang="en-US" sz="1600" baseline="0" dirty="0"/>
                        <a:t>Pyrexia</a:t>
                      </a:r>
                    </a:p>
                  </a:txBody>
                  <a:tcPr/>
                </a:tc>
                <a:tc>
                  <a:txBody>
                    <a:bodyPr/>
                    <a:lstStyle/>
                    <a:p>
                      <a:pPr algn="ctr"/>
                      <a:endParaRPr lang="en-US" sz="1600" dirty="0"/>
                    </a:p>
                    <a:p>
                      <a:pPr algn="ctr"/>
                      <a:r>
                        <a:rPr lang="en-US" sz="1600" dirty="0"/>
                        <a:t>108 (18)</a:t>
                      </a:r>
                    </a:p>
                    <a:p>
                      <a:pPr algn="ctr"/>
                      <a:r>
                        <a:rPr lang="en-US" sz="1600" dirty="0"/>
                        <a:t>73 (12)</a:t>
                      </a:r>
                    </a:p>
                    <a:p>
                      <a:pPr algn="ctr"/>
                      <a:r>
                        <a:rPr lang="en-US" sz="1600" dirty="0"/>
                        <a:t>70 (12)</a:t>
                      </a:r>
                    </a:p>
                    <a:p>
                      <a:pPr algn="ctr"/>
                      <a:r>
                        <a:rPr lang="en-US" sz="1600" dirty="0"/>
                        <a:t>54 (9)</a:t>
                      </a:r>
                    </a:p>
                    <a:p>
                      <a:pPr algn="ctr"/>
                      <a:r>
                        <a:rPr lang="en-US" sz="1600" dirty="0"/>
                        <a:t>43 (7)</a:t>
                      </a:r>
                    </a:p>
                    <a:p>
                      <a:pPr algn="ctr"/>
                      <a:r>
                        <a:rPr lang="en-US" sz="1600" dirty="0"/>
                        <a:t>42 (7)</a:t>
                      </a:r>
                    </a:p>
                    <a:p>
                      <a:pPr algn="ctr"/>
                      <a:r>
                        <a:rPr lang="en-US" sz="1600" dirty="0"/>
                        <a:t>43 (7)</a:t>
                      </a:r>
                    </a:p>
                  </a:txBody>
                  <a:tcPr anchor="ctr"/>
                </a:tc>
                <a:tc>
                  <a:txBody>
                    <a:bodyPr/>
                    <a:lstStyle/>
                    <a:p>
                      <a:pPr algn="ctr"/>
                      <a:endParaRPr lang="en-US" sz="1600" dirty="0"/>
                    </a:p>
                    <a:p>
                      <a:pPr algn="ctr"/>
                      <a:r>
                        <a:rPr lang="en-US" sz="1600" dirty="0"/>
                        <a:t>90 (15)</a:t>
                      </a:r>
                    </a:p>
                    <a:p>
                      <a:pPr algn="ctr"/>
                      <a:r>
                        <a:rPr lang="en-US" sz="1600" dirty="0"/>
                        <a:t>38 (6)</a:t>
                      </a:r>
                    </a:p>
                    <a:p>
                      <a:pPr algn="ctr"/>
                      <a:r>
                        <a:rPr lang="en-US" sz="1600" dirty="0"/>
                        <a:t>53 (9)</a:t>
                      </a:r>
                    </a:p>
                    <a:p>
                      <a:pPr algn="ctr"/>
                      <a:r>
                        <a:rPr lang="en-US" sz="1600" dirty="0"/>
                        <a:t>40 (7)</a:t>
                      </a:r>
                    </a:p>
                    <a:p>
                      <a:pPr algn="ctr"/>
                      <a:r>
                        <a:rPr lang="en-US" sz="1600" dirty="0"/>
                        <a:t>23</a:t>
                      </a:r>
                      <a:r>
                        <a:rPr lang="en-US" sz="1600" baseline="0" dirty="0"/>
                        <a:t> (4)</a:t>
                      </a:r>
                    </a:p>
                    <a:p>
                      <a:pPr algn="ctr"/>
                      <a:r>
                        <a:rPr lang="en-US" sz="1600" baseline="0" dirty="0"/>
                        <a:t>34 (6)</a:t>
                      </a:r>
                    </a:p>
                    <a:p>
                      <a:pPr algn="ctr"/>
                      <a:r>
                        <a:rPr lang="en-US" sz="1600" baseline="0" dirty="0"/>
                        <a:t>13 (2)</a:t>
                      </a:r>
                      <a:endParaRPr lang="en-US" sz="1600" dirty="0"/>
                    </a:p>
                  </a:txBody>
                  <a:tcPr anchor="ctr"/>
                </a:tc>
                <a:extLst>
                  <a:ext uri="{0D108BD9-81ED-4DB2-BD59-A6C34878D82A}">
                    <a16:rowId xmlns:a16="http://schemas.microsoft.com/office/drawing/2014/main" val="3831390124"/>
                  </a:ext>
                </a:extLst>
              </a:tr>
            </a:tbl>
          </a:graphicData>
        </a:graphic>
      </p:graphicFrame>
      <p:sp>
        <p:nvSpPr>
          <p:cNvPr id="5" name="Rectangle 4"/>
          <p:cNvSpPr/>
          <p:nvPr/>
        </p:nvSpPr>
        <p:spPr>
          <a:xfrm>
            <a:off x="5874953" y="6488669"/>
            <a:ext cx="3512500" cy="246221"/>
          </a:xfrm>
          <a:prstGeom prst="rect">
            <a:avLst/>
          </a:prstGeom>
        </p:spPr>
        <p:txBody>
          <a:bodyPr wrap="none">
            <a:spAutoFit/>
          </a:bodyPr>
          <a:lstStyle/>
          <a:p>
            <a:pPr algn="r"/>
            <a:r>
              <a:rPr lang="en-US" sz="1000" dirty="0">
                <a:solidFill>
                  <a:schemeClr val="bg1"/>
                </a:solidFill>
              </a:rPr>
              <a:t>Overton et al. IAS 2019; Mexico City, Mexico. Poster MOPEB257</a:t>
            </a:r>
          </a:p>
        </p:txBody>
      </p:sp>
    </p:spTree>
    <p:extLst>
      <p:ext uri="{BB962C8B-B14F-4D97-AF65-F5344CB8AC3E}">
        <p14:creationId xmlns:p14="http://schemas.microsoft.com/office/powerpoint/2010/main" val="2377829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Disclosures</a:t>
            </a:r>
          </a:p>
        </p:txBody>
      </p:sp>
      <p:sp>
        <p:nvSpPr>
          <p:cNvPr id="11" name="Date Placeholder 10">
            <a:extLst>
              <a:ext uri="{FF2B5EF4-FFF2-40B4-BE49-F238E27FC236}">
                <a16:creationId xmlns:a16="http://schemas.microsoft.com/office/drawing/2014/main" id="{98B3C692-BF53-D946-BEDB-2E1B40FA2906}"/>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E5F16E-B800-3E48-BDCB-A7E906166C26}" type="datetime4">
              <a:rPr kumimoji="0" lang="en-US" sz="1200" b="0" i="0" u="none" strike="noStrike" kern="0" cap="none" spc="0" normalizeH="0" baseline="0" noProof="0">
                <a:ln>
                  <a:noFill/>
                </a:ln>
                <a:solidFill>
                  <a:srgbClr val="222222">
                    <a:tint val="75000"/>
                  </a:srgbClr>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January 12, 2024</a:t>
            </a:fld>
            <a:endParaRPr kumimoji="0" lang="en-US" sz="1200" b="0" i="0" u="none" strike="noStrike" kern="0" cap="none" spc="0" normalizeH="0" baseline="0" noProof="0" dirty="0">
              <a:ln>
                <a:noFill/>
              </a:ln>
              <a:solidFill>
                <a:srgbClr val="222222">
                  <a:tint val="75000"/>
                </a:srgbClr>
              </a:solidFill>
              <a:effectLst/>
              <a:uLnTx/>
              <a:uFillTx/>
              <a:latin typeface="Arial"/>
              <a:ea typeface="+mn-ea"/>
              <a:cs typeface="Arial"/>
              <a:sym typeface="Arial"/>
            </a:endParaRPr>
          </a:p>
        </p:txBody>
      </p:sp>
      <p:sp>
        <p:nvSpPr>
          <p:cNvPr id="3" name="Text Placeholder 5">
            <a:extLst>
              <a:ext uri="{FF2B5EF4-FFF2-40B4-BE49-F238E27FC236}">
                <a16:creationId xmlns:a16="http://schemas.microsoft.com/office/drawing/2014/main" id="{D4C98A9B-79FC-67A1-BFCE-9A3D718A1135}"/>
              </a:ext>
            </a:extLst>
          </p:cNvPr>
          <p:cNvSpPr txBox="1">
            <a:spLocks/>
          </p:cNvSpPr>
          <p:nvPr/>
        </p:nvSpPr>
        <p:spPr>
          <a:xfrm>
            <a:off x="367511" y="1807874"/>
            <a:ext cx="11456979" cy="4560241"/>
          </a:xfrm>
          <a:prstGeom prst="rect">
            <a:avLst/>
          </a:prstGeom>
        </p:spPr>
        <p:txBody>
          <a:bodyPr/>
          <a:lstStyle>
            <a:lvl1pPr marL="347477" indent="0" algn="l" defTabSz="1218915" rtl="0" eaLnBrk="1" latinLnBrk="0" hangingPunct="1">
              <a:spcBef>
                <a:spcPts val="0"/>
              </a:spcBef>
              <a:spcAft>
                <a:spcPts val="1200"/>
              </a:spcAft>
              <a:buClr>
                <a:schemeClr val="accent6"/>
              </a:buClr>
              <a:buFontTx/>
              <a:buNone/>
              <a:defRPr sz="2400" b="0" kern="1200">
                <a:solidFill>
                  <a:schemeClr val="tx1"/>
                </a:solidFill>
                <a:latin typeface="+mn-lt"/>
                <a:ea typeface="+mn-ea"/>
                <a:cs typeface="Arial" pitchFamily="34" charset="0"/>
              </a:defRPr>
            </a:lvl1pPr>
            <a:lvl2pPr marL="338334"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2pPr>
            <a:lvl3pPr marL="676667"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3pPr>
            <a:lvl4pPr marL="1133875"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4pPr>
            <a:lvl5pPr marL="1481352" indent="0" algn="l" defTabSz="1218915" rtl="0" eaLnBrk="1" latinLnBrk="0" hangingPunct="1">
              <a:spcBef>
                <a:spcPts val="0"/>
              </a:spcBef>
              <a:spcAft>
                <a:spcPts val="600"/>
              </a:spcAft>
              <a:buClr>
                <a:schemeClr val="accent6"/>
              </a:buClr>
              <a:buSzPct val="100000"/>
              <a:buFontTx/>
              <a:buNone/>
              <a:defRPr sz="2199" kern="1200">
                <a:solidFill>
                  <a:schemeClr val="tx1"/>
                </a:solidFill>
                <a:latin typeface="+mn-lt"/>
                <a:ea typeface="+mn-ea"/>
                <a:cs typeface="Arial" pitchFamily="34" charset="0"/>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457120" marR="0" lvl="0" indent="-304747" algn="l" defTabSz="1218987" rtl="0" eaLnBrk="1" fontAlgn="auto" latinLnBrk="0" hangingPunct="1">
              <a:lnSpc>
                <a:spcPct val="100000"/>
              </a:lnSpc>
              <a:spcBef>
                <a:spcPct val="20000"/>
              </a:spcBef>
              <a:spcAft>
                <a:spcPts val="0"/>
              </a:spcAft>
              <a:buClr>
                <a:srgbClr val="D6201A"/>
              </a:buClr>
              <a:buSzTx/>
              <a:buFont typeface="Wingdings" charset="2"/>
              <a:buChar char="§"/>
              <a:tabLst/>
              <a:defRPr/>
            </a:pPr>
            <a:r>
              <a:rPr kumimoji="0" lang="en-US" sz="1800" b="0" i="1" u="none" strike="noStrike" kern="1200" cap="none" spc="0" normalizeH="0" baseline="0" noProof="0" dirty="0">
                <a:ln>
                  <a:noFill/>
                </a:ln>
                <a:solidFill>
                  <a:srgbClr val="222222"/>
                </a:solidFill>
                <a:effectLst/>
                <a:uLnTx/>
                <a:uFillTx/>
                <a:latin typeface="Arial"/>
                <a:ea typeface="+mn-ea"/>
                <a:cs typeface="Arial" pitchFamily="34" charset="0"/>
                <a:sym typeface="Arial"/>
              </a:rPr>
              <a:t>This program is supported by the Health Resources and Services Administration (HRSA) of the U.S. Department of Health and Human Services (HHS) under grant number U1OHA30535 as part of an award totaling $4.2m. The contents are those of the author(s) and do not necessarily represent the official views of, nor an endorsement, by HRSA, HHS, or the U.S. Government. For more information, please visit </a:t>
            </a:r>
            <a:r>
              <a:rPr kumimoji="0" lang="en-US" sz="1800" b="0" i="1" u="none" strike="noStrike" kern="1200" cap="none" spc="0" normalizeH="0" baseline="0" noProof="0" dirty="0" err="1">
                <a:ln>
                  <a:noFill/>
                </a:ln>
                <a:solidFill>
                  <a:srgbClr val="222222"/>
                </a:solidFill>
                <a:effectLst/>
                <a:uLnTx/>
                <a:uFillTx/>
                <a:latin typeface="Arial"/>
                <a:ea typeface="+mn-ea"/>
                <a:cs typeface="Arial" pitchFamily="34" charset="0"/>
                <a:sym typeface="Arial"/>
              </a:rPr>
              <a:t>HRSA.gov</a:t>
            </a:r>
            <a:r>
              <a:rPr kumimoji="0" lang="en-US" sz="1800" b="0" i="1" u="none" strike="noStrike" kern="1200" cap="none" spc="0" normalizeH="0" baseline="0" noProof="0" dirty="0">
                <a:ln>
                  <a:noFill/>
                </a:ln>
                <a:solidFill>
                  <a:srgbClr val="222222"/>
                </a:solidFill>
                <a:effectLst/>
                <a:uLnTx/>
                <a:uFillTx/>
                <a:latin typeface="Arial"/>
                <a:ea typeface="+mn-ea"/>
                <a:cs typeface="Arial" pitchFamily="34" charset="0"/>
                <a:sym typeface="Arial"/>
              </a:rPr>
              <a:t>.</a:t>
            </a:r>
          </a:p>
          <a:p>
            <a:pPr marL="152373" marR="0" lvl="0" indent="0" algn="l" defTabSz="1218987" rtl="0" eaLnBrk="1" fontAlgn="auto" latinLnBrk="0" hangingPunct="1">
              <a:lnSpc>
                <a:spcPct val="100000"/>
              </a:lnSpc>
              <a:spcBef>
                <a:spcPct val="20000"/>
              </a:spcBef>
              <a:spcAft>
                <a:spcPts val="0"/>
              </a:spcAft>
              <a:buClr>
                <a:srgbClr val="D6201A"/>
              </a:buClr>
              <a:buSzTx/>
              <a:buFontTx/>
              <a:buNone/>
              <a:tabLst/>
              <a:defRPr/>
            </a:pPr>
            <a:endParaRPr kumimoji="0" lang="en-US" sz="1800" b="0" i="1" u="none" strike="noStrike" kern="1200" cap="none" spc="0" normalizeH="0" baseline="0" noProof="0" dirty="0">
              <a:ln>
                <a:noFill/>
              </a:ln>
              <a:solidFill>
                <a:srgbClr val="222222"/>
              </a:solidFill>
              <a:effectLst/>
              <a:uLnTx/>
              <a:uFillTx/>
              <a:latin typeface="Arial"/>
              <a:ea typeface="+mn-ea"/>
              <a:cs typeface="Arial" pitchFamily="34" charset="0"/>
              <a:sym typeface="Arial"/>
            </a:endParaRPr>
          </a:p>
          <a:p>
            <a:pPr marL="457120" marR="0" lvl="0" indent="-304747" algn="l" defTabSz="1218987" rtl="0" eaLnBrk="1" fontAlgn="auto" latinLnBrk="0" hangingPunct="1">
              <a:lnSpc>
                <a:spcPct val="100000"/>
              </a:lnSpc>
              <a:spcBef>
                <a:spcPct val="20000"/>
              </a:spcBef>
              <a:spcAft>
                <a:spcPts val="0"/>
              </a:spcAft>
              <a:buClr>
                <a:srgbClr val="D6201A"/>
              </a:buClr>
              <a:buSzTx/>
              <a:buFont typeface="Wingdings" charset="2"/>
              <a:buChar char="§"/>
              <a:tabLst/>
              <a:defRPr/>
            </a:pPr>
            <a:r>
              <a:rPr kumimoji="0" lang="en-US" sz="1800" b="0" i="1" u="none" strike="noStrike" kern="1200" cap="none" spc="0" normalizeH="0" baseline="0" noProof="0" dirty="0">
                <a:ln>
                  <a:noFill/>
                </a:ln>
                <a:solidFill>
                  <a:srgbClr val="222222"/>
                </a:solidFill>
                <a:effectLst/>
                <a:uLnTx/>
                <a:uFillTx/>
                <a:latin typeface="Arial"/>
                <a:ea typeface="Calibri" panose="020F0502020204030204" pitchFamily="34" charset="0"/>
                <a:cs typeface="Arial" pitchFamily="34" charset="0"/>
                <a:sym typeface="Arial"/>
              </a:rPr>
              <a:t>“Funding for this presentation was made possible by cooperative agreement </a:t>
            </a:r>
            <a:r>
              <a:rPr kumimoji="0" lang="en-US" sz="1800" b="0" i="1" u="none" strike="noStrike" kern="1200" cap="none" spc="0" normalizeH="0" baseline="0" noProof="0" dirty="0">
                <a:ln>
                  <a:noFill/>
                </a:ln>
                <a:solidFill>
                  <a:srgbClr val="222222"/>
                </a:solidFill>
                <a:effectLst/>
                <a:uLnTx/>
                <a:uFillTx/>
                <a:latin typeface="Arial"/>
                <a:ea typeface="+mn-ea"/>
                <a:cs typeface="Arial" pitchFamily="34" charset="0"/>
                <a:sym typeface="Arial"/>
              </a:rPr>
              <a:t>U1OHA30535</a:t>
            </a:r>
            <a:r>
              <a:rPr kumimoji="0" lang="en-US" sz="1800" b="0" i="1" u="none" strike="noStrike" kern="1200" cap="none" spc="0" normalizeH="0" baseline="0" noProof="0" dirty="0">
                <a:ln>
                  <a:noFill/>
                </a:ln>
                <a:solidFill>
                  <a:srgbClr val="222222"/>
                </a:solidFill>
                <a:effectLst/>
                <a:uLnTx/>
                <a:uFillTx/>
                <a:latin typeface="Arial"/>
                <a:ea typeface="Calibri" panose="020F0502020204030204" pitchFamily="34" charset="0"/>
                <a:cs typeface="Arial" pitchFamily="34" charset="0"/>
                <a:sym typeface="Arial"/>
              </a:rPr>
              <a:t> from the Health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a:p>
            <a:pPr marL="457120" marR="0" lvl="0" indent="-304747" algn="l" defTabSz="1218987" rtl="0" eaLnBrk="1" fontAlgn="auto" latinLnBrk="0" hangingPunct="1">
              <a:lnSpc>
                <a:spcPct val="100000"/>
              </a:lnSpc>
              <a:spcBef>
                <a:spcPct val="20000"/>
              </a:spcBef>
              <a:spcAft>
                <a:spcPts val="0"/>
              </a:spcAft>
              <a:buClr>
                <a:srgbClr val="D6201A"/>
              </a:buClr>
              <a:buSzTx/>
              <a:buFont typeface="Wingdings" charset="2"/>
              <a:buChar char="§"/>
              <a:tabLst/>
              <a:defRPr/>
            </a:pPr>
            <a:endParaRPr kumimoji="0" lang="en-US" altLang="en-US" sz="18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itchFamily="34" charset="0"/>
              <a:sym typeface="Arial"/>
            </a:endParaRPr>
          </a:p>
          <a:p>
            <a:pPr marL="457120" marR="0" lvl="0" indent="-304747" algn="l" defTabSz="1218987" rtl="0" eaLnBrk="1" fontAlgn="auto" latinLnBrk="0" hangingPunct="1">
              <a:lnSpc>
                <a:spcPct val="100000"/>
              </a:lnSpc>
              <a:spcBef>
                <a:spcPct val="20000"/>
              </a:spcBef>
              <a:spcAft>
                <a:spcPts val="0"/>
              </a:spcAft>
              <a:buClr>
                <a:srgbClr val="D6201A"/>
              </a:buClr>
              <a:buSzTx/>
              <a:buFont typeface="Wingdings" charset="2"/>
              <a:buChar char="§"/>
              <a:tabLst/>
              <a:defRPr/>
            </a:pPr>
            <a:r>
              <a:rPr kumimoji="0" lang="en-US" altLang="en-US" sz="18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itchFamily="34" charset="0"/>
                <a:sym typeface="Arial"/>
              </a:rPr>
              <a:t>This content is owned by the AETC, and is protected by copyright laws.  Reproduction or distribution of the content without written permission of the sponsor is prohibited, and may result in legal action.</a:t>
            </a:r>
            <a:r>
              <a:rPr kumimoji="0" lang="en-US" altLang="en-US" sz="1800" b="0" i="1" u="none" strike="noStrike" kern="1200" cap="none" spc="0" normalizeH="0" baseline="0" noProof="0" dirty="0">
                <a:ln>
                  <a:noFill/>
                </a:ln>
                <a:solidFill>
                  <a:srgbClr val="222222"/>
                </a:solidFill>
                <a:effectLst/>
                <a:uLnTx/>
                <a:uFillTx/>
                <a:latin typeface="Calibri" panose="020F0502020204030204" pitchFamily="34" charset="0"/>
                <a:ea typeface="Calibri" panose="020F0502020204030204" pitchFamily="34" charset="0"/>
                <a:cs typeface="Arial" pitchFamily="34" charset="0"/>
                <a:sym typeface="Arial"/>
              </a:rPr>
              <a:t>  </a:t>
            </a:r>
            <a:endParaRPr kumimoji="0" lang="en-US" sz="1800" b="0" i="1" u="none" strike="noStrike" kern="1200" cap="none" spc="0" normalizeH="0" baseline="0" noProof="0" dirty="0">
              <a:ln>
                <a:noFill/>
              </a:ln>
              <a:solidFill>
                <a:srgbClr val="222222"/>
              </a:solidFill>
              <a:effectLst/>
              <a:uLnTx/>
              <a:uFillTx/>
              <a:latin typeface="Arial"/>
              <a:ea typeface="Calibri" panose="020F0502020204030204" pitchFamily="34" charset="0"/>
              <a:cs typeface="Arial" pitchFamily="34" charset="0"/>
              <a:sym typeface="Arial"/>
            </a:endParaRPr>
          </a:p>
        </p:txBody>
      </p:sp>
    </p:spTree>
    <p:extLst>
      <p:ext uri="{BB962C8B-B14F-4D97-AF65-F5344CB8AC3E}">
        <p14:creationId xmlns:p14="http://schemas.microsoft.com/office/powerpoint/2010/main" val="327161747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987" y="285594"/>
            <a:ext cx="8170900" cy="677108"/>
          </a:xfrm>
        </p:spPr>
        <p:txBody>
          <a:bodyPr/>
          <a:lstStyle/>
          <a:p>
            <a:r>
              <a:rPr lang="en-US" i="0" dirty="0"/>
              <a:t>Is my patient a good candidate?</a:t>
            </a:r>
          </a:p>
        </p:txBody>
      </p:sp>
      <p:graphicFrame>
        <p:nvGraphicFramePr>
          <p:cNvPr id="4" name="Content Placeholder 3"/>
          <p:cNvGraphicFramePr>
            <a:graphicFrameLocks noGrp="1"/>
          </p:cNvGraphicFramePr>
          <p:nvPr>
            <p:ph idx="1"/>
          </p:nvPr>
        </p:nvGraphicFramePr>
        <p:xfrm>
          <a:off x="1593577" y="1391482"/>
          <a:ext cx="8315325" cy="4367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8734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821" y="464498"/>
            <a:ext cx="5614162" cy="696594"/>
          </a:xfrm>
        </p:spPr>
        <p:txBody>
          <a:bodyPr/>
          <a:lstStyle/>
          <a:p>
            <a:r>
              <a:rPr lang="en-US" i="0" dirty="0"/>
              <a:t>Remember. . . </a:t>
            </a:r>
          </a:p>
        </p:txBody>
      </p:sp>
      <p:sp>
        <p:nvSpPr>
          <p:cNvPr id="4" name="Rounded Rectangle 3"/>
          <p:cNvSpPr/>
          <p:nvPr/>
        </p:nvSpPr>
        <p:spPr>
          <a:xfrm>
            <a:off x="3139155" y="1697807"/>
            <a:ext cx="6163872" cy="3838291"/>
          </a:xfrm>
          <a:prstGeom prst="roundRect">
            <a:avLst/>
          </a:prstGeom>
          <a:solidFill>
            <a:schemeClr val="accent2">
              <a:lumMod val="75000"/>
            </a:schemeClr>
          </a:solidFill>
          <a:ln>
            <a:solidFill>
              <a:schemeClr val="accent2">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a:t>Once you inject it, you can’t take it back!</a:t>
            </a:r>
          </a:p>
        </p:txBody>
      </p:sp>
    </p:spTree>
    <p:extLst>
      <p:ext uri="{BB962C8B-B14F-4D97-AF65-F5344CB8AC3E}">
        <p14:creationId xmlns:p14="http://schemas.microsoft.com/office/powerpoint/2010/main" val="7368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46" y="250307"/>
            <a:ext cx="10515600" cy="677108"/>
          </a:xfrm>
        </p:spPr>
        <p:txBody>
          <a:bodyPr/>
          <a:lstStyle/>
          <a:p>
            <a:r>
              <a:rPr lang="en-US" i="0" dirty="0"/>
              <a:t>Patient Characteristics</a:t>
            </a:r>
          </a:p>
        </p:txBody>
      </p:sp>
      <p:graphicFrame>
        <p:nvGraphicFramePr>
          <p:cNvPr id="4" name="Content Placeholder 3"/>
          <p:cNvGraphicFramePr>
            <a:graphicFrameLocks noGrp="1"/>
          </p:cNvGraphicFramePr>
          <p:nvPr>
            <p:ph idx="1"/>
          </p:nvPr>
        </p:nvGraphicFramePr>
        <p:xfrm>
          <a:off x="975361" y="1257818"/>
          <a:ext cx="9458569" cy="4926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5574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1DAC1-E1CA-4F32-A14D-613543B1FCFB}"/>
              </a:ext>
            </a:extLst>
          </p:cNvPr>
          <p:cNvSpPr>
            <a:spLocks noGrp="1"/>
          </p:cNvSpPr>
          <p:nvPr>
            <p:ph type="ctrTitle"/>
          </p:nvPr>
        </p:nvSpPr>
        <p:spPr>
          <a:xfrm>
            <a:off x="914400" y="2527196"/>
            <a:ext cx="10363200" cy="677108"/>
          </a:xfrm>
        </p:spPr>
        <p:txBody>
          <a:bodyPr/>
          <a:lstStyle/>
          <a:p>
            <a:r>
              <a:rPr lang="en-US" i="0" dirty="0"/>
              <a:t>Injectable ART: UK HealthCare</a:t>
            </a:r>
          </a:p>
        </p:txBody>
      </p:sp>
    </p:spTree>
    <p:extLst>
      <p:ext uri="{BB962C8B-B14F-4D97-AF65-F5344CB8AC3E}">
        <p14:creationId xmlns:p14="http://schemas.microsoft.com/office/powerpoint/2010/main" val="3660362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150" y="304800"/>
            <a:ext cx="8210931" cy="553998"/>
          </a:xfrm>
        </p:spPr>
        <p:txBody>
          <a:bodyPr/>
          <a:lstStyle/>
          <a:p>
            <a:r>
              <a:rPr lang="en-US" sz="3600" i="0" dirty="0"/>
              <a:t>UK HealthCare Infectious Diseases</a:t>
            </a:r>
          </a:p>
        </p:txBody>
      </p:sp>
      <p:graphicFrame>
        <p:nvGraphicFramePr>
          <p:cNvPr id="8" name="Table 7"/>
          <p:cNvGraphicFramePr>
            <a:graphicFrameLocks noGrp="1"/>
          </p:cNvGraphicFramePr>
          <p:nvPr/>
        </p:nvGraphicFramePr>
        <p:xfrm>
          <a:off x="914400" y="1295400"/>
          <a:ext cx="10287000" cy="4910600"/>
        </p:xfrm>
        <a:graphic>
          <a:graphicData uri="http://schemas.openxmlformats.org/drawingml/2006/table">
            <a:tbl>
              <a:tblPr firstRow="1" bandRow="1">
                <a:tableStyleId>{5C22544A-7EE6-4342-B048-85BDC9FD1C3A}</a:tableStyleId>
              </a:tblPr>
              <a:tblGrid>
                <a:gridCol w="3124201">
                  <a:extLst>
                    <a:ext uri="{9D8B030D-6E8A-4147-A177-3AD203B41FA5}">
                      <a16:colId xmlns:a16="http://schemas.microsoft.com/office/drawing/2014/main" val="4233640599"/>
                    </a:ext>
                  </a:extLst>
                </a:gridCol>
                <a:gridCol w="3733799">
                  <a:extLst>
                    <a:ext uri="{9D8B030D-6E8A-4147-A177-3AD203B41FA5}">
                      <a16:colId xmlns:a16="http://schemas.microsoft.com/office/drawing/2014/main" val="1099478364"/>
                    </a:ext>
                  </a:extLst>
                </a:gridCol>
                <a:gridCol w="3429000">
                  <a:extLst>
                    <a:ext uri="{9D8B030D-6E8A-4147-A177-3AD203B41FA5}">
                      <a16:colId xmlns:a16="http://schemas.microsoft.com/office/drawing/2014/main" val="3344147148"/>
                    </a:ext>
                  </a:extLst>
                </a:gridCol>
              </a:tblGrid>
              <a:tr h="643400">
                <a:tc>
                  <a:txBody>
                    <a:bodyPr/>
                    <a:lstStyle/>
                    <a:p>
                      <a:pPr algn="ctr"/>
                      <a:r>
                        <a:rPr lang="en-US" sz="2400" dirty="0"/>
                        <a:t>Providers</a:t>
                      </a:r>
                    </a:p>
                  </a:txBody>
                  <a:tcPr anchor="ctr"/>
                </a:tc>
                <a:tc>
                  <a:txBody>
                    <a:bodyPr/>
                    <a:lstStyle/>
                    <a:p>
                      <a:pPr algn="ctr"/>
                      <a:r>
                        <a:rPr lang="en-US" sz="2400" dirty="0"/>
                        <a:t>Inpatient </a:t>
                      </a:r>
                    </a:p>
                  </a:txBody>
                  <a:tcPr anchor="ctr"/>
                </a:tc>
                <a:tc>
                  <a:txBody>
                    <a:bodyPr/>
                    <a:lstStyle/>
                    <a:p>
                      <a:pPr algn="ctr"/>
                      <a:r>
                        <a:rPr lang="en-US" sz="2400" dirty="0"/>
                        <a:t>Outpatient</a:t>
                      </a:r>
                    </a:p>
                  </a:txBody>
                  <a:tcPr anchor="ctr"/>
                </a:tc>
                <a:extLst>
                  <a:ext uri="{0D108BD9-81ED-4DB2-BD59-A6C34878D82A}">
                    <a16:rowId xmlns:a16="http://schemas.microsoft.com/office/drawing/2014/main" val="2361665005"/>
                  </a:ext>
                </a:extLst>
              </a:tr>
              <a:tr h="4081000">
                <a:tc>
                  <a:txBody>
                    <a:bodyPr/>
                    <a:lstStyle/>
                    <a:p>
                      <a:pPr marL="0" indent="0">
                        <a:buFont typeface="Arial" panose="020B0604020202020204" pitchFamily="34" charset="0"/>
                        <a:buNone/>
                      </a:pPr>
                      <a:r>
                        <a:rPr lang="en-US" sz="2000" b="1" dirty="0"/>
                        <a:t>Infectious</a:t>
                      </a:r>
                      <a:r>
                        <a:rPr lang="en-US" sz="2000" b="1" baseline="0" dirty="0"/>
                        <a:t> Diseases</a:t>
                      </a:r>
                    </a:p>
                    <a:p>
                      <a:pPr marL="285750" indent="-171450">
                        <a:buFont typeface="Arial" panose="020B0604020202020204" pitchFamily="34" charset="0"/>
                        <a:buChar char="•"/>
                      </a:pPr>
                      <a:r>
                        <a:rPr lang="en-US" baseline="0" dirty="0"/>
                        <a:t>11 Physicians</a:t>
                      </a:r>
                    </a:p>
                    <a:p>
                      <a:pPr marL="285750" indent="-171450">
                        <a:buFont typeface="Arial" panose="020B0604020202020204" pitchFamily="34" charset="0"/>
                        <a:buChar char="•"/>
                      </a:pPr>
                      <a:r>
                        <a:rPr lang="en-US" baseline="0" dirty="0"/>
                        <a:t>4 Advanced Practice Providers</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sz="2000" b="1" baseline="0" dirty="0"/>
                        <a:t>Internal Medicine</a:t>
                      </a:r>
                    </a:p>
                    <a:p>
                      <a:pPr marL="285750" indent="-171450">
                        <a:buFont typeface="Arial" panose="020B0604020202020204" pitchFamily="34" charset="0"/>
                        <a:buChar char="•"/>
                      </a:pPr>
                      <a:r>
                        <a:rPr lang="en-US" baseline="0" dirty="0"/>
                        <a:t>2 Physicians</a:t>
                      </a:r>
                    </a:p>
                    <a:p>
                      <a:pPr marL="285750" indent="-171450">
                        <a:buFont typeface="Arial" panose="020B0604020202020204" pitchFamily="34" charset="0"/>
                        <a:buChar char="•"/>
                      </a:pPr>
                      <a:r>
                        <a:rPr lang="en-US" baseline="0" dirty="0"/>
                        <a:t>3 Advanced Practice Providers</a:t>
                      </a:r>
                    </a:p>
                    <a:p>
                      <a:pPr marL="285750" indent="-285750">
                        <a:buFont typeface="Arial" panose="020B0604020202020204" pitchFamily="34" charset="0"/>
                        <a:buChar char="•"/>
                      </a:pPr>
                      <a:endParaRPr lang="en-US" baseline="0" dirty="0"/>
                    </a:p>
                    <a:p>
                      <a:pPr marL="114300" indent="0">
                        <a:buFont typeface="Arial" panose="020B0604020202020204" pitchFamily="34" charset="0"/>
                        <a:buNone/>
                      </a:pPr>
                      <a:endParaRPr lang="en-US" baseline="0" dirty="0"/>
                    </a:p>
                    <a:p>
                      <a:pPr marL="0" indent="0">
                        <a:buFont typeface="Arial" panose="020B0604020202020204" pitchFamily="34" charset="0"/>
                        <a:buNone/>
                      </a:pPr>
                      <a:endParaRPr lang="en-US" dirty="0"/>
                    </a:p>
                  </a:txBody>
                  <a:tcPr/>
                </a:tc>
                <a:tc>
                  <a:txBody>
                    <a:bodyPr/>
                    <a:lstStyle/>
                    <a:p>
                      <a:pPr marL="0" indent="0">
                        <a:buFont typeface="Arial" panose="020B0604020202020204" pitchFamily="34" charset="0"/>
                        <a:buNone/>
                      </a:pPr>
                      <a:r>
                        <a:rPr lang="en-US" sz="2000" b="1" dirty="0">
                          <a:solidFill>
                            <a:schemeClr val="tx1"/>
                          </a:solidFill>
                        </a:rPr>
                        <a:t>UKHC</a:t>
                      </a:r>
                      <a:r>
                        <a:rPr lang="en-US" sz="2000" b="1" baseline="0" dirty="0">
                          <a:solidFill>
                            <a:schemeClr val="tx1"/>
                          </a:solidFill>
                        </a:rPr>
                        <a:t> Chandler Medical Center</a:t>
                      </a:r>
                    </a:p>
                    <a:p>
                      <a:pPr marL="285750" indent="-171450">
                        <a:buFont typeface="Arial" panose="020B0604020202020204" pitchFamily="34" charset="0"/>
                        <a:buChar char="•"/>
                      </a:pPr>
                      <a:r>
                        <a:rPr lang="en-US" b="0" dirty="0">
                          <a:solidFill>
                            <a:schemeClr val="tx1"/>
                          </a:solidFill>
                        </a:rPr>
                        <a:t>569 beds</a:t>
                      </a:r>
                    </a:p>
                    <a:p>
                      <a:pPr marL="285750" indent="-171450">
                        <a:buFont typeface="Arial" panose="020B0604020202020204" pitchFamily="34" charset="0"/>
                        <a:buChar char="•"/>
                      </a:pPr>
                      <a:r>
                        <a:rPr lang="en-US" b="0" dirty="0">
                          <a:solidFill>
                            <a:schemeClr val="tx1"/>
                          </a:solidFill>
                        </a:rPr>
                        <a:t>Level 1 Trauma Center</a:t>
                      </a:r>
                    </a:p>
                    <a:p>
                      <a:pPr marL="285750" indent="-171450">
                        <a:buFont typeface="Arial" panose="020B0604020202020204" pitchFamily="34" charset="0"/>
                        <a:buChar char="•"/>
                      </a:pPr>
                      <a:r>
                        <a:rPr lang="en-US" b="0" dirty="0">
                          <a:solidFill>
                            <a:schemeClr val="tx1"/>
                          </a:solidFill>
                        </a:rPr>
                        <a:t>Tertiary referral center for Lexington,</a:t>
                      </a:r>
                      <a:r>
                        <a:rPr lang="en-US" b="0" baseline="0" dirty="0">
                          <a:solidFill>
                            <a:schemeClr val="tx1"/>
                          </a:solidFill>
                        </a:rPr>
                        <a:t> Eastern KY, and border regions of OH, VA, WVA, and TN</a:t>
                      </a:r>
                    </a:p>
                    <a:p>
                      <a:pPr marL="114300" indent="0">
                        <a:buFont typeface="Arial" panose="020B0604020202020204" pitchFamily="34" charset="0"/>
                        <a:buNone/>
                      </a:pPr>
                      <a:endParaRPr lang="en-US" b="0" baseline="0" dirty="0">
                        <a:solidFill>
                          <a:schemeClr val="tx1"/>
                        </a:solidFill>
                      </a:endParaRPr>
                    </a:p>
                    <a:p>
                      <a:pPr marL="114300" indent="-114300">
                        <a:buFont typeface="Arial" panose="020B0604020202020204" pitchFamily="34" charset="0"/>
                        <a:buNone/>
                      </a:pPr>
                      <a:r>
                        <a:rPr lang="en-US" sz="2000" b="1" baseline="0" dirty="0">
                          <a:solidFill>
                            <a:schemeClr val="tx1"/>
                          </a:solidFill>
                        </a:rPr>
                        <a:t>UKHC Good Samaritan Hospital</a:t>
                      </a:r>
                    </a:p>
                    <a:p>
                      <a:pPr marL="285750" indent="-171450">
                        <a:buFont typeface="Arial" panose="020B0604020202020204" pitchFamily="34" charset="0"/>
                        <a:buChar char="•"/>
                      </a:pPr>
                      <a:r>
                        <a:rPr lang="en-US" b="0" baseline="0" dirty="0">
                          <a:solidFill>
                            <a:schemeClr val="tx1"/>
                          </a:solidFill>
                        </a:rPr>
                        <a:t>302 beds</a:t>
                      </a:r>
                    </a:p>
                    <a:p>
                      <a:pPr marL="285750" indent="-171450">
                        <a:buFont typeface="Arial" panose="020B0604020202020204" pitchFamily="34" charset="0"/>
                        <a:buChar char="•"/>
                      </a:pPr>
                      <a:r>
                        <a:rPr lang="en-US" b="0" baseline="0" dirty="0">
                          <a:solidFill>
                            <a:schemeClr val="tx1"/>
                          </a:solidFill>
                        </a:rPr>
                        <a:t>Community hospital</a:t>
                      </a:r>
                    </a:p>
                    <a:p>
                      <a:pPr marL="114300" indent="0">
                        <a:buFont typeface="Arial" panose="020B0604020202020204" pitchFamily="34" charset="0"/>
                        <a:buNone/>
                      </a:pPr>
                      <a:endParaRPr lang="en-US" b="0" baseline="0" dirty="0">
                        <a:solidFill>
                          <a:schemeClr val="tx1"/>
                        </a:solidFill>
                      </a:endParaRPr>
                    </a:p>
                  </a:txBody>
                  <a:tcPr/>
                </a:tc>
                <a:tc>
                  <a:txBody>
                    <a:bodyPr/>
                    <a:lstStyle/>
                    <a:p>
                      <a:r>
                        <a:rPr lang="en-US" sz="2000" b="1" dirty="0"/>
                        <a:t>Bluegrass Care Clinic</a:t>
                      </a:r>
                    </a:p>
                    <a:p>
                      <a:pPr marL="346075" indent="-177800">
                        <a:buFont typeface="Arial" panose="020B0604020202020204" pitchFamily="34" charset="0"/>
                        <a:buChar char="•"/>
                      </a:pPr>
                      <a:r>
                        <a:rPr lang="en-US" b="0" dirty="0"/>
                        <a:t>Inpatient</a:t>
                      </a:r>
                      <a:r>
                        <a:rPr lang="en-US" b="0" baseline="0" dirty="0"/>
                        <a:t> follow-up</a:t>
                      </a:r>
                    </a:p>
                    <a:p>
                      <a:pPr marL="346075" indent="-177800">
                        <a:buFont typeface="Arial" panose="020B0604020202020204" pitchFamily="34" charset="0"/>
                        <a:buChar char="•"/>
                      </a:pPr>
                      <a:r>
                        <a:rPr lang="en-US" b="0" baseline="0" dirty="0"/>
                        <a:t>Hepatitis C treatment</a:t>
                      </a:r>
                    </a:p>
                    <a:p>
                      <a:pPr marL="346075" indent="-177800">
                        <a:buFont typeface="Arial" panose="020B0604020202020204" pitchFamily="34" charset="0"/>
                        <a:buChar char="•"/>
                      </a:pPr>
                      <a:r>
                        <a:rPr lang="en-US" b="0" baseline="0" dirty="0"/>
                        <a:t>HIV pre-exposure prophylaxis (</a:t>
                      </a:r>
                      <a:r>
                        <a:rPr lang="en-US" b="0" baseline="0" dirty="0" err="1"/>
                        <a:t>PrEP</a:t>
                      </a:r>
                      <a:r>
                        <a:rPr lang="en-US" b="0" baseline="0" dirty="0"/>
                        <a:t>)</a:t>
                      </a:r>
                    </a:p>
                    <a:p>
                      <a:pPr marL="346075" indent="-177800">
                        <a:buFont typeface="Arial" panose="020B0604020202020204" pitchFamily="34" charset="0"/>
                        <a:buChar char="•"/>
                      </a:pPr>
                      <a:r>
                        <a:rPr lang="en-US" b="0" baseline="0" dirty="0"/>
                        <a:t>Ryan White HIV clinic</a:t>
                      </a:r>
                    </a:p>
                    <a:p>
                      <a:pPr marL="346075" indent="-177800">
                        <a:buFont typeface="Arial" panose="020B0604020202020204" pitchFamily="34" charset="0"/>
                        <a:buChar char="•"/>
                      </a:pPr>
                      <a:endParaRPr lang="en-US" b="1" dirty="0"/>
                    </a:p>
                    <a:p>
                      <a:r>
                        <a:rPr lang="en-US" sz="2000" b="1" dirty="0"/>
                        <a:t>Ryan White HIV Clinic</a:t>
                      </a:r>
                    </a:p>
                    <a:p>
                      <a:pPr marL="346075" indent="-177800">
                        <a:buFont typeface="Arial" panose="020B0604020202020204" pitchFamily="34" charset="0"/>
                        <a:buChar char="•"/>
                      </a:pPr>
                      <a:r>
                        <a:rPr lang="en-US" b="0" dirty="0"/>
                        <a:t>~1700</a:t>
                      </a:r>
                      <a:r>
                        <a:rPr lang="en-US" b="0" baseline="0" dirty="0"/>
                        <a:t> patients</a:t>
                      </a:r>
                    </a:p>
                    <a:p>
                      <a:pPr marL="346075" indent="-177800">
                        <a:buFont typeface="Arial" panose="020B0604020202020204" pitchFamily="34" charset="0"/>
                        <a:buChar char="•"/>
                      </a:pPr>
                      <a:r>
                        <a:rPr lang="en-US" b="0" baseline="0" dirty="0"/>
                        <a:t>Primary care and psychiatry</a:t>
                      </a:r>
                    </a:p>
                    <a:p>
                      <a:pPr marL="346075" indent="-177800">
                        <a:buFont typeface="Arial" panose="020B0604020202020204" pitchFamily="34" charset="0"/>
                        <a:buChar char="•"/>
                      </a:pPr>
                      <a:r>
                        <a:rPr lang="en-US" b="0" baseline="0" dirty="0"/>
                        <a:t>Mental health</a:t>
                      </a:r>
                    </a:p>
                    <a:p>
                      <a:pPr marL="346075" indent="-177800">
                        <a:buFont typeface="Arial" panose="020B0604020202020204" pitchFamily="34" charset="0"/>
                        <a:buChar char="•"/>
                      </a:pPr>
                      <a:r>
                        <a:rPr lang="en-US" b="0" baseline="0" dirty="0"/>
                        <a:t>Medical case management</a:t>
                      </a:r>
                    </a:p>
                    <a:p>
                      <a:pPr marL="346075" indent="-177800">
                        <a:buFont typeface="Arial" panose="020B0604020202020204" pitchFamily="34" charset="0"/>
                        <a:buChar char="•"/>
                      </a:pPr>
                      <a:r>
                        <a:rPr lang="en-US" b="0" baseline="0" dirty="0"/>
                        <a:t>Onsite retail pharmacy</a:t>
                      </a:r>
                    </a:p>
                    <a:p>
                      <a:pPr marL="346075" indent="-177800">
                        <a:buFont typeface="Arial" panose="020B0604020202020204" pitchFamily="34" charset="0"/>
                        <a:buChar char="•"/>
                      </a:pPr>
                      <a:r>
                        <a:rPr lang="en-US" b="0" baseline="0" dirty="0"/>
                        <a:t>340B Status</a:t>
                      </a:r>
                      <a:endParaRPr lang="en-US" b="0" dirty="0"/>
                    </a:p>
                    <a:p>
                      <a:endParaRPr lang="en-US" dirty="0"/>
                    </a:p>
                  </a:txBody>
                  <a:tcPr/>
                </a:tc>
                <a:extLst>
                  <a:ext uri="{0D108BD9-81ED-4DB2-BD59-A6C34878D82A}">
                    <a16:rowId xmlns:a16="http://schemas.microsoft.com/office/drawing/2014/main" val="1452463765"/>
                  </a:ext>
                </a:extLst>
              </a:tr>
            </a:tbl>
          </a:graphicData>
        </a:graphic>
      </p:graphicFrame>
    </p:spTree>
    <p:extLst>
      <p:ext uri="{BB962C8B-B14F-4D97-AF65-F5344CB8AC3E}">
        <p14:creationId xmlns:p14="http://schemas.microsoft.com/office/powerpoint/2010/main" val="2761612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0D198-695C-4ECF-A638-1DACE575FEA0}"/>
              </a:ext>
            </a:extLst>
          </p:cNvPr>
          <p:cNvSpPr>
            <a:spLocks noGrp="1"/>
          </p:cNvSpPr>
          <p:nvPr>
            <p:ph type="title"/>
          </p:nvPr>
        </p:nvSpPr>
        <p:spPr>
          <a:xfrm>
            <a:off x="392214" y="102689"/>
            <a:ext cx="7696840" cy="599900"/>
          </a:xfrm>
        </p:spPr>
        <p:txBody>
          <a:bodyPr/>
          <a:lstStyle/>
          <a:p>
            <a:r>
              <a:rPr lang="en-US" i="0" dirty="0"/>
              <a:t>Bluegrass Care Clinic Workflow</a:t>
            </a:r>
          </a:p>
        </p:txBody>
      </p:sp>
      <p:sp>
        <p:nvSpPr>
          <p:cNvPr id="14" name="TextBox 13">
            <a:extLst>
              <a:ext uri="{FF2B5EF4-FFF2-40B4-BE49-F238E27FC236}">
                <a16:creationId xmlns:a16="http://schemas.microsoft.com/office/drawing/2014/main" id="{7D87F69D-76A7-47FF-AEAD-292EBAD102BC}"/>
              </a:ext>
            </a:extLst>
          </p:cNvPr>
          <p:cNvSpPr txBox="1"/>
          <p:nvPr/>
        </p:nvSpPr>
        <p:spPr>
          <a:xfrm>
            <a:off x="107226" y="6484681"/>
            <a:ext cx="2678938" cy="261610"/>
          </a:xfrm>
          <a:prstGeom prst="rect">
            <a:avLst/>
          </a:prstGeom>
          <a:noFill/>
        </p:spPr>
        <p:txBody>
          <a:bodyPr wrap="none" rtlCol="0">
            <a:spAutoFit/>
          </a:bodyPr>
          <a:lstStyle/>
          <a:p>
            <a:r>
              <a:rPr lang="en-US" sz="1100" dirty="0">
                <a:solidFill>
                  <a:schemeClr val="bg1"/>
                </a:solidFill>
              </a:rPr>
              <a:t>*University of Kentucky Specialty Pharmacy</a:t>
            </a:r>
          </a:p>
        </p:txBody>
      </p:sp>
      <p:grpSp>
        <p:nvGrpSpPr>
          <p:cNvPr id="20" name="Group 19">
            <a:extLst>
              <a:ext uri="{FF2B5EF4-FFF2-40B4-BE49-F238E27FC236}">
                <a16:creationId xmlns:a16="http://schemas.microsoft.com/office/drawing/2014/main" id="{5FAA66CB-D911-49C9-AF0D-8D5AA311425E}"/>
              </a:ext>
            </a:extLst>
          </p:cNvPr>
          <p:cNvGrpSpPr/>
          <p:nvPr/>
        </p:nvGrpSpPr>
        <p:grpSpPr>
          <a:xfrm>
            <a:off x="225273" y="1006679"/>
            <a:ext cx="3106725" cy="5251508"/>
            <a:chOff x="60122" y="1006679"/>
            <a:chExt cx="3106725" cy="5251508"/>
          </a:xfrm>
        </p:grpSpPr>
        <p:grpSp>
          <p:nvGrpSpPr>
            <p:cNvPr id="19" name="Group 18">
              <a:extLst>
                <a:ext uri="{FF2B5EF4-FFF2-40B4-BE49-F238E27FC236}">
                  <a16:creationId xmlns:a16="http://schemas.microsoft.com/office/drawing/2014/main" id="{C11E3020-8626-4E22-B84C-C060B5AED2C5}"/>
                </a:ext>
              </a:extLst>
            </p:cNvPr>
            <p:cNvGrpSpPr/>
            <p:nvPr/>
          </p:nvGrpSpPr>
          <p:grpSpPr>
            <a:xfrm>
              <a:off x="845512" y="1627259"/>
              <a:ext cx="1693178" cy="4441965"/>
              <a:chOff x="641147" y="1681995"/>
              <a:chExt cx="1693178" cy="4441965"/>
            </a:xfrm>
          </p:grpSpPr>
          <p:sp>
            <p:nvSpPr>
              <p:cNvPr id="4" name="Rectangle: Rounded Corners 3">
                <a:extLst>
                  <a:ext uri="{FF2B5EF4-FFF2-40B4-BE49-F238E27FC236}">
                    <a16:creationId xmlns:a16="http://schemas.microsoft.com/office/drawing/2014/main" id="{2F23D266-C981-458E-A617-5E2592005E3D}"/>
                  </a:ext>
                </a:extLst>
              </p:cNvPr>
              <p:cNvSpPr/>
              <p:nvPr/>
            </p:nvSpPr>
            <p:spPr>
              <a:xfrm>
                <a:off x="641147" y="1681995"/>
                <a:ext cx="1693178" cy="8556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Provider refers patient to PharmD</a:t>
                </a:r>
              </a:p>
            </p:txBody>
          </p:sp>
          <p:sp>
            <p:nvSpPr>
              <p:cNvPr id="5" name="Rectangle: Rounded Corners 4">
                <a:extLst>
                  <a:ext uri="{FF2B5EF4-FFF2-40B4-BE49-F238E27FC236}">
                    <a16:creationId xmlns:a16="http://schemas.microsoft.com/office/drawing/2014/main" id="{19F2D079-B647-406C-B255-A0DDF7EEB880}"/>
                  </a:ext>
                </a:extLst>
              </p:cNvPr>
              <p:cNvSpPr/>
              <p:nvPr/>
            </p:nvSpPr>
            <p:spPr>
              <a:xfrm>
                <a:off x="641147" y="3428999"/>
                <a:ext cx="1598044" cy="9563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Clinic visit with PharmD for second check and education</a:t>
                </a:r>
              </a:p>
            </p:txBody>
          </p:sp>
          <p:sp>
            <p:nvSpPr>
              <p:cNvPr id="6" name="Rectangle: Rounded Corners 5">
                <a:extLst>
                  <a:ext uri="{FF2B5EF4-FFF2-40B4-BE49-F238E27FC236}">
                    <a16:creationId xmlns:a16="http://schemas.microsoft.com/office/drawing/2014/main" id="{E3F2CCFB-E660-44BA-9DA0-CE496320DD07}"/>
                  </a:ext>
                </a:extLst>
              </p:cNvPr>
              <p:cNvSpPr/>
              <p:nvPr/>
            </p:nvSpPr>
            <p:spPr>
              <a:xfrm>
                <a:off x="655738" y="5167613"/>
                <a:ext cx="1634457" cy="9563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PharmD sends benefits investigation request to UKSP*</a:t>
                </a:r>
              </a:p>
            </p:txBody>
          </p:sp>
          <p:sp>
            <p:nvSpPr>
              <p:cNvPr id="12" name="Arrow: Down 11">
                <a:extLst>
                  <a:ext uri="{FF2B5EF4-FFF2-40B4-BE49-F238E27FC236}">
                    <a16:creationId xmlns:a16="http://schemas.microsoft.com/office/drawing/2014/main" id="{B8329486-8CEC-464C-8426-E4D1AE39E93B}"/>
                  </a:ext>
                </a:extLst>
              </p:cNvPr>
              <p:cNvSpPr/>
              <p:nvPr/>
            </p:nvSpPr>
            <p:spPr>
              <a:xfrm>
                <a:off x="1384883" y="2765222"/>
                <a:ext cx="117446" cy="43622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4728E727-E081-409A-8446-43443BE909E3}"/>
                  </a:ext>
                </a:extLst>
              </p:cNvPr>
              <p:cNvSpPr/>
              <p:nvPr/>
            </p:nvSpPr>
            <p:spPr>
              <a:xfrm>
                <a:off x="1384883" y="4612894"/>
                <a:ext cx="117446" cy="43622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FC6FB326-0E32-4659-AA41-4187A7E1DFD7}"/>
                </a:ext>
              </a:extLst>
            </p:cNvPr>
            <p:cNvSpPr txBox="1"/>
            <p:nvPr/>
          </p:nvSpPr>
          <p:spPr>
            <a:xfrm>
              <a:off x="107226" y="1132303"/>
              <a:ext cx="938334" cy="369332"/>
            </a:xfrm>
            <a:prstGeom prst="rect">
              <a:avLst/>
            </a:prstGeom>
            <a:noFill/>
          </p:spPr>
          <p:txBody>
            <a:bodyPr wrap="none" rtlCol="0">
              <a:spAutoFit/>
            </a:bodyPr>
            <a:lstStyle/>
            <a:p>
              <a:r>
                <a:rPr lang="en-US" b="1" dirty="0"/>
                <a:t>Referral</a:t>
              </a:r>
            </a:p>
          </p:txBody>
        </p:sp>
        <p:sp>
          <p:nvSpPr>
            <p:cNvPr id="18" name="Frame 17">
              <a:extLst>
                <a:ext uri="{FF2B5EF4-FFF2-40B4-BE49-F238E27FC236}">
                  <a16:creationId xmlns:a16="http://schemas.microsoft.com/office/drawing/2014/main" id="{F39320D9-C250-4527-9953-E87A41E6149A}"/>
                </a:ext>
              </a:extLst>
            </p:cNvPr>
            <p:cNvSpPr/>
            <p:nvPr/>
          </p:nvSpPr>
          <p:spPr>
            <a:xfrm>
              <a:off x="60122" y="1006679"/>
              <a:ext cx="3106725" cy="5251508"/>
            </a:xfrm>
            <a:prstGeom prst="frame">
              <a:avLst>
                <a:gd name="adj1" fmla="val 286"/>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 name="Group 31">
            <a:extLst>
              <a:ext uri="{FF2B5EF4-FFF2-40B4-BE49-F238E27FC236}">
                <a16:creationId xmlns:a16="http://schemas.microsoft.com/office/drawing/2014/main" id="{160862B7-C437-474F-9834-CB0D3C835030}"/>
              </a:ext>
            </a:extLst>
          </p:cNvPr>
          <p:cNvGrpSpPr/>
          <p:nvPr/>
        </p:nvGrpSpPr>
        <p:grpSpPr>
          <a:xfrm>
            <a:off x="3642750" y="998290"/>
            <a:ext cx="4801681" cy="5251508"/>
            <a:chOff x="3545365" y="1006679"/>
            <a:chExt cx="4801681" cy="5251508"/>
          </a:xfrm>
        </p:grpSpPr>
        <p:sp>
          <p:nvSpPr>
            <p:cNvPr id="7" name="Rectangle: Rounded Corners 6">
              <a:extLst>
                <a:ext uri="{FF2B5EF4-FFF2-40B4-BE49-F238E27FC236}">
                  <a16:creationId xmlns:a16="http://schemas.microsoft.com/office/drawing/2014/main" id="{7D5E3EA5-D07C-4940-B307-7516E7F3A056}"/>
                </a:ext>
              </a:extLst>
            </p:cNvPr>
            <p:cNvSpPr/>
            <p:nvPr/>
          </p:nvSpPr>
          <p:spPr>
            <a:xfrm>
              <a:off x="4958912" y="1670459"/>
              <a:ext cx="1693178" cy="8556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UKSP completes benefits investigation</a:t>
              </a:r>
            </a:p>
          </p:txBody>
        </p:sp>
        <p:sp>
          <p:nvSpPr>
            <p:cNvPr id="8" name="Rectangle: Rounded Corners 7">
              <a:extLst>
                <a:ext uri="{FF2B5EF4-FFF2-40B4-BE49-F238E27FC236}">
                  <a16:creationId xmlns:a16="http://schemas.microsoft.com/office/drawing/2014/main" id="{7C340AAE-73A6-44FA-B8BF-CA850C038961}"/>
                </a:ext>
              </a:extLst>
            </p:cNvPr>
            <p:cNvSpPr/>
            <p:nvPr/>
          </p:nvSpPr>
          <p:spPr>
            <a:xfrm>
              <a:off x="3879859" y="3689697"/>
              <a:ext cx="1693178" cy="9563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UKSP completes PA and fills prescription</a:t>
              </a:r>
            </a:p>
          </p:txBody>
        </p:sp>
        <p:sp>
          <p:nvSpPr>
            <p:cNvPr id="9" name="Rectangle: Rounded Corners 8">
              <a:extLst>
                <a:ext uri="{FF2B5EF4-FFF2-40B4-BE49-F238E27FC236}">
                  <a16:creationId xmlns:a16="http://schemas.microsoft.com/office/drawing/2014/main" id="{54363F0F-2478-4432-8378-5EE9AF69F7F1}"/>
                </a:ext>
              </a:extLst>
            </p:cNvPr>
            <p:cNvSpPr/>
            <p:nvPr/>
          </p:nvSpPr>
          <p:spPr>
            <a:xfrm>
              <a:off x="3889356" y="5125647"/>
              <a:ext cx="1693178" cy="9563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Dose delivered to clinic by UKSP courier 1-3 days prior to appt</a:t>
              </a:r>
            </a:p>
          </p:txBody>
        </p:sp>
        <p:sp>
          <p:nvSpPr>
            <p:cNvPr id="10" name="Rectangle: Rounded Corners 9">
              <a:extLst>
                <a:ext uri="{FF2B5EF4-FFF2-40B4-BE49-F238E27FC236}">
                  <a16:creationId xmlns:a16="http://schemas.microsoft.com/office/drawing/2014/main" id="{2EA27CEF-E93D-4F0A-A187-9676982C3CB8}"/>
                </a:ext>
              </a:extLst>
            </p:cNvPr>
            <p:cNvSpPr/>
            <p:nvPr/>
          </p:nvSpPr>
          <p:spPr>
            <a:xfrm>
              <a:off x="6313056" y="3715484"/>
              <a:ext cx="1631660" cy="956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PharmD completes medical pre-certification</a:t>
              </a:r>
            </a:p>
          </p:txBody>
        </p:sp>
        <p:sp>
          <p:nvSpPr>
            <p:cNvPr id="11" name="Rectangle: Rounded Corners 10">
              <a:extLst>
                <a:ext uri="{FF2B5EF4-FFF2-40B4-BE49-F238E27FC236}">
                  <a16:creationId xmlns:a16="http://schemas.microsoft.com/office/drawing/2014/main" id="{28C8B560-7015-4B54-9E49-4CFE5EEA5615}"/>
                </a:ext>
              </a:extLst>
            </p:cNvPr>
            <p:cNvSpPr/>
            <p:nvPr/>
          </p:nvSpPr>
          <p:spPr>
            <a:xfrm>
              <a:off x="6314113" y="5125647"/>
              <a:ext cx="1631660" cy="9563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Dose comes from clinic stock </a:t>
              </a:r>
            </a:p>
            <a:p>
              <a:pPr algn="ctr"/>
              <a:r>
                <a:rPr lang="en-US" sz="1400" dirty="0"/>
                <a:t>(“buy and bill’) </a:t>
              </a:r>
            </a:p>
          </p:txBody>
        </p:sp>
        <p:sp>
          <p:nvSpPr>
            <p:cNvPr id="15" name="Rectangle 14">
              <a:extLst>
                <a:ext uri="{FF2B5EF4-FFF2-40B4-BE49-F238E27FC236}">
                  <a16:creationId xmlns:a16="http://schemas.microsoft.com/office/drawing/2014/main" id="{3AABF699-B05B-4E39-BF85-3AEFF94BE613}"/>
                </a:ext>
              </a:extLst>
            </p:cNvPr>
            <p:cNvSpPr/>
            <p:nvPr/>
          </p:nvSpPr>
          <p:spPr>
            <a:xfrm>
              <a:off x="6314113" y="2999433"/>
              <a:ext cx="1633056" cy="242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Medical</a:t>
              </a:r>
            </a:p>
          </p:txBody>
        </p:sp>
        <p:sp>
          <p:nvSpPr>
            <p:cNvPr id="16" name="Rectangle 15">
              <a:extLst>
                <a:ext uri="{FF2B5EF4-FFF2-40B4-BE49-F238E27FC236}">
                  <a16:creationId xmlns:a16="http://schemas.microsoft.com/office/drawing/2014/main" id="{1BA284CF-A834-4706-A8C4-2952998AF553}"/>
                </a:ext>
              </a:extLst>
            </p:cNvPr>
            <p:cNvSpPr/>
            <p:nvPr/>
          </p:nvSpPr>
          <p:spPr>
            <a:xfrm>
              <a:off x="3910674" y="3008776"/>
              <a:ext cx="1633056" cy="242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Pharmacy</a:t>
              </a:r>
            </a:p>
          </p:txBody>
        </p:sp>
        <p:sp>
          <p:nvSpPr>
            <p:cNvPr id="21" name="Frame 20">
              <a:extLst>
                <a:ext uri="{FF2B5EF4-FFF2-40B4-BE49-F238E27FC236}">
                  <a16:creationId xmlns:a16="http://schemas.microsoft.com/office/drawing/2014/main" id="{A964865A-1EAB-45CC-B045-A4BD2A2C9E7B}"/>
                </a:ext>
              </a:extLst>
            </p:cNvPr>
            <p:cNvSpPr/>
            <p:nvPr/>
          </p:nvSpPr>
          <p:spPr>
            <a:xfrm>
              <a:off x="3545365" y="1006679"/>
              <a:ext cx="4801681" cy="5251508"/>
            </a:xfrm>
            <a:prstGeom prst="frame">
              <a:avLst>
                <a:gd name="adj1" fmla="val 286"/>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9B8300CD-EA60-41A2-B620-3B85947282BE}"/>
                </a:ext>
              </a:extLst>
            </p:cNvPr>
            <p:cNvSpPr txBox="1"/>
            <p:nvPr/>
          </p:nvSpPr>
          <p:spPr>
            <a:xfrm>
              <a:off x="3713589" y="1112229"/>
              <a:ext cx="968470" cy="369332"/>
            </a:xfrm>
            <a:prstGeom prst="rect">
              <a:avLst/>
            </a:prstGeom>
            <a:noFill/>
          </p:spPr>
          <p:txBody>
            <a:bodyPr wrap="none" rtlCol="0">
              <a:spAutoFit/>
            </a:bodyPr>
            <a:lstStyle/>
            <a:p>
              <a:r>
                <a:rPr lang="en-US" b="1" dirty="0"/>
                <a:t>Benefits</a:t>
              </a:r>
            </a:p>
          </p:txBody>
        </p:sp>
        <p:sp>
          <p:nvSpPr>
            <p:cNvPr id="23" name="Arrow: Right 22">
              <a:extLst>
                <a:ext uri="{FF2B5EF4-FFF2-40B4-BE49-F238E27FC236}">
                  <a16:creationId xmlns:a16="http://schemas.microsoft.com/office/drawing/2014/main" id="{91DFEBF5-16CE-40FA-BFB7-059288B59DF6}"/>
                </a:ext>
              </a:extLst>
            </p:cNvPr>
            <p:cNvSpPr/>
            <p:nvPr/>
          </p:nvSpPr>
          <p:spPr>
            <a:xfrm rot="6719929">
              <a:off x="4718518" y="2695532"/>
              <a:ext cx="417931" cy="1077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CE363CF5-CDCA-4D52-9C89-B4DE1D13BB81}"/>
                </a:ext>
              </a:extLst>
            </p:cNvPr>
            <p:cNvSpPr/>
            <p:nvPr/>
          </p:nvSpPr>
          <p:spPr>
            <a:xfrm rot="3494452">
              <a:off x="6492417" y="2695531"/>
              <a:ext cx="417931" cy="1077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15AB8F45-F332-425B-851F-A05B33F43916}"/>
                </a:ext>
              </a:extLst>
            </p:cNvPr>
            <p:cNvSpPr/>
            <p:nvPr/>
          </p:nvSpPr>
          <p:spPr>
            <a:xfrm rot="5400000">
              <a:off x="4550372" y="3436532"/>
              <a:ext cx="308516" cy="6263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92538387-5A62-4285-A203-E58D6C8234C7}"/>
                </a:ext>
              </a:extLst>
            </p:cNvPr>
            <p:cNvSpPr/>
            <p:nvPr/>
          </p:nvSpPr>
          <p:spPr>
            <a:xfrm rot="5400000">
              <a:off x="4543477" y="4836578"/>
              <a:ext cx="308516" cy="6263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B701CA4B-955D-461B-9C79-7F745579BBC3}"/>
                </a:ext>
              </a:extLst>
            </p:cNvPr>
            <p:cNvSpPr/>
            <p:nvPr/>
          </p:nvSpPr>
          <p:spPr>
            <a:xfrm rot="5400000">
              <a:off x="7005943" y="3430225"/>
              <a:ext cx="308516" cy="6263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02173E9B-DE84-4636-A24E-8EF6A6F6401E}"/>
                </a:ext>
              </a:extLst>
            </p:cNvPr>
            <p:cNvSpPr/>
            <p:nvPr/>
          </p:nvSpPr>
          <p:spPr>
            <a:xfrm rot="5400000">
              <a:off x="7005943" y="4865938"/>
              <a:ext cx="308516" cy="6263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B52466E-C438-47FA-A545-702DFCF0DF9F}"/>
              </a:ext>
            </a:extLst>
          </p:cNvPr>
          <p:cNvGrpSpPr/>
          <p:nvPr/>
        </p:nvGrpSpPr>
        <p:grpSpPr>
          <a:xfrm>
            <a:off x="8678737" y="1006679"/>
            <a:ext cx="3106725" cy="5251508"/>
            <a:chOff x="8774780" y="1017166"/>
            <a:chExt cx="3106725" cy="5251508"/>
          </a:xfrm>
        </p:grpSpPr>
        <p:sp>
          <p:nvSpPr>
            <p:cNvPr id="35" name="Rectangle: Rounded Corners 34">
              <a:extLst>
                <a:ext uri="{FF2B5EF4-FFF2-40B4-BE49-F238E27FC236}">
                  <a16:creationId xmlns:a16="http://schemas.microsoft.com/office/drawing/2014/main" id="{BBC5882E-A921-41B1-8C18-3E217C93042C}"/>
                </a:ext>
              </a:extLst>
            </p:cNvPr>
            <p:cNvSpPr/>
            <p:nvPr/>
          </p:nvSpPr>
          <p:spPr>
            <a:xfrm>
              <a:off x="9412357" y="1648358"/>
              <a:ext cx="1693178" cy="8556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PharmD schedules patient for first injections</a:t>
              </a:r>
            </a:p>
          </p:txBody>
        </p:sp>
        <p:sp>
          <p:nvSpPr>
            <p:cNvPr id="36" name="Rectangle: Rounded Corners 35">
              <a:extLst>
                <a:ext uri="{FF2B5EF4-FFF2-40B4-BE49-F238E27FC236}">
                  <a16:creationId xmlns:a16="http://schemas.microsoft.com/office/drawing/2014/main" id="{40D5EA53-912B-42D5-B774-3A0CD7A6A081}"/>
                </a:ext>
              </a:extLst>
            </p:cNvPr>
            <p:cNvSpPr/>
            <p:nvPr/>
          </p:nvSpPr>
          <p:spPr>
            <a:xfrm>
              <a:off x="9443558" y="2905396"/>
              <a:ext cx="1693178" cy="8556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Clinic RN administers dose</a:t>
              </a:r>
            </a:p>
          </p:txBody>
        </p:sp>
        <p:sp>
          <p:nvSpPr>
            <p:cNvPr id="37" name="Rectangle: Rounded Corners 36">
              <a:extLst>
                <a:ext uri="{FF2B5EF4-FFF2-40B4-BE49-F238E27FC236}">
                  <a16:creationId xmlns:a16="http://schemas.microsoft.com/office/drawing/2014/main" id="{A8A86171-4489-4EB3-ABED-D19329FAFCB5}"/>
                </a:ext>
              </a:extLst>
            </p:cNvPr>
            <p:cNvSpPr/>
            <p:nvPr/>
          </p:nvSpPr>
          <p:spPr>
            <a:xfrm>
              <a:off x="9481553" y="4246087"/>
              <a:ext cx="1693178" cy="8556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Front desk schedules next dose</a:t>
              </a:r>
            </a:p>
          </p:txBody>
        </p:sp>
        <p:sp>
          <p:nvSpPr>
            <p:cNvPr id="40" name="Arrow: Down 39">
              <a:extLst>
                <a:ext uri="{FF2B5EF4-FFF2-40B4-BE49-F238E27FC236}">
                  <a16:creationId xmlns:a16="http://schemas.microsoft.com/office/drawing/2014/main" id="{5340A22A-9F25-4CAA-9FA7-2153599A2E1E}"/>
                </a:ext>
              </a:extLst>
            </p:cNvPr>
            <p:cNvSpPr/>
            <p:nvPr/>
          </p:nvSpPr>
          <p:spPr>
            <a:xfrm>
              <a:off x="10189750" y="2571520"/>
              <a:ext cx="138393" cy="17999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row: Down 40">
              <a:extLst>
                <a:ext uri="{FF2B5EF4-FFF2-40B4-BE49-F238E27FC236}">
                  <a16:creationId xmlns:a16="http://schemas.microsoft.com/office/drawing/2014/main" id="{CDCA63DA-4ED2-48BD-8EED-987E59C41346}"/>
                </a:ext>
              </a:extLst>
            </p:cNvPr>
            <p:cNvSpPr/>
            <p:nvPr/>
          </p:nvSpPr>
          <p:spPr>
            <a:xfrm>
              <a:off x="10220950" y="3904734"/>
              <a:ext cx="138393" cy="17999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rrow: Curved Up 44">
              <a:extLst>
                <a:ext uri="{FF2B5EF4-FFF2-40B4-BE49-F238E27FC236}">
                  <a16:creationId xmlns:a16="http://schemas.microsoft.com/office/drawing/2014/main" id="{2D280CE0-F2D3-4C63-92F0-9503A877AFAD}"/>
                </a:ext>
              </a:extLst>
            </p:cNvPr>
            <p:cNvSpPr/>
            <p:nvPr/>
          </p:nvSpPr>
          <p:spPr>
            <a:xfrm rot="15930790">
              <a:off x="10721984" y="3716948"/>
              <a:ext cx="1592606" cy="555569"/>
            </a:xfrm>
            <a:prstGeom prst="curvedUpArrow">
              <a:avLst>
                <a:gd name="adj1" fmla="val 11689"/>
                <a:gd name="adj2" fmla="val 50000"/>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Frame 45">
              <a:extLst>
                <a:ext uri="{FF2B5EF4-FFF2-40B4-BE49-F238E27FC236}">
                  <a16:creationId xmlns:a16="http://schemas.microsoft.com/office/drawing/2014/main" id="{B7ABB666-EC2A-4C34-A3EB-43FA95E1946A}"/>
                </a:ext>
              </a:extLst>
            </p:cNvPr>
            <p:cNvSpPr/>
            <p:nvPr/>
          </p:nvSpPr>
          <p:spPr>
            <a:xfrm>
              <a:off x="8774780" y="1017166"/>
              <a:ext cx="3106725" cy="5251508"/>
            </a:xfrm>
            <a:prstGeom prst="frame">
              <a:avLst>
                <a:gd name="adj1" fmla="val 286"/>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TextBox 46">
              <a:extLst>
                <a:ext uri="{FF2B5EF4-FFF2-40B4-BE49-F238E27FC236}">
                  <a16:creationId xmlns:a16="http://schemas.microsoft.com/office/drawing/2014/main" id="{A4DE8164-E7F8-4620-BCF6-FA1177185CB8}"/>
                </a:ext>
              </a:extLst>
            </p:cNvPr>
            <p:cNvSpPr txBox="1"/>
            <p:nvPr/>
          </p:nvSpPr>
          <p:spPr>
            <a:xfrm>
              <a:off x="8928122" y="1112229"/>
              <a:ext cx="1177502" cy="369332"/>
            </a:xfrm>
            <a:prstGeom prst="rect">
              <a:avLst/>
            </a:prstGeom>
            <a:noFill/>
          </p:spPr>
          <p:txBody>
            <a:bodyPr wrap="none" rtlCol="0">
              <a:spAutoFit/>
            </a:bodyPr>
            <a:lstStyle/>
            <a:p>
              <a:r>
                <a:rPr lang="en-US" b="1" dirty="0"/>
                <a:t>Treatment</a:t>
              </a:r>
            </a:p>
          </p:txBody>
        </p:sp>
      </p:grpSp>
    </p:spTree>
    <p:extLst>
      <p:ext uri="{BB962C8B-B14F-4D97-AF65-F5344CB8AC3E}">
        <p14:creationId xmlns:p14="http://schemas.microsoft.com/office/powerpoint/2010/main" val="282828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B5950-1835-4CAB-8751-ACA35B923467}"/>
              </a:ext>
            </a:extLst>
          </p:cNvPr>
          <p:cNvSpPr>
            <a:spLocks noGrp="1"/>
          </p:cNvSpPr>
          <p:nvPr>
            <p:ph type="title"/>
          </p:nvPr>
        </p:nvSpPr>
        <p:spPr>
          <a:xfrm>
            <a:off x="692151" y="339667"/>
            <a:ext cx="5614163" cy="696594"/>
          </a:xfrm>
        </p:spPr>
        <p:txBody>
          <a:bodyPr/>
          <a:lstStyle/>
          <a:p>
            <a:r>
              <a:rPr lang="en-US" i="0" dirty="0"/>
              <a:t>Current Stats</a:t>
            </a:r>
          </a:p>
        </p:txBody>
      </p:sp>
      <p:graphicFrame>
        <p:nvGraphicFramePr>
          <p:cNvPr id="4" name="Chart 3">
            <a:extLst>
              <a:ext uri="{FF2B5EF4-FFF2-40B4-BE49-F238E27FC236}">
                <a16:creationId xmlns:a16="http://schemas.microsoft.com/office/drawing/2014/main" id="{68E45591-D509-416C-82D0-99B057E2A58D}"/>
              </a:ext>
            </a:extLst>
          </p:cNvPr>
          <p:cNvGraphicFramePr>
            <a:graphicFrameLocks/>
          </p:cNvGraphicFramePr>
          <p:nvPr>
            <p:extLst>
              <p:ext uri="{D42A27DB-BD31-4B8C-83A1-F6EECF244321}">
                <p14:modId xmlns:p14="http://schemas.microsoft.com/office/powerpoint/2010/main" val="3868730394"/>
              </p:ext>
            </p:extLst>
          </p:nvPr>
        </p:nvGraphicFramePr>
        <p:xfrm>
          <a:off x="1795244" y="1107347"/>
          <a:ext cx="8397380" cy="51172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98104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C2CF2-B356-4D0F-9402-0DF3A758BF90}"/>
              </a:ext>
            </a:extLst>
          </p:cNvPr>
          <p:cNvSpPr>
            <a:spLocks noGrp="1"/>
          </p:cNvSpPr>
          <p:nvPr>
            <p:ph type="title"/>
          </p:nvPr>
        </p:nvSpPr>
        <p:spPr>
          <a:xfrm>
            <a:off x="692151" y="272555"/>
            <a:ext cx="5614163" cy="696594"/>
          </a:xfrm>
        </p:spPr>
        <p:txBody>
          <a:bodyPr/>
          <a:lstStyle/>
          <a:p>
            <a:r>
              <a:rPr lang="en-US" i="0" dirty="0"/>
              <a:t>A Closer Look</a:t>
            </a:r>
          </a:p>
        </p:txBody>
      </p:sp>
      <p:sp>
        <p:nvSpPr>
          <p:cNvPr id="4" name="Content Placeholder 2">
            <a:extLst>
              <a:ext uri="{FF2B5EF4-FFF2-40B4-BE49-F238E27FC236}">
                <a16:creationId xmlns:a16="http://schemas.microsoft.com/office/drawing/2014/main" id="{7A6E00AF-577C-4E42-8530-0C1C2D6E99A5}"/>
              </a:ext>
            </a:extLst>
          </p:cNvPr>
          <p:cNvSpPr txBox="1">
            <a:spLocks/>
          </p:cNvSpPr>
          <p:nvPr/>
        </p:nvSpPr>
        <p:spPr>
          <a:xfrm>
            <a:off x="393790" y="1361034"/>
            <a:ext cx="6389565" cy="5403659"/>
          </a:xfrm>
          <a:prstGeom prst="rect">
            <a:avLst/>
          </a:prstGeom>
        </p:spPr>
        <p:txBody>
          <a:bodyPr wrap="square" lIns="0" tIns="0" rIns="0" bIns="0">
            <a:no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Arial" panose="020B0604020202020204" pitchFamily="34" charset="0"/>
              <a:buChar char="•"/>
            </a:pPr>
            <a:r>
              <a:rPr lang="en-US" sz="2800" b="1" kern="0" dirty="0"/>
              <a:t>On Treatment</a:t>
            </a:r>
          </a:p>
          <a:p>
            <a:pPr marL="742950" lvl="1" indent="-285750">
              <a:buFont typeface="Arial" panose="020B0604020202020204" pitchFamily="34" charset="0"/>
              <a:buChar char="•"/>
            </a:pPr>
            <a:r>
              <a:rPr lang="en-US" sz="2800" kern="0" dirty="0"/>
              <a:t>Medical – 89</a:t>
            </a:r>
          </a:p>
          <a:p>
            <a:pPr marL="742950" lvl="1" indent="-285750">
              <a:buFont typeface="Arial" panose="020B0604020202020204" pitchFamily="34" charset="0"/>
              <a:buChar char="•"/>
            </a:pPr>
            <a:r>
              <a:rPr lang="en-US" sz="2800" kern="0" dirty="0"/>
              <a:t>Pharmacy – 11</a:t>
            </a:r>
          </a:p>
          <a:p>
            <a:pPr lvl="1"/>
            <a:endParaRPr lang="en-US" sz="2800" kern="0" dirty="0"/>
          </a:p>
          <a:p>
            <a:pPr marL="285750" indent="-285750">
              <a:buFont typeface="Arial" panose="020B0604020202020204" pitchFamily="34" charset="0"/>
              <a:buChar char="•"/>
            </a:pPr>
            <a:r>
              <a:rPr lang="en-US" sz="2800" b="1" kern="0" dirty="0"/>
              <a:t>Did Not Qualify</a:t>
            </a:r>
          </a:p>
          <a:p>
            <a:pPr marL="742950" lvl="1" indent="-285750">
              <a:buFont typeface="Arial" panose="020B0604020202020204" pitchFamily="34" charset="0"/>
              <a:buChar char="•"/>
            </a:pPr>
            <a:r>
              <a:rPr lang="en-US" sz="2800" kern="0" dirty="0"/>
              <a:t>HBV – 2</a:t>
            </a:r>
          </a:p>
          <a:p>
            <a:pPr marL="742950" lvl="1" indent="-285750">
              <a:buFont typeface="Arial" panose="020B0604020202020204" pitchFamily="34" charset="0"/>
              <a:buChar char="•"/>
            </a:pPr>
            <a:r>
              <a:rPr lang="en-US" sz="2800" kern="0" dirty="0"/>
              <a:t>Complex ART History – 3</a:t>
            </a:r>
          </a:p>
          <a:p>
            <a:pPr marL="742950" lvl="1" indent="-285750">
              <a:buFont typeface="Arial" panose="020B0604020202020204" pitchFamily="34" charset="0"/>
              <a:buChar char="•"/>
            </a:pPr>
            <a:r>
              <a:rPr lang="en-US" sz="2800" kern="0" dirty="0"/>
              <a:t>Complex Past Medical History – 2</a:t>
            </a:r>
          </a:p>
          <a:p>
            <a:pPr marL="742950" lvl="1" indent="-285750">
              <a:buFont typeface="Arial" panose="020B0604020202020204" pitchFamily="34" charset="0"/>
              <a:buChar char="•"/>
            </a:pPr>
            <a:r>
              <a:rPr lang="en-US" sz="2800" kern="0" dirty="0"/>
              <a:t>Chronic Kidney Disease – 1</a:t>
            </a:r>
          </a:p>
          <a:p>
            <a:pPr marL="742950" lvl="1" indent="-285750">
              <a:buFont typeface="Arial" panose="020B0604020202020204" pitchFamily="34" charset="0"/>
              <a:buChar char="•"/>
            </a:pPr>
            <a:r>
              <a:rPr lang="en-US" sz="2800" kern="0" dirty="0"/>
              <a:t>Adherence Issues – 1 </a:t>
            </a:r>
          </a:p>
          <a:p>
            <a:pPr marL="742950" lvl="1" indent="-285750">
              <a:buFont typeface="Arial" panose="020B0604020202020204" pitchFamily="34" charset="0"/>
              <a:buChar char="•"/>
            </a:pPr>
            <a:r>
              <a:rPr lang="en-US" sz="2800" kern="0" dirty="0"/>
              <a:t>Resistance – 11 </a:t>
            </a:r>
          </a:p>
          <a:p>
            <a:pPr lvl="1"/>
            <a:endParaRPr lang="en-US" sz="2800" kern="0" dirty="0"/>
          </a:p>
        </p:txBody>
      </p:sp>
      <p:sp>
        <p:nvSpPr>
          <p:cNvPr id="7" name="Content Placeholder 2">
            <a:extLst>
              <a:ext uri="{FF2B5EF4-FFF2-40B4-BE49-F238E27FC236}">
                <a16:creationId xmlns:a16="http://schemas.microsoft.com/office/drawing/2014/main" id="{DB6E0161-4809-4E3E-A5A8-5254765BDC59}"/>
              </a:ext>
            </a:extLst>
          </p:cNvPr>
          <p:cNvSpPr txBox="1">
            <a:spLocks/>
          </p:cNvSpPr>
          <p:nvPr/>
        </p:nvSpPr>
        <p:spPr>
          <a:xfrm>
            <a:off x="6237863" y="1278935"/>
            <a:ext cx="6389565" cy="5403659"/>
          </a:xfrm>
          <a:prstGeom prst="rect">
            <a:avLst/>
          </a:prstGeom>
        </p:spPr>
        <p:txBody>
          <a:bodyPr wrap="square" lIns="0" tIns="0" rIns="0" bIns="0">
            <a:no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Arial" panose="020B0604020202020204" pitchFamily="34" charset="0"/>
              <a:buChar char="•"/>
            </a:pPr>
            <a:r>
              <a:rPr lang="en-US" sz="2800" b="1" kern="0" dirty="0"/>
              <a:t>Stopped</a:t>
            </a:r>
          </a:p>
          <a:p>
            <a:pPr marL="742950" lvl="1" indent="-285750">
              <a:buFont typeface="Arial" panose="020B0604020202020204" pitchFamily="34" charset="0"/>
              <a:buChar char="•"/>
            </a:pPr>
            <a:r>
              <a:rPr lang="en-US" sz="2800" kern="0" dirty="0"/>
              <a:t>Side Effects – 6 </a:t>
            </a:r>
          </a:p>
          <a:p>
            <a:pPr marL="742950" lvl="1" indent="-285750">
              <a:buFont typeface="Arial" panose="020B0604020202020204" pitchFamily="34" charset="0"/>
              <a:buChar char="•"/>
            </a:pPr>
            <a:r>
              <a:rPr lang="en-US" sz="2800" kern="0" dirty="0"/>
              <a:t>Poor Adherence – 6</a:t>
            </a:r>
          </a:p>
          <a:p>
            <a:pPr marL="742950" lvl="1" indent="-285750">
              <a:buFont typeface="Arial" panose="020B0604020202020204" pitchFamily="34" charset="0"/>
              <a:buChar char="•"/>
            </a:pPr>
            <a:r>
              <a:rPr lang="en-US" sz="2800" kern="0" dirty="0"/>
              <a:t>HBV – 1</a:t>
            </a:r>
          </a:p>
          <a:p>
            <a:pPr marL="742950" lvl="1" indent="-285750">
              <a:buFont typeface="Arial" panose="020B0604020202020204" pitchFamily="34" charset="0"/>
              <a:buChar char="•"/>
            </a:pPr>
            <a:r>
              <a:rPr lang="en-US" sz="2800" kern="0" dirty="0"/>
              <a:t>Moved – 3</a:t>
            </a:r>
          </a:p>
          <a:p>
            <a:pPr marL="742950" lvl="1" indent="-285750">
              <a:buFont typeface="Arial" panose="020B0604020202020204" pitchFamily="34" charset="0"/>
              <a:buChar char="•"/>
            </a:pPr>
            <a:r>
              <a:rPr lang="en-US" sz="2800" kern="0" dirty="0"/>
              <a:t>Resistance – 1 </a:t>
            </a:r>
          </a:p>
        </p:txBody>
      </p:sp>
    </p:spTree>
    <p:extLst>
      <p:ext uri="{BB962C8B-B14F-4D97-AF65-F5344CB8AC3E}">
        <p14:creationId xmlns:p14="http://schemas.microsoft.com/office/powerpoint/2010/main" val="1236976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A3C94E-662C-488F-A644-6D1D9C0D66A9}"/>
              </a:ext>
            </a:extLst>
          </p:cNvPr>
          <p:cNvSpPr>
            <a:spLocks noGrp="1"/>
          </p:cNvSpPr>
          <p:nvPr>
            <p:ph type="ctrTitle"/>
          </p:nvPr>
        </p:nvSpPr>
        <p:spPr/>
        <p:txBody>
          <a:bodyPr/>
          <a:lstStyle/>
          <a:p>
            <a:r>
              <a:rPr lang="en-US" i="0" dirty="0"/>
              <a:t>Injectable ART: Lessons Learned</a:t>
            </a:r>
          </a:p>
        </p:txBody>
      </p:sp>
    </p:spTree>
    <p:extLst>
      <p:ext uri="{BB962C8B-B14F-4D97-AF65-F5344CB8AC3E}">
        <p14:creationId xmlns:p14="http://schemas.microsoft.com/office/powerpoint/2010/main" val="3157103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271B9-04DF-48D7-9A3D-FD80CFFB0B2F}"/>
              </a:ext>
            </a:extLst>
          </p:cNvPr>
          <p:cNvSpPr>
            <a:spLocks noGrp="1"/>
          </p:cNvSpPr>
          <p:nvPr>
            <p:ph type="title"/>
          </p:nvPr>
        </p:nvSpPr>
        <p:spPr>
          <a:xfrm>
            <a:off x="692151" y="405067"/>
            <a:ext cx="5614163" cy="696594"/>
          </a:xfrm>
        </p:spPr>
        <p:txBody>
          <a:bodyPr/>
          <a:lstStyle/>
          <a:p>
            <a:r>
              <a:rPr lang="en-US" i="0" dirty="0"/>
              <a:t>Getting Started</a:t>
            </a:r>
          </a:p>
        </p:txBody>
      </p:sp>
      <p:sp>
        <p:nvSpPr>
          <p:cNvPr id="4" name="Text Placeholder 2">
            <a:extLst>
              <a:ext uri="{FF2B5EF4-FFF2-40B4-BE49-F238E27FC236}">
                <a16:creationId xmlns:a16="http://schemas.microsoft.com/office/drawing/2014/main" id="{B32733A7-4114-4A5C-9867-F01ACC1B5AA8}"/>
              </a:ext>
            </a:extLst>
          </p:cNvPr>
          <p:cNvSpPr>
            <a:spLocks noGrp="1"/>
          </p:cNvSpPr>
          <p:nvPr>
            <p:ph type="body" idx="1"/>
          </p:nvPr>
        </p:nvSpPr>
        <p:spPr>
          <a:xfrm>
            <a:off x="580183" y="1101661"/>
            <a:ext cx="10807699" cy="5601533"/>
          </a:xfrm>
        </p:spPr>
        <p:txBody>
          <a:bodyPr/>
          <a:lstStyle/>
          <a:p>
            <a:pPr marL="514350" indent="-285750">
              <a:buFont typeface="Arial" panose="020B0604020202020204" pitchFamily="34" charset="0"/>
              <a:buChar char="•"/>
            </a:pPr>
            <a:r>
              <a:rPr lang="en-US" sz="2800" dirty="0"/>
              <a:t>At UK HealthCare. . .</a:t>
            </a:r>
          </a:p>
          <a:p>
            <a:pPr marL="971550" lvl="1" indent="-285750">
              <a:buFont typeface="Arial" panose="020B0604020202020204" pitchFamily="34" charset="0"/>
              <a:buChar char="•"/>
            </a:pPr>
            <a:r>
              <a:rPr lang="en-US" sz="2800" dirty="0"/>
              <a:t>Moved clinic sites</a:t>
            </a:r>
          </a:p>
          <a:p>
            <a:pPr marL="971550" lvl="1" indent="-285750">
              <a:buFont typeface="Arial" panose="020B0604020202020204" pitchFamily="34" charset="0"/>
              <a:buChar char="•"/>
            </a:pPr>
            <a:r>
              <a:rPr lang="en-US" sz="2800" dirty="0"/>
              <a:t>Clinic manager retired</a:t>
            </a:r>
          </a:p>
          <a:p>
            <a:pPr marL="971550" lvl="1" indent="-285750">
              <a:buFont typeface="Arial" panose="020B0604020202020204" pitchFamily="34" charset="0"/>
              <a:buChar char="•"/>
            </a:pPr>
            <a:r>
              <a:rPr lang="en-US" sz="2800" dirty="0"/>
              <a:t>Switched electronic medical records</a:t>
            </a:r>
          </a:p>
          <a:p>
            <a:pPr marL="514350" indent="-285750">
              <a:buFont typeface="Arial" panose="020B0604020202020204" pitchFamily="34" charset="0"/>
              <a:buChar char="•"/>
            </a:pPr>
            <a:r>
              <a:rPr lang="en-US" sz="2800" dirty="0"/>
              <a:t>Identify key stakeholders</a:t>
            </a:r>
          </a:p>
          <a:p>
            <a:pPr marL="971550" lvl="1" indent="-285750">
              <a:buFont typeface="Arial" panose="020B0604020202020204" pitchFamily="34" charset="0"/>
              <a:buChar char="•"/>
            </a:pPr>
            <a:r>
              <a:rPr lang="en-US" sz="2800" dirty="0"/>
              <a:t>Physician champion</a:t>
            </a:r>
          </a:p>
          <a:p>
            <a:pPr marL="971550" lvl="1" indent="-285750">
              <a:buFont typeface="Arial" panose="020B0604020202020204" pitchFamily="34" charset="0"/>
              <a:buChar char="•"/>
            </a:pPr>
            <a:r>
              <a:rPr lang="en-US" sz="2800" dirty="0"/>
              <a:t>Clinic manager</a:t>
            </a:r>
          </a:p>
          <a:p>
            <a:pPr marL="971550" lvl="1" indent="-285750">
              <a:buFont typeface="Arial" panose="020B0604020202020204" pitchFamily="34" charset="0"/>
              <a:buChar char="•"/>
            </a:pPr>
            <a:r>
              <a:rPr lang="en-US" sz="2800" dirty="0"/>
              <a:t>Revenue/billing staff</a:t>
            </a:r>
          </a:p>
          <a:p>
            <a:pPr marL="971550" lvl="1" indent="-285750">
              <a:buFont typeface="Arial" panose="020B0604020202020204" pitchFamily="34" charset="0"/>
              <a:buChar char="•"/>
            </a:pPr>
            <a:r>
              <a:rPr lang="en-US" sz="2800" dirty="0"/>
              <a:t>Nursing staff</a:t>
            </a:r>
          </a:p>
          <a:p>
            <a:pPr marL="971550" lvl="1" indent="-285750">
              <a:buFont typeface="Arial" panose="020B0604020202020204" pitchFamily="34" charset="0"/>
              <a:buChar char="•"/>
            </a:pPr>
            <a:r>
              <a:rPr lang="en-US" sz="2800" dirty="0"/>
              <a:t>Pharmacist/pharmacy partners</a:t>
            </a:r>
          </a:p>
          <a:p>
            <a:pPr marL="971550" lvl="1" indent="-285750">
              <a:buFont typeface="Arial" panose="020B0604020202020204" pitchFamily="34" charset="0"/>
              <a:buChar char="•"/>
            </a:pPr>
            <a:r>
              <a:rPr lang="en-US" sz="2800" dirty="0"/>
              <a:t>Industry reimbursement specialists</a:t>
            </a:r>
          </a:p>
          <a:p>
            <a:pPr marL="228600"/>
            <a:endParaRPr lang="en-US" sz="2800" dirty="0"/>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116833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normAutofit/>
          </a:bodyPr>
          <a:lstStyle/>
          <a:p>
            <a:r>
              <a:rPr lang="en-US" dirty="0"/>
              <a:t>AETC Program National Centers and HIV Curriculum</a:t>
            </a:r>
          </a:p>
        </p:txBody>
      </p:sp>
      <p:sp>
        <p:nvSpPr>
          <p:cNvPr id="6" name="Text Placeholder 5"/>
          <p:cNvSpPr>
            <a:spLocks noGrp="1"/>
          </p:cNvSpPr>
          <p:nvPr>
            <p:ph type="body" sz="quarter" idx="11"/>
          </p:nvPr>
        </p:nvSpPr>
        <p:spPr/>
        <p:txBody>
          <a:bodyPr/>
          <a:lstStyle/>
          <a:p>
            <a:pPr marL="690377" indent="-342900">
              <a:buFont typeface="Wingdings" panose="05000000000000000000" pitchFamily="2" charset="2"/>
              <a:buChar char="§"/>
            </a:pPr>
            <a:r>
              <a:rPr lang="en-US" sz="1600" b="1" dirty="0"/>
              <a:t>National Coordinating Resource Center – </a:t>
            </a:r>
            <a:r>
              <a:rPr lang="en-US" sz="1600" dirty="0"/>
              <a:t>serves as the central web –based repository for AETC Program training and capacity building resources; its website includes a free virtual library with training and technical assistance materials, a program directory, and a calendar of trainings and other events. Learn more: </a:t>
            </a:r>
            <a:r>
              <a:rPr lang="en-US" sz="1600" dirty="0">
                <a:hlinkClick r:id="rId2"/>
              </a:rPr>
              <a:t>https://aidsetc.org/</a:t>
            </a:r>
            <a:r>
              <a:rPr lang="en-US" sz="1600" dirty="0"/>
              <a:t> </a:t>
            </a:r>
          </a:p>
          <a:p>
            <a:pPr marL="633227" indent="-285750">
              <a:buFont typeface="Wingdings" panose="05000000000000000000" pitchFamily="2" charset="2"/>
              <a:buChar char="§"/>
            </a:pPr>
            <a:r>
              <a:rPr lang="en-US" sz="1600" b="1" dirty="0"/>
              <a:t>National Clinical Consultation Center – </a:t>
            </a:r>
            <a:r>
              <a:rPr lang="en-US" sz="1600" dirty="0"/>
              <a:t>provides free, peer-to-peer, expert advice for health professionals on HIV prevention, care, and treatment and related topics. Learn more: </a:t>
            </a:r>
            <a:r>
              <a:rPr lang="en-US" sz="1600" dirty="0">
                <a:hlinkClick r:id="rId3"/>
              </a:rPr>
              <a:t>https://nccc/ucsf.edu</a:t>
            </a:r>
            <a:r>
              <a:rPr lang="en-US" sz="1600" dirty="0"/>
              <a:t> </a:t>
            </a:r>
          </a:p>
          <a:p>
            <a:pPr marL="690377" indent="-342900">
              <a:buFont typeface="Wingdings" panose="05000000000000000000" pitchFamily="2" charset="2"/>
              <a:buChar char="§"/>
            </a:pPr>
            <a:r>
              <a:rPr lang="en-US" sz="1600" b="1" dirty="0"/>
              <a:t>National HIV Curriculum – </a:t>
            </a:r>
            <a:r>
              <a:rPr lang="en-US" sz="1600" dirty="0"/>
              <a:t>provides ongoing, up –to-date HIV training and information for health professionals through a free, web –based curriculum; also provides free CME credits, CNE contact hours, CE contact hours, and maintenance of certification credits. Learn more: </a:t>
            </a:r>
            <a:r>
              <a:rPr lang="en-US" sz="1600" dirty="0">
                <a:hlinkClick r:id="rId4"/>
              </a:rPr>
              <a:t>www.hiv.uw.edu</a:t>
            </a:r>
            <a:r>
              <a:rPr lang="en-US" sz="1600" dirty="0"/>
              <a:t> </a:t>
            </a:r>
          </a:p>
          <a:p>
            <a:pPr marL="690377" indent="-342900">
              <a:buFont typeface="Arial" panose="020B0604020202020204" pitchFamily="34" charset="0"/>
              <a:buChar char="•"/>
            </a:pPr>
            <a:endParaRPr lang="en-US" sz="1600" dirty="0"/>
          </a:p>
          <a:p>
            <a:pPr marL="690377" indent="-342900">
              <a:buFont typeface="Arial" panose="020B0604020202020204" pitchFamily="34" charset="0"/>
              <a:buChar char="•"/>
            </a:pPr>
            <a:endParaRPr lang="en-US" dirty="0"/>
          </a:p>
          <a:p>
            <a:pPr marL="690377" indent="-342900">
              <a:buFont typeface="Arial" panose="020B0604020202020204" pitchFamily="34" charset="0"/>
              <a:buChar char="•"/>
            </a:pPr>
            <a:endParaRPr lang="en-US" dirty="0"/>
          </a:p>
        </p:txBody>
      </p:sp>
      <p:sp>
        <p:nvSpPr>
          <p:cNvPr id="11" name="Date Placeholder 10">
            <a:extLst>
              <a:ext uri="{FF2B5EF4-FFF2-40B4-BE49-F238E27FC236}">
                <a16:creationId xmlns:a16="http://schemas.microsoft.com/office/drawing/2014/main" id="{98B3C692-BF53-D946-BEDB-2E1B40FA2906}"/>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E5F16E-B800-3E48-BDCB-A7E906166C26}" type="datetime4">
              <a:rPr kumimoji="0" lang="en-US" sz="1200" b="0" i="0" u="none" strike="noStrike" kern="1200" cap="none" spc="0" normalizeH="0" baseline="0" noProof="0" smtClean="0">
                <a:ln>
                  <a:noFill/>
                </a:ln>
                <a:solidFill>
                  <a:srgbClr val="222222">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January 12, 2024</a:t>
            </a:fld>
            <a:endParaRPr kumimoji="0" lang="en-US" sz="1200" b="0" i="0" u="none" strike="noStrike" kern="1200" cap="none" spc="0" normalizeH="0" baseline="0" noProof="0" dirty="0">
              <a:ln>
                <a:noFill/>
              </a:ln>
              <a:solidFill>
                <a:srgbClr val="222222">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847555772"/>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B37DE-F48C-41CB-9D4B-808A6A1FDC0D}"/>
              </a:ext>
            </a:extLst>
          </p:cNvPr>
          <p:cNvSpPr>
            <a:spLocks noGrp="1"/>
          </p:cNvSpPr>
          <p:nvPr>
            <p:ph type="title"/>
          </p:nvPr>
        </p:nvSpPr>
        <p:spPr>
          <a:xfrm>
            <a:off x="692151" y="339753"/>
            <a:ext cx="5614163" cy="696594"/>
          </a:xfrm>
        </p:spPr>
        <p:txBody>
          <a:bodyPr/>
          <a:lstStyle/>
          <a:p>
            <a:r>
              <a:rPr lang="en-US" i="0" dirty="0"/>
              <a:t>Reimbursement</a:t>
            </a:r>
          </a:p>
        </p:txBody>
      </p:sp>
      <p:sp>
        <p:nvSpPr>
          <p:cNvPr id="4" name="Text Placeholder 2">
            <a:extLst>
              <a:ext uri="{FF2B5EF4-FFF2-40B4-BE49-F238E27FC236}">
                <a16:creationId xmlns:a16="http://schemas.microsoft.com/office/drawing/2014/main" id="{583CD8BE-5F23-47AF-84A8-EEAAB9ED733B}"/>
              </a:ext>
            </a:extLst>
          </p:cNvPr>
          <p:cNvSpPr>
            <a:spLocks noGrp="1"/>
          </p:cNvSpPr>
          <p:nvPr>
            <p:ph type="body" idx="1"/>
          </p:nvPr>
        </p:nvSpPr>
        <p:spPr>
          <a:xfrm>
            <a:off x="570853" y="2108719"/>
            <a:ext cx="10807699" cy="4154702"/>
          </a:xfrm>
        </p:spPr>
        <p:txBody>
          <a:bodyPr/>
          <a:lstStyle/>
          <a:p>
            <a:endParaRPr lang="en-US" sz="2800" dirty="0"/>
          </a:p>
          <a:p>
            <a:pPr marL="285750" indent="-285750">
              <a:buFont typeface="Arial" panose="020B0604020202020204" pitchFamily="34" charset="0"/>
              <a:buChar char="•"/>
            </a:pPr>
            <a:r>
              <a:rPr lang="en-US" sz="2800" dirty="0"/>
              <a:t>Know your payors</a:t>
            </a:r>
          </a:p>
          <a:p>
            <a:pPr marL="742950" lvl="1" indent="-285750">
              <a:buFont typeface="Arial" panose="020B0604020202020204" pitchFamily="34" charset="0"/>
              <a:buChar char="•"/>
            </a:pPr>
            <a:r>
              <a:rPr lang="en-US" sz="2800" dirty="0"/>
              <a:t>Medical vs. pharmacy benefit coverage</a:t>
            </a:r>
          </a:p>
          <a:p>
            <a:pPr marL="285750" indent="-285750">
              <a:buFont typeface="Arial" panose="020B0604020202020204" pitchFamily="34" charset="0"/>
              <a:buChar char="•"/>
            </a:pPr>
            <a:r>
              <a:rPr lang="en-US" sz="2800" dirty="0"/>
              <a:t>Contact your billing or revenue cycle to ensure appropriately medical billing is in place</a:t>
            </a:r>
          </a:p>
          <a:p>
            <a:pPr marL="285750" indent="-285750">
              <a:buFont typeface="Arial" panose="020B0604020202020204" pitchFamily="34" charset="0"/>
              <a:buChar char="•"/>
            </a:pPr>
            <a:r>
              <a:rPr lang="en-US" sz="2800" dirty="0"/>
              <a:t>Work with your organization to ensure insurance contracts do not need to be renegotiated</a:t>
            </a:r>
          </a:p>
          <a:p>
            <a:pPr marL="285750" indent="-285750">
              <a:buFont typeface="Arial" panose="020B0604020202020204" pitchFamily="34" charset="0"/>
              <a:buChar char="•"/>
            </a:pPr>
            <a:r>
              <a:rPr lang="en-US" sz="2800" dirty="0"/>
              <a:t>Buy and bill model requires significant up-front investment</a:t>
            </a:r>
          </a:p>
          <a:p>
            <a:pPr marL="285750" indent="-285750">
              <a:buFont typeface="Arial" panose="020B0604020202020204" pitchFamily="34" charset="0"/>
              <a:buChar char="•"/>
            </a:pPr>
            <a:r>
              <a:rPr lang="en-US" sz="2800" dirty="0"/>
              <a:t>Use manufacturer payment assistance</a:t>
            </a:r>
          </a:p>
        </p:txBody>
      </p:sp>
      <p:sp>
        <p:nvSpPr>
          <p:cNvPr id="8" name="Rectangle: Rounded Corners 7">
            <a:extLst>
              <a:ext uri="{FF2B5EF4-FFF2-40B4-BE49-F238E27FC236}">
                <a16:creationId xmlns:a16="http://schemas.microsoft.com/office/drawing/2014/main" id="{24568F5C-72D1-446F-AE1B-5FF2F876E7BA}"/>
              </a:ext>
            </a:extLst>
          </p:cNvPr>
          <p:cNvSpPr/>
          <p:nvPr/>
        </p:nvSpPr>
        <p:spPr>
          <a:xfrm>
            <a:off x="813448" y="1321745"/>
            <a:ext cx="2556588" cy="10636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CAB 600mg/RPV 900mg</a:t>
            </a:r>
          </a:p>
          <a:p>
            <a:pPr algn="ctr"/>
            <a:r>
              <a:rPr lang="en-US" dirty="0"/>
              <a:t>$4,853.04</a:t>
            </a:r>
          </a:p>
        </p:txBody>
      </p:sp>
      <p:sp>
        <p:nvSpPr>
          <p:cNvPr id="9" name="Rectangle: Rounded Corners 8">
            <a:extLst>
              <a:ext uri="{FF2B5EF4-FFF2-40B4-BE49-F238E27FC236}">
                <a16:creationId xmlns:a16="http://schemas.microsoft.com/office/drawing/2014/main" id="{8A05715F-9D7C-4E8C-9B7D-F8BAB7ADFDD2}"/>
              </a:ext>
            </a:extLst>
          </p:cNvPr>
          <p:cNvSpPr/>
          <p:nvPr/>
        </p:nvSpPr>
        <p:spPr>
          <a:xfrm>
            <a:off x="4356748" y="1321745"/>
            <a:ext cx="2556588" cy="10636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Billed 300 units</a:t>
            </a:r>
          </a:p>
        </p:txBody>
      </p:sp>
      <p:sp>
        <p:nvSpPr>
          <p:cNvPr id="10" name="Rectangle: Rounded Corners 9">
            <a:extLst>
              <a:ext uri="{FF2B5EF4-FFF2-40B4-BE49-F238E27FC236}">
                <a16:creationId xmlns:a16="http://schemas.microsoft.com/office/drawing/2014/main" id="{E8EDE8A5-E538-421E-9389-21E0AF9C3596}"/>
              </a:ext>
            </a:extLst>
          </p:cNvPr>
          <p:cNvSpPr/>
          <p:nvPr/>
        </p:nvSpPr>
        <p:spPr>
          <a:xfrm>
            <a:off x="7965103" y="1321745"/>
            <a:ext cx="2556588" cy="10636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Reimbursement</a:t>
            </a:r>
          </a:p>
          <a:p>
            <a:pPr algn="ctr"/>
            <a:r>
              <a:rPr lang="en-US" dirty="0"/>
              <a:t>$11.32</a:t>
            </a:r>
          </a:p>
        </p:txBody>
      </p:sp>
      <p:sp>
        <p:nvSpPr>
          <p:cNvPr id="11" name="Arrow: Right 10">
            <a:extLst>
              <a:ext uri="{FF2B5EF4-FFF2-40B4-BE49-F238E27FC236}">
                <a16:creationId xmlns:a16="http://schemas.microsoft.com/office/drawing/2014/main" id="{239A1C6D-7FDE-4898-920A-FC1DFD0402E1}"/>
              </a:ext>
            </a:extLst>
          </p:cNvPr>
          <p:cNvSpPr/>
          <p:nvPr/>
        </p:nvSpPr>
        <p:spPr>
          <a:xfrm>
            <a:off x="3570450" y="1782146"/>
            <a:ext cx="520830" cy="1679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A47C25A2-53EE-4D63-AA18-FE6F4E9ED271}"/>
              </a:ext>
            </a:extLst>
          </p:cNvPr>
          <p:cNvSpPr/>
          <p:nvPr/>
        </p:nvSpPr>
        <p:spPr>
          <a:xfrm>
            <a:off x="7186223" y="1782146"/>
            <a:ext cx="520830" cy="1679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290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animBg="1"/>
      <p:bldP spid="9" grpId="0" animBg="1"/>
      <p:bldP spid="10" grpId="0" animBg="1"/>
      <p:bldP spid="11"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DD5A2-3031-43BA-AB12-A1D9964ACA02}"/>
              </a:ext>
            </a:extLst>
          </p:cNvPr>
          <p:cNvSpPr>
            <a:spLocks noGrp="1"/>
          </p:cNvSpPr>
          <p:nvPr>
            <p:ph type="title"/>
          </p:nvPr>
        </p:nvSpPr>
        <p:spPr>
          <a:xfrm>
            <a:off x="692151" y="349083"/>
            <a:ext cx="5614163" cy="696594"/>
          </a:xfrm>
        </p:spPr>
        <p:txBody>
          <a:bodyPr/>
          <a:lstStyle/>
          <a:p>
            <a:r>
              <a:rPr lang="en-US" i="0" dirty="0"/>
              <a:t>Logistics</a:t>
            </a:r>
          </a:p>
        </p:txBody>
      </p:sp>
      <p:sp>
        <p:nvSpPr>
          <p:cNvPr id="4" name="Rectangle: Rounded Corners 3">
            <a:extLst>
              <a:ext uri="{FF2B5EF4-FFF2-40B4-BE49-F238E27FC236}">
                <a16:creationId xmlns:a16="http://schemas.microsoft.com/office/drawing/2014/main" id="{9E4053B6-2F3C-4BDC-A702-90A8092A95B0}"/>
              </a:ext>
            </a:extLst>
          </p:cNvPr>
          <p:cNvSpPr/>
          <p:nvPr/>
        </p:nvSpPr>
        <p:spPr>
          <a:xfrm>
            <a:off x="813448" y="1321745"/>
            <a:ext cx="2556588" cy="10636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Patient on monthly dosing. Needed loading dose.</a:t>
            </a:r>
          </a:p>
        </p:txBody>
      </p:sp>
      <p:sp>
        <p:nvSpPr>
          <p:cNvPr id="5" name="Rectangle: Rounded Corners 4">
            <a:extLst>
              <a:ext uri="{FF2B5EF4-FFF2-40B4-BE49-F238E27FC236}">
                <a16:creationId xmlns:a16="http://schemas.microsoft.com/office/drawing/2014/main" id="{E0F56E91-689D-4482-8B96-926375FF4BF2}"/>
              </a:ext>
            </a:extLst>
          </p:cNvPr>
          <p:cNvSpPr/>
          <p:nvPr/>
        </p:nvSpPr>
        <p:spPr>
          <a:xfrm>
            <a:off x="4356748" y="1321745"/>
            <a:ext cx="2556588" cy="10636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CAB 400mg/RPV 600mg given.</a:t>
            </a:r>
          </a:p>
        </p:txBody>
      </p:sp>
      <p:sp>
        <p:nvSpPr>
          <p:cNvPr id="6" name="Rectangle: Rounded Corners 5">
            <a:extLst>
              <a:ext uri="{FF2B5EF4-FFF2-40B4-BE49-F238E27FC236}">
                <a16:creationId xmlns:a16="http://schemas.microsoft.com/office/drawing/2014/main" id="{2AC6FA49-B7A7-4056-8D71-C4902315DE43}"/>
              </a:ext>
            </a:extLst>
          </p:cNvPr>
          <p:cNvSpPr/>
          <p:nvPr/>
        </p:nvSpPr>
        <p:spPr>
          <a:xfrm>
            <a:off x="7965103" y="1321745"/>
            <a:ext cx="2556588" cy="10636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Implemented daily huddle. Working on therapy plan.</a:t>
            </a:r>
          </a:p>
        </p:txBody>
      </p:sp>
      <p:sp>
        <p:nvSpPr>
          <p:cNvPr id="7" name="Arrow: Right 6">
            <a:extLst>
              <a:ext uri="{FF2B5EF4-FFF2-40B4-BE49-F238E27FC236}">
                <a16:creationId xmlns:a16="http://schemas.microsoft.com/office/drawing/2014/main" id="{2F467379-E69F-4464-93F8-E3355AEEBBA3}"/>
              </a:ext>
            </a:extLst>
          </p:cNvPr>
          <p:cNvSpPr/>
          <p:nvPr/>
        </p:nvSpPr>
        <p:spPr>
          <a:xfrm>
            <a:off x="3570450" y="1782146"/>
            <a:ext cx="520830" cy="1679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FF2F134D-363C-4453-9526-0EDE920C5872}"/>
              </a:ext>
            </a:extLst>
          </p:cNvPr>
          <p:cNvSpPr/>
          <p:nvPr/>
        </p:nvSpPr>
        <p:spPr>
          <a:xfrm>
            <a:off x="7186223" y="1782146"/>
            <a:ext cx="520830" cy="1679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C3709A47-C5B2-4506-853B-AD02A496FF3E}"/>
              </a:ext>
            </a:extLst>
          </p:cNvPr>
          <p:cNvSpPr>
            <a:spLocks noGrp="1"/>
          </p:cNvSpPr>
          <p:nvPr>
            <p:ph type="body" idx="1"/>
          </p:nvPr>
        </p:nvSpPr>
        <p:spPr>
          <a:xfrm>
            <a:off x="468217" y="2565918"/>
            <a:ext cx="10807699" cy="3016210"/>
          </a:xfrm>
        </p:spPr>
        <p:txBody>
          <a:bodyPr/>
          <a:lstStyle/>
          <a:p>
            <a:endParaRPr lang="en-US" sz="2800" dirty="0"/>
          </a:p>
          <a:p>
            <a:pPr marL="285750" indent="-285750">
              <a:buFont typeface="Arial" panose="020B0604020202020204" pitchFamily="34" charset="0"/>
              <a:buChar char="•"/>
            </a:pPr>
            <a:r>
              <a:rPr lang="en-US" sz="2800" dirty="0"/>
              <a:t>Careful coordination with clinic staff</a:t>
            </a:r>
          </a:p>
          <a:p>
            <a:pPr marL="285750" indent="-285750">
              <a:buFont typeface="Arial" panose="020B0604020202020204" pitchFamily="34" charset="0"/>
              <a:buChar char="•"/>
            </a:pPr>
            <a:r>
              <a:rPr lang="en-US" sz="2800" dirty="0"/>
              <a:t>Dedicated team for administration and ordering</a:t>
            </a:r>
          </a:p>
          <a:p>
            <a:pPr marL="285750" indent="-285750">
              <a:buFont typeface="Arial" panose="020B0604020202020204" pitchFamily="34" charset="0"/>
              <a:buChar char="•"/>
            </a:pPr>
            <a:r>
              <a:rPr lang="en-US" sz="2800" dirty="0"/>
              <a:t>Dedicated clinic times/days for administration</a:t>
            </a:r>
          </a:p>
          <a:p>
            <a:pPr marL="285750" indent="-285750">
              <a:buFont typeface="Arial" panose="020B0604020202020204" pitchFamily="34" charset="0"/>
              <a:buChar char="•"/>
            </a:pPr>
            <a:r>
              <a:rPr lang="en-US" sz="2800" dirty="0"/>
              <a:t>Use Excel, Tableau, EMR dashboard to organize patients</a:t>
            </a:r>
          </a:p>
          <a:p>
            <a:pPr marL="285750" indent="-285750">
              <a:buFont typeface="Arial" panose="020B0604020202020204" pitchFamily="34" charset="0"/>
              <a:buChar char="•"/>
            </a:pPr>
            <a:r>
              <a:rPr lang="en-US" sz="2800" dirty="0"/>
              <a:t>Requires cold chain storage</a:t>
            </a:r>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259035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E6F33-0B78-4749-86A1-EB3876EA1DE6}"/>
              </a:ext>
            </a:extLst>
          </p:cNvPr>
          <p:cNvSpPr>
            <a:spLocks noGrp="1"/>
          </p:cNvSpPr>
          <p:nvPr>
            <p:ph type="title"/>
          </p:nvPr>
        </p:nvSpPr>
        <p:spPr>
          <a:xfrm>
            <a:off x="692151" y="339753"/>
            <a:ext cx="5614163" cy="696594"/>
          </a:xfrm>
        </p:spPr>
        <p:txBody>
          <a:bodyPr/>
          <a:lstStyle/>
          <a:p>
            <a:r>
              <a:rPr lang="en-US" i="0" dirty="0"/>
              <a:t>Treatment Failure</a:t>
            </a:r>
          </a:p>
        </p:txBody>
      </p:sp>
      <p:sp>
        <p:nvSpPr>
          <p:cNvPr id="4" name="Rectangle: Rounded Corners 3">
            <a:extLst>
              <a:ext uri="{FF2B5EF4-FFF2-40B4-BE49-F238E27FC236}">
                <a16:creationId xmlns:a16="http://schemas.microsoft.com/office/drawing/2014/main" id="{99E6E9C0-6C48-406D-AF87-EB432205E192}"/>
              </a:ext>
            </a:extLst>
          </p:cNvPr>
          <p:cNvSpPr/>
          <p:nvPr/>
        </p:nvSpPr>
        <p:spPr>
          <a:xfrm>
            <a:off x="813448" y="1321745"/>
            <a:ext cx="2556588" cy="10636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Patient without h/o resistance starts CAB/RPV</a:t>
            </a:r>
          </a:p>
        </p:txBody>
      </p:sp>
      <p:sp>
        <p:nvSpPr>
          <p:cNvPr id="5" name="Rectangle: Rounded Corners 4">
            <a:extLst>
              <a:ext uri="{FF2B5EF4-FFF2-40B4-BE49-F238E27FC236}">
                <a16:creationId xmlns:a16="http://schemas.microsoft.com/office/drawing/2014/main" id="{55867B83-14DF-4BCB-8533-9875CCC8AD3F}"/>
              </a:ext>
            </a:extLst>
          </p:cNvPr>
          <p:cNvSpPr/>
          <p:nvPr/>
        </p:nvSpPr>
        <p:spPr>
          <a:xfrm>
            <a:off x="4356748" y="1321745"/>
            <a:ext cx="2556588" cy="10636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HIV RNA 4 months later</a:t>
            </a:r>
          </a:p>
          <a:p>
            <a:pPr algn="ctr"/>
            <a:r>
              <a:rPr lang="en-US" dirty="0"/>
              <a:t>15,078 copies/mL</a:t>
            </a:r>
          </a:p>
        </p:txBody>
      </p:sp>
      <p:sp>
        <p:nvSpPr>
          <p:cNvPr id="6" name="Rectangle: Rounded Corners 5">
            <a:extLst>
              <a:ext uri="{FF2B5EF4-FFF2-40B4-BE49-F238E27FC236}">
                <a16:creationId xmlns:a16="http://schemas.microsoft.com/office/drawing/2014/main" id="{174D3B8A-F135-41A6-BE35-FB2985024776}"/>
              </a:ext>
            </a:extLst>
          </p:cNvPr>
          <p:cNvSpPr/>
          <p:nvPr/>
        </p:nvSpPr>
        <p:spPr>
          <a:xfrm>
            <a:off x="7965103" y="1321745"/>
            <a:ext cx="2556588" cy="10636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 INSTI* resistance</a:t>
            </a:r>
          </a:p>
        </p:txBody>
      </p:sp>
      <p:sp>
        <p:nvSpPr>
          <p:cNvPr id="7" name="Arrow: Right 6">
            <a:extLst>
              <a:ext uri="{FF2B5EF4-FFF2-40B4-BE49-F238E27FC236}">
                <a16:creationId xmlns:a16="http://schemas.microsoft.com/office/drawing/2014/main" id="{33FDFA40-E632-4252-AD69-02245F338A00}"/>
              </a:ext>
            </a:extLst>
          </p:cNvPr>
          <p:cNvSpPr/>
          <p:nvPr/>
        </p:nvSpPr>
        <p:spPr>
          <a:xfrm>
            <a:off x="3570450" y="1782146"/>
            <a:ext cx="520830" cy="1679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AAF1EAFD-CD96-4BAC-819B-8F309A38AE11}"/>
              </a:ext>
            </a:extLst>
          </p:cNvPr>
          <p:cNvSpPr/>
          <p:nvPr/>
        </p:nvSpPr>
        <p:spPr>
          <a:xfrm>
            <a:off x="7186223" y="1782146"/>
            <a:ext cx="520830" cy="1679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3DC1FC8-2D12-4C9C-B0A5-160472B1AF94}"/>
              </a:ext>
            </a:extLst>
          </p:cNvPr>
          <p:cNvSpPr txBox="1"/>
          <p:nvPr/>
        </p:nvSpPr>
        <p:spPr>
          <a:xfrm>
            <a:off x="45530" y="6447495"/>
            <a:ext cx="2356607" cy="276999"/>
          </a:xfrm>
          <a:prstGeom prst="rect">
            <a:avLst/>
          </a:prstGeom>
          <a:noFill/>
        </p:spPr>
        <p:txBody>
          <a:bodyPr wrap="none" rtlCol="0">
            <a:spAutoFit/>
          </a:bodyPr>
          <a:lstStyle/>
          <a:p>
            <a:r>
              <a:rPr lang="en-US" sz="1200" dirty="0">
                <a:solidFill>
                  <a:schemeClr val="bg1"/>
                </a:solidFill>
              </a:rPr>
              <a:t>*Integrase strand transfer inhibitor</a:t>
            </a:r>
          </a:p>
        </p:txBody>
      </p:sp>
      <p:sp>
        <p:nvSpPr>
          <p:cNvPr id="10" name="Text Placeholder 2">
            <a:extLst>
              <a:ext uri="{FF2B5EF4-FFF2-40B4-BE49-F238E27FC236}">
                <a16:creationId xmlns:a16="http://schemas.microsoft.com/office/drawing/2014/main" id="{032453E2-4692-4CBC-ACD5-A39B9F48937C}"/>
              </a:ext>
            </a:extLst>
          </p:cNvPr>
          <p:cNvSpPr>
            <a:spLocks noGrp="1"/>
          </p:cNvSpPr>
          <p:nvPr>
            <p:ph type="body" idx="1"/>
          </p:nvPr>
        </p:nvSpPr>
        <p:spPr>
          <a:xfrm>
            <a:off x="692151" y="3083930"/>
            <a:ext cx="10746475" cy="2349390"/>
          </a:xfrm>
        </p:spPr>
        <p:txBody>
          <a:bodyPr/>
          <a:lstStyle/>
          <a:p>
            <a:pPr marL="514350" indent="-285750">
              <a:buFont typeface="Arial" panose="020B0604020202020204" pitchFamily="34" charset="0"/>
              <a:buChar char="•"/>
            </a:pPr>
            <a:r>
              <a:rPr lang="en-US" sz="2800" dirty="0"/>
              <a:t>Carefully review genotype and ART exposure history</a:t>
            </a:r>
          </a:p>
          <a:p>
            <a:pPr marL="514350" indent="-285750">
              <a:buFont typeface="Arial" panose="020B0604020202020204" pitchFamily="34" charset="0"/>
              <a:buChar char="•"/>
            </a:pPr>
            <a:r>
              <a:rPr lang="en-US" sz="2800" dirty="0"/>
              <a:t>All history may not be available for review</a:t>
            </a:r>
          </a:p>
          <a:p>
            <a:pPr marL="514350" indent="-285750">
              <a:buFont typeface="Arial" panose="020B0604020202020204" pitchFamily="34" charset="0"/>
              <a:buChar char="•"/>
            </a:pPr>
            <a:r>
              <a:rPr lang="en-US" sz="2800" dirty="0"/>
              <a:t>Consider obtaining an archived genotype to assist</a:t>
            </a:r>
          </a:p>
          <a:p>
            <a:pPr marL="514350" indent="-285750">
              <a:buFont typeface="Arial" panose="020B0604020202020204" pitchFamily="34" charset="0"/>
              <a:buChar char="•"/>
            </a:pPr>
            <a:r>
              <a:rPr lang="en-US" sz="2800" dirty="0"/>
              <a:t>If you are concerned about failure, don’t be afraid to say no</a:t>
            </a:r>
          </a:p>
        </p:txBody>
      </p:sp>
    </p:spTree>
    <p:extLst>
      <p:ext uri="{BB962C8B-B14F-4D97-AF65-F5344CB8AC3E}">
        <p14:creationId xmlns:p14="http://schemas.microsoft.com/office/powerpoint/2010/main" val="35503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E6F33-0B78-4749-86A1-EB3876EA1DE6}"/>
              </a:ext>
            </a:extLst>
          </p:cNvPr>
          <p:cNvSpPr>
            <a:spLocks noGrp="1"/>
          </p:cNvSpPr>
          <p:nvPr>
            <p:ph type="title"/>
          </p:nvPr>
        </p:nvSpPr>
        <p:spPr>
          <a:xfrm>
            <a:off x="692151" y="339753"/>
            <a:ext cx="9829540" cy="824813"/>
          </a:xfrm>
        </p:spPr>
        <p:txBody>
          <a:bodyPr/>
          <a:lstStyle/>
          <a:p>
            <a:r>
              <a:rPr lang="en-US" i="0" dirty="0"/>
              <a:t>Factors Associate with Treatment Failure</a:t>
            </a:r>
          </a:p>
        </p:txBody>
      </p:sp>
      <p:sp>
        <p:nvSpPr>
          <p:cNvPr id="10" name="Text Placeholder 2">
            <a:extLst>
              <a:ext uri="{FF2B5EF4-FFF2-40B4-BE49-F238E27FC236}">
                <a16:creationId xmlns:a16="http://schemas.microsoft.com/office/drawing/2014/main" id="{032453E2-4692-4CBC-ACD5-A39B9F48937C}"/>
              </a:ext>
            </a:extLst>
          </p:cNvPr>
          <p:cNvSpPr>
            <a:spLocks noGrp="1"/>
          </p:cNvSpPr>
          <p:nvPr>
            <p:ph type="body" idx="1"/>
          </p:nvPr>
        </p:nvSpPr>
        <p:spPr>
          <a:xfrm>
            <a:off x="467865" y="1384526"/>
            <a:ext cx="10746475" cy="4739759"/>
          </a:xfrm>
        </p:spPr>
        <p:txBody>
          <a:bodyPr/>
          <a:lstStyle/>
          <a:p>
            <a:pPr marL="514350" indent="-285750">
              <a:buFont typeface="Arial" panose="020B0604020202020204" pitchFamily="34" charset="0"/>
              <a:buChar char="•"/>
            </a:pPr>
            <a:r>
              <a:rPr lang="en-US" sz="2800" dirty="0"/>
              <a:t>Multivariate analysis of pooled data in patients with confirmed virologic failure</a:t>
            </a:r>
          </a:p>
          <a:p>
            <a:pPr marL="514350" indent="-285750">
              <a:buFont typeface="Arial" panose="020B0604020202020204" pitchFamily="34" charset="0"/>
              <a:buChar char="•"/>
            </a:pPr>
            <a:r>
              <a:rPr lang="en-US" sz="2800" dirty="0"/>
              <a:t>Overall virologic failure rate: 1.4%</a:t>
            </a:r>
          </a:p>
          <a:p>
            <a:pPr marL="514350" indent="-285750">
              <a:buFont typeface="Arial" panose="020B0604020202020204" pitchFamily="34" charset="0"/>
              <a:buChar char="•"/>
            </a:pPr>
            <a:r>
              <a:rPr lang="en-US" sz="2800" dirty="0"/>
              <a:t>Unadjusted virologic failure rate per 100 years</a:t>
            </a:r>
          </a:p>
          <a:p>
            <a:pPr marL="971550" lvl="1" indent="-285750">
              <a:buFont typeface="Arial" panose="020B0604020202020204" pitchFamily="34" charset="0"/>
              <a:buChar char="•"/>
            </a:pPr>
            <a:r>
              <a:rPr lang="en-US" sz="2800" dirty="0"/>
              <a:t>Every 4-week: 0.42 (95% CI: 0.21 – 0.75)</a:t>
            </a:r>
          </a:p>
          <a:p>
            <a:pPr marL="971550" lvl="1" indent="-285750">
              <a:buFont typeface="Arial" panose="020B0604020202020204" pitchFamily="34" charset="0"/>
              <a:buChar char="•"/>
            </a:pPr>
            <a:r>
              <a:rPr lang="en-US" sz="2800" dirty="0"/>
              <a:t>Every 8-week: 0.54 (95% CI: 0.15 – 1.40)</a:t>
            </a:r>
          </a:p>
          <a:p>
            <a:pPr marL="514350" indent="-285750">
              <a:buFont typeface="Arial" panose="020B0604020202020204" pitchFamily="34" charset="0"/>
              <a:buChar char="•"/>
            </a:pPr>
            <a:r>
              <a:rPr lang="en-US" sz="2800" dirty="0"/>
              <a:t> Baseline factors associated with failure:</a:t>
            </a:r>
          </a:p>
          <a:p>
            <a:pPr marL="971550" lvl="1" indent="-285750">
              <a:buFont typeface="Arial" panose="020B0604020202020204" pitchFamily="34" charset="0"/>
              <a:buChar char="•"/>
            </a:pPr>
            <a:r>
              <a:rPr lang="en-US" sz="2800" dirty="0"/>
              <a:t>Pre-existing RPV resistance-associated mutations</a:t>
            </a:r>
          </a:p>
          <a:p>
            <a:pPr marL="971550" lvl="1" indent="-285750">
              <a:buFont typeface="Arial" panose="020B0604020202020204" pitchFamily="34" charset="0"/>
              <a:buChar char="•"/>
            </a:pPr>
            <a:r>
              <a:rPr lang="en-US" sz="2800" dirty="0"/>
              <a:t>A6/A1 HIV subtype</a:t>
            </a:r>
          </a:p>
          <a:p>
            <a:pPr marL="971550" lvl="1" indent="-285750">
              <a:buFont typeface="Arial" panose="020B0604020202020204" pitchFamily="34" charset="0"/>
              <a:buChar char="•"/>
            </a:pPr>
            <a:r>
              <a:rPr lang="en-US" sz="2800" dirty="0"/>
              <a:t>BMI ≥30 kg/m</a:t>
            </a:r>
            <a:r>
              <a:rPr lang="en-US" sz="2800" baseline="30000" dirty="0"/>
              <a:t>2</a:t>
            </a:r>
            <a:endParaRPr lang="en-US" sz="2800" dirty="0"/>
          </a:p>
          <a:p>
            <a:pPr marL="514350" indent="-285750">
              <a:buFont typeface="Arial" panose="020B0604020202020204" pitchFamily="34" charset="0"/>
              <a:buChar char="•"/>
            </a:pPr>
            <a:endParaRPr lang="en-US" sz="2800" dirty="0"/>
          </a:p>
        </p:txBody>
      </p:sp>
      <p:sp>
        <p:nvSpPr>
          <p:cNvPr id="11" name="TextBox 10">
            <a:extLst>
              <a:ext uri="{FF2B5EF4-FFF2-40B4-BE49-F238E27FC236}">
                <a16:creationId xmlns:a16="http://schemas.microsoft.com/office/drawing/2014/main" id="{BF4D5693-80E9-46C2-969C-1959DFA2644C}"/>
              </a:ext>
            </a:extLst>
          </p:cNvPr>
          <p:cNvSpPr txBox="1"/>
          <p:nvPr/>
        </p:nvSpPr>
        <p:spPr>
          <a:xfrm>
            <a:off x="5181600" y="6518247"/>
            <a:ext cx="4524375" cy="246221"/>
          </a:xfrm>
          <a:prstGeom prst="rect">
            <a:avLst/>
          </a:prstGeom>
          <a:noFill/>
        </p:spPr>
        <p:txBody>
          <a:bodyPr wrap="square" rtlCol="0">
            <a:spAutoFit/>
          </a:bodyPr>
          <a:lstStyle/>
          <a:p>
            <a:r>
              <a:rPr lang="en-US" sz="1000" dirty="0">
                <a:solidFill>
                  <a:schemeClr val="bg1"/>
                </a:solidFill>
              </a:rPr>
              <a:t>Orkin et al</a:t>
            </a:r>
            <a:r>
              <a:rPr lang="fr-FR" sz="1000" dirty="0">
                <a:solidFill>
                  <a:schemeClr val="bg1"/>
                </a:solidFill>
              </a:rPr>
              <a:t>. </a:t>
            </a:r>
            <a:r>
              <a:rPr lang="en-US" sz="1000" dirty="0">
                <a:solidFill>
                  <a:schemeClr val="bg1"/>
                </a:solidFill>
              </a:rPr>
              <a:t>2023 Jun 21:ciad370.doi: 10.1093/</a:t>
            </a:r>
            <a:r>
              <a:rPr lang="en-US" sz="1000" dirty="0" err="1">
                <a:solidFill>
                  <a:schemeClr val="bg1"/>
                </a:solidFill>
              </a:rPr>
              <a:t>cid</a:t>
            </a:r>
            <a:r>
              <a:rPr lang="en-US" sz="1000" dirty="0">
                <a:solidFill>
                  <a:schemeClr val="bg1"/>
                </a:solidFill>
              </a:rPr>
              <a:t>/ciad370. Online ahead of print</a:t>
            </a:r>
            <a:r>
              <a:rPr lang="en-US" sz="1000" dirty="0"/>
              <a:t>.</a:t>
            </a:r>
            <a:endParaRPr lang="en-US" sz="1000" dirty="0">
              <a:solidFill>
                <a:schemeClr val="bg1"/>
              </a:solidFill>
            </a:endParaRPr>
          </a:p>
        </p:txBody>
      </p:sp>
    </p:spTree>
    <p:extLst>
      <p:ext uri="{BB962C8B-B14F-4D97-AF65-F5344CB8AC3E}">
        <p14:creationId xmlns:p14="http://schemas.microsoft.com/office/powerpoint/2010/main" val="40949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838" y="444151"/>
            <a:ext cx="5614162" cy="696594"/>
          </a:xfrm>
        </p:spPr>
        <p:txBody>
          <a:bodyPr/>
          <a:lstStyle/>
          <a:p>
            <a:r>
              <a:rPr lang="en-US" i="0" dirty="0"/>
              <a:t>Genotype History</a:t>
            </a:r>
          </a:p>
        </p:txBody>
      </p:sp>
      <p:graphicFrame>
        <p:nvGraphicFramePr>
          <p:cNvPr id="5" name="Table 4"/>
          <p:cNvGraphicFramePr>
            <a:graphicFrameLocks noGrp="1"/>
          </p:cNvGraphicFramePr>
          <p:nvPr/>
        </p:nvGraphicFramePr>
        <p:xfrm>
          <a:off x="2380886" y="1380176"/>
          <a:ext cx="7430228" cy="4572000"/>
        </p:xfrm>
        <a:graphic>
          <a:graphicData uri="http://schemas.openxmlformats.org/drawingml/2006/table">
            <a:tbl>
              <a:tblPr firstRow="1" bandRow="1">
                <a:tableStyleId>{5C22544A-7EE6-4342-B048-85BDC9FD1C3A}</a:tableStyleId>
              </a:tblPr>
              <a:tblGrid>
                <a:gridCol w="3715114">
                  <a:extLst>
                    <a:ext uri="{9D8B030D-6E8A-4147-A177-3AD203B41FA5}">
                      <a16:colId xmlns:a16="http://schemas.microsoft.com/office/drawing/2014/main" val="2621084949"/>
                    </a:ext>
                  </a:extLst>
                </a:gridCol>
                <a:gridCol w="3715114">
                  <a:extLst>
                    <a:ext uri="{9D8B030D-6E8A-4147-A177-3AD203B41FA5}">
                      <a16:colId xmlns:a16="http://schemas.microsoft.com/office/drawing/2014/main" val="2819893575"/>
                    </a:ext>
                  </a:extLst>
                </a:gridCol>
              </a:tblGrid>
              <a:tr h="337214">
                <a:tc>
                  <a:txBody>
                    <a:bodyPr/>
                    <a:lstStyle/>
                    <a:p>
                      <a:pPr algn="ctr"/>
                      <a:r>
                        <a:rPr lang="en-US" sz="2400" dirty="0"/>
                        <a:t>INSTI Mutations</a:t>
                      </a:r>
                    </a:p>
                  </a:txBody>
                  <a:tcPr/>
                </a:tc>
                <a:tc>
                  <a:txBody>
                    <a:bodyPr/>
                    <a:lstStyle/>
                    <a:p>
                      <a:pPr algn="ctr"/>
                      <a:r>
                        <a:rPr lang="en-US" sz="2400" dirty="0"/>
                        <a:t>NNRTI</a:t>
                      </a:r>
                      <a:r>
                        <a:rPr lang="en-US" sz="2400" baseline="0" dirty="0"/>
                        <a:t> Mutations</a:t>
                      </a:r>
                      <a:endParaRPr lang="en-US" sz="2400" dirty="0"/>
                    </a:p>
                  </a:txBody>
                  <a:tcPr/>
                </a:tc>
                <a:extLst>
                  <a:ext uri="{0D108BD9-81ED-4DB2-BD59-A6C34878D82A}">
                    <a16:rowId xmlns:a16="http://schemas.microsoft.com/office/drawing/2014/main" val="2262284113"/>
                  </a:ext>
                </a:extLst>
              </a:tr>
              <a:tr h="2827052">
                <a:tc>
                  <a:txBody>
                    <a:bodyPr/>
                    <a:lstStyle/>
                    <a:p>
                      <a:pPr algn="ctr"/>
                      <a:r>
                        <a:rPr lang="en-US" sz="2400" kern="1200" dirty="0">
                          <a:effectLst/>
                        </a:rPr>
                        <a:t>G118R</a:t>
                      </a:r>
                    </a:p>
                    <a:p>
                      <a:pPr algn="ctr"/>
                      <a:r>
                        <a:rPr lang="en-US" sz="2400" kern="1200" dirty="0">
                          <a:effectLst/>
                        </a:rPr>
                        <a:t>Q148K</a:t>
                      </a:r>
                    </a:p>
                    <a:p>
                      <a:pPr algn="ctr"/>
                      <a:r>
                        <a:rPr lang="en-US" sz="2400" kern="1200" dirty="0">
                          <a:effectLst/>
                        </a:rPr>
                        <a:t>Q148R </a:t>
                      </a:r>
                    </a:p>
                    <a:p>
                      <a:pPr algn="ctr"/>
                      <a:r>
                        <a:rPr lang="en-US" sz="2400" kern="1200" dirty="0">
                          <a:effectLst/>
                        </a:rPr>
                        <a:t>T66K+L74M </a:t>
                      </a:r>
                    </a:p>
                    <a:p>
                      <a:pPr algn="ctr"/>
                      <a:r>
                        <a:rPr lang="en-US" sz="2400" kern="1200" dirty="0">
                          <a:effectLst/>
                        </a:rPr>
                        <a:t>E92Q+N155H</a:t>
                      </a:r>
                    </a:p>
                    <a:p>
                      <a:pPr algn="ctr"/>
                      <a:r>
                        <a:rPr lang="en-US" sz="2400" kern="1200" dirty="0">
                          <a:effectLst/>
                        </a:rPr>
                        <a:t>E138A+Q148R E138K+Q148K/R</a:t>
                      </a:r>
                    </a:p>
                    <a:p>
                      <a:pPr algn="ctr"/>
                      <a:r>
                        <a:rPr lang="en-US" sz="2400" kern="1200" dirty="0">
                          <a:effectLst/>
                        </a:rPr>
                        <a:t>G140C+Q148R</a:t>
                      </a:r>
                    </a:p>
                    <a:p>
                      <a:pPr algn="ctr"/>
                      <a:r>
                        <a:rPr lang="en-US" sz="2400" kern="1200" dirty="0">
                          <a:effectLst/>
                        </a:rPr>
                        <a:t>G140S+Q148H/K/R Y143H+N155H Q148R+N155H</a:t>
                      </a:r>
                      <a:endParaRPr lang="en-US" sz="2400" dirty="0"/>
                    </a:p>
                  </a:txBody>
                  <a:tcPr/>
                </a:tc>
                <a:tc>
                  <a:txBody>
                    <a:bodyPr/>
                    <a:lstStyle/>
                    <a:p>
                      <a:pPr algn="ctr"/>
                      <a:r>
                        <a:rPr lang="en-US" sz="2400" kern="1200" dirty="0">
                          <a:effectLst/>
                        </a:rPr>
                        <a:t>K101E/P</a:t>
                      </a:r>
                    </a:p>
                    <a:p>
                      <a:pPr algn="ctr"/>
                      <a:r>
                        <a:rPr lang="en-US" sz="2400" kern="1200" dirty="0">
                          <a:effectLst/>
                        </a:rPr>
                        <a:t>E138A/G/K/R/Q</a:t>
                      </a:r>
                    </a:p>
                    <a:p>
                      <a:pPr algn="ctr"/>
                      <a:r>
                        <a:rPr lang="en-US" sz="2400" kern="1200" dirty="0">
                          <a:effectLst/>
                        </a:rPr>
                        <a:t>V179L</a:t>
                      </a:r>
                    </a:p>
                    <a:p>
                      <a:pPr algn="ctr"/>
                      <a:r>
                        <a:rPr lang="en-US" sz="2400" kern="1200" dirty="0">
                          <a:effectLst/>
                        </a:rPr>
                        <a:t>Y181C/I/V</a:t>
                      </a:r>
                    </a:p>
                    <a:p>
                      <a:pPr algn="ctr"/>
                      <a:r>
                        <a:rPr lang="en-US" sz="2400" kern="1200" dirty="0">
                          <a:effectLst/>
                        </a:rPr>
                        <a:t>Y188L</a:t>
                      </a:r>
                    </a:p>
                    <a:p>
                      <a:pPr algn="ctr"/>
                      <a:r>
                        <a:rPr lang="en-US" sz="2400" kern="1200" dirty="0">
                          <a:effectLst/>
                        </a:rPr>
                        <a:t>H221Y</a:t>
                      </a:r>
                    </a:p>
                    <a:p>
                      <a:pPr algn="ctr"/>
                      <a:r>
                        <a:rPr lang="en-US" sz="2400" kern="1200" dirty="0">
                          <a:effectLst/>
                        </a:rPr>
                        <a:t>F227C</a:t>
                      </a:r>
                    </a:p>
                    <a:p>
                      <a:pPr algn="ctr"/>
                      <a:r>
                        <a:rPr lang="en-US" sz="2400" kern="1200" dirty="0">
                          <a:effectLst/>
                        </a:rPr>
                        <a:t>M230I/L</a:t>
                      </a:r>
                    </a:p>
                    <a:p>
                      <a:pPr algn="ctr"/>
                      <a:r>
                        <a:rPr lang="en-US" sz="2400" kern="1200" dirty="0">
                          <a:effectLst/>
                        </a:rPr>
                        <a:t>L100I+K103N</a:t>
                      </a:r>
                      <a:endParaRPr lang="en-US" sz="2400" dirty="0"/>
                    </a:p>
                  </a:txBody>
                  <a:tcPr/>
                </a:tc>
                <a:extLst>
                  <a:ext uri="{0D108BD9-81ED-4DB2-BD59-A6C34878D82A}">
                    <a16:rowId xmlns:a16="http://schemas.microsoft.com/office/drawing/2014/main" val="963376277"/>
                  </a:ext>
                </a:extLst>
              </a:tr>
            </a:tbl>
          </a:graphicData>
        </a:graphic>
      </p:graphicFrame>
      <p:sp>
        <p:nvSpPr>
          <p:cNvPr id="6" name="TextBox 5"/>
          <p:cNvSpPr txBox="1"/>
          <p:nvPr/>
        </p:nvSpPr>
        <p:spPr>
          <a:xfrm>
            <a:off x="5259327" y="6525698"/>
            <a:ext cx="4221027" cy="246221"/>
          </a:xfrm>
          <a:prstGeom prst="rect">
            <a:avLst/>
          </a:prstGeom>
          <a:noFill/>
        </p:spPr>
        <p:txBody>
          <a:bodyPr wrap="none" rtlCol="0">
            <a:spAutoFit/>
          </a:bodyPr>
          <a:lstStyle/>
          <a:p>
            <a:r>
              <a:rPr lang="en-US" sz="1000" dirty="0" err="1">
                <a:solidFill>
                  <a:schemeClr val="bg1"/>
                </a:solidFill>
              </a:rPr>
              <a:t>Cabenuva</a:t>
            </a:r>
            <a:r>
              <a:rPr lang="en-US" sz="1000" dirty="0">
                <a:solidFill>
                  <a:schemeClr val="bg1"/>
                </a:solidFill>
              </a:rPr>
              <a:t> [package insert]. Research Triangle Park, NC: </a:t>
            </a:r>
            <a:r>
              <a:rPr lang="en-US" sz="1000" dirty="0" err="1">
                <a:solidFill>
                  <a:schemeClr val="bg1"/>
                </a:solidFill>
              </a:rPr>
              <a:t>Viiv</a:t>
            </a:r>
            <a:r>
              <a:rPr lang="en-US" sz="1000" dirty="0">
                <a:solidFill>
                  <a:schemeClr val="bg1"/>
                </a:solidFill>
              </a:rPr>
              <a:t> Healthcare; 2021.</a:t>
            </a:r>
          </a:p>
        </p:txBody>
      </p:sp>
    </p:spTree>
    <p:extLst>
      <p:ext uri="{BB962C8B-B14F-4D97-AF65-F5344CB8AC3E}">
        <p14:creationId xmlns:p14="http://schemas.microsoft.com/office/powerpoint/2010/main" val="39106037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7D2FC-489C-4FD0-AD1E-014773A85F58}"/>
              </a:ext>
            </a:extLst>
          </p:cNvPr>
          <p:cNvSpPr>
            <a:spLocks noGrp="1"/>
          </p:cNvSpPr>
          <p:nvPr>
            <p:ph type="title"/>
          </p:nvPr>
        </p:nvSpPr>
        <p:spPr>
          <a:xfrm>
            <a:off x="692151" y="283769"/>
            <a:ext cx="5614163" cy="696594"/>
          </a:xfrm>
        </p:spPr>
        <p:txBody>
          <a:bodyPr/>
          <a:lstStyle/>
          <a:p>
            <a:r>
              <a:rPr lang="en-US" i="0" dirty="0"/>
              <a:t>Note Template</a:t>
            </a:r>
          </a:p>
        </p:txBody>
      </p:sp>
      <p:pic>
        <p:nvPicPr>
          <p:cNvPr id="4" name="Picture 3">
            <a:extLst>
              <a:ext uri="{FF2B5EF4-FFF2-40B4-BE49-F238E27FC236}">
                <a16:creationId xmlns:a16="http://schemas.microsoft.com/office/drawing/2014/main" id="{55843F45-F4BA-45FC-99AF-D9C6C70536CC}"/>
              </a:ext>
            </a:extLst>
          </p:cNvPr>
          <p:cNvPicPr>
            <a:picLocks noChangeAspect="1"/>
          </p:cNvPicPr>
          <p:nvPr/>
        </p:nvPicPr>
        <p:blipFill>
          <a:blip r:embed="rId2"/>
          <a:stretch>
            <a:fillRect/>
          </a:stretch>
        </p:blipFill>
        <p:spPr>
          <a:xfrm>
            <a:off x="1716832" y="980363"/>
            <a:ext cx="8332431" cy="5057385"/>
          </a:xfrm>
          <a:prstGeom prst="rect">
            <a:avLst/>
          </a:prstGeom>
          <a:ln>
            <a:solidFill>
              <a:schemeClr val="tx1"/>
            </a:solidFill>
          </a:ln>
        </p:spPr>
      </p:pic>
    </p:spTree>
    <p:extLst>
      <p:ext uri="{BB962C8B-B14F-4D97-AF65-F5344CB8AC3E}">
        <p14:creationId xmlns:p14="http://schemas.microsoft.com/office/powerpoint/2010/main" val="25652064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A4CD-5C34-49C4-B5C5-860F9DD829B9}"/>
              </a:ext>
            </a:extLst>
          </p:cNvPr>
          <p:cNvSpPr>
            <a:spLocks noGrp="1"/>
          </p:cNvSpPr>
          <p:nvPr>
            <p:ph type="title"/>
          </p:nvPr>
        </p:nvSpPr>
        <p:spPr>
          <a:xfrm>
            <a:off x="692151" y="339752"/>
            <a:ext cx="5614163" cy="696594"/>
          </a:xfrm>
        </p:spPr>
        <p:txBody>
          <a:bodyPr/>
          <a:lstStyle/>
          <a:p>
            <a:r>
              <a:rPr lang="en-US" i="0" dirty="0"/>
              <a:t>Adherence</a:t>
            </a:r>
          </a:p>
        </p:txBody>
      </p:sp>
      <p:sp>
        <p:nvSpPr>
          <p:cNvPr id="4" name="Rectangle: Rounded Corners 3">
            <a:extLst>
              <a:ext uri="{FF2B5EF4-FFF2-40B4-BE49-F238E27FC236}">
                <a16:creationId xmlns:a16="http://schemas.microsoft.com/office/drawing/2014/main" id="{115C58F2-7F8C-4379-AA5A-3C1073BA7C1E}"/>
              </a:ext>
            </a:extLst>
          </p:cNvPr>
          <p:cNvSpPr/>
          <p:nvPr/>
        </p:nvSpPr>
        <p:spPr>
          <a:xfrm>
            <a:off x="813448" y="1321745"/>
            <a:ext cx="2556588" cy="10636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Patient starts CAB/RPV</a:t>
            </a:r>
          </a:p>
        </p:txBody>
      </p:sp>
      <p:sp>
        <p:nvSpPr>
          <p:cNvPr id="5" name="Rectangle: Rounded Corners 4">
            <a:extLst>
              <a:ext uri="{FF2B5EF4-FFF2-40B4-BE49-F238E27FC236}">
                <a16:creationId xmlns:a16="http://schemas.microsoft.com/office/drawing/2014/main" id="{08AE430B-3F4F-4A57-9316-53192893D713}"/>
              </a:ext>
            </a:extLst>
          </p:cNvPr>
          <p:cNvSpPr/>
          <p:nvPr/>
        </p:nvSpPr>
        <p:spPr>
          <a:xfrm>
            <a:off x="4356748" y="1321745"/>
            <a:ext cx="2556588" cy="10636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After loading doses, is late for all subsequent injections</a:t>
            </a:r>
          </a:p>
        </p:txBody>
      </p:sp>
      <p:sp>
        <p:nvSpPr>
          <p:cNvPr id="6" name="Rectangle: Rounded Corners 5">
            <a:extLst>
              <a:ext uri="{FF2B5EF4-FFF2-40B4-BE49-F238E27FC236}">
                <a16:creationId xmlns:a16="http://schemas.microsoft.com/office/drawing/2014/main" id="{C6BBAB91-64BE-4979-A145-DC7D03515951}"/>
              </a:ext>
            </a:extLst>
          </p:cNvPr>
          <p:cNvSpPr/>
          <p:nvPr/>
        </p:nvSpPr>
        <p:spPr>
          <a:xfrm>
            <a:off x="7965103" y="1321745"/>
            <a:ext cx="2556588" cy="10636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Provider switched patient back to oral ART</a:t>
            </a:r>
          </a:p>
        </p:txBody>
      </p:sp>
      <p:sp>
        <p:nvSpPr>
          <p:cNvPr id="7" name="Arrow: Right 6">
            <a:extLst>
              <a:ext uri="{FF2B5EF4-FFF2-40B4-BE49-F238E27FC236}">
                <a16:creationId xmlns:a16="http://schemas.microsoft.com/office/drawing/2014/main" id="{DE46FEF0-371B-4049-A7D7-4D446D34BB23}"/>
              </a:ext>
            </a:extLst>
          </p:cNvPr>
          <p:cNvSpPr/>
          <p:nvPr/>
        </p:nvSpPr>
        <p:spPr>
          <a:xfrm>
            <a:off x="3570450" y="1782146"/>
            <a:ext cx="520830" cy="1679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A3513276-0B76-4CB6-8578-F3562F1BC45C}"/>
              </a:ext>
            </a:extLst>
          </p:cNvPr>
          <p:cNvSpPr/>
          <p:nvPr/>
        </p:nvSpPr>
        <p:spPr>
          <a:xfrm>
            <a:off x="7186223" y="1782146"/>
            <a:ext cx="520830" cy="1679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A4600FC1-F3D3-4C1F-825D-339EF53102D1}"/>
              </a:ext>
            </a:extLst>
          </p:cNvPr>
          <p:cNvSpPr>
            <a:spLocks noGrp="1"/>
          </p:cNvSpPr>
          <p:nvPr>
            <p:ph type="body" idx="1"/>
          </p:nvPr>
        </p:nvSpPr>
        <p:spPr>
          <a:xfrm>
            <a:off x="692151" y="2749017"/>
            <a:ext cx="10821825" cy="3447098"/>
          </a:xfrm>
        </p:spPr>
        <p:txBody>
          <a:bodyPr/>
          <a:lstStyle/>
          <a:p>
            <a:pPr marL="514350" indent="-285750">
              <a:buFont typeface="Arial" panose="020B0604020202020204" pitchFamily="34" charset="0"/>
              <a:buChar char="•"/>
            </a:pPr>
            <a:r>
              <a:rPr lang="en-US" sz="2800" dirty="0"/>
              <a:t>Have frank discussion with patient about importance of timely injections and open communication with clinic staff</a:t>
            </a:r>
          </a:p>
          <a:p>
            <a:pPr marL="514350" indent="-285750">
              <a:buFont typeface="Arial" panose="020B0604020202020204" pitchFamily="34" charset="0"/>
              <a:buChar char="•"/>
            </a:pPr>
            <a:r>
              <a:rPr lang="en-US" sz="2800" dirty="0"/>
              <a:t>Develop a patient contract</a:t>
            </a:r>
          </a:p>
          <a:p>
            <a:pPr marL="514350" indent="-285750">
              <a:buFont typeface="Arial" panose="020B0604020202020204" pitchFamily="34" charset="0"/>
              <a:buChar char="•"/>
            </a:pPr>
            <a:r>
              <a:rPr lang="en-US" sz="2800" dirty="0"/>
              <a:t>Develop a plan to contact patients who miss injection to reschedule within the appropriate window</a:t>
            </a:r>
          </a:p>
          <a:p>
            <a:pPr marL="514350" indent="-285750">
              <a:buFont typeface="Arial" panose="020B0604020202020204" pitchFamily="34" charset="0"/>
              <a:buChar char="•"/>
            </a:pPr>
            <a:r>
              <a:rPr lang="en-US" sz="2800" dirty="0"/>
              <a:t>Have a plan for oral bridging if needed</a:t>
            </a:r>
          </a:p>
          <a:p>
            <a:pPr marL="514350" indent="-285750">
              <a:buFont typeface="Arial" panose="020B0604020202020204" pitchFamily="34" charset="0"/>
              <a:buChar char="•"/>
            </a:pPr>
            <a:r>
              <a:rPr lang="en-US" sz="2800" dirty="0"/>
              <a:t>Develop an inpatient ART stewardship plan</a:t>
            </a:r>
          </a:p>
          <a:p>
            <a:pPr marL="5143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161715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BC7DA-50AE-44CB-A957-3FCBB44EE646}"/>
              </a:ext>
            </a:extLst>
          </p:cNvPr>
          <p:cNvSpPr>
            <a:spLocks noGrp="1"/>
          </p:cNvSpPr>
          <p:nvPr>
            <p:ph type="title"/>
          </p:nvPr>
        </p:nvSpPr>
        <p:spPr>
          <a:xfrm>
            <a:off x="692151" y="446277"/>
            <a:ext cx="5614163" cy="696594"/>
          </a:xfrm>
        </p:spPr>
        <p:txBody>
          <a:bodyPr/>
          <a:lstStyle/>
          <a:p>
            <a:r>
              <a:rPr lang="en-US" i="0" dirty="0"/>
              <a:t>Adherence</a:t>
            </a:r>
          </a:p>
        </p:txBody>
      </p:sp>
      <p:pic>
        <p:nvPicPr>
          <p:cNvPr id="4" name="Picture 3">
            <a:extLst>
              <a:ext uri="{FF2B5EF4-FFF2-40B4-BE49-F238E27FC236}">
                <a16:creationId xmlns:a16="http://schemas.microsoft.com/office/drawing/2014/main" id="{8CF19A66-B3E7-4B89-92FA-8B470139EBE0}"/>
              </a:ext>
            </a:extLst>
          </p:cNvPr>
          <p:cNvPicPr>
            <a:picLocks noChangeAspect="1"/>
          </p:cNvPicPr>
          <p:nvPr/>
        </p:nvPicPr>
        <p:blipFill>
          <a:blip r:embed="rId2"/>
          <a:stretch>
            <a:fillRect/>
          </a:stretch>
        </p:blipFill>
        <p:spPr>
          <a:xfrm>
            <a:off x="1828800" y="1265673"/>
            <a:ext cx="8534400" cy="4766723"/>
          </a:xfrm>
          <a:prstGeom prst="rect">
            <a:avLst/>
          </a:prstGeom>
          <a:ln>
            <a:solidFill>
              <a:schemeClr val="tx1"/>
            </a:solidFill>
          </a:ln>
        </p:spPr>
      </p:pic>
      <p:sp>
        <p:nvSpPr>
          <p:cNvPr id="5" name="TextBox 4">
            <a:extLst>
              <a:ext uri="{FF2B5EF4-FFF2-40B4-BE49-F238E27FC236}">
                <a16:creationId xmlns:a16="http://schemas.microsoft.com/office/drawing/2014/main" id="{745CC9AC-4664-4CCB-B20F-3AF3CF32F788}"/>
              </a:ext>
            </a:extLst>
          </p:cNvPr>
          <p:cNvSpPr txBox="1"/>
          <p:nvPr/>
        </p:nvSpPr>
        <p:spPr>
          <a:xfrm>
            <a:off x="6555328" y="6534760"/>
            <a:ext cx="2940228" cy="246221"/>
          </a:xfrm>
          <a:prstGeom prst="rect">
            <a:avLst/>
          </a:prstGeom>
          <a:noFill/>
        </p:spPr>
        <p:txBody>
          <a:bodyPr wrap="none" rtlCol="0">
            <a:spAutoFit/>
          </a:bodyPr>
          <a:lstStyle/>
          <a:p>
            <a:r>
              <a:rPr lang="en-US" sz="1000" dirty="0">
                <a:solidFill>
                  <a:schemeClr val="bg1"/>
                </a:solidFill>
              </a:rPr>
              <a:t>Han K et al. </a:t>
            </a:r>
            <a:r>
              <a:rPr lang="fr-FR" sz="1000" dirty="0">
                <a:solidFill>
                  <a:schemeClr val="bg1"/>
                </a:solidFill>
              </a:rPr>
              <a:t>Br J Clin </a:t>
            </a:r>
            <a:r>
              <a:rPr lang="fr-FR" sz="1000" dirty="0" err="1">
                <a:solidFill>
                  <a:schemeClr val="bg1"/>
                </a:solidFill>
              </a:rPr>
              <a:t>Pharmacol</a:t>
            </a:r>
            <a:r>
              <a:rPr lang="fr-FR" sz="1000" dirty="0">
                <a:solidFill>
                  <a:schemeClr val="bg1"/>
                </a:solidFill>
              </a:rPr>
              <a:t>. 2022;88:4607–4622.</a:t>
            </a:r>
            <a:endParaRPr lang="en-US" sz="1000" dirty="0">
              <a:solidFill>
                <a:schemeClr val="bg1"/>
              </a:solidFill>
            </a:endParaRPr>
          </a:p>
        </p:txBody>
      </p:sp>
    </p:spTree>
    <p:extLst>
      <p:ext uri="{BB962C8B-B14F-4D97-AF65-F5344CB8AC3E}">
        <p14:creationId xmlns:p14="http://schemas.microsoft.com/office/powerpoint/2010/main" val="41430332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A3C94E-662C-488F-A644-6D1D9C0D66A9}"/>
              </a:ext>
            </a:extLst>
          </p:cNvPr>
          <p:cNvSpPr>
            <a:spLocks noGrp="1"/>
          </p:cNvSpPr>
          <p:nvPr>
            <p:ph type="ctrTitle"/>
          </p:nvPr>
        </p:nvSpPr>
        <p:spPr>
          <a:xfrm>
            <a:off x="849086" y="2508535"/>
            <a:ext cx="10363200" cy="677108"/>
          </a:xfrm>
        </p:spPr>
        <p:txBody>
          <a:bodyPr/>
          <a:lstStyle/>
          <a:p>
            <a:r>
              <a:rPr lang="en-US" i="0" dirty="0"/>
              <a:t>Injectable ART: Opportunities</a:t>
            </a:r>
          </a:p>
        </p:txBody>
      </p:sp>
    </p:spTree>
    <p:extLst>
      <p:ext uri="{BB962C8B-B14F-4D97-AF65-F5344CB8AC3E}">
        <p14:creationId xmlns:p14="http://schemas.microsoft.com/office/powerpoint/2010/main" val="13628603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6E35D4E-7A50-452C-B962-B214D81AB19B}"/>
              </a:ext>
            </a:extLst>
          </p:cNvPr>
          <p:cNvSpPr>
            <a:spLocks noGrp="1"/>
          </p:cNvSpPr>
          <p:nvPr>
            <p:ph type="title"/>
          </p:nvPr>
        </p:nvSpPr>
        <p:spPr>
          <a:xfrm>
            <a:off x="692151" y="264167"/>
            <a:ext cx="9776796" cy="836845"/>
          </a:xfrm>
        </p:spPr>
        <p:txBody>
          <a:bodyPr/>
          <a:lstStyle/>
          <a:p>
            <a:r>
              <a:rPr lang="en-US" i="0" dirty="0"/>
              <a:t>Challenging Populations: Poor Adherence </a:t>
            </a:r>
          </a:p>
        </p:txBody>
      </p:sp>
      <p:sp>
        <p:nvSpPr>
          <p:cNvPr id="5" name="Text Placeholder 2">
            <a:extLst>
              <a:ext uri="{FF2B5EF4-FFF2-40B4-BE49-F238E27FC236}">
                <a16:creationId xmlns:a16="http://schemas.microsoft.com/office/drawing/2014/main" id="{6B962CDF-098A-4318-A512-2B8C82A7801D}"/>
              </a:ext>
            </a:extLst>
          </p:cNvPr>
          <p:cNvSpPr>
            <a:spLocks noGrp="1"/>
          </p:cNvSpPr>
          <p:nvPr>
            <p:ph type="body" idx="1"/>
          </p:nvPr>
        </p:nvSpPr>
        <p:spPr>
          <a:xfrm>
            <a:off x="328063" y="1101012"/>
            <a:ext cx="10821825" cy="5878532"/>
          </a:xfrm>
        </p:spPr>
        <p:txBody>
          <a:bodyPr/>
          <a:lstStyle/>
          <a:p>
            <a:pPr marL="571500" indent="-342900">
              <a:buFont typeface="Arial" panose="020B0604020202020204" pitchFamily="34" charset="0"/>
              <a:buChar char="•"/>
            </a:pPr>
            <a:r>
              <a:rPr lang="en-US" sz="2400" dirty="0" err="1"/>
              <a:t>Christopoulos</a:t>
            </a:r>
            <a:r>
              <a:rPr lang="en-US" sz="2400" dirty="0"/>
              <a:t> et al. Clin Infect Dis 2023;76(3):e645–e51</a:t>
            </a:r>
          </a:p>
          <a:p>
            <a:pPr marL="1028700" lvl="1" indent="-342900">
              <a:buFont typeface="Arial" panose="020B0604020202020204" pitchFamily="34" charset="0"/>
              <a:buChar char="•"/>
            </a:pPr>
            <a:r>
              <a:rPr lang="en-US" sz="2400" dirty="0"/>
              <a:t>San Francisco Ward 86</a:t>
            </a:r>
          </a:p>
          <a:p>
            <a:pPr marL="1028700" lvl="1" indent="-342900">
              <a:buFont typeface="Arial" panose="020B0604020202020204" pitchFamily="34" charset="0"/>
              <a:buChar char="•"/>
            </a:pPr>
            <a:r>
              <a:rPr lang="en-US" sz="2400" dirty="0"/>
              <a:t>15 </a:t>
            </a:r>
            <a:r>
              <a:rPr lang="en-US" sz="2400" dirty="0" err="1"/>
              <a:t>viremic</a:t>
            </a:r>
            <a:r>
              <a:rPr lang="en-US" sz="2400" dirty="0"/>
              <a:t> patients</a:t>
            </a:r>
          </a:p>
          <a:p>
            <a:pPr marL="1028700" lvl="1" indent="-342900">
              <a:buFont typeface="Arial" panose="020B0604020202020204" pitchFamily="34" charset="0"/>
              <a:buChar char="•"/>
            </a:pPr>
            <a:r>
              <a:rPr lang="en-US" sz="2400" dirty="0"/>
              <a:t>12/15 virally suppressed</a:t>
            </a:r>
          </a:p>
          <a:p>
            <a:pPr marL="685800" lvl="1"/>
            <a:endParaRPr lang="en-US" sz="2400" dirty="0"/>
          </a:p>
          <a:p>
            <a:pPr marL="571500" indent="-342900">
              <a:buFont typeface="Arial" panose="020B0604020202020204" pitchFamily="34" charset="0"/>
              <a:buChar char="•"/>
            </a:pPr>
            <a:r>
              <a:rPr lang="en-US" sz="2400" dirty="0"/>
              <a:t>Breck et al. Clin Infect Dis 2023; </a:t>
            </a:r>
            <a:r>
              <a:rPr lang="en-US" sz="2400" dirty="0" err="1"/>
              <a:t>doi</a:t>
            </a:r>
            <a:r>
              <a:rPr lang="en-US" sz="2400" dirty="0"/>
              <a:t>: 10.1093/</a:t>
            </a:r>
            <a:r>
              <a:rPr lang="en-US" sz="2400" dirty="0" err="1"/>
              <a:t>cid</a:t>
            </a:r>
            <a:r>
              <a:rPr lang="en-US" sz="2400" dirty="0"/>
              <a:t>/ciad511 (online ahead of print)</a:t>
            </a:r>
          </a:p>
          <a:p>
            <a:pPr marL="1028700" lvl="1" indent="-342900">
              <a:buFont typeface="Arial" panose="020B0604020202020204" pitchFamily="34" charset="0"/>
              <a:buChar char="•"/>
            </a:pPr>
            <a:r>
              <a:rPr lang="en-US" sz="2400" dirty="0"/>
              <a:t>University of Mississippi Ryan White Clinic</a:t>
            </a:r>
          </a:p>
          <a:p>
            <a:pPr marL="1028700" lvl="1" indent="-342900">
              <a:buFont typeface="Arial" panose="020B0604020202020204" pitchFamily="34" charset="0"/>
              <a:buChar char="•"/>
            </a:pPr>
            <a:r>
              <a:rPr lang="en-US" sz="2400" dirty="0"/>
              <a:t>12 </a:t>
            </a:r>
            <a:r>
              <a:rPr lang="en-US" sz="2400" dirty="0" err="1"/>
              <a:t>viremic</a:t>
            </a:r>
            <a:r>
              <a:rPr lang="en-US" sz="2400" dirty="0"/>
              <a:t> patients</a:t>
            </a:r>
          </a:p>
          <a:p>
            <a:pPr marL="1028700" lvl="1" indent="-342900">
              <a:buFont typeface="Arial" panose="020B0604020202020204" pitchFamily="34" charset="0"/>
              <a:buChar char="•"/>
            </a:pPr>
            <a:r>
              <a:rPr lang="en-US" sz="2400" dirty="0"/>
              <a:t>12/12 virally suppressed</a:t>
            </a:r>
          </a:p>
          <a:p>
            <a:pPr marL="685800" lvl="1"/>
            <a:endParaRPr lang="en-US" sz="2400" dirty="0"/>
          </a:p>
          <a:p>
            <a:pPr marL="571500" indent="-342900">
              <a:buFont typeface="Arial" panose="020B0604020202020204" pitchFamily="34" charset="0"/>
              <a:buChar char="•"/>
            </a:pPr>
            <a:r>
              <a:rPr lang="en-US" sz="2400" dirty="0"/>
              <a:t>D’Amico et al. HIV Med 2023;24(2):202-211</a:t>
            </a:r>
          </a:p>
          <a:p>
            <a:pPr marL="1028700" lvl="1" indent="-342900">
              <a:buFont typeface="Arial" panose="020B0604020202020204" pitchFamily="34" charset="0"/>
              <a:buChar char="•"/>
            </a:pPr>
            <a:r>
              <a:rPr lang="en-US" sz="2400" dirty="0"/>
              <a:t>Data from manufacturer compassionate use program</a:t>
            </a:r>
          </a:p>
          <a:p>
            <a:pPr marL="1028700" lvl="1" indent="-342900">
              <a:buFont typeface="Arial" panose="020B0604020202020204" pitchFamily="34" charset="0"/>
              <a:buChar char="•"/>
            </a:pPr>
            <a:r>
              <a:rPr lang="en-US" sz="2400" dirty="0"/>
              <a:t>28 </a:t>
            </a:r>
            <a:r>
              <a:rPr lang="en-US" sz="2400" dirty="0" err="1"/>
              <a:t>viremic</a:t>
            </a:r>
            <a:r>
              <a:rPr lang="en-US" sz="2400" dirty="0"/>
              <a:t> patients</a:t>
            </a:r>
          </a:p>
          <a:p>
            <a:pPr marL="1028700" lvl="1" indent="-342900">
              <a:buFont typeface="Arial" panose="020B0604020202020204" pitchFamily="34" charset="0"/>
              <a:buChar char="•"/>
            </a:pPr>
            <a:r>
              <a:rPr lang="en-US" sz="2400" dirty="0"/>
              <a:t>16/28 virally suppressed</a:t>
            </a:r>
          </a:p>
          <a:p>
            <a:pPr marL="1028700" lvl="1" indent="-342900">
              <a:buFont typeface="Arial" panose="020B0604020202020204" pitchFamily="34" charset="0"/>
              <a:buChar char="•"/>
            </a:pPr>
            <a:endParaRPr lang="en-US" sz="2400" dirty="0"/>
          </a:p>
          <a:p>
            <a:pPr marL="571500" indent="-342900">
              <a:buFont typeface="Arial" panose="020B0604020202020204" pitchFamily="34" charset="0"/>
              <a:buChar char="•"/>
            </a:pPr>
            <a:endParaRPr lang="en-US" sz="2200" dirty="0"/>
          </a:p>
        </p:txBody>
      </p:sp>
    </p:spTree>
    <p:extLst>
      <p:ext uri="{BB962C8B-B14F-4D97-AF65-F5344CB8AC3E}">
        <p14:creationId xmlns:p14="http://schemas.microsoft.com/office/powerpoint/2010/main" val="389235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9A11B-E2F3-4F4A-83F6-6533523B4805}"/>
              </a:ext>
            </a:extLst>
          </p:cNvPr>
          <p:cNvSpPr>
            <a:spLocks noGrp="1"/>
          </p:cNvSpPr>
          <p:nvPr>
            <p:ph type="title"/>
          </p:nvPr>
        </p:nvSpPr>
        <p:spPr>
          <a:xfrm>
            <a:off x="692151" y="331977"/>
            <a:ext cx="5614163" cy="696594"/>
          </a:xfrm>
        </p:spPr>
        <p:txBody>
          <a:bodyPr/>
          <a:lstStyle/>
          <a:p>
            <a:r>
              <a:rPr lang="en-US" i="0" dirty="0"/>
              <a:t>Objectives</a:t>
            </a:r>
          </a:p>
        </p:txBody>
      </p:sp>
      <p:sp>
        <p:nvSpPr>
          <p:cNvPr id="3" name="Text Placeholder 2">
            <a:extLst>
              <a:ext uri="{FF2B5EF4-FFF2-40B4-BE49-F238E27FC236}">
                <a16:creationId xmlns:a16="http://schemas.microsoft.com/office/drawing/2014/main" id="{FACCF580-2CFB-4F59-AE6F-9AE87DF5428E}"/>
              </a:ext>
            </a:extLst>
          </p:cNvPr>
          <p:cNvSpPr>
            <a:spLocks noGrp="1"/>
          </p:cNvSpPr>
          <p:nvPr>
            <p:ph type="body" idx="1"/>
          </p:nvPr>
        </p:nvSpPr>
        <p:spPr>
          <a:xfrm>
            <a:off x="692151" y="1298196"/>
            <a:ext cx="10807699" cy="4739759"/>
          </a:xfrm>
        </p:spPr>
        <p:txBody>
          <a:bodyPr/>
          <a:lstStyle/>
          <a:p>
            <a:pPr marL="514350" indent="-285750">
              <a:buFont typeface="Arial" panose="020B0604020202020204" pitchFamily="34" charset="0"/>
              <a:buChar char="•"/>
            </a:pPr>
            <a:r>
              <a:rPr lang="en-US" sz="2800" dirty="0"/>
              <a:t>Review appropriate monitoring for patients on long-acting antiretrovirals for HIV treatment and prevention </a:t>
            </a:r>
          </a:p>
          <a:p>
            <a:pPr marL="228600"/>
            <a:endParaRPr lang="en-US" sz="2800" dirty="0"/>
          </a:p>
          <a:p>
            <a:pPr marL="514350" indent="-285750">
              <a:buFont typeface="Arial" panose="020B0604020202020204" pitchFamily="34" charset="0"/>
              <a:buChar char="•"/>
            </a:pPr>
            <a:r>
              <a:rPr lang="en-US" sz="2800" dirty="0"/>
              <a:t>Identify patients who are appropriate for long-acting antiretroviral therapy for HIV treatment and prevention</a:t>
            </a:r>
          </a:p>
          <a:p>
            <a:pPr marL="228600"/>
            <a:endParaRPr lang="en-US" sz="2800" dirty="0"/>
          </a:p>
          <a:p>
            <a:pPr marL="514350" indent="-285750">
              <a:buFont typeface="Arial" panose="020B0604020202020204" pitchFamily="34" charset="0"/>
              <a:buChar char="•"/>
            </a:pPr>
            <a:r>
              <a:rPr lang="en-US" sz="2800" dirty="0"/>
              <a:t>Discuss logistics of long-acting antiretroviral therapy implementation</a:t>
            </a:r>
          </a:p>
          <a:p>
            <a:pPr marL="228600"/>
            <a:endParaRPr lang="en-US" sz="2800" dirty="0"/>
          </a:p>
          <a:p>
            <a:pPr marL="514350" indent="-285750">
              <a:buFont typeface="Arial" panose="020B0604020202020204" pitchFamily="34" charset="0"/>
              <a:buChar char="•"/>
            </a:pPr>
            <a:r>
              <a:rPr lang="en-US" sz="2800" dirty="0"/>
              <a:t>Review opportunities for long-acting antiretroviral therapy in challenging populations</a:t>
            </a:r>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35856710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3EC64-9EBA-442D-B17C-FEE904BD4A8F}"/>
              </a:ext>
            </a:extLst>
          </p:cNvPr>
          <p:cNvSpPr>
            <a:spLocks noGrp="1"/>
          </p:cNvSpPr>
          <p:nvPr>
            <p:ph type="title"/>
          </p:nvPr>
        </p:nvSpPr>
        <p:spPr>
          <a:xfrm>
            <a:off x="692151" y="264167"/>
            <a:ext cx="9776796" cy="836845"/>
          </a:xfrm>
        </p:spPr>
        <p:txBody>
          <a:bodyPr/>
          <a:lstStyle/>
          <a:p>
            <a:r>
              <a:rPr lang="en-US" i="0" dirty="0"/>
              <a:t>Challenging Populations: Poor Adherence </a:t>
            </a:r>
          </a:p>
        </p:txBody>
      </p:sp>
      <p:sp>
        <p:nvSpPr>
          <p:cNvPr id="7" name="Content Placeholder 2">
            <a:extLst>
              <a:ext uri="{FF2B5EF4-FFF2-40B4-BE49-F238E27FC236}">
                <a16:creationId xmlns:a16="http://schemas.microsoft.com/office/drawing/2014/main" id="{38988EDE-00B2-4F87-BE98-D7634CEB0177}"/>
              </a:ext>
            </a:extLst>
          </p:cNvPr>
          <p:cNvSpPr txBox="1">
            <a:spLocks/>
          </p:cNvSpPr>
          <p:nvPr/>
        </p:nvSpPr>
        <p:spPr>
          <a:xfrm>
            <a:off x="655048" y="1326596"/>
            <a:ext cx="10456900" cy="4676639"/>
          </a:xfrm>
          <a:prstGeom prst="rect">
            <a:avLst/>
          </a:prstGeom>
        </p:spPr>
        <p:txBody>
          <a:bodyPr wrap="square" lIns="0" tIns="0" rIns="0" bIns="0">
            <a:no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US" sz="2800" kern="0" dirty="0"/>
          </a:p>
        </p:txBody>
      </p:sp>
      <p:pic>
        <p:nvPicPr>
          <p:cNvPr id="8" name="Picture 7">
            <a:extLst>
              <a:ext uri="{FF2B5EF4-FFF2-40B4-BE49-F238E27FC236}">
                <a16:creationId xmlns:a16="http://schemas.microsoft.com/office/drawing/2014/main" id="{DBFF2598-9531-4E99-8A06-CE37624AF06E}"/>
              </a:ext>
            </a:extLst>
          </p:cNvPr>
          <p:cNvPicPr>
            <a:picLocks noChangeAspect="1"/>
          </p:cNvPicPr>
          <p:nvPr/>
        </p:nvPicPr>
        <p:blipFill rotWithShape="1">
          <a:blip r:embed="rId2"/>
          <a:srcRect b="3058"/>
          <a:stretch/>
        </p:blipFill>
        <p:spPr>
          <a:xfrm>
            <a:off x="2387543" y="1213803"/>
            <a:ext cx="7125573" cy="4902223"/>
          </a:xfrm>
          <a:prstGeom prst="rect">
            <a:avLst/>
          </a:prstGeom>
          <a:ln>
            <a:solidFill>
              <a:schemeClr val="tx1"/>
            </a:solidFill>
          </a:ln>
        </p:spPr>
      </p:pic>
      <p:sp>
        <p:nvSpPr>
          <p:cNvPr id="9" name="TextBox 8">
            <a:extLst>
              <a:ext uri="{FF2B5EF4-FFF2-40B4-BE49-F238E27FC236}">
                <a16:creationId xmlns:a16="http://schemas.microsoft.com/office/drawing/2014/main" id="{23B6331E-CA7C-4250-822A-C3DAC088081B}"/>
              </a:ext>
            </a:extLst>
          </p:cNvPr>
          <p:cNvSpPr txBox="1"/>
          <p:nvPr/>
        </p:nvSpPr>
        <p:spPr>
          <a:xfrm>
            <a:off x="5853909" y="6574112"/>
            <a:ext cx="3659207" cy="276999"/>
          </a:xfrm>
          <a:prstGeom prst="rect">
            <a:avLst/>
          </a:prstGeom>
          <a:noFill/>
        </p:spPr>
        <p:txBody>
          <a:bodyPr wrap="none" rtlCol="0">
            <a:spAutoFit/>
          </a:bodyPr>
          <a:lstStyle/>
          <a:p>
            <a:r>
              <a:rPr lang="en-US" sz="1200" dirty="0" err="1">
                <a:solidFill>
                  <a:schemeClr val="bg1"/>
                </a:solidFill>
              </a:rPr>
              <a:t>Christopoulos</a:t>
            </a:r>
            <a:r>
              <a:rPr lang="en-US" sz="1200" dirty="0">
                <a:solidFill>
                  <a:schemeClr val="bg1"/>
                </a:solidFill>
              </a:rPr>
              <a:t> et al. Clin Infect Dis 2023;76(3):e645–e51</a:t>
            </a:r>
          </a:p>
        </p:txBody>
      </p:sp>
    </p:spTree>
    <p:extLst>
      <p:ext uri="{BB962C8B-B14F-4D97-AF65-F5344CB8AC3E}">
        <p14:creationId xmlns:p14="http://schemas.microsoft.com/office/powerpoint/2010/main" val="13603934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3EC64-9EBA-442D-B17C-FEE904BD4A8F}"/>
              </a:ext>
            </a:extLst>
          </p:cNvPr>
          <p:cNvSpPr>
            <a:spLocks noGrp="1"/>
          </p:cNvSpPr>
          <p:nvPr>
            <p:ph type="title"/>
          </p:nvPr>
        </p:nvSpPr>
        <p:spPr>
          <a:xfrm>
            <a:off x="337588" y="264167"/>
            <a:ext cx="9776796" cy="677108"/>
          </a:xfrm>
        </p:spPr>
        <p:txBody>
          <a:bodyPr/>
          <a:lstStyle/>
          <a:p>
            <a:r>
              <a:rPr lang="en-US" i="0" dirty="0"/>
              <a:t>Challenging Populations: Our Experience </a:t>
            </a:r>
          </a:p>
        </p:txBody>
      </p:sp>
      <p:sp>
        <p:nvSpPr>
          <p:cNvPr id="7" name="Content Placeholder 2">
            <a:extLst>
              <a:ext uri="{FF2B5EF4-FFF2-40B4-BE49-F238E27FC236}">
                <a16:creationId xmlns:a16="http://schemas.microsoft.com/office/drawing/2014/main" id="{38988EDE-00B2-4F87-BE98-D7634CEB0177}"/>
              </a:ext>
            </a:extLst>
          </p:cNvPr>
          <p:cNvSpPr txBox="1">
            <a:spLocks/>
          </p:cNvSpPr>
          <p:nvPr/>
        </p:nvSpPr>
        <p:spPr>
          <a:xfrm>
            <a:off x="655048" y="1326596"/>
            <a:ext cx="10456900" cy="4676639"/>
          </a:xfrm>
          <a:prstGeom prst="rect">
            <a:avLst/>
          </a:prstGeom>
        </p:spPr>
        <p:txBody>
          <a:bodyPr wrap="square" lIns="0" tIns="0" rIns="0" bIns="0">
            <a:no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US" sz="2800" kern="0" dirty="0"/>
          </a:p>
        </p:txBody>
      </p:sp>
      <p:sp>
        <p:nvSpPr>
          <p:cNvPr id="6" name="Text Placeholder 2">
            <a:extLst>
              <a:ext uri="{FF2B5EF4-FFF2-40B4-BE49-F238E27FC236}">
                <a16:creationId xmlns:a16="http://schemas.microsoft.com/office/drawing/2014/main" id="{E1F26E88-E340-4D0B-AE5B-EC2A270CA9D1}"/>
              </a:ext>
            </a:extLst>
          </p:cNvPr>
          <p:cNvSpPr>
            <a:spLocks noGrp="1"/>
          </p:cNvSpPr>
          <p:nvPr>
            <p:ph type="body" idx="1"/>
          </p:nvPr>
        </p:nvSpPr>
        <p:spPr>
          <a:xfrm>
            <a:off x="337588" y="1183725"/>
            <a:ext cx="10821825" cy="2400657"/>
          </a:xfrm>
        </p:spPr>
        <p:txBody>
          <a:bodyPr/>
          <a:lstStyle/>
          <a:p>
            <a:pPr marL="228600"/>
            <a:r>
              <a:rPr lang="en-US" sz="2400" b="1" dirty="0"/>
              <a:t>Case 1:</a:t>
            </a:r>
          </a:p>
          <a:p>
            <a:pPr marL="741363" lvl="1" indent="-284163">
              <a:buFont typeface="Arial" panose="020B0604020202020204" pitchFamily="34" charset="0"/>
              <a:buChar char="•"/>
            </a:pPr>
            <a:r>
              <a:rPr lang="en-US" sz="2200" dirty="0"/>
              <a:t>39-year-old woman</a:t>
            </a:r>
          </a:p>
          <a:p>
            <a:pPr marL="741363" lvl="1" indent="-284163">
              <a:buFont typeface="Arial" panose="020B0604020202020204" pitchFamily="34" charset="0"/>
              <a:buChar char="•"/>
            </a:pPr>
            <a:r>
              <a:rPr lang="en-US" sz="2200" dirty="0"/>
              <a:t>History of poor adherence </a:t>
            </a:r>
          </a:p>
          <a:p>
            <a:pPr marL="741363" lvl="1" indent="-284163">
              <a:buFont typeface="Arial" panose="020B0604020202020204" pitchFamily="34" charset="0"/>
              <a:buChar char="•"/>
            </a:pPr>
            <a:r>
              <a:rPr lang="en-US" sz="2200" dirty="0"/>
              <a:t>Recent ART: tenofovir AF/</a:t>
            </a:r>
            <a:r>
              <a:rPr lang="en-US" sz="2200" dirty="0" err="1"/>
              <a:t>bictegravir</a:t>
            </a:r>
            <a:r>
              <a:rPr lang="en-US" sz="2200" dirty="0"/>
              <a:t>/emtricitabine</a:t>
            </a:r>
          </a:p>
          <a:p>
            <a:pPr marL="741363" lvl="1" indent="-284163">
              <a:buFont typeface="Arial" panose="020B0604020202020204" pitchFamily="34" charset="0"/>
              <a:buChar char="•"/>
            </a:pPr>
            <a:r>
              <a:rPr lang="en-US" sz="2200" dirty="0"/>
              <a:t>Significant gag reflex when trying to swallow ART</a:t>
            </a:r>
          </a:p>
          <a:p>
            <a:pPr marL="741363" lvl="1" indent="-284163">
              <a:buFont typeface="Arial" panose="020B0604020202020204" pitchFamily="34" charset="0"/>
              <a:buChar char="•"/>
            </a:pPr>
            <a:r>
              <a:rPr lang="en-US" sz="2200" dirty="0"/>
              <a:t>Started monthly CAB 400mg/RPV 600mg when HIV RNA was 5,336 copies/mL and CD4 count 84 cells/mm</a:t>
            </a:r>
            <a:r>
              <a:rPr lang="en-US" sz="2200" baseline="30000" dirty="0"/>
              <a:t>3</a:t>
            </a:r>
            <a:endParaRPr lang="en-US" sz="2200" dirty="0"/>
          </a:p>
        </p:txBody>
      </p:sp>
      <p:sp>
        <p:nvSpPr>
          <p:cNvPr id="5" name="Text Placeholder 2">
            <a:extLst>
              <a:ext uri="{FF2B5EF4-FFF2-40B4-BE49-F238E27FC236}">
                <a16:creationId xmlns:a16="http://schemas.microsoft.com/office/drawing/2014/main" id="{8DF67448-5354-4D93-B084-26301B4521F8}"/>
              </a:ext>
            </a:extLst>
          </p:cNvPr>
          <p:cNvSpPr txBox="1">
            <a:spLocks/>
          </p:cNvSpPr>
          <p:nvPr/>
        </p:nvSpPr>
        <p:spPr>
          <a:xfrm>
            <a:off x="337588" y="3826832"/>
            <a:ext cx="10821825" cy="2062103"/>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28600"/>
            <a:r>
              <a:rPr lang="en-US" sz="2400" b="1" kern="0" dirty="0"/>
              <a:t>Case 2:</a:t>
            </a:r>
          </a:p>
          <a:p>
            <a:pPr marL="741363" indent="-284163">
              <a:buFont typeface="Arial" panose="020B0604020202020204" pitchFamily="34" charset="0"/>
              <a:buChar char="•"/>
            </a:pPr>
            <a:r>
              <a:rPr lang="en-US" sz="2200" kern="0" dirty="0"/>
              <a:t>52-year-old transgender female</a:t>
            </a:r>
          </a:p>
          <a:p>
            <a:pPr marL="741363" indent="-284163">
              <a:buFont typeface="Arial" panose="020B0604020202020204" pitchFamily="34" charset="0"/>
              <a:buChar char="•"/>
            </a:pPr>
            <a:r>
              <a:rPr lang="en-US" sz="2200" kern="0" dirty="0"/>
              <a:t>History of poor adherence due to polysubstance use and significant mental health history</a:t>
            </a:r>
          </a:p>
          <a:p>
            <a:pPr marL="741363" lvl="1" indent="-284163">
              <a:buFont typeface="Arial" panose="020B0604020202020204" pitchFamily="34" charset="0"/>
              <a:buChar char="•"/>
            </a:pPr>
            <a:r>
              <a:rPr lang="en-US" sz="2200" kern="0" dirty="0">
                <a:solidFill>
                  <a:sysClr val="windowText" lastClr="000000"/>
                </a:solidFill>
              </a:rPr>
              <a:t>Started monthly CAB 400mg/RPV 600mg when HIV RNA was 1,148 copies/mL and CD4 count 220 cells/mm</a:t>
            </a:r>
            <a:r>
              <a:rPr lang="en-US" sz="2200" kern="0" baseline="30000" dirty="0">
                <a:solidFill>
                  <a:sysClr val="windowText" lastClr="000000"/>
                </a:solidFill>
              </a:rPr>
              <a:t>3</a:t>
            </a:r>
            <a:endParaRPr lang="en-US" sz="2200" kern="0" dirty="0">
              <a:solidFill>
                <a:sysClr val="windowText" lastClr="000000"/>
              </a:solidFill>
            </a:endParaRPr>
          </a:p>
        </p:txBody>
      </p:sp>
    </p:spTree>
    <p:extLst>
      <p:ext uri="{BB962C8B-B14F-4D97-AF65-F5344CB8AC3E}">
        <p14:creationId xmlns:p14="http://schemas.microsoft.com/office/powerpoint/2010/main" val="235321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CEFA6-6389-44DD-A61D-23784348FE59}"/>
              </a:ext>
            </a:extLst>
          </p:cNvPr>
          <p:cNvSpPr>
            <a:spLocks noGrp="1"/>
          </p:cNvSpPr>
          <p:nvPr>
            <p:ph type="title"/>
          </p:nvPr>
        </p:nvSpPr>
        <p:spPr>
          <a:xfrm>
            <a:off x="414623" y="257036"/>
            <a:ext cx="7214902" cy="677108"/>
          </a:xfrm>
        </p:spPr>
        <p:txBody>
          <a:bodyPr/>
          <a:lstStyle/>
          <a:p>
            <a:r>
              <a:rPr lang="en-US" i="0" dirty="0"/>
              <a:t>Time to Viral Load Suppression</a:t>
            </a:r>
          </a:p>
        </p:txBody>
      </p:sp>
      <p:graphicFrame>
        <p:nvGraphicFramePr>
          <p:cNvPr id="7" name="Chart 6">
            <a:extLst>
              <a:ext uri="{FF2B5EF4-FFF2-40B4-BE49-F238E27FC236}">
                <a16:creationId xmlns:a16="http://schemas.microsoft.com/office/drawing/2014/main" id="{96AFF561-9260-4961-B531-267AF7504EFD}"/>
              </a:ext>
            </a:extLst>
          </p:cNvPr>
          <p:cNvGraphicFramePr/>
          <p:nvPr>
            <p:extLst>
              <p:ext uri="{D42A27DB-BD31-4B8C-83A1-F6EECF244321}">
                <p14:modId xmlns:p14="http://schemas.microsoft.com/office/powerpoint/2010/main" val="1827532464"/>
              </p:ext>
            </p:extLst>
          </p:nvPr>
        </p:nvGraphicFramePr>
        <p:xfrm>
          <a:off x="1971615" y="1147314"/>
          <a:ext cx="7845245" cy="49133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0436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2EAF7-11A8-464E-95A5-0786CB064715}"/>
              </a:ext>
            </a:extLst>
          </p:cNvPr>
          <p:cNvSpPr>
            <a:spLocks noGrp="1"/>
          </p:cNvSpPr>
          <p:nvPr>
            <p:ph type="title"/>
          </p:nvPr>
        </p:nvSpPr>
        <p:spPr>
          <a:xfrm>
            <a:off x="2512324" y="2507272"/>
            <a:ext cx="7382174" cy="684502"/>
          </a:xfrm>
        </p:spPr>
        <p:txBody>
          <a:bodyPr/>
          <a:lstStyle/>
          <a:p>
            <a:r>
              <a:rPr lang="en-US" i="0" dirty="0"/>
              <a:t>Future of Salvage Therapy?</a:t>
            </a:r>
          </a:p>
        </p:txBody>
      </p:sp>
    </p:spTree>
    <p:extLst>
      <p:ext uri="{BB962C8B-B14F-4D97-AF65-F5344CB8AC3E}">
        <p14:creationId xmlns:p14="http://schemas.microsoft.com/office/powerpoint/2010/main" val="7572025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B1503-26FD-4F24-86FA-959D1DB40BCA}"/>
              </a:ext>
            </a:extLst>
          </p:cNvPr>
          <p:cNvSpPr>
            <a:spLocks noGrp="1"/>
          </p:cNvSpPr>
          <p:nvPr>
            <p:ph type="title"/>
          </p:nvPr>
        </p:nvSpPr>
        <p:spPr>
          <a:xfrm>
            <a:off x="774317" y="322452"/>
            <a:ext cx="5614163" cy="696594"/>
          </a:xfrm>
        </p:spPr>
        <p:txBody>
          <a:bodyPr/>
          <a:lstStyle/>
          <a:p>
            <a:r>
              <a:rPr lang="en-US" i="0" dirty="0"/>
              <a:t>Possibilities </a:t>
            </a:r>
          </a:p>
        </p:txBody>
      </p:sp>
      <p:sp>
        <p:nvSpPr>
          <p:cNvPr id="4" name="Text Placeholder 2">
            <a:extLst>
              <a:ext uri="{FF2B5EF4-FFF2-40B4-BE49-F238E27FC236}">
                <a16:creationId xmlns:a16="http://schemas.microsoft.com/office/drawing/2014/main" id="{CF91C7ED-465F-42ED-A753-E95BDAA00B4B}"/>
              </a:ext>
            </a:extLst>
          </p:cNvPr>
          <p:cNvSpPr>
            <a:spLocks noGrp="1"/>
          </p:cNvSpPr>
          <p:nvPr>
            <p:ph type="body" idx="1"/>
          </p:nvPr>
        </p:nvSpPr>
        <p:spPr>
          <a:xfrm>
            <a:off x="423314" y="1564349"/>
            <a:ext cx="10387562" cy="2154436"/>
          </a:xfrm>
        </p:spPr>
        <p:txBody>
          <a:bodyPr/>
          <a:lstStyle/>
          <a:p>
            <a:pPr marL="571500" indent="-342900">
              <a:buFont typeface="Arial" panose="020B0604020202020204" pitchFamily="34" charset="0"/>
              <a:buChar char="•"/>
            </a:pPr>
            <a:r>
              <a:rPr lang="en-US" sz="2800" dirty="0"/>
              <a:t>Addition of </a:t>
            </a:r>
            <a:r>
              <a:rPr lang="en-US" sz="2800" dirty="0" err="1"/>
              <a:t>lenacapavir</a:t>
            </a:r>
            <a:r>
              <a:rPr lang="en-US" sz="2800" dirty="0"/>
              <a:t> to CAB/RPV?</a:t>
            </a:r>
          </a:p>
          <a:p>
            <a:pPr marL="228600"/>
            <a:endParaRPr lang="en-US" sz="2800" dirty="0"/>
          </a:p>
          <a:p>
            <a:pPr marL="571500" indent="-342900">
              <a:buFont typeface="Arial" panose="020B0604020202020204" pitchFamily="34" charset="0"/>
              <a:buChar char="•"/>
            </a:pPr>
            <a:r>
              <a:rPr lang="en-US" sz="2800" dirty="0"/>
              <a:t>Injectable CAB/RPV in addition to oral therapy?</a:t>
            </a:r>
          </a:p>
          <a:p>
            <a:pPr marL="228600"/>
            <a:endParaRPr lang="en-US" sz="2800" dirty="0"/>
          </a:p>
          <a:p>
            <a:pPr marL="571500" indent="-342900">
              <a:buFont typeface="Arial" panose="020B0604020202020204" pitchFamily="34" charset="0"/>
              <a:buChar char="•"/>
            </a:pPr>
            <a:r>
              <a:rPr lang="en-US" sz="2800" dirty="0"/>
              <a:t>Injectable therapy in patients with low-level resistance?</a:t>
            </a:r>
          </a:p>
        </p:txBody>
      </p:sp>
    </p:spTree>
    <p:extLst>
      <p:ext uri="{BB962C8B-B14F-4D97-AF65-F5344CB8AC3E}">
        <p14:creationId xmlns:p14="http://schemas.microsoft.com/office/powerpoint/2010/main" val="126830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261EA-8F4F-4D4D-BCAF-93807FA5423C}"/>
              </a:ext>
            </a:extLst>
          </p:cNvPr>
          <p:cNvSpPr>
            <a:spLocks noGrp="1"/>
          </p:cNvSpPr>
          <p:nvPr>
            <p:ph type="title"/>
          </p:nvPr>
        </p:nvSpPr>
        <p:spPr>
          <a:xfrm>
            <a:off x="692151" y="342041"/>
            <a:ext cx="5614163" cy="696594"/>
          </a:xfrm>
        </p:spPr>
        <p:txBody>
          <a:bodyPr/>
          <a:lstStyle/>
          <a:p>
            <a:r>
              <a:rPr lang="en-US" i="0" dirty="0"/>
              <a:t>A word from a patient</a:t>
            </a:r>
          </a:p>
        </p:txBody>
      </p:sp>
      <p:sp>
        <p:nvSpPr>
          <p:cNvPr id="3" name="Text Placeholder 2">
            <a:extLst>
              <a:ext uri="{FF2B5EF4-FFF2-40B4-BE49-F238E27FC236}">
                <a16:creationId xmlns:a16="http://schemas.microsoft.com/office/drawing/2014/main" id="{22FA70C8-733E-48CE-830D-B75F4E2AED64}"/>
              </a:ext>
            </a:extLst>
          </p:cNvPr>
          <p:cNvSpPr>
            <a:spLocks noGrp="1"/>
          </p:cNvSpPr>
          <p:nvPr>
            <p:ph type="body" idx="1"/>
          </p:nvPr>
        </p:nvSpPr>
        <p:spPr>
          <a:xfrm>
            <a:off x="692151" y="1815781"/>
            <a:ext cx="10807699" cy="2585323"/>
          </a:xfrm>
        </p:spPr>
        <p:txBody>
          <a:bodyPr/>
          <a:lstStyle/>
          <a:p>
            <a:r>
              <a:rPr lang="en-US" sz="2800" dirty="0"/>
              <a:t>“Wow... </a:t>
            </a:r>
          </a:p>
          <a:p>
            <a:r>
              <a:rPr lang="en-US" sz="2800" dirty="0"/>
              <a:t> </a:t>
            </a:r>
          </a:p>
          <a:p>
            <a:r>
              <a:rPr lang="en-US" sz="2800" dirty="0"/>
              <a:t>I'm literally in tears right now... I never thought I would live to see this day.” </a:t>
            </a:r>
          </a:p>
          <a:p>
            <a:r>
              <a:rPr lang="en-US" sz="2800" dirty="0"/>
              <a:t> </a:t>
            </a:r>
          </a:p>
          <a:p>
            <a:endParaRPr lang="en-US" sz="2800" dirty="0"/>
          </a:p>
        </p:txBody>
      </p:sp>
    </p:spTree>
    <p:extLst>
      <p:ext uri="{BB962C8B-B14F-4D97-AF65-F5344CB8AC3E}">
        <p14:creationId xmlns:p14="http://schemas.microsoft.com/office/powerpoint/2010/main" val="36951842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62666-39F5-441F-877F-56CDBF1A9CA1}"/>
              </a:ext>
            </a:extLst>
          </p:cNvPr>
          <p:cNvSpPr>
            <a:spLocks noGrp="1"/>
          </p:cNvSpPr>
          <p:nvPr>
            <p:ph type="title"/>
          </p:nvPr>
        </p:nvSpPr>
        <p:spPr>
          <a:xfrm>
            <a:off x="481837" y="415365"/>
            <a:ext cx="5614163" cy="696594"/>
          </a:xfrm>
        </p:spPr>
        <p:txBody>
          <a:bodyPr/>
          <a:lstStyle/>
          <a:p>
            <a:r>
              <a:rPr lang="en-US" i="0" dirty="0"/>
              <a:t>Questions?</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3" name="Add-in 2">
                <a:extLst>
                  <a:ext uri="{FF2B5EF4-FFF2-40B4-BE49-F238E27FC236}">
                    <a16:creationId xmlns:a16="http://schemas.microsoft.com/office/drawing/2014/main" id="{88E11064-5410-B9B8-FA9E-82AF2B8C5F2E}"/>
                  </a:ext>
                </a:extLst>
              </p:cNvPr>
              <p:cNvGraphicFramePr>
                <a:graphicFrameLocks noGrp="1"/>
              </p:cNvGraphicFramePr>
              <p:nvPr>
                <p:extLst>
                  <p:ext uri="{D42A27DB-BD31-4B8C-83A1-F6EECF244321}">
                    <p14:modId xmlns:p14="http://schemas.microsoft.com/office/powerpoint/2010/main" val="1963124690"/>
                  </p:ext>
                </p:extLst>
              </p:nvPr>
            </p:nvGraphicFramePr>
            <p:xfrm>
              <a:off x="1285875" y="1111959"/>
              <a:ext cx="9620250" cy="5153026"/>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3" name="Add-in 2">
                <a:extLst>
                  <a:ext uri="{FF2B5EF4-FFF2-40B4-BE49-F238E27FC236}">
                    <a16:creationId xmlns:a16="http://schemas.microsoft.com/office/drawing/2014/main" id="{88E11064-5410-B9B8-FA9E-82AF2B8C5F2E}"/>
                  </a:ext>
                </a:extLst>
              </p:cNvPr>
              <p:cNvPicPr>
                <a:picLocks noGrp="1" noRot="1" noChangeAspect="1" noMove="1" noResize="1" noEditPoints="1" noAdjustHandles="1" noChangeArrowheads="1" noChangeShapeType="1"/>
              </p:cNvPicPr>
              <p:nvPr/>
            </p:nvPicPr>
            <p:blipFill>
              <a:blip r:embed="rId3"/>
              <a:stretch>
                <a:fillRect/>
              </a:stretch>
            </p:blipFill>
            <p:spPr>
              <a:xfrm>
                <a:off x="1285875" y="1111959"/>
                <a:ext cx="9620250" cy="5153026"/>
              </a:xfrm>
              <a:prstGeom prst="rect">
                <a:avLst/>
              </a:prstGeom>
            </p:spPr>
          </p:pic>
        </mc:Fallback>
      </mc:AlternateContent>
    </p:spTree>
    <p:extLst>
      <p:ext uri="{BB962C8B-B14F-4D97-AF65-F5344CB8AC3E}">
        <p14:creationId xmlns:p14="http://schemas.microsoft.com/office/powerpoint/2010/main" val="539911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46C0C-1E87-4FF1-86C6-02F9F5ABA9E4}"/>
              </a:ext>
            </a:extLst>
          </p:cNvPr>
          <p:cNvSpPr>
            <a:spLocks noGrp="1"/>
          </p:cNvSpPr>
          <p:nvPr>
            <p:ph type="title"/>
          </p:nvPr>
        </p:nvSpPr>
        <p:spPr>
          <a:xfrm>
            <a:off x="692150" y="295533"/>
            <a:ext cx="7259154" cy="677108"/>
          </a:xfrm>
        </p:spPr>
        <p:txBody>
          <a:bodyPr/>
          <a:lstStyle/>
          <a:p>
            <a:r>
              <a:rPr lang="en-US" i="0" dirty="0"/>
              <a:t>Why Long-Acting Injectables?</a:t>
            </a:r>
          </a:p>
        </p:txBody>
      </p:sp>
      <p:graphicFrame>
        <p:nvGraphicFramePr>
          <p:cNvPr id="5" name="Diagram 4">
            <a:extLst>
              <a:ext uri="{FF2B5EF4-FFF2-40B4-BE49-F238E27FC236}">
                <a16:creationId xmlns:a16="http://schemas.microsoft.com/office/drawing/2014/main" id="{2A2A07F7-625F-4EB4-9571-A37C80E09B98}"/>
              </a:ext>
            </a:extLst>
          </p:cNvPr>
          <p:cNvGraphicFramePr/>
          <p:nvPr>
            <p:extLst>
              <p:ext uri="{D42A27DB-BD31-4B8C-83A1-F6EECF244321}">
                <p14:modId xmlns:p14="http://schemas.microsoft.com/office/powerpoint/2010/main" val="1188307769"/>
              </p:ext>
            </p:extLst>
          </p:nvPr>
        </p:nvGraphicFramePr>
        <p:xfrm>
          <a:off x="796925" y="98325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305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013" y="426436"/>
            <a:ext cx="9588950" cy="577228"/>
          </a:xfrm>
        </p:spPr>
        <p:txBody>
          <a:bodyPr/>
          <a:lstStyle/>
          <a:p>
            <a:r>
              <a:rPr lang="en-US" i="0" dirty="0"/>
              <a:t>Injectable Cabotegravir and </a:t>
            </a:r>
            <a:r>
              <a:rPr lang="en-US" i="0" dirty="0" err="1"/>
              <a:t>Rilpivirne</a:t>
            </a:r>
            <a:endParaRPr lang="en-US" i="0" baseline="30000" dirty="0"/>
          </a:p>
        </p:txBody>
      </p:sp>
      <p:sp>
        <p:nvSpPr>
          <p:cNvPr id="3" name="Content Placeholder 2"/>
          <p:cNvSpPr>
            <a:spLocks noGrp="1"/>
          </p:cNvSpPr>
          <p:nvPr>
            <p:ph idx="1"/>
          </p:nvPr>
        </p:nvSpPr>
        <p:spPr>
          <a:xfrm>
            <a:off x="824013" y="1421297"/>
            <a:ext cx="10287935" cy="4702356"/>
          </a:xfrm>
        </p:spPr>
        <p:txBody>
          <a:bodyPr>
            <a:normAutofit/>
          </a:bodyPr>
          <a:lstStyle/>
          <a:p>
            <a:pPr marL="285750" indent="-285750">
              <a:buFont typeface="Arial" panose="020B0604020202020204" pitchFamily="34" charset="0"/>
              <a:buChar char="•"/>
            </a:pPr>
            <a:r>
              <a:rPr lang="en-US" sz="2800" dirty="0"/>
              <a:t>Two antiretrovirals:</a:t>
            </a:r>
          </a:p>
          <a:p>
            <a:pPr marL="742950" lvl="1" indent="-285750">
              <a:buFont typeface="Arial" panose="020B0604020202020204" pitchFamily="34" charset="0"/>
              <a:buChar char="•"/>
            </a:pPr>
            <a:r>
              <a:rPr lang="en-US" sz="2400" dirty="0"/>
              <a:t>Cabotegravir (CAB) – integrase strand transfer inhibitor (INSTI)</a:t>
            </a:r>
          </a:p>
          <a:p>
            <a:pPr marL="742950" lvl="1" indent="-285750">
              <a:buFont typeface="Arial" panose="020B0604020202020204" pitchFamily="34" charset="0"/>
              <a:buChar char="•"/>
            </a:pPr>
            <a:r>
              <a:rPr lang="en-US" sz="2400" dirty="0" err="1"/>
              <a:t>Rilpivirine</a:t>
            </a:r>
            <a:r>
              <a:rPr lang="en-US" sz="2400" dirty="0"/>
              <a:t> (RPV) – non-nucleoside reverse transcriptase inhibitor (NNRTI)</a:t>
            </a:r>
          </a:p>
          <a:p>
            <a:pPr marL="285750" indent="-285750">
              <a:buFont typeface="Arial" panose="020B0604020202020204" pitchFamily="34" charset="0"/>
              <a:buChar char="•"/>
            </a:pPr>
            <a:r>
              <a:rPr lang="en-US" sz="2800" dirty="0"/>
              <a:t>Oral lead-in products:</a:t>
            </a:r>
          </a:p>
          <a:p>
            <a:pPr marL="742950" lvl="1" indent="-285750">
              <a:buFont typeface="Arial" panose="020B0604020202020204" pitchFamily="34" charset="0"/>
              <a:buChar char="•"/>
            </a:pPr>
            <a:r>
              <a:rPr lang="en-US" sz="2400" dirty="0" err="1"/>
              <a:t>Vocabria</a:t>
            </a:r>
            <a:r>
              <a:rPr lang="en-US" sz="2400" baseline="30000" dirty="0"/>
              <a:t>®</a:t>
            </a:r>
            <a:r>
              <a:rPr lang="en-US" sz="2400" dirty="0"/>
              <a:t> - </a:t>
            </a:r>
            <a:r>
              <a:rPr lang="en-US" sz="2400" dirty="0" err="1"/>
              <a:t>cabotegravir</a:t>
            </a:r>
            <a:r>
              <a:rPr lang="en-US" sz="2400" dirty="0"/>
              <a:t> </a:t>
            </a:r>
          </a:p>
          <a:p>
            <a:pPr marL="742950" lvl="1" indent="-285750">
              <a:buFont typeface="Arial" panose="020B0604020202020204" pitchFamily="34" charset="0"/>
              <a:buChar char="•"/>
            </a:pPr>
            <a:r>
              <a:rPr lang="en-US" sz="2400" dirty="0" err="1"/>
              <a:t>Edurant</a:t>
            </a:r>
            <a:r>
              <a:rPr lang="en-US" sz="2400" baseline="30000" dirty="0"/>
              <a:t>®</a:t>
            </a:r>
            <a:r>
              <a:rPr lang="en-US" sz="2400" dirty="0"/>
              <a:t> - </a:t>
            </a:r>
            <a:r>
              <a:rPr lang="en-US" sz="2400" dirty="0" err="1"/>
              <a:t>rilpivirine</a:t>
            </a:r>
            <a:endParaRPr lang="en-US" sz="2400" dirty="0"/>
          </a:p>
          <a:p>
            <a:pPr marL="285750" indent="-285750">
              <a:buFont typeface="Arial" panose="020B0604020202020204" pitchFamily="34" charset="0"/>
              <a:buChar char="•"/>
            </a:pPr>
            <a:r>
              <a:rPr lang="en-US" sz="2800" dirty="0"/>
              <a:t>Studied in three Phase 3 clinical trials:</a:t>
            </a:r>
          </a:p>
          <a:p>
            <a:pPr marL="742950" lvl="1" indent="-285750">
              <a:buFont typeface="Arial" panose="020B0604020202020204" pitchFamily="34" charset="0"/>
              <a:buChar char="•"/>
            </a:pPr>
            <a:r>
              <a:rPr lang="en-US" sz="2400" dirty="0"/>
              <a:t>FLAIR</a:t>
            </a:r>
          </a:p>
          <a:p>
            <a:pPr marL="742950" lvl="1" indent="-285750">
              <a:buFont typeface="Arial" panose="020B0604020202020204" pitchFamily="34" charset="0"/>
              <a:buChar char="•"/>
            </a:pPr>
            <a:r>
              <a:rPr lang="en-US" sz="2400" dirty="0"/>
              <a:t>ATLAS</a:t>
            </a:r>
          </a:p>
          <a:p>
            <a:pPr marL="742950" lvl="1" indent="-285750">
              <a:buFont typeface="Arial" panose="020B0604020202020204" pitchFamily="34" charset="0"/>
              <a:buChar char="•"/>
            </a:pPr>
            <a:r>
              <a:rPr lang="en-US" sz="2400" dirty="0"/>
              <a:t>ATLAS-2M</a:t>
            </a:r>
          </a:p>
          <a:p>
            <a:pPr marL="742950" lvl="1" indent="-285750">
              <a:buFont typeface="Arial" panose="020B0604020202020204" pitchFamily="34" charset="0"/>
              <a:buChar char="•"/>
            </a:pPr>
            <a:endParaRPr lang="en-US" sz="2400" dirty="0"/>
          </a:p>
          <a:p>
            <a:endParaRPr lang="en-US" sz="2400" dirty="0"/>
          </a:p>
        </p:txBody>
      </p:sp>
      <p:sp>
        <p:nvSpPr>
          <p:cNvPr id="6" name="TextBox 5"/>
          <p:cNvSpPr txBox="1"/>
          <p:nvPr/>
        </p:nvSpPr>
        <p:spPr>
          <a:xfrm>
            <a:off x="3214436" y="6541287"/>
            <a:ext cx="4221027" cy="246221"/>
          </a:xfrm>
          <a:prstGeom prst="rect">
            <a:avLst/>
          </a:prstGeom>
          <a:noFill/>
        </p:spPr>
        <p:txBody>
          <a:bodyPr wrap="none" rtlCol="0">
            <a:spAutoFit/>
          </a:bodyPr>
          <a:lstStyle/>
          <a:p>
            <a:r>
              <a:rPr lang="en-US" sz="1000" dirty="0" err="1">
                <a:solidFill>
                  <a:schemeClr val="bg1"/>
                </a:solidFill>
              </a:rPr>
              <a:t>Cabenuva</a:t>
            </a:r>
            <a:r>
              <a:rPr lang="en-US" sz="1000" dirty="0">
                <a:solidFill>
                  <a:schemeClr val="bg1"/>
                </a:solidFill>
              </a:rPr>
              <a:t> [package insert]. Research Triangle Park, NC: </a:t>
            </a:r>
            <a:r>
              <a:rPr lang="en-US" sz="1000" dirty="0" err="1">
                <a:solidFill>
                  <a:schemeClr val="bg1"/>
                </a:solidFill>
              </a:rPr>
              <a:t>Viiv</a:t>
            </a:r>
            <a:r>
              <a:rPr lang="en-US" sz="1000" dirty="0">
                <a:solidFill>
                  <a:schemeClr val="bg1"/>
                </a:solidFill>
              </a:rPr>
              <a:t> Healthcare; 2021.</a:t>
            </a:r>
          </a:p>
        </p:txBody>
      </p:sp>
      <p:sp>
        <p:nvSpPr>
          <p:cNvPr id="7" name="TextBox 6">
            <a:extLst>
              <a:ext uri="{FF2B5EF4-FFF2-40B4-BE49-F238E27FC236}">
                <a16:creationId xmlns:a16="http://schemas.microsoft.com/office/drawing/2014/main" id="{25B96A2F-FD7E-4C9A-951B-9E05E7CD0CB9}"/>
              </a:ext>
            </a:extLst>
          </p:cNvPr>
          <p:cNvSpPr txBox="1"/>
          <p:nvPr/>
        </p:nvSpPr>
        <p:spPr>
          <a:xfrm>
            <a:off x="3214436" y="6392010"/>
            <a:ext cx="2486578" cy="246221"/>
          </a:xfrm>
          <a:prstGeom prst="rect">
            <a:avLst/>
          </a:prstGeom>
          <a:noFill/>
        </p:spPr>
        <p:txBody>
          <a:bodyPr wrap="none" rtlCol="0">
            <a:spAutoFit/>
          </a:bodyPr>
          <a:lstStyle/>
          <a:p>
            <a:r>
              <a:rPr lang="en-US" sz="1000" dirty="0" err="1">
                <a:solidFill>
                  <a:schemeClr val="bg1"/>
                </a:solidFill>
              </a:rPr>
              <a:t>Swindells</a:t>
            </a:r>
            <a:r>
              <a:rPr lang="en-US" sz="1000" dirty="0">
                <a:solidFill>
                  <a:schemeClr val="bg1"/>
                </a:solidFill>
              </a:rPr>
              <a:t> et al. NEJM 2020;382:1112-23</a:t>
            </a:r>
          </a:p>
        </p:txBody>
      </p:sp>
      <p:sp>
        <p:nvSpPr>
          <p:cNvPr id="8" name="TextBox 7">
            <a:extLst>
              <a:ext uri="{FF2B5EF4-FFF2-40B4-BE49-F238E27FC236}">
                <a16:creationId xmlns:a16="http://schemas.microsoft.com/office/drawing/2014/main" id="{234EC76C-4C22-4CF0-91D4-908F89AC98EC}"/>
              </a:ext>
            </a:extLst>
          </p:cNvPr>
          <p:cNvSpPr txBox="1"/>
          <p:nvPr/>
        </p:nvSpPr>
        <p:spPr>
          <a:xfrm>
            <a:off x="152400" y="6418177"/>
            <a:ext cx="4459857" cy="400110"/>
          </a:xfrm>
          <a:prstGeom prst="rect">
            <a:avLst/>
          </a:prstGeom>
          <a:noFill/>
        </p:spPr>
        <p:txBody>
          <a:bodyPr wrap="square" rtlCol="0">
            <a:spAutoFit/>
          </a:bodyPr>
          <a:lstStyle/>
          <a:p>
            <a:r>
              <a:rPr lang="en-US" sz="1000" dirty="0" err="1">
                <a:solidFill>
                  <a:schemeClr val="bg1"/>
                </a:solidFill>
              </a:rPr>
              <a:t>Orkin</a:t>
            </a:r>
            <a:r>
              <a:rPr lang="en-US" sz="1000" dirty="0">
                <a:solidFill>
                  <a:schemeClr val="bg1"/>
                </a:solidFill>
              </a:rPr>
              <a:t> et al. NEJM 2020;382:1124-35</a:t>
            </a:r>
            <a:endParaRPr lang="en-US" altLang="en-US" sz="1000" dirty="0">
              <a:solidFill>
                <a:schemeClr val="bg1"/>
              </a:solidFill>
              <a:latin typeface="BlinkMacSystemFont"/>
            </a:endParaRPr>
          </a:p>
          <a:p>
            <a:pPr lvl="0" eaLnBrk="0" fontAlgn="base" hangingPunct="0">
              <a:spcBef>
                <a:spcPct val="0"/>
              </a:spcBef>
              <a:spcAft>
                <a:spcPct val="0"/>
              </a:spcAft>
            </a:pPr>
            <a:r>
              <a:rPr lang="en-US" altLang="en-US" sz="1000" dirty="0">
                <a:solidFill>
                  <a:schemeClr val="bg1"/>
                </a:solidFill>
                <a:latin typeface="BlinkMacSystemFont"/>
              </a:rPr>
              <a:t>Orkin et al. Lancet. 2021 Dec 19;396(10267):1994-2005</a:t>
            </a:r>
            <a:r>
              <a:rPr lang="en-US" altLang="en-US" sz="500" dirty="0">
                <a:solidFill>
                  <a:schemeClr val="bg1"/>
                </a:solidFill>
              </a:rPr>
              <a:t> </a:t>
            </a:r>
            <a:endParaRPr lang="en-US" altLang="en-US" sz="1200" dirty="0">
              <a:solidFill>
                <a:schemeClr val="bg1"/>
              </a:solidFill>
              <a:latin typeface="Arial" panose="020B0604020202020204" pitchFamily="34" charset="0"/>
            </a:endParaRPr>
          </a:p>
        </p:txBody>
      </p:sp>
      <p:sp>
        <p:nvSpPr>
          <p:cNvPr id="5" name="Rectangle 1">
            <a:extLst>
              <a:ext uri="{FF2B5EF4-FFF2-40B4-BE49-F238E27FC236}">
                <a16:creationId xmlns:a16="http://schemas.microsoft.com/office/drawing/2014/main" id="{254D67ED-FF0D-4BF2-BCAD-D45E6B9DE11D}"/>
              </a:ext>
            </a:extLst>
          </p:cNvPr>
          <p:cNvSpPr>
            <a:spLocks noChangeArrowheads="1"/>
          </p:cNvSpPr>
          <p:nvPr/>
        </p:nvSpPr>
        <p:spPr bwMode="auto">
          <a:xfrm>
            <a:off x="-155171" y="-172352"/>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D056348C-526A-4E27-A211-F778768F7C4A}"/>
              </a:ext>
            </a:extLst>
          </p:cNvPr>
          <p:cNvSpPr>
            <a:spLocks noChangeArrowheads="1"/>
          </p:cNvSpPr>
          <p:nvPr/>
        </p:nvSpPr>
        <p:spPr bwMode="auto">
          <a:xfrm>
            <a:off x="0" y="-92333"/>
            <a:ext cx="65"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5B616B"/>
              </a:solidFill>
              <a:effectLst/>
              <a:latin typeface="BlinkMacSystemFont"/>
            </a:endParaRPr>
          </a:p>
        </p:txBody>
      </p:sp>
      <p:sp>
        <p:nvSpPr>
          <p:cNvPr id="11" name="Rectangle 3">
            <a:extLst>
              <a:ext uri="{FF2B5EF4-FFF2-40B4-BE49-F238E27FC236}">
                <a16:creationId xmlns:a16="http://schemas.microsoft.com/office/drawing/2014/main" id="{74443DBE-3C03-4604-9A42-5D4FD15C51BB}"/>
              </a:ext>
            </a:extLst>
          </p:cNvPr>
          <p:cNvSpPr>
            <a:spLocks noChangeArrowheads="1"/>
          </p:cNvSpPr>
          <p:nvPr/>
        </p:nvSpPr>
        <p:spPr bwMode="auto">
          <a:xfrm>
            <a:off x="152400" y="60067"/>
            <a:ext cx="65"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5B616B"/>
              </a:solidFill>
              <a:effectLst/>
              <a:latin typeface="BlinkMacSystemFont"/>
            </a:endParaRPr>
          </a:p>
        </p:txBody>
      </p:sp>
    </p:spTree>
    <p:extLst>
      <p:ext uri="{BB962C8B-B14F-4D97-AF65-F5344CB8AC3E}">
        <p14:creationId xmlns:p14="http://schemas.microsoft.com/office/powerpoint/2010/main" val="3737932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575" y="389058"/>
            <a:ext cx="5614163" cy="696594"/>
          </a:xfrm>
        </p:spPr>
        <p:txBody>
          <a:bodyPr/>
          <a:lstStyle/>
          <a:p>
            <a:r>
              <a:rPr lang="en-US" i="0" dirty="0"/>
              <a:t>ATLAS – Study Design</a:t>
            </a:r>
            <a:endParaRPr lang="en-US" sz="3200" i="0" dirty="0"/>
          </a:p>
        </p:txBody>
      </p:sp>
      <p:grpSp>
        <p:nvGrpSpPr>
          <p:cNvPr id="49" name="Group 48"/>
          <p:cNvGrpSpPr/>
          <p:nvPr/>
        </p:nvGrpSpPr>
        <p:grpSpPr>
          <a:xfrm>
            <a:off x="998375" y="1688841"/>
            <a:ext cx="9666513" cy="4208106"/>
            <a:chOff x="201168" y="1755648"/>
            <a:chExt cx="8574785" cy="3568897"/>
          </a:xfrm>
        </p:grpSpPr>
        <p:cxnSp>
          <p:nvCxnSpPr>
            <p:cNvPr id="28" name="Straight Arrow Connector 27"/>
            <p:cNvCxnSpPr/>
            <p:nvPr/>
          </p:nvCxnSpPr>
          <p:spPr>
            <a:xfrm>
              <a:off x="4187952" y="3671316"/>
              <a:ext cx="210312"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3946397" y="4647437"/>
              <a:ext cx="283464" cy="307777"/>
            </a:xfrm>
            <a:prstGeom prst="rect">
              <a:avLst/>
            </a:prstGeom>
            <a:noFill/>
          </p:spPr>
          <p:txBody>
            <a:bodyPr wrap="square" rtlCol="0">
              <a:spAutoFit/>
            </a:bodyPr>
            <a:lstStyle/>
            <a:p>
              <a:r>
                <a:rPr lang="en-US" sz="1400" dirty="0"/>
                <a:t>4</a:t>
              </a:r>
            </a:p>
          </p:txBody>
        </p:sp>
        <p:grpSp>
          <p:nvGrpSpPr>
            <p:cNvPr id="48" name="Group 47"/>
            <p:cNvGrpSpPr/>
            <p:nvPr/>
          </p:nvGrpSpPr>
          <p:grpSpPr>
            <a:xfrm>
              <a:off x="201168" y="1755648"/>
              <a:ext cx="8574785" cy="3568897"/>
              <a:chOff x="201168" y="1755648"/>
              <a:chExt cx="8574785" cy="3568897"/>
            </a:xfrm>
          </p:grpSpPr>
          <p:cxnSp>
            <p:nvCxnSpPr>
              <p:cNvPr id="13" name="Straight Connector 12"/>
              <p:cNvCxnSpPr/>
              <p:nvPr/>
            </p:nvCxnSpPr>
            <p:spPr>
              <a:xfrm flipV="1">
                <a:off x="2688336" y="2350008"/>
                <a:ext cx="0" cy="658368"/>
              </a:xfrm>
              <a:prstGeom prst="line">
                <a:avLst/>
              </a:prstGeom>
              <a:ln w="19050"/>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V="1">
                <a:off x="2685288" y="3012948"/>
                <a:ext cx="0" cy="658368"/>
              </a:xfrm>
              <a:prstGeom prst="line">
                <a:avLst/>
              </a:prstGeom>
              <a:ln w="19050"/>
            </p:spPr>
            <p:style>
              <a:lnRef idx="1">
                <a:schemeClr val="dk1"/>
              </a:lnRef>
              <a:fillRef idx="0">
                <a:schemeClr val="dk1"/>
              </a:fillRef>
              <a:effectRef idx="0">
                <a:schemeClr val="dk1"/>
              </a:effectRef>
              <a:fontRef idx="minor">
                <a:schemeClr val="tx1"/>
              </a:fontRef>
            </p:style>
          </p:cxnSp>
          <p:grpSp>
            <p:nvGrpSpPr>
              <p:cNvPr id="47" name="Group 46"/>
              <p:cNvGrpSpPr/>
              <p:nvPr/>
            </p:nvGrpSpPr>
            <p:grpSpPr>
              <a:xfrm>
                <a:off x="201168" y="1755648"/>
                <a:ext cx="8574785" cy="3568897"/>
                <a:chOff x="201168" y="1755648"/>
                <a:chExt cx="8574785" cy="3568897"/>
              </a:xfrm>
            </p:grpSpPr>
            <p:sp>
              <p:nvSpPr>
                <p:cNvPr id="5" name="Rounded Rectangle 4"/>
                <p:cNvSpPr/>
                <p:nvPr/>
              </p:nvSpPr>
              <p:spPr>
                <a:xfrm>
                  <a:off x="201168" y="2258568"/>
                  <a:ext cx="1618488" cy="15087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Randomized </a:t>
                  </a:r>
                </a:p>
                <a:p>
                  <a:pPr algn="ctr"/>
                  <a:r>
                    <a:rPr lang="en-US" dirty="0"/>
                    <a:t>(1:1)</a:t>
                  </a:r>
                </a:p>
              </p:txBody>
            </p:sp>
            <p:cxnSp>
              <p:nvCxnSpPr>
                <p:cNvPr id="11" name="Straight Connector 10"/>
                <p:cNvCxnSpPr>
                  <a:stCxn id="5" idx="3"/>
                </p:cNvCxnSpPr>
                <p:nvPr/>
              </p:nvCxnSpPr>
              <p:spPr>
                <a:xfrm flipV="1">
                  <a:off x="1819656" y="3008376"/>
                  <a:ext cx="868680" cy="4572"/>
                </a:xfrm>
                <a:prstGeom prst="line">
                  <a:avLst/>
                </a:prstGeom>
                <a:ln w="19050"/>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2688336" y="2350008"/>
                  <a:ext cx="539496"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a:off x="2688336" y="3671316"/>
                  <a:ext cx="539496"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8" name="Rectangle 17"/>
                <p:cNvSpPr/>
                <p:nvPr/>
              </p:nvSpPr>
              <p:spPr>
                <a:xfrm>
                  <a:off x="3227832" y="1755648"/>
                  <a:ext cx="3654552" cy="79552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Continued daily PI-, NNRTI-, or INSTI-based regimen</a:t>
                  </a:r>
                </a:p>
              </p:txBody>
            </p:sp>
            <p:sp>
              <p:nvSpPr>
                <p:cNvPr id="19" name="Rectangle 18"/>
                <p:cNvSpPr/>
                <p:nvPr/>
              </p:nvSpPr>
              <p:spPr>
                <a:xfrm>
                  <a:off x="4471416" y="3273552"/>
                  <a:ext cx="2410968" cy="79552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Long-acting CAB + long-acting RPV monthly injections</a:t>
                  </a:r>
                </a:p>
              </p:txBody>
            </p:sp>
            <p:sp>
              <p:nvSpPr>
                <p:cNvPr id="22" name="Rectangle 21"/>
                <p:cNvSpPr/>
                <p:nvPr/>
              </p:nvSpPr>
              <p:spPr>
                <a:xfrm>
                  <a:off x="3227832" y="3273552"/>
                  <a:ext cx="850392" cy="79552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Oral CAB + RPV</a:t>
                  </a:r>
                </a:p>
              </p:txBody>
            </p:sp>
            <p:sp>
              <p:nvSpPr>
                <p:cNvPr id="29" name="Rectangle 28"/>
                <p:cNvSpPr/>
                <p:nvPr/>
              </p:nvSpPr>
              <p:spPr>
                <a:xfrm>
                  <a:off x="7123176" y="2167128"/>
                  <a:ext cx="1649592" cy="1504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Extension phase or transition to ATLAS-2M</a:t>
                  </a:r>
                </a:p>
              </p:txBody>
            </p:sp>
            <p:cxnSp>
              <p:nvCxnSpPr>
                <p:cNvPr id="33" name="Straight Arrow Connector 32"/>
                <p:cNvCxnSpPr/>
                <p:nvPr/>
              </p:nvCxnSpPr>
              <p:spPr>
                <a:xfrm flipV="1">
                  <a:off x="3227832" y="4224528"/>
                  <a:ext cx="5544936" cy="4572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3227832" y="4270248"/>
                  <a:ext cx="0" cy="418339"/>
                </a:xfrm>
                <a:prstGeom prst="line">
                  <a:avLst/>
                </a:prstGeom>
                <a:ln w="28575"/>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4084320" y="4247388"/>
                  <a:ext cx="0" cy="418339"/>
                </a:xfrm>
                <a:prstGeom prst="line">
                  <a:avLst/>
                </a:prstGeom>
                <a:ln w="28575"/>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6882384" y="4240149"/>
                  <a:ext cx="0" cy="418339"/>
                </a:xfrm>
                <a:prstGeom prst="line">
                  <a:avLst/>
                </a:prstGeom>
                <a:ln w="28575"/>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7123176" y="4232528"/>
                  <a:ext cx="0" cy="418339"/>
                </a:xfrm>
                <a:prstGeom prst="line">
                  <a:avLst/>
                </a:prstGeom>
                <a:ln w="28575"/>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8574024" y="4224527"/>
                  <a:ext cx="0" cy="418339"/>
                </a:xfrm>
                <a:prstGeom prst="line">
                  <a:avLst/>
                </a:prstGeom>
                <a:ln w="28575"/>
              </p:spPr>
              <p:style>
                <a:lnRef idx="1">
                  <a:schemeClr val="dk1"/>
                </a:lnRef>
                <a:fillRef idx="0">
                  <a:schemeClr val="dk1"/>
                </a:fillRef>
                <a:effectRef idx="0">
                  <a:schemeClr val="dk1"/>
                </a:effectRef>
                <a:fontRef idx="minor">
                  <a:schemeClr val="tx1"/>
                </a:fontRef>
              </p:style>
            </p:cxnSp>
            <p:sp>
              <p:nvSpPr>
                <p:cNvPr id="40" name="TextBox 39"/>
                <p:cNvSpPr txBox="1"/>
                <p:nvPr/>
              </p:nvSpPr>
              <p:spPr>
                <a:xfrm>
                  <a:off x="2846070" y="4652010"/>
                  <a:ext cx="763524" cy="307777"/>
                </a:xfrm>
                <a:prstGeom prst="rect">
                  <a:avLst/>
                </a:prstGeom>
                <a:noFill/>
              </p:spPr>
              <p:txBody>
                <a:bodyPr wrap="square" rtlCol="0">
                  <a:spAutoFit/>
                </a:bodyPr>
                <a:lstStyle/>
                <a:p>
                  <a:r>
                    <a:rPr lang="en-US" sz="1400" dirty="0"/>
                    <a:t>Day 1</a:t>
                  </a:r>
                </a:p>
              </p:txBody>
            </p:sp>
            <p:sp>
              <p:nvSpPr>
                <p:cNvPr id="42" name="TextBox 41"/>
                <p:cNvSpPr txBox="1"/>
                <p:nvPr/>
              </p:nvSpPr>
              <p:spPr>
                <a:xfrm>
                  <a:off x="6680454" y="4652011"/>
                  <a:ext cx="403859" cy="307776"/>
                </a:xfrm>
                <a:prstGeom prst="rect">
                  <a:avLst/>
                </a:prstGeom>
                <a:noFill/>
              </p:spPr>
              <p:txBody>
                <a:bodyPr wrap="square" rtlCol="0">
                  <a:spAutoFit/>
                </a:bodyPr>
                <a:lstStyle/>
                <a:p>
                  <a:r>
                    <a:rPr lang="en-US" sz="1400" dirty="0"/>
                    <a:t>48</a:t>
                  </a:r>
                </a:p>
              </p:txBody>
            </p:sp>
            <p:sp>
              <p:nvSpPr>
                <p:cNvPr id="43" name="TextBox 42"/>
                <p:cNvSpPr txBox="1"/>
                <p:nvPr/>
              </p:nvSpPr>
              <p:spPr>
                <a:xfrm>
                  <a:off x="7027924" y="4650867"/>
                  <a:ext cx="403859" cy="307776"/>
                </a:xfrm>
                <a:prstGeom prst="rect">
                  <a:avLst/>
                </a:prstGeom>
                <a:noFill/>
              </p:spPr>
              <p:txBody>
                <a:bodyPr wrap="square" rtlCol="0">
                  <a:spAutoFit/>
                </a:bodyPr>
                <a:lstStyle/>
                <a:p>
                  <a:r>
                    <a:rPr lang="en-US" sz="1400" dirty="0"/>
                    <a:t>52</a:t>
                  </a:r>
                </a:p>
              </p:txBody>
            </p:sp>
            <p:sp>
              <p:nvSpPr>
                <p:cNvPr id="44" name="TextBox 43"/>
                <p:cNvSpPr txBox="1"/>
                <p:nvPr/>
              </p:nvSpPr>
              <p:spPr>
                <a:xfrm>
                  <a:off x="8372094" y="4647437"/>
                  <a:ext cx="403859" cy="307776"/>
                </a:xfrm>
                <a:prstGeom prst="rect">
                  <a:avLst/>
                </a:prstGeom>
                <a:noFill/>
              </p:spPr>
              <p:txBody>
                <a:bodyPr wrap="square" rtlCol="0">
                  <a:spAutoFit/>
                </a:bodyPr>
                <a:lstStyle/>
                <a:p>
                  <a:r>
                    <a:rPr lang="en-US" sz="1400" dirty="0"/>
                    <a:t>96</a:t>
                  </a:r>
                </a:p>
              </p:txBody>
            </p:sp>
            <p:sp>
              <p:nvSpPr>
                <p:cNvPr id="45" name="TextBox 44"/>
                <p:cNvSpPr txBox="1"/>
                <p:nvPr/>
              </p:nvSpPr>
              <p:spPr>
                <a:xfrm>
                  <a:off x="5200200" y="4955213"/>
                  <a:ext cx="1600200" cy="369332"/>
                </a:xfrm>
                <a:prstGeom prst="rect">
                  <a:avLst/>
                </a:prstGeom>
                <a:noFill/>
              </p:spPr>
              <p:txBody>
                <a:bodyPr wrap="square" rtlCol="0">
                  <a:spAutoFit/>
                </a:bodyPr>
                <a:lstStyle/>
                <a:p>
                  <a:r>
                    <a:rPr lang="en-US" b="1" dirty="0"/>
                    <a:t>Study Week </a:t>
                  </a:r>
                </a:p>
              </p:txBody>
            </p:sp>
            <p:sp>
              <p:nvSpPr>
                <p:cNvPr id="46" name="Donut 45"/>
                <p:cNvSpPr/>
                <p:nvPr/>
              </p:nvSpPr>
              <p:spPr>
                <a:xfrm>
                  <a:off x="6641591" y="4596730"/>
                  <a:ext cx="422911" cy="413765"/>
                </a:xfrm>
                <a:prstGeom prst="donut">
                  <a:avLst>
                    <a:gd name="adj" fmla="val 953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grpSp>
        </p:grpSp>
      </p:grpSp>
      <p:sp>
        <p:nvSpPr>
          <p:cNvPr id="50" name="TextBox 49"/>
          <p:cNvSpPr txBox="1"/>
          <p:nvPr/>
        </p:nvSpPr>
        <p:spPr>
          <a:xfrm>
            <a:off x="7171268" y="6581482"/>
            <a:ext cx="2271776" cy="246221"/>
          </a:xfrm>
          <a:prstGeom prst="rect">
            <a:avLst/>
          </a:prstGeom>
          <a:noFill/>
        </p:spPr>
        <p:txBody>
          <a:bodyPr wrap="none" rtlCol="0">
            <a:spAutoFit/>
          </a:bodyPr>
          <a:lstStyle/>
          <a:p>
            <a:r>
              <a:rPr lang="en-US" sz="1000" dirty="0" err="1">
                <a:solidFill>
                  <a:schemeClr val="bg1"/>
                </a:solidFill>
              </a:rPr>
              <a:t>Swindells</a:t>
            </a:r>
            <a:r>
              <a:rPr lang="en-US" sz="1000" dirty="0">
                <a:solidFill>
                  <a:schemeClr val="bg1"/>
                </a:solidFill>
              </a:rPr>
              <a:t> et al. NEJM 2020;382:1112-23</a:t>
            </a:r>
          </a:p>
        </p:txBody>
      </p:sp>
    </p:spTree>
    <p:extLst>
      <p:ext uri="{BB962C8B-B14F-4D97-AF65-F5344CB8AC3E}">
        <p14:creationId xmlns:p14="http://schemas.microsoft.com/office/powerpoint/2010/main" val="2695150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9837" y="1296955"/>
            <a:ext cx="10189028" cy="4711959"/>
          </a:xfrm>
        </p:spPr>
        <p:txBody>
          <a:bodyPr/>
          <a:lstStyle/>
          <a:p>
            <a:pPr marL="285750" indent="-285750">
              <a:buFont typeface="Arial" panose="020B0604020202020204" pitchFamily="34" charset="0"/>
              <a:buChar char="•"/>
            </a:pPr>
            <a:r>
              <a:rPr lang="en-US" sz="2800" dirty="0"/>
              <a:t>98% of injections were administered within the permitted time window</a:t>
            </a:r>
          </a:p>
          <a:p>
            <a:pPr marL="285750" indent="-285750">
              <a:buFont typeface="Arial" panose="020B0604020202020204" pitchFamily="34" charset="0"/>
              <a:buChar char="•"/>
            </a:pPr>
            <a:r>
              <a:rPr lang="en-US" sz="2800" dirty="0"/>
              <a:t>Oral bridging</a:t>
            </a:r>
          </a:p>
          <a:p>
            <a:pPr marL="742950" lvl="1" indent="-285750">
              <a:buFont typeface="Arial" panose="020B0604020202020204" pitchFamily="34" charset="0"/>
              <a:buChar char="•"/>
            </a:pPr>
            <a:r>
              <a:rPr lang="en-US" sz="2400" dirty="0"/>
              <a:t>7 patients used oral bridge therapy to cover missed doses</a:t>
            </a:r>
          </a:p>
          <a:p>
            <a:pPr marL="742950" lvl="1" indent="-285750">
              <a:buFont typeface="Arial" panose="020B0604020202020204" pitchFamily="34" charset="0"/>
              <a:buChar char="•"/>
            </a:pPr>
            <a:r>
              <a:rPr lang="en-US" sz="2400" dirty="0"/>
              <a:t>4 to 29 days</a:t>
            </a:r>
          </a:p>
          <a:p>
            <a:pPr marL="285750" indent="-285750">
              <a:buFont typeface="Arial" panose="020B0604020202020204" pitchFamily="34" charset="0"/>
              <a:buChar char="•"/>
            </a:pPr>
            <a:r>
              <a:rPr lang="en-US" sz="2800" dirty="0"/>
              <a:t>Primary Endpoint (HIV RNA &gt;50 copies/mL)</a:t>
            </a:r>
          </a:p>
          <a:p>
            <a:pPr marL="742950" lvl="1" indent="-285750">
              <a:buFont typeface="Arial" panose="020B0604020202020204" pitchFamily="34" charset="0"/>
              <a:buChar char="•"/>
            </a:pPr>
            <a:r>
              <a:rPr lang="en-US" sz="2400" dirty="0"/>
              <a:t>CAB/RPV: 5 patients</a:t>
            </a:r>
          </a:p>
          <a:p>
            <a:pPr marL="742950" lvl="1" indent="-285750">
              <a:buFont typeface="Arial" panose="020B0604020202020204" pitchFamily="34" charset="0"/>
              <a:buChar char="•"/>
            </a:pPr>
            <a:r>
              <a:rPr lang="en-US" sz="2400" dirty="0"/>
              <a:t>Oral Continuation: 3 patients</a:t>
            </a:r>
          </a:p>
          <a:p>
            <a:pPr marL="742950" lvl="1" indent="-285750">
              <a:buFont typeface="Arial" panose="020B0604020202020204" pitchFamily="34" charset="0"/>
              <a:buChar char="•"/>
            </a:pPr>
            <a:r>
              <a:rPr lang="en-US" sz="2400" dirty="0"/>
              <a:t>Adjusted difference: 0.6% (95% CI: -1.2 to 2.5)</a:t>
            </a:r>
          </a:p>
          <a:p>
            <a:endParaRPr lang="en-US" dirty="0"/>
          </a:p>
        </p:txBody>
      </p:sp>
      <p:sp>
        <p:nvSpPr>
          <p:cNvPr id="4" name="Title 1"/>
          <p:cNvSpPr>
            <a:spLocks noGrp="1"/>
          </p:cNvSpPr>
          <p:nvPr>
            <p:ph type="title"/>
          </p:nvPr>
        </p:nvSpPr>
        <p:spPr>
          <a:xfrm>
            <a:off x="695007" y="358414"/>
            <a:ext cx="5614163" cy="696594"/>
          </a:xfrm>
        </p:spPr>
        <p:txBody>
          <a:bodyPr/>
          <a:lstStyle/>
          <a:p>
            <a:r>
              <a:rPr lang="en-US" i="0" dirty="0"/>
              <a:t>ATLAS – Results </a:t>
            </a:r>
          </a:p>
        </p:txBody>
      </p:sp>
      <p:sp>
        <p:nvSpPr>
          <p:cNvPr id="5" name="TextBox 4"/>
          <p:cNvSpPr txBox="1"/>
          <p:nvPr/>
        </p:nvSpPr>
        <p:spPr>
          <a:xfrm>
            <a:off x="7290692" y="6611779"/>
            <a:ext cx="2271776" cy="246221"/>
          </a:xfrm>
          <a:prstGeom prst="rect">
            <a:avLst/>
          </a:prstGeom>
          <a:noFill/>
        </p:spPr>
        <p:txBody>
          <a:bodyPr wrap="none" rtlCol="0">
            <a:spAutoFit/>
          </a:bodyPr>
          <a:lstStyle/>
          <a:p>
            <a:r>
              <a:rPr lang="en-US" sz="1000" dirty="0" err="1">
                <a:solidFill>
                  <a:schemeClr val="bg1"/>
                </a:solidFill>
              </a:rPr>
              <a:t>Swindells</a:t>
            </a:r>
            <a:r>
              <a:rPr lang="en-US" sz="1000" dirty="0">
                <a:solidFill>
                  <a:schemeClr val="bg1"/>
                </a:solidFill>
              </a:rPr>
              <a:t> et al. NEJM 2020;382:1112-23</a:t>
            </a:r>
          </a:p>
        </p:txBody>
      </p:sp>
    </p:spTree>
    <p:extLst>
      <p:ext uri="{BB962C8B-B14F-4D97-AF65-F5344CB8AC3E}">
        <p14:creationId xmlns:p14="http://schemas.microsoft.com/office/powerpoint/2010/main" val="500404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379" y="339753"/>
            <a:ext cx="5614163" cy="696594"/>
          </a:xfrm>
        </p:spPr>
        <p:txBody>
          <a:bodyPr/>
          <a:lstStyle/>
          <a:p>
            <a:r>
              <a:rPr lang="en-US" i="0" dirty="0"/>
              <a:t>ATLAS 2M</a:t>
            </a:r>
          </a:p>
        </p:txBody>
      </p:sp>
      <p:pic>
        <p:nvPicPr>
          <p:cNvPr id="5" name="Picture 4">
            <a:extLst>
              <a:ext uri="{FF2B5EF4-FFF2-40B4-BE49-F238E27FC236}">
                <a16:creationId xmlns:a16="http://schemas.microsoft.com/office/drawing/2014/main" id="{4D47A2F4-8FB9-47C6-990E-95279433181C}"/>
              </a:ext>
            </a:extLst>
          </p:cNvPr>
          <p:cNvPicPr>
            <a:picLocks noChangeAspect="1"/>
          </p:cNvPicPr>
          <p:nvPr/>
        </p:nvPicPr>
        <p:blipFill rotWithShape="1">
          <a:blip r:embed="rId2"/>
          <a:srcRect l="5391" t="20861" r="5781" b="25826"/>
          <a:stretch/>
        </p:blipFill>
        <p:spPr>
          <a:xfrm>
            <a:off x="810146" y="1822466"/>
            <a:ext cx="10736791" cy="3622985"/>
          </a:xfrm>
          <a:prstGeom prst="rect">
            <a:avLst/>
          </a:prstGeom>
          <a:ln>
            <a:solidFill>
              <a:schemeClr val="tx1"/>
            </a:solidFill>
          </a:ln>
        </p:spPr>
      </p:pic>
      <p:sp>
        <p:nvSpPr>
          <p:cNvPr id="6" name="TextBox 5">
            <a:extLst>
              <a:ext uri="{FF2B5EF4-FFF2-40B4-BE49-F238E27FC236}">
                <a16:creationId xmlns:a16="http://schemas.microsoft.com/office/drawing/2014/main" id="{70D1C30B-D0FB-421D-ADDC-8B659A875080}"/>
              </a:ext>
            </a:extLst>
          </p:cNvPr>
          <p:cNvSpPr txBox="1"/>
          <p:nvPr/>
        </p:nvSpPr>
        <p:spPr>
          <a:xfrm>
            <a:off x="6096000" y="6611779"/>
            <a:ext cx="3437435" cy="246221"/>
          </a:xfrm>
          <a:prstGeom prst="rect">
            <a:avLst/>
          </a:prstGeom>
          <a:noFill/>
        </p:spPr>
        <p:txBody>
          <a:bodyPr wrap="square" rtlCol="0">
            <a:spAutoFit/>
          </a:bodyPr>
          <a:lstStyle/>
          <a:p>
            <a:pPr algn="r">
              <a:defRPr/>
            </a:pPr>
            <a:r>
              <a:rPr lang="en-US" sz="1000" dirty="0">
                <a:solidFill>
                  <a:schemeClr val="bg1"/>
                </a:solidFill>
                <a:latin typeface="Calibri" panose="020F0502020204030204"/>
              </a:rPr>
              <a:t>Overton et al. CROI 2020; Boston, MA. Presentation 3334</a:t>
            </a:r>
          </a:p>
        </p:txBody>
      </p:sp>
    </p:spTree>
    <p:extLst>
      <p:ext uri="{BB962C8B-B14F-4D97-AF65-F5344CB8AC3E}">
        <p14:creationId xmlns:p14="http://schemas.microsoft.com/office/powerpoint/2010/main" val="2337889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35oe6yyues8528yy4hpc7j2mc1jhxj"/>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ontent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49E2E7B5-6607-4336-B3B4-DCF1EC204D3F}"/>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13.png"/></Relationships>
</file>

<file path=ppt/webextensions/webextension1.xml><?xml version="1.0" encoding="utf-8"?>
<we:webextension xmlns:we="http://schemas.microsoft.com/office/webextensions/webextension/2010/11" id="{91837D61-02CB-4B5D-A806-4E36FD116C33}">
  <we:reference id="wa104379261" version="4.3.0.0" store="en-US" storeType="OMEX"/>
  <we:alternateReferences>
    <we:reference id="wa104379261" version="4.3.0.0" store="" storeType="OMEX"/>
  </we:alternateReferences>
  <we:properties>
    <we:property name="MENTIMETER_QUESTION_ID_KEY" value="&quot;6tierk3u3wj7&quot;"/>
  </we:properties>
  <we:bindings/>
  <we:snapshot xmlns:r="http://schemas.openxmlformats.org/officeDocument/2006/relationships" r:embed="rId1"/>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A6B5E18BE2D9469268E7334CD0D2A2" ma:contentTypeVersion="17" ma:contentTypeDescription="Create a new document." ma:contentTypeScope="" ma:versionID="744fc62470ac7d68ad6c66959ba69748">
  <xsd:schema xmlns:xsd="http://www.w3.org/2001/XMLSchema" xmlns:xs="http://www.w3.org/2001/XMLSchema" xmlns:p="http://schemas.microsoft.com/office/2006/metadata/properties" xmlns:ns3="db3e239b-7abd-46ed-ad80-0d0b9e34939d" xmlns:ns4="bb5d0cf4-3008-4638-9408-3fea08d9be7c" targetNamespace="http://schemas.microsoft.com/office/2006/metadata/properties" ma:root="true" ma:fieldsID="80afb5fd8fb89c4c8c5c0127a57a6a46" ns3:_="" ns4:_="">
    <xsd:import namespace="db3e239b-7abd-46ed-ad80-0d0b9e34939d"/>
    <xsd:import namespace="bb5d0cf4-3008-4638-9408-3fea08d9be7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_activity"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3e239b-7abd-46ed-ad80-0d0b9e3493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b5d0cf4-3008-4638-9408-3fea08d9be7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db3e239b-7abd-46ed-ad80-0d0b9e34939d" xsi:nil="true"/>
  </documentManagement>
</p:properties>
</file>

<file path=customXml/itemProps1.xml><?xml version="1.0" encoding="utf-8"?>
<ds:datastoreItem xmlns:ds="http://schemas.openxmlformats.org/officeDocument/2006/customXml" ds:itemID="{883B1EE8-3C99-43B8-824A-2424A5F3E1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3e239b-7abd-46ed-ad80-0d0b9e34939d"/>
    <ds:schemaRef ds:uri="bb5d0cf4-3008-4638-9408-3fea08d9be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AE7167-B13C-45FA-A9C0-F0C8421B7B38}">
  <ds:schemaRefs>
    <ds:schemaRef ds:uri="http://schemas.microsoft.com/sharepoint/v3/contenttype/forms"/>
  </ds:schemaRefs>
</ds:datastoreItem>
</file>

<file path=customXml/itemProps3.xml><?xml version="1.0" encoding="utf-8"?>
<ds:datastoreItem xmlns:ds="http://schemas.openxmlformats.org/officeDocument/2006/customXml" ds:itemID="{A445D77E-A4A7-4A9C-8665-A8A59F87CDDA}">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b3e239b-7abd-46ed-ad80-0d0b9e34939d"/>
    <ds:schemaRef ds:uri="bb5d0cf4-3008-4638-9408-3fea08d9be7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2165</TotalTime>
  <Words>2646</Words>
  <Application>Microsoft Office PowerPoint</Application>
  <PresentationFormat>Widescreen</PresentationFormat>
  <Paragraphs>436</Paragraphs>
  <Slides>46</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46</vt:i4>
      </vt:variant>
    </vt:vector>
  </HeadingPairs>
  <TitlesOfParts>
    <vt:vector size="56" baseType="lpstr">
      <vt:lpstr>Arial</vt:lpstr>
      <vt:lpstr>BlinkMacSystemFont</vt:lpstr>
      <vt:lpstr>Calibri</vt:lpstr>
      <vt:lpstr>Calibri Light</vt:lpstr>
      <vt:lpstr>STIXGeneral-Regular</vt:lpstr>
      <vt:lpstr>System Font Regular</vt:lpstr>
      <vt:lpstr>Wingdings</vt:lpstr>
      <vt:lpstr>Office Theme</vt:lpstr>
      <vt:lpstr>1_Office Theme</vt:lpstr>
      <vt:lpstr>1_Content slide master</vt:lpstr>
      <vt:lpstr>Hit Me with Your Best Shot: Opportunities and Challenges in the Era of Injectable ART  Sarah B. Jeter, PharmD, BCIDP, AAHIVP November 3, 2023 </vt:lpstr>
      <vt:lpstr>Disclosures</vt:lpstr>
      <vt:lpstr>AETC Program National Centers and HIV Curriculum</vt:lpstr>
      <vt:lpstr>Objectives</vt:lpstr>
      <vt:lpstr>Why Long-Acting Injectables?</vt:lpstr>
      <vt:lpstr>Injectable Cabotegravir and Rilpivirne</vt:lpstr>
      <vt:lpstr>ATLAS – Study Design</vt:lpstr>
      <vt:lpstr>ATLAS – Results </vt:lpstr>
      <vt:lpstr>ATLAS 2M</vt:lpstr>
      <vt:lpstr>ATLAS 2M</vt:lpstr>
      <vt:lpstr>FDA Approved Indication</vt:lpstr>
      <vt:lpstr>HHS/NIH Guideline Recommendations</vt:lpstr>
      <vt:lpstr>Dosing</vt:lpstr>
      <vt:lpstr>Monthly Dosing Schedule</vt:lpstr>
      <vt:lpstr>Every Two Month Dosing Schedule</vt:lpstr>
      <vt:lpstr>Oral Bridging</vt:lpstr>
      <vt:lpstr>Missed Doses</vt:lpstr>
      <vt:lpstr>Laboratory Monitoring</vt:lpstr>
      <vt:lpstr>Adverse Reactions </vt:lpstr>
      <vt:lpstr>Is my patient a good candidate?</vt:lpstr>
      <vt:lpstr>Remember. . . </vt:lpstr>
      <vt:lpstr>Patient Characteristics</vt:lpstr>
      <vt:lpstr>Injectable ART: UK HealthCare</vt:lpstr>
      <vt:lpstr>UK HealthCare Infectious Diseases</vt:lpstr>
      <vt:lpstr>Bluegrass Care Clinic Workflow</vt:lpstr>
      <vt:lpstr>Current Stats</vt:lpstr>
      <vt:lpstr>A Closer Look</vt:lpstr>
      <vt:lpstr>Injectable ART: Lessons Learned</vt:lpstr>
      <vt:lpstr>Getting Started</vt:lpstr>
      <vt:lpstr>Reimbursement</vt:lpstr>
      <vt:lpstr>Logistics</vt:lpstr>
      <vt:lpstr>Treatment Failure</vt:lpstr>
      <vt:lpstr>Factors Associate with Treatment Failure</vt:lpstr>
      <vt:lpstr>Genotype History</vt:lpstr>
      <vt:lpstr>Note Template</vt:lpstr>
      <vt:lpstr>Adherence</vt:lpstr>
      <vt:lpstr>Adherence</vt:lpstr>
      <vt:lpstr>Injectable ART: Opportunities</vt:lpstr>
      <vt:lpstr>Challenging Populations: Poor Adherence </vt:lpstr>
      <vt:lpstr>Challenging Populations: Poor Adherence </vt:lpstr>
      <vt:lpstr>Challenging Populations: Our Experience </vt:lpstr>
      <vt:lpstr>Time to Viral Load Suppression</vt:lpstr>
      <vt:lpstr>Future of Salvage Therapy?</vt:lpstr>
      <vt:lpstr>Possibilities </vt:lpstr>
      <vt:lpstr>A word from a patient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Jeter, Sarah B.</dc:creator>
  <cp:lastModifiedBy>Judith Collins</cp:lastModifiedBy>
  <cp:revision>61</cp:revision>
  <dcterms:created xsi:type="dcterms:W3CDTF">2023-09-11T19:27:04Z</dcterms:created>
  <dcterms:modified xsi:type="dcterms:W3CDTF">2024-01-12T21:30:38Z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0x0101003AA6B5E18BE2D9469268E7334CD0D2A2</vt:lpwstr>
  </property>
  <property fmtid="{D5CDD505-2E9C-101B-9397-08002B2CF9AE}" pid="3" name="MSIP_Label_792c8cef-6f2b-4af1-b4ac-d815ff795cd6_Enabled">
    <vt:lpwstr>true</vt:lpwstr>
  </property>
  <property fmtid="{D5CDD505-2E9C-101B-9397-08002B2CF9AE}" pid="4" name="MSIP_Label_792c8cef-6f2b-4af1-b4ac-d815ff795cd6_SetDate">
    <vt:lpwstr>2023-11-01T17:42:34Z</vt:lpwstr>
  </property>
  <property fmtid="{D5CDD505-2E9C-101B-9397-08002B2CF9AE}" pid="5" name="MSIP_Label_792c8cef-6f2b-4af1-b4ac-d815ff795cd6_Method">
    <vt:lpwstr>Standard</vt:lpwstr>
  </property>
  <property fmtid="{D5CDD505-2E9C-101B-9397-08002B2CF9AE}" pid="6" name="MSIP_Label_792c8cef-6f2b-4af1-b4ac-d815ff795cd6_Name">
    <vt:lpwstr>VUMC General</vt:lpwstr>
  </property>
  <property fmtid="{D5CDD505-2E9C-101B-9397-08002B2CF9AE}" pid="7" name="MSIP_Label_792c8cef-6f2b-4af1-b4ac-d815ff795cd6_SiteId">
    <vt:lpwstr>ef575030-1424-4ed8-b83c-12c533d879ab</vt:lpwstr>
  </property>
  <property fmtid="{D5CDD505-2E9C-101B-9397-08002B2CF9AE}" pid="8" name="MSIP_Label_792c8cef-6f2b-4af1-b4ac-d815ff795cd6_ActionId">
    <vt:lpwstr>d3fd92ed-9dbc-4af8-9007-c2c283dc61cd</vt:lpwstr>
  </property>
  <property fmtid="{D5CDD505-2E9C-101B-9397-08002B2CF9AE}" pid="9" name="MSIP_Label_792c8cef-6f2b-4af1-b4ac-d815ff795cd6_ContentBits">
    <vt:lpwstr>0</vt:lpwstr>
  </property>
</Properties>
</file>