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43" r:id="rId2"/>
    <p:sldMasterId id="2147483748" r:id="rId3"/>
    <p:sldMasterId id="2147483760" r:id="rId4"/>
  </p:sldMasterIdLst>
  <p:notesMasterIdLst>
    <p:notesMasterId r:id="rId68"/>
  </p:notesMasterIdLst>
  <p:sldIdLst>
    <p:sldId id="302" r:id="rId5"/>
    <p:sldId id="307" r:id="rId6"/>
    <p:sldId id="303" r:id="rId7"/>
    <p:sldId id="562" r:id="rId8"/>
    <p:sldId id="563" r:id="rId9"/>
    <p:sldId id="564" r:id="rId10"/>
    <p:sldId id="548" r:id="rId11"/>
    <p:sldId id="549" r:id="rId12"/>
    <p:sldId id="328" r:id="rId13"/>
    <p:sldId id="446" r:id="rId14"/>
    <p:sldId id="506" r:id="rId15"/>
    <p:sldId id="532" r:id="rId16"/>
    <p:sldId id="338" r:id="rId17"/>
    <p:sldId id="400" r:id="rId18"/>
    <p:sldId id="499" r:id="rId19"/>
    <p:sldId id="550" r:id="rId20"/>
    <p:sldId id="551" r:id="rId21"/>
    <p:sldId id="461" r:id="rId22"/>
    <p:sldId id="515" r:id="rId23"/>
    <p:sldId id="552" r:id="rId24"/>
    <p:sldId id="462" r:id="rId25"/>
    <p:sldId id="553" r:id="rId26"/>
    <p:sldId id="519" r:id="rId27"/>
    <p:sldId id="520" r:id="rId28"/>
    <p:sldId id="518" r:id="rId29"/>
    <p:sldId id="521" r:id="rId30"/>
    <p:sldId id="522" r:id="rId31"/>
    <p:sldId id="523" r:id="rId32"/>
    <p:sldId id="475" r:id="rId33"/>
    <p:sldId id="554" r:id="rId34"/>
    <p:sldId id="257" r:id="rId35"/>
    <p:sldId id="525" r:id="rId36"/>
    <p:sldId id="531" r:id="rId37"/>
    <p:sldId id="505" r:id="rId38"/>
    <p:sldId id="533" r:id="rId39"/>
    <p:sldId id="534" r:id="rId40"/>
    <p:sldId id="535" r:id="rId41"/>
    <p:sldId id="536" r:id="rId42"/>
    <p:sldId id="528" r:id="rId43"/>
    <p:sldId id="529" r:id="rId44"/>
    <p:sldId id="541" r:id="rId45"/>
    <p:sldId id="542" r:id="rId46"/>
    <p:sldId id="540" r:id="rId47"/>
    <p:sldId id="543" r:id="rId48"/>
    <p:sldId id="530" r:id="rId49"/>
    <p:sldId id="544" r:id="rId50"/>
    <p:sldId id="524" r:id="rId51"/>
    <p:sldId id="378" r:id="rId52"/>
    <p:sldId id="537" r:id="rId53"/>
    <p:sldId id="555" r:id="rId54"/>
    <p:sldId id="476" r:id="rId55"/>
    <p:sldId id="501" r:id="rId56"/>
    <p:sldId id="545" r:id="rId57"/>
    <p:sldId id="556" r:id="rId58"/>
    <p:sldId id="557" r:id="rId59"/>
    <p:sldId id="558" r:id="rId60"/>
    <p:sldId id="559" r:id="rId61"/>
    <p:sldId id="560" r:id="rId62"/>
    <p:sldId id="561" r:id="rId63"/>
    <p:sldId id="507" r:id="rId64"/>
    <p:sldId id="480" r:id="rId65"/>
    <p:sldId id="444" r:id="rId66"/>
    <p:sldId id="454" r:id="rId67"/>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3174BF-5457-4575-BA3C-266D6F33B599}">
          <p14:sldIdLst>
            <p14:sldId id="302"/>
          </p14:sldIdLst>
        </p14:section>
        <p14:section name="Section" id="{5D26188A-8877-D343-ABC4-7579CEC42C0C}">
          <p14:sldIdLst>
            <p14:sldId id="307"/>
            <p14:sldId id="303"/>
            <p14:sldId id="562"/>
            <p14:sldId id="563"/>
            <p14:sldId id="564"/>
            <p14:sldId id="548"/>
            <p14:sldId id="549"/>
            <p14:sldId id="328"/>
            <p14:sldId id="446"/>
            <p14:sldId id="506"/>
            <p14:sldId id="532"/>
            <p14:sldId id="338"/>
            <p14:sldId id="400"/>
            <p14:sldId id="499"/>
            <p14:sldId id="550"/>
            <p14:sldId id="551"/>
            <p14:sldId id="461"/>
            <p14:sldId id="515"/>
            <p14:sldId id="552"/>
            <p14:sldId id="462"/>
            <p14:sldId id="553"/>
            <p14:sldId id="519"/>
            <p14:sldId id="520"/>
            <p14:sldId id="518"/>
            <p14:sldId id="521"/>
            <p14:sldId id="522"/>
            <p14:sldId id="523"/>
            <p14:sldId id="475"/>
            <p14:sldId id="554"/>
            <p14:sldId id="257"/>
            <p14:sldId id="525"/>
            <p14:sldId id="531"/>
            <p14:sldId id="505"/>
            <p14:sldId id="533"/>
            <p14:sldId id="534"/>
            <p14:sldId id="535"/>
            <p14:sldId id="536"/>
            <p14:sldId id="528"/>
            <p14:sldId id="529"/>
            <p14:sldId id="541"/>
            <p14:sldId id="542"/>
            <p14:sldId id="540"/>
            <p14:sldId id="543"/>
            <p14:sldId id="530"/>
            <p14:sldId id="544"/>
            <p14:sldId id="524"/>
            <p14:sldId id="378"/>
            <p14:sldId id="537"/>
            <p14:sldId id="555"/>
            <p14:sldId id="476"/>
            <p14:sldId id="501"/>
            <p14:sldId id="545"/>
            <p14:sldId id="556"/>
            <p14:sldId id="557"/>
            <p14:sldId id="558"/>
            <p14:sldId id="559"/>
            <p14:sldId id="560"/>
            <p14:sldId id="561"/>
            <p14:sldId id="507"/>
            <p14:sldId id="480"/>
            <p14:sldId id="444"/>
            <p14:sldId id="4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67D"/>
    <a:srgbClr val="1B04A8"/>
    <a:srgbClr val="1908FC"/>
    <a:srgbClr val="1303E3"/>
    <a:srgbClr val="3B33D1"/>
    <a:srgbClr val="0D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5033" autoAdjust="0"/>
  </p:normalViewPr>
  <p:slideViewPr>
    <p:cSldViewPr>
      <p:cViewPr varScale="1">
        <p:scale>
          <a:sx n="81" d="100"/>
          <a:sy n="81" d="100"/>
        </p:scale>
        <p:origin x="1632" y="67"/>
      </p:cViewPr>
      <p:guideLst>
        <p:guide orient="horz" pos="2160"/>
        <p:guide pos="2880"/>
      </p:guideLst>
    </p:cSldViewPr>
  </p:slideViewPr>
  <p:notesTextViewPr>
    <p:cViewPr>
      <p:scale>
        <a:sx n="1" d="1"/>
        <a:sy n="1" d="1"/>
      </p:scale>
      <p:origin x="0" y="0"/>
    </p:cViewPr>
  </p:notesTextViewPr>
  <p:sorterViewPr>
    <p:cViewPr>
      <p:scale>
        <a:sx n="100" d="100"/>
        <a:sy n="100" d="100"/>
      </p:scale>
      <p:origin x="0" y="-1087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kg1\AppData\Local\Microsoft\Windows\INetCache\Content.Outlook\JSVSOI4H\Forest%20Plot_Pitavastati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Point</c:v>
                </c:pt>
              </c:strCache>
            </c:strRef>
          </c:tx>
          <c:spPr>
            <a:noFill/>
            <a:ln>
              <a:noFill/>
            </a:ln>
            <a:effectLst/>
          </c:spPr>
          <c:invertIfNegative val="0"/>
          <c:cat>
            <c:strRef>
              <c:f>Sheet1!$A$2:$A$4</c:f>
              <c:strCache>
                <c:ptCount val="3"/>
                <c:pt idx="0">
                  <c:v>General </c:v>
                </c:pt>
                <c:pt idx="1">
                  <c:v>Pitavastatin</c:v>
                </c:pt>
                <c:pt idx="2">
                  <c:v>Placebo </c:v>
                </c:pt>
              </c:strCache>
            </c:strRef>
          </c:cat>
          <c:val>
            <c:numRef>
              <c:f>Sheet1!$B$2:$B$4</c:f>
              <c:numCache>
                <c:formatCode>General</c:formatCode>
                <c:ptCount val="3"/>
                <c:pt idx="0">
                  <c:v>1.01</c:v>
                </c:pt>
                <c:pt idx="1">
                  <c:v>1.1100000000000001</c:v>
                </c:pt>
                <c:pt idx="2">
                  <c:v>0.83</c:v>
                </c:pt>
              </c:numCache>
            </c:numRef>
          </c:val>
          <c:extLst>
            <c:ext xmlns:c16="http://schemas.microsoft.com/office/drawing/2014/chart" uri="{C3380CC4-5D6E-409C-BE32-E72D297353CC}">
              <c16:uniqueId val="{00000000-CFA7-4552-AF5B-E44DBA727C7A}"/>
            </c:ext>
          </c:extLst>
        </c:ser>
        <c:dLbls>
          <c:showLegendKey val="0"/>
          <c:showVal val="0"/>
          <c:showCatName val="0"/>
          <c:showSerName val="0"/>
          <c:showPercent val="0"/>
          <c:showBubbleSize val="0"/>
        </c:dLbls>
        <c:gapWidth val="182"/>
        <c:axId val="815131200"/>
        <c:axId val="815128576"/>
      </c:barChart>
      <c:scatterChart>
        <c:scatterStyle val="lineMarker"/>
        <c:varyColors val="0"/>
        <c:ser>
          <c:idx val="1"/>
          <c:order val="1"/>
          <c:spPr>
            <a:ln w="25400" cap="rnd">
              <a:noFill/>
              <a:round/>
            </a:ln>
            <a:effectLst/>
          </c:spPr>
          <c:marker>
            <c:symbol val="circle"/>
            <c:size val="14"/>
            <c:spPr>
              <a:solidFill>
                <a:srgbClr val="470055"/>
              </a:solidFill>
              <a:ln w="66675">
                <a:noFill/>
              </a:ln>
              <a:effectLst/>
            </c:spPr>
          </c:marker>
          <c:dPt>
            <c:idx val="0"/>
            <c:marker>
              <c:symbol val="circle"/>
              <c:size val="14"/>
              <c:spPr>
                <a:solidFill>
                  <a:srgbClr val="D7AF3D"/>
                </a:solidFill>
                <a:ln w="76200">
                  <a:noFill/>
                </a:ln>
                <a:effectLst/>
              </c:spPr>
            </c:marker>
            <c:bubble3D val="0"/>
            <c:extLst>
              <c:ext xmlns:c16="http://schemas.microsoft.com/office/drawing/2014/chart" uri="{C3380CC4-5D6E-409C-BE32-E72D297353CC}">
                <c16:uniqueId val="{00000000-57C7-490F-ADD9-265E715E0D01}"/>
              </c:ext>
            </c:extLst>
          </c:dPt>
          <c:dPt>
            <c:idx val="2"/>
            <c:marker>
              <c:symbol val="circle"/>
              <c:size val="14"/>
              <c:spPr>
                <a:solidFill>
                  <a:srgbClr val="1F918C"/>
                </a:solidFill>
                <a:ln w="66675">
                  <a:noFill/>
                </a:ln>
                <a:effectLst/>
              </c:spPr>
            </c:marker>
            <c:bubble3D val="0"/>
            <c:extLst>
              <c:ext xmlns:c16="http://schemas.microsoft.com/office/drawing/2014/chart" uri="{C3380CC4-5D6E-409C-BE32-E72D297353CC}">
                <c16:uniqueId val="{00000002-30F7-4E59-8A8A-7558F73630DB}"/>
              </c:ext>
            </c:extLst>
          </c:dPt>
          <c:errBars>
            <c:errDir val="x"/>
            <c:errBarType val="both"/>
            <c:errValType val="cust"/>
            <c:noEndCap val="0"/>
            <c:plus>
              <c:numRef>
                <c:f>Sheet1!$F$2:$F$4</c:f>
                <c:numCache>
                  <c:formatCode>General</c:formatCode>
                  <c:ptCount val="3"/>
                  <c:pt idx="0">
                    <c:v>0.24</c:v>
                  </c:pt>
                  <c:pt idx="1">
                    <c:v>0.15999999999999992</c:v>
                  </c:pt>
                  <c:pt idx="2">
                    <c:v>0.14000000000000001</c:v>
                  </c:pt>
                </c:numCache>
              </c:numRef>
            </c:plus>
            <c:minus>
              <c:numRef>
                <c:f>Sheet1!$D$2:$D$4</c:f>
                <c:numCache>
                  <c:formatCode>General</c:formatCode>
                  <c:ptCount val="3"/>
                  <c:pt idx="0">
                    <c:v>0.19999999999999996</c:v>
                  </c:pt>
                  <c:pt idx="1">
                    <c:v>0.15000000000000013</c:v>
                  </c:pt>
                  <c:pt idx="2">
                    <c:v>0.12</c:v>
                  </c:pt>
                </c:numCache>
              </c:numRef>
            </c:minus>
            <c:spPr>
              <a:noFill/>
              <a:ln w="31750" cap="flat" cmpd="sng" algn="ctr">
                <a:solidFill>
                  <a:schemeClr val="tx1"/>
                </a:solidFill>
                <a:round/>
              </a:ln>
              <a:effectLst/>
            </c:spPr>
          </c:errBars>
          <c:xVal>
            <c:numRef>
              <c:f>Sheet1!$B$2:$B$4</c:f>
              <c:numCache>
                <c:formatCode>General</c:formatCode>
                <c:ptCount val="3"/>
                <c:pt idx="0">
                  <c:v>1.01</c:v>
                </c:pt>
                <c:pt idx="1">
                  <c:v>1.1100000000000001</c:v>
                </c:pt>
                <c:pt idx="2">
                  <c:v>0.83</c:v>
                </c:pt>
              </c:numCache>
            </c:numRef>
          </c:xVal>
          <c:yVal>
            <c:numRef>
              <c:f>Sheet1!$G$2:$G$4</c:f>
              <c:numCache>
                <c:formatCode>General</c:formatCode>
                <c:ptCount val="3"/>
                <c:pt idx="0">
                  <c:v>0.5</c:v>
                </c:pt>
                <c:pt idx="1">
                  <c:v>1.5</c:v>
                </c:pt>
                <c:pt idx="2">
                  <c:v>2.5</c:v>
                </c:pt>
              </c:numCache>
            </c:numRef>
          </c:yVal>
          <c:smooth val="0"/>
          <c:extLst>
            <c:ext xmlns:c16="http://schemas.microsoft.com/office/drawing/2014/chart" uri="{C3380CC4-5D6E-409C-BE32-E72D297353CC}">
              <c16:uniqueId val="{00000001-CFA7-4552-AF5B-E44DBA727C7A}"/>
            </c:ext>
          </c:extLst>
        </c:ser>
        <c:dLbls>
          <c:showLegendKey val="0"/>
          <c:showVal val="0"/>
          <c:showCatName val="0"/>
          <c:showSerName val="0"/>
          <c:showPercent val="0"/>
          <c:showBubbleSize val="0"/>
        </c:dLbls>
        <c:axId val="815131856"/>
        <c:axId val="815123328"/>
      </c:scatterChart>
      <c:catAx>
        <c:axId val="815131200"/>
        <c:scaling>
          <c:orientation val="minMax"/>
        </c:scaling>
        <c:delete val="0"/>
        <c:axPos val="l"/>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5128576"/>
        <c:crosses val="autoZero"/>
        <c:auto val="1"/>
        <c:lblAlgn val="ctr"/>
        <c:lblOffset val="100"/>
        <c:noMultiLvlLbl val="0"/>
      </c:catAx>
      <c:valAx>
        <c:axId val="815128576"/>
        <c:scaling>
          <c:orientation val="minMax"/>
          <c:max val="1.5"/>
          <c:min val="0.5"/>
        </c:scaling>
        <c:delete val="0"/>
        <c:axPos val="b"/>
        <c:numFmt formatCode="General" sourceLinked="1"/>
        <c:majorTickMark val="none"/>
        <c:minorTickMark val="none"/>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5131200"/>
        <c:crosses val="autoZero"/>
        <c:crossBetween val="between"/>
      </c:valAx>
      <c:valAx>
        <c:axId val="815123328"/>
        <c:scaling>
          <c:orientation val="minMax"/>
        </c:scaling>
        <c:delete val="1"/>
        <c:axPos val="r"/>
        <c:numFmt formatCode="General" sourceLinked="1"/>
        <c:majorTickMark val="out"/>
        <c:minorTickMark val="none"/>
        <c:tickLblPos val="nextTo"/>
        <c:crossAx val="815131856"/>
        <c:crosses val="max"/>
        <c:crossBetween val="midCat"/>
      </c:valAx>
      <c:valAx>
        <c:axId val="815131856"/>
        <c:scaling>
          <c:orientation val="minMax"/>
        </c:scaling>
        <c:delete val="1"/>
        <c:axPos val="b"/>
        <c:numFmt formatCode="General" sourceLinked="1"/>
        <c:majorTickMark val="out"/>
        <c:minorTickMark val="none"/>
        <c:tickLblPos val="nextTo"/>
        <c:crossAx val="815123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9B7A8-B763-4484-BA5A-99EF552A5748}" type="datetimeFigureOut">
              <a:rPr lang="en-US" smtClean="0"/>
              <a:t>3/8/2024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D3E82-86B8-4069-BD3B-CB3E496E2EDE}" type="slidenum">
              <a:rPr lang="en-US" smtClean="0"/>
              <a:t>‹#›</a:t>
            </a:fld>
            <a:endParaRPr lang="en-US" dirty="0"/>
          </a:p>
        </p:txBody>
      </p:sp>
    </p:spTree>
    <p:extLst>
      <p:ext uri="{BB962C8B-B14F-4D97-AF65-F5344CB8AC3E}">
        <p14:creationId xmlns:p14="http://schemas.microsoft.com/office/powerpoint/2010/main" val="340772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Figure 3. Role of Macrophage Inflammation of the Artery.</a:t>
            </a:r>
          </a:p>
          <a:p>
            <a:r>
              <a:rPr lang="en-US" sz="1200" kern="1200" baseline="0" dirty="0">
                <a:solidFill>
                  <a:schemeClr val="tx1"/>
                </a:solidFill>
                <a:latin typeface="+mn-lt"/>
                <a:ea typeface="+mn-ea"/>
                <a:cs typeface="+mn-cs"/>
              </a:rPr>
              <a:t>Monocytes recruited through the activated endothelium differentiate into</a:t>
            </a:r>
          </a:p>
          <a:p>
            <a:r>
              <a:rPr lang="en-US" sz="1200" kern="1200" baseline="0" dirty="0">
                <a:solidFill>
                  <a:schemeClr val="tx1"/>
                </a:solidFill>
                <a:latin typeface="+mn-lt"/>
                <a:ea typeface="+mn-ea"/>
                <a:cs typeface="+mn-cs"/>
              </a:rPr>
              <a:t>macrophages. Several endogenous and microbial molecules can ligate pattern-</a:t>
            </a:r>
          </a:p>
          <a:p>
            <a:r>
              <a:rPr lang="en-US" sz="1200" kern="1200" baseline="0" dirty="0">
                <a:solidFill>
                  <a:schemeClr val="tx1"/>
                </a:solidFill>
                <a:latin typeface="+mn-lt"/>
                <a:ea typeface="+mn-ea"/>
                <a:cs typeface="+mn-cs"/>
              </a:rPr>
              <a:t>recognition receptors (toll-like receptors) on these cells, inducing activation</a:t>
            </a:r>
          </a:p>
          <a:p>
            <a:r>
              <a:rPr lang="en-US" sz="1200" kern="1200" baseline="0" dirty="0">
                <a:solidFill>
                  <a:schemeClr val="tx1"/>
                </a:solidFill>
                <a:latin typeface="+mn-lt"/>
                <a:ea typeface="+mn-ea"/>
                <a:cs typeface="+mn-cs"/>
              </a:rPr>
              <a:t>and leading to the release of inflammatory cytokines, chemokines, oxygen</a:t>
            </a:r>
          </a:p>
          <a:p>
            <a:r>
              <a:rPr lang="en-US" sz="1200" kern="1200" baseline="0" dirty="0">
                <a:solidFill>
                  <a:schemeClr val="tx1"/>
                </a:solidFill>
                <a:latin typeface="+mn-lt"/>
                <a:ea typeface="+mn-ea"/>
                <a:cs typeface="+mn-cs"/>
              </a:rPr>
              <a:t>and nitrogen radicals, and other inflammatory molecules and, ultimately,</a:t>
            </a:r>
          </a:p>
          <a:p>
            <a:r>
              <a:rPr lang="en-US" sz="1200" kern="1200" baseline="0" dirty="0">
                <a:solidFill>
                  <a:schemeClr val="tx1"/>
                </a:solidFill>
                <a:latin typeface="+mn-lt"/>
                <a:ea typeface="+mn-ea"/>
                <a:cs typeface="+mn-cs"/>
              </a:rPr>
              <a:t>to inflammation and tissue damage.</a:t>
            </a:r>
            <a:endParaRPr lang="en-US" dirty="0"/>
          </a:p>
        </p:txBody>
      </p:sp>
      <p:sp>
        <p:nvSpPr>
          <p:cNvPr id="4" name="Slide Number Placeholder 3"/>
          <p:cNvSpPr>
            <a:spLocks noGrp="1"/>
          </p:cNvSpPr>
          <p:nvPr>
            <p:ph type="sldNum" sz="quarter" idx="10"/>
          </p:nvPr>
        </p:nvSpPr>
        <p:spPr/>
        <p:txBody>
          <a:bodyPr/>
          <a:lstStyle/>
          <a:p>
            <a:fld id="{ADC5AD01-07F7-4189-BB66-750A9F869B2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1830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Each set of bars in the figure above represents muscle aches and myalgias in the pitavastatin vs. the placebo group. Most reported events were mild; events in bright green and yellow represent events of grades 3 and 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07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Plotting the incidence rates of diabetes in the placebo and pitavastatin groups of REPRIEVE and compare this with the incidence rate of diabetes among people in the general population ages 45-64, the rates of both REPRIEVE groups overlap with rates in the general population. Additionally, the rates of MI were lower in the pitavastatin group among participants with diabetes.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16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number needed to treat (NNT) is the number of people that need to be treated to prevent one event (MACE). The overall NNT was 106. In the placebo group, there was an increased incidence of MACE as your baseline risk increased, and this means that the NNT should decrease with increasing risk. For participants with a baseline risk &gt;10%, the NNT was 35. For participants with a risk between 5-10, the NNT was 53.</a:t>
            </a:r>
          </a:p>
        </p:txBody>
      </p:sp>
      <p:sp>
        <p:nvSpPr>
          <p:cNvPr id="4" name="Slide Number Placeholder 3"/>
          <p:cNvSpPr>
            <a:spLocks noGrp="1"/>
          </p:cNvSpPr>
          <p:nvPr>
            <p:ph type="sldNum" sz="quarter" idx="5"/>
          </p:nvPr>
        </p:nvSpPr>
        <p:spPr/>
        <p:txBody>
          <a:bodyPr/>
          <a:lstStyle/>
          <a:p>
            <a:fld id="{C885417B-A605-4E7B-98CA-988318EF196F}" type="slidenum">
              <a:rPr lang="en-US" smtClean="0"/>
              <a:t>27</a:t>
            </a:fld>
            <a:endParaRPr lang="en-US" dirty="0"/>
          </a:p>
        </p:txBody>
      </p:sp>
    </p:spTree>
    <p:extLst>
      <p:ext uri="{BB962C8B-B14F-4D97-AF65-F5344CB8AC3E}">
        <p14:creationId xmlns:p14="http://schemas.microsoft.com/office/powerpoint/2010/main" val="3566537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9604" y="6484687"/>
            <a:ext cx="2057400" cy="365125"/>
          </a:xfrm>
        </p:spPr>
        <p:txBody>
          <a:bodyPr/>
          <a:lstStyle/>
          <a:p>
            <a:fld id="{3709EB50-13D0-476D-A61F-57075CCAD25C}"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6098088"/>
            <a:ext cx="433137" cy="747546"/>
          </a:xfrm>
          <a:prstGeom prst="rect">
            <a:avLst/>
          </a:prstGeom>
        </p:spPr>
      </p:pic>
    </p:spTree>
    <p:extLst>
      <p:ext uri="{BB962C8B-B14F-4D97-AF65-F5344CB8AC3E}">
        <p14:creationId xmlns:p14="http://schemas.microsoft.com/office/powerpoint/2010/main" val="108308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447800"/>
            <a:ext cx="83058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164159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799" y="381000"/>
            <a:ext cx="8516815"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16222168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299781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1453D0-1E7F-43CC-B8A1-73EB6588B26E}" type="datetimeFigureOut">
              <a:rPr lang="en-US"/>
              <a:pPr>
                <a:defRPr/>
              </a:pPr>
              <a:t>3/8/2024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3B090C-2985-4D83-BBA0-48155FF533F6}" type="slidenum">
              <a:rPr lang="en-US"/>
              <a:pPr>
                <a:defRPr/>
              </a:pPr>
              <a:t>‹#›</a:t>
            </a:fld>
            <a:endParaRPr lang="en-US"/>
          </a:p>
        </p:txBody>
      </p:sp>
    </p:spTree>
    <p:extLst>
      <p:ext uri="{BB962C8B-B14F-4D97-AF65-F5344CB8AC3E}">
        <p14:creationId xmlns:p14="http://schemas.microsoft.com/office/powerpoint/2010/main" val="396590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40" y="1046680"/>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40" y="1935958"/>
            <a:ext cx="7886372" cy="2986087"/>
          </a:xfrm>
          <a:prstGeom prst="rect">
            <a:avLst/>
          </a:prstGeom>
        </p:spPr>
        <p:txBody>
          <a:bodyPr/>
          <a:lstStyle>
            <a:lvl1pPr marL="260608" indent="0">
              <a:spcBef>
                <a:spcPts val="0"/>
              </a:spcBef>
              <a:spcAft>
                <a:spcPts val="900"/>
              </a:spcAft>
              <a:buClr>
                <a:schemeClr val="accent6"/>
              </a:buClr>
              <a:buFontTx/>
              <a:buNone/>
              <a:defRPr sz="1800">
                <a:solidFill>
                  <a:schemeClr val="tx1"/>
                </a:solidFill>
                <a:latin typeface="+mn-lt"/>
              </a:defRPr>
            </a:lvl1pPr>
            <a:lvl2pPr marL="253751" indent="0">
              <a:spcBef>
                <a:spcPts val="0"/>
              </a:spcBef>
              <a:spcAft>
                <a:spcPts val="450"/>
              </a:spcAft>
              <a:buFontTx/>
              <a:buNone/>
              <a:defRPr sz="1649">
                <a:latin typeface="+mn-lt"/>
              </a:defRPr>
            </a:lvl2pPr>
            <a:lvl3pPr marL="507500" indent="0">
              <a:spcBef>
                <a:spcPts val="0"/>
              </a:spcBef>
              <a:spcAft>
                <a:spcPts val="450"/>
              </a:spcAft>
              <a:buFontTx/>
              <a:buNone/>
              <a:defRPr sz="1649">
                <a:latin typeface="+mn-lt"/>
              </a:defRPr>
            </a:lvl3pPr>
            <a:lvl4pPr marL="850406" indent="0">
              <a:spcBef>
                <a:spcPts val="0"/>
              </a:spcBef>
              <a:spcAft>
                <a:spcPts val="450"/>
              </a:spcAft>
              <a:buClr>
                <a:schemeClr val="accent6"/>
              </a:buClr>
              <a:buFontTx/>
              <a:buNone/>
              <a:defRPr sz="1649">
                <a:latin typeface="+mn-lt"/>
              </a:defRPr>
            </a:lvl4pPr>
            <a:lvl5pPr marL="1111014" indent="0">
              <a:spcBef>
                <a:spcPts val="0"/>
              </a:spcBef>
              <a:spcAft>
                <a:spcPts val="450"/>
              </a:spcAft>
              <a:buClr>
                <a:schemeClr val="accent6"/>
              </a:buClr>
              <a:buSzPct val="100000"/>
              <a:buFontTx/>
              <a:buNone/>
              <a:defRPr sz="1649">
                <a:latin typeface="+mn-lt"/>
              </a:defRPr>
            </a:lvl5pPr>
          </a:lstStyle>
          <a:p>
            <a:pPr lvl="0"/>
            <a:r>
              <a:rPr lang="en-US" dirty="0"/>
              <a:t>Click to edit Master plain text styles</a:t>
            </a:r>
          </a:p>
        </p:txBody>
      </p:sp>
    </p:spTree>
    <p:extLst>
      <p:ext uri="{BB962C8B-B14F-4D97-AF65-F5344CB8AC3E}">
        <p14:creationId xmlns:p14="http://schemas.microsoft.com/office/powerpoint/2010/main" val="375671136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33713"/>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53421"/>
            <a:ext cx="7886372" cy="2986087"/>
          </a:xfrm>
          <a:prstGeom prst="rect">
            <a:avLst/>
          </a:prstGeom>
        </p:spPr>
        <p:txBody>
          <a:bodyPr/>
          <a:lstStyle>
            <a:lvl1pPr marL="514350" indent="-255985">
              <a:spcBef>
                <a:spcPts val="0"/>
              </a:spcBef>
              <a:spcAft>
                <a:spcPts val="900"/>
              </a:spcAft>
              <a:buClr>
                <a:schemeClr val="accent6"/>
              </a:buClr>
              <a:buFont typeface="Wingdings" pitchFamily="2" charset="2"/>
              <a:buChar char="§"/>
              <a:defRPr sz="1800">
                <a:solidFill>
                  <a:schemeClr val="tx1"/>
                </a:solidFill>
                <a:latin typeface="+mn-lt"/>
              </a:defRPr>
            </a:lvl1pPr>
            <a:lvl2pPr marL="514350" indent="-255985">
              <a:spcBef>
                <a:spcPts val="0"/>
              </a:spcBef>
              <a:spcAft>
                <a:spcPts val="450"/>
              </a:spcAft>
              <a:defRPr sz="1800">
                <a:latin typeface="+mn-lt"/>
              </a:defRPr>
            </a:lvl2pPr>
            <a:lvl3pPr marL="768109" indent="-260608">
              <a:spcBef>
                <a:spcPts val="0"/>
              </a:spcBef>
              <a:spcAft>
                <a:spcPts val="450"/>
              </a:spcAft>
              <a:buFont typeface="Arial" panose="020B0604020202020204" pitchFamily="34" charset="0"/>
              <a:buChar char="•"/>
              <a:defRPr sz="1800">
                <a:latin typeface="+mn-lt"/>
              </a:defRPr>
            </a:lvl3pPr>
            <a:lvl4pPr marL="1111014" indent="-260608">
              <a:spcBef>
                <a:spcPts val="0"/>
              </a:spcBef>
              <a:spcAft>
                <a:spcPts val="450"/>
              </a:spcAft>
              <a:buClr>
                <a:schemeClr val="accent6"/>
              </a:buClr>
              <a:buFont typeface="System Font Regular"/>
              <a:buChar char="–"/>
              <a:defRPr sz="1649">
                <a:latin typeface="+mn-lt"/>
              </a:defRPr>
            </a:lvl4pPr>
            <a:lvl5pPr marL="1371623" indent="-260608">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24825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6" y="1026395"/>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33634"/>
            <a:ext cx="3879590"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8" y="1933633"/>
            <a:ext cx="3879590"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192658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46067"/>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4"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68208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64975"/>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1" y="1984683"/>
            <a:ext cx="3937469" cy="2986087"/>
          </a:xfrm>
          <a:prstGeom prst="rect">
            <a:avLst/>
          </a:prstGeom>
        </p:spPr>
        <p:txBody>
          <a:bodyPr/>
          <a:lstStyle>
            <a:lvl1pPr marL="342900" indent="-255985">
              <a:spcBef>
                <a:spcPts val="0"/>
              </a:spcBef>
              <a:spcAft>
                <a:spcPts val="900"/>
              </a:spcAft>
              <a:buClr>
                <a:schemeClr val="accent6"/>
              </a:buClr>
              <a:buFont typeface="Wingdings" pitchFamily="2" charset="2"/>
              <a:buChar char="§"/>
              <a:defRPr sz="1649">
                <a:solidFill>
                  <a:schemeClr val="tx1"/>
                </a:solidFill>
                <a:latin typeface="+mn-lt"/>
              </a:defRPr>
            </a:lvl1pPr>
            <a:lvl2pPr marL="342900" indent="-255985">
              <a:spcBef>
                <a:spcPts val="0"/>
              </a:spcBef>
              <a:spcAft>
                <a:spcPts val="450"/>
              </a:spcAft>
              <a:defRPr sz="1649">
                <a:latin typeface="+mn-lt"/>
              </a:defRPr>
            </a:lvl2pPr>
            <a:lvl3pPr marL="641747" indent="-259556">
              <a:spcBef>
                <a:spcPts val="0"/>
              </a:spcBef>
              <a:spcAft>
                <a:spcPts val="450"/>
              </a:spcAft>
              <a:buFont typeface="Arial" panose="020B0604020202020204" pitchFamily="34" charset="0"/>
              <a:buChar char="•"/>
              <a:defRPr sz="1649">
                <a:latin typeface="+mn-lt"/>
              </a:defRPr>
            </a:lvl3pPr>
            <a:lvl4pPr marL="901304" indent="-259556">
              <a:spcBef>
                <a:spcPts val="0"/>
              </a:spcBef>
              <a:spcAft>
                <a:spcPts val="450"/>
              </a:spcAft>
              <a:buClr>
                <a:schemeClr val="accent6"/>
              </a:buClr>
              <a:buFont typeface="System Font Regular"/>
              <a:buChar char="–"/>
              <a:defRPr sz="1649">
                <a:latin typeface="+mn-lt"/>
              </a:defRPr>
            </a:lvl4pPr>
            <a:lvl5pPr marL="1028700"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3"/>
            <a:ext cx="3782410" cy="298767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54237624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5" y="6356355"/>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C19CEB-2028-2842-AF60-6C74C4CAB384}" type="datetime4">
              <a:rPr lang="en-US" smtClean="0"/>
              <a:t>March 8,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4" y="1052855"/>
            <a:ext cx="8206225" cy="447184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22012842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7572" y="6484687"/>
            <a:ext cx="2057400" cy="365125"/>
          </a:xfrm>
        </p:spPr>
        <p:txBody>
          <a:bodyPr/>
          <a:lstStyle/>
          <a:p>
            <a:fld id="{3709EB50-13D0-476D-A61F-57075CCAD25C}" type="slidenum">
              <a:rPr lang="en-US" smtClean="0"/>
              <a:t>‹#›</a:t>
            </a:fld>
            <a:endParaRPr lang="en-US"/>
          </a:p>
        </p:txBody>
      </p:sp>
      <p:pic>
        <p:nvPicPr>
          <p:cNvPr id="5" name="Picture 4"/>
          <p:cNvPicPr>
            <a:picLocks noChangeAspect="1"/>
          </p:cNvPicPr>
          <p:nvPr userDrawn="1"/>
        </p:nvPicPr>
        <p:blipFill>
          <a:blip r:embed="rId2"/>
          <a:stretch>
            <a:fillRect/>
          </a:stretch>
        </p:blipFill>
        <p:spPr>
          <a:xfrm>
            <a:off x="0" y="6098088"/>
            <a:ext cx="433137" cy="747546"/>
          </a:xfrm>
          <a:prstGeom prst="rect">
            <a:avLst/>
          </a:prstGeom>
        </p:spPr>
      </p:pic>
    </p:spTree>
    <p:extLst>
      <p:ext uri="{BB962C8B-B14F-4D97-AF65-F5344CB8AC3E}">
        <p14:creationId xmlns:p14="http://schemas.microsoft.com/office/powerpoint/2010/main" val="213115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644605"/>
            <a:ext cx="3890108"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408723"/>
            <a:ext cx="3890108"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1" y="1644605"/>
            <a:ext cx="4038599"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32211" y="2408723"/>
            <a:ext cx="4038599"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40410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4681684"/>
            <a:ext cx="7772398"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5" name="Picture Placeholder 4"/>
          <p:cNvSpPr>
            <a:spLocks noGrp="1"/>
          </p:cNvSpPr>
          <p:nvPr>
            <p:ph type="pic" sz="quarter" idx="13"/>
          </p:nvPr>
        </p:nvSpPr>
        <p:spPr>
          <a:xfrm>
            <a:off x="152400" y="228600"/>
            <a:ext cx="6019800" cy="914400"/>
          </a:xfrm>
        </p:spPr>
        <p:txBody>
          <a:bodyPr/>
          <a:lstStyle/>
          <a:p>
            <a:r>
              <a:rPr lang="en-US"/>
              <a:t>Click icon to add picture</a:t>
            </a:r>
          </a:p>
        </p:txBody>
      </p:sp>
      <p:sp>
        <p:nvSpPr>
          <p:cNvPr id="8" name="Date Placeholder 3"/>
          <p:cNvSpPr>
            <a:spLocks noGrp="1"/>
          </p:cNvSpPr>
          <p:nvPr>
            <p:ph type="dt" sz="half" idx="11"/>
          </p:nvPr>
        </p:nvSpPr>
        <p:spPr>
          <a:xfrm>
            <a:off x="7719756" y="6352706"/>
            <a:ext cx="738443"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6352706"/>
            <a:ext cx="4367298" cy="365760"/>
          </a:xfrm>
        </p:spPr>
        <p:txBody>
          <a:bodyPr/>
          <a:lstStyle/>
          <a:p>
            <a:endParaRPr lang="en-US" dirty="0"/>
          </a:p>
        </p:txBody>
      </p:sp>
    </p:spTree>
    <p:extLst>
      <p:ext uri="{BB962C8B-B14F-4D97-AF65-F5344CB8AC3E}">
        <p14:creationId xmlns:p14="http://schemas.microsoft.com/office/powerpoint/2010/main" val="375960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419627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94448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406843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284704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524000"/>
            <a:ext cx="8305800" cy="4495800"/>
          </a:xfrm>
        </p:spPr>
        <p:txBody>
          <a:bodyPr/>
          <a:lstStyle/>
          <a:p>
            <a:r>
              <a:rPr lang="en-US"/>
              <a:t>Click icon to add SmartArt graphic</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272399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524000"/>
            <a:ext cx="8305800" cy="4495800"/>
          </a:xfrm>
        </p:spPr>
        <p:txBody>
          <a:bodyPr/>
          <a:lstStyle/>
          <a:p>
            <a:r>
              <a:rPr lang="en-US"/>
              <a:t>Click icon to add table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36537331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136036"/>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2"/>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8712445" y="220765"/>
            <a:ext cx="23083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865"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8676394" y="247655"/>
            <a:ext cx="302935" cy="334835"/>
          </a:xfrm>
          <a:prstGeom prst="rect">
            <a:avLst/>
          </a:prstGeom>
          <a:noFill/>
        </p:spPr>
        <p:txBody>
          <a:bodyPr wrap="square" rtlCol="0">
            <a:spAutoFit/>
          </a:bodyPr>
          <a:lstStyle/>
          <a:p>
            <a:pPr algn="ctr"/>
            <a:fld id="{A565D13D-210D-7741-99FD-FE938200C5BF}" type="slidenum">
              <a:rPr lang="en-US" sz="788" b="1" smtClean="0">
                <a:solidFill>
                  <a:schemeClr val="bg1"/>
                </a:solidFill>
              </a:rPr>
              <a:t>‹#›</a:t>
            </a:fld>
            <a:endParaRPr lang="en-US" sz="788"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467595" y="6356352"/>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07F011-C873-4C3E-B563-159F3DEE9B17}" type="datetime4">
              <a:rPr lang="en-US" smtClean="0"/>
              <a:t>March 8, 2024</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2"/>
          <a:stretch>
            <a:fillRect/>
          </a:stretch>
        </p:blipFill>
        <p:spPr>
          <a:xfrm>
            <a:off x="7184741" y="5713237"/>
            <a:ext cx="1643120" cy="897108"/>
          </a:xfrm>
          <a:prstGeom prst="rect">
            <a:avLst/>
          </a:prstGeom>
        </p:spPr>
      </p:pic>
    </p:spTree>
  </p:cSld>
  <p:clrMap bg1="lt1" tx1="dk1" bg2="lt2" tx2="dk2" accent1="accent1" accent2="accent2" accent3="accent3" accent4="accent4" accent5="accent5" accent6="accent6" hlink="hlink" folHlink="folHlink"/>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77572" y="648468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09EB50-13D0-476D-A61F-57075CCAD25C}" type="slidenum">
              <a:rPr lang="en-US" smtClean="0"/>
              <a:t>‹#›</a:t>
            </a:fld>
            <a:endParaRPr lang="en-US" dirty="0"/>
          </a:p>
        </p:txBody>
      </p:sp>
    </p:spTree>
    <p:extLst>
      <p:ext uri="{BB962C8B-B14F-4D97-AF65-F5344CB8AC3E}">
        <p14:creationId xmlns:p14="http://schemas.microsoft.com/office/powerpoint/2010/main" val="3627264920"/>
      </p:ext>
    </p:extLst>
  </p:cSld>
  <p:clrMap bg1="lt1" tx1="dk1" bg2="lt2" tx2="dk2" accent1="accent1" accent2="accent2" accent3="accent3" accent4="accent4" accent5="accent5" accent6="accent6" hlink="hlink" folHlink="folHlink"/>
  <p:sldLayoutIdLst>
    <p:sldLayoutId id="2147483745" r:id="rId1"/>
    <p:sldLayoutId id="214748374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9144000" cy="6858000"/>
          </a:xfrm>
          <a:prstGeom prst="rect">
            <a:avLst/>
          </a:prstGeom>
          <a:effectLst/>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342739680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5"/>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717437" y="220765"/>
            <a:ext cx="22584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865"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696736" y="251503"/>
            <a:ext cx="267241" cy="323165"/>
          </a:xfrm>
          <a:prstGeom prst="rect">
            <a:avLst/>
          </a:prstGeom>
          <a:noFill/>
        </p:spPr>
        <p:txBody>
          <a:bodyPr wrap="square" rtlCol="0">
            <a:spAutoFit/>
          </a:bodyPr>
          <a:lstStyle/>
          <a:p>
            <a:pPr algn="ctr"/>
            <a:fld id="{A565D13D-210D-7741-99FD-FE938200C5BF}" type="slidenum">
              <a:rPr lang="en-US" sz="750" b="1" smtClean="0">
                <a:solidFill>
                  <a:schemeClr val="bg1"/>
                </a:solidFill>
              </a:rPr>
              <a:t>‹#›</a:t>
            </a:fld>
            <a:endParaRPr lang="en-US" sz="75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9"/>
          <a:stretch>
            <a:fillRect/>
          </a:stretch>
        </p:blipFill>
        <p:spPr>
          <a:xfrm>
            <a:off x="7190382" y="5839641"/>
            <a:ext cx="1752895" cy="797594"/>
          </a:xfrm>
          <a:prstGeom prst="rect">
            <a:avLst/>
          </a:prstGeom>
        </p:spPr>
      </p:pic>
    </p:spTree>
    <p:extLst>
      <p:ext uri="{BB962C8B-B14F-4D97-AF65-F5344CB8AC3E}">
        <p14:creationId xmlns:p14="http://schemas.microsoft.com/office/powerpoint/2010/main" val="25474815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transition spd="slow">
    <p:fade/>
  </p:transition>
  <p:hf sldNum="0" hdr="0" ftr="0"/>
  <p:txStyles>
    <p:titleStyle>
      <a:lvl1pPr algn="l" defTabSz="914186" rtl="0" eaLnBrk="1" latinLnBrk="0" hangingPunct="1">
        <a:spcBef>
          <a:spcPct val="0"/>
        </a:spcBef>
        <a:buNone/>
        <a:defRPr sz="2400" kern="1200">
          <a:solidFill>
            <a:schemeClr val="accent6"/>
          </a:solidFill>
          <a:latin typeface="+mj-lt"/>
          <a:ea typeface="+mj-ea"/>
          <a:cs typeface="Arial" pitchFamily="34" charset="0"/>
        </a:defRPr>
      </a:lvl1pPr>
    </p:titleStyle>
    <p:bodyStyle>
      <a:lvl1pPr marL="0" indent="0" algn="l" defTabSz="914186" rtl="0" eaLnBrk="1" latinLnBrk="0" hangingPunct="1">
        <a:spcBef>
          <a:spcPct val="20000"/>
        </a:spcBef>
        <a:buFont typeface="Arial" pitchFamily="34" charset="0"/>
        <a:buNone/>
        <a:defRPr sz="2799" b="0" kern="1200">
          <a:solidFill>
            <a:schemeClr val="accent6"/>
          </a:solidFill>
          <a:latin typeface="+mj-lt"/>
          <a:ea typeface="+mn-ea"/>
          <a:cs typeface="Arial" pitchFamily="34" charset="0"/>
        </a:defRPr>
      </a:lvl1pPr>
      <a:lvl2pPr marL="799999" indent="-342905" algn="l" defTabSz="914186"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2733" indent="-228547" algn="l" defTabSz="914186"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599827"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920"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014"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0"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3"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799" kern="1200">
          <a:solidFill>
            <a:schemeClr val="tx1"/>
          </a:solidFill>
          <a:latin typeface="+mn-lt"/>
          <a:ea typeface="+mn-ea"/>
          <a:cs typeface="+mn-cs"/>
        </a:defRPr>
      </a:lvl1pPr>
      <a:lvl2pPr marL="457094" algn="l" defTabSz="914186" rtl="0" eaLnBrk="1" latinLnBrk="0" hangingPunct="1">
        <a:defRPr sz="1799" kern="1200">
          <a:solidFill>
            <a:schemeClr val="tx1"/>
          </a:solidFill>
          <a:latin typeface="+mn-lt"/>
          <a:ea typeface="+mn-ea"/>
          <a:cs typeface="+mn-cs"/>
        </a:defRPr>
      </a:lvl2pPr>
      <a:lvl3pPr marL="914186" algn="l" defTabSz="914186" rtl="0" eaLnBrk="1" latinLnBrk="0" hangingPunct="1">
        <a:defRPr sz="1799" kern="1200">
          <a:solidFill>
            <a:schemeClr val="tx1"/>
          </a:solidFill>
          <a:latin typeface="+mn-lt"/>
          <a:ea typeface="+mn-ea"/>
          <a:cs typeface="+mn-cs"/>
        </a:defRPr>
      </a:lvl3pPr>
      <a:lvl4pPr marL="1371280" algn="l" defTabSz="914186" rtl="0" eaLnBrk="1" latinLnBrk="0" hangingPunct="1">
        <a:defRPr sz="1799" kern="1200">
          <a:solidFill>
            <a:schemeClr val="tx1"/>
          </a:solidFill>
          <a:latin typeface="+mn-lt"/>
          <a:ea typeface="+mn-ea"/>
          <a:cs typeface="+mn-cs"/>
        </a:defRPr>
      </a:lvl4pPr>
      <a:lvl5pPr marL="1828373" algn="l" defTabSz="914186" rtl="0" eaLnBrk="1" latinLnBrk="0" hangingPunct="1">
        <a:defRPr sz="1799" kern="1200">
          <a:solidFill>
            <a:schemeClr val="tx1"/>
          </a:solidFill>
          <a:latin typeface="+mn-lt"/>
          <a:ea typeface="+mn-ea"/>
          <a:cs typeface="+mn-cs"/>
        </a:defRPr>
      </a:lvl5pPr>
      <a:lvl6pPr marL="2285467" algn="l" defTabSz="914186" rtl="0" eaLnBrk="1" latinLnBrk="0" hangingPunct="1">
        <a:defRPr sz="1799" kern="1200">
          <a:solidFill>
            <a:schemeClr val="tx1"/>
          </a:solidFill>
          <a:latin typeface="+mn-lt"/>
          <a:ea typeface="+mn-ea"/>
          <a:cs typeface="+mn-cs"/>
        </a:defRPr>
      </a:lvl6pPr>
      <a:lvl7pPr marL="2742560" algn="l" defTabSz="914186" rtl="0" eaLnBrk="1" latinLnBrk="0" hangingPunct="1">
        <a:defRPr sz="1799" kern="1200">
          <a:solidFill>
            <a:schemeClr val="tx1"/>
          </a:solidFill>
          <a:latin typeface="+mn-lt"/>
          <a:ea typeface="+mn-ea"/>
          <a:cs typeface="+mn-cs"/>
        </a:defRPr>
      </a:lvl7pPr>
      <a:lvl8pPr marL="3199653" algn="l" defTabSz="914186" rtl="0" eaLnBrk="1" latinLnBrk="0" hangingPunct="1">
        <a:defRPr sz="1799" kern="1200">
          <a:solidFill>
            <a:schemeClr val="tx1"/>
          </a:solidFill>
          <a:latin typeface="+mn-lt"/>
          <a:ea typeface="+mn-ea"/>
          <a:cs typeface="+mn-cs"/>
        </a:defRPr>
      </a:lvl8pPr>
      <a:lvl9pPr marL="3656747" algn="l" defTabSz="91418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cdc.gov/diabetes/data/statistics-report/newly-diagnosed-diabetes.html#pri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doi.org/10.1016/j.beem.2023.10174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spreventiveservicestaskforce.org/uspstf/recommendation-topics/uspstf-a-and-b-recommendations"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8.png"/><Relationship Id="rId4"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hyperlink" Target="https://aidsetc.org/" TargetMode="External"/><Relationship Id="rId3" Type="http://schemas.openxmlformats.org/officeDocument/2006/relationships/hyperlink" Target="https://aidsetc.org/nhc" TargetMode="External"/><Relationship Id="rId7" Type="http://schemas.openxmlformats.org/officeDocument/2006/relationships/hyperlink" Target="https://www.hepatitisc.uw.edu/" TargetMode="External"/><Relationship Id="rId2" Type="http://schemas.openxmlformats.org/officeDocument/2006/relationships/hyperlink" Target="http://nccc.ucsf.edu/" TargetMode="External"/><Relationship Id="rId1" Type="http://schemas.openxmlformats.org/officeDocument/2006/relationships/slideLayout" Target="../slideLayouts/slideLayout16.xml"/><Relationship Id="rId6" Type="http://schemas.openxmlformats.org/officeDocument/2006/relationships/hyperlink" Target="https://www.hepatitisb.uw.edu/" TargetMode="External"/><Relationship Id="rId5" Type="http://schemas.openxmlformats.org/officeDocument/2006/relationships/hyperlink" Target="https://www.hivprep.uw.edu/" TargetMode="External"/><Relationship Id="rId4" Type="http://schemas.openxmlformats.org/officeDocument/2006/relationships/hyperlink" Target="https://aidsetc.org/hivhcv" TargetMode="External"/><Relationship Id="rId9" Type="http://schemas.openxmlformats.org/officeDocument/2006/relationships/hyperlink" Target="https://matec.inf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0" lang="en-US" sz="4400" b="0" i="0" u="none" strike="noStrike" kern="1200" cap="none" spc="0" normalizeH="0" baseline="0" noProof="0" dirty="0">
                <a:ln>
                  <a:noFill/>
                </a:ln>
                <a:solidFill>
                  <a:srgbClr val="27467D"/>
                </a:solidFill>
                <a:effectLst/>
                <a:uLnTx/>
                <a:uFillTx/>
                <a:latin typeface="Calibri"/>
                <a:ea typeface="+mj-ea"/>
                <a:cs typeface="+mj-cs"/>
              </a:rPr>
              <a:t>Case Based Learning</a:t>
            </a:r>
            <a:endParaRPr lang="en-US" b="1" dirty="0">
              <a:solidFill>
                <a:srgbClr val="27467D"/>
              </a:solidFill>
            </a:endParaRPr>
          </a:p>
        </p:txBody>
      </p:sp>
      <p:sp>
        <p:nvSpPr>
          <p:cNvPr id="3" name="Subtitle 2"/>
          <p:cNvSpPr>
            <a:spLocks noGrp="1"/>
          </p:cNvSpPr>
          <p:nvPr>
            <p:ph type="subTitle" idx="1"/>
          </p:nvPr>
        </p:nvSpPr>
        <p:spPr/>
        <p:txBody>
          <a:bodyPr>
            <a:normAutofit fontScale="77500" lnSpcReduction="20000"/>
          </a:bodyPr>
          <a:lstStyle/>
          <a:p>
            <a:r>
              <a:rPr lang="en-US" dirty="0">
                <a:solidFill>
                  <a:schemeClr val="tx1"/>
                </a:solidFill>
              </a:rPr>
              <a:t>Carl J. Fichtenbaum, MD</a:t>
            </a:r>
          </a:p>
          <a:p>
            <a:r>
              <a:rPr lang="en-US" dirty="0">
                <a:solidFill>
                  <a:schemeClr val="tx1"/>
                </a:solidFill>
              </a:rPr>
              <a:t>Gregory W. </a:t>
            </a:r>
            <a:r>
              <a:rPr lang="en-US" dirty="0" err="1">
                <a:solidFill>
                  <a:schemeClr val="tx1"/>
                </a:solidFill>
              </a:rPr>
              <a:t>Rouan</a:t>
            </a:r>
            <a:r>
              <a:rPr lang="en-US" dirty="0">
                <a:solidFill>
                  <a:schemeClr val="tx1"/>
                </a:solidFill>
              </a:rPr>
              <a:t> Professor of Internal Medicine</a:t>
            </a:r>
          </a:p>
          <a:p>
            <a:r>
              <a:rPr lang="en-US" dirty="0">
                <a:solidFill>
                  <a:schemeClr val="tx1"/>
                </a:solidFill>
              </a:rPr>
              <a:t>University of Cincinnati College of Medicine</a:t>
            </a:r>
          </a:p>
          <a:p>
            <a:r>
              <a:rPr lang="en-US" dirty="0">
                <a:solidFill>
                  <a:schemeClr val="tx1"/>
                </a:solidFill>
              </a:rPr>
              <a:t>March 23, 2024</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ITC Avant Garde Std Bk"/>
                <a:ea typeface="+mn-ea"/>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FFFFFF"/>
              </a:solidFill>
              <a:effectLst/>
              <a:uLnTx/>
              <a:uFillTx/>
              <a:latin typeface="ITC Avant Garde Std Bk"/>
              <a:ea typeface="+mn-ea"/>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33400"/>
            <a:ext cx="2947416" cy="1008888"/>
          </a:xfrm>
          <a:prstGeom prst="rect">
            <a:avLst/>
          </a:prstGeom>
        </p:spPr>
      </p:pic>
    </p:spTree>
    <p:extLst>
      <p:ext uri="{BB962C8B-B14F-4D97-AF65-F5344CB8AC3E}">
        <p14:creationId xmlns:p14="http://schemas.microsoft.com/office/powerpoint/2010/main" val="357369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p:cNvSpPr>
            <a:spLocks noGrp="1"/>
          </p:cNvSpPr>
          <p:nvPr>
            <p:ph type="title"/>
          </p:nvPr>
        </p:nvSpPr>
        <p:spPr/>
        <p:txBody>
          <a:bodyPr/>
          <a:lstStyle/>
          <a:p>
            <a:r>
              <a:rPr lang="en-US" dirty="0"/>
              <a:t>Cardiovascular Prevention</a:t>
            </a:r>
          </a:p>
        </p:txBody>
      </p:sp>
      <p:sp>
        <p:nvSpPr>
          <p:cNvPr id="3" name="TPAnswers" title="Answer Text Shape"/>
          <p:cNvSpPr>
            <a:spLocks noGrp="1"/>
          </p:cNvSpPr>
          <p:nvPr>
            <p:ph idx="1"/>
            <p:custDataLst>
              <p:tags r:id="rId2"/>
            </p:custDataLst>
          </p:nvPr>
        </p:nvSpPr>
        <p:spPr/>
        <p:txBody>
          <a:bodyPr>
            <a:normAutofit/>
          </a:bodyPr>
          <a:lstStyle/>
          <a:p>
            <a:pPr marL="514350" indent="-514350">
              <a:buFont typeface="Arial" panose="020B0604020202020204" pitchFamily="34" charset="0"/>
              <a:buAutoNum type="alphaUcPeriod"/>
            </a:pPr>
            <a:r>
              <a:rPr lang="en-US" sz="2400" dirty="0"/>
              <a:t>Atorvastatin 20 mg/d</a:t>
            </a:r>
          </a:p>
          <a:p>
            <a:pPr marL="514350" indent="-514350">
              <a:buFont typeface="Arial" panose="020B0604020202020204" pitchFamily="34" charset="0"/>
              <a:buAutoNum type="alphaUcPeriod"/>
            </a:pPr>
            <a:r>
              <a:rPr lang="en-US" sz="2400" dirty="0"/>
              <a:t>Pitavastatin 4 mg/d</a:t>
            </a:r>
          </a:p>
          <a:p>
            <a:pPr marL="514350" indent="-514350">
              <a:buFont typeface="Arial" panose="020B0604020202020204" pitchFamily="34" charset="0"/>
              <a:buAutoNum type="alphaUcPeriod"/>
            </a:pPr>
            <a:r>
              <a:rPr lang="en-US" sz="2400" dirty="0"/>
              <a:t>Rosuvastatin 5 mg/d</a:t>
            </a:r>
          </a:p>
          <a:p>
            <a:pPr marL="514350" indent="-514350">
              <a:buFont typeface="Arial" panose="020B0604020202020204" pitchFamily="34" charset="0"/>
              <a:buAutoNum type="alphaUcPeriod"/>
            </a:pPr>
            <a:r>
              <a:rPr lang="en-US" sz="2400" dirty="0"/>
              <a:t>No statin</a:t>
            </a:r>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199" y="4442192"/>
            <a:ext cx="4481483" cy="163121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47 y/o AA ♂ on ABC/3TC/Dolutegravir</a:t>
            </a:r>
          </a:p>
          <a:p>
            <a:r>
              <a:rPr lang="en-US" sz="2000" dirty="0">
                <a:latin typeface="Arial" panose="020B0604020202020204" pitchFamily="34" charset="0"/>
                <a:cs typeface="Arial" panose="020B0604020202020204" pitchFamily="34" charset="0"/>
              </a:rPr>
              <a:t>CD4- 573 cells/cu mm</a:t>
            </a:r>
          </a:p>
          <a:p>
            <a:r>
              <a:rPr lang="en-US" sz="2000" dirty="0">
                <a:latin typeface="Arial" panose="020B0604020202020204" pitchFamily="34" charset="0"/>
                <a:cs typeface="Arial" panose="020B0604020202020204" pitchFamily="34" charset="0"/>
              </a:rPr>
              <a:t>HIV &lt; 20 copies/mL </a:t>
            </a:r>
          </a:p>
          <a:p>
            <a:r>
              <a:rPr lang="en-US" sz="2000" dirty="0">
                <a:latin typeface="Arial" panose="020B0604020202020204" pitchFamily="34" charset="0"/>
                <a:cs typeface="Arial" panose="020B0604020202020204" pitchFamily="34" charset="0"/>
              </a:rPr>
              <a:t>TC = 210 / LDL-C=120</a:t>
            </a:r>
          </a:p>
          <a:p>
            <a:r>
              <a:rPr lang="en-US" sz="2000" dirty="0">
                <a:latin typeface="Arial" panose="020B0604020202020204" pitchFamily="34" charset="0"/>
                <a:cs typeface="Arial" panose="020B0604020202020204" pitchFamily="34" charset="0"/>
              </a:rPr>
              <a:t>ASCVD risk = 5.0%</a:t>
            </a:r>
          </a:p>
        </p:txBody>
      </p:sp>
    </p:spTree>
    <p:custDataLst>
      <p:tags r:id="rId1"/>
    </p:custDataLst>
    <p:extLst>
      <p:ext uri="{BB962C8B-B14F-4D97-AF65-F5344CB8AC3E}">
        <p14:creationId xmlns:p14="http://schemas.microsoft.com/office/powerpoint/2010/main" val="144100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Antiretroviral Therapy</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52 y/o woman with HIV viral load of &lt;20 copies/mL and CD4=573 cells/ cu mm is on ABC/3TC/Dolutegravir for 5 years. She is tired of taking pills and wants to switch. She’s been on ART for 15 years. She transferred to your care from out of state 7 years ago. She was initially on TDF/FTC/Efavirenz then TDF/FTC+Raltegravir. She’s not sure she failed treatment or not. What would you recommend?</a:t>
            </a:r>
          </a:p>
          <a:p>
            <a:endParaRPr lang="en-US" dirty="0"/>
          </a:p>
          <a:p>
            <a:r>
              <a:rPr lang="en-US" dirty="0"/>
              <a:t>A. Start Cabotegravir/Rilpivirine Injections</a:t>
            </a:r>
          </a:p>
          <a:p>
            <a:r>
              <a:rPr lang="en-US" dirty="0"/>
              <a:t>B. Oral Cabotegravir+Rilpirivine for 30 days then injections</a:t>
            </a:r>
          </a:p>
          <a:p>
            <a:r>
              <a:rPr lang="en-US" dirty="0"/>
              <a:t>C. Do Genosure Archive Testing first and if okay then CAB/RLP injections</a:t>
            </a:r>
          </a:p>
          <a:p>
            <a:r>
              <a:rPr lang="en-US" dirty="0"/>
              <a:t>D. Convince her to stay on ABC/3TC/Dolutegravir</a:t>
            </a:r>
          </a:p>
        </p:txBody>
      </p:sp>
    </p:spTree>
    <p:extLst>
      <p:ext uri="{BB962C8B-B14F-4D97-AF65-F5344CB8AC3E}">
        <p14:creationId xmlns:p14="http://schemas.microsoft.com/office/powerpoint/2010/main" val="234149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p:cNvSpPr>
            <a:spLocks noGrp="1"/>
          </p:cNvSpPr>
          <p:nvPr>
            <p:ph type="title"/>
          </p:nvPr>
        </p:nvSpPr>
        <p:spPr/>
        <p:txBody>
          <a:bodyPr/>
          <a:lstStyle/>
          <a:p>
            <a:r>
              <a:rPr lang="en-US" dirty="0"/>
              <a:t>ART Therapy</a:t>
            </a:r>
          </a:p>
        </p:txBody>
      </p:sp>
      <p:sp>
        <p:nvSpPr>
          <p:cNvPr id="3" name="TPAnswers" title="Answer Text Shape"/>
          <p:cNvSpPr>
            <a:spLocks noGrp="1"/>
          </p:cNvSpPr>
          <p:nvPr>
            <p:ph idx="1"/>
            <p:custDataLst>
              <p:tags r:id="rId2"/>
            </p:custDataLst>
          </p:nvPr>
        </p:nvSpPr>
        <p:spPr/>
        <p:txBody>
          <a:bodyPr>
            <a:normAutofit/>
          </a:bodyPr>
          <a:lstStyle/>
          <a:p>
            <a:pPr marL="514350" indent="-514350">
              <a:buFont typeface="+mj-lt"/>
              <a:buAutoNum type="alphaUcPeriod"/>
            </a:pPr>
            <a:r>
              <a:rPr lang="en-US" dirty="0"/>
              <a:t>CAB/RLP shots</a:t>
            </a:r>
          </a:p>
          <a:p>
            <a:pPr marL="514350" indent="-514350">
              <a:buFont typeface="+mj-lt"/>
              <a:buAutoNum type="alphaUcPeriod"/>
            </a:pPr>
            <a:r>
              <a:rPr lang="en-US" dirty="0"/>
              <a:t>Oral CAB/RLP </a:t>
            </a:r>
            <a:r>
              <a:rPr lang="en-US" dirty="0">
                <a:latin typeface="Arial" panose="020B0604020202020204" pitchFamily="34" charset="0"/>
                <a:cs typeface="Arial" panose="020B0604020202020204" pitchFamily="34" charset="0"/>
              </a:rPr>
              <a:t>→</a:t>
            </a:r>
            <a:r>
              <a:rPr lang="en-US" dirty="0"/>
              <a:t>shots.</a:t>
            </a:r>
          </a:p>
          <a:p>
            <a:pPr marL="514350" indent="-514350">
              <a:buFont typeface="+mj-lt"/>
              <a:buAutoNum type="alphaUcPeriod"/>
            </a:pPr>
            <a:r>
              <a:rPr lang="en-US" dirty="0"/>
              <a:t>HIV genosure archive, shots if okay</a:t>
            </a:r>
          </a:p>
          <a:p>
            <a:pPr marL="514350" indent="-514350">
              <a:buFont typeface="+mj-lt"/>
              <a:buAutoNum type="alphaUcPeriod"/>
            </a:pPr>
            <a:r>
              <a:rPr lang="en-US" dirty="0"/>
              <a:t>Stay on ABC/3TC/DOL</a:t>
            </a:r>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5DDD721-EE24-FF7D-9CD6-C8C4CE4B0B29}"/>
              </a:ext>
            </a:extLst>
          </p:cNvPr>
          <p:cNvSpPr txBox="1"/>
          <p:nvPr/>
        </p:nvSpPr>
        <p:spPr>
          <a:xfrm>
            <a:off x="457200" y="4596080"/>
            <a:ext cx="4479944" cy="1323439"/>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52 y/o doing well on ABC/3TC/DOL. </a:t>
            </a:r>
          </a:p>
          <a:p>
            <a:r>
              <a:rPr lang="en-US" sz="2000" dirty="0">
                <a:solidFill>
                  <a:schemeClr val="bg1"/>
                </a:solidFill>
                <a:latin typeface="Arial" panose="020B0604020202020204" pitchFamily="34" charset="0"/>
                <a:cs typeface="Arial" panose="020B0604020202020204" pitchFamily="34" charset="0"/>
              </a:rPr>
              <a:t>Tired of pills. Hx TDF/FTC, EFV, RAL.</a:t>
            </a:r>
          </a:p>
          <a:p>
            <a:r>
              <a:rPr lang="en-US" sz="2000" dirty="0">
                <a:solidFill>
                  <a:schemeClr val="bg1"/>
                </a:solidFill>
                <a:latin typeface="Arial" panose="020B0604020202020204" pitchFamily="34" charset="0"/>
                <a:cs typeface="Arial" panose="020B0604020202020204" pitchFamily="34" charset="0"/>
              </a:rPr>
              <a:t>Not sure if she had treatment failure.</a:t>
            </a:r>
          </a:p>
          <a:p>
            <a:r>
              <a:rPr lang="en-US" sz="2000" dirty="0">
                <a:solidFill>
                  <a:schemeClr val="bg1"/>
                </a:solidFill>
                <a:latin typeface="Arial" panose="020B0604020202020204" pitchFamily="34" charset="0"/>
                <a:cs typeface="Arial" panose="020B0604020202020204" pitchFamily="34" charset="0"/>
              </a:rPr>
              <a:t>Old records not available.</a:t>
            </a:r>
          </a:p>
        </p:txBody>
      </p:sp>
    </p:spTree>
    <p:custDataLst>
      <p:tags r:id="rId1"/>
    </p:custDataLst>
    <p:extLst>
      <p:ext uri="{BB962C8B-B14F-4D97-AF65-F5344CB8AC3E}">
        <p14:creationId xmlns:p14="http://schemas.microsoft.com/office/powerpoint/2010/main" val="24478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a:t>
            </a:r>
          </a:p>
        </p:txBody>
      </p:sp>
      <p:sp>
        <p:nvSpPr>
          <p:cNvPr id="3" name="Content Placeholder 2"/>
          <p:cNvSpPr>
            <a:spLocks noGrp="1"/>
          </p:cNvSpPr>
          <p:nvPr>
            <p:ph idx="1"/>
          </p:nvPr>
        </p:nvSpPr>
        <p:spPr/>
        <p:txBody>
          <a:bodyPr>
            <a:normAutofit/>
          </a:bodyPr>
          <a:lstStyle/>
          <a:p>
            <a:r>
              <a:rPr lang="en-US" dirty="0"/>
              <a:t>A 43 y/o white man comes for routine check-up.</a:t>
            </a:r>
          </a:p>
          <a:p>
            <a:r>
              <a:rPr lang="en-US" dirty="0"/>
              <a:t>Known infection with HIV for 19 years.</a:t>
            </a:r>
          </a:p>
          <a:p>
            <a:pPr lvl="1"/>
            <a:r>
              <a:rPr lang="en-US" dirty="0"/>
              <a:t>No prior AIDS defining illness</a:t>
            </a:r>
          </a:p>
          <a:p>
            <a:pPr lvl="1"/>
            <a:r>
              <a:rPr lang="en-US" dirty="0"/>
              <a:t>CD4 nadir – 242 cells/cu mm</a:t>
            </a:r>
          </a:p>
          <a:p>
            <a:r>
              <a:rPr lang="en-US" dirty="0"/>
              <a:t>PMH – Seizures (Keppra)</a:t>
            </a:r>
          </a:p>
          <a:p>
            <a:r>
              <a:rPr lang="en-US" dirty="0"/>
              <a:t>Non-smoker</a:t>
            </a:r>
          </a:p>
          <a:p>
            <a:r>
              <a:rPr lang="en-US" dirty="0"/>
              <a:t>Has been on antiretroviral therapy for 19 years</a:t>
            </a:r>
          </a:p>
          <a:p>
            <a:pPr lvl="1"/>
            <a:r>
              <a:rPr lang="en-US" dirty="0"/>
              <a:t>TDF/3TC/Efavirenz (2017) then TAF/FTC/Rilpivirine</a:t>
            </a:r>
          </a:p>
        </p:txBody>
      </p:sp>
    </p:spTree>
    <p:extLst>
      <p:ext uri="{BB962C8B-B14F-4D97-AF65-F5344CB8AC3E}">
        <p14:creationId xmlns:p14="http://schemas.microsoft.com/office/powerpoint/2010/main" val="307570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normAutofit/>
          </a:bodyPr>
          <a:lstStyle/>
          <a:p>
            <a:pPr marL="0" indent="0">
              <a:buNone/>
            </a:pPr>
            <a:r>
              <a:rPr lang="en-US" u="sng" dirty="0"/>
              <a:t>Routine labs show the following:</a:t>
            </a:r>
          </a:p>
          <a:p>
            <a:r>
              <a:rPr lang="en-US" dirty="0"/>
              <a:t>CD4+ lymphocyte count – 998 cells/cu mm</a:t>
            </a:r>
          </a:p>
          <a:p>
            <a:r>
              <a:rPr lang="en-US" dirty="0"/>
              <a:t>HIV RNA – undetectable</a:t>
            </a:r>
          </a:p>
          <a:p>
            <a:r>
              <a:rPr lang="en-US" dirty="0"/>
              <a:t>Serum Creatinine is 0.89 mg/dL</a:t>
            </a:r>
          </a:p>
          <a:p>
            <a:r>
              <a:rPr lang="en-US" dirty="0"/>
              <a:t>Lipid levels </a:t>
            </a:r>
          </a:p>
          <a:p>
            <a:pPr lvl="1"/>
            <a:r>
              <a:rPr lang="en-US" dirty="0"/>
              <a:t>Total Cholesterol – 179 mg/dL</a:t>
            </a:r>
          </a:p>
          <a:p>
            <a:pPr lvl="1"/>
            <a:r>
              <a:rPr lang="en-US" dirty="0"/>
              <a:t>LDL-C – 117 mg/dL</a:t>
            </a:r>
          </a:p>
          <a:p>
            <a:pPr lvl="1"/>
            <a:r>
              <a:rPr lang="en-US" dirty="0"/>
              <a:t>HDL – 43 mg/dL</a:t>
            </a:r>
          </a:p>
          <a:p>
            <a:r>
              <a:rPr lang="en-US" dirty="0"/>
              <a:t>ASCVD 10-year risk: 1.6%</a:t>
            </a:r>
          </a:p>
        </p:txBody>
      </p:sp>
    </p:spTree>
    <p:extLst>
      <p:ext uri="{BB962C8B-B14F-4D97-AF65-F5344CB8AC3E}">
        <p14:creationId xmlns:p14="http://schemas.microsoft.com/office/powerpoint/2010/main" val="63994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p:cNvSpPr>
            <a:spLocks noGrp="1"/>
          </p:cNvSpPr>
          <p:nvPr>
            <p:ph type="title"/>
          </p:nvPr>
        </p:nvSpPr>
        <p:spPr/>
        <p:txBody>
          <a:bodyPr>
            <a:normAutofit/>
          </a:bodyPr>
          <a:lstStyle/>
          <a:p>
            <a:r>
              <a:rPr lang="en-US" dirty="0"/>
              <a:t>What would you recommend?</a:t>
            </a:r>
          </a:p>
        </p:txBody>
      </p:sp>
      <p:sp>
        <p:nvSpPr>
          <p:cNvPr id="3" name="TPAnswers" title="Answer Text Shape"/>
          <p:cNvSpPr>
            <a:spLocks noGrp="1"/>
          </p:cNvSpPr>
          <p:nvPr>
            <p:ph idx="1"/>
            <p:custDataLst>
              <p:tags r:id="rId2"/>
            </p:custDataLst>
          </p:nvPr>
        </p:nvSpPr>
        <p:spPr/>
        <p:txBody>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Start atorvastatin 20 mg daily</a:t>
            </a:r>
          </a:p>
          <a:p>
            <a:pPr marL="514350" indent="-514350">
              <a:buFont typeface="+mj-lt"/>
              <a:buAutoNum type="alphaUcPeriod"/>
            </a:pPr>
            <a:r>
              <a:rPr lang="en-US" sz="2800" dirty="0">
                <a:latin typeface="Arial" panose="020B0604020202020204" pitchFamily="34" charset="0"/>
                <a:cs typeface="Arial" panose="020B0604020202020204" pitchFamily="34" charset="0"/>
              </a:rPr>
              <a:t>Start pitavastatin 4 mg daily</a:t>
            </a:r>
          </a:p>
          <a:p>
            <a:pPr marL="514350" indent="-514350">
              <a:buFont typeface="+mj-lt"/>
              <a:buAutoNum type="alphaUcPeriod"/>
            </a:pPr>
            <a:r>
              <a:rPr lang="en-US" sz="2800" dirty="0">
                <a:latin typeface="Arial" panose="020B0604020202020204" pitchFamily="34" charset="0"/>
                <a:cs typeface="Arial" panose="020B0604020202020204" pitchFamily="34" charset="0"/>
              </a:rPr>
              <a:t>Start rosuvastatin 5 mg daily</a:t>
            </a:r>
          </a:p>
          <a:p>
            <a:pPr marL="514350" indent="-514350">
              <a:buFont typeface="+mj-lt"/>
              <a:buAutoNum type="alphaUcPeriod"/>
            </a:pPr>
            <a:r>
              <a:rPr lang="en-US" sz="2800" dirty="0">
                <a:latin typeface="Arial" panose="020B0604020202020204" pitchFamily="34" charset="0"/>
                <a:cs typeface="Arial" panose="020B0604020202020204" pitchFamily="34" charset="0"/>
              </a:rPr>
              <a:t>No statin for now</a:t>
            </a:r>
            <a:endParaRPr lang="en-US" dirty="0"/>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3472AC8-5AC7-8FA9-0743-A0D07968FAFC}"/>
              </a:ext>
            </a:extLst>
          </p:cNvPr>
          <p:cNvSpPr txBox="1"/>
          <p:nvPr/>
        </p:nvSpPr>
        <p:spPr>
          <a:xfrm>
            <a:off x="152400" y="4038600"/>
            <a:ext cx="5027338" cy="1200329"/>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43 y/o white man, non-smoker</a:t>
            </a:r>
          </a:p>
          <a:p>
            <a:r>
              <a:rPr lang="en-US" sz="2400" dirty="0">
                <a:solidFill>
                  <a:schemeClr val="bg1"/>
                </a:solidFill>
                <a:latin typeface="Arial" panose="020B0604020202020204" pitchFamily="34" charset="0"/>
                <a:cs typeface="Arial" panose="020B0604020202020204" pitchFamily="34" charset="0"/>
              </a:rPr>
              <a:t>No family history of premature CVD</a:t>
            </a:r>
          </a:p>
          <a:p>
            <a:r>
              <a:rPr lang="en-US" sz="2400" dirty="0">
                <a:solidFill>
                  <a:schemeClr val="bg1"/>
                </a:solidFill>
                <a:latin typeface="Arial" panose="020B0604020202020204" pitchFamily="34" charset="0"/>
                <a:cs typeface="Arial" panose="020B0604020202020204" pitchFamily="34" charset="0"/>
              </a:rPr>
              <a:t>ASCVD 10-year risk score = 1.6%</a:t>
            </a:r>
          </a:p>
        </p:txBody>
      </p:sp>
    </p:spTree>
    <p:custDataLst>
      <p:tags r:id="rId1"/>
    </p:custDataLst>
    <p:extLst>
      <p:ext uri="{BB962C8B-B14F-4D97-AF65-F5344CB8AC3E}">
        <p14:creationId xmlns:p14="http://schemas.microsoft.com/office/powerpoint/2010/main" val="35918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Questions</a:t>
            </a:r>
          </a:p>
        </p:txBody>
      </p:sp>
      <p:sp>
        <p:nvSpPr>
          <p:cNvPr id="3" name="Content Placeholder 2"/>
          <p:cNvSpPr>
            <a:spLocks noGrp="1"/>
          </p:cNvSpPr>
          <p:nvPr>
            <p:ph idx="1"/>
          </p:nvPr>
        </p:nvSpPr>
        <p:spPr/>
        <p:txBody>
          <a:bodyPr/>
          <a:lstStyle/>
          <a:p>
            <a:r>
              <a:rPr lang="en-US" dirty="0"/>
              <a:t>How would you approach this situation?</a:t>
            </a:r>
          </a:p>
          <a:p>
            <a:r>
              <a:rPr lang="en-US" dirty="0"/>
              <a:t>What other information do you want?</a:t>
            </a:r>
          </a:p>
          <a:p>
            <a:r>
              <a:rPr lang="en-US" dirty="0"/>
              <a:t>Whose job is it to discuss cardiovascular prevention (e.g., HIV specialist, PCP, Cardiologist, etc.)?</a:t>
            </a:r>
          </a:p>
        </p:txBody>
      </p:sp>
    </p:spTree>
    <p:extLst>
      <p:ext uri="{BB962C8B-B14F-4D97-AF65-F5344CB8AC3E}">
        <p14:creationId xmlns:p14="http://schemas.microsoft.com/office/powerpoint/2010/main" val="396629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392A-46D2-9F04-4005-936A28569039}"/>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81780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to Consider</a:t>
            </a:r>
          </a:p>
        </p:txBody>
      </p:sp>
      <p:sp>
        <p:nvSpPr>
          <p:cNvPr id="3" name="Content Placeholder 2"/>
          <p:cNvSpPr>
            <a:spLocks noGrp="1"/>
          </p:cNvSpPr>
          <p:nvPr>
            <p:ph idx="1"/>
          </p:nvPr>
        </p:nvSpPr>
        <p:spPr/>
        <p:txBody>
          <a:bodyPr/>
          <a:lstStyle/>
          <a:p>
            <a:r>
              <a:rPr lang="en-US" dirty="0"/>
              <a:t>Low 10-year risk of CVD events predicted.</a:t>
            </a:r>
          </a:p>
          <a:p>
            <a:r>
              <a:rPr lang="en-US" dirty="0"/>
              <a:t>No family history of premature CVD</a:t>
            </a:r>
          </a:p>
          <a:p>
            <a:r>
              <a:rPr lang="en-US" dirty="0"/>
              <a:t>LDL-C is 117 mg/dL</a:t>
            </a:r>
          </a:p>
          <a:p>
            <a:r>
              <a:rPr lang="en-US" dirty="0"/>
              <a:t>HIV is risk factor for CVD </a:t>
            </a:r>
            <a:r>
              <a:rPr lang="en-US" dirty="0">
                <a:latin typeface="Arial" panose="020B0604020202020204" pitchFamily="34" charset="0"/>
                <a:cs typeface="Arial" panose="020B0604020202020204" pitchFamily="34" charset="0"/>
              </a:rPr>
              <a:t>↑ 2-Fold.</a:t>
            </a:r>
          </a:p>
          <a:p>
            <a:r>
              <a:rPr lang="en-US" dirty="0">
                <a:latin typeface="Arial" panose="020B0604020202020204" pitchFamily="34" charset="0"/>
                <a:cs typeface="Arial" panose="020B0604020202020204" pitchFamily="34" charset="0"/>
              </a:rPr>
              <a:t>Atherosclerosis is slow process that takes many years to develop.</a:t>
            </a:r>
          </a:p>
          <a:p>
            <a:r>
              <a:rPr lang="en-US" dirty="0">
                <a:latin typeface="Arial" panose="020B0604020202020204" pitchFamily="34" charset="0"/>
                <a:cs typeface="Arial" panose="020B0604020202020204" pitchFamily="34" charset="0"/>
              </a:rPr>
              <a:t>Risks of statins – myalgias, transaminitis, diabetes, drug interactions.</a:t>
            </a:r>
            <a:endParaRPr lang="en-US" dirty="0"/>
          </a:p>
        </p:txBody>
      </p:sp>
    </p:spTree>
    <p:extLst>
      <p:ext uri="{BB962C8B-B14F-4D97-AF65-F5344CB8AC3E}">
        <p14:creationId xmlns:p14="http://schemas.microsoft.com/office/powerpoint/2010/main" val="31287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212093" y="118983"/>
            <a:ext cx="2957513" cy="4380114"/>
          </a:xfrm>
          <a:prstGeom prst="rect">
            <a:avLst/>
          </a:prstGeom>
          <a:noFill/>
          <a:ln w="9525">
            <a:noFill/>
            <a:miter lim="800000"/>
            <a:headEnd/>
            <a:tailEnd/>
          </a:ln>
        </p:spPr>
      </p:pic>
      <p:sp>
        <p:nvSpPr>
          <p:cNvPr id="3" name="Rectangle 2"/>
          <p:cNvSpPr/>
          <p:nvPr/>
        </p:nvSpPr>
        <p:spPr>
          <a:xfrm>
            <a:off x="5966714" y="5433788"/>
            <a:ext cx="3414933" cy="300082"/>
          </a:xfrm>
          <a:prstGeom prst="rect">
            <a:avLst/>
          </a:prstGeom>
        </p:spPr>
        <p:txBody>
          <a:bodyPr wrap="square">
            <a:spAutoFit/>
          </a:bodyPr>
          <a:lstStyle/>
          <a:p>
            <a:r>
              <a:rPr lang="en-US" sz="1350" dirty="0">
                <a:solidFill>
                  <a:schemeClr val="bg1"/>
                </a:solidFill>
              </a:rPr>
              <a:t>Hansson. N Engl J Med 2005;352:1685-95.</a:t>
            </a:r>
          </a:p>
        </p:txBody>
      </p:sp>
      <p:pic>
        <p:nvPicPr>
          <p:cNvPr id="4" name="Picture 2"/>
          <p:cNvPicPr>
            <a:picLocks noChangeAspect="1" noChangeArrowheads="1"/>
          </p:cNvPicPr>
          <p:nvPr/>
        </p:nvPicPr>
        <p:blipFill>
          <a:blip r:embed="rId4" cstate="print"/>
          <a:srcRect/>
          <a:stretch>
            <a:fillRect/>
          </a:stretch>
        </p:blipFill>
        <p:spPr bwMode="auto">
          <a:xfrm>
            <a:off x="6062316" y="121312"/>
            <a:ext cx="2928938" cy="4878453"/>
          </a:xfrm>
          <a:prstGeom prst="rect">
            <a:avLst/>
          </a:prstGeom>
          <a:noFill/>
          <a:ln w="9525">
            <a:noFill/>
            <a:miter lim="800000"/>
            <a:headEnd/>
            <a:tailEnd/>
          </a:ln>
        </p:spPr>
      </p:pic>
      <p:cxnSp>
        <p:nvCxnSpPr>
          <p:cNvPr id="5" name="Straight Arrow Connector 4"/>
          <p:cNvCxnSpPr/>
          <p:nvPr/>
        </p:nvCxnSpPr>
        <p:spPr>
          <a:xfrm>
            <a:off x="3502856" y="1846901"/>
            <a:ext cx="2226212" cy="10550"/>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02855" y="2384619"/>
            <a:ext cx="2226212" cy="10550"/>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78587" y="118983"/>
            <a:ext cx="2517105" cy="1338828"/>
          </a:xfrm>
          <a:prstGeom prst="rect">
            <a:avLst/>
          </a:prstGeom>
          <a:noFill/>
        </p:spPr>
        <p:txBody>
          <a:bodyPr wrap="square" rtlCol="0">
            <a:spAutoFit/>
          </a:bodyPr>
          <a:lstStyle/>
          <a:p>
            <a:r>
              <a:rPr lang="en-US" sz="1350" dirty="0">
                <a:solidFill>
                  <a:schemeClr val="bg1"/>
                </a:solidFill>
              </a:rPr>
              <a:t>HIV Pathogenesis:                 </a:t>
            </a:r>
          </a:p>
          <a:p>
            <a:r>
              <a:rPr lang="en-US" sz="1350" dirty="0">
                <a:solidFill>
                  <a:schemeClr val="bg1"/>
                </a:solidFill>
              </a:rPr>
              <a:t>-Utilizes CCR5, CCR2, CD4, CXCR4</a:t>
            </a:r>
          </a:p>
          <a:p>
            <a:r>
              <a:rPr lang="en-US" sz="1350" dirty="0">
                <a:solidFill>
                  <a:schemeClr val="bg1"/>
                </a:solidFill>
              </a:rPr>
              <a:t>to enter cells.</a:t>
            </a:r>
          </a:p>
          <a:p>
            <a:r>
              <a:rPr lang="en-US" sz="1350" dirty="0">
                <a:solidFill>
                  <a:schemeClr val="bg1"/>
                </a:solidFill>
              </a:rPr>
              <a:t>-Upregulates pro-inflammatory </a:t>
            </a:r>
          </a:p>
          <a:p>
            <a:r>
              <a:rPr lang="en-US" sz="1350" dirty="0">
                <a:solidFill>
                  <a:schemeClr val="bg1"/>
                </a:solidFill>
              </a:rPr>
              <a:t>Cytokines: RANTES, IL-6, IFN-ɣ</a:t>
            </a:r>
          </a:p>
          <a:p>
            <a:r>
              <a:rPr lang="en-US" sz="1350" dirty="0">
                <a:solidFill>
                  <a:schemeClr val="bg1"/>
                </a:solidFill>
              </a:rPr>
              <a:t>-Regulatory T-cell function ↓ HIV</a:t>
            </a:r>
          </a:p>
        </p:txBody>
      </p:sp>
      <p:sp>
        <p:nvSpPr>
          <p:cNvPr id="8" name="TextBox 7"/>
          <p:cNvSpPr txBox="1"/>
          <p:nvPr/>
        </p:nvSpPr>
        <p:spPr>
          <a:xfrm>
            <a:off x="3402556" y="2777039"/>
            <a:ext cx="2406452" cy="923330"/>
          </a:xfrm>
          <a:prstGeom prst="rect">
            <a:avLst/>
          </a:prstGeom>
          <a:noFill/>
        </p:spPr>
        <p:txBody>
          <a:bodyPr wrap="square" rtlCol="0">
            <a:spAutoFit/>
          </a:bodyPr>
          <a:lstStyle/>
          <a:p>
            <a:r>
              <a:rPr lang="en-US" sz="1350" dirty="0">
                <a:solidFill>
                  <a:schemeClr val="bg1"/>
                </a:solidFill>
              </a:rPr>
              <a:t>Pro-inflammatory mediators of</a:t>
            </a:r>
          </a:p>
          <a:p>
            <a:r>
              <a:rPr lang="en-US" sz="1350" dirty="0">
                <a:solidFill>
                  <a:schemeClr val="bg1"/>
                </a:solidFill>
              </a:rPr>
              <a:t>atherosclerosis: CD40L, RANTES, IL-6, IFN-ɣ, Oxidized LDL</a:t>
            </a:r>
          </a:p>
        </p:txBody>
      </p:sp>
      <p:pic>
        <p:nvPicPr>
          <p:cNvPr id="10" name="Picture 9">
            <a:extLst>
              <a:ext uri="{FF2B5EF4-FFF2-40B4-BE49-F238E27FC236}">
                <a16:creationId xmlns:a16="http://schemas.microsoft.com/office/drawing/2014/main" id="{6D641D99-7AD9-2279-46FD-0451949F52F8}"/>
              </a:ext>
            </a:extLst>
          </p:cNvPr>
          <p:cNvPicPr>
            <a:picLocks noChangeAspect="1" noChangeArrowheads="1"/>
          </p:cNvPicPr>
          <p:nvPr/>
        </p:nvPicPr>
        <p:blipFill>
          <a:blip r:embed="rId5" cstate="print"/>
          <a:srcRect/>
          <a:stretch>
            <a:fillRect/>
          </a:stretch>
        </p:blipFill>
        <p:spPr bwMode="auto">
          <a:xfrm>
            <a:off x="2728214" y="4654370"/>
            <a:ext cx="3238500" cy="2159000"/>
          </a:xfrm>
          <a:prstGeom prst="rect">
            <a:avLst/>
          </a:prstGeom>
          <a:noFill/>
        </p:spPr>
      </p:pic>
    </p:spTree>
    <p:extLst>
      <p:ext uri="{BB962C8B-B14F-4D97-AF65-F5344CB8AC3E}">
        <p14:creationId xmlns:p14="http://schemas.microsoft.com/office/powerpoint/2010/main" val="339717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07182" y="4704160"/>
            <a:ext cx="85760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0" i="0" u="none" strike="noStrike" kern="1200" cap="none" spc="0" normalizeH="0" baseline="0" noProof="0" dirty="0">
                <a:ln>
                  <a:noFill/>
                </a:ln>
                <a:solidFill>
                  <a:srgbClr val="222222"/>
                </a:solidFill>
                <a:effectLst/>
                <a:uLnTx/>
                <a:uFillTx/>
                <a:latin typeface="Calibri" panose="020F0502020204030204" pitchFamily="34" charset="0"/>
                <a:ea typeface="+mn-ea"/>
                <a:cs typeface="+mn-cs"/>
              </a:rPr>
              <a:t>This conference is supported by the Health Resources and Services Administration (HRSA) of the U.S. Department of Health and Human Services (HHS) as part of an award totaling $4,036,482 with 50 percentage financed with nongovernmental sources. The contents are those of the author(s) and do not necessarily represent the official views of, nor an endorsement, by HRSA, HHS or the U.S. Government.</a:t>
            </a:r>
          </a:p>
        </p:txBody>
      </p:sp>
      <p:pic>
        <p:nvPicPr>
          <p:cNvPr id="2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 y="1969294"/>
            <a:ext cx="3249216"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922" y="2118123"/>
            <a:ext cx="3956447"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210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7A8EF7-905C-8DDB-ABB9-2E1E514B9510}"/>
              </a:ext>
            </a:extLst>
          </p:cNvPr>
          <p:cNvSpPr txBox="1"/>
          <p:nvPr/>
        </p:nvSpPr>
        <p:spPr>
          <a:xfrm>
            <a:off x="685800" y="228600"/>
            <a:ext cx="7696200" cy="523220"/>
          </a:xfrm>
          <a:prstGeom prst="rect">
            <a:avLst/>
          </a:prstGeom>
          <a:noFill/>
        </p:spPr>
        <p:txBody>
          <a:bodyPr wrap="square" rtlCol="0">
            <a:spAutoFit/>
          </a:bodyPr>
          <a:lstStyle/>
          <a:p>
            <a:r>
              <a:rPr lang="en-US" sz="2800" dirty="0">
                <a:solidFill>
                  <a:srgbClr val="C00000"/>
                </a:solidFill>
                <a:latin typeface="+mj-lt"/>
                <a:cs typeface="Arial" panose="020B0604020202020204" pitchFamily="34" charset="0"/>
              </a:rPr>
              <a:t>Pooled Risk Ratio of CV Events Higher in PWH</a:t>
            </a:r>
          </a:p>
        </p:txBody>
      </p:sp>
      <p:sp>
        <p:nvSpPr>
          <p:cNvPr id="12" name="TextBox 11">
            <a:extLst>
              <a:ext uri="{FF2B5EF4-FFF2-40B4-BE49-F238E27FC236}">
                <a16:creationId xmlns:a16="http://schemas.microsoft.com/office/drawing/2014/main" id="{A946AE1F-3136-C519-25F6-2097C79FDC7A}"/>
              </a:ext>
            </a:extLst>
          </p:cNvPr>
          <p:cNvSpPr txBox="1"/>
          <p:nvPr/>
        </p:nvSpPr>
        <p:spPr>
          <a:xfrm>
            <a:off x="2514600" y="6433750"/>
            <a:ext cx="4570214" cy="276999"/>
          </a:xfrm>
          <a:prstGeom prst="rect">
            <a:avLst/>
          </a:prstGeom>
          <a:noFill/>
        </p:spPr>
        <p:txBody>
          <a:bodyPr wrap="square">
            <a:spAutoFit/>
          </a:bodyPr>
          <a:lstStyle/>
          <a:p>
            <a:r>
              <a:rPr lang="en-US" sz="1200" b="0" i="1" u="none" strike="noStrike" baseline="0" dirty="0">
                <a:solidFill>
                  <a:schemeClr val="bg1"/>
                </a:solidFill>
                <a:latin typeface="Arial" panose="020B0604020202020204" pitchFamily="34" charset="0"/>
                <a:cs typeface="Arial" panose="020B0604020202020204" pitchFamily="34" charset="0"/>
              </a:rPr>
              <a:t>Shah et al., Circulation. </a:t>
            </a:r>
            <a:r>
              <a:rPr lang="en-US" sz="1200" b="0" i="0" u="none" strike="noStrike" baseline="0" dirty="0">
                <a:solidFill>
                  <a:schemeClr val="bg1"/>
                </a:solidFill>
                <a:latin typeface="Arial" panose="020B0604020202020204" pitchFamily="34" charset="0"/>
                <a:cs typeface="Arial" panose="020B0604020202020204" pitchFamily="34" charset="0"/>
              </a:rPr>
              <a:t>2018;138:1100–1112</a:t>
            </a:r>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5C78745-B879-780C-BA8A-BD31CBF42B17}"/>
              </a:ext>
            </a:extLst>
          </p:cNvPr>
          <p:cNvPicPr>
            <a:picLocks noChangeAspect="1"/>
          </p:cNvPicPr>
          <p:nvPr/>
        </p:nvPicPr>
        <p:blipFill>
          <a:blip r:embed="rId2"/>
          <a:stretch>
            <a:fillRect/>
          </a:stretch>
        </p:blipFill>
        <p:spPr>
          <a:xfrm>
            <a:off x="116506" y="838200"/>
            <a:ext cx="8910988" cy="5181600"/>
          </a:xfrm>
          <a:prstGeom prst="rect">
            <a:avLst/>
          </a:prstGeom>
        </p:spPr>
      </p:pic>
    </p:spTree>
    <p:extLst>
      <p:ext uri="{BB962C8B-B14F-4D97-AF65-F5344CB8AC3E}">
        <p14:creationId xmlns:p14="http://schemas.microsoft.com/office/powerpoint/2010/main" val="278957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962" y="176803"/>
            <a:ext cx="8982075" cy="1143000"/>
          </a:xfrm>
        </p:spPr>
        <p:txBody>
          <a:bodyPr>
            <a:normAutofit fontScale="90000"/>
          </a:bodyPr>
          <a:lstStyle/>
          <a:p>
            <a:r>
              <a:rPr lang="en-US" dirty="0">
                <a:solidFill>
                  <a:srgbClr val="C00000"/>
                </a:solidFill>
              </a:rPr>
              <a:t>Underestimation of CVD Risk in REPRIEVE</a:t>
            </a:r>
          </a:p>
        </p:txBody>
      </p:sp>
      <p:sp>
        <p:nvSpPr>
          <p:cNvPr id="5" name="Rectangle 4"/>
          <p:cNvSpPr/>
          <p:nvPr/>
        </p:nvSpPr>
        <p:spPr>
          <a:xfrm>
            <a:off x="5595721" y="6311865"/>
            <a:ext cx="3548279" cy="369332"/>
          </a:xfrm>
          <a:prstGeom prst="rect">
            <a:avLst/>
          </a:prstGeom>
        </p:spPr>
        <p:txBody>
          <a:bodyPr wrap="none">
            <a:spAutoFit/>
          </a:bodyPr>
          <a:lstStyle/>
          <a:p>
            <a:r>
              <a:rPr lang="en-US" dirty="0">
                <a:solidFill>
                  <a:schemeClr val="bg1"/>
                </a:solidFill>
              </a:rPr>
              <a:t>Grinspoon. CROI 2024; Abstract 782</a:t>
            </a:r>
          </a:p>
        </p:txBody>
      </p:sp>
      <p:pic>
        <p:nvPicPr>
          <p:cNvPr id="4" name="Picture 3">
            <a:extLst>
              <a:ext uri="{FF2B5EF4-FFF2-40B4-BE49-F238E27FC236}">
                <a16:creationId xmlns:a16="http://schemas.microsoft.com/office/drawing/2014/main" id="{E7406833-BF1D-99AE-F2F0-E551B1797F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3410" y="1143000"/>
            <a:ext cx="3526400" cy="1763200"/>
          </a:xfrm>
          <a:prstGeom prst="rect">
            <a:avLst/>
          </a:prstGeom>
        </p:spPr>
      </p:pic>
      <p:pic>
        <p:nvPicPr>
          <p:cNvPr id="6" name="Picture 5">
            <a:extLst>
              <a:ext uri="{FF2B5EF4-FFF2-40B4-BE49-F238E27FC236}">
                <a16:creationId xmlns:a16="http://schemas.microsoft.com/office/drawing/2014/main" id="{FB50CD60-65D5-5CB8-9A4F-80EEA0038D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3410" y="2989520"/>
            <a:ext cx="3526400" cy="1763200"/>
          </a:xfrm>
          <a:prstGeom prst="rect">
            <a:avLst/>
          </a:prstGeom>
        </p:spPr>
      </p:pic>
      <p:pic>
        <p:nvPicPr>
          <p:cNvPr id="7" name="Picture 6">
            <a:extLst>
              <a:ext uri="{FF2B5EF4-FFF2-40B4-BE49-F238E27FC236}">
                <a16:creationId xmlns:a16="http://schemas.microsoft.com/office/drawing/2014/main" id="{490CFCF5-DA24-ED3C-E153-DFA47B5655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8446" y="4905301"/>
            <a:ext cx="3526400" cy="1763200"/>
          </a:xfrm>
          <a:prstGeom prst="rect">
            <a:avLst/>
          </a:prstGeom>
        </p:spPr>
      </p:pic>
      <p:sp>
        <p:nvSpPr>
          <p:cNvPr id="9" name="TextBox 8">
            <a:extLst>
              <a:ext uri="{FF2B5EF4-FFF2-40B4-BE49-F238E27FC236}">
                <a16:creationId xmlns:a16="http://schemas.microsoft.com/office/drawing/2014/main" id="{6520D325-2A08-D3AE-F49F-135D6BAD366D}"/>
              </a:ext>
            </a:extLst>
          </p:cNvPr>
          <p:cNvSpPr txBox="1"/>
          <p:nvPr/>
        </p:nvSpPr>
        <p:spPr>
          <a:xfrm>
            <a:off x="3891727" y="1285936"/>
            <a:ext cx="4572000" cy="1477328"/>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Calibration plots showing observed versus expected CV death, MI, stroke events. Error bars show the 95% CI for observed events and the 10</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and 90</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percentile predicted risk score per decile.</a:t>
            </a:r>
            <a:endParaRPr lang="en-US" sz="18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E82D3C4-1A51-A70C-9650-6D996608DDD9}"/>
              </a:ext>
            </a:extLst>
          </p:cNvPr>
          <p:cNvSpPr txBox="1"/>
          <p:nvPr/>
        </p:nvSpPr>
        <p:spPr>
          <a:xfrm>
            <a:off x="4064342" y="3429000"/>
            <a:ext cx="4572000" cy="2031325"/>
          </a:xfrm>
          <a:prstGeom prst="rect">
            <a:avLst/>
          </a:prstGeom>
          <a:noFill/>
        </p:spPr>
        <p:txBody>
          <a:bodyPr wrap="square">
            <a:spAutoFit/>
          </a:bodyPr>
          <a:lstStyle/>
          <a:p>
            <a:r>
              <a:rPr lang="en-US" sz="1800" b="1" dirty="0">
                <a:latin typeface="Arial" panose="020B0604020202020204" pitchFamily="34" charset="0"/>
                <a:ea typeface="Roboto" panose="02000000000000000000" pitchFamily="2" charset="0"/>
                <a:cs typeface="Arial" panose="020B0604020202020204" pitchFamily="34" charset="0"/>
              </a:rPr>
              <a:t>Among a global cohort of PWH, the Pooled Cohort Equation over-predicted events among participants in non-High Income regions and under-predicted events in female and Black or African American participants from High Income regions. </a:t>
            </a:r>
            <a:endParaRPr lang="en-US" dirty="0"/>
          </a:p>
        </p:txBody>
      </p:sp>
    </p:spTree>
    <p:extLst>
      <p:ext uri="{BB962C8B-B14F-4D97-AF65-F5344CB8AC3E}">
        <p14:creationId xmlns:p14="http://schemas.microsoft.com/office/powerpoint/2010/main" val="65290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a:solidFill>
                  <a:srgbClr val="C00000"/>
                </a:solidFill>
              </a:rPr>
              <a:t>Adverse Events in REPRIEVE</a:t>
            </a:r>
          </a:p>
        </p:txBody>
      </p:sp>
      <p:pic>
        <p:nvPicPr>
          <p:cNvPr id="6" name="Picture 5">
            <a:extLst>
              <a:ext uri="{FF2B5EF4-FFF2-40B4-BE49-F238E27FC236}">
                <a16:creationId xmlns:a16="http://schemas.microsoft.com/office/drawing/2014/main" id="{E070D746-0C40-5EEC-4ADF-B0EF3A4EEA97}"/>
              </a:ext>
            </a:extLst>
          </p:cNvPr>
          <p:cNvPicPr>
            <a:picLocks noChangeAspect="1"/>
          </p:cNvPicPr>
          <p:nvPr/>
        </p:nvPicPr>
        <p:blipFill>
          <a:blip r:embed="rId2"/>
          <a:stretch>
            <a:fillRect/>
          </a:stretch>
        </p:blipFill>
        <p:spPr>
          <a:xfrm>
            <a:off x="186743" y="1393057"/>
            <a:ext cx="8770513" cy="4226668"/>
          </a:xfrm>
          <a:prstGeom prst="rect">
            <a:avLst/>
          </a:prstGeom>
        </p:spPr>
      </p:pic>
      <p:sp>
        <p:nvSpPr>
          <p:cNvPr id="7" name="TextBox 6">
            <a:extLst>
              <a:ext uri="{FF2B5EF4-FFF2-40B4-BE49-F238E27FC236}">
                <a16:creationId xmlns:a16="http://schemas.microsoft.com/office/drawing/2014/main" id="{9A402303-3BF5-6225-B509-5EB0DDB64A0E}"/>
              </a:ext>
            </a:extLst>
          </p:cNvPr>
          <p:cNvSpPr txBox="1"/>
          <p:nvPr/>
        </p:nvSpPr>
        <p:spPr>
          <a:xfrm>
            <a:off x="3124200" y="6433321"/>
            <a:ext cx="6433457" cy="300082"/>
          </a:xfrm>
          <a:prstGeom prst="rect">
            <a:avLst/>
          </a:prstGeom>
          <a:noFill/>
        </p:spPr>
        <p:txBody>
          <a:bodyPr wrap="square">
            <a:spAutoFit/>
          </a:bodyPr>
          <a:lstStyle/>
          <a:p>
            <a:r>
              <a:rPr lang="en-US" sz="1350" dirty="0">
                <a:solidFill>
                  <a:schemeClr val="bg1"/>
                </a:solidFill>
                <a:latin typeface="Arial" panose="020B0604020202020204" pitchFamily="34" charset="0"/>
                <a:cs typeface="Arial" panose="020B0604020202020204" pitchFamily="34" charset="0"/>
              </a:rPr>
              <a:t>N Engl J Med. 2023 Aug 24;389(8):687-699. doi: 10.1056/NEJMoa2304146</a:t>
            </a:r>
          </a:p>
        </p:txBody>
      </p:sp>
    </p:spTree>
    <p:extLst>
      <p:ext uri="{BB962C8B-B14F-4D97-AF65-F5344CB8AC3E}">
        <p14:creationId xmlns:p14="http://schemas.microsoft.com/office/powerpoint/2010/main" val="71257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07A1-7C7E-774D-F30C-4F42C0A35AB8}"/>
              </a:ext>
            </a:extLst>
          </p:cNvPr>
          <p:cNvSpPr txBox="1">
            <a:spLocks/>
          </p:cNvSpPr>
          <p:nvPr/>
        </p:nvSpPr>
        <p:spPr>
          <a:xfrm>
            <a:off x="457200" y="164610"/>
            <a:ext cx="8229600" cy="857250"/>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3300" dirty="0">
                <a:solidFill>
                  <a:srgbClr val="C00000"/>
                </a:solidFill>
                <a:latin typeface="Arial" panose="020B0604020202020204" pitchFamily="34" charset="0"/>
                <a:cs typeface="Arial" panose="020B0604020202020204" pitchFamily="34" charset="0"/>
              </a:rPr>
              <a:t>Effects on Muscle Aches and Weakness</a:t>
            </a:r>
          </a:p>
        </p:txBody>
      </p:sp>
      <p:pic>
        <p:nvPicPr>
          <p:cNvPr id="4" name="Picture 3">
            <a:extLst>
              <a:ext uri="{FF2B5EF4-FFF2-40B4-BE49-F238E27FC236}">
                <a16:creationId xmlns:a16="http://schemas.microsoft.com/office/drawing/2014/main" id="{79950A75-C533-787F-7061-DCF227B47571}"/>
              </a:ext>
            </a:extLst>
          </p:cNvPr>
          <p:cNvPicPr>
            <a:picLocks noChangeAspect="1"/>
          </p:cNvPicPr>
          <p:nvPr/>
        </p:nvPicPr>
        <p:blipFill rotWithShape="1">
          <a:blip r:embed="rId3"/>
          <a:srcRect l="1184" t="16368" r="660" b="3577"/>
          <a:stretch/>
        </p:blipFill>
        <p:spPr>
          <a:xfrm>
            <a:off x="731691" y="4022033"/>
            <a:ext cx="6756606" cy="2302567"/>
          </a:xfrm>
          <a:prstGeom prst="rect">
            <a:avLst/>
          </a:prstGeom>
        </p:spPr>
      </p:pic>
      <p:grpSp>
        <p:nvGrpSpPr>
          <p:cNvPr id="6" name="Group 5">
            <a:extLst>
              <a:ext uri="{FF2B5EF4-FFF2-40B4-BE49-F238E27FC236}">
                <a16:creationId xmlns:a16="http://schemas.microsoft.com/office/drawing/2014/main" id="{6975FE63-F744-4A96-8DD0-7303BF8560CC}"/>
              </a:ext>
            </a:extLst>
          </p:cNvPr>
          <p:cNvGrpSpPr/>
          <p:nvPr/>
        </p:nvGrpSpPr>
        <p:grpSpPr>
          <a:xfrm>
            <a:off x="753318" y="1143001"/>
            <a:ext cx="6756606" cy="2701952"/>
            <a:chOff x="2667000" y="1017644"/>
            <a:chExt cx="6972300" cy="2728856"/>
          </a:xfrm>
        </p:grpSpPr>
        <p:pic>
          <p:nvPicPr>
            <p:cNvPr id="3" name="Picture 2">
              <a:extLst>
                <a:ext uri="{FF2B5EF4-FFF2-40B4-BE49-F238E27FC236}">
                  <a16:creationId xmlns:a16="http://schemas.microsoft.com/office/drawing/2014/main" id="{826D5F18-C33B-C03F-3A00-AFB72FC62B32}"/>
                </a:ext>
              </a:extLst>
            </p:cNvPr>
            <p:cNvPicPr>
              <a:picLocks noChangeAspect="1"/>
            </p:cNvPicPr>
            <p:nvPr/>
          </p:nvPicPr>
          <p:blipFill rotWithShape="1">
            <a:blip r:embed="rId4"/>
            <a:srcRect l="967" t="16432" r="877" b="2103"/>
            <a:stretch/>
          </p:blipFill>
          <p:spPr>
            <a:xfrm>
              <a:off x="2667000" y="1339850"/>
              <a:ext cx="6972300" cy="2406650"/>
            </a:xfrm>
            <a:prstGeom prst="rect">
              <a:avLst/>
            </a:prstGeom>
          </p:spPr>
        </p:pic>
        <p:pic>
          <p:nvPicPr>
            <p:cNvPr id="5" name="Picture 4">
              <a:extLst>
                <a:ext uri="{FF2B5EF4-FFF2-40B4-BE49-F238E27FC236}">
                  <a16:creationId xmlns:a16="http://schemas.microsoft.com/office/drawing/2014/main" id="{4BD72FEB-032D-41BC-8BA5-1BBBC10322FA}"/>
                </a:ext>
              </a:extLst>
            </p:cNvPr>
            <p:cNvPicPr>
              <a:picLocks noChangeAspect="1"/>
            </p:cNvPicPr>
            <p:nvPr/>
          </p:nvPicPr>
          <p:blipFill rotWithShape="1">
            <a:blip r:embed="rId4"/>
            <a:srcRect l="33149" t="6545" r="33149" b="82492"/>
            <a:stretch/>
          </p:blipFill>
          <p:spPr>
            <a:xfrm>
              <a:off x="4937125" y="1017644"/>
              <a:ext cx="2393950" cy="323850"/>
            </a:xfrm>
            <a:prstGeom prst="rect">
              <a:avLst/>
            </a:prstGeom>
          </p:spPr>
        </p:pic>
      </p:grpSp>
      <p:sp>
        <p:nvSpPr>
          <p:cNvPr id="7" name="TextBox 6">
            <a:extLst>
              <a:ext uri="{FF2B5EF4-FFF2-40B4-BE49-F238E27FC236}">
                <a16:creationId xmlns:a16="http://schemas.microsoft.com/office/drawing/2014/main" id="{AE0D0FB0-96D3-4E44-B258-5C59C459320F}"/>
              </a:ext>
            </a:extLst>
          </p:cNvPr>
          <p:cNvSpPr txBox="1"/>
          <p:nvPr/>
        </p:nvSpPr>
        <p:spPr>
          <a:xfrm>
            <a:off x="1075864" y="1198940"/>
            <a:ext cx="1608884" cy="300082"/>
          </a:xfrm>
          <a:prstGeom prst="rect">
            <a:avLst/>
          </a:prstGeom>
          <a:noFill/>
        </p:spPr>
        <p:txBody>
          <a:bodyPr wrap="square" rtlCol="0">
            <a:spAutoFit/>
          </a:bodyPr>
          <a:lstStyle/>
          <a:p>
            <a:r>
              <a:rPr lang="en-US" sz="1350" b="1" dirty="0"/>
              <a:t>Muscle aches</a:t>
            </a:r>
          </a:p>
        </p:txBody>
      </p:sp>
      <p:sp>
        <p:nvSpPr>
          <p:cNvPr id="8" name="TextBox 7">
            <a:extLst>
              <a:ext uri="{FF2B5EF4-FFF2-40B4-BE49-F238E27FC236}">
                <a16:creationId xmlns:a16="http://schemas.microsoft.com/office/drawing/2014/main" id="{13F78BCA-F60D-492B-B046-72585BB7C132}"/>
              </a:ext>
            </a:extLst>
          </p:cNvPr>
          <p:cNvSpPr txBox="1"/>
          <p:nvPr/>
        </p:nvSpPr>
        <p:spPr>
          <a:xfrm>
            <a:off x="1093070" y="3783452"/>
            <a:ext cx="1700668" cy="300082"/>
          </a:xfrm>
          <a:prstGeom prst="rect">
            <a:avLst/>
          </a:prstGeom>
          <a:noFill/>
        </p:spPr>
        <p:txBody>
          <a:bodyPr wrap="square" rtlCol="0">
            <a:spAutoFit/>
          </a:bodyPr>
          <a:lstStyle/>
          <a:p>
            <a:r>
              <a:rPr lang="en-US" sz="1350" b="1" dirty="0"/>
              <a:t>Muscle weakness</a:t>
            </a:r>
          </a:p>
        </p:txBody>
      </p:sp>
      <p:pic>
        <p:nvPicPr>
          <p:cNvPr id="10" name="Picture 9">
            <a:extLst>
              <a:ext uri="{FF2B5EF4-FFF2-40B4-BE49-F238E27FC236}">
                <a16:creationId xmlns:a16="http://schemas.microsoft.com/office/drawing/2014/main" id="{1681BA28-C02B-0739-5EFF-3FB191ADD4D4}"/>
              </a:ext>
            </a:extLst>
          </p:cNvPr>
          <p:cNvPicPr>
            <a:picLocks noChangeAspect="1"/>
          </p:cNvPicPr>
          <p:nvPr/>
        </p:nvPicPr>
        <p:blipFill>
          <a:blip r:embed="rId5"/>
          <a:stretch>
            <a:fillRect/>
          </a:stretch>
        </p:blipFill>
        <p:spPr>
          <a:xfrm>
            <a:off x="8105251" y="6269294"/>
            <a:ext cx="1011710" cy="571500"/>
          </a:xfrm>
          <a:prstGeom prst="rect">
            <a:avLst/>
          </a:prstGeom>
        </p:spPr>
      </p:pic>
    </p:spTree>
    <p:extLst>
      <p:ext uri="{BB962C8B-B14F-4D97-AF65-F5344CB8AC3E}">
        <p14:creationId xmlns:p14="http://schemas.microsoft.com/office/powerpoint/2010/main" val="83812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7DD548-0AC6-75FB-869E-9E933327FEDE}"/>
              </a:ext>
            </a:extLst>
          </p:cNvPr>
          <p:cNvPicPr>
            <a:picLocks noChangeAspect="1"/>
          </p:cNvPicPr>
          <p:nvPr/>
        </p:nvPicPr>
        <p:blipFill>
          <a:blip r:embed="rId2"/>
          <a:stretch>
            <a:fillRect/>
          </a:stretch>
        </p:blipFill>
        <p:spPr>
          <a:xfrm>
            <a:off x="838200" y="1630579"/>
            <a:ext cx="7674466" cy="4412304"/>
          </a:xfrm>
          <a:prstGeom prst="rect">
            <a:avLst/>
          </a:prstGeom>
        </p:spPr>
      </p:pic>
      <p:pic>
        <p:nvPicPr>
          <p:cNvPr id="4" name="Picture 3">
            <a:extLst>
              <a:ext uri="{FF2B5EF4-FFF2-40B4-BE49-F238E27FC236}">
                <a16:creationId xmlns:a16="http://schemas.microsoft.com/office/drawing/2014/main" id="{1E2361A7-50B7-834D-5117-988BE4150415}"/>
              </a:ext>
            </a:extLst>
          </p:cNvPr>
          <p:cNvPicPr>
            <a:picLocks noChangeAspect="1"/>
          </p:cNvPicPr>
          <p:nvPr/>
        </p:nvPicPr>
        <p:blipFill>
          <a:blip r:embed="rId3"/>
          <a:stretch>
            <a:fillRect/>
          </a:stretch>
        </p:blipFill>
        <p:spPr>
          <a:xfrm>
            <a:off x="8132290" y="6286500"/>
            <a:ext cx="1011710" cy="571500"/>
          </a:xfrm>
          <a:prstGeom prst="rect">
            <a:avLst/>
          </a:prstGeom>
        </p:spPr>
      </p:pic>
      <p:sp>
        <p:nvSpPr>
          <p:cNvPr id="5" name="TextBox 4">
            <a:extLst>
              <a:ext uri="{FF2B5EF4-FFF2-40B4-BE49-F238E27FC236}">
                <a16:creationId xmlns:a16="http://schemas.microsoft.com/office/drawing/2014/main" id="{2AE2B5D0-F857-DCC6-C4D8-85CA88E3CB6F}"/>
              </a:ext>
            </a:extLst>
          </p:cNvPr>
          <p:cNvSpPr txBox="1"/>
          <p:nvPr/>
        </p:nvSpPr>
        <p:spPr>
          <a:xfrm>
            <a:off x="2743200" y="832964"/>
            <a:ext cx="4317210" cy="553998"/>
          </a:xfrm>
          <a:prstGeom prst="rect">
            <a:avLst/>
          </a:prstGeom>
          <a:noFill/>
        </p:spPr>
        <p:txBody>
          <a:bodyPr wrap="square" rtlCol="0">
            <a:spAutoFit/>
          </a:bodyPr>
          <a:lstStyle/>
          <a:p>
            <a:r>
              <a:rPr lang="en-US" sz="3000" dirty="0">
                <a:solidFill>
                  <a:srgbClr val="C00000"/>
                </a:solidFill>
                <a:latin typeface="Arial" panose="020B0604020202020204" pitchFamily="34" charset="0"/>
                <a:cs typeface="Arial" panose="020B0604020202020204" pitchFamily="34" charset="0"/>
              </a:rPr>
              <a:t>Myalgias or Myopathy</a:t>
            </a:r>
          </a:p>
        </p:txBody>
      </p:sp>
    </p:spTree>
    <p:extLst>
      <p:ext uri="{BB962C8B-B14F-4D97-AF65-F5344CB8AC3E}">
        <p14:creationId xmlns:p14="http://schemas.microsoft.com/office/powerpoint/2010/main" val="71436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EEF65FF5-9A5D-2B1E-0128-32A5B22028BE}"/>
              </a:ext>
            </a:extLst>
          </p:cNvPr>
          <p:cNvGraphicFramePr>
            <a:graphicFrameLocks/>
          </p:cNvGraphicFramePr>
          <p:nvPr/>
        </p:nvGraphicFramePr>
        <p:xfrm>
          <a:off x="523188" y="2198803"/>
          <a:ext cx="7315200" cy="290051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61F06AC6-4D9E-C6C6-BA58-A95644567480}"/>
              </a:ext>
            </a:extLst>
          </p:cNvPr>
          <p:cNvGrpSpPr/>
          <p:nvPr/>
        </p:nvGrpSpPr>
        <p:grpSpPr>
          <a:xfrm>
            <a:off x="6787299" y="2559051"/>
            <a:ext cx="2030512" cy="1036538"/>
            <a:chOff x="9049732" y="2269067"/>
            <a:chExt cx="2707349" cy="1382051"/>
          </a:xfrm>
        </p:grpSpPr>
        <p:cxnSp>
          <p:nvCxnSpPr>
            <p:cNvPr id="4" name="Straight Connector 3">
              <a:extLst>
                <a:ext uri="{FF2B5EF4-FFF2-40B4-BE49-F238E27FC236}">
                  <a16:creationId xmlns:a16="http://schemas.microsoft.com/office/drawing/2014/main" id="{1746FEC6-E13D-063B-D549-D708583CDEDD}"/>
                </a:ext>
              </a:extLst>
            </p:cNvPr>
            <p:cNvCxnSpPr>
              <a:cxnSpLocks/>
            </p:cNvCxnSpPr>
            <p:nvPr/>
          </p:nvCxnSpPr>
          <p:spPr>
            <a:xfrm>
              <a:off x="9049732" y="2269067"/>
              <a:ext cx="338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9BF6B91-1EC4-9D8D-AE33-0BD88E40C4DD}"/>
                </a:ext>
              </a:extLst>
            </p:cNvPr>
            <p:cNvCxnSpPr>
              <a:cxnSpLocks/>
            </p:cNvCxnSpPr>
            <p:nvPr/>
          </p:nvCxnSpPr>
          <p:spPr>
            <a:xfrm>
              <a:off x="9392356" y="2269067"/>
              <a:ext cx="0" cy="1382051"/>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51B5030-931D-0B00-2BD8-CE5C2C938B32}"/>
                </a:ext>
              </a:extLst>
            </p:cNvPr>
            <p:cNvSpPr txBox="1"/>
            <p:nvPr/>
          </p:nvSpPr>
          <p:spPr>
            <a:xfrm>
              <a:off x="9485305" y="2590760"/>
              <a:ext cx="2271776"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IRR 1.34 (1.08-1.65)</a:t>
              </a:r>
            </a:p>
          </p:txBody>
        </p:sp>
      </p:grpSp>
      <p:cxnSp>
        <p:nvCxnSpPr>
          <p:cNvPr id="7" name="Straight Connector 6">
            <a:extLst>
              <a:ext uri="{FF2B5EF4-FFF2-40B4-BE49-F238E27FC236}">
                <a16:creationId xmlns:a16="http://schemas.microsoft.com/office/drawing/2014/main" id="{C9817721-9F69-65A6-767F-C7EF942D66AF}"/>
              </a:ext>
            </a:extLst>
          </p:cNvPr>
          <p:cNvCxnSpPr>
            <a:cxnSpLocks/>
          </p:cNvCxnSpPr>
          <p:nvPr/>
        </p:nvCxnSpPr>
        <p:spPr>
          <a:xfrm>
            <a:off x="6787299" y="3584340"/>
            <a:ext cx="265749"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D3B638A-EF90-835D-978D-86D4D0A5F03F}"/>
              </a:ext>
            </a:extLst>
          </p:cNvPr>
          <p:cNvSpPr txBox="1"/>
          <p:nvPr/>
        </p:nvSpPr>
        <p:spPr>
          <a:xfrm>
            <a:off x="696973" y="2559050"/>
            <a:ext cx="702356" cy="507831"/>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1F918C"/>
                </a:solidFill>
                <a:effectLst/>
                <a:uLnTx/>
                <a:uFillTx/>
                <a:latin typeface="Calibri"/>
                <a:ea typeface="+mn-ea"/>
                <a:cs typeface="+mn-cs"/>
              </a:rPr>
              <a:t>Placebo</a:t>
            </a:r>
          </a:p>
        </p:txBody>
      </p:sp>
      <p:sp>
        <p:nvSpPr>
          <p:cNvPr id="9" name="TextBox 8">
            <a:extLst>
              <a:ext uri="{FF2B5EF4-FFF2-40B4-BE49-F238E27FC236}">
                <a16:creationId xmlns:a16="http://schemas.microsoft.com/office/drawing/2014/main" id="{2B4BD1C9-63A9-B3A4-349F-C6FB517DD650}"/>
              </a:ext>
            </a:extLst>
          </p:cNvPr>
          <p:cNvSpPr txBox="1"/>
          <p:nvPr/>
        </p:nvSpPr>
        <p:spPr>
          <a:xfrm>
            <a:off x="457201" y="3379679"/>
            <a:ext cx="982625" cy="507831"/>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470055"/>
                </a:solidFill>
                <a:effectLst/>
                <a:uLnTx/>
                <a:uFillTx/>
                <a:latin typeface="Calibri"/>
                <a:ea typeface="+mn-ea"/>
                <a:cs typeface="+mn-cs"/>
              </a:rPr>
              <a:t>Pitavastatin</a:t>
            </a:r>
          </a:p>
        </p:txBody>
      </p:sp>
      <p:sp>
        <p:nvSpPr>
          <p:cNvPr id="20" name="TextBox 19">
            <a:extLst>
              <a:ext uri="{FF2B5EF4-FFF2-40B4-BE49-F238E27FC236}">
                <a16:creationId xmlns:a16="http://schemas.microsoft.com/office/drawing/2014/main" id="{FA87278A-FEEE-AF43-C3A3-B126FA8A1772}"/>
              </a:ext>
            </a:extLst>
          </p:cNvPr>
          <p:cNvSpPr txBox="1"/>
          <p:nvPr/>
        </p:nvSpPr>
        <p:spPr>
          <a:xfrm>
            <a:off x="1502073" y="5153193"/>
            <a:ext cx="5357429" cy="11310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12 MACE events in participants with incident diabetes: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-4 in pitavastatin group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-8 in placebo group</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1">
            <a:extLst>
              <a:ext uri="{FF2B5EF4-FFF2-40B4-BE49-F238E27FC236}">
                <a16:creationId xmlns:a16="http://schemas.microsoft.com/office/drawing/2014/main" id="{7A812806-4119-A5AB-956B-6028278F3CC8}"/>
              </a:ext>
            </a:extLst>
          </p:cNvPr>
          <p:cNvSpPr txBox="1">
            <a:spLocks/>
          </p:cNvSpPr>
          <p:nvPr/>
        </p:nvSpPr>
        <p:spPr>
          <a:xfrm>
            <a:off x="457200" y="997951"/>
            <a:ext cx="8229600" cy="85725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2850" dirty="0">
                <a:solidFill>
                  <a:srgbClr val="C00000"/>
                </a:solidFill>
                <a:latin typeface="Arial" panose="020B0604020202020204" pitchFamily="34" charset="0"/>
                <a:cs typeface="Arial" panose="020B0604020202020204" pitchFamily="34" charset="0"/>
              </a:rPr>
              <a:t>Diabetes Rates in REPRIEVE vs. General Population </a:t>
            </a:r>
            <a:br>
              <a:rPr lang="en-US" sz="2850" dirty="0">
                <a:solidFill>
                  <a:srgbClr val="C00000"/>
                </a:solidFill>
                <a:latin typeface="Arial" panose="020B0604020202020204" pitchFamily="34" charset="0"/>
                <a:cs typeface="Arial" panose="020B0604020202020204" pitchFamily="34" charset="0"/>
              </a:rPr>
            </a:br>
            <a:r>
              <a:rPr lang="en-US" sz="2850" dirty="0">
                <a:solidFill>
                  <a:srgbClr val="C00000"/>
                </a:solidFill>
                <a:latin typeface="Arial" panose="020B0604020202020204" pitchFamily="34" charset="0"/>
                <a:cs typeface="Arial" panose="020B0604020202020204" pitchFamily="34" charset="0"/>
              </a:rPr>
              <a:t>   Aged 45-64 per US Centers for Disease Control</a:t>
            </a:r>
          </a:p>
        </p:txBody>
      </p:sp>
      <p:sp>
        <p:nvSpPr>
          <p:cNvPr id="22" name="TextBox 21">
            <a:extLst>
              <a:ext uri="{FF2B5EF4-FFF2-40B4-BE49-F238E27FC236}">
                <a16:creationId xmlns:a16="http://schemas.microsoft.com/office/drawing/2014/main" id="{73AC5588-4FA2-2818-5567-DB650E7D93EB}"/>
              </a:ext>
            </a:extLst>
          </p:cNvPr>
          <p:cNvSpPr txBox="1"/>
          <p:nvPr/>
        </p:nvSpPr>
        <p:spPr>
          <a:xfrm>
            <a:off x="4343400" y="6217700"/>
            <a:ext cx="4713351"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Centers for Disease Control and Prevention. Incidence of Newly Diagnosed Diabetes.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4"/>
              </a:rPr>
              <a:t>https://www.cdc.gov/diabetes/data/statistics-report/newly-diagnosed-diabetes.html#print</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cxnSp>
        <p:nvCxnSpPr>
          <p:cNvPr id="23" name="Straight Connector 22">
            <a:extLst>
              <a:ext uri="{FF2B5EF4-FFF2-40B4-BE49-F238E27FC236}">
                <a16:creationId xmlns:a16="http://schemas.microsoft.com/office/drawing/2014/main" id="{C300DC42-DAA8-D8C0-0629-89E73530612C}"/>
              </a:ext>
            </a:extLst>
          </p:cNvPr>
          <p:cNvCxnSpPr>
            <a:cxnSpLocks/>
          </p:cNvCxnSpPr>
          <p:nvPr/>
        </p:nvCxnSpPr>
        <p:spPr>
          <a:xfrm>
            <a:off x="6787299" y="2555640"/>
            <a:ext cx="265749"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831B6E9-565A-4244-A78C-230BAA10E814}"/>
              </a:ext>
            </a:extLst>
          </p:cNvPr>
          <p:cNvSpPr txBox="1"/>
          <p:nvPr/>
        </p:nvSpPr>
        <p:spPr>
          <a:xfrm>
            <a:off x="7041108" y="2202956"/>
            <a:ext cx="2015643" cy="300082"/>
          </a:xfrm>
          <a:prstGeom prst="rect">
            <a:avLst/>
          </a:prstGeom>
          <a:noFill/>
        </p:spPr>
        <p:txBody>
          <a:bodyPr wrap="square" rtlCol="0">
            <a:spAutoFit/>
          </a:bodyPr>
          <a:lstStyle/>
          <a:p>
            <a:r>
              <a:rPr lang="en-US" sz="1350" dirty="0"/>
              <a:t>IRR: incidence rate ratio</a:t>
            </a:r>
          </a:p>
        </p:txBody>
      </p:sp>
    </p:spTree>
    <p:extLst>
      <p:ext uri="{BB962C8B-B14F-4D97-AF65-F5344CB8AC3E}">
        <p14:creationId xmlns:p14="http://schemas.microsoft.com/office/powerpoint/2010/main" val="3861203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318DA5F-5CF1-B59D-FC41-BCC9C55E4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49522"/>
            <a:ext cx="7215895" cy="4629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45E700-74F5-A8AC-36F4-7EA892102CE1}"/>
              </a:ext>
            </a:extLst>
          </p:cNvPr>
          <p:cNvSpPr txBox="1"/>
          <p:nvPr/>
        </p:nvSpPr>
        <p:spPr>
          <a:xfrm>
            <a:off x="351368" y="593695"/>
            <a:ext cx="8792632" cy="553998"/>
          </a:xfrm>
          <a:prstGeom prst="rect">
            <a:avLst/>
          </a:prstGeom>
          <a:noFill/>
        </p:spPr>
        <p:txBody>
          <a:bodyPr wrap="square" rtlCol="0">
            <a:spAutoFit/>
          </a:bodyPr>
          <a:lstStyle/>
          <a:p>
            <a:r>
              <a:rPr lang="en-US" sz="3000" dirty="0">
                <a:solidFill>
                  <a:srgbClr val="C00000"/>
                </a:solidFill>
                <a:latin typeface="Arial" panose="020B0604020202020204" pitchFamily="34" charset="0"/>
                <a:cs typeface="Arial" panose="020B0604020202020204" pitchFamily="34" charset="0"/>
              </a:rPr>
              <a:t>Incidence of Diabetes Mellitus Across Statin Trials</a:t>
            </a:r>
          </a:p>
        </p:txBody>
      </p:sp>
      <p:sp>
        <p:nvSpPr>
          <p:cNvPr id="5" name="TextBox 4">
            <a:extLst>
              <a:ext uri="{FF2B5EF4-FFF2-40B4-BE49-F238E27FC236}">
                <a16:creationId xmlns:a16="http://schemas.microsoft.com/office/drawing/2014/main" id="{D8DF52C5-0888-26AA-784E-6B8AC408496A}"/>
              </a:ext>
            </a:extLst>
          </p:cNvPr>
          <p:cNvSpPr txBox="1"/>
          <p:nvPr/>
        </p:nvSpPr>
        <p:spPr>
          <a:xfrm>
            <a:off x="5410200" y="3962400"/>
            <a:ext cx="2944470" cy="253916"/>
          </a:xfrm>
          <a:prstGeom prst="rect">
            <a:avLst/>
          </a:prstGeom>
          <a:noFill/>
        </p:spPr>
        <p:txBody>
          <a:bodyPr wrap="square" rtlCol="0">
            <a:spAutoFit/>
          </a:bodyPr>
          <a:lstStyle/>
          <a:p>
            <a:r>
              <a:rPr lang="en-US" sz="1050" dirty="0"/>
              <a:t>REPRIEVE IRR for Diabetes - </a:t>
            </a:r>
            <a:r>
              <a:rPr lang="en-US" sz="1050" b="1" dirty="0"/>
              <a:t>1.35</a:t>
            </a:r>
            <a:r>
              <a:rPr lang="en-US" sz="1050" dirty="0"/>
              <a:t> (1.09 – 1.66)</a:t>
            </a:r>
          </a:p>
        </p:txBody>
      </p:sp>
      <p:pic>
        <p:nvPicPr>
          <p:cNvPr id="6" name="Picture 5">
            <a:extLst>
              <a:ext uri="{FF2B5EF4-FFF2-40B4-BE49-F238E27FC236}">
                <a16:creationId xmlns:a16="http://schemas.microsoft.com/office/drawing/2014/main" id="{41B9A4DB-9456-C2B6-EE16-052472BB3DC8}"/>
              </a:ext>
            </a:extLst>
          </p:cNvPr>
          <p:cNvPicPr>
            <a:picLocks noChangeAspect="1"/>
          </p:cNvPicPr>
          <p:nvPr/>
        </p:nvPicPr>
        <p:blipFill>
          <a:blip r:embed="rId3"/>
          <a:stretch>
            <a:fillRect/>
          </a:stretch>
        </p:blipFill>
        <p:spPr>
          <a:xfrm>
            <a:off x="8077200" y="6242008"/>
            <a:ext cx="1011710" cy="571500"/>
          </a:xfrm>
          <a:prstGeom prst="rect">
            <a:avLst/>
          </a:prstGeom>
        </p:spPr>
      </p:pic>
      <p:sp>
        <p:nvSpPr>
          <p:cNvPr id="8" name="TextBox 7">
            <a:extLst>
              <a:ext uri="{FF2B5EF4-FFF2-40B4-BE49-F238E27FC236}">
                <a16:creationId xmlns:a16="http://schemas.microsoft.com/office/drawing/2014/main" id="{99CF5C17-CE31-052B-A565-1761EDEBD87D}"/>
              </a:ext>
            </a:extLst>
          </p:cNvPr>
          <p:cNvSpPr txBox="1"/>
          <p:nvPr/>
        </p:nvSpPr>
        <p:spPr>
          <a:xfrm>
            <a:off x="990600" y="6400800"/>
            <a:ext cx="4798146" cy="253916"/>
          </a:xfrm>
          <a:prstGeom prst="rect">
            <a:avLst/>
          </a:prstGeom>
          <a:noFill/>
        </p:spPr>
        <p:txBody>
          <a:bodyPr wrap="square">
            <a:spAutoFit/>
          </a:bodyPr>
          <a:lstStyle/>
          <a:p>
            <a:r>
              <a:rPr lang="en-US" sz="1050" dirty="0"/>
              <a:t>Best Pract Res Clin Endo Metab, 2023; </a:t>
            </a:r>
            <a:r>
              <a:rPr lang="en-US" sz="1050" dirty="0">
                <a:hlinkClick r:id="rId4"/>
              </a:rPr>
              <a:t>https://doi.org/10.1016/j.beem.2023.101749</a:t>
            </a:r>
            <a:endParaRPr lang="en-US" sz="1050" dirty="0"/>
          </a:p>
        </p:txBody>
      </p:sp>
    </p:spTree>
    <p:extLst>
      <p:ext uri="{BB962C8B-B14F-4D97-AF65-F5344CB8AC3E}">
        <p14:creationId xmlns:p14="http://schemas.microsoft.com/office/powerpoint/2010/main" val="1329183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69831F-5524-D86D-D704-E79FEC4E6A64}"/>
              </a:ext>
            </a:extLst>
          </p:cNvPr>
          <p:cNvSpPr>
            <a:spLocks noGrp="1"/>
          </p:cNvSpPr>
          <p:nvPr>
            <p:ph type="title"/>
          </p:nvPr>
        </p:nvSpPr>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5-Yr Number Needed To Treat (NNT) </a:t>
            </a:r>
            <a:br>
              <a:rPr lang="en-US" sz="3600" dirty="0">
                <a:solidFill>
                  <a:srgbClr val="C00000"/>
                </a:solidFill>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to Prevent One MACE Event</a:t>
            </a:r>
          </a:p>
        </p:txBody>
      </p:sp>
      <p:sp>
        <p:nvSpPr>
          <p:cNvPr id="6" name="TextBox 5">
            <a:extLst>
              <a:ext uri="{FF2B5EF4-FFF2-40B4-BE49-F238E27FC236}">
                <a16:creationId xmlns:a16="http://schemas.microsoft.com/office/drawing/2014/main" id="{73E25D93-678B-78B9-CB2F-6878FBC7C1C4}"/>
              </a:ext>
            </a:extLst>
          </p:cNvPr>
          <p:cNvSpPr txBox="1"/>
          <p:nvPr/>
        </p:nvSpPr>
        <p:spPr>
          <a:xfrm>
            <a:off x="15420" y="4605336"/>
            <a:ext cx="3794579" cy="300082"/>
          </a:xfrm>
          <a:prstGeom prst="rect">
            <a:avLst/>
          </a:prstGeom>
          <a:noFill/>
        </p:spPr>
        <p:txBody>
          <a:bodyPr wrap="square" rtlCol="0">
            <a:spAutoFit/>
          </a:bodyPr>
          <a:lstStyle/>
          <a:p>
            <a:r>
              <a:rPr lang="en-US" sz="1350" b="1" dirty="0"/>
              <a:t>Increasing CVD with increasing ASCVD risk score</a:t>
            </a:r>
          </a:p>
        </p:txBody>
      </p:sp>
      <p:sp>
        <p:nvSpPr>
          <p:cNvPr id="7" name="TextBox 6">
            <a:extLst>
              <a:ext uri="{FF2B5EF4-FFF2-40B4-BE49-F238E27FC236}">
                <a16:creationId xmlns:a16="http://schemas.microsoft.com/office/drawing/2014/main" id="{8E10DB7E-1889-61F8-5A4D-84541B5C80F6}"/>
              </a:ext>
            </a:extLst>
          </p:cNvPr>
          <p:cNvSpPr txBox="1"/>
          <p:nvPr/>
        </p:nvSpPr>
        <p:spPr>
          <a:xfrm>
            <a:off x="3712008" y="4613433"/>
            <a:ext cx="3907992" cy="300082"/>
          </a:xfrm>
          <a:prstGeom prst="rect">
            <a:avLst/>
          </a:prstGeom>
          <a:noFill/>
        </p:spPr>
        <p:txBody>
          <a:bodyPr wrap="square" rtlCol="0">
            <a:spAutoFit/>
          </a:bodyPr>
          <a:lstStyle/>
          <a:p>
            <a:r>
              <a:rPr lang="en-US" sz="1350" b="1" dirty="0"/>
              <a:t>Decreasing NNT with increasing ASCVD risk score</a:t>
            </a:r>
          </a:p>
        </p:txBody>
      </p:sp>
      <p:sp>
        <p:nvSpPr>
          <p:cNvPr id="9" name="TextBox 8">
            <a:extLst>
              <a:ext uri="{FF2B5EF4-FFF2-40B4-BE49-F238E27FC236}">
                <a16:creationId xmlns:a16="http://schemas.microsoft.com/office/drawing/2014/main" id="{A009DC4D-C02C-4E2F-90A0-0588220A1AF1}"/>
              </a:ext>
            </a:extLst>
          </p:cNvPr>
          <p:cNvSpPr txBox="1"/>
          <p:nvPr/>
        </p:nvSpPr>
        <p:spPr>
          <a:xfrm>
            <a:off x="3266018" y="5248097"/>
            <a:ext cx="2611963" cy="300082"/>
          </a:xfrm>
          <a:prstGeom prst="rect">
            <a:avLst/>
          </a:prstGeom>
          <a:noFill/>
        </p:spPr>
        <p:txBody>
          <a:bodyPr wrap="square" rtlCol="0">
            <a:spAutoFit/>
          </a:bodyPr>
          <a:lstStyle/>
          <a:p>
            <a:r>
              <a:rPr lang="en-US" sz="1350" dirty="0"/>
              <a:t>NNT = number needed to treat</a:t>
            </a:r>
          </a:p>
        </p:txBody>
      </p:sp>
      <p:pic>
        <p:nvPicPr>
          <p:cNvPr id="1026" name="Picture 2">
            <a:extLst>
              <a:ext uri="{FF2B5EF4-FFF2-40B4-BE49-F238E27FC236}">
                <a16:creationId xmlns:a16="http://schemas.microsoft.com/office/drawing/2014/main" id="{1BD88B98-A76D-43E9-B4F1-47A9383969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658" y="2356273"/>
            <a:ext cx="5366972" cy="22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aph of a graph with colorful dots and lines&#10;&#10;Description automatically generated">
            <a:extLst>
              <a:ext uri="{FF2B5EF4-FFF2-40B4-BE49-F238E27FC236}">
                <a16:creationId xmlns:a16="http://schemas.microsoft.com/office/drawing/2014/main" id="{A0D1AB44-0A0A-4E75-89A5-747CFBA1C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52" y="2356273"/>
            <a:ext cx="3636213" cy="2238713"/>
          </a:xfrm>
          <a:prstGeom prst="rect">
            <a:avLst/>
          </a:prstGeom>
        </p:spPr>
      </p:pic>
      <p:pic>
        <p:nvPicPr>
          <p:cNvPr id="4" name="Picture 3">
            <a:extLst>
              <a:ext uri="{FF2B5EF4-FFF2-40B4-BE49-F238E27FC236}">
                <a16:creationId xmlns:a16="http://schemas.microsoft.com/office/drawing/2014/main" id="{0E43FC24-E6EC-9658-C9A5-E5B9C47C67A8}"/>
              </a:ext>
            </a:extLst>
          </p:cNvPr>
          <p:cNvPicPr>
            <a:picLocks noChangeAspect="1"/>
          </p:cNvPicPr>
          <p:nvPr/>
        </p:nvPicPr>
        <p:blipFill>
          <a:blip r:embed="rId5"/>
          <a:stretch>
            <a:fillRect/>
          </a:stretch>
        </p:blipFill>
        <p:spPr>
          <a:xfrm>
            <a:off x="8072920" y="6207124"/>
            <a:ext cx="1011710" cy="571500"/>
          </a:xfrm>
          <a:prstGeom prst="rect">
            <a:avLst/>
          </a:prstGeom>
        </p:spPr>
      </p:pic>
    </p:spTree>
    <p:extLst>
      <p:ext uri="{BB962C8B-B14F-4D97-AF65-F5344CB8AC3E}">
        <p14:creationId xmlns:p14="http://schemas.microsoft.com/office/powerpoint/2010/main" val="291734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364-B671-F5B2-F387-8E2071373332}"/>
              </a:ext>
            </a:extLst>
          </p:cNvPr>
          <p:cNvSpPr>
            <a:spLocks noGrp="1"/>
          </p:cNvSpPr>
          <p:nvPr>
            <p:ph type="title"/>
          </p:nvPr>
        </p:nvSpPr>
        <p:spPr>
          <a:xfrm>
            <a:off x="238125" y="526272"/>
            <a:ext cx="8667750" cy="994172"/>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Commonly Accepted Health Interventions</a:t>
            </a:r>
          </a:p>
        </p:txBody>
      </p:sp>
      <p:sp>
        <p:nvSpPr>
          <p:cNvPr id="3" name="Content Placeholder 2">
            <a:extLst>
              <a:ext uri="{FF2B5EF4-FFF2-40B4-BE49-F238E27FC236}">
                <a16:creationId xmlns:a16="http://schemas.microsoft.com/office/drawing/2014/main" id="{89137588-9B8F-F221-D32B-A6D61317E90D}"/>
              </a:ext>
            </a:extLst>
          </p:cNvPr>
          <p:cNvSpPr>
            <a:spLocks noGrp="1"/>
          </p:cNvSpPr>
          <p:nvPr>
            <p:ph idx="1"/>
          </p:nvPr>
        </p:nvSpPr>
        <p:spPr>
          <a:xfrm>
            <a:off x="381000" y="1676400"/>
            <a:ext cx="8458200" cy="3842758"/>
          </a:xfrm>
        </p:spPr>
        <p:txBody>
          <a:bodyPr>
            <a:normAutofit fontScale="55000" lnSpcReduction="20000"/>
          </a:bodyPr>
          <a:lstStyle/>
          <a:p>
            <a:pPr marL="0" indent="0">
              <a:buNone/>
            </a:pPr>
            <a:r>
              <a:rPr lang="en-US" dirty="0"/>
              <a:t>							</a:t>
            </a:r>
            <a:r>
              <a:rPr lang="en-US" u="sng" dirty="0"/>
              <a:t>NNT (Screen)</a:t>
            </a:r>
          </a:p>
          <a:p>
            <a:r>
              <a:rPr lang="en-US" dirty="0"/>
              <a:t>Atrial Fibrillation 					 	 26</a:t>
            </a:r>
          </a:p>
          <a:p>
            <a:pPr lvl="1"/>
            <a:r>
              <a:rPr lang="en-US" dirty="0"/>
              <a:t>Anticoagulation to prevent strokes</a:t>
            </a:r>
          </a:p>
          <a:p>
            <a:r>
              <a:rPr lang="en-US" dirty="0"/>
              <a:t>Screening Colonoscopy					455</a:t>
            </a:r>
          </a:p>
          <a:p>
            <a:pPr lvl="1"/>
            <a:r>
              <a:rPr lang="en-US" dirty="0"/>
              <a:t>To prevent 1 case of colon cancer</a:t>
            </a:r>
          </a:p>
          <a:p>
            <a:r>
              <a:rPr lang="en-US" dirty="0"/>
              <a:t>Cervical Cancer Screening					1,140</a:t>
            </a:r>
          </a:p>
          <a:p>
            <a:pPr lvl="1"/>
            <a:r>
              <a:rPr lang="en-US" dirty="0"/>
              <a:t>To prevent 1 death</a:t>
            </a:r>
          </a:p>
          <a:p>
            <a:r>
              <a:rPr lang="en-US" dirty="0"/>
              <a:t>HIV Prevention					  	  33</a:t>
            </a:r>
          </a:p>
          <a:p>
            <a:pPr lvl="1"/>
            <a:r>
              <a:rPr lang="en-US" dirty="0"/>
              <a:t>TDF/FTC, CAB in High-Risk Group</a:t>
            </a:r>
          </a:p>
          <a:p>
            <a:r>
              <a:rPr lang="en-US" dirty="0"/>
              <a:t>Antihypertensive treatment			  		  81</a:t>
            </a:r>
          </a:p>
          <a:p>
            <a:pPr lvl="1"/>
            <a:r>
              <a:rPr lang="en-US" dirty="0"/>
              <a:t>To prevent death from all causes</a:t>
            </a:r>
          </a:p>
          <a:p>
            <a:r>
              <a:rPr lang="en-US" dirty="0"/>
              <a:t>Primary prevention with statins over 5 years		  </a:t>
            </a:r>
          </a:p>
          <a:p>
            <a:pPr lvl="1"/>
            <a:r>
              <a:rPr lang="en-US" dirty="0"/>
              <a:t>MACE						  20</a:t>
            </a:r>
          </a:p>
          <a:p>
            <a:pPr lvl="1"/>
            <a:r>
              <a:rPr lang="en-US" dirty="0"/>
              <a:t>CV Mortality						500</a:t>
            </a:r>
          </a:p>
          <a:p>
            <a:r>
              <a:rPr lang="en-US" b="1" i="1" dirty="0"/>
              <a:t>REPRIEVE MACE prevention in HIV				106</a:t>
            </a:r>
          </a:p>
        </p:txBody>
      </p:sp>
      <p:sp>
        <p:nvSpPr>
          <p:cNvPr id="5" name="TextBox 4">
            <a:extLst>
              <a:ext uri="{FF2B5EF4-FFF2-40B4-BE49-F238E27FC236}">
                <a16:creationId xmlns:a16="http://schemas.microsoft.com/office/drawing/2014/main" id="{83B388F9-C4AD-08AE-8126-9DF6BFA03FD5}"/>
              </a:ext>
            </a:extLst>
          </p:cNvPr>
          <p:cNvSpPr txBox="1"/>
          <p:nvPr/>
        </p:nvSpPr>
        <p:spPr>
          <a:xfrm>
            <a:off x="533400" y="6172200"/>
            <a:ext cx="5561330" cy="507831"/>
          </a:xfrm>
          <a:prstGeom prst="rect">
            <a:avLst/>
          </a:prstGeom>
          <a:noFill/>
        </p:spPr>
        <p:txBody>
          <a:bodyPr wrap="square">
            <a:spAutoFit/>
          </a:bodyPr>
          <a:lstStyle/>
          <a:p>
            <a:r>
              <a:rPr lang="en-US" sz="900" b="0" i="0" dirty="0">
                <a:effectLst/>
              </a:rPr>
              <a:t>N Engl J Med 2022; 387:1547-1556</a:t>
            </a:r>
          </a:p>
          <a:p>
            <a:r>
              <a:rPr lang="en-US" sz="900" dirty="0">
                <a:hlinkClick r:id="rId2"/>
              </a:rPr>
              <a:t>https://www.uspreventiveservicestaskforce.org/uspstf/recommendation-topics/uspstf-a-and-b-recommendations</a:t>
            </a:r>
            <a:endParaRPr lang="en-US" sz="900" dirty="0"/>
          </a:p>
          <a:p>
            <a:r>
              <a:rPr lang="en-US" sz="900" dirty="0"/>
              <a:t>BMJ. 1999; 318: 1548–51.</a:t>
            </a:r>
          </a:p>
        </p:txBody>
      </p:sp>
      <p:pic>
        <p:nvPicPr>
          <p:cNvPr id="4" name="Picture 3">
            <a:extLst>
              <a:ext uri="{FF2B5EF4-FFF2-40B4-BE49-F238E27FC236}">
                <a16:creationId xmlns:a16="http://schemas.microsoft.com/office/drawing/2014/main" id="{D7DFD85A-B803-F541-E926-BFCD00890751}"/>
              </a:ext>
            </a:extLst>
          </p:cNvPr>
          <p:cNvPicPr>
            <a:picLocks noChangeAspect="1"/>
          </p:cNvPicPr>
          <p:nvPr/>
        </p:nvPicPr>
        <p:blipFill>
          <a:blip r:embed="rId3"/>
          <a:stretch>
            <a:fillRect/>
          </a:stretch>
        </p:blipFill>
        <p:spPr>
          <a:xfrm>
            <a:off x="8009495" y="6108531"/>
            <a:ext cx="1011710" cy="571500"/>
          </a:xfrm>
          <a:prstGeom prst="rect">
            <a:avLst/>
          </a:prstGeom>
        </p:spPr>
      </p:pic>
    </p:spTree>
    <p:extLst>
      <p:ext uri="{BB962C8B-B14F-4D97-AF65-F5344CB8AC3E}">
        <p14:creationId xmlns:p14="http://schemas.microsoft.com/office/powerpoint/2010/main" val="173188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Clinical Dilemma</a:t>
            </a:r>
          </a:p>
        </p:txBody>
      </p:sp>
      <p:sp>
        <p:nvSpPr>
          <p:cNvPr id="4" name="Content Placeholder 3"/>
          <p:cNvSpPr>
            <a:spLocks noGrp="1"/>
          </p:cNvSpPr>
          <p:nvPr>
            <p:ph idx="1"/>
          </p:nvPr>
        </p:nvSpPr>
        <p:spPr/>
        <p:txBody>
          <a:bodyPr/>
          <a:lstStyle/>
          <a:p>
            <a:r>
              <a:rPr lang="en-US" dirty="0"/>
              <a:t>Atherosclerosis is a many decade process that appears to be accelerated in PWH.</a:t>
            </a:r>
          </a:p>
          <a:p>
            <a:r>
              <a:rPr lang="en-US" dirty="0"/>
              <a:t>Cardioprevention with a statin works in PWH.</a:t>
            </a:r>
          </a:p>
          <a:p>
            <a:r>
              <a:rPr lang="en-US" dirty="0"/>
              <a:t>When is the right time to initiate statins to prevent disease and avoid unnecessary side effects of statins?</a:t>
            </a:r>
          </a:p>
        </p:txBody>
      </p:sp>
    </p:spTree>
    <p:extLst>
      <p:ext uri="{BB962C8B-B14F-4D97-AF65-F5344CB8AC3E}">
        <p14:creationId xmlns:p14="http://schemas.microsoft.com/office/powerpoint/2010/main" val="169497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fontScale="70000" lnSpcReduction="20000"/>
          </a:bodyPr>
          <a:lstStyle/>
          <a:p>
            <a:pPr marL="342840" marR="0" lvl="0" indent="-228560" algn="l" defTabSz="914240"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14280" marR="0" lvl="0" indent="0" algn="l" defTabSz="914240"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840" marR="0" lvl="0" indent="-228560" algn="l" defTabSz="914240"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4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“Funding for this presentation was made possible by cooperative agreement </a:t>
            </a:r>
            <a:r>
              <a:rPr kumimoji="0" lang="en-US" sz="24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U1OHA30535</a:t>
            </a:r>
            <a:r>
              <a:rPr kumimoji="0" lang="en-US" sz="24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342840" marR="0" lvl="0" indent="-228560" algn="l" defTabSz="914240"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altLang="en-US" sz="24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840" marR="0" lvl="0" indent="-228560" algn="l" defTabSz="914240"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altLang="en-US" sz="24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This content is owned by the AETC, and is protected by copyright laws.  Reproduction or distribution of the content without written permission of the sponsor is prohibited, and may result in legal action.  </a:t>
            </a:r>
            <a:endParaRPr kumimoji="0" lang="en-US" sz="24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114300" indent="0">
              <a:buNone/>
            </a:pPr>
            <a:endParaRPr lang="en-US" dirty="0"/>
          </a:p>
        </p:txBody>
      </p:sp>
    </p:spTree>
    <p:extLst>
      <p:ext uri="{BB962C8B-B14F-4D97-AF65-F5344CB8AC3E}">
        <p14:creationId xmlns:p14="http://schemas.microsoft.com/office/powerpoint/2010/main" val="21133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E0117-B92B-9BEA-AA24-5583D467C8B0}"/>
              </a:ext>
            </a:extLst>
          </p:cNvPr>
          <p:cNvSpPr>
            <a:spLocks noGrp="1"/>
          </p:cNvSpPr>
          <p:nvPr>
            <p:ph type="title"/>
          </p:nvPr>
        </p:nvSpPr>
        <p:spPr/>
        <p:txBody>
          <a:bodyPr/>
          <a:lstStyle/>
          <a:p>
            <a:r>
              <a:rPr lang="en-US" dirty="0"/>
              <a:t>Next Case</a:t>
            </a:r>
          </a:p>
        </p:txBody>
      </p:sp>
    </p:spTree>
    <p:extLst>
      <p:ext uri="{BB962C8B-B14F-4D97-AF65-F5344CB8AC3E}">
        <p14:creationId xmlns:p14="http://schemas.microsoft.com/office/powerpoint/2010/main" val="4027272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#2</a:t>
            </a:r>
          </a:p>
        </p:txBody>
      </p:sp>
      <p:sp>
        <p:nvSpPr>
          <p:cNvPr id="3" name="Content Placeholder 2"/>
          <p:cNvSpPr>
            <a:spLocks noGrp="1"/>
          </p:cNvSpPr>
          <p:nvPr>
            <p:ph idx="1"/>
          </p:nvPr>
        </p:nvSpPr>
        <p:spPr/>
        <p:txBody>
          <a:bodyPr>
            <a:normAutofit/>
          </a:bodyPr>
          <a:lstStyle/>
          <a:p>
            <a:r>
              <a:rPr lang="en-US" dirty="0"/>
              <a:t>35 y/o man diagnosed with HIV in 2014. </a:t>
            </a:r>
          </a:p>
          <a:p>
            <a:pPr lvl="1"/>
            <a:r>
              <a:rPr lang="en-US" dirty="0"/>
              <a:t>Transferred care in 2020 to UC.</a:t>
            </a:r>
          </a:p>
          <a:p>
            <a:pPr lvl="1"/>
            <a:r>
              <a:rPr lang="en-US" dirty="0"/>
              <a:t>Nadir CD4 = 406 cells cu mm / Initial HIV VL-35,410 cpm</a:t>
            </a:r>
          </a:p>
          <a:p>
            <a:pPr lvl="1"/>
            <a:r>
              <a:rPr lang="en-US" dirty="0"/>
              <a:t>On TAF/FTC/Bictegravir ~ 1 year prior to transfer</a:t>
            </a:r>
          </a:p>
          <a:p>
            <a:r>
              <a:rPr lang="en-US" dirty="0"/>
              <a:t>PMH – Eczema / ADHD / HTN / OSA</a:t>
            </a:r>
          </a:p>
          <a:p>
            <a:r>
              <a:rPr lang="en-US" dirty="0"/>
              <a:t>Interested in starting injections for HIV.</a:t>
            </a:r>
          </a:p>
          <a:p>
            <a:pPr lvl="1"/>
            <a:r>
              <a:rPr lang="en-US" dirty="0"/>
              <a:t>Initial ART was TDF/FTC + Raltegravir 2014-2017</a:t>
            </a:r>
          </a:p>
          <a:p>
            <a:pPr lvl="1"/>
            <a:r>
              <a:rPr lang="en-US" dirty="0"/>
              <a:t>Took TAF/FTC+ Dolutegravir 2017-2019</a:t>
            </a:r>
          </a:p>
          <a:p>
            <a:pPr lvl="1"/>
            <a:r>
              <a:rPr lang="en-US" dirty="0"/>
              <a:t>No history of ART failure</a:t>
            </a:r>
          </a:p>
        </p:txBody>
      </p:sp>
    </p:spTree>
    <p:extLst>
      <p:ext uri="{BB962C8B-B14F-4D97-AF65-F5344CB8AC3E}">
        <p14:creationId xmlns:p14="http://schemas.microsoft.com/office/powerpoint/2010/main" val="114668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86CD-0D6D-D6DB-E63C-FD56CB638AD0}"/>
              </a:ext>
            </a:extLst>
          </p:cNvPr>
          <p:cNvSpPr>
            <a:spLocks noGrp="1"/>
          </p:cNvSpPr>
          <p:nvPr>
            <p:ph type="title"/>
          </p:nvPr>
        </p:nvSpPr>
        <p:spPr/>
        <p:txBody>
          <a:bodyPr/>
          <a:lstStyle/>
          <a:p>
            <a:r>
              <a:rPr lang="en-US" dirty="0"/>
              <a:t>Case #2 History</a:t>
            </a:r>
          </a:p>
        </p:txBody>
      </p:sp>
      <p:sp>
        <p:nvSpPr>
          <p:cNvPr id="3" name="Content Placeholder 2">
            <a:extLst>
              <a:ext uri="{FF2B5EF4-FFF2-40B4-BE49-F238E27FC236}">
                <a16:creationId xmlns:a16="http://schemas.microsoft.com/office/drawing/2014/main" id="{4DAB94C5-9832-64B4-821D-37676A482008}"/>
              </a:ext>
            </a:extLst>
          </p:cNvPr>
          <p:cNvSpPr>
            <a:spLocks noGrp="1"/>
          </p:cNvSpPr>
          <p:nvPr>
            <p:ph idx="1"/>
          </p:nvPr>
        </p:nvSpPr>
        <p:spPr/>
        <p:txBody>
          <a:bodyPr>
            <a:normAutofit/>
          </a:bodyPr>
          <a:lstStyle/>
          <a:p>
            <a:r>
              <a:rPr lang="en-US" dirty="0"/>
              <a:t>Concerned about weight (261 lbs.) – BMI 37.</a:t>
            </a:r>
          </a:p>
          <a:p>
            <a:pPr lvl="1"/>
            <a:r>
              <a:rPr lang="en-US" dirty="0"/>
              <a:t>Initial BMI at HIV Dx = 29 </a:t>
            </a:r>
          </a:p>
          <a:p>
            <a:pPr lvl="1"/>
            <a:r>
              <a:rPr lang="en-US" dirty="0"/>
              <a:t>After 3 years of ART, BMI = 34</a:t>
            </a:r>
          </a:p>
          <a:p>
            <a:r>
              <a:rPr lang="en-US" dirty="0"/>
              <a:t>HIV treatment results on TAF/FTC/BIC</a:t>
            </a:r>
          </a:p>
          <a:p>
            <a:pPr marL="0" indent="0">
              <a:buNone/>
            </a:pPr>
            <a:endParaRPr lang="en-US" dirty="0"/>
          </a:p>
          <a:p>
            <a:pPr lvl="1"/>
            <a:endParaRPr lang="en-US" dirty="0"/>
          </a:p>
          <a:p>
            <a:pPr lvl="1"/>
            <a:r>
              <a:rPr lang="en-US" dirty="0"/>
              <a:t>Low level viremia</a:t>
            </a:r>
          </a:p>
          <a:p>
            <a:r>
              <a:rPr lang="en-US" dirty="0"/>
              <a:t>CD4 count – 764/49%</a:t>
            </a:r>
          </a:p>
          <a:p>
            <a:r>
              <a:rPr lang="en-US" dirty="0"/>
              <a:t>Asked about switching to injection therapy</a:t>
            </a:r>
          </a:p>
        </p:txBody>
      </p:sp>
      <p:pic>
        <p:nvPicPr>
          <p:cNvPr id="6" name="Picture 5">
            <a:extLst>
              <a:ext uri="{FF2B5EF4-FFF2-40B4-BE49-F238E27FC236}">
                <a16:creationId xmlns:a16="http://schemas.microsoft.com/office/drawing/2014/main" id="{D8873CCC-D982-A21B-0246-F2112C21337F}"/>
              </a:ext>
            </a:extLst>
          </p:cNvPr>
          <p:cNvPicPr>
            <a:picLocks noChangeAspect="1"/>
          </p:cNvPicPr>
          <p:nvPr/>
        </p:nvPicPr>
        <p:blipFill>
          <a:blip r:embed="rId2"/>
          <a:stretch>
            <a:fillRect/>
          </a:stretch>
        </p:blipFill>
        <p:spPr>
          <a:xfrm>
            <a:off x="914400" y="3429000"/>
            <a:ext cx="7613040" cy="670618"/>
          </a:xfrm>
          <a:prstGeom prst="rect">
            <a:avLst/>
          </a:prstGeom>
        </p:spPr>
      </p:pic>
    </p:spTree>
    <p:extLst>
      <p:ext uri="{BB962C8B-B14F-4D97-AF65-F5344CB8AC3E}">
        <p14:creationId xmlns:p14="http://schemas.microsoft.com/office/powerpoint/2010/main" val="144081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Antiretroviral Therapy Switching</a:t>
            </a:r>
          </a:p>
        </p:txBody>
      </p:sp>
      <p:sp>
        <p:nvSpPr>
          <p:cNvPr id="3" name="Content Placeholder 2"/>
          <p:cNvSpPr>
            <a:spLocks noGrp="1"/>
          </p:cNvSpPr>
          <p:nvPr>
            <p:ph idx="1"/>
          </p:nvPr>
        </p:nvSpPr>
        <p:spPr/>
        <p:txBody>
          <a:bodyPr>
            <a:normAutofit lnSpcReduction="10000"/>
          </a:bodyPr>
          <a:lstStyle/>
          <a:p>
            <a:pPr marL="0" indent="0">
              <a:buNone/>
            </a:pPr>
            <a:r>
              <a:rPr lang="en-US" dirty="0"/>
              <a:t>35 y/o man with HIV viral load of 27 copies/mL and CD4=764 cells/ cu mm is on TAF/FTC/Bictegravir for 5 years.  He is tired of taking pills and wants to switch. What would you recommend?</a:t>
            </a:r>
          </a:p>
          <a:p>
            <a:endParaRPr lang="en-US" dirty="0"/>
          </a:p>
          <a:p>
            <a:r>
              <a:rPr lang="en-US" dirty="0"/>
              <a:t>A. Start Cabotegravir/Rilpivirine Injections</a:t>
            </a:r>
          </a:p>
          <a:p>
            <a:r>
              <a:rPr lang="en-US" dirty="0"/>
              <a:t>B. Oral Cabotegravir+Rilpirivine for 30 days then injections</a:t>
            </a:r>
          </a:p>
          <a:p>
            <a:r>
              <a:rPr lang="en-US" dirty="0"/>
              <a:t>C. Do Genosure Archive Testing first and if okay then CAB/RLP injections</a:t>
            </a:r>
          </a:p>
          <a:p>
            <a:r>
              <a:rPr lang="en-US" dirty="0"/>
              <a:t>D. Something else</a:t>
            </a:r>
          </a:p>
        </p:txBody>
      </p:sp>
    </p:spTree>
    <p:extLst>
      <p:ext uri="{BB962C8B-B14F-4D97-AF65-F5344CB8AC3E}">
        <p14:creationId xmlns:p14="http://schemas.microsoft.com/office/powerpoint/2010/main" val="219332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p:cNvSpPr>
            <a:spLocks noGrp="1"/>
          </p:cNvSpPr>
          <p:nvPr>
            <p:ph type="title"/>
          </p:nvPr>
        </p:nvSpPr>
        <p:spPr/>
        <p:txBody>
          <a:bodyPr/>
          <a:lstStyle/>
          <a:p>
            <a:r>
              <a:rPr lang="en-US" dirty="0"/>
              <a:t>ART Therapy</a:t>
            </a:r>
          </a:p>
        </p:txBody>
      </p:sp>
      <p:sp>
        <p:nvSpPr>
          <p:cNvPr id="3" name="TPAnswers" title="Answer Text Shape"/>
          <p:cNvSpPr>
            <a:spLocks noGrp="1"/>
          </p:cNvSpPr>
          <p:nvPr>
            <p:ph idx="1"/>
            <p:custDataLst>
              <p:tags r:id="rId2"/>
            </p:custDataLst>
          </p:nvPr>
        </p:nvSpPr>
        <p:spPr/>
        <p:txBody>
          <a:bodyPr>
            <a:normAutofit/>
          </a:bodyPr>
          <a:lstStyle/>
          <a:p>
            <a:pPr marL="514350" indent="-514350">
              <a:buFont typeface="+mj-lt"/>
              <a:buAutoNum type="alphaUcPeriod"/>
            </a:pPr>
            <a:r>
              <a:rPr lang="en-US" dirty="0"/>
              <a:t>CAB/RLP shots</a:t>
            </a:r>
          </a:p>
          <a:p>
            <a:pPr marL="514350" indent="-514350">
              <a:buFont typeface="+mj-lt"/>
              <a:buAutoNum type="alphaUcPeriod"/>
            </a:pPr>
            <a:r>
              <a:rPr lang="en-US" dirty="0"/>
              <a:t>Oral CAB/RLP </a:t>
            </a:r>
            <a:r>
              <a:rPr lang="en-US" dirty="0">
                <a:latin typeface="Arial" panose="020B0604020202020204" pitchFamily="34" charset="0"/>
                <a:cs typeface="Arial" panose="020B0604020202020204" pitchFamily="34" charset="0"/>
              </a:rPr>
              <a:t>→</a:t>
            </a:r>
            <a:r>
              <a:rPr lang="en-US" dirty="0"/>
              <a:t>shots.</a:t>
            </a:r>
          </a:p>
          <a:p>
            <a:pPr marL="514350" indent="-514350">
              <a:buFont typeface="+mj-lt"/>
              <a:buAutoNum type="alphaUcPeriod"/>
            </a:pPr>
            <a:r>
              <a:rPr lang="en-US" dirty="0"/>
              <a:t>HIV genosure archive, shots if okay</a:t>
            </a:r>
          </a:p>
          <a:p>
            <a:pPr marL="514350" indent="-514350">
              <a:buFont typeface="+mj-lt"/>
              <a:buAutoNum type="alphaUcPeriod"/>
            </a:pPr>
            <a:r>
              <a:rPr lang="en-US" dirty="0"/>
              <a:t>Something else</a:t>
            </a:r>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5DDD721-EE24-FF7D-9CD6-C8C4CE4B0B29}"/>
              </a:ext>
            </a:extLst>
          </p:cNvPr>
          <p:cNvSpPr txBox="1"/>
          <p:nvPr/>
        </p:nvSpPr>
        <p:spPr>
          <a:xfrm>
            <a:off x="457200" y="4837137"/>
            <a:ext cx="4194161"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35 y/o doing well on TAF/FTC/BIC. </a:t>
            </a:r>
          </a:p>
          <a:p>
            <a:r>
              <a:rPr lang="en-US" sz="2000" dirty="0">
                <a:latin typeface="Arial" panose="020B0604020202020204" pitchFamily="34" charset="0"/>
                <a:cs typeface="Arial" panose="020B0604020202020204" pitchFamily="34" charset="0"/>
              </a:rPr>
              <a:t>Tired of pills. HIV VL &lt; 50 cpm</a:t>
            </a:r>
          </a:p>
        </p:txBody>
      </p:sp>
    </p:spTree>
    <p:custDataLst>
      <p:tags r:id="rId1"/>
    </p:custDataLst>
    <p:extLst>
      <p:ext uri="{BB962C8B-B14F-4D97-AF65-F5344CB8AC3E}">
        <p14:creationId xmlns:p14="http://schemas.microsoft.com/office/powerpoint/2010/main" val="384375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36C9-722D-992D-EE6B-F2C7B0E52A03}"/>
              </a:ext>
            </a:extLst>
          </p:cNvPr>
          <p:cNvSpPr>
            <a:spLocks noGrp="1"/>
          </p:cNvSpPr>
          <p:nvPr>
            <p:ph type="title"/>
          </p:nvPr>
        </p:nvSpPr>
        <p:spPr/>
        <p:txBody>
          <a:bodyPr/>
          <a:lstStyle/>
          <a:p>
            <a:r>
              <a:rPr lang="en-US" dirty="0"/>
              <a:t>Panel Discussion</a:t>
            </a:r>
          </a:p>
        </p:txBody>
      </p:sp>
      <p:sp>
        <p:nvSpPr>
          <p:cNvPr id="3" name="Content Placeholder 2">
            <a:extLst>
              <a:ext uri="{FF2B5EF4-FFF2-40B4-BE49-F238E27FC236}">
                <a16:creationId xmlns:a16="http://schemas.microsoft.com/office/drawing/2014/main" id="{DAC24405-CE70-AC62-0BD9-0C77AA7A7C25}"/>
              </a:ext>
            </a:extLst>
          </p:cNvPr>
          <p:cNvSpPr>
            <a:spLocks noGrp="1"/>
          </p:cNvSpPr>
          <p:nvPr>
            <p:ph idx="1"/>
          </p:nvPr>
        </p:nvSpPr>
        <p:spPr/>
        <p:txBody>
          <a:bodyPr/>
          <a:lstStyle/>
          <a:p>
            <a:r>
              <a:rPr lang="en-US" dirty="0"/>
              <a:t>How would you approach this situation?</a:t>
            </a:r>
          </a:p>
        </p:txBody>
      </p:sp>
    </p:spTree>
    <p:extLst>
      <p:ext uri="{BB962C8B-B14F-4D97-AF65-F5344CB8AC3E}">
        <p14:creationId xmlns:p14="http://schemas.microsoft.com/office/powerpoint/2010/main" val="171378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36C9-722D-992D-EE6B-F2C7B0E52A03}"/>
              </a:ext>
            </a:extLst>
          </p:cNvPr>
          <p:cNvSpPr>
            <a:spLocks noGrp="1"/>
          </p:cNvSpPr>
          <p:nvPr>
            <p:ph type="title"/>
          </p:nvPr>
        </p:nvSpPr>
        <p:spPr/>
        <p:txBody>
          <a:bodyPr/>
          <a:lstStyle/>
          <a:p>
            <a:r>
              <a:rPr lang="en-US" dirty="0"/>
              <a:t>Panel Discussion</a:t>
            </a:r>
          </a:p>
        </p:txBody>
      </p:sp>
      <p:sp>
        <p:nvSpPr>
          <p:cNvPr id="3" name="Content Placeholder 2">
            <a:extLst>
              <a:ext uri="{FF2B5EF4-FFF2-40B4-BE49-F238E27FC236}">
                <a16:creationId xmlns:a16="http://schemas.microsoft.com/office/drawing/2014/main" id="{DAC24405-CE70-AC62-0BD9-0C77AA7A7C25}"/>
              </a:ext>
            </a:extLst>
          </p:cNvPr>
          <p:cNvSpPr>
            <a:spLocks noGrp="1"/>
          </p:cNvSpPr>
          <p:nvPr>
            <p:ph idx="1"/>
          </p:nvPr>
        </p:nvSpPr>
        <p:spPr/>
        <p:txBody>
          <a:bodyPr/>
          <a:lstStyle/>
          <a:p>
            <a:r>
              <a:rPr lang="en-US" dirty="0"/>
              <a:t>Any more information that you might want?</a:t>
            </a:r>
          </a:p>
          <a:p>
            <a:r>
              <a:rPr lang="en-US" dirty="0"/>
              <a:t>How do you approach getting treatment records and prior resistance testing in persons that transfer into your care?</a:t>
            </a:r>
          </a:p>
          <a:p>
            <a:r>
              <a:rPr lang="en-US" dirty="0"/>
              <a:t>Are you worried about using CAB/RLP in folks with BMI&gt;35?</a:t>
            </a:r>
          </a:p>
        </p:txBody>
      </p:sp>
    </p:spTree>
    <p:extLst>
      <p:ext uri="{BB962C8B-B14F-4D97-AF65-F5344CB8AC3E}">
        <p14:creationId xmlns:p14="http://schemas.microsoft.com/office/powerpoint/2010/main" val="818428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76F2-6A24-4DE2-EC4C-F0034B02898D}"/>
              </a:ext>
            </a:extLst>
          </p:cNvPr>
          <p:cNvSpPr>
            <a:spLocks noGrp="1"/>
          </p:cNvSpPr>
          <p:nvPr>
            <p:ph type="title"/>
          </p:nvPr>
        </p:nvSpPr>
        <p:spPr/>
        <p:txBody>
          <a:bodyPr/>
          <a:lstStyle/>
          <a:p>
            <a:r>
              <a:rPr lang="en-US" dirty="0"/>
              <a:t>Case #2 Continues</a:t>
            </a:r>
          </a:p>
        </p:txBody>
      </p:sp>
      <p:sp>
        <p:nvSpPr>
          <p:cNvPr id="3" name="Content Placeholder 2">
            <a:extLst>
              <a:ext uri="{FF2B5EF4-FFF2-40B4-BE49-F238E27FC236}">
                <a16:creationId xmlns:a16="http://schemas.microsoft.com/office/drawing/2014/main" id="{57579827-35F3-F5B4-24DF-42316A312F91}"/>
              </a:ext>
            </a:extLst>
          </p:cNvPr>
          <p:cNvSpPr>
            <a:spLocks noGrp="1"/>
          </p:cNvSpPr>
          <p:nvPr>
            <p:ph idx="1"/>
          </p:nvPr>
        </p:nvSpPr>
        <p:spPr/>
        <p:txBody>
          <a:bodyPr/>
          <a:lstStyle/>
          <a:p>
            <a:r>
              <a:rPr lang="en-US" dirty="0"/>
              <a:t>Started on metformin to help weight control</a:t>
            </a:r>
          </a:p>
          <a:p>
            <a:r>
              <a:rPr lang="en-US" dirty="0"/>
              <a:t>Started Cabotegravir 600 mg / Rilpivirine 900 mg</a:t>
            </a:r>
          </a:p>
          <a:p>
            <a:r>
              <a:rPr lang="en-US" dirty="0"/>
              <a:t>Got 2</a:t>
            </a:r>
            <a:r>
              <a:rPr lang="en-US" baseline="30000" dirty="0"/>
              <a:t>nd</a:t>
            </a:r>
            <a:r>
              <a:rPr lang="en-US" dirty="0"/>
              <a:t> dose 1 month later</a:t>
            </a:r>
          </a:p>
          <a:p>
            <a:r>
              <a:rPr lang="en-US" dirty="0"/>
              <a:t>HIV viral load data</a:t>
            </a:r>
          </a:p>
        </p:txBody>
      </p:sp>
      <p:pic>
        <p:nvPicPr>
          <p:cNvPr id="4" name="Content Placeholder 4">
            <a:extLst>
              <a:ext uri="{FF2B5EF4-FFF2-40B4-BE49-F238E27FC236}">
                <a16:creationId xmlns:a16="http://schemas.microsoft.com/office/drawing/2014/main" id="{1AF3F506-2C59-4417-CCAC-42A338637284}"/>
              </a:ext>
            </a:extLst>
          </p:cNvPr>
          <p:cNvPicPr>
            <a:picLocks noChangeAspect="1"/>
          </p:cNvPicPr>
          <p:nvPr/>
        </p:nvPicPr>
        <p:blipFill rotWithShape="1">
          <a:blip r:embed="rId2"/>
          <a:srcRect r="20197"/>
          <a:stretch/>
        </p:blipFill>
        <p:spPr>
          <a:xfrm>
            <a:off x="990600" y="5206910"/>
            <a:ext cx="6400800" cy="971418"/>
          </a:xfrm>
          <a:prstGeom prst="rect">
            <a:avLst/>
          </a:prstGeom>
        </p:spPr>
      </p:pic>
      <p:sp>
        <p:nvSpPr>
          <p:cNvPr id="5" name="TextBox 4">
            <a:extLst>
              <a:ext uri="{FF2B5EF4-FFF2-40B4-BE49-F238E27FC236}">
                <a16:creationId xmlns:a16="http://schemas.microsoft.com/office/drawing/2014/main" id="{2701B5E0-83A7-B79E-EE8D-9DEF7E92B097}"/>
              </a:ext>
            </a:extLst>
          </p:cNvPr>
          <p:cNvSpPr txBox="1"/>
          <p:nvPr/>
        </p:nvSpPr>
        <p:spPr>
          <a:xfrm>
            <a:off x="1009729" y="4406397"/>
            <a:ext cx="1503617" cy="646331"/>
          </a:xfrm>
          <a:prstGeom prst="rect">
            <a:avLst/>
          </a:prstGeom>
          <a:noFill/>
        </p:spPr>
        <p:txBody>
          <a:bodyPr wrap="none" rtlCol="0">
            <a:spAutoFit/>
          </a:bodyPr>
          <a:lstStyle/>
          <a:p>
            <a:r>
              <a:rPr lang="en-US" dirty="0">
                <a:solidFill>
                  <a:schemeClr val="bg1"/>
                </a:solidFill>
              </a:rPr>
              <a:t>1 mon before </a:t>
            </a:r>
          </a:p>
          <a:p>
            <a:r>
              <a:rPr lang="en-US" dirty="0">
                <a:solidFill>
                  <a:schemeClr val="bg1"/>
                </a:solidFill>
              </a:rPr>
              <a:t>CAB/RLP</a:t>
            </a:r>
          </a:p>
        </p:txBody>
      </p:sp>
      <p:sp>
        <p:nvSpPr>
          <p:cNvPr id="6" name="TextBox 5">
            <a:extLst>
              <a:ext uri="{FF2B5EF4-FFF2-40B4-BE49-F238E27FC236}">
                <a16:creationId xmlns:a16="http://schemas.microsoft.com/office/drawing/2014/main" id="{A5A812A0-02BB-3725-4186-28A646BCDA83}"/>
              </a:ext>
            </a:extLst>
          </p:cNvPr>
          <p:cNvSpPr txBox="1"/>
          <p:nvPr/>
        </p:nvSpPr>
        <p:spPr>
          <a:xfrm>
            <a:off x="2666093" y="4430419"/>
            <a:ext cx="1361270" cy="646331"/>
          </a:xfrm>
          <a:prstGeom prst="rect">
            <a:avLst/>
          </a:prstGeom>
          <a:noFill/>
        </p:spPr>
        <p:txBody>
          <a:bodyPr wrap="none" rtlCol="0">
            <a:spAutoFit/>
          </a:bodyPr>
          <a:lstStyle/>
          <a:p>
            <a:r>
              <a:rPr lang="en-US" dirty="0">
                <a:solidFill>
                  <a:schemeClr val="bg1"/>
                </a:solidFill>
              </a:rPr>
              <a:t>3 mon VL on</a:t>
            </a:r>
          </a:p>
          <a:p>
            <a:r>
              <a:rPr lang="en-US" dirty="0">
                <a:solidFill>
                  <a:schemeClr val="bg1"/>
                </a:solidFill>
              </a:rPr>
              <a:t>CAB/RLP</a:t>
            </a:r>
          </a:p>
        </p:txBody>
      </p:sp>
      <p:sp>
        <p:nvSpPr>
          <p:cNvPr id="7" name="TextBox 6">
            <a:extLst>
              <a:ext uri="{FF2B5EF4-FFF2-40B4-BE49-F238E27FC236}">
                <a16:creationId xmlns:a16="http://schemas.microsoft.com/office/drawing/2014/main" id="{FC5EC56A-DA00-A552-6CB6-38641F3FAD76}"/>
              </a:ext>
            </a:extLst>
          </p:cNvPr>
          <p:cNvSpPr txBox="1"/>
          <p:nvPr/>
        </p:nvSpPr>
        <p:spPr>
          <a:xfrm>
            <a:off x="3906121" y="4407449"/>
            <a:ext cx="1808252" cy="369332"/>
          </a:xfrm>
          <a:prstGeom prst="rect">
            <a:avLst/>
          </a:prstGeom>
          <a:noFill/>
        </p:spPr>
        <p:txBody>
          <a:bodyPr wrap="none" rtlCol="0">
            <a:spAutoFit/>
          </a:bodyPr>
          <a:lstStyle/>
          <a:p>
            <a:r>
              <a:rPr lang="en-US" dirty="0">
                <a:solidFill>
                  <a:schemeClr val="bg1"/>
                </a:solidFill>
              </a:rPr>
              <a:t> Confirmation VL</a:t>
            </a:r>
          </a:p>
        </p:txBody>
      </p:sp>
      <p:sp>
        <p:nvSpPr>
          <p:cNvPr id="8" name="TextBox 7">
            <a:extLst>
              <a:ext uri="{FF2B5EF4-FFF2-40B4-BE49-F238E27FC236}">
                <a16:creationId xmlns:a16="http://schemas.microsoft.com/office/drawing/2014/main" id="{246C89DC-C2B4-A856-2392-FAB3100A304D}"/>
              </a:ext>
            </a:extLst>
          </p:cNvPr>
          <p:cNvSpPr txBox="1"/>
          <p:nvPr/>
        </p:nvSpPr>
        <p:spPr>
          <a:xfrm>
            <a:off x="5721304" y="4406397"/>
            <a:ext cx="1567417" cy="646331"/>
          </a:xfrm>
          <a:prstGeom prst="rect">
            <a:avLst/>
          </a:prstGeom>
          <a:noFill/>
        </p:spPr>
        <p:txBody>
          <a:bodyPr wrap="none" rtlCol="0">
            <a:spAutoFit/>
          </a:bodyPr>
          <a:lstStyle/>
          <a:p>
            <a:r>
              <a:rPr lang="en-US" dirty="0">
                <a:solidFill>
                  <a:schemeClr val="bg1"/>
                </a:solidFill>
              </a:rPr>
              <a:t>1 mon VL after</a:t>
            </a:r>
          </a:p>
          <a:p>
            <a:r>
              <a:rPr lang="en-US" dirty="0">
                <a:solidFill>
                  <a:schemeClr val="bg1"/>
                </a:solidFill>
              </a:rPr>
              <a:t> new ART</a:t>
            </a:r>
          </a:p>
        </p:txBody>
      </p:sp>
    </p:spTree>
    <p:extLst>
      <p:ext uri="{BB962C8B-B14F-4D97-AF65-F5344CB8AC3E}">
        <p14:creationId xmlns:p14="http://schemas.microsoft.com/office/powerpoint/2010/main" val="1290581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EE027-6A73-9E8B-8E45-0C832C0EBC92}"/>
              </a:ext>
            </a:extLst>
          </p:cNvPr>
          <p:cNvSpPr>
            <a:spLocks noGrp="1"/>
          </p:cNvSpPr>
          <p:nvPr>
            <p:ph type="title"/>
          </p:nvPr>
        </p:nvSpPr>
        <p:spPr/>
        <p:txBody>
          <a:bodyPr/>
          <a:lstStyle/>
          <a:p>
            <a:r>
              <a:rPr lang="en-US" dirty="0"/>
              <a:t>Now What?</a:t>
            </a:r>
          </a:p>
        </p:txBody>
      </p:sp>
    </p:spTree>
    <p:extLst>
      <p:ext uri="{BB962C8B-B14F-4D97-AF65-F5344CB8AC3E}">
        <p14:creationId xmlns:p14="http://schemas.microsoft.com/office/powerpoint/2010/main" val="2787287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21D5D-ECAE-BBF0-6655-2B11BF3D8909}"/>
              </a:ext>
            </a:extLst>
          </p:cNvPr>
          <p:cNvSpPr>
            <a:spLocks noGrp="1"/>
          </p:cNvSpPr>
          <p:nvPr>
            <p:ph type="title" idx="4294967295"/>
          </p:nvPr>
        </p:nvSpPr>
        <p:spPr>
          <a:xfrm>
            <a:off x="0" y="0"/>
            <a:ext cx="8229600" cy="838200"/>
          </a:xfrm>
        </p:spPr>
        <p:txBody>
          <a:bodyPr/>
          <a:lstStyle/>
          <a:p>
            <a:r>
              <a:rPr lang="en-US" dirty="0">
                <a:solidFill>
                  <a:srgbClr val="C00000"/>
                </a:solidFill>
              </a:rPr>
              <a:t>Resistance Testing on CAB-RLP</a:t>
            </a:r>
          </a:p>
        </p:txBody>
      </p:sp>
      <p:pic>
        <p:nvPicPr>
          <p:cNvPr id="6" name="Picture 5">
            <a:extLst>
              <a:ext uri="{FF2B5EF4-FFF2-40B4-BE49-F238E27FC236}">
                <a16:creationId xmlns:a16="http://schemas.microsoft.com/office/drawing/2014/main" id="{F2A107B1-7C1F-EA2C-580E-16E3DF937347}"/>
              </a:ext>
            </a:extLst>
          </p:cNvPr>
          <p:cNvPicPr>
            <a:picLocks noChangeAspect="1"/>
          </p:cNvPicPr>
          <p:nvPr/>
        </p:nvPicPr>
        <p:blipFill rotWithShape="1">
          <a:blip r:embed="rId2"/>
          <a:srcRect r="8704" b="7645"/>
          <a:stretch/>
        </p:blipFill>
        <p:spPr>
          <a:xfrm>
            <a:off x="228600" y="798206"/>
            <a:ext cx="3200400" cy="5953356"/>
          </a:xfrm>
          <a:prstGeom prst="rect">
            <a:avLst/>
          </a:prstGeom>
        </p:spPr>
      </p:pic>
      <p:pic>
        <p:nvPicPr>
          <p:cNvPr id="8" name="Picture 7">
            <a:extLst>
              <a:ext uri="{FF2B5EF4-FFF2-40B4-BE49-F238E27FC236}">
                <a16:creationId xmlns:a16="http://schemas.microsoft.com/office/drawing/2014/main" id="{C1FBE12C-8596-1075-C519-8949FA42B751}"/>
              </a:ext>
            </a:extLst>
          </p:cNvPr>
          <p:cNvPicPr>
            <a:picLocks noChangeAspect="1"/>
          </p:cNvPicPr>
          <p:nvPr/>
        </p:nvPicPr>
        <p:blipFill>
          <a:blip r:embed="rId3"/>
          <a:stretch>
            <a:fillRect/>
          </a:stretch>
        </p:blipFill>
        <p:spPr>
          <a:xfrm>
            <a:off x="4038600" y="3962400"/>
            <a:ext cx="3246401" cy="2789162"/>
          </a:xfrm>
          <a:prstGeom prst="rect">
            <a:avLst/>
          </a:prstGeom>
        </p:spPr>
      </p:pic>
      <p:sp>
        <p:nvSpPr>
          <p:cNvPr id="9" name="TextBox 8">
            <a:extLst>
              <a:ext uri="{FF2B5EF4-FFF2-40B4-BE49-F238E27FC236}">
                <a16:creationId xmlns:a16="http://schemas.microsoft.com/office/drawing/2014/main" id="{721479CC-D844-F914-AA27-0B0AA86B9986}"/>
              </a:ext>
            </a:extLst>
          </p:cNvPr>
          <p:cNvSpPr txBox="1"/>
          <p:nvPr/>
        </p:nvSpPr>
        <p:spPr>
          <a:xfrm>
            <a:off x="3429000" y="1140542"/>
            <a:ext cx="5715000" cy="286232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Mutations</a:t>
            </a:r>
          </a:p>
          <a:p>
            <a:r>
              <a:rPr lang="en-US" sz="2400" b="1" dirty="0">
                <a:latin typeface="Arial" panose="020B0604020202020204" pitchFamily="34" charset="0"/>
                <a:cs typeface="Arial" panose="020B0604020202020204" pitchFamily="34" charset="0"/>
              </a:rPr>
              <a:t>NNRTIs</a:t>
            </a:r>
            <a:r>
              <a:rPr lang="en-US" sz="2400" b="1" dirty="0">
                <a:solidFill>
                  <a:srgbClr val="C00000"/>
                </a:solidFill>
                <a:latin typeface="Arial" panose="020B0604020202020204" pitchFamily="34" charset="0"/>
                <a:cs typeface="Arial" panose="020B0604020202020204" pitchFamily="34" charset="0"/>
              </a:rPr>
              <a:t>-L100I, K103N, V179I</a:t>
            </a:r>
          </a:p>
          <a:p>
            <a:endParaRPr lang="en-US" sz="2400" b="1" dirty="0">
              <a:solidFill>
                <a:srgbClr val="C0000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INSTIs</a:t>
            </a:r>
            <a:r>
              <a:rPr lang="en-US" sz="2400" b="1" dirty="0">
                <a:solidFill>
                  <a:srgbClr val="C00000"/>
                </a:solidFill>
                <a:latin typeface="Arial" panose="020B0604020202020204" pitchFamily="34" charset="0"/>
                <a:cs typeface="Arial" panose="020B0604020202020204" pitchFamily="34" charset="0"/>
              </a:rPr>
              <a:t>-E138E/K, Q148K</a:t>
            </a:r>
          </a:p>
          <a:p>
            <a:endParaRPr lang="en-US" sz="2400" b="1" dirty="0">
              <a:solidFill>
                <a:srgbClr val="C0000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PIs</a:t>
            </a:r>
            <a:r>
              <a:rPr lang="en-US" sz="2400" b="1" dirty="0">
                <a:solidFill>
                  <a:srgbClr val="C00000"/>
                </a:solidFill>
                <a:latin typeface="Arial" panose="020B0604020202020204" pitchFamily="34" charset="0"/>
                <a:cs typeface="Arial" panose="020B0604020202020204" pitchFamily="34" charset="0"/>
              </a:rPr>
              <a:t>-L10I, L24I, M46L, I54V, A71V, V82A</a:t>
            </a:r>
          </a:p>
          <a:p>
            <a:endParaRPr lang="en-US" dirty="0"/>
          </a:p>
          <a:p>
            <a:endParaRPr lang="en-US" dirty="0"/>
          </a:p>
        </p:txBody>
      </p:sp>
    </p:spTree>
    <p:extLst>
      <p:ext uri="{BB962C8B-B14F-4D97-AF65-F5344CB8AC3E}">
        <p14:creationId xmlns:p14="http://schemas.microsoft.com/office/powerpoint/2010/main" val="265615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fontScale="70000" lnSpcReduction="20000"/>
          </a:bodyPr>
          <a:lstStyle/>
          <a:p>
            <a:pPr marL="474920" indent="-214313" algn="l">
              <a:buFont typeface="Arial" panose="020B0604020202020204" pitchFamily="34" charset="0"/>
              <a:buChar char="•"/>
            </a:pPr>
            <a:r>
              <a:rPr lang="en-US" sz="2400" b="0" i="0" dirty="0">
                <a:effectLst/>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474920" indent="-214313" algn="l">
              <a:buFont typeface="Arial" panose="020B0604020202020204" pitchFamily="34" charset="0"/>
              <a:buChar char="•"/>
            </a:pPr>
            <a:r>
              <a:rPr lang="en-US" sz="2400" b="0" i="0" dirty="0">
                <a:effectLst/>
              </a:rPr>
              <a:t>None of the planners, faculty, and others in control of educational content for this educational activity have relevant financial relationship(s) to disclose with ineligible companies.</a:t>
            </a:r>
          </a:p>
          <a:p>
            <a:pPr marL="474920" indent="-214313" algn="l">
              <a:buFont typeface="Arial" panose="020B0604020202020204" pitchFamily="34" charset="0"/>
              <a:buChar char="•"/>
            </a:pPr>
            <a:r>
              <a:rPr lang="en-US" sz="2400" b="0" i="0" dirty="0">
                <a:effectLst/>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474920" indent="-214313" algn="l">
              <a:buFont typeface="Arial" panose="020B0604020202020204" pitchFamily="34" charset="0"/>
              <a:buChar char="•"/>
            </a:pPr>
            <a:r>
              <a:rPr lang="en-US" sz="2400" b="0" i="0" dirty="0">
                <a:effectLst/>
              </a:rPr>
              <a:t>Disclosure of a relationship is not intended to suggest or condone commercial bias in any presentation, but it is made to provide participants with information that might be of potential importance to their evaluation of a presentation.</a:t>
            </a:r>
          </a:p>
          <a:p>
            <a:pPr marL="114300" indent="0">
              <a:buNone/>
            </a:pPr>
            <a:endParaRPr lang="en-US" dirty="0"/>
          </a:p>
        </p:txBody>
      </p:sp>
    </p:spTree>
    <p:extLst>
      <p:ext uri="{BB962C8B-B14F-4D97-AF65-F5344CB8AC3E}">
        <p14:creationId xmlns:p14="http://schemas.microsoft.com/office/powerpoint/2010/main" val="2464639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835D-2C57-76A9-5871-FF1F9E80D2C2}"/>
              </a:ext>
            </a:extLst>
          </p:cNvPr>
          <p:cNvSpPr>
            <a:spLocks noGrp="1"/>
          </p:cNvSpPr>
          <p:nvPr>
            <p:ph type="title" idx="4294967295"/>
          </p:nvPr>
        </p:nvSpPr>
        <p:spPr>
          <a:xfrm>
            <a:off x="0" y="274638"/>
            <a:ext cx="8229600" cy="1143000"/>
          </a:xfrm>
        </p:spPr>
        <p:txBody>
          <a:bodyPr/>
          <a:lstStyle/>
          <a:p>
            <a:r>
              <a:rPr lang="en-US" dirty="0">
                <a:solidFill>
                  <a:srgbClr val="C00000"/>
                </a:solidFill>
              </a:rPr>
              <a:t>Historic Genotype 7-29-2014</a:t>
            </a:r>
          </a:p>
        </p:txBody>
      </p:sp>
      <p:pic>
        <p:nvPicPr>
          <p:cNvPr id="5" name="Picture 4">
            <a:extLst>
              <a:ext uri="{FF2B5EF4-FFF2-40B4-BE49-F238E27FC236}">
                <a16:creationId xmlns:a16="http://schemas.microsoft.com/office/drawing/2014/main" id="{07F84AF7-AC00-2BCF-41A2-41055FC18090}"/>
              </a:ext>
            </a:extLst>
          </p:cNvPr>
          <p:cNvPicPr>
            <a:picLocks noChangeAspect="1"/>
          </p:cNvPicPr>
          <p:nvPr/>
        </p:nvPicPr>
        <p:blipFill>
          <a:blip r:embed="rId2"/>
          <a:stretch>
            <a:fillRect/>
          </a:stretch>
        </p:blipFill>
        <p:spPr>
          <a:xfrm>
            <a:off x="762000" y="1219200"/>
            <a:ext cx="7788315" cy="5243014"/>
          </a:xfrm>
          <a:prstGeom prst="rect">
            <a:avLst/>
          </a:prstGeom>
        </p:spPr>
      </p:pic>
    </p:spTree>
    <p:extLst>
      <p:ext uri="{BB962C8B-B14F-4D97-AF65-F5344CB8AC3E}">
        <p14:creationId xmlns:p14="http://schemas.microsoft.com/office/powerpoint/2010/main" val="4153470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480A-97AD-D6C8-E186-5CBB9286E2E8}"/>
              </a:ext>
            </a:extLst>
          </p:cNvPr>
          <p:cNvSpPr>
            <a:spLocks noGrp="1"/>
          </p:cNvSpPr>
          <p:nvPr>
            <p:ph type="title" idx="4294967295"/>
          </p:nvPr>
        </p:nvSpPr>
        <p:spPr>
          <a:xfrm>
            <a:off x="0" y="19050"/>
            <a:ext cx="8229600" cy="792163"/>
          </a:xfrm>
        </p:spPr>
        <p:txBody>
          <a:bodyPr/>
          <a:lstStyle/>
          <a:p>
            <a:r>
              <a:rPr lang="en-US" dirty="0">
                <a:solidFill>
                  <a:srgbClr val="C00000"/>
                </a:solidFill>
              </a:rPr>
              <a:t>FLAIR</a:t>
            </a:r>
          </a:p>
        </p:txBody>
      </p:sp>
      <p:pic>
        <p:nvPicPr>
          <p:cNvPr id="5" name="Picture 4">
            <a:extLst>
              <a:ext uri="{FF2B5EF4-FFF2-40B4-BE49-F238E27FC236}">
                <a16:creationId xmlns:a16="http://schemas.microsoft.com/office/drawing/2014/main" id="{E1B9A57C-8CDE-7405-8991-BB1FCD2B4467}"/>
              </a:ext>
            </a:extLst>
          </p:cNvPr>
          <p:cNvPicPr>
            <a:picLocks noChangeAspect="1"/>
          </p:cNvPicPr>
          <p:nvPr/>
        </p:nvPicPr>
        <p:blipFill>
          <a:blip r:embed="rId2"/>
          <a:stretch>
            <a:fillRect/>
          </a:stretch>
        </p:blipFill>
        <p:spPr>
          <a:xfrm>
            <a:off x="906633" y="685800"/>
            <a:ext cx="7330733" cy="3385636"/>
          </a:xfrm>
          <a:prstGeom prst="rect">
            <a:avLst/>
          </a:prstGeom>
        </p:spPr>
      </p:pic>
      <p:pic>
        <p:nvPicPr>
          <p:cNvPr id="7" name="Picture 6">
            <a:extLst>
              <a:ext uri="{FF2B5EF4-FFF2-40B4-BE49-F238E27FC236}">
                <a16:creationId xmlns:a16="http://schemas.microsoft.com/office/drawing/2014/main" id="{247CE117-C122-D5AC-507A-BCA59AFE1E0F}"/>
              </a:ext>
            </a:extLst>
          </p:cNvPr>
          <p:cNvPicPr>
            <a:picLocks noChangeAspect="1"/>
          </p:cNvPicPr>
          <p:nvPr/>
        </p:nvPicPr>
        <p:blipFill>
          <a:blip r:embed="rId3"/>
          <a:stretch>
            <a:fillRect/>
          </a:stretch>
        </p:blipFill>
        <p:spPr>
          <a:xfrm>
            <a:off x="0" y="4158699"/>
            <a:ext cx="9144000" cy="2344846"/>
          </a:xfrm>
          <a:prstGeom prst="rect">
            <a:avLst/>
          </a:prstGeom>
        </p:spPr>
      </p:pic>
      <p:sp>
        <p:nvSpPr>
          <p:cNvPr id="9" name="TextBox 8">
            <a:extLst>
              <a:ext uri="{FF2B5EF4-FFF2-40B4-BE49-F238E27FC236}">
                <a16:creationId xmlns:a16="http://schemas.microsoft.com/office/drawing/2014/main" id="{F6D0CC27-2ABC-2DF3-7D3C-3A4785C81877}"/>
              </a:ext>
            </a:extLst>
          </p:cNvPr>
          <p:cNvSpPr txBox="1"/>
          <p:nvPr/>
        </p:nvSpPr>
        <p:spPr>
          <a:xfrm>
            <a:off x="4876800" y="6488668"/>
            <a:ext cx="4572000" cy="369332"/>
          </a:xfrm>
          <a:prstGeom prst="rect">
            <a:avLst/>
          </a:prstGeom>
          <a:noFill/>
        </p:spPr>
        <p:txBody>
          <a:bodyPr wrap="square">
            <a:spAutoFit/>
          </a:bodyPr>
          <a:lstStyle/>
          <a:p>
            <a:r>
              <a:rPr lang="en-US" dirty="0">
                <a:solidFill>
                  <a:schemeClr val="bg1"/>
                </a:solidFill>
              </a:rPr>
              <a:t>N Engl J Med 2020;382:1124-35.</a:t>
            </a:r>
          </a:p>
        </p:txBody>
      </p:sp>
    </p:spTree>
    <p:extLst>
      <p:ext uri="{BB962C8B-B14F-4D97-AF65-F5344CB8AC3E}">
        <p14:creationId xmlns:p14="http://schemas.microsoft.com/office/powerpoint/2010/main" val="347734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55A6-A171-DCAB-6616-6A0DA93AD168}"/>
              </a:ext>
            </a:extLst>
          </p:cNvPr>
          <p:cNvSpPr>
            <a:spLocks noGrp="1"/>
          </p:cNvSpPr>
          <p:nvPr>
            <p:ph type="title" idx="4294967295"/>
          </p:nvPr>
        </p:nvSpPr>
        <p:spPr>
          <a:xfrm>
            <a:off x="228600" y="234916"/>
            <a:ext cx="8229600" cy="715962"/>
          </a:xfrm>
        </p:spPr>
        <p:txBody>
          <a:bodyPr>
            <a:normAutofit/>
          </a:bodyPr>
          <a:lstStyle/>
          <a:p>
            <a:r>
              <a:rPr lang="en-US" dirty="0">
                <a:solidFill>
                  <a:srgbClr val="C00000"/>
                </a:solidFill>
              </a:rPr>
              <a:t>Atlas</a:t>
            </a:r>
          </a:p>
        </p:txBody>
      </p:sp>
      <p:pic>
        <p:nvPicPr>
          <p:cNvPr id="5" name="Picture 4">
            <a:extLst>
              <a:ext uri="{FF2B5EF4-FFF2-40B4-BE49-F238E27FC236}">
                <a16:creationId xmlns:a16="http://schemas.microsoft.com/office/drawing/2014/main" id="{DD6D7339-F2FD-8AB5-72A8-FD922D7B566C}"/>
              </a:ext>
            </a:extLst>
          </p:cNvPr>
          <p:cNvPicPr>
            <a:picLocks noChangeAspect="1"/>
          </p:cNvPicPr>
          <p:nvPr/>
        </p:nvPicPr>
        <p:blipFill>
          <a:blip r:embed="rId2"/>
          <a:stretch>
            <a:fillRect/>
          </a:stretch>
        </p:blipFill>
        <p:spPr>
          <a:xfrm>
            <a:off x="399245" y="914400"/>
            <a:ext cx="8345510" cy="2950723"/>
          </a:xfrm>
          <a:prstGeom prst="rect">
            <a:avLst/>
          </a:prstGeom>
        </p:spPr>
      </p:pic>
      <p:pic>
        <p:nvPicPr>
          <p:cNvPr id="7" name="Picture 6">
            <a:extLst>
              <a:ext uri="{FF2B5EF4-FFF2-40B4-BE49-F238E27FC236}">
                <a16:creationId xmlns:a16="http://schemas.microsoft.com/office/drawing/2014/main" id="{FF8DA078-7334-3DE1-CC11-8D9AAB3CC803}"/>
              </a:ext>
            </a:extLst>
          </p:cNvPr>
          <p:cNvPicPr>
            <a:picLocks noChangeAspect="1"/>
          </p:cNvPicPr>
          <p:nvPr/>
        </p:nvPicPr>
        <p:blipFill>
          <a:blip r:embed="rId3"/>
          <a:stretch>
            <a:fillRect/>
          </a:stretch>
        </p:blipFill>
        <p:spPr>
          <a:xfrm>
            <a:off x="0" y="3962400"/>
            <a:ext cx="9144000" cy="2204765"/>
          </a:xfrm>
          <a:prstGeom prst="rect">
            <a:avLst/>
          </a:prstGeom>
        </p:spPr>
      </p:pic>
      <p:sp>
        <p:nvSpPr>
          <p:cNvPr id="9" name="TextBox 8">
            <a:extLst>
              <a:ext uri="{FF2B5EF4-FFF2-40B4-BE49-F238E27FC236}">
                <a16:creationId xmlns:a16="http://schemas.microsoft.com/office/drawing/2014/main" id="{72AF32B5-EA61-E46E-9DEB-D433F24B9B5E}"/>
              </a:ext>
            </a:extLst>
          </p:cNvPr>
          <p:cNvSpPr txBox="1"/>
          <p:nvPr/>
        </p:nvSpPr>
        <p:spPr>
          <a:xfrm>
            <a:off x="4343400" y="6488668"/>
            <a:ext cx="4572000" cy="369332"/>
          </a:xfrm>
          <a:prstGeom prst="rect">
            <a:avLst/>
          </a:prstGeom>
          <a:noFill/>
        </p:spPr>
        <p:txBody>
          <a:bodyPr wrap="square">
            <a:spAutoFit/>
          </a:bodyPr>
          <a:lstStyle/>
          <a:p>
            <a:r>
              <a:rPr lang="en-US" dirty="0">
                <a:solidFill>
                  <a:schemeClr val="bg1"/>
                </a:solidFill>
              </a:rPr>
              <a:t>N Engl J Med 2020;382:1112-23</a:t>
            </a:r>
            <a:endParaRPr lang="en-US" dirty="0"/>
          </a:p>
        </p:txBody>
      </p:sp>
    </p:spTree>
    <p:extLst>
      <p:ext uri="{BB962C8B-B14F-4D97-AF65-F5344CB8AC3E}">
        <p14:creationId xmlns:p14="http://schemas.microsoft.com/office/powerpoint/2010/main" val="357057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EAAE-93CC-B67C-0698-151B883CE7D6}"/>
              </a:ext>
            </a:extLst>
          </p:cNvPr>
          <p:cNvSpPr>
            <a:spLocks noGrp="1"/>
          </p:cNvSpPr>
          <p:nvPr>
            <p:ph type="title" idx="4294967295"/>
          </p:nvPr>
        </p:nvSpPr>
        <p:spPr>
          <a:xfrm>
            <a:off x="0" y="0"/>
            <a:ext cx="8229600" cy="722313"/>
          </a:xfrm>
        </p:spPr>
        <p:txBody>
          <a:bodyPr>
            <a:normAutofit/>
          </a:bodyPr>
          <a:lstStyle/>
          <a:p>
            <a:r>
              <a:rPr lang="en-US" dirty="0"/>
              <a:t>Atlas-2 Study</a:t>
            </a:r>
          </a:p>
        </p:txBody>
      </p:sp>
      <p:sp>
        <p:nvSpPr>
          <p:cNvPr id="5" name="TextBox 4">
            <a:extLst>
              <a:ext uri="{FF2B5EF4-FFF2-40B4-BE49-F238E27FC236}">
                <a16:creationId xmlns:a16="http://schemas.microsoft.com/office/drawing/2014/main" id="{27275069-90E0-9297-1CDE-395577876C7A}"/>
              </a:ext>
            </a:extLst>
          </p:cNvPr>
          <p:cNvSpPr txBox="1"/>
          <p:nvPr/>
        </p:nvSpPr>
        <p:spPr>
          <a:xfrm>
            <a:off x="5181600" y="6452526"/>
            <a:ext cx="3789610" cy="369332"/>
          </a:xfrm>
          <a:prstGeom prst="rect">
            <a:avLst/>
          </a:prstGeom>
          <a:noFill/>
        </p:spPr>
        <p:txBody>
          <a:bodyPr wrap="square">
            <a:spAutoFit/>
          </a:bodyPr>
          <a:lstStyle/>
          <a:p>
            <a:r>
              <a:rPr lang="en-US" dirty="0">
                <a:solidFill>
                  <a:schemeClr val="bg1"/>
                </a:solidFill>
              </a:rPr>
              <a:t>Lancet 2020; 396: 1994–2005</a:t>
            </a:r>
          </a:p>
        </p:txBody>
      </p:sp>
      <p:pic>
        <p:nvPicPr>
          <p:cNvPr id="7" name="Picture 6">
            <a:extLst>
              <a:ext uri="{FF2B5EF4-FFF2-40B4-BE49-F238E27FC236}">
                <a16:creationId xmlns:a16="http://schemas.microsoft.com/office/drawing/2014/main" id="{7AD08930-83BB-8839-87C6-B365C5C1BF51}"/>
              </a:ext>
            </a:extLst>
          </p:cNvPr>
          <p:cNvPicPr>
            <a:picLocks noChangeAspect="1"/>
          </p:cNvPicPr>
          <p:nvPr/>
        </p:nvPicPr>
        <p:blipFill>
          <a:blip r:embed="rId2"/>
          <a:stretch>
            <a:fillRect/>
          </a:stretch>
        </p:blipFill>
        <p:spPr>
          <a:xfrm>
            <a:off x="360607" y="722164"/>
            <a:ext cx="8422783" cy="2691319"/>
          </a:xfrm>
          <a:prstGeom prst="rect">
            <a:avLst/>
          </a:prstGeom>
        </p:spPr>
      </p:pic>
      <p:pic>
        <p:nvPicPr>
          <p:cNvPr id="9" name="Picture 8">
            <a:extLst>
              <a:ext uri="{FF2B5EF4-FFF2-40B4-BE49-F238E27FC236}">
                <a16:creationId xmlns:a16="http://schemas.microsoft.com/office/drawing/2014/main" id="{BBCCE291-248F-6941-C213-E3D808AB192C}"/>
              </a:ext>
            </a:extLst>
          </p:cNvPr>
          <p:cNvPicPr>
            <a:picLocks noChangeAspect="1"/>
          </p:cNvPicPr>
          <p:nvPr/>
        </p:nvPicPr>
        <p:blipFill>
          <a:blip r:embed="rId3"/>
          <a:stretch>
            <a:fillRect/>
          </a:stretch>
        </p:blipFill>
        <p:spPr>
          <a:xfrm>
            <a:off x="1295400" y="3541994"/>
            <a:ext cx="6156101" cy="2846962"/>
          </a:xfrm>
          <a:prstGeom prst="rect">
            <a:avLst/>
          </a:prstGeom>
        </p:spPr>
      </p:pic>
    </p:spTree>
    <p:extLst>
      <p:ext uri="{BB962C8B-B14F-4D97-AF65-F5344CB8AC3E}">
        <p14:creationId xmlns:p14="http://schemas.microsoft.com/office/powerpoint/2010/main" val="1926284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6EE8-5891-C88E-6858-9891F3871005}"/>
              </a:ext>
            </a:extLst>
          </p:cNvPr>
          <p:cNvSpPr>
            <a:spLocks noGrp="1"/>
          </p:cNvSpPr>
          <p:nvPr>
            <p:ph type="title" idx="4294967295"/>
          </p:nvPr>
        </p:nvSpPr>
        <p:spPr>
          <a:xfrm>
            <a:off x="0" y="274638"/>
            <a:ext cx="8229600" cy="1143000"/>
          </a:xfrm>
        </p:spPr>
        <p:txBody>
          <a:bodyPr/>
          <a:lstStyle/>
          <a:p>
            <a:r>
              <a:rPr lang="en-US" dirty="0"/>
              <a:t>CAB-RLP Treatment Failures</a:t>
            </a:r>
          </a:p>
        </p:txBody>
      </p:sp>
      <p:pic>
        <p:nvPicPr>
          <p:cNvPr id="7" name="Picture 6">
            <a:extLst>
              <a:ext uri="{FF2B5EF4-FFF2-40B4-BE49-F238E27FC236}">
                <a16:creationId xmlns:a16="http://schemas.microsoft.com/office/drawing/2014/main" id="{403CFEC3-6296-4D9A-3814-7D9C75DD7926}"/>
              </a:ext>
            </a:extLst>
          </p:cNvPr>
          <p:cNvPicPr>
            <a:picLocks noChangeAspect="1"/>
          </p:cNvPicPr>
          <p:nvPr/>
        </p:nvPicPr>
        <p:blipFill>
          <a:blip r:embed="rId2"/>
          <a:stretch>
            <a:fillRect/>
          </a:stretch>
        </p:blipFill>
        <p:spPr>
          <a:xfrm>
            <a:off x="24581" y="1387756"/>
            <a:ext cx="9144000" cy="3441073"/>
          </a:xfrm>
          <a:prstGeom prst="rect">
            <a:avLst/>
          </a:prstGeom>
        </p:spPr>
      </p:pic>
      <p:sp>
        <p:nvSpPr>
          <p:cNvPr id="9" name="TextBox 8">
            <a:extLst>
              <a:ext uri="{FF2B5EF4-FFF2-40B4-BE49-F238E27FC236}">
                <a16:creationId xmlns:a16="http://schemas.microsoft.com/office/drawing/2014/main" id="{2EB273D0-E2C3-E581-4CBF-0BA04D457D21}"/>
              </a:ext>
            </a:extLst>
          </p:cNvPr>
          <p:cNvSpPr txBox="1"/>
          <p:nvPr/>
        </p:nvSpPr>
        <p:spPr>
          <a:xfrm>
            <a:off x="5257800" y="6398696"/>
            <a:ext cx="3662516" cy="369332"/>
          </a:xfrm>
          <a:prstGeom prst="rect">
            <a:avLst/>
          </a:prstGeom>
          <a:noFill/>
        </p:spPr>
        <p:txBody>
          <a:bodyPr wrap="square">
            <a:spAutoFit/>
          </a:bodyPr>
          <a:lstStyle/>
          <a:p>
            <a:r>
              <a:rPr lang="en-US" dirty="0">
                <a:solidFill>
                  <a:schemeClr val="bg1"/>
                </a:solidFill>
              </a:rPr>
              <a:t>AIDS 2021, 35:1333–1342</a:t>
            </a:r>
          </a:p>
        </p:txBody>
      </p:sp>
      <p:sp>
        <p:nvSpPr>
          <p:cNvPr id="11" name="TextBox 10">
            <a:extLst>
              <a:ext uri="{FF2B5EF4-FFF2-40B4-BE49-F238E27FC236}">
                <a16:creationId xmlns:a16="http://schemas.microsoft.com/office/drawing/2014/main" id="{BA999348-32FF-2DFC-3681-C51A1ACC93B1}"/>
              </a:ext>
            </a:extLst>
          </p:cNvPr>
          <p:cNvSpPr txBox="1"/>
          <p:nvPr/>
        </p:nvSpPr>
        <p:spPr>
          <a:xfrm>
            <a:off x="457200" y="4838729"/>
            <a:ext cx="883920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Overall, 1.25% (n=13/1039) of participants experienced CVF.</a:t>
            </a:r>
          </a:p>
        </p:txBody>
      </p:sp>
      <p:sp>
        <p:nvSpPr>
          <p:cNvPr id="13" name="TextBox 12">
            <a:extLst>
              <a:ext uri="{FF2B5EF4-FFF2-40B4-BE49-F238E27FC236}">
                <a16:creationId xmlns:a16="http://schemas.microsoft.com/office/drawing/2014/main" id="{DAE889E6-4AA1-4C09-3CDE-8DB111A73CFD}"/>
              </a:ext>
            </a:extLst>
          </p:cNvPr>
          <p:cNvSpPr txBox="1"/>
          <p:nvPr/>
        </p:nvSpPr>
        <p:spPr>
          <a:xfrm>
            <a:off x="24581" y="5300394"/>
            <a:ext cx="9144000"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Proviral RPV resistance-associated mutations (RAMs), HIV-1 subtype A6/A1, higher BMI (associated with Week 8 CAB trough concentration) and lower Week 8 RPV trough concentrations were signiﬁcantly associated (P &lt; 0.05) with increased odds of CVF.</a:t>
            </a:r>
          </a:p>
        </p:txBody>
      </p:sp>
    </p:spTree>
    <p:extLst>
      <p:ext uri="{BB962C8B-B14F-4D97-AF65-F5344CB8AC3E}">
        <p14:creationId xmlns:p14="http://schemas.microsoft.com/office/powerpoint/2010/main" val="2753884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B291-870E-9127-2F59-D1333AEC5CBE}"/>
              </a:ext>
            </a:extLst>
          </p:cNvPr>
          <p:cNvSpPr>
            <a:spLocks noGrp="1"/>
          </p:cNvSpPr>
          <p:nvPr>
            <p:ph type="title"/>
          </p:nvPr>
        </p:nvSpPr>
        <p:spPr/>
        <p:txBody>
          <a:bodyPr/>
          <a:lstStyle/>
          <a:p>
            <a:r>
              <a:rPr lang="en-US" dirty="0"/>
              <a:t>Learning Points</a:t>
            </a:r>
          </a:p>
        </p:txBody>
      </p:sp>
      <p:sp>
        <p:nvSpPr>
          <p:cNvPr id="3" name="Content Placeholder 2">
            <a:extLst>
              <a:ext uri="{FF2B5EF4-FFF2-40B4-BE49-F238E27FC236}">
                <a16:creationId xmlns:a16="http://schemas.microsoft.com/office/drawing/2014/main" id="{517CE5C6-BA3D-0B4F-6A86-5EDE6AE8C955}"/>
              </a:ext>
            </a:extLst>
          </p:cNvPr>
          <p:cNvSpPr>
            <a:spLocks noGrp="1"/>
          </p:cNvSpPr>
          <p:nvPr>
            <p:ph idx="1"/>
          </p:nvPr>
        </p:nvSpPr>
        <p:spPr/>
        <p:txBody>
          <a:bodyPr/>
          <a:lstStyle/>
          <a:p>
            <a:r>
              <a:rPr lang="en-US" dirty="0"/>
              <a:t>In retrospect, one line in medical history sent from prior provider indicates the choice of TDF/FTC + RAL was because of the following: </a:t>
            </a:r>
          </a:p>
          <a:p>
            <a:r>
              <a:rPr lang="en-US" dirty="0"/>
              <a:t>“Given multi-drug resistance I am putting him on this regimen rather than a Protease or NNRTI based regimen”.</a:t>
            </a:r>
          </a:p>
          <a:p>
            <a:r>
              <a:rPr lang="en-US" dirty="0"/>
              <a:t>No genotype in transmitted medical records.</a:t>
            </a:r>
          </a:p>
          <a:p>
            <a:r>
              <a:rPr lang="en-US" i="1" dirty="0"/>
              <a:t>Had prior NNRTI resistance and BMI&gt;30 kg/m</a:t>
            </a:r>
            <a:r>
              <a:rPr lang="en-US" i="1" baseline="30000" dirty="0"/>
              <a:t>2</a:t>
            </a:r>
          </a:p>
        </p:txBody>
      </p:sp>
    </p:spTree>
    <p:extLst>
      <p:ext uri="{BB962C8B-B14F-4D97-AF65-F5344CB8AC3E}">
        <p14:creationId xmlns:p14="http://schemas.microsoft.com/office/powerpoint/2010/main" val="3690578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0510-1424-FBF4-212B-E82516A68C8A}"/>
              </a:ext>
            </a:extLst>
          </p:cNvPr>
          <p:cNvSpPr>
            <a:spLocks noGrp="1"/>
          </p:cNvSpPr>
          <p:nvPr>
            <p:ph type="title"/>
          </p:nvPr>
        </p:nvSpPr>
        <p:spPr/>
        <p:txBody>
          <a:bodyPr/>
          <a:lstStyle/>
          <a:p>
            <a:r>
              <a:rPr lang="en-US" dirty="0"/>
              <a:t>Next Case</a:t>
            </a:r>
          </a:p>
        </p:txBody>
      </p:sp>
    </p:spTree>
    <p:extLst>
      <p:ext uri="{BB962C8B-B14F-4D97-AF65-F5344CB8AC3E}">
        <p14:creationId xmlns:p14="http://schemas.microsoft.com/office/powerpoint/2010/main" val="3203357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#3</a:t>
            </a:r>
          </a:p>
        </p:txBody>
      </p:sp>
      <p:sp>
        <p:nvSpPr>
          <p:cNvPr id="3" name="Content Placeholder 2"/>
          <p:cNvSpPr>
            <a:spLocks noGrp="1"/>
          </p:cNvSpPr>
          <p:nvPr>
            <p:ph idx="4294967295"/>
          </p:nvPr>
        </p:nvSpPr>
        <p:spPr>
          <a:xfrm>
            <a:off x="304800" y="1600200"/>
            <a:ext cx="8839200" cy="4525963"/>
          </a:xfrm>
        </p:spPr>
        <p:txBody>
          <a:bodyPr>
            <a:normAutofit/>
          </a:bodyPr>
          <a:lstStyle/>
          <a:p>
            <a:r>
              <a:rPr lang="en-US" dirty="0"/>
              <a:t>51 y/o man diagnosed with HIV in 2006. </a:t>
            </a:r>
          </a:p>
          <a:p>
            <a:pPr lvl="1"/>
            <a:r>
              <a:rPr lang="en-US" dirty="0"/>
              <a:t>Had PJP at time of diagnosis with nadir CD4=54</a:t>
            </a:r>
          </a:p>
          <a:p>
            <a:pPr lvl="1"/>
            <a:r>
              <a:rPr lang="en-US" dirty="0"/>
              <a:t>Hepatitis B (Diagnosed 2010)</a:t>
            </a:r>
          </a:p>
          <a:p>
            <a:r>
              <a:rPr lang="en-US" dirty="0"/>
              <a:t>Antiretroviral Treatment History:</a:t>
            </a:r>
          </a:p>
          <a:p>
            <a:pPr lvl="1"/>
            <a:r>
              <a:rPr lang="en-US" sz="2000" b="0" i="0" u="none" strike="noStrike" baseline="0" dirty="0"/>
              <a:t>TDF/FTC + LPV/RTV 11/20/2006-12/19/2008</a:t>
            </a:r>
          </a:p>
          <a:p>
            <a:pPr lvl="1"/>
            <a:r>
              <a:rPr lang="en-US" sz="2000" b="0" i="0" u="none" strike="noStrike" baseline="0" dirty="0"/>
              <a:t>Darunavir+Ritonavir</a:t>
            </a:r>
            <a:r>
              <a:rPr lang="en-US" sz="2000" dirty="0"/>
              <a:t>+</a:t>
            </a:r>
            <a:r>
              <a:rPr lang="en-US" sz="2000" b="0" i="0" u="none" strike="noStrike" baseline="0" dirty="0"/>
              <a:t>TDF/FTC+Etravirine</a:t>
            </a:r>
            <a:r>
              <a:rPr lang="en-US" sz="2000" dirty="0"/>
              <a:t>+Raltegravir</a:t>
            </a:r>
            <a:r>
              <a:rPr lang="en-US" sz="2000" b="0" i="0" u="none" strike="noStrike" baseline="0" dirty="0"/>
              <a:t> 12/29/2008-12/27/17 </a:t>
            </a:r>
          </a:p>
          <a:p>
            <a:pPr lvl="1"/>
            <a:r>
              <a:rPr lang="en-US" sz="2000" b="0" i="0" u="none" strike="noStrike" baseline="0" dirty="0"/>
              <a:t>Darunavir+Ritonavir</a:t>
            </a:r>
            <a:r>
              <a:rPr lang="en-US" sz="2000" dirty="0"/>
              <a:t>+</a:t>
            </a:r>
            <a:r>
              <a:rPr lang="en-US" sz="2000" b="0" i="0" u="none" strike="noStrike" baseline="0" dirty="0"/>
              <a:t>Etravine+Dolutegravir+TDF/FTC 12/27/17-2/7/19</a:t>
            </a:r>
          </a:p>
          <a:p>
            <a:pPr lvl="1"/>
            <a:r>
              <a:rPr lang="en-US" sz="2000" dirty="0"/>
              <a:t>TAF/FTC+</a:t>
            </a:r>
            <a:r>
              <a:rPr lang="en-US" sz="2000" b="0" i="0" u="none" strike="noStrike" baseline="0" dirty="0"/>
              <a:t>Darunavir</a:t>
            </a:r>
            <a:r>
              <a:rPr lang="en-US" sz="2000" dirty="0"/>
              <a:t>+</a:t>
            </a:r>
            <a:r>
              <a:rPr lang="en-US" sz="2000" b="0" i="0" u="none" strike="noStrike" baseline="0" dirty="0"/>
              <a:t>Etravine</a:t>
            </a:r>
            <a:r>
              <a:rPr lang="en-US" sz="2000" dirty="0"/>
              <a:t>+</a:t>
            </a:r>
            <a:r>
              <a:rPr lang="en-US" sz="2000" b="0" i="0" u="none" strike="noStrike" baseline="0" dirty="0"/>
              <a:t>Dolutegravir</a:t>
            </a:r>
            <a:r>
              <a:rPr lang="en-US" sz="2000" dirty="0"/>
              <a:t>+</a:t>
            </a:r>
            <a:r>
              <a:rPr lang="en-US" sz="2000" b="0" i="0" u="none" strike="noStrike" baseline="0" dirty="0"/>
              <a:t>Ritonavir 2/7/19-5/19/21</a:t>
            </a:r>
          </a:p>
          <a:p>
            <a:pPr lvl="1"/>
            <a:r>
              <a:rPr lang="en-US" sz="2000" b="0" i="0" u="none" strike="noStrike" baseline="0" dirty="0"/>
              <a:t>TAF/FTC+DRV/Cobi+Dolutegravir+Doravirine 05/19/2021-7/6/23</a:t>
            </a:r>
          </a:p>
          <a:p>
            <a:pPr lvl="1"/>
            <a:r>
              <a:rPr lang="en-US" sz="2000" b="0" i="0" u="none" strike="noStrike" baseline="0" dirty="0"/>
              <a:t>Lenacapavir+Dolutegravir+Doravirine 7/6/23-present</a:t>
            </a:r>
          </a:p>
        </p:txBody>
      </p:sp>
    </p:spTree>
    <p:extLst>
      <p:ext uri="{BB962C8B-B14F-4D97-AF65-F5344CB8AC3E}">
        <p14:creationId xmlns:p14="http://schemas.microsoft.com/office/powerpoint/2010/main" val="259082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Continued</a:t>
            </a:r>
          </a:p>
        </p:txBody>
      </p:sp>
      <p:sp>
        <p:nvSpPr>
          <p:cNvPr id="3" name="Content Placeholder 2"/>
          <p:cNvSpPr>
            <a:spLocks noGrp="1"/>
          </p:cNvSpPr>
          <p:nvPr>
            <p:ph idx="1"/>
          </p:nvPr>
        </p:nvSpPr>
        <p:spPr/>
        <p:txBody>
          <a:bodyPr>
            <a:normAutofit lnSpcReduction="10000"/>
          </a:bodyPr>
          <a:lstStyle/>
          <a:p>
            <a:r>
              <a:rPr lang="en-US" dirty="0"/>
              <a:t>Antiretroviral treatment failure 2008 and adherence issues over the years</a:t>
            </a:r>
          </a:p>
          <a:p>
            <a:r>
              <a:rPr lang="en-US" dirty="0"/>
              <a:t>PMH – Syphilis, PJP, Lymphadenopathy</a:t>
            </a:r>
          </a:p>
          <a:p>
            <a:r>
              <a:rPr lang="en-US" dirty="0"/>
              <a:t>Hepatitis B History:</a:t>
            </a:r>
          </a:p>
          <a:p>
            <a:pPr lvl="1"/>
            <a:r>
              <a:rPr lang="en-US" dirty="0"/>
              <a:t>Initial HBV viral load undetectable 2008</a:t>
            </a:r>
          </a:p>
          <a:p>
            <a:pPr lvl="1"/>
            <a:r>
              <a:rPr lang="en-US" dirty="0"/>
              <a:t>March 2010 - Hepatitis B surface Antibody Positive</a:t>
            </a:r>
          </a:p>
          <a:p>
            <a:pPr lvl="1"/>
            <a:r>
              <a:rPr lang="en-US" dirty="0"/>
              <a:t>March 2010 - Hepatitis B surface Antigen Positive</a:t>
            </a:r>
          </a:p>
          <a:p>
            <a:pPr lvl="1"/>
            <a:r>
              <a:rPr lang="en-US" dirty="0"/>
              <a:t>March 2010 - HBV viral load &gt;110 million</a:t>
            </a:r>
          </a:p>
          <a:p>
            <a:pPr lvl="1"/>
            <a:r>
              <a:rPr lang="en-US" dirty="0"/>
              <a:t>March 2013 – HBV undetectable</a:t>
            </a:r>
          </a:p>
          <a:p>
            <a:pPr lvl="1"/>
            <a:r>
              <a:rPr lang="en-US" dirty="0"/>
              <a:t>June 2023 – HBsAG negative, HBcAb negative, HBV viral load undetectable consistently since 2013.</a:t>
            </a:r>
          </a:p>
          <a:p>
            <a:pPr lvl="1"/>
            <a:endParaRPr lang="en-US" dirty="0"/>
          </a:p>
        </p:txBody>
      </p:sp>
    </p:spTree>
    <p:extLst>
      <p:ext uri="{BB962C8B-B14F-4D97-AF65-F5344CB8AC3E}">
        <p14:creationId xmlns:p14="http://schemas.microsoft.com/office/powerpoint/2010/main" val="3735578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FA40-1032-982F-3E4D-96ED0494B3E1}"/>
              </a:ext>
            </a:extLst>
          </p:cNvPr>
          <p:cNvSpPr>
            <a:spLocks noGrp="1"/>
          </p:cNvSpPr>
          <p:nvPr>
            <p:ph type="title" idx="4294967295"/>
          </p:nvPr>
        </p:nvSpPr>
        <p:spPr>
          <a:xfrm>
            <a:off x="0" y="274638"/>
            <a:ext cx="8229600" cy="1143000"/>
          </a:xfrm>
        </p:spPr>
        <p:txBody>
          <a:bodyPr>
            <a:normAutofit fontScale="90000"/>
          </a:bodyPr>
          <a:lstStyle/>
          <a:p>
            <a:r>
              <a:rPr lang="en-US" dirty="0"/>
              <a:t>Genotype at Treatment Failure in 2008</a:t>
            </a:r>
          </a:p>
        </p:txBody>
      </p:sp>
      <p:pic>
        <p:nvPicPr>
          <p:cNvPr id="5" name="Picture 4">
            <a:extLst>
              <a:ext uri="{FF2B5EF4-FFF2-40B4-BE49-F238E27FC236}">
                <a16:creationId xmlns:a16="http://schemas.microsoft.com/office/drawing/2014/main" id="{4D0DFDCA-82BA-BD6A-AEF1-AAF128326142}"/>
              </a:ext>
            </a:extLst>
          </p:cNvPr>
          <p:cNvPicPr>
            <a:picLocks noChangeAspect="1"/>
          </p:cNvPicPr>
          <p:nvPr/>
        </p:nvPicPr>
        <p:blipFill>
          <a:blip r:embed="rId2"/>
          <a:stretch>
            <a:fillRect/>
          </a:stretch>
        </p:blipFill>
        <p:spPr>
          <a:xfrm>
            <a:off x="2895600" y="1248143"/>
            <a:ext cx="4724809" cy="5258256"/>
          </a:xfrm>
          <a:prstGeom prst="rect">
            <a:avLst/>
          </a:prstGeom>
        </p:spPr>
      </p:pic>
      <p:sp>
        <p:nvSpPr>
          <p:cNvPr id="7" name="TextBox 6">
            <a:extLst>
              <a:ext uri="{FF2B5EF4-FFF2-40B4-BE49-F238E27FC236}">
                <a16:creationId xmlns:a16="http://schemas.microsoft.com/office/drawing/2014/main" id="{F01704FD-3D34-7681-A1A8-9BBF67D24647}"/>
              </a:ext>
            </a:extLst>
          </p:cNvPr>
          <p:cNvSpPr txBox="1"/>
          <p:nvPr/>
        </p:nvSpPr>
        <p:spPr>
          <a:xfrm>
            <a:off x="-395245" y="2057400"/>
            <a:ext cx="4572000" cy="923330"/>
          </a:xfrm>
          <a:prstGeom prst="rect">
            <a:avLst/>
          </a:prstGeom>
          <a:noFill/>
        </p:spPr>
        <p:txBody>
          <a:bodyPr wrap="square">
            <a:spAutoFit/>
          </a:bodyPr>
          <a:lstStyle/>
          <a:p>
            <a:pPr lvl="1"/>
            <a:r>
              <a:rPr lang="en-US" u="sng" dirty="0"/>
              <a:t>11/20/2006-12/19/2008</a:t>
            </a:r>
          </a:p>
          <a:p>
            <a:pPr lvl="1"/>
            <a:r>
              <a:rPr lang="en-US" sz="1800" b="0" i="0" u="none" strike="noStrike" baseline="0" dirty="0"/>
              <a:t>TDF/FTC </a:t>
            </a:r>
            <a:endParaRPr lang="en-US" dirty="0"/>
          </a:p>
          <a:p>
            <a:pPr lvl="1"/>
            <a:r>
              <a:rPr lang="en-US" sz="1800" b="0" i="0" u="none" strike="noStrike" baseline="0" dirty="0"/>
              <a:t>LPV/RTV </a:t>
            </a:r>
          </a:p>
        </p:txBody>
      </p:sp>
      <p:sp>
        <p:nvSpPr>
          <p:cNvPr id="8" name="TextBox 7">
            <a:extLst>
              <a:ext uri="{FF2B5EF4-FFF2-40B4-BE49-F238E27FC236}">
                <a16:creationId xmlns:a16="http://schemas.microsoft.com/office/drawing/2014/main" id="{3296CBA3-1555-0BA2-F632-6D3B7FE210CC}"/>
              </a:ext>
            </a:extLst>
          </p:cNvPr>
          <p:cNvSpPr txBox="1"/>
          <p:nvPr/>
        </p:nvSpPr>
        <p:spPr>
          <a:xfrm>
            <a:off x="-374035" y="4114800"/>
            <a:ext cx="4572000" cy="923330"/>
          </a:xfrm>
          <a:prstGeom prst="rect">
            <a:avLst/>
          </a:prstGeom>
          <a:noFill/>
        </p:spPr>
        <p:txBody>
          <a:bodyPr wrap="square">
            <a:spAutoFit/>
          </a:bodyPr>
          <a:lstStyle/>
          <a:p>
            <a:pPr lvl="1"/>
            <a:r>
              <a:rPr lang="en-US" u="sng" dirty="0"/>
              <a:t>Mutations</a:t>
            </a:r>
          </a:p>
          <a:p>
            <a:pPr lvl="1"/>
            <a:r>
              <a:rPr lang="en-US" sz="1800" b="0" i="0" u="none" strike="noStrike" baseline="0" dirty="0"/>
              <a:t>K65R, K70E, M184V</a:t>
            </a:r>
          </a:p>
          <a:p>
            <a:pPr lvl="1"/>
            <a:r>
              <a:rPr lang="en-US" dirty="0"/>
              <a:t>(NRTI Resistance</a:t>
            </a:r>
            <a:r>
              <a:rPr lang="en-US" dirty="0">
                <a:solidFill>
                  <a:schemeClr val="bg1"/>
                </a:solidFill>
              </a:rPr>
              <a:t>)</a:t>
            </a:r>
            <a:endParaRPr lang="en-US" sz="1800" b="0" i="0" u="none" strike="noStrike" baseline="0" dirty="0">
              <a:solidFill>
                <a:schemeClr val="bg1"/>
              </a:solidFill>
            </a:endParaRPr>
          </a:p>
        </p:txBody>
      </p:sp>
    </p:spTree>
    <p:extLst>
      <p:ext uri="{BB962C8B-B14F-4D97-AF65-F5344CB8AC3E}">
        <p14:creationId xmlns:p14="http://schemas.microsoft.com/office/powerpoint/2010/main" val="74340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r>
              <a:rPr lang="en-US" dirty="0"/>
              <a:t>I receive grant funding for research projects to the University of Cincinnati from:</a:t>
            </a:r>
          </a:p>
          <a:p>
            <a:pPr lvl="1"/>
            <a:r>
              <a:rPr lang="en-US" dirty="0"/>
              <a:t>Gilead, </a:t>
            </a:r>
            <a:r>
              <a:rPr lang="en-US" dirty="0" err="1"/>
              <a:t>ViiV</a:t>
            </a:r>
            <a:r>
              <a:rPr lang="en-US" dirty="0"/>
              <a:t>, Merck, Moderna</a:t>
            </a:r>
          </a:p>
          <a:p>
            <a:pPr marL="114300" indent="0">
              <a:buNone/>
            </a:pPr>
            <a:endParaRPr lang="en-US" dirty="0"/>
          </a:p>
        </p:txBody>
      </p:sp>
    </p:spTree>
    <p:extLst>
      <p:ext uri="{BB962C8B-B14F-4D97-AF65-F5344CB8AC3E}">
        <p14:creationId xmlns:p14="http://schemas.microsoft.com/office/powerpoint/2010/main" val="2944217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A68E-B7E4-AC1B-8D01-41166F414ED7}"/>
              </a:ext>
            </a:extLst>
          </p:cNvPr>
          <p:cNvSpPr>
            <a:spLocks noGrp="1"/>
          </p:cNvSpPr>
          <p:nvPr>
            <p:ph type="title"/>
          </p:nvPr>
        </p:nvSpPr>
        <p:spPr/>
        <p:txBody>
          <a:bodyPr/>
          <a:lstStyle/>
          <a:p>
            <a:r>
              <a:rPr lang="en-US" dirty="0"/>
              <a:t>Case #3 recent history</a:t>
            </a:r>
          </a:p>
        </p:txBody>
      </p:sp>
      <p:sp>
        <p:nvSpPr>
          <p:cNvPr id="3" name="Content Placeholder 2">
            <a:extLst>
              <a:ext uri="{FF2B5EF4-FFF2-40B4-BE49-F238E27FC236}">
                <a16:creationId xmlns:a16="http://schemas.microsoft.com/office/drawing/2014/main" id="{4CA2FE06-D532-89C6-599D-BBDD2900EB03}"/>
              </a:ext>
            </a:extLst>
          </p:cNvPr>
          <p:cNvSpPr>
            <a:spLocks noGrp="1"/>
          </p:cNvSpPr>
          <p:nvPr>
            <p:ph idx="1"/>
          </p:nvPr>
        </p:nvSpPr>
        <p:spPr/>
        <p:txBody>
          <a:bodyPr>
            <a:normAutofit fontScale="77500" lnSpcReduction="20000"/>
          </a:bodyPr>
          <a:lstStyle/>
          <a:p>
            <a:r>
              <a:rPr lang="en-US" dirty="0"/>
              <a:t>Diagnosed with Hodgkin’s Lymphoma June 2023</a:t>
            </a:r>
          </a:p>
          <a:p>
            <a:r>
              <a:rPr lang="en-US" dirty="0"/>
              <a:t>Treated with 6 cycles of ABVD – Remission January 2024</a:t>
            </a:r>
          </a:p>
          <a:p>
            <a:r>
              <a:rPr lang="en-US" dirty="0"/>
              <a:t>Wants to go on Injection therapy for HIV</a:t>
            </a:r>
          </a:p>
          <a:p>
            <a:r>
              <a:rPr lang="en-US" dirty="0"/>
              <a:t>Has been mostly undetectable on ART since 2018</a:t>
            </a:r>
          </a:p>
          <a:p>
            <a:pPr lvl="1"/>
            <a:r>
              <a:rPr lang="en-US" sz="3200" dirty="0"/>
              <a:t>TAF/FTC+</a:t>
            </a:r>
            <a:r>
              <a:rPr lang="en-US" sz="3200" b="0" i="0" u="none" strike="noStrike" baseline="0" dirty="0"/>
              <a:t>Darunavir</a:t>
            </a:r>
            <a:r>
              <a:rPr lang="en-US" sz="3200" dirty="0"/>
              <a:t>+</a:t>
            </a:r>
            <a:r>
              <a:rPr lang="en-US" sz="3200" b="0" i="0" u="none" strike="noStrike" baseline="0" dirty="0"/>
              <a:t>Etravine</a:t>
            </a:r>
            <a:r>
              <a:rPr lang="en-US" sz="3200" dirty="0"/>
              <a:t>+</a:t>
            </a:r>
            <a:r>
              <a:rPr lang="en-US" sz="3200" b="0" i="0" u="none" strike="noStrike" baseline="0" dirty="0"/>
              <a:t>Dolutegravir</a:t>
            </a:r>
            <a:r>
              <a:rPr lang="en-US" sz="3200" dirty="0"/>
              <a:t>+</a:t>
            </a:r>
            <a:r>
              <a:rPr lang="en-US" sz="3200" b="0" i="0" u="none" strike="noStrike" baseline="0" dirty="0"/>
              <a:t>Ritonavir 2/7/19-5/19/21 (Changed to simplify therapy)</a:t>
            </a:r>
          </a:p>
          <a:p>
            <a:pPr lvl="1"/>
            <a:endParaRPr lang="en-US" sz="3200" b="0" i="0" u="none" strike="noStrike" baseline="0" dirty="0"/>
          </a:p>
          <a:p>
            <a:pPr lvl="1"/>
            <a:r>
              <a:rPr lang="en-US" sz="3200" b="0" i="0" u="none" strike="noStrike" baseline="0" dirty="0"/>
              <a:t>TAF/FTC+DRV/Cobi+Dolutegravir+Doravirine 05/19/2021-7/6/23 (Changed for Chemotherapy DDIs)</a:t>
            </a:r>
          </a:p>
          <a:p>
            <a:pPr lvl="1"/>
            <a:endParaRPr lang="en-US" sz="3200" b="0" i="0" u="none" strike="noStrike" baseline="0" dirty="0"/>
          </a:p>
          <a:p>
            <a:pPr lvl="1"/>
            <a:r>
              <a:rPr lang="en-US" sz="3200" b="0" i="0" u="none" strike="noStrike" baseline="0" dirty="0" err="1"/>
              <a:t>Lenacapravir+Dolutegravir+Doravirine</a:t>
            </a:r>
            <a:r>
              <a:rPr lang="en-US" sz="3200" b="0" i="0" u="none" strike="noStrike" baseline="0" dirty="0"/>
              <a:t> 7/6/23-present</a:t>
            </a:r>
          </a:p>
          <a:p>
            <a:endParaRPr lang="en-US" dirty="0"/>
          </a:p>
          <a:p>
            <a:pPr lvl="1"/>
            <a:endParaRPr lang="en-US" dirty="0"/>
          </a:p>
        </p:txBody>
      </p:sp>
    </p:spTree>
    <p:extLst>
      <p:ext uri="{BB962C8B-B14F-4D97-AF65-F5344CB8AC3E}">
        <p14:creationId xmlns:p14="http://schemas.microsoft.com/office/powerpoint/2010/main" val="1934473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Recommend?</a:t>
            </a:r>
          </a:p>
        </p:txBody>
      </p:sp>
      <p:sp>
        <p:nvSpPr>
          <p:cNvPr id="3" name="Content Placeholder 2"/>
          <p:cNvSpPr>
            <a:spLocks noGrp="1"/>
          </p:cNvSpPr>
          <p:nvPr>
            <p:ph idx="1"/>
          </p:nvPr>
        </p:nvSpPr>
        <p:spPr/>
        <p:txBody>
          <a:bodyPr/>
          <a:lstStyle/>
          <a:p>
            <a:pPr marL="514350" indent="-514350">
              <a:buFont typeface="+mj-lt"/>
              <a:buAutoNum type="alphaUcPeriod"/>
            </a:pPr>
            <a:r>
              <a:rPr lang="en-US" dirty="0"/>
              <a:t>Stay on lenacapavir, doravirine, dolutegravir</a:t>
            </a:r>
          </a:p>
          <a:p>
            <a:pPr marL="514350" indent="-514350">
              <a:buFont typeface="+mj-lt"/>
              <a:buAutoNum type="alphaUcPeriod"/>
            </a:pPr>
            <a:r>
              <a:rPr lang="en-US" dirty="0"/>
              <a:t>Change to lenacapavir, cabotegravir, rilpivirine</a:t>
            </a:r>
          </a:p>
          <a:p>
            <a:pPr marL="514350" indent="-514350">
              <a:buFont typeface="+mj-lt"/>
              <a:buAutoNum type="alphaUcPeriod"/>
            </a:pPr>
            <a:r>
              <a:rPr lang="en-US" dirty="0"/>
              <a:t>Check HIV genosure then do ‘B’ if okay</a:t>
            </a:r>
          </a:p>
          <a:p>
            <a:pPr marL="514350" indent="-514350">
              <a:buFont typeface="+mj-lt"/>
              <a:buAutoNum type="alphaUcPeriod"/>
            </a:pPr>
            <a:r>
              <a:rPr lang="en-US" dirty="0"/>
              <a:t>Add Entecavir, HIV genosure archive and do ‘B’ if everything is okay</a:t>
            </a:r>
          </a:p>
        </p:txBody>
      </p:sp>
      <p:sp>
        <p:nvSpPr>
          <p:cNvPr id="4" name="TextBox 3">
            <a:extLst>
              <a:ext uri="{FF2B5EF4-FFF2-40B4-BE49-F238E27FC236}">
                <a16:creationId xmlns:a16="http://schemas.microsoft.com/office/drawing/2014/main" id="{89320950-B454-AE7F-486C-C5D8D7D27C68}"/>
              </a:ext>
            </a:extLst>
          </p:cNvPr>
          <p:cNvSpPr txBox="1"/>
          <p:nvPr/>
        </p:nvSpPr>
        <p:spPr>
          <a:xfrm>
            <a:off x="604054" y="5257800"/>
            <a:ext cx="8102411" cy="1015663"/>
          </a:xfrm>
          <a:prstGeom prst="rect">
            <a:avLst/>
          </a:prstGeom>
          <a:noFill/>
        </p:spPr>
        <p:txBody>
          <a:bodyPr wrap="none" rtlCol="0">
            <a:spAutoFit/>
          </a:bodyPr>
          <a:lstStyle/>
          <a:p>
            <a:r>
              <a:rPr lang="en-US" sz="2000" dirty="0">
                <a:solidFill>
                  <a:schemeClr val="bg1"/>
                </a:solidFill>
              </a:rPr>
              <a:t>51 y/o with PMH AIDS, PJP, and recent Hodgkin’s Lymphoma. On HIV salvage</a:t>
            </a:r>
          </a:p>
          <a:p>
            <a:r>
              <a:rPr lang="en-US" sz="2000" dirty="0">
                <a:solidFill>
                  <a:schemeClr val="bg1"/>
                </a:solidFill>
              </a:rPr>
              <a:t>Treatment plan of lenacapavir, doravirine and dolutegravir. Wants to go on</a:t>
            </a:r>
          </a:p>
          <a:p>
            <a:r>
              <a:rPr lang="en-US" sz="2000" dirty="0">
                <a:solidFill>
                  <a:schemeClr val="bg1"/>
                </a:solidFill>
              </a:rPr>
              <a:t>All HIV injection treatment therapy.</a:t>
            </a:r>
          </a:p>
        </p:txBody>
      </p:sp>
    </p:spTree>
    <p:extLst>
      <p:ext uri="{BB962C8B-B14F-4D97-AF65-F5344CB8AC3E}">
        <p14:creationId xmlns:p14="http://schemas.microsoft.com/office/powerpoint/2010/main" val="166588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p:cNvSpPr>
            <a:spLocks noGrp="1"/>
          </p:cNvSpPr>
          <p:nvPr>
            <p:ph type="title"/>
          </p:nvPr>
        </p:nvSpPr>
        <p:spPr/>
        <p:txBody>
          <a:bodyPr>
            <a:normAutofit/>
          </a:bodyPr>
          <a:lstStyle/>
          <a:p>
            <a:r>
              <a:rPr lang="en-US" dirty="0"/>
              <a:t>What would you do?</a:t>
            </a:r>
          </a:p>
        </p:txBody>
      </p:sp>
      <p:sp>
        <p:nvSpPr>
          <p:cNvPr id="3" name="TPAnswers" title="Answer Text Shape"/>
          <p:cNvSpPr>
            <a:spLocks noGrp="1"/>
          </p:cNvSpPr>
          <p:nvPr>
            <p:ph idx="1"/>
            <p:custDataLst>
              <p:tags r:id="rId2"/>
            </p:custDataLst>
          </p:nvPr>
        </p:nvSpPr>
        <p:spPr/>
        <p:txBody>
          <a:bodyPr>
            <a:normAutofit/>
          </a:bodyPr>
          <a:lstStyle/>
          <a:p>
            <a:pPr marL="514350" indent="-514350">
              <a:buFont typeface="+mj-lt"/>
              <a:buAutoNum type="alphaUcPeriod"/>
            </a:pPr>
            <a:r>
              <a:rPr lang="en-US" dirty="0"/>
              <a:t>Stay on current regimen</a:t>
            </a:r>
          </a:p>
          <a:p>
            <a:pPr marL="514350" indent="-514350">
              <a:buFont typeface="+mj-lt"/>
              <a:buAutoNum type="alphaUcPeriod"/>
            </a:pPr>
            <a:r>
              <a:rPr lang="en-US" dirty="0"/>
              <a:t>Switch to Len, CAB/RLP</a:t>
            </a:r>
          </a:p>
          <a:p>
            <a:pPr marL="514350" indent="-514350">
              <a:buFont typeface="+mj-lt"/>
              <a:buAutoNum type="alphaUcPeriod"/>
            </a:pPr>
            <a:r>
              <a:rPr lang="en-US" dirty="0"/>
              <a:t>HIV genosure archive, ‘B’</a:t>
            </a:r>
          </a:p>
          <a:p>
            <a:pPr marL="514350" indent="-514350">
              <a:buFont typeface="+mj-lt"/>
              <a:buAutoNum type="alphaUcPeriod"/>
            </a:pPr>
            <a:r>
              <a:rPr lang="en-US" dirty="0"/>
              <a:t>Entecavir, HIV genosure archive, ‘B’</a:t>
            </a:r>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PCountdown"/>
          <p:cNvGrpSpPr>
            <a:grpSpLocks noChangeAspect="1"/>
          </p:cNvGrpSpPr>
          <p:nvPr>
            <p:custDataLst>
              <p:tags r:id="rId3"/>
            </p:custDataLst>
          </p:nvPr>
        </p:nvGrpSpPr>
        <p:grpSpPr>
          <a:xfrm>
            <a:off x="8382000" y="6096000"/>
            <a:ext cx="635000" cy="635000"/>
            <a:chOff x="8318500" y="6032500"/>
            <a:chExt cx="635000" cy="635000"/>
          </a:xfrm>
        </p:grpSpPr>
        <p:sp>
          <p:nvSpPr>
            <p:cNvPr id="10" name="CountdownShape"/>
            <p:cNvSpPr/>
            <p:nvPr/>
          </p:nvSpPr>
          <p:spPr>
            <a:xfrm>
              <a:off x="8318500" y="6032500"/>
              <a:ext cx="635000" cy="635000"/>
            </a:xfrm>
            <a:prstGeom prst="bevel">
              <a:avLst/>
            </a:prstGeom>
            <a:solidFill/>
            <a:ln>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untdownText"/>
            <p:cNvSpPr txBox="1"/>
            <p:nvPr/>
          </p:nvSpPr>
          <p:spPr>
            <a:xfrm>
              <a:off x="8318500" y="6032500"/>
              <a:ext cx="635000" cy="635000"/>
            </a:xfrm>
            <a:prstGeom prst="rect">
              <a:avLst/>
            </a:prstGeom>
            <a:blipFill>
              <a:blip r:embed="rId5"/>
              <a:stretch>
                <a:fillRect/>
              </a:stretch>
            </a:blipFill>
          </p:spPr>
          <p:txBody>
            <a:bodyPr vert="horz" rtlCol="0" anchor="ctr" anchorCtr="1">
              <a:noAutofit/>
            </a:bodyPr>
            <a:lstStyle/>
            <a:p>
              <a:pPr algn="ctr"/>
              <a:endParaRPr lang="en-US" b="1" dirty="0">
                <a:latin typeface="Tahoma" panose="020B0604030504040204" pitchFamily="34" charset="0"/>
              </a:endParaRPr>
            </a:p>
          </p:txBody>
        </p:sp>
      </p:grpSp>
      <p:sp>
        <p:nvSpPr>
          <p:cNvPr id="8" name="TextBox 7">
            <a:extLst>
              <a:ext uri="{FF2B5EF4-FFF2-40B4-BE49-F238E27FC236}">
                <a16:creationId xmlns:a16="http://schemas.microsoft.com/office/drawing/2014/main" id="{74422DAE-D809-43E9-DC2C-214F75C272BA}"/>
              </a:ext>
            </a:extLst>
          </p:cNvPr>
          <p:cNvSpPr txBox="1"/>
          <p:nvPr/>
        </p:nvSpPr>
        <p:spPr>
          <a:xfrm>
            <a:off x="255449" y="4571999"/>
            <a:ext cx="4114801" cy="1938992"/>
          </a:xfrm>
          <a:prstGeom prst="rect">
            <a:avLst/>
          </a:prstGeom>
          <a:noFill/>
        </p:spPr>
        <p:txBody>
          <a:bodyPr wrap="square" rtlCol="0">
            <a:spAutoFit/>
          </a:bodyPr>
          <a:lstStyle/>
          <a:p>
            <a:r>
              <a:rPr lang="en-US" sz="2000" dirty="0">
                <a:solidFill>
                  <a:schemeClr val="bg1"/>
                </a:solidFill>
              </a:rPr>
              <a:t>51 y/o with PMH AIDS, PJP, and recent Hodgkin’s Lymphoma. On HIV salvage</a:t>
            </a:r>
          </a:p>
          <a:p>
            <a:r>
              <a:rPr lang="en-US" sz="2000" dirty="0">
                <a:solidFill>
                  <a:schemeClr val="bg1"/>
                </a:solidFill>
              </a:rPr>
              <a:t>Treatment plan of lenacapravir, doravirine and dolutegravir. </a:t>
            </a:r>
          </a:p>
          <a:p>
            <a:r>
              <a:rPr lang="en-US" sz="2000" dirty="0">
                <a:solidFill>
                  <a:schemeClr val="bg1"/>
                </a:solidFill>
              </a:rPr>
              <a:t>Wants to go on all HIV injection treatment therapy.</a:t>
            </a:r>
          </a:p>
        </p:txBody>
      </p:sp>
    </p:spTree>
    <p:custDataLst>
      <p:tags r:id="rId1"/>
    </p:custDataLst>
    <p:extLst>
      <p:ext uri="{BB962C8B-B14F-4D97-AF65-F5344CB8AC3E}">
        <p14:creationId xmlns:p14="http://schemas.microsoft.com/office/powerpoint/2010/main" val="24428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3BC4-9C9D-2AF9-5E58-D62921AF3593}"/>
              </a:ext>
            </a:extLst>
          </p:cNvPr>
          <p:cNvSpPr>
            <a:spLocks noGrp="1"/>
          </p:cNvSpPr>
          <p:nvPr>
            <p:ph type="title"/>
          </p:nvPr>
        </p:nvSpPr>
        <p:spPr/>
        <p:txBody>
          <a:bodyPr/>
          <a:lstStyle/>
          <a:p>
            <a:r>
              <a:rPr lang="en-US" dirty="0"/>
              <a:t>Lenacapravir studies</a:t>
            </a:r>
          </a:p>
        </p:txBody>
      </p:sp>
    </p:spTree>
    <p:extLst>
      <p:ext uri="{BB962C8B-B14F-4D97-AF65-F5344CB8AC3E}">
        <p14:creationId xmlns:p14="http://schemas.microsoft.com/office/powerpoint/2010/main" val="3345301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3BC4-9C9D-2AF9-5E58-D62921AF3593}"/>
              </a:ext>
            </a:extLst>
          </p:cNvPr>
          <p:cNvSpPr>
            <a:spLocks noGrp="1"/>
          </p:cNvSpPr>
          <p:nvPr>
            <p:ph type="title" idx="4294967295"/>
          </p:nvPr>
        </p:nvSpPr>
        <p:spPr>
          <a:xfrm>
            <a:off x="0" y="274638"/>
            <a:ext cx="8229600" cy="1143000"/>
          </a:xfrm>
        </p:spPr>
        <p:txBody>
          <a:bodyPr/>
          <a:lstStyle/>
          <a:p>
            <a:r>
              <a:rPr lang="en-US" dirty="0"/>
              <a:t>CAPELLA Trial-Lenacapavir </a:t>
            </a:r>
          </a:p>
        </p:txBody>
      </p:sp>
      <p:pic>
        <p:nvPicPr>
          <p:cNvPr id="5" name="Picture 4">
            <a:extLst>
              <a:ext uri="{FF2B5EF4-FFF2-40B4-BE49-F238E27FC236}">
                <a16:creationId xmlns:a16="http://schemas.microsoft.com/office/drawing/2014/main" id="{459B7A10-460B-5A2C-6FA4-004928D8B9F1}"/>
              </a:ext>
            </a:extLst>
          </p:cNvPr>
          <p:cNvPicPr>
            <a:picLocks noChangeAspect="1"/>
          </p:cNvPicPr>
          <p:nvPr/>
        </p:nvPicPr>
        <p:blipFill>
          <a:blip r:embed="rId2"/>
          <a:stretch>
            <a:fillRect/>
          </a:stretch>
        </p:blipFill>
        <p:spPr>
          <a:xfrm>
            <a:off x="198965" y="1417638"/>
            <a:ext cx="8746069" cy="4495800"/>
          </a:xfrm>
          <a:prstGeom prst="rect">
            <a:avLst/>
          </a:prstGeom>
        </p:spPr>
      </p:pic>
      <p:sp>
        <p:nvSpPr>
          <p:cNvPr id="9" name="TextBox 8">
            <a:extLst>
              <a:ext uri="{FF2B5EF4-FFF2-40B4-BE49-F238E27FC236}">
                <a16:creationId xmlns:a16="http://schemas.microsoft.com/office/drawing/2014/main" id="{065BB7BE-A0E7-6192-734C-DDC102409224}"/>
              </a:ext>
            </a:extLst>
          </p:cNvPr>
          <p:cNvSpPr txBox="1"/>
          <p:nvPr/>
        </p:nvSpPr>
        <p:spPr>
          <a:xfrm>
            <a:off x="4728896" y="6250166"/>
            <a:ext cx="4191000" cy="369332"/>
          </a:xfrm>
          <a:prstGeom prst="rect">
            <a:avLst/>
          </a:prstGeom>
          <a:noFill/>
        </p:spPr>
        <p:txBody>
          <a:bodyPr wrap="square">
            <a:spAutoFit/>
          </a:bodyPr>
          <a:lstStyle/>
          <a:p>
            <a:r>
              <a:rPr lang="en-US" dirty="0">
                <a:solidFill>
                  <a:schemeClr val="bg2"/>
                </a:solidFill>
              </a:rPr>
              <a:t>N Engl J Med 2022;386:1793-803.</a:t>
            </a:r>
          </a:p>
        </p:txBody>
      </p:sp>
    </p:spTree>
    <p:extLst>
      <p:ext uri="{BB962C8B-B14F-4D97-AF65-F5344CB8AC3E}">
        <p14:creationId xmlns:p14="http://schemas.microsoft.com/office/powerpoint/2010/main" val="3337237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3BC4-9C9D-2AF9-5E58-D62921AF3593}"/>
              </a:ext>
            </a:extLst>
          </p:cNvPr>
          <p:cNvSpPr>
            <a:spLocks noGrp="1"/>
          </p:cNvSpPr>
          <p:nvPr>
            <p:ph type="title" idx="4294967295"/>
          </p:nvPr>
        </p:nvSpPr>
        <p:spPr>
          <a:xfrm>
            <a:off x="0" y="20638"/>
            <a:ext cx="8229600" cy="792162"/>
          </a:xfrm>
        </p:spPr>
        <p:txBody>
          <a:bodyPr/>
          <a:lstStyle/>
          <a:p>
            <a:r>
              <a:rPr lang="en-US" dirty="0"/>
              <a:t>CAPELLA Results</a:t>
            </a:r>
          </a:p>
        </p:txBody>
      </p:sp>
      <p:pic>
        <p:nvPicPr>
          <p:cNvPr id="4" name="Picture 3">
            <a:extLst>
              <a:ext uri="{FF2B5EF4-FFF2-40B4-BE49-F238E27FC236}">
                <a16:creationId xmlns:a16="http://schemas.microsoft.com/office/drawing/2014/main" id="{B379D8DE-2448-98DB-1229-1560691E592E}"/>
              </a:ext>
            </a:extLst>
          </p:cNvPr>
          <p:cNvPicPr>
            <a:picLocks noChangeAspect="1"/>
          </p:cNvPicPr>
          <p:nvPr/>
        </p:nvPicPr>
        <p:blipFill>
          <a:blip r:embed="rId2"/>
          <a:stretch>
            <a:fillRect/>
          </a:stretch>
        </p:blipFill>
        <p:spPr>
          <a:xfrm>
            <a:off x="156761" y="812800"/>
            <a:ext cx="8830477" cy="3018594"/>
          </a:xfrm>
          <a:prstGeom prst="rect">
            <a:avLst/>
          </a:prstGeom>
        </p:spPr>
      </p:pic>
      <p:pic>
        <p:nvPicPr>
          <p:cNvPr id="7" name="Picture 6">
            <a:extLst>
              <a:ext uri="{FF2B5EF4-FFF2-40B4-BE49-F238E27FC236}">
                <a16:creationId xmlns:a16="http://schemas.microsoft.com/office/drawing/2014/main" id="{13B90686-CEA6-1909-6B54-31F8C67A75DB}"/>
              </a:ext>
            </a:extLst>
          </p:cNvPr>
          <p:cNvPicPr>
            <a:picLocks noChangeAspect="1"/>
          </p:cNvPicPr>
          <p:nvPr/>
        </p:nvPicPr>
        <p:blipFill>
          <a:blip r:embed="rId3"/>
          <a:stretch>
            <a:fillRect/>
          </a:stretch>
        </p:blipFill>
        <p:spPr>
          <a:xfrm>
            <a:off x="1467117" y="3901498"/>
            <a:ext cx="6209764" cy="2571700"/>
          </a:xfrm>
          <a:prstGeom prst="rect">
            <a:avLst/>
          </a:prstGeom>
        </p:spPr>
      </p:pic>
      <p:sp>
        <p:nvSpPr>
          <p:cNvPr id="8" name="TextBox 7">
            <a:extLst>
              <a:ext uri="{FF2B5EF4-FFF2-40B4-BE49-F238E27FC236}">
                <a16:creationId xmlns:a16="http://schemas.microsoft.com/office/drawing/2014/main" id="{91D8AB5B-BF4D-96F2-01DE-35CE6094F662}"/>
              </a:ext>
            </a:extLst>
          </p:cNvPr>
          <p:cNvSpPr txBox="1"/>
          <p:nvPr/>
        </p:nvSpPr>
        <p:spPr>
          <a:xfrm>
            <a:off x="4800600" y="6543303"/>
            <a:ext cx="4343400" cy="369332"/>
          </a:xfrm>
          <a:prstGeom prst="rect">
            <a:avLst/>
          </a:prstGeom>
          <a:noFill/>
        </p:spPr>
        <p:txBody>
          <a:bodyPr wrap="square">
            <a:spAutoFit/>
          </a:bodyPr>
          <a:lstStyle/>
          <a:p>
            <a:r>
              <a:rPr lang="en-US" dirty="0">
                <a:solidFill>
                  <a:schemeClr val="bg2"/>
                </a:solidFill>
              </a:rPr>
              <a:t>N Engl J Med 2022;386:1793-803.</a:t>
            </a:r>
          </a:p>
        </p:txBody>
      </p:sp>
    </p:spTree>
    <p:extLst>
      <p:ext uri="{BB962C8B-B14F-4D97-AF65-F5344CB8AC3E}">
        <p14:creationId xmlns:p14="http://schemas.microsoft.com/office/powerpoint/2010/main" val="405684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3BC4-9C9D-2AF9-5E58-D62921AF3593}"/>
              </a:ext>
            </a:extLst>
          </p:cNvPr>
          <p:cNvSpPr>
            <a:spLocks noGrp="1"/>
          </p:cNvSpPr>
          <p:nvPr>
            <p:ph type="title" idx="4294967295"/>
          </p:nvPr>
        </p:nvSpPr>
        <p:spPr>
          <a:xfrm>
            <a:off x="76200" y="0"/>
            <a:ext cx="8315325" cy="1143000"/>
          </a:xfrm>
        </p:spPr>
        <p:txBody>
          <a:bodyPr>
            <a:normAutofit/>
          </a:bodyPr>
          <a:lstStyle/>
          <a:p>
            <a:r>
              <a:rPr lang="en-US" dirty="0"/>
              <a:t>CAPELLA Adverse Events</a:t>
            </a:r>
          </a:p>
        </p:txBody>
      </p:sp>
      <p:pic>
        <p:nvPicPr>
          <p:cNvPr id="5" name="Picture 4">
            <a:extLst>
              <a:ext uri="{FF2B5EF4-FFF2-40B4-BE49-F238E27FC236}">
                <a16:creationId xmlns:a16="http://schemas.microsoft.com/office/drawing/2014/main" id="{57E7368C-DC5F-5ED0-A060-6FD3F71830E8}"/>
              </a:ext>
            </a:extLst>
          </p:cNvPr>
          <p:cNvPicPr>
            <a:picLocks noChangeAspect="1"/>
          </p:cNvPicPr>
          <p:nvPr/>
        </p:nvPicPr>
        <p:blipFill>
          <a:blip r:embed="rId2"/>
          <a:stretch>
            <a:fillRect/>
          </a:stretch>
        </p:blipFill>
        <p:spPr>
          <a:xfrm>
            <a:off x="1145269" y="864191"/>
            <a:ext cx="6853462" cy="5689398"/>
          </a:xfrm>
          <a:prstGeom prst="rect">
            <a:avLst/>
          </a:prstGeom>
        </p:spPr>
      </p:pic>
      <p:sp>
        <p:nvSpPr>
          <p:cNvPr id="6" name="TextBox 5">
            <a:extLst>
              <a:ext uri="{FF2B5EF4-FFF2-40B4-BE49-F238E27FC236}">
                <a16:creationId xmlns:a16="http://schemas.microsoft.com/office/drawing/2014/main" id="{8ADFB10D-414D-0091-B0B1-B69103660B9C}"/>
              </a:ext>
            </a:extLst>
          </p:cNvPr>
          <p:cNvSpPr txBox="1"/>
          <p:nvPr/>
        </p:nvSpPr>
        <p:spPr>
          <a:xfrm>
            <a:off x="4876800" y="6518909"/>
            <a:ext cx="4125686" cy="369332"/>
          </a:xfrm>
          <a:prstGeom prst="rect">
            <a:avLst/>
          </a:prstGeom>
          <a:noFill/>
        </p:spPr>
        <p:txBody>
          <a:bodyPr wrap="square">
            <a:spAutoFit/>
          </a:bodyPr>
          <a:lstStyle/>
          <a:p>
            <a:r>
              <a:rPr lang="en-US" dirty="0">
                <a:solidFill>
                  <a:schemeClr val="bg2"/>
                </a:solidFill>
              </a:rPr>
              <a:t>N Engl J Med 2022;386:1793-803.</a:t>
            </a:r>
          </a:p>
        </p:txBody>
      </p:sp>
    </p:spTree>
    <p:extLst>
      <p:ext uri="{BB962C8B-B14F-4D97-AF65-F5344CB8AC3E}">
        <p14:creationId xmlns:p14="http://schemas.microsoft.com/office/powerpoint/2010/main" val="2157046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61C7-3AEB-5319-8FBF-66B03322A50B}"/>
              </a:ext>
            </a:extLst>
          </p:cNvPr>
          <p:cNvSpPr>
            <a:spLocks noGrp="1"/>
          </p:cNvSpPr>
          <p:nvPr>
            <p:ph type="title" idx="4294967295"/>
          </p:nvPr>
        </p:nvSpPr>
        <p:spPr>
          <a:xfrm>
            <a:off x="0" y="274638"/>
            <a:ext cx="8229600" cy="1143000"/>
          </a:xfrm>
        </p:spPr>
        <p:txBody>
          <a:bodyPr/>
          <a:lstStyle/>
          <a:p>
            <a:r>
              <a:rPr lang="en-US" dirty="0"/>
              <a:t>CALIBRATE Trial - Lenacapavir</a:t>
            </a:r>
          </a:p>
        </p:txBody>
      </p:sp>
      <p:sp>
        <p:nvSpPr>
          <p:cNvPr id="5" name="TextBox 4">
            <a:extLst>
              <a:ext uri="{FF2B5EF4-FFF2-40B4-BE49-F238E27FC236}">
                <a16:creationId xmlns:a16="http://schemas.microsoft.com/office/drawing/2014/main" id="{70A94E28-4496-77F0-625D-B8B4E4D0EC43}"/>
              </a:ext>
            </a:extLst>
          </p:cNvPr>
          <p:cNvSpPr txBox="1"/>
          <p:nvPr/>
        </p:nvSpPr>
        <p:spPr>
          <a:xfrm>
            <a:off x="5181600" y="6341382"/>
            <a:ext cx="3962400" cy="369332"/>
          </a:xfrm>
          <a:prstGeom prst="rect">
            <a:avLst/>
          </a:prstGeom>
          <a:noFill/>
        </p:spPr>
        <p:txBody>
          <a:bodyPr wrap="square">
            <a:spAutoFit/>
          </a:bodyPr>
          <a:lstStyle/>
          <a:p>
            <a:r>
              <a:rPr lang="it-IT" dirty="0">
                <a:solidFill>
                  <a:schemeClr val="bg2"/>
                </a:solidFill>
              </a:rPr>
              <a:t>Lancet HIV 2023; 10: e15–23</a:t>
            </a:r>
            <a:endParaRPr lang="en-US" dirty="0">
              <a:solidFill>
                <a:schemeClr val="bg2"/>
              </a:solidFill>
            </a:endParaRPr>
          </a:p>
        </p:txBody>
      </p:sp>
      <p:pic>
        <p:nvPicPr>
          <p:cNvPr id="7" name="Picture 6">
            <a:extLst>
              <a:ext uri="{FF2B5EF4-FFF2-40B4-BE49-F238E27FC236}">
                <a16:creationId xmlns:a16="http://schemas.microsoft.com/office/drawing/2014/main" id="{C055C1FA-2EF0-F231-3C7C-66D0A126AE6A}"/>
              </a:ext>
            </a:extLst>
          </p:cNvPr>
          <p:cNvPicPr>
            <a:picLocks noChangeAspect="1"/>
          </p:cNvPicPr>
          <p:nvPr/>
        </p:nvPicPr>
        <p:blipFill>
          <a:blip r:embed="rId2"/>
          <a:stretch>
            <a:fillRect/>
          </a:stretch>
        </p:blipFill>
        <p:spPr>
          <a:xfrm>
            <a:off x="161393" y="1532106"/>
            <a:ext cx="8838662" cy="4106694"/>
          </a:xfrm>
          <a:prstGeom prst="rect">
            <a:avLst/>
          </a:prstGeom>
        </p:spPr>
      </p:pic>
    </p:spTree>
    <p:extLst>
      <p:ext uri="{BB962C8B-B14F-4D97-AF65-F5344CB8AC3E}">
        <p14:creationId xmlns:p14="http://schemas.microsoft.com/office/powerpoint/2010/main" val="4016755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EDAC-E32F-074C-1190-A68A8AD64B09}"/>
              </a:ext>
            </a:extLst>
          </p:cNvPr>
          <p:cNvSpPr>
            <a:spLocks noGrp="1"/>
          </p:cNvSpPr>
          <p:nvPr>
            <p:ph type="title" idx="4294967295"/>
          </p:nvPr>
        </p:nvSpPr>
        <p:spPr>
          <a:xfrm>
            <a:off x="228600" y="212465"/>
            <a:ext cx="8229600" cy="1143000"/>
          </a:xfrm>
        </p:spPr>
        <p:txBody>
          <a:bodyPr/>
          <a:lstStyle/>
          <a:p>
            <a:r>
              <a:rPr lang="en-US" dirty="0"/>
              <a:t>CALIBRATE Trial - Lenacapavir</a:t>
            </a:r>
          </a:p>
        </p:txBody>
      </p:sp>
      <p:sp>
        <p:nvSpPr>
          <p:cNvPr id="4" name="TextBox 3">
            <a:extLst>
              <a:ext uri="{FF2B5EF4-FFF2-40B4-BE49-F238E27FC236}">
                <a16:creationId xmlns:a16="http://schemas.microsoft.com/office/drawing/2014/main" id="{D07B76FD-9A19-5714-94A6-17C5F43113B9}"/>
              </a:ext>
            </a:extLst>
          </p:cNvPr>
          <p:cNvSpPr txBox="1"/>
          <p:nvPr/>
        </p:nvSpPr>
        <p:spPr>
          <a:xfrm>
            <a:off x="5181600" y="6341382"/>
            <a:ext cx="3962400" cy="369332"/>
          </a:xfrm>
          <a:prstGeom prst="rect">
            <a:avLst/>
          </a:prstGeom>
          <a:noFill/>
        </p:spPr>
        <p:txBody>
          <a:bodyPr wrap="square">
            <a:spAutoFit/>
          </a:bodyPr>
          <a:lstStyle/>
          <a:p>
            <a:r>
              <a:rPr lang="it-IT" dirty="0">
                <a:solidFill>
                  <a:schemeClr val="bg2"/>
                </a:solidFill>
              </a:rPr>
              <a:t>Lancet HIV 2023; 10: e15–23</a:t>
            </a:r>
            <a:endParaRPr lang="en-US" dirty="0">
              <a:solidFill>
                <a:schemeClr val="bg2"/>
              </a:solidFill>
            </a:endParaRPr>
          </a:p>
        </p:txBody>
      </p:sp>
      <p:pic>
        <p:nvPicPr>
          <p:cNvPr id="6" name="Picture 5">
            <a:extLst>
              <a:ext uri="{FF2B5EF4-FFF2-40B4-BE49-F238E27FC236}">
                <a16:creationId xmlns:a16="http://schemas.microsoft.com/office/drawing/2014/main" id="{61A4D48B-63A6-4D25-915E-4293FCF69B0D}"/>
              </a:ext>
            </a:extLst>
          </p:cNvPr>
          <p:cNvPicPr>
            <a:picLocks noChangeAspect="1"/>
          </p:cNvPicPr>
          <p:nvPr/>
        </p:nvPicPr>
        <p:blipFill>
          <a:blip r:embed="rId2"/>
          <a:stretch>
            <a:fillRect/>
          </a:stretch>
        </p:blipFill>
        <p:spPr>
          <a:xfrm>
            <a:off x="1648496" y="1153297"/>
            <a:ext cx="5847008" cy="5188085"/>
          </a:xfrm>
          <a:prstGeom prst="rect">
            <a:avLst/>
          </a:prstGeom>
        </p:spPr>
      </p:pic>
    </p:spTree>
    <p:extLst>
      <p:ext uri="{BB962C8B-B14F-4D97-AF65-F5344CB8AC3E}">
        <p14:creationId xmlns:p14="http://schemas.microsoft.com/office/powerpoint/2010/main" val="3302771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6C27FC-2839-9A37-294E-E50294982870}"/>
              </a:ext>
            </a:extLst>
          </p:cNvPr>
          <p:cNvSpPr txBox="1"/>
          <p:nvPr/>
        </p:nvSpPr>
        <p:spPr>
          <a:xfrm>
            <a:off x="4876800" y="6477782"/>
            <a:ext cx="4229100" cy="369332"/>
          </a:xfrm>
          <a:prstGeom prst="rect">
            <a:avLst/>
          </a:prstGeom>
          <a:noFill/>
        </p:spPr>
        <p:txBody>
          <a:bodyPr wrap="square">
            <a:spAutoFit/>
          </a:bodyPr>
          <a:lstStyle/>
          <a:p>
            <a:r>
              <a:rPr lang="it-IT" dirty="0">
                <a:solidFill>
                  <a:schemeClr val="bg2"/>
                </a:solidFill>
              </a:rPr>
              <a:t>Lancet HIV 2023; 10: e15–23</a:t>
            </a:r>
            <a:endParaRPr lang="en-US" dirty="0">
              <a:solidFill>
                <a:schemeClr val="bg2"/>
              </a:solidFill>
            </a:endParaRPr>
          </a:p>
        </p:txBody>
      </p:sp>
      <p:pic>
        <p:nvPicPr>
          <p:cNvPr id="6" name="Picture 5">
            <a:extLst>
              <a:ext uri="{FF2B5EF4-FFF2-40B4-BE49-F238E27FC236}">
                <a16:creationId xmlns:a16="http://schemas.microsoft.com/office/drawing/2014/main" id="{3C1E76EE-15DD-5241-6333-6DF1B37636B5}"/>
              </a:ext>
            </a:extLst>
          </p:cNvPr>
          <p:cNvPicPr>
            <a:picLocks noChangeAspect="1"/>
          </p:cNvPicPr>
          <p:nvPr/>
        </p:nvPicPr>
        <p:blipFill>
          <a:blip r:embed="rId2"/>
          <a:stretch>
            <a:fillRect/>
          </a:stretch>
        </p:blipFill>
        <p:spPr>
          <a:xfrm>
            <a:off x="1712890" y="322634"/>
            <a:ext cx="5718220" cy="6212732"/>
          </a:xfrm>
          <a:prstGeom prst="rect">
            <a:avLst/>
          </a:prstGeom>
        </p:spPr>
      </p:pic>
    </p:spTree>
    <p:extLst>
      <p:ext uri="{BB962C8B-B14F-4D97-AF65-F5344CB8AC3E}">
        <p14:creationId xmlns:p14="http://schemas.microsoft.com/office/powerpoint/2010/main" val="378426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Engage audience in asking questions and participating in decision-making process for care.</a:t>
            </a:r>
          </a:p>
          <a:p>
            <a:r>
              <a:rPr lang="en-US" dirty="0"/>
              <a:t>Improve provider comfort level in making decisions about managing antiretroviral therapy and switching treatments.</a:t>
            </a:r>
          </a:p>
          <a:p>
            <a:r>
              <a:rPr lang="en-US" dirty="0"/>
              <a:t>Improve provider comfort level in anticipating and managing cardiovascular prevention.</a:t>
            </a:r>
          </a:p>
          <a:p>
            <a:pPr marL="114300" indent="0">
              <a:buNone/>
            </a:pPr>
            <a:endParaRPr lang="en-US" dirty="0"/>
          </a:p>
        </p:txBody>
      </p:sp>
    </p:spTree>
    <p:extLst>
      <p:ext uri="{BB962C8B-B14F-4D97-AF65-F5344CB8AC3E}">
        <p14:creationId xmlns:p14="http://schemas.microsoft.com/office/powerpoint/2010/main" val="481917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B04A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ABFA9-9791-A7C3-4673-9EA347184148}"/>
              </a:ext>
            </a:extLst>
          </p:cNvPr>
          <p:cNvPicPr>
            <a:picLocks noChangeAspect="1"/>
          </p:cNvPicPr>
          <p:nvPr/>
        </p:nvPicPr>
        <p:blipFill>
          <a:blip r:embed="rId2"/>
          <a:stretch>
            <a:fillRect/>
          </a:stretch>
        </p:blipFill>
        <p:spPr>
          <a:xfrm>
            <a:off x="58029" y="609600"/>
            <a:ext cx="9053763" cy="5334000"/>
          </a:xfrm>
          <a:prstGeom prst="rect">
            <a:avLst/>
          </a:prstGeom>
        </p:spPr>
      </p:pic>
    </p:spTree>
    <p:extLst>
      <p:ext uri="{BB962C8B-B14F-4D97-AF65-F5344CB8AC3E}">
        <p14:creationId xmlns:p14="http://schemas.microsoft.com/office/powerpoint/2010/main" val="581338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Antiretroviral Options</a:t>
            </a:r>
          </a:p>
        </p:txBody>
      </p:sp>
      <p:sp>
        <p:nvSpPr>
          <p:cNvPr id="3" name="Content Placeholder 2">
            <a:extLst>
              <a:ext uri="{FF2B5EF4-FFF2-40B4-BE49-F238E27FC236}">
                <a16:creationId xmlns:a16="http://schemas.microsoft.com/office/drawing/2014/main" id="{FFF9B19B-BDE3-55B4-30C4-863C45C7731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AC9CFE7-10DC-292E-EB2B-C3589C5BDBAF}"/>
              </a:ext>
            </a:extLst>
          </p:cNvPr>
          <p:cNvPicPr>
            <a:picLocks noChangeAspect="1"/>
          </p:cNvPicPr>
          <p:nvPr/>
        </p:nvPicPr>
        <p:blipFill>
          <a:blip r:embed="rId2"/>
          <a:stretch>
            <a:fillRect/>
          </a:stretch>
        </p:blipFill>
        <p:spPr>
          <a:xfrm>
            <a:off x="-9832" y="1600200"/>
            <a:ext cx="4661341" cy="4469708"/>
          </a:xfrm>
          <a:prstGeom prst="rect">
            <a:avLst/>
          </a:prstGeom>
        </p:spPr>
      </p:pic>
      <p:pic>
        <p:nvPicPr>
          <p:cNvPr id="6" name="Picture 5">
            <a:extLst>
              <a:ext uri="{FF2B5EF4-FFF2-40B4-BE49-F238E27FC236}">
                <a16:creationId xmlns:a16="http://schemas.microsoft.com/office/drawing/2014/main" id="{F52EA88C-A70F-D90D-842C-56F864163E36}"/>
              </a:ext>
            </a:extLst>
          </p:cNvPr>
          <p:cNvPicPr>
            <a:picLocks noChangeAspect="1"/>
          </p:cNvPicPr>
          <p:nvPr/>
        </p:nvPicPr>
        <p:blipFill>
          <a:blip r:embed="rId3"/>
          <a:stretch>
            <a:fillRect/>
          </a:stretch>
        </p:blipFill>
        <p:spPr>
          <a:xfrm>
            <a:off x="4724400" y="1598843"/>
            <a:ext cx="4399935" cy="4471065"/>
          </a:xfrm>
          <a:prstGeom prst="rect">
            <a:avLst/>
          </a:prstGeom>
        </p:spPr>
      </p:pic>
    </p:spTree>
    <p:extLst>
      <p:ext uri="{BB962C8B-B14F-4D97-AF65-F5344CB8AC3E}">
        <p14:creationId xmlns:p14="http://schemas.microsoft.com/office/powerpoint/2010/main" val="2321822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lnSpcReduction="10000"/>
          </a:bodyPr>
          <a:lstStyle/>
          <a:p>
            <a:r>
              <a:rPr lang="en-US" dirty="0"/>
              <a:t>TKeyah Grier, PhD</a:t>
            </a:r>
          </a:p>
          <a:p>
            <a:r>
              <a:rPr lang="en-US" dirty="0"/>
              <a:t>Najwa Abdul-Kabir, MPH</a:t>
            </a:r>
          </a:p>
          <a:p>
            <a:r>
              <a:rPr lang="en-US" dirty="0"/>
              <a:t>Mary Ann Schaefer</a:t>
            </a:r>
          </a:p>
          <a:p>
            <a:r>
              <a:rPr lang="en-US" dirty="0"/>
              <a:t>Laura Cho, DNP</a:t>
            </a:r>
          </a:p>
          <a:p>
            <a:r>
              <a:rPr lang="en-US" dirty="0"/>
              <a:t>Brenda Miller</a:t>
            </a:r>
          </a:p>
          <a:p>
            <a:r>
              <a:rPr lang="en-US" dirty="0"/>
              <a:t>UC CME Office</a:t>
            </a:r>
          </a:p>
          <a:p>
            <a:r>
              <a:rPr lang="en-US" dirty="0"/>
              <a:t>Our sponsors</a:t>
            </a:r>
          </a:p>
          <a:p>
            <a:r>
              <a:rPr lang="en-US" dirty="0"/>
              <a:t>Our speakers</a:t>
            </a:r>
          </a:p>
          <a:p>
            <a:r>
              <a:rPr lang="en-US" dirty="0"/>
              <a:t>You The Audience</a:t>
            </a:r>
          </a:p>
          <a:p>
            <a:r>
              <a:rPr lang="en-US" dirty="0"/>
              <a:t>My children…</a:t>
            </a:r>
          </a:p>
        </p:txBody>
      </p:sp>
      <p:pic>
        <p:nvPicPr>
          <p:cNvPr id="4" name="Picture 2" descr="http://images.clipartpanda.com/thank-you-animated-zxigBq6c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079" y="2061369"/>
            <a:ext cx="4099689" cy="273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3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457200" y="1017163"/>
            <a:ext cx="7886372" cy="648915"/>
          </a:xfrm>
        </p:spPr>
        <p:txBody>
          <a:bodyPr>
            <a:noAutofit/>
          </a:bodyPr>
          <a:lstStyle/>
          <a:p>
            <a:r>
              <a:rPr lang="en-US" sz="4000" dirty="0"/>
              <a:t>MATEC Resources</a:t>
            </a:r>
          </a:p>
        </p:txBody>
      </p:sp>
      <p:sp>
        <p:nvSpPr>
          <p:cNvPr id="3" name="Text Placeholder 2">
            <a:extLst>
              <a:ext uri="{FF2B5EF4-FFF2-40B4-BE49-F238E27FC236}">
                <a16:creationId xmlns:a16="http://schemas.microsoft.com/office/drawing/2014/main" id="{08542CFA-E0C0-4008-98DD-798C7FAC4598}"/>
              </a:ext>
            </a:extLst>
          </p:cNvPr>
          <p:cNvSpPr>
            <a:spLocks noGrp="1"/>
          </p:cNvSpPr>
          <p:nvPr>
            <p:ph type="body" sz="quarter" idx="11"/>
          </p:nvPr>
        </p:nvSpPr>
        <p:spPr>
          <a:xfrm>
            <a:off x="457200" y="2133600"/>
            <a:ext cx="4104406" cy="3359255"/>
          </a:xfrm>
        </p:spPr>
        <p:txBody>
          <a:bodyPr lIns="68580" tIns="34290" rIns="68580" bIns="34290" anchor="t"/>
          <a:lstStyle/>
          <a:p>
            <a:pPr>
              <a:spcAft>
                <a:spcPts val="0"/>
              </a:spcAft>
            </a:pPr>
            <a:r>
              <a:rPr lang="en-US" sz="1500" dirty="0">
                <a:ea typeface="+mn-lt"/>
                <a:cs typeface="+mn-lt"/>
              </a:rPr>
              <a:t>National Clinician Consultation Center </a:t>
            </a:r>
            <a:br>
              <a:rPr lang="en-US" sz="1500" dirty="0">
                <a:ea typeface="+mn-lt"/>
                <a:cs typeface="+mn-lt"/>
              </a:rPr>
            </a:br>
            <a:r>
              <a:rPr lang="en-US" sz="1500" dirty="0">
                <a:ea typeface="+mn-lt"/>
                <a:cs typeface="+mn-lt"/>
                <a:hlinkClick r:id="rId2"/>
              </a:rPr>
              <a:t>http://nccc.ucsf.edu/</a:t>
            </a:r>
            <a:r>
              <a:rPr lang="en-US" sz="1500" dirty="0">
                <a:ea typeface="+mn-lt"/>
                <a:cs typeface="+mn-lt"/>
              </a:rPr>
              <a:t> </a:t>
            </a:r>
          </a:p>
          <a:p>
            <a:pPr marL="685800" lvl="2" indent="-228124">
              <a:spcAft>
                <a:spcPts val="0"/>
              </a:spcAft>
              <a:buFont typeface="Arial" pitchFamily="2" charset="2"/>
              <a:buChar char="•"/>
            </a:pPr>
            <a:r>
              <a:rPr lang="en-US" sz="1500" dirty="0">
                <a:ea typeface="+mn-lt"/>
                <a:cs typeface="+mn-lt"/>
              </a:rPr>
              <a:t>HIV Management</a:t>
            </a:r>
          </a:p>
          <a:p>
            <a:pPr marL="685800" lvl="2" indent="-228124">
              <a:spcAft>
                <a:spcPts val="0"/>
              </a:spcAft>
              <a:buFont typeface="Arial" pitchFamily="2" charset="2"/>
              <a:buChar char="•"/>
            </a:pPr>
            <a:r>
              <a:rPr lang="en-US" sz="1500" dirty="0">
                <a:ea typeface="+mn-lt"/>
                <a:cs typeface="+mn-lt"/>
              </a:rPr>
              <a:t>Perinatal HIV</a:t>
            </a:r>
          </a:p>
          <a:p>
            <a:pPr marL="685800" lvl="2" indent="-228124">
              <a:spcAft>
                <a:spcPts val="0"/>
              </a:spcAft>
              <a:buFont typeface="Arial" pitchFamily="2" charset="2"/>
              <a:buChar char="•"/>
            </a:pPr>
            <a:r>
              <a:rPr lang="en-US" sz="1500" dirty="0">
                <a:ea typeface="+mn-lt"/>
                <a:cs typeface="+mn-lt"/>
              </a:rPr>
              <a:t>HIV </a:t>
            </a:r>
            <a:r>
              <a:rPr lang="en-US" sz="1500" dirty="0" err="1">
                <a:ea typeface="+mn-lt"/>
                <a:cs typeface="+mn-lt"/>
              </a:rPr>
              <a:t>PrEP</a:t>
            </a:r>
            <a:endParaRPr lang="en-US" sz="1500" dirty="0">
              <a:ea typeface="+mn-lt"/>
              <a:cs typeface="+mn-lt"/>
            </a:endParaRPr>
          </a:p>
          <a:p>
            <a:pPr marL="685800" lvl="2" indent="-228124">
              <a:spcAft>
                <a:spcPts val="0"/>
              </a:spcAft>
              <a:buFont typeface="Arial" pitchFamily="2" charset="2"/>
              <a:buChar char="•"/>
            </a:pPr>
            <a:r>
              <a:rPr lang="en-US" sz="1500" dirty="0">
                <a:ea typeface="+mn-lt"/>
                <a:cs typeface="+mn-lt"/>
              </a:rPr>
              <a:t>HIV PEP line</a:t>
            </a:r>
          </a:p>
          <a:p>
            <a:pPr marL="685800" lvl="2" indent="-228124">
              <a:spcAft>
                <a:spcPts val="0"/>
              </a:spcAft>
              <a:buFont typeface="Arial" pitchFamily="2" charset="2"/>
              <a:buChar char="•"/>
            </a:pPr>
            <a:r>
              <a:rPr lang="en-US" sz="1500" dirty="0">
                <a:ea typeface="+mn-lt"/>
                <a:cs typeface="+mn-lt"/>
              </a:rPr>
              <a:t>HCV Management</a:t>
            </a:r>
          </a:p>
          <a:p>
            <a:pPr marL="685800" lvl="2" indent="-228124">
              <a:spcAft>
                <a:spcPts val="0"/>
              </a:spcAft>
              <a:buFont typeface="Arial" pitchFamily="2" charset="2"/>
              <a:buChar char="•"/>
            </a:pPr>
            <a:r>
              <a:rPr lang="en-US" sz="1500" dirty="0">
                <a:ea typeface="+mn-lt"/>
                <a:cs typeface="+mn-lt"/>
              </a:rPr>
              <a:t>Substance Use Management</a:t>
            </a:r>
            <a:br>
              <a:rPr lang="en-US" sz="1500" dirty="0">
                <a:ea typeface="+mn-lt"/>
                <a:cs typeface="+mn-lt"/>
              </a:rPr>
            </a:br>
            <a:endParaRPr lang="en-US" sz="1500" dirty="0"/>
          </a:p>
          <a:p>
            <a:pPr>
              <a:spcAft>
                <a:spcPts val="0"/>
              </a:spcAft>
            </a:pPr>
            <a:r>
              <a:rPr lang="en-US" sz="1500" dirty="0">
                <a:ea typeface="+mn-lt"/>
                <a:cs typeface="+mn-lt"/>
              </a:rPr>
              <a:t>AETC National HIV Curriculum</a:t>
            </a:r>
            <a:br>
              <a:rPr lang="en-US" sz="1500" dirty="0">
                <a:ea typeface="+mn-lt"/>
                <a:cs typeface="+mn-lt"/>
              </a:rPr>
            </a:br>
            <a:r>
              <a:rPr lang="en-US" sz="1500" dirty="0">
                <a:ea typeface="+mn-lt"/>
                <a:cs typeface="+mn-lt"/>
                <a:hlinkClick r:id="rId3"/>
              </a:rPr>
              <a:t>https://</a:t>
            </a:r>
            <a:r>
              <a:rPr lang="en-US" sz="1500" dirty="0" err="1">
                <a:ea typeface="+mn-lt"/>
                <a:cs typeface="+mn-lt"/>
                <a:hlinkClick r:id="rId3"/>
              </a:rPr>
              <a:t>aidsetc.org</a:t>
            </a:r>
            <a:r>
              <a:rPr lang="en-US" sz="1500" dirty="0">
                <a:ea typeface="+mn-lt"/>
                <a:cs typeface="+mn-lt"/>
                <a:hlinkClick r:id="rId3"/>
              </a:rPr>
              <a:t>/</a:t>
            </a:r>
            <a:r>
              <a:rPr lang="en-US" sz="1500" dirty="0" err="1">
                <a:ea typeface="+mn-lt"/>
                <a:cs typeface="+mn-lt"/>
                <a:hlinkClick r:id="rId3"/>
              </a:rPr>
              <a:t>nhc</a:t>
            </a:r>
            <a:r>
              <a:rPr lang="en-US" sz="1500" dirty="0">
                <a:ea typeface="+mn-lt"/>
                <a:cs typeface="+mn-lt"/>
              </a:rPr>
              <a:t> </a:t>
            </a:r>
          </a:p>
          <a:p>
            <a:pPr>
              <a:spcAft>
                <a:spcPts val="0"/>
              </a:spcAft>
            </a:pPr>
            <a:endParaRPr lang="fr-FR" sz="1500" dirty="0"/>
          </a:p>
          <a:p>
            <a:pPr>
              <a:spcAft>
                <a:spcPts val="0"/>
              </a:spcAft>
            </a:pPr>
            <a:r>
              <a:rPr lang="fr-FR" sz="1500" dirty="0" err="1"/>
              <a:t>AETC</a:t>
            </a:r>
            <a:r>
              <a:rPr lang="fr-FR" sz="1500" dirty="0"/>
              <a:t> National HIV-</a:t>
            </a:r>
            <a:r>
              <a:rPr lang="fr-FR" sz="1500" dirty="0" err="1"/>
              <a:t>HCV</a:t>
            </a:r>
            <a:r>
              <a:rPr lang="fr-FR" sz="1500" dirty="0"/>
              <a:t> Curriculum </a:t>
            </a:r>
            <a:br>
              <a:rPr lang="fr-FR" sz="1500" dirty="0"/>
            </a:br>
            <a:r>
              <a:rPr lang="fr-FR" sz="1500" dirty="0">
                <a:hlinkClick r:id="rId4"/>
              </a:rPr>
              <a:t>https://</a:t>
            </a:r>
            <a:r>
              <a:rPr lang="fr-FR" sz="1500" dirty="0" err="1">
                <a:hlinkClick r:id="rId4"/>
              </a:rPr>
              <a:t>aidsetc.org</a:t>
            </a:r>
            <a:r>
              <a:rPr lang="fr-FR" sz="1500" dirty="0">
                <a:hlinkClick r:id="rId4"/>
              </a:rPr>
              <a:t>/</a:t>
            </a:r>
            <a:r>
              <a:rPr lang="fr-FR" sz="1500" dirty="0" err="1">
                <a:hlinkClick r:id="rId4"/>
              </a:rPr>
              <a:t>hivhcv</a:t>
            </a:r>
            <a:endParaRPr lang="fr-FR" sz="1500" dirty="0"/>
          </a:p>
          <a:p>
            <a:pPr>
              <a:spcAft>
                <a:spcPts val="0"/>
              </a:spcAft>
            </a:pPr>
            <a:endParaRPr lang="en-US" sz="1613" dirty="0"/>
          </a:p>
        </p:txBody>
      </p:sp>
      <p:sp>
        <p:nvSpPr>
          <p:cNvPr id="4" name="Text Placeholder 3">
            <a:extLst>
              <a:ext uri="{FF2B5EF4-FFF2-40B4-BE49-F238E27FC236}">
                <a16:creationId xmlns:a16="http://schemas.microsoft.com/office/drawing/2014/main" id="{A8CA06E8-7541-4A47-8D44-8492FF6DE030}"/>
              </a:ext>
            </a:extLst>
          </p:cNvPr>
          <p:cNvSpPr>
            <a:spLocks noGrp="1"/>
          </p:cNvSpPr>
          <p:nvPr>
            <p:ph type="body" sz="quarter" idx="12"/>
          </p:nvPr>
        </p:nvSpPr>
        <p:spPr>
          <a:xfrm>
            <a:off x="4275067" y="2133600"/>
            <a:ext cx="4759398" cy="2824290"/>
          </a:xfrm>
        </p:spPr>
        <p:txBody>
          <a:bodyPr lIns="68580" tIns="34290" rIns="68580" bIns="34290" anchor="t"/>
          <a:lstStyle/>
          <a:p>
            <a:pPr>
              <a:spcAft>
                <a:spcPts val="0"/>
              </a:spcAft>
            </a:pPr>
            <a:r>
              <a:rPr lang="en-US" sz="1500" dirty="0">
                <a:ea typeface="+mn-lt"/>
                <a:cs typeface="+mn-lt"/>
              </a:rPr>
              <a:t>National </a:t>
            </a:r>
            <a:r>
              <a:rPr lang="en-US" sz="1500" dirty="0" err="1">
                <a:ea typeface="+mn-lt"/>
                <a:cs typeface="+mn-lt"/>
              </a:rPr>
              <a:t>PrEP</a:t>
            </a:r>
            <a:r>
              <a:rPr lang="en-US" sz="1500" dirty="0">
                <a:ea typeface="+mn-lt"/>
                <a:cs typeface="+mn-lt"/>
              </a:rPr>
              <a:t> Curriculum </a:t>
            </a:r>
            <a:r>
              <a:rPr lang="en-US" sz="1500" dirty="0">
                <a:ea typeface="+mn-lt"/>
                <a:cs typeface="+mn-lt"/>
                <a:hlinkClick r:id="rId5"/>
              </a:rPr>
              <a:t>https://</a:t>
            </a:r>
            <a:r>
              <a:rPr lang="en-US" sz="1500" dirty="0" err="1">
                <a:ea typeface="+mn-lt"/>
                <a:cs typeface="+mn-lt"/>
                <a:hlinkClick r:id="rId5"/>
              </a:rPr>
              <a:t>www.hivprep.uw.edu</a:t>
            </a:r>
            <a:endParaRPr lang="en-US" sz="1500" dirty="0">
              <a:ea typeface="+mn-lt"/>
              <a:cs typeface="+mn-lt"/>
            </a:endParaRPr>
          </a:p>
          <a:p>
            <a:pPr>
              <a:spcAft>
                <a:spcPts val="0"/>
              </a:spcAft>
            </a:pPr>
            <a:endParaRPr lang="en-US" sz="1500" dirty="0">
              <a:ea typeface="+mn-lt"/>
              <a:cs typeface="+mn-lt"/>
            </a:endParaRPr>
          </a:p>
          <a:p>
            <a:pPr>
              <a:spcAft>
                <a:spcPts val="0"/>
              </a:spcAft>
            </a:pPr>
            <a:r>
              <a:rPr lang="en-US" sz="1500" dirty="0">
                <a:ea typeface="+mn-lt"/>
                <a:cs typeface="+mn-lt"/>
              </a:rPr>
              <a:t>Hepatitis B Online </a:t>
            </a:r>
            <a:r>
              <a:rPr lang="en-US" sz="1500" dirty="0">
                <a:ea typeface="+mn-lt"/>
                <a:cs typeface="+mn-lt"/>
                <a:hlinkClick r:id="rId6"/>
              </a:rPr>
              <a:t>https://</a:t>
            </a:r>
            <a:r>
              <a:rPr lang="en-US" sz="1500" dirty="0" err="1">
                <a:ea typeface="+mn-lt"/>
                <a:cs typeface="+mn-lt"/>
                <a:hlinkClick r:id="rId6"/>
              </a:rPr>
              <a:t>www.hepatitisb.uw.edu</a:t>
            </a:r>
            <a:endParaRPr lang="en-US" sz="1500" dirty="0">
              <a:ea typeface="+mn-lt"/>
              <a:cs typeface="+mn-lt"/>
            </a:endParaRPr>
          </a:p>
          <a:p>
            <a:pPr>
              <a:spcAft>
                <a:spcPts val="0"/>
              </a:spcAft>
            </a:pPr>
            <a:endParaRPr lang="en-US" sz="1500" dirty="0">
              <a:ea typeface="+mn-lt"/>
              <a:cs typeface="+mn-lt"/>
            </a:endParaRPr>
          </a:p>
          <a:p>
            <a:pPr>
              <a:spcAft>
                <a:spcPts val="0"/>
              </a:spcAft>
            </a:pPr>
            <a:r>
              <a:rPr lang="en-US" sz="1500" dirty="0">
                <a:ea typeface="+mn-lt"/>
                <a:cs typeface="+mn-lt"/>
              </a:rPr>
              <a:t>Hepatitis C Online</a:t>
            </a:r>
            <a:br>
              <a:rPr lang="en-US" sz="1500" dirty="0">
                <a:ea typeface="+mn-lt"/>
                <a:cs typeface="+mn-lt"/>
              </a:rPr>
            </a:br>
            <a:r>
              <a:rPr lang="en-US" sz="1500" dirty="0">
                <a:ea typeface="+mn-lt"/>
                <a:cs typeface="+mn-lt"/>
                <a:hlinkClick r:id="rId7"/>
              </a:rPr>
              <a:t>https://www.hepatitisc.uw.edu</a:t>
            </a:r>
            <a:br>
              <a:rPr lang="en-US" sz="1500" dirty="0">
                <a:ea typeface="+mn-lt"/>
                <a:cs typeface="+mn-lt"/>
              </a:rPr>
            </a:br>
            <a:endParaRPr lang="en-US" sz="1500" dirty="0">
              <a:ea typeface="+mn-lt"/>
              <a:cs typeface="+mn-lt"/>
            </a:endParaRPr>
          </a:p>
          <a:p>
            <a:pPr>
              <a:spcAft>
                <a:spcPts val="0"/>
              </a:spcAft>
            </a:pPr>
            <a:r>
              <a:rPr lang="en-US" sz="1500" dirty="0">
                <a:ea typeface="+mn-lt"/>
                <a:cs typeface="+mn-lt"/>
              </a:rPr>
              <a:t>AETC National Coordinating Resource Center </a:t>
            </a:r>
            <a:br>
              <a:rPr lang="en-US" sz="1500" dirty="0">
                <a:ea typeface="+mn-lt"/>
                <a:cs typeface="+mn-lt"/>
              </a:rPr>
            </a:br>
            <a:r>
              <a:rPr lang="en-US" sz="1500" dirty="0">
                <a:ea typeface="+mn-lt"/>
                <a:cs typeface="+mn-lt"/>
                <a:hlinkClick r:id="rId8"/>
              </a:rPr>
              <a:t>https://aidsetc.org/</a:t>
            </a:r>
            <a:r>
              <a:rPr lang="en-US" sz="1500" dirty="0">
                <a:ea typeface="+mn-lt"/>
                <a:cs typeface="+mn-lt"/>
              </a:rPr>
              <a:t> </a:t>
            </a:r>
            <a:br>
              <a:rPr lang="en-US" sz="1500" dirty="0">
                <a:ea typeface="+mn-lt"/>
                <a:cs typeface="+mn-lt"/>
              </a:rPr>
            </a:br>
            <a:endParaRPr lang="en-US" sz="1500" dirty="0">
              <a:ea typeface="+mn-lt"/>
              <a:cs typeface="+mn-lt"/>
            </a:endParaRPr>
          </a:p>
          <a:p>
            <a:pPr>
              <a:spcAft>
                <a:spcPts val="0"/>
              </a:spcAft>
            </a:pPr>
            <a:r>
              <a:rPr lang="en-US" sz="1500" dirty="0">
                <a:ea typeface="+mn-lt"/>
                <a:cs typeface="+mn-lt"/>
              </a:rPr>
              <a:t>Additional Trainings </a:t>
            </a:r>
            <a:r>
              <a:rPr lang="en-US" sz="1500" dirty="0">
                <a:ea typeface="+mn-lt"/>
                <a:cs typeface="+mn-lt"/>
                <a:hlinkClick r:id="rId9"/>
              </a:rPr>
              <a:t>https://matec.info</a:t>
            </a:r>
            <a:r>
              <a:rPr lang="en-US" sz="1500" dirty="0">
                <a:ea typeface="+mn-lt"/>
                <a:cs typeface="+mn-lt"/>
              </a:rPr>
              <a:t> </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9934943" y="1438803"/>
            <a:ext cx="8315569" cy="2824290"/>
          </a:xfrm>
          <a:prstGeom prst="rect">
            <a:avLst/>
          </a:prstGeom>
        </p:spPr>
        <p:txBody>
          <a:bodyPr lIns="68580" tIns="34290" rIns="68580" bIns="3429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endParaRPr kumimoji="0" lang="en-US" sz="2799" b="0" i="0" u="none" strike="noStrike" kern="1200" cap="none" spc="0" normalizeH="0" baseline="0" noProof="0">
              <a:ln>
                <a:noFill/>
              </a:ln>
              <a:solidFill>
                <a:srgbClr val="D6201A"/>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of the following are true?</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a:t>AHA/ACC Guidelines recommend a statin for PWH who have an ASCVD 10-year risk score ≥ 5%.</a:t>
            </a:r>
          </a:p>
          <a:p>
            <a:pPr marL="514350" indent="-514350">
              <a:buFont typeface="+mj-lt"/>
              <a:buAutoNum type="alphaUcPeriod"/>
            </a:pPr>
            <a:r>
              <a:rPr lang="en-US" dirty="0"/>
              <a:t>Statins should be given to all PWH age &gt; 40 yrs.</a:t>
            </a:r>
          </a:p>
          <a:p>
            <a:pPr marL="514350" indent="-514350">
              <a:buFont typeface="+mj-lt"/>
              <a:buAutoNum type="alphaUcPeriod"/>
            </a:pPr>
            <a:r>
              <a:rPr lang="en-US" dirty="0"/>
              <a:t>Atorvastatin, Pitavastatin and Rosuvastatin have been demonstrated to be equivalent in reducing major adverse cardiovascular events in PWH.</a:t>
            </a:r>
          </a:p>
          <a:p>
            <a:pPr marL="514350" indent="-514350">
              <a:buFont typeface="+mj-lt"/>
              <a:buAutoNum type="alphaUcPeriod"/>
            </a:pPr>
            <a:r>
              <a:rPr lang="en-US" dirty="0"/>
              <a:t>Statins have been demonstrated to reduce cardiovascular events and death in PWH.</a:t>
            </a:r>
          </a:p>
        </p:txBody>
      </p:sp>
    </p:spTree>
    <p:extLst>
      <p:ext uri="{BB962C8B-B14F-4D97-AF65-F5344CB8AC3E}">
        <p14:creationId xmlns:p14="http://schemas.microsoft.com/office/powerpoint/2010/main" val="337020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p:cNvSpPr>
            <a:spLocks noGrp="1"/>
          </p:cNvSpPr>
          <p:nvPr>
            <p:ph type="title"/>
          </p:nvPr>
        </p:nvSpPr>
        <p:spPr/>
        <p:txBody>
          <a:bodyPr/>
          <a:lstStyle/>
          <a:p>
            <a:r>
              <a:rPr lang="en-US" dirty="0"/>
              <a:t>Which one is true?</a:t>
            </a:r>
          </a:p>
        </p:txBody>
      </p:sp>
      <p:sp>
        <p:nvSpPr>
          <p:cNvPr id="3" name="TPAnswers" title="Answer Text Shape"/>
          <p:cNvSpPr>
            <a:spLocks noGrp="1"/>
          </p:cNvSpPr>
          <p:nvPr>
            <p:ph idx="1"/>
            <p:custDataLst>
              <p:tags r:id="rId2"/>
            </p:custDataLst>
          </p:nvPr>
        </p:nvSpPr>
        <p:spPr>
          <a:xfrm>
            <a:off x="457199" y="1600200"/>
            <a:ext cx="5105401" cy="4367299"/>
          </a:xfrm>
        </p:spPr>
        <p:txBody>
          <a:bodyPr>
            <a:normAutofit/>
          </a:bodyPr>
          <a:lstStyle/>
          <a:p>
            <a:pPr marL="514350" indent="-514350">
              <a:buFont typeface="+mj-lt"/>
              <a:buAutoNum type="alphaUcPeriod"/>
            </a:pPr>
            <a:r>
              <a:rPr lang="en-US" dirty="0"/>
              <a:t>AHA/ACC recommend Statin for PWH w ASCVD ≥5%.</a:t>
            </a:r>
          </a:p>
          <a:p>
            <a:pPr marL="514350" indent="-514350">
              <a:buFont typeface="+mj-lt"/>
              <a:buAutoNum type="alphaUcPeriod"/>
            </a:pPr>
            <a:r>
              <a:rPr lang="en-US" dirty="0"/>
              <a:t>Statins recommended for all PWH &gt; age 40.</a:t>
            </a:r>
          </a:p>
          <a:p>
            <a:pPr marL="514350" indent="-514350">
              <a:buFont typeface="+mj-lt"/>
              <a:buAutoNum type="alphaUcPeriod"/>
            </a:pPr>
            <a:r>
              <a:rPr lang="en-US" dirty="0"/>
              <a:t>Atorvastatin, pitavastatin &amp; rosuvastatin are equivalent to ↓ CVD events in PWH</a:t>
            </a:r>
          </a:p>
          <a:p>
            <a:pPr marL="514350" indent="-514350">
              <a:buFont typeface="+mj-lt"/>
              <a:buAutoNum type="alphaUcPeriod"/>
            </a:pPr>
            <a:r>
              <a:rPr lang="en-US" dirty="0"/>
              <a:t>Statins reduce CVD events &amp; death in PWH</a:t>
            </a:r>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9431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Prevention</a:t>
            </a:r>
          </a:p>
        </p:txBody>
      </p:sp>
      <p:sp>
        <p:nvSpPr>
          <p:cNvPr id="3" name="Content Placeholder 2"/>
          <p:cNvSpPr>
            <a:spLocks noGrp="1"/>
          </p:cNvSpPr>
          <p:nvPr>
            <p:ph idx="1"/>
          </p:nvPr>
        </p:nvSpPr>
        <p:spPr/>
        <p:txBody>
          <a:bodyPr>
            <a:normAutofit lnSpcReduction="10000"/>
          </a:bodyPr>
          <a:lstStyle/>
          <a:p>
            <a:pPr marL="0" indent="0">
              <a:buNone/>
            </a:pPr>
            <a:r>
              <a:rPr lang="en-US" dirty="0"/>
              <a:t>47 y/o African-American man with HIV viral load of &lt;20 copies/mL and CD4=573 cells/ cu mm is on ABC/3TC/Dolutegravir for 5 years. He is a non-smoker.  Pertinent labs show:  Total Chol – 210 mg/dL; HDL – 42 mg/dL; LDL-C – 120 mg/dL; BP-130/70 mmHg; ASCVD 10-yr risk=5.0% What would you recommend?</a:t>
            </a:r>
          </a:p>
          <a:p>
            <a:endParaRPr lang="en-US" dirty="0"/>
          </a:p>
          <a:p>
            <a:r>
              <a:rPr lang="en-US" dirty="0"/>
              <a:t>A. Atorvastatin 20 mg daily</a:t>
            </a:r>
          </a:p>
          <a:p>
            <a:r>
              <a:rPr lang="en-US" dirty="0"/>
              <a:t>B. Pitavastatin 4 mg daily </a:t>
            </a:r>
          </a:p>
          <a:p>
            <a:r>
              <a:rPr lang="en-US" dirty="0"/>
              <a:t>C. Rosuvastatin 5 mg daily</a:t>
            </a:r>
          </a:p>
          <a:p>
            <a:r>
              <a:rPr lang="en-US" dirty="0"/>
              <a:t>D. No statin recommended at this time.</a:t>
            </a:r>
          </a:p>
        </p:txBody>
      </p:sp>
    </p:spTree>
    <p:extLst>
      <p:ext uri="{BB962C8B-B14F-4D97-AF65-F5344CB8AC3E}">
        <p14:creationId xmlns:p14="http://schemas.microsoft.com/office/powerpoint/2010/main" val="432606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dbb9c074-8ac2-4a89-908b-6e30cef50c33"/>
  <p:tag name="WASPOLLED" val="8EFCF892B09A4EB2A28730A28736B464"/>
  <p:tag name="TPVERSION" val="8"/>
  <p:tag name="PPTVERSION" val="16"/>
  <p:tag name="TPOS" val="2"/>
  <p:tag name="TPFULLVERSION" val="9.0.12.34"/>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RESULTS" val="Which one is true?[;crlf;]2[;]2[;]2[;]False[;]0[;][;crlf;]3[;]3[;]0[;]0[;crlf;]0[;]0[;]TDF/FTC to TAF/FTC decreases need for dialysis.1[;]TDF/FTC to TAF/FTC decreases need for dialysis.[;][;crlf;]0[;]0[;]Switching TDF/FTC to TAF/FTC ↓ TC and LDL-C2[;]Switching TDF/FTC to TAF/FTC ↓ TC and LDL-C[;][;crlf;]2[;]0[;]TDF/FTC is better than TAF/FTC for HIV PrEP3[;]TDF/FTC is better than TAF/FTC for HIV PrEP[;]"/>
  <p:tag name="HASRESULTS" val="True"/>
  <p:tag name="AUTOOPENPOLL" val="True"/>
  <p:tag name="AUTOFORMATCHART" val="True"/>
  <p:tag name="LIVECHARTING" val="False"/>
  <p:tag name="TPQUESTIONXML" val="﻿&lt;?xml version=&quot;1.0&quot; encoding=&quot;utf-8&quot;?&gt;&#10;&lt;questionlist&gt;&#10;    &lt;properties&gt;&#10;        &lt;guid&gt;1E48E6F18DF64ECB8BC04E7ACAF569B0&lt;/guid&gt;&#10;        &lt;description /&gt;&#10;        &lt;date&gt;3/20/2019 2:41:5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5E5016A4584451D85D1301743D2696A&lt;/guid&gt;&#10;            &lt;repollguid&gt;DE9A1447045F420083A1FCD6180ABDDC&lt;/repollguid&gt;&#10;            &lt;sourceid&gt;14B111B54E2D481F95AD64D5C9055F5B&lt;/sourceid&gt;&#10;            &lt;narrativeguid&gt;00000000000000000000000000000000&lt;/narrativeguid&gt;&#10;            &lt;questiontext&gt;ART Therap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812DE74F7D3D4DC1BE4CA0AAFF1294B5&lt;/guid&gt;&#10;                    &lt;answertext&gt;CAB/RLP shots&lt;/answertext&gt;&#10;                    &lt;valuetype&gt;0&lt;/valuetype&gt;&#10;                &lt;/answer&gt;&#10;                &lt;answer&gt;&#10;                    &lt;guid&gt;D9A1A1891DA34A17BA640FE24F01188C&lt;/guid&gt;&#10;                    &lt;answertext&gt;Oral CAB/RLP →shots.&lt;/answertext&gt;&#10;                    &lt;valuetype&gt;0&lt;/valuetype&gt;&#10;                &lt;/answer&gt;&#10;                &lt;answer&gt;&#10;                    &lt;guid&gt;2EF57D868FAC431C902C2EABEE2916FE&lt;/guid&gt;&#10;                    &lt;answertext&gt;HIV genosure archive, shots if okay&lt;/answertext&gt;&#10;                    &lt;valuetype&gt;0&lt;/valuetype&gt;&#10;                &lt;/answer&gt;&#10;                &lt;answer&gt;&#10;                    &lt;guid&gt;B2668931D813482F8D81058BD48AFA67&lt;/guid&gt;&#10;                    &lt;answertext&gt;Stay on ABC/3TC/DOL&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RESULTS" val="Enter Question Text[;crlf;]30[;]30[;]30[;]False[;]0[;][;crlf;]2.16666666666667[;]2[;]1.06718737290547[;]1.13888888888889[;crlf;]10[;]0[;]Recheck liver studies, continue medications1[;]Recheck liver studies, continue medications[;][;crlf;]10[;]0[;]Stop ABC/3TC/DOL, recheck liver studies2[;]Stop ABC/3TC/DOL, recheck liver studies[;][;crlf;]5[;]0[;]Recheck liver studies, screen for Hepatitis A and C.3[;]Recheck liver studies, screen for Hepatitis A and C.[;][;crlf;]5[;]0[;]Refer to Liver specialist4[;]Refer to Liver specialist[;]"/>
  <p:tag name="HASRESULTS" val="True"/>
  <p:tag name="LIVECHARTING" val="False"/>
  <p:tag name="AUTOOPENPOLL" val="True"/>
  <p:tag name="AUTOFORMATCHART" val="True"/>
  <p:tag name="TPQUESTIONXML" val="﻿&lt;?xml version=&quot;1.0&quot; encoding=&quot;utf-8&quot;?&gt;&#10;&lt;questionlist&gt;&#10;    &lt;properties&gt;&#10;        &lt;guid&gt;31A876FA780D4C6AA6959D72560FF29C&lt;/guid&gt;&#10;        &lt;description /&gt;&#10;        &lt;date&gt;3/20/2019 2:55:0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AC559ECD8494F578D6B386B7D4C0201&lt;/guid&gt;&#10;            &lt;repollguid&gt;09C5C7E4E1584B138AE8B8C9DE827D19&lt;/repollguid&gt;&#10;            &lt;sourceid&gt;730015C535DC450BA884F535DFBBD0A8&lt;/sourceid&gt;&#10;            &lt;narrativeguid&gt;00000000000000000000000000000000&lt;/narrativeguid&gt;&#10;            &lt;questiontext&gt;What would you do?&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62AF70BFD6214E56AC0A9AC521EE7C63&lt;/guid&gt;&#10;                    &lt;answertext&gt;Stay on current regimen&lt;/answertext&gt;&#10;                    &lt;valuetype&gt;0&lt;/valuetype&gt;&#10;                &lt;/answer&gt;&#10;                &lt;answer&gt;&#10;                    &lt;guid&gt;1FF0AB9410AF454CBFBFF85653B31188&lt;/guid&gt;&#10;                    &lt;answertext&gt;Switch to Len, CAB/RLP&lt;/answertext&gt;&#10;                    &lt;valuetype&gt;0&lt;/valuetype&gt;&#10;                &lt;/answer&gt;&#10;                &lt;answer&gt;&#10;                    &lt;guid&gt;36AEC3E882B54A6784F2CECBA872129C&lt;/guid&gt;&#10;                    &lt;answertext&gt;HIV genosure archive, ‘B’&lt;/answertext&gt;&#10;                    &lt;valuetype&gt;0&lt;/valuetype&gt;&#10;                &lt;/answer&gt;&#10;                &lt;answer&gt;&#10;                    &lt;guid&gt;61F229D5A469466FB9BBAD3743CF65A4&lt;/guid&gt;&#10;                    &lt;answertext&gt;Entecavir, HIV genosure archive, ‘B’&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RESULTS" val="Which one is true?[;crlf;]2[;]2[;]2[;]False[;]0[;][;crlf;]3[;]3[;]0[;]0[;crlf;]0[;]0[;]TDF/FTC to TAF/FTC decreases need for dialysis.1[;]TDF/FTC to TAF/FTC decreases need for dialysis.[;][;crlf;]0[;]0[;]Switching TDF/FTC to TAF/FTC ↓ TC and LDL-C2[;]Switching TDF/FTC to TAF/FTC ↓ TC and LDL-C[;][;crlf;]2[;]0[;]TDF/FTC is better than TAF/FTC for HIV PrEP3[;]TDF/FTC is better than TAF/FTC for HIV PrEP[;]"/>
  <p:tag name="HASRESULTS" val="True"/>
  <p:tag name="AUTOOPENPOLL" val="True"/>
  <p:tag name="AUTOFORMATCHART" val="True"/>
  <p:tag name="LIVECHARTING" val="False"/>
  <p:tag name="TPQUESTIONXML" val="﻿&lt;?xml version=&quot;1.0&quot; encoding=&quot;utf-8&quot;?&gt;&#10;&lt;questionlist&gt;&#10;    &lt;properties&gt;&#10;        &lt;guid&gt;1E48E6F18DF64ECB8BC04E7ACAF569B0&lt;/guid&gt;&#10;        &lt;description /&gt;&#10;        &lt;date&gt;3/20/2019 2:41:5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EE9D2F13FC9A490CAD43235013E066B8&lt;/guid&gt;&#10;            &lt;repollguid&gt;DE9A1447045F420083A1FCD6180ABDDC&lt;/repollguid&gt;&#10;            &lt;sourceid&gt;14B111B54E2D481F95AD64D5C9055F5B&lt;/sourceid&gt;&#10;            &lt;narrativeguid&gt;00000000000000000000000000000000&lt;/narrativeguid&gt;&#10;            &lt;questiontext&gt;Which one is tru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812DE74F7D3D4DC1BE4CA0AAFF1294B5&lt;/guid&gt;&#10;                    &lt;answertext&gt;AHA/ACC recommend Statin for PWH w ASCVD ≥5%.&lt;/answertext&gt;&#10;                    &lt;valuetype&gt;0&lt;/valuetype&gt;&#10;                &lt;/answer&gt;&#10;                &lt;answer&gt;&#10;                    &lt;guid&gt;D9A1A1891DA34A17BA640FE24F01188C&lt;/guid&gt;&#10;                    &lt;answertext&gt;Statins recommended for all PWH &amp;gt; age 40.&lt;/answertext&gt;&#10;                    &lt;valuetype&gt;0&lt;/valuetype&gt;&#10;                &lt;/answer&gt;&#10;                &lt;answer&gt;&#10;                    &lt;guid&gt;2EF57D868FAC431C902C2EABEE2916FE&lt;/guid&gt;&#10;                    &lt;answertext&gt;Atorvastatin, pitavastatin &amp;amp; rosuvastatin are equivalent to ↓ CVD events in PWH&lt;/answertext&gt;&#10;                    &lt;valuetype&gt;0&lt;/valuetype&gt;&#10;                &lt;/answer&gt;&#10;                &lt;answer&gt;&#10;                    &lt;guid&gt;B2668931D813482F8D81058BD48AFA67&lt;/guid&gt;&#10;                    &lt;answertext&gt;Statins reduce CVD events &amp;amp; death in PWH&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RESULTS" val="Liver Abnormalities in HIV[;crlf;]30[;]30[;]30[;]False[;]0[;][;crlf;]2.43333333333333[;]2.5[;]1.02252411001186[;]1.04555555555556[;crlf;]7[;]0[;]Acute Hepatitis A1[;]Acute Hepatitis A[;][;crlf;]8[;]0[;]Chronic Hepatitis C2[;]Chronic Hepatitis C[;][;crlf;]10[;]0[;]NASH3[;]NASH[;][;crlf;]5[;]0[;]Dolutegravir toxicity4[;]Dolutegravir toxicity[;]"/>
  <p:tag name="HASRESULTS" val="True"/>
  <p:tag name="LIVECHARTING" val="False"/>
  <p:tag name="AUTOOPENPOLL" val="True"/>
  <p:tag name="AUTOFORMATCHART" val="True"/>
  <p:tag name="TPQUESTIONXML" val="﻿&lt;?xml version=&quot;1.0&quot; encoding=&quot;utf-8&quot;?&gt;&#10;&lt;questionlist&gt;&#10;    &lt;properties&gt;&#10;        &lt;guid&gt;11404AF3DFB0404EA502D0B60423AC19&lt;/guid&gt;&#10;        &lt;description /&gt;&#10;        &lt;date&gt;3/22/2018 8:33:1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96527CE5929403D87CC13233636C8CB&lt;/guid&gt;&#10;            &lt;repollguid&gt;A66D502E850442869F8EC3242039E8B0&lt;/repollguid&gt;&#10;            &lt;sourceid&gt;568CFE6EB57B49AD99ECC4FC8592B7BD&lt;/sourceid&gt;&#10;            &lt;narrativeguid&gt;00000000000000000000000000000000&lt;/narrativeguid&gt;&#10;            &lt;questiontext&gt;Cardiovascular Prevention&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207C4D3925914801B687511547E1226C&lt;/guid&gt;&#10;                    &lt;answertext&gt;Atorvastatin 20 mg/d&lt;/answertext&gt;&#10;                    &lt;valuetype&gt;0&lt;/valuetype&gt;&#10;                &lt;/answer&gt;&#10;                &lt;answer&gt;&#10;                    &lt;guid&gt;AE94297207744F679CE4B297A2E31186&lt;/guid&gt;&#10;                    &lt;answertext&gt;Pitavastatin 4 mg/d&lt;/answertext&gt;&#10;                    &lt;valuetype&gt;0&lt;/valuetype&gt;&#10;                &lt;/answer&gt;&#10;                &lt;answer&gt;&#10;                    &lt;guid&gt;84B02052E96C42D4AC2A7D8C442AE916&lt;/guid&gt;&#10;                    &lt;answertext&gt;Rosuvastatin 5 mg/d&lt;/answertext&gt;&#10;                    &lt;valuetype&gt;0&lt;/valuetype&gt;&#10;                &lt;/answer&gt;&#10;                &lt;answer&gt;&#10;                    &lt;guid&gt;15F66069F7A4456595F260501DC0AD3A&lt;/guid&gt;&#10;                    &lt;answertext&gt;No stati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RESULTS" val="Which one is true?[;crlf;]2[;]2[;]2[;]False[;]0[;][;crlf;]3[;]3[;]0[;]0[;crlf;]0[;]0[;]TDF/FTC to TAF/FTC decreases need for dialysis.1[;]TDF/FTC to TAF/FTC decreases need for dialysis.[;][;crlf;]0[;]0[;]Switching TDF/FTC to TAF/FTC ↓ TC and LDL-C2[;]Switching TDF/FTC to TAF/FTC ↓ TC and LDL-C[;][;crlf;]2[;]0[;]TDF/FTC is better than TAF/FTC for HIV PrEP3[;]TDF/FTC is better than TAF/FTC for HIV PrEP[;]"/>
  <p:tag name="HASRESULTS" val="True"/>
  <p:tag name="AUTOOPENPOLL" val="True"/>
  <p:tag name="AUTOFORMATCHART" val="True"/>
  <p:tag name="LIVECHARTING" val="False"/>
  <p:tag name="TPQUESTIONXML" val="﻿&lt;?xml version=&quot;1.0&quot; encoding=&quot;utf-8&quot;?&gt;&#10;&lt;questionlist&gt;&#10;    &lt;properties&gt;&#10;        &lt;guid&gt;1E48E6F18DF64ECB8BC04E7ACAF569B0&lt;/guid&gt;&#10;        &lt;description /&gt;&#10;        &lt;date&gt;3/20/2019 2:41:5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5E5016A4584451D85D1301743D2696A&lt;/guid&gt;&#10;            &lt;repollguid&gt;DE9A1447045F420083A1FCD6180ABDDC&lt;/repollguid&gt;&#10;            &lt;sourceid&gt;14B111B54E2D481F95AD64D5C9055F5B&lt;/sourceid&gt;&#10;            &lt;narrativeguid&gt;00000000000000000000000000000000&lt;/narrativeguid&gt;&#10;            &lt;questiontext&gt;ART Therap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812DE74F7D3D4DC1BE4CA0AAFF1294B5&lt;/guid&gt;&#10;                    &lt;answertext&gt;CAB/RLP shots&lt;/answertext&gt;&#10;                    &lt;valuetype&gt;0&lt;/valuetype&gt;&#10;                &lt;/answer&gt;&#10;                &lt;answer&gt;&#10;                    &lt;guid&gt;D9A1A1891DA34A17BA640FE24F01188C&lt;/guid&gt;&#10;                    &lt;answertext&gt;Oral CAB/RLP →shots.&lt;/answertext&gt;&#10;                    &lt;valuetype&gt;0&lt;/valuetype&gt;&#10;                &lt;/answer&gt;&#10;                &lt;answer&gt;&#10;                    &lt;guid&gt;2EF57D868FAC431C902C2EABEE2916FE&lt;/guid&gt;&#10;                    &lt;answertext&gt;HIV genosure archive, shots if okay&lt;/answertext&gt;&#10;                    &lt;valuetype&gt;0&lt;/valuetype&gt;&#10;                &lt;/answer&gt;&#10;                &lt;answer&gt;&#10;                    &lt;guid&gt;B2668931D813482F8D81058BD48AFA67&lt;/guid&gt;&#10;                    &lt;answertext&gt;Stay on ABC/3TC/DOL&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RESULTS" val="Enter Question Text[;crlf;]30[;]30[;]30[;]False[;]0[;][;crlf;]3.33333333333333[;]3.5[;]1.34989711542111[;]1.82222222222222[;crlf;]3[;]0[;]TAF/FTC/RLP1[;]TAF/FTC/RLP[;][;crlf;]7[;]0[;]TAF/FTC/EVG/Cobi2[;]TAF/FTC/EVG/Cobi[;][;crlf;]5[;]0[;]ABC/3TC/DOL3[;]ABC/3TC/DOL[;][;crlf;]7[;]0[;]TAF/FTC/BIC4[;]TAF/FTC/BIC[;][;crlf;]8[;]0[;]TDF/3TC/EFV5[;]TDF/3TC/EFV[;]"/>
  <p:tag name="HASRESULTS" val="True"/>
  <p:tag name="LIVECHARTING" val="False"/>
  <p:tag name="AUTOOPENPOLL" val="True"/>
  <p:tag name="AUTOFORMATCHART" val="True"/>
  <p:tag name="TPQUESTIONXML" val="﻿&lt;?xml version=&quot;1.0&quot; encoding=&quot;utf-8&quot;?&gt;&#10;&lt;questionlist&gt;&#10;    &lt;properties&gt;&#10;        &lt;guid&gt;3AC796C052424C51ACB471CF6CA8E6E6&lt;/guid&gt;&#10;        &lt;description /&gt;&#10;        &lt;date&gt;3/20/2019 2:37:1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40BBA21041E84A31BE0EFF81A3AF7757&lt;/guid&gt;&#10;            &lt;repollguid&gt;35352F0EEB2C48A489C79D20645325DE&lt;/repollguid&gt;&#10;            &lt;sourceid&gt;9A37C8DAB8F1491283CCC68B05852349&lt;/sourceid&gt;&#10;            &lt;narrativeguid&gt;00000000000000000000000000000000&lt;/narrativeguid&gt;&#10;            &lt;questiontext&gt;What would you recommend?&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DBA0A5EF460A4D73972B380E65EA2D37&lt;/guid&gt;&#10;                    &lt;answertext&gt;Start atorvastatin 20 mg daily&lt;/answertext&gt;&#10;                    &lt;valuetype&gt;0&lt;/valuetype&gt;&#10;                &lt;/answer&gt;&#10;                &lt;answer&gt;&#10;                    &lt;guid&gt;28A8AA3995AD473C84E7194F6D2A6223&lt;/guid&gt;&#10;                    &lt;answertext&gt;Start pitavastatin 4 mg daily&lt;/answertext&gt;&#10;                    &lt;valuetype&gt;0&lt;/valuetype&gt;&#10;                &lt;/answer&gt;&#10;                &lt;answer&gt;&#10;                    &lt;guid&gt;4F4341640CA146E9B2281519E435B455&lt;/guid&gt;&#10;                    &lt;answertext&gt;Start rosuvastatin 5 mg daily&lt;/answertext&gt;&#10;                    &lt;valuetype&gt;0&lt;/valuetype&gt;&#10;                &lt;/answer&gt;&#10;                &lt;answer&gt;&#10;                    &lt;guid&gt;3C5DDFD0E26C466FB276FB429E721F9D&lt;/guid&gt;&#10;                    &lt;answertext&gt;No statin for now&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potx" id="{C9A273AD-B524-4FDF-ACEB-FA8A839AE0A0}" vid="{29E8FC13-4AED-43AD-8C3F-9970A78E68D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4666</TotalTime>
  <Words>3355</Words>
  <Application>Microsoft Office PowerPoint</Application>
  <PresentationFormat>On-screen Show (4:3)</PresentationFormat>
  <Paragraphs>356</Paragraphs>
  <Slides>63</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63</vt:i4>
      </vt:variant>
    </vt:vector>
  </HeadingPairs>
  <TitlesOfParts>
    <vt:vector size="75" baseType="lpstr">
      <vt:lpstr>Arial</vt:lpstr>
      <vt:lpstr>Calibri</vt:lpstr>
      <vt:lpstr>Calibri Light</vt:lpstr>
      <vt:lpstr>Courier New</vt:lpstr>
      <vt:lpstr>ITC Avant Garde Std Bk</vt:lpstr>
      <vt:lpstr>STIXGeneral-Regular</vt:lpstr>
      <vt:lpstr>Tahoma</vt:lpstr>
      <vt:lpstr>Wingdings</vt:lpstr>
      <vt:lpstr>Content slide master</vt:lpstr>
      <vt:lpstr>Office Theme</vt:lpstr>
      <vt:lpstr>AETC-BLANK-MASTER</vt:lpstr>
      <vt:lpstr>1_Content slide master</vt:lpstr>
      <vt:lpstr>Case Based Learning</vt:lpstr>
      <vt:lpstr>PowerPoint Presentation</vt:lpstr>
      <vt:lpstr>Disclosures</vt:lpstr>
      <vt:lpstr>Disclosures</vt:lpstr>
      <vt:lpstr>Disclosures</vt:lpstr>
      <vt:lpstr>Objectives</vt:lpstr>
      <vt:lpstr>Which of the following are true?</vt:lpstr>
      <vt:lpstr>Which one is true?</vt:lpstr>
      <vt:lpstr>Cardiovascular Prevention</vt:lpstr>
      <vt:lpstr>Cardiovascular Prevention</vt:lpstr>
      <vt:lpstr>Antiretroviral Therapy</vt:lpstr>
      <vt:lpstr>ART Therapy</vt:lpstr>
      <vt:lpstr>Case #1</vt:lpstr>
      <vt:lpstr>Case #1</vt:lpstr>
      <vt:lpstr>What would you recommend?</vt:lpstr>
      <vt:lpstr>Panel Questions</vt:lpstr>
      <vt:lpstr>Discussion</vt:lpstr>
      <vt:lpstr>Factors to Consider</vt:lpstr>
      <vt:lpstr>PowerPoint Presentation</vt:lpstr>
      <vt:lpstr>PowerPoint Presentation</vt:lpstr>
      <vt:lpstr>Underestimation of CVD Risk in REPRIEVE</vt:lpstr>
      <vt:lpstr>Adverse Events in REPRIEVE</vt:lpstr>
      <vt:lpstr>PowerPoint Presentation</vt:lpstr>
      <vt:lpstr>PowerPoint Presentation</vt:lpstr>
      <vt:lpstr>PowerPoint Presentation</vt:lpstr>
      <vt:lpstr>PowerPoint Presentation</vt:lpstr>
      <vt:lpstr>5-Yr Number Needed To Treat (NNT)  to Prevent One MACE Event</vt:lpstr>
      <vt:lpstr>Commonly Accepted Health Interventions</vt:lpstr>
      <vt:lpstr>Clinical Dilemma</vt:lpstr>
      <vt:lpstr>Next Case</vt:lpstr>
      <vt:lpstr>Case #2</vt:lpstr>
      <vt:lpstr>Case #2 History</vt:lpstr>
      <vt:lpstr>Antiretroviral Therapy Switching</vt:lpstr>
      <vt:lpstr>ART Therapy</vt:lpstr>
      <vt:lpstr>Panel Discussion</vt:lpstr>
      <vt:lpstr>Panel Discussion</vt:lpstr>
      <vt:lpstr>Case #2 Continues</vt:lpstr>
      <vt:lpstr>Now What?</vt:lpstr>
      <vt:lpstr>Resistance Testing on CAB-RLP</vt:lpstr>
      <vt:lpstr>Historic Genotype 7-29-2014</vt:lpstr>
      <vt:lpstr>FLAIR</vt:lpstr>
      <vt:lpstr>Atlas</vt:lpstr>
      <vt:lpstr>Atlas-2 Study</vt:lpstr>
      <vt:lpstr>CAB-RLP Treatment Failures</vt:lpstr>
      <vt:lpstr>Learning Points</vt:lpstr>
      <vt:lpstr>Next Case</vt:lpstr>
      <vt:lpstr>Case #3</vt:lpstr>
      <vt:lpstr>Case #3 Continued</vt:lpstr>
      <vt:lpstr>Genotype at Treatment Failure in 2008</vt:lpstr>
      <vt:lpstr>Case #3 recent history</vt:lpstr>
      <vt:lpstr>What Would You Recommend?</vt:lpstr>
      <vt:lpstr>What would you do?</vt:lpstr>
      <vt:lpstr>Lenacapravir studies</vt:lpstr>
      <vt:lpstr>CAPELLA Trial-Lenacapavir </vt:lpstr>
      <vt:lpstr>CAPELLA Results</vt:lpstr>
      <vt:lpstr>CAPELLA Adverse Events</vt:lpstr>
      <vt:lpstr>CALIBRATE Trial - Lenacapavir</vt:lpstr>
      <vt:lpstr>CALIBRATE Trial - Lenacapavir</vt:lpstr>
      <vt:lpstr>PowerPoint Presentation</vt:lpstr>
      <vt:lpstr>PowerPoint Presentation</vt:lpstr>
      <vt:lpstr>Antiretroviral Options</vt:lpstr>
      <vt:lpstr>Thank You!</vt:lpstr>
      <vt:lpstr>MATEC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Based Learning</dc:title>
  <dc:creator>Carl Fichtenbaum</dc:creator>
  <cp:lastModifiedBy>Grier, TKeyah (grierta)</cp:lastModifiedBy>
  <cp:revision>272</cp:revision>
  <dcterms:created xsi:type="dcterms:W3CDTF">2014-03-11T16:37:26Z</dcterms:created>
  <dcterms:modified xsi:type="dcterms:W3CDTF">2024-03-08T21:36:56Z</dcterms:modified>
</cp:coreProperties>
</file>