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comments/modernComment_3B5_25E84011.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4"/>
  </p:sldMasterIdLst>
  <p:notesMasterIdLst>
    <p:notesMasterId r:id="rId62"/>
  </p:notesMasterIdLst>
  <p:handoutMasterIdLst>
    <p:handoutMasterId r:id="rId63"/>
  </p:handoutMasterIdLst>
  <p:sldIdLst>
    <p:sldId id="542" r:id="rId5"/>
    <p:sldId id="393" r:id="rId6"/>
    <p:sldId id="381" r:id="rId7"/>
    <p:sldId id="557" r:id="rId8"/>
    <p:sldId id="549" r:id="rId9"/>
    <p:sldId id="275" r:id="rId10"/>
    <p:sldId id="560" r:id="rId11"/>
    <p:sldId id="940" r:id="rId12"/>
    <p:sldId id="957" r:id="rId13"/>
    <p:sldId id="558" r:id="rId14"/>
    <p:sldId id="434" r:id="rId15"/>
    <p:sldId id="559" r:id="rId16"/>
    <p:sldId id="977" r:id="rId17"/>
    <p:sldId id="566" r:id="rId18"/>
    <p:sldId id="467" r:id="rId19"/>
    <p:sldId id="840" r:id="rId20"/>
    <p:sldId id="941" r:id="rId21"/>
    <p:sldId id="500" r:id="rId22"/>
    <p:sldId id="978" r:id="rId23"/>
    <p:sldId id="966" r:id="rId24"/>
    <p:sldId id="967" r:id="rId25"/>
    <p:sldId id="968" r:id="rId26"/>
    <p:sldId id="961" r:id="rId27"/>
    <p:sldId id="962" r:id="rId28"/>
    <p:sldId id="963" r:id="rId29"/>
    <p:sldId id="969" r:id="rId30"/>
    <p:sldId id="770" r:id="rId31"/>
    <p:sldId id="970" r:id="rId32"/>
    <p:sldId id="298" r:id="rId33"/>
    <p:sldId id="950" r:id="rId34"/>
    <p:sldId id="466" r:id="rId35"/>
    <p:sldId id="449" r:id="rId36"/>
    <p:sldId id="971" r:id="rId37"/>
    <p:sldId id="450" r:id="rId38"/>
    <p:sldId id="451" r:id="rId39"/>
    <p:sldId id="452" r:id="rId40"/>
    <p:sldId id="972" r:id="rId41"/>
    <p:sldId id="973" r:id="rId42"/>
    <p:sldId id="949" r:id="rId43"/>
    <p:sldId id="468" r:id="rId44"/>
    <p:sldId id="469" r:id="rId45"/>
    <p:sldId id="974" r:id="rId46"/>
    <p:sldId id="947" r:id="rId47"/>
    <p:sldId id="959" r:id="rId48"/>
    <p:sldId id="975" r:id="rId49"/>
    <p:sldId id="955" r:id="rId50"/>
    <p:sldId id="951" r:id="rId51"/>
    <p:sldId id="953" r:id="rId52"/>
    <p:sldId id="285" r:id="rId53"/>
    <p:sldId id="388" r:id="rId54"/>
    <p:sldId id="943" r:id="rId55"/>
    <p:sldId id="960" r:id="rId56"/>
    <p:sldId id="976" r:id="rId57"/>
    <p:sldId id="555" r:id="rId58"/>
    <p:sldId id="353" r:id="rId59"/>
    <p:sldId id="299" r:id="rId60"/>
    <p:sldId id="550" r:id="rId61"/>
  </p:sldIdLst>
  <p:sldSz cx="9144000" cy="5143500" type="screen16x9"/>
  <p:notesSz cx="7023100" cy="9309100"/>
  <p:custDataLst>
    <p:tags r:id="rId6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id="{5D26188A-8877-D343-ABC4-7579CEC42C0C}">
          <p14:sldIdLst>
            <p14:sldId id="542"/>
            <p14:sldId id="393"/>
            <p14:sldId id="381"/>
            <p14:sldId id="557"/>
            <p14:sldId id="549"/>
            <p14:sldId id="275"/>
            <p14:sldId id="560"/>
            <p14:sldId id="940"/>
            <p14:sldId id="957"/>
            <p14:sldId id="558"/>
            <p14:sldId id="434"/>
            <p14:sldId id="559"/>
            <p14:sldId id="977"/>
            <p14:sldId id="566"/>
            <p14:sldId id="467"/>
            <p14:sldId id="840"/>
            <p14:sldId id="941"/>
            <p14:sldId id="500"/>
            <p14:sldId id="978"/>
            <p14:sldId id="966"/>
            <p14:sldId id="967"/>
            <p14:sldId id="968"/>
            <p14:sldId id="961"/>
            <p14:sldId id="962"/>
            <p14:sldId id="963"/>
            <p14:sldId id="969"/>
            <p14:sldId id="770"/>
            <p14:sldId id="970"/>
            <p14:sldId id="298"/>
            <p14:sldId id="950"/>
            <p14:sldId id="466"/>
            <p14:sldId id="449"/>
            <p14:sldId id="971"/>
            <p14:sldId id="450"/>
            <p14:sldId id="451"/>
            <p14:sldId id="452"/>
            <p14:sldId id="972"/>
            <p14:sldId id="973"/>
            <p14:sldId id="949"/>
            <p14:sldId id="468"/>
            <p14:sldId id="469"/>
            <p14:sldId id="974"/>
            <p14:sldId id="947"/>
            <p14:sldId id="959"/>
            <p14:sldId id="975"/>
            <p14:sldId id="955"/>
            <p14:sldId id="951"/>
            <p14:sldId id="953"/>
            <p14:sldId id="285"/>
            <p14:sldId id="388"/>
            <p14:sldId id="943"/>
            <p14:sldId id="960"/>
            <p14:sldId id="976"/>
            <p14:sldId id="555"/>
            <p14:sldId id="353"/>
            <p14:sldId id="299"/>
            <p14:sldId id="55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4F5100-F54D-861A-6831-0DBCD4829E40}" name="Tracy Jungwirth" initials="TJ" userId="OZvAFcjQagjkfhDOL6Q9YPFofpUBFCEJmUpVenuuZ+M=" providerId="None"/>
  <p188:author id="{6833D70C-5984-EE08-B2C9-CF27DCEDB748}" name="Michael J Dominguez" initials="MD" userId="S::mjdominguez@health.unm.edu::307b977c-51dd-44f6-9a48-2a195947bb7c" providerId="AD"/>
  <p188:author id="{05513321-2468-75CF-F0BB-A89CC999431D}" name="Michelle J Iandiorio" initials="MJI" userId="S::MIandiorio@health.unm.edu::a88d1e84-8054-4dfd-a2f3-64e12be5a899" providerId="AD"/>
  <p188:author id="{D9C12069-B353-1E3C-99ED-B6031787A88F}" name="Goebel, Melanie Christine" initials="GMC" userId="S::mcgoebel@bcm.edu::3224834c-1d82-4dc3-a879-2f0ef5b4eb0a" providerId="AD"/>
  <p188:author id="{102C5FA4-8CE5-1F6D-071C-54D0785B2EBE}" name="Tracy Jungwirth" initials="TJ" userId="Tracy Jungwirth" providerId="None"/>
  <p188:author id="{0E2BB6AE-DFD5-BA38-96A0-839281F44C71}" name="Michelle Iandiorio" initials="MI" userId="gW2cI/ax/hXNF0x6AUCfZLYduZsUi8MQzuM00F5+dSo=" providerId="None"/>
  <p188:author id="{15A31BB9-A651-7186-479C-A9069289293C}" name="Mary E Farias" initials="MEF" userId="S::MeFarias@health.unm.edu::25361758-243d-463c-bb04-2d341f22c03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ray, Dana N." initials="GN" lastIdx="2" clrIdx="1"/>
  <p:cmAuthor id="2" name="Jennifer Lim" initials="JL" lastIdx="12" clrIdx="2">
    <p:extLst>
      <p:ext uri="{19B8F6BF-5375-455C-9EA6-DF929625EA0E}">
        <p15:presenceInfo xmlns:p15="http://schemas.microsoft.com/office/powerpoint/2012/main" userId="S-1-5-21-3639515735-3000443172-754303046-3156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89"/>
    <a:srgbClr val="CBD1E1"/>
    <a:srgbClr val="CBCD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26908E-ACBC-450D-815C-FF90D805F3F6}" v="2" dt="2024-04-01T18:06:38.2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5899" autoAdjust="0"/>
  </p:normalViewPr>
  <p:slideViewPr>
    <p:cSldViewPr snapToGrid="0">
      <p:cViewPr varScale="1">
        <p:scale>
          <a:sx n="76" d="100"/>
          <a:sy n="76" d="100"/>
        </p:scale>
        <p:origin x="1000"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handoutMaster" Target="handoutMasters/handoutMaster1.xml"/><Relationship Id="rId68" Type="http://schemas.openxmlformats.org/officeDocument/2006/relationships/theme" Target="theme/theme1.xml"/><Relationship Id="rId7" Type="http://schemas.openxmlformats.org/officeDocument/2006/relationships/slide" Target="slides/slide3.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gs" Target="tags/tag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omments/modernComment_3B5_25E84011.xml><?xml version="1.0" encoding="utf-8"?>
<p188:cmLst xmlns:a="http://schemas.openxmlformats.org/drawingml/2006/main" xmlns:r="http://schemas.openxmlformats.org/officeDocument/2006/relationships" xmlns:p188="http://schemas.microsoft.com/office/powerpoint/2018/8/main">
  <p188:cm id="{D436B372-4E61-407D-83F0-28CD9505932F}" authorId="{6833D70C-5984-EE08-B2C9-CF27DCEDB748}" created="2024-04-08T22:27:39.819">
    <pc:sldMkLst xmlns:pc="http://schemas.microsoft.com/office/powerpoint/2013/main/command">
      <pc:docMk/>
      <pc:sldMk cId="635977745" sldId="949"/>
    </pc:sldMkLst>
    <p188:txBody>
      <a:bodyPr/>
      <a:lstStyle/>
      <a:p>
        <a:r>
          <a:rPr lang="en-US"/>
          <a:t>Need Image Source Reference for patient and doctor image.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A3EF21F7-98FD-41A7-A4CE-714FDED71D4E}" type="datetimeFigureOut">
              <a:rPr lang="en-US" smtClean="0"/>
              <a:t>4/15/2024</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85959707-24D2-46CE-984F-5B71E66ECA7D}" type="slidenum">
              <a:rPr lang="en-US" smtClean="0"/>
              <a:t>‹#›</a:t>
            </a:fld>
            <a:endParaRPr lang="en-US"/>
          </a:p>
        </p:txBody>
      </p:sp>
    </p:spTree>
    <p:extLst>
      <p:ext uri="{BB962C8B-B14F-4D97-AF65-F5344CB8AC3E}">
        <p14:creationId xmlns:p14="http://schemas.microsoft.com/office/powerpoint/2010/main" val="31606767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F16BC46E-AFF4-4598-8970-9842EB7E8193}" type="datetimeFigureOut">
              <a:rPr lang="en-US" smtClean="0"/>
              <a:t>4/15/2024</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F264BA1E-6AC7-4534-AA62-D6AA5C834DC4}" type="slidenum">
              <a:rPr lang="en-US" smtClean="0"/>
              <a:t>‹#›</a:t>
            </a:fld>
            <a:endParaRPr lang="en-US"/>
          </a:p>
        </p:txBody>
      </p:sp>
    </p:spTree>
    <p:extLst>
      <p:ext uri="{BB962C8B-B14F-4D97-AF65-F5344CB8AC3E}">
        <p14:creationId xmlns:p14="http://schemas.microsoft.com/office/powerpoint/2010/main" val="15315472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hiv.gov/hiv-basics/staying-in-hiv-care/other-related-health-issues/smokin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Version date:</a:t>
            </a:r>
            <a:r>
              <a:rPr lang="en-US" baseline="0" dirty="0"/>
              <a:t> </a:t>
            </a:r>
            <a:r>
              <a:rPr lang="en-US" dirty="0"/>
              <a:t>March 2024</a:t>
            </a:r>
          </a:p>
          <a:p>
            <a:r>
              <a:rPr lang="en-US" dirty="0"/>
              <a:t>Target participants: ID providers, Fellows, Residents &amp;</a:t>
            </a:r>
            <a:r>
              <a:rPr lang="en-US" baseline="0" dirty="0"/>
              <a:t> Students</a:t>
            </a:r>
          </a:p>
          <a:p>
            <a:r>
              <a:rPr lang="en-US" baseline="0" dirty="0"/>
              <a:t>Reviewed by MG: 3/29/24</a:t>
            </a:r>
          </a:p>
          <a:p>
            <a:r>
              <a:rPr lang="en-US" baseline="0" dirty="0"/>
              <a:t>Reviewed by KF: 4/1/24 – photo credits added</a:t>
            </a:r>
          </a:p>
          <a:p>
            <a:r>
              <a:rPr lang="en-US" baseline="0" dirty="0"/>
              <a:t>Submitted to SCAETC/HRSA: 4/1/24</a:t>
            </a:r>
          </a:p>
          <a:p>
            <a:r>
              <a:rPr lang="en-US" baseline="0" dirty="0"/>
              <a:t>HRSA Approved: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331D5-CC8E-5542-9972-4FCE376784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6662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C6CBA9-91CD-4172-8F01-EE30E2D91140}" type="slidenum">
              <a:rPr lang="en-US" smtClean="0"/>
              <a:t>18</a:t>
            </a:fld>
            <a:endParaRPr lang="en-US"/>
          </a:p>
        </p:txBody>
      </p:sp>
    </p:spTree>
    <p:extLst>
      <p:ext uri="{BB962C8B-B14F-4D97-AF65-F5344CB8AC3E}">
        <p14:creationId xmlns:p14="http://schemas.microsoft.com/office/powerpoint/2010/main" val="2937966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25</a:t>
            </a:fld>
            <a:endParaRPr lang="en-US"/>
          </a:p>
        </p:txBody>
      </p:sp>
    </p:spTree>
    <p:extLst>
      <p:ext uri="{BB962C8B-B14F-4D97-AF65-F5344CB8AC3E}">
        <p14:creationId xmlns:p14="http://schemas.microsoft.com/office/powerpoint/2010/main" val="4267987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D69A38A-877E-2CEA-ACC4-531D3A113908}"/>
              </a:ext>
            </a:extLst>
          </p:cNvPr>
          <p:cNvSpPr>
            <a:spLocks noGrp="1" noChangeArrowheads="1"/>
          </p:cNvSpPr>
          <p:nvPr>
            <p:ph type="sldNum" sz="quarter" idx="5"/>
          </p:nvPr>
        </p:nvSpPr>
        <p:spPr>
          <a:ln/>
        </p:spPr>
        <p:txBody>
          <a:bodyPr/>
          <a:lstStyle/>
          <a:p>
            <a:fld id="{0E9706FC-AFDE-8C46-9B30-A58428B76144}" type="slidenum">
              <a:rPr lang="en-US" altLang="en-US"/>
              <a:pPr/>
              <a:t>28</a:t>
            </a:fld>
            <a:endParaRPr lang="en-US" altLang="en-US"/>
          </a:p>
        </p:txBody>
      </p:sp>
      <p:sp>
        <p:nvSpPr>
          <p:cNvPr id="1865730" name="Rectangle 2">
            <a:extLst>
              <a:ext uri="{FF2B5EF4-FFF2-40B4-BE49-F238E27FC236}">
                <a16:creationId xmlns:a16="http://schemas.microsoft.com/office/drawing/2014/main" id="{2D79C86A-3E83-8C56-BC86-33315622E6F4}"/>
              </a:ext>
            </a:extLst>
          </p:cNvPr>
          <p:cNvSpPr>
            <a:spLocks noGrp="1" noRot="1" noChangeAspect="1" noChangeArrowheads="1" noTextEdit="1"/>
          </p:cNvSpPr>
          <p:nvPr>
            <p:ph type="sldImg"/>
          </p:nvPr>
        </p:nvSpPr>
        <p:spPr>
          <a:ln/>
        </p:spPr>
      </p:sp>
      <p:sp>
        <p:nvSpPr>
          <p:cNvPr id="1865731" name="Rectangle 3">
            <a:extLst>
              <a:ext uri="{FF2B5EF4-FFF2-40B4-BE49-F238E27FC236}">
                <a16:creationId xmlns:a16="http://schemas.microsoft.com/office/drawing/2014/main" id="{6E3B32B7-BB8D-2A88-0323-2859EE0115A0}"/>
              </a:ext>
            </a:extLst>
          </p:cNvPr>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00319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0BABCA5-541C-440C-8441-094AA0FB829B}" type="slidenum">
              <a:rPr lang="en-US" altLang="en-US"/>
              <a:pPr/>
              <a:t>40</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US" altLang="en-US" sz="10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96660E8-CF71-4D7A-A01E-A0D1DD9D22BD}" type="slidenum">
              <a:rPr lang="en-US" altLang="en-US"/>
              <a:pPr/>
              <a:t>41</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49</a:t>
            </a:fld>
            <a:endParaRPr lang="en-US"/>
          </a:p>
        </p:txBody>
      </p:sp>
    </p:spTree>
    <p:extLst>
      <p:ext uri="{BB962C8B-B14F-4D97-AF65-F5344CB8AC3E}">
        <p14:creationId xmlns:p14="http://schemas.microsoft.com/office/powerpoint/2010/main" val="2722224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You may also add your own organization-specific resource slide in addition to the SCAETC Resources slide.</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53</a:t>
            </a:fld>
            <a:endParaRPr lang="en-US"/>
          </a:p>
        </p:txBody>
      </p:sp>
    </p:spTree>
    <p:extLst>
      <p:ext uri="{BB962C8B-B14F-4D97-AF65-F5344CB8AC3E}">
        <p14:creationId xmlns:p14="http://schemas.microsoft.com/office/powerpoint/2010/main" val="927830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You may also add your own organization-specific resource slide in addition to the SCAETC Resources slide.</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54</a:t>
            </a:fld>
            <a:endParaRPr lang="en-US"/>
          </a:p>
        </p:txBody>
      </p:sp>
    </p:spTree>
    <p:extLst>
      <p:ext uri="{BB962C8B-B14F-4D97-AF65-F5344CB8AC3E}">
        <p14:creationId xmlns:p14="http://schemas.microsoft.com/office/powerpoint/2010/main" val="927830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IDEA Platform: Infectious Diseases Education &amp; Assessment. https://idea.medicine.uw.edu/</a:t>
            </a:r>
          </a:p>
          <a:p>
            <a:r>
              <a:rPr lang="en-US" sz="1000" dirty="0"/>
              <a:t>AETC National HIV Curriculum: 6 core modules for self study; regularly updated; CME, CNE</a:t>
            </a:r>
          </a:p>
          <a:p>
            <a:r>
              <a:rPr lang="en-US" sz="1000" dirty="0"/>
              <a:t>Hepatitis C Online Curriculum: https://www.hepatitisc.uw.edu/</a:t>
            </a:r>
          </a:p>
          <a:p>
            <a:r>
              <a:rPr lang="en-US" sz="1000" dirty="0"/>
              <a:t>Hepatitis B Online Curriculum: https://www.hepatitisb.uw.edu/</a:t>
            </a:r>
          </a:p>
          <a:p>
            <a:r>
              <a:rPr lang="en-US" sz="1000" dirty="0"/>
              <a:t>National STD Curriculum: https://www.std.uw.edu/</a:t>
            </a:r>
          </a:p>
          <a:p>
            <a:endParaRPr lang="en-US" sz="1000" dirty="0"/>
          </a:p>
          <a:p>
            <a:pPr defTabSz="912937">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56</a:t>
            </a:fld>
            <a:endParaRPr lang="en-US" dirty="0"/>
          </a:p>
        </p:txBody>
      </p:sp>
    </p:spTree>
    <p:extLst>
      <p:ext uri="{BB962C8B-B14F-4D97-AF65-F5344CB8AC3E}">
        <p14:creationId xmlns:p14="http://schemas.microsoft.com/office/powerpoint/2010/main" val="2532559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Please add presenter disclosures here if any exist.</a:t>
            </a:r>
          </a:p>
        </p:txBody>
      </p:sp>
      <p:sp>
        <p:nvSpPr>
          <p:cNvPr id="4" name="Slide Number Placeholder 3"/>
          <p:cNvSpPr>
            <a:spLocks noGrp="1"/>
          </p:cNvSpPr>
          <p:nvPr>
            <p:ph type="sldNum" sz="quarter" idx="10"/>
          </p:nvPr>
        </p:nvSpPr>
        <p:spPr/>
        <p:txBody>
          <a:bodyPr/>
          <a:lstStyle/>
          <a:p>
            <a:fld id="{F264BA1E-6AC7-4534-AA62-D6AA5C834DC4}" type="slidenum">
              <a:rPr lang="en-US" smtClean="0"/>
              <a:t>2</a:t>
            </a:fld>
            <a:endParaRPr lang="en-US" dirty="0"/>
          </a:p>
        </p:txBody>
      </p:sp>
    </p:spTree>
    <p:extLst>
      <p:ext uri="{BB962C8B-B14F-4D97-AF65-F5344CB8AC3E}">
        <p14:creationId xmlns:p14="http://schemas.microsoft.com/office/powerpoint/2010/main" val="3918570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rgbClr val="FF0000"/>
                </a:solidFill>
                <a:effectLst/>
                <a:latin typeface="+mn-lt"/>
                <a:ea typeface="+mn-ea"/>
                <a:cs typeface="+mn-cs"/>
              </a:rPr>
              <a:t>NOTE</a:t>
            </a:r>
            <a:r>
              <a:rPr lang="en-US" sz="1200" i="1" kern="1200" dirty="0">
                <a:solidFill>
                  <a:schemeClr val="tx1"/>
                </a:solidFill>
                <a:effectLst/>
                <a:latin typeface="+mn-lt"/>
                <a:ea typeface="+mn-ea"/>
                <a:cs typeface="+mn-cs"/>
              </a:rPr>
              <a:t>: THIS SLIDE </a:t>
            </a:r>
            <a:r>
              <a:rPr lang="en-US" sz="1200" b="1" i="1" kern="1200" dirty="0">
                <a:solidFill>
                  <a:schemeClr val="tx1"/>
                </a:solidFill>
                <a:effectLst/>
                <a:latin typeface="+mn-lt"/>
                <a:ea typeface="+mn-ea"/>
                <a:cs typeface="+mn-cs"/>
              </a:rPr>
              <a:t>MUST BE INCLUDED IF TRADE AND/OR BRAND NAMES FOR MEDICATIONS ARE USED </a:t>
            </a:r>
            <a:r>
              <a:rPr lang="en-US" sz="1200" i="1" kern="1200" dirty="0">
                <a:solidFill>
                  <a:schemeClr val="tx1"/>
                </a:solidFill>
                <a:effectLst/>
                <a:latin typeface="+mn-lt"/>
                <a:ea typeface="+mn-ea"/>
                <a:cs typeface="+mn-cs"/>
              </a:rPr>
              <a:t>IN THE PRESENTATION.</a:t>
            </a:r>
          </a:p>
          <a:p>
            <a:r>
              <a:rPr lang="en-US" sz="1200" b="1" i="1" kern="1200" dirty="0">
                <a:solidFill>
                  <a:schemeClr val="tx1"/>
                </a:solidFill>
                <a:effectLst/>
                <a:latin typeface="+mn-lt"/>
                <a:ea typeface="+mn-ea"/>
                <a:cs typeface="+mn-cs"/>
              </a:rPr>
              <a:t>IT MAY BE DELETED IF THERE IS NO REFERENCE TO TRADE NAMES, </a:t>
            </a:r>
            <a:r>
              <a:rPr lang="en-US" sz="1200" i="1" kern="1200" dirty="0">
                <a:solidFill>
                  <a:schemeClr val="tx1"/>
                </a:solidFill>
                <a:effectLst/>
                <a:latin typeface="+mn-lt"/>
                <a:ea typeface="+mn-ea"/>
                <a:cs typeface="+mn-cs"/>
              </a:rPr>
              <a:t>INCLUDING PRESENTATIONS IN WHICH ONLY GENERIC MEDICATION NAMES ARE MENTIONED. </a:t>
            </a:r>
          </a:p>
          <a:p>
            <a:r>
              <a:rPr lang="en-US" sz="1200" b="1" i="1" kern="1200" dirty="0">
                <a:solidFill>
                  <a:schemeClr val="tx1"/>
                </a:solidFill>
                <a:effectLst/>
                <a:latin typeface="+mn-lt"/>
                <a:ea typeface="+mn-ea"/>
                <a:cs typeface="+mn-cs"/>
              </a:rPr>
              <a:t>TRADE NAMES MUST BE PUT IN PARENTHESES AFTER THE GENERIC NAME THE FIRST TIME IT IS MENTIONED</a:t>
            </a:r>
            <a:r>
              <a:rPr lang="en-US" sz="1200" i="1" kern="1200" dirty="0">
                <a:solidFill>
                  <a:schemeClr val="tx1"/>
                </a:solidFill>
                <a:effectLst/>
                <a:latin typeface="+mn-lt"/>
                <a:ea typeface="+mn-ea"/>
                <a:cs typeface="+mn-cs"/>
              </a:rPr>
              <a:t> - E.G., FLUOXETINE (PROZAC). </a:t>
            </a:r>
            <a:r>
              <a:rPr lang="en-US" sz="1200" b="1" i="1" kern="1200" dirty="0">
                <a:solidFill>
                  <a:schemeClr val="tx1"/>
                </a:solidFill>
                <a:effectLst/>
                <a:latin typeface="+mn-lt"/>
                <a:ea typeface="+mn-ea"/>
                <a:cs typeface="+mn-cs"/>
              </a:rPr>
              <a:t>TRADE NAMES SHOULD ONLY BE MENTIONED FOR THE INITIAL REFERENCE AND THE GENERIC NAME ONLY SHOULD BE USED AFTER THAT. </a:t>
            </a:r>
            <a:r>
              <a:rPr lang="en-US" sz="1200" i="1" kern="1200" dirty="0">
                <a:solidFill>
                  <a:schemeClr val="tx1"/>
                </a:solidFill>
                <a:effectLst/>
                <a:latin typeface="+mn-lt"/>
                <a:ea typeface="+mn-ea"/>
                <a:cs typeface="+mn-cs"/>
              </a:rPr>
              <a:t>THIS APPLIES EQUALLY TO ALL MEDICATIONS OR PRODUCTS MENTIONED IN THIS PRESENTATION.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4BA1E-6AC7-4534-AA62-D6AA5C834DC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8928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F264BA1E-6AC7-4534-AA62-D6AA5C834DC4}" type="slidenum">
              <a:rPr lang="en-US" smtClean="0"/>
              <a:t>5</a:t>
            </a:fld>
            <a:endParaRPr lang="en-US"/>
          </a:p>
        </p:txBody>
      </p:sp>
    </p:spTree>
    <p:extLst>
      <p:ext uri="{BB962C8B-B14F-4D97-AF65-F5344CB8AC3E}">
        <p14:creationId xmlns:p14="http://schemas.microsoft.com/office/powerpoint/2010/main" val="1180652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6</a:t>
            </a:fld>
            <a:endParaRPr lang="en-US"/>
          </a:p>
        </p:txBody>
      </p:sp>
    </p:spTree>
    <p:extLst>
      <p:ext uri="{BB962C8B-B14F-4D97-AF65-F5344CB8AC3E}">
        <p14:creationId xmlns:p14="http://schemas.microsoft.com/office/powerpoint/2010/main" val="637997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3AFA706-70A3-592F-9093-FAD15A079482}"/>
              </a:ext>
            </a:extLst>
          </p:cNvPr>
          <p:cNvSpPr>
            <a:spLocks noGrp="1" noChangeArrowheads="1"/>
          </p:cNvSpPr>
          <p:nvPr>
            <p:ph type="sldNum" sz="quarter" idx="5"/>
          </p:nvPr>
        </p:nvSpPr>
        <p:spPr>
          <a:ln/>
        </p:spPr>
        <p:txBody>
          <a:bodyPr/>
          <a:lstStyle/>
          <a:p>
            <a:fld id="{FB1D2B99-3E78-5A41-A4E3-63B08D9D1DD2}" type="slidenum">
              <a:rPr lang="en-US" altLang="en-US"/>
              <a:pPr/>
              <a:t>11</a:t>
            </a:fld>
            <a:endParaRPr lang="en-US" altLang="en-US"/>
          </a:p>
        </p:txBody>
      </p:sp>
      <p:sp>
        <p:nvSpPr>
          <p:cNvPr id="318466" name="Rectangle 2">
            <a:extLst>
              <a:ext uri="{FF2B5EF4-FFF2-40B4-BE49-F238E27FC236}">
                <a16:creationId xmlns:a16="http://schemas.microsoft.com/office/drawing/2014/main" id="{8146F6B0-4BDE-F31D-1E0E-5828DC0FBADD}"/>
              </a:ext>
            </a:extLst>
          </p:cNvPr>
          <p:cNvSpPr>
            <a:spLocks noGrp="1" noRot="1" noChangeAspect="1" noChangeArrowheads="1" noTextEdit="1"/>
          </p:cNvSpPr>
          <p:nvPr>
            <p:ph type="sldImg"/>
          </p:nvPr>
        </p:nvSpPr>
        <p:spPr>
          <a:ln/>
        </p:spPr>
      </p:sp>
      <p:sp>
        <p:nvSpPr>
          <p:cNvPr id="318467" name="Rectangle 3">
            <a:extLst>
              <a:ext uri="{FF2B5EF4-FFF2-40B4-BE49-F238E27FC236}">
                <a16:creationId xmlns:a16="http://schemas.microsoft.com/office/drawing/2014/main" id="{CC80B35E-AED8-C919-9DAE-68394BF7AC09}"/>
              </a:ext>
            </a:extLst>
          </p:cNvPr>
          <p:cNvSpPr>
            <a:spLocks noGrp="1" noChangeArrowheads="1"/>
          </p:cNvSpPr>
          <p:nvPr>
            <p:ph type="body" idx="1"/>
          </p:nvPr>
        </p:nvSpPr>
        <p:spPr/>
        <p:txBody>
          <a:bodyPr/>
          <a:lstStyle/>
          <a:p>
            <a:r>
              <a:rPr lang="en-US" altLang="en-US"/>
              <a:t>Editorial commentary on the  previous study of mortality in France, 2000</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https://www.hiv.gov/hiv-basics/staying-in-hiv-care/other-related-health-issues/smoking</a:t>
            </a:r>
            <a:endParaRPr lang="en-US" dirty="0"/>
          </a:p>
        </p:txBody>
      </p:sp>
      <p:sp>
        <p:nvSpPr>
          <p:cNvPr id="4" name="Slide Number Placeholder 3"/>
          <p:cNvSpPr>
            <a:spLocks noGrp="1"/>
          </p:cNvSpPr>
          <p:nvPr>
            <p:ph type="sldNum" sz="quarter" idx="10"/>
          </p:nvPr>
        </p:nvSpPr>
        <p:spPr/>
        <p:txBody>
          <a:bodyPr/>
          <a:lstStyle/>
          <a:p>
            <a:fld id="{B4F63CFF-5967-4E2A-8AE0-774BA4574F7C}" type="slidenum">
              <a:rPr lang="en-US" smtClean="0"/>
              <a:t>13</a:t>
            </a:fld>
            <a:endParaRPr lang="en-US"/>
          </a:p>
        </p:txBody>
      </p:sp>
    </p:spTree>
    <p:extLst>
      <p:ext uri="{BB962C8B-B14F-4D97-AF65-F5344CB8AC3E}">
        <p14:creationId xmlns:p14="http://schemas.microsoft.com/office/powerpoint/2010/main" val="2044697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2048AD6B-C1F0-4DE0-94B2-E34E9132126B}" type="slidenum">
              <a:rPr lang="en-US" altLang="en-US">
                <a:solidFill>
                  <a:prstClr val="black"/>
                </a:solidFill>
              </a:rPr>
              <a:pPr/>
              <a:t>15</a:t>
            </a:fld>
            <a:endParaRPr lang="en-US" altLang="en-US">
              <a:solidFill>
                <a:prstClr val="black"/>
              </a:solidFill>
            </a:endParaRPr>
          </a:p>
        </p:txBody>
      </p:sp>
      <p:sp>
        <p:nvSpPr>
          <p:cNvPr id="60419" name="Rectangle 2"/>
          <p:cNvSpPr>
            <a:spLocks noGrp="1" noRot="1" noChangeAspect="1" noChangeArrowheads="1" noTextEdit="1"/>
          </p:cNvSpPr>
          <p:nvPr>
            <p:ph type="sldImg"/>
          </p:nvPr>
        </p:nvSpPr>
        <p:spPr>
          <a:xfrm>
            <a:off x="366713" y="674688"/>
            <a:ext cx="6127750" cy="3448050"/>
          </a:xfrm>
          <a:ln/>
        </p:spPr>
      </p:sp>
      <p:sp>
        <p:nvSpPr>
          <p:cNvPr id="60420" name="Rectangle 3"/>
          <p:cNvSpPr>
            <a:spLocks noGrp="1" noChangeArrowheads="1"/>
          </p:cNvSpPr>
          <p:nvPr>
            <p:ph type="body" idx="1"/>
          </p:nvPr>
        </p:nvSpPr>
        <p:spPr>
          <a:xfrm>
            <a:off x="893764" y="4345587"/>
            <a:ext cx="5070475" cy="4123856"/>
          </a:xfrm>
          <a:noFill/>
        </p:spPr>
        <p:txBody>
          <a:bodyPr/>
          <a:lstStyle/>
          <a:p>
            <a:pPr eaLnBrk="1" hangingPunct="1"/>
            <a:r>
              <a:rPr lang="en-US" altLang="en-US"/>
              <a:t>The following is a summary of the 2008 PHS Clinical Practice Guideline Update: Treating Tobacco Use and dependence which was released May 7, 2008.</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xfrm>
            <a:off x="330200" y="696913"/>
            <a:ext cx="6197600" cy="3486150"/>
          </a:xfrm>
          <a:ln/>
        </p:spPr>
      </p:sp>
      <p:sp>
        <p:nvSpPr>
          <p:cNvPr id="128003" name="Notes Placeholder 2"/>
          <p:cNvSpPr>
            <a:spLocks noGrp="1"/>
          </p:cNvSpPr>
          <p:nvPr>
            <p:ph type="body" idx="1"/>
          </p:nvPr>
        </p:nvSpPr>
        <p:spPr>
          <a:noFill/>
        </p:spPr>
        <p:txBody>
          <a:bodyPr/>
          <a:lstStyle/>
          <a:p>
            <a:endParaRPr lang="en-US" altLang="en-US" dirty="0">
              <a:latin typeface="Arial" charset="0"/>
            </a:endParaRPr>
          </a:p>
        </p:txBody>
      </p:sp>
      <p:sp>
        <p:nvSpPr>
          <p:cNvPr id="128004"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59CDF0F-5017-488B-88ED-0DAD87172383}" type="slidenum">
              <a:rPr lang="en-US" altLang="en-US" smtClean="0"/>
              <a:pPr/>
              <a:t>16</a:t>
            </a:fld>
            <a:endParaRPr lang="en-US" altLang="en-US" dirty="0"/>
          </a:p>
        </p:txBody>
      </p:sp>
    </p:spTree>
    <p:extLst>
      <p:ext uri="{BB962C8B-B14F-4D97-AF65-F5344CB8AC3E}">
        <p14:creationId xmlns:p14="http://schemas.microsoft.com/office/powerpoint/2010/main" val="17748113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13" y="1519148"/>
            <a:ext cx="7772399" cy="1909859"/>
          </a:xfrm>
        </p:spPr>
        <p:txBody>
          <a:bodyPr anchor="t"/>
          <a:lstStyle>
            <a:lvl1pPr>
              <a:defRPr sz="4200">
                <a:ln>
                  <a:noFill/>
                </a:ln>
                <a:solidFill>
                  <a:schemeClr val="tx2"/>
                </a:solidFill>
              </a:defRPr>
            </a:lvl1pPr>
          </a:lstStyle>
          <a:p>
            <a:r>
              <a:rPr lang="en-US"/>
              <a:t>Click to edit Master title style</a:t>
            </a:r>
          </a:p>
        </p:txBody>
      </p:sp>
      <p:sp>
        <p:nvSpPr>
          <p:cNvPr id="3" name="Subtitle 2"/>
          <p:cNvSpPr>
            <a:spLocks noGrp="1"/>
          </p:cNvSpPr>
          <p:nvPr>
            <p:ph type="subTitle" idx="1" hasCustomPrompt="1"/>
          </p:nvPr>
        </p:nvSpPr>
        <p:spPr>
          <a:xfrm>
            <a:off x="685800" y="3511263"/>
            <a:ext cx="7772398" cy="800100"/>
          </a:xfrm>
        </p:spPr>
        <p:txBody>
          <a:bodyPr anchor="t">
            <a:normAutofit/>
          </a:bodyPr>
          <a:lstStyle>
            <a:lvl1pPr marL="0" indent="0" algn="l">
              <a:buNone/>
              <a:defRPr sz="2000">
                <a:solidFill>
                  <a:srgbClr val="222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2 style</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6E2D2B3B-882E-40F3-A32F-6DD516915044}" type="slidenum">
              <a:rPr lang="en-US" smtClean="0"/>
              <a:pPr/>
              <a:t>‹#›</a:t>
            </a:fld>
            <a:endParaRPr lang="en-US"/>
          </a:p>
        </p:txBody>
      </p:sp>
      <p:sp>
        <p:nvSpPr>
          <p:cNvPr id="8" name="Date Placeholder 3"/>
          <p:cNvSpPr>
            <a:spLocks noGrp="1"/>
          </p:cNvSpPr>
          <p:nvPr>
            <p:ph type="dt" sz="half" idx="11"/>
          </p:nvPr>
        </p:nvSpPr>
        <p:spPr>
          <a:xfrm>
            <a:off x="7719762" y="4764530"/>
            <a:ext cx="738443" cy="274320"/>
          </a:xfrm>
        </p:spPr>
        <p:txBody>
          <a:bodyPr/>
          <a:lstStyle/>
          <a:p>
            <a:pPr fontAlgn="base">
              <a:spcBef>
                <a:spcPct val="0"/>
              </a:spcBef>
              <a:spcAft>
                <a:spcPct val="0"/>
              </a:spcAft>
              <a:defRPr/>
            </a:pPr>
            <a:endParaRPr lang="en-US" altLang="en-US">
              <a:solidFill>
                <a:srgbClr val="FFFFFF"/>
              </a:solidFill>
            </a:endParaRPr>
          </a:p>
        </p:txBody>
      </p:sp>
      <p:sp>
        <p:nvSpPr>
          <p:cNvPr id="9" name="Footer Placeholder 4"/>
          <p:cNvSpPr>
            <a:spLocks noGrp="1"/>
          </p:cNvSpPr>
          <p:nvPr>
            <p:ph type="ftr" sz="quarter" idx="14"/>
          </p:nvPr>
        </p:nvSpPr>
        <p:spPr>
          <a:xfrm>
            <a:off x="3352459" y="4764530"/>
            <a:ext cx="4367298" cy="274320"/>
          </a:xfrm>
        </p:spPr>
        <p:txBody>
          <a:bodyPr/>
          <a:lstStyle/>
          <a:p>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55" y="114301"/>
            <a:ext cx="2935230" cy="98145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3755121"/>
            <a:ext cx="8588248" cy="391918"/>
          </a:xfrm>
        </p:spPr>
        <p:txBody>
          <a:bodyPr anchor="b"/>
          <a:lstStyle>
            <a:lvl1pPr algn="ctr">
              <a:defRPr sz="2200" b="0">
                <a:ln>
                  <a:noFill/>
                </a:ln>
                <a:solidFill>
                  <a:schemeClr val="accent6"/>
                </a:solidFill>
              </a:defRPr>
            </a:lvl1pPr>
          </a:lstStyle>
          <a:p>
            <a:r>
              <a:rPr lang="en-US"/>
              <a:t>Click to edit Master title style</a:t>
            </a:r>
          </a:p>
        </p:txBody>
      </p:sp>
      <p:sp>
        <p:nvSpPr>
          <p:cNvPr id="3" name="Picture Placeholder 2"/>
          <p:cNvSpPr>
            <a:spLocks noGrp="1"/>
          </p:cNvSpPr>
          <p:nvPr>
            <p:ph type="pic" idx="1"/>
          </p:nvPr>
        </p:nvSpPr>
        <p:spPr>
          <a:xfrm>
            <a:off x="0" y="7744"/>
            <a:ext cx="9144000" cy="36854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01752" y="4205665"/>
            <a:ext cx="8588248" cy="40379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AB159995-A1BE-BF4E-BC5F-5A773C9D0009}" type="slidenum">
              <a:rPr lang="en-US" smtClean="0">
                <a:solidFill>
                  <a:srgbClr val="FFFFFF"/>
                </a:solidFill>
              </a:rPr>
              <a:pPr/>
              <a:t>‹#›</a:t>
            </a:fld>
            <a:endParaRPr lang="en-US">
              <a:solidFill>
                <a:srgbClr val="FFFFFF"/>
              </a:solidFill>
            </a:endParaRPr>
          </a:p>
        </p:txBody>
      </p:sp>
      <p:sp>
        <p:nvSpPr>
          <p:cNvPr id="10" name="Date Placeholder 3"/>
          <p:cNvSpPr>
            <a:spLocks noGrp="1"/>
          </p:cNvSpPr>
          <p:nvPr>
            <p:ph type="dt" sz="half" idx="1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11"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400050"/>
            <a:ext cx="7924800" cy="857250"/>
          </a:xfrm>
        </p:spPr>
        <p:txBody>
          <a:bodyPr/>
          <a:lstStyle/>
          <a:p>
            <a:r>
              <a:rPr lang="en-US"/>
              <a:t>Click to edit Master title style</a:t>
            </a:r>
          </a:p>
        </p:txBody>
      </p:sp>
      <p:sp>
        <p:nvSpPr>
          <p:cNvPr id="3" name="Text Placeholder 2"/>
          <p:cNvSpPr>
            <a:spLocks noGrp="1"/>
          </p:cNvSpPr>
          <p:nvPr>
            <p:ph type="body" sz="half" idx="1"/>
          </p:nvPr>
        </p:nvSpPr>
        <p:spPr>
          <a:xfrm>
            <a:off x="838200" y="1550194"/>
            <a:ext cx="3770313" cy="2793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60913" y="1550194"/>
            <a:ext cx="3770312" cy="13394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60913" y="3003948"/>
            <a:ext cx="3770312" cy="13394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3">
            <a:extLst>
              <a:ext uri="{FF2B5EF4-FFF2-40B4-BE49-F238E27FC236}">
                <a16:creationId xmlns:a16="http://schemas.microsoft.com/office/drawing/2014/main" id="{2291F02D-01E5-A16C-9F76-D58BF694BD9E}"/>
              </a:ext>
            </a:extLst>
          </p:cNvPr>
          <p:cNvSpPr>
            <a:spLocks noGrp="1" noChangeArrowheads="1"/>
          </p:cNvSpPr>
          <p:nvPr>
            <p:ph type="sldNum" sz="quarter" idx="10"/>
          </p:nvPr>
        </p:nvSpPr>
        <p:spPr>
          <a:ln/>
        </p:spPr>
        <p:txBody>
          <a:bodyPr/>
          <a:lstStyle>
            <a:lvl1pPr>
              <a:defRPr/>
            </a:lvl1pPr>
          </a:lstStyle>
          <a:p>
            <a:fld id="{C8BE8E9B-C75B-C140-BCAC-34144DFFDDD0}" type="slidenum">
              <a:rPr lang="en-US" altLang="en-US"/>
              <a:pPr/>
              <a:t>‹#›</a:t>
            </a:fld>
            <a:endParaRPr lang="en-US" altLang="en-US"/>
          </a:p>
        </p:txBody>
      </p:sp>
    </p:spTree>
    <p:extLst>
      <p:ext uri="{BB962C8B-B14F-4D97-AF65-F5344CB8AC3E}">
        <p14:creationId xmlns:p14="http://schemas.microsoft.com/office/powerpoint/2010/main" val="473933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
        <p:nvSpPr>
          <p:cNvPr id="8"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28" y="2390378"/>
            <a:ext cx="7659687" cy="876300"/>
          </a:xfrm>
        </p:spPr>
        <p:txBody>
          <a:bodyPr anchor="t"/>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722325" y="1165225"/>
            <a:ext cx="6135687" cy="1225154"/>
          </a:xfrm>
        </p:spPr>
        <p:txBody>
          <a:bodyPr anchor="b"/>
          <a:lstStyle>
            <a:lvl1pPr marL="0" indent="0">
              <a:buNone/>
              <a:defRPr sz="2000">
                <a:solidFill>
                  <a:srgbClr val="22222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D987DAA-A896-1841-BC8A-D645CCE33E3D}" type="slidenum">
              <a:rPr lang="en-US" smtClean="0">
                <a:solidFill>
                  <a:srgbClr val="FFFFFF"/>
                </a:solidFill>
              </a:rPr>
              <a:pPr/>
              <a:t>‹#›</a:t>
            </a:fld>
            <a:endParaRPr lang="en-US">
              <a:solidFill>
                <a:srgbClr val="FFFFFF"/>
              </a:solidFill>
            </a:endParaRPr>
          </a:p>
        </p:txBody>
      </p:sp>
      <p:sp>
        <p:nvSpPr>
          <p:cNvPr id="8"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9"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52144"/>
            <a:ext cx="3657600"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14" y="1152144"/>
            <a:ext cx="4038599"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Date Placeholder 3"/>
          <p:cNvSpPr>
            <a:spLocks noGrp="1"/>
          </p:cNvSpPr>
          <p:nvPr>
            <p:ph type="dt" sz="half" idx="13"/>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33454"/>
            <a:ext cx="3890108"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06543"/>
            <a:ext cx="3890108"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32211" y="1233454"/>
            <a:ext cx="4038599"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11" y="1806543"/>
            <a:ext cx="4038599"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F49499B-0A11-F941-988B-5A98BBA90756}" type="slidenum">
              <a:rPr lang="en-US" smtClean="0">
                <a:solidFill>
                  <a:srgbClr val="FFFFFF"/>
                </a:solidFill>
              </a:rPr>
              <a:pPr/>
              <a:t>‹#›</a:t>
            </a:fld>
            <a:endParaRPr lang="en-US">
              <a:solidFill>
                <a:srgbClr val="FFFFFF"/>
              </a:solidFill>
            </a:endParaRPr>
          </a:p>
        </p:txBody>
      </p:sp>
      <p:sp>
        <p:nvSpPr>
          <p:cNvPr id="11" name="Date Placeholder 3"/>
          <p:cNvSpPr>
            <a:spLocks noGrp="1"/>
          </p:cNvSpPr>
          <p:nvPr>
            <p:ph type="dt" sz="half" idx="13"/>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12" name="Footer Placeholder 4"/>
          <p:cNvSpPr>
            <a:spLocks noGrp="1"/>
          </p:cNvSpPr>
          <p:nvPr>
            <p:ph type="ftr" sz="quarter" idx="14"/>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B0A249C-C385-6343-9E2D-0B8524CBBFBC}" type="slidenum">
              <a:rPr lang="en-US" smtClean="0">
                <a:solidFill>
                  <a:srgbClr val="FFFFFF"/>
                </a:solidFill>
              </a:rPr>
              <a:pPr/>
              <a:t>‹#›</a:t>
            </a:fld>
            <a:endParaRPr lang="en-US">
              <a:solidFill>
                <a:srgbClr val="FFFFFF"/>
              </a:solidFill>
            </a:endParaRPr>
          </a:p>
        </p:txBody>
      </p:sp>
      <p:sp>
        <p:nvSpPr>
          <p:cNvPr id="7"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8"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10" name="SmartArt Placeholder 9"/>
          <p:cNvSpPr>
            <a:spLocks noGrp="1"/>
          </p:cNvSpPr>
          <p:nvPr>
            <p:ph type="dgm" sz="quarter" idx="13"/>
          </p:nvPr>
        </p:nvSpPr>
        <p:spPr>
          <a:xfrm>
            <a:off x="457200" y="1143000"/>
            <a:ext cx="8305800" cy="3371850"/>
          </a:xfrm>
        </p:spPr>
        <p:txBody>
          <a:bodyPr/>
          <a:lstStyle/>
          <a:p>
            <a:r>
              <a:rPr lang="en-US"/>
              <a:t>Click icon to add SmartArt graphic</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1BA20-3B1F-8544-ADC7-70EC2EFB7AE2}" type="slidenum">
              <a:rPr lang="en-US" smtClean="0">
                <a:solidFill>
                  <a:srgbClr val="FFFFFF"/>
                </a:solidFill>
              </a:rPr>
              <a:pPr/>
              <a:t>‹#›</a:t>
            </a:fld>
            <a:endParaRPr lang="en-US">
              <a:solidFill>
                <a:srgbClr val="FFFFFF"/>
              </a:solidFill>
            </a:endParaRPr>
          </a:p>
        </p:txBody>
      </p:sp>
      <p:sp>
        <p:nvSpPr>
          <p:cNvPr id="6"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7"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3"/>
          </p:nvPr>
        </p:nvSpPr>
        <p:spPr>
          <a:xfrm>
            <a:off x="457200" y="1143000"/>
            <a:ext cx="8305800" cy="3371850"/>
          </a:xfrm>
        </p:spPr>
        <p:txBody>
          <a:bodyPr/>
          <a:lstStyle/>
          <a:p>
            <a:r>
              <a:rPr lang="en-US"/>
              <a:t>Click icon to add table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a:solidFill>
                <a:srgbClr val="FFFFFF"/>
              </a:solidFill>
              <a:ea typeface="ＭＳ Ｐゴシック" charset="0"/>
            </a:endParaRPr>
          </a:p>
        </p:txBody>
      </p:sp>
      <p:sp>
        <p:nvSpPr>
          <p:cNvPr id="4" name="Date Placeholder 3"/>
          <p:cNvSpPr>
            <a:spLocks noGrp="1"/>
          </p:cNvSpPr>
          <p:nvPr>
            <p:ph type="dt" sz="half" idx="11"/>
          </p:nvPr>
        </p:nvSpPr>
        <p:spPr/>
        <p:txBody>
          <a:bodyPr/>
          <a:lstStyle/>
          <a:p>
            <a:pPr fontAlgn="base">
              <a:spcBef>
                <a:spcPct val="0"/>
              </a:spcBef>
              <a:spcAft>
                <a:spcPct val="0"/>
              </a:spcAft>
              <a:defRPr/>
            </a:pPr>
            <a:endParaRPr lang="en-US" altLang="en-US">
              <a:solidFill>
                <a:srgbClr val="FFFFFF"/>
              </a:solidFill>
            </a:endParaRPr>
          </a:p>
        </p:txBody>
      </p:sp>
      <p:sp>
        <p:nvSpPr>
          <p:cNvPr id="5" name="Footer Placeholder 4"/>
          <p:cNvSpPr>
            <a:spLocks noGrp="1"/>
          </p:cNvSpPr>
          <p:nvPr>
            <p:ph type="ftr" sz="quarter" idx="12"/>
          </p:nvPr>
        </p:nvSpPr>
        <p:spPr/>
        <p:txBody>
          <a:bodyPr/>
          <a:lstStyle/>
          <a:p>
            <a:endParaRPr lang="en-US"/>
          </a:p>
        </p:txBody>
      </p:sp>
      <p:sp>
        <p:nvSpPr>
          <p:cNvPr id="15" name="Media Placeholder 14"/>
          <p:cNvSpPr>
            <a:spLocks noGrp="1"/>
          </p:cNvSpPr>
          <p:nvPr>
            <p:ph type="media" sz="quarter" idx="13"/>
          </p:nvPr>
        </p:nvSpPr>
        <p:spPr>
          <a:xfrm>
            <a:off x="457200" y="1085850"/>
            <a:ext cx="8305800" cy="3371850"/>
          </a:xfrm>
        </p:spPr>
        <p:txBody>
          <a:bodyPr/>
          <a:lstStyle/>
          <a:p>
            <a:r>
              <a:rPr lang="en-US"/>
              <a:t>Click icon to add media</a:t>
            </a:r>
          </a:p>
        </p:txBody>
      </p:sp>
      <p:sp>
        <p:nvSpPr>
          <p:cNvPr id="16" name="Title 15"/>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extLst>
      <p:ext uri="{BB962C8B-B14F-4D97-AF65-F5344CB8AC3E}">
        <p14:creationId xmlns:p14="http://schemas.microsoft.com/office/powerpoint/2010/main" val="1333701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15" y="4121658"/>
            <a:ext cx="8516815" cy="445770"/>
          </a:xfrm>
        </p:spPr>
        <p:txBody>
          <a:bodyPr anchor="b"/>
          <a:lstStyle>
            <a:lvl1pPr algn="ctr">
              <a:defRPr sz="2200" b="0"/>
            </a:lvl1pPr>
          </a:lstStyle>
          <a:p>
            <a:r>
              <a:rPr lang="en-US"/>
              <a:t>Click to edit Master title style</a:t>
            </a:r>
          </a:p>
        </p:txBody>
      </p:sp>
      <p:sp>
        <p:nvSpPr>
          <p:cNvPr id="7" name="Slide Number Placeholder 6"/>
          <p:cNvSpPr>
            <a:spLocks noGrp="1"/>
          </p:cNvSpPr>
          <p:nvPr>
            <p:ph type="sldNum" sz="quarter" idx="12"/>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a:solidFill>
                <a:srgbClr val="FFFFFF"/>
              </a:solidFill>
              <a:ea typeface="ＭＳ Ｐゴシック" charset="0"/>
            </a:endParaRPr>
          </a:p>
        </p:txBody>
      </p:sp>
      <p:sp>
        <p:nvSpPr>
          <p:cNvPr id="9" name="Content Placeholder 8"/>
          <p:cNvSpPr>
            <a:spLocks noGrp="1"/>
          </p:cNvSpPr>
          <p:nvPr>
            <p:ph sz="quarter" idx="13"/>
          </p:nvPr>
        </p:nvSpPr>
        <p:spPr>
          <a:xfrm>
            <a:off x="304814" y="285750"/>
            <a:ext cx="8516815" cy="370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17" name="Picture 16" descr="AETC_2016_ribbon.png"/>
          <p:cNvPicPr>
            <a:picLocks noChangeAspect="1"/>
          </p:cNvPicPr>
          <p:nvPr/>
        </p:nvPicPr>
        <p:blipFill rotWithShape="1">
          <a:blip r:embed="rId13" cstate="print">
            <a:alphaModFix amt="5000"/>
            <a:extLst>
              <a:ext uri="{28A0092B-C50C-407E-A947-70E740481C1C}">
                <a14:useLocalDpi xmlns:a14="http://schemas.microsoft.com/office/drawing/2010/main" val="0"/>
              </a:ext>
            </a:extLst>
          </a:blip>
          <a:srcRect l="35150" t="21563" r="9715" b="1014"/>
          <a:stretch/>
        </p:blipFill>
        <p:spPr>
          <a:xfrm>
            <a:off x="1" y="1"/>
            <a:ext cx="9144000" cy="5143500"/>
          </a:xfrm>
          <a:prstGeom prst="rect">
            <a:avLst/>
          </a:prstGeom>
          <a:effectLst/>
        </p:spPr>
      </p:pic>
      <p:sp>
        <p:nvSpPr>
          <p:cNvPr id="7" name="Rectangle 6"/>
          <p:cNvSpPr/>
          <p:nvPr/>
        </p:nvSpPr>
        <p:spPr>
          <a:xfrm>
            <a:off x="13" y="4667302"/>
            <a:ext cx="9143999" cy="4800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13" y="205979"/>
            <a:ext cx="8315569" cy="85725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13" y="1200151"/>
            <a:ext cx="8315569" cy="32754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8458200" y="4667302"/>
            <a:ext cx="685800" cy="480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4729412"/>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a:solidFill>
                <a:srgbClr val="FFFFFF"/>
              </a:solidFill>
              <a:ea typeface="ＭＳ Ｐゴシック" charset="0"/>
            </a:endParaRPr>
          </a:p>
        </p:txBody>
      </p:sp>
      <p:sp>
        <p:nvSpPr>
          <p:cNvPr id="15"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a:solidFill>
                <a:srgbClr val="FFFFFF"/>
              </a:solidFill>
            </a:endParaRPr>
          </a:p>
        </p:txBody>
      </p:sp>
      <p:sp>
        <p:nvSpPr>
          <p:cNvPr id="16"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9" r:id="rId8"/>
    <p:sldLayoutId id="2147483807" r:id="rId9"/>
    <p:sldLayoutId id="2147483808" r:id="rId10"/>
    <p:sldLayoutId id="2147483826" r:id="rId11"/>
  </p:sldLayoutIdLst>
  <p:hf hdr="0" ftr="0" dt="0"/>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hiv.gov/hiv-basics/staying-in-hiv-care/other-related-health-issues/smoki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cancer.gov/publications/patient-education/clearing-the-air-pdf"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hyperlink" Target="https://www.cancer.gov/publications/patient-education/clearing-the-air-pd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s://www.cancer.gov/publications/patient-education/clearing-the-air-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s://www.cancer.gov/publications/patient-education/clearing-the-air-pd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s://www.cancer.gov/publications/patient-education/clearing-the-air-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hyperlink" Target="https://www.cancer.gov/publications/patient-education/clearing-the-air-pdf" TargetMode="Externa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microsoft.com/office/2018/10/relationships/comments" Target="../comments/modernComment_3B5_25E84011.xml"/><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tel:1-855-335-3569" TargetMode="External"/><Relationship Id="rId2" Type="http://schemas.openxmlformats.org/officeDocument/2006/relationships/hyperlink" Target="tel:1-800-784-866" TargetMode="External"/><Relationship Id="rId1" Type="http://schemas.openxmlformats.org/officeDocument/2006/relationships/slideLayout" Target="../slideLayouts/slideLayout2.xml"/><Relationship Id="rId5" Type="http://schemas.openxmlformats.org/officeDocument/2006/relationships/hyperlink" Target="tel:1-800-778-8440" TargetMode="External"/><Relationship Id="rId4" Type="http://schemas.openxmlformats.org/officeDocument/2006/relationships/hyperlink" Target="tel:1-800-838-8917"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hyperlink" Target="https://www.hiv.gov/hiv-basics/staying-in-hiv-care/other-related-health-issues/smoking" TargetMode="External"/><Relationship Id="rId2" Type="http://schemas.openxmlformats.org/officeDocument/2006/relationships/hyperlink" Target="https://www.unaids.org/sites/default/files/media_asset/2022-global-aids-update-summary_en.pdf" TargetMode="External"/><Relationship Id="rId1" Type="http://schemas.openxmlformats.org/officeDocument/2006/relationships/slideLayout" Target="../slideLayouts/slideLayout4.xml"/><Relationship Id="rId5" Type="http://schemas.openxmlformats.org/officeDocument/2006/relationships/hyperlink" Target="https://www.uclaisap.org/slides/psattc/smoking-HIV-training-package/Smoking%20and%20HIV_Trainer%20Guide_FINAL.pdf" TargetMode="External"/><Relationship Id="rId4" Type="http://schemas.openxmlformats.org/officeDocument/2006/relationships/hyperlink" Target="https://www.ahrq.gov/prevention/guidelines/tobacco/index.html"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ahrq.gov/prevention/guidelines/tobacco/clinicians/index.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smokefree.gov/resources.html" TargetMode="External"/><Relationship Id="rId5" Type="http://schemas.openxmlformats.org/officeDocument/2006/relationships/hyperlink" Target="https://smokefree.gov/talk-to-an-expert" TargetMode="External"/><Relationship Id="rId4" Type="http://schemas.openxmlformats.org/officeDocument/2006/relationships/hyperlink" Target="https://smokefree.gov/smokefreetxt"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ahrq.gov/prevention/guidelines/tobacco/clinicians/index.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smokefree.gov/resources.html" TargetMode="External"/><Relationship Id="rId5" Type="http://schemas.openxmlformats.org/officeDocument/2006/relationships/hyperlink" Target="https://smokefree.gov/talk-to-an-expert" TargetMode="External"/><Relationship Id="rId4" Type="http://schemas.openxmlformats.org/officeDocument/2006/relationships/hyperlink" Target="https://smokefree.gov/smokefreetxt"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hyperlink" Target="mailto:llgarey@uh.edu"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hyperlink" Target="mailto:scaetcecho@salud.unm.edu" TargetMode="External"/><Relationship Id="rId3" Type="http://schemas.openxmlformats.org/officeDocument/2006/relationships/hyperlink" Target="http://nccc.ucsf.edu/" TargetMode="External"/><Relationship Id="rId7" Type="http://schemas.openxmlformats.org/officeDocument/2006/relationships/hyperlink" Target="https://www.hivma.org/globalassets/ektron-import/hivma/hivma-resource-directory.pdf"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s://targethiv.org/library/aetc-national-coordinating-resource-center-0" TargetMode="External"/><Relationship Id="rId5" Type="http://schemas.openxmlformats.org/officeDocument/2006/relationships/hyperlink" Target="https://aidsetc.org/nhc" TargetMode="External"/><Relationship Id="rId4" Type="http://schemas.openxmlformats.org/officeDocument/2006/relationships/hyperlink" Target="https://hsc.unm.edu/scaetc/programs-services/echo.html" TargetMode="External"/><Relationship Id="rId9" Type="http://schemas.openxmlformats.org/officeDocument/2006/relationships/hyperlink" Target="http://www.scaetc.org/"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a:xfrm>
            <a:off x="686814" y="1152936"/>
            <a:ext cx="7770374" cy="1990017"/>
          </a:xfrm>
        </p:spPr>
        <p:txBody>
          <a:bodyPr>
            <a:normAutofit/>
          </a:bodyPr>
          <a:lstStyle/>
          <a:p>
            <a:pPr algn="ctr"/>
            <a:endParaRPr lang="en-US"/>
          </a:p>
          <a:p>
            <a:pPr algn="ctr"/>
            <a:endParaRPr lang="en-US"/>
          </a:p>
          <a:p>
            <a:pPr algn="ctr"/>
            <a:endParaRPr lang="en-US"/>
          </a:p>
        </p:txBody>
      </p:sp>
      <p:sp>
        <p:nvSpPr>
          <p:cNvPr id="6" name="Slide Number Placeholder 5"/>
          <p:cNvSpPr>
            <a:spLocks noGrp="1"/>
          </p:cNvSpPr>
          <p:nvPr>
            <p:ph type="sldNum" sz="quarter" idx="12"/>
          </p:nvPr>
        </p:nvSpPr>
        <p:spPr/>
        <p:txBody>
          <a:bodyPr/>
          <a:lstStyle/>
          <a:p>
            <a:pPr defTabSz="914150"/>
            <a:fld id="{6E2D2B3B-882E-40F3-A32F-6DD516915044}" type="slidenum">
              <a:rPr lang="en-US">
                <a:solidFill>
                  <a:srgbClr val="FFFFFF"/>
                </a:solidFill>
              </a:rPr>
              <a:pPr defTabSz="914150"/>
              <a:t>1</a:t>
            </a:fld>
            <a:endParaRPr lang="en-US">
              <a:solidFill>
                <a:srgbClr val="FFFFFF"/>
              </a:solidFill>
            </a:endParaRPr>
          </a:p>
        </p:txBody>
      </p:sp>
      <p:sp>
        <p:nvSpPr>
          <p:cNvPr id="4" name="Rectangle 3"/>
          <p:cNvSpPr/>
          <p:nvPr/>
        </p:nvSpPr>
        <p:spPr>
          <a:xfrm>
            <a:off x="1220090" y="3292552"/>
            <a:ext cx="6553104" cy="966418"/>
          </a:xfrm>
          <a:prstGeom prst="rect">
            <a:avLst/>
          </a:prstGeom>
        </p:spPr>
        <p:txBody>
          <a:bodyPr wrap="square">
            <a:spAutoFit/>
          </a:bodyPr>
          <a:lstStyle/>
          <a:p>
            <a:pPr algn="ctr" defTabSz="914150" fontAlgn="base">
              <a:spcBef>
                <a:spcPct val="20000"/>
              </a:spcBef>
              <a:spcAft>
                <a:spcPct val="0"/>
              </a:spcAft>
            </a:pPr>
            <a:r>
              <a:rPr lang="en-US" sz="2800" dirty="0" err="1">
                <a:latin typeface="Calibri"/>
                <a:ea typeface="ＭＳ Ｐゴシック" charset="0"/>
              </a:rPr>
              <a:t>Lorra</a:t>
            </a:r>
            <a:r>
              <a:rPr lang="en-US" sz="2800" dirty="0">
                <a:latin typeface="Calibri"/>
                <a:ea typeface="ＭＳ Ｐゴシック" charset="0"/>
              </a:rPr>
              <a:t> </a:t>
            </a:r>
            <a:r>
              <a:rPr lang="en-US" sz="2800" dirty="0" err="1">
                <a:latin typeface="Calibri"/>
                <a:ea typeface="ＭＳ Ｐゴシック" charset="0"/>
              </a:rPr>
              <a:t>Garey</a:t>
            </a:r>
            <a:r>
              <a:rPr lang="en-US" sz="2800" dirty="0">
                <a:latin typeface="Calibri"/>
                <a:ea typeface="ＭＳ Ｐゴシック" charset="0"/>
              </a:rPr>
              <a:t>, PhD</a:t>
            </a:r>
          </a:p>
          <a:p>
            <a:pPr algn="ctr" defTabSz="914150" fontAlgn="base">
              <a:spcBef>
                <a:spcPct val="20000"/>
              </a:spcBef>
              <a:spcAft>
                <a:spcPct val="0"/>
              </a:spcAft>
            </a:pPr>
            <a:r>
              <a:rPr lang="en-US" sz="2400" dirty="0">
                <a:latin typeface="Calibri"/>
                <a:ea typeface="ＭＳ Ｐゴシック" charset="0"/>
              </a:rPr>
              <a:t>University of Houston</a:t>
            </a:r>
          </a:p>
        </p:txBody>
      </p:sp>
      <p:sp>
        <p:nvSpPr>
          <p:cNvPr id="2" name="Title 1"/>
          <p:cNvSpPr>
            <a:spLocks noGrp="1"/>
          </p:cNvSpPr>
          <p:nvPr>
            <p:ph type="ctrTitle"/>
          </p:nvPr>
        </p:nvSpPr>
        <p:spPr>
          <a:xfrm>
            <a:off x="281940" y="1466811"/>
            <a:ext cx="8580119" cy="987974"/>
          </a:xfrm>
        </p:spPr>
        <p:txBody>
          <a:bodyPr/>
          <a:lstStyle/>
          <a:p>
            <a:pPr algn="ctr"/>
            <a:r>
              <a:rPr lang="en-US" sz="4000" dirty="0"/>
              <a:t>Beyond the Flame: Navigating Smoking Cessation in HIV Care</a:t>
            </a:r>
          </a:p>
        </p:txBody>
      </p:sp>
    </p:spTree>
    <p:extLst>
      <p:ext uri="{BB962C8B-B14F-4D97-AF65-F5344CB8AC3E}">
        <p14:creationId xmlns:p14="http://schemas.microsoft.com/office/powerpoint/2010/main" val="2669415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91F5E7-82BC-A298-FF53-058FD713EDAF}"/>
              </a:ext>
            </a:extLst>
          </p:cNvPr>
          <p:cNvSpPr>
            <a:spLocks noGrp="1"/>
          </p:cNvSpPr>
          <p:nvPr>
            <p:ph type="sldNum" sz="quarter" idx="12"/>
          </p:nvPr>
        </p:nvSpPr>
        <p:spPr/>
        <p:txBody>
          <a:bodyPr/>
          <a:lstStyle/>
          <a:p>
            <a:fld id="{6E2D2B3B-882E-40F3-A32F-6DD516915044}" type="slidenum">
              <a:rPr lang="en-US" smtClean="0"/>
              <a:pPr/>
              <a:t>10</a:t>
            </a:fld>
            <a:endParaRPr lang="en-US"/>
          </a:p>
        </p:txBody>
      </p:sp>
      <p:sp>
        <p:nvSpPr>
          <p:cNvPr id="7" name="Title 3">
            <a:extLst>
              <a:ext uri="{FF2B5EF4-FFF2-40B4-BE49-F238E27FC236}">
                <a16:creationId xmlns:a16="http://schemas.microsoft.com/office/drawing/2014/main" id="{4C16CF03-7B01-9018-9DF3-F5DEA17CFC3E}"/>
              </a:ext>
            </a:extLst>
          </p:cNvPr>
          <p:cNvSpPr>
            <a:spLocks noGrp="1"/>
          </p:cNvSpPr>
          <p:nvPr>
            <p:ph type="title"/>
          </p:nvPr>
        </p:nvSpPr>
        <p:spPr>
          <a:xfrm>
            <a:off x="224526" y="116908"/>
            <a:ext cx="8694947" cy="829193"/>
          </a:xfrm>
        </p:spPr>
        <p:txBody>
          <a:bodyPr/>
          <a:lstStyle/>
          <a:p>
            <a:pPr algn="ctr"/>
            <a:r>
              <a:rPr lang="en-US" dirty="0"/>
              <a:t>Impact of Smoking Cigarettes on PWH</a:t>
            </a:r>
          </a:p>
        </p:txBody>
      </p:sp>
      <p:sp>
        <p:nvSpPr>
          <p:cNvPr id="9" name="Content Placeholder 5">
            <a:extLst>
              <a:ext uri="{FF2B5EF4-FFF2-40B4-BE49-F238E27FC236}">
                <a16:creationId xmlns:a16="http://schemas.microsoft.com/office/drawing/2014/main" id="{B1C4A06A-2314-E6F0-B490-604828AF0052}"/>
              </a:ext>
            </a:extLst>
          </p:cNvPr>
          <p:cNvSpPr txBox="1">
            <a:spLocks/>
          </p:cNvSpPr>
          <p:nvPr/>
        </p:nvSpPr>
        <p:spPr>
          <a:xfrm>
            <a:off x="3757398" y="866902"/>
            <a:ext cx="5067288" cy="4276598"/>
          </a:xfrm>
          <a:prstGeom prst="rect">
            <a:avLst/>
          </a:prstGeom>
        </p:spPr>
        <p:txBody>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000" dirty="0"/>
              <a:t>Quicker progression to advanced HIV (HIV Stage 3)</a:t>
            </a:r>
          </a:p>
          <a:p>
            <a:r>
              <a:rPr lang="en-US" sz="2000" dirty="0"/>
              <a:t>PWH who smoke have greater odds of heart disease, cancer, cerebrovascular accident (CVA), and HIV-related infections than PWH who do not smoke</a:t>
            </a:r>
          </a:p>
          <a:p>
            <a:r>
              <a:rPr lang="en-US" sz="2000" dirty="0"/>
              <a:t>Weakens the immune system</a:t>
            </a:r>
          </a:p>
          <a:p>
            <a:r>
              <a:rPr lang="en-US" sz="2000" dirty="0"/>
              <a:t>Life expectancy among PWH who smoke is reduced by at least 16 years compared to PWH who do not smoke </a:t>
            </a:r>
          </a:p>
          <a:p>
            <a:endParaRPr lang="en-US" sz="2200" dirty="0"/>
          </a:p>
        </p:txBody>
      </p:sp>
      <p:pic>
        <p:nvPicPr>
          <p:cNvPr id="11" name="Picture 10" descr="A close-up of a pill bottle&#10;&#10;Description automatically generated">
            <a:extLst>
              <a:ext uri="{FF2B5EF4-FFF2-40B4-BE49-F238E27FC236}">
                <a16:creationId xmlns:a16="http://schemas.microsoft.com/office/drawing/2014/main" id="{D4898189-BA31-96B0-55C8-210CC2DB0B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719" y="946101"/>
            <a:ext cx="3121678" cy="3413506"/>
          </a:xfrm>
          <a:prstGeom prst="rect">
            <a:avLst/>
          </a:prstGeom>
        </p:spPr>
      </p:pic>
      <p:sp>
        <p:nvSpPr>
          <p:cNvPr id="2" name="TextBox 1">
            <a:extLst>
              <a:ext uri="{FF2B5EF4-FFF2-40B4-BE49-F238E27FC236}">
                <a16:creationId xmlns:a16="http://schemas.microsoft.com/office/drawing/2014/main" id="{1AEE361F-1A24-5C44-AA0A-9161A4426E24}"/>
              </a:ext>
            </a:extLst>
          </p:cNvPr>
          <p:cNvSpPr txBox="1"/>
          <p:nvPr/>
        </p:nvSpPr>
        <p:spPr>
          <a:xfrm>
            <a:off x="2024742" y="4719910"/>
            <a:ext cx="5631543" cy="307777"/>
          </a:xfrm>
          <a:prstGeom prst="rect">
            <a:avLst/>
          </a:prstGeom>
          <a:noFill/>
        </p:spPr>
        <p:txBody>
          <a:bodyPr wrap="square" rtlCol="0">
            <a:spAutoFit/>
          </a:bodyPr>
          <a:lstStyle/>
          <a:p>
            <a:pPr algn="ctr"/>
            <a:r>
              <a:rPr lang="en-US" sz="1400" dirty="0">
                <a:solidFill>
                  <a:schemeClr val="bg1"/>
                </a:solidFill>
              </a:rPr>
              <a:t>https://www.dctfc.org/ad-campaign-hiv-tobacco</a:t>
            </a:r>
          </a:p>
        </p:txBody>
      </p:sp>
    </p:spTree>
    <p:extLst>
      <p:ext uri="{BB962C8B-B14F-4D97-AF65-F5344CB8AC3E}">
        <p14:creationId xmlns:p14="http://schemas.microsoft.com/office/powerpoint/2010/main" val="3755255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9" name="Rectangle 3">
            <a:extLst>
              <a:ext uri="{FF2B5EF4-FFF2-40B4-BE49-F238E27FC236}">
                <a16:creationId xmlns:a16="http://schemas.microsoft.com/office/drawing/2014/main" id="{07143593-A4C6-48A7-5020-CCA2726A61DB}"/>
              </a:ext>
            </a:extLst>
          </p:cNvPr>
          <p:cNvSpPr>
            <a:spLocks noGrp="1" noChangeArrowheads="1"/>
          </p:cNvSpPr>
          <p:nvPr>
            <p:ph type="body" idx="1"/>
          </p:nvPr>
        </p:nvSpPr>
        <p:spPr>
          <a:xfrm>
            <a:off x="302454" y="1246094"/>
            <a:ext cx="4126111" cy="3458417"/>
          </a:xfrm>
        </p:spPr>
        <p:txBody>
          <a:bodyPr/>
          <a:lstStyle/>
          <a:p>
            <a:pPr>
              <a:buFont typeface="Wingdings" pitchFamily="2" charset="2"/>
              <a:buNone/>
            </a:pPr>
            <a:r>
              <a:rPr lang="en-US" altLang="en-US" sz="2100" dirty="0"/>
              <a:t>“Now that HAART-regimens have considerably improved the life expectancy in HIV-infected populations in industrialized countries, efforts to reduce smoking and alcohol consumption must be a priority in HIV medicine.”</a:t>
            </a:r>
          </a:p>
        </p:txBody>
      </p:sp>
      <p:pic>
        <p:nvPicPr>
          <p:cNvPr id="275461" name="Picture 5">
            <a:extLst>
              <a:ext uri="{FF2B5EF4-FFF2-40B4-BE49-F238E27FC236}">
                <a16:creationId xmlns:a16="http://schemas.microsoft.com/office/drawing/2014/main" id="{3FBCD714-F4CB-683B-7BE9-394B62BE9A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3296" y="1595716"/>
            <a:ext cx="4506178" cy="2095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a:extLst>
              <a:ext uri="{FF2B5EF4-FFF2-40B4-BE49-F238E27FC236}">
                <a16:creationId xmlns:a16="http://schemas.microsoft.com/office/drawing/2014/main" id="{78AA48B4-A0AF-49B8-5246-0BFB676EAFEF}"/>
              </a:ext>
            </a:extLst>
          </p:cNvPr>
          <p:cNvSpPr>
            <a:spLocks noGrp="1"/>
          </p:cNvSpPr>
          <p:nvPr>
            <p:ph type="title"/>
          </p:nvPr>
        </p:nvSpPr>
        <p:spPr>
          <a:xfrm>
            <a:off x="224526" y="116908"/>
            <a:ext cx="8694947" cy="829193"/>
          </a:xfrm>
        </p:spPr>
        <p:txBody>
          <a:bodyPr/>
          <a:lstStyle/>
          <a:p>
            <a:pPr algn="ctr"/>
            <a:r>
              <a:rPr lang="en-US" dirty="0"/>
              <a:t>Call to Action</a:t>
            </a:r>
          </a:p>
        </p:txBody>
      </p:sp>
      <p:sp>
        <p:nvSpPr>
          <p:cNvPr id="2" name="TextBox 1">
            <a:extLst>
              <a:ext uri="{FF2B5EF4-FFF2-40B4-BE49-F238E27FC236}">
                <a16:creationId xmlns:a16="http://schemas.microsoft.com/office/drawing/2014/main" id="{CEE4FD4A-AF9B-A8D3-493A-25470E815C61}"/>
              </a:ext>
            </a:extLst>
          </p:cNvPr>
          <p:cNvSpPr txBox="1"/>
          <p:nvPr/>
        </p:nvSpPr>
        <p:spPr>
          <a:xfrm>
            <a:off x="1582058" y="4704511"/>
            <a:ext cx="6202925" cy="369332"/>
          </a:xfrm>
          <a:prstGeom prst="rect">
            <a:avLst/>
          </a:prstGeom>
          <a:noFill/>
        </p:spPr>
        <p:txBody>
          <a:bodyPr wrap="square" rtlCol="0">
            <a:spAutoFit/>
          </a:bodyPr>
          <a:lstStyle/>
          <a:p>
            <a:pPr algn="ctr"/>
            <a:r>
              <a:rPr lang="en-US" b="0" i="0" dirty="0">
                <a:solidFill>
                  <a:schemeClr val="bg1"/>
                </a:solidFill>
                <a:effectLst/>
                <a:latin typeface="BlinkMacSystemFont"/>
              </a:rPr>
              <a:t> </a:t>
            </a:r>
            <a:r>
              <a:rPr lang="en-US" sz="1400" b="0" i="0" dirty="0">
                <a:solidFill>
                  <a:schemeClr val="bg1"/>
                </a:solidFill>
                <a:effectLst/>
                <a:latin typeface="BlinkMacSystemFont"/>
              </a:rPr>
              <a:t>Int J Epidemiol. 2005 Feb;34(1):130-1. </a:t>
            </a:r>
            <a:r>
              <a:rPr lang="en-US" sz="1400" b="0" i="0" dirty="0" err="1">
                <a:solidFill>
                  <a:schemeClr val="bg1"/>
                </a:solidFill>
                <a:effectLst/>
                <a:latin typeface="BlinkMacSystemFont"/>
              </a:rPr>
              <a:t>doi</a:t>
            </a:r>
            <a:r>
              <a:rPr lang="en-US" sz="1400" b="0" i="0" dirty="0">
                <a:solidFill>
                  <a:schemeClr val="bg1"/>
                </a:solidFill>
                <a:effectLst/>
                <a:latin typeface="BlinkMacSystemFont"/>
              </a:rPr>
              <a:t>: 10.1093/</a:t>
            </a:r>
            <a:r>
              <a:rPr lang="en-US" sz="1400" b="0" i="0" dirty="0" err="1">
                <a:solidFill>
                  <a:schemeClr val="bg1"/>
                </a:solidFill>
                <a:effectLst/>
                <a:latin typeface="BlinkMacSystemFont"/>
              </a:rPr>
              <a:t>ije</a:t>
            </a:r>
            <a:r>
              <a:rPr lang="en-US" sz="1400" b="0" i="0" dirty="0">
                <a:solidFill>
                  <a:schemeClr val="bg1"/>
                </a:solidFill>
                <a:effectLst/>
                <a:latin typeface="BlinkMacSystemFont"/>
              </a:rPr>
              <a:t>/dyh402. </a:t>
            </a:r>
            <a:endParaRPr lang="en-US" sz="14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108E9C-C3B2-8920-2F4B-9447E8859874}"/>
              </a:ext>
            </a:extLst>
          </p:cNvPr>
          <p:cNvSpPr>
            <a:spLocks noGrp="1"/>
          </p:cNvSpPr>
          <p:nvPr>
            <p:ph type="sldNum" sz="quarter" idx="12"/>
          </p:nvPr>
        </p:nvSpPr>
        <p:spPr/>
        <p:txBody>
          <a:bodyPr/>
          <a:lstStyle/>
          <a:p>
            <a:fld id="{6E2D2B3B-882E-40F3-A32F-6DD516915044}" type="slidenum">
              <a:rPr lang="en-US" smtClean="0"/>
              <a:pPr/>
              <a:t>12</a:t>
            </a:fld>
            <a:endParaRPr lang="en-US"/>
          </a:p>
        </p:txBody>
      </p:sp>
      <p:sp>
        <p:nvSpPr>
          <p:cNvPr id="5" name="Title 3">
            <a:extLst>
              <a:ext uri="{FF2B5EF4-FFF2-40B4-BE49-F238E27FC236}">
                <a16:creationId xmlns:a16="http://schemas.microsoft.com/office/drawing/2014/main" id="{7987916E-A7DD-BA2C-26D5-04E1E93EDCF7}"/>
              </a:ext>
            </a:extLst>
          </p:cNvPr>
          <p:cNvSpPr>
            <a:spLocks noGrp="1"/>
          </p:cNvSpPr>
          <p:nvPr>
            <p:ph type="title"/>
          </p:nvPr>
        </p:nvSpPr>
        <p:spPr>
          <a:xfrm>
            <a:off x="156882" y="229566"/>
            <a:ext cx="8923546" cy="829193"/>
          </a:xfrm>
        </p:spPr>
        <p:txBody>
          <a:bodyPr/>
          <a:lstStyle/>
          <a:p>
            <a:pPr algn="ctr"/>
            <a:r>
              <a:rPr lang="en-US" dirty="0"/>
              <a:t>Barriers to Smoking Cessation in PWH</a:t>
            </a:r>
          </a:p>
        </p:txBody>
      </p:sp>
      <p:sp>
        <p:nvSpPr>
          <p:cNvPr id="6" name="Text Placeholder 4">
            <a:extLst>
              <a:ext uri="{FF2B5EF4-FFF2-40B4-BE49-F238E27FC236}">
                <a16:creationId xmlns:a16="http://schemas.microsoft.com/office/drawing/2014/main" id="{84ADBF9A-8CBC-4E82-28C7-7B6E96806AA7}"/>
              </a:ext>
            </a:extLst>
          </p:cNvPr>
          <p:cNvSpPr txBox="1">
            <a:spLocks/>
          </p:cNvSpPr>
          <p:nvPr/>
        </p:nvSpPr>
        <p:spPr>
          <a:xfrm>
            <a:off x="4636444" y="1139949"/>
            <a:ext cx="3895344" cy="2974012"/>
          </a:xfrm>
          <a:prstGeom prst="rect">
            <a:avLst/>
          </a:prstGeom>
        </p:spPr>
        <p:txBody>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sz="2800" dirty="0"/>
              <a:t>Provider Level</a:t>
            </a:r>
          </a:p>
          <a:p>
            <a:r>
              <a:rPr lang="en-US" sz="1800" dirty="0"/>
              <a:t>Lack of knowledge of impact on disease status and medications</a:t>
            </a:r>
          </a:p>
          <a:p>
            <a:r>
              <a:rPr lang="en-US" sz="1800" dirty="0"/>
              <a:t>Co-morbidity–mental health diagnosis or substance use disorder</a:t>
            </a:r>
          </a:p>
          <a:p>
            <a:r>
              <a:rPr lang="en-US" sz="1800" dirty="0"/>
              <a:t>Smoking status not asked</a:t>
            </a:r>
          </a:p>
          <a:p>
            <a:r>
              <a:rPr lang="en-US" sz="1800" dirty="0"/>
              <a:t>Minimal tobacco treatment expertise</a:t>
            </a:r>
          </a:p>
          <a:p>
            <a:r>
              <a:rPr lang="en-US" sz="1800" dirty="0"/>
              <a:t>Not prioritized in treatment</a:t>
            </a:r>
          </a:p>
          <a:p>
            <a:r>
              <a:rPr lang="en-US" sz="1800" dirty="0"/>
              <a:t>Limited time</a:t>
            </a:r>
          </a:p>
          <a:p>
            <a:endParaRPr lang="en-US" sz="1800" dirty="0"/>
          </a:p>
        </p:txBody>
      </p:sp>
      <p:sp>
        <p:nvSpPr>
          <p:cNvPr id="7" name="Text Placeholder 4">
            <a:extLst>
              <a:ext uri="{FF2B5EF4-FFF2-40B4-BE49-F238E27FC236}">
                <a16:creationId xmlns:a16="http://schemas.microsoft.com/office/drawing/2014/main" id="{0C630AF6-1D1E-D3E4-E4DE-8AE07129D4FE}"/>
              </a:ext>
            </a:extLst>
          </p:cNvPr>
          <p:cNvSpPr txBox="1">
            <a:spLocks/>
          </p:cNvSpPr>
          <p:nvPr/>
        </p:nvSpPr>
        <p:spPr>
          <a:xfrm>
            <a:off x="156882" y="1211137"/>
            <a:ext cx="4181856" cy="3840084"/>
          </a:xfrm>
          <a:prstGeom prst="rect">
            <a:avLst/>
          </a:prstGeom>
        </p:spPr>
        <p:txBody>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sz="2800" dirty="0"/>
              <a:t>Individual Level</a:t>
            </a:r>
          </a:p>
          <a:p>
            <a:r>
              <a:rPr lang="en-US" sz="1800" dirty="0"/>
              <a:t>Access (uninsured)</a:t>
            </a:r>
          </a:p>
          <a:p>
            <a:r>
              <a:rPr lang="en-US" sz="1800" dirty="0"/>
              <a:t>Lack of culturally appropriate interventions</a:t>
            </a:r>
          </a:p>
          <a:p>
            <a:r>
              <a:rPr lang="en-US" sz="1800" dirty="0"/>
              <a:t>Logistics (travel, babysitting, time off work, etc.)</a:t>
            </a:r>
          </a:p>
          <a:p>
            <a:r>
              <a:rPr lang="en-US" sz="1800" dirty="0"/>
              <a:t>Time commitment</a:t>
            </a:r>
          </a:p>
          <a:p>
            <a:r>
              <a:rPr lang="en-US" sz="1800" dirty="0"/>
              <a:t>Financial costs</a:t>
            </a:r>
          </a:p>
          <a:p>
            <a:endParaRPr lang="en-US" sz="1800" dirty="0"/>
          </a:p>
          <a:p>
            <a:endParaRPr lang="en-US" sz="1800" dirty="0"/>
          </a:p>
        </p:txBody>
      </p:sp>
    </p:spTree>
    <p:extLst>
      <p:ext uri="{BB962C8B-B14F-4D97-AF65-F5344CB8AC3E}">
        <p14:creationId xmlns:p14="http://schemas.microsoft.com/office/powerpoint/2010/main" val="3121405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Motivation and Benefits of Quitting</a:t>
            </a:r>
          </a:p>
        </p:txBody>
      </p:sp>
      <p:sp>
        <p:nvSpPr>
          <p:cNvPr id="8" name="Content Placeholder 2">
            <a:extLst>
              <a:ext uri="{FF2B5EF4-FFF2-40B4-BE49-F238E27FC236}">
                <a16:creationId xmlns:a16="http://schemas.microsoft.com/office/drawing/2014/main" id="{AC066C9F-F7B2-C629-6C18-2D2AC45D201A}"/>
              </a:ext>
            </a:extLst>
          </p:cNvPr>
          <p:cNvSpPr>
            <a:spLocks noGrp="1"/>
          </p:cNvSpPr>
          <p:nvPr>
            <p:ph idx="1"/>
          </p:nvPr>
        </p:nvSpPr>
        <p:spPr>
          <a:xfrm>
            <a:off x="457213" y="1200151"/>
            <a:ext cx="8315569" cy="3275474"/>
          </a:xfrm>
        </p:spPr>
        <p:txBody>
          <a:bodyPr>
            <a:normAutofit fontScale="92500" lnSpcReduction="10000"/>
          </a:bodyPr>
          <a:lstStyle/>
          <a:p>
            <a:r>
              <a:rPr lang="en-US" dirty="0"/>
              <a:t>Motivation: 74% of PWH who smoke report current interest in quitting</a:t>
            </a:r>
          </a:p>
          <a:p>
            <a:r>
              <a:rPr lang="en-US" dirty="0"/>
              <a:t>Quitting smoking has major and immediate health benefits for tobacco users, including PWH. These benefits include:</a:t>
            </a:r>
          </a:p>
          <a:p>
            <a:pPr lvl="1"/>
            <a:r>
              <a:rPr lang="en-US" sz="1900" dirty="0"/>
              <a:t>Lower risk of lung cancer and many other types of cancer</a:t>
            </a:r>
          </a:p>
          <a:p>
            <a:pPr lvl="1"/>
            <a:r>
              <a:rPr lang="en-US" sz="1900" dirty="0"/>
              <a:t>Reduced risk of heart disease, stroke, and COPD</a:t>
            </a:r>
          </a:p>
          <a:p>
            <a:pPr lvl="2"/>
            <a:r>
              <a:rPr lang="en-US" sz="1900" i="1" dirty="0"/>
              <a:t>Cigarette smoking is the most important modifiable cardiovascular risk factor among PWH</a:t>
            </a:r>
          </a:p>
          <a:p>
            <a:pPr lvl="1"/>
            <a:r>
              <a:rPr lang="en-US" sz="1900" dirty="0"/>
              <a:t>Reduced HIV-related symptom burden</a:t>
            </a:r>
          </a:p>
          <a:p>
            <a:pPr lvl="1"/>
            <a:r>
              <a:rPr lang="en-US" sz="1900" dirty="0"/>
              <a:t>Improved quality of life</a:t>
            </a:r>
          </a:p>
        </p:txBody>
      </p:sp>
      <p:sp>
        <p:nvSpPr>
          <p:cNvPr id="4" name="Slide Number Placeholder 3">
            <a:extLst>
              <a:ext uri="{FF2B5EF4-FFF2-40B4-BE49-F238E27FC236}">
                <a16:creationId xmlns:a16="http://schemas.microsoft.com/office/drawing/2014/main" id="{4C20A7C0-9039-4756-9342-15D672CD7A71}"/>
              </a:ext>
            </a:extLst>
          </p:cNvPr>
          <p:cNvSpPr>
            <a:spLocks noGrp="1"/>
          </p:cNvSpPr>
          <p:nvPr>
            <p:ph type="sldNum" sz="quarter" idx="12"/>
          </p:nvPr>
        </p:nvSpPr>
        <p:spPr>
          <a:xfrm>
            <a:off x="8531788" y="4729412"/>
            <a:ext cx="548640" cy="297180"/>
          </a:xfrm>
        </p:spPr>
        <p:txBody>
          <a:bodyPr/>
          <a:lstStyle/>
          <a:p>
            <a:fld id="{6E2D2B3B-882E-40F3-A32F-6DD516915044}" type="slidenum">
              <a:rPr lang="en-US" smtClean="0"/>
              <a:pPr/>
              <a:t>13</a:t>
            </a:fld>
            <a:endParaRPr lang="en-US"/>
          </a:p>
        </p:txBody>
      </p:sp>
      <p:sp>
        <p:nvSpPr>
          <p:cNvPr id="3" name="TextBox 2">
            <a:extLst>
              <a:ext uri="{FF2B5EF4-FFF2-40B4-BE49-F238E27FC236}">
                <a16:creationId xmlns:a16="http://schemas.microsoft.com/office/drawing/2014/main" id="{3C7EA207-35B1-AEAF-E6B5-49DD13C8C99D}"/>
              </a:ext>
            </a:extLst>
          </p:cNvPr>
          <p:cNvSpPr txBox="1"/>
          <p:nvPr/>
        </p:nvSpPr>
        <p:spPr>
          <a:xfrm>
            <a:off x="2491530" y="4645522"/>
            <a:ext cx="4798503" cy="523220"/>
          </a:xfrm>
          <a:prstGeom prst="rect">
            <a:avLst/>
          </a:prstGeom>
          <a:noFill/>
        </p:spPr>
        <p:txBody>
          <a:bodyPr wrap="square" rtlCol="0">
            <a:spAutoFit/>
          </a:bodyPr>
          <a:lstStyle/>
          <a:p>
            <a:r>
              <a:rPr lang="en-US" sz="1400" dirty="0">
                <a:solidFill>
                  <a:schemeClr val="bg1"/>
                </a:solidFill>
                <a:hlinkClick r:id="rId3">
                  <a:extLst>
                    <a:ext uri="{A12FA001-AC4F-418D-AE19-62706E023703}">
                      <ahyp:hlinkClr xmlns:ahyp="http://schemas.microsoft.com/office/drawing/2018/hyperlinkcolor" val="tx"/>
                    </a:ext>
                  </a:extLst>
                </a:hlinkClick>
              </a:rPr>
              <a:t>https://www.hiv.gov/hiv-basics/staying-in-hiv-care/other-related-health-issues/smoking</a:t>
            </a:r>
            <a:endParaRPr lang="en-US" sz="1400" dirty="0">
              <a:solidFill>
                <a:schemeClr val="bg1"/>
              </a:solidFill>
            </a:endParaRPr>
          </a:p>
        </p:txBody>
      </p:sp>
    </p:spTree>
    <p:extLst>
      <p:ext uri="{BB962C8B-B14F-4D97-AF65-F5344CB8AC3E}">
        <p14:creationId xmlns:p14="http://schemas.microsoft.com/office/powerpoint/2010/main" val="254252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8FCEA-8718-2A35-0709-B555CBF69585}"/>
              </a:ext>
            </a:extLst>
          </p:cNvPr>
          <p:cNvSpPr>
            <a:spLocks noGrp="1"/>
          </p:cNvSpPr>
          <p:nvPr>
            <p:ph type="title"/>
          </p:nvPr>
        </p:nvSpPr>
        <p:spPr>
          <a:xfrm>
            <a:off x="339767" y="205979"/>
            <a:ext cx="8623215" cy="857250"/>
          </a:xfrm>
        </p:spPr>
        <p:txBody>
          <a:bodyPr/>
          <a:lstStyle/>
          <a:p>
            <a:pPr algn="ctr"/>
            <a:r>
              <a:rPr lang="en-US" dirty="0"/>
              <a:t>Promoting Smoking Cessation in PWH</a:t>
            </a:r>
          </a:p>
        </p:txBody>
      </p:sp>
      <p:sp>
        <p:nvSpPr>
          <p:cNvPr id="4" name="Slide Number Placeholder 3">
            <a:extLst>
              <a:ext uri="{FF2B5EF4-FFF2-40B4-BE49-F238E27FC236}">
                <a16:creationId xmlns:a16="http://schemas.microsoft.com/office/drawing/2014/main" id="{3B986BFE-4857-2A6C-5E4F-533C607AC381}"/>
              </a:ext>
            </a:extLst>
          </p:cNvPr>
          <p:cNvSpPr>
            <a:spLocks noGrp="1"/>
          </p:cNvSpPr>
          <p:nvPr>
            <p:ph type="sldNum" sz="quarter" idx="12"/>
          </p:nvPr>
        </p:nvSpPr>
        <p:spPr/>
        <p:txBody>
          <a:bodyPr/>
          <a:lstStyle/>
          <a:p>
            <a:fld id="{6E2D2B3B-882E-40F3-A32F-6DD516915044}" type="slidenum">
              <a:rPr lang="en-US" smtClean="0"/>
              <a:pPr/>
              <a:t>14</a:t>
            </a:fld>
            <a:endParaRPr lang="en-US"/>
          </a:p>
        </p:txBody>
      </p:sp>
      <p:sp>
        <p:nvSpPr>
          <p:cNvPr id="5" name="Rectangle 3">
            <a:extLst>
              <a:ext uri="{FF2B5EF4-FFF2-40B4-BE49-F238E27FC236}">
                <a16:creationId xmlns:a16="http://schemas.microsoft.com/office/drawing/2014/main" id="{1286CE63-D23E-57F9-3818-E7B9E713BE8E}"/>
              </a:ext>
            </a:extLst>
          </p:cNvPr>
          <p:cNvSpPr txBox="1">
            <a:spLocks noChangeArrowheads="1"/>
          </p:cNvSpPr>
          <p:nvPr/>
        </p:nvSpPr>
        <p:spPr>
          <a:xfrm>
            <a:off x="457213" y="1137717"/>
            <a:ext cx="7543800" cy="35433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altLang="en-US" sz="2250" dirty="0"/>
              <a:t>Persons with HIV, mental illnesses, and substance use disorders benefit from same interventions as general population </a:t>
            </a:r>
          </a:p>
          <a:p>
            <a:r>
              <a:rPr lang="en-US" altLang="en-US" sz="2250" dirty="0"/>
              <a:t>Combination of counseling and pharmacotherapy should be used whenever possible </a:t>
            </a:r>
          </a:p>
          <a:p>
            <a:r>
              <a:rPr lang="en-US" altLang="en-US" sz="2250" dirty="0"/>
              <a:t>Duration of treatment might be longer</a:t>
            </a:r>
          </a:p>
          <a:p>
            <a:r>
              <a:rPr lang="en-US" altLang="en-US" sz="2250" dirty="0"/>
              <a:t>View failed quit attempt as a practice, not failure</a:t>
            </a:r>
          </a:p>
          <a:p>
            <a:endParaRPr lang="en-US" altLang="en-US" sz="2100" dirty="0"/>
          </a:p>
        </p:txBody>
      </p:sp>
    </p:spTree>
    <p:extLst>
      <p:ext uri="{BB962C8B-B14F-4D97-AF65-F5344CB8AC3E}">
        <p14:creationId xmlns:p14="http://schemas.microsoft.com/office/powerpoint/2010/main" val="3673454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2914" name="AutoShape 2"/>
          <p:cNvSpPr>
            <a:spLocks noGrp="1" noChangeArrowheads="1"/>
          </p:cNvSpPr>
          <p:nvPr>
            <p:ph type="title"/>
          </p:nvPr>
        </p:nvSpPr>
        <p:spPr>
          <a:xfrm>
            <a:off x="822511" y="1257300"/>
            <a:ext cx="6172200" cy="594122"/>
          </a:xfrm>
        </p:spPr>
        <p:txBody>
          <a:bodyPr>
            <a:normAutofit fontScale="90000"/>
          </a:bodyPr>
          <a:lstStyle/>
          <a:p>
            <a:pPr eaLnBrk="1" hangingPunct="1">
              <a:defRPr/>
            </a:pPr>
            <a:r>
              <a:rPr lang="en-US" sz="3600" b="1" dirty="0">
                <a:solidFill>
                  <a:schemeClr val="tx1"/>
                </a:solidFill>
              </a:rPr>
              <a:t>Treating Tobacco Use and Dependence: Clinical Practice Guideline </a:t>
            </a:r>
            <a:br>
              <a:rPr lang="en-US" sz="3600" b="1" dirty="0">
                <a:solidFill>
                  <a:schemeClr val="tx1"/>
                </a:solidFill>
              </a:rPr>
            </a:br>
            <a:endParaRPr lang="en-US" altLang="en-US" sz="3600" dirty="0"/>
          </a:p>
        </p:txBody>
      </p:sp>
      <p:sp>
        <p:nvSpPr>
          <p:cNvPr id="5125" name="Rectangle 6"/>
          <p:cNvSpPr>
            <a:spLocks noGrp="1" noChangeArrowheads="1"/>
          </p:cNvSpPr>
          <p:nvPr>
            <p:ph idx="1"/>
          </p:nvPr>
        </p:nvSpPr>
        <p:spPr>
          <a:xfrm>
            <a:off x="944656" y="2444750"/>
            <a:ext cx="6172200" cy="400050"/>
          </a:xfrm>
        </p:spPr>
        <p:txBody>
          <a:bodyPr>
            <a:normAutofit lnSpcReduction="10000"/>
          </a:bodyPr>
          <a:lstStyle/>
          <a:p>
            <a:pPr eaLnBrk="1" hangingPunct="1">
              <a:buClrTx/>
              <a:buFont typeface="Arial" pitchFamily="34" charset="0"/>
              <a:buNone/>
            </a:pPr>
            <a:r>
              <a:rPr lang="en-US" altLang="en-US" sz="2100" dirty="0"/>
              <a:t>2008 UPDATE</a:t>
            </a:r>
          </a:p>
        </p:txBody>
      </p:sp>
      <p:sp>
        <p:nvSpPr>
          <p:cNvPr id="5124" name="Rectangle 4"/>
          <p:cNvSpPr>
            <a:spLocks noChangeArrowheads="1"/>
          </p:cNvSpPr>
          <p:nvPr/>
        </p:nvSpPr>
        <p:spPr bwMode="auto">
          <a:xfrm>
            <a:off x="4514850" y="3143250"/>
            <a:ext cx="30289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nSpc>
                <a:spcPct val="125000"/>
              </a:lnSpc>
              <a:spcBef>
                <a:spcPct val="50000"/>
              </a:spcBef>
              <a:buClr>
                <a:srgbClr val="000000"/>
              </a:buClr>
              <a:buFont typeface="Wingdings" pitchFamily="2" charset="2"/>
              <a:buChar char="¨"/>
              <a:defRPr sz="2500" b="1">
                <a:solidFill>
                  <a:srgbClr val="000000"/>
                </a:solidFill>
                <a:latin typeface="Helvetica" pitchFamily="34" charset="0"/>
              </a:defRPr>
            </a:lvl1pPr>
            <a:lvl2pPr marL="742950" indent="-285750">
              <a:spcBef>
                <a:spcPct val="20000"/>
              </a:spcBef>
              <a:buClr>
                <a:srgbClr val="000000"/>
              </a:buClr>
              <a:buChar char="–"/>
              <a:defRPr sz="2200" b="1">
                <a:solidFill>
                  <a:schemeClr val="tx1"/>
                </a:solidFill>
                <a:latin typeface="Helvetica" pitchFamily="34" charset="0"/>
              </a:defRPr>
            </a:lvl2pPr>
            <a:lvl3pPr marL="1143000" indent="-228600">
              <a:spcBef>
                <a:spcPct val="20000"/>
              </a:spcBef>
              <a:buClr>
                <a:srgbClr val="000000"/>
              </a:buClr>
              <a:buChar char="–"/>
              <a:defRPr sz="2000" b="1">
                <a:solidFill>
                  <a:schemeClr val="tx1"/>
                </a:solidFill>
                <a:latin typeface="Helvetica" pitchFamily="34" charset="0"/>
              </a:defRPr>
            </a:lvl3pPr>
            <a:lvl4pPr marL="1600200" indent="-228600">
              <a:spcBef>
                <a:spcPct val="20000"/>
              </a:spcBef>
              <a:buClr>
                <a:srgbClr val="000000"/>
              </a:buClr>
              <a:buChar char="–"/>
              <a:defRPr sz="2000" b="1">
                <a:solidFill>
                  <a:srgbClr val="339EFF"/>
                </a:solidFill>
                <a:latin typeface="Helvetica" pitchFamily="34" charset="0"/>
              </a:defRPr>
            </a:lvl4pPr>
            <a:lvl5pPr marL="2057400" indent="-228600">
              <a:spcBef>
                <a:spcPct val="20000"/>
              </a:spcBef>
              <a:buClr>
                <a:schemeClr val="tx1"/>
              </a:buClr>
              <a:buSzPct val="65000"/>
              <a:buFont typeface="Wingdings" pitchFamily="2" charset="2"/>
              <a:buChar char="l"/>
              <a:defRPr>
                <a:solidFill>
                  <a:schemeClr val="tx1"/>
                </a:solidFill>
                <a:latin typeface="Arial" pitchFamily="34"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itchFamily="34" charset="0"/>
              </a:defRPr>
            </a:lvl9pPr>
          </a:lstStyle>
          <a:p>
            <a:pPr algn="ctr" fontAlgn="base">
              <a:lnSpc>
                <a:spcPct val="80000"/>
              </a:lnSpc>
              <a:spcAft>
                <a:spcPct val="0"/>
              </a:spcAft>
              <a:buFont typeface="Wingdings" pitchFamily="2" charset="2"/>
              <a:buNone/>
            </a:pPr>
            <a:endParaRPr lang="en-US" altLang="en-US" sz="750" b="0">
              <a:solidFill>
                <a:srgbClr val="FFFFFF"/>
              </a:solidFill>
            </a:endParaRPr>
          </a:p>
          <a:p>
            <a:pPr algn="ctr" fontAlgn="base">
              <a:lnSpc>
                <a:spcPct val="80000"/>
              </a:lnSpc>
              <a:spcAft>
                <a:spcPct val="0"/>
              </a:spcAft>
              <a:buFont typeface="Wingdings" pitchFamily="2" charset="2"/>
              <a:buNone/>
            </a:pPr>
            <a:endParaRPr lang="en-US" altLang="en-US" sz="300" b="0">
              <a:solidFill>
                <a:srgbClr val="FFFFFF"/>
              </a:solidFill>
            </a:endParaRPr>
          </a:p>
          <a:p>
            <a:pPr algn="ctr" fontAlgn="base">
              <a:lnSpc>
                <a:spcPct val="80000"/>
              </a:lnSpc>
              <a:spcAft>
                <a:spcPct val="0"/>
              </a:spcAft>
              <a:buFont typeface="Wingdings" pitchFamily="2" charset="2"/>
              <a:buNone/>
            </a:pPr>
            <a:endParaRPr lang="en-US" altLang="en-US" sz="300" b="0">
              <a:solidFill>
                <a:srgbClr val="FFFFFF"/>
              </a:solidFill>
            </a:endParaRPr>
          </a:p>
          <a:p>
            <a:pPr algn="ctr" fontAlgn="base">
              <a:lnSpc>
                <a:spcPct val="80000"/>
              </a:lnSpc>
              <a:spcAft>
                <a:spcPct val="0"/>
              </a:spcAft>
              <a:buFont typeface="Wingdings" pitchFamily="2" charset="2"/>
              <a:buNone/>
            </a:pPr>
            <a:endParaRPr lang="en-US" altLang="en-US" sz="300" b="0">
              <a:solidFill>
                <a:srgbClr val="FFFFFF"/>
              </a:solidFill>
            </a:endParaRPr>
          </a:p>
        </p:txBody>
      </p:sp>
      <p:sp>
        <p:nvSpPr>
          <p:cNvPr id="1702920" name="Subtitle 2"/>
          <p:cNvSpPr>
            <a:spLocks/>
          </p:cNvSpPr>
          <p:nvPr/>
        </p:nvSpPr>
        <p:spPr bwMode="auto">
          <a:xfrm>
            <a:off x="944656" y="3170518"/>
            <a:ext cx="480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457200">
              <a:lnSpc>
                <a:spcPct val="125000"/>
              </a:lnSpc>
              <a:spcBef>
                <a:spcPct val="50000"/>
              </a:spcBef>
              <a:buClr>
                <a:srgbClr val="000000"/>
              </a:buClr>
              <a:buFont typeface="Wingdings" pitchFamily="2" charset="2"/>
              <a:defRPr sz="2100" b="1">
                <a:solidFill>
                  <a:srgbClr val="000000"/>
                </a:solidFill>
                <a:latin typeface="Helvetica" pitchFamily="34" charset="0"/>
              </a:defRPr>
            </a:lvl1pPr>
            <a:lvl2pPr marL="742950" indent="-285750" algn="ctr" defTabSz="457200">
              <a:spcBef>
                <a:spcPct val="20000"/>
              </a:spcBef>
              <a:buClr>
                <a:srgbClr val="000000"/>
              </a:buClr>
              <a:defRPr sz="2200" b="1">
                <a:solidFill>
                  <a:schemeClr val="tx1"/>
                </a:solidFill>
                <a:latin typeface="Helvetica" pitchFamily="34" charset="0"/>
              </a:defRPr>
            </a:lvl2pPr>
            <a:lvl3pPr marL="1143000" indent="-228600" algn="ctr" defTabSz="457200">
              <a:spcBef>
                <a:spcPct val="20000"/>
              </a:spcBef>
              <a:buClr>
                <a:srgbClr val="000000"/>
              </a:buClr>
              <a:defRPr sz="2000" b="1">
                <a:solidFill>
                  <a:schemeClr val="tx1"/>
                </a:solidFill>
                <a:latin typeface="Helvetica" pitchFamily="34" charset="0"/>
              </a:defRPr>
            </a:lvl3pPr>
            <a:lvl4pPr marL="1600200" indent="-228600" algn="ctr" defTabSz="457200">
              <a:spcBef>
                <a:spcPct val="20000"/>
              </a:spcBef>
              <a:buClr>
                <a:srgbClr val="000000"/>
              </a:buClr>
              <a:defRPr sz="2000" b="1">
                <a:solidFill>
                  <a:srgbClr val="339EFF"/>
                </a:solidFill>
                <a:latin typeface="Helvetica" pitchFamily="34" charset="0"/>
              </a:defRPr>
            </a:lvl4pPr>
            <a:lvl5pPr marL="2057400" indent="-228600" algn="ctr" defTabSz="457200">
              <a:spcBef>
                <a:spcPct val="20000"/>
              </a:spcBef>
              <a:buClr>
                <a:schemeClr val="tx1"/>
              </a:buClr>
              <a:buSzPct val="65000"/>
              <a:buFont typeface="Wingdings" pitchFamily="2" charset="2"/>
              <a:defRPr>
                <a:solidFill>
                  <a:schemeClr val="tx1"/>
                </a:solidFill>
                <a:latin typeface="Arial" pitchFamily="34" charset="0"/>
              </a:defRPr>
            </a:lvl5pPr>
            <a:lvl6pPr marL="2514600" indent="-228600" algn="ctr" defTabSz="457200" fontAlgn="base">
              <a:spcBef>
                <a:spcPct val="20000"/>
              </a:spcBef>
              <a:spcAft>
                <a:spcPct val="0"/>
              </a:spcAft>
              <a:buClr>
                <a:schemeClr val="tx1"/>
              </a:buClr>
              <a:buSzPct val="65000"/>
              <a:buFont typeface="Wingdings" pitchFamily="2" charset="2"/>
              <a:defRPr>
                <a:solidFill>
                  <a:schemeClr val="tx1"/>
                </a:solidFill>
                <a:latin typeface="Arial" pitchFamily="34" charset="0"/>
              </a:defRPr>
            </a:lvl6pPr>
            <a:lvl7pPr marL="2971800" indent="-228600" algn="ctr" defTabSz="457200" fontAlgn="base">
              <a:spcBef>
                <a:spcPct val="20000"/>
              </a:spcBef>
              <a:spcAft>
                <a:spcPct val="0"/>
              </a:spcAft>
              <a:buClr>
                <a:schemeClr val="tx1"/>
              </a:buClr>
              <a:buSzPct val="65000"/>
              <a:buFont typeface="Wingdings" pitchFamily="2" charset="2"/>
              <a:defRPr>
                <a:solidFill>
                  <a:schemeClr val="tx1"/>
                </a:solidFill>
                <a:latin typeface="Arial" pitchFamily="34" charset="0"/>
              </a:defRPr>
            </a:lvl7pPr>
            <a:lvl8pPr marL="3429000" indent="-228600" algn="ctr" defTabSz="457200" fontAlgn="base">
              <a:spcBef>
                <a:spcPct val="20000"/>
              </a:spcBef>
              <a:spcAft>
                <a:spcPct val="0"/>
              </a:spcAft>
              <a:buClr>
                <a:schemeClr val="tx1"/>
              </a:buClr>
              <a:buSzPct val="65000"/>
              <a:buFont typeface="Wingdings" pitchFamily="2" charset="2"/>
              <a:defRPr>
                <a:solidFill>
                  <a:schemeClr val="tx1"/>
                </a:solidFill>
                <a:latin typeface="Arial" pitchFamily="34" charset="0"/>
              </a:defRPr>
            </a:lvl8pPr>
            <a:lvl9pPr marL="3886200" indent="-228600" algn="ctr" defTabSz="457200" fontAlgn="base">
              <a:spcBef>
                <a:spcPct val="20000"/>
              </a:spcBef>
              <a:spcAft>
                <a:spcPct val="0"/>
              </a:spcAft>
              <a:buClr>
                <a:schemeClr val="tx1"/>
              </a:buClr>
              <a:buSzPct val="65000"/>
              <a:buFont typeface="Wingdings" pitchFamily="2" charset="2"/>
              <a:defRPr>
                <a:solidFill>
                  <a:schemeClr val="tx1"/>
                </a:solidFill>
                <a:latin typeface="Arial" pitchFamily="34" charset="0"/>
              </a:defRPr>
            </a:lvl9pPr>
          </a:lstStyle>
          <a:p>
            <a:pPr algn="l" fontAlgn="base">
              <a:lnSpc>
                <a:spcPct val="100000"/>
              </a:lnSpc>
              <a:spcAft>
                <a:spcPct val="0"/>
              </a:spcAft>
              <a:defRPr/>
            </a:pPr>
            <a:r>
              <a:rPr lang="en-US" altLang="en-US" sz="2250" dirty="0">
                <a:solidFill>
                  <a:srgbClr val="898989"/>
                </a:solidFill>
                <a:effectLst>
                  <a:outerShdw blurRad="38100" dist="38100" dir="2700000" algn="tl">
                    <a:srgbClr val="000000"/>
                  </a:outerShdw>
                </a:effectLst>
              </a:rPr>
              <a:t>U.S. Public Health Service</a:t>
            </a:r>
            <a:br>
              <a:rPr lang="en-US" altLang="en-US" sz="2250" dirty="0">
                <a:solidFill>
                  <a:srgbClr val="898989"/>
                </a:solidFill>
                <a:effectLst>
                  <a:outerShdw blurRad="38100" dist="38100" dir="2700000" algn="tl">
                    <a:srgbClr val="000000"/>
                  </a:outerShdw>
                </a:effectLst>
              </a:rPr>
            </a:br>
            <a:r>
              <a:rPr lang="en-US" altLang="en-US" sz="2250" dirty="0">
                <a:solidFill>
                  <a:srgbClr val="898989"/>
                </a:solidFill>
                <a:effectLst>
                  <a:outerShdw blurRad="38100" dist="38100" dir="2700000" algn="tl">
                    <a:srgbClr val="000000"/>
                  </a:outerShdw>
                </a:effectLst>
              </a:rPr>
              <a:t>Clinical Practice Guideline</a:t>
            </a:r>
          </a:p>
        </p:txBody>
      </p:sp>
      <p:sp>
        <p:nvSpPr>
          <p:cNvPr id="2" name="TextBox 1">
            <a:extLst>
              <a:ext uri="{FF2B5EF4-FFF2-40B4-BE49-F238E27FC236}">
                <a16:creationId xmlns:a16="http://schemas.microsoft.com/office/drawing/2014/main" id="{967CE2B5-ED88-3287-1034-9EEEDA367BC6}"/>
              </a:ext>
            </a:extLst>
          </p:cNvPr>
          <p:cNvSpPr txBox="1"/>
          <p:nvPr/>
        </p:nvSpPr>
        <p:spPr>
          <a:xfrm>
            <a:off x="1930401" y="4738913"/>
            <a:ext cx="5994400" cy="307777"/>
          </a:xfrm>
          <a:prstGeom prst="rect">
            <a:avLst/>
          </a:prstGeom>
          <a:noFill/>
        </p:spPr>
        <p:txBody>
          <a:bodyPr wrap="square" rtlCol="0">
            <a:spAutoFit/>
          </a:bodyPr>
          <a:lstStyle/>
          <a:p>
            <a:r>
              <a:rPr lang="en-US" sz="1400" b="0" i="0" dirty="0">
                <a:solidFill>
                  <a:schemeClr val="bg1"/>
                </a:solidFill>
                <a:effectLst/>
                <a:latin typeface="BlinkMacSystemFont"/>
              </a:rPr>
              <a:t>Am J Prev Med. 2008 Aug;35(2):158-76. </a:t>
            </a:r>
            <a:r>
              <a:rPr lang="en-US" sz="1400" b="0" i="0" dirty="0" err="1">
                <a:solidFill>
                  <a:schemeClr val="bg1"/>
                </a:solidFill>
                <a:effectLst/>
                <a:latin typeface="BlinkMacSystemFont"/>
              </a:rPr>
              <a:t>doi</a:t>
            </a:r>
            <a:r>
              <a:rPr lang="en-US" sz="1400" b="0" i="0" dirty="0">
                <a:solidFill>
                  <a:schemeClr val="bg1"/>
                </a:solidFill>
                <a:effectLst/>
                <a:latin typeface="BlinkMacSystemFont"/>
              </a:rPr>
              <a:t>: 10.1016/j.amepre.2008.04.009. </a:t>
            </a:r>
            <a:endParaRPr lang="en-US" sz="1400" dirty="0">
              <a:solidFill>
                <a:schemeClr val="bg1"/>
              </a:solidFill>
            </a:endParaRPr>
          </a:p>
        </p:txBody>
      </p:sp>
    </p:spTree>
    <p:extLst>
      <p:ext uri="{BB962C8B-B14F-4D97-AF65-F5344CB8AC3E}">
        <p14:creationId xmlns:p14="http://schemas.microsoft.com/office/powerpoint/2010/main" val="2070889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p:txBody>
          <a:bodyPr>
            <a:normAutofit lnSpcReduction="10000"/>
          </a:bodyPr>
          <a:lstStyle/>
          <a:p>
            <a:pPr>
              <a:defRPr/>
            </a:pPr>
            <a:r>
              <a:rPr lang="en-US" dirty="0">
                <a:effectLst/>
              </a:rPr>
              <a:t>5As (Ask, Advise, Assess, Assist, Arrange)</a:t>
            </a:r>
          </a:p>
          <a:p>
            <a:pPr>
              <a:defRPr/>
            </a:pPr>
            <a:r>
              <a:rPr lang="en-US" dirty="0">
                <a:effectLst/>
              </a:rPr>
              <a:t>Pharmacotherapy</a:t>
            </a:r>
          </a:p>
          <a:p>
            <a:pPr lvl="1">
              <a:defRPr/>
            </a:pPr>
            <a:r>
              <a:rPr lang="en-US" dirty="0">
                <a:effectLst/>
              </a:rPr>
              <a:t>Nicotine Replacement Therapies</a:t>
            </a:r>
          </a:p>
          <a:p>
            <a:pPr lvl="1">
              <a:defRPr/>
            </a:pPr>
            <a:r>
              <a:rPr lang="en-US" dirty="0"/>
              <a:t>O</a:t>
            </a:r>
            <a:r>
              <a:rPr lang="en-US" dirty="0">
                <a:effectLst/>
              </a:rPr>
              <a:t>ther </a:t>
            </a:r>
            <a:r>
              <a:rPr lang="en-US" dirty="0"/>
              <a:t>M</a:t>
            </a:r>
            <a:r>
              <a:rPr lang="en-US" dirty="0">
                <a:effectLst/>
              </a:rPr>
              <a:t>edications (Bupropion, Varenicline)</a:t>
            </a:r>
          </a:p>
          <a:p>
            <a:pPr>
              <a:defRPr/>
            </a:pPr>
            <a:r>
              <a:rPr lang="en-US" dirty="0">
                <a:effectLst/>
              </a:rPr>
              <a:t>Counseling and behavioral change strategies</a:t>
            </a:r>
          </a:p>
          <a:p>
            <a:pPr lvl="1">
              <a:defRPr/>
            </a:pPr>
            <a:r>
              <a:rPr lang="en-US" i="1" dirty="0"/>
              <a:t>Combination pharmacotherapy and counseling/behavioral change strategies most effective</a:t>
            </a:r>
            <a:endParaRPr lang="en-US" dirty="0">
              <a:effectLst/>
            </a:endParaRPr>
          </a:p>
          <a:p>
            <a:pPr>
              <a:defRPr/>
            </a:pPr>
            <a:r>
              <a:rPr lang="en-US" dirty="0" err="1"/>
              <a:t>Quitlines</a:t>
            </a:r>
            <a:endParaRPr lang="en-US" dirty="0"/>
          </a:p>
        </p:txBody>
      </p:sp>
      <p:sp>
        <p:nvSpPr>
          <p:cNvPr id="4" name="Title 3">
            <a:extLst>
              <a:ext uri="{FF2B5EF4-FFF2-40B4-BE49-F238E27FC236}">
                <a16:creationId xmlns:a16="http://schemas.microsoft.com/office/drawing/2014/main" id="{34339A71-444C-A154-4455-575DEE777E1E}"/>
              </a:ext>
            </a:extLst>
          </p:cNvPr>
          <p:cNvSpPr>
            <a:spLocks noGrp="1"/>
          </p:cNvSpPr>
          <p:nvPr>
            <p:ph type="title"/>
          </p:nvPr>
        </p:nvSpPr>
        <p:spPr/>
        <p:txBody>
          <a:bodyPr/>
          <a:lstStyle/>
          <a:p>
            <a:pPr algn="ctr"/>
            <a:r>
              <a:rPr lang="en-US" dirty="0"/>
              <a:t>Tools for Smoking Cessation</a:t>
            </a:r>
          </a:p>
        </p:txBody>
      </p:sp>
    </p:spTree>
    <p:extLst>
      <p:ext uri="{BB962C8B-B14F-4D97-AF65-F5344CB8AC3E}">
        <p14:creationId xmlns:p14="http://schemas.microsoft.com/office/powerpoint/2010/main" val="3529014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3E2B9-E4E4-1863-AA6A-C5DD32ED2ED1}"/>
              </a:ext>
            </a:extLst>
          </p:cNvPr>
          <p:cNvSpPr>
            <a:spLocks noGrp="1"/>
          </p:cNvSpPr>
          <p:nvPr>
            <p:ph type="title"/>
          </p:nvPr>
        </p:nvSpPr>
        <p:spPr>
          <a:xfrm>
            <a:off x="696686" y="1768221"/>
            <a:ext cx="8199069" cy="857250"/>
          </a:xfrm>
        </p:spPr>
        <p:txBody>
          <a:bodyPr/>
          <a:lstStyle/>
          <a:p>
            <a:r>
              <a:rPr lang="en-US" dirty="0"/>
              <a:t>As a provider, what is </a:t>
            </a:r>
            <a:r>
              <a:rPr lang="en-US" u="sng" dirty="0"/>
              <a:t>your</a:t>
            </a:r>
            <a:r>
              <a:rPr lang="en-US" dirty="0"/>
              <a:t> first step to help your patients quit smoking?</a:t>
            </a:r>
          </a:p>
        </p:txBody>
      </p:sp>
      <p:sp>
        <p:nvSpPr>
          <p:cNvPr id="4" name="Slide Number Placeholder 3">
            <a:extLst>
              <a:ext uri="{FF2B5EF4-FFF2-40B4-BE49-F238E27FC236}">
                <a16:creationId xmlns:a16="http://schemas.microsoft.com/office/drawing/2014/main" id="{D7E165CF-B7C7-0B45-CD64-C026F6D172B7}"/>
              </a:ext>
            </a:extLst>
          </p:cNvPr>
          <p:cNvSpPr>
            <a:spLocks noGrp="1"/>
          </p:cNvSpPr>
          <p:nvPr>
            <p:ph type="sldNum" sz="quarter" idx="12"/>
          </p:nvPr>
        </p:nvSpPr>
        <p:spPr/>
        <p:txBody>
          <a:bodyPr/>
          <a:lstStyle/>
          <a:p>
            <a:fld id="{6E2D2B3B-882E-40F3-A32F-6DD516915044}" type="slidenum">
              <a:rPr lang="en-US" smtClean="0"/>
              <a:pPr/>
              <a:t>17</a:t>
            </a:fld>
            <a:endParaRPr lang="en-US"/>
          </a:p>
        </p:txBody>
      </p:sp>
    </p:spTree>
    <p:extLst>
      <p:ext uri="{BB962C8B-B14F-4D97-AF65-F5344CB8AC3E}">
        <p14:creationId xmlns:p14="http://schemas.microsoft.com/office/powerpoint/2010/main" val="4232484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F60F62FC-4BFF-4E27-8F87-A00664099E2E}" type="slidenum">
              <a:rPr lang="en-US" altLang="en-US" smtClean="0"/>
              <a:pPr>
                <a:defRPr/>
              </a:pPr>
              <a:t>18</a:t>
            </a:fld>
            <a:endParaRPr lang="en-US" altLang="en-US"/>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868"/>
          <a:stretch/>
        </p:blipFill>
        <p:spPr bwMode="auto">
          <a:xfrm>
            <a:off x="4692822" y="0"/>
            <a:ext cx="407996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688A9C2D-94D1-D9DF-07A7-08D6418EA463}"/>
              </a:ext>
            </a:extLst>
          </p:cNvPr>
          <p:cNvSpPr txBox="1"/>
          <p:nvPr/>
        </p:nvSpPr>
        <p:spPr>
          <a:xfrm>
            <a:off x="1205031" y="4797192"/>
            <a:ext cx="3487791" cy="307777"/>
          </a:xfrm>
          <a:prstGeom prst="rect">
            <a:avLst/>
          </a:prstGeom>
          <a:noFill/>
        </p:spPr>
        <p:txBody>
          <a:bodyPr wrap="square" rtlCol="0">
            <a:spAutoFit/>
          </a:bodyPr>
          <a:lstStyle/>
          <a:p>
            <a:r>
              <a:rPr lang="en-US" sz="1400" b="0" i="0" dirty="0">
                <a:solidFill>
                  <a:schemeClr val="bg1"/>
                </a:solidFill>
                <a:effectLst/>
                <a:latin typeface="BlinkMacSystemFont"/>
              </a:rPr>
              <a:t>Am J Prev Med. 2008 Aug;35(2):158-76. </a:t>
            </a:r>
            <a:endParaRPr lang="en-US" sz="1400" dirty="0">
              <a:solidFill>
                <a:schemeClr val="bg1"/>
              </a:solidFill>
            </a:endParaRPr>
          </a:p>
        </p:txBody>
      </p:sp>
      <p:sp>
        <p:nvSpPr>
          <p:cNvPr id="5" name="Title 4">
            <a:extLst>
              <a:ext uri="{FF2B5EF4-FFF2-40B4-BE49-F238E27FC236}">
                <a16:creationId xmlns:a16="http://schemas.microsoft.com/office/drawing/2014/main" id="{D5C98D19-1887-FBE3-E940-5FAAECFB5C18}"/>
              </a:ext>
            </a:extLst>
          </p:cNvPr>
          <p:cNvSpPr>
            <a:spLocks noGrp="1"/>
          </p:cNvSpPr>
          <p:nvPr>
            <p:ph type="title"/>
          </p:nvPr>
        </p:nvSpPr>
        <p:spPr>
          <a:xfrm>
            <a:off x="457213" y="205979"/>
            <a:ext cx="8315569" cy="857250"/>
          </a:xfrm>
        </p:spPr>
        <p:txBody>
          <a:bodyPr anchor="ctr">
            <a:normAutofit/>
          </a:bodyPr>
          <a:lstStyle/>
          <a:p>
            <a:r>
              <a:rPr lang="en-US" dirty="0"/>
              <a:t>5 A’s Intervention</a:t>
            </a:r>
          </a:p>
        </p:txBody>
      </p:sp>
      <p:sp>
        <p:nvSpPr>
          <p:cNvPr id="6" name="Text Placeholder 5">
            <a:extLst>
              <a:ext uri="{FF2B5EF4-FFF2-40B4-BE49-F238E27FC236}">
                <a16:creationId xmlns:a16="http://schemas.microsoft.com/office/drawing/2014/main" id="{B765E48F-2602-6116-F91D-5416A9A8F5D2}"/>
              </a:ext>
            </a:extLst>
          </p:cNvPr>
          <p:cNvSpPr>
            <a:spLocks noGrp="1"/>
          </p:cNvSpPr>
          <p:nvPr>
            <p:ph sz="half" idx="1"/>
          </p:nvPr>
        </p:nvSpPr>
        <p:spPr>
          <a:xfrm>
            <a:off x="390100" y="1063229"/>
            <a:ext cx="4235610" cy="3577268"/>
          </a:xfrm>
        </p:spPr>
        <p:txBody>
          <a:bodyPr>
            <a:normAutofit/>
          </a:bodyPr>
          <a:lstStyle/>
          <a:p>
            <a:pPr lvl="0">
              <a:lnSpc>
                <a:spcPct val="90000"/>
              </a:lnSpc>
            </a:pPr>
            <a:r>
              <a:rPr lang="en-US" sz="2000" b="1" u="sng" dirty="0"/>
              <a:t>Ask</a:t>
            </a:r>
            <a:r>
              <a:rPr lang="en-US" sz="1800" dirty="0"/>
              <a:t>: Systematically identify tobacco use at every visit</a:t>
            </a:r>
          </a:p>
          <a:p>
            <a:pPr lvl="0">
              <a:lnSpc>
                <a:spcPct val="90000"/>
              </a:lnSpc>
            </a:pPr>
            <a:r>
              <a:rPr lang="en-US" sz="2000" b="1" u="sng" dirty="0"/>
              <a:t>Advise</a:t>
            </a:r>
            <a:r>
              <a:rPr lang="en-US" sz="1800" dirty="0"/>
              <a:t>: Encourage patients to quit their tobacco use in a clear, strong, personalized manner</a:t>
            </a:r>
          </a:p>
          <a:p>
            <a:pPr lvl="0">
              <a:lnSpc>
                <a:spcPct val="90000"/>
              </a:lnSpc>
            </a:pPr>
            <a:r>
              <a:rPr lang="en-US" sz="2000" b="1" u="sng" dirty="0"/>
              <a:t>Assess</a:t>
            </a:r>
            <a:r>
              <a:rPr lang="en-US" sz="1800" dirty="0"/>
              <a:t>: Determine willingness to make a quit attempt</a:t>
            </a:r>
          </a:p>
          <a:p>
            <a:pPr lvl="0">
              <a:lnSpc>
                <a:spcPct val="90000"/>
              </a:lnSpc>
            </a:pPr>
            <a:r>
              <a:rPr lang="en-US" sz="2000" b="1" u="sng" dirty="0"/>
              <a:t>Assist</a:t>
            </a:r>
            <a:r>
              <a:rPr lang="en-US" sz="1800" dirty="0"/>
              <a:t>: Provide referrals for medication, counseling, support group, or health education class</a:t>
            </a:r>
          </a:p>
          <a:p>
            <a:pPr lvl="0">
              <a:lnSpc>
                <a:spcPct val="90000"/>
              </a:lnSpc>
            </a:pPr>
            <a:r>
              <a:rPr lang="en-US" sz="2000" b="1" u="sng" dirty="0"/>
              <a:t>Arrange</a:t>
            </a:r>
            <a:r>
              <a:rPr lang="en-US" sz="1800" dirty="0"/>
              <a:t>: Schedule follow up either in person or by phone call or text</a:t>
            </a:r>
          </a:p>
          <a:p>
            <a:pPr>
              <a:lnSpc>
                <a:spcPct val="90000"/>
              </a:lnSpc>
            </a:pPr>
            <a:endParaRPr lang="en-US" sz="1800" dirty="0"/>
          </a:p>
        </p:txBody>
      </p:sp>
    </p:spTree>
    <p:extLst>
      <p:ext uri="{BB962C8B-B14F-4D97-AF65-F5344CB8AC3E}">
        <p14:creationId xmlns:p14="http://schemas.microsoft.com/office/powerpoint/2010/main" val="36469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defRPr/>
            </a:pPr>
            <a:r>
              <a:rPr lang="en-US" dirty="0"/>
              <a:t>Readiness and Confidence Ruler</a:t>
            </a:r>
          </a:p>
        </p:txBody>
      </p:sp>
      <p:sp>
        <p:nvSpPr>
          <p:cNvPr id="6" name="Content Placeholder 5"/>
          <p:cNvSpPr>
            <a:spLocks noGrp="1"/>
          </p:cNvSpPr>
          <p:nvPr>
            <p:ph idx="1"/>
          </p:nvPr>
        </p:nvSpPr>
        <p:spPr>
          <a:xfrm>
            <a:off x="457213" y="1092994"/>
            <a:ext cx="8749539" cy="3479006"/>
          </a:xfrm>
        </p:spPr>
        <p:txBody>
          <a:bodyPr>
            <a:normAutofit lnSpcReduction="10000"/>
          </a:bodyPr>
          <a:lstStyle/>
          <a:p>
            <a:pPr marL="0" indent="0">
              <a:lnSpc>
                <a:spcPct val="80000"/>
              </a:lnSpc>
              <a:buNone/>
              <a:defRPr/>
            </a:pPr>
            <a:r>
              <a:rPr lang="en-US" dirty="0"/>
              <a:t>		</a:t>
            </a:r>
          </a:p>
          <a:p>
            <a:pPr marL="0" indent="0">
              <a:lnSpc>
                <a:spcPct val="80000"/>
              </a:lnSpc>
              <a:buNone/>
              <a:defRPr/>
            </a:pPr>
            <a:r>
              <a:rPr lang="en-US" sz="1800" u="sng" dirty="0">
                <a:effectLst>
                  <a:outerShdw blurRad="38100" dist="38100" dir="2700000" algn="tl">
                    <a:srgbClr val="000000">
                      <a:alpha val="43137"/>
                    </a:srgbClr>
                  </a:outerShdw>
                </a:effectLst>
              </a:rPr>
              <a:t>Readiness</a:t>
            </a:r>
            <a:endParaRPr lang="en-US" sz="1800" dirty="0">
              <a:effectLst>
                <a:outerShdw blurRad="38100" dist="38100" dir="2700000" algn="tl">
                  <a:srgbClr val="000000">
                    <a:alpha val="43137"/>
                  </a:srgbClr>
                </a:outerShdw>
              </a:effectLst>
            </a:endParaRPr>
          </a:p>
          <a:p>
            <a:pPr marL="0" indent="0">
              <a:lnSpc>
                <a:spcPct val="80000"/>
              </a:lnSpc>
              <a:buNone/>
              <a:defRPr/>
            </a:pPr>
            <a:r>
              <a:rPr lang="en-US" sz="1800" dirty="0"/>
              <a:t>How ready are you to quit smoking ?</a:t>
            </a:r>
          </a:p>
          <a:p>
            <a:pPr marL="0" indent="0">
              <a:lnSpc>
                <a:spcPct val="80000"/>
              </a:lnSpc>
              <a:buNone/>
              <a:defRPr/>
            </a:pPr>
            <a:r>
              <a:rPr lang="en-US" sz="1800" dirty="0"/>
              <a:t>On a scale of 0 to 10, with 0 being not at all ready &amp; 10 being very ready…</a:t>
            </a:r>
          </a:p>
          <a:p>
            <a:pPr marL="0" indent="0">
              <a:lnSpc>
                <a:spcPct val="80000"/>
              </a:lnSpc>
              <a:buNone/>
              <a:defRPr/>
            </a:pPr>
            <a:endParaRPr lang="en-US" sz="1350" b="1" dirty="0"/>
          </a:p>
          <a:p>
            <a:pPr marL="0" indent="0">
              <a:lnSpc>
                <a:spcPct val="80000"/>
              </a:lnSpc>
              <a:buNone/>
              <a:defRPr/>
            </a:pPr>
            <a:r>
              <a:rPr lang="en-US" sz="1350" b="1" dirty="0"/>
              <a:t>  </a:t>
            </a:r>
            <a:r>
              <a:rPr lang="en-US" sz="1350" dirty="0"/>
              <a:t>0      1	     2	 3	4	5	6	7           8         9	       10</a:t>
            </a:r>
          </a:p>
          <a:p>
            <a:pPr marL="0" indent="0">
              <a:lnSpc>
                <a:spcPct val="80000"/>
              </a:lnSpc>
              <a:buNone/>
              <a:defRPr/>
            </a:pPr>
            <a:r>
              <a:rPr lang="en-US" sz="1350" b="1" dirty="0"/>
              <a:t>     </a:t>
            </a:r>
            <a:r>
              <a:rPr lang="en-US" sz="1350" dirty="0"/>
              <a:t>Not at all</a:t>
            </a:r>
            <a:r>
              <a:rPr lang="en-US" sz="1350" b="1" dirty="0"/>
              <a:t>	                    	  </a:t>
            </a:r>
            <a:r>
              <a:rPr lang="en-US" sz="1350" dirty="0"/>
              <a:t>Somewhat	</a:t>
            </a:r>
            <a:r>
              <a:rPr lang="en-US" sz="1350" b="1" dirty="0"/>
              <a:t>			 </a:t>
            </a:r>
            <a:r>
              <a:rPr lang="en-US" sz="1350" dirty="0"/>
              <a:t>Very 	            </a:t>
            </a:r>
            <a:r>
              <a:rPr lang="en-US" sz="1350" b="1" dirty="0"/>
              <a:t>	                    </a:t>
            </a:r>
            <a:r>
              <a:rPr lang="en-US" sz="1350" dirty="0"/>
              <a:t>		</a:t>
            </a:r>
            <a:endParaRPr lang="en-US" sz="1350" u="sng" dirty="0"/>
          </a:p>
          <a:p>
            <a:pPr marL="0" indent="0">
              <a:lnSpc>
                <a:spcPct val="80000"/>
              </a:lnSpc>
              <a:buNone/>
              <a:defRPr/>
            </a:pPr>
            <a:endParaRPr lang="en-US" sz="1350" b="1" u="sng" dirty="0"/>
          </a:p>
          <a:p>
            <a:pPr marL="0" indent="0">
              <a:lnSpc>
                <a:spcPct val="80000"/>
              </a:lnSpc>
              <a:buNone/>
              <a:defRPr/>
            </a:pPr>
            <a:r>
              <a:rPr lang="en-US" sz="1800" u="sng" dirty="0">
                <a:effectLst>
                  <a:outerShdw blurRad="38100" dist="38100" dir="2700000" algn="tl">
                    <a:srgbClr val="000000">
                      <a:alpha val="43137"/>
                    </a:srgbClr>
                  </a:outerShdw>
                </a:effectLst>
              </a:rPr>
              <a:t>Confidence</a:t>
            </a:r>
            <a:endParaRPr lang="en-US" sz="1800" dirty="0">
              <a:effectLst>
                <a:outerShdw blurRad="38100" dist="38100" dir="2700000" algn="tl">
                  <a:srgbClr val="000000">
                    <a:alpha val="43137"/>
                  </a:srgbClr>
                </a:outerShdw>
              </a:effectLst>
            </a:endParaRPr>
          </a:p>
          <a:p>
            <a:pPr marL="0" indent="0">
              <a:lnSpc>
                <a:spcPct val="80000"/>
              </a:lnSpc>
              <a:buNone/>
              <a:defRPr/>
            </a:pPr>
            <a:r>
              <a:rPr lang="en-US" sz="1800" dirty="0"/>
              <a:t>How confident are you that you could stop smoking/using…, if you decided to? On a scale of 0 to 10, with 0 being not confident at all &amp; 10 being very confident? </a:t>
            </a:r>
          </a:p>
          <a:p>
            <a:pPr marL="0" indent="0">
              <a:lnSpc>
                <a:spcPct val="80000"/>
              </a:lnSpc>
              <a:buNone/>
              <a:defRPr/>
            </a:pPr>
            <a:endParaRPr lang="en-US" sz="1350" b="1" dirty="0"/>
          </a:p>
          <a:p>
            <a:pPr marL="0" indent="0">
              <a:lnSpc>
                <a:spcPct val="80000"/>
              </a:lnSpc>
              <a:buNone/>
              <a:defRPr/>
            </a:pPr>
            <a:r>
              <a:rPr lang="en-US" sz="1350" b="1" dirty="0"/>
              <a:t>  </a:t>
            </a:r>
            <a:r>
              <a:rPr lang="en-US" sz="1350" dirty="0"/>
              <a:t>0      1	     2	 3	4	5	6	7	8         9	        10</a:t>
            </a:r>
          </a:p>
          <a:p>
            <a:pPr marL="0" indent="0">
              <a:lnSpc>
                <a:spcPct val="80000"/>
              </a:lnSpc>
              <a:buNone/>
              <a:defRPr/>
            </a:pPr>
            <a:r>
              <a:rPr lang="en-US" sz="1350" b="1" dirty="0"/>
              <a:t>     </a:t>
            </a:r>
            <a:r>
              <a:rPr lang="en-US" sz="1350" dirty="0"/>
              <a:t>Not at all                         		     Somewhat	</a:t>
            </a:r>
            <a:r>
              <a:rPr lang="en-US" sz="1350" b="1" dirty="0"/>
              <a:t>		</a:t>
            </a:r>
            <a:r>
              <a:rPr lang="en-US" sz="1350" dirty="0"/>
              <a:t>Very    </a:t>
            </a:r>
            <a:r>
              <a:rPr lang="en-US" sz="1350" b="1" dirty="0"/>
              <a:t>     	                                 </a:t>
            </a:r>
            <a:r>
              <a:rPr lang="en-US" sz="1350" dirty="0"/>
              <a:t>		</a:t>
            </a:r>
          </a:p>
          <a:p>
            <a:pPr marL="0" indent="0">
              <a:lnSpc>
                <a:spcPct val="80000"/>
              </a:lnSpc>
              <a:buNone/>
              <a:defRPr/>
            </a:pPr>
            <a:endParaRPr lang="en-US" sz="1350" dirty="0"/>
          </a:p>
          <a:p>
            <a:pPr>
              <a:defRPr/>
            </a:pPr>
            <a:endParaRPr lang="en-US" sz="1350" dirty="0"/>
          </a:p>
        </p:txBody>
      </p:sp>
      <p:sp>
        <p:nvSpPr>
          <p:cNvPr id="2" name="Slide Number Placeholder 1"/>
          <p:cNvSpPr>
            <a:spLocks noGrp="1"/>
          </p:cNvSpPr>
          <p:nvPr>
            <p:ph type="sldNum" sz="quarter" idx="12"/>
          </p:nvPr>
        </p:nvSpPr>
        <p:spPr/>
        <p:txBody>
          <a:bodyPr/>
          <a:lstStyle/>
          <a:p>
            <a:pPr>
              <a:defRPr/>
            </a:pPr>
            <a:fld id="{5EA0346A-CC6C-4E69-96C2-710AB40F0BFE}" type="slidenum">
              <a:rPr lang="en-US" smtClean="0"/>
              <a:pPr>
                <a:defRPr/>
              </a:pPr>
              <a:t>19</a:t>
            </a:fld>
            <a:endParaRPr lang="en-US"/>
          </a:p>
        </p:txBody>
      </p:sp>
      <p:sp>
        <p:nvSpPr>
          <p:cNvPr id="3" name="Rectangle 2"/>
          <p:cNvSpPr txBox="1">
            <a:spLocks noChangeArrowheads="1"/>
          </p:cNvSpPr>
          <p:nvPr/>
        </p:nvSpPr>
        <p:spPr>
          <a:xfrm>
            <a:off x="1485900" y="490537"/>
            <a:ext cx="6172200" cy="823913"/>
          </a:xfrm>
          <a:prstGeom prst="rect">
            <a:avLst/>
          </a:prstGeom>
        </p:spPr>
        <p:txBody>
          <a:bodyPr/>
          <a:lstStyle/>
          <a:p>
            <a:pPr algn="ctr">
              <a:defRPr/>
            </a:pPr>
            <a:endParaRPr lang="en-US" sz="3000" kern="0" dirty="0">
              <a:solidFill>
                <a:schemeClr val="tx2"/>
              </a:solidFill>
              <a:effectLst>
                <a:outerShdw blurRad="38100" dist="38100" dir="2700000" algn="tl">
                  <a:srgbClr val="000000"/>
                </a:outerShdw>
              </a:effectLst>
              <a:latin typeface="+mj-lt"/>
              <a:ea typeface="+mj-ea"/>
              <a:cs typeface="+mj-cs"/>
            </a:endParaRPr>
          </a:p>
        </p:txBody>
      </p:sp>
    </p:spTree>
    <p:extLst>
      <p:ext uri="{BB962C8B-B14F-4D97-AF65-F5344CB8AC3E}">
        <p14:creationId xmlns:p14="http://schemas.microsoft.com/office/powerpoint/2010/main" val="3954160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215" y="250080"/>
            <a:ext cx="8315569" cy="857250"/>
          </a:xfrm>
        </p:spPr>
        <p:txBody>
          <a:bodyPr/>
          <a:lstStyle/>
          <a:p>
            <a:pPr algn="ctr"/>
            <a:r>
              <a:rPr lang="en-US" sz="3600" dirty="0"/>
              <a:t>Conflict of Interest Disclosure Statement</a:t>
            </a:r>
          </a:p>
        </p:txBody>
      </p:sp>
      <p:sp>
        <p:nvSpPr>
          <p:cNvPr id="3" name="Content Placeholder 2"/>
          <p:cNvSpPr>
            <a:spLocks noGrp="1"/>
          </p:cNvSpPr>
          <p:nvPr>
            <p:ph idx="1"/>
          </p:nvPr>
        </p:nvSpPr>
        <p:spPr>
          <a:xfrm>
            <a:off x="414214" y="1162051"/>
            <a:ext cx="8315569" cy="495300"/>
          </a:xfrm>
        </p:spPr>
        <p:txBody>
          <a:bodyPr>
            <a:normAutofit/>
          </a:bodyPr>
          <a:lstStyle/>
          <a:p>
            <a:pPr indent="-342900"/>
            <a:r>
              <a:rPr lang="en-US" dirty="0"/>
              <a:t>Speaker has nothing to disclose</a:t>
            </a:r>
          </a:p>
          <a:p>
            <a:pPr marL="11430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a:t>
            </a:fld>
            <a:endParaRPr lang="en-US"/>
          </a:p>
        </p:txBody>
      </p:sp>
      <p:sp>
        <p:nvSpPr>
          <p:cNvPr id="6" name="TextBox 5"/>
          <p:cNvSpPr txBox="1"/>
          <p:nvPr/>
        </p:nvSpPr>
        <p:spPr>
          <a:xfrm>
            <a:off x="457200" y="3714750"/>
            <a:ext cx="8229600" cy="938719"/>
          </a:xfrm>
          <a:prstGeom prst="rect">
            <a:avLst/>
          </a:prstGeom>
          <a:noFill/>
        </p:spPr>
        <p:txBody>
          <a:bodyPr wrap="square" lIns="91440" tIns="45720" rIns="91440" bIns="45720" rtlCol="0" anchor="t">
            <a:spAutoFit/>
          </a:bodyPr>
          <a:lstStyle/>
          <a:p>
            <a:r>
              <a:rPr lang="en-US" sz="1100" dirty="0">
                <a:solidFill>
                  <a:srgbClr val="222222"/>
                </a:solidFill>
                <a:latin typeface="Calibri"/>
                <a:ea typeface="Calibri" panose="020F0502020204030204" pitchFamily="34" charset="0"/>
                <a:cs typeface="Times New Roman"/>
              </a:rPr>
              <a:t>This program is supported by the Health Resources and Services Administration (HRSA) of the U.S. Department of Health and Human Services (HHS) as part of an award totaling $4,205,743 with 0% financed with non-governmental sources. The contents are those of the author(s) and do not necessarily represent the official views of, nor</a:t>
            </a:r>
            <a:r>
              <a:rPr lang="en-US" sz="1100" dirty="0">
                <a:ea typeface="Calibri" panose="020F0502020204030204" pitchFamily="34" charset="0"/>
                <a:cs typeface="Times New Roman"/>
              </a:rPr>
              <a:t> does mention of trade names, commercial practices, or organizations imply </a:t>
            </a:r>
            <a:r>
              <a:rPr lang="en-US" sz="1100" dirty="0">
                <a:solidFill>
                  <a:srgbClr val="222222"/>
                </a:solidFill>
                <a:latin typeface="Calibri"/>
                <a:ea typeface="Calibri" panose="020F0502020204030204" pitchFamily="34" charset="0"/>
                <a:cs typeface="Times New Roman"/>
              </a:rPr>
              <a:t>an endorsement by HRSA, HHS, or the U.S. Government. For more information, please visit HRSA.gov. </a:t>
            </a:r>
            <a:r>
              <a:rPr lang="en-US" sz="1100" i="1" dirty="0">
                <a:latin typeface="Calibri"/>
                <a:ea typeface="Calibri" panose="020F0502020204030204" pitchFamily="34" charset="0"/>
                <a:cs typeface="Calibri"/>
              </a:rPr>
              <a:t>Any trade/brand names for products mentioned during this presentation are for training and identification purposes only.</a:t>
            </a:r>
            <a:endParaRPr lang="en-US" sz="1100" dirty="0">
              <a:latin typeface="Calibri"/>
              <a:ea typeface="Calibri" panose="020F0502020204030204" pitchFamily="34" charset="0"/>
              <a:cs typeface="Calibri"/>
            </a:endParaRPr>
          </a:p>
        </p:txBody>
      </p:sp>
    </p:spTree>
    <p:extLst>
      <p:ext uri="{BB962C8B-B14F-4D97-AF65-F5344CB8AC3E}">
        <p14:creationId xmlns:p14="http://schemas.microsoft.com/office/powerpoint/2010/main" val="3436601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832D2-CE9E-5309-A4F0-86F9EE25EBD7}"/>
              </a:ext>
            </a:extLst>
          </p:cNvPr>
          <p:cNvSpPr>
            <a:spLocks noGrp="1"/>
          </p:cNvSpPr>
          <p:nvPr>
            <p:ph type="title"/>
          </p:nvPr>
        </p:nvSpPr>
        <p:spPr/>
        <p:txBody>
          <a:bodyPr/>
          <a:lstStyle/>
          <a:p>
            <a:r>
              <a:rPr lang="en-US" dirty="0"/>
              <a:t>Motivational Interviewing</a:t>
            </a:r>
          </a:p>
        </p:txBody>
      </p:sp>
      <p:sp>
        <p:nvSpPr>
          <p:cNvPr id="3" name="Content Placeholder 2">
            <a:extLst>
              <a:ext uri="{FF2B5EF4-FFF2-40B4-BE49-F238E27FC236}">
                <a16:creationId xmlns:a16="http://schemas.microsoft.com/office/drawing/2014/main" id="{27DD95C9-ADF3-D574-518E-623F27635C22}"/>
              </a:ext>
            </a:extLst>
          </p:cNvPr>
          <p:cNvSpPr>
            <a:spLocks noGrp="1"/>
          </p:cNvSpPr>
          <p:nvPr>
            <p:ph idx="1"/>
          </p:nvPr>
        </p:nvSpPr>
        <p:spPr>
          <a:xfrm>
            <a:off x="457213" y="1200151"/>
            <a:ext cx="5001755" cy="3275474"/>
          </a:xfrm>
        </p:spPr>
        <p:txBody>
          <a:bodyPr/>
          <a:lstStyle/>
          <a:p>
            <a:r>
              <a:rPr lang="en-US" dirty="0"/>
              <a:t>“Motivational interviewing is a client-centered, directive method for enhancing intrinsic motivation to change by exploring and resolving ambivalence.”</a:t>
            </a:r>
          </a:p>
        </p:txBody>
      </p:sp>
      <p:sp>
        <p:nvSpPr>
          <p:cNvPr id="4" name="Slide Number Placeholder 3">
            <a:extLst>
              <a:ext uri="{FF2B5EF4-FFF2-40B4-BE49-F238E27FC236}">
                <a16:creationId xmlns:a16="http://schemas.microsoft.com/office/drawing/2014/main" id="{F0D7E73D-5229-6C51-8971-A8A20C3FCB3A}"/>
              </a:ext>
            </a:extLst>
          </p:cNvPr>
          <p:cNvSpPr>
            <a:spLocks noGrp="1"/>
          </p:cNvSpPr>
          <p:nvPr>
            <p:ph type="sldNum" sz="quarter" idx="12"/>
          </p:nvPr>
        </p:nvSpPr>
        <p:spPr/>
        <p:txBody>
          <a:bodyPr/>
          <a:lstStyle/>
          <a:p>
            <a:fld id="{6E2D2B3B-882E-40F3-A32F-6DD516915044}" type="slidenum">
              <a:rPr lang="en-US" smtClean="0"/>
              <a:pPr/>
              <a:t>20</a:t>
            </a:fld>
            <a:endParaRPr lang="en-US"/>
          </a:p>
        </p:txBody>
      </p:sp>
      <p:pic>
        <p:nvPicPr>
          <p:cNvPr id="6" name="Picture 5" descr="A book cover with a colorful swirl&#10;&#10;Description automatically generated">
            <a:extLst>
              <a:ext uri="{FF2B5EF4-FFF2-40B4-BE49-F238E27FC236}">
                <a16:creationId xmlns:a16="http://schemas.microsoft.com/office/drawing/2014/main" id="{7DC56EC4-5109-9FC2-242A-1D1B800353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9536" y="570440"/>
            <a:ext cx="2603246" cy="4002619"/>
          </a:xfrm>
          <a:prstGeom prst="rect">
            <a:avLst/>
          </a:prstGeom>
        </p:spPr>
      </p:pic>
    </p:spTree>
    <p:extLst>
      <p:ext uri="{BB962C8B-B14F-4D97-AF65-F5344CB8AC3E}">
        <p14:creationId xmlns:p14="http://schemas.microsoft.com/office/powerpoint/2010/main" val="2633222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2F297-A689-2D53-EEE4-8EB9A4DE679F}"/>
              </a:ext>
            </a:extLst>
          </p:cNvPr>
          <p:cNvSpPr>
            <a:spLocks noGrp="1"/>
          </p:cNvSpPr>
          <p:nvPr>
            <p:ph type="title"/>
          </p:nvPr>
        </p:nvSpPr>
        <p:spPr/>
        <p:txBody>
          <a:bodyPr/>
          <a:lstStyle/>
          <a:p>
            <a:r>
              <a:rPr lang="en-US" dirty="0"/>
              <a:t>Principles of Motivational Interviewing</a:t>
            </a:r>
          </a:p>
        </p:txBody>
      </p:sp>
      <p:sp>
        <p:nvSpPr>
          <p:cNvPr id="3" name="Content Placeholder 2">
            <a:extLst>
              <a:ext uri="{FF2B5EF4-FFF2-40B4-BE49-F238E27FC236}">
                <a16:creationId xmlns:a16="http://schemas.microsoft.com/office/drawing/2014/main" id="{95C7147C-4666-D89A-1E38-223EEC4160B6}"/>
              </a:ext>
            </a:extLst>
          </p:cNvPr>
          <p:cNvSpPr>
            <a:spLocks noGrp="1"/>
          </p:cNvSpPr>
          <p:nvPr>
            <p:ph idx="1"/>
          </p:nvPr>
        </p:nvSpPr>
        <p:spPr/>
        <p:txBody>
          <a:bodyPr>
            <a:normAutofit fontScale="92500" lnSpcReduction="20000"/>
          </a:bodyPr>
          <a:lstStyle/>
          <a:p>
            <a:r>
              <a:rPr lang="en-US" dirty="0"/>
              <a:t>Express Empathy</a:t>
            </a:r>
          </a:p>
          <a:p>
            <a:pPr lvl="1"/>
            <a:r>
              <a:rPr lang="en-US" dirty="0"/>
              <a:t>Seeks to understand the person’s feelings and perspectives without judging </a:t>
            </a:r>
          </a:p>
          <a:p>
            <a:pPr lvl="1"/>
            <a:r>
              <a:rPr lang="en-US" dirty="0"/>
              <a:t>Acceptance facilitates change </a:t>
            </a:r>
          </a:p>
          <a:p>
            <a:pPr lvl="1"/>
            <a:r>
              <a:rPr lang="en-US" dirty="0"/>
              <a:t>Skillful reflective listening is fundamental </a:t>
            </a:r>
          </a:p>
          <a:p>
            <a:pPr lvl="1"/>
            <a:r>
              <a:rPr lang="en-US" dirty="0"/>
              <a:t>Ambivalence is normal</a:t>
            </a:r>
          </a:p>
          <a:p>
            <a:r>
              <a:rPr lang="en-US" dirty="0"/>
              <a:t>Develop Discrepancies</a:t>
            </a:r>
          </a:p>
          <a:p>
            <a:pPr lvl="1"/>
            <a:r>
              <a:rPr lang="en-US" dirty="0"/>
              <a:t>Current behavior versus current and future goals</a:t>
            </a:r>
          </a:p>
          <a:p>
            <a:r>
              <a:rPr lang="en-US" dirty="0"/>
              <a:t>Roll with Resistance</a:t>
            </a:r>
          </a:p>
          <a:p>
            <a:r>
              <a:rPr lang="en-US" dirty="0"/>
              <a:t>Support Self-Efficacy</a:t>
            </a:r>
          </a:p>
        </p:txBody>
      </p:sp>
      <p:sp>
        <p:nvSpPr>
          <p:cNvPr id="4" name="Slide Number Placeholder 3">
            <a:extLst>
              <a:ext uri="{FF2B5EF4-FFF2-40B4-BE49-F238E27FC236}">
                <a16:creationId xmlns:a16="http://schemas.microsoft.com/office/drawing/2014/main" id="{A2A99DD7-EBB0-8392-81D3-7FFF3C85380F}"/>
              </a:ext>
            </a:extLst>
          </p:cNvPr>
          <p:cNvSpPr>
            <a:spLocks noGrp="1"/>
          </p:cNvSpPr>
          <p:nvPr>
            <p:ph type="sldNum" sz="quarter" idx="12"/>
          </p:nvPr>
        </p:nvSpPr>
        <p:spPr/>
        <p:txBody>
          <a:bodyPr/>
          <a:lstStyle/>
          <a:p>
            <a:fld id="{6E2D2B3B-882E-40F3-A32F-6DD516915044}" type="slidenum">
              <a:rPr lang="en-US" smtClean="0"/>
              <a:pPr/>
              <a:t>21</a:t>
            </a:fld>
            <a:endParaRPr lang="en-US"/>
          </a:p>
        </p:txBody>
      </p:sp>
    </p:spTree>
    <p:extLst>
      <p:ext uri="{BB962C8B-B14F-4D97-AF65-F5344CB8AC3E}">
        <p14:creationId xmlns:p14="http://schemas.microsoft.com/office/powerpoint/2010/main" val="411001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3C78982-781C-638D-B86A-B059D0EEB63B}"/>
              </a:ext>
            </a:extLst>
          </p:cNvPr>
          <p:cNvSpPr>
            <a:spLocks noGrp="1"/>
          </p:cNvSpPr>
          <p:nvPr>
            <p:ph type="sldNum" sz="quarter" idx="12"/>
          </p:nvPr>
        </p:nvSpPr>
        <p:spPr/>
        <p:txBody>
          <a:bodyPr/>
          <a:lstStyle/>
          <a:p>
            <a:fld id="{6E2D2B3B-882E-40F3-A32F-6DD516915044}" type="slidenum">
              <a:rPr lang="en-US" smtClean="0"/>
              <a:pPr/>
              <a:t>22</a:t>
            </a:fld>
            <a:endParaRPr lang="en-US"/>
          </a:p>
        </p:txBody>
      </p:sp>
      <p:pic>
        <p:nvPicPr>
          <p:cNvPr id="10" name="Picture 9" descr="A diagram of steps to a spiral&#10;&#10;Description automatically generated">
            <a:extLst>
              <a:ext uri="{FF2B5EF4-FFF2-40B4-BE49-F238E27FC236}">
                <a16:creationId xmlns:a16="http://schemas.microsoft.com/office/drawing/2014/main" id="{C6857236-3219-DF4C-DFD3-2693C45E31C0}"/>
              </a:ext>
            </a:extLst>
          </p:cNvPr>
          <p:cNvPicPr>
            <a:picLocks noChangeAspect="1"/>
          </p:cNvPicPr>
          <p:nvPr/>
        </p:nvPicPr>
        <p:blipFill rotWithShape="1">
          <a:blip r:embed="rId2">
            <a:extLst>
              <a:ext uri="{28A0092B-C50C-407E-A947-70E740481C1C}">
                <a14:useLocalDpi xmlns:a14="http://schemas.microsoft.com/office/drawing/2010/main" val="0"/>
              </a:ext>
            </a:extLst>
          </a:blip>
          <a:srcRect l="12729" r="12560" b="2822"/>
          <a:stretch/>
        </p:blipFill>
        <p:spPr>
          <a:xfrm>
            <a:off x="1653612" y="0"/>
            <a:ext cx="4926801" cy="5171962"/>
          </a:xfrm>
          <a:prstGeom prst="rect">
            <a:avLst/>
          </a:prstGeom>
        </p:spPr>
      </p:pic>
      <p:sp>
        <p:nvSpPr>
          <p:cNvPr id="2" name="TextBox 1">
            <a:extLst>
              <a:ext uri="{FF2B5EF4-FFF2-40B4-BE49-F238E27FC236}">
                <a16:creationId xmlns:a16="http://schemas.microsoft.com/office/drawing/2014/main" id="{D67216C5-059F-AD65-343F-5FD210B2CBE4}"/>
              </a:ext>
            </a:extLst>
          </p:cNvPr>
          <p:cNvSpPr txBox="1"/>
          <p:nvPr/>
        </p:nvSpPr>
        <p:spPr>
          <a:xfrm>
            <a:off x="6580413" y="4601003"/>
            <a:ext cx="2344057" cy="553998"/>
          </a:xfrm>
          <a:prstGeom prst="rect">
            <a:avLst/>
          </a:prstGeom>
          <a:noFill/>
        </p:spPr>
        <p:txBody>
          <a:bodyPr wrap="square" rtlCol="0">
            <a:spAutoFit/>
          </a:bodyPr>
          <a:lstStyle/>
          <a:p>
            <a:r>
              <a:rPr lang="de-DE" b="0" i="0" dirty="0">
                <a:solidFill>
                  <a:schemeClr val="bg1"/>
                </a:solidFill>
                <a:effectLst/>
                <a:latin typeface="BlinkMacSystemFont"/>
              </a:rPr>
              <a:t> </a:t>
            </a:r>
            <a:r>
              <a:rPr lang="de-DE" sz="1200" b="0" i="0" dirty="0">
                <a:solidFill>
                  <a:schemeClr val="bg1"/>
                </a:solidFill>
                <a:effectLst/>
                <a:latin typeface="BlinkMacSystemFont"/>
              </a:rPr>
              <a:t>NASN Sch Nurse. 2020 Nov;35(6):344-351. </a:t>
            </a:r>
            <a:endParaRPr lang="en-US" sz="1200" dirty="0">
              <a:solidFill>
                <a:schemeClr val="bg1"/>
              </a:solidFill>
            </a:endParaRPr>
          </a:p>
        </p:txBody>
      </p:sp>
    </p:spTree>
    <p:extLst>
      <p:ext uri="{BB962C8B-B14F-4D97-AF65-F5344CB8AC3E}">
        <p14:creationId xmlns:p14="http://schemas.microsoft.com/office/powerpoint/2010/main" val="2594448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6E0615-8703-133A-3A8F-77A733C92EC5}"/>
              </a:ext>
            </a:extLst>
          </p:cNvPr>
          <p:cNvSpPr>
            <a:spLocks noGrp="1"/>
          </p:cNvSpPr>
          <p:nvPr>
            <p:ph type="sldNum" sz="quarter" idx="12"/>
          </p:nvPr>
        </p:nvSpPr>
        <p:spPr/>
        <p:txBody>
          <a:bodyPr/>
          <a:lstStyle/>
          <a:p>
            <a:fld id="{6E2D2B3B-882E-40F3-A32F-6DD516915044}" type="slidenum">
              <a:rPr lang="en-US" smtClean="0"/>
              <a:pPr/>
              <a:t>23</a:t>
            </a:fld>
            <a:endParaRPr lang="en-US" dirty="0"/>
          </a:p>
        </p:txBody>
      </p:sp>
      <p:sp>
        <p:nvSpPr>
          <p:cNvPr id="6" name="Text Box 4">
            <a:extLst>
              <a:ext uri="{FF2B5EF4-FFF2-40B4-BE49-F238E27FC236}">
                <a16:creationId xmlns:a16="http://schemas.microsoft.com/office/drawing/2014/main" id="{A81726D4-C0B0-F8DC-F44D-E3317E90A0CE}"/>
              </a:ext>
            </a:extLst>
          </p:cNvPr>
          <p:cNvSpPr txBox="1">
            <a:spLocks noChangeArrowheads="1"/>
          </p:cNvSpPr>
          <p:nvPr/>
        </p:nvSpPr>
        <p:spPr bwMode="auto">
          <a:xfrm>
            <a:off x="2031775" y="4687071"/>
            <a:ext cx="525825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r" eaLnBrk="1" hangingPunct="1">
              <a:buClr>
                <a:schemeClr val="tx1"/>
              </a:buClr>
              <a:buSzPct val="60000"/>
              <a:buFont typeface="Wingdings" pitchFamily="2" charset="2"/>
              <a:buNone/>
            </a:pPr>
            <a:r>
              <a:rPr lang="en-US" sz="1050" dirty="0">
                <a:solidFill>
                  <a:schemeClr val="bg1"/>
                </a:solidFill>
                <a:latin typeface="+mn-lt"/>
                <a:cs typeface="Arial" pitchFamily="34" charset="0"/>
              </a:rPr>
              <a:t>Fiore et al. (2008). </a:t>
            </a:r>
            <a:r>
              <a:rPr lang="en-US" sz="1050" i="1" dirty="0">
                <a:solidFill>
                  <a:schemeClr val="bg1"/>
                </a:solidFill>
                <a:latin typeface="+mn-lt"/>
                <a:cs typeface="Arial" pitchFamily="34" charset="0"/>
              </a:rPr>
              <a:t>Treating Tobacco Use and Dependence: 2008 Update. </a:t>
            </a:r>
          </a:p>
          <a:p>
            <a:pPr algn="r" eaLnBrk="1" hangingPunct="1">
              <a:buClr>
                <a:schemeClr val="tx1"/>
              </a:buClr>
              <a:buSzPct val="60000"/>
              <a:buFont typeface="Wingdings" pitchFamily="2" charset="2"/>
              <a:buNone/>
            </a:pPr>
            <a:r>
              <a:rPr lang="en-US" sz="1050" i="1" dirty="0">
                <a:solidFill>
                  <a:schemeClr val="bg1"/>
                </a:solidFill>
                <a:latin typeface="+mn-lt"/>
                <a:cs typeface="Arial" pitchFamily="34" charset="0"/>
              </a:rPr>
              <a:t>Clinical Practice Guideline. </a:t>
            </a:r>
            <a:r>
              <a:rPr lang="en-US" sz="1050" dirty="0">
                <a:solidFill>
                  <a:schemeClr val="bg1"/>
                </a:solidFill>
                <a:latin typeface="+mn-lt"/>
                <a:cs typeface="Arial" pitchFamily="34" charset="0"/>
              </a:rPr>
              <a:t>Rockville, MD: USDHHS, PHS, May 2008.</a:t>
            </a:r>
          </a:p>
        </p:txBody>
      </p:sp>
      <p:sp>
        <p:nvSpPr>
          <p:cNvPr id="7" name="Text Box 7">
            <a:extLst>
              <a:ext uri="{FF2B5EF4-FFF2-40B4-BE49-F238E27FC236}">
                <a16:creationId xmlns:a16="http://schemas.microsoft.com/office/drawing/2014/main" id="{3862B6C5-F99F-6306-1FA8-12774F56430D}"/>
              </a:ext>
            </a:extLst>
          </p:cNvPr>
          <p:cNvSpPr txBox="1">
            <a:spLocks noChangeArrowheads="1"/>
          </p:cNvSpPr>
          <p:nvPr/>
        </p:nvSpPr>
        <p:spPr bwMode="auto">
          <a:xfrm>
            <a:off x="1295400" y="4098996"/>
            <a:ext cx="6858000" cy="369332"/>
          </a:xfrm>
          <a:prstGeom prst="rect">
            <a:avLst/>
          </a:prstGeom>
          <a:solidFill>
            <a:schemeClr val="tx1"/>
          </a:solidFill>
          <a:ln>
            <a:noFill/>
          </a:ln>
          <a:extLs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gn="ctr" eaLnBrk="1" hangingPunct="1">
              <a:spcBef>
                <a:spcPct val="100000"/>
              </a:spcBef>
              <a:spcAft>
                <a:spcPct val="20000"/>
              </a:spcAft>
              <a:buClr>
                <a:schemeClr val="tx1"/>
              </a:buClr>
              <a:buSzPct val="60000"/>
              <a:buFont typeface="Wingdings" pitchFamily="2" charset="2"/>
              <a:buNone/>
            </a:pPr>
            <a:r>
              <a:rPr lang="en-US" sz="1800" b="1" dirty="0">
                <a:solidFill>
                  <a:schemeClr val="bg1"/>
                </a:solidFill>
                <a:latin typeface="Tahoma" pitchFamily="34" charset="0"/>
                <a:cs typeface="Arial" pitchFamily="34" charset="0"/>
              </a:rPr>
              <a:t>Medications significantly improve success rates.</a:t>
            </a:r>
            <a:r>
              <a:rPr lang="en-US" sz="1650" b="1" dirty="0">
                <a:solidFill>
                  <a:schemeClr val="bg1"/>
                </a:solidFill>
                <a:latin typeface="Tahoma" pitchFamily="34" charset="0"/>
                <a:cs typeface="Arial" pitchFamily="34" charset="0"/>
              </a:rPr>
              <a:t> </a:t>
            </a:r>
          </a:p>
        </p:txBody>
      </p:sp>
      <p:sp>
        <p:nvSpPr>
          <p:cNvPr id="8" name="Text Box 5">
            <a:extLst>
              <a:ext uri="{FF2B5EF4-FFF2-40B4-BE49-F238E27FC236}">
                <a16:creationId xmlns:a16="http://schemas.microsoft.com/office/drawing/2014/main" id="{A073AEAA-B6B8-599D-4E9F-24BDB2C7E2AB}"/>
              </a:ext>
            </a:extLst>
          </p:cNvPr>
          <p:cNvSpPr txBox="1">
            <a:spLocks noChangeArrowheads="1"/>
          </p:cNvSpPr>
          <p:nvPr/>
        </p:nvSpPr>
        <p:spPr bwMode="auto">
          <a:xfrm>
            <a:off x="1359247" y="3707847"/>
            <a:ext cx="6794153" cy="235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68573" tIns="34286" rIns="68573" bIns="34286">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a:lnSpc>
                <a:spcPct val="80000"/>
              </a:lnSpc>
              <a:spcBef>
                <a:spcPct val="30000"/>
              </a:spcBef>
            </a:pPr>
            <a:r>
              <a:rPr kumimoji="1" lang="en-US" sz="1350" i="1" dirty="0">
                <a:cs typeface="Arial" pitchFamily="34" charset="0"/>
              </a:rPr>
              <a:t>* Includes pregnant women, smokeless tobacco users, light smokers, and adolescents.</a:t>
            </a:r>
          </a:p>
        </p:txBody>
      </p:sp>
      <p:pic>
        <p:nvPicPr>
          <p:cNvPr id="10" name="Picture 6" descr="TreatTobUse&amp;DepCover">
            <a:extLst>
              <a:ext uri="{FF2B5EF4-FFF2-40B4-BE49-F238E27FC236}">
                <a16:creationId xmlns:a16="http://schemas.microsoft.com/office/drawing/2014/main" id="{4E7E7091-4AB1-F6FD-4AED-6301C2F9FD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3935" y="863970"/>
            <a:ext cx="1439465" cy="2225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a:extLst>
              <a:ext uri="{FF2B5EF4-FFF2-40B4-BE49-F238E27FC236}">
                <a16:creationId xmlns:a16="http://schemas.microsoft.com/office/drawing/2014/main" id="{D3A1B6BF-2E50-C330-3D3B-25D86F2A15F1}"/>
              </a:ext>
            </a:extLst>
          </p:cNvPr>
          <p:cNvSpPr>
            <a:spLocks noChangeArrowheads="1"/>
          </p:cNvSpPr>
          <p:nvPr/>
        </p:nvSpPr>
        <p:spPr bwMode="auto">
          <a:xfrm>
            <a:off x="1094630" y="874631"/>
            <a:ext cx="5324475" cy="2999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100000"/>
              </a:spcBef>
              <a:buClr>
                <a:schemeClr val="tx1"/>
              </a:buClr>
              <a:buSzPct val="60000"/>
              <a:buFont typeface="Wingdings" pitchFamily="2" charset="2"/>
              <a:buNone/>
            </a:pPr>
            <a:r>
              <a:rPr lang="en-US" sz="2325" dirty="0">
                <a:cs typeface="Arial" pitchFamily="34" charset="0"/>
              </a:rPr>
              <a:t>“Clinicians should encourage all patients attempting to quit to use effective medications for tobacco dependence treatment, except where contraindicated or for specific populations* for which there is insufficient evidence of effectiveness.”</a:t>
            </a:r>
          </a:p>
        </p:txBody>
      </p:sp>
      <p:sp>
        <p:nvSpPr>
          <p:cNvPr id="12" name="Title 3">
            <a:extLst>
              <a:ext uri="{FF2B5EF4-FFF2-40B4-BE49-F238E27FC236}">
                <a16:creationId xmlns:a16="http://schemas.microsoft.com/office/drawing/2014/main" id="{BE40D1F5-B534-0617-71E2-1F89259C7BF0}"/>
              </a:ext>
            </a:extLst>
          </p:cNvPr>
          <p:cNvSpPr txBox="1">
            <a:spLocks/>
          </p:cNvSpPr>
          <p:nvPr/>
        </p:nvSpPr>
        <p:spPr>
          <a:xfrm>
            <a:off x="414215" y="62508"/>
            <a:ext cx="8315569" cy="857250"/>
          </a:xfrm>
          <a:prstGeom prst="rect">
            <a:avLst/>
          </a:prstGeom>
        </p:spPr>
        <p:txBody>
          <a:bodyPr>
            <a:normAutofit/>
          </a:bodyPr>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pPr algn="ctr"/>
            <a:r>
              <a:rPr lang="en-US" dirty="0"/>
              <a:t>Pharmacotherapy</a:t>
            </a:r>
          </a:p>
        </p:txBody>
      </p:sp>
    </p:spTree>
    <p:extLst>
      <p:ext uri="{BB962C8B-B14F-4D97-AF65-F5344CB8AC3E}">
        <p14:creationId xmlns:p14="http://schemas.microsoft.com/office/powerpoint/2010/main" val="332527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00CDBFA-BB27-A2BC-A18F-8EACDB4C53A2}"/>
              </a:ext>
            </a:extLst>
          </p:cNvPr>
          <p:cNvSpPr>
            <a:spLocks noGrp="1"/>
          </p:cNvSpPr>
          <p:nvPr>
            <p:ph type="sldNum" sz="quarter" idx="12"/>
          </p:nvPr>
        </p:nvSpPr>
        <p:spPr/>
        <p:txBody>
          <a:bodyPr/>
          <a:lstStyle/>
          <a:p>
            <a:fld id="{6E2D2B3B-882E-40F3-A32F-6DD516915044}" type="slidenum">
              <a:rPr lang="en-US" smtClean="0"/>
              <a:pPr/>
              <a:t>24</a:t>
            </a:fld>
            <a:endParaRPr lang="en-US"/>
          </a:p>
        </p:txBody>
      </p:sp>
      <p:sp>
        <p:nvSpPr>
          <p:cNvPr id="5" name="Title 3">
            <a:extLst>
              <a:ext uri="{FF2B5EF4-FFF2-40B4-BE49-F238E27FC236}">
                <a16:creationId xmlns:a16="http://schemas.microsoft.com/office/drawing/2014/main" id="{5F534E86-B5F6-8A42-2C87-788D9272B1F8}"/>
              </a:ext>
            </a:extLst>
          </p:cNvPr>
          <p:cNvSpPr txBox="1">
            <a:spLocks/>
          </p:cNvSpPr>
          <p:nvPr/>
        </p:nvSpPr>
        <p:spPr>
          <a:xfrm>
            <a:off x="362869" y="55164"/>
            <a:ext cx="8315569"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pPr algn="ctr"/>
            <a:r>
              <a:rPr lang="en-US" dirty="0"/>
              <a:t>Medications</a:t>
            </a:r>
          </a:p>
        </p:txBody>
      </p:sp>
      <p:sp>
        <p:nvSpPr>
          <p:cNvPr id="6" name="Text Placeholder 4">
            <a:extLst>
              <a:ext uri="{FF2B5EF4-FFF2-40B4-BE49-F238E27FC236}">
                <a16:creationId xmlns:a16="http://schemas.microsoft.com/office/drawing/2014/main" id="{9288F65E-9BE7-5B4E-7A71-735DA6CF478B}"/>
              </a:ext>
            </a:extLst>
          </p:cNvPr>
          <p:cNvSpPr txBox="1">
            <a:spLocks/>
          </p:cNvSpPr>
          <p:nvPr/>
        </p:nvSpPr>
        <p:spPr>
          <a:xfrm>
            <a:off x="414215" y="1125682"/>
            <a:ext cx="8315569" cy="3350691"/>
          </a:xfrm>
          <a:prstGeom prst="rect">
            <a:avLst/>
          </a:prstGeom>
        </p:spPr>
        <p:txBody>
          <a:bodyPr>
            <a:normAutofit/>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dirty="0"/>
              <a:t>The seven FDA approved medications for tobacco dependence treatment that reliably increase long-term smoking abstinence rates</a:t>
            </a:r>
          </a:p>
          <a:p>
            <a:pPr lvl="1"/>
            <a:r>
              <a:rPr lang="en-US" dirty="0"/>
              <a:t>Medications containing Nicotine (NRT):</a:t>
            </a:r>
          </a:p>
          <a:p>
            <a:pPr lvl="2"/>
            <a:r>
              <a:rPr lang="en-US" dirty="0"/>
              <a:t>Gum, Inhaler, Lozenge, Nasal spray, Patch</a:t>
            </a:r>
          </a:p>
          <a:p>
            <a:pPr lvl="1"/>
            <a:r>
              <a:rPr lang="en-US" dirty="0"/>
              <a:t>Non nicotine Medications:</a:t>
            </a:r>
          </a:p>
          <a:p>
            <a:pPr lvl="2"/>
            <a:r>
              <a:rPr lang="en-US" dirty="0"/>
              <a:t>Varenicline (Chantix)</a:t>
            </a:r>
          </a:p>
          <a:p>
            <a:pPr lvl="2"/>
            <a:r>
              <a:rPr lang="en-US" dirty="0"/>
              <a:t>Bupropion (Wellbutrin or Zyban)</a:t>
            </a:r>
          </a:p>
          <a:p>
            <a:endParaRPr lang="en-US" dirty="0"/>
          </a:p>
        </p:txBody>
      </p:sp>
      <p:sp>
        <p:nvSpPr>
          <p:cNvPr id="7" name="TextBox 6">
            <a:extLst>
              <a:ext uri="{FF2B5EF4-FFF2-40B4-BE49-F238E27FC236}">
                <a16:creationId xmlns:a16="http://schemas.microsoft.com/office/drawing/2014/main" id="{3B39EAD6-FE6F-8C1C-1FD1-6D2544A7B912}"/>
              </a:ext>
            </a:extLst>
          </p:cNvPr>
          <p:cNvSpPr txBox="1"/>
          <p:nvPr/>
        </p:nvSpPr>
        <p:spPr>
          <a:xfrm>
            <a:off x="5405718" y="3454315"/>
            <a:ext cx="3738282" cy="1061829"/>
          </a:xfrm>
          <a:prstGeom prst="rect">
            <a:avLst/>
          </a:prstGeom>
          <a:noFill/>
        </p:spPr>
        <p:txBody>
          <a:bodyPr wrap="square">
            <a:spAutoFit/>
          </a:bodyPr>
          <a:lstStyle/>
          <a:p>
            <a:pPr marL="219075" indent="0">
              <a:buNone/>
            </a:pPr>
            <a:endParaRPr lang="en-US" sz="900" dirty="0"/>
          </a:p>
          <a:p>
            <a:pPr marL="0" indent="0" algn="ctr">
              <a:buNone/>
            </a:pPr>
            <a:r>
              <a:rPr lang="en-US" sz="1800" i="1" dirty="0"/>
              <a:t>*Clinicians should consider the use of certain combinations of medications identified as effective</a:t>
            </a:r>
          </a:p>
        </p:txBody>
      </p:sp>
      <p:sp>
        <p:nvSpPr>
          <p:cNvPr id="8" name="TextBox 7">
            <a:extLst>
              <a:ext uri="{FF2B5EF4-FFF2-40B4-BE49-F238E27FC236}">
                <a16:creationId xmlns:a16="http://schemas.microsoft.com/office/drawing/2014/main" id="{0EA8F6FC-FC27-C1FB-F3BC-6DF1C9C4C511}"/>
              </a:ext>
            </a:extLst>
          </p:cNvPr>
          <p:cNvSpPr txBox="1"/>
          <p:nvPr/>
        </p:nvSpPr>
        <p:spPr>
          <a:xfrm>
            <a:off x="2835476" y="4729412"/>
            <a:ext cx="3959607" cy="307777"/>
          </a:xfrm>
          <a:prstGeom prst="rect">
            <a:avLst/>
          </a:prstGeom>
          <a:noFill/>
        </p:spPr>
        <p:txBody>
          <a:bodyPr wrap="square" rtlCol="0">
            <a:spAutoFit/>
          </a:bodyPr>
          <a:lstStyle/>
          <a:p>
            <a:pPr algn="ctr"/>
            <a:r>
              <a:rPr lang="en-US" sz="1400" dirty="0">
                <a:solidFill>
                  <a:schemeClr val="bg1"/>
                </a:solidFill>
              </a:rPr>
              <a:t>NRT= nicotine replacement therapy</a:t>
            </a:r>
          </a:p>
        </p:txBody>
      </p:sp>
    </p:spTree>
    <p:extLst>
      <p:ext uri="{BB962C8B-B14F-4D97-AF65-F5344CB8AC3E}">
        <p14:creationId xmlns:p14="http://schemas.microsoft.com/office/powerpoint/2010/main" val="3210567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14E76-5A80-02FE-79CC-951AD573B49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478CF37-8062-5D22-C144-265FEA96671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CD9B4AF1-AF20-2DE7-6FEA-6D883B973D82}"/>
              </a:ext>
            </a:extLst>
          </p:cNvPr>
          <p:cNvSpPr>
            <a:spLocks noGrp="1"/>
          </p:cNvSpPr>
          <p:nvPr>
            <p:ph type="sldNum" sz="quarter" idx="12"/>
          </p:nvPr>
        </p:nvSpPr>
        <p:spPr/>
        <p:txBody>
          <a:bodyPr/>
          <a:lstStyle/>
          <a:p>
            <a:fld id="{6E2D2B3B-882E-40F3-A32F-6DD516915044}" type="slidenum">
              <a:rPr lang="en-US" smtClean="0"/>
              <a:pPr/>
              <a:t>25</a:t>
            </a:fld>
            <a:endParaRPr lang="en-US" dirty="0"/>
          </a:p>
        </p:txBody>
      </p:sp>
      <p:pic>
        <p:nvPicPr>
          <p:cNvPr id="5" name="Picture 2" descr="252 Smoking Cessation Unfiltered - The Curbsiders">
            <a:extLst>
              <a:ext uri="{FF2B5EF4-FFF2-40B4-BE49-F238E27FC236}">
                <a16:creationId xmlns:a16="http://schemas.microsoft.com/office/drawing/2014/main" id="{08FA8784-BC75-F4D9-47E2-E4E502DAB0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218" y="399016"/>
            <a:ext cx="4152813" cy="41528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252 Smoking Cessation Unfiltered - The Curbsiders">
            <a:extLst>
              <a:ext uri="{FF2B5EF4-FFF2-40B4-BE49-F238E27FC236}">
                <a16:creationId xmlns:a16="http://schemas.microsoft.com/office/drawing/2014/main" id="{9F67F5A6-7C1E-BA3B-7F0A-33B4AC71F5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9971" y="399016"/>
            <a:ext cx="4152812" cy="4152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86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Number Placeholder 3">
            <a:extLst>
              <a:ext uri="{FF2B5EF4-FFF2-40B4-BE49-F238E27FC236}">
                <a16:creationId xmlns:a16="http://schemas.microsoft.com/office/drawing/2014/main" id="{B75052DC-0647-C8ED-D1B4-B60F82BB047E}"/>
              </a:ext>
            </a:extLst>
          </p:cNvPr>
          <p:cNvSpPr>
            <a:spLocks noGrp="1"/>
          </p:cNvSpPr>
          <p:nvPr>
            <p:ph type="sldNum" sz="quarter" idx="10"/>
          </p:nvPr>
        </p:nvSpPr>
        <p:spPr bwMode="auto">
          <a:xfrm>
            <a:off x="84138" y="6242050"/>
            <a:ext cx="587375" cy="4889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1" compatLnSpc="1">
            <a:prstTxWarp prst="textNoShape">
              <a:avLst/>
            </a:prstTxWarp>
          </a:bodyPr>
          <a:lstStyle>
            <a:defPPr>
              <a:defRPr lang="en-US"/>
            </a:defPPr>
            <a:lvl1pPr algn="l" rtl="0" eaLnBrk="1" fontAlgn="base" hangingPunct="1">
              <a:spcBef>
                <a:spcPct val="0"/>
              </a:spcBef>
              <a:spcAft>
                <a:spcPct val="0"/>
              </a:spcAft>
              <a:defRPr sz="1600" kern="1200">
                <a:solidFill>
                  <a:srgbClr val="DDDDDD"/>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Helvetica" pitchFamily="2" charset="0"/>
                <a:ea typeface="+mn-ea"/>
                <a:cs typeface="+mn-cs"/>
              </a:defRPr>
            </a:lvl2pPr>
            <a:lvl3pPr marL="914400" algn="l" rtl="0" eaLnBrk="0" fontAlgn="base" hangingPunct="0">
              <a:spcBef>
                <a:spcPct val="0"/>
              </a:spcBef>
              <a:spcAft>
                <a:spcPct val="0"/>
              </a:spcAft>
              <a:defRPr kern="1200">
                <a:solidFill>
                  <a:schemeClr val="tx1"/>
                </a:solidFill>
                <a:latin typeface="Helvetica" pitchFamily="2" charset="0"/>
                <a:ea typeface="+mn-ea"/>
                <a:cs typeface="+mn-cs"/>
              </a:defRPr>
            </a:lvl3pPr>
            <a:lvl4pPr marL="1371600" algn="l" rtl="0" eaLnBrk="0" fontAlgn="base" hangingPunct="0">
              <a:spcBef>
                <a:spcPct val="0"/>
              </a:spcBef>
              <a:spcAft>
                <a:spcPct val="0"/>
              </a:spcAft>
              <a:defRPr kern="1200">
                <a:solidFill>
                  <a:schemeClr val="tx1"/>
                </a:solidFill>
                <a:latin typeface="Helvetica" pitchFamily="2" charset="0"/>
                <a:ea typeface="+mn-ea"/>
                <a:cs typeface="+mn-cs"/>
              </a:defRPr>
            </a:lvl4pPr>
            <a:lvl5pPr marL="1828800" algn="l" rtl="0" eaLnBrk="0" fontAlgn="base" hangingPunct="0">
              <a:spcBef>
                <a:spcPct val="0"/>
              </a:spcBef>
              <a:spcAft>
                <a:spcPct val="0"/>
              </a:spcAft>
              <a:defRPr kern="1200">
                <a:solidFill>
                  <a:schemeClr val="tx1"/>
                </a:solidFill>
                <a:latin typeface="Helvetica" pitchFamily="2" charset="0"/>
                <a:ea typeface="+mn-ea"/>
                <a:cs typeface="+mn-cs"/>
              </a:defRPr>
            </a:lvl5pPr>
            <a:lvl6pPr marL="2286000" algn="l" defTabSz="914400" rtl="0" eaLnBrk="1" latinLnBrk="0" hangingPunct="1">
              <a:defRPr kern="1200">
                <a:solidFill>
                  <a:schemeClr val="tx1"/>
                </a:solidFill>
                <a:latin typeface="Helvetica" pitchFamily="2" charset="0"/>
                <a:ea typeface="+mn-ea"/>
                <a:cs typeface="+mn-cs"/>
              </a:defRPr>
            </a:lvl6pPr>
            <a:lvl7pPr marL="2743200" algn="l" defTabSz="914400" rtl="0" eaLnBrk="1" latinLnBrk="0" hangingPunct="1">
              <a:defRPr kern="1200">
                <a:solidFill>
                  <a:schemeClr val="tx1"/>
                </a:solidFill>
                <a:latin typeface="Helvetica" pitchFamily="2" charset="0"/>
                <a:ea typeface="+mn-ea"/>
                <a:cs typeface="+mn-cs"/>
              </a:defRPr>
            </a:lvl7pPr>
            <a:lvl8pPr marL="3200400" algn="l" defTabSz="914400" rtl="0" eaLnBrk="1" latinLnBrk="0" hangingPunct="1">
              <a:defRPr kern="1200">
                <a:solidFill>
                  <a:schemeClr val="tx1"/>
                </a:solidFill>
                <a:latin typeface="Helvetica" pitchFamily="2" charset="0"/>
                <a:ea typeface="+mn-ea"/>
                <a:cs typeface="+mn-cs"/>
              </a:defRPr>
            </a:lvl8pPr>
            <a:lvl9pPr marL="3657600" algn="l" defTabSz="914400" rtl="0" eaLnBrk="1" latinLnBrk="0" hangingPunct="1">
              <a:defRPr kern="1200">
                <a:solidFill>
                  <a:schemeClr val="tx1"/>
                </a:solidFill>
                <a:latin typeface="Helvetica" pitchFamily="2" charset="0"/>
                <a:ea typeface="+mn-ea"/>
                <a:cs typeface="+mn-cs"/>
              </a:defRPr>
            </a:lvl9pPr>
          </a:lstStyle>
          <a:p>
            <a:pPr>
              <a:lnSpc>
                <a:spcPct val="100000"/>
              </a:lnSpc>
              <a:spcBef>
                <a:spcPct val="0"/>
              </a:spcBef>
              <a:buClrTx/>
              <a:buFontTx/>
              <a:buNone/>
            </a:pPr>
            <a:fld id="{740D8543-0F77-5346-A376-04E87D72DABE}" type="slidenum">
              <a:rPr lang="en-US" altLang="en-US" smtClean="0"/>
              <a:pPr>
                <a:lnSpc>
                  <a:spcPct val="100000"/>
                </a:lnSpc>
                <a:spcBef>
                  <a:spcPct val="0"/>
                </a:spcBef>
                <a:buClrTx/>
                <a:buFontTx/>
                <a:buNone/>
              </a:pPr>
              <a:t>26</a:t>
            </a:fld>
            <a:endParaRPr lang="en-US" altLang="en-US" sz="1200" b="0">
              <a:solidFill>
                <a:srgbClr val="DDDDDD"/>
              </a:solidFill>
              <a:latin typeface="Arial" panose="020B0604020202020204" pitchFamily="34" charset="0"/>
            </a:endParaRPr>
          </a:p>
        </p:txBody>
      </p:sp>
      <p:sp>
        <p:nvSpPr>
          <p:cNvPr id="243716" name="Rectangle 4">
            <a:extLst>
              <a:ext uri="{FF2B5EF4-FFF2-40B4-BE49-F238E27FC236}">
                <a16:creationId xmlns:a16="http://schemas.microsoft.com/office/drawing/2014/main" id="{95FA9A48-0C17-8C8A-AC50-24E36FB33947}"/>
              </a:ext>
            </a:extLst>
          </p:cNvPr>
          <p:cNvSpPr>
            <a:spLocks noChangeArrowheads="1"/>
          </p:cNvSpPr>
          <p:nvPr/>
        </p:nvSpPr>
        <p:spPr bwMode="auto">
          <a:xfrm>
            <a:off x="1143001" y="4635081"/>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5000"/>
              </a:lnSpc>
              <a:spcBef>
                <a:spcPct val="50000"/>
              </a:spcBef>
              <a:buClr>
                <a:srgbClr val="000000"/>
              </a:buClr>
              <a:buFont typeface="Wingdings" pitchFamily="2" charset="2"/>
              <a:buChar char="¨"/>
              <a:defRPr sz="2500" b="1">
                <a:solidFill>
                  <a:srgbClr val="000000"/>
                </a:solidFill>
                <a:latin typeface="Helvetica" pitchFamily="2" charset="0"/>
              </a:defRPr>
            </a:lvl1pPr>
            <a:lvl2pPr marL="742950" indent="-285750">
              <a:spcBef>
                <a:spcPct val="20000"/>
              </a:spcBef>
              <a:buClr>
                <a:srgbClr val="000000"/>
              </a:buClr>
              <a:buChar char="–"/>
              <a:defRPr sz="2200" b="1">
                <a:solidFill>
                  <a:schemeClr val="tx1"/>
                </a:solidFill>
                <a:latin typeface="Helvetica" pitchFamily="2" charset="0"/>
              </a:defRPr>
            </a:lvl2pPr>
            <a:lvl3pPr marL="1143000" indent="-228600">
              <a:spcBef>
                <a:spcPct val="20000"/>
              </a:spcBef>
              <a:buClr>
                <a:srgbClr val="000000"/>
              </a:buClr>
              <a:buChar char="–"/>
              <a:defRPr sz="2000" b="1">
                <a:solidFill>
                  <a:schemeClr val="tx1"/>
                </a:solidFill>
                <a:latin typeface="Helvetica" pitchFamily="2" charset="0"/>
              </a:defRPr>
            </a:lvl3pPr>
            <a:lvl4pPr marL="1600200" indent="-228600">
              <a:spcBef>
                <a:spcPct val="20000"/>
              </a:spcBef>
              <a:buClr>
                <a:srgbClr val="000000"/>
              </a:buClr>
              <a:buChar char="–"/>
              <a:defRPr sz="2000" b="1">
                <a:solidFill>
                  <a:srgbClr val="339EFF"/>
                </a:solidFill>
                <a:latin typeface="Helvetica" pitchFamily="2" charset="0"/>
              </a:defRPr>
            </a:lvl4pPr>
            <a:lvl5pPr marL="2057400" indent="-228600">
              <a:spcBef>
                <a:spcPct val="20000"/>
              </a:spcBef>
              <a:buClr>
                <a:schemeClr val="tx1"/>
              </a:buClr>
              <a:buSzPct val="65000"/>
              <a:buFont typeface="Wingdings"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350" b="0">
              <a:solidFill>
                <a:schemeClr val="tx1"/>
              </a:solidFill>
              <a:latin typeface="Arial" panose="020B0604020202020204" pitchFamily="34" charset="0"/>
            </a:endParaRPr>
          </a:p>
        </p:txBody>
      </p:sp>
      <p:sp>
        <p:nvSpPr>
          <p:cNvPr id="243717" name="Rectangle 5">
            <a:extLst>
              <a:ext uri="{FF2B5EF4-FFF2-40B4-BE49-F238E27FC236}">
                <a16:creationId xmlns:a16="http://schemas.microsoft.com/office/drawing/2014/main" id="{B103243E-FF44-69EF-6470-81C387980474}"/>
              </a:ext>
            </a:extLst>
          </p:cNvPr>
          <p:cNvSpPr>
            <a:spLocks noChangeArrowheads="1"/>
          </p:cNvSpPr>
          <p:nvPr/>
        </p:nvSpPr>
        <p:spPr bwMode="auto">
          <a:xfrm>
            <a:off x="1143001" y="3393855"/>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5000"/>
              </a:lnSpc>
              <a:spcBef>
                <a:spcPct val="50000"/>
              </a:spcBef>
              <a:buClr>
                <a:srgbClr val="000000"/>
              </a:buClr>
              <a:buFont typeface="Wingdings" pitchFamily="2" charset="2"/>
              <a:buChar char="¨"/>
              <a:defRPr sz="2500" b="1">
                <a:solidFill>
                  <a:srgbClr val="000000"/>
                </a:solidFill>
                <a:latin typeface="Helvetica" pitchFamily="2" charset="0"/>
              </a:defRPr>
            </a:lvl1pPr>
            <a:lvl2pPr marL="742950" indent="-285750">
              <a:spcBef>
                <a:spcPct val="20000"/>
              </a:spcBef>
              <a:buClr>
                <a:srgbClr val="000000"/>
              </a:buClr>
              <a:buChar char="–"/>
              <a:defRPr sz="2200" b="1">
                <a:solidFill>
                  <a:schemeClr val="tx1"/>
                </a:solidFill>
                <a:latin typeface="Helvetica" pitchFamily="2" charset="0"/>
              </a:defRPr>
            </a:lvl2pPr>
            <a:lvl3pPr marL="1143000" indent="-228600">
              <a:spcBef>
                <a:spcPct val="20000"/>
              </a:spcBef>
              <a:buClr>
                <a:srgbClr val="000000"/>
              </a:buClr>
              <a:buChar char="–"/>
              <a:defRPr sz="2000" b="1">
                <a:solidFill>
                  <a:schemeClr val="tx1"/>
                </a:solidFill>
                <a:latin typeface="Helvetica" pitchFamily="2" charset="0"/>
              </a:defRPr>
            </a:lvl3pPr>
            <a:lvl4pPr marL="1600200" indent="-228600">
              <a:spcBef>
                <a:spcPct val="20000"/>
              </a:spcBef>
              <a:buClr>
                <a:srgbClr val="000000"/>
              </a:buClr>
              <a:buChar char="–"/>
              <a:defRPr sz="2000" b="1">
                <a:solidFill>
                  <a:srgbClr val="339EFF"/>
                </a:solidFill>
                <a:latin typeface="Helvetica" pitchFamily="2" charset="0"/>
              </a:defRPr>
            </a:lvl4pPr>
            <a:lvl5pPr marL="2057400" indent="-228600">
              <a:spcBef>
                <a:spcPct val="20000"/>
              </a:spcBef>
              <a:buClr>
                <a:schemeClr val="tx1"/>
              </a:buClr>
              <a:buSzPct val="65000"/>
              <a:buFont typeface="Wingdings"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350" b="0">
              <a:solidFill>
                <a:schemeClr val="tx1"/>
              </a:solidFill>
              <a:latin typeface="Arial" panose="020B0604020202020204" pitchFamily="34" charset="0"/>
            </a:endParaRPr>
          </a:p>
        </p:txBody>
      </p:sp>
      <p:sp>
        <p:nvSpPr>
          <p:cNvPr id="243718" name="Rectangle 6">
            <a:extLst>
              <a:ext uri="{FF2B5EF4-FFF2-40B4-BE49-F238E27FC236}">
                <a16:creationId xmlns:a16="http://schemas.microsoft.com/office/drawing/2014/main" id="{F27831AF-2801-B82E-1248-0C0D7CA87F95}"/>
              </a:ext>
            </a:extLst>
          </p:cNvPr>
          <p:cNvSpPr>
            <a:spLocks noChangeArrowheads="1"/>
          </p:cNvSpPr>
          <p:nvPr/>
        </p:nvSpPr>
        <p:spPr bwMode="auto">
          <a:xfrm>
            <a:off x="7316942" y="390986"/>
            <a:ext cx="1763486"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125000"/>
              </a:lnSpc>
              <a:spcBef>
                <a:spcPct val="50000"/>
              </a:spcBef>
              <a:buClr>
                <a:srgbClr val="000000"/>
              </a:buClr>
              <a:buFont typeface="Wingdings" pitchFamily="2" charset="2"/>
              <a:buChar char="¨"/>
              <a:defRPr sz="2500" b="1">
                <a:solidFill>
                  <a:srgbClr val="000000"/>
                </a:solidFill>
                <a:latin typeface="Helvetica" pitchFamily="2" charset="0"/>
              </a:defRPr>
            </a:lvl1pPr>
            <a:lvl2pPr marL="742950" indent="-285750">
              <a:spcBef>
                <a:spcPct val="20000"/>
              </a:spcBef>
              <a:buClr>
                <a:srgbClr val="000000"/>
              </a:buClr>
              <a:buChar char="–"/>
              <a:defRPr sz="2200" b="1">
                <a:solidFill>
                  <a:schemeClr val="tx1"/>
                </a:solidFill>
                <a:latin typeface="Helvetica" pitchFamily="2" charset="0"/>
              </a:defRPr>
            </a:lvl2pPr>
            <a:lvl3pPr marL="1143000" indent="-228600">
              <a:spcBef>
                <a:spcPct val="20000"/>
              </a:spcBef>
              <a:buClr>
                <a:srgbClr val="000000"/>
              </a:buClr>
              <a:buChar char="–"/>
              <a:defRPr sz="2000" b="1">
                <a:solidFill>
                  <a:schemeClr val="tx1"/>
                </a:solidFill>
                <a:latin typeface="Helvetica" pitchFamily="2" charset="0"/>
              </a:defRPr>
            </a:lvl3pPr>
            <a:lvl4pPr marL="1600200" indent="-228600">
              <a:spcBef>
                <a:spcPct val="20000"/>
              </a:spcBef>
              <a:buClr>
                <a:srgbClr val="000000"/>
              </a:buClr>
              <a:buChar char="–"/>
              <a:defRPr sz="2000" b="1">
                <a:solidFill>
                  <a:srgbClr val="339EFF"/>
                </a:solidFill>
                <a:latin typeface="Helvetica" pitchFamily="2" charset="0"/>
              </a:defRPr>
            </a:lvl4pPr>
            <a:lvl5pPr marL="2057400" indent="-228600">
              <a:spcBef>
                <a:spcPct val="20000"/>
              </a:spcBef>
              <a:buClr>
                <a:schemeClr val="tx1"/>
              </a:buClr>
              <a:buSzPct val="65000"/>
              <a:buFont typeface="Wingdings"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800" b="0" dirty="0">
                <a:latin typeface="Arial" panose="020B0604020202020204" pitchFamily="34" charset="0"/>
                <a:cs typeface="Times New Roman" panose="02020603050405020304" pitchFamily="18" charset="0"/>
              </a:rPr>
              <a:t>Meta-analysis (2008):  Effectiveness and abstinence rates for various medications and medication combinations compared to placebo at 6-months post-quit (n = 86 studies)</a:t>
            </a:r>
            <a:endParaRPr lang="en-US" altLang="en-US" sz="1800" b="0" dirty="0">
              <a:solidFill>
                <a:schemeClr val="tx1"/>
              </a:solidFill>
              <a:latin typeface="Arial" panose="020B0604020202020204" pitchFamily="34" charset="0"/>
            </a:endParaRPr>
          </a:p>
        </p:txBody>
      </p:sp>
      <p:graphicFrame>
        <p:nvGraphicFramePr>
          <p:cNvPr id="128071" name="Group 71">
            <a:extLst>
              <a:ext uri="{FF2B5EF4-FFF2-40B4-BE49-F238E27FC236}">
                <a16:creationId xmlns:a16="http://schemas.microsoft.com/office/drawing/2014/main" id="{D117B165-8743-5ED6-B846-09A283FD1774}"/>
              </a:ext>
            </a:extLst>
          </p:cNvPr>
          <p:cNvGraphicFramePr>
            <a:graphicFrameLocks noGrp="1"/>
          </p:cNvGraphicFramePr>
          <p:nvPr>
            <p:extLst>
              <p:ext uri="{D42A27DB-BD31-4B8C-83A1-F6EECF244321}">
                <p14:modId xmlns:p14="http://schemas.microsoft.com/office/powerpoint/2010/main" val="2458727041"/>
              </p:ext>
            </p:extLst>
          </p:nvPr>
        </p:nvGraphicFramePr>
        <p:xfrm>
          <a:off x="84138" y="292587"/>
          <a:ext cx="7154956" cy="4167116"/>
        </p:xfrm>
        <a:graphic>
          <a:graphicData uri="http://schemas.openxmlformats.org/drawingml/2006/table">
            <a:tbl>
              <a:tblPr/>
              <a:tblGrid>
                <a:gridCol w="3165121">
                  <a:extLst>
                    <a:ext uri="{9D8B030D-6E8A-4147-A177-3AD203B41FA5}">
                      <a16:colId xmlns:a16="http://schemas.microsoft.com/office/drawing/2014/main" val="1463902392"/>
                    </a:ext>
                  </a:extLst>
                </a:gridCol>
                <a:gridCol w="980742">
                  <a:extLst>
                    <a:ext uri="{9D8B030D-6E8A-4147-A177-3AD203B41FA5}">
                      <a16:colId xmlns:a16="http://schemas.microsoft.com/office/drawing/2014/main" val="343338619"/>
                    </a:ext>
                  </a:extLst>
                </a:gridCol>
                <a:gridCol w="1471112">
                  <a:extLst>
                    <a:ext uri="{9D8B030D-6E8A-4147-A177-3AD203B41FA5}">
                      <a16:colId xmlns:a16="http://schemas.microsoft.com/office/drawing/2014/main" val="3888785869"/>
                    </a:ext>
                  </a:extLst>
                </a:gridCol>
                <a:gridCol w="1537981">
                  <a:extLst>
                    <a:ext uri="{9D8B030D-6E8A-4147-A177-3AD203B41FA5}">
                      <a16:colId xmlns:a16="http://schemas.microsoft.com/office/drawing/2014/main" val="2084510068"/>
                    </a:ext>
                  </a:extLst>
                </a:gridCol>
              </a:tblGrid>
              <a:tr h="656185">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200" b="1"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Medication</a:t>
                      </a:r>
                      <a:endParaRPr kumimoji="0" lang="en-US" altLang="en-US" sz="1200" b="1" i="0" u="none" strike="noStrike" cap="none" normalizeH="0" baseline="0" dirty="0">
                        <a:ln>
                          <a:noFill/>
                        </a:ln>
                        <a:solidFill>
                          <a:srgbClr val="000000"/>
                        </a:solidFill>
                        <a:effectLst/>
                        <a:latin typeface="Arial" panose="020B0604020202020204" pitchFamily="34" charset="0"/>
                      </a:endParaRPr>
                    </a:p>
                  </a:txBody>
                  <a:tcPr marL="68580" marR="68580"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200" b="1"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Number of arms</a:t>
                      </a:r>
                      <a:endParaRPr kumimoji="0" lang="en-US" altLang="en-US" sz="1200" b="1" i="0" u="none" strike="noStrike" cap="none" normalizeH="0" baseline="0" dirty="0">
                        <a:ln>
                          <a:noFill/>
                        </a:ln>
                        <a:solidFill>
                          <a:srgbClr val="000000"/>
                        </a:solidFill>
                        <a:effectLst/>
                        <a:latin typeface="Arial" panose="020B0604020202020204" pitchFamily="34" charset="0"/>
                      </a:endParaRPr>
                    </a:p>
                  </a:txBody>
                  <a:tcPr marL="68580" marR="68580"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200" b="1"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Estimated </a:t>
                      </a:r>
                    </a:p>
                    <a:p>
                      <a:pPr marL="0" marR="0" lvl="0" indent="0" algn="ctr" defTabSz="914400" rtl="0" eaLnBrk="0" fontAlgn="base" latinLnBrk="0" hangingPunct="0">
                        <a:lnSpc>
                          <a:spcPct val="100000"/>
                        </a:lnSpc>
                        <a:spcBef>
                          <a:spcPct val="0"/>
                        </a:spcBef>
                        <a:spcAft>
                          <a:spcPct val="0"/>
                        </a:spcAft>
                        <a:buClr>
                          <a:srgbClr val="000000"/>
                        </a:buClr>
                        <a:buSzTx/>
                        <a:buFont typeface="Wingdings" panose="05000000000000000000" pitchFamily="2" charset="2"/>
                        <a:buNone/>
                        <a:tabLst/>
                      </a:pPr>
                      <a:r>
                        <a:rPr kumimoji="0" lang="en-US" altLang="en-US" sz="1200" b="1"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odds ratio </a:t>
                      </a:r>
                    </a:p>
                    <a:p>
                      <a:pPr marL="0" marR="0" lvl="0" indent="0" algn="ctr" defTabSz="914400" rtl="0" eaLnBrk="0" fontAlgn="base" latinLnBrk="0" hangingPunct="0">
                        <a:lnSpc>
                          <a:spcPct val="100000"/>
                        </a:lnSpc>
                        <a:spcBef>
                          <a:spcPct val="0"/>
                        </a:spcBef>
                        <a:spcAft>
                          <a:spcPct val="0"/>
                        </a:spcAft>
                        <a:buClr>
                          <a:srgbClr val="000000"/>
                        </a:buClr>
                        <a:buSzTx/>
                        <a:buFont typeface="Wingdings" panose="05000000000000000000" pitchFamily="2" charset="2"/>
                        <a:buNone/>
                        <a:tabLst/>
                      </a:pPr>
                      <a:r>
                        <a:rPr kumimoji="0" lang="en-US" altLang="en-US" sz="1200" b="1"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(95% C. I.)</a:t>
                      </a:r>
                      <a:endParaRPr kumimoji="0" lang="en-US" altLang="en-US" sz="1200" b="1" i="0" u="none" strike="noStrike" cap="none" normalizeH="0" baseline="0" dirty="0">
                        <a:ln>
                          <a:noFill/>
                        </a:ln>
                        <a:solidFill>
                          <a:srgbClr val="000000"/>
                        </a:solidFill>
                        <a:effectLst/>
                        <a:latin typeface="Arial" panose="020B0604020202020204" pitchFamily="34" charset="0"/>
                      </a:endParaRPr>
                    </a:p>
                  </a:txBody>
                  <a:tcPr marL="68580" marR="68580"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200" b="1"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Estimated abstinence rate</a:t>
                      </a:r>
                    </a:p>
                    <a:p>
                      <a:pPr marL="0" marR="0" lvl="0" indent="0" algn="ctr" defTabSz="914400" rtl="0" eaLnBrk="0" fontAlgn="base" latinLnBrk="0" hangingPunct="0">
                        <a:lnSpc>
                          <a:spcPct val="100000"/>
                        </a:lnSpc>
                        <a:spcBef>
                          <a:spcPct val="0"/>
                        </a:spcBef>
                        <a:spcAft>
                          <a:spcPct val="0"/>
                        </a:spcAft>
                        <a:buClr>
                          <a:srgbClr val="000000"/>
                        </a:buClr>
                        <a:buSzTx/>
                        <a:buFont typeface="Wingdings" panose="05000000000000000000" pitchFamily="2" charset="2"/>
                        <a:buNone/>
                        <a:tabLst/>
                      </a:pPr>
                      <a:r>
                        <a:rPr kumimoji="0" lang="en-US" altLang="en-US" sz="1200" b="1"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(95% C. I.)</a:t>
                      </a:r>
                      <a:endParaRPr kumimoji="0" lang="en-US" altLang="en-US" sz="1200" b="1" i="0" u="none" strike="noStrike" cap="none" normalizeH="0" baseline="0" dirty="0">
                        <a:ln>
                          <a:noFill/>
                        </a:ln>
                        <a:solidFill>
                          <a:srgbClr val="000000"/>
                        </a:solidFill>
                        <a:effectLst/>
                        <a:latin typeface="Arial" panose="020B0604020202020204" pitchFamily="34"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2834895661"/>
                  </a:ext>
                </a:extLst>
              </a:tr>
              <a:tr h="267335">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Placebo</a:t>
                      </a:r>
                      <a:endParaRPr kumimoji="0" lang="en-US" altLang="en-US" sz="1200" b="0" i="0" u="none" strike="noStrike" cap="none" normalizeH="0" baseline="0" dirty="0">
                        <a:ln>
                          <a:noFill/>
                        </a:ln>
                        <a:solidFill>
                          <a:srgbClr val="000000"/>
                        </a:solidFill>
                        <a:effectLst/>
                        <a:latin typeface="Arial" panose="020B0604020202020204" pitchFamily="34" charset="0"/>
                      </a:endParaRPr>
                    </a:p>
                  </a:txBody>
                  <a:tcPr marL="68580" marR="68580"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2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80</a:t>
                      </a:r>
                      <a:endParaRPr kumimoji="0" lang="en-US" altLang="en-US" sz="1200" b="0" i="0" u="none" strike="noStrike" cap="none" normalizeH="0" baseline="0">
                        <a:ln>
                          <a:noFill/>
                        </a:ln>
                        <a:solidFill>
                          <a:srgbClr val="000000"/>
                        </a:solidFill>
                        <a:effectLst/>
                        <a:latin typeface="Arial" panose="020B0604020202020204" pitchFamily="34" charset="0"/>
                      </a:endParaRPr>
                    </a:p>
                  </a:txBody>
                  <a:tcPr marL="68580" marR="68580"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2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1.0</a:t>
                      </a:r>
                      <a:endParaRPr kumimoji="0" lang="en-US" altLang="en-US" sz="1200" b="0" i="0" u="none" strike="noStrike" cap="none" normalizeH="0" baseline="0">
                        <a:ln>
                          <a:noFill/>
                        </a:ln>
                        <a:solidFill>
                          <a:srgbClr val="000000"/>
                        </a:solidFill>
                        <a:effectLst/>
                        <a:latin typeface="Arial" panose="020B0604020202020204" pitchFamily="34" charset="0"/>
                      </a:endParaRPr>
                    </a:p>
                  </a:txBody>
                  <a:tcPr marL="68580" marR="68580"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13.8</a:t>
                      </a:r>
                      <a:endParaRPr kumimoji="0" lang="en-US" altLang="en-US" sz="1200" b="0" i="0" u="none" strike="noStrike" cap="none" normalizeH="0" baseline="0" dirty="0">
                        <a:ln>
                          <a:noFill/>
                        </a:ln>
                        <a:solidFill>
                          <a:srgbClr val="000000"/>
                        </a:solidFill>
                        <a:effectLst/>
                        <a:latin typeface="Arial" panose="020B0604020202020204" pitchFamily="34"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3640986138"/>
                  </a:ext>
                </a:extLst>
              </a:tr>
              <a:tr h="267335">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Monotherapies</a:t>
                      </a:r>
                      <a:endParaRPr kumimoji="0" lang="en-US" altLang="en-US" sz="1200" b="0" i="0" u="none" strike="noStrike" cap="none" normalizeH="0" baseline="0" dirty="0">
                        <a:ln>
                          <a:noFill/>
                        </a:ln>
                        <a:solidFill>
                          <a:srgbClr val="000000"/>
                        </a:solidFill>
                        <a:effectLst/>
                        <a:latin typeface="Arial" panose="020B0604020202020204" pitchFamily="34" charset="0"/>
                      </a:endParaRPr>
                    </a:p>
                  </a:txBody>
                  <a:tcPr marL="68580" marR="68580"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
                          <a:srgbClr val="000000"/>
                        </a:buClr>
                        <a:buSzTx/>
                        <a:buFont typeface="Wingdings" panose="05000000000000000000" pitchFamily="2" charset="2"/>
                        <a:buNone/>
                        <a:tabLst/>
                      </a:pPr>
                      <a:endParaRPr kumimoji="0" lang="en-US" altLang="en-US" sz="1200" b="0" i="0" u="none" strike="noStrike" cap="none" normalizeH="0" baseline="0">
                        <a:ln>
                          <a:noFill/>
                        </a:ln>
                        <a:solidFill>
                          <a:srgbClr val="000000"/>
                        </a:solidFill>
                        <a:effectLst/>
                        <a:latin typeface="Arial" panose="020B0604020202020204" pitchFamily="34" charset="0"/>
                      </a:endParaRPr>
                    </a:p>
                  </a:txBody>
                  <a:tcPr marL="68580" marR="68580"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
                          <a:srgbClr val="000000"/>
                        </a:buClr>
                        <a:buSzTx/>
                        <a:buFont typeface="Wingdings" panose="05000000000000000000" pitchFamily="2" charset="2"/>
                        <a:buNone/>
                        <a:tabLst/>
                      </a:pPr>
                      <a:endParaRPr kumimoji="0" lang="en-US" altLang="en-US" sz="1200" b="0" i="0" u="none" strike="noStrike" cap="none" normalizeH="0" baseline="0">
                        <a:ln>
                          <a:noFill/>
                        </a:ln>
                        <a:solidFill>
                          <a:srgbClr val="000000"/>
                        </a:solidFill>
                        <a:effectLst/>
                        <a:latin typeface="Arial" panose="020B0604020202020204" pitchFamily="34" charset="0"/>
                      </a:endParaRPr>
                    </a:p>
                  </a:txBody>
                  <a:tcPr marL="68580" marR="68580"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
                          <a:srgbClr val="000000"/>
                        </a:buClr>
                        <a:buSzTx/>
                        <a:buFont typeface="Wingdings" panose="05000000000000000000" pitchFamily="2" charset="2"/>
                        <a:buNone/>
                        <a:tabLst/>
                      </a:pPr>
                      <a:endParaRPr kumimoji="0" lang="en-US" altLang="en-US" sz="1200" b="0" i="0" u="none" strike="noStrike" cap="none" normalizeH="0" baseline="0" dirty="0">
                        <a:ln>
                          <a:noFill/>
                        </a:ln>
                        <a:solidFill>
                          <a:srgbClr val="000000"/>
                        </a:solidFill>
                        <a:effectLst/>
                        <a:latin typeface="Arial" panose="020B0604020202020204" pitchFamily="34"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3219358287"/>
                  </a:ext>
                </a:extLst>
              </a:tr>
              <a:tr h="267335">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Varenicline (2 mg/day)</a:t>
                      </a:r>
                      <a:endParaRPr kumimoji="0" lang="en-US" altLang="en-US" sz="1200" b="0" i="0" u="none" strike="noStrike" cap="none" normalizeH="0" baseline="0" dirty="0">
                        <a:ln>
                          <a:noFill/>
                        </a:ln>
                        <a:solidFill>
                          <a:srgbClr val="000000"/>
                        </a:solidFill>
                        <a:effectLst/>
                        <a:latin typeface="Arial" panose="020B0604020202020204" pitchFamily="34" charset="0"/>
                      </a:endParaRPr>
                    </a:p>
                  </a:txBody>
                  <a:tcPr marL="68580" marR="68580"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2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5</a:t>
                      </a:r>
                      <a:endParaRPr kumimoji="0" lang="en-US" altLang="en-US" sz="1200" b="0" i="0" u="none" strike="noStrike" cap="none" normalizeH="0" baseline="0">
                        <a:ln>
                          <a:noFill/>
                        </a:ln>
                        <a:solidFill>
                          <a:srgbClr val="000000"/>
                        </a:solidFill>
                        <a:effectLst/>
                        <a:latin typeface="Arial" panose="020B0604020202020204" pitchFamily="34" charset="0"/>
                      </a:endParaRPr>
                    </a:p>
                  </a:txBody>
                  <a:tcPr marL="68580" marR="68580"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2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3.1 (2.5, 3.8)</a:t>
                      </a:r>
                      <a:endParaRPr kumimoji="0" lang="en-US" altLang="en-US" sz="1200" b="0" i="0" u="none" strike="noStrike" cap="none" normalizeH="0" baseline="0">
                        <a:ln>
                          <a:noFill/>
                        </a:ln>
                        <a:solidFill>
                          <a:srgbClr val="000000"/>
                        </a:solidFill>
                        <a:effectLst/>
                        <a:latin typeface="Arial" panose="020B0604020202020204" pitchFamily="34" charset="0"/>
                      </a:endParaRPr>
                    </a:p>
                  </a:txBody>
                  <a:tcPr marL="68580" marR="68580"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33.2 (28.9, 37.8)</a:t>
                      </a:r>
                      <a:endParaRPr kumimoji="0" lang="en-US" altLang="en-US" sz="1200" b="0" i="0" u="none" strike="noStrike" cap="none" normalizeH="0" baseline="0" dirty="0">
                        <a:ln>
                          <a:noFill/>
                        </a:ln>
                        <a:solidFill>
                          <a:srgbClr val="000000"/>
                        </a:solidFill>
                        <a:effectLst/>
                        <a:latin typeface="Arial" panose="020B0604020202020204" pitchFamily="34"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3348295902"/>
                  </a:ext>
                </a:extLst>
              </a:tr>
              <a:tr h="267335">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Nicotine Nasal Spray</a:t>
                      </a:r>
                      <a:endParaRPr kumimoji="0" lang="en-US" altLang="en-US" sz="1200" b="0" i="0" u="none" strike="noStrike" cap="none" normalizeH="0" baseline="0" dirty="0">
                        <a:ln>
                          <a:noFill/>
                        </a:ln>
                        <a:solidFill>
                          <a:srgbClr val="000000"/>
                        </a:solidFill>
                        <a:effectLst/>
                        <a:latin typeface="Arial" panose="020B0604020202020204" pitchFamily="34" charset="0"/>
                      </a:endParaRPr>
                    </a:p>
                  </a:txBody>
                  <a:tcPr marL="68580" marR="68580"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2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4</a:t>
                      </a:r>
                      <a:endParaRPr kumimoji="0" lang="en-US" altLang="en-US" sz="1200" b="0" i="0" u="none" strike="noStrike" cap="none" normalizeH="0" baseline="0">
                        <a:ln>
                          <a:noFill/>
                        </a:ln>
                        <a:solidFill>
                          <a:srgbClr val="000000"/>
                        </a:solidFill>
                        <a:effectLst/>
                        <a:latin typeface="Arial" panose="020B0604020202020204" pitchFamily="34" charset="0"/>
                      </a:endParaRPr>
                    </a:p>
                  </a:txBody>
                  <a:tcPr marL="68580" marR="68580"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2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2.3 (1.7, 3.0)</a:t>
                      </a:r>
                      <a:endParaRPr kumimoji="0" lang="en-US" altLang="en-US" sz="1200" b="0" i="0" u="none" strike="noStrike" cap="none" normalizeH="0" baseline="0">
                        <a:ln>
                          <a:noFill/>
                        </a:ln>
                        <a:solidFill>
                          <a:srgbClr val="000000"/>
                        </a:solidFill>
                        <a:effectLst/>
                        <a:latin typeface="Arial" panose="020B0604020202020204" pitchFamily="34" charset="0"/>
                      </a:endParaRPr>
                    </a:p>
                  </a:txBody>
                  <a:tcPr marL="68580" marR="68580"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26.7 (21.5, 32.7)</a:t>
                      </a:r>
                      <a:endParaRPr kumimoji="0" lang="en-US" altLang="en-US" sz="1200" b="0" i="0" u="none" strike="noStrike" cap="none" normalizeH="0" baseline="0" dirty="0">
                        <a:ln>
                          <a:noFill/>
                        </a:ln>
                        <a:solidFill>
                          <a:srgbClr val="000000"/>
                        </a:solidFill>
                        <a:effectLst/>
                        <a:latin typeface="Arial" panose="020B0604020202020204" pitchFamily="34"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402460988"/>
                  </a:ext>
                </a:extLst>
              </a:tr>
              <a:tr h="545474">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High Dose Nicotine Patch ( &gt; 25 mg) (These included both standard or long-term duration)</a:t>
                      </a:r>
                      <a:endParaRPr kumimoji="0" lang="en-US" altLang="en-US" sz="1200" b="0" i="0" u="none" strike="noStrike" cap="none" normalizeH="0" baseline="0" dirty="0">
                        <a:ln>
                          <a:noFill/>
                        </a:ln>
                        <a:solidFill>
                          <a:srgbClr val="000000"/>
                        </a:solidFill>
                        <a:effectLst/>
                        <a:latin typeface="Arial" panose="020B0604020202020204" pitchFamily="34" charset="0"/>
                      </a:endParaRPr>
                    </a:p>
                  </a:txBody>
                  <a:tcPr marL="68580" marR="68580"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4</a:t>
                      </a:r>
                      <a:endParaRPr kumimoji="0" lang="en-US" altLang="en-US" sz="1200" b="0" i="0" u="none" strike="noStrike" cap="none" normalizeH="0" baseline="0" dirty="0">
                        <a:ln>
                          <a:noFill/>
                        </a:ln>
                        <a:solidFill>
                          <a:srgbClr val="000000"/>
                        </a:solidFill>
                        <a:effectLst/>
                        <a:latin typeface="Arial" panose="020B0604020202020204" pitchFamily="34" charset="0"/>
                      </a:endParaRPr>
                    </a:p>
                  </a:txBody>
                  <a:tcPr marL="68580" marR="68580"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2.3 (1.7, 3.0)</a:t>
                      </a:r>
                      <a:endParaRPr kumimoji="0" lang="en-US" altLang="en-US" sz="1200" b="0" i="0" u="none" strike="noStrike" cap="none" normalizeH="0" baseline="0" dirty="0">
                        <a:ln>
                          <a:noFill/>
                        </a:ln>
                        <a:solidFill>
                          <a:srgbClr val="000000"/>
                        </a:solidFill>
                        <a:effectLst/>
                        <a:latin typeface="Arial" panose="020B0604020202020204" pitchFamily="34" charset="0"/>
                      </a:endParaRPr>
                    </a:p>
                  </a:txBody>
                  <a:tcPr marL="68580" marR="68580"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26.5 (21.3, 32.5)</a:t>
                      </a:r>
                      <a:endParaRPr kumimoji="0" lang="en-US" altLang="en-US" sz="1200" b="0" i="0" u="none" strike="noStrike" cap="none" normalizeH="0" baseline="0" dirty="0">
                        <a:ln>
                          <a:noFill/>
                        </a:ln>
                        <a:solidFill>
                          <a:srgbClr val="000000"/>
                        </a:solidFill>
                        <a:effectLst/>
                        <a:latin typeface="Arial" panose="020B0604020202020204" pitchFamily="34" charset="0"/>
                      </a:endParaRPr>
                    </a:p>
                  </a:txBody>
                  <a:tcPr marL="68580" marR="68580"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2438017414"/>
                  </a:ext>
                </a:extLst>
              </a:tr>
              <a:tr h="220862">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Long-Term Nicotine Gum (&gt; 14 weeks)</a:t>
                      </a:r>
                      <a:endParaRPr kumimoji="0" lang="en-US" altLang="en-US" sz="1200" b="0" i="0" u="none" strike="noStrike" cap="none" normalizeH="0" baseline="0" dirty="0">
                        <a:ln>
                          <a:noFill/>
                        </a:ln>
                        <a:solidFill>
                          <a:srgbClr val="000000"/>
                        </a:solidFill>
                        <a:effectLst/>
                        <a:latin typeface="Arial" panose="020B0604020202020204" pitchFamily="34" charset="0"/>
                      </a:endParaRPr>
                    </a:p>
                  </a:txBody>
                  <a:tcPr marL="68580" marR="68580"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6</a:t>
                      </a:r>
                      <a:endParaRPr kumimoji="0" lang="en-US" altLang="en-US" sz="1200" b="0" i="0" u="none" strike="noStrike" cap="none" normalizeH="0" baseline="0" dirty="0">
                        <a:ln>
                          <a:noFill/>
                        </a:ln>
                        <a:solidFill>
                          <a:srgbClr val="000000"/>
                        </a:solidFill>
                        <a:effectLst/>
                        <a:latin typeface="Arial" panose="020B0604020202020204" pitchFamily="34" charset="0"/>
                      </a:endParaRPr>
                    </a:p>
                  </a:txBody>
                  <a:tcPr marL="68580" marR="68580"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2.2 (1.5, 3.2)</a:t>
                      </a:r>
                      <a:endParaRPr kumimoji="0" lang="en-US" altLang="en-US" sz="1200" b="0" i="0" u="none" strike="noStrike" cap="none" normalizeH="0" baseline="0" dirty="0">
                        <a:ln>
                          <a:noFill/>
                        </a:ln>
                        <a:solidFill>
                          <a:srgbClr val="000000"/>
                        </a:solidFill>
                        <a:effectLst/>
                        <a:latin typeface="Arial" panose="020B0604020202020204" pitchFamily="34" charset="0"/>
                      </a:endParaRPr>
                    </a:p>
                  </a:txBody>
                  <a:tcPr marL="68580" marR="68580"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26.1 (19.7, 33.6)</a:t>
                      </a:r>
                      <a:endParaRPr kumimoji="0" lang="en-US" altLang="en-US" sz="1200" b="0" i="0" u="none" strike="noStrike" cap="none" normalizeH="0" baseline="0" dirty="0">
                        <a:ln>
                          <a:noFill/>
                        </a:ln>
                        <a:solidFill>
                          <a:srgbClr val="000000"/>
                        </a:solidFill>
                        <a:effectLst/>
                        <a:latin typeface="Arial" panose="020B0604020202020204" pitchFamily="34" charset="0"/>
                      </a:endParaRPr>
                    </a:p>
                  </a:txBody>
                  <a:tcPr marL="68580" marR="68580"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2185747742"/>
                  </a:ext>
                </a:extLst>
              </a:tr>
              <a:tr h="267335">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2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Varenicline (1 mg/day)</a:t>
                      </a:r>
                      <a:endParaRPr kumimoji="0" lang="en-US" altLang="en-US" sz="1200" b="0" i="0" u="none" strike="noStrike" cap="none" normalizeH="0" baseline="0">
                        <a:ln>
                          <a:noFill/>
                        </a:ln>
                        <a:solidFill>
                          <a:srgbClr val="000000"/>
                        </a:solidFill>
                        <a:effectLst/>
                        <a:latin typeface="Arial" panose="020B0604020202020204" pitchFamily="34" charset="0"/>
                      </a:endParaRPr>
                    </a:p>
                  </a:txBody>
                  <a:tcPr marL="68580" marR="68580"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3</a:t>
                      </a:r>
                      <a:endParaRPr kumimoji="0" lang="en-US" altLang="en-US" sz="1200" b="0" i="0" u="none" strike="noStrike" cap="none" normalizeH="0" baseline="0" dirty="0">
                        <a:ln>
                          <a:noFill/>
                        </a:ln>
                        <a:solidFill>
                          <a:srgbClr val="000000"/>
                        </a:solidFill>
                        <a:effectLst/>
                        <a:latin typeface="Arial" panose="020B0604020202020204" pitchFamily="34" charset="0"/>
                      </a:endParaRPr>
                    </a:p>
                  </a:txBody>
                  <a:tcPr marL="68580" marR="68580"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2.1 (1.5, 3.0)</a:t>
                      </a:r>
                      <a:endParaRPr kumimoji="0" lang="en-US" altLang="en-US" sz="1200" b="0" i="0" u="none" strike="noStrike" cap="none" normalizeH="0" baseline="0" dirty="0">
                        <a:ln>
                          <a:noFill/>
                        </a:ln>
                        <a:solidFill>
                          <a:srgbClr val="000000"/>
                        </a:solidFill>
                        <a:effectLst/>
                        <a:latin typeface="Arial" panose="020B0604020202020204" pitchFamily="34" charset="0"/>
                      </a:endParaRPr>
                    </a:p>
                  </a:txBody>
                  <a:tcPr marL="68580" marR="68580"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25.4 (19.6, 32.2)</a:t>
                      </a:r>
                      <a:endParaRPr kumimoji="0" lang="en-US" altLang="en-US" sz="1200" b="0" i="0" u="none" strike="noStrike" cap="none" normalizeH="0" baseline="0" dirty="0">
                        <a:ln>
                          <a:noFill/>
                        </a:ln>
                        <a:solidFill>
                          <a:srgbClr val="000000"/>
                        </a:solidFill>
                        <a:effectLst/>
                        <a:latin typeface="Arial" panose="020B0604020202020204" pitchFamily="34"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197465690"/>
                  </a:ext>
                </a:extLst>
              </a:tr>
              <a:tr h="267335">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Nicotine Inhaler</a:t>
                      </a:r>
                      <a:endParaRPr kumimoji="0" lang="en-US" altLang="en-US" sz="1200" b="0" i="0" u="none" strike="noStrike" cap="none" normalizeH="0" baseline="0" dirty="0">
                        <a:ln>
                          <a:noFill/>
                        </a:ln>
                        <a:solidFill>
                          <a:srgbClr val="000000"/>
                        </a:solidFill>
                        <a:effectLst/>
                        <a:latin typeface="Arial" panose="020B0604020202020204" pitchFamily="34" charset="0"/>
                      </a:endParaRPr>
                    </a:p>
                  </a:txBody>
                  <a:tcPr marL="68580" marR="68580"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2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6</a:t>
                      </a:r>
                      <a:endParaRPr kumimoji="0" lang="en-US" altLang="en-US" sz="1200" b="0" i="0" u="none" strike="noStrike" cap="none" normalizeH="0" baseline="0">
                        <a:ln>
                          <a:noFill/>
                        </a:ln>
                        <a:solidFill>
                          <a:srgbClr val="000000"/>
                        </a:solidFill>
                        <a:effectLst/>
                        <a:latin typeface="Arial" panose="020B0604020202020204" pitchFamily="34" charset="0"/>
                      </a:endParaRPr>
                    </a:p>
                  </a:txBody>
                  <a:tcPr marL="68580" marR="68580"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2.1 (1.5, 2.9)</a:t>
                      </a:r>
                      <a:endParaRPr kumimoji="0" lang="en-US" altLang="en-US" sz="1200" b="0" i="0" u="none" strike="noStrike" cap="none" normalizeH="0" baseline="0" dirty="0">
                        <a:ln>
                          <a:noFill/>
                        </a:ln>
                        <a:solidFill>
                          <a:srgbClr val="000000"/>
                        </a:solidFill>
                        <a:effectLst/>
                        <a:latin typeface="Arial" panose="020B0604020202020204" pitchFamily="34" charset="0"/>
                      </a:endParaRPr>
                    </a:p>
                  </a:txBody>
                  <a:tcPr marL="68580" marR="68580"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24.8 (19.1, 31.6)</a:t>
                      </a:r>
                      <a:endParaRPr kumimoji="0" lang="en-US" altLang="en-US" sz="1200" b="0" i="0" u="none" strike="noStrike" cap="none" normalizeH="0" baseline="0" dirty="0">
                        <a:ln>
                          <a:noFill/>
                        </a:ln>
                        <a:solidFill>
                          <a:srgbClr val="000000"/>
                        </a:solidFill>
                        <a:effectLst/>
                        <a:latin typeface="Arial" panose="020B0604020202020204" pitchFamily="34"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42800451"/>
                  </a:ext>
                </a:extLst>
              </a:tr>
              <a:tr h="0">
                <a:tc>
                  <a:txBody>
                    <a:bodyPr/>
                    <a:lstStyle>
                      <a:lvl1pPr marL="342900" indent="-342900">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1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Bupropion SR</a:t>
                      </a:r>
                      <a:endParaRPr kumimoji="0" lang="en-US" altLang="en-US" sz="1100" b="0" i="0" u="none" strike="noStrike" cap="none" normalizeH="0" baseline="0" dirty="0">
                        <a:ln>
                          <a:noFill/>
                        </a:ln>
                        <a:solidFill>
                          <a:srgbClr val="000000"/>
                        </a:solidFill>
                        <a:effectLst/>
                        <a:latin typeface="Arial" panose="020B0604020202020204" pitchFamily="34" charset="0"/>
                      </a:endParaRPr>
                    </a:p>
                  </a:txBody>
                  <a:tcPr marL="68580" marR="68580" marT="34298" marB="3429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1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26</a:t>
                      </a:r>
                      <a:endParaRPr kumimoji="0" lang="en-US" altLang="en-US" sz="1100" b="0" i="0" u="none" strike="noStrike" cap="none" normalizeH="0" baseline="0" dirty="0">
                        <a:ln>
                          <a:noFill/>
                        </a:ln>
                        <a:solidFill>
                          <a:srgbClr val="000000"/>
                        </a:solidFill>
                        <a:effectLst/>
                        <a:latin typeface="Arial" panose="020B0604020202020204" pitchFamily="34" charset="0"/>
                      </a:endParaRPr>
                    </a:p>
                  </a:txBody>
                  <a:tcPr marL="68580" marR="68580" marT="34298" marB="3429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1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2.0 (1.8, 2.2)</a:t>
                      </a:r>
                      <a:endParaRPr kumimoji="0" lang="en-US" altLang="en-US" sz="1100" b="0" i="0" u="none" strike="noStrike" cap="none" normalizeH="0" baseline="0" dirty="0">
                        <a:ln>
                          <a:noFill/>
                        </a:ln>
                        <a:solidFill>
                          <a:srgbClr val="000000"/>
                        </a:solidFill>
                        <a:effectLst/>
                        <a:latin typeface="Arial" panose="020B0604020202020204" pitchFamily="34" charset="0"/>
                      </a:endParaRPr>
                    </a:p>
                  </a:txBody>
                  <a:tcPr marL="68580" marR="68580" marT="34298" marB="3429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1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24.2 (22.2, 26.4)</a:t>
                      </a:r>
                      <a:endParaRPr kumimoji="0" lang="en-US" altLang="en-US" sz="1100" b="0" i="0" u="none" strike="noStrike" cap="none" normalizeH="0" baseline="0" dirty="0">
                        <a:ln>
                          <a:noFill/>
                        </a:ln>
                        <a:solidFill>
                          <a:srgbClr val="000000"/>
                        </a:solidFill>
                        <a:effectLst/>
                        <a:latin typeface="Arial" panose="020B0604020202020204" pitchFamily="34" charset="0"/>
                      </a:endParaRPr>
                    </a:p>
                  </a:txBody>
                  <a:tcPr marL="68580" marR="68580" marT="34298" marB="342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694230240"/>
                  </a:ext>
                </a:extLst>
              </a:tr>
              <a:tr h="267335">
                <a:tc>
                  <a:txBody>
                    <a:bodyPr/>
                    <a:lstStyle>
                      <a:lvl1pPr marL="342900" indent="-342900">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1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Nicotine Patch (6-14 weeks)</a:t>
                      </a:r>
                      <a:endParaRPr kumimoji="0" lang="en-US" altLang="en-US" sz="1100" b="0" i="0" u="none" strike="noStrike" cap="none" normalizeH="0" baseline="0" dirty="0">
                        <a:ln>
                          <a:noFill/>
                        </a:ln>
                        <a:solidFill>
                          <a:srgbClr val="000000"/>
                        </a:solidFill>
                        <a:effectLst/>
                        <a:latin typeface="Arial" panose="020B0604020202020204" pitchFamily="34" charset="0"/>
                      </a:endParaRPr>
                    </a:p>
                  </a:txBody>
                  <a:tcPr marL="68580" marR="68580" marT="34298" marB="3429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1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32</a:t>
                      </a:r>
                      <a:endParaRPr kumimoji="0" lang="en-US" altLang="en-US" sz="1100" b="0" i="0" u="none" strike="noStrike" cap="none" normalizeH="0" baseline="0" dirty="0">
                        <a:ln>
                          <a:noFill/>
                        </a:ln>
                        <a:solidFill>
                          <a:srgbClr val="000000"/>
                        </a:solidFill>
                        <a:effectLst/>
                        <a:latin typeface="Arial" panose="020B0604020202020204" pitchFamily="34" charset="0"/>
                      </a:endParaRPr>
                    </a:p>
                  </a:txBody>
                  <a:tcPr marL="68580" marR="68580" marT="34298" marB="3429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1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1.9 (1.7, 2.2)</a:t>
                      </a:r>
                      <a:endParaRPr kumimoji="0" lang="en-US" altLang="en-US" sz="1100" b="0" i="0" u="none" strike="noStrike" cap="none" normalizeH="0" baseline="0" dirty="0">
                        <a:ln>
                          <a:noFill/>
                        </a:ln>
                        <a:solidFill>
                          <a:srgbClr val="000000"/>
                        </a:solidFill>
                        <a:effectLst/>
                        <a:latin typeface="Arial" panose="020B0604020202020204" pitchFamily="34" charset="0"/>
                      </a:endParaRPr>
                    </a:p>
                  </a:txBody>
                  <a:tcPr marL="68580" marR="68580" marT="34298" marB="3429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1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23.4 (21.3, 25.8)</a:t>
                      </a:r>
                      <a:endParaRPr kumimoji="0" lang="en-US" altLang="en-US" sz="1100" b="0" i="0" u="none" strike="noStrike" cap="none" normalizeH="0" baseline="0" dirty="0">
                        <a:ln>
                          <a:noFill/>
                        </a:ln>
                        <a:solidFill>
                          <a:srgbClr val="000000"/>
                        </a:solidFill>
                        <a:effectLst/>
                        <a:latin typeface="Arial" panose="020B0604020202020204" pitchFamily="34" charset="0"/>
                      </a:endParaRPr>
                    </a:p>
                  </a:txBody>
                  <a:tcPr marL="68580" marR="68580" marT="34298" marB="342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3212598926"/>
                  </a:ext>
                </a:extLst>
              </a:tr>
              <a:tr h="267335">
                <a:tc>
                  <a:txBody>
                    <a:bodyPr/>
                    <a:lstStyle>
                      <a:lvl1pPr marL="342900" indent="-342900">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Long-Term Nicotine Patch (&gt; 14 weeks)</a:t>
                      </a:r>
                      <a:endParaRPr kumimoji="0" lang="en-US" altLang="en-US" sz="1100" b="0" i="0" u="none" strike="noStrike" cap="none" normalizeH="0" baseline="0">
                        <a:ln>
                          <a:noFill/>
                        </a:ln>
                        <a:solidFill>
                          <a:srgbClr val="000000"/>
                        </a:solidFill>
                        <a:effectLst/>
                        <a:latin typeface="Arial" panose="020B0604020202020204" pitchFamily="34" charset="0"/>
                      </a:endParaRPr>
                    </a:p>
                  </a:txBody>
                  <a:tcPr marL="68580" marR="68580" marT="34298" marB="3429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10</a:t>
                      </a:r>
                      <a:endParaRPr kumimoji="0" lang="en-US" altLang="en-US" sz="1100" b="0" i="0" u="none" strike="noStrike" cap="none" normalizeH="0" baseline="0">
                        <a:ln>
                          <a:noFill/>
                        </a:ln>
                        <a:solidFill>
                          <a:srgbClr val="000000"/>
                        </a:solidFill>
                        <a:effectLst/>
                        <a:latin typeface="Arial" panose="020B0604020202020204" pitchFamily="34" charset="0"/>
                      </a:endParaRPr>
                    </a:p>
                  </a:txBody>
                  <a:tcPr marL="68580" marR="68580" marT="34298" marB="3429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1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1.9 (1.7, 2.3)</a:t>
                      </a:r>
                      <a:endParaRPr kumimoji="0" lang="en-US" altLang="en-US" sz="1100" b="0" i="0" u="none" strike="noStrike" cap="none" normalizeH="0" baseline="0" dirty="0">
                        <a:ln>
                          <a:noFill/>
                        </a:ln>
                        <a:solidFill>
                          <a:srgbClr val="000000"/>
                        </a:solidFill>
                        <a:effectLst/>
                        <a:latin typeface="Arial" panose="020B0604020202020204" pitchFamily="34" charset="0"/>
                      </a:endParaRPr>
                    </a:p>
                  </a:txBody>
                  <a:tcPr marL="68580" marR="68580" marT="34298" marB="3429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1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23.7 (21.0, 26.6)</a:t>
                      </a:r>
                      <a:endParaRPr kumimoji="0" lang="en-US" altLang="en-US" sz="1100" b="0" i="0" u="none" strike="noStrike" cap="none" normalizeH="0" baseline="0" dirty="0">
                        <a:ln>
                          <a:noFill/>
                        </a:ln>
                        <a:solidFill>
                          <a:srgbClr val="000000"/>
                        </a:solidFill>
                        <a:effectLst/>
                        <a:latin typeface="Arial" panose="020B0604020202020204" pitchFamily="34" charset="0"/>
                      </a:endParaRPr>
                    </a:p>
                  </a:txBody>
                  <a:tcPr marL="68580" marR="68580" marT="34298" marB="342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3611896868"/>
                  </a:ext>
                </a:extLst>
              </a:tr>
              <a:tr h="267335">
                <a:tc>
                  <a:txBody>
                    <a:bodyPr/>
                    <a:lstStyle>
                      <a:lvl1pPr marL="342900" indent="-342900">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Nicotine Gum (6-14 weeks)</a:t>
                      </a:r>
                      <a:endParaRPr kumimoji="0" lang="en-US" altLang="en-US" sz="1100" b="0" i="0" u="none" strike="noStrike" cap="none" normalizeH="0" baseline="0">
                        <a:ln>
                          <a:noFill/>
                        </a:ln>
                        <a:solidFill>
                          <a:srgbClr val="000000"/>
                        </a:solidFill>
                        <a:effectLst/>
                        <a:latin typeface="Arial" panose="020B0604020202020204" pitchFamily="34" charset="0"/>
                      </a:endParaRPr>
                    </a:p>
                  </a:txBody>
                  <a:tcPr marL="68580" marR="68580" marT="34298" marB="3429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15</a:t>
                      </a:r>
                      <a:endParaRPr kumimoji="0" lang="en-US" altLang="en-US" sz="1100" b="0" i="0" u="none" strike="noStrike" cap="none" normalizeH="0" baseline="0">
                        <a:ln>
                          <a:noFill/>
                        </a:ln>
                        <a:solidFill>
                          <a:srgbClr val="000000"/>
                        </a:solidFill>
                        <a:effectLst/>
                        <a:latin typeface="Arial" panose="020B0604020202020204" pitchFamily="34" charset="0"/>
                      </a:endParaRPr>
                    </a:p>
                  </a:txBody>
                  <a:tcPr marL="68580" marR="68580" marT="34298" marB="3429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1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1.5 (1.2, 1.7)</a:t>
                      </a:r>
                      <a:endParaRPr kumimoji="0" lang="en-US" altLang="en-US" sz="1100" b="0" i="0" u="none" strike="noStrike" cap="none" normalizeH="0" baseline="0">
                        <a:ln>
                          <a:noFill/>
                        </a:ln>
                        <a:solidFill>
                          <a:srgbClr val="000000"/>
                        </a:solidFill>
                        <a:effectLst/>
                        <a:latin typeface="Arial" panose="020B0604020202020204" pitchFamily="34" charset="0"/>
                      </a:endParaRPr>
                    </a:p>
                  </a:txBody>
                  <a:tcPr marL="68580" marR="68580" marT="34298" marB="3429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1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19.0 (16.5, 21.9)</a:t>
                      </a:r>
                      <a:endParaRPr kumimoji="0" lang="en-US" altLang="en-US" sz="1100" b="0" i="0" u="none" strike="noStrike" cap="none" normalizeH="0" baseline="0" dirty="0">
                        <a:ln>
                          <a:noFill/>
                        </a:ln>
                        <a:solidFill>
                          <a:srgbClr val="000000"/>
                        </a:solidFill>
                        <a:effectLst/>
                        <a:latin typeface="Arial" panose="020B0604020202020204" pitchFamily="34" charset="0"/>
                      </a:endParaRPr>
                    </a:p>
                  </a:txBody>
                  <a:tcPr marL="68580" marR="68580" marT="34298" marB="3429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257726787"/>
                  </a:ext>
                </a:extLst>
              </a:tr>
            </a:tbl>
          </a:graphicData>
        </a:graphic>
      </p:graphicFrame>
      <p:sp>
        <p:nvSpPr>
          <p:cNvPr id="7" name="Slide Number Placeholder 3">
            <a:extLst>
              <a:ext uri="{FF2B5EF4-FFF2-40B4-BE49-F238E27FC236}">
                <a16:creationId xmlns:a16="http://schemas.microsoft.com/office/drawing/2014/main" id="{426FB7B0-DD96-4A12-8311-7623CD893E30}"/>
              </a:ext>
            </a:extLst>
          </p:cNvPr>
          <p:cNvSpPr>
            <a:spLocks noGrp="1"/>
          </p:cNvSpPr>
          <p:nvPr>
            <p:ph type="sldNum" sz="quarter" idx="12"/>
          </p:nvPr>
        </p:nvSpPr>
        <p:spPr>
          <a:xfrm>
            <a:off x="8531788" y="4729412"/>
            <a:ext cx="548640" cy="297180"/>
          </a:xfrm>
        </p:spPr>
        <p:txBody>
          <a:bodyPr/>
          <a:lstStyle/>
          <a:p>
            <a:fld id="{6E2D2B3B-882E-40F3-A32F-6DD516915044}" type="slidenum">
              <a:rPr lang="en-US" smtClean="0"/>
              <a:pPr/>
              <a:t>26</a:t>
            </a:fld>
            <a:endParaRPr lang="en-US" dirty="0"/>
          </a:p>
        </p:txBody>
      </p:sp>
      <p:sp>
        <p:nvSpPr>
          <p:cNvPr id="2" name="TextBox 1">
            <a:extLst>
              <a:ext uri="{FF2B5EF4-FFF2-40B4-BE49-F238E27FC236}">
                <a16:creationId xmlns:a16="http://schemas.microsoft.com/office/drawing/2014/main" id="{9AF0FDB4-89CE-7F4B-C3A2-AD82FF60373D}"/>
              </a:ext>
            </a:extLst>
          </p:cNvPr>
          <p:cNvSpPr txBox="1"/>
          <p:nvPr/>
        </p:nvSpPr>
        <p:spPr>
          <a:xfrm>
            <a:off x="2523912" y="4729412"/>
            <a:ext cx="4157262" cy="307777"/>
          </a:xfrm>
          <a:prstGeom prst="rect">
            <a:avLst/>
          </a:prstGeom>
          <a:noFill/>
        </p:spPr>
        <p:txBody>
          <a:bodyPr wrap="square" rtlCol="0">
            <a:spAutoFit/>
          </a:bodyPr>
          <a:lstStyle/>
          <a:p>
            <a:pPr algn="ctr"/>
            <a:r>
              <a:rPr lang="en-US" sz="1400" b="0" i="0" dirty="0">
                <a:solidFill>
                  <a:schemeClr val="bg1"/>
                </a:solidFill>
                <a:effectLst/>
                <a:latin typeface="BlinkMacSystemFont"/>
              </a:rPr>
              <a:t>Am J Prev Med. 2008 Aug;35(2):158-76. </a:t>
            </a:r>
            <a:endParaRPr lang="en-US" sz="1400" dirty="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Number Placeholder 5">
            <a:extLst>
              <a:ext uri="{FF2B5EF4-FFF2-40B4-BE49-F238E27FC236}">
                <a16:creationId xmlns:a16="http://schemas.microsoft.com/office/drawing/2014/main" id="{653A9F62-833D-0E5E-27EA-BF17801E07A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25000"/>
              </a:lnSpc>
              <a:spcBef>
                <a:spcPct val="50000"/>
              </a:spcBef>
              <a:buClr>
                <a:srgbClr val="000000"/>
              </a:buClr>
              <a:buFont typeface="Wingdings" pitchFamily="2" charset="2"/>
              <a:buChar char="¨"/>
              <a:defRPr sz="1875" b="1">
                <a:solidFill>
                  <a:srgbClr val="000000"/>
                </a:solidFill>
                <a:latin typeface="Helvetica" pitchFamily="2" charset="0"/>
              </a:defRPr>
            </a:lvl1pPr>
            <a:lvl2pPr marL="557213" indent="-214313">
              <a:spcBef>
                <a:spcPct val="20000"/>
              </a:spcBef>
              <a:buClr>
                <a:srgbClr val="000000"/>
              </a:buClr>
              <a:buChar char="–"/>
              <a:defRPr sz="1650" b="1">
                <a:solidFill>
                  <a:schemeClr val="tx1"/>
                </a:solidFill>
                <a:latin typeface="Helvetica" pitchFamily="2" charset="0"/>
              </a:defRPr>
            </a:lvl2pPr>
            <a:lvl3pPr marL="857250" indent="-171450">
              <a:spcBef>
                <a:spcPct val="20000"/>
              </a:spcBef>
              <a:buClr>
                <a:srgbClr val="000000"/>
              </a:buClr>
              <a:buChar char="–"/>
              <a:defRPr sz="1500" b="1">
                <a:solidFill>
                  <a:schemeClr val="tx1"/>
                </a:solidFill>
                <a:latin typeface="Helvetica" pitchFamily="2" charset="0"/>
              </a:defRPr>
            </a:lvl3pPr>
            <a:lvl4pPr marL="1200150" indent="-171450">
              <a:spcBef>
                <a:spcPct val="20000"/>
              </a:spcBef>
              <a:buClr>
                <a:srgbClr val="000000"/>
              </a:buClr>
              <a:buChar char="–"/>
              <a:defRPr sz="1500" b="1">
                <a:solidFill>
                  <a:srgbClr val="339EFF"/>
                </a:solidFill>
                <a:latin typeface="Helvetica" pitchFamily="2" charset="0"/>
              </a:defRPr>
            </a:lvl4pPr>
            <a:lvl5pPr marL="1543050" indent="-171450">
              <a:spcBef>
                <a:spcPct val="20000"/>
              </a:spcBef>
              <a:buClr>
                <a:schemeClr val="tx1"/>
              </a:buClr>
              <a:buSzPct val="65000"/>
              <a:buFont typeface="Wingdings" pitchFamily="2" charset="2"/>
              <a:buChar char="l"/>
              <a:defRPr>
                <a:solidFill>
                  <a:schemeClr val="tx1"/>
                </a:solidFill>
                <a:latin typeface="Arial" panose="020B0604020202020204" pitchFamily="34" charset="0"/>
              </a:defRPr>
            </a:lvl5pPr>
            <a:lvl6pPr marL="1885950" indent="-17145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defRPr>
            </a:lvl6pPr>
            <a:lvl7pPr marL="2228850" indent="-17145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defRPr>
            </a:lvl7pPr>
            <a:lvl8pPr marL="2571750" indent="-17145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defRPr>
            </a:lvl8pPr>
            <a:lvl9pPr marL="2914650" indent="-17145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defRPr>
            </a:lvl9pPr>
          </a:lstStyle>
          <a:p>
            <a:pPr>
              <a:lnSpc>
                <a:spcPct val="100000"/>
              </a:lnSpc>
              <a:spcBef>
                <a:spcPct val="0"/>
              </a:spcBef>
              <a:buClrTx/>
              <a:buFontTx/>
              <a:buNone/>
            </a:pPr>
            <a:fld id="{A2092701-FB5B-A345-8258-9283D7BEA38F}" type="slidenum">
              <a:rPr lang="en-US" altLang="en-US" sz="1200" b="0">
                <a:solidFill>
                  <a:srgbClr val="DDDDDD"/>
                </a:solidFill>
                <a:latin typeface="Arial" panose="020B0604020202020204" pitchFamily="34" charset="0"/>
              </a:rPr>
              <a:pPr>
                <a:lnSpc>
                  <a:spcPct val="100000"/>
                </a:lnSpc>
                <a:spcBef>
                  <a:spcPct val="0"/>
                </a:spcBef>
                <a:buClrTx/>
                <a:buFontTx/>
                <a:buNone/>
              </a:pPr>
              <a:t>27</a:t>
            </a:fld>
            <a:endParaRPr lang="en-US" altLang="en-US" sz="1200" b="0">
              <a:solidFill>
                <a:srgbClr val="DDDDDD"/>
              </a:solidFill>
              <a:latin typeface="Arial" panose="020B0604020202020204" pitchFamily="34" charset="0"/>
            </a:endParaRPr>
          </a:p>
        </p:txBody>
      </p:sp>
      <p:graphicFrame>
        <p:nvGraphicFramePr>
          <p:cNvPr id="130137" name="Group 89">
            <a:extLst>
              <a:ext uri="{FF2B5EF4-FFF2-40B4-BE49-F238E27FC236}">
                <a16:creationId xmlns:a16="http://schemas.microsoft.com/office/drawing/2014/main" id="{32F40F41-2807-B34D-D6E4-E1147268460E}"/>
              </a:ext>
            </a:extLst>
          </p:cNvPr>
          <p:cNvGraphicFramePr>
            <a:graphicFrameLocks noGrp="1"/>
          </p:cNvGraphicFramePr>
          <p:nvPr>
            <p:ph sz="quarter" idx="2"/>
          </p:nvPr>
        </p:nvGraphicFramePr>
        <p:xfrm>
          <a:off x="338329" y="1941843"/>
          <a:ext cx="6702551" cy="1341096"/>
        </p:xfrm>
        <a:graphic>
          <a:graphicData uri="http://schemas.openxmlformats.org/drawingml/2006/table">
            <a:tbl>
              <a:tblPr/>
              <a:tblGrid>
                <a:gridCol w="2800350">
                  <a:extLst>
                    <a:ext uri="{9D8B030D-6E8A-4147-A177-3AD203B41FA5}">
                      <a16:colId xmlns:a16="http://schemas.microsoft.com/office/drawing/2014/main" val="3396318315"/>
                    </a:ext>
                  </a:extLst>
                </a:gridCol>
                <a:gridCol w="914400">
                  <a:extLst>
                    <a:ext uri="{9D8B030D-6E8A-4147-A177-3AD203B41FA5}">
                      <a16:colId xmlns:a16="http://schemas.microsoft.com/office/drawing/2014/main" val="756885844"/>
                    </a:ext>
                  </a:extLst>
                </a:gridCol>
                <a:gridCol w="1257300">
                  <a:extLst>
                    <a:ext uri="{9D8B030D-6E8A-4147-A177-3AD203B41FA5}">
                      <a16:colId xmlns:a16="http://schemas.microsoft.com/office/drawing/2014/main" val="178553481"/>
                    </a:ext>
                  </a:extLst>
                </a:gridCol>
                <a:gridCol w="1730501">
                  <a:extLst>
                    <a:ext uri="{9D8B030D-6E8A-4147-A177-3AD203B41FA5}">
                      <a16:colId xmlns:a16="http://schemas.microsoft.com/office/drawing/2014/main" val="2820147237"/>
                    </a:ext>
                  </a:extLst>
                </a:gridCol>
              </a:tblGrid>
              <a:tr h="228594">
                <a:tc>
                  <a:txBody>
                    <a:bodyPr/>
                    <a:lstStyle>
                      <a:lvl1pPr marL="342900" indent="-342900">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4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Combination therapies</a:t>
                      </a:r>
                      <a:endParaRPr kumimoji="0" lang="en-US" altLang="en-US" sz="1400" b="0" i="0" u="none" strike="noStrike" cap="none" normalizeH="0" baseline="0">
                        <a:ln>
                          <a:noFill/>
                        </a:ln>
                        <a:solidFill>
                          <a:srgbClr val="000000"/>
                        </a:solidFill>
                        <a:effectLst/>
                        <a:latin typeface="Arial" panose="020B0604020202020204" pitchFamily="34" charset="0"/>
                      </a:endParaRPr>
                    </a:p>
                  </a:txBody>
                  <a:tcPr marL="68580" marR="68580" marT="34287" marB="3428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endParaRPr kumimoji="0" lang="en-US" altLang="en-US" sz="1400" b="0" i="0" u="none" strike="noStrike" cap="none" normalizeH="0" baseline="0">
                        <a:ln>
                          <a:noFill/>
                        </a:ln>
                        <a:solidFill>
                          <a:srgbClr val="000000"/>
                        </a:solidFill>
                        <a:effectLst/>
                        <a:latin typeface="Arial" panose="020B0604020202020204" pitchFamily="34" charset="0"/>
                      </a:endParaRPr>
                    </a:p>
                  </a:txBody>
                  <a:tcPr marL="68580" marR="68580" marT="34287" marB="3428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endParaRPr kumimoji="0" lang="en-US" altLang="en-US" sz="1400" b="0" i="0" u="none" strike="noStrike" cap="none" normalizeH="0" baseline="0">
                        <a:ln>
                          <a:noFill/>
                        </a:ln>
                        <a:solidFill>
                          <a:srgbClr val="000000"/>
                        </a:solidFill>
                        <a:effectLst/>
                        <a:latin typeface="Arial" panose="020B0604020202020204" pitchFamily="34" charset="0"/>
                      </a:endParaRPr>
                    </a:p>
                  </a:txBody>
                  <a:tcPr marL="68580" marR="68580" marT="34287" marB="3428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endParaRPr kumimoji="0" lang="en-US" altLang="en-US" sz="1400" b="0" i="0" u="none" strike="noStrike" cap="none" normalizeH="0" baseline="0" dirty="0">
                        <a:ln>
                          <a:noFill/>
                        </a:ln>
                        <a:solidFill>
                          <a:srgbClr val="000000"/>
                        </a:solidFill>
                        <a:effectLst/>
                        <a:latin typeface="Arial" panose="020B0604020202020204" pitchFamily="34" charset="0"/>
                      </a:endParaRPr>
                    </a:p>
                  </a:txBody>
                  <a:tcPr marL="68580" marR="68580" marT="34287" marB="342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3625232977"/>
                  </a:ext>
                </a:extLst>
              </a:tr>
              <a:tr h="388614">
                <a:tc>
                  <a:txBody>
                    <a:bodyPr/>
                    <a:lstStyle>
                      <a:lvl1pPr marL="342900" indent="-342900">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4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Patch (long-term; &gt; 14 weeks) + ad lib NRT (gum or spray)</a:t>
                      </a:r>
                      <a:endParaRPr kumimoji="0" lang="en-US" altLang="en-US" sz="1400" b="0" i="0" u="none" strike="noStrike" cap="none" normalizeH="0" baseline="0" dirty="0">
                        <a:ln>
                          <a:noFill/>
                        </a:ln>
                        <a:solidFill>
                          <a:srgbClr val="000000"/>
                        </a:solidFill>
                        <a:effectLst/>
                        <a:latin typeface="Arial" panose="020B0604020202020204" pitchFamily="34" charset="0"/>
                      </a:endParaRPr>
                    </a:p>
                  </a:txBody>
                  <a:tcPr marL="68580" marR="68580" marT="34287" marB="3428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4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3</a:t>
                      </a:r>
                      <a:endParaRPr kumimoji="0" lang="en-US" altLang="en-US" sz="1400" b="0" i="0" u="none" strike="noStrike" cap="none" normalizeH="0" baseline="0">
                        <a:ln>
                          <a:noFill/>
                        </a:ln>
                        <a:solidFill>
                          <a:srgbClr val="000000"/>
                        </a:solidFill>
                        <a:effectLst/>
                        <a:latin typeface="Arial" panose="020B0604020202020204" pitchFamily="34" charset="0"/>
                      </a:endParaRPr>
                    </a:p>
                  </a:txBody>
                  <a:tcPr marL="68580" marR="68580" marT="34287" marB="3428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4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3.6 (2.5, 5.2)</a:t>
                      </a:r>
                      <a:endParaRPr kumimoji="0" lang="en-US" altLang="en-US" sz="1400" b="0" i="0" u="none" strike="noStrike" cap="none" normalizeH="0" baseline="0">
                        <a:ln>
                          <a:noFill/>
                        </a:ln>
                        <a:solidFill>
                          <a:srgbClr val="000000"/>
                        </a:solidFill>
                        <a:effectLst/>
                        <a:latin typeface="Arial" panose="020B0604020202020204" pitchFamily="34" charset="0"/>
                      </a:endParaRPr>
                    </a:p>
                  </a:txBody>
                  <a:tcPr marL="68580" marR="68580" marT="34287" marB="3428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4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36.5 (28.6, 45.3)</a:t>
                      </a:r>
                      <a:endParaRPr kumimoji="0" lang="en-US" altLang="en-US" sz="1400" b="0" i="0" u="none" strike="noStrike" cap="none" normalizeH="0" baseline="0" dirty="0">
                        <a:ln>
                          <a:noFill/>
                        </a:ln>
                        <a:solidFill>
                          <a:srgbClr val="000000"/>
                        </a:solidFill>
                        <a:effectLst/>
                        <a:latin typeface="Arial" panose="020B0604020202020204" pitchFamily="34" charset="0"/>
                      </a:endParaRPr>
                    </a:p>
                  </a:txBody>
                  <a:tcPr marL="68580" marR="68580" marT="34287" marB="3428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4154449778"/>
                  </a:ext>
                </a:extLst>
              </a:tr>
              <a:tr h="228594">
                <a:tc>
                  <a:txBody>
                    <a:bodyPr/>
                    <a:lstStyle>
                      <a:lvl1pPr marL="342900" indent="-342900">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4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Patch + Bupropion SR</a:t>
                      </a:r>
                      <a:endParaRPr kumimoji="0" lang="en-US" altLang="en-US" sz="1400" b="0" i="0" u="none" strike="noStrike" cap="none" normalizeH="0" baseline="0" dirty="0">
                        <a:ln>
                          <a:noFill/>
                        </a:ln>
                        <a:solidFill>
                          <a:srgbClr val="000000"/>
                        </a:solidFill>
                        <a:effectLst/>
                        <a:latin typeface="Arial" panose="020B0604020202020204" pitchFamily="34" charset="0"/>
                      </a:endParaRPr>
                    </a:p>
                  </a:txBody>
                  <a:tcPr marL="68580" marR="68580" marT="34287" marB="3428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4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3</a:t>
                      </a:r>
                      <a:endParaRPr kumimoji="0" lang="en-US" altLang="en-US" sz="1400" b="0" i="0" u="none" strike="noStrike" cap="none" normalizeH="0" baseline="0">
                        <a:ln>
                          <a:noFill/>
                        </a:ln>
                        <a:solidFill>
                          <a:srgbClr val="000000"/>
                        </a:solidFill>
                        <a:effectLst/>
                        <a:latin typeface="Arial" panose="020B0604020202020204" pitchFamily="34" charset="0"/>
                      </a:endParaRPr>
                    </a:p>
                  </a:txBody>
                  <a:tcPr marL="68580" marR="68580" marT="34287" marB="3428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4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2.5 (1.9, 3.4)</a:t>
                      </a:r>
                      <a:endParaRPr kumimoji="0" lang="en-US" altLang="en-US" sz="1400" b="0" i="0" u="none" strike="noStrike" cap="none" normalizeH="0" baseline="0">
                        <a:ln>
                          <a:noFill/>
                        </a:ln>
                        <a:solidFill>
                          <a:srgbClr val="000000"/>
                        </a:solidFill>
                        <a:effectLst/>
                        <a:latin typeface="Arial" panose="020B0604020202020204" pitchFamily="34" charset="0"/>
                      </a:endParaRPr>
                    </a:p>
                  </a:txBody>
                  <a:tcPr marL="68580" marR="68580" marT="34287" marB="3428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4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28.9 (23.5, 35.1)</a:t>
                      </a:r>
                      <a:endParaRPr kumimoji="0" lang="en-US" altLang="en-US" sz="1400" b="0" i="0" u="none" strike="noStrike" cap="none" normalizeH="0" baseline="0" dirty="0">
                        <a:ln>
                          <a:noFill/>
                        </a:ln>
                        <a:solidFill>
                          <a:srgbClr val="000000"/>
                        </a:solidFill>
                        <a:effectLst/>
                        <a:latin typeface="Arial" panose="020B0604020202020204" pitchFamily="34" charset="0"/>
                      </a:endParaRPr>
                    </a:p>
                  </a:txBody>
                  <a:tcPr marL="68580" marR="68580" marT="34287" marB="3428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1197424820"/>
                  </a:ext>
                </a:extLst>
              </a:tr>
              <a:tr h="228594">
                <a:tc>
                  <a:txBody>
                    <a:bodyPr/>
                    <a:lstStyle>
                      <a:lvl1pPr marL="342900" indent="-342900">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4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Patch + Inhaler</a:t>
                      </a:r>
                      <a:endParaRPr kumimoji="0" lang="en-US" altLang="en-US" sz="1400" b="0" i="0" u="none" strike="noStrike" cap="none" normalizeH="0" baseline="0" dirty="0">
                        <a:ln>
                          <a:noFill/>
                        </a:ln>
                        <a:solidFill>
                          <a:srgbClr val="000000"/>
                        </a:solidFill>
                        <a:effectLst/>
                        <a:latin typeface="Arial" panose="020B0604020202020204" pitchFamily="34" charset="0"/>
                      </a:endParaRPr>
                    </a:p>
                  </a:txBody>
                  <a:tcPr marL="68580" marR="68580" marT="34287" marB="3428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4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2</a:t>
                      </a:r>
                      <a:endParaRPr kumimoji="0" lang="en-US" altLang="en-US" sz="1400" b="0" i="0" u="none" strike="noStrike" cap="none" normalizeH="0" baseline="0">
                        <a:ln>
                          <a:noFill/>
                        </a:ln>
                        <a:solidFill>
                          <a:srgbClr val="000000"/>
                        </a:solidFill>
                        <a:effectLst/>
                        <a:latin typeface="Arial" panose="020B0604020202020204" pitchFamily="34" charset="0"/>
                      </a:endParaRPr>
                    </a:p>
                  </a:txBody>
                  <a:tcPr marL="68580" marR="68580" marT="34287" marB="3428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4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2.2 (1.3, 3.6)</a:t>
                      </a:r>
                      <a:endParaRPr kumimoji="0" lang="en-US" altLang="en-US" sz="1400" b="0" i="0" u="none" strike="noStrike" cap="none" normalizeH="0" baseline="0">
                        <a:ln>
                          <a:noFill/>
                        </a:ln>
                        <a:solidFill>
                          <a:srgbClr val="000000"/>
                        </a:solidFill>
                        <a:effectLst/>
                        <a:latin typeface="Arial" panose="020B0604020202020204" pitchFamily="34" charset="0"/>
                      </a:endParaRPr>
                    </a:p>
                  </a:txBody>
                  <a:tcPr marL="68580" marR="68580" marT="34287" marB="3428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4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25.8 (17.4, 36.5)</a:t>
                      </a:r>
                      <a:endParaRPr kumimoji="0" lang="en-US" altLang="en-US" sz="1400" b="0" i="0" u="none" strike="noStrike" cap="none" normalizeH="0" baseline="0" dirty="0">
                        <a:ln>
                          <a:noFill/>
                        </a:ln>
                        <a:solidFill>
                          <a:srgbClr val="000000"/>
                        </a:solidFill>
                        <a:effectLst/>
                        <a:latin typeface="Arial" panose="020B0604020202020204" pitchFamily="34" charset="0"/>
                      </a:endParaRPr>
                    </a:p>
                  </a:txBody>
                  <a:tcPr marL="68580" marR="68580" marT="34287" marB="3428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60000"/>
                        <a:lumOff val="40000"/>
                      </a:schemeClr>
                    </a:solidFill>
                  </a:tcPr>
                </a:tc>
                <a:extLst>
                  <a:ext uri="{0D108BD9-81ED-4DB2-BD59-A6C34878D82A}">
                    <a16:rowId xmlns:a16="http://schemas.microsoft.com/office/drawing/2014/main" val="3611700779"/>
                  </a:ext>
                </a:extLst>
              </a:tr>
            </a:tbl>
          </a:graphicData>
        </a:graphic>
      </p:graphicFrame>
      <p:sp>
        <p:nvSpPr>
          <p:cNvPr id="245817" name="Rectangle 57">
            <a:extLst>
              <a:ext uri="{FF2B5EF4-FFF2-40B4-BE49-F238E27FC236}">
                <a16:creationId xmlns:a16="http://schemas.microsoft.com/office/drawing/2014/main" id="{4DB7106D-03A1-3095-9F70-51B34552BF48}"/>
              </a:ext>
            </a:extLst>
          </p:cNvPr>
          <p:cNvSpPr>
            <a:spLocks noChangeArrowheads="1"/>
          </p:cNvSpPr>
          <p:nvPr/>
        </p:nvSpPr>
        <p:spPr bwMode="auto">
          <a:xfrm>
            <a:off x="1143001" y="3393855"/>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5000"/>
              </a:lnSpc>
              <a:spcBef>
                <a:spcPct val="50000"/>
              </a:spcBef>
              <a:buClr>
                <a:srgbClr val="000000"/>
              </a:buClr>
              <a:buFont typeface="Wingdings" pitchFamily="2" charset="2"/>
              <a:buChar char="¨"/>
              <a:defRPr sz="2500" b="1">
                <a:solidFill>
                  <a:srgbClr val="000000"/>
                </a:solidFill>
                <a:latin typeface="Helvetica" pitchFamily="2" charset="0"/>
              </a:defRPr>
            </a:lvl1pPr>
            <a:lvl2pPr marL="742950" indent="-285750">
              <a:spcBef>
                <a:spcPct val="20000"/>
              </a:spcBef>
              <a:buClr>
                <a:srgbClr val="000000"/>
              </a:buClr>
              <a:buChar char="–"/>
              <a:defRPr sz="2200" b="1">
                <a:solidFill>
                  <a:schemeClr val="tx1"/>
                </a:solidFill>
                <a:latin typeface="Helvetica" pitchFamily="2" charset="0"/>
              </a:defRPr>
            </a:lvl2pPr>
            <a:lvl3pPr marL="1143000" indent="-228600">
              <a:spcBef>
                <a:spcPct val="20000"/>
              </a:spcBef>
              <a:buClr>
                <a:srgbClr val="000000"/>
              </a:buClr>
              <a:buChar char="–"/>
              <a:defRPr sz="2000" b="1">
                <a:solidFill>
                  <a:schemeClr val="tx1"/>
                </a:solidFill>
                <a:latin typeface="Helvetica" pitchFamily="2" charset="0"/>
              </a:defRPr>
            </a:lvl3pPr>
            <a:lvl4pPr marL="1600200" indent="-228600">
              <a:spcBef>
                <a:spcPct val="20000"/>
              </a:spcBef>
              <a:buClr>
                <a:srgbClr val="000000"/>
              </a:buClr>
              <a:buChar char="–"/>
              <a:defRPr sz="2000" b="1">
                <a:solidFill>
                  <a:srgbClr val="339EFF"/>
                </a:solidFill>
                <a:latin typeface="Helvetica" pitchFamily="2" charset="0"/>
              </a:defRPr>
            </a:lvl4pPr>
            <a:lvl5pPr marL="2057400" indent="-228600">
              <a:spcBef>
                <a:spcPct val="20000"/>
              </a:spcBef>
              <a:buClr>
                <a:schemeClr val="tx1"/>
              </a:buClr>
              <a:buSzPct val="65000"/>
              <a:buFont typeface="Wingdings"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350" b="0">
              <a:solidFill>
                <a:schemeClr val="tx1"/>
              </a:solidFill>
              <a:latin typeface="Arial" panose="020B0604020202020204" pitchFamily="34" charset="0"/>
            </a:endParaRPr>
          </a:p>
        </p:txBody>
      </p:sp>
      <p:graphicFrame>
        <p:nvGraphicFramePr>
          <p:cNvPr id="130133" name="Group 85">
            <a:extLst>
              <a:ext uri="{FF2B5EF4-FFF2-40B4-BE49-F238E27FC236}">
                <a16:creationId xmlns:a16="http://schemas.microsoft.com/office/drawing/2014/main" id="{0435F739-76E4-AAE6-6997-C2A9B52FBE75}"/>
              </a:ext>
            </a:extLst>
          </p:cNvPr>
          <p:cNvGraphicFramePr>
            <a:graphicFrameLocks noGrp="1"/>
          </p:cNvGraphicFramePr>
          <p:nvPr>
            <p:ph sz="quarter" idx="3"/>
          </p:nvPr>
        </p:nvGraphicFramePr>
        <p:xfrm>
          <a:off x="338329" y="966246"/>
          <a:ext cx="6693407" cy="990600"/>
        </p:xfrm>
        <a:graphic>
          <a:graphicData uri="http://schemas.openxmlformats.org/drawingml/2006/table">
            <a:tbl>
              <a:tblPr/>
              <a:tblGrid>
                <a:gridCol w="2800350">
                  <a:extLst>
                    <a:ext uri="{9D8B030D-6E8A-4147-A177-3AD203B41FA5}">
                      <a16:colId xmlns:a16="http://schemas.microsoft.com/office/drawing/2014/main" val="2445985779"/>
                    </a:ext>
                  </a:extLst>
                </a:gridCol>
                <a:gridCol w="914400">
                  <a:extLst>
                    <a:ext uri="{9D8B030D-6E8A-4147-A177-3AD203B41FA5}">
                      <a16:colId xmlns:a16="http://schemas.microsoft.com/office/drawing/2014/main" val="3647878555"/>
                    </a:ext>
                  </a:extLst>
                </a:gridCol>
                <a:gridCol w="1257300">
                  <a:extLst>
                    <a:ext uri="{9D8B030D-6E8A-4147-A177-3AD203B41FA5}">
                      <a16:colId xmlns:a16="http://schemas.microsoft.com/office/drawing/2014/main" val="3395637769"/>
                    </a:ext>
                  </a:extLst>
                </a:gridCol>
                <a:gridCol w="1721357">
                  <a:extLst>
                    <a:ext uri="{9D8B030D-6E8A-4147-A177-3AD203B41FA5}">
                      <a16:colId xmlns:a16="http://schemas.microsoft.com/office/drawing/2014/main" val="494388920"/>
                    </a:ext>
                  </a:extLst>
                </a:gridCol>
              </a:tblGrid>
              <a:tr h="571500">
                <a:tc>
                  <a:txBody>
                    <a:bodyPr/>
                    <a:lstStyle>
                      <a:lvl1pPr marL="342900" indent="-342900">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400" b="1"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Medication</a:t>
                      </a:r>
                      <a:endParaRPr kumimoji="0" lang="en-US" altLang="en-US" sz="1400" b="1" i="0" u="none" strike="noStrike" cap="none" normalizeH="0" baseline="0" dirty="0">
                        <a:ln>
                          <a:noFill/>
                        </a:ln>
                        <a:solidFill>
                          <a:srgbClr val="000000"/>
                        </a:solidFill>
                        <a:effectLst/>
                        <a:latin typeface="Arial" panose="020B0604020202020204" pitchFamily="34" charset="0"/>
                      </a:endParaRPr>
                    </a:p>
                  </a:txBody>
                  <a:tcPr marL="68580" marR="68580"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342900" indent="-342900">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400" b="1"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Number of arms</a:t>
                      </a:r>
                      <a:endParaRPr kumimoji="0" lang="en-US" altLang="en-US" sz="1400" b="1" i="0" u="none" strike="noStrike" cap="none" normalizeH="0" baseline="0" dirty="0">
                        <a:ln>
                          <a:noFill/>
                        </a:ln>
                        <a:solidFill>
                          <a:srgbClr val="000000"/>
                        </a:solidFill>
                        <a:effectLst/>
                        <a:latin typeface="Arial" panose="020B0604020202020204" pitchFamily="34" charset="0"/>
                      </a:endParaRPr>
                    </a:p>
                  </a:txBody>
                  <a:tcPr marL="68580" marR="68580"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marL="342900" indent="-342900">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342900" marR="0" lvl="0" indent="-342900" algn="ct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400" b="1"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Estimated </a:t>
                      </a:r>
                    </a:p>
                    <a:p>
                      <a:pPr marL="342900" marR="0" lvl="0" indent="-342900" algn="ctr" defTabSz="914400" rtl="0" eaLnBrk="0" fontAlgn="base" latinLnBrk="0" hangingPunct="0">
                        <a:lnSpc>
                          <a:spcPct val="100000"/>
                        </a:lnSpc>
                        <a:spcBef>
                          <a:spcPct val="0"/>
                        </a:spcBef>
                        <a:spcAft>
                          <a:spcPct val="0"/>
                        </a:spcAft>
                        <a:buClr>
                          <a:srgbClr val="000000"/>
                        </a:buClr>
                        <a:buSzTx/>
                        <a:buFont typeface="Wingdings" panose="05000000000000000000" pitchFamily="2" charset="2"/>
                        <a:buNone/>
                        <a:tabLst/>
                      </a:pPr>
                      <a:r>
                        <a:rPr kumimoji="0" lang="en-US" altLang="en-US" sz="1400" b="1"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odds ratio </a:t>
                      </a:r>
                    </a:p>
                    <a:p>
                      <a:pPr marL="342900" marR="0" lvl="0" indent="-342900" algn="ctr" defTabSz="914400" rtl="0" eaLnBrk="0" fontAlgn="base" latinLnBrk="0" hangingPunct="0">
                        <a:lnSpc>
                          <a:spcPct val="100000"/>
                        </a:lnSpc>
                        <a:spcBef>
                          <a:spcPct val="0"/>
                        </a:spcBef>
                        <a:spcAft>
                          <a:spcPct val="0"/>
                        </a:spcAft>
                        <a:buClr>
                          <a:srgbClr val="000000"/>
                        </a:buClr>
                        <a:buSzTx/>
                        <a:buFont typeface="Wingdings" panose="05000000000000000000" pitchFamily="2" charset="2"/>
                        <a:buNone/>
                        <a:tabLst/>
                      </a:pPr>
                      <a:r>
                        <a:rPr kumimoji="0" lang="en-US" altLang="en-US" sz="1400" b="1"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(95% C. I.)</a:t>
                      </a:r>
                      <a:endParaRPr kumimoji="0" lang="en-US" altLang="en-US" sz="1400" b="1" i="0" u="none" strike="noStrike" cap="none" normalizeH="0" baseline="0" dirty="0">
                        <a:ln>
                          <a:noFill/>
                        </a:ln>
                        <a:solidFill>
                          <a:srgbClr val="000000"/>
                        </a:solidFill>
                        <a:effectLst/>
                        <a:latin typeface="Arial" panose="020B0604020202020204" pitchFamily="34" charset="0"/>
                      </a:endParaRPr>
                    </a:p>
                  </a:txBody>
                  <a:tcPr marL="68580" marR="68580"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857250" indent="-285750">
                        <a:spcBef>
                          <a:spcPct val="20000"/>
                        </a:spcBef>
                        <a:buClr>
                          <a:srgbClr val="000000"/>
                        </a:buClr>
                        <a:defRPr sz="2000" b="1">
                          <a:solidFill>
                            <a:schemeClr val="tx1"/>
                          </a:solidFill>
                          <a:latin typeface="Helvetica" panose="020B0604020202020204" pitchFamily="34" charset="0"/>
                        </a:defRPr>
                      </a:lvl2pPr>
                      <a:lvl3pPr marL="120015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400" b="1"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Estimated abstinence rate (95% C. I.)</a:t>
                      </a:r>
                      <a:endParaRPr kumimoji="0" lang="en-US" altLang="en-US" sz="1400" b="1" i="0" u="none" strike="noStrike" cap="none" normalizeH="0" baseline="0" dirty="0">
                        <a:ln>
                          <a:noFill/>
                        </a:ln>
                        <a:solidFill>
                          <a:srgbClr val="000000"/>
                        </a:solidFill>
                        <a:effectLst/>
                        <a:latin typeface="Arial" panose="020B0604020202020204" pitchFamily="34" charset="0"/>
                      </a:endParaRPr>
                    </a:p>
                  </a:txBody>
                  <a:tcPr marL="68580" marR="68580"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16:rowId xmlns:a16="http://schemas.microsoft.com/office/drawing/2014/main" val="1451186957"/>
                  </a:ext>
                </a:extLst>
              </a:tr>
              <a:tr h="228600">
                <a:tc>
                  <a:txBody>
                    <a:bodyPr/>
                    <a:lstStyle>
                      <a:lvl1pPr marL="342900" indent="-342900">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4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Placebo</a:t>
                      </a:r>
                      <a:endParaRPr kumimoji="0" lang="en-US" altLang="en-US" sz="1400" b="0" i="0" u="none" strike="noStrike" cap="none" normalizeH="0" baseline="0" dirty="0">
                        <a:ln>
                          <a:noFill/>
                        </a:ln>
                        <a:solidFill>
                          <a:srgbClr val="000000"/>
                        </a:solidFill>
                        <a:effectLst/>
                        <a:latin typeface="Arial" panose="020B0604020202020204" pitchFamily="34" charset="0"/>
                      </a:endParaRPr>
                    </a:p>
                  </a:txBody>
                  <a:tcPr marL="68580" marR="68580"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4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80</a:t>
                      </a:r>
                      <a:endParaRPr kumimoji="0" lang="en-US" altLang="en-US" sz="1400" b="0" i="0" u="none" strike="noStrike" cap="none" normalizeH="0" baseline="0">
                        <a:ln>
                          <a:noFill/>
                        </a:ln>
                        <a:solidFill>
                          <a:srgbClr val="000000"/>
                        </a:solidFill>
                        <a:effectLst/>
                        <a:latin typeface="Arial" panose="020B0604020202020204" pitchFamily="34" charset="0"/>
                      </a:endParaRPr>
                    </a:p>
                  </a:txBody>
                  <a:tcPr marL="68580" marR="68580"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4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1.0</a:t>
                      </a:r>
                      <a:endParaRPr kumimoji="0" lang="en-US" altLang="en-US" sz="1400" b="0" i="0" u="none" strike="noStrike" cap="none" normalizeH="0" baseline="0">
                        <a:ln>
                          <a:noFill/>
                        </a:ln>
                        <a:solidFill>
                          <a:srgbClr val="000000"/>
                        </a:solidFill>
                        <a:effectLst/>
                        <a:latin typeface="Arial" panose="020B0604020202020204" pitchFamily="34" charset="0"/>
                      </a:endParaRPr>
                    </a:p>
                  </a:txBody>
                  <a:tcPr marL="68580" marR="68580" marT="34290" marB="3429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342900" marR="0" lvl="0" indent="-342900" algn="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4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13.8</a:t>
                      </a:r>
                      <a:endParaRPr kumimoji="0" lang="en-US" altLang="en-US" sz="1400" b="0" i="0" u="none" strike="noStrike" cap="none" normalizeH="0" baseline="0" dirty="0">
                        <a:ln>
                          <a:noFill/>
                        </a:ln>
                        <a:solidFill>
                          <a:srgbClr val="000000"/>
                        </a:solidFill>
                        <a:effectLst/>
                        <a:latin typeface="Arial" panose="020B0604020202020204" pitchFamily="34"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4072473473"/>
                  </a:ext>
                </a:extLst>
              </a:tr>
            </a:tbl>
          </a:graphicData>
        </a:graphic>
      </p:graphicFrame>
      <p:sp>
        <p:nvSpPr>
          <p:cNvPr id="4" name="Rectangle 6">
            <a:extLst>
              <a:ext uri="{FF2B5EF4-FFF2-40B4-BE49-F238E27FC236}">
                <a16:creationId xmlns:a16="http://schemas.microsoft.com/office/drawing/2014/main" id="{20475EF4-640A-DDF9-A49C-95838B9794BE}"/>
              </a:ext>
            </a:extLst>
          </p:cNvPr>
          <p:cNvSpPr>
            <a:spLocks noChangeArrowheads="1"/>
          </p:cNvSpPr>
          <p:nvPr/>
        </p:nvSpPr>
        <p:spPr bwMode="auto">
          <a:xfrm>
            <a:off x="0" y="3693937"/>
            <a:ext cx="89674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125000"/>
              </a:lnSpc>
              <a:spcBef>
                <a:spcPct val="50000"/>
              </a:spcBef>
              <a:buClr>
                <a:srgbClr val="000000"/>
              </a:buClr>
              <a:buFont typeface="Wingdings" pitchFamily="2" charset="2"/>
              <a:buChar char="¨"/>
              <a:defRPr sz="2500" b="1">
                <a:solidFill>
                  <a:srgbClr val="000000"/>
                </a:solidFill>
                <a:latin typeface="Helvetica" pitchFamily="2" charset="0"/>
              </a:defRPr>
            </a:lvl1pPr>
            <a:lvl2pPr marL="742950" indent="-285750">
              <a:spcBef>
                <a:spcPct val="20000"/>
              </a:spcBef>
              <a:buClr>
                <a:srgbClr val="000000"/>
              </a:buClr>
              <a:buChar char="–"/>
              <a:defRPr sz="2200" b="1">
                <a:solidFill>
                  <a:schemeClr val="tx1"/>
                </a:solidFill>
                <a:latin typeface="Helvetica" pitchFamily="2" charset="0"/>
              </a:defRPr>
            </a:lvl2pPr>
            <a:lvl3pPr marL="1143000" indent="-228600">
              <a:spcBef>
                <a:spcPct val="20000"/>
              </a:spcBef>
              <a:buClr>
                <a:srgbClr val="000000"/>
              </a:buClr>
              <a:buChar char="–"/>
              <a:defRPr sz="2000" b="1">
                <a:solidFill>
                  <a:schemeClr val="tx1"/>
                </a:solidFill>
                <a:latin typeface="Helvetica" pitchFamily="2" charset="0"/>
              </a:defRPr>
            </a:lvl3pPr>
            <a:lvl4pPr marL="1600200" indent="-228600">
              <a:spcBef>
                <a:spcPct val="20000"/>
              </a:spcBef>
              <a:buClr>
                <a:srgbClr val="000000"/>
              </a:buClr>
              <a:buChar char="–"/>
              <a:defRPr sz="2000" b="1">
                <a:solidFill>
                  <a:srgbClr val="339EFF"/>
                </a:solidFill>
                <a:latin typeface="Helvetica" pitchFamily="2" charset="0"/>
              </a:defRPr>
            </a:lvl4pPr>
            <a:lvl5pPr marL="2057400" indent="-228600">
              <a:spcBef>
                <a:spcPct val="20000"/>
              </a:spcBef>
              <a:buClr>
                <a:schemeClr val="tx1"/>
              </a:buClr>
              <a:buSzPct val="65000"/>
              <a:buFont typeface="Wingdings"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800" b="0" dirty="0">
                <a:latin typeface="Arial" panose="020B0604020202020204" pitchFamily="34" charset="0"/>
                <a:cs typeface="Times New Roman" panose="02020603050405020304" pitchFamily="18" charset="0"/>
              </a:rPr>
              <a:t>Meta-analysis (2008):  Effectiveness and abstinence rates for various medications and medication combinations compared to placebo at 6-months post-quit (n = 86 studies)</a:t>
            </a:r>
            <a:endParaRPr lang="en-US" altLang="en-US" sz="1800" b="0" dirty="0">
              <a:solidFill>
                <a:schemeClr val="tx1"/>
              </a:solidFill>
              <a:latin typeface="Arial" panose="020B0604020202020204" pitchFamily="34" charset="0"/>
            </a:endParaRPr>
          </a:p>
        </p:txBody>
      </p:sp>
      <p:sp>
        <p:nvSpPr>
          <p:cNvPr id="2" name="TextBox 1">
            <a:extLst>
              <a:ext uri="{FF2B5EF4-FFF2-40B4-BE49-F238E27FC236}">
                <a16:creationId xmlns:a16="http://schemas.microsoft.com/office/drawing/2014/main" id="{4D6F91BD-428B-0321-0DFB-B4B327446B2B}"/>
              </a:ext>
            </a:extLst>
          </p:cNvPr>
          <p:cNvSpPr txBox="1"/>
          <p:nvPr/>
        </p:nvSpPr>
        <p:spPr>
          <a:xfrm>
            <a:off x="2839603" y="4764535"/>
            <a:ext cx="4173591" cy="307777"/>
          </a:xfrm>
          <a:prstGeom prst="rect">
            <a:avLst/>
          </a:prstGeom>
          <a:noFill/>
        </p:spPr>
        <p:txBody>
          <a:bodyPr wrap="square" rtlCol="0">
            <a:spAutoFit/>
          </a:bodyPr>
          <a:lstStyle/>
          <a:p>
            <a:pPr algn="ctr"/>
            <a:r>
              <a:rPr lang="en-US" sz="1400" b="0" i="0" dirty="0">
                <a:solidFill>
                  <a:schemeClr val="bg1"/>
                </a:solidFill>
                <a:effectLst/>
                <a:latin typeface="BlinkMacSystemFont"/>
              </a:rPr>
              <a:t>Am J Prev Med. 2008 Aug;35(2):158-76. </a:t>
            </a:r>
            <a:endParaRPr lang="en-US" sz="1400" dirty="0">
              <a:solidFill>
                <a:schemeClr val="bg1"/>
              </a:solidFill>
            </a:endParaRPr>
          </a:p>
        </p:txBody>
      </p:sp>
      <p:pic>
        <p:nvPicPr>
          <p:cNvPr id="5" name="Picture 4" descr="A blue sign with white text&#10;&#10;Description automatically generated">
            <a:extLst>
              <a:ext uri="{FF2B5EF4-FFF2-40B4-BE49-F238E27FC236}">
                <a16:creationId xmlns:a16="http://schemas.microsoft.com/office/drawing/2014/main" id="{1B96C15C-6122-3D72-7D3C-9919A1F46D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73" y="4665889"/>
            <a:ext cx="1480002" cy="48742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229" name="AutoShape 2">
            <a:extLst>
              <a:ext uri="{FF2B5EF4-FFF2-40B4-BE49-F238E27FC236}">
                <a16:creationId xmlns:a16="http://schemas.microsoft.com/office/drawing/2014/main" id="{0A9A3593-452A-8F30-728D-8CEAE26527BC}"/>
              </a:ext>
            </a:extLst>
          </p:cNvPr>
          <p:cNvSpPr>
            <a:spLocks noGrp="1" noChangeArrowheads="1"/>
          </p:cNvSpPr>
          <p:nvPr>
            <p:ph type="title"/>
          </p:nvPr>
        </p:nvSpPr>
        <p:spPr/>
        <p:txBody>
          <a:bodyPr/>
          <a:lstStyle/>
          <a:p>
            <a:pPr algn="ctr"/>
            <a:r>
              <a:rPr lang="en-US" altLang="en-US" dirty="0"/>
              <a:t>Efficacy Relative to Patch</a:t>
            </a:r>
          </a:p>
        </p:txBody>
      </p:sp>
      <p:sp>
        <p:nvSpPr>
          <p:cNvPr id="7" name="Slide Number Placeholder 3">
            <a:extLst>
              <a:ext uri="{FF2B5EF4-FFF2-40B4-BE49-F238E27FC236}">
                <a16:creationId xmlns:a16="http://schemas.microsoft.com/office/drawing/2014/main" id="{8CED502C-E8AA-4511-9977-EC3440EE2D07}"/>
              </a:ext>
            </a:extLst>
          </p:cNvPr>
          <p:cNvSpPr>
            <a:spLocks noGrp="1"/>
          </p:cNvSpPr>
          <p:nvPr>
            <p:ph type="sldNum" sz="quarter" idx="12"/>
          </p:nvPr>
        </p:nvSpPr>
        <p:spPr/>
        <p:txBody>
          <a:bodyPr/>
          <a:lstStyle/>
          <a:p>
            <a:fld id="{6E2D2B3B-882E-40F3-A32F-6DD516915044}" type="slidenum">
              <a:rPr lang="en-US" smtClean="0"/>
              <a:pPr/>
              <a:t>28</a:t>
            </a:fld>
            <a:endParaRPr lang="en-US"/>
          </a:p>
        </p:txBody>
      </p:sp>
      <p:graphicFrame>
        <p:nvGraphicFramePr>
          <p:cNvPr id="17" name="Group 56">
            <a:extLst>
              <a:ext uri="{FF2B5EF4-FFF2-40B4-BE49-F238E27FC236}">
                <a16:creationId xmlns:a16="http://schemas.microsoft.com/office/drawing/2014/main" id="{30DE43B3-7D1E-4C88-AB35-D6F3C08CD6B1}"/>
              </a:ext>
            </a:extLst>
          </p:cNvPr>
          <p:cNvGraphicFramePr>
            <a:graphicFrameLocks/>
          </p:cNvGraphicFramePr>
          <p:nvPr/>
        </p:nvGraphicFramePr>
        <p:xfrm>
          <a:off x="457213" y="1063229"/>
          <a:ext cx="8439898" cy="3620739"/>
        </p:xfrm>
        <a:graphic>
          <a:graphicData uri="http://schemas.openxmlformats.org/drawingml/2006/table">
            <a:tbl>
              <a:tblPr/>
              <a:tblGrid>
                <a:gridCol w="3995914">
                  <a:extLst>
                    <a:ext uri="{9D8B030D-6E8A-4147-A177-3AD203B41FA5}">
                      <a16:colId xmlns:a16="http://schemas.microsoft.com/office/drawing/2014/main" val="3698842882"/>
                    </a:ext>
                  </a:extLst>
                </a:gridCol>
                <a:gridCol w="1124712">
                  <a:extLst>
                    <a:ext uri="{9D8B030D-6E8A-4147-A177-3AD203B41FA5}">
                      <a16:colId xmlns:a16="http://schemas.microsoft.com/office/drawing/2014/main" val="3939409158"/>
                    </a:ext>
                  </a:extLst>
                </a:gridCol>
                <a:gridCol w="3319272">
                  <a:extLst>
                    <a:ext uri="{9D8B030D-6E8A-4147-A177-3AD203B41FA5}">
                      <a16:colId xmlns:a16="http://schemas.microsoft.com/office/drawing/2014/main" val="3405221224"/>
                    </a:ext>
                  </a:extLst>
                </a:gridCol>
              </a:tblGrid>
              <a:tr h="865013">
                <a:tc>
                  <a:txBody>
                    <a:bodyPr/>
                    <a:lstStyle>
                      <a:lvl1pPr marL="342900" indent="-342900">
                        <a:lnSpc>
                          <a:spcPct val="125000"/>
                        </a:lnSpc>
                        <a:spcBef>
                          <a:spcPct val="50000"/>
                        </a:spcBef>
                        <a:buClr>
                          <a:srgbClr val="000000"/>
                        </a:buClr>
                        <a:buFont typeface="Wingdings" pitchFamily="2" charset="2"/>
                        <a:defRPr sz="2100" b="1">
                          <a:solidFill>
                            <a:srgbClr val="000000"/>
                          </a:solidFill>
                          <a:latin typeface="Helvetica" pitchFamily="2" charset="0"/>
                        </a:defRPr>
                      </a:lvl1pPr>
                      <a:lvl2pPr marL="742950" indent="-285750">
                        <a:spcBef>
                          <a:spcPct val="20000"/>
                        </a:spcBef>
                        <a:buClr>
                          <a:srgbClr val="000000"/>
                        </a:buClr>
                        <a:defRPr sz="2000" b="1">
                          <a:solidFill>
                            <a:schemeClr val="tx1"/>
                          </a:solidFill>
                          <a:latin typeface="Helvetica" pitchFamily="2" charset="0"/>
                        </a:defRPr>
                      </a:lvl2pPr>
                      <a:lvl3pPr marL="1143000" indent="-228600">
                        <a:spcBef>
                          <a:spcPct val="20000"/>
                        </a:spcBef>
                        <a:buClr>
                          <a:srgbClr val="000000"/>
                        </a:buClr>
                        <a:defRPr b="1">
                          <a:solidFill>
                            <a:schemeClr val="tx1"/>
                          </a:solidFill>
                          <a:latin typeface="Helvetica" pitchFamily="2" charset="0"/>
                        </a:defRPr>
                      </a:lvl3pPr>
                      <a:lvl4pPr marL="1600200" indent="-228600">
                        <a:spcBef>
                          <a:spcPct val="20000"/>
                        </a:spcBef>
                        <a:buClr>
                          <a:srgbClr val="000000"/>
                        </a:buClr>
                        <a:defRPr b="1">
                          <a:solidFill>
                            <a:srgbClr val="339EFF"/>
                          </a:solidFill>
                          <a:latin typeface="Helvetica" pitchFamily="2" charset="0"/>
                        </a:defRPr>
                      </a:lvl4pPr>
                      <a:lvl5pPr marL="2057400" indent="-228600">
                        <a:spcBef>
                          <a:spcPct val="20000"/>
                        </a:spcBef>
                        <a:buClr>
                          <a:schemeClr val="tx1"/>
                        </a:buClr>
                        <a:buSzPct val="65000"/>
                        <a:buFont typeface="Wingdings" pitchFamily="2" charset="2"/>
                        <a:defRPr sz="1600">
                          <a:solidFill>
                            <a:schemeClr val="tx1"/>
                          </a:solidFill>
                          <a:latin typeface="Arial" panose="020B0604020202020204" pitchFamily="34"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9pPr>
                    </a:lstStyle>
                    <a:p>
                      <a:pPr marL="342900" marR="0" lvl="0" indent="-342900" algn="l" defTabSz="914400" rtl="0" eaLnBrk="1" fontAlgn="base" latinLnBrk="0" hangingPunct="1">
                        <a:lnSpc>
                          <a:spcPct val="125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Helvetica" pitchFamily="2" charset="0"/>
                          <a:cs typeface="Times New Roman" panose="02020603050405020304" pitchFamily="18" charset="0"/>
                        </a:rPr>
                        <a:t>Medication</a:t>
                      </a:r>
                      <a:endParaRPr kumimoji="0" lang="en-US" altLang="en-US" sz="1800" b="1" i="0" u="none" strike="noStrike" cap="none" normalizeH="0" baseline="0" dirty="0">
                        <a:ln>
                          <a:noFill/>
                        </a:ln>
                        <a:solidFill>
                          <a:schemeClr val="bg1"/>
                        </a:solidFill>
                        <a:effectLst/>
                        <a:latin typeface="Helvetica" pitchFamily="2" charset="0"/>
                      </a:endParaRPr>
                    </a:p>
                  </a:txBody>
                  <a:tcPr marL="68580" marR="68580" marT="34290" marB="3429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497DA1"/>
                    </a:solidFill>
                  </a:tcPr>
                </a:tc>
                <a:tc>
                  <a:txBody>
                    <a:bodyPr/>
                    <a:lstStyle>
                      <a:lvl1pPr marL="342900" indent="-342900">
                        <a:lnSpc>
                          <a:spcPct val="125000"/>
                        </a:lnSpc>
                        <a:spcBef>
                          <a:spcPct val="50000"/>
                        </a:spcBef>
                        <a:buClr>
                          <a:srgbClr val="000000"/>
                        </a:buClr>
                        <a:buFont typeface="Wingdings" pitchFamily="2" charset="2"/>
                        <a:defRPr sz="2100" b="1">
                          <a:solidFill>
                            <a:srgbClr val="000000"/>
                          </a:solidFill>
                          <a:latin typeface="Helvetica" pitchFamily="2" charset="0"/>
                        </a:defRPr>
                      </a:lvl1pPr>
                      <a:lvl2pPr marL="742950" indent="-285750">
                        <a:spcBef>
                          <a:spcPct val="20000"/>
                        </a:spcBef>
                        <a:buClr>
                          <a:srgbClr val="000000"/>
                        </a:buClr>
                        <a:defRPr sz="2000" b="1">
                          <a:solidFill>
                            <a:schemeClr val="tx1"/>
                          </a:solidFill>
                          <a:latin typeface="Helvetica" pitchFamily="2" charset="0"/>
                        </a:defRPr>
                      </a:lvl2pPr>
                      <a:lvl3pPr marL="1143000" indent="-228600">
                        <a:spcBef>
                          <a:spcPct val="20000"/>
                        </a:spcBef>
                        <a:buClr>
                          <a:srgbClr val="000000"/>
                        </a:buClr>
                        <a:defRPr b="1">
                          <a:solidFill>
                            <a:schemeClr val="tx1"/>
                          </a:solidFill>
                          <a:latin typeface="Helvetica" pitchFamily="2" charset="0"/>
                        </a:defRPr>
                      </a:lvl3pPr>
                      <a:lvl4pPr marL="1600200" indent="-228600">
                        <a:spcBef>
                          <a:spcPct val="20000"/>
                        </a:spcBef>
                        <a:buClr>
                          <a:srgbClr val="000000"/>
                        </a:buClr>
                        <a:defRPr b="1">
                          <a:solidFill>
                            <a:srgbClr val="339EFF"/>
                          </a:solidFill>
                          <a:latin typeface="Helvetica" pitchFamily="2" charset="0"/>
                        </a:defRPr>
                      </a:lvl4pPr>
                      <a:lvl5pPr marL="2057400" indent="-228600">
                        <a:spcBef>
                          <a:spcPct val="20000"/>
                        </a:spcBef>
                        <a:buClr>
                          <a:schemeClr val="tx1"/>
                        </a:buClr>
                        <a:buSzPct val="65000"/>
                        <a:buFont typeface="Wingdings" pitchFamily="2" charset="2"/>
                        <a:defRPr sz="1600">
                          <a:solidFill>
                            <a:schemeClr val="tx1"/>
                          </a:solidFill>
                          <a:latin typeface="Arial" panose="020B0604020202020204" pitchFamily="34"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9pPr>
                    </a:lstStyle>
                    <a:p>
                      <a:pPr marL="342900" marR="0" lvl="0" indent="-342900" algn="ctr" defTabSz="914400" rtl="0" eaLnBrk="1" fontAlgn="base" latinLnBrk="0" hangingPunct="1">
                        <a:lnSpc>
                          <a:spcPct val="125000"/>
                        </a:lnSpc>
                        <a:spcBef>
                          <a:spcPct val="0"/>
                        </a:spcBef>
                        <a:spcAft>
                          <a:spcPct val="0"/>
                        </a:spcAft>
                        <a:buClrTx/>
                        <a:buSzTx/>
                        <a:buFontTx/>
                        <a:buNone/>
                        <a:tabLst/>
                      </a:pPr>
                      <a:r>
                        <a:rPr kumimoji="0" lang="en-US" altLang="en-US" sz="1800" b="1" i="0" u="none" strike="noStrike" cap="none" normalizeH="0" baseline="0">
                          <a:ln>
                            <a:noFill/>
                          </a:ln>
                          <a:solidFill>
                            <a:schemeClr val="bg1"/>
                          </a:solidFill>
                          <a:effectLst/>
                          <a:latin typeface="Helvetica" pitchFamily="2" charset="0"/>
                          <a:cs typeface="Times New Roman" panose="02020603050405020304" pitchFamily="18" charset="0"/>
                        </a:rPr>
                        <a:t>Number </a:t>
                      </a:r>
                    </a:p>
                    <a:p>
                      <a:pPr marL="342900" marR="0" lvl="0" indent="-342900" algn="ctr" defTabSz="914400" rtl="0" eaLnBrk="1" fontAlgn="base" latinLnBrk="0" hangingPunct="1">
                        <a:lnSpc>
                          <a:spcPct val="125000"/>
                        </a:lnSpc>
                        <a:spcBef>
                          <a:spcPct val="0"/>
                        </a:spcBef>
                        <a:spcAft>
                          <a:spcPct val="0"/>
                        </a:spcAft>
                        <a:buClrTx/>
                        <a:buSzTx/>
                        <a:buFontTx/>
                        <a:buNone/>
                        <a:tabLst/>
                      </a:pPr>
                      <a:r>
                        <a:rPr kumimoji="0" lang="en-US" altLang="en-US" sz="1800" b="1" i="0" u="none" strike="noStrike" cap="none" normalizeH="0" baseline="0">
                          <a:ln>
                            <a:noFill/>
                          </a:ln>
                          <a:solidFill>
                            <a:schemeClr val="bg1"/>
                          </a:solidFill>
                          <a:effectLst/>
                          <a:latin typeface="Helvetica" pitchFamily="2" charset="0"/>
                          <a:cs typeface="Times New Roman" panose="02020603050405020304" pitchFamily="18" charset="0"/>
                        </a:rPr>
                        <a:t>of arms</a:t>
                      </a:r>
                      <a:endParaRPr kumimoji="0" lang="en-US" altLang="en-US" sz="1800" b="1" i="0" u="none" strike="noStrike" cap="none" normalizeH="0" baseline="0">
                        <a:ln>
                          <a:noFill/>
                        </a:ln>
                        <a:solidFill>
                          <a:schemeClr val="bg1"/>
                        </a:solidFill>
                        <a:effectLst/>
                        <a:latin typeface="Helvetica" pitchFamily="2" charset="0"/>
                      </a:endParaRPr>
                    </a:p>
                  </a:txBody>
                  <a:tcPr marL="68580" marR="68580" marT="34290" marB="3429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497DA1"/>
                    </a:solidFill>
                  </a:tcPr>
                </a:tc>
                <a:tc>
                  <a:txBody>
                    <a:bodyPr/>
                    <a:lstStyle>
                      <a:lvl1pPr marL="342900" indent="-342900">
                        <a:lnSpc>
                          <a:spcPct val="125000"/>
                        </a:lnSpc>
                        <a:spcBef>
                          <a:spcPct val="50000"/>
                        </a:spcBef>
                        <a:buClr>
                          <a:srgbClr val="000000"/>
                        </a:buClr>
                        <a:buFont typeface="Wingdings" pitchFamily="2" charset="2"/>
                        <a:defRPr sz="2100" b="1">
                          <a:solidFill>
                            <a:srgbClr val="000000"/>
                          </a:solidFill>
                          <a:latin typeface="Helvetica" pitchFamily="2" charset="0"/>
                        </a:defRPr>
                      </a:lvl1pPr>
                      <a:lvl2pPr marL="742950" indent="-285750">
                        <a:spcBef>
                          <a:spcPct val="20000"/>
                        </a:spcBef>
                        <a:buClr>
                          <a:srgbClr val="000000"/>
                        </a:buClr>
                        <a:defRPr sz="2000" b="1">
                          <a:solidFill>
                            <a:schemeClr val="tx1"/>
                          </a:solidFill>
                          <a:latin typeface="Helvetica" pitchFamily="2" charset="0"/>
                        </a:defRPr>
                      </a:lvl2pPr>
                      <a:lvl3pPr marL="1143000" indent="-228600">
                        <a:spcBef>
                          <a:spcPct val="20000"/>
                        </a:spcBef>
                        <a:buClr>
                          <a:srgbClr val="000000"/>
                        </a:buClr>
                        <a:defRPr b="1">
                          <a:solidFill>
                            <a:schemeClr val="tx1"/>
                          </a:solidFill>
                          <a:latin typeface="Helvetica" pitchFamily="2" charset="0"/>
                        </a:defRPr>
                      </a:lvl3pPr>
                      <a:lvl4pPr marL="1600200" indent="-228600">
                        <a:spcBef>
                          <a:spcPct val="20000"/>
                        </a:spcBef>
                        <a:buClr>
                          <a:srgbClr val="000000"/>
                        </a:buClr>
                        <a:defRPr b="1">
                          <a:solidFill>
                            <a:srgbClr val="339EFF"/>
                          </a:solidFill>
                          <a:latin typeface="Helvetica" pitchFamily="2" charset="0"/>
                        </a:defRPr>
                      </a:lvl4pPr>
                      <a:lvl5pPr marL="2057400" indent="-228600">
                        <a:spcBef>
                          <a:spcPct val="20000"/>
                        </a:spcBef>
                        <a:buClr>
                          <a:schemeClr val="tx1"/>
                        </a:buClr>
                        <a:buSzPct val="65000"/>
                        <a:buFont typeface="Wingdings" pitchFamily="2" charset="2"/>
                        <a:defRPr sz="1600">
                          <a:solidFill>
                            <a:schemeClr val="tx1"/>
                          </a:solidFill>
                          <a:latin typeface="Arial" panose="020B0604020202020204" pitchFamily="34"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9pPr>
                    </a:lstStyle>
                    <a:p>
                      <a:pPr marL="342900" marR="0" lvl="0" indent="-342900" algn="ctr" defTabSz="914400" rtl="0" eaLnBrk="1" fontAlgn="base" latinLnBrk="0" hangingPunct="1">
                        <a:lnSpc>
                          <a:spcPct val="125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Helvetica" pitchFamily="2" charset="0"/>
                          <a:cs typeface="Times New Roman" panose="02020603050405020304" pitchFamily="18" charset="0"/>
                        </a:rPr>
                        <a:t>Estimated </a:t>
                      </a:r>
                    </a:p>
                    <a:p>
                      <a:pPr marL="342900" marR="0" lvl="0" indent="-342900" algn="ctr" defTabSz="914400" rtl="0" eaLnBrk="1" fontAlgn="base" latinLnBrk="0" hangingPunct="1">
                        <a:lnSpc>
                          <a:spcPct val="125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Helvetica" pitchFamily="2" charset="0"/>
                          <a:cs typeface="Times New Roman" panose="02020603050405020304" pitchFamily="18" charset="0"/>
                        </a:rPr>
                        <a:t>odds ratio (95% C. I.)</a:t>
                      </a:r>
                      <a:endParaRPr kumimoji="0" lang="en-US" altLang="en-US" sz="1800" b="1" i="0" u="none" strike="noStrike" cap="none" normalizeH="0" baseline="0" dirty="0">
                        <a:ln>
                          <a:noFill/>
                        </a:ln>
                        <a:solidFill>
                          <a:schemeClr val="bg1"/>
                        </a:solidFill>
                        <a:effectLst/>
                        <a:latin typeface="Helvetica" pitchFamily="2" charset="0"/>
                      </a:endParaRPr>
                    </a:p>
                  </a:txBody>
                  <a:tcPr marL="68580" marR="68580" marT="34290" marB="3429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497DA1"/>
                    </a:solidFill>
                  </a:tcPr>
                </a:tc>
                <a:extLst>
                  <a:ext uri="{0D108BD9-81ED-4DB2-BD59-A6C34878D82A}">
                    <a16:rowId xmlns:a16="http://schemas.microsoft.com/office/drawing/2014/main" val="2480002714"/>
                  </a:ext>
                </a:extLst>
              </a:tr>
              <a:tr h="593551">
                <a:tc>
                  <a:txBody>
                    <a:bodyPr/>
                    <a:lstStyle>
                      <a:lvl1pPr marL="342900" indent="-342900">
                        <a:lnSpc>
                          <a:spcPct val="125000"/>
                        </a:lnSpc>
                        <a:spcBef>
                          <a:spcPct val="50000"/>
                        </a:spcBef>
                        <a:buClr>
                          <a:srgbClr val="000000"/>
                        </a:buClr>
                        <a:buFont typeface="Wingdings" pitchFamily="2" charset="2"/>
                        <a:defRPr sz="2100" b="1">
                          <a:solidFill>
                            <a:srgbClr val="000000"/>
                          </a:solidFill>
                          <a:latin typeface="Helvetica" pitchFamily="2" charset="0"/>
                        </a:defRPr>
                      </a:lvl1pPr>
                      <a:lvl2pPr marL="742950" indent="-285750">
                        <a:spcBef>
                          <a:spcPct val="20000"/>
                        </a:spcBef>
                        <a:buClr>
                          <a:srgbClr val="000000"/>
                        </a:buClr>
                        <a:defRPr sz="2000" b="1">
                          <a:solidFill>
                            <a:schemeClr val="tx1"/>
                          </a:solidFill>
                          <a:latin typeface="Helvetica" pitchFamily="2" charset="0"/>
                        </a:defRPr>
                      </a:lvl2pPr>
                      <a:lvl3pPr marL="1143000" indent="-228600">
                        <a:spcBef>
                          <a:spcPct val="20000"/>
                        </a:spcBef>
                        <a:buClr>
                          <a:srgbClr val="000000"/>
                        </a:buClr>
                        <a:defRPr b="1">
                          <a:solidFill>
                            <a:schemeClr val="tx1"/>
                          </a:solidFill>
                          <a:latin typeface="Helvetica" pitchFamily="2" charset="0"/>
                        </a:defRPr>
                      </a:lvl3pPr>
                      <a:lvl4pPr marL="1600200" indent="-228600">
                        <a:spcBef>
                          <a:spcPct val="20000"/>
                        </a:spcBef>
                        <a:buClr>
                          <a:srgbClr val="000000"/>
                        </a:buClr>
                        <a:defRPr b="1">
                          <a:solidFill>
                            <a:srgbClr val="339EFF"/>
                          </a:solidFill>
                          <a:latin typeface="Helvetica" pitchFamily="2" charset="0"/>
                        </a:defRPr>
                      </a:lvl4pPr>
                      <a:lvl5pPr marL="2057400" indent="-228600">
                        <a:spcBef>
                          <a:spcPct val="20000"/>
                        </a:spcBef>
                        <a:buClr>
                          <a:schemeClr val="tx1"/>
                        </a:buClr>
                        <a:buSzPct val="65000"/>
                        <a:buFont typeface="Wingdings" pitchFamily="2" charset="2"/>
                        <a:defRPr sz="1600">
                          <a:solidFill>
                            <a:schemeClr val="tx1"/>
                          </a:solidFill>
                          <a:latin typeface="Arial" panose="020B0604020202020204" pitchFamily="34"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9pPr>
                    </a:lstStyle>
                    <a:p>
                      <a:pPr marL="342900" marR="0" lvl="0" indent="-342900" algn="l" defTabSz="914400" rtl="0" eaLnBrk="1" fontAlgn="base" latinLnBrk="0" hangingPunct="1">
                        <a:lnSpc>
                          <a:spcPct val="125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Helvetica" pitchFamily="2" charset="0"/>
                          <a:cs typeface="Times New Roman" panose="02020603050405020304" pitchFamily="18" charset="0"/>
                        </a:rPr>
                        <a:t>Nicotine Patch (reference group)</a:t>
                      </a:r>
                      <a:endParaRPr kumimoji="0" lang="en-US" altLang="en-US" sz="1800" b="1" i="0" u="none" strike="noStrike" cap="none" normalizeH="0" baseline="0">
                        <a:ln>
                          <a:noFill/>
                        </a:ln>
                        <a:solidFill>
                          <a:srgbClr val="000000"/>
                        </a:solidFill>
                        <a:effectLst/>
                        <a:latin typeface="Helvetica" pitchFamily="2" charset="0"/>
                      </a:endParaRPr>
                    </a:p>
                  </a:txBody>
                  <a:tcPr marL="68580" marR="68580" marT="34290" marB="3429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nSpc>
                          <a:spcPct val="125000"/>
                        </a:lnSpc>
                        <a:spcBef>
                          <a:spcPct val="50000"/>
                        </a:spcBef>
                        <a:buClr>
                          <a:srgbClr val="000000"/>
                        </a:buClr>
                        <a:buFont typeface="Wingdings" pitchFamily="2" charset="2"/>
                        <a:defRPr sz="2100" b="1">
                          <a:solidFill>
                            <a:srgbClr val="000000"/>
                          </a:solidFill>
                          <a:latin typeface="Helvetica" pitchFamily="2" charset="0"/>
                        </a:defRPr>
                      </a:lvl1pPr>
                      <a:lvl2pPr marL="742950" indent="-285750">
                        <a:spcBef>
                          <a:spcPct val="20000"/>
                        </a:spcBef>
                        <a:buClr>
                          <a:srgbClr val="000000"/>
                        </a:buClr>
                        <a:defRPr sz="2000" b="1">
                          <a:solidFill>
                            <a:schemeClr val="tx1"/>
                          </a:solidFill>
                          <a:latin typeface="Helvetica" pitchFamily="2" charset="0"/>
                        </a:defRPr>
                      </a:lvl2pPr>
                      <a:lvl3pPr marL="1143000" indent="-228600">
                        <a:spcBef>
                          <a:spcPct val="20000"/>
                        </a:spcBef>
                        <a:buClr>
                          <a:srgbClr val="000000"/>
                        </a:buClr>
                        <a:defRPr b="1">
                          <a:solidFill>
                            <a:schemeClr val="tx1"/>
                          </a:solidFill>
                          <a:latin typeface="Helvetica" pitchFamily="2" charset="0"/>
                        </a:defRPr>
                      </a:lvl3pPr>
                      <a:lvl4pPr marL="1600200" indent="-228600">
                        <a:spcBef>
                          <a:spcPct val="20000"/>
                        </a:spcBef>
                        <a:buClr>
                          <a:srgbClr val="000000"/>
                        </a:buClr>
                        <a:defRPr b="1">
                          <a:solidFill>
                            <a:srgbClr val="339EFF"/>
                          </a:solidFill>
                          <a:latin typeface="Helvetica" pitchFamily="2" charset="0"/>
                        </a:defRPr>
                      </a:lvl4pPr>
                      <a:lvl5pPr marL="2057400" indent="-228600">
                        <a:spcBef>
                          <a:spcPct val="20000"/>
                        </a:spcBef>
                        <a:buClr>
                          <a:schemeClr val="tx1"/>
                        </a:buClr>
                        <a:buSzPct val="65000"/>
                        <a:buFont typeface="Wingdings" pitchFamily="2" charset="2"/>
                        <a:defRPr sz="1600">
                          <a:solidFill>
                            <a:schemeClr val="tx1"/>
                          </a:solidFill>
                          <a:latin typeface="Arial" panose="020B0604020202020204" pitchFamily="34"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9pPr>
                    </a:lstStyle>
                    <a:p>
                      <a:pPr marL="342900" marR="0" lvl="0" indent="-342900" algn="ctr" defTabSz="914400" rtl="0" eaLnBrk="1" fontAlgn="base" latinLnBrk="0" hangingPunct="1">
                        <a:lnSpc>
                          <a:spcPct val="125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Helvetica" pitchFamily="2" charset="0"/>
                          <a:cs typeface="Times New Roman" panose="02020603050405020304" pitchFamily="18" charset="0"/>
                        </a:rPr>
                        <a:t>32</a:t>
                      </a:r>
                      <a:endParaRPr kumimoji="0" lang="en-US" altLang="en-US" sz="1800" b="1" i="0" u="none" strike="noStrike" cap="none" normalizeH="0" baseline="0">
                        <a:ln>
                          <a:noFill/>
                        </a:ln>
                        <a:solidFill>
                          <a:srgbClr val="000000"/>
                        </a:solidFill>
                        <a:effectLst/>
                        <a:latin typeface="Helvetica" pitchFamily="2" charset="0"/>
                      </a:endParaRPr>
                    </a:p>
                  </a:txBody>
                  <a:tcPr marL="68580" marR="68580" marT="34290" marB="3429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nSpc>
                          <a:spcPct val="125000"/>
                        </a:lnSpc>
                        <a:spcBef>
                          <a:spcPct val="50000"/>
                        </a:spcBef>
                        <a:buClr>
                          <a:srgbClr val="000000"/>
                        </a:buClr>
                        <a:buFont typeface="Wingdings" pitchFamily="2" charset="2"/>
                        <a:defRPr sz="2100" b="1">
                          <a:solidFill>
                            <a:srgbClr val="000000"/>
                          </a:solidFill>
                          <a:latin typeface="Helvetica" pitchFamily="2" charset="0"/>
                        </a:defRPr>
                      </a:lvl1pPr>
                      <a:lvl2pPr marL="742950" indent="-285750">
                        <a:spcBef>
                          <a:spcPct val="20000"/>
                        </a:spcBef>
                        <a:buClr>
                          <a:srgbClr val="000000"/>
                        </a:buClr>
                        <a:defRPr sz="2000" b="1">
                          <a:solidFill>
                            <a:schemeClr val="tx1"/>
                          </a:solidFill>
                          <a:latin typeface="Helvetica" pitchFamily="2" charset="0"/>
                        </a:defRPr>
                      </a:lvl2pPr>
                      <a:lvl3pPr marL="1143000" indent="-228600">
                        <a:spcBef>
                          <a:spcPct val="20000"/>
                        </a:spcBef>
                        <a:buClr>
                          <a:srgbClr val="000000"/>
                        </a:buClr>
                        <a:defRPr b="1">
                          <a:solidFill>
                            <a:schemeClr val="tx1"/>
                          </a:solidFill>
                          <a:latin typeface="Helvetica" pitchFamily="2" charset="0"/>
                        </a:defRPr>
                      </a:lvl3pPr>
                      <a:lvl4pPr marL="1600200" indent="-228600">
                        <a:spcBef>
                          <a:spcPct val="20000"/>
                        </a:spcBef>
                        <a:buClr>
                          <a:srgbClr val="000000"/>
                        </a:buClr>
                        <a:defRPr b="1">
                          <a:solidFill>
                            <a:srgbClr val="339EFF"/>
                          </a:solidFill>
                          <a:latin typeface="Helvetica" pitchFamily="2" charset="0"/>
                        </a:defRPr>
                      </a:lvl4pPr>
                      <a:lvl5pPr marL="2057400" indent="-228600">
                        <a:spcBef>
                          <a:spcPct val="20000"/>
                        </a:spcBef>
                        <a:buClr>
                          <a:schemeClr val="tx1"/>
                        </a:buClr>
                        <a:buSzPct val="65000"/>
                        <a:buFont typeface="Wingdings" pitchFamily="2" charset="2"/>
                        <a:defRPr sz="1600">
                          <a:solidFill>
                            <a:schemeClr val="tx1"/>
                          </a:solidFill>
                          <a:latin typeface="Arial" panose="020B0604020202020204" pitchFamily="34"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9pPr>
                    </a:lstStyle>
                    <a:p>
                      <a:pPr marL="342900" marR="0" lvl="0" indent="-342900" algn="ctr" defTabSz="914400" rtl="0" eaLnBrk="1" fontAlgn="base" latinLnBrk="0" hangingPunct="1">
                        <a:lnSpc>
                          <a:spcPct val="125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Helvetica" pitchFamily="2" charset="0"/>
                          <a:cs typeface="Times New Roman" panose="02020603050405020304" pitchFamily="18" charset="0"/>
                        </a:rPr>
                        <a:t>1.0</a:t>
                      </a:r>
                      <a:endParaRPr kumimoji="0" lang="en-US" altLang="en-US" sz="1800" b="1" i="0" u="none" strike="noStrike" cap="none" normalizeH="0" baseline="0">
                        <a:ln>
                          <a:noFill/>
                        </a:ln>
                        <a:solidFill>
                          <a:srgbClr val="000000"/>
                        </a:solidFill>
                        <a:effectLst/>
                        <a:latin typeface="Helvetica" pitchFamily="2" charset="0"/>
                      </a:endParaRPr>
                    </a:p>
                  </a:txBody>
                  <a:tcPr marL="68580" marR="68580" marT="34290" marB="3429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35178543"/>
                  </a:ext>
                </a:extLst>
              </a:tr>
              <a:tr h="593551">
                <a:tc>
                  <a:txBody>
                    <a:bodyPr/>
                    <a:lstStyle>
                      <a:lvl1pPr marL="342900" indent="-342900">
                        <a:lnSpc>
                          <a:spcPct val="125000"/>
                        </a:lnSpc>
                        <a:spcBef>
                          <a:spcPct val="50000"/>
                        </a:spcBef>
                        <a:buClr>
                          <a:srgbClr val="000000"/>
                        </a:buClr>
                        <a:buFont typeface="Wingdings" pitchFamily="2" charset="2"/>
                        <a:defRPr sz="2100" b="1">
                          <a:solidFill>
                            <a:srgbClr val="000000"/>
                          </a:solidFill>
                          <a:latin typeface="Helvetica" pitchFamily="2" charset="0"/>
                        </a:defRPr>
                      </a:lvl1pPr>
                      <a:lvl2pPr marL="742950" indent="-285750">
                        <a:spcBef>
                          <a:spcPct val="20000"/>
                        </a:spcBef>
                        <a:buClr>
                          <a:srgbClr val="000000"/>
                        </a:buClr>
                        <a:defRPr sz="2000" b="1">
                          <a:solidFill>
                            <a:schemeClr val="tx1"/>
                          </a:solidFill>
                          <a:latin typeface="Helvetica" pitchFamily="2" charset="0"/>
                        </a:defRPr>
                      </a:lvl2pPr>
                      <a:lvl3pPr marL="1143000" indent="-228600">
                        <a:spcBef>
                          <a:spcPct val="20000"/>
                        </a:spcBef>
                        <a:buClr>
                          <a:srgbClr val="000000"/>
                        </a:buClr>
                        <a:defRPr b="1">
                          <a:solidFill>
                            <a:schemeClr val="tx1"/>
                          </a:solidFill>
                          <a:latin typeface="Helvetica" pitchFamily="2" charset="0"/>
                        </a:defRPr>
                      </a:lvl3pPr>
                      <a:lvl4pPr marL="1600200" indent="-228600">
                        <a:spcBef>
                          <a:spcPct val="20000"/>
                        </a:spcBef>
                        <a:buClr>
                          <a:srgbClr val="000000"/>
                        </a:buClr>
                        <a:defRPr b="1">
                          <a:solidFill>
                            <a:srgbClr val="339EFF"/>
                          </a:solidFill>
                          <a:latin typeface="Helvetica" pitchFamily="2" charset="0"/>
                        </a:defRPr>
                      </a:lvl4pPr>
                      <a:lvl5pPr marL="2057400" indent="-228600">
                        <a:spcBef>
                          <a:spcPct val="20000"/>
                        </a:spcBef>
                        <a:buClr>
                          <a:schemeClr val="tx1"/>
                        </a:buClr>
                        <a:buSzPct val="65000"/>
                        <a:buFont typeface="Wingdings" pitchFamily="2" charset="2"/>
                        <a:defRPr sz="1600">
                          <a:solidFill>
                            <a:schemeClr val="tx1"/>
                          </a:solidFill>
                          <a:latin typeface="Arial" panose="020B0604020202020204" pitchFamily="34"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9pPr>
                    </a:lstStyle>
                    <a:p>
                      <a:pPr marL="342900" marR="0" lvl="0" indent="-342900" algn="l" defTabSz="914400" rtl="0" eaLnBrk="1" fontAlgn="base" latinLnBrk="0" hangingPunct="1">
                        <a:lnSpc>
                          <a:spcPct val="125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Helvetica" pitchFamily="2" charset="0"/>
                          <a:cs typeface="Times New Roman" panose="02020603050405020304" pitchFamily="18" charset="0"/>
                        </a:rPr>
                        <a:t>Varenicline (2 mg/day)</a:t>
                      </a:r>
                      <a:endParaRPr kumimoji="0" lang="en-US" altLang="en-US" sz="1800" b="1" i="0" u="none" strike="noStrike" cap="none" normalizeH="0" baseline="0">
                        <a:ln>
                          <a:noFill/>
                        </a:ln>
                        <a:solidFill>
                          <a:srgbClr val="000000"/>
                        </a:solidFill>
                        <a:effectLst/>
                        <a:latin typeface="Helvetica" pitchFamily="2" charset="0"/>
                      </a:endParaRPr>
                    </a:p>
                  </a:txBody>
                  <a:tcPr marL="68580" marR="68580" marT="34290" marB="3429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nSpc>
                          <a:spcPct val="125000"/>
                        </a:lnSpc>
                        <a:spcBef>
                          <a:spcPct val="50000"/>
                        </a:spcBef>
                        <a:buClr>
                          <a:srgbClr val="000000"/>
                        </a:buClr>
                        <a:buFont typeface="Wingdings" pitchFamily="2" charset="2"/>
                        <a:defRPr sz="2100" b="1">
                          <a:solidFill>
                            <a:srgbClr val="000000"/>
                          </a:solidFill>
                          <a:latin typeface="Helvetica" pitchFamily="2" charset="0"/>
                        </a:defRPr>
                      </a:lvl1pPr>
                      <a:lvl2pPr marL="742950" indent="-285750">
                        <a:spcBef>
                          <a:spcPct val="20000"/>
                        </a:spcBef>
                        <a:buClr>
                          <a:srgbClr val="000000"/>
                        </a:buClr>
                        <a:defRPr sz="2000" b="1">
                          <a:solidFill>
                            <a:schemeClr val="tx1"/>
                          </a:solidFill>
                          <a:latin typeface="Helvetica" pitchFamily="2" charset="0"/>
                        </a:defRPr>
                      </a:lvl2pPr>
                      <a:lvl3pPr marL="1143000" indent="-228600">
                        <a:spcBef>
                          <a:spcPct val="20000"/>
                        </a:spcBef>
                        <a:buClr>
                          <a:srgbClr val="000000"/>
                        </a:buClr>
                        <a:defRPr b="1">
                          <a:solidFill>
                            <a:schemeClr val="tx1"/>
                          </a:solidFill>
                          <a:latin typeface="Helvetica" pitchFamily="2" charset="0"/>
                        </a:defRPr>
                      </a:lvl3pPr>
                      <a:lvl4pPr marL="1600200" indent="-228600">
                        <a:spcBef>
                          <a:spcPct val="20000"/>
                        </a:spcBef>
                        <a:buClr>
                          <a:srgbClr val="000000"/>
                        </a:buClr>
                        <a:defRPr b="1">
                          <a:solidFill>
                            <a:srgbClr val="339EFF"/>
                          </a:solidFill>
                          <a:latin typeface="Helvetica" pitchFamily="2" charset="0"/>
                        </a:defRPr>
                      </a:lvl4pPr>
                      <a:lvl5pPr marL="2057400" indent="-228600">
                        <a:spcBef>
                          <a:spcPct val="20000"/>
                        </a:spcBef>
                        <a:buClr>
                          <a:schemeClr val="tx1"/>
                        </a:buClr>
                        <a:buSzPct val="65000"/>
                        <a:buFont typeface="Wingdings" pitchFamily="2" charset="2"/>
                        <a:defRPr sz="1600">
                          <a:solidFill>
                            <a:schemeClr val="tx1"/>
                          </a:solidFill>
                          <a:latin typeface="Arial" panose="020B0604020202020204" pitchFamily="34"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9pPr>
                    </a:lstStyle>
                    <a:p>
                      <a:pPr marL="342900" marR="0" lvl="0" indent="-342900" algn="ctr" defTabSz="914400" rtl="0" eaLnBrk="1" fontAlgn="base" latinLnBrk="0" hangingPunct="1">
                        <a:lnSpc>
                          <a:spcPct val="125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Helvetica" pitchFamily="2" charset="0"/>
                          <a:cs typeface="Times New Roman" panose="02020603050405020304" pitchFamily="18" charset="0"/>
                        </a:rPr>
                        <a:t>5</a:t>
                      </a:r>
                      <a:endParaRPr kumimoji="0" lang="en-US" altLang="en-US" sz="1800" b="1" i="0" u="none" strike="noStrike" cap="none" normalizeH="0" baseline="0">
                        <a:ln>
                          <a:noFill/>
                        </a:ln>
                        <a:solidFill>
                          <a:srgbClr val="000000"/>
                        </a:solidFill>
                        <a:effectLst/>
                        <a:latin typeface="Helvetica" pitchFamily="2" charset="0"/>
                      </a:endParaRPr>
                    </a:p>
                  </a:txBody>
                  <a:tcPr marL="68580" marR="68580" marT="34290" marB="3429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nSpc>
                          <a:spcPct val="125000"/>
                        </a:lnSpc>
                        <a:spcBef>
                          <a:spcPct val="50000"/>
                        </a:spcBef>
                        <a:buClr>
                          <a:srgbClr val="000000"/>
                        </a:buClr>
                        <a:buFont typeface="Wingdings" pitchFamily="2" charset="2"/>
                        <a:defRPr sz="2100" b="1">
                          <a:solidFill>
                            <a:srgbClr val="000000"/>
                          </a:solidFill>
                          <a:latin typeface="Helvetica" pitchFamily="2" charset="0"/>
                        </a:defRPr>
                      </a:lvl1pPr>
                      <a:lvl2pPr marL="742950" indent="-285750">
                        <a:spcBef>
                          <a:spcPct val="20000"/>
                        </a:spcBef>
                        <a:buClr>
                          <a:srgbClr val="000000"/>
                        </a:buClr>
                        <a:defRPr sz="2000" b="1">
                          <a:solidFill>
                            <a:schemeClr val="tx1"/>
                          </a:solidFill>
                          <a:latin typeface="Helvetica" pitchFamily="2" charset="0"/>
                        </a:defRPr>
                      </a:lvl2pPr>
                      <a:lvl3pPr marL="1143000" indent="-228600">
                        <a:spcBef>
                          <a:spcPct val="20000"/>
                        </a:spcBef>
                        <a:buClr>
                          <a:srgbClr val="000000"/>
                        </a:buClr>
                        <a:defRPr b="1">
                          <a:solidFill>
                            <a:schemeClr val="tx1"/>
                          </a:solidFill>
                          <a:latin typeface="Helvetica" pitchFamily="2" charset="0"/>
                        </a:defRPr>
                      </a:lvl3pPr>
                      <a:lvl4pPr marL="1600200" indent="-228600">
                        <a:spcBef>
                          <a:spcPct val="20000"/>
                        </a:spcBef>
                        <a:buClr>
                          <a:srgbClr val="000000"/>
                        </a:buClr>
                        <a:defRPr b="1">
                          <a:solidFill>
                            <a:srgbClr val="339EFF"/>
                          </a:solidFill>
                          <a:latin typeface="Helvetica" pitchFamily="2" charset="0"/>
                        </a:defRPr>
                      </a:lvl4pPr>
                      <a:lvl5pPr marL="2057400" indent="-228600">
                        <a:spcBef>
                          <a:spcPct val="20000"/>
                        </a:spcBef>
                        <a:buClr>
                          <a:schemeClr val="tx1"/>
                        </a:buClr>
                        <a:buSzPct val="65000"/>
                        <a:buFont typeface="Wingdings" pitchFamily="2" charset="2"/>
                        <a:defRPr sz="1600">
                          <a:solidFill>
                            <a:schemeClr val="tx1"/>
                          </a:solidFill>
                          <a:latin typeface="Arial" panose="020B0604020202020204" pitchFamily="34"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9pPr>
                    </a:lstStyle>
                    <a:p>
                      <a:pPr marL="342900" marR="0" lvl="0" indent="-342900" algn="ctr" defTabSz="914400" rtl="0" eaLnBrk="1" fontAlgn="base" latinLnBrk="0" hangingPunct="1">
                        <a:lnSpc>
                          <a:spcPct val="125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Helvetica" pitchFamily="2" charset="0"/>
                          <a:cs typeface="Times New Roman" panose="02020603050405020304" pitchFamily="18" charset="0"/>
                        </a:rPr>
                        <a:t>1.6 </a:t>
                      </a:r>
                    </a:p>
                    <a:p>
                      <a:pPr marL="342900" marR="0" lvl="0" indent="-342900" algn="ctr" defTabSz="914400" rtl="0" eaLnBrk="1" fontAlgn="base" latinLnBrk="0" hangingPunct="1">
                        <a:lnSpc>
                          <a:spcPct val="125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Helvetica" pitchFamily="2" charset="0"/>
                          <a:cs typeface="Times New Roman" panose="02020603050405020304" pitchFamily="18" charset="0"/>
                        </a:rPr>
                        <a:t>(1.3, 2.0)</a:t>
                      </a:r>
                      <a:endParaRPr kumimoji="0" lang="en-US" altLang="en-US" sz="1800" b="1" i="0" u="none" strike="noStrike" cap="none" normalizeH="0" baseline="0">
                        <a:ln>
                          <a:noFill/>
                        </a:ln>
                        <a:solidFill>
                          <a:srgbClr val="000000"/>
                        </a:solidFill>
                        <a:effectLst/>
                        <a:latin typeface="Helvetica" pitchFamily="2" charset="0"/>
                      </a:endParaRPr>
                    </a:p>
                  </a:txBody>
                  <a:tcPr marL="68580" marR="68580" marT="34290" marB="3429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02202326"/>
                  </a:ext>
                </a:extLst>
              </a:tr>
              <a:tr h="610791">
                <a:tc>
                  <a:txBody>
                    <a:bodyPr/>
                    <a:lstStyle>
                      <a:lvl1pPr marL="342900" indent="-342900">
                        <a:lnSpc>
                          <a:spcPct val="125000"/>
                        </a:lnSpc>
                        <a:spcBef>
                          <a:spcPct val="50000"/>
                        </a:spcBef>
                        <a:buClr>
                          <a:srgbClr val="000000"/>
                        </a:buClr>
                        <a:buFont typeface="Wingdings" pitchFamily="2" charset="2"/>
                        <a:defRPr sz="2100" b="1">
                          <a:solidFill>
                            <a:srgbClr val="000000"/>
                          </a:solidFill>
                          <a:latin typeface="Helvetica" pitchFamily="2" charset="0"/>
                        </a:defRPr>
                      </a:lvl1pPr>
                      <a:lvl2pPr marL="742950" indent="-285750">
                        <a:spcBef>
                          <a:spcPct val="20000"/>
                        </a:spcBef>
                        <a:buClr>
                          <a:srgbClr val="000000"/>
                        </a:buClr>
                        <a:defRPr sz="2000" b="1">
                          <a:solidFill>
                            <a:schemeClr val="tx1"/>
                          </a:solidFill>
                          <a:latin typeface="Helvetica" pitchFamily="2" charset="0"/>
                        </a:defRPr>
                      </a:lvl2pPr>
                      <a:lvl3pPr marL="1143000" indent="-228600">
                        <a:spcBef>
                          <a:spcPct val="20000"/>
                        </a:spcBef>
                        <a:buClr>
                          <a:srgbClr val="000000"/>
                        </a:buClr>
                        <a:defRPr b="1">
                          <a:solidFill>
                            <a:schemeClr val="tx1"/>
                          </a:solidFill>
                          <a:latin typeface="Helvetica" pitchFamily="2" charset="0"/>
                        </a:defRPr>
                      </a:lvl3pPr>
                      <a:lvl4pPr marL="1600200" indent="-228600">
                        <a:spcBef>
                          <a:spcPct val="20000"/>
                        </a:spcBef>
                        <a:buClr>
                          <a:srgbClr val="000000"/>
                        </a:buClr>
                        <a:defRPr b="1">
                          <a:solidFill>
                            <a:srgbClr val="339EFF"/>
                          </a:solidFill>
                          <a:latin typeface="Helvetica" pitchFamily="2" charset="0"/>
                        </a:defRPr>
                      </a:lvl4pPr>
                      <a:lvl5pPr marL="2057400" indent="-228600">
                        <a:spcBef>
                          <a:spcPct val="20000"/>
                        </a:spcBef>
                        <a:buClr>
                          <a:schemeClr val="tx1"/>
                        </a:buClr>
                        <a:buSzPct val="65000"/>
                        <a:buFont typeface="Wingdings" pitchFamily="2" charset="2"/>
                        <a:defRPr sz="1600">
                          <a:solidFill>
                            <a:schemeClr val="tx1"/>
                          </a:solidFill>
                          <a:latin typeface="Arial" panose="020B0604020202020204" pitchFamily="34"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9pPr>
                    </a:lstStyle>
                    <a:p>
                      <a:pPr marL="342900" marR="0" lvl="0" indent="-342900" algn="l" defTabSz="914400" rtl="0" eaLnBrk="1" fontAlgn="base" latinLnBrk="0" hangingPunct="1">
                        <a:lnSpc>
                          <a:spcPct val="125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Helvetica" pitchFamily="2" charset="0"/>
                          <a:cs typeface="Times New Roman" panose="02020603050405020304" pitchFamily="18" charset="0"/>
                        </a:rPr>
                        <a:t>Patch (long-term; &gt;14 weeks) + NRT (gum or spray) [</a:t>
                      </a:r>
                      <a:r>
                        <a:rPr kumimoji="0" lang="en-US" altLang="en-US" sz="1800" b="1" i="1" u="none" strike="noStrike" cap="none" normalizeH="0" baseline="0" dirty="0">
                          <a:ln>
                            <a:noFill/>
                          </a:ln>
                          <a:solidFill>
                            <a:srgbClr val="000000"/>
                          </a:solidFill>
                          <a:effectLst/>
                          <a:latin typeface="Helvetica" pitchFamily="2" charset="0"/>
                          <a:cs typeface="Times New Roman" panose="02020603050405020304" pitchFamily="18" charset="0"/>
                        </a:rPr>
                        <a:t>lozenge</a:t>
                      </a:r>
                      <a:r>
                        <a:rPr kumimoji="0" lang="en-US" altLang="en-US" sz="1800" b="1" i="0" u="none" strike="noStrike" cap="none" normalizeH="0" baseline="0" dirty="0">
                          <a:ln>
                            <a:noFill/>
                          </a:ln>
                          <a:solidFill>
                            <a:srgbClr val="000000"/>
                          </a:solidFill>
                          <a:effectLst/>
                          <a:latin typeface="Helvetica" pitchFamily="2" charset="0"/>
                          <a:cs typeface="Times New Roman" panose="02020603050405020304" pitchFamily="18" charset="0"/>
                        </a:rPr>
                        <a:t>]</a:t>
                      </a:r>
                      <a:endParaRPr kumimoji="0" lang="en-US" altLang="en-US" sz="1800" b="1" i="0" u="none" strike="noStrike" cap="none" normalizeH="0" baseline="0" dirty="0">
                        <a:ln>
                          <a:noFill/>
                        </a:ln>
                        <a:solidFill>
                          <a:srgbClr val="000000"/>
                        </a:solidFill>
                        <a:effectLst/>
                        <a:latin typeface="Helvetica" pitchFamily="2" charset="0"/>
                      </a:endParaRPr>
                    </a:p>
                  </a:txBody>
                  <a:tcPr marL="68580" marR="68580" marT="34290" marB="3429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nSpc>
                          <a:spcPct val="125000"/>
                        </a:lnSpc>
                        <a:spcBef>
                          <a:spcPct val="50000"/>
                        </a:spcBef>
                        <a:buClr>
                          <a:srgbClr val="000000"/>
                        </a:buClr>
                        <a:buFont typeface="Wingdings" pitchFamily="2" charset="2"/>
                        <a:defRPr sz="2100" b="1">
                          <a:solidFill>
                            <a:srgbClr val="000000"/>
                          </a:solidFill>
                          <a:latin typeface="Helvetica" pitchFamily="2" charset="0"/>
                        </a:defRPr>
                      </a:lvl1pPr>
                      <a:lvl2pPr marL="742950" indent="-285750">
                        <a:spcBef>
                          <a:spcPct val="20000"/>
                        </a:spcBef>
                        <a:buClr>
                          <a:srgbClr val="000000"/>
                        </a:buClr>
                        <a:defRPr sz="2000" b="1">
                          <a:solidFill>
                            <a:schemeClr val="tx1"/>
                          </a:solidFill>
                          <a:latin typeface="Helvetica" pitchFamily="2" charset="0"/>
                        </a:defRPr>
                      </a:lvl2pPr>
                      <a:lvl3pPr marL="1143000" indent="-228600">
                        <a:spcBef>
                          <a:spcPct val="20000"/>
                        </a:spcBef>
                        <a:buClr>
                          <a:srgbClr val="000000"/>
                        </a:buClr>
                        <a:defRPr b="1">
                          <a:solidFill>
                            <a:schemeClr val="tx1"/>
                          </a:solidFill>
                          <a:latin typeface="Helvetica" pitchFamily="2" charset="0"/>
                        </a:defRPr>
                      </a:lvl3pPr>
                      <a:lvl4pPr marL="1600200" indent="-228600">
                        <a:spcBef>
                          <a:spcPct val="20000"/>
                        </a:spcBef>
                        <a:buClr>
                          <a:srgbClr val="000000"/>
                        </a:buClr>
                        <a:defRPr b="1">
                          <a:solidFill>
                            <a:srgbClr val="339EFF"/>
                          </a:solidFill>
                          <a:latin typeface="Helvetica" pitchFamily="2" charset="0"/>
                        </a:defRPr>
                      </a:lvl4pPr>
                      <a:lvl5pPr marL="2057400" indent="-228600">
                        <a:spcBef>
                          <a:spcPct val="20000"/>
                        </a:spcBef>
                        <a:buClr>
                          <a:schemeClr val="tx1"/>
                        </a:buClr>
                        <a:buSzPct val="65000"/>
                        <a:buFont typeface="Wingdings" pitchFamily="2" charset="2"/>
                        <a:defRPr sz="1600">
                          <a:solidFill>
                            <a:schemeClr val="tx1"/>
                          </a:solidFill>
                          <a:latin typeface="Arial" panose="020B0604020202020204" pitchFamily="34"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9pPr>
                    </a:lstStyle>
                    <a:p>
                      <a:pPr marL="342900" marR="0" lvl="0" indent="-342900" algn="ctr" defTabSz="914400" rtl="0" eaLnBrk="1" fontAlgn="base" latinLnBrk="0" hangingPunct="1">
                        <a:lnSpc>
                          <a:spcPct val="125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Helvetica" pitchFamily="2" charset="0"/>
                          <a:cs typeface="Times New Roman" panose="02020603050405020304" pitchFamily="18" charset="0"/>
                        </a:rPr>
                        <a:t>3</a:t>
                      </a:r>
                      <a:endParaRPr kumimoji="0" lang="en-US" altLang="en-US" sz="1800" b="1" i="0" u="none" strike="noStrike" cap="none" normalizeH="0" baseline="0">
                        <a:ln>
                          <a:noFill/>
                        </a:ln>
                        <a:solidFill>
                          <a:srgbClr val="000000"/>
                        </a:solidFill>
                        <a:effectLst/>
                        <a:latin typeface="Helvetica" pitchFamily="2" charset="0"/>
                      </a:endParaRPr>
                    </a:p>
                  </a:txBody>
                  <a:tcPr marL="68580" marR="68580" marT="34290" marB="3429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nSpc>
                          <a:spcPct val="125000"/>
                        </a:lnSpc>
                        <a:spcBef>
                          <a:spcPct val="50000"/>
                        </a:spcBef>
                        <a:buClr>
                          <a:srgbClr val="000000"/>
                        </a:buClr>
                        <a:buFont typeface="Wingdings" pitchFamily="2" charset="2"/>
                        <a:defRPr sz="2100" b="1">
                          <a:solidFill>
                            <a:srgbClr val="000000"/>
                          </a:solidFill>
                          <a:latin typeface="Helvetica" pitchFamily="2" charset="0"/>
                        </a:defRPr>
                      </a:lvl1pPr>
                      <a:lvl2pPr marL="742950" indent="-285750">
                        <a:spcBef>
                          <a:spcPct val="20000"/>
                        </a:spcBef>
                        <a:buClr>
                          <a:srgbClr val="000000"/>
                        </a:buClr>
                        <a:defRPr sz="2000" b="1">
                          <a:solidFill>
                            <a:schemeClr val="tx1"/>
                          </a:solidFill>
                          <a:latin typeface="Helvetica" pitchFamily="2" charset="0"/>
                        </a:defRPr>
                      </a:lvl2pPr>
                      <a:lvl3pPr marL="1143000" indent="-228600">
                        <a:spcBef>
                          <a:spcPct val="20000"/>
                        </a:spcBef>
                        <a:buClr>
                          <a:srgbClr val="000000"/>
                        </a:buClr>
                        <a:defRPr b="1">
                          <a:solidFill>
                            <a:schemeClr val="tx1"/>
                          </a:solidFill>
                          <a:latin typeface="Helvetica" pitchFamily="2" charset="0"/>
                        </a:defRPr>
                      </a:lvl3pPr>
                      <a:lvl4pPr marL="1600200" indent="-228600">
                        <a:spcBef>
                          <a:spcPct val="20000"/>
                        </a:spcBef>
                        <a:buClr>
                          <a:srgbClr val="000000"/>
                        </a:buClr>
                        <a:defRPr b="1">
                          <a:solidFill>
                            <a:srgbClr val="339EFF"/>
                          </a:solidFill>
                          <a:latin typeface="Helvetica" pitchFamily="2" charset="0"/>
                        </a:defRPr>
                      </a:lvl4pPr>
                      <a:lvl5pPr marL="2057400" indent="-228600">
                        <a:spcBef>
                          <a:spcPct val="20000"/>
                        </a:spcBef>
                        <a:buClr>
                          <a:schemeClr val="tx1"/>
                        </a:buClr>
                        <a:buSzPct val="65000"/>
                        <a:buFont typeface="Wingdings" pitchFamily="2" charset="2"/>
                        <a:defRPr sz="1600">
                          <a:solidFill>
                            <a:schemeClr val="tx1"/>
                          </a:solidFill>
                          <a:latin typeface="Arial" panose="020B0604020202020204" pitchFamily="34"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9pPr>
                    </a:lstStyle>
                    <a:p>
                      <a:pPr marL="342900" marR="0" lvl="0" indent="-342900" algn="ctr" defTabSz="914400" rtl="0" eaLnBrk="1" fontAlgn="base" latinLnBrk="0" hangingPunct="1">
                        <a:lnSpc>
                          <a:spcPct val="125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Helvetica" pitchFamily="2" charset="0"/>
                          <a:cs typeface="Times New Roman" panose="02020603050405020304" pitchFamily="18" charset="0"/>
                        </a:rPr>
                        <a:t>1.9 </a:t>
                      </a:r>
                    </a:p>
                    <a:p>
                      <a:pPr marL="342900" marR="0" lvl="0" indent="-342900" algn="ctr" defTabSz="914400" rtl="0" eaLnBrk="1" fontAlgn="base" latinLnBrk="0" hangingPunct="1">
                        <a:lnSpc>
                          <a:spcPct val="125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Helvetica" pitchFamily="2" charset="0"/>
                          <a:cs typeface="Times New Roman" panose="02020603050405020304" pitchFamily="18" charset="0"/>
                        </a:rPr>
                        <a:t>(1.3, 2.7)</a:t>
                      </a:r>
                      <a:endParaRPr kumimoji="0" lang="en-US" altLang="en-US" sz="1800" b="1" i="0" u="none" strike="noStrike" cap="none" normalizeH="0" baseline="0">
                        <a:ln>
                          <a:noFill/>
                        </a:ln>
                        <a:solidFill>
                          <a:srgbClr val="000000"/>
                        </a:solidFill>
                        <a:effectLst/>
                        <a:latin typeface="Helvetica" pitchFamily="2" charset="0"/>
                      </a:endParaRPr>
                    </a:p>
                  </a:txBody>
                  <a:tcPr marL="68580" marR="68580" marT="34290" marB="3429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01051151"/>
                  </a:ext>
                </a:extLst>
              </a:tr>
              <a:tr h="593551">
                <a:tc>
                  <a:txBody>
                    <a:bodyPr/>
                    <a:lstStyle>
                      <a:lvl1pPr marL="342900" indent="-342900">
                        <a:lnSpc>
                          <a:spcPct val="125000"/>
                        </a:lnSpc>
                        <a:spcBef>
                          <a:spcPct val="50000"/>
                        </a:spcBef>
                        <a:buClr>
                          <a:srgbClr val="000000"/>
                        </a:buClr>
                        <a:buFont typeface="Wingdings" pitchFamily="2" charset="2"/>
                        <a:defRPr sz="2100" b="1">
                          <a:solidFill>
                            <a:srgbClr val="000000"/>
                          </a:solidFill>
                          <a:latin typeface="Helvetica" pitchFamily="2" charset="0"/>
                        </a:defRPr>
                      </a:lvl1pPr>
                      <a:lvl2pPr marL="742950" indent="-285750">
                        <a:spcBef>
                          <a:spcPct val="20000"/>
                        </a:spcBef>
                        <a:buClr>
                          <a:srgbClr val="000000"/>
                        </a:buClr>
                        <a:defRPr sz="2000" b="1">
                          <a:solidFill>
                            <a:schemeClr val="tx1"/>
                          </a:solidFill>
                          <a:latin typeface="Helvetica" pitchFamily="2" charset="0"/>
                        </a:defRPr>
                      </a:lvl2pPr>
                      <a:lvl3pPr marL="1143000" indent="-228600">
                        <a:spcBef>
                          <a:spcPct val="20000"/>
                        </a:spcBef>
                        <a:buClr>
                          <a:srgbClr val="000000"/>
                        </a:buClr>
                        <a:defRPr b="1">
                          <a:solidFill>
                            <a:schemeClr val="tx1"/>
                          </a:solidFill>
                          <a:latin typeface="Helvetica" pitchFamily="2" charset="0"/>
                        </a:defRPr>
                      </a:lvl3pPr>
                      <a:lvl4pPr marL="1600200" indent="-228600">
                        <a:spcBef>
                          <a:spcPct val="20000"/>
                        </a:spcBef>
                        <a:buClr>
                          <a:srgbClr val="000000"/>
                        </a:buClr>
                        <a:defRPr b="1">
                          <a:solidFill>
                            <a:srgbClr val="339EFF"/>
                          </a:solidFill>
                          <a:latin typeface="Helvetica" pitchFamily="2" charset="0"/>
                        </a:defRPr>
                      </a:lvl4pPr>
                      <a:lvl5pPr marL="2057400" indent="-228600">
                        <a:spcBef>
                          <a:spcPct val="20000"/>
                        </a:spcBef>
                        <a:buClr>
                          <a:schemeClr val="tx1"/>
                        </a:buClr>
                        <a:buSzPct val="65000"/>
                        <a:buFont typeface="Wingdings" pitchFamily="2" charset="2"/>
                        <a:defRPr sz="1600">
                          <a:solidFill>
                            <a:schemeClr val="tx1"/>
                          </a:solidFill>
                          <a:latin typeface="Arial" panose="020B0604020202020204" pitchFamily="34"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9pPr>
                    </a:lstStyle>
                    <a:p>
                      <a:pPr marL="342900" marR="0" lvl="0" indent="-342900" algn="l" defTabSz="914400" rtl="0" eaLnBrk="1" fontAlgn="base" latinLnBrk="0" hangingPunct="1">
                        <a:lnSpc>
                          <a:spcPct val="125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Helvetica" pitchFamily="2" charset="0"/>
                        </a:rPr>
                        <a:t>Patch + Bupropion SR</a:t>
                      </a:r>
                    </a:p>
                  </a:txBody>
                  <a:tcPr marL="68580" marR="68580" marT="34290" marB="3429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nSpc>
                          <a:spcPct val="125000"/>
                        </a:lnSpc>
                        <a:spcBef>
                          <a:spcPct val="50000"/>
                        </a:spcBef>
                        <a:buClr>
                          <a:srgbClr val="000000"/>
                        </a:buClr>
                        <a:buFont typeface="Wingdings" pitchFamily="2" charset="2"/>
                        <a:defRPr sz="2100" b="1">
                          <a:solidFill>
                            <a:srgbClr val="000000"/>
                          </a:solidFill>
                          <a:latin typeface="Helvetica" pitchFamily="2" charset="0"/>
                        </a:defRPr>
                      </a:lvl1pPr>
                      <a:lvl2pPr marL="742950" indent="-285750">
                        <a:spcBef>
                          <a:spcPct val="20000"/>
                        </a:spcBef>
                        <a:buClr>
                          <a:srgbClr val="000000"/>
                        </a:buClr>
                        <a:defRPr sz="2000" b="1">
                          <a:solidFill>
                            <a:schemeClr val="tx1"/>
                          </a:solidFill>
                          <a:latin typeface="Helvetica" pitchFamily="2" charset="0"/>
                        </a:defRPr>
                      </a:lvl2pPr>
                      <a:lvl3pPr marL="1143000" indent="-228600">
                        <a:spcBef>
                          <a:spcPct val="20000"/>
                        </a:spcBef>
                        <a:buClr>
                          <a:srgbClr val="000000"/>
                        </a:buClr>
                        <a:defRPr b="1">
                          <a:solidFill>
                            <a:schemeClr val="tx1"/>
                          </a:solidFill>
                          <a:latin typeface="Helvetica" pitchFamily="2" charset="0"/>
                        </a:defRPr>
                      </a:lvl3pPr>
                      <a:lvl4pPr marL="1600200" indent="-228600">
                        <a:spcBef>
                          <a:spcPct val="20000"/>
                        </a:spcBef>
                        <a:buClr>
                          <a:srgbClr val="000000"/>
                        </a:buClr>
                        <a:defRPr b="1">
                          <a:solidFill>
                            <a:srgbClr val="339EFF"/>
                          </a:solidFill>
                          <a:latin typeface="Helvetica" pitchFamily="2" charset="0"/>
                        </a:defRPr>
                      </a:lvl4pPr>
                      <a:lvl5pPr marL="2057400" indent="-228600">
                        <a:spcBef>
                          <a:spcPct val="20000"/>
                        </a:spcBef>
                        <a:buClr>
                          <a:schemeClr val="tx1"/>
                        </a:buClr>
                        <a:buSzPct val="65000"/>
                        <a:buFont typeface="Wingdings" pitchFamily="2" charset="2"/>
                        <a:defRPr sz="1600">
                          <a:solidFill>
                            <a:schemeClr val="tx1"/>
                          </a:solidFill>
                          <a:latin typeface="Arial" panose="020B0604020202020204" pitchFamily="34"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9pPr>
                    </a:lstStyle>
                    <a:p>
                      <a:pPr marL="342900" marR="0" lvl="0" indent="-342900" algn="ctr" defTabSz="914400" rtl="0" eaLnBrk="1" fontAlgn="base" latinLnBrk="0" hangingPunct="1">
                        <a:lnSpc>
                          <a:spcPct val="125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Helvetica" pitchFamily="2" charset="0"/>
                        </a:rPr>
                        <a:t>3</a:t>
                      </a:r>
                    </a:p>
                  </a:txBody>
                  <a:tcPr marL="68580" marR="68580" marT="34290" marB="3429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nSpc>
                          <a:spcPct val="125000"/>
                        </a:lnSpc>
                        <a:spcBef>
                          <a:spcPct val="50000"/>
                        </a:spcBef>
                        <a:buClr>
                          <a:srgbClr val="000000"/>
                        </a:buClr>
                        <a:buFont typeface="Wingdings" pitchFamily="2" charset="2"/>
                        <a:defRPr sz="2100" b="1">
                          <a:solidFill>
                            <a:srgbClr val="000000"/>
                          </a:solidFill>
                          <a:latin typeface="Helvetica" pitchFamily="2" charset="0"/>
                        </a:defRPr>
                      </a:lvl1pPr>
                      <a:lvl2pPr marL="742950" indent="-285750">
                        <a:spcBef>
                          <a:spcPct val="20000"/>
                        </a:spcBef>
                        <a:buClr>
                          <a:srgbClr val="000000"/>
                        </a:buClr>
                        <a:defRPr sz="2000" b="1">
                          <a:solidFill>
                            <a:schemeClr val="tx1"/>
                          </a:solidFill>
                          <a:latin typeface="Helvetica" pitchFamily="2" charset="0"/>
                        </a:defRPr>
                      </a:lvl2pPr>
                      <a:lvl3pPr marL="1143000" indent="-228600">
                        <a:spcBef>
                          <a:spcPct val="20000"/>
                        </a:spcBef>
                        <a:buClr>
                          <a:srgbClr val="000000"/>
                        </a:buClr>
                        <a:defRPr b="1">
                          <a:solidFill>
                            <a:schemeClr val="tx1"/>
                          </a:solidFill>
                          <a:latin typeface="Helvetica" pitchFamily="2" charset="0"/>
                        </a:defRPr>
                      </a:lvl3pPr>
                      <a:lvl4pPr marL="1600200" indent="-228600">
                        <a:spcBef>
                          <a:spcPct val="20000"/>
                        </a:spcBef>
                        <a:buClr>
                          <a:srgbClr val="000000"/>
                        </a:buClr>
                        <a:defRPr b="1">
                          <a:solidFill>
                            <a:srgbClr val="339EFF"/>
                          </a:solidFill>
                          <a:latin typeface="Helvetica" pitchFamily="2" charset="0"/>
                        </a:defRPr>
                      </a:lvl4pPr>
                      <a:lvl5pPr marL="2057400" indent="-228600">
                        <a:spcBef>
                          <a:spcPct val="20000"/>
                        </a:spcBef>
                        <a:buClr>
                          <a:schemeClr val="tx1"/>
                        </a:buClr>
                        <a:buSzPct val="65000"/>
                        <a:buFont typeface="Wingdings" pitchFamily="2" charset="2"/>
                        <a:defRPr sz="1600">
                          <a:solidFill>
                            <a:schemeClr val="tx1"/>
                          </a:solidFill>
                          <a:latin typeface="Arial" panose="020B0604020202020204" pitchFamily="34"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panose="020B0604020202020204" pitchFamily="34" charset="0"/>
                        </a:defRPr>
                      </a:lvl9pPr>
                    </a:lstStyle>
                    <a:p>
                      <a:pPr marL="342900" marR="0" lvl="0" indent="-342900" algn="ctr" defTabSz="914400" rtl="0" eaLnBrk="1" fontAlgn="base" latinLnBrk="0" hangingPunct="1">
                        <a:lnSpc>
                          <a:spcPct val="125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Helvetica" pitchFamily="2" charset="0"/>
                        </a:rPr>
                        <a:t>1.3</a:t>
                      </a:r>
                    </a:p>
                    <a:p>
                      <a:pPr marL="342900" marR="0" lvl="0" indent="-342900" algn="ctr" defTabSz="914400" rtl="0" eaLnBrk="1" fontAlgn="base" latinLnBrk="0" hangingPunct="1">
                        <a:lnSpc>
                          <a:spcPct val="125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Helvetica" pitchFamily="2" charset="0"/>
                        </a:rPr>
                        <a:t>(1.0, 1.8)</a:t>
                      </a:r>
                    </a:p>
                  </a:txBody>
                  <a:tcPr marL="68580" marR="68580" marT="34290" marB="3429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04647920"/>
                  </a:ext>
                </a:extLst>
              </a:tr>
            </a:tbl>
          </a:graphicData>
        </a:graphic>
      </p:graphicFrame>
      <p:sp>
        <p:nvSpPr>
          <p:cNvPr id="2" name="TextBox 1">
            <a:extLst>
              <a:ext uri="{FF2B5EF4-FFF2-40B4-BE49-F238E27FC236}">
                <a16:creationId xmlns:a16="http://schemas.microsoft.com/office/drawing/2014/main" id="{C117E86C-4A03-1898-6A45-AAF02062C3A7}"/>
              </a:ext>
            </a:extLst>
          </p:cNvPr>
          <p:cNvSpPr txBox="1"/>
          <p:nvPr/>
        </p:nvSpPr>
        <p:spPr>
          <a:xfrm>
            <a:off x="2017930" y="4751874"/>
            <a:ext cx="5561519" cy="307777"/>
          </a:xfrm>
          <a:prstGeom prst="rect">
            <a:avLst/>
          </a:prstGeom>
          <a:noFill/>
        </p:spPr>
        <p:txBody>
          <a:bodyPr wrap="square" rtlCol="0">
            <a:spAutoFit/>
          </a:bodyPr>
          <a:lstStyle/>
          <a:p>
            <a:pPr algn="ctr"/>
            <a:r>
              <a:rPr lang="en-US" sz="1400" b="0" i="0" dirty="0">
                <a:solidFill>
                  <a:schemeClr val="bg1"/>
                </a:solidFill>
                <a:effectLst/>
                <a:latin typeface="BlinkMacSystemFont"/>
              </a:rPr>
              <a:t>Am J Prev Med. 2008 Aug;35(2):158-76. </a:t>
            </a:r>
            <a:endParaRPr lang="en-US" sz="1400" dirty="0">
              <a:solidFill>
                <a:schemeClr val="bg1"/>
              </a:solidFill>
            </a:endParaRPr>
          </a:p>
        </p:txBody>
      </p:sp>
    </p:spTree>
    <p:extLst>
      <p:ext uri="{BB962C8B-B14F-4D97-AF65-F5344CB8AC3E}">
        <p14:creationId xmlns:p14="http://schemas.microsoft.com/office/powerpoint/2010/main" val="2541748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a:t>Behavioral Interventions</a:t>
            </a:r>
          </a:p>
        </p:txBody>
      </p:sp>
      <p:sp>
        <p:nvSpPr>
          <p:cNvPr id="4" name="Slide Number Placeholder 3"/>
          <p:cNvSpPr>
            <a:spLocks noGrp="1"/>
          </p:cNvSpPr>
          <p:nvPr>
            <p:ph type="sldNum" sz="quarter" idx="12"/>
          </p:nvPr>
        </p:nvSpPr>
        <p:spPr/>
        <p:txBody>
          <a:bodyPr/>
          <a:lstStyle/>
          <a:p>
            <a:pPr>
              <a:defRPr/>
            </a:pPr>
            <a:fld id="{346CB55B-28F1-4B41-93CB-F958BD6B1A47}" type="slidenum">
              <a:rPr lang="en-US"/>
              <a:pPr>
                <a:defRPr/>
              </a:pPr>
              <a:t>29</a:t>
            </a:fld>
            <a:endParaRPr lang="en-US"/>
          </a:p>
        </p:txBody>
      </p:sp>
      <p:sp>
        <p:nvSpPr>
          <p:cNvPr id="7" name="Content Placeholder 2">
            <a:extLst>
              <a:ext uri="{FF2B5EF4-FFF2-40B4-BE49-F238E27FC236}">
                <a16:creationId xmlns:a16="http://schemas.microsoft.com/office/drawing/2014/main" id="{2CD8E9C4-770B-83FB-473A-AD5BD0507946}"/>
              </a:ext>
            </a:extLst>
          </p:cNvPr>
          <p:cNvSpPr txBox="1">
            <a:spLocks/>
          </p:cNvSpPr>
          <p:nvPr/>
        </p:nvSpPr>
        <p:spPr>
          <a:xfrm>
            <a:off x="490539" y="1207408"/>
            <a:ext cx="8315569" cy="3275474"/>
          </a:xfrm>
          <a:prstGeom prst="rect">
            <a:avLst/>
          </a:prstGeom>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Font typeface="Wingdings" panose="05000000000000000000" pitchFamily="2" charset="2"/>
              <a:buChar char="§"/>
              <a:defRPr/>
            </a:pPr>
            <a:r>
              <a:rPr lang="en-US" sz="2200" dirty="0"/>
              <a:t>Cognitive Behavioral Therapy approach</a:t>
            </a:r>
          </a:p>
          <a:p>
            <a:pPr lvl="1">
              <a:buFont typeface="Wingdings" panose="05000000000000000000" pitchFamily="2" charset="2"/>
              <a:buChar char="§"/>
              <a:defRPr/>
            </a:pPr>
            <a:r>
              <a:rPr lang="en-US" sz="2000" dirty="0"/>
              <a:t>Thoughts</a:t>
            </a:r>
          </a:p>
          <a:p>
            <a:pPr lvl="1">
              <a:buFont typeface="Wingdings" panose="05000000000000000000" pitchFamily="2" charset="2"/>
              <a:buChar char="§"/>
              <a:defRPr/>
            </a:pPr>
            <a:r>
              <a:rPr lang="en-US" sz="2000" dirty="0"/>
              <a:t>Behavioral Change</a:t>
            </a:r>
          </a:p>
          <a:p>
            <a:pPr lvl="1">
              <a:buFont typeface="Wingdings" panose="05000000000000000000" pitchFamily="2" charset="2"/>
              <a:buChar char="§"/>
              <a:defRPr/>
            </a:pPr>
            <a:r>
              <a:rPr lang="en-US" sz="2000" dirty="0"/>
              <a:t>Stress/Emotion Management</a:t>
            </a:r>
          </a:p>
          <a:p>
            <a:pPr>
              <a:buFont typeface="Wingdings" panose="05000000000000000000" pitchFamily="2" charset="2"/>
              <a:buChar char="§"/>
              <a:defRPr/>
            </a:pPr>
            <a:r>
              <a:rPr lang="en-US" sz="2200" dirty="0"/>
              <a:t>Higher quit rates compared to no counseling</a:t>
            </a:r>
          </a:p>
          <a:p>
            <a:pPr>
              <a:buFont typeface="Wingdings" panose="05000000000000000000" pitchFamily="2" charset="2"/>
              <a:buChar char="§"/>
              <a:defRPr/>
            </a:pPr>
            <a:r>
              <a:rPr lang="en-US" sz="2200" dirty="0"/>
              <a:t>Having at least 4 individual brief (10-15 minute) appointments substantially improves abstinence rates (2-3 sessions: 16%; 4-8 sessions: 21%)</a:t>
            </a:r>
          </a:p>
          <a:p>
            <a:pPr>
              <a:buFont typeface="Wingdings" panose="05000000000000000000" pitchFamily="2" charset="2"/>
              <a:buChar char="§"/>
              <a:defRPr/>
            </a:pPr>
            <a:r>
              <a:rPr lang="en-US" sz="2200" dirty="0"/>
              <a:t>Dose response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89A5B-B2D3-4EA3-A299-125CFB7E71CC}"/>
              </a:ext>
            </a:extLst>
          </p:cNvPr>
          <p:cNvSpPr>
            <a:spLocks noGrp="1"/>
          </p:cNvSpPr>
          <p:nvPr>
            <p:ph type="title"/>
          </p:nvPr>
        </p:nvSpPr>
        <p:spPr/>
        <p:txBody>
          <a:bodyPr/>
          <a:lstStyle/>
          <a:p>
            <a:pPr algn="ctr"/>
            <a:r>
              <a:rPr lang="en-US" dirty="0"/>
              <a:t>Use of Trade/Brand Names</a:t>
            </a:r>
          </a:p>
        </p:txBody>
      </p:sp>
      <p:sp>
        <p:nvSpPr>
          <p:cNvPr id="3" name="Content Placeholder 2">
            <a:extLst>
              <a:ext uri="{FF2B5EF4-FFF2-40B4-BE49-F238E27FC236}">
                <a16:creationId xmlns:a16="http://schemas.microsoft.com/office/drawing/2014/main" id="{F2CDBED2-F37B-4958-BED9-2C8460F26CD1}"/>
              </a:ext>
            </a:extLst>
          </p:cNvPr>
          <p:cNvSpPr>
            <a:spLocks noGrp="1"/>
          </p:cNvSpPr>
          <p:nvPr>
            <p:ph idx="1"/>
          </p:nvPr>
        </p:nvSpPr>
        <p:spPr/>
        <p:txBody>
          <a:bodyPr/>
          <a:lstStyle/>
          <a:p>
            <a:endParaRPr lang="en-US" dirty="0"/>
          </a:p>
          <a:p>
            <a:pPr marL="114297"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B4EE4A2-2D25-4575-BE19-535D47BF54A6}"/>
              </a:ext>
            </a:extLst>
          </p:cNvPr>
          <p:cNvSpPr>
            <a:spLocks noGrp="1"/>
          </p:cNvSpPr>
          <p:nvPr>
            <p:ph type="sldNum" sz="quarter" idx="12"/>
          </p:nvPr>
        </p:nvSpPr>
        <p:spPr/>
        <p:txBody>
          <a:bodyPr/>
          <a:lstStyle/>
          <a:p>
            <a:pPr defTabSz="914378"/>
            <a:fld id="{6E2D2B3B-882E-40F3-A32F-6DD516915044}" type="slidenum">
              <a:rPr lang="en-US">
                <a:solidFill>
                  <a:srgbClr val="FFFFFF"/>
                </a:solidFill>
                <a:latin typeface="Arial"/>
              </a:rPr>
              <a:pPr defTabSz="914378"/>
              <a:t>3</a:t>
            </a:fld>
            <a:endParaRPr lang="en-US" dirty="0">
              <a:solidFill>
                <a:srgbClr val="FFFFFF"/>
              </a:solidFill>
              <a:latin typeface="Arial"/>
            </a:endParaRPr>
          </a:p>
        </p:txBody>
      </p:sp>
      <p:sp>
        <p:nvSpPr>
          <p:cNvPr id="5" name="TextBox 4">
            <a:extLst>
              <a:ext uri="{FF2B5EF4-FFF2-40B4-BE49-F238E27FC236}">
                <a16:creationId xmlns:a16="http://schemas.microsoft.com/office/drawing/2014/main" id="{F0BEDD42-78D0-43EE-8998-2C3555A31481}"/>
              </a:ext>
            </a:extLst>
          </p:cNvPr>
          <p:cNvSpPr txBox="1"/>
          <p:nvPr/>
        </p:nvSpPr>
        <p:spPr>
          <a:xfrm>
            <a:off x="669192" y="1063230"/>
            <a:ext cx="7891585" cy="3477875"/>
          </a:xfrm>
          <a:prstGeom prst="rect">
            <a:avLst/>
          </a:prstGeom>
          <a:noFill/>
        </p:spPr>
        <p:txBody>
          <a:bodyPr wrap="square" rtlCol="0">
            <a:spAutoFit/>
          </a:bodyPr>
          <a:lstStyle/>
          <a:p>
            <a:pPr defTabSz="914378"/>
            <a:r>
              <a:rPr lang="en-US" sz="2000" dirty="0">
                <a:solidFill>
                  <a:srgbClr val="222222"/>
                </a:solidFill>
                <a:latin typeface="Arial"/>
                <a:ea typeface="Calibri" panose="020F0502020204030204" pitchFamily="34" charset="0"/>
                <a:cs typeface="Times New Roman" panose="02020603050405020304" pitchFamily="18" charset="0"/>
              </a:rPr>
              <a:t>This program is supported by the Health Resources and Services Administration (HRSA) of the U.S. </a:t>
            </a:r>
            <a:r>
              <a:rPr lang="en-US" sz="2000" dirty="0">
                <a:solidFill>
                  <a:srgbClr val="222222"/>
                </a:solidFill>
                <a:ea typeface="Calibri" panose="020F0502020204030204" pitchFamily="34" charset="0"/>
                <a:cs typeface="Times New Roman" panose="02020603050405020304" pitchFamily="18" charset="0"/>
              </a:rPr>
              <a:t>Department of Health and Human Services (HHS) as part of an award totaling $</a:t>
            </a:r>
            <a:r>
              <a:rPr lang="en-US" sz="2000" dirty="0">
                <a:solidFill>
                  <a:srgbClr val="222222"/>
                </a:solidFill>
                <a:ea typeface="Calibri" panose="020F0502020204030204" pitchFamily="34" charset="0"/>
                <a:cs typeface="Times New Roman"/>
              </a:rPr>
              <a:t>4,205,743</a:t>
            </a:r>
            <a:r>
              <a:rPr lang="en-US" sz="2000" dirty="0">
                <a:solidFill>
                  <a:srgbClr val="222222"/>
                </a:solidFill>
                <a:ea typeface="Calibri" panose="020F0502020204030204" pitchFamily="34" charset="0"/>
                <a:cs typeface="Times New Roman" panose="02020603050405020304" pitchFamily="18" charset="0"/>
              </a:rPr>
              <a:t>, with 0% financed with non-governmental sources. </a:t>
            </a:r>
          </a:p>
          <a:p>
            <a:pPr defTabSz="914378"/>
            <a:endParaRPr lang="en-US" sz="2000" dirty="0">
              <a:solidFill>
                <a:srgbClr val="222222"/>
              </a:solidFill>
              <a:latin typeface="Arial"/>
              <a:ea typeface="Calibri" panose="020F0502020204030204" pitchFamily="34" charset="0"/>
              <a:cs typeface="Times New Roman" panose="02020603050405020304" pitchFamily="18" charset="0"/>
            </a:endParaRPr>
          </a:p>
          <a:p>
            <a:pPr defTabSz="914378"/>
            <a:r>
              <a:rPr lang="en-US" sz="2000" dirty="0">
                <a:solidFill>
                  <a:srgbClr val="222222"/>
                </a:solidFill>
                <a:latin typeface="Arial"/>
                <a:ea typeface="Calibri" panose="020F0502020204030204" pitchFamily="34" charset="0"/>
                <a:cs typeface="Times New Roman" panose="02020603050405020304" pitchFamily="18" charset="0"/>
              </a:rPr>
              <a:t>The views expressed do not necessarily reflect the official policies of the  Department of Health and Human Services, nor does mention of trade names, commercial practices, or organizations imply endorsement by the U.S. Government. </a:t>
            </a:r>
            <a:r>
              <a:rPr lang="en-US" sz="2000" i="1" dirty="0">
                <a:solidFill>
                  <a:srgbClr val="222222"/>
                </a:solidFill>
                <a:latin typeface="Arial"/>
                <a:ea typeface="Calibri" panose="020F0502020204030204" pitchFamily="34" charset="0"/>
                <a:cs typeface="Times New Roman" panose="02020603050405020304" pitchFamily="18" charset="0"/>
              </a:rPr>
              <a:t>Any trade/brand names for products mentioned during this presentation are for training and identification purposes only.</a:t>
            </a:r>
            <a:endParaRPr lang="en-US" sz="2000" dirty="0">
              <a:solidFill>
                <a:srgbClr val="222222"/>
              </a:solidFill>
              <a:latin typeface="Aria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889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810807-E4F6-3D12-5A75-EEFB72C93AFF}"/>
              </a:ext>
            </a:extLst>
          </p:cNvPr>
          <p:cNvSpPr>
            <a:spLocks noGrp="1"/>
          </p:cNvSpPr>
          <p:nvPr>
            <p:ph idx="1"/>
          </p:nvPr>
        </p:nvSpPr>
        <p:spPr/>
        <p:txBody>
          <a:bodyPr>
            <a:normAutofit fontScale="92500" lnSpcReduction="20000"/>
          </a:bodyPr>
          <a:lstStyle/>
          <a:p>
            <a:pPr lvl="1">
              <a:defRPr/>
            </a:pPr>
            <a:r>
              <a:rPr lang="en-US" sz="2400" dirty="0"/>
              <a:t>Appointment 1: Preparing for the Quit Attempt</a:t>
            </a:r>
          </a:p>
          <a:p>
            <a:pPr lvl="2">
              <a:defRPr/>
            </a:pPr>
            <a:r>
              <a:rPr lang="en-US" sz="2200" dirty="0"/>
              <a:t>Set quit date, clean environment, discuss medications, reasons for quitting, triggers</a:t>
            </a:r>
          </a:p>
          <a:p>
            <a:pPr lvl="1">
              <a:defRPr/>
            </a:pPr>
            <a:r>
              <a:rPr lang="en-US" sz="2400" dirty="0"/>
              <a:t>Appointment 2: On or before the Quit Date</a:t>
            </a:r>
          </a:p>
          <a:p>
            <a:pPr lvl="2">
              <a:defRPr/>
            </a:pPr>
            <a:r>
              <a:rPr lang="en-US" sz="2200" dirty="0"/>
              <a:t>Identify benefits or quitting, discuss barriers and challenges, methods for managing stress and triggers</a:t>
            </a:r>
          </a:p>
          <a:p>
            <a:pPr lvl="1">
              <a:defRPr/>
            </a:pPr>
            <a:r>
              <a:rPr lang="en-US" sz="2400" dirty="0"/>
              <a:t>Appointment 3: Approximately 1 week after the Quit Date (Maintenance)</a:t>
            </a:r>
          </a:p>
          <a:p>
            <a:pPr lvl="1">
              <a:defRPr/>
            </a:pPr>
            <a:r>
              <a:rPr lang="en-US" sz="2400" dirty="0"/>
              <a:t>Appointment 4: Approximately 1 Month after the Quit Date (Strategies for Relapse Prevention)</a:t>
            </a:r>
          </a:p>
        </p:txBody>
      </p:sp>
      <p:sp>
        <p:nvSpPr>
          <p:cNvPr id="4" name="Slide Number Placeholder 3">
            <a:extLst>
              <a:ext uri="{FF2B5EF4-FFF2-40B4-BE49-F238E27FC236}">
                <a16:creationId xmlns:a16="http://schemas.microsoft.com/office/drawing/2014/main" id="{A9EF88D7-449E-BD7B-1E65-BE9D04E441C3}"/>
              </a:ext>
            </a:extLst>
          </p:cNvPr>
          <p:cNvSpPr>
            <a:spLocks noGrp="1"/>
          </p:cNvSpPr>
          <p:nvPr>
            <p:ph type="sldNum" sz="quarter" idx="12"/>
          </p:nvPr>
        </p:nvSpPr>
        <p:spPr/>
        <p:txBody>
          <a:bodyPr/>
          <a:lstStyle/>
          <a:p>
            <a:fld id="{6E2D2B3B-882E-40F3-A32F-6DD516915044}" type="slidenum">
              <a:rPr lang="en-US" smtClean="0"/>
              <a:pPr/>
              <a:t>30</a:t>
            </a:fld>
            <a:endParaRPr lang="en-US"/>
          </a:p>
        </p:txBody>
      </p:sp>
      <p:sp>
        <p:nvSpPr>
          <p:cNvPr id="7" name="Title 1">
            <a:extLst>
              <a:ext uri="{FF2B5EF4-FFF2-40B4-BE49-F238E27FC236}">
                <a16:creationId xmlns:a16="http://schemas.microsoft.com/office/drawing/2014/main" id="{E0AF8793-D8B0-9D28-DBA4-5EEA3E643C71}"/>
              </a:ext>
            </a:extLst>
          </p:cNvPr>
          <p:cNvSpPr txBox="1">
            <a:spLocks/>
          </p:cNvSpPr>
          <p:nvPr/>
        </p:nvSpPr>
        <p:spPr>
          <a:xfrm>
            <a:off x="303389" y="216008"/>
            <a:ext cx="8623215" cy="8572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dirty="0"/>
              <a:t>Guide for Brief Intervention (4 sessions)</a:t>
            </a:r>
          </a:p>
        </p:txBody>
      </p:sp>
    </p:spTree>
    <p:extLst>
      <p:ext uri="{BB962C8B-B14F-4D97-AF65-F5344CB8AC3E}">
        <p14:creationId xmlns:p14="http://schemas.microsoft.com/office/powerpoint/2010/main" val="38196856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8961" r="9091"/>
          <a:stretch/>
        </p:blipFill>
        <p:spPr>
          <a:xfrm>
            <a:off x="1428750" y="8415"/>
            <a:ext cx="3257550" cy="5147785"/>
          </a:xfrm>
          <a:prstGeom prst="rect">
            <a:avLst/>
          </a:prstGeom>
        </p:spPr>
      </p:pic>
      <p:sp>
        <p:nvSpPr>
          <p:cNvPr id="3" name="TextBox 2">
            <a:extLst>
              <a:ext uri="{FF2B5EF4-FFF2-40B4-BE49-F238E27FC236}">
                <a16:creationId xmlns:a16="http://schemas.microsoft.com/office/drawing/2014/main" id="{F49CE7D7-3A2F-47D1-C908-002F6C5D580D}"/>
              </a:ext>
            </a:extLst>
          </p:cNvPr>
          <p:cNvSpPr txBox="1"/>
          <p:nvPr/>
        </p:nvSpPr>
        <p:spPr>
          <a:xfrm>
            <a:off x="4903694" y="739153"/>
            <a:ext cx="3756212" cy="923330"/>
          </a:xfrm>
          <a:prstGeom prst="rect">
            <a:avLst/>
          </a:prstGeom>
          <a:noFill/>
        </p:spPr>
        <p:txBody>
          <a:bodyPr wrap="square">
            <a:spAutoFit/>
          </a:bodyPr>
          <a:lstStyle/>
          <a:p>
            <a:r>
              <a:rPr lang="en-US" dirty="0">
                <a:hlinkClick r:id="rId3"/>
              </a:rPr>
              <a:t>https://www.cancer.gov/publications/patient-education/clearing-the-air-pdf</a:t>
            </a:r>
            <a:r>
              <a:rPr lang="en-US" dirty="0"/>
              <a:t> (only available in English)</a:t>
            </a:r>
          </a:p>
        </p:txBody>
      </p:sp>
      <p:sp>
        <p:nvSpPr>
          <p:cNvPr id="2" name="Slide Number Placeholder 3">
            <a:extLst>
              <a:ext uri="{FF2B5EF4-FFF2-40B4-BE49-F238E27FC236}">
                <a16:creationId xmlns:a16="http://schemas.microsoft.com/office/drawing/2014/main" id="{869843C7-E799-4D34-5AB2-B482730FBFC4}"/>
              </a:ext>
            </a:extLst>
          </p:cNvPr>
          <p:cNvSpPr>
            <a:spLocks noGrp="1"/>
          </p:cNvSpPr>
          <p:nvPr>
            <p:ph type="sldNum" sz="quarter" idx="12"/>
          </p:nvPr>
        </p:nvSpPr>
        <p:spPr>
          <a:xfrm>
            <a:off x="8531788" y="4729412"/>
            <a:ext cx="548640" cy="297180"/>
          </a:xfrm>
        </p:spPr>
        <p:txBody>
          <a:bodyPr/>
          <a:lstStyle/>
          <a:p>
            <a:fld id="{6E2D2B3B-882E-40F3-A32F-6DD516915044}" type="slidenum">
              <a:rPr lang="en-US" smtClean="0"/>
              <a:pPr/>
              <a:t>31</a:t>
            </a:fld>
            <a:endParaRPr lang="en-US"/>
          </a:p>
        </p:txBody>
      </p:sp>
    </p:spTree>
    <p:extLst>
      <p:ext uri="{BB962C8B-B14F-4D97-AF65-F5344CB8AC3E}">
        <p14:creationId xmlns:p14="http://schemas.microsoft.com/office/powerpoint/2010/main" val="4292456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5259" y="1240688"/>
            <a:ext cx="5636109" cy="3423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444" b="13652"/>
          <a:stretch/>
        </p:blipFill>
        <p:spPr bwMode="auto">
          <a:xfrm>
            <a:off x="1885950" y="97775"/>
            <a:ext cx="5605418" cy="1076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3">
            <a:extLst>
              <a:ext uri="{FF2B5EF4-FFF2-40B4-BE49-F238E27FC236}">
                <a16:creationId xmlns:a16="http://schemas.microsoft.com/office/drawing/2014/main" id="{1C214AFF-BB95-58C8-E392-7B18E98B60E4}"/>
              </a:ext>
            </a:extLst>
          </p:cNvPr>
          <p:cNvSpPr>
            <a:spLocks noGrp="1"/>
          </p:cNvSpPr>
          <p:nvPr>
            <p:ph type="sldNum" sz="quarter" idx="12"/>
          </p:nvPr>
        </p:nvSpPr>
        <p:spPr>
          <a:xfrm>
            <a:off x="8531788" y="4729412"/>
            <a:ext cx="548640" cy="297180"/>
          </a:xfrm>
        </p:spPr>
        <p:txBody>
          <a:bodyPr/>
          <a:lstStyle/>
          <a:p>
            <a:fld id="{6E2D2B3B-882E-40F3-A32F-6DD516915044}" type="slidenum">
              <a:rPr lang="en-US" smtClean="0"/>
              <a:pPr/>
              <a:t>32</a:t>
            </a:fld>
            <a:endParaRPr lang="en-US"/>
          </a:p>
        </p:txBody>
      </p:sp>
      <p:sp>
        <p:nvSpPr>
          <p:cNvPr id="3" name="TextBox 2">
            <a:extLst>
              <a:ext uri="{FF2B5EF4-FFF2-40B4-BE49-F238E27FC236}">
                <a16:creationId xmlns:a16="http://schemas.microsoft.com/office/drawing/2014/main" id="{EF68E562-59E8-27A2-0275-A040707BE8A8}"/>
              </a:ext>
            </a:extLst>
          </p:cNvPr>
          <p:cNvSpPr txBox="1"/>
          <p:nvPr/>
        </p:nvSpPr>
        <p:spPr>
          <a:xfrm>
            <a:off x="1677798" y="4729412"/>
            <a:ext cx="6216242" cy="307777"/>
          </a:xfrm>
          <a:prstGeom prst="rect">
            <a:avLst/>
          </a:prstGeom>
          <a:noFill/>
        </p:spPr>
        <p:txBody>
          <a:bodyPr wrap="square" rtlCol="0">
            <a:spAutoFit/>
          </a:bodyPr>
          <a:lstStyle/>
          <a:p>
            <a:pPr algn="ctr"/>
            <a:r>
              <a:rPr lang="en-US" sz="1400" dirty="0">
                <a:solidFill>
                  <a:schemeClr val="bg1"/>
                </a:solidFill>
                <a:hlinkClick r:id="rId4">
                  <a:extLst>
                    <a:ext uri="{A12FA001-AC4F-418D-AE19-62706E023703}">
                      <ahyp:hlinkClr xmlns:ahyp="http://schemas.microsoft.com/office/drawing/2018/hyperlinkcolor" val="tx"/>
                    </a:ext>
                  </a:extLst>
                </a:hlinkClick>
              </a:rPr>
              <a:t>https://www.cancer.gov/publications/patient-education/clearing-the-air-pdf</a:t>
            </a:r>
            <a:endParaRPr lang="en-US" sz="1400" dirty="0">
              <a:solidFill>
                <a:schemeClr val="bg1"/>
              </a:solidFill>
            </a:endParaRPr>
          </a:p>
        </p:txBody>
      </p:sp>
    </p:spTree>
    <p:extLst>
      <p:ext uri="{BB962C8B-B14F-4D97-AF65-F5344CB8AC3E}">
        <p14:creationId xmlns:p14="http://schemas.microsoft.com/office/powerpoint/2010/main" val="26399677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128" y="121445"/>
            <a:ext cx="3455004" cy="4738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22014"/>
          <a:stretch/>
        </p:blipFill>
        <p:spPr bwMode="auto">
          <a:xfrm>
            <a:off x="4479132" y="0"/>
            <a:ext cx="3455004" cy="4860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a16="http://schemas.microsoft.com/office/drawing/2014/main" id="{C5488AF5-1603-459C-9C12-8AB1EFDA97EE}"/>
              </a:ext>
            </a:extLst>
          </p:cNvPr>
          <p:cNvSpPr>
            <a:spLocks noGrp="1"/>
          </p:cNvSpPr>
          <p:nvPr>
            <p:ph type="sldNum" sz="quarter" idx="12"/>
          </p:nvPr>
        </p:nvSpPr>
        <p:spPr>
          <a:xfrm>
            <a:off x="8531788" y="4729412"/>
            <a:ext cx="548640" cy="297180"/>
          </a:xfrm>
        </p:spPr>
        <p:txBody>
          <a:bodyPr/>
          <a:lstStyle/>
          <a:p>
            <a:pPr>
              <a:defRPr/>
            </a:pPr>
            <a:fld id="{346CB55B-28F1-4B41-93CB-F958BD6B1A47}" type="slidenum">
              <a:rPr lang="en-US"/>
              <a:pPr>
                <a:defRPr/>
              </a:pPr>
              <a:t>33</a:t>
            </a:fld>
            <a:endParaRPr lang="en-US"/>
          </a:p>
        </p:txBody>
      </p:sp>
      <p:sp>
        <p:nvSpPr>
          <p:cNvPr id="2" name="TextBox 1">
            <a:extLst>
              <a:ext uri="{FF2B5EF4-FFF2-40B4-BE49-F238E27FC236}">
                <a16:creationId xmlns:a16="http://schemas.microsoft.com/office/drawing/2014/main" id="{D1F0BE7C-0E0F-1723-3117-81297CA99FEA}"/>
              </a:ext>
            </a:extLst>
          </p:cNvPr>
          <p:cNvSpPr txBox="1"/>
          <p:nvPr/>
        </p:nvSpPr>
        <p:spPr>
          <a:xfrm>
            <a:off x="1677798" y="4830080"/>
            <a:ext cx="6216242" cy="307777"/>
          </a:xfrm>
          <a:prstGeom prst="rect">
            <a:avLst/>
          </a:prstGeom>
          <a:noFill/>
        </p:spPr>
        <p:txBody>
          <a:bodyPr wrap="square" rtlCol="0">
            <a:spAutoFit/>
          </a:bodyPr>
          <a:lstStyle/>
          <a:p>
            <a:pPr algn="ctr"/>
            <a:r>
              <a:rPr lang="en-US" sz="1400" dirty="0">
                <a:solidFill>
                  <a:schemeClr val="bg1"/>
                </a:solidFill>
                <a:hlinkClick r:id="rId4">
                  <a:extLst>
                    <a:ext uri="{A12FA001-AC4F-418D-AE19-62706E023703}">
                      <ahyp:hlinkClr xmlns:ahyp="http://schemas.microsoft.com/office/drawing/2018/hyperlinkcolor" val="tx"/>
                    </a:ext>
                  </a:extLst>
                </a:hlinkClick>
              </a:rPr>
              <a:t>https://www.cancer.gov/publications/patient-education/clearing-the-air-pdf</a:t>
            </a:r>
            <a:endParaRPr lang="en-US" sz="1400" dirty="0">
              <a:solidFill>
                <a:schemeClr val="bg1"/>
              </a:solidFill>
            </a:endParaRPr>
          </a:p>
        </p:txBody>
      </p:sp>
    </p:spTree>
    <p:extLst>
      <p:ext uri="{BB962C8B-B14F-4D97-AF65-F5344CB8AC3E}">
        <p14:creationId xmlns:p14="http://schemas.microsoft.com/office/powerpoint/2010/main" val="17524082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3000" y="3829050"/>
            <a:ext cx="6858000" cy="1314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38" t="3378" r="3868" b="6973"/>
          <a:stretch/>
        </p:blipFill>
        <p:spPr bwMode="auto">
          <a:xfrm>
            <a:off x="1303405" y="0"/>
            <a:ext cx="3325745"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775" t="1926" r="4123" b="7461"/>
          <a:stretch/>
        </p:blipFill>
        <p:spPr bwMode="auto">
          <a:xfrm>
            <a:off x="4607799" y="0"/>
            <a:ext cx="3278901"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3">
            <a:extLst>
              <a:ext uri="{FF2B5EF4-FFF2-40B4-BE49-F238E27FC236}">
                <a16:creationId xmlns:a16="http://schemas.microsoft.com/office/drawing/2014/main" id="{F53D3FAA-B648-F25A-E9C1-58CFF3C79998}"/>
              </a:ext>
            </a:extLst>
          </p:cNvPr>
          <p:cNvSpPr>
            <a:spLocks noGrp="1"/>
          </p:cNvSpPr>
          <p:nvPr>
            <p:ph type="sldNum" sz="quarter" idx="12"/>
          </p:nvPr>
        </p:nvSpPr>
        <p:spPr>
          <a:xfrm>
            <a:off x="8531788" y="4729412"/>
            <a:ext cx="548640" cy="297180"/>
          </a:xfrm>
        </p:spPr>
        <p:txBody>
          <a:bodyPr/>
          <a:lstStyle/>
          <a:p>
            <a:fld id="{6E2D2B3B-882E-40F3-A32F-6DD516915044}" type="slidenum">
              <a:rPr lang="en-US" smtClean="0"/>
              <a:pPr/>
              <a:t>34</a:t>
            </a:fld>
            <a:endParaRPr lang="en-US" dirty="0"/>
          </a:p>
        </p:txBody>
      </p:sp>
      <p:sp>
        <p:nvSpPr>
          <p:cNvPr id="3" name="TextBox 2">
            <a:extLst>
              <a:ext uri="{FF2B5EF4-FFF2-40B4-BE49-F238E27FC236}">
                <a16:creationId xmlns:a16="http://schemas.microsoft.com/office/drawing/2014/main" id="{D9468BE4-ACCB-14EC-06BB-33B74497158E}"/>
              </a:ext>
            </a:extLst>
          </p:cNvPr>
          <p:cNvSpPr txBox="1"/>
          <p:nvPr/>
        </p:nvSpPr>
        <p:spPr>
          <a:xfrm>
            <a:off x="7810157" y="3336838"/>
            <a:ext cx="1328994" cy="1015663"/>
          </a:xfrm>
          <a:prstGeom prst="rect">
            <a:avLst/>
          </a:prstGeom>
          <a:noFill/>
        </p:spPr>
        <p:txBody>
          <a:bodyPr wrap="square" rtlCol="0">
            <a:spAutoFit/>
          </a:bodyPr>
          <a:lstStyle/>
          <a:p>
            <a:r>
              <a:rPr lang="en-US" sz="1200" dirty="0">
                <a:hlinkClick r:id="rId4">
                  <a:extLst>
                    <a:ext uri="{A12FA001-AC4F-418D-AE19-62706E023703}">
                      <ahyp:hlinkClr xmlns:ahyp="http://schemas.microsoft.com/office/drawing/2018/hyperlinkcolor" val="tx"/>
                    </a:ext>
                  </a:extLst>
                </a:hlinkClick>
              </a:rPr>
              <a:t>https://www.cancer.gov/publications/patient-education/clearing-the-air-pdf</a:t>
            </a:r>
            <a:endParaRPr lang="en-US" sz="1200" dirty="0"/>
          </a:p>
        </p:txBody>
      </p:sp>
    </p:spTree>
    <p:extLst>
      <p:ext uri="{BB962C8B-B14F-4D97-AF65-F5344CB8AC3E}">
        <p14:creationId xmlns:p14="http://schemas.microsoft.com/office/powerpoint/2010/main" val="3097365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352" b="6826"/>
          <a:stretch/>
        </p:blipFill>
        <p:spPr bwMode="auto">
          <a:xfrm>
            <a:off x="587229" y="228599"/>
            <a:ext cx="3527571" cy="4395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50" r="2309"/>
          <a:stretch/>
        </p:blipFill>
        <p:spPr bwMode="auto">
          <a:xfrm>
            <a:off x="4114800" y="780297"/>
            <a:ext cx="4795146" cy="3732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3">
            <a:extLst>
              <a:ext uri="{FF2B5EF4-FFF2-40B4-BE49-F238E27FC236}">
                <a16:creationId xmlns:a16="http://schemas.microsoft.com/office/drawing/2014/main" id="{7F53EE17-3866-E5CB-5ACD-0D2295361BE8}"/>
              </a:ext>
            </a:extLst>
          </p:cNvPr>
          <p:cNvSpPr>
            <a:spLocks noGrp="1"/>
          </p:cNvSpPr>
          <p:nvPr>
            <p:ph type="sldNum" sz="quarter" idx="12"/>
          </p:nvPr>
        </p:nvSpPr>
        <p:spPr>
          <a:xfrm>
            <a:off x="8531788" y="4729412"/>
            <a:ext cx="548640" cy="297180"/>
          </a:xfrm>
        </p:spPr>
        <p:txBody>
          <a:bodyPr/>
          <a:lstStyle/>
          <a:p>
            <a:fld id="{6E2D2B3B-882E-40F3-A32F-6DD516915044}" type="slidenum">
              <a:rPr lang="en-US" smtClean="0"/>
              <a:pPr/>
              <a:t>35</a:t>
            </a:fld>
            <a:endParaRPr lang="en-US" dirty="0"/>
          </a:p>
        </p:txBody>
      </p:sp>
      <p:sp>
        <p:nvSpPr>
          <p:cNvPr id="3" name="TextBox 2">
            <a:extLst>
              <a:ext uri="{FF2B5EF4-FFF2-40B4-BE49-F238E27FC236}">
                <a16:creationId xmlns:a16="http://schemas.microsoft.com/office/drawing/2014/main" id="{B24103D2-677B-B0AA-A92B-59F2F61B2758}"/>
              </a:ext>
            </a:extLst>
          </p:cNvPr>
          <p:cNvSpPr txBox="1"/>
          <p:nvPr/>
        </p:nvSpPr>
        <p:spPr>
          <a:xfrm>
            <a:off x="1677798" y="4729412"/>
            <a:ext cx="6216242" cy="307777"/>
          </a:xfrm>
          <a:prstGeom prst="rect">
            <a:avLst/>
          </a:prstGeom>
          <a:noFill/>
        </p:spPr>
        <p:txBody>
          <a:bodyPr wrap="square" rtlCol="0">
            <a:spAutoFit/>
          </a:bodyPr>
          <a:lstStyle/>
          <a:p>
            <a:pPr algn="ctr"/>
            <a:r>
              <a:rPr lang="en-US" sz="1400" dirty="0">
                <a:solidFill>
                  <a:schemeClr val="bg1"/>
                </a:solidFill>
                <a:hlinkClick r:id="rId4">
                  <a:extLst>
                    <a:ext uri="{A12FA001-AC4F-418D-AE19-62706E023703}">
                      <ahyp:hlinkClr xmlns:ahyp="http://schemas.microsoft.com/office/drawing/2018/hyperlinkcolor" val="tx"/>
                    </a:ext>
                  </a:extLst>
                </a:hlinkClick>
              </a:rPr>
              <a:t>https://www.cancer.gov/publications/patient-education/clearing-the-air-pdf</a:t>
            </a:r>
            <a:endParaRPr lang="en-US" sz="1400" dirty="0">
              <a:solidFill>
                <a:schemeClr val="bg1"/>
              </a:solidFill>
            </a:endParaRPr>
          </a:p>
        </p:txBody>
      </p:sp>
    </p:spTree>
    <p:extLst>
      <p:ext uri="{BB962C8B-B14F-4D97-AF65-F5344CB8AC3E}">
        <p14:creationId xmlns:p14="http://schemas.microsoft.com/office/powerpoint/2010/main" val="26886851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76" t="4318" r="2099" b="3328"/>
          <a:stretch/>
        </p:blipFill>
        <p:spPr bwMode="auto">
          <a:xfrm>
            <a:off x="325926" y="396067"/>
            <a:ext cx="5731976" cy="2836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6858"/>
          <a:stretch/>
        </p:blipFill>
        <p:spPr bwMode="auto">
          <a:xfrm>
            <a:off x="430609" y="126916"/>
            <a:ext cx="2914650" cy="25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9769" y="1690511"/>
            <a:ext cx="3844231" cy="2836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3">
            <a:extLst>
              <a:ext uri="{FF2B5EF4-FFF2-40B4-BE49-F238E27FC236}">
                <a16:creationId xmlns:a16="http://schemas.microsoft.com/office/drawing/2014/main" id="{030FC475-D3F0-740A-F1AC-83975106CD1D}"/>
              </a:ext>
            </a:extLst>
          </p:cNvPr>
          <p:cNvSpPr>
            <a:spLocks noGrp="1"/>
          </p:cNvSpPr>
          <p:nvPr>
            <p:ph type="sldNum" sz="quarter" idx="12"/>
          </p:nvPr>
        </p:nvSpPr>
        <p:spPr>
          <a:xfrm>
            <a:off x="8531788" y="4729412"/>
            <a:ext cx="548640" cy="297180"/>
          </a:xfrm>
        </p:spPr>
        <p:txBody>
          <a:bodyPr/>
          <a:lstStyle/>
          <a:p>
            <a:fld id="{6E2D2B3B-882E-40F3-A32F-6DD516915044}" type="slidenum">
              <a:rPr lang="en-US" smtClean="0"/>
              <a:pPr/>
              <a:t>36</a:t>
            </a:fld>
            <a:endParaRPr lang="en-US" dirty="0"/>
          </a:p>
        </p:txBody>
      </p:sp>
      <p:sp>
        <p:nvSpPr>
          <p:cNvPr id="3" name="TextBox 2">
            <a:extLst>
              <a:ext uri="{FF2B5EF4-FFF2-40B4-BE49-F238E27FC236}">
                <a16:creationId xmlns:a16="http://schemas.microsoft.com/office/drawing/2014/main" id="{249D7988-1915-E90B-9851-4A994BFA8C37}"/>
              </a:ext>
            </a:extLst>
          </p:cNvPr>
          <p:cNvSpPr txBox="1"/>
          <p:nvPr/>
        </p:nvSpPr>
        <p:spPr>
          <a:xfrm>
            <a:off x="1677798" y="4729412"/>
            <a:ext cx="6216242" cy="307777"/>
          </a:xfrm>
          <a:prstGeom prst="rect">
            <a:avLst/>
          </a:prstGeom>
          <a:noFill/>
        </p:spPr>
        <p:txBody>
          <a:bodyPr wrap="square" rtlCol="0">
            <a:spAutoFit/>
          </a:bodyPr>
          <a:lstStyle/>
          <a:p>
            <a:pPr algn="ctr"/>
            <a:r>
              <a:rPr lang="en-US" sz="1400" dirty="0">
                <a:solidFill>
                  <a:schemeClr val="bg1"/>
                </a:solidFill>
                <a:hlinkClick r:id="rId5">
                  <a:extLst>
                    <a:ext uri="{A12FA001-AC4F-418D-AE19-62706E023703}">
                      <ahyp:hlinkClr xmlns:ahyp="http://schemas.microsoft.com/office/drawing/2018/hyperlinkcolor" val="tx"/>
                    </a:ext>
                  </a:extLst>
                </a:hlinkClick>
              </a:rPr>
              <a:t>https://www.cancer.gov/publications/patient-education/clearing-the-air-pdf</a:t>
            </a:r>
            <a:endParaRPr lang="en-US" sz="1400" dirty="0">
              <a:solidFill>
                <a:schemeClr val="bg1"/>
              </a:solidFill>
            </a:endParaRPr>
          </a:p>
        </p:txBody>
      </p:sp>
    </p:spTree>
    <p:extLst>
      <p:ext uri="{BB962C8B-B14F-4D97-AF65-F5344CB8AC3E}">
        <p14:creationId xmlns:p14="http://schemas.microsoft.com/office/powerpoint/2010/main" val="28174991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685D90-2622-4B5B-8C1C-4264728686B8}"/>
              </a:ext>
            </a:extLst>
          </p:cNvPr>
          <p:cNvSpPr>
            <a:spLocks noGrp="1"/>
          </p:cNvSpPr>
          <p:nvPr>
            <p:ph type="title"/>
          </p:nvPr>
        </p:nvSpPr>
        <p:spPr/>
        <p:txBody>
          <a:bodyPr>
            <a:normAutofit/>
          </a:bodyPr>
          <a:lstStyle/>
          <a:p>
            <a:pPr algn="ctr"/>
            <a:r>
              <a:rPr lang="en-US" sz="4000" dirty="0"/>
              <a:t>Behavioral</a:t>
            </a:r>
            <a:r>
              <a:rPr lang="en-US" dirty="0"/>
              <a:t> Skills</a:t>
            </a:r>
          </a:p>
        </p:txBody>
      </p:sp>
      <p:sp>
        <p:nvSpPr>
          <p:cNvPr id="5" name="Text Placeholder 4">
            <a:extLst>
              <a:ext uri="{FF2B5EF4-FFF2-40B4-BE49-F238E27FC236}">
                <a16:creationId xmlns:a16="http://schemas.microsoft.com/office/drawing/2014/main" id="{F726DCEA-FB10-4A13-8D3E-FFBC0C311A16}"/>
              </a:ext>
            </a:extLst>
          </p:cNvPr>
          <p:cNvSpPr>
            <a:spLocks noGrp="1"/>
          </p:cNvSpPr>
          <p:nvPr>
            <p:ph type="body" sz="quarter" idx="4294967295"/>
          </p:nvPr>
        </p:nvSpPr>
        <p:spPr>
          <a:xfrm>
            <a:off x="551663" y="1063229"/>
            <a:ext cx="7886700" cy="3500382"/>
          </a:xfrm>
        </p:spPr>
        <p:txBody>
          <a:bodyPr>
            <a:normAutofit/>
          </a:bodyPr>
          <a:lstStyle/>
          <a:p>
            <a:r>
              <a:rPr lang="en-US" sz="2000" dirty="0"/>
              <a:t>The 5 D’s</a:t>
            </a:r>
          </a:p>
          <a:p>
            <a:pPr lvl="1"/>
            <a:r>
              <a:rPr lang="en-US" sz="1800" dirty="0"/>
              <a:t>Delay, Distract, Drink water, Deep breaths, Discuss</a:t>
            </a:r>
          </a:p>
          <a:p>
            <a:pPr lvl="1"/>
            <a:endParaRPr lang="en-US" sz="800" dirty="0"/>
          </a:p>
          <a:p>
            <a:r>
              <a:rPr lang="en-US" sz="2000" dirty="0"/>
              <a:t>Manage Stress</a:t>
            </a:r>
          </a:p>
          <a:p>
            <a:pPr lvl="1"/>
            <a:r>
              <a:rPr lang="en-US" sz="1800" dirty="0"/>
              <a:t>Physical activity, writing in a journal, spending time with friends</a:t>
            </a:r>
          </a:p>
          <a:p>
            <a:pPr lvl="1"/>
            <a:r>
              <a:rPr lang="en-US" sz="1800" dirty="0"/>
              <a:t>Consider teaching additional brief relaxation methods (e.g. deep breathing)</a:t>
            </a:r>
          </a:p>
          <a:p>
            <a:pPr lvl="1"/>
            <a:endParaRPr lang="en-US" sz="800" dirty="0"/>
          </a:p>
          <a:p>
            <a:r>
              <a:rPr lang="en-US" sz="2000" dirty="0"/>
              <a:t>Control the environment</a:t>
            </a:r>
          </a:p>
          <a:p>
            <a:pPr lvl="1"/>
            <a:r>
              <a:rPr lang="en-US" sz="1800" dirty="0"/>
              <a:t>Tobacco proof the home and car</a:t>
            </a:r>
          </a:p>
          <a:p>
            <a:pPr lvl="1"/>
            <a:r>
              <a:rPr lang="en-US" sz="1800" dirty="0"/>
              <a:t>Talk to support system about the decision to address tobacco use</a:t>
            </a:r>
          </a:p>
          <a:p>
            <a:endParaRPr lang="en-US" dirty="0"/>
          </a:p>
        </p:txBody>
      </p:sp>
      <p:sp>
        <p:nvSpPr>
          <p:cNvPr id="6" name="Slide Number Placeholder 3">
            <a:extLst>
              <a:ext uri="{FF2B5EF4-FFF2-40B4-BE49-F238E27FC236}">
                <a16:creationId xmlns:a16="http://schemas.microsoft.com/office/drawing/2014/main" id="{582B8A91-0838-46D8-B903-C77CEEAC3D29}"/>
              </a:ext>
            </a:extLst>
          </p:cNvPr>
          <p:cNvSpPr>
            <a:spLocks noGrp="1"/>
          </p:cNvSpPr>
          <p:nvPr>
            <p:ph type="sldNum" sz="quarter" idx="12"/>
          </p:nvPr>
        </p:nvSpPr>
        <p:spPr>
          <a:xfrm>
            <a:off x="8531788" y="4729412"/>
            <a:ext cx="548640" cy="297180"/>
          </a:xfrm>
        </p:spPr>
        <p:txBody>
          <a:bodyPr/>
          <a:lstStyle/>
          <a:p>
            <a:pPr>
              <a:defRPr/>
            </a:pPr>
            <a:fld id="{346CB55B-28F1-4B41-93CB-F958BD6B1A47}" type="slidenum">
              <a:rPr lang="en-US"/>
              <a:pPr>
                <a:defRPr/>
              </a:pPr>
              <a:t>37</a:t>
            </a:fld>
            <a:endParaRPr lang="en-US"/>
          </a:p>
        </p:txBody>
      </p:sp>
    </p:spTree>
    <p:extLst>
      <p:ext uri="{BB962C8B-B14F-4D97-AF65-F5344CB8AC3E}">
        <p14:creationId xmlns:p14="http://schemas.microsoft.com/office/powerpoint/2010/main" val="265161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5A9FBD-D56F-4479-8840-1E7CDBF6F51C}"/>
              </a:ext>
            </a:extLst>
          </p:cNvPr>
          <p:cNvSpPr>
            <a:spLocks noGrp="1"/>
          </p:cNvSpPr>
          <p:nvPr>
            <p:ph type="title"/>
          </p:nvPr>
        </p:nvSpPr>
        <p:spPr/>
        <p:txBody>
          <a:bodyPr>
            <a:normAutofit/>
          </a:bodyPr>
          <a:lstStyle/>
          <a:p>
            <a:pPr algn="ctr"/>
            <a:r>
              <a:rPr lang="en-US" dirty="0"/>
              <a:t>Relapse is Expected</a:t>
            </a:r>
          </a:p>
        </p:txBody>
      </p:sp>
      <p:sp>
        <p:nvSpPr>
          <p:cNvPr id="5" name="Text Placeholder 4">
            <a:extLst>
              <a:ext uri="{FF2B5EF4-FFF2-40B4-BE49-F238E27FC236}">
                <a16:creationId xmlns:a16="http://schemas.microsoft.com/office/drawing/2014/main" id="{CD7FFAD9-46C8-4FAF-9EC9-478FBE7B0F65}"/>
              </a:ext>
            </a:extLst>
          </p:cNvPr>
          <p:cNvSpPr>
            <a:spLocks noGrp="1"/>
          </p:cNvSpPr>
          <p:nvPr>
            <p:ph type="body" sz="quarter" idx="4294967295"/>
          </p:nvPr>
        </p:nvSpPr>
        <p:spPr>
          <a:xfrm>
            <a:off x="693995" y="1080006"/>
            <a:ext cx="8078787" cy="3424881"/>
          </a:xfrm>
        </p:spPr>
        <p:txBody>
          <a:bodyPr>
            <a:normAutofit fontScale="92500" lnSpcReduction="10000"/>
          </a:bodyPr>
          <a:lstStyle/>
          <a:p>
            <a:r>
              <a:rPr lang="en-US" dirty="0"/>
              <a:t>Discuss a slip and relapse, and the difference</a:t>
            </a:r>
            <a:endParaRPr lang="en-US" sz="2200" dirty="0"/>
          </a:p>
          <a:p>
            <a:pPr lvl="0"/>
            <a:r>
              <a:rPr lang="en-US" sz="2200" dirty="0"/>
              <a:t>When patients relapse, reframe the relapse as a learning opportunity:</a:t>
            </a:r>
          </a:p>
          <a:p>
            <a:pPr lvl="1"/>
            <a:r>
              <a:rPr lang="en-US" sz="1900" dirty="0"/>
              <a:t>What can you do differently next time?</a:t>
            </a:r>
          </a:p>
          <a:p>
            <a:pPr lvl="1"/>
            <a:r>
              <a:rPr lang="en-US" sz="1900" dirty="0"/>
              <a:t>Review triggers</a:t>
            </a:r>
          </a:p>
          <a:p>
            <a:pPr lvl="0"/>
            <a:r>
              <a:rPr lang="en-US" sz="2200" dirty="0"/>
              <a:t>Encourage patients to stay positive:</a:t>
            </a:r>
          </a:p>
          <a:p>
            <a:pPr lvl="1"/>
            <a:r>
              <a:rPr lang="en-US" sz="1900" dirty="0"/>
              <a:t>Positive self talk</a:t>
            </a:r>
          </a:p>
          <a:p>
            <a:pPr lvl="1"/>
            <a:r>
              <a:rPr lang="en-US" sz="1900" dirty="0"/>
              <a:t>Celebrate any gains</a:t>
            </a:r>
          </a:p>
          <a:p>
            <a:pPr lvl="0"/>
            <a:r>
              <a:rPr lang="en-US" sz="2200" dirty="0"/>
              <a:t>Assess current strategy with patient:</a:t>
            </a:r>
          </a:p>
          <a:p>
            <a:pPr lvl="1"/>
            <a:r>
              <a:rPr lang="en-US" sz="1900" dirty="0"/>
              <a:t>May need to add a strategy or adjust intervention</a:t>
            </a:r>
            <a:endParaRPr lang="en-US" dirty="0"/>
          </a:p>
          <a:p>
            <a:endParaRPr lang="en-US" dirty="0"/>
          </a:p>
        </p:txBody>
      </p:sp>
      <p:sp>
        <p:nvSpPr>
          <p:cNvPr id="6" name="Slide Number Placeholder 3">
            <a:extLst>
              <a:ext uri="{FF2B5EF4-FFF2-40B4-BE49-F238E27FC236}">
                <a16:creationId xmlns:a16="http://schemas.microsoft.com/office/drawing/2014/main" id="{DB3C83E2-7677-4050-9B50-71E9E878581F}"/>
              </a:ext>
            </a:extLst>
          </p:cNvPr>
          <p:cNvSpPr>
            <a:spLocks noGrp="1"/>
          </p:cNvSpPr>
          <p:nvPr>
            <p:ph type="sldNum" sz="quarter" idx="12"/>
          </p:nvPr>
        </p:nvSpPr>
        <p:spPr>
          <a:xfrm>
            <a:off x="8531788" y="4729412"/>
            <a:ext cx="548640" cy="297180"/>
          </a:xfrm>
        </p:spPr>
        <p:txBody>
          <a:bodyPr/>
          <a:lstStyle/>
          <a:p>
            <a:fld id="{6E2D2B3B-882E-40F3-A32F-6DD516915044}" type="slidenum">
              <a:rPr lang="en-US" smtClean="0"/>
              <a:pPr/>
              <a:t>38</a:t>
            </a:fld>
            <a:endParaRPr lang="en-US"/>
          </a:p>
        </p:txBody>
      </p:sp>
    </p:spTree>
    <p:extLst>
      <p:ext uri="{BB962C8B-B14F-4D97-AF65-F5344CB8AC3E}">
        <p14:creationId xmlns:p14="http://schemas.microsoft.com/office/powerpoint/2010/main" val="148042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B7569F9-3313-7CC3-8EB1-42D46E66FFF8}"/>
              </a:ext>
            </a:extLst>
          </p:cNvPr>
          <p:cNvSpPr>
            <a:spLocks noGrp="1"/>
          </p:cNvSpPr>
          <p:nvPr>
            <p:ph type="title"/>
          </p:nvPr>
        </p:nvSpPr>
        <p:spPr>
          <a:xfrm>
            <a:off x="197223" y="205979"/>
            <a:ext cx="8175811" cy="857250"/>
          </a:xfrm>
        </p:spPr>
        <p:txBody>
          <a:bodyPr>
            <a:noAutofit/>
          </a:bodyPr>
          <a:lstStyle/>
          <a:p>
            <a:pPr algn="ctr"/>
            <a:r>
              <a:rPr lang="en-US" sz="3600" dirty="0">
                <a:latin typeface="Arial"/>
                <a:cs typeface="Arial"/>
              </a:rPr>
              <a:t>Combination Treatment: Gold Standard</a:t>
            </a:r>
          </a:p>
        </p:txBody>
      </p:sp>
      <p:pic>
        <p:nvPicPr>
          <p:cNvPr id="2050" name="Picture 2" descr="252 Smoking Cessation Unfiltered - The Curbsiders">
            <a:extLst>
              <a:ext uri="{FF2B5EF4-FFF2-40B4-BE49-F238E27FC236}">
                <a16:creationId xmlns:a16="http://schemas.microsoft.com/office/drawing/2014/main" id="{B356D0F0-4A50-3301-E935-EC00AAFAD8A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92" y="1063229"/>
            <a:ext cx="3114610" cy="311461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252 Smoking Cessation Unfiltered - The Curbsiders">
            <a:extLst>
              <a:ext uri="{FF2B5EF4-FFF2-40B4-BE49-F238E27FC236}">
                <a16:creationId xmlns:a16="http://schemas.microsoft.com/office/drawing/2014/main" id="{4A3B7419-8951-829F-AD55-9F671047C94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46" y="1517365"/>
            <a:ext cx="3114609" cy="3114609"/>
          </a:xfrm>
          <a:prstGeom prst="rect">
            <a:avLst/>
          </a:prstGeom>
          <a:noFill/>
          <a:extLst>
            <a:ext uri="{909E8E84-426E-40DD-AFC4-6F175D3DCCD1}">
              <a14:hiddenFill xmlns:a14="http://schemas.microsoft.com/office/drawing/2010/main">
                <a:solidFill>
                  <a:srgbClr val="FFFFFF"/>
                </a:solidFill>
              </a14:hiddenFill>
            </a:ext>
          </a:extLst>
        </p:spPr>
      </p:pic>
      <p:pic>
        <p:nvPicPr>
          <p:cNvPr id="59394" name="Picture 2" descr="Plus Sign Images – Browse 305,406 Stock Photos, Vectors, and Video | Adobe  Stock">
            <a:extLst>
              <a:ext uri="{FF2B5EF4-FFF2-40B4-BE49-F238E27FC236}">
                <a16:creationId xmlns:a16="http://schemas.microsoft.com/office/drawing/2014/main" id="{F6380477-AF15-E62C-748A-1CEC297EDB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6904" y="2203703"/>
            <a:ext cx="1145438" cy="114543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3">
            <a:extLst>
              <a:ext uri="{FF2B5EF4-FFF2-40B4-BE49-F238E27FC236}">
                <a16:creationId xmlns:a16="http://schemas.microsoft.com/office/drawing/2014/main" id="{44E48103-BAD1-8A81-54FF-B9E5D952061C}"/>
              </a:ext>
            </a:extLst>
          </p:cNvPr>
          <p:cNvSpPr>
            <a:spLocks noGrp="1"/>
          </p:cNvSpPr>
          <p:nvPr>
            <p:ph type="sldNum" sz="quarter" idx="12"/>
          </p:nvPr>
        </p:nvSpPr>
        <p:spPr>
          <a:xfrm>
            <a:off x="8531788" y="4729412"/>
            <a:ext cx="548640" cy="297180"/>
          </a:xfrm>
        </p:spPr>
        <p:txBody>
          <a:bodyPr/>
          <a:lstStyle/>
          <a:p>
            <a:fld id="{6E2D2B3B-882E-40F3-A32F-6DD516915044}" type="slidenum">
              <a:rPr lang="en-US" smtClean="0"/>
              <a:pPr/>
              <a:t>39</a:t>
            </a:fld>
            <a:endParaRPr lang="en-US" dirty="0"/>
          </a:p>
        </p:txBody>
      </p:sp>
      <p:pic>
        <p:nvPicPr>
          <p:cNvPr id="7" name="Picture 6">
            <a:extLst>
              <a:ext uri="{FF2B5EF4-FFF2-40B4-BE49-F238E27FC236}">
                <a16:creationId xmlns:a16="http://schemas.microsoft.com/office/drawing/2014/main" id="{20944FC7-1D7A-EBF1-EB61-8054EDCD821C}"/>
              </a:ext>
            </a:extLst>
          </p:cNvPr>
          <p:cNvPicPr>
            <a:picLocks noChangeAspect="1"/>
          </p:cNvPicPr>
          <p:nvPr/>
        </p:nvPicPr>
        <p:blipFill rotWithShape="1">
          <a:blip r:embed="rId7"/>
          <a:srcRect l="14196" t="29501" r="9005" b="17319"/>
          <a:stretch/>
        </p:blipFill>
        <p:spPr>
          <a:xfrm>
            <a:off x="5305091" y="1823775"/>
            <a:ext cx="3664856" cy="1905293"/>
          </a:xfrm>
          <a:prstGeom prst="rect">
            <a:avLst/>
          </a:prstGeom>
        </p:spPr>
      </p:pic>
    </p:spTree>
    <p:custDataLst>
      <p:tags r:id="rId1"/>
    </p:custDataLst>
    <p:extLst>
      <p:ext uri="{BB962C8B-B14F-4D97-AF65-F5344CB8AC3E}">
        <p14:creationId xmlns:p14="http://schemas.microsoft.com/office/powerpoint/2010/main" val="635977745"/>
      </p:ext>
    </p:extLst>
  </p:cSld>
  <p:clrMapOvr>
    <a:masterClrMapping/>
  </p:clrMapOvr>
  <mc:AlternateContent xmlns:mc="http://schemas.openxmlformats.org/markup-compatibility/2006" xmlns:p14="http://schemas.microsoft.com/office/powerpoint/2010/main">
    <mc:Choice Requires="p14">
      <p:transition spd="slow" p14:dur="2000" advTm="1051"/>
    </mc:Choice>
    <mc:Fallback xmlns="">
      <p:transition spd="slow" advTm="10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8ED0A-DB30-C93F-A9AD-F61F609C7175}"/>
              </a:ext>
            </a:extLst>
          </p:cNvPr>
          <p:cNvSpPr>
            <a:spLocks noGrp="1"/>
          </p:cNvSpPr>
          <p:nvPr>
            <p:ph type="title"/>
          </p:nvPr>
        </p:nvSpPr>
        <p:spPr/>
        <p:txBody>
          <a:bodyPr/>
          <a:lstStyle/>
          <a:p>
            <a:pPr algn="ctr"/>
            <a:r>
              <a:rPr lang="en-US" dirty="0"/>
              <a:t>Unconscious Bias Disclosure</a:t>
            </a:r>
          </a:p>
        </p:txBody>
      </p:sp>
      <p:sp>
        <p:nvSpPr>
          <p:cNvPr id="3" name="Content Placeholder 2">
            <a:extLst>
              <a:ext uri="{FF2B5EF4-FFF2-40B4-BE49-F238E27FC236}">
                <a16:creationId xmlns:a16="http://schemas.microsoft.com/office/drawing/2014/main" id="{3FF913B5-B8AA-4FF0-7E4F-A2DCC2A52012}"/>
              </a:ext>
            </a:extLst>
          </p:cNvPr>
          <p:cNvSpPr>
            <a:spLocks noGrp="1"/>
          </p:cNvSpPr>
          <p:nvPr>
            <p:ph idx="1"/>
          </p:nvPr>
        </p:nvSpPr>
        <p:spPr/>
        <p:txBody>
          <a:bodyPr>
            <a:normAutofit fontScale="92500"/>
          </a:bodyPr>
          <a:lstStyle/>
          <a:p>
            <a:r>
              <a:rPr lang="en-US" dirty="0"/>
              <a:t>SCAETC recognizes that language is constantly evolving, and while we make every effort to avoid bias and stigmatizing terms, we acknowledge that unintentional lapses may occur in our presentations.</a:t>
            </a:r>
          </a:p>
          <a:p>
            <a:r>
              <a:rPr lang="en-US" dirty="0"/>
              <a:t>We value your feedback and encourage you to share any concerns related to language, images, or concepts that may be offensive or stigmatizing. </a:t>
            </a:r>
          </a:p>
          <a:p>
            <a:r>
              <a:rPr lang="en-US" dirty="0"/>
              <a:t>Your input will help us refine and improve our presentations, ensuring they remain inclusive and respectful to participants.</a:t>
            </a:r>
          </a:p>
        </p:txBody>
      </p:sp>
      <p:sp>
        <p:nvSpPr>
          <p:cNvPr id="4" name="Slide Number Placeholder 3">
            <a:extLst>
              <a:ext uri="{FF2B5EF4-FFF2-40B4-BE49-F238E27FC236}">
                <a16:creationId xmlns:a16="http://schemas.microsoft.com/office/drawing/2014/main" id="{782116D6-C495-FFD8-35E8-5FAE826C226A}"/>
              </a:ext>
            </a:extLst>
          </p:cNvPr>
          <p:cNvSpPr>
            <a:spLocks noGrp="1"/>
          </p:cNvSpPr>
          <p:nvPr>
            <p:ph type="sldNum" sz="quarter" idx="12"/>
          </p:nvPr>
        </p:nvSpPr>
        <p:spPr/>
        <p:txBody>
          <a:bodyPr/>
          <a:lstStyle/>
          <a:p>
            <a:fld id="{6E2D2B3B-882E-40F3-A32F-6DD516915044}" type="slidenum">
              <a:rPr lang="en-US" smtClean="0"/>
              <a:pPr/>
              <a:t>4</a:t>
            </a:fld>
            <a:endParaRPr lang="en-US"/>
          </a:p>
        </p:txBody>
      </p:sp>
    </p:spTree>
    <p:extLst>
      <p:ext uri="{BB962C8B-B14F-4D97-AF65-F5344CB8AC3E}">
        <p14:creationId xmlns:p14="http://schemas.microsoft.com/office/powerpoint/2010/main" val="8629752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9410" name="AutoShape 2"/>
          <p:cNvSpPr>
            <a:spLocks noGrp="1" noChangeArrowheads="1"/>
          </p:cNvSpPr>
          <p:nvPr>
            <p:ph type="title"/>
          </p:nvPr>
        </p:nvSpPr>
        <p:spPr/>
        <p:txBody>
          <a:bodyPr>
            <a:noAutofit/>
          </a:bodyPr>
          <a:lstStyle/>
          <a:p>
            <a:pPr eaLnBrk="1" hangingPunct="1">
              <a:defRPr/>
            </a:pPr>
            <a:r>
              <a:rPr lang="en-US" altLang="en-US" sz="3600" dirty="0"/>
              <a:t>Combinations: Medication and Counseling</a:t>
            </a:r>
          </a:p>
        </p:txBody>
      </p:sp>
      <p:sp>
        <p:nvSpPr>
          <p:cNvPr id="17412" name="Rectangle 3"/>
          <p:cNvSpPr>
            <a:spLocks noChangeArrowheads="1"/>
          </p:cNvSpPr>
          <p:nvPr/>
        </p:nvSpPr>
        <p:spPr bwMode="auto">
          <a:xfrm>
            <a:off x="644417" y="918759"/>
            <a:ext cx="79411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cs typeface="Times New Roman" pitchFamily="18" charset="0"/>
              </a:rPr>
              <a:t>Effectiveness of and estimated abstinence rates for the combination of counseling and medication versus medication alone (n = 18 studies)</a:t>
            </a:r>
            <a:endParaRPr lang="en-US" altLang="en-US" dirty="0"/>
          </a:p>
        </p:txBody>
      </p:sp>
      <p:graphicFrame>
        <p:nvGraphicFramePr>
          <p:cNvPr id="1809450" name="Group 42"/>
          <p:cNvGraphicFramePr>
            <a:graphicFrameLocks noGrp="1"/>
          </p:cNvGraphicFramePr>
          <p:nvPr>
            <p:extLst>
              <p:ext uri="{D42A27DB-BD31-4B8C-83A1-F6EECF244321}">
                <p14:modId xmlns:p14="http://schemas.microsoft.com/office/powerpoint/2010/main" val="2483380485"/>
              </p:ext>
            </p:extLst>
          </p:nvPr>
        </p:nvGraphicFramePr>
        <p:xfrm>
          <a:off x="1219102" y="1565090"/>
          <a:ext cx="6791787" cy="2395940"/>
        </p:xfrm>
        <a:graphic>
          <a:graphicData uri="http://schemas.openxmlformats.org/drawingml/2006/table">
            <a:tbl>
              <a:tblPr/>
              <a:tblGrid>
                <a:gridCol w="2113000">
                  <a:extLst>
                    <a:ext uri="{9D8B030D-6E8A-4147-A177-3AD203B41FA5}">
                      <a16:colId xmlns:a16="http://schemas.microsoft.com/office/drawing/2014/main" val="20000"/>
                    </a:ext>
                  </a:extLst>
                </a:gridCol>
                <a:gridCol w="1276604">
                  <a:extLst>
                    <a:ext uri="{9D8B030D-6E8A-4147-A177-3AD203B41FA5}">
                      <a16:colId xmlns:a16="http://schemas.microsoft.com/office/drawing/2014/main" val="20001"/>
                    </a:ext>
                  </a:extLst>
                </a:gridCol>
                <a:gridCol w="1515575">
                  <a:extLst>
                    <a:ext uri="{9D8B030D-6E8A-4147-A177-3AD203B41FA5}">
                      <a16:colId xmlns:a16="http://schemas.microsoft.com/office/drawing/2014/main" val="20002"/>
                    </a:ext>
                  </a:extLst>
                </a:gridCol>
                <a:gridCol w="1886608">
                  <a:extLst>
                    <a:ext uri="{9D8B030D-6E8A-4147-A177-3AD203B41FA5}">
                      <a16:colId xmlns:a16="http://schemas.microsoft.com/office/drawing/2014/main" val="20003"/>
                    </a:ext>
                  </a:extLst>
                </a:gridCol>
              </a:tblGrid>
              <a:tr h="883067">
                <a:tc>
                  <a:txBody>
                    <a:bodyPr/>
                    <a:lstStyle>
                      <a:lvl1pPr>
                        <a:lnSpc>
                          <a:spcPct val="125000"/>
                        </a:lnSpc>
                        <a:spcBef>
                          <a:spcPct val="50000"/>
                        </a:spcBef>
                        <a:buClr>
                          <a:srgbClr val="000000"/>
                        </a:buClr>
                        <a:buFont typeface="Wingdings" pitchFamily="2" charset="2"/>
                        <a:defRPr sz="2100" b="1">
                          <a:solidFill>
                            <a:srgbClr val="000000"/>
                          </a:solidFill>
                          <a:latin typeface="Helvetica" pitchFamily="34" charset="0"/>
                        </a:defRPr>
                      </a:lvl1pPr>
                      <a:lvl2pPr>
                        <a:spcBef>
                          <a:spcPct val="20000"/>
                        </a:spcBef>
                        <a:buClr>
                          <a:srgbClr val="000000"/>
                        </a:buClr>
                        <a:defRPr sz="2000" b="1">
                          <a:solidFill>
                            <a:schemeClr val="tx1"/>
                          </a:solidFill>
                          <a:latin typeface="Helvetica" pitchFamily="34" charset="0"/>
                        </a:defRPr>
                      </a:lvl2pPr>
                      <a:lvl3pPr>
                        <a:spcBef>
                          <a:spcPct val="20000"/>
                        </a:spcBef>
                        <a:buClr>
                          <a:srgbClr val="000000"/>
                        </a:buClr>
                        <a:defRPr b="1">
                          <a:solidFill>
                            <a:schemeClr val="tx1"/>
                          </a:solidFill>
                          <a:latin typeface="Helvetica" pitchFamily="34" charset="0"/>
                        </a:defRPr>
                      </a:lvl3pPr>
                      <a:lvl4pPr>
                        <a:spcBef>
                          <a:spcPct val="20000"/>
                        </a:spcBef>
                        <a:buClr>
                          <a:srgbClr val="000000"/>
                        </a:buClr>
                        <a:defRPr b="1">
                          <a:solidFill>
                            <a:srgbClr val="339EFF"/>
                          </a:solidFill>
                          <a:latin typeface="Helvetica" pitchFamily="34" charset="0"/>
                        </a:defRPr>
                      </a:lvl4pPr>
                      <a:lvl5pPr>
                        <a:spcBef>
                          <a:spcPct val="20000"/>
                        </a:spcBef>
                        <a:buClr>
                          <a:schemeClr val="tx1"/>
                        </a:buClr>
                        <a:buSzPct val="65000"/>
                        <a:buFont typeface="Wingdings" pitchFamily="2" charset="2"/>
                        <a:defRPr sz="1600">
                          <a:solidFill>
                            <a:schemeClr val="tx1"/>
                          </a:solidFill>
                          <a:latin typeface="Arial" pitchFamily="34"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9pPr>
                    </a:lstStyle>
                    <a:p>
                      <a:pPr marL="0" marR="0" lvl="0" indent="0" algn="ctr" defTabSz="914400" rtl="0" eaLnBrk="1" fontAlgn="base" latinLnBrk="0" hangingPunct="1">
                        <a:lnSpc>
                          <a:spcPct val="125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Helvetica-Bold"/>
                          <a:cs typeface="Times New Roman" pitchFamily="18" charset="0"/>
                        </a:rPr>
                        <a:t>Treatment</a:t>
                      </a:r>
                      <a:endParaRPr kumimoji="0" lang="en-US" altLang="en-US" sz="1800" b="1" i="0" u="none" strike="noStrike" cap="none" normalizeH="0" baseline="0" dirty="0">
                        <a:ln>
                          <a:noFill/>
                        </a:ln>
                        <a:solidFill>
                          <a:schemeClr val="bg1"/>
                        </a:solidFill>
                        <a:effectLst/>
                        <a:latin typeface="Helvetica" pitchFamily="34" charset="0"/>
                      </a:endParaRPr>
                    </a:p>
                  </a:txBody>
                  <a:tcPr marL="68580" marR="68580" marT="34294" marB="34294"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3D7CC1"/>
                    </a:solidFill>
                  </a:tcPr>
                </a:tc>
                <a:tc>
                  <a:txBody>
                    <a:bodyPr/>
                    <a:lstStyle>
                      <a:lvl1pPr>
                        <a:lnSpc>
                          <a:spcPct val="125000"/>
                        </a:lnSpc>
                        <a:spcBef>
                          <a:spcPct val="50000"/>
                        </a:spcBef>
                        <a:buClr>
                          <a:srgbClr val="000000"/>
                        </a:buClr>
                        <a:buFont typeface="Wingdings" pitchFamily="2" charset="2"/>
                        <a:defRPr sz="2100" b="1">
                          <a:solidFill>
                            <a:srgbClr val="000000"/>
                          </a:solidFill>
                          <a:latin typeface="Helvetica" pitchFamily="34" charset="0"/>
                        </a:defRPr>
                      </a:lvl1pPr>
                      <a:lvl2pPr>
                        <a:spcBef>
                          <a:spcPct val="20000"/>
                        </a:spcBef>
                        <a:buClr>
                          <a:srgbClr val="000000"/>
                        </a:buClr>
                        <a:defRPr sz="2000" b="1">
                          <a:solidFill>
                            <a:schemeClr val="tx1"/>
                          </a:solidFill>
                          <a:latin typeface="Helvetica" pitchFamily="34" charset="0"/>
                        </a:defRPr>
                      </a:lvl2pPr>
                      <a:lvl3pPr>
                        <a:spcBef>
                          <a:spcPct val="20000"/>
                        </a:spcBef>
                        <a:buClr>
                          <a:srgbClr val="000000"/>
                        </a:buClr>
                        <a:defRPr b="1">
                          <a:solidFill>
                            <a:schemeClr val="tx1"/>
                          </a:solidFill>
                          <a:latin typeface="Helvetica" pitchFamily="34" charset="0"/>
                        </a:defRPr>
                      </a:lvl3pPr>
                      <a:lvl4pPr>
                        <a:spcBef>
                          <a:spcPct val="20000"/>
                        </a:spcBef>
                        <a:buClr>
                          <a:srgbClr val="000000"/>
                        </a:buClr>
                        <a:defRPr b="1">
                          <a:solidFill>
                            <a:srgbClr val="339EFF"/>
                          </a:solidFill>
                          <a:latin typeface="Helvetica" pitchFamily="34" charset="0"/>
                        </a:defRPr>
                      </a:lvl4pPr>
                      <a:lvl5pPr>
                        <a:spcBef>
                          <a:spcPct val="20000"/>
                        </a:spcBef>
                        <a:buClr>
                          <a:schemeClr val="tx1"/>
                        </a:buClr>
                        <a:buSzPct val="65000"/>
                        <a:buFont typeface="Wingdings" pitchFamily="2" charset="2"/>
                        <a:defRPr sz="1600">
                          <a:solidFill>
                            <a:schemeClr val="tx1"/>
                          </a:solidFill>
                          <a:latin typeface="Arial" pitchFamily="34"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9pPr>
                    </a:lstStyle>
                    <a:p>
                      <a:pPr marL="0" marR="0" lvl="0" indent="0" algn="ctr" defTabSz="914400" rtl="0" eaLnBrk="1" fontAlgn="base" latinLnBrk="0" hangingPunct="1">
                        <a:lnSpc>
                          <a:spcPct val="125000"/>
                        </a:lnSpc>
                        <a:spcBef>
                          <a:spcPct val="0"/>
                        </a:spcBef>
                        <a:spcAft>
                          <a:spcPct val="0"/>
                        </a:spcAft>
                        <a:buClrTx/>
                        <a:buSzTx/>
                        <a:buFontTx/>
                        <a:buNone/>
                        <a:tabLst/>
                      </a:pPr>
                      <a:r>
                        <a:rPr kumimoji="0" lang="en-US" altLang="en-US" sz="1800" b="1" i="0" u="none" strike="noStrike" cap="none" normalizeH="0" baseline="0">
                          <a:ln>
                            <a:noFill/>
                          </a:ln>
                          <a:solidFill>
                            <a:schemeClr val="bg1"/>
                          </a:solidFill>
                          <a:effectLst/>
                          <a:latin typeface="Helvetica-Bold"/>
                          <a:cs typeface="Times New Roman" pitchFamily="18" charset="0"/>
                        </a:rPr>
                        <a:t>Number of arms</a:t>
                      </a:r>
                      <a:endParaRPr kumimoji="0" lang="en-US" altLang="en-US" sz="1800" b="1" i="0" u="none" strike="noStrike" cap="none" normalizeH="0" baseline="0">
                        <a:ln>
                          <a:noFill/>
                        </a:ln>
                        <a:solidFill>
                          <a:schemeClr val="bg1"/>
                        </a:solidFill>
                        <a:effectLst/>
                        <a:latin typeface="Times New Roman" pitchFamily="18" charset="0"/>
                        <a:cs typeface="Times New Roman" pitchFamily="18" charset="0"/>
                      </a:endParaRPr>
                    </a:p>
                  </a:txBody>
                  <a:tcPr marL="68580" marR="68580" marT="34294" marB="34294"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3D7CC1"/>
                    </a:solidFill>
                  </a:tcPr>
                </a:tc>
                <a:tc>
                  <a:txBody>
                    <a:bodyPr/>
                    <a:lstStyle>
                      <a:lvl1pPr>
                        <a:lnSpc>
                          <a:spcPct val="125000"/>
                        </a:lnSpc>
                        <a:spcBef>
                          <a:spcPct val="50000"/>
                        </a:spcBef>
                        <a:buClr>
                          <a:srgbClr val="000000"/>
                        </a:buClr>
                        <a:buFont typeface="Wingdings" pitchFamily="2" charset="2"/>
                        <a:defRPr sz="2100" b="1">
                          <a:solidFill>
                            <a:srgbClr val="000000"/>
                          </a:solidFill>
                          <a:latin typeface="Helvetica" pitchFamily="34" charset="0"/>
                        </a:defRPr>
                      </a:lvl1pPr>
                      <a:lvl2pPr>
                        <a:spcBef>
                          <a:spcPct val="20000"/>
                        </a:spcBef>
                        <a:buClr>
                          <a:srgbClr val="000000"/>
                        </a:buClr>
                        <a:defRPr sz="2000" b="1">
                          <a:solidFill>
                            <a:schemeClr val="tx1"/>
                          </a:solidFill>
                          <a:latin typeface="Helvetica" pitchFamily="34" charset="0"/>
                        </a:defRPr>
                      </a:lvl2pPr>
                      <a:lvl3pPr>
                        <a:spcBef>
                          <a:spcPct val="20000"/>
                        </a:spcBef>
                        <a:buClr>
                          <a:srgbClr val="000000"/>
                        </a:buClr>
                        <a:defRPr b="1">
                          <a:solidFill>
                            <a:schemeClr val="tx1"/>
                          </a:solidFill>
                          <a:latin typeface="Helvetica" pitchFamily="34" charset="0"/>
                        </a:defRPr>
                      </a:lvl3pPr>
                      <a:lvl4pPr>
                        <a:spcBef>
                          <a:spcPct val="20000"/>
                        </a:spcBef>
                        <a:buClr>
                          <a:srgbClr val="000000"/>
                        </a:buClr>
                        <a:defRPr b="1">
                          <a:solidFill>
                            <a:srgbClr val="339EFF"/>
                          </a:solidFill>
                          <a:latin typeface="Helvetica" pitchFamily="34" charset="0"/>
                        </a:defRPr>
                      </a:lvl4pPr>
                      <a:lvl5pPr>
                        <a:spcBef>
                          <a:spcPct val="20000"/>
                        </a:spcBef>
                        <a:buClr>
                          <a:schemeClr val="tx1"/>
                        </a:buClr>
                        <a:buSzPct val="65000"/>
                        <a:buFont typeface="Wingdings" pitchFamily="2" charset="2"/>
                        <a:defRPr sz="1600">
                          <a:solidFill>
                            <a:schemeClr val="tx1"/>
                          </a:solidFill>
                          <a:latin typeface="Arial" pitchFamily="34"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9pPr>
                    </a:lstStyle>
                    <a:p>
                      <a:pPr marL="0" marR="0" lvl="0" indent="0" algn="ctr" defTabSz="914400" rtl="0" eaLnBrk="1" fontAlgn="base" latinLnBrk="0" hangingPunct="1">
                        <a:lnSpc>
                          <a:spcPct val="125000"/>
                        </a:lnSpc>
                        <a:spcBef>
                          <a:spcPct val="0"/>
                        </a:spcBef>
                        <a:spcAft>
                          <a:spcPct val="0"/>
                        </a:spcAft>
                        <a:buClrTx/>
                        <a:buSzTx/>
                        <a:buFontTx/>
                        <a:buNone/>
                        <a:tabLst/>
                      </a:pPr>
                      <a:r>
                        <a:rPr kumimoji="0" lang="en-US" altLang="en-US" sz="1800" b="1" i="0" u="none" strike="noStrike" cap="none" normalizeH="0" baseline="0">
                          <a:ln>
                            <a:noFill/>
                          </a:ln>
                          <a:solidFill>
                            <a:schemeClr val="bg1"/>
                          </a:solidFill>
                          <a:effectLst/>
                          <a:latin typeface="Helvetica-Bold"/>
                          <a:cs typeface="Times New Roman" pitchFamily="18" charset="0"/>
                        </a:rPr>
                        <a:t>Estimated</a:t>
                      </a:r>
                      <a:endParaRPr kumimoji="0" lang="en-US" altLang="en-US" sz="1800" b="1" i="0" u="none" strike="noStrike" cap="none" normalizeH="0" baseline="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25000"/>
                        </a:lnSpc>
                        <a:spcBef>
                          <a:spcPct val="0"/>
                        </a:spcBef>
                        <a:spcAft>
                          <a:spcPct val="0"/>
                        </a:spcAft>
                        <a:buClrTx/>
                        <a:buSzTx/>
                        <a:buFontTx/>
                        <a:buNone/>
                        <a:tabLst/>
                      </a:pPr>
                      <a:r>
                        <a:rPr kumimoji="0" lang="en-US" altLang="en-US" sz="1800" b="1" i="0" u="none" strike="noStrike" cap="none" normalizeH="0" baseline="0">
                          <a:ln>
                            <a:noFill/>
                          </a:ln>
                          <a:solidFill>
                            <a:schemeClr val="bg1"/>
                          </a:solidFill>
                          <a:effectLst/>
                          <a:latin typeface="Helvetica-Bold"/>
                          <a:cs typeface="Times New Roman" pitchFamily="18" charset="0"/>
                        </a:rPr>
                        <a:t>odds ratio</a:t>
                      </a:r>
                      <a:endParaRPr kumimoji="0" lang="en-US" altLang="en-US" sz="1800" b="1" i="0" u="none" strike="noStrike" cap="none" normalizeH="0" baseline="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25000"/>
                        </a:lnSpc>
                        <a:spcBef>
                          <a:spcPct val="0"/>
                        </a:spcBef>
                        <a:spcAft>
                          <a:spcPct val="0"/>
                        </a:spcAft>
                        <a:buClrTx/>
                        <a:buSzTx/>
                        <a:buFontTx/>
                        <a:buNone/>
                        <a:tabLst/>
                      </a:pPr>
                      <a:r>
                        <a:rPr kumimoji="0" lang="en-US" altLang="en-US" sz="1800" b="1" i="0" u="none" strike="noStrike" cap="none" normalizeH="0" baseline="0">
                          <a:ln>
                            <a:noFill/>
                          </a:ln>
                          <a:solidFill>
                            <a:schemeClr val="bg1"/>
                          </a:solidFill>
                          <a:effectLst/>
                          <a:latin typeface="Helvetica-Bold"/>
                          <a:cs typeface="Times New Roman" pitchFamily="18" charset="0"/>
                        </a:rPr>
                        <a:t>(95% C.I.)</a:t>
                      </a:r>
                      <a:endParaRPr kumimoji="0" lang="en-US" altLang="en-US" sz="1800" b="1" i="0" u="none" strike="noStrike" cap="none" normalizeH="0" baseline="0">
                        <a:ln>
                          <a:noFill/>
                        </a:ln>
                        <a:solidFill>
                          <a:schemeClr val="bg1"/>
                        </a:solidFill>
                        <a:effectLst/>
                        <a:latin typeface="Helvetica" pitchFamily="34" charset="0"/>
                      </a:endParaRPr>
                    </a:p>
                  </a:txBody>
                  <a:tcPr marL="68580" marR="68580" marT="34294" marB="34294"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3D7CC1"/>
                    </a:solidFill>
                  </a:tcPr>
                </a:tc>
                <a:tc>
                  <a:txBody>
                    <a:bodyPr/>
                    <a:lstStyle>
                      <a:lvl1pPr>
                        <a:lnSpc>
                          <a:spcPct val="125000"/>
                        </a:lnSpc>
                        <a:spcBef>
                          <a:spcPct val="50000"/>
                        </a:spcBef>
                        <a:buClr>
                          <a:srgbClr val="000000"/>
                        </a:buClr>
                        <a:buFont typeface="Wingdings" pitchFamily="2" charset="2"/>
                        <a:defRPr sz="2100" b="1">
                          <a:solidFill>
                            <a:srgbClr val="000000"/>
                          </a:solidFill>
                          <a:latin typeface="Helvetica" pitchFamily="34" charset="0"/>
                        </a:defRPr>
                      </a:lvl1pPr>
                      <a:lvl2pPr>
                        <a:spcBef>
                          <a:spcPct val="20000"/>
                        </a:spcBef>
                        <a:buClr>
                          <a:srgbClr val="000000"/>
                        </a:buClr>
                        <a:defRPr sz="2000" b="1">
                          <a:solidFill>
                            <a:schemeClr val="tx1"/>
                          </a:solidFill>
                          <a:latin typeface="Helvetica" pitchFamily="34" charset="0"/>
                        </a:defRPr>
                      </a:lvl2pPr>
                      <a:lvl3pPr>
                        <a:spcBef>
                          <a:spcPct val="20000"/>
                        </a:spcBef>
                        <a:buClr>
                          <a:srgbClr val="000000"/>
                        </a:buClr>
                        <a:defRPr b="1">
                          <a:solidFill>
                            <a:schemeClr val="tx1"/>
                          </a:solidFill>
                          <a:latin typeface="Helvetica" pitchFamily="34" charset="0"/>
                        </a:defRPr>
                      </a:lvl3pPr>
                      <a:lvl4pPr>
                        <a:spcBef>
                          <a:spcPct val="20000"/>
                        </a:spcBef>
                        <a:buClr>
                          <a:srgbClr val="000000"/>
                        </a:buClr>
                        <a:defRPr b="1">
                          <a:solidFill>
                            <a:srgbClr val="339EFF"/>
                          </a:solidFill>
                          <a:latin typeface="Helvetica" pitchFamily="34" charset="0"/>
                        </a:defRPr>
                      </a:lvl4pPr>
                      <a:lvl5pPr>
                        <a:spcBef>
                          <a:spcPct val="20000"/>
                        </a:spcBef>
                        <a:buClr>
                          <a:schemeClr val="tx1"/>
                        </a:buClr>
                        <a:buSzPct val="65000"/>
                        <a:buFont typeface="Wingdings" pitchFamily="2" charset="2"/>
                        <a:defRPr sz="1600">
                          <a:solidFill>
                            <a:schemeClr val="tx1"/>
                          </a:solidFill>
                          <a:latin typeface="Arial" pitchFamily="34"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9pPr>
                    </a:lstStyle>
                    <a:p>
                      <a:pPr marL="0" marR="0" lvl="0" indent="0" algn="ctr" defTabSz="914400" rtl="0" eaLnBrk="1" fontAlgn="base" latinLnBrk="0" hangingPunct="1">
                        <a:lnSpc>
                          <a:spcPct val="125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Helvetica-Bold"/>
                          <a:cs typeface="Times New Roman" pitchFamily="18" charset="0"/>
                        </a:rPr>
                        <a:t>Estimated</a:t>
                      </a:r>
                      <a:endParaRPr kumimoji="0" lang="en-US" altLang="en-US" sz="1800" b="1" i="0" u="none" strike="noStrike" cap="none" normalizeH="0" baseline="0" dirty="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25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Helvetica-Bold"/>
                          <a:cs typeface="Times New Roman" pitchFamily="18" charset="0"/>
                        </a:rPr>
                        <a:t>abstinence rate (95% C.I.)</a:t>
                      </a:r>
                      <a:endParaRPr kumimoji="0" lang="en-US" altLang="en-US" sz="1800" b="1" i="0" u="none" strike="noStrike" cap="none" normalizeH="0" baseline="0" dirty="0">
                        <a:ln>
                          <a:noFill/>
                        </a:ln>
                        <a:solidFill>
                          <a:schemeClr val="bg1"/>
                        </a:solidFill>
                        <a:effectLst/>
                        <a:latin typeface="Helvetica" pitchFamily="34" charset="0"/>
                      </a:endParaRPr>
                    </a:p>
                  </a:txBody>
                  <a:tcPr marL="68580" marR="68580" marT="34294" marB="34294"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3D7CC1"/>
                    </a:solidFill>
                  </a:tcPr>
                </a:tc>
                <a:extLst>
                  <a:ext uri="{0D108BD9-81ED-4DB2-BD59-A6C34878D82A}">
                    <a16:rowId xmlns:a16="http://schemas.microsoft.com/office/drawing/2014/main" val="10000"/>
                  </a:ext>
                </a:extLst>
              </a:tr>
              <a:tr h="611574">
                <a:tc>
                  <a:txBody>
                    <a:bodyPr/>
                    <a:lstStyle>
                      <a:lvl1pPr>
                        <a:lnSpc>
                          <a:spcPct val="125000"/>
                        </a:lnSpc>
                        <a:spcBef>
                          <a:spcPct val="50000"/>
                        </a:spcBef>
                        <a:buClr>
                          <a:srgbClr val="000000"/>
                        </a:buClr>
                        <a:buFont typeface="Wingdings" pitchFamily="2" charset="2"/>
                        <a:defRPr sz="2100" b="1">
                          <a:solidFill>
                            <a:srgbClr val="000000"/>
                          </a:solidFill>
                          <a:latin typeface="Helvetica" pitchFamily="34" charset="0"/>
                        </a:defRPr>
                      </a:lvl1pPr>
                      <a:lvl2pPr>
                        <a:spcBef>
                          <a:spcPct val="20000"/>
                        </a:spcBef>
                        <a:buClr>
                          <a:srgbClr val="000000"/>
                        </a:buClr>
                        <a:defRPr sz="2000" b="1">
                          <a:solidFill>
                            <a:schemeClr val="tx1"/>
                          </a:solidFill>
                          <a:latin typeface="Helvetica" pitchFamily="34" charset="0"/>
                        </a:defRPr>
                      </a:lvl2pPr>
                      <a:lvl3pPr>
                        <a:spcBef>
                          <a:spcPct val="20000"/>
                        </a:spcBef>
                        <a:buClr>
                          <a:srgbClr val="000000"/>
                        </a:buClr>
                        <a:defRPr b="1">
                          <a:solidFill>
                            <a:schemeClr val="tx1"/>
                          </a:solidFill>
                          <a:latin typeface="Helvetica" pitchFamily="34" charset="0"/>
                        </a:defRPr>
                      </a:lvl3pPr>
                      <a:lvl4pPr>
                        <a:spcBef>
                          <a:spcPct val="20000"/>
                        </a:spcBef>
                        <a:buClr>
                          <a:srgbClr val="000000"/>
                        </a:buClr>
                        <a:defRPr b="1">
                          <a:solidFill>
                            <a:srgbClr val="339EFF"/>
                          </a:solidFill>
                          <a:latin typeface="Helvetica" pitchFamily="34" charset="0"/>
                        </a:defRPr>
                      </a:lvl4pPr>
                      <a:lvl5pPr>
                        <a:spcBef>
                          <a:spcPct val="20000"/>
                        </a:spcBef>
                        <a:buClr>
                          <a:schemeClr val="tx1"/>
                        </a:buClr>
                        <a:buSzPct val="65000"/>
                        <a:buFont typeface="Wingdings" pitchFamily="2" charset="2"/>
                        <a:defRPr sz="1600">
                          <a:solidFill>
                            <a:schemeClr val="tx1"/>
                          </a:solidFill>
                          <a:latin typeface="Arial" pitchFamily="34"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9p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Helvetica-Bold"/>
                          <a:cs typeface="Times New Roman" pitchFamily="18" charset="0"/>
                        </a:rPr>
                        <a:t>Medication alone</a:t>
                      </a:r>
                      <a:endParaRPr kumimoji="0" lang="en-US" altLang="en-US" sz="1800" b="1" i="0" u="none" strike="noStrike" cap="none" normalizeH="0" baseline="0">
                        <a:ln>
                          <a:noFill/>
                        </a:ln>
                        <a:solidFill>
                          <a:srgbClr val="000000"/>
                        </a:solidFill>
                        <a:effectLst/>
                        <a:latin typeface="Helvetica" pitchFamily="34" charset="0"/>
                      </a:endParaRPr>
                    </a:p>
                  </a:txBody>
                  <a:tcPr marL="68580" marR="68580" marT="34294" marB="34294"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125000"/>
                        </a:lnSpc>
                        <a:spcBef>
                          <a:spcPct val="50000"/>
                        </a:spcBef>
                        <a:buClr>
                          <a:srgbClr val="000000"/>
                        </a:buClr>
                        <a:buFont typeface="Wingdings" pitchFamily="2" charset="2"/>
                        <a:defRPr sz="2100" b="1">
                          <a:solidFill>
                            <a:srgbClr val="000000"/>
                          </a:solidFill>
                          <a:latin typeface="Helvetica" pitchFamily="34" charset="0"/>
                        </a:defRPr>
                      </a:lvl1pPr>
                      <a:lvl2pPr>
                        <a:spcBef>
                          <a:spcPct val="20000"/>
                        </a:spcBef>
                        <a:buClr>
                          <a:srgbClr val="000000"/>
                        </a:buClr>
                        <a:defRPr sz="2000" b="1">
                          <a:solidFill>
                            <a:schemeClr val="tx1"/>
                          </a:solidFill>
                          <a:latin typeface="Helvetica" pitchFamily="34" charset="0"/>
                        </a:defRPr>
                      </a:lvl2pPr>
                      <a:lvl3pPr>
                        <a:spcBef>
                          <a:spcPct val="20000"/>
                        </a:spcBef>
                        <a:buClr>
                          <a:srgbClr val="000000"/>
                        </a:buClr>
                        <a:defRPr b="1">
                          <a:solidFill>
                            <a:schemeClr val="tx1"/>
                          </a:solidFill>
                          <a:latin typeface="Helvetica" pitchFamily="34" charset="0"/>
                        </a:defRPr>
                      </a:lvl3pPr>
                      <a:lvl4pPr>
                        <a:spcBef>
                          <a:spcPct val="20000"/>
                        </a:spcBef>
                        <a:buClr>
                          <a:srgbClr val="000000"/>
                        </a:buClr>
                        <a:defRPr b="1">
                          <a:solidFill>
                            <a:srgbClr val="339EFF"/>
                          </a:solidFill>
                          <a:latin typeface="Helvetica" pitchFamily="34" charset="0"/>
                        </a:defRPr>
                      </a:lvl4pPr>
                      <a:lvl5pPr>
                        <a:spcBef>
                          <a:spcPct val="20000"/>
                        </a:spcBef>
                        <a:buClr>
                          <a:schemeClr val="tx1"/>
                        </a:buClr>
                        <a:buSzPct val="65000"/>
                        <a:buFont typeface="Wingdings" pitchFamily="2" charset="2"/>
                        <a:defRPr sz="1600">
                          <a:solidFill>
                            <a:schemeClr val="tx1"/>
                          </a:solidFill>
                          <a:latin typeface="Arial" pitchFamily="34"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9pPr>
                    </a:lstStyle>
                    <a:p>
                      <a:pPr marL="0" marR="0" lvl="0" indent="0" algn="ctr" defTabSz="914400" rtl="0" eaLnBrk="1" fontAlgn="base" latinLnBrk="0" hangingPunct="1">
                        <a:lnSpc>
                          <a:spcPct val="125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Helvetica-Bold"/>
                          <a:cs typeface="Times New Roman" pitchFamily="18" charset="0"/>
                        </a:rPr>
                        <a:t>8</a:t>
                      </a:r>
                      <a:endParaRPr kumimoji="0" lang="en-US" altLang="en-US" sz="1800" b="1" i="0" u="none" strike="noStrike" cap="none" normalizeH="0" baseline="0">
                        <a:ln>
                          <a:noFill/>
                        </a:ln>
                        <a:solidFill>
                          <a:srgbClr val="000000"/>
                        </a:solidFill>
                        <a:effectLst/>
                        <a:latin typeface="Helvetica" pitchFamily="34" charset="0"/>
                      </a:endParaRPr>
                    </a:p>
                  </a:txBody>
                  <a:tcPr marL="68580" marR="68580" marT="34294" marB="34294"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125000"/>
                        </a:lnSpc>
                        <a:spcBef>
                          <a:spcPct val="50000"/>
                        </a:spcBef>
                        <a:buClr>
                          <a:srgbClr val="000000"/>
                        </a:buClr>
                        <a:buFont typeface="Wingdings" pitchFamily="2" charset="2"/>
                        <a:defRPr sz="2100" b="1">
                          <a:solidFill>
                            <a:srgbClr val="000000"/>
                          </a:solidFill>
                          <a:latin typeface="Helvetica" pitchFamily="34" charset="0"/>
                        </a:defRPr>
                      </a:lvl1pPr>
                      <a:lvl2pPr>
                        <a:spcBef>
                          <a:spcPct val="20000"/>
                        </a:spcBef>
                        <a:buClr>
                          <a:srgbClr val="000000"/>
                        </a:buClr>
                        <a:defRPr sz="2000" b="1">
                          <a:solidFill>
                            <a:schemeClr val="tx1"/>
                          </a:solidFill>
                          <a:latin typeface="Helvetica" pitchFamily="34" charset="0"/>
                        </a:defRPr>
                      </a:lvl2pPr>
                      <a:lvl3pPr>
                        <a:spcBef>
                          <a:spcPct val="20000"/>
                        </a:spcBef>
                        <a:buClr>
                          <a:srgbClr val="000000"/>
                        </a:buClr>
                        <a:defRPr b="1">
                          <a:solidFill>
                            <a:schemeClr val="tx1"/>
                          </a:solidFill>
                          <a:latin typeface="Helvetica" pitchFamily="34" charset="0"/>
                        </a:defRPr>
                      </a:lvl3pPr>
                      <a:lvl4pPr>
                        <a:spcBef>
                          <a:spcPct val="20000"/>
                        </a:spcBef>
                        <a:buClr>
                          <a:srgbClr val="000000"/>
                        </a:buClr>
                        <a:defRPr b="1">
                          <a:solidFill>
                            <a:srgbClr val="339EFF"/>
                          </a:solidFill>
                          <a:latin typeface="Helvetica" pitchFamily="34" charset="0"/>
                        </a:defRPr>
                      </a:lvl4pPr>
                      <a:lvl5pPr>
                        <a:spcBef>
                          <a:spcPct val="20000"/>
                        </a:spcBef>
                        <a:buClr>
                          <a:schemeClr val="tx1"/>
                        </a:buClr>
                        <a:buSzPct val="65000"/>
                        <a:buFont typeface="Wingdings" pitchFamily="2" charset="2"/>
                        <a:defRPr sz="1600">
                          <a:solidFill>
                            <a:schemeClr val="tx1"/>
                          </a:solidFill>
                          <a:latin typeface="Arial" pitchFamily="34"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9pPr>
                    </a:lstStyle>
                    <a:p>
                      <a:pPr marL="0" marR="0" lvl="0" indent="0" algn="ctr" defTabSz="914400" rtl="0" eaLnBrk="1" fontAlgn="base" latinLnBrk="0" hangingPunct="1">
                        <a:lnSpc>
                          <a:spcPct val="125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Helvetica-Bold"/>
                          <a:cs typeface="Times New Roman" pitchFamily="18" charset="0"/>
                        </a:rPr>
                        <a:t>1.0</a:t>
                      </a:r>
                      <a:endParaRPr kumimoji="0" lang="en-US" altLang="en-US" sz="1800" b="1" i="0" u="none" strike="noStrike" cap="none" normalizeH="0" baseline="0">
                        <a:ln>
                          <a:noFill/>
                        </a:ln>
                        <a:solidFill>
                          <a:srgbClr val="000000"/>
                        </a:solidFill>
                        <a:effectLst/>
                        <a:latin typeface="Helvetica" pitchFamily="34" charset="0"/>
                      </a:endParaRPr>
                    </a:p>
                  </a:txBody>
                  <a:tcPr marL="68580" marR="68580" marT="34294" marB="34294"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125000"/>
                        </a:lnSpc>
                        <a:spcBef>
                          <a:spcPct val="50000"/>
                        </a:spcBef>
                        <a:buClr>
                          <a:srgbClr val="000000"/>
                        </a:buClr>
                        <a:buFont typeface="Wingdings" pitchFamily="2" charset="2"/>
                        <a:defRPr sz="2100" b="1">
                          <a:solidFill>
                            <a:srgbClr val="000000"/>
                          </a:solidFill>
                          <a:latin typeface="Helvetica" pitchFamily="34" charset="0"/>
                        </a:defRPr>
                      </a:lvl1pPr>
                      <a:lvl2pPr>
                        <a:spcBef>
                          <a:spcPct val="20000"/>
                        </a:spcBef>
                        <a:buClr>
                          <a:srgbClr val="000000"/>
                        </a:buClr>
                        <a:defRPr sz="2000" b="1">
                          <a:solidFill>
                            <a:schemeClr val="tx1"/>
                          </a:solidFill>
                          <a:latin typeface="Helvetica" pitchFamily="34" charset="0"/>
                        </a:defRPr>
                      </a:lvl2pPr>
                      <a:lvl3pPr>
                        <a:spcBef>
                          <a:spcPct val="20000"/>
                        </a:spcBef>
                        <a:buClr>
                          <a:srgbClr val="000000"/>
                        </a:buClr>
                        <a:defRPr b="1">
                          <a:solidFill>
                            <a:schemeClr val="tx1"/>
                          </a:solidFill>
                          <a:latin typeface="Helvetica" pitchFamily="34" charset="0"/>
                        </a:defRPr>
                      </a:lvl3pPr>
                      <a:lvl4pPr>
                        <a:spcBef>
                          <a:spcPct val="20000"/>
                        </a:spcBef>
                        <a:buClr>
                          <a:srgbClr val="000000"/>
                        </a:buClr>
                        <a:defRPr b="1">
                          <a:solidFill>
                            <a:srgbClr val="339EFF"/>
                          </a:solidFill>
                          <a:latin typeface="Helvetica" pitchFamily="34" charset="0"/>
                        </a:defRPr>
                      </a:lvl4pPr>
                      <a:lvl5pPr>
                        <a:spcBef>
                          <a:spcPct val="20000"/>
                        </a:spcBef>
                        <a:buClr>
                          <a:schemeClr val="tx1"/>
                        </a:buClr>
                        <a:buSzPct val="65000"/>
                        <a:buFont typeface="Wingdings" pitchFamily="2" charset="2"/>
                        <a:defRPr sz="1600">
                          <a:solidFill>
                            <a:schemeClr val="tx1"/>
                          </a:solidFill>
                          <a:latin typeface="Arial" pitchFamily="34"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9pPr>
                    </a:lstStyle>
                    <a:p>
                      <a:pPr marL="0" marR="0" lvl="0" indent="0" algn="ctr" defTabSz="914400" rtl="0" eaLnBrk="1" fontAlgn="base" latinLnBrk="0" hangingPunct="1">
                        <a:lnSpc>
                          <a:spcPct val="125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Helvetica-Bold"/>
                          <a:cs typeface="Times New Roman" pitchFamily="18" charset="0"/>
                        </a:rPr>
                        <a:t>21.7</a:t>
                      </a:r>
                      <a:endParaRPr kumimoji="0" lang="en-US" altLang="en-US" sz="1800" b="1" i="0" u="none" strike="noStrike" cap="none" normalizeH="0" baseline="0">
                        <a:ln>
                          <a:noFill/>
                        </a:ln>
                        <a:solidFill>
                          <a:srgbClr val="000000"/>
                        </a:solidFill>
                        <a:effectLst/>
                        <a:latin typeface="Helvetica" pitchFamily="34" charset="0"/>
                      </a:endParaRPr>
                    </a:p>
                  </a:txBody>
                  <a:tcPr marL="68580" marR="68580" marT="34294" marB="34294"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11574">
                <a:tc>
                  <a:txBody>
                    <a:bodyPr/>
                    <a:lstStyle>
                      <a:lvl1pPr>
                        <a:lnSpc>
                          <a:spcPct val="125000"/>
                        </a:lnSpc>
                        <a:spcBef>
                          <a:spcPct val="50000"/>
                        </a:spcBef>
                        <a:buClr>
                          <a:srgbClr val="000000"/>
                        </a:buClr>
                        <a:buFont typeface="Wingdings" pitchFamily="2" charset="2"/>
                        <a:defRPr sz="2100" b="1">
                          <a:solidFill>
                            <a:srgbClr val="000000"/>
                          </a:solidFill>
                          <a:latin typeface="Helvetica" pitchFamily="34" charset="0"/>
                        </a:defRPr>
                      </a:lvl1pPr>
                      <a:lvl2pPr>
                        <a:spcBef>
                          <a:spcPct val="20000"/>
                        </a:spcBef>
                        <a:buClr>
                          <a:srgbClr val="000000"/>
                        </a:buClr>
                        <a:defRPr sz="2000" b="1">
                          <a:solidFill>
                            <a:schemeClr val="tx1"/>
                          </a:solidFill>
                          <a:latin typeface="Helvetica" pitchFamily="34" charset="0"/>
                        </a:defRPr>
                      </a:lvl2pPr>
                      <a:lvl3pPr>
                        <a:spcBef>
                          <a:spcPct val="20000"/>
                        </a:spcBef>
                        <a:buClr>
                          <a:srgbClr val="000000"/>
                        </a:buClr>
                        <a:defRPr b="1">
                          <a:solidFill>
                            <a:schemeClr val="tx1"/>
                          </a:solidFill>
                          <a:latin typeface="Helvetica" pitchFamily="34" charset="0"/>
                        </a:defRPr>
                      </a:lvl3pPr>
                      <a:lvl4pPr>
                        <a:spcBef>
                          <a:spcPct val="20000"/>
                        </a:spcBef>
                        <a:buClr>
                          <a:srgbClr val="000000"/>
                        </a:buClr>
                        <a:defRPr b="1">
                          <a:solidFill>
                            <a:srgbClr val="339EFF"/>
                          </a:solidFill>
                          <a:latin typeface="Helvetica" pitchFamily="34" charset="0"/>
                        </a:defRPr>
                      </a:lvl4pPr>
                      <a:lvl5pPr>
                        <a:spcBef>
                          <a:spcPct val="20000"/>
                        </a:spcBef>
                        <a:buClr>
                          <a:schemeClr val="tx1"/>
                        </a:buClr>
                        <a:buSzPct val="65000"/>
                        <a:buFont typeface="Wingdings" pitchFamily="2" charset="2"/>
                        <a:defRPr sz="1600">
                          <a:solidFill>
                            <a:schemeClr val="tx1"/>
                          </a:solidFill>
                          <a:latin typeface="Arial" pitchFamily="34"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9p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Helvetica-Bold"/>
                          <a:cs typeface="Times New Roman" pitchFamily="18" charset="0"/>
                        </a:rPr>
                        <a:t>Medication and counseling</a:t>
                      </a:r>
                      <a:endParaRPr kumimoji="0" lang="en-US" altLang="en-US" sz="1800" b="1" i="0" u="none" strike="noStrike" cap="none" normalizeH="0" baseline="0" dirty="0">
                        <a:ln>
                          <a:noFill/>
                        </a:ln>
                        <a:solidFill>
                          <a:srgbClr val="000000"/>
                        </a:solidFill>
                        <a:effectLst/>
                        <a:latin typeface="Helvetica" pitchFamily="34" charset="0"/>
                      </a:endParaRPr>
                    </a:p>
                  </a:txBody>
                  <a:tcPr marL="68580" marR="68580" marT="34294" marB="34294"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125000"/>
                        </a:lnSpc>
                        <a:spcBef>
                          <a:spcPct val="50000"/>
                        </a:spcBef>
                        <a:buClr>
                          <a:srgbClr val="000000"/>
                        </a:buClr>
                        <a:buFont typeface="Wingdings" pitchFamily="2" charset="2"/>
                        <a:defRPr sz="2100" b="1">
                          <a:solidFill>
                            <a:srgbClr val="000000"/>
                          </a:solidFill>
                          <a:latin typeface="Helvetica" pitchFamily="34" charset="0"/>
                        </a:defRPr>
                      </a:lvl1pPr>
                      <a:lvl2pPr>
                        <a:spcBef>
                          <a:spcPct val="20000"/>
                        </a:spcBef>
                        <a:buClr>
                          <a:srgbClr val="000000"/>
                        </a:buClr>
                        <a:defRPr sz="2000" b="1">
                          <a:solidFill>
                            <a:schemeClr val="tx1"/>
                          </a:solidFill>
                          <a:latin typeface="Helvetica" pitchFamily="34" charset="0"/>
                        </a:defRPr>
                      </a:lvl2pPr>
                      <a:lvl3pPr>
                        <a:spcBef>
                          <a:spcPct val="20000"/>
                        </a:spcBef>
                        <a:buClr>
                          <a:srgbClr val="000000"/>
                        </a:buClr>
                        <a:defRPr b="1">
                          <a:solidFill>
                            <a:schemeClr val="tx1"/>
                          </a:solidFill>
                          <a:latin typeface="Helvetica" pitchFamily="34" charset="0"/>
                        </a:defRPr>
                      </a:lvl3pPr>
                      <a:lvl4pPr>
                        <a:spcBef>
                          <a:spcPct val="20000"/>
                        </a:spcBef>
                        <a:buClr>
                          <a:srgbClr val="000000"/>
                        </a:buClr>
                        <a:defRPr b="1">
                          <a:solidFill>
                            <a:srgbClr val="339EFF"/>
                          </a:solidFill>
                          <a:latin typeface="Helvetica" pitchFamily="34" charset="0"/>
                        </a:defRPr>
                      </a:lvl4pPr>
                      <a:lvl5pPr>
                        <a:spcBef>
                          <a:spcPct val="20000"/>
                        </a:spcBef>
                        <a:buClr>
                          <a:schemeClr val="tx1"/>
                        </a:buClr>
                        <a:buSzPct val="65000"/>
                        <a:buFont typeface="Wingdings" pitchFamily="2" charset="2"/>
                        <a:defRPr sz="1600">
                          <a:solidFill>
                            <a:schemeClr val="tx1"/>
                          </a:solidFill>
                          <a:latin typeface="Arial" pitchFamily="34"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9pPr>
                    </a:lstStyle>
                    <a:p>
                      <a:pPr marL="0" marR="0" lvl="0" indent="0" algn="ctr" defTabSz="914400" rtl="0" eaLnBrk="1" fontAlgn="base" latinLnBrk="0" hangingPunct="1">
                        <a:lnSpc>
                          <a:spcPct val="125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Helvetica-Bold"/>
                          <a:cs typeface="Times New Roman" pitchFamily="18" charset="0"/>
                        </a:rPr>
                        <a:t>39</a:t>
                      </a:r>
                      <a:endParaRPr kumimoji="0" lang="en-US" altLang="en-US" sz="1800" b="1" i="0" u="none" strike="noStrike" cap="none" normalizeH="0" baseline="0">
                        <a:ln>
                          <a:noFill/>
                        </a:ln>
                        <a:solidFill>
                          <a:srgbClr val="000000"/>
                        </a:solidFill>
                        <a:effectLst/>
                        <a:latin typeface="Helvetica" pitchFamily="34" charset="0"/>
                      </a:endParaRPr>
                    </a:p>
                  </a:txBody>
                  <a:tcPr marL="68580" marR="68580" marT="34294" marB="34294"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125000"/>
                        </a:lnSpc>
                        <a:spcBef>
                          <a:spcPct val="50000"/>
                        </a:spcBef>
                        <a:buClr>
                          <a:srgbClr val="000000"/>
                        </a:buClr>
                        <a:buFont typeface="Wingdings" pitchFamily="2" charset="2"/>
                        <a:defRPr sz="2100" b="1">
                          <a:solidFill>
                            <a:srgbClr val="000000"/>
                          </a:solidFill>
                          <a:latin typeface="Helvetica" pitchFamily="34" charset="0"/>
                        </a:defRPr>
                      </a:lvl1pPr>
                      <a:lvl2pPr>
                        <a:spcBef>
                          <a:spcPct val="20000"/>
                        </a:spcBef>
                        <a:buClr>
                          <a:srgbClr val="000000"/>
                        </a:buClr>
                        <a:defRPr sz="2000" b="1">
                          <a:solidFill>
                            <a:schemeClr val="tx1"/>
                          </a:solidFill>
                          <a:latin typeface="Helvetica" pitchFamily="34" charset="0"/>
                        </a:defRPr>
                      </a:lvl2pPr>
                      <a:lvl3pPr>
                        <a:spcBef>
                          <a:spcPct val="20000"/>
                        </a:spcBef>
                        <a:buClr>
                          <a:srgbClr val="000000"/>
                        </a:buClr>
                        <a:defRPr b="1">
                          <a:solidFill>
                            <a:schemeClr val="tx1"/>
                          </a:solidFill>
                          <a:latin typeface="Helvetica" pitchFamily="34" charset="0"/>
                        </a:defRPr>
                      </a:lvl3pPr>
                      <a:lvl4pPr>
                        <a:spcBef>
                          <a:spcPct val="20000"/>
                        </a:spcBef>
                        <a:buClr>
                          <a:srgbClr val="000000"/>
                        </a:buClr>
                        <a:defRPr b="1">
                          <a:solidFill>
                            <a:srgbClr val="339EFF"/>
                          </a:solidFill>
                          <a:latin typeface="Helvetica" pitchFamily="34" charset="0"/>
                        </a:defRPr>
                      </a:lvl4pPr>
                      <a:lvl5pPr>
                        <a:spcBef>
                          <a:spcPct val="20000"/>
                        </a:spcBef>
                        <a:buClr>
                          <a:schemeClr val="tx1"/>
                        </a:buClr>
                        <a:buSzPct val="65000"/>
                        <a:buFont typeface="Wingdings" pitchFamily="2" charset="2"/>
                        <a:defRPr sz="1600">
                          <a:solidFill>
                            <a:schemeClr val="tx1"/>
                          </a:solidFill>
                          <a:latin typeface="Arial" pitchFamily="34"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9pPr>
                    </a:lstStyle>
                    <a:p>
                      <a:pPr marL="0" marR="0" lvl="0" indent="0" algn="ctr" defTabSz="914400" rtl="0" eaLnBrk="1" fontAlgn="base" latinLnBrk="0" hangingPunct="1">
                        <a:lnSpc>
                          <a:spcPct val="125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Helvetica" pitchFamily="34" charset="0"/>
                          <a:cs typeface="Times New Roman" pitchFamily="18" charset="0"/>
                        </a:rPr>
                        <a:t>1.4 </a:t>
                      </a:r>
                    </a:p>
                    <a:p>
                      <a:pPr marL="0" marR="0" lvl="0" indent="0" algn="ctr" defTabSz="914400" rtl="0" eaLnBrk="1" fontAlgn="base" latinLnBrk="0" hangingPunct="1">
                        <a:lnSpc>
                          <a:spcPct val="125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Helvetica" pitchFamily="34" charset="0"/>
                          <a:cs typeface="Times New Roman" pitchFamily="18" charset="0"/>
                        </a:rPr>
                        <a:t>(1.2, 1.6)</a:t>
                      </a:r>
                      <a:endParaRPr kumimoji="0" lang="en-US" altLang="en-US" sz="1800" b="1" i="0" u="none" strike="noStrike" cap="none" normalizeH="0" baseline="0">
                        <a:ln>
                          <a:noFill/>
                        </a:ln>
                        <a:solidFill>
                          <a:srgbClr val="000000"/>
                        </a:solidFill>
                        <a:effectLst/>
                        <a:latin typeface="Helvetica" pitchFamily="34" charset="0"/>
                      </a:endParaRPr>
                    </a:p>
                  </a:txBody>
                  <a:tcPr marL="68580" marR="68580" marT="34294" marB="34294"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125000"/>
                        </a:lnSpc>
                        <a:spcBef>
                          <a:spcPct val="50000"/>
                        </a:spcBef>
                        <a:buClr>
                          <a:srgbClr val="000000"/>
                        </a:buClr>
                        <a:buFont typeface="Wingdings" pitchFamily="2" charset="2"/>
                        <a:defRPr sz="2100" b="1">
                          <a:solidFill>
                            <a:srgbClr val="000000"/>
                          </a:solidFill>
                          <a:latin typeface="Helvetica" pitchFamily="34" charset="0"/>
                        </a:defRPr>
                      </a:lvl1pPr>
                      <a:lvl2pPr>
                        <a:spcBef>
                          <a:spcPct val="20000"/>
                        </a:spcBef>
                        <a:buClr>
                          <a:srgbClr val="000000"/>
                        </a:buClr>
                        <a:defRPr sz="2000" b="1">
                          <a:solidFill>
                            <a:schemeClr val="tx1"/>
                          </a:solidFill>
                          <a:latin typeface="Helvetica" pitchFamily="34" charset="0"/>
                        </a:defRPr>
                      </a:lvl2pPr>
                      <a:lvl3pPr>
                        <a:spcBef>
                          <a:spcPct val="20000"/>
                        </a:spcBef>
                        <a:buClr>
                          <a:srgbClr val="000000"/>
                        </a:buClr>
                        <a:defRPr b="1">
                          <a:solidFill>
                            <a:schemeClr val="tx1"/>
                          </a:solidFill>
                          <a:latin typeface="Helvetica" pitchFamily="34" charset="0"/>
                        </a:defRPr>
                      </a:lvl3pPr>
                      <a:lvl4pPr>
                        <a:spcBef>
                          <a:spcPct val="20000"/>
                        </a:spcBef>
                        <a:buClr>
                          <a:srgbClr val="000000"/>
                        </a:buClr>
                        <a:defRPr b="1">
                          <a:solidFill>
                            <a:srgbClr val="339EFF"/>
                          </a:solidFill>
                          <a:latin typeface="Helvetica" pitchFamily="34" charset="0"/>
                        </a:defRPr>
                      </a:lvl4pPr>
                      <a:lvl5pPr>
                        <a:spcBef>
                          <a:spcPct val="20000"/>
                        </a:spcBef>
                        <a:buClr>
                          <a:schemeClr val="tx1"/>
                        </a:buClr>
                        <a:buSzPct val="65000"/>
                        <a:buFont typeface="Wingdings" pitchFamily="2" charset="2"/>
                        <a:defRPr sz="1600">
                          <a:solidFill>
                            <a:schemeClr val="tx1"/>
                          </a:solidFill>
                          <a:latin typeface="Arial" pitchFamily="34"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9pPr>
                    </a:lstStyle>
                    <a:p>
                      <a:pPr marL="0" marR="0" lvl="0" indent="0" algn="ctr" defTabSz="914400" rtl="0" eaLnBrk="1" fontAlgn="base" latinLnBrk="0" hangingPunct="1">
                        <a:lnSpc>
                          <a:spcPct val="125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Helvetica-Bold"/>
                          <a:cs typeface="Times New Roman" pitchFamily="18" charset="0"/>
                        </a:rPr>
                        <a:t>27.6 </a:t>
                      </a:r>
                    </a:p>
                    <a:p>
                      <a:pPr marL="0" marR="0" lvl="0" indent="0" algn="ctr" defTabSz="914400" rtl="0" eaLnBrk="1" fontAlgn="base" latinLnBrk="0" hangingPunct="1">
                        <a:lnSpc>
                          <a:spcPct val="125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Helvetica-Bold"/>
                          <a:cs typeface="Times New Roman" pitchFamily="18" charset="0"/>
                        </a:rPr>
                        <a:t>(25.0, 30.3)</a:t>
                      </a:r>
                      <a:endParaRPr kumimoji="0" lang="en-US" altLang="en-US" sz="1800" b="1" i="0" u="none" strike="noStrike" cap="none" normalizeH="0" baseline="0" dirty="0">
                        <a:ln>
                          <a:noFill/>
                        </a:ln>
                        <a:solidFill>
                          <a:srgbClr val="000000"/>
                        </a:solidFill>
                        <a:effectLst/>
                        <a:latin typeface="Helvetica" pitchFamily="34" charset="0"/>
                      </a:endParaRPr>
                    </a:p>
                  </a:txBody>
                  <a:tcPr marL="68580" marR="68580" marT="34294" marB="34294"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 name="Slide Number Placeholder 3">
            <a:extLst>
              <a:ext uri="{FF2B5EF4-FFF2-40B4-BE49-F238E27FC236}">
                <a16:creationId xmlns:a16="http://schemas.microsoft.com/office/drawing/2014/main" id="{0818FAFD-63C2-45A1-A6F8-416673B4AE69}"/>
              </a:ext>
            </a:extLst>
          </p:cNvPr>
          <p:cNvSpPr>
            <a:spLocks noGrp="1"/>
          </p:cNvSpPr>
          <p:nvPr>
            <p:ph type="sldNum" sz="quarter" idx="12"/>
          </p:nvPr>
        </p:nvSpPr>
        <p:spPr>
          <a:xfrm>
            <a:off x="8531788" y="4729412"/>
            <a:ext cx="548640" cy="297180"/>
          </a:xfrm>
        </p:spPr>
        <p:txBody>
          <a:bodyPr/>
          <a:lstStyle/>
          <a:p>
            <a:pPr>
              <a:defRPr/>
            </a:pPr>
            <a:fld id="{346CB55B-28F1-4B41-93CB-F958BD6B1A47}" type="slidenum">
              <a:rPr lang="en-US"/>
              <a:pPr>
                <a:defRPr/>
              </a:pPr>
              <a:t>40</a:t>
            </a:fld>
            <a:endParaRPr lang="en-US"/>
          </a:p>
        </p:txBody>
      </p:sp>
      <p:sp>
        <p:nvSpPr>
          <p:cNvPr id="2" name="TextBox 1">
            <a:extLst>
              <a:ext uri="{FF2B5EF4-FFF2-40B4-BE49-F238E27FC236}">
                <a16:creationId xmlns:a16="http://schemas.microsoft.com/office/drawing/2014/main" id="{732C0968-D5AF-478C-B25A-393E0EC1C64B}"/>
              </a:ext>
            </a:extLst>
          </p:cNvPr>
          <p:cNvSpPr txBox="1"/>
          <p:nvPr/>
        </p:nvSpPr>
        <p:spPr>
          <a:xfrm>
            <a:off x="1018572" y="4155473"/>
            <a:ext cx="7666890" cy="279332"/>
          </a:xfrm>
          <a:prstGeom prst="rect">
            <a:avLst/>
          </a:prstGeom>
          <a:noFill/>
        </p:spPr>
        <p:txBody>
          <a:bodyPr wrap="square" rtlCol="0">
            <a:noAutofit/>
          </a:bodyPr>
          <a:lstStyle/>
          <a:p>
            <a:r>
              <a:rPr lang="en-US" sz="800" dirty="0"/>
              <a:t>Tobacco Use and Dependence Guideline Panel. Treating Tobacco Use and Dependence: 2008 Update. Rockville (MD): US Department of Health and Human Services; 2008 May. Table 6.22, Meta-analysis (2008): Effectiveness of and estimated abstinence rates for the combination of counseling and medication vs. medication alone (n = 18 studies)a. Available from: https://www.ncbi.nlm.nih.gov/books/NBK63943/table/A29578/</a:t>
            </a:r>
          </a:p>
        </p:txBody>
      </p:sp>
    </p:spTree>
    <p:extLst>
      <p:ext uri="{BB962C8B-B14F-4D97-AF65-F5344CB8AC3E}">
        <p14:creationId xmlns:p14="http://schemas.microsoft.com/office/powerpoint/2010/main" val="2157752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0434" name="AutoShape 2"/>
          <p:cNvSpPr>
            <a:spLocks noGrp="1" noChangeArrowheads="1"/>
          </p:cNvSpPr>
          <p:nvPr>
            <p:ph type="title"/>
          </p:nvPr>
        </p:nvSpPr>
        <p:spPr/>
        <p:txBody>
          <a:bodyPr>
            <a:noAutofit/>
          </a:bodyPr>
          <a:lstStyle/>
          <a:p>
            <a:pPr eaLnBrk="1" hangingPunct="1">
              <a:defRPr/>
            </a:pPr>
            <a:r>
              <a:rPr lang="en-US" altLang="en-US" sz="3600" dirty="0"/>
              <a:t>Combinations: Medication and Counseling</a:t>
            </a:r>
          </a:p>
        </p:txBody>
      </p:sp>
      <p:sp>
        <p:nvSpPr>
          <p:cNvPr id="18436" name="Rectangle 3"/>
          <p:cNvSpPr>
            <a:spLocks noChangeArrowheads="1"/>
          </p:cNvSpPr>
          <p:nvPr/>
        </p:nvSpPr>
        <p:spPr bwMode="auto">
          <a:xfrm>
            <a:off x="808016" y="813890"/>
            <a:ext cx="787297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cs typeface="Times New Roman" pitchFamily="18" charset="0"/>
              </a:rPr>
              <a:t>Effectiveness of and estimated abstinence rates for the combination of counseling and medication versus counseling alone (n = 9 studies)</a:t>
            </a:r>
            <a:endParaRPr lang="en-US" altLang="en-US" dirty="0"/>
          </a:p>
        </p:txBody>
      </p:sp>
      <p:graphicFrame>
        <p:nvGraphicFramePr>
          <p:cNvPr id="1810475" name="Group 43"/>
          <p:cNvGraphicFramePr>
            <a:graphicFrameLocks noGrp="1"/>
          </p:cNvGraphicFramePr>
          <p:nvPr>
            <p:extLst>
              <p:ext uri="{D42A27DB-BD31-4B8C-83A1-F6EECF244321}">
                <p14:modId xmlns:p14="http://schemas.microsoft.com/office/powerpoint/2010/main" val="1468182528"/>
              </p:ext>
            </p:extLst>
          </p:nvPr>
        </p:nvGraphicFramePr>
        <p:xfrm>
          <a:off x="1152157" y="1484072"/>
          <a:ext cx="6464288" cy="2667422"/>
        </p:xfrm>
        <a:graphic>
          <a:graphicData uri="http://schemas.openxmlformats.org/drawingml/2006/table">
            <a:tbl>
              <a:tblPr/>
              <a:tblGrid>
                <a:gridCol w="1857554">
                  <a:extLst>
                    <a:ext uri="{9D8B030D-6E8A-4147-A177-3AD203B41FA5}">
                      <a16:colId xmlns:a16="http://schemas.microsoft.com/office/drawing/2014/main" val="20000"/>
                    </a:ext>
                  </a:extLst>
                </a:gridCol>
                <a:gridCol w="1263137">
                  <a:extLst>
                    <a:ext uri="{9D8B030D-6E8A-4147-A177-3AD203B41FA5}">
                      <a16:colId xmlns:a16="http://schemas.microsoft.com/office/drawing/2014/main" val="20001"/>
                    </a:ext>
                  </a:extLst>
                </a:gridCol>
                <a:gridCol w="1486043">
                  <a:extLst>
                    <a:ext uri="{9D8B030D-6E8A-4147-A177-3AD203B41FA5}">
                      <a16:colId xmlns:a16="http://schemas.microsoft.com/office/drawing/2014/main" val="20002"/>
                    </a:ext>
                  </a:extLst>
                </a:gridCol>
                <a:gridCol w="1857554">
                  <a:extLst>
                    <a:ext uri="{9D8B030D-6E8A-4147-A177-3AD203B41FA5}">
                      <a16:colId xmlns:a16="http://schemas.microsoft.com/office/drawing/2014/main" val="20003"/>
                    </a:ext>
                  </a:extLst>
                </a:gridCol>
              </a:tblGrid>
              <a:tr h="883056">
                <a:tc>
                  <a:txBody>
                    <a:bodyPr/>
                    <a:lstStyle>
                      <a:lvl1pPr>
                        <a:lnSpc>
                          <a:spcPct val="125000"/>
                        </a:lnSpc>
                        <a:spcBef>
                          <a:spcPct val="50000"/>
                        </a:spcBef>
                        <a:buClr>
                          <a:srgbClr val="000000"/>
                        </a:buClr>
                        <a:buFont typeface="Wingdings" pitchFamily="2" charset="2"/>
                        <a:defRPr sz="2100" b="1">
                          <a:solidFill>
                            <a:srgbClr val="000000"/>
                          </a:solidFill>
                          <a:latin typeface="Helvetica" pitchFamily="34" charset="0"/>
                        </a:defRPr>
                      </a:lvl1pPr>
                      <a:lvl2pPr>
                        <a:spcBef>
                          <a:spcPct val="20000"/>
                        </a:spcBef>
                        <a:buClr>
                          <a:srgbClr val="000000"/>
                        </a:buClr>
                        <a:defRPr sz="2000" b="1">
                          <a:solidFill>
                            <a:schemeClr val="tx1"/>
                          </a:solidFill>
                          <a:latin typeface="Helvetica" pitchFamily="34" charset="0"/>
                        </a:defRPr>
                      </a:lvl2pPr>
                      <a:lvl3pPr>
                        <a:spcBef>
                          <a:spcPct val="20000"/>
                        </a:spcBef>
                        <a:buClr>
                          <a:srgbClr val="000000"/>
                        </a:buClr>
                        <a:defRPr b="1">
                          <a:solidFill>
                            <a:schemeClr val="tx1"/>
                          </a:solidFill>
                          <a:latin typeface="Helvetica" pitchFamily="34" charset="0"/>
                        </a:defRPr>
                      </a:lvl3pPr>
                      <a:lvl4pPr>
                        <a:spcBef>
                          <a:spcPct val="20000"/>
                        </a:spcBef>
                        <a:buClr>
                          <a:srgbClr val="000000"/>
                        </a:buClr>
                        <a:defRPr b="1">
                          <a:solidFill>
                            <a:srgbClr val="339EFF"/>
                          </a:solidFill>
                          <a:latin typeface="Helvetica" pitchFamily="34" charset="0"/>
                        </a:defRPr>
                      </a:lvl4pPr>
                      <a:lvl5pPr>
                        <a:spcBef>
                          <a:spcPct val="20000"/>
                        </a:spcBef>
                        <a:buClr>
                          <a:schemeClr val="tx1"/>
                        </a:buClr>
                        <a:buSzPct val="65000"/>
                        <a:buFont typeface="Wingdings" pitchFamily="2" charset="2"/>
                        <a:defRPr sz="1600">
                          <a:solidFill>
                            <a:schemeClr val="tx1"/>
                          </a:solidFill>
                          <a:latin typeface="Arial" pitchFamily="34"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9pPr>
                    </a:lstStyle>
                    <a:p>
                      <a:pPr marL="0" marR="0" lvl="0" indent="0" algn="ctr" defTabSz="914400" rtl="0" eaLnBrk="1" fontAlgn="base" latinLnBrk="0" hangingPunct="1">
                        <a:lnSpc>
                          <a:spcPct val="125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Helvetica-Bold"/>
                          <a:cs typeface="Times New Roman" pitchFamily="18" charset="0"/>
                        </a:rPr>
                        <a:t>Treatment</a:t>
                      </a:r>
                      <a:endParaRPr kumimoji="0" lang="en-US" altLang="en-US" sz="1800" b="1" i="0" u="none" strike="noStrike" cap="none" normalizeH="0" baseline="0" dirty="0">
                        <a:ln>
                          <a:noFill/>
                        </a:ln>
                        <a:solidFill>
                          <a:schemeClr val="bg1"/>
                        </a:solidFill>
                        <a:effectLst/>
                        <a:latin typeface="Helvetica" pitchFamily="34" charset="0"/>
                      </a:endParaRPr>
                    </a:p>
                  </a:txBody>
                  <a:tcPr marL="68580" marR="68580" marT="34294" marB="34294"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52986D"/>
                    </a:solidFill>
                  </a:tcPr>
                </a:tc>
                <a:tc>
                  <a:txBody>
                    <a:bodyPr/>
                    <a:lstStyle>
                      <a:lvl1pPr>
                        <a:lnSpc>
                          <a:spcPct val="125000"/>
                        </a:lnSpc>
                        <a:spcBef>
                          <a:spcPct val="50000"/>
                        </a:spcBef>
                        <a:buClr>
                          <a:srgbClr val="000000"/>
                        </a:buClr>
                        <a:buFont typeface="Wingdings" pitchFamily="2" charset="2"/>
                        <a:defRPr sz="2100" b="1">
                          <a:solidFill>
                            <a:srgbClr val="000000"/>
                          </a:solidFill>
                          <a:latin typeface="Helvetica" pitchFamily="34" charset="0"/>
                        </a:defRPr>
                      </a:lvl1pPr>
                      <a:lvl2pPr>
                        <a:spcBef>
                          <a:spcPct val="20000"/>
                        </a:spcBef>
                        <a:buClr>
                          <a:srgbClr val="000000"/>
                        </a:buClr>
                        <a:defRPr sz="2000" b="1">
                          <a:solidFill>
                            <a:schemeClr val="tx1"/>
                          </a:solidFill>
                          <a:latin typeface="Helvetica" pitchFamily="34" charset="0"/>
                        </a:defRPr>
                      </a:lvl2pPr>
                      <a:lvl3pPr>
                        <a:spcBef>
                          <a:spcPct val="20000"/>
                        </a:spcBef>
                        <a:buClr>
                          <a:srgbClr val="000000"/>
                        </a:buClr>
                        <a:defRPr b="1">
                          <a:solidFill>
                            <a:schemeClr val="tx1"/>
                          </a:solidFill>
                          <a:latin typeface="Helvetica" pitchFamily="34" charset="0"/>
                        </a:defRPr>
                      </a:lvl3pPr>
                      <a:lvl4pPr>
                        <a:spcBef>
                          <a:spcPct val="20000"/>
                        </a:spcBef>
                        <a:buClr>
                          <a:srgbClr val="000000"/>
                        </a:buClr>
                        <a:defRPr b="1">
                          <a:solidFill>
                            <a:srgbClr val="339EFF"/>
                          </a:solidFill>
                          <a:latin typeface="Helvetica" pitchFamily="34" charset="0"/>
                        </a:defRPr>
                      </a:lvl4pPr>
                      <a:lvl5pPr>
                        <a:spcBef>
                          <a:spcPct val="20000"/>
                        </a:spcBef>
                        <a:buClr>
                          <a:schemeClr val="tx1"/>
                        </a:buClr>
                        <a:buSzPct val="65000"/>
                        <a:buFont typeface="Wingdings" pitchFamily="2" charset="2"/>
                        <a:defRPr sz="1600">
                          <a:solidFill>
                            <a:schemeClr val="tx1"/>
                          </a:solidFill>
                          <a:latin typeface="Arial" pitchFamily="34"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9pPr>
                    </a:lstStyle>
                    <a:p>
                      <a:pPr marL="0" marR="0" lvl="0" indent="0" algn="ctr" defTabSz="914400" rtl="0" eaLnBrk="1" fontAlgn="base" latinLnBrk="0" hangingPunct="1">
                        <a:lnSpc>
                          <a:spcPct val="125000"/>
                        </a:lnSpc>
                        <a:spcBef>
                          <a:spcPct val="0"/>
                        </a:spcBef>
                        <a:spcAft>
                          <a:spcPct val="0"/>
                        </a:spcAft>
                        <a:buClrTx/>
                        <a:buSzTx/>
                        <a:buFontTx/>
                        <a:buNone/>
                        <a:tabLst/>
                      </a:pPr>
                      <a:r>
                        <a:rPr kumimoji="0" lang="en-US" altLang="en-US" sz="1800" b="1" i="0" u="none" strike="noStrike" cap="none" normalizeH="0" baseline="0">
                          <a:ln>
                            <a:noFill/>
                          </a:ln>
                          <a:solidFill>
                            <a:schemeClr val="bg1"/>
                          </a:solidFill>
                          <a:effectLst/>
                          <a:latin typeface="Helvetica-Bold"/>
                          <a:cs typeface="Times New Roman" pitchFamily="18" charset="0"/>
                        </a:rPr>
                        <a:t>Number of arms</a:t>
                      </a:r>
                      <a:endParaRPr kumimoji="0" lang="en-US" altLang="en-US" sz="1800" b="1" i="0" u="none" strike="noStrike" cap="none" normalizeH="0" baseline="0">
                        <a:ln>
                          <a:noFill/>
                        </a:ln>
                        <a:solidFill>
                          <a:schemeClr val="bg1"/>
                        </a:solidFill>
                        <a:effectLst/>
                        <a:latin typeface="Times New Roman" pitchFamily="18" charset="0"/>
                        <a:cs typeface="Times New Roman" pitchFamily="18" charset="0"/>
                      </a:endParaRPr>
                    </a:p>
                  </a:txBody>
                  <a:tcPr marL="68580" marR="68580" marT="34294" marB="34294"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52986D"/>
                    </a:solidFill>
                  </a:tcPr>
                </a:tc>
                <a:tc>
                  <a:txBody>
                    <a:bodyPr/>
                    <a:lstStyle>
                      <a:lvl1pPr>
                        <a:lnSpc>
                          <a:spcPct val="125000"/>
                        </a:lnSpc>
                        <a:spcBef>
                          <a:spcPct val="50000"/>
                        </a:spcBef>
                        <a:buClr>
                          <a:srgbClr val="000000"/>
                        </a:buClr>
                        <a:buFont typeface="Wingdings" pitchFamily="2" charset="2"/>
                        <a:defRPr sz="2100" b="1">
                          <a:solidFill>
                            <a:srgbClr val="000000"/>
                          </a:solidFill>
                          <a:latin typeface="Helvetica" pitchFamily="34" charset="0"/>
                        </a:defRPr>
                      </a:lvl1pPr>
                      <a:lvl2pPr>
                        <a:spcBef>
                          <a:spcPct val="20000"/>
                        </a:spcBef>
                        <a:buClr>
                          <a:srgbClr val="000000"/>
                        </a:buClr>
                        <a:defRPr sz="2000" b="1">
                          <a:solidFill>
                            <a:schemeClr val="tx1"/>
                          </a:solidFill>
                          <a:latin typeface="Helvetica" pitchFamily="34" charset="0"/>
                        </a:defRPr>
                      </a:lvl2pPr>
                      <a:lvl3pPr>
                        <a:spcBef>
                          <a:spcPct val="20000"/>
                        </a:spcBef>
                        <a:buClr>
                          <a:srgbClr val="000000"/>
                        </a:buClr>
                        <a:defRPr b="1">
                          <a:solidFill>
                            <a:schemeClr val="tx1"/>
                          </a:solidFill>
                          <a:latin typeface="Helvetica" pitchFamily="34" charset="0"/>
                        </a:defRPr>
                      </a:lvl3pPr>
                      <a:lvl4pPr>
                        <a:spcBef>
                          <a:spcPct val="20000"/>
                        </a:spcBef>
                        <a:buClr>
                          <a:srgbClr val="000000"/>
                        </a:buClr>
                        <a:defRPr b="1">
                          <a:solidFill>
                            <a:srgbClr val="339EFF"/>
                          </a:solidFill>
                          <a:latin typeface="Helvetica" pitchFamily="34" charset="0"/>
                        </a:defRPr>
                      </a:lvl4pPr>
                      <a:lvl5pPr>
                        <a:spcBef>
                          <a:spcPct val="20000"/>
                        </a:spcBef>
                        <a:buClr>
                          <a:schemeClr val="tx1"/>
                        </a:buClr>
                        <a:buSzPct val="65000"/>
                        <a:buFont typeface="Wingdings" pitchFamily="2" charset="2"/>
                        <a:defRPr sz="1600">
                          <a:solidFill>
                            <a:schemeClr val="tx1"/>
                          </a:solidFill>
                          <a:latin typeface="Arial" pitchFamily="34"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9pPr>
                    </a:lstStyle>
                    <a:p>
                      <a:pPr marL="0" marR="0" lvl="0" indent="0" algn="ctr" defTabSz="914400" rtl="0" eaLnBrk="1" fontAlgn="base" latinLnBrk="0" hangingPunct="1">
                        <a:lnSpc>
                          <a:spcPct val="125000"/>
                        </a:lnSpc>
                        <a:spcBef>
                          <a:spcPct val="0"/>
                        </a:spcBef>
                        <a:spcAft>
                          <a:spcPct val="0"/>
                        </a:spcAft>
                        <a:buClrTx/>
                        <a:buSzTx/>
                        <a:buFontTx/>
                        <a:buNone/>
                        <a:tabLst/>
                      </a:pPr>
                      <a:r>
                        <a:rPr kumimoji="0" lang="en-US" altLang="en-US" sz="1800" b="1" i="0" u="none" strike="noStrike" cap="none" normalizeH="0" baseline="0">
                          <a:ln>
                            <a:noFill/>
                          </a:ln>
                          <a:solidFill>
                            <a:schemeClr val="bg1"/>
                          </a:solidFill>
                          <a:effectLst/>
                          <a:latin typeface="Helvetica-Bold"/>
                          <a:cs typeface="Times New Roman" pitchFamily="18" charset="0"/>
                        </a:rPr>
                        <a:t>Estimated</a:t>
                      </a:r>
                      <a:endParaRPr kumimoji="0" lang="en-US" altLang="en-US" sz="1800" b="1" i="0" u="none" strike="noStrike" cap="none" normalizeH="0" baseline="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25000"/>
                        </a:lnSpc>
                        <a:spcBef>
                          <a:spcPct val="0"/>
                        </a:spcBef>
                        <a:spcAft>
                          <a:spcPct val="0"/>
                        </a:spcAft>
                        <a:buClrTx/>
                        <a:buSzTx/>
                        <a:buFontTx/>
                        <a:buNone/>
                        <a:tabLst/>
                      </a:pPr>
                      <a:r>
                        <a:rPr kumimoji="0" lang="en-US" altLang="en-US" sz="1800" b="1" i="0" u="none" strike="noStrike" cap="none" normalizeH="0" baseline="0">
                          <a:ln>
                            <a:noFill/>
                          </a:ln>
                          <a:solidFill>
                            <a:schemeClr val="bg1"/>
                          </a:solidFill>
                          <a:effectLst/>
                          <a:latin typeface="Helvetica-Bold"/>
                          <a:cs typeface="Times New Roman" pitchFamily="18" charset="0"/>
                        </a:rPr>
                        <a:t>odds ratio</a:t>
                      </a:r>
                      <a:endParaRPr kumimoji="0" lang="en-US" altLang="en-US" sz="1800" b="1" i="0" u="none" strike="noStrike" cap="none" normalizeH="0" baseline="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25000"/>
                        </a:lnSpc>
                        <a:spcBef>
                          <a:spcPct val="0"/>
                        </a:spcBef>
                        <a:spcAft>
                          <a:spcPct val="0"/>
                        </a:spcAft>
                        <a:buClrTx/>
                        <a:buSzTx/>
                        <a:buFontTx/>
                        <a:buNone/>
                        <a:tabLst/>
                      </a:pPr>
                      <a:r>
                        <a:rPr kumimoji="0" lang="en-US" altLang="en-US" sz="1800" b="1" i="0" u="none" strike="noStrike" cap="none" normalizeH="0" baseline="0">
                          <a:ln>
                            <a:noFill/>
                          </a:ln>
                          <a:solidFill>
                            <a:schemeClr val="bg1"/>
                          </a:solidFill>
                          <a:effectLst/>
                          <a:latin typeface="Helvetica-Bold"/>
                          <a:cs typeface="Times New Roman" pitchFamily="18" charset="0"/>
                        </a:rPr>
                        <a:t>(95% C.I.)</a:t>
                      </a:r>
                      <a:endParaRPr kumimoji="0" lang="en-US" altLang="en-US" sz="1800" b="1" i="0" u="none" strike="noStrike" cap="none" normalizeH="0" baseline="0">
                        <a:ln>
                          <a:noFill/>
                        </a:ln>
                        <a:solidFill>
                          <a:schemeClr val="bg1"/>
                        </a:solidFill>
                        <a:effectLst/>
                        <a:latin typeface="Helvetica" pitchFamily="34" charset="0"/>
                      </a:endParaRPr>
                    </a:p>
                  </a:txBody>
                  <a:tcPr marL="68580" marR="68580" marT="34294" marB="34294"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52986D"/>
                    </a:solidFill>
                  </a:tcPr>
                </a:tc>
                <a:tc>
                  <a:txBody>
                    <a:bodyPr/>
                    <a:lstStyle>
                      <a:lvl1pPr>
                        <a:lnSpc>
                          <a:spcPct val="125000"/>
                        </a:lnSpc>
                        <a:spcBef>
                          <a:spcPct val="50000"/>
                        </a:spcBef>
                        <a:buClr>
                          <a:srgbClr val="000000"/>
                        </a:buClr>
                        <a:buFont typeface="Wingdings" pitchFamily="2" charset="2"/>
                        <a:defRPr sz="2100" b="1">
                          <a:solidFill>
                            <a:srgbClr val="000000"/>
                          </a:solidFill>
                          <a:latin typeface="Helvetica" pitchFamily="34" charset="0"/>
                        </a:defRPr>
                      </a:lvl1pPr>
                      <a:lvl2pPr>
                        <a:spcBef>
                          <a:spcPct val="20000"/>
                        </a:spcBef>
                        <a:buClr>
                          <a:srgbClr val="000000"/>
                        </a:buClr>
                        <a:defRPr sz="2000" b="1">
                          <a:solidFill>
                            <a:schemeClr val="tx1"/>
                          </a:solidFill>
                          <a:latin typeface="Helvetica" pitchFamily="34" charset="0"/>
                        </a:defRPr>
                      </a:lvl2pPr>
                      <a:lvl3pPr>
                        <a:spcBef>
                          <a:spcPct val="20000"/>
                        </a:spcBef>
                        <a:buClr>
                          <a:srgbClr val="000000"/>
                        </a:buClr>
                        <a:defRPr b="1">
                          <a:solidFill>
                            <a:schemeClr val="tx1"/>
                          </a:solidFill>
                          <a:latin typeface="Helvetica" pitchFamily="34" charset="0"/>
                        </a:defRPr>
                      </a:lvl3pPr>
                      <a:lvl4pPr>
                        <a:spcBef>
                          <a:spcPct val="20000"/>
                        </a:spcBef>
                        <a:buClr>
                          <a:srgbClr val="000000"/>
                        </a:buClr>
                        <a:defRPr b="1">
                          <a:solidFill>
                            <a:srgbClr val="339EFF"/>
                          </a:solidFill>
                          <a:latin typeface="Helvetica" pitchFamily="34" charset="0"/>
                        </a:defRPr>
                      </a:lvl4pPr>
                      <a:lvl5pPr>
                        <a:spcBef>
                          <a:spcPct val="20000"/>
                        </a:spcBef>
                        <a:buClr>
                          <a:schemeClr val="tx1"/>
                        </a:buClr>
                        <a:buSzPct val="65000"/>
                        <a:buFont typeface="Wingdings" pitchFamily="2" charset="2"/>
                        <a:defRPr sz="1600">
                          <a:solidFill>
                            <a:schemeClr val="tx1"/>
                          </a:solidFill>
                          <a:latin typeface="Arial" pitchFamily="34"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9pPr>
                    </a:lstStyle>
                    <a:p>
                      <a:pPr marL="0" marR="0" lvl="0" indent="0" algn="ctr" defTabSz="914400" rtl="0" eaLnBrk="1" fontAlgn="base" latinLnBrk="0" hangingPunct="1">
                        <a:lnSpc>
                          <a:spcPct val="125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Helvetica-Bold"/>
                          <a:cs typeface="Times New Roman" pitchFamily="18" charset="0"/>
                        </a:rPr>
                        <a:t>Estimated</a:t>
                      </a:r>
                      <a:endParaRPr kumimoji="0" lang="en-US" altLang="en-US" sz="1800" b="1" i="0" u="none" strike="noStrike" cap="none" normalizeH="0" baseline="0" dirty="0">
                        <a:ln>
                          <a:noFill/>
                        </a:ln>
                        <a:solidFill>
                          <a:schemeClr val="bg1"/>
                        </a:solidFill>
                        <a:effectLst/>
                        <a:latin typeface="Times New Roman" pitchFamily="18" charset="0"/>
                        <a:cs typeface="Times New Roman" pitchFamily="18" charset="0"/>
                      </a:endParaRPr>
                    </a:p>
                    <a:p>
                      <a:pPr marL="0" marR="0" lvl="0" indent="0" algn="ctr" defTabSz="914400" rtl="0" eaLnBrk="0" fontAlgn="base" latinLnBrk="0" hangingPunct="0">
                        <a:lnSpc>
                          <a:spcPct val="125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Helvetica-Bold"/>
                          <a:cs typeface="Times New Roman" pitchFamily="18" charset="0"/>
                        </a:rPr>
                        <a:t>abstinence </a:t>
                      </a:r>
                    </a:p>
                    <a:p>
                      <a:pPr marL="0" marR="0" lvl="0" indent="0" algn="ctr" defTabSz="914400" rtl="0" eaLnBrk="0" fontAlgn="base" latinLnBrk="0" hangingPunct="0">
                        <a:lnSpc>
                          <a:spcPct val="125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Helvetica-Bold"/>
                          <a:cs typeface="Times New Roman" pitchFamily="18" charset="0"/>
                        </a:rPr>
                        <a:t>rate (95% C.I.)</a:t>
                      </a:r>
                      <a:endParaRPr kumimoji="0" lang="en-US" altLang="en-US" sz="1800" b="1" i="0" u="none" strike="noStrike" cap="none" normalizeH="0" baseline="0" dirty="0">
                        <a:ln>
                          <a:noFill/>
                        </a:ln>
                        <a:solidFill>
                          <a:schemeClr val="bg1"/>
                        </a:solidFill>
                        <a:effectLst/>
                        <a:latin typeface="Helvetica" pitchFamily="34" charset="0"/>
                      </a:endParaRPr>
                    </a:p>
                  </a:txBody>
                  <a:tcPr marL="68580" marR="68580" marT="34294" marB="34294"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52986D"/>
                    </a:solidFill>
                  </a:tcPr>
                </a:tc>
                <a:extLst>
                  <a:ext uri="{0D108BD9-81ED-4DB2-BD59-A6C34878D82A}">
                    <a16:rowId xmlns:a16="http://schemas.microsoft.com/office/drawing/2014/main" val="10000"/>
                  </a:ext>
                </a:extLst>
              </a:tr>
              <a:tr h="611567">
                <a:tc>
                  <a:txBody>
                    <a:bodyPr/>
                    <a:lstStyle>
                      <a:lvl1pPr>
                        <a:lnSpc>
                          <a:spcPct val="125000"/>
                        </a:lnSpc>
                        <a:spcBef>
                          <a:spcPct val="50000"/>
                        </a:spcBef>
                        <a:buClr>
                          <a:srgbClr val="000000"/>
                        </a:buClr>
                        <a:buFont typeface="Wingdings" pitchFamily="2" charset="2"/>
                        <a:defRPr sz="2100" b="1">
                          <a:solidFill>
                            <a:srgbClr val="000000"/>
                          </a:solidFill>
                          <a:latin typeface="Helvetica" pitchFamily="34" charset="0"/>
                        </a:defRPr>
                      </a:lvl1pPr>
                      <a:lvl2pPr>
                        <a:spcBef>
                          <a:spcPct val="20000"/>
                        </a:spcBef>
                        <a:buClr>
                          <a:srgbClr val="000000"/>
                        </a:buClr>
                        <a:defRPr sz="2000" b="1">
                          <a:solidFill>
                            <a:schemeClr val="tx1"/>
                          </a:solidFill>
                          <a:latin typeface="Helvetica" pitchFamily="34" charset="0"/>
                        </a:defRPr>
                      </a:lvl2pPr>
                      <a:lvl3pPr>
                        <a:spcBef>
                          <a:spcPct val="20000"/>
                        </a:spcBef>
                        <a:buClr>
                          <a:srgbClr val="000000"/>
                        </a:buClr>
                        <a:defRPr b="1">
                          <a:solidFill>
                            <a:schemeClr val="tx1"/>
                          </a:solidFill>
                          <a:latin typeface="Helvetica" pitchFamily="34" charset="0"/>
                        </a:defRPr>
                      </a:lvl3pPr>
                      <a:lvl4pPr>
                        <a:spcBef>
                          <a:spcPct val="20000"/>
                        </a:spcBef>
                        <a:buClr>
                          <a:srgbClr val="000000"/>
                        </a:buClr>
                        <a:defRPr b="1">
                          <a:solidFill>
                            <a:srgbClr val="339EFF"/>
                          </a:solidFill>
                          <a:latin typeface="Helvetica" pitchFamily="34" charset="0"/>
                        </a:defRPr>
                      </a:lvl4pPr>
                      <a:lvl5pPr>
                        <a:spcBef>
                          <a:spcPct val="20000"/>
                        </a:spcBef>
                        <a:buClr>
                          <a:schemeClr val="tx1"/>
                        </a:buClr>
                        <a:buSzPct val="65000"/>
                        <a:buFont typeface="Wingdings" pitchFamily="2" charset="2"/>
                        <a:defRPr sz="1600">
                          <a:solidFill>
                            <a:schemeClr val="tx1"/>
                          </a:solidFill>
                          <a:latin typeface="Arial" pitchFamily="34"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9p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Helvetica-Bold"/>
                          <a:cs typeface="Times New Roman" pitchFamily="18" charset="0"/>
                        </a:rPr>
                        <a:t>Counseling alone</a:t>
                      </a:r>
                      <a:endParaRPr kumimoji="0" lang="en-US" altLang="en-US" sz="1800" b="1" i="0" u="none" strike="noStrike" cap="none" normalizeH="0" baseline="0" dirty="0">
                        <a:ln>
                          <a:noFill/>
                        </a:ln>
                        <a:solidFill>
                          <a:srgbClr val="000000"/>
                        </a:solidFill>
                        <a:effectLst/>
                        <a:latin typeface="Helvetica" pitchFamily="34" charset="0"/>
                      </a:endParaRPr>
                    </a:p>
                  </a:txBody>
                  <a:tcPr marL="68580" marR="68580" marT="34294" marB="34294"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125000"/>
                        </a:lnSpc>
                        <a:spcBef>
                          <a:spcPct val="50000"/>
                        </a:spcBef>
                        <a:buClr>
                          <a:srgbClr val="000000"/>
                        </a:buClr>
                        <a:buFont typeface="Wingdings" pitchFamily="2" charset="2"/>
                        <a:defRPr sz="2100" b="1">
                          <a:solidFill>
                            <a:srgbClr val="000000"/>
                          </a:solidFill>
                          <a:latin typeface="Helvetica" pitchFamily="34" charset="0"/>
                        </a:defRPr>
                      </a:lvl1pPr>
                      <a:lvl2pPr>
                        <a:spcBef>
                          <a:spcPct val="20000"/>
                        </a:spcBef>
                        <a:buClr>
                          <a:srgbClr val="000000"/>
                        </a:buClr>
                        <a:defRPr sz="2000" b="1">
                          <a:solidFill>
                            <a:schemeClr val="tx1"/>
                          </a:solidFill>
                          <a:latin typeface="Helvetica" pitchFamily="34" charset="0"/>
                        </a:defRPr>
                      </a:lvl2pPr>
                      <a:lvl3pPr>
                        <a:spcBef>
                          <a:spcPct val="20000"/>
                        </a:spcBef>
                        <a:buClr>
                          <a:srgbClr val="000000"/>
                        </a:buClr>
                        <a:defRPr b="1">
                          <a:solidFill>
                            <a:schemeClr val="tx1"/>
                          </a:solidFill>
                          <a:latin typeface="Helvetica" pitchFamily="34" charset="0"/>
                        </a:defRPr>
                      </a:lvl3pPr>
                      <a:lvl4pPr>
                        <a:spcBef>
                          <a:spcPct val="20000"/>
                        </a:spcBef>
                        <a:buClr>
                          <a:srgbClr val="000000"/>
                        </a:buClr>
                        <a:defRPr b="1">
                          <a:solidFill>
                            <a:srgbClr val="339EFF"/>
                          </a:solidFill>
                          <a:latin typeface="Helvetica" pitchFamily="34" charset="0"/>
                        </a:defRPr>
                      </a:lvl4pPr>
                      <a:lvl5pPr>
                        <a:spcBef>
                          <a:spcPct val="20000"/>
                        </a:spcBef>
                        <a:buClr>
                          <a:schemeClr val="tx1"/>
                        </a:buClr>
                        <a:buSzPct val="65000"/>
                        <a:buFont typeface="Wingdings" pitchFamily="2" charset="2"/>
                        <a:defRPr sz="1600">
                          <a:solidFill>
                            <a:schemeClr val="tx1"/>
                          </a:solidFill>
                          <a:latin typeface="Arial" pitchFamily="34"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9pPr>
                    </a:lstStyle>
                    <a:p>
                      <a:pPr marL="0" marR="0" lvl="0" indent="0" algn="ctr" defTabSz="914400" rtl="0" eaLnBrk="1" fontAlgn="base" latinLnBrk="0" hangingPunct="1">
                        <a:lnSpc>
                          <a:spcPct val="125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Helvetica-Bold"/>
                          <a:cs typeface="Times New Roman" pitchFamily="18" charset="0"/>
                        </a:rPr>
                        <a:t>11</a:t>
                      </a:r>
                      <a:endParaRPr kumimoji="0" lang="en-US" altLang="en-US" sz="1800" b="1" i="0" u="none" strike="noStrike" cap="none" normalizeH="0" baseline="0">
                        <a:ln>
                          <a:noFill/>
                        </a:ln>
                        <a:solidFill>
                          <a:srgbClr val="000000"/>
                        </a:solidFill>
                        <a:effectLst/>
                        <a:latin typeface="Helvetica" pitchFamily="34" charset="0"/>
                      </a:endParaRPr>
                    </a:p>
                  </a:txBody>
                  <a:tcPr marL="68580" marR="68580" marT="34294" marB="34294"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125000"/>
                        </a:lnSpc>
                        <a:spcBef>
                          <a:spcPct val="50000"/>
                        </a:spcBef>
                        <a:buClr>
                          <a:srgbClr val="000000"/>
                        </a:buClr>
                        <a:buFont typeface="Wingdings" pitchFamily="2" charset="2"/>
                        <a:defRPr sz="2100" b="1">
                          <a:solidFill>
                            <a:srgbClr val="000000"/>
                          </a:solidFill>
                          <a:latin typeface="Helvetica" pitchFamily="34" charset="0"/>
                        </a:defRPr>
                      </a:lvl1pPr>
                      <a:lvl2pPr>
                        <a:spcBef>
                          <a:spcPct val="20000"/>
                        </a:spcBef>
                        <a:buClr>
                          <a:srgbClr val="000000"/>
                        </a:buClr>
                        <a:defRPr sz="2000" b="1">
                          <a:solidFill>
                            <a:schemeClr val="tx1"/>
                          </a:solidFill>
                          <a:latin typeface="Helvetica" pitchFamily="34" charset="0"/>
                        </a:defRPr>
                      </a:lvl2pPr>
                      <a:lvl3pPr>
                        <a:spcBef>
                          <a:spcPct val="20000"/>
                        </a:spcBef>
                        <a:buClr>
                          <a:srgbClr val="000000"/>
                        </a:buClr>
                        <a:defRPr b="1">
                          <a:solidFill>
                            <a:schemeClr val="tx1"/>
                          </a:solidFill>
                          <a:latin typeface="Helvetica" pitchFamily="34" charset="0"/>
                        </a:defRPr>
                      </a:lvl3pPr>
                      <a:lvl4pPr>
                        <a:spcBef>
                          <a:spcPct val="20000"/>
                        </a:spcBef>
                        <a:buClr>
                          <a:srgbClr val="000000"/>
                        </a:buClr>
                        <a:defRPr b="1">
                          <a:solidFill>
                            <a:srgbClr val="339EFF"/>
                          </a:solidFill>
                          <a:latin typeface="Helvetica" pitchFamily="34" charset="0"/>
                        </a:defRPr>
                      </a:lvl4pPr>
                      <a:lvl5pPr>
                        <a:spcBef>
                          <a:spcPct val="20000"/>
                        </a:spcBef>
                        <a:buClr>
                          <a:schemeClr val="tx1"/>
                        </a:buClr>
                        <a:buSzPct val="65000"/>
                        <a:buFont typeface="Wingdings" pitchFamily="2" charset="2"/>
                        <a:defRPr sz="1600">
                          <a:solidFill>
                            <a:schemeClr val="tx1"/>
                          </a:solidFill>
                          <a:latin typeface="Arial" pitchFamily="34"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9pPr>
                    </a:lstStyle>
                    <a:p>
                      <a:pPr marL="0" marR="0" lvl="0" indent="0" algn="ctr" defTabSz="914400" rtl="0" eaLnBrk="1" fontAlgn="base" latinLnBrk="0" hangingPunct="1">
                        <a:lnSpc>
                          <a:spcPct val="125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Helvetica-Bold"/>
                          <a:cs typeface="Times New Roman" pitchFamily="18" charset="0"/>
                        </a:rPr>
                        <a:t>1.0</a:t>
                      </a:r>
                      <a:endParaRPr kumimoji="0" lang="en-US" altLang="en-US" sz="1800" b="1" i="0" u="none" strike="noStrike" cap="none" normalizeH="0" baseline="0">
                        <a:ln>
                          <a:noFill/>
                        </a:ln>
                        <a:solidFill>
                          <a:srgbClr val="000000"/>
                        </a:solidFill>
                        <a:effectLst/>
                        <a:latin typeface="Helvetica" pitchFamily="34" charset="0"/>
                      </a:endParaRPr>
                    </a:p>
                  </a:txBody>
                  <a:tcPr marL="68580" marR="68580" marT="34294" marB="34294"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125000"/>
                        </a:lnSpc>
                        <a:spcBef>
                          <a:spcPct val="50000"/>
                        </a:spcBef>
                        <a:buClr>
                          <a:srgbClr val="000000"/>
                        </a:buClr>
                        <a:buFont typeface="Wingdings" pitchFamily="2" charset="2"/>
                        <a:defRPr sz="2100" b="1">
                          <a:solidFill>
                            <a:srgbClr val="000000"/>
                          </a:solidFill>
                          <a:latin typeface="Helvetica" pitchFamily="34" charset="0"/>
                        </a:defRPr>
                      </a:lvl1pPr>
                      <a:lvl2pPr>
                        <a:spcBef>
                          <a:spcPct val="20000"/>
                        </a:spcBef>
                        <a:buClr>
                          <a:srgbClr val="000000"/>
                        </a:buClr>
                        <a:defRPr sz="2000" b="1">
                          <a:solidFill>
                            <a:schemeClr val="tx1"/>
                          </a:solidFill>
                          <a:latin typeface="Helvetica" pitchFamily="34" charset="0"/>
                        </a:defRPr>
                      </a:lvl2pPr>
                      <a:lvl3pPr>
                        <a:spcBef>
                          <a:spcPct val="20000"/>
                        </a:spcBef>
                        <a:buClr>
                          <a:srgbClr val="000000"/>
                        </a:buClr>
                        <a:defRPr b="1">
                          <a:solidFill>
                            <a:schemeClr val="tx1"/>
                          </a:solidFill>
                          <a:latin typeface="Helvetica" pitchFamily="34" charset="0"/>
                        </a:defRPr>
                      </a:lvl3pPr>
                      <a:lvl4pPr>
                        <a:spcBef>
                          <a:spcPct val="20000"/>
                        </a:spcBef>
                        <a:buClr>
                          <a:srgbClr val="000000"/>
                        </a:buClr>
                        <a:defRPr b="1">
                          <a:solidFill>
                            <a:srgbClr val="339EFF"/>
                          </a:solidFill>
                          <a:latin typeface="Helvetica" pitchFamily="34" charset="0"/>
                        </a:defRPr>
                      </a:lvl4pPr>
                      <a:lvl5pPr>
                        <a:spcBef>
                          <a:spcPct val="20000"/>
                        </a:spcBef>
                        <a:buClr>
                          <a:schemeClr val="tx1"/>
                        </a:buClr>
                        <a:buSzPct val="65000"/>
                        <a:buFont typeface="Wingdings" pitchFamily="2" charset="2"/>
                        <a:defRPr sz="1600">
                          <a:solidFill>
                            <a:schemeClr val="tx1"/>
                          </a:solidFill>
                          <a:latin typeface="Arial" pitchFamily="34"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9pPr>
                    </a:lstStyle>
                    <a:p>
                      <a:pPr marL="0" marR="0" lvl="0" indent="0" algn="ctr" defTabSz="914400" rtl="0" eaLnBrk="1" fontAlgn="base" latinLnBrk="0" hangingPunct="1">
                        <a:lnSpc>
                          <a:spcPct val="125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Helvetica-Bold"/>
                          <a:cs typeface="Times New Roman" pitchFamily="18" charset="0"/>
                        </a:rPr>
                        <a:t>14.6</a:t>
                      </a:r>
                      <a:endParaRPr kumimoji="0" lang="en-US" altLang="en-US" sz="1800" b="1" i="0" u="none" strike="noStrike" cap="none" normalizeH="0" baseline="0">
                        <a:ln>
                          <a:noFill/>
                        </a:ln>
                        <a:solidFill>
                          <a:srgbClr val="000000"/>
                        </a:solidFill>
                        <a:effectLst/>
                        <a:latin typeface="Helvetica" pitchFamily="34" charset="0"/>
                      </a:endParaRPr>
                    </a:p>
                  </a:txBody>
                  <a:tcPr marL="68580" marR="68580" marT="34294" marB="34294"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83056">
                <a:tc>
                  <a:txBody>
                    <a:bodyPr/>
                    <a:lstStyle>
                      <a:lvl1pPr>
                        <a:lnSpc>
                          <a:spcPct val="125000"/>
                        </a:lnSpc>
                        <a:spcBef>
                          <a:spcPct val="50000"/>
                        </a:spcBef>
                        <a:buClr>
                          <a:srgbClr val="000000"/>
                        </a:buClr>
                        <a:buFont typeface="Wingdings" pitchFamily="2" charset="2"/>
                        <a:defRPr sz="2100" b="1">
                          <a:solidFill>
                            <a:srgbClr val="000000"/>
                          </a:solidFill>
                          <a:latin typeface="Helvetica" pitchFamily="34" charset="0"/>
                        </a:defRPr>
                      </a:lvl1pPr>
                      <a:lvl2pPr>
                        <a:spcBef>
                          <a:spcPct val="20000"/>
                        </a:spcBef>
                        <a:buClr>
                          <a:srgbClr val="000000"/>
                        </a:buClr>
                        <a:defRPr sz="2000" b="1">
                          <a:solidFill>
                            <a:schemeClr val="tx1"/>
                          </a:solidFill>
                          <a:latin typeface="Helvetica" pitchFamily="34" charset="0"/>
                        </a:defRPr>
                      </a:lvl2pPr>
                      <a:lvl3pPr>
                        <a:spcBef>
                          <a:spcPct val="20000"/>
                        </a:spcBef>
                        <a:buClr>
                          <a:srgbClr val="000000"/>
                        </a:buClr>
                        <a:defRPr b="1">
                          <a:solidFill>
                            <a:schemeClr val="tx1"/>
                          </a:solidFill>
                          <a:latin typeface="Helvetica" pitchFamily="34" charset="0"/>
                        </a:defRPr>
                      </a:lvl3pPr>
                      <a:lvl4pPr>
                        <a:spcBef>
                          <a:spcPct val="20000"/>
                        </a:spcBef>
                        <a:buClr>
                          <a:srgbClr val="000000"/>
                        </a:buClr>
                        <a:defRPr b="1">
                          <a:solidFill>
                            <a:srgbClr val="339EFF"/>
                          </a:solidFill>
                          <a:latin typeface="Helvetica" pitchFamily="34" charset="0"/>
                        </a:defRPr>
                      </a:lvl4pPr>
                      <a:lvl5pPr>
                        <a:spcBef>
                          <a:spcPct val="20000"/>
                        </a:spcBef>
                        <a:buClr>
                          <a:schemeClr val="tx1"/>
                        </a:buClr>
                        <a:buSzPct val="65000"/>
                        <a:buFont typeface="Wingdings" pitchFamily="2" charset="2"/>
                        <a:defRPr sz="1600">
                          <a:solidFill>
                            <a:schemeClr val="tx1"/>
                          </a:solidFill>
                          <a:latin typeface="Arial" pitchFamily="34"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9pPr>
                    </a:lstStyle>
                    <a:p>
                      <a:pPr marL="0" marR="0" lvl="0" indent="0" algn="l" defTabSz="914400" rtl="0" eaLnBrk="1" fontAlgn="base" latinLnBrk="0" hangingPunct="1">
                        <a:lnSpc>
                          <a:spcPct val="125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Helvetica-Bold"/>
                          <a:cs typeface="Times New Roman" pitchFamily="18" charset="0"/>
                        </a:rPr>
                        <a:t>Medication and counseling</a:t>
                      </a:r>
                      <a:endParaRPr kumimoji="0" lang="en-US" altLang="en-US" sz="1800" b="1" i="0" u="none" strike="noStrike" cap="none" normalizeH="0" baseline="0" dirty="0">
                        <a:ln>
                          <a:noFill/>
                        </a:ln>
                        <a:solidFill>
                          <a:srgbClr val="000000"/>
                        </a:solidFill>
                        <a:effectLst/>
                        <a:latin typeface="Helvetica" pitchFamily="34" charset="0"/>
                      </a:endParaRPr>
                    </a:p>
                  </a:txBody>
                  <a:tcPr marL="68580" marR="68580" marT="34294" marB="34294"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125000"/>
                        </a:lnSpc>
                        <a:spcBef>
                          <a:spcPct val="50000"/>
                        </a:spcBef>
                        <a:buClr>
                          <a:srgbClr val="000000"/>
                        </a:buClr>
                        <a:buFont typeface="Wingdings" pitchFamily="2" charset="2"/>
                        <a:defRPr sz="2100" b="1">
                          <a:solidFill>
                            <a:srgbClr val="000000"/>
                          </a:solidFill>
                          <a:latin typeface="Helvetica" pitchFamily="34" charset="0"/>
                        </a:defRPr>
                      </a:lvl1pPr>
                      <a:lvl2pPr>
                        <a:spcBef>
                          <a:spcPct val="20000"/>
                        </a:spcBef>
                        <a:buClr>
                          <a:srgbClr val="000000"/>
                        </a:buClr>
                        <a:defRPr sz="2000" b="1">
                          <a:solidFill>
                            <a:schemeClr val="tx1"/>
                          </a:solidFill>
                          <a:latin typeface="Helvetica" pitchFamily="34" charset="0"/>
                        </a:defRPr>
                      </a:lvl2pPr>
                      <a:lvl3pPr>
                        <a:spcBef>
                          <a:spcPct val="20000"/>
                        </a:spcBef>
                        <a:buClr>
                          <a:srgbClr val="000000"/>
                        </a:buClr>
                        <a:defRPr b="1">
                          <a:solidFill>
                            <a:schemeClr val="tx1"/>
                          </a:solidFill>
                          <a:latin typeface="Helvetica" pitchFamily="34" charset="0"/>
                        </a:defRPr>
                      </a:lvl3pPr>
                      <a:lvl4pPr>
                        <a:spcBef>
                          <a:spcPct val="20000"/>
                        </a:spcBef>
                        <a:buClr>
                          <a:srgbClr val="000000"/>
                        </a:buClr>
                        <a:defRPr b="1">
                          <a:solidFill>
                            <a:srgbClr val="339EFF"/>
                          </a:solidFill>
                          <a:latin typeface="Helvetica" pitchFamily="34" charset="0"/>
                        </a:defRPr>
                      </a:lvl4pPr>
                      <a:lvl5pPr>
                        <a:spcBef>
                          <a:spcPct val="20000"/>
                        </a:spcBef>
                        <a:buClr>
                          <a:schemeClr val="tx1"/>
                        </a:buClr>
                        <a:buSzPct val="65000"/>
                        <a:buFont typeface="Wingdings" pitchFamily="2" charset="2"/>
                        <a:defRPr sz="1600">
                          <a:solidFill>
                            <a:schemeClr val="tx1"/>
                          </a:solidFill>
                          <a:latin typeface="Arial" pitchFamily="34"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9pPr>
                    </a:lstStyle>
                    <a:p>
                      <a:pPr marL="0" marR="0" lvl="0" indent="0" algn="ctr" defTabSz="914400" rtl="0" eaLnBrk="1" fontAlgn="base" latinLnBrk="0" hangingPunct="1">
                        <a:lnSpc>
                          <a:spcPct val="125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Helvetica-Bold"/>
                          <a:cs typeface="Times New Roman" pitchFamily="18" charset="0"/>
                        </a:rPr>
                        <a:t>13</a:t>
                      </a:r>
                      <a:endParaRPr kumimoji="0" lang="en-US" altLang="en-US" sz="1800" b="1" i="0" u="none" strike="noStrike" cap="none" normalizeH="0" baseline="0">
                        <a:ln>
                          <a:noFill/>
                        </a:ln>
                        <a:solidFill>
                          <a:srgbClr val="000000"/>
                        </a:solidFill>
                        <a:effectLst/>
                        <a:latin typeface="Helvetica" pitchFamily="34" charset="0"/>
                      </a:endParaRPr>
                    </a:p>
                  </a:txBody>
                  <a:tcPr marL="68580" marR="68580" marT="34294" marB="34294"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125000"/>
                        </a:lnSpc>
                        <a:spcBef>
                          <a:spcPct val="50000"/>
                        </a:spcBef>
                        <a:buClr>
                          <a:srgbClr val="000000"/>
                        </a:buClr>
                        <a:buFont typeface="Wingdings" pitchFamily="2" charset="2"/>
                        <a:defRPr sz="2100" b="1">
                          <a:solidFill>
                            <a:srgbClr val="000000"/>
                          </a:solidFill>
                          <a:latin typeface="Helvetica" pitchFamily="34" charset="0"/>
                        </a:defRPr>
                      </a:lvl1pPr>
                      <a:lvl2pPr>
                        <a:spcBef>
                          <a:spcPct val="20000"/>
                        </a:spcBef>
                        <a:buClr>
                          <a:srgbClr val="000000"/>
                        </a:buClr>
                        <a:defRPr sz="2000" b="1">
                          <a:solidFill>
                            <a:schemeClr val="tx1"/>
                          </a:solidFill>
                          <a:latin typeface="Helvetica" pitchFamily="34" charset="0"/>
                        </a:defRPr>
                      </a:lvl2pPr>
                      <a:lvl3pPr>
                        <a:spcBef>
                          <a:spcPct val="20000"/>
                        </a:spcBef>
                        <a:buClr>
                          <a:srgbClr val="000000"/>
                        </a:buClr>
                        <a:defRPr b="1">
                          <a:solidFill>
                            <a:schemeClr val="tx1"/>
                          </a:solidFill>
                          <a:latin typeface="Helvetica" pitchFamily="34" charset="0"/>
                        </a:defRPr>
                      </a:lvl3pPr>
                      <a:lvl4pPr>
                        <a:spcBef>
                          <a:spcPct val="20000"/>
                        </a:spcBef>
                        <a:buClr>
                          <a:srgbClr val="000000"/>
                        </a:buClr>
                        <a:defRPr b="1">
                          <a:solidFill>
                            <a:srgbClr val="339EFF"/>
                          </a:solidFill>
                          <a:latin typeface="Helvetica" pitchFamily="34" charset="0"/>
                        </a:defRPr>
                      </a:lvl4pPr>
                      <a:lvl5pPr>
                        <a:spcBef>
                          <a:spcPct val="20000"/>
                        </a:spcBef>
                        <a:buClr>
                          <a:schemeClr val="tx1"/>
                        </a:buClr>
                        <a:buSzPct val="65000"/>
                        <a:buFont typeface="Wingdings" pitchFamily="2" charset="2"/>
                        <a:defRPr sz="1600">
                          <a:solidFill>
                            <a:schemeClr val="tx1"/>
                          </a:solidFill>
                          <a:latin typeface="Arial" pitchFamily="34"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9pPr>
                    </a:lstStyle>
                    <a:p>
                      <a:pPr marL="0" marR="0" lvl="0" indent="0" algn="ctr" defTabSz="914400" rtl="0" eaLnBrk="1" fontAlgn="base" latinLnBrk="0" hangingPunct="1">
                        <a:lnSpc>
                          <a:spcPct val="125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Helvetica" pitchFamily="34" charset="0"/>
                          <a:cs typeface="Times New Roman" pitchFamily="18" charset="0"/>
                        </a:rPr>
                        <a:t>1.7 </a:t>
                      </a:r>
                    </a:p>
                    <a:p>
                      <a:pPr marL="0" marR="0" lvl="0" indent="0" algn="ctr" defTabSz="914400" rtl="0" eaLnBrk="1" fontAlgn="base" latinLnBrk="0" hangingPunct="1">
                        <a:lnSpc>
                          <a:spcPct val="125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Helvetica" pitchFamily="34" charset="0"/>
                          <a:cs typeface="Times New Roman" pitchFamily="18" charset="0"/>
                        </a:rPr>
                        <a:t>(1.3, 2.1)</a:t>
                      </a:r>
                      <a:endParaRPr kumimoji="0" lang="en-US" altLang="en-US" sz="1800" b="1" i="0" u="none" strike="noStrike" cap="none" normalizeH="0" baseline="0">
                        <a:ln>
                          <a:noFill/>
                        </a:ln>
                        <a:solidFill>
                          <a:srgbClr val="000000"/>
                        </a:solidFill>
                        <a:effectLst/>
                        <a:latin typeface="Helvetica" pitchFamily="34" charset="0"/>
                      </a:endParaRPr>
                    </a:p>
                  </a:txBody>
                  <a:tcPr marL="68580" marR="68580" marT="34294" marB="34294"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lnSpc>
                          <a:spcPct val="125000"/>
                        </a:lnSpc>
                        <a:spcBef>
                          <a:spcPct val="50000"/>
                        </a:spcBef>
                        <a:buClr>
                          <a:srgbClr val="000000"/>
                        </a:buClr>
                        <a:buFont typeface="Wingdings" pitchFamily="2" charset="2"/>
                        <a:defRPr sz="2100" b="1">
                          <a:solidFill>
                            <a:srgbClr val="000000"/>
                          </a:solidFill>
                          <a:latin typeface="Helvetica" pitchFamily="34" charset="0"/>
                        </a:defRPr>
                      </a:lvl1pPr>
                      <a:lvl2pPr>
                        <a:spcBef>
                          <a:spcPct val="20000"/>
                        </a:spcBef>
                        <a:buClr>
                          <a:srgbClr val="000000"/>
                        </a:buClr>
                        <a:defRPr sz="2000" b="1">
                          <a:solidFill>
                            <a:schemeClr val="tx1"/>
                          </a:solidFill>
                          <a:latin typeface="Helvetica" pitchFamily="34" charset="0"/>
                        </a:defRPr>
                      </a:lvl2pPr>
                      <a:lvl3pPr>
                        <a:spcBef>
                          <a:spcPct val="20000"/>
                        </a:spcBef>
                        <a:buClr>
                          <a:srgbClr val="000000"/>
                        </a:buClr>
                        <a:defRPr b="1">
                          <a:solidFill>
                            <a:schemeClr val="tx1"/>
                          </a:solidFill>
                          <a:latin typeface="Helvetica" pitchFamily="34" charset="0"/>
                        </a:defRPr>
                      </a:lvl3pPr>
                      <a:lvl4pPr>
                        <a:spcBef>
                          <a:spcPct val="20000"/>
                        </a:spcBef>
                        <a:buClr>
                          <a:srgbClr val="000000"/>
                        </a:buClr>
                        <a:defRPr b="1">
                          <a:solidFill>
                            <a:srgbClr val="339EFF"/>
                          </a:solidFill>
                          <a:latin typeface="Helvetica" pitchFamily="34" charset="0"/>
                        </a:defRPr>
                      </a:lvl4pPr>
                      <a:lvl5pPr>
                        <a:spcBef>
                          <a:spcPct val="20000"/>
                        </a:spcBef>
                        <a:buClr>
                          <a:schemeClr val="tx1"/>
                        </a:buClr>
                        <a:buSzPct val="65000"/>
                        <a:buFont typeface="Wingdings" pitchFamily="2" charset="2"/>
                        <a:defRPr sz="1600">
                          <a:solidFill>
                            <a:schemeClr val="tx1"/>
                          </a:solidFill>
                          <a:latin typeface="Arial" pitchFamily="34"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pitchFamily="34" charset="0"/>
                        </a:defRPr>
                      </a:lvl9pPr>
                    </a:lstStyle>
                    <a:p>
                      <a:pPr marL="0" marR="0" lvl="0" indent="0" algn="ctr" defTabSz="914400" rtl="0" eaLnBrk="1" fontAlgn="base" latinLnBrk="0" hangingPunct="1">
                        <a:lnSpc>
                          <a:spcPct val="125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Helvetica-Bold"/>
                          <a:cs typeface="Times New Roman" pitchFamily="18" charset="0"/>
                        </a:rPr>
                        <a:t>22.1 </a:t>
                      </a:r>
                    </a:p>
                    <a:p>
                      <a:pPr marL="0" marR="0" lvl="0" indent="0" algn="ctr" defTabSz="914400" rtl="0" eaLnBrk="1" fontAlgn="base" latinLnBrk="0" hangingPunct="1">
                        <a:lnSpc>
                          <a:spcPct val="125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Helvetica-Bold"/>
                          <a:cs typeface="Times New Roman" pitchFamily="18" charset="0"/>
                        </a:rPr>
                        <a:t>(18.1, 26.8)</a:t>
                      </a:r>
                      <a:endParaRPr kumimoji="0" lang="en-US" altLang="en-US" sz="1800" b="1" i="0" u="none" strike="noStrike" cap="none" normalizeH="0" baseline="0" dirty="0">
                        <a:ln>
                          <a:noFill/>
                        </a:ln>
                        <a:solidFill>
                          <a:srgbClr val="000000"/>
                        </a:solidFill>
                        <a:effectLst/>
                        <a:latin typeface="Helvetica" pitchFamily="34" charset="0"/>
                      </a:endParaRPr>
                    </a:p>
                  </a:txBody>
                  <a:tcPr marL="68580" marR="68580" marT="34294" marB="34294"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5" name="Slide Number Placeholder 3">
            <a:extLst>
              <a:ext uri="{FF2B5EF4-FFF2-40B4-BE49-F238E27FC236}">
                <a16:creationId xmlns:a16="http://schemas.microsoft.com/office/drawing/2014/main" id="{0001A18A-3E2A-46D7-BF9D-4BD47C3D7724}"/>
              </a:ext>
            </a:extLst>
          </p:cNvPr>
          <p:cNvSpPr>
            <a:spLocks noGrp="1"/>
          </p:cNvSpPr>
          <p:nvPr>
            <p:ph type="sldNum" sz="quarter" idx="12"/>
          </p:nvPr>
        </p:nvSpPr>
        <p:spPr>
          <a:xfrm>
            <a:off x="8531788" y="4729412"/>
            <a:ext cx="548640" cy="297180"/>
          </a:xfrm>
        </p:spPr>
        <p:txBody>
          <a:bodyPr/>
          <a:lstStyle/>
          <a:p>
            <a:pPr>
              <a:defRPr/>
            </a:pPr>
            <a:fld id="{346CB55B-28F1-4B41-93CB-F958BD6B1A47}" type="slidenum">
              <a:rPr lang="en-US"/>
              <a:pPr>
                <a:defRPr/>
              </a:pPr>
              <a:t>41</a:t>
            </a:fld>
            <a:endParaRPr lang="en-US"/>
          </a:p>
        </p:txBody>
      </p:sp>
      <p:sp>
        <p:nvSpPr>
          <p:cNvPr id="7" name="TextBox 6">
            <a:extLst>
              <a:ext uri="{FF2B5EF4-FFF2-40B4-BE49-F238E27FC236}">
                <a16:creationId xmlns:a16="http://schemas.microsoft.com/office/drawing/2014/main" id="{5EAF10C6-54C9-4826-A260-CF497E15A9A5}"/>
              </a:ext>
            </a:extLst>
          </p:cNvPr>
          <p:cNvSpPr txBox="1"/>
          <p:nvPr/>
        </p:nvSpPr>
        <p:spPr>
          <a:xfrm>
            <a:off x="911056" y="4189944"/>
            <a:ext cx="7666890" cy="279332"/>
          </a:xfrm>
          <a:prstGeom prst="rect">
            <a:avLst/>
          </a:prstGeom>
          <a:noFill/>
        </p:spPr>
        <p:txBody>
          <a:bodyPr wrap="square" rtlCol="0">
            <a:noAutofit/>
          </a:bodyPr>
          <a:lstStyle/>
          <a:p>
            <a:r>
              <a:rPr lang="en-US" sz="800" dirty="0"/>
              <a:t>Tobacco Use and Dependence Guideline Panel. Treating Tobacco Use and Dependence: 2008 Update. Rockville (MD): US Department of Health and Human Services; 2008 May. Table 6.24, Meta-analysis (2008): Effectiveness of and estimated abstinence rates for the combination of counseling and medication vs. medication alone (n = 9 studies)a. Available from: https://www.ncbi.nlm.nih.gov/books/NBK63943/table/A29578/</a:t>
            </a:r>
          </a:p>
        </p:txBody>
      </p:sp>
    </p:spTree>
    <p:extLst>
      <p:ext uri="{BB962C8B-B14F-4D97-AF65-F5344CB8AC3E}">
        <p14:creationId xmlns:p14="http://schemas.microsoft.com/office/powerpoint/2010/main" val="33712789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65B72A-79AA-490A-B92F-3702D027594E}"/>
              </a:ext>
            </a:extLst>
          </p:cNvPr>
          <p:cNvSpPr>
            <a:spLocks noGrp="1"/>
          </p:cNvSpPr>
          <p:nvPr>
            <p:ph type="title"/>
          </p:nvPr>
        </p:nvSpPr>
        <p:spPr/>
        <p:txBody>
          <a:bodyPr>
            <a:normAutofit/>
          </a:bodyPr>
          <a:lstStyle/>
          <a:p>
            <a:r>
              <a:rPr lang="en-US" dirty="0"/>
              <a:t>Treating Nicotine Addiction</a:t>
            </a:r>
          </a:p>
        </p:txBody>
      </p:sp>
      <p:sp>
        <p:nvSpPr>
          <p:cNvPr id="5" name="Text Placeholder 4">
            <a:extLst>
              <a:ext uri="{FF2B5EF4-FFF2-40B4-BE49-F238E27FC236}">
                <a16:creationId xmlns:a16="http://schemas.microsoft.com/office/drawing/2014/main" id="{C8A28EFA-3A23-4A56-8E00-F7BE2F1BED75}"/>
              </a:ext>
            </a:extLst>
          </p:cNvPr>
          <p:cNvSpPr>
            <a:spLocks noGrp="1"/>
          </p:cNvSpPr>
          <p:nvPr>
            <p:ph type="body" sz="quarter" idx="4294967295"/>
          </p:nvPr>
        </p:nvSpPr>
        <p:spPr>
          <a:xfrm>
            <a:off x="5087938" y="1428750"/>
            <a:ext cx="4056062" cy="3128963"/>
          </a:xfrm>
        </p:spPr>
        <p:txBody>
          <a:bodyPr>
            <a:normAutofit/>
          </a:bodyPr>
          <a:lstStyle/>
          <a:p>
            <a:pPr lvl="0"/>
            <a:r>
              <a:rPr lang="en-US" dirty="0"/>
              <a:t>Cigarette smoking is an addiction that has emotional, physical, and behavioral implications so treatment must address these areas</a:t>
            </a:r>
          </a:p>
          <a:p>
            <a:pPr lvl="0"/>
            <a:endParaRPr lang="en-US" dirty="0"/>
          </a:p>
          <a:p>
            <a:endParaRPr lang="en-US" dirty="0"/>
          </a:p>
        </p:txBody>
      </p:sp>
      <p:pic>
        <p:nvPicPr>
          <p:cNvPr id="10" name="Picture 9">
            <a:extLst>
              <a:ext uri="{FF2B5EF4-FFF2-40B4-BE49-F238E27FC236}">
                <a16:creationId xmlns:a16="http://schemas.microsoft.com/office/drawing/2014/main" id="{93E08987-89F2-466B-A5AC-2E21A231C2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626" y="978927"/>
            <a:ext cx="3570374" cy="3701184"/>
          </a:xfrm>
          <a:prstGeom prst="rect">
            <a:avLst/>
          </a:prstGeom>
        </p:spPr>
      </p:pic>
      <p:sp>
        <p:nvSpPr>
          <p:cNvPr id="12" name="Slide Number Placeholder 3">
            <a:extLst>
              <a:ext uri="{FF2B5EF4-FFF2-40B4-BE49-F238E27FC236}">
                <a16:creationId xmlns:a16="http://schemas.microsoft.com/office/drawing/2014/main" id="{BE5929E3-171E-42CA-A5C0-4994ED9864F6}"/>
              </a:ext>
            </a:extLst>
          </p:cNvPr>
          <p:cNvSpPr>
            <a:spLocks noGrp="1"/>
          </p:cNvSpPr>
          <p:nvPr>
            <p:ph type="sldNum" sz="quarter" idx="12"/>
          </p:nvPr>
        </p:nvSpPr>
        <p:spPr>
          <a:xfrm>
            <a:off x="8531788" y="4729412"/>
            <a:ext cx="548640" cy="297180"/>
          </a:xfrm>
        </p:spPr>
        <p:txBody>
          <a:bodyPr/>
          <a:lstStyle/>
          <a:p>
            <a:pPr>
              <a:defRPr/>
            </a:pPr>
            <a:fld id="{B61AF9F0-00CE-412C-89F8-B53410DAD4CD}" type="slidenum">
              <a:rPr lang="en-US" smtClean="0"/>
              <a:pPr>
                <a:defRPr/>
              </a:pPr>
              <a:t>42</a:t>
            </a:fld>
            <a:endParaRPr lang="en-US" dirty="0"/>
          </a:p>
        </p:txBody>
      </p:sp>
      <p:sp>
        <p:nvSpPr>
          <p:cNvPr id="2" name="TextBox 1">
            <a:extLst>
              <a:ext uri="{FF2B5EF4-FFF2-40B4-BE49-F238E27FC236}">
                <a16:creationId xmlns:a16="http://schemas.microsoft.com/office/drawing/2014/main" id="{354D01F2-124F-74F3-CDF3-4D07F3D48DA6}"/>
              </a:ext>
            </a:extLst>
          </p:cNvPr>
          <p:cNvSpPr txBox="1"/>
          <p:nvPr/>
        </p:nvSpPr>
        <p:spPr>
          <a:xfrm>
            <a:off x="2085061" y="4766203"/>
            <a:ext cx="5246915" cy="307777"/>
          </a:xfrm>
          <a:prstGeom prst="rect">
            <a:avLst/>
          </a:prstGeom>
          <a:noFill/>
        </p:spPr>
        <p:txBody>
          <a:bodyPr wrap="square" rtlCol="0">
            <a:spAutoFit/>
          </a:bodyPr>
          <a:lstStyle/>
          <a:p>
            <a:pPr algn="ctr"/>
            <a:r>
              <a:rPr lang="en-US" sz="1400" dirty="0">
                <a:solidFill>
                  <a:schemeClr val="bg1"/>
                </a:solidFill>
              </a:rPr>
              <a:t>https://www.pimalung.com/pages/addiction.php</a:t>
            </a:r>
          </a:p>
        </p:txBody>
      </p:sp>
    </p:spTree>
    <p:extLst>
      <p:ext uri="{BB962C8B-B14F-4D97-AF65-F5344CB8AC3E}">
        <p14:creationId xmlns:p14="http://schemas.microsoft.com/office/powerpoint/2010/main" val="34310108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16327-C8AC-F2BD-EAFC-7BE546DB561A}"/>
              </a:ext>
            </a:extLst>
          </p:cNvPr>
          <p:cNvSpPr>
            <a:spLocks noGrp="1"/>
          </p:cNvSpPr>
          <p:nvPr>
            <p:ph type="title"/>
          </p:nvPr>
        </p:nvSpPr>
        <p:spPr/>
        <p:txBody>
          <a:bodyPr/>
          <a:lstStyle/>
          <a:p>
            <a:pPr algn="ctr"/>
            <a:r>
              <a:rPr lang="en-US" dirty="0" err="1"/>
              <a:t>Quitlines</a:t>
            </a:r>
            <a:endParaRPr lang="en-US" dirty="0"/>
          </a:p>
        </p:txBody>
      </p:sp>
      <p:sp>
        <p:nvSpPr>
          <p:cNvPr id="3" name="Content Placeholder 2">
            <a:extLst>
              <a:ext uri="{FF2B5EF4-FFF2-40B4-BE49-F238E27FC236}">
                <a16:creationId xmlns:a16="http://schemas.microsoft.com/office/drawing/2014/main" id="{17D67891-192D-04E5-D6E1-490D473543B3}"/>
              </a:ext>
            </a:extLst>
          </p:cNvPr>
          <p:cNvSpPr>
            <a:spLocks noGrp="1"/>
          </p:cNvSpPr>
          <p:nvPr>
            <p:ph idx="1"/>
          </p:nvPr>
        </p:nvSpPr>
        <p:spPr/>
        <p:txBody>
          <a:bodyPr>
            <a:normAutofit/>
          </a:bodyPr>
          <a:lstStyle/>
          <a:p>
            <a:r>
              <a:rPr lang="en-US" altLang="en-US" sz="2000" b="0" dirty="0"/>
              <a:t>Telephone </a:t>
            </a:r>
            <a:r>
              <a:rPr lang="en-US" altLang="en-US" sz="2000" b="0" dirty="0" err="1"/>
              <a:t>quitline</a:t>
            </a:r>
            <a:r>
              <a:rPr lang="en-US" altLang="en-US" sz="2000" b="0" dirty="0"/>
              <a:t> counseling is effective with diverse populations and has broad reach. Clinicians and healthcare delivery systems should both ensure patient access to </a:t>
            </a:r>
            <a:r>
              <a:rPr lang="en-US" altLang="en-US" sz="2000" b="0" dirty="0" err="1"/>
              <a:t>quitlines</a:t>
            </a:r>
            <a:r>
              <a:rPr lang="en-US" altLang="en-US" sz="2000" b="0" dirty="0"/>
              <a:t> and promote </a:t>
            </a:r>
            <a:r>
              <a:rPr lang="en-US" altLang="en-US" sz="2000" b="0" dirty="0" err="1"/>
              <a:t>quitline</a:t>
            </a:r>
            <a:r>
              <a:rPr lang="en-US" altLang="en-US" sz="2000" b="0" dirty="0"/>
              <a:t> use. </a:t>
            </a:r>
          </a:p>
          <a:p>
            <a:r>
              <a:rPr lang="en-US" sz="2000" dirty="0" err="1"/>
              <a:t>Quitlines</a:t>
            </a:r>
            <a:r>
              <a:rPr lang="en-US" sz="2000" dirty="0"/>
              <a:t> are appropriate and should be recommended for patients willing to quit, unwilling to quit, and recently quit.</a:t>
            </a:r>
          </a:p>
          <a:p>
            <a:r>
              <a:rPr lang="en-US" sz="2000" dirty="0" err="1"/>
              <a:t>Quitlines</a:t>
            </a:r>
            <a:r>
              <a:rPr lang="en-US" sz="2000" dirty="0"/>
              <a:t> available in Spanish and English.</a:t>
            </a:r>
          </a:p>
          <a:p>
            <a:r>
              <a:rPr lang="en-US" sz="2000" dirty="0"/>
              <a:t>Some provide free medication.</a:t>
            </a:r>
          </a:p>
        </p:txBody>
      </p:sp>
      <p:sp>
        <p:nvSpPr>
          <p:cNvPr id="4" name="Slide Number Placeholder 3">
            <a:extLst>
              <a:ext uri="{FF2B5EF4-FFF2-40B4-BE49-F238E27FC236}">
                <a16:creationId xmlns:a16="http://schemas.microsoft.com/office/drawing/2014/main" id="{C72C32F3-8311-0832-06F1-28E4392E1041}"/>
              </a:ext>
            </a:extLst>
          </p:cNvPr>
          <p:cNvSpPr>
            <a:spLocks noGrp="1"/>
          </p:cNvSpPr>
          <p:nvPr>
            <p:ph type="sldNum" sz="quarter" idx="12"/>
          </p:nvPr>
        </p:nvSpPr>
        <p:spPr/>
        <p:txBody>
          <a:bodyPr/>
          <a:lstStyle/>
          <a:p>
            <a:fld id="{6E2D2B3B-882E-40F3-A32F-6DD516915044}" type="slidenum">
              <a:rPr lang="en-US" smtClean="0"/>
              <a:pPr/>
              <a:t>43</a:t>
            </a:fld>
            <a:endParaRPr lang="en-US"/>
          </a:p>
        </p:txBody>
      </p:sp>
    </p:spTree>
    <p:extLst>
      <p:ext uri="{BB962C8B-B14F-4D97-AF65-F5344CB8AC3E}">
        <p14:creationId xmlns:p14="http://schemas.microsoft.com/office/powerpoint/2010/main" val="904801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06662E-FE17-543E-C274-2BAB61839B4A}"/>
              </a:ext>
            </a:extLst>
          </p:cNvPr>
          <p:cNvSpPr>
            <a:spLocks noGrp="1"/>
          </p:cNvSpPr>
          <p:nvPr>
            <p:ph type="sldNum" sz="quarter" idx="12"/>
          </p:nvPr>
        </p:nvSpPr>
        <p:spPr/>
        <p:txBody>
          <a:bodyPr/>
          <a:lstStyle/>
          <a:p>
            <a:fld id="{6E2D2B3B-882E-40F3-A32F-6DD516915044}" type="slidenum">
              <a:rPr lang="en-US" smtClean="0"/>
              <a:pPr/>
              <a:t>44</a:t>
            </a:fld>
            <a:endParaRPr lang="en-US"/>
          </a:p>
        </p:txBody>
      </p:sp>
      <p:graphicFrame>
        <p:nvGraphicFramePr>
          <p:cNvPr id="5" name="Group 30">
            <a:extLst>
              <a:ext uri="{FF2B5EF4-FFF2-40B4-BE49-F238E27FC236}">
                <a16:creationId xmlns:a16="http://schemas.microsoft.com/office/drawing/2014/main" id="{B700CB1D-DD53-1766-236B-5C7B7FEEE2BB}"/>
              </a:ext>
            </a:extLst>
          </p:cNvPr>
          <p:cNvGraphicFramePr>
            <a:graphicFrameLocks noGrp="1"/>
          </p:cNvGraphicFramePr>
          <p:nvPr>
            <p:extLst>
              <p:ext uri="{D42A27DB-BD31-4B8C-83A1-F6EECF244321}">
                <p14:modId xmlns:p14="http://schemas.microsoft.com/office/powerpoint/2010/main" val="1280739354"/>
              </p:ext>
            </p:extLst>
          </p:nvPr>
        </p:nvGraphicFramePr>
        <p:xfrm>
          <a:off x="211616" y="172876"/>
          <a:ext cx="8548336" cy="2318857"/>
        </p:xfrm>
        <a:graphic>
          <a:graphicData uri="http://schemas.openxmlformats.org/drawingml/2006/table">
            <a:tbl>
              <a:tblPr/>
              <a:tblGrid>
                <a:gridCol w="2185220">
                  <a:extLst>
                    <a:ext uri="{9D8B030D-6E8A-4147-A177-3AD203B41FA5}">
                      <a16:colId xmlns:a16="http://schemas.microsoft.com/office/drawing/2014/main" val="3353356841"/>
                    </a:ext>
                  </a:extLst>
                </a:gridCol>
                <a:gridCol w="2264683">
                  <a:extLst>
                    <a:ext uri="{9D8B030D-6E8A-4147-A177-3AD203B41FA5}">
                      <a16:colId xmlns:a16="http://schemas.microsoft.com/office/drawing/2014/main" val="2085933013"/>
                    </a:ext>
                  </a:extLst>
                </a:gridCol>
                <a:gridCol w="1971282">
                  <a:extLst>
                    <a:ext uri="{9D8B030D-6E8A-4147-A177-3AD203B41FA5}">
                      <a16:colId xmlns:a16="http://schemas.microsoft.com/office/drawing/2014/main" val="796424828"/>
                    </a:ext>
                  </a:extLst>
                </a:gridCol>
                <a:gridCol w="2127151">
                  <a:extLst>
                    <a:ext uri="{9D8B030D-6E8A-4147-A177-3AD203B41FA5}">
                      <a16:colId xmlns:a16="http://schemas.microsoft.com/office/drawing/2014/main" val="3979183522"/>
                    </a:ext>
                  </a:extLst>
                </a:gridCol>
              </a:tblGrid>
              <a:tr h="773904">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800" b="1"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Intervention</a:t>
                      </a:r>
                      <a:endParaRPr kumimoji="0" lang="en-US" altLang="en-US" sz="1800" b="1" i="0" u="none" strike="noStrike" cap="none" normalizeH="0" baseline="0" dirty="0">
                        <a:ln>
                          <a:noFill/>
                        </a:ln>
                        <a:solidFill>
                          <a:srgbClr val="000000"/>
                        </a:solidFill>
                        <a:effectLst/>
                        <a:latin typeface="Arial" panose="020B0604020202020204"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800" b="1"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Number of</a:t>
                      </a:r>
                    </a:p>
                    <a:p>
                      <a:pPr marL="0" marR="0" lvl="0" indent="0" algn="ctr" defTabSz="914400" rtl="0" eaLnBrk="0" fontAlgn="base" latinLnBrk="0" hangingPunct="0">
                        <a:lnSpc>
                          <a:spcPct val="100000"/>
                        </a:lnSpc>
                        <a:spcBef>
                          <a:spcPct val="0"/>
                        </a:spcBef>
                        <a:spcAft>
                          <a:spcPct val="0"/>
                        </a:spcAft>
                        <a:buClr>
                          <a:srgbClr val="000000"/>
                        </a:buClr>
                        <a:buSzTx/>
                        <a:buFont typeface="Wingdings" panose="05000000000000000000" pitchFamily="2" charset="2"/>
                        <a:buNone/>
                        <a:tabLst/>
                      </a:pPr>
                      <a:r>
                        <a:rPr kumimoji="0" lang="en-US" altLang="en-US" sz="1800" b="1"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arms</a:t>
                      </a: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800" b="1"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Estimated</a:t>
                      </a:r>
                    </a:p>
                    <a:p>
                      <a:pPr marL="0" marR="0" lvl="0" indent="0" algn="ctr" defTabSz="914400" rtl="0" eaLnBrk="0" fontAlgn="base" latinLnBrk="0" hangingPunct="0">
                        <a:lnSpc>
                          <a:spcPct val="100000"/>
                        </a:lnSpc>
                        <a:spcBef>
                          <a:spcPct val="0"/>
                        </a:spcBef>
                        <a:spcAft>
                          <a:spcPct val="0"/>
                        </a:spcAft>
                        <a:buClr>
                          <a:srgbClr val="000000"/>
                        </a:buClr>
                        <a:buSzTx/>
                        <a:buFont typeface="Wingdings" panose="05000000000000000000" pitchFamily="2" charset="2"/>
                        <a:buNone/>
                        <a:tabLst/>
                      </a:pPr>
                      <a:r>
                        <a:rPr kumimoji="0" lang="en-US" altLang="en-US" sz="1800" b="1"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odds ratio</a:t>
                      </a:r>
                    </a:p>
                    <a:p>
                      <a:pPr marL="0" marR="0" lvl="0" indent="0" algn="ctr" defTabSz="914400" rtl="0" eaLnBrk="0" fontAlgn="base" latinLnBrk="0" hangingPunct="0">
                        <a:lnSpc>
                          <a:spcPct val="100000"/>
                        </a:lnSpc>
                        <a:spcBef>
                          <a:spcPct val="0"/>
                        </a:spcBef>
                        <a:spcAft>
                          <a:spcPct val="0"/>
                        </a:spcAft>
                        <a:buClr>
                          <a:srgbClr val="000000"/>
                        </a:buClr>
                        <a:buSzTx/>
                        <a:buFont typeface="Wingdings" panose="05000000000000000000" pitchFamily="2" charset="2"/>
                        <a:buNone/>
                        <a:tabLst/>
                      </a:pPr>
                      <a:r>
                        <a:rPr kumimoji="0" lang="en-US" altLang="en-US" sz="1800" b="1"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(95% C.I.)</a:t>
                      </a:r>
                      <a:endParaRPr kumimoji="0" lang="en-US" altLang="en-US" sz="1800" b="1" i="0" u="none" strike="noStrike" cap="none" normalizeH="0" baseline="0" dirty="0">
                        <a:ln>
                          <a:noFill/>
                        </a:ln>
                        <a:solidFill>
                          <a:srgbClr val="000000"/>
                        </a:solidFill>
                        <a:effectLst/>
                        <a:latin typeface="Arial" panose="020B0604020202020204"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800" b="1"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Estimated</a:t>
                      </a:r>
                    </a:p>
                    <a:p>
                      <a:pPr marL="0" marR="0" lvl="0" indent="0" algn="ctr" defTabSz="914400" rtl="0" eaLnBrk="0" fontAlgn="base" latinLnBrk="0" hangingPunct="0">
                        <a:lnSpc>
                          <a:spcPct val="100000"/>
                        </a:lnSpc>
                        <a:spcBef>
                          <a:spcPct val="0"/>
                        </a:spcBef>
                        <a:spcAft>
                          <a:spcPct val="0"/>
                        </a:spcAft>
                        <a:buClr>
                          <a:srgbClr val="000000"/>
                        </a:buClr>
                        <a:buSzTx/>
                        <a:buFont typeface="Wingdings" panose="05000000000000000000" pitchFamily="2" charset="2"/>
                        <a:buNone/>
                        <a:tabLst/>
                      </a:pPr>
                      <a:r>
                        <a:rPr kumimoji="0" lang="en-US" altLang="en-US" sz="1800" b="1"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abstinence rate</a:t>
                      </a:r>
                    </a:p>
                    <a:p>
                      <a:pPr marL="0" marR="0" lvl="0" indent="0" algn="ctr" defTabSz="914400" rtl="0" eaLnBrk="0" fontAlgn="base" latinLnBrk="0" hangingPunct="0">
                        <a:lnSpc>
                          <a:spcPct val="100000"/>
                        </a:lnSpc>
                        <a:spcBef>
                          <a:spcPct val="0"/>
                        </a:spcBef>
                        <a:spcAft>
                          <a:spcPct val="0"/>
                        </a:spcAft>
                        <a:buClr>
                          <a:srgbClr val="000000"/>
                        </a:buClr>
                        <a:buSzTx/>
                        <a:buFont typeface="Wingdings" panose="05000000000000000000" pitchFamily="2" charset="2"/>
                        <a:buNone/>
                        <a:tabLst/>
                      </a:pPr>
                      <a:r>
                        <a:rPr kumimoji="0" lang="en-US" altLang="en-US" sz="1800" b="1"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(95% C.I.)</a:t>
                      </a:r>
                      <a:endParaRPr kumimoji="0" lang="en-US" altLang="en-US" sz="1800" b="1" i="0" u="none" strike="noStrike" cap="none" normalizeH="0" baseline="0" dirty="0">
                        <a:ln>
                          <a:noFill/>
                        </a:ln>
                        <a:solidFill>
                          <a:srgbClr val="000000"/>
                        </a:solidFill>
                        <a:effectLst/>
                        <a:latin typeface="Arial" panose="020B0604020202020204"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3157052275"/>
                  </a:ext>
                </a:extLst>
              </a:tr>
              <a:tr h="773904">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8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Minimal or no counseling or self-help </a:t>
                      </a:r>
                      <a:endParaRPr kumimoji="0" lang="en-US" altLang="en-US" sz="1800" b="0" i="0" u="none" strike="noStrike" cap="none" normalizeH="0" baseline="0" dirty="0">
                        <a:ln>
                          <a:noFill/>
                        </a:ln>
                        <a:solidFill>
                          <a:srgbClr val="000000"/>
                        </a:solidFill>
                        <a:effectLst/>
                        <a:latin typeface="Arial" panose="020B0604020202020204"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8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11</a:t>
                      </a:r>
                      <a:endParaRPr kumimoji="0" lang="en-US" altLang="en-US" sz="1800" b="0" i="0" u="none" strike="noStrike" cap="none" normalizeH="0" baseline="0" dirty="0">
                        <a:ln>
                          <a:noFill/>
                        </a:ln>
                        <a:solidFill>
                          <a:srgbClr val="000000"/>
                        </a:solidFill>
                        <a:effectLst/>
                        <a:latin typeface="Arial" panose="020B0604020202020204"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8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1.0</a:t>
                      </a:r>
                      <a:endParaRPr kumimoji="0" lang="en-US" altLang="en-US" sz="1800" b="0" i="0" u="none" strike="noStrike" cap="none" normalizeH="0" baseline="0" dirty="0">
                        <a:ln>
                          <a:noFill/>
                        </a:ln>
                        <a:solidFill>
                          <a:srgbClr val="000000"/>
                        </a:solidFill>
                        <a:effectLst/>
                        <a:latin typeface="Arial" panose="020B0604020202020204"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8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8.5</a:t>
                      </a:r>
                      <a:endParaRPr kumimoji="0" lang="en-US" altLang="en-US" sz="1800" b="0" i="0" u="none" strike="noStrike" cap="none" normalizeH="0" baseline="0" dirty="0">
                        <a:ln>
                          <a:noFill/>
                        </a:ln>
                        <a:solidFill>
                          <a:srgbClr val="000000"/>
                        </a:solidFill>
                        <a:effectLst/>
                        <a:latin typeface="Arial" panose="020B0604020202020204"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1231646"/>
                  </a:ext>
                </a:extLst>
              </a:tr>
              <a:tr h="490081">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8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Quitline counseling </a:t>
                      </a:r>
                      <a:endParaRPr kumimoji="0" lang="en-US" altLang="en-US" sz="1800" b="0" i="0" u="none" strike="noStrike" cap="none" normalizeH="0" baseline="0" dirty="0">
                        <a:ln>
                          <a:noFill/>
                        </a:ln>
                        <a:solidFill>
                          <a:srgbClr val="000000"/>
                        </a:solidFill>
                        <a:effectLst/>
                        <a:latin typeface="Arial" panose="020B0604020202020204"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8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11</a:t>
                      </a:r>
                      <a:endParaRPr kumimoji="0" lang="en-US" altLang="en-US" sz="1800" b="0" i="0" u="none" strike="noStrike" cap="none" normalizeH="0" baseline="0" dirty="0">
                        <a:ln>
                          <a:noFill/>
                        </a:ln>
                        <a:solidFill>
                          <a:srgbClr val="000000"/>
                        </a:solidFill>
                        <a:effectLst/>
                        <a:latin typeface="Arial" panose="020B0604020202020204"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8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1.6 (1.4, 1.8)</a:t>
                      </a:r>
                      <a:endParaRPr kumimoji="0" lang="en-US" altLang="en-US" sz="1800" b="0" i="0" u="none" strike="noStrike" cap="none" normalizeH="0" baseline="0" dirty="0">
                        <a:ln>
                          <a:noFill/>
                        </a:ln>
                        <a:solidFill>
                          <a:srgbClr val="000000"/>
                        </a:solidFill>
                        <a:effectLst/>
                        <a:latin typeface="Arial" panose="020B0604020202020204"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8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12.7 (11.3, 14.2)</a:t>
                      </a:r>
                      <a:endParaRPr kumimoji="0" lang="en-US" altLang="en-US" sz="1800" b="0" i="0" u="none" strike="noStrike" cap="none" normalizeH="0" baseline="0" dirty="0">
                        <a:ln>
                          <a:noFill/>
                        </a:ln>
                        <a:solidFill>
                          <a:srgbClr val="000000"/>
                        </a:solidFill>
                        <a:effectLst/>
                        <a:latin typeface="Arial" panose="020B0604020202020204"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57343762"/>
                  </a:ext>
                </a:extLst>
              </a:tr>
            </a:tbl>
          </a:graphicData>
        </a:graphic>
      </p:graphicFrame>
      <p:graphicFrame>
        <p:nvGraphicFramePr>
          <p:cNvPr id="7" name="Group 31">
            <a:extLst>
              <a:ext uri="{FF2B5EF4-FFF2-40B4-BE49-F238E27FC236}">
                <a16:creationId xmlns:a16="http://schemas.microsoft.com/office/drawing/2014/main" id="{B9CF3E2F-391E-17A9-F3A6-E52BA5D73AA7}"/>
              </a:ext>
            </a:extLst>
          </p:cNvPr>
          <p:cNvGraphicFramePr>
            <a:graphicFrameLocks noGrp="1"/>
          </p:cNvGraphicFramePr>
          <p:nvPr>
            <p:extLst>
              <p:ext uri="{D42A27DB-BD31-4B8C-83A1-F6EECF244321}">
                <p14:modId xmlns:p14="http://schemas.microsoft.com/office/powerpoint/2010/main" val="1504311230"/>
              </p:ext>
            </p:extLst>
          </p:nvPr>
        </p:nvGraphicFramePr>
        <p:xfrm>
          <a:off x="211617" y="2491733"/>
          <a:ext cx="8548335" cy="1920162"/>
        </p:xfrm>
        <a:graphic>
          <a:graphicData uri="http://schemas.openxmlformats.org/drawingml/2006/table">
            <a:tbl>
              <a:tblPr/>
              <a:tblGrid>
                <a:gridCol w="2195917">
                  <a:extLst>
                    <a:ext uri="{9D8B030D-6E8A-4147-A177-3AD203B41FA5}">
                      <a16:colId xmlns:a16="http://schemas.microsoft.com/office/drawing/2014/main" val="850861747"/>
                    </a:ext>
                  </a:extLst>
                </a:gridCol>
                <a:gridCol w="2257063">
                  <a:extLst>
                    <a:ext uri="{9D8B030D-6E8A-4147-A177-3AD203B41FA5}">
                      <a16:colId xmlns:a16="http://schemas.microsoft.com/office/drawing/2014/main" val="3872992151"/>
                    </a:ext>
                  </a:extLst>
                </a:gridCol>
                <a:gridCol w="1979271">
                  <a:extLst>
                    <a:ext uri="{9D8B030D-6E8A-4147-A177-3AD203B41FA5}">
                      <a16:colId xmlns:a16="http://schemas.microsoft.com/office/drawing/2014/main" val="2073876283"/>
                    </a:ext>
                  </a:extLst>
                </a:gridCol>
                <a:gridCol w="2116084">
                  <a:extLst>
                    <a:ext uri="{9D8B030D-6E8A-4147-A177-3AD203B41FA5}">
                      <a16:colId xmlns:a16="http://schemas.microsoft.com/office/drawing/2014/main" val="2158750326"/>
                    </a:ext>
                  </a:extLst>
                </a:gridCol>
              </a:tblGrid>
              <a:tr h="876309">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endParaRPr kumimoji="0" lang="en-US" altLang="en-US" sz="1800" b="1"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
                          <a:srgbClr val="000000"/>
                        </a:buClr>
                        <a:buSzTx/>
                        <a:buFont typeface="Wingdings" panose="05000000000000000000" pitchFamily="2" charset="2"/>
                        <a:buNone/>
                        <a:tabLst/>
                      </a:pPr>
                      <a:r>
                        <a:rPr kumimoji="0" lang="en-US" altLang="en-US" sz="1800" b="1"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Intervention</a:t>
                      </a:r>
                      <a:endParaRPr kumimoji="0" lang="en-US" altLang="en-US" sz="1800" b="1" i="0" u="none" strike="noStrike" cap="none" normalizeH="0" baseline="0" dirty="0">
                        <a:ln>
                          <a:noFill/>
                        </a:ln>
                        <a:solidFill>
                          <a:srgbClr val="000000"/>
                        </a:solidFill>
                        <a:effectLst/>
                        <a:latin typeface="Arial" panose="020B060402020202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800" b="1"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Number of</a:t>
                      </a:r>
                    </a:p>
                    <a:p>
                      <a:pPr marL="0" marR="0" lvl="0" indent="0" algn="ctr" defTabSz="914400" rtl="0" eaLnBrk="0" fontAlgn="base" latinLnBrk="0" hangingPunct="0">
                        <a:lnSpc>
                          <a:spcPct val="100000"/>
                        </a:lnSpc>
                        <a:spcBef>
                          <a:spcPct val="0"/>
                        </a:spcBef>
                        <a:spcAft>
                          <a:spcPct val="0"/>
                        </a:spcAft>
                        <a:buClr>
                          <a:srgbClr val="000000"/>
                        </a:buClr>
                        <a:buSzTx/>
                        <a:buFont typeface="Wingdings" panose="05000000000000000000" pitchFamily="2" charset="2"/>
                        <a:buNone/>
                        <a:tabLst/>
                      </a:pPr>
                      <a:r>
                        <a:rPr kumimoji="0" lang="en-US" altLang="en-US" sz="1800" b="1"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arms</a:t>
                      </a: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800" b="1"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Estimated</a:t>
                      </a:r>
                    </a:p>
                    <a:p>
                      <a:pPr marL="0" marR="0" lvl="0" indent="0" algn="ctr" defTabSz="914400" rtl="0" eaLnBrk="0" fontAlgn="base" latinLnBrk="0" hangingPunct="0">
                        <a:lnSpc>
                          <a:spcPct val="100000"/>
                        </a:lnSpc>
                        <a:spcBef>
                          <a:spcPct val="0"/>
                        </a:spcBef>
                        <a:spcAft>
                          <a:spcPct val="0"/>
                        </a:spcAft>
                        <a:buClr>
                          <a:srgbClr val="000000"/>
                        </a:buClr>
                        <a:buSzTx/>
                        <a:buFont typeface="Wingdings" panose="05000000000000000000" pitchFamily="2" charset="2"/>
                        <a:buNone/>
                        <a:tabLst/>
                      </a:pPr>
                      <a:r>
                        <a:rPr kumimoji="0" lang="en-US" altLang="en-US" sz="1800" b="1"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odds ratio</a:t>
                      </a:r>
                    </a:p>
                    <a:p>
                      <a:pPr marL="0" marR="0" lvl="0" indent="0" algn="ctr" defTabSz="914400" rtl="0" eaLnBrk="0" fontAlgn="base" latinLnBrk="0" hangingPunct="0">
                        <a:lnSpc>
                          <a:spcPct val="100000"/>
                        </a:lnSpc>
                        <a:spcBef>
                          <a:spcPct val="0"/>
                        </a:spcBef>
                        <a:spcAft>
                          <a:spcPct val="0"/>
                        </a:spcAft>
                        <a:buClr>
                          <a:srgbClr val="000000"/>
                        </a:buClr>
                        <a:buSzTx/>
                        <a:buFont typeface="Wingdings" panose="05000000000000000000" pitchFamily="2" charset="2"/>
                        <a:buNone/>
                        <a:tabLst/>
                      </a:pPr>
                      <a:r>
                        <a:rPr kumimoji="0" lang="en-US" altLang="en-US" sz="1800" b="1"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(95% C.I.)</a:t>
                      </a:r>
                      <a:endParaRPr kumimoji="0" lang="en-US" altLang="en-US" sz="1800" b="1" i="0" u="none" strike="noStrike" cap="none" normalizeH="0" baseline="0" dirty="0">
                        <a:ln>
                          <a:noFill/>
                        </a:ln>
                        <a:solidFill>
                          <a:srgbClr val="000000"/>
                        </a:solidFill>
                        <a:effectLst/>
                        <a:latin typeface="Arial" panose="020B060402020202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800" b="1"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Estimated</a:t>
                      </a:r>
                    </a:p>
                    <a:p>
                      <a:pPr marL="0" marR="0" lvl="0" indent="0" algn="ctr" defTabSz="914400" rtl="0" eaLnBrk="0" fontAlgn="base" latinLnBrk="0" hangingPunct="0">
                        <a:lnSpc>
                          <a:spcPct val="100000"/>
                        </a:lnSpc>
                        <a:spcBef>
                          <a:spcPct val="0"/>
                        </a:spcBef>
                        <a:spcAft>
                          <a:spcPct val="0"/>
                        </a:spcAft>
                        <a:buClr>
                          <a:srgbClr val="000000"/>
                        </a:buClr>
                        <a:buSzTx/>
                        <a:buFont typeface="Wingdings" panose="05000000000000000000" pitchFamily="2" charset="2"/>
                        <a:buNone/>
                        <a:tabLst/>
                      </a:pPr>
                      <a:r>
                        <a:rPr kumimoji="0" lang="en-US" altLang="en-US" sz="1800" b="1"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abstinence rate</a:t>
                      </a:r>
                    </a:p>
                    <a:p>
                      <a:pPr marL="0" marR="0" lvl="0" indent="0" algn="ctr" defTabSz="914400" rtl="0" eaLnBrk="0" fontAlgn="base" latinLnBrk="0" hangingPunct="0">
                        <a:lnSpc>
                          <a:spcPct val="100000"/>
                        </a:lnSpc>
                        <a:spcBef>
                          <a:spcPct val="0"/>
                        </a:spcBef>
                        <a:spcAft>
                          <a:spcPct val="0"/>
                        </a:spcAft>
                        <a:buClr>
                          <a:srgbClr val="000000"/>
                        </a:buClr>
                        <a:buSzTx/>
                        <a:buFont typeface="Wingdings" panose="05000000000000000000" pitchFamily="2" charset="2"/>
                        <a:buNone/>
                        <a:tabLst/>
                      </a:pPr>
                      <a:r>
                        <a:rPr kumimoji="0" lang="en-US" altLang="en-US" sz="1800" b="1"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(95% C.I.)</a:t>
                      </a:r>
                      <a:endParaRPr kumimoji="0" lang="en-US" altLang="en-US" sz="1800" b="1" i="0" u="none" strike="noStrike" cap="none" normalizeH="0" baseline="0" dirty="0">
                        <a:ln>
                          <a:noFill/>
                        </a:ln>
                        <a:solidFill>
                          <a:srgbClr val="000000"/>
                        </a:solidFill>
                        <a:effectLst/>
                        <a:latin typeface="Arial" panose="020B060402020202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3">
                        <a:lumMod val="40000"/>
                        <a:lumOff val="60000"/>
                      </a:schemeClr>
                    </a:solidFill>
                  </a:tcPr>
                </a:tc>
                <a:extLst>
                  <a:ext uri="{0D108BD9-81ED-4DB2-BD59-A6C34878D82A}">
                    <a16:rowId xmlns:a16="http://schemas.microsoft.com/office/drawing/2014/main" val="159817006"/>
                  </a:ext>
                </a:extLst>
              </a:tr>
              <a:tr h="352393">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8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Medication alone </a:t>
                      </a:r>
                      <a:endParaRPr kumimoji="0" lang="en-US" altLang="en-US" sz="1800" b="0" i="0" u="none" strike="noStrike" cap="none" normalizeH="0" baseline="0">
                        <a:ln>
                          <a:noFill/>
                        </a:ln>
                        <a:solidFill>
                          <a:srgbClr val="000000"/>
                        </a:solidFill>
                        <a:effectLst/>
                        <a:latin typeface="Arial" panose="020B060402020202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8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6</a:t>
                      </a:r>
                      <a:endParaRPr kumimoji="0" lang="en-US" altLang="en-US" sz="1800" b="0" i="0" u="none" strike="noStrike" cap="none" normalizeH="0" baseline="0">
                        <a:ln>
                          <a:noFill/>
                        </a:ln>
                        <a:solidFill>
                          <a:srgbClr val="000000"/>
                        </a:solidFill>
                        <a:effectLst/>
                        <a:latin typeface="Arial" panose="020B060402020202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8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1.0</a:t>
                      </a:r>
                      <a:endParaRPr kumimoji="0" lang="en-US" altLang="en-US" sz="1800" b="0" i="0" u="none" strike="noStrike" cap="none" normalizeH="0" baseline="0" dirty="0">
                        <a:ln>
                          <a:noFill/>
                        </a:ln>
                        <a:solidFill>
                          <a:srgbClr val="000000"/>
                        </a:solidFill>
                        <a:effectLst/>
                        <a:latin typeface="Arial" panose="020B060402020202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8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23.2</a:t>
                      </a:r>
                      <a:endParaRPr kumimoji="0" lang="en-US" altLang="en-US" sz="1800" b="0" i="0" u="none" strike="noStrike" cap="none" normalizeH="0" baseline="0" dirty="0">
                        <a:ln>
                          <a:noFill/>
                        </a:ln>
                        <a:solidFill>
                          <a:srgbClr val="000000"/>
                        </a:solidFill>
                        <a:effectLst/>
                        <a:latin typeface="Arial" panose="020B060402020202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2771517"/>
                  </a:ext>
                </a:extLst>
              </a:tr>
              <a:tr h="613409">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8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Medication and Quitline counseling </a:t>
                      </a:r>
                      <a:endParaRPr kumimoji="0" lang="en-US" altLang="en-US" sz="1800" b="0" i="0" u="none" strike="noStrike" cap="none" normalizeH="0" baseline="0" dirty="0">
                        <a:ln>
                          <a:noFill/>
                        </a:ln>
                        <a:solidFill>
                          <a:srgbClr val="000000"/>
                        </a:solidFill>
                        <a:effectLst/>
                        <a:latin typeface="Arial" panose="020B060402020202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800" b="0" i="0" u="none" strike="noStrike" cap="none" normalizeH="0" baseline="0">
                          <a:ln>
                            <a:noFill/>
                          </a:ln>
                          <a:solidFill>
                            <a:srgbClr val="000000"/>
                          </a:solidFill>
                          <a:effectLst/>
                          <a:latin typeface="Arial" panose="020B0604020202020204" pitchFamily="34" charset="0"/>
                          <a:cs typeface="Times New Roman" panose="02020603050405020304" pitchFamily="18" charset="0"/>
                        </a:rPr>
                        <a:t>6</a:t>
                      </a:r>
                      <a:endParaRPr kumimoji="0" lang="en-US" altLang="en-US" sz="1800" b="0" i="0" u="none" strike="noStrike" cap="none" normalizeH="0" baseline="0">
                        <a:ln>
                          <a:noFill/>
                        </a:ln>
                        <a:solidFill>
                          <a:srgbClr val="000000"/>
                        </a:solidFill>
                        <a:effectLst/>
                        <a:latin typeface="Arial" panose="020B060402020202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8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1.3 (1.1, 1.6)</a:t>
                      </a:r>
                      <a:endParaRPr kumimoji="0" lang="en-US" altLang="en-US" sz="1800" b="0" i="0" u="none" strike="noStrike" cap="none" normalizeH="0" baseline="0" dirty="0">
                        <a:ln>
                          <a:noFill/>
                        </a:ln>
                        <a:solidFill>
                          <a:srgbClr val="000000"/>
                        </a:solidFill>
                        <a:effectLst/>
                        <a:latin typeface="Arial" panose="020B060402020202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125000"/>
                        </a:lnSpc>
                        <a:spcBef>
                          <a:spcPct val="50000"/>
                        </a:spcBef>
                        <a:buClr>
                          <a:srgbClr val="000000"/>
                        </a:buClr>
                        <a:buFont typeface="Wingdings" panose="05000000000000000000" pitchFamily="2" charset="2"/>
                        <a:defRPr sz="2100" b="1">
                          <a:solidFill>
                            <a:srgbClr val="000000"/>
                          </a:solidFill>
                          <a:latin typeface="Helvetica" panose="020B0604020202020204" pitchFamily="34" charset="0"/>
                        </a:defRPr>
                      </a:lvl1pPr>
                      <a:lvl2pPr marL="742950" indent="-285750">
                        <a:spcBef>
                          <a:spcPct val="20000"/>
                        </a:spcBef>
                        <a:buClr>
                          <a:srgbClr val="000000"/>
                        </a:buClr>
                        <a:defRPr sz="2000" b="1">
                          <a:solidFill>
                            <a:schemeClr val="tx1"/>
                          </a:solidFill>
                          <a:latin typeface="Helvetica" panose="020B0604020202020204" pitchFamily="34" charset="0"/>
                        </a:defRPr>
                      </a:lvl2pPr>
                      <a:lvl3pPr marL="1143000" indent="-228600">
                        <a:spcBef>
                          <a:spcPct val="20000"/>
                        </a:spcBef>
                        <a:buClr>
                          <a:srgbClr val="000000"/>
                        </a:buClr>
                        <a:defRPr b="1">
                          <a:solidFill>
                            <a:schemeClr val="tx1"/>
                          </a:solidFill>
                          <a:latin typeface="Helvetica" panose="020B0604020202020204" pitchFamily="34" charset="0"/>
                        </a:defRPr>
                      </a:lvl3pPr>
                      <a:lvl4pPr marL="1600200" indent="-228600">
                        <a:spcBef>
                          <a:spcPct val="20000"/>
                        </a:spcBef>
                        <a:buClr>
                          <a:srgbClr val="000000"/>
                        </a:buClr>
                        <a:defRPr b="1">
                          <a:solidFill>
                            <a:srgbClr val="339EFF"/>
                          </a:solidFill>
                          <a:latin typeface="Helvetica" panose="020B0604020202020204" pitchFamily="34" charset="0"/>
                        </a:defRPr>
                      </a:lvl4pPr>
                      <a:lvl5pPr marL="2057400" indent="-228600">
                        <a:spcBef>
                          <a:spcPct val="20000"/>
                        </a:spcBef>
                        <a:buClr>
                          <a:schemeClr val="tx1"/>
                        </a:buClr>
                        <a:buSzPct val="65000"/>
                        <a:buFont typeface="Wingdings" panose="05000000000000000000" pitchFamily="2" charset="2"/>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defRPr sz="16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800" b="0" i="0" u="none" strike="noStrike" cap="none" normalizeH="0" baseline="0" dirty="0">
                          <a:ln>
                            <a:noFill/>
                          </a:ln>
                          <a:solidFill>
                            <a:srgbClr val="000000"/>
                          </a:solidFill>
                          <a:effectLst/>
                          <a:latin typeface="Arial" panose="020B0604020202020204" pitchFamily="34" charset="0"/>
                          <a:cs typeface="Times New Roman" panose="02020603050405020304" pitchFamily="18" charset="0"/>
                        </a:rPr>
                        <a:t>28.1 (24.5, 32.0)</a:t>
                      </a:r>
                      <a:endParaRPr kumimoji="0" lang="en-US" altLang="en-US" sz="1800" b="0" i="0" u="none" strike="noStrike" cap="none" normalizeH="0" baseline="0" dirty="0">
                        <a:ln>
                          <a:noFill/>
                        </a:ln>
                        <a:solidFill>
                          <a:srgbClr val="000000"/>
                        </a:solidFill>
                        <a:effectLst/>
                        <a:latin typeface="Arial" panose="020B0604020202020204" pitchFamily="34"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0493772"/>
                  </a:ext>
                </a:extLst>
              </a:tr>
            </a:tbl>
          </a:graphicData>
        </a:graphic>
      </p:graphicFrame>
      <p:sp>
        <p:nvSpPr>
          <p:cNvPr id="2" name="TextBox 1">
            <a:extLst>
              <a:ext uri="{FF2B5EF4-FFF2-40B4-BE49-F238E27FC236}">
                <a16:creationId xmlns:a16="http://schemas.microsoft.com/office/drawing/2014/main" id="{5C21C5C5-B7EC-4C0E-BDA2-645399B86FC1}"/>
              </a:ext>
            </a:extLst>
          </p:cNvPr>
          <p:cNvSpPr txBox="1"/>
          <p:nvPr/>
        </p:nvSpPr>
        <p:spPr>
          <a:xfrm>
            <a:off x="1610688" y="4739066"/>
            <a:ext cx="5883342" cy="253916"/>
          </a:xfrm>
          <a:prstGeom prst="rect">
            <a:avLst/>
          </a:prstGeom>
          <a:noFill/>
        </p:spPr>
        <p:txBody>
          <a:bodyPr wrap="none" rtlCol="0">
            <a:spAutoFit/>
          </a:bodyPr>
          <a:lstStyle/>
          <a:p>
            <a:r>
              <a:rPr lang="en-US" sz="1050" dirty="0">
                <a:solidFill>
                  <a:schemeClr val="bg1"/>
                </a:solidFill>
                <a:latin typeface="Arial" panose="020B0604020202020204" pitchFamily="34" charset="0"/>
                <a:cs typeface="Arial" panose="020B0604020202020204" pitchFamily="34" charset="0"/>
              </a:rPr>
              <a:t>Tobacco Use and Dependence Guideline Panel. Treating Tobacco Use and Dependence: 2008</a:t>
            </a:r>
            <a:endParaRPr lang="en-US" sz="1050" dirty="0">
              <a:solidFill>
                <a:schemeClr val="bg1"/>
              </a:solidFill>
            </a:endParaRPr>
          </a:p>
        </p:txBody>
      </p:sp>
    </p:spTree>
    <p:extLst>
      <p:ext uri="{BB962C8B-B14F-4D97-AF65-F5344CB8AC3E}">
        <p14:creationId xmlns:p14="http://schemas.microsoft.com/office/powerpoint/2010/main" val="5255522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68113-8981-FD1D-B067-CDF736917194}"/>
              </a:ext>
            </a:extLst>
          </p:cNvPr>
          <p:cNvSpPr>
            <a:spLocks noGrp="1"/>
          </p:cNvSpPr>
          <p:nvPr>
            <p:ph type="title"/>
          </p:nvPr>
        </p:nvSpPr>
        <p:spPr>
          <a:xfrm>
            <a:off x="457213" y="205979"/>
            <a:ext cx="8315569" cy="655521"/>
          </a:xfrm>
        </p:spPr>
        <p:txBody>
          <a:bodyPr/>
          <a:lstStyle/>
          <a:p>
            <a:pPr algn="ctr"/>
            <a:r>
              <a:rPr lang="en-US" dirty="0"/>
              <a:t>Quitline Resources</a:t>
            </a:r>
          </a:p>
        </p:txBody>
      </p:sp>
      <p:sp>
        <p:nvSpPr>
          <p:cNvPr id="3" name="Content Placeholder 2">
            <a:extLst>
              <a:ext uri="{FF2B5EF4-FFF2-40B4-BE49-F238E27FC236}">
                <a16:creationId xmlns:a16="http://schemas.microsoft.com/office/drawing/2014/main" id="{5415B0A2-A3D2-C874-1D1C-0AD272311DCA}"/>
              </a:ext>
            </a:extLst>
          </p:cNvPr>
          <p:cNvSpPr>
            <a:spLocks noGrp="1"/>
          </p:cNvSpPr>
          <p:nvPr>
            <p:ph idx="1"/>
          </p:nvPr>
        </p:nvSpPr>
        <p:spPr>
          <a:xfrm>
            <a:off x="457213" y="861500"/>
            <a:ext cx="8421611" cy="3867912"/>
          </a:xfrm>
        </p:spPr>
        <p:txBody>
          <a:bodyPr>
            <a:normAutofit fontScale="85000" lnSpcReduction="20000"/>
          </a:bodyPr>
          <a:lstStyle/>
          <a:p>
            <a:pPr algn="l">
              <a:buFont typeface="Arial" panose="020B0604020202020204" pitchFamily="34" charset="0"/>
              <a:buChar char="•"/>
            </a:pPr>
            <a:r>
              <a:rPr lang="en-US" b="1" i="0" dirty="0">
                <a:solidFill>
                  <a:srgbClr val="000000"/>
                </a:solidFill>
                <a:effectLst/>
                <a:latin typeface="Open Sans" panose="020B0606030504020204" pitchFamily="34" charset="0"/>
              </a:rPr>
              <a:t>Texas Tobacco Quitline</a:t>
            </a:r>
          </a:p>
          <a:p>
            <a:pPr lvl="1">
              <a:buFont typeface="Arial" panose="020B0604020202020204" pitchFamily="34" charset="0"/>
              <a:buChar char="•"/>
            </a:pPr>
            <a:r>
              <a:rPr lang="en-US" i="0" dirty="0">
                <a:solidFill>
                  <a:srgbClr val="000000"/>
                </a:solidFill>
                <a:effectLst/>
                <a:latin typeface="Open Sans" panose="020B0606030504020204" pitchFamily="34" charset="0"/>
              </a:rPr>
              <a:t>1-877-YES-QUIT (1-877-937-7848)</a:t>
            </a:r>
          </a:p>
          <a:p>
            <a:pPr lvl="1">
              <a:buFont typeface="Arial" panose="020B0604020202020204" pitchFamily="34" charset="0"/>
              <a:buChar char="•"/>
            </a:pPr>
            <a:r>
              <a:rPr lang="en-US" i="0" dirty="0">
                <a:solidFill>
                  <a:srgbClr val="000000"/>
                </a:solidFill>
                <a:effectLst/>
                <a:latin typeface="Open Sans" panose="020B0606030504020204" pitchFamily="34" charset="0"/>
              </a:rPr>
              <a:t>Nicotine replacement therapy and quit coaching sessions.</a:t>
            </a:r>
          </a:p>
          <a:p>
            <a:pPr lvl="1">
              <a:buFont typeface="Arial" panose="020B0604020202020204" pitchFamily="34" charset="0"/>
              <a:buChar char="•"/>
            </a:pPr>
            <a:r>
              <a:rPr lang="en-US" i="0" dirty="0">
                <a:solidFill>
                  <a:srgbClr val="000000"/>
                </a:solidFill>
                <a:effectLst/>
                <a:latin typeface="Open Sans" panose="020B0606030504020204" pitchFamily="34" charset="0"/>
              </a:rPr>
              <a:t>Services are provided in both English and Spanish. </a:t>
            </a:r>
          </a:p>
          <a:p>
            <a:pPr lvl="1">
              <a:buFont typeface="Arial" panose="020B0604020202020204" pitchFamily="34" charset="0"/>
              <a:buChar char="•"/>
            </a:pPr>
            <a:r>
              <a:rPr lang="en-US" i="0" dirty="0">
                <a:solidFill>
                  <a:srgbClr val="000000"/>
                </a:solidFill>
                <a:effectLst/>
                <a:latin typeface="Open Sans" panose="020B0606030504020204" pitchFamily="34" charset="0"/>
              </a:rPr>
              <a:t>Interpretation for other languages is available for phone services.</a:t>
            </a:r>
          </a:p>
          <a:p>
            <a:pPr algn="l">
              <a:buFont typeface="Arial" panose="020B0604020202020204" pitchFamily="34" charset="0"/>
              <a:buChar char="•"/>
            </a:pPr>
            <a:r>
              <a:rPr lang="en-US" b="1" i="0" dirty="0">
                <a:solidFill>
                  <a:srgbClr val="000000"/>
                </a:solidFill>
                <a:effectLst/>
                <a:latin typeface="Open Sans" panose="020B0606030504020204" pitchFamily="34" charset="0"/>
              </a:rPr>
              <a:t>Free national quit help</a:t>
            </a:r>
            <a:r>
              <a:rPr lang="en-US" b="0" i="0" dirty="0">
                <a:solidFill>
                  <a:srgbClr val="000000"/>
                </a:solidFill>
                <a:effectLst/>
                <a:latin typeface="Open Sans" panose="020B0606030504020204" pitchFamily="34" charset="0"/>
              </a:rPr>
              <a:t>:</a:t>
            </a:r>
          </a:p>
          <a:p>
            <a:pPr marL="742950" lvl="1" indent="-285750" algn="l">
              <a:buFont typeface="Arial" panose="020B0604020202020204" pitchFamily="34" charset="0"/>
              <a:buChar char="•"/>
            </a:pPr>
            <a:r>
              <a:rPr lang="en-US" b="0" i="0" u="sng" dirty="0">
                <a:solidFill>
                  <a:srgbClr val="075290"/>
                </a:solidFill>
                <a:effectLst/>
                <a:latin typeface="Open Sans" panose="020B0606030504020204" pitchFamily="34" charset="0"/>
                <a:hlinkClick r:id="rId2"/>
              </a:rPr>
              <a:t>1-800-QUIT-NOW</a:t>
            </a:r>
            <a:r>
              <a:rPr lang="en-US" b="0" i="0" u="sng" dirty="0">
                <a:solidFill>
                  <a:srgbClr val="075290"/>
                </a:solidFill>
                <a:effectLst/>
                <a:latin typeface="Open Sans" panose="020B0606030504020204" pitchFamily="34" charset="0"/>
              </a:rPr>
              <a:t> </a:t>
            </a:r>
            <a:r>
              <a:rPr lang="en-US" b="0" i="0" dirty="0">
                <a:solidFill>
                  <a:srgbClr val="000000"/>
                </a:solidFill>
                <a:effectLst/>
                <a:latin typeface="Open Sans" panose="020B0606030504020204" pitchFamily="34" charset="0"/>
              </a:rPr>
              <a:t>(</a:t>
            </a:r>
            <a:r>
              <a:rPr lang="en-US" b="0" i="0" u="sng" dirty="0">
                <a:solidFill>
                  <a:srgbClr val="075290"/>
                </a:solidFill>
                <a:effectLst/>
                <a:latin typeface="Open Sans" panose="020B0606030504020204" pitchFamily="34" charset="0"/>
                <a:hlinkClick r:id="rId2"/>
              </a:rPr>
              <a:t>1-800-784-8669</a:t>
            </a:r>
            <a:r>
              <a:rPr lang="en-US" b="0" i="0" dirty="0">
                <a:solidFill>
                  <a:srgbClr val="000000"/>
                </a:solidFill>
                <a:effectLst/>
                <a:latin typeface="Open Sans" panose="020B0606030504020204" pitchFamily="34" charset="0"/>
              </a:rPr>
              <a:t>)</a:t>
            </a:r>
          </a:p>
          <a:p>
            <a:pPr algn="l">
              <a:buFont typeface="Arial" panose="020B0604020202020204" pitchFamily="34" charset="0"/>
              <a:buChar char="•"/>
            </a:pPr>
            <a:r>
              <a:rPr lang="en-US" b="1" i="0" dirty="0">
                <a:solidFill>
                  <a:srgbClr val="000000"/>
                </a:solidFill>
                <a:effectLst/>
                <a:latin typeface="Open Sans" panose="020B0606030504020204" pitchFamily="34" charset="0"/>
              </a:rPr>
              <a:t>In Spanish</a:t>
            </a:r>
            <a:r>
              <a:rPr lang="en-US" b="0" i="0" dirty="0">
                <a:solidFill>
                  <a:srgbClr val="000000"/>
                </a:solidFill>
                <a:effectLst/>
                <a:latin typeface="Open Sans" panose="020B0606030504020204" pitchFamily="34" charset="0"/>
              </a:rPr>
              <a:t>:</a:t>
            </a:r>
          </a:p>
          <a:p>
            <a:pPr marL="742950" lvl="1" indent="-285750" algn="l">
              <a:buFont typeface="Arial" panose="020B0604020202020204" pitchFamily="34" charset="0"/>
              <a:buChar char="•"/>
            </a:pPr>
            <a:r>
              <a:rPr lang="en-US" b="0" i="0" u="sng" dirty="0">
                <a:solidFill>
                  <a:srgbClr val="075290"/>
                </a:solidFill>
                <a:effectLst/>
                <a:latin typeface="Open Sans" panose="020B0606030504020204" pitchFamily="34" charset="0"/>
                <a:hlinkClick r:id="rId3"/>
              </a:rPr>
              <a:t>1-855-DÉJELO-YA</a:t>
            </a:r>
            <a:r>
              <a:rPr lang="en-US" b="0" i="0" u="sng" dirty="0">
                <a:solidFill>
                  <a:srgbClr val="075290"/>
                </a:solidFill>
                <a:effectLst/>
                <a:latin typeface="Open Sans" panose="020B0606030504020204" pitchFamily="34" charset="0"/>
              </a:rPr>
              <a:t> </a:t>
            </a:r>
            <a:r>
              <a:rPr lang="en-US" b="0" i="0" dirty="0">
                <a:solidFill>
                  <a:srgbClr val="000000"/>
                </a:solidFill>
                <a:effectLst/>
                <a:latin typeface="Open Sans" panose="020B0606030504020204" pitchFamily="34" charset="0"/>
              </a:rPr>
              <a:t>(</a:t>
            </a:r>
            <a:r>
              <a:rPr lang="en-US" b="0" i="0" u="sng" dirty="0">
                <a:solidFill>
                  <a:srgbClr val="075290"/>
                </a:solidFill>
                <a:effectLst/>
                <a:latin typeface="Open Sans" panose="020B0606030504020204" pitchFamily="34" charset="0"/>
                <a:hlinkClick r:id="rId3"/>
              </a:rPr>
              <a:t>1-855-335-3569</a:t>
            </a:r>
            <a:r>
              <a:rPr lang="en-US" b="0" i="0" dirty="0">
                <a:solidFill>
                  <a:srgbClr val="000000"/>
                </a:solidFill>
                <a:effectLst/>
                <a:latin typeface="Open Sans" panose="020B0606030504020204" pitchFamily="34" charset="0"/>
              </a:rPr>
              <a:t>)</a:t>
            </a:r>
          </a:p>
          <a:p>
            <a:pPr algn="l">
              <a:buFont typeface="Arial" panose="020B0604020202020204" pitchFamily="34" charset="0"/>
              <a:buChar char="•"/>
            </a:pPr>
            <a:r>
              <a:rPr lang="en-US" b="1" i="0" dirty="0">
                <a:solidFill>
                  <a:srgbClr val="000000"/>
                </a:solidFill>
                <a:effectLst/>
                <a:latin typeface="Open Sans" panose="020B0606030504020204" pitchFamily="34" charset="0"/>
              </a:rPr>
              <a:t>In Asian languages</a:t>
            </a:r>
            <a:r>
              <a:rPr lang="en-US" b="0" i="0" dirty="0">
                <a:solidFill>
                  <a:srgbClr val="000000"/>
                </a:solidFill>
                <a:effectLst/>
                <a:latin typeface="Open Sans" panose="020B0606030504020204" pitchFamily="34" charset="0"/>
              </a:rPr>
              <a:t>:</a:t>
            </a:r>
          </a:p>
          <a:p>
            <a:pPr marL="742950" lvl="1" indent="-285750" algn="l">
              <a:buFont typeface="Arial" panose="020B0604020202020204" pitchFamily="34" charset="0"/>
              <a:buChar char="•"/>
            </a:pPr>
            <a:r>
              <a:rPr lang="en-US" b="0" i="0" dirty="0">
                <a:solidFill>
                  <a:srgbClr val="000000"/>
                </a:solidFill>
                <a:effectLst/>
                <a:latin typeface="Open Sans" panose="020B0606030504020204" pitchFamily="34" charset="0"/>
              </a:rPr>
              <a:t>Mandarin and Cantonese: </a:t>
            </a:r>
            <a:r>
              <a:rPr lang="en-US" b="0" i="0" u="sng" dirty="0">
                <a:solidFill>
                  <a:srgbClr val="075290"/>
                </a:solidFill>
                <a:effectLst/>
                <a:latin typeface="Open Sans" panose="020B0606030504020204" pitchFamily="34" charset="0"/>
                <a:hlinkClick r:id="rId4"/>
              </a:rPr>
              <a:t>1-800-838-8917</a:t>
            </a:r>
            <a:endParaRPr lang="en-US" b="0" i="0" dirty="0">
              <a:solidFill>
                <a:srgbClr val="000000"/>
              </a:solidFill>
              <a:effectLst/>
              <a:latin typeface="Open Sans" panose="020B0606030504020204" pitchFamily="34" charset="0"/>
            </a:endParaRPr>
          </a:p>
          <a:p>
            <a:pPr marL="742950" lvl="1" indent="-285750" algn="l">
              <a:buFont typeface="Arial" panose="020B0604020202020204" pitchFamily="34" charset="0"/>
              <a:buChar char="•"/>
            </a:pPr>
            <a:r>
              <a:rPr lang="en-US" b="0" i="0" dirty="0">
                <a:solidFill>
                  <a:srgbClr val="000000"/>
                </a:solidFill>
                <a:effectLst/>
                <a:latin typeface="Open Sans" panose="020B0606030504020204" pitchFamily="34" charset="0"/>
              </a:rPr>
              <a:t>Korean: </a:t>
            </a:r>
            <a:r>
              <a:rPr lang="en-US" b="0" i="0" u="sng" dirty="0">
                <a:solidFill>
                  <a:srgbClr val="075290"/>
                </a:solidFill>
                <a:effectLst/>
                <a:latin typeface="Open Sans" panose="020B0606030504020204" pitchFamily="34" charset="0"/>
                <a:hlinkClick r:id="rId4"/>
              </a:rPr>
              <a:t>1-800-556-5564</a:t>
            </a:r>
            <a:endParaRPr lang="en-US" b="0" i="0" dirty="0">
              <a:solidFill>
                <a:srgbClr val="000000"/>
              </a:solidFill>
              <a:effectLst/>
              <a:latin typeface="Open Sans" panose="020B0606030504020204" pitchFamily="34" charset="0"/>
            </a:endParaRPr>
          </a:p>
          <a:p>
            <a:pPr marL="742950" lvl="1" indent="-285750" algn="l">
              <a:buFont typeface="Arial" panose="020B0604020202020204" pitchFamily="34" charset="0"/>
              <a:buChar char="•"/>
            </a:pPr>
            <a:r>
              <a:rPr lang="en-US" b="0" i="0" dirty="0">
                <a:solidFill>
                  <a:srgbClr val="000000"/>
                </a:solidFill>
                <a:effectLst/>
                <a:latin typeface="Open Sans" panose="020B0606030504020204" pitchFamily="34" charset="0"/>
              </a:rPr>
              <a:t>Vietnamese: </a:t>
            </a:r>
            <a:r>
              <a:rPr lang="en-US" b="0" i="0" u="sng" dirty="0">
                <a:solidFill>
                  <a:srgbClr val="075290"/>
                </a:solidFill>
                <a:effectLst/>
                <a:latin typeface="Open Sans" panose="020B0606030504020204" pitchFamily="34" charset="0"/>
                <a:hlinkClick r:id="rId5"/>
              </a:rPr>
              <a:t>1-800-778-8440</a:t>
            </a:r>
            <a:endParaRPr lang="en-US" b="0" i="0" dirty="0">
              <a:solidFill>
                <a:srgbClr val="000000"/>
              </a:solidFill>
              <a:effectLst/>
              <a:latin typeface="Open Sans" panose="020B0606030504020204" pitchFamily="34" charset="0"/>
            </a:endParaRPr>
          </a:p>
          <a:p>
            <a:endParaRPr lang="en-US" dirty="0"/>
          </a:p>
        </p:txBody>
      </p:sp>
      <p:sp>
        <p:nvSpPr>
          <p:cNvPr id="4" name="Slide Number Placeholder 3">
            <a:extLst>
              <a:ext uri="{FF2B5EF4-FFF2-40B4-BE49-F238E27FC236}">
                <a16:creationId xmlns:a16="http://schemas.microsoft.com/office/drawing/2014/main" id="{E0C97B36-1080-4DBD-2F49-8D8877C92825}"/>
              </a:ext>
            </a:extLst>
          </p:cNvPr>
          <p:cNvSpPr>
            <a:spLocks noGrp="1"/>
          </p:cNvSpPr>
          <p:nvPr>
            <p:ph type="sldNum" sz="quarter" idx="12"/>
          </p:nvPr>
        </p:nvSpPr>
        <p:spPr/>
        <p:txBody>
          <a:bodyPr/>
          <a:lstStyle/>
          <a:p>
            <a:fld id="{6E2D2B3B-882E-40F3-A32F-6DD516915044}" type="slidenum">
              <a:rPr lang="en-US" smtClean="0"/>
              <a:pPr/>
              <a:t>45</a:t>
            </a:fld>
            <a:endParaRPr lang="en-US"/>
          </a:p>
        </p:txBody>
      </p:sp>
    </p:spTree>
    <p:extLst>
      <p:ext uri="{BB962C8B-B14F-4D97-AF65-F5344CB8AC3E}">
        <p14:creationId xmlns:p14="http://schemas.microsoft.com/office/powerpoint/2010/main" val="5189871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1BF01-ECF4-73AC-BC6E-0B1EA16EACA3}"/>
              </a:ext>
            </a:extLst>
          </p:cNvPr>
          <p:cNvSpPr>
            <a:spLocks noGrp="1"/>
          </p:cNvSpPr>
          <p:nvPr>
            <p:ph type="title"/>
          </p:nvPr>
        </p:nvSpPr>
        <p:spPr/>
        <p:txBody>
          <a:bodyPr/>
          <a:lstStyle/>
          <a:p>
            <a:r>
              <a:rPr lang="en-US" dirty="0"/>
              <a:t>Challenge: Resources and Logistics</a:t>
            </a:r>
          </a:p>
        </p:txBody>
      </p:sp>
      <p:sp>
        <p:nvSpPr>
          <p:cNvPr id="4" name="Slide Number Placeholder 3">
            <a:extLst>
              <a:ext uri="{FF2B5EF4-FFF2-40B4-BE49-F238E27FC236}">
                <a16:creationId xmlns:a16="http://schemas.microsoft.com/office/drawing/2014/main" id="{5776F34B-8851-D0C5-4931-6E0F09A8E9A9}"/>
              </a:ext>
            </a:extLst>
          </p:cNvPr>
          <p:cNvSpPr>
            <a:spLocks noGrp="1"/>
          </p:cNvSpPr>
          <p:nvPr>
            <p:ph type="sldNum" sz="quarter" idx="12"/>
          </p:nvPr>
        </p:nvSpPr>
        <p:spPr/>
        <p:txBody>
          <a:bodyPr/>
          <a:lstStyle/>
          <a:p>
            <a:fld id="{6E2D2B3B-882E-40F3-A32F-6DD516915044}" type="slidenum">
              <a:rPr lang="en-US" smtClean="0"/>
              <a:pPr/>
              <a:t>46</a:t>
            </a:fld>
            <a:endParaRPr lang="en-US"/>
          </a:p>
        </p:txBody>
      </p:sp>
      <p:pic>
        <p:nvPicPr>
          <p:cNvPr id="6" name="Picture 5">
            <a:extLst>
              <a:ext uri="{FF2B5EF4-FFF2-40B4-BE49-F238E27FC236}">
                <a16:creationId xmlns:a16="http://schemas.microsoft.com/office/drawing/2014/main" id="{D7D39923-8C78-10DC-ACA9-D3BDE54E86EC}"/>
              </a:ext>
            </a:extLst>
          </p:cNvPr>
          <p:cNvPicPr>
            <a:picLocks noChangeAspect="1"/>
          </p:cNvPicPr>
          <p:nvPr/>
        </p:nvPicPr>
        <p:blipFill>
          <a:blip r:embed="rId2"/>
          <a:stretch>
            <a:fillRect/>
          </a:stretch>
        </p:blipFill>
        <p:spPr>
          <a:xfrm>
            <a:off x="2058449" y="1288425"/>
            <a:ext cx="4825572" cy="3215791"/>
          </a:xfrm>
          <a:prstGeom prst="rect">
            <a:avLst/>
          </a:prstGeom>
        </p:spPr>
      </p:pic>
      <p:sp>
        <p:nvSpPr>
          <p:cNvPr id="3" name="Rectangle 2"/>
          <p:cNvSpPr/>
          <p:nvPr/>
        </p:nvSpPr>
        <p:spPr>
          <a:xfrm>
            <a:off x="2058450" y="4780371"/>
            <a:ext cx="4912802" cy="246221"/>
          </a:xfrm>
          <a:prstGeom prst="rect">
            <a:avLst/>
          </a:prstGeom>
        </p:spPr>
        <p:txBody>
          <a:bodyPr wrap="square">
            <a:spAutoFit/>
          </a:bodyPr>
          <a:lstStyle/>
          <a:p>
            <a:pPr algn="ctr"/>
            <a:r>
              <a:rPr lang="en-US" sz="1000" dirty="0">
                <a:solidFill>
                  <a:schemeClr val="bg1"/>
                </a:solidFill>
              </a:rPr>
              <a:t>https://www.1zoom.me/en/wallpaper/607275/z6679.6/600x400</a:t>
            </a:r>
          </a:p>
        </p:txBody>
      </p:sp>
    </p:spTree>
    <p:extLst>
      <p:ext uri="{BB962C8B-B14F-4D97-AF65-F5344CB8AC3E}">
        <p14:creationId xmlns:p14="http://schemas.microsoft.com/office/powerpoint/2010/main" val="25664704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Are You a One-Size-Fits-All Writer?">
            <a:extLst>
              <a:ext uri="{FF2B5EF4-FFF2-40B4-BE49-F238E27FC236}">
                <a16:creationId xmlns:a16="http://schemas.microsoft.com/office/drawing/2014/main" id="{5E5D3A29-231A-114B-A400-81AB3D89AF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219" y="936114"/>
            <a:ext cx="3853035" cy="32396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CCB2946-2CBF-B04B-AD86-B613594D894B}"/>
              </a:ext>
            </a:extLst>
          </p:cNvPr>
          <p:cNvSpPr>
            <a:spLocks noGrp="1"/>
          </p:cNvSpPr>
          <p:nvPr>
            <p:ph type="title"/>
          </p:nvPr>
        </p:nvSpPr>
        <p:spPr>
          <a:xfrm>
            <a:off x="216219" y="34995"/>
            <a:ext cx="8315569" cy="857250"/>
          </a:xfrm>
        </p:spPr>
        <p:txBody>
          <a:bodyPr/>
          <a:lstStyle/>
          <a:p>
            <a:pPr algn="ctr"/>
            <a:r>
              <a:rPr lang="en-US" dirty="0"/>
              <a:t>Challenge: General Treatment</a:t>
            </a:r>
          </a:p>
        </p:txBody>
      </p:sp>
      <p:sp>
        <p:nvSpPr>
          <p:cNvPr id="4" name="Slide Number Placeholder 3">
            <a:extLst>
              <a:ext uri="{FF2B5EF4-FFF2-40B4-BE49-F238E27FC236}">
                <a16:creationId xmlns:a16="http://schemas.microsoft.com/office/drawing/2014/main" id="{5899D028-95A6-EF1C-B1E7-A5F6A177C011}"/>
              </a:ext>
            </a:extLst>
          </p:cNvPr>
          <p:cNvSpPr>
            <a:spLocks noGrp="1"/>
          </p:cNvSpPr>
          <p:nvPr>
            <p:ph type="sldNum" sz="quarter" idx="12"/>
          </p:nvPr>
        </p:nvSpPr>
        <p:spPr/>
        <p:txBody>
          <a:bodyPr/>
          <a:lstStyle/>
          <a:p>
            <a:fld id="{6E2D2B3B-882E-40F3-A32F-6DD516915044}" type="slidenum">
              <a:rPr lang="en-US" smtClean="0"/>
              <a:pPr/>
              <a:t>47</a:t>
            </a:fld>
            <a:endParaRPr lang="en-US"/>
          </a:p>
        </p:txBody>
      </p:sp>
      <p:pic>
        <p:nvPicPr>
          <p:cNvPr id="55302" name="Picture 6" descr="Person-Centered Care | CMS">
            <a:extLst>
              <a:ext uri="{FF2B5EF4-FFF2-40B4-BE49-F238E27FC236}">
                <a16:creationId xmlns:a16="http://schemas.microsoft.com/office/drawing/2014/main" id="{6137B055-33F2-170F-8709-65EA079975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399" r="14001"/>
          <a:stretch/>
        </p:blipFill>
        <p:spPr bwMode="auto">
          <a:xfrm>
            <a:off x="5258236" y="716819"/>
            <a:ext cx="3547872" cy="2565400"/>
          </a:xfrm>
          <a:prstGeom prst="rect">
            <a:avLst/>
          </a:prstGeom>
          <a:noFill/>
          <a:extLst>
            <a:ext uri="{909E8E84-426E-40DD-AFC4-6F175D3DCCD1}">
              <a14:hiddenFill xmlns:a14="http://schemas.microsoft.com/office/drawing/2010/main">
                <a:solidFill>
                  <a:srgbClr val="FFFFFF"/>
                </a:solidFill>
              </a14:hiddenFill>
            </a:ext>
          </a:extLst>
        </p:spPr>
      </p:pic>
      <p:pic>
        <p:nvPicPr>
          <p:cNvPr id="55300" name="Picture 4" descr="Adaptability Images – Browse 464,544 Stock Photos, Vectors, and Video |  Adobe Stock">
            <a:extLst>
              <a:ext uri="{FF2B5EF4-FFF2-40B4-BE49-F238E27FC236}">
                <a16:creationId xmlns:a16="http://schemas.microsoft.com/office/drawing/2014/main" id="{D04DD1C8-F395-0CAB-871A-EF13A2F9DFA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253" t="5347" r="10724" b="22179"/>
          <a:stretch/>
        </p:blipFill>
        <p:spPr bwMode="auto">
          <a:xfrm>
            <a:off x="4291852" y="3332380"/>
            <a:ext cx="3547872" cy="132540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8613" y="3929588"/>
            <a:ext cx="4572000" cy="246221"/>
          </a:xfrm>
          <a:prstGeom prst="rect">
            <a:avLst/>
          </a:prstGeom>
        </p:spPr>
        <p:txBody>
          <a:bodyPr>
            <a:spAutoFit/>
          </a:bodyPr>
          <a:lstStyle/>
          <a:p>
            <a:r>
              <a:rPr lang="en-US" sz="1000" dirty="0"/>
              <a:t>https://waghostwriter.com/64441/opinions/does-one-size-really-fit-all/</a:t>
            </a:r>
          </a:p>
        </p:txBody>
      </p:sp>
      <p:sp>
        <p:nvSpPr>
          <p:cNvPr id="5" name="Rectangle 4"/>
          <p:cNvSpPr/>
          <p:nvPr/>
        </p:nvSpPr>
        <p:spPr>
          <a:xfrm>
            <a:off x="4508428" y="3086159"/>
            <a:ext cx="4572000" cy="246221"/>
          </a:xfrm>
          <a:prstGeom prst="rect">
            <a:avLst/>
          </a:prstGeom>
        </p:spPr>
        <p:txBody>
          <a:bodyPr>
            <a:spAutoFit/>
          </a:bodyPr>
          <a:lstStyle/>
          <a:p>
            <a:r>
              <a:rPr lang="en-US" sz="1000" dirty="0"/>
              <a:t>https://www.cms.gov/priorities/innovation/key-concepts/person-centered-care</a:t>
            </a:r>
          </a:p>
        </p:txBody>
      </p:sp>
      <p:sp>
        <p:nvSpPr>
          <p:cNvPr id="6" name="Rectangle 5"/>
          <p:cNvSpPr/>
          <p:nvPr/>
        </p:nvSpPr>
        <p:spPr>
          <a:xfrm>
            <a:off x="4374003" y="4433030"/>
            <a:ext cx="4572000" cy="246221"/>
          </a:xfrm>
          <a:prstGeom prst="rect">
            <a:avLst/>
          </a:prstGeom>
        </p:spPr>
        <p:txBody>
          <a:bodyPr>
            <a:spAutoFit/>
          </a:bodyPr>
          <a:lstStyle/>
          <a:p>
            <a:r>
              <a:rPr lang="en-US" sz="1000" dirty="0"/>
              <a:t>https://ownmygrowth.com/2024/03/02/adaptability/</a:t>
            </a:r>
          </a:p>
        </p:txBody>
      </p:sp>
    </p:spTree>
    <p:extLst>
      <p:ext uri="{BB962C8B-B14F-4D97-AF65-F5344CB8AC3E}">
        <p14:creationId xmlns:p14="http://schemas.microsoft.com/office/powerpoint/2010/main" val="196322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3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241BA-8E62-8741-00BE-C0F3F042836E}"/>
              </a:ext>
            </a:extLst>
          </p:cNvPr>
          <p:cNvSpPr>
            <a:spLocks noGrp="1"/>
          </p:cNvSpPr>
          <p:nvPr>
            <p:ph type="title"/>
          </p:nvPr>
        </p:nvSpPr>
        <p:spPr>
          <a:xfrm>
            <a:off x="457213" y="205979"/>
            <a:ext cx="8315569" cy="857250"/>
          </a:xfrm>
        </p:spPr>
        <p:txBody>
          <a:bodyPr anchor="ctr">
            <a:noAutofit/>
          </a:bodyPr>
          <a:lstStyle/>
          <a:p>
            <a:r>
              <a:rPr lang="en-US" sz="3700" dirty="0"/>
              <a:t>Culturally Tailored, Accessible Treatment</a:t>
            </a:r>
          </a:p>
        </p:txBody>
      </p:sp>
      <p:sp>
        <p:nvSpPr>
          <p:cNvPr id="9" name="Content Placeholder 2">
            <a:extLst>
              <a:ext uri="{FF2B5EF4-FFF2-40B4-BE49-F238E27FC236}">
                <a16:creationId xmlns:a16="http://schemas.microsoft.com/office/drawing/2014/main" id="{83C6F7B1-9795-40DD-1085-A9951B436587}"/>
              </a:ext>
            </a:extLst>
          </p:cNvPr>
          <p:cNvSpPr>
            <a:spLocks noGrp="1"/>
          </p:cNvSpPr>
          <p:nvPr>
            <p:ph sz="half" idx="1"/>
          </p:nvPr>
        </p:nvSpPr>
        <p:spPr>
          <a:xfrm>
            <a:off x="457200" y="1152144"/>
            <a:ext cx="3657600" cy="3323480"/>
          </a:xfrm>
        </p:spPr>
        <p:txBody>
          <a:bodyPr>
            <a:noAutofit/>
          </a:bodyPr>
          <a:lstStyle/>
          <a:p>
            <a:r>
              <a:rPr lang="en-US" sz="2000" dirty="0"/>
              <a:t>MASP+ (app)</a:t>
            </a:r>
          </a:p>
          <a:p>
            <a:pPr lvl="1"/>
            <a:r>
              <a:rPr lang="en-US" sz="1800" dirty="0"/>
              <a:t>Black adults with HIV who smoke</a:t>
            </a:r>
          </a:p>
          <a:p>
            <a:pPr lvl="1"/>
            <a:r>
              <a:rPr lang="en-US" sz="1800" dirty="0"/>
              <a:t>Elevated negative mood</a:t>
            </a:r>
          </a:p>
          <a:p>
            <a:pPr lvl="1"/>
            <a:r>
              <a:rPr lang="en-US" sz="1800" dirty="0"/>
              <a:t>Remotely completed</a:t>
            </a:r>
          </a:p>
          <a:p>
            <a:pPr lvl="1"/>
            <a:r>
              <a:rPr lang="en-US" sz="1800" dirty="0"/>
              <a:t>Compensated</a:t>
            </a:r>
          </a:p>
          <a:p>
            <a:pPr lvl="1"/>
            <a:r>
              <a:rPr lang="en-US" sz="1800" dirty="0"/>
              <a:t>Quittingplus.com</a:t>
            </a:r>
          </a:p>
          <a:p>
            <a:pPr lvl="1"/>
            <a:r>
              <a:rPr lang="en-US" sz="1800" dirty="0"/>
              <a:t>RESTORE Laboratory</a:t>
            </a:r>
          </a:p>
          <a:p>
            <a:pPr lvl="2"/>
            <a:r>
              <a:rPr lang="en-US" sz="1400" dirty="0"/>
              <a:t>Call 713-743-9311</a:t>
            </a:r>
          </a:p>
          <a:p>
            <a:pPr lvl="1"/>
            <a:r>
              <a:rPr lang="en-US" sz="1800" dirty="0"/>
              <a:t>Thomas Street Clinic</a:t>
            </a:r>
          </a:p>
          <a:p>
            <a:pPr lvl="2"/>
            <a:r>
              <a:rPr lang="en-US" sz="1400" dirty="0"/>
              <a:t>Call 713-873-4526</a:t>
            </a:r>
          </a:p>
          <a:p>
            <a:pPr marL="114300" indent="0">
              <a:buNone/>
            </a:pPr>
            <a:endParaRPr lang="en-US" dirty="0"/>
          </a:p>
        </p:txBody>
      </p:sp>
      <p:sp>
        <p:nvSpPr>
          <p:cNvPr id="3" name="Content Placeholder 2">
            <a:extLst>
              <a:ext uri="{FF2B5EF4-FFF2-40B4-BE49-F238E27FC236}">
                <a16:creationId xmlns:a16="http://schemas.microsoft.com/office/drawing/2014/main" id="{49121D59-4044-523C-9982-EEFAD6577032}"/>
              </a:ext>
            </a:extLst>
          </p:cNvPr>
          <p:cNvSpPr>
            <a:spLocks noGrp="1"/>
          </p:cNvSpPr>
          <p:nvPr>
            <p:ph sz="half" idx="2"/>
          </p:nvPr>
        </p:nvSpPr>
        <p:spPr>
          <a:xfrm>
            <a:off x="4419614" y="1152144"/>
            <a:ext cx="4038599" cy="3323480"/>
          </a:xfrm>
        </p:spPr>
        <p:txBody>
          <a:bodyPr>
            <a:noAutofit/>
          </a:bodyPr>
          <a:lstStyle/>
          <a:p>
            <a:r>
              <a:rPr lang="en-US" sz="2000" dirty="0"/>
              <a:t>Vital (app)</a:t>
            </a:r>
          </a:p>
          <a:p>
            <a:pPr lvl="1"/>
            <a:r>
              <a:rPr lang="en-US" sz="1800" dirty="0"/>
              <a:t>Latino/a adults with HIV who smoke</a:t>
            </a:r>
          </a:p>
          <a:p>
            <a:pPr lvl="1"/>
            <a:r>
              <a:rPr lang="en-US" sz="1800" dirty="0"/>
              <a:t>Elevated negative mood</a:t>
            </a:r>
          </a:p>
          <a:p>
            <a:pPr lvl="1"/>
            <a:r>
              <a:rPr lang="en-US" sz="1800" dirty="0"/>
              <a:t>Materials in Spanish and English</a:t>
            </a:r>
          </a:p>
          <a:p>
            <a:pPr lvl="1"/>
            <a:r>
              <a:rPr lang="en-US" sz="1800" dirty="0"/>
              <a:t>Remotely completed</a:t>
            </a:r>
          </a:p>
          <a:p>
            <a:pPr lvl="1"/>
            <a:r>
              <a:rPr lang="en-US" sz="1800" dirty="0"/>
              <a:t>Compensated</a:t>
            </a:r>
          </a:p>
          <a:p>
            <a:pPr lvl="1"/>
            <a:r>
              <a:rPr lang="en-US" sz="1800" dirty="0"/>
              <a:t>Not yet launched</a:t>
            </a:r>
          </a:p>
        </p:txBody>
      </p:sp>
      <p:sp>
        <p:nvSpPr>
          <p:cNvPr id="4" name="Slide Number Placeholder 3">
            <a:extLst>
              <a:ext uri="{FF2B5EF4-FFF2-40B4-BE49-F238E27FC236}">
                <a16:creationId xmlns:a16="http://schemas.microsoft.com/office/drawing/2014/main" id="{B170513F-32EE-2B2E-DE24-014C9C1D2E46}"/>
              </a:ext>
            </a:extLst>
          </p:cNvPr>
          <p:cNvSpPr>
            <a:spLocks noGrp="1"/>
          </p:cNvSpPr>
          <p:nvPr>
            <p:ph type="sldNum" sz="quarter" idx="12"/>
          </p:nvPr>
        </p:nvSpPr>
        <p:spPr>
          <a:xfrm>
            <a:off x="8531788" y="4729412"/>
            <a:ext cx="548640" cy="297180"/>
          </a:xfrm>
        </p:spPr>
        <p:txBody>
          <a:bodyPr anchor="ctr">
            <a:normAutofit/>
          </a:bodyPr>
          <a:lstStyle/>
          <a:p>
            <a:pPr>
              <a:lnSpc>
                <a:spcPct val="90000"/>
              </a:lnSpc>
              <a:spcAft>
                <a:spcPts val="600"/>
              </a:spcAft>
            </a:pPr>
            <a:fld id="{6E2D2B3B-882E-40F3-A32F-6DD516915044}" type="slidenum">
              <a:rPr lang="en-US" smtClean="0"/>
              <a:pPr>
                <a:lnSpc>
                  <a:spcPct val="90000"/>
                </a:lnSpc>
                <a:spcAft>
                  <a:spcPts val="600"/>
                </a:spcAft>
              </a:pPr>
              <a:t>48</a:t>
            </a:fld>
            <a:endParaRPr lang="en-US"/>
          </a:p>
        </p:txBody>
      </p:sp>
    </p:spTree>
    <p:extLst>
      <p:ext uri="{BB962C8B-B14F-4D97-AF65-F5344CB8AC3E}">
        <p14:creationId xmlns:p14="http://schemas.microsoft.com/office/powerpoint/2010/main" val="385282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A6A7ED-6984-44DE-B8C0-5AF32FDF7A64}"/>
              </a:ext>
            </a:extLst>
          </p:cNvPr>
          <p:cNvSpPr>
            <a:spLocks noGrp="1"/>
          </p:cNvSpPr>
          <p:nvPr>
            <p:ph type="title"/>
          </p:nvPr>
        </p:nvSpPr>
        <p:spPr/>
        <p:txBody>
          <a:bodyPr/>
          <a:lstStyle/>
          <a:p>
            <a:pPr algn="ctr"/>
            <a:r>
              <a:rPr lang="en-US" sz="4000" dirty="0"/>
              <a:t>Conclusions</a:t>
            </a:r>
          </a:p>
        </p:txBody>
      </p:sp>
      <p:sp>
        <p:nvSpPr>
          <p:cNvPr id="4" name="Text Placeholder 3">
            <a:extLst>
              <a:ext uri="{FF2B5EF4-FFF2-40B4-BE49-F238E27FC236}">
                <a16:creationId xmlns:a16="http://schemas.microsoft.com/office/drawing/2014/main" id="{D20AAF4D-AAA8-4A5B-83F5-76C58F652449}"/>
              </a:ext>
            </a:extLst>
          </p:cNvPr>
          <p:cNvSpPr>
            <a:spLocks noGrp="1"/>
          </p:cNvSpPr>
          <p:nvPr>
            <p:ph type="body" sz="quarter" idx="4294967295"/>
          </p:nvPr>
        </p:nvSpPr>
        <p:spPr>
          <a:xfrm>
            <a:off x="457213" y="1138553"/>
            <a:ext cx="8067675" cy="3459162"/>
          </a:xfrm>
        </p:spPr>
        <p:txBody>
          <a:bodyPr>
            <a:normAutofit/>
          </a:bodyPr>
          <a:lstStyle/>
          <a:p>
            <a:pPr marL="457200" lvl="0" indent="-342900">
              <a:buFont typeface="Wingdings" pitchFamily="2" charset="2"/>
              <a:buChar char="§"/>
            </a:pPr>
            <a:r>
              <a:rPr lang="en-US" sz="2000" dirty="0"/>
              <a:t>Nicotine dependence is chronic</a:t>
            </a:r>
          </a:p>
          <a:p>
            <a:pPr marL="457200" lvl="0" indent="-342900">
              <a:buFont typeface="Wingdings" pitchFamily="2" charset="2"/>
              <a:buChar char="§"/>
            </a:pPr>
            <a:r>
              <a:rPr lang="en-US" sz="2000" dirty="0"/>
              <a:t>Clinicians should expect relapse and repeated attempts to quit</a:t>
            </a:r>
          </a:p>
          <a:p>
            <a:pPr marL="457200" indent="-342900">
              <a:buFont typeface="Wingdings" pitchFamily="2" charset="2"/>
              <a:buChar char="§"/>
            </a:pPr>
            <a:r>
              <a:rPr lang="en-US" sz="2000" dirty="0"/>
              <a:t>Great spectrum of severity and addiction; treatment should be tailored accordingly</a:t>
            </a:r>
          </a:p>
          <a:p>
            <a:pPr marL="457200" lvl="0" indent="-342900">
              <a:buFont typeface="Wingdings" pitchFamily="2" charset="2"/>
              <a:buChar char="§"/>
            </a:pPr>
            <a:r>
              <a:rPr lang="en-US" sz="2000" dirty="0"/>
              <a:t>Treatment should be on going and multifaceted:</a:t>
            </a:r>
          </a:p>
          <a:p>
            <a:pPr marL="754380" lvl="1" indent="-342900">
              <a:buFont typeface="Wingdings" pitchFamily="2" charset="2"/>
              <a:buChar char="§"/>
            </a:pPr>
            <a:r>
              <a:rPr lang="en-US" sz="2000" dirty="0"/>
              <a:t>Counseling</a:t>
            </a:r>
          </a:p>
          <a:p>
            <a:pPr marL="754380" lvl="1" indent="-342900">
              <a:buFont typeface="Wingdings" pitchFamily="2" charset="2"/>
              <a:buChar char="§"/>
            </a:pPr>
            <a:r>
              <a:rPr lang="en-US" sz="2000" dirty="0"/>
              <a:t>Support/referral</a:t>
            </a:r>
          </a:p>
          <a:p>
            <a:pPr marL="754380" lvl="1" indent="-342900">
              <a:buFont typeface="Wingdings" pitchFamily="2" charset="2"/>
              <a:buChar char="§"/>
            </a:pPr>
            <a:r>
              <a:rPr lang="en-US" sz="2000" dirty="0"/>
              <a:t>Appropriate pharmacotherapy</a:t>
            </a:r>
          </a:p>
          <a:p>
            <a:pPr lvl="0"/>
            <a:endParaRPr lang="en-US" dirty="0"/>
          </a:p>
          <a:p>
            <a:endParaRPr lang="en-US" dirty="0"/>
          </a:p>
        </p:txBody>
      </p:sp>
      <p:sp>
        <p:nvSpPr>
          <p:cNvPr id="5" name="Slide Number Placeholder 3">
            <a:extLst>
              <a:ext uri="{FF2B5EF4-FFF2-40B4-BE49-F238E27FC236}">
                <a16:creationId xmlns:a16="http://schemas.microsoft.com/office/drawing/2014/main" id="{66EBD36D-A8C6-4422-98D1-97FA9B1CA114}"/>
              </a:ext>
            </a:extLst>
          </p:cNvPr>
          <p:cNvSpPr>
            <a:spLocks noGrp="1"/>
          </p:cNvSpPr>
          <p:nvPr>
            <p:ph type="sldNum" sz="quarter" idx="12"/>
          </p:nvPr>
        </p:nvSpPr>
        <p:spPr>
          <a:xfrm>
            <a:off x="8531788" y="4729412"/>
            <a:ext cx="548640" cy="297180"/>
          </a:xfrm>
        </p:spPr>
        <p:txBody>
          <a:bodyPr anchor="ctr">
            <a:normAutofit/>
          </a:bodyPr>
          <a:lstStyle/>
          <a:p>
            <a:pPr>
              <a:lnSpc>
                <a:spcPct val="90000"/>
              </a:lnSpc>
              <a:spcAft>
                <a:spcPts val="600"/>
              </a:spcAft>
            </a:pPr>
            <a:fld id="{6E2D2B3B-882E-40F3-A32F-6DD516915044}" type="slidenum">
              <a:rPr lang="en-US" smtClean="0"/>
              <a:pPr>
                <a:lnSpc>
                  <a:spcPct val="90000"/>
                </a:lnSpc>
                <a:spcAft>
                  <a:spcPts val="600"/>
                </a:spcAft>
              </a:pPr>
              <a:t>49</a:t>
            </a:fld>
            <a:endParaRPr lang="en-US"/>
          </a:p>
        </p:txBody>
      </p:sp>
    </p:spTree>
    <p:extLst>
      <p:ext uri="{BB962C8B-B14F-4D97-AF65-F5344CB8AC3E}">
        <p14:creationId xmlns:p14="http://schemas.microsoft.com/office/powerpoint/2010/main" val="140065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18F78-E064-7357-A503-47FA98595D0C}"/>
              </a:ext>
            </a:extLst>
          </p:cNvPr>
          <p:cNvSpPr>
            <a:spLocks noGrp="1"/>
          </p:cNvSpPr>
          <p:nvPr>
            <p:ph type="title"/>
          </p:nvPr>
        </p:nvSpPr>
        <p:spPr/>
        <p:txBody>
          <a:bodyPr/>
          <a:lstStyle/>
          <a:p>
            <a:pPr algn="ctr"/>
            <a:r>
              <a:rPr lang="en-US" dirty="0"/>
              <a:t>Learning Objectives</a:t>
            </a:r>
          </a:p>
        </p:txBody>
      </p:sp>
      <p:sp>
        <p:nvSpPr>
          <p:cNvPr id="3" name="Content Placeholder 2">
            <a:extLst>
              <a:ext uri="{FF2B5EF4-FFF2-40B4-BE49-F238E27FC236}">
                <a16:creationId xmlns:a16="http://schemas.microsoft.com/office/drawing/2014/main" id="{A29D2BEE-4DDE-2985-6FB4-9B3D8175B16F}"/>
              </a:ext>
            </a:extLst>
          </p:cNvPr>
          <p:cNvSpPr>
            <a:spLocks noGrp="1"/>
          </p:cNvSpPr>
          <p:nvPr>
            <p:ph idx="1"/>
          </p:nvPr>
        </p:nvSpPr>
        <p:spPr>
          <a:xfrm>
            <a:off x="414215" y="1041658"/>
            <a:ext cx="8473753" cy="3429758"/>
          </a:xfrm>
        </p:spPr>
        <p:txBody>
          <a:bodyPr>
            <a:normAutofit fontScale="92500" lnSpcReduction="20000"/>
          </a:bodyPr>
          <a:lstStyle/>
          <a:p>
            <a:pPr marL="571500" indent="-457200">
              <a:buFont typeface="+mj-lt"/>
              <a:buAutoNum type="arabicPeriod"/>
            </a:pPr>
            <a:r>
              <a:rPr lang="en-US" dirty="0">
                <a:solidFill>
                  <a:srgbClr val="000000"/>
                </a:solidFill>
                <a:effectLst/>
                <a:ea typeface="Times New Roman" panose="02020603050405020304" pitchFamily="18" charset="0"/>
              </a:rPr>
              <a:t>Review trends in HIV and smoking to understand the importance of promoting smoking cessation among people with HIV (PWH)</a:t>
            </a:r>
          </a:p>
          <a:p>
            <a:pPr marL="571500" indent="-457200">
              <a:buFont typeface="+mj-lt"/>
              <a:buAutoNum type="arabicPeriod"/>
            </a:pPr>
            <a:r>
              <a:rPr lang="en-US" dirty="0">
                <a:solidFill>
                  <a:srgbClr val="000000"/>
                </a:solidFill>
              </a:rPr>
              <a:t>Develop knowledge and skills to support smoking cessation among PWH</a:t>
            </a:r>
          </a:p>
          <a:p>
            <a:pPr marL="1234440" lvl="2" indent="-457200">
              <a:buFont typeface="+mj-lt"/>
              <a:buAutoNum type="alphaLcPeriod"/>
            </a:pPr>
            <a:r>
              <a:rPr lang="en-US" dirty="0">
                <a:solidFill>
                  <a:srgbClr val="000000"/>
                </a:solidFill>
              </a:rPr>
              <a:t>5 A’s</a:t>
            </a:r>
          </a:p>
          <a:p>
            <a:pPr marL="1234440" lvl="2" indent="-457200">
              <a:buFont typeface="+mj-lt"/>
              <a:buAutoNum type="alphaLcPeriod"/>
            </a:pPr>
            <a:r>
              <a:rPr lang="en-US" dirty="0">
                <a:solidFill>
                  <a:srgbClr val="000000"/>
                </a:solidFill>
              </a:rPr>
              <a:t>Pharmacotherapy</a:t>
            </a:r>
          </a:p>
          <a:p>
            <a:pPr marL="1234440" lvl="2" indent="-457200">
              <a:buFont typeface="+mj-lt"/>
              <a:buAutoNum type="alphaLcPeriod"/>
            </a:pPr>
            <a:r>
              <a:rPr lang="en-US" dirty="0">
                <a:solidFill>
                  <a:srgbClr val="000000"/>
                </a:solidFill>
              </a:rPr>
              <a:t>Brief Behavioral Intervention</a:t>
            </a:r>
          </a:p>
          <a:p>
            <a:pPr marL="1234440" lvl="2" indent="-457200">
              <a:buFont typeface="+mj-lt"/>
              <a:buAutoNum type="alphaLcPeriod"/>
            </a:pPr>
            <a:r>
              <a:rPr lang="en-US" dirty="0" err="1">
                <a:solidFill>
                  <a:srgbClr val="000000"/>
                </a:solidFill>
              </a:rPr>
              <a:t>Quitlines</a:t>
            </a:r>
            <a:endParaRPr lang="en-US" dirty="0">
              <a:solidFill>
                <a:srgbClr val="000000"/>
              </a:solidFill>
            </a:endParaRPr>
          </a:p>
          <a:p>
            <a:pPr marL="571500" indent="-457200">
              <a:buFont typeface="+mj-lt"/>
              <a:buAutoNum type="arabicPeriod"/>
            </a:pPr>
            <a:r>
              <a:rPr lang="en-US" dirty="0"/>
              <a:t>Understand (</a:t>
            </a:r>
            <a:r>
              <a:rPr lang="en-US" i="1" dirty="0"/>
              <a:t>some of</a:t>
            </a:r>
            <a:r>
              <a:rPr lang="en-US" dirty="0"/>
              <a:t>) the challenges in smoking cessation among PWH and how to address them</a:t>
            </a:r>
          </a:p>
        </p:txBody>
      </p:sp>
      <p:sp>
        <p:nvSpPr>
          <p:cNvPr id="4" name="Slide Number Placeholder 3">
            <a:extLst>
              <a:ext uri="{FF2B5EF4-FFF2-40B4-BE49-F238E27FC236}">
                <a16:creationId xmlns:a16="http://schemas.microsoft.com/office/drawing/2014/main" id="{7DF322CB-562B-B32A-91F8-BE4DD19E0D94}"/>
              </a:ext>
            </a:extLst>
          </p:cNvPr>
          <p:cNvSpPr>
            <a:spLocks noGrp="1"/>
          </p:cNvSpPr>
          <p:nvPr>
            <p:ph type="sldNum" sz="quarter" idx="12"/>
          </p:nvPr>
        </p:nvSpPr>
        <p:spPr/>
        <p:txBody>
          <a:bodyPr/>
          <a:lstStyle/>
          <a:p>
            <a:fld id="{6E2D2B3B-882E-40F3-A32F-6DD516915044}" type="slidenum">
              <a:rPr lang="en-US" smtClean="0"/>
              <a:pPr/>
              <a:t>5</a:t>
            </a:fld>
            <a:endParaRPr lang="en-US"/>
          </a:p>
        </p:txBody>
      </p:sp>
    </p:spTree>
    <p:extLst>
      <p:ext uri="{BB962C8B-B14F-4D97-AF65-F5344CB8AC3E}">
        <p14:creationId xmlns:p14="http://schemas.microsoft.com/office/powerpoint/2010/main" val="29812089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B1826D7E-CC44-5FB0-9AB3-773763D7612A}"/>
              </a:ext>
            </a:extLst>
          </p:cNvPr>
          <p:cNvSpPr>
            <a:spLocks noGrp="1" noRot="1" noChangeArrowheads="1"/>
          </p:cNvSpPr>
          <p:nvPr>
            <p:ph type="title"/>
          </p:nvPr>
        </p:nvSpPr>
        <p:spPr/>
        <p:txBody>
          <a:bodyPr/>
          <a:lstStyle/>
          <a:p>
            <a:pPr algn="ctr"/>
            <a:r>
              <a:rPr lang="en-US" altLang="en-US" dirty="0"/>
              <a:t>Conclusions</a:t>
            </a:r>
          </a:p>
        </p:txBody>
      </p:sp>
      <p:sp>
        <p:nvSpPr>
          <p:cNvPr id="187395" name="Rectangle 3">
            <a:extLst>
              <a:ext uri="{FF2B5EF4-FFF2-40B4-BE49-F238E27FC236}">
                <a16:creationId xmlns:a16="http://schemas.microsoft.com/office/drawing/2014/main" id="{097D6C31-211E-57DE-3B46-A2473A43975F}"/>
              </a:ext>
            </a:extLst>
          </p:cNvPr>
          <p:cNvSpPr>
            <a:spLocks noGrp="1" noChangeArrowheads="1"/>
          </p:cNvSpPr>
          <p:nvPr>
            <p:ph type="body" idx="1"/>
          </p:nvPr>
        </p:nvSpPr>
        <p:spPr>
          <a:xfrm>
            <a:off x="457213" y="1231671"/>
            <a:ext cx="7879976" cy="3365496"/>
          </a:xfrm>
        </p:spPr>
        <p:txBody>
          <a:bodyPr>
            <a:normAutofit/>
          </a:bodyPr>
          <a:lstStyle/>
          <a:p>
            <a:pPr>
              <a:lnSpc>
                <a:spcPct val="90000"/>
              </a:lnSpc>
            </a:pPr>
            <a:r>
              <a:rPr lang="en-US" altLang="en-US" sz="2000" dirty="0"/>
              <a:t>Significant, and immediate, benefits for PWH can be achieved by quitting</a:t>
            </a:r>
          </a:p>
          <a:p>
            <a:pPr>
              <a:lnSpc>
                <a:spcPct val="90000"/>
              </a:lnSpc>
            </a:pPr>
            <a:r>
              <a:rPr lang="en-US" altLang="en-US" sz="2000" dirty="0"/>
              <a:t>Significant public health benefits can be derived from reducing smoking among PWH</a:t>
            </a:r>
          </a:p>
          <a:p>
            <a:pPr>
              <a:lnSpc>
                <a:spcPct val="90000"/>
              </a:lnSpc>
            </a:pPr>
            <a:r>
              <a:rPr lang="en-US" altLang="en-US" sz="2000" dirty="0"/>
              <a:t>To further improve survival and quality of life for PWH, we MUST promote smoking cessation</a:t>
            </a:r>
          </a:p>
          <a:p>
            <a:pPr>
              <a:lnSpc>
                <a:spcPct val="90000"/>
              </a:lnSpc>
            </a:pPr>
            <a:r>
              <a:rPr lang="en-US" altLang="en-US" sz="2000" dirty="0"/>
              <a:t>Highly accessible resources are available in your community to support tailored smoking cessation treatment among PWH</a:t>
            </a:r>
          </a:p>
        </p:txBody>
      </p:sp>
      <p:sp>
        <p:nvSpPr>
          <p:cNvPr id="4" name="Slide Number Placeholder 3">
            <a:extLst>
              <a:ext uri="{FF2B5EF4-FFF2-40B4-BE49-F238E27FC236}">
                <a16:creationId xmlns:a16="http://schemas.microsoft.com/office/drawing/2014/main" id="{17FB5EF6-A5BA-46E4-A218-ECD33F0AD169}"/>
              </a:ext>
            </a:extLst>
          </p:cNvPr>
          <p:cNvSpPr>
            <a:spLocks noGrp="1"/>
          </p:cNvSpPr>
          <p:nvPr>
            <p:ph type="sldNum" sz="quarter" idx="12"/>
          </p:nvPr>
        </p:nvSpPr>
        <p:spPr>
          <a:xfrm>
            <a:off x="8531788" y="4729412"/>
            <a:ext cx="548640" cy="297180"/>
          </a:xfrm>
        </p:spPr>
        <p:txBody>
          <a:bodyPr anchor="ctr">
            <a:normAutofit/>
          </a:bodyPr>
          <a:lstStyle/>
          <a:p>
            <a:pPr>
              <a:lnSpc>
                <a:spcPct val="90000"/>
              </a:lnSpc>
              <a:spcAft>
                <a:spcPts val="600"/>
              </a:spcAft>
            </a:pPr>
            <a:fld id="{6E2D2B3B-882E-40F3-A32F-6DD516915044}" type="slidenum">
              <a:rPr lang="en-US" smtClean="0"/>
              <a:pPr>
                <a:lnSpc>
                  <a:spcPct val="90000"/>
                </a:lnSpc>
                <a:spcAft>
                  <a:spcPts val="600"/>
                </a:spcAft>
              </a:pPr>
              <a:t>50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7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7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73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73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04C82-B439-A650-3598-AF263276C6F3}"/>
              </a:ext>
            </a:extLst>
          </p:cNvPr>
          <p:cNvSpPr>
            <a:spLocks noGrp="1"/>
          </p:cNvSpPr>
          <p:nvPr>
            <p:ph type="title"/>
          </p:nvPr>
        </p:nvSpPr>
        <p:spPr>
          <a:xfrm>
            <a:off x="764859" y="140664"/>
            <a:ext cx="8315569" cy="857250"/>
          </a:xfrm>
        </p:spPr>
        <p:txBody>
          <a:bodyPr anchor="ctr">
            <a:noAutofit/>
          </a:bodyPr>
          <a:lstStyle/>
          <a:p>
            <a:pPr>
              <a:lnSpc>
                <a:spcPct val="90000"/>
              </a:lnSpc>
            </a:pPr>
            <a:r>
              <a:rPr lang="en-US" sz="3200" dirty="0"/>
              <a:t>Ongoing Training and Cultural Competence</a:t>
            </a:r>
          </a:p>
        </p:txBody>
      </p:sp>
      <p:pic>
        <p:nvPicPr>
          <p:cNvPr id="6" name="Picture 5">
            <a:extLst>
              <a:ext uri="{FF2B5EF4-FFF2-40B4-BE49-F238E27FC236}">
                <a16:creationId xmlns:a16="http://schemas.microsoft.com/office/drawing/2014/main" id="{A8543727-D157-3CAB-C571-3DF80BB313FE}"/>
              </a:ext>
            </a:extLst>
          </p:cNvPr>
          <p:cNvPicPr>
            <a:picLocks noChangeAspect="1"/>
          </p:cNvPicPr>
          <p:nvPr/>
        </p:nvPicPr>
        <p:blipFill>
          <a:blip r:embed="rId2"/>
          <a:stretch>
            <a:fillRect/>
          </a:stretch>
        </p:blipFill>
        <p:spPr>
          <a:xfrm>
            <a:off x="1189698" y="826453"/>
            <a:ext cx="6793450" cy="3821314"/>
          </a:xfrm>
          <a:prstGeom prst="rect">
            <a:avLst/>
          </a:prstGeom>
          <a:noFill/>
        </p:spPr>
      </p:pic>
      <p:sp>
        <p:nvSpPr>
          <p:cNvPr id="4" name="Slide Number Placeholder 3">
            <a:extLst>
              <a:ext uri="{FF2B5EF4-FFF2-40B4-BE49-F238E27FC236}">
                <a16:creationId xmlns:a16="http://schemas.microsoft.com/office/drawing/2014/main" id="{CA1C8663-FBB8-5CD6-CC43-EA29F6C87ACE}"/>
              </a:ext>
            </a:extLst>
          </p:cNvPr>
          <p:cNvSpPr>
            <a:spLocks noGrp="1"/>
          </p:cNvSpPr>
          <p:nvPr>
            <p:ph type="sldNum" sz="quarter" idx="12"/>
          </p:nvPr>
        </p:nvSpPr>
        <p:spPr>
          <a:xfrm>
            <a:off x="8531788" y="4729412"/>
            <a:ext cx="548640" cy="297180"/>
          </a:xfrm>
        </p:spPr>
        <p:txBody>
          <a:bodyPr anchor="ctr">
            <a:normAutofit/>
          </a:bodyPr>
          <a:lstStyle/>
          <a:p>
            <a:pPr>
              <a:lnSpc>
                <a:spcPct val="90000"/>
              </a:lnSpc>
              <a:spcAft>
                <a:spcPts val="600"/>
              </a:spcAft>
            </a:pPr>
            <a:fld id="{6E2D2B3B-882E-40F3-A32F-6DD516915044}" type="slidenum">
              <a:rPr lang="en-US" smtClean="0"/>
              <a:pPr>
                <a:lnSpc>
                  <a:spcPct val="90000"/>
                </a:lnSpc>
                <a:spcAft>
                  <a:spcPts val="600"/>
                </a:spcAft>
              </a:pPr>
              <a:t>51</a:t>
            </a:fld>
            <a:endParaRPr lang="en-US"/>
          </a:p>
        </p:txBody>
      </p:sp>
      <p:sp>
        <p:nvSpPr>
          <p:cNvPr id="3" name="Rectangle 2"/>
          <p:cNvSpPr/>
          <p:nvPr/>
        </p:nvSpPr>
        <p:spPr>
          <a:xfrm>
            <a:off x="2374866" y="4729412"/>
            <a:ext cx="4898572" cy="400110"/>
          </a:xfrm>
          <a:prstGeom prst="rect">
            <a:avLst/>
          </a:prstGeom>
        </p:spPr>
        <p:txBody>
          <a:bodyPr wrap="square">
            <a:spAutoFit/>
          </a:bodyPr>
          <a:lstStyle/>
          <a:p>
            <a:r>
              <a:rPr lang="en-US" sz="1000" dirty="0">
                <a:solidFill>
                  <a:schemeClr val="bg1"/>
                </a:solidFill>
              </a:rPr>
              <a:t>https://economictimes.indiatimes.com/jobs/in-the-world-of-digitalisation-these-10-new-skills-will-help-you-to-stay-ahead/articleshow/59008347.cms?from=mdr</a:t>
            </a:r>
          </a:p>
        </p:txBody>
      </p:sp>
    </p:spTree>
    <p:extLst>
      <p:ext uri="{BB962C8B-B14F-4D97-AF65-F5344CB8AC3E}">
        <p14:creationId xmlns:p14="http://schemas.microsoft.com/office/powerpoint/2010/main" val="6776289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2042A88-F9C5-24F2-028E-0D0A74E1F7C1}"/>
              </a:ext>
            </a:extLst>
          </p:cNvPr>
          <p:cNvSpPr>
            <a:spLocks noGrp="1"/>
          </p:cNvSpPr>
          <p:nvPr>
            <p:ph type="title"/>
          </p:nvPr>
        </p:nvSpPr>
        <p:spPr>
          <a:xfrm>
            <a:off x="457213" y="205979"/>
            <a:ext cx="8315569" cy="857250"/>
          </a:xfrm>
        </p:spPr>
        <p:txBody>
          <a:bodyPr/>
          <a:lstStyle/>
          <a:p>
            <a:pPr algn="ctr"/>
            <a:r>
              <a:rPr lang="en-US" dirty="0"/>
              <a:t>References</a:t>
            </a:r>
          </a:p>
        </p:txBody>
      </p:sp>
      <p:sp>
        <p:nvSpPr>
          <p:cNvPr id="9" name="Content Placeholder 2">
            <a:extLst>
              <a:ext uri="{FF2B5EF4-FFF2-40B4-BE49-F238E27FC236}">
                <a16:creationId xmlns:a16="http://schemas.microsoft.com/office/drawing/2014/main" id="{2DAC35AE-7C49-D3BF-F3CF-B0F645EB85AA}"/>
              </a:ext>
            </a:extLst>
          </p:cNvPr>
          <p:cNvSpPr>
            <a:spLocks noGrp="1"/>
          </p:cNvSpPr>
          <p:nvPr>
            <p:ph idx="1"/>
          </p:nvPr>
        </p:nvSpPr>
        <p:spPr>
          <a:xfrm>
            <a:off x="457213" y="1200150"/>
            <a:ext cx="8315569" cy="3529261"/>
          </a:xfrm>
        </p:spPr>
        <p:txBody>
          <a:bodyPr>
            <a:normAutofit fontScale="85000" lnSpcReduction="20000"/>
          </a:bodyPr>
          <a:lstStyle/>
          <a:p>
            <a:r>
              <a:rPr lang="en-US" sz="1200" b="0" i="0" dirty="0">
                <a:solidFill>
                  <a:srgbClr val="303030"/>
                </a:solidFill>
                <a:effectLst/>
                <a:latin typeface="Arial" panose="020B0604020202020204" pitchFamily="34" charset="0"/>
                <a:cs typeface="Arial" panose="020B0604020202020204" pitchFamily="34" charset="0"/>
              </a:rPr>
              <a:t>Joint United Nations </a:t>
            </a:r>
            <a:r>
              <a:rPr lang="en-US" sz="1200" b="0" i="0" dirty="0" err="1">
                <a:solidFill>
                  <a:srgbClr val="303030"/>
                </a:solidFill>
                <a:effectLst/>
                <a:latin typeface="Arial" panose="020B0604020202020204" pitchFamily="34" charset="0"/>
                <a:cs typeface="Arial" panose="020B0604020202020204" pitchFamily="34" charset="0"/>
              </a:rPr>
              <a:t>Programme</a:t>
            </a:r>
            <a:r>
              <a:rPr lang="en-US" sz="1200" b="0" i="0" dirty="0">
                <a:solidFill>
                  <a:srgbClr val="303030"/>
                </a:solidFill>
                <a:effectLst/>
                <a:latin typeface="Arial" panose="020B0604020202020204" pitchFamily="34" charset="0"/>
                <a:cs typeface="Arial" panose="020B0604020202020204" pitchFamily="34" charset="0"/>
              </a:rPr>
              <a:t> on HIV/AIDS. UNAIDS global AIDS update 2022. Geneva: Joint United Nations </a:t>
            </a:r>
            <a:r>
              <a:rPr lang="en-US" sz="1200" b="0" i="0" dirty="0" err="1">
                <a:solidFill>
                  <a:srgbClr val="303030"/>
                </a:solidFill>
                <a:effectLst/>
                <a:latin typeface="Arial" panose="020B0604020202020204" pitchFamily="34" charset="0"/>
                <a:cs typeface="Arial" panose="020B0604020202020204" pitchFamily="34" charset="0"/>
              </a:rPr>
              <a:t>Programme</a:t>
            </a:r>
            <a:r>
              <a:rPr lang="en-US" sz="1200" b="0" i="0" dirty="0">
                <a:solidFill>
                  <a:srgbClr val="303030"/>
                </a:solidFill>
                <a:effectLst/>
                <a:latin typeface="Arial" panose="020B0604020202020204" pitchFamily="34" charset="0"/>
                <a:cs typeface="Arial" panose="020B0604020202020204" pitchFamily="34" charset="0"/>
              </a:rPr>
              <a:t> on HIV/AIDS; 2022. </a:t>
            </a:r>
            <a:r>
              <a:rPr lang="en-US" sz="1200" b="0" i="0" dirty="0">
                <a:solidFill>
                  <a:srgbClr val="303030"/>
                </a:solidFill>
                <a:effectLst/>
                <a:latin typeface="Arial" panose="020B0604020202020204" pitchFamily="34" charset="0"/>
                <a:cs typeface="Arial" panose="020B0604020202020204" pitchFamily="34" charset="0"/>
                <a:hlinkClick r:id="rId2"/>
              </a:rPr>
              <a:t>https://www.unaids.org/sites/default/files/media_asset/2022-global-aids-update-summary_en.pdf</a:t>
            </a:r>
            <a:endParaRPr lang="en-US" sz="1200" b="0" i="0" dirty="0">
              <a:solidFill>
                <a:srgbClr val="303030"/>
              </a:solidFill>
              <a:effectLst/>
              <a:latin typeface="Arial" panose="020B0604020202020204" pitchFamily="34" charset="0"/>
              <a:cs typeface="Arial" panose="020B0604020202020204" pitchFamily="34" charset="0"/>
            </a:endParaRPr>
          </a:p>
          <a:p>
            <a:r>
              <a:rPr lang="en-US" sz="1200" b="0" i="0" dirty="0" err="1">
                <a:solidFill>
                  <a:srgbClr val="222222"/>
                </a:solidFill>
                <a:effectLst/>
                <a:latin typeface="Arial" panose="020B0604020202020204" pitchFamily="34" charset="0"/>
                <a:cs typeface="Arial" panose="020B0604020202020204" pitchFamily="34" charset="0"/>
              </a:rPr>
              <a:t>Deeks</a:t>
            </a:r>
            <a:r>
              <a:rPr lang="en-US" sz="1200" b="0" i="0" dirty="0">
                <a:solidFill>
                  <a:srgbClr val="222222"/>
                </a:solidFill>
                <a:effectLst/>
                <a:latin typeface="Arial" panose="020B0604020202020204" pitchFamily="34" charset="0"/>
                <a:cs typeface="Arial" panose="020B0604020202020204" pitchFamily="34" charset="0"/>
              </a:rPr>
              <a:t>, S. G., Lewin, S. R., &amp; </a:t>
            </a:r>
            <a:r>
              <a:rPr lang="en-US" sz="1200" b="0" i="0" dirty="0" err="1">
                <a:solidFill>
                  <a:srgbClr val="222222"/>
                </a:solidFill>
                <a:effectLst/>
                <a:latin typeface="Arial" panose="020B0604020202020204" pitchFamily="34" charset="0"/>
                <a:cs typeface="Arial" panose="020B0604020202020204" pitchFamily="34" charset="0"/>
              </a:rPr>
              <a:t>Havlir</a:t>
            </a:r>
            <a:r>
              <a:rPr lang="en-US" sz="1200" b="0" i="0" dirty="0">
                <a:solidFill>
                  <a:srgbClr val="222222"/>
                </a:solidFill>
                <a:effectLst/>
                <a:latin typeface="Arial" panose="020B0604020202020204" pitchFamily="34" charset="0"/>
                <a:cs typeface="Arial" panose="020B0604020202020204" pitchFamily="34" charset="0"/>
              </a:rPr>
              <a:t>, D. V. (2013). The end of AIDS: HIV infection as a chronic disease. </a:t>
            </a:r>
            <a:r>
              <a:rPr lang="en-US" sz="1200" b="0" i="1" dirty="0">
                <a:solidFill>
                  <a:srgbClr val="222222"/>
                </a:solidFill>
                <a:effectLst/>
                <a:latin typeface="Arial" panose="020B0604020202020204" pitchFamily="34" charset="0"/>
                <a:cs typeface="Arial" panose="020B0604020202020204" pitchFamily="34" charset="0"/>
              </a:rPr>
              <a:t>The lancet</a:t>
            </a:r>
            <a:r>
              <a:rPr lang="en-US" sz="1200" b="0" i="0" dirty="0">
                <a:solidFill>
                  <a:srgbClr val="222222"/>
                </a:solidFill>
                <a:effectLst/>
                <a:latin typeface="Arial" panose="020B0604020202020204" pitchFamily="34" charset="0"/>
                <a:cs typeface="Arial" panose="020B0604020202020204" pitchFamily="34" charset="0"/>
              </a:rPr>
              <a:t>, </a:t>
            </a:r>
            <a:r>
              <a:rPr lang="en-US" sz="1200" b="0" i="1" dirty="0">
                <a:solidFill>
                  <a:srgbClr val="222222"/>
                </a:solidFill>
                <a:effectLst/>
                <a:latin typeface="Arial" panose="020B0604020202020204" pitchFamily="34" charset="0"/>
                <a:cs typeface="Arial" panose="020B0604020202020204" pitchFamily="34" charset="0"/>
              </a:rPr>
              <a:t>382</a:t>
            </a:r>
            <a:r>
              <a:rPr lang="en-US" sz="1200" b="0" i="0" dirty="0">
                <a:solidFill>
                  <a:srgbClr val="222222"/>
                </a:solidFill>
                <a:effectLst/>
                <a:latin typeface="Arial" panose="020B0604020202020204" pitchFamily="34" charset="0"/>
                <a:cs typeface="Arial" panose="020B0604020202020204" pitchFamily="34" charset="0"/>
              </a:rPr>
              <a:t>(9903), 1525-1533.</a:t>
            </a:r>
          </a:p>
          <a:p>
            <a:r>
              <a:rPr lang="en-US" sz="1200" b="0" i="0" dirty="0">
                <a:solidFill>
                  <a:srgbClr val="222222"/>
                </a:solidFill>
                <a:effectLst/>
                <a:latin typeface="Arial" panose="020B0604020202020204" pitchFamily="34" charset="0"/>
                <a:cs typeface="Arial" panose="020B0604020202020204" pitchFamily="34" charset="0"/>
              </a:rPr>
              <a:t>Sabin, C. A. (2013). Do people with HIV infection have a normal life expectancy in the era of combination antiretroviral therapy?. </a:t>
            </a:r>
            <a:r>
              <a:rPr lang="en-US" sz="1200" b="0" i="1" dirty="0">
                <a:solidFill>
                  <a:srgbClr val="222222"/>
                </a:solidFill>
                <a:effectLst/>
                <a:latin typeface="Arial" panose="020B0604020202020204" pitchFamily="34" charset="0"/>
                <a:cs typeface="Arial" panose="020B0604020202020204" pitchFamily="34" charset="0"/>
              </a:rPr>
              <a:t>BMC medicine</a:t>
            </a:r>
            <a:r>
              <a:rPr lang="en-US" sz="1200" b="0" i="0" dirty="0">
                <a:solidFill>
                  <a:srgbClr val="222222"/>
                </a:solidFill>
                <a:effectLst/>
                <a:latin typeface="Arial" panose="020B0604020202020204" pitchFamily="34" charset="0"/>
                <a:cs typeface="Arial" panose="020B0604020202020204" pitchFamily="34" charset="0"/>
              </a:rPr>
              <a:t>, </a:t>
            </a:r>
            <a:r>
              <a:rPr lang="en-US" sz="1200" b="0" i="1" dirty="0">
                <a:solidFill>
                  <a:srgbClr val="222222"/>
                </a:solidFill>
                <a:effectLst/>
                <a:latin typeface="Arial" panose="020B0604020202020204" pitchFamily="34" charset="0"/>
                <a:cs typeface="Arial" panose="020B0604020202020204" pitchFamily="34" charset="0"/>
              </a:rPr>
              <a:t>11</a:t>
            </a:r>
            <a:r>
              <a:rPr lang="en-US" sz="1200" b="0" i="0" dirty="0">
                <a:solidFill>
                  <a:srgbClr val="222222"/>
                </a:solidFill>
                <a:effectLst/>
                <a:latin typeface="Arial" panose="020B0604020202020204" pitchFamily="34" charset="0"/>
                <a:cs typeface="Arial" panose="020B0604020202020204" pitchFamily="34" charset="0"/>
              </a:rPr>
              <a:t>, 1-7.</a:t>
            </a:r>
          </a:p>
          <a:p>
            <a:r>
              <a:rPr lang="en-US" sz="1200" b="0" i="0" dirty="0">
                <a:solidFill>
                  <a:srgbClr val="222222"/>
                </a:solidFill>
                <a:effectLst/>
                <a:latin typeface="Arial" panose="020B0604020202020204" pitchFamily="34" charset="0"/>
                <a:cs typeface="Arial" panose="020B0604020202020204" pitchFamily="34" charset="0"/>
              </a:rPr>
              <a:t>Miles, D. B., Bilal, U., Hutton, H., Lau, B., Lesko, C., Fojo, A., ... &amp; </a:t>
            </a:r>
            <a:r>
              <a:rPr lang="en-US" sz="1200" b="0" i="0" dirty="0" err="1">
                <a:solidFill>
                  <a:srgbClr val="222222"/>
                </a:solidFill>
                <a:effectLst/>
                <a:latin typeface="Arial" panose="020B0604020202020204" pitchFamily="34" charset="0"/>
                <a:cs typeface="Arial" panose="020B0604020202020204" pitchFamily="34" charset="0"/>
              </a:rPr>
              <a:t>Chander</a:t>
            </a:r>
            <a:r>
              <a:rPr lang="en-US" sz="1200" b="0" i="0" dirty="0">
                <a:solidFill>
                  <a:srgbClr val="222222"/>
                </a:solidFill>
                <a:effectLst/>
                <a:latin typeface="Arial" panose="020B0604020202020204" pitchFamily="34" charset="0"/>
                <a:cs typeface="Arial" panose="020B0604020202020204" pitchFamily="34" charset="0"/>
              </a:rPr>
              <a:t>, G. (2019). Tobacco smoking, substance use, and mental health symptoms in people with HIV in an urban HIV clinic. </a:t>
            </a:r>
            <a:r>
              <a:rPr lang="en-US" sz="1200" b="0" i="1" dirty="0">
                <a:solidFill>
                  <a:srgbClr val="222222"/>
                </a:solidFill>
                <a:effectLst/>
                <a:latin typeface="Arial" panose="020B0604020202020204" pitchFamily="34" charset="0"/>
                <a:cs typeface="Arial" panose="020B0604020202020204" pitchFamily="34" charset="0"/>
              </a:rPr>
              <a:t>Journal of health care for the poor and underserved</a:t>
            </a:r>
            <a:r>
              <a:rPr lang="en-US" sz="1200" b="0" i="0" dirty="0">
                <a:solidFill>
                  <a:srgbClr val="222222"/>
                </a:solidFill>
                <a:effectLst/>
                <a:latin typeface="Arial" panose="020B0604020202020204" pitchFamily="34" charset="0"/>
                <a:cs typeface="Arial" panose="020B0604020202020204" pitchFamily="34" charset="0"/>
              </a:rPr>
              <a:t>, </a:t>
            </a:r>
            <a:r>
              <a:rPr lang="en-US" sz="1200" b="0" i="1" dirty="0">
                <a:solidFill>
                  <a:srgbClr val="222222"/>
                </a:solidFill>
                <a:effectLst/>
                <a:latin typeface="Arial" panose="020B0604020202020204" pitchFamily="34" charset="0"/>
                <a:cs typeface="Arial" panose="020B0604020202020204" pitchFamily="34" charset="0"/>
              </a:rPr>
              <a:t>30</a:t>
            </a:r>
            <a:r>
              <a:rPr lang="en-US" sz="1200" b="0" i="0" dirty="0">
                <a:solidFill>
                  <a:srgbClr val="222222"/>
                </a:solidFill>
                <a:effectLst/>
                <a:latin typeface="Arial" panose="020B0604020202020204" pitchFamily="34" charset="0"/>
                <a:cs typeface="Arial" panose="020B0604020202020204" pitchFamily="34" charset="0"/>
              </a:rPr>
              <a:t>(3), 1083.</a:t>
            </a:r>
          </a:p>
          <a:p>
            <a:r>
              <a:rPr lang="en-US" sz="1200" b="0" i="0" dirty="0" err="1">
                <a:solidFill>
                  <a:srgbClr val="222222"/>
                </a:solidFill>
                <a:effectLst/>
                <a:latin typeface="Arial" panose="020B0604020202020204" pitchFamily="34" charset="0"/>
                <a:cs typeface="Arial" panose="020B0604020202020204" pitchFamily="34" charset="0"/>
              </a:rPr>
              <a:t>Bhalerao</a:t>
            </a:r>
            <a:r>
              <a:rPr lang="en-US" sz="1200" b="0" i="0" dirty="0">
                <a:solidFill>
                  <a:srgbClr val="222222"/>
                </a:solidFill>
                <a:effectLst/>
                <a:latin typeface="Arial" panose="020B0604020202020204" pitchFamily="34" charset="0"/>
                <a:cs typeface="Arial" panose="020B0604020202020204" pitchFamily="34" charset="0"/>
              </a:rPr>
              <a:t>, A., &amp; </a:t>
            </a:r>
            <a:r>
              <a:rPr lang="en-US" sz="1200" b="0" i="0" dirty="0" err="1">
                <a:solidFill>
                  <a:srgbClr val="222222"/>
                </a:solidFill>
                <a:effectLst/>
                <a:latin typeface="Arial" panose="020B0604020202020204" pitchFamily="34" charset="0"/>
                <a:cs typeface="Arial" panose="020B0604020202020204" pitchFamily="34" charset="0"/>
              </a:rPr>
              <a:t>Cucullo</a:t>
            </a:r>
            <a:r>
              <a:rPr lang="en-US" sz="1200" b="0" i="0" dirty="0">
                <a:solidFill>
                  <a:srgbClr val="222222"/>
                </a:solidFill>
                <a:effectLst/>
                <a:latin typeface="Arial" panose="020B0604020202020204" pitchFamily="34" charset="0"/>
                <a:cs typeface="Arial" panose="020B0604020202020204" pitchFamily="34" charset="0"/>
              </a:rPr>
              <a:t>, L. (2020). Impact of tobacco smoke in HIV progression: a major risk factor for the development of </a:t>
            </a:r>
            <a:r>
              <a:rPr lang="en-US" sz="1200" b="0" i="0" dirty="0" err="1">
                <a:solidFill>
                  <a:srgbClr val="222222"/>
                </a:solidFill>
                <a:effectLst/>
                <a:latin typeface="Arial" panose="020B0604020202020204" pitchFamily="34" charset="0"/>
                <a:cs typeface="Arial" panose="020B0604020202020204" pitchFamily="34" charset="0"/>
              </a:rPr>
              <a:t>NeuroAIDS</a:t>
            </a:r>
            <a:r>
              <a:rPr lang="en-US" sz="1200" b="0" i="0" dirty="0">
                <a:solidFill>
                  <a:srgbClr val="222222"/>
                </a:solidFill>
                <a:effectLst/>
                <a:latin typeface="Arial" panose="020B0604020202020204" pitchFamily="34" charset="0"/>
                <a:cs typeface="Arial" panose="020B0604020202020204" pitchFamily="34" charset="0"/>
              </a:rPr>
              <a:t> and associated CNS disorders. </a:t>
            </a:r>
            <a:r>
              <a:rPr lang="en-US" sz="1200" b="0" i="1" dirty="0">
                <a:solidFill>
                  <a:srgbClr val="222222"/>
                </a:solidFill>
                <a:effectLst/>
                <a:latin typeface="Arial" panose="020B0604020202020204" pitchFamily="34" charset="0"/>
                <a:cs typeface="Arial" panose="020B0604020202020204" pitchFamily="34" charset="0"/>
              </a:rPr>
              <a:t>Journal of Public Health</a:t>
            </a:r>
            <a:r>
              <a:rPr lang="en-US" sz="1200" b="0" i="0" dirty="0">
                <a:solidFill>
                  <a:srgbClr val="222222"/>
                </a:solidFill>
                <a:effectLst/>
                <a:latin typeface="Arial" panose="020B0604020202020204" pitchFamily="34" charset="0"/>
                <a:cs typeface="Arial" panose="020B0604020202020204" pitchFamily="34" charset="0"/>
              </a:rPr>
              <a:t>, </a:t>
            </a:r>
            <a:r>
              <a:rPr lang="en-US" sz="1200" b="0" i="1" dirty="0">
                <a:solidFill>
                  <a:srgbClr val="222222"/>
                </a:solidFill>
                <a:effectLst/>
                <a:latin typeface="Arial" panose="020B0604020202020204" pitchFamily="34" charset="0"/>
                <a:cs typeface="Arial" panose="020B0604020202020204" pitchFamily="34" charset="0"/>
              </a:rPr>
              <a:t>28</a:t>
            </a:r>
            <a:r>
              <a:rPr lang="en-US" sz="1200" b="0" i="0" dirty="0">
                <a:solidFill>
                  <a:srgbClr val="222222"/>
                </a:solidFill>
                <a:effectLst/>
                <a:latin typeface="Arial" panose="020B0604020202020204" pitchFamily="34" charset="0"/>
                <a:cs typeface="Arial" panose="020B0604020202020204" pitchFamily="34" charset="0"/>
              </a:rPr>
              <a:t>, 259-270.</a:t>
            </a:r>
          </a:p>
          <a:p>
            <a:r>
              <a:rPr lang="en-US" sz="1000" dirty="0"/>
              <a:t>Miller, W. R., </a:t>
            </a:r>
            <a:r>
              <a:rPr lang="en-US" sz="1000" dirty="0" err="1"/>
              <a:t>Zweben</a:t>
            </a:r>
            <a:r>
              <a:rPr lang="en-US" sz="1000" dirty="0"/>
              <a:t>, A., DiClemente, C. C., &amp; </a:t>
            </a:r>
            <a:r>
              <a:rPr lang="en-US" sz="1000" dirty="0" err="1"/>
              <a:t>Rychtarik</a:t>
            </a:r>
            <a:r>
              <a:rPr lang="en-US" sz="1000" dirty="0"/>
              <a:t>, R. G. (1992). Motivational enhancement therapy manual: A clinical research guide for therapists treating individuals with alcohol abuse and dependence. Rockville, MD: National Institute on Alcohol Abuse and Alcoholism.</a:t>
            </a:r>
            <a:endParaRPr lang="en-US" sz="1200" b="0" i="0" dirty="0">
              <a:solidFill>
                <a:srgbClr val="222222"/>
              </a:solidFill>
              <a:effectLst/>
              <a:latin typeface="Arial" panose="020B0604020202020204" pitchFamily="34" charset="0"/>
              <a:cs typeface="Arial" panose="020B0604020202020204" pitchFamily="34" charset="0"/>
            </a:endParaRPr>
          </a:p>
          <a:p>
            <a:r>
              <a:rPr lang="en-US" sz="1200" b="0" i="0" dirty="0" err="1">
                <a:solidFill>
                  <a:srgbClr val="222222"/>
                </a:solidFill>
                <a:effectLst/>
                <a:latin typeface="Arial" panose="020B0604020202020204" pitchFamily="34" charset="0"/>
                <a:cs typeface="Arial" panose="020B0604020202020204" pitchFamily="34" charset="0"/>
              </a:rPr>
              <a:t>Cartujano</a:t>
            </a:r>
            <a:r>
              <a:rPr lang="en-US" sz="1200" b="0" i="0" dirty="0">
                <a:solidFill>
                  <a:srgbClr val="222222"/>
                </a:solidFill>
                <a:effectLst/>
                <a:latin typeface="Arial" panose="020B0604020202020204" pitchFamily="34" charset="0"/>
                <a:cs typeface="Arial" panose="020B0604020202020204" pitchFamily="34" charset="0"/>
              </a:rPr>
              <a:t>-Barrera, F., Lee </a:t>
            </a:r>
            <a:r>
              <a:rPr lang="en-US" sz="1200" b="0" i="0" dirty="0" err="1">
                <a:solidFill>
                  <a:srgbClr val="222222"/>
                </a:solidFill>
                <a:effectLst/>
                <a:latin typeface="Arial" panose="020B0604020202020204" pitchFamily="34" charset="0"/>
                <a:cs typeface="Arial" panose="020B0604020202020204" pitchFamily="34" charset="0"/>
              </a:rPr>
              <a:t>D’Abundo</a:t>
            </a:r>
            <a:r>
              <a:rPr lang="en-US" sz="1200" b="0" i="0" dirty="0">
                <a:solidFill>
                  <a:srgbClr val="222222"/>
                </a:solidFill>
                <a:effectLst/>
                <a:latin typeface="Arial" panose="020B0604020202020204" pitchFamily="34" charset="0"/>
                <a:cs typeface="Arial" panose="020B0604020202020204" pitchFamily="34" charset="0"/>
              </a:rPr>
              <a:t>, M., Arana-</a:t>
            </a:r>
            <a:r>
              <a:rPr lang="en-US" sz="1200" b="0" i="0" dirty="0" err="1">
                <a:solidFill>
                  <a:srgbClr val="222222"/>
                </a:solidFill>
                <a:effectLst/>
                <a:latin typeface="Arial" panose="020B0604020202020204" pitchFamily="34" charset="0"/>
                <a:cs typeface="Arial" panose="020B0604020202020204" pitchFamily="34" charset="0"/>
              </a:rPr>
              <a:t>Chicas</a:t>
            </a:r>
            <a:r>
              <a:rPr lang="en-US" sz="1200" b="0" i="0" dirty="0">
                <a:solidFill>
                  <a:srgbClr val="222222"/>
                </a:solidFill>
                <a:effectLst/>
                <a:latin typeface="Arial" panose="020B0604020202020204" pitchFamily="34" charset="0"/>
                <a:cs typeface="Arial" panose="020B0604020202020204" pitchFamily="34" charset="0"/>
              </a:rPr>
              <a:t>, E., Chock, S., Valera, P., Kamen, C. S., &amp; Cupertino, A. P. (2021). Barriers and facilitators of smoking cessation among Latinos living with HIV: Perspectives from key leaders of community-based organizations and clinics. </a:t>
            </a:r>
            <a:r>
              <a:rPr lang="en-US" sz="1200" b="0" i="1" dirty="0">
                <a:solidFill>
                  <a:srgbClr val="222222"/>
                </a:solidFill>
                <a:effectLst/>
                <a:latin typeface="Arial" panose="020B0604020202020204" pitchFamily="34" charset="0"/>
                <a:cs typeface="Arial" panose="020B0604020202020204" pitchFamily="34" charset="0"/>
              </a:rPr>
              <a:t>International journal of environmental research and public health</a:t>
            </a:r>
            <a:r>
              <a:rPr lang="en-US" sz="1200" b="0" i="0" dirty="0">
                <a:solidFill>
                  <a:srgbClr val="222222"/>
                </a:solidFill>
                <a:effectLst/>
                <a:latin typeface="Arial" panose="020B0604020202020204" pitchFamily="34" charset="0"/>
                <a:cs typeface="Arial" panose="020B0604020202020204" pitchFamily="34" charset="0"/>
              </a:rPr>
              <a:t>, </a:t>
            </a:r>
            <a:r>
              <a:rPr lang="en-US" sz="1200" b="0" i="1" dirty="0">
                <a:solidFill>
                  <a:srgbClr val="222222"/>
                </a:solidFill>
                <a:effectLst/>
                <a:latin typeface="Arial" panose="020B0604020202020204" pitchFamily="34" charset="0"/>
                <a:cs typeface="Arial" panose="020B0604020202020204" pitchFamily="34" charset="0"/>
              </a:rPr>
              <a:t>18</a:t>
            </a:r>
            <a:r>
              <a:rPr lang="en-US" sz="1200" b="0" i="0" dirty="0">
                <a:solidFill>
                  <a:srgbClr val="222222"/>
                </a:solidFill>
                <a:effectLst/>
                <a:latin typeface="Arial" panose="020B0604020202020204" pitchFamily="34" charset="0"/>
                <a:cs typeface="Arial" panose="020B0604020202020204" pitchFamily="34" charset="0"/>
              </a:rPr>
              <a:t>(7), 3437.</a:t>
            </a:r>
          </a:p>
          <a:p>
            <a:r>
              <a:rPr lang="en-US" sz="1200" b="0" i="0" dirty="0" err="1">
                <a:solidFill>
                  <a:srgbClr val="222222"/>
                </a:solidFill>
                <a:effectLst/>
                <a:latin typeface="Arial" panose="020B0604020202020204" pitchFamily="34" charset="0"/>
                <a:cs typeface="Arial" panose="020B0604020202020204" pitchFamily="34" charset="0"/>
              </a:rPr>
              <a:t>Pacek</a:t>
            </a:r>
            <a:r>
              <a:rPr lang="en-US" sz="1200" b="0" i="0" dirty="0">
                <a:solidFill>
                  <a:srgbClr val="222222"/>
                </a:solidFill>
                <a:effectLst/>
                <a:latin typeface="Arial" panose="020B0604020202020204" pitchFamily="34" charset="0"/>
                <a:cs typeface="Arial" panose="020B0604020202020204" pitchFamily="34" charset="0"/>
              </a:rPr>
              <a:t>, L. R., </a:t>
            </a:r>
            <a:r>
              <a:rPr lang="en-US" sz="1200" b="0" i="0" dirty="0" err="1">
                <a:solidFill>
                  <a:srgbClr val="222222"/>
                </a:solidFill>
                <a:effectLst/>
                <a:latin typeface="Arial" panose="020B0604020202020204" pitchFamily="34" charset="0"/>
                <a:cs typeface="Arial" panose="020B0604020202020204" pitchFamily="34" charset="0"/>
              </a:rPr>
              <a:t>Latkin</a:t>
            </a:r>
            <a:r>
              <a:rPr lang="en-US" sz="1200" b="0" i="0" dirty="0">
                <a:solidFill>
                  <a:srgbClr val="222222"/>
                </a:solidFill>
                <a:effectLst/>
                <a:latin typeface="Arial" panose="020B0604020202020204" pitchFamily="34" charset="0"/>
                <a:cs typeface="Arial" panose="020B0604020202020204" pitchFamily="34" charset="0"/>
              </a:rPr>
              <a:t>, C., Crum, R. M., Stuart, E. A., &amp; Knowlton, A. R. (2014). Interest in quitting and lifetime quit attempts among smokers living with HIV infection. </a:t>
            </a:r>
            <a:r>
              <a:rPr lang="en-US" sz="1200" b="0" i="1" dirty="0">
                <a:solidFill>
                  <a:srgbClr val="222222"/>
                </a:solidFill>
                <a:effectLst/>
                <a:latin typeface="Arial" panose="020B0604020202020204" pitchFamily="34" charset="0"/>
                <a:cs typeface="Arial" panose="020B0604020202020204" pitchFamily="34" charset="0"/>
              </a:rPr>
              <a:t>Drug and alcohol dependence</a:t>
            </a:r>
            <a:r>
              <a:rPr lang="en-US" sz="1200" b="0" i="0" dirty="0">
                <a:solidFill>
                  <a:srgbClr val="222222"/>
                </a:solidFill>
                <a:effectLst/>
                <a:latin typeface="Arial" panose="020B0604020202020204" pitchFamily="34" charset="0"/>
                <a:cs typeface="Arial" panose="020B0604020202020204" pitchFamily="34" charset="0"/>
              </a:rPr>
              <a:t>, </a:t>
            </a:r>
            <a:r>
              <a:rPr lang="en-US" sz="1200" b="0" i="1" dirty="0">
                <a:solidFill>
                  <a:srgbClr val="222222"/>
                </a:solidFill>
                <a:effectLst/>
                <a:latin typeface="Arial" panose="020B0604020202020204" pitchFamily="34" charset="0"/>
                <a:cs typeface="Arial" panose="020B0604020202020204" pitchFamily="34" charset="0"/>
              </a:rPr>
              <a:t>138</a:t>
            </a:r>
            <a:r>
              <a:rPr lang="en-US" sz="1200" b="0" i="0" dirty="0">
                <a:solidFill>
                  <a:srgbClr val="222222"/>
                </a:solidFill>
                <a:effectLst/>
                <a:latin typeface="Arial" panose="020B0604020202020204" pitchFamily="34" charset="0"/>
                <a:cs typeface="Arial" panose="020B0604020202020204" pitchFamily="34" charset="0"/>
              </a:rPr>
              <a:t>, 220-224.</a:t>
            </a:r>
          </a:p>
          <a:p>
            <a:r>
              <a:rPr lang="en-US" sz="1200" b="0" i="0" dirty="0">
                <a:solidFill>
                  <a:srgbClr val="000000"/>
                </a:solidFill>
                <a:effectLst/>
                <a:latin typeface="Arial" panose="020B0604020202020204" pitchFamily="34" charset="0"/>
                <a:cs typeface="Arial" panose="020B0604020202020204" pitchFamily="34" charset="0"/>
              </a:rPr>
              <a:t>U.S. Department of Health and Human Services. </a:t>
            </a:r>
            <a:r>
              <a:rPr lang="en-US" sz="1200" b="0" i="0" u="none" strike="noStrike" dirty="0">
                <a:solidFill>
                  <a:srgbClr val="075290"/>
                </a:solidFill>
                <a:effectLst/>
                <a:latin typeface="Arial" panose="020B0604020202020204" pitchFamily="34" charset="0"/>
                <a:cs typeface="Arial" panose="020B0604020202020204" pitchFamily="34" charset="0"/>
                <a:hlinkClick r:id="rId3"/>
              </a:rPr>
              <a:t>HIV.gov: HIV and Smoking</a:t>
            </a:r>
            <a:endParaRPr lang="en-US" sz="1200" b="0" i="0" u="none" strike="noStrike" dirty="0">
              <a:solidFill>
                <a:srgbClr val="075290"/>
              </a:solidFill>
              <a:effectLst/>
              <a:latin typeface="Arial" panose="020B0604020202020204" pitchFamily="34" charset="0"/>
              <a:cs typeface="Arial" panose="020B0604020202020204" pitchFamily="34" charset="0"/>
            </a:endParaRPr>
          </a:p>
          <a:p>
            <a:r>
              <a:rPr lang="en-US" sz="1200" b="0" i="0" dirty="0">
                <a:solidFill>
                  <a:srgbClr val="222222"/>
                </a:solidFill>
                <a:effectLst/>
                <a:latin typeface="Arial" panose="020B0604020202020204" pitchFamily="34" charset="0"/>
              </a:rPr>
              <a:t>Fiore, M. (2009). </a:t>
            </a:r>
            <a:r>
              <a:rPr lang="en-US" sz="1200" b="0" i="1" dirty="0">
                <a:solidFill>
                  <a:srgbClr val="222222"/>
                </a:solidFill>
                <a:effectLst/>
                <a:latin typeface="Arial" panose="020B0604020202020204" pitchFamily="34" charset="0"/>
              </a:rPr>
              <a:t>Treating tobacco use and dependence: 2008 update: clinical practice guideline</a:t>
            </a:r>
            <a:r>
              <a:rPr lang="en-US" sz="1200" b="0" i="0" dirty="0">
                <a:solidFill>
                  <a:srgbClr val="222222"/>
                </a:solidFill>
                <a:effectLst/>
                <a:latin typeface="Arial" panose="020B0604020202020204" pitchFamily="34" charset="0"/>
              </a:rPr>
              <a:t>. Diane Publishing.</a:t>
            </a:r>
          </a:p>
          <a:p>
            <a:r>
              <a:rPr lang="en-US" sz="1200" b="0" i="0" dirty="0">
                <a:solidFill>
                  <a:srgbClr val="222222"/>
                </a:solidFill>
                <a:effectLst/>
                <a:latin typeface="Arial" panose="020B0604020202020204" pitchFamily="34" charset="0"/>
                <a:cs typeface="Arial" panose="020B0604020202020204" pitchFamily="34" charset="0"/>
                <a:hlinkClick r:id="rId4"/>
              </a:rPr>
              <a:t>https://www.ahrq.gov/prevention/guidelines/tobacco/index.html</a:t>
            </a:r>
            <a:endParaRPr lang="en-US" sz="1200" b="0" i="0" dirty="0">
              <a:solidFill>
                <a:srgbClr val="222222"/>
              </a:solidFill>
              <a:effectLst/>
              <a:latin typeface="Arial" panose="020B0604020202020204" pitchFamily="34" charset="0"/>
              <a:cs typeface="Arial" panose="020B0604020202020204" pitchFamily="34" charset="0"/>
            </a:endParaRPr>
          </a:p>
          <a:p>
            <a:r>
              <a:rPr lang="en-US" sz="1200" b="0" i="0" dirty="0">
                <a:solidFill>
                  <a:srgbClr val="222222"/>
                </a:solidFill>
                <a:effectLst/>
                <a:latin typeface="Arial" panose="020B0604020202020204" pitchFamily="34" charset="0"/>
                <a:cs typeface="Arial" panose="020B0604020202020204" pitchFamily="34" charset="0"/>
                <a:hlinkClick r:id="rId5"/>
              </a:rPr>
              <a:t>https://www.uclaisap.org/slides/psattc/smoking-HIV-training-package/Smoking%20and%20HIV_Trainer%20Guide_FINAL.pdf</a:t>
            </a:r>
            <a:endParaRPr lang="en-US" sz="1200" b="0" i="0" dirty="0">
              <a:solidFill>
                <a:srgbClr val="222222"/>
              </a:solidFill>
              <a:effectLst/>
              <a:latin typeface="Arial" panose="020B0604020202020204" pitchFamily="34" charset="0"/>
              <a:cs typeface="Arial" panose="020B0604020202020204" pitchFamily="34" charset="0"/>
            </a:endParaRPr>
          </a:p>
          <a:p>
            <a:r>
              <a:rPr lang="en-US" sz="1200" dirty="0">
                <a:solidFill>
                  <a:srgbClr val="222222"/>
                </a:solidFill>
                <a:latin typeface="Arial" panose="020B0604020202020204" pitchFamily="34" charset="0"/>
                <a:cs typeface="Arial" panose="020B0604020202020204" pitchFamily="34" charset="0"/>
              </a:rPr>
              <a:t>Tobacco Use and Dependence Guideline Panel. Treating Tobacco Use and Dependence: 2008 Update. Rockville (MD): US Department of Health and Human Services; 2008 May. 6, Evidence and Recommendations. Available from: https://www.ncbi.nlm.nih.gov/books/NBK63943/</a:t>
            </a:r>
          </a:p>
        </p:txBody>
      </p:sp>
      <p:sp>
        <p:nvSpPr>
          <p:cNvPr id="4" name="Slide Number Placeholder 3">
            <a:extLst>
              <a:ext uri="{FF2B5EF4-FFF2-40B4-BE49-F238E27FC236}">
                <a16:creationId xmlns:a16="http://schemas.microsoft.com/office/drawing/2014/main" id="{51F877DF-9F55-4C05-A482-41D24413E70A}"/>
              </a:ext>
            </a:extLst>
          </p:cNvPr>
          <p:cNvSpPr>
            <a:spLocks noGrp="1"/>
          </p:cNvSpPr>
          <p:nvPr>
            <p:ph type="sldNum" sz="quarter" idx="12"/>
          </p:nvPr>
        </p:nvSpPr>
        <p:spPr>
          <a:xfrm>
            <a:off x="8531788" y="4729412"/>
            <a:ext cx="548640" cy="297180"/>
          </a:xfrm>
        </p:spPr>
        <p:txBody>
          <a:bodyPr anchor="ctr">
            <a:normAutofit/>
          </a:bodyPr>
          <a:lstStyle/>
          <a:p>
            <a:pPr>
              <a:lnSpc>
                <a:spcPct val="90000"/>
              </a:lnSpc>
              <a:spcAft>
                <a:spcPts val="600"/>
              </a:spcAft>
            </a:pPr>
            <a:fld id="{6E2D2B3B-882E-40F3-A32F-6DD516915044}" type="slidenum">
              <a:rPr lang="en-US" smtClean="0"/>
              <a:pPr>
                <a:lnSpc>
                  <a:spcPct val="90000"/>
                </a:lnSpc>
                <a:spcAft>
                  <a:spcPts val="600"/>
                </a:spcAft>
              </a:pPr>
              <a:t>52</a:t>
            </a:fld>
            <a:endParaRPr lang="en-US"/>
          </a:p>
        </p:txBody>
      </p:sp>
    </p:spTree>
    <p:extLst>
      <p:ext uri="{BB962C8B-B14F-4D97-AF65-F5344CB8AC3E}">
        <p14:creationId xmlns:p14="http://schemas.microsoft.com/office/powerpoint/2010/main" val="2850602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030B6-5B31-30B1-BB4E-5EB9D5EDEF7C}"/>
              </a:ext>
            </a:extLst>
          </p:cNvPr>
          <p:cNvSpPr>
            <a:spLocks noGrp="1"/>
          </p:cNvSpPr>
          <p:nvPr>
            <p:ph type="title"/>
          </p:nvPr>
        </p:nvSpPr>
        <p:spPr/>
        <p:txBody>
          <a:bodyPr/>
          <a:lstStyle/>
          <a:p>
            <a:pPr algn="ctr"/>
            <a:r>
              <a:rPr lang="en-US" dirty="0"/>
              <a:t>Smoking Cessation Resources</a:t>
            </a:r>
          </a:p>
        </p:txBody>
      </p:sp>
      <p:sp>
        <p:nvSpPr>
          <p:cNvPr id="3" name="Content Placeholder 2">
            <a:extLst>
              <a:ext uri="{FF2B5EF4-FFF2-40B4-BE49-F238E27FC236}">
                <a16:creationId xmlns:a16="http://schemas.microsoft.com/office/drawing/2014/main" id="{59DC2E88-C403-F02B-1630-D2E49A77D433}"/>
              </a:ext>
            </a:extLst>
          </p:cNvPr>
          <p:cNvSpPr>
            <a:spLocks noGrp="1"/>
          </p:cNvSpPr>
          <p:nvPr>
            <p:ph idx="1"/>
          </p:nvPr>
        </p:nvSpPr>
        <p:spPr>
          <a:xfrm>
            <a:off x="457213" y="1200150"/>
            <a:ext cx="8315569" cy="3529261"/>
          </a:xfrm>
        </p:spPr>
        <p:txBody>
          <a:bodyPr>
            <a:noAutofit/>
          </a:bodyPr>
          <a:lstStyle/>
          <a:p>
            <a:r>
              <a:rPr lang="en-US" sz="2000" dirty="0"/>
              <a:t>Free guideline can be downloaded at: </a:t>
            </a:r>
            <a:r>
              <a:rPr lang="en-US" sz="2000" u="sng" dirty="0">
                <a:hlinkClick r:id="rId3"/>
              </a:rPr>
              <a:t>https://www.ahrq.gov/prevention/guidelines/tobacco/clinicians/index.html</a:t>
            </a:r>
            <a:endParaRPr lang="en-US" sz="2000" u="sng" dirty="0"/>
          </a:p>
          <a:p>
            <a:r>
              <a:rPr lang="en-US" sz="2000" u="sng" dirty="0">
                <a:latin typeface="Roboto"/>
                <a:hlinkClick r:id="rId4"/>
              </a:rPr>
              <a:t>SmokefreeTXT</a:t>
            </a:r>
            <a:r>
              <a:rPr lang="en-US" sz="2000" dirty="0">
                <a:latin typeface="Roboto"/>
              </a:rPr>
              <a:t>: A mobile text messaging service designed for adults and young adults across the United States who are trying to quit smoking.</a:t>
            </a:r>
          </a:p>
          <a:p>
            <a:r>
              <a:rPr lang="en-US" sz="2000" u="sng" dirty="0">
                <a:latin typeface="Roboto"/>
                <a:hlinkClick r:id="rId5"/>
              </a:rPr>
              <a:t>National Quitline</a:t>
            </a:r>
            <a:r>
              <a:rPr lang="en-US" sz="2000" dirty="0">
                <a:latin typeface="Roboto"/>
              </a:rPr>
              <a:t>: 1–800–QUIT–NOW (1–800–784–8669).</a:t>
            </a:r>
          </a:p>
          <a:p>
            <a:r>
              <a:rPr lang="en-US" sz="2000" dirty="0">
                <a:latin typeface="Roboto"/>
                <a:hlinkClick r:id="rId6"/>
              </a:rPr>
              <a:t>http://www.smokefree.gov/resources.html</a:t>
            </a:r>
            <a:r>
              <a:rPr lang="en-US" sz="2000" dirty="0">
                <a:latin typeface="Roboto"/>
              </a:rPr>
              <a:t> (resources in Spanish and English)</a:t>
            </a:r>
          </a:p>
          <a:p>
            <a:endParaRPr lang="en-US" dirty="0"/>
          </a:p>
        </p:txBody>
      </p:sp>
      <p:sp>
        <p:nvSpPr>
          <p:cNvPr id="4" name="Slide Number Placeholder 3">
            <a:extLst>
              <a:ext uri="{FF2B5EF4-FFF2-40B4-BE49-F238E27FC236}">
                <a16:creationId xmlns:a16="http://schemas.microsoft.com/office/drawing/2014/main" id="{904CFE36-C684-B7B4-14C6-BA3DDF40112B}"/>
              </a:ext>
            </a:extLst>
          </p:cNvPr>
          <p:cNvSpPr>
            <a:spLocks noGrp="1"/>
          </p:cNvSpPr>
          <p:nvPr>
            <p:ph type="sldNum" sz="quarter" idx="12"/>
          </p:nvPr>
        </p:nvSpPr>
        <p:spPr/>
        <p:txBody>
          <a:bodyPr/>
          <a:lstStyle/>
          <a:p>
            <a:fld id="{6E2D2B3B-882E-40F3-A32F-6DD516915044}" type="slidenum">
              <a:rPr lang="en-US" smtClean="0"/>
              <a:pPr/>
              <a:t>53</a:t>
            </a:fld>
            <a:endParaRPr lang="en-US"/>
          </a:p>
        </p:txBody>
      </p:sp>
    </p:spTree>
    <p:extLst>
      <p:ext uri="{BB962C8B-B14F-4D97-AF65-F5344CB8AC3E}">
        <p14:creationId xmlns:p14="http://schemas.microsoft.com/office/powerpoint/2010/main" val="5709564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030B6-5B31-30B1-BB4E-5EB9D5EDEF7C}"/>
              </a:ext>
            </a:extLst>
          </p:cNvPr>
          <p:cNvSpPr>
            <a:spLocks noGrp="1"/>
          </p:cNvSpPr>
          <p:nvPr>
            <p:ph type="title"/>
          </p:nvPr>
        </p:nvSpPr>
        <p:spPr/>
        <p:txBody>
          <a:bodyPr/>
          <a:lstStyle/>
          <a:p>
            <a:pPr algn="ctr"/>
            <a:r>
              <a:rPr lang="en-US" dirty="0"/>
              <a:t>Smoking Cessation Resources</a:t>
            </a:r>
          </a:p>
        </p:txBody>
      </p:sp>
      <p:sp>
        <p:nvSpPr>
          <p:cNvPr id="3" name="Content Placeholder 2">
            <a:extLst>
              <a:ext uri="{FF2B5EF4-FFF2-40B4-BE49-F238E27FC236}">
                <a16:creationId xmlns:a16="http://schemas.microsoft.com/office/drawing/2014/main" id="{59DC2E88-C403-F02B-1630-D2E49A77D433}"/>
              </a:ext>
            </a:extLst>
          </p:cNvPr>
          <p:cNvSpPr>
            <a:spLocks noGrp="1"/>
          </p:cNvSpPr>
          <p:nvPr>
            <p:ph idx="1"/>
          </p:nvPr>
        </p:nvSpPr>
        <p:spPr>
          <a:xfrm>
            <a:off x="457213" y="1200150"/>
            <a:ext cx="8315569" cy="3529261"/>
          </a:xfrm>
        </p:spPr>
        <p:txBody>
          <a:bodyPr>
            <a:normAutofit fontScale="92500"/>
          </a:bodyPr>
          <a:lstStyle/>
          <a:p>
            <a:r>
              <a:rPr lang="en-US" dirty="0"/>
              <a:t>Fr</a:t>
            </a:r>
            <a:r>
              <a:rPr lang="en-US" sz="2400" dirty="0"/>
              <a:t>ee guideline can be downloaded at: </a:t>
            </a:r>
            <a:r>
              <a:rPr lang="en-US" sz="2400" u="sng" dirty="0">
                <a:hlinkClick r:id="rId3"/>
              </a:rPr>
              <a:t>https://www.ahrq.gov/prevention/guidelines/tobacco/clinicians/index.html</a:t>
            </a:r>
            <a:endParaRPr lang="en-US" sz="2400" u="sng" dirty="0"/>
          </a:p>
          <a:p>
            <a:r>
              <a:rPr lang="en-US" u="sng" dirty="0">
                <a:latin typeface="Roboto"/>
                <a:hlinkClick r:id="rId4"/>
              </a:rPr>
              <a:t>SmokefreeTXT</a:t>
            </a:r>
            <a:r>
              <a:rPr lang="en-US" dirty="0">
                <a:latin typeface="Roboto"/>
              </a:rPr>
              <a:t>: A mobile text messaging service designed for adults and young adults across the United States who are trying to quit smoking.</a:t>
            </a:r>
          </a:p>
          <a:p>
            <a:r>
              <a:rPr lang="en-US" u="sng" dirty="0">
                <a:latin typeface="Roboto"/>
                <a:hlinkClick r:id="rId5"/>
              </a:rPr>
              <a:t>National Quitline</a:t>
            </a:r>
            <a:r>
              <a:rPr lang="en-US" dirty="0">
                <a:latin typeface="Roboto"/>
              </a:rPr>
              <a:t>: 1–800–QUIT–NOW (1–800–784–8669).</a:t>
            </a:r>
          </a:p>
          <a:p>
            <a:r>
              <a:rPr lang="en-US" dirty="0">
                <a:latin typeface="Roboto"/>
                <a:hlinkClick r:id="rId6"/>
              </a:rPr>
              <a:t>http://www.smokefree.gov/resources.html</a:t>
            </a:r>
            <a:r>
              <a:rPr lang="en-US" dirty="0">
                <a:latin typeface="Roboto"/>
              </a:rPr>
              <a:t> (resources in Spanish and English)</a:t>
            </a:r>
          </a:p>
          <a:p>
            <a:endParaRPr lang="en-US" dirty="0"/>
          </a:p>
        </p:txBody>
      </p:sp>
      <p:sp>
        <p:nvSpPr>
          <p:cNvPr id="4" name="Slide Number Placeholder 3">
            <a:extLst>
              <a:ext uri="{FF2B5EF4-FFF2-40B4-BE49-F238E27FC236}">
                <a16:creationId xmlns:a16="http://schemas.microsoft.com/office/drawing/2014/main" id="{904CFE36-C684-B7B4-14C6-BA3DDF40112B}"/>
              </a:ext>
            </a:extLst>
          </p:cNvPr>
          <p:cNvSpPr>
            <a:spLocks noGrp="1"/>
          </p:cNvSpPr>
          <p:nvPr>
            <p:ph type="sldNum" sz="quarter" idx="12"/>
          </p:nvPr>
        </p:nvSpPr>
        <p:spPr/>
        <p:txBody>
          <a:bodyPr/>
          <a:lstStyle/>
          <a:p>
            <a:fld id="{6E2D2B3B-882E-40F3-A32F-6DD516915044}" type="slidenum">
              <a:rPr lang="en-US" smtClean="0"/>
              <a:pPr/>
              <a:t>54</a:t>
            </a:fld>
            <a:endParaRPr lang="en-US"/>
          </a:p>
        </p:txBody>
      </p:sp>
    </p:spTree>
    <p:extLst>
      <p:ext uri="{BB962C8B-B14F-4D97-AF65-F5344CB8AC3E}">
        <p14:creationId xmlns:p14="http://schemas.microsoft.com/office/powerpoint/2010/main" val="9621638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13" y="1781658"/>
            <a:ext cx="3864416" cy="1815882"/>
          </a:xfrm>
          <a:prstGeom prst="rect">
            <a:avLst/>
          </a:prstGeom>
          <a:noFill/>
        </p:spPr>
        <p:txBody>
          <a:bodyPr wrap="square" rtlCol="0">
            <a:spAutoFit/>
          </a:bodyPr>
          <a:lstStyle/>
          <a:p>
            <a:r>
              <a:rPr lang="en-US" sz="2800" b="1" u="sng" dirty="0">
                <a:solidFill>
                  <a:schemeClr val="accent4">
                    <a:lumMod val="50000"/>
                  </a:schemeClr>
                </a:solidFill>
                <a:latin typeface="Arial"/>
                <a:cs typeface="Arial"/>
              </a:rPr>
              <a:t>Contact information:</a:t>
            </a:r>
          </a:p>
          <a:p>
            <a:endParaRPr lang="en-US" sz="2800" dirty="0">
              <a:solidFill>
                <a:schemeClr val="accent4">
                  <a:lumMod val="50000"/>
                </a:schemeClr>
              </a:solidFill>
              <a:latin typeface="Arial"/>
              <a:cs typeface="Arial"/>
            </a:endParaRPr>
          </a:p>
          <a:p>
            <a:r>
              <a:rPr lang="en-US" sz="2800" b="1" dirty="0" err="1">
                <a:solidFill>
                  <a:schemeClr val="accent4">
                    <a:lumMod val="50000"/>
                  </a:schemeClr>
                </a:solidFill>
                <a:latin typeface="Arial"/>
                <a:cs typeface="Arial"/>
              </a:rPr>
              <a:t>Lorra</a:t>
            </a:r>
            <a:r>
              <a:rPr lang="en-US" sz="2800" b="1" dirty="0">
                <a:solidFill>
                  <a:schemeClr val="accent4">
                    <a:lumMod val="50000"/>
                  </a:schemeClr>
                </a:solidFill>
                <a:latin typeface="Arial"/>
                <a:cs typeface="Arial"/>
              </a:rPr>
              <a:t> Garey, PhD</a:t>
            </a:r>
          </a:p>
          <a:p>
            <a:r>
              <a:rPr lang="en-US" sz="2800" dirty="0">
                <a:solidFill>
                  <a:srgbClr val="00B0F0"/>
                </a:solidFill>
                <a:latin typeface="Arial"/>
                <a:cs typeface="Arial"/>
                <a:hlinkClick r:id="rId2"/>
              </a:rPr>
              <a:t>llgarey@uh.edu</a:t>
            </a:r>
            <a:r>
              <a:rPr lang="en-US" sz="2800" dirty="0">
                <a:solidFill>
                  <a:srgbClr val="00B0F0"/>
                </a:solidFill>
                <a:latin typeface="Arial"/>
                <a:cs typeface="Arial"/>
              </a:rPr>
              <a:t> 	</a:t>
            </a:r>
            <a:endParaRPr lang="en-US" sz="2800" dirty="0">
              <a:latin typeface="Arial"/>
              <a:cs typeface="Arial"/>
            </a:endParaRPr>
          </a:p>
        </p:txBody>
      </p:sp>
      <p:sp>
        <p:nvSpPr>
          <p:cNvPr id="4" name="Title 3"/>
          <p:cNvSpPr>
            <a:spLocks noGrp="1"/>
          </p:cNvSpPr>
          <p:nvPr>
            <p:ph type="title"/>
          </p:nvPr>
        </p:nvSpPr>
        <p:spPr/>
        <p:txBody>
          <a:bodyPr>
            <a:normAutofit fontScale="90000"/>
          </a:bodyPr>
          <a:lstStyle/>
          <a:p>
            <a:r>
              <a:rPr lang="en-US" b="1" dirty="0"/>
              <a:t>Thank you kindly for your </a:t>
            </a:r>
            <a:br>
              <a:rPr lang="en-US" b="1" dirty="0"/>
            </a:br>
            <a:r>
              <a:rPr lang="en-US" b="1" dirty="0"/>
              <a:t>interest and attention.</a:t>
            </a:r>
          </a:p>
        </p:txBody>
      </p:sp>
      <p:pic>
        <p:nvPicPr>
          <p:cNvPr id="11" name="Picture 7" descr="C:\Users\Kirsten\AppData\Local\Microsoft\Windows\Temporary Internet Files\Content.IE5\VDMMGOE7\MC90008227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7700" y="1143001"/>
            <a:ext cx="3028950" cy="2760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41518" y="4746857"/>
            <a:ext cx="4572000" cy="246221"/>
          </a:xfrm>
          <a:prstGeom prst="rect">
            <a:avLst/>
          </a:prstGeom>
        </p:spPr>
        <p:txBody>
          <a:bodyPr>
            <a:spAutoFit/>
          </a:bodyPr>
          <a:lstStyle/>
          <a:p>
            <a:r>
              <a:rPr lang="en-US" sz="1000" dirty="0">
                <a:solidFill>
                  <a:schemeClr val="bg1"/>
                </a:solidFill>
              </a:rPr>
              <a:t>https://staffblogs.le.ac.uk/loproject/2014/05/08/limitedevidence/</a:t>
            </a:r>
          </a:p>
        </p:txBody>
      </p:sp>
      <p:sp>
        <p:nvSpPr>
          <p:cNvPr id="7" name="Slide Number Placeholder 3">
            <a:extLst>
              <a:ext uri="{FF2B5EF4-FFF2-40B4-BE49-F238E27FC236}">
                <a16:creationId xmlns:a16="http://schemas.microsoft.com/office/drawing/2014/main" id="{306AFD56-2FB3-A44E-97CB-CC04AB092226}"/>
              </a:ext>
            </a:extLst>
          </p:cNvPr>
          <p:cNvSpPr>
            <a:spLocks noGrp="1"/>
          </p:cNvSpPr>
          <p:nvPr>
            <p:ph type="sldNum" sz="quarter" idx="12"/>
          </p:nvPr>
        </p:nvSpPr>
        <p:spPr>
          <a:xfrm>
            <a:off x="8531788" y="4729412"/>
            <a:ext cx="548640" cy="297180"/>
          </a:xfrm>
        </p:spPr>
        <p:txBody>
          <a:bodyPr/>
          <a:lstStyle/>
          <a:p>
            <a:pPr defTabSz="914378"/>
            <a:fld id="{6E2D2B3B-882E-40F3-A32F-6DD516915044}" type="slidenum">
              <a:rPr lang="en-US">
                <a:solidFill>
                  <a:srgbClr val="FFFFFF"/>
                </a:solidFill>
                <a:latin typeface="Arial"/>
              </a:rPr>
              <a:pPr defTabSz="914378"/>
              <a:t>55</a:t>
            </a:fld>
            <a:endParaRPr lang="en-US" dirty="0">
              <a:solidFill>
                <a:srgbClr val="FFFFFF"/>
              </a:solidFill>
              <a:latin typeface="Arial"/>
            </a:endParaRPr>
          </a:p>
        </p:txBody>
      </p:sp>
    </p:spTree>
    <p:extLst>
      <p:ext uri="{BB962C8B-B14F-4D97-AF65-F5344CB8AC3E}">
        <p14:creationId xmlns:p14="http://schemas.microsoft.com/office/powerpoint/2010/main" val="25781490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5900" y="205978"/>
            <a:ext cx="6236677" cy="536972"/>
          </a:xfrm>
        </p:spPr>
        <p:txBody>
          <a:bodyPr/>
          <a:lstStyle/>
          <a:p>
            <a:pPr algn="ctr"/>
            <a:r>
              <a:rPr lang="en-US" dirty="0"/>
              <a:t>Resources</a:t>
            </a:r>
          </a:p>
        </p:txBody>
      </p:sp>
      <p:sp>
        <p:nvSpPr>
          <p:cNvPr id="6" name="Content Placeholder 5"/>
          <p:cNvSpPr>
            <a:spLocks noGrp="1"/>
          </p:cNvSpPr>
          <p:nvPr>
            <p:ph sz="half" idx="1"/>
          </p:nvPr>
        </p:nvSpPr>
        <p:spPr>
          <a:xfrm>
            <a:off x="0" y="895350"/>
            <a:ext cx="4743450" cy="3771900"/>
          </a:xfrm>
        </p:spPr>
        <p:txBody>
          <a:bodyPr>
            <a:normAutofit fontScale="85000" lnSpcReduction="20000"/>
          </a:bodyPr>
          <a:lstStyle/>
          <a:p>
            <a:r>
              <a:rPr lang="en-US" dirty="0"/>
              <a:t>National Clinician  Consultation Center </a:t>
            </a:r>
            <a:r>
              <a:rPr lang="en-US" sz="1900" dirty="0">
                <a:hlinkClick r:id="rId3"/>
              </a:rPr>
              <a:t>http://nccc.ucsf.edu/</a:t>
            </a:r>
            <a:endParaRPr lang="en-US" sz="1900" dirty="0"/>
          </a:p>
          <a:p>
            <a:pPr lvl="1"/>
            <a:r>
              <a:rPr lang="en-US" dirty="0"/>
              <a:t>HIV Management</a:t>
            </a:r>
          </a:p>
          <a:p>
            <a:pPr lvl="1"/>
            <a:r>
              <a:rPr lang="en-US" dirty="0"/>
              <a:t>Perinatal HIV </a:t>
            </a:r>
          </a:p>
          <a:p>
            <a:pPr lvl="1"/>
            <a:r>
              <a:rPr lang="en-US" dirty="0"/>
              <a:t>HIV PrEP </a:t>
            </a:r>
          </a:p>
          <a:p>
            <a:pPr lvl="1"/>
            <a:r>
              <a:rPr lang="en-US" dirty="0"/>
              <a:t>HIV PEP line</a:t>
            </a:r>
          </a:p>
          <a:p>
            <a:pPr lvl="1"/>
            <a:r>
              <a:rPr lang="en-US" dirty="0"/>
              <a:t>HCV Management</a:t>
            </a:r>
          </a:p>
          <a:p>
            <a:pPr lvl="1"/>
            <a:r>
              <a:rPr lang="en-US" dirty="0"/>
              <a:t>Substance Use Management</a:t>
            </a:r>
          </a:p>
          <a:p>
            <a:pPr lvl="1"/>
            <a:endParaRPr lang="en-US" sz="1000" dirty="0"/>
          </a:p>
          <a:p>
            <a:r>
              <a:rPr lang="en-US" dirty="0"/>
              <a:t>Present on ECHO</a:t>
            </a:r>
            <a:endParaRPr lang="en-US" sz="600" dirty="0"/>
          </a:p>
          <a:p>
            <a:pPr algn="l" rtl="0" fontAlgn="base">
              <a:buFont typeface="Arial" panose="020B0604020202020204" pitchFamily="34" charset="0"/>
              <a:buChar char="•"/>
            </a:pPr>
            <a:r>
              <a:rPr lang="en-US" sz="1900" b="0" i="0" u="sng" strike="noStrike" dirty="0">
                <a:solidFill>
                  <a:srgbClr val="478FCC"/>
                </a:solidFill>
                <a:effectLst/>
                <a:latin typeface="Arial" panose="020B0604020202020204" pitchFamily="34" charset="0"/>
                <a:hlinkClick r:id="rId4"/>
              </a:rPr>
              <a:t>https://hsc.unm.edu/scaetc/programs-services/echo.html</a:t>
            </a:r>
            <a:r>
              <a:rPr lang="en-US" sz="1900" b="0" i="0" dirty="0">
                <a:solidFill>
                  <a:srgbClr val="222222"/>
                </a:solidFill>
                <a:effectLst/>
                <a:latin typeface="Arial" panose="020B0604020202020204" pitchFamily="34" charset="0"/>
              </a:rPr>
              <a:t>​</a:t>
            </a:r>
          </a:p>
          <a:p>
            <a:pPr algn="l" rtl="0" fontAlgn="base">
              <a:buFont typeface="Arial" panose="020B0604020202020204" pitchFamily="34" charset="0"/>
              <a:buChar char="•"/>
            </a:pPr>
            <a:endParaRPr lang="en-US" b="0" i="0" dirty="0">
              <a:solidFill>
                <a:srgbClr val="222222"/>
              </a:solidFill>
              <a:effectLst/>
              <a:latin typeface="Arial" panose="020B0604020202020204" pitchFamily="34" charset="0"/>
            </a:endParaRPr>
          </a:p>
        </p:txBody>
      </p:sp>
      <p:sp>
        <p:nvSpPr>
          <p:cNvPr id="7" name="Content Placeholder 6"/>
          <p:cNvSpPr>
            <a:spLocks noGrp="1"/>
          </p:cNvSpPr>
          <p:nvPr>
            <p:ph sz="half" idx="2"/>
          </p:nvPr>
        </p:nvSpPr>
        <p:spPr>
          <a:xfrm>
            <a:off x="4629150" y="895350"/>
            <a:ext cx="4451278" cy="3771900"/>
          </a:xfrm>
        </p:spPr>
        <p:txBody>
          <a:bodyPr>
            <a:noAutofit/>
          </a:bodyPr>
          <a:lstStyle/>
          <a:p>
            <a:r>
              <a:rPr lang="en-US" sz="2000" dirty="0"/>
              <a:t>AETC National HIV Curriculum </a:t>
            </a:r>
            <a:r>
              <a:rPr lang="en-US" sz="1600" dirty="0">
                <a:hlinkClick r:id="rId5"/>
              </a:rPr>
              <a:t>https://aidsetc.org/nhc</a:t>
            </a:r>
            <a:endParaRPr lang="en-US" sz="1600" dirty="0"/>
          </a:p>
          <a:p>
            <a:r>
              <a:rPr lang="en-US" sz="2000" dirty="0"/>
              <a:t>AETC National Coordinating Resource Center </a:t>
            </a:r>
            <a:r>
              <a:rPr lang="en-US" sz="1600" dirty="0">
                <a:hlinkClick r:id="rId6"/>
              </a:rPr>
              <a:t>https://targethiv.org/library/aetc-national-coordinating-resource-center-0</a:t>
            </a:r>
            <a:endParaRPr lang="en-US" sz="1600" dirty="0"/>
          </a:p>
          <a:p>
            <a:r>
              <a:rPr lang="en-US" sz="2000" dirty="0"/>
              <a:t>HIVMA Resource Directory </a:t>
            </a:r>
            <a:r>
              <a:rPr lang="en-US" sz="1600" b="0" i="0" u="sng" strike="noStrike" dirty="0">
                <a:solidFill>
                  <a:srgbClr val="0563C1"/>
                </a:solidFill>
                <a:effectLst/>
                <a:hlinkClick r:id="rId7"/>
              </a:rPr>
              <a:t>https://www.hivma.org/globalassets/ektron-import/hivma/hivma-resource-directory.pdf</a:t>
            </a:r>
            <a:r>
              <a:rPr lang="en-US" sz="1600" b="0" i="0" u="none" strike="noStrike" dirty="0">
                <a:solidFill>
                  <a:srgbClr val="000000"/>
                </a:solidFill>
                <a:effectLst/>
              </a:rPr>
              <a:t> </a:t>
            </a:r>
          </a:p>
          <a:p>
            <a:r>
              <a:rPr lang="en-US" sz="2000" dirty="0"/>
              <a:t>Additional trainings </a:t>
            </a:r>
            <a:r>
              <a:rPr lang="en-US" sz="2000" dirty="0">
                <a:hlinkClick r:id="rId8"/>
              </a:rPr>
              <a:t>scaetcecho@salud.unm.edu</a:t>
            </a:r>
            <a:endParaRPr lang="en-US" sz="2000" dirty="0"/>
          </a:p>
          <a:p>
            <a:r>
              <a:rPr lang="en-US" sz="2000" dirty="0">
                <a:hlinkClick r:id="rId9"/>
              </a:rPr>
              <a:t>www.scaetc.org</a:t>
            </a:r>
            <a:endParaRPr lang="en-US" sz="20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56</a:t>
            </a:fld>
            <a:endParaRPr lang="en-US" dirty="0"/>
          </a:p>
        </p:txBody>
      </p:sp>
    </p:spTree>
    <p:extLst>
      <p:ext uri="{BB962C8B-B14F-4D97-AF65-F5344CB8AC3E}">
        <p14:creationId xmlns:p14="http://schemas.microsoft.com/office/powerpoint/2010/main" val="12322020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6AFD56-2FB3-A44E-97CB-CC04AB092226}"/>
              </a:ext>
            </a:extLst>
          </p:cNvPr>
          <p:cNvSpPr>
            <a:spLocks noGrp="1"/>
          </p:cNvSpPr>
          <p:nvPr>
            <p:ph type="sldNum" sz="quarter" idx="12"/>
          </p:nvPr>
        </p:nvSpPr>
        <p:spPr/>
        <p:txBody>
          <a:bodyPr/>
          <a:lstStyle/>
          <a:p>
            <a:pPr defTabSz="914378"/>
            <a:fld id="{6E2D2B3B-882E-40F3-A32F-6DD516915044}" type="slidenum">
              <a:rPr lang="en-US">
                <a:solidFill>
                  <a:srgbClr val="FFFFFF"/>
                </a:solidFill>
                <a:latin typeface="Arial"/>
              </a:rPr>
              <a:pPr defTabSz="914378"/>
              <a:t>57</a:t>
            </a:fld>
            <a:endParaRPr lang="en-US" dirty="0">
              <a:solidFill>
                <a:srgbClr val="FFFFFF"/>
              </a:solidFill>
              <a:latin typeface="Arial"/>
            </a:endParaRPr>
          </a:p>
        </p:txBody>
      </p:sp>
      <p:pic>
        <p:nvPicPr>
          <p:cNvPr id="3" name="Picture 2" descr="A qr code with red white and blue ribbons&#10;&#10;Description automatically generated">
            <a:extLst>
              <a:ext uri="{FF2B5EF4-FFF2-40B4-BE49-F238E27FC236}">
                <a16:creationId xmlns:a16="http://schemas.microsoft.com/office/drawing/2014/main" id="{D12ADA74-B6EE-480A-9D29-BEFD0794283C}"/>
              </a:ext>
            </a:extLst>
          </p:cNvPr>
          <p:cNvPicPr>
            <a:picLocks noChangeAspect="1"/>
          </p:cNvPicPr>
          <p:nvPr/>
        </p:nvPicPr>
        <p:blipFill>
          <a:blip r:embed="rId2"/>
          <a:stretch>
            <a:fillRect/>
          </a:stretch>
        </p:blipFill>
        <p:spPr>
          <a:xfrm>
            <a:off x="539956" y="96252"/>
            <a:ext cx="8067796" cy="4550203"/>
          </a:xfrm>
          <a:prstGeom prst="rect">
            <a:avLst/>
          </a:prstGeom>
        </p:spPr>
      </p:pic>
    </p:spTree>
    <p:extLst>
      <p:ext uri="{BB962C8B-B14F-4D97-AF65-F5344CB8AC3E}">
        <p14:creationId xmlns:p14="http://schemas.microsoft.com/office/powerpoint/2010/main" val="2466460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1958E779-11AE-2966-351D-E587B2C86C45}"/>
              </a:ext>
            </a:extLst>
          </p:cNvPr>
          <p:cNvSpPr>
            <a:spLocks noGrp="1" noRot="1" noChangeArrowheads="1"/>
          </p:cNvSpPr>
          <p:nvPr>
            <p:ph type="title"/>
          </p:nvPr>
        </p:nvSpPr>
        <p:spPr/>
        <p:txBody>
          <a:bodyPr/>
          <a:lstStyle/>
          <a:p>
            <a:pPr algn="ctr"/>
            <a:r>
              <a:rPr lang="en-US" altLang="en-US" sz="2700" dirty="0"/>
              <a:t>HIV Disease: Changing Paradigm</a:t>
            </a:r>
          </a:p>
        </p:txBody>
      </p:sp>
      <p:sp>
        <p:nvSpPr>
          <p:cNvPr id="38915" name="Rectangle 3">
            <a:extLst>
              <a:ext uri="{FF2B5EF4-FFF2-40B4-BE49-F238E27FC236}">
                <a16:creationId xmlns:a16="http://schemas.microsoft.com/office/drawing/2014/main" id="{7BA50976-49A4-4D90-71AF-3CA86AEC4D46}"/>
              </a:ext>
            </a:extLst>
          </p:cNvPr>
          <p:cNvSpPr>
            <a:spLocks noGrp="1" noChangeArrowheads="1"/>
          </p:cNvSpPr>
          <p:nvPr>
            <p:ph type="body" idx="1"/>
          </p:nvPr>
        </p:nvSpPr>
        <p:spPr>
          <a:xfrm>
            <a:off x="534520" y="971458"/>
            <a:ext cx="8522394" cy="3943350"/>
          </a:xfrm>
        </p:spPr>
        <p:txBody>
          <a:bodyPr>
            <a:normAutofit lnSpcReduction="10000"/>
          </a:bodyPr>
          <a:lstStyle/>
          <a:p>
            <a:r>
              <a:rPr lang="en-US" altLang="en-US" dirty="0"/>
              <a:t>Reduced mortality</a:t>
            </a:r>
          </a:p>
          <a:p>
            <a:pPr lvl="1"/>
            <a:r>
              <a:rPr lang="en-US" altLang="en-US" dirty="0"/>
              <a:t>Introduction of HAART has contributed to a significant reduction in HIV-related deaths</a:t>
            </a:r>
          </a:p>
          <a:p>
            <a:r>
              <a:rPr lang="en-US" altLang="en-US" dirty="0"/>
              <a:t>HIV as a chronic disease</a:t>
            </a:r>
          </a:p>
          <a:p>
            <a:pPr lvl="1"/>
            <a:r>
              <a:rPr lang="en-US" altLang="en-US" dirty="0"/>
              <a:t>PWH living longer, healthier and more productive lives</a:t>
            </a:r>
          </a:p>
          <a:p>
            <a:pPr lvl="1"/>
            <a:r>
              <a:rPr lang="en-US" altLang="en-US" dirty="0"/>
              <a:t>Life expectancy comparable to general population with treatment</a:t>
            </a:r>
          </a:p>
          <a:p>
            <a:r>
              <a:rPr lang="en-US" altLang="en-US" dirty="0"/>
              <a:t>Changing morbidity/mortality</a:t>
            </a:r>
          </a:p>
          <a:p>
            <a:pPr lvl="1"/>
            <a:r>
              <a:rPr lang="en-US" altLang="en-US" dirty="0"/>
              <a:t>Cancer, cardiovascular disease (CVD), diabetes, liver disease, etc.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7CB850-941C-CCD4-5216-0317F6FA5E51}"/>
              </a:ext>
            </a:extLst>
          </p:cNvPr>
          <p:cNvSpPr>
            <a:spLocks noGrp="1"/>
          </p:cNvSpPr>
          <p:nvPr>
            <p:ph type="sldNum" sz="quarter" idx="12"/>
          </p:nvPr>
        </p:nvSpPr>
        <p:spPr/>
        <p:txBody>
          <a:bodyPr/>
          <a:lstStyle/>
          <a:p>
            <a:fld id="{6E2D2B3B-882E-40F3-A32F-6DD516915044}" type="slidenum">
              <a:rPr lang="en-US" smtClean="0"/>
              <a:pPr/>
              <a:t>7</a:t>
            </a:fld>
            <a:endParaRPr lang="en-US"/>
          </a:p>
        </p:txBody>
      </p:sp>
      <p:pic>
        <p:nvPicPr>
          <p:cNvPr id="3074" name="Picture 2" descr="How to Prevent Smoking Diseases—and Add Years to Your Life - University  Health News">
            <a:extLst>
              <a:ext uri="{FF2B5EF4-FFF2-40B4-BE49-F238E27FC236}">
                <a16:creationId xmlns:a16="http://schemas.microsoft.com/office/drawing/2014/main" id="{BB01F4BB-C3BE-0034-2838-8A1F2AD2F5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835" y="224118"/>
            <a:ext cx="6330975" cy="44207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1CB603F-3A5F-40FF-D819-6AF6336BDD0E}"/>
              </a:ext>
            </a:extLst>
          </p:cNvPr>
          <p:cNvSpPr txBox="1"/>
          <p:nvPr/>
        </p:nvSpPr>
        <p:spPr>
          <a:xfrm>
            <a:off x="2155371" y="4729412"/>
            <a:ext cx="4992915" cy="276999"/>
          </a:xfrm>
          <a:prstGeom prst="rect">
            <a:avLst/>
          </a:prstGeom>
          <a:noFill/>
        </p:spPr>
        <p:txBody>
          <a:bodyPr wrap="square" rtlCol="0">
            <a:spAutoFit/>
          </a:bodyPr>
          <a:lstStyle/>
          <a:p>
            <a:r>
              <a:rPr lang="en-US" sz="1200" dirty="0">
                <a:solidFill>
                  <a:schemeClr val="bg1"/>
                </a:solidFill>
              </a:rPr>
              <a:t>https://universityhealthnews.com/daily/lung-health/smoking-diseases/</a:t>
            </a:r>
          </a:p>
        </p:txBody>
      </p:sp>
    </p:spTree>
    <p:extLst>
      <p:ext uri="{BB962C8B-B14F-4D97-AF65-F5344CB8AC3E}">
        <p14:creationId xmlns:p14="http://schemas.microsoft.com/office/powerpoint/2010/main" val="3970773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BB3E62-89E1-6EDE-8821-14FAB99654EC}"/>
              </a:ext>
            </a:extLst>
          </p:cNvPr>
          <p:cNvSpPr>
            <a:spLocks noGrp="1"/>
          </p:cNvSpPr>
          <p:nvPr>
            <p:ph type="sldNum" sz="quarter" idx="12"/>
          </p:nvPr>
        </p:nvSpPr>
        <p:spPr/>
        <p:txBody>
          <a:bodyPr/>
          <a:lstStyle/>
          <a:p>
            <a:fld id="{6E2D2B3B-882E-40F3-A32F-6DD516915044}" type="slidenum">
              <a:rPr lang="en-US" smtClean="0"/>
              <a:pPr/>
              <a:t>8</a:t>
            </a:fld>
            <a:endParaRPr lang="en-US"/>
          </a:p>
        </p:txBody>
      </p:sp>
      <p:pic>
        <p:nvPicPr>
          <p:cNvPr id="2" name="Picture 1">
            <a:extLst>
              <a:ext uri="{FF2B5EF4-FFF2-40B4-BE49-F238E27FC236}">
                <a16:creationId xmlns:a16="http://schemas.microsoft.com/office/drawing/2014/main" id="{64BB137D-907B-0E82-BF5E-9EAA8973E254}"/>
              </a:ext>
            </a:extLst>
          </p:cNvPr>
          <p:cNvPicPr>
            <a:picLocks noChangeAspect="1"/>
          </p:cNvPicPr>
          <p:nvPr/>
        </p:nvPicPr>
        <p:blipFill>
          <a:blip r:embed="rId2"/>
          <a:stretch>
            <a:fillRect/>
          </a:stretch>
        </p:blipFill>
        <p:spPr>
          <a:xfrm>
            <a:off x="1785256" y="1063229"/>
            <a:ext cx="5979886" cy="3578587"/>
          </a:xfrm>
          <a:prstGeom prst="rect">
            <a:avLst/>
          </a:prstGeom>
        </p:spPr>
      </p:pic>
      <p:sp>
        <p:nvSpPr>
          <p:cNvPr id="3" name="TextBox 2">
            <a:extLst>
              <a:ext uri="{FF2B5EF4-FFF2-40B4-BE49-F238E27FC236}">
                <a16:creationId xmlns:a16="http://schemas.microsoft.com/office/drawing/2014/main" id="{D1F00C18-28C5-D4AC-DAA7-BAF617C46136}"/>
              </a:ext>
            </a:extLst>
          </p:cNvPr>
          <p:cNvSpPr txBox="1"/>
          <p:nvPr/>
        </p:nvSpPr>
        <p:spPr>
          <a:xfrm>
            <a:off x="2133600" y="4789714"/>
            <a:ext cx="5486399" cy="307777"/>
          </a:xfrm>
          <a:prstGeom prst="rect">
            <a:avLst/>
          </a:prstGeom>
          <a:noFill/>
        </p:spPr>
        <p:txBody>
          <a:bodyPr wrap="square" rtlCol="0">
            <a:spAutoFit/>
          </a:bodyPr>
          <a:lstStyle/>
          <a:p>
            <a:r>
              <a:rPr lang="en-US" sz="1400" dirty="0">
                <a:solidFill>
                  <a:schemeClr val="bg1"/>
                </a:solidFill>
              </a:rPr>
              <a:t>https://www.cdc.gov/mmwr/volumes/65/wr/mm6545a1.htm</a:t>
            </a:r>
          </a:p>
        </p:txBody>
      </p:sp>
      <p:sp>
        <p:nvSpPr>
          <p:cNvPr id="6" name="Title 1">
            <a:extLst>
              <a:ext uri="{FF2B5EF4-FFF2-40B4-BE49-F238E27FC236}">
                <a16:creationId xmlns:a16="http://schemas.microsoft.com/office/drawing/2014/main" id="{DE518CD2-A83B-47C7-2728-48803C4B234A}"/>
              </a:ext>
            </a:extLst>
          </p:cNvPr>
          <p:cNvSpPr>
            <a:spLocks noGrp="1"/>
          </p:cNvSpPr>
          <p:nvPr>
            <p:ph type="title"/>
          </p:nvPr>
        </p:nvSpPr>
        <p:spPr>
          <a:xfrm>
            <a:off x="181429" y="205979"/>
            <a:ext cx="8839200" cy="857250"/>
          </a:xfrm>
        </p:spPr>
        <p:txBody>
          <a:bodyPr/>
          <a:lstStyle/>
          <a:p>
            <a:r>
              <a:rPr lang="en-US" sz="2400" dirty="0"/>
              <a:t>Number of potentially preventable deaths among the five leading causes of death, for persons aged &lt;80 years — United States, 2010 and 2014</a:t>
            </a:r>
          </a:p>
        </p:txBody>
      </p:sp>
    </p:spTree>
    <p:extLst>
      <p:ext uri="{BB962C8B-B14F-4D97-AF65-F5344CB8AC3E}">
        <p14:creationId xmlns:p14="http://schemas.microsoft.com/office/powerpoint/2010/main" val="2479974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7FC46-6A98-1C06-9BC9-FF97EE42E047}"/>
              </a:ext>
            </a:extLst>
          </p:cNvPr>
          <p:cNvSpPr>
            <a:spLocks noGrp="1"/>
          </p:cNvSpPr>
          <p:nvPr>
            <p:ph type="title"/>
          </p:nvPr>
        </p:nvSpPr>
        <p:spPr/>
        <p:txBody>
          <a:bodyPr/>
          <a:lstStyle/>
          <a:p>
            <a:pPr algn="ctr"/>
            <a:r>
              <a:rPr lang="en-US" dirty="0"/>
              <a:t>Smoking Rates</a:t>
            </a:r>
          </a:p>
        </p:txBody>
      </p:sp>
      <p:sp>
        <p:nvSpPr>
          <p:cNvPr id="4" name="Slide Number Placeholder 3">
            <a:extLst>
              <a:ext uri="{FF2B5EF4-FFF2-40B4-BE49-F238E27FC236}">
                <a16:creationId xmlns:a16="http://schemas.microsoft.com/office/drawing/2014/main" id="{C584227F-D775-14A0-437D-E7D8084CC90A}"/>
              </a:ext>
            </a:extLst>
          </p:cNvPr>
          <p:cNvSpPr>
            <a:spLocks noGrp="1"/>
          </p:cNvSpPr>
          <p:nvPr>
            <p:ph type="sldNum" sz="quarter" idx="12"/>
          </p:nvPr>
        </p:nvSpPr>
        <p:spPr/>
        <p:txBody>
          <a:bodyPr/>
          <a:lstStyle/>
          <a:p>
            <a:fld id="{6E2D2B3B-882E-40F3-A32F-6DD516915044}" type="slidenum">
              <a:rPr lang="en-US" smtClean="0"/>
              <a:pPr/>
              <a:t>9</a:t>
            </a:fld>
            <a:endParaRPr lang="en-US"/>
          </a:p>
        </p:txBody>
      </p:sp>
      <p:sp>
        <p:nvSpPr>
          <p:cNvPr id="8" name="Text Placeholder 4">
            <a:extLst>
              <a:ext uri="{FF2B5EF4-FFF2-40B4-BE49-F238E27FC236}">
                <a16:creationId xmlns:a16="http://schemas.microsoft.com/office/drawing/2014/main" id="{1C135345-47E6-6B12-5619-EE25EF9F5BBA}"/>
              </a:ext>
            </a:extLst>
          </p:cNvPr>
          <p:cNvSpPr txBox="1">
            <a:spLocks/>
          </p:cNvSpPr>
          <p:nvPr/>
        </p:nvSpPr>
        <p:spPr>
          <a:xfrm>
            <a:off x="156882" y="1303415"/>
            <a:ext cx="8087232" cy="2579155"/>
          </a:xfrm>
          <a:prstGeom prst="rect">
            <a:avLst/>
          </a:prstGeom>
        </p:spPr>
        <p:txBody>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000" dirty="0"/>
              <a:t>General Population: 11.5%</a:t>
            </a:r>
          </a:p>
          <a:p>
            <a:endParaRPr lang="en-US" sz="2000" dirty="0"/>
          </a:p>
          <a:p>
            <a:r>
              <a:rPr lang="en-US" sz="2000" dirty="0"/>
              <a:t>People with HIV (PWH) are </a:t>
            </a:r>
            <a:r>
              <a:rPr lang="en-US" sz="2000" b="1" u="sng" dirty="0"/>
              <a:t>3-4 times more likely</a:t>
            </a:r>
            <a:r>
              <a:rPr lang="en-US" sz="2000" dirty="0"/>
              <a:t> to be smokers than those who do not have the disease, with prevalence of smoking among the general population of PWH reported between 34-47%.</a:t>
            </a:r>
          </a:p>
        </p:txBody>
      </p:sp>
      <p:sp>
        <p:nvSpPr>
          <p:cNvPr id="3" name="TextBox 2">
            <a:extLst>
              <a:ext uri="{FF2B5EF4-FFF2-40B4-BE49-F238E27FC236}">
                <a16:creationId xmlns:a16="http://schemas.microsoft.com/office/drawing/2014/main" id="{44FAF769-E7B6-A535-6673-9EE393DA2AF1}"/>
              </a:ext>
            </a:extLst>
          </p:cNvPr>
          <p:cNvSpPr txBox="1"/>
          <p:nvPr/>
        </p:nvSpPr>
        <p:spPr>
          <a:xfrm>
            <a:off x="1799771" y="4729412"/>
            <a:ext cx="5812971" cy="307777"/>
          </a:xfrm>
          <a:prstGeom prst="rect">
            <a:avLst/>
          </a:prstGeom>
          <a:noFill/>
        </p:spPr>
        <p:txBody>
          <a:bodyPr wrap="square" rtlCol="0">
            <a:spAutoFit/>
          </a:bodyPr>
          <a:lstStyle/>
          <a:p>
            <a:pPr algn="ctr"/>
            <a:r>
              <a:rPr lang="en-US" sz="1400" dirty="0">
                <a:solidFill>
                  <a:schemeClr val="bg1"/>
                </a:solidFill>
              </a:rPr>
              <a:t>https://cancercontrol.cancer.gov/brp/tcrb/tobacco-hiv</a:t>
            </a:r>
          </a:p>
        </p:txBody>
      </p:sp>
    </p:spTree>
    <p:extLst>
      <p:ext uri="{BB962C8B-B14F-4D97-AF65-F5344CB8AC3E}">
        <p14:creationId xmlns:p14="http://schemas.microsoft.com/office/powerpoint/2010/main" val="39214612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80"/>
</p:tagLst>
</file>

<file path=ppt/tags/tag2.xml><?xml version="1.0" encoding="utf-8"?>
<p:tagLst xmlns:a="http://schemas.openxmlformats.org/drawingml/2006/main" xmlns:r="http://schemas.openxmlformats.org/officeDocument/2006/relationships" xmlns:p="http://schemas.openxmlformats.org/presentationml/2006/main">
  <p:tag name="TIMING" val="|0.3|0.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3844583CB62841A6E152F314B72CCE" ma:contentTypeVersion="4" ma:contentTypeDescription="Create a new document." ma:contentTypeScope="" ma:versionID="178c5bef98f1f547dc86696c11c23cf9">
  <xsd:schema xmlns:xsd="http://www.w3.org/2001/XMLSchema" xmlns:xs="http://www.w3.org/2001/XMLSchema" xmlns:p="http://schemas.microsoft.com/office/2006/metadata/properties" xmlns:ns3="56e3e579-c81a-40a6-8caa-ba1793305fea" targetNamespace="http://schemas.microsoft.com/office/2006/metadata/properties" ma:root="true" ma:fieldsID="ec42fd4a930a01aaf279f9afa84b37dd" ns3:_="">
    <xsd:import namespace="56e3e579-c81a-40a6-8caa-ba1793305fe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e3e579-c81a-40a6-8caa-ba1793305f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5903F3-6975-4F7B-97E5-3805A91F98FE}">
  <ds:schemaRefs>
    <ds:schemaRef ds:uri="56e3e579-c81a-40a6-8caa-ba1793305f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8F736C2-BB8A-40BB-AF6D-102F19FECF53}">
  <ds:schemaRefs>
    <ds:schemaRef ds:uri="56e3e579-c81a-40a6-8caa-ba1793305fea"/>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605FA245-53A8-4468-A099-CCAEA7AFB7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AETC-BLANK-MASTER</Template>
  <TotalTime>7558</TotalTime>
  <Words>4415</Words>
  <Application>Microsoft Office PowerPoint</Application>
  <PresentationFormat>On-screen Show (16:9)</PresentationFormat>
  <Paragraphs>564</Paragraphs>
  <Slides>57</Slides>
  <Notes>18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57</vt:i4>
      </vt:variant>
    </vt:vector>
  </HeadingPairs>
  <TitlesOfParts>
    <vt:vector size="70" baseType="lpstr">
      <vt:lpstr>ＭＳ Ｐゴシック</vt:lpstr>
      <vt:lpstr>Arial</vt:lpstr>
      <vt:lpstr>BlinkMacSystemFont</vt:lpstr>
      <vt:lpstr>Calibri</vt:lpstr>
      <vt:lpstr>Helvetica</vt:lpstr>
      <vt:lpstr>Helvetica-Bold</vt:lpstr>
      <vt:lpstr>ITC Avant Garde Std Bk</vt:lpstr>
      <vt:lpstr>Open Sans</vt:lpstr>
      <vt:lpstr>Roboto</vt:lpstr>
      <vt:lpstr>Tahoma</vt:lpstr>
      <vt:lpstr>Times New Roman</vt:lpstr>
      <vt:lpstr>Wingdings</vt:lpstr>
      <vt:lpstr>AETC-BLANK-MASTER</vt:lpstr>
      <vt:lpstr>Beyond the Flame: Navigating Smoking Cessation in HIV Care</vt:lpstr>
      <vt:lpstr>Conflict of Interest Disclosure Statement</vt:lpstr>
      <vt:lpstr>Use of Trade/Brand Names</vt:lpstr>
      <vt:lpstr>Unconscious Bias Disclosure</vt:lpstr>
      <vt:lpstr>Learning Objectives</vt:lpstr>
      <vt:lpstr>HIV Disease: Changing Paradigm</vt:lpstr>
      <vt:lpstr>PowerPoint Presentation</vt:lpstr>
      <vt:lpstr>Number of potentially preventable deaths among the five leading causes of death, for persons aged &lt;80 years — United States, 2010 and 2014</vt:lpstr>
      <vt:lpstr>Smoking Rates</vt:lpstr>
      <vt:lpstr>Impact of Smoking Cigarettes on PWH</vt:lpstr>
      <vt:lpstr>Call to Action</vt:lpstr>
      <vt:lpstr>Barriers to Smoking Cessation in PWH</vt:lpstr>
      <vt:lpstr>Motivation and Benefits of Quitting</vt:lpstr>
      <vt:lpstr>Promoting Smoking Cessation in PWH</vt:lpstr>
      <vt:lpstr>Treating Tobacco Use and Dependence: Clinical Practice Guideline  </vt:lpstr>
      <vt:lpstr>Tools for Smoking Cessation</vt:lpstr>
      <vt:lpstr>As a provider, what is your first step to help your patients quit smoking?</vt:lpstr>
      <vt:lpstr>5 A’s Intervention</vt:lpstr>
      <vt:lpstr>Readiness and Confidence Ruler</vt:lpstr>
      <vt:lpstr>Motivational Interviewing</vt:lpstr>
      <vt:lpstr>Principles of Motivational Interviewing</vt:lpstr>
      <vt:lpstr>PowerPoint Presentation</vt:lpstr>
      <vt:lpstr>PowerPoint Presentation</vt:lpstr>
      <vt:lpstr>PowerPoint Presentation</vt:lpstr>
      <vt:lpstr>PowerPoint Presentation</vt:lpstr>
      <vt:lpstr>PowerPoint Presentation</vt:lpstr>
      <vt:lpstr>PowerPoint Presentation</vt:lpstr>
      <vt:lpstr>Efficacy Relative to Patch</vt:lpstr>
      <vt:lpstr>Behavioral Interventions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Behavioral Skills</vt:lpstr>
      <vt:lpstr>Relapse is Expected</vt:lpstr>
      <vt:lpstr>Combination Treatment: Gold Standard</vt:lpstr>
      <vt:lpstr>Combinations: Medication and Counseling</vt:lpstr>
      <vt:lpstr>Combinations: Medication and Counseling</vt:lpstr>
      <vt:lpstr>Treating Nicotine Addiction</vt:lpstr>
      <vt:lpstr>Quitlines</vt:lpstr>
      <vt:lpstr>PowerPoint Presentation</vt:lpstr>
      <vt:lpstr>Quitline Resources</vt:lpstr>
      <vt:lpstr>Challenge: Resources and Logistics</vt:lpstr>
      <vt:lpstr>Challenge: General Treatment</vt:lpstr>
      <vt:lpstr>Culturally Tailored, Accessible Treatment</vt:lpstr>
      <vt:lpstr>Conclusions</vt:lpstr>
      <vt:lpstr>Conclusions</vt:lpstr>
      <vt:lpstr>Ongoing Training and Cultural Competence</vt:lpstr>
      <vt:lpstr>References</vt:lpstr>
      <vt:lpstr>Smoking Cessation Resources</vt:lpstr>
      <vt:lpstr>Smoking Cessation Resources</vt:lpstr>
      <vt:lpstr>Thank you kindly for your  interest and attention.</vt:lpstr>
      <vt:lpstr>Resources</vt:lpstr>
      <vt:lpstr>PowerPoint Presentation</vt:lpstr>
    </vt:vector>
  </TitlesOfParts>
  <Company>UMDNJ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UMDNJ</dc:creator>
  <cp:lastModifiedBy>Minerva Layug-Gomez</cp:lastModifiedBy>
  <cp:revision>73</cp:revision>
  <cp:lastPrinted>2013-10-17T16:37:33Z</cp:lastPrinted>
  <dcterms:created xsi:type="dcterms:W3CDTF">2016-03-30T16:09:11Z</dcterms:created>
  <dcterms:modified xsi:type="dcterms:W3CDTF">2024-04-15T19:31:28Z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D40DFBA8-277C-4D0B-A63D-FA8CB45F9D94</vt:lpwstr>
  </property>
  <property fmtid="{D5CDD505-2E9C-101B-9397-08002B2CF9AE}" pid="3" name="ArticulatePath">
    <vt:lpwstr>SCAETC Orientation_v0520</vt:lpwstr>
  </property>
  <property fmtid="{D5CDD505-2E9C-101B-9397-08002B2CF9AE}" pid="4" name="ContentTypeId">
    <vt:lpwstr>0x010100C13844583CB62841A6E152F314B72CCE</vt:lpwstr>
  </property>
</Properties>
</file>