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42"/>
  </p:notesMasterIdLst>
  <p:handoutMasterIdLst>
    <p:handoutMasterId r:id="rId43"/>
  </p:handoutMasterIdLst>
  <p:sldIdLst>
    <p:sldId id="359" r:id="rId2"/>
    <p:sldId id="362" r:id="rId3"/>
    <p:sldId id="361" r:id="rId4"/>
    <p:sldId id="301" r:id="rId5"/>
    <p:sldId id="318" r:id="rId6"/>
    <p:sldId id="348" r:id="rId7"/>
    <p:sldId id="293" r:id="rId8"/>
    <p:sldId id="294" r:id="rId9"/>
    <p:sldId id="295" r:id="rId10"/>
    <p:sldId id="327" r:id="rId11"/>
    <p:sldId id="343" r:id="rId12"/>
    <p:sldId id="344" r:id="rId13"/>
    <p:sldId id="349" r:id="rId14"/>
    <p:sldId id="345" r:id="rId15"/>
    <p:sldId id="346" r:id="rId16"/>
    <p:sldId id="347" r:id="rId17"/>
    <p:sldId id="350" r:id="rId18"/>
    <p:sldId id="311" r:id="rId19"/>
    <p:sldId id="351" r:id="rId20"/>
    <p:sldId id="353" r:id="rId21"/>
    <p:sldId id="302" r:id="rId22"/>
    <p:sldId id="322" r:id="rId23"/>
    <p:sldId id="303" r:id="rId24"/>
    <p:sldId id="323" r:id="rId25"/>
    <p:sldId id="314" r:id="rId26"/>
    <p:sldId id="315" r:id="rId27"/>
    <p:sldId id="304" r:id="rId28"/>
    <p:sldId id="305" r:id="rId29"/>
    <p:sldId id="354" r:id="rId30"/>
    <p:sldId id="324" r:id="rId31"/>
    <p:sldId id="355" r:id="rId32"/>
    <p:sldId id="356" r:id="rId33"/>
    <p:sldId id="328" r:id="rId34"/>
    <p:sldId id="358" r:id="rId35"/>
    <p:sldId id="331" r:id="rId36"/>
    <p:sldId id="333" r:id="rId37"/>
    <p:sldId id="299" r:id="rId38"/>
    <p:sldId id="298" r:id="rId39"/>
    <p:sldId id="334" r:id="rId40"/>
    <p:sldId id="300" r:id="rId4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" id="{5D26188A-8877-D343-ABC4-7579CEC42C0C}">
          <p14:sldIdLst>
            <p14:sldId id="359"/>
            <p14:sldId id="362"/>
            <p14:sldId id="361"/>
            <p14:sldId id="301"/>
            <p14:sldId id="318"/>
            <p14:sldId id="348"/>
            <p14:sldId id="293"/>
            <p14:sldId id="294"/>
            <p14:sldId id="295"/>
            <p14:sldId id="327"/>
            <p14:sldId id="343"/>
            <p14:sldId id="344"/>
            <p14:sldId id="349"/>
            <p14:sldId id="345"/>
            <p14:sldId id="346"/>
            <p14:sldId id="347"/>
            <p14:sldId id="350"/>
            <p14:sldId id="311"/>
            <p14:sldId id="351"/>
            <p14:sldId id="353"/>
            <p14:sldId id="302"/>
            <p14:sldId id="322"/>
            <p14:sldId id="303"/>
            <p14:sldId id="323"/>
            <p14:sldId id="314"/>
            <p14:sldId id="315"/>
            <p14:sldId id="304"/>
            <p14:sldId id="305"/>
            <p14:sldId id="354"/>
            <p14:sldId id="324"/>
            <p14:sldId id="355"/>
            <p14:sldId id="356"/>
            <p14:sldId id="328"/>
            <p14:sldId id="358"/>
            <p14:sldId id="331"/>
            <p14:sldId id="333"/>
            <p14:sldId id="299"/>
            <p14:sldId id="298"/>
            <p14:sldId id="334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4909" autoAdjust="0"/>
  </p:normalViewPr>
  <p:slideViewPr>
    <p:cSldViewPr>
      <p:cViewPr varScale="1">
        <p:scale>
          <a:sx n="106" d="100"/>
          <a:sy n="106" d="100"/>
        </p:scale>
        <p:origin x="-208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A3EF21F7-98FD-41A7-A4CE-714FDED71D4E}" type="datetimeFigureOut">
              <a:rPr lang="en-US" smtClean="0"/>
              <a:t>4/9/20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5959707-24D2-46CE-984F-5B71E66EC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16BC46E-AFF4-4598-8970-9842EB7E8193}" type="datetimeFigureOut">
              <a:rPr lang="en-US" smtClean="0"/>
              <a:t>4/9/20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F264BA1E-6AC7-4534-AA62-D6AA5C8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7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.unm.edu/locations-2/echo-hubs-superhubs-united-states/" TargetMode="External"/><Relationship Id="rId4" Type="http://schemas.openxmlformats.org/officeDocument/2006/relationships/hyperlink" Target="https://nccc.ucsf.edu/clinician-consultation/prep-pre-exposure-prophylaxis/" TargetMode="External"/><Relationship Id="rId5" Type="http://schemas.openxmlformats.org/officeDocument/2006/relationships/hyperlink" Target="https://www.hiv.uw.edu/go/prevention/preexposure-prophylaxis-prep" TargetMode="External"/><Relationship Id="rId6" Type="http://schemas.openxmlformats.org/officeDocument/2006/relationships/hyperlink" Target="https://www.hiv.uw.edu/go/prevention/nonoccupational-postexposure-prophylaxi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V_04032020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31D5-CC8E-5542-9972-4FCE376784B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V033020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2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Receptor for SARS-CoV-2 is ACE-2: in alveolar epithelial cells, oral and nasal mucosa, nasopharynx, GI tract… (Hamming, I et al. Journal of Pathology. </a:t>
            </a:r>
            <a:r>
              <a:rPr lang="en-US" baseline="0" smtClean="0"/>
              <a:t>2004; 203:631-637.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6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 percentile: 12.5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96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6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particular set of signs of symptoms can reliably discriminate COVID-19 from other respiratory viral illnesses</a:t>
            </a:r>
          </a:p>
          <a:p>
            <a:r>
              <a:rPr lang="en-US" dirty="0" smtClean="0"/>
              <a:t>Pre-admission:</a:t>
            </a:r>
            <a:r>
              <a:rPr lang="en-US" baseline="0" dirty="0" smtClean="0"/>
              <a:t> non-specific viral syndrome, often with poor 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intake and/or n/v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report reduced sense of taste (nonspecific finding seen in URI and allergic rhinitis)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16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4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/>
              <a:t>As the pandemic has progressive, gastrointestinal symptoms at presentation have been recognized.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1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31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presentation given by Dr. Mark </a:t>
            </a:r>
            <a:r>
              <a:rPr lang="en-US" dirty="0" err="1" smtClean="0"/>
              <a:t>Caridi-Scheible</a:t>
            </a:r>
            <a:r>
              <a:rPr lang="en-US" dirty="0" smtClean="0"/>
              <a:t> at Emory via</a:t>
            </a:r>
            <a:r>
              <a:rPr lang="en-US" baseline="0" dirty="0" smtClean="0"/>
              <a:t> ECHO update 3/24/20</a:t>
            </a:r>
          </a:p>
          <a:p>
            <a:r>
              <a:rPr lang="en-US" dirty="0" smtClean="0"/>
              <a:t>Recommend moving to ICU if &gt;10L NC O2 requirement</a:t>
            </a:r>
          </a:p>
          <a:p>
            <a:r>
              <a:rPr lang="en-US" dirty="0" err="1" smtClean="0"/>
              <a:t>Guafenisin</a:t>
            </a:r>
            <a:r>
              <a:rPr lang="en-US" dirty="0" smtClean="0"/>
              <a:t> and aggressive</a:t>
            </a:r>
            <a:r>
              <a:rPr lang="en-US" baseline="0" dirty="0" smtClean="0"/>
              <a:t> pulmonary hygiene, frequent suctioning, </a:t>
            </a:r>
            <a:r>
              <a:rPr lang="en-US" baseline="0" dirty="0" err="1" smtClean="0"/>
              <a:t>mucolytics</a:t>
            </a:r>
            <a:r>
              <a:rPr lang="en-US" baseline="0" dirty="0" smtClean="0"/>
              <a:t>, percussive therapy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7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 smtClean="0"/>
              <a:t>From presentation given by Dr. Mark </a:t>
            </a:r>
            <a:r>
              <a:rPr lang="en-US" dirty="0" err="1" smtClean="0"/>
              <a:t>Caridi-Scheible</a:t>
            </a:r>
            <a:r>
              <a:rPr lang="en-US" dirty="0" smtClean="0"/>
              <a:t> at Emory via</a:t>
            </a:r>
            <a:r>
              <a:rPr lang="en-US" baseline="0" dirty="0" smtClean="0"/>
              <a:t> Project ECHO </a:t>
            </a:r>
          </a:p>
          <a:p>
            <a:pPr defTabSz="912937">
              <a:defRPr/>
            </a:pPr>
            <a:r>
              <a:rPr lang="en-US" baseline="0" dirty="0" smtClean="0"/>
              <a:t>COVID-19 Clinical Rounds 3/24/20</a:t>
            </a:r>
          </a:p>
          <a:p>
            <a:r>
              <a:rPr lang="en-US" dirty="0" smtClean="0"/>
              <a:t>Relatively normal compliance,</a:t>
            </a:r>
            <a:r>
              <a:rPr lang="en-US" baseline="0" dirty="0" smtClean="0"/>
              <a:t> even when needing high PEEP</a:t>
            </a:r>
          </a:p>
          <a:p>
            <a:r>
              <a:rPr lang="en-US" baseline="0" dirty="0" smtClean="0"/>
              <a:t>Mod-severe V/Q mismatch</a:t>
            </a:r>
          </a:p>
          <a:p>
            <a:r>
              <a:rPr lang="en-US" baseline="0" dirty="0" smtClean="0"/>
              <a:t>Early ATN, then AIN on microscopy</a:t>
            </a:r>
          </a:p>
          <a:p>
            <a:r>
              <a:rPr lang="en-US" baseline="0" dirty="0" smtClean="0"/>
              <a:t>Need diuresis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5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74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Recommended</a:t>
            </a:r>
            <a:r>
              <a:rPr lang="en-US" baseline="0" dirty="0" smtClean="0"/>
              <a:t> surveillance labs: daily ABC, CBC with </a:t>
            </a:r>
            <a:r>
              <a:rPr lang="en-US" baseline="0" dirty="0" err="1" smtClean="0"/>
              <a:t>dif</a:t>
            </a:r>
            <a:r>
              <a:rPr lang="en-US" baseline="0" dirty="0" smtClean="0"/>
              <a:t>, CMP, CRP, d-dimer, LDH, 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95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 smtClean="0"/>
              <a:t>PLWH have high rates of CVD, lung disease, and high prevalence of smoking – prioritize</a:t>
            </a:r>
            <a:r>
              <a:rPr lang="en-US" baseline="0" dirty="0" smtClean="0"/>
              <a:t> for diagnostic testing</a:t>
            </a:r>
          </a:p>
          <a:p>
            <a:pPr defTabSz="912937">
              <a:defRPr/>
            </a:pPr>
            <a:r>
              <a:rPr lang="en-US" dirty="0" smtClean="0"/>
              <a:t>in regards to risk in PLWH - consider the intersection of age; and </a:t>
            </a:r>
            <a:r>
              <a:rPr lang="en-US" dirty="0" err="1" smtClean="0"/>
              <a:t>comormidities</a:t>
            </a:r>
            <a:r>
              <a:rPr lang="en-US" dirty="0" smtClean="0"/>
              <a:t> that place pts at higher risk of complications from COVID-19</a:t>
            </a:r>
          </a:p>
          <a:p>
            <a:pPr defTabSz="912937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4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/>
              <a:t>Two target genes </a:t>
            </a:r>
            <a:r>
              <a:rPr lang="en-US" i="1" dirty="0" err="1"/>
              <a:t>ORFlab</a:t>
            </a:r>
            <a:r>
              <a:rPr lang="en-US" i="1" dirty="0"/>
              <a:t> and </a:t>
            </a:r>
            <a:r>
              <a:rPr lang="en-US" i="1" dirty="0" err="1"/>
              <a:t>nucleocapsid</a:t>
            </a:r>
            <a:r>
              <a:rPr lang="en-US" i="1" dirty="0"/>
              <a:t> protein </a:t>
            </a:r>
            <a:r>
              <a:rPr lang="en-US" dirty="0"/>
              <a:t>are amplified using probe primers and an RNA template.</a:t>
            </a:r>
          </a:p>
          <a:p>
            <a:r>
              <a:rPr lang="en-US" dirty="0" smtClean="0"/>
              <a:t>Preferred test is now the </a:t>
            </a:r>
            <a:r>
              <a:rPr lang="en-US" dirty="0" err="1" smtClean="0"/>
              <a:t>nasopharygeal</a:t>
            </a:r>
            <a:r>
              <a:rPr lang="en-US" dirty="0" smtClean="0"/>
              <a:t> swab PCR assay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dirty="0" smtClean="0"/>
              <a:t>Nasal swab with viral transport medium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dirty="0" err="1" smtClean="0"/>
              <a:t>Labcorp</a:t>
            </a:r>
            <a:r>
              <a:rPr lang="en-US" dirty="0" smtClean="0"/>
              <a:t> and Quest both offer this test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dirty="0" smtClean="0"/>
              <a:t>63% NP swabs positive in COVID-19 patients (93% for BAL) </a:t>
            </a:r>
            <a:r>
              <a:rPr lang="en-US" sz="1600" dirty="0" err="1"/>
              <a:t>Wang,JAMA</a:t>
            </a:r>
            <a:r>
              <a:rPr lang="en-US" sz="1600" dirty="0"/>
              <a:t>, 3/11/20</a:t>
            </a:r>
          </a:p>
          <a:p>
            <a:r>
              <a:rPr lang="en-US" dirty="0" smtClean="0"/>
              <a:t>Cepheid </a:t>
            </a:r>
            <a:r>
              <a:rPr lang="en-US" dirty="0" err="1" smtClean="0"/>
              <a:t>Xpert</a:t>
            </a:r>
            <a:r>
              <a:rPr lang="en-US" dirty="0" smtClean="0"/>
              <a:t> nucleic acid amplification assay  approved by FDA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dirty="0" smtClean="0"/>
              <a:t>Available as early as 3/30/2020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dirty="0" smtClean="0"/>
              <a:t>Many IHS sites have the Gene </a:t>
            </a:r>
            <a:r>
              <a:rPr lang="en-US" dirty="0" err="1" smtClean="0"/>
              <a:t>Xpert</a:t>
            </a:r>
            <a:r>
              <a:rPr lang="en-US" dirty="0" smtClean="0"/>
              <a:t> machine for GC/CT and TB testing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dirty="0" smtClean="0"/>
              <a:t>Assays take 45 min for this test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Remember that staff should be trained on how swabs are done to increase the yield of true positives and reduce false negative results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endParaRPr lang="en-US" dirty="0" smtClean="0"/>
          </a:p>
          <a:p>
            <a:pPr defTabSz="9129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5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30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5719">
              <a:defRPr/>
            </a:pPr>
            <a:r>
              <a:rPr lang="en-US" dirty="0"/>
              <a:t>*Zhu F, Cao Y, Xu S, Zhou M. Co-infection of SARS-CoV-2 and HIV in a patient in Wuhan city, China. J Med </a:t>
            </a:r>
            <a:r>
              <a:rPr lang="en-US" dirty="0" err="1"/>
              <a:t>Virol</a:t>
            </a:r>
            <a:r>
              <a:rPr lang="en-US" dirty="0"/>
              <a:t> 2020. </a:t>
            </a:r>
            <a:endParaRPr lang="en-US" dirty="0" smtClean="0"/>
          </a:p>
          <a:p>
            <a:pPr defTabSz="455719">
              <a:defRPr/>
            </a:pPr>
            <a:endParaRPr lang="en-US" dirty="0"/>
          </a:p>
          <a:p>
            <a:r>
              <a:rPr lang="en-US" dirty="0" smtClean="0"/>
              <a:t>Make sure HIV Service case managers know the different Ryan White programs to take advantage of support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0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16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Gilead is allowing compassionate use again https://www.gilead.com/news-and-press/company-statements/gilead-sciences-statement-on-access-to-remdesivir-outside-of-clinical-trials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https://www.gilead.com/science-and-medicine/research/compassionate-use</a:t>
            </a:r>
          </a:p>
          <a:p>
            <a:r>
              <a:rPr lang="en-US" dirty="0" smtClean="0"/>
              <a:t>Clinical trials of </a:t>
            </a:r>
            <a:r>
              <a:rPr lang="en-US" dirty="0" err="1" smtClean="0"/>
              <a:t>remdesivir</a:t>
            </a:r>
            <a:r>
              <a:rPr lang="en-US" dirty="0" smtClean="0"/>
              <a:t> for COVID-19</a:t>
            </a:r>
          </a:p>
          <a:p>
            <a:r>
              <a:rPr lang="en-US" dirty="0" smtClean="0"/>
              <a:t>https://www.clinicaltrials.gov/ct2/results?cond=covid-19&amp;term=remdesivir&amp;cntry=&amp;state=&amp;city=&amp;dist=&amp;Search=Search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9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/>
              <a:t>Find an HIV </a:t>
            </a:r>
            <a:r>
              <a:rPr lang="en-US" dirty="0" err="1"/>
              <a:t>TeleECHO</a:t>
            </a:r>
            <a:r>
              <a:rPr lang="en-US" dirty="0"/>
              <a:t> clinic in your area: </a:t>
            </a:r>
            <a:r>
              <a:rPr lang="en-US" dirty="0">
                <a:hlinkClick r:id="rId3"/>
              </a:rPr>
              <a:t>https://echo.unm.edu/locations-2/echo-hubs-superhubs-united-states/</a:t>
            </a:r>
            <a:endParaRPr lang="en-US" dirty="0"/>
          </a:p>
          <a:p>
            <a:pPr defTabSz="912937">
              <a:defRPr/>
            </a:pPr>
            <a:r>
              <a:rPr lang="en-US" dirty="0" smtClean="0"/>
              <a:t>Additional Local Trainings in</a:t>
            </a:r>
            <a:r>
              <a:rPr lang="en-US" baseline="0" dirty="0" smtClean="0"/>
              <a:t> NM: </a:t>
            </a:r>
            <a:r>
              <a:rPr lang="en-US" sz="900" dirty="0"/>
              <a:t>includes preceptorships, telephone/email consultation, on-site trainings, HIV </a:t>
            </a:r>
            <a:r>
              <a:rPr lang="en-US" sz="900" dirty="0" err="1"/>
              <a:t>TeleECHO</a:t>
            </a:r>
            <a:r>
              <a:rPr lang="en-US" sz="900" dirty="0"/>
              <a:t>; nmaetc@salud.unm.edu</a:t>
            </a:r>
          </a:p>
          <a:p>
            <a:r>
              <a:rPr lang="en-US" sz="1000" dirty="0"/>
              <a:t>AETC National HIV Curriculum: 6 core modules for self study; regularly updated; CME, CNE</a:t>
            </a:r>
          </a:p>
          <a:p>
            <a:endParaRPr lang="en-US" sz="1000" dirty="0"/>
          </a:p>
          <a:p>
            <a:pPr lvl="0"/>
            <a:r>
              <a:rPr lang="en-US" dirty="0"/>
              <a:t>Clinical Consultation Center HIV </a:t>
            </a:r>
            <a:r>
              <a:rPr lang="en-US" dirty="0" err="1"/>
              <a:t>PrEP</a:t>
            </a:r>
            <a:r>
              <a:rPr lang="en-US" dirty="0"/>
              <a:t> line: 888-448-7737 (9am-8pm ET M-F); </a:t>
            </a:r>
            <a:r>
              <a:rPr lang="en-US" u="sng" dirty="0">
                <a:hlinkClick r:id="rId4"/>
              </a:rPr>
              <a:t>https://nccc.ucsf.edu/clinician-consultation/prep-pre-exposure-prophylaxis/</a:t>
            </a:r>
            <a:endParaRPr lang="en-US" dirty="0"/>
          </a:p>
          <a:p>
            <a:pPr lvl="0"/>
            <a:r>
              <a:rPr lang="en-US" dirty="0"/>
              <a:t>AETC National HIV Curriculum, module on </a:t>
            </a:r>
            <a:r>
              <a:rPr lang="en-US" dirty="0" err="1"/>
              <a:t>PrEP.</a:t>
            </a:r>
            <a:r>
              <a:rPr lang="en-US" dirty="0"/>
              <a:t> </a:t>
            </a:r>
            <a:r>
              <a:rPr lang="en-US" u="sng" dirty="0">
                <a:hlinkClick r:id="rId5"/>
              </a:rPr>
              <a:t>https://www.hiv.uw.edu/go/prevention/preexposure-prophylaxis-prep</a:t>
            </a:r>
            <a:endParaRPr lang="en-US" dirty="0"/>
          </a:p>
          <a:p>
            <a:r>
              <a:rPr lang="en-US" dirty="0"/>
              <a:t>Clinical Consultation Center HIV PEP line: 888-448-4911 (9am-8pm ET M_F, 11am-8pm ET weekends &amp; holidays); PEP Quick Guide: nccc.ucsf.edu/clinical-resources/pep-resources/pep-quick-guide-for-occupational-exposures/</a:t>
            </a:r>
          </a:p>
          <a:p>
            <a:r>
              <a:rPr lang="en-US" dirty="0"/>
              <a:t>AETC National HIV Curriculum, module on Non-occupational PEP. </a:t>
            </a:r>
            <a:r>
              <a:rPr lang="en-US" u="sng" dirty="0">
                <a:hlinkClick r:id="rId6"/>
              </a:rPr>
              <a:t>https://www.hiv.uw.edu/go/prevention/nonoccupational-postexposure-prophylaxis</a:t>
            </a:r>
            <a:endParaRPr lang="en-US" u="sng" dirty="0"/>
          </a:p>
          <a:p>
            <a:endParaRPr lang="en-US" dirty="0"/>
          </a:p>
          <a:p>
            <a:endParaRPr lang="en-US" sz="1000" dirty="0"/>
          </a:p>
          <a:p>
            <a:pPr defTabSz="9129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59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09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3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PLWH now PWH</a:t>
            </a:r>
            <a:r>
              <a:rPr lang="en-US" baseline="0" dirty="0" smtClean="0"/>
              <a:t> per HRSA guidance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70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5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80% mild or asymptomatic</a:t>
            </a:r>
          </a:p>
          <a:p>
            <a:r>
              <a:rPr lang="en-US" dirty="0" smtClean="0"/>
              <a:t>Asymptomatic 18-25% (18% on cruise ship, now appears as many as 25% may be asymptomatic</a:t>
            </a:r>
            <a:r>
              <a:rPr lang="en-US" baseline="0" dirty="0" smtClean="0"/>
              <a:t> – concern for asymptomatic shed)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4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Transmissibility reproductive number 1.4-3.28.</a:t>
            </a:r>
            <a:r>
              <a:rPr lang="en-US" baseline="0" dirty="0" smtClean="0"/>
              <a:t>  Same or higher than prior influenza pandemics</a:t>
            </a:r>
            <a:r>
              <a:rPr lang="en-US" dirty="0" smtClean="0"/>
              <a:t> (Liu, Y et al. Journal of Travel Medicine, 2020 . </a:t>
            </a:r>
            <a:r>
              <a:rPr lang="en-US" dirty="0" err="1" smtClean="0"/>
              <a:t>Biggerstaf</a:t>
            </a:r>
            <a:r>
              <a:rPr lang="en-US" dirty="0" smtClean="0"/>
              <a:t>, M et al. BMC Infect Dis 2014;12:480.)</a:t>
            </a:r>
          </a:p>
          <a:p>
            <a:r>
              <a:rPr lang="en-US" dirty="0" smtClean="0"/>
              <a:t>[less transmissible</a:t>
            </a:r>
            <a:r>
              <a:rPr lang="en-US" baseline="0" dirty="0" smtClean="0"/>
              <a:t> than measles or smallpox]</a:t>
            </a:r>
          </a:p>
          <a:p>
            <a:pPr defTabSz="912937">
              <a:defRPr/>
            </a:pPr>
            <a:r>
              <a:rPr lang="en-US" dirty="0" smtClean="0"/>
              <a:t>Virus has been found in feces but not clear if this is a potential risk exposure</a:t>
            </a:r>
          </a:p>
          <a:p>
            <a:r>
              <a:rPr lang="en-US" dirty="0" smtClean="0"/>
              <a:t>No perinatal transmission reported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7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4/2/20, total US cases: 213,144; total deaths: 4513</a:t>
            </a:r>
          </a:p>
          <a:p>
            <a:r>
              <a:rPr lang="en-US" dirty="0" smtClean="0"/>
              <a:t>Travel-related:</a:t>
            </a:r>
            <a:r>
              <a:rPr lang="en-US" baseline="0" dirty="0" smtClean="0"/>
              <a:t> 1144; close contact: 3245; under investigation: 209,755</a:t>
            </a:r>
          </a:p>
          <a:p>
            <a:r>
              <a:rPr lang="en-US" baseline="0" dirty="0" smtClean="0"/>
              <a:t>&gt;1million confirmed cases in the world</a:t>
            </a:r>
          </a:p>
          <a:p>
            <a:r>
              <a:rPr lang="en-US" baseline="0" dirty="0" smtClean="0"/>
              <a:t>NY has the </a:t>
            </a:r>
            <a:r>
              <a:rPr lang="en-US" baseline="0" dirty="0" err="1" smtClean="0"/>
              <a:t>countrie’s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highes</a:t>
            </a:r>
            <a:r>
              <a:rPr lang="en-US" baseline="0" dirty="0" smtClean="0"/>
              <a:t> number of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9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0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4/2 WHO director in Europe said 95% coronavirus deaths in &gt;60yo</a:t>
            </a:r>
          </a:p>
          <a:p>
            <a:r>
              <a:rPr lang="en-US" dirty="0" smtClean="0"/>
              <a:t>10-15% of cases in &lt;50yos are moderate-severe.</a:t>
            </a:r>
          </a:p>
          <a:p>
            <a:r>
              <a:rPr lang="en-US" dirty="0" smtClean="0"/>
              <a:t>4/1</a:t>
            </a:r>
            <a:r>
              <a:rPr lang="en-US" baseline="0" dirty="0" smtClean="0"/>
              <a:t> Currently 3</a:t>
            </a:r>
            <a:r>
              <a:rPr lang="en-US" baseline="30000" dirty="0" smtClean="0"/>
              <a:t>rd</a:t>
            </a:r>
            <a:r>
              <a:rPr lang="en-US" baseline="0" dirty="0" smtClean="0"/>
              <a:t> leading cause of death in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0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9141"/>
            <a:ext cx="7772399" cy="1909859"/>
          </a:xfrm>
        </p:spPr>
        <p:txBody>
          <a:bodyPr anchor="t"/>
          <a:lstStyle>
            <a:lvl1pPr>
              <a:defRPr sz="42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11263"/>
            <a:ext cx="7772398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2222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2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TC Avant Garde Std Bk"/>
                <a:cs typeface="ITC Avant Garde Std Bk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7719757" y="4764530"/>
            <a:ext cx="738443" cy="27432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52459" y="4764530"/>
            <a:ext cx="4367298" cy="274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5" y="114300"/>
            <a:ext cx="2935230" cy="981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755121"/>
            <a:ext cx="8588248" cy="391918"/>
          </a:xfrm>
        </p:spPr>
        <p:txBody>
          <a:bodyPr anchor="b"/>
          <a:lstStyle>
            <a:lvl1pPr algn="ctr">
              <a:defRPr sz="2200" b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7744"/>
            <a:ext cx="9144000" cy="36854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205663"/>
            <a:ext cx="8588248" cy="40379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59995-A1BE-BF4E-BC5F-5A773C9D000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719757" y="4764530"/>
            <a:ext cx="738443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4764530"/>
            <a:ext cx="4367298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4672584"/>
            <a:ext cx="9142476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762" y="4686871"/>
            <a:ext cx="9143365" cy="1429"/>
          </a:xfrm>
          <a:custGeom>
            <a:avLst/>
            <a:gdLst/>
            <a:ahLst/>
            <a:cxnLst/>
            <a:rect l="l" t="t" r="r" b="b"/>
            <a:pathLst>
              <a:path w="9143365" h="1904">
                <a:moveTo>
                  <a:pt x="0" y="0"/>
                </a:moveTo>
                <a:lnTo>
                  <a:pt x="9143238" y="1587"/>
                </a:lnTo>
              </a:path>
            </a:pathLst>
          </a:custGeom>
          <a:ln w="38099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457200" y="4458842"/>
            <a:ext cx="943356" cy="581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80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pPr marL="9525"/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pPr marL="9525"/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98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4672584"/>
            <a:ext cx="9142476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762" y="4686871"/>
            <a:ext cx="9143365" cy="1429"/>
          </a:xfrm>
          <a:custGeom>
            <a:avLst/>
            <a:gdLst/>
            <a:ahLst/>
            <a:cxnLst/>
            <a:rect l="l" t="t" r="r" b="b"/>
            <a:pathLst>
              <a:path w="9143365" h="1904">
                <a:moveTo>
                  <a:pt x="0" y="0"/>
                </a:moveTo>
                <a:lnTo>
                  <a:pt x="9143238" y="1587"/>
                </a:lnTo>
              </a:path>
            </a:pathLst>
          </a:custGeom>
          <a:ln w="38099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457200" y="4458842"/>
            <a:ext cx="943356" cy="581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pPr marL="9525"/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pPr marL="9525"/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7" y="4764530"/>
            <a:ext cx="738443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4764530"/>
            <a:ext cx="4367298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390378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1165225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2222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7DAA-A896-1841-BC8A-D645CCE33E3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7" y="4764530"/>
            <a:ext cx="738443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4764530"/>
            <a:ext cx="4367298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32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4038599" cy="332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57" y="4764530"/>
            <a:ext cx="738443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4764530"/>
            <a:ext cx="4367298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3452"/>
            <a:ext cx="3890108" cy="47982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6538"/>
            <a:ext cx="3890108" cy="26690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2208" y="1233452"/>
            <a:ext cx="4038599" cy="47982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2208" y="1806538"/>
            <a:ext cx="4038599" cy="26690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99B-0A11-F941-988B-5A98BBA907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57" y="4764530"/>
            <a:ext cx="738443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52459" y="4764530"/>
            <a:ext cx="4367298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249C-C385-6343-9E2D-0B8524CBBFB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7" y="4764530"/>
            <a:ext cx="738443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4764530"/>
            <a:ext cx="4367298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457200" y="1143000"/>
            <a:ext cx="8305800" cy="33718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BA20-3B1F-8544-ADC7-70EC2EFB7A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7" y="4764530"/>
            <a:ext cx="738443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4764530"/>
            <a:ext cx="4367298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57200" y="1143000"/>
            <a:ext cx="8305800" cy="33718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CA5AA-DD8D-2B43-B4FE-0EDC6B4AB294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3"/>
          </p:nvPr>
        </p:nvSpPr>
        <p:spPr>
          <a:xfrm>
            <a:off x="457200" y="1085850"/>
            <a:ext cx="8305800" cy="337185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0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8516815" cy="445770"/>
          </a:xfrm>
        </p:spPr>
        <p:txBody>
          <a:bodyPr anchor="b"/>
          <a:lstStyle>
            <a:lvl1pPr algn="ctr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CA5AA-DD8D-2B43-B4FE-0EDC6B4AB294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8516815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7" y="4764530"/>
            <a:ext cx="738443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4764530"/>
            <a:ext cx="4367298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98066"/>
            <a:ext cx="1302037" cy="4454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ETC_2016_ribbon.png"/>
          <p:cNvPicPr>
            <a:picLocks noChangeAspect="1"/>
          </p:cNvPicPr>
          <p:nvPr/>
        </p:nvPicPr>
        <p:blipFill rotWithShape="1"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21563" r="9715" b="1014"/>
          <a:stretch/>
        </p:blipFill>
        <p:spPr>
          <a:xfrm>
            <a:off x="1" y="1"/>
            <a:ext cx="9144000" cy="5143500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2" y="4667302"/>
            <a:ext cx="9143999" cy="480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1556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315569" cy="327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4667302"/>
            <a:ext cx="685800" cy="480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729412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ACA5AA-DD8D-2B43-B4FE-0EDC6B4AB294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7" y="4764530"/>
            <a:ext cx="738443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4764530"/>
            <a:ext cx="4367298" cy="27432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9" r:id="rId8"/>
    <p:sldLayoutId id="2147483807" r:id="rId9"/>
    <p:sldLayoutId id="2147483808" r:id="rId10"/>
    <p:sldLayoutId id="2147483810" r:id="rId11"/>
    <p:sldLayoutId id="214748381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 cap="none" spc="-100" baseline="0">
          <a:ln>
            <a:noFill/>
          </a:ln>
          <a:solidFill>
            <a:schemeClr val="accent6"/>
          </a:solidFill>
          <a:effectLst/>
          <a:latin typeface="+mj-lt"/>
          <a:ea typeface="+mj-ea"/>
          <a:cs typeface="ITC Avant Garde Std Md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ITC Avant Garde Std Md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200" b="0" i="0" kern="1200">
          <a:solidFill>
            <a:schemeClr val="tx1"/>
          </a:solidFill>
          <a:latin typeface="+mn-lt"/>
          <a:ea typeface="+mn-ea"/>
          <a:cs typeface="ITC Avant Garde Std Md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ITC Avant Garde Std Md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ITC Avant Garde Std Md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ITC Avant Garde Std Md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who.int/docs/default-source/coronaviruse/clinical-management-of-novel-cov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linicaltrials.gov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nccc.ucsf.edu/" TargetMode="External"/><Relationship Id="rId4" Type="http://schemas.openxmlformats.org/officeDocument/2006/relationships/hyperlink" Target="http://echo.unm.edu/" TargetMode="External"/><Relationship Id="rId5" Type="http://schemas.openxmlformats.org/officeDocument/2006/relationships/hyperlink" Target="mailto:hivecho@salud.unm.edu" TargetMode="External"/><Relationship Id="rId6" Type="http://schemas.openxmlformats.org/officeDocument/2006/relationships/hyperlink" Target="https://aidsetc.org/nhc" TargetMode="External"/><Relationship Id="rId7" Type="http://schemas.openxmlformats.org/officeDocument/2006/relationships/hyperlink" Target="https://targethiv.org/library/aetc-national-coordinating-resource-center-0" TargetMode="External"/><Relationship Id="rId8" Type="http://schemas.openxmlformats.org/officeDocument/2006/relationships/hyperlink" Target="mailto:scaetcecho@salud.unm.edu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ahivm.org/hiv-care-covid-19/" TargetMode="External"/><Relationship Id="rId4" Type="http://schemas.openxmlformats.org/officeDocument/2006/relationships/hyperlink" Target="https://www.cdc.gov/coronavirus/2019-ncov/need-extra-precautions/hiv.html?CDC_AA_refVal=https://www.cdc.gov/coronavirus/2019-ncov/specific-groups/hiv.html" TargetMode="External"/><Relationship Id="rId5" Type="http://schemas.openxmlformats.org/officeDocument/2006/relationships/hyperlink" Target="https://aidsinfo.nih.gov/guidelines/html/8/covid-19-and-persons-with-hiv--interim-guidance-/554/interim-guidance-for-covid-19-and-persons-with-hiv" TargetMode="External"/><Relationship Id="rId6" Type="http://schemas.openxmlformats.org/officeDocument/2006/relationships/hyperlink" Target="https://www.hivma.org/globalassets/covid-19-special-considerations_v5.pdf" TargetMode="External"/><Relationship Id="rId7" Type="http://schemas.openxmlformats.org/officeDocument/2006/relationships/hyperlink" Target="https://www.who.int/news-room/q-a-detail/q-a-on-covid-19-hiv-and-antiretrovirals" TargetMode="External"/><Relationship Id="rId8" Type="http://schemas.openxmlformats.org/officeDocument/2006/relationships/hyperlink" Target="https://aidsetc.org/resource/covid-19-resources-hiv-providers" TargetMode="External"/><Relationship Id="rId9" Type="http://schemas.openxmlformats.org/officeDocument/2006/relationships/hyperlink" Target="https://bphc.hrsa.gov/emergency-response/coronavirus-frequently-asked-question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-druginteractions.org/" TargetMode="External"/><Relationship Id="rId4" Type="http://schemas.openxmlformats.org/officeDocument/2006/relationships/hyperlink" Target="http://www.covid19-druginteractions.org/" TargetMode="External"/><Relationship Id="rId5" Type="http://schemas.openxmlformats.org/officeDocument/2006/relationships/hyperlink" Target="http://www.naturalmedicines.therapeuticresearch.com" TargetMode="External"/><Relationship Id="rId6" Type="http://schemas.openxmlformats.org/officeDocument/2006/relationships/hyperlink" Target="https://www.healthline.com/nutrition/immune-boosting-supplements" TargetMode="External"/><Relationship Id="rId7" Type="http://schemas.openxmlformats.org/officeDocument/2006/relationships/hyperlink" Target="https://www.discovermagazine.com/health/can-natural-remedies-really-help-you-fight-the-coronavirus" TargetMode="External"/><Relationship Id="rId8" Type="http://schemas.openxmlformats.org/officeDocument/2006/relationships/hyperlink" Target="https://www.pharmacytimes.com/news/what-are-drug-prevention-and-treatment-options-for-covid-1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harmreduction.org/miscellaneous/covid-19-guidance-for-people-who-use-drugs-and-harm-reduction-programs/" TargetMode="External"/><Relationship Id="rId4" Type="http://schemas.openxmlformats.org/officeDocument/2006/relationships/hyperlink" Target="https://www1.nyc.gov/assets/doh/downloads/pdf/imm/covid-sex-guidance.pdf" TargetMode="External"/><Relationship Id="rId5" Type="http://schemas.openxmlformats.org/officeDocument/2006/relationships/hyperlink" Target="https://www.cdc.gov/coronavirus/2019-nCoV/hcp/index.html" TargetMode="External"/><Relationship Id="rId6" Type="http://schemas.openxmlformats.org/officeDocument/2006/relationships/hyperlink" Target="https://www.poz.com/article/people-hiv-need-know-new-coronavirus" TargetMode="External"/><Relationship Id="rId7" Type="http://schemas.openxmlformats.org/officeDocument/2006/relationships/hyperlink" Target="https://www.nytimes.com/2020/03/28/nyregion/coronavirus-larry-kramer-aids.html?action=click&amp;module=Features&amp;pgtype=Homepag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cdc.gov/coronavirus/2019-ncov/cases-updates/cases-in-us.html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www.nytimes.com/interactive/2020/us/coronavirus-us-cases.html%23states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www.cdc.gov/coronavirus/2019-ncov/cases-updates/cases-in-u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752683"/>
            <a:ext cx="8229599" cy="1352467"/>
          </a:xfrm>
        </p:spPr>
        <p:txBody>
          <a:bodyPr/>
          <a:lstStyle/>
          <a:p>
            <a:pPr algn="ctr"/>
            <a:r>
              <a:rPr lang="en-US" sz="3600" dirty="0" smtClean="0">
                <a:cs typeface="Arial"/>
              </a:rPr>
              <a:t>COVID-19 Update</a:t>
            </a:r>
            <a:br>
              <a:rPr lang="en-US" sz="3600" dirty="0" smtClean="0">
                <a:cs typeface="Arial"/>
              </a:rPr>
            </a:br>
            <a:r>
              <a:rPr lang="en-US" sz="3600" dirty="0" smtClean="0">
                <a:cs typeface="Arial"/>
              </a:rPr>
              <a:t>for </a:t>
            </a:r>
            <a:r>
              <a:rPr lang="en-US" sz="3600" smtClean="0">
                <a:cs typeface="Arial"/>
              </a:rPr>
              <a:t>Patients with </a:t>
            </a:r>
            <a:r>
              <a:rPr lang="en-US" sz="3600" dirty="0" smtClean="0">
                <a:cs typeface="Arial"/>
              </a:rPr>
              <a:t>HIV</a:t>
            </a:r>
            <a:endParaRPr lang="en-US" sz="3600" dirty="0"/>
          </a:p>
        </p:txBody>
      </p:sp>
      <p:sp>
        <p:nvSpPr>
          <p:cNvPr id="7" name="object 5"/>
          <p:cNvSpPr txBox="1">
            <a:spLocks noGrp="1"/>
          </p:cNvSpPr>
          <p:nvPr>
            <p:ph type="subTitle" idx="1"/>
          </p:nvPr>
        </p:nvSpPr>
        <p:spPr>
          <a:xfrm>
            <a:off x="685801" y="3437385"/>
            <a:ext cx="8000998" cy="1514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Section 1: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Epidemiology, Virology, Clinical Presentation, Diagnostics</a:t>
            </a:r>
          </a:p>
          <a:p>
            <a:pPr algn="ctr"/>
            <a:endParaRPr lang="en-US" sz="1800" dirty="0">
              <a:solidFill>
                <a:srgbClr val="002060"/>
              </a:solidFill>
            </a:endParaRPr>
          </a:p>
          <a:p>
            <a:pPr marL="1270" algn="ctr">
              <a:lnSpc>
                <a:spcPct val="100000"/>
              </a:lnSpc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1" y="3292731"/>
            <a:ext cx="655481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FF"/>
              </a:solidFill>
              <a:latin typeface="Calibri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Calibri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4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438150"/>
            <a:ext cx="6850380" cy="40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1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Virology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4" y="2571750"/>
            <a:ext cx="6135687" cy="1225154"/>
          </a:xfrm>
        </p:spPr>
        <p:txBody>
          <a:bodyPr/>
          <a:lstStyle/>
          <a:p>
            <a:pPr marL="1270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Nestor Sosa, MD</a:t>
            </a:r>
          </a:p>
          <a:p>
            <a:pPr marL="1270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Chief, UNMHSC DOIM Division of Infectious Diseases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0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Coronavirus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352550"/>
            <a:ext cx="3657600" cy="31230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Size</a:t>
            </a:r>
            <a:r>
              <a:rPr lang="en-US" dirty="0"/>
              <a:t>: 80-160 nm</a:t>
            </a:r>
          </a:p>
          <a:p>
            <a:r>
              <a:rPr lang="en-US" dirty="0" smtClean="0"/>
              <a:t>Genome</a:t>
            </a:r>
            <a:r>
              <a:rPr lang="en-US" dirty="0"/>
              <a:t>: 27-32kb </a:t>
            </a:r>
            <a:r>
              <a:rPr lang="en-US" dirty="0" smtClean="0"/>
              <a:t>RNA</a:t>
            </a:r>
          </a:p>
          <a:p>
            <a:r>
              <a:rPr lang="en-US" dirty="0" smtClean="0"/>
              <a:t>Genes </a:t>
            </a:r>
            <a:r>
              <a:rPr lang="en-US" dirty="0"/>
              <a:t>at 5’ </a:t>
            </a:r>
            <a:r>
              <a:rPr lang="en-US" dirty="0" smtClean="0"/>
              <a:t>end specify </a:t>
            </a:r>
            <a:r>
              <a:rPr lang="en-US" dirty="0"/>
              <a:t>for RNA replication </a:t>
            </a:r>
            <a:br>
              <a:rPr lang="en-US" dirty="0"/>
            </a:br>
            <a:r>
              <a:rPr lang="en-US" dirty="0" smtClean="0"/>
              <a:t>proteins (</a:t>
            </a:r>
            <a:r>
              <a:rPr lang="en-US" dirty="0"/>
              <a:t>error </a:t>
            </a:r>
            <a:r>
              <a:rPr lang="en-US" dirty="0" smtClean="0"/>
              <a:t>prone=mutations)</a:t>
            </a:r>
          </a:p>
          <a:p>
            <a:r>
              <a:rPr lang="en-US" dirty="0" smtClean="0"/>
              <a:t>Genes </a:t>
            </a:r>
            <a:r>
              <a:rPr lang="en-US" dirty="0"/>
              <a:t>at 3’ </a:t>
            </a:r>
            <a:r>
              <a:rPr lang="en-US" dirty="0" smtClean="0"/>
              <a:t>end specify </a:t>
            </a:r>
            <a:r>
              <a:rPr lang="en-US" dirty="0"/>
              <a:t>structural proteins </a:t>
            </a:r>
            <a:r>
              <a:rPr lang="en-US" dirty="0" smtClean="0"/>
              <a:t>                   (</a:t>
            </a:r>
            <a:r>
              <a:rPr lang="en-US" dirty="0"/>
              <a:t>S, N, M, 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99B-0A11-F941-988B-5A98BBA90756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504950"/>
            <a:ext cx="4038599" cy="29706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2" descr="Image result for coronaviru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0397"/>
            <a:ext cx="4810170" cy="41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9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Origin of SARS CoV-2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homology to a bat coronavirus</a:t>
            </a:r>
          </a:p>
          <a:p>
            <a:pPr lvl="1"/>
            <a:r>
              <a:rPr lang="en-US" dirty="0" err="1" smtClean="0"/>
              <a:t>BetaCoV</a:t>
            </a:r>
            <a:r>
              <a:rPr lang="en-US" dirty="0" smtClean="0"/>
              <a:t>/bat/Yunnan/RaTG13/13</a:t>
            </a:r>
          </a:p>
          <a:p>
            <a:r>
              <a:rPr lang="en-US" dirty="0" smtClean="0"/>
              <a:t>Intermediate mammal host is still unclear</a:t>
            </a:r>
          </a:p>
          <a:p>
            <a:pPr lvl="1"/>
            <a:r>
              <a:rPr lang="en-US" dirty="0" smtClean="0"/>
              <a:t>Li et al analyzed 70 genomes from SARS CoV-2 and concluded that the Time to Most Common Ancestor (TMRCA) between 22-24 Nov 2019, and discarded Pangolins as likely intermediate host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478155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JMedVirology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onlinelibrary.wiley.com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Phylogenetic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Coronaviridae</a:t>
            </a:r>
            <a:r>
              <a:rPr lang="en-US" b="1" dirty="0"/>
              <a:t> subfamily </a:t>
            </a:r>
            <a:r>
              <a:rPr lang="en-US" dirty="0"/>
              <a:t>has two main genera:</a:t>
            </a:r>
            <a:br>
              <a:rPr lang="en-US" dirty="0"/>
            </a:br>
            <a:r>
              <a:rPr lang="en-US" dirty="0"/>
              <a:t>-</a:t>
            </a:r>
            <a:r>
              <a:rPr lang="en-US" b="1" dirty="0" err="1"/>
              <a:t>Alphacoronavirus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-</a:t>
            </a:r>
            <a:r>
              <a:rPr lang="en-US" b="1" dirty="0"/>
              <a:t>229E</a:t>
            </a:r>
            <a:r>
              <a:rPr lang="en-US" dirty="0"/>
              <a:t> and </a:t>
            </a:r>
            <a:r>
              <a:rPr lang="en-US" b="1" dirty="0"/>
              <a:t>NL63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</a:t>
            </a:r>
            <a:r>
              <a:rPr lang="en-US" b="1" dirty="0" err="1"/>
              <a:t>Betacoronavirus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3 Lineages</a:t>
            </a:r>
            <a:br>
              <a:rPr lang="en-US" dirty="0"/>
            </a:br>
            <a:r>
              <a:rPr lang="en-US" dirty="0"/>
              <a:t>     Lineage A: -</a:t>
            </a:r>
            <a:r>
              <a:rPr lang="en-US" b="1" dirty="0"/>
              <a:t>OC43</a:t>
            </a:r>
            <a:r>
              <a:rPr lang="en-US" dirty="0"/>
              <a:t>  and –</a:t>
            </a:r>
            <a:r>
              <a:rPr lang="en-US" b="1" dirty="0"/>
              <a:t>HKU1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Linage B: </a:t>
            </a:r>
            <a:r>
              <a:rPr lang="en-US" b="1" dirty="0" err="1"/>
              <a:t>SARSCoV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SARS-CoV-2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Linage C: </a:t>
            </a:r>
            <a:r>
              <a:rPr lang="en-US" b="1" dirty="0" smtClean="0"/>
              <a:t>MERS-</a:t>
            </a:r>
            <a:r>
              <a:rPr lang="en-US" b="1" dirty="0" err="1" smtClean="0"/>
              <a:t>CoV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ángulo 3"/>
          <p:cNvSpPr/>
          <p:nvPr/>
        </p:nvSpPr>
        <p:spPr>
          <a:xfrm>
            <a:off x="4800600" y="3409950"/>
            <a:ext cx="1905000" cy="522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Imagen 1" descr="Captura de pantalla 2020-02-28 a la(s) 12.55.06 a. m.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7546" r="9340"/>
          <a:stretch/>
        </p:blipFill>
        <p:spPr>
          <a:xfrm>
            <a:off x="838200" y="209550"/>
            <a:ext cx="7536266" cy="4190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472941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Forni</a:t>
            </a:r>
            <a:r>
              <a:rPr lang="en-US" sz="1400" dirty="0" smtClean="0">
                <a:solidFill>
                  <a:schemeClr val="bg1"/>
                </a:solidFill>
              </a:rPr>
              <a:t>, D et al. Trends in Microbiology. Jan 2017; Vo 25, No 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9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2895600" cy="2289571"/>
          </a:xfrm>
        </p:spPr>
        <p:txBody>
          <a:bodyPr/>
          <a:lstStyle/>
          <a:p>
            <a:r>
              <a:rPr lang="en-US" sz="3200" dirty="0" smtClean="0"/>
              <a:t>Genetic Types of SARS-CoV-2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729412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Xiaolu</a:t>
            </a:r>
            <a:r>
              <a:rPr lang="en-US" sz="1400" dirty="0" smtClean="0">
                <a:solidFill>
                  <a:schemeClr val="bg1"/>
                </a:solidFill>
              </a:rPr>
              <a:t> Tang et al. Microbiology (accepted for publication)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7" name="Imagen 2" descr="Captura de pantalla 2020-03-04 a la(s) 10.27.09 p. 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3350"/>
            <a:ext cx="3429000" cy="4549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101101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L-type (70%)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3449419"/>
            <a:ext cx="114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S-type (30%)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6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4" y="2038350"/>
            <a:ext cx="7659687" cy="876300"/>
          </a:xfrm>
        </p:spPr>
        <p:txBody>
          <a:bodyPr/>
          <a:lstStyle/>
          <a:p>
            <a:r>
              <a:rPr lang="en-US" dirty="0">
                <a:cs typeface="Arial"/>
              </a:rPr>
              <a:t>Spectrum of Clinical Presentation in SARS-CoV-2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4" y="3099196"/>
            <a:ext cx="6135687" cy="1225154"/>
          </a:xfrm>
        </p:spPr>
        <p:txBody>
          <a:bodyPr/>
          <a:lstStyle/>
          <a:p>
            <a:pPr marL="1270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Paula Seal, MD MPH</a:t>
            </a:r>
          </a:p>
          <a:p>
            <a:pPr marL="1270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Associate Professor, LSUHSC School of Medicine</a:t>
            </a:r>
          </a:p>
          <a:p>
            <a:pPr marL="1270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Clinical Director, LSUHSC </a:t>
            </a:r>
            <a:r>
              <a:rPr lang="en-US" dirty="0" smtClean="0">
                <a:latin typeface="Calibri"/>
                <a:cs typeface="Calibri"/>
              </a:rPr>
              <a:t>AETC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COVID-19 Clinical Manifestations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276350"/>
            <a:ext cx="7772399" cy="3199274"/>
          </a:xfrm>
        </p:spPr>
        <p:txBody>
          <a:bodyPr>
            <a:normAutofit/>
          </a:bodyPr>
          <a:lstStyle/>
          <a:p>
            <a:r>
              <a:rPr lang="en-US" dirty="0"/>
              <a:t>Time Course:</a:t>
            </a:r>
          </a:p>
          <a:p>
            <a:pPr lvl="1"/>
            <a:r>
              <a:rPr lang="en-US" b="1" dirty="0"/>
              <a:t>Incubation Period 	</a:t>
            </a:r>
            <a:r>
              <a:rPr lang="en-US" b="1" dirty="0" smtClean="0"/>
              <a:t>           5.1 </a:t>
            </a:r>
            <a:r>
              <a:rPr lang="en-US" b="1" dirty="0"/>
              <a:t>days [</a:t>
            </a:r>
            <a:r>
              <a:rPr lang="en-US" b="1" dirty="0" smtClean="0"/>
              <a:t>2-14d]</a:t>
            </a:r>
            <a:endParaRPr lang="en-US" b="1" dirty="0"/>
          </a:p>
          <a:p>
            <a:pPr lvl="1"/>
            <a:r>
              <a:rPr lang="en-US" dirty="0"/>
              <a:t>Illness onset to discharge	</a:t>
            </a:r>
            <a:r>
              <a:rPr lang="en-US" dirty="0" smtClean="0"/>
              <a:t>22 </a:t>
            </a:r>
            <a:r>
              <a:rPr lang="en-US" dirty="0"/>
              <a:t>days</a:t>
            </a:r>
          </a:p>
          <a:p>
            <a:pPr lvl="1"/>
            <a:r>
              <a:rPr lang="en-US" dirty="0"/>
              <a:t>Illness onset to death		18.5 days</a:t>
            </a:r>
          </a:p>
          <a:p>
            <a:pPr lvl="1"/>
            <a:r>
              <a:rPr lang="en-US" dirty="0"/>
              <a:t>Illness onset to intubation	</a:t>
            </a:r>
            <a:r>
              <a:rPr lang="en-US" dirty="0" smtClean="0"/>
              <a:t>14.5 </a:t>
            </a:r>
            <a:r>
              <a:rPr lang="en-US" dirty="0"/>
              <a:t>days</a:t>
            </a:r>
          </a:p>
          <a:p>
            <a:pPr lvl="1"/>
            <a:r>
              <a:rPr lang="en-US" dirty="0"/>
              <a:t>Viral Shedding                        </a:t>
            </a:r>
            <a:r>
              <a:rPr lang="en-US" dirty="0" smtClean="0"/>
              <a:t>22 </a:t>
            </a:r>
            <a:r>
              <a:rPr lang="en-US" dirty="0"/>
              <a:t>days </a:t>
            </a:r>
            <a:r>
              <a:rPr lang="en-US" dirty="0" smtClean="0"/>
              <a:t>[8-37d]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462915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Huang, </a:t>
            </a:r>
            <a:r>
              <a:rPr lang="en-US" sz="1400" dirty="0" err="1">
                <a:solidFill>
                  <a:schemeClr val="bg1"/>
                </a:solidFill>
              </a:rPr>
              <a:t>Ch</a:t>
            </a:r>
            <a:r>
              <a:rPr lang="en-US" sz="1400" dirty="0">
                <a:solidFill>
                  <a:schemeClr val="bg1"/>
                </a:solidFill>
              </a:rPr>
              <a:t> et al. The Lancet. 2020; Vol 395 </a:t>
            </a:r>
            <a:r>
              <a:rPr lang="en-US" sz="1400" dirty="0" smtClean="0">
                <a:solidFill>
                  <a:schemeClr val="bg1"/>
                </a:solidFill>
              </a:rPr>
              <a:t>Lauer </a:t>
            </a:r>
            <a:r>
              <a:rPr lang="en-US" sz="1400" dirty="0">
                <a:solidFill>
                  <a:schemeClr val="bg1"/>
                </a:solidFill>
              </a:rPr>
              <a:t>et al, Ann Intern Med, 3/10/20,  Zhou et al, Lancet, </a:t>
            </a:r>
            <a:r>
              <a:rPr lang="en-US" sz="1400" dirty="0" smtClean="0">
                <a:solidFill>
                  <a:schemeClr val="bg1"/>
                </a:solidFill>
              </a:rPr>
              <a:t>2/13/20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9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539" y="20707"/>
            <a:ext cx="8315569" cy="857250"/>
          </a:xfrm>
        </p:spPr>
        <p:txBody>
          <a:bodyPr/>
          <a:lstStyle/>
          <a:p>
            <a:pPr algn="ctr"/>
            <a:r>
              <a:rPr lang="en-US" dirty="0" smtClean="0"/>
              <a:t>Clinical Syndrome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71550"/>
            <a:ext cx="81534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Asymptomatic</a:t>
            </a:r>
          </a:p>
          <a:p>
            <a:endParaRPr lang="en-US" sz="900" dirty="0" smtClean="0"/>
          </a:p>
          <a:p>
            <a:r>
              <a:rPr lang="en-US" dirty="0" smtClean="0"/>
              <a:t>Mild Illness</a:t>
            </a:r>
          </a:p>
          <a:p>
            <a:pPr lvl="1"/>
            <a:r>
              <a:rPr lang="en-US" dirty="0" smtClean="0"/>
              <a:t>Influenza Like Illness, Upper Respiratory </a:t>
            </a:r>
            <a:r>
              <a:rPr lang="en-US" dirty="0"/>
              <a:t>T</a:t>
            </a:r>
            <a:r>
              <a:rPr lang="en-US" dirty="0" smtClean="0"/>
              <a:t>ract Infection, Gastroenteritis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Pneumonia: </a:t>
            </a:r>
          </a:p>
          <a:p>
            <a:pPr lvl="1"/>
            <a:r>
              <a:rPr lang="en-US" dirty="0" smtClean="0"/>
              <a:t>Mild to Severe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Severe symptoms with the development of ARDS</a:t>
            </a:r>
          </a:p>
          <a:p>
            <a:endParaRPr lang="en-US" sz="1000" dirty="0" smtClean="0"/>
          </a:p>
          <a:p>
            <a:r>
              <a:rPr lang="en-US" dirty="0" smtClean="0"/>
              <a:t>Sepsis</a:t>
            </a:r>
          </a:p>
          <a:p>
            <a:endParaRPr lang="en-US" sz="1000" dirty="0" smtClean="0"/>
          </a:p>
          <a:p>
            <a:r>
              <a:rPr lang="en-US" dirty="0" smtClean="0"/>
              <a:t>Septic Shock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469711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WHO. </a:t>
            </a:r>
            <a:r>
              <a:rPr lang="en-US" sz="1000" dirty="0">
                <a:solidFill>
                  <a:schemeClr val="bg1"/>
                </a:solidFill>
              </a:rPr>
              <a:t>“Clinical management of severe acute respiratory infection when </a:t>
            </a:r>
            <a:r>
              <a:rPr lang="en-US" sz="1000" dirty="0" smtClean="0">
                <a:solidFill>
                  <a:schemeClr val="bg1"/>
                </a:solidFill>
              </a:rPr>
              <a:t>2019-CoVinfection </a:t>
            </a:r>
            <a:r>
              <a:rPr lang="en-US" sz="1000" dirty="0">
                <a:solidFill>
                  <a:schemeClr val="bg1"/>
                </a:solidFill>
              </a:rPr>
              <a:t>is suspected: Interim </a:t>
            </a:r>
            <a:r>
              <a:rPr lang="en-US" sz="1000" dirty="0" smtClean="0">
                <a:solidFill>
                  <a:schemeClr val="bg1"/>
                </a:solidFill>
              </a:rPr>
              <a:t>guidance.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January 2020. 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https://www.who.int/docs/default-source/coronaviruse/clinical-management-of-novel-cov.pdf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963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Slide Set Contributors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15569" cy="35292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Avenue 360, Houston: </a:t>
            </a:r>
            <a:r>
              <a:rPr lang="en-US" dirty="0" err="1" smtClean="0"/>
              <a:t>C.Mark</a:t>
            </a:r>
            <a:r>
              <a:rPr lang="en-US" dirty="0" smtClean="0"/>
              <a:t> Nichols, DDS</a:t>
            </a:r>
          </a:p>
          <a:p>
            <a:r>
              <a:rPr lang="en-US" dirty="0" smtClean="0"/>
              <a:t>Baylor College of Medicine: Shital Patel, MD; Melanie Goebel, MD</a:t>
            </a:r>
          </a:p>
          <a:p>
            <a:r>
              <a:rPr lang="en-US" dirty="0"/>
              <a:t>Gallup IHS: Jonathan Iralu, MD, FACP</a:t>
            </a:r>
          </a:p>
          <a:p>
            <a:r>
              <a:rPr lang="en-US" dirty="0" smtClean="0"/>
              <a:t>LSUHSC: Paula Seal, MD MPH</a:t>
            </a:r>
          </a:p>
          <a:p>
            <a:r>
              <a:rPr lang="en-US" dirty="0" smtClean="0"/>
              <a:t>PHNT: Deborah Morris-Harris, MD, EMBA</a:t>
            </a:r>
          </a:p>
          <a:p>
            <a:r>
              <a:rPr lang="en-US" dirty="0" smtClean="0"/>
              <a:t>UNMHSC: Carly Floyd, Pharm D PhC AAHIVM; Nestor Sosa, MD; Meghan Brett, MD; Michelle Iandiorio, MD</a:t>
            </a:r>
          </a:p>
          <a:p>
            <a:r>
              <a:rPr lang="en-US" dirty="0" smtClean="0"/>
              <a:t>Valley AIDS Council: Pedro Coronado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7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Syndromes in the Critically Ill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00150"/>
            <a:ext cx="8315569" cy="3466101"/>
          </a:xfrm>
        </p:spPr>
        <p:txBody>
          <a:bodyPr>
            <a:normAutofit/>
          </a:bodyPr>
          <a:lstStyle/>
          <a:p>
            <a:r>
              <a:rPr lang="en-US" dirty="0" smtClean="0"/>
              <a:t>State of Washington, 21 </a:t>
            </a:r>
            <a:r>
              <a:rPr lang="en-US" dirty="0"/>
              <a:t>patients in Intensive Care</a:t>
            </a:r>
          </a:p>
          <a:p>
            <a:r>
              <a:rPr lang="en-US" dirty="0"/>
              <a:t>At presentation:</a:t>
            </a:r>
          </a:p>
          <a:p>
            <a:pPr lvl="1"/>
            <a:r>
              <a:rPr lang="en-US" dirty="0"/>
              <a:t>Cough 48%</a:t>
            </a:r>
          </a:p>
          <a:p>
            <a:pPr lvl="1"/>
            <a:r>
              <a:rPr lang="en-US" dirty="0"/>
              <a:t>Fever 52%</a:t>
            </a:r>
          </a:p>
          <a:p>
            <a:pPr lvl="1"/>
            <a:r>
              <a:rPr lang="en-US" dirty="0"/>
              <a:t>Abnormal radiologic imaging 95%</a:t>
            </a:r>
          </a:p>
          <a:p>
            <a:r>
              <a:rPr lang="en-US" dirty="0"/>
              <a:t>Hospitalization:</a:t>
            </a:r>
          </a:p>
          <a:p>
            <a:pPr lvl="1"/>
            <a:r>
              <a:rPr lang="en-US" dirty="0"/>
              <a:t> 15/21 Ventilated, 71% with ARDS</a:t>
            </a:r>
          </a:p>
          <a:p>
            <a:pPr lvl="1"/>
            <a:r>
              <a:rPr lang="en-US" dirty="0"/>
              <a:t>Cardiomyopathy 33% (7/21) -&gt; 52% progressed to death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4666252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Arentz</a:t>
            </a:r>
            <a:r>
              <a:rPr lang="en-US" sz="1200" dirty="0" smtClean="0">
                <a:solidFill>
                  <a:schemeClr val="bg1"/>
                </a:solidFill>
              </a:rPr>
              <a:t> et al. JAMA 12 March 2020</a:t>
            </a:r>
          </a:p>
        </p:txBody>
      </p:sp>
    </p:spTree>
    <p:extLst>
      <p:ext uri="{BB962C8B-B14F-4D97-AF65-F5344CB8AC3E}">
        <p14:creationId xmlns:p14="http://schemas.microsoft.com/office/powerpoint/2010/main" val="1034180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9100"/>
            <a:ext cx="2819400" cy="857250"/>
          </a:xfrm>
        </p:spPr>
        <p:txBody>
          <a:bodyPr/>
          <a:lstStyle/>
          <a:p>
            <a:pPr algn="r"/>
            <a:r>
              <a:rPr lang="en-US" dirty="0" smtClean="0"/>
              <a:t>COVID-19 Symptoms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518717"/>
              </p:ext>
            </p:extLst>
          </p:nvPr>
        </p:nvGraphicFramePr>
        <p:xfrm>
          <a:off x="3352800" y="57150"/>
          <a:ext cx="50292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9532366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937304721"/>
                    </a:ext>
                  </a:extLst>
                </a:gridCol>
              </a:tblGrid>
              <a:tr h="28508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Hospitalized Patients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4577382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Fever at admission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45%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4121428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Fever</a:t>
                      </a:r>
                      <a:r>
                        <a:rPr lang="en-US" sz="2000" baseline="0" dirty="0" smtClean="0"/>
                        <a:t> during hospitalization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83- 99%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7659055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Cough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59-82%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754439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Fatigue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38-70%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9769775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Sputum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8832836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19-31%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5975768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Myalgias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11-15%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235094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Sore Throat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5-14%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0304654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Nausea and Vomiting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1-5%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4625220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Diarrhea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2-4%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539433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94335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Guan NEJM DOI: 10.1056/NEJMoa2002032. Chen Lancet 2020; 395:507-13</a:t>
            </a:r>
          </a:p>
        </p:txBody>
      </p:sp>
    </p:spTree>
    <p:extLst>
      <p:ext uri="{BB962C8B-B14F-4D97-AF65-F5344CB8AC3E}">
        <p14:creationId xmlns:p14="http://schemas.microsoft.com/office/powerpoint/2010/main" val="114330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Syndromes in the Critically Ill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00150"/>
            <a:ext cx="8315569" cy="3466101"/>
          </a:xfrm>
        </p:spPr>
        <p:txBody>
          <a:bodyPr>
            <a:normAutofit/>
          </a:bodyPr>
          <a:lstStyle/>
          <a:p>
            <a:r>
              <a:rPr lang="en-US" dirty="0" smtClean="0"/>
              <a:t>State of Washington, 21 </a:t>
            </a:r>
            <a:r>
              <a:rPr lang="en-US" dirty="0"/>
              <a:t>patients in Intensive Care</a:t>
            </a:r>
          </a:p>
          <a:p>
            <a:r>
              <a:rPr lang="en-US" dirty="0"/>
              <a:t>At presentation:</a:t>
            </a:r>
          </a:p>
          <a:p>
            <a:pPr lvl="1"/>
            <a:r>
              <a:rPr lang="en-US" dirty="0"/>
              <a:t>Cough 48%</a:t>
            </a:r>
          </a:p>
          <a:p>
            <a:pPr lvl="1"/>
            <a:r>
              <a:rPr lang="en-US" dirty="0"/>
              <a:t>Fever 52%</a:t>
            </a:r>
          </a:p>
          <a:p>
            <a:pPr lvl="1"/>
            <a:r>
              <a:rPr lang="en-US" dirty="0"/>
              <a:t>Abnormal radiologic imaging 95%</a:t>
            </a:r>
          </a:p>
          <a:p>
            <a:r>
              <a:rPr lang="en-US" dirty="0"/>
              <a:t>Hospitalization:</a:t>
            </a:r>
          </a:p>
          <a:p>
            <a:pPr lvl="1"/>
            <a:r>
              <a:rPr lang="en-US" dirty="0"/>
              <a:t> 15/21 Ventilated, 71% with ARDS</a:t>
            </a:r>
          </a:p>
          <a:p>
            <a:pPr lvl="1"/>
            <a:r>
              <a:rPr lang="en-US" dirty="0"/>
              <a:t>Cardiomyopathy 33% (7/21) -&gt; 52% progressed to death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4666252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Arentz</a:t>
            </a:r>
            <a:r>
              <a:rPr lang="en-US" sz="1200" dirty="0" smtClean="0">
                <a:solidFill>
                  <a:schemeClr val="bg1"/>
                </a:solidFill>
              </a:rPr>
              <a:t> et al. JAMA 12 March 2020</a:t>
            </a:r>
          </a:p>
        </p:txBody>
      </p:sp>
    </p:spTree>
    <p:extLst>
      <p:ext uri="{BB962C8B-B14F-4D97-AF65-F5344CB8AC3E}">
        <p14:creationId xmlns:p14="http://schemas.microsoft.com/office/powerpoint/2010/main" val="195823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Gastrointestinal Symptoms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23950"/>
            <a:ext cx="3657600" cy="1343406"/>
          </a:xfrm>
        </p:spPr>
        <p:txBody>
          <a:bodyPr/>
          <a:lstStyle/>
          <a:p>
            <a:r>
              <a:rPr lang="en-US" sz="2400" dirty="0"/>
              <a:t>Retrospective analysis </a:t>
            </a:r>
          </a:p>
          <a:p>
            <a:r>
              <a:rPr lang="en-US" sz="2400" dirty="0"/>
              <a:t>1141 patients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047750"/>
            <a:ext cx="4813228" cy="1343406"/>
          </a:xfrm>
        </p:spPr>
        <p:txBody>
          <a:bodyPr/>
          <a:lstStyle/>
          <a:p>
            <a:r>
              <a:rPr lang="en-US" sz="2400" dirty="0"/>
              <a:t>Multicenter cross-sectional analysis </a:t>
            </a:r>
          </a:p>
          <a:p>
            <a:r>
              <a:rPr lang="en-US" sz="2400" dirty="0"/>
              <a:t>204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28625"/>
              </p:ext>
            </p:extLst>
          </p:nvPr>
        </p:nvGraphicFramePr>
        <p:xfrm>
          <a:off x="457200" y="2419350"/>
          <a:ext cx="3733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xmlns="" val="250511085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xmlns="" val="59611411"/>
                    </a:ext>
                  </a:extLst>
                </a:gridCol>
              </a:tblGrid>
              <a:tr h="2692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GI symptom as the initial presentation in 16% of patients.</a:t>
                      </a:r>
                      <a:r>
                        <a:rPr lang="en-US" sz="1800" baseline="30000" dirty="0" smtClean="0"/>
                        <a:t>1</a:t>
                      </a:r>
                      <a:endParaRPr lang="en-US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Nausea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73%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943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Vomiting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751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Diarrhea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330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Abdominal Pain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409617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59849"/>
              </p:ext>
            </p:extLst>
          </p:nvPr>
        </p:nvGraphicFramePr>
        <p:xfrm>
          <a:off x="4495800" y="2266950"/>
          <a:ext cx="4419600" cy="239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56221923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32986466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GI</a:t>
                      </a:r>
                      <a:r>
                        <a:rPr lang="en-US" sz="1800" baseline="0" dirty="0" smtClean="0"/>
                        <a:t> symptom as the initial presentation in 3% of patients. </a:t>
                      </a:r>
                      <a:r>
                        <a:rPr lang="en-US" sz="1800" dirty="0" smtClean="0"/>
                        <a:t>Digestive symptoms</a:t>
                      </a:r>
                      <a:r>
                        <a:rPr lang="en-US" sz="1800" baseline="0" dirty="0" smtClean="0"/>
                        <a:t> at presentation </a:t>
                      </a:r>
                      <a:r>
                        <a:rPr lang="en-US" sz="1800" dirty="0" smtClean="0"/>
                        <a:t>50. 5%.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023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Lack of Appetite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782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Diarrhea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3208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Vomiting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51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Abdominal</a:t>
                      </a:r>
                      <a:r>
                        <a:rPr lang="en-US" sz="1800" baseline="0" dirty="0" smtClean="0"/>
                        <a:t> Pain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48286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4729412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 </a:t>
            </a:r>
            <a:r>
              <a:rPr lang="en-US" sz="1400" dirty="0">
                <a:solidFill>
                  <a:schemeClr val="bg1"/>
                </a:solidFill>
              </a:rPr>
              <a:t>Lou DOI: 10.1016/j.cgh.2020.03.043. </a:t>
            </a:r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  Pan AJG </a:t>
            </a:r>
            <a:r>
              <a:rPr lang="en-US" sz="1400" dirty="0" smtClean="0">
                <a:solidFill>
                  <a:schemeClr val="bg1"/>
                </a:solidFill>
              </a:rPr>
              <a:t>10.14309/ajg.0000000000000620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7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85" y="-116023"/>
            <a:ext cx="8315569" cy="857250"/>
          </a:xfrm>
        </p:spPr>
        <p:txBody>
          <a:bodyPr/>
          <a:lstStyle/>
          <a:p>
            <a:pPr algn="ctr"/>
            <a:r>
              <a:rPr lang="en-US" dirty="0" smtClean="0"/>
              <a:t>Radiologic Abnormalities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533400" y="1634728"/>
            <a:ext cx="3890108" cy="479822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Guan NEJM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88663"/>
            <a:ext cx="4073611" cy="266908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Abnormal </a:t>
            </a:r>
            <a:r>
              <a:rPr lang="en-US" dirty="0"/>
              <a:t>CT 86%</a:t>
            </a:r>
          </a:p>
          <a:p>
            <a:pPr lvl="2"/>
            <a:r>
              <a:rPr lang="en-US" dirty="0"/>
              <a:t>Ground glass 56%, Bilateral patchy shadowing 52%</a:t>
            </a:r>
          </a:p>
          <a:p>
            <a:pPr lvl="1"/>
            <a:r>
              <a:rPr lang="en-US" dirty="0"/>
              <a:t>Abnormal CXR 59%</a:t>
            </a:r>
          </a:p>
          <a:p>
            <a:pPr lvl="2"/>
            <a:r>
              <a:rPr lang="en-US" dirty="0"/>
              <a:t>Ground glass changes 20%, Bilateral patchy shadowing 37%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67116"/>
            <a:ext cx="4038599" cy="479822"/>
          </a:xfrm>
        </p:spPr>
        <p:txBody>
          <a:bodyPr/>
          <a:lstStyle/>
          <a:p>
            <a:r>
              <a:rPr lang="en-US" dirty="0" smtClean="0"/>
              <a:t>Chen Lancet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2138449"/>
            <a:ext cx="4038599" cy="2669087"/>
          </a:xfrm>
        </p:spPr>
        <p:txBody>
          <a:bodyPr/>
          <a:lstStyle/>
          <a:p>
            <a:r>
              <a:rPr lang="en-US" dirty="0" smtClean="0"/>
              <a:t>Abnormal CXR and CT</a:t>
            </a:r>
          </a:p>
          <a:p>
            <a:pPr lvl="1"/>
            <a:r>
              <a:rPr lang="en-US" dirty="0" smtClean="0"/>
              <a:t>Bilateral patchy Pneumonia: 75%</a:t>
            </a:r>
          </a:p>
          <a:p>
            <a:pPr lvl="1"/>
            <a:r>
              <a:rPr lang="en-US" dirty="0" smtClean="0"/>
              <a:t>Multiple Mottling and Ground glass: 14%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13566" y="470535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Guan NEJM DOI: 10.1056/NEJMoa2002032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Chen </a:t>
            </a:r>
            <a:r>
              <a:rPr lang="en-US" sz="1200" dirty="0">
                <a:solidFill>
                  <a:schemeClr val="bg1"/>
                </a:solidFill>
              </a:rPr>
              <a:t>Lancet 2020; 395:507-13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06219"/>
            <a:ext cx="799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Abnormal Chest Imaging often precedes symptoms</a:t>
            </a:r>
          </a:p>
          <a:p>
            <a:r>
              <a:rPr lang="en-US" dirty="0"/>
              <a:t>Ground Glass-&gt;consolidation approx. week 2-&gt; resolving imaging </a:t>
            </a:r>
            <a:r>
              <a:rPr lang="en-US" dirty="0" smtClean="0"/>
              <a:t>week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4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COVID-19 </a:t>
            </a:r>
            <a:br>
              <a:rPr lang="en-US" dirty="0" smtClean="0"/>
            </a:br>
            <a:r>
              <a:rPr lang="en-US" dirty="0" smtClean="0"/>
              <a:t>Progression of Respiratory Syndrome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457200" y="1329928"/>
            <a:ext cx="3890108" cy="479822"/>
          </a:xfrm>
        </p:spPr>
        <p:txBody>
          <a:bodyPr/>
          <a:lstStyle/>
          <a:p>
            <a:r>
              <a:rPr lang="en-US" dirty="0" smtClean="0"/>
              <a:t>Moderate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960063"/>
            <a:ext cx="3890108" cy="2669087"/>
          </a:xfrm>
        </p:spPr>
        <p:txBody>
          <a:bodyPr>
            <a:normAutofit/>
          </a:bodyPr>
          <a:lstStyle/>
          <a:p>
            <a:r>
              <a:rPr lang="en-US" dirty="0"/>
              <a:t>Mild SOB but requiring O2 supplementation (”silent hypoxia”)</a:t>
            </a:r>
          </a:p>
          <a:p>
            <a:r>
              <a:rPr lang="en-US" dirty="0"/>
              <a:t>Difficulty mobilizing thick </a:t>
            </a:r>
            <a:r>
              <a:rPr lang="en-US" dirty="0" smtClean="0"/>
              <a:t>secretions</a:t>
            </a:r>
          </a:p>
          <a:p>
            <a:r>
              <a:rPr lang="en-US" dirty="0" smtClean="0"/>
              <a:t>CXR: diffuse infiltrates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32208" y="1329928"/>
            <a:ext cx="4038599" cy="479822"/>
          </a:xfrm>
        </p:spPr>
        <p:txBody>
          <a:bodyPr/>
          <a:lstStyle/>
          <a:p>
            <a:r>
              <a:rPr lang="en-US" dirty="0" smtClean="0"/>
              <a:t>Severe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32208" y="1960063"/>
            <a:ext cx="4038599" cy="2669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progress to requiring high levels of O2</a:t>
            </a:r>
          </a:p>
          <a:p>
            <a:r>
              <a:rPr lang="en-US" dirty="0"/>
              <a:t>Increased secretions </a:t>
            </a:r>
          </a:p>
          <a:p>
            <a:r>
              <a:rPr lang="en-US" dirty="0" smtClean="0"/>
              <a:t>CXR: progressive </a:t>
            </a:r>
            <a:r>
              <a:rPr lang="en-US" dirty="0"/>
              <a:t>consolidation, infiltrates, edema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4729412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Original slide: M. </a:t>
            </a:r>
            <a:r>
              <a:rPr lang="en-US" sz="1400" dirty="0" err="1" smtClean="0">
                <a:solidFill>
                  <a:schemeClr val="bg1"/>
                </a:solidFill>
              </a:rPr>
              <a:t>Caridi-Scheible</a:t>
            </a:r>
            <a:r>
              <a:rPr lang="en-US" sz="1400" dirty="0" smtClean="0">
                <a:solidFill>
                  <a:schemeClr val="bg1"/>
                </a:solidFill>
              </a:rPr>
              <a:t>, MD; Emory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COVID-19 </a:t>
            </a:r>
            <a:r>
              <a:rPr lang="en-US" sz="3600" dirty="0" smtClean="0"/>
              <a:t>Severe Respiratory </a:t>
            </a:r>
            <a:r>
              <a:rPr lang="en-US" sz="3600" dirty="0"/>
              <a:t>Syndrome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progress to respiratory collapse and may require intubation</a:t>
            </a:r>
          </a:p>
          <a:p>
            <a:r>
              <a:rPr lang="en-US" dirty="0" smtClean="0"/>
              <a:t>Pulmonary edema and effusions</a:t>
            </a:r>
          </a:p>
          <a:p>
            <a:r>
              <a:rPr lang="en-US" dirty="0" smtClean="0"/>
              <a:t>Thick, copious secretions</a:t>
            </a:r>
          </a:p>
          <a:p>
            <a:r>
              <a:rPr lang="en-US" dirty="0" smtClean="0"/>
              <a:t>Waxing/waning fevers</a:t>
            </a:r>
          </a:p>
          <a:p>
            <a:r>
              <a:rPr lang="en-US" dirty="0" smtClean="0"/>
              <a:t>Acute kidney injury </a:t>
            </a:r>
          </a:p>
          <a:p>
            <a:r>
              <a:rPr lang="en-US" dirty="0" smtClean="0"/>
              <a:t>Rapidly rising CRP</a:t>
            </a:r>
          </a:p>
          <a:p>
            <a:r>
              <a:rPr lang="en-US" dirty="0" smtClean="0"/>
              <a:t>Cytokine storm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99B-0A11-F941-988B-5A98BBA90756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729412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Original slide: M. </a:t>
            </a:r>
            <a:r>
              <a:rPr lang="en-US" sz="1400" dirty="0" err="1">
                <a:solidFill>
                  <a:schemeClr val="bg1"/>
                </a:solidFill>
              </a:rPr>
              <a:t>Caridi-Scheible</a:t>
            </a:r>
            <a:r>
              <a:rPr lang="en-US" sz="1400" dirty="0">
                <a:solidFill>
                  <a:schemeClr val="bg1"/>
                </a:solidFill>
              </a:rPr>
              <a:t>, MD; </a:t>
            </a:r>
            <a:r>
              <a:rPr lang="en-US" sz="1400" dirty="0" smtClean="0">
                <a:solidFill>
                  <a:schemeClr val="bg1"/>
                </a:solidFill>
              </a:rPr>
              <a:t>Emory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7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COVID-19 Laboratory Abnormalities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750623"/>
              </p:ext>
            </p:extLst>
          </p:nvPr>
        </p:nvGraphicFramePr>
        <p:xfrm>
          <a:off x="457200" y="1200150"/>
          <a:ext cx="831532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663">
                  <a:extLst>
                    <a:ext uri="{9D8B030D-6E8A-4147-A177-3AD203B41FA5}">
                      <a16:colId xmlns:a16="http://schemas.microsoft.com/office/drawing/2014/main" xmlns="" val="939997944"/>
                    </a:ext>
                  </a:extLst>
                </a:gridCol>
                <a:gridCol w="4157663">
                  <a:extLst>
                    <a:ext uri="{9D8B030D-6E8A-4147-A177-3AD203B41FA5}">
                      <a16:colId xmlns:a16="http://schemas.microsoft.com/office/drawing/2014/main" xmlns="" val="2352075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Laboratory Values at Presentation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278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Lymphopenia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70-83%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83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Thrombocytopenia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624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Leukopenia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623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Elevated</a:t>
                      </a:r>
                      <a:r>
                        <a:rPr lang="en-US" sz="2000" baseline="0" dirty="0" smtClean="0"/>
                        <a:t> CRP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61%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672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Elevated</a:t>
                      </a:r>
                      <a:r>
                        <a:rPr lang="en-US" sz="2000" baseline="0" dirty="0" smtClean="0"/>
                        <a:t> LDH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40-41%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1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Elevated ALT/AST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21-22%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44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Elevated</a:t>
                      </a:r>
                      <a:r>
                        <a:rPr lang="en-US" sz="2000" baseline="0" dirty="0" smtClean="0"/>
                        <a:t> D-Dimer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691327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4729412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Guan NEJM DOI: 10.1056/NEJMoa2002032. Wang JAMA 2020; 323(11):1-61-1069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9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Factors for Severe COVID-19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2943606"/>
          </a:xfrm>
        </p:spPr>
        <p:txBody>
          <a:bodyPr/>
          <a:lstStyle/>
          <a:p>
            <a:r>
              <a:rPr lang="en-US" dirty="0" smtClean="0"/>
              <a:t>Age &gt;55yo</a:t>
            </a:r>
          </a:p>
          <a:p>
            <a:r>
              <a:rPr lang="en-US" dirty="0" smtClean="0"/>
              <a:t>Cardiovascular disease</a:t>
            </a:r>
          </a:p>
          <a:p>
            <a:r>
              <a:rPr lang="en-US" dirty="0" smtClean="0"/>
              <a:t>Chronic respiratory disease</a:t>
            </a:r>
          </a:p>
          <a:p>
            <a:r>
              <a:rPr lang="en-US" dirty="0" smtClean="0"/>
              <a:t>Diabetes mellitus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4038599" cy="2943606"/>
          </a:xfrm>
        </p:spPr>
        <p:txBody>
          <a:bodyPr/>
          <a:lstStyle/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Cancer</a:t>
            </a:r>
          </a:p>
          <a:p>
            <a:r>
              <a:rPr lang="en-US" dirty="0" smtClean="0"/>
              <a:t>Immunosuppression</a:t>
            </a:r>
          </a:p>
          <a:p>
            <a:pPr lvl="1"/>
            <a:r>
              <a:rPr lang="en-US" dirty="0" smtClean="0"/>
              <a:t>Biologics, transplant</a:t>
            </a:r>
          </a:p>
          <a:p>
            <a:pPr lvl="1"/>
            <a:r>
              <a:rPr lang="en-US" dirty="0" smtClean="0"/>
              <a:t>HIV: CD4&lt;200, uncontrolled viremia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09575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Wu. JAMA.</a:t>
            </a:r>
            <a:r>
              <a:rPr lang="en-US" sz="1200" dirty="0"/>
              <a:t> DOI: 10.1001/jama.2020.2648, Guan NEJM DOI: 10.1056/NEJMoa2002032. Huang. Lancet. 2020; 395(10223):497-506., Wang JAMA 2020; 323(11):</a:t>
            </a:r>
            <a:r>
              <a:rPr lang="en-US" sz="1200" dirty="0" smtClean="0"/>
              <a:t>1-61-1069. CDC</a:t>
            </a:r>
            <a:r>
              <a:rPr lang="en-US" sz="1200" dirty="0"/>
              <a:t>. COVID-19. </a:t>
            </a:r>
            <a:r>
              <a:rPr lang="en-US" sz="1200" dirty="0" smtClean="0"/>
              <a:t>https</a:t>
            </a:r>
            <a:r>
              <a:rPr lang="en-US" sz="1200" dirty="0"/>
              <a:t>://www.cdc.gov/coronavirus/2019-ncov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797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4" y="1847850"/>
            <a:ext cx="7809474" cy="876300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COVID-19 diagnostics</a:t>
            </a:r>
            <a:br>
              <a:rPr lang="en-US" dirty="0" smtClean="0">
                <a:cs typeface="Arial"/>
              </a:rPr>
            </a:b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4" y="3099196"/>
            <a:ext cx="6135687" cy="1225154"/>
          </a:xfrm>
        </p:spPr>
        <p:txBody>
          <a:bodyPr/>
          <a:lstStyle/>
          <a:p>
            <a:pPr marL="1270"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Deborah Morris-Harris, MD, EMBA</a:t>
            </a:r>
            <a:endParaRPr lang="en-US" dirty="0">
              <a:latin typeface="Calibri"/>
              <a:cs typeface="Calibri"/>
            </a:endParaRPr>
          </a:p>
          <a:p>
            <a:pPr marL="1270"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Chief Medical Officer, Prism Health North Texas</a:t>
            </a:r>
            <a:endParaRPr lang="en-US" dirty="0">
              <a:latin typeface="Calibri"/>
              <a:cs typeface="Calibri"/>
            </a:endParaRPr>
          </a:p>
          <a:p>
            <a:pPr marL="1270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Clinical Director, </a:t>
            </a:r>
            <a:r>
              <a:rPr lang="en-US" dirty="0" smtClean="0">
                <a:latin typeface="Calibri"/>
                <a:cs typeface="Calibri"/>
              </a:rPr>
              <a:t>PHNTX AETC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3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15569" cy="28193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the current pandemic and how it is effecting the nation and region.</a:t>
            </a:r>
          </a:p>
          <a:p>
            <a:pPr marL="514350" indent="-514350">
              <a:buFont typeface="+mj-lt"/>
              <a:buAutoNum type="arabicPeriod"/>
            </a:pPr>
            <a:endParaRPr lang="en-US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</a:t>
            </a:r>
            <a:r>
              <a:rPr lang="en-US" dirty="0"/>
              <a:t>the risk factors for severe COVID-19. </a:t>
            </a:r>
          </a:p>
          <a:p>
            <a:pPr marL="514350" indent="-514350">
              <a:buFont typeface="+mj-lt"/>
              <a:buAutoNum type="arabicPeriod"/>
            </a:pPr>
            <a:endParaRPr lang="en-US" sz="7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strategies to reduce risk of COVID-19. 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strategies to stay healthy during COVID-19 pandemic that </a:t>
            </a:r>
            <a:r>
              <a:rPr lang="en-US" dirty="0" smtClean="0"/>
              <a:t>People with HIV (PWH) </a:t>
            </a:r>
            <a:r>
              <a:rPr lang="en-US" dirty="0"/>
              <a:t>should consider.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4" y="4019550"/>
            <a:ext cx="887044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3950"/>
            <a:ext cx="8315569" cy="1828799"/>
          </a:xfrm>
        </p:spPr>
        <p:txBody>
          <a:bodyPr>
            <a:normAutofit/>
          </a:bodyPr>
          <a:lstStyle/>
          <a:p>
            <a:r>
              <a:rPr lang="en-US" dirty="0" smtClean="0"/>
              <a:t>The gold standard for diagnosing COVID-19 disease is an RT-PCR from a nasopharyngeal specimen for SARS-CoV-2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dirty="0"/>
              <a:t>NP test had a 63% sensitivity when used on hospitalized patients in Wuhan, </a:t>
            </a:r>
            <a:r>
              <a:rPr lang="en-US" sz="1700" dirty="0" smtClean="0"/>
              <a:t>China (Oral </a:t>
            </a:r>
            <a:r>
              <a:rPr lang="en-US" sz="1700" dirty="0"/>
              <a:t>pharyngeal swabs had a sensitivity of 32</a:t>
            </a:r>
            <a:r>
              <a:rPr lang="en-US" sz="1700" dirty="0" smtClean="0"/>
              <a:t>%)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7DAA-A896-1841-BC8A-D645CCE33E3D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r="1722" b="7692"/>
          <a:stretch/>
        </p:blipFill>
        <p:spPr>
          <a:xfrm>
            <a:off x="861740" y="2952750"/>
            <a:ext cx="7911029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05000" y="4729412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Wang, </a:t>
            </a:r>
            <a:r>
              <a:rPr lang="en-US" sz="1400" dirty="0" err="1" smtClean="0">
                <a:solidFill>
                  <a:schemeClr val="bg1"/>
                </a:solidFill>
              </a:rPr>
              <a:t>Wenling</a:t>
            </a:r>
            <a:r>
              <a:rPr lang="en-US" sz="1400" dirty="0" smtClean="0">
                <a:solidFill>
                  <a:schemeClr val="bg1"/>
                </a:solidFill>
              </a:rPr>
              <a:t> et al. JAMA March 11, 2020 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doi</a:t>
            </a:r>
            <a:r>
              <a:rPr lang="en-US" sz="1400" dirty="0">
                <a:solidFill>
                  <a:schemeClr val="bg1"/>
                </a:solidFill>
              </a:rPr>
              <a:t>: 10.1001/jama.2020.3786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10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4147457" cy="697706"/>
          </a:xfrm>
        </p:spPr>
        <p:txBody>
          <a:bodyPr>
            <a:normAutofit fontScale="90000"/>
          </a:bodyPr>
          <a:lstStyle/>
          <a:p>
            <a:r>
              <a:rPr lang="en-US" dirty="0"/>
              <a:t>Antibody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4876800" cy="3575789"/>
          </a:xfrm>
        </p:spPr>
        <p:txBody>
          <a:bodyPr>
            <a:noAutofit/>
          </a:bodyPr>
          <a:lstStyle/>
          <a:p>
            <a:r>
              <a:rPr lang="en-US" sz="2000" dirty="0"/>
              <a:t>SD Biosensor has introduced COVID-19 IgM/IgG Duo 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 err="1"/>
              <a:t>Nucleocapsid</a:t>
            </a:r>
            <a:r>
              <a:rPr lang="en-US" sz="1800" dirty="0"/>
              <a:t> protein of the core is relatively conserved among coronaviruses. This antigen is used  as a tool for diagnosis of SARS-CoV-2.</a:t>
            </a:r>
            <a:r>
              <a:rPr lang="en-US" sz="1800" baseline="30000" dirty="0"/>
              <a:t>2</a:t>
            </a:r>
          </a:p>
          <a:p>
            <a:pPr lvl="1"/>
            <a:r>
              <a:rPr lang="en-US" sz="1800" baseline="30000" dirty="0"/>
              <a:t> </a:t>
            </a:r>
            <a:r>
              <a:rPr lang="en-US" sz="1800" dirty="0"/>
              <a:t>In case of negative PCR results due to a drop in titer of  antigen, antibody tests can be useful to determine where patients are in the disease course.</a:t>
            </a:r>
          </a:p>
          <a:p>
            <a:pPr lvl="1"/>
            <a:r>
              <a:rPr lang="en-US" sz="1800" dirty="0"/>
              <a:t>Antibody tests are less sensitive than PCR tests early in the disease course.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3671"/>
            <a:ext cx="2952366" cy="111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/>
          <a:stretch/>
        </p:blipFill>
        <p:spPr>
          <a:xfrm>
            <a:off x="5334000" y="1826473"/>
            <a:ext cx="3743788" cy="2377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62601" y="1352550"/>
            <a:ext cx="2709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Package Insert- available through Henry Schein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1" y="4702700"/>
            <a:ext cx="6248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Li et. al. Development and Clinical Application of Rapid IgM-IgG Combined Antibody Test for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SARS-CoV-2 </a:t>
            </a:r>
            <a:r>
              <a:rPr lang="en-US" sz="1100" dirty="0">
                <a:solidFill>
                  <a:schemeClr val="bg1"/>
                </a:solidFill>
              </a:rPr>
              <a:t>Infection Diagnosis. </a:t>
            </a:r>
            <a:r>
              <a:rPr lang="en-US" sz="1100" i="1" dirty="0">
                <a:solidFill>
                  <a:schemeClr val="bg1"/>
                </a:solidFill>
              </a:rPr>
              <a:t>Journal of Medical Virology </a:t>
            </a:r>
            <a:r>
              <a:rPr lang="en-US" sz="1100" dirty="0">
                <a:solidFill>
                  <a:schemeClr val="bg1"/>
                </a:solidFill>
              </a:rPr>
              <a:t>(2020).</a:t>
            </a:r>
          </a:p>
        </p:txBody>
      </p:sp>
    </p:spTree>
    <p:extLst>
      <p:ext uri="{BB962C8B-B14F-4D97-AF65-F5344CB8AC3E}">
        <p14:creationId xmlns:p14="http://schemas.microsoft.com/office/powerpoint/2010/main" val="373353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in people with </a:t>
            </a:r>
            <a:r>
              <a:rPr lang="en-US" dirty="0" err="1" smtClean="0"/>
              <a:t>hiv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4" y="3099196"/>
            <a:ext cx="7809474" cy="12251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Melanie Goebel, MD; Infectious Disease Fellow, BCM</a:t>
            </a:r>
          </a:p>
          <a:p>
            <a:r>
              <a:rPr lang="en-US" dirty="0" smtClean="0"/>
              <a:t>Shital M. Patel, MD; </a:t>
            </a:r>
          </a:p>
          <a:p>
            <a:r>
              <a:rPr lang="en-US" dirty="0" smtClean="0"/>
              <a:t>Assistant Professor, Infectious Disease; Clinical Director BCM AETC</a:t>
            </a:r>
          </a:p>
          <a:p>
            <a:r>
              <a:rPr lang="en-US" dirty="0" smtClean="0"/>
              <a:t>Baylor College of 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48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BCBF0-E5CB-724A-B903-467D8A66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3827"/>
            <a:ext cx="7543799" cy="783923"/>
          </a:xfrm>
        </p:spPr>
        <p:txBody>
          <a:bodyPr/>
          <a:lstStyle/>
          <a:p>
            <a:pPr algn="ctr"/>
            <a:r>
              <a:rPr lang="en-US" dirty="0"/>
              <a:t>Risk in P</a:t>
            </a:r>
            <a:r>
              <a:rPr lang="en-US" dirty="0" smtClean="0"/>
              <a:t>ersons with </a:t>
            </a:r>
            <a:r>
              <a:rPr lang="en-US" dirty="0"/>
              <a:t>HIV (</a:t>
            </a:r>
            <a:r>
              <a:rPr lang="en-US" dirty="0" smtClean="0"/>
              <a:t>PWH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1A82BC-4D66-604E-A532-FFC20A111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549"/>
            <a:ext cx="8315569" cy="33498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Incidence of COVID-19 in PLWH is </a:t>
            </a:r>
            <a:r>
              <a:rPr lang="en-US" dirty="0" smtClean="0"/>
              <a:t>unknown</a:t>
            </a:r>
          </a:p>
          <a:p>
            <a:endParaRPr lang="en-US" sz="600" dirty="0"/>
          </a:p>
          <a:p>
            <a:r>
              <a:rPr lang="en-US" dirty="0"/>
              <a:t>As of March 24, 2020, one case report of patient in China with co-infection of SARS-CoV-2 and HIV-1 who recovered from viral pneumonia</a:t>
            </a:r>
            <a:r>
              <a:rPr lang="en-US" dirty="0" smtClean="0"/>
              <a:t>*</a:t>
            </a:r>
          </a:p>
          <a:p>
            <a:endParaRPr lang="en-US" sz="600" dirty="0"/>
          </a:p>
          <a:p>
            <a:r>
              <a:rPr lang="en-US" dirty="0"/>
              <a:t>During prior SARS epidemic in 2002-2003, there were few case reports of SARS infection in </a:t>
            </a:r>
            <a:r>
              <a:rPr lang="en-US" dirty="0" smtClean="0"/>
              <a:t>PLWH</a:t>
            </a:r>
          </a:p>
          <a:p>
            <a:endParaRPr lang="en-US" sz="600" dirty="0"/>
          </a:p>
          <a:p>
            <a:r>
              <a:rPr lang="en-US" dirty="0"/>
              <a:t>Other respiratory viruses (non-SARS coronavirus, rhinovirus, parainfluenza, influenza, human metapneumovirus) can cause pneumonia in PLWH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735B51-9E63-C54F-A046-CD869CB7A9FD}"/>
              </a:ext>
            </a:extLst>
          </p:cNvPr>
          <p:cNvSpPr txBox="1"/>
          <p:nvPr/>
        </p:nvSpPr>
        <p:spPr>
          <a:xfrm>
            <a:off x="1642655" y="4702373"/>
            <a:ext cx="568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*Zhu F, et al. J Med </a:t>
            </a:r>
            <a:r>
              <a:rPr lang="en-US" sz="1400" dirty="0" err="1">
                <a:solidFill>
                  <a:schemeClr val="bg1"/>
                </a:solidFill>
              </a:rPr>
              <a:t>Virol</a:t>
            </a:r>
            <a:r>
              <a:rPr lang="en-US" sz="1400" dirty="0">
                <a:solidFill>
                  <a:schemeClr val="bg1"/>
                </a:solidFill>
              </a:rPr>
              <a:t> 2020. </a:t>
            </a:r>
          </a:p>
        </p:txBody>
      </p:sp>
    </p:spTree>
    <p:extLst>
      <p:ext uri="{BB962C8B-B14F-4D97-AF65-F5344CB8AC3E}">
        <p14:creationId xmlns:p14="http://schemas.microsoft.com/office/powerpoint/2010/main" val="197825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Children with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are less likely to have severe COVID-19</a:t>
            </a:r>
          </a:p>
          <a:p>
            <a:endParaRPr lang="en-US" sz="700" dirty="0"/>
          </a:p>
          <a:p>
            <a:r>
              <a:rPr lang="en-US" dirty="0"/>
              <a:t>Unknown if children with HIV have higher risk for severe disease</a:t>
            </a:r>
          </a:p>
          <a:p>
            <a:endParaRPr lang="en-US" sz="700" dirty="0"/>
          </a:p>
          <a:p>
            <a:r>
              <a:rPr lang="en-US" dirty="0"/>
              <a:t>Keep immunizations up to date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18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4DEAA-A596-B047-AA3B-C7BBE679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Guidance for all </a:t>
            </a:r>
            <a:r>
              <a:rPr lang="en-US" dirty="0" smtClean="0"/>
              <a:t>PWH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5C1FF5-C8BE-0C40-A6EA-047B4D70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adequate (</a:t>
            </a:r>
            <a:r>
              <a:rPr lang="en-US" u="sng" dirty="0"/>
              <a:t>&gt;</a:t>
            </a:r>
            <a:r>
              <a:rPr lang="en-US" dirty="0"/>
              <a:t> 30-day, ideally </a:t>
            </a:r>
            <a:r>
              <a:rPr lang="en-US" u="sng" dirty="0"/>
              <a:t>&gt;</a:t>
            </a:r>
            <a:r>
              <a:rPr lang="en-US" dirty="0"/>
              <a:t> 90-day) supply of ART and other chronic medications</a:t>
            </a:r>
          </a:p>
          <a:p>
            <a:pPr lvl="1"/>
            <a:r>
              <a:rPr lang="en-US" sz="1800" dirty="0"/>
              <a:t>Mail order delivery if possible</a:t>
            </a:r>
          </a:p>
          <a:p>
            <a:pPr lvl="1"/>
            <a:r>
              <a:rPr lang="en-US" sz="1800" dirty="0"/>
              <a:t>Delay switching ART regimens if feasible</a:t>
            </a:r>
          </a:p>
          <a:p>
            <a:pPr lvl="1"/>
            <a:endParaRPr lang="en-US" sz="600" dirty="0"/>
          </a:p>
          <a:p>
            <a:r>
              <a:rPr lang="en-US" dirty="0"/>
              <a:t>Keep vaccinations (influenza, pneumococcal) up to </a:t>
            </a:r>
            <a:r>
              <a:rPr lang="en-US" dirty="0" smtClean="0"/>
              <a:t>date</a:t>
            </a:r>
          </a:p>
          <a:p>
            <a:endParaRPr lang="en-US" sz="600" dirty="0"/>
          </a:p>
          <a:p>
            <a:r>
              <a:rPr lang="en-US" dirty="0"/>
              <a:t>Follow CDC recommendations for travel recommendations, social distancing and hand hygiene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1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6EEC5-EEF9-9B4F-8F5C-3F40957C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Hospitalized patients with HIV and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86C5D8-0D95-524A-A1B4-46FF9CD5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00150"/>
            <a:ext cx="8153400" cy="3444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Continue ART</a:t>
            </a:r>
          </a:p>
          <a:p>
            <a:pPr lvl="1"/>
            <a:r>
              <a:rPr lang="en-US" sz="2400" dirty="0"/>
              <a:t>Avoid drug substitutions</a:t>
            </a:r>
          </a:p>
          <a:p>
            <a:r>
              <a:rPr lang="en-US" dirty="0"/>
              <a:t>For critically ill patients requiring tube feeding</a:t>
            </a:r>
          </a:p>
          <a:p>
            <a:pPr lvl="1"/>
            <a:r>
              <a:rPr lang="en-US" sz="2400" dirty="0"/>
              <a:t>Consult HIV specialist or pharmacist for ART options that can be crushed </a:t>
            </a:r>
          </a:p>
          <a:p>
            <a:r>
              <a:rPr lang="en-US" dirty="0"/>
              <a:t>Off-label or investigational treatment of COVID-19</a:t>
            </a:r>
          </a:p>
          <a:p>
            <a:pPr lvl="1"/>
            <a:r>
              <a:rPr lang="en-US" sz="2000" dirty="0"/>
              <a:t>Assess drug interactions between COVID-19 therapy and ART</a:t>
            </a:r>
          </a:p>
          <a:p>
            <a:pPr lvl="1"/>
            <a:r>
              <a:rPr lang="en-US" sz="2000" dirty="0" smtClean="0"/>
              <a:t>PWH </a:t>
            </a:r>
            <a:r>
              <a:rPr lang="en-US" sz="2000" dirty="0"/>
              <a:t>should be included in clinical trials for treatment of COVID-19 </a:t>
            </a:r>
            <a:r>
              <a:rPr lang="en-US" sz="1800" dirty="0"/>
              <a:t>(</a:t>
            </a:r>
            <a:r>
              <a:rPr lang="en-US" sz="1800" dirty="0">
                <a:hlinkClick r:id="rId3"/>
              </a:rPr>
              <a:t>https://clinicaltrials.gov/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219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236677" cy="536972"/>
          </a:xfrm>
        </p:spPr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085850"/>
            <a:ext cx="4743450" cy="3771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Clinical Consultation Center </a:t>
            </a:r>
            <a:r>
              <a:rPr lang="en-US" sz="1800" dirty="0">
                <a:hlinkClick r:id="rId3"/>
              </a:rPr>
              <a:t>http://nccc.ucsf.edu/</a:t>
            </a:r>
            <a:endParaRPr lang="en-US" sz="1950" dirty="0"/>
          </a:p>
          <a:p>
            <a:pPr lvl="1"/>
            <a:r>
              <a:rPr lang="en-US" dirty="0"/>
              <a:t>HIV Management</a:t>
            </a:r>
          </a:p>
          <a:p>
            <a:pPr lvl="1"/>
            <a:r>
              <a:rPr lang="en-US" dirty="0"/>
              <a:t>Perinatal HIV </a:t>
            </a:r>
          </a:p>
          <a:p>
            <a:pPr lvl="1"/>
            <a:r>
              <a:rPr lang="en-US" dirty="0"/>
              <a:t>HIV </a:t>
            </a:r>
            <a:r>
              <a:rPr lang="en-US" dirty="0" err="1"/>
              <a:t>PrEP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HIV PEP line</a:t>
            </a:r>
          </a:p>
          <a:p>
            <a:pPr lvl="1"/>
            <a:r>
              <a:rPr lang="en-US" dirty="0"/>
              <a:t>HCV Management</a:t>
            </a:r>
          </a:p>
          <a:p>
            <a:pPr lvl="1"/>
            <a:r>
              <a:rPr lang="en-US" dirty="0"/>
              <a:t>Substance Use Management</a:t>
            </a:r>
          </a:p>
          <a:p>
            <a:pPr lvl="1"/>
            <a:endParaRPr lang="en-US" sz="600" dirty="0"/>
          </a:p>
          <a:p>
            <a:r>
              <a:rPr lang="en-US" dirty="0"/>
              <a:t>Present case on ECHO   </a:t>
            </a:r>
            <a:r>
              <a:rPr lang="en-US" sz="2200" dirty="0">
                <a:hlinkClick r:id="rId4"/>
              </a:rPr>
              <a:t>http://echo.unm.edu</a:t>
            </a:r>
            <a:r>
              <a:rPr lang="en-US" sz="2200" dirty="0"/>
              <a:t>        </a:t>
            </a:r>
            <a:r>
              <a:rPr lang="en-US" sz="2200" dirty="0">
                <a:hlinkClick r:id="rId5"/>
              </a:rPr>
              <a:t>hivecho@salud.unm.edu</a:t>
            </a:r>
            <a:r>
              <a:rPr lang="en-US" sz="2200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086976"/>
            <a:ext cx="4451278" cy="36183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AETC National HIV Curriculum </a:t>
            </a:r>
            <a:r>
              <a:rPr lang="en-US" dirty="0">
                <a:hlinkClick r:id="rId6"/>
              </a:rPr>
              <a:t>https://aidsetc.org/nhc</a:t>
            </a:r>
            <a:endParaRPr lang="en-US" dirty="0"/>
          </a:p>
          <a:p>
            <a:endParaRPr lang="en-US" sz="900" dirty="0"/>
          </a:p>
          <a:p>
            <a:r>
              <a:rPr lang="en-US" dirty="0"/>
              <a:t>AETC National Coordinating Resource Center </a:t>
            </a:r>
            <a:r>
              <a:rPr lang="en-US" dirty="0">
                <a:hlinkClick r:id="rId7"/>
              </a:rPr>
              <a:t>https://targethiv.org/library/aetc-national-coordinating-resource-center-0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Additional trainings </a:t>
            </a:r>
            <a:r>
              <a:rPr lang="en-US" dirty="0" smtClean="0">
                <a:hlinkClick r:id="rId8"/>
              </a:rPr>
              <a:t>scaetcecho@salud.unm.edu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3228"/>
            <a:ext cx="8544169" cy="379452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AAHIVM: </a:t>
            </a:r>
            <a:r>
              <a:rPr lang="en-US" u="sng" dirty="0">
                <a:hlinkClick r:id="rId3"/>
              </a:rPr>
              <a:t>https://aahivm.org/hiv-care-covid-19/</a:t>
            </a:r>
            <a:endParaRPr lang="en-US" dirty="0"/>
          </a:p>
          <a:p>
            <a:pPr lvl="0"/>
            <a:r>
              <a:rPr lang="en-US" dirty="0"/>
              <a:t>CDC: </a:t>
            </a:r>
            <a:r>
              <a:rPr lang="en-US" u="sng" dirty="0">
                <a:hlinkClick r:id="rId4"/>
              </a:rPr>
              <a:t>https://www.cdc.gov/coronavirus/2019-ncov/need-extra-precautions/hiv.html?CDC_AA_refVal=https%3A%2F%2Fwww.cdc.gov%2Fcoronavirus%2F2019-ncov%2Fspecific-groups%2Fhiv.html</a:t>
            </a:r>
            <a:endParaRPr lang="en-US" dirty="0"/>
          </a:p>
          <a:p>
            <a:pPr lvl="0"/>
            <a:r>
              <a:rPr lang="en-US" dirty="0"/>
              <a:t>DHHS: </a:t>
            </a:r>
            <a:r>
              <a:rPr lang="en-US" u="sng" dirty="0">
                <a:hlinkClick r:id="rId5"/>
              </a:rPr>
              <a:t>https://aidsinfo.nih.gov/guidelines/html/8/covid-19-and-persons-with-hiv--interim-guidance-/554/interim-guidance-for-covid-19-and-persons-with-hiv</a:t>
            </a:r>
            <a:endParaRPr lang="en-US" dirty="0"/>
          </a:p>
          <a:p>
            <a:r>
              <a:rPr lang="en-US" dirty="0" smtClean="0"/>
              <a:t>IDSA</a:t>
            </a:r>
            <a:r>
              <a:rPr lang="en-US" dirty="0"/>
              <a:t>, HIVMA COVID-19: Special Considerations for People with HIV </a:t>
            </a:r>
            <a:r>
              <a:rPr lang="en-US" dirty="0">
                <a:hlinkClick r:id="rId6"/>
              </a:rPr>
              <a:t>https://www.hivma.org/globalassets/covid-19-special-considerations_v5.pdf</a:t>
            </a:r>
            <a:endParaRPr lang="en-US" dirty="0"/>
          </a:p>
          <a:p>
            <a:pPr lvl="0"/>
            <a:r>
              <a:rPr lang="en-US" dirty="0" err="1" smtClean="0"/>
              <a:t>WHO:</a:t>
            </a:r>
            <a:r>
              <a:rPr lang="en-US" u="sng" dirty="0" err="1" smtClean="0">
                <a:hlinkClick r:id="rId7"/>
              </a:rPr>
              <a:t>https</a:t>
            </a:r>
            <a:r>
              <a:rPr lang="en-US" u="sng" dirty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www.who.int/news-room/q-a-detail/q-a-on-covid-19-hiv-and-antiretrovirals</a:t>
            </a:r>
            <a:endParaRPr lang="en-US" u="sng" dirty="0" smtClean="0"/>
          </a:p>
          <a:p>
            <a:r>
              <a:rPr lang="en-US" dirty="0"/>
              <a:t>AETC NCRC COVID-19 Resources for HIV providers </a:t>
            </a:r>
            <a:r>
              <a:rPr lang="en-US" dirty="0">
                <a:hlinkClick r:id="rId8"/>
              </a:rPr>
              <a:t>https://aidsetc.org/resource/covid-19-resources-hiv-providers</a:t>
            </a:r>
            <a:endParaRPr lang="en-US" dirty="0"/>
          </a:p>
          <a:p>
            <a:r>
              <a:rPr lang="en-US" dirty="0"/>
              <a:t>HRSA COVID-19 Frequently Asked Questions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bphc.hrsa.gov/emergency-response/coronavirus-frequently-asked-questions.html</a:t>
            </a:r>
            <a:endParaRPr lang="en-US" u="sng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15569" cy="35292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Cao </a:t>
            </a:r>
            <a:r>
              <a:rPr lang="en-US" dirty="0"/>
              <a:t>B, et al.</a:t>
            </a:r>
            <a:r>
              <a:rPr lang="en-US" b="1" dirty="0"/>
              <a:t> </a:t>
            </a:r>
            <a:r>
              <a:rPr lang="en-US" dirty="0"/>
              <a:t>2020</a:t>
            </a:r>
            <a:r>
              <a:rPr lang="en-US" i="1" dirty="0"/>
              <a:t>. A Trial of </a:t>
            </a:r>
            <a:r>
              <a:rPr lang="en-US" i="1" dirty="0" err="1"/>
              <a:t>Lopinavir</a:t>
            </a:r>
            <a:r>
              <a:rPr lang="en-US" i="1" dirty="0"/>
              <a:t>-Ritonavir in Adults Hospitalized with Severe Covid-19</a:t>
            </a:r>
            <a:r>
              <a:rPr lang="en-US" dirty="0"/>
              <a:t>. </a:t>
            </a:r>
            <a:r>
              <a:rPr lang="en-US" u="sng" dirty="0"/>
              <a:t>N </a:t>
            </a:r>
            <a:r>
              <a:rPr lang="en-US" u="sng" dirty="0" err="1"/>
              <a:t>Engl</a:t>
            </a:r>
            <a:r>
              <a:rPr lang="en-US" u="sng" dirty="0"/>
              <a:t> J Med </a:t>
            </a:r>
            <a:r>
              <a:rPr lang="en-US" dirty="0"/>
              <a:t>doi:10.1056/NEJMoa2001282.</a:t>
            </a:r>
          </a:p>
          <a:p>
            <a:r>
              <a:rPr lang="en-US" dirty="0"/>
              <a:t>Zhu F, Cao Y, Xu S, Zhou M. </a:t>
            </a:r>
            <a:r>
              <a:rPr lang="en-US" i="1" dirty="0"/>
              <a:t>Co-infection of SARS-CoV-2 and HIV in a patient in Wuhan city, China</a:t>
            </a:r>
            <a:r>
              <a:rPr lang="en-US" dirty="0"/>
              <a:t>. </a:t>
            </a:r>
            <a:r>
              <a:rPr lang="en-US" u="sng" dirty="0"/>
              <a:t>J Med </a:t>
            </a:r>
            <a:r>
              <a:rPr lang="en-US" u="sng" dirty="0" err="1"/>
              <a:t>Virol</a:t>
            </a:r>
            <a:r>
              <a:rPr lang="en-US" u="sng" dirty="0"/>
              <a:t> </a:t>
            </a:r>
            <a:r>
              <a:rPr lang="en-US" dirty="0"/>
              <a:t>2020. </a:t>
            </a:r>
            <a:endParaRPr lang="en-US" dirty="0" smtClean="0"/>
          </a:p>
          <a:p>
            <a:pPr lvl="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www.hiv-druginteractions.org</a:t>
            </a:r>
            <a:endParaRPr lang="en-US" u="sng" dirty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COVID-19 drug interactions website: </a:t>
            </a:r>
            <a:r>
              <a:rPr lang="en-US" dirty="0">
                <a:hlinkClick r:id="rId4"/>
              </a:rPr>
              <a:t>www.covid19-druginteractions.org</a:t>
            </a:r>
            <a:endParaRPr lang="en-US" dirty="0"/>
          </a:p>
          <a:p>
            <a:pPr lvl="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 smtClean="0"/>
              <a:t>Natural </a:t>
            </a:r>
            <a:r>
              <a:rPr lang="en-US" dirty="0"/>
              <a:t>Medicines Interaction Checker at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www.naturalmedicines.therapeuticresearch.com</a:t>
            </a:r>
            <a:r>
              <a:rPr lang="en-US" dirty="0"/>
              <a:t> </a:t>
            </a:r>
          </a:p>
          <a:p>
            <a:pPr lvl="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https://www.healthline.com/nutrition/immune-boosting-supplements</a:t>
            </a:r>
            <a:r>
              <a:rPr lang="en-US" dirty="0"/>
              <a:t> </a:t>
            </a:r>
          </a:p>
          <a:p>
            <a:pPr lvl="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https://www.discovermagazine.com/health/can-natural-remedies-really-help-you-fight-the-coronavirus</a:t>
            </a:r>
            <a:r>
              <a:rPr lang="en-US" dirty="0"/>
              <a:t> </a:t>
            </a:r>
          </a:p>
          <a:p>
            <a:pPr lvl="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hlink"/>
                </a:solidFill>
                <a:hlinkClick r:id="rId8"/>
              </a:rPr>
              <a:t>https://www.pharmacytimes.com/news/what-are-drug-prevention-and-treatment-options-for-covid-19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189087" cy="3428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Viral upper respiratory syndrome caused by novel coronavirus, SARS CoV-2</a:t>
            </a:r>
          </a:p>
          <a:p>
            <a:endParaRPr lang="en-US" sz="700" dirty="0"/>
          </a:p>
          <a:p>
            <a:r>
              <a:rPr lang="en-US" dirty="0" smtClean="0"/>
              <a:t>Most </a:t>
            </a:r>
            <a:r>
              <a:rPr lang="en-US" dirty="0"/>
              <a:t>people have mild illness (influenza-like, URI, </a:t>
            </a:r>
            <a:r>
              <a:rPr lang="en-US" dirty="0" smtClean="0"/>
              <a:t>gastroenteritis; or asymptomatic</a:t>
            </a:r>
          </a:p>
          <a:p>
            <a:endParaRPr lang="en-US" sz="700" dirty="0"/>
          </a:p>
          <a:p>
            <a:r>
              <a:rPr lang="en-US" dirty="0"/>
              <a:t>Some may develop pneumonia</a:t>
            </a:r>
          </a:p>
          <a:p>
            <a:endParaRPr lang="en-US" sz="700" dirty="0"/>
          </a:p>
          <a:p>
            <a:r>
              <a:rPr lang="en-US" dirty="0"/>
              <a:t>Some have severe symptoms and develop ARDS, septic </a:t>
            </a:r>
            <a:r>
              <a:rPr lang="en-US" dirty="0" smtClean="0"/>
              <a:t>shock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Image result for coronaviru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88" y="1174174"/>
            <a:ext cx="3180602" cy="27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8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315569" cy="857250"/>
          </a:xfrm>
        </p:spPr>
        <p:txBody>
          <a:bodyPr/>
          <a:lstStyle/>
          <a:p>
            <a:pPr algn="ctr"/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544169" cy="38707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Harm </a:t>
            </a:r>
            <a:r>
              <a:rPr lang="en-US" dirty="0"/>
              <a:t>Reduction Coalition. Syringe Services and Harm Reduction Provider Operations During the COVID-19 Outbreak.</a:t>
            </a:r>
          </a:p>
          <a:p>
            <a:pPr marL="297180" lvl="1" indent="0">
              <a:buNone/>
            </a:pPr>
            <a:r>
              <a:rPr lang="en-US" dirty="0">
                <a:hlinkClick r:id="rId3"/>
              </a:rPr>
              <a:t>https://harmreduction.org/miscellaneous/covid-19-guidance-for-people-who-use-drugs-and-harm-reduction-programs/</a:t>
            </a:r>
            <a:endParaRPr lang="en-US" dirty="0"/>
          </a:p>
          <a:p>
            <a:r>
              <a:rPr lang="en-US" dirty="0"/>
              <a:t>Sex and COVID-19  </a:t>
            </a:r>
            <a:r>
              <a:rPr lang="en-US" dirty="0">
                <a:hlinkClick r:id="rId4"/>
              </a:rPr>
              <a:t>https://www1.nyc.gov/assets/doh/downloads/pdf/imm/covid-sex-guidance.pdf</a:t>
            </a:r>
            <a:endParaRPr lang="en-US" dirty="0"/>
          </a:p>
          <a:p>
            <a:r>
              <a:rPr lang="en-US" dirty="0"/>
              <a:t>CDC: Coronavirus Disease 2019: Information for Healthcare Professionals </a:t>
            </a:r>
            <a:r>
              <a:rPr lang="en-US" dirty="0">
                <a:hlinkClick r:id="rId5"/>
              </a:rPr>
              <a:t>https://www.cdc.gov/coronavirus/2019-nCoV/hcp/index.html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POZ</a:t>
            </a:r>
            <a:r>
              <a:rPr lang="en-US" dirty="0"/>
              <a:t>: </a:t>
            </a:r>
            <a:r>
              <a:rPr lang="en-US" u="sng" dirty="0">
                <a:hlinkClick r:id="rId6"/>
              </a:rPr>
              <a:t>https://</a:t>
            </a:r>
            <a:r>
              <a:rPr lang="en-US" u="sng" dirty="0" smtClean="0">
                <a:hlinkClick r:id="rId6"/>
              </a:rPr>
              <a:t>www.poz.com/article/people-hiv-need-know-new-coronavirus</a:t>
            </a:r>
            <a:endParaRPr lang="en-US" u="sng" dirty="0" smtClean="0"/>
          </a:p>
          <a:p>
            <a:r>
              <a:rPr lang="en-US" u="sng" dirty="0">
                <a:hlinkClick r:id="rId7"/>
              </a:rPr>
              <a:t>https://www.nytimes.com/2020/03/28/nyregion/coronavirus-larry-kramer-aids.html?action=click&amp;module=Features&amp;pgtype=Homepage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4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676"/>
            <a:ext cx="8315569" cy="3275474"/>
          </a:xfrm>
        </p:spPr>
        <p:txBody>
          <a:bodyPr>
            <a:normAutofit/>
          </a:bodyPr>
          <a:lstStyle/>
          <a:p>
            <a:r>
              <a:rPr lang="en-US" sz="2800" dirty="0"/>
              <a:t>Droplet exposure when infected person coughs or </a:t>
            </a:r>
            <a:r>
              <a:rPr lang="en-US" sz="2800" dirty="0" smtClean="0"/>
              <a:t>sneezes</a:t>
            </a:r>
          </a:p>
          <a:p>
            <a:endParaRPr lang="en-US" sz="800" dirty="0"/>
          </a:p>
          <a:p>
            <a:r>
              <a:rPr lang="en-US" sz="2800" dirty="0"/>
              <a:t>Possible asymptomatic </a:t>
            </a:r>
            <a:r>
              <a:rPr lang="en-US" sz="2800" dirty="0" smtClean="0"/>
              <a:t>shedding</a:t>
            </a:r>
          </a:p>
          <a:p>
            <a:endParaRPr lang="en-US" sz="800" dirty="0"/>
          </a:p>
          <a:p>
            <a:r>
              <a:rPr lang="en-US" sz="2800" dirty="0" smtClean="0"/>
              <a:t>Contact from droplet on hand then exposure to eyes, nose, mouth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729412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Huang, </a:t>
            </a:r>
            <a:r>
              <a:rPr lang="en-US" sz="1400" dirty="0" err="1">
                <a:solidFill>
                  <a:schemeClr val="bg1"/>
                </a:solidFill>
              </a:rPr>
              <a:t>Ch</a:t>
            </a:r>
            <a:r>
              <a:rPr lang="en-US" sz="1400" dirty="0">
                <a:solidFill>
                  <a:schemeClr val="bg1"/>
                </a:solidFill>
              </a:rPr>
              <a:t> et al. The Lancet. 2020; Vol 395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920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COVID-19 from SARS CoV-2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4724400" cy="3275474"/>
          </a:xfrm>
        </p:spPr>
        <p:txBody>
          <a:bodyPr>
            <a:normAutofit/>
          </a:bodyPr>
          <a:lstStyle/>
          <a:p>
            <a:r>
              <a:rPr lang="en-US" dirty="0" smtClean="0"/>
              <a:t>COVID-19 disease emerged in December 2019 in Wuhan, Hubei Province in China</a:t>
            </a:r>
          </a:p>
          <a:p>
            <a:r>
              <a:rPr lang="en-US" dirty="0" smtClean="0"/>
              <a:t>Initial cases associated with Huanan Seafood market</a:t>
            </a:r>
          </a:p>
          <a:p>
            <a:r>
              <a:rPr lang="en-US" dirty="0" smtClean="0"/>
              <a:t>Later extensive person-to-person transmission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4729412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Photo: DailyMail.com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Marcador de contenido 7"/>
          <p:cNvPicPr>
            <a:picLocks noChangeAspect="1"/>
          </p:cNvPicPr>
          <p:nvPr/>
        </p:nvPicPr>
        <p:blipFill>
          <a:blip r:embed="rId2"/>
          <a:srcRect l="16503" r="16503"/>
          <a:stretch>
            <a:fillRect/>
          </a:stretch>
        </p:blipFill>
        <p:spPr>
          <a:xfrm>
            <a:off x="5183156" y="895705"/>
            <a:ext cx="3307657" cy="37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5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315569" cy="857250"/>
          </a:xfrm>
        </p:spPr>
        <p:txBody>
          <a:bodyPr/>
          <a:lstStyle/>
          <a:p>
            <a:pPr algn="ctr"/>
            <a:r>
              <a:rPr lang="en-US" dirty="0" smtClean="0"/>
              <a:t>COVID-19 Cases in the U.S.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19" y="892370"/>
            <a:ext cx="5973381" cy="35827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462915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www.cdc.gov/coronavirus/2019-ncov/cases-updates/cases-in-us.html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Updated 4/2/20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11" y="4202478"/>
            <a:ext cx="3980596" cy="426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561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5A8E2FEB-44AB-E44A-9C35-6458A634D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61709" y="1115366"/>
            <a:ext cx="3706091" cy="2389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COVID-19 Cases in Region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F151D1-3487-354A-A3D2-F693D02C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478155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https://www.nytimes.com/interactive/2020/us/coronavirus-us-cases.html#states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28950"/>
            <a:ext cx="838200" cy="27672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488"/>
              </p:ext>
            </p:extLst>
          </p:nvPr>
        </p:nvGraphicFramePr>
        <p:xfrm>
          <a:off x="152400" y="1115367"/>
          <a:ext cx="5105400" cy="328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xmlns="" val="349479660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xmlns="" val="319876475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xmlns="" val="2911112456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xmlns="" val="887886431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xmlns="" val="3459051333"/>
                    </a:ext>
                  </a:extLst>
                </a:gridCol>
              </a:tblGrid>
              <a:tr h="999183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Cases per 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 per 100,000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748173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832864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4875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9232672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879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0099876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844488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9150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271037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72200" y="4095750"/>
            <a:ext cx="235958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of 4/2/20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16" y="2991054"/>
            <a:ext cx="1067768" cy="3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 Cases in the U.S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514566" cy="32754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Cumulative total cases through 4/1/20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Community transmission cases a rising concern in many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95"/>
          <a:stretch/>
        </p:blipFill>
        <p:spPr>
          <a:xfrm>
            <a:off x="4120700" y="1047750"/>
            <a:ext cx="984700" cy="3557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5"/>
          <a:stretch/>
        </p:blipFill>
        <p:spPr>
          <a:xfrm>
            <a:off x="5102789" y="1097031"/>
            <a:ext cx="3428999" cy="35082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3638550"/>
            <a:ext cx="454589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4729412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https://www.cdc.gov/coronavirus/2019-ncov/cases-updates/cases-in-us.html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126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ETC-BLANK-MASTER">
  <a:themeElements>
    <a:clrScheme name="Custom 8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3328</Words>
  <Application>Microsoft Macintosh PowerPoint</Application>
  <PresentationFormat>On-screen Show (16:9)</PresentationFormat>
  <Paragraphs>476</Paragraphs>
  <Slides>40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AETC-BLANK-MASTER</vt:lpstr>
      <vt:lpstr>COVID-19 Update for Patients with HIV</vt:lpstr>
      <vt:lpstr>Slide Set Contributors </vt:lpstr>
      <vt:lpstr>Learning Objectives</vt:lpstr>
      <vt:lpstr>COVID-19</vt:lpstr>
      <vt:lpstr>Transmission</vt:lpstr>
      <vt:lpstr>COVID-19 from SARS CoV-2</vt:lpstr>
      <vt:lpstr>COVID-19 Cases in the U.S. </vt:lpstr>
      <vt:lpstr>Reported COVID-19 Cases in Region</vt:lpstr>
      <vt:lpstr>COVID-19 Cases in the U.S.</vt:lpstr>
      <vt:lpstr>PowerPoint Presentation</vt:lpstr>
      <vt:lpstr>COVID-19 Virology</vt:lpstr>
      <vt:lpstr>Coronavirus</vt:lpstr>
      <vt:lpstr>Origin of SARS CoV-2</vt:lpstr>
      <vt:lpstr>Phylogenetic</vt:lpstr>
      <vt:lpstr>PowerPoint Presentation</vt:lpstr>
      <vt:lpstr>Genetic Types of SARS-CoV-2</vt:lpstr>
      <vt:lpstr>Spectrum of Clinical Presentation in SARS-CoV-2</vt:lpstr>
      <vt:lpstr>COVID-19 Clinical Manifestations</vt:lpstr>
      <vt:lpstr>Clinical Syndrome</vt:lpstr>
      <vt:lpstr>Clinical Syndromes in the Critically Ill</vt:lpstr>
      <vt:lpstr>COVID-19 Symptoms</vt:lpstr>
      <vt:lpstr>Clinical Syndromes in the Critically Ill</vt:lpstr>
      <vt:lpstr>COVID-19 Gastrointestinal Symptoms</vt:lpstr>
      <vt:lpstr>Radiologic Abnormalities</vt:lpstr>
      <vt:lpstr>COVID-19  Progression of Respiratory Syndrome </vt:lpstr>
      <vt:lpstr>COVID-19 Severe Respiratory Syndrome </vt:lpstr>
      <vt:lpstr>COVID-19 Laboratory Abnormalities</vt:lpstr>
      <vt:lpstr>Risk Factors for Severe COVID-19</vt:lpstr>
      <vt:lpstr>COVID-19 diagnostics </vt:lpstr>
      <vt:lpstr>COVID-19 Testing</vt:lpstr>
      <vt:lpstr>Antibody Tests</vt:lpstr>
      <vt:lpstr>Covid-19 in people with hiv</vt:lpstr>
      <vt:lpstr>Risk in Persons with HIV (PWH)</vt:lpstr>
      <vt:lpstr>Children with HIV</vt:lpstr>
      <vt:lpstr>Guidance for all PWH</vt:lpstr>
      <vt:lpstr>Hospitalized patients with HIV and COVID-19</vt:lpstr>
      <vt:lpstr>Resources</vt:lpstr>
      <vt:lpstr>References </vt:lpstr>
      <vt:lpstr>References</vt:lpstr>
      <vt:lpstr>References </vt:lpstr>
    </vt:vector>
  </TitlesOfParts>
  <Company>UMDNJ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UMDNJ</dc:creator>
  <cp:lastModifiedBy>Judy Collins</cp:lastModifiedBy>
  <cp:revision>133</cp:revision>
  <cp:lastPrinted>2020-04-03T19:30:52Z</cp:lastPrinted>
  <dcterms:created xsi:type="dcterms:W3CDTF">2016-03-30T16:09:11Z</dcterms:created>
  <dcterms:modified xsi:type="dcterms:W3CDTF">2020-04-09T22:52:09Z</dcterms:modified>
  <cp:contentStatus/>
</cp:coreProperties>
</file>