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89" r:id="rId1"/>
    <p:sldMasterId id="2147483741" r:id="rId2"/>
  </p:sldMasterIdLst>
  <p:notesMasterIdLst>
    <p:notesMasterId r:id="rId77"/>
  </p:notesMasterIdLst>
  <p:handoutMasterIdLst>
    <p:handoutMasterId r:id="rId78"/>
  </p:handoutMasterIdLst>
  <p:sldIdLst>
    <p:sldId id="1110" r:id="rId3"/>
    <p:sldId id="256" r:id="rId4"/>
    <p:sldId id="259" r:id="rId5"/>
    <p:sldId id="263" r:id="rId6"/>
    <p:sldId id="257" r:id="rId7"/>
    <p:sldId id="264" r:id="rId8"/>
    <p:sldId id="265" r:id="rId9"/>
    <p:sldId id="287" r:id="rId10"/>
    <p:sldId id="268" r:id="rId11"/>
    <p:sldId id="269" r:id="rId12"/>
    <p:sldId id="270" r:id="rId13"/>
    <p:sldId id="271" r:id="rId14"/>
    <p:sldId id="272" r:id="rId15"/>
    <p:sldId id="273" r:id="rId16"/>
    <p:sldId id="274" r:id="rId17"/>
    <p:sldId id="275" r:id="rId18"/>
    <p:sldId id="277" r:id="rId19"/>
    <p:sldId id="279" r:id="rId20"/>
    <p:sldId id="278" r:id="rId21"/>
    <p:sldId id="280" r:id="rId22"/>
    <p:sldId id="281" r:id="rId23"/>
    <p:sldId id="282" r:id="rId24"/>
    <p:sldId id="283" r:id="rId25"/>
    <p:sldId id="284" r:id="rId26"/>
    <p:sldId id="285" r:id="rId27"/>
    <p:sldId id="286" r:id="rId28"/>
    <p:sldId id="262" r:id="rId29"/>
    <p:sldId id="619" r:id="rId30"/>
    <p:sldId id="624" r:id="rId31"/>
    <p:sldId id="627" r:id="rId32"/>
    <p:sldId id="546" r:id="rId33"/>
    <p:sldId id="543" r:id="rId34"/>
    <p:sldId id="554" r:id="rId35"/>
    <p:sldId id="545" r:id="rId36"/>
    <p:sldId id="1107" r:id="rId37"/>
    <p:sldId id="626" r:id="rId38"/>
    <p:sldId id="1098" r:id="rId39"/>
    <p:sldId id="628" r:id="rId40"/>
    <p:sldId id="541" r:id="rId41"/>
    <p:sldId id="1088" r:id="rId42"/>
    <p:sldId id="1091" r:id="rId43"/>
    <p:sldId id="1097" r:id="rId44"/>
    <p:sldId id="1105" r:id="rId45"/>
    <p:sldId id="1099" r:id="rId46"/>
    <p:sldId id="1100" r:id="rId47"/>
    <p:sldId id="1102" r:id="rId48"/>
    <p:sldId id="1101" r:id="rId49"/>
    <p:sldId id="1104" r:id="rId50"/>
    <p:sldId id="1106" r:id="rId51"/>
    <p:sldId id="1108" r:id="rId52"/>
    <p:sldId id="603" r:id="rId53"/>
    <p:sldId id="617" r:id="rId54"/>
    <p:sldId id="622" r:id="rId55"/>
    <p:sldId id="1109" r:id="rId56"/>
    <p:sldId id="288" r:id="rId57"/>
    <p:sldId id="289" r:id="rId58"/>
    <p:sldId id="261" r:id="rId59"/>
    <p:sldId id="290" r:id="rId60"/>
    <p:sldId id="291" r:id="rId61"/>
    <p:sldId id="292" r:id="rId62"/>
    <p:sldId id="293" r:id="rId63"/>
    <p:sldId id="266" r:id="rId64"/>
    <p:sldId id="267" r:id="rId65"/>
    <p:sldId id="294" r:id="rId66"/>
    <p:sldId id="295" r:id="rId67"/>
    <p:sldId id="296" r:id="rId68"/>
    <p:sldId id="297" r:id="rId69"/>
    <p:sldId id="298" r:id="rId70"/>
    <p:sldId id="276" r:id="rId71"/>
    <p:sldId id="299" r:id="rId72"/>
    <p:sldId id="300" r:id="rId73"/>
    <p:sldId id="301" r:id="rId74"/>
    <p:sldId id="302" r:id="rId75"/>
    <p:sldId id="260" r:id="rId76"/>
  </p:sldIdLst>
  <p:sldSz cx="9144000" cy="6858000" type="screen4x3"/>
  <p:notesSz cx="6858000" cy="102870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chemeClr val="tx1"/>
        </a:solidFill>
        <a:latin typeface="Geneva" pitchFamily="31" charset="0"/>
        <a:ea typeface="+mn-ea"/>
        <a:cs typeface="+mn-cs"/>
      </a:defRPr>
    </a:lvl1pPr>
    <a:lvl2pPr marL="457200" algn="l" rtl="0" eaLnBrk="0" fontAlgn="base" hangingPunct="0">
      <a:spcBef>
        <a:spcPct val="0"/>
      </a:spcBef>
      <a:spcAft>
        <a:spcPct val="0"/>
      </a:spcAft>
      <a:defRPr sz="2400" kern="1200">
        <a:solidFill>
          <a:schemeClr val="tx1"/>
        </a:solidFill>
        <a:latin typeface="Geneva" pitchFamily="31" charset="0"/>
        <a:ea typeface="+mn-ea"/>
        <a:cs typeface="+mn-cs"/>
      </a:defRPr>
    </a:lvl2pPr>
    <a:lvl3pPr marL="914400" algn="l" rtl="0" eaLnBrk="0" fontAlgn="base" hangingPunct="0">
      <a:spcBef>
        <a:spcPct val="0"/>
      </a:spcBef>
      <a:spcAft>
        <a:spcPct val="0"/>
      </a:spcAft>
      <a:defRPr sz="2400" kern="1200">
        <a:solidFill>
          <a:schemeClr val="tx1"/>
        </a:solidFill>
        <a:latin typeface="Geneva" pitchFamily="31" charset="0"/>
        <a:ea typeface="+mn-ea"/>
        <a:cs typeface="+mn-cs"/>
      </a:defRPr>
    </a:lvl3pPr>
    <a:lvl4pPr marL="1371600" algn="l" rtl="0" eaLnBrk="0" fontAlgn="base" hangingPunct="0">
      <a:spcBef>
        <a:spcPct val="0"/>
      </a:spcBef>
      <a:spcAft>
        <a:spcPct val="0"/>
      </a:spcAft>
      <a:defRPr sz="2400" kern="1200">
        <a:solidFill>
          <a:schemeClr val="tx1"/>
        </a:solidFill>
        <a:latin typeface="Geneva" pitchFamily="31" charset="0"/>
        <a:ea typeface="+mn-ea"/>
        <a:cs typeface="+mn-cs"/>
      </a:defRPr>
    </a:lvl4pPr>
    <a:lvl5pPr marL="1828800" algn="l" rtl="0" eaLnBrk="0" fontAlgn="base" hangingPunct="0">
      <a:spcBef>
        <a:spcPct val="0"/>
      </a:spcBef>
      <a:spcAft>
        <a:spcPct val="0"/>
      </a:spcAft>
      <a:defRPr sz="2400" kern="1200">
        <a:solidFill>
          <a:schemeClr val="tx1"/>
        </a:solidFill>
        <a:latin typeface="Geneva" pitchFamily="31" charset="0"/>
        <a:ea typeface="+mn-ea"/>
        <a:cs typeface="+mn-cs"/>
      </a:defRPr>
    </a:lvl5pPr>
    <a:lvl6pPr marL="2286000" algn="l" defTabSz="457200" rtl="0" eaLnBrk="1" latinLnBrk="0" hangingPunct="1">
      <a:defRPr sz="2400" kern="1200">
        <a:solidFill>
          <a:schemeClr val="tx1"/>
        </a:solidFill>
        <a:latin typeface="Geneva" pitchFamily="31" charset="0"/>
        <a:ea typeface="+mn-ea"/>
        <a:cs typeface="+mn-cs"/>
      </a:defRPr>
    </a:lvl6pPr>
    <a:lvl7pPr marL="2743200" algn="l" defTabSz="457200" rtl="0" eaLnBrk="1" latinLnBrk="0" hangingPunct="1">
      <a:defRPr sz="2400" kern="1200">
        <a:solidFill>
          <a:schemeClr val="tx1"/>
        </a:solidFill>
        <a:latin typeface="Geneva" pitchFamily="31" charset="0"/>
        <a:ea typeface="+mn-ea"/>
        <a:cs typeface="+mn-cs"/>
      </a:defRPr>
    </a:lvl7pPr>
    <a:lvl8pPr marL="3200400" algn="l" defTabSz="457200" rtl="0" eaLnBrk="1" latinLnBrk="0" hangingPunct="1">
      <a:defRPr sz="2400" kern="1200">
        <a:solidFill>
          <a:schemeClr val="tx1"/>
        </a:solidFill>
        <a:latin typeface="Geneva" pitchFamily="31" charset="0"/>
        <a:ea typeface="+mn-ea"/>
        <a:cs typeface="+mn-cs"/>
      </a:defRPr>
    </a:lvl8pPr>
    <a:lvl9pPr marL="3657600" algn="l" defTabSz="457200" rtl="0" eaLnBrk="1" latinLnBrk="0" hangingPunct="1">
      <a:defRPr sz="2400" kern="1200">
        <a:solidFill>
          <a:schemeClr val="tx1"/>
        </a:solidFill>
        <a:latin typeface="Geneva" pitchFamily="31" charset="0"/>
        <a:ea typeface="+mn-ea"/>
        <a:cs typeface="+mn-cs"/>
      </a:defRPr>
    </a:lvl9pPr>
  </p:defaultTextStyle>
  <p:extLst>
    <p:ext uri="{EFAFB233-063F-42B5-8137-9DF3F51BA10A}">
      <p15:sldGuideLst xmlns:p15="http://schemas.microsoft.com/office/powerpoint/2012/main">
        <p15:guide id="1" orient="horz" pos="4319">
          <p15:clr>
            <a:srgbClr val="A4A3A4"/>
          </p15:clr>
        </p15:guide>
        <p15:guide id="2" pos="2880">
          <p15:clr>
            <a:srgbClr val="A4A3A4"/>
          </p15:clr>
        </p15:guide>
      </p15:sldGuideLst>
    </p:ext>
    <p:ext uri="{2D200454-40CA-4A62-9FC3-DE9A4176ACB9}">
      <p15:notesGuideLst xmlns:p15="http://schemas.microsoft.com/office/powerpoint/2012/main">
        <p15:guide id="1" orient="horz" pos="324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3336"/>
    <a:srgbClr val="D73639"/>
    <a:srgbClr val="FF8881"/>
    <a:srgbClr val="8A2E2E"/>
    <a:srgbClr val="192028"/>
    <a:srgbClr val="000000"/>
    <a:srgbClr val="205992"/>
    <a:srgbClr val="59585C"/>
    <a:srgbClr val="1C2026"/>
    <a:srgbClr val="2446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749" autoAdjust="0"/>
    <p:restoredTop sz="94654" autoAdjust="0"/>
  </p:normalViewPr>
  <p:slideViewPr>
    <p:cSldViewPr snapToGrid="0" showGuides="1">
      <p:cViewPr varScale="1">
        <p:scale>
          <a:sx n="69" d="100"/>
          <a:sy n="69" d="100"/>
        </p:scale>
        <p:origin x="48" y="102"/>
      </p:cViewPr>
      <p:guideLst>
        <p:guide orient="horz" pos="4319"/>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showGuides="1">
      <p:cViewPr varScale="1">
        <p:scale>
          <a:sx n="76" d="100"/>
          <a:sy n="76" d="100"/>
        </p:scale>
        <p:origin x="-1416" y="-112"/>
      </p:cViewPr>
      <p:guideLst>
        <p:guide orient="horz" pos="324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100000" t="100000"/>
              </a:path>
              <a:tileRect r="-100000" b="-100000"/>
            </a:gra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2296-4384-8798-8177CA07FA7F}"/>
            </c:ext>
          </c:extLst>
        </c:ser>
        <c:ser>
          <c:idx val="1"/>
          <c:order val="1"/>
          <c:tx>
            <c:strRef>
              <c:f>Sheet1!$C$1</c:f>
              <c:strCache>
                <c:ptCount val="1"/>
                <c:pt idx="0">
                  <c:v>Series 2</c:v>
                </c:pt>
              </c:strCache>
            </c:strRef>
          </c:tx>
          <c:spPr>
            <a:gradFill flip="none" rotWithShape="1">
              <a:gsLst>
                <a:gs pos="0">
                  <a:schemeClr val="accent6">
                    <a:lumMod val="40000"/>
                    <a:lumOff val="60000"/>
                  </a:schemeClr>
                </a:gs>
                <a:gs pos="46000">
                  <a:schemeClr val="accent6">
                    <a:lumMod val="95000"/>
                    <a:lumOff val="5000"/>
                  </a:schemeClr>
                </a:gs>
                <a:gs pos="100000">
                  <a:srgbClr val="FF0000">
                    <a:lumMod val="60000"/>
                  </a:srgbClr>
                </a:gs>
              </a:gsLst>
              <a:path path="circle">
                <a:fillToRect l="50000" t="130000" r="50000" b="-30000"/>
              </a:path>
              <a:tileRect/>
            </a:gra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2</c:v>
                </c:pt>
                <c:pt idx="3">
                  <c:v>2.8</c:v>
                </c:pt>
              </c:numCache>
            </c:numRef>
          </c:val>
          <c:extLst>
            <c:ext xmlns:c16="http://schemas.microsoft.com/office/drawing/2014/chart" uri="{C3380CC4-5D6E-409C-BE32-E72D297353CC}">
              <c16:uniqueId val="{00000001-2296-4384-8798-8177CA07FA7F}"/>
            </c:ext>
          </c:extLst>
        </c:ser>
        <c:ser>
          <c:idx val="2"/>
          <c:order val="2"/>
          <c:tx>
            <c:strRef>
              <c:f>Sheet1!$D$1</c:f>
              <c:strCache>
                <c:ptCount val="1"/>
                <c:pt idx="0">
                  <c:v>Series 3</c:v>
                </c:pt>
              </c:strCache>
            </c:strRef>
          </c:tx>
          <c:spPr>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6</c:v>
                </c:pt>
                <c:pt idx="2">
                  <c:v>3</c:v>
                </c:pt>
                <c:pt idx="3">
                  <c:v>5</c:v>
                </c:pt>
              </c:numCache>
            </c:numRef>
          </c:val>
          <c:extLst>
            <c:ext xmlns:c16="http://schemas.microsoft.com/office/drawing/2014/chart" uri="{C3380CC4-5D6E-409C-BE32-E72D297353CC}">
              <c16:uniqueId val="{00000002-2296-4384-8798-8177CA07FA7F}"/>
            </c:ext>
          </c:extLst>
        </c:ser>
        <c:ser>
          <c:idx val="3"/>
          <c:order val="3"/>
          <c:tx>
            <c:strRef>
              <c:f>Sheet1!$E$1</c:f>
              <c:strCache>
                <c:ptCount val="1"/>
                <c:pt idx="0">
                  <c:v>Series 4</c:v>
                </c:pt>
              </c:strCache>
            </c:strRef>
          </c:tx>
          <c:spPr>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a:effectLst/>
          </c:spPr>
          <c:invertIfNegative val="0"/>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3</c:v>
                </c:pt>
                <c:pt idx="1">
                  <c:v>4</c:v>
                </c:pt>
                <c:pt idx="2">
                  <c:v>5</c:v>
                </c:pt>
                <c:pt idx="3">
                  <c:v>4</c:v>
                </c:pt>
              </c:numCache>
            </c:numRef>
          </c:val>
          <c:extLst>
            <c:ext xmlns:c16="http://schemas.microsoft.com/office/drawing/2014/chart" uri="{C3380CC4-5D6E-409C-BE32-E72D297353CC}">
              <c16:uniqueId val="{00000003-2296-4384-8798-8177CA07FA7F}"/>
            </c:ext>
          </c:extLst>
        </c:ser>
        <c:ser>
          <c:idx val="4"/>
          <c:order val="4"/>
          <c:tx>
            <c:strRef>
              <c:f>Sheet1!$F$1</c:f>
              <c:strCache>
                <c:ptCount val="1"/>
                <c:pt idx="0">
                  <c:v>Series 5</c:v>
                </c:pt>
              </c:strCache>
            </c:strRef>
          </c:tx>
          <c:spPr>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100000" t="100000"/>
              </a:path>
              <a:tileRect r="-100000" b="-100000"/>
            </a:gradFill>
            <a:ln>
              <a:noFill/>
            </a:ln>
            <a:effectLst/>
          </c:spPr>
          <c:invertIfNegative val="0"/>
          <c:cat>
            <c:strRef>
              <c:f>Sheet1!$A$2:$A$5</c:f>
              <c:strCache>
                <c:ptCount val="4"/>
                <c:pt idx="0">
                  <c:v>Category 1</c:v>
                </c:pt>
                <c:pt idx="1">
                  <c:v>Category 2</c:v>
                </c:pt>
                <c:pt idx="2">
                  <c:v>Category 3</c:v>
                </c:pt>
                <c:pt idx="3">
                  <c:v>Category 4</c:v>
                </c:pt>
              </c:strCache>
            </c:strRef>
          </c:cat>
          <c:val>
            <c:numRef>
              <c:f>Sheet1!$F$2:$F$5</c:f>
              <c:numCache>
                <c:formatCode>General</c:formatCode>
                <c:ptCount val="4"/>
                <c:pt idx="0">
                  <c:v>2</c:v>
                </c:pt>
                <c:pt idx="1">
                  <c:v>5</c:v>
                </c:pt>
                <c:pt idx="2">
                  <c:v>3</c:v>
                </c:pt>
                <c:pt idx="3">
                  <c:v>5</c:v>
                </c:pt>
              </c:numCache>
            </c:numRef>
          </c:val>
          <c:extLst>
            <c:ext xmlns:c16="http://schemas.microsoft.com/office/drawing/2014/chart" uri="{C3380CC4-5D6E-409C-BE32-E72D297353CC}">
              <c16:uniqueId val="{00000004-2296-4384-8798-8177CA07FA7F}"/>
            </c:ext>
          </c:extLst>
        </c:ser>
        <c:dLbls>
          <c:showLegendKey val="0"/>
          <c:showVal val="0"/>
          <c:showCatName val="0"/>
          <c:showSerName val="0"/>
          <c:showPercent val="0"/>
          <c:showBubbleSize val="0"/>
        </c:dLbls>
        <c:gapWidth val="219"/>
        <c:overlap val="-27"/>
        <c:axId val="46587264"/>
        <c:axId val="46593152"/>
      </c:barChart>
      <c:catAx>
        <c:axId val="46587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6593152"/>
        <c:crosses val="autoZero"/>
        <c:auto val="1"/>
        <c:lblAlgn val="ctr"/>
        <c:lblOffset val="100"/>
        <c:noMultiLvlLbl val="0"/>
      </c:catAx>
      <c:valAx>
        <c:axId val="465931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65872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715000" y="533400"/>
            <a:ext cx="375104" cy="274434"/>
          </a:xfrm>
          <a:prstGeom prst="rect">
            <a:avLst/>
          </a:prstGeom>
          <a:noFill/>
          <a:ln w="12700">
            <a:noFill/>
            <a:miter lim="800000"/>
            <a:headEnd/>
            <a:tailEnd/>
          </a:ln>
          <a:effectLst/>
        </p:spPr>
        <p:txBody>
          <a:bodyPr wrap="none" lIns="90488" tIns="44450" rIns="90488" bIns="44450">
            <a:prstTxWarp prst="textNoShape">
              <a:avLst/>
            </a:prstTxWarp>
            <a:spAutoFit/>
          </a:bodyPr>
          <a:lstStyle/>
          <a:p>
            <a:pPr>
              <a:defRPr/>
            </a:pPr>
            <a:fld id="{AFADDE07-A3B2-714E-914F-4081EC661B9E}" type="slidenum">
              <a:rPr lang="en-US" sz="1200">
                <a:latin typeface="Arial"/>
                <a:cs typeface="Arial"/>
              </a:rPr>
              <a:pPr>
                <a:defRPr/>
              </a:pPr>
              <a:t>‹#›</a:t>
            </a:fld>
            <a:endParaRPr lang="en-US" sz="1200" dirty="0">
              <a:latin typeface="Arial"/>
              <a:cs typeface="Arial"/>
            </a:endParaRPr>
          </a:p>
        </p:txBody>
      </p:sp>
      <p:sp>
        <p:nvSpPr>
          <p:cNvPr id="3083" name="Rectangle 11"/>
          <p:cNvSpPr>
            <a:spLocks noChangeArrowheads="1"/>
          </p:cNvSpPr>
          <p:nvPr/>
        </p:nvSpPr>
        <p:spPr bwMode="auto">
          <a:xfrm>
            <a:off x="390525" y="282575"/>
            <a:ext cx="915988" cy="307975"/>
          </a:xfrm>
          <a:prstGeom prst="rect">
            <a:avLst/>
          </a:prstGeom>
          <a:noFill/>
          <a:ln w="12700">
            <a:noFill/>
            <a:miter lim="800000"/>
            <a:headEnd/>
            <a:tailEnd/>
          </a:ln>
          <a:effectLst/>
        </p:spPr>
        <p:txBody>
          <a:bodyPr>
            <a:prstTxWarp prst="textNoShape">
              <a:avLst/>
            </a:prstTxWarp>
          </a:bodyPr>
          <a:lstStyle/>
          <a:p>
            <a:pPr>
              <a:defRPr/>
            </a:pPr>
            <a:endParaRPr lang="en-US" dirty="0">
              <a:latin typeface="Arial"/>
            </a:endParaRPr>
          </a:p>
        </p:txBody>
      </p:sp>
    </p:spTree>
    <p:extLst>
      <p:ext uri="{BB962C8B-B14F-4D97-AF65-F5344CB8AC3E}">
        <p14:creationId xmlns:p14="http://schemas.microsoft.com/office/powerpoint/2010/main" val="16118730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idx="2"/>
          </p:nvPr>
        </p:nvSpPr>
        <p:spPr bwMode="auto">
          <a:xfrm>
            <a:off x="917575" y="857250"/>
            <a:ext cx="5024438" cy="3768725"/>
          </a:xfrm>
          <a:prstGeom prst="rect">
            <a:avLst/>
          </a:prstGeom>
          <a:noFill/>
          <a:ln w="12700">
            <a:solidFill>
              <a:srgbClr val="000000"/>
            </a:solidFill>
            <a:miter lim="800000"/>
            <a:headEnd/>
            <a:tailEnd/>
          </a:ln>
        </p:spPr>
      </p:sp>
      <p:sp>
        <p:nvSpPr>
          <p:cNvPr id="2051" name="Rectangle 3"/>
          <p:cNvSpPr>
            <a:spLocks noGrp="1" noChangeArrowheads="1"/>
          </p:cNvSpPr>
          <p:nvPr>
            <p:ph type="body" sz="quarter" idx="3"/>
          </p:nvPr>
        </p:nvSpPr>
        <p:spPr bwMode="auto">
          <a:xfrm>
            <a:off x="966788" y="4897438"/>
            <a:ext cx="5013325" cy="4645025"/>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798078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t>MSM, men who have sex with men; People living with HIV, people with HIV.</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45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t>CAB, </a:t>
            </a:r>
            <a:r>
              <a:rPr lang="en-US" sz="1200" b="0" i="1" kern="1200" dirty="0">
                <a:solidFill>
                  <a:schemeClr val="tx1"/>
                </a:solidFill>
                <a:effectLst/>
                <a:latin typeface="Arial" charset="0"/>
                <a:ea typeface="+mn-ea"/>
                <a:cs typeface="+mn-cs"/>
              </a:rPr>
              <a:t>cabotegravir; FTC, emtricitabine; MSM, men who have sex with men; PrEP, pre-exposure prophylaxis; TDF, tenofovir disoproxil fumarate; TGW, transgender women.</a:t>
            </a:r>
            <a:endParaRPr lang="en-US" i="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330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t>CAB, </a:t>
            </a:r>
            <a:r>
              <a:rPr lang="en-US" sz="1200" b="0" i="1" kern="1200" dirty="0">
                <a:solidFill>
                  <a:schemeClr val="tx1"/>
                </a:solidFill>
                <a:effectLst/>
                <a:latin typeface="Arial" charset="0"/>
                <a:ea typeface="+mn-ea"/>
                <a:cs typeface="+mn-cs"/>
              </a:rPr>
              <a:t>cabotegravir; DSMB, data and safety monitoring board; FTC, emtricitabine; HBV, hepatitis B virus; HCV, hepatitis C virus; LA, long acting; MSM, men who have sex with men; PBO, placebo; STI, sexually transmitted infection; TDF, tenofovir disoproxil fumarate; TGW, transgender women.</a:t>
            </a:r>
            <a:endParaRPr lang="en-US" i="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E05441-AB89-684C-9CF3-AD7EB8A5D8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695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CAB, </a:t>
            </a:r>
            <a:r>
              <a:rPr lang="en-US" sz="1200" b="0" i="1" kern="1200" dirty="0">
                <a:solidFill>
                  <a:schemeClr val="tx1"/>
                </a:solidFill>
                <a:effectLst/>
                <a:latin typeface="Arial" charset="0"/>
                <a:ea typeface="+mn-ea"/>
                <a:cs typeface="+mn-cs"/>
              </a:rPr>
              <a:t>cabotegravir; FTC, emtricitabine; NI, noninferiority; PY, patient-year; TDF, tenofovir disoproxil fumarate.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5217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CAB, </a:t>
            </a:r>
            <a:r>
              <a:rPr lang="en-US" sz="1200" b="0" i="1" kern="1200" dirty="0">
                <a:solidFill>
                  <a:schemeClr val="tx1"/>
                </a:solidFill>
                <a:effectLst/>
                <a:latin typeface="Arial" charset="0"/>
                <a:ea typeface="+mn-ea"/>
                <a:cs typeface="+mn-cs"/>
              </a:rPr>
              <a:t>cabotegravir; FTC, emtricitabine; TDF, tenofovir disoproxil fumarate.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1257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t>CAB, </a:t>
            </a:r>
            <a:r>
              <a:rPr lang="en-US" sz="1200" b="0" i="1" kern="1200" dirty="0">
                <a:solidFill>
                  <a:schemeClr val="tx1"/>
                </a:solidFill>
                <a:effectLst/>
                <a:latin typeface="Arial" charset="0"/>
                <a:ea typeface="+mn-ea"/>
                <a:cs typeface="+mn-cs"/>
              </a:rPr>
              <a:t>cabotegravir; FTC, emtricitabine; LA, long acting; TDF, tenofovir disoproxil fumarate.</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95562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07546-6237-7943-8898-F54DCAACA1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7862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5D4A50-78AF-4933-A44F-FEBF6DC4C4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5934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t>NH, non-Hispanic; People living with HIV, people with HIV.</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686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t>aOR, adjusted odds ratio; OR, odds ratio; NH, non-Hispanic; People living with HIV, people with HIV.</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169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t>People living with HIV, people with HIV.</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5548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FTC, emtricitabine; MSM, men who have sex with men; PrEP, pre-exposure prophylaxis; TDF, tenofovir disoproxil fumarate.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5951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eGFR, estimated glomerular filtration rate; FTC, emtricitabine; HBsAg, hepatitis B surface antigen; MSM, men who have sex with men; PrEP, pre-exposure prophylaxis; STI, sexually transmitted infection; TDF, tenofovir disoproxil fumarate.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2794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IRR, incidence rate ratio; mITT, modified intention-to-treat; PrEP, pre-exposure prophylaxis; PY, patient-years; PYFU, patient-years of follow-up.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6218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PY, patient-year; STI, sexually transmitted infection.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7822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t>FTC, emtricitabine; MSM, men who have sex with men; PrEP, pre-exposure prophylaxis; PY, patient-years; STIs, sexually transmitted diseases; TDF, tenofovir disoproxil fumarate.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14875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www.nccc.ucsf.edu/" TargetMode="External"/><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280" name="Picture 27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920403"/>
            <a:ext cx="9154751" cy="4982073"/>
          </a:xfrm>
          <a:prstGeom prst="rect">
            <a:avLst/>
          </a:prstGeom>
          <a:noFill/>
          <a:ln>
            <a:noFill/>
          </a:ln>
          <a:effectLst/>
        </p:spPr>
      </p:pic>
      <p:sp>
        <p:nvSpPr>
          <p:cNvPr id="282" name="Title 1"/>
          <p:cNvSpPr>
            <a:spLocks noGrp="1"/>
          </p:cNvSpPr>
          <p:nvPr>
            <p:ph type="ctrTitle" hasCustomPrompt="1"/>
          </p:nvPr>
        </p:nvSpPr>
        <p:spPr>
          <a:xfrm>
            <a:off x="438219" y="1242188"/>
            <a:ext cx="8222726" cy="1828800"/>
          </a:xfrm>
          <a:prstGeom prst="rect">
            <a:avLst/>
          </a:prstGeom>
        </p:spPr>
        <p:txBody>
          <a:bodyPr lIns="91440" anchor="ctr" anchorCtr="0">
            <a:normAutofit/>
          </a:bodyPr>
          <a:lstStyle>
            <a:lvl1pPr algn="l">
              <a:lnSpc>
                <a:spcPts val="4000"/>
              </a:lnSpc>
              <a:defRPr sz="3200" b="0">
                <a:solidFill>
                  <a:schemeClr val="bg1"/>
                </a:solidFill>
              </a:defRPr>
            </a:lvl1pPr>
          </a:lstStyle>
          <a:p>
            <a:r>
              <a:rPr lang="en-US" dirty="0"/>
              <a:t>Click and Add Title of Talk</a:t>
            </a:r>
          </a:p>
        </p:txBody>
      </p:sp>
      <p:sp>
        <p:nvSpPr>
          <p:cNvPr id="272" name="Text Placeholder 15"/>
          <p:cNvSpPr>
            <a:spLocks noGrp="1"/>
          </p:cNvSpPr>
          <p:nvPr>
            <p:ph type="body" sz="quarter" idx="18" hasCustomPrompt="1"/>
          </p:nvPr>
        </p:nvSpPr>
        <p:spPr>
          <a:xfrm>
            <a:off x="443736" y="3194041"/>
            <a:ext cx="8221886" cy="1645920"/>
          </a:xfrm>
          <a:prstGeom prst="rect">
            <a:avLst/>
          </a:prstGeom>
        </p:spPr>
        <p:txBody>
          <a:bodyPr lIns="91440" tIns="91440" rIns="91440" bIns="91440" anchor="ctr" anchorCtr="0">
            <a:noAutofit/>
          </a:bodyPr>
          <a:lstStyle>
            <a:lvl1pPr marL="0" indent="0" algn="l">
              <a:lnSpc>
                <a:spcPts val="2600"/>
              </a:lnSpc>
              <a:spcBef>
                <a:spcPts val="0"/>
              </a:spcBef>
              <a:spcAft>
                <a:spcPts val="0"/>
              </a:spcAft>
              <a:buNone/>
              <a:defRPr sz="2200" baseline="0">
                <a:solidFill>
                  <a:schemeClr val="bg1">
                    <a:lumMod val="95000"/>
                  </a:schemeClr>
                </a:solidFill>
                <a:latin typeface="Arial"/>
              </a:defRPr>
            </a:lvl1pPr>
            <a:lvl2pPr marL="0" indent="0" algn="l">
              <a:spcBef>
                <a:spcPts val="0"/>
              </a:spcBef>
              <a:buNone/>
              <a:defRPr sz="1800" i="1">
                <a:solidFill>
                  <a:schemeClr val="accent2"/>
                </a:solidFill>
                <a:latin typeface="Arial"/>
              </a:defRPr>
            </a:lvl2pPr>
            <a:lvl3pPr marL="0" indent="0" algn="l">
              <a:spcBef>
                <a:spcPts val="0"/>
              </a:spcBef>
              <a:buNone/>
              <a:defRPr sz="1600" i="1">
                <a:solidFill>
                  <a:schemeClr val="accent2"/>
                </a:solidFill>
                <a:latin typeface="Arial"/>
              </a:defRPr>
            </a:lvl3pPr>
            <a:lvl4pPr marL="628650" indent="0" algn="ctr">
              <a:buNone/>
              <a:defRPr/>
            </a:lvl4pPr>
            <a:lvl5pPr marL="803275" indent="0" algn="ctr">
              <a:buNone/>
              <a:defRPr/>
            </a:lvl5pPr>
          </a:lstStyle>
          <a:p>
            <a:pPr lvl="0"/>
            <a:r>
              <a:rPr lang="en-US" dirty="0"/>
              <a:t>Click and Add Speaker Info</a:t>
            </a:r>
          </a:p>
        </p:txBody>
      </p:sp>
      <p:sp>
        <p:nvSpPr>
          <p:cNvPr id="273" name="Date"/>
          <p:cNvSpPr>
            <a:spLocks noGrp="1"/>
          </p:cNvSpPr>
          <p:nvPr>
            <p:ph type="body" sz="quarter" idx="14" hasCustomPrompt="1"/>
          </p:nvPr>
        </p:nvSpPr>
        <p:spPr>
          <a:xfrm>
            <a:off x="462320" y="5289933"/>
            <a:ext cx="8229600" cy="292606"/>
          </a:xfrm>
          <a:prstGeom prst="rect">
            <a:avLst/>
          </a:prstGeom>
        </p:spPr>
        <p:txBody>
          <a:bodyPr anchor="ctr">
            <a:noAutofit/>
          </a:bodyPr>
          <a:lstStyle>
            <a:lvl1pPr marL="0" indent="0" algn="l">
              <a:lnSpc>
                <a:spcPts val="1600"/>
              </a:lnSpc>
              <a:buNone/>
              <a:defRPr sz="1400" b="0" baseline="0">
                <a:solidFill>
                  <a:srgbClr val="6FC5FF"/>
                </a:solidFill>
                <a:latin typeface="Arial"/>
              </a:defRPr>
            </a:lvl1pPr>
          </a:lstStyle>
          <a:p>
            <a:pPr lvl="0"/>
            <a:r>
              <a:rPr lang="en-US" dirty="0"/>
              <a:t>Click and Add Last Updated Info</a:t>
            </a:r>
          </a:p>
        </p:txBody>
      </p:sp>
      <p:cxnSp>
        <p:nvCxnSpPr>
          <p:cNvPr id="30" name="Straight Connector 29"/>
          <p:cNvCxnSpPr/>
          <p:nvPr/>
        </p:nvCxnSpPr>
        <p:spPr>
          <a:xfrm>
            <a:off x="1" y="925122"/>
            <a:ext cx="9162862" cy="0"/>
          </a:xfrm>
          <a:prstGeom prst="line">
            <a:avLst/>
          </a:prstGeom>
          <a:ln w="12700">
            <a:solidFill>
              <a:srgbClr val="CE372B"/>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1" y="5905327"/>
            <a:ext cx="9162862" cy="0"/>
          </a:xfrm>
          <a:prstGeom prst="line">
            <a:avLst/>
          </a:prstGeom>
          <a:ln w="12700">
            <a:solidFill>
              <a:srgbClr val="CE372B"/>
            </a:solidFill>
          </a:ln>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2320" y="92597"/>
            <a:ext cx="2241111" cy="759423"/>
          </a:xfrm>
          <a:prstGeom prst="rect">
            <a:avLst/>
          </a:prstGeom>
        </p:spPr>
      </p:pic>
    </p:spTree>
    <p:extLst>
      <p:ext uri="{BB962C8B-B14F-4D97-AF65-F5344CB8AC3E}">
        <p14:creationId xmlns:p14="http://schemas.microsoft.com/office/powerpoint/2010/main" val="3444683897"/>
      </p:ext>
    </p:extLst>
  </p:cSld>
  <p:clrMapOvr>
    <a:masterClrMapping/>
  </p:clrMapOvr>
  <p:transition spd="slow"/>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igures + Bar">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1231392"/>
          </a:xfrm>
          <a:prstGeom prst="rect">
            <a:avLst/>
          </a:prstGeom>
        </p:spPr>
      </p:pic>
      <p:sp>
        <p:nvSpPr>
          <p:cNvPr id="2" name="Title 1"/>
          <p:cNvSpPr>
            <a:spLocks noGrp="1"/>
          </p:cNvSpPr>
          <p:nvPr>
            <p:ph type="title" hasCustomPrompt="1"/>
          </p:nvPr>
        </p:nvSpPr>
        <p:spPr>
          <a:xfrm>
            <a:off x="323850" y="119172"/>
            <a:ext cx="8497062" cy="1091184"/>
          </a:xfrm>
          <a:prstGeom prst="rect">
            <a:avLst/>
          </a:prstGeom>
        </p:spPr>
        <p:txBody>
          <a:bodyPr anchor="ctr" anchorCtr="0">
            <a:normAutofit/>
          </a:bodyPr>
          <a:lstStyle>
            <a:lvl1pPr algn="l">
              <a:defRPr sz="3200">
                <a:solidFill>
                  <a:schemeClr val="bg1"/>
                </a:solidFill>
                <a:latin typeface="Arial"/>
                <a:cs typeface="Arial"/>
              </a:defRPr>
            </a:lvl1pPr>
          </a:lstStyle>
          <a:p>
            <a:r>
              <a:rPr lang="en-US" dirty="0"/>
              <a:t>Data Slide: click to add title</a:t>
            </a:r>
          </a:p>
        </p:txBody>
      </p:sp>
      <p:sp>
        <p:nvSpPr>
          <p:cNvPr id="3" name="Rectangle 2"/>
          <p:cNvSpPr/>
          <p:nvPr/>
        </p:nvSpPr>
        <p:spPr>
          <a:xfrm>
            <a:off x="0" y="1227668"/>
            <a:ext cx="9162288" cy="502920"/>
          </a:xfrm>
          <a:prstGeom prst="rect">
            <a:avLst/>
          </a:prstGeom>
          <a:solidFill>
            <a:srgbClr val="6868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cxnSp>
        <p:nvCxnSpPr>
          <p:cNvPr id="32" name="Straight Connector 31"/>
          <p:cNvCxnSpPr/>
          <p:nvPr/>
        </p:nvCxnSpPr>
        <p:spPr>
          <a:xfrm>
            <a:off x="1" y="1227648"/>
            <a:ext cx="9162862" cy="0"/>
          </a:xfrm>
          <a:prstGeom prst="line">
            <a:avLst/>
          </a:prstGeom>
          <a:ln w="19050">
            <a:solidFill>
              <a:srgbClr val="CE372B"/>
            </a:solidFill>
          </a:ln>
          <a:effectLst/>
        </p:spPr>
        <p:style>
          <a:lnRef idx="2">
            <a:schemeClr val="accent1"/>
          </a:lnRef>
          <a:fillRef idx="0">
            <a:schemeClr val="accent1"/>
          </a:fillRef>
          <a:effectRef idx="1">
            <a:schemeClr val="accent1"/>
          </a:effectRef>
          <a:fontRef idx="minor">
            <a:schemeClr val="tx1"/>
          </a:fontRef>
        </p:style>
      </p:cxnSp>
      <p:sp>
        <p:nvSpPr>
          <p:cNvPr id="34" name="Text Placeholder 5"/>
          <p:cNvSpPr>
            <a:spLocks noGrp="1"/>
          </p:cNvSpPr>
          <p:nvPr>
            <p:ph type="body" sz="quarter" idx="15" hasCustomPrompt="1"/>
          </p:nvPr>
        </p:nvSpPr>
        <p:spPr>
          <a:xfrm>
            <a:off x="318914" y="1254758"/>
            <a:ext cx="8503916" cy="457195"/>
          </a:xfrm>
          <a:prstGeom prst="rect">
            <a:avLst/>
          </a:prstGeom>
        </p:spPr>
        <p:txBody>
          <a:bodyPr vert="horz" anchor="ctr"/>
          <a:lstStyle>
            <a:lvl1pPr marL="0" indent="0" algn="l">
              <a:spcBef>
                <a:spcPts val="0"/>
              </a:spcBef>
              <a:buNone/>
              <a:defRPr sz="2000" b="0" baseline="0">
                <a:solidFill>
                  <a:schemeClr val="bg1"/>
                </a:solidFill>
                <a:latin typeface="Arial"/>
                <a:cs typeface="Arial"/>
              </a:defRPr>
            </a:lvl1pPr>
          </a:lstStyle>
          <a:p>
            <a:pPr lvl="0"/>
            <a:r>
              <a:rPr lang="en-US" dirty="0"/>
              <a:t>Click to Add Title </a:t>
            </a:r>
          </a:p>
        </p:txBody>
      </p:sp>
      <p:sp>
        <p:nvSpPr>
          <p:cNvPr id="37" name="Text Placeholder 5"/>
          <p:cNvSpPr>
            <a:spLocks noGrp="1"/>
          </p:cNvSpPr>
          <p:nvPr>
            <p:ph type="body" sz="quarter" idx="16" hasCustomPrompt="1"/>
          </p:nvPr>
        </p:nvSpPr>
        <p:spPr>
          <a:xfrm>
            <a:off x="323891" y="6461765"/>
            <a:ext cx="7360835" cy="320034"/>
          </a:xfrm>
          <a:prstGeom prst="rect">
            <a:avLst/>
          </a:prstGeom>
        </p:spPr>
        <p:txBody>
          <a:bodyPr vert="horz" anchor="ctr"/>
          <a:lstStyle>
            <a:lvl1pPr marL="0" indent="0" algn="l">
              <a:spcBef>
                <a:spcPts val="0"/>
              </a:spcBef>
              <a:buNone/>
              <a:defRPr sz="1400" b="1" baseline="0">
                <a:solidFill>
                  <a:srgbClr val="285078"/>
                </a:solidFill>
                <a:latin typeface="Arial"/>
                <a:cs typeface="Arial"/>
              </a:defRPr>
            </a:lvl1pPr>
          </a:lstStyle>
          <a:p>
            <a:pPr lvl="0"/>
            <a:r>
              <a:rPr lang="en-US" dirty="0"/>
              <a:t>Click to Add Source</a:t>
            </a:r>
          </a:p>
        </p:txBody>
      </p:sp>
      <p:graphicFrame>
        <p:nvGraphicFramePr>
          <p:cNvPr id="4" name="Chart 3"/>
          <p:cNvGraphicFramePr/>
          <p:nvPr userDrawn="1">
            <p:extLst>
              <p:ext uri="{D42A27DB-BD31-4B8C-83A1-F6EECF244321}">
                <p14:modId xmlns:p14="http://schemas.microsoft.com/office/powerpoint/2010/main" val="809355522"/>
              </p:ext>
            </p:extLst>
          </p:nvPr>
        </p:nvGraphicFramePr>
        <p:xfrm>
          <a:off x="1143000" y="1905000"/>
          <a:ext cx="6858000" cy="4431041"/>
        </p:xfrm>
        <a:graphic>
          <a:graphicData uri="http://schemas.openxmlformats.org/drawingml/2006/chart">
            <c:chart xmlns:c="http://schemas.openxmlformats.org/drawingml/2006/chart" xmlns:r="http://schemas.openxmlformats.org/officeDocument/2006/relationships" r:id="rId3"/>
          </a:graphicData>
        </a:graphic>
      </p:graphicFrame>
      <p:pic>
        <p:nvPicPr>
          <p:cNvPr id="12" name="Picture 11">
            <a:extLst>
              <a:ext uri="{FF2B5EF4-FFF2-40B4-BE49-F238E27FC236}">
                <a16:creationId xmlns:a16="http://schemas.microsoft.com/office/drawing/2014/main" id="{76DF92B9-B56F-1043-803F-B103D00B4C5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10144" y="6354676"/>
            <a:ext cx="856870" cy="499608"/>
          </a:xfrm>
          <a:prstGeom prst="rect">
            <a:avLst/>
          </a:prstGeom>
        </p:spPr>
      </p:pic>
    </p:spTree>
    <p:extLst>
      <p:ext uri="{BB962C8B-B14F-4D97-AF65-F5344CB8AC3E}">
        <p14:creationId xmlns:p14="http://schemas.microsoft.com/office/powerpoint/2010/main" val="428485266"/>
      </p:ext>
    </p:extLst>
  </p:cSld>
  <p:clrMapOvr>
    <a:masterClrMapping/>
  </p:clrMapOvr>
  <p:transition spd="slow"/>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phic Blu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7200" y="6354676"/>
            <a:ext cx="838200" cy="488722"/>
          </a:xfrm>
          <a:prstGeom prst="rect">
            <a:avLst/>
          </a:prstGeom>
        </p:spPr>
      </p:pic>
      <p:pic>
        <p:nvPicPr>
          <p:cNvPr id="10" name="Picture 9" descr="background.jpg"/>
          <p:cNvPicPr>
            <a:picLocks/>
          </p:cNvPicPr>
          <p:nvPr/>
        </p:nvPicPr>
        <p:blipFill>
          <a:blip r:embed="rId3" cstate="screen">
            <a:extLst>
              <a:ext uri="{28A0092B-C50C-407E-A947-70E740481C1C}">
                <a14:useLocalDpi xmlns:a14="http://schemas.microsoft.com/office/drawing/2010/main"/>
              </a:ext>
            </a:extLst>
          </a:blip>
          <a:srcRect/>
          <a:stretch>
            <a:fillRect/>
          </a:stretch>
        </p:blipFill>
        <p:spPr bwMode="invGray">
          <a:xfrm>
            <a:off x="-1" y="0"/>
            <a:ext cx="9162288" cy="1231392"/>
          </a:xfrm>
          <a:prstGeom prst="rect">
            <a:avLst/>
          </a:prstGeom>
        </p:spPr>
      </p:pic>
      <p:sp>
        <p:nvSpPr>
          <p:cNvPr id="2" name="Title 1"/>
          <p:cNvSpPr>
            <a:spLocks noGrp="1"/>
          </p:cNvSpPr>
          <p:nvPr>
            <p:ph type="title" hasCustomPrompt="1"/>
          </p:nvPr>
        </p:nvSpPr>
        <p:spPr>
          <a:xfrm>
            <a:off x="323850" y="119172"/>
            <a:ext cx="8497062" cy="1091184"/>
          </a:xfrm>
          <a:prstGeom prst="rect">
            <a:avLst/>
          </a:prstGeom>
        </p:spPr>
        <p:txBody>
          <a:bodyPr anchor="ctr" anchorCtr="0">
            <a:normAutofit/>
          </a:bodyPr>
          <a:lstStyle>
            <a:lvl1pPr algn="l">
              <a:defRPr sz="3200" baseline="0">
                <a:solidFill>
                  <a:schemeClr val="bg1"/>
                </a:solidFill>
                <a:latin typeface="Arial"/>
                <a:cs typeface="Arial"/>
              </a:defRPr>
            </a:lvl1pPr>
          </a:lstStyle>
          <a:p>
            <a:r>
              <a:rPr lang="en-US" dirty="0"/>
              <a:t>Graph/Image/Table/Blue: click to add title</a:t>
            </a:r>
          </a:p>
        </p:txBody>
      </p:sp>
      <p:sp>
        <p:nvSpPr>
          <p:cNvPr id="66" name="Rectangle 65"/>
          <p:cNvSpPr/>
          <p:nvPr/>
        </p:nvSpPr>
        <p:spPr>
          <a:xfrm>
            <a:off x="0" y="1248369"/>
            <a:ext cx="9162288" cy="561746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1" y="1227648"/>
            <a:ext cx="9162862" cy="0"/>
          </a:xfrm>
          <a:prstGeom prst="line">
            <a:avLst/>
          </a:prstGeom>
          <a:ln w="19050">
            <a:solidFill>
              <a:srgbClr val="CE372B"/>
            </a:solidFill>
          </a:ln>
          <a:effectLst/>
        </p:spPr>
        <p:style>
          <a:lnRef idx="2">
            <a:schemeClr val="accent1"/>
          </a:lnRef>
          <a:fillRef idx="0">
            <a:schemeClr val="accent1"/>
          </a:fillRef>
          <a:effectRef idx="1">
            <a:schemeClr val="accent1"/>
          </a:effectRef>
          <a:fontRef idx="minor">
            <a:schemeClr val="tx1"/>
          </a:fontRef>
        </p:style>
      </p:cxnSp>
      <p:sp>
        <p:nvSpPr>
          <p:cNvPr id="11" name="Text Placeholder 5"/>
          <p:cNvSpPr>
            <a:spLocks noGrp="1"/>
          </p:cNvSpPr>
          <p:nvPr>
            <p:ph type="body" sz="quarter" idx="14" hasCustomPrompt="1"/>
          </p:nvPr>
        </p:nvSpPr>
        <p:spPr>
          <a:xfrm>
            <a:off x="323850" y="6461760"/>
            <a:ext cx="7357838" cy="320039"/>
          </a:xfrm>
          <a:prstGeom prst="rect">
            <a:avLst/>
          </a:prstGeom>
        </p:spPr>
        <p:txBody>
          <a:bodyPr vert="horz" anchor="ctr"/>
          <a:lstStyle>
            <a:lvl1pPr marL="0" indent="0" algn="l">
              <a:spcBef>
                <a:spcPts val="0"/>
              </a:spcBef>
              <a:buNone/>
              <a:defRPr sz="1400" b="1" baseline="0">
                <a:solidFill>
                  <a:schemeClr val="bg1"/>
                </a:solidFill>
                <a:latin typeface="Arial"/>
                <a:cs typeface="Arial"/>
              </a:defRPr>
            </a:lvl1pPr>
          </a:lstStyle>
          <a:p>
            <a:pPr lvl="0"/>
            <a:r>
              <a:rPr lang="en-US" dirty="0"/>
              <a:t>Click to Add Source</a:t>
            </a:r>
          </a:p>
        </p:txBody>
      </p:sp>
      <p:sp>
        <p:nvSpPr>
          <p:cNvPr id="9" name="Content Placeholder 3"/>
          <p:cNvSpPr>
            <a:spLocks noGrp="1"/>
          </p:cNvSpPr>
          <p:nvPr>
            <p:ph sz="half" idx="2" hasCustomPrompt="1"/>
          </p:nvPr>
        </p:nvSpPr>
        <p:spPr>
          <a:xfrm>
            <a:off x="323849" y="1514139"/>
            <a:ext cx="8497063" cy="4800600"/>
          </a:xfrm>
          <a:prstGeom prst="rect">
            <a:avLst/>
          </a:prstGeom>
        </p:spPr>
        <p:txBody>
          <a:bodyPr anchor="t" anchorCtr="0">
            <a:normAutofit/>
          </a:bodyPr>
          <a:lstStyle>
            <a:lvl1pPr marL="274320" indent="-228600">
              <a:lnSpc>
                <a:spcPct val="100000"/>
              </a:lnSpc>
              <a:spcBef>
                <a:spcPts val="1600"/>
              </a:spcBef>
              <a:buClr>
                <a:schemeClr val="bg1"/>
              </a:buClr>
              <a:buSzPct val="110000"/>
              <a:buFont typeface="Arial"/>
              <a:buChar char="•"/>
              <a:defRPr sz="2400" baseline="0">
                <a:solidFill>
                  <a:schemeClr val="bg1"/>
                </a:solidFill>
              </a:defRPr>
            </a:lvl1pPr>
            <a:lvl2pPr marL="617220" marR="0" indent="-228600" algn="l" defTabSz="914400" rtl="0" eaLnBrk="1" fontAlgn="auto" latinLnBrk="0" hangingPunct="1">
              <a:lnSpc>
                <a:spcPct val="100000"/>
              </a:lnSpc>
              <a:spcBef>
                <a:spcPts val="400"/>
              </a:spcBef>
              <a:spcAft>
                <a:spcPts val="0"/>
              </a:spcAft>
              <a:buClr>
                <a:schemeClr val="bg2"/>
              </a:buClr>
              <a:buSzPct val="85000"/>
              <a:buFont typeface="Lucida Grande"/>
              <a:buChar char="-"/>
              <a:tabLst/>
              <a:defRPr sz="2200" baseline="0">
                <a:solidFill>
                  <a:srgbClr val="000000"/>
                </a:solidFill>
              </a:defRPr>
            </a:lvl2pPr>
            <a:lvl3pPr marL="960120" indent="-137160">
              <a:lnSpc>
                <a:spcPct val="100000"/>
              </a:lnSpc>
              <a:spcBef>
                <a:spcPts val="400"/>
              </a:spcBef>
              <a:buClr>
                <a:schemeClr val="bg2"/>
              </a:buClr>
              <a:buSzPct val="70000"/>
              <a:defRPr sz="2000">
                <a:solidFill>
                  <a:srgbClr val="000000"/>
                </a:solidFill>
              </a:defRPr>
            </a:lvl3pPr>
            <a:lvl4pPr>
              <a:defRPr sz="2000"/>
            </a:lvl4pPr>
            <a:lvl5pPr>
              <a:defRPr sz="2000"/>
            </a:lvl5pPr>
            <a:lvl6pPr>
              <a:defRPr sz="1600"/>
            </a:lvl6pPr>
            <a:lvl7pPr>
              <a:defRPr sz="1600"/>
            </a:lvl7pPr>
            <a:lvl8pPr>
              <a:defRPr sz="1600"/>
            </a:lvl8pPr>
            <a:lvl9pPr>
              <a:defRPr sz="1600"/>
            </a:lvl9pPr>
          </a:lstStyle>
          <a:p>
            <a:pPr lvl="0"/>
            <a:r>
              <a:rPr lang="en-US" dirty="0"/>
              <a:t>Click to enter first level text</a:t>
            </a:r>
          </a:p>
        </p:txBody>
      </p:sp>
      <p:pic>
        <p:nvPicPr>
          <p:cNvPr id="12" name="Picture 11">
            <a:extLst>
              <a:ext uri="{FF2B5EF4-FFF2-40B4-BE49-F238E27FC236}">
                <a16:creationId xmlns:a16="http://schemas.microsoft.com/office/drawing/2014/main" id="{1DA4A951-EAE4-8845-9F08-00F0AB866A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14009" y="6352160"/>
            <a:ext cx="906968" cy="483538"/>
          </a:xfrm>
          <a:prstGeom prst="rect">
            <a:avLst/>
          </a:prstGeom>
        </p:spPr>
      </p:pic>
    </p:spTree>
    <p:extLst>
      <p:ext uri="{BB962C8B-B14F-4D97-AF65-F5344CB8AC3E}">
        <p14:creationId xmlns:p14="http://schemas.microsoft.com/office/powerpoint/2010/main" val="3488979905"/>
      </p:ext>
    </p:extLst>
  </p:cSld>
  <p:clrMapOvr>
    <a:masterClrMapping/>
  </p:clrMapOvr>
  <p:transition spd="slow"/>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Open Blue ">
    <p:spTree>
      <p:nvGrpSpPr>
        <p:cNvPr id="1" name=""/>
        <p:cNvGrpSpPr/>
        <p:nvPr/>
      </p:nvGrpSpPr>
      <p:grpSpPr>
        <a:xfrm>
          <a:off x="0" y="0"/>
          <a:ext cx="0" cy="0"/>
          <a:chOff x="0" y="0"/>
          <a:chExt cx="0" cy="0"/>
        </a:xfrm>
      </p:grpSpPr>
      <p:pic>
        <p:nvPicPr>
          <p:cNvPr id="17" name="Picture 16" descr="background.jpg"/>
          <p:cNvPicPr>
            <a:picLocks/>
          </p:cNvPicPr>
          <p:nvPr userDrawn="1"/>
        </p:nvPicPr>
        <p:blipFill>
          <a:blip r:embed="rId2" cstate="screen">
            <a:extLst>
              <a:ext uri="{28A0092B-C50C-407E-A947-70E740481C1C}">
                <a14:useLocalDpi xmlns:a14="http://schemas.microsoft.com/office/drawing/2010/main"/>
              </a:ext>
            </a:extLst>
          </a:blip>
          <a:srcRect/>
          <a:stretch>
            <a:fillRect/>
          </a:stretch>
        </p:blipFill>
        <p:spPr bwMode="invGray">
          <a:xfrm>
            <a:off x="0" y="-76199"/>
            <a:ext cx="9156413" cy="6952487"/>
          </a:xfrm>
          <a:prstGeom prst="rect">
            <a:avLst/>
          </a:prstGeom>
          <a:noFill/>
          <a:ln>
            <a:noFill/>
          </a:ln>
          <a:effectLst/>
        </p:spPr>
      </p:pic>
      <p:sp>
        <p:nvSpPr>
          <p:cNvPr id="98" name="Title 1"/>
          <p:cNvSpPr>
            <a:spLocks noGrp="1"/>
          </p:cNvSpPr>
          <p:nvPr>
            <p:ph type="title" hasCustomPrompt="1"/>
          </p:nvPr>
        </p:nvSpPr>
        <p:spPr>
          <a:xfrm>
            <a:off x="323850" y="153200"/>
            <a:ext cx="8497062" cy="1091184"/>
          </a:xfrm>
          <a:prstGeom prst="rect">
            <a:avLst/>
          </a:prstGeom>
        </p:spPr>
        <p:txBody>
          <a:bodyPr anchor="ctr" anchorCtr="0">
            <a:normAutofit/>
          </a:bodyPr>
          <a:lstStyle>
            <a:lvl1pPr algn="l">
              <a:defRPr sz="3200" baseline="0">
                <a:solidFill>
                  <a:schemeClr val="bg1"/>
                </a:solidFill>
                <a:latin typeface="Arial"/>
                <a:cs typeface="Arial"/>
              </a:defRPr>
            </a:lvl1pPr>
          </a:lstStyle>
          <a:p>
            <a:r>
              <a:rPr lang="en-US" dirty="0"/>
              <a:t>Open Blue Layout: click to add title</a:t>
            </a:r>
          </a:p>
        </p:txBody>
      </p:sp>
      <p:sp>
        <p:nvSpPr>
          <p:cNvPr id="14" name="Text Placeholder 5"/>
          <p:cNvSpPr>
            <a:spLocks noGrp="1"/>
          </p:cNvSpPr>
          <p:nvPr>
            <p:ph type="body" sz="quarter" idx="14" hasCustomPrompt="1"/>
          </p:nvPr>
        </p:nvSpPr>
        <p:spPr>
          <a:xfrm>
            <a:off x="323850" y="6461760"/>
            <a:ext cx="7357838" cy="320039"/>
          </a:xfrm>
          <a:prstGeom prst="rect">
            <a:avLst/>
          </a:prstGeom>
        </p:spPr>
        <p:txBody>
          <a:bodyPr vert="horz" anchor="ctr"/>
          <a:lstStyle>
            <a:lvl1pPr marL="0" indent="0" algn="l">
              <a:spcBef>
                <a:spcPts val="0"/>
              </a:spcBef>
              <a:buNone/>
              <a:defRPr sz="1400" b="1" baseline="0">
                <a:solidFill>
                  <a:srgbClr val="FFFFFF"/>
                </a:solidFill>
                <a:latin typeface="Arial"/>
                <a:cs typeface="Arial"/>
              </a:defRPr>
            </a:lvl1pPr>
          </a:lstStyle>
          <a:p>
            <a:pPr lvl="0"/>
            <a:r>
              <a:rPr lang="en-US" dirty="0"/>
              <a:t>Click to Add Source</a:t>
            </a:r>
          </a:p>
        </p:txBody>
      </p:sp>
      <p:pic>
        <p:nvPicPr>
          <p:cNvPr id="25" name="Picture 24">
            <a:extLst>
              <a:ext uri="{FF2B5EF4-FFF2-40B4-BE49-F238E27FC236}">
                <a16:creationId xmlns:a16="http://schemas.microsoft.com/office/drawing/2014/main" id="{675DE910-BA0B-244E-A63C-A657345E4D6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4009" y="6352160"/>
            <a:ext cx="906968" cy="483538"/>
          </a:xfrm>
          <a:prstGeom prst="rect">
            <a:avLst/>
          </a:prstGeom>
        </p:spPr>
      </p:pic>
    </p:spTree>
    <p:extLst>
      <p:ext uri="{BB962C8B-B14F-4D97-AF65-F5344CB8AC3E}">
        <p14:creationId xmlns:p14="http://schemas.microsoft.com/office/powerpoint/2010/main" val="518541844"/>
      </p:ext>
    </p:extLst>
  </p:cSld>
  <p:clrMapOvr>
    <a:masterClrMapping/>
  </p:clrMapOvr>
  <p:transition spd="slow"/>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Figures + Images">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1231392"/>
          </a:xfrm>
          <a:prstGeom prst="rect">
            <a:avLst/>
          </a:prstGeom>
        </p:spPr>
      </p:pic>
      <p:cxnSp>
        <p:nvCxnSpPr>
          <p:cNvPr id="35" name="Straight Connector 34"/>
          <p:cNvCxnSpPr/>
          <p:nvPr/>
        </p:nvCxnSpPr>
        <p:spPr>
          <a:xfrm>
            <a:off x="1" y="1227648"/>
            <a:ext cx="9162862" cy="0"/>
          </a:xfrm>
          <a:prstGeom prst="line">
            <a:avLst/>
          </a:prstGeom>
          <a:ln w="19050">
            <a:solidFill>
              <a:srgbClr val="CE372B"/>
            </a:solidFill>
          </a:ln>
          <a:effectLst/>
        </p:spPr>
        <p:style>
          <a:lnRef idx="2">
            <a:schemeClr val="accent1"/>
          </a:lnRef>
          <a:fillRef idx="0">
            <a:schemeClr val="accent1"/>
          </a:fillRef>
          <a:effectRef idx="1">
            <a:schemeClr val="accent1"/>
          </a:effectRef>
          <a:fontRef idx="minor">
            <a:schemeClr val="tx1"/>
          </a:fontRef>
        </p:style>
      </p:cxnSp>
      <p:sp>
        <p:nvSpPr>
          <p:cNvPr id="36" name="Text Placeholder 5"/>
          <p:cNvSpPr>
            <a:spLocks noGrp="1"/>
          </p:cNvSpPr>
          <p:nvPr>
            <p:ph type="body" sz="quarter" idx="14" hasCustomPrompt="1"/>
          </p:nvPr>
        </p:nvSpPr>
        <p:spPr>
          <a:xfrm>
            <a:off x="323850" y="6461760"/>
            <a:ext cx="7357838" cy="320039"/>
          </a:xfrm>
          <a:prstGeom prst="rect">
            <a:avLst/>
          </a:prstGeom>
        </p:spPr>
        <p:txBody>
          <a:bodyPr vert="horz" anchor="ctr"/>
          <a:lstStyle>
            <a:lvl1pPr marL="0" indent="0" algn="l">
              <a:spcBef>
                <a:spcPts val="0"/>
              </a:spcBef>
              <a:buNone/>
              <a:defRPr sz="1400" b="1" baseline="0">
                <a:solidFill>
                  <a:srgbClr val="285078"/>
                </a:solidFill>
                <a:latin typeface="Arial"/>
                <a:cs typeface="Arial"/>
              </a:defRPr>
            </a:lvl1pPr>
          </a:lstStyle>
          <a:p>
            <a:pPr lvl="0"/>
            <a:r>
              <a:rPr lang="en-US" dirty="0"/>
              <a:t>Click to Add Source</a:t>
            </a:r>
          </a:p>
        </p:txBody>
      </p:sp>
      <p:sp>
        <p:nvSpPr>
          <p:cNvPr id="7" name="TextBox 6">
            <a:extLst>
              <a:ext uri="{FF2B5EF4-FFF2-40B4-BE49-F238E27FC236}">
                <a16:creationId xmlns:a16="http://schemas.microsoft.com/office/drawing/2014/main" id="{72B2931C-D345-254E-BF05-8F2700703447}"/>
              </a:ext>
            </a:extLst>
          </p:cNvPr>
          <p:cNvSpPr txBox="1"/>
          <p:nvPr userDrawn="1"/>
        </p:nvSpPr>
        <p:spPr>
          <a:xfrm>
            <a:off x="436598" y="4091845"/>
            <a:ext cx="8209381" cy="1154162"/>
          </a:xfrm>
          <a:prstGeom prst="rect">
            <a:avLst/>
          </a:prstGeom>
          <a:solidFill>
            <a:schemeClr val="bg1">
              <a:lumMod val="95000"/>
            </a:schemeClr>
          </a:solidFill>
        </p:spPr>
        <p:txBody>
          <a:bodyPr wrap="square" lIns="91440" tIns="91440" rIns="91440" bIns="137160" rtlCol="0">
            <a:spAutoFit/>
          </a:bodyPr>
          <a:lstStyle/>
          <a:p>
            <a:pPr algn="l">
              <a:lnSpc>
                <a:spcPts val="2400"/>
              </a:lnSpc>
            </a:pPr>
            <a:r>
              <a:rPr lang="en-US" sz="2000" i="0" dirty="0">
                <a:solidFill>
                  <a:schemeClr val="tx1"/>
                </a:solidFill>
                <a:latin typeface="Arial"/>
              </a:rPr>
              <a:t>The content in this presentation are those of the author(s) and do not necessarily represent the official views of, nor an endorsement, by HRSA, HHS, or the U.S. Government. </a:t>
            </a:r>
          </a:p>
        </p:txBody>
      </p:sp>
      <p:sp>
        <p:nvSpPr>
          <p:cNvPr id="8" name="Rectangle 7">
            <a:extLst>
              <a:ext uri="{FF2B5EF4-FFF2-40B4-BE49-F238E27FC236}">
                <a16:creationId xmlns:a16="http://schemas.microsoft.com/office/drawing/2014/main" id="{863BC9B1-3364-7B4B-958D-F109BCD60A96}"/>
              </a:ext>
            </a:extLst>
          </p:cNvPr>
          <p:cNvSpPr>
            <a:spLocks noChangeArrowheads="1"/>
          </p:cNvSpPr>
          <p:nvPr userDrawn="1"/>
        </p:nvSpPr>
        <p:spPr bwMode="auto">
          <a:xfrm>
            <a:off x="436598" y="1814373"/>
            <a:ext cx="8209381"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Geneva" panose="020B0503030404040204" pitchFamily="34" charset="0"/>
              </a:defRPr>
            </a:lvl1pPr>
            <a:lvl2pPr marL="742950" indent="-285750">
              <a:defRPr sz="2400">
                <a:solidFill>
                  <a:schemeClr val="tx1"/>
                </a:solidFill>
                <a:latin typeface="Geneva" panose="020B0503030404040204" pitchFamily="34" charset="0"/>
              </a:defRPr>
            </a:lvl2pPr>
            <a:lvl3pPr marL="1143000" indent="-228600">
              <a:defRPr sz="2400">
                <a:solidFill>
                  <a:schemeClr val="tx1"/>
                </a:solidFill>
                <a:latin typeface="Geneva" panose="020B0503030404040204" pitchFamily="34" charset="0"/>
              </a:defRPr>
            </a:lvl3pPr>
            <a:lvl4pPr marL="1600200" indent="-228600">
              <a:defRPr sz="2400">
                <a:solidFill>
                  <a:schemeClr val="tx1"/>
                </a:solidFill>
                <a:latin typeface="Geneva" panose="020B0503030404040204" pitchFamily="34" charset="0"/>
              </a:defRPr>
            </a:lvl4pPr>
            <a:lvl5pPr marL="2057400" indent="-228600">
              <a:defRPr sz="2400">
                <a:solidFill>
                  <a:schemeClr val="tx1"/>
                </a:solidFill>
                <a:latin typeface="Geneva" panose="020B0503030404040204" pitchFamily="34" charset="0"/>
              </a:defRPr>
            </a:lvl5pPr>
            <a:lvl6pPr marL="2514600" indent="-228600" eaLnBrk="0" fontAlgn="base" hangingPunct="0">
              <a:spcBef>
                <a:spcPct val="0"/>
              </a:spcBef>
              <a:spcAft>
                <a:spcPct val="0"/>
              </a:spcAft>
              <a:defRPr sz="2400">
                <a:solidFill>
                  <a:schemeClr val="tx1"/>
                </a:solidFill>
                <a:latin typeface="Geneva" panose="020B0503030404040204" pitchFamily="34" charset="0"/>
              </a:defRPr>
            </a:lvl6pPr>
            <a:lvl7pPr marL="2971800" indent="-228600" eaLnBrk="0" fontAlgn="base" hangingPunct="0">
              <a:spcBef>
                <a:spcPct val="0"/>
              </a:spcBef>
              <a:spcAft>
                <a:spcPct val="0"/>
              </a:spcAft>
              <a:defRPr sz="2400">
                <a:solidFill>
                  <a:schemeClr val="tx1"/>
                </a:solidFill>
                <a:latin typeface="Geneva" panose="020B0503030404040204" pitchFamily="34" charset="0"/>
              </a:defRPr>
            </a:lvl7pPr>
            <a:lvl8pPr marL="3429000" indent="-228600" eaLnBrk="0" fontAlgn="base" hangingPunct="0">
              <a:spcBef>
                <a:spcPct val="0"/>
              </a:spcBef>
              <a:spcAft>
                <a:spcPct val="0"/>
              </a:spcAft>
              <a:defRPr sz="2400">
                <a:solidFill>
                  <a:schemeClr val="tx1"/>
                </a:solidFill>
                <a:latin typeface="Geneva" panose="020B0503030404040204" pitchFamily="34" charset="0"/>
              </a:defRPr>
            </a:lvl8pPr>
            <a:lvl9pPr marL="3886200" indent="-228600" eaLnBrk="0" fontAlgn="base" hangingPunct="0">
              <a:spcBef>
                <a:spcPct val="0"/>
              </a:spcBef>
              <a:spcAft>
                <a:spcPct val="0"/>
              </a:spcAft>
              <a:defRPr sz="2400">
                <a:solidFill>
                  <a:schemeClr val="tx1"/>
                </a:solidFill>
                <a:latin typeface="Geneva" panose="020B0503030404040204" pitchFamily="34" charset="0"/>
              </a:defRPr>
            </a:lvl9pPr>
          </a:lstStyle>
          <a:p>
            <a:pPr>
              <a:defRPr/>
            </a:pPr>
            <a:r>
              <a:rPr lang="en-US" sz="2200" baseline="0" dirty="0">
                <a:latin typeface="Arial" panose="020B0604020202020204" pitchFamily="34" charset="0"/>
              </a:rPr>
              <a:t>This Mountain West AIDS Education and Training (MWAETC) program is supported  by the Health Resources and Services Administration (HRSA) of the U.S. Department of Health and Human Services (HHS) as part of an award totaling $2,911,844  with 0% financed with non-governmental sources. </a:t>
            </a:r>
            <a:endParaRPr lang="en-US" altLang="en-US" sz="2200" baseline="0" dirty="0">
              <a:latin typeface="Arial" panose="020B0604020202020204" pitchFamily="34" charset="0"/>
            </a:endParaRPr>
          </a:p>
        </p:txBody>
      </p:sp>
      <p:pic>
        <p:nvPicPr>
          <p:cNvPr id="9" name="Picture 8">
            <a:extLst>
              <a:ext uri="{FF2B5EF4-FFF2-40B4-BE49-F238E27FC236}">
                <a16:creationId xmlns:a16="http://schemas.microsoft.com/office/drawing/2014/main" id="{399A51B4-8E4E-BE46-91BE-E2A1CB6C64C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618191" y="5921213"/>
            <a:ext cx="2280880" cy="772899"/>
          </a:xfrm>
          <a:prstGeom prst="rect">
            <a:avLst/>
          </a:prstGeom>
        </p:spPr>
      </p:pic>
      <p:sp>
        <p:nvSpPr>
          <p:cNvPr id="11" name="Rectangle 10">
            <a:extLst>
              <a:ext uri="{FF2B5EF4-FFF2-40B4-BE49-F238E27FC236}">
                <a16:creationId xmlns:a16="http://schemas.microsoft.com/office/drawing/2014/main" id="{9B9560B1-7680-0745-A762-D6933EB9FA5F}"/>
              </a:ext>
            </a:extLst>
          </p:cNvPr>
          <p:cNvSpPr/>
          <p:nvPr userDrawn="1"/>
        </p:nvSpPr>
        <p:spPr>
          <a:xfrm>
            <a:off x="323850" y="374417"/>
            <a:ext cx="8503918" cy="584775"/>
          </a:xfrm>
          <a:prstGeom prst="rect">
            <a:avLst/>
          </a:prstGeom>
        </p:spPr>
        <p:txBody>
          <a:bodyPr wrap="square" lIns="91440" anchor="ctr">
            <a:spAutoFit/>
          </a:bodyPr>
          <a:lstStyle/>
          <a:p>
            <a:pPr defTabSz="457200">
              <a:spcAft>
                <a:spcPts val="0"/>
              </a:spcAft>
            </a:pPr>
            <a:r>
              <a:rPr lang="en-US" sz="3200" cap="none" baseline="0" dirty="0">
                <a:solidFill>
                  <a:schemeClr val="bg1"/>
                </a:solidFill>
                <a:latin typeface="Arial" pitchFamily="-108" charset="0"/>
                <a:ea typeface="ＭＳ Ｐゴシック" pitchFamily="-108" charset="-128"/>
                <a:cs typeface="ＭＳ Ｐゴシック" pitchFamily="-108" charset="-128"/>
              </a:rPr>
              <a:t>Acknowledgment</a:t>
            </a:r>
          </a:p>
        </p:txBody>
      </p:sp>
    </p:spTree>
    <p:extLst>
      <p:ext uri="{BB962C8B-B14F-4D97-AF65-F5344CB8AC3E}">
        <p14:creationId xmlns:p14="http://schemas.microsoft.com/office/powerpoint/2010/main" val="266886141"/>
      </p:ext>
    </p:extLst>
  </p:cSld>
  <p:clrMapOvr>
    <a:masterClrMapping/>
  </p:clrMapOvr>
  <p:transition spd="slow"/>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ETC Consultation Resources">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1231392"/>
          </a:xfrm>
          <a:prstGeom prst="rect">
            <a:avLst/>
          </a:prstGeom>
        </p:spPr>
      </p:pic>
      <p:sp>
        <p:nvSpPr>
          <p:cNvPr id="35" name="Rectangle 34"/>
          <p:cNvSpPr/>
          <p:nvPr/>
        </p:nvSpPr>
        <p:spPr>
          <a:xfrm>
            <a:off x="295189" y="119196"/>
            <a:ext cx="8503918" cy="1096832"/>
          </a:xfrm>
          <a:prstGeom prst="rect">
            <a:avLst/>
          </a:prstGeom>
        </p:spPr>
        <p:txBody>
          <a:bodyPr wrap="square" lIns="91440" anchor="ctr">
            <a:normAutofit/>
          </a:bodyPr>
          <a:lstStyle/>
          <a:p>
            <a:pPr defTabSz="457200">
              <a:spcAft>
                <a:spcPts val="0"/>
              </a:spcAft>
            </a:pPr>
            <a:r>
              <a:rPr lang="en-US" sz="3200" cap="none" baseline="0" dirty="0">
                <a:solidFill>
                  <a:schemeClr val="bg1"/>
                </a:solidFill>
                <a:latin typeface="Arial" pitchFamily="-108" charset="0"/>
                <a:ea typeface="ＭＳ Ｐゴシック" pitchFamily="-108" charset="-128"/>
                <a:cs typeface="ＭＳ Ｐゴシック" pitchFamily="-108" charset="-128"/>
              </a:rPr>
              <a:t>National HIV/AIDS Consultation Resources</a:t>
            </a:r>
          </a:p>
        </p:txBody>
      </p:sp>
      <p:cxnSp>
        <p:nvCxnSpPr>
          <p:cNvPr id="9" name="Straight Connector 8"/>
          <p:cNvCxnSpPr/>
          <p:nvPr/>
        </p:nvCxnSpPr>
        <p:spPr>
          <a:xfrm>
            <a:off x="1" y="1227648"/>
            <a:ext cx="9162862" cy="0"/>
          </a:xfrm>
          <a:prstGeom prst="line">
            <a:avLst/>
          </a:prstGeom>
          <a:ln w="19050">
            <a:solidFill>
              <a:srgbClr val="CE372B"/>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userDrawn="1"/>
        </p:nvSpPr>
        <p:spPr>
          <a:xfrm>
            <a:off x="295190" y="1416308"/>
            <a:ext cx="8503918" cy="4483279"/>
          </a:xfrm>
          <a:prstGeom prst="rect">
            <a:avLst/>
          </a:prstGeom>
          <a:noFill/>
        </p:spPr>
        <p:txBody>
          <a:bodyPr wrap="square" rtlCol="0">
            <a:spAutoFit/>
          </a:bodyPr>
          <a:lstStyle/>
          <a:p>
            <a:pPr marL="274320" marR="0" lvl="0" indent="-228600" algn="l" defTabSz="914400" rtl="0" eaLnBrk="1" fontAlgn="auto" latinLnBrk="0" hangingPunct="1">
              <a:lnSpc>
                <a:spcPct val="100000"/>
              </a:lnSpc>
              <a:spcBef>
                <a:spcPts val="1600"/>
              </a:spcBef>
              <a:spcAft>
                <a:spcPts val="0"/>
              </a:spcAft>
              <a:buClr>
                <a:srgbClr val="003A78"/>
              </a:buClr>
              <a:buSzPct val="110000"/>
              <a:buFont typeface="Arial"/>
              <a:buChar char="•"/>
              <a:tabLst/>
              <a:defRPr/>
            </a:pPr>
            <a:r>
              <a:rPr kumimoji="0" lang="en-US" sz="2000" b="1" i="0" u="none" strike="noStrike" kern="1200" cap="none" spc="0" normalizeH="0" baseline="0" noProof="0" dirty="0">
                <a:ln>
                  <a:noFill/>
                </a:ln>
                <a:solidFill>
                  <a:srgbClr val="003A78"/>
                </a:solidFill>
                <a:effectLst/>
                <a:uLnTx/>
                <a:uFillTx/>
                <a:latin typeface="Arial"/>
                <a:ea typeface="+mn-ea"/>
                <a:cs typeface="+mn-cs"/>
              </a:rPr>
              <a:t>Clinician Consultation Center</a:t>
            </a:r>
            <a:r>
              <a:rPr kumimoji="0" lang="en-US" sz="2000" b="1" i="0" u="none" strike="noStrike" kern="1200" cap="none" spc="0" normalizeH="0" baseline="0" noProof="0" dirty="0">
                <a:ln>
                  <a:noFill/>
                </a:ln>
                <a:solidFill>
                  <a:srgbClr val="000000"/>
                </a:solidFill>
                <a:effectLst/>
                <a:uLnTx/>
                <a:uFillTx/>
                <a:latin typeface="Arial"/>
                <a:ea typeface="+mn-ea"/>
                <a:cs typeface="+mn-cs"/>
              </a:rPr>
              <a:t>             	</a:t>
            </a:r>
            <a:r>
              <a:rPr kumimoji="0" lang="en-US" sz="2000" b="0" i="0" u="none" strike="noStrike" kern="1200" cap="none" spc="0" normalizeH="0" baseline="0" noProof="0" dirty="0">
                <a:ln>
                  <a:noFill/>
                </a:ln>
                <a:solidFill>
                  <a:srgbClr val="FF0000"/>
                </a:solidFill>
                <a:effectLst/>
                <a:uLnTx/>
                <a:uFillTx/>
                <a:latin typeface="Arial"/>
                <a:ea typeface="+mn-ea"/>
                <a:cs typeface="+mn-cs"/>
                <a:hlinkClick r:id="rId3"/>
              </a:rPr>
              <a:t>www.nccc.ucsf.edu</a:t>
            </a:r>
            <a:endParaRPr kumimoji="0" lang="en-US" sz="2000" b="0" i="0" u="none" strike="noStrike" kern="1200" cap="none" spc="0" normalizeH="0" baseline="0" noProof="0" dirty="0">
              <a:ln>
                <a:noFill/>
              </a:ln>
              <a:solidFill>
                <a:srgbClr val="FF0000"/>
              </a:solidFill>
              <a:effectLst/>
              <a:uLnTx/>
              <a:uFillTx/>
              <a:latin typeface="Arial"/>
              <a:ea typeface="+mn-ea"/>
              <a:cs typeface="+mn-cs"/>
            </a:endParaRPr>
          </a:p>
          <a:p>
            <a:pPr marL="274320" marR="0" lvl="0" indent="-228600" algn="l" defTabSz="914400" rtl="0" eaLnBrk="1" fontAlgn="auto" latinLnBrk="0" hangingPunct="1">
              <a:lnSpc>
                <a:spcPct val="100000"/>
              </a:lnSpc>
              <a:spcBef>
                <a:spcPts val="1600"/>
              </a:spcBef>
              <a:spcAft>
                <a:spcPts val="0"/>
              </a:spcAft>
              <a:buClr>
                <a:srgbClr val="003A78"/>
              </a:buClr>
              <a:buSzPct val="110000"/>
              <a:buFont typeface="Arial"/>
              <a:buChar char="•"/>
              <a:tabLst/>
              <a:defRPr/>
            </a:pPr>
            <a:r>
              <a:rPr kumimoji="0" lang="en-US" sz="2000" b="1" i="0" u="none" strike="noStrike" kern="1200" cap="none" spc="0" normalizeH="0" baseline="0" noProof="0" dirty="0">
                <a:ln>
                  <a:noFill/>
                </a:ln>
                <a:solidFill>
                  <a:srgbClr val="003A78"/>
                </a:solidFill>
                <a:effectLst/>
                <a:uLnTx/>
                <a:uFillTx/>
                <a:latin typeface="Arial"/>
                <a:ea typeface="+mn-ea"/>
                <a:cs typeface="+mn-cs"/>
              </a:rPr>
              <a:t>HIV/AIDS Management (</a:t>
            </a:r>
            <a:r>
              <a:rPr kumimoji="0" lang="en-US" sz="2000" b="1" i="0" u="none" strike="noStrike" kern="1200" cap="none" spc="0" normalizeH="0" baseline="0" noProof="0" dirty="0" err="1">
                <a:ln>
                  <a:noFill/>
                </a:ln>
                <a:solidFill>
                  <a:srgbClr val="003A78"/>
                </a:solidFill>
                <a:effectLst/>
                <a:uLnTx/>
                <a:uFillTx/>
                <a:latin typeface="Arial"/>
                <a:ea typeface="+mn-ea"/>
                <a:cs typeface="+mn-cs"/>
              </a:rPr>
              <a:t>Warmline</a:t>
            </a:r>
            <a:r>
              <a:rPr kumimoji="0" lang="en-US" sz="2000" b="1" i="0" u="none" strike="noStrike" kern="1200" cap="none" spc="0" normalizeH="0" baseline="0" noProof="0" dirty="0">
                <a:ln>
                  <a:noFill/>
                </a:ln>
                <a:solidFill>
                  <a:srgbClr val="003A78"/>
                </a:solidFill>
                <a:effectLst/>
                <a:uLnTx/>
                <a:uFillTx/>
                <a:latin typeface="Arial"/>
                <a:ea typeface="+mn-ea"/>
                <a:cs typeface="+mn-cs"/>
              </a:rPr>
              <a:t>)		</a:t>
            </a:r>
            <a:r>
              <a:rPr kumimoji="0" lang="en-US" sz="2000" b="0" i="0" u="none" strike="noStrike" kern="1200" cap="none" spc="0" normalizeH="0" baseline="0" noProof="0" dirty="0">
                <a:ln>
                  <a:noFill/>
                </a:ln>
                <a:solidFill>
                  <a:srgbClr val="003A78"/>
                </a:solidFill>
                <a:effectLst/>
                <a:uLnTx/>
                <a:uFillTx/>
                <a:latin typeface="Arial"/>
                <a:ea typeface="+mn-ea"/>
                <a:cs typeface="+mn-cs"/>
              </a:rPr>
              <a:t>1-800-933-3413</a:t>
            </a:r>
            <a:br>
              <a:rPr kumimoji="0" lang="en-US" sz="2000" b="0" i="0" u="none" strike="noStrike" kern="1200" cap="none" spc="0" normalizeH="0" baseline="0" noProof="0" dirty="0">
                <a:ln>
                  <a:noFill/>
                </a:ln>
                <a:solidFill>
                  <a:srgbClr val="003A78"/>
                </a:solidFill>
                <a:effectLst/>
                <a:uLnTx/>
                <a:uFillTx/>
                <a:latin typeface="Arial"/>
                <a:ea typeface="+mn-ea"/>
                <a:cs typeface="+mn-cs"/>
              </a:rPr>
            </a:br>
            <a:r>
              <a:rPr kumimoji="0" lang="en-US" sz="2000" b="0" i="0" u="none" strike="noStrike" kern="1200" cap="none" spc="0" normalizeH="0" baseline="0" noProof="0" dirty="0">
                <a:ln>
                  <a:noFill/>
                </a:ln>
                <a:solidFill>
                  <a:srgbClr val="003A78"/>
                </a:solidFill>
                <a:effectLst/>
                <a:uLnTx/>
                <a:uFillTx/>
                <a:latin typeface="Arial"/>
                <a:ea typeface="+mn-ea"/>
                <a:cs typeface="+mn-cs"/>
              </a:rPr>
              <a:t>M-F, 6am - 5pm PST</a:t>
            </a:r>
          </a:p>
          <a:p>
            <a:pPr marL="274320" marR="0" lvl="0" indent="-228600" algn="l" defTabSz="914400" rtl="0" eaLnBrk="1" fontAlgn="auto" latinLnBrk="0" hangingPunct="1">
              <a:lnSpc>
                <a:spcPct val="100000"/>
              </a:lnSpc>
              <a:spcBef>
                <a:spcPts val="1600"/>
              </a:spcBef>
              <a:spcAft>
                <a:spcPts val="0"/>
              </a:spcAft>
              <a:buClr>
                <a:srgbClr val="003A78"/>
              </a:buClr>
              <a:buSzPct val="110000"/>
              <a:buFont typeface="Arial"/>
              <a:buChar char="•"/>
              <a:tabLst/>
              <a:defRPr/>
            </a:pPr>
            <a:r>
              <a:rPr kumimoji="0" lang="en-US" sz="2000" b="1" i="0" u="none" strike="noStrike" kern="1200" cap="none" spc="0" normalizeH="0" baseline="0" noProof="0" dirty="0" err="1">
                <a:ln>
                  <a:noFill/>
                </a:ln>
                <a:solidFill>
                  <a:srgbClr val="003A78"/>
                </a:solidFill>
                <a:effectLst/>
                <a:uLnTx/>
                <a:uFillTx/>
                <a:latin typeface="Arial"/>
                <a:ea typeface="+mn-ea"/>
                <a:cs typeface="+mn-cs"/>
              </a:rPr>
              <a:t>PEPline</a:t>
            </a:r>
            <a:r>
              <a:rPr kumimoji="0" lang="en-US" sz="2000" b="1" i="0" u="none" strike="noStrike" kern="1200" cap="none" spc="0" normalizeH="0" baseline="0" noProof="0" dirty="0">
                <a:ln>
                  <a:noFill/>
                </a:ln>
                <a:solidFill>
                  <a:srgbClr val="003A78"/>
                </a:solidFill>
                <a:effectLst/>
                <a:uLnTx/>
                <a:uFillTx/>
                <a:latin typeface="Arial"/>
                <a:ea typeface="+mn-ea"/>
                <a:cs typeface="+mn-cs"/>
              </a:rPr>
              <a:t> 					</a:t>
            </a:r>
            <a:r>
              <a:rPr kumimoji="0" lang="en-US" sz="2000" b="0" i="0" u="none" strike="noStrike" kern="1200" cap="none" spc="0" normalizeH="0" baseline="0" noProof="0" dirty="0">
                <a:ln>
                  <a:noFill/>
                </a:ln>
                <a:solidFill>
                  <a:srgbClr val="003A78"/>
                </a:solidFill>
                <a:effectLst/>
                <a:uLnTx/>
                <a:uFillTx/>
                <a:latin typeface="Arial"/>
                <a:ea typeface="+mn-ea"/>
                <a:cs typeface="+mn-cs"/>
              </a:rPr>
              <a:t>1-888-HIV-4911 </a:t>
            </a:r>
            <a:br>
              <a:rPr kumimoji="0" lang="en-US" sz="2000" b="0" i="0" u="none" strike="noStrike" kern="1200" cap="none" spc="0" normalizeH="0" baseline="0" noProof="0" dirty="0">
                <a:ln>
                  <a:noFill/>
                </a:ln>
                <a:solidFill>
                  <a:srgbClr val="003A78"/>
                </a:solidFill>
                <a:effectLst/>
                <a:uLnTx/>
                <a:uFillTx/>
                <a:latin typeface="Arial"/>
                <a:ea typeface="+mn-ea"/>
                <a:cs typeface="+mn-cs"/>
              </a:rPr>
            </a:br>
            <a:r>
              <a:rPr kumimoji="0" lang="en-US" sz="2000" b="0" i="0" u="none" strike="noStrike" kern="1200" cap="none" spc="0" normalizeH="0" baseline="0" noProof="0" dirty="0">
                <a:ln>
                  <a:noFill/>
                </a:ln>
                <a:solidFill>
                  <a:srgbClr val="003A78"/>
                </a:solidFill>
                <a:effectLst/>
                <a:uLnTx/>
                <a:uFillTx/>
                <a:latin typeface="Arial"/>
                <a:ea typeface="+mn-ea"/>
                <a:cs typeface="+mn-cs"/>
              </a:rPr>
              <a:t>Every day, 6am - 6pm PST</a:t>
            </a:r>
          </a:p>
          <a:p>
            <a:pPr marL="274320" marR="0" lvl="0" indent="-228600" algn="l" defTabSz="914400" rtl="0" eaLnBrk="1" fontAlgn="auto" latinLnBrk="0" hangingPunct="1">
              <a:lnSpc>
                <a:spcPct val="100000"/>
              </a:lnSpc>
              <a:spcBef>
                <a:spcPts val="1600"/>
              </a:spcBef>
              <a:spcAft>
                <a:spcPts val="0"/>
              </a:spcAft>
              <a:buClr>
                <a:srgbClr val="003A78"/>
              </a:buClr>
              <a:buSzPct val="110000"/>
              <a:buFont typeface="Arial"/>
              <a:buChar char="•"/>
              <a:tabLst/>
              <a:defRPr/>
            </a:pPr>
            <a:r>
              <a:rPr kumimoji="0" lang="en-US" sz="2000" b="1" i="0" u="none" strike="noStrike" kern="1200" cap="none" spc="0" normalizeH="0" baseline="0" noProof="0" dirty="0" err="1">
                <a:ln>
                  <a:noFill/>
                </a:ln>
                <a:solidFill>
                  <a:srgbClr val="003A78"/>
                </a:solidFill>
                <a:effectLst/>
                <a:uLnTx/>
                <a:uFillTx/>
                <a:latin typeface="Arial"/>
                <a:ea typeface="+mn-ea"/>
                <a:cs typeface="+mn-cs"/>
              </a:rPr>
              <a:t>PrEPline</a:t>
            </a:r>
            <a:r>
              <a:rPr kumimoji="0" lang="en-US" sz="2000" b="1" i="0" u="none" strike="noStrike" kern="1200" cap="none" spc="0" normalizeH="0" baseline="0" noProof="0" dirty="0">
                <a:ln>
                  <a:noFill/>
                </a:ln>
                <a:solidFill>
                  <a:srgbClr val="003A78"/>
                </a:solidFill>
                <a:effectLst/>
                <a:uLnTx/>
                <a:uFillTx/>
                <a:latin typeface="Arial"/>
                <a:ea typeface="+mn-ea"/>
                <a:cs typeface="+mn-cs"/>
              </a:rPr>
              <a:t>					</a:t>
            </a:r>
            <a:r>
              <a:rPr kumimoji="0" lang="en-US" sz="2000" b="0" i="0" u="none" strike="noStrike" kern="1200" cap="none" spc="0" normalizeH="0" baseline="0" noProof="0" dirty="0">
                <a:ln>
                  <a:noFill/>
                </a:ln>
                <a:solidFill>
                  <a:srgbClr val="003A78"/>
                </a:solidFill>
                <a:effectLst/>
                <a:uLnTx/>
                <a:uFillTx/>
                <a:latin typeface="Arial"/>
                <a:ea typeface="+mn-ea"/>
                <a:cs typeface="+mn-cs"/>
              </a:rPr>
              <a:t>1-855-HIV-PrEP</a:t>
            </a:r>
            <a:br>
              <a:rPr kumimoji="0" lang="en-US" sz="2000" b="0" i="0" u="none" strike="noStrike" kern="1200" cap="none" spc="0" normalizeH="0" baseline="0" noProof="0" dirty="0">
                <a:ln>
                  <a:noFill/>
                </a:ln>
                <a:solidFill>
                  <a:srgbClr val="003A78"/>
                </a:solidFill>
                <a:effectLst/>
                <a:uLnTx/>
                <a:uFillTx/>
                <a:latin typeface="Arial"/>
                <a:ea typeface="+mn-ea"/>
                <a:cs typeface="+mn-cs"/>
              </a:rPr>
            </a:br>
            <a:r>
              <a:rPr kumimoji="0" lang="en-US" sz="2000" b="0" i="0" u="none" strike="noStrike" kern="1200" cap="none" spc="0" normalizeH="0" baseline="0" noProof="0" dirty="0">
                <a:ln>
                  <a:noFill/>
                </a:ln>
                <a:solidFill>
                  <a:srgbClr val="003A78"/>
                </a:solidFill>
                <a:effectLst/>
                <a:uLnTx/>
                <a:uFillTx/>
                <a:latin typeface="Arial"/>
                <a:ea typeface="+mn-ea"/>
                <a:cs typeface="+mn-cs"/>
              </a:rPr>
              <a:t>M-F, 8am - 3pm PST</a:t>
            </a:r>
          </a:p>
          <a:p>
            <a:pPr marL="274320" marR="0" lvl="0" indent="-228600" algn="l" defTabSz="914400" rtl="0" eaLnBrk="1" fontAlgn="auto" latinLnBrk="0" hangingPunct="1">
              <a:lnSpc>
                <a:spcPct val="100000"/>
              </a:lnSpc>
              <a:spcBef>
                <a:spcPts val="1600"/>
              </a:spcBef>
              <a:spcAft>
                <a:spcPts val="0"/>
              </a:spcAft>
              <a:buClr>
                <a:srgbClr val="003A78"/>
              </a:buClr>
              <a:buSzPct val="110000"/>
              <a:buFont typeface="Arial"/>
              <a:buChar char="•"/>
              <a:tabLst/>
              <a:defRPr/>
            </a:pPr>
            <a:r>
              <a:rPr kumimoji="0" lang="en-US" sz="2000" b="1" i="0" u="none" strike="noStrike" kern="1200" cap="none" spc="0" normalizeH="0" baseline="0" noProof="0" dirty="0">
                <a:ln>
                  <a:noFill/>
                </a:ln>
                <a:solidFill>
                  <a:srgbClr val="003A78"/>
                </a:solidFill>
                <a:effectLst/>
                <a:uLnTx/>
                <a:uFillTx/>
                <a:latin typeface="Arial"/>
                <a:ea typeface="+mn-ea"/>
                <a:cs typeface="+mn-cs"/>
              </a:rPr>
              <a:t>Perinatal HIV Hotline			</a:t>
            </a:r>
            <a:r>
              <a:rPr kumimoji="0" lang="en-US" sz="2000" b="0" i="0" u="none" strike="noStrike" kern="1200" cap="none" spc="0" normalizeH="0" baseline="0" noProof="0" dirty="0">
                <a:ln>
                  <a:noFill/>
                </a:ln>
                <a:solidFill>
                  <a:srgbClr val="003A78"/>
                </a:solidFill>
                <a:effectLst/>
                <a:uLnTx/>
                <a:uFillTx/>
                <a:latin typeface="Arial"/>
                <a:ea typeface="+mn-ea"/>
                <a:cs typeface="+mn-cs"/>
              </a:rPr>
              <a:t>1-888-HIV-8765</a:t>
            </a:r>
            <a:br>
              <a:rPr kumimoji="0" lang="en-US" sz="2000" b="0" i="0" u="none" strike="noStrike" kern="1200" cap="none" spc="0" normalizeH="0" baseline="0" noProof="0" dirty="0">
                <a:ln>
                  <a:noFill/>
                </a:ln>
                <a:solidFill>
                  <a:srgbClr val="003A78"/>
                </a:solidFill>
                <a:effectLst/>
                <a:uLnTx/>
                <a:uFillTx/>
                <a:latin typeface="Arial"/>
                <a:ea typeface="+mn-ea"/>
                <a:cs typeface="+mn-cs"/>
              </a:rPr>
            </a:br>
            <a:r>
              <a:rPr kumimoji="0" lang="en-US" sz="2000" b="0" i="0" u="none" strike="noStrike" kern="1200" cap="none" spc="0" normalizeH="0" baseline="0" noProof="0" dirty="0">
                <a:ln>
                  <a:noFill/>
                </a:ln>
                <a:solidFill>
                  <a:srgbClr val="003A78"/>
                </a:solidFill>
                <a:effectLst/>
                <a:uLnTx/>
                <a:uFillTx/>
                <a:latin typeface="Arial"/>
                <a:ea typeface="+mn-ea"/>
                <a:cs typeface="+mn-cs"/>
              </a:rPr>
              <a:t>24/7</a:t>
            </a:r>
            <a:endParaRPr kumimoji="0" lang="en-US" sz="2000" b="1" i="0" u="none" strike="noStrike" kern="1200" cap="none" spc="0" normalizeH="0" baseline="0" noProof="0" dirty="0">
              <a:ln>
                <a:noFill/>
              </a:ln>
              <a:solidFill>
                <a:srgbClr val="003A78"/>
              </a:solidFill>
              <a:effectLst/>
              <a:uLnTx/>
              <a:uFillTx/>
              <a:latin typeface="Arial"/>
              <a:ea typeface="+mn-ea"/>
              <a:cs typeface="+mn-cs"/>
            </a:endParaRPr>
          </a:p>
          <a:p>
            <a:pPr marL="45720" marR="0" lvl="0" indent="0" algn="l" defTabSz="914400" rtl="0" eaLnBrk="0" fontAlgn="base" latinLnBrk="0" hangingPunct="0">
              <a:lnSpc>
                <a:spcPct val="100000"/>
              </a:lnSpc>
              <a:spcBef>
                <a:spcPct val="0"/>
              </a:spcBef>
              <a:spcAft>
                <a:spcPct val="0"/>
              </a:spcAft>
              <a:buClrTx/>
              <a:buSzTx/>
              <a:buFontTx/>
              <a:buNone/>
              <a:tabLst/>
              <a:defRPr/>
            </a:pPr>
            <a:endParaRPr lang="en-US" b="1" dirty="0">
              <a:solidFill>
                <a:schemeClr val="bg2"/>
              </a:solidFill>
            </a:endParaRPr>
          </a:p>
          <a:p>
            <a:pPr marL="45720" indent="0">
              <a:buNone/>
            </a:pPr>
            <a:endParaRPr lang="en-US" sz="1400" baseline="0" dirty="0">
              <a:solidFill>
                <a:schemeClr val="tx1"/>
              </a:solidFill>
              <a:latin typeface="+mj-lt"/>
            </a:endParaRPr>
          </a:p>
          <a:p>
            <a:pPr marL="45720" indent="0">
              <a:buNone/>
            </a:pPr>
            <a:r>
              <a:rPr lang="en-US" sz="1400" baseline="0" dirty="0">
                <a:solidFill>
                  <a:schemeClr val="tx1"/>
                </a:solidFill>
                <a:latin typeface="+mj-lt"/>
              </a:rPr>
              <a:t> </a:t>
            </a:r>
          </a:p>
        </p:txBody>
      </p:sp>
      <p:pic>
        <p:nvPicPr>
          <p:cNvPr id="7" name="Picture 6">
            <a:extLst>
              <a:ext uri="{FF2B5EF4-FFF2-40B4-BE49-F238E27FC236}">
                <a16:creationId xmlns:a16="http://schemas.microsoft.com/office/drawing/2014/main" id="{C51EC617-D615-294C-98C3-A0F10C41072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10144" y="6354676"/>
            <a:ext cx="856870" cy="499608"/>
          </a:xfrm>
          <a:prstGeom prst="rect">
            <a:avLst/>
          </a:prstGeom>
        </p:spPr>
      </p:pic>
    </p:spTree>
  </p:cSld>
  <p:clrMapOvr>
    <a:masterClrMapping/>
  </p:clrMapOvr>
  <p:transition spd="slow"/>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ral Abstract">
    <p:spTree>
      <p:nvGrpSpPr>
        <p:cNvPr id="1" name=""/>
        <p:cNvGrpSpPr/>
        <p:nvPr/>
      </p:nvGrpSpPr>
      <p:grpSpPr>
        <a:xfrm>
          <a:off x="0" y="0"/>
          <a:ext cx="0" cy="0"/>
          <a:chOff x="0" y="0"/>
          <a:chExt cx="0" cy="0"/>
        </a:xfrm>
      </p:grpSpPr>
      <p:sp>
        <p:nvSpPr>
          <p:cNvPr id="24" name="Parallelogram 23">
            <a:extLst>
              <a:ext uri="{FF2B5EF4-FFF2-40B4-BE49-F238E27FC236}">
                <a16:creationId xmlns:a16="http://schemas.microsoft.com/office/drawing/2014/main" id="{14FFDB43-A8E1-5C48-BB95-00665E30E46B}"/>
              </a:ext>
            </a:extLst>
          </p:cNvPr>
          <p:cNvSpPr/>
          <p:nvPr userDrawn="1"/>
        </p:nvSpPr>
        <p:spPr>
          <a:xfrm flipH="1">
            <a:off x="5114925" y="450030"/>
            <a:ext cx="4448850" cy="964077"/>
          </a:xfrm>
          <a:prstGeom prst="parallelogram">
            <a:avLst>
              <a:gd name="adj" fmla="val 56609"/>
            </a:avLst>
          </a:prstGeom>
          <a:gradFill flip="none" rotWithShape="1">
            <a:gsLst>
              <a:gs pos="0">
                <a:schemeClr val="accent5"/>
              </a:gs>
              <a:gs pos="100000">
                <a:schemeClr val="accent2"/>
              </a:gs>
              <a:gs pos="78000">
                <a:schemeClr val="accent3"/>
              </a:gs>
            </a:gsLst>
            <a:lin ang="1260000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8" name="Picture 17">
            <a:extLst>
              <a:ext uri="{FF2B5EF4-FFF2-40B4-BE49-F238E27FC236}">
                <a16:creationId xmlns:a16="http://schemas.microsoft.com/office/drawing/2014/main" id="{6AF10519-1301-5B41-8BBB-142CE31B493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45"/>
          <a:stretch/>
        </p:blipFill>
        <p:spPr>
          <a:xfrm rot="9667545">
            <a:off x="-2376151" y="-1692556"/>
            <a:ext cx="4752302" cy="6339766"/>
          </a:xfrm>
          <a:prstGeom prst="rect">
            <a:avLst/>
          </a:prstGeom>
          <a:effectLst/>
        </p:spPr>
      </p:pic>
      <p:sp>
        <p:nvSpPr>
          <p:cNvPr id="35" name="Text Placeholder 12">
            <a:extLst>
              <a:ext uri="{FF2B5EF4-FFF2-40B4-BE49-F238E27FC236}">
                <a16:creationId xmlns:a16="http://schemas.microsoft.com/office/drawing/2014/main" id="{0042F920-0294-0748-9AF7-F4D565B42C61}"/>
              </a:ext>
            </a:extLst>
          </p:cNvPr>
          <p:cNvSpPr>
            <a:spLocks noGrp="1"/>
          </p:cNvSpPr>
          <p:nvPr>
            <p:ph type="body" sz="quarter" idx="13" hasCustomPrompt="1"/>
          </p:nvPr>
        </p:nvSpPr>
        <p:spPr>
          <a:xfrm>
            <a:off x="2420485" y="4576776"/>
            <a:ext cx="6271199" cy="439861"/>
          </a:xfrm>
          <a:prstGeom prst="rect">
            <a:avLst/>
          </a:prstGeom>
        </p:spPr>
        <p:txBody>
          <a:bodyPr/>
          <a:lstStyle>
            <a:lvl1pPr marL="0" marR="0" indent="0" algn="r" defTabSz="816428" rtl="0" eaLnBrk="1" fontAlgn="auto" latinLnBrk="0" hangingPunct="1">
              <a:lnSpc>
                <a:spcPct val="100000"/>
              </a:lnSpc>
              <a:spcBef>
                <a:spcPct val="20000"/>
              </a:spcBef>
              <a:spcAft>
                <a:spcPts val="0"/>
              </a:spcAft>
              <a:buClrTx/>
              <a:buSzTx/>
              <a:buFont typeface="Arial" panose="020B0604020202020204" pitchFamily="34" charset="0"/>
              <a:buNone/>
              <a:tabLst/>
              <a:defRPr sz="1650" b="1">
                <a:solidFill>
                  <a:schemeClr val="accent3"/>
                </a:solidFill>
                <a:latin typeface="Arial" panose="020B0604020202020204" pitchFamily="34" charset="0"/>
                <a:cs typeface="Arial" panose="020B0604020202020204" pitchFamily="34" charset="0"/>
              </a:defRPr>
            </a:lvl1pPr>
            <a:lvl2pPr marL="408214" indent="0" algn="r">
              <a:buNone/>
              <a:defRPr sz="1250" i="1">
                <a:latin typeface="Oriya MN" panose="02020600050405020304" pitchFamily="18" charset="0"/>
                <a:cs typeface="Oriya MN" panose="02020600050405020304" pitchFamily="18" charset="0"/>
              </a:defRPr>
            </a:lvl2pPr>
            <a:lvl3pPr marL="816429" indent="0" algn="r">
              <a:buNone/>
              <a:defRPr sz="1400">
                <a:latin typeface="Oriya MN" panose="02020600050405020304" pitchFamily="18" charset="0"/>
                <a:cs typeface="Oriya MN" panose="02020600050405020304" pitchFamily="18" charset="0"/>
              </a:defRPr>
            </a:lvl3pPr>
            <a:lvl4pPr marL="1224644" indent="0" algn="r">
              <a:buNone/>
              <a:defRPr sz="1000">
                <a:latin typeface="Oriya MN" panose="02020600050405020304" pitchFamily="18" charset="0"/>
                <a:cs typeface="Oriya MN" panose="02020600050405020304" pitchFamily="18" charset="0"/>
              </a:defRPr>
            </a:lvl4pPr>
            <a:lvl5pPr marL="1632857" indent="0" algn="r">
              <a:buNone/>
              <a:defRPr sz="1000">
                <a:latin typeface="Oriya MN" panose="02020600050405020304" pitchFamily="18" charset="0"/>
                <a:cs typeface="Oriya MN" panose="02020600050405020304" pitchFamily="18" charset="0"/>
              </a:defRPr>
            </a:lvl5pPr>
          </a:lstStyle>
          <a:p>
            <a:pPr marL="0" marR="0" lvl="0" indent="0" algn="r" defTabSz="816428"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a:t>FirstName </a:t>
            </a:r>
            <a:r>
              <a:rPr lang="en-US" dirty="0" err="1"/>
              <a:t>LastName</a:t>
            </a:r>
            <a:endParaRPr lang="en-US" dirty="0"/>
          </a:p>
        </p:txBody>
      </p:sp>
      <p:sp>
        <p:nvSpPr>
          <p:cNvPr id="36" name="Text Placeholder 3">
            <a:extLst>
              <a:ext uri="{FF2B5EF4-FFF2-40B4-BE49-F238E27FC236}">
                <a16:creationId xmlns:a16="http://schemas.microsoft.com/office/drawing/2014/main" id="{4A627601-C738-AF4A-827D-378AC21770C1}"/>
              </a:ext>
            </a:extLst>
          </p:cNvPr>
          <p:cNvSpPr>
            <a:spLocks noGrp="1"/>
          </p:cNvSpPr>
          <p:nvPr>
            <p:ph type="body" sz="quarter" idx="15"/>
          </p:nvPr>
        </p:nvSpPr>
        <p:spPr>
          <a:xfrm>
            <a:off x="2420485" y="5032965"/>
            <a:ext cx="6271199" cy="798440"/>
          </a:xfrm>
          <a:prstGeom prst="rect">
            <a:avLst/>
          </a:prstGeom>
        </p:spPr>
        <p:txBody>
          <a:bodyPr/>
          <a:lstStyle>
            <a:lvl1pPr marL="0" indent="0" algn="r">
              <a:lnSpc>
                <a:spcPct val="80000"/>
              </a:lnSpc>
              <a:spcBef>
                <a:spcPts val="0"/>
              </a:spcBef>
              <a:buNone/>
              <a:defRPr sz="1250" i="1">
                <a:solidFill>
                  <a:schemeClr val="accent3"/>
                </a:solidFill>
                <a:latin typeface="Arial" panose="020B0604020202020204" pitchFamily="34" charset="0"/>
                <a:cs typeface="Arial" panose="020B0604020202020204" pitchFamily="34" charset="0"/>
              </a:defRPr>
            </a:lvl1pPr>
            <a:lvl2pPr marL="408214" indent="0" algn="r">
              <a:buNone/>
              <a:defRPr sz="1250">
                <a:latin typeface="Oriya MN" pitchFamily="2" charset="0"/>
                <a:cs typeface="Oriya MN" pitchFamily="2" charset="0"/>
              </a:defRPr>
            </a:lvl2pPr>
            <a:lvl3pPr marL="816429" indent="0" algn="r">
              <a:buNone/>
              <a:defRPr sz="1250">
                <a:latin typeface="Oriya MN" pitchFamily="2" charset="0"/>
                <a:cs typeface="Oriya MN" pitchFamily="2" charset="0"/>
              </a:defRPr>
            </a:lvl3pPr>
            <a:lvl4pPr marL="1224644" indent="0" algn="r">
              <a:buNone/>
              <a:defRPr sz="1250">
                <a:latin typeface="Oriya MN" pitchFamily="2" charset="0"/>
                <a:cs typeface="Oriya MN" pitchFamily="2" charset="0"/>
              </a:defRPr>
            </a:lvl4pPr>
            <a:lvl5pPr marL="1632857" indent="0" algn="r">
              <a:buNone/>
              <a:defRPr sz="1250">
                <a:latin typeface="Oriya MN" pitchFamily="2" charset="0"/>
                <a:cs typeface="Oriya MN" pitchFamily="2" charset="0"/>
              </a:defRPr>
            </a:lvl5pPr>
          </a:lstStyle>
          <a:p>
            <a:pPr lvl="0"/>
            <a:r>
              <a:rPr lang="en-US" dirty="0"/>
              <a:t>Edit Master text styles</a:t>
            </a:r>
          </a:p>
        </p:txBody>
      </p:sp>
      <p:sp>
        <p:nvSpPr>
          <p:cNvPr id="39" name="Title 1">
            <a:extLst>
              <a:ext uri="{FF2B5EF4-FFF2-40B4-BE49-F238E27FC236}">
                <a16:creationId xmlns:a16="http://schemas.microsoft.com/office/drawing/2014/main" id="{738D2C19-41D2-7544-AA29-1666AF5B9FB0}"/>
              </a:ext>
            </a:extLst>
          </p:cNvPr>
          <p:cNvSpPr>
            <a:spLocks noGrp="1"/>
          </p:cNvSpPr>
          <p:nvPr>
            <p:ph type="title" hasCustomPrompt="1"/>
          </p:nvPr>
        </p:nvSpPr>
        <p:spPr>
          <a:xfrm>
            <a:off x="1714502" y="1814272"/>
            <a:ext cx="6994070" cy="2579597"/>
          </a:xfrm>
          <a:prstGeom prst="rect">
            <a:avLst/>
          </a:prstGeom>
        </p:spPr>
        <p:txBody>
          <a:bodyPr anchor="b" anchorCtr="0"/>
          <a:lstStyle>
            <a:lvl1pPr algn="r">
              <a:defRPr lang="en-US" sz="3300" b="1" i="0" dirty="0">
                <a:solidFill>
                  <a:schemeClr val="accent2"/>
                </a:solidFill>
                <a:latin typeface="Arial" panose="020B0604020202020204" pitchFamily="34" charset="0"/>
                <a:cs typeface="Arial" panose="020B0604020202020204" pitchFamily="34" charset="0"/>
              </a:defRPr>
            </a:lvl1pPr>
          </a:lstStyle>
          <a:p>
            <a:pPr lvl="0" algn="r">
              <a:lnSpc>
                <a:spcPct val="80000"/>
              </a:lnSpc>
            </a:pPr>
            <a:r>
              <a:rPr lang="en-US" dirty="0"/>
              <a:t>CLICK TO EDIT MASTER TITLE STYLE</a:t>
            </a:r>
          </a:p>
        </p:txBody>
      </p:sp>
      <p:sp>
        <p:nvSpPr>
          <p:cNvPr id="14" name="Text Placeholder 5">
            <a:extLst>
              <a:ext uri="{FF2B5EF4-FFF2-40B4-BE49-F238E27FC236}">
                <a16:creationId xmlns:a16="http://schemas.microsoft.com/office/drawing/2014/main" id="{EC6ED330-68AE-AD43-93C2-20C49EC890C5}"/>
              </a:ext>
            </a:extLst>
          </p:cNvPr>
          <p:cNvSpPr txBox="1">
            <a:spLocks/>
          </p:cNvSpPr>
          <p:nvPr userDrawn="1"/>
        </p:nvSpPr>
        <p:spPr>
          <a:xfrm>
            <a:off x="875019" y="5873166"/>
            <a:ext cx="1545465" cy="531033"/>
          </a:xfrm>
          <a:prstGeom prst="rect">
            <a:avLst/>
          </a:prstGeom>
        </p:spPr>
        <p:txBody>
          <a:bodyPr vert="horz" lIns="68580" tIns="34290" rIns="68580" bIns="34290" rtlCol="0">
            <a:normAutofit/>
          </a:bodyPr>
          <a:lstStyle>
            <a:lvl1pPr marL="0" indent="0" algn="r" defTabSz="914400" rtl="0" eaLnBrk="1" latinLnBrk="0" hangingPunct="1">
              <a:lnSpc>
                <a:spcPct val="80000"/>
              </a:lnSpc>
              <a:spcBef>
                <a:spcPts val="0"/>
              </a:spcBef>
              <a:buFont typeface="Arial" panose="020B0604020202020204" pitchFamily="34" charset="0"/>
              <a:buNone/>
              <a:defRPr sz="1667" i="1" kern="1200">
                <a:solidFill>
                  <a:schemeClr val="accent3"/>
                </a:solidFill>
                <a:latin typeface="Arial" panose="020B0604020202020204" pitchFamily="34" charset="0"/>
                <a:ea typeface="+mn-ea"/>
                <a:cs typeface="Arial" panose="020B0604020202020204" pitchFamily="34" charset="0"/>
              </a:defRPr>
            </a:lvl1pPr>
            <a:lvl2pPr marL="544285" indent="0" algn="r" defTabSz="914400" rtl="0" eaLnBrk="1" latinLnBrk="0" hangingPunct="1">
              <a:lnSpc>
                <a:spcPct val="90000"/>
              </a:lnSpc>
              <a:spcBef>
                <a:spcPts val="500"/>
              </a:spcBef>
              <a:buFont typeface="Arial" panose="020B0604020202020204" pitchFamily="34" charset="0"/>
              <a:buNone/>
              <a:defRPr sz="1667" kern="1200">
                <a:solidFill>
                  <a:srgbClr val="F6DCB2"/>
                </a:solidFill>
                <a:latin typeface="Oriya MN" pitchFamily="2" charset="0"/>
                <a:ea typeface="+mn-ea"/>
                <a:cs typeface="Oriya MN" pitchFamily="2" charset="0"/>
              </a:defRPr>
            </a:lvl2pPr>
            <a:lvl3pPr marL="1088572" indent="0" algn="r" defTabSz="914400" rtl="0" eaLnBrk="1" latinLnBrk="0" hangingPunct="1">
              <a:lnSpc>
                <a:spcPct val="90000"/>
              </a:lnSpc>
              <a:spcBef>
                <a:spcPts val="500"/>
              </a:spcBef>
              <a:buFont typeface="Arial" panose="020B0604020202020204" pitchFamily="34" charset="0"/>
              <a:buNone/>
              <a:defRPr sz="1667" kern="1200">
                <a:solidFill>
                  <a:srgbClr val="F6DCB2"/>
                </a:solidFill>
                <a:latin typeface="Oriya MN" pitchFamily="2" charset="0"/>
                <a:ea typeface="+mn-ea"/>
                <a:cs typeface="Oriya MN" pitchFamily="2" charset="0"/>
              </a:defRPr>
            </a:lvl3pPr>
            <a:lvl4pPr marL="1632858" indent="0" algn="r" defTabSz="914400" rtl="0" eaLnBrk="1" latinLnBrk="0" hangingPunct="1">
              <a:lnSpc>
                <a:spcPct val="90000"/>
              </a:lnSpc>
              <a:spcBef>
                <a:spcPts val="500"/>
              </a:spcBef>
              <a:buFont typeface="Arial" panose="020B0604020202020204" pitchFamily="34" charset="0"/>
              <a:buNone/>
              <a:defRPr sz="1667" kern="1200">
                <a:solidFill>
                  <a:srgbClr val="F6DCB2"/>
                </a:solidFill>
                <a:latin typeface="Oriya MN" pitchFamily="2" charset="0"/>
                <a:ea typeface="+mn-ea"/>
                <a:cs typeface="Oriya MN" pitchFamily="2" charset="0"/>
              </a:defRPr>
            </a:lvl4pPr>
            <a:lvl5pPr marL="2177143" indent="0" algn="r" defTabSz="914400" rtl="0" eaLnBrk="1" latinLnBrk="0" hangingPunct="1">
              <a:lnSpc>
                <a:spcPct val="90000"/>
              </a:lnSpc>
              <a:spcBef>
                <a:spcPts val="500"/>
              </a:spcBef>
              <a:buFont typeface="Arial" panose="020B0604020202020204" pitchFamily="34" charset="0"/>
              <a:buNone/>
              <a:defRPr sz="1667" kern="1200">
                <a:solidFill>
                  <a:srgbClr val="F6DCB2"/>
                </a:solidFill>
                <a:latin typeface="Oriya MN" pitchFamily="2" charset="0"/>
                <a:ea typeface="+mn-ea"/>
                <a:cs typeface="Oriya MN"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50" dirty="0"/>
              <a:t>Disclosure:</a:t>
            </a:r>
          </a:p>
        </p:txBody>
      </p:sp>
      <p:pic>
        <p:nvPicPr>
          <p:cNvPr id="16" name="Picture 15" descr="Logo&#10;&#10;Description automatically generated">
            <a:extLst>
              <a:ext uri="{FF2B5EF4-FFF2-40B4-BE49-F238E27FC236}">
                <a16:creationId xmlns:a16="http://schemas.microsoft.com/office/drawing/2014/main" id="{27EEF60D-8CCD-9F42-9992-AEA7FE6B394A}"/>
              </a:ext>
            </a:extLst>
          </p:cNvPr>
          <p:cNvPicPr>
            <a:picLocks noChangeAspect="1"/>
          </p:cNvPicPr>
          <p:nvPr userDrawn="1"/>
        </p:nvPicPr>
        <p:blipFill>
          <a:blip r:embed="rId3"/>
          <a:stretch>
            <a:fillRect/>
          </a:stretch>
        </p:blipFill>
        <p:spPr>
          <a:xfrm>
            <a:off x="91344" y="6182001"/>
            <a:ext cx="1220600" cy="650403"/>
          </a:xfrm>
          <a:prstGeom prst="rect">
            <a:avLst/>
          </a:prstGeom>
          <a:effectLst>
            <a:outerShdw blurRad="12700" dist="38100" dir="2700000" algn="tl" rotWithShape="0">
              <a:prstClr val="black">
                <a:alpha val="20000"/>
              </a:prstClr>
            </a:outerShdw>
          </a:effectLst>
        </p:spPr>
      </p:pic>
      <p:sp>
        <p:nvSpPr>
          <p:cNvPr id="5" name="Text Placeholder 4">
            <a:extLst>
              <a:ext uri="{FF2B5EF4-FFF2-40B4-BE49-F238E27FC236}">
                <a16:creationId xmlns:a16="http://schemas.microsoft.com/office/drawing/2014/main" id="{1BFE1180-A514-F848-8669-98FE314DD4B0}"/>
              </a:ext>
            </a:extLst>
          </p:cNvPr>
          <p:cNvSpPr>
            <a:spLocks noGrp="1"/>
          </p:cNvSpPr>
          <p:nvPr>
            <p:ph type="body" sz="quarter" idx="16" hasCustomPrompt="1"/>
          </p:nvPr>
        </p:nvSpPr>
        <p:spPr>
          <a:xfrm>
            <a:off x="2420542" y="5873751"/>
            <a:ext cx="6287690" cy="633413"/>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lvl1pPr>
            <a:lvl2pPr marL="342900" indent="0">
              <a:buNone/>
              <a:defRPr sz="900"/>
            </a:lvl2pPr>
            <a:lvl3pPr marL="685800" indent="0">
              <a:buNone/>
              <a:defRPr sz="825"/>
            </a:lvl3pPr>
            <a:lvl4pPr marL="1028700" indent="0">
              <a:buNone/>
              <a:defRPr sz="788"/>
            </a:lvl4pPr>
            <a:lvl5pPr marL="1371600" indent="0">
              <a:buNone/>
              <a:defRPr sz="788"/>
            </a:lvl5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900" dirty="0"/>
              <a:t>[Click to add the financial relationships you have with commercial entities. </a:t>
            </a:r>
            <a:br>
              <a:rPr lang="en-US" sz="900" dirty="0"/>
            </a:br>
            <a:r>
              <a:rPr lang="en-US" sz="900" dirty="0"/>
              <a:t>If you have no financial relationships, add "None”]</a:t>
            </a:r>
          </a:p>
        </p:txBody>
      </p:sp>
      <p:sp>
        <p:nvSpPr>
          <p:cNvPr id="11" name="TextBox 10">
            <a:extLst>
              <a:ext uri="{FF2B5EF4-FFF2-40B4-BE49-F238E27FC236}">
                <a16:creationId xmlns:a16="http://schemas.microsoft.com/office/drawing/2014/main" id="{0F8210CD-D3DA-AC41-9258-6B0466D81EDC}"/>
              </a:ext>
            </a:extLst>
          </p:cNvPr>
          <p:cNvSpPr txBox="1"/>
          <p:nvPr userDrawn="1"/>
        </p:nvSpPr>
        <p:spPr>
          <a:xfrm>
            <a:off x="5556084" y="782314"/>
            <a:ext cx="3312115" cy="360099"/>
          </a:xfrm>
          <a:prstGeom prst="rect">
            <a:avLst/>
          </a:prstGeom>
          <a:noFill/>
        </p:spPr>
        <p:txBody>
          <a:bodyPr vert="horz" wrap="square" lIns="68580" tIns="34290" rIns="68580" bIns="34290" rtlCol="0" anchor="ctr">
            <a:spAutoFit/>
          </a:bodyPr>
          <a:lstStyle>
            <a:lvl1pPr lvl="0" indent="0" algn="r">
              <a:lnSpc>
                <a:spcPct val="90000"/>
              </a:lnSpc>
              <a:spcBef>
                <a:spcPts val="1000"/>
              </a:spcBef>
              <a:buFont typeface="Arial" panose="020B0604020202020204" pitchFamily="34" charset="0"/>
              <a:buNone/>
              <a:defRPr sz="2800" b="1">
                <a:solidFill>
                  <a:schemeClr val="tx2"/>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rgbClr val="F6DCB2"/>
                </a:solidFill>
              </a:defRPr>
            </a:lvl2pPr>
            <a:lvl3pPr marL="1143000" indent="-228600">
              <a:lnSpc>
                <a:spcPct val="90000"/>
              </a:lnSpc>
              <a:spcBef>
                <a:spcPts val="500"/>
              </a:spcBef>
              <a:buFont typeface="Arial" panose="020B0604020202020204" pitchFamily="34" charset="0"/>
              <a:buChar char="•"/>
              <a:defRPr sz="2000">
                <a:solidFill>
                  <a:srgbClr val="F6DCB2"/>
                </a:solidFill>
              </a:defRPr>
            </a:lvl3pPr>
            <a:lvl4pPr marL="1600200" indent="-228600">
              <a:lnSpc>
                <a:spcPct val="90000"/>
              </a:lnSpc>
              <a:spcBef>
                <a:spcPts val="500"/>
              </a:spcBef>
              <a:buFont typeface="Arial" panose="020B0604020202020204" pitchFamily="34" charset="0"/>
              <a:buChar char="•"/>
              <a:defRPr>
                <a:solidFill>
                  <a:srgbClr val="F6DCB2"/>
                </a:solidFill>
              </a:defRPr>
            </a:lvl4pPr>
            <a:lvl5pPr marL="2057400" indent="-228600">
              <a:lnSpc>
                <a:spcPct val="90000"/>
              </a:lnSpc>
              <a:spcBef>
                <a:spcPts val="500"/>
              </a:spcBef>
              <a:buFont typeface="Arial" panose="020B0604020202020204" pitchFamily="34" charset="0"/>
              <a:buChar char="•"/>
              <a:defRPr>
                <a:solidFill>
                  <a:srgbClr val="F6DCB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gn="ctr"/>
            <a:r>
              <a:rPr lang="en-US" sz="2100" dirty="0"/>
              <a:t>ORAL ABSTRACT</a:t>
            </a:r>
            <a:endParaRPr lang="en-US" sz="2100" baseline="30000" dirty="0"/>
          </a:p>
        </p:txBody>
      </p:sp>
    </p:spTree>
    <p:extLst>
      <p:ext uri="{BB962C8B-B14F-4D97-AF65-F5344CB8AC3E}">
        <p14:creationId xmlns:p14="http://schemas.microsoft.com/office/powerpoint/2010/main" val="2869798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 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FC4F1E4-1687-DF46-BD66-1D43678AC254}"/>
              </a:ext>
            </a:extLst>
          </p:cNvPr>
          <p:cNvSpPr/>
          <p:nvPr userDrawn="1"/>
        </p:nvSpPr>
        <p:spPr>
          <a:xfrm>
            <a:off x="1" y="1"/>
            <a:ext cx="9144000" cy="6858000"/>
          </a:xfrm>
          <a:prstGeom prst="rect">
            <a:avLst/>
          </a:prstGeom>
          <a:solidFill>
            <a:srgbClr val="355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4FD4433A-34D5-0342-91E3-89AECD6652A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63247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0C13C-10DC-884F-B9F6-6BF22BCE139A}"/>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7724529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39677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7356B2-95F4-4B7B-9870-27C5FB07037D}"/>
              </a:ext>
            </a:extLst>
          </p:cNvPr>
          <p:cNvSpPr>
            <a:spLocks noGrp="1"/>
          </p:cNvSpPr>
          <p:nvPr>
            <p:ph idx="1"/>
          </p:nvPr>
        </p:nvSpPr>
        <p:spPr>
          <a:xfrm>
            <a:off x="628650" y="1538289"/>
            <a:ext cx="78867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42E121A-CC6C-4987-A351-80DE5ED8FA5C}"/>
              </a:ext>
            </a:extLst>
          </p:cNvPr>
          <p:cNvSpPr>
            <a:spLocks noGrp="1"/>
          </p:cNvSpPr>
          <p:nvPr>
            <p:ph type="dt" sz="half" idx="10"/>
          </p:nvPr>
        </p:nvSpPr>
        <p:spPr/>
        <p:txBody>
          <a:bodyPr/>
          <a:lstStyle/>
          <a:p>
            <a:fld id="{5BA17CB5-69CC-41DB-8C50-522E99D44F27}" type="datetimeFigureOut">
              <a:rPr lang="en-US" smtClean="0"/>
              <a:t>4/19/2021</a:t>
            </a:fld>
            <a:endParaRPr lang="en-US"/>
          </a:p>
        </p:txBody>
      </p:sp>
      <p:sp>
        <p:nvSpPr>
          <p:cNvPr id="5" name="Footer Placeholder 4">
            <a:extLst>
              <a:ext uri="{FF2B5EF4-FFF2-40B4-BE49-F238E27FC236}">
                <a16:creationId xmlns:a16="http://schemas.microsoft.com/office/drawing/2014/main" id="{A6C9D022-8675-4FF8-B440-F66DDE6A18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7BB0F5-7119-4AFE-B459-6B774E5BBEA7}"/>
              </a:ext>
            </a:extLst>
          </p:cNvPr>
          <p:cNvSpPr>
            <a:spLocks noGrp="1"/>
          </p:cNvSpPr>
          <p:nvPr>
            <p:ph type="sldNum" sz="quarter" idx="12"/>
          </p:nvPr>
        </p:nvSpPr>
        <p:spPr/>
        <p:txBody>
          <a:bodyPr/>
          <a:lstStyle/>
          <a:p>
            <a:fld id="{1A8624C0-B860-4AAB-91FE-A77412CD5872}" type="slidenum">
              <a:rPr lang="en-US" smtClean="0"/>
              <a:t>‹#›</a:t>
            </a:fld>
            <a:endParaRPr lang="en-US"/>
          </a:p>
        </p:txBody>
      </p:sp>
      <p:sp>
        <p:nvSpPr>
          <p:cNvPr id="13" name="Rectangle 12">
            <a:extLst>
              <a:ext uri="{FF2B5EF4-FFF2-40B4-BE49-F238E27FC236}">
                <a16:creationId xmlns:a16="http://schemas.microsoft.com/office/drawing/2014/main" id="{C3BD2DEA-9BE1-4A3E-A2F7-72C7D0A2084D}"/>
              </a:ext>
            </a:extLst>
          </p:cNvPr>
          <p:cNvSpPr/>
          <p:nvPr userDrawn="1"/>
        </p:nvSpPr>
        <p:spPr>
          <a:xfrm>
            <a:off x="0" y="1"/>
            <a:ext cx="9144000" cy="85621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a:extLst>
              <a:ext uri="{FF2B5EF4-FFF2-40B4-BE49-F238E27FC236}">
                <a16:creationId xmlns:a16="http://schemas.microsoft.com/office/drawing/2014/main" id="{09CD36A6-D983-4EB2-B812-B7542C02DC00}"/>
              </a:ext>
            </a:extLst>
          </p:cNvPr>
          <p:cNvSpPr/>
          <p:nvPr userDrawn="1"/>
        </p:nvSpPr>
        <p:spPr>
          <a:xfrm>
            <a:off x="0" y="853380"/>
            <a:ext cx="9144000" cy="80356"/>
          </a:xfrm>
          <a:prstGeom prst="rect">
            <a:avLst/>
          </a:prstGeom>
          <a:solidFill>
            <a:srgbClr val="008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E5A0F0C1-44D3-47BB-9901-15BCC3F715F3}"/>
              </a:ext>
            </a:extLst>
          </p:cNvPr>
          <p:cNvSpPr>
            <a:spLocks noGrp="1"/>
          </p:cNvSpPr>
          <p:nvPr>
            <p:ph type="title"/>
          </p:nvPr>
        </p:nvSpPr>
        <p:spPr>
          <a:xfrm>
            <a:off x="96635" y="1"/>
            <a:ext cx="8207975" cy="933736"/>
          </a:xfrm>
          <a:prstGeom prst="rect">
            <a:avLst/>
          </a:prstGeom>
        </p:spPr>
        <p:txBody>
          <a:bodyPr/>
          <a:lstStyle>
            <a:lvl1pPr>
              <a:defRPr>
                <a:solidFill>
                  <a:schemeClr val="bg1"/>
                </a:solidFill>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4245607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 Disclosure">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1231392"/>
          </a:xfrm>
          <a:prstGeom prst="rect">
            <a:avLst/>
          </a:prstGeom>
        </p:spPr>
      </p:pic>
      <p:sp>
        <p:nvSpPr>
          <p:cNvPr id="66" name="Rectangle 65"/>
          <p:cNvSpPr/>
          <p:nvPr/>
        </p:nvSpPr>
        <p:spPr>
          <a:xfrm>
            <a:off x="0" y="1234258"/>
            <a:ext cx="9162288" cy="561746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p:nvSpPr>
        <p:spPr>
          <a:xfrm>
            <a:off x="323850" y="118389"/>
            <a:ext cx="8503918" cy="1096832"/>
          </a:xfrm>
          <a:prstGeom prst="rect">
            <a:avLst/>
          </a:prstGeom>
        </p:spPr>
        <p:txBody>
          <a:bodyPr wrap="square" lIns="91440" anchor="ctr">
            <a:spAutoFit/>
          </a:bodyPr>
          <a:lstStyle/>
          <a:p>
            <a:pPr defTabSz="457200">
              <a:spcAft>
                <a:spcPts val="0"/>
              </a:spcAft>
            </a:pPr>
            <a:r>
              <a:rPr lang="en-US" sz="3200" cap="none" baseline="0" dirty="0">
                <a:solidFill>
                  <a:schemeClr val="bg1"/>
                </a:solidFill>
                <a:latin typeface="Arial" pitchFamily="-108" charset="0"/>
                <a:ea typeface="ＭＳ Ｐゴシック" pitchFamily="-108" charset="-128"/>
                <a:cs typeface="ＭＳ Ｐゴシック" pitchFamily="-108" charset="-128"/>
              </a:rPr>
              <a:t>Disclosures</a:t>
            </a:r>
          </a:p>
        </p:txBody>
      </p:sp>
      <p:sp>
        <p:nvSpPr>
          <p:cNvPr id="2" name="Title 1"/>
          <p:cNvSpPr>
            <a:spLocks noGrp="1"/>
          </p:cNvSpPr>
          <p:nvPr>
            <p:ph type="title" hasCustomPrompt="1"/>
          </p:nvPr>
        </p:nvSpPr>
        <p:spPr>
          <a:xfrm>
            <a:off x="323850" y="1688442"/>
            <a:ext cx="8515350" cy="3739896"/>
          </a:xfrm>
          <a:prstGeom prst="rect">
            <a:avLst/>
          </a:prstGeom>
        </p:spPr>
        <p:txBody>
          <a:bodyPr anchor="t" anchorCtr="0">
            <a:normAutofit/>
          </a:bodyPr>
          <a:lstStyle>
            <a:lvl1pPr algn="l">
              <a:defRPr sz="2800" baseline="0">
                <a:solidFill>
                  <a:schemeClr val="bg1"/>
                </a:solidFill>
                <a:latin typeface="Arial"/>
                <a:cs typeface="Arial"/>
              </a:defRPr>
            </a:lvl1pPr>
          </a:lstStyle>
          <a:p>
            <a:r>
              <a:rPr lang="en-US" dirty="0"/>
              <a:t>List any potential conflicts of interest or relationships </a:t>
            </a:r>
            <a:br>
              <a:rPr lang="en-US" dirty="0"/>
            </a:br>
            <a:r>
              <a:rPr lang="en-US" dirty="0"/>
              <a:t>(such as affiliation with a pharmaceutical company via a speakers bureau or grant funding, etc.).</a:t>
            </a:r>
            <a:br>
              <a:rPr lang="en-US" dirty="0"/>
            </a:br>
            <a:br>
              <a:rPr lang="en-US" dirty="0"/>
            </a:br>
            <a:r>
              <a:rPr lang="en-US" dirty="0"/>
              <a:t>If none, list: “No conflicts of interest or relationships to disclose.” </a:t>
            </a:r>
          </a:p>
        </p:txBody>
      </p:sp>
      <p:cxnSp>
        <p:nvCxnSpPr>
          <p:cNvPr id="9" name="Straight Connector 8"/>
          <p:cNvCxnSpPr/>
          <p:nvPr/>
        </p:nvCxnSpPr>
        <p:spPr>
          <a:xfrm>
            <a:off x="1" y="1227648"/>
            <a:ext cx="9162862" cy="0"/>
          </a:xfrm>
          <a:prstGeom prst="line">
            <a:avLst/>
          </a:prstGeom>
          <a:ln w="19050">
            <a:solidFill>
              <a:srgbClr val="CE372B"/>
            </a:solidFill>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35AE71E0-7809-AD40-8C5F-40F990FD4EA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4009" y="6352160"/>
            <a:ext cx="906968" cy="483538"/>
          </a:xfrm>
          <a:prstGeom prst="rect">
            <a:avLst/>
          </a:prstGeom>
        </p:spPr>
      </p:pic>
    </p:spTree>
  </p:cSld>
  <p:clrMapOvr>
    <a:masterClrMapping/>
  </p:clrMapOvr>
  <p:transition spd="slow"/>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Divider White">
    <p:spTree>
      <p:nvGrpSpPr>
        <p:cNvPr id="1" name=""/>
        <p:cNvGrpSpPr/>
        <p:nvPr/>
      </p:nvGrpSpPr>
      <p:grpSpPr>
        <a:xfrm>
          <a:off x="0" y="0"/>
          <a:ext cx="0" cy="0"/>
          <a:chOff x="0" y="0"/>
          <a:chExt cx="0" cy="0"/>
        </a:xfrm>
      </p:grpSpPr>
      <p:pic>
        <p:nvPicPr>
          <p:cNvPr id="7" name="Picture 6"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flipH="1">
            <a:off x="-1" y="5029199"/>
            <a:ext cx="9162289" cy="1832458"/>
          </a:xfrm>
          <a:prstGeom prst="rect">
            <a:avLst/>
          </a:prstGeom>
        </p:spPr>
      </p:pic>
      <p:pic>
        <p:nvPicPr>
          <p:cNvPr id="8" name="Picture 7"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1"/>
            <a:ext cx="9162289" cy="1832458"/>
          </a:xfrm>
          <a:prstGeom prst="rect">
            <a:avLst/>
          </a:prstGeom>
        </p:spPr>
      </p:pic>
      <p:sp>
        <p:nvSpPr>
          <p:cNvPr id="2" name="Title 1"/>
          <p:cNvSpPr>
            <a:spLocks noGrp="1"/>
          </p:cNvSpPr>
          <p:nvPr>
            <p:ph type="title" hasCustomPrompt="1"/>
          </p:nvPr>
        </p:nvSpPr>
        <p:spPr>
          <a:xfrm>
            <a:off x="452332" y="3098977"/>
            <a:ext cx="8223499" cy="1137666"/>
          </a:xfrm>
          <a:prstGeom prst="rect">
            <a:avLst/>
          </a:prstGeom>
        </p:spPr>
        <p:txBody>
          <a:bodyPr lIns="91440" tIns="45720" rIns="91440" bIns="45720" anchor="t">
            <a:normAutofit/>
          </a:bodyPr>
          <a:lstStyle>
            <a:lvl1pPr algn="ctr">
              <a:defRPr sz="3200" b="1" cap="none">
                <a:solidFill>
                  <a:srgbClr val="003A78"/>
                </a:solidFill>
              </a:defRPr>
            </a:lvl1pPr>
          </a:lstStyle>
          <a:p>
            <a:r>
              <a:rPr lang="en-US" dirty="0"/>
              <a:t>Click To Edit Section Title</a:t>
            </a:r>
          </a:p>
        </p:txBody>
      </p:sp>
      <p:sp>
        <p:nvSpPr>
          <p:cNvPr id="3" name="Text Placeholder 2"/>
          <p:cNvSpPr>
            <a:spLocks noGrp="1"/>
          </p:cNvSpPr>
          <p:nvPr>
            <p:ph type="body" idx="1" hasCustomPrompt="1"/>
          </p:nvPr>
        </p:nvSpPr>
        <p:spPr>
          <a:xfrm>
            <a:off x="452332" y="2542817"/>
            <a:ext cx="8223499" cy="543683"/>
          </a:xfrm>
          <a:prstGeom prst="rect">
            <a:avLst/>
          </a:prstGeom>
        </p:spPr>
        <p:txBody>
          <a:bodyPr tIns="91440" bIns="91440" anchor="t"/>
          <a:lstStyle>
            <a:lvl1pPr marL="0" indent="0" algn="ctr">
              <a:lnSpc>
                <a:spcPct val="100000"/>
              </a:lnSpc>
              <a:spcBef>
                <a:spcPts val="0"/>
              </a:spcBef>
              <a:buNone/>
              <a:defRPr sz="1800" cap="all" baseline="0">
                <a:solidFill>
                  <a:schemeClr val="accent1">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Add Header Text</a:t>
            </a:r>
          </a:p>
        </p:txBody>
      </p:sp>
      <p:cxnSp>
        <p:nvCxnSpPr>
          <p:cNvPr id="9" name="Straight Connector 8"/>
          <p:cNvCxnSpPr/>
          <p:nvPr/>
        </p:nvCxnSpPr>
        <p:spPr>
          <a:xfrm>
            <a:off x="1" y="1834421"/>
            <a:ext cx="9162862" cy="0"/>
          </a:xfrm>
          <a:prstGeom prst="line">
            <a:avLst/>
          </a:prstGeom>
          <a:ln w="19050">
            <a:solidFill>
              <a:srgbClr val="CE372B"/>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 y="5037619"/>
            <a:ext cx="9162862" cy="0"/>
          </a:xfrm>
          <a:prstGeom prst="line">
            <a:avLst/>
          </a:prstGeom>
          <a:ln w="19050">
            <a:solidFill>
              <a:srgbClr val="CE372B"/>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background.jpg">
            <a:extLst>
              <a:ext uri="{FF2B5EF4-FFF2-40B4-BE49-F238E27FC236}">
                <a16:creationId xmlns:a16="http://schemas.microsoft.com/office/drawing/2014/main" id="{E7866DBB-7583-3B4A-AE24-CCEB521FE90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invGray">
          <a:xfrm flipH="1">
            <a:off x="-1" y="5025542"/>
            <a:ext cx="9162289" cy="1832458"/>
          </a:xfrm>
          <a:prstGeom prst="rect">
            <a:avLst/>
          </a:prstGeom>
        </p:spPr>
      </p:pic>
      <p:pic>
        <p:nvPicPr>
          <p:cNvPr id="12" name="Picture 11">
            <a:extLst>
              <a:ext uri="{FF2B5EF4-FFF2-40B4-BE49-F238E27FC236}">
                <a16:creationId xmlns:a16="http://schemas.microsoft.com/office/drawing/2014/main" id="{7AE2D489-6A0E-914C-86F3-144575F411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4009" y="6352160"/>
            <a:ext cx="906968" cy="483538"/>
          </a:xfrm>
          <a:prstGeom prst="rect">
            <a:avLst/>
          </a:prstGeom>
        </p:spPr>
      </p:pic>
    </p:spTree>
    <p:extLst>
      <p:ext uri="{BB962C8B-B14F-4D97-AF65-F5344CB8AC3E}">
        <p14:creationId xmlns:p14="http://schemas.microsoft.com/office/powerpoint/2010/main" val="11549561"/>
      </p:ext>
    </p:extLst>
  </p:cSld>
  <p:clrMapOvr>
    <a:masterClrMapping/>
  </p:clrMapOvr>
  <p:transition spd="slow"/>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ext Slide">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1231392"/>
          </a:xfrm>
          <a:prstGeom prst="rect">
            <a:avLst/>
          </a:prstGeom>
        </p:spPr>
      </p:pic>
      <p:sp>
        <p:nvSpPr>
          <p:cNvPr id="2" name="Title 1"/>
          <p:cNvSpPr>
            <a:spLocks noGrp="1"/>
          </p:cNvSpPr>
          <p:nvPr>
            <p:ph type="title" hasCustomPrompt="1"/>
          </p:nvPr>
        </p:nvSpPr>
        <p:spPr>
          <a:xfrm>
            <a:off x="323850" y="119172"/>
            <a:ext cx="8497062" cy="1091184"/>
          </a:xfrm>
          <a:prstGeom prst="rect">
            <a:avLst/>
          </a:prstGeom>
        </p:spPr>
        <p:txBody>
          <a:bodyPr anchor="ctr" anchorCtr="0">
            <a:normAutofit/>
          </a:bodyPr>
          <a:lstStyle>
            <a:lvl1pPr algn="l">
              <a:defRPr sz="3200" baseline="0">
                <a:solidFill>
                  <a:schemeClr val="bg1"/>
                </a:solidFill>
                <a:latin typeface="Arial"/>
                <a:cs typeface="Arial"/>
              </a:defRPr>
            </a:lvl1pPr>
          </a:lstStyle>
          <a:p>
            <a:r>
              <a:rPr lang="en-US" dirty="0"/>
              <a:t>Text Slide: click to enter title</a:t>
            </a:r>
          </a:p>
        </p:txBody>
      </p:sp>
      <p:sp>
        <p:nvSpPr>
          <p:cNvPr id="13" name="Text Placeholder 5"/>
          <p:cNvSpPr>
            <a:spLocks noGrp="1"/>
          </p:cNvSpPr>
          <p:nvPr>
            <p:ph type="body" sz="quarter" idx="14" hasCustomPrompt="1"/>
          </p:nvPr>
        </p:nvSpPr>
        <p:spPr>
          <a:xfrm>
            <a:off x="323850" y="6461760"/>
            <a:ext cx="7357838" cy="320039"/>
          </a:xfrm>
          <a:prstGeom prst="rect">
            <a:avLst/>
          </a:prstGeom>
        </p:spPr>
        <p:txBody>
          <a:bodyPr vert="horz" anchor="ctr"/>
          <a:lstStyle>
            <a:lvl1pPr marL="0" indent="0" algn="l">
              <a:spcBef>
                <a:spcPts val="0"/>
              </a:spcBef>
              <a:buNone/>
              <a:defRPr sz="1400" b="1" baseline="0">
                <a:solidFill>
                  <a:srgbClr val="285078"/>
                </a:solidFill>
                <a:latin typeface="Arial"/>
                <a:cs typeface="Arial"/>
              </a:defRPr>
            </a:lvl1pPr>
          </a:lstStyle>
          <a:p>
            <a:pPr lvl="0"/>
            <a:r>
              <a:rPr lang="en-US" dirty="0"/>
              <a:t>Click to Add Source</a:t>
            </a:r>
          </a:p>
        </p:txBody>
      </p:sp>
      <p:sp>
        <p:nvSpPr>
          <p:cNvPr id="31" name="Content Placeholder 3"/>
          <p:cNvSpPr>
            <a:spLocks noGrp="1"/>
          </p:cNvSpPr>
          <p:nvPr>
            <p:ph sz="half" idx="2" hasCustomPrompt="1"/>
          </p:nvPr>
        </p:nvSpPr>
        <p:spPr>
          <a:xfrm>
            <a:off x="323850" y="1514139"/>
            <a:ext cx="8515350" cy="4800600"/>
          </a:xfrm>
          <a:prstGeom prst="rect">
            <a:avLst/>
          </a:prstGeom>
        </p:spPr>
        <p:txBody>
          <a:bodyPr anchor="t" anchorCtr="0">
            <a:normAutofit/>
          </a:bodyPr>
          <a:lstStyle>
            <a:lvl1pPr marL="274320" indent="-228600">
              <a:lnSpc>
                <a:spcPct val="100000"/>
              </a:lnSpc>
              <a:spcBef>
                <a:spcPts val="1600"/>
              </a:spcBef>
              <a:buClr>
                <a:schemeClr val="bg2"/>
              </a:buClr>
              <a:buSzPct val="110000"/>
              <a:buFont typeface="Arial"/>
              <a:buChar char="•"/>
              <a:defRPr sz="2400" baseline="0">
                <a:solidFill>
                  <a:srgbClr val="000000"/>
                </a:solidFill>
              </a:defRPr>
            </a:lvl1pPr>
            <a:lvl2pPr marL="617220" marR="0" indent="-228600" algn="l" defTabSz="914400" rtl="0" eaLnBrk="1" fontAlgn="auto" latinLnBrk="0" hangingPunct="1">
              <a:lnSpc>
                <a:spcPct val="100000"/>
              </a:lnSpc>
              <a:spcBef>
                <a:spcPts val="400"/>
              </a:spcBef>
              <a:spcAft>
                <a:spcPts val="0"/>
              </a:spcAft>
              <a:buClr>
                <a:schemeClr val="bg2"/>
              </a:buClr>
              <a:buSzPct val="85000"/>
              <a:buFont typeface="Lucida Grande"/>
              <a:buChar char="-"/>
              <a:tabLst/>
              <a:defRPr sz="2200" baseline="0">
                <a:solidFill>
                  <a:srgbClr val="000000"/>
                </a:solidFill>
              </a:defRPr>
            </a:lvl2pPr>
            <a:lvl3pPr marL="960120" indent="-137160">
              <a:lnSpc>
                <a:spcPct val="100000"/>
              </a:lnSpc>
              <a:spcBef>
                <a:spcPts val="400"/>
              </a:spcBef>
              <a:buClr>
                <a:schemeClr val="bg2"/>
              </a:buClr>
              <a:buSzPct val="70000"/>
              <a:defRPr sz="2000">
                <a:solidFill>
                  <a:srgbClr val="000000"/>
                </a:solidFill>
              </a:defRPr>
            </a:lvl3pPr>
            <a:lvl4pPr>
              <a:defRPr sz="2000"/>
            </a:lvl4pPr>
            <a:lvl5pPr>
              <a:defRPr sz="2000"/>
            </a:lvl5pPr>
            <a:lvl6pPr>
              <a:defRPr sz="1600"/>
            </a:lvl6pPr>
            <a:lvl7pPr>
              <a:defRPr sz="1600"/>
            </a:lvl7pPr>
            <a:lvl8pPr>
              <a:defRPr sz="1600"/>
            </a:lvl8pPr>
            <a:lvl9pPr>
              <a:defRPr sz="1600"/>
            </a:lvl9pPr>
          </a:lstStyle>
          <a:p>
            <a:pPr lvl="0"/>
            <a:r>
              <a:rPr lang="en-US" dirty="0"/>
              <a:t>Click to enter first level text; hit return then tab for 2nd level</a:t>
            </a:r>
          </a:p>
        </p:txBody>
      </p:sp>
      <p:cxnSp>
        <p:nvCxnSpPr>
          <p:cNvPr id="32" name="Straight Connector 31"/>
          <p:cNvCxnSpPr/>
          <p:nvPr/>
        </p:nvCxnSpPr>
        <p:spPr>
          <a:xfrm>
            <a:off x="1" y="1227648"/>
            <a:ext cx="9162862" cy="0"/>
          </a:xfrm>
          <a:prstGeom prst="line">
            <a:avLst/>
          </a:prstGeom>
          <a:ln w="19050">
            <a:solidFill>
              <a:srgbClr val="CE372B"/>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9F34515A-E8A4-2D4C-ABEC-B30F18A162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77200" y="6354676"/>
            <a:ext cx="856870" cy="499608"/>
          </a:xfrm>
          <a:prstGeom prst="rect">
            <a:avLst/>
          </a:prstGeom>
        </p:spPr>
      </p:pic>
    </p:spTree>
    <p:extLst>
      <p:ext uri="{BB962C8B-B14F-4D97-AF65-F5344CB8AC3E}">
        <p14:creationId xmlns:p14="http://schemas.microsoft.com/office/powerpoint/2010/main" val="268866368"/>
      </p:ext>
    </p:extLst>
  </p:cSld>
  <p:clrMapOvr>
    <a:masterClrMapping/>
  </p:clrMapOvr>
  <p:transition spd="slow"/>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 Blue_Text Slide">
    <p:spTree>
      <p:nvGrpSpPr>
        <p:cNvPr id="1" name=""/>
        <p:cNvGrpSpPr/>
        <p:nvPr/>
      </p:nvGrpSpPr>
      <p:grpSpPr>
        <a:xfrm>
          <a:off x="0" y="0"/>
          <a:ext cx="0" cy="0"/>
          <a:chOff x="0" y="0"/>
          <a:chExt cx="0" cy="0"/>
        </a:xfrm>
      </p:grpSpPr>
      <p:sp>
        <p:nvSpPr>
          <p:cNvPr id="9" name="Rectangle 8"/>
          <p:cNvSpPr/>
          <p:nvPr userDrawn="1"/>
        </p:nvSpPr>
        <p:spPr>
          <a:xfrm>
            <a:off x="0" y="1248369"/>
            <a:ext cx="9162288" cy="561746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1231392"/>
          </a:xfrm>
          <a:prstGeom prst="rect">
            <a:avLst/>
          </a:prstGeom>
        </p:spPr>
      </p:pic>
      <p:sp>
        <p:nvSpPr>
          <p:cNvPr id="2" name="Title 1"/>
          <p:cNvSpPr>
            <a:spLocks noGrp="1"/>
          </p:cNvSpPr>
          <p:nvPr>
            <p:ph type="title" hasCustomPrompt="1"/>
          </p:nvPr>
        </p:nvSpPr>
        <p:spPr>
          <a:xfrm>
            <a:off x="323850" y="119172"/>
            <a:ext cx="8497062" cy="1091184"/>
          </a:xfrm>
          <a:prstGeom prst="rect">
            <a:avLst/>
          </a:prstGeom>
        </p:spPr>
        <p:txBody>
          <a:bodyPr anchor="ctr" anchorCtr="0">
            <a:normAutofit/>
          </a:bodyPr>
          <a:lstStyle>
            <a:lvl1pPr algn="l">
              <a:defRPr sz="3200" baseline="0">
                <a:solidFill>
                  <a:schemeClr val="bg1"/>
                </a:solidFill>
                <a:latin typeface="Arial"/>
                <a:cs typeface="Arial"/>
              </a:defRPr>
            </a:lvl1pPr>
          </a:lstStyle>
          <a:p>
            <a:r>
              <a:rPr lang="en-US" dirty="0"/>
              <a:t>Text Slide: click to enter title</a:t>
            </a:r>
          </a:p>
        </p:txBody>
      </p:sp>
      <p:sp>
        <p:nvSpPr>
          <p:cNvPr id="13" name="Text Placeholder 5"/>
          <p:cNvSpPr>
            <a:spLocks noGrp="1"/>
          </p:cNvSpPr>
          <p:nvPr>
            <p:ph type="body" sz="quarter" idx="14" hasCustomPrompt="1"/>
          </p:nvPr>
        </p:nvSpPr>
        <p:spPr>
          <a:xfrm>
            <a:off x="323850" y="6461760"/>
            <a:ext cx="7357838" cy="320039"/>
          </a:xfrm>
          <a:prstGeom prst="rect">
            <a:avLst/>
          </a:prstGeom>
        </p:spPr>
        <p:txBody>
          <a:bodyPr vert="horz" anchor="ctr"/>
          <a:lstStyle>
            <a:lvl1pPr marL="0" indent="0" algn="l">
              <a:spcBef>
                <a:spcPts val="0"/>
              </a:spcBef>
              <a:buNone/>
              <a:defRPr sz="1400" b="1" baseline="0">
                <a:solidFill>
                  <a:srgbClr val="285078"/>
                </a:solidFill>
                <a:latin typeface="Arial"/>
                <a:cs typeface="Arial"/>
              </a:defRPr>
            </a:lvl1pPr>
          </a:lstStyle>
          <a:p>
            <a:pPr lvl="0"/>
            <a:r>
              <a:rPr lang="en-US" dirty="0"/>
              <a:t>Click to Add Source</a:t>
            </a:r>
          </a:p>
        </p:txBody>
      </p:sp>
      <p:sp>
        <p:nvSpPr>
          <p:cNvPr id="31" name="Content Placeholder 3"/>
          <p:cNvSpPr>
            <a:spLocks noGrp="1"/>
          </p:cNvSpPr>
          <p:nvPr>
            <p:ph sz="half" idx="2" hasCustomPrompt="1"/>
          </p:nvPr>
        </p:nvSpPr>
        <p:spPr>
          <a:xfrm>
            <a:off x="323850" y="1514139"/>
            <a:ext cx="8515350" cy="4800600"/>
          </a:xfrm>
          <a:prstGeom prst="rect">
            <a:avLst/>
          </a:prstGeom>
        </p:spPr>
        <p:txBody>
          <a:bodyPr anchor="t" anchorCtr="0">
            <a:normAutofit/>
          </a:bodyPr>
          <a:lstStyle>
            <a:lvl1pPr marL="274320" indent="-228600">
              <a:lnSpc>
                <a:spcPct val="100000"/>
              </a:lnSpc>
              <a:spcBef>
                <a:spcPts val="1600"/>
              </a:spcBef>
              <a:buClr>
                <a:schemeClr val="bg2"/>
              </a:buClr>
              <a:buSzPct val="110000"/>
              <a:buFont typeface="Arial"/>
              <a:buChar char="•"/>
              <a:defRPr sz="2400" baseline="0">
                <a:solidFill>
                  <a:schemeClr val="bg1"/>
                </a:solidFill>
              </a:defRPr>
            </a:lvl1pPr>
            <a:lvl2pPr marL="617220" marR="0" indent="-228600" algn="l" defTabSz="914400" rtl="0" eaLnBrk="1" fontAlgn="auto" latinLnBrk="0" hangingPunct="1">
              <a:lnSpc>
                <a:spcPct val="100000"/>
              </a:lnSpc>
              <a:spcBef>
                <a:spcPts val="400"/>
              </a:spcBef>
              <a:spcAft>
                <a:spcPts val="0"/>
              </a:spcAft>
              <a:buClr>
                <a:schemeClr val="bg2"/>
              </a:buClr>
              <a:buSzPct val="85000"/>
              <a:buFont typeface="Lucida Grande"/>
              <a:buChar char="-"/>
              <a:tabLst/>
              <a:defRPr sz="2200" baseline="0">
                <a:solidFill>
                  <a:srgbClr val="000000"/>
                </a:solidFill>
              </a:defRPr>
            </a:lvl2pPr>
            <a:lvl3pPr marL="960120" indent="-137160">
              <a:lnSpc>
                <a:spcPct val="100000"/>
              </a:lnSpc>
              <a:spcBef>
                <a:spcPts val="400"/>
              </a:spcBef>
              <a:buClr>
                <a:schemeClr val="bg2"/>
              </a:buClr>
              <a:buSzPct val="70000"/>
              <a:defRPr sz="2000">
                <a:solidFill>
                  <a:srgbClr val="000000"/>
                </a:solidFill>
              </a:defRPr>
            </a:lvl3pPr>
            <a:lvl4pPr>
              <a:defRPr sz="2000"/>
            </a:lvl4pPr>
            <a:lvl5pPr>
              <a:defRPr sz="2000"/>
            </a:lvl5pPr>
            <a:lvl6pPr>
              <a:defRPr sz="1600"/>
            </a:lvl6pPr>
            <a:lvl7pPr>
              <a:defRPr sz="1600"/>
            </a:lvl7pPr>
            <a:lvl8pPr>
              <a:defRPr sz="1600"/>
            </a:lvl8pPr>
            <a:lvl9pPr>
              <a:defRPr sz="1600"/>
            </a:lvl9pPr>
          </a:lstStyle>
          <a:p>
            <a:pPr lvl="0"/>
            <a:r>
              <a:rPr lang="en-US" dirty="0"/>
              <a:t>Click to enter first level text; hit return then tab for 2nd level</a:t>
            </a:r>
          </a:p>
        </p:txBody>
      </p:sp>
      <p:cxnSp>
        <p:nvCxnSpPr>
          <p:cNvPr id="32" name="Straight Connector 31"/>
          <p:cNvCxnSpPr/>
          <p:nvPr/>
        </p:nvCxnSpPr>
        <p:spPr>
          <a:xfrm>
            <a:off x="1" y="1227648"/>
            <a:ext cx="9162862" cy="0"/>
          </a:xfrm>
          <a:prstGeom prst="line">
            <a:avLst/>
          </a:prstGeom>
          <a:ln w="19050">
            <a:solidFill>
              <a:srgbClr val="CE372B"/>
            </a:solidFill>
          </a:ln>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A6B98C43-CD95-164D-BACC-C09A36D27B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4009" y="6352160"/>
            <a:ext cx="906968" cy="483538"/>
          </a:xfrm>
          <a:prstGeom prst="rect">
            <a:avLst/>
          </a:prstGeom>
        </p:spPr>
      </p:pic>
    </p:spTree>
    <p:extLst>
      <p:ext uri="{BB962C8B-B14F-4D97-AF65-F5344CB8AC3E}">
        <p14:creationId xmlns:p14="http://schemas.microsoft.com/office/powerpoint/2010/main" val="4015403217"/>
      </p:ext>
    </p:extLst>
  </p:cSld>
  <p:clrMapOvr>
    <a:masterClrMapping/>
  </p:clrMapOvr>
  <p:transition spd="slow"/>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Text + Figure">
    <p:spTree>
      <p:nvGrpSpPr>
        <p:cNvPr id="1" name=""/>
        <p:cNvGrpSpPr/>
        <p:nvPr/>
      </p:nvGrpSpPr>
      <p:grpSpPr>
        <a:xfrm>
          <a:off x="0" y="0"/>
          <a:ext cx="0" cy="0"/>
          <a:chOff x="0" y="0"/>
          <a:chExt cx="0" cy="0"/>
        </a:xfrm>
      </p:grpSpPr>
      <p:sp>
        <p:nvSpPr>
          <p:cNvPr id="11" name="Rectangle 10"/>
          <p:cNvSpPr/>
          <p:nvPr userDrawn="1"/>
        </p:nvSpPr>
        <p:spPr>
          <a:xfrm>
            <a:off x="0" y="1248369"/>
            <a:ext cx="9162288" cy="561746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1231392"/>
          </a:xfrm>
          <a:prstGeom prst="rect">
            <a:avLst/>
          </a:prstGeom>
        </p:spPr>
      </p:pic>
      <p:sp>
        <p:nvSpPr>
          <p:cNvPr id="2" name="Title 1"/>
          <p:cNvSpPr>
            <a:spLocks noGrp="1"/>
          </p:cNvSpPr>
          <p:nvPr>
            <p:ph type="title" hasCustomPrompt="1"/>
          </p:nvPr>
        </p:nvSpPr>
        <p:spPr>
          <a:xfrm>
            <a:off x="323850" y="119172"/>
            <a:ext cx="8497062" cy="1091184"/>
          </a:xfrm>
          <a:prstGeom prst="rect">
            <a:avLst/>
          </a:prstGeom>
        </p:spPr>
        <p:txBody>
          <a:bodyPr anchor="ctr" anchorCtr="0">
            <a:normAutofit/>
          </a:bodyPr>
          <a:lstStyle>
            <a:lvl1pPr algn="l">
              <a:defRPr sz="3200" baseline="0">
                <a:solidFill>
                  <a:schemeClr val="bg1"/>
                </a:solidFill>
                <a:latin typeface="Arial"/>
                <a:cs typeface="Arial"/>
              </a:defRPr>
            </a:lvl1pPr>
          </a:lstStyle>
          <a:p>
            <a:r>
              <a:rPr lang="en-US" dirty="0"/>
              <a:t>Text and Figure Slide: click to enter title</a:t>
            </a:r>
          </a:p>
        </p:txBody>
      </p:sp>
      <p:sp>
        <p:nvSpPr>
          <p:cNvPr id="31" name="Content Placeholder 3"/>
          <p:cNvSpPr>
            <a:spLocks noGrp="1"/>
          </p:cNvSpPr>
          <p:nvPr>
            <p:ph sz="half" idx="2" hasCustomPrompt="1"/>
          </p:nvPr>
        </p:nvSpPr>
        <p:spPr>
          <a:xfrm>
            <a:off x="323849" y="1514139"/>
            <a:ext cx="4171951" cy="4800600"/>
          </a:xfrm>
          <a:prstGeom prst="rect">
            <a:avLst/>
          </a:prstGeom>
        </p:spPr>
        <p:txBody>
          <a:bodyPr anchor="t" anchorCtr="0">
            <a:normAutofit/>
          </a:bodyPr>
          <a:lstStyle>
            <a:lvl1pPr marL="274320" indent="-228600">
              <a:lnSpc>
                <a:spcPct val="100000"/>
              </a:lnSpc>
              <a:spcBef>
                <a:spcPts val="1600"/>
              </a:spcBef>
              <a:buClr>
                <a:schemeClr val="bg2"/>
              </a:buClr>
              <a:buSzPct val="110000"/>
              <a:buFont typeface="Arial"/>
              <a:buChar char="•"/>
              <a:defRPr sz="2400" baseline="0">
                <a:solidFill>
                  <a:schemeClr val="bg1"/>
                </a:solidFill>
              </a:defRPr>
            </a:lvl1pPr>
            <a:lvl2pPr marL="617220" marR="0" indent="-228600" algn="l" defTabSz="914400" rtl="0" eaLnBrk="1" fontAlgn="auto" latinLnBrk="0" hangingPunct="1">
              <a:lnSpc>
                <a:spcPct val="100000"/>
              </a:lnSpc>
              <a:spcBef>
                <a:spcPts val="400"/>
              </a:spcBef>
              <a:spcAft>
                <a:spcPts val="0"/>
              </a:spcAft>
              <a:buClr>
                <a:schemeClr val="bg2"/>
              </a:buClr>
              <a:buSzPct val="85000"/>
              <a:buFont typeface="Lucida Grande"/>
              <a:buChar char="-"/>
              <a:tabLst/>
              <a:defRPr sz="2200" baseline="0">
                <a:solidFill>
                  <a:srgbClr val="000000"/>
                </a:solidFill>
              </a:defRPr>
            </a:lvl2pPr>
            <a:lvl3pPr marL="960120" indent="-137160">
              <a:lnSpc>
                <a:spcPct val="100000"/>
              </a:lnSpc>
              <a:spcBef>
                <a:spcPts val="400"/>
              </a:spcBef>
              <a:buClr>
                <a:schemeClr val="bg2"/>
              </a:buClr>
              <a:buSzPct val="70000"/>
              <a:defRPr sz="2000">
                <a:solidFill>
                  <a:srgbClr val="000000"/>
                </a:solidFill>
              </a:defRPr>
            </a:lvl3pPr>
            <a:lvl4pPr>
              <a:defRPr sz="2000"/>
            </a:lvl4pPr>
            <a:lvl5pPr>
              <a:defRPr sz="2000"/>
            </a:lvl5pPr>
            <a:lvl6pPr>
              <a:defRPr sz="1600"/>
            </a:lvl6pPr>
            <a:lvl7pPr>
              <a:defRPr sz="1600"/>
            </a:lvl7pPr>
            <a:lvl8pPr>
              <a:defRPr sz="1600"/>
            </a:lvl8pPr>
            <a:lvl9pPr>
              <a:defRPr sz="1600"/>
            </a:lvl9pPr>
          </a:lstStyle>
          <a:p>
            <a:pPr lvl="0"/>
            <a:r>
              <a:rPr lang="en-US" dirty="0"/>
              <a:t>Click to enter first level text</a:t>
            </a:r>
          </a:p>
        </p:txBody>
      </p:sp>
      <p:cxnSp>
        <p:nvCxnSpPr>
          <p:cNvPr id="32" name="Straight Connector 31"/>
          <p:cNvCxnSpPr/>
          <p:nvPr/>
        </p:nvCxnSpPr>
        <p:spPr>
          <a:xfrm>
            <a:off x="1" y="1227648"/>
            <a:ext cx="9162862" cy="0"/>
          </a:xfrm>
          <a:prstGeom prst="line">
            <a:avLst/>
          </a:prstGeom>
          <a:ln w="19050">
            <a:solidFill>
              <a:srgbClr val="CE372B"/>
            </a:solidFill>
          </a:ln>
          <a:effectLst/>
        </p:spPr>
        <p:style>
          <a:lnRef idx="2">
            <a:schemeClr val="accent1"/>
          </a:lnRef>
          <a:fillRef idx="0">
            <a:schemeClr val="accent1"/>
          </a:fillRef>
          <a:effectRef idx="1">
            <a:schemeClr val="accent1"/>
          </a:effectRef>
          <a:fontRef idx="minor">
            <a:schemeClr val="tx1"/>
          </a:fontRef>
        </p:style>
      </p:cxnSp>
      <p:sp>
        <p:nvSpPr>
          <p:cNvPr id="33" name="Text Placeholder 5"/>
          <p:cNvSpPr>
            <a:spLocks noGrp="1"/>
          </p:cNvSpPr>
          <p:nvPr>
            <p:ph type="body" sz="quarter" idx="14" hasCustomPrompt="1"/>
          </p:nvPr>
        </p:nvSpPr>
        <p:spPr>
          <a:xfrm>
            <a:off x="323850" y="6461760"/>
            <a:ext cx="7357838" cy="320039"/>
          </a:xfrm>
          <a:prstGeom prst="rect">
            <a:avLst/>
          </a:prstGeom>
        </p:spPr>
        <p:txBody>
          <a:bodyPr vert="horz" anchor="ctr"/>
          <a:lstStyle>
            <a:lvl1pPr marL="0" indent="0" algn="l">
              <a:spcBef>
                <a:spcPts val="0"/>
              </a:spcBef>
              <a:buNone/>
              <a:defRPr sz="1400" b="1" baseline="0">
                <a:solidFill>
                  <a:srgbClr val="285078"/>
                </a:solidFill>
                <a:latin typeface="Arial"/>
                <a:cs typeface="Arial"/>
              </a:defRPr>
            </a:lvl1pPr>
          </a:lstStyle>
          <a:p>
            <a:pPr lvl="0"/>
            <a:r>
              <a:rPr lang="en-US" dirty="0"/>
              <a:t>Click to Add Source</a:t>
            </a:r>
          </a:p>
        </p:txBody>
      </p:sp>
      <p:sp>
        <p:nvSpPr>
          <p:cNvPr id="8" name="Content Placeholder 3"/>
          <p:cNvSpPr>
            <a:spLocks noGrp="1"/>
          </p:cNvSpPr>
          <p:nvPr>
            <p:ph sz="half" idx="15" hasCustomPrompt="1"/>
          </p:nvPr>
        </p:nvSpPr>
        <p:spPr>
          <a:xfrm>
            <a:off x="4572000" y="1514139"/>
            <a:ext cx="4244975" cy="4800600"/>
          </a:xfrm>
          <a:prstGeom prst="rect">
            <a:avLst/>
          </a:prstGeom>
        </p:spPr>
        <p:txBody>
          <a:bodyPr anchor="t" anchorCtr="0">
            <a:normAutofit/>
          </a:bodyPr>
          <a:lstStyle>
            <a:lvl1pPr marL="274320" indent="-228600">
              <a:lnSpc>
                <a:spcPct val="100000"/>
              </a:lnSpc>
              <a:spcBef>
                <a:spcPts val="1600"/>
              </a:spcBef>
              <a:buClr>
                <a:schemeClr val="bg2"/>
              </a:buClr>
              <a:buSzPct val="110000"/>
              <a:buFont typeface="Arial"/>
              <a:buChar char="•"/>
              <a:defRPr sz="2400" baseline="0">
                <a:solidFill>
                  <a:schemeClr val="bg1"/>
                </a:solidFill>
              </a:defRPr>
            </a:lvl1pPr>
            <a:lvl2pPr marL="617220" marR="0" indent="-228600" algn="l" defTabSz="914400" rtl="0" eaLnBrk="1" fontAlgn="auto" latinLnBrk="0" hangingPunct="1">
              <a:lnSpc>
                <a:spcPct val="100000"/>
              </a:lnSpc>
              <a:spcBef>
                <a:spcPts val="400"/>
              </a:spcBef>
              <a:spcAft>
                <a:spcPts val="0"/>
              </a:spcAft>
              <a:buClr>
                <a:schemeClr val="bg2"/>
              </a:buClr>
              <a:buSzPct val="85000"/>
              <a:buFont typeface="Lucida Grande"/>
              <a:buChar char="-"/>
              <a:tabLst/>
              <a:defRPr sz="2200" baseline="0">
                <a:solidFill>
                  <a:srgbClr val="000000"/>
                </a:solidFill>
              </a:defRPr>
            </a:lvl2pPr>
            <a:lvl3pPr marL="960120" indent="-137160">
              <a:lnSpc>
                <a:spcPct val="100000"/>
              </a:lnSpc>
              <a:spcBef>
                <a:spcPts val="400"/>
              </a:spcBef>
              <a:buClr>
                <a:schemeClr val="bg2"/>
              </a:buClr>
              <a:buSzPct val="70000"/>
              <a:defRPr sz="2000">
                <a:solidFill>
                  <a:srgbClr val="000000"/>
                </a:solidFill>
              </a:defRPr>
            </a:lvl3pPr>
            <a:lvl4pPr>
              <a:defRPr sz="2000"/>
            </a:lvl4pPr>
            <a:lvl5pPr>
              <a:defRPr sz="2000"/>
            </a:lvl5pPr>
            <a:lvl6pPr>
              <a:defRPr sz="1600"/>
            </a:lvl6pPr>
            <a:lvl7pPr>
              <a:defRPr sz="1600"/>
            </a:lvl7pPr>
            <a:lvl8pPr>
              <a:defRPr sz="1600"/>
            </a:lvl8pPr>
            <a:lvl9pPr>
              <a:defRPr sz="1600"/>
            </a:lvl9pPr>
          </a:lstStyle>
          <a:p>
            <a:pPr lvl="0"/>
            <a:r>
              <a:rPr lang="en-US" dirty="0"/>
              <a:t>Click to enter first level text</a:t>
            </a:r>
          </a:p>
        </p:txBody>
      </p:sp>
      <p:pic>
        <p:nvPicPr>
          <p:cNvPr id="12" name="Picture 11">
            <a:extLst>
              <a:ext uri="{FF2B5EF4-FFF2-40B4-BE49-F238E27FC236}">
                <a16:creationId xmlns:a16="http://schemas.microsoft.com/office/drawing/2014/main" id="{F2C5A0E0-BEEB-6E47-B565-C2ECB5218CA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4009" y="6352160"/>
            <a:ext cx="906968" cy="483538"/>
          </a:xfrm>
          <a:prstGeom prst="rect">
            <a:avLst/>
          </a:prstGeom>
        </p:spPr>
      </p:pic>
    </p:spTree>
    <p:extLst>
      <p:ext uri="{BB962C8B-B14F-4D97-AF65-F5344CB8AC3E}">
        <p14:creationId xmlns:p14="http://schemas.microsoft.com/office/powerpoint/2010/main" val="2067622040"/>
      </p:ext>
    </p:extLst>
  </p:cSld>
  <p:clrMapOvr>
    <a:masterClrMapping/>
  </p:clrMapOvr>
  <p:transition spd="slow"/>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 Figure">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1231392"/>
          </a:xfrm>
          <a:prstGeom prst="rect">
            <a:avLst/>
          </a:prstGeom>
        </p:spPr>
      </p:pic>
      <p:sp>
        <p:nvSpPr>
          <p:cNvPr id="2" name="Title 1"/>
          <p:cNvSpPr>
            <a:spLocks noGrp="1"/>
          </p:cNvSpPr>
          <p:nvPr>
            <p:ph type="title" hasCustomPrompt="1"/>
          </p:nvPr>
        </p:nvSpPr>
        <p:spPr>
          <a:xfrm>
            <a:off x="323850" y="119172"/>
            <a:ext cx="8497062" cy="1091184"/>
          </a:xfrm>
          <a:prstGeom prst="rect">
            <a:avLst/>
          </a:prstGeom>
        </p:spPr>
        <p:txBody>
          <a:bodyPr anchor="ctr" anchorCtr="0">
            <a:normAutofit/>
          </a:bodyPr>
          <a:lstStyle>
            <a:lvl1pPr algn="l">
              <a:defRPr sz="3200" baseline="0">
                <a:solidFill>
                  <a:schemeClr val="bg1"/>
                </a:solidFill>
                <a:latin typeface="Arial"/>
                <a:cs typeface="Arial"/>
              </a:defRPr>
            </a:lvl1pPr>
          </a:lstStyle>
          <a:p>
            <a:r>
              <a:rPr lang="en-US" dirty="0"/>
              <a:t>Text and Figure Slide: click to enter title</a:t>
            </a:r>
          </a:p>
        </p:txBody>
      </p:sp>
      <p:sp>
        <p:nvSpPr>
          <p:cNvPr id="31" name="Content Placeholder 3"/>
          <p:cNvSpPr>
            <a:spLocks noGrp="1"/>
          </p:cNvSpPr>
          <p:nvPr>
            <p:ph sz="half" idx="2" hasCustomPrompt="1"/>
          </p:nvPr>
        </p:nvSpPr>
        <p:spPr>
          <a:xfrm>
            <a:off x="323849" y="1514139"/>
            <a:ext cx="4171951" cy="4800600"/>
          </a:xfrm>
          <a:prstGeom prst="rect">
            <a:avLst/>
          </a:prstGeom>
        </p:spPr>
        <p:txBody>
          <a:bodyPr anchor="t" anchorCtr="0">
            <a:normAutofit/>
          </a:bodyPr>
          <a:lstStyle>
            <a:lvl1pPr marL="274320" indent="-228600">
              <a:lnSpc>
                <a:spcPct val="100000"/>
              </a:lnSpc>
              <a:spcBef>
                <a:spcPts val="1600"/>
              </a:spcBef>
              <a:buClr>
                <a:schemeClr val="bg2"/>
              </a:buClr>
              <a:buSzPct val="110000"/>
              <a:buFont typeface="Arial"/>
              <a:buChar char="•"/>
              <a:defRPr sz="2400" baseline="0">
                <a:solidFill>
                  <a:srgbClr val="000000"/>
                </a:solidFill>
              </a:defRPr>
            </a:lvl1pPr>
            <a:lvl2pPr marL="617220" marR="0" indent="-228600" algn="l" defTabSz="914400" rtl="0" eaLnBrk="1" fontAlgn="auto" latinLnBrk="0" hangingPunct="1">
              <a:lnSpc>
                <a:spcPct val="100000"/>
              </a:lnSpc>
              <a:spcBef>
                <a:spcPts val="400"/>
              </a:spcBef>
              <a:spcAft>
                <a:spcPts val="0"/>
              </a:spcAft>
              <a:buClr>
                <a:schemeClr val="bg2"/>
              </a:buClr>
              <a:buSzPct val="85000"/>
              <a:buFont typeface="Lucida Grande"/>
              <a:buChar char="-"/>
              <a:tabLst/>
              <a:defRPr sz="2200" baseline="0">
                <a:solidFill>
                  <a:srgbClr val="000000"/>
                </a:solidFill>
              </a:defRPr>
            </a:lvl2pPr>
            <a:lvl3pPr marL="960120" indent="-137160">
              <a:lnSpc>
                <a:spcPct val="100000"/>
              </a:lnSpc>
              <a:spcBef>
                <a:spcPts val="400"/>
              </a:spcBef>
              <a:buClr>
                <a:schemeClr val="bg2"/>
              </a:buClr>
              <a:buSzPct val="70000"/>
              <a:defRPr sz="2000">
                <a:solidFill>
                  <a:srgbClr val="000000"/>
                </a:solidFill>
              </a:defRPr>
            </a:lvl3pPr>
            <a:lvl4pPr>
              <a:defRPr sz="2000"/>
            </a:lvl4pPr>
            <a:lvl5pPr>
              <a:defRPr sz="2000"/>
            </a:lvl5pPr>
            <a:lvl6pPr>
              <a:defRPr sz="1600"/>
            </a:lvl6pPr>
            <a:lvl7pPr>
              <a:defRPr sz="1600"/>
            </a:lvl7pPr>
            <a:lvl8pPr>
              <a:defRPr sz="1600"/>
            </a:lvl8pPr>
            <a:lvl9pPr>
              <a:defRPr sz="1600"/>
            </a:lvl9pPr>
          </a:lstStyle>
          <a:p>
            <a:pPr lvl="0"/>
            <a:r>
              <a:rPr lang="en-US" dirty="0"/>
              <a:t>Click to enter first level text</a:t>
            </a:r>
          </a:p>
        </p:txBody>
      </p:sp>
      <p:cxnSp>
        <p:nvCxnSpPr>
          <p:cNvPr id="32" name="Straight Connector 31"/>
          <p:cNvCxnSpPr/>
          <p:nvPr/>
        </p:nvCxnSpPr>
        <p:spPr>
          <a:xfrm>
            <a:off x="1" y="1227648"/>
            <a:ext cx="9162862" cy="0"/>
          </a:xfrm>
          <a:prstGeom prst="line">
            <a:avLst/>
          </a:prstGeom>
          <a:ln w="19050">
            <a:solidFill>
              <a:srgbClr val="CE372B"/>
            </a:solidFill>
          </a:ln>
          <a:effectLst/>
        </p:spPr>
        <p:style>
          <a:lnRef idx="2">
            <a:schemeClr val="accent1"/>
          </a:lnRef>
          <a:fillRef idx="0">
            <a:schemeClr val="accent1"/>
          </a:fillRef>
          <a:effectRef idx="1">
            <a:schemeClr val="accent1"/>
          </a:effectRef>
          <a:fontRef idx="minor">
            <a:schemeClr val="tx1"/>
          </a:fontRef>
        </p:style>
      </p:cxnSp>
      <p:sp>
        <p:nvSpPr>
          <p:cNvPr id="33" name="Text Placeholder 5"/>
          <p:cNvSpPr>
            <a:spLocks noGrp="1"/>
          </p:cNvSpPr>
          <p:nvPr>
            <p:ph type="body" sz="quarter" idx="14" hasCustomPrompt="1"/>
          </p:nvPr>
        </p:nvSpPr>
        <p:spPr>
          <a:xfrm>
            <a:off x="323850" y="6461760"/>
            <a:ext cx="7357838" cy="320039"/>
          </a:xfrm>
          <a:prstGeom prst="rect">
            <a:avLst/>
          </a:prstGeom>
        </p:spPr>
        <p:txBody>
          <a:bodyPr vert="horz" anchor="ctr"/>
          <a:lstStyle>
            <a:lvl1pPr marL="0" indent="0" algn="l">
              <a:spcBef>
                <a:spcPts val="0"/>
              </a:spcBef>
              <a:buNone/>
              <a:defRPr sz="1400" b="1" baseline="0">
                <a:solidFill>
                  <a:srgbClr val="285078"/>
                </a:solidFill>
                <a:latin typeface="Arial"/>
                <a:cs typeface="Arial"/>
              </a:defRPr>
            </a:lvl1pPr>
          </a:lstStyle>
          <a:p>
            <a:pPr lvl="0"/>
            <a:r>
              <a:rPr lang="en-US" dirty="0"/>
              <a:t>Click to Add Source</a:t>
            </a:r>
          </a:p>
        </p:txBody>
      </p:sp>
      <p:sp>
        <p:nvSpPr>
          <p:cNvPr id="8" name="Content Placeholder 3"/>
          <p:cNvSpPr>
            <a:spLocks noGrp="1"/>
          </p:cNvSpPr>
          <p:nvPr>
            <p:ph sz="half" idx="15" hasCustomPrompt="1"/>
          </p:nvPr>
        </p:nvSpPr>
        <p:spPr>
          <a:xfrm>
            <a:off x="4572000" y="1514139"/>
            <a:ext cx="4244975" cy="4800600"/>
          </a:xfrm>
          <a:prstGeom prst="rect">
            <a:avLst/>
          </a:prstGeom>
        </p:spPr>
        <p:txBody>
          <a:bodyPr anchor="t" anchorCtr="0">
            <a:normAutofit/>
          </a:bodyPr>
          <a:lstStyle>
            <a:lvl1pPr marL="274320" indent="-228600">
              <a:lnSpc>
                <a:spcPct val="100000"/>
              </a:lnSpc>
              <a:spcBef>
                <a:spcPts val="1600"/>
              </a:spcBef>
              <a:buClr>
                <a:schemeClr val="bg2"/>
              </a:buClr>
              <a:buSzPct val="110000"/>
              <a:buFont typeface="Arial"/>
              <a:buChar char="•"/>
              <a:defRPr sz="2400" baseline="0">
                <a:solidFill>
                  <a:srgbClr val="000000"/>
                </a:solidFill>
              </a:defRPr>
            </a:lvl1pPr>
            <a:lvl2pPr marL="617220" marR="0" indent="-228600" algn="l" defTabSz="914400" rtl="0" eaLnBrk="1" fontAlgn="auto" latinLnBrk="0" hangingPunct="1">
              <a:lnSpc>
                <a:spcPct val="100000"/>
              </a:lnSpc>
              <a:spcBef>
                <a:spcPts val="400"/>
              </a:spcBef>
              <a:spcAft>
                <a:spcPts val="0"/>
              </a:spcAft>
              <a:buClr>
                <a:schemeClr val="bg2"/>
              </a:buClr>
              <a:buSzPct val="85000"/>
              <a:buFont typeface="Lucida Grande"/>
              <a:buChar char="-"/>
              <a:tabLst/>
              <a:defRPr sz="2200" baseline="0">
                <a:solidFill>
                  <a:srgbClr val="000000"/>
                </a:solidFill>
              </a:defRPr>
            </a:lvl2pPr>
            <a:lvl3pPr marL="960120" indent="-137160">
              <a:lnSpc>
                <a:spcPct val="100000"/>
              </a:lnSpc>
              <a:spcBef>
                <a:spcPts val="400"/>
              </a:spcBef>
              <a:buClr>
                <a:schemeClr val="bg2"/>
              </a:buClr>
              <a:buSzPct val="70000"/>
              <a:defRPr sz="2000">
                <a:solidFill>
                  <a:srgbClr val="000000"/>
                </a:solidFill>
              </a:defRPr>
            </a:lvl3pPr>
            <a:lvl4pPr>
              <a:defRPr sz="2000"/>
            </a:lvl4pPr>
            <a:lvl5pPr>
              <a:defRPr sz="2000"/>
            </a:lvl5pPr>
            <a:lvl6pPr>
              <a:defRPr sz="1600"/>
            </a:lvl6pPr>
            <a:lvl7pPr>
              <a:defRPr sz="1600"/>
            </a:lvl7pPr>
            <a:lvl8pPr>
              <a:defRPr sz="1600"/>
            </a:lvl8pPr>
            <a:lvl9pPr>
              <a:defRPr sz="1600"/>
            </a:lvl9pPr>
          </a:lstStyle>
          <a:p>
            <a:pPr lvl="0"/>
            <a:r>
              <a:rPr lang="en-US" dirty="0"/>
              <a:t>Click to enter first level text</a:t>
            </a:r>
          </a:p>
        </p:txBody>
      </p:sp>
      <p:pic>
        <p:nvPicPr>
          <p:cNvPr id="11" name="Picture 10">
            <a:extLst>
              <a:ext uri="{FF2B5EF4-FFF2-40B4-BE49-F238E27FC236}">
                <a16:creationId xmlns:a16="http://schemas.microsoft.com/office/drawing/2014/main" id="{232A3B59-71CB-A94B-93CC-65BDFBAD08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0144" y="6354676"/>
            <a:ext cx="856870" cy="499608"/>
          </a:xfrm>
          <a:prstGeom prst="rect">
            <a:avLst/>
          </a:prstGeom>
        </p:spPr>
      </p:pic>
    </p:spTree>
    <p:extLst>
      <p:ext uri="{BB962C8B-B14F-4D97-AF65-F5344CB8AC3E}">
        <p14:creationId xmlns:p14="http://schemas.microsoft.com/office/powerpoint/2010/main" val="3867978143"/>
      </p:ext>
    </p:extLst>
  </p:cSld>
  <p:clrMapOvr>
    <a:masterClrMapping/>
  </p:clrMapOvr>
  <p:transition spd="slow"/>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igures + Images">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1231392"/>
          </a:xfrm>
          <a:prstGeom prst="rect">
            <a:avLst/>
          </a:prstGeom>
        </p:spPr>
      </p:pic>
      <p:sp>
        <p:nvSpPr>
          <p:cNvPr id="2" name="Title 1"/>
          <p:cNvSpPr>
            <a:spLocks noGrp="1"/>
          </p:cNvSpPr>
          <p:nvPr>
            <p:ph type="title" hasCustomPrompt="1"/>
          </p:nvPr>
        </p:nvSpPr>
        <p:spPr>
          <a:xfrm>
            <a:off x="323850" y="119172"/>
            <a:ext cx="8497062" cy="1091184"/>
          </a:xfrm>
          <a:prstGeom prst="rect">
            <a:avLst/>
          </a:prstGeom>
        </p:spPr>
        <p:txBody>
          <a:bodyPr anchor="ctr" anchorCtr="0">
            <a:normAutofit/>
          </a:bodyPr>
          <a:lstStyle>
            <a:lvl1pPr algn="l">
              <a:defRPr sz="3200" baseline="0">
                <a:solidFill>
                  <a:schemeClr val="bg1"/>
                </a:solidFill>
                <a:latin typeface="Arial"/>
                <a:cs typeface="Arial"/>
              </a:defRPr>
            </a:lvl1pPr>
          </a:lstStyle>
          <a:p>
            <a:r>
              <a:rPr lang="en-US" dirty="0"/>
              <a:t>Graph/Table/Image: click to add title</a:t>
            </a:r>
          </a:p>
        </p:txBody>
      </p:sp>
      <p:cxnSp>
        <p:nvCxnSpPr>
          <p:cNvPr id="35" name="Straight Connector 34"/>
          <p:cNvCxnSpPr/>
          <p:nvPr/>
        </p:nvCxnSpPr>
        <p:spPr>
          <a:xfrm>
            <a:off x="1" y="1227648"/>
            <a:ext cx="9162862" cy="0"/>
          </a:xfrm>
          <a:prstGeom prst="line">
            <a:avLst/>
          </a:prstGeom>
          <a:ln w="19050">
            <a:solidFill>
              <a:srgbClr val="CE372B"/>
            </a:solidFill>
          </a:ln>
          <a:effectLst/>
        </p:spPr>
        <p:style>
          <a:lnRef idx="2">
            <a:schemeClr val="accent1"/>
          </a:lnRef>
          <a:fillRef idx="0">
            <a:schemeClr val="accent1"/>
          </a:fillRef>
          <a:effectRef idx="1">
            <a:schemeClr val="accent1"/>
          </a:effectRef>
          <a:fontRef idx="minor">
            <a:schemeClr val="tx1"/>
          </a:fontRef>
        </p:style>
      </p:cxnSp>
      <p:sp>
        <p:nvSpPr>
          <p:cNvPr id="36" name="Text Placeholder 5"/>
          <p:cNvSpPr>
            <a:spLocks noGrp="1"/>
          </p:cNvSpPr>
          <p:nvPr>
            <p:ph type="body" sz="quarter" idx="14" hasCustomPrompt="1"/>
          </p:nvPr>
        </p:nvSpPr>
        <p:spPr>
          <a:xfrm>
            <a:off x="323850" y="6461760"/>
            <a:ext cx="7357838" cy="320039"/>
          </a:xfrm>
          <a:prstGeom prst="rect">
            <a:avLst/>
          </a:prstGeom>
        </p:spPr>
        <p:txBody>
          <a:bodyPr vert="horz" anchor="ctr"/>
          <a:lstStyle>
            <a:lvl1pPr marL="0" indent="0" algn="l">
              <a:spcBef>
                <a:spcPts val="0"/>
              </a:spcBef>
              <a:buNone/>
              <a:defRPr sz="1400" b="1" baseline="0">
                <a:solidFill>
                  <a:srgbClr val="285078"/>
                </a:solidFill>
                <a:latin typeface="Arial"/>
                <a:cs typeface="Arial"/>
              </a:defRPr>
            </a:lvl1pPr>
          </a:lstStyle>
          <a:p>
            <a:pPr lvl="0"/>
            <a:r>
              <a:rPr lang="en-US" dirty="0"/>
              <a:t>Click to Add Source</a:t>
            </a:r>
          </a:p>
        </p:txBody>
      </p:sp>
      <p:sp>
        <p:nvSpPr>
          <p:cNvPr id="7" name="Content Placeholder 3"/>
          <p:cNvSpPr>
            <a:spLocks noGrp="1"/>
          </p:cNvSpPr>
          <p:nvPr>
            <p:ph sz="half" idx="2" hasCustomPrompt="1"/>
          </p:nvPr>
        </p:nvSpPr>
        <p:spPr>
          <a:xfrm>
            <a:off x="323849" y="1514139"/>
            <a:ext cx="8497063" cy="4800600"/>
          </a:xfrm>
          <a:prstGeom prst="rect">
            <a:avLst/>
          </a:prstGeom>
        </p:spPr>
        <p:txBody>
          <a:bodyPr anchor="t" anchorCtr="0">
            <a:normAutofit/>
          </a:bodyPr>
          <a:lstStyle>
            <a:lvl1pPr marL="274320" indent="-228600">
              <a:lnSpc>
                <a:spcPct val="100000"/>
              </a:lnSpc>
              <a:spcBef>
                <a:spcPts val="1600"/>
              </a:spcBef>
              <a:buClr>
                <a:schemeClr val="bg2"/>
              </a:buClr>
              <a:buSzPct val="110000"/>
              <a:buFont typeface="Arial"/>
              <a:buChar char="•"/>
              <a:defRPr sz="2400" baseline="0">
                <a:solidFill>
                  <a:srgbClr val="000000"/>
                </a:solidFill>
              </a:defRPr>
            </a:lvl1pPr>
            <a:lvl2pPr marL="617220" marR="0" indent="-228600" algn="l" defTabSz="914400" rtl="0" eaLnBrk="1" fontAlgn="auto" latinLnBrk="0" hangingPunct="1">
              <a:lnSpc>
                <a:spcPct val="100000"/>
              </a:lnSpc>
              <a:spcBef>
                <a:spcPts val="400"/>
              </a:spcBef>
              <a:spcAft>
                <a:spcPts val="0"/>
              </a:spcAft>
              <a:buClr>
                <a:schemeClr val="bg2"/>
              </a:buClr>
              <a:buSzPct val="85000"/>
              <a:buFont typeface="Lucida Grande"/>
              <a:buChar char="-"/>
              <a:tabLst/>
              <a:defRPr sz="2200" baseline="0">
                <a:solidFill>
                  <a:srgbClr val="000000"/>
                </a:solidFill>
              </a:defRPr>
            </a:lvl2pPr>
            <a:lvl3pPr marL="960120" indent="-137160">
              <a:lnSpc>
                <a:spcPct val="100000"/>
              </a:lnSpc>
              <a:spcBef>
                <a:spcPts val="400"/>
              </a:spcBef>
              <a:buClr>
                <a:schemeClr val="bg2"/>
              </a:buClr>
              <a:buSzPct val="70000"/>
              <a:defRPr sz="2000">
                <a:solidFill>
                  <a:srgbClr val="000000"/>
                </a:solidFill>
              </a:defRPr>
            </a:lvl3pPr>
            <a:lvl4pPr>
              <a:defRPr sz="2000"/>
            </a:lvl4pPr>
            <a:lvl5pPr>
              <a:defRPr sz="2000"/>
            </a:lvl5pPr>
            <a:lvl6pPr>
              <a:defRPr sz="1600"/>
            </a:lvl6pPr>
            <a:lvl7pPr>
              <a:defRPr sz="1600"/>
            </a:lvl7pPr>
            <a:lvl8pPr>
              <a:defRPr sz="1600"/>
            </a:lvl8pPr>
            <a:lvl9pPr>
              <a:defRPr sz="1600"/>
            </a:lvl9pPr>
          </a:lstStyle>
          <a:p>
            <a:pPr lvl="0"/>
            <a:r>
              <a:rPr lang="en-US" dirty="0"/>
              <a:t>Click to enter first level text</a:t>
            </a:r>
          </a:p>
        </p:txBody>
      </p:sp>
      <p:pic>
        <p:nvPicPr>
          <p:cNvPr id="9" name="Picture 8">
            <a:extLst>
              <a:ext uri="{FF2B5EF4-FFF2-40B4-BE49-F238E27FC236}">
                <a16:creationId xmlns:a16="http://schemas.microsoft.com/office/drawing/2014/main" id="{980AC5E4-D185-C240-B95F-00E078F8DF7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0144" y="6354676"/>
            <a:ext cx="856870" cy="499608"/>
          </a:xfrm>
          <a:prstGeom prst="rect">
            <a:avLst/>
          </a:prstGeom>
        </p:spPr>
      </p:pic>
    </p:spTree>
  </p:cSld>
  <p:clrMapOvr>
    <a:masterClrMapping/>
  </p:clrMapOvr>
  <p:transition spd="slow"/>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Figures + Images">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1231392"/>
          </a:xfrm>
          <a:prstGeom prst="rect">
            <a:avLst/>
          </a:prstGeom>
        </p:spPr>
      </p:pic>
      <p:sp>
        <p:nvSpPr>
          <p:cNvPr id="2" name="Title 1"/>
          <p:cNvSpPr>
            <a:spLocks noGrp="1"/>
          </p:cNvSpPr>
          <p:nvPr>
            <p:ph type="title" hasCustomPrompt="1"/>
          </p:nvPr>
        </p:nvSpPr>
        <p:spPr>
          <a:xfrm>
            <a:off x="323850" y="119172"/>
            <a:ext cx="8497062" cy="1091184"/>
          </a:xfrm>
          <a:prstGeom prst="rect">
            <a:avLst/>
          </a:prstGeom>
        </p:spPr>
        <p:txBody>
          <a:bodyPr anchor="ctr" anchorCtr="0">
            <a:normAutofit/>
          </a:bodyPr>
          <a:lstStyle>
            <a:lvl1pPr algn="l">
              <a:defRPr sz="3200" baseline="0">
                <a:solidFill>
                  <a:schemeClr val="bg1"/>
                </a:solidFill>
                <a:latin typeface="Arial"/>
                <a:cs typeface="Arial"/>
              </a:defRPr>
            </a:lvl1pPr>
          </a:lstStyle>
          <a:p>
            <a:r>
              <a:rPr lang="en-US" dirty="0"/>
              <a:t>Graph/Table/Image: click to add title</a:t>
            </a:r>
          </a:p>
        </p:txBody>
      </p:sp>
      <p:cxnSp>
        <p:nvCxnSpPr>
          <p:cNvPr id="35" name="Straight Connector 34"/>
          <p:cNvCxnSpPr/>
          <p:nvPr/>
        </p:nvCxnSpPr>
        <p:spPr>
          <a:xfrm>
            <a:off x="1" y="1227648"/>
            <a:ext cx="9162862" cy="0"/>
          </a:xfrm>
          <a:prstGeom prst="line">
            <a:avLst/>
          </a:prstGeom>
          <a:ln w="19050">
            <a:solidFill>
              <a:srgbClr val="CE372B"/>
            </a:solidFill>
          </a:ln>
          <a:effectLst/>
        </p:spPr>
        <p:style>
          <a:lnRef idx="2">
            <a:schemeClr val="accent1"/>
          </a:lnRef>
          <a:fillRef idx="0">
            <a:schemeClr val="accent1"/>
          </a:fillRef>
          <a:effectRef idx="1">
            <a:schemeClr val="accent1"/>
          </a:effectRef>
          <a:fontRef idx="minor">
            <a:schemeClr val="tx1"/>
          </a:fontRef>
        </p:style>
      </p:cxnSp>
      <p:sp>
        <p:nvSpPr>
          <p:cNvPr id="36" name="Text Placeholder 5"/>
          <p:cNvSpPr>
            <a:spLocks noGrp="1"/>
          </p:cNvSpPr>
          <p:nvPr>
            <p:ph type="body" sz="quarter" idx="14" hasCustomPrompt="1"/>
          </p:nvPr>
        </p:nvSpPr>
        <p:spPr>
          <a:xfrm>
            <a:off x="323850" y="6461760"/>
            <a:ext cx="7357838" cy="320039"/>
          </a:xfrm>
          <a:prstGeom prst="rect">
            <a:avLst/>
          </a:prstGeom>
        </p:spPr>
        <p:txBody>
          <a:bodyPr vert="horz" anchor="ctr"/>
          <a:lstStyle>
            <a:lvl1pPr marL="0" indent="0" algn="l">
              <a:spcBef>
                <a:spcPts val="0"/>
              </a:spcBef>
              <a:buNone/>
              <a:defRPr sz="1400" b="1" baseline="0">
                <a:solidFill>
                  <a:srgbClr val="285078"/>
                </a:solidFill>
                <a:latin typeface="Arial"/>
                <a:cs typeface="Arial"/>
              </a:defRPr>
            </a:lvl1pPr>
          </a:lstStyle>
          <a:p>
            <a:pPr lvl="0"/>
            <a:r>
              <a:rPr lang="en-US" dirty="0"/>
              <a:t>Click to Add Source</a:t>
            </a:r>
          </a:p>
        </p:txBody>
      </p:sp>
      <p:pic>
        <p:nvPicPr>
          <p:cNvPr id="34" name="Picture 33">
            <a:extLst>
              <a:ext uri="{FF2B5EF4-FFF2-40B4-BE49-F238E27FC236}">
                <a16:creationId xmlns:a16="http://schemas.microsoft.com/office/drawing/2014/main" id="{F6B3C679-CEC6-674E-9B82-025EB89ACD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77200" y="6354676"/>
            <a:ext cx="856870" cy="499608"/>
          </a:xfrm>
          <a:prstGeom prst="rect">
            <a:avLst/>
          </a:prstGeom>
        </p:spPr>
      </p:pic>
    </p:spTree>
    <p:extLst>
      <p:ext uri="{BB962C8B-B14F-4D97-AF65-F5344CB8AC3E}">
        <p14:creationId xmlns:p14="http://schemas.microsoft.com/office/powerpoint/2010/main" val="888714058"/>
      </p:ext>
    </p:extLst>
  </p:cSld>
  <p:clrMapOvr>
    <a:masterClrMapping/>
  </p:clrMapOvr>
  <p:transition spd="slow"/>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0.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2.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0" r:id="rId1"/>
    <p:sldLayoutId id="2147483703" r:id="rId2"/>
    <p:sldLayoutId id="2147483738" r:id="rId3"/>
    <p:sldLayoutId id="2147483694" r:id="rId4"/>
    <p:sldLayoutId id="2147483730" r:id="rId5"/>
    <p:sldLayoutId id="2147483695" r:id="rId6"/>
    <p:sldLayoutId id="2147483729" r:id="rId7"/>
    <p:sldLayoutId id="2147483696" r:id="rId8"/>
    <p:sldLayoutId id="2147483736" r:id="rId9"/>
    <p:sldLayoutId id="2147483697" r:id="rId10"/>
    <p:sldLayoutId id="2147483698" r:id="rId11"/>
    <p:sldLayoutId id="2147483699" r:id="rId12"/>
    <p:sldLayoutId id="2147483740" r:id="rId13"/>
    <p:sldLayoutId id="2147483725" r:id="rId14"/>
  </p:sldLayoutIdLst>
  <p:transition spd="slow"/>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67D7B2FF-428D-4C48-A9C3-BBC599C3E456}"/>
              </a:ext>
            </a:extLst>
          </p:cNvPr>
          <p:cNvPicPr>
            <a:picLocks noChangeAspect="1"/>
          </p:cNvPicPr>
          <p:nvPr userDrawn="1"/>
        </p:nvPicPr>
        <p:blipFill>
          <a:blip r:embed="rId7"/>
          <a:stretch>
            <a:fillRect/>
          </a:stretch>
        </p:blipFill>
        <p:spPr>
          <a:xfrm>
            <a:off x="0" y="0"/>
            <a:ext cx="9144000" cy="6858000"/>
          </a:xfrm>
          <a:prstGeom prst="rect">
            <a:avLst/>
          </a:prstGeom>
        </p:spPr>
      </p:pic>
      <p:sp>
        <p:nvSpPr>
          <p:cNvPr id="6" name="Rectangle 5">
            <a:extLst>
              <a:ext uri="{FF2B5EF4-FFF2-40B4-BE49-F238E27FC236}">
                <a16:creationId xmlns:a16="http://schemas.microsoft.com/office/drawing/2014/main" id="{84E4403F-6603-8F4A-8B16-12BDB84D6752}"/>
              </a:ext>
            </a:extLst>
          </p:cNvPr>
          <p:cNvSpPr/>
          <p:nvPr userDrawn="1"/>
        </p:nvSpPr>
        <p:spPr>
          <a:xfrm>
            <a:off x="0" y="0"/>
            <a:ext cx="9143999" cy="6858000"/>
          </a:xfrm>
          <a:prstGeom prst="rect">
            <a:avLst/>
          </a:prstGeom>
          <a:gradFill flip="none" rotWithShape="1">
            <a:gsLst>
              <a:gs pos="0">
                <a:srgbClr val="6B8CC4">
                  <a:alpha val="0"/>
                </a:srgbClr>
              </a:gs>
              <a:gs pos="30000">
                <a:srgbClr val="4B6AA2">
                  <a:alpha val="0"/>
                </a:srgbClr>
              </a:gs>
              <a:gs pos="66000">
                <a:srgbClr val="36548C">
                  <a:alpha val="50000"/>
                </a:srgbClr>
              </a:gs>
            </a:gsLst>
            <a:lin ang="15900000" scaled="0"/>
            <a:tileRect/>
          </a:gra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 name="Title Placeholder 1">
            <a:extLst>
              <a:ext uri="{FF2B5EF4-FFF2-40B4-BE49-F238E27FC236}">
                <a16:creationId xmlns:a16="http://schemas.microsoft.com/office/drawing/2014/main" id="{5D96EF46-E1E3-BF46-A46A-EF29CE6CD965}"/>
              </a:ext>
            </a:extLst>
          </p:cNvPr>
          <p:cNvSpPr>
            <a:spLocks noGrp="1"/>
          </p:cNvSpPr>
          <p:nvPr>
            <p:ph type="title"/>
          </p:nvPr>
        </p:nvSpPr>
        <p:spPr>
          <a:xfrm>
            <a:off x="292101" y="291306"/>
            <a:ext cx="8610599" cy="7794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837DFFB-A983-FA41-948E-3AD60C6535E9}"/>
              </a:ext>
            </a:extLst>
          </p:cNvPr>
          <p:cNvSpPr>
            <a:spLocks noGrp="1"/>
          </p:cNvSpPr>
          <p:nvPr>
            <p:ph type="body" idx="1"/>
          </p:nvPr>
        </p:nvSpPr>
        <p:spPr>
          <a:xfrm>
            <a:off x="292101" y="1188720"/>
            <a:ext cx="8610599" cy="498824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9425857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Lst>
  <p:txStyles>
    <p:titleStyle>
      <a:lvl1pPr algn="l" defTabSz="685800" rtl="0" eaLnBrk="1" latinLnBrk="0" hangingPunct="1">
        <a:lnSpc>
          <a:spcPct val="90000"/>
        </a:lnSpc>
        <a:spcBef>
          <a:spcPct val="0"/>
        </a:spcBef>
        <a:buNone/>
        <a:defRPr sz="3300" b="1" i="0" kern="1200">
          <a:solidFill>
            <a:srgbClr val="F5B896"/>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F6DCB2"/>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F6DCB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F6DCB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F6DCB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F6DCB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hyperlink" Target="http://www.clinicaloptions.co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hyperlink" Target="http://www.clinicaloptions.com/"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hyperlink" Target="http://www.clinicaloptions.com/"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hyperlink" Target="http://www.clinicaloptions.com/"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18.xml"/><Relationship Id="rId4" Type="http://schemas.openxmlformats.org/officeDocument/2006/relationships/image" Target="../media/image29.tiff"/></Relationships>
</file>

<file path=ppt/slides/_rels/slide3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hyperlink" Target="http://www.clinicaloptions.com/"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hyperlink" Target="http://www.clinicaloptions.co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hyperlink" Target="http://www.clinicaloptions.com/"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hyperlink" Target="http://www.clinicaloptions.com/"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hyperlink" Target="http://www.clinicaloptions.com/"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hyperlink" Target="http://www.clinicaloptions.com/"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hyperlink" Target="http://www.clinicaloptions.com/"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hyperlink" Target="http://www.clinicaloptions.com/"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4.jp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hyperlink" Target="http://www.clinicaloptions.com/" TargetMode="External"/><Relationship Id="rId9" Type="http://schemas.openxmlformats.org/officeDocument/2006/relationships/image" Target="../media/image36.png"/></Relationships>
</file>

<file path=ppt/slides/_rels/slide4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hyperlink" Target="http://www.clinicaloptions.com/"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7.xml"/><Relationship Id="rId1" Type="http://schemas.openxmlformats.org/officeDocument/2006/relationships/tags" Target="../tags/tag1.xml"/><Relationship Id="rId4" Type="http://schemas.openxmlformats.org/officeDocument/2006/relationships/image" Target="../media/image42.emf"/></Relationships>
</file>

<file path=ppt/slides/_rels/slide5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svg"/><Relationship Id="rId7" Type="http://schemas.openxmlformats.org/officeDocument/2006/relationships/image" Target="../media/image48.svg"/><Relationship Id="rId2" Type="http://schemas.openxmlformats.org/officeDocument/2006/relationships/image" Target="../media/image43.png"/><Relationship Id="rId1" Type="http://schemas.openxmlformats.org/officeDocument/2006/relationships/slideLayout" Target="../slideLayouts/slideLayout19.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 Id="rId9" Type="http://schemas.openxmlformats.org/officeDocument/2006/relationships/image" Target="../media/image50.sv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xml"/><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1" dirty="0"/>
              <a:t>March 2021 AIDS Clinical Conference:</a:t>
            </a:r>
            <a:br>
              <a:rPr lang="en-US" b="1" dirty="0"/>
            </a:br>
            <a:r>
              <a:rPr lang="en-US" b="1" dirty="0"/>
              <a:t>Virtual CROI 2021 Report Back</a:t>
            </a:r>
          </a:p>
        </p:txBody>
      </p:sp>
      <p:sp>
        <p:nvSpPr>
          <p:cNvPr id="3" name="Text Placeholder 2"/>
          <p:cNvSpPr>
            <a:spLocks noGrp="1"/>
          </p:cNvSpPr>
          <p:nvPr>
            <p:ph type="body" sz="quarter" idx="18"/>
          </p:nvPr>
        </p:nvSpPr>
        <p:spPr/>
        <p:txBody>
          <a:bodyPr/>
          <a:lstStyle/>
          <a:p>
            <a:r>
              <a:rPr lang="en-US" sz="2000" b="1" dirty="0" err="1"/>
              <a:t>Jehan</a:t>
            </a:r>
            <a:r>
              <a:rPr lang="en-US" sz="2000" b="1" dirty="0"/>
              <a:t> Budak, MD</a:t>
            </a:r>
          </a:p>
          <a:p>
            <a:r>
              <a:rPr lang="en-US" sz="2000" b="1" dirty="0"/>
              <a:t>Ruanne V. Barnabas, MBChB, MSc, DPhil</a:t>
            </a:r>
          </a:p>
          <a:p>
            <a:r>
              <a:rPr lang="en-US" sz="2000" b="1" dirty="0"/>
              <a:t>Adrienne Shapiro, MD, PhD, MSc</a:t>
            </a:r>
          </a:p>
          <a:p>
            <a:r>
              <a:rPr lang="en-US" sz="2000" b="1" dirty="0"/>
              <a:t>University of Washington</a:t>
            </a:r>
          </a:p>
        </p:txBody>
      </p:sp>
      <p:sp>
        <p:nvSpPr>
          <p:cNvPr id="4" name="Text Placeholder 3">
            <a:extLst>
              <a:ext uri="{FF2B5EF4-FFF2-40B4-BE49-F238E27FC236}">
                <a16:creationId xmlns:a16="http://schemas.microsoft.com/office/drawing/2014/main" id="{1F25142C-168B-8648-8E96-0D2DEB8BE044}"/>
              </a:ext>
            </a:extLst>
          </p:cNvPr>
          <p:cNvSpPr>
            <a:spLocks noGrp="1"/>
          </p:cNvSpPr>
          <p:nvPr>
            <p:ph type="body" sz="quarter" idx="14"/>
          </p:nvPr>
        </p:nvSpPr>
        <p:spPr/>
        <p:txBody>
          <a:bodyPr/>
          <a:lstStyle/>
          <a:p>
            <a:r>
              <a:rPr lang="en-US" dirty="0"/>
              <a:t> </a:t>
            </a:r>
          </a:p>
        </p:txBody>
      </p:sp>
      <p:sp>
        <p:nvSpPr>
          <p:cNvPr id="5" name="Rectangle 2">
            <a:extLst>
              <a:ext uri="{FF2B5EF4-FFF2-40B4-BE49-F238E27FC236}">
                <a16:creationId xmlns:a16="http://schemas.microsoft.com/office/drawing/2014/main" id="{F8D59FC9-7927-264E-B1EF-B0CD8C463CF7}"/>
              </a:ext>
            </a:extLst>
          </p:cNvPr>
          <p:cNvSpPr>
            <a:spLocks noChangeArrowheads="1"/>
          </p:cNvSpPr>
          <p:nvPr/>
        </p:nvSpPr>
        <p:spPr bwMode="auto">
          <a:xfrm>
            <a:off x="6376282" y="-128755"/>
            <a:ext cx="790844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Geneva" pitchFamily="31" charset="0"/>
              <a:ea typeface="+mn-ea"/>
              <a:cs typeface="+mn-cs"/>
            </a:endParaRPr>
          </a:p>
        </p:txBody>
      </p:sp>
      <p:sp>
        <p:nvSpPr>
          <p:cNvPr id="6" name="Text Placeholder 3">
            <a:extLst>
              <a:ext uri="{FF2B5EF4-FFF2-40B4-BE49-F238E27FC236}">
                <a16:creationId xmlns:a16="http://schemas.microsoft.com/office/drawing/2014/main" id="{DDF61452-ABCF-7842-AFF9-17D69F4C1C05}"/>
              </a:ext>
            </a:extLst>
          </p:cNvPr>
          <p:cNvSpPr txBox="1">
            <a:spLocks/>
          </p:cNvSpPr>
          <p:nvPr/>
        </p:nvSpPr>
        <p:spPr>
          <a:xfrm>
            <a:off x="452080" y="5436236"/>
            <a:ext cx="8229600" cy="292606"/>
          </a:xfrm>
          <a:prstGeom prst="rect">
            <a:avLst/>
          </a:prstGeom>
        </p:spPr>
        <p:txBody>
          <a:bodyPr anchor="ctr">
            <a:noAutofit/>
          </a:bodyPr>
          <a:lstStyle>
            <a:lvl1pPr marL="0" indent="0" algn="l" defTabSz="914400" rtl="0" eaLnBrk="1" latinLnBrk="0" hangingPunct="1">
              <a:lnSpc>
                <a:spcPts val="1600"/>
              </a:lnSpc>
              <a:spcBef>
                <a:spcPct val="20000"/>
              </a:spcBef>
              <a:buFont typeface="Arial" pitchFamily="34" charset="0"/>
              <a:buNone/>
              <a:defRPr sz="1400" b="0" kern="1200" baseline="0">
                <a:solidFill>
                  <a:srgbClr val="6FC5FF"/>
                </a:solidFill>
                <a:latin typeface="Arial"/>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600"/>
              </a:lnSpc>
              <a:spcBef>
                <a:spcPct val="20000"/>
              </a:spcBef>
              <a:spcAft>
                <a:spcPts val="0"/>
              </a:spcAft>
              <a:buClrTx/>
              <a:buSzTx/>
              <a:buFont typeface="Arial" pitchFamily="34" charset="0"/>
              <a:buNone/>
              <a:tabLst/>
              <a:defRPr/>
            </a:pPr>
            <a:r>
              <a:rPr kumimoji="0" lang="en-US" sz="1400" b="0" i="0" u="none" strike="noStrike" kern="1200" cap="none" spc="0" normalizeH="0" baseline="0" noProof="0" dirty="0">
                <a:ln>
                  <a:noFill/>
                </a:ln>
                <a:solidFill>
                  <a:srgbClr val="6FC5FF"/>
                </a:solidFill>
                <a:effectLst/>
                <a:uLnTx/>
                <a:uFillTx/>
                <a:latin typeface="Arial"/>
                <a:ea typeface="+mn-ea"/>
                <a:cs typeface="+mn-cs"/>
              </a:rPr>
              <a:t>March 16, 2021</a:t>
            </a:r>
          </a:p>
        </p:txBody>
      </p:sp>
    </p:spTree>
    <p:extLst>
      <p:ext uri="{BB962C8B-B14F-4D97-AF65-F5344CB8AC3E}">
        <p14:creationId xmlns:p14="http://schemas.microsoft.com/office/powerpoint/2010/main" val="188862129"/>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380C0-B1AE-4E48-9912-CD7972A436A5}"/>
              </a:ext>
            </a:extLst>
          </p:cNvPr>
          <p:cNvSpPr>
            <a:spLocks noGrp="1"/>
          </p:cNvSpPr>
          <p:nvPr>
            <p:ph type="title"/>
          </p:nvPr>
        </p:nvSpPr>
        <p:spPr/>
        <p:txBody>
          <a:bodyPr/>
          <a:lstStyle/>
          <a:p>
            <a:r>
              <a:rPr lang="en-US" dirty="0"/>
              <a:t>Results: IMPAACT 2010 Virologic Efficacy</a:t>
            </a:r>
          </a:p>
        </p:txBody>
      </p:sp>
      <p:sp>
        <p:nvSpPr>
          <p:cNvPr id="3" name="Text Placeholder 2">
            <a:extLst>
              <a:ext uri="{FF2B5EF4-FFF2-40B4-BE49-F238E27FC236}">
                <a16:creationId xmlns:a16="http://schemas.microsoft.com/office/drawing/2014/main" id="{29C84D18-E782-D04F-8ED0-10AD26CCAB48}"/>
              </a:ext>
            </a:extLst>
          </p:cNvPr>
          <p:cNvSpPr>
            <a:spLocks noGrp="1"/>
          </p:cNvSpPr>
          <p:nvPr>
            <p:ph type="body" sz="quarter" idx="14"/>
          </p:nvPr>
        </p:nvSpPr>
        <p:spPr/>
        <p:txBody>
          <a:bodyPr/>
          <a:lstStyle/>
          <a:p>
            <a:r>
              <a:rPr lang="en-US" dirty="0" err="1"/>
              <a:t>Chinula</a:t>
            </a:r>
            <a:r>
              <a:rPr lang="en-US" dirty="0"/>
              <a:t> L et al, Virtual CROI 2021, Abstract #177</a:t>
            </a:r>
          </a:p>
        </p:txBody>
      </p:sp>
      <p:pic>
        <p:nvPicPr>
          <p:cNvPr id="6" name="Content Placeholder 5">
            <a:extLst>
              <a:ext uri="{FF2B5EF4-FFF2-40B4-BE49-F238E27FC236}">
                <a16:creationId xmlns:a16="http://schemas.microsoft.com/office/drawing/2014/main" id="{1AE295E9-62EC-114A-8933-DBB287A86DA7}"/>
              </a:ext>
            </a:extLst>
          </p:cNvPr>
          <p:cNvPicPr>
            <a:picLocks noGrp="1" noChangeAspect="1"/>
          </p:cNvPicPr>
          <p:nvPr>
            <p:ph sz="half" idx="2"/>
          </p:nvPr>
        </p:nvPicPr>
        <p:blipFill>
          <a:blip r:embed="rId2"/>
          <a:stretch>
            <a:fillRect/>
          </a:stretch>
        </p:blipFill>
        <p:spPr>
          <a:xfrm>
            <a:off x="-13621" y="1651000"/>
            <a:ext cx="9222042" cy="4346847"/>
          </a:xfrm>
        </p:spPr>
      </p:pic>
      <p:sp>
        <p:nvSpPr>
          <p:cNvPr id="7" name="Rectangle 6">
            <a:extLst>
              <a:ext uri="{FF2B5EF4-FFF2-40B4-BE49-F238E27FC236}">
                <a16:creationId xmlns:a16="http://schemas.microsoft.com/office/drawing/2014/main" id="{EA5CECA6-4288-914C-B2F2-8078E273DD8B}"/>
              </a:ext>
            </a:extLst>
          </p:cNvPr>
          <p:cNvSpPr/>
          <p:nvPr/>
        </p:nvSpPr>
        <p:spPr>
          <a:xfrm>
            <a:off x="-13621" y="1556951"/>
            <a:ext cx="433751" cy="234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4270050"/>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54C2A-DC7C-D243-9BF7-1355070C8092}"/>
              </a:ext>
            </a:extLst>
          </p:cNvPr>
          <p:cNvSpPr>
            <a:spLocks noGrp="1"/>
          </p:cNvSpPr>
          <p:nvPr>
            <p:ph type="title"/>
          </p:nvPr>
        </p:nvSpPr>
        <p:spPr/>
        <p:txBody>
          <a:bodyPr/>
          <a:lstStyle/>
          <a:p>
            <a:r>
              <a:rPr lang="en-US" dirty="0"/>
              <a:t>Results: IMPAACT 2010 Adverse Events</a:t>
            </a:r>
          </a:p>
        </p:txBody>
      </p:sp>
      <p:sp>
        <p:nvSpPr>
          <p:cNvPr id="3" name="Text Placeholder 2">
            <a:extLst>
              <a:ext uri="{FF2B5EF4-FFF2-40B4-BE49-F238E27FC236}">
                <a16:creationId xmlns:a16="http://schemas.microsoft.com/office/drawing/2014/main" id="{90004308-C77D-D54D-894B-C75AC52DD720}"/>
              </a:ext>
            </a:extLst>
          </p:cNvPr>
          <p:cNvSpPr>
            <a:spLocks noGrp="1"/>
          </p:cNvSpPr>
          <p:nvPr>
            <p:ph type="body" sz="quarter" idx="14"/>
          </p:nvPr>
        </p:nvSpPr>
        <p:spPr/>
        <p:txBody>
          <a:bodyPr/>
          <a:lstStyle/>
          <a:p>
            <a:r>
              <a:rPr lang="en-US" dirty="0" err="1"/>
              <a:t>Chinula</a:t>
            </a:r>
            <a:r>
              <a:rPr lang="en-US" dirty="0"/>
              <a:t> L et al, Virtual CROI 2021, Abstract #177</a:t>
            </a:r>
          </a:p>
        </p:txBody>
      </p:sp>
      <p:pic>
        <p:nvPicPr>
          <p:cNvPr id="6" name="Content Placeholder 5" descr="Chart, bar chart&#10;&#10;Description automatically generated">
            <a:extLst>
              <a:ext uri="{FF2B5EF4-FFF2-40B4-BE49-F238E27FC236}">
                <a16:creationId xmlns:a16="http://schemas.microsoft.com/office/drawing/2014/main" id="{CE420528-57B9-7B47-B41D-B23B0CA88120}"/>
              </a:ext>
            </a:extLst>
          </p:cNvPr>
          <p:cNvPicPr>
            <a:picLocks noGrp="1" noChangeAspect="1"/>
          </p:cNvPicPr>
          <p:nvPr>
            <p:ph sz="half" idx="2"/>
          </p:nvPr>
        </p:nvPicPr>
        <p:blipFill>
          <a:blip r:embed="rId2"/>
          <a:stretch>
            <a:fillRect/>
          </a:stretch>
        </p:blipFill>
        <p:spPr>
          <a:xfrm>
            <a:off x="190728" y="2146888"/>
            <a:ext cx="8762543" cy="3847512"/>
          </a:xfrm>
        </p:spPr>
      </p:pic>
      <p:sp>
        <p:nvSpPr>
          <p:cNvPr id="7" name="TextBox 6">
            <a:extLst>
              <a:ext uri="{FF2B5EF4-FFF2-40B4-BE49-F238E27FC236}">
                <a16:creationId xmlns:a16="http://schemas.microsoft.com/office/drawing/2014/main" id="{5E557F0C-6C05-9A4F-9873-64F7ECC89047}"/>
              </a:ext>
            </a:extLst>
          </p:cNvPr>
          <p:cNvSpPr txBox="1"/>
          <p:nvPr/>
        </p:nvSpPr>
        <p:spPr>
          <a:xfrm>
            <a:off x="432669" y="1574654"/>
            <a:ext cx="8520602" cy="338554"/>
          </a:xfrm>
          <a:prstGeom prst="rect">
            <a:avLst/>
          </a:prstGeom>
          <a:noFill/>
        </p:spPr>
        <p:txBody>
          <a:bodyPr wrap="none" rtlCol="0">
            <a:spAutoFit/>
          </a:bodyPr>
          <a:lstStyle/>
          <a:p>
            <a:r>
              <a:rPr lang="en-US" sz="1600" dirty="0">
                <a:latin typeface="Arial"/>
              </a:rPr>
              <a:t>Maternal &amp; Infant Grade 3 or Higher Adverse Events by Arm Through 50 Weeks Postpartum</a:t>
            </a:r>
          </a:p>
        </p:txBody>
      </p:sp>
    </p:spTree>
    <p:extLst>
      <p:ext uri="{BB962C8B-B14F-4D97-AF65-F5344CB8AC3E}">
        <p14:creationId xmlns:p14="http://schemas.microsoft.com/office/powerpoint/2010/main" val="3631481428"/>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C40DE-5EC3-3E44-9690-822ECA4F3BD5}"/>
              </a:ext>
            </a:extLst>
          </p:cNvPr>
          <p:cNvSpPr>
            <a:spLocks noGrp="1"/>
          </p:cNvSpPr>
          <p:nvPr>
            <p:ph type="title"/>
          </p:nvPr>
        </p:nvSpPr>
        <p:spPr/>
        <p:txBody>
          <a:bodyPr/>
          <a:lstStyle/>
          <a:p>
            <a:r>
              <a:rPr lang="en-US" dirty="0"/>
              <a:t>Results: IMPAACT 2010 Infant HIV Infection</a:t>
            </a:r>
          </a:p>
        </p:txBody>
      </p:sp>
      <p:sp>
        <p:nvSpPr>
          <p:cNvPr id="3" name="Text Placeholder 2">
            <a:extLst>
              <a:ext uri="{FF2B5EF4-FFF2-40B4-BE49-F238E27FC236}">
                <a16:creationId xmlns:a16="http://schemas.microsoft.com/office/drawing/2014/main" id="{FB216864-81A8-C649-863B-F6D3E5527CB2}"/>
              </a:ext>
            </a:extLst>
          </p:cNvPr>
          <p:cNvSpPr>
            <a:spLocks noGrp="1"/>
          </p:cNvSpPr>
          <p:nvPr>
            <p:ph type="body" sz="quarter" idx="14"/>
          </p:nvPr>
        </p:nvSpPr>
        <p:spPr/>
        <p:txBody>
          <a:bodyPr/>
          <a:lstStyle/>
          <a:p>
            <a:r>
              <a:rPr lang="en-US" dirty="0" err="1"/>
              <a:t>Chinula</a:t>
            </a:r>
            <a:r>
              <a:rPr lang="en-US" dirty="0"/>
              <a:t> L et al, Virtual CROI 2021, Abstract #177</a:t>
            </a:r>
          </a:p>
        </p:txBody>
      </p:sp>
      <p:pic>
        <p:nvPicPr>
          <p:cNvPr id="6" name="Content Placeholder 5" descr="Timeline&#10;&#10;Description automatically generated">
            <a:extLst>
              <a:ext uri="{FF2B5EF4-FFF2-40B4-BE49-F238E27FC236}">
                <a16:creationId xmlns:a16="http://schemas.microsoft.com/office/drawing/2014/main" id="{4F4FBCB4-E0E6-A34A-928C-D348119B4630}"/>
              </a:ext>
            </a:extLst>
          </p:cNvPr>
          <p:cNvPicPr>
            <a:picLocks noGrp="1" noChangeAspect="1"/>
          </p:cNvPicPr>
          <p:nvPr>
            <p:ph sz="half" idx="2"/>
          </p:nvPr>
        </p:nvPicPr>
        <p:blipFill>
          <a:blip r:embed="rId2"/>
          <a:stretch>
            <a:fillRect/>
          </a:stretch>
        </p:blipFill>
        <p:spPr>
          <a:xfrm>
            <a:off x="690015" y="1715136"/>
            <a:ext cx="7763969" cy="4393564"/>
          </a:xfrm>
        </p:spPr>
      </p:pic>
    </p:spTree>
    <p:extLst>
      <p:ext uri="{BB962C8B-B14F-4D97-AF65-F5344CB8AC3E}">
        <p14:creationId xmlns:p14="http://schemas.microsoft.com/office/powerpoint/2010/main" val="3682731108"/>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0E809-F690-9A48-91C1-2420D14031A9}"/>
              </a:ext>
            </a:extLst>
          </p:cNvPr>
          <p:cNvSpPr>
            <a:spLocks noGrp="1"/>
          </p:cNvSpPr>
          <p:nvPr>
            <p:ph type="title"/>
          </p:nvPr>
        </p:nvSpPr>
        <p:spPr/>
        <p:txBody>
          <a:bodyPr/>
          <a:lstStyle/>
          <a:p>
            <a:r>
              <a:rPr lang="en-US" dirty="0"/>
              <a:t>Summary: IMPAACT 2010</a:t>
            </a:r>
          </a:p>
        </p:txBody>
      </p:sp>
      <p:sp>
        <p:nvSpPr>
          <p:cNvPr id="3" name="Text Placeholder 2">
            <a:extLst>
              <a:ext uri="{FF2B5EF4-FFF2-40B4-BE49-F238E27FC236}">
                <a16:creationId xmlns:a16="http://schemas.microsoft.com/office/drawing/2014/main" id="{A8CD5980-C0B6-8D4A-9004-DF24E7F3B67E}"/>
              </a:ext>
            </a:extLst>
          </p:cNvPr>
          <p:cNvSpPr>
            <a:spLocks noGrp="1"/>
          </p:cNvSpPr>
          <p:nvPr>
            <p:ph type="body" sz="quarter" idx="14"/>
          </p:nvPr>
        </p:nvSpPr>
        <p:spPr/>
        <p:txBody>
          <a:bodyPr/>
          <a:lstStyle/>
          <a:p>
            <a:r>
              <a:rPr lang="en-US" dirty="0" err="1"/>
              <a:t>Chinula</a:t>
            </a:r>
            <a:r>
              <a:rPr lang="en-US" dirty="0"/>
              <a:t> L et al, Virtual CROI 2021, Abstract #177</a:t>
            </a:r>
          </a:p>
        </p:txBody>
      </p:sp>
      <p:sp>
        <p:nvSpPr>
          <p:cNvPr id="4" name="Content Placeholder 3">
            <a:extLst>
              <a:ext uri="{FF2B5EF4-FFF2-40B4-BE49-F238E27FC236}">
                <a16:creationId xmlns:a16="http://schemas.microsoft.com/office/drawing/2014/main" id="{6D40BBAD-B639-B448-9A0F-C651BAD94039}"/>
              </a:ext>
            </a:extLst>
          </p:cNvPr>
          <p:cNvSpPr>
            <a:spLocks noGrp="1"/>
          </p:cNvSpPr>
          <p:nvPr>
            <p:ph sz="half" idx="2"/>
          </p:nvPr>
        </p:nvSpPr>
        <p:spPr/>
        <p:txBody>
          <a:bodyPr/>
          <a:lstStyle/>
          <a:p>
            <a:r>
              <a:rPr lang="en-US" dirty="0"/>
              <a:t>TAF and DTG were safe through 50-week post-partum data</a:t>
            </a:r>
          </a:p>
          <a:p>
            <a:r>
              <a:rPr lang="en-US" dirty="0"/>
              <a:t>All regimens were safe and efficacious</a:t>
            </a:r>
          </a:p>
          <a:p>
            <a:pPr lvl="1"/>
            <a:r>
              <a:rPr lang="en-US" dirty="0"/>
              <a:t>Infant mortality higher in EFV arm</a:t>
            </a:r>
          </a:p>
          <a:p>
            <a:pPr lvl="1"/>
            <a:r>
              <a:rPr lang="en-US" dirty="0"/>
              <a:t>More women had virologic failure in the EFV arm</a:t>
            </a:r>
          </a:p>
        </p:txBody>
      </p:sp>
      <p:sp>
        <p:nvSpPr>
          <p:cNvPr id="5" name="Rounded Rectangle 4">
            <a:extLst>
              <a:ext uri="{FF2B5EF4-FFF2-40B4-BE49-F238E27FC236}">
                <a16:creationId xmlns:a16="http://schemas.microsoft.com/office/drawing/2014/main" id="{A1B24A32-2A9C-074F-8A2F-1CA64820F64E}"/>
              </a:ext>
            </a:extLst>
          </p:cNvPr>
          <p:cNvSpPr/>
          <p:nvPr/>
        </p:nvSpPr>
        <p:spPr>
          <a:xfrm>
            <a:off x="437442" y="3937554"/>
            <a:ext cx="8269116" cy="120366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45720" indent="0" algn="ctr">
              <a:buNone/>
            </a:pPr>
            <a:r>
              <a:rPr lang="en-US" dirty="0"/>
              <a:t>Take-Away Point: This provides additional reassuring data about DTG and TAF use in pregnancy and post-partum</a:t>
            </a:r>
          </a:p>
        </p:txBody>
      </p:sp>
    </p:spTree>
    <p:extLst>
      <p:ext uri="{BB962C8B-B14F-4D97-AF65-F5344CB8AC3E}">
        <p14:creationId xmlns:p14="http://schemas.microsoft.com/office/powerpoint/2010/main" val="425602194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EAA1D-44F6-FA4E-BD71-8A67411AAC3B}"/>
              </a:ext>
            </a:extLst>
          </p:cNvPr>
          <p:cNvSpPr>
            <a:spLocks noGrp="1"/>
          </p:cNvSpPr>
          <p:nvPr>
            <p:ph type="title"/>
          </p:nvPr>
        </p:nvSpPr>
        <p:spPr/>
        <p:txBody>
          <a:bodyPr/>
          <a:lstStyle/>
          <a:p>
            <a:r>
              <a:rPr lang="en-US" dirty="0"/>
              <a:t>Update from ATLAS-2M</a:t>
            </a:r>
          </a:p>
        </p:txBody>
      </p:sp>
      <p:sp>
        <p:nvSpPr>
          <p:cNvPr id="3" name="Text Placeholder 2">
            <a:extLst>
              <a:ext uri="{FF2B5EF4-FFF2-40B4-BE49-F238E27FC236}">
                <a16:creationId xmlns:a16="http://schemas.microsoft.com/office/drawing/2014/main" id="{7AC886E1-5540-3542-9FE2-DB80548D95E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672242270"/>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DAEAA-0329-3B40-B443-F41360A0009E}"/>
              </a:ext>
            </a:extLst>
          </p:cNvPr>
          <p:cNvSpPr>
            <a:spLocks noGrp="1"/>
          </p:cNvSpPr>
          <p:nvPr>
            <p:ph type="title"/>
          </p:nvPr>
        </p:nvSpPr>
        <p:spPr/>
        <p:txBody>
          <a:bodyPr/>
          <a:lstStyle/>
          <a:p>
            <a:r>
              <a:rPr lang="en-US" dirty="0"/>
              <a:t>Background: ATLAS-2M</a:t>
            </a:r>
          </a:p>
        </p:txBody>
      </p:sp>
      <p:sp>
        <p:nvSpPr>
          <p:cNvPr id="3" name="Text Placeholder 2">
            <a:extLst>
              <a:ext uri="{FF2B5EF4-FFF2-40B4-BE49-F238E27FC236}">
                <a16:creationId xmlns:a16="http://schemas.microsoft.com/office/drawing/2014/main" id="{D4B194A2-C8E3-0C44-ABC8-48851BD9FD0E}"/>
              </a:ext>
            </a:extLst>
          </p:cNvPr>
          <p:cNvSpPr>
            <a:spLocks noGrp="1"/>
          </p:cNvSpPr>
          <p:nvPr>
            <p:ph type="body" sz="quarter" idx="14"/>
          </p:nvPr>
        </p:nvSpPr>
        <p:spPr/>
        <p:txBody>
          <a:bodyPr/>
          <a:lstStyle/>
          <a:p>
            <a:r>
              <a:rPr lang="en-US" dirty="0"/>
              <a:t>Overton E et al, CROI 2020, Abstract #34.</a:t>
            </a:r>
          </a:p>
        </p:txBody>
      </p:sp>
      <p:sp>
        <p:nvSpPr>
          <p:cNvPr id="4" name="Content Placeholder 3">
            <a:extLst>
              <a:ext uri="{FF2B5EF4-FFF2-40B4-BE49-F238E27FC236}">
                <a16:creationId xmlns:a16="http://schemas.microsoft.com/office/drawing/2014/main" id="{8AD10726-0FCF-B046-825B-73D961084CE7}"/>
              </a:ext>
            </a:extLst>
          </p:cNvPr>
          <p:cNvSpPr>
            <a:spLocks noGrp="1"/>
          </p:cNvSpPr>
          <p:nvPr>
            <p:ph sz="half" idx="2"/>
          </p:nvPr>
        </p:nvSpPr>
        <p:spPr/>
        <p:txBody>
          <a:bodyPr/>
          <a:lstStyle/>
          <a:p>
            <a:r>
              <a:rPr lang="en-US" dirty="0"/>
              <a:t>ATLAS (CROI 2019): CAB/RPV IM q4w in treatment-experienced PWH was non-inferior to standard PO ART</a:t>
            </a:r>
          </a:p>
          <a:p>
            <a:pPr lvl="1"/>
            <a:r>
              <a:rPr lang="en-US" dirty="0"/>
              <a:t>3 virologic failures occurred</a:t>
            </a:r>
          </a:p>
          <a:p>
            <a:r>
              <a:rPr lang="en-US" dirty="0"/>
              <a:t>ATLAS-2M (CROI 2020): CAB/RPV IM q8w in treatment-experienced PWH was non-inferior to q4w at 48 weeks</a:t>
            </a:r>
          </a:p>
          <a:p>
            <a:pPr lvl="1"/>
            <a:r>
              <a:rPr lang="en-US" dirty="0"/>
              <a:t>Participants preferred q8w dosing</a:t>
            </a:r>
          </a:p>
          <a:p>
            <a:pPr lvl="1"/>
            <a:r>
              <a:rPr lang="en-US" dirty="0"/>
              <a:t>10 virologic failures occurred (8 in q8w arm, 2 in q4w arm) and failed with both NNRTI and INSTI RAMs</a:t>
            </a:r>
          </a:p>
        </p:txBody>
      </p:sp>
    </p:spTree>
    <p:extLst>
      <p:ext uri="{BB962C8B-B14F-4D97-AF65-F5344CB8AC3E}">
        <p14:creationId xmlns:p14="http://schemas.microsoft.com/office/powerpoint/2010/main" val="16804343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4A436-3007-8744-BCC2-B6D9F5C6BAE2}"/>
              </a:ext>
            </a:extLst>
          </p:cNvPr>
          <p:cNvSpPr>
            <a:spLocks noGrp="1"/>
          </p:cNvSpPr>
          <p:nvPr>
            <p:ph type="title"/>
          </p:nvPr>
        </p:nvSpPr>
        <p:spPr/>
        <p:txBody>
          <a:bodyPr/>
          <a:lstStyle/>
          <a:p>
            <a:r>
              <a:rPr lang="en-US" dirty="0"/>
              <a:t>Study Design: ATLAS-2M</a:t>
            </a:r>
          </a:p>
        </p:txBody>
      </p:sp>
      <p:sp>
        <p:nvSpPr>
          <p:cNvPr id="3" name="Text Placeholder 2">
            <a:extLst>
              <a:ext uri="{FF2B5EF4-FFF2-40B4-BE49-F238E27FC236}">
                <a16:creationId xmlns:a16="http://schemas.microsoft.com/office/drawing/2014/main" id="{D8714DD4-DD52-D542-AE5E-EF3D7910A372}"/>
              </a:ext>
            </a:extLst>
          </p:cNvPr>
          <p:cNvSpPr>
            <a:spLocks noGrp="1"/>
          </p:cNvSpPr>
          <p:nvPr>
            <p:ph type="body" sz="quarter" idx="14"/>
          </p:nvPr>
        </p:nvSpPr>
        <p:spPr/>
        <p:txBody>
          <a:bodyPr/>
          <a:lstStyle/>
          <a:p>
            <a:r>
              <a:rPr lang="en-US" dirty="0"/>
              <a:t>Jaeger H et al, Virtual CROI 2021, Abstract #401</a:t>
            </a:r>
          </a:p>
        </p:txBody>
      </p:sp>
      <p:pic>
        <p:nvPicPr>
          <p:cNvPr id="6" name="Content Placeholder 5" descr="A picture containing graphical user interface&#10;&#10;Description automatically generated">
            <a:extLst>
              <a:ext uri="{FF2B5EF4-FFF2-40B4-BE49-F238E27FC236}">
                <a16:creationId xmlns:a16="http://schemas.microsoft.com/office/drawing/2014/main" id="{BDAFBAF5-51E9-5743-9C6A-81B026644AC7}"/>
              </a:ext>
            </a:extLst>
          </p:cNvPr>
          <p:cNvPicPr>
            <a:picLocks noGrp="1" noChangeAspect="1"/>
          </p:cNvPicPr>
          <p:nvPr>
            <p:ph sz="half" idx="2"/>
          </p:nvPr>
        </p:nvPicPr>
        <p:blipFill>
          <a:blip r:embed="rId2"/>
          <a:stretch>
            <a:fillRect/>
          </a:stretch>
        </p:blipFill>
        <p:spPr>
          <a:xfrm>
            <a:off x="317919" y="1640948"/>
            <a:ext cx="8515350" cy="2125729"/>
          </a:xfrm>
        </p:spPr>
      </p:pic>
      <p:pic>
        <p:nvPicPr>
          <p:cNvPr id="8" name="Picture 7">
            <a:extLst>
              <a:ext uri="{FF2B5EF4-FFF2-40B4-BE49-F238E27FC236}">
                <a16:creationId xmlns:a16="http://schemas.microsoft.com/office/drawing/2014/main" id="{8F59AE51-20DF-2445-BB51-BD3A268369A8}"/>
              </a:ext>
            </a:extLst>
          </p:cNvPr>
          <p:cNvPicPr>
            <a:picLocks noChangeAspect="1"/>
          </p:cNvPicPr>
          <p:nvPr/>
        </p:nvPicPr>
        <p:blipFill>
          <a:blip r:embed="rId3"/>
          <a:stretch>
            <a:fillRect/>
          </a:stretch>
        </p:blipFill>
        <p:spPr>
          <a:xfrm>
            <a:off x="787399" y="3795228"/>
            <a:ext cx="7569200" cy="457200"/>
          </a:xfrm>
          <a:prstGeom prst="rect">
            <a:avLst/>
          </a:prstGeom>
        </p:spPr>
      </p:pic>
      <p:sp>
        <p:nvSpPr>
          <p:cNvPr id="9" name="TextBox 8">
            <a:extLst>
              <a:ext uri="{FF2B5EF4-FFF2-40B4-BE49-F238E27FC236}">
                <a16:creationId xmlns:a16="http://schemas.microsoft.com/office/drawing/2014/main" id="{59117F16-9610-214E-BA86-6EDA908AF7BE}"/>
              </a:ext>
            </a:extLst>
          </p:cNvPr>
          <p:cNvSpPr txBox="1"/>
          <p:nvPr/>
        </p:nvSpPr>
        <p:spPr>
          <a:xfrm>
            <a:off x="476640" y="4707080"/>
            <a:ext cx="8190717" cy="1200329"/>
          </a:xfrm>
          <a:prstGeom prst="rect">
            <a:avLst/>
          </a:prstGeom>
          <a:noFill/>
        </p:spPr>
        <p:txBody>
          <a:bodyPr wrap="square" rtlCol="0">
            <a:spAutoFit/>
          </a:bodyPr>
          <a:lstStyle/>
          <a:p>
            <a:r>
              <a:rPr lang="en-US" sz="1800" b="1" dirty="0">
                <a:latin typeface="Arial"/>
              </a:rPr>
              <a:t>Primary Endpoint: </a:t>
            </a:r>
            <a:r>
              <a:rPr lang="en-US" sz="1800" dirty="0">
                <a:latin typeface="Arial"/>
              </a:rPr>
              <a:t>Proportion of participants with HIV RNA ≥ 50 at week 48</a:t>
            </a:r>
          </a:p>
          <a:p>
            <a:endParaRPr lang="en-US" sz="1800" dirty="0">
              <a:latin typeface="Arial"/>
            </a:endParaRPr>
          </a:p>
          <a:p>
            <a:r>
              <a:rPr lang="en-US" sz="1800" b="1" dirty="0">
                <a:latin typeface="Arial"/>
              </a:rPr>
              <a:t>Other Endpoints: </a:t>
            </a:r>
            <a:r>
              <a:rPr lang="en-US" sz="1800" dirty="0">
                <a:latin typeface="Arial"/>
              </a:rPr>
              <a:t>Incidence of confirmed virologic failure (VF), incidence of viral resistance in participants with confirmed VF, safety and tolerability</a:t>
            </a:r>
          </a:p>
        </p:txBody>
      </p:sp>
    </p:spTree>
    <p:extLst>
      <p:ext uri="{BB962C8B-B14F-4D97-AF65-F5344CB8AC3E}">
        <p14:creationId xmlns:p14="http://schemas.microsoft.com/office/powerpoint/2010/main" val="217187375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DDB6B-492C-1445-94E6-79E2C481BD0E}"/>
              </a:ext>
            </a:extLst>
          </p:cNvPr>
          <p:cNvSpPr>
            <a:spLocks noGrp="1"/>
          </p:cNvSpPr>
          <p:nvPr>
            <p:ph type="title"/>
          </p:nvPr>
        </p:nvSpPr>
        <p:spPr/>
        <p:txBody>
          <a:bodyPr/>
          <a:lstStyle/>
          <a:p>
            <a:r>
              <a:rPr lang="en-US" dirty="0"/>
              <a:t>Results: ATLAS-2M 96 Week Data</a:t>
            </a:r>
          </a:p>
        </p:txBody>
      </p:sp>
      <p:sp>
        <p:nvSpPr>
          <p:cNvPr id="3" name="Text Placeholder 2">
            <a:extLst>
              <a:ext uri="{FF2B5EF4-FFF2-40B4-BE49-F238E27FC236}">
                <a16:creationId xmlns:a16="http://schemas.microsoft.com/office/drawing/2014/main" id="{80250A82-BA7B-A547-A672-7C66A55BBBC8}"/>
              </a:ext>
            </a:extLst>
          </p:cNvPr>
          <p:cNvSpPr>
            <a:spLocks noGrp="1"/>
          </p:cNvSpPr>
          <p:nvPr>
            <p:ph type="body" sz="quarter" idx="14"/>
          </p:nvPr>
        </p:nvSpPr>
        <p:spPr/>
        <p:txBody>
          <a:bodyPr/>
          <a:lstStyle/>
          <a:p>
            <a:r>
              <a:rPr lang="en-US" dirty="0"/>
              <a:t>Jaeger H et al, Virtual CROI 2021, Abstract #401</a:t>
            </a:r>
          </a:p>
        </p:txBody>
      </p:sp>
      <p:pic>
        <p:nvPicPr>
          <p:cNvPr id="6" name="Content Placeholder 5" descr="Chart&#10;&#10;Description automatically generated">
            <a:extLst>
              <a:ext uri="{FF2B5EF4-FFF2-40B4-BE49-F238E27FC236}">
                <a16:creationId xmlns:a16="http://schemas.microsoft.com/office/drawing/2014/main" id="{479CC3CF-7539-6F41-B63A-F2CFF69D739C}"/>
              </a:ext>
            </a:extLst>
          </p:cNvPr>
          <p:cNvPicPr>
            <a:picLocks noGrp="1" noChangeAspect="1"/>
          </p:cNvPicPr>
          <p:nvPr>
            <p:ph sz="half" idx="2"/>
          </p:nvPr>
        </p:nvPicPr>
        <p:blipFill>
          <a:blip r:embed="rId2"/>
          <a:stretch>
            <a:fillRect/>
          </a:stretch>
        </p:blipFill>
        <p:spPr>
          <a:xfrm>
            <a:off x="795561" y="1594883"/>
            <a:ext cx="7175499" cy="4634892"/>
          </a:xfrm>
        </p:spPr>
      </p:pic>
    </p:spTree>
    <p:extLst>
      <p:ext uri="{BB962C8B-B14F-4D97-AF65-F5344CB8AC3E}">
        <p14:creationId xmlns:p14="http://schemas.microsoft.com/office/powerpoint/2010/main" val="3178011819"/>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BE912-1836-D145-A313-BA5F500405CC}"/>
              </a:ext>
            </a:extLst>
          </p:cNvPr>
          <p:cNvSpPr>
            <a:spLocks noGrp="1"/>
          </p:cNvSpPr>
          <p:nvPr>
            <p:ph type="title"/>
          </p:nvPr>
        </p:nvSpPr>
        <p:spPr/>
        <p:txBody>
          <a:bodyPr/>
          <a:lstStyle/>
          <a:p>
            <a:r>
              <a:rPr lang="en-US" dirty="0"/>
              <a:t>Results: ATLAS-2M Adverse Effects</a:t>
            </a:r>
          </a:p>
        </p:txBody>
      </p:sp>
      <p:sp>
        <p:nvSpPr>
          <p:cNvPr id="3" name="Text Placeholder 2">
            <a:extLst>
              <a:ext uri="{FF2B5EF4-FFF2-40B4-BE49-F238E27FC236}">
                <a16:creationId xmlns:a16="http://schemas.microsoft.com/office/drawing/2014/main" id="{684506FE-05A2-9645-947D-DCA6F6C65D59}"/>
              </a:ext>
            </a:extLst>
          </p:cNvPr>
          <p:cNvSpPr>
            <a:spLocks noGrp="1"/>
          </p:cNvSpPr>
          <p:nvPr>
            <p:ph type="body" sz="quarter" idx="14"/>
          </p:nvPr>
        </p:nvSpPr>
        <p:spPr/>
        <p:txBody>
          <a:bodyPr/>
          <a:lstStyle/>
          <a:p>
            <a:r>
              <a:rPr lang="en-US" dirty="0"/>
              <a:t>Jaeger H et al, Virtual CROI 2021, Abstract #401</a:t>
            </a:r>
          </a:p>
        </p:txBody>
      </p:sp>
      <p:graphicFrame>
        <p:nvGraphicFramePr>
          <p:cNvPr id="5" name="Table 5">
            <a:extLst>
              <a:ext uri="{FF2B5EF4-FFF2-40B4-BE49-F238E27FC236}">
                <a16:creationId xmlns:a16="http://schemas.microsoft.com/office/drawing/2014/main" id="{1CCF31D8-0FD8-0243-B760-8EA4C75D1DA6}"/>
              </a:ext>
            </a:extLst>
          </p:cNvPr>
          <p:cNvGraphicFramePr>
            <a:graphicFrameLocks noGrp="1"/>
          </p:cNvGraphicFramePr>
          <p:nvPr>
            <p:ph sz="half" idx="2"/>
          </p:nvPr>
        </p:nvGraphicFramePr>
        <p:xfrm>
          <a:off x="305562" y="1821219"/>
          <a:ext cx="8515350" cy="4251960"/>
        </p:xfrm>
        <a:graphic>
          <a:graphicData uri="http://schemas.openxmlformats.org/drawingml/2006/table">
            <a:tbl>
              <a:tblPr firstRow="1" bandRow="1">
                <a:tableStyleId>{5C22544A-7EE6-4342-B048-85BDC9FD1C3A}</a:tableStyleId>
              </a:tblPr>
              <a:tblGrid>
                <a:gridCol w="5552303">
                  <a:extLst>
                    <a:ext uri="{9D8B030D-6E8A-4147-A177-3AD203B41FA5}">
                      <a16:colId xmlns:a16="http://schemas.microsoft.com/office/drawing/2014/main" val="859624927"/>
                    </a:ext>
                  </a:extLst>
                </a:gridCol>
                <a:gridCol w="1569308">
                  <a:extLst>
                    <a:ext uri="{9D8B030D-6E8A-4147-A177-3AD203B41FA5}">
                      <a16:colId xmlns:a16="http://schemas.microsoft.com/office/drawing/2014/main" val="279698454"/>
                    </a:ext>
                  </a:extLst>
                </a:gridCol>
                <a:gridCol w="1393739">
                  <a:extLst>
                    <a:ext uri="{9D8B030D-6E8A-4147-A177-3AD203B41FA5}">
                      <a16:colId xmlns:a16="http://schemas.microsoft.com/office/drawing/2014/main" val="811180077"/>
                    </a:ext>
                  </a:extLst>
                </a:gridCol>
              </a:tblGrid>
              <a:tr h="370840">
                <a:tc>
                  <a:txBody>
                    <a:bodyPr/>
                    <a:lstStyle/>
                    <a:p>
                      <a:endParaRPr lang="en-US"/>
                    </a:p>
                  </a:txBody>
                  <a:tcPr/>
                </a:tc>
                <a:tc>
                  <a:txBody>
                    <a:bodyPr/>
                    <a:lstStyle/>
                    <a:p>
                      <a:pPr algn="ctr"/>
                      <a:r>
                        <a:rPr lang="en-US" dirty="0"/>
                        <a:t>Q8W</a:t>
                      </a:r>
                    </a:p>
                    <a:p>
                      <a:pPr algn="ctr"/>
                      <a:r>
                        <a:rPr lang="en-US" dirty="0"/>
                        <a:t>n = 522</a:t>
                      </a:r>
                    </a:p>
                    <a:p>
                      <a:pPr algn="ctr"/>
                      <a:r>
                        <a:rPr lang="en-US" dirty="0"/>
                        <a:t>n (%)</a:t>
                      </a:r>
                    </a:p>
                  </a:txBody>
                  <a:tcPr/>
                </a:tc>
                <a:tc>
                  <a:txBody>
                    <a:bodyPr/>
                    <a:lstStyle/>
                    <a:p>
                      <a:pPr algn="ctr"/>
                      <a:r>
                        <a:rPr lang="en-US" dirty="0"/>
                        <a:t>Q4W</a:t>
                      </a:r>
                    </a:p>
                    <a:p>
                      <a:pPr algn="ctr"/>
                      <a:r>
                        <a:rPr lang="en-US" dirty="0"/>
                        <a:t>n = 523</a:t>
                      </a:r>
                    </a:p>
                    <a:p>
                      <a:pPr algn="ctr"/>
                      <a:r>
                        <a:rPr lang="en-US" dirty="0"/>
                        <a:t>n (%)</a:t>
                      </a:r>
                    </a:p>
                  </a:txBody>
                  <a:tcPr/>
                </a:tc>
                <a:extLst>
                  <a:ext uri="{0D108BD9-81ED-4DB2-BD59-A6C34878D82A}">
                    <a16:rowId xmlns:a16="http://schemas.microsoft.com/office/drawing/2014/main" val="3136927320"/>
                  </a:ext>
                </a:extLst>
              </a:tr>
              <a:tr h="370840">
                <a:tc>
                  <a:txBody>
                    <a:bodyPr/>
                    <a:lstStyle/>
                    <a:p>
                      <a:r>
                        <a:rPr lang="en-US" dirty="0"/>
                        <a:t>Any adverse event (AE)</a:t>
                      </a:r>
                    </a:p>
                  </a:txBody>
                  <a:tcPr/>
                </a:tc>
                <a:tc>
                  <a:txBody>
                    <a:bodyPr/>
                    <a:lstStyle/>
                    <a:p>
                      <a:pPr algn="ctr"/>
                      <a:r>
                        <a:rPr lang="en-US" dirty="0"/>
                        <a:t>488 (93)</a:t>
                      </a:r>
                    </a:p>
                  </a:txBody>
                  <a:tcPr/>
                </a:tc>
                <a:tc>
                  <a:txBody>
                    <a:bodyPr/>
                    <a:lstStyle/>
                    <a:p>
                      <a:pPr algn="ctr"/>
                      <a:r>
                        <a:rPr lang="en-US" dirty="0"/>
                        <a:t>499 (95)</a:t>
                      </a:r>
                    </a:p>
                  </a:txBody>
                  <a:tcPr/>
                </a:tc>
                <a:extLst>
                  <a:ext uri="{0D108BD9-81ED-4DB2-BD59-A6C34878D82A}">
                    <a16:rowId xmlns:a16="http://schemas.microsoft.com/office/drawing/2014/main" val="3926831442"/>
                  </a:ext>
                </a:extLst>
              </a:tr>
              <a:tr h="370840">
                <a:tc>
                  <a:txBody>
                    <a:bodyPr/>
                    <a:lstStyle/>
                    <a:p>
                      <a:r>
                        <a:rPr lang="en-US" dirty="0"/>
                        <a:t>AE leading to withdrawal</a:t>
                      </a:r>
                    </a:p>
                  </a:txBody>
                  <a:tcPr/>
                </a:tc>
                <a:tc>
                  <a:txBody>
                    <a:bodyPr/>
                    <a:lstStyle/>
                    <a:p>
                      <a:pPr algn="ctr"/>
                      <a:r>
                        <a:rPr lang="en-US" dirty="0"/>
                        <a:t>18 (3)</a:t>
                      </a:r>
                    </a:p>
                  </a:txBody>
                  <a:tcPr/>
                </a:tc>
                <a:tc>
                  <a:txBody>
                    <a:bodyPr/>
                    <a:lstStyle/>
                    <a:p>
                      <a:pPr algn="ctr"/>
                      <a:r>
                        <a:rPr lang="en-US" dirty="0"/>
                        <a:t>19 (4)</a:t>
                      </a:r>
                    </a:p>
                  </a:txBody>
                  <a:tcPr/>
                </a:tc>
                <a:extLst>
                  <a:ext uri="{0D108BD9-81ED-4DB2-BD59-A6C34878D82A}">
                    <a16:rowId xmlns:a16="http://schemas.microsoft.com/office/drawing/2014/main" val="1574939826"/>
                  </a:ext>
                </a:extLst>
              </a:tr>
              <a:tr h="370840">
                <a:tc>
                  <a:txBody>
                    <a:bodyPr/>
                    <a:lstStyle/>
                    <a:p>
                      <a:r>
                        <a:rPr lang="en-US" dirty="0"/>
                        <a:t># of injections</a:t>
                      </a:r>
                    </a:p>
                  </a:txBody>
                  <a:tcPr/>
                </a:tc>
                <a:tc>
                  <a:txBody>
                    <a:bodyPr/>
                    <a:lstStyle/>
                    <a:p>
                      <a:pPr algn="ctr"/>
                      <a:r>
                        <a:rPr lang="en-US" dirty="0"/>
                        <a:t>12,832 </a:t>
                      </a:r>
                    </a:p>
                  </a:txBody>
                  <a:tcPr/>
                </a:tc>
                <a:tc>
                  <a:txBody>
                    <a:bodyPr/>
                    <a:lstStyle/>
                    <a:p>
                      <a:pPr algn="ctr"/>
                      <a:r>
                        <a:rPr lang="en-US" dirty="0"/>
                        <a:t>23,855</a:t>
                      </a:r>
                    </a:p>
                  </a:txBody>
                  <a:tcPr/>
                </a:tc>
                <a:extLst>
                  <a:ext uri="{0D108BD9-81ED-4DB2-BD59-A6C34878D82A}">
                    <a16:rowId xmlns:a16="http://schemas.microsoft.com/office/drawing/2014/main" val="1969778928"/>
                  </a:ext>
                </a:extLst>
              </a:tr>
              <a:tr h="370840">
                <a:tc>
                  <a:txBody>
                    <a:bodyPr/>
                    <a:lstStyle/>
                    <a:p>
                      <a:r>
                        <a:rPr lang="en-US" dirty="0"/>
                        <a:t>Injection site reaction (ISR) events</a:t>
                      </a:r>
                    </a:p>
                  </a:txBody>
                  <a:tcPr/>
                </a:tc>
                <a:tc>
                  <a:txBody>
                    <a:bodyPr/>
                    <a:lstStyle/>
                    <a:p>
                      <a:pPr algn="ctr"/>
                      <a:r>
                        <a:rPr lang="en-US" dirty="0"/>
                        <a:t>3400</a:t>
                      </a:r>
                    </a:p>
                  </a:txBody>
                  <a:tcPr/>
                </a:tc>
                <a:tc>
                  <a:txBody>
                    <a:bodyPr/>
                    <a:lstStyle/>
                    <a:p>
                      <a:pPr algn="ctr"/>
                      <a:r>
                        <a:rPr lang="en-US" dirty="0"/>
                        <a:t>4157</a:t>
                      </a:r>
                    </a:p>
                  </a:txBody>
                  <a:tcPr/>
                </a:tc>
                <a:extLst>
                  <a:ext uri="{0D108BD9-81ED-4DB2-BD59-A6C34878D82A}">
                    <a16:rowId xmlns:a16="http://schemas.microsoft.com/office/drawing/2014/main" val="4060548753"/>
                  </a:ext>
                </a:extLst>
              </a:tr>
              <a:tr h="370840">
                <a:tc>
                  <a:txBody>
                    <a:bodyPr/>
                    <a:lstStyle/>
                    <a:p>
                      <a:r>
                        <a:rPr lang="en-US" dirty="0"/>
                        <a:t>ISR pain</a:t>
                      </a:r>
                    </a:p>
                  </a:txBody>
                  <a:tcPr/>
                </a:tc>
                <a:tc>
                  <a:txBody>
                    <a:bodyPr/>
                    <a:lstStyle/>
                    <a:p>
                      <a:pPr algn="ctr"/>
                      <a:r>
                        <a:rPr lang="en-US" dirty="0"/>
                        <a:t>2662 (21)</a:t>
                      </a:r>
                    </a:p>
                  </a:txBody>
                  <a:tcPr/>
                </a:tc>
                <a:tc>
                  <a:txBody>
                    <a:bodyPr/>
                    <a:lstStyle/>
                    <a:p>
                      <a:pPr algn="ctr"/>
                      <a:r>
                        <a:rPr lang="en-US" dirty="0"/>
                        <a:t>3295 (14)</a:t>
                      </a:r>
                    </a:p>
                  </a:txBody>
                  <a:tcPr/>
                </a:tc>
                <a:extLst>
                  <a:ext uri="{0D108BD9-81ED-4DB2-BD59-A6C34878D82A}">
                    <a16:rowId xmlns:a16="http://schemas.microsoft.com/office/drawing/2014/main" val="2472290703"/>
                  </a:ext>
                </a:extLst>
              </a:tr>
              <a:tr h="370840">
                <a:tc>
                  <a:txBody>
                    <a:bodyPr/>
                    <a:lstStyle/>
                    <a:p>
                      <a:r>
                        <a:rPr lang="en-US" dirty="0"/>
                        <a:t>ISR nodule</a:t>
                      </a:r>
                    </a:p>
                  </a:txBody>
                  <a:tcPr/>
                </a:tc>
                <a:tc>
                  <a:txBody>
                    <a:bodyPr/>
                    <a:lstStyle/>
                    <a:p>
                      <a:pPr algn="ctr"/>
                      <a:r>
                        <a:rPr lang="en-US" dirty="0"/>
                        <a:t>188 (1)</a:t>
                      </a:r>
                    </a:p>
                  </a:txBody>
                  <a:tcPr/>
                </a:tc>
                <a:tc>
                  <a:txBody>
                    <a:bodyPr/>
                    <a:lstStyle/>
                    <a:p>
                      <a:pPr algn="ctr"/>
                      <a:r>
                        <a:rPr lang="en-US" dirty="0"/>
                        <a:t>297 (1)</a:t>
                      </a:r>
                    </a:p>
                  </a:txBody>
                  <a:tcPr/>
                </a:tc>
                <a:extLst>
                  <a:ext uri="{0D108BD9-81ED-4DB2-BD59-A6C34878D82A}">
                    <a16:rowId xmlns:a16="http://schemas.microsoft.com/office/drawing/2014/main" val="2070116093"/>
                  </a:ext>
                </a:extLst>
              </a:tr>
              <a:tr h="370840">
                <a:tc>
                  <a:txBody>
                    <a:bodyPr/>
                    <a:lstStyle/>
                    <a:p>
                      <a:r>
                        <a:rPr lang="en-US" dirty="0"/>
                        <a:t>ISR discomfort</a:t>
                      </a:r>
                    </a:p>
                  </a:txBody>
                  <a:tcPr/>
                </a:tc>
                <a:tc>
                  <a:txBody>
                    <a:bodyPr/>
                    <a:lstStyle/>
                    <a:p>
                      <a:pPr algn="ctr"/>
                      <a:r>
                        <a:rPr lang="en-US" dirty="0"/>
                        <a:t>134 (1)</a:t>
                      </a:r>
                    </a:p>
                  </a:txBody>
                  <a:tcPr/>
                </a:tc>
                <a:tc>
                  <a:txBody>
                    <a:bodyPr/>
                    <a:lstStyle/>
                    <a:p>
                      <a:pPr algn="ctr"/>
                      <a:r>
                        <a:rPr lang="en-US" dirty="0"/>
                        <a:t>148 (&lt;1)</a:t>
                      </a:r>
                    </a:p>
                  </a:txBody>
                  <a:tcPr/>
                </a:tc>
                <a:extLst>
                  <a:ext uri="{0D108BD9-81ED-4DB2-BD59-A6C34878D82A}">
                    <a16:rowId xmlns:a16="http://schemas.microsoft.com/office/drawing/2014/main" val="1728949079"/>
                  </a:ext>
                </a:extLst>
              </a:tr>
              <a:tr h="370840">
                <a:tc>
                  <a:txBody>
                    <a:bodyPr/>
                    <a:lstStyle/>
                    <a:p>
                      <a:r>
                        <a:rPr lang="en-US" dirty="0"/>
                        <a:t>Median duration, days (IQR)</a:t>
                      </a:r>
                    </a:p>
                  </a:txBody>
                  <a:tcPr/>
                </a:tc>
                <a:tc>
                  <a:txBody>
                    <a:bodyPr/>
                    <a:lstStyle/>
                    <a:p>
                      <a:pPr algn="ctr"/>
                      <a:r>
                        <a:rPr lang="en-US" dirty="0"/>
                        <a:t>3 (2,5)</a:t>
                      </a:r>
                    </a:p>
                  </a:txBody>
                  <a:tcPr/>
                </a:tc>
                <a:tc>
                  <a:txBody>
                    <a:bodyPr/>
                    <a:lstStyle/>
                    <a:p>
                      <a:pPr algn="ctr"/>
                      <a:r>
                        <a:rPr lang="en-US" dirty="0"/>
                        <a:t>3 (2,5)</a:t>
                      </a:r>
                    </a:p>
                  </a:txBody>
                  <a:tcPr/>
                </a:tc>
                <a:extLst>
                  <a:ext uri="{0D108BD9-81ED-4DB2-BD59-A6C34878D82A}">
                    <a16:rowId xmlns:a16="http://schemas.microsoft.com/office/drawing/2014/main" val="1363624262"/>
                  </a:ext>
                </a:extLst>
              </a:tr>
              <a:tr h="370840">
                <a:tc>
                  <a:txBody>
                    <a:bodyPr/>
                    <a:lstStyle/>
                    <a:p>
                      <a:r>
                        <a:rPr lang="en-US" dirty="0"/>
                        <a:t>Participants withdrawing for injection-related reasons</a:t>
                      </a:r>
                    </a:p>
                  </a:txBody>
                  <a:tcPr/>
                </a:tc>
                <a:tc>
                  <a:txBody>
                    <a:bodyPr/>
                    <a:lstStyle/>
                    <a:p>
                      <a:pPr algn="ctr"/>
                      <a:r>
                        <a:rPr lang="en-US" dirty="0"/>
                        <a:t>7 (1)</a:t>
                      </a:r>
                    </a:p>
                  </a:txBody>
                  <a:tcPr/>
                </a:tc>
                <a:tc>
                  <a:txBody>
                    <a:bodyPr/>
                    <a:lstStyle/>
                    <a:p>
                      <a:pPr algn="ctr"/>
                      <a:r>
                        <a:rPr lang="en-US" dirty="0"/>
                        <a:t>11 (2)</a:t>
                      </a:r>
                    </a:p>
                  </a:txBody>
                  <a:tcPr/>
                </a:tc>
                <a:extLst>
                  <a:ext uri="{0D108BD9-81ED-4DB2-BD59-A6C34878D82A}">
                    <a16:rowId xmlns:a16="http://schemas.microsoft.com/office/drawing/2014/main" val="809241327"/>
                  </a:ext>
                </a:extLst>
              </a:tr>
            </a:tbl>
          </a:graphicData>
        </a:graphic>
      </p:graphicFrame>
      <p:sp>
        <p:nvSpPr>
          <p:cNvPr id="6" name="TextBox 5">
            <a:extLst>
              <a:ext uri="{FF2B5EF4-FFF2-40B4-BE49-F238E27FC236}">
                <a16:creationId xmlns:a16="http://schemas.microsoft.com/office/drawing/2014/main" id="{CC1D30D7-DB28-5D45-B0AA-1329CB44AF0F}"/>
              </a:ext>
            </a:extLst>
          </p:cNvPr>
          <p:cNvSpPr txBox="1"/>
          <p:nvPr/>
        </p:nvSpPr>
        <p:spPr>
          <a:xfrm>
            <a:off x="305562" y="1544220"/>
            <a:ext cx="2540054" cy="276999"/>
          </a:xfrm>
          <a:prstGeom prst="rect">
            <a:avLst/>
          </a:prstGeom>
          <a:noFill/>
        </p:spPr>
        <p:txBody>
          <a:bodyPr wrap="none" rtlCol="0">
            <a:spAutoFit/>
          </a:bodyPr>
          <a:lstStyle/>
          <a:p>
            <a:r>
              <a:rPr lang="en-US" sz="1200" dirty="0">
                <a:latin typeface="Arial"/>
              </a:rPr>
              <a:t>Table adapted from Jaeger H et al:</a:t>
            </a:r>
          </a:p>
        </p:txBody>
      </p:sp>
    </p:spTree>
    <p:extLst>
      <p:ext uri="{BB962C8B-B14F-4D97-AF65-F5344CB8AC3E}">
        <p14:creationId xmlns:p14="http://schemas.microsoft.com/office/powerpoint/2010/main" val="216886440"/>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FD957-9823-7245-8E23-C2B9054E27FC}"/>
              </a:ext>
            </a:extLst>
          </p:cNvPr>
          <p:cNvSpPr>
            <a:spLocks noGrp="1"/>
          </p:cNvSpPr>
          <p:nvPr>
            <p:ph type="title"/>
          </p:nvPr>
        </p:nvSpPr>
        <p:spPr/>
        <p:txBody>
          <a:bodyPr/>
          <a:lstStyle/>
          <a:p>
            <a:r>
              <a:rPr lang="en-US" dirty="0"/>
              <a:t>Results: ATLAS-2M Resistance</a:t>
            </a:r>
          </a:p>
        </p:txBody>
      </p:sp>
      <p:sp>
        <p:nvSpPr>
          <p:cNvPr id="3" name="Text Placeholder 2">
            <a:extLst>
              <a:ext uri="{FF2B5EF4-FFF2-40B4-BE49-F238E27FC236}">
                <a16:creationId xmlns:a16="http://schemas.microsoft.com/office/drawing/2014/main" id="{DEBB844A-1ACA-EC44-AD96-82F6C1AB1E20}"/>
              </a:ext>
            </a:extLst>
          </p:cNvPr>
          <p:cNvSpPr>
            <a:spLocks noGrp="1"/>
          </p:cNvSpPr>
          <p:nvPr>
            <p:ph type="body" sz="quarter" idx="14"/>
          </p:nvPr>
        </p:nvSpPr>
        <p:spPr/>
        <p:txBody>
          <a:bodyPr/>
          <a:lstStyle/>
          <a:p>
            <a:r>
              <a:rPr lang="en-US" dirty="0"/>
              <a:t>Jaeger H et al, Virtual CROI 2021, Abstract #401</a:t>
            </a:r>
          </a:p>
        </p:txBody>
      </p:sp>
      <p:pic>
        <p:nvPicPr>
          <p:cNvPr id="6" name="Content Placeholder 5" descr="Graphical user interface, text, application&#10;&#10;Description automatically generated">
            <a:extLst>
              <a:ext uri="{FF2B5EF4-FFF2-40B4-BE49-F238E27FC236}">
                <a16:creationId xmlns:a16="http://schemas.microsoft.com/office/drawing/2014/main" id="{37440B2C-A5F8-7C49-9CE8-019CFD8D9436}"/>
              </a:ext>
            </a:extLst>
          </p:cNvPr>
          <p:cNvPicPr>
            <a:picLocks noGrp="1" noChangeAspect="1"/>
          </p:cNvPicPr>
          <p:nvPr>
            <p:ph sz="half" idx="2"/>
          </p:nvPr>
        </p:nvPicPr>
        <p:blipFill>
          <a:blip r:embed="rId2"/>
          <a:stretch>
            <a:fillRect/>
          </a:stretch>
        </p:blipFill>
        <p:spPr>
          <a:xfrm>
            <a:off x="305562" y="1460159"/>
            <a:ext cx="8515350" cy="1619390"/>
          </a:xfrm>
        </p:spPr>
      </p:pic>
      <p:sp>
        <p:nvSpPr>
          <p:cNvPr id="7" name="TextBox 6">
            <a:extLst>
              <a:ext uri="{FF2B5EF4-FFF2-40B4-BE49-F238E27FC236}">
                <a16:creationId xmlns:a16="http://schemas.microsoft.com/office/drawing/2014/main" id="{6BFD61C2-D250-A548-BBB5-246721141DAD}"/>
              </a:ext>
            </a:extLst>
          </p:cNvPr>
          <p:cNvSpPr txBox="1"/>
          <p:nvPr/>
        </p:nvSpPr>
        <p:spPr>
          <a:xfrm>
            <a:off x="305562" y="3429000"/>
            <a:ext cx="8515350" cy="2585323"/>
          </a:xfrm>
          <a:prstGeom prst="rect">
            <a:avLst/>
          </a:prstGeom>
          <a:noFill/>
        </p:spPr>
        <p:txBody>
          <a:bodyPr wrap="square" rtlCol="0">
            <a:spAutoFit/>
          </a:bodyPr>
          <a:lstStyle/>
          <a:p>
            <a:r>
              <a:rPr lang="en-US" sz="1800" b="1" dirty="0">
                <a:latin typeface="Arial"/>
              </a:rPr>
              <a:t>Key Points About Resistance:</a:t>
            </a:r>
          </a:p>
          <a:p>
            <a:pPr marL="285750" indent="-285750">
              <a:buFont typeface="Arial" panose="020B0604020202020204" pitchFamily="34" charset="0"/>
              <a:buChar char="•"/>
            </a:pPr>
            <a:r>
              <a:rPr lang="en-US" sz="1800" dirty="0">
                <a:latin typeface="Arial"/>
              </a:rPr>
              <a:t>Total VFs from ATLAS-2M = 11 (9 in q8w arm, 2 in q4w arm)</a:t>
            </a:r>
          </a:p>
          <a:p>
            <a:pPr marL="285750" indent="-285750">
              <a:buFont typeface="Arial" panose="020B0604020202020204" pitchFamily="34" charset="0"/>
              <a:buChar char="•"/>
            </a:pPr>
            <a:r>
              <a:rPr lang="en-US" sz="1800" dirty="0">
                <a:latin typeface="Arial"/>
              </a:rPr>
              <a:t>One additional VF occurred between weeks 48 and 96 in the q8w arm</a:t>
            </a:r>
          </a:p>
          <a:p>
            <a:pPr marL="742950" lvl="1" indent="-285750">
              <a:buFont typeface="Arial" panose="020B0604020202020204" pitchFamily="34" charset="0"/>
              <a:buChar char="•"/>
            </a:pPr>
            <a:r>
              <a:rPr lang="en-US" sz="1800" dirty="0">
                <a:latin typeface="Arial"/>
              </a:rPr>
              <a:t>K103N and Y181C detected at VF &amp; retrospectively at baseline in PBMC</a:t>
            </a:r>
          </a:p>
          <a:p>
            <a:pPr marL="742950" lvl="1" indent="-285750">
              <a:buFont typeface="Arial" panose="020B0604020202020204" pitchFamily="34" charset="0"/>
              <a:buChar char="•"/>
            </a:pPr>
            <a:r>
              <a:rPr lang="en-US" sz="1800" dirty="0">
                <a:latin typeface="Arial"/>
              </a:rPr>
              <a:t>No INSTI RAMs present at VF or baseline, though substitution L74I was present at baseline</a:t>
            </a:r>
          </a:p>
          <a:p>
            <a:pPr marL="285750" indent="-285750">
              <a:buFont typeface="Arial" panose="020B0604020202020204" pitchFamily="34" charset="0"/>
              <a:buChar char="•"/>
            </a:pPr>
            <a:r>
              <a:rPr lang="en-US" sz="1800" dirty="0">
                <a:latin typeface="Arial"/>
              </a:rPr>
              <a:t>10/11 with confirmed VF resuppressed on an alternative regimen</a:t>
            </a:r>
          </a:p>
          <a:p>
            <a:pPr marL="285750" indent="-285750">
              <a:buFont typeface="Arial" panose="020B0604020202020204" pitchFamily="34" charset="0"/>
              <a:buChar char="•"/>
            </a:pPr>
            <a:r>
              <a:rPr lang="en-US" sz="1800" dirty="0">
                <a:latin typeface="Arial"/>
              </a:rPr>
              <a:t>All with confirmed VF retained DTG susceptibility</a:t>
            </a:r>
          </a:p>
          <a:p>
            <a:pPr marL="742950" lvl="1" indent="-285750">
              <a:buFontTx/>
              <a:buChar char="-"/>
            </a:pPr>
            <a:endParaRPr lang="en-US" sz="1800" dirty="0">
              <a:latin typeface="Arial"/>
            </a:endParaRPr>
          </a:p>
        </p:txBody>
      </p:sp>
    </p:spTree>
    <p:extLst>
      <p:ext uri="{BB962C8B-B14F-4D97-AF65-F5344CB8AC3E}">
        <p14:creationId xmlns:p14="http://schemas.microsoft.com/office/powerpoint/2010/main" val="39184304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1" dirty="0"/>
              <a:t>AIDS Clinical Conference:</a:t>
            </a:r>
            <a:br>
              <a:rPr lang="en-US" b="1" dirty="0"/>
            </a:br>
            <a:r>
              <a:rPr lang="en-US" b="1" dirty="0"/>
              <a:t>Virtual CROI 2021 Report Back (ART)</a:t>
            </a:r>
          </a:p>
        </p:txBody>
      </p:sp>
      <p:sp>
        <p:nvSpPr>
          <p:cNvPr id="3" name="Text Placeholder 2"/>
          <p:cNvSpPr>
            <a:spLocks noGrp="1"/>
          </p:cNvSpPr>
          <p:nvPr>
            <p:ph type="body" sz="quarter" idx="18"/>
          </p:nvPr>
        </p:nvSpPr>
        <p:spPr/>
        <p:txBody>
          <a:bodyPr/>
          <a:lstStyle/>
          <a:p>
            <a:r>
              <a:rPr lang="en-US" sz="2000" b="1" dirty="0"/>
              <a:t>Jehan Budak, MD</a:t>
            </a:r>
          </a:p>
          <a:p>
            <a:r>
              <a:rPr lang="en-US" sz="2000" dirty="0"/>
              <a:t>Acting Assistant Professor</a:t>
            </a:r>
          </a:p>
          <a:p>
            <a:r>
              <a:rPr lang="en-US" sz="2000" dirty="0"/>
              <a:t>Division of Allergy &amp; Infectious Diseases</a:t>
            </a:r>
          </a:p>
          <a:p>
            <a:r>
              <a:rPr lang="en-US" sz="2000" dirty="0"/>
              <a:t>University of Washington</a:t>
            </a:r>
          </a:p>
        </p:txBody>
      </p:sp>
      <p:sp>
        <p:nvSpPr>
          <p:cNvPr id="4" name="Text Placeholder 3">
            <a:extLst>
              <a:ext uri="{FF2B5EF4-FFF2-40B4-BE49-F238E27FC236}">
                <a16:creationId xmlns:a16="http://schemas.microsoft.com/office/drawing/2014/main" id="{1F25142C-168B-8648-8E96-0D2DEB8BE044}"/>
              </a:ext>
            </a:extLst>
          </p:cNvPr>
          <p:cNvSpPr>
            <a:spLocks noGrp="1"/>
          </p:cNvSpPr>
          <p:nvPr>
            <p:ph type="body" sz="quarter" idx="14"/>
          </p:nvPr>
        </p:nvSpPr>
        <p:spPr/>
        <p:txBody>
          <a:bodyPr/>
          <a:lstStyle/>
          <a:p>
            <a:r>
              <a:rPr lang="en-US" dirty="0"/>
              <a:t> </a:t>
            </a:r>
          </a:p>
        </p:txBody>
      </p:sp>
      <p:sp>
        <p:nvSpPr>
          <p:cNvPr id="5" name="Rectangle 2">
            <a:extLst>
              <a:ext uri="{FF2B5EF4-FFF2-40B4-BE49-F238E27FC236}">
                <a16:creationId xmlns:a16="http://schemas.microsoft.com/office/drawing/2014/main" id="{F8D59FC9-7927-264E-B1EF-B0CD8C463CF7}"/>
              </a:ext>
            </a:extLst>
          </p:cNvPr>
          <p:cNvSpPr>
            <a:spLocks noChangeArrowheads="1"/>
          </p:cNvSpPr>
          <p:nvPr/>
        </p:nvSpPr>
        <p:spPr bwMode="auto">
          <a:xfrm>
            <a:off x="6376282" y="-128755"/>
            <a:ext cx="790844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Text Placeholder 3">
            <a:extLst>
              <a:ext uri="{FF2B5EF4-FFF2-40B4-BE49-F238E27FC236}">
                <a16:creationId xmlns:a16="http://schemas.microsoft.com/office/drawing/2014/main" id="{DDF61452-ABCF-7842-AFF9-17D69F4C1C05}"/>
              </a:ext>
            </a:extLst>
          </p:cNvPr>
          <p:cNvSpPr txBox="1">
            <a:spLocks/>
          </p:cNvSpPr>
          <p:nvPr/>
        </p:nvSpPr>
        <p:spPr>
          <a:xfrm>
            <a:off x="452080" y="5436236"/>
            <a:ext cx="8229600" cy="292606"/>
          </a:xfrm>
          <a:prstGeom prst="rect">
            <a:avLst/>
          </a:prstGeom>
        </p:spPr>
        <p:txBody>
          <a:bodyPr anchor="ctr">
            <a:noAutofit/>
          </a:bodyPr>
          <a:lstStyle>
            <a:lvl1pPr marL="0" indent="0" algn="l" defTabSz="914400" rtl="0" eaLnBrk="1" latinLnBrk="0" hangingPunct="1">
              <a:lnSpc>
                <a:spcPts val="1600"/>
              </a:lnSpc>
              <a:spcBef>
                <a:spcPct val="20000"/>
              </a:spcBef>
              <a:buFont typeface="Arial" pitchFamily="34" charset="0"/>
              <a:buNone/>
              <a:defRPr sz="1400" b="0" kern="1200" baseline="0">
                <a:solidFill>
                  <a:srgbClr val="6FC5FF"/>
                </a:solidFill>
                <a:latin typeface="Arial"/>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en-US" dirty="0"/>
              <a:t>March 16, 2021</a:t>
            </a:r>
          </a:p>
        </p:txBody>
      </p:sp>
    </p:spTree>
    <p:extLst>
      <p:ext uri="{BB962C8B-B14F-4D97-AF65-F5344CB8AC3E}">
        <p14:creationId xmlns:p14="http://schemas.microsoft.com/office/powerpoint/2010/main" val="2146366858"/>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E7A1D-90BC-E84B-8FEF-450BB67E93B3}"/>
              </a:ext>
            </a:extLst>
          </p:cNvPr>
          <p:cNvSpPr>
            <a:spLocks noGrp="1"/>
          </p:cNvSpPr>
          <p:nvPr>
            <p:ph type="title"/>
          </p:nvPr>
        </p:nvSpPr>
        <p:spPr/>
        <p:txBody>
          <a:bodyPr/>
          <a:lstStyle/>
          <a:p>
            <a:r>
              <a:rPr lang="en-US" dirty="0"/>
              <a:t>Summary: ATLAS-2M 96-Week Data</a:t>
            </a:r>
          </a:p>
        </p:txBody>
      </p:sp>
      <p:sp>
        <p:nvSpPr>
          <p:cNvPr id="3" name="Text Placeholder 2">
            <a:extLst>
              <a:ext uri="{FF2B5EF4-FFF2-40B4-BE49-F238E27FC236}">
                <a16:creationId xmlns:a16="http://schemas.microsoft.com/office/drawing/2014/main" id="{1C8D9102-47DA-CF4B-8523-53D7D5A1E79F}"/>
              </a:ext>
            </a:extLst>
          </p:cNvPr>
          <p:cNvSpPr>
            <a:spLocks noGrp="1"/>
          </p:cNvSpPr>
          <p:nvPr>
            <p:ph type="body" sz="quarter" idx="14"/>
          </p:nvPr>
        </p:nvSpPr>
        <p:spPr/>
        <p:txBody>
          <a:bodyPr/>
          <a:lstStyle/>
          <a:p>
            <a:r>
              <a:rPr lang="en-US" dirty="0"/>
              <a:t>Jaeger H et al, Virtual CROI 2021, Abstract #401</a:t>
            </a:r>
          </a:p>
        </p:txBody>
      </p:sp>
      <p:sp>
        <p:nvSpPr>
          <p:cNvPr id="4" name="Content Placeholder 3">
            <a:extLst>
              <a:ext uri="{FF2B5EF4-FFF2-40B4-BE49-F238E27FC236}">
                <a16:creationId xmlns:a16="http://schemas.microsoft.com/office/drawing/2014/main" id="{257554B5-B227-FC43-9BEA-09D6E2874234}"/>
              </a:ext>
            </a:extLst>
          </p:cNvPr>
          <p:cNvSpPr>
            <a:spLocks noGrp="1"/>
          </p:cNvSpPr>
          <p:nvPr>
            <p:ph sz="half" idx="2"/>
          </p:nvPr>
        </p:nvSpPr>
        <p:spPr/>
        <p:txBody>
          <a:bodyPr/>
          <a:lstStyle/>
          <a:p>
            <a:r>
              <a:rPr lang="en-US" dirty="0"/>
              <a:t>Virologic efficacy, adverse events, and injection site reactions were similar in IM CAB/RPV q8w and q4w arms </a:t>
            </a:r>
          </a:p>
          <a:p>
            <a:r>
              <a:rPr lang="en-US" dirty="0"/>
              <a:t>Confirmed VF occurred in 11 total PWH</a:t>
            </a:r>
          </a:p>
          <a:p>
            <a:pPr lvl="1"/>
            <a:r>
              <a:rPr lang="en-US" dirty="0"/>
              <a:t>9 in the q8w arm, 2 in the q4w arm</a:t>
            </a:r>
          </a:p>
          <a:p>
            <a:r>
              <a:rPr lang="en-US" dirty="0"/>
              <a:t>Most PWH with VF acquired both NNRTI and INSTI RAMs</a:t>
            </a:r>
          </a:p>
        </p:txBody>
      </p:sp>
      <p:sp>
        <p:nvSpPr>
          <p:cNvPr id="5" name="Rounded Rectangle 4">
            <a:extLst>
              <a:ext uri="{FF2B5EF4-FFF2-40B4-BE49-F238E27FC236}">
                <a16:creationId xmlns:a16="http://schemas.microsoft.com/office/drawing/2014/main" id="{D53B3636-5A01-1D4C-AA96-DCA15679A452}"/>
              </a:ext>
            </a:extLst>
          </p:cNvPr>
          <p:cNvSpPr/>
          <p:nvPr/>
        </p:nvSpPr>
        <p:spPr>
          <a:xfrm>
            <a:off x="437442" y="4284831"/>
            <a:ext cx="8269116" cy="120366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45720" indent="0" algn="ctr">
              <a:buNone/>
            </a:pPr>
            <a:r>
              <a:rPr lang="en-US" dirty="0"/>
              <a:t>Take-Away Point: Q8W dosing of CAB/RPV is effective and there are few VFs, but with failure, RAMs occurred</a:t>
            </a:r>
          </a:p>
        </p:txBody>
      </p:sp>
    </p:spTree>
    <p:extLst>
      <p:ext uri="{BB962C8B-B14F-4D97-AF65-F5344CB8AC3E}">
        <p14:creationId xmlns:p14="http://schemas.microsoft.com/office/powerpoint/2010/main" val="185402977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5D277-E2E7-CE4B-A131-BF39DB4EB5C6}"/>
              </a:ext>
            </a:extLst>
          </p:cNvPr>
          <p:cNvSpPr>
            <a:spLocks noGrp="1"/>
          </p:cNvSpPr>
          <p:nvPr>
            <p:ph type="title"/>
          </p:nvPr>
        </p:nvSpPr>
        <p:spPr/>
        <p:txBody>
          <a:bodyPr/>
          <a:lstStyle/>
          <a:p>
            <a:r>
              <a:rPr lang="en-US" dirty="0" err="1"/>
              <a:t>Lenacapavir</a:t>
            </a:r>
            <a:r>
              <a:rPr lang="en-US" dirty="0"/>
              <a:t>: Capella Study</a:t>
            </a:r>
          </a:p>
        </p:txBody>
      </p:sp>
      <p:sp>
        <p:nvSpPr>
          <p:cNvPr id="3" name="Text Placeholder 2">
            <a:extLst>
              <a:ext uri="{FF2B5EF4-FFF2-40B4-BE49-F238E27FC236}">
                <a16:creationId xmlns:a16="http://schemas.microsoft.com/office/drawing/2014/main" id="{66E1A043-101C-154D-ACC9-9D0066FAF8B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597453591"/>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6CD4E-542D-D748-8C11-12A2C468709E}"/>
              </a:ext>
            </a:extLst>
          </p:cNvPr>
          <p:cNvSpPr>
            <a:spLocks noGrp="1"/>
          </p:cNvSpPr>
          <p:nvPr>
            <p:ph type="title"/>
          </p:nvPr>
        </p:nvSpPr>
        <p:spPr/>
        <p:txBody>
          <a:bodyPr/>
          <a:lstStyle/>
          <a:p>
            <a:r>
              <a:rPr lang="en-US" dirty="0"/>
              <a:t>Background: </a:t>
            </a:r>
            <a:r>
              <a:rPr lang="en-US" dirty="0" err="1"/>
              <a:t>Lenacapavir</a:t>
            </a:r>
            <a:endParaRPr lang="en-US" dirty="0"/>
          </a:p>
        </p:txBody>
      </p:sp>
      <p:sp>
        <p:nvSpPr>
          <p:cNvPr id="3" name="Text Placeholder 2">
            <a:extLst>
              <a:ext uri="{FF2B5EF4-FFF2-40B4-BE49-F238E27FC236}">
                <a16:creationId xmlns:a16="http://schemas.microsoft.com/office/drawing/2014/main" id="{1CE06DFA-609C-FE41-A567-6CA2BACFC4CF}"/>
              </a:ext>
            </a:extLst>
          </p:cNvPr>
          <p:cNvSpPr>
            <a:spLocks noGrp="1"/>
          </p:cNvSpPr>
          <p:nvPr>
            <p:ph type="body" sz="quarter" idx="14"/>
          </p:nvPr>
        </p:nvSpPr>
        <p:spPr/>
        <p:txBody>
          <a:bodyPr/>
          <a:lstStyle/>
          <a:p>
            <a:r>
              <a:rPr lang="en-US" dirty="0"/>
              <a:t>Segal-Maurer S et al, Virtual CROI 2021, Abstract #127</a:t>
            </a:r>
          </a:p>
        </p:txBody>
      </p:sp>
      <p:sp>
        <p:nvSpPr>
          <p:cNvPr id="4" name="Content Placeholder 3">
            <a:extLst>
              <a:ext uri="{FF2B5EF4-FFF2-40B4-BE49-F238E27FC236}">
                <a16:creationId xmlns:a16="http://schemas.microsoft.com/office/drawing/2014/main" id="{92C856C0-ADF9-B147-8359-4CA4230204AA}"/>
              </a:ext>
            </a:extLst>
          </p:cNvPr>
          <p:cNvSpPr>
            <a:spLocks noGrp="1"/>
          </p:cNvSpPr>
          <p:nvPr>
            <p:ph sz="half" idx="2"/>
          </p:nvPr>
        </p:nvSpPr>
        <p:spPr/>
        <p:txBody>
          <a:bodyPr/>
          <a:lstStyle/>
          <a:p>
            <a:r>
              <a:rPr lang="en-US" dirty="0"/>
              <a:t>Novel HIV-1 capsid inhibitor formerly known as GS-6207 that can be given as a long-acting subcutaneous injection</a:t>
            </a:r>
          </a:p>
          <a:p>
            <a:r>
              <a:rPr lang="en-US" dirty="0"/>
              <a:t>Currently in development as a component of long-acting therapy for HIV-1</a:t>
            </a:r>
          </a:p>
          <a:p>
            <a:r>
              <a:rPr lang="en-US" dirty="0"/>
              <a:t>Has activity in NRTI, NNRTI, INSTI, and PI-resistant HIV-1  </a:t>
            </a:r>
          </a:p>
          <a:p>
            <a:endParaRPr lang="en-US" dirty="0"/>
          </a:p>
        </p:txBody>
      </p:sp>
    </p:spTree>
    <p:extLst>
      <p:ext uri="{BB962C8B-B14F-4D97-AF65-F5344CB8AC3E}">
        <p14:creationId xmlns:p14="http://schemas.microsoft.com/office/powerpoint/2010/main" val="869151468"/>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76F51-45F8-B549-AE37-E8584FF5DEBD}"/>
              </a:ext>
            </a:extLst>
          </p:cNvPr>
          <p:cNvSpPr>
            <a:spLocks noGrp="1"/>
          </p:cNvSpPr>
          <p:nvPr>
            <p:ph type="title"/>
          </p:nvPr>
        </p:nvSpPr>
        <p:spPr/>
        <p:txBody>
          <a:bodyPr/>
          <a:lstStyle/>
          <a:p>
            <a:r>
              <a:rPr lang="en-US" dirty="0"/>
              <a:t>Study Design: </a:t>
            </a:r>
            <a:r>
              <a:rPr lang="en-US" dirty="0" err="1"/>
              <a:t>Lenacapavir</a:t>
            </a:r>
            <a:r>
              <a:rPr lang="en-US" dirty="0"/>
              <a:t> in MDR HIV-1</a:t>
            </a:r>
          </a:p>
        </p:txBody>
      </p:sp>
      <p:sp>
        <p:nvSpPr>
          <p:cNvPr id="3" name="Text Placeholder 2">
            <a:extLst>
              <a:ext uri="{FF2B5EF4-FFF2-40B4-BE49-F238E27FC236}">
                <a16:creationId xmlns:a16="http://schemas.microsoft.com/office/drawing/2014/main" id="{28FA4385-1354-FA40-BB81-553793A0A484}"/>
              </a:ext>
            </a:extLst>
          </p:cNvPr>
          <p:cNvSpPr>
            <a:spLocks noGrp="1"/>
          </p:cNvSpPr>
          <p:nvPr>
            <p:ph type="body" sz="quarter" idx="14"/>
          </p:nvPr>
        </p:nvSpPr>
        <p:spPr/>
        <p:txBody>
          <a:bodyPr/>
          <a:lstStyle/>
          <a:p>
            <a:r>
              <a:rPr lang="en-US" dirty="0"/>
              <a:t>Segal-Maurer S et al, Virtual CROI 2021, Abstract #127</a:t>
            </a:r>
          </a:p>
        </p:txBody>
      </p:sp>
      <p:pic>
        <p:nvPicPr>
          <p:cNvPr id="6" name="Content Placeholder 5" descr="Graphical user interface, application&#10;&#10;Description automatically generated">
            <a:extLst>
              <a:ext uri="{FF2B5EF4-FFF2-40B4-BE49-F238E27FC236}">
                <a16:creationId xmlns:a16="http://schemas.microsoft.com/office/drawing/2014/main" id="{95574EC9-FF76-194A-808A-8F33B89E748E}"/>
              </a:ext>
            </a:extLst>
          </p:cNvPr>
          <p:cNvPicPr>
            <a:picLocks noGrp="1" noChangeAspect="1"/>
          </p:cNvPicPr>
          <p:nvPr>
            <p:ph sz="half" idx="2"/>
          </p:nvPr>
        </p:nvPicPr>
        <p:blipFill>
          <a:blip r:embed="rId2"/>
          <a:stretch>
            <a:fillRect/>
          </a:stretch>
        </p:blipFill>
        <p:spPr>
          <a:xfrm>
            <a:off x="81380" y="1968500"/>
            <a:ext cx="9062620" cy="3809999"/>
          </a:xfrm>
        </p:spPr>
      </p:pic>
    </p:spTree>
    <p:extLst>
      <p:ext uri="{BB962C8B-B14F-4D97-AF65-F5344CB8AC3E}">
        <p14:creationId xmlns:p14="http://schemas.microsoft.com/office/powerpoint/2010/main" val="1378673595"/>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A7495-378E-784E-98BD-1C5A2E9F29A9}"/>
              </a:ext>
            </a:extLst>
          </p:cNvPr>
          <p:cNvSpPr>
            <a:spLocks noGrp="1"/>
          </p:cNvSpPr>
          <p:nvPr>
            <p:ph type="title"/>
          </p:nvPr>
        </p:nvSpPr>
        <p:spPr/>
        <p:txBody>
          <a:bodyPr/>
          <a:lstStyle/>
          <a:p>
            <a:r>
              <a:rPr lang="en-US" dirty="0"/>
              <a:t>Results: </a:t>
            </a:r>
            <a:r>
              <a:rPr lang="en-US" dirty="0" err="1"/>
              <a:t>Lenacapavir</a:t>
            </a:r>
            <a:r>
              <a:rPr lang="en-US" dirty="0"/>
              <a:t> in MDR HIV-1</a:t>
            </a:r>
          </a:p>
        </p:txBody>
      </p:sp>
      <p:sp>
        <p:nvSpPr>
          <p:cNvPr id="3" name="Text Placeholder 2">
            <a:extLst>
              <a:ext uri="{FF2B5EF4-FFF2-40B4-BE49-F238E27FC236}">
                <a16:creationId xmlns:a16="http://schemas.microsoft.com/office/drawing/2014/main" id="{A90A9C2B-9D2F-BE4D-826B-260D02F9DCCC}"/>
              </a:ext>
            </a:extLst>
          </p:cNvPr>
          <p:cNvSpPr>
            <a:spLocks noGrp="1"/>
          </p:cNvSpPr>
          <p:nvPr>
            <p:ph type="body" sz="quarter" idx="14"/>
          </p:nvPr>
        </p:nvSpPr>
        <p:spPr/>
        <p:txBody>
          <a:bodyPr/>
          <a:lstStyle/>
          <a:p>
            <a:r>
              <a:rPr lang="en-US" dirty="0"/>
              <a:t>Segal-Maurer S et al, Virtual CROI 2021, Abstract #127</a:t>
            </a:r>
          </a:p>
        </p:txBody>
      </p:sp>
      <p:pic>
        <p:nvPicPr>
          <p:cNvPr id="6" name="Content Placeholder 5" descr="Chart, bar chart&#10;&#10;Description automatically generated">
            <a:extLst>
              <a:ext uri="{FF2B5EF4-FFF2-40B4-BE49-F238E27FC236}">
                <a16:creationId xmlns:a16="http://schemas.microsoft.com/office/drawing/2014/main" id="{9A7DE987-D2B3-034E-BC49-80AA5E440F55}"/>
              </a:ext>
            </a:extLst>
          </p:cNvPr>
          <p:cNvPicPr>
            <a:picLocks noGrp="1" noChangeAspect="1"/>
          </p:cNvPicPr>
          <p:nvPr>
            <p:ph sz="half" idx="2"/>
          </p:nvPr>
        </p:nvPicPr>
        <p:blipFill>
          <a:blip r:embed="rId2"/>
          <a:stretch>
            <a:fillRect/>
          </a:stretch>
        </p:blipFill>
        <p:spPr>
          <a:xfrm>
            <a:off x="535750" y="1394570"/>
            <a:ext cx="3972270" cy="5010955"/>
          </a:xfrm>
        </p:spPr>
      </p:pic>
      <p:sp>
        <p:nvSpPr>
          <p:cNvPr id="7" name="TextBox 6">
            <a:extLst>
              <a:ext uri="{FF2B5EF4-FFF2-40B4-BE49-F238E27FC236}">
                <a16:creationId xmlns:a16="http://schemas.microsoft.com/office/drawing/2014/main" id="{EC8A7ABA-41CE-8942-AA61-59228E926D63}"/>
              </a:ext>
            </a:extLst>
          </p:cNvPr>
          <p:cNvSpPr txBox="1"/>
          <p:nvPr/>
        </p:nvSpPr>
        <p:spPr>
          <a:xfrm>
            <a:off x="4794425" y="2558785"/>
            <a:ext cx="3813825" cy="2554545"/>
          </a:xfrm>
          <a:prstGeom prst="rect">
            <a:avLst/>
          </a:prstGeom>
          <a:noFill/>
          <a:ln>
            <a:solidFill>
              <a:schemeClr val="tx1"/>
            </a:solidFill>
          </a:ln>
        </p:spPr>
        <p:txBody>
          <a:bodyPr wrap="square" rtlCol="0">
            <a:spAutoFit/>
          </a:bodyPr>
          <a:lstStyle/>
          <a:p>
            <a:r>
              <a:rPr lang="en-US" sz="2000" dirty="0">
                <a:latin typeface="Arial"/>
              </a:rPr>
              <a:t>Participant Characteristics:</a:t>
            </a:r>
          </a:p>
          <a:p>
            <a:pPr marL="342900" indent="-342900">
              <a:buFont typeface="Arial" panose="020B0604020202020204" pitchFamily="34" charset="0"/>
              <a:buChar char="•"/>
            </a:pPr>
            <a:r>
              <a:rPr lang="en-US" sz="2000" dirty="0">
                <a:latin typeface="Arial"/>
              </a:rPr>
              <a:t>Median age: 52</a:t>
            </a:r>
          </a:p>
          <a:p>
            <a:pPr marL="342900" indent="-342900">
              <a:buFont typeface="Arial" panose="020B0604020202020204" pitchFamily="34" charset="0"/>
              <a:buChar char="•"/>
            </a:pPr>
            <a:r>
              <a:rPr lang="en-US" sz="2000" dirty="0">
                <a:latin typeface="Arial"/>
              </a:rPr>
              <a:t>Median CD4 cell count: 150 cells/mm</a:t>
            </a:r>
            <a:r>
              <a:rPr lang="en-US" sz="2000" baseline="30000" dirty="0">
                <a:latin typeface="Arial"/>
              </a:rPr>
              <a:t>3</a:t>
            </a:r>
          </a:p>
          <a:p>
            <a:pPr marL="342900" indent="-342900">
              <a:buFont typeface="Arial" panose="020B0604020202020204" pitchFamily="34" charset="0"/>
              <a:buChar char="•"/>
            </a:pPr>
            <a:r>
              <a:rPr lang="en-US" sz="2000" dirty="0">
                <a:latin typeface="Arial"/>
              </a:rPr>
              <a:t>Median number of prior ARV regimens: 11</a:t>
            </a:r>
          </a:p>
          <a:p>
            <a:pPr marL="342900" indent="-342900">
              <a:buFont typeface="Arial" panose="020B0604020202020204" pitchFamily="34" charset="0"/>
              <a:buChar char="•"/>
            </a:pPr>
            <a:r>
              <a:rPr lang="en-US" sz="2000" dirty="0">
                <a:latin typeface="Arial"/>
              </a:rPr>
              <a:t>Median years since HIV diagnosis: 24</a:t>
            </a:r>
          </a:p>
        </p:txBody>
      </p:sp>
    </p:spTree>
    <p:extLst>
      <p:ext uri="{BB962C8B-B14F-4D97-AF65-F5344CB8AC3E}">
        <p14:creationId xmlns:p14="http://schemas.microsoft.com/office/powerpoint/2010/main" val="1219652595"/>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97E0A-624B-6B4F-99C2-AA682C77BCEA}"/>
              </a:ext>
            </a:extLst>
          </p:cNvPr>
          <p:cNvSpPr>
            <a:spLocks noGrp="1"/>
          </p:cNvSpPr>
          <p:nvPr>
            <p:ph type="title"/>
          </p:nvPr>
        </p:nvSpPr>
        <p:spPr/>
        <p:txBody>
          <a:bodyPr/>
          <a:lstStyle/>
          <a:p>
            <a:r>
              <a:rPr lang="en-US" dirty="0"/>
              <a:t>Summary: </a:t>
            </a:r>
            <a:r>
              <a:rPr lang="en-US" dirty="0" err="1"/>
              <a:t>Lenacapavir</a:t>
            </a:r>
            <a:r>
              <a:rPr lang="en-US" dirty="0"/>
              <a:t> in MDR HIV-1</a:t>
            </a:r>
          </a:p>
        </p:txBody>
      </p:sp>
      <p:sp>
        <p:nvSpPr>
          <p:cNvPr id="3" name="Text Placeholder 2">
            <a:extLst>
              <a:ext uri="{FF2B5EF4-FFF2-40B4-BE49-F238E27FC236}">
                <a16:creationId xmlns:a16="http://schemas.microsoft.com/office/drawing/2014/main" id="{180A5A07-1617-FD4C-8EB4-3142F3B81D82}"/>
              </a:ext>
            </a:extLst>
          </p:cNvPr>
          <p:cNvSpPr>
            <a:spLocks noGrp="1"/>
          </p:cNvSpPr>
          <p:nvPr>
            <p:ph type="body" sz="quarter" idx="14"/>
          </p:nvPr>
        </p:nvSpPr>
        <p:spPr/>
        <p:txBody>
          <a:bodyPr/>
          <a:lstStyle/>
          <a:p>
            <a:r>
              <a:rPr lang="en-US" dirty="0"/>
              <a:t>Segal-Maurer S et al, Virtual CROI 2021, Abstract #127</a:t>
            </a:r>
          </a:p>
        </p:txBody>
      </p:sp>
      <p:sp>
        <p:nvSpPr>
          <p:cNvPr id="4" name="Content Placeholder 3">
            <a:extLst>
              <a:ext uri="{FF2B5EF4-FFF2-40B4-BE49-F238E27FC236}">
                <a16:creationId xmlns:a16="http://schemas.microsoft.com/office/drawing/2014/main" id="{B6DBFDD5-79D4-8445-AACC-2058F7126B82}"/>
              </a:ext>
            </a:extLst>
          </p:cNvPr>
          <p:cNvSpPr>
            <a:spLocks noGrp="1"/>
          </p:cNvSpPr>
          <p:nvPr>
            <p:ph sz="half" idx="2"/>
          </p:nvPr>
        </p:nvSpPr>
        <p:spPr/>
        <p:txBody>
          <a:bodyPr/>
          <a:lstStyle/>
          <a:p>
            <a:r>
              <a:rPr lang="en-US" dirty="0"/>
              <a:t>In the Capella study, early data shows that use of </a:t>
            </a:r>
            <a:r>
              <a:rPr lang="en-US" dirty="0" err="1"/>
              <a:t>lenacapavir</a:t>
            </a:r>
            <a:r>
              <a:rPr lang="en-US" dirty="0"/>
              <a:t> demonstrated antiviral activity against MDR HIV after 14 days and led to virologic suppression when paired with an OBR</a:t>
            </a:r>
          </a:p>
          <a:p>
            <a:pPr marL="45720" indent="0">
              <a:buNone/>
            </a:pPr>
            <a:endParaRPr lang="en-US" dirty="0"/>
          </a:p>
        </p:txBody>
      </p:sp>
      <p:sp>
        <p:nvSpPr>
          <p:cNvPr id="5" name="Rounded Rectangle 4">
            <a:extLst>
              <a:ext uri="{FF2B5EF4-FFF2-40B4-BE49-F238E27FC236}">
                <a16:creationId xmlns:a16="http://schemas.microsoft.com/office/drawing/2014/main" id="{50501D4E-6B93-464A-9D94-2133E98CE208}"/>
              </a:ext>
            </a:extLst>
          </p:cNvPr>
          <p:cNvSpPr/>
          <p:nvPr/>
        </p:nvSpPr>
        <p:spPr>
          <a:xfrm>
            <a:off x="1051386" y="3533840"/>
            <a:ext cx="7041228" cy="190294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45720" indent="0" algn="ctr">
              <a:buNone/>
            </a:pPr>
            <a:r>
              <a:rPr lang="en-US" dirty="0"/>
              <a:t>Take-Away Point: Although much more data is needed, </a:t>
            </a:r>
            <a:r>
              <a:rPr lang="en-US" dirty="0" err="1"/>
              <a:t>lenacapavir</a:t>
            </a:r>
            <a:r>
              <a:rPr lang="en-US" dirty="0"/>
              <a:t> has the potential to become an important tool against MDR HIV in heavily treatment experienced PWH</a:t>
            </a:r>
          </a:p>
        </p:txBody>
      </p:sp>
    </p:spTree>
    <p:extLst>
      <p:ext uri="{BB962C8B-B14F-4D97-AF65-F5344CB8AC3E}">
        <p14:creationId xmlns:p14="http://schemas.microsoft.com/office/powerpoint/2010/main" val="279187850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EAA1-6953-8F4C-BB56-EF53DA6C4A5B}"/>
              </a:ext>
            </a:extLst>
          </p:cNvPr>
          <p:cNvSpPr>
            <a:spLocks noGrp="1"/>
          </p:cNvSpPr>
          <p:nvPr>
            <p:ph type="title"/>
          </p:nvPr>
        </p:nvSpPr>
        <p:spPr/>
        <p:txBody>
          <a:bodyPr/>
          <a:lstStyle/>
          <a:p>
            <a:r>
              <a:rPr lang="en-US" dirty="0"/>
              <a:t>ART Conclusions from Virtual CROI 2021</a:t>
            </a:r>
          </a:p>
        </p:txBody>
      </p:sp>
      <p:sp>
        <p:nvSpPr>
          <p:cNvPr id="3" name="Text Placeholder 2">
            <a:extLst>
              <a:ext uri="{FF2B5EF4-FFF2-40B4-BE49-F238E27FC236}">
                <a16:creationId xmlns:a16="http://schemas.microsoft.com/office/drawing/2014/main" id="{B9A547D9-D51C-4D4F-A432-FF80438B11DE}"/>
              </a:ext>
            </a:extLst>
          </p:cNvPr>
          <p:cNvSpPr>
            <a:spLocks noGrp="1"/>
          </p:cNvSpPr>
          <p:nvPr>
            <p:ph type="body" sz="quarter" idx="14"/>
          </p:nvPr>
        </p:nvSpPr>
        <p:spPr/>
        <p:txBody>
          <a:bodyPr/>
          <a:lstStyle/>
          <a:p>
            <a:r>
              <a:rPr lang="en-US" dirty="0" err="1"/>
              <a:t>Chinula</a:t>
            </a:r>
            <a:r>
              <a:rPr lang="en-US" dirty="0"/>
              <a:t> L et al, Virtual CROI 2021, Abstract #177; Jaeger H et al, Virtual CROI 2021, Abstract #401; Segal-Maurer S et al, Virtual CROI 2021, Abstract #127</a:t>
            </a:r>
          </a:p>
        </p:txBody>
      </p:sp>
      <p:sp>
        <p:nvSpPr>
          <p:cNvPr id="4" name="Content Placeholder 3">
            <a:extLst>
              <a:ext uri="{FF2B5EF4-FFF2-40B4-BE49-F238E27FC236}">
                <a16:creationId xmlns:a16="http://schemas.microsoft.com/office/drawing/2014/main" id="{EAFF6C18-CD3D-984D-8828-4C847A130091}"/>
              </a:ext>
            </a:extLst>
          </p:cNvPr>
          <p:cNvSpPr>
            <a:spLocks noGrp="1"/>
          </p:cNvSpPr>
          <p:nvPr>
            <p:ph sz="half" idx="2"/>
          </p:nvPr>
        </p:nvSpPr>
        <p:spPr/>
        <p:txBody>
          <a:bodyPr/>
          <a:lstStyle/>
          <a:p>
            <a:pPr marL="502920" indent="-457200">
              <a:buFont typeface="+mj-lt"/>
              <a:buAutoNum type="arabicPeriod"/>
            </a:pPr>
            <a:r>
              <a:rPr lang="en-US" dirty="0"/>
              <a:t>IMPAACT 2010: Data at 50 weeks post-partum show that TDF/FTC + DTG, TAF/FTC + DTG, and TDF/FTC/EFV are safe ART options during pregnancy and in the post-partum period</a:t>
            </a:r>
          </a:p>
          <a:p>
            <a:pPr marL="502920" indent="-457200">
              <a:buFont typeface="+mj-lt"/>
              <a:buAutoNum type="arabicPeriod"/>
            </a:pPr>
            <a:r>
              <a:rPr lang="en-US" dirty="0"/>
              <a:t>ATLAS-2M: Data at 96 weeks demonstrated virologic efficacy and safety of CAB/RPV IM q8w dosing, as compared to q4w dosing, with 11 total VFs</a:t>
            </a:r>
          </a:p>
          <a:p>
            <a:pPr marL="502920" indent="-457200">
              <a:buFont typeface="+mj-lt"/>
              <a:buAutoNum type="arabicPeriod"/>
            </a:pPr>
            <a:r>
              <a:rPr lang="en-US" dirty="0"/>
              <a:t>Capella Study: Early data of </a:t>
            </a:r>
            <a:r>
              <a:rPr lang="en-US" dirty="0" err="1"/>
              <a:t>lenacapavir</a:t>
            </a:r>
            <a:r>
              <a:rPr lang="en-US" dirty="0"/>
              <a:t>, a novel capsid inhibitor that can be administered in a long-acting fashion, demonstrated antiviral activity against MDR HIV</a:t>
            </a:r>
          </a:p>
        </p:txBody>
      </p:sp>
    </p:spTree>
    <p:extLst>
      <p:ext uri="{BB962C8B-B14F-4D97-AF65-F5344CB8AC3E}">
        <p14:creationId xmlns:p14="http://schemas.microsoft.com/office/powerpoint/2010/main" val="196306169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528668060"/>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9D9D8B7-9DF2-CB43-A7AF-1A9E93AF9201}"/>
              </a:ext>
            </a:extLst>
          </p:cNvPr>
          <p:cNvSpPr>
            <a:spLocks noGrp="1"/>
          </p:cNvSpPr>
          <p:nvPr>
            <p:ph type="body" sz="quarter" idx="13"/>
          </p:nvPr>
        </p:nvSpPr>
        <p:spPr>
          <a:xfrm>
            <a:off x="2420485" y="4289832"/>
            <a:ext cx="6271199" cy="329896"/>
          </a:xfrm>
        </p:spPr>
        <p:txBody>
          <a:bodyPr>
            <a:normAutofit lnSpcReduction="10000"/>
          </a:bodyPr>
          <a:lstStyle/>
          <a:p>
            <a:r>
              <a:rPr lang="en-US" dirty="0"/>
              <a:t>Ruanne V. Barnabas, MBChB, MSc, DPhil</a:t>
            </a:r>
          </a:p>
        </p:txBody>
      </p:sp>
      <p:sp>
        <p:nvSpPr>
          <p:cNvPr id="6" name="Text Placeholder 5">
            <a:extLst>
              <a:ext uri="{FF2B5EF4-FFF2-40B4-BE49-F238E27FC236}">
                <a16:creationId xmlns:a16="http://schemas.microsoft.com/office/drawing/2014/main" id="{0DDEA7F1-BC25-8D47-A811-772E1BA0D457}"/>
              </a:ext>
            </a:extLst>
          </p:cNvPr>
          <p:cNvSpPr>
            <a:spLocks noGrp="1"/>
          </p:cNvSpPr>
          <p:nvPr>
            <p:ph type="body" sz="quarter" idx="15"/>
          </p:nvPr>
        </p:nvSpPr>
        <p:spPr>
          <a:xfrm>
            <a:off x="2420485" y="4631974"/>
            <a:ext cx="6271199" cy="598830"/>
          </a:xfrm>
        </p:spPr>
        <p:txBody>
          <a:bodyPr/>
          <a:lstStyle/>
          <a:p>
            <a:r>
              <a:rPr lang="en-US" dirty="0"/>
              <a:t>University of Washington, Seattle, WA, USA</a:t>
            </a:r>
          </a:p>
        </p:txBody>
      </p:sp>
      <p:sp>
        <p:nvSpPr>
          <p:cNvPr id="2" name="Title 1">
            <a:extLst>
              <a:ext uri="{FF2B5EF4-FFF2-40B4-BE49-F238E27FC236}">
                <a16:creationId xmlns:a16="http://schemas.microsoft.com/office/drawing/2014/main" id="{93521221-07E2-414B-AAB7-A97450E3C606}"/>
              </a:ext>
            </a:extLst>
          </p:cNvPr>
          <p:cNvSpPr>
            <a:spLocks noGrp="1"/>
          </p:cNvSpPr>
          <p:nvPr>
            <p:ph type="title"/>
          </p:nvPr>
        </p:nvSpPr>
        <p:spPr>
          <a:xfrm>
            <a:off x="883404" y="2217954"/>
            <a:ext cx="7825169" cy="1934698"/>
          </a:xfrm>
        </p:spPr>
        <p:txBody>
          <a:bodyPr>
            <a:normAutofit/>
          </a:bodyPr>
          <a:lstStyle/>
          <a:p>
            <a:r>
              <a:rPr lang="en-US" dirty="0"/>
              <a:t>ACC: </a:t>
            </a:r>
            <a:r>
              <a:rPr lang="en-US" dirty="0" err="1"/>
              <a:t>vCROI</a:t>
            </a:r>
            <a:r>
              <a:rPr lang="en-US" dirty="0"/>
              <a:t> Update</a:t>
            </a:r>
            <a:br>
              <a:rPr lang="en-US" dirty="0"/>
            </a:br>
            <a:r>
              <a:rPr lang="en-US" dirty="0"/>
              <a:t>HIV Epidemiology and Transmission</a:t>
            </a:r>
          </a:p>
        </p:txBody>
      </p:sp>
      <p:sp>
        <p:nvSpPr>
          <p:cNvPr id="14" name="Text Placeholder 13">
            <a:extLst>
              <a:ext uri="{FF2B5EF4-FFF2-40B4-BE49-F238E27FC236}">
                <a16:creationId xmlns:a16="http://schemas.microsoft.com/office/drawing/2014/main" id="{90D44B54-854B-6B47-8AEA-238AA2DA361D}"/>
              </a:ext>
            </a:extLst>
          </p:cNvPr>
          <p:cNvSpPr>
            <a:spLocks noGrp="1"/>
          </p:cNvSpPr>
          <p:nvPr>
            <p:ph type="body" sz="quarter" idx="16"/>
          </p:nvPr>
        </p:nvSpPr>
        <p:spPr/>
        <p:txBody>
          <a:bodyPr/>
          <a:lstStyle/>
          <a:p>
            <a:r>
              <a:rPr lang="en-US" dirty="0"/>
              <a:t>Regeneron Pharmaceuticals</a:t>
            </a:r>
          </a:p>
        </p:txBody>
      </p:sp>
      <p:sp>
        <p:nvSpPr>
          <p:cNvPr id="3" name="TextBox 2">
            <a:extLst>
              <a:ext uri="{FF2B5EF4-FFF2-40B4-BE49-F238E27FC236}">
                <a16:creationId xmlns:a16="http://schemas.microsoft.com/office/drawing/2014/main" id="{DBA07EBC-AD7A-6B4B-8D60-D7D49C6A16CA}"/>
              </a:ext>
            </a:extLst>
          </p:cNvPr>
          <p:cNvSpPr txBox="1"/>
          <p:nvPr/>
        </p:nvSpPr>
        <p:spPr>
          <a:xfrm>
            <a:off x="6005649" y="1405890"/>
            <a:ext cx="2380706" cy="369332"/>
          </a:xfrm>
          <a:prstGeom prst="rect">
            <a:avLst/>
          </a:prstGeom>
          <a:solidFill>
            <a:schemeClr val="accent3"/>
          </a:solidFill>
        </p:spPr>
        <p:txBody>
          <a:bodyPr wrap="square" rtlCol="0">
            <a:spAutoFit/>
          </a:bodyPr>
          <a:lstStyle/>
          <a:p>
            <a:pPr defTabSz="685800" eaLnBrk="1" fontAlgn="auto" hangingPunct="1">
              <a:spcBef>
                <a:spcPts val="0"/>
              </a:spcBef>
              <a:spcAft>
                <a:spcPts val="0"/>
              </a:spcAft>
            </a:pPr>
            <a:r>
              <a:rPr lang="en-US" sz="1800" b="1" dirty="0">
                <a:solidFill>
                  <a:srgbClr val="231F20"/>
                </a:solidFill>
                <a:latin typeface="Arial" panose="020B0604020202020204"/>
              </a:rPr>
              <a:t>ACC UPDATE</a:t>
            </a:r>
          </a:p>
        </p:txBody>
      </p:sp>
    </p:spTree>
    <p:extLst>
      <p:ext uri="{BB962C8B-B14F-4D97-AF65-F5344CB8AC3E}">
        <p14:creationId xmlns:p14="http://schemas.microsoft.com/office/powerpoint/2010/main" val="1843320863"/>
      </p:ext>
    </p:extLst>
  </p:cSld>
  <p:clrMapOvr>
    <a:masterClrMapping/>
  </p:clrMapOvr>
  <mc:AlternateContent xmlns:mc="http://schemas.openxmlformats.org/markup-compatibility/2006" xmlns:p14="http://schemas.microsoft.com/office/powerpoint/2010/main">
    <mc:Choice Requires="p14">
      <p:transition spd="med" p14:dur="700" advTm="8635">
        <p:fade/>
      </p:transition>
    </mc:Choice>
    <mc:Fallback xmlns="">
      <p:transition spd="med" advTm="8635">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5FDE10-26B4-DF4D-A9CB-91D74BFAB3B9}"/>
              </a:ext>
            </a:extLst>
          </p:cNvPr>
          <p:cNvSpPr>
            <a:spLocks noGrp="1"/>
          </p:cNvSpPr>
          <p:nvPr>
            <p:ph idx="1"/>
          </p:nvPr>
        </p:nvSpPr>
        <p:spPr>
          <a:xfrm>
            <a:off x="628650" y="2521744"/>
            <a:ext cx="7886700" cy="3479006"/>
          </a:xfrm>
        </p:spPr>
        <p:txBody>
          <a:bodyPr/>
          <a:lstStyle/>
          <a:p>
            <a:r>
              <a:rPr lang="en-US" dirty="0"/>
              <a:t>HIV Epidemiology</a:t>
            </a:r>
          </a:p>
          <a:p>
            <a:pPr lvl="1"/>
            <a:r>
              <a:rPr lang="en-US" dirty="0"/>
              <a:t>Race and COVID-19 infection rates among people living with HIV in the US </a:t>
            </a:r>
          </a:p>
          <a:p>
            <a:r>
              <a:rPr lang="en-US" dirty="0"/>
              <a:t>HIV Transmission</a:t>
            </a:r>
          </a:p>
          <a:p>
            <a:pPr lvl="1"/>
            <a:r>
              <a:rPr lang="en-US" dirty="0"/>
              <a:t>HIV Prevention</a:t>
            </a:r>
          </a:p>
          <a:p>
            <a:pPr lvl="2"/>
            <a:r>
              <a:rPr lang="en-US" dirty="0"/>
              <a:t>Oral PrEP on Demand</a:t>
            </a:r>
          </a:p>
          <a:p>
            <a:pPr lvl="2"/>
            <a:r>
              <a:rPr lang="en-US" dirty="0"/>
              <a:t>Long-acting injectable PrEP</a:t>
            </a:r>
          </a:p>
          <a:p>
            <a:r>
              <a:rPr lang="en-US" dirty="0"/>
              <a:t>Delivery of HIV Care during COVID-19</a:t>
            </a:r>
          </a:p>
          <a:p>
            <a:endParaRPr lang="en-US" dirty="0"/>
          </a:p>
          <a:p>
            <a:r>
              <a:rPr lang="en-US" dirty="0"/>
              <a:t>Lots of exciting work!</a:t>
            </a:r>
          </a:p>
        </p:txBody>
      </p:sp>
      <p:sp>
        <p:nvSpPr>
          <p:cNvPr id="3" name="Title 2">
            <a:extLst>
              <a:ext uri="{FF2B5EF4-FFF2-40B4-BE49-F238E27FC236}">
                <a16:creationId xmlns:a16="http://schemas.microsoft.com/office/drawing/2014/main" id="{6003374C-47F8-D642-AD9A-99C63C7D5441}"/>
              </a:ext>
            </a:extLst>
          </p:cNvPr>
          <p:cNvSpPr>
            <a:spLocks noGrp="1"/>
          </p:cNvSpPr>
          <p:nvPr>
            <p:ph type="title"/>
          </p:nvPr>
        </p:nvSpPr>
        <p:spPr>
          <a:xfrm>
            <a:off x="628650" y="1287556"/>
            <a:ext cx="8079177" cy="830986"/>
          </a:xfrm>
        </p:spPr>
        <p:txBody>
          <a:bodyPr>
            <a:normAutofit fontScale="90000"/>
          </a:bodyPr>
          <a:lstStyle/>
          <a:p>
            <a:r>
              <a:rPr lang="en-US" dirty="0"/>
              <a:t>Outline </a:t>
            </a:r>
            <a:br>
              <a:rPr lang="en-US" dirty="0"/>
            </a:br>
            <a:r>
              <a:rPr lang="en-US" dirty="0"/>
              <a:t>Addressing gaps to eliminate disparities in access to HIV Treatment and Prevention</a:t>
            </a:r>
          </a:p>
        </p:txBody>
      </p:sp>
    </p:spTree>
    <p:extLst>
      <p:ext uri="{BB962C8B-B14F-4D97-AF65-F5344CB8AC3E}">
        <p14:creationId xmlns:p14="http://schemas.microsoft.com/office/powerpoint/2010/main" val="3399757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8D294-8389-9E49-9735-E2829E66DEAF}"/>
              </a:ext>
            </a:extLst>
          </p:cNvPr>
          <p:cNvSpPr>
            <a:spLocks noGrp="1"/>
          </p:cNvSpPr>
          <p:nvPr>
            <p:ph type="title"/>
          </p:nvPr>
        </p:nvSpPr>
        <p:spPr/>
        <p:txBody>
          <a:bodyPr/>
          <a:lstStyle/>
          <a:p>
            <a:r>
              <a:rPr lang="en-US" dirty="0"/>
              <a:t>No conflicts of interest or relationships to disclose.</a:t>
            </a:r>
          </a:p>
        </p:txBody>
      </p:sp>
    </p:spTree>
    <p:extLst>
      <p:ext uri="{BB962C8B-B14F-4D97-AF65-F5344CB8AC3E}">
        <p14:creationId xmlns:p14="http://schemas.microsoft.com/office/powerpoint/2010/main" val="674382104"/>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5">
            <a:extLst>
              <a:ext uri="{FF2B5EF4-FFF2-40B4-BE49-F238E27FC236}">
                <a16:creationId xmlns:a16="http://schemas.microsoft.com/office/drawing/2014/main" id="{365B13EC-CCE2-E749-9CAA-46A67D323876}"/>
              </a:ext>
            </a:extLst>
          </p:cNvPr>
          <p:cNvSpPr txBox="1">
            <a:spLocks noChangeArrowheads="1"/>
          </p:cNvSpPr>
          <p:nvPr/>
        </p:nvSpPr>
        <p:spPr>
          <a:xfrm>
            <a:off x="544258" y="1164432"/>
            <a:ext cx="8274617" cy="2161699"/>
          </a:xfrm>
          <a:prstGeom prst="rect">
            <a:avLst/>
          </a:prstGeom>
        </p:spPr>
        <p:txBody>
          <a:bodyPr>
            <a:normAutofit/>
          </a:bodyPr>
          <a:lstStyle>
            <a:lvl1pPr algn="l" defTabSz="914400" rtl="0" eaLnBrk="1" latinLnBrk="0" hangingPunct="1">
              <a:lnSpc>
                <a:spcPct val="90000"/>
              </a:lnSpc>
              <a:spcBef>
                <a:spcPct val="0"/>
              </a:spcBef>
              <a:buNone/>
              <a:defRPr sz="4400" b="1" i="0" kern="1200">
                <a:solidFill>
                  <a:srgbClr val="F5B896"/>
                </a:solidFill>
                <a:latin typeface="Arial" panose="020B0604020202020204" pitchFamily="34" charset="0"/>
                <a:ea typeface="+mj-ea"/>
                <a:cs typeface="Arial" panose="020B0604020202020204" pitchFamily="34" charset="0"/>
              </a:defRPr>
            </a:lvl1pPr>
          </a:lstStyle>
          <a:p>
            <a:pPr defTabSz="685800" fontAlgn="auto">
              <a:spcAft>
                <a:spcPts val="0"/>
              </a:spcAft>
            </a:pPr>
            <a:r>
              <a:rPr lang="en-US" altLang="en-US" sz="3000" dirty="0"/>
              <a:t>Racial Differences in COVID-19 Infection Rates Among PWH in the United States</a:t>
            </a:r>
          </a:p>
        </p:txBody>
      </p:sp>
      <p:sp>
        <p:nvSpPr>
          <p:cNvPr id="3" name="Text Box 15">
            <a:extLst>
              <a:ext uri="{FF2B5EF4-FFF2-40B4-BE49-F238E27FC236}">
                <a16:creationId xmlns:a16="http://schemas.microsoft.com/office/drawing/2014/main" id="{27C29471-2A32-3C41-B43D-9833628871FF}"/>
              </a:ext>
            </a:extLst>
          </p:cNvPr>
          <p:cNvSpPr txBox="1">
            <a:spLocks noChangeArrowheads="1"/>
          </p:cNvSpPr>
          <p:nvPr/>
        </p:nvSpPr>
        <p:spPr bwMode="auto">
          <a:xfrm>
            <a:off x="678728" y="2649858"/>
            <a:ext cx="7577765" cy="461665"/>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defTabSz="685800" eaLnBrk="1" fontAlgn="auto" hangingPunct="1">
              <a:spcBef>
                <a:spcPts val="0"/>
              </a:spcBef>
              <a:spcAft>
                <a:spcPts val="0"/>
              </a:spcAft>
              <a:defRPr/>
            </a:pPr>
            <a:r>
              <a:rPr lang="en-US" altLang="en-US" spc="-8" dirty="0">
                <a:solidFill>
                  <a:srgbClr val="E7E6E6"/>
                </a:solidFill>
                <a:latin typeface="Calibri" panose="020F0502020204030204" pitchFamily="34" charset="0"/>
              </a:rPr>
              <a:t>Islam. CROI 2021. Abstr 141.</a:t>
            </a:r>
            <a:endParaRPr lang="en-US" altLang="en-US" dirty="0">
              <a:solidFill>
                <a:srgbClr val="E7E6E6"/>
              </a:solidFill>
              <a:latin typeface="Calibri" panose="020F0502020204030204" pitchFamily="34" charset="0"/>
            </a:endParaRPr>
          </a:p>
        </p:txBody>
      </p:sp>
      <p:pic>
        <p:nvPicPr>
          <p:cNvPr id="4" name="Picture 3">
            <a:extLst>
              <a:ext uri="{FF2B5EF4-FFF2-40B4-BE49-F238E27FC236}">
                <a16:creationId xmlns:a16="http://schemas.microsoft.com/office/drawing/2014/main" id="{B8E2786E-9340-914A-8CFA-39818C7DEE77}"/>
              </a:ext>
            </a:extLst>
          </p:cNvPr>
          <p:cNvPicPr>
            <a:picLocks noChangeAspect="1"/>
          </p:cNvPicPr>
          <p:nvPr/>
        </p:nvPicPr>
        <p:blipFill>
          <a:blip r:embed="rId2"/>
          <a:stretch>
            <a:fillRect/>
          </a:stretch>
        </p:blipFill>
        <p:spPr>
          <a:xfrm>
            <a:off x="6325008" y="2438626"/>
            <a:ext cx="1718446" cy="2828071"/>
          </a:xfrm>
          <a:prstGeom prst="rect">
            <a:avLst/>
          </a:prstGeom>
        </p:spPr>
      </p:pic>
    </p:spTree>
    <p:extLst>
      <p:ext uri="{BB962C8B-B14F-4D97-AF65-F5344CB8AC3E}">
        <p14:creationId xmlns:p14="http://schemas.microsoft.com/office/powerpoint/2010/main" val="20970887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B55A7-04EA-4019-B91F-9660A85571F1}"/>
              </a:ext>
            </a:extLst>
          </p:cNvPr>
          <p:cNvSpPr>
            <a:spLocks noGrp="1"/>
          </p:cNvSpPr>
          <p:nvPr>
            <p:ph type="title"/>
          </p:nvPr>
        </p:nvSpPr>
        <p:spPr>
          <a:xfrm>
            <a:off x="127414" y="1165528"/>
            <a:ext cx="8207975" cy="700302"/>
          </a:xfrm>
        </p:spPr>
        <p:txBody>
          <a:bodyPr>
            <a:normAutofit fontScale="90000"/>
          </a:bodyPr>
          <a:lstStyle/>
          <a:p>
            <a:r>
              <a:rPr lang="en-US" altLang="en-US" dirty="0"/>
              <a:t>Race and COVID-19 Infection Rates Among People living with HIV: </a:t>
            </a:r>
            <a:r>
              <a:rPr lang="en-US" dirty="0"/>
              <a:t>Background</a:t>
            </a:r>
          </a:p>
        </p:txBody>
      </p:sp>
      <p:sp>
        <p:nvSpPr>
          <p:cNvPr id="3" name="Content Placeholder 2">
            <a:extLst>
              <a:ext uri="{FF2B5EF4-FFF2-40B4-BE49-F238E27FC236}">
                <a16:creationId xmlns:a16="http://schemas.microsoft.com/office/drawing/2014/main" id="{527837D6-CCEC-4785-B942-36FED49D53B8}"/>
              </a:ext>
            </a:extLst>
          </p:cNvPr>
          <p:cNvSpPr>
            <a:spLocks noGrp="1"/>
          </p:cNvSpPr>
          <p:nvPr>
            <p:ph idx="1"/>
          </p:nvPr>
        </p:nvSpPr>
        <p:spPr>
          <a:xfrm>
            <a:off x="628650" y="2242297"/>
            <a:ext cx="7886700" cy="3247676"/>
          </a:xfrm>
        </p:spPr>
        <p:txBody>
          <a:bodyPr>
            <a:normAutofit lnSpcReduction="10000"/>
          </a:bodyPr>
          <a:lstStyle/>
          <a:p>
            <a:r>
              <a:rPr lang="en-US" dirty="0"/>
              <a:t>Racial minorities disproportionately affected by COVID-19</a:t>
            </a:r>
            <a:r>
              <a:rPr lang="en-US" baseline="30000" dirty="0"/>
              <a:t> </a:t>
            </a:r>
            <a:r>
              <a:rPr lang="en-US" dirty="0"/>
              <a:t>and HIV</a:t>
            </a:r>
            <a:r>
              <a:rPr lang="en-US" baseline="30000" dirty="0"/>
              <a:t>[1,2]</a:t>
            </a:r>
            <a:endParaRPr lang="en-US" dirty="0"/>
          </a:p>
          <a:p>
            <a:pPr lvl="1"/>
            <a:r>
              <a:rPr lang="en-US" sz="2100" dirty="0"/>
              <a:t>HIV: Black MSM had the highest number of new HIV diagnoses in 2018, followed by Hispanic MSM, then White MSM</a:t>
            </a:r>
            <a:endParaRPr lang="en-US" sz="2100" baseline="30000" dirty="0"/>
          </a:p>
          <a:p>
            <a:pPr lvl="1"/>
            <a:r>
              <a:rPr lang="en-US" sz="2100" dirty="0"/>
              <a:t>COVID-19: Highest mortality rate among Blacks followed by American Indians/Alaska Natives, Hispanics/Latinos, Native Hawaiian/Pacific Islanders, Whites, and Asians</a:t>
            </a:r>
          </a:p>
          <a:p>
            <a:r>
              <a:rPr lang="en-US" dirty="0"/>
              <a:t>Using EMR data, this study examined racial and ethnic disparities in COVID-19 infection rates among people with and without HIV in the US National COVID Cohort Collaborative</a:t>
            </a:r>
            <a:r>
              <a:rPr lang="en-US" baseline="30000" dirty="0"/>
              <a:t>[3]</a:t>
            </a:r>
          </a:p>
          <a:p>
            <a:endParaRPr lang="en-US" sz="1800" dirty="0"/>
          </a:p>
        </p:txBody>
      </p:sp>
      <p:grpSp>
        <p:nvGrpSpPr>
          <p:cNvPr id="11" name="Group 7">
            <a:extLst>
              <a:ext uri="{FF2B5EF4-FFF2-40B4-BE49-F238E27FC236}">
                <a16:creationId xmlns:a16="http://schemas.microsoft.com/office/drawing/2014/main" id="{E5A4CF98-D71C-42A2-B2B3-52D2972871F2}"/>
              </a:ext>
            </a:extLst>
          </p:cNvPr>
          <p:cNvGrpSpPr>
            <a:grpSpLocks/>
          </p:cNvGrpSpPr>
          <p:nvPr/>
        </p:nvGrpSpPr>
        <p:grpSpPr bwMode="auto">
          <a:xfrm>
            <a:off x="7042178" y="5519740"/>
            <a:ext cx="1911101" cy="358950"/>
            <a:chOff x="9527309" y="3551529"/>
            <a:chExt cx="2548134" cy="479136"/>
          </a:xfrm>
        </p:grpSpPr>
        <p:pic>
          <p:nvPicPr>
            <p:cNvPr id="12" name="Picture 9">
              <a:extLst>
                <a:ext uri="{FF2B5EF4-FFF2-40B4-BE49-F238E27FC236}">
                  <a16:creationId xmlns:a16="http://schemas.microsoft.com/office/drawing/2014/main" id="{4F434675-69BD-4298-95F2-C772AD60713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327791" y="3551529"/>
              <a:ext cx="551335" cy="179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3" name="Rectangle 8">
              <a:extLst>
                <a:ext uri="{FF2B5EF4-FFF2-40B4-BE49-F238E27FC236}">
                  <a16:creationId xmlns:a16="http://schemas.microsoft.com/office/drawing/2014/main" id="{1ECBDF97-4194-4A30-A490-02C526E02813}"/>
                </a:ext>
              </a:extLst>
            </p:cNvPr>
            <p:cNvSpPr>
              <a:spLocks noChangeArrowheads="1"/>
            </p:cNvSpPr>
            <p:nvPr/>
          </p:nvSpPr>
          <p:spPr bwMode="auto">
            <a:xfrm>
              <a:off x="9527309" y="3691731"/>
              <a:ext cx="2548134" cy="33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eaLnBrk="0" hangingPunct="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eaLnBrk="0" hangingPunct="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eaLnBrk="0"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eaLnBrk="0"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defTabSz="685800" eaLnBrk="1" fontAlgn="auto" hangingPunct="1">
                <a:lnSpc>
                  <a:spcPct val="100000"/>
                </a:lnSpc>
                <a:spcBef>
                  <a:spcPct val="0"/>
                </a:spcBef>
                <a:spcAft>
                  <a:spcPct val="0"/>
                </a:spcAft>
                <a:buClrTx/>
                <a:buNone/>
              </a:pPr>
              <a:r>
                <a:rPr lang="en-US" altLang="en-US" sz="1050" dirty="0">
                  <a:solidFill>
                    <a:srgbClr val="FFFFFF"/>
                  </a:solidFill>
                  <a:latin typeface="Calibri" panose="020F0502020204030204" pitchFamily="34" charset="0"/>
                </a:rPr>
                <a:t>Slide credit: </a:t>
              </a:r>
              <a:r>
                <a:rPr lang="en-US" altLang="en-US" sz="1050" dirty="0">
                  <a:solidFill>
                    <a:srgbClr val="FFFFFF"/>
                  </a:solidFill>
                  <a:latin typeface="Calibri" panose="020F0502020204030204" pitchFamily="34" charset="0"/>
                  <a:hlinkClick r:id="rId4">
                    <a:extLst>
                      <a:ext uri="{A12FA001-AC4F-418D-AE19-62706E023703}">
                        <ahyp:hlinkClr xmlns:ahyp="http://schemas.microsoft.com/office/drawing/2018/hyperlinkcolor" val="tx"/>
                      </a:ext>
                    </a:extLst>
                  </a:hlinkClick>
                </a:rPr>
                <a:t>clinicaloptions.com</a:t>
              </a:r>
              <a:endParaRPr lang="en-US" altLang="en-US" sz="1050" dirty="0">
                <a:solidFill>
                  <a:srgbClr val="FFFFFF"/>
                </a:solidFill>
                <a:latin typeface="Calibri" panose="020F0502020204030204" pitchFamily="34" charset="0"/>
              </a:endParaRPr>
            </a:p>
          </p:txBody>
        </p:sp>
      </p:grpSp>
      <p:sp>
        <p:nvSpPr>
          <p:cNvPr id="8" name="Text Box 15">
            <a:extLst>
              <a:ext uri="{FF2B5EF4-FFF2-40B4-BE49-F238E27FC236}">
                <a16:creationId xmlns:a16="http://schemas.microsoft.com/office/drawing/2014/main" id="{A3365E66-5138-1840-B401-AF8051454A41}"/>
              </a:ext>
            </a:extLst>
          </p:cNvPr>
          <p:cNvSpPr txBox="1">
            <a:spLocks noChangeArrowheads="1"/>
          </p:cNvSpPr>
          <p:nvPr/>
        </p:nvSpPr>
        <p:spPr bwMode="auto">
          <a:xfrm>
            <a:off x="316095" y="5612026"/>
            <a:ext cx="6027576" cy="230832"/>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defTabSz="685800" eaLnBrk="1" fontAlgn="auto" hangingPunct="1">
              <a:spcBef>
                <a:spcPts val="0"/>
              </a:spcBef>
              <a:spcAft>
                <a:spcPts val="0"/>
              </a:spcAft>
              <a:defRPr/>
            </a:pPr>
            <a:r>
              <a:rPr lang="en-US" altLang="en-US" sz="900" b="0" spc="-8" dirty="0">
                <a:solidFill>
                  <a:srgbClr val="E7E6E6"/>
                </a:solidFill>
                <a:latin typeface="Calibri" panose="020F0502020204030204" pitchFamily="34" charset="0"/>
              </a:rPr>
              <a:t>1. CDC. HIV Surveillance Report. 2020;31. 2. The COVID Tracking Project. 3. Islam. CROI 2021. Abstr 141.</a:t>
            </a:r>
            <a:endParaRPr lang="en-US" altLang="en-US" sz="900" b="0" dirty="0">
              <a:solidFill>
                <a:srgbClr val="E7E6E6"/>
              </a:solidFill>
              <a:latin typeface="Calibri" panose="020F0502020204030204" pitchFamily="34" charset="0"/>
            </a:endParaRPr>
          </a:p>
        </p:txBody>
      </p:sp>
    </p:spTree>
    <p:extLst>
      <p:ext uri="{BB962C8B-B14F-4D97-AF65-F5344CB8AC3E}">
        <p14:creationId xmlns:p14="http://schemas.microsoft.com/office/powerpoint/2010/main" val="6551977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67C5964-030C-4F82-852A-125C109F40CE}"/>
              </a:ext>
            </a:extLst>
          </p:cNvPr>
          <p:cNvGrpSpPr>
            <a:grpSpLocks/>
          </p:cNvGrpSpPr>
          <p:nvPr/>
        </p:nvGrpSpPr>
        <p:grpSpPr bwMode="auto">
          <a:xfrm>
            <a:off x="7042178" y="5519740"/>
            <a:ext cx="1911101" cy="358950"/>
            <a:chOff x="9527309" y="3551529"/>
            <a:chExt cx="2548134" cy="479136"/>
          </a:xfrm>
        </p:grpSpPr>
        <p:pic>
          <p:nvPicPr>
            <p:cNvPr id="9" name="Picture 9">
              <a:extLst>
                <a:ext uri="{FF2B5EF4-FFF2-40B4-BE49-F238E27FC236}">
                  <a16:creationId xmlns:a16="http://schemas.microsoft.com/office/drawing/2014/main" id="{67D4D8E4-FEBB-497D-A470-F3361570243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327791" y="3551529"/>
              <a:ext cx="551335" cy="179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0" name="Rectangle 8">
              <a:extLst>
                <a:ext uri="{FF2B5EF4-FFF2-40B4-BE49-F238E27FC236}">
                  <a16:creationId xmlns:a16="http://schemas.microsoft.com/office/drawing/2014/main" id="{7BDAF503-9834-4FA8-A89B-B8B50822AE96}"/>
                </a:ext>
              </a:extLst>
            </p:cNvPr>
            <p:cNvSpPr>
              <a:spLocks noChangeArrowheads="1"/>
            </p:cNvSpPr>
            <p:nvPr/>
          </p:nvSpPr>
          <p:spPr bwMode="auto">
            <a:xfrm>
              <a:off x="9527309" y="3691731"/>
              <a:ext cx="2548134" cy="33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eaLnBrk="0" hangingPunct="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eaLnBrk="0" hangingPunct="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eaLnBrk="0"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eaLnBrk="0"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defTabSz="685800" eaLnBrk="1" fontAlgn="auto" hangingPunct="1">
                <a:lnSpc>
                  <a:spcPct val="100000"/>
                </a:lnSpc>
                <a:spcBef>
                  <a:spcPct val="0"/>
                </a:spcBef>
                <a:spcAft>
                  <a:spcPct val="0"/>
                </a:spcAft>
                <a:buClrTx/>
                <a:buNone/>
              </a:pPr>
              <a:r>
                <a:rPr lang="en-US" altLang="en-US" sz="1050" dirty="0">
                  <a:solidFill>
                    <a:srgbClr val="E7E6E6"/>
                  </a:solidFill>
                  <a:latin typeface="Calibri" panose="020F0502020204030204" pitchFamily="34" charset="0"/>
                </a:rPr>
                <a:t>Slide credit: </a:t>
              </a:r>
              <a:r>
                <a:rPr lang="en-US" altLang="en-US" sz="1050" dirty="0">
                  <a:solidFill>
                    <a:srgbClr val="E7E6E6"/>
                  </a:solidFill>
                  <a:latin typeface="Calibri" panose="020F0502020204030204" pitchFamily="34" charset="0"/>
                  <a:hlinkClick r:id="rId4"/>
                </a:rPr>
                <a:t>clinicaloptions.com</a:t>
              </a:r>
              <a:endParaRPr lang="en-US" altLang="en-US" sz="1050" dirty="0">
                <a:solidFill>
                  <a:srgbClr val="E7E6E6"/>
                </a:solidFill>
                <a:latin typeface="Calibri" panose="020F0502020204030204" pitchFamily="34" charset="0"/>
              </a:endParaRPr>
            </a:p>
          </p:txBody>
        </p:sp>
      </p:grpSp>
      <p:sp>
        <p:nvSpPr>
          <p:cNvPr id="13" name="Title 1">
            <a:extLst>
              <a:ext uri="{FF2B5EF4-FFF2-40B4-BE49-F238E27FC236}">
                <a16:creationId xmlns:a16="http://schemas.microsoft.com/office/drawing/2014/main" id="{C1EBD9A4-16F5-464B-BF00-D37D0579769A}"/>
              </a:ext>
            </a:extLst>
          </p:cNvPr>
          <p:cNvSpPr>
            <a:spLocks noGrp="1"/>
          </p:cNvSpPr>
          <p:nvPr>
            <p:ph type="title"/>
          </p:nvPr>
        </p:nvSpPr>
        <p:spPr>
          <a:xfrm>
            <a:off x="457319" y="1035846"/>
            <a:ext cx="8154333" cy="827485"/>
          </a:xfrm>
        </p:spPr>
        <p:txBody>
          <a:bodyPr>
            <a:noAutofit/>
          </a:bodyPr>
          <a:lstStyle/>
          <a:p>
            <a:r>
              <a:rPr lang="en-US" altLang="en-US" sz="2400" dirty="0"/>
              <a:t>Race and COVID-19 Infection Rates Among People living with HIV: COVID-19 Positivity by Race and HIV Status</a:t>
            </a:r>
            <a:endParaRPr lang="en-US" sz="2400" dirty="0"/>
          </a:p>
        </p:txBody>
      </p:sp>
      <p:sp>
        <p:nvSpPr>
          <p:cNvPr id="14" name="Text Box 15">
            <a:extLst>
              <a:ext uri="{FF2B5EF4-FFF2-40B4-BE49-F238E27FC236}">
                <a16:creationId xmlns:a16="http://schemas.microsoft.com/office/drawing/2014/main" id="{A599560E-716C-2B41-B798-E1688700EF4B}"/>
              </a:ext>
            </a:extLst>
          </p:cNvPr>
          <p:cNvSpPr txBox="1">
            <a:spLocks noChangeArrowheads="1"/>
          </p:cNvSpPr>
          <p:nvPr/>
        </p:nvSpPr>
        <p:spPr bwMode="auto">
          <a:xfrm>
            <a:off x="316095" y="5612026"/>
            <a:ext cx="6027576" cy="230832"/>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defTabSz="685800" eaLnBrk="1" fontAlgn="auto" hangingPunct="1">
              <a:spcBef>
                <a:spcPts val="0"/>
              </a:spcBef>
              <a:spcAft>
                <a:spcPts val="0"/>
              </a:spcAft>
              <a:defRPr/>
            </a:pPr>
            <a:r>
              <a:rPr lang="en-US" altLang="en-US" sz="900" b="0" spc="-8" dirty="0">
                <a:solidFill>
                  <a:srgbClr val="E7E6E6"/>
                </a:solidFill>
                <a:latin typeface="Calibri" panose="020F0502020204030204" pitchFamily="34" charset="0"/>
              </a:rPr>
              <a:t>Islam. CROI 2021. Abstr 141. Reproduced with permission.</a:t>
            </a:r>
            <a:endParaRPr lang="en-US" altLang="en-US" sz="900" b="0" dirty="0">
              <a:solidFill>
                <a:srgbClr val="E7E6E6"/>
              </a:solidFill>
              <a:latin typeface="Calibri" panose="020F0502020204030204" pitchFamily="34" charset="0"/>
            </a:endParaRPr>
          </a:p>
        </p:txBody>
      </p:sp>
      <p:sp>
        <p:nvSpPr>
          <p:cNvPr id="16" name="TextBox 15">
            <a:extLst>
              <a:ext uri="{FF2B5EF4-FFF2-40B4-BE49-F238E27FC236}">
                <a16:creationId xmlns:a16="http://schemas.microsoft.com/office/drawing/2014/main" id="{D4A7A243-A2B6-4A3A-A348-DF997D309EC7}"/>
              </a:ext>
            </a:extLst>
          </p:cNvPr>
          <p:cNvSpPr txBox="1"/>
          <p:nvPr/>
        </p:nvSpPr>
        <p:spPr bwMode="auto">
          <a:xfrm rot="16200000">
            <a:off x="632087" y="3307440"/>
            <a:ext cx="261461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1350" dirty="0">
                <a:solidFill>
                  <a:srgbClr val="FFFFFF"/>
                </a:solidFill>
                <a:latin typeface="Calibri" panose="020F0502020204030204" pitchFamily="34" charset="0"/>
              </a:rPr>
              <a:t>% of COVID Positive Patients</a:t>
            </a:r>
          </a:p>
        </p:txBody>
      </p:sp>
      <p:sp>
        <p:nvSpPr>
          <p:cNvPr id="52" name="Freeform: Shape 51">
            <a:extLst>
              <a:ext uri="{FF2B5EF4-FFF2-40B4-BE49-F238E27FC236}">
                <a16:creationId xmlns:a16="http://schemas.microsoft.com/office/drawing/2014/main" id="{943F1735-38D3-4C01-9BAF-395B31919884}"/>
              </a:ext>
            </a:extLst>
          </p:cNvPr>
          <p:cNvSpPr/>
          <p:nvPr/>
        </p:nvSpPr>
        <p:spPr bwMode="auto">
          <a:xfrm>
            <a:off x="2490976" y="2129590"/>
            <a:ext cx="4167926" cy="2583824"/>
          </a:xfrm>
          <a:custGeom>
            <a:avLst/>
            <a:gdLst>
              <a:gd name="connsiteX0" fmla="*/ 0 w 5557234"/>
              <a:gd name="connsiteY0" fmla="*/ 0 h 3445098"/>
              <a:gd name="connsiteX1" fmla="*/ 0 w 5557234"/>
              <a:gd name="connsiteY1" fmla="*/ 3445098 h 3445098"/>
              <a:gd name="connsiteX2" fmla="*/ 5557234 w 5557234"/>
              <a:gd name="connsiteY2" fmla="*/ 3445098 h 3445098"/>
            </a:gdLst>
            <a:ahLst/>
            <a:cxnLst>
              <a:cxn ang="0">
                <a:pos x="connsiteX0" y="connsiteY0"/>
              </a:cxn>
              <a:cxn ang="0">
                <a:pos x="connsiteX1" y="connsiteY1"/>
              </a:cxn>
              <a:cxn ang="0">
                <a:pos x="connsiteX2" y="connsiteY2"/>
              </a:cxn>
            </a:cxnLst>
            <a:rect l="l" t="t" r="r" b="b"/>
            <a:pathLst>
              <a:path w="5557234" h="3445098">
                <a:moveTo>
                  <a:pt x="0" y="0"/>
                </a:moveTo>
                <a:lnTo>
                  <a:pt x="0" y="3445098"/>
                </a:lnTo>
                <a:lnTo>
                  <a:pt x="5557234" y="3445098"/>
                </a:lnTo>
              </a:path>
            </a:pathLst>
          </a:custGeom>
          <a:noFill/>
          <a:ln w="28575">
            <a:solidFill>
              <a:schemeClr val="bg1"/>
            </a:solidFill>
            <a:miter lim="800000"/>
            <a:headEnd/>
            <a:tailEnd/>
          </a:ln>
        </p:spPr>
        <p:txBody>
          <a:bodyPr rtlCol="0" anchor="ctr"/>
          <a:lstStyle/>
          <a:p>
            <a:pPr algn="ctr" defTabSz="685800" eaLnBrk="1" fontAlgn="auto" hangingPunct="1">
              <a:spcBef>
                <a:spcPts val="0"/>
              </a:spcBef>
              <a:spcAft>
                <a:spcPts val="0"/>
              </a:spcAft>
            </a:pPr>
            <a:endParaRPr lang="en-US" sz="1350">
              <a:solidFill>
                <a:srgbClr val="231F20"/>
              </a:solidFill>
              <a:latin typeface="Arial" panose="020B0604020202020204"/>
            </a:endParaRPr>
          </a:p>
        </p:txBody>
      </p:sp>
      <p:grpSp>
        <p:nvGrpSpPr>
          <p:cNvPr id="53" name="Group 52">
            <a:extLst>
              <a:ext uri="{FF2B5EF4-FFF2-40B4-BE49-F238E27FC236}">
                <a16:creationId xmlns:a16="http://schemas.microsoft.com/office/drawing/2014/main" id="{C1F46980-FCBC-46FE-BDE4-256056C909CC}"/>
              </a:ext>
            </a:extLst>
          </p:cNvPr>
          <p:cNvGrpSpPr/>
          <p:nvPr/>
        </p:nvGrpSpPr>
        <p:grpSpPr>
          <a:xfrm>
            <a:off x="2954616" y="4713414"/>
            <a:ext cx="3226158" cy="72444"/>
            <a:chOff x="3631842" y="5756856"/>
            <a:chExt cx="4301544" cy="96592"/>
          </a:xfrm>
        </p:grpSpPr>
        <p:cxnSp>
          <p:nvCxnSpPr>
            <p:cNvPr id="61" name="Straight Connector 60">
              <a:extLst>
                <a:ext uri="{FF2B5EF4-FFF2-40B4-BE49-F238E27FC236}">
                  <a16:creationId xmlns:a16="http://schemas.microsoft.com/office/drawing/2014/main" id="{C02A4555-787F-41A4-A9DB-44CE128307A3}"/>
                </a:ext>
              </a:extLst>
            </p:cNvPr>
            <p:cNvCxnSpPr>
              <a:cxnSpLocks/>
            </p:cNvCxnSpPr>
            <p:nvPr/>
          </p:nvCxnSpPr>
          <p:spPr bwMode="auto">
            <a:xfrm>
              <a:off x="3631842" y="5756856"/>
              <a:ext cx="0" cy="96592"/>
            </a:xfrm>
            <a:prstGeom prst="line">
              <a:avLst/>
            </a:prstGeom>
            <a:noFill/>
            <a:ln w="28575" cap="flat" cmpd="sng" algn="ctr">
              <a:solidFill>
                <a:schemeClr val="bg1"/>
              </a:solidFill>
              <a:prstDash val="solid"/>
              <a:round/>
              <a:headEnd type="none" w="med" len="med"/>
              <a:tailEnd type="none" w="med" len="med"/>
            </a:ln>
            <a:effectLst/>
          </p:spPr>
        </p:cxnSp>
        <p:cxnSp>
          <p:nvCxnSpPr>
            <p:cNvPr id="62" name="Straight Connector 61">
              <a:extLst>
                <a:ext uri="{FF2B5EF4-FFF2-40B4-BE49-F238E27FC236}">
                  <a16:creationId xmlns:a16="http://schemas.microsoft.com/office/drawing/2014/main" id="{D03617DD-4BC9-4427-90A6-68807EE6FBB2}"/>
                </a:ext>
              </a:extLst>
            </p:cNvPr>
            <p:cNvCxnSpPr>
              <a:cxnSpLocks/>
            </p:cNvCxnSpPr>
            <p:nvPr/>
          </p:nvCxnSpPr>
          <p:spPr bwMode="auto">
            <a:xfrm>
              <a:off x="5065690" y="5756856"/>
              <a:ext cx="0" cy="96592"/>
            </a:xfrm>
            <a:prstGeom prst="line">
              <a:avLst/>
            </a:prstGeom>
            <a:noFill/>
            <a:ln w="28575" cap="flat" cmpd="sng" algn="ctr">
              <a:solidFill>
                <a:schemeClr val="bg1"/>
              </a:solidFill>
              <a:prstDash val="solid"/>
              <a:round/>
              <a:headEnd type="none" w="med" len="med"/>
              <a:tailEnd type="none" w="med" len="med"/>
            </a:ln>
            <a:effectLst/>
          </p:spPr>
        </p:cxnSp>
        <p:cxnSp>
          <p:nvCxnSpPr>
            <p:cNvPr id="63" name="Straight Connector 62">
              <a:extLst>
                <a:ext uri="{FF2B5EF4-FFF2-40B4-BE49-F238E27FC236}">
                  <a16:creationId xmlns:a16="http://schemas.microsoft.com/office/drawing/2014/main" id="{52244542-17F8-4693-AF8D-8E0FB4533848}"/>
                </a:ext>
              </a:extLst>
            </p:cNvPr>
            <p:cNvCxnSpPr>
              <a:cxnSpLocks/>
            </p:cNvCxnSpPr>
            <p:nvPr/>
          </p:nvCxnSpPr>
          <p:spPr bwMode="auto">
            <a:xfrm>
              <a:off x="6499538" y="5756856"/>
              <a:ext cx="0" cy="96592"/>
            </a:xfrm>
            <a:prstGeom prst="line">
              <a:avLst/>
            </a:prstGeom>
            <a:noFill/>
            <a:ln w="28575" cap="flat" cmpd="sng" algn="ctr">
              <a:solidFill>
                <a:schemeClr val="bg1"/>
              </a:solidFill>
              <a:prstDash val="solid"/>
              <a:round/>
              <a:headEnd type="none" w="med" len="med"/>
              <a:tailEnd type="none" w="med" len="med"/>
            </a:ln>
            <a:effectLst/>
          </p:spPr>
        </p:cxnSp>
        <p:cxnSp>
          <p:nvCxnSpPr>
            <p:cNvPr id="64" name="Straight Connector 63">
              <a:extLst>
                <a:ext uri="{FF2B5EF4-FFF2-40B4-BE49-F238E27FC236}">
                  <a16:creationId xmlns:a16="http://schemas.microsoft.com/office/drawing/2014/main" id="{29F55715-46B0-485A-B10D-1FEACEECB1A7}"/>
                </a:ext>
              </a:extLst>
            </p:cNvPr>
            <p:cNvCxnSpPr>
              <a:cxnSpLocks/>
            </p:cNvCxnSpPr>
            <p:nvPr/>
          </p:nvCxnSpPr>
          <p:spPr bwMode="auto">
            <a:xfrm>
              <a:off x="7933386" y="5756856"/>
              <a:ext cx="0" cy="96592"/>
            </a:xfrm>
            <a:prstGeom prst="line">
              <a:avLst/>
            </a:prstGeom>
            <a:noFill/>
            <a:ln w="28575" cap="flat" cmpd="sng" algn="ctr">
              <a:solidFill>
                <a:schemeClr val="bg1"/>
              </a:solidFill>
              <a:prstDash val="solid"/>
              <a:round/>
              <a:headEnd type="none" w="med" len="med"/>
              <a:tailEnd type="none" w="med" len="med"/>
            </a:ln>
            <a:effectLst/>
          </p:spPr>
        </p:cxnSp>
      </p:grpSp>
      <p:grpSp>
        <p:nvGrpSpPr>
          <p:cNvPr id="3" name="Group 2">
            <a:extLst>
              <a:ext uri="{FF2B5EF4-FFF2-40B4-BE49-F238E27FC236}">
                <a16:creationId xmlns:a16="http://schemas.microsoft.com/office/drawing/2014/main" id="{8B324C20-DD36-4112-90B2-046E1EE18F9A}"/>
              </a:ext>
            </a:extLst>
          </p:cNvPr>
          <p:cNvGrpSpPr/>
          <p:nvPr/>
        </p:nvGrpSpPr>
        <p:grpSpPr>
          <a:xfrm>
            <a:off x="2418533" y="2141664"/>
            <a:ext cx="72444" cy="2571750"/>
            <a:chOff x="3224710" y="1712552"/>
            <a:chExt cx="96592" cy="3429000"/>
          </a:xfrm>
        </p:grpSpPr>
        <p:cxnSp>
          <p:nvCxnSpPr>
            <p:cNvPr id="55" name="Straight Connector 54">
              <a:extLst>
                <a:ext uri="{FF2B5EF4-FFF2-40B4-BE49-F238E27FC236}">
                  <a16:creationId xmlns:a16="http://schemas.microsoft.com/office/drawing/2014/main" id="{AD7EFACB-5D97-4D9C-9E76-5A7DE9424DF5}"/>
                </a:ext>
              </a:extLst>
            </p:cNvPr>
            <p:cNvCxnSpPr>
              <a:cxnSpLocks/>
            </p:cNvCxnSpPr>
            <p:nvPr/>
          </p:nvCxnSpPr>
          <p:spPr bwMode="auto">
            <a:xfrm rot="5400000">
              <a:off x="3273006" y="5093256"/>
              <a:ext cx="0" cy="96592"/>
            </a:xfrm>
            <a:prstGeom prst="line">
              <a:avLst/>
            </a:prstGeom>
            <a:noFill/>
            <a:ln w="28575" cap="flat" cmpd="sng" algn="ctr">
              <a:solidFill>
                <a:schemeClr val="bg1"/>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9D758C9C-08C2-43EF-9F67-0BD4CE04BA43}"/>
                </a:ext>
              </a:extLst>
            </p:cNvPr>
            <p:cNvCxnSpPr>
              <a:cxnSpLocks/>
            </p:cNvCxnSpPr>
            <p:nvPr/>
          </p:nvCxnSpPr>
          <p:spPr bwMode="auto">
            <a:xfrm rot="5400000">
              <a:off x="3273006" y="3950256"/>
              <a:ext cx="0" cy="96592"/>
            </a:xfrm>
            <a:prstGeom prst="line">
              <a:avLst/>
            </a:prstGeom>
            <a:noFill/>
            <a:ln w="28575" cap="flat" cmpd="sng" algn="ctr">
              <a:solidFill>
                <a:schemeClr val="bg1"/>
              </a:solidFill>
              <a:prstDash val="solid"/>
              <a:round/>
              <a:headEnd type="none" w="med" len="med"/>
              <a:tailEnd type="none" w="med" len="med"/>
            </a:ln>
            <a:effectLst/>
          </p:spPr>
        </p:cxnSp>
        <p:cxnSp>
          <p:nvCxnSpPr>
            <p:cNvPr id="59" name="Straight Connector 58">
              <a:extLst>
                <a:ext uri="{FF2B5EF4-FFF2-40B4-BE49-F238E27FC236}">
                  <a16:creationId xmlns:a16="http://schemas.microsoft.com/office/drawing/2014/main" id="{470EE316-227F-4DDB-B670-1C73551E6F81}"/>
                </a:ext>
              </a:extLst>
            </p:cNvPr>
            <p:cNvCxnSpPr>
              <a:cxnSpLocks/>
            </p:cNvCxnSpPr>
            <p:nvPr/>
          </p:nvCxnSpPr>
          <p:spPr bwMode="auto">
            <a:xfrm rot="5400000">
              <a:off x="3273006" y="2807256"/>
              <a:ext cx="0" cy="96592"/>
            </a:xfrm>
            <a:prstGeom prst="line">
              <a:avLst/>
            </a:prstGeom>
            <a:noFill/>
            <a:ln w="28575" cap="flat" cmpd="sng" algn="ctr">
              <a:solidFill>
                <a:schemeClr val="bg1"/>
              </a:solidFill>
              <a:prstDash val="solid"/>
              <a:round/>
              <a:headEnd type="none" w="med" len="med"/>
              <a:tailEnd type="none" w="med" len="med"/>
            </a:ln>
            <a:effectLst/>
          </p:spPr>
        </p:cxnSp>
        <p:cxnSp>
          <p:nvCxnSpPr>
            <p:cNvPr id="60" name="Straight Connector 59">
              <a:extLst>
                <a:ext uri="{FF2B5EF4-FFF2-40B4-BE49-F238E27FC236}">
                  <a16:creationId xmlns:a16="http://schemas.microsoft.com/office/drawing/2014/main" id="{4B61D48B-44F5-4010-A0B4-5D70F024809A}"/>
                </a:ext>
              </a:extLst>
            </p:cNvPr>
            <p:cNvCxnSpPr>
              <a:cxnSpLocks/>
            </p:cNvCxnSpPr>
            <p:nvPr/>
          </p:nvCxnSpPr>
          <p:spPr bwMode="auto">
            <a:xfrm rot="5400000">
              <a:off x="3273006" y="1664256"/>
              <a:ext cx="0" cy="96592"/>
            </a:xfrm>
            <a:prstGeom prst="line">
              <a:avLst/>
            </a:prstGeom>
            <a:noFill/>
            <a:ln w="28575" cap="flat" cmpd="sng" algn="ctr">
              <a:solidFill>
                <a:schemeClr val="bg1"/>
              </a:solidFill>
              <a:prstDash val="solid"/>
              <a:round/>
              <a:headEnd type="none" w="med" len="med"/>
              <a:tailEnd type="none" w="med" len="med"/>
            </a:ln>
            <a:effectLst/>
          </p:spPr>
        </p:cxnSp>
      </p:grpSp>
      <p:sp>
        <p:nvSpPr>
          <p:cNvPr id="18" name="TextBox 17">
            <a:extLst>
              <a:ext uri="{FF2B5EF4-FFF2-40B4-BE49-F238E27FC236}">
                <a16:creationId xmlns:a16="http://schemas.microsoft.com/office/drawing/2014/main" id="{61682D50-8C0D-4EEE-A765-A59FD3E59412}"/>
              </a:ext>
            </a:extLst>
          </p:cNvPr>
          <p:cNvSpPr txBox="1"/>
          <p:nvPr/>
        </p:nvSpPr>
        <p:spPr bwMode="auto">
          <a:xfrm>
            <a:off x="3332434" y="4732852"/>
            <a:ext cx="1403579"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1350" dirty="0">
                <a:solidFill>
                  <a:srgbClr val="FFFFFF"/>
                </a:solidFill>
                <a:latin typeface="Calibri" panose="020F0502020204030204" pitchFamily="34" charset="0"/>
              </a:rPr>
              <a:t>Non-Hispanic</a:t>
            </a:r>
            <a:br>
              <a:rPr lang="en-US" sz="1350" dirty="0">
                <a:solidFill>
                  <a:srgbClr val="FFFFFF"/>
                </a:solidFill>
                <a:latin typeface="Calibri" panose="020F0502020204030204" pitchFamily="34" charset="0"/>
              </a:rPr>
            </a:br>
            <a:r>
              <a:rPr lang="en-US" sz="1350" dirty="0">
                <a:solidFill>
                  <a:srgbClr val="FFFFFF"/>
                </a:solidFill>
                <a:latin typeface="Calibri" panose="020F0502020204030204" pitchFamily="34" charset="0"/>
              </a:rPr>
              <a:t>Black</a:t>
            </a:r>
          </a:p>
        </p:txBody>
      </p:sp>
      <p:sp>
        <p:nvSpPr>
          <p:cNvPr id="19" name="TextBox 18">
            <a:extLst>
              <a:ext uri="{FF2B5EF4-FFF2-40B4-BE49-F238E27FC236}">
                <a16:creationId xmlns:a16="http://schemas.microsoft.com/office/drawing/2014/main" id="{AA75FDE3-DF37-4B93-AE61-F6FCECF8C896}"/>
              </a:ext>
            </a:extLst>
          </p:cNvPr>
          <p:cNvSpPr txBox="1"/>
          <p:nvPr/>
        </p:nvSpPr>
        <p:spPr bwMode="auto">
          <a:xfrm>
            <a:off x="4410010" y="4732852"/>
            <a:ext cx="140357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1350" dirty="0">
                <a:solidFill>
                  <a:srgbClr val="FFFFFF"/>
                </a:solidFill>
                <a:latin typeface="Calibri" panose="020F0502020204030204" pitchFamily="34" charset="0"/>
              </a:rPr>
              <a:t>Hispanic</a:t>
            </a:r>
          </a:p>
        </p:txBody>
      </p:sp>
      <p:sp>
        <p:nvSpPr>
          <p:cNvPr id="20" name="TextBox 19">
            <a:extLst>
              <a:ext uri="{FF2B5EF4-FFF2-40B4-BE49-F238E27FC236}">
                <a16:creationId xmlns:a16="http://schemas.microsoft.com/office/drawing/2014/main" id="{6BB0CD1E-2B10-429E-AD01-0AB9227EE037}"/>
              </a:ext>
            </a:extLst>
          </p:cNvPr>
          <p:cNvSpPr txBox="1"/>
          <p:nvPr/>
        </p:nvSpPr>
        <p:spPr bwMode="auto">
          <a:xfrm>
            <a:off x="5487586" y="4732852"/>
            <a:ext cx="1403579"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1350" dirty="0">
                <a:solidFill>
                  <a:srgbClr val="FFFFFF"/>
                </a:solidFill>
                <a:latin typeface="Calibri" panose="020F0502020204030204" pitchFamily="34" charset="0"/>
              </a:rPr>
              <a:t>Non-Hispanic</a:t>
            </a:r>
            <a:br>
              <a:rPr lang="en-US" sz="1350" dirty="0">
                <a:solidFill>
                  <a:srgbClr val="FFFFFF"/>
                </a:solidFill>
                <a:latin typeface="Calibri" panose="020F0502020204030204" pitchFamily="34" charset="0"/>
              </a:rPr>
            </a:br>
            <a:r>
              <a:rPr lang="en-US" sz="1350" dirty="0">
                <a:solidFill>
                  <a:srgbClr val="FFFFFF"/>
                </a:solidFill>
                <a:latin typeface="Calibri" panose="020F0502020204030204" pitchFamily="34" charset="0"/>
              </a:rPr>
              <a:t>Asian</a:t>
            </a:r>
          </a:p>
        </p:txBody>
      </p:sp>
      <p:sp>
        <p:nvSpPr>
          <p:cNvPr id="21" name="TextBox 20">
            <a:extLst>
              <a:ext uri="{FF2B5EF4-FFF2-40B4-BE49-F238E27FC236}">
                <a16:creationId xmlns:a16="http://schemas.microsoft.com/office/drawing/2014/main" id="{1F0C8C71-A2F5-4B22-B62A-526EE39C8CC0}"/>
              </a:ext>
            </a:extLst>
          </p:cNvPr>
          <p:cNvSpPr txBox="1"/>
          <p:nvPr/>
        </p:nvSpPr>
        <p:spPr bwMode="auto">
          <a:xfrm>
            <a:off x="2254858" y="4732852"/>
            <a:ext cx="1403579"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1350" dirty="0">
                <a:solidFill>
                  <a:srgbClr val="FFFFFF"/>
                </a:solidFill>
                <a:latin typeface="Calibri" panose="020F0502020204030204" pitchFamily="34" charset="0"/>
              </a:rPr>
              <a:t>Non-Hispanic</a:t>
            </a:r>
            <a:br>
              <a:rPr lang="en-US" sz="1350" dirty="0">
                <a:solidFill>
                  <a:srgbClr val="FFFFFF"/>
                </a:solidFill>
                <a:latin typeface="Calibri" panose="020F0502020204030204" pitchFamily="34" charset="0"/>
              </a:rPr>
            </a:br>
            <a:r>
              <a:rPr lang="en-US" sz="1350" dirty="0">
                <a:solidFill>
                  <a:srgbClr val="FFFFFF"/>
                </a:solidFill>
                <a:latin typeface="Calibri" panose="020F0502020204030204" pitchFamily="34" charset="0"/>
              </a:rPr>
              <a:t>White</a:t>
            </a:r>
          </a:p>
        </p:txBody>
      </p:sp>
      <p:sp>
        <p:nvSpPr>
          <p:cNvPr id="22" name="Rectangle 21">
            <a:extLst>
              <a:ext uri="{FF2B5EF4-FFF2-40B4-BE49-F238E27FC236}">
                <a16:creationId xmlns:a16="http://schemas.microsoft.com/office/drawing/2014/main" id="{E4DD0B7B-9489-4411-916E-C28EE9FE8592}"/>
              </a:ext>
            </a:extLst>
          </p:cNvPr>
          <p:cNvSpPr/>
          <p:nvPr/>
        </p:nvSpPr>
        <p:spPr bwMode="auto">
          <a:xfrm>
            <a:off x="2619004" y="3524252"/>
            <a:ext cx="267698" cy="1189157"/>
          </a:xfrm>
          <a:prstGeom prst="rect">
            <a:avLst/>
          </a:prstGeom>
          <a:solidFill>
            <a:schemeClr val="accent2"/>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23" name="Rectangle 22">
            <a:extLst>
              <a:ext uri="{FF2B5EF4-FFF2-40B4-BE49-F238E27FC236}">
                <a16:creationId xmlns:a16="http://schemas.microsoft.com/office/drawing/2014/main" id="{1F2855AC-0C6E-4C83-8DA1-CA1041F2944A}"/>
              </a:ext>
            </a:extLst>
          </p:cNvPr>
          <p:cNvSpPr/>
          <p:nvPr/>
        </p:nvSpPr>
        <p:spPr bwMode="auto">
          <a:xfrm>
            <a:off x="3017521" y="2566269"/>
            <a:ext cx="267698" cy="2147141"/>
          </a:xfrm>
          <a:prstGeom prst="rect">
            <a:avLst/>
          </a:prstGeom>
          <a:solidFill>
            <a:schemeClr val="accent1"/>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24" name="Rectangle 23">
            <a:extLst>
              <a:ext uri="{FF2B5EF4-FFF2-40B4-BE49-F238E27FC236}">
                <a16:creationId xmlns:a16="http://schemas.microsoft.com/office/drawing/2014/main" id="{2A95DE09-36C7-46AB-B6A9-C3E5BBCC1E2C}"/>
              </a:ext>
            </a:extLst>
          </p:cNvPr>
          <p:cNvSpPr/>
          <p:nvPr/>
        </p:nvSpPr>
        <p:spPr bwMode="auto">
          <a:xfrm>
            <a:off x="3694389" y="2826726"/>
            <a:ext cx="267698" cy="1886683"/>
          </a:xfrm>
          <a:prstGeom prst="rect">
            <a:avLst/>
          </a:prstGeom>
          <a:solidFill>
            <a:schemeClr val="accent2"/>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25" name="Rectangle 24">
            <a:extLst>
              <a:ext uri="{FF2B5EF4-FFF2-40B4-BE49-F238E27FC236}">
                <a16:creationId xmlns:a16="http://schemas.microsoft.com/office/drawing/2014/main" id="{1957A94B-AE0B-475D-8C54-19551FFD983B}"/>
              </a:ext>
            </a:extLst>
          </p:cNvPr>
          <p:cNvSpPr/>
          <p:nvPr/>
        </p:nvSpPr>
        <p:spPr bwMode="auto">
          <a:xfrm>
            <a:off x="4092906" y="4060581"/>
            <a:ext cx="267698" cy="652828"/>
          </a:xfrm>
          <a:prstGeom prst="rect">
            <a:avLst/>
          </a:prstGeom>
          <a:solidFill>
            <a:schemeClr val="accent1"/>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26" name="Rectangle 25">
            <a:extLst>
              <a:ext uri="{FF2B5EF4-FFF2-40B4-BE49-F238E27FC236}">
                <a16:creationId xmlns:a16="http://schemas.microsoft.com/office/drawing/2014/main" id="{1E660CC8-B463-49F7-8204-10E3858F2209}"/>
              </a:ext>
            </a:extLst>
          </p:cNvPr>
          <p:cNvSpPr/>
          <p:nvPr/>
        </p:nvSpPr>
        <p:spPr bwMode="auto">
          <a:xfrm>
            <a:off x="4776918" y="4347491"/>
            <a:ext cx="267698" cy="365918"/>
          </a:xfrm>
          <a:prstGeom prst="rect">
            <a:avLst/>
          </a:prstGeom>
          <a:solidFill>
            <a:schemeClr val="accent2"/>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27" name="Rectangle 26">
            <a:extLst>
              <a:ext uri="{FF2B5EF4-FFF2-40B4-BE49-F238E27FC236}">
                <a16:creationId xmlns:a16="http://schemas.microsoft.com/office/drawing/2014/main" id="{79F03D10-3BBD-485D-85F5-C6B6B18D6716}"/>
              </a:ext>
            </a:extLst>
          </p:cNvPr>
          <p:cNvSpPr/>
          <p:nvPr/>
        </p:nvSpPr>
        <p:spPr bwMode="auto">
          <a:xfrm>
            <a:off x="5175435" y="4403484"/>
            <a:ext cx="267698" cy="309916"/>
          </a:xfrm>
          <a:prstGeom prst="rect">
            <a:avLst/>
          </a:prstGeom>
          <a:solidFill>
            <a:schemeClr val="accent1"/>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28" name="Rectangle 27">
            <a:extLst>
              <a:ext uri="{FF2B5EF4-FFF2-40B4-BE49-F238E27FC236}">
                <a16:creationId xmlns:a16="http://schemas.microsoft.com/office/drawing/2014/main" id="{52B20671-875A-4959-B950-A951D02DD398}"/>
              </a:ext>
            </a:extLst>
          </p:cNvPr>
          <p:cNvSpPr/>
          <p:nvPr/>
        </p:nvSpPr>
        <p:spPr bwMode="auto">
          <a:xfrm>
            <a:off x="5861419" y="4618767"/>
            <a:ext cx="267698" cy="86260"/>
          </a:xfrm>
          <a:prstGeom prst="rect">
            <a:avLst/>
          </a:prstGeom>
          <a:solidFill>
            <a:schemeClr val="accent2"/>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29" name="Rectangle 28">
            <a:extLst>
              <a:ext uri="{FF2B5EF4-FFF2-40B4-BE49-F238E27FC236}">
                <a16:creationId xmlns:a16="http://schemas.microsoft.com/office/drawing/2014/main" id="{07473752-DF05-4B8F-82F4-BA588D613C94}"/>
              </a:ext>
            </a:extLst>
          </p:cNvPr>
          <p:cNvSpPr/>
          <p:nvPr/>
        </p:nvSpPr>
        <p:spPr bwMode="auto">
          <a:xfrm>
            <a:off x="6259936" y="4616916"/>
            <a:ext cx="267698" cy="88112"/>
          </a:xfrm>
          <a:prstGeom prst="rect">
            <a:avLst/>
          </a:prstGeom>
          <a:solidFill>
            <a:schemeClr val="accent1"/>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30" name="TextBox 29">
            <a:extLst>
              <a:ext uri="{FF2B5EF4-FFF2-40B4-BE49-F238E27FC236}">
                <a16:creationId xmlns:a16="http://schemas.microsoft.com/office/drawing/2014/main" id="{3E5BEED4-28DD-47B6-A9D2-EF790F8BEC44}"/>
              </a:ext>
            </a:extLst>
          </p:cNvPr>
          <p:cNvSpPr txBox="1"/>
          <p:nvPr/>
        </p:nvSpPr>
        <p:spPr bwMode="auto">
          <a:xfrm>
            <a:off x="6216918" y="4387331"/>
            <a:ext cx="35993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1050" dirty="0">
                <a:solidFill>
                  <a:srgbClr val="FFFFFF"/>
                </a:solidFill>
                <a:latin typeface="Calibri" panose="020F0502020204030204" pitchFamily="34" charset="0"/>
              </a:rPr>
              <a:t>2.4</a:t>
            </a:r>
          </a:p>
        </p:txBody>
      </p:sp>
      <p:sp>
        <p:nvSpPr>
          <p:cNvPr id="31" name="TextBox 30">
            <a:extLst>
              <a:ext uri="{FF2B5EF4-FFF2-40B4-BE49-F238E27FC236}">
                <a16:creationId xmlns:a16="http://schemas.microsoft.com/office/drawing/2014/main" id="{624CBEA4-427C-412F-A2ED-FEB87D6BE744}"/>
              </a:ext>
            </a:extLst>
          </p:cNvPr>
          <p:cNvSpPr txBox="1"/>
          <p:nvPr/>
        </p:nvSpPr>
        <p:spPr bwMode="auto">
          <a:xfrm>
            <a:off x="5813588" y="4386083"/>
            <a:ext cx="35993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1050" dirty="0">
                <a:solidFill>
                  <a:srgbClr val="FFFFFF"/>
                </a:solidFill>
                <a:latin typeface="Calibri" panose="020F0502020204030204" pitchFamily="34" charset="0"/>
              </a:rPr>
              <a:t>2.4</a:t>
            </a:r>
          </a:p>
        </p:txBody>
      </p:sp>
      <p:sp>
        <p:nvSpPr>
          <p:cNvPr id="32" name="TextBox 31">
            <a:extLst>
              <a:ext uri="{FF2B5EF4-FFF2-40B4-BE49-F238E27FC236}">
                <a16:creationId xmlns:a16="http://schemas.microsoft.com/office/drawing/2014/main" id="{AA521187-AECF-40D0-AEF5-755AFD69C3FF}"/>
              </a:ext>
            </a:extLst>
          </p:cNvPr>
          <p:cNvSpPr txBox="1"/>
          <p:nvPr/>
        </p:nvSpPr>
        <p:spPr bwMode="auto">
          <a:xfrm>
            <a:off x="5136718" y="4199064"/>
            <a:ext cx="35993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1050" dirty="0">
                <a:solidFill>
                  <a:srgbClr val="FFFFFF"/>
                </a:solidFill>
                <a:latin typeface="Calibri" panose="020F0502020204030204" pitchFamily="34" charset="0"/>
              </a:rPr>
              <a:t>7.5</a:t>
            </a:r>
          </a:p>
        </p:txBody>
      </p:sp>
      <p:sp>
        <p:nvSpPr>
          <p:cNvPr id="33" name="TextBox 32">
            <a:extLst>
              <a:ext uri="{FF2B5EF4-FFF2-40B4-BE49-F238E27FC236}">
                <a16:creationId xmlns:a16="http://schemas.microsoft.com/office/drawing/2014/main" id="{18FF6128-B085-4F45-ACA0-57ECC623874F}"/>
              </a:ext>
            </a:extLst>
          </p:cNvPr>
          <p:cNvSpPr txBox="1"/>
          <p:nvPr/>
        </p:nvSpPr>
        <p:spPr bwMode="auto">
          <a:xfrm>
            <a:off x="4730535" y="4115995"/>
            <a:ext cx="35993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1050" dirty="0">
                <a:solidFill>
                  <a:srgbClr val="FFFFFF"/>
                </a:solidFill>
                <a:latin typeface="Calibri" panose="020F0502020204030204" pitchFamily="34" charset="0"/>
              </a:rPr>
              <a:t>8.6</a:t>
            </a:r>
          </a:p>
        </p:txBody>
      </p:sp>
      <p:sp>
        <p:nvSpPr>
          <p:cNvPr id="34" name="TextBox 33">
            <a:extLst>
              <a:ext uri="{FF2B5EF4-FFF2-40B4-BE49-F238E27FC236}">
                <a16:creationId xmlns:a16="http://schemas.microsoft.com/office/drawing/2014/main" id="{F4537BC9-82E9-4DF1-B43C-00DBF09110FF}"/>
              </a:ext>
            </a:extLst>
          </p:cNvPr>
          <p:cNvSpPr txBox="1"/>
          <p:nvPr/>
        </p:nvSpPr>
        <p:spPr bwMode="auto">
          <a:xfrm>
            <a:off x="4029259" y="3689057"/>
            <a:ext cx="53002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1050" dirty="0">
                <a:solidFill>
                  <a:srgbClr val="FFFFFF"/>
                </a:solidFill>
                <a:latin typeface="Calibri" panose="020F0502020204030204" pitchFamily="34" charset="0"/>
              </a:rPr>
              <a:t>15.4</a:t>
            </a:r>
          </a:p>
        </p:txBody>
      </p:sp>
      <p:sp>
        <p:nvSpPr>
          <p:cNvPr id="35" name="TextBox 34">
            <a:extLst>
              <a:ext uri="{FF2B5EF4-FFF2-40B4-BE49-F238E27FC236}">
                <a16:creationId xmlns:a16="http://schemas.microsoft.com/office/drawing/2014/main" id="{184ABEBB-5C82-4D18-B068-17C2929ADF08}"/>
              </a:ext>
            </a:extLst>
          </p:cNvPr>
          <p:cNvSpPr txBox="1"/>
          <p:nvPr/>
        </p:nvSpPr>
        <p:spPr bwMode="auto">
          <a:xfrm>
            <a:off x="3569756" y="2481274"/>
            <a:ext cx="60541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1050" dirty="0">
                <a:solidFill>
                  <a:srgbClr val="FFFFFF"/>
                </a:solidFill>
                <a:latin typeface="Calibri" panose="020F0502020204030204" pitchFamily="34" charset="0"/>
              </a:rPr>
              <a:t>44.1</a:t>
            </a:r>
          </a:p>
        </p:txBody>
      </p:sp>
      <p:sp>
        <p:nvSpPr>
          <p:cNvPr id="36" name="TextBox 35">
            <a:extLst>
              <a:ext uri="{FF2B5EF4-FFF2-40B4-BE49-F238E27FC236}">
                <a16:creationId xmlns:a16="http://schemas.microsoft.com/office/drawing/2014/main" id="{184C8AB1-6367-4276-B644-8021DC8C1E4C}"/>
              </a:ext>
            </a:extLst>
          </p:cNvPr>
          <p:cNvSpPr txBox="1"/>
          <p:nvPr/>
        </p:nvSpPr>
        <p:spPr bwMode="auto">
          <a:xfrm>
            <a:off x="2956819" y="2337250"/>
            <a:ext cx="3891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1050" dirty="0">
                <a:solidFill>
                  <a:srgbClr val="FFFFFF"/>
                </a:solidFill>
                <a:latin typeface="Calibri" panose="020F0502020204030204" pitchFamily="34" charset="0"/>
              </a:rPr>
              <a:t>50.1</a:t>
            </a:r>
          </a:p>
        </p:txBody>
      </p:sp>
      <p:sp>
        <p:nvSpPr>
          <p:cNvPr id="37" name="TextBox 36">
            <a:extLst>
              <a:ext uri="{FF2B5EF4-FFF2-40B4-BE49-F238E27FC236}">
                <a16:creationId xmlns:a16="http://schemas.microsoft.com/office/drawing/2014/main" id="{6CA8B70C-D80E-40F1-B02B-B708ED8F50FF}"/>
              </a:ext>
            </a:extLst>
          </p:cNvPr>
          <p:cNvSpPr txBox="1"/>
          <p:nvPr/>
        </p:nvSpPr>
        <p:spPr bwMode="auto">
          <a:xfrm>
            <a:off x="2567547" y="3081864"/>
            <a:ext cx="3891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1050" dirty="0">
                <a:solidFill>
                  <a:srgbClr val="FFFFFF"/>
                </a:solidFill>
                <a:latin typeface="Calibri" panose="020F0502020204030204" pitchFamily="34" charset="0"/>
              </a:rPr>
              <a:t>27.9</a:t>
            </a:r>
          </a:p>
        </p:txBody>
      </p:sp>
      <p:sp>
        <p:nvSpPr>
          <p:cNvPr id="38" name="TextBox 37">
            <a:extLst>
              <a:ext uri="{FF2B5EF4-FFF2-40B4-BE49-F238E27FC236}">
                <a16:creationId xmlns:a16="http://schemas.microsoft.com/office/drawing/2014/main" id="{A39C5309-BCA0-4494-9649-94AF6CAF2CE2}"/>
              </a:ext>
            </a:extLst>
          </p:cNvPr>
          <p:cNvSpPr txBox="1"/>
          <p:nvPr/>
        </p:nvSpPr>
        <p:spPr bwMode="auto">
          <a:xfrm>
            <a:off x="2490977" y="5294464"/>
            <a:ext cx="416792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1350" dirty="0">
                <a:solidFill>
                  <a:srgbClr val="FFFFFF"/>
                </a:solidFill>
                <a:latin typeface="Calibri" panose="020F0502020204030204" pitchFamily="34" charset="0"/>
              </a:rPr>
              <a:t>Racial/Ethnic Categories</a:t>
            </a:r>
          </a:p>
        </p:txBody>
      </p:sp>
      <p:sp>
        <p:nvSpPr>
          <p:cNvPr id="39" name="TextBox 38">
            <a:extLst>
              <a:ext uri="{FF2B5EF4-FFF2-40B4-BE49-F238E27FC236}">
                <a16:creationId xmlns:a16="http://schemas.microsoft.com/office/drawing/2014/main" id="{3000FC34-368A-4ADD-AAE5-11BBFE11E336}"/>
              </a:ext>
            </a:extLst>
          </p:cNvPr>
          <p:cNvSpPr txBox="1"/>
          <p:nvPr/>
        </p:nvSpPr>
        <p:spPr bwMode="auto">
          <a:xfrm>
            <a:off x="2688261" y="1878766"/>
            <a:ext cx="81590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1350" i="1" dirty="0">
                <a:solidFill>
                  <a:srgbClr val="FFFFFF"/>
                </a:solidFill>
                <a:latin typeface="Calibri" panose="020F0502020204030204" pitchFamily="34" charset="0"/>
              </a:rPr>
              <a:t>P</a:t>
            </a:r>
            <a:r>
              <a:rPr lang="en-US" sz="1350" dirty="0">
                <a:solidFill>
                  <a:srgbClr val="FFFFFF"/>
                </a:solidFill>
                <a:latin typeface="Calibri" panose="020F0502020204030204" pitchFamily="34" charset="0"/>
              </a:rPr>
              <a:t> &lt; 0.001</a:t>
            </a:r>
          </a:p>
        </p:txBody>
      </p:sp>
      <p:sp>
        <p:nvSpPr>
          <p:cNvPr id="40" name="TextBox 39">
            <a:extLst>
              <a:ext uri="{FF2B5EF4-FFF2-40B4-BE49-F238E27FC236}">
                <a16:creationId xmlns:a16="http://schemas.microsoft.com/office/drawing/2014/main" id="{8AE076CF-46D0-458A-9AEB-528B870A7B95}"/>
              </a:ext>
            </a:extLst>
          </p:cNvPr>
          <p:cNvSpPr txBox="1"/>
          <p:nvPr/>
        </p:nvSpPr>
        <p:spPr bwMode="auto">
          <a:xfrm>
            <a:off x="3424588" y="1886326"/>
            <a:ext cx="81590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1350" i="1" dirty="0">
                <a:solidFill>
                  <a:srgbClr val="FFFFFF"/>
                </a:solidFill>
                <a:latin typeface="Calibri" panose="020F0502020204030204" pitchFamily="34" charset="0"/>
              </a:rPr>
              <a:t>P</a:t>
            </a:r>
            <a:r>
              <a:rPr lang="en-US" sz="1350" dirty="0">
                <a:solidFill>
                  <a:srgbClr val="FFFFFF"/>
                </a:solidFill>
                <a:latin typeface="Calibri" panose="020F0502020204030204" pitchFamily="34" charset="0"/>
              </a:rPr>
              <a:t> &lt; 0.001</a:t>
            </a:r>
          </a:p>
        </p:txBody>
      </p:sp>
      <p:sp>
        <p:nvSpPr>
          <p:cNvPr id="41" name="TextBox 40">
            <a:extLst>
              <a:ext uri="{FF2B5EF4-FFF2-40B4-BE49-F238E27FC236}">
                <a16:creationId xmlns:a16="http://schemas.microsoft.com/office/drawing/2014/main" id="{2B6B3CB9-5EC6-4A14-873C-C509BCB1AE22}"/>
              </a:ext>
            </a:extLst>
          </p:cNvPr>
          <p:cNvSpPr txBox="1"/>
          <p:nvPr/>
        </p:nvSpPr>
        <p:spPr bwMode="auto">
          <a:xfrm>
            <a:off x="4572000" y="3521530"/>
            <a:ext cx="81590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1350" i="1" dirty="0">
                <a:solidFill>
                  <a:srgbClr val="FFFFFF"/>
                </a:solidFill>
                <a:latin typeface="Calibri" panose="020F0502020204030204" pitchFamily="34" charset="0"/>
              </a:rPr>
              <a:t>P</a:t>
            </a:r>
            <a:r>
              <a:rPr lang="en-US" sz="1350" dirty="0">
                <a:solidFill>
                  <a:srgbClr val="FFFFFF"/>
                </a:solidFill>
                <a:latin typeface="Calibri" panose="020F0502020204030204" pitchFamily="34" charset="0"/>
              </a:rPr>
              <a:t> = 0.057</a:t>
            </a:r>
          </a:p>
        </p:txBody>
      </p:sp>
      <p:sp>
        <p:nvSpPr>
          <p:cNvPr id="42" name="TextBox 41">
            <a:extLst>
              <a:ext uri="{FF2B5EF4-FFF2-40B4-BE49-F238E27FC236}">
                <a16:creationId xmlns:a16="http://schemas.microsoft.com/office/drawing/2014/main" id="{222DEB39-A7A0-4663-9864-8972DCC0296F}"/>
              </a:ext>
            </a:extLst>
          </p:cNvPr>
          <p:cNvSpPr txBox="1"/>
          <p:nvPr/>
        </p:nvSpPr>
        <p:spPr bwMode="auto">
          <a:xfrm>
            <a:off x="5789327" y="3685466"/>
            <a:ext cx="81590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1350" i="1" dirty="0">
                <a:solidFill>
                  <a:srgbClr val="FFFFFF"/>
                </a:solidFill>
                <a:latin typeface="Calibri" panose="020F0502020204030204" pitchFamily="34" charset="0"/>
              </a:rPr>
              <a:t>P</a:t>
            </a:r>
            <a:r>
              <a:rPr lang="en-US" sz="1350" dirty="0">
                <a:solidFill>
                  <a:srgbClr val="FFFFFF"/>
                </a:solidFill>
                <a:latin typeface="Calibri" panose="020F0502020204030204" pitchFamily="34" charset="0"/>
              </a:rPr>
              <a:t> = 0.844</a:t>
            </a:r>
          </a:p>
        </p:txBody>
      </p:sp>
      <p:sp>
        <p:nvSpPr>
          <p:cNvPr id="43" name="TextBox 42">
            <a:extLst>
              <a:ext uri="{FF2B5EF4-FFF2-40B4-BE49-F238E27FC236}">
                <a16:creationId xmlns:a16="http://schemas.microsoft.com/office/drawing/2014/main" id="{B52833B3-4E57-4203-9DF5-5DB7CACE62C5}"/>
              </a:ext>
            </a:extLst>
          </p:cNvPr>
          <p:cNvSpPr txBox="1"/>
          <p:nvPr/>
        </p:nvSpPr>
        <p:spPr bwMode="auto">
          <a:xfrm>
            <a:off x="2031781" y="1994648"/>
            <a:ext cx="43440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1" fontAlgn="auto" hangingPunct="1">
              <a:spcBef>
                <a:spcPct val="50000"/>
              </a:spcBef>
            </a:pPr>
            <a:r>
              <a:rPr lang="en-US" sz="1350" dirty="0">
                <a:solidFill>
                  <a:srgbClr val="FFFFFF"/>
                </a:solidFill>
                <a:latin typeface="Calibri" panose="020F0502020204030204" pitchFamily="34" charset="0"/>
              </a:rPr>
              <a:t>60</a:t>
            </a:r>
          </a:p>
        </p:txBody>
      </p:sp>
      <p:sp>
        <p:nvSpPr>
          <p:cNvPr id="44" name="TextBox 43">
            <a:extLst>
              <a:ext uri="{FF2B5EF4-FFF2-40B4-BE49-F238E27FC236}">
                <a16:creationId xmlns:a16="http://schemas.microsoft.com/office/drawing/2014/main" id="{155C66EC-B623-4183-AC3E-98BFB688813A}"/>
              </a:ext>
            </a:extLst>
          </p:cNvPr>
          <p:cNvSpPr txBox="1"/>
          <p:nvPr/>
        </p:nvSpPr>
        <p:spPr bwMode="auto">
          <a:xfrm>
            <a:off x="2031781" y="2857172"/>
            <a:ext cx="43440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1" fontAlgn="auto" hangingPunct="1">
              <a:spcBef>
                <a:spcPct val="50000"/>
              </a:spcBef>
            </a:pPr>
            <a:r>
              <a:rPr lang="en-US" sz="1350" dirty="0">
                <a:solidFill>
                  <a:srgbClr val="FFFFFF"/>
                </a:solidFill>
                <a:latin typeface="Calibri" panose="020F0502020204030204" pitchFamily="34" charset="0"/>
              </a:rPr>
              <a:t>40</a:t>
            </a:r>
          </a:p>
        </p:txBody>
      </p:sp>
      <p:sp>
        <p:nvSpPr>
          <p:cNvPr id="46" name="TextBox 45">
            <a:extLst>
              <a:ext uri="{FF2B5EF4-FFF2-40B4-BE49-F238E27FC236}">
                <a16:creationId xmlns:a16="http://schemas.microsoft.com/office/drawing/2014/main" id="{76D10360-A532-4A07-B6EF-CCDA41F69922}"/>
              </a:ext>
            </a:extLst>
          </p:cNvPr>
          <p:cNvSpPr txBox="1"/>
          <p:nvPr/>
        </p:nvSpPr>
        <p:spPr bwMode="auto">
          <a:xfrm>
            <a:off x="2031781" y="3719696"/>
            <a:ext cx="43440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1" fontAlgn="auto" hangingPunct="1">
              <a:spcBef>
                <a:spcPct val="50000"/>
              </a:spcBef>
            </a:pPr>
            <a:r>
              <a:rPr lang="en-US" sz="1350" dirty="0">
                <a:solidFill>
                  <a:srgbClr val="FFFFFF"/>
                </a:solidFill>
                <a:latin typeface="Calibri" panose="020F0502020204030204" pitchFamily="34" charset="0"/>
              </a:rPr>
              <a:t>20</a:t>
            </a:r>
          </a:p>
        </p:txBody>
      </p:sp>
      <p:sp>
        <p:nvSpPr>
          <p:cNvPr id="48" name="TextBox 47">
            <a:extLst>
              <a:ext uri="{FF2B5EF4-FFF2-40B4-BE49-F238E27FC236}">
                <a16:creationId xmlns:a16="http://schemas.microsoft.com/office/drawing/2014/main" id="{CB61E3BC-3E3D-4DDB-B4BD-4409BB17FD37}"/>
              </a:ext>
            </a:extLst>
          </p:cNvPr>
          <p:cNvSpPr txBox="1"/>
          <p:nvPr/>
        </p:nvSpPr>
        <p:spPr bwMode="auto">
          <a:xfrm>
            <a:off x="2031781" y="4582219"/>
            <a:ext cx="43440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1" fontAlgn="auto" hangingPunct="1">
              <a:spcBef>
                <a:spcPct val="50000"/>
              </a:spcBef>
            </a:pPr>
            <a:r>
              <a:rPr lang="en-US" sz="1350" dirty="0">
                <a:solidFill>
                  <a:srgbClr val="FFFFFF"/>
                </a:solidFill>
                <a:latin typeface="Calibri" panose="020F0502020204030204" pitchFamily="34" charset="0"/>
              </a:rPr>
              <a:t>0</a:t>
            </a:r>
          </a:p>
        </p:txBody>
      </p:sp>
      <p:sp>
        <p:nvSpPr>
          <p:cNvPr id="49" name="TextBox 48">
            <a:extLst>
              <a:ext uri="{FF2B5EF4-FFF2-40B4-BE49-F238E27FC236}">
                <a16:creationId xmlns:a16="http://schemas.microsoft.com/office/drawing/2014/main" id="{09FE1C5D-7025-4290-8C08-00F5F4727CC6}"/>
              </a:ext>
            </a:extLst>
          </p:cNvPr>
          <p:cNvSpPr txBox="1"/>
          <p:nvPr/>
        </p:nvSpPr>
        <p:spPr bwMode="auto">
          <a:xfrm>
            <a:off x="5926047" y="2481274"/>
            <a:ext cx="218759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eaLnBrk="1" fontAlgn="auto" hangingPunct="1">
              <a:spcBef>
                <a:spcPct val="50000"/>
              </a:spcBef>
            </a:pPr>
            <a:r>
              <a:rPr lang="en-US" sz="1350" dirty="0">
                <a:solidFill>
                  <a:srgbClr val="FFFFFF"/>
                </a:solidFill>
                <a:latin typeface="Calibri" panose="020F0502020204030204" pitchFamily="34" charset="0"/>
              </a:rPr>
              <a:t>Persons with HIV</a:t>
            </a:r>
            <a:br>
              <a:rPr lang="en-US" sz="1350" dirty="0">
                <a:solidFill>
                  <a:srgbClr val="FFFFFF"/>
                </a:solidFill>
                <a:latin typeface="Calibri" panose="020F0502020204030204" pitchFamily="34" charset="0"/>
              </a:rPr>
            </a:br>
            <a:r>
              <a:rPr lang="en-US" sz="1350" dirty="0">
                <a:solidFill>
                  <a:srgbClr val="FFFFFF"/>
                </a:solidFill>
                <a:latin typeface="Calibri" panose="020F0502020204030204" pitchFamily="34" charset="0"/>
              </a:rPr>
              <a:t>Persons without HIV</a:t>
            </a:r>
          </a:p>
        </p:txBody>
      </p:sp>
      <p:sp>
        <p:nvSpPr>
          <p:cNvPr id="50" name="Rectangle 49">
            <a:extLst>
              <a:ext uri="{FF2B5EF4-FFF2-40B4-BE49-F238E27FC236}">
                <a16:creationId xmlns:a16="http://schemas.microsoft.com/office/drawing/2014/main" id="{7B44BAEB-F364-4442-86FF-69CE28E8CC8C}"/>
              </a:ext>
            </a:extLst>
          </p:cNvPr>
          <p:cNvSpPr/>
          <p:nvPr/>
        </p:nvSpPr>
        <p:spPr bwMode="auto">
          <a:xfrm>
            <a:off x="5794940" y="2555512"/>
            <a:ext cx="130881" cy="130881"/>
          </a:xfrm>
          <a:prstGeom prst="rect">
            <a:avLst/>
          </a:prstGeom>
          <a:solidFill>
            <a:schemeClr val="accent2"/>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51" name="Rectangle 50">
            <a:extLst>
              <a:ext uri="{FF2B5EF4-FFF2-40B4-BE49-F238E27FC236}">
                <a16:creationId xmlns:a16="http://schemas.microsoft.com/office/drawing/2014/main" id="{585D3CC4-E52E-43D7-8E6A-2EFFAB4B86E6}"/>
              </a:ext>
            </a:extLst>
          </p:cNvPr>
          <p:cNvSpPr/>
          <p:nvPr/>
        </p:nvSpPr>
        <p:spPr bwMode="auto">
          <a:xfrm>
            <a:off x="5794940" y="2760632"/>
            <a:ext cx="130881" cy="130881"/>
          </a:xfrm>
          <a:prstGeom prst="rect">
            <a:avLst/>
          </a:prstGeom>
          <a:solidFill>
            <a:schemeClr val="accent1"/>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Tree>
    <p:extLst>
      <p:ext uri="{BB962C8B-B14F-4D97-AF65-F5344CB8AC3E}">
        <p14:creationId xmlns:p14="http://schemas.microsoft.com/office/powerpoint/2010/main" val="9802888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67C5964-030C-4F82-852A-125C109F40CE}"/>
              </a:ext>
            </a:extLst>
          </p:cNvPr>
          <p:cNvGrpSpPr>
            <a:grpSpLocks/>
          </p:cNvGrpSpPr>
          <p:nvPr/>
        </p:nvGrpSpPr>
        <p:grpSpPr bwMode="auto">
          <a:xfrm>
            <a:off x="7042178" y="5519740"/>
            <a:ext cx="1911101" cy="358950"/>
            <a:chOff x="9527309" y="3551529"/>
            <a:chExt cx="2548134" cy="479136"/>
          </a:xfrm>
        </p:grpSpPr>
        <p:pic>
          <p:nvPicPr>
            <p:cNvPr id="9" name="Picture 9">
              <a:extLst>
                <a:ext uri="{FF2B5EF4-FFF2-40B4-BE49-F238E27FC236}">
                  <a16:creationId xmlns:a16="http://schemas.microsoft.com/office/drawing/2014/main" id="{67D4D8E4-FEBB-497D-A470-F3361570243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327791" y="3551529"/>
              <a:ext cx="551335" cy="179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0" name="Rectangle 8">
              <a:extLst>
                <a:ext uri="{FF2B5EF4-FFF2-40B4-BE49-F238E27FC236}">
                  <a16:creationId xmlns:a16="http://schemas.microsoft.com/office/drawing/2014/main" id="{7BDAF503-9834-4FA8-A89B-B8B50822AE96}"/>
                </a:ext>
              </a:extLst>
            </p:cNvPr>
            <p:cNvSpPr>
              <a:spLocks noChangeArrowheads="1"/>
            </p:cNvSpPr>
            <p:nvPr/>
          </p:nvSpPr>
          <p:spPr bwMode="auto">
            <a:xfrm>
              <a:off x="9527309" y="3691731"/>
              <a:ext cx="2548134" cy="33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eaLnBrk="0" hangingPunct="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eaLnBrk="0" hangingPunct="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eaLnBrk="0"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eaLnBrk="0"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defTabSz="685800" eaLnBrk="1" fontAlgn="auto" hangingPunct="1">
                <a:lnSpc>
                  <a:spcPct val="100000"/>
                </a:lnSpc>
                <a:spcBef>
                  <a:spcPct val="0"/>
                </a:spcBef>
                <a:spcAft>
                  <a:spcPct val="0"/>
                </a:spcAft>
                <a:buClrTx/>
                <a:buNone/>
              </a:pPr>
              <a:r>
                <a:rPr lang="en-US" altLang="en-US" sz="1050" dirty="0">
                  <a:solidFill>
                    <a:srgbClr val="E7E6E6"/>
                  </a:solidFill>
                  <a:latin typeface="Calibri" panose="020F0502020204030204" pitchFamily="34" charset="0"/>
                </a:rPr>
                <a:t>Slide credit: </a:t>
              </a:r>
              <a:r>
                <a:rPr lang="en-US" altLang="en-US" sz="1050" dirty="0">
                  <a:solidFill>
                    <a:srgbClr val="E7E6E6"/>
                  </a:solidFill>
                  <a:latin typeface="Calibri" panose="020F0502020204030204" pitchFamily="34" charset="0"/>
                  <a:hlinkClick r:id="rId4"/>
                </a:rPr>
                <a:t>clinicaloptions.com</a:t>
              </a:r>
              <a:endParaRPr lang="en-US" altLang="en-US" sz="1050" dirty="0">
                <a:solidFill>
                  <a:srgbClr val="E7E6E6"/>
                </a:solidFill>
                <a:latin typeface="Calibri" panose="020F0502020204030204" pitchFamily="34" charset="0"/>
              </a:endParaRPr>
            </a:p>
          </p:txBody>
        </p:sp>
      </p:grpSp>
      <p:sp>
        <p:nvSpPr>
          <p:cNvPr id="13" name="Title 1">
            <a:extLst>
              <a:ext uri="{FF2B5EF4-FFF2-40B4-BE49-F238E27FC236}">
                <a16:creationId xmlns:a16="http://schemas.microsoft.com/office/drawing/2014/main" id="{1283B6DC-DF16-E845-AB84-3B1E80570902}"/>
              </a:ext>
            </a:extLst>
          </p:cNvPr>
          <p:cNvSpPr>
            <a:spLocks noGrp="1"/>
          </p:cNvSpPr>
          <p:nvPr>
            <p:ph type="title"/>
          </p:nvPr>
        </p:nvSpPr>
        <p:spPr>
          <a:xfrm>
            <a:off x="457319" y="808288"/>
            <a:ext cx="8154333" cy="827485"/>
          </a:xfrm>
        </p:spPr>
        <p:txBody>
          <a:bodyPr>
            <a:normAutofit/>
          </a:bodyPr>
          <a:lstStyle/>
          <a:p>
            <a:r>
              <a:rPr lang="en-US" altLang="en-US" sz="1800" dirty="0"/>
              <a:t>Race and COVID-19 Infection Rates Among People living with HIV: Odds of COVID-19 Positivity By Race/Ethnicity in People living with HIV </a:t>
            </a:r>
            <a:endParaRPr lang="en-US" sz="1800" dirty="0"/>
          </a:p>
        </p:txBody>
      </p:sp>
      <p:sp>
        <p:nvSpPr>
          <p:cNvPr id="2" name="TextBox 1">
            <a:extLst>
              <a:ext uri="{FF2B5EF4-FFF2-40B4-BE49-F238E27FC236}">
                <a16:creationId xmlns:a16="http://schemas.microsoft.com/office/drawing/2014/main" id="{B328FFC7-6745-0D4B-B92F-F0AB0825AFCE}"/>
              </a:ext>
            </a:extLst>
          </p:cNvPr>
          <p:cNvSpPr txBox="1"/>
          <p:nvPr/>
        </p:nvSpPr>
        <p:spPr bwMode="auto">
          <a:xfrm>
            <a:off x="457319" y="5341423"/>
            <a:ext cx="793521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eaLnBrk="1" fontAlgn="auto" hangingPunct="1">
              <a:spcBef>
                <a:spcPct val="50000"/>
              </a:spcBef>
            </a:pPr>
            <a:r>
              <a:rPr lang="en-US" sz="1050" dirty="0">
                <a:solidFill>
                  <a:srgbClr val="FFFFFF"/>
                </a:solidFill>
                <a:latin typeface="Calibri" panose="020F0502020204030204" pitchFamily="34" charset="0"/>
              </a:rPr>
              <a:t>*Reference category: non-Hispanic White; estimates adjusted for age, sex, Charlson-Deyo comorbidity score (modified to exclude HIV status).</a:t>
            </a:r>
          </a:p>
        </p:txBody>
      </p:sp>
      <p:sp>
        <p:nvSpPr>
          <p:cNvPr id="12" name="Text Box 15">
            <a:extLst>
              <a:ext uri="{FF2B5EF4-FFF2-40B4-BE49-F238E27FC236}">
                <a16:creationId xmlns:a16="http://schemas.microsoft.com/office/drawing/2014/main" id="{F84D5DE2-516D-4FB5-918C-A10949A71889}"/>
              </a:ext>
            </a:extLst>
          </p:cNvPr>
          <p:cNvSpPr txBox="1">
            <a:spLocks noChangeArrowheads="1"/>
          </p:cNvSpPr>
          <p:nvPr/>
        </p:nvSpPr>
        <p:spPr bwMode="auto">
          <a:xfrm>
            <a:off x="316095" y="5612026"/>
            <a:ext cx="6027576" cy="230832"/>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defTabSz="685800" eaLnBrk="1" fontAlgn="auto" hangingPunct="1">
              <a:spcBef>
                <a:spcPts val="0"/>
              </a:spcBef>
              <a:spcAft>
                <a:spcPts val="0"/>
              </a:spcAft>
              <a:defRPr/>
            </a:pPr>
            <a:r>
              <a:rPr lang="en-US" altLang="en-US" sz="900" b="0" spc="-8" dirty="0">
                <a:solidFill>
                  <a:srgbClr val="E7E6E6"/>
                </a:solidFill>
                <a:latin typeface="Calibri" panose="020F0502020204030204" pitchFamily="34" charset="0"/>
              </a:rPr>
              <a:t>Islam. CROI 2021. Abstr 141. Reproduced with permission.</a:t>
            </a:r>
            <a:endParaRPr lang="en-US" altLang="en-US" sz="900" b="0" dirty="0">
              <a:solidFill>
                <a:srgbClr val="E7E6E6"/>
              </a:solidFill>
              <a:latin typeface="Calibri" panose="020F0502020204030204" pitchFamily="34" charset="0"/>
            </a:endParaRPr>
          </a:p>
        </p:txBody>
      </p:sp>
      <p:grpSp>
        <p:nvGrpSpPr>
          <p:cNvPr id="53" name="Group 52">
            <a:extLst>
              <a:ext uri="{FF2B5EF4-FFF2-40B4-BE49-F238E27FC236}">
                <a16:creationId xmlns:a16="http://schemas.microsoft.com/office/drawing/2014/main" id="{D50335F2-8378-48E4-A36C-14A129A711CB}"/>
              </a:ext>
            </a:extLst>
          </p:cNvPr>
          <p:cNvGrpSpPr/>
          <p:nvPr/>
        </p:nvGrpSpPr>
        <p:grpSpPr>
          <a:xfrm>
            <a:off x="1991427" y="1926183"/>
            <a:ext cx="5875561" cy="3303055"/>
            <a:chOff x="2500847" y="1473017"/>
            <a:chExt cx="7834081" cy="4404072"/>
          </a:xfrm>
        </p:grpSpPr>
        <p:sp>
          <p:nvSpPr>
            <p:cNvPr id="11" name="TextBox 10">
              <a:extLst>
                <a:ext uri="{FF2B5EF4-FFF2-40B4-BE49-F238E27FC236}">
                  <a16:creationId xmlns:a16="http://schemas.microsoft.com/office/drawing/2014/main" id="{64BD24AC-5E2A-47E7-9AD6-1FDAFE1C938F}"/>
                </a:ext>
              </a:extLst>
            </p:cNvPr>
            <p:cNvSpPr txBox="1"/>
            <p:nvPr/>
          </p:nvSpPr>
          <p:spPr bwMode="auto">
            <a:xfrm rot="16200000">
              <a:off x="1105298" y="3032183"/>
              <a:ext cx="3191208" cy="4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1350" dirty="0">
                  <a:solidFill>
                    <a:srgbClr val="FFFFFF"/>
                  </a:solidFill>
                  <a:latin typeface="Calibri" panose="020F0502020204030204" pitchFamily="34" charset="0"/>
                </a:rPr>
                <a:t>Adjusted OR (95% CI)*</a:t>
              </a:r>
            </a:p>
          </p:txBody>
        </p:sp>
        <p:sp>
          <p:nvSpPr>
            <p:cNvPr id="4" name="Freeform: Shape 3">
              <a:extLst>
                <a:ext uri="{FF2B5EF4-FFF2-40B4-BE49-F238E27FC236}">
                  <a16:creationId xmlns:a16="http://schemas.microsoft.com/office/drawing/2014/main" id="{BA96DF4B-7DD4-4EC2-B8AA-0C73D116F85D}"/>
                </a:ext>
              </a:extLst>
            </p:cNvPr>
            <p:cNvSpPr/>
            <p:nvPr/>
          </p:nvSpPr>
          <p:spPr bwMode="auto">
            <a:xfrm>
              <a:off x="3216982" y="1648763"/>
              <a:ext cx="5273198" cy="3179079"/>
            </a:xfrm>
            <a:custGeom>
              <a:avLst/>
              <a:gdLst>
                <a:gd name="connsiteX0" fmla="*/ 0 w 5273198"/>
                <a:gd name="connsiteY0" fmla="*/ 0 h 3179079"/>
                <a:gd name="connsiteX1" fmla="*/ 0 w 5273198"/>
                <a:gd name="connsiteY1" fmla="*/ 3179079 h 3179079"/>
                <a:gd name="connsiteX2" fmla="*/ 5273198 w 5273198"/>
                <a:gd name="connsiteY2" fmla="*/ 3179079 h 3179079"/>
              </a:gdLst>
              <a:ahLst/>
              <a:cxnLst>
                <a:cxn ang="0">
                  <a:pos x="connsiteX0" y="connsiteY0"/>
                </a:cxn>
                <a:cxn ang="0">
                  <a:pos x="connsiteX1" y="connsiteY1"/>
                </a:cxn>
                <a:cxn ang="0">
                  <a:pos x="connsiteX2" y="connsiteY2"/>
                </a:cxn>
              </a:cxnLst>
              <a:rect l="l" t="t" r="r" b="b"/>
              <a:pathLst>
                <a:path w="5273198" h="3179079">
                  <a:moveTo>
                    <a:pt x="0" y="0"/>
                  </a:moveTo>
                  <a:lnTo>
                    <a:pt x="0" y="3179079"/>
                  </a:lnTo>
                  <a:lnTo>
                    <a:pt x="5273198" y="3179079"/>
                  </a:lnTo>
                </a:path>
              </a:pathLst>
            </a:custGeom>
            <a:noFill/>
            <a:ln w="28575">
              <a:solidFill>
                <a:schemeClr val="bg1"/>
              </a:solidFill>
              <a:miter lim="800000"/>
              <a:headEnd/>
              <a:tailEnd/>
            </a:ln>
          </p:spPr>
          <p:txBody>
            <a:bodyPr rtlCol="0" anchor="ctr"/>
            <a:lstStyle/>
            <a:p>
              <a:pPr algn="ctr" defTabSz="685800" eaLnBrk="1" fontAlgn="auto" hangingPunct="1">
                <a:spcBef>
                  <a:spcPts val="0"/>
                </a:spcBef>
                <a:spcAft>
                  <a:spcPts val="0"/>
                </a:spcAft>
              </a:pPr>
              <a:endParaRPr lang="en-US" sz="1350">
                <a:solidFill>
                  <a:srgbClr val="231F20"/>
                </a:solidFill>
                <a:latin typeface="Arial" panose="020B0604020202020204"/>
              </a:endParaRPr>
            </a:p>
          </p:txBody>
        </p:sp>
        <p:cxnSp>
          <p:nvCxnSpPr>
            <p:cNvPr id="6" name="Straight Connector 5">
              <a:extLst>
                <a:ext uri="{FF2B5EF4-FFF2-40B4-BE49-F238E27FC236}">
                  <a16:creationId xmlns:a16="http://schemas.microsoft.com/office/drawing/2014/main" id="{57D647BB-60BE-4C04-AF19-30865B2F48DB}"/>
                </a:ext>
              </a:extLst>
            </p:cNvPr>
            <p:cNvCxnSpPr/>
            <p:nvPr/>
          </p:nvCxnSpPr>
          <p:spPr bwMode="auto">
            <a:xfrm>
              <a:off x="3221720" y="3633911"/>
              <a:ext cx="5277936" cy="0"/>
            </a:xfrm>
            <a:prstGeom prst="line">
              <a:avLst/>
            </a:prstGeom>
            <a:noFill/>
            <a:ln w="28575" cap="flat" cmpd="sng" algn="ctr">
              <a:solidFill>
                <a:schemeClr val="tx2"/>
              </a:solidFill>
              <a:prstDash val="sysDash"/>
              <a:round/>
              <a:headEnd type="none" w="med" len="med"/>
              <a:tailEnd type="none" w="med" len="med"/>
            </a:ln>
            <a:effectLst/>
          </p:spPr>
        </p:cxnSp>
        <p:grpSp>
          <p:nvGrpSpPr>
            <p:cNvPr id="19" name="Group 18">
              <a:extLst>
                <a:ext uri="{FF2B5EF4-FFF2-40B4-BE49-F238E27FC236}">
                  <a16:creationId xmlns:a16="http://schemas.microsoft.com/office/drawing/2014/main" id="{52A87BC5-8456-4D6D-B714-291F4A445674}"/>
                </a:ext>
              </a:extLst>
            </p:cNvPr>
            <p:cNvGrpSpPr/>
            <p:nvPr/>
          </p:nvGrpSpPr>
          <p:grpSpPr>
            <a:xfrm>
              <a:off x="4268779" y="4827842"/>
              <a:ext cx="3156968" cy="113708"/>
              <a:chOff x="4268779" y="4827842"/>
              <a:chExt cx="3156968" cy="113708"/>
            </a:xfrm>
          </p:grpSpPr>
          <p:cxnSp>
            <p:nvCxnSpPr>
              <p:cNvPr id="16" name="Straight Connector 15">
                <a:extLst>
                  <a:ext uri="{FF2B5EF4-FFF2-40B4-BE49-F238E27FC236}">
                    <a16:creationId xmlns:a16="http://schemas.microsoft.com/office/drawing/2014/main" id="{1A9E0001-8AE7-4705-AFA2-581235FA12A1}"/>
                  </a:ext>
                </a:extLst>
              </p:cNvPr>
              <p:cNvCxnSpPr>
                <a:cxnSpLocks/>
              </p:cNvCxnSpPr>
              <p:nvPr/>
            </p:nvCxnSpPr>
            <p:spPr bwMode="auto">
              <a:xfrm>
                <a:off x="4268779" y="4827842"/>
                <a:ext cx="0" cy="113708"/>
              </a:xfrm>
              <a:prstGeom prst="line">
                <a:avLst/>
              </a:prstGeom>
              <a:noFill/>
              <a:ln w="28575" cap="flat" cmpd="sng" algn="ctr">
                <a:solidFill>
                  <a:schemeClr val="bg1"/>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E3646D9B-6BE0-4A29-BDC4-DB1B930C81AF}"/>
                  </a:ext>
                </a:extLst>
              </p:cNvPr>
              <p:cNvCxnSpPr>
                <a:cxnSpLocks/>
              </p:cNvCxnSpPr>
              <p:nvPr/>
            </p:nvCxnSpPr>
            <p:spPr bwMode="auto">
              <a:xfrm>
                <a:off x="5847263" y="4827842"/>
                <a:ext cx="0" cy="113708"/>
              </a:xfrm>
              <a:prstGeom prst="line">
                <a:avLst/>
              </a:prstGeom>
              <a:noFill/>
              <a:ln w="28575" cap="flat" cmpd="sng" algn="ctr">
                <a:solidFill>
                  <a:schemeClr val="bg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3CCB3A71-AB1F-412E-824C-56696184C2E2}"/>
                  </a:ext>
                </a:extLst>
              </p:cNvPr>
              <p:cNvCxnSpPr>
                <a:cxnSpLocks/>
              </p:cNvCxnSpPr>
              <p:nvPr/>
            </p:nvCxnSpPr>
            <p:spPr bwMode="auto">
              <a:xfrm>
                <a:off x="7425747" y="4827842"/>
                <a:ext cx="0" cy="113708"/>
              </a:xfrm>
              <a:prstGeom prst="line">
                <a:avLst/>
              </a:prstGeom>
              <a:noFill/>
              <a:ln w="28575" cap="flat" cmpd="sng" algn="ctr">
                <a:solidFill>
                  <a:schemeClr val="bg1"/>
                </a:solidFill>
                <a:prstDash val="solid"/>
                <a:round/>
                <a:headEnd type="none" w="med" len="med"/>
                <a:tailEnd type="none" w="med" len="med"/>
              </a:ln>
              <a:effectLst/>
            </p:spPr>
          </p:cxnSp>
        </p:grpSp>
        <p:grpSp>
          <p:nvGrpSpPr>
            <p:cNvPr id="22" name="Group 21">
              <a:extLst>
                <a:ext uri="{FF2B5EF4-FFF2-40B4-BE49-F238E27FC236}">
                  <a16:creationId xmlns:a16="http://schemas.microsoft.com/office/drawing/2014/main" id="{C4E3EB43-66CE-41C4-9B86-98FC14283282}"/>
                </a:ext>
              </a:extLst>
            </p:cNvPr>
            <p:cNvGrpSpPr/>
            <p:nvPr/>
          </p:nvGrpSpPr>
          <p:grpSpPr>
            <a:xfrm>
              <a:off x="3103274" y="1658239"/>
              <a:ext cx="113708" cy="1975672"/>
              <a:chOff x="3103274" y="1658239"/>
              <a:chExt cx="113708" cy="1975672"/>
            </a:xfrm>
          </p:grpSpPr>
          <p:cxnSp>
            <p:nvCxnSpPr>
              <p:cNvPr id="20" name="Straight Connector 19">
                <a:extLst>
                  <a:ext uri="{FF2B5EF4-FFF2-40B4-BE49-F238E27FC236}">
                    <a16:creationId xmlns:a16="http://schemas.microsoft.com/office/drawing/2014/main" id="{69C1E32A-05F9-4535-BCA9-4C2B3A7A8F16}"/>
                  </a:ext>
                </a:extLst>
              </p:cNvPr>
              <p:cNvCxnSpPr>
                <a:cxnSpLocks/>
              </p:cNvCxnSpPr>
              <p:nvPr/>
            </p:nvCxnSpPr>
            <p:spPr bwMode="auto">
              <a:xfrm rot="5400000">
                <a:off x="3160128" y="3577057"/>
                <a:ext cx="0" cy="113708"/>
              </a:xfrm>
              <a:prstGeom prst="line">
                <a:avLst/>
              </a:prstGeom>
              <a:noFill/>
              <a:ln w="28575" cap="flat" cmpd="sng" algn="ctr">
                <a:solidFill>
                  <a:schemeClr val="bg1"/>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C16A7B34-8B6E-414E-86F3-0D7DF00F0031}"/>
                  </a:ext>
                </a:extLst>
              </p:cNvPr>
              <p:cNvCxnSpPr>
                <a:cxnSpLocks/>
              </p:cNvCxnSpPr>
              <p:nvPr/>
            </p:nvCxnSpPr>
            <p:spPr bwMode="auto">
              <a:xfrm rot="5400000">
                <a:off x="3160128" y="1601385"/>
                <a:ext cx="0" cy="113708"/>
              </a:xfrm>
              <a:prstGeom prst="line">
                <a:avLst/>
              </a:prstGeom>
              <a:noFill/>
              <a:ln w="28575" cap="flat" cmpd="sng" algn="ctr">
                <a:solidFill>
                  <a:schemeClr val="bg1"/>
                </a:solidFill>
                <a:prstDash val="solid"/>
                <a:round/>
                <a:headEnd type="none" w="med" len="med"/>
                <a:tailEnd type="none" w="med" len="med"/>
              </a:ln>
              <a:effectLst/>
            </p:spPr>
          </p:cxnSp>
        </p:grpSp>
        <p:sp>
          <p:nvSpPr>
            <p:cNvPr id="23" name="TextBox 22">
              <a:extLst>
                <a:ext uri="{FF2B5EF4-FFF2-40B4-BE49-F238E27FC236}">
                  <a16:creationId xmlns:a16="http://schemas.microsoft.com/office/drawing/2014/main" id="{4735B957-37F8-4672-AEB1-EC98FB698DD0}"/>
                </a:ext>
              </a:extLst>
            </p:cNvPr>
            <p:cNvSpPr txBox="1"/>
            <p:nvPr/>
          </p:nvSpPr>
          <p:spPr bwMode="auto">
            <a:xfrm>
              <a:off x="3334242" y="4847838"/>
              <a:ext cx="187143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1350" dirty="0">
                  <a:solidFill>
                    <a:srgbClr val="FFFFFF"/>
                  </a:solidFill>
                  <a:latin typeface="Calibri" panose="020F0502020204030204" pitchFamily="34" charset="0"/>
                </a:rPr>
                <a:t>Non-Hispanic</a:t>
              </a:r>
              <a:br>
                <a:rPr lang="en-US" sz="1350" dirty="0">
                  <a:solidFill>
                    <a:srgbClr val="FFFFFF"/>
                  </a:solidFill>
                  <a:latin typeface="Calibri" panose="020F0502020204030204" pitchFamily="34" charset="0"/>
                </a:rPr>
              </a:br>
              <a:r>
                <a:rPr lang="en-US" sz="1350" dirty="0">
                  <a:solidFill>
                    <a:srgbClr val="FFFFFF"/>
                  </a:solidFill>
                  <a:latin typeface="Calibri" panose="020F0502020204030204" pitchFamily="34" charset="0"/>
                </a:rPr>
                <a:t>Black</a:t>
              </a:r>
            </a:p>
          </p:txBody>
        </p:sp>
        <p:sp>
          <p:nvSpPr>
            <p:cNvPr id="24" name="TextBox 23">
              <a:extLst>
                <a:ext uri="{FF2B5EF4-FFF2-40B4-BE49-F238E27FC236}">
                  <a16:creationId xmlns:a16="http://schemas.microsoft.com/office/drawing/2014/main" id="{AB0ADC22-B6D0-4418-9CFF-23EB1A2EFB02}"/>
                </a:ext>
              </a:extLst>
            </p:cNvPr>
            <p:cNvSpPr txBox="1"/>
            <p:nvPr/>
          </p:nvSpPr>
          <p:spPr bwMode="auto">
            <a:xfrm>
              <a:off x="4912730" y="4847838"/>
              <a:ext cx="1871439" cy="4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1350" dirty="0">
                  <a:solidFill>
                    <a:srgbClr val="FFFFFF"/>
                  </a:solidFill>
                  <a:latin typeface="Calibri" panose="020F0502020204030204" pitchFamily="34" charset="0"/>
                </a:rPr>
                <a:t>Hispanic</a:t>
              </a:r>
            </a:p>
          </p:txBody>
        </p:sp>
        <p:sp>
          <p:nvSpPr>
            <p:cNvPr id="25" name="TextBox 24">
              <a:extLst>
                <a:ext uri="{FF2B5EF4-FFF2-40B4-BE49-F238E27FC236}">
                  <a16:creationId xmlns:a16="http://schemas.microsoft.com/office/drawing/2014/main" id="{0371F45B-715F-40D5-8920-C80E5684CFD2}"/>
                </a:ext>
              </a:extLst>
            </p:cNvPr>
            <p:cNvSpPr txBox="1"/>
            <p:nvPr/>
          </p:nvSpPr>
          <p:spPr bwMode="auto">
            <a:xfrm>
              <a:off x="6491215" y="4847838"/>
              <a:ext cx="187143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1350" dirty="0">
                  <a:solidFill>
                    <a:srgbClr val="FFFFFF"/>
                  </a:solidFill>
                  <a:latin typeface="Calibri" panose="020F0502020204030204" pitchFamily="34" charset="0"/>
                </a:rPr>
                <a:t>Non-Hispanic</a:t>
              </a:r>
              <a:br>
                <a:rPr lang="en-US" sz="1350" dirty="0">
                  <a:solidFill>
                    <a:srgbClr val="FFFFFF"/>
                  </a:solidFill>
                  <a:latin typeface="Calibri" panose="020F0502020204030204" pitchFamily="34" charset="0"/>
                </a:rPr>
              </a:br>
              <a:r>
                <a:rPr lang="en-US" sz="1350" dirty="0">
                  <a:solidFill>
                    <a:srgbClr val="FFFFFF"/>
                  </a:solidFill>
                  <a:latin typeface="Calibri" panose="020F0502020204030204" pitchFamily="34" charset="0"/>
                </a:rPr>
                <a:t>Asian</a:t>
              </a:r>
            </a:p>
          </p:txBody>
        </p:sp>
        <p:grpSp>
          <p:nvGrpSpPr>
            <p:cNvPr id="45" name="Group 44">
              <a:extLst>
                <a:ext uri="{FF2B5EF4-FFF2-40B4-BE49-F238E27FC236}">
                  <a16:creationId xmlns:a16="http://schemas.microsoft.com/office/drawing/2014/main" id="{B4AE1789-8FE0-4168-85F4-19B9615610B5}"/>
                </a:ext>
              </a:extLst>
            </p:cNvPr>
            <p:cNvGrpSpPr/>
            <p:nvPr/>
          </p:nvGrpSpPr>
          <p:grpSpPr>
            <a:xfrm>
              <a:off x="4206159" y="3110589"/>
              <a:ext cx="117310" cy="270485"/>
              <a:chOff x="4206159" y="3110589"/>
              <a:chExt cx="117310" cy="270485"/>
            </a:xfrm>
          </p:grpSpPr>
          <p:grpSp>
            <p:nvGrpSpPr>
              <p:cNvPr id="36" name="Group 35">
                <a:extLst>
                  <a:ext uri="{FF2B5EF4-FFF2-40B4-BE49-F238E27FC236}">
                    <a16:creationId xmlns:a16="http://schemas.microsoft.com/office/drawing/2014/main" id="{D3E02274-1717-46BD-8641-191EE4AEDEF7}"/>
                  </a:ext>
                </a:extLst>
              </p:cNvPr>
              <p:cNvGrpSpPr/>
              <p:nvPr/>
            </p:nvGrpSpPr>
            <p:grpSpPr>
              <a:xfrm>
                <a:off x="4206159" y="3110589"/>
                <a:ext cx="114736" cy="270485"/>
                <a:chOff x="7364707" y="2540587"/>
                <a:chExt cx="114736" cy="878937"/>
              </a:xfrm>
            </p:grpSpPr>
            <p:cxnSp>
              <p:nvCxnSpPr>
                <p:cNvPr id="37" name="Straight Connector 36">
                  <a:extLst>
                    <a:ext uri="{FF2B5EF4-FFF2-40B4-BE49-F238E27FC236}">
                      <a16:creationId xmlns:a16="http://schemas.microsoft.com/office/drawing/2014/main" id="{AFE32238-D368-489E-8B44-8EB255086D09}"/>
                    </a:ext>
                  </a:extLst>
                </p:cNvPr>
                <p:cNvCxnSpPr>
                  <a:cxnSpLocks/>
                </p:cNvCxnSpPr>
                <p:nvPr/>
              </p:nvCxnSpPr>
              <p:spPr bwMode="auto">
                <a:xfrm>
                  <a:off x="7427327" y="2545720"/>
                  <a:ext cx="0" cy="870249"/>
                </a:xfrm>
                <a:prstGeom prst="line">
                  <a:avLst/>
                </a:prstGeom>
                <a:noFill/>
                <a:ln w="28575" cap="flat" cmpd="sng" algn="ctr">
                  <a:solidFill>
                    <a:schemeClr val="accent3"/>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051531F9-A769-4E83-B48A-828C0F43628E}"/>
                    </a:ext>
                  </a:extLst>
                </p:cNvPr>
                <p:cNvCxnSpPr>
                  <a:cxnSpLocks/>
                </p:cNvCxnSpPr>
                <p:nvPr/>
              </p:nvCxnSpPr>
              <p:spPr bwMode="auto">
                <a:xfrm>
                  <a:off x="7364707" y="3419524"/>
                  <a:ext cx="104232" cy="0"/>
                </a:xfrm>
                <a:prstGeom prst="line">
                  <a:avLst/>
                </a:prstGeom>
                <a:noFill/>
                <a:ln w="28575" cap="flat" cmpd="sng" algn="ctr">
                  <a:solidFill>
                    <a:schemeClr val="accent3"/>
                  </a:solidFill>
                  <a:prstDash val="solid"/>
                  <a:round/>
                  <a:headEnd type="none" w="med" len="med"/>
                  <a:tailEnd type="none" w="med" len="med"/>
                </a:ln>
                <a:effectLst/>
              </p:spPr>
            </p:cxnSp>
            <p:cxnSp>
              <p:nvCxnSpPr>
                <p:cNvPr id="39" name="Straight Connector 38">
                  <a:extLst>
                    <a:ext uri="{FF2B5EF4-FFF2-40B4-BE49-F238E27FC236}">
                      <a16:creationId xmlns:a16="http://schemas.microsoft.com/office/drawing/2014/main" id="{479F396B-7233-410A-8C2E-677ED9CDCBD7}"/>
                    </a:ext>
                  </a:extLst>
                </p:cNvPr>
                <p:cNvCxnSpPr>
                  <a:cxnSpLocks/>
                </p:cNvCxnSpPr>
                <p:nvPr/>
              </p:nvCxnSpPr>
              <p:spPr bwMode="auto">
                <a:xfrm>
                  <a:off x="7375211" y="2540587"/>
                  <a:ext cx="104232" cy="0"/>
                </a:xfrm>
                <a:prstGeom prst="line">
                  <a:avLst/>
                </a:prstGeom>
                <a:noFill/>
                <a:ln w="28575" cap="flat" cmpd="sng" algn="ctr">
                  <a:solidFill>
                    <a:schemeClr val="accent3"/>
                  </a:solidFill>
                  <a:prstDash val="solid"/>
                  <a:round/>
                  <a:headEnd type="none" w="med" len="med"/>
                  <a:tailEnd type="none" w="med" len="med"/>
                </a:ln>
                <a:effectLst/>
              </p:spPr>
            </p:cxnSp>
          </p:grpSp>
          <p:sp>
            <p:nvSpPr>
              <p:cNvPr id="40" name="Oval 39">
                <a:extLst>
                  <a:ext uri="{FF2B5EF4-FFF2-40B4-BE49-F238E27FC236}">
                    <a16:creationId xmlns:a16="http://schemas.microsoft.com/office/drawing/2014/main" id="{47A31157-4E35-4CBA-B091-73DDA28B28C9}"/>
                  </a:ext>
                </a:extLst>
              </p:cNvPr>
              <p:cNvSpPr/>
              <p:nvPr/>
            </p:nvSpPr>
            <p:spPr bwMode="auto">
              <a:xfrm>
                <a:off x="4212130" y="3187219"/>
                <a:ext cx="111339" cy="111339"/>
              </a:xfrm>
              <a:prstGeom prst="ellipse">
                <a:avLst/>
              </a:prstGeom>
              <a:solidFill>
                <a:schemeClr val="accent3"/>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grpSp>
        <p:grpSp>
          <p:nvGrpSpPr>
            <p:cNvPr id="44" name="Group 43">
              <a:extLst>
                <a:ext uri="{FF2B5EF4-FFF2-40B4-BE49-F238E27FC236}">
                  <a16:creationId xmlns:a16="http://schemas.microsoft.com/office/drawing/2014/main" id="{5775AEB1-8DCE-4F3D-8732-02259AA22ECC}"/>
                </a:ext>
              </a:extLst>
            </p:cNvPr>
            <p:cNvGrpSpPr/>
            <p:nvPr/>
          </p:nvGrpSpPr>
          <p:grpSpPr>
            <a:xfrm>
              <a:off x="5792188" y="2754975"/>
              <a:ext cx="111339" cy="425000"/>
              <a:chOff x="5792188" y="2754975"/>
              <a:chExt cx="111339" cy="425000"/>
            </a:xfrm>
          </p:grpSpPr>
          <p:grpSp>
            <p:nvGrpSpPr>
              <p:cNvPr id="32" name="Group 31">
                <a:extLst>
                  <a:ext uri="{FF2B5EF4-FFF2-40B4-BE49-F238E27FC236}">
                    <a16:creationId xmlns:a16="http://schemas.microsoft.com/office/drawing/2014/main" id="{44AA41C2-56BF-4AAF-AD8D-3B1DB2653820}"/>
                  </a:ext>
                </a:extLst>
              </p:cNvPr>
              <p:cNvGrpSpPr/>
              <p:nvPr/>
            </p:nvGrpSpPr>
            <p:grpSpPr>
              <a:xfrm>
                <a:off x="5796332" y="2754975"/>
                <a:ext cx="104232" cy="425000"/>
                <a:chOff x="7375211" y="2540587"/>
                <a:chExt cx="104232" cy="878937"/>
              </a:xfrm>
            </p:grpSpPr>
            <p:cxnSp>
              <p:nvCxnSpPr>
                <p:cNvPr id="33" name="Straight Connector 32">
                  <a:extLst>
                    <a:ext uri="{FF2B5EF4-FFF2-40B4-BE49-F238E27FC236}">
                      <a16:creationId xmlns:a16="http://schemas.microsoft.com/office/drawing/2014/main" id="{037FBA71-3A67-4A1A-887A-291B752D2A3D}"/>
                    </a:ext>
                  </a:extLst>
                </p:cNvPr>
                <p:cNvCxnSpPr>
                  <a:cxnSpLocks/>
                </p:cNvCxnSpPr>
                <p:nvPr/>
              </p:nvCxnSpPr>
              <p:spPr bwMode="auto">
                <a:xfrm>
                  <a:off x="7427327" y="2545720"/>
                  <a:ext cx="0" cy="870249"/>
                </a:xfrm>
                <a:prstGeom prst="line">
                  <a:avLst/>
                </a:prstGeom>
                <a:noFill/>
                <a:ln w="28575" cap="flat" cmpd="sng" algn="ctr">
                  <a:solidFill>
                    <a:schemeClr val="accent3"/>
                  </a:solidFill>
                  <a:prstDash val="solid"/>
                  <a:round/>
                  <a:headEnd type="none" w="med" len="med"/>
                  <a:tailEnd type="none" w="med" len="med"/>
                </a:ln>
                <a:effectLst/>
              </p:spPr>
            </p:cxnSp>
            <p:cxnSp>
              <p:nvCxnSpPr>
                <p:cNvPr id="34" name="Straight Connector 33">
                  <a:extLst>
                    <a:ext uri="{FF2B5EF4-FFF2-40B4-BE49-F238E27FC236}">
                      <a16:creationId xmlns:a16="http://schemas.microsoft.com/office/drawing/2014/main" id="{F4AC7480-B0BE-4143-893C-50A61ACCC998}"/>
                    </a:ext>
                  </a:extLst>
                </p:cNvPr>
                <p:cNvCxnSpPr>
                  <a:cxnSpLocks/>
                </p:cNvCxnSpPr>
                <p:nvPr/>
              </p:nvCxnSpPr>
              <p:spPr bwMode="auto">
                <a:xfrm>
                  <a:off x="7375211" y="3419524"/>
                  <a:ext cx="104232" cy="0"/>
                </a:xfrm>
                <a:prstGeom prst="line">
                  <a:avLst/>
                </a:prstGeom>
                <a:noFill/>
                <a:ln w="28575" cap="flat" cmpd="sng" algn="ctr">
                  <a:solidFill>
                    <a:schemeClr val="accent3"/>
                  </a:solidFill>
                  <a:prstDash val="solid"/>
                  <a:round/>
                  <a:headEnd type="none" w="med" len="med"/>
                  <a:tailEnd type="none" w="med" len="med"/>
                </a:ln>
                <a:effectLst/>
              </p:spPr>
            </p:cxnSp>
            <p:cxnSp>
              <p:nvCxnSpPr>
                <p:cNvPr id="35" name="Straight Connector 34">
                  <a:extLst>
                    <a:ext uri="{FF2B5EF4-FFF2-40B4-BE49-F238E27FC236}">
                      <a16:creationId xmlns:a16="http://schemas.microsoft.com/office/drawing/2014/main" id="{22929400-87FF-4E29-B0A2-419E2600DA96}"/>
                    </a:ext>
                  </a:extLst>
                </p:cNvPr>
                <p:cNvCxnSpPr>
                  <a:cxnSpLocks/>
                </p:cNvCxnSpPr>
                <p:nvPr/>
              </p:nvCxnSpPr>
              <p:spPr bwMode="auto">
                <a:xfrm>
                  <a:off x="7375211" y="2540587"/>
                  <a:ext cx="104232" cy="0"/>
                </a:xfrm>
                <a:prstGeom prst="line">
                  <a:avLst/>
                </a:prstGeom>
                <a:noFill/>
                <a:ln w="28575" cap="flat" cmpd="sng" algn="ctr">
                  <a:solidFill>
                    <a:schemeClr val="accent3"/>
                  </a:solidFill>
                  <a:prstDash val="solid"/>
                  <a:round/>
                  <a:headEnd type="none" w="med" len="med"/>
                  <a:tailEnd type="none" w="med" len="med"/>
                </a:ln>
                <a:effectLst/>
              </p:spPr>
            </p:cxnSp>
          </p:grpSp>
          <p:sp>
            <p:nvSpPr>
              <p:cNvPr id="41" name="Oval 40">
                <a:extLst>
                  <a:ext uri="{FF2B5EF4-FFF2-40B4-BE49-F238E27FC236}">
                    <a16:creationId xmlns:a16="http://schemas.microsoft.com/office/drawing/2014/main" id="{494F0780-26A1-4361-88B9-19054ACFC701}"/>
                  </a:ext>
                </a:extLst>
              </p:cNvPr>
              <p:cNvSpPr/>
              <p:nvPr/>
            </p:nvSpPr>
            <p:spPr bwMode="auto">
              <a:xfrm>
                <a:off x="5792188" y="2908435"/>
                <a:ext cx="111339" cy="111339"/>
              </a:xfrm>
              <a:prstGeom prst="ellipse">
                <a:avLst/>
              </a:prstGeom>
              <a:solidFill>
                <a:schemeClr val="accent3"/>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grpSp>
        <p:grpSp>
          <p:nvGrpSpPr>
            <p:cNvPr id="43" name="Group 42">
              <a:extLst>
                <a:ext uri="{FF2B5EF4-FFF2-40B4-BE49-F238E27FC236}">
                  <a16:creationId xmlns:a16="http://schemas.microsoft.com/office/drawing/2014/main" id="{7A30CCD6-D316-4E08-9667-E3932319BCB7}"/>
                </a:ext>
              </a:extLst>
            </p:cNvPr>
            <p:cNvGrpSpPr/>
            <p:nvPr/>
          </p:nvGrpSpPr>
          <p:grpSpPr>
            <a:xfrm>
              <a:off x="7374818" y="2540587"/>
              <a:ext cx="115144" cy="878937"/>
              <a:chOff x="7374818" y="2540587"/>
              <a:chExt cx="115144" cy="878937"/>
            </a:xfrm>
          </p:grpSpPr>
          <p:grpSp>
            <p:nvGrpSpPr>
              <p:cNvPr id="31" name="Group 30">
                <a:extLst>
                  <a:ext uri="{FF2B5EF4-FFF2-40B4-BE49-F238E27FC236}">
                    <a16:creationId xmlns:a16="http://schemas.microsoft.com/office/drawing/2014/main" id="{19152F49-F09C-459C-92FD-63B8873E71BD}"/>
                  </a:ext>
                </a:extLst>
              </p:cNvPr>
              <p:cNvGrpSpPr/>
              <p:nvPr/>
            </p:nvGrpSpPr>
            <p:grpSpPr>
              <a:xfrm>
                <a:off x="7374818" y="2540587"/>
                <a:ext cx="104232" cy="878937"/>
                <a:chOff x="7375211" y="2540587"/>
                <a:chExt cx="104232" cy="878937"/>
              </a:xfrm>
            </p:grpSpPr>
            <p:cxnSp>
              <p:nvCxnSpPr>
                <p:cNvPr id="27" name="Straight Connector 26">
                  <a:extLst>
                    <a:ext uri="{FF2B5EF4-FFF2-40B4-BE49-F238E27FC236}">
                      <a16:creationId xmlns:a16="http://schemas.microsoft.com/office/drawing/2014/main" id="{A8F455E0-13EC-4A95-ACB2-F47CD2A9C2C8}"/>
                    </a:ext>
                  </a:extLst>
                </p:cNvPr>
                <p:cNvCxnSpPr>
                  <a:cxnSpLocks/>
                </p:cNvCxnSpPr>
                <p:nvPr/>
              </p:nvCxnSpPr>
              <p:spPr bwMode="auto">
                <a:xfrm>
                  <a:off x="7427327" y="2545720"/>
                  <a:ext cx="0" cy="870249"/>
                </a:xfrm>
                <a:prstGeom prst="line">
                  <a:avLst/>
                </a:prstGeom>
                <a:noFill/>
                <a:ln w="28575" cap="flat" cmpd="sng" algn="ctr">
                  <a:solidFill>
                    <a:schemeClr val="accent3"/>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EC41FAA5-8F11-4E78-A189-0906040EF2CD}"/>
                    </a:ext>
                  </a:extLst>
                </p:cNvPr>
                <p:cNvCxnSpPr>
                  <a:cxnSpLocks/>
                </p:cNvCxnSpPr>
                <p:nvPr/>
              </p:nvCxnSpPr>
              <p:spPr bwMode="auto">
                <a:xfrm>
                  <a:off x="7375211" y="3419524"/>
                  <a:ext cx="104232" cy="0"/>
                </a:xfrm>
                <a:prstGeom prst="line">
                  <a:avLst/>
                </a:prstGeom>
                <a:noFill/>
                <a:ln w="28575" cap="flat" cmpd="sng" algn="ctr">
                  <a:solidFill>
                    <a:schemeClr val="accent3"/>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A31ED9DF-5EC1-45C9-B8EE-FDB929E01B29}"/>
                    </a:ext>
                  </a:extLst>
                </p:cNvPr>
                <p:cNvCxnSpPr>
                  <a:cxnSpLocks/>
                </p:cNvCxnSpPr>
                <p:nvPr/>
              </p:nvCxnSpPr>
              <p:spPr bwMode="auto">
                <a:xfrm>
                  <a:off x="7375211" y="2540587"/>
                  <a:ext cx="104232" cy="0"/>
                </a:xfrm>
                <a:prstGeom prst="line">
                  <a:avLst/>
                </a:prstGeom>
                <a:noFill/>
                <a:ln w="28575" cap="flat" cmpd="sng" algn="ctr">
                  <a:solidFill>
                    <a:schemeClr val="accent3"/>
                  </a:solidFill>
                  <a:prstDash val="solid"/>
                  <a:round/>
                  <a:headEnd type="none" w="med" len="med"/>
                  <a:tailEnd type="none" w="med" len="med"/>
                </a:ln>
                <a:effectLst/>
              </p:spPr>
            </p:cxnSp>
          </p:grpSp>
          <p:sp>
            <p:nvSpPr>
              <p:cNvPr id="42" name="Oval 41">
                <a:extLst>
                  <a:ext uri="{FF2B5EF4-FFF2-40B4-BE49-F238E27FC236}">
                    <a16:creationId xmlns:a16="http://schemas.microsoft.com/office/drawing/2014/main" id="{B82B5EA8-01D0-4BCB-A5C9-4F5F9C7AF3D7}"/>
                  </a:ext>
                </a:extLst>
              </p:cNvPr>
              <p:cNvSpPr/>
              <p:nvPr/>
            </p:nvSpPr>
            <p:spPr bwMode="auto">
              <a:xfrm>
                <a:off x="7378623" y="2919439"/>
                <a:ext cx="111339" cy="111339"/>
              </a:xfrm>
              <a:prstGeom prst="ellipse">
                <a:avLst/>
              </a:prstGeom>
              <a:solidFill>
                <a:schemeClr val="accent3"/>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grpSp>
        <p:sp>
          <p:nvSpPr>
            <p:cNvPr id="46" name="TextBox 45">
              <a:extLst>
                <a:ext uri="{FF2B5EF4-FFF2-40B4-BE49-F238E27FC236}">
                  <a16:creationId xmlns:a16="http://schemas.microsoft.com/office/drawing/2014/main" id="{313BA5EC-9F41-41F8-B58A-3A590D4DF2A0}"/>
                </a:ext>
              </a:extLst>
            </p:cNvPr>
            <p:cNvSpPr txBox="1"/>
            <p:nvPr/>
          </p:nvSpPr>
          <p:spPr bwMode="auto">
            <a:xfrm>
              <a:off x="2580919" y="3449245"/>
              <a:ext cx="579209" cy="4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1" fontAlgn="auto" hangingPunct="1">
                <a:spcBef>
                  <a:spcPct val="50000"/>
                </a:spcBef>
              </a:pPr>
              <a:r>
                <a:rPr lang="en-US" sz="1350" dirty="0">
                  <a:solidFill>
                    <a:srgbClr val="FFFFFF"/>
                  </a:solidFill>
                  <a:latin typeface="Calibri" panose="020F0502020204030204" pitchFamily="34" charset="0"/>
                </a:rPr>
                <a:t>1</a:t>
              </a:r>
            </a:p>
          </p:txBody>
        </p:sp>
        <p:sp>
          <p:nvSpPr>
            <p:cNvPr id="47" name="TextBox 46">
              <a:extLst>
                <a:ext uri="{FF2B5EF4-FFF2-40B4-BE49-F238E27FC236}">
                  <a16:creationId xmlns:a16="http://schemas.microsoft.com/office/drawing/2014/main" id="{227CA43A-7709-42E6-94D1-9ECC00440424}"/>
                </a:ext>
              </a:extLst>
            </p:cNvPr>
            <p:cNvSpPr txBox="1"/>
            <p:nvPr/>
          </p:nvSpPr>
          <p:spPr bwMode="auto">
            <a:xfrm>
              <a:off x="2580919" y="1473017"/>
              <a:ext cx="579209" cy="4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1" fontAlgn="auto" hangingPunct="1">
                <a:spcBef>
                  <a:spcPct val="50000"/>
                </a:spcBef>
              </a:pPr>
              <a:r>
                <a:rPr lang="en-US" sz="1350" dirty="0">
                  <a:solidFill>
                    <a:srgbClr val="FFFFFF"/>
                  </a:solidFill>
                  <a:latin typeface="Calibri" panose="020F0502020204030204" pitchFamily="34" charset="0"/>
                </a:rPr>
                <a:t>10</a:t>
              </a:r>
            </a:p>
          </p:txBody>
        </p:sp>
        <p:sp>
          <p:nvSpPr>
            <p:cNvPr id="48" name="TextBox 47">
              <a:extLst>
                <a:ext uri="{FF2B5EF4-FFF2-40B4-BE49-F238E27FC236}">
                  <a16:creationId xmlns:a16="http://schemas.microsoft.com/office/drawing/2014/main" id="{5B5FF895-4E71-438B-AD0D-9D9057AE2704}"/>
                </a:ext>
              </a:extLst>
            </p:cNvPr>
            <p:cNvSpPr txBox="1"/>
            <p:nvPr/>
          </p:nvSpPr>
          <p:spPr bwMode="auto">
            <a:xfrm>
              <a:off x="3216980" y="5476980"/>
              <a:ext cx="5273198" cy="4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1350" dirty="0">
                  <a:solidFill>
                    <a:srgbClr val="FFFFFF"/>
                  </a:solidFill>
                  <a:latin typeface="Calibri" panose="020F0502020204030204" pitchFamily="34" charset="0"/>
                </a:rPr>
                <a:t>Racial/Ethnic Categories</a:t>
              </a:r>
            </a:p>
          </p:txBody>
        </p:sp>
        <p:sp>
          <p:nvSpPr>
            <p:cNvPr id="49" name="TextBox 48">
              <a:extLst>
                <a:ext uri="{FF2B5EF4-FFF2-40B4-BE49-F238E27FC236}">
                  <a16:creationId xmlns:a16="http://schemas.microsoft.com/office/drawing/2014/main" id="{B505AD3E-1368-48DA-8099-B106A74082CE}"/>
                </a:ext>
              </a:extLst>
            </p:cNvPr>
            <p:cNvSpPr txBox="1"/>
            <p:nvPr/>
          </p:nvSpPr>
          <p:spPr bwMode="auto">
            <a:xfrm>
              <a:off x="8463489" y="3446840"/>
              <a:ext cx="1871439" cy="4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eaLnBrk="1" fontAlgn="auto" hangingPunct="1">
                <a:spcBef>
                  <a:spcPct val="50000"/>
                </a:spcBef>
              </a:pPr>
              <a:r>
                <a:rPr lang="en-US" sz="1350" dirty="0">
                  <a:solidFill>
                    <a:srgbClr val="FFFFFF"/>
                  </a:solidFill>
                  <a:latin typeface="Calibri" panose="020F0502020204030204" pitchFamily="34" charset="0"/>
                </a:rPr>
                <a:t>Null value</a:t>
              </a:r>
            </a:p>
          </p:txBody>
        </p:sp>
        <p:sp>
          <p:nvSpPr>
            <p:cNvPr id="50" name="TextBox 49">
              <a:extLst>
                <a:ext uri="{FF2B5EF4-FFF2-40B4-BE49-F238E27FC236}">
                  <a16:creationId xmlns:a16="http://schemas.microsoft.com/office/drawing/2014/main" id="{B7C94A5F-F51F-416F-8E1C-77A7FC1FFB7A}"/>
                </a:ext>
              </a:extLst>
            </p:cNvPr>
            <p:cNvSpPr txBox="1"/>
            <p:nvPr/>
          </p:nvSpPr>
          <p:spPr bwMode="auto">
            <a:xfrm>
              <a:off x="6491215" y="1823525"/>
              <a:ext cx="187143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1350" dirty="0" err="1">
                  <a:solidFill>
                    <a:srgbClr val="FFFFFF"/>
                  </a:solidFill>
                  <a:latin typeface="Calibri" panose="020F0502020204030204" pitchFamily="34" charset="0"/>
                </a:rPr>
                <a:t>aOR</a:t>
              </a:r>
              <a:r>
                <a:rPr lang="en-US" sz="1350" dirty="0">
                  <a:solidFill>
                    <a:srgbClr val="FFFFFF"/>
                  </a:solidFill>
                  <a:latin typeface="Calibri" panose="020F0502020204030204" pitchFamily="34" charset="0"/>
                </a:rPr>
                <a:t>: 2.18,</a:t>
              </a:r>
              <a:br>
                <a:rPr lang="en-US" sz="1350" dirty="0">
                  <a:solidFill>
                    <a:srgbClr val="FFFFFF"/>
                  </a:solidFill>
                  <a:latin typeface="Calibri" panose="020F0502020204030204" pitchFamily="34" charset="0"/>
                </a:rPr>
              </a:br>
              <a:r>
                <a:rPr lang="en-US" sz="1350" dirty="0">
                  <a:solidFill>
                    <a:srgbClr val="FFFFFF"/>
                  </a:solidFill>
                  <a:latin typeface="Calibri" panose="020F0502020204030204" pitchFamily="34" charset="0"/>
                </a:rPr>
                <a:t>95% CI: 1.30-3.63</a:t>
              </a:r>
            </a:p>
          </p:txBody>
        </p:sp>
        <p:sp>
          <p:nvSpPr>
            <p:cNvPr id="51" name="TextBox 50">
              <a:extLst>
                <a:ext uri="{FF2B5EF4-FFF2-40B4-BE49-F238E27FC236}">
                  <a16:creationId xmlns:a16="http://schemas.microsoft.com/office/drawing/2014/main" id="{F50DEFC5-5E04-4A66-AC97-8BD4C8624D38}"/>
                </a:ext>
              </a:extLst>
            </p:cNvPr>
            <p:cNvSpPr txBox="1"/>
            <p:nvPr/>
          </p:nvSpPr>
          <p:spPr bwMode="auto">
            <a:xfrm>
              <a:off x="4911543" y="2057371"/>
              <a:ext cx="187143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1350" dirty="0" err="1">
                  <a:solidFill>
                    <a:srgbClr val="FFFFFF"/>
                  </a:solidFill>
                  <a:latin typeface="Calibri" panose="020F0502020204030204" pitchFamily="34" charset="0"/>
                </a:rPr>
                <a:t>aOR</a:t>
              </a:r>
              <a:r>
                <a:rPr lang="en-US" sz="1350" dirty="0">
                  <a:solidFill>
                    <a:srgbClr val="FFFFFF"/>
                  </a:solidFill>
                  <a:latin typeface="Calibri" panose="020F0502020204030204" pitchFamily="34" charset="0"/>
                </a:rPr>
                <a:t>: 2.17,</a:t>
              </a:r>
              <a:br>
                <a:rPr lang="en-US" sz="1350" dirty="0">
                  <a:solidFill>
                    <a:srgbClr val="FFFFFF"/>
                  </a:solidFill>
                  <a:latin typeface="Calibri" panose="020F0502020204030204" pitchFamily="34" charset="0"/>
                </a:rPr>
              </a:br>
              <a:r>
                <a:rPr lang="en-US" sz="1350" dirty="0">
                  <a:solidFill>
                    <a:srgbClr val="FFFFFF"/>
                  </a:solidFill>
                  <a:latin typeface="Calibri" panose="020F0502020204030204" pitchFamily="34" charset="0"/>
                </a:rPr>
                <a:t>95% CI: 1.68-2.83</a:t>
              </a:r>
            </a:p>
          </p:txBody>
        </p:sp>
        <p:sp>
          <p:nvSpPr>
            <p:cNvPr id="52" name="TextBox 51">
              <a:extLst>
                <a:ext uri="{FF2B5EF4-FFF2-40B4-BE49-F238E27FC236}">
                  <a16:creationId xmlns:a16="http://schemas.microsoft.com/office/drawing/2014/main" id="{89E05D45-64C2-4831-B57D-742ADBF9BD81}"/>
                </a:ext>
              </a:extLst>
            </p:cNvPr>
            <p:cNvSpPr txBox="1"/>
            <p:nvPr/>
          </p:nvSpPr>
          <p:spPr bwMode="auto">
            <a:xfrm>
              <a:off x="3331871" y="2429511"/>
              <a:ext cx="187143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1350" dirty="0" err="1">
                  <a:solidFill>
                    <a:srgbClr val="FFFFFF"/>
                  </a:solidFill>
                  <a:latin typeface="Calibri" panose="020F0502020204030204" pitchFamily="34" charset="0"/>
                </a:rPr>
                <a:t>aOR</a:t>
              </a:r>
              <a:r>
                <a:rPr lang="en-US" sz="1350" dirty="0">
                  <a:solidFill>
                    <a:srgbClr val="FFFFFF"/>
                  </a:solidFill>
                  <a:latin typeface="Calibri" panose="020F0502020204030204" pitchFamily="34" charset="0"/>
                </a:rPr>
                <a:t>: 1.59,</a:t>
              </a:r>
              <a:br>
                <a:rPr lang="en-US" sz="1350" dirty="0">
                  <a:solidFill>
                    <a:srgbClr val="FFFFFF"/>
                  </a:solidFill>
                  <a:latin typeface="Calibri" panose="020F0502020204030204" pitchFamily="34" charset="0"/>
                </a:rPr>
              </a:br>
              <a:r>
                <a:rPr lang="en-US" sz="1350" dirty="0">
                  <a:solidFill>
                    <a:srgbClr val="FFFFFF"/>
                  </a:solidFill>
                  <a:latin typeface="Calibri" panose="020F0502020204030204" pitchFamily="34" charset="0"/>
                </a:rPr>
                <a:t>95% CI: 1.37-1.86</a:t>
              </a:r>
            </a:p>
          </p:txBody>
        </p:sp>
      </p:grpSp>
    </p:spTree>
    <p:extLst>
      <p:ext uri="{BB962C8B-B14F-4D97-AF65-F5344CB8AC3E}">
        <p14:creationId xmlns:p14="http://schemas.microsoft.com/office/powerpoint/2010/main" val="17054333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32C74-8DEE-41EB-B608-C34FF1E451A4}"/>
              </a:ext>
            </a:extLst>
          </p:cNvPr>
          <p:cNvSpPr>
            <a:spLocks noGrp="1"/>
          </p:cNvSpPr>
          <p:nvPr>
            <p:ph type="title"/>
          </p:nvPr>
        </p:nvSpPr>
        <p:spPr/>
        <p:txBody>
          <a:bodyPr>
            <a:noAutofit/>
          </a:bodyPr>
          <a:lstStyle/>
          <a:p>
            <a:r>
              <a:rPr lang="en-US" altLang="en-US" sz="2400" dirty="0"/>
              <a:t>Race and COVID-19 Infection Rates Among People living with HIV</a:t>
            </a:r>
            <a:r>
              <a:rPr lang="en-US" sz="2400" dirty="0"/>
              <a:t>: Conclusions</a:t>
            </a:r>
          </a:p>
        </p:txBody>
      </p:sp>
      <p:sp>
        <p:nvSpPr>
          <p:cNvPr id="3" name="Content Placeholder 2">
            <a:extLst>
              <a:ext uri="{FF2B5EF4-FFF2-40B4-BE49-F238E27FC236}">
                <a16:creationId xmlns:a16="http://schemas.microsoft.com/office/drawing/2014/main" id="{7B54EAA0-3B59-4395-9C89-B49DC45DB67F}"/>
              </a:ext>
            </a:extLst>
          </p:cNvPr>
          <p:cNvSpPr>
            <a:spLocks noGrp="1"/>
          </p:cNvSpPr>
          <p:nvPr>
            <p:ph idx="1"/>
          </p:nvPr>
        </p:nvSpPr>
        <p:spPr/>
        <p:txBody>
          <a:bodyPr/>
          <a:lstStyle/>
          <a:p>
            <a:r>
              <a:rPr lang="en-US" sz="1800" dirty="0"/>
              <a:t>Racial and ethnic disparities evident among people living with HIV testing positive for COVID-19 in the US</a:t>
            </a:r>
          </a:p>
          <a:p>
            <a:r>
              <a:rPr lang="en-US" sz="1800" dirty="0"/>
              <a:t>Non-Hispanic Black, Hispanic, and non-Hispanic Asian patients with HIV more likely to contract COVID-19 vs non-Hispanic White patients</a:t>
            </a:r>
          </a:p>
          <a:p>
            <a:r>
              <a:rPr lang="en-US" sz="1800" dirty="0"/>
              <a:t>Limitations</a:t>
            </a:r>
          </a:p>
          <a:p>
            <a:pPr lvl="1"/>
            <a:r>
              <a:rPr lang="en-US" sz="1650" dirty="0"/>
              <a:t>Data limited to US National COVID Cohort Collaborative dataset</a:t>
            </a:r>
          </a:p>
          <a:p>
            <a:pPr lvl="1"/>
            <a:r>
              <a:rPr lang="en-US" sz="1650" dirty="0"/>
              <a:t>Racial and ethnicity data were missing from &gt; 10% of dataset</a:t>
            </a:r>
          </a:p>
          <a:p>
            <a:pPr lvl="1"/>
            <a:r>
              <a:rPr lang="en-US" sz="1650" dirty="0"/>
              <a:t>Sexual orientation or gender not available; birth sex was used</a:t>
            </a:r>
          </a:p>
          <a:p>
            <a:pPr lvl="1"/>
            <a:r>
              <a:rPr lang="en-US" sz="1650" dirty="0"/>
              <a:t>Social determinants of health (eg, income, employment type, health insurance) not available</a:t>
            </a:r>
          </a:p>
          <a:p>
            <a:r>
              <a:rPr lang="en-US" sz="1950" dirty="0"/>
              <a:t>Represent structural inequities in access to health: parallels in HIV and COVID-19</a:t>
            </a:r>
          </a:p>
          <a:p>
            <a:endParaRPr lang="en-US" sz="1800" dirty="0"/>
          </a:p>
          <a:p>
            <a:endParaRPr lang="en-US" sz="1800" dirty="0"/>
          </a:p>
          <a:p>
            <a:endParaRPr lang="en-US" sz="1800" dirty="0"/>
          </a:p>
          <a:p>
            <a:endParaRPr lang="en-US" sz="1800" dirty="0"/>
          </a:p>
          <a:p>
            <a:endParaRPr lang="en-US" sz="1800" dirty="0"/>
          </a:p>
        </p:txBody>
      </p:sp>
      <p:grpSp>
        <p:nvGrpSpPr>
          <p:cNvPr id="8" name="Group 7">
            <a:extLst>
              <a:ext uri="{FF2B5EF4-FFF2-40B4-BE49-F238E27FC236}">
                <a16:creationId xmlns:a16="http://schemas.microsoft.com/office/drawing/2014/main" id="{F390B07A-7D72-4244-B456-E35A99ED548A}"/>
              </a:ext>
            </a:extLst>
          </p:cNvPr>
          <p:cNvGrpSpPr>
            <a:grpSpLocks/>
          </p:cNvGrpSpPr>
          <p:nvPr/>
        </p:nvGrpSpPr>
        <p:grpSpPr bwMode="auto">
          <a:xfrm>
            <a:off x="7042178" y="5519740"/>
            <a:ext cx="1911101" cy="358950"/>
            <a:chOff x="9527309" y="3551529"/>
            <a:chExt cx="2548134" cy="479136"/>
          </a:xfrm>
        </p:grpSpPr>
        <p:pic>
          <p:nvPicPr>
            <p:cNvPr id="9" name="Picture 9">
              <a:extLst>
                <a:ext uri="{FF2B5EF4-FFF2-40B4-BE49-F238E27FC236}">
                  <a16:creationId xmlns:a16="http://schemas.microsoft.com/office/drawing/2014/main" id="{FA14BDBD-FC82-4ECE-9B75-D505E1ECDED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327791" y="3551529"/>
              <a:ext cx="551335" cy="179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0" name="Rectangle 8">
              <a:extLst>
                <a:ext uri="{FF2B5EF4-FFF2-40B4-BE49-F238E27FC236}">
                  <a16:creationId xmlns:a16="http://schemas.microsoft.com/office/drawing/2014/main" id="{65113BF1-6B0B-4E1D-B98C-A00556B501BE}"/>
                </a:ext>
              </a:extLst>
            </p:cNvPr>
            <p:cNvSpPr>
              <a:spLocks noChangeArrowheads="1"/>
            </p:cNvSpPr>
            <p:nvPr/>
          </p:nvSpPr>
          <p:spPr bwMode="auto">
            <a:xfrm>
              <a:off x="9527309" y="3691731"/>
              <a:ext cx="2548134" cy="33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eaLnBrk="0" hangingPunct="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eaLnBrk="0" hangingPunct="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eaLnBrk="0"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eaLnBrk="0"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defTabSz="685800" eaLnBrk="1" fontAlgn="auto" hangingPunct="1">
                <a:lnSpc>
                  <a:spcPct val="100000"/>
                </a:lnSpc>
                <a:spcBef>
                  <a:spcPct val="0"/>
                </a:spcBef>
                <a:spcAft>
                  <a:spcPct val="0"/>
                </a:spcAft>
                <a:buClrTx/>
                <a:buNone/>
              </a:pPr>
              <a:r>
                <a:rPr lang="en-US" altLang="en-US" sz="1050" dirty="0">
                  <a:solidFill>
                    <a:srgbClr val="E7E6E6"/>
                  </a:solidFill>
                  <a:latin typeface="Calibri" panose="020F0502020204030204" pitchFamily="34" charset="0"/>
                </a:rPr>
                <a:t>Slide credit: </a:t>
              </a:r>
              <a:r>
                <a:rPr lang="en-US" altLang="en-US" sz="1050" dirty="0">
                  <a:solidFill>
                    <a:srgbClr val="E7E6E6"/>
                  </a:solidFill>
                  <a:latin typeface="Calibri" panose="020F0502020204030204" pitchFamily="34" charset="0"/>
                  <a:hlinkClick r:id="rId4"/>
                </a:rPr>
                <a:t>clinicaloptions.com</a:t>
              </a:r>
              <a:endParaRPr lang="en-US" altLang="en-US" sz="1050" dirty="0">
                <a:solidFill>
                  <a:srgbClr val="E7E6E6"/>
                </a:solidFill>
                <a:latin typeface="Calibri" panose="020F0502020204030204" pitchFamily="34" charset="0"/>
              </a:endParaRPr>
            </a:p>
          </p:txBody>
        </p:sp>
      </p:grpSp>
      <p:sp>
        <p:nvSpPr>
          <p:cNvPr id="11" name="Text Box 15">
            <a:extLst>
              <a:ext uri="{FF2B5EF4-FFF2-40B4-BE49-F238E27FC236}">
                <a16:creationId xmlns:a16="http://schemas.microsoft.com/office/drawing/2014/main" id="{CBEB946B-9FB9-4629-AF4D-65661563CD90}"/>
              </a:ext>
            </a:extLst>
          </p:cNvPr>
          <p:cNvSpPr txBox="1">
            <a:spLocks noChangeArrowheads="1"/>
          </p:cNvSpPr>
          <p:nvPr/>
        </p:nvSpPr>
        <p:spPr bwMode="auto">
          <a:xfrm>
            <a:off x="316095" y="5612026"/>
            <a:ext cx="6027576" cy="230832"/>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defTabSz="685800" eaLnBrk="1" fontAlgn="auto" hangingPunct="1">
              <a:spcBef>
                <a:spcPts val="0"/>
              </a:spcBef>
              <a:spcAft>
                <a:spcPts val="0"/>
              </a:spcAft>
              <a:defRPr/>
            </a:pPr>
            <a:r>
              <a:rPr lang="en-US" altLang="en-US" sz="900" b="0" spc="-8" dirty="0">
                <a:solidFill>
                  <a:srgbClr val="E7E6E6"/>
                </a:solidFill>
                <a:latin typeface="Calibri" panose="020F0502020204030204" pitchFamily="34" charset="0"/>
              </a:rPr>
              <a:t>Islam. CROI 2021. Abstr 141.</a:t>
            </a:r>
            <a:endParaRPr lang="en-US" altLang="en-US" sz="900" b="0" dirty="0">
              <a:solidFill>
                <a:srgbClr val="E7E6E6"/>
              </a:solidFill>
              <a:latin typeface="Calibri" panose="020F0502020204030204" pitchFamily="34" charset="0"/>
            </a:endParaRPr>
          </a:p>
        </p:txBody>
      </p:sp>
    </p:spTree>
    <p:extLst>
      <p:ext uri="{BB962C8B-B14F-4D97-AF65-F5344CB8AC3E}">
        <p14:creationId xmlns:p14="http://schemas.microsoft.com/office/powerpoint/2010/main" val="18964375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288D04-A824-FC49-BB8F-746213E45211}"/>
              </a:ext>
            </a:extLst>
          </p:cNvPr>
          <p:cNvSpPr>
            <a:spLocks noGrp="1"/>
          </p:cNvSpPr>
          <p:nvPr>
            <p:ph idx="1"/>
          </p:nvPr>
        </p:nvSpPr>
        <p:spPr>
          <a:xfrm>
            <a:off x="7035053" y="3164172"/>
            <a:ext cx="2012312" cy="2040591"/>
          </a:xfrm>
        </p:spPr>
        <p:txBody>
          <a:bodyPr>
            <a:normAutofit fontScale="92500"/>
          </a:bodyPr>
          <a:lstStyle/>
          <a:p>
            <a:r>
              <a:rPr lang="en-US" dirty="0"/>
              <a:t>Opportunities for outreach and innovation</a:t>
            </a:r>
          </a:p>
          <a:p>
            <a:r>
              <a:rPr lang="en-US" dirty="0"/>
              <a:t>What do we need to do to achieve equity?</a:t>
            </a:r>
          </a:p>
        </p:txBody>
      </p:sp>
      <p:sp>
        <p:nvSpPr>
          <p:cNvPr id="3" name="Title 2">
            <a:extLst>
              <a:ext uri="{FF2B5EF4-FFF2-40B4-BE49-F238E27FC236}">
                <a16:creationId xmlns:a16="http://schemas.microsoft.com/office/drawing/2014/main" id="{2482EDA2-687A-2D49-BA0C-8A1B3D78D770}"/>
              </a:ext>
            </a:extLst>
          </p:cNvPr>
          <p:cNvSpPr>
            <a:spLocks noGrp="1"/>
          </p:cNvSpPr>
          <p:nvPr>
            <p:ph type="title"/>
          </p:nvPr>
        </p:nvSpPr>
        <p:spPr/>
        <p:txBody>
          <a:bodyPr>
            <a:normAutofit/>
          </a:bodyPr>
          <a:lstStyle/>
          <a:p>
            <a:r>
              <a:rPr lang="en-US" sz="1800" dirty="0"/>
              <a:t>DISPARITIES IN TIMELY RECEIPT OF ART PRESCRIPTION IN HIV CARE IN THE US, 2012-2018, CDC</a:t>
            </a:r>
          </a:p>
        </p:txBody>
      </p:sp>
      <p:pic>
        <p:nvPicPr>
          <p:cNvPr id="4" name="Picture 3">
            <a:extLst>
              <a:ext uri="{FF2B5EF4-FFF2-40B4-BE49-F238E27FC236}">
                <a16:creationId xmlns:a16="http://schemas.microsoft.com/office/drawing/2014/main" id="{6113B2B9-6D76-944A-A145-22CC80242803}"/>
              </a:ext>
            </a:extLst>
          </p:cNvPr>
          <p:cNvPicPr>
            <a:picLocks noChangeAspect="1"/>
          </p:cNvPicPr>
          <p:nvPr/>
        </p:nvPicPr>
        <p:blipFill>
          <a:blip r:embed="rId2"/>
          <a:stretch>
            <a:fillRect/>
          </a:stretch>
        </p:blipFill>
        <p:spPr>
          <a:xfrm>
            <a:off x="96636" y="1653237"/>
            <a:ext cx="6689351" cy="4194463"/>
          </a:xfrm>
          <a:prstGeom prst="rect">
            <a:avLst/>
          </a:prstGeom>
        </p:spPr>
      </p:pic>
      <p:pic>
        <p:nvPicPr>
          <p:cNvPr id="5" name="Picture 4">
            <a:extLst>
              <a:ext uri="{FF2B5EF4-FFF2-40B4-BE49-F238E27FC236}">
                <a16:creationId xmlns:a16="http://schemas.microsoft.com/office/drawing/2014/main" id="{6D023A59-1335-6C47-9D77-55BB4CD737AD}"/>
              </a:ext>
            </a:extLst>
          </p:cNvPr>
          <p:cNvPicPr>
            <a:picLocks noChangeAspect="1"/>
          </p:cNvPicPr>
          <p:nvPr/>
        </p:nvPicPr>
        <p:blipFill>
          <a:blip r:embed="rId3"/>
          <a:stretch>
            <a:fillRect/>
          </a:stretch>
        </p:blipFill>
        <p:spPr>
          <a:xfrm>
            <a:off x="7318001" y="1653237"/>
            <a:ext cx="914400" cy="1285875"/>
          </a:xfrm>
          <a:prstGeom prst="rect">
            <a:avLst/>
          </a:prstGeom>
        </p:spPr>
      </p:pic>
    </p:spTree>
    <p:extLst>
      <p:ext uri="{BB962C8B-B14F-4D97-AF65-F5344CB8AC3E}">
        <p14:creationId xmlns:p14="http://schemas.microsoft.com/office/powerpoint/2010/main" val="6889458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5FDE10-26B4-DF4D-A9CB-91D74BFAB3B9}"/>
              </a:ext>
            </a:extLst>
          </p:cNvPr>
          <p:cNvSpPr>
            <a:spLocks noGrp="1"/>
          </p:cNvSpPr>
          <p:nvPr>
            <p:ph idx="1"/>
          </p:nvPr>
        </p:nvSpPr>
        <p:spPr>
          <a:xfrm>
            <a:off x="628650" y="2521744"/>
            <a:ext cx="7886700" cy="3479006"/>
          </a:xfrm>
        </p:spPr>
        <p:txBody>
          <a:bodyPr/>
          <a:lstStyle/>
          <a:p>
            <a:r>
              <a:rPr lang="en-US" dirty="0">
                <a:solidFill>
                  <a:schemeClr val="tx2"/>
                </a:solidFill>
              </a:rPr>
              <a:t>HIV Epidemiology</a:t>
            </a:r>
          </a:p>
          <a:p>
            <a:pPr lvl="1"/>
            <a:r>
              <a:rPr lang="en-US" dirty="0">
                <a:solidFill>
                  <a:schemeClr val="tx2"/>
                </a:solidFill>
              </a:rPr>
              <a:t>Race and COVID-19 infection rates among people living with HIV in the US </a:t>
            </a:r>
          </a:p>
          <a:p>
            <a:r>
              <a:rPr lang="en-US" dirty="0"/>
              <a:t>HIV Transmission</a:t>
            </a:r>
          </a:p>
          <a:p>
            <a:pPr lvl="1"/>
            <a:r>
              <a:rPr lang="en-US" dirty="0"/>
              <a:t>HIV Prevention</a:t>
            </a:r>
          </a:p>
          <a:p>
            <a:pPr lvl="2"/>
            <a:r>
              <a:rPr lang="en-US" dirty="0"/>
              <a:t>Oral PrEP on Demand</a:t>
            </a:r>
          </a:p>
          <a:p>
            <a:pPr lvl="2"/>
            <a:r>
              <a:rPr lang="en-US" dirty="0"/>
              <a:t>Long-acting injectable PrEP</a:t>
            </a:r>
          </a:p>
          <a:p>
            <a:r>
              <a:rPr lang="en-US" dirty="0">
                <a:solidFill>
                  <a:schemeClr val="tx2"/>
                </a:solidFill>
              </a:rPr>
              <a:t>Delivery of HIV Care during COVID-19</a:t>
            </a:r>
          </a:p>
        </p:txBody>
      </p:sp>
      <p:sp>
        <p:nvSpPr>
          <p:cNvPr id="3" name="Title 2">
            <a:extLst>
              <a:ext uri="{FF2B5EF4-FFF2-40B4-BE49-F238E27FC236}">
                <a16:creationId xmlns:a16="http://schemas.microsoft.com/office/drawing/2014/main" id="{6003374C-47F8-D642-AD9A-99C63C7D5441}"/>
              </a:ext>
            </a:extLst>
          </p:cNvPr>
          <p:cNvSpPr>
            <a:spLocks noGrp="1"/>
          </p:cNvSpPr>
          <p:nvPr>
            <p:ph type="title"/>
          </p:nvPr>
        </p:nvSpPr>
        <p:spPr>
          <a:xfrm>
            <a:off x="628650" y="1287556"/>
            <a:ext cx="8079177" cy="830986"/>
          </a:xfrm>
        </p:spPr>
        <p:txBody>
          <a:bodyPr>
            <a:normAutofit fontScale="90000"/>
          </a:bodyPr>
          <a:lstStyle/>
          <a:p>
            <a:r>
              <a:rPr lang="en-US" dirty="0"/>
              <a:t>Outline </a:t>
            </a:r>
            <a:br>
              <a:rPr lang="en-US" dirty="0"/>
            </a:br>
            <a:r>
              <a:rPr lang="en-US" dirty="0"/>
              <a:t>Addressing gaps to eliminate disparities in access to Treatment and Prevention</a:t>
            </a:r>
          </a:p>
        </p:txBody>
      </p:sp>
    </p:spTree>
    <p:extLst>
      <p:ext uri="{BB962C8B-B14F-4D97-AF65-F5344CB8AC3E}">
        <p14:creationId xmlns:p14="http://schemas.microsoft.com/office/powerpoint/2010/main" val="23271198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5">
            <a:extLst>
              <a:ext uri="{FF2B5EF4-FFF2-40B4-BE49-F238E27FC236}">
                <a16:creationId xmlns:a16="http://schemas.microsoft.com/office/drawing/2014/main" id="{40F8F25D-8A21-DA4E-9E00-AA870805C6AF}"/>
              </a:ext>
            </a:extLst>
          </p:cNvPr>
          <p:cNvSpPr txBox="1">
            <a:spLocks noChangeArrowheads="1"/>
          </p:cNvSpPr>
          <p:nvPr/>
        </p:nvSpPr>
        <p:spPr>
          <a:xfrm>
            <a:off x="544258" y="1164432"/>
            <a:ext cx="8274617" cy="2161699"/>
          </a:xfrm>
          <a:prstGeom prst="rect">
            <a:avLst/>
          </a:prstGeom>
        </p:spPr>
        <p:txBody>
          <a:bodyPr>
            <a:normAutofit/>
          </a:bodyPr>
          <a:lstStyle>
            <a:lvl1pPr algn="l" defTabSz="914400" rtl="0" eaLnBrk="1" latinLnBrk="0" hangingPunct="1">
              <a:lnSpc>
                <a:spcPct val="90000"/>
              </a:lnSpc>
              <a:spcBef>
                <a:spcPct val="0"/>
              </a:spcBef>
              <a:buNone/>
              <a:defRPr sz="4400" b="1" i="0" kern="1200">
                <a:solidFill>
                  <a:srgbClr val="F5B896"/>
                </a:solidFill>
                <a:latin typeface="Arial" panose="020B0604020202020204" pitchFamily="34" charset="0"/>
                <a:ea typeface="+mj-ea"/>
                <a:cs typeface="Arial" panose="020B0604020202020204" pitchFamily="34" charset="0"/>
              </a:defRPr>
            </a:lvl1pPr>
          </a:lstStyle>
          <a:p>
            <a:pPr defTabSz="685800" fontAlgn="auto">
              <a:spcAft>
                <a:spcPts val="0"/>
              </a:spcAft>
            </a:pPr>
            <a:r>
              <a:rPr lang="en-US" altLang="en-US" sz="3000" dirty="0"/>
              <a:t>ANRS </a:t>
            </a:r>
            <a:r>
              <a:rPr lang="en-US" altLang="en-US" sz="3000" dirty="0" err="1"/>
              <a:t>Prévenir</a:t>
            </a:r>
            <a:r>
              <a:rPr lang="en-US" altLang="en-US" sz="3000" dirty="0"/>
              <a:t>: High Efficacy of Daily or </a:t>
            </a:r>
            <a:br>
              <a:rPr lang="en-US" altLang="en-US" sz="3000" dirty="0"/>
            </a:br>
            <a:r>
              <a:rPr lang="en-US" altLang="en-US" sz="3000" dirty="0"/>
              <a:t>On-Demand FTC/TDF PrEP Among Parisian MSM in Interim Analysis of Open-Label Prospective Cohort Study </a:t>
            </a:r>
          </a:p>
        </p:txBody>
      </p:sp>
      <p:sp>
        <p:nvSpPr>
          <p:cNvPr id="3" name="Text Box 15">
            <a:extLst>
              <a:ext uri="{FF2B5EF4-FFF2-40B4-BE49-F238E27FC236}">
                <a16:creationId xmlns:a16="http://schemas.microsoft.com/office/drawing/2014/main" id="{C3D77E5B-D19A-644B-85BF-A9F13341B7CF}"/>
              </a:ext>
            </a:extLst>
          </p:cNvPr>
          <p:cNvSpPr txBox="1">
            <a:spLocks noChangeArrowheads="1"/>
          </p:cNvSpPr>
          <p:nvPr/>
        </p:nvSpPr>
        <p:spPr bwMode="auto">
          <a:xfrm>
            <a:off x="639747" y="3508787"/>
            <a:ext cx="5890022" cy="461665"/>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defTabSz="685800" eaLnBrk="1" fontAlgn="auto" hangingPunct="1">
              <a:spcBef>
                <a:spcPts val="0"/>
              </a:spcBef>
              <a:spcAft>
                <a:spcPts val="0"/>
              </a:spcAft>
              <a:defRPr/>
            </a:pPr>
            <a:r>
              <a:rPr lang="en-US" altLang="en-US" spc="-8" dirty="0">
                <a:solidFill>
                  <a:srgbClr val="E7E6E6"/>
                </a:solidFill>
                <a:latin typeface="Calibri" panose="020F0502020204030204" pitchFamily="34" charset="0"/>
              </a:rPr>
              <a:t>Molina. CROI 2021. Abstr 148.</a:t>
            </a:r>
            <a:endParaRPr lang="en-US" altLang="en-US" dirty="0">
              <a:solidFill>
                <a:srgbClr val="E7E6E6"/>
              </a:solidFill>
              <a:latin typeface="Calibri" panose="020F0502020204030204" pitchFamily="34" charset="0"/>
            </a:endParaRPr>
          </a:p>
        </p:txBody>
      </p:sp>
      <p:pic>
        <p:nvPicPr>
          <p:cNvPr id="5" name="Picture 4">
            <a:extLst>
              <a:ext uri="{FF2B5EF4-FFF2-40B4-BE49-F238E27FC236}">
                <a16:creationId xmlns:a16="http://schemas.microsoft.com/office/drawing/2014/main" id="{62AEEAF3-963C-9541-9571-EC4DAA29FFBF}"/>
              </a:ext>
            </a:extLst>
          </p:cNvPr>
          <p:cNvPicPr>
            <a:picLocks noChangeAspect="1"/>
          </p:cNvPicPr>
          <p:nvPr/>
        </p:nvPicPr>
        <p:blipFill>
          <a:blip r:embed="rId2"/>
          <a:stretch>
            <a:fillRect/>
          </a:stretch>
        </p:blipFill>
        <p:spPr>
          <a:xfrm>
            <a:off x="6599329" y="2675051"/>
            <a:ext cx="1666875" cy="2590800"/>
          </a:xfrm>
          <a:prstGeom prst="rect">
            <a:avLst/>
          </a:prstGeom>
        </p:spPr>
      </p:pic>
      <p:grpSp>
        <p:nvGrpSpPr>
          <p:cNvPr id="8" name="Group 7">
            <a:extLst>
              <a:ext uri="{FF2B5EF4-FFF2-40B4-BE49-F238E27FC236}">
                <a16:creationId xmlns:a16="http://schemas.microsoft.com/office/drawing/2014/main" id="{EF3A39DD-764B-5B4B-B455-2AE63751C969}"/>
              </a:ext>
            </a:extLst>
          </p:cNvPr>
          <p:cNvGrpSpPr/>
          <p:nvPr/>
        </p:nvGrpSpPr>
        <p:grpSpPr>
          <a:xfrm>
            <a:off x="877796" y="1655108"/>
            <a:ext cx="7017989" cy="3753524"/>
            <a:chOff x="1563429" y="1037761"/>
            <a:chExt cx="9357318" cy="5004698"/>
          </a:xfrm>
        </p:grpSpPr>
        <p:pic>
          <p:nvPicPr>
            <p:cNvPr id="4" name="Picture 3">
              <a:extLst>
                <a:ext uri="{FF2B5EF4-FFF2-40B4-BE49-F238E27FC236}">
                  <a16:creationId xmlns:a16="http://schemas.microsoft.com/office/drawing/2014/main" id="{66B1BD0A-45E3-C140-B6B3-8B4CEAF140B9}"/>
                </a:ext>
              </a:extLst>
            </p:cNvPr>
            <p:cNvPicPr>
              <a:picLocks noChangeAspect="1"/>
            </p:cNvPicPr>
            <p:nvPr/>
          </p:nvPicPr>
          <p:blipFill>
            <a:blip r:embed="rId3"/>
            <a:stretch>
              <a:fillRect/>
            </a:stretch>
          </p:blipFill>
          <p:spPr>
            <a:xfrm>
              <a:off x="1563429" y="1037761"/>
              <a:ext cx="9357318" cy="5004698"/>
            </a:xfrm>
            <a:prstGeom prst="rect">
              <a:avLst/>
            </a:prstGeom>
          </p:spPr>
        </p:pic>
        <p:pic>
          <p:nvPicPr>
            <p:cNvPr id="7" name="Picture 6">
              <a:extLst>
                <a:ext uri="{FF2B5EF4-FFF2-40B4-BE49-F238E27FC236}">
                  <a16:creationId xmlns:a16="http://schemas.microsoft.com/office/drawing/2014/main" id="{3E9BC1F2-843F-A849-BF80-88DA12599A4D}"/>
                </a:ext>
              </a:extLst>
            </p:cNvPr>
            <p:cNvPicPr>
              <a:picLocks noChangeAspect="1"/>
            </p:cNvPicPr>
            <p:nvPr/>
          </p:nvPicPr>
          <p:blipFill>
            <a:blip r:embed="rId4"/>
            <a:stretch>
              <a:fillRect/>
            </a:stretch>
          </p:blipFill>
          <p:spPr>
            <a:xfrm>
              <a:off x="1738811" y="3429000"/>
              <a:ext cx="1448526" cy="2567842"/>
            </a:xfrm>
            <a:prstGeom prst="rect">
              <a:avLst/>
            </a:prstGeom>
          </p:spPr>
        </p:pic>
      </p:grpSp>
    </p:spTree>
    <p:extLst>
      <p:ext uri="{BB962C8B-B14F-4D97-AF65-F5344CB8AC3E}">
        <p14:creationId xmlns:p14="http://schemas.microsoft.com/office/powerpoint/2010/main" val="213459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B55A7-04EA-4019-B91F-9660A85571F1}"/>
              </a:ext>
            </a:extLst>
          </p:cNvPr>
          <p:cNvSpPr>
            <a:spLocks noGrp="1"/>
          </p:cNvSpPr>
          <p:nvPr>
            <p:ph type="title"/>
          </p:nvPr>
        </p:nvSpPr>
        <p:spPr/>
        <p:txBody>
          <a:bodyPr/>
          <a:lstStyle/>
          <a:p>
            <a:r>
              <a:rPr lang="en-US" altLang="en-US" dirty="0"/>
              <a:t>ANRS Prévenir</a:t>
            </a:r>
            <a:r>
              <a:rPr lang="en-US" dirty="0"/>
              <a:t>: Background</a:t>
            </a:r>
          </a:p>
        </p:txBody>
      </p:sp>
      <p:sp>
        <p:nvSpPr>
          <p:cNvPr id="3" name="Content Placeholder 2">
            <a:extLst>
              <a:ext uri="{FF2B5EF4-FFF2-40B4-BE49-F238E27FC236}">
                <a16:creationId xmlns:a16="http://schemas.microsoft.com/office/drawing/2014/main" id="{527837D6-CCEC-4785-B942-36FED49D53B8}"/>
              </a:ext>
            </a:extLst>
          </p:cNvPr>
          <p:cNvSpPr>
            <a:spLocks noGrp="1"/>
          </p:cNvSpPr>
          <p:nvPr>
            <p:ph idx="1"/>
          </p:nvPr>
        </p:nvSpPr>
        <p:spPr/>
        <p:txBody>
          <a:bodyPr>
            <a:normAutofit/>
          </a:bodyPr>
          <a:lstStyle/>
          <a:p>
            <a:r>
              <a:rPr lang="en-US" sz="1950" dirty="0"/>
              <a:t>ANRS IPERGAY: double-blind, randomized, placebo-controlled study showed on-demand FTC/TDF PrEP (taken before and after sex) highly effective in preventing HIV infection among MSM</a:t>
            </a:r>
            <a:r>
              <a:rPr lang="en-US" sz="1950" baseline="30000" dirty="0"/>
              <a:t>[1]</a:t>
            </a:r>
            <a:endParaRPr lang="en-US" sz="1950" dirty="0"/>
          </a:p>
          <a:p>
            <a:pPr lvl="1"/>
            <a:r>
              <a:rPr lang="en-US" dirty="0"/>
              <a:t>Relative reduction in HIV incidence with on-demand FTC/TDF vs placebo: 86% (95% CI: 40-98; </a:t>
            </a:r>
            <a:r>
              <a:rPr lang="en-US" i="1" dirty="0"/>
              <a:t>P</a:t>
            </a:r>
            <a:r>
              <a:rPr lang="en-US" dirty="0"/>
              <a:t> = .002)</a:t>
            </a:r>
          </a:p>
          <a:p>
            <a:pPr lvl="1"/>
            <a:r>
              <a:rPr lang="en-US" dirty="0"/>
              <a:t>Relative reduction in HIV incidence during open-label extension phase: 97% (95% CI: 81-100)</a:t>
            </a:r>
            <a:r>
              <a:rPr lang="en-US" baseline="30000" dirty="0"/>
              <a:t>[2]</a:t>
            </a:r>
          </a:p>
          <a:p>
            <a:r>
              <a:rPr lang="en-US" sz="1950" dirty="0"/>
              <a:t>Efficacy of on-demand PrEP in real-world settings not fully established</a:t>
            </a:r>
          </a:p>
          <a:p>
            <a:r>
              <a:rPr lang="en-US" sz="1950" dirty="0"/>
              <a:t>Current study among participants at high risk for HIV in Paris region designed to evaluate impact of on-demand and daily FTC/TDF PrEP on overall HIV incidence and HIV incidence with each dosing strategy among MSM</a:t>
            </a:r>
            <a:r>
              <a:rPr lang="en-US" sz="1950" baseline="30000" dirty="0"/>
              <a:t>[3]</a:t>
            </a:r>
          </a:p>
        </p:txBody>
      </p:sp>
      <p:sp>
        <p:nvSpPr>
          <p:cNvPr id="4" name="Text Box 15">
            <a:extLst>
              <a:ext uri="{FF2B5EF4-FFF2-40B4-BE49-F238E27FC236}">
                <a16:creationId xmlns:a16="http://schemas.microsoft.com/office/drawing/2014/main" id="{38B6C62A-5CA5-4AB4-9E62-1C1388499D8C}"/>
              </a:ext>
            </a:extLst>
          </p:cNvPr>
          <p:cNvSpPr txBox="1">
            <a:spLocks noChangeArrowheads="1"/>
          </p:cNvSpPr>
          <p:nvPr/>
        </p:nvSpPr>
        <p:spPr bwMode="auto">
          <a:xfrm>
            <a:off x="317017" y="5610945"/>
            <a:ext cx="5890022" cy="230832"/>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defTabSz="685800" eaLnBrk="1" fontAlgn="auto" hangingPunct="1">
              <a:spcBef>
                <a:spcPts val="0"/>
              </a:spcBef>
              <a:spcAft>
                <a:spcPts val="0"/>
              </a:spcAft>
              <a:defRPr/>
            </a:pPr>
            <a:r>
              <a:rPr lang="en-US" altLang="en-US" sz="900" b="0" spc="-8" dirty="0">
                <a:solidFill>
                  <a:srgbClr val="E7E6E6"/>
                </a:solidFill>
                <a:latin typeface="Calibri" panose="020F0502020204030204" pitchFamily="34" charset="0"/>
              </a:rPr>
              <a:t>1. Molina. NEJM. 2015;373:2237. 2. Molina. Lancet HIV. 2017;4:e402. 3. Molina. CROI 2021. Abstr 148.</a:t>
            </a:r>
            <a:endParaRPr lang="en-US" altLang="en-US" sz="900" b="0" dirty="0">
              <a:solidFill>
                <a:srgbClr val="E7E6E6"/>
              </a:solidFill>
              <a:latin typeface="Calibri" panose="020F0502020204030204" pitchFamily="34" charset="0"/>
            </a:endParaRPr>
          </a:p>
        </p:txBody>
      </p:sp>
      <p:grpSp>
        <p:nvGrpSpPr>
          <p:cNvPr id="11" name="Group 7">
            <a:extLst>
              <a:ext uri="{FF2B5EF4-FFF2-40B4-BE49-F238E27FC236}">
                <a16:creationId xmlns:a16="http://schemas.microsoft.com/office/drawing/2014/main" id="{E5A4CF98-D71C-42A2-B2B3-52D2972871F2}"/>
              </a:ext>
            </a:extLst>
          </p:cNvPr>
          <p:cNvGrpSpPr>
            <a:grpSpLocks/>
          </p:cNvGrpSpPr>
          <p:nvPr/>
        </p:nvGrpSpPr>
        <p:grpSpPr bwMode="auto">
          <a:xfrm>
            <a:off x="7042178" y="5519740"/>
            <a:ext cx="1911101" cy="358950"/>
            <a:chOff x="9527309" y="3551529"/>
            <a:chExt cx="2548134" cy="479136"/>
          </a:xfrm>
        </p:grpSpPr>
        <p:pic>
          <p:nvPicPr>
            <p:cNvPr id="12" name="Picture 9">
              <a:extLst>
                <a:ext uri="{FF2B5EF4-FFF2-40B4-BE49-F238E27FC236}">
                  <a16:creationId xmlns:a16="http://schemas.microsoft.com/office/drawing/2014/main" id="{4F434675-69BD-4298-95F2-C772AD60713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327791" y="3551529"/>
              <a:ext cx="551335" cy="179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3" name="Rectangle 8">
              <a:extLst>
                <a:ext uri="{FF2B5EF4-FFF2-40B4-BE49-F238E27FC236}">
                  <a16:creationId xmlns:a16="http://schemas.microsoft.com/office/drawing/2014/main" id="{1ECBDF97-4194-4A30-A490-02C526E02813}"/>
                </a:ext>
              </a:extLst>
            </p:cNvPr>
            <p:cNvSpPr>
              <a:spLocks noChangeArrowheads="1"/>
            </p:cNvSpPr>
            <p:nvPr/>
          </p:nvSpPr>
          <p:spPr bwMode="auto">
            <a:xfrm>
              <a:off x="9527309" y="3691731"/>
              <a:ext cx="2548134" cy="33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eaLnBrk="0" hangingPunct="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eaLnBrk="0" hangingPunct="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eaLnBrk="0"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eaLnBrk="0"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defTabSz="685800" eaLnBrk="1" fontAlgn="auto" hangingPunct="1">
                <a:lnSpc>
                  <a:spcPct val="100000"/>
                </a:lnSpc>
                <a:spcBef>
                  <a:spcPct val="0"/>
                </a:spcBef>
                <a:spcAft>
                  <a:spcPct val="0"/>
                </a:spcAft>
                <a:buClrTx/>
                <a:buNone/>
              </a:pPr>
              <a:r>
                <a:rPr lang="en-US" altLang="en-US" sz="1050" dirty="0">
                  <a:solidFill>
                    <a:srgbClr val="FFFFFF"/>
                  </a:solidFill>
                  <a:latin typeface="Calibri" panose="020F0502020204030204" pitchFamily="34" charset="0"/>
                </a:rPr>
                <a:t>Slide credit: </a:t>
              </a:r>
              <a:r>
                <a:rPr lang="en-US" altLang="en-US" sz="1050" dirty="0">
                  <a:solidFill>
                    <a:srgbClr val="FFFFFF"/>
                  </a:solidFill>
                  <a:latin typeface="Calibri" panose="020F0502020204030204" pitchFamily="34" charset="0"/>
                  <a:hlinkClick r:id="rId4">
                    <a:extLst>
                      <a:ext uri="{A12FA001-AC4F-418D-AE19-62706E023703}">
                        <ahyp:hlinkClr xmlns:ahyp="http://schemas.microsoft.com/office/drawing/2018/hyperlinkcolor" val="tx"/>
                      </a:ext>
                    </a:extLst>
                  </a:hlinkClick>
                </a:rPr>
                <a:t>clinicaloptions.com</a:t>
              </a:r>
              <a:endParaRPr lang="en-US" altLang="en-US" sz="1050" dirty="0">
                <a:solidFill>
                  <a:srgbClr val="FFFFFF"/>
                </a:solidFill>
                <a:latin typeface="Calibri" panose="020F0502020204030204" pitchFamily="34" charset="0"/>
              </a:endParaRPr>
            </a:p>
          </p:txBody>
        </p:sp>
      </p:grpSp>
    </p:spTree>
    <p:extLst>
      <p:ext uri="{BB962C8B-B14F-4D97-AF65-F5344CB8AC3E}">
        <p14:creationId xmlns:p14="http://schemas.microsoft.com/office/powerpoint/2010/main" val="59258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39D7F-E25F-4D1C-954E-3A4DF74BEF70}"/>
              </a:ext>
            </a:extLst>
          </p:cNvPr>
          <p:cNvSpPr>
            <a:spLocks noGrp="1"/>
          </p:cNvSpPr>
          <p:nvPr>
            <p:ph type="title"/>
          </p:nvPr>
        </p:nvSpPr>
        <p:spPr/>
        <p:txBody>
          <a:bodyPr/>
          <a:lstStyle/>
          <a:p>
            <a:r>
              <a:rPr lang="en-US" altLang="en-US" dirty="0"/>
              <a:t>ANRS Prévenir</a:t>
            </a:r>
            <a:r>
              <a:rPr lang="en-US" dirty="0"/>
              <a:t>: Study Design</a:t>
            </a:r>
          </a:p>
        </p:txBody>
      </p:sp>
      <p:sp>
        <p:nvSpPr>
          <p:cNvPr id="4" name="Text Box 15">
            <a:extLst>
              <a:ext uri="{FF2B5EF4-FFF2-40B4-BE49-F238E27FC236}">
                <a16:creationId xmlns:a16="http://schemas.microsoft.com/office/drawing/2014/main" id="{8ED9FA43-CF3B-49B1-B7BF-9ECF6CEEC3BE}"/>
              </a:ext>
            </a:extLst>
          </p:cNvPr>
          <p:cNvSpPr txBox="1">
            <a:spLocks noChangeArrowheads="1"/>
          </p:cNvSpPr>
          <p:nvPr/>
        </p:nvSpPr>
        <p:spPr bwMode="auto">
          <a:xfrm>
            <a:off x="317017" y="5610945"/>
            <a:ext cx="5890022" cy="230832"/>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defTabSz="685800" eaLnBrk="1" fontAlgn="auto" hangingPunct="1">
              <a:spcBef>
                <a:spcPts val="0"/>
              </a:spcBef>
              <a:spcAft>
                <a:spcPts val="0"/>
              </a:spcAft>
              <a:defRPr/>
            </a:pPr>
            <a:r>
              <a:rPr lang="en-US" altLang="en-US" sz="900" b="0" spc="-8" dirty="0">
                <a:solidFill>
                  <a:srgbClr val="E7E6E6"/>
                </a:solidFill>
                <a:latin typeface="Calibri" panose="020F0502020204030204" pitchFamily="34" charset="0"/>
              </a:rPr>
              <a:t>Molina. CROI 2021. Abstr 148.</a:t>
            </a:r>
            <a:endParaRPr lang="en-US" altLang="en-US" sz="900" b="0" dirty="0">
              <a:solidFill>
                <a:srgbClr val="E7E6E6"/>
              </a:solidFill>
              <a:latin typeface="Calibri" panose="020F0502020204030204" pitchFamily="34" charset="0"/>
            </a:endParaRPr>
          </a:p>
        </p:txBody>
      </p:sp>
      <p:grpSp>
        <p:nvGrpSpPr>
          <p:cNvPr id="8" name="Group 7">
            <a:extLst>
              <a:ext uri="{FF2B5EF4-FFF2-40B4-BE49-F238E27FC236}">
                <a16:creationId xmlns:a16="http://schemas.microsoft.com/office/drawing/2014/main" id="{EE171BA0-9480-489B-AA52-880E7864CC10}"/>
              </a:ext>
            </a:extLst>
          </p:cNvPr>
          <p:cNvGrpSpPr>
            <a:grpSpLocks/>
          </p:cNvGrpSpPr>
          <p:nvPr/>
        </p:nvGrpSpPr>
        <p:grpSpPr bwMode="auto">
          <a:xfrm>
            <a:off x="7042178" y="5519740"/>
            <a:ext cx="1911101" cy="358950"/>
            <a:chOff x="9527309" y="3551529"/>
            <a:chExt cx="2548134" cy="479136"/>
          </a:xfrm>
        </p:grpSpPr>
        <p:pic>
          <p:nvPicPr>
            <p:cNvPr id="9" name="Picture 9">
              <a:extLst>
                <a:ext uri="{FF2B5EF4-FFF2-40B4-BE49-F238E27FC236}">
                  <a16:creationId xmlns:a16="http://schemas.microsoft.com/office/drawing/2014/main" id="{6522D698-5891-4DB5-88D2-BE42C566444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327791" y="3551529"/>
              <a:ext cx="551335" cy="179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0" name="Rectangle 8">
              <a:extLst>
                <a:ext uri="{FF2B5EF4-FFF2-40B4-BE49-F238E27FC236}">
                  <a16:creationId xmlns:a16="http://schemas.microsoft.com/office/drawing/2014/main" id="{28FD40DD-9EBD-4D48-9BA1-4D5823F6C996}"/>
                </a:ext>
              </a:extLst>
            </p:cNvPr>
            <p:cNvSpPr>
              <a:spLocks noChangeArrowheads="1"/>
            </p:cNvSpPr>
            <p:nvPr/>
          </p:nvSpPr>
          <p:spPr bwMode="auto">
            <a:xfrm>
              <a:off x="9527309" y="3691731"/>
              <a:ext cx="2548134" cy="33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eaLnBrk="0" hangingPunct="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eaLnBrk="0" hangingPunct="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eaLnBrk="0"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eaLnBrk="0"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defTabSz="685800" eaLnBrk="1" fontAlgn="auto" hangingPunct="1">
                <a:lnSpc>
                  <a:spcPct val="100000"/>
                </a:lnSpc>
                <a:spcBef>
                  <a:spcPct val="0"/>
                </a:spcBef>
                <a:spcAft>
                  <a:spcPct val="0"/>
                </a:spcAft>
                <a:buClrTx/>
                <a:buNone/>
              </a:pPr>
              <a:r>
                <a:rPr lang="en-US" altLang="en-US" sz="1050" dirty="0">
                  <a:solidFill>
                    <a:srgbClr val="E7E6E6"/>
                  </a:solidFill>
                  <a:latin typeface="Calibri" panose="020F0502020204030204" pitchFamily="34" charset="0"/>
                </a:rPr>
                <a:t>Slide credit: </a:t>
              </a:r>
              <a:r>
                <a:rPr lang="en-US" altLang="en-US" sz="1050" dirty="0">
                  <a:solidFill>
                    <a:srgbClr val="E7E6E6"/>
                  </a:solidFill>
                  <a:latin typeface="Calibri" panose="020F0502020204030204" pitchFamily="34" charset="0"/>
                  <a:hlinkClick r:id="rId4"/>
                </a:rPr>
                <a:t>clinicaloptions.com</a:t>
              </a:r>
              <a:endParaRPr lang="en-US" altLang="en-US" sz="1050" dirty="0">
                <a:solidFill>
                  <a:srgbClr val="E7E6E6"/>
                </a:solidFill>
                <a:latin typeface="Calibri" panose="020F0502020204030204" pitchFamily="34" charset="0"/>
              </a:endParaRPr>
            </a:p>
          </p:txBody>
        </p:sp>
      </p:grpSp>
      <p:sp>
        <p:nvSpPr>
          <p:cNvPr id="24" name="Content Placeholder 1">
            <a:extLst>
              <a:ext uri="{FF2B5EF4-FFF2-40B4-BE49-F238E27FC236}">
                <a16:creationId xmlns:a16="http://schemas.microsoft.com/office/drawing/2014/main" id="{023FCAA1-DDA7-B74A-BC60-F8995B10EFD9}"/>
              </a:ext>
            </a:extLst>
          </p:cNvPr>
          <p:cNvSpPr>
            <a:spLocks noGrp="1"/>
          </p:cNvSpPr>
          <p:nvPr>
            <p:ph idx="1"/>
          </p:nvPr>
        </p:nvSpPr>
        <p:spPr>
          <a:xfrm>
            <a:off x="453507" y="1588778"/>
            <a:ext cx="8158147" cy="296045"/>
          </a:xfrm>
        </p:spPr>
        <p:txBody>
          <a:bodyPr>
            <a:normAutofit lnSpcReduction="10000"/>
          </a:bodyPr>
          <a:lstStyle/>
          <a:p>
            <a:r>
              <a:rPr lang="en-US" sz="1650" dirty="0"/>
              <a:t>Multicenter, open-label, prospective cohort study mainly in MSM (98.5%) from Paris</a:t>
            </a:r>
          </a:p>
        </p:txBody>
      </p:sp>
      <p:grpSp>
        <p:nvGrpSpPr>
          <p:cNvPr id="3" name="Group 2">
            <a:extLst>
              <a:ext uri="{FF2B5EF4-FFF2-40B4-BE49-F238E27FC236}">
                <a16:creationId xmlns:a16="http://schemas.microsoft.com/office/drawing/2014/main" id="{24C6B195-BF32-40DE-A22C-5941C0BE8BF4}"/>
              </a:ext>
            </a:extLst>
          </p:cNvPr>
          <p:cNvGrpSpPr/>
          <p:nvPr/>
        </p:nvGrpSpPr>
        <p:grpSpPr>
          <a:xfrm>
            <a:off x="602484" y="2140124"/>
            <a:ext cx="7939032" cy="2291835"/>
            <a:chOff x="604675" y="1924044"/>
            <a:chExt cx="10585376" cy="3055779"/>
          </a:xfrm>
        </p:grpSpPr>
        <p:sp>
          <p:nvSpPr>
            <p:cNvPr id="25" name="Text Box 45">
              <a:extLst>
                <a:ext uri="{FF2B5EF4-FFF2-40B4-BE49-F238E27FC236}">
                  <a16:creationId xmlns:a16="http://schemas.microsoft.com/office/drawing/2014/main" id="{B618B293-6889-5849-A859-45B1DCD70975}"/>
                </a:ext>
              </a:extLst>
            </p:cNvPr>
            <p:cNvSpPr txBox="1">
              <a:spLocks noChangeArrowheads="1"/>
            </p:cNvSpPr>
            <p:nvPr/>
          </p:nvSpPr>
          <p:spPr bwMode="auto">
            <a:xfrm>
              <a:off x="604675" y="2889697"/>
              <a:ext cx="3416715"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a:lnSpc>
                  <a:spcPct val="100000"/>
                </a:lnSpc>
                <a:spcBef>
                  <a:spcPct val="0"/>
                </a:spcBef>
                <a:spcAft>
                  <a:spcPct val="0"/>
                </a:spcAft>
                <a:buClrTx/>
                <a:buNone/>
                <a:defRPr/>
              </a:pPr>
              <a:r>
                <a:rPr lang="en-GB" altLang="en-US" sz="1350" dirty="0">
                  <a:solidFill>
                    <a:srgbClr val="FFFFFF"/>
                  </a:solidFill>
                  <a:latin typeface="Calibri" panose="020F0502020204030204" pitchFamily="34" charset="0"/>
                  <a:cs typeface="Arial" panose="020B0604020202020204" pitchFamily="34" charset="0"/>
                </a:rPr>
                <a:t>HIV-negative adults at high risk of HIV infection with inconsistent condom use; </a:t>
              </a:r>
              <a:r>
                <a:rPr lang="en-GB" altLang="en-US" sz="1350" dirty="0">
                  <a:solidFill>
                    <a:srgbClr val="FFFFFF"/>
                  </a:solidFill>
                  <a:latin typeface="Calibri" panose="020F0502020204030204" pitchFamily="34" charset="0"/>
                </a:rPr>
                <a:t>eGFR</a:t>
              </a:r>
              <a:r>
                <a:rPr lang="en-GB" altLang="en-US" sz="1350" dirty="0">
                  <a:solidFill>
                    <a:srgbClr val="FFFFFF"/>
                  </a:solidFill>
                  <a:latin typeface="Calibri" panose="020F0502020204030204" pitchFamily="34" charset="0"/>
                  <a:cs typeface="Arial" panose="020B0604020202020204" pitchFamily="34" charset="0"/>
                </a:rPr>
                <a:t> ≥ 50 mL/min; HBsAg negative in on-demand arm</a:t>
              </a:r>
            </a:p>
            <a:p>
              <a:pPr algn="ctr" defTabSz="685800">
                <a:lnSpc>
                  <a:spcPct val="100000"/>
                </a:lnSpc>
                <a:spcBef>
                  <a:spcPct val="0"/>
                </a:spcBef>
                <a:spcAft>
                  <a:spcPct val="0"/>
                </a:spcAft>
                <a:buClrTx/>
                <a:buNone/>
                <a:defRPr/>
              </a:pPr>
              <a:r>
                <a:rPr lang="en-GB" altLang="en-US" sz="1350" dirty="0">
                  <a:solidFill>
                    <a:srgbClr val="FFFFFF"/>
                  </a:solidFill>
                  <a:latin typeface="Calibri" panose="020F0502020204030204" pitchFamily="34" charset="0"/>
                  <a:cs typeface="Arial" panose="020B0604020202020204" pitchFamily="34" charset="0"/>
                </a:rPr>
                <a:t>(N = 3059)*</a:t>
              </a:r>
              <a:endParaRPr lang="en-US" altLang="en-US" sz="1350" dirty="0">
                <a:solidFill>
                  <a:srgbClr val="FFFFFF"/>
                </a:solidFill>
                <a:latin typeface="Calibri" panose="020F0502020204030204" pitchFamily="34" charset="0"/>
                <a:cs typeface="Arial" panose="020B0604020202020204" pitchFamily="34" charset="0"/>
              </a:endParaRPr>
            </a:p>
          </p:txBody>
        </p:sp>
        <p:sp>
          <p:nvSpPr>
            <p:cNvPr id="26" name="Rectangle 49">
              <a:extLst>
                <a:ext uri="{FF2B5EF4-FFF2-40B4-BE49-F238E27FC236}">
                  <a16:creationId xmlns:a16="http://schemas.microsoft.com/office/drawing/2014/main" id="{0837DF44-7267-624F-BF1B-4F9AC953149B}"/>
                </a:ext>
              </a:extLst>
            </p:cNvPr>
            <p:cNvSpPr>
              <a:spLocks noChangeArrowheads="1"/>
            </p:cNvSpPr>
            <p:nvPr/>
          </p:nvSpPr>
          <p:spPr bwMode="auto">
            <a:xfrm>
              <a:off x="4634398" y="2794762"/>
              <a:ext cx="5943600" cy="822960"/>
            </a:xfrm>
            <a:prstGeom prst="rect">
              <a:avLst/>
            </a:prstGeom>
            <a:solidFill>
              <a:schemeClr val="accent1"/>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a:lnSpc>
                  <a:spcPct val="100000"/>
                </a:lnSpc>
                <a:spcBef>
                  <a:spcPct val="0"/>
                </a:spcBef>
                <a:spcAft>
                  <a:spcPct val="0"/>
                </a:spcAft>
                <a:buClrTx/>
                <a:buNone/>
                <a:defRPr/>
              </a:pPr>
              <a:r>
                <a:rPr lang="en-US" altLang="en-US" sz="1350" b="1" dirty="0">
                  <a:solidFill>
                    <a:srgbClr val="FFFFFF"/>
                  </a:solidFill>
                  <a:latin typeface="Calibri" panose="020F0502020204030204" pitchFamily="34" charset="0"/>
                  <a:cs typeface="Arial" panose="020B0604020202020204" pitchFamily="34" charset="0"/>
                </a:rPr>
                <a:t>Daily FTC/TDF PrEP</a:t>
              </a:r>
              <a:r>
                <a:rPr lang="en-US" altLang="en-US" sz="1350" b="1" baseline="30000" dirty="0">
                  <a:solidFill>
                    <a:srgbClr val="FFFFFF"/>
                  </a:solidFill>
                  <a:latin typeface="Calibri" panose="020F0502020204030204" pitchFamily="34" charset="0"/>
                  <a:cs typeface="Arial" panose="020B0604020202020204" pitchFamily="34" charset="0"/>
                </a:rPr>
                <a:t>†</a:t>
              </a:r>
              <a:r>
                <a:rPr lang="en-US" altLang="en-US" sz="1350" b="1" dirty="0">
                  <a:solidFill>
                    <a:srgbClr val="FFFFFF"/>
                  </a:solidFill>
                  <a:latin typeface="Calibri" panose="020F0502020204030204" pitchFamily="34" charset="0"/>
                  <a:cs typeface="Arial" panose="020B0604020202020204" pitchFamily="34" charset="0"/>
                </a:rPr>
                <a:t> </a:t>
              </a:r>
            </a:p>
            <a:p>
              <a:pPr algn="ctr" defTabSz="685800">
                <a:lnSpc>
                  <a:spcPct val="100000"/>
                </a:lnSpc>
                <a:spcBef>
                  <a:spcPct val="0"/>
                </a:spcBef>
                <a:spcAft>
                  <a:spcPct val="0"/>
                </a:spcAft>
                <a:buClrTx/>
                <a:buNone/>
                <a:defRPr/>
              </a:pPr>
              <a:r>
                <a:rPr lang="en-US" altLang="en-US" sz="1350" dirty="0">
                  <a:solidFill>
                    <a:srgbClr val="FFFFFF"/>
                  </a:solidFill>
                  <a:latin typeface="Calibri" panose="020F0502020204030204" pitchFamily="34" charset="0"/>
                  <a:cs typeface="Arial" panose="020B0604020202020204" pitchFamily="34" charset="0"/>
                </a:rPr>
                <a:t>(n = 1544)</a:t>
              </a:r>
            </a:p>
          </p:txBody>
        </p:sp>
        <p:sp>
          <p:nvSpPr>
            <p:cNvPr id="27" name="Rectangle 50">
              <a:extLst>
                <a:ext uri="{FF2B5EF4-FFF2-40B4-BE49-F238E27FC236}">
                  <a16:creationId xmlns:a16="http://schemas.microsoft.com/office/drawing/2014/main" id="{CBC0EC60-636F-4545-822A-96A00C5D0BE9}"/>
                </a:ext>
              </a:extLst>
            </p:cNvPr>
            <p:cNvSpPr>
              <a:spLocks noChangeArrowheads="1"/>
            </p:cNvSpPr>
            <p:nvPr/>
          </p:nvSpPr>
          <p:spPr bwMode="auto">
            <a:xfrm>
              <a:off x="4634399" y="3636691"/>
              <a:ext cx="5943600" cy="822960"/>
            </a:xfrm>
            <a:prstGeom prst="rect">
              <a:avLst/>
            </a:prstGeom>
            <a:solidFill>
              <a:schemeClr val="accent3"/>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a:lnSpc>
                  <a:spcPct val="100000"/>
                </a:lnSpc>
                <a:spcBef>
                  <a:spcPct val="0"/>
                </a:spcBef>
                <a:spcAft>
                  <a:spcPct val="0"/>
                </a:spcAft>
                <a:buClrTx/>
                <a:buNone/>
                <a:defRPr/>
              </a:pPr>
              <a:r>
                <a:rPr lang="en-US" altLang="en-US" sz="1350" b="1" dirty="0">
                  <a:solidFill>
                    <a:srgbClr val="FFFFFF"/>
                  </a:solidFill>
                  <a:latin typeface="Calibri" panose="020F0502020204030204" pitchFamily="34" charset="0"/>
                  <a:cs typeface="Arial" panose="020B0604020202020204" pitchFamily="34" charset="0"/>
                </a:rPr>
                <a:t>On-Demand FTC/TDF PrEP</a:t>
              </a:r>
              <a:r>
                <a:rPr lang="en-US" altLang="en-US" sz="1350" b="1" baseline="30000" dirty="0">
                  <a:solidFill>
                    <a:srgbClr val="FFFFFF"/>
                  </a:solidFill>
                  <a:latin typeface="Calibri" panose="020F0502020204030204" pitchFamily="34" charset="0"/>
                  <a:cs typeface="Arial" panose="020B0604020202020204" pitchFamily="34" charset="0"/>
                </a:rPr>
                <a:t>† </a:t>
              </a:r>
              <a:endParaRPr lang="en-US" altLang="en-US" sz="1350" b="1" dirty="0">
                <a:solidFill>
                  <a:srgbClr val="FFFFFF"/>
                </a:solidFill>
                <a:latin typeface="Calibri" panose="020F0502020204030204" pitchFamily="34" charset="0"/>
                <a:cs typeface="Arial" panose="020B0604020202020204" pitchFamily="34" charset="0"/>
              </a:endParaRPr>
            </a:p>
            <a:p>
              <a:pPr algn="ctr" defTabSz="685800" eaLnBrk="1" fontAlgn="auto" hangingPunct="1">
                <a:lnSpc>
                  <a:spcPct val="100000"/>
                </a:lnSpc>
                <a:spcBef>
                  <a:spcPct val="0"/>
                </a:spcBef>
                <a:spcAft>
                  <a:spcPct val="0"/>
                </a:spcAft>
                <a:buClrTx/>
                <a:buNone/>
                <a:defRPr/>
              </a:pPr>
              <a:r>
                <a:rPr lang="en-US" altLang="en-US" sz="1350" dirty="0">
                  <a:solidFill>
                    <a:srgbClr val="FFFFFF"/>
                  </a:solidFill>
                  <a:latin typeface="Calibri" panose="020F0502020204030204" pitchFamily="34" charset="0"/>
                </a:rPr>
                <a:t>(2-1-1: 2 doses before sex, 1 dose QD for 2 days after sex)</a:t>
              </a:r>
            </a:p>
            <a:p>
              <a:pPr algn="ctr" defTabSz="685800">
                <a:lnSpc>
                  <a:spcPct val="100000"/>
                </a:lnSpc>
                <a:spcBef>
                  <a:spcPct val="0"/>
                </a:spcBef>
                <a:spcAft>
                  <a:spcPct val="0"/>
                </a:spcAft>
                <a:buClrTx/>
                <a:buNone/>
                <a:defRPr/>
              </a:pPr>
              <a:r>
                <a:rPr lang="en-US" altLang="en-US" sz="1350" dirty="0">
                  <a:solidFill>
                    <a:srgbClr val="FFFFFF"/>
                  </a:solidFill>
                  <a:latin typeface="Calibri" panose="020F0502020204030204" pitchFamily="34" charset="0"/>
                  <a:cs typeface="Arial" panose="020B0604020202020204" pitchFamily="34" charset="0"/>
                </a:rPr>
                <a:t>(n = 1515)</a:t>
              </a:r>
            </a:p>
          </p:txBody>
        </p:sp>
        <p:sp>
          <p:nvSpPr>
            <p:cNvPr id="28" name="TextBox 27">
              <a:extLst>
                <a:ext uri="{FF2B5EF4-FFF2-40B4-BE49-F238E27FC236}">
                  <a16:creationId xmlns:a16="http://schemas.microsoft.com/office/drawing/2014/main" id="{3E220B1A-12CD-A14B-B18D-DA79CAD003E8}"/>
                </a:ext>
              </a:extLst>
            </p:cNvPr>
            <p:cNvSpPr txBox="1"/>
            <p:nvPr/>
          </p:nvSpPr>
          <p:spPr bwMode="auto">
            <a:xfrm>
              <a:off x="604676" y="4425826"/>
              <a:ext cx="10585375" cy="55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a:spcBef>
                  <a:spcPts val="0"/>
                </a:spcBef>
                <a:defRPr/>
              </a:pPr>
              <a:r>
                <a:rPr lang="en-US" sz="1050" dirty="0">
                  <a:solidFill>
                    <a:srgbClr val="FFFFFF"/>
                  </a:solidFill>
                  <a:latin typeface="Calibri" panose="020F0502020204030204" pitchFamily="34" charset="0"/>
                  <a:cs typeface="Arial" panose="020B0604020202020204" pitchFamily="34" charset="0"/>
                </a:rPr>
                <a:t>*Participants enrolled on arm of their choice with ability to switch. </a:t>
              </a:r>
              <a:r>
                <a:rPr lang="en-US" sz="1050" baseline="30000" dirty="0">
                  <a:solidFill>
                    <a:srgbClr val="FFFFFF"/>
                  </a:solidFill>
                  <a:latin typeface="Calibri" panose="020F0502020204030204" pitchFamily="34" charset="0"/>
                  <a:cs typeface="Arial" panose="020B0604020202020204" pitchFamily="34" charset="0"/>
                </a:rPr>
                <a:t>†</a:t>
              </a:r>
              <a:r>
                <a:rPr lang="en-US" sz="1050" dirty="0">
                  <a:solidFill>
                    <a:srgbClr val="FFFFFF"/>
                  </a:solidFill>
                  <a:latin typeface="Calibri" panose="020F0502020204030204" pitchFamily="34" charset="0"/>
                  <a:cs typeface="Arial" panose="020B0604020202020204" pitchFamily="34" charset="0"/>
                </a:rPr>
                <a:t>Plus condoms, gels, risk reduction and adherence counseling, questionnaire on sexual behavior. Follow-up every 3 mos with STI and/or HIV testing, plasma creatinine measurement. </a:t>
              </a:r>
            </a:p>
          </p:txBody>
        </p:sp>
        <p:cxnSp>
          <p:nvCxnSpPr>
            <p:cNvPr id="30" name="Straight Arrow Connector 29">
              <a:extLst>
                <a:ext uri="{FF2B5EF4-FFF2-40B4-BE49-F238E27FC236}">
                  <a16:creationId xmlns:a16="http://schemas.microsoft.com/office/drawing/2014/main" id="{6469C0C9-C8A8-9346-AC80-CA6FF1F5A46F}"/>
                </a:ext>
              </a:extLst>
            </p:cNvPr>
            <p:cNvCxnSpPr>
              <a:cxnSpLocks/>
            </p:cNvCxnSpPr>
            <p:nvPr/>
          </p:nvCxnSpPr>
          <p:spPr bwMode="auto">
            <a:xfrm>
              <a:off x="4645031" y="2600319"/>
              <a:ext cx="0" cy="182880"/>
            </a:xfrm>
            <a:prstGeom prst="straightConnector1">
              <a:avLst/>
            </a:prstGeom>
            <a:noFill/>
            <a:ln w="28575" cap="flat" cmpd="sng" algn="ctr">
              <a:solidFill>
                <a:schemeClr val="bg1"/>
              </a:solidFill>
              <a:prstDash val="solid"/>
              <a:round/>
              <a:headEnd type="none" w="med" len="med"/>
              <a:tailEnd type="triangle"/>
            </a:ln>
            <a:effectLst/>
          </p:spPr>
        </p:cxnSp>
        <p:sp>
          <p:nvSpPr>
            <p:cNvPr id="31" name="TextBox 30">
              <a:extLst>
                <a:ext uri="{FF2B5EF4-FFF2-40B4-BE49-F238E27FC236}">
                  <a16:creationId xmlns:a16="http://schemas.microsoft.com/office/drawing/2014/main" id="{62D70EDB-64F9-A24C-8E35-A42A2BD9259D}"/>
                </a:ext>
              </a:extLst>
            </p:cNvPr>
            <p:cNvSpPr txBox="1"/>
            <p:nvPr/>
          </p:nvSpPr>
          <p:spPr bwMode="auto">
            <a:xfrm>
              <a:off x="8861338" y="1924044"/>
              <a:ext cx="165183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a:spcBef>
                  <a:spcPct val="50000"/>
                </a:spcBef>
                <a:defRPr/>
              </a:pPr>
              <a:r>
                <a:rPr lang="en-US" sz="1200" b="1" i="1" dirty="0">
                  <a:solidFill>
                    <a:srgbClr val="FFFFFF"/>
                  </a:solidFill>
                  <a:latin typeface="Calibri" panose="020F0502020204030204" pitchFamily="34" charset="0"/>
                  <a:cs typeface="Arial" panose="020B0604020202020204" pitchFamily="34" charset="0"/>
                </a:rPr>
                <a:t>Current Analysis</a:t>
              </a:r>
              <a:br>
                <a:rPr lang="en-US" sz="1200" dirty="0">
                  <a:solidFill>
                    <a:srgbClr val="FFFFFF"/>
                  </a:solidFill>
                  <a:latin typeface="Calibri" panose="020F0502020204030204" pitchFamily="34" charset="0"/>
                  <a:cs typeface="Arial" panose="020B0604020202020204" pitchFamily="34" charset="0"/>
                </a:rPr>
              </a:br>
              <a:r>
                <a:rPr lang="en-US" sz="1200" dirty="0">
                  <a:solidFill>
                    <a:srgbClr val="FFFFFF"/>
                  </a:solidFill>
                  <a:latin typeface="Calibri" panose="020F0502020204030204" pitchFamily="34" charset="0"/>
                </a:rPr>
                <a:t>Sept 20</a:t>
              </a:r>
              <a:r>
                <a:rPr lang="en-US" sz="1200" dirty="0">
                  <a:solidFill>
                    <a:srgbClr val="FFFFFF"/>
                  </a:solidFill>
                  <a:latin typeface="Calibri" panose="020F0502020204030204" pitchFamily="34" charset="0"/>
                  <a:cs typeface="Arial" panose="020B0604020202020204" pitchFamily="34" charset="0"/>
                </a:rPr>
                <a:t>, 2020</a:t>
              </a:r>
            </a:p>
          </p:txBody>
        </p:sp>
        <p:sp>
          <p:nvSpPr>
            <p:cNvPr id="32" name="TextBox 31">
              <a:extLst>
                <a:ext uri="{FF2B5EF4-FFF2-40B4-BE49-F238E27FC236}">
                  <a16:creationId xmlns:a16="http://schemas.microsoft.com/office/drawing/2014/main" id="{505C0014-BB1A-5743-86DB-80CB81D7B4C3}"/>
                </a:ext>
              </a:extLst>
            </p:cNvPr>
            <p:cNvSpPr txBox="1"/>
            <p:nvPr/>
          </p:nvSpPr>
          <p:spPr bwMode="auto">
            <a:xfrm>
              <a:off x="3751379" y="1938288"/>
              <a:ext cx="178730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a:spcBef>
                  <a:spcPct val="50000"/>
                </a:spcBef>
                <a:defRPr/>
              </a:pPr>
              <a:r>
                <a:rPr lang="en-US" sz="1200" b="1" i="1" dirty="0">
                  <a:solidFill>
                    <a:srgbClr val="FFFFFF"/>
                  </a:solidFill>
                  <a:latin typeface="Calibri" panose="020F0502020204030204" pitchFamily="34" charset="0"/>
                  <a:cs typeface="Arial" panose="020B0604020202020204" pitchFamily="34" charset="0"/>
                </a:rPr>
                <a:t>Beginning of Study</a:t>
              </a:r>
              <a:br>
                <a:rPr lang="en-US" sz="1200" dirty="0">
                  <a:solidFill>
                    <a:srgbClr val="FFFFFF"/>
                  </a:solidFill>
                  <a:latin typeface="Calibri" panose="020F0502020204030204" pitchFamily="34" charset="0"/>
                  <a:cs typeface="Arial" panose="020B0604020202020204" pitchFamily="34" charset="0"/>
                </a:rPr>
              </a:br>
              <a:r>
                <a:rPr lang="en-US" sz="1200" dirty="0">
                  <a:solidFill>
                    <a:srgbClr val="FFFFFF"/>
                  </a:solidFill>
                  <a:latin typeface="Calibri" panose="020F0502020204030204" pitchFamily="34" charset="0"/>
                  <a:cs typeface="Arial" panose="020B0604020202020204" pitchFamily="34" charset="0"/>
                </a:rPr>
                <a:t>May 3, 2017</a:t>
              </a:r>
            </a:p>
          </p:txBody>
        </p:sp>
        <p:sp>
          <p:nvSpPr>
            <p:cNvPr id="33" name="Line 52">
              <a:extLst>
                <a:ext uri="{FF2B5EF4-FFF2-40B4-BE49-F238E27FC236}">
                  <a16:creationId xmlns:a16="http://schemas.microsoft.com/office/drawing/2014/main" id="{A290EFD9-9616-EC4E-B235-949FCBC76F2F}"/>
                </a:ext>
              </a:extLst>
            </p:cNvPr>
            <p:cNvSpPr>
              <a:spLocks noChangeShapeType="1"/>
            </p:cNvSpPr>
            <p:nvPr/>
          </p:nvSpPr>
          <p:spPr bwMode="auto">
            <a:xfrm>
              <a:off x="4061794" y="3628361"/>
              <a:ext cx="479425" cy="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defTabSz="685800">
                <a:defRPr/>
              </a:pPr>
              <a:endParaRPr lang="en-US" sz="1350" b="1" dirty="0">
                <a:solidFill>
                  <a:srgbClr val="FFFFFF"/>
                </a:solidFill>
                <a:latin typeface="Calibri" panose="020F0502020204030204" pitchFamily="34" charset="0"/>
                <a:cs typeface="Arial" panose="020B0604020202020204" pitchFamily="34" charset="0"/>
              </a:endParaRPr>
            </a:p>
          </p:txBody>
        </p:sp>
        <p:cxnSp>
          <p:nvCxnSpPr>
            <p:cNvPr id="34" name="Straight Arrow Connector 33">
              <a:extLst>
                <a:ext uri="{FF2B5EF4-FFF2-40B4-BE49-F238E27FC236}">
                  <a16:creationId xmlns:a16="http://schemas.microsoft.com/office/drawing/2014/main" id="{6D6C59B2-488E-204F-B910-CEBCCF0F0814}"/>
                </a:ext>
              </a:extLst>
            </p:cNvPr>
            <p:cNvCxnSpPr>
              <a:cxnSpLocks/>
            </p:cNvCxnSpPr>
            <p:nvPr/>
          </p:nvCxnSpPr>
          <p:spPr bwMode="auto">
            <a:xfrm>
              <a:off x="9687253" y="2586075"/>
              <a:ext cx="0" cy="182880"/>
            </a:xfrm>
            <a:prstGeom prst="straightConnector1">
              <a:avLst/>
            </a:prstGeom>
            <a:noFill/>
            <a:ln w="28575" cap="flat" cmpd="sng" algn="ctr">
              <a:solidFill>
                <a:schemeClr val="bg1"/>
              </a:solidFill>
              <a:prstDash val="solid"/>
              <a:round/>
              <a:headEnd type="none" w="med" len="med"/>
              <a:tailEnd type="triangle"/>
            </a:ln>
            <a:effectLst/>
          </p:spPr>
        </p:cxnSp>
      </p:grpSp>
      <p:sp>
        <p:nvSpPr>
          <p:cNvPr id="36" name="Content Placeholder 1">
            <a:extLst>
              <a:ext uri="{FF2B5EF4-FFF2-40B4-BE49-F238E27FC236}">
                <a16:creationId xmlns:a16="http://schemas.microsoft.com/office/drawing/2014/main" id="{F8F2CC6B-2FCB-7A42-B83F-FF72848896B8}"/>
              </a:ext>
            </a:extLst>
          </p:cNvPr>
          <p:cNvSpPr txBox="1">
            <a:spLocks/>
          </p:cNvSpPr>
          <p:nvPr/>
        </p:nvSpPr>
        <p:spPr bwMode="auto">
          <a:xfrm>
            <a:off x="453507" y="4682768"/>
            <a:ext cx="8158147" cy="920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257175" indent="-257175" defTabSz="685800">
              <a:spcBef>
                <a:spcPts val="750"/>
              </a:spcBef>
              <a:spcAft>
                <a:spcPts val="525"/>
              </a:spcAft>
              <a:buClr>
                <a:srgbClr val="FFFFFF"/>
              </a:buClr>
            </a:pPr>
            <a:r>
              <a:rPr lang="en-US" sz="1650" kern="0" dirty="0">
                <a:solidFill>
                  <a:srgbClr val="FFFFFF"/>
                </a:solidFill>
              </a:rPr>
              <a:t>Primary endpoint: ≥ 15% reduction in new HIV diagnoses among MSM in Paris vs rate reported by National Surveillance network in 2016</a:t>
            </a:r>
          </a:p>
          <a:p>
            <a:pPr marL="257175" indent="-257175" defTabSz="685800">
              <a:spcBef>
                <a:spcPts val="750"/>
              </a:spcBef>
              <a:spcAft>
                <a:spcPts val="525"/>
              </a:spcAft>
              <a:buClr>
                <a:srgbClr val="FFFFFF"/>
              </a:buClr>
            </a:pPr>
            <a:r>
              <a:rPr lang="en-US" sz="1650" kern="0" dirty="0">
                <a:solidFill>
                  <a:srgbClr val="FFFFFF"/>
                </a:solidFill>
              </a:rPr>
              <a:t>Secondary endpoints: HIV incidence, PrEP adherence, sexual behavior, safety</a:t>
            </a:r>
          </a:p>
        </p:txBody>
      </p:sp>
    </p:spTree>
    <p:extLst>
      <p:ext uri="{BB962C8B-B14F-4D97-AF65-F5344CB8AC3E}">
        <p14:creationId xmlns:p14="http://schemas.microsoft.com/office/powerpoint/2010/main" val="2092320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184E4-9B7F-7E4B-9DE3-03BB06171503}"/>
              </a:ext>
            </a:extLst>
          </p:cNvPr>
          <p:cNvSpPr>
            <a:spLocks noGrp="1"/>
          </p:cNvSpPr>
          <p:nvPr>
            <p:ph type="title"/>
          </p:nvPr>
        </p:nvSpPr>
        <p:spPr/>
        <p:txBody>
          <a:bodyPr/>
          <a:lstStyle/>
          <a:p>
            <a:r>
              <a:rPr lang="en-US" dirty="0"/>
              <a:t>Outline</a:t>
            </a:r>
          </a:p>
        </p:txBody>
      </p:sp>
      <p:sp>
        <p:nvSpPr>
          <p:cNvPr id="3" name="Text Placeholder 2">
            <a:extLst>
              <a:ext uri="{FF2B5EF4-FFF2-40B4-BE49-F238E27FC236}">
                <a16:creationId xmlns:a16="http://schemas.microsoft.com/office/drawing/2014/main" id="{90B847C3-9193-0642-88E7-C48BD2405BB6}"/>
              </a:ext>
            </a:extLst>
          </p:cNvPr>
          <p:cNvSpPr>
            <a:spLocks noGrp="1"/>
          </p:cNvSpPr>
          <p:nvPr>
            <p:ph type="body" sz="quarter" idx="14"/>
          </p:nvPr>
        </p:nvSpPr>
        <p:spPr/>
        <p:txBody>
          <a:bodyPr/>
          <a:lstStyle/>
          <a:p>
            <a:endParaRPr lang="en-US"/>
          </a:p>
        </p:txBody>
      </p:sp>
      <p:sp>
        <p:nvSpPr>
          <p:cNvPr id="4" name="Content Placeholder 3">
            <a:extLst>
              <a:ext uri="{FF2B5EF4-FFF2-40B4-BE49-F238E27FC236}">
                <a16:creationId xmlns:a16="http://schemas.microsoft.com/office/drawing/2014/main" id="{21F72C89-1551-AF4E-9FDD-46724D1AFDAC}"/>
              </a:ext>
            </a:extLst>
          </p:cNvPr>
          <p:cNvSpPr>
            <a:spLocks noGrp="1"/>
          </p:cNvSpPr>
          <p:nvPr>
            <p:ph sz="half" idx="2"/>
          </p:nvPr>
        </p:nvSpPr>
        <p:spPr/>
        <p:txBody>
          <a:bodyPr/>
          <a:lstStyle/>
          <a:p>
            <a:pPr marL="502920" indent="-457200">
              <a:buClr>
                <a:schemeClr val="bg1"/>
              </a:buClr>
              <a:buFont typeface="+mj-lt"/>
              <a:buAutoNum type="arabicPeriod"/>
            </a:pPr>
            <a:r>
              <a:rPr lang="en-US" dirty="0"/>
              <a:t>Update from IMPAACT 2010</a:t>
            </a:r>
          </a:p>
          <a:p>
            <a:pPr marL="502920" indent="-457200">
              <a:buClr>
                <a:schemeClr val="bg1"/>
              </a:buClr>
              <a:buFont typeface="+mj-lt"/>
              <a:buAutoNum type="arabicPeriod"/>
            </a:pPr>
            <a:endParaRPr lang="en-US" dirty="0"/>
          </a:p>
          <a:p>
            <a:pPr marL="502920" indent="-457200">
              <a:buClr>
                <a:schemeClr val="bg1"/>
              </a:buClr>
              <a:buFont typeface="+mj-lt"/>
              <a:buAutoNum type="arabicPeriod"/>
            </a:pPr>
            <a:r>
              <a:rPr lang="en-US" dirty="0"/>
              <a:t>Update from ATLAS-2M</a:t>
            </a:r>
          </a:p>
          <a:p>
            <a:pPr marL="502920" indent="-457200">
              <a:buClr>
                <a:schemeClr val="bg1"/>
              </a:buClr>
              <a:buFont typeface="+mj-lt"/>
              <a:buAutoNum type="arabicPeriod"/>
            </a:pPr>
            <a:endParaRPr lang="en-US" dirty="0"/>
          </a:p>
          <a:p>
            <a:pPr marL="502920" indent="-457200">
              <a:buClr>
                <a:schemeClr val="bg1"/>
              </a:buClr>
              <a:buFont typeface="+mj-lt"/>
              <a:buAutoNum type="arabicPeriod"/>
            </a:pPr>
            <a:r>
              <a:rPr lang="en-US" dirty="0" err="1"/>
              <a:t>Lenacapavir</a:t>
            </a:r>
            <a:r>
              <a:rPr lang="en-US" dirty="0"/>
              <a:t>: Capella Study</a:t>
            </a:r>
          </a:p>
        </p:txBody>
      </p:sp>
    </p:spTree>
    <p:extLst>
      <p:ext uri="{BB962C8B-B14F-4D97-AF65-F5344CB8AC3E}">
        <p14:creationId xmlns:p14="http://schemas.microsoft.com/office/powerpoint/2010/main" val="1292240724"/>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8546831A-73CD-4F8E-9FF8-D931364866CE}"/>
              </a:ext>
            </a:extLst>
          </p:cNvPr>
          <p:cNvSpPr>
            <a:spLocks noGrp="1" noChangeArrowheads="1"/>
          </p:cNvSpPr>
          <p:nvPr>
            <p:ph type="title"/>
          </p:nvPr>
        </p:nvSpPr>
        <p:spPr/>
        <p:txBody>
          <a:bodyPr/>
          <a:lstStyle/>
          <a:p>
            <a:r>
              <a:rPr lang="en-US" altLang="en-US" dirty="0"/>
              <a:t>ANRS Prévenir: HIV Incidence</a:t>
            </a:r>
          </a:p>
        </p:txBody>
      </p:sp>
      <p:sp>
        <p:nvSpPr>
          <p:cNvPr id="5" name="Content Placeholder 4">
            <a:extLst>
              <a:ext uri="{FF2B5EF4-FFF2-40B4-BE49-F238E27FC236}">
                <a16:creationId xmlns:a16="http://schemas.microsoft.com/office/drawing/2014/main" id="{19E21A84-9A2D-460D-ACFE-155E53E90DF3}"/>
              </a:ext>
            </a:extLst>
          </p:cNvPr>
          <p:cNvSpPr>
            <a:spLocks noGrp="1"/>
          </p:cNvSpPr>
          <p:nvPr>
            <p:ph idx="1"/>
          </p:nvPr>
        </p:nvSpPr>
        <p:spPr>
          <a:xfrm>
            <a:off x="453507" y="3217590"/>
            <a:ext cx="8158147" cy="2262459"/>
          </a:xfrm>
        </p:spPr>
        <p:txBody>
          <a:bodyPr/>
          <a:lstStyle/>
          <a:p>
            <a:r>
              <a:rPr lang="en-US" sz="1800" dirty="0"/>
              <a:t>Global HIV incidence: 0.11/100 PY (95% CI: 0.04-0.23)</a:t>
            </a:r>
          </a:p>
          <a:p>
            <a:pPr lvl="1"/>
            <a:r>
              <a:rPr lang="en-US" sz="1650" dirty="0"/>
              <a:t>PrEP stopped in all 6 cases of HIV infection</a:t>
            </a:r>
          </a:p>
          <a:p>
            <a:r>
              <a:rPr lang="en-US" sz="1800" dirty="0"/>
              <a:t>Mean follow-up: 22.1 mos (5633 PYFU)</a:t>
            </a:r>
          </a:p>
          <a:p>
            <a:r>
              <a:rPr lang="en-US" sz="1800" dirty="0"/>
              <a:t>Overall HIV infections averted: n = 361</a:t>
            </a:r>
          </a:p>
          <a:p>
            <a:pPr lvl="1"/>
            <a:r>
              <a:rPr lang="en-US" sz="1650" dirty="0"/>
              <a:t>Assuming incidence of 6.6/100 PY as reported for placebo arm in ANRS IPERGAY study</a:t>
            </a:r>
          </a:p>
          <a:p>
            <a:r>
              <a:rPr lang="en-US" sz="1800" dirty="0"/>
              <a:t>Rate of study discontinuation: 14.4/100 PY</a:t>
            </a:r>
          </a:p>
          <a:p>
            <a:endParaRPr lang="en-US" sz="1800" dirty="0"/>
          </a:p>
        </p:txBody>
      </p:sp>
      <p:grpSp>
        <p:nvGrpSpPr>
          <p:cNvPr id="9" name="Group 7">
            <a:extLst>
              <a:ext uri="{FF2B5EF4-FFF2-40B4-BE49-F238E27FC236}">
                <a16:creationId xmlns:a16="http://schemas.microsoft.com/office/drawing/2014/main" id="{F34D8288-E063-401A-B673-2458625B7D39}"/>
              </a:ext>
            </a:extLst>
          </p:cNvPr>
          <p:cNvGrpSpPr>
            <a:grpSpLocks/>
          </p:cNvGrpSpPr>
          <p:nvPr/>
        </p:nvGrpSpPr>
        <p:grpSpPr bwMode="auto">
          <a:xfrm>
            <a:off x="7042178" y="5519740"/>
            <a:ext cx="1911101" cy="358950"/>
            <a:chOff x="9527309" y="3551529"/>
            <a:chExt cx="2548134" cy="479136"/>
          </a:xfrm>
        </p:grpSpPr>
        <p:pic>
          <p:nvPicPr>
            <p:cNvPr id="10" name="Picture 9">
              <a:extLst>
                <a:ext uri="{FF2B5EF4-FFF2-40B4-BE49-F238E27FC236}">
                  <a16:creationId xmlns:a16="http://schemas.microsoft.com/office/drawing/2014/main" id="{BA77107F-7E36-4EF1-9037-3474B8E2A72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327791" y="3551529"/>
              <a:ext cx="551335" cy="179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1" name="Rectangle 8">
              <a:extLst>
                <a:ext uri="{FF2B5EF4-FFF2-40B4-BE49-F238E27FC236}">
                  <a16:creationId xmlns:a16="http://schemas.microsoft.com/office/drawing/2014/main" id="{40124741-695E-4B88-B507-6F243BA913DB}"/>
                </a:ext>
              </a:extLst>
            </p:cNvPr>
            <p:cNvSpPr>
              <a:spLocks noChangeArrowheads="1"/>
            </p:cNvSpPr>
            <p:nvPr/>
          </p:nvSpPr>
          <p:spPr bwMode="auto">
            <a:xfrm>
              <a:off x="9527309" y="3691731"/>
              <a:ext cx="2548134" cy="33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eaLnBrk="0" hangingPunct="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eaLnBrk="0" hangingPunct="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eaLnBrk="0"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eaLnBrk="0"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defTabSz="685800" eaLnBrk="1" fontAlgn="auto" hangingPunct="1">
                <a:lnSpc>
                  <a:spcPct val="100000"/>
                </a:lnSpc>
                <a:spcBef>
                  <a:spcPct val="0"/>
                </a:spcBef>
                <a:spcAft>
                  <a:spcPct val="0"/>
                </a:spcAft>
                <a:buClrTx/>
                <a:buNone/>
              </a:pPr>
              <a:r>
                <a:rPr lang="en-US" altLang="en-US" sz="1050" dirty="0">
                  <a:solidFill>
                    <a:srgbClr val="E7E6E6"/>
                  </a:solidFill>
                  <a:latin typeface="Calibri" panose="020F0502020204030204" pitchFamily="34" charset="0"/>
                </a:rPr>
                <a:t>Slide credit: </a:t>
              </a:r>
              <a:r>
                <a:rPr lang="en-US" altLang="en-US" sz="1050" dirty="0">
                  <a:solidFill>
                    <a:srgbClr val="E7E6E6"/>
                  </a:solidFill>
                  <a:latin typeface="Calibri" panose="020F0502020204030204" pitchFamily="34" charset="0"/>
                  <a:hlinkClick r:id="rId4"/>
                </a:rPr>
                <a:t>clinicaloptions.com</a:t>
              </a:r>
              <a:endParaRPr lang="en-US" altLang="en-US" sz="1050" dirty="0">
                <a:solidFill>
                  <a:srgbClr val="E7E6E6"/>
                </a:solidFill>
                <a:latin typeface="Calibri" panose="020F0502020204030204" pitchFamily="34" charset="0"/>
              </a:endParaRPr>
            </a:p>
          </p:txBody>
        </p:sp>
      </p:grpSp>
      <p:graphicFrame>
        <p:nvGraphicFramePr>
          <p:cNvPr id="8" name="Group 3">
            <a:extLst>
              <a:ext uri="{FF2B5EF4-FFF2-40B4-BE49-F238E27FC236}">
                <a16:creationId xmlns:a16="http://schemas.microsoft.com/office/drawing/2014/main" id="{81ACA3DC-BFFF-444D-942B-8A2104CFEB44}"/>
              </a:ext>
            </a:extLst>
          </p:cNvPr>
          <p:cNvGraphicFramePr>
            <a:graphicFrameLocks/>
          </p:cNvGraphicFramePr>
          <p:nvPr/>
        </p:nvGraphicFramePr>
        <p:xfrm>
          <a:off x="545307" y="2060972"/>
          <a:ext cx="8066485" cy="1051584"/>
        </p:xfrm>
        <a:graphic>
          <a:graphicData uri="http://schemas.openxmlformats.org/drawingml/2006/table">
            <a:tbl>
              <a:tblPr/>
              <a:tblGrid>
                <a:gridCol w="2559614">
                  <a:extLst>
                    <a:ext uri="{9D8B030D-6E8A-4147-A177-3AD203B41FA5}">
                      <a16:colId xmlns:a16="http://schemas.microsoft.com/office/drawing/2014/main" val="20000"/>
                    </a:ext>
                  </a:extLst>
                </a:gridCol>
                <a:gridCol w="2114724">
                  <a:extLst>
                    <a:ext uri="{9D8B030D-6E8A-4147-A177-3AD203B41FA5}">
                      <a16:colId xmlns:a16="http://schemas.microsoft.com/office/drawing/2014/main" val="20001"/>
                    </a:ext>
                  </a:extLst>
                </a:gridCol>
                <a:gridCol w="2114724">
                  <a:extLst>
                    <a:ext uri="{9D8B030D-6E8A-4147-A177-3AD203B41FA5}">
                      <a16:colId xmlns:a16="http://schemas.microsoft.com/office/drawing/2014/main" val="20002"/>
                    </a:ext>
                  </a:extLst>
                </a:gridCol>
                <a:gridCol w="1277423">
                  <a:extLst>
                    <a:ext uri="{9D8B030D-6E8A-4147-A177-3AD203B41FA5}">
                      <a16:colId xmlns:a16="http://schemas.microsoft.com/office/drawing/2014/main" val="571625395"/>
                    </a:ext>
                  </a:extLst>
                </a:gridCol>
              </a:tblGrid>
              <a:tr h="52579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GB" sz="1500" b="1" i="0" u="none" strike="noStrike" cap="none" normalizeH="0" baseline="0" dirty="0">
                          <a:ln>
                            <a:noFill/>
                          </a:ln>
                          <a:solidFill>
                            <a:schemeClr val="bg1"/>
                          </a:solidFill>
                          <a:effectLst/>
                          <a:latin typeface="Calibri" panose="020F0502020204030204" pitchFamily="34" charset="0"/>
                        </a:rPr>
                        <a:t>mITT Analysis</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448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500" b="1" i="0" u="none" strike="noStrike" cap="none" normalizeH="0" baseline="0" dirty="0">
                          <a:ln>
                            <a:noFill/>
                          </a:ln>
                          <a:solidFill>
                            <a:schemeClr val="bg1"/>
                          </a:solidFill>
                          <a:effectLst/>
                          <a:latin typeface="Calibri" panose="020F0502020204030204" pitchFamily="34" charset="0"/>
                        </a:rPr>
                        <a:t>Daily PrEP</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500" b="1" i="0" u="none" strike="noStrike" cap="none" normalizeH="0" baseline="0" dirty="0">
                          <a:ln>
                            <a:noFill/>
                          </a:ln>
                          <a:solidFill>
                            <a:schemeClr val="bg1"/>
                          </a:solidFill>
                          <a:effectLst/>
                          <a:latin typeface="Calibri" panose="020F0502020204030204" pitchFamily="34" charset="0"/>
                        </a:rPr>
                        <a:t>(2583.25 PYFU)</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448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500" b="1" i="0" u="none" strike="noStrike" cap="none" normalizeH="0" baseline="0" dirty="0">
                          <a:ln>
                            <a:noFill/>
                          </a:ln>
                          <a:solidFill>
                            <a:schemeClr val="bg1"/>
                          </a:solidFill>
                          <a:effectLst/>
                          <a:latin typeface="Calibri" panose="020F0502020204030204" pitchFamily="34" charset="0"/>
                        </a:rPr>
                        <a:t>On-Demand PrEP</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500" b="1" i="0" u="none" strike="noStrike" cap="none" normalizeH="0" baseline="0" dirty="0">
                          <a:ln>
                            <a:noFill/>
                          </a:ln>
                          <a:solidFill>
                            <a:schemeClr val="bg1"/>
                          </a:solidFill>
                          <a:effectLst/>
                          <a:latin typeface="Calibri" panose="020F0502020204030204" pitchFamily="34" charset="0"/>
                        </a:rPr>
                        <a:t>(2553.68 PYFU)</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448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500" b="1" i="0" u="none" strike="noStrike" cap="none" normalizeH="0" baseline="0" dirty="0">
                          <a:ln>
                            <a:noFill/>
                          </a:ln>
                          <a:solidFill>
                            <a:schemeClr val="bg1"/>
                          </a:solidFill>
                          <a:effectLst/>
                          <a:latin typeface="Calibri" panose="020F0502020204030204" pitchFamily="34" charset="0"/>
                        </a:rPr>
                        <a:t>IRR (95% CI)</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4482"/>
                    </a:solidFill>
                  </a:tcPr>
                </a:tc>
                <a:extLst>
                  <a:ext uri="{0D108BD9-81ED-4DB2-BD59-A6C34878D82A}">
                    <a16:rowId xmlns:a16="http://schemas.microsoft.com/office/drawing/2014/main" val="10001"/>
                  </a:ext>
                </a:extLst>
              </a:tr>
              <a:tr h="52579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bg1"/>
                          </a:solidFill>
                          <a:effectLst/>
                          <a:latin typeface="Calibri" panose="020F0502020204030204" pitchFamily="34" charset="0"/>
                        </a:rPr>
                        <a:t>HIV incidence/100 PY (95% CI)</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bg1"/>
                          </a:solidFill>
                          <a:effectLst/>
                          <a:latin typeface="Calibri" panose="020F0502020204030204" pitchFamily="34" charset="0"/>
                        </a:rPr>
                        <a:t>0.12 (0.02-0.34)</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bg1"/>
                          </a:solidFill>
                          <a:effectLst/>
                          <a:latin typeface="Calibri" panose="020F0502020204030204" pitchFamily="34" charset="0"/>
                        </a:rPr>
                        <a:t>0.12 (0.02-0.34)</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bg1"/>
                          </a:solidFill>
                          <a:effectLst/>
                          <a:latin typeface="Calibri" panose="020F0502020204030204" pitchFamily="34" charset="0"/>
                        </a:rPr>
                        <a:t>0.99 </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bg1"/>
                          </a:solidFill>
                          <a:effectLst/>
                          <a:latin typeface="Calibri" panose="020F0502020204030204" pitchFamily="34" charset="0"/>
                        </a:rPr>
                        <a:t>(0.13-7.38)</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2"/>
                  </a:ext>
                </a:extLst>
              </a:tr>
            </a:tbl>
          </a:graphicData>
        </a:graphic>
      </p:graphicFrame>
      <p:sp>
        <p:nvSpPr>
          <p:cNvPr id="13" name="Text Box 15">
            <a:extLst>
              <a:ext uri="{FF2B5EF4-FFF2-40B4-BE49-F238E27FC236}">
                <a16:creationId xmlns:a16="http://schemas.microsoft.com/office/drawing/2014/main" id="{578ED36A-F305-459B-91C2-89D0BFF1DCE0}"/>
              </a:ext>
            </a:extLst>
          </p:cNvPr>
          <p:cNvSpPr txBox="1">
            <a:spLocks noChangeArrowheads="1"/>
          </p:cNvSpPr>
          <p:nvPr/>
        </p:nvSpPr>
        <p:spPr bwMode="auto">
          <a:xfrm>
            <a:off x="317017" y="5610945"/>
            <a:ext cx="5890022" cy="230832"/>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defTabSz="685800" eaLnBrk="1" fontAlgn="auto" hangingPunct="1">
              <a:spcBef>
                <a:spcPts val="0"/>
              </a:spcBef>
              <a:spcAft>
                <a:spcPts val="0"/>
              </a:spcAft>
              <a:defRPr/>
            </a:pPr>
            <a:r>
              <a:rPr lang="en-US" altLang="en-US" sz="900" b="0" spc="-8" dirty="0">
                <a:solidFill>
                  <a:srgbClr val="E7E6E6"/>
                </a:solidFill>
                <a:latin typeface="Calibri" panose="020F0502020204030204" pitchFamily="34" charset="0"/>
              </a:rPr>
              <a:t>Molina. CROI 2021. Abstr 148.</a:t>
            </a:r>
            <a:endParaRPr lang="en-US" altLang="en-US" sz="900" b="0" dirty="0">
              <a:solidFill>
                <a:srgbClr val="E7E6E6"/>
              </a:solidFill>
              <a:latin typeface="Calibri" panose="020F0502020204030204" pitchFamily="34" charset="0"/>
            </a:endParaRPr>
          </a:p>
        </p:txBody>
      </p:sp>
    </p:spTree>
    <p:extLst>
      <p:ext uri="{BB962C8B-B14F-4D97-AF65-F5344CB8AC3E}">
        <p14:creationId xmlns:p14="http://schemas.microsoft.com/office/powerpoint/2010/main" val="4283126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D7E47-B18A-4B1B-95DA-FFB366826B09}"/>
              </a:ext>
            </a:extLst>
          </p:cNvPr>
          <p:cNvSpPr>
            <a:spLocks noGrp="1"/>
          </p:cNvSpPr>
          <p:nvPr>
            <p:ph type="title"/>
          </p:nvPr>
        </p:nvSpPr>
        <p:spPr/>
        <p:txBody>
          <a:bodyPr/>
          <a:lstStyle/>
          <a:p>
            <a:r>
              <a:rPr lang="en-US" altLang="en-US" dirty="0"/>
              <a:t>ANRS Prévenir</a:t>
            </a:r>
            <a:r>
              <a:rPr lang="en-US" dirty="0"/>
              <a:t>: STI Incidence</a:t>
            </a:r>
          </a:p>
        </p:txBody>
      </p:sp>
      <p:sp>
        <p:nvSpPr>
          <p:cNvPr id="4" name="Text Box 15">
            <a:extLst>
              <a:ext uri="{FF2B5EF4-FFF2-40B4-BE49-F238E27FC236}">
                <a16:creationId xmlns:a16="http://schemas.microsoft.com/office/drawing/2014/main" id="{1596056D-44B5-447D-A1DD-FF363D2C6533}"/>
              </a:ext>
            </a:extLst>
          </p:cNvPr>
          <p:cNvSpPr txBox="1">
            <a:spLocks noChangeArrowheads="1"/>
          </p:cNvSpPr>
          <p:nvPr/>
        </p:nvSpPr>
        <p:spPr bwMode="auto">
          <a:xfrm>
            <a:off x="317017" y="5610945"/>
            <a:ext cx="5890022" cy="230832"/>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defTabSz="685800" eaLnBrk="1" fontAlgn="auto" hangingPunct="1">
              <a:spcBef>
                <a:spcPts val="0"/>
              </a:spcBef>
              <a:spcAft>
                <a:spcPts val="0"/>
              </a:spcAft>
              <a:defRPr/>
            </a:pPr>
            <a:r>
              <a:rPr lang="en-US" altLang="en-US" sz="900" b="0" spc="-8" dirty="0">
                <a:solidFill>
                  <a:srgbClr val="E7E6E6"/>
                </a:solidFill>
                <a:latin typeface="Calibri" panose="020F0502020204030204" pitchFamily="34" charset="0"/>
              </a:rPr>
              <a:t>Molina. CROI 2021. Abstr 148. Reproduced with permission. </a:t>
            </a:r>
            <a:endParaRPr lang="en-US" altLang="en-US" sz="900" b="0" dirty="0">
              <a:solidFill>
                <a:srgbClr val="E7E6E6"/>
              </a:solidFill>
              <a:latin typeface="Calibri" panose="020F0502020204030204" pitchFamily="34" charset="0"/>
            </a:endParaRPr>
          </a:p>
        </p:txBody>
      </p:sp>
      <p:grpSp>
        <p:nvGrpSpPr>
          <p:cNvPr id="8" name="Group 7">
            <a:extLst>
              <a:ext uri="{FF2B5EF4-FFF2-40B4-BE49-F238E27FC236}">
                <a16:creationId xmlns:a16="http://schemas.microsoft.com/office/drawing/2014/main" id="{667C5964-030C-4F82-852A-125C109F40CE}"/>
              </a:ext>
            </a:extLst>
          </p:cNvPr>
          <p:cNvGrpSpPr>
            <a:grpSpLocks/>
          </p:cNvGrpSpPr>
          <p:nvPr/>
        </p:nvGrpSpPr>
        <p:grpSpPr bwMode="auto">
          <a:xfrm>
            <a:off x="7042178" y="5519740"/>
            <a:ext cx="1911101" cy="358950"/>
            <a:chOff x="9527309" y="3551529"/>
            <a:chExt cx="2548134" cy="479136"/>
          </a:xfrm>
        </p:grpSpPr>
        <p:pic>
          <p:nvPicPr>
            <p:cNvPr id="9" name="Picture 9">
              <a:extLst>
                <a:ext uri="{FF2B5EF4-FFF2-40B4-BE49-F238E27FC236}">
                  <a16:creationId xmlns:a16="http://schemas.microsoft.com/office/drawing/2014/main" id="{67D4D8E4-FEBB-497D-A470-F3361570243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327791" y="3551529"/>
              <a:ext cx="551335" cy="179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0" name="Rectangle 8">
              <a:extLst>
                <a:ext uri="{FF2B5EF4-FFF2-40B4-BE49-F238E27FC236}">
                  <a16:creationId xmlns:a16="http://schemas.microsoft.com/office/drawing/2014/main" id="{7BDAF503-9834-4FA8-A89B-B8B50822AE96}"/>
                </a:ext>
              </a:extLst>
            </p:cNvPr>
            <p:cNvSpPr>
              <a:spLocks noChangeArrowheads="1"/>
            </p:cNvSpPr>
            <p:nvPr/>
          </p:nvSpPr>
          <p:spPr bwMode="auto">
            <a:xfrm>
              <a:off x="9527309" y="3691731"/>
              <a:ext cx="2548134" cy="33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eaLnBrk="0" hangingPunct="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eaLnBrk="0" hangingPunct="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eaLnBrk="0"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eaLnBrk="0"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defTabSz="685800" eaLnBrk="1" fontAlgn="auto" hangingPunct="1">
                <a:lnSpc>
                  <a:spcPct val="100000"/>
                </a:lnSpc>
                <a:spcBef>
                  <a:spcPct val="0"/>
                </a:spcBef>
                <a:spcAft>
                  <a:spcPct val="0"/>
                </a:spcAft>
                <a:buClrTx/>
                <a:buNone/>
              </a:pPr>
              <a:r>
                <a:rPr lang="en-US" altLang="en-US" sz="1050" dirty="0">
                  <a:solidFill>
                    <a:srgbClr val="E7E6E6"/>
                  </a:solidFill>
                  <a:latin typeface="Calibri" panose="020F0502020204030204" pitchFamily="34" charset="0"/>
                </a:rPr>
                <a:t>Slide credit: </a:t>
              </a:r>
              <a:r>
                <a:rPr lang="en-US" altLang="en-US" sz="1050" dirty="0">
                  <a:solidFill>
                    <a:srgbClr val="E7E6E6"/>
                  </a:solidFill>
                  <a:latin typeface="Calibri" panose="020F0502020204030204" pitchFamily="34" charset="0"/>
                  <a:hlinkClick r:id="rId4"/>
                </a:rPr>
                <a:t>clinicaloptions.com</a:t>
              </a:r>
              <a:endParaRPr lang="en-US" altLang="en-US" sz="1050" dirty="0">
                <a:solidFill>
                  <a:srgbClr val="E7E6E6"/>
                </a:solidFill>
                <a:latin typeface="Calibri" panose="020F0502020204030204" pitchFamily="34" charset="0"/>
              </a:endParaRPr>
            </a:p>
          </p:txBody>
        </p:sp>
      </p:grpSp>
      <p:grpSp>
        <p:nvGrpSpPr>
          <p:cNvPr id="138" name="Group 137">
            <a:extLst>
              <a:ext uri="{FF2B5EF4-FFF2-40B4-BE49-F238E27FC236}">
                <a16:creationId xmlns:a16="http://schemas.microsoft.com/office/drawing/2014/main" id="{D8B07458-3796-4B7B-9702-DD3A3F704077}"/>
              </a:ext>
            </a:extLst>
          </p:cNvPr>
          <p:cNvGrpSpPr/>
          <p:nvPr/>
        </p:nvGrpSpPr>
        <p:grpSpPr>
          <a:xfrm>
            <a:off x="1302480" y="1862962"/>
            <a:ext cx="6578608" cy="3599704"/>
            <a:chOff x="879077" y="1380435"/>
            <a:chExt cx="8771478" cy="4799605"/>
          </a:xfrm>
        </p:grpSpPr>
        <p:sp>
          <p:nvSpPr>
            <p:cNvPr id="14" name="ZoneTexte 1">
              <a:extLst>
                <a:ext uri="{FF2B5EF4-FFF2-40B4-BE49-F238E27FC236}">
                  <a16:creationId xmlns:a16="http://schemas.microsoft.com/office/drawing/2014/main" id="{2C1B3E50-4525-470F-B23A-F7F538D502A4}"/>
                </a:ext>
              </a:extLst>
            </p:cNvPr>
            <p:cNvSpPr txBox="1">
              <a:spLocks noChangeArrowheads="1"/>
            </p:cNvSpPr>
            <p:nvPr/>
          </p:nvSpPr>
          <p:spPr bwMode="auto">
            <a:xfrm>
              <a:off x="3409113" y="5623762"/>
              <a:ext cx="1523514" cy="55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378">
                <a:spcBef>
                  <a:spcPct val="0"/>
                </a:spcBef>
                <a:buNone/>
              </a:pPr>
              <a:r>
                <a:rPr lang="fr-FR" altLang="fr-FR" sz="1200" b="1" dirty="0">
                  <a:solidFill>
                    <a:srgbClr val="000000"/>
                  </a:solidFill>
                  <a:latin typeface="Calibri" panose="020F0502020204030204" pitchFamily="34" charset="0"/>
                  <a:cs typeface="Calibri" panose="020F0502020204030204" pitchFamily="34" charset="0"/>
                </a:rPr>
                <a:t>Chlamydia</a:t>
              </a:r>
            </a:p>
            <a:p>
              <a:pPr algn="ctr" defTabSz="914378">
                <a:spcBef>
                  <a:spcPct val="0"/>
                </a:spcBef>
                <a:buNone/>
              </a:pPr>
              <a:r>
                <a:rPr lang="fr-FR" altLang="fr-FR" sz="1200" dirty="0">
                  <a:solidFill>
                    <a:srgbClr val="000000"/>
                  </a:solidFill>
                  <a:latin typeface="Calibri" panose="020F0502020204030204" pitchFamily="34" charset="0"/>
                  <a:cs typeface="Calibri" panose="020F0502020204030204" pitchFamily="34" charset="0"/>
                </a:rPr>
                <a:t>(</a:t>
              </a:r>
              <a:r>
                <a:rPr lang="fr-FR" altLang="fr-FR" sz="1200" i="1" dirty="0">
                  <a:solidFill>
                    <a:srgbClr val="000000"/>
                  </a:solidFill>
                  <a:latin typeface="Calibri" panose="020F0502020204030204" pitchFamily="34" charset="0"/>
                  <a:cs typeface="Calibri" panose="020F0502020204030204" pitchFamily="34" charset="0"/>
                </a:rPr>
                <a:t>P</a:t>
              </a:r>
              <a:r>
                <a:rPr lang="fr-FR" altLang="fr-FR" sz="1200" dirty="0">
                  <a:solidFill>
                    <a:srgbClr val="000000"/>
                  </a:solidFill>
                  <a:latin typeface="Calibri" panose="020F0502020204030204" pitchFamily="34" charset="0"/>
                  <a:cs typeface="Calibri" panose="020F0502020204030204" pitchFamily="34" charset="0"/>
                </a:rPr>
                <a:t> &lt; .0001)</a:t>
              </a:r>
              <a:endParaRPr lang="fr-FR" altLang="fr-FR" sz="1200" b="1" dirty="0">
                <a:solidFill>
                  <a:srgbClr val="000000"/>
                </a:solidFill>
                <a:latin typeface="Calibri" panose="020F0502020204030204" pitchFamily="34" charset="0"/>
                <a:cs typeface="Calibri" panose="020F0502020204030204" pitchFamily="34" charset="0"/>
              </a:endParaRPr>
            </a:p>
          </p:txBody>
        </p:sp>
        <p:sp>
          <p:nvSpPr>
            <p:cNvPr id="15" name="ZoneTexte 1">
              <a:extLst>
                <a:ext uri="{FF2B5EF4-FFF2-40B4-BE49-F238E27FC236}">
                  <a16:creationId xmlns:a16="http://schemas.microsoft.com/office/drawing/2014/main" id="{F60D24E0-51DD-45A7-908E-A65CAB8AF445}"/>
                </a:ext>
              </a:extLst>
            </p:cNvPr>
            <p:cNvSpPr txBox="1">
              <a:spLocks noChangeArrowheads="1"/>
            </p:cNvSpPr>
            <p:nvPr/>
          </p:nvSpPr>
          <p:spPr bwMode="auto">
            <a:xfrm>
              <a:off x="1540069" y="5623762"/>
              <a:ext cx="1852077" cy="55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378">
                <a:spcBef>
                  <a:spcPct val="0"/>
                </a:spcBef>
                <a:buNone/>
              </a:pPr>
              <a:r>
                <a:rPr lang="fr-FR" altLang="fr-FR" sz="1200" b="1" dirty="0">
                  <a:solidFill>
                    <a:srgbClr val="000000"/>
                  </a:solidFill>
                  <a:latin typeface="Calibri" panose="020F0502020204030204" pitchFamily="34" charset="0"/>
                  <a:cs typeface="Calibri" panose="020F0502020204030204" pitchFamily="34" charset="0"/>
                </a:rPr>
                <a:t>Any STI</a:t>
              </a:r>
            </a:p>
            <a:p>
              <a:pPr algn="ctr" defTabSz="914378">
                <a:spcBef>
                  <a:spcPct val="0"/>
                </a:spcBef>
                <a:buNone/>
              </a:pPr>
              <a:r>
                <a:rPr lang="fr-FR" altLang="fr-FR" sz="1200" dirty="0">
                  <a:solidFill>
                    <a:srgbClr val="000000"/>
                  </a:solidFill>
                  <a:latin typeface="Calibri" panose="020F0502020204030204" pitchFamily="34" charset="0"/>
                  <a:cs typeface="Calibri" panose="020F0502020204030204" pitchFamily="34" charset="0"/>
                </a:rPr>
                <a:t>(</a:t>
              </a:r>
              <a:r>
                <a:rPr lang="fr-FR" altLang="fr-FR" sz="1200" i="1" dirty="0">
                  <a:solidFill>
                    <a:srgbClr val="000000"/>
                  </a:solidFill>
                  <a:latin typeface="Calibri" panose="020F0502020204030204" pitchFamily="34" charset="0"/>
                  <a:cs typeface="Calibri" panose="020F0502020204030204" pitchFamily="34" charset="0"/>
                </a:rPr>
                <a:t>P</a:t>
              </a:r>
              <a:r>
                <a:rPr lang="fr-FR" altLang="fr-FR" sz="1200" dirty="0">
                  <a:solidFill>
                    <a:srgbClr val="000000"/>
                  </a:solidFill>
                  <a:latin typeface="Calibri" panose="020F0502020204030204" pitchFamily="34" charset="0"/>
                  <a:cs typeface="Calibri" panose="020F0502020204030204" pitchFamily="34" charset="0"/>
                </a:rPr>
                <a:t> &lt; .0001)</a:t>
              </a:r>
              <a:endParaRPr lang="fr-FR" altLang="fr-FR" sz="1200" b="1" dirty="0">
                <a:solidFill>
                  <a:srgbClr val="000000"/>
                </a:solidFill>
                <a:latin typeface="Calibri" panose="020F0502020204030204" pitchFamily="34" charset="0"/>
                <a:cs typeface="Calibri" panose="020F0502020204030204" pitchFamily="34" charset="0"/>
              </a:endParaRPr>
            </a:p>
          </p:txBody>
        </p:sp>
        <p:sp>
          <p:nvSpPr>
            <p:cNvPr id="16" name="ZoneTexte 1">
              <a:extLst>
                <a:ext uri="{FF2B5EF4-FFF2-40B4-BE49-F238E27FC236}">
                  <a16:creationId xmlns:a16="http://schemas.microsoft.com/office/drawing/2014/main" id="{9AC02ABC-7838-4DD4-BA33-33E3FA27F23E}"/>
                </a:ext>
              </a:extLst>
            </p:cNvPr>
            <p:cNvSpPr txBox="1">
              <a:spLocks noChangeArrowheads="1"/>
            </p:cNvSpPr>
            <p:nvPr/>
          </p:nvSpPr>
          <p:spPr bwMode="auto">
            <a:xfrm>
              <a:off x="4925157" y="5623762"/>
              <a:ext cx="1484020" cy="55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378">
                <a:spcBef>
                  <a:spcPct val="0"/>
                </a:spcBef>
                <a:buNone/>
              </a:pPr>
              <a:r>
                <a:rPr lang="fr-FR" altLang="fr-FR" sz="1200" b="1" dirty="0">
                  <a:solidFill>
                    <a:srgbClr val="000000"/>
                  </a:solidFill>
                  <a:latin typeface="Calibri" panose="020F0502020204030204" pitchFamily="34" charset="0"/>
                  <a:cs typeface="Calibri" panose="020F0502020204030204" pitchFamily="34" charset="0"/>
                </a:rPr>
                <a:t>Gonorrhea</a:t>
              </a:r>
            </a:p>
            <a:p>
              <a:pPr algn="ctr" defTabSz="914378">
                <a:spcBef>
                  <a:spcPct val="0"/>
                </a:spcBef>
                <a:buNone/>
              </a:pPr>
              <a:r>
                <a:rPr lang="fr-FR" altLang="fr-FR" sz="1200" dirty="0">
                  <a:solidFill>
                    <a:srgbClr val="000000"/>
                  </a:solidFill>
                  <a:latin typeface="Calibri" panose="020F0502020204030204" pitchFamily="34" charset="0"/>
                  <a:cs typeface="Calibri" panose="020F0502020204030204" pitchFamily="34" charset="0"/>
                </a:rPr>
                <a:t>(</a:t>
              </a:r>
              <a:r>
                <a:rPr lang="fr-FR" altLang="fr-FR" sz="1200" i="1" dirty="0">
                  <a:solidFill>
                    <a:srgbClr val="000000"/>
                  </a:solidFill>
                  <a:latin typeface="Calibri" panose="020F0502020204030204" pitchFamily="34" charset="0"/>
                  <a:cs typeface="Calibri" panose="020F0502020204030204" pitchFamily="34" charset="0"/>
                </a:rPr>
                <a:t>P</a:t>
              </a:r>
              <a:r>
                <a:rPr lang="fr-FR" altLang="fr-FR" sz="1200" dirty="0">
                  <a:solidFill>
                    <a:srgbClr val="000000"/>
                  </a:solidFill>
                  <a:latin typeface="Calibri" panose="020F0502020204030204" pitchFamily="34" charset="0"/>
                  <a:cs typeface="Calibri" panose="020F0502020204030204" pitchFamily="34" charset="0"/>
                </a:rPr>
                <a:t> &lt; .0001)</a:t>
              </a:r>
              <a:endParaRPr lang="fr-FR" altLang="fr-FR" sz="1200" b="1" dirty="0">
                <a:solidFill>
                  <a:srgbClr val="000000"/>
                </a:solidFill>
                <a:latin typeface="Calibri" panose="020F0502020204030204" pitchFamily="34" charset="0"/>
                <a:cs typeface="Calibri" panose="020F0502020204030204" pitchFamily="34" charset="0"/>
              </a:endParaRPr>
            </a:p>
          </p:txBody>
        </p:sp>
        <p:sp>
          <p:nvSpPr>
            <p:cNvPr id="17" name="ZoneTexte 1">
              <a:extLst>
                <a:ext uri="{FF2B5EF4-FFF2-40B4-BE49-F238E27FC236}">
                  <a16:creationId xmlns:a16="http://schemas.microsoft.com/office/drawing/2014/main" id="{1EA88552-81F1-4DA8-BABC-AB346DDC9BD1}"/>
                </a:ext>
              </a:extLst>
            </p:cNvPr>
            <p:cNvSpPr txBox="1">
              <a:spLocks noChangeArrowheads="1"/>
            </p:cNvSpPr>
            <p:nvPr/>
          </p:nvSpPr>
          <p:spPr bwMode="auto">
            <a:xfrm>
              <a:off x="6416647" y="5623762"/>
              <a:ext cx="1582266" cy="55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378">
                <a:spcBef>
                  <a:spcPct val="0"/>
                </a:spcBef>
                <a:buNone/>
              </a:pPr>
              <a:r>
                <a:rPr lang="fr-FR" altLang="fr-FR" sz="1200" dirty="0">
                  <a:solidFill>
                    <a:srgbClr val="000000"/>
                  </a:solidFill>
                  <a:latin typeface="Calibri" panose="020F0502020204030204" pitchFamily="34" charset="0"/>
                  <a:cs typeface="Calibri" panose="020F0502020204030204" pitchFamily="34" charset="0"/>
                </a:rPr>
                <a:t>Mycoplasma</a:t>
              </a:r>
              <a:endParaRPr lang="fr-FR" altLang="fr-FR" sz="1200" b="1" dirty="0">
                <a:solidFill>
                  <a:srgbClr val="000000"/>
                </a:solidFill>
                <a:latin typeface="Calibri" panose="020F0502020204030204" pitchFamily="34" charset="0"/>
                <a:cs typeface="Calibri" panose="020F0502020204030204" pitchFamily="34" charset="0"/>
              </a:endParaRPr>
            </a:p>
            <a:p>
              <a:pPr algn="ctr" defTabSz="914378">
                <a:spcBef>
                  <a:spcPct val="0"/>
                </a:spcBef>
                <a:buNone/>
              </a:pPr>
              <a:r>
                <a:rPr lang="fr-FR" altLang="fr-FR" sz="1200" dirty="0">
                  <a:solidFill>
                    <a:srgbClr val="000000"/>
                  </a:solidFill>
                  <a:latin typeface="Calibri" panose="020F0502020204030204" pitchFamily="34" charset="0"/>
                  <a:cs typeface="Calibri" panose="020F0502020204030204" pitchFamily="34" charset="0"/>
                </a:rPr>
                <a:t>(</a:t>
              </a:r>
              <a:r>
                <a:rPr lang="fr-FR" altLang="fr-FR" sz="1200" i="1" dirty="0">
                  <a:solidFill>
                    <a:srgbClr val="000000"/>
                  </a:solidFill>
                  <a:latin typeface="Calibri" panose="020F0502020204030204" pitchFamily="34" charset="0"/>
                  <a:cs typeface="Calibri" panose="020F0502020204030204" pitchFamily="34" charset="0"/>
                </a:rPr>
                <a:t>P</a:t>
              </a:r>
              <a:r>
                <a:rPr lang="fr-FR" altLang="fr-FR" sz="1200" dirty="0">
                  <a:solidFill>
                    <a:srgbClr val="000000"/>
                  </a:solidFill>
                  <a:latin typeface="Calibri" panose="020F0502020204030204" pitchFamily="34" charset="0"/>
                  <a:cs typeface="Calibri" panose="020F0502020204030204" pitchFamily="34" charset="0"/>
                </a:rPr>
                <a:t> = .3819)</a:t>
              </a:r>
              <a:endParaRPr lang="fr-FR" altLang="fr-FR" sz="1200" b="1" dirty="0">
                <a:solidFill>
                  <a:srgbClr val="000000"/>
                </a:solidFill>
                <a:latin typeface="Calibri" panose="020F0502020204030204" pitchFamily="34" charset="0"/>
                <a:cs typeface="Calibri" panose="020F0502020204030204" pitchFamily="34" charset="0"/>
              </a:endParaRPr>
            </a:p>
          </p:txBody>
        </p:sp>
        <p:sp>
          <p:nvSpPr>
            <p:cNvPr id="18" name="ZoneTexte 1">
              <a:extLst>
                <a:ext uri="{FF2B5EF4-FFF2-40B4-BE49-F238E27FC236}">
                  <a16:creationId xmlns:a16="http://schemas.microsoft.com/office/drawing/2014/main" id="{6E278848-AF49-4176-ABDA-F80F5CE18509}"/>
                </a:ext>
              </a:extLst>
            </p:cNvPr>
            <p:cNvSpPr txBox="1">
              <a:spLocks noChangeArrowheads="1"/>
            </p:cNvSpPr>
            <p:nvPr/>
          </p:nvSpPr>
          <p:spPr bwMode="auto">
            <a:xfrm>
              <a:off x="8015883" y="5623762"/>
              <a:ext cx="1564944" cy="55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378">
                <a:spcBef>
                  <a:spcPct val="0"/>
                </a:spcBef>
                <a:buNone/>
              </a:pPr>
              <a:r>
                <a:rPr lang="fr-FR" altLang="fr-FR" sz="1200" b="1" dirty="0">
                  <a:solidFill>
                    <a:srgbClr val="000000"/>
                  </a:solidFill>
                  <a:latin typeface="Calibri" panose="020F0502020204030204" pitchFamily="34" charset="0"/>
                  <a:cs typeface="Calibri" panose="020F0502020204030204" pitchFamily="34" charset="0"/>
                </a:rPr>
                <a:t>Syphilis</a:t>
              </a:r>
            </a:p>
            <a:p>
              <a:pPr algn="ctr" defTabSz="914378">
                <a:spcBef>
                  <a:spcPct val="0"/>
                </a:spcBef>
                <a:buNone/>
              </a:pPr>
              <a:r>
                <a:rPr lang="fr-FR" altLang="fr-FR" sz="1200" dirty="0">
                  <a:solidFill>
                    <a:srgbClr val="000000"/>
                  </a:solidFill>
                  <a:latin typeface="Calibri" panose="020F0502020204030204" pitchFamily="34" charset="0"/>
                  <a:cs typeface="Calibri" panose="020F0502020204030204" pitchFamily="34" charset="0"/>
                </a:rPr>
                <a:t>(</a:t>
              </a:r>
              <a:r>
                <a:rPr lang="fr-FR" altLang="fr-FR" sz="1200" i="1" dirty="0">
                  <a:solidFill>
                    <a:srgbClr val="000000"/>
                  </a:solidFill>
                  <a:latin typeface="Calibri" panose="020F0502020204030204" pitchFamily="34" charset="0"/>
                  <a:cs typeface="Calibri" panose="020F0502020204030204" pitchFamily="34" charset="0"/>
                </a:rPr>
                <a:t>P</a:t>
              </a:r>
              <a:r>
                <a:rPr lang="fr-FR" altLang="fr-FR" sz="1200" dirty="0">
                  <a:solidFill>
                    <a:srgbClr val="000000"/>
                  </a:solidFill>
                  <a:latin typeface="Calibri" panose="020F0502020204030204" pitchFamily="34" charset="0"/>
                  <a:cs typeface="Calibri" panose="020F0502020204030204" pitchFamily="34" charset="0"/>
                </a:rPr>
                <a:t> = .1315)</a:t>
              </a:r>
              <a:endParaRPr lang="fr-FR" altLang="fr-FR" sz="1200" b="1" dirty="0">
                <a:solidFill>
                  <a:srgbClr val="000000"/>
                </a:solidFill>
                <a:latin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2DE77BBA-BAD2-4A2E-8B6B-23F7446D7969}"/>
                </a:ext>
              </a:extLst>
            </p:cNvPr>
            <p:cNvCxnSpPr/>
            <p:nvPr/>
          </p:nvCxnSpPr>
          <p:spPr bwMode="auto">
            <a:xfrm>
              <a:off x="1561539" y="5623762"/>
              <a:ext cx="8036257" cy="0"/>
            </a:xfrm>
            <a:prstGeom prst="line">
              <a:avLst/>
            </a:prstGeom>
            <a:noFill/>
            <a:ln w="3175" cap="flat" cmpd="sng" algn="ctr">
              <a:solidFill>
                <a:schemeClr val="bg1"/>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511FC35B-79CC-401E-9AB6-5D88B506491A}"/>
                </a:ext>
              </a:extLst>
            </p:cNvPr>
            <p:cNvCxnSpPr>
              <a:cxnSpLocks/>
            </p:cNvCxnSpPr>
            <p:nvPr/>
          </p:nvCxnSpPr>
          <p:spPr bwMode="auto">
            <a:xfrm>
              <a:off x="7998915" y="5623363"/>
              <a:ext cx="0" cy="109728"/>
            </a:xfrm>
            <a:prstGeom prst="line">
              <a:avLst/>
            </a:prstGeom>
            <a:noFill/>
            <a:ln w="28575" cap="flat" cmpd="sng" algn="ctr">
              <a:solidFill>
                <a:schemeClr val="bg1"/>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E1407EAF-5B9C-4336-B3D6-21DA611B4E5E}"/>
                </a:ext>
              </a:extLst>
            </p:cNvPr>
            <p:cNvCxnSpPr>
              <a:cxnSpLocks/>
            </p:cNvCxnSpPr>
            <p:nvPr/>
          </p:nvCxnSpPr>
          <p:spPr bwMode="auto">
            <a:xfrm>
              <a:off x="6426147" y="5623363"/>
              <a:ext cx="0" cy="109728"/>
            </a:xfrm>
            <a:prstGeom prst="line">
              <a:avLst/>
            </a:prstGeom>
            <a:noFill/>
            <a:ln w="28575" cap="flat" cmpd="sng" algn="ctr">
              <a:solidFill>
                <a:schemeClr val="bg1"/>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3244D213-0E52-49D7-849A-9382BED35462}"/>
                </a:ext>
              </a:extLst>
            </p:cNvPr>
            <p:cNvCxnSpPr>
              <a:cxnSpLocks/>
            </p:cNvCxnSpPr>
            <p:nvPr/>
          </p:nvCxnSpPr>
          <p:spPr bwMode="auto">
            <a:xfrm>
              <a:off x="4932627" y="5623363"/>
              <a:ext cx="0" cy="109728"/>
            </a:xfrm>
            <a:prstGeom prst="line">
              <a:avLst/>
            </a:prstGeom>
            <a:noFill/>
            <a:ln w="28575" cap="flat" cmpd="sng" algn="ctr">
              <a:solidFill>
                <a:schemeClr val="bg1"/>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C34AD15B-5C2E-44FA-AF96-C8DA966EA2F1}"/>
                </a:ext>
              </a:extLst>
            </p:cNvPr>
            <p:cNvCxnSpPr>
              <a:cxnSpLocks/>
            </p:cNvCxnSpPr>
            <p:nvPr/>
          </p:nvCxnSpPr>
          <p:spPr bwMode="auto">
            <a:xfrm>
              <a:off x="3402531" y="5623363"/>
              <a:ext cx="0" cy="109728"/>
            </a:xfrm>
            <a:prstGeom prst="line">
              <a:avLst/>
            </a:prstGeom>
            <a:noFill/>
            <a:ln w="28575" cap="flat" cmpd="sng" algn="ctr">
              <a:solidFill>
                <a:schemeClr val="bg1"/>
              </a:solidFill>
              <a:prstDash val="solid"/>
              <a:round/>
              <a:headEnd type="none" w="med" len="med"/>
              <a:tailEnd type="none" w="med" len="med"/>
            </a:ln>
            <a:effectLst/>
          </p:spPr>
        </p:cxnSp>
        <p:sp>
          <p:nvSpPr>
            <p:cNvPr id="5" name="Freeform: Shape 4">
              <a:extLst>
                <a:ext uri="{FF2B5EF4-FFF2-40B4-BE49-F238E27FC236}">
                  <a16:creationId xmlns:a16="http://schemas.microsoft.com/office/drawing/2014/main" id="{D31461A1-FB39-48A1-9EE0-E21DE2B17DB1}"/>
                </a:ext>
              </a:extLst>
            </p:cNvPr>
            <p:cNvSpPr/>
            <p:nvPr/>
          </p:nvSpPr>
          <p:spPr bwMode="auto">
            <a:xfrm>
              <a:off x="1540070" y="1749287"/>
              <a:ext cx="8040757" cy="3876261"/>
            </a:xfrm>
            <a:custGeom>
              <a:avLst/>
              <a:gdLst>
                <a:gd name="connsiteX0" fmla="*/ 0 w 8040757"/>
                <a:gd name="connsiteY0" fmla="*/ 0 h 3876261"/>
                <a:gd name="connsiteX1" fmla="*/ 0 w 8040757"/>
                <a:gd name="connsiteY1" fmla="*/ 3876261 h 3876261"/>
                <a:gd name="connsiteX2" fmla="*/ 8040757 w 8040757"/>
                <a:gd name="connsiteY2" fmla="*/ 3876261 h 3876261"/>
              </a:gdLst>
              <a:ahLst/>
              <a:cxnLst>
                <a:cxn ang="0">
                  <a:pos x="connsiteX0" y="connsiteY0"/>
                </a:cxn>
                <a:cxn ang="0">
                  <a:pos x="connsiteX1" y="connsiteY1"/>
                </a:cxn>
                <a:cxn ang="0">
                  <a:pos x="connsiteX2" y="connsiteY2"/>
                </a:cxn>
              </a:cxnLst>
              <a:rect l="l" t="t" r="r" b="b"/>
              <a:pathLst>
                <a:path w="8040757" h="3876261">
                  <a:moveTo>
                    <a:pt x="0" y="0"/>
                  </a:moveTo>
                  <a:lnTo>
                    <a:pt x="0" y="3876261"/>
                  </a:lnTo>
                  <a:lnTo>
                    <a:pt x="8040757" y="3876261"/>
                  </a:lnTo>
                </a:path>
              </a:pathLst>
            </a:custGeom>
            <a:noFill/>
            <a:ln w="28575">
              <a:solidFill>
                <a:schemeClr val="bg1"/>
              </a:solidFill>
              <a:miter lim="800000"/>
              <a:headEnd/>
              <a:tailEnd/>
            </a:ln>
          </p:spPr>
          <p:txBody>
            <a:bodyPr rtlCol="0" anchor="ctr"/>
            <a:lstStyle/>
            <a:p>
              <a:pPr algn="ctr" defTabSz="685800" eaLnBrk="1" fontAlgn="auto" hangingPunct="1">
                <a:spcBef>
                  <a:spcPts val="0"/>
                </a:spcBef>
                <a:spcAft>
                  <a:spcPts val="0"/>
                </a:spcAft>
              </a:pPr>
              <a:endParaRPr lang="en-US" sz="1350">
                <a:solidFill>
                  <a:srgbClr val="231F20"/>
                </a:solidFill>
                <a:latin typeface="Arial" panose="020B0604020202020204"/>
              </a:endParaRPr>
            </a:p>
          </p:txBody>
        </p:sp>
        <p:cxnSp>
          <p:nvCxnSpPr>
            <p:cNvPr id="21" name="Straight Connector 20">
              <a:extLst>
                <a:ext uri="{FF2B5EF4-FFF2-40B4-BE49-F238E27FC236}">
                  <a16:creationId xmlns:a16="http://schemas.microsoft.com/office/drawing/2014/main" id="{05380568-20B3-40E6-BD37-E0480618C991}"/>
                </a:ext>
              </a:extLst>
            </p:cNvPr>
            <p:cNvCxnSpPr>
              <a:cxnSpLocks/>
            </p:cNvCxnSpPr>
            <p:nvPr/>
          </p:nvCxnSpPr>
          <p:spPr bwMode="auto">
            <a:xfrm>
              <a:off x="1540070" y="5623363"/>
              <a:ext cx="0" cy="109728"/>
            </a:xfrm>
            <a:prstGeom prst="line">
              <a:avLst/>
            </a:prstGeom>
            <a:noFill/>
            <a:ln w="28575" cap="flat" cmpd="sng" algn="ctr">
              <a:solidFill>
                <a:schemeClr val="bg1"/>
              </a:solidFill>
              <a:prstDash val="solid"/>
              <a:round/>
              <a:headEnd type="none" w="med" len="med"/>
              <a:tailEnd type="none" w="med" len="med"/>
            </a:ln>
            <a:effectLst/>
          </p:spPr>
        </p:cxnSp>
        <p:grpSp>
          <p:nvGrpSpPr>
            <p:cNvPr id="6" name="Group 5">
              <a:extLst>
                <a:ext uri="{FF2B5EF4-FFF2-40B4-BE49-F238E27FC236}">
                  <a16:creationId xmlns:a16="http://schemas.microsoft.com/office/drawing/2014/main" id="{51078D2A-E5C2-4F9A-97FE-71A29915D386}"/>
                </a:ext>
              </a:extLst>
            </p:cNvPr>
            <p:cNvGrpSpPr/>
            <p:nvPr/>
          </p:nvGrpSpPr>
          <p:grpSpPr>
            <a:xfrm>
              <a:off x="1430342" y="1956904"/>
              <a:ext cx="109728" cy="3669672"/>
              <a:chOff x="1222115" y="1956904"/>
              <a:chExt cx="109728" cy="3669672"/>
            </a:xfrm>
          </p:grpSpPr>
          <p:cxnSp>
            <p:nvCxnSpPr>
              <p:cNvPr id="20" name="Straight Connector 19">
                <a:extLst>
                  <a:ext uri="{FF2B5EF4-FFF2-40B4-BE49-F238E27FC236}">
                    <a16:creationId xmlns:a16="http://schemas.microsoft.com/office/drawing/2014/main" id="{4B2A6B38-EA05-40C4-942A-C2C80A2B5D2A}"/>
                  </a:ext>
                </a:extLst>
              </p:cNvPr>
              <p:cNvCxnSpPr>
                <a:cxnSpLocks/>
              </p:cNvCxnSpPr>
              <p:nvPr/>
            </p:nvCxnSpPr>
            <p:spPr bwMode="auto">
              <a:xfrm rot="5400000">
                <a:off x="1276979" y="5571712"/>
                <a:ext cx="0" cy="109728"/>
              </a:xfrm>
              <a:prstGeom prst="line">
                <a:avLst/>
              </a:prstGeom>
              <a:noFill/>
              <a:ln w="28575" cap="flat" cmpd="sng" algn="ctr">
                <a:solidFill>
                  <a:schemeClr val="bg1"/>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57F67C72-B9E0-49EC-8372-137717F93F91}"/>
                  </a:ext>
                </a:extLst>
              </p:cNvPr>
              <p:cNvCxnSpPr>
                <a:cxnSpLocks/>
              </p:cNvCxnSpPr>
              <p:nvPr/>
            </p:nvCxnSpPr>
            <p:spPr bwMode="auto">
              <a:xfrm rot="5400000">
                <a:off x="1276979" y="5113003"/>
                <a:ext cx="0" cy="109728"/>
              </a:xfrm>
              <a:prstGeom prst="line">
                <a:avLst/>
              </a:prstGeom>
              <a:noFill/>
              <a:ln w="28575" cap="flat" cmpd="sng" algn="ctr">
                <a:solidFill>
                  <a:schemeClr val="bg1"/>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24D6E91D-FE6D-4C16-BB72-A441C9043034}"/>
                  </a:ext>
                </a:extLst>
              </p:cNvPr>
              <p:cNvCxnSpPr>
                <a:cxnSpLocks/>
              </p:cNvCxnSpPr>
              <p:nvPr/>
            </p:nvCxnSpPr>
            <p:spPr bwMode="auto">
              <a:xfrm rot="5400000">
                <a:off x="1276979" y="4654294"/>
                <a:ext cx="0" cy="109728"/>
              </a:xfrm>
              <a:prstGeom prst="line">
                <a:avLst/>
              </a:prstGeom>
              <a:noFill/>
              <a:ln w="28575" cap="flat" cmpd="sng" algn="ctr">
                <a:solidFill>
                  <a:schemeClr val="bg1"/>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5E91A4D4-993F-46EA-81C9-FE97147FF7F4}"/>
                  </a:ext>
                </a:extLst>
              </p:cNvPr>
              <p:cNvCxnSpPr>
                <a:cxnSpLocks/>
              </p:cNvCxnSpPr>
              <p:nvPr/>
            </p:nvCxnSpPr>
            <p:spPr bwMode="auto">
              <a:xfrm rot="5400000">
                <a:off x="1276979" y="4195585"/>
                <a:ext cx="0" cy="109728"/>
              </a:xfrm>
              <a:prstGeom prst="line">
                <a:avLst/>
              </a:prstGeom>
              <a:noFill/>
              <a:ln w="28575" cap="flat" cmpd="sng" algn="ctr">
                <a:solidFill>
                  <a:schemeClr val="bg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0E7B0373-CAB4-4A9C-BB61-0FD9C989F279}"/>
                  </a:ext>
                </a:extLst>
              </p:cNvPr>
              <p:cNvCxnSpPr>
                <a:cxnSpLocks/>
              </p:cNvCxnSpPr>
              <p:nvPr/>
            </p:nvCxnSpPr>
            <p:spPr bwMode="auto">
              <a:xfrm rot="5400000">
                <a:off x="1276979" y="3736876"/>
                <a:ext cx="0" cy="109728"/>
              </a:xfrm>
              <a:prstGeom prst="line">
                <a:avLst/>
              </a:prstGeom>
              <a:noFill/>
              <a:ln w="28575" cap="flat" cmpd="sng" algn="ctr">
                <a:solidFill>
                  <a:schemeClr val="bg1"/>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B9B940E8-56C4-4E2C-B3D7-C9CFF228EB07}"/>
                  </a:ext>
                </a:extLst>
              </p:cNvPr>
              <p:cNvCxnSpPr>
                <a:cxnSpLocks/>
              </p:cNvCxnSpPr>
              <p:nvPr/>
            </p:nvCxnSpPr>
            <p:spPr bwMode="auto">
              <a:xfrm rot="5400000">
                <a:off x="1276979" y="3278167"/>
                <a:ext cx="0" cy="109728"/>
              </a:xfrm>
              <a:prstGeom prst="line">
                <a:avLst/>
              </a:prstGeom>
              <a:noFill/>
              <a:ln w="28575" cap="flat" cmpd="sng" algn="ctr">
                <a:solidFill>
                  <a:schemeClr val="bg1"/>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5A314F13-2BA8-4D07-8667-D69B8DA8DCC2}"/>
                  </a:ext>
                </a:extLst>
              </p:cNvPr>
              <p:cNvCxnSpPr>
                <a:cxnSpLocks/>
              </p:cNvCxnSpPr>
              <p:nvPr/>
            </p:nvCxnSpPr>
            <p:spPr bwMode="auto">
              <a:xfrm rot="5400000">
                <a:off x="1276979" y="2819458"/>
                <a:ext cx="0" cy="109728"/>
              </a:xfrm>
              <a:prstGeom prst="line">
                <a:avLst/>
              </a:prstGeom>
              <a:noFill/>
              <a:ln w="28575" cap="flat" cmpd="sng" algn="ctr">
                <a:solidFill>
                  <a:schemeClr val="bg1"/>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80449010-5F8C-4427-BBD5-D9275E4B2BBA}"/>
                  </a:ext>
                </a:extLst>
              </p:cNvPr>
              <p:cNvCxnSpPr>
                <a:cxnSpLocks/>
              </p:cNvCxnSpPr>
              <p:nvPr/>
            </p:nvCxnSpPr>
            <p:spPr bwMode="auto">
              <a:xfrm rot="5400000">
                <a:off x="1276979" y="2360749"/>
                <a:ext cx="0" cy="109728"/>
              </a:xfrm>
              <a:prstGeom prst="line">
                <a:avLst/>
              </a:prstGeom>
              <a:noFill/>
              <a:ln w="28575" cap="flat" cmpd="sng" algn="ctr">
                <a:solidFill>
                  <a:schemeClr val="bg1"/>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06C42F51-6C8B-40EC-ABC2-DD807AEEC0DC}"/>
                  </a:ext>
                </a:extLst>
              </p:cNvPr>
              <p:cNvCxnSpPr>
                <a:cxnSpLocks/>
              </p:cNvCxnSpPr>
              <p:nvPr/>
            </p:nvCxnSpPr>
            <p:spPr bwMode="auto">
              <a:xfrm rot="5400000">
                <a:off x="1276979" y="1902040"/>
                <a:ext cx="0" cy="109728"/>
              </a:xfrm>
              <a:prstGeom prst="line">
                <a:avLst/>
              </a:prstGeom>
              <a:noFill/>
              <a:ln w="28575" cap="flat" cmpd="sng" algn="ctr">
                <a:solidFill>
                  <a:schemeClr val="bg1"/>
                </a:solidFill>
                <a:prstDash val="solid"/>
                <a:round/>
                <a:headEnd type="none" w="med" len="med"/>
                <a:tailEnd type="none" w="med" len="med"/>
              </a:ln>
              <a:effectLst/>
            </p:spPr>
          </p:cxnSp>
        </p:grpSp>
        <p:sp>
          <p:nvSpPr>
            <p:cNvPr id="11" name="TextBox 10">
              <a:extLst>
                <a:ext uri="{FF2B5EF4-FFF2-40B4-BE49-F238E27FC236}">
                  <a16:creationId xmlns:a16="http://schemas.microsoft.com/office/drawing/2014/main" id="{93FF3F2C-FF4E-4090-B1B6-986ED319C433}"/>
                </a:ext>
              </a:extLst>
            </p:cNvPr>
            <p:cNvSpPr txBox="1"/>
            <p:nvPr/>
          </p:nvSpPr>
          <p:spPr bwMode="auto">
            <a:xfrm>
              <a:off x="879077" y="5441131"/>
              <a:ext cx="612696" cy="4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1" fontAlgn="auto" hangingPunct="1">
                <a:spcBef>
                  <a:spcPct val="50000"/>
                </a:spcBef>
              </a:pPr>
              <a:r>
                <a:rPr lang="en-US" sz="1350" dirty="0">
                  <a:solidFill>
                    <a:srgbClr val="FFFFFF"/>
                  </a:solidFill>
                  <a:latin typeface="Calibri" panose="020F0502020204030204" pitchFamily="34" charset="0"/>
                </a:rPr>
                <a:t>0</a:t>
              </a:r>
            </a:p>
          </p:txBody>
        </p:sp>
        <p:sp>
          <p:nvSpPr>
            <p:cNvPr id="33" name="TextBox 32">
              <a:extLst>
                <a:ext uri="{FF2B5EF4-FFF2-40B4-BE49-F238E27FC236}">
                  <a16:creationId xmlns:a16="http://schemas.microsoft.com/office/drawing/2014/main" id="{4BCE757A-F0A5-4761-87BB-0D5C9960A3BB}"/>
                </a:ext>
              </a:extLst>
            </p:cNvPr>
            <p:cNvSpPr txBox="1"/>
            <p:nvPr/>
          </p:nvSpPr>
          <p:spPr bwMode="auto">
            <a:xfrm>
              <a:off x="879077" y="4982633"/>
              <a:ext cx="612696" cy="4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1" fontAlgn="auto" hangingPunct="1">
                <a:spcBef>
                  <a:spcPct val="50000"/>
                </a:spcBef>
              </a:pPr>
              <a:r>
                <a:rPr lang="en-US" sz="1350" dirty="0">
                  <a:solidFill>
                    <a:srgbClr val="FFFFFF"/>
                  </a:solidFill>
                  <a:latin typeface="Calibri" panose="020F0502020204030204" pitchFamily="34" charset="0"/>
                </a:rPr>
                <a:t>10</a:t>
              </a:r>
            </a:p>
          </p:txBody>
        </p:sp>
        <p:sp>
          <p:nvSpPr>
            <p:cNvPr id="34" name="TextBox 33">
              <a:extLst>
                <a:ext uri="{FF2B5EF4-FFF2-40B4-BE49-F238E27FC236}">
                  <a16:creationId xmlns:a16="http://schemas.microsoft.com/office/drawing/2014/main" id="{66090089-C644-461D-A061-1F58754DB5B3}"/>
                </a:ext>
              </a:extLst>
            </p:cNvPr>
            <p:cNvSpPr txBox="1"/>
            <p:nvPr/>
          </p:nvSpPr>
          <p:spPr bwMode="auto">
            <a:xfrm>
              <a:off x="879077" y="4524133"/>
              <a:ext cx="612696" cy="4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1" fontAlgn="auto" hangingPunct="1">
                <a:spcBef>
                  <a:spcPct val="50000"/>
                </a:spcBef>
              </a:pPr>
              <a:r>
                <a:rPr lang="en-US" sz="1350" dirty="0">
                  <a:solidFill>
                    <a:srgbClr val="FFFFFF"/>
                  </a:solidFill>
                  <a:latin typeface="Calibri" panose="020F0502020204030204" pitchFamily="34" charset="0"/>
                </a:rPr>
                <a:t>20</a:t>
              </a:r>
            </a:p>
          </p:txBody>
        </p:sp>
        <p:sp>
          <p:nvSpPr>
            <p:cNvPr id="35" name="TextBox 34">
              <a:extLst>
                <a:ext uri="{FF2B5EF4-FFF2-40B4-BE49-F238E27FC236}">
                  <a16:creationId xmlns:a16="http://schemas.microsoft.com/office/drawing/2014/main" id="{EA7C9F4E-F561-4561-B235-3DACF098C731}"/>
                </a:ext>
              </a:extLst>
            </p:cNvPr>
            <p:cNvSpPr txBox="1"/>
            <p:nvPr/>
          </p:nvSpPr>
          <p:spPr bwMode="auto">
            <a:xfrm>
              <a:off x="879077" y="4065633"/>
              <a:ext cx="612696" cy="4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1" fontAlgn="auto" hangingPunct="1">
                <a:spcBef>
                  <a:spcPct val="50000"/>
                </a:spcBef>
              </a:pPr>
              <a:r>
                <a:rPr lang="en-US" sz="1350" dirty="0">
                  <a:solidFill>
                    <a:srgbClr val="FFFFFF"/>
                  </a:solidFill>
                  <a:latin typeface="Calibri" panose="020F0502020204030204" pitchFamily="34" charset="0"/>
                </a:rPr>
                <a:t>30</a:t>
              </a:r>
            </a:p>
          </p:txBody>
        </p:sp>
        <p:sp>
          <p:nvSpPr>
            <p:cNvPr id="36" name="TextBox 35">
              <a:extLst>
                <a:ext uri="{FF2B5EF4-FFF2-40B4-BE49-F238E27FC236}">
                  <a16:creationId xmlns:a16="http://schemas.microsoft.com/office/drawing/2014/main" id="{F2F99972-F8A4-45C0-B435-B70BF37EB965}"/>
                </a:ext>
              </a:extLst>
            </p:cNvPr>
            <p:cNvSpPr txBox="1"/>
            <p:nvPr/>
          </p:nvSpPr>
          <p:spPr bwMode="auto">
            <a:xfrm>
              <a:off x="879077" y="3607133"/>
              <a:ext cx="612696" cy="4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1" fontAlgn="auto" hangingPunct="1">
                <a:spcBef>
                  <a:spcPct val="50000"/>
                </a:spcBef>
              </a:pPr>
              <a:r>
                <a:rPr lang="en-US" sz="1350" dirty="0">
                  <a:solidFill>
                    <a:srgbClr val="FFFFFF"/>
                  </a:solidFill>
                  <a:latin typeface="Calibri" panose="020F0502020204030204" pitchFamily="34" charset="0"/>
                </a:rPr>
                <a:t>40</a:t>
              </a:r>
            </a:p>
          </p:txBody>
        </p:sp>
        <p:sp>
          <p:nvSpPr>
            <p:cNvPr id="37" name="TextBox 36">
              <a:extLst>
                <a:ext uri="{FF2B5EF4-FFF2-40B4-BE49-F238E27FC236}">
                  <a16:creationId xmlns:a16="http://schemas.microsoft.com/office/drawing/2014/main" id="{DB572BE6-1C7B-4480-BD57-3D2F88249520}"/>
                </a:ext>
              </a:extLst>
            </p:cNvPr>
            <p:cNvSpPr txBox="1"/>
            <p:nvPr/>
          </p:nvSpPr>
          <p:spPr bwMode="auto">
            <a:xfrm>
              <a:off x="879077" y="3148633"/>
              <a:ext cx="612696" cy="4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1" fontAlgn="auto" hangingPunct="1">
                <a:spcBef>
                  <a:spcPct val="50000"/>
                </a:spcBef>
              </a:pPr>
              <a:r>
                <a:rPr lang="en-US" sz="1350" dirty="0">
                  <a:solidFill>
                    <a:srgbClr val="FFFFFF"/>
                  </a:solidFill>
                  <a:latin typeface="Calibri" panose="020F0502020204030204" pitchFamily="34" charset="0"/>
                </a:rPr>
                <a:t>50</a:t>
              </a:r>
            </a:p>
          </p:txBody>
        </p:sp>
        <p:sp>
          <p:nvSpPr>
            <p:cNvPr id="38" name="TextBox 37">
              <a:extLst>
                <a:ext uri="{FF2B5EF4-FFF2-40B4-BE49-F238E27FC236}">
                  <a16:creationId xmlns:a16="http://schemas.microsoft.com/office/drawing/2014/main" id="{110A806E-ACF7-4A30-9BA9-6A5C360396FD}"/>
                </a:ext>
              </a:extLst>
            </p:cNvPr>
            <p:cNvSpPr txBox="1"/>
            <p:nvPr/>
          </p:nvSpPr>
          <p:spPr bwMode="auto">
            <a:xfrm>
              <a:off x="879077" y="2690133"/>
              <a:ext cx="612696" cy="4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1" fontAlgn="auto" hangingPunct="1">
                <a:spcBef>
                  <a:spcPct val="50000"/>
                </a:spcBef>
              </a:pPr>
              <a:r>
                <a:rPr lang="en-US" sz="1350" dirty="0">
                  <a:solidFill>
                    <a:srgbClr val="FFFFFF"/>
                  </a:solidFill>
                  <a:latin typeface="Calibri" panose="020F0502020204030204" pitchFamily="34" charset="0"/>
                </a:rPr>
                <a:t>60</a:t>
              </a:r>
            </a:p>
          </p:txBody>
        </p:sp>
        <p:sp>
          <p:nvSpPr>
            <p:cNvPr id="39" name="TextBox 38">
              <a:extLst>
                <a:ext uri="{FF2B5EF4-FFF2-40B4-BE49-F238E27FC236}">
                  <a16:creationId xmlns:a16="http://schemas.microsoft.com/office/drawing/2014/main" id="{ECB4882B-1922-4C78-B886-CB415DAF053A}"/>
                </a:ext>
              </a:extLst>
            </p:cNvPr>
            <p:cNvSpPr txBox="1"/>
            <p:nvPr/>
          </p:nvSpPr>
          <p:spPr bwMode="auto">
            <a:xfrm>
              <a:off x="879077" y="2231633"/>
              <a:ext cx="612696" cy="4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1" fontAlgn="auto" hangingPunct="1">
                <a:spcBef>
                  <a:spcPct val="50000"/>
                </a:spcBef>
              </a:pPr>
              <a:r>
                <a:rPr lang="en-US" sz="1350" dirty="0">
                  <a:solidFill>
                    <a:srgbClr val="FFFFFF"/>
                  </a:solidFill>
                  <a:latin typeface="Calibri" panose="020F0502020204030204" pitchFamily="34" charset="0"/>
                </a:rPr>
                <a:t>70</a:t>
              </a:r>
            </a:p>
          </p:txBody>
        </p:sp>
        <p:sp>
          <p:nvSpPr>
            <p:cNvPr id="40" name="TextBox 39">
              <a:extLst>
                <a:ext uri="{FF2B5EF4-FFF2-40B4-BE49-F238E27FC236}">
                  <a16:creationId xmlns:a16="http://schemas.microsoft.com/office/drawing/2014/main" id="{A57E464B-41AC-491E-BB9A-C89F6F2479F2}"/>
                </a:ext>
              </a:extLst>
            </p:cNvPr>
            <p:cNvSpPr txBox="1"/>
            <p:nvPr/>
          </p:nvSpPr>
          <p:spPr bwMode="auto">
            <a:xfrm>
              <a:off x="879077" y="1773133"/>
              <a:ext cx="612696" cy="4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1" fontAlgn="auto" hangingPunct="1">
                <a:spcBef>
                  <a:spcPct val="50000"/>
                </a:spcBef>
              </a:pPr>
              <a:r>
                <a:rPr lang="en-US" sz="1350" dirty="0">
                  <a:solidFill>
                    <a:srgbClr val="FFFFFF"/>
                  </a:solidFill>
                  <a:latin typeface="Calibri" panose="020F0502020204030204" pitchFamily="34" charset="0"/>
                </a:rPr>
                <a:t>80</a:t>
              </a:r>
            </a:p>
          </p:txBody>
        </p:sp>
        <p:grpSp>
          <p:nvGrpSpPr>
            <p:cNvPr id="45" name="Group 44">
              <a:extLst>
                <a:ext uri="{FF2B5EF4-FFF2-40B4-BE49-F238E27FC236}">
                  <a16:creationId xmlns:a16="http://schemas.microsoft.com/office/drawing/2014/main" id="{1DD43E92-834B-4EA8-838A-6073A84C2A8A}"/>
                </a:ext>
              </a:extLst>
            </p:cNvPr>
            <p:cNvGrpSpPr/>
            <p:nvPr/>
          </p:nvGrpSpPr>
          <p:grpSpPr>
            <a:xfrm>
              <a:off x="2653074" y="2136449"/>
              <a:ext cx="75789" cy="840921"/>
              <a:chOff x="2444847" y="2136449"/>
              <a:chExt cx="75789" cy="840921"/>
            </a:xfrm>
          </p:grpSpPr>
          <p:cxnSp>
            <p:nvCxnSpPr>
              <p:cNvPr id="41" name="Straight Connector 40">
                <a:extLst>
                  <a:ext uri="{FF2B5EF4-FFF2-40B4-BE49-F238E27FC236}">
                    <a16:creationId xmlns:a16="http://schemas.microsoft.com/office/drawing/2014/main" id="{880348BB-3D0C-4A38-843D-6D289CF29292}"/>
                  </a:ext>
                </a:extLst>
              </p:cNvPr>
              <p:cNvCxnSpPr>
                <a:cxnSpLocks/>
              </p:cNvCxnSpPr>
              <p:nvPr/>
            </p:nvCxnSpPr>
            <p:spPr bwMode="auto">
              <a:xfrm>
                <a:off x="2482741" y="2136449"/>
                <a:ext cx="0" cy="840921"/>
              </a:xfrm>
              <a:prstGeom prst="line">
                <a:avLst/>
              </a:prstGeom>
              <a:noFill/>
              <a:ln w="28575" cap="flat" cmpd="sng" algn="ctr">
                <a:solidFill>
                  <a:schemeClr val="bg1"/>
                </a:solidFill>
                <a:prstDash val="solid"/>
                <a:round/>
                <a:headEnd type="none" w="med" len="med"/>
                <a:tailEnd type="none" w="med" len="med"/>
              </a:ln>
              <a:effectLst/>
            </p:spPr>
          </p:cxnSp>
          <p:cxnSp>
            <p:nvCxnSpPr>
              <p:cNvPr id="43" name="Straight Connector 42">
                <a:extLst>
                  <a:ext uri="{FF2B5EF4-FFF2-40B4-BE49-F238E27FC236}">
                    <a16:creationId xmlns:a16="http://schemas.microsoft.com/office/drawing/2014/main" id="{7531F3F8-D6D3-4969-8EAB-0A1DE1FC0161}"/>
                  </a:ext>
                </a:extLst>
              </p:cNvPr>
              <p:cNvCxnSpPr>
                <a:cxnSpLocks/>
              </p:cNvCxnSpPr>
              <p:nvPr/>
            </p:nvCxnSpPr>
            <p:spPr bwMode="auto">
              <a:xfrm>
                <a:off x="2444847" y="2142465"/>
                <a:ext cx="75789" cy="0"/>
              </a:xfrm>
              <a:prstGeom prst="line">
                <a:avLst/>
              </a:prstGeom>
              <a:noFill/>
              <a:ln w="28575" cap="flat" cmpd="sng" algn="ctr">
                <a:solidFill>
                  <a:schemeClr val="bg1"/>
                </a:solidFill>
                <a:prstDash val="solid"/>
                <a:round/>
                <a:headEnd type="none" w="med" len="med"/>
                <a:tailEnd type="none" w="med" len="med"/>
              </a:ln>
              <a:effectLst/>
            </p:spPr>
          </p:cxnSp>
          <p:cxnSp>
            <p:nvCxnSpPr>
              <p:cNvPr id="44" name="Straight Connector 43">
                <a:extLst>
                  <a:ext uri="{FF2B5EF4-FFF2-40B4-BE49-F238E27FC236}">
                    <a16:creationId xmlns:a16="http://schemas.microsoft.com/office/drawing/2014/main" id="{5D2D61E7-C6E9-42B4-960B-4A6EA2370C61}"/>
                  </a:ext>
                </a:extLst>
              </p:cNvPr>
              <p:cNvCxnSpPr>
                <a:cxnSpLocks/>
              </p:cNvCxnSpPr>
              <p:nvPr/>
            </p:nvCxnSpPr>
            <p:spPr bwMode="auto">
              <a:xfrm>
                <a:off x="2444847" y="2977370"/>
                <a:ext cx="75789" cy="0"/>
              </a:xfrm>
              <a:prstGeom prst="line">
                <a:avLst/>
              </a:prstGeom>
              <a:noFill/>
              <a:ln w="28575" cap="flat" cmpd="sng" algn="ctr">
                <a:solidFill>
                  <a:schemeClr val="bg1"/>
                </a:solidFill>
                <a:prstDash val="solid"/>
                <a:round/>
                <a:headEnd type="none" w="med" len="med"/>
                <a:tailEnd type="none" w="med" len="med"/>
              </a:ln>
              <a:effectLst/>
            </p:spPr>
          </p:cxnSp>
        </p:grpSp>
        <p:grpSp>
          <p:nvGrpSpPr>
            <p:cNvPr id="46" name="Group 45">
              <a:extLst>
                <a:ext uri="{FF2B5EF4-FFF2-40B4-BE49-F238E27FC236}">
                  <a16:creationId xmlns:a16="http://schemas.microsoft.com/office/drawing/2014/main" id="{EE796DDC-0FEC-4442-B4B1-466A25B67F18}"/>
                </a:ext>
              </a:extLst>
            </p:cNvPr>
            <p:cNvGrpSpPr/>
            <p:nvPr/>
          </p:nvGrpSpPr>
          <p:grpSpPr>
            <a:xfrm>
              <a:off x="2266383" y="2044773"/>
              <a:ext cx="75789" cy="233682"/>
              <a:chOff x="2444847" y="2136449"/>
              <a:chExt cx="75789" cy="840921"/>
            </a:xfrm>
          </p:grpSpPr>
          <p:cxnSp>
            <p:nvCxnSpPr>
              <p:cNvPr id="47" name="Straight Connector 46">
                <a:extLst>
                  <a:ext uri="{FF2B5EF4-FFF2-40B4-BE49-F238E27FC236}">
                    <a16:creationId xmlns:a16="http://schemas.microsoft.com/office/drawing/2014/main" id="{E9E30BE5-D02A-4E67-AC23-4E6E1F79E252}"/>
                  </a:ext>
                </a:extLst>
              </p:cNvPr>
              <p:cNvCxnSpPr>
                <a:cxnSpLocks/>
              </p:cNvCxnSpPr>
              <p:nvPr/>
            </p:nvCxnSpPr>
            <p:spPr bwMode="auto">
              <a:xfrm>
                <a:off x="2482741" y="2136449"/>
                <a:ext cx="0" cy="840921"/>
              </a:xfrm>
              <a:prstGeom prst="line">
                <a:avLst/>
              </a:prstGeom>
              <a:noFill/>
              <a:ln w="28575" cap="flat" cmpd="sng" algn="ctr">
                <a:solidFill>
                  <a:schemeClr val="bg1"/>
                </a:solidFill>
                <a:prstDash val="solid"/>
                <a:round/>
                <a:headEnd type="none" w="med" len="med"/>
                <a:tailEnd type="none" w="med" len="med"/>
              </a:ln>
              <a:effectLst/>
            </p:spPr>
          </p:cxnSp>
          <p:cxnSp>
            <p:nvCxnSpPr>
              <p:cNvPr id="48" name="Straight Connector 47">
                <a:extLst>
                  <a:ext uri="{FF2B5EF4-FFF2-40B4-BE49-F238E27FC236}">
                    <a16:creationId xmlns:a16="http://schemas.microsoft.com/office/drawing/2014/main" id="{8011FEA8-0A41-413F-8E03-B941CFE99E44}"/>
                  </a:ext>
                </a:extLst>
              </p:cNvPr>
              <p:cNvCxnSpPr>
                <a:cxnSpLocks/>
              </p:cNvCxnSpPr>
              <p:nvPr/>
            </p:nvCxnSpPr>
            <p:spPr bwMode="auto">
              <a:xfrm>
                <a:off x="2444847" y="2142465"/>
                <a:ext cx="75789" cy="0"/>
              </a:xfrm>
              <a:prstGeom prst="line">
                <a:avLst/>
              </a:prstGeom>
              <a:noFill/>
              <a:ln w="28575" cap="flat" cmpd="sng" algn="ctr">
                <a:solidFill>
                  <a:schemeClr val="bg1"/>
                </a:solidFill>
                <a:prstDash val="solid"/>
                <a:round/>
                <a:headEnd type="none" w="med" len="med"/>
                <a:tailEnd type="none" w="med" len="med"/>
              </a:ln>
              <a:effectLst/>
            </p:spPr>
          </p:cxnSp>
          <p:cxnSp>
            <p:nvCxnSpPr>
              <p:cNvPr id="49" name="Straight Connector 48">
                <a:extLst>
                  <a:ext uri="{FF2B5EF4-FFF2-40B4-BE49-F238E27FC236}">
                    <a16:creationId xmlns:a16="http://schemas.microsoft.com/office/drawing/2014/main" id="{4C956C46-6D4F-4746-B4E4-158E8F6D026A}"/>
                  </a:ext>
                </a:extLst>
              </p:cNvPr>
              <p:cNvCxnSpPr>
                <a:cxnSpLocks/>
              </p:cNvCxnSpPr>
              <p:nvPr/>
            </p:nvCxnSpPr>
            <p:spPr bwMode="auto">
              <a:xfrm>
                <a:off x="2444847" y="2977370"/>
                <a:ext cx="75789" cy="0"/>
              </a:xfrm>
              <a:prstGeom prst="line">
                <a:avLst/>
              </a:prstGeom>
              <a:noFill/>
              <a:ln w="28575" cap="flat" cmpd="sng" algn="ctr">
                <a:solidFill>
                  <a:schemeClr val="bg1"/>
                </a:solidFill>
                <a:prstDash val="solid"/>
                <a:round/>
                <a:headEnd type="none" w="med" len="med"/>
                <a:tailEnd type="none" w="med" len="med"/>
              </a:ln>
              <a:effectLst/>
            </p:spPr>
          </p:cxnSp>
        </p:grpSp>
        <p:grpSp>
          <p:nvGrpSpPr>
            <p:cNvPr id="50" name="Group 49">
              <a:extLst>
                <a:ext uri="{FF2B5EF4-FFF2-40B4-BE49-F238E27FC236}">
                  <a16:creationId xmlns:a16="http://schemas.microsoft.com/office/drawing/2014/main" id="{43241200-C0FE-4633-BC80-F9BFE8817416}"/>
                </a:ext>
              </a:extLst>
            </p:cNvPr>
            <p:cNvGrpSpPr/>
            <p:nvPr/>
          </p:nvGrpSpPr>
          <p:grpSpPr>
            <a:xfrm>
              <a:off x="3024609" y="3814528"/>
              <a:ext cx="75789" cy="593763"/>
              <a:chOff x="2444847" y="2136449"/>
              <a:chExt cx="75789" cy="840921"/>
            </a:xfrm>
          </p:grpSpPr>
          <p:cxnSp>
            <p:nvCxnSpPr>
              <p:cNvPr id="51" name="Straight Connector 50">
                <a:extLst>
                  <a:ext uri="{FF2B5EF4-FFF2-40B4-BE49-F238E27FC236}">
                    <a16:creationId xmlns:a16="http://schemas.microsoft.com/office/drawing/2014/main" id="{A10C938B-35D1-4E76-9C8F-693335667F85}"/>
                  </a:ext>
                </a:extLst>
              </p:cNvPr>
              <p:cNvCxnSpPr>
                <a:cxnSpLocks/>
              </p:cNvCxnSpPr>
              <p:nvPr/>
            </p:nvCxnSpPr>
            <p:spPr bwMode="auto">
              <a:xfrm>
                <a:off x="2482741" y="2136449"/>
                <a:ext cx="0" cy="840921"/>
              </a:xfrm>
              <a:prstGeom prst="line">
                <a:avLst/>
              </a:prstGeom>
              <a:noFill/>
              <a:ln w="28575" cap="flat" cmpd="sng" algn="ctr">
                <a:solidFill>
                  <a:schemeClr val="bg1"/>
                </a:solidFill>
                <a:prstDash val="solid"/>
                <a:round/>
                <a:headEnd type="none" w="med" len="med"/>
                <a:tailEnd type="none" w="med" len="med"/>
              </a:ln>
              <a:effectLst/>
            </p:spPr>
          </p:cxnSp>
          <p:cxnSp>
            <p:nvCxnSpPr>
              <p:cNvPr id="52" name="Straight Connector 51">
                <a:extLst>
                  <a:ext uri="{FF2B5EF4-FFF2-40B4-BE49-F238E27FC236}">
                    <a16:creationId xmlns:a16="http://schemas.microsoft.com/office/drawing/2014/main" id="{91F64288-9D07-4295-95A9-768A42FBD38E}"/>
                  </a:ext>
                </a:extLst>
              </p:cNvPr>
              <p:cNvCxnSpPr>
                <a:cxnSpLocks/>
              </p:cNvCxnSpPr>
              <p:nvPr/>
            </p:nvCxnSpPr>
            <p:spPr bwMode="auto">
              <a:xfrm>
                <a:off x="2444847" y="2142465"/>
                <a:ext cx="75789" cy="0"/>
              </a:xfrm>
              <a:prstGeom prst="line">
                <a:avLst/>
              </a:prstGeom>
              <a:noFill/>
              <a:ln w="28575" cap="flat" cmpd="sng" algn="ctr">
                <a:solidFill>
                  <a:schemeClr val="bg1"/>
                </a:solidFill>
                <a:prstDash val="solid"/>
                <a:round/>
                <a:headEnd type="none" w="med" len="med"/>
                <a:tailEnd type="none" w="med" len="med"/>
              </a:ln>
              <a:effectLst/>
            </p:spPr>
          </p:cxnSp>
          <p:cxnSp>
            <p:nvCxnSpPr>
              <p:cNvPr id="53" name="Straight Connector 52">
                <a:extLst>
                  <a:ext uri="{FF2B5EF4-FFF2-40B4-BE49-F238E27FC236}">
                    <a16:creationId xmlns:a16="http://schemas.microsoft.com/office/drawing/2014/main" id="{4FA1D0E8-0967-4F08-8C00-A27CC650B679}"/>
                  </a:ext>
                </a:extLst>
              </p:cNvPr>
              <p:cNvCxnSpPr>
                <a:cxnSpLocks/>
              </p:cNvCxnSpPr>
              <p:nvPr/>
            </p:nvCxnSpPr>
            <p:spPr bwMode="auto">
              <a:xfrm>
                <a:off x="2444847" y="2977370"/>
                <a:ext cx="75789" cy="0"/>
              </a:xfrm>
              <a:prstGeom prst="line">
                <a:avLst/>
              </a:prstGeom>
              <a:noFill/>
              <a:ln w="28575" cap="flat" cmpd="sng" algn="ctr">
                <a:solidFill>
                  <a:schemeClr val="bg1"/>
                </a:solidFill>
                <a:prstDash val="solid"/>
                <a:round/>
                <a:headEnd type="none" w="med" len="med"/>
                <a:tailEnd type="none" w="med" len="med"/>
              </a:ln>
              <a:effectLst/>
            </p:spPr>
          </p:cxnSp>
        </p:grpSp>
        <p:grpSp>
          <p:nvGrpSpPr>
            <p:cNvPr id="54" name="Group 53">
              <a:extLst>
                <a:ext uri="{FF2B5EF4-FFF2-40B4-BE49-F238E27FC236}">
                  <a16:creationId xmlns:a16="http://schemas.microsoft.com/office/drawing/2014/main" id="{07EE725A-FC63-4378-B06E-F359C75A1872}"/>
                </a:ext>
              </a:extLst>
            </p:cNvPr>
            <p:cNvGrpSpPr/>
            <p:nvPr/>
          </p:nvGrpSpPr>
          <p:grpSpPr>
            <a:xfrm>
              <a:off x="4156034" y="4173657"/>
              <a:ext cx="75789" cy="535142"/>
              <a:chOff x="2444847" y="2136449"/>
              <a:chExt cx="75789" cy="840921"/>
            </a:xfrm>
          </p:grpSpPr>
          <p:cxnSp>
            <p:nvCxnSpPr>
              <p:cNvPr id="55" name="Straight Connector 54">
                <a:extLst>
                  <a:ext uri="{FF2B5EF4-FFF2-40B4-BE49-F238E27FC236}">
                    <a16:creationId xmlns:a16="http://schemas.microsoft.com/office/drawing/2014/main" id="{97F2D5D5-EEA3-4DC0-8CB2-A3645DB1A95F}"/>
                  </a:ext>
                </a:extLst>
              </p:cNvPr>
              <p:cNvCxnSpPr>
                <a:cxnSpLocks/>
              </p:cNvCxnSpPr>
              <p:nvPr/>
            </p:nvCxnSpPr>
            <p:spPr bwMode="auto">
              <a:xfrm>
                <a:off x="2482741" y="2136449"/>
                <a:ext cx="0" cy="840921"/>
              </a:xfrm>
              <a:prstGeom prst="line">
                <a:avLst/>
              </a:prstGeom>
              <a:noFill/>
              <a:ln w="28575" cap="flat" cmpd="sng" algn="ctr">
                <a:solidFill>
                  <a:schemeClr val="bg1"/>
                </a:solidFill>
                <a:prstDash val="solid"/>
                <a:round/>
                <a:headEnd type="none" w="med" len="med"/>
                <a:tailEnd type="none" w="med" len="med"/>
              </a:ln>
              <a:effectLst/>
            </p:spPr>
          </p:cxnSp>
          <p:cxnSp>
            <p:nvCxnSpPr>
              <p:cNvPr id="56" name="Straight Connector 55">
                <a:extLst>
                  <a:ext uri="{FF2B5EF4-FFF2-40B4-BE49-F238E27FC236}">
                    <a16:creationId xmlns:a16="http://schemas.microsoft.com/office/drawing/2014/main" id="{F005CC69-9F7A-42F7-8C31-A75E4D34A492}"/>
                  </a:ext>
                </a:extLst>
              </p:cNvPr>
              <p:cNvCxnSpPr>
                <a:cxnSpLocks/>
              </p:cNvCxnSpPr>
              <p:nvPr/>
            </p:nvCxnSpPr>
            <p:spPr bwMode="auto">
              <a:xfrm>
                <a:off x="2444847" y="2142465"/>
                <a:ext cx="75789" cy="0"/>
              </a:xfrm>
              <a:prstGeom prst="line">
                <a:avLst/>
              </a:prstGeom>
              <a:noFill/>
              <a:ln w="28575" cap="flat" cmpd="sng" algn="ctr">
                <a:solidFill>
                  <a:schemeClr val="bg1"/>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B96F2D3E-57B5-4C91-9D23-389FD6C04A43}"/>
                  </a:ext>
                </a:extLst>
              </p:cNvPr>
              <p:cNvCxnSpPr>
                <a:cxnSpLocks/>
              </p:cNvCxnSpPr>
              <p:nvPr/>
            </p:nvCxnSpPr>
            <p:spPr bwMode="auto">
              <a:xfrm>
                <a:off x="2444847" y="2977370"/>
                <a:ext cx="75789" cy="0"/>
              </a:xfrm>
              <a:prstGeom prst="line">
                <a:avLst/>
              </a:prstGeom>
              <a:noFill/>
              <a:ln w="28575" cap="flat" cmpd="sng" algn="ctr">
                <a:solidFill>
                  <a:schemeClr val="bg1"/>
                </a:solidFill>
                <a:prstDash val="solid"/>
                <a:round/>
                <a:headEnd type="none" w="med" len="med"/>
                <a:tailEnd type="none" w="med" len="med"/>
              </a:ln>
              <a:effectLst/>
            </p:spPr>
          </p:cxnSp>
        </p:grpSp>
        <p:grpSp>
          <p:nvGrpSpPr>
            <p:cNvPr id="58" name="Group 57">
              <a:extLst>
                <a:ext uri="{FF2B5EF4-FFF2-40B4-BE49-F238E27FC236}">
                  <a16:creationId xmlns:a16="http://schemas.microsoft.com/office/drawing/2014/main" id="{88BDB5B7-B4EC-4557-860D-E3FDAA3A014E}"/>
                </a:ext>
              </a:extLst>
            </p:cNvPr>
            <p:cNvGrpSpPr/>
            <p:nvPr/>
          </p:nvGrpSpPr>
          <p:grpSpPr>
            <a:xfrm>
              <a:off x="3775379" y="4111409"/>
              <a:ext cx="75789" cy="161824"/>
              <a:chOff x="2444847" y="2136449"/>
              <a:chExt cx="75789" cy="840921"/>
            </a:xfrm>
          </p:grpSpPr>
          <p:cxnSp>
            <p:nvCxnSpPr>
              <p:cNvPr id="59" name="Straight Connector 58">
                <a:extLst>
                  <a:ext uri="{FF2B5EF4-FFF2-40B4-BE49-F238E27FC236}">
                    <a16:creationId xmlns:a16="http://schemas.microsoft.com/office/drawing/2014/main" id="{E4DDAB55-C6B7-45CD-99D4-DAA73735EF2B}"/>
                  </a:ext>
                </a:extLst>
              </p:cNvPr>
              <p:cNvCxnSpPr>
                <a:cxnSpLocks/>
              </p:cNvCxnSpPr>
              <p:nvPr/>
            </p:nvCxnSpPr>
            <p:spPr bwMode="auto">
              <a:xfrm>
                <a:off x="2482741" y="2136449"/>
                <a:ext cx="0" cy="840921"/>
              </a:xfrm>
              <a:prstGeom prst="line">
                <a:avLst/>
              </a:prstGeom>
              <a:noFill/>
              <a:ln w="28575" cap="flat" cmpd="sng" algn="ctr">
                <a:solidFill>
                  <a:schemeClr val="bg1"/>
                </a:solidFill>
                <a:prstDash val="solid"/>
                <a:round/>
                <a:headEnd type="none" w="med" len="med"/>
                <a:tailEnd type="none" w="med" len="med"/>
              </a:ln>
              <a:effectLst/>
            </p:spPr>
          </p:cxnSp>
          <p:cxnSp>
            <p:nvCxnSpPr>
              <p:cNvPr id="60" name="Straight Connector 59">
                <a:extLst>
                  <a:ext uri="{FF2B5EF4-FFF2-40B4-BE49-F238E27FC236}">
                    <a16:creationId xmlns:a16="http://schemas.microsoft.com/office/drawing/2014/main" id="{266A33D1-04FD-4433-BED0-131B8A938E4E}"/>
                  </a:ext>
                </a:extLst>
              </p:cNvPr>
              <p:cNvCxnSpPr>
                <a:cxnSpLocks/>
              </p:cNvCxnSpPr>
              <p:nvPr/>
            </p:nvCxnSpPr>
            <p:spPr bwMode="auto">
              <a:xfrm>
                <a:off x="2444847" y="2142465"/>
                <a:ext cx="75789" cy="0"/>
              </a:xfrm>
              <a:prstGeom prst="line">
                <a:avLst/>
              </a:prstGeom>
              <a:noFill/>
              <a:ln w="28575" cap="flat" cmpd="sng" algn="ctr">
                <a:solidFill>
                  <a:schemeClr val="bg1"/>
                </a:solidFill>
                <a:prstDash val="solid"/>
                <a:round/>
                <a:headEnd type="none" w="med" len="med"/>
                <a:tailEnd type="none" w="med" len="med"/>
              </a:ln>
              <a:effectLst/>
            </p:spPr>
          </p:cxnSp>
          <p:cxnSp>
            <p:nvCxnSpPr>
              <p:cNvPr id="61" name="Straight Connector 60">
                <a:extLst>
                  <a:ext uri="{FF2B5EF4-FFF2-40B4-BE49-F238E27FC236}">
                    <a16:creationId xmlns:a16="http://schemas.microsoft.com/office/drawing/2014/main" id="{90D098C7-9433-4018-85D3-83CAD7D719C6}"/>
                  </a:ext>
                </a:extLst>
              </p:cNvPr>
              <p:cNvCxnSpPr>
                <a:cxnSpLocks/>
              </p:cNvCxnSpPr>
              <p:nvPr/>
            </p:nvCxnSpPr>
            <p:spPr bwMode="auto">
              <a:xfrm>
                <a:off x="2444847" y="2977370"/>
                <a:ext cx="75789" cy="0"/>
              </a:xfrm>
              <a:prstGeom prst="line">
                <a:avLst/>
              </a:prstGeom>
              <a:noFill/>
              <a:ln w="28575" cap="flat" cmpd="sng" algn="ctr">
                <a:solidFill>
                  <a:schemeClr val="bg1"/>
                </a:solidFill>
                <a:prstDash val="solid"/>
                <a:round/>
                <a:headEnd type="none" w="med" len="med"/>
                <a:tailEnd type="none" w="med" len="med"/>
              </a:ln>
              <a:effectLst/>
            </p:spPr>
          </p:cxnSp>
        </p:grpSp>
        <p:grpSp>
          <p:nvGrpSpPr>
            <p:cNvPr id="62" name="Group 61">
              <a:extLst>
                <a:ext uri="{FF2B5EF4-FFF2-40B4-BE49-F238E27FC236}">
                  <a16:creationId xmlns:a16="http://schemas.microsoft.com/office/drawing/2014/main" id="{64FCB287-2ACB-4F3B-9B61-4FB0385B8333}"/>
                </a:ext>
              </a:extLst>
            </p:cNvPr>
            <p:cNvGrpSpPr/>
            <p:nvPr/>
          </p:nvGrpSpPr>
          <p:grpSpPr>
            <a:xfrm>
              <a:off x="4534793" y="4918756"/>
              <a:ext cx="75789" cy="358806"/>
              <a:chOff x="2444847" y="2136449"/>
              <a:chExt cx="75789" cy="840921"/>
            </a:xfrm>
          </p:grpSpPr>
          <p:cxnSp>
            <p:nvCxnSpPr>
              <p:cNvPr id="63" name="Straight Connector 62">
                <a:extLst>
                  <a:ext uri="{FF2B5EF4-FFF2-40B4-BE49-F238E27FC236}">
                    <a16:creationId xmlns:a16="http://schemas.microsoft.com/office/drawing/2014/main" id="{A2564E0B-33B9-4235-9B3A-A02EE8C806F7}"/>
                  </a:ext>
                </a:extLst>
              </p:cNvPr>
              <p:cNvCxnSpPr>
                <a:cxnSpLocks/>
              </p:cNvCxnSpPr>
              <p:nvPr/>
            </p:nvCxnSpPr>
            <p:spPr bwMode="auto">
              <a:xfrm>
                <a:off x="2482741" y="2136449"/>
                <a:ext cx="0" cy="840921"/>
              </a:xfrm>
              <a:prstGeom prst="line">
                <a:avLst/>
              </a:prstGeom>
              <a:noFill/>
              <a:ln w="28575" cap="flat" cmpd="sng" algn="ctr">
                <a:solidFill>
                  <a:schemeClr val="bg1"/>
                </a:solidFill>
                <a:prstDash val="solid"/>
                <a:round/>
                <a:headEnd type="none" w="med" len="med"/>
                <a:tailEnd type="none" w="med" len="med"/>
              </a:ln>
              <a:effectLst/>
            </p:spPr>
          </p:cxnSp>
          <p:cxnSp>
            <p:nvCxnSpPr>
              <p:cNvPr id="64" name="Straight Connector 63">
                <a:extLst>
                  <a:ext uri="{FF2B5EF4-FFF2-40B4-BE49-F238E27FC236}">
                    <a16:creationId xmlns:a16="http://schemas.microsoft.com/office/drawing/2014/main" id="{1DAB5CC8-0A53-4550-A85F-D98314A25D02}"/>
                  </a:ext>
                </a:extLst>
              </p:cNvPr>
              <p:cNvCxnSpPr>
                <a:cxnSpLocks/>
              </p:cNvCxnSpPr>
              <p:nvPr/>
            </p:nvCxnSpPr>
            <p:spPr bwMode="auto">
              <a:xfrm>
                <a:off x="2444847" y="2142465"/>
                <a:ext cx="75789" cy="0"/>
              </a:xfrm>
              <a:prstGeom prst="line">
                <a:avLst/>
              </a:prstGeom>
              <a:noFill/>
              <a:ln w="28575" cap="flat" cmpd="sng" algn="ctr">
                <a:solidFill>
                  <a:schemeClr val="bg1"/>
                </a:solidFill>
                <a:prstDash val="solid"/>
                <a:round/>
                <a:headEnd type="none" w="med" len="med"/>
                <a:tailEnd type="none" w="med" len="med"/>
              </a:ln>
              <a:effectLst/>
            </p:spPr>
          </p:cxnSp>
          <p:cxnSp>
            <p:nvCxnSpPr>
              <p:cNvPr id="65" name="Straight Connector 64">
                <a:extLst>
                  <a:ext uri="{FF2B5EF4-FFF2-40B4-BE49-F238E27FC236}">
                    <a16:creationId xmlns:a16="http://schemas.microsoft.com/office/drawing/2014/main" id="{4060646B-F10E-4F26-A028-2026D3274D6F}"/>
                  </a:ext>
                </a:extLst>
              </p:cNvPr>
              <p:cNvCxnSpPr>
                <a:cxnSpLocks/>
              </p:cNvCxnSpPr>
              <p:nvPr/>
            </p:nvCxnSpPr>
            <p:spPr bwMode="auto">
              <a:xfrm>
                <a:off x="2444847" y="2977370"/>
                <a:ext cx="75789" cy="0"/>
              </a:xfrm>
              <a:prstGeom prst="line">
                <a:avLst/>
              </a:prstGeom>
              <a:noFill/>
              <a:ln w="28575" cap="flat" cmpd="sng" algn="ctr">
                <a:solidFill>
                  <a:schemeClr val="bg1"/>
                </a:solidFill>
                <a:prstDash val="solid"/>
                <a:round/>
                <a:headEnd type="none" w="med" len="med"/>
                <a:tailEnd type="none" w="med" len="med"/>
              </a:ln>
              <a:effectLst/>
            </p:spPr>
          </p:cxnSp>
        </p:grpSp>
        <p:grpSp>
          <p:nvGrpSpPr>
            <p:cNvPr id="66" name="Group 65">
              <a:extLst>
                <a:ext uri="{FF2B5EF4-FFF2-40B4-BE49-F238E27FC236}">
                  <a16:creationId xmlns:a16="http://schemas.microsoft.com/office/drawing/2014/main" id="{26819567-0AE2-461E-9968-ABFE793CB046}"/>
                </a:ext>
              </a:extLst>
            </p:cNvPr>
            <p:cNvGrpSpPr/>
            <p:nvPr/>
          </p:nvGrpSpPr>
          <p:grpSpPr>
            <a:xfrm>
              <a:off x="5291835" y="3806082"/>
              <a:ext cx="75789" cy="161824"/>
              <a:chOff x="2444847" y="2136449"/>
              <a:chExt cx="75789" cy="840921"/>
            </a:xfrm>
          </p:grpSpPr>
          <p:cxnSp>
            <p:nvCxnSpPr>
              <p:cNvPr id="67" name="Straight Connector 66">
                <a:extLst>
                  <a:ext uri="{FF2B5EF4-FFF2-40B4-BE49-F238E27FC236}">
                    <a16:creationId xmlns:a16="http://schemas.microsoft.com/office/drawing/2014/main" id="{02C164E7-3C08-46B2-AE35-2D07354E3576}"/>
                  </a:ext>
                </a:extLst>
              </p:cNvPr>
              <p:cNvCxnSpPr>
                <a:cxnSpLocks/>
              </p:cNvCxnSpPr>
              <p:nvPr/>
            </p:nvCxnSpPr>
            <p:spPr bwMode="auto">
              <a:xfrm>
                <a:off x="2482741" y="2136449"/>
                <a:ext cx="0" cy="840921"/>
              </a:xfrm>
              <a:prstGeom prst="line">
                <a:avLst/>
              </a:prstGeom>
              <a:noFill/>
              <a:ln w="28575" cap="flat" cmpd="sng" algn="ctr">
                <a:solidFill>
                  <a:schemeClr val="bg1"/>
                </a:solidFill>
                <a:prstDash val="solid"/>
                <a:round/>
                <a:headEnd type="none" w="med" len="med"/>
                <a:tailEnd type="none" w="med" len="med"/>
              </a:ln>
              <a:effectLst/>
            </p:spPr>
          </p:cxnSp>
          <p:cxnSp>
            <p:nvCxnSpPr>
              <p:cNvPr id="68" name="Straight Connector 67">
                <a:extLst>
                  <a:ext uri="{FF2B5EF4-FFF2-40B4-BE49-F238E27FC236}">
                    <a16:creationId xmlns:a16="http://schemas.microsoft.com/office/drawing/2014/main" id="{E5893E24-4B9A-404C-BF7B-8FCE9C6C3CEB}"/>
                  </a:ext>
                </a:extLst>
              </p:cNvPr>
              <p:cNvCxnSpPr>
                <a:cxnSpLocks/>
              </p:cNvCxnSpPr>
              <p:nvPr/>
            </p:nvCxnSpPr>
            <p:spPr bwMode="auto">
              <a:xfrm>
                <a:off x="2444847" y="2142465"/>
                <a:ext cx="75789" cy="0"/>
              </a:xfrm>
              <a:prstGeom prst="line">
                <a:avLst/>
              </a:prstGeom>
              <a:noFill/>
              <a:ln w="28575" cap="flat" cmpd="sng" algn="ctr">
                <a:solidFill>
                  <a:schemeClr val="bg1"/>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FF34162E-41DB-4F09-9FE7-14E5CD9A080D}"/>
                  </a:ext>
                </a:extLst>
              </p:cNvPr>
              <p:cNvCxnSpPr>
                <a:cxnSpLocks/>
              </p:cNvCxnSpPr>
              <p:nvPr/>
            </p:nvCxnSpPr>
            <p:spPr bwMode="auto">
              <a:xfrm>
                <a:off x="2444847" y="2977370"/>
                <a:ext cx="75789" cy="0"/>
              </a:xfrm>
              <a:prstGeom prst="line">
                <a:avLst/>
              </a:prstGeom>
              <a:noFill/>
              <a:ln w="28575" cap="flat" cmpd="sng" algn="ctr">
                <a:solidFill>
                  <a:schemeClr val="bg1"/>
                </a:solidFill>
                <a:prstDash val="solid"/>
                <a:round/>
                <a:headEnd type="none" w="med" len="med"/>
                <a:tailEnd type="none" w="med" len="med"/>
              </a:ln>
              <a:effectLst/>
            </p:spPr>
          </p:cxnSp>
        </p:grpSp>
        <p:grpSp>
          <p:nvGrpSpPr>
            <p:cNvPr id="70" name="Group 69">
              <a:extLst>
                <a:ext uri="{FF2B5EF4-FFF2-40B4-BE49-F238E27FC236}">
                  <a16:creationId xmlns:a16="http://schemas.microsoft.com/office/drawing/2014/main" id="{7974D211-6D3E-4EAD-9351-9F0FBB4E3B89}"/>
                </a:ext>
              </a:extLst>
            </p:cNvPr>
            <p:cNvGrpSpPr/>
            <p:nvPr/>
          </p:nvGrpSpPr>
          <p:grpSpPr>
            <a:xfrm>
              <a:off x="5669413" y="3755907"/>
              <a:ext cx="75789" cy="593763"/>
              <a:chOff x="2444847" y="2136449"/>
              <a:chExt cx="75789" cy="840921"/>
            </a:xfrm>
          </p:grpSpPr>
          <p:cxnSp>
            <p:nvCxnSpPr>
              <p:cNvPr id="71" name="Straight Connector 70">
                <a:extLst>
                  <a:ext uri="{FF2B5EF4-FFF2-40B4-BE49-F238E27FC236}">
                    <a16:creationId xmlns:a16="http://schemas.microsoft.com/office/drawing/2014/main" id="{F8CDFC3D-A1D3-4A4A-9132-B489CF615350}"/>
                  </a:ext>
                </a:extLst>
              </p:cNvPr>
              <p:cNvCxnSpPr>
                <a:cxnSpLocks/>
              </p:cNvCxnSpPr>
              <p:nvPr/>
            </p:nvCxnSpPr>
            <p:spPr bwMode="auto">
              <a:xfrm>
                <a:off x="2482741" y="2136449"/>
                <a:ext cx="0" cy="840921"/>
              </a:xfrm>
              <a:prstGeom prst="line">
                <a:avLst/>
              </a:prstGeom>
              <a:noFill/>
              <a:ln w="28575" cap="flat" cmpd="sng" algn="ctr">
                <a:solidFill>
                  <a:schemeClr val="bg1"/>
                </a:solidFill>
                <a:prstDash val="solid"/>
                <a:round/>
                <a:headEnd type="none" w="med" len="med"/>
                <a:tailEnd type="none" w="med" len="med"/>
              </a:ln>
              <a:effectLst/>
            </p:spPr>
          </p:cxnSp>
          <p:cxnSp>
            <p:nvCxnSpPr>
              <p:cNvPr id="72" name="Straight Connector 71">
                <a:extLst>
                  <a:ext uri="{FF2B5EF4-FFF2-40B4-BE49-F238E27FC236}">
                    <a16:creationId xmlns:a16="http://schemas.microsoft.com/office/drawing/2014/main" id="{D4732539-118B-416F-AF81-09E64430BCFA}"/>
                  </a:ext>
                </a:extLst>
              </p:cNvPr>
              <p:cNvCxnSpPr>
                <a:cxnSpLocks/>
              </p:cNvCxnSpPr>
              <p:nvPr/>
            </p:nvCxnSpPr>
            <p:spPr bwMode="auto">
              <a:xfrm>
                <a:off x="2444847" y="2142465"/>
                <a:ext cx="75789" cy="0"/>
              </a:xfrm>
              <a:prstGeom prst="line">
                <a:avLst/>
              </a:prstGeom>
              <a:noFill/>
              <a:ln w="28575" cap="flat" cmpd="sng" algn="ctr">
                <a:solidFill>
                  <a:schemeClr val="bg1"/>
                </a:solidFill>
                <a:prstDash val="solid"/>
                <a:round/>
                <a:headEnd type="none" w="med" len="med"/>
                <a:tailEnd type="none" w="med" len="med"/>
              </a:ln>
              <a:effectLst/>
            </p:spPr>
          </p:cxnSp>
          <p:cxnSp>
            <p:nvCxnSpPr>
              <p:cNvPr id="73" name="Straight Connector 72">
                <a:extLst>
                  <a:ext uri="{FF2B5EF4-FFF2-40B4-BE49-F238E27FC236}">
                    <a16:creationId xmlns:a16="http://schemas.microsoft.com/office/drawing/2014/main" id="{BE623C50-8343-4FDE-AF13-7E2B860C5250}"/>
                  </a:ext>
                </a:extLst>
              </p:cNvPr>
              <p:cNvCxnSpPr>
                <a:cxnSpLocks/>
              </p:cNvCxnSpPr>
              <p:nvPr/>
            </p:nvCxnSpPr>
            <p:spPr bwMode="auto">
              <a:xfrm>
                <a:off x="2444847" y="2977370"/>
                <a:ext cx="75789" cy="0"/>
              </a:xfrm>
              <a:prstGeom prst="line">
                <a:avLst/>
              </a:prstGeom>
              <a:noFill/>
              <a:ln w="28575" cap="flat" cmpd="sng" algn="ctr">
                <a:solidFill>
                  <a:schemeClr val="bg1"/>
                </a:solidFill>
                <a:prstDash val="solid"/>
                <a:round/>
                <a:headEnd type="none" w="med" len="med"/>
                <a:tailEnd type="none" w="med" len="med"/>
              </a:ln>
              <a:effectLst/>
            </p:spPr>
          </p:cxnSp>
        </p:grpSp>
        <p:grpSp>
          <p:nvGrpSpPr>
            <p:cNvPr id="74" name="Group 73">
              <a:extLst>
                <a:ext uri="{FF2B5EF4-FFF2-40B4-BE49-F238E27FC236}">
                  <a16:creationId xmlns:a16="http://schemas.microsoft.com/office/drawing/2014/main" id="{A17C5DBD-C158-4969-9574-AD03A98B499A}"/>
                </a:ext>
              </a:extLst>
            </p:cNvPr>
            <p:cNvGrpSpPr/>
            <p:nvPr/>
          </p:nvGrpSpPr>
          <p:grpSpPr>
            <a:xfrm>
              <a:off x="6047799" y="5017247"/>
              <a:ext cx="75789" cy="161824"/>
              <a:chOff x="2444847" y="2136449"/>
              <a:chExt cx="75789" cy="840921"/>
            </a:xfrm>
          </p:grpSpPr>
          <p:cxnSp>
            <p:nvCxnSpPr>
              <p:cNvPr id="75" name="Straight Connector 74">
                <a:extLst>
                  <a:ext uri="{FF2B5EF4-FFF2-40B4-BE49-F238E27FC236}">
                    <a16:creationId xmlns:a16="http://schemas.microsoft.com/office/drawing/2014/main" id="{A467BC82-6819-4675-8F09-C6E43B26EDD1}"/>
                  </a:ext>
                </a:extLst>
              </p:cNvPr>
              <p:cNvCxnSpPr>
                <a:cxnSpLocks/>
              </p:cNvCxnSpPr>
              <p:nvPr/>
            </p:nvCxnSpPr>
            <p:spPr bwMode="auto">
              <a:xfrm>
                <a:off x="2482741" y="2136449"/>
                <a:ext cx="0" cy="840921"/>
              </a:xfrm>
              <a:prstGeom prst="line">
                <a:avLst/>
              </a:prstGeom>
              <a:noFill/>
              <a:ln w="28575" cap="flat" cmpd="sng" algn="ctr">
                <a:solidFill>
                  <a:schemeClr val="bg1"/>
                </a:solidFill>
                <a:prstDash val="solid"/>
                <a:round/>
                <a:headEnd type="none" w="med" len="med"/>
                <a:tailEnd type="none" w="med" len="med"/>
              </a:ln>
              <a:effectLst/>
            </p:spPr>
          </p:cxnSp>
          <p:cxnSp>
            <p:nvCxnSpPr>
              <p:cNvPr id="76" name="Straight Connector 75">
                <a:extLst>
                  <a:ext uri="{FF2B5EF4-FFF2-40B4-BE49-F238E27FC236}">
                    <a16:creationId xmlns:a16="http://schemas.microsoft.com/office/drawing/2014/main" id="{AC356D66-EB3E-4306-B6D6-D816640221CB}"/>
                  </a:ext>
                </a:extLst>
              </p:cNvPr>
              <p:cNvCxnSpPr>
                <a:cxnSpLocks/>
              </p:cNvCxnSpPr>
              <p:nvPr/>
            </p:nvCxnSpPr>
            <p:spPr bwMode="auto">
              <a:xfrm>
                <a:off x="2444847" y="2142465"/>
                <a:ext cx="75789" cy="0"/>
              </a:xfrm>
              <a:prstGeom prst="line">
                <a:avLst/>
              </a:prstGeom>
              <a:noFill/>
              <a:ln w="28575" cap="flat" cmpd="sng" algn="ctr">
                <a:solidFill>
                  <a:schemeClr val="bg1"/>
                </a:solidFill>
                <a:prstDash val="solid"/>
                <a:round/>
                <a:headEnd type="none" w="med" len="med"/>
                <a:tailEnd type="none" w="med" len="med"/>
              </a:ln>
              <a:effectLst/>
            </p:spPr>
          </p:cxnSp>
          <p:cxnSp>
            <p:nvCxnSpPr>
              <p:cNvPr id="77" name="Straight Connector 76">
                <a:extLst>
                  <a:ext uri="{FF2B5EF4-FFF2-40B4-BE49-F238E27FC236}">
                    <a16:creationId xmlns:a16="http://schemas.microsoft.com/office/drawing/2014/main" id="{225929A4-15E0-4F72-BD85-DC9382437AA2}"/>
                  </a:ext>
                </a:extLst>
              </p:cNvPr>
              <p:cNvCxnSpPr>
                <a:cxnSpLocks/>
              </p:cNvCxnSpPr>
              <p:nvPr/>
            </p:nvCxnSpPr>
            <p:spPr bwMode="auto">
              <a:xfrm>
                <a:off x="2444847" y="2977370"/>
                <a:ext cx="75789" cy="0"/>
              </a:xfrm>
              <a:prstGeom prst="line">
                <a:avLst/>
              </a:prstGeom>
              <a:noFill/>
              <a:ln w="28575" cap="flat" cmpd="sng" algn="ctr">
                <a:solidFill>
                  <a:schemeClr val="bg1"/>
                </a:solidFill>
                <a:prstDash val="solid"/>
                <a:round/>
                <a:headEnd type="none" w="med" len="med"/>
                <a:tailEnd type="none" w="med" len="med"/>
              </a:ln>
              <a:effectLst/>
            </p:spPr>
          </p:cxnSp>
        </p:grpSp>
        <p:grpSp>
          <p:nvGrpSpPr>
            <p:cNvPr id="78" name="Group 77">
              <a:extLst>
                <a:ext uri="{FF2B5EF4-FFF2-40B4-BE49-F238E27FC236}">
                  <a16:creationId xmlns:a16="http://schemas.microsoft.com/office/drawing/2014/main" id="{8267D958-4959-4B0F-8BEA-2F2AC0B71D96}"/>
                </a:ext>
              </a:extLst>
            </p:cNvPr>
            <p:cNvGrpSpPr/>
            <p:nvPr/>
          </p:nvGrpSpPr>
          <p:grpSpPr>
            <a:xfrm>
              <a:off x="6804348" y="4812553"/>
              <a:ext cx="75789" cy="161824"/>
              <a:chOff x="2444847" y="2136449"/>
              <a:chExt cx="75789" cy="840921"/>
            </a:xfrm>
          </p:grpSpPr>
          <p:cxnSp>
            <p:nvCxnSpPr>
              <p:cNvPr id="79" name="Straight Connector 78">
                <a:extLst>
                  <a:ext uri="{FF2B5EF4-FFF2-40B4-BE49-F238E27FC236}">
                    <a16:creationId xmlns:a16="http://schemas.microsoft.com/office/drawing/2014/main" id="{4F18F2EF-B695-4FEC-A48F-4701A7E614E1}"/>
                  </a:ext>
                </a:extLst>
              </p:cNvPr>
              <p:cNvCxnSpPr>
                <a:cxnSpLocks/>
              </p:cNvCxnSpPr>
              <p:nvPr/>
            </p:nvCxnSpPr>
            <p:spPr bwMode="auto">
              <a:xfrm>
                <a:off x="2482741" y="2136449"/>
                <a:ext cx="0" cy="840921"/>
              </a:xfrm>
              <a:prstGeom prst="line">
                <a:avLst/>
              </a:prstGeom>
              <a:noFill/>
              <a:ln w="28575" cap="flat" cmpd="sng" algn="ctr">
                <a:solidFill>
                  <a:schemeClr val="bg1"/>
                </a:solidFill>
                <a:prstDash val="solid"/>
                <a:round/>
                <a:headEnd type="none" w="med" len="med"/>
                <a:tailEnd type="none" w="med" len="med"/>
              </a:ln>
              <a:effectLst/>
            </p:spPr>
          </p:cxnSp>
          <p:cxnSp>
            <p:nvCxnSpPr>
              <p:cNvPr id="80" name="Straight Connector 79">
                <a:extLst>
                  <a:ext uri="{FF2B5EF4-FFF2-40B4-BE49-F238E27FC236}">
                    <a16:creationId xmlns:a16="http://schemas.microsoft.com/office/drawing/2014/main" id="{BAA0549C-F80E-4506-8ABA-5493ECE78D83}"/>
                  </a:ext>
                </a:extLst>
              </p:cNvPr>
              <p:cNvCxnSpPr>
                <a:cxnSpLocks/>
              </p:cNvCxnSpPr>
              <p:nvPr/>
            </p:nvCxnSpPr>
            <p:spPr bwMode="auto">
              <a:xfrm>
                <a:off x="2444847" y="2142465"/>
                <a:ext cx="75789" cy="0"/>
              </a:xfrm>
              <a:prstGeom prst="line">
                <a:avLst/>
              </a:prstGeom>
              <a:noFill/>
              <a:ln w="28575" cap="flat" cmpd="sng" algn="ctr">
                <a:solidFill>
                  <a:schemeClr val="bg1"/>
                </a:solidFill>
                <a:prstDash val="solid"/>
                <a:round/>
                <a:headEnd type="none" w="med" len="med"/>
                <a:tailEnd type="none" w="med" len="med"/>
              </a:ln>
              <a:effectLst/>
            </p:spPr>
          </p:cxnSp>
          <p:cxnSp>
            <p:nvCxnSpPr>
              <p:cNvPr id="81" name="Straight Connector 80">
                <a:extLst>
                  <a:ext uri="{FF2B5EF4-FFF2-40B4-BE49-F238E27FC236}">
                    <a16:creationId xmlns:a16="http://schemas.microsoft.com/office/drawing/2014/main" id="{CD0CBFC8-C31B-45C2-B50C-88CFD630A88D}"/>
                  </a:ext>
                </a:extLst>
              </p:cNvPr>
              <p:cNvCxnSpPr>
                <a:cxnSpLocks/>
              </p:cNvCxnSpPr>
              <p:nvPr/>
            </p:nvCxnSpPr>
            <p:spPr bwMode="auto">
              <a:xfrm>
                <a:off x="2444847" y="2977370"/>
                <a:ext cx="75789" cy="0"/>
              </a:xfrm>
              <a:prstGeom prst="line">
                <a:avLst/>
              </a:prstGeom>
              <a:noFill/>
              <a:ln w="28575" cap="flat" cmpd="sng" algn="ctr">
                <a:solidFill>
                  <a:schemeClr val="bg1"/>
                </a:solidFill>
                <a:prstDash val="solid"/>
                <a:round/>
                <a:headEnd type="none" w="med" len="med"/>
                <a:tailEnd type="none" w="med" len="med"/>
              </a:ln>
              <a:effectLst/>
            </p:spPr>
          </p:cxnSp>
        </p:grpSp>
        <p:grpSp>
          <p:nvGrpSpPr>
            <p:cNvPr id="82" name="Group 81">
              <a:extLst>
                <a:ext uri="{FF2B5EF4-FFF2-40B4-BE49-F238E27FC236}">
                  <a16:creationId xmlns:a16="http://schemas.microsoft.com/office/drawing/2014/main" id="{BF0F5DB3-815C-45B8-9237-C8E9EE7DFAD5}"/>
                </a:ext>
              </a:extLst>
            </p:cNvPr>
            <p:cNvGrpSpPr/>
            <p:nvPr/>
          </p:nvGrpSpPr>
          <p:grpSpPr>
            <a:xfrm>
              <a:off x="7179703" y="4757850"/>
              <a:ext cx="75789" cy="556278"/>
              <a:chOff x="2444847" y="2136449"/>
              <a:chExt cx="75789" cy="840921"/>
            </a:xfrm>
          </p:grpSpPr>
          <p:cxnSp>
            <p:nvCxnSpPr>
              <p:cNvPr id="83" name="Straight Connector 82">
                <a:extLst>
                  <a:ext uri="{FF2B5EF4-FFF2-40B4-BE49-F238E27FC236}">
                    <a16:creationId xmlns:a16="http://schemas.microsoft.com/office/drawing/2014/main" id="{8B8E97E9-A75C-4B38-8E2F-880F39446208}"/>
                  </a:ext>
                </a:extLst>
              </p:cNvPr>
              <p:cNvCxnSpPr>
                <a:cxnSpLocks/>
              </p:cNvCxnSpPr>
              <p:nvPr/>
            </p:nvCxnSpPr>
            <p:spPr bwMode="auto">
              <a:xfrm>
                <a:off x="2482741" y="2136449"/>
                <a:ext cx="0" cy="840921"/>
              </a:xfrm>
              <a:prstGeom prst="line">
                <a:avLst/>
              </a:prstGeom>
              <a:noFill/>
              <a:ln w="28575" cap="flat" cmpd="sng" algn="ctr">
                <a:solidFill>
                  <a:schemeClr val="bg1"/>
                </a:solidFill>
                <a:prstDash val="solid"/>
                <a:round/>
                <a:headEnd type="none" w="med" len="med"/>
                <a:tailEnd type="none" w="med" len="med"/>
              </a:ln>
              <a:effectLst/>
            </p:spPr>
          </p:cxnSp>
          <p:cxnSp>
            <p:nvCxnSpPr>
              <p:cNvPr id="84" name="Straight Connector 83">
                <a:extLst>
                  <a:ext uri="{FF2B5EF4-FFF2-40B4-BE49-F238E27FC236}">
                    <a16:creationId xmlns:a16="http://schemas.microsoft.com/office/drawing/2014/main" id="{75C54513-81FA-436E-98ED-44AD796B97F6}"/>
                  </a:ext>
                </a:extLst>
              </p:cNvPr>
              <p:cNvCxnSpPr>
                <a:cxnSpLocks/>
              </p:cNvCxnSpPr>
              <p:nvPr/>
            </p:nvCxnSpPr>
            <p:spPr bwMode="auto">
              <a:xfrm>
                <a:off x="2444847" y="2142465"/>
                <a:ext cx="75789" cy="0"/>
              </a:xfrm>
              <a:prstGeom prst="line">
                <a:avLst/>
              </a:prstGeom>
              <a:noFill/>
              <a:ln w="28575" cap="flat" cmpd="sng" algn="ctr">
                <a:solidFill>
                  <a:schemeClr val="bg1"/>
                </a:solidFill>
                <a:prstDash val="solid"/>
                <a:round/>
                <a:headEnd type="none" w="med" len="med"/>
                <a:tailEnd type="none" w="med" len="med"/>
              </a:ln>
              <a:effectLst/>
            </p:spPr>
          </p:cxnSp>
          <p:cxnSp>
            <p:nvCxnSpPr>
              <p:cNvPr id="85" name="Straight Connector 84">
                <a:extLst>
                  <a:ext uri="{FF2B5EF4-FFF2-40B4-BE49-F238E27FC236}">
                    <a16:creationId xmlns:a16="http://schemas.microsoft.com/office/drawing/2014/main" id="{262A3CBE-3512-4BEC-B80B-9A6916C81DCA}"/>
                  </a:ext>
                </a:extLst>
              </p:cNvPr>
              <p:cNvCxnSpPr>
                <a:cxnSpLocks/>
              </p:cNvCxnSpPr>
              <p:nvPr/>
            </p:nvCxnSpPr>
            <p:spPr bwMode="auto">
              <a:xfrm>
                <a:off x="2444847" y="2977370"/>
                <a:ext cx="75789" cy="0"/>
              </a:xfrm>
              <a:prstGeom prst="line">
                <a:avLst/>
              </a:prstGeom>
              <a:noFill/>
              <a:ln w="28575" cap="flat" cmpd="sng" algn="ctr">
                <a:solidFill>
                  <a:schemeClr val="bg1"/>
                </a:solidFill>
                <a:prstDash val="solid"/>
                <a:round/>
                <a:headEnd type="none" w="med" len="med"/>
                <a:tailEnd type="none" w="med" len="med"/>
              </a:ln>
              <a:effectLst/>
            </p:spPr>
          </p:cxnSp>
        </p:grpSp>
        <p:grpSp>
          <p:nvGrpSpPr>
            <p:cNvPr id="86" name="Group 85">
              <a:extLst>
                <a:ext uri="{FF2B5EF4-FFF2-40B4-BE49-F238E27FC236}">
                  <a16:creationId xmlns:a16="http://schemas.microsoft.com/office/drawing/2014/main" id="{DFC5ECB2-3DDD-432E-AD66-666C9404EBB5}"/>
                </a:ext>
              </a:extLst>
            </p:cNvPr>
            <p:cNvGrpSpPr/>
            <p:nvPr/>
          </p:nvGrpSpPr>
          <p:grpSpPr>
            <a:xfrm>
              <a:off x="7555058" y="4661355"/>
              <a:ext cx="75789" cy="609056"/>
              <a:chOff x="2444847" y="2136449"/>
              <a:chExt cx="75789" cy="840921"/>
            </a:xfrm>
          </p:grpSpPr>
          <p:cxnSp>
            <p:nvCxnSpPr>
              <p:cNvPr id="87" name="Straight Connector 86">
                <a:extLst>
                  <a:ext uri="{FF2B5EF4-FFF2-40B4-BE49-F238E27FC236}">
                    <a16:creationId xmlns:a16="http://schemas.microsoft.com/office/drawing/2014/main" id="{0D1B8A60-B9E3-4F3C-98B4-7F98A486D39A}"/>
                  </a:ext>
                </a:extLst>
              </p:cNvPr>
              <p:cNvCxnSpPr>
                <a:cxnSpLocks/>
              </p:cNvCxnSpPr>
              <p:nvPr/>
            </p:nvCxnSpPr>
            <p:spPr bwMode="auto">
              <a:xfrm>
                <a:off x="2482741" y="2136449"/>
                <a:ext cx="0" cy="840921"/>
              </a:xfrm>
              <a:prstGeom prst="line">
                <a:avLst/>
              </a:prstGeom>
              <a:noFill/>
              <a:ln w="28575" cap="flat" cmpd="sng" algn="ctr">
                <a:solidFill>
                  <a:schemeClr val="bg1"/>
                </a:solidFill>
                <a:prstDash val="solid"/>
                <a:round/>
                <a:headEnd type="none" w="med" len="med"/>
                <a:tailEnd type="none" w="med" len="med"/>
              </a:ln>
              <a:effectLst/>
            </p:spPr>
          </p:cxnSp>
          <p:cxnSp>
            <p:nvCxnSpPr>
              <p:cNvPr id="88" name="Straight Connector 87">
                <a:extLst>
                  <a:ext uri="{FF2B5EF4-FFF2-40B4-BE49-F238E27FC236}">
                    <a16:creationId xmlns:a16="http://schemas.microsoft.com/office/drawing/2014/main" id="{871F5749-6237-4C0A-A374-45B90ACD64D8}"/>
                  </a:ext>
                </a:extLst>
              </p:cNvPr>
              <p:cNvCxnSpPr>
                <a:cxnSpLocks/>
              </p:cNvCxnSpPr>
              <p:nvPr/>
            </p:nvCxnSpPr>
            <p:spPr bwMode="auto">
              <a:xfrm>
                <a:off x="2444847" y="2142465"/>
                <a:ext cx="75789" cy="0"/>
              </a:xfrm>
              <a:prstGeom prst="line">
                <a:avLst/>
              </a:prstGeom>
              <a:noFill/>
              <a:ln w="28575" cap="flat" cmpd="sng" algn="ctr">
                <a:solidFill>
                  <a:schemeClr val="bg1"/>
                </a:solidFill>
                <a:prstDash val="solid"/>
                <a:round/>
                <a:headEnd type="none" w="med" len="med"/>
                <a:tailEnd type="none" w="med" len="med"/>
              </a:ln>
              <a:effectLst/>
            </p:spPr>
          </p:cxnSp>
          <p:cxnSp>
            <p:nvCxnSpPr>
              <p:cNvPr id="89" name="Straight Connector 88">
                <a:extLst>
                  <a:ext uri="{FF2B5EF4-FFF2-40B4-BE49-F238E27FC236}">
                    <a16:creationId xmlns:a16="http://schemas.microsoft.com/office/drawing/2014/main" id="{17093BC3-5B37-4E9C-84C7-D262E307EB1E}"/>
                  </a:ext>
                </a:extLst>
              </p:cNvPr>
              <p:cNvCxnSpPr>
                <a:cxnSpLocks/>
              </p:cNvCxnSpPr>
              <p:nvPr/>
            </p:nvCxnSpPr>
            <p:spPr bwMode="auto">
              <a:xfrm>
                <a:off x="2444847" y="2977370"/>
                <a:ext cx="75789" cy="0"/>
              </a:xfrm>
              <a:prstGeom prst="line">
                <a:avLst/>
              </a:prstGeom>
              <a:noFill/>
              <a:ln w="28575" cap="flat" cmpd="sng" algn="ctr">
                <a:solidFill>
                  <a:schemeClr val="bg1"/>
                </a:solidFill>
                <a:prstDash val="solid"/>
                <a:round/>
                <a:headEnd type="none" w="med" len="med"/>
                <a:tailEnd type="none" w="med" len="med"/>
              </a:ln>
              <a:effectLst/>
            </p:spPr>
          </p:cxnSp>
        </p:grpSp>
        <p:grpSp>
          <p:nvGrpSpPr>
            <p:cNvPr id="90" name="Group 89">
              <a:extLst>
                <a:ext uri="{FF2B5EF4-FFF2-40B4-BE49-F238E27FC236}">
                  <a16:creationId xmlns:a16="http://schemas.microsoft.com/office/drawing/2014/main" id="{214DC5D0-7429-43B4-A1F3-F2C7AB663C32}"/>
                </a:ext>
              </a:extLst>
            </p:cNvPr>
            <p:cNvGrpSpPr/>
            <p:nvPr/>
          </p:nvGrpSpPr>
          <p:grpSpPr>
            <a:xfrm>
              <a:off x="8311607" y="5179071"/>
              <a:ext cx="75789" cy="91340"/>
              <a:chOff x="2444847" y="2136449"/>
              <a:chExt cx="75789" cy="840921"/>
            </a:xfrm>
          </p:grpSpPr>
          <p:cxnSp>
            <p:nvCxnSpPr>
              <p:cNvPr id="91" name="Straight Connector 90">
                <a:extLst>
                  <a:ext uri="{FF2B5EF4-FFF2-40B4-BE49-F238E27FC236}">
                    <a16:creationId xmlns:a16="http://schemas.microsoft.com/office/drawing/2014/main" id="{9A72EA60-16F4-4DDD-9CCA-E29E39A2E08D}"/>
                  </a:ext>
                </a:extLst>
              </p:cNvPr>
              <p:cNvCxnSpPr>
                <a:cxnSpLocks/>
              </p:cNvCxnSpPr>
              <p:nvPr/>
            </p:nvCxnSpPr>
            <p:spPr bwMode="auto">
              <a:xfrm>
                <a:off x="2482741" y="2136449"/>
                <a:ext cx="0" cy="840921"/>
              </a:xfrm>
              <a:prstGeom prst="line">
                <a:avLst/>
              </a:prstGeom>
              <a:noFill/>
              <a:ln w="28575" cap="flat" cmpd="sng" algn="ctr">
                <a:solidFill>
                  <a:schemeClr val="bg1"/>
                </a:solidFill>
                <a:prstDash val="solid"/>
                <a:round/>
                <a:headEnd type="none" w="med" len="med"/>
                <a:tailEnd type="none" w="med" len="med"/>
              </a:ln>
              <a:effectLst/>
            </p:spPr>
          </p:cxnSp>
          <p:cxnSp>
            <p:nvCxnSpPr>
              <p:cNvPr id="92" name="Straight Connector 91">
                <a:extLst>
                  <a:ext uri="{FF2B5EF4-FFF2-40B4-BE49-F238E27FC236}">
                    <a16:creationId xmlns:a16="http://schemas.microsoft.com/office/drawing/2014/main" id="{120C41D1-96D8-4037-A9B7-F006D52B81EC}"/>
                  </a:ext>
                </a:extLst>
              </p:cNvPr>
              <p:cNvCxnSpPr>
                <a:cxnSpLocks/>
              </p:cNvCxnSpPr>
              <p:nvPr/>
            </p:nvCxnSpPr>
            <p:spPr bwMode="auto">
              <a:xfrm>
                <a:off x="2444847" y="2142465"/>
                <a:ext cx="75789" cy="0"/>
              </a:xfrm>
              <a:prstGeom prst="line">
                <a:avLst/>
              </a:prstGeom>
              <a:noFill/>
              <a:ln w="28575" cap="flat" cmpd="sng" algn="ctr">
                <a:solidFill>
                  <a:schemeClr val="bg1"/>
                </a:solidFill>
                <a:prstDash val="solid"/>
                <a:round/>
                <a:headEnd type="none" w="med" len="med"/>
                <a:tailEnd type="none" w="med" len="med"/>
              </a:ln>
              <a:effectLst/>
            </p:spPr>
          </p:cxnSp>
          <p:cxnSp>
            <p:nvCxnSpPr>
              <p:cNvPr id="93" name="Straight Connector 92">
                <a:extLst>
                  <a:ext uri="{FF2B5EF4-FFF2-40B4-BE49-F238E27FC236}">
                    <a16:creationId xmlns:a16="http://schemas.microsoft.com/office/drawing/2014/main" id="{38965E0A-535E-4EFC-9B73-AF30C8DDE4F2}"/>
                  </a:ext>
                </a:extLst>
              </p:cNvPr>
              <p:cNvCxnSpPr>
                <a:cxnSpLocks/>
              </p:cNvCxnSpPr>
              <p:nvPr/>
            </p:nvCxnSpPr>
            <p:spPr bwMode="auto">
              <a:xfrm>
                <a:off x="2444847" y="2977370"/>
                <a:ext cx="75789" cy="0"/>
              </a:xfrm>
              <a:prstGeom prst="line">
                <a:avLst/>
              </a:prstGeom>
              <a:noFill/>
              <a:ln w="28575" cap="flat" cmpd="sng" algn="ctr">
                <a:solidFill>
                  <a:schemeClr val="bg1"/>
                </a:solidFill>
                <a:prstDash val="solid"/>
                <a:round/>
                <a:headEnd type="none" w="med" len="med"/>
                <a:tailEnd type="none" w="med" len="med"/>
              </a:ln>
              <a:effectLst/>
            </p:spPr>
          </p:cxnSp>
        </p:grpSp>
        <p:grpSp>
          <p:nvGrpSpPr>
            <p:cNvPr id="94" name="Group 93">
              <a:extLst>
                <a:ext uri="{FF2B5EF4-FFF2-40B4-BE49-F238E27FC236}">
                  <a16:creationId xmlns:a16="http://schemas.microsoft.com/office/drawing/2014/main" id="{1C3E502F-72A3-4FD1-A36B-27F9A382F13B}"/>
                </a:ext>
              </a:extLst>
            </p:cNvPr>
            <p:cNvGrpSpPr/>
            <p:nvPr/>
          </p:nvGrpSpPr>
          <p:grpSpPr>
            <a:xfrm>
              <a:off x="8692709" y="4941336"/>
              <a:ext cx="75789" cy="336226"/>
              <a:chOff x="2444847" y="2136449"/>
              <a:chExt cx="75789" cy="840921"/>
            </a:xfrm>
          </p:grpSpPr>
          <p:cxnSp>
            <p:nvCxnSpPr>
              <p:cNvPr id="95" name="Straight Connector 94">
                <a:extLst>
                  <a:ext uri="{FF2B5EF4-FFF2-40B4-BE49-F238E27FC236}">
                    <a16:creationId xmlns:a16="http://schemas.microsoft.com/office/drawing/2014/main" id="{CD74AF7F-EF84-453D-AD9B-60931D5C1931}"/>
                  </a:ext>
                </a:extLst>
              </p:cNvPr>
              <p:cNvCxnSpPr>
                <a:cxnSpLocks/>
              </p:cNvCxnSpPr>
              <p:nvPr/>
            </p:nvCxnSpPr>
            <p:spPr bwMode="auto">
              <a:xfrm>
                <a:off x="2482741" y="2136449"/>
                <a:ext cx="0" cy="840921"/>
              </a:xfrm>
              <a:prstGeom prst="line">
                <a:avLst/>
              </a:prstGeom>
              <a:noFill/>
              <a:ln w="28575" cap="flat" cmpd="sng" algn="ctr">
                <a:solidFill>
                  <a:schemeClr val="bg1"/>
                </a:solidFill>
                <a:prstDash val="solid"/>
                <a:round/>
                <a:headEnd type="none" w="med" len="med"/>
                <a:tailEnd type="none" w="med" len="med"/>
              </a:ln>
              <a:effectLst/>
            </p:spPr>
          </p:cxnSp>
          <p:cxnSp>
            <p:nvCxnSpPr>
              <p:cNvPr id="96" name="Straight Connector 95">
                <a:extLst>
                  <a:ext uri="{FF2B5EF4-FFF2-40B4-BE49-F238E27FC236}">
                    <a16:creationId xmlns:a16="http://schemas.microsoft.com/office/drawing/2014/main" id="{0F4C0DFE-CFA3-4E99-986A-06FE0C267229}"/>
                  </a:ext>
                </a:extLst>
              </p:cNvPr>
              <p:cNvCxnSpPr>
                <a:cxnSpLocks/>
              </p:cNvCxnSpPr>
              <p:nvPr/>
            </p:nvCxnSpPr>
            <p:spPr bwMode="auto">
              <a:xfrm>
                <a:off x="2444847" y="2142465"/>
                <a:ext cx="75789" cy="0"/>
              </a:xfrm>
              <a:prstGeom prst="line">
                <a:avLst/>
              </a:prstGeom>
              <a:noFill/>
              <a:ln w="28575" cap="flat" cmpd="sng" algn="ctr">
                <a:solidFill>
                  <a:schemeClr val="bg1"/>
                </a:solidFill>
                <a:prstDash val="solid"/>
                <a:round/>
                <a:headEnd type="none" w="med" len="med"/>
                <a:tailEnd type="none" w="med" len="med"/>
              </a:ln>
              <a:effectLst/>
            </p:spPr>
          </p:cxnSp>
          <p:cxnSp>
            <p:nvCxnSpPr>
              <p:cNvPr id="97" name="Straight Connector 96">
                <a:extLst>
                  <a:ext uri="{FF2B5EF4-FFF2-40B4-BE49-F238E27FC236}">
                    <a16:creationId xmlns:a16="http://schemas.microsoft.com/office/drawing/2014/main" id="{1AD4093B-9779-408B-A1F6-6B282F6DE200}"/>
                  </a:ext>
                </a:extLst>
              </p:cNvPr>
              <p:cNvCxnSpPr>
                <a:cxnSpLocks/>
              </p:cNvCxnSpPr>
              <p:nvPr/>
            </p:nvCxnSpPr>
            <p:spPr bwMode="auto">
              <a:xfrm>
                <a:off x="2444847" y="2977370"/>
                <a:ext cx="75789" cy="0"/>
              </a:xfrm>
              <a:prstGeom prst="line">
                <a:avLst/>
              </a:prstGeom>
              <a:noFill/>
              <a:ln w="28575" cap="flat" cmpd="sng" algn="ctr">
                <a:solidFill>
                  <a:schemeClr val="bg1"/>
                </a:solidFill>
                <a:prstDash val="solid"/>
                <a:round/>
                <a:headEnd type="none" w="med" len="med"/>
                <a:tailEnd type="none" w="med" len="med"/>
              </a:ln>
              <a:effectLst/>
            </p:spPr>
          </p:cxnSp>
        </p:grpSp>
        <p:grpSp>
          <p:nvGrpSpPr>
            <p:cNvPr id="98" name="Group 97">
              <a:extLst>
                <a:ext uri="{FF2B5EF4-FFF2-40B4-BE49-F238E27FC236}">
                  <a16:creationId xmlns:a16="http://schemas.microsoft.com/office/drawing/2014/main" id="{C377C360-C839-49C6-BCBF-D63EB18D9DD2}"/>
                </a:ext>
              </a:extLst>
            </p:cNvPr>
            <p:cNvGrpSpPr/>
            <p:nvPr/>
          </p:nvGrpSpPr>
          <p:grpSpPr>
            <a:xfrm>
              <a:off x="9068064" y="5093237"/>
              <a:ext cx="75789" cy="288785"/>
              <a:chOff x="2444847" y="2136449"/>
              <a:chExt cx="75789" cy="840921"/>
            </a:xfrm>
          </p:grpSpPr>
          <p:cxnSp>
            <p:nvCxnSpPr>
              <p:cNvPr id="99" name="Straight Connector 98">
                <a:extLst>
                  <a:ext uri="{FF2B5EF4-FFF2-40B4-BE49-F238E27FC236}">
                    <a16:creationId xmlns:a16="http://schemas.microsoft.com/office/drawing/2014/main" id="{FAA08CCB-BBE2-4843-980F-63B827C21336}"/>
                  </a:ext>
                </a:extLst>
              </p:cNvPr>
              <p:cNvCxnSpPr>
                <a:cxnSpLocks/>
              </p:cNvCxnSpPr>
              <p:nvPr/>
            </p:nvCxnSpPr>
            <p:spPr bwMode="auto">
              <a:xfrm>
                <a:off x="2482741" y="2136449"/>
                <a:ext cx="0" cy="840921"/>
              </a:xfrm>
              <a:prstGeom prst="line">
                <a:avLst/>
              </a:prstGeom>
              <a:noFill/>
              <a:ln w="28575" cap="flat" cmpd="sng" algn="ctr">
                <a:solidFill>
                  <a:schemeClr val="bg1"/>
                </a:solidFill>
                <a:prstDash val="solid"/>
                <a:round/>
                <a:headEnd type="none" w="med" len="med"/>
                <a:tailEnd type="none" w="med" len="med"/>
              </a:ln>
              <a:effectLst/>
            </p:spPr>
          </p:cxnSp>
          <p:cxnSp>
            <p:nvCxnSpPr>
              <p:cNvPr id="100" name="Straight Connector 99">
                <a:extLst>
                  <a:ext uri="{FF2B5EF4-FFF2-40B4-BE49-F238E27FC236}">
                    <a16:creationId xmlns:a16="http://schemas.microsoft.com/office/drawing/2014/main" id="{E1597504-B82D-4B73-B1E5-C71DDBFFD90A}"/>
                  </a:ext>
                </a:extLst>
              </p:cNvPr>
              <p:cNvCxnSpPr>
                <a:cxnSpLocks/>
              </p:cNvCxnSpPr>
              <p:nvPr/>
            </p:nvCxnSpPr>
            <p:spPr bwMode="auto">
              <a:xfrm>
                <a:off x="2444847" y="2142465"/>
                <a:ext cx="75789" cy="0"/>
              </a:xfrm>
              <a:prstGeom prst="line">
                <a:avLst/>
              </a:prstGeom>
              <a:noFill/>
              <a:ln w="28575" cap="flat" cmpd="sng" algn="ctr">
                <a:solidFill>
                  <a:schemeClr val="bg1"/>
                </a:solidFill>
                <a:prstDash val="solid"/>
                <a:round/>
                <a:headEnd type="none" w="med" len="med"/>
                <a:tailEnd type="none" w="med" len="med"/>
              </a:ln>
              <a:effectLst/>
            </p:spPr>
          </p:cxnSp>
          <p:cxnSp>
            <p:nvCxnSpPr>
              <p:cNvPr id="101" name="Straight Connector 100">
                <a:extLst>
                  <a:ext uri="{FF2B5EF4-FFF2-40B4-BE49-F238E27FC236}">
                    <a16:creationId xmlns:a16="http://schemas.microsoft.com/office/drawing/2014/main" id="{FC188384-3594-4EE6-92F7-D957E5C6A7C3}"/>
                  </a:ext>
                </a:extLst>
              </p:cNvPr>
              <p:cNvCxnSpPr>
                <a:cxnSpLocks/>
              </p:cNvCxnSpPr>
              <p:nvPr/>
            </p:nvCxnSpPr>
            <p:spPr bwMode="auto">
              <a:xfrm>
                <a:off x="2444847" y="2977370"/>
                <a:ext cx="75789" cy="0"/>
              </a:xfrm>
              <a:prstGeom prst="line">
                <a:avLst/>
              </a:prstGeom>
              <a:noFill/>
              <a:ln w="28575" cap="flat" cmpd="sng" algn="ctr">
                <a:solidFill>
                  <a:schemeClr val="bg1"/>
                </a:solidFill>
                <a:prstDash val="solid"/>
                <a:round/>
                <a:headEnd type="none" w="med" len="med"/>
                <a:tailEnd type="none" w="med" len="med"/>
              </a:ln>
              <a:effectLst/>
            </p:spPr>
          </p:cxnSp>
        </p:grpSp>
        <p:sp>
          <p:nvSpPr>
            <p:cNvPr id="102" name="Isosceles Triangle 101">
              <a:extLst>
                <a:ext uri="{FF2B5EF4-FFF2-40B4-BE49-F238E27FC236}">
                  <a16:creationId xmlns:a16="http://schemas.microsoft.com/office/drawing/2014/main" id="{3CC2E1EE-E9DA-4F08-B24A-BA536880C62F}"/>
                </a:ext>
              </a:extLst>
            </p:cNvPr>
            <p:cNvSpPr/>
            <p:nvPr/>
          </p:nvSpPr>
          <p:spPr bwMode="auto">
            <a:xfrm>
              <a:off x="9042342" y="5195010"/>
              <a:ext cx="127231" cy="109682"/>
            </a:xfrm>
            <a:prstGeom prst="triangle">
              <a:avLst/>
            </a:prstGeom>
            <a:solidFill>
              <a:schemeClr val="accent3"/>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103" name="Isosceles Triangle 102">
              <a:extLst>
                <a:ext uri="{FF2B5EF4-FFF2-40B4-BE49-F238E27FC236}">
                  <a16:creationId xmlns:a16="http://schemas.microsoft.com/office/drawing/2014/main" id="{1A58FFEA-8E06-4EA9-A5C4-7347B0CEA2EF}"/>
                </a:ext>
              </a:extLst>
            </p:cNvPr>
            <p:cNvSpPr/>
            <p:nvPr/>
          </p:nvSpPr>
          <p:spPr bwMode="auto">
            <a:xfrm>
              <a:off x="7527131" y="4956806"/>
              <a:ext cx="127231" cy="109682"/>
            </a:xfrm>
            <a:prstGeom prst="triangle">
              <a:avLst/>
            </a:prstGeom>
            <a:solidFill>
              <a:schemeClr val="accent3"/>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104" name="Isosceles Triangle 103">
              <a:extLst>
                <a:ext uri="{FF2B5EF4-FFF2-40B4-BE49-F238E27FC236}">
                  <a16:creationId xmlns:a16="http://schemas.microsoft.com/office/drawing/2014/main" id="{2ADD5649-1458-4EBD-A180-6BD48BB2712E}"/>
                </a:ext>
              </a:extLst>
            </p:cNvPr>
            <p:cNvSpPr/>
            <p:nvPr/>
          </p:nvSpPr>
          <p:spPr bwMode="auto">
            <a:xfrm>
              <a:off x="6019209" y="4945725"/>
              <a:ext cx="127231" cy="109682"/>
            </a:xfrm>
            <a:prstGeom prst="triangle">
              <a:avLst/>
            </a:prstGeom>
            <a:solidFill>
              <a:schemeClr val="accent3"/>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105" name="Isosceles Triangle 104">
              <a:extLst>
                <a:ext uri="{FF2B5EF4-FFF2-40B4-BE49-F238E27FC236}">
                  <a16:creationId xmlns:a16="http://schemas.microsoft.com/office/drawing/2014/main" id="{73E5983C-1C36-4F53-ABE7-BAF57964459E}"/>
                </a:ext>
              </a:extLst>
            </p:cNvPr>
            <p:cNvSpPr/>
            <p:nvPr/>
          </p:nvSpPr>
          <p:spPr bwMode="auto">
            <a:xfrm>
              <a:off x="4509071" y="5062407"/>
              <a:ext cx="127231" cy="109682"/>
            </a:xfrm>
            <a:prstGeom prst="triangle">
              <a:avLst/>
            </a:prstGeom>
            <a:solidFill>
              <a:schemeClr val="accent3"/>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106" name="Isosceles Triangle 105">
              <a:extLst>
                <a:ext uri="{FF2B5EF4-FFF2-40B4-BE49-F238E27FC236}">
                  <a16:creationId xmlns:a16="http://schemas.microsoft.com/office/drawing/2014/main" id="{E748F002-435E-4323-B618-DDC8E5329B27}"/>
                </a:ext>
              </a:extLst>
            </p:cNvPr>
            <p:cNvSpPr/>
            <p:nvPr/>
          </p:nvSpPr>
          <p:spPr bwMode="auto">
            <a:xfrm>
              <a:off x="2998887" y="4079650"/>
              <a:ext cx="127231" cy="109682"/>
            </a:xfrm>
            <a:prstGeom prst="triangle">
              <a:avLst/>
            </a:prstGeom>
            <a:solidFill>
              <a:schemeClr val="accent3"/>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108" name="Rectangle 107">
              <a:extLst>
                <a:ext uri="{FF2B5EF4-FFF2-40B4-BE49-F238E27FC236}">
                  <a16:creationId xmlns:a16="http://schemas.microsoft.com/office/drawing/2014/main" id="{021DF23F-ABA3-4EE8-AEEB-8F2FC7C5C9F8}"/>
                </a:ext>
              </a:extLst>
            </p:cNvPr>
            <p:cNvSpPr/>
            <p:nvPr/>
          </p:nvSpPr>
          <p:spPr bwMode="auto">
            <a:xfrm>
              <a:off x="2627352" y="2508510"/>
              <a:ext cx="127231" cy="127231"/>
            </a:xfrm>
            <a:prstGeom prst="rect">
              <a:avLst/>
            </a:prstGeom>
            <a:solidFill>
              <a:schemeClr val="accent2"/>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109" name="Rectangle 108">
              <a:extLst>
                <a:ext uri="{FF2B5EF4-FFF2-40B4-BE49-F238E27FC236}">
                  <a16:creationId xmlns:a16="http://schemas.microsoft.com/office/drawing/2014/main" id="{87465BE6-0BBD-4859-9B0F-92D0B755D78F}"/>
                </a:ext>
              </a:extLst>
            </p:cNvPr>
            <p:cNvSpPr/>
            <p:nvPr/>
          </p:nvSpPr>
          <p:spPr bwMode="auto">
            <a:xfrm>
              <a:off x="4130312" y="4392571"/>
              <a:ext cx="127231" cy="127231"/>
            </a:xfrm>
            <a:prstGeom prst="rect">
              <a:avLst/>
            </a:prstGeom>
            <a:solidFill>
              <a:schemeClr val="accent2"/>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110" name="Rectangle 109">
              <a:extLst>
                <a:ext uri="{FF2B5EF4-FFF2-40B4-BE49-F238E27FC236}">
                  <a16:creationId xmlns:a16="http://schemas.microsoft.com/office/drawing/2014/main" id="{C9BD1D1D-CECC-430C-9E4F-DC1023223FC5}"/>
                </a:ext>
              </a:extLst>
            </p:cNvPr>
            <p:cNvSpPr/>
            <p:nvPr/>
          </p:nvSpPr>
          <p:spPr bwMode="auto">
            <a:xfrm>
              <a:off x="5643691" y="4015610"/>
              <a:ext cx="127231" cy="127231"/>
            </a:xfrm>
            <a:prstGeom prst="rect">
              <a:avLst/>
            </a:prstGeom>
            <a:solidFill>
              <a:schemeClr val="accent2"/>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111" name="Rectangle 110">
              <a:extLst>
                <a:ext uri="{FF2B5EF4-FFF2-40B4-BE49-F238E27FC236}">
                  <a16:creationId xmlns:a16="http://schemas.microsoft.com/office/drawing/2014/main" id="{A7B24EDA-DF37-4D9B-9911-6E64DF138AF7}"/>
                </a:ext>
              </a:extLst>
            </p:cNvPr>
            <p:cNvSpPr/>
            <p:nvPr/>
          </p:nvSpPr>
          <p:spPr bwMode="auto">
            <a:xfrm>
              <a:off x="7153983" y="5038112"/>
              <a:ext cx="127231" cy="127231"/>
            </a:xfrm>
            <a:prstGeom prst="rect">
              <a:avLst/>
            </a:prstGeom>
            <a:solidFill>
              <a:schemeClr val="accent2"/>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112" name="Rectangle 111">
              <a:extLst>
                <a:ext uri="{FF2B5EF4-FFF2-40B4-BE49-F238E27FC236}">
                  <a16:creationId xmlns:a16="http://schemas.microsoft.com/office/drawing/2014/main" id="{8F482540-306A-452D-9D2A-E182CBE39BD6}"/>
                </a:ext>
              </a:extLst>
            </p:cNvPr>
            <p:cNvSpPr/>
            <p:nvPr/>
          </p:nvSpPr>
          <p:spPr bwMode="auto">
            <a:xfrm>
              <a:off x="8663819" y="5067779"/>
              <a:ext cx="127231" cy="127231"/>
            </a:xfrm>
            <a:prstGeom prst="rect">
              <a:avLst/>
            </a:prstGeom>
            <a:solidFill>
              <a:schemeClr val="accent2"/>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113" name="Diamond 112">
              <a:extLst>
                <a:ext uri="{FF2B5EF4-FFF2-40B4-BE49-F238E27FC236}">
                  <a16:creationId xmlns:a16="http://schemas.microsoft.com/office/drawing/2014/main" id="{A859F82E-0A6E-4C73-B14F-8C2EFD9DB499}"/>
                </a:ext>
              </a:extLst>
            </p:cNvPr>
            <p:cNvSpPr/>
            <p:nvPr/>
          </p:nvSpPr>
          <p:spPr bwMode="auto">
            <a:xfrm>
              <a:off x="8285295" y="5161125"/>
              <a:ext cx="127231" cy="127231"/>
            </a:xfrm>
            <a:prstGeom prst="diamond">
              <a:avLst/>
            </a:prstGeom>
            <a:solidFill>
              <a:schemeClr val="accent1"/>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114" name="Diamond 113">
              <a:extLst>
                <a:ext uri="{FF2B5EF4-FFF2-40B4-BE49-F238E27FC236}">
                  <a16:creationId xmlns:a16="http://schemas.microsoft.com/office/drawing/2014/main" id="{47B48908-2EE0-4DE7-9018-D45961361C18}"/>
                </a:ext>
              </a:extLst>
            </p:cNvPr>
            <p:cNvSpPr/>
            <p:nvPr/>
          </p:nvSpPr>
          <p:spPr bwMode="auto">
            <a:xfrm>
              <a:off x="6778626" y="4830429"/>
              <a:ext cx="127231" cy="127231"/>
            </a:xfrm>
            <a:prstGeom prst="diamond">
              <a:avLst/>
            </a:prstGeom>
            <a:solidFill>
              <a:schemeClr val="accent1"/>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115" name="Diamond 114">
              <a:extLst>
                <a:ext uri="{FF2B5EF4-FFF2-40B4-BE49-F238E27FC236}">
                  <a16:creationId xmlns:a16="http://schemas.microsoft.com/office/drawing/2014/main" id="{0124CC7B-92E5-422C-971D-0477B941504C}"/>
                </a:ext>
              </a:extLst>
            </p:cNvPr>
            <p:cNvSpPr/>
            <p:nvPr/>
          </p:nvSpPr>
          <p:spPr bwMode="auto">
            <a:xfrm>
              <a:off x="5266113" y="3823958"/>
              <a:ext cx="127231" cy="127231"/>
            </a:xfrm>
            <a:prstGeom prst="diamond">
              <a:avLst/>
            </a:prstGeom>
            <a:solidFill>
              <a:schemeClr val="accent1"/>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116" name="Diamond 115">
              <a:extLst>
                <a:ext uri="{FF2B5EF4-FFF2-40B4-BE49-F238E27FC236}">
                  <a16:creationId xmlns:a16="http://schemas.microsoft.com/office/drawing/2014/main" id="{68BA7723-D518-4D05-A47E-71377E005C9A}"/>
                </a:ext>
              </a:extLst>
            </p:cNvPr>
            <p:cNvSpPr/>
            <p:nvPr/>
          </p:nvSpPr>
          <p:spPr bwMode="auto">
            <a:xfrm>
              <a:off x="3749657" y="4129285"/>
              <a:ext cx="127231" cy="127231"/>
            </a:xfrm>
            <a:prstGeom prst="diamond">
              <a:avLst/>
            </a:prstGeom>
            <a:solidFill>
              <a:schemeClr val="accent1"/>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117" name="Diamond 116">
              <a:extLst>
                <a:ext uri="{FF2B5EF4-FFF2-40B4-BE49-F238E27FC236}">
                  <a16:creationId xmlns:a16="http://schemas.microsoft.com/office/drawing/2014/main" id="{1F01A577-4AF1-43B6-8C1F-AA66507EC224}"/>
                </a:ext>
              </a:extLst>
            </p:cNvPr>
            <p:cNvSpPr/>
            <p:nvPr/>
          </p:nvSpPr>
          <p:spPr bwMode="auto">
            <a:xfrm>
              <a:off x="2240661" y="2095086"/>
              <a:ext cx="127231" cy="127231"/>
            </a:xfrm>
            <a:prstGeom prst="diamond">
              <a:avLst/>
            </a:prstGeom>
            <a:solidFill>
              <a:schemeClr val="accent1"/>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118" name="TextBox 117">
              <a:extLst>
                <a:ext uri="{FF2B5EF4-FFF2-40B4-BE49-F238E27FC236}">
                  <a16:creationId xmlns:a16="http://schemas.microsoft.com/office/drawing/2014/main" id="{A0470420-9792-4AA3-B163-AF84C072F818}"/>
                </a:ext>
              </a:extLst>
            </p:cNvPr>
            <p:cNvSpPr txBox="1"/>
            <p:nvPr/>
          </p:nvSpPr>
          <p:spPr bwMode="auto">
            <a:xfrm>
              <a:off x="1838365" y="1380435"/>
              <a:ext cx="679259" cy="4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1350" dirty="0">
                  <a:solidFill>
                    <a:srgbClr val="FFFFFF"/>
                  </a:solidFill>
                  <a:latin typeface="Calibri" panose="020F0502020204030204" pitchFamily="34" charset="0"/>
                </a:rPr>
                <a:t>75.5</a:t>
              </a:r>
            </a:p>
          </p:txBody>
        </p:sp>
        <p:sp>
          <p:nvSpPr>
            <p:cNvPr id="119" name="TextBox 118">
              <a:extLst>
                <a:ext uri="{FF2B5EF4-FFF2-40B4-BE49-F238E27FC236}">
                  <a16:creationId xmlns:a16="http://schemas.microsoft.com/office/drawing/2014/main" id="{AAD0B4A6-9609-41F3-9C8E-B748D7445041}"/>
                </a:ext>
              </a:extLst>
            </p:cNvPr>
            <p:cNvSpPr txBox="1"/>
            <p:nvPr/>
          </p:nvSpPr>
          <p:spPr bwMode="auto">
            <a:xfrm>
              <a:off x="2666186" y="1604315"/>
              <a:ext cx="736343" cy="4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1350" dirty="0">
                  <a:solidFill>
                    <a:srgbClr val="FFFFFF"/>
                  </a:solidFill>
                  <a:latin typeface="Calibri" panose="020F0502020204030204" pitchFamily="34" charset="0"/>
                </a:rPr>
                <a:t>66.5</a:t>
              </a:r>
            </a:p>
          </p:txBody>
        </p:sp>
        <p:sp>
          <p:nvSpPr>
            <p:cNvPr id="120" name="TextBox 119">
              <a:extLst>
                <a:ext uri="{FF2B5EF4-FFF2-40B4-BE49-F238E27FC236}">
                  <a16:creationId xmlns:a16="http://schemas.microsoft.com/office/drawing/2014/main" id="{2245D424-D0A2-43B8-8C35-627C7C59A0A9}"/>
                </a:ext>
              </a:extLst>
            </p:cNvPr>
            <p:cNvSpPr txBox="1"/>
            <p:nvPr/>
          </p:nvSpPr>
          <p:spPr bwMode="auto">
            <a:xfrm>
              <a:off x="2653076" y="3113194"/>
              <a:ext cx="739072" cy="4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1350" dirty="0">
                  <a:solidFill>
                    <a:srgbClr val="FFFFFF"/>
                  </a:solidFill>
                  <a:latin typeface="Calibri" panose="020F0502020204030204" pitchFamily="34" charset="0"/>
                </a:rPr>
                <a:t>32.4</a:t>
              </a:r>
            </a:p>
          </p:txBody>
        </p:sp>
        <p:sp>
          <p:nvSpPr>
            <p:cNvPr id="121" name="TextBox 120">
              <a:extLst>
                <a:ext uri="{FF2B5EF4-FFF2-40B4-BE49-F238E27FC236}">
                  <a16:creationId xmlns:a16="http://schemas.microsoft.com/office/drawing/2014/main" id="{1989E267-BF74-4D4F-B8A7-BD1EEFB033A5}"/>
                </a:ext>
              </a:extLst>
            </p:cNvPr>
            <p:cNvSpPr txBox="1"/>
            <p:nvPr/>
          </p:nvSpPr>
          <p:spPr bwMode="auto">
            <a:xfrm>
              <a:off x="3500600" y="3265011"/>
              <a:ext cx="785421" cy="4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1350" dirty="0">
                  <a:solidFill>
                    <a:srgbClr val="FFFFFF"/>
                  </a:solidFill>
                  <a:latin typeface="Calibri" panose="020F0502020204030204" pitchFamily="34" charset="0"/>
                </a:rPr>
                <a:t>31.1</a:t>
              </a:r>
            </a:p>
          </p:txBody>
        </p:sp>
        <p:sp>
          <p:nvSpPr>
            <p:cNvPr id="122" name="TextBox 121">
              <a:extLst>
                <a:ext uri="{FF2B5EF4-FFF2-40B4-BE49-F238E27FC236}">
                  <a16:creationId xmlns:a16="http://schemas.microsoft.com/office/drawing/2014/main" id="{7D318C50-1337-4D22-B97A-6666F2E1A775}"/>
                </a:ext>
              </a:extLst>
            </p:cNvPr>
            <p:cNvSpPr txBox="1"/>
            <p:nvPr/>
          </p:nvSpPr>
          <p:spPr bwMode="auto">
            <a:xfrm>
              <a:off x="3954537" y="3708212"/>
              <a:ext cx="812140" cy="4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1350" dirty="0">
                  <a:solidFill>
                    <a:srgbClr val="FFFFFF"/>
                  </a:solidFill>
                  <a:latin typeface="Calibri" panose="020F0502020204030204" pitchFamily="34" charset="0"/>
                </a:rPr>
                <a:t>25.3</a:t>
              </a:r>
            </a:p>
          </p:txBody>
        </p:sp>
        <p:sp>
          <p:nvSpPr>
            <p:cNvPr id="123" name="TextBox 122">
              <a:extLst>
                <a:ext uri="{FF2B5EF4-FFF2-40B4-BE49-F238E27FC236}">
                  <a16:creationId xmlns:a16="http://schemas.microsoft.com/office/drawing/2014/main" id="{2A93810A-2476-4983-A84E-CE4696C7A4D1}"/>
                </a:ext>
              </a:extLst>
            </p:cNvPr>
            <p:cNvSpPr txBox="1"/>
            <p:nvPr/>
          </p:nvSpPr>
          <p:spPr bwMode="auto">
            <a:xfrm>
              <a:off x="4276468" y="4572320"/>
              <a:ext cx="869932" cy="4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1350" dirty="0">
                  <a:solidFill>
                    <a:srgbClr val="FFFFFF"/>
                  </a:solidFill>
                  <a:latin typeface="Calibri" panose="020F0502020204030204" pitchFamily="34" charset="0"/>
                </a:rPr>
                <a:t>10.8</a:t>
              </a:r>
            </a:p>
          </p:txBody>
        </p:sp>
        <p:sp>
          <p:nvSpPr>
            <p:cNvPr id="124" name="TextBox 123">
              <a:extLst>
                <a:ext uri="{FF2B5EF4-FFF2-40B4-BE49-F238E27FC236}">
                  <a16:creationId xmlns:a16="http://schemas.microsoft.com/office/drawing/2014/main" id="{EB5F0D18-BAF7-4366-A959-7B12F3B68F4C}"/>
                </a:ext>
              </a:extLst>
            </p:cNvPr>
            <p:cNvSpPr txBox="1"/>
            <p:nvPr/>
          </p:nvSpPr>
          <p:spPr bwMode="auto">
            <a:xfrm>
              <a:off x="4833186" y="3428392"/>
              <a:ext cx="812957" cy="4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1350" dirty="0">
                  <a:solidFill>
                    <a:srgbClr val="FFFFFF"/>
                  </a:solidFill>
                  <a:latin typeface="Calibri" panose="020F0502020204030204" pitchFamily="34" charset="0"/>
                </a:rPr>
                <a:t>37.8</a:t>
              </a:r>
            </a:p>
          </p:txBody>
        </p:sp>
        <p:sp>
          <p:nvSpPr>
            <p:cNvPr id="125" name="TextBox 124">
              <a:extLst>
                <a:ext uri="{FF2B5EF4-FFF2-40B4-BE49-F238E27FC236}">
                  <a16:creationId xmlns:a16="http://schemas.microsoft.com/office/drawing/2014/main" id="{BE119F15-D539-4B23-B0CB-DFDAB47E18E3}"/>
                </a:ext>
              </a:extLst>
            </p:cNvPr>
            <p:cNvSpPr txBox="1"/>
            <p:nvPr/>
          </p:nvSpPr>
          <p:spPr bwMode="auto">
            <a:xfrm>
              <a:off x="5533177" y="3084794"/>
              <a:ext cx="856304" cy="4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1350" dirty="0">
                  <a:solidFill>
                    <a:srgbClr val="FFFFFF"/>
                  </a:solidFill>
                  <a:latin typeface="Calibri" panose="020F0502020204030204" pitchFamily="34" charset="0"/>
                </a:rPr>
                <a:t>33.7</a:t>
              </a:r>
            </a:p>
          </p:txBody>
        </p:sp>
        <p:sp>
          <p:nvSpPr>
            <p:cNvPr id="126" name="TextBox 125">
              <a:extLst>
                <a:ext uri="{FF2B5EF4-FFF2-40B4-BE49-F238E27FC236}">
                  <a16:creationId xmlns:a16="http://schemas.microsoft.com/office/drawing/2014/main" id="{88246391-84F2-4210-B5DB-820EE566FA0C}"/>
                </a:ext>
              </a:extLst>
            </p:cNvPr>
            <p:cNvSpPr txBox="1"/>
            <p:nvPr/>
          </p:nvSpPr>
          <p:spPr bwMode="auto">
            <a:xfrm>
              <a:off x="5499192" y="4590920"/>
              <a:ext cx="890291" cy="4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1350" dirty="0">
                  <a:solidFill>
                    <a:srgbClr val="FFFFFF"/>
                  </a:solidFill>
                  <a:latin typeface="Calibri" panose="020F0502020204030204" pitchFamily="34" charset="0"/>
                </a:rPr>
                <a:t>13.4</a:t>
              </a:r>
            </a:p>
          </p:txBody>
        </p:sp>
        <p:sp>
          <p:nvSpPr>
            <p:cNvPr id="127" name="TextBox 126">
              <a:extLst>
                <a:ext uri="{FF2B5EF4-FFF2-40B4-BE49-F238E27FC236}">
                  <a16:creationId xmlns:a16="http://schemas.microsoft.com/office/drawing/2014/main" id="{FB17A212-7720-4FB5-95B7-7F483C6E6AAE}"/>
                </a:ext>
              </a:extLst>
            </p:cNvPr>
            <p:cNvSpPr txBox="1"/>
            <p:nvPr/>
          </p:nvSpPr>
          <p:spPr bwMode="auto">
            <a:xfrm>
              <a:off x="6223825" y="4316445"/>
              <a:ext cx="786620" cy="4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1350" dirty="0">
                  <a:solidFill>
                    <a:srgbClr val="FFFFFF"/>
                  </a:solidFill>
                  <a:latin typeface="Calibri" panose="020F0502020204030204" pitchFamily="34" charset="0"/>
                </a:rPr>
                <a:t>15.7</a:t>
              </a:r>
            </a:p>
          </p:txBody>
        </p:sp>
        <p:sp>
          <p:nvSpPr>
            <p:cNvPr id="128" name="TextBox 127">
              <a:extLst>
                <a:ext uri="{FF2B5EF4-FFF2-40B4-BE49-F238E27FC236}">
                  <a16:creationId xmlns:a16="http://schemas.microsoft.com/office/drawing/2014/main" id="{B04F8C26-593C-4D79-A8B3-E53D9C21EE63}"/>
                </a:ext>
              </a:extLst>
            </p:cNvPr>
            <p:cNvSpPr txBox="1"/>
            <p:nvPr/>
          </p:nvSpPr>
          <p:spPr bwMode="auto">
            <a:xfrm>
              <a:off x="6756805" y="4429087"/>
              <a:ext cx="757069" cy="4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1350" dirty="0">
                  <a:solidFill>
                    <a:srgbClr val="FFFFFF"/>
                  </a:solidFill>
                  <a:latin typeface="Calibri" panose="020F0502020204030204" pitchFamily="34" charset="0"/>
                </a:rPr>
                <a:t>11.7</a:t>
              </a:r>
            </a:p>
          </p:txBody>
        </p:sp>
        <p:sp>
          <p:nvSpPr>
            <p:cNvPr id="129" name="TextBox 128">
              <a:extLst>
                <a:ext uri="{FF2B5EF4-FFF2-40B4-BE49-F238E27FC236}">
                  <a16:creationId xmlns:a16="http://schemas.microsoft.com/office/drawing/2014/main" id="{FED28959-3AB2-473A-9CCA-72F15A3DDC9D}"/>
                </a:ext>
              </a:extLst>
            </p:cNvPr>
            <p:cNvSpPr txBox="1"/>
            <p:nvPr/>
          </p:nvSpPr>
          <p:spPr bwMode="auto">
            <a:xfrm>
              <a:off x="7418489" y="4097859"/>
              <a:ext cx="815117" cy="4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1350" dirty="0">
                  <a:solidFill>
                    <a:srgbClr val="FFFFFF"/>
                  </a:solidFill>
                  <a:latin typeface="Calibri" panose="020F0502020204030204" pitchFamily="34" charset="0"/>
                </a:rPr>
                <a:t>13.0</a:t>
              </a:r>
            </a:p>
          </p:txBody>
        </p:sp>
        <p:sp>
          <p:nvSpPr>
            <p:cNvPr id="130" name="TextBox 129">
              <a:extLst>
                <a:ext uri="{FF2B5EF4-FFF2-40B4-BE49-F238E27FC236}">
                  <a16:creationId xmlns:a16="http://schemas.microsoft.com/office/drawing/2014/main" id="{B8FAFADE-1A9C-4013-A523-E66A29711718}"/>
                </a:ext>
              </a:extLst>
            </p:cNvPr>
            <p:cNvSpPr txBox="1"/>
            <p:nvPr/>
          </p:nvSpPr>
          <p:spPr bwMode="auto">
            <a:xfrm>
              <a:off x="7879266" y="4843928"/>
              <a:ext cx="792569" cy="4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1350" dirty="0">
                  <a:solidFill>
                    <a:srgbClr val="FFFFFF"/>
                  </a:solidFill>
                  <a:latin typeface="Calibri" panose="020F0502020204030204" pitchFamily="34" charset="0"/>
                </a:rPr>
                <a:t>8.5</a:t>
              </a:r>
            </a:p>
          </p:txBody>
        </p:sp>
        <p:sp>
          <p:nvSpPr>
            <p:cNvPr id="131" name="TextBox 130">
              <a:extLst>
                <a:ext uri="{FF2B5EF4-FFF2-40B4-BE49-F238E27FC236}">
                  <a16:creationId xmlns:a16="http://schemas.microsoft.com/office/drawing/2014/main" id="{5D62E2F2-6BFD-4F0F-A1AB-3EC19CAD26CC}"/>
                </a:ext>
              </a:extLst>
            </p:cNvPr>
            <p:cNvSpPr txBox="1"/>
            <p:nvPr/>
          </p:nvSpPr>
          <p:spPr bwMode="auto">
            <a:xfrm>
              <a:off x="8153484" y="4349841"/>
              <a:ext cx="773867" cy="4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1350" dirty="0">
                  <a:solidFill>
                    <a:srgbClr val="FFFFFF"/>
                  </a:solidFill>
                  <a:latin typeface="Calibri" panose="020F0502020204030204" pitchFamily="34" charset="0"/>
                </a:rPr>
                <a:t>10.6</a:t>
              </a:r>
            </a:p>
          </p:txBody>
        </p:sp>
        <p:sp>
          <p:nvSpPr>
            <p:cNvPr id="132" name="TextBox 131">
              <a:extLst>
                <a:ext uri="{FF2B5EF4-FFF2-40B4-BE49-F238E27FC236}">
                  <a16:creationId xmlns:a16="http://schemas.microsoft.com/office/drawing/2014/main" id="{B264E495-C8B2-42DA-BAD7-22C4C9E00E4B}"/>
                </a:ext>
              </a:extLst>
            </p:cNvPr>
            <p:cNvSpPr txBox="1"/>
            <p:nvPr/>
          </p:nvSpPr>
          <p:spPr bwMode="auto">
            <a:xfrm>
              <a:off x="8895274" y="4473977"/>
              <a:ext cx="755281" cy="4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1350" dirty="0">
                  <a:solidFill>
                    <a:srgbClr val="FFFFFF"/>
                  </a:solidFill>
                  <a:latin typeface="Calibri" panose="020F0502020204030204" pitchFamily="34" charset="0"/>
                </a:rPr>
                <a:t>7.9</a:t>
              </a:r>
            </a:p>
          </p:txBody>
        </p:sp>
      </p:grpSp>
      <p:grpSp>
        <p:nvGrpSpPr>
          <p:cNvPr id="136" name="Group 135">
            <a:extLst>
              <a:ext uri="{FF2B5EF4-FFF2-40B4-BE49-F238E27FC236}">
                <a16:creationId xmlns:a16="http://schemas.microsoft.com/office/drawing/2014/main" id="{43A0DE1C-C9A4-4BBB-83AF-7E09DFDF91ED}"/>
              </a:ext>
            </a:extLst>
          </p:cNvPr>
          <p:cNvGrpSpPr/>
          <p:nvPr/>
        </p:nvGrpSpPr>
        <p:grpSpPr>
          <a:xfrm>
            <a:off x="6863487" y="2006254"/>
            <a:ext cx="1880848" cy="1351652"/>
            <a:chOff x="9684203" y="1481485"/>
            <a:chExt cx="2507797" cy="1802202"/>
          </a:xfrm>
        </p:grpSpPr>
        <p:sp>
          <p:nvSpPr>
            <p:cNvPr id="3" name="TextBox 2">
              <a:extLst>
                <a:ext uri="{FF2B5EF4-FFF2-40B4-BE49-F238E27FC236}">
                  <a16:creationId xmlns:a16="http://schemas.microsoft.com/office/drawing/2014/main" id="{F5A8CAAA-E2A8-4E2B-A1D1-3F5192DE54AC}"/>
                </a:ext>
              </a:extLst>
            </p:cNvPr>
            <p:cNvSpPr txBox="1"/>
            <p:nvPr/>
          </p:nvSpPr>
          <p:spPr bwMode="auto">
            <a:xfrm>
              <a:off x="9803222" y="1481485"/>
              <a:ext cx="2388778" cy="1802202"/>
            </a:xfrm>
            <a:prstGeom prst="rect">
              <a:avLst/>
            </a:prstGeom>
            <a:solidFill>
              <a:schemeClr val="tx1"/>
            </a:solidFill>
            <a:ln>
              <a:noFill/>
            </a:ln>
          </p:spPr>
          <p:txBody>
            <a:bodyPr wrap="square" rtlCol="0">
              <a:spAutoFit/>
            </a:bodyPr>
            <a:lstStyle/>
            <a:p>
              <a:pPr defTabSz="685800" eaLnBrk="1" fontAlgn="auto" hangingPunct="1">
                <a:spcBef>
                  <a:spcPts val="450"/>
                </a:spcBef>
              </a:pPr>
              <a:r>
                <a:rPr lang="en-US" sz="1050" dirty="0">
                  <a:solidFill>
                    <a:srgbClr val="FFFFFF"/>
                  </a:solidFill>
                  <a:latin typeface="Calibri" panose="020F0502020204030204" pitchFamily="34" charset="0"/>
                </a:rPr>
                <a:t>Until 2 mos before lockdown (May 2, 2017 - Jan 21, 2020)</a:t>
              </a:r>
            </a:p>
            <a:p>
              <a:pPr defTabSz="685800" eaLnBrk="1" fontAlgn="auto" hangingPunct="1">
                <a:spcBef>
                  <a:spcPts val="450"/>
                </a:spcBef>
              </a:pPr>
              <a:r>
                <a:rPr lang="en-US" sz="1050" dirty="0">
                  <a:solidFill>
                    <a:srgbClr val="FFFFFF"/>
                  </a:solidFill>
                  <a:latin typeface="Calibri" panose="020F0502020204030204" pitchFamily="34" charset="0"/>
                </a:rPr>
                <a:t>2 mos before lockdown </a:t>
              </a:r>
              <a:br>
                <a:rPr lang="en-US" sz="1050" dirty="0">
                  <a:solidFill>
                    <a:srgbClr val="FFFFFF"/>
                  </a:solidFill>
                  <a:latin typeface="Calibri" panose="020F0502020204030204" pitchFamily="34" charset="0"/>
                </a:rPr>
              </a:br>
              <a:r>
                <a:rPr lang="en-US" sz="1050" dirty="0">
                  <a:solidFill>
                    <a:srgbClr val="FFFFFF"/>
                  </a:solidFill>
                  <a:latin typeface="Calibri" panose="020F0502020204030204" pitchFamily="34" charset="0"/>
                </a:rPr>
                <a:t>(Jan 22, 2020 - Mar 16, 2020)</a:t>
              </a:r>
            </a:p>
            <a:p>
              <a:pPr defTabSz="685800" eaLnBrk="1" fontAlgn="auto" hangingPunct="1">
                <a:spcBef>
                  <a:spcPts val="450"/>
                </a:spcBef>
              </a:pPr>
              <a:r>
                <a:rPr lang="en-US" sz="1050" dirty="0">
                  <a:solidFill>
                    <a:srgbClr val="FFFFFF"/>
                  </a:solidFill>
                  <a:latin typeface="Calibri" panose="020F0502020204030204" pitchFamily="34" charset="0"/>
                </a:rPr>
                <a:t>During lockdown </a:t>
              </a:r>
              <a:br>
                <a:rPr lang="en-US" sz="1050" dirty="0">
                  <a:solidFill>
                    <a:srgbClr val="FFFFFF"/>
                  </a:solidFill>
                  <a:latin typeface="Calibri" panose="020F0502020204030204" pitchFamily="34" charset="0"/>
                </a:rPr>
              </a:br>
              <a:r>
                <a:rPr lang="en-US" sz="1050" dirty="0">
                  <a:solidFill>
                    <a:srgbClr val="FFFFFF"/>
                  </a:solidFill>
                  <a:latin typeface="Calibri" panose="020F0502020204030204" pitchFamily="34" charset="0"/>
                </a:rPr>
                <a:t>(Mar 17, 2020 - May 11, 2020</a:t>
              </a:r>
            </a:p>
          </p:txBody>
        </p:sp>
        <p:sp>
          <p:nvSpPr>
            <p:cNvPr id="133" name="Diamond 132">
              <a:extLst>
                <a:ext uri="{FF2B5EF4-FFF2-40B4-BE49-F238E27FC236}">
                  <a16:creationId xmlns:a16="http://schemas.microsoft.com/office/drawing/2014/main" id="{B494C8C9-C8FF-4086-A754-B6EF3DF87050}"/>
                </a:ext>
              </a:extLst>
            </p:cNvPr>
            <p:cNvSpPr/>
            <p:nvPr/>
          </p:nvSpPr>
          <p:spPr bwMode="auto">
            <a:xfrm>
              <a:off x="9684203" y="1567860"/>
              <a:ext cx="127231" cy="127231"/>
            </a:xfrm>
            <a:prstGeom prst="diamond">
              <a:avLst/>
            </a:prstGeom>
            <a:solidFill>
              <a:schemeClr val="accent1"/>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134" name="Rectangle 133">
              <a:extLst>
                <a:ext uri="{FF2B5EF4-FFF2-40B4-BE49-F238E27FC236}">
                  <a16:creationId xmlns:a16="http://schemas.microsoft.com/office/drawing/2014/main" id="{B2C3E411-7C9B-44ED-84A8-DDC72158123B}"/>
                </a:ext>
              </a:extLst>
            </p:cNvPr>
            <p:cNvSpPr/>
            <p:nvPr/>
          </p:nvSpPr>
          <p:spPr bwMode="auto">
            <a:xfrm>
              <a:off x="9684203" y="2070526"/>
              <a:ext cx="127231" cy="127231"/>
            </a:xfrm>
            <a:prstGeom prst="rect">
              <a:avLst/>
            </a:prstGeom>
            <a:solidFill>
              <a:schemeClr val="accent2"/>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135" name="Isosceles Triangle 134">
              <a:extLst>
                <a:ext uri="{FF2B5EF4-FFF2-40B4-BE49-F238E27FC236}">
                  <a16:creationId xmlns:a16="http://schemas.microsoft.com/office/drawing/2014/main" id="{CAD1181E-4559-4BB2-9E37-D66DEF49CB18}"/>
                </a:ext>
              </a:extLst>
            </p:cNvPr>
            <p:cNvSpPr/>
            <p:nvPr/>
          </p:nvSpPr>
          <p:spPr bwMode="auto">
            <a:xfrm>
              <a:off x="9684203" y="2573192"/>
              <a:ext cx="127231" cy="109682"/>
            </a:xfrm>
            <a:prstGeom prst="triangle">
              <a:avLst/>
            </a:prstGeom>
            <a:solidFill>
              <a:schemeClr val="accent3"/>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grpSp>
      <p:sp>
        <p:nvSpPr>
          <p:cNvPr id="137" name="ZoneTexte 1">
            <a:extLst>
              <a:ext uri="{FF2B5EF4-FFF2-40B4-BE49-F238E27FC236}">
                <a16:creationId xmlns:a16="http://schemas.microsoft.com/office/drawing/2014/main" id="{3E35FDDC-F406-46E0-A431-E4E2F8F2CB5E}"/>
              </a:ext>
            </a:extLst>
          </p:cNvPr>
          <p:cNvSpPr txBox="1">
            <a:spLocks noChangeArrowheads="1"/>
          </p:cNvSpPr>
          <p:nvPr/>
        </p:nvSpPr>
        <p:spPr bwMode="auto">
          <a:xfrm rot="16200000">
            <a:off x="-129406" y="3503207"/>
            <a:ext cx="2990610" cy="417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378">
              <a:spcBef>
                <a:spcPct val="0"/>
              </a:spcBef>
              <a:buNone/>
            </a:pPr>
            <a:r>
              <a:rPr lang="fr-FR" altLang="fr-FR" sz="1350" b="1" dirty="0">
                <a:solidFill>
                  <a:srgbClr val="000000"/>
                </a:solidFill>
                <a:latin typeface="Calibri" panose="020F0502020204030204" pitchFamily="34" charset="0"/>
                <a:cs typeface="Calibri" panose="020F0502020204030204" pitchFamily="34" charset="0"/>
              </a:rPr>
              <a:t>Incidence per 100 PY</a:t>
            </a:r>
          </a:p>
        </p:txBody>
      </p:sp>
    </p:spTree>
    <p:extLst>
      <p:ext uri="{BB962C8B-B14F-4D97-AF65-F5344CB8AC3E}">
        <p14:creationId xmlns:p14="http://schemas.microsoft.com/office/powerpoint/2010/main" val="10280443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32C74-8DEE-41EB-B608-C34FF1E451A4}"/>
              </a:ext>
            </a:extLst>
          </p:cNvPr>
          <p:cNvSpPr>
            <a:spLocks noGrp="1"/>
          </p:cNvSpPr>
          <p:nvPr>
            <p:ph type="title"/>
          </p:nvPr>
        </p:nvSpPr>
        <p:spPr>
          <a:xfrm>
            <a:off x="457319" y="1035846"/>
            <a:ext cx="8154333" cy="827485"/>
          </a:xfrm>
        </p:spPr>
        <p:txBody>
          <a:bodyPr/>
          <a:lstStyle/>
          <a:p>
            <a:r>
              <a:rPr lang="en-US" altLang="en-US" dirty="0"/>
              <a:t>ANRS Prévenir: </a:t>
            </a:r>
            <a:r>
              <a:rPr lang="en-US" dirty="0"/>
              <a:t>Conclusions</a:t>
            </a:r>
          </a:p>
        </p:txBody>
      </p:sp>
      <p:sp>
        <p:nvSpPr>
          <p:cNvPr id="3" name="Content Placeholder 2">
            <a:extLst>
              <a:ext uri="{FF2B5EF4-FFF2-40B4-BE49-F238E27FC236}">
                <a16:creationId xmlns:a16="http://schemas.microsoft.com/office/drawing/2014/main" id="{7B54EAA0-3B59-4395-9C89-B49DC45DB67F}"/>
              </a:ext>
            </a:extLst>
          </p:cNvPr>
          <p:cNvSpPr>
            <a:spLocks noGrp="1"/>
          </p:cNvSpPr>
          <p:nvPr>
            <p:ph idx="1"/>
          </p:nvPr>
        </p:nvSpPr>
        <p:spPr>
          <a:xfrm>
            <a:off x="453507" y="1992035"/>
            <a:ext cx="8158147" cy="3488015"/>
          </a:xfrm>
        </p:spPr>
        <p:txBody>
          <a:bodyPr/>
          <a:lstStyle/>
          <a:p>
            <a:r>
              <a:rPr lang="en-US" dirty="0"/>
              <a:t>Among MSM electing to use daily or on-demand oral FTC/TDF PrEP for prevention of HIV infection:</a:t>
            </a:r>
          </a:p>
          <a:p>
            <a:pPr lvl="1"/>
            <a:r>
              <a:rPr lang="en-US" dirty="0"/>
              <a:t>Both regimens highly effective for HIV prevention</a:t>
            </a:r>
          </a:p>
          <a:p>
            <a:pPr lvl="2"/>
            <a:r>
              <a:rPr lang="en-US" dirty="0"/>
              <a:t>Overall HIV incidence (6 infections): 0.11/100 PY (95% CI: 0.04-0.23)</a:t>
            </a:r>
          </a:p>
          <a:p>
            <a:pPr lvl="1"/>
            <a:r>
              <a:rPr lang="en-US" dirty="0"/>
              <a:t>Participants using daily FTC/TDF had more frequent sex</a:t>
            </a:r>
          </a:p>
          <a:p>
            <a:pPr lvl="1"/>
            <a:r>
              <a:rPr lang="en-US" dirty="0"/>
              <a:t>Both regimens generally well tolerated with few discontinuations</a:t>
            </a:r>
          </a:p>
          <a:p>
            <a:pPr lvl="1"/>
            <a:r>
              <a:rPr lang="en-US" dirty="0"/>
              <a:t>Most participants remained on study</a:t>
            </a:r>
          </a:p>
          <a:p>
            <a:pPr lvl="1"/>
            <a:r>
              <a:rPr lang="en-US" dirty="0"/>
              <a:t>High incidence of STIs</a:t>
            </a:r>
          </a:p>
        </p:txBody>
      </p:sp>
      <p:grpSp>
        <p:nvGrpSpPr>
          <p:cNvPr id="8" name="Group 7">
            <a:extLst>
              <a:ext uri="{FF2B5EF4-FFF2-40B4-BE49-F238E27FC236}">
                <a16:creationId xmlns:a16="http://schemas.microsoft.com/office/drawing/2014/main" id="{F390B07A-7D72-4244-B456-E35A99ED548A}"/>
              </a:ext>
            </a:extLst>
          </p:cNvPr>
          <p:cNvGrpSpPr>
            <a:grpSpLocks/>
          </p:cNvGrpSpPr>
          <p:nvPr/>
        </p:nvGrpSpPr>
        <p:grpSpPr bwMode="auto">
          <a:xfrm>
            <a:off x="7042178" y="5519740"/>
            <a:ext cx="1911101" cy="358950"/>
            <a:chOff x="9527309" y="3551529"/>
            <a:chExt cx="2548134" cy="479136"/>
          </a:xfrm>
        </p:grpSpPr>
        <p:pic>
          <p:nvPicPr>
            <p:cNvPr id="9" name="Picture 9">
              <a:extLst>
                <a:ext uri="{FF2B5EF4-FFF2-40B4-BE49-F238E27FC236}">
                  <a16:creationId xmlns:a16="http://schemas.microsoft.com/office/drawing/2014/main" id="{FA14BDBD-FC82-4ECE-9B75-D505E1ECDED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327791" y="3551529"/>
              <a:ext cx="551335" cy="179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0" name="Rectangle 8">
              <a:extLst>
                <a:ext uri="{FF2B5EF4-FFF2-40B4-BE49-F238E27FC236}">
                  <a16:creationId xmlns:a16="http://schemas.microsoft.com/office/drawing/2014/main" id="{65113BF1-6B0B-4E1D-B98C-A00556B501BE}"/>
                </a:ext>
              </a:extLst>
            </p:cNvPr>
            <p:cNvSpPr>
              <a:spLocks noChangeArrowheads="1"/>
            </p:cNvSpPr>
            <p:nvPr/>
          </p:nvSpPr>
          <p:spPr bwMode="auto">
            <a:xfrm>
              <a:off x="9527309" y="3691731"/>
              <a:ext cx="2548134" cy="33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eaLnBrk="0" hangingPunct="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eaLnBrk="0" hangingPunct="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eaLnBrk="0"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eaLnBrk="0"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defTabSz="685800" eaLnBrk="1" fontAlgn="auto" hangingPunct="1">
                <a:lnSpc>
                  <a:spcPct val="100000"/>
                </a:lnSpc>
                <a:spcBef>
                  <a:spcPct val="0"/>
                </a:spcBef>
                <a:spcAft>
                  <a:spcPct val="0"/>
                </a:spcAft>
                <a:buClrTx/>
                <a:buNone/>
              </a:pPr>
              <a:r>
                <a:rPr lang="en-US" altLang="en-US" sz="1050" dirty="0">
                  <a:solidFill>
                    <a:srgbClr val="E7E6E6"/>
                  </a:solidFill>
                  <a:latin typeface="Calibri" panose="020F0502020204030204" pitchFamily="34" charset="0"/>
                </a:rPr>
                <a:t>Slide credit: </a:t>
              </a:r>
              <a:r>
                <a:rPr lang="en-US" altLang="en-US" sz="1050" dirty="0">
                  <a:solidFill>
                    <a:srgbClr val="E7E6E6"/>
                  </a:solidFill>
                  <a:latin typeface="Calibri" panose="020F0502020204030204" pitchFamily="34" charset="0"/>
                  <a:hlinkClick r:id="rId4"/>
                </a:rPr>
                <a:t>clinicaloptions.com</a:t>
              </a:r>
              <a:endParaRPr lang="en-US" altLang="en-US" sz="1050" dirty="0">
                <a:solidFill>
                  <a:srgbClr val="E7E6E6"/>
                </a:solidFill>
                <a:latin typeface="Calibri" panose="020F0502020204030204" pitchFamily="34" charset="0"/>
              </a:endParaRPr>
            </a:p>
          </p:txBody>
        </p:sp>
      </p:grpSp>
      <p:sp>
        <p:nvSpPr>
          <p:cNvPr id="11" name="Text Box 15">
            <a:extLst>
              <a:ext uri="{FF2B5EF4-FFF2-40B4-BE49-F238E27FC236}">
                <a16:creationId xmlns:a16="http://schemas.microsoft.com/office/drawing/2014/main" id="{1DDC1E29-1EB7-41CE-9724-7D468E39E6A2}"/>
              </a:ext>
            </a:extLst>
          </p:cNvPr>
          <p:cNvSpPr txBox="1">
            <a:spLocks noChangeArrowheads="1"/>
          </p:cNvSpPr>
          <p:nvPr/>
        </p:nvSpPr>
        <p:spPr bwMode="auto">
          <a:xfrm>
            <a:off x="317017" y="5610945"/>
            <a:ext cx="5890022" cy="230832"/>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defTabSz="685800" eaLnBrk="1" fontAlgn="auto" hangingPunct="1">
              <a:spcBef>
                <a:spcPts val="0"/>
              </a:spcBef>
              <a:spcAft>
                <a:spcPts val="0"/>
              </a:spcAft>
              <a:defRPr/>
            </a:pPr>
            <a:r>
              <a:rPr lang="en-US" altLang="en-US" sz="900" b="0" spc="-8" dirty="0">
                <a:solidFill>
                  <a:srgbClr val="E7E6E6"/>
                </a:solidFill>
                <a:latin typeface="Calibri" panose="020F0502020204030204" pitchFamily="34" charset="0"/>
              </a:rPr>
              <a:t>Molina. CROI 2021. Abstr 148.</a:t>
            </a:r>
            <a:endParaRPr lang="en-US" altLang="en-US" sz="900" b="0" dirty="0">
              <a:solidFill>
                <a:srgbClr val="E7E6E6"/>
              </a:solidFill>
              <a:latin typeface="Calibri" panose="020F0502020204030204" pitchFamily="34" charset="0"/>
            </a:endParaRPr>
          </a:p>
        </p:txBody>
      </p:sp>
    </p:spTree>
    <p:extLst>
      <p:ext uri="{BB962C8B-B14F-4D97-AF65-F5344CB8AC3E}">
        <p14:creationId xmlns:p14="http://schemas.microsoft.com/office/powerpoint/2010/main" val="2716425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5">
            <a:extLst>
              <a:ext uri="{FF2B5EF4-FFF2-40B4-BE49-F238E27FC236}">
                <a16:creationId xmlns:a16="http://schemas.microsoft.com/office/drawing/2014/main" id="{046580DE-6B78-CE47-AFA0-882BB4AD3ED0}"/>
              </a:ext>
            </a:extLst>
          </p:cNvPr>
          <p:cNvSpPr txBox="1">
            <a:spLocks noChangeArrowheads="1"/>
          </p:cNvSpPr>
          <p:nvPr/>
        </p:nvSpPr>
        <p:spPr>
          <a:xfrm>
            <a:off x="544258" y="1164432"/>
            <a:ext cx="8274617" cy="2161699"/>
          </a:xfrm>
          <a:prstGeom prst="rect">
            <a:avLst/>
          </a:prstGeom>
        </p:spPr>
        <p:txBody>
          <a:bodyPr>
            <a:normAutofit/>
          </a:bodyPr>
          <a:lstStyle>
            <a:lvl1pPr algn="l" defTabSz="914400" rtl="0" eaLnBrk="1" latinLnBrk="0" hangingPunct="1">
              <a:lnSpc>
                <a:spcPct val="90000"/>
              </a:lnSpc>
              <a:spcBef>
                <a:spcPct val="0"/>
              </a:spcBef>
              <a:buNone/>
              <a:defRPr sz="4400" b="1" i="0" kern="1200">
                <a:solidFill>
                  <a:srgbClr val="F5B896"/>
                </a:solidFill>
                <a:latin typeface="Arial" panose="020B0604020202020204" pitchFamily="34" charset="0"/>
                <a:ea typeface="+mj-ea"/>
                <a:cs typeface="Arial" panose="020B0604020202020204" pitchFamily="34" charset="0"/>
              </a:defRPr>
            </a:lvl1pPr>
          </a:lstStyle>
          <a:p>
            <a:pPr defTabSz="685800" fontAlgn="auto">
              <a:spcAft>
                <a:spcPts val="0"/>
              </a:spcAft>
            </a:pPr>
            <a:r>
              <a:rPr lang="en-US" altLang="en-US" sz="3000"/>
              <a:t>HPTN 083: Incident Infections and Emergent Resistance in MSM and TGW Receiving Cabotegravir Long-Acting PrEP</a:t>
            </a:r>
            <a:endParaRPr lang="en-US" altLang="en-US" sz="3000" dirty="0"/>
          </a:p>
        </p:txBody>
      </p:sp>
      <p:sp>
        <p:nvSpPr>
          <p:cNvPr id="3" name="Text Box 15">
            <a:extLst>
              <a:ext uri="{FF2B5EF4-FFF2-40B4-BE49-F238E27FC236}">
                <a16:creationId xmlns:a16="http://schemas.microsoft.com/office/drawing/2014/main" id="{88F1660C-4BF4-6F4E-9BB3-13BC178C09E8}"/>
              </a:ext>
            </a:extLst>
          </p:cNvPr>
          <p:cNvSpPr txBox="1">
            <a:spLocks noChangeArrowheads="1"/>
          </p:cNvSpPr>
          <p:nvPr/>
        </p:nvSpPr>
        <p:spPr bwMode="auto">
          <a:xfrm>
            <a:off x="678728" y="3083757"/>
            <a:ext cx="6027576" cy="461665"/>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defTabSz="685800" eaLnBrk="1" fontAlgn="auto" hangingPunct="1">
              <a:spcBef>
                <a:spcPts val="0"/>
              </a:spcBef>
              <a:spcAft>
                <a:spcPts val="0"/>
              </a:spcAft>
              <a:defRPr/>
            </a:pPr>
            <a:r>
              <a:rPr lang="en-US" altLang="en-US" spc="-8" dirty="0" err="1">
                <a:solidFill>
                  <a:srgbClr val="E7E6E6"/>
                </a:solidFill>
                <a:latin typeface="Calibri" panose="020F0502020204030204" pitchFamily="34" charset="0"/>
              </a:rPr>
              <a:t>Marzinke</a:t>
            </a:r>
            <a:r>
              <a:rPr lang="en-US" altLang="en-US" spc="-8" dirty="0">
                <a:solidFill>
                  <a:srgbClr val="E7E6E6"/>
                </a:solidFill>
                <a:latin typeface="Calibri" panose="020F0502020204030204" pitchFamily="34" charset="0"/>
              </a:rPr>
              <a:t>. CROI 2021. Abstr 153.</a:t>
            </a:r>
            <a:endParaRPr lang="en-US" altLang="en-US" dirty="0">
              <a:solidFill>
                <a:srgbClr val="E7E6E6"/>
              </a:solidFill>
              <a:latin typeface="Calibri" panose="020F0502020204030204" pitchFamily="34" charset="0"/>
            </a:endParaRPr>
          </a:p>
        </p:txBody>
      </p:sp>
      <p:pic>
        <p:nvPicPr>
          <p:cNvPr id="4" name="Picture 3">
            <a:extLst>
              <a:ext uri="{FF2B5EF4-FFF2-40B4-BE49-F238E27FC236}">
                <a16:creationId xmlns:a16="http://schemas.microsoft.com/office/drawing/2014/main" id="{63EEA8C1-76AE-0D47-9DF4-9D8CB25489EB}"/>
              </a:ext>
            </a:extLst>
          </p:cNvPr>
          <p:cNvPicPr>
            <a:picLocks noChangeAspect="1"/>
          </p:cNvPicPr>
          <p:nvPr/>
        </p:nvPicPr>
        <p:blipFill>
          <a:blip r:embed="rId2"/>
          <a:stretch>
            <a:fillRect/>
          </a:stretch>
        </p:blipFill>
        <p:spPr>
          <a:xfrm>
            <a:off x="6840775" y="2449150"/>
            <a:ext cx="1724025" cy="3076575"/>
          </a:xfrm>
          <a:prstGeom prst="rect">
            <a:avLst/>
          </a:prstGeom>
        </p:spPr>
      </p:pic>
    </p:spTree>
    <p:extLst>
      <p:ext uri="{BB962C8B-B14F-4D97-AF65-F5344CB8AC3E}">
        <p14:creationId xmlns:p14="http://schemas.microsoft.com/office/powerpoint/2010/main" val="37052430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B55A7-04EA-4019-B91F-9660A85571F1}"/>
              </a:ext>
            </a:extLst>
          </p:cNvPr>
          <p:cNvSpPr>
            <a:spLocks noGrp="1"/>
          </p:cNvSpPr>
          <p:nvPr>
            <p:ph type="title"/>
          </p:nvPr>
        </p:nvSpPr>
        <p:spPr/>
        <p:txBody>
          <a:bodyPr/>
          <a:lstStyle/>
          <a:p>
            <a:r>
              <a:rPr lang="en-US" altLang="en-US" dirty="0"/>
              <a:t>HPTN 083: </a:t>
            </a:r>
            <a:r>
              <a:rPr lang="en-US" dirty="0"/>
              <a:t>Background</a:t>
            </a:r>
          </a:p>
        </p:txBody>
      </p:sp>
      <p:sp>
        <p:nvSpPr>
          <p:cNvPr id="3" name="Content Placeholder 2">
            <a:extLst>
              <a:ext uri="{FF2B5EF4-FFF2-40B4-BE49-F238E27FC236}">
                <a16:creationId xmlns:a16="http://schemas.microsoft.com/office/drawing/2014/main" id="{527837D6-CCEC-4785-B942-36FED49D53B8}"/>
              </a:ext>
            </a:extLst>
          </p:cNvPr>
          <p:cNvSpPr>
            <a:spLocks noGrp="1"/>
          </p:cNvSpPr>
          <p:nvPr>
            <p:ph idx="1"/>
          </p:nvPr>
        </p:nvSpPr>
        <p:spPr/>
        <p:txBody>
          <a:bodyPr>
            <a:normAutofit/>
          </a:bodyPr>
          <a:lstStyle/>
          <a:p>
            <a:r>
              <a:rPr lang="en-US" sz="1950" dirty="0"/>
              <a:t>Efficacy of oral FTC/TDF as PrEP among MSM, TGW, and heterosexual men demonstrated across multiple placebo-controlled trials</a:t>
            </a:r>
          </a:p>
          <a:p>
            <a:pPr lvl="1"/>
            <a:r>
              <a:rPr lang="en-US" dirty="0"/>
              <a:t>Reduction in HIV incidence vs placebo: daily dosing, 44% to 84%; on-demand dosing, 86%</a:t>
            </a:r>
            <a:r>
              <a:rPr lang="en-US" baseline="30000" dirty="0"/>
              <a:t>[1-4]</a:t>
            </a:r>
            <a:endParaRPr lang="en-US" dirty="0"/>
          </a:p>
          <a:p>
            <a:r>
              <a:rPr lang="en-US" sz="1950" dirty="0"/>
              <a:t>PrEP with long-acting injectable CAB was significantly superior to daily oral FTC/TDF in reducing incident HIV infection among MSM and TGW at high risk of HIV infection in randomized phase IIb/III HPTN 083 study</a:t>
            </a:r>
            <a:r>
              <a:rPr lang="en-US" sz="1950" baseline="30000" dirty="0"/>
              <a:t>[5]</a:t>
            </a:r>
            <a:endParaRPr lang="en-US" sz="1950" dirty="0"/>
          </a:p>
          <a:p>
            <a:r>
              <a:rPr lang="en-US" sz="1950" dirty="0"/>
              <a:t>Current report is a longitudinal analysis of HIV infections, viral load, </a:t>
            </a:r>
            <a:br>
              <a:rPr lang="en-US" sz="1950" dirty="0"/>
            </a:br>
            <a:r>
              <a:rPr lang="en-US" sz="1950" dirty="0"/>
              <a:t>CAB concentrations, and emergent resistance in HPTN 083</a:t>
            </a:r>
            <a:r>
              <a:rPr lang="en-US" sz="1950" baseline="30000" dirty="0"/>
              <a:t>[6]</a:t>
            </a:r>
            <a:endParaRPr lang="en-US" sz="1800" dirty="0"/>
          </a:p>
          <a:p>
            <a:endParaRPr lang="en-US" dirty="0"/>
          </a:p>
        </p:txBody>
      </p:sp>
      <p:grpSp>
        <p:nvGrpSpPr>
          <p:cNvPr id="11" name="Group 7">
            <a:extLst>
              <a:ext uri="{FF2B5EF4-FFF2-40B4-BE49-F238E27FC236}">
                <a16:creationId xmlns:a16="http://schemas.microsoft.com/office/drawing/2014/main" id="{E5A4CF98-D71C-42A2-B2B3-52D2972871F2}"/>
              </a:ext>
            </a:extLst>
          </p:cNvPr>
          <p:cNvGrpSpPr>
            <a:grpSpLocks/>
          </p:cNvGrpSpPr>
          <p:nvPr/>
        </p:nvGrpSpPr>
        <p:grpSpPr bwMode="auto">
          <a:xfrm>
            <a:off x="7042178" y="5519740"/>
            <a:ext cx="1911101" cy="358950"/>
            <a:chOff x="9527309" y="3551529"/>
            <a:chExt cx="2548134" cy="479136"/>
          </a:xfrm>
        </p:grpSpPr>
        <p:pic>
          <p:nvPicPr>
            <p:cNvPr id="12" name="Picture 9">
              <a:extLst>
                <a:ext uri="{FF2B5EF4-FFF2-40B4-BE49-F238E27FC236}">
                  <a16:creationId xmlns:a16="http://schemas.microsoft.com/office/drawing/2014/main" id="{4F434675-69BD-4298-95F2-C772AD60713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327791" y="3551529"/>
              <a:ext cx="551335" cy="179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3" name="Rectangle 8">
              <a:extLst>
                <a:ext uri="{FF2B5EF4-FFF2-40B4-BE49-F238E27FC236}">
                  <a16:creationId xmlns:a16="http://schemas.microsoft.com/office/drawing/2014/main" id="{1ECBDF97-4194-4A30-A490-02C526E02813}"/>
                </a:ext>
              </a:extLst>
            </p:cNvPr>
            <p:cNvSpPr>
              <a:spLocks noChangeArrowheads="1"/>
            </p:cNvSpPr>
            <p:nvPr/>
          </p:nvSpPr>
          <p:spPr bwMode="auto">
            <a:xfrm>
              <a:off x="9527309" y="3691731"/>
              <a:ext cx="2548134" cy="33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eaLnBrk="0" hangingPunct="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eaLnBrk="0" hangingPunct="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eaLnBrk="0"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eaLnBrk="0"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defTabSz="685800" eaLnBrk="1" fontAlgn="auto" hangingPunct="1">
                <a:lnSpc>
                  <a:spcPct val="100000"/>
                </a:lnSpc>
                <a:spcBef>
                  <a:spcPct val="0"/>
                </a:spcBef>
                <a:spcAft>
                  <a:spcPct val="0"/>
                </a:spcAft>
                <a:buClrTx/>
                <a:buNone/>
              </a:pPr>
              <a:r>
                <a:rPr lang="en-US" altLang="en-US" sz="1050" dirty="0">
                  <a:solidFill>
                    <a:srgbClr val="E7E6E6"/>
                  </a:solidFill>
                  <a:latin typeface="Calibri" panose="020F0502020204030204" pitchFamily="34" charset="0"/>
                </a:rPr>
                <a:t>Slide credit: </a:t>
              </a:r>
              <a:r>
                <a:rPr lang="en-US" altLang="en-US" sz="1050" dirty="0">
                  <a:solidFill>
                    <a:srgbClr val="E7E6E6"/>
                  </a:solidFill>
                  <a:latin typeface="Calibri" panose="020F0502020204030204" pitchFamily="34" charset="0"/>
                  <a:hlinkClick r:id="rId4"/>
                </a:rPr>
                <a:t>clinicaloptions.com</a:t>
              </a:r>
              <a:endParaRPr lang="en-US" altLang="en-US" sz="1050" dirty="0">
                <a:solidFill>
                  <a:srgbClr val="E7E6E6"/>
                </a:solidFill>
                <a:latin typeface="Calibri" panose="020F0502020204030204" pitchFamily="34" charset="0"/>
              </a:endParaRPr>
            </a:p>
          </p:txBody>
        </p:sp>
      </p:grpSp>
      <p:sp>
        <p:nvSpPr>
          <p:cNvPr id="8" name="Text Box 15">
            <a:extLst>
              <a:ext uri="{FF2B5EF4-FFF2-40B4-BE49-F238E27FC236}">
                <a16:creationId xmlns:a16="http://schemas.microsoft.com/office/drawing/2014/main" id="{A3365E66-5138-1840-B401-AF8051454A41}"/>
              </a:ext>
            </a:extLst>
          </p:cNvPr>
          <p:cNvSpPr txBox="1">
            <a:spLocks noChangeArrowheads="1"/>
          </p:cNvSpPr>
          <p:nvPr/>
        </p:nvSpPr>
        <p:spPr bwMode="auto">
          <a:xfrm>
            <a:off x="309563" y="5487354"/>
            <a:ext cx="6027576" cy="369332"/>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defTabSz="685800" eaLnBrk="1" fontAlgn="auto" hangingPunct="1">
              <a:spcBef>
                <a:spcPts val="0"/>
              </a:spcBef>
              <a:spcAft>
                <a:spcPts val="0"/>
              </a:spcAft>
              <a:defRPr/>
            </a:pPr>
            <a:r>
              <a:rPr lang="en-US" altLang="en-US" sz="900" b="0" spc="-8" dirty="0">
                <a:solidFill>
                  <a:srgbClr val="E7E6E6"/>
                </a:solidFill>
                <a:latin typeface="Calibri" panose="020F0502020204030204" pitchFamily="34" charset="0"/>
              </a:rPr>
              <a:t>1. Grant. NEJM.</a:t>
            </a:r>
            <a:r>
              <a:rPr lang="fr-FR" altLang="en-US" sz="900" b="0" spc="-8" dirty="0">
                <a:solidFill>
                  <a:srgbClr val="E7E6E6"/>
                </a:solidFill>
                <a:latin typeface="Calibri" panose="020F0502020204030204" pitchFamily="34" charset="0"/>
              </a:rPr>
              <a:t> 2010;363:2587.</a:t>
            </a:r>
            <a:r>
              <a:rPr lang="en-US" altLang="en-US" sz="900" b="0" spc="-8" dirty="0">
                <a:solidFill>
                  <a:srgbClr val="E7E6E6"/>
                </a:solidFill>
                <a:latin typeface="Calibri" panose="020F0502020204030204" pitchFamily="34" charset="0"/>
              </a:rPr>
              <a:t> 2. Thigpen. NEJM. 2012;367:423. 3. Baeten. NEJM. 2012;367:399. </a:t>
            </a:r>
            <a:br>
              <a:rPr lang="en-US" altLang="en-US" sz="900" b="0" spc="-8" dirty="0">
                <a:solidFill>
                  <a:srgbClr val="E7E6E6"/>
                </a:solidFill>
                <a:latin typeface="Calibri" panose="020F0502020204030204" pitchFamily="34" charset="0"/>
              </a:rPr>
            </a:br>
            <a:r>
              <a:rPr lang="en-US" altLang="en-US" sz="900" b="0" spc="-8" dirty="0">
                <a:solidFill>
                  <a:srgbClr val="E7E6E6"/>
                </a:solidFill>
                <a:latin typeface="Calibri" panose="020F0502020204030204" pitchFamily="34" charset="0"/>
              </a:rPr>
              <a:t>4. </a:t>
            </a:r>
            <a:r>
              <a:rPr lang="fr-FR" altLang="en-US" sz="900" b="0" spc="-8" dirty="0">
                <a:solidFill>
                  <a:srgbClr val="E7E6E6"/>
                </a:solidFill>
                <a:latin typeface="Calibri" panose="020F0502020204030204" pitchFamily="34" charset="0"/>
              </a:rPr>
              <a:t>Molina. NEJM. 2015;373:2237.</a:t>
            </a:r>
            <a:r>
              <a:rPr lang="en-US" altLang="en-US" sz="900" b="0" spc="-8" dirty="0">
                <a:solidFill>
                  <a:srgbClr val="E7E6E6"/>
                </a:solidFill>
                <a:latin typeface="Calibri" panose="020F0502020204030204" pitchFamily="34" charset="0"/>
              </a:rPr>
              <a:t> 5</a:t>
            </a:r>
            <a:r>
              <a:rPr lang="de-DE" altLang="en-US" sz="900" b="0" spc="-8" dirty="0">
                <a:solidFill>
                  <a:srgbClr val="E7E6E6"/>
                </a:solidFill>
                <a:latin typeface="Calibri" panose="020F0502020204030204" pitchFamily="34" charset="0"/>
              </a:rPr>
              <a:t>. </a:t>
            </a:r>
            <a:r>
              <a:rPr lang="de-DE" altLang="en-US" sz="900" b="0" spc="-8" dirty="0" err="1">
                <a:solidFill>
                  <a:srgbClr val="E7E6E6"/>
                </a:solidFill>
                <a:latin typeface="Calibri" panose="020F0502020204030204" pitchFamily="34" charset="0"/>
              </a:rPr>
              <a:t>Landovitz</a:t>
            </a:r>
            <a:r>
              <a:rPr lang="de-DE" altLang="en-US" sz="900" b="0" spc="-8" dirty="0">
                <a:solidFill>
                  <a:srgbClr val="E7E6E6"/>
                </a:solidFill>
                <a:latin typeface="Calibri" panose="020F0502020204030204" pitchFamily="34" charset="0"/>
              </a:rPr>
              <a:t>. AIDS 2020. </a:t>
            </a:r>
            <a:r>
              <a:rPr lang="de-DE" altLang="en-US" sz="900" b="0" spc="-8" dirty="0" err="1">
                <a:solidFill>
                  <a:srgbClr val="E7E6E6"/>
                </a:solidFill>
                <a:latin typeface="Calibri" panose="020F0502020204030204" pitchFamily="34" charset="0"/>
              </a:rPr>
              <a:t>Abstr</a:t>
            </a:r>
            <a:r>
              <a:rPr lang="de-DE" altLang="en-US" sz="900" b="0" spc="-8" dirty="0">
                <a:solidFill>
                  <a:srgbClr val="E7E6E6"/>
                </a:solidFill>
                <a:latin typeface="Calibri" panose="020F0502020204030204" pitchFamily="34" charset="0"/>
              </a:rPr>
              <a:t> OAXLB0101. </a:t>
            </a:r>
            <a:r>
              <a:rPr lang="en-US" altLang="en-US" sz="900" b="0" spc="-8" dirty="0">
                <a:solidFill>
                  <a:srgbClr val="E7E6E6"/>
                </a:solidFill>
                <a:latin typeface="Calibri" panose="020F0502020204030204" pitchFamily="34" charset="0"/>
              </a:rPr>
              <a:t>6. Marzinke. CROI 2021. Abstr 153.</a:t>
            </a:r>
            <a:endParaRPr lang="en-US" altLang="en-US" sz="900" b="0" dirty="0">
              <a:solidFill>
                <a:srgbClr val="E7E6E6"/>
              </a:solidFill>
              <a:latin typeface="Calibri" panose="020F0502020204030204" pitchFamily="34" charset="0"/>
            </a:endParaRPr>
          </a:p>
        </p:txBody>
      </p:sp>
    </p:spTree>
    <p:extLst>
      <p:ext uri="{BB962C8B-B14F-4D97-AF65-F5344CB8AC3E}">
        <p14:creationId xmlns:p14="http://schemas.microsoft.com/office/powerpoint/2010/main" val="40138419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Content Placeholder 2">
            <a:extLst>
              <a:ext uri="{FF2B5EF4-FFF2-40B4-BE49-F238E27FC236}">
                <a16:creationId xmlns:a16="http://schemas.microsoft.com/office/drawing/2014/main" id="{D3B9F6EB-9CEF-4A4B-BDA5-12A058C79AAF}"/>
              </a:ext>
            </a:extLst>
          </p:cNvPr>
          <p:cNvSpPr txBox="1">
            <a:spLocks/>
          </p:cNvSpPr>
          <p:nvPr/>
        </p:nvSpPr>
        <p:spPr bwMode="auto">
          <a:xfrm>
            <a:off x="453505" y="4714374"/>
            <a:ext cx="8264831" cy="7218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257175" indent="-257175" defTabSz="685800">
              <a:spcBef>
                <a:spcPts val="750"/>
              </a:spcBef>
              <a:spcAft>
                <a:spcPts val="225"/>
              </a:spcAft>
              <a:buClr>
                <a:srgbClr val="FFFFFF"/>
              </a:buClr>
            </a:pPr>
            <a:r>
              <a:rPr lang="en-US" sz="1350" dirty="0">
                <a:solidFill>
                  <a:srgbClr val="FFFFFF"/>
                </a:solidFill>
              </a:rPr>
              <a:t>Primary endpoints: incident HIV infections, grade ≥ 2 clinical and laboratory events</a:t>
            </a:r>
          </a:p>
          <a:p>
            <a:pPr marL="257175" indent="-257175" defTabSz="685800">
              <a:spcBef>
                <a:spcPts val="750"/>
              </a:spcBef>
              <a:spcAft>
                <a:spcPts val="225"/>
              </a:spcAft>
              <a:buClr>
                <a:srgbClr val="FFFFFF"/>
              </a:buClr>
            </a:pPr>
            <a:r>
              <a:rPr lang="en-US" sz="1350" dirty="0">
                <a:solidFill>
                  <a:srgbClr val="FFFFFF"/>
                </a:solidFill>
              </a:rPr>
              <a:t>Analysis of HIV infections in CAB arm: group A) HIV positive test at study enrollment; group B) no recent CAB exposure; group C) Infected during CAB oral lead-in period; group D) Infected in setting of on-time CAB injections</a:t>
            </a:r>
          </a:p>
          <a:p>
            <a:pPr marL="557213" lvl="1" indent="-214313" defTabSz="685800">
              <a:spcBef>
                <a:spcPts val="750"/>
              </a:spcBef>
              <a:spcAft>
                <a:spcPts val="525"/>
              </a:spcAft>
              <a:buClr>
                <a:srgbClr val="FFFFFF"/>
              </a:buClr>
            </a:pPr>
            <a:endParaRPr lang="en-US" sz="1350" dirty="0">
              <a:solidFill>
                <a:srgbClr val="FFFFFF"/>
              </a:solidFill>
            </a:endParaRPr>
          </a:p>
        </p:txBody>
      </p:sp>
      <p:sp>
        <p:nvSpPr>
          <p:cNvPr id="3" name="Content Placeholder 2">
            <a:extLst>
              <a:ext uri="{FF2B5EF4-FFF2-40B4-BE49-F238E27FC236}">
                <a16:creationId xmlns:a16="http://schemas.microsoft.com/office/drawing/2014/main" id="{D3B9F6EB-9CEF-4A4B-BDA5-12A058C79AAF}"/>
              </a:ext>
            </a:extLst>
          </p:cNvPr>
          <p:cNvSpPr>
            <a:spLocks noGrp="1"/>
          </p:cNvSpPr>
          <p:nvPr>
            <p:ph idx="1"/>
          </p:nvPr>
        </p:nvSpPr>
        <p:spPr>
          <a:xfrm>
            <a:off x="453507" y="1992034"/>
            <a:ext cx="8158147" cy="1165601"/>
          </a:xfrm>
        </p:spPr>
        <p:txBody>
          <a:bodyPr/>
          <a:lstStyle/>
          <a:p>
            <a:r>
              <a:rPr lang="en-US" sz="1350" dirty="0"/>
              <a:t>International, randomized, double-blind phase IIb/III study</a:t>
            </a:r>
          </a:p>
          <a:p>
            <a:pPr lvl="1"/>
            <a:r>
              <a:rPr lang="en-US" sz="1200" dirty="0"/>
              <a:t>At interim analysis on May 14, 2020, with 25% of endpoints accrued, DSMB recommended termination of blinded study due to crossing of prespecified O’Brien-Fleming stopping bound</a:t>
            </a:r>
          </a:p>
          <a:p>
            <a:pPr marL="342900" lvl="1" indent="0">
              <a:buNone/>
            </a:pPr>
            <a:endParaRPr lang="en-US" sz="1500" dirty="0"/>
          </a:p>
        </p:txBody>
      </p:sp>
      <p:sp>
        <p:nvSpPr>
          <p:cNvPr id="36" name="TextBox 35"/>
          <p:cNvSpPr txBox="1"/>
          <p:nvPr/>
        </p:nvSpPr>
        <p:spPr bwMode="auto">
          <a:xfrm>
            <a:off x="453505" y="2908179"/>
            <a:ext cx="2180078"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ts val="0"/>
              </a:spcBef>
              <a:spcAft>
                <a:spcPts val="0"/>
              </a:spcAft>
            </a:pPr>
            <a:r>
              <a:rPr lang="en-GB" altLang="en-US" sz="1200" dirty="0">
                <a:solidFill>
                  <a:srgbClr val="FFFFFF"/>
                </a:solidFill>
                <a:latin typeface="Calibri" panose="020F0502020204030204" pitchFamily="34" charset="0"/>
                <a:cs typeface="Calibri" panose="020F0502020204030204" pitchFamily="34" charset="0"/>
              </a:rPr>
              <a:t>HIV-uninfected MSM and TGW aged ≥ 18 yrs at high risk of HIV infection*; no HBV/HCV infection, contraindication to gluteal injection, seizures, or gluteal tattoos/skin conditions</a:t>
            </a:r>
          </a:p>
          <a:p>
            <a:pPr algn="ctr" defTabSz="685800" eaLnBrk="1" fontAlgn="auto" hangingPunct="1">
              <a:spcBef>
                <a:spcPts val="0"/>
              </a:spcBef>
              <a:spcAft>
                <a:spcPts val="0"/>
              </a:spcAft>
            </a:pPr>
            <a:r>
              <a:rPr lang="en-GB" altLang="en-US" sz="1200" dirty="0">
                <a:solidFill>
                  <a:srgbClr val="FFFFFF"/>
                </a:solidFill>
                <a:latin typeface="Calibri" panose="020F0502020204030204" pitchFamily="34" charset="0"/>
                <a:cs typeface="Calibri" panose="020F0502020204030204" pitchFamily="34" charset="0"/>
              </a:rPr>
              <a:t>(N = 4566)</a:t>
            </a:r>
          </a:p>
        </p:txBody>
      </p:sp>
      <p:sp>
        <p:nvSpPr>
          <p:cNvPr id="2" name="Title 1">
            <a:extLst>
              <a:ext uri="{FF2B5EF4-FFF2-40B4-BE49-F238E27FC236}">
                <a16:creationId xmlns:a16="http://schemas.microsoft.com/office/drawing/2014/main" id="{ECEF1CEF-6F3F-664F-BC0C-53D750F51505}"/>
              </a:ext>
            </a:extLst>
          </p:cNvPr>
          <p:cNvSpPr>
            <a:spLocks noGrp="1"/>
          </p:cNvSpPr>
          <p:nvPr>
            <p:ph type="title"/>
          </p:nvPr>
        </p:nvSpPr>
        <p:spPr/>
        <p:txBody>
          <a:bodyPr/>
          <a:lstStyle/>
          <a:p>
            <a:r>
              <a:rPr lang="en-US" dirty="0"/>
              <a:t>HPTN 083: </a:t>
            </a:r>
            <a:r>
              <a:rPr lang="en-US" altLang="en-US" dirty="0"/>
              <a:t>Study Design</a:t>
            </a:r>
            <a:endParaRPr lang="en-US" dirty="0"/>
          </a:p>
        </p:txBody>
      </p:sp>
      <p:sp>
        <p:nvSpPr>
          <p:cNvPr id="20" name="TextBox 19">
            <a:extLst>
              <a:ext uri="{FF2B5EF4-FFF2-40B4-BE49-F238E27FC236}">
                <a16:creationId xmlns:a16="http://schemas.microsoft.com/office/drawing/2014/main" id="{B3AF7C04-C237-754E-8095-FF4D31028489}"/>
              </a:ext>
            </a:extLst>
          </p:cNvPr>
          <p:cNvSpPr txBox="1"/>
          <p:nvPr/>
        </p:nvSpPr>
        <p:spPr bwMode="auto">
          <a:xfrm>
            <a:off x="2943656" y="4115092"/>
            <a:ext cx="5781433" cy="5770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rtlCol="0">
            <a:spAutoFit/>
          </a:bodyPr>
          <a:lstStyle/>
          <a:p>
            <a:pPr defTabSz="685800" eaLnBrk="1" fontAlgn="auto" hangingPunct="1">
              <a:spcBef>
                <a:spcPts val="0"/>
              </a:spcBef>
              <a:spcAft>
                <a:spcPts val="0"/>
              </a:spcAft>
            </a:pPr>
            <a:r>
              <a:rPr lang="en-US" sz="1050" dirty="0">
                <a:solidFill>
                  <a:srgbClr val="FFFFFF"/>
                </a:solidFill>
                <a:latin typeface="Calibri" panose="020F0502020204030204" pitchFamily="34" charset="0"/>
              </a:rPr>
              <a:t>*Any noncondom receptive anal intercourse, &gt; 5 partners, stimulant drug use, incident rectal or urethral STI or incident syphilis in past 6 mos; or SexPro Score ≤ 16 (US only). </a:t>
            </a:r>
            <a:r>
              <a:rPr lang="en-US" sz="1050" baseline="30000" dirty="0">
                <a:solidFill>
                  <a:srgbClr val="FFFFFF"/>
                </a:solidFill>
                <a:latin typeface="Calibri" panose="020F0502020204030204" pitchFamily="34" charset="0"/>
              </a:rPr>
              <a:t>†</a:t>
            </a:r>
            <a:r>
              <a:rPr lang="en-US" sz="1050" dirty="0">
                <a:solidFill>
                  <a:srgbClr val="FFFFFF"/>
                </a:solidFill>
                <a:latin typeface="Calibri" panose="020F0502020204030204" pitchFamily="34" charset="0"/>
              </a:rPr>
              <a:t>First 2 doses given in Wks 5 and 9, then every 2 mos thereafter. </a:t>
            </a:r>
            <a:r>
              <a:rPr lang="en-US" sz="1050" baseline="30000" dirty="0">
                <a:solidFill>
                  <a:srgbClr val="FFFFFF"/>
                </a:solidFill>
                <a:latin typeface="Calibri" panose="020F0502020204030204" pitchFamily="34" charset="0"/>
              </a:rPr>
              <a:t>‡</a:t>
            </a:r>
            <a:r>
              <a:rPr lang="en-US" sz="1050" dirty="0">
                <a:solidFill>
                  <a:srgbClr val="FFFFFF"/>
                </a:solidFill>
                <a:latin typeface="Calibri" panose="020F0502020204030204" pitchFamily="34" charset="0"/>
              </a:rPr>
              <a:t>PBO for CAB injection was a 20% intralipid solution.</a:t>
            </a:r>
          </a:p>
        </p:txBody>
      </p:sp>
      <p:grpSp>
        <p:nvGrpSpPr>
          <p:cNvPr id="23" name="Group 7">
            <a:extLst>
              <a:ext uri="{FF2B5EF4-FFF2-40B4-BE49-F238E27FC236}">
                <a16:creationId xmlns:a16="http://schemas.microsoft.com/office/drawing/2014/main" id="{ECE71FA0-4388-EF45-86BD-139FBE205478}"/>
              </a:ext>
            </a:extLst>
          </p:cNvPr>
          <p:cNvGrpSpPr>
            <a:grpSpLocks/>
          </p:cNvGrpSpPr>
          <p:nvPr/>
        </p:nvGrpSpPr>
        <p:grpSpPr bwMode="auto">
          <a:xfrm>
            <a:off x="7042178" y="5519740"/>
            <a:ext cx="1911101" cy="358950"/>
            <a:chOff x="9527309" y="3551529"/>
            <a:chExt cx="2548134" cy="479136"/>
          </a:xfrm>
        </p:grpSpPr>
        <p:pic>
          <p:nvPicPr>
            <p:cNvPr id="24" name="Picture 23">
              <a:extLst>
                <a:ext uri="{FF2B5EF4-FFF2-40B4-BE49-F238E27FC236}">
                  <a16:creationId xmlns:a16="http://schemas.microsoft.com/office/drawing/2014/main" id="{495D4902-4FA9-C44D-B34E-1AD02212E35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tretch>
              <a:fillRect/>
            </a:stretch>
          </p:blipFill>
          <p:spPr bwMode="auto">
            <a:xfrm>
              <a:off x="11327791" y="3551529"/>
              <a:ext cx="551335" cy="1798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pic>
        <p:sp>
          <p:nvSpPr>
            <p:cNvPr id="25" name="Rectangle 8">
              <a:extLst>
                <a:ext uri="{FF2B5EF4-FFF2-40B4-BE49-F238E27FC236}">
                  <a16:creationId xmlns:a16="http://schemas.microsoft.com/office/drawing/2014/main" id="{5B2F50CF-C6D3-4941-ACFD-6046368C59DD}"/>
                </a:ext>
              </a:extLst>
            </p:cNvPr>
            <p:cNvSpPr>
              <a:spLocks noChangeArrowheads="1"/>
            </p:cNvSpPr>
            <p:nvPr/>
          </p:nvSpPr>
          <p:spPr bwMode="auto">
            <a:xfrm>
              <a:off x="9527309" y="3691731"/>
              <a:ext cx="2548134" cy="3389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eaLnBrk="0" hangingPunct="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eaLnBrk="0" hangingPunct="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eaLnBrk="0"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eaLnBrk="0"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defTabSz="685800" eaLnBrk="1" fontAlgn="auto" hangingPunct="1">
                <a:lnSpc>
                  <a:spcPct val="100000"/>
                </a:lnSpc>
                <a:spcBef>
                  <a:spcPct val="0"/>
                </a:spcBef>
                <a:spcAft>
                  <a:spcPct val="0"/>
                </a:spcAft>
                <a:buClrTx/>
                <a:buNone/>
              </a:pPr>
              <a:r>
                <a:rPr lang="en-US" altLang="en-US" sz="1050" dirty="0">
                  <a:solidFill>
                    <a:srgbClr val="E7E6E6"/>
                  </a:solidFill>
                  <a:latin typeface="Calibri" panose="020F0502020204030204" pitchFamily="34" charset="0"/>
                </a:rPr>
                <a:t>Slide credit: </a:t>
              </a:r>
              <a:r>
                <a:rPr lang="en-US" altLang="en-US" sz="1050" dirty="0">
                  <a:solidFill>
                    <a:srgbClr val="E7E6E6"/>
                  </a:solidFill>
                  <a:latin typeface="Calibri" panose="020F0502020204030204" pitchFamily="34" charset="0"/>
                  <a:hlinkClick r:id="rId4"/>
                </a:rPr>
                <a:t>clinicaloptions.com</a:t>
              </a:r>
              <a:endParaRPr lang="en-US" altLang="en-US" sz="1050" dirty="0">
                <a:solidFill>
                  <a:srgbClr val="E7E6E6"/>
                </a:solidFill>
                <a:latin typeface="Calibri" panose="020F0502020204030204" pitchFamily="34" charset="0"/>
              </a:endParaRPr>
            </a:p>
          </p:txBody>
        </p:sp>
      </p:grpSp>
      <p:sp>
        <p:nvSpPr>
          <p:cNvPr id="4" name="Rectangle 6">
            <a:extLst>
              <a:ext uri="{FF2B5EF4-FFF2-40B4-BE49-F238E27FC236}">
                <a16:creationId xmlns:a16="http://schemas.microsoft.com/office/drawing/2014/main" id="{952EF6C6-FF6D-5E45-B163-524BBF2E7D61}"/>
              </a:ext>
            </a:extLst>
          </p:cNvPr>
          <p:cNvSpPr>
            <a:spLocks noChangeArrowheads="1"/>
          </p:cNvSpPr>
          <p:nvPr/>
        </p:nvSpPr>
        <p:spPr bwMode="auto">
          <a:xfrm>
            <a:off x="2942564" y="3029474"/>
            <a:ext cx="1745571" cy="521208"/>
          </a:xfrm>
          <a:prstGeom prst="rect">
            <a:avLst/>
          </a:prstGeom>
          <a:solidFill>
            <a:schemeClr val="accent2"/>
          </a:solidFill>
          <a:ln w="9525">
            <a:noFill/>
            <a:miter lim="800000"/>
            <a:headEnd/>
            <a:tailEnd/>
          </a:ln>
          <a:effectLst/>
        </p:spPr>
        <p:txBody>
          <a:bodyPr wrap="squar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r>
              <a:rPr lang="en-US" altLang="en-US" sz="1200" dirty="0">
                <a:solidFill>
                  <a:srgbClr val="231F20"/>
                </a:solidFill>
                <a:latin typeface="Calibri" panose="020F0502020204030204" pitchFamily="34" charset="0"/>
                <a:cs typeface="Calibri" panose="020F0502020204030204" pitchFamily="34" charset="0"/>
              </a:rPr>
              <a:t>CAB 30 mg PO QD + </a:t>
            </a:r>
            <a:br>
              <a:rPr lang="en-US" altLang="en-US" sz="1200" dirty="0">
                <a:solidFill>
                  <a:srgbClr val="231F20"/>
                </a:solidFill>
                <a:latin typeface="Calibri" panose="020F0502020204030204" pitchFamily="34" charset="0"/>
                <a:cs typeface="Calibri" panose="020F0502020204030204" pitchFamily="34" charset="0"/>
              </a:rPr>
            </a:br>
            <a:r>
              <a:rPr lang="en-US" altLang="en-US" sz="1200" dirty="0">
                <a:solidFill>
                  <a:srgbClr val="231F20"/>
                </a:solidFill>
                <a:latin typeface="Calibri" panose="020F0502020204030204" pitchFamily="34" charset="0"/>
                <a:cs typeface="Calibri" panose="020F0502020204030204" pitchFamily="34" charset="0"/>
              </a:rPr>
              <a:t>PBO PO QD</a:t>
            </a:r>
          </a:p>
          <a:p>
            <a:pPr algn="ctr" defTabSz="685800" eaLnBrk="1" fontAlgn="auto" hangingPunct="1">
              <a:spcBef>
                <a:spcPts val="0"/>
              </a:spcBef>
              <a:spcAft>
                <a:spcPts val="0"/>
              </a:spcAft>
            </a:pPr>
            <a:r>
              <a:rPr lang="en-US" altLang="en-US" sz="1200" dirty="0">
                <a:solidFill>
                  <a:srgbClr val="231F20"/>
                </a:solidFill>
                <a:latin typeface="Calibri" panose="020F0502020204030204" pitchFamily="34" charset="0"/>
                <a:cs typeface="Calibri" panose="020F0502020204030204" pitchFamily="34" charset="0"/>
              </a:rPr>
              <a:t>(n = 2282)</a:t>
            </a:r>
          </a:p>
        </p:txBody>
      </p:sp>
      <p:sp>
        <p:nvSpPr>
          <p:cNvPr id="5" name="Rectangle 7">
            <a:extLst>
              <a:ext uri="{FF2B5EF4-FFF2-40B4-BE49-F238E27FC236}">
                <a16:creationId xmlns:a16="http://schemas.microsoft.com/office/drawing/2014/main" id="{A2D1A27B-433B-F24E-9961-0B1A44D48300}"/>
              </a:ext>
            </a:extLst>
          </p:cNvPr>
          <p:cNvSpPr>
            <a:spLocks noChangeArrowheads="1"/>
          </p:cNvSpPr>
          <p:nvPr/>
        </p:nvSpPr>
        <p:spPr bwMode="auto">
          <a:xfrm>
            <a:off x="2942564" y="3585562"/>
            <a:ext cx="1745571" cy="521208"/>
          </a:xfrm>
          <a:prstGeom prst="rect">
            <a:avLst/>
          </a:prstGeom>
          <a:solidFill>
            <a:schemeClr val="accent3"/>
          </a:solidFill>
          <a:ln w="9525">
            <a:noFill/>
            <a:miter lim="800000"/>
            <a:headEnd/>
            <a:tailEnd/>
          </a:ln>
          <a:effectLst/>
        </p:spPr>
        <p:txBody>
          <a:bodyPr wrap="squar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r>
              <a:rPr lang="en-US" altLang="en-US" sz="1200" dirty="0">
                <a:solidFill>
                  <a:srgbClr val="231F20"/>
                </a:solidFill>
                <a:latin typeface="Calibri" panose="020F0502020204030204" pitchFamily="34" charset="0"/>
                <a:cs typeface="Calibri" panose="020F0502020204030204" pitchFamily="34" charset="0"/>
              </a:rPr>
              <a:t>FTC/TDF PO QD +</a:t>
            </a:r>
          </a:p>
          <a:p>
            <a:pPr algn="ctr" defTabSz="685800" eaLnBrk="1" fontAlgn="auto" hangingPunct="1">
              <a:spcBef>
                <a:spcPts val="0"/>
              </a:spcBef>
              <a:spcAft>
                <a:spcPts val="0"/>
              </a:spcAft>
            </a:pPr>
            <a:r>
              <a:rPr lang="en-US" altLang="en-US" sz="1200" dirty="0">
                <a:solidFill>
                  <a:srgbClr val="231F20"/>
                </a:solidFill>
                <a:latin typeface="Calibri" panose="020F0502020204030204" pitchFamily="34" charset="0"/>
                <a:cs typeface="Calibri" panose="020F0502020204030204" pitchFamily="34" charset="0"/>
              </a:rPr>
              <a:t>PBO PO QD</a:t>
            </a:r>
          </a:p>
          <a:p>
            <a:pPr algn="ctr" defTabSz="685800" eaLnBrk="1" fontAlgn="auto" hangingPunct="1">
              <a:spcBef>
                <a:spcPts val="0"/>
              </a:spcBef>
              <a:spcAft>
                <a:spcPts val="0"/>
              </a:spcAft>
            </a:pPr>
            <a:r>
              <a:rPr lang="en-US" altLang="en-US" sz="1200" dirty="0">
                <a:solidFill>
                  <a:srgbClr val="231F20"/>
                </a:solidFill>
                <a:latin typeface="Calibri" panose="020F0502020204030204" pitchFamily="34" charset="0"/>
                <a:cs typeface="Calibri" panose="020F0502020204030204" pitchFamily="34" charset="0"/>
              </a:rPr>
              <a:t>(n = 2284)</a:t>
            </a:r>
          </a:p>
        </p:txBody>
      </p:sp>
      <p:sp>
        <p:nvSpPr>
          <p:cNvPr id="7" name="Rectangle 6">
            <a:extLst>
              <a:ext uri="{FF2B5EF4-FFF2-40B4-BE49-F238E27FC236}">
                <a16:creationId xmlns:a16="http://schemas.microsoft.com/office/drawing/2014/main" id="{653BCC31-22A4-FF48-93B3-5DEC449A4323}"/>
              </a:ext>
            </a:extLst>
          </p:cNvPr>
          <p:cNvSpPr>
            <a:spLocks noChangeArrowheads="1"/>
          </p:cNvSpPr>
          <p:nvPr/>
        </p:nvSpPr>
        <p:spPr bwMode="auto">
          <a:xfrm>
            <a:off x="4720838" y="3029474"/>
            <a:ext cx="2607198" cy="518756"/>
          </a:xfrm>
          <a:prstGeom prst="rect">
            <a:avLst/>
          </a:prstGeom>
          <a:solidFill>
            <a:schemeClr val="accent1"/>
          </a:solidFill>
          <a:ln w="9525">
            <a:noFill/>
            <a:miter lim="800000"/>
            <a:headEnd/>
            <a:tailEnd/>
          </a:ln>
          <a:effectLst/>
        </p:spPr>
        <p:txBody>
          <a:bodyPr wrap="squar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r>
              <a:rPr lang="en-US" altLang="en-US" sz="1200" dirty="0">
                <a:solidFill>
                  <a:srgbClr val="FFFFFF"/>
                </a:solidFill>
                <a:latin typeface="Calibri" panose="020F0502020204030204" pitchFamily="34" charset="0"/>
                <a:cs typeface="Calibri" panose="020F0502020204030204" pitchFamily="34" charset="0"/>
              </a:rPr>
              <a:t>CAB LA 600 mg IM Q2M</a:t>
            </a:r>
            <a:r>
              <a:rPr lang="en-US" altLang="en-US" sz="1200" baseline="30000" dirty="0">
                <a:solidFill>
                  <a:srgbClr val="FFFFFF"/>
                </a:solidFill>
                <a:latin typeface="Calibri" panose="020F0502020204030204" pitchFamily="34" charset="0"/>
                <a:cs typeface="Calibri" panose="020F0502020204030204" pitchFamily="34" charset="0"/>
              </a:rPr>
              <a:t>†</a:t>
            </a:r>
            <a:r>
              <a:rPr lang="en-US" altLang="en-US" sz="1200" dirty="0">
                <a:solidFill>
                  <a:srgbClr val="FFFFFF"/>
                </a:solidFill>
                <a:latin typeface="Calibri" panose="020F0502020204030204" pitchFamily="34" charset="0"/>
                <a:cs typeface="Calibri" panose="020F0502020204030204" pitchFamily="34" charset="0"/>
              </a:rPr>
              <a:t> + </a:t>
            </a:r>
          </a:p>
          <a:p>
            <a:pPr algn="ctr" defTabSz="685800" eaLnBrk="1" fontAlgn="auto" hangingPunct="1">
              <a:spcBef>
                <a:spcPts val="0"/>
              </a:spcBef>
              <a:spcAft>
                <a:spcPts val="0"/>
              </a:spcAft>
            </a:pPr>
            <a:r>
              <a:rPr lang="en-US" altLang="en-US" sz="1200" dirty="0">
                <a:solidFill>
                  <a:srgbClr val="FFFFFF"/>
                </a:solidFill>
                <a:latin typeface="Calibri" panose="020F0502020204030204" pitchFamily="34" charset="0"/>
                <a:cs typeface="Calibri" panose="020F0502020204030204" pitchFamily="34" charset="0"/>
              </a:rPr>
              <a:t>PBO PO QD for ~ 3 yrs</a:t>
            </a:r>
          </a:p>
        </p:txBody>
      </p:sp>
      <p:sp>
        <p:nvSpPr>
          <p:cNvPr id="8" name="Rectangle 7">
            <a:extLst>
              <a:ext uri="{FF2B5EF4-FFF2-40B4-BE49-F238E27FC236}">
                <a16:creationId xmlns:a16="http://schemas.microsoft.com/office/drawing/2014/main" id="{07FAD939-7110-A54B-8E07-652D8F74ACE8}"/>
              </a:ext>
            </a:extLst>
          </p:cNvPr>
          <p:cNvSpPr>
            <a:spLocks noChangeArrowheads="1"/>
          </p:cNvSpPr>
          <p:nvPr/>
        </p:nvSpPr>
        <p:spPr bwMode="auto">
          <a:xfrm>
            <a:off x="4720838" y="3585562"/>
            <a:ext cx="2607198" cy="521208"/>
          </a:xfrm>
          <a:prstGeom prst="rect">
            <a:avLst/>
          </a:prstGeom>
          <a:solidFill>
            <a:schemeClr val="accent3"/>
          </a:solidFill>
          <a:ln w="9525">
            <a:noFill/>
            <a:miter lim="800000"/>
            <a:headEnd/>
            <a:tailEnd/>
          </a:ln>
          <a:effectLst/>
        </p:spPr>
        <p:txBody>
          <a:bodyPr wrap="squar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r>
              <a:rPr lang="en-US" altLang="en-US" sz="1200" dirty="0">
                <a:solidFill>
                  <a:srgbClr val="231F20"/>
                </a:solidFill>
                <a:latin typeface="Calibri" panose="020F0502020204030204" pitchFamily="34" charset="0"/>
                <a:cs typeface="Calibri" panose="020F0502020204030204" pitchFamily="34" charset="0"/>
              </a:rPr>
              <a:t>FTC/TDF PO QD +</a:t>
            </a:r>
          </a:p>
          <a:p>
            <a:pPr algn="ctr" defTabSz="685800" eaLnBrk="1" fontAlgn="auto" hangingPunct="1">
              <a:spcBef>
                <a:spcPts val="0"/>
              </a:spcBef>
              <a:spcAft>
                <a:spcPts val="0"/>
              </a:spcAft>
            </a:pPr>
            <a:r>
              <a:rPr lang="en-US" altLang="en-US" sz="1200" dirty="0">
                <a:solidFill>
                  <a:srgbClr val="231F20"/>
                </a:solidFill>
                <a:latin typeface="Calibri" panose="020F0502020204030204" pitchFamily="34" charset="0"/>
                <a:cs typeface="Calibri" panose="020F0502020204030204" pitchFamily="34" charset="0"/>
              </a:rPr>
              <a:t>PBO IM Q2M</a:t>
            </a:r>
            <a:r>
              <a:rPr lang="en-US" altLang="en-US" sz="1200" baseline="30000" dirty="0">
                <a:solidFill>
                  <a:srgbClr val="231F20"/>
                </a:solidFill>
                <a:latin typeface="Calibri" panose="020F0502020204030204" pitchFamily="34" charset="0"/>
                <a:cs typeface="Calibri" panose="020F0502020204030204" pitchFamily="34" charset="0"/>
              </a:rPr>
              <a:t>†‡</a:t>
            </a:r>
            <a:r>
              <a:rPr lang="en-US" altLang="en-US" sz="1200" dirty="0">
                <a:solidFill>
                  <a:srgbClr val="231F20"/>
                </a:solidFill>
                <a:latin typeface="Calibri" panose="020F0502020204030204" pitchFamily="34" charset="0"/>
                <a:cs typeface="Calibri" panose="020F0502020204030204" pitchFamily="34" charset="0"/>
              </a:rPr>
              <a:t> for ~ 3 yrs</a:t>
            </a:r>
          </a:p>
        </p:txBody>
      </p:sp>
      <p:sp>
        <p:nvSpPr>
          <p:cNvPr id="9" name="TextBox 8">
            <a:extLst>
              <a:ext uri="{FF2B5EF4-FFF2-40B4-BE49-F238E27FC236}">
                <a16:creationId xmlns:a16="http://schemas.microsoft.com/office/drawing/2014/main" id="{B58739D3-EA18-9649-8324-B280EEAD8C48}"/>
              </a:ext>
            </a:extLst>
          </p:cNvPr>
          <p:cNvSpPr txBox="1"/>
          <p:nvPr/>
        </p:nvSpPr>
        <p:spPr>
          <a:xfrm>
            <a:off x="4396135" y="2603047"/>
            <a:ext cx="619311" cy="276999"/>
          </a:xfrm>
          <a:prstGeom prst="rect">
            <a:avLst/>
          </a:prstGeom>
          <a:noFill/>
        </p:spPr>
        <p:txBody>
          <a:bodyPr wrap="square" rtlCol="0">
            <a:spAutoFit/>
          </a:bodyPr>
          <a:lstStyle/>
          <a:p>
            <a:pPr algn="ctr" defTabSz="685800" eaLnBrk="1" fontAlgn="auto" hangingPunct="1">
              <a:spcBef>
                <a:spcPts val="0"/>
              </a:spcBef>
              <a:spcAft>
                <a:spcPts val="0"/>
              </a:spcAft>
            </a:pPr>
            <a:r>
              <a:rPr lang="en-US" sz="1200" b="1" i="1" dirty="0">
                <a:solidFill>
                  <a:srgbClr val="FFFFFF"/>
                </a:solidFill>
                <a:latin typeface="Calibri" panose="020F0502020204030204" pitchFamily="34" charset="0"/>
                <a:cs typeface="Calibri" panose="020F0502020204030204" pitchFamily="34" charset="0"/>
              </a:rPr>
              <a:t>Wk 5</a:t>
            </a:r>
          </a:p>
        </p:txBody>
      </p:sp>
      <p:sp>
        <p:nvSpPr>
          <p:cNvPr id="11" name="Rectangle 6">
            <a:extLst>
              <a:ext uri="{FF2B5EF4-FFF2-40B4-BE49-F238E27FC236}">
                <a16:creationId xmlns:a16="http://schemas.microsoft.com/office/drawing/2014/main" id="{EA09EAD9-D447-1E49-9541-F62018BCCF7E}"/>
              </a:ext>
            </a:extLst>
          </p:cNvPr>
          <p:cNvSpPr>
            <a:spLocks noChangeArrowheads="1"/>
          </p:cNvSpPr>
          <p:nvPr/>
        </p:nvSpPr>
        <p:spPr bwMode="auto">
          <a:xfrm>
            <a:off x="3472449" y="2767065"/>
            <a:ext cx="68580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lnSpc>
                <a:spcPct val="90000"/>
              </a:lnSpc>
              <a:spcBef>
                <a:spcPts val="1000"/>
              </a:spcBef>
              <a:spcAft>
                <a:spcPts val="700"/>
              </a:spcAft>
              <a:buClr>
                <a:srgbClr val="FEFDDE"/>
              </a:buClr>
              <a:buFont typeface="Wingdings" panose="05000000000000000000" pitchFamily="2" charset="2"/>
              <a:buChar char="§"/>
              <a:tabLst>
                <a:tab pos="228600" algn="l"/>
              </a:tabLst>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tabLst>
                <a:tab pos="228600" algn="l"/>
              </a:tabLst>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tabLst>
                <a:tab pos="228600" algn="l"/>
              </a:tabLst>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tabLst>
                <a:tab pos="228600" algn="l"/>
              </a:tabLst>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tabLst>
                <a:tab pos="228600" algn="l"/>
              </a:tabLst>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tabLst>
                <a:tab pos="228600" algn="l"/>
              </a:tabLst>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tabLst>
                <a:tab pos="228600" algn="l"/>
              </a:tabLst>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tabLst>
                <a:tab pos="228600" algn="l"/>
              </a:tabLst>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tabLst>
                <a:tab pos="228600" algn="l"/>
              </a:tabLst>
              <a:defRPr>
                <a:solidFill>
                  <a:srgbClr val="FEFDDE"/>
                </a:solidFill>
                <a:latin typeface="Arial" panose="020B0604020202020204" pitchFamily="34" charset="0"/>
              </a:defRPr>
            </a:lvl9pPr>
          </a:lstStyle>
          <a:p>
            <a:pPr algn="ctr" defTabSz="685800" eaLnBrk="1" fontAlgn="auto" hangingPunct="1">
              <a:lnSpc>
                <a:spcPct val="100000"/>
              </a:lnSpc>
              <a:spcBef>
                <a:spcPct val="0"/>
              </a:spcBef>
              <a:spcAft>
                <a:spcPct val="25000"/>
              </a:spcAft>
              <a:buClr>
                <a:srgbClr val="600030"/>
              </a:buClr>
              <a:buNone/>
              <a:tabLst>
                <a:tab pos="171450" algn="l"/>
              </a:tabLst>
            </a:pPr>
            <a:r>
              <a:rPr lang="en-US" altLang="en-US" sz="1200" b="1" dirty="0">
                <a:solidFill>
                  <a:srgbClr val="FFFFFF"/>
                </a:solidFill>
                <a:latin typeface="Calibri" panose="020F0502020204030204" pitchFamily="34" charset="0"/>
                <a:ea typeface="MS PGothic" panose="020B0600070205080204" pitchFamily="34" charset="-128"/>
                <a:cs typeface="Calibri" panose="020F0502020204030204" pitchFamily="34" charset="0"/>
              </a:rPr>
              <a:t>Step 1</a:t>
            </a:r>
          </a:p>
        </p:txBody>
      </p:sp>
      <p:sp>
        <p:nvSpPr>
          <p:cNvPr id="12" name="Rectangle 6">
            <a:extLst>
              <a:ext uri="{FF2B5EF4-FFF2-40B4-BE49-F238E27FC236}">
                <a16:creationId xmlns:a16="http://schemas.microsoft.com/office/drawing/2014/main" id="{80508845-D319-D24D-916A-D20B17CBC0F8}"/>
              </a:ext>
            </a:extLst>
          </p:cNvPr>
          <p:cNvSpPr>
            <a:spLocks noChangeArrowheads="1"/>
          </p:cNvSpPr>
          <p:nvPr/>
        </p:nvSpPr>
        <p:spPr bwMode="auto">
          <a:xfrm>
            <a:off x="5681537" y="2767065"/>
            <a:ext cx="68580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lnSpc>
                <a:spcPct val="90000"/>
              </a:lnSpc>
              <a:spcBef>
                <a:spcPts val="1000"/>
              </a:spcBef>
              <a:spcAft>
                <a:spcPts val="700"/>
              </a:spcAft>
              <a:buClr>
                <a:srgbClr val="FEFDDE"/>
              </a:buClr>
              <a:buFont typeface="Wingdings" panose="05000000000000000000" pitchFamily="2" charset="2"/>
              <a:buChar char="§"/>
              <a:tabLst>
                <a:tab pos="228600" algn="l"/>
              </a:tabLst>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tabLst>
                <a:tab pos="228600" algn="l"/>
              </a:tabLst>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tabLst>
                <a:tab pos="228600" algn="l"/>
              </a:tabLst>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tabLst>
                <a:tab pos="228600" algn="l"/>
              </a:tabLst>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tabLst>
                <a:tab pos="228600" algn="l"/>
              </a:tabLst>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tabLst>
                <a:tab pos="228600" algn="l"/>
              </a:tabLst>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tabLst>
                <a:tab pos="228600" algn="l"/>
              </a:tabLst>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tabLst>
                <a:tab pos="228600" algn="l"/>
              </a:tabLst>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tabLst>
                <a:tab pos="228600" algn="l"/>
              </a:tabLst>
              <a:defRPr>
                <a:solidFill>
                  <a:srgbClr val="FEFDDE"/>
                </a:solidFill>
                <a:latin typeface="Arial" panose="020B0604020202020204" pitchFamily="34" charset="0"/>
              </a:defRPr>
            </a:lvl9pPr>
          </a:lstStyle>
          <a:p>
            <a:pPr algn="ctr" defTabSz="685800" eaLnBrk="1" fontAlgn="auto" hangingPunct="1">
              <a:lnSpc>
                <a:spcPct val="100000"/>
              </a:lnSpc>
              <a:spcBef>
                <a:spcPct val="0"/>
              </a:spcBef>
              <a:spcAft>
                <a:spcPct val="25000"/>
              </a:spcAft>
              <a:buClr>
                <a:srgbClr val="600030"/>
              </a:buClr>
              <a:buNone/>
              <a:tabLst>
                <a:tab pos="171450" algn="l"/>
              </a:tabLst>
            </a:pPr>
            <a:r>
              <a:rPr lang="en-US" altLang="en-US" sz="1200" b="1" dirty="0">
                <a:solidFill>
                  <a:srgbClr val="FFFFFF"/>
                </a:solidFill>
                <a:latin typeface="Calibri" panose="020F0502020204030204" pitchFamily="34" charset="0"/>
                <a:ea typeface="MS PGothic" panose="020B0600070205080204" pitchFamily="34" charset="-128"/>
                <a:cs typeface="Calibri" panose="020F0502020204030204" pitchFamily="34" charset="0"/>
              </a:rPr>
              <a:t>Step 2</a:t>
            </a:r>
          </a:p>
        </p:txBody>
      </p:sp>
      <p:sp>
        <p:nvSpPr>
          <p:cNvPr id="14" name="Line 12">
            <a:extLst>
              <a:ext uri="{FF2B5EF4-FFF2-40B4-BE49-F238E27FC236}">
                <a16:creationId xmlns:a16="http://schemas.microsoft.com/office/drawing/2014/main" id="{E94F4C89-8DB1-A847-A6B1-CB5ACF91AB74}"/>
              </a:ext>
            </a:extLst>
          </p:cNvPr>
          <p:cNvSpPr>
            <a:spLocks noChangeShapeType="1"/>
          </p:cNvSpPr>
          <p:nvPr/>
        </p:nvSpPr>
        <p:spPr bwMode="auto">
          <a:xfrm flipV="1">
            <a:off x="2552153" y="3288852"/>
            <a:ext cx="307472" cy="198629"/>
          </a:xfrm>
          <a:prstGeom prst="line">
            <a:avLst/>
          </a:prstGeom>
          <a:noFill/>
          <a:ln w="28575">
            <a:solidFill>
              <a:schemeClr val="bg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67500" tIns="35100" rIns="67500" bIns="35100" anchor="ctr"/>
          <a:lstStyle/>
          <a:p>
            <a:pPr defTabSz="685800" eaLnBrk="1" fontAlgn="auto" hangingPunct="1">
              <a:spcBef>
                <a:spcPts val="0"/>
              </a:spcBef>
              <a:spcAft>
                <a:spcPts val="0"/>
              </a:spcAft>
            </a:pPr>
            <a:endParaRPr lang="en-US" sz="1200" dirty="0">
              <a:solidFill>
                <a:srgbClr val="231F20"/>
              </a:solidFill>
              <a:highlight>
                <a:srgbClr val="000000"/>
              </a:highlight>
              <a:latin typeface="Arial" panose="020B0604020202020204"/>
            </a:endParaRPr>
          </a:p>
        </p:txBody>
      </p:sp>
      <p:sp>
        <p:nvSpPr>
          <p:cNvPr id="15" name="Line 13">
            <a:extLst>
              <a:ext uri="{FF2B5EF4-FFF2-40B4-BE49-F238E27FC236}">
                <a16:creationId xmlns:a16="http://schemas.microsoft.com/office/drawing/2014/main" id="{1263DA37-7241-B841-B94F-4804343C5870}"/>
              </a:ext>
            </a:extLst>
          </p:cNvPr>
          <p:cNvSpPr>
            <a:spLocks noChangeShapeType="1"/>
          </p:cNvSpPr>
          <p:nvPr/>
        </p:nvSpPr>
        <p:spPr bwMode="auto">
          <a:xfrm>
            <a:off x="2552153" y="3647536"/>
            <a:ext cx="307472" cy="198631"/>
          </a:xfrm>
          <a:prstGeom prst="line">
            <a:avLst/>
          </a:prstGeom>
          <a:noFill/>
          <a:ln w="28575">
            <a:solidFill>
              <a:schemeClr val="bg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67500" tIns="35100" rIns="67500" bIns="35100" anchor="ctr"/>
          <a:lstStyle/>
          <a:p>
            <a:pPr defTabSz="685800" eaLnBrk="1" fontAlgn="auto" hangingPunct="1">
              <a:spcBef>
                <a:spcPts val="0"/>
              </a:spcBef>
              <a:spcAft>
                <a:spcPts val="0"/>
              </a:spcAft>
            </a:pPr>
            <a:endParaRPr lang="en-US" sz="1200" dirty="0">
              <a:solidFill>
                <a:srgbClr val="231F20"/>
              </a:solidFill>
              <a:highlight>
                <a:srgbClr val="000000"/>
              </a:highlight>
              <a:latin typeface="Arial" panose="020B0604020202020204"/>
            </a:endParaRPr>
          </a:p>
        </p:txBody>
      </p:sp>
      <p:cxnSp>
        <p:nvCxnSpPr>
          <p:cNvPr id="19" name="Straight Arrow Connector 18">
            <a:extLst>
              <a:ext uri="{FF2B5EF4-FFF2-40B4-BE49-F238E27FC236}">
                <a16:creationId xmlns:a16="http://schemas.microsoft.com/office/drawing/2014/main" id="{404A6A70-6A4A-8E44-BA9C-7C0FF472488B}"/>
              </a:ext>
            </a:extLst>
          </p:cNvPr>
          <p:cNvCxnSpPr>
            <a:cxnSpLocks/>
          </p:cNvCxnSpPr>
          <p:nvPr/>
        </p:nvCxnSpPr>
        <p:spPr>
          <a:xfrm>
            <a:off x="4705790" y="2811411"/>
            <a:ext cx="0" cy="176771"/>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352E3ADB-F410-0346-8CC7-AA1B261CD83A}"/>
              </a:ext>
            </a:extLst>
          </p:cNvPr>
          <p:cNvSpPr>
            <a:spLocks noChangeArrowheads="1"/>
          </p:cNvSpPr>
          <p:nvPr/>
        </p:nvSpPr>
        <p:spPr bwMode="auto">
          <a:xfrm>
            <a:off x="7364509" y="3029474"/>
            <a:ext cx="1353827" cy="1077296"/>
          </a:xfrm>
          <a:prstGeom prst="rect">
            <a:avLst/>
          </a:prstGeom>
          <a:solidFill>
            <a:schemeClr val="accent3">
              <a:lumMod val="60000"/>
              <a:lumOff val="40000"/>
            </a:schemeClr>
          </a:solidFill>
          <a:ln w="9525">
            <a:noFill/>
            <a:miter lim="800000"/>
            <a:headEnd/>
            <a:tailEnd/>
          </a:ln>
          <a:effectLst/>
        </p:spPr>
        <p:txBody>
          <a:bodyPr wrap="squar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r>
              <a:rPr lang="en-US" altLang="en-US" sz="1200" dirty="0">
                <a:solidFill>
                  <a:srgbClr val="231F20"/>
                </a:solidFill>
                <a:latin typeface="Calibri" panose="020F0502020204030204" pitchFamily="34" charset="0"/>
                <a:cs typeface="Calibri" panose="020F0502020204030204" pitchFamily="34" charset="0"/>
              </a:rPr>
              <a:t>FTC/TDF PO QD </a:t>
            </a:r>
            <a:br>
              <a:rPr lang="en-US" altLang="en-US" sz="1200" dirty="0">
                <a:solidFill>
                  <a:srgbClr val="231F20"/>
                </a:solidFill>
                <a:latin typeface="Calibri" panose="020F0502020204030204" pitchFamily="34" charset="0"/>
                <a:cs typeface="Calibri" panose="020F0502020204030204" pitchFamily="34" charset="0"/>
              </a:rPr>
            </a:br>
            <a:r>
              <a:rPr lang="en-US" altLang="en-US" sz="1200" dirty="0">
                <a:solidFill>
                  <a:srgbClr val="231F20"/>
                </a:solidFill>
                <a:latin typeface="Calibri" panose="020F0502020204030204" pitchFamily="34" charset="0"/>
                <a:cs typeface="Calibri" panose="020F0502020204030204" pitchFamily="34" charset="0"/>
              </a:rPr>
              <a:t>for 1 yr</a:t>
            </a:r>
          </a:p>
        </p:txBody>
      </p:sp>
      <p:sp>
        <p:nvSpPr>
          <p:cNvPr id="30" name="Rectangle 6">
            <a:extLst>
              <a:ext uri="{FF2B5EF4-FFF2-40B4-BE49-F238E27FC236}">
                <a16:creationId xmlns:a16="http://schemas.microsoft.com/office/drawing/2014/main" id="{80715734-3EF5-BF4B-8E52-056B036C2012}"/>
              </a:ext>
            </a:extLst>
          </p:cNvPr>
          <p:cNvSpPr>
            <a:spLocks noChangeArrowheads="1"/>
          </p:cNvSpPr>
          <p:nvPr/>
        </p:nvSpPr>
        <p:spPr bwMode="auto">
          <a:xfrm>
            <a:off x="7698523" y="2767065"/>
            <a:ext cx="68580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lnSpc>
                <a:spcPct val="90000"/>
              </a:lnSpc>
              <a:spcBef>
                <a:spcPts val="1000"/>
              </a:spcBef>
              <a:spcAft>
                <a:spcPts val="700"/>
              </a:spcAft>
              <a:buClr>
                <a:srgbClr val="FEFDDE"/>
              </a:buClr>
              <a:buFont typeface="Wingdings" panose="05000000000000000000" pitchFamily="2" charset="2"/>
              <a:buChar char="§"/>
              <a:tabLst>
                <a:tab pos="228600" algn="l"/>
              </a:tabLst>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tabLst>
                <a:tab pos="228600" algn="l"/>
              </a:tabLst>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tabLst>
                <a:tab pos="228600" algn="l"/>
              </a:tabLst>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tabLst>
                <a:tab pos="228600" algn="l"/>
              </a:tabLst>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tabLst>
                <a:tab pos="228600" algn="l"/>
              </a:tabLst>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tabLst>
                <a:tab pos="228600" algn="l"/>
              </a:tabLst>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tabLst>
                <a:tab pos="228600" algn="l"/>
              </a:tabLst>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tabLst>
                <a:tab pos="228600" algn="l"/>
              </a:tabLst>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tabLst>
                <a:tab pos="228600" algn="l"/>
              </a:tabLst>
              <a:defRPr>
                <a:solidFill>
                  <a:srgbClr val="FEFDDE"/>
                </a:solidFill>
                <a:latin typeface="Arial" panose="020B0604020202020204" pitchFamily="34" charset="0"/>
              </a:defRPr>
            </a:lvl9pPr>
          </a:lstStyle>
          <a:p>
            <a:pPr algn="ctr" defTabSz="685800" eaLnBrk="1" fontAlgn="auto" hangingPunct="1">
              <a:lnSpc>
                <a:spcPct val="100000"/>
              </a:lnSpc>
              <a:spcBef>
                <a:spcPct val="0"/>
              </a:spcBef>
              <a:spcAft>
                <a:spcPct val="25000"/>
              </a:spcAft>
              <a:buClr>
                <a:srgbClr val="600030"/>
              </a:buClr>
              <a:buNone/>
              <a:tabLst>
                <a:tab pos="171450" algn="l"/>
              </a:tabLst>
            </a:pPr>
            <a:r>
              <a:rPr lang="en-US" altLang="en-US" sz="1200" b="1" dirty="0">
                <a:solidFill>
                  <a:srgbClr val="FFFFFF"/>
                </a:solidFill>
                <a:latin typeface="Calibri" panose="020F0502020204030204" pitchFamily="34" charset="0"/>
                <a:ea typeface="MS PGothic" panose="020B0600070205080204" pitchFamily="34" charset="-128"/>
                <a:cs typeface="Calibri" panose="020F0502020204030204" pitchFamily="34" charset="0"/>
              </a:rPr>
              <a:t>Step 3</a:t>
            </a:r>
          </a:p>
        </p:txBody>
      </p:sp>
      <p:sp>
        <p:nvSpPr>
          <p:cNvPr id="31" name="Text Box 15">
            <a:extLst>
              <a:ext uri="{FF2B5EF4-FFF2-40B4-BE49-F238E27FC236}">
                <a16:creationId xmlns:a16="http://schemas.microsoft.com/office/drawing/2014/main" id="{8ED9FA43-CF3B-49B1-B7BF-9ECF6CEEC3BE}"/>
              </a:ext>
            </a:extLst>
          </p:cNvPr>
          <p:cNvSpPr txBox="1">
            <a:spLocks noChangeArrowheads="1"/>
          </p:cNvSpPr>
          <p:nvPr/>
        </p:nvSpPr>
        <p:spPr bwMode="auto">
          <a:xfrm>
            <a:off x="309563" y="5625854"/>
            <a:ext cx="5890022" cy="230832"/>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defTabSz="685800" eaLnBrk="1" fontAlgn="auto" hangingPunct="1">
              <a:spcBef>
                <a:spcPts val="0"/>
              </a:spcBef>
              <a:spcAft>
                <a:spcPts val="0"/>
              </a:spcAft>
              <a:defRPr/>
            </a:pPr>
            <a:r>
              <a:rPr lang="en-US" altLang="en-US" sz="900" b="0" spc="-8" dirty="0">
                <a:solidFill>
                  <a:srgbClr val="E7E6E6"/>
                </a:solidFill>
                <a:latin typeface="Calibri" panose="020F0502020204030204" pitchFamily="34" charset="0"/>
              </a:rPr>
              <a:t>Marzinke. CROI 2021. Landovitz. AIDS 2020. Abstr OAXLB0101. Abstr 153. NCT02720094.</a:t>
            </a:r>
          </a:p>
        </p:txBody>
      </p:sp>
    </p:spTree>
    <p:extLst>
      <p:ext uri="{BB962C8B-B14F-4D97-AF65-F5344CB8AC3E}">
        <p14:creationId xmlns:p14="http://schemas.microsoft.com/office/powerpoint/2010/main" val="12689518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D7E47-B18A-4B1B-95DA-FFB366826B09}"/>
              </a:ext>
            </a:extLst>
          </p:cNvPr>
          <p:cNvSpPr>
            <a:spLocks noGrp="1"/>
          </p:cNvSpPr>
          <p:nvPr>
            <p:ph type="title"/>
          </p:nvPr>
        </p:nvSpPr>
        <p:spPr/>
        <p:txBody>
          <a:bodyPr/>
          <a:lstStyle/>
          <a:p>
            <a:r>
              <a:rPr lang="en-US" dirty="0"/>
              <a:t>HPTN 083: HIV Incidence</a:t>
            </a:r>
          </a:p>
        </p:txBody>
      </p:sp>
      <p:grpSp>
        <p:nvGrpSpPr>
          <p:cNvPr id="8" name="Group 7">
            <a:extLst>
              <a:ext uri="{FF2B5EF4-FFF2-40B4-BE49-F238E27FC236}">
                <a16:creationId xmlns:a16="http://schemas.microsoft.com/office/drawing/2014/main" id="{667C5964-030C-4F82-852A-125C109F40CE}"/>
              </a:ext>
            </a:extLst>
          </p:cNvPr>
          <p:cNvGrpSpPr>
            <a:grpSpLocks/>
          </p:cNvGrpSpPr>
          <p:nvPr/>
        </p:nvGrpSpPr>
        <p:grpSpPr bwMode="auto">
          <a:xfrm>
            <a:off x="7042178" y="5519740"/>
            <a:ext cx="1911101" cy="358950"/>
            <a:chOff x="9527309" y="3551529"/>
            <a:chExt cx="2548134" cy="479136"/>
          </a:xfrm>
        </p:grpSpPr>
        <p:pic>
          <p:nvPicPr>
            <p:cNvPr id="9" name="Picture 9">
              <a:extLst>
                <a:ext uri="{FF2B5EF4-FFF2-40B4-BE49-F238E27FC236}">
                  <a16:creationId xmlns:a16="http://schemas.microsoft.com/office/drawing/2014/main" id="{67D4D8E4-FEBB-497D-A470-F3361570243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327791" y="3551529"/>
              <a:ext cx="551335" cy="179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0" name="Rectangle 8">
              <a:extLst>
                <a:ext uri="{FF2B5EF4-FFF2-40B4-BE49-F238E27FC236}">
                  <a16:creationId xmlns:a16="http://schemas.microsoft.com/office/drawing/2014/main" id="{7BDAF503-9834-4FA8-A89B-B8B50822AE96}"/>
                </a:ext>
              </a:extLst>
            </p:cNvPr>
            <p:cNvSpPr>
              <a:spLocks noChangeArrowheads="1"/>
            </p:cNvSpPr>
            <p:nvPr/>
          </p:nvSpPr>
          <p:spPr bwMode="auto">
            <a:xfrm>
              <a:off x="9527309" y="3691731"/>
              <a:ext cx="2548134" cy="33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eaLnBrk="0" hangingPunct="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eaLnBrk="0" hangingPunct="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eaLnBrk="0"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eaLnBrk="0"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defTabSz="685800" eaLnBrk="1" fontAlgn="auto" hangingPunct="1">
                <a:lnSpc>
                  <a:spcPct val="100000"/>
                </a:lnSpc>
                <a:spcBef>
                  <a:spcPct val="0"/>
                </a:spcBef>
                <a:spcAft>
                  <a:spcPct val="0"/>
                </a:spcAft>
                <a:buClrTx/>
                <a:buNone/>
              </a:pPr>
              <a:r>
                <a:rPr lang="en-US" altLang="en-US" sz="1050" dirty="0">
                  <a:solidFill>
                    <a:srgbClr val="E7E6E6"/>
                  </a:solidFill>
                  <a:latin typeface="Calibri" panose="020F0502020204030204" pitchFamily="34" charset="0"/>
                </a:rPr>
                <a:t>Slide credit: </a:t>
              </a:r>
              <a:r>
                <a:rPr lang="en-US" altLang="en-US" sz="1050" dirty="0">
                  <a:solidFill>
                    <a:srgbClr val="E7E6E6"/>
                  </a:solidFill>
                  <a:latin typeface="Calibri" panose="020F0502020204030204" pitchFamily="34" charset="0"/>
                  <a:hlinkClick r:id="rId4"/>
                </a:rPr>
                <a:t>clinicaloptions.com</a:t>
              </a:r>
              <a:endParaRPr lang="en-US" altLang="en-US" sz="1050" dirty="0">
                <a:solidFill>
                  <a:srgbClr val="E7E6E6"/>
                </a:solidFill>
                <a:latin typeface="Calibri" panose="020F0502020204030204" pitchFamily="34" charset="0"/>
              </a:endParaRPr>
            </a:p>
          </p:txBody>
        </p:sp>
      </p:grpSp>
      <p:sp>
        <p:nvSpPr>
          <p:cNvPr id="11" name="Text Box 15">
            <a:extLst>
              <a:ext uri="{FF2B5EF4-FFF2-40B4-BE49-F238E27FC236}">
                <a16:creationId xmlns:a16="http://schemas.microsoft.com/office/drawing/2014/main" id="{3485DEFF-5F44-7C4F-A850-4D43A14EB969}"/>
              </a:ext>
            </a:extLst>
          </p:cNvPr>
          <p:cNvSpPr txBox="1">
            <a:spLocks noChangeArrowheads="1"/>
          </p:cNvSpPr>
          <p:nvPr/>
        </p:nvSpPr>
        <p:spPr bwMode="auto">
          <a:xfrm>
            <a:off x="309563" y="5625854"/>
            <a:ext cx="5890022" cy="230832"/>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defTabSz="685800" eaLnBrk="1" fontAlgn="auto" hangingPunct="1">
              <a:spcBef>
                <a:spcPts val="0"/>
              </a:spcBef>
              <a:spcAft>
                <a:spcPts val="0"/>
              </a:spcAft>
              <a:defRPr/>
            </a:pPr>
            <a:r>
              <a:rPr lang="en-US" altLang="en-US" sz="900" b="0" spc="-8" dirty="0">
                <a:solidFill>
                  <a:srgbClr val="E7E6E6"/>
                </a:solidFill>
                <a:latin typeface="Calibri" panose="020F0502020204030204" pitchFamily="34" charset="0"/>
              </a:rPr>
              <a:t>Marzinke. CROI 2021. Abstr 153. Reproduced with permission. </a:t>
            </a:r>
          </a:p>
        </p:txBody>
      </p:sp>
      <p:sp>
        <p:nvSpPr>
          <p:cNvPr id="12" name="Rectangle 11">
            <a:extLst>
              <a:ext uri="{FF2B5EF4-FFF2-40B4-BE49-F238E27FC236}">
                <a16:creationId xmlns:a16="http://schemas.microsoft.com/office/drawing/2014/main" id="{4702BE0A-7442-451B-918B-A412C0966A6C}"/>
              </a:ext>
            </a:extLst>
          </p:cNvPr>
          <p:cNvSpPr/>
          <p:nvPr/>
        </p:nvSpPr>
        <p:spPr bwMode="auto">
          <a:xfrm>
            <a:off x="2888875" y="3300412"/>
            <a:ext cx="688656" cy="1277812"/>
          </a:xfrm>
          <a:prstGeom prst="rect">
            <a:avLst/>
          </a:prstGeom>
          <a:solidFill>
            <a:schemeClr val="accent1"/>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r>
              <a:rPr lang="en-US" sz="1200" dirty="0">
                <a:solidFill>
                  <a:srgbClr val="231F20"/>
                </a:solidFill>
                <a:latin typeface="Calibri" panose="020F0502020204030204" pitchFamily="34" charset="0"/>
              </a:rPr>
              <a:t>3187 PY</a:t>
            </a:r>
          </a:p>
        </p:txBody>
      </p:sp>
      <p:sp>
        <p:nvSpPr>
          <p:cNvPr id="13" name="Rectangle 12">
            <a:extLst>
              <a:ext uri="{FF2B5EF4-FFF2-40B4-BE49-F238E27FC236}">
                <a16:creationId xmlns:a16="http://schemas.microsoft.com/office/drawing/2014/main" id="{33D9262D-3FB5-4292-A87D-C9981CFA94B4}"/>
              </a:ext>
            </a:extLst>
          </p:cNvPr>
          <p:cNvSpPr/>
          <p:nvPr/>
        </p:nvSpPr>
        <p:spPr bwMode="auto">
          <a:xfrm>
            <a:off x="1637355" y="4137669"/>
            <a:ext cx="688656" cy="440554"/>
          </a:xfrm>
          <a:prstGeom prst="rect">
            <a:avLst/>
          </a:prstGeom>
          <a:solidFill>
            <a:schemeClr val="accent3"/>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r>
              <a:rPr lang="en-US" sz="1200" dirty="0">
                <a:solidFill>
                  <a:srgbClr val="231F20"/>
                </a:solidFill>
                <a:latin typeface="Calibri" panose="020F0502020204030204" pitchFamily="34" charset="0"/>
              </a:rPr>
              <a:t>3204 PY</a:t>
            </a:r>
          </a:p>
        </p:txBody>
      </p:sp>
      <p:sp>
        <p:nvSpPr>
          <p:cNvPr id="14" name="Freeform: Shape 13">
            <a:extLst>
              <a:ext uri="{FF2B5EF4-FFF2-40B4-BE49-F238E27FC236}">
                <a16:creationId xmlns:a16="http://schemas.microsoft.com/office/drawing/2014/main" id="{AA1C2DFC-00D3-474B-AA27-9F54A333C345}"/>
              </a:ext>
            </a:extLst>
          </p:cNvPr>
          <p:cNvSpPr/>
          <p:nvPr/>
        </p:nvSpPr>
        <p:spPr bwMode="auto">
          <a:xfrm>
            <a:off x="1385181" y="2690578"/>
            <a:ext cx="2396905" cy="1887647"/>
          </a:xfrm>
          <a:custGeom>
            <a:avLst/>
            <a:gdLst>
              <a:gd name="connsiteX0" fmla="*/ 0 w 3195873"/>
              <a:gd name="connsiteY0" fmla="*/ 0 h 2516863"/>
              <a:gd name="connsiteX1" fmla="*/ 0 w 3195873"/>
              <a:gd name="connsiteY1" fmla="*/ 2516863 h 2516863"/>
              <a:gd name="connsiteX2" fmla="*/ 3195873 w 3195873"/>
              <a:gd name="connsiteY2" fmla="*/ 2516863 h 2516863"/>
            </a:gdLst>
            <a:ahLst/>
            <a:cxnLst>
              <a:cxn ang="0">
                <a:pos x="connsiteX0" y="connsiteY0"/>
              </a:cxn>
              <a:cxn ang="0">
                <a:pos x="connsiteX1" y="connsiteY1"/>
              </a:cxn>
              <a:cxn ang="0">
                <a:pos x="connsiteX2" y="connsiteY2"/>
              </a:cxn>
            </a:cxnLst>
            <a:rect l="l" t="t" r="r" b="b"/>
            <a:pathLst>
              <a:path w="3195873" h="2516863">
                <a:moveTo>
                  <a:pt x="0" y="0"/>
                </a:moveTo>
                <a:lnTo>
                  <a:pt x="0" y="2516863"/>
                </a:lnTo>
                <a:lnTo>
                  <a:pt x="3195873" y="2516863"/>
                </a:lnTo>
              </a:path>
            </a:pathLst>
          </a:custGeom>
          <a:noFill/>
          <a:ln w="28575">
            <a:solidFill>
              <a:schemeClr val="bg1"/>
            </a:solidFill>
            <a:miter lim="800000"/>
            <a:headEnd/>
            <a:tailEnd/>
          </a:ln>
        </p:spPr>
        <p:txBody>
          <a:bodyPr rtlCol="0" anchor="ctr"/>
          <a:lstStyle/>
          <a:p>
            <a:pPr algn="ctr" defTabSz="685800" eaLnBrk="1" fontAlgn="auto" hangingPunct="1">
              <a:spcBef>
                <a:spcPts val="0"/>
              </a:spcBef>
              <a:spcAft>
                <a:spcPts val="0"/>
              </a:spcAft>
            </a:pPr>
            <a:endParaRPr lang="en-US" sz="1350">
              <a:solidFill>
                <a:srgbClr val="231F20"/>
              </a:solidFill>
              <a:latin typeface="Arial" panose="020B0604020202020204"/>
            </a:endParaRPr>
          </a:p>
        </p:txBody>
      </p:sp>
      <p:grpSp>
        <p:nvGrpSpPr>
          <p:cNvPr id="15" name="Group 14">
            <a:extLst>
              <a:ext uri="{FF2B5EF4-FFF2-40B4-BE49-F238E27FC236}">
                <a16:creationId xmlns:a16="http://schemas.microsoft.com/office/drawing/2014/main" id="{C37E527F-C082-4603-8615-00F67B35E461}"/>
              </a:ext>
            </a:extLst>
          </p:cNvPr>
          <p:cNvGrpSpPr/>
          <p:nvPr/>
        </p:nvGrpSpPr>
        <p:grpSpPr>
          <a:xfrm>
            <a:off x="1385180" y="4578225"/>
            <a:ext cx="2386013" cy="68071"/>
            <a:chOff x="1846907" y="4961299"/>
            <a:chExt cx="3181350" cy="90761"/>
          </a:xfrm>
        </p:grpSpPr>
        <p:cxnSp>
          <p:nvCxnSpPr>
            <p:cNvPr id="16" name="Straight Connector 15">
              <a:extLst>
                <a:ext uri="{FF2B5EF4-FFF2-40B4-BE49-F238E27FC236}">
                  <a16:creationId xmlns:a16="http://schemas.microsoft.com/office/drawing/2014/main" id="{4F430CC9-6D69-4508-A843-F0AF74DE3145}"/>
                </a:ext>
              </a:extLst>
            </p:cNvPr>
            <p:cNvCxnSpPr>
              <a:cxnSpLocks/>
            </p:cNvCxnSpPr>
            <p:nvPr/>
          </p:nvCxnSpPr>
          <p:spPr bwMode="auto">
            <a:xfrm>
              <a:off x="1846907" y="4961299"/>
              <a:ext cx="0" cy="90761"/>
            </a:xfrm>
            <a:prstGeom prst="line">
              <a:avLst/>
            </a:prstGeom>
            <a:noFill/>
            <a:ln w="28575" cap="flat" cmpd="sng" algn="ctr">
              <a:solidFill>
                <a:schemeClr val="bg1"/>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72B20729-329A-4078-8BFF-1A54B30C9958}"/>
                </a:ext>
              </a:extLst>
            </p:cNvPr>
            <p:cNvCxnSpPr>
              <a:cxnSpLocks/>
            </p:cNvCxnSpPr>
            <p:nvPr/>
          </p:nvCxnSpPr>
          <p:spPr bwMode="auto">
            <a:xfrm>
              <a:off x="3437582" y="4961299"/>
              <a:ext cx="0" cy="90761"/>
            </a:xfrm>
            <a:prstGeom prst="line">
              <a:avLst/>
            </a:prstGeom>
            <a:noFill/>
            <a:ln w="28575" cap="flat" cmpd="sng" algn="ctr">
              <a:solidFill>
                <a:schemeClr val="bg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40154074-1189-49A8-BE6B-E1F278EFE712}"/>
                </a:ext>
              </a:extLst>
            </p:cNvPr>
            <p:cNvCxnSpPr>
              <a:cxnSpLocks/>
            </p:cNvCxnSpPr>
            <p:nvPr/>
          </p:nvCxnSpPr>
          <p:spPr bwMode="auto">
            <a:xfrm>
              <a:off x="5028257" y="4961299"/>
              <a:ext cx="0" cy="90761"/>
            </a:xfrm>
            <a:prstGeom prst="line">
              <a:avLst/>
            </a:prstGeom>
            <a:noFill/>
            <a:ln w="28575" cap="flat" cmpd="sng" algn="ctr">
              <a:solidFill>
                <a:schemeClr val="bg1"/>
              </a:solidFill>
              <a:prstDash val="solid"/>
              <a:round/>
              <a:headEnd type="none" w="med" len="med"/>
              <a:tailEnd type="none" w="med" len="med"/>
            </a:ln>
            <a:effectLst/>
          </p:spPr>
        </p:cxnSp>
      </p:grpSp>
      <p:grpSp>
        <p:nvGrpSpPr>
          <p:cNvPr id="19" name="Group 18">
            <a:extLst>
              <a:ext uri="{FF2B5EF4-FFF2-40B4-BE49-F238E27FC236}">
                <a16:creationId xmlns:a16="http://schemas.microsoft.com/office/drawing/2014/main" id="{4B2D3ACF-40E5-4655-841B-A412D6F7C91F}"/>
              </a:ext>
            </a:extLst>
          </p:cNvPr>
          <p:cNvGrpSpPr/>
          <p:nvPr/>
        </p:nvGrpSpPr>
        <p:grpSpPr>
          <a:xfrm>
            <a:off x="1317109" y="2697997"/>
            <a:ext cx="68071" cy="1880228"/>
            <a:chOff x="1756145" y="2454329"/>
            <a:chExt cx="90761" cy="2506971"/>
          </a:xfrm>
        </p:grpSpPr>
        <p:cxnSp>
          <p:nvCxnSpPr>
            <p:cNvPr id="20" name="Straight Connector 19">
              <a:extLst>
                <a:ext uri="{FF2B5EF4-FFF2-40B4-BE49-F238E27FC236}">
                  <a16:creationId xmlns:a16="http://schemas.microsoft.com/office/drawing/2014/main" id="{14A88CA0-47C3-4FBF-AD5F-0D4F583EC0DE}"/>
                </a:ext>
              </a:extLst>
            </p:cNvPr>
            <p:cNvCxnSpPr>
              <a:cxnSpLocks/>
            </p:cNvCxnSpPr>
            <p:nvPr/>
          </p:nvCxnSpPr>
          <p:spPr bwMode="auto">
            <a:xfrm rot="5400000">
              <a:off x="1801526" y="4915919"/>
              <a:ext cx="0" cy="90761"/>
            </a:xfrm>
            <a:prstGeom prst="line">
              <a:avLst/>
            </a:prstGeom>
            <a:noFill/>
            <a:ln w="28575" cap="flat" cmpd="sng" algn="ctr">
              <a:solidFill>
                <a:schemeClr val="bg1"/>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524B294F-E072-4ECF-BB49-0F55286B9EEA}"/>
                </a:ext>
              </a:extLst>
            </p:cNvPr>
            <p:cNvCxnSpPr>
              <a:cxnSpLocks/>
            </p:cNvCxnSpPr>
            <p:nvPr/>
          </p:nvCxnSpPr>
          <p:spPr bwMode="auto">
            <a:xfrm rot="5400000">
              <a:off x="1801526" y="4637364"/>
              <a:ext cx="0" cy="90761"/>
            </a:xfrm>
            <a:prstGeom prst="line">
              <a:avLst/>
            </a:prstGeom>
            <a:noFill/>
            <a:ln w="28575" cap="flat" cmpd="sng" algn="ctr">
              <a:solidFill>
                <a:schemeClr val="bg1"/>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082AF3B1-BF0B-4669-AA6A-C848396BCBBE}"/>
                </a:ext>
              </a:extLst>
            </p:cNvPr>
            <p:cNvCxnSpPr>
              <a:cxnSpLocks/>
            </p:cNvCxnSpPr>
            <p:nvPr/>
          </p:nvCxnSpPr>
          <p:spPr bwMode="auto">
            <a:xfrm rot="5400000">
              <a:off x="1801526" y="4358812"/>
              <a:ext cx="0" cy="90761"/>
            </a:xfrm>
            <a:prstGeom prst="line">
              <a:avLst/>
            </a:prstGeom>
            <a:noFill/>
            <a:ln w="28575" cap="flat" cmpd="sng" algn="ctr">
              <a:solidFill>
                <a:schemeClr val="bg1"/>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B97B04B0-D390-4E0B-B8B4-41885647F9E0}"/>
                </a:ext>
              </a:extLst>
            </p:cNvPr>
            <p:cNvCxnSpPr>
              <a:cxnSpLocks/>
            </p:cNvCxnSpPr>
            <p:nvPr/>
          </p:nvCxnSpPr>
          <p:spPr bwMode="auto">
            <a:xfrm rot="5400000">
              <a:off x="1801526" y="4080260"/>
              <a:ext cx="0" cy="90761"/>
            </a:xfrm>
            <a:prstGeom prst="line">
              <a:avLst/>
            </a:prstGeom>
            <a:noFill/>
            <a:ln w="28575" cap="flat" cmpd="sng" algn="ctr">
              <a:solidFill>
                <a:schemeClr val="bg1"/>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D254D53E-1AA2-4B7D-8A36-E8E43730E58E}"/>
                </a:ext>
              </a:extLst>
            </p:cNvPr>
            <p:cNvCxnSpPr>
              <a:cxnSpLocks/>
            </p:cNvCxnSpPr>
            <p:nvPr/>
          </p:nvCxnSpPr>
          <p:spPr bwMode="auto">
            <a:xfrm rot="5400000">
              <a:off x="1801526" y="3801708"/>
              <a:ext cx="0" cy="90761"/>
            </a:xfrm>
            <a:prstGeom prst="line">
              <a:avLst/>
            </a:prstGeom>
            <a:noFill/>
            <a:ln w="28575" cap="flat" cmpd="sng" algn="ctr">
              <a:solidFill>
                <a:schemeClr val="bg1"/>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AF0F120B-6C3C-4FCB-BB0A-D191307218C7}"/>
                </a:ext>
              </a:extLst>
            </p:cNvPr>
            <p:cNvCxnSpPr>
              <a:cxnSpLocks/>
            </p:cNvCxnSpPr>
            <p:nvPr/>
          </p:nvCxnSpPr>
          <p:spPr bwMode="auto">
            <a:xfrm rot="5400000">
              <a:off x="1801526" y="3523156"/>
              <a:ext cx="0" cy="90761"/>
            </a:xfrm>
            <a:prstGeom prst="line">
              <a:avLst/>
            </a:prstGeom>
            <a:noFill/>
            <a:ln w="28575" cap="flat" cmpd="sng" algn="ctr">
              <a:solidFill>
                <a:schemeClr val="bg1"/>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D5AD4D16-BDA1-456C-ACDE-B0ADBB5E5C72}"/>
                </a:ext>
              </a:extLst>
            </p:cNvPr>
            <p:cNvCxnSpPr>
              <a:cxnSpLocks/>
            </p:cNvCxnSpPr>
            <p:nvPr/>
          </p:nvCxnSpPr>
          <p:spPr bwMode="auto">
            <a:xfrm rot="5400000">
              <a:off x="1801526" y="3244604"/>
              <a:ext cx="0" cy="90761"/>
            </a:xfrm>
            <a:prstGeom prst="line">
              <a:avLst/>
            </a:prstGeom>
            <a:noFill/>
            <a:ln w="28575" cap="flat" cmpd="sng" algn="ctr">
              <a:solidFill>
                <a:schemeClr val="bg1"/>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D07C81AD-10F6-433D-8EB0-4E0C79E99B26}"/>
                </a:ext>
              </a:extLst>
            </p:cNvPr>
            <p:cNvCxnSpPr>
              <a:cxnSpLocks/>
            </p:cNvCxnSpPr>
            <p:nvPr/>
          </p:nvCxnSpPr>
          <p:spPr bwMode="auto">
            <a:xfrm rot="5400000">
              <a:off x="1801526" y="2966052"/>
              <a:ext cx="0" cy="90761"/>
            </a:xfrm>
            <a:prstGeom prst="line">
              <a:avLst/>
            </a:prstGeom>
            <a:noFill/>
            <a:ln w="28575" cap="flat" cmpd="sng" algn="ctr">
              <a:solidFill>
                <a:schemeClr val="bg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94DA2E93-D032-43E9-96D7-122FC60F1EA0}"/>
                </a:ext>
              </a:extLst>
            </p:cNvPr>
            <p:cNvCxnSpPr>
              <a:cxnSpLocks/>
            </p:cNvCxnSpPr>
            <p:nvPr/>
          </p:nvCxnSpPr>
          <p:spPr bwMode="auto">
            <a:xfrm rot="5400000">
              <a:off x="1801526" y="2687500"/>
              <a:ext cx="0" cy="90761"/>
            </a:xfrm>
            <a:prstGeom prst="line">
              <a:avLst/>
            </a:prstGeom>
            <a:noFill/>
            <a:ln w="28575" cap="flat" cmpd="sng" algn="ctr">
              <a:solidFill>
                <a:schemeClr val="bg1"/>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3FC2F28B-D84C-4E5A-9507-C5BC5FA22E1B}"/>
                </a:ext>
              </a:extLst>
            </p:cNvPr>
            <p:cNvCxnSpPr>
              <a:cxnSpLocks/>
            </p:cNvCxnSpPr>
            <p:nvPr/>
          </p:nvCxnSpPr>
          <p:spPr bwMode="auto">
            <a:xfrm rot="5400000">
              <a:off x="1801526" y="2408948"/>
              <a:ext cx="0" cy="90761"/>
            </a:xfrm>
            <a:prstGeom prst="line">
              <a:avLst/>
            </a:prstGeom>
            <a:noFill/>
            <a:ln w="28575" cap="flat" cmpd="sng" algn="ctr">
              <a:solidFill>
                <a:schemeClr val="bg1"/>
              </a:solidFill>
              <a:prstDash val="solid"/>
              <a:round/>
              <a:headEnd type="none" w="med" len="med"/>
              <a:tailEnd type="none" w="med" len="med"/>
            </a:ln>
            <a:effectLst/>
          </p:spPr>
        </p:cxnSp>
      </p:grpSp>
      <p:grpSp>
        <p:nvGrpSpPr>
          <p:cNvPr id="30" name="Group 29">
            <a:extLst>
              <a:ext uri="{FF2B5EF4-FFF2-40B4-BE49-F238E27FC236}">
                <a16:creationId xmlns:a16="http://schemas.microsoft.com/office/drawing/2014/main" id="{ED98FAD7-BF72-4CD3-B1F5-25A1A343DE8D}"/>
              </a:ext>
            </a:extLst>
          </p:cNvPr>
          <p:cNvGrpSpPr/>
          <p:nvPr/>
        </p:nvGrpSpPr>
        <p:grpSpPr>
          <a:xfrm>
            <a:off x="3192145" y="2834751"/>
            <a:ext cx="82118" cy="827843"/>
            <a:chOff x="4261696" y="2636668"/>
            <a:chExt cx="109491" cy="1103790"/>
          </a:xfrm>
        </p:grpSpPr>
        <p:cxnSp>
          <p:nvCxnSpPr>
            <p:cNvPr id="31" name="Straight Connector 30">
              <a:extLst>
                <a:ext uri="{FF2B5EF4-FFF2-40B4-BE49-F238E27FC236}">
                  <a16:creationId xmlns:a16="http://schemas.microsoft.com/office/drawing/2014/main" id="{85640FDD-EF0B-4C74-BB15-4F1E18BEE3E8}"/>
                </a:ext>
              </a:extLst>
            </p:cNvPr>
            <p:cNvCxnSpPr>
              <a:cxnSpLocks/>
            </p:cNvCxnSpPr>
            <p:nvPr/>
          </p:nvCxnSpPr>
          <p:spPr bwMode="auto">
            <a:xfrm>
              <a:off x="4316441" y="2652686"/>
              <a:ext cx="0" cy="1087772"/>
            </a:xfrm>
            <a:prstGeom prst="line">
              <a:avLst/>
            </a:prstGeom>
            <a:noFill/>
            <a:ln w="28575" cap="flat" cmpd="sng" algn="ctr">
              <a:solidFill>
                <a:schemeClr val="bg1"/>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2D538514-B4F0-41E6-8523-D56AD7498B29}"/>
                </a:ext>
              </a:extLst>
            </p:cNvPr>
            <p:cNvCxnSpPr>
              <a:cxnSpLocks/>
            </p:cNvCxnSpPr>
            <p:nvPr/>
          </p:nvCxnSpPr>
          <p:spPr bwMode="auto">
            <a:xfrm>
              <a:off x="4261696" y="2636668"/>
              <a:ext cx="109491" cy="0"/>
            </a:xfrm>
            <a:prstGeom prst="line">
              <a:avLst/>
            </a:prstGeom>
            <a:noFill/>
            <a:ln w="28575" cap="flat" cmpd="sng" algn="ctr">
              <a:solidFill>
                <a:schemeClr val="bg1"/>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B5FD9CCD-058F-43A0-BE83-7647906507BC}"/>
                </a:ext>
              </a:extLst>
            </p:cNvPr>
            <p:cNvCxnSpPr>
              <a:cxnSpLocks/>
            </p:cNvCxnSpPr>
            <p:nvPr/>
          </p:nvCxnSpPr>
          <p:spPr bwMode="auto">
            <a:xfrm>
              <a:off x="4261696" y="3733060"/>
              <a:ext cx="109491" cy="0"/>
            </a:xfrm>
            <a:prstGeom prst="line">
              <a:avLst/>
            </a:prstGeom>
            <a:noFill/>
            <a:ln w="28575" cap="flat" cmpd="sng" algn="ctr">
              <a:solidFill>
                <a:schemeClr val="bg1"/>
              </a:solidFill>
              <a:prstDash val="solid"/>
              <a:round/>
              <a:headEnd type="none" w="med" len="med"/>
              <a:tailEnd type="none" w="med" len="med"/>
            </a:ln>
            <a:effectLst/>
          </p:spPr>
        </p:cxnSp>
      </p:grpSp>
      <p:grpSp>
        <p:nvGrpSpPr>
          <p:cNvPr id="34" name="Group 33">
            <a:extLst>
              <a:ext uri="{FF2B5EF4-FFF2-40B4-BE49-F238E27FC236}">
                <a16:creationId xmlns:a16="http://schemas.microsoft.com/office/drawing/2014/main" id="{1B18159A-F0EC-4E9B-AB06-F35BB14B396D}"/>
              </a:ext>
            </a:extLst>
          </p:cNvPr>
          <p:cNvGrpSpPr/>
          <p:nvPr/>
        </p:nvGrpSpPr>
        <p:grpSpPr>
          <a:xfrm>
            <a:off x="1940625" y="3846806"/>
            <a:ext cx="82118" cy="506432"/>
            <a:chOff x="4261696" y="2636668"/>
            <a:chExt cx="109491" cy="1103790"/>
          </a:xfrm>
        </p:grpSpPr>
        <p:cxnSp>
          <p:nvCxnSpPr>
            <p:cNvPr id="35" name="Straight Connector 34">
              <a:extLst>
                <a:ext uri="{FF2B5EF4-FFF2-40B4-BE49-F238E27FC236}">
                  <a16:creationId xmlns:a16="http://schemas.microsoft.com/office/drawing/2014/main" id="{CC9B5970-0834-4FFA-BA40-EB02B4B1E8EF}"/>
                </a:ext>
              </a:extLst>
            </p:cNvPr>
            <p:cNvCxnSpPr>
              <a:cxnSpLocks/>
            </p:cNvCxnSpPr>
            <p:nvPr/>
          </p:nvCxnSpPr>
          <p:spPr bwMode="auto">
            <a:xfrm>
              <a:off x="4316441" y="2652686"/>
              <a:ext cx="0" cy="1087772"/>
            </a:xfrm>
            <a:prstGeom prst="line">
              <a:avLst/>
            </a:prstGeom>
            <a:noFill/>
            <a:ln w="28575" cap="flat" cmpd="sng" algn="ctr">
              <a:solidFill>
                <a:schemeClr val="bg1"/>
              </a:solidFill>
              <a:prstDash val="solid"/>
              <a:round/>
              <a:headEnd type="none" w="med" len="med"/>
              <a:tailEnd type="none" w="med" len="med"/>
            </a:ln>
            <a:effectLst/>
          </p:spPr>
        </p:cxnSp>
        <p:cxnSp>
          <p:nvCxnSpPr>
            <p:cNvPr id="36" name="Straight Connector 35">
              <a:extLst>
                <a:ext uri="{FF2B5EF4-FFF2-40B4-BE49-F238E27FC236}">
                  <a16:creationId xmlns:a16="http://schemas.microsoft.com/office/drawing/2014/main" id="{19FCF16D-89DF-49FB-B899-C6101A71169D}"/>
                </a:ext>
              </a:extLst>
            </p:cNvPr>
            <p:cNvCxnSpPr>
              <a:cxnSpLocks/>
            </p:cNvCxnSpPr>
            <p:nvPr/>
          </p:nvCxnSpPr>
          <p:spPr bwMode="auto">
            <a:xfrm>
              <a:off x="4261696" y="2636668"/>
              <a:ext cx="109491" cy="0"/>
            </a:xfrm>
            <a:prstGeom prst="line">
              <a:avLst/>
            </a:prstGeom>
            <a:noFill/>
            <a:ln w="28575" cap="flat" cmpd="sng" algn="ctr">
              <a:solidFill>
                <a:schemeClr val="bg1"/>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E447536D-5F92-4536-BBDD-1DA0C7AB249E}"/>
                </a:ext>
              </a:extLst>
            </p:cNvPr>
            <p:cNvCxnSpPr>
              <a:cxnSpLocks/>
            </p:cNvCxnSpPr>
            <p:nvPr/>
          </p:nvCxnSpPr>
          <p:spPr bwMode="auto">
            <a:xfrm>
              <a:off x="4261696" y="3733060"/>
              <a:ext cx="109491" cy="0"/>
            </a:xfrm>
            <a:prstGeom prst="line">
              <a:avLst/>
            </a:prstGeom>
            <a:noFill/>
            <a:ln w="28575" cap="flat" cmpd="sng" algn="ctr">
              <a:solidFill>
                <a:schemeClr val="bg1"/>
              </a:solidFill>
              <a:prstDash val="solid"/>
              <a:round/>
              <a:headEnd type="none" w="med" len="med"/>
              <a:tailEnd type="none" w="med" len="med"/>
            </a:ln>
            <a:effectLst/>
          </p:spPr>
        </p:cxnSp>
      </p:grpSp>
      <p:sp>
        <p:nvSpPr>
          <p:cNvPr id="38" name="TextBox 37">
            <a:extLst>
              <a:ext uri="{FF2B5EF4-FFF2-40B4-BE49-F238E27FC236}">
                <a16:creationId xmlns:a16="http://schemas.microsoft.com/office/drawing/2014/main" id="{612F1B8E-3B45-466E-949C-78629AC763A6}"/>
              </a:ext>
            </a:extLst>
          </p:cNvPr>
          <p:cNvSpPr txBox="1"/>
          <p:nvPr/>
        </p:nvSpPr>
        <p:spPr bwMode="auto">
          <a:xfrm>
            <a:off x="1807531" y="3867985"/>
            <a:ext cx="688655" cy="276999"/>
          </a:xfrm>
          <a:prstGeom prst="rect">
            <a:avLst/>
          </a:prstGeom>
          <a:noFill/>
          <a:ln>
            <a:noFill/>
          </a:ln>
        </p:spPr>
        <p:txBody>
          <a:bodyPr wrap="square" rtlCol="0">
            <a:spAutoFit/>
          </a:bodyPr>
          <a:lstStyle/>
          <a:p>
            <a:pPr algn="ctr" defTabSz="685800" eaLnBrk="1" fontAlgn="auto" hangingPunct="1">
              <a:spcBef>
                <a:spcPts val="0"/>
              </a:spcBef>
            </a:pPr>
            <a:r>
              <a:rPr lang="en-US" sz="1200" kern="100" dirty="0">
                <a:solidFill>
                  <a:srgbClr val="FFFFFF"/>
                </a:solidFill>
                <a:latin typeface="Calibri" panose="020F0502020204030204" pitchFamily="34" charset="0"/>
              </a:rPr>
              <a:t>0.37</a:t>
            </a:r>
          </a:p>
        </p:txBody>
      </p:sp>
      <p:sp>
        <p:nvSpPr>
          <p:cNvPr id="39" name="TextBox 38">
            <a:extLst>
              <a:ext uri="{FF2B5EF4-FFF2-40B4-BE49-F238E27FC236}">
                <a16:creationId xmlns:a16="http://schemas.microsoft.com/office/drawing/2014/main" id="{4AA220E8-E0DE-4DED-92D1-39976786D0C1}"/>
              </a:ext>
            </a:extLst>
          </p:cNvPr>
          <p:cNvSpPr txBox="1"/>
          <p:nvPr/>
        </p:nvSpPr>
        <p:spPr bwMode="auto">
          <a:xfrm>
            <a:off x="3105485" y="2947669"/>
            <a:ext cx="688654" cy="276999"/>
          </a:xfrm>
          <a:prstGeom prst="rect">
            <a:avLst/>
          </a:prstGeom>
          <a:noFill/>
          <a:ln>
            <a:noFill/>
          </a:ln>
        </p:spPr>
        <p:txBody>
          <a:bodyPr wrap="square" rtlCol="0">
            <a:spAutoFit/>
          </a:bodyPr>
          <a:lstStyle/>
          <a:p>
            <a:pPr algn="ctr" defTabSz="685800" eaLnBrk="1" fontAlgn="auto" hangingPunct="1">
              <a:spcBef>
                <a:spcPct val="50000"/>
              </a:spcBef>
            </a:pPr>
            <a:r>
              <a:rPr lang="en-US" sz="1200" dirty="0">
                <a:solidFill>
                  <a:srgbClr val="FFFFFF"/>
                </a:solidFill>
                <a:latin typeface="Calibri" panose="020F0502020204030204" pitchFamily="34" charset="0"/>
              </a:rPr>
              <a:t>1.22</a:t>
            </a:r>
          </a:p>
        </p:txBody>
      </p:sp>
      <p:sp>
        <p:nvSpPr>
          <p:cNvPr id="40" name="TextBox 39">
            <a:extLst>
              <a:ext uri="{FF2B5EF4-FFF2-40B4-BE49-F238E27FC236}">
                <a16:creationId xmlns:a16="http://schemas.microsoft.com/office/drawing/2014/main" id="{A90B956D-FB13-4D75-BAB3-72D054003754}"/>
              </a:ext>
            </a:extLst>
          </p:cNvPr>
          <p:cNvSpPr txBox="1"/>
          <p:nvPr/>
        </p:nvSpPr>
        <p:spPr bwMode="auto">
          <a:xfrm>
            <a:off x="1385181" y="4581399"/>
            <a:ext cx="1193006" cy="461665"/>
          </a:xfrm>
          <a:prstGeom prst="rect">
            <a:avLst/>
          </a:prstGeom>
          <a:noFill/>
          <a:ln>
            <a:noFill/>
          </a:ln>
        </p:spPr>
        <p:txBody>
          <a:bodyPr wrap="square" rtlCol="0">
            <a:spAutoFit/>
          </a:bodyPr>
          <a:lstStyle/>
          <a:p>
            <a:pPr algn="ctr" defTabSz="685800" eaLnBrk="1" fontAlgn="auto" hangingPunct="1">
              <a:spcBef>
                <a:spcPts val="0"/>
              </a:spcBef>
            </a:pPr>
            <a:r>
              <a:rPr lang="en-US" sz="1200" kern="100" dirty="0">
                <a:solidFill>
                  <a:srgbClr val="FFFFFF"/>
                </a:solidFill>
                <a:latin typeface="Calibri" panose="020F0502020204030204" pitchFamily="34" charset="0"/>
              </a:rPr>
              <a:t>CAB</a:t>
            </a:r>
            <a:br>
              <a:rPr lang="en-US" sz="1200" kern="100" dirty="0">
                <a:solidFill>
                  <a:srgbClr val="FFFFFF"/>
                </a:solidFill>
                <a:latin typeface="Calibri" panose="020F0502020204030204" pitchFamily="34" charset="0"/>
              </a:rPr>
            </a:br>
            <a:r>
              <a:rPr lang="en-US" sz="1200" kern="100" dirty="0">
                <a:solidFill>
                  <a:srgbClr val="FFFFFF"/>
                </a:solidFill>
                <a:latin typeface="Calibri" panose="020F0502020204030204" pitchFamily="34" charset="0"/>
              </a:rPr>
              <a:t>n = 2241</a:t>
            </a:r>
          </a:p>
        </p:txBody>
      </p:sp>
      <p:sp>
        <p:nvSpPr>
          <p:cNvPr id="41" name="TextBox 40">
            <a:extLst>
              <a:ext uri="{FF2B5EF4-FFF2-40B4-BE49-F238E27FC236}">
                <a16:creationId xmlns:a16="http://schemas.microsoft.com/office/drawing/2014/main" id="{C04C9203-7893-434E-B040-41D007CFDEC8}"/>
              </a:ext>
            </a:extLst>
          </p:cNvPr>
          <p:cNvSpPr txBox="1"/>
          <p:nvPr/>
        </p:nvSpPr>
        <p:spPr bwMode="auto">
          <a:xfrm>
            <a:off x="2595641" y="4581399"/>
            <a:ext cx="1193006" cy="461665"/>
          </a:xfrm>
          <a:prstGeom prst="rect">
            <a:avLst/>
          </a:prstGeom>
          <a:noFill/>
          <a:ln>
            <a:noFill/>
          </a:ln>
        </p:spPr>
        <p:txBody>
          <a:bodyPr wrap="square" rtlCol="0">
            <a:spAutoFit/>
          </a:bodyPr>
          <a:lstStyle/>
          <a:p>
            <a:pPr algn="ctr" defTabSz="685800" eaLnBrk="1" fontAlgn="auto" hangingPunct="1">
              <a:spcBef>
                <a:spcPts val="0"/>
              </a:spcBef>
            </a:pPr>
            <a:r>
              <a:rPr lang="en-US" sz="1200" kern="100" dirty="0">
                <a:solidFill>
                  <a:srgbClr val="FFFFFF"/>
                </a:solidFill>
                <a:latin typeface="Calibri" panose="020F0502020204030204" pitchFamily="34" charset="0"/>
              </a:rPr>
              <a:t>FTC/TDF</a:t>
            </a:r>
            <a:br>
              <a:rPr lang="en-US" sz="1200" kern="100" dirty="0">
                <a:solidFill>
                  <a:srgbClr val="FFFFFF"/>
                </a:solidFill>
                <a:latin typeface="Calibri" panose="020F0502020204030204" pitchFamily="34" charset="0"/>
              </a:rPr>
            </a:br>
            <a:r>
              <a:rPr lang="en-US" sz="1200" kern="100" dirty="0">
                <a:solidFill>
                  <a:srgbClr val="FFFFFF"/>
                </a:solidFill>
                <a:latin typeface="Calibri" panose="020F0502020204030204" pitchFamily="34" charset="0"/>
              </a:rPr>
              <a:t>n = 2247</a:t>
            </a:r>
          </a:p>
        </p:txBody>
      </p:sp>
      <p:sp>
        <p:nvSpPr>
          <p:cNvPr id="42" name="TextBox 41">
            <a:extLst>
              <a:ext uri="{FF2B5EF4-FFF2-40B4-BE49-F238E27FC236}">
                <a16:creationId xmlns:a16="http://schemas.microsoft.com/office/drawing/2014/main" id="{6204F731-C667-4D88-8A23-B3D176A7A456}"/>
              </a:ext>
            </a:extLst>
          </p:cNvPr>
          <p:cNvSpPr txBox="1"/>
          <p:nvPr/>
        </p:nvSpPr>
        <p:spPr bwMode="auto">
          <a:xfrm>
            <a:off x="1385179" y="3554587"/>
            <a:ext cx="1193006" cy="276999"/>
          </a:xfrm>
          <a:prstGeom prst="rect">
            <a:avLst/>
          </a:prstGeom>
          <a:noFill/>
          <a:ln>
            <a:noFill/>
          </a:ln>
        </p:spPr>
        <p:txBody>
          <a:bodyPr wrap="square" rtlCol="0">
            <a:spAutoFit/>
          </a:bodyPr>
          <a:lstStyle/>
          <a:p>
            <a:pPr algn="ctr" defTabSz="685800" eaLnBrk="1" fontAlgn="auto" hangingPunct="1">
              <a:spcBef>
                <a:spcPts val="0"/>
              </a:spcBef>
            </a:pPr>
            <a:r>
              <a:rPr lang="en-US" sz="1200" kern="100" dirty="0">
                <a:solidFill>
                  <a:srgbClr val="FFFFFF"/>
                </a:solidFill>
                <a:latin typeface="Calibri" panose="020F0502020204030204" pitchFamily="34" charset="0"/>
              </a:rPr>
              <a:t>12 Infections</a:t>
            </a:r>
          </a:p>
        </p:txBody>
      </p:sp>
      <p:sp>
        <p:nvSpPr>
          <p:cNvPr id="43" name="TextBox 42">
            <a:extLst>
              <a:ext uri="{FF2B5EF4-FFF2-40B4-BE49-F238E27FC236}">
                <a16:creationId xmlns:a16="http://schemas.microsoft.com/office/drawing/2014/main" id="{4366BE47-29AE-4735-8A36-C314A274B6AF}"/>
              </a:ext>
            </a:extLst>
          </p:cNvPr>
          <p:cNvSpPr txBox="1"/>
          <p:nvPr/>
        </p:nvSpPr>
        <p:spPr bwMode="auto">
          <a:xfrm>
            <a:off x="2636698" y="2540431"/>
            <a:ext cx="1193006" cy="276999"/>
          </a:xfrm>
          <a:prstGeom prst="rect">
            <a:avLst/>
          </a:prstGeom>
          <a:noFill/>
          <a:ln>
            <a:noFill/>
          </a:ln>
        </p:spPr>
        <p:txBody>
          <a:bodyPr wrap="square" rtlCol="0">
            <a:spAutoFit/>
          </a:bodyPr>
          <a:lstStyle/>
          <a:p>
            <a:pPr algn="ctr" defTabSz="685800" eaLnBrk="1" fontAlgn="auto" hangingPunct="1">
              <a:spcBef>
                <a:spcPts val="0"/>
              </a:spcBef>
            </a:pPr>
            <a:r>
              <a:rPr lang="en-US" sz="1200" kern="100" dirty="0">
                <a:solidFill>
                  <a:srgbClr val="FFFFFF"/>
                </a:solidFill>
                <a:latin typeface="Calibri" panose="020F0502020204030204" pitchFamily="34" charset="0"/>
              </a:rPr>
              <a:t>39 Infections</a:t>
            </a:r>
          </a:p>
        </p:txBody>
      </p:sp>
      <p:sp>
        <p:nvSpPr>
          <p:cNvPr id="44" name="TextBox 43">
            <a:extLst>
              <a:ext uri="{FF2B5EF4-FFF2-40B4-BE49-F238E27FC236}">
                <a16:creationId xmlns:a16="http://schemas.microsoft.com/office/drawing/2014/main" id="{4C75EE75-48EB-4482-884C-1880EF8A741F}"/>
              </a:ext>
            </a:extLst>
          </p:cNvPr>
          <p:cNvSpPr txBox="1"/>
          <p:nvPr/>
        </p:nvSpPr>
        <p:spPr bwMode="auto">
          <a:xfrm>
            <a:off x="838065" y="4438890"/>
            <a:ext cx="533309" cy="300082"/>
          </a:xfrm>
          <a:prstGeom prst="rect">
            <a:avLst/>
          </a:prstGeom>
          <a:noFill/>
          <a:ln>
            <a:noFill/>
          </a:ln>
        </p:spPr>
        <p:txBody>
          <a:bodyPr wrap="square" rtlCol="0">
            <a:spAutoFit/>
          </a:bodyPr>
          <a:lstStyle/>
          <a:p>
            <a:pPr algn="r" defTabSz="685800" eaLnBrk="1" fontAlgn="auto" hangingPunct="1">
              <a:spcBef>
                <a:spcPts val="0"/>
              </a:spcBef>
            </a:pPr>
            <a:r>
              <a:rPr lang="en-US" sz="1350" kern="100" dirty="0">
                <a:solidFill>
                  <a:srgbClr val="FFFFFF"/>
                </a:solidFill>
                <a:latin typeface="Calibri" panose="020F0502020204030204" pitchFamily="34" charset="0"/>
              </a:rPr>
              <a:t>0</a:t>
            </a:r>
          </a:p>
        </p:txBody>
      </p:sp>
      <p:sp>
        <p:nvSpPr>
          <p:cNvPr id="45" name="TextBox 44">
            <a:extLst>
              <a:ext uri="{FF2B5EF4-FFF2-40B4-BE49-F238E27FC236}">
                <a16:creationId xmlns:a16="http://schemas.microsoft.com/office/drawing/2014/main" id="{BE0C511B-2714-4726-A90C-A914DF9363BD}"/>
              </a:ext>
            </a:extLst>
          </p:cNvPr>
          <p:cNvSpPr txBox="1"/>
          <p:nvPr/>
        </p:nvSpPr>
        <p:spPr bwMode="auto">
          <a:xfrm>
            <a:off x="838065" y="4230146"/>
            <a:ext cx="533309" cy="300082"/>
          </a:xfrm>
          <a:prstGeom prst="rect">
            <a:avLst/>
          </a:prstGeom>
          <a:noFill/>
          <a:ln>
            <a:noFill/>
          </a:ln>
        </p:spPr>
        <p:txBody>
          <a:bodyPr wrap="square" rtlCol="0">
            <a:spAutoFit/>
          </a:bodyPr>
          <a:lstStyle/>
          <a:p>
            <a:pPr algn="r" defTabSz="685800" eaLnBrk="1" fontAlgn="auto" hangingPunct="1">
              <a:spcBef>
                <a:spcPts val="0"/>
              </a:spcBef>
            </a:pPr>
            <a:r>
              <a:rPr lang="en-US" sz="1350" kern="100" dirty="0">
                <a:solidFill>
                  <a:srgbClr val="FFFFFF"/>
                </a:solidFill>
                <a:latin typeface="Calibri" panose="020F0502020204030204" pitchFamily="34" charset="0"/>
              </a:rPr>
              <a:t>0.2</a:t>
            </a:r>
          </a:p>
        </p:txBody>
      </p:sp>
      <p:sp>
        <p:nvSpPr>
          <p:cNvPr id="46" name="TextBox 45">
            <a:extLst>
              <a:ext uri="{FF2B5EF4-FFF2-40B4-BE49-F238E27FC236}">
                <a16:creationId xmlns:a16="http://schemas.microsoft.com/office/drawing/2014/main" id="{3EE2B167-963A-46EF-BD70-A59A6D763C28}"/>
              </a:ext>
            </a:extLst>
          </p:cNvPr>
          <p:cNvSpPr txBox="1"/>
          <p:nvPr/>
        </p:nvSpPr>
        <p:spPr bwMode="auto">
          <a:xfrm>
            <a:off x="838065" y="4021402"/>
            <a:ext cx="533309" cy="300082"/>
          </a:xfrm>
          <a:prstGeom prst="rect">
            <a:avLst/>
          </a:prstGeom>
          <a:noFill/>
          <a:ln>
            <a:noFill/>
          </a:ln>
        </p:spPr>
        <p:txBody>
          <a:bodyPr wrap="square" rtlCol="0">
            <a:spAutoFit/>
          </a:bodyPr>
          <a:lstStyle/>
          <a:p>
            <a:pPr algn="r" defTabSz="685800" eaLnBrk="1" fontAlgn="auto" hangingPunct="1">
              <a:spcBef>
                <a:spcPts val="0"/>
              </a:spcBef>
            </a:pPr>
            <a:r>
              <a:rPr lang="en-US" sz="1350" kern="100" dirty="0">
                <a:solidFill>
                  <a:srgbClr val="FFFFFF"/>
                </a:solidFill>
                <a:latin typeface="Calibri" panose="020F0502020204030204" pitchFamily="34" charset="0"/>
              </a:rPr>
              <a:t>0.4</a:t>
            </a:r>
          </a:p>
        </p:txBody>
      </p:sp>
      <p:sp>
        <p:nvSpPr>
          <p:cNvPr id="47" name="TextBox 46">
            <a:extLst>
              <a:ext uri="{FF2B5EF4-FFF2-40B4-BE49-F238E27FC236}">
                <a16:creationId xmlns:a16="http://schemas.microsoft.com/office/drawing/2014/main" id="{864E17BD-6985-42DC-BF31-A29132988149}"/>
              </a:ext>
            </a:extLst>
          </p:cNvPr>
          <p:cNvSpPr txBox="1"/>
          <p:nvPr/>
        </p:nvSpPr>
        <p:spPr bwMode="auto">
          <a:xfrm>
            <a:off x="838065" y="3812659"/>
            <a:ext cx="533309" cy="300082"/>
          </a:xfrm>
          <a:prstGeom prst="rect">
            <a:avLst/>
          </a:prstGeom>
          <a:noFill/>
          <a:ln>
            <a:noFill/>
          </a:ln>
        </p:spPr>
        <p:txBody>
          <a:bodyPr wrap="square" rtlCol="0">
            <a:spAutoFit/>
          </a:bodyPr>
          <a:lstStyle/>
          <a:p>
            <a:pPr algn="r" defTabSz="685800" eaLnBrk="1" fontAlgn="auto" hangingPunct="1">
              <a:spcBef>
                <a:spcPts val="0"/>
              </a:spcBef>
            </a:pPr>
            <a:r>
              <a:rPr lang="en-US" sz="1350" kern="100" dirty="0">
                <a:solidFill>
                  <a:srgbClr val="FFFFFF"/>
                </a:solidFill>
                <a:latin typeface="Calibri" panose="020F0502020204030204" pitchFamily="34" charset="0"/>
              </a:rPr>
              <a:t>0.6</a:t>
            </a:r>
          </a:p>
        </p:txBody>
      </p:sp>
      <p:sp>
        <p:nvSpPr>
          <p:cNvPr id="48" name="TextBox 47">
            <a:extLst>
              <a:ext uri="{FF2B5EF4-FFF2-40B4-BE49-F238E27FC236}">
                <a16:creationId xmlns:a16="http://schemas.microsoft.com/office/drawing/2014/main" id="{778F8D77-85F3-476A-B5E4-D7348EBD7E84}"/>
              </a:ext>
            </a:extLst>
          </p:cNvPr>
          <p:cNvSpPr txBox="1"/>
          <p:nvPr/>
        </p:nvSpPr>
        <p:spPr bwMode="auto">
          <a:xfrm>
            <a:off x="838065" y="3603915"/>
            <a:ext cx="533309" cy="300082"/>
          </a:xfrm>
          <a:prstGeom prst="rect">
            <a:avLst/>
          </a:prstGeom>
          <a:noFill/>
          <a:ln>
            <a:noFill/>
          </a:ln>
        </p:spPr>
        <p:txBody>
          <a:bodyPr wrap="square" rtlCol="0">
            <a:spAutoFit/>
          </a:bodyPr>
          <a:lstStyle/>
          <a:p>
            <a:pPr algn="r" defTabSz="685800" eaLnBrk="1" fontAlgn="auto" hangingPunct="1">
              <a:spcBef>
                <a:spcPts val="0"/>
              </a:spcBef>
            </a:pPr>
            <a:r>
              <a:rPr lang="en-US" sz="1350" kern="100" dirty="0">
                <a:solidFill>
                  <a:srgbClr val="FFFFFF"/>
                </a:solidFill>
                <a:latin typeface="Calibri" panose="020F0502020204030204" pitchFamily="34" charset="0"/>
              </a:rPr>
              <a:t>0.8</a:t>
            </a:r>
          </a:p>
        </p:txBody>
      </p:sp>
      <p:sp>
        <p:nvSpPr>
          <p:cNvPr id="49" name="TextBox 48">
            <a:extLst>
              <a:ext uri="{FF2B5EF4-FFF2-40B4-BE49-F238E27FC236}">
                <a16:creationId xmlns:a16="http://schemas.microsoft.com/office/drawing/2014/main" id="{76C560F8-145B-4AA4-8D8D-02351DBEB0FA}"/>
              </a:ext>
            </a:extLst>
          </p:cNvPr>
          <p:cNvSpPr txBox="1"/>
          <p:nvPr/>
        </p:nvSpPr>
        <p:spPr bwMode="auto">
          <a:xfrm>
            <a:off x="838065" y="3395171"/>
            <a:ext cx="533309" cy="300082"/>
          </a:xfrm>
          <a:prstGeom prst="rect">
            <a:avLst/>
          </a:prstGeom>
          <a:noFill/>
          <a:ln>
            <a:noFill/>
          </a:ln>
        </p:spPr>
        <p:txBody>
          <a:bodyPr wrap="square" rtlCol="0">
            <a:spAutoFit/>
          </a:bodyPr>
          <a:lstStyle/>
          <a:p>
            <a:pPr algn="r" defTabSz="685800" eaLnBrk="1" fontAlgn="auto" hangingPunct="1">
              <a:spcBef>
                <a:spcPts val="0"/>
              </a:spcBef>
            </a:pPr>
            <a:r>
              <a:rPr lang="en-US" sz="1350" kern="100" dirty="0">
                <a:solidFill>
                  <a:srgbClr val="FFFFFF"/>
                </a:solidFill>
                <a:latin typeface="Calibri" panose="020F0502020204030204" pitchFamily="34" charset="0"/>
              </a:rPr>
              <a:t>1</a:t>
            </a:r>
          </a:p>
        </p:txBody>
      </p:sp>
      <p:sp>
        <p:nvSpPr>
          <p:cNvPr id="50" name="TextBox 49">
            <a:extLst>
              <a:ext uri="{FF2B5EF4-FFF2-40B4-BE49-F238E27FC236}">
                <a16:creationId xmlns:a16="http://schemas.microsoft.com/office/drawing/2014/main" id="{8DCB2DAE-6A10-48E2-9504-B91DDE2F7620}"/>
              </a:ext>
            </a:extLst>
          </p:cNvPr>
          <p:cNvSpPr txBox="1"/>
          <p:nvPr/>
        </p:nvSpPr>
        <p:spPr bwMode="auto">
          <a:xfrm>
            <a:off x="838065" y="3186427"/>
            <a:ext cx="533309" cy="300082"/>
          </a:xfrm>
          <a:prstGeom prst="rect">
            <a:avLst/>
          </a:prstGeom>
          <a:noFill/>
          <a:ln>
            <a:noFill/>
          </a:ln>
        </p:spPr>
        <p:txBody>
          <a:bodyPr wrap="square" rtlCol="0">
            <a:spAutoFit/>
          </a:bodyPr>
          <a:lstStyle/>
          <a:p>
            <a:pPr algn="r" defTabSz="685800" eaLnBrk="1" fontAlgn="auto" hangingPunct="1">
              <a:spcBef>
                <a:spcPts val="0"/>
              </a:spcBef>
            </a:pPr>
            <a:r>
              <a:rPr lang="en-US" sz="1350" kern="100" dirty="0">
                <a:solidFill>
                  <a:srgbClr val="FFFFFF"/>
                </a:solidFill>
                <a:latin typeface="Calibri" panose="020F0502020204030204" pitchFamily="34" charset="0"/>
              </a:rPr>
              <a:t>1.2</a:t>
            </a:r>
          </a:p>
        </p:txBody>
      </p:sp>
      <p:sp>
        <p:nvSpPr>
          <p:cNvPr id="51" name="TextBox 50">
            <a:extLst>
              <a:ext uri="{FF2B5EF4-FFF2-40B4-BE49-F238E27FC236}">
                <a16:creationId xmlns:a16="http://schemas.microsoft.com/office/drawing/2014/main" id="{B8D5393F-0D42-429E-A4ED-DA384BA21900}"/>
              </a:ext>
            </a:extLst>
          </p:cNvPr>
          <p:cNvSpPr txBox="1"/>
          <p:nvPr/>
        </p:nvSpPr>
        <p:spPr bwMode="auto">
          <a:xfrm>
            <a:off x="838065" y="2977684"/>
            <a:ext cx="533309" cy="300082"/>
          </a:xfrm>
          <a:prstGeom prst="rect">
            <a:avLst/>
          </a:prstGeom>
          <a:noFill/>
          <a:ln>
            <a:noFill/>
          </a:ln>
        </p:spPr>
        <p:txBody>
          <a:bodyPr wrap="square" rtlCol="0">
            <a:spAutoFit/>
          </a:bodyPr>
          <a:lstStyle/>
          <a:p>
            <a:pPr algn="r" defTabSz="685800" eaLnBrk="1" fontAlgn="auto" hangingPunct="1">
              <a:spcBef>
                <a:spcPts val="0"/>
              </a:spcBef>
            </a:pPr>
            <a:r>
              <a:rPr lang="en-US" sz="1350" kern="100" dirty="0">
                <a:solidFill>
                  <a:srgbClr val="FFFFFF"/>
                </a:solidFill>
                <a:latin typeface="Calibri" panose="020F0502020204030204" pitchFamily="34" charset="0"/>
              </a:rPr>
              <a:t>1.4</a:t>
            </a:r>
          </a:p>
        </p:txBody>
      </p:sp>
      <p:sp>
        <p:nvSpPr>
          <p:cNvPr id="52" name="TextBox 51">
            <a:extLst>
              <a:ext uri="{FF2B5EF4-FFF2-40B4-BE49-F238E27FC236}">
                <a16:creationId xmlns:a16="http://schemas.microsoft.com/office/drawing/2014/main" id="{4A94163D-3CED-46A8-A252-2EA6DBD790AE}"/>
              </a:ext>
            </a:extLst>
          </p:cNvPr>
          <p:cNvSpPr txBox="1"/>
          <p:nvPr/>
        </p:nvSpPr>
        <p:spPr bwMode="auto">
          <a:xfrm>
            <a:off x="838065" y="2768940"/>
            <a:ext cx="533309" cy="300082"/>
          </a:xfrm>
          <a:prstGeom prst="rect">
            <a:avLst/>
          </a:prstGeom>
          <a:noFill/>
          <a:ln>
            <a:noFill/>
          </a:ln>
        </p:spPr>
        <p:txBody>
          <a:bodyPr wrap="square" rtlCol="0">
            <a:spAutoFit/>
          </a:bodyPr>
          <a:lstStyle/>
          <a:p>
            <a:pPr algn="r" defTabSz="685800" eaLnBrk="1" fontAlgn="auto" hangingPunct="1">
              <a:spcBef>
                <a:spcPts val="0"/>
              </a:spcBef>
            </a:pPr>
            <a:r>
              <a:rPr lang="en-US" sz="1350" kern="100" dirty="0">
                <a:solidFill>
                  <a:srgbClr val="FFFFFF"/>
                </a:solidFill>
                <a:latin typeface="Calibri" panose="020F0502020204030204" pitchFamily="34" charset="0"/>
              </a:rPr>
              <a:t>1.6</a:t>
            </a:r>
          </a:p>
        </p:txBody>
      </p:sp>
      <p:sp>
        <p:nvSpPr>
          <p:cNvPr id="53" name="TextBox 52">
            <a:extLst>
              <a:ext uri="{FF2B5EF4-FFF2-40B4-BE49-F238E27FC236}">
                <a16:creationId xmlns:a16="http://schemas.microsoft.com/office/drawing/2014/main" id="{5C07B757-539E-4634-A7C7-E9D27E6C159E}"/>
              </a:ext>
            </a:extLst>
          </p:cNvPr>
          <p:cNvSpPr txBox="1"/>
          <p:nvPr/>
        </p:nvSpPr>
        <p:spPr bwMode="auto">
          <a:xfrm>
            <a:off x="838065" y="2560196"/>
            <a:ext cx="533309" cy="300082"/>
          </a:xfrm>
          <a:prstGeom prst="rect">
            <a:avLst/>
          </a:prstGeom>
          <a:noFill/>
          <a:ln>
            <a:noFill/>
          </a:ln>
        </p:spPr>
        <p:txBody>
          <a:bodyPr wrap="square" rtlCol="0">
            <a:spAutoFit/>
          </a:bodyPr>
          <a:lstStyle/>
          <a:p>
            <a:pPr algn="r" defTabSz="685800" eaLnBrk="1" fontAlgn="auto" hangingPunct="1">
              <a:spcBef>
                <a:spcPts val="0"/>
              </a:spcBef>
            </a:pPr>
            <a:r>
              <a:rPr lang="en-US" sz="1350" kern="100" dirty="0">
                <a:solidFill>
                  <a:srgbClr val="FFFFFF"/>
                </a:solidFill>
                <a:latin typeface="Calibri" panose="020F0502020204030204" pitchFamily="34" charset="0"/>
              </a:rPr>
              <a:t>1.8</a:t>
            </a:r>
          </a:p>
        </p:txBody>
      </p:sp>
      <p:sp>
        <p:nvSpPr>
          <p:cNvPr id="54" name="TextBox 53">
            <a:extLst>
              <a:ext uri="{FF2B5EF4-FFF2-40B4-BE49-F238E27FC236}">
                <a16:creationId xmlns:a16="http://schemas.microsoft.com/office/drawing/2014/main" id="{C6EB4F00-A1F5-4745-A08E-FDC5B9E64E54}"/>
              </a:ext>
            </a:extLst>
          </p:cNvPr>
          <p:cNvSpPr txBox="1"/>
          <p:nvPr/>
        </p:nvSpPr>
        <p:spPr bwMode="auto">
          <a:xfrm rot="16200000">
            <a:off x="-132816" y="3482556"/>
            <a:ext cx="2057189" cy="300082"/>
          </a:xfrm>
          <a:prstGeom prst="rect">
            <a:avLst/>
          </a:prstGeom>
          <a:noFill/>
          <a:ln>
            <a:noFill/>
          </a:ln>
        </p:spPr>
        <p:txBody>
          <a:bodyPr wrap="square" rtlCol="0">
            <a:spAutoFit/>
          </a:bodyPr>
          <a:lstStyle/>
          <a:p>
            <a:pPr algn="ctr" defTabSz="685800" eaLnBrk="1" fontAlgn="auto" hangingPunct="1">
              <a:spcBef>
                <a:spcPts val="0"/>
              </a:spcBef>
            </a:pPr>
            <a:r>
              <a:rPr lang="en-US" sz="1350" kern="100" dirty="0">
                <a:solidFill>
                  <a:srgbClr val="FFFFFF"/>
                </a:solidFill>
                <a:latin typeface="Calibri" panose="020F0502020204030204" pitchFamily="34" charset="0"/>
              </a:rPr>
              <a:t>HIV Incidence Rate/100 PY</a:t>
            </a:r>
          </a:p>
        </p:txBody>
      </p:sp>
      <p:sp>
        <p:nvSpPr>
          <p:cNvPr id="55" name="TextBox 54">
            <a:extLst>
              <a:ext uri="{FF2B5EF4-FFF2-40B4-BE49-F238E27FC236}">
                <a16:creationId xmlns:a16="http://schemas.microsoft.com/office/drawing/2014/main" id="{C71C7CE0-08E9-48BA-BB00-690E2BFD2526}"/>
              </a:ext>
            </a:extLst>
          </p:cNvPr>
          <p:cNvSpPr txBox="1"/>
          <p:nvPr/>
        </p:nvSpPr>
        <p:spPr bwMode="auto">
          <a:xfrm>
            <a:off x="1549591" y="2179278"/>
            <a:ext cx="2057189" cy="323165"/>
          </a:xfrm>
          <a:prstGeom prst="rect">
            <a:avLst/>
          </a:prstGeom>
          <a:noFill/>
          <a:ln>
            <a:noFill/>
          </a:ln>
        </p:spPr>
        <p:txBody>
          <a:bodyPr wrap="square" rtlCol="0">
            <a:spAutoFit/>
          </a:bodyPr>
          <a:lstStyle/>
          <a:p>
            <a:pPr algn="ctr" defTabSz="685800" eaLnBrk="1" fontAlgn="auto" hangingPunct="1">
              <a:spcBef>
                <a:spcPts val="0"/>
              </a:spcBef>
            </a:pPr>
            <a:r>
              <a:rPr lang="en-US" sz="1500" kern="100" dirty="0">
                <a:solidFill>
                  <a:srgbClr val="FFFFFF"/>
                </a:solidFill>
                <a:latin typeface="Calibri" panose="020F0502020204030204" pitchFamily="34" charset="0"/>
              </a:rPr>
              <a:t>HIV Incidence</a:t>
            </a:r>
          </a:p>
        </p:txBody>
      </p:sp>
      <p:grpSp>
        <p:nvGrpSpPr>
          <p:cNvPr id="56" name="Group 55">
            <a:extLst>
              <a:ext uri="{FF2B5EF4-FFF2-40B4-BE49-F238E27FC236}">
                <a16:creationId xmlns:a16="http://schemas.microsoft.com/office/drawing/2014/main" id="{8D1BE223-3656-4D9C-B96F-4C80282BE789}"/>
              </a:ext>
            </a:extLst>
          </p:cNvPr>
          <p:cNvGrpSpPr/>
          <p:nvPr/>
        </p:nvGrpSpPr>
        <p:grpSpPr>
          <a:xfrm>
            <a:off x="5172074" y="3045938"/>
            <a:ext cx="2687684" cy="1590251"/>
            <a:chOff x="6896099" y="2918251"/>
            <a:chExt cx="3583578" cy="2120334"/>
          </a:xfrm>
        </p:grpSpPr>
        <p:cxnSp>
          <p:nvCxnSpPr>
            <p:cNvPr id="58" name="Straight Connector 57">
              <a:extLst>
                <a:ext uri="{FF2B5EF4-FFF2-40B4-BE49-F238E27FC236}">
                  <a16:creationId xmlns:a16="http://schemas.microsoft.com/office/drawing/2014/main" id="{E30425D4-4781-4D58-8821-314953B383FF}"/>
                </a:ext>
              </a:extLst>
            </p:cNvPr>
            <p:cNvCxnSpPr/>
            <p:nvPr/>
          </p:nvCxnSpPr>
          <p:spPr bwMode="auto">
            <a:xfrm>
              <a:off x="8673609" y="2918251"/>
              <a:ext cx="0" cy="2029572"/>
            </a:xfrm>
            <a:prstGeom prst="line">
              <a:avLst/>
            </a:prstGeom>
            <a:noFill/>
            <a:ln w="28575" cap="flat" cmpd="sng" algn="ctr">
              <a:solidFill>
                <a:schemeClr val="bg1"/>
              </a:solidFill>
              <a:prstDash val="sysDash"/>
              <a:round/>
              <a:headEnd type="none" w="med" len="med"/>
              <a:tailEnd type="none" w="med" len="med"/>
            </a:ln>
            <a:effectLst/>
          </p:spPr>
        </p:cxnSp>
        <p:cxnSp>
          <p:nvCxnSpPr>
            <p:cNvPr id="59" name="Straight Connector 58">
              <a:extLst>
                <a:ext uri="{FF2B5EF4-FFF2-40B4-BE49-F238E27FC236}">
                  <a16:creationId xmlns:a16="http://schemas.microsoft.com/office/drawing/2014/main" id="{90337E10-BEAE-4ACB-9C77-3690398FB99A}"/>
                </a:ext>
              </a:extLst>
            </p:cNvPr>
            <p:cNvCxnSpPr/>
            <p:nvPr/>
          </p:nvCxnSpPr>
          <p:spPr bwMode="auto">
            <a:xfrm>
              <a:off x="9098022" y="2918251"/>
              <a:ext cx="0" cy="2029572"/>
            </a:xfrm>
            <a:prstGeom prst="line">
              <a:avLst/>
            </a:prstGeom>
            <a:noFill/>
            <a:ln w="28575" cap="flat" cmpd="sng" algn="ctr">
              <a:solidFill>
                <a:schemeClr val="bg1"/>
              </a:solidFill>
              <a:prstDash val="solid"/>
              <a:round/>
              <a:headEnd type="none" w="med" len="med"/>
              <a:tailEnd type="none" w="med" len="med"/>
            </a:ln>
            <a:effectLst/>
          </p:spPr>
        </p:cxnSp>
        <p:grpSp>
          <p:nvGrpSpPr>
            <p:cNvPr id="60" name="Group 59">
              <a:extLst>
                <a:ext uri="{FF2B5EF4-FFF2-40B4-BE49-F238E27FC236}">
                  <a16:creationId xmlns:a16="http://schemas.microsoft.com/office/drawing/2014/main" id="{7D3146AE-1F5F-4379-9F72-B80BA5DDD374}"/>
                </a:ext>
              </a:extLst>
            </p:cNvPr>
            <p:cNvGrpSpPr/>
            <p:nvPr/>
          </p:nvGrpSpPr>
          <p:grpSpPr>
            <a:xfrm>
              <a:off x="6896099" y="4947824"/>
              <a:ext cx="1784170" cy="90761"/>
              <a:chOff x="6896099" y="4947824"/>
              <a:chExt cx="1784170" cy="90761"/>
            </a:xfrm>
          </p:grpSpPr>
          <p:cxnSp>
            <p:nvCxnSpPr>
              <p:cNvPr id="66" name="Straight Connector 65">
                <a:extLst>
                  <a:ext uri="{FF2B5EF4-FFF2-40B4-BE49-F238E27FC236}">
                    <a16:creationId xmlns:a16="http://schemas.microsoft.com/office/drawing/2014/main" id="{52082C6B-180B-4BFD-8188-FA05F4E7CB30}"/>
                  </a:ext>
                </a:extLst>
              </p:cNvPr>
              <p:cNvCxnSpPr>
                <a:cxnSpLocks/>
              </p:cNvCxnSpPr>
              <p:nvPr/>
            </p:nvCxnSpPr>
            <p:spPr bwMode="auto">
              <a:xfrm>
                <a:off x="6896099" y="4950388"/>
                <a:ext cx="1784170" cy="0"/>
              </a:xfrm>
              <a:prstGeom prst="line">
                <a:avLst/>
              </a:prstGeom>
              <a:noFill/>
              <a:ln w="28575" cap="flat" cmpd="sng" algn="ctr">
                <a:solidFill>
                  <a:schemeClr val="bg1"/>
                </a:solidFill>
                <a:prstDash val="solid"/>
                <a:round/>
                <a:headEnd type="none" w="med" len="med"/>
                <a:tailEnd type="none" w="med" len="med"/>
              </a:ln>
              <a:effectLst/>
            </p:spPr>
          </p:cxnSp>
          <p:grpSp>
            <p:nvGrpSpPr>
              <p:cNvPr id="67" name="Group 66">
                <a:extLst>
                  <a:ext uri="{FF2B5EF4-FFF2-40B4-BE49-F238E27FC236}">
                    <a16:creationId xmlns:a16="http://schemas.microsoft.com/office/drawing/2014/main" id="{F43CB04A-6EDD-4B04-BF59-FD152A0CB95D}"/>
                  </a:ext>
                </a:extLst>
              </p:cNvPr>
              <p:cNvGrpSpPr/>
              <p:nvPr/>
            </p:nvGrpSpPr>
            <p:grpSpPr>
              <a:xfrm>
                <a:off x="6904680" y="4947824"/>
                <a:ext cx="1768929" cy="90761"/>
                <a:chOff x="6904680" y="4947824"/>
                <a:chExt cx="1768929" cy="90761"/>
              </a:xfrm>
            </p:grpSpPr>
            <p:cxnSp>
              <p:nvCxnSpPr>
                <p:cNvPr id="68" name="Straight Connector 67">
                  <a:extLst>
                    <a:ext uri="{FF2B5EF4-FFF2-40B4-BE49-F238E27FC236}">
                      <a16:creationId xmlns:a16="http://schemas.microsoft.com/office/drawing/2014/main" id="{9134C1A3-AB1C-463F-8090-5299B197E695}"/>
                    </a:ext>
                  </a:extLst>
                </p:cNvPr>
                <p:cNvCxnSpPr>
                  <a:cxnSpLocks/>
                </p:cNvCxnSpPr>
                <p:nvPr/>
              </p:nvCxnSpPr>
              <p:spPr bwMode="auto">
                <a:xfrm>
                  <a:off x="6904680" y="4947824"/>
                  <a:ext cx="0" cy="90761"/>
                </a:xfrm>
                <a:prstGeom prst="line">
                  <a:avLst/>
                </a:prstGeom>
                <a:noFill/>
                <a:ln w="28575" cap="flat" cmpd="sng" algn="ctr">
                  <a:solidFill>
                    <a:schemeClr val="bg1"/>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8AA90BE9-02BC-489A-B4FB-6504A923E0C1}"/>
                    </a:ext>
                  </a:extLst>
                </p:cNvPr>
                <p:cNvCxnSpPr>
                  <a:cxnSpLocks/>
                </p:cNvCxnSpPr>
                <p:nvPr/>
              </p:nvCxnSpPr>
              <p:spPr bwMode="auto">
                <a:xfrm>
                  <a:off x="8177220" y="4947824"/>
                  <a:ext cx="0" cy="90761"/>
                </a:xfrm>
                <a:prstGeom prst="line">
                  <a:avLst/>
                </a:prstGeom>
                <a:noFill/>
                <a:ln w="28575" cap="flat" cmpd="sng" algn="ctr">
                  <a:solidFill>
                    <a:schemeClr val="bg1"/>
                  </a:solidFill>
                  <a:prstDash val="solid"/>
                  <a:round/>
                  <a:headEnd type="none" w="med" len="med"/>
                  <a:tailEnd type="none" w="med" len="med"/>
                </a:ln>
                <a:effectLst/>
              </p:spPr>
            </p:cxnSp>
            <p:cxnSp>
              <p:nvCxnSpPr>
                <p:cNvPr id="70" name="Straight Connector 69">
                  <a:extLst>
                    <a:ext uri="{FF2B5EF4-FFF2-40B4-BE49-F238E27FC236}">
                      <a16:creationId xmlns:a16="http://schemas.microsoft.com/office/drawing/2014/main" id="{8815BB77-0E68-414D-96EB-DDA2C2E559B6}"/>
                    </a:ext>
                  </a:extLst>
                </p:cNvPr>
                <p:cNvCxnSpPr>
                  <a:cxnSpLocks/>
                </p:cNvCxnSpPr>
                <p:nvPr/>
              </p:nvCxnSpPr>
              <p:spPr bwMode="auto">
                <a:xfrm>
                  <a:off x="8673609" y="4947824"/>
                  <a:ext cx="0" cy="90761"/>
                </a:xfrm>
                <a:prstGeom prst="line">
                  <a:avLst/>
                </a:prstGeom>
                <a:noFill/>
                <a:ln w="28575" cap="flat" cmpd="sng" algn="ctr">
                  <a:solidFill>
                    <a:schemeClr val="bg1"/>
                  </a:solidFill>
                  <a:prstDash val="solid"/>
                  <a:round/>
                  <a:headEnd type="none" w="med" len="med"/>
                  <a:tailEnd type="none" w="med" len="med"/>
                </a:ln>
                <a:effectLst/>
              </p:spPr>
            </p:cxnSp>
          </p:grpSp>
        </p:grpSp>
        <p:grpSp>
          <p:nvGrpSpPr>
            <p:cNvPr id="61" name="Group 60">
              <a:extLst>
                <a:ext uri="{FF2B5EF4-FFF2-40B4-BE49-F238E27FC236}">
                  <a16:creationId xmlns:a16="http://schemas.microsoft.com/office/drawing/2014/main" id="{47AB0C10-4502-486A-A298-1BDDAF746C41}"/>
                </a:ext>
              </a:extLst>
            </p:cNvPr>
            <p:cNvGrpSpPr/>
            <p:nvPr/>
          </p:nvGrpSpPr>
          <p:grpSpPr>
            <a:xfrm>
              <a:off x="9081951" y="4947823"/>
              <a:ext cx="1397726" cy="90761"/>
              <a:chOff x="9081951" y="4947823"/>
              <a:chExt cx="1397726" cy="90761"/>
            </a:xfrm>
          </p:grpSpPr>
          <p:cxnSp>
            <p:nvCxnSpPr>
              <p:cNvPr id="62" name="Straight Connector 61">
                <a:extLst>
                  <a:ext uri="{FF2B5EF4-FFF2-40B4-BE49-F238E27FC236}">
                    <a16:creationId xmlns:a16="http://schemas.microsoft.com/office/drawing/2014/main" id="{BA74BE36-6C88-48C3-A578-9B1CC4B052BE}"/>
                  </a:ext>
                </a:extLst>
              </p:cNvPr>
              <p:cNvCxnSpPr>
                <a:cxnSpLocks/>
              </p:cNvCxnSpPr>
              <p:nvPr/>
            </p:nvCxnSpPr>
            <p:spPr bwMode="auto">
              <a:xfrm>
                <a:off x="9081951" y="4950388"/>
                <a:ext cx="1397726" cy="0"/>
              </a:xfrm>
              <a:prstGeom prst="line">
                <a:avLst/>
              </a:prstGeom>
              <a:noFill/>
              <a:ln w="28575" cap="flat" cmpd="sng" algn="ctr">
                <a:solidFill>
                  <a:schemeClr val="bg1"/>
                </a:solidFill>
                <a:prstDash val="solid"/>
                <a:round/>
                <a:headEnd type="none" w="med" len="med"/>
                <a:tailEnd type="none" w="med" len="med"/>
              </a:ln>
              <a:effectLst/>
            </p:spPr>
          </p:cxnSp>
          <p:grpSp>
            <p:nvGrpSpPr>
              <p:cNvPr id="63" name="Group 62">
                <a:extLst>
                  <a:ext uri="{FF2B5EF4-FFF2-40B4-BE49-F238E27FC236}">
                    <a16:creationId xmlns:a16="http://schemas.microsoft.com/office/drawing/2014/main" id="{889231A5-A49D-4D54-95F4-8DA314DA0ED6}"/>
                  </a:ext>
                </a:extLst>
              </p:cNvPr>
              <p:cNvGrpSpPr/>
              <p:nvPr/>
            </p:nvGrpSpPr>
            <p:grpSpPr>
              <a:xfrm>
                <a:off x="9095973" y="4947823"/>
                <a:ext cx="1371603" cy="90761"/>
                <a:chOff x="9095973" y="4947823"/>
                <a:chExt cx="1371603" cy="90761"/>
              </a:xfrm>
            </p:grpSpPr>
            <p:cxnSp>
              <p:nvCxnSpPr>
                <p:cNvPr id="64" name="Straight Connector 63">
                  <a:extLst>
                    <a:ext uri="{FF2B5EF4-FFF2-40B4-BE49-F238E27FC236}">
                      <a16:creationId xmlns:a16="http://schemas.microsoft.com/office/drawing/2014/main" id="{232D5805-28AA-42C1-BFC3-F203D92DA917}"/>
                    </a:ext>
                  </a:extLst>
                </p:cNvPr>
                <p:cNvCxnSpPr>
                  <a:cxnSpLocks/>
                </p:cNvCxnSpPr>
                <p:nvPr/>
              </p:nvCxnSpPr>
              <p:spPr bwMode="auto">
                <a:xfrm>
                  <a:off x="9095973" y="4947823"/>
                  <a:ext cx="0" cy="90761"/>
                </a:xfrm>
                <a:prstGeom prst="line">
                  <a:avLst/>
                </a:prstGeom>
                <a:noFill/>
                <a:ln w="28575" cap="flat" cmpd="sng" algn="ctr">
                  <a:solidFill>
                    <a:schemeClr val="bg1"/>
                  </a:solidFill>
                  <a:prstDash val="solid"/>
                  <a:round/>
                  <a:headEnd type="none" w="med" len="med"/>
                  <a:tailEnd type="none" w="med" len="med"/>
                </a:ln>
                <a:effectLst/>
              </p:spPr>
            </p:cxnSp>
            <p:cxnSp>
              <p:nvCxnSpPr>
                <p:cNvPr id="65" name="Straight Connector 64">
                  <a:extLst>
                    <a:ext uri="{FF2B5EF4-FFF2-40B4-BE49-F238E27FC236}">
                      <a16:creationId xmlns:a16="http://schemas.microsoft.com/office/drawing/2014/main" id="{19B87FA9-0E0F-4661-B1BB-8E7DA321788C}"/>
                    </a:ext>
                  </a:extLst>
                </p:cNvPr>
                <p:cNvCxnSpPr>
                  <a:cxnSpLocks/>
                </p:cNvCxnSpPr>
                <p:nvPr/>
              </p:nvCxnSpPr>
              <p:spPr bwMode="auto">
                <a:xfrm>
                  <a:off x="10467576" y="4947823"/>
                  <a:ext cx="0" cy="90761"/>
                </a:xfrm>
                <a:prstGeom prst="line">
                  <a:avLst/>
                </a:prstGeom>
                <a:noFill/>
                <a:ln w="28575" cap="flat" cmpd="sng" algn="ctr">
                  <a:solidFill>
                    <a:schemeClr val="bg1"/>
                  </a:solidFill>
                  <a:prstDash val="solid"/>
                  <a:round/>
                  <a:headEnd type="none" w="med" len="med"/>
                  <a:tailEnd type="none" w="med" len="med"/>
                </a:ln>
                <a:effectLst/>
              </p:spPr>
            </p:cxnSp>
          </p:grpSp>
        </p:grpSp>
      </p:grpSp>
      <p:sp>
        <p:nvSpPr>
          <p:cNvPr id="71" name="Arrow: Right 70">
            <a:extLst>
              <a:ext uri="{FF2B5EF4-FFF2-40B4-BE49-F238E27FC236}">
                <a16:creationId xmlns:a16="http://schemas.microsoft.com/office/drawing/2014/main" id="{7E77DB76-7ED1-47BC-8382-4611B35DCCD6}"/>
              </a:ext>
            </a:extLst>
          </p:cNvPr>
          <p:cNvSpPr/>
          <p:nvPr/>
        </p:nvSpPr>
        <p:spPr bwMode="auto">
          <a:xfrm>
            <a:off x="6589441" y="2655271"/>
            <a:ext cx="1320165" cy="503279"/>
          </a:xfrm>
          <a:prstGeom prst="rightArrow">
            <a:avLst>
              <a:gd name="adj1" fmla="val 56813"/>
              <a:gd name="adj2" fmla="val 53407"/>
            </a:avLst>
          </a:prstGeom>
          <a:solidFill>
            <a:schemeClr val="accent1"/>
          </a:solidFill>
          <a:ln w="0">
            <a:solidFill>
              <a:schemeClr val="bg1"/>
            </a:solidFill>
            <a:miter lim="800000"/>
            <a:headEnd/>
            <a:tailEnd/>
          </a:ln>
        </p:spPr>
        <p:txBody>
          <a:bodyPr rtlCol="0" anchor="ctr"/>
          <a:lstStyle/>
          <a:p>
            <a:pPr algn="ctr" defTabSz="685800" eaLnBrk="1" fontAlgn="auto" hangingPunct="1">
              <a:spcBef>
                <a:spcPct val="35000"/>
              </a:spcBef>
              <a:spcAft>
                <a:spcPct val="25000"/>
              </a:spcAft>
              <a:buClr>
                <a:srgbClr val="34558B"/>
              </a:buClr>
            </a:pPr>
            <a:r>
              <a:rPr lang="en-US" sz="1200" dirty="0">
                <a:solidFill>
                  <a:srgbClr val="231F20"/>
                </a:solidFill>
                <a:latin typeface="Calibri" panose="020F0502020204030204" pitchFamily="34" charset="0"/>
              </a:rPr>
              <a:t>Favors FTC/TDF</a:t>
            </a:r>
          </a:p>
        </p:txBody>
      </p:sp>
      <p:sp>
        <p:nvSpPr>
          <p:cNvPr id="72" name="Arrow: Right 71">
            <a:extLst>
              <a:ext uri="{FF2B5EF4-FFF2-40B4-BE49-F238E27FC236}">
                <a16:creationId xmlns:a16="http://schemas.microsoft.com/office/drawing/2014/main" id="{A11374FA-8865-4F48-8312-7CBCC115692E}"/>
              </a:ext>
            </a:extLst>
          </p:cNvPr>
          <p:cNvSpPr/>
          <p:nvPr/>
        </p:nvSpPr>
        <p:spPr bwMode="auto">
          <a:xfrm flipH="1">
            <a:off x="5271326" y="2655271"/>
            <a:ext cx="1320165" cy="503279"/>
          </a:xfrm>
          <a:prstGeom prst="rightArrow">
            <a:avLst>
              <a:gd name="adj1" fmla="val 56813"/>
              <a:gd name="adj2" fmla="val 53407"/>
            </a:avLst>
          </a:prstGeom>
          <a:solidFill>
            <a:schemeClr val="accent3"/>
          </a:solidFill>
          <a:ln w="0">
            <a:solidFill>
              <a:schemeClr val="bg1"/>
            </a:solidFill>
            <a:miter lim="800000"/>
            <a:headEnd/>
            <a:tailEnd/>
          </a:ln>
        </p:spPr>
        <p:txBody>
          <a:bodyPr rtlCol="0" anchor="ctr"/>
          <a:lstStyle/>
          <a:p>
            <a:pPr algn="ctr" defTabSz="685800" eaLnBrk="1" fontAlgn="auto" hangingPunct="1">
              <a:spcBef>
                <a:spcPct val="35000"/>
              </a:spcBef>
              <a:spcAft>
                <a:spcPct val="25000"/>
              </a:spcAft>
              <a:buClr>
                <a:srgbClr val="34558B"/>
              </a:buClr>
            </a:pPr>
            <a:r>
              <a:rPr lang="en-US" sz="1200" dirty="0">
                <a:solidFill>
                  <a:srgbClr val="231F20"/>
                </a:solidFill>
                <a:latin typeface="Calibri" panose="020F0502020204030204" pitchFamily="34" charset="0"/>
              </a:rPr>
              <a:t>Favors CAB</a:t>
            </a:r>
          </a:p>
        </p:txBody>
      </p:sp>
      <p:sp>
        <p:nvSpPr>
          <p:cNvPr id="73" name="TextBox 72">
            <a:extLst>
              <a:ext uri="{FF2B5EF4-FFF2-40B4-BE49-F238E27FC236}">
                <a16:creationId xmlns:a16="http://schemas.microsoft.com/office/drawing/2014/main" id="{59AF6BDA-6BD6-4FD0-968D-47ECE161FFEC}"/>
              </a:ext>
            </a:extLst>
          </p:cNvPr>
          <p:cNvSpPr txBox="1"/>
          <p:nvPr/>
        </p:nvSpPr>
        <p:spPr bwMode="auto">
          <a:xfrm rot="16200000">
            <a:off x="5642680" y="3680067"/>
            <a:ext cx="152217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1050" dirty="0">
                <a:solidFill>
                  <a:srgbClr val="FFFFFF"/>
                </a:solidFill>
                <a:latin typeface="Calibri" panose="020F0502020204030204" pitchFamily="34" charset="0"/>
              </a:rPr>
              <a:t>Superiority</a:t>
            </a:r>
          </a:p>
        </p:txBody>
      </p:sp>
      <p:sp>
        <p:nvSpPr>
          <p:cNvPr id="74" name="TextBox 73">
            <a:extLst>
              <a:ext uri="{FF2B5EF4-FFF2-40B4-BE49-F238E27FC236}">
                <a16:creationId xmlns:a16="http://schemas.microsoft.com/office/drawing/2014/main" id="{6C94AF50-4E34-4A9D-AF0C-23E821C92B74}"/>
              </a:ext>
            </a:extLst>
          </p:cNvPr>
          <p:cNvSpPr txBox="1"/>
          <p:nvPr/>
        </p:nvSpPr>
        <p:spPr bwMode="auto">
          <a:xfrm rot="16200000">
            <a:off x="5951758" y="3680067"/>
            <a:ext cx="152217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1050" dirty="0">
                <a:solidFill>
                  <a:srgbClr val="FFFFFF"/>
                </a:solidFill>
                <a:latin typeface="Calibri" panose="020F0502020204030204" pitchFamily="34" charset="0"/>
              </a:rPr>
              <a:t>Non-Inferiority</a:t>
            </a:r>
          </a:p>
        </p:txBody>
      </p:sp>
      <p:sp>
        <p:nvSpPr>
          <p:cNvPr id="75" name="TextBox 74">
            <a:extLst>
              <a:ext uri="{FF2B5EF4-FFF2-40B4-BE49-F238E27FC236}">
                <a16:creationId xmlns:a16="http://schemas.microsoft.com/office/drawing/2014/main" id="{B3423876-C932-493D-8D3E-F92541C92EE8}"/>
              </a:ext>
            </a:extLst>
          </p:cNvPr>
          <p:cNvSpPr txBox="1"/>
          <p:nvPr/>
        </p:nvSpPr>
        <p:spPr bwMode="auto">
          <a:xfrm>
            <a:off x="4813701" y="4588774"/>
            <a:ext cx="724565" cy="276999"/>
          </a:xfrm>
          <a:prstGeom prst="rect">
            <a:avLst/>
          </a:prstGeom>
          <a:noFill/>
          <a:ln>
            <a:noFill/>
          </a:ln>
        </p:spPr>
        <p:txBody>
          <a:bodyPr wrap="square" rtlCol="0">
            <a:spAutoFit/>
          </a:bodyPr>
          <a:lstStyle/>
          <a:p>
            <a:pPr algn="ctr" defTabSz="685800" eaLnBrk="1" fontAlgn="auto" hangingPunct="1">
              <a:spcBef>
                <a:spcPts val="0"/>
              </a:spcBef>
            </a:pPr>
            <a:r>
              <a:rPr lang="en-US" sz="1200" kern="100" dirty="0">
                <a:solidFill>
                  <a:srgbClr val="FFFFFF"/>
                </a:solidFill>
                <a:latin typeface="Calibri" panose="020F0502020204030204" pitchFamily="34" charset="0"/>
              </a:rPr>
              <a:t>0</a:t>
            </a:r>
          </a:p>
        </p:txBody>
      </p:sp>
      <p:sp>
        <p:nvSpPr>
          <p:cNvPr id="76" name="TextBox 75">
            <a:extLst>
              <a:ext uri="{FF2B5EF4-FFF2-40B4-BE49-F238E27FC236}">
                <a16:creationId xmlns:a16="http://schemas.microsoft.com/office/drawing/2014/main" id="{01A73F2D-684C-4A43-9D15-5BCC06C61C92}"/>
              </a:ext>
            </a:extLst>
          </p:cNvPr>
          <p:cNvSpPr txBox="1"/>
          <p:nvPr/>
        </p:nvSpPr>
        <p:spPr bwMode="auto">
          <a:xfrm>
            <a:off x="5775065" y="4588774"/>
            <a:ext cx="724565" cy="276999"/>
          </a:xfrm>
          <a:prstGeom prst="rect">
            <a:avLst/>
          </a:prstGeom>
          <a:noFill/>
          <a:ln>
            <a:noFill/>
          </a:ln>
        </p:spPr>
        <p:txBody>
          <a:bodyPr wrap="square" rtlCol="0">
            <a:spAutoFit/>
          </a:bodyPr>
          <a:lstStyle/>
          <a:p>
            <a:pPr algn="ctr" defTabSz="685800" eaLnBrk="1" fontAlgn="auto" hangingPunct="1">
              <a:spcBef>
                <a:spcPts val="0"/>
              </a:spcBef>
            </a:pPr>
            <a:r>
              <a:rPr lang="en-US" sz="1200" kern="100" dirty="0">
                <a:solidFill>
                  <a:srgbClr val="FFFFFF"/>
                </a:solidFill>
                <a:latin typeface="Calibri" panose="020F0502020204030204" pitchFamily="34" charset="0"/>
              </a:rPr>
              <a:t>0.75</a:t>
            </a:r>
          </a:p>
        </p:txBody>
      </p:sp>
      <p:sp>
        <p:nvSpPr>
          <p:cNvPr id="77" name="TextBox 76">
            <a:extLst>
              <a:ext uri="{FF2B5EF4-FFF2-40B4-BE49-F238E27FC236}">
                <a16:creationId xmlns:a16="http://schemas.microsoft.com/office/drawing/2014/main" id="{87BDABA3-D568-4862-875E-34A4969AA604}"/>
              </a:ext>
            </a:extLst>
          </p:cNvPr>
          <p:cNvSpPr txBox="1"/>
          <p:nvPr/>
        </p:nvSpPr>
        <p:spPr bwMode="auto">
          <a:xfrm>
            <a:off x="6459697" y="4588774"/>
            <a:ext cx="724565" cy="276999"/>
          </a:xfrm>
          <a:prstGeom prst="rect">
            <a:avLst/>
          </a:prstGeom>
          <a:noFill/>
          <a:ln>
            <a:noFill/>
          </a:ln>
        </p:spPr>
        <p:txBody>
          <a:bodyPr wrap="square" rtlCol="0">
            <a:spAutoFit/>
          </a:bodyPr>
          <a:lstStyle/>
          <a:p>
            <a:pPr algn="ctr" defTabSz="685800" eaLnBrk="1" fontAlgn="auto" hangingPunct="1">
              <a:spcBef>
                <a:spcPts val="0"/>
              </a:spcBef>
            </a:pPr>
            <a:r>
              <a:rPr lang="en-US" sz="1200" kern="100" dirty="0">
                <a:solidFill>
                  <a:srgbClr val="FFFFFF"/>
                </a:solidFill>
                <a:latin typeface="Calibri" panose="020F0502020204030204" pitchFamily="34" charset="0"/>
              </a:rPr>
              <a:t>1.23</a:t>
            </a:r>
          </a:p>
        </p:txBody>
      </p:sp>
      <p:sp>
        <p:nvSpPr>
          <p:cNvPr id="78" name="TextBox 77">
            <a:extLst>
              <a:ext uri="{FF2B5EF4-FFF2-40B4-BE49-F238E27FC236}">
                <a16:creationId xmlns:a16="http://schemas.microsoft.com/office/drawing/2014/main" id="{915BC1CB-6766-4B0C-93B9-9962D88C6C71}"/>
              </a:ext>
            </a:extLst>
          </p:cNvPr>
          <p:cNvSpPr txBox="1"/>
          <p:nvPr/>
        </p:nvSpPr>
        <p:spPr bwMode="auto">
          <a:xfrm>
            <a:off x="7487164" y="4588774"/>
            <a:ext cx="724565" cy="276999"/>
          </a:xfrm>
          <a:prstGeom prst="rect">
            <a:avLst/>
          </a:prstGeom>
          <a:noFill/>
          <a:ln>
            <a:noFill/>
          </a:ln>
        </p:spPr>
        <p:txBody>
          <a:bodyPr wrap="square" rtlCol="0">
            <a:spAutoFit/>
          </a:bodyPr>
          <a:lstStyle/>
          <a:p>
            <a:pPr algn="ctr" defTabSz="685800" eaLnBrk="1" fontAlgn="auto" hangingPunct="1">
              <a:spcBef>
                <a:spcPts val="0"/>
              </a:spcBef>
            </a:pPr>
            <a:r>
              <a:rPr lang="en-US" sz="1200" kern="100" dirty="0">
                <a:solidFill>
                  <a:srgbClr val="FFFFFF"/>
                </a:solidFill>
                <a:latin typeface="Calibri" panose="020F0502020204030204" pitchFamily="34" charset="0"/>
              </a:rPr>
              <a:t>2</a:t>
            </a:r>
          </a:p>
        </p:txBody>
      </p:sp>
      <p:sp>
        <p:nvSpPr>
          <p:cNvPr id="79" name="TextBox 78">
            <a:extLst>
              <a:ext uri="{FF2B5EF4-FFF2-40B4-BE49-F238E27FC236}">
                <a16:creationId xmlns:a16="http://schemas.microsoft.com/office/drawing/2014/main" id="{9D7726B6-C5BA-4BE4-8407-38D2271AD4D3}"/>
              </a:ext>
            </a:extLst>
          </p:cNvPr>
          <p:cNvSpPr txBox="1"/>
          <p:nvPr/>
        </p:nvSpPr>
        <p:spPr bwMode="auto">
          <a:xfrm>
            <a:off x="6148369" y="4588774"/>
            <a:ext cx="724565" cy="276999"/>
          </a:xfrm>
          <a:prstGeom prst="rect">
            <a:avLst/>
          </a:prstGeom>
          <a:noFill/>
          <a:ln>
            <a:noFill/>
          </a:ln>
        </p:spPr>
        <p:txBody>
          <a:bodyPr wrap="square" rtlCol="0">
            <a:spAutoFit/>
          </a:bodyPr>
          <a:lstStyle/>
          <a:p>
            <a:pPr algn="ctr" defTabSz="685800" eaLnBrk="1" fontAlgn="auto" hangingPunct="1">
              <a:spcBef>
                <a:spcPts val="0"/>
              </a:spcBef>
            </a:pPr>
            <a:r>
              <a:rPr lang="en-US" sz="1200" kern="100" dirty="0">
                <a:solidFill>
                  <a:srgbClr val="FFFFFF"/>
                </a:solidFill>
                <a:latin typeface="Calibri" panose="020F0502020204030204" pitchFamily="34" charset="0"/>
              </a:rPr>
              <a:t>1</a:t>
            </a:r>
          </a:p>
        </p:txBody>
      </p:sp>
      <p:sp>
        <p:nvSpPr>
          <p:cNvPr id="80" name="TextBox 79">
            <a:extLst>
              <a:ext uri="{FF2B5EF4-FFF2-40B4-BE49-F238E27FC236}">
                <a16:creationId xmlns:a16="http://schemas.microsoft.com/office/drawing/2014/main" id="{DD7E18DD-EAF0-45DF-81DD-819CC2B1A7EF}"/>
              </a:ext>
            </a:extLst>
          </p:cNvPr>
          <p:cNvSpPr txBox="1"/>
          <p:nvPr/>
        </p:nvSpPr>
        <p:spPr bwMode="auto">
          <a:xfrm>
            <a:off x="5186758" y="2179278"/>
            <a:ext cx="2737525" cy="323165"/>
          </a:xfrm>
          <a:prstGeom prst="rect">
            <a:avLst/>
          </a:prstGeom>
          <a:noFill/>
          <a:ln>
            <a:noFill/>
          </a:ln>
        </p:spPr>
        <p:txBody>
          <a:bodyPr wrap="square" rtlCol="0">
            <a:spAutoFit/>
          </a:bodyPr>
          <a:lstStyle/>
          <a:p>
            <a:pPr algn="ctr" defTabSz="685800" eaLnBrk="1" fontAlgn="auto" hangingPunct="1">
              <a:spcBef>
                <a:spcPts val="0"/>
              </a:spcBef>
            </a:pPr>
            <a:r>
              <a:rPr lang="en-US" sz="1500" kern="100" dirty="0">
                <a:solidFill>
                  <a:srgbClr val="FFFFFF"/>
                </a:solidFill>
                <a:latin typeface="Calibri" panose="020F0502020204030204" pitchFamily="34" charset="0"/>
              </a:rPr>
              <a:t>Hazard Ratio (95% CI)</a:t>
            </a:r>
          </a:p>
        </p:txBody>
      </p:sp>
      <p:grpSp>
        <p:nvGrpSpPr>
          <p:cNvPr id="81" name="Group 80">
            <a:extLst>
              <a:ext uri="{FF2B5EF4-FFF2-40B4-BE49-F238E27FC236}">
                <a16:creationId xmlns:a16="http://schemas.microsoft.com/office/drawing/2014/main" id="{E0039806-D45A-414B-B0B5-775AB40514C6}"/>
              </a:ext>
            </a:extLst>
          </p:cNvPr>
          <p:cNvGrpSpPr/>
          <p:nvPr/>
        </p:nvGrpSpPr>
        <p:grpSpPr>
          <a:xfrm>
            <a:off x="5362799" y="3657045"/>
            <a:ext cx="680480" cy="272021"/>
            <a:chOff x="7141217" y="3735972"/>
            <a:chExt cx="907307" cy="362694"/>
          </a:xfrm>
        </p:grpSpPr>
        <p:grpSp>
          <p:nvGrpSpPr>
            <p:cNvPr id="82" name="Group 81">
              <a:extLst>
                <a:ext uri="{FF2B5EF4-FFF2-40B4-BE49-F238E27FC236}">
                  <a16:creationId xmlns:a16="http://schemas.microsoft.com/office/drawing/2014/main" id="{BF7754F8-A449-403A-A808-088BE8A4E102}"/>
                </a:ext>
              </a:extLst>
            </p:cNvPr>
            <p:cNvGrpSpPr/>
            <p:nvPr/>
          </p:nvGrpSpPr>
          <p:grpSpPr>
            <a:xfrm>
              <a:off x="7154292" y="3735972"/>
              <a:ext cx="888907" cy="362694"/>
              <a:chOff x="7149210" y="3918892"/>
              <a:chExt cx="905664" cy="362694"/>
            </a:xfrm>
          </p:grpSpPr>
          <p:cxnSp>
            <p:nvCxnSpPr>
              <p:cNvPr id="86" name="Straight Connector 85">
                <a:extLst>
                  <a:ext uri="{FF2B5EF4-FFF2-40B4-BE49-F238E27FC236}">
                    <a16:creationId xmlns:a16="http://schemas.microsoft.com/office/drawing/2014/main" id="{BC564A8C-B546-40E3-B264-A9A5C18EEFF1}"/>
                  </a:ext>
                </a:extLst>
              </p:cNvPr>
              <p:cNvCxnSpPr>
                <a:cxnSpLocks/>
              </p:cNvCxnSpPr>
              <p:nvPr/>
            </p:nvCxnSpPr>
            <p:spPr bwMode="auto">
              <a:xfrm>
                <a:off x="7149210" y="4100239"/>
                <a:ext cx="905664" cy="0"/>
              </a:xfrm>
              <a:prstGeom prst="line">
                <a:avLst/>
              </a:prstGeom>
              <a:noFill/>
              <a:ln w="28575" cap="flat" cmpd="sng" algn="ctr">
                <a:solidFill>
                  <a:schemeClr val="bg1"/>
                </a:solidFill>
                <a:prstDash val="solid"/>
                <a:round/>
                <a:headEnd type="none" w="med" len="med"/>
                <a:tailEnd type="none" w="med" len="med"/>
              </a:ln>
              <a:effectLst/>
            </p:spPr>
          </p:cxnSp>
          <p:cxnSp>
            <p:nvCxnSpPr>
              <p:cNvPr id="87" name="Straight Connector 86">
                <a:extLst>
                  <a:ext uri="{FF2B5EF4-FFF2-40B4-BE49-F238E27FC236}">
                    <a16:creationId xmlns:a16="http://schemas.microsoft.com/office/drawing/2014/main" id="{E0F8BF6C-F60D-43EB-AAEA-E871CEFFC44B}"/>
                  </a:ext>
                </a:extLst>
              </p:cNvPr>
              <p:cNvCxnSpPr>
                <a:cxnSpLocks/>
              </p:cNvCxnSpPr>
              <p:nvPr/>
            </p:nvCxnSpPr>
            <p:spPr bwMode="auto">
              <a:xfrm>
                <a:off x="7149210" y="3918892"/>
                <a:ext cx="0" cy="362694"/>
              </a:xfrm>
              <a:prstGeom prst="line">
                <a:avLst/>
              </a:prstGeom>
              <a:noFill/>
              <a:ln w="28575" cap="flat" cmpd="sng" algn="ctr">
                <a:solidFill>
                  <a:schemeClr val="bg1"/>
                </a:solidFill>
                <a:prstDash val="solid"/>
                <a:round/>
                <a:headEnd type="none" w="med" len="med"/>
                <a:tailEnd type="none" w="med" len="med"/>
              </a:ln>
              <a:effectLst/>
            </p:spPr>
          </p:cxnSp>
          <p:cxnSp>
            <p:nvCxnSpPr>
              <p:cNvPr id="88" name="Straight Connector 87">
                <a:extLst>
                  <a:ext uri="{FF2B5EF4-FFF2-40B4-BE49-F238E27FC236}">
                    <a16:creationId xmlns:a16="http://schemas.microsoft.com/office/drawing/2014/main" id="{3E371931-4694-43EE-B02E-35CED4EB68CF}"/>
                  </a:ext>
                </a:extLst>
              </p:cNvPr>
              <p:cNvCxnSpPr>
                <a:cxnSpLocks/>
              </p:cNvCxnSpPr>
              <p:nvPr/>
            </p:nvCxnSpPr>
            <p:spPr bwMode="auto">
              <a:xfrm>
                <a:off x="8054874" y="3918892"/>
                <a:ext cx="0" cy="362694"/>
              </a:xfrm>
              <a:prstGeom prst="line">
                <a:avLst/>
              </a:prstGeom>
              <a:noFill/>
              <a:ln w="28575" cap="flat" cmpd="sng" algn="ctr">
                <a:solidFill>
                  <a:schemeClr val="bg1"/>
                </a:solidFill>
                <a:prstDash val="solid"/>
                <a:round/>
                <a:headEnd type="none" w="med" len="med"/>
                <a:tailEnd type="none" w="med" len="med"/>
              </a:ln>
              <a:effectLst/>
            </p:spPr>
          </p:cxnSp>
        </p:grpSp>
        <p:sp>
          <p:nvSpPr>
            <p:cNvPr id="83" name="Rectangle 82">
              <a:extLst>
                <a:ext uri="{FF2B5EF4-FFF2-40B4-BE49-F238E27FC236}">
                  <a16:creationId xmlns:a16="http://schemas.microsoft.com/office/drawing/2014/main" id="{38A03541-63FC-4299-BC8D-388AB62BC8F0}"/>
                </a:ext>
              </a:extLst>
            </p:cNvPr>
            <p:cNvSpPr/>
            <p:nvPr/>
          </p:nvSpPr>
          <p:spPr bwMode="auto">
            <a:xfrm rot="2700000">
              <a:off x="7410664" y="3853801"/>
              <a:ext cx="127037" cy="127037"/>
            </a:xfrm>
            <a:prstGeom prst="rect">
              <a:avLst/>
            </a:prstGeom>
            <a:solidFill>
              <a:schemeClr val="bg1"/>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84" name="Rectangle 83">
              <a:extLst>
                <a:ext uri="{FF2B5EF4-FFF2-40B4-BE49-F238E27FC236}">
                  <a16:creationId xmlns:a16="http://schemas.microsoft.com/office/drawing/2014/main" id="{3258E051-4B27-4128-A900-435867C3BF77}"/>
                </a:ext>
              </a:extLst>
            </p:cNvPr>
            <p:cNvSpPr/>
            <p:nvPr/>
          </p:nvSpPr>
          <p:spPr bwMode="auto">
            <a:xfrm>
              <a:off x="7141217" y="3847730"/>
              <a:ext cx="79059" cy="79059"/>
            </a:xfrm>
            <a:prstGeom prst="rect">
              <a:avLst/>
            </a:prstGeom>
            <a:solidFill>
              <a:schemeClr val="bg1"/>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85" name="Rectangle 84">
              <a:extLst>
                <a:ext uri="{FF2B5EF4-FFF2-40B4-BE49-F238E27FC236}">
                  <a16:creationId xmlns:a16="http://schemas.microsoft.com/office/drawing/2014/main" id="{366E4BCF-867A-4778-A192-BDC0310863AD}"/>
                </a:ext>
              </a:extLst>
            </p:cNvPr>
            <p:cNvSpPr/>
            <p:nvPr/>
          </p:nvSpPr>
          <p:spPr bwMode="auto">
            <a:xfrm>
              <a:off x="7969465" y="3847730"/>
              <a:ext cx="79059" cy="79059"/>
            </a:xfrm>
            <a:prstGeom prst="rect">
              <a:avLst/>
            </a:prstGeom>
            <a:solidFill>
              <a:schemeClr val="bg1"/>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grpSp>
      <p:sp>
        <p:nvSpPr>
          <p:cNvPr id="89" name="TextBox 88">
            <a:extLst>
              <a:ext uri="{FF2B5EF4-FFF2-40B4-BE49-F238E27FC236}">
                <a16:creationId xmlns:a16="http://schemas.microsoft.com/office/drawing/2014/main" id="{8575B6F9-22EC-4590-8EED-C8B41561E23B}"/>
              </a:ext>
            </a:extLst>
          </p:cNvPr>
          <p:cNvSpPr txBox="1"/>
          <p:nvPr/>
        </p:nvSpPr>
        <p:spPr bwMode="auto">
          <a:xfrm>
            <a:off x="5160292" y="3897253"/>
            <a:ext cx="409973" cy="461665"/>
          </a:xfrm>
          <a:prstGeom prst="rect">
            <a:avLst/>
          </a:prstGeom>
          <a:noFill/>
          <a:ln>
            <a:noFill/>
          </a:ln>
        </p:spPr>
        <p:txBody>
          <a:bodyPr wrap="square" rtlCol="0">
            <a:spAutoFit/>
          </a:bodyPr>
          <a:lstStyle/>
          <a:p>
            <a:pPr algn="ctr" defTabSz="685800" eaLnBrk="1" fontAlgn="auto" hangingPunct="1">
              <a:spcBef>
                <a:spcPts val="0"/>
              </a:spcBef>
            </a:pPr>
            <a:r>
              <a:rPr lang="en-US" sz="1200" kern="100" dirty="0">
                <a:solidFill>
                  <a:srgbClr val="FFFFFF"/>
                </a:solidFill>
                <a:latin typeface="Calibri" panose="020F0502020204030204" pitchFamily="34" charset="0"/>
              </a:rPr>
              <a:t>0.16</a:t>
            </a:r>
          </a:p>
        </p:txBody>
      </p:sp>
      <p:sp>
        <p:nvSpPr>
          <p:cNvPr id="90" name="TextBox 89">
            <a:extLst>
              <a:ext uri="{FF2B5EF4-FFF2-40B4-BE49-F238E27FC236}">
                <a16:creationId xmlns:a16="http://schemas.microsoft.com/office/drawing/2014/main" id="{3EF2AB27-327E-40DA-BF0E-09D87DED218C}"/>
              </a:ext>
            </a:extLst>
          </p:cNvPr>
          <p:cNvSpPr txBox="1"/>
          <p:nvPr/>
        </p:nvSpPr>
        <p:spPr bwMode="auto">
          <a:xfrm>
            <a:off x="5396749" y="3471383"/>
            <a:ext cx="409973" cy="461665"/>
          </a:xfrm>
          <a:prstGeom prst="rect">
            <a:avLst/>
          </a:prstGeom>
          <a:noFill/>
          <a:ln>
            <a:noFill/>
          </a:ln>
        </p:spPr>
        <p:txBody>
          <a:bodyPr wrap="square" rtlCol="0">
            <a:spAutoFit/>
          </a:bodyPr>
          <a:lstStyle/>
          <a:p>
            <a:pPr algn="ctr" defTabSz="685800" eaLnBrk="1" fontAlgn="auto" hangingPunct="1">
              <a:spcBef>
                <a:spcPts val="0"/>
              </a:spcBef>
            </a:pPr>
            <a:r>
              <a:rPr lang="en-US" sz="1200" kern="100" dirty="0">
                <a:solidFill>
                  <a:srgbClr val="FFFFFF"/>
                </a:solidFill>
                <a:latin typeface="Calibri" panose="020F0502020204030204" pitchFamily="34" charset="0"/>
              </a:rPr>
              <a:t>0.32</a:t>
            </a:r>
          </a:p>
        </p:txBody>
      </p:sp>
      <p:sp>
        <p:nvSpPr>
          <p:cNvPr id="91" name="TextBox 90">
            <a:extLst>
              <a:ext uri="{FF2B5EF4-FFF2-40B4-BE49-F238E27FC236}">
                <a16:creationId xmlns:a16="http://schemas.microsoft.com/office/drawing/2014/main" id="{CEF1AF7F-B47F-4D0C-AE0D-4F10BB4EDD63}"/>
              </a:ext>
            </a:extLst>
          </p:cNvPr>
          <p:cNvSpPr txBox="1"/>
          <p:nvPr/>
        </p:nvSpPr>
        <p:spPr bwMode="auto">
          <a:xfrm>
            <a:off x="5775064" y="3896485"/>
            <a:ext cx="409973" cy="461665"/>
          </a:xfrm>
          <a:prstGeom prst="rect">
            <a:avLst/>
          </a:prstGeom>
          <a:noFill/>
          <a:ln>
            <a:noFill/>
          </a:ln>
        </p:spPr>
        <p:txBody>
          <a:bodyPr wrap="square" rtlCol="0">
            <a:spAutoFit/>
          </a:bodyPr>
          <a:lstStyle/>
          <a:p>
            <a:pPr algn="ctr" defTabSz="685800" eaLnBrk="1" fontAlgn="auto" hangingPunct="1">
              <a:spcBef>
                <a:spcPts val="0"/>
              </a:spcBef>
            </a:pPr>
            <a:r>
              <a:rPr lang="en-US" sz="1200" kern="100" dirty="0">
                <a:solidFill>
                  <a:srgbClr val="FFFFFF"/>
                </a:solidFill>
                <a:latin typeface="Calibri" panose="020F0502020204030204" pitchFamily="34" charset="0"/>
              </a:rPr>
              <a:t>0.58</a:t>
            </a:r>
          </a:p>
        </p:txBody>
      </p:sp>
      <p:cxnSp>
        <p:nvCxnSpPr>
          <p:cNvPr id="92" name="Straight Connector 91">
            <a:extLst>
              <a:ext uri="{FF2B5EF4-FFF2-40B4-BE49-F238E27FC236}">
                <a16:creationId xmlns:a16="http://schemas.microsoft.com/office/drawing/2014/main" id="{C9E80E9D-23D9-4E5C-BB0F-E0B4B727622C}"/>
              </a:ext>
            </a:extLst>
          </p:cNvPr>
          <p:cNvCxnSpPr>
            <a:cxnSpLocks/>
          </p:cNvCxnSpPr>
          <p:nvPr/>
        </p:nvCxnSpPr>
        <p:spPr bwMode="auto">
          <a:xfrm>
            <a:off x="6510202" y="4568112"/>
            <a:ext cx="1048295" cy="0"/>
          </a:xfrm>
          <a:prstGeom prst="line">
            <a:avLst/>
          </a:prstGeom>
          <a:noFill/>
          <a:ln w="28575"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8503235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D7E47-B18A-4B1B-95DA-FFB366826B09}"/>
              </a:ext>
            </a:extLst>
          </p:cNvPr>
          <p:cNvSpPr>
            <a:spLocks noGrp="1"/>
          </p:cNvSpPr>
          <p:nvPr>
            <p:ph type="title"/>
          </p:nvPr>
        </p:nvSpPr>
        <p:spPr/>
        <p:txBody>
          <a:bodyPr>
            <a:normAutofit/>
          </a:bodyPr>
          <a:lstStyle/>
          <a:p>
            <a:r>
              <a:rPr lang="en-US" sz="2400" dirty="0"/>
              <a:t>HPTN 083: HIV Infections in Cabotegravir Arm</a:t>
            </a:r>
          </a:p>
        </p:txBody>
      </p:sp>
      <p:grpSp>
        <p:nvGrpSpPr>
          <p:cNvPr id="8" name="Group 7">
            <a:extLst>
              <a:ext uri="{FF2B5EF4-FFF2-40B4-BE49-F238E27FC236}">
                <a16:creationId xmlns:a16="http://schemas.microsoft.com/office/drawing/2014/main" id="{667C5964-030C-4F82-852A-125C109F40CE}"/>
              </a:ext>
            </a:extLst>
          </p:cNvPr>
          <p:cNvGrpSpPr>
            <a:grpSpLocks/>
          </p:cNvGrpSpPr>
          <p:nvPr/>
        </p:nvGrpSpPr>
        <p:grpSpPr bwMode="auto">
          <a:xfrm>
            <a:off x="7042178" y="5519740"/>
            <a:ext cx="1911101" cy="358950"/>
            <a:chOff x="9527309" y="3551529"/>
            <a:chExt cx="2548134" cy="479136"/>
          </a:xfrm>
        </p:grpSpPr>
        <p:pic>
          <p:nvPicPr>
            <p:cNvPr id="9" name="Picture 9">
              <a:extLst>
                <a:ext uri="{FF2B5EF4-FFF2-40B4-BE49-F238E27FC236}">
                  <a16:creationId xmlns:a16="http://schemas.microsoft.com/office/drawing/2014/main" id="{67D4D8E4-FEBB-497D-A470-F3361570243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327791" y="3551529"/>
              <a:ext cx="551335" cy="179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0" name="Rectangle 8">
              <a:extLst>
                <a:ext uri="{FF2B5EF4-FFF2-40B4-BE49-F238E27FC236}">
                  <a16:creationId xmlns:a16="http://schemas.microsoft.com/office/drawing/2014/main" id="{7BDAF503-9834-4FA8-A89B-B8B50822AE96}"/>
                </a:ext>
              </a:extLst>
            </p:cNvPr>
            <p:cNvSpPr>
              <a:spLocks noChangeArrowheads="1"/>
            </p:cNvSpPr>
            <p:nvPr/>
          </p:nvSpPr>
          <p:spPr bwMode="auto">
            <a:xfrm>
              <a:off x="9527309" y="3691731"/>
              <a:ext cx="2548134" cy="33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eaLnBrk="0" hangingPunct="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eaLnBrk="0" hangingPunct="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eaLnBrk="0"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eaLnBrk="0"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defTabSz="685800" eaLnBrk="1" fontAlgn="auto" hangingPunct="1">
                <a:lnSpc>
                  <a:spcPct val="100000"/>
                </a:lnSpc>
                <a:spcBef>
                  <a:spcPct val="0"/>
                </a:spcBef>
                <a:spcAft>
                  <a:spcPct val="0"/>
                </a:spcAft>
                <a:buClrTx/>
                <a:buNone/>
              </a:pPr>
              <a:r>
                <a:rPr lang="en-US" altLang="en-US" sz="1050" dirty="0">
                  <a:solidFill>
                    <a:srgbClr val="E7E6E6"/>
                  </a:solidFill>
                  <a:latin typeface="Calibri" panose="020F0502020204030204" pitchFamily="34" charset="0"/>
                </a:rPr>
                <a:t>Slide credit: </a:t>
              </a:r>
              <a:r>
                <a:rPr lang="en-US" altLang="en-US" sz="1050" dirty="0">
                  <a:solidFill>
                    <a:srgbClr val="E7E6E6"/>
                  </a:solidFill>
                  <a:latin typeface="Calibri" panose="020F0502020204030204" pitchFamily="34" charset="0"/>
                  <a:hlinkClick r:id="rId4"/>
                </a:rPr>
                <a:t>clinicaloptions.com</a:t>
              </a:r>
              <a:endParaRPr lang="en-US" altLang="en-US" sz="1050" dirty="0">
                <a:solidFill>
                  <a:srgbClr val="E7E6E6"/>
                </a:solidFill>
                <a:latin typeface="Calibri" panose="020F0502020204030204" pitchFamily="34" charset="0"/>
              </a:endParaRPr>
            </a:p>
          </p:txBody>
        </p:sp>
      </p:grpSp>
      <p:sp>
        <p:nvSpPr>
          <p:cNvPr id="11" name="Text Box 15">
            <a:extLst>
              <a:ext uri="{FF2B5EF4-FFF2-40B4-BE49-F238E27FC236}">
                <a16:creationId xmlns:a16="http://schemas.microsoft.com/office/drawing/2014/main" id="{3485DEFF-5F44-7C4F-A850-4D43A14EB969}"/>
              </a:ext>
            </a:extLst>
          </p:cNvPr>
          <p:cNvSpPr txBox="1">
            <a:spLocks noChangeArrowheads="1"/>
          </p:cNvSpPr>
          <p:nvPr/>
        </p:nvSpPr>
        <p:spPr bwMode="auto">
          <a:xfrm>
            <a:off x="309563" y="5625854"/>
            <a:ext cx="5890022" cy="230832"/>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defTabSz="685800" eaLnBrk="1" fontAlgn="auto" hangingPunct="1">
              <a:spcBef>
                <a:spcPts val="0"/>
              </a:spcBef>
              <a:spcAft>
                <a:spcPts val="0"/>
              </a:spcAft>
              <a:defRPr/>
            </a:pPr>
            <a:r>
              <a:rPr lang="en-US" altLang="en-US" sz="900" b="0" spc="-8" dirty="0">
                <a:solidFill>
                  <a:srgbClr val="E7E6E6"/>
                </a:solidFill>
                <a:latin typeface="Calibri" panose="020F0502020204030204" pitchFamily="34" charset="0"/>
              </a:rPr>
              <a:t>Marzinke. CROI 2021. Abstr 153. Reproduced with permission. </a:t>
            </a:r>
          </a:p>
        </p:txBody>
      </p:sp>
      <p:sp>
        <p:nvSpPr>
          <p:cNvPr id="1440" name="Content Placeholder 2">
            <a:extLst>
              <a:ext uri="{FF2B5EF4-FFF2-40B4-BE49-F238E27FC236}">
                <a16:creationId xmlns:a16="http://schemas.microsoft.com/office/drawing/2014/main" id="{4D5DAFC1-DFF7-DB40-9F46-1502F6B21AEC}"/>
              </a:ext>
            </a:extLst>
          </p:cNvPr>
          <p:cNvSpPr>
            <a:spLocks noGrp="1"/>
          </p:cNvSpPr>
          <p:nvPr>
            <p:ph idx="1"/>
          </p:nvPr>
        </p:nvSpPr>
        <p:spPr>
          <a:xfrm>
            <a:off x="453507" y="1833933"/>
            <a:ext cx="8158147" cy="889735"/>
          </a:xfrm>
        </p:spPr>
        <p:txBody>
          <a:bodyPr/>
          <a:lstStyle/>
          <a:p>
            <a:r>
              <a:rPr lang="en-US" sz="1350" dirty="0"/>
              <a:t>4 baseline and 12 incident HIV infections observed in CAB arm</a:t>
            </a:r>
          </a:p>
        </p:txBody>
      </p:sp>
      <p:cxnSp>
        <p:nvCxnSpPr>
          <p:cNvPr id="26" name="Straight Arrow Connector 25">
            <a:extLst>
              <a:ext uri="{FF2B5EF4-FFF2-40B4-BE49-F238E27FC236}">
                <a16:creationId xmlns:a16="http://schemas.microsoft.com/office/drawing/2014/main" id="{67F8EEE8-B3A7-4DF2-ABAB-7A4C5DCB278B}"/>
              </a:ext>
            </a:extLst>
          </p:cNvPr>
          <p:cNvCxnSpPr/>
          <p:nvPr/>
        </p:nvCxnSpPr>
        <p:spPr bwMode="auto">
          <a:xfrm>
            <a:off x="1587904" y="2225543"/>
            <a:ext cx="0" cy="240030"/>
          </a:xfrm>
          <a:prstGeom prst="straightConnector1">
            <a:avLst/>
          </a:prstGeom>
          <a:ln w="38100">
            <a:solidFill>
              <a:srgbClr val="FF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BAF8923-9396-47D5-869A-2CA1085CD495}"/>
              </a:ext>
            </a:extLst>
          </p:cNvPr>
          <p:cNvCxnSpPr/>
          <p:nvPr/>
        </p:nvCxnSpPr>
        <p:spPr bwMode="auto">
          <a:xfrm>
            <a:off x="1646406" y="2438847"/>
            <a:ext cx="0" cy="240030"/>
          </a:xfrm>
          <a:prstGeom prst="straightConnector1">
            <a:avLst/>
          </a:prstGeom>
          <a:ln w="38100">
            <a:solidFill>
              <a:srgbClr val="FF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A8B511C-7628-4358-A26B-07792AF747EF}"/>
              </a:ext>
            </a:extLst>
          </p:cNvPr>
          <p:cNvCxnSpPr/>
          <p:nvPr/>
        </p:nvCxnSpPr>
        <p:spPr bwMode="auto">
          <a:xfrm>
            <a:off x="7704304" y="2738665"/>
            <a:ext cx="0" cy="240030"/>
          </a:xfrm>
          <a:prstGeom prst="straightConnector1">
            <a:avLst/>
          </a:prstGeom>
          <a:ln w="38100">
            <a:solidFill>
              <a:srgbClr val="FF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B532FDE-E3F5-42A6-B056-0CA3ADD5BC84}"/>
              </a:ext>
            </a:extLst>
          </p:cNvPr>
          <p:cNvCxnSpPr/>
          <p:nvPr/>
        </p:nvCxnSpPr>
        <p:spPr bwMode="auto">
          <a:xfrm>
            <a:off x="3925109" y="3323927"/>
            <a:ext cx="0" cy="240030"/>
          </a:xfrm>
          <a:prstGeom prst="straightConnector1">
            <a:avLst/>
          </a:prstGeom>
          <a:ln w="38100">
            <a:solidFill>
              <a:srgbClr val="FF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96BA9AE-E5B2-444E-A260-84B795AF8A08}"/>
              </a:ext>
            </a:extLst>
          </p:cNvPr>
          <p:cNvCxnSpPr/>
          <p:nvPr/>
        </p:nvCxnSpPr>
        <p:spPr bwMode="auto">
          <a:xfrm>
            <a:off x="2752926" y="3902628"/>
            <a:ext cx="0" cy="240030"/>
          </a:xfrm>
          <a:prstGeom prst="straightConnector1">
            <a:avLst/>
          </a:prstGeom>
          <a:ln w="38100">
            <a:solidFill>
              <a:srgbClr val="FF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12A6945-D72C-484E-9E6B-99E2DDBE8E12}"/>
              </a:ext>
            </a:extLst>
          </p:cNvPr>
          <p:cNvCxnSpPr/>
          <p:nvPr/>
        </p:nvCxnSpPr>
        <p:spPr bwMode="auto">
          <a:xfrm>
            <a:off x="4637659" y="4277140"/>
            <a:ext cx="0" cy="240030"/>
          </a:xfrm>
          <a:prstGeom prst="straightConnector1">
            <a:avLst/>
          </a:prstGeom>
          <a:ln w="38100">
            <a:solidFill>
              <a:srgbClr val="FF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2" name="Freeform: Shape 31">
            <a:extLst>
              <a:ext uri="{FF2B5EF4-FFF2-40B4-BE49-F238E27FC236}">
                <a16:creationId xmlns:a16="http://schemas.microsoft.com/office/drawing/2014/main" id="{61C58FE4-AC60-4545-83F3-DBE12B4B695E}"/>
              </a:ext>
            </a:extLst>
          </p:cNvPr>
          <p:cNvSpPr/>
          <p:nvPr/>
        </p:nvSpPr>
        <p:spPr bwMode="auto">
          <a:xfrm>
            <a:off x="1116590" y="2242970"/>
            <a:ext cx="6779635" cy="3124200"/>
          </a:xfrm>
          <a:custGeom>
            <a:avLst/>
            <a:gdLst>
              <a:gd name="connsiteX0" fmla="*/ 0 w 9296400"/>
              <a:gd name="connsiteY0" fmla="*/ 0 h 4165600"/>
              <a:gd name="connsiteX1" fmla="*/ 0 w 9296400"/>
              <a:gd name="connsiteY1" fmla="*/ 4165600 h 4165600"/>
              <a:gd name="connsiteX2" fmla="*/ 9296400 w 9296400"/>
              <a:gd name="connsiteY2" fmla="*/ 4165600 h 4165600"/>
            </a:gdLst>
            <a:ahLst/>
            <a:cxnLst>
              <a:cxn ang="0">
                <a:pos x="connsiteX0" y="connsiteY0"/>
              </a:cxn>
              <a:cxn ang="0">
                <a:pos x="connsiteX1" y="connsiteY1"/>
              </a:cxn>
              <a:cxn ang="0">
                <a:pos x="connsiteX2" y="connsiteY2"/>
              </a:cxn>
            </a:cxnLst>
            <a:rect l="l" t="t" r="r" b="b"/>
            <a:pathLst>
              <a:path w="9296400" h="4165600">
                <a:moveTo>
                  <a:pt x="0" y="0"/>
                </a:moveTo>
                <a:lnTo>
                  <a:pt x="0" y="4165600"/>
                </a:lnTo>
                <a:lnTo>
                  <a:pt x="9296400" y="4165600"/>
                </a:lnTo>
              </a:path>
            </a:pathLst>
          </a:custGeom>
          <a:noFill/>
          <a:ln w="28575">
            <a:solidFill>
              <a:schemeClr val="bg1"/>
            </a:solidFill>
            <a:miter lim="800000"/>
            <a:headEnd/>
            <a:tailEnd/>
          </a:ln>
        </p:spPr>
        <p:txBody>
          <a:bodyPr rtlCol="0" anchor="ctr"/>
          <a:lstStyle/>
          <a:p>
            <a:pPr algn="ctr" defTabSz="685800" eaLnBrk="1" fontAlgn="auto" hangingPunct="1">
              <a:spcBef>
                <a:spcPts val="0"/>
              </a:spcBef>
              <a:spcAft>
                <a:spcPts val="0"/>
              </a:spcAft>
            </a:pPr>
            <a:endParaRPr lang="en-US" sz="1350">
              <a:solidFill>
                <a:srgbClr val="231F20"/>
              </a:solidFill>
              <a:latin typeface="Arial" panose="020B0604020202020204"/>
            </a:endParaRPr>
          </a:p>
        </p:txBody>
      </p:sp>
      <p:sp>
        <p:nvSpPr>
          <p:cNvPr id="33" name="Rectangle 32">
            <a:extLst>
              <a:ext uri="{FF2B5EF4-FFF2-40B4-BE49-F238E27FC236}">
                <a16:creationId xmlns:a16="http://schemas.microsoft.com/office/drawing/2014/main" id="{A5BC3C96-C84A-4D34-9AAB-2248CB489DC7}"/>
              </a:ext>
            </a:extLst>
          </p:cNvPr>
          <p:cNvSpPr/>
          <p:nvPr/>
        </p:nvSpPr>
        <p:spPr bwMode="auto">
          <a:xfrm>
            <a:off x="1146580" y="5240513"/>
            <a:ext cx="1214807" cy="54552"/>
          </a:xfrm>
          <a:prstGeom prst="rect">
            <a:avLst/>
          </a:prstGeom>
          <a:solidFill>
            <a:schemeClr val="accent5"/>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34" name="Rectangle 33">
            <a:extLst>
              <a:ext uri="{FF2B5EF4-FFF2-40B4-BE49-F238E27FC236}">
                <a16:creationId xmlns:a16="http://schemas.microsoft.com/office/drawing/2014/main" id="{EDAA7B79-C025-472C-96A0-4E797896ABF4}"/>
              </a:ext>
            </a:extLst>
          </p:cNvPr>
          <p:cNvSpPr/>
          <p:nvPr/>
        </p:nvSpPr>
        <p:spPr bwMode="auto">
          <a:xfrm>
            <a:off x="1146580" y="5240513"/>
            <a:ext cx="264320" cy="54552"/>
          </a:xfrm>
          <a:prstGeom prst="rect">
            <a:avLst/>
          </a:prstGeom>
          <a:solidFill>
            <a:schemeClr val="accent6"/>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pic>
        <p:nvPicPr>
          <p:cNvPr id="35" name="Graphic 34">
            <a:extLst>
              <a:ext uri="{FF2B5EF4-FFF2-40B4-BE49-F238E27FC236}">
                <a16:creationId xmlns:a16="http://schemas.microsoft.com/office/drawing/2014/main" id="{A5416202-5D8E-4EE8-B77B-AB128EA152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flipH="1">
            <a:off x="1384806" y="5159386"/>
            <a:ext cx="64399" cy="187472"/>
          </a:xfrm>
          <a:prstGeom prst="rect">
            <a:avLst/>
          </a:prstGeom>
        </p:spPr>
      </p:pic>
      <p:sp>
        <p:nvSpPr>
          <p:cNvPr id="37" name="Rectangle 36">
            <a:extLst>
              <a:ext uri="{FF2B5EF4-FFF2-40B4-BE49-F238E27FC236}">
                <a16:creationId xmlns:a16="http://schemas.microsoft.com/office/drawing/2014/main" id="{9D8E3AF2-0F06-40F9-84C3-C874BE45624C}"/>
              </a:ext>
            </a:extLst>
          </p:cNvPr>
          <p:cNvSpPr/>
          <p:nvPr/>
        </p:nvSpPr>
        <p:spPr bwMode="auto">
          <a:xfrm>
            <a:off x="1149818" y="5029488"/>
            <a:ext cx="1641601" cy="54552"/>
          </a:xfrm>
          <a:prstGeom prst="rect">
            <a:avLst/>
          </a:prstGeom>
          <a:solidFill>
            <a:schemeClr val="accent5"/>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38" name="Rectangle 37">
            <a:extLst>
              <a:ext uri="{FF2B5EF4-FFF2-40B4-BE49-F238E27FC236}">
                <a16:creationId xmlns:a16="http://schemas.microsoft.com/office/drawing/2014/main" id="{B5196234-6DE7-4701-BA1C-406DB50F4E26}"/>
              </a:ext>
            </a:extLst>
          </p:cNvPr>
          <p:cNvSpPr/>
          <p:nvPr/>
        </p:nvSpPr>
        <p:spPr bwMode="auto">
          <a:xfrm>
            <a:off x="1149818" y="5029488"/>
            <a:ext cx="274565" cy="54552"/>
          </a:xfrm>
          <a:prstGeom prst="rect">
            <a:avLst/>
          </a:prstGeom>
          <a:solidFill>
            <a:schemeClr val="accent6"/>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40" name="Rectangle 39">
            <a:extLst>
              <a:ext uri="{FF2B5EF4-FFF2-40B4-BE49-F238E27FC236}">
                <a16:creationId xmlns:a16="http://schemas.microsoft.com/office/drawing/2014/main" id="{D43B54D1-30F8-4D49-9CD5-8BCD8E401861}"/>
              </a:ext>
            </a:extLst>
          </p:cNvPr>
          <p:cNvSpPr/>
          <p:nvPr/>
        </p:nvSpPr>
        <p:spPr bwMode="auto">
          <a:xfrm>
            <a:off x="2786199" y="5029488"/>
            <a:ext cx="34289" cy="54552"/>
          </a:xfrm>
          <a:prstGeom prst="rect">
            <a:avLst/>
          </a:prstGeom>
          <a:solidFill>
            <a:schemeClr val="tx2"/>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41" name="TextBox 40">
            <a:extLst>
              <a:ext uri="{FF2B5EF4-FFF2-40B4-BE49-F238E27FC236}">
                <a16:creationId xmlns:a16="http://schemas.microsoft.com/office/drawing/2014/main" id="{9A8C2D69-0578-4427-8CD9-1D428B5BF580}"/>
              </a:ext>
            </a:extLst>
          </p:cNvPr>
          <p:cNvSpPr txBox="1"/>
          <p:nvPr/>
        </p:nvSpPr>
        <p:spPr bwMode="auto">
          <a:xfrm>
            <a:off x="1208294" y="5108869"/>
            <a:ext cx="165534"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5</a:t>
            </a:r>
          </a:p>
        </p:txBody>
      </p:sp>
      <p:sp>
        <p:nvSpPr>
          <p:cNvPr id="42" name="TextBox 41">
            <a:extLst>
              <a:ext uri="{FF2B5EF4-FFF2-40B4-BE49-F238E27FC236}">
                <a16:creationId xmlns:a16="http://schemas.microsoft.com/office/drawing/2014/main" id="{F4E9424F-BA1C-4661-819E-F942E9E3532E}"/>
              </a:ext>
            </a:extLst>
          </p:cNvPr>
          <p:cNvSpPr txBox="1"/>
          <p:nvPr/>
        </p:nvSpPr>
        <p:spPr bwMode="auto">
          <a:xfrm>
            <a:off x="1424745" y="5108869"/>
            <a:ext cx="165534"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4</a:t>
            </a:r>
          </a:p>
        </p:txBody>
      </p:sp>
      <p:sp>
        <p:nvSpPr>
          <p:cNvPr id="43" name="TextBox 42">
            <a:extLst>
              <a:ext uri="{FF2B5EF4-FFF2-40B4-BE49-F238E27FC236}">
                <a16:creationId xmlns:a16="http://schemas.microsoft.com/office/drawing/2014/main" id="{8A3C7335-189E-49A8-8EFE-C11A7D63173B}"/>
              </a:ext>
            </a:extLst>
          </p:cNvPr>
          <p:cNvSpPr txBox="1"/>
          <p:nvPr/>
        </p:nvSpPr>
        <p:spPr bwMode="auto">
          <a:xfrm>
            <a:off x="1721791" y="5108869"/>
            <a:ext cx="165534"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8</a:t>
            </a:r>
          </a:p>
        </p:txBody>
      </p:sp>
      <p:sp>
        <p:nvSpPr>
          <p:cNvPr id="44" name="TextBox 43">
            <a:extLst>
              <a:ext uri="{FF2B5EF4-FFF2-40B4-BE49-F238E27FC236}">
                <a16:creationId xmlns:a16="http://schemas.microsoft.com/office/drawing/2014/main" id="{9FF1D26C-D9B3-4D1C-A6BA-EA4CA5981477}"/>
              </a:ext>
            </a:extLst>
          </p:cNvPr>
          <p:cNvSpPr txBox="1"/>
          <p:nvPr/>
        </p:nvSpPr>
        <p:spPr bwMode="auto">
          <a:xfrm>
            <a:off x="2084202" y="5108869"/>
            <a:ext cx="29819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6.3</a:t>
            </a:r>
          </a:p>
        </p:txBody>
      </p:sp>
      <p:pic>
        <p:nvPicPr>
          <p:cNvPr id="45" name="Graphic 44">
            <a:extLst>
              <a:ext uri="{FF2B5EF4-FFF2-40B4-BE49-F238E27FC236}">
                <a16:creationId xmlns:a16="http://schemas.microsoft.com/office/drawing/2014/main" id="{CEAABB90-BE41-4CA8-BC15-406DD5DBBE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flipH="1">
            <a:off x="1576798" y="5159386"/>
            <a:ext cx="64399" cy="187472"/>
          </a:xfrm>
          <a:prstGeom prst="rect">
            <a:avLst/>
          </a:prstGeom>
        </p:spPr>
      </p:pic>
      <p:pic>
        <p:nvPicPr>
          <p:cNvPr id="46" name="Graphic 45">
            <a:extLst>
              <a:ext uri="{FF2B5EF4-FFF2-40B4-BE49-F238E27FC236}">
                <a16:creationId xmlns:a16="http://schemas.microsoft.com/office/drawing/2014/main" id="{7DE924FA-37B0-4921-9991-E6D740B750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flipH="1">
            <a:off x="1961178" y="5159386"/>
            <a:ext cx="64399" cy="187472"/>
          </a:xfrm>
          <a:prstGeom prst="rect">
            <a:avLst/>
          </a:prstGeom>
        </p:spPr>
      </p:pic>
      <p:pic>
        <p:nvPicPr>
          <p:cNvPr id="47" name="Graphic 46">
            <a:extLst>
              <a:ext uri="{FF2B5EF4-FFF2-40B4-BE49-F238E27FC236}">
                <a16:creationId xmlns:a16="http://schemas.microsoft.com/office/drawing/2014/main" id="{2BE91003-4E4A-45EC-B6CA-E1FFDC8173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90222" y="5201273"/>
            <a:ext cx="130678" cy="130678"/>
          </a:xfrm>
          <a:prstGeom prst="rect">
            <a:avLst/>
          </a:prstGeom>
        </p:spPr>
      </p:pic>
      <p:pic>
        <p:nvPicPr>
          <p:cNvPr id="48" name="Graphic 47">
            <a:extLst>
              <a:ext uri="{FF2B5EF4-FFF2-40B4-BE49-F238E27FC236}">
                <a16:creationId xmlns:a16="http://schemas.microsoft.com/office/drawing/2014/main" id="{CC4D5E3A-70AA-4FAF-B960-DA1F482E83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flipH="1">
            <a:off x="2326869" y="5159386"/>
            <a:ext cx="64399" cy="187472"/>
          </a:xfrm>
          <a:prstGeom prst="rect">
            <a:avLst/>
          </a:prstGeom>
        </p:spPr>
      </p:pic>
      <p:pic>
        <p:nvPicPr>
          <p:cNvPr id="49" name="Graphic 48">
            <a:extLst>
              <a:ext uri="{FF2B5EF4-FFF2-40B4-BE49-F238E27FC236}">
                <a16:creationId xmlns:a16="http://schemas.microsoft.com/office/drawing/2014/main" id="{1647E432-ACA6-4FF3-9A70-3BC6446767E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flipH="1">
            <a:off x="1405881" y="4946926"/>
            <a:ext cx="64399" cy="187472"/>
          </a:xfrm>
          <a:prstGeom prst="rect">
            <a:avLst/>
          </a:prstGeom>
        </p:spPr>
      </p:pic>
      <p:pic>
        <p:nvPicPr>
          <p:cNvPr id="50" name="Graphic 49">
            <a:extLst>
              <a:ext uri="{FF2B5EF4-FFF2-40B4-BE49-F238E27FC236}">
                <a16:creationId xmlns:a16="http://schemas.microsoft.com/office/drawing/2014/main" id="{6E3E7E61-4079-43B9-882E-D8B4D2D98B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flipH="1">
            <a:off x="1575546" y="4946926"/>
            <a:ext cx="64399" cy="187472"/>
          </a:xfrm>
          <a:prstGeom prst="rect">
            <a:avLst/>
          </a:prstGeom>
        </p:spPr>
      </p:pic>
      <p:pic>
        <p:nvPicPr>
          <p:cNvPr id="51" name="Graphic 50">
            <a:extLst>
              <a:ext uri="{FF2B5EF4-FFF2-40B4-BE49-F238E27FC236}">
                <a16:creationId xmlns:a16="http://schemas.microsoft.com/office/drawing/2014/main" id="{92BDBB96-85DA-4E65-9ED4-700EE02B8F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flipH="1">
            <a:off x="1960476" y="4946926"/>
            <a:ext cx="64399" cy="187472"/>
          </a:xfrm>
          <a:prstGeom prst="rect">
            <a:avLst/>
          </a:prstGeom>
        </p:spPr>
      </p:pic>
      <p:pic>
        <p:nvPicPr>
          <p:cNvPr id="52" name="Graphic 51">
            <a:extLst>
              <a:ext uri="{FF2B5EF4-FFF2-40B4-BE49-F238E27FC236}">
                <a16:creationId xmlns:a16="http://schemas.microsoft.com/office/drawing/2014/main" id="{ABF4A72A-F7D9-487A-BE66-E5CFA7AB166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flipH="1">
            <a:off x="2409255" y="4946926"/>
            <a:ext cx="64399" cy="187472"/>
          </a:xfrm>
          <a:prstGeom prst="rect">
            <a:avLst/>
          </a:prstGeom>
        </p:spPr>
      </p:pic>
      <p:pic>
        <p:nvPicPr>
          <p:cNvPr id="53" name="Graphic 52">
            <a:extLst>
              <a:ext uri="{FF2B5EF4-FFF2-40B4-BE49-F238E27FC236}">
                <a16:creationId xmlns:a16="http://schemas.microsoft.com/office/drawing/2014/main" id="{041B28E8-B2E6-42FB-9A81-DA868CD854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flipH="1">
            <a:off x="2755196" y="4946926"/>
            <a:ext cx="64399" cy="187472"/>
          </a:xfrm>
          <a:prstGeom prst="rect">
            <a:avLst/>
          </a:prstGeom>
        </p:spPr>
      </p:pic>
      <p:pic>
        <p:nvPicPr>
          <p:cNvPr id="54" name="Graphic 53">
            <a:extLst>
              <a:ext uri="{FF2B5EF4-FFF2-40B4-BE49-F238E27FC236}">
                <a16:creationId xmlns:a16="http://schemas.microsoft.com/office/drawing/2014/main" id="{51965330-A753-43F8-A574-5D36B354CE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87687" y="4979013"/>
            <a:ext cx="130678" cy="130678"/>
          </a:xfrm>
          <a:prstGeom prst="rect">
            <a:avLst/>
          </a:prstGeom>
        </p:spPr>
      </p:pic>
      <p:cxnSp>
        <p:nvCxnSpPr>
          <p:cNvPr id="55" name="Straight Arrow Connector 54">
            <a:extLst>
              <a:ext uri="{FF2B5EF4-FFF2-40B4-BE49-F238E27FC236}">
                <a16:creationId xmlns:a16="http://schemas.microsoft.com/office/drawing/2014/main" id="{722F090D-C707-4065-A0B1-7569777F1E90}"/>
              </a:ext>
            </a:extLst>
          </p:cNvPr>
          <p:cNvCxnSpPr/>
          <p:nvPr/>
        </p:nvCxnSpPr>
        <p:spPr bwMode="auto">
          <a:xfrm>
            <a:off x="2361386" y="4907851"/>
            <a:ext cx="0" cy="240030"/>
          </a:xfrm>
          <a:prstGeom prst="straightConnector1">
            <a:avLst/>
          </a:prstGeom>
          <a:ln w="38100">
            <a:solidFill>
              <a:srgbClr val="FF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56" name="Left Bracket 55">
            <a:extLst>
              <a:ext uri="{FF2B5EF4-FFF2-40B4-BE49-F238E27FC236}">
                <a16:creationId xmlns:a16="http://schemas.microsoft.com/office/drawing/2014/main" id="{2BA9033E-692F-471D-B569-BDBC678F4BBE}"/>
              </a:ext>
            </a:extLst>
          </p:cNvPr>
          <p:cNvSpPr/>
          <p:nvPr/>
        </p:nvSpPr>
        <p:spPr bwMode="auto">
          <a:xfrm rot="5400000">
            <a:off x="2018019" y="5078721"/>
            <a:ext cx="37782" cy="141392"/>
          </a:xfrm>
          <a:prstGeom prst="leftBracket">
            <a:avLst>
              <a:gd name="adj" fmla="val 10710"/>
            </a:avLst>
          </a:prstGeom>
          <a:noFill/>
          <a:ln w="28575" cap="flat" cmpd="sng" algn="ctr">
            <a:solidFill>
              <a:schemeClr val="bg1"/>
            </a:solidFill>
            <a:prstDash val="solid"/>
            <a:round/>
            <a:headEnd type="none" w="med" len="med"/>
            <a:tailEnd type="none" w="med" len="med"/>
          </a:ln>
          <a:effectLst/>
        </p:spPr>
        <p:txBody>
          <a:bodyPr rtlCol="0" anchor="ctr"/>
          <a:lstStyle/>
          <a:p>
            <a:pPr algn="ctr" defTabSz="685800" eaLnBrk="1" fontAlgn="auto" hangingPunct="1">
              <a:spcBef>
                <a:spcPts val="0"/>
              </a:spcBef>
              <a:spcAft>
                <a:spcPts val="0"/>
              </a:spcAft>
            </a:pPr>
            <a:endParaRPr lang="en-US" sz="1350">
              <a:solidFill>
                <a:srgbClr val="231F20"/>
              </a:solidFill>
              <a:latin typeface="Arial" panose="020B0604020202020204"/>
            </a:endParaRPr>
          </a:p>
        </p:txBody>
      </p:sp>
      <p:sp>
        <p:nvSpPr>
          <p:cNvPr id="57" name="Rectangle 56">
            <a:extLst>
              <a:ext uri="{FF2B5EF4-FFF2-40B4-BE49-F238E27FC236}">
                <a16:creationId xmlns:a16="http://schemas.microsoft.com/office/drawing/2014/main" id="{10E59733-AD8A-4F14-A997-DA7B0B52EF3F}"/>
              </a:ext>
            </a:extLst>
          </p:cNvPr>
          <p:cNvSpPr/>
          <p:nvPr/>
        </p:nvSpPr>
        <p:spPr bwMode="auto">
          <a:xfrm>
            <a:off x="1981170" y="5108647"/>
            <a:ext cx="109298" cy="40277"/>
          </a:xfrm>
          <a:prstGeom prst="rect">
            <a:avLst/>
          </a:prstGeom>
          <a:solidFill>
            <a:schemeClr val="tx1"/>
          </a:solidFill>
          <a:ln w="0">
            <a:no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58" name="TextBox 57">
            <a:extLst>
              <a:ext uri="{FF2B5EF4-FFF2-40B4-BE49-F238E27FC236}">
                <a16:creationId xmlns:a16="http://schemas.microsoft.com/office/drawing/2014/main" id="{92B77EC8-3B9F-4656-A273-B434DC58078C}"/>
              </a:ext>
            </a:extLst>
          </p:cNvPr>
          <p:cNvSpPr txBox="1"/>
          <p:nvPr/>
        </p:nvSpPr>
        <p:spPr bwMode="auto">
          <a:xfrm>
            <a:off x="1883865" y="5036227"/>
            <a:ext cx="29819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1.3</a:t>
            </a:r>
          </a:p>
        </p:txBody>
      </p:sp>
      <p:sp>
        <p:nvSpPr>
          <p:cNvPr id="59" name="TextBox 58">
            <a:extLst>
              <a:ext uri="{FF2B5EF4-FFF2-40B4-BE49-F238E27FC236}">
                <a16:creationId xmlns:a16="http://schemas.microsoft.com/office/drawing/2014/main" id="{AC6C13CF-76B5-4EDC-A724-D58DE0B20646}"/>
              </a:ext>
            </a:extLst>
          </p:cNvPr>
          <p:cNvSpPr txBox="1"/>
          <p:nvPr/>
        </p:nvSpPr>
        <p:spPr bwMode="auto">
          <a:xfrm>
            <a:off x="2515174" y="4898645"/>
            <a:ext cx="29819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7.1</a:t>
            </a:r>
          </a:p>
        </p:txBody>
      </p:sp>
      <p:sp>
        <p:nvSpPr>
          <p:cNvPr id="60" name="TextBox 59">
            <a:extLst>
              <a:ext uri="{FF2B5EF4-FFF2-40B4-BE49-F238E27FC236}">
                <a16:creationId xmlns:a16="http://schemas.microsoft.com/office/drawing/2014/main" id="{21F40090-F63F-470B-A0D9-48630A3B06FD}"/>
              </a:ext>
            </a:extLst>
          </p:cNvPr>
          <p:cNvSpPr txBox="1"/>
          <p:nvPr/>
        </p:nvSpPr>
        <p:spPr bwMode="auto">
          <a:xfrm>
            <a:off x="2037815" y="4898645"/>
            <a:ext cx="29819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8.9</a:t>
            </a:r>
          </a:p>
        </p:txBody>
      </p:sp>
      <p:sp>
        <p:nvSpPr>
          <p:cNvPr id="61" name="TextBox 60">
            <a:extLst>
              <a:ext uri="{FF2B5EF4-FFF2-40B4-BE49-F238E27FC236}">
                <a16:creationId xmlns:a16="http://schemas.microsoft.com/office/drawing/2014/main" id="{49163A43-F4AD-4D22-B7C9-58795E6238DB}"/>
              </a:ext>
            </a:extLst>
          </p:cNvPr>
          <p:cNvSpPr txBox="1"/>
          <p:nvPr/>
        </p:nvSpPr>
        <p:spPr bwMode="auto">
          <a:xfrm>
            <a:off x="1725373" y="4898645"/>
            <a:ext cx="165534"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8</a:t>
            </a:r>
          </a:p>
        </p:txBody>
      </p:sp>
      <p:sp>
        <p:nvSpPr>
          <p:cNvPr id="62" name="TextBox 61">
            <a:extLst>
              <a:ext uri="{FF2B5EF4-FFF2-40B4-BE49-F238E27FC236}">
                <a16:creationId xmlns:a16="http://schemas.microsoft.com/office/drawing/2014/main" id="{273B70D8-0F4C-4063-B5C9-D27097FAC00A}"/>
              </a:ext>
            </a:extLst>
          </p:cNvPr>
          <p:cNvSpPr txBox="1"/>
          <p:nvPr/>
        </p:nvSpPr>
        <p:spPr bwMode="auto">
          <a:xfrm>
            <a:off x="1370104" y="4898645"/>
            <a:ext cx="29819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3.9</a:t>
            </a:r>
          </a:p>
        </p:txBody>
      </p:sp>
      <p:sp>
        <p:nvSpPr>
          <p:cNvPr id="63" name="TextBox 62">
            <a:extLst>
              <a:ext uri="{FF2B5EF4-FFF2-40B4-BE49-F238E27FC236}">
                <a16:creationId xmlns:a16="http://schemas.microsoft.com/office/drawing/2014/main" id="{6BE8FEDB-E39C-4158-AA04-85B5F3CC045A}"/>
              </a:ext>
            </a:extLst>
          </p:cNvPr>
          <p:cNvSpPr txBox="1"/>
          <p:nvPr/>
        </p:nvSpPr>
        <p:spPr bwMode="auto">
          <a:xfrm>
            <a:off x="1150474" y="4898645"/>
            <a:ext cx="29819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5.1</a:t>
            </a:r>
          </a:p>
        </p:txBody>
      </p:sp>
      <p:sp>
        <p:nvSpPr>
          <p:cNvPr id="64" name="Rectangle 63">
            <a:extLst>
              <a:ext uri="{FF2B5EF4-FFF2-40B4-BE49-F238E27FC236}">
                <a16:creationId xmlns:a16="http://schemas.microsoft.com/office/drawing/2014/main" id="{E9FE442B-B6C5-46BF-85E4-37B4BE19B9FF}"/>
              </a:ext>
            </a:extLst>
          </p:cNvPr>
          <p:cNvSpPr/>
          <p:nvPr/>
        </p:nvSpPr>
        <p:spPr bwMode="auto">
          <a:xfrm>
            <a:off x="1152087" y="4817894"/>
            <a:ext cx="2005448" cy="54552"/>
          </a:xfrm>
          <a:prstGeom prst="rect">
            <a:avLst/>
          </a:prstGeom>
          <a:solidFill>
            <a:schemeClr val="accent5"/>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65" name="Rectangle 64">
            <a:extLst>
              <a:ext uri="{FF2B5EF4-FFF2-40B4-BE49-F238E27FC236}">
                <a16:creationId xmlns:a16="http://schemas.microsoft.com/office/drawing/2014/main" id="{F7D1BF3C-40F8-4D51-AC4D-D59828326611}"/>
              </a:ext>
            </a:extLst>
          </p:cNvPr>
          <p:cNvSpPr/>
          <p:nvPr/>
        </p:nvSpPr>
        <p:spPr bwMode="auto">
          <a:xfrm>
            <a:off x="1152087" y="4817894"/>
            <a:ext cx="264320" cy="54552"/>
          </a:xfrm>
          <a:prstGeom prst="rect">
            <a:avLst/>
          </a:prstGeom>
          <a:solidFill>
            <a:schemeClr val="accent6"/>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pic>
        <p:nvPicPr>
          <p:cNvPr id="66" name="Graphic 65">
            <a:extLst>
              <a:ext uri="{FF2B5EF4-FFF2-40B4-BE49-F238E27FC236}">
                <a16:creationId xmlns:a16="http://schemas.microsoft.com/office/drawing/2014/main" id="{9F79A267-84FB-49C9-BCB4-73765A7F82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flipH="1">
            <a:off x="1385401" y="4743526"/>
            <a:ext cx="64399" cy="187472"/>
          </a:xfrm>
          <a:prstGeom prst="rect">
            <a:avLst/>
          </a:prstGeom>
        </p:spPr>
      </p:pic>
      <p:pic>
        <p:nvPicPr>
          <p:cNvPr id="67" name="Graphic 66">
            <a:extLst>
              <a:ext uri="{FF2B5EF4-FFF2-40B4-BE49-F238E27FC236}">
                <a16:creationId xmlns:a16="http://schemas.microsoft.com/office/drawing/2014/main" id="{104E8C15-235A-48F2-8B60-21B075430D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flipH="1">
            <a:off x="1575546" y="4742072"/>
            <a:ext cx="64399" cy="187472"/>
          </a:xfrm>
          <a:prstGeom prst="rect">
            <a:avLst/>
          </a:prstGeom>
        </p:spPr>
      </p:pic>
      <p:pic>
        <p:nvPicPr>
          <p:cNvPr id="68" name="Graphic 67">
            <a:extLst>
              <a:ext uri="{FF2B5EF4-FFF2-40B4-BE49-F238E27FC236}">
                <a16:creationId xmlns:a16="http://schemas.microsoft.com/office/drawing/2014/main" id="{943F32A3-4232-411F-8273-249A444B48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flipH="1">
            <a:off x="1957703" y="4744713"/>
            <a:ext cx="64399" cy="187472"/>
          </a:xfrm>
          <a:prstGeom prst="rect">
            <a:avLst/>
          </a:prstGeom>
        </p:spPr>
      </p:pic>
      <p:pic>
        <p:nvPicPr>
          <p:cNvPr id="69" name="Graphic 68">
            <a:extLst>
              <a:ext uri="{FF2B5EF4-FFF2-40B4-BE49-F238E27FC236}">
                <a16:creationId xmlns:a16="http://schemas.microsoft.com/office/drawing/2014/main" id="{AED6BBCC-211E-4D2A-AFCB-6984483A14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flipH="1">
            <a:off x="2349410" y="4745050"/>
            <a:ext cx="64399" cy="187472"/>
          </a:xfrm>
          <a:prstGeom prst="rect">
            <a:avLst/>
          </a:prstGeom>
        </p:spPr>
      </p:pic>
      <p:pic>
        <p:nvPicPr>
          <p:cNvPr id="70" name="Graphic 69">
            <a:extLst>
              <a:ext uri="{FF2B5EF4-FFF2-40B4-BE49-F238E27FC236}">
                <a16:creationId xmlns:a16="http://schemas.microsoft.com/office/drawing/2014/main" id="{73773409-5B0B-4D36-9F65-B94CDE34F75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flipH="1">
            <a:off x="2726850" y="4748164"/>
            <a:ext cx="64399" cy="187472"/>
          </a:xfrm>
          <a:prstGeom prst="rect">
            <a:avLst/>
          </a:prstGeom>
        </p:spPr>
      </p:pic>
      <p:pic>
        <p:nvPicPr>
          <p:cNvPr id="71" name="Graphic 70">
            <a:extLst>
              <a:ext uri="{FF2B5EF4-FFF2-40B4-BE49-F238E27FC236}">
                <a16:creationId xmlns:a16="http://schemas.microsoft.com/office/drawing/2014/main" id="{6F42AB45-D101-45F5-8821-722DA69FA23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flipH="1">
            <a:off x="3108434" y="4742072"/>
            <a:ext cx="64399" cy="187472"/>
          </a:xfrm>
          <a:prstGeom prst="rect">
            <a:avLst/>
          </a:prstGeom>
        </p:spPr>
      </p:pic>
      <p:cxnSp>
        <p:nvCxnSpPr>
          <p:cNvPr id="72" name="Straight Arrow Connector 71">
            <a:extLst>
              <a:ext uri="{FF2B5EF4-FFF2-40B4-BE49-F238E27FC236}">
                <a16:creationId xmlns:a16="http://schemas.microsoft.com/office/drawing/2014/main" id="{DC0708C8-4ABB-4895-BD98-C8AA6D883ED6}"/>
              </a:ext>
            </a:extLst>
          </p:cNvPr>
          <p:cNvCxnSpPr/>
          <p:nvPr/>
        </p:nvCxnSpPr>
        <p:spPr bwMode="auto">
          <a:xfrm>
            <a:off x="2830746" y="4785025"/>
            <a:ext cx="0" cy="240030"/>
          </a:xfrm>
          <a:prstGeom prst="straightConnector1">
            <a:avLst/>
          </a:prstGeom>
          <a:ln w="38100">
            <a:solidFill>
              <a:srgbClr val="FF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73" name="Graphic 72">
            <a:extLst>
              <a:ext uri="{FF2B5EF4-FFF2-40B4-BE49-F238E27FC236}">
                <a16:creationId xmlns:a16="http://schemas.microsoft.com/office/drawing/2014/main" id="{9BD78994-5A8E-4A13-8391-B725377ED3C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13258" y="4785026"/>
            <a:ext cx="130678" cy="130678"/>
          </a:xfrm>
          <a:prstGeom prst="rect">
            <a:avLst/>
          </a:prstGeom>
        </p:spPr>
      </p:pic>
      <p:sp>
        <p:nvSpPr>
          <p:cNvPr id="75" name="TextBox 74">
            <a:extLst>
              <a:ext uri="{FF2B5EF4-FFF2-40B4-BE49-F238E27FC236}">
                <a16:creationId xmlns:a16="http://schemas.microsoft.com/office/drawing/2014/main" id="{48A32F0E-125D-43FC-8897-90614AD3F241}"/>
              </a:ext>
            </a:extLst>
          </p:cNvPr>
          <p:cNvSpPr txBox="1"/>
          <p:nvPr/>
        </p:nvSpPr>
        <p:spPr bwMode="auto">
          <a:xfrm>
            <a:off x="2031159" y="4685337"/>
            <a:ext cx="298199"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8</a:t>
            </a:r>
          </a:p>
        </p:txBody>
      </p:sp>
      <p:sp>
        <p:nvSpPr>
          <p:cNvPr id="76" name="TextBox 75">
            <a:extLst>
              <a:ext uri="{FF2B5EF4-FFF2-40B4-BE49-F238E27FC236}">
                <a16:creationId xmlns:a16="http://schemas.microsoft.com/office/drawing/2014/main" id="{2C9E78D0-0487-4BF8-9D8B-6B4D6F0EBEBF}"/>
              </a:ext>
            </a:extLst>
          </p:cNvPr>
          <p:cNvSpPr txBox="1"/>
          <p:nvPr/>
        </p:nvSpPr>
        <p:spPr bwMode="auto">
          <a:xfrm>
            <a:off x="1718717" y="4685337"/>
            <a:ext cx="165534"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8</a:t>
            </a:r>
          </a:p>
        </p:txBody>
      </p:sp>
      <p:sp>
        <p:nvSpPr>
          <p:cNvPr id="77" name="TextBox 76">
            <a:extLst>
              <a:ext uri="{FF2B5EF4-FFF2-40B4-BE49-F238E27FC236}">
                <a16:creationId xmlns:a16="http://schemas.microsoft.com/office/drawing/2014/main" id="{1F115E39-36AA-4E0E-980F-0E3DAE9A8E5D}"/>
              </a:ext>
            </a:extLst>
          </p:cNvPr>
          <p:cNvSpPr txBox="1"/>
          <p:nvPr/>
        </p:nvSpPr>
        <p:spPr bwMode="auto">
          <a:xfrm>
            <a:off x="1363447" y="4685337"/>
            <a:ext cx="298199"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4</a:t>
            </a:r>
          </a:p>
        </p:txBody>
      </p:sp>
      <p:sp>
        <p:nvSpPr>
          <p:cNvPr id="78" name="TextBox 77">
            <a:extLst>
              <a:ext uri="{FF2B5EF4-FFF2-40B4-BE49-F238E27FC236}">
                <a16:creationId xmlns:a16="http://schemas.microsoft.com/office/drawing/2014/main" id="{27F0A0FB-2E90-4482-AFE2-EB42313D6146}"/>
              </a:ext>
            </a:extLst>
          </p:cNvPr>
          <p:cNvSpPr txBox="1"/>
          <p:nvPr/>
        </p:nvSpPr>
        <p:spPr bwMode="auto">
          <a:xfrm>
            <a:off x="1143818" y="4685337"/>
            <a:ext cx="298199"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5</a:t>
            </a:r>
          </a:p>
        </p:txBody>
      </p:sp>
      <p:sp>
        <p:nvSpPr>
          <p:cNvPr id="79" name="TextBox 78">
            <a:extLst>
              <a:ext uri="{FF2B5EF4-FFF2-40B4-BE49-F238E27FC236}">
                <a16:creationId xmlns:a16="http://schemas.microsoft.com/office/drawing/2014/main" id="{60155DF7-4C78-427C-8581-79E84E2DDBBA}"/>
              </a:ext>
            </a:extLst>
          </p:cNvPr>
          <p:cNvSpPr txBox="1"/>
          <p:nvPr/>
        </p:nvSpPr>
        <p:spPr bwMode="auto">
          <a:xfrm>
            <a:off x="2418527" y="4685491"/>
            <a:ext cx="298199"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8</a:t>
            </a:r>
          </a:p>
        </p:txBody>
      </p:sp>
      <p:sp>
        <p:nvSpPr>
          <p:cNvPr id="80" name="TextBox 79">
            <a:extLst>
              <a:ext uri="{FF2B5EF4-FFF2-40B4-BE49-F238E27FC236}">
                <a16:creationId xmlns:a16="http://schemas.microsoft.com/office/drawing/2014/main" id="{378C421A-13C7-4FD0-BF18-EAADACC1DD83}"/>
              </a:ext>
            </a:extLst>
          </p:cNvPr>
          <p:cNvSpPr txBox="1"/>
          <p:nvPr/>
        </p:nvSpPr>
        <p:spPr bwMode="auto">
          <a:xfrm>
            <a:off x="2800973" y="4688586"/>
            <a:ext cx="298199"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8</a:t>
            </a:r>
          </a:p>
        </p:txBody>
      </p:sp>
      <p:sp>
        <p:nvSpPr>
          <p:cNvPr id="81" name="Rectangle 80">
            <a:extLst>
              <a:ext uri="{FF2B5EF4-FFF2-40B4-BE49-F238E27FC236}">
                <a16:creationId xmlns:a16="http://schemas.microsoft.com/office/drawing/2014/main" id="{C985F499-01EE-46FA-9952-BB0249B77E05}"/>
              </a:ext>
            </a:extLst>
          </p:cNvPr>
          <p:cNvSpPr/>
          <p:nvPr/>
        </p:nvSpPr>
        <p:spPr bwMode="auto">
          <a:xfrm>
            <a:off x="1150612" y="4605123"/>
            <a:ext cx="3487040" cy="54552"/>
          </a:xfrm>
          <a:prstGeom prst="rect">
            <a:avLst/>
          </a:prstGeom>
          <a:solidFill>
            <a:schemeClr val="accent5"/>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82" name="Rectangle 81">
            <a:extLst>
              <a:ext uri="{FF2B5EF4-FFF2-40B4-BE49-F238E27FC236}">
                <a16:creationId xmlns:a16="http://schemas.microsoft.com/office/drawing/2014/main" id="{E40DAC74-DC72-4DF5-901B-07A1CDB4FDA9}"/>
              </a:ext>
            </a:extLst>
          </p:cNvPr>
          <p:cNvSpPr/>
          <p:nvPr/>
        </p:nvSpPr>
        <p:spPr bwMode="auto">
          <a:xfrm>
            <a:off x="1150612" y="4605123"/>
            <a:ext cx="234194" cy="54552"/>
          </a:xfrm>
          <a:prstGeom prst="rect">
            <a:avLst/>
          </a:prstGeom>
          <a:solidFill>
            <a:schemeClr val="accent6"/>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83" name="Rectangle 82">
            <a:extLst>
              <a:ext uri="{FF2B5EF4-FFF2-40B4-BE49-F238E27FC236}">
                <a16:creationId xmlns:a16="http://schemas.microsoft.com/office/drawing/2014/main" id="{F0B72206-DF63-4226-A694-F12BCE7296FA}"/>
              </a:ext>
            </a:extLst>
          </p:cNvPr>
          <p:cNvSpPr/>
          <p:nvPr/>
        </p:nvSpPr>
        <p:spPr bwMode="auto">
          <a:xfrm>
            <a:off x="3108429" y="4605123"/>
            <a:ext cx="133044" cy="54552"/>
          </a:xfrm>
          <a:prstGeom prst="rect">
            <a:avLst/>
          </a:prstGeom>
          <a:solidFill>
            <a:schemeClr val="accent3"/>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pic>
        <p:nvPicPr>
          <p:cNvPr id="85" name="Graphic 84">
            <a:extLst>
              <a:ext uri="{FF2B5EF4-FFF2-40B4-BE49-F238E27FC236}">
                <a16:creationId xmlns:a16="http://schemas.microsoft.com/office/drawing/2014/main" id="{749F34C3-DCF3-446C-9571-2FEA5731A3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flipH="1">
            <a:off x="1365683" y="4531519"/>
            <a:ext cx="64399" cy="187472"/>
          </a:xfrm>
          <a:prstGeom prst="rect">
            <a:avLst/>
          </a:prstGeom>
        </p:spPr>
      </p:pic>
      <p:pic>
        <p:nvPicPr>
          <p:cNvPr id="86" name="Graphic 85">
            <a:extLst>
              <a:ext uri="{FF2B5EF4-FFF2-40B4-BE49-F238E27FC236}">
                <a16:creationId xmlns:a16="http://schemas.microsoft.com/office/drawing/2014/main" id="{BC0E8636-EB50-416B-8C27-34710B61CCA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flipH="1">
            <a:off x="1575074" y="4531519"/>
            <a:ext cx="64399" cy="187472"/>
          </a:xfrm>
          <a:prstGeom prst="rect">
            <a:avLst/>
          </a:prstGeom>
        </p:spPr>
      </p:pic>
      <p:pic>
        <p:nvPicPr>
          <p:cNvPr id="87" name="Graphic 86">
            <a:extLst>
              <a:ext uri="{FF2B5EF4-FFF2-40B4-BE49-F238E27FC236}">
                <a16:creationId xmlns:a16="http://schemas.microsoft.com/office/drawing/2014/main" id="{8ECD3227-38AB-4542-BBD5-E52471DCFD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flipH="1">
            <a:off x="1953966" y="4532432"/>
            <a:ext cx="64399" cy="187472"/>
          </a:xfrm>
          <a:prstGeom prst="rect">
            <a:avLst/>
          </a:prstGeom>
        </p:spPr>
      </p:pic>
      <p:pic>
        <p:nvPicPr>
          <p:cNvPr id="88" name="Graphic 87">
            <a:extLst>
              <a:ext uri="{FF2B5EF4-FFF2-40B4-BE49-F238E27FC236}">
                <a16:creationId xmlns:a16="http://schemas.microsoft.com/office/drawing/2014/main" id="{E2B83B26-B5A7-4F9C-8504-2EE4CEEB90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flipH="1">
            <a:off x="2348859" y="4531363"/>
            <a:ext cx="64399" cy="187472"/>
          </a:xfrm>
          <a:prstGeom prst="rect">
            <a:avLst/>
          </a:prstGeom>
        </p:spPr>
      </p:pic>
      <p:pic>
        <p:nvPicPr>
          <p:cNvPr id="89" name="Graphic 88">
            <a:extLst>
              <a:ext uri="{FF2B5EF4-FFF2-40B4-BE49-F238E27FC236}">
                <a16:creationId xmlns:a16="http://schemas.microsoft.com/office/drawing/2014/main" id="{B9D4B877-AC74-43D0-B289-292C700487D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flipH="1">
            <a:off x="2694250" y="4529166"/>
            <a:ext cx="64399" cy="187472"/>
          </a:xfrm>
          <a:prstGeom prst="rect">
            <a:avLst/>
          </a:prstGeom>
        </p:spPr>
      </p:pic>
      <p:pic>
        <p:nvPicPr>
          <p:cNvPr id="90" name="Graphic 89">
            <a:extLst>
              <a:ext uri="{FF2B5EF4-FFF2-40B4-BE49-F238E27FC236}">
                <a16:creationId xmlns:a16="http://schemas.microsoft.com/office/drawing/2014/main" id="{2B14A58E-2158-4817-B342-4DFCFF8033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flipH="1">
            <a:off x="3204360" y="4529166"/>
            <a:ext cx="64399" cy="187472"/>
          </a:xfrm>
          <a:prstGeom prst="rect">
            <a:avLst/>
          </a:prstGeom>
        </p:spPr>
      </p:pic>
      <p:cxnSp>
        <p:nvCxnSpPr>
          <p:cNvPr id="91" name="Straight Arrow Connector 90">
            <a:extLst>
              <a:ext uri="{FF2B5EF4-FFF2-40B4-BE49-F238E27FC236}">
                <a16:creationId xmlns:a16="http://schemas.microsoft.com/office/drawing/2014/main" id="{217AED0E-E6E2-4DE8-B6FD-57CE6F511C31}"/>
              </a:ext>
            </a:extLst>
          </p:cNvPr>
          <p:cNvCxnSpPr/>
          <p:nvPr/>
        </p:nvCxnSpPr>
        <p:spPr bwMode="auto">
          <a:xfrm>
            <a:off x="3132304" y="4501569"/>
            <a:ext cx="0" cy="240030"/>
          </a:xfrm>
          <a:prstGeom prst="straightConnector1">
            <a:avLst/>
          </a:prstGeom>
          <a:ln w="38100">
            <a:solidFill>
              <a:srgbClr val="FF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92" name="Graphic 91">
            <a:extLst>
              <a:ext uri="{FF2B5EF4-FFF2-40B4-BE49-F238E27FC236}">
                <a16:creationId xmlns:a16="http://schemas.microsoft.com/office/drawing/2014/main" id="{A3A81A8D-31A5-482E-90E4-F415200CAE8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flipH="1">
            <a:off x="3460768" y="4531942"/>
            <a:ext cx="64399" cy="187472"/>
          </a:xfrm>
          <a:prstGeom prst="rect">
            <a:avLst/>
          </a:prstGeom>
        </p:spPr>
      </p:pic>
      <p:pic>
        <p:nvPicPr>
          <p:cNvPr id="93" name="Graphic 92">
            <a:extLst>
              <a:ext uri="{FF2B5EF4-FFF2-40B4-BE49-F238E27FC236}">
                <a16:creationId xmlns:a16="http://schemas.microsoft.com/office/drawing/2014/main" id="{8D658F63-FB48-41E5-8664-001B95CA01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flipH="1">
            <a:off x="3850682" y="4528254"/>
            <a:ext cx="64399" cy="187472"/>
          </a:xfrm>
          <a:prstGeom prst="rect">
            <a:avLst/>
          </a:prstGeom>
        </p:spPr>
      </p:pic>
      <p:pic>
        <p:nvPicPr>
          <p:cNvPr id="94" name="Graphic 93">
            <a:extLst>
              <a:ext uri="{FF2B5EF4-FFF2-40B4-BE49-F238E27FC236}">
                <a16:creationId xmlns:a16="http://schemas.microsoft.com/office/drawing/2014/main" id="{FA908ED5-ED09-4D4C-BD19-B6137D4353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flipH="1">
            <a:off x="4232833" y="4529128"/>
            <a:ext cx="64399" cy="187472"/>
          </a:xfrm>
          <a:prstGeom prst="rect">
            <a:avLst/>
          </a:prstGeom>
        </p:spPr>
      </p:pic>
      <p:pic>
        <p:nvPicPr>
          <p:cNvPr id="95" name="Graphic 94">
            <a:extLst>
              <a:ext uri="{FF2B5EF4-FFF2-40B4-BE49-F238E27FC236}">
                <a16:creationId xmlns:a16="http://schemas.microsoft.com/office/drawing/2014/main" id="{B497936B-99E9-44E8-8C45-7F5BB76C99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flipH="1">
            <a:off x="4613550" y="4528254"/>
            <a:ext cx="64399" cy="187472"/>
          </a:xfrm>
          <a:prstGeom prst="rect">
            <a:avLst/>
          </a:prstGeom>
        </p:spPr>
      </p:pic>
      <p:pic>
        <p:nvPicPr>
          <p:cNvPr id="96" name="Graphic 95">
            <a:extLst>
              <a:ext uri="{FF2B5EF4-FFF2-40B4-BE49-F238E27FC236}">
                <a16:creationId xmlns:a16="http://schemas.microsoft.com/office/drawing/2014/main" id="{BC5B67E3-E043-47FE-A649-88B2F3FABF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09508" y="4567060"/>
            <a:ext cx="130678" cy="130678"/>
          </a:xfrm>
          <a:prstGeom prst="rect">
            <a:avLst/>
          </a:prstGeom>
        </p:spPr>
      </p:pic>
      <p:sp>
        <p:nvSpPr>
          <p:cNvPr id="97" name="TextBox 96">
            <a:extLst>
              <a:ext uri="{FF2B5EF4-FFF2-40B4-BE49-F238E27FC236}">
                <a16:creationId xmlns:a16="http://schemas.microsoft.com/office/drawing/2014/main" id="{0BE7B19A-A11B-4676-9757-E4970C0EA168}"/>
              </a:ext>
            </a:extLst>
          </p:cNvPr>
          <p:cNvSpPr txBox="1"/>
          <p:nvPr/>
        </p:nvSpPr>
        <p:spPr bwMode="auto">
          <a:xfrm>
            <a:off x="4296370" y="4475010"/>
            <a:ext cx="298199"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8</a:t>
            </a:r>
          </a:p>
        </p:txBody>
      </p:sp>
      <p:sp>
        <p:nvSpPr>
          <p:cNvPr id="98" name="TextBox 97">
            <a:extLst>
              <a:ext uri="{FF2B5EF4-FFF2-40B4-BE49-F238E27FC236}">
                <a16:creationId xmlns:a16="http://schemas.microsoft.com/office/drawing/2014/main" id="{4FE06ADD-FC11-4982-8401-F3CDDB897C6C}"/>
              </a:ext>
            </a:extLst>
          </p:cNvPr>
          <p:cNvSpPr txBox="1"/>
          <p:nvPr/>
        </p:nvSpPr>
        <p:spPr bwMode="auto">
          <a:xfrm>
            <a:off x="3921386" y="4478602"/>
            <a:ext cx="298199"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8</a:t>
            </a:r>
          </a:p>
        </p:txBody>
      </p:sp>
      <p:sp>
        <p:nvSpPr>
          <p:cNvPr id="99" name="TextBox 98">
            <a:extLst>
              <a:ext uri="{FF2B5EF4-FFF2-40B4-BE49-F238E27FC236}">
                <a16:creationId xmlns:a16="http://schemas.microsoft.com/office/drawing/2014/main" id="{3698BBA9-727B-4DD4-AE46-06F8394C362E}"/>
              </a:ext>
            </a:extLst>
          </p:cNvPr>
          <p:cNvSpPr txBox="1"/>
          <p:nvPr/>
        </p:nvSpPr>
        <p:spPr bwMode="auto">
          <a:xfrm>
            <a:off x="3531895" y="4478602"/>
            <a:ext cx="298199"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8</a:t>
            </a:r>
          </a:p>
        </p:txBody>
      </p:sp>
      <p:sp>
        <p:nvSpPr>
          <p:cNvPr id="100" name="TextBox 99">
            <a:extLst>
              <a:ext uri="{FF2B5EF4-FFF2-40B4-BE49-F238E27FC236}">
                <a16:creationId xmlns:a16="http://schemas.microsoft.com/office/drawing/2014/main" id="{1CA26A03-0C52-4166-AE96-5F29F9C9A361}"/>
              </a:ext>
            </a:extLst>
          </p:cNvPr>
          <p:cNvSpPr txBox="1"/>
          <p:nvPr/>
        </p:nvSpPr>
        <p:spPr bwMode="auto">
          <a:xfrm>
            <a:off x="3210950" y="4474109"/>
            <a:ext cx="29819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5.3</a:t>
            </a:r>
          </a:p>
        </p:txBody>
      </p:sp>
      <p:sp>
        <p:nvSpPr>
          <p:cNvPr id="101" name="TextBox 100">
            <a:extLst>
              <a:ext uri="{FF2B5EF4-FFF2-40B4-BE49-F238E27FC236}">
                <a16:creationId xmlns:a16="http://schemas.microsoft.com/office/drawing/2014/main" id="{320EFC33-34B5-4994-8412-DA7A9BE5F3EE}"/>
              </a:ext>
            </a:extLst>
          </p:cNvPr>
          <p:cNvSpPr txBox="1"/>
          <p:nvPr/>
        </p:nvSpPr>
        <p:spPr bwMode="auto">
          <a:xfrm>
            <a:off x="2805192" y="4477702"/>
            <a:ext cx="31132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10.7</a:t>
            </a:r>
          </a:p>
        </p:txBody>
      </p:sp>
      <p:sp>
        <p:nvSpPr>
          <p:cNvPr id="102" name="TextBox 101">
            <a:extLst>
              <a:ext uri="{FF2B5EF4-FFF2-40B4-BE49-F238E27FC236}">
                <a16:creationId xmlns:a16="http://schemas.microsoft.com/office/drawing/2014/main" id="{0D95C08A-6E6A-4F5A-819D-F229439178BA}"/>
              </a:ext>
            </a:extLst>
          </p:cNvPr>
          <p:cNvSpPr txBox="1"/>
          <p:nvPr/>
        </p:nvSpPr>
        <p:spPr bwMode="auto">
          <a:xfrm>
            <a:off x="2397832" y="4474408"/>
            <a:ext cx="29819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7.3</a:t>
            </a:r>
          </a:p>
        </p:txBody>
      </p:sp>
      <p:sp>
        <p:nvSpPr>
          <p:cNvPr id="103" name="TextBox 102">
            <a:extLst>
              <a:ext uri="{FF2B5EF4-FFF2-40B4-BE49-F238E27FC236}">
                <a16:creationId xmlns:a16="http://schemas.microsoft.com/office/drawing/2014/main" id="{C2948D4B-378C-418F-B2F3-AAC8B667FABB}"/>
              </a:ext>
            </a:extLst>
          </p:cNvPr>
          <p:cNvSpPr txBox="1"/>
          <p:nvPr/>
        </p:nvSpPr>
        <p:spPr bwMode="auto">
          <a:xfrm>
            <a:off x="2027518" y="4478602"/>
            <a:ext cx="298199"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8</a:t>
            </a:r>
          </a:p>
        </p:txBody>
      </p:sp>
      <p:sp>
        <p:nvSpPr>
          <p:cNvPr id="104" name="TextBox 103">
            <a:extLst>
              <a:ext uri="{FF2B5EF4-FFF2-40B4-BE49-F238E27FC236}">
                <a16:creationId xmlns:a16="http://schemas.microsoft.com/office/drawing/2014/main" id="{E26D3729-D8E3-4127-834B-14307AAC21A5}"/>
              </a:ext>
            </a:extLst>
          </p:cNvPr>
          <p:cNvSpPr txBox="1"/>
          <p:nvPr/>
        </p:nvSpPr>
        <p:spPr bwMode="auto">
          <a:xfrm>
            <a:off x="1649142" y="4474407"/>
            <a:ext cx="298199"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8</a:t>
            </a:r>
          </a:p>
        </p:txBody>
      </p:sp>
      <p:sp>
        <p:nvSpPr>
          <p:cNvPr id="105" name="TextBox 104">
            <a:extLst>
              <a:ext uri="{FF2B5EF4-FFF2-40B4-BE49-F238E27FC236}">
                <a16:creationId xmlns:a16="http://schemas.microsoft.com/office/drawing/2014/main" id="{97831603-29E6-4007-9FA4-553C698A0933}"/>
              </a:ext>
            </a:extLst>
          </p:cNvPr>
          <p:cNvSpPr txBox="1"/>
          <p:nvPr/>
        </p:nvSpPr>
        <p:spPr bwMode="auto">
          <a:xfrm>
            <a:off x="1349735" y="4476074"/>
            <a:ext cx="298199"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4</a:t>
            </a:r>
          </a:p>
        </p:txBody>
      </p:sp>
      <p:sp>
        <p:nvSpPr>
          <p:cNvPr id="106" name="TextBox 105">
            <a:extLst>
              <a:ext uri="{FF2B5EF4-FFF2-40B4-BE49-F238E27FC236}">
                <a16:creationId xmlns:a16="http://schemas.microsoft.com/office/drawing/2014/main" id="{E04F69A8-A650-4F9C-A209-B44AB3B92AFE}"/>
              </a:ext>
            </a:extLst>
          </p:cNvPr>
          <p:cNvSpPr txBox="1"/>
          <p:nvPr/>
        </p:nvSpPr>
        <p:spPr bwMode="auto">
          <a:xfrm>
            <a:off x="1133935" y="4476057"/>
            <a:ext cx="29819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4.7</a:t>
            </a:r>
          </a:p>
        </p:txBody>
      </p:sp>
      <p:sp>
        <p:nvSpPr>
          <p:cNvPr id="107" name="Rectangle 106">
            <a:extLst>
              <a:ext uri="{FF2B5EF4-FFF2-40B4-BE49-F238E27FC236}">
                <a16:creationId xmlns:a16="http://schemas.microsoft.com/office/drawing/2014/main" id="{6878237C-40C6-453B-9F55-DFCC6A7E3E1B}"/>
              </a:ext>
            </a:extLst>
          </p:cNvPr>
          <p:cNvSpPr/>
          <p:nvPr/>
        </p:nvSpPr>
        <p:spPr bwMode="auto">
          <a:xfrm>
            <a:off x="1143817" y="4385037"/>
            <a:ext cx="396164" cy="54552"/>
          </a:xfrm>
          <a:prstGeom prst="rect">
            <a:avLst/>
          </a:prstGeom>
          <a:solidFill>
            <a:schemeClr val="accent5"/>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108" name="Rectangle 107">
            <a:extLst>
              <a:ext uri="{FF2B5EF4-FFF2-40B4-BE49-F238E27FC236}">
                <a16:creationId xmlns:a16="http://schemas.microsoft.com/office/drawing/2014/main" id="{3539742F-11F6-4405-B66F-9A28BAE181C4}"/>
              </a:ext>
            </a:extLst>
          </p:cNvPr>
          <p:cNvSpPr/>
          <p:nvPr/>
        </p:nvSpPr>
        <p:spPr bwMode="auto">
          <a:xfrm>
            <a:off x="1143817" y="4385037"/>
            <a:ext cx="240988" cy="54552"/>
          </a:xfrm>
          <a:prstGeom prst="rect">
            <a:avLst/>
          </a:prstGeom>
          <a:solidFill>
            <a:schemeClr val="accent6"/>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pic>
        <p:nvPicPr>
          <p:cNvPr id="110" name="Graphic 109">
            <a:extLst>
              <a:ext uri="{FF2B5EF4-FFF2-40B4-BE49-F238E27FC236}">
                <a16:creationId xmlns:a16="http://schemas.microsoft.com/office/drawing/2014/main" id="{239C5AB0-3328-4F7F-92A0-BB52F5F3ED3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49796" y="4342095"/>
            <a:ext cx="130678" cy="130678"/>
          </a:xfrm>
          <a:prstGeom prst="rect">
            <a:avLst/>
          </a:prstGeom>
        </p:spPr>
      </p:pic>
      <p:sp>
        <p:nvSpPr>
          <p:cNvPr id="111" name="Left Bracket 110">
            <a:extLst>
              <a:ext uri="{FF2B5EF4-FFF2-40B4-BE49-F238E27FC236}">
                <a16:creationId xmlns:a16="http://schemas.microsoft.com/office/drawing/2014/main" id="{DBCA15DC-FFBB-4992-9A70-AB4ED9E551DE}"/>
              </a:ext>
            </a:extLst>
          </p:cNvPr>
          <p:cNvSpPr/>
          <p:nvPr/>
        </p:nvSpPr>
        <p:spPr bwMode="auto">
          <a:xfrm rot="5400000">
            <a:off x="1201622" y="4219897"/>
            <a:ext cx="37782" cy="141392"/>
          </a:xfrm>
          <a:prstGeom prst="leftBracket">
            <a:avLst>
              <a:gd name="adj" fmla="val 10710"/>
            </a:avLst>
          </a:prstGeom>
          <a:noFill/>
          <a:ln w="28575" cap="flat" cmpd="sng" algn="ctr">
            <a:solidFill>
              <a:schemeClr val="bg1"/>
            </a:solidFill>
            <a:prstDash val="solid"/>
            <a:round/>
            <a:headEnd type="none" w="med" len="med"/>
            <a:tailEnd type="none" w="med" len="med"/>
          </a:ln>
          <a:effectLst/>
        </p:spPr>
        <p:txBody>
          <a:bodyPr rtlCol="0" anchor="ctr"/>
          <a:lstStyle/>
          <a:p>
            <a:pPr algn="ctr" defTabSz="685800" eaLnBrk="1" fontAlgn="auto" hangingPunct="1">
              <a:spcBef>
                <a:spcPts val="0"/>
              </a:spcBef>
              <a:spcAft>
                <a:spcPts val="0"/>
              </a:spcAft>
            </a:pPr>
            <a:endParaRPr lang="en-US" sz="1350">
              <a:solidFill>
                <a:srgbClr val="231F20"/>
              </a:solidFill>
              <a:latin typeface="Arial" panose="020B0604020202020204"/>
            </a:endParaRPr>
          </a:p>
        </p:txBody>
      </p:sp>
      <p:sp>
        <p:nvSpPr>
          <p:cNvPr id="112" name="Rectangle 111">
            <a:extLst>
              <a:ext uri="{FF2B5EF4-FFF2-40B4-BE49-F238E27FC236}">
                <a16:creationId xmlns:a16="http://schemas.microsoft.com/office/drawing/2014/main" id="{9A22A4CA-01D0-44FE-9F9D-BF85CF3146B7}"/>
              </a:ext>
            </a:extLst>
          </p:cNvPr>
          <p:cNvSpPr/>
          <p:nvPr/>
        </p:nvSpPr>
        <p:spPr bwMode="auto">
          <a:xfrm>
            <a:off x="1164773" y="4249823"/>
            <a:ext cx="109298" cy="40277"/>
          </a:xfrm>
          <a:prstGeom prst="rect">
            <a:avLst/>
          </a:prstGeom>
          <a:solidFill>
            <a:schemeClr val="tx1"/>
          </a:solidFill>
          <a:ln w="0">
            <a:no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113" name="TextBox 112">
            <a:extLst>
              <a:ext uri="{FF2B5EF4-FFF2-40B4-BE49-F238E27FC236}">
                <a16:creationId xmlns:a16="http://schemas.microsoft.com/office/drawing/2014/main" id="{FE14FB0E-0F87-4FCE-90B0-516735B4389E}"/>
              </a:ext>
            </a:extLst>
          </p:cNvPr>
          <p:cNvSpPr txBox="1"/>
          <p:nvPr/>
        </p:nvSpPr>
        <p:spPr bwMode="auto">
          <a:xfrm>
            <a:off x="1067764" y="4168872"/>
            <a:ext cx="29819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2.7</a:t>
            </a:r>
          </a:p>
        </p:txBody>
      </p:sp>
      <p:sp>
        <p:nvSpPr>
          <p:cNvPr id="114" name="Left Bracket 113">
            <a:extLst>
              <a:ext uri="{FF2B5EF4-FFF2-40B4-BE49-F238E27FC236}">
                <a16:creationId xmlns:a16="http://schemas.microsoft.com/office/drawing/2014/main" id="{589979F5-9517-4BB1-9C01-4767B165CDDD}"/>
              </a:ext>
            </a:extLst>
          </p:cNvPr>
          <p:cNvSpPr/>
          <p:nvPr/>
        </p:nvSpPr>
        <p:spPr bwMode="auto">
          <a:xfrm rot="5400000">
            <a:off x="1355346" y="4219897"/>
            <a:ext cx="37782" cy="141392"/>
          </a:xfrm>
          <a:prstGeom prst="leftBracket">
            <a:avLst>
              <a:gd name="adj" fmla="val 10710"/>
            </a:avLst>
          </a:prstGeom>
          <a:noFill/>
          <a:ln w="28575" cap="flat" cmpd="sng" algn="ctr">
            <a:solidFill>
              <a:schemeClr val="bg1"/>
            </a:solidFill>
            <a:prstDash val="solid"/>
            <a:round/>
            <a:headEnd type="none" w="med" len="med"/>
            <a:tailEnd type="none" w="med" len="med"/>
          </a:ln>
          <a:effectLst/>
        </p:spPr>
        <p:txBody>
          <a:bodyPr rtlCol="0" anchor="ctr"/>
          <a:lstStyle/>
          <a:p>
            <a:pPr algn="ctr" defTabSz="685800" eaLnBrk="1" fontAlgn="auto" hangingPunct="1">
              <a:spcBef>
                <a:spcPts val="0"/>
              </a:spcBef>
              <a:spcAft>
                <a:spcPts val="0"/>
              </a:spcAft>
            </a:pPr>
            <a:endParaRPr lang="en-US" sz="1350">
              <a:solidFill>
                <a:srgbClr val="231F20"/>
              </a:solidFill>
              <a:latin typeface="Arial" panose="020B0604020202020204"/>
            </a:endParaRPr>
          </a:p>
        </p:txBody>
      </p:sp>
      <p:sp>
        <p:nvSpPr>
          <p:cNvPr id="115" name="Rectangle 114">
            <a:extLst>
              <a:ext uri="{FF2B5EF4-FFF2-40B4-BE49-F238E27FC236}">
                <a16:creationId xmlns:a16="http://schemas.microsoft.com/office/drawing/2014/main" id="{9894DC4E-13D1-4D0C-B31F-9BAF33BD78A8}"/>
              </a:ext>
            </a:extLst>
          </p:cNvPr>
          <p:cNvSpPr/>
          <p:nvPr/>
        </p:nvSpPr>
        <p:spPr bwMode="auto">
          <a:xfrm>
            <a:off x="1318497" y="4249824"/>
            <a:ext cx="109298" cy="40277"/>
          </a:xfrm>
          <a:prstGeom prst="rect">
            <a:avLst/>
          </a:prstGeom>
          <a:solidFill>
            <a:schemeClr val="tx1"/>
          </a:solidFill>
          <a:ln w="0">
            <a:no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116" name="TextBox 115">
            <a:extLst>
              <a:ext uri="{FF2B5EF4-FFF2-40B4-BE49-F238E27FC236}">
                <a16:creationId xmlns:a16="http://schemas.microsoft.com/office/drawing/2014/main" id="{DBCE674D-93F7-42BD-B4DD-687E6DAE3625}"/>
              </a:ext>
            </a:extLst>
          </p:cNvPr>
          <p:cNvSpPr txBox="1"/>
          <p:nvPr/>
        </p:nvSpPr>
        <p:spPr bwMode="auto">
          <a:xfrm>
            <a:off x="1221488" y="4168873"/>
            <a:ext cx="29819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2.1</a:t>
            </a:r>
          </a:p>
        </p:txBody>
      </p:sp>
      <p:pic>
        <p:nvPicPr>
          <p:cNvPr id="117" name="Graphic 116">
            <a:extLst>
              <a:ext uri="{FF2B5EF4-FFF2-40B4-BE49-F238E27FC236}">
                <a16:creationId xmlns:a16="http://schemas.microsoft.com/office/drawing/2014/main" id="{14112D72-A16E-4BCB-9B34-EBB2AEB04C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flipH="1">
            <a:off x="1367961" y="4319583"/>
            <a:ext cx="64399" cy="187472"/>
          </a:xfrm>
          <a:prstGeom prst="rect">
            <a:avLst/>
          </a:prstGeom>
        </p:spPr>
      </p:pic>
      <p:sp>
        <p:nvSpPr>
          <p:cNvPr id="118" name="Rectangle 117">
            <a:extLst>
              <a:ext uri="{FF2B5EF4-FFF2-40B4-BE49-F238E27FC236}">
                <a16:creationId xmlns:a16="http://schemas.microsoft.com/office/drawing/2014/main" id="{43EDFE81-87E1-44FA-A026-6BD96B40E1D8}"/>
              </a:ext>
            </a:extLst>
          </p:cNvPr>
          <p:cNvSpPr/>
          <p:nvPr/>
        </p:nvSpPr>
        <p:spPr bwMode="auto">
          <a:xfrm>
            <a:off x="1152048" y="4156442"/>
            <a:ext cx="351712" cy="54552"/>
          </a:xfrm>
          <a:prstGeom prst="rect">
            <a:avLst/>
          </a:prstGeom>
          <a:solidFill>
            <a:schemeClr val="accent6"/>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pic>
        <p:nvPicPr>
          <p:cNvPr id="120" name="Graphic 119">
            <a:extLst>
              <a:ext uri="{FF2B5EF4-FFF2-40B4-BE49-F238E27FC236}">
                <a16:creationId xmlns:a16="http://schemas.microsoft.com/office/drawing/2014/main" id="{E384109C-C2C2-4801-8D88-14029F0D0E2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21907" y="4110390"/>
            <a:ext cx="130678" cy="130678"/>
          </a:xfrm>
          <a:prstGeom prst="rect">
            <a:avLst/>
          </a:prstGeom>
        </p:spPr>
      </p:pic>
      <p:cxnSp>
        <p:nvCxnSpPr>
          <p:cNvPr id="121" name="Straight Arrow Connector 120">
            <a:extLst>
              <a:ext uri="{FF2B5EF4-FFF2-40B4-BE49-F238E27FC236}">
                <a16:creationId xmlns:a16="http://schemas.microsoft.com/office/drawing/2014/main" id="{EA760918-EE46-4F2A-9DDC-D0F28F264B0B}"/>
              </a:ext>
            </a:extLst>
          </p:cNvPr>
          <p:cNvCxnSpPr/>
          <p:nvPr/>
        </p:nvCxnSpPr>
        <p:spPr bwMode="auto">
          <a:xfrm>
            <a:off x="1524809" y="4143541"/>
            <a:ext cx="0" cy="240030"/>
          </a:xfrm>
          <a:prstGeom prst="straightConnector1">
            <a:avLst/>
          </a:prstGeom>
          <a:ln w="38100">
            <a:solidFill>
              <a:srgbClr val="FF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06EA8B83-847E-441A-B725-548389A1F5A8}"/>
              </a:ext>
            </a:extLst>
          </p:cNvPr>
          <p:cNvCxnSpPr/>
          <p:nvPr/>
        </p:nvCxnSpPr>
        <p:spPr bwMode="auto">
          <a:xfrm>
            <a:off x="1568585" y="4175728"/>
            <a:ext cx="1190064" cy="0"/>
          </a:xfrm>
          <a:prstGeom prst="line">
            <a:avLst/>
          </a:prstGeom>
          <a:noFill/>
          <a:ln w="28575" cap="flat" cmpd="sng" algn="ctr">
            <a:solidFill>
              <a:schemeClr val="bg1"/>
            </a:solidFill>
            <a:prstDash val="sysDash"/>
            <a:round/>
            <a:headEnd type="none" w="med" len="med"/>
            <a:tailEnd type="none" w="med" len="med"/>
          </a:ln>
          <a:effectLst/>
        </p:spPr>
      </p:cxnSp>
      <p:sp>
        <p:nvSpPr>
          <p:cNvPr id="123" name="TextBox 122">
            <a:extLst>
              <a:ext uri="{FF2B5EF4-FFF2-40B4-BE49-F238E27FC236}">
                <a16:creationId xmlns:a16="http://schemas.microsoft.com/office/drawing/2014/main" id="{225877FF-16BF-46A2-ABA1-1919ECF8EE98}"/>
              </a:ext>
            </a:extLst>
          </p:cNvPr>
          <p:cNvSpPr txBox="1"/>
          <p:nvPr/>
        </p:nvSpPr>
        <p:spPr bwMode="auto">
          <a:xfrm>
            <a:off x="1183519" y="4026852"/>
            <a:ext cx="29819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6.6</a:t>
            </a:r>
          </a:p>
        </p:txBody>
      </p:sp>
      <p:sp>
        <p:nvSpPr>
          <p:cNvPr id="124" name="Rectangle 123">
            <a:extLst>
              <a:ext uri="{FF2B5EF4-FFF2-40B4-BE49-F238E27FC236}">
                <a16:creationId xmlns:a16="http://schemas.microsoft.com/office/drawing/2014/main" id="{4998BB3B-A9BE-4C1D-9A22-186DBEE791A9}"/>
              </a:ext>
            </a:extLst>
          </p:cNvPr>
          <p:cNvSpPr/>
          <p:nvPr/>
        </p:nvSpPr>
        <p:spPr bwMode="auto">
          <a:xfrm>
            <a:off x="1153577" y="3992599"/>
            <a:ext cx="531725" cy="54552"/>
          </a:xfrm>
          <a:prstGeom prst="rect">
            <a:avLst/>
          </a:prstGeom>
          <a:solidFill>
            <a:schemeClr val="accent5"/>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125" name="Rectangle 124">
            <a:extLst>
              <a:ext uri="{FF2B5EF4-FFF2-40B4-BE49-F238E27FC236}">
                <a16:creationId xmlns:a16="http://schemas.microsoft.com/office/drawing/2014/main" id="{B0A52D12-5296-462F-B905-2F4C4FA70099}"/>
              </a:ext>
            </a:extLst>
          </p:cNvPr>
          <p:cNvSpPr/>
          <p:nvPr/>
        </p:nvSpPr>
        <p:spPr bwMode="auto">
          <a:xfrm>
            <a:off x="1153577" y="3992599"/>
            <a:ext cx="274218" cy="54552"/>
          </a:xfrm>
          <a:prstGeom prst="rect">
            <a:avLst/>
          </a:prstGeom>
          <a:solidFill>
            <a:schemeClr val="accent6"/>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pic>
        <p:nvPicPr>
          <p:cNvPr id="127" name="Graphic 126">
            <a:extLst>
              <a:ext uri="{FF2B5EF4-FFF2-40B4-BE49-F238E27FC236}">
                <a16:creationId xmlns:a16="http://schemas.microsoft.com/office/drawing/2014/main" id="{92E9CB9C-D726-4E9B-96D6-34C2402A84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flipH="1">
            <a:off x="1403269" y="3919169"/>
            <a:ext cx="64399" cy="187472"/>
          </a:xfrm>
          <a:prstGeom prst="rect">
            <a:avLst/>
          </a:prstGeom>
        </p:spPr>
      </p:pic>
      <p:pic>
        <p:nvPicPr>
          <p:cNvPr id="128" name="Graphic 127">
            <a:extLst>
              <a:ext uri="{FF2B5EF4-FFF2-40B4-BE49-F238E27FC236}">
                <a16:creationId xmlns:a16="http://schemas.microsoft.com/office/drawing/2014/main" id="{D1344860-A2C4-4DDE-A145-388C12A1773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91230" y="3946491"/>
            <a:ext cx="130678" cy="130678"/>
          </a:xfrm>
          <a:prstGeom prst="rect">
            <a:avLst/>
          </a:prstGeom>
        </p:spPr>
      </p:pic>
      <p:pic>
        <p:nvPicPr>
          <p:cNvPr id="129" name="Graphic 128">
            <a:extLst>
              <a:ext uri="{FF2B5EF4-FFF2-40B4-BE49-F238E27FC236}">
                <a16:creationId xmlns:a16="http://schemas.microsoft.com/office/drawing/2014/main" id="{133B73C5-F83E-4A4B-8380-2A825D5494C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flipH="1">
            <a:off x="1596503" y="3919169"/>
            <a:ext cx="64399" cy="187472"/>
          </a:xfrm>
          <a:prstGeom prst="rect">
            <a:avLst/>
          </a:prstGeom>
        </p:spPr>
      </p:pic>
      <p:sp>
        <p:nvSpPr>
          <p:cNvPr id="130" name="Left Bracket 129">
            <a:extLst>
              <a:ext uri="{FF2B5EF4-FFF2-40B4-BE49-F238E27FC236}">
                <a16:creationId xmlns:a16="http://schemas.microsoft.com/office/drawing/2014/main" id="{787D5899-CC66-494F-8A6B-1EEA3FF254EB}"/>
              </a:ext>
            </a:extLst>
          </p:cNvPr>
          <p:cNvSpPr/>
          <p:nvPr/>
        </p:nvSpPr>
        <p:spPr bwMode="auto">
          <a:xfrm rot="5400000">
            <a:off x="1383404" y="3828865"/>
            <a:ext cx="37782" cy="141392"/>
          </a:xfrm>
          <a:prstGeom prst="leftBracket">
            <a:avLst>
              <a:gd name="adj" fmla="val 10710"/>
            </a:avLst>
          </a:prstGeom>
          <a:noFill/>
          <a:ln w="28575" cap="flat" cmpd="sng" algn="ctr">
            <a:solidFill>
              <a:schemeClr val="bg1"/>
            </a:solidFill>
            <a:prstDash val="solid"/>
            <a:round/>
            <a:headEnd type="none" w="med" len="med"/>
            <a:tailEnd type="none" w="med" len="med"/>
          </a:ln>
          <a:effectLst/>
        </p:spPr>
        <p:txBody>
          <a:bodyPr rtlCol="0" anchor="ctr"/>
          <a:lstStyle/>
          <a:p>
            <a:pPr algn="ctr" defTabSz="685800" eaLnBrk="1" fontAlgn="auto" hangingPunct="1">
              <a:spcBef>
                <a:spcPts val="0"/>
              </a:spcBef>
              <a:spcAft>
                <a:spcPts val="0"/>
              </a:spcAft>
            </a:pPr>
            <a:endParaRPr lang="en-US" sz="1350">
              <a:solidFill>
                <a:srgbClr val="231F20"/>
              </a:solidFill>
              <a:latin typeface="Arial" panose="020B0604020202020204"/>
            </a:endParaRPr>
          </a:p>
        </p:txBody>
      </p:sp>
      <p:sp>
        <p:nvSpPr>
          <p:cNvPr id="131" name="Rectangle 130">
            <a:extLst>
              <a:ext uri="{FF2B5EF4-FFF2-40B4-BE49-F238E27FC236}">
                <a16:creationId xmlns:a16="http://schemas.microsoft.com/office/drawing/2014/main" id="{5AC291CA-9C92-4143-A78A-1B1FA6C6611D}"/>
              </a:ext>
            </a:extLst>
          </p:cNvPr>
          <p:cNvSpPr/>
          <p:nvPr/>
        </p:nvSpPr>
        <p:spPr bwMode="auto">
          <a:xfrm>
            <a:off x="1346554" y="3858791"/>
            <a:ext cx="109298" cy="40277"/>
          </a:xfrm>
          <a:prstGeom prst="rect">
            <a:avLst/>
          </a:prstGeom>
          <a:solidFill>
            <a:schemeClr val="tx1"/>
          </a:solidFill>
          <a:ln w="0">
            <a:no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132" name="TextBox 131">
            <a:extLst>
              <a:ext uri="{FF2B5EF4-FFF2-40B4-BE49-F238E27FC236}">
                <a16:creationId xmlns:a16="http://schemas.microsoft.com/office/drawing/2014/main" id="{E635A0CB-1B06-4531-9A7D-E4ADD4885E1F}"/>
              </a:ext>
            </a:extLst>
          </p:cNvPr>
          <p:cNvSpPr txBox="1"/>
          <p:nvPr/>
        </p:nvSpPr>
        <p:spPr bwMode="auto">
          <a:xfrm>
            <a:off x="1248783" y="3784608"/>
            <a:ext cx="29819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1.3</a:t>
            </a:r>
          </a:p>
        </p:txBody>
      </p:sp>
      <p:sp>
        <p:nvSpPr>
          <p:cNvPr id="133" name="TextBox 132">
            <a:extLst>
              <a:ext uri="{FF2B5EF4-FFF2-40B4-BE49-F238E27FC236}">
                <a16:creationId xmlns:a16="http://schemas.microsoft.com/office/drawing/2014/main" id="{8DAE51DB-D76D-4BDB-8D27-1DCFC7F75CE5}"/>
              </a:ext>
            </a:extLst>
          </p:cNvPr>
          <p:cNvSpPr txBox="1"/>
          <p:nvPr/>
        </p:nvSpPr>
        <p:spPr bwMode="auto">
          <a:xfrm>
            <a:off x="1111884" y="3852468"/>
            <a:ext cx="29819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3.9</a:t>
            </a:r>
          </a:p>
        </p:txBody>
      </p:sp>
      <p:sp>
        <p:nvSpPr>
          <p:cNvPr id="134" name="TextBox 133">
            <a:extLst>
              <a:ext uri="{FF2B5EF4-FFF2-40B4-BE49-F238E27FC236}">
                <a16:creationId xmlns:a16="http://schemas.microsoft.com/office/drawing/2014/main" id="{3CCF0657-2261-4E7B-AA0B-F24EC4382A79}"/>
              </a:ext>
            </a:extLst>
          </p:cNvPr>
          <p:cNvSpPr txBox="1"/>
          <p:nvPr/>
        </p:nvSpPr>
        <p:spPr bwMode="auto">
          <a:xfrm>
            <a:off x="1383407" y="3852468"/>
            <a:ext cx="298199"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4</a:t>
            </a:r>
          </a:p>
        </p:txBody>
      </p:sp>
      <p:sp>
        <p:nvSpPr>
          <p:cNvPr id="135" name="Rectangle 134">
            <a:extLst>
              <a:ext uri="{FF2B5EF4-FFF2-40B4-BE49-F238E27FC236}">
                <a16:creationId xmlns:a16="http://schemas.microsoft.com/office/drawing/2014/main" id="{6AC587EA-6DA9-46A2-938D-5B1E2ECDFEEE}"/>
              </a:ext>
            </a:extLst>
          </p:cNvPr>
          <p:cNvSpPr/>
          <p:nvPr/>
        </p:nvSpPr>
        <p:spPr bwMode="auto">
          <a:xfrm>
            <a:off x="1150544" y="3766008"/>
            <a:ext cx="2400047" cy="54552"/>
          </a:xfrm>
          <a:prstGeom prst="rect">
            <a:avLst/>
          </a:prstGeom>
          <a:solidFill>
            <a:schemeClr val="tx2"/>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136" name="Rectangle 135">
            <a:extLst>
              <a:ext uri="{FF2B5EF4-FFF2-40B4-BE49-F238E27FC236}">
                <a16:creationId xmlns:a16="http://schemas.microsoft.com/office/drawing/2014/main" id="{A0CF66A3-B5B0-4B71-A73A-D8F62125D0CC}"/>
              </a:ext>
            </a:extLst>
          </p:cNvPr>
          <p:cNvSpPr/>
          <p:nvPr/>
        </p:nvSpPr>
        <p:spPr bwMode="auto">
          <a:xfrm>
            <a:off x="1150544" y="3766008"/>
            <a:ext cx="274218" cy="54552"/>
          </a:xfrm>
          <a:prstGeom prst="rect">
            <a:avLst/>
          </a:prstGeom>
          <a:solidFill>
            <a:schemeClr val="accent6"/>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138" name="TextBox 137">
            <a:extLst>
              <a:ext uri="{FF2B5EF4-FFF2-40B4-BE49-F238E27FC236}">
                <a16:creationId xmlns:a16="http://schemas.microsoft.com/office/drawing/2014/main" id="{9E37AB56-1032-49FA-B0C0-899F2ADBB8A7}"/>
              </a:ext>
            </a:extLst>
          </p:cNvPr>
          <p:cNvSpPr txBox="1"/>
          <p:nvPr/>
        </p:nvSpPr>
        <p:spPr bwMode="auto">
          <a:xfrm>
            <a:off x="1163149" y="3636264"/>
            <a:ext cx="298199"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5</a:t>
            </a:r>
          </a:p>
        </p:txBody>
      </p:sp>
      <p:sp>
        <p:nvSpPr>
          <p:cNvPr id="139" name="TextBox 138">
            <a:extLst>
              <a:ext uri="{FF2B5EF4-FFF2-40B4-BE49-F238E27FC236}">
                <a16:creationId xmlns:a16="http://schemas.microsoft.com/office/drawing/2014/main" id="{B36FE83F-C860-4E5E-ACBF-759DB43EC4B2}"/>
              </a:ext>
            </a:extLst>
          </p:cNvPr>
          <p:cNvSpPr txBox="1"/>
          <p:nvPr/>
        </p:nvSpPr>
        <p:spPr bwMode="auto">
          <a:xfrm>
            <a:off x="2330519" y="3633112"/>
            <a:ext cx="3096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44.9</a:t>
            </a:r>
          </a:p>
        </p:txBody>
      </p:sp>
      <p:pic>
        <p:nvPicPr>
          <p:cNvPr id="140" name="Graphic 139">
            <a:extLst>
              <a:ext uri="{FF2B5EF4-FFF2-40B4-BE49-F238E27FC236}">
                <a16:creationId xmlns:a16="http://schemas.microsoft.com/office/drawing/2014/main" id="{2168CBA3-5CD8-4681-9829-7E9A933BAAD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85252" y="3728114"/>
            <a:ext cx="130678" cy="130678"/>
          </a:xfrm>
          <a:prstGeom prst="rect">
            <a:avLst/>
          </a:prstGeom>
        </p:spPr>
      </p:pic>
      <p:cxnSp>
        <p:nvCxnSpPr>
          <p:cNvPr id="141" name="Straight Arrow Connector 140">
            <a:extLst>
              <a:ext uri="{FF2B5EF4-FFF2-40B4-BE49-F238E27FC236}">
                <a16:creationId xmlns:a16="http://schemas.microsoft.com/office/drawing/2014/main" id="{AF1F41CA-4F77-4CDE-A59E-36FE14D96857}"/>
              </a:ext>
            </a:extLst>
          </p:cNvPr>
          <p:cNvCxnSpPr/>
          <p:nvPr/>
        </p:nvCxnSpPr>
        <p:spPr bwMode="auto">
          <a:xfrm>
            <a:off x="1685315" y="3701625"/>
            <a:ext cx="0" cy="240030"/>
          </a:xfrm>
          <a:prstGeom prst="straightConnector1">
            <a:avLst/>
          </a:prstGeom>
          <a:ln w="38100">
            <a:solidFill>
              <a:srgbClr val="FF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42" name="Rectangle 141">
            <a:extLst>
              <a:ext uri="{FF2B5EF4-FFF2-40B4-BE49-F238E27FC236}">
                <a16:creationId xmlns:a16="http://schemas.microsoft.com/office/drawing/2014/main" id="{2E72BE6F-0811-4D29-B5D4-B97002DE41E1}"/>
              </a:ext>
            </a:extLst>
          </p:cNvPr>
          <p:cNvSpPr/>
          <p:nvPr/>
        </p:nvSpPr>
        <p:spPr bwMode="auto">
          <a:xfrm>
            <a:off x="1143816" y="3587762"/>
            <a:ext cx="2754303" cy="54552"/>
          </a:xfrm>
          <a:prstGeom prst="rect">
            <a:avLst/>
          </a:prstGeom>
          <a:solidFill>
            <a:schemeClr val="accent1"/>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143" name="Rectangle 142">
            <a:extLst>
              <a:ext uri="{FF2B5EF4-FFF2-40B4-BE49-F238E27FC236}">
                <a16:creationId xmlns:a16="http://schemas.microsoft.com/office/drawing/2014/main" id="{797F0267-53C3-4DBF-AB05-6DECD360528D}"/>
              </a:ext>
            </a:extLst>
          </p:cNvPr>
          <p:cNvSpPr/>
          <p:nvPr/>
        </p:nvSpPr>
        <p:spPr bwMode="auto">
          <a:xfrm>
            <a:off x="1143817" y="3587427"/>
            <a:ext cx="1214807" cy="54552"/>
          </a:xfrm>
          <a:prstGeom prst="rect">
            <a:avLst/>
          </a:prstGeom>
          <a:solidFill>
            <a:schemeClr val="accent5"/>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144" name="Rectangle 143">
            <a:extLst>
              <a:ext uri="{FF2B5EF4-FFF2-40B4-BE49-F238E27FC236}">
                <a16:creationId xmlns:a16="http://schemas.microsoft.com/office/drawing/2014/main" id="{BEACB507-EC9B-4EC6-8599-4952CCD3EE0B}"/>
              </a:ext>
            </a:extLst>
          </p:cNvPr>
          <p:cNvSpPr/>
          <p:nvPr/>
        </p:nvSpPr>
        <p:spPr bwMode="auto">
          <a:xfrm>
            <a:off x="1143817" y="3587427"/>
            <a:ext cx="264320" cy="54552"/>
          </a:xfrm>
          <a:prstGeom prst="rect">
            <a:avLst/>
          </a:prstGeom>
          <a:solidFill>
            <a:schemeClr val="accent6"/>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146" name="TextBox 145">
            <a:extLst>
              <a:ext uri="{FF2B5EF4-FFF2-40B4-BE49-F238E27FC236}">
                <a16:creationId xmlns:a16="http://schemas.microsoft.com/office/drawing/2014/main" id="{C3FA326D-8D7B-4D15-AFFA-2D5AEB68483B}"/>
              </a:ext>
            </a:extLst>
          </p:cNvPr>
          <p:cNvSpPr txBox="1"/>
          <p:nvPr/>
        </p:nvSpPr>
        <p:spPr bwMode="auto">
          <a:xfrm>
            <a:off x="1133935" y="3453302"/>
            <a:ext cx="29819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5.1</a:t>
            </a:r>
          </a:p>
        </p:txBody>
      </p:sp>
      <p:sp>
        <p:nvSpPr>
          <p:cNvPr id="147" name="TextBox 146">
            <a:extLst>
              <a:ext uri="{FF2B5EF4-FFF2-40B4-BE49-F238E27FC236}">
                <a16:creationId xmlns:a16="http://schemas.microsoft.com/office/drawing/2014/main" id="{2141C58A-52B3-4890-AC7D-73287A1BD0E6}"/>
              </a:ext>
            </a:extLst>
          </p:cNvPr>
          <p:cNvSpPr txBox="1"/>
          <p:nvPr/>
        </p:nvSpPr>
        <p:spPr bwMode="auto">
          <a:xfrm>
            <a:off x="1342675" y="3454866"/>
            <a:ext cx="29819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3.6</a:t>
            </a:r>
          </a:p>
        </p:txBody>
      </p:sp>
      <p:sp>
        <p:nvSpPr>
          <p:cNvPr id="148" name="TextBox 147">
            <a:extLst>
              <a:ext uri="{FF2B5EF4-FFF2-40B4-BE49-F238E27FC236}">
                <a16:creationId xmlns:a16="http://schemas.microsoft.com/office/drawing/2014/main" id="{9C91A875-F316-43A8-8AEA-2F17A7A31A09}"/>
              </a:ext>
            </a:extLst>
          </p:cNvPr>
          <p:cNvSpPr txBox="1"/>
          <p:nvPr/>
        </p:nvSpPr>
        <p:spPr bwMode="auto">
          <a:xfrm>
            <a:off x="1613693" y="3454108"/>
            <a:ext cx="29819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8.3</a:t>
            </a:r>
          </a:p>
        </p:txBody>
      </p:sp>
      <p:sp>
        <p:nvSpPr>
          <p:cNvPr id="149" name="TextBox 148">
            <a:extLst>
              <a:ext uri="{FF2B5EF4-FFF2-40B4-BE49-F238E27FC236}">
                <a16:creationId xmlns:a16="http://schemas.microsoft.com/office/drawing/2014/main" id="{5C6C36F2-218F-4B29-B127-5214CE3344A1}"/>
              </a:ext>
            </a:extLst>
          </p:cNvPr>
          <p:cNvSpPr txBox="1"/>
          <p:nvPr/>
        </p:nvSpPr>
        <p:spPr bwMode="auto">
          <a:xfrm>
            <a:off x="1972790" y="3458217"/>
            <a:ext cx="29819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6.3</a:t>
            </a:r>
          </a:p>
        </p:txBody>
      </p:sp>
      <p:sp>
        <p:nvSpPr>
          <p:cNvPr id="150" name="TextBox 149">
            <a:extLst>
              <a:ext uri="{FF2B5EF4-FFF2-40B4-BE49-F238E27FC236}">
                <a16:creationId xmlns:a16="http://schemas.microsoft.com/office/drawing/2014/main" id="{E7B4601A-A68D-48E2-80EE-B060543E6B3A}"/>
              </a:ext>
            </a:extLst>
          </p:cNvPr>
          <p:cNvSpPr txBox="1"/>
          <p:nvPr/>
        </p:nvSpPr>
        <p:spPr bwMode="auto">
          <a:xfrm>
            <a:off x="2398280" y="3453302"/>
            <a:ext cx="32035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11.7</a:t>
            </a:r>
          </a:p>
        </p:txBody>
      </p:sp>
      <p:sp>
        <p:nvSpPr>
          <p:cNvPr id="151" name="TextBox 150">
            <a:extLst>
              <a:ext uri="{FF2B5EF4-FFF2-40B4-BE49-F238E27FC236}">
                <a16:creationId xmlns:a16="http://schemas.microsoft.com/office/drawing/2014/main" id="{2B970EEA-AFEC-4B3A-ABC3-7D31BF2D502F}"/>
              </a:ext>
            </a:extLst>
          </p:cNvPr>
          <p:cNvSpPr txBox="1"/>
          <p:nvPr/>
        </p:nvSpPr>
        <p:spPr bwMode="auto">
          <a:xfrm>
            <a:off x="2981975" y="3454296"/>
            <a:ext cx="32035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13.1</a:t>
            </a:r>
          </a:p>
        </p:txBody>
      </p:sp>
      <p:sp>
        <p:nvSpPr>
          <p:cNvPr id="152" name="TextBox 151">
            <a:extLst>
              <a:ext uri="{FF2B5EF4-FFF2-40B4-BE49-F238E27FC236}">
                <a16:creationId xmlns:a16="http://schemas.microsoft.com/office/drawing/2014/main" id="{D9C70400-9EF3-4A50-A272-0B128CC55DFD}"/>
              </a:ext>
            </a:extLst>
          </p:cNvPr>
          <p:cNvSpPr txBox="1"/>
          <p:nvPr/>
        </p:nvSpPr>
        <p:spPr bwMode="auto">
          <a:xfrm>
            <a:off x="3539917" y="3453302"/>
            <a:ext cx="320351"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9</a:t>
            </a:r>
          </a:p>
        </p:txBody>
      </p:sp>
      <p:cxnSp>
        <p:nvCxnSpPr>
          <p:cNvPr id="153" name="Straight Arrow Connector 152">
            <a:extLst>
              <a:ext uri="{FF2B5EF4-FFF2-40B4-BE49-F238E27FC236}">
                <a16:creationId xmlns:a16="http://schemas.microsoft.com/office/drawing/2014/main" id="{F5B12542-E802-470C-B9B4-57B550E1B460}"/>
              </a:ext>
            </a:extLst>
          </p:cNvPr>
          <p:cNvCxnSpPr/>
          <p:nvPr/>
        </p:nvCxnSpPr>
        <p:spPr bwMode="auto">
          <a:xfrm>
            <a:off x="3550594" y="3479428"/>
            <a:ext cx="0" cy="240030"/>
          </a:xfrm>
          <a:prstGeom prst="straightConnector1">
            <a:avLst/>
          </a:prstGeom>
          <a:ln w="38100">
            <a:solidFill>
              <a:srgbClr val="FF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154" name="Graphic 153">
            <a:extLst>
              <a:ext uri="{FF2B5EF4-FFF2-40B4-BE49-F238E27FC236}">
                <a16:creationId xmlns:a16="http://schemas.microsoft.com/office/drawing/2014/main" id="{78D5BB57-8A47-4BCA-BA4B-9B3DF32278F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56047" y="3549981"/>
            <a:ext cx="130678" cy="130678"/>
          </a:xfrm>
          <a:prstGeom prst="rect">
            <a:avLst/>
          </a:prstGeom>
        </p:spPr>
      </p:pic>
      <p:pic>
        <p:nvPicPr>
          <p:cNvPr id="155" name="Graphic 154">
            <a:extLst>
              <a:ext uri="{FF2B5EF4-FFF2-40B4-BE49-F238E27FC236}">
                <a16:creationId xmlns:a16="http://schemas.microsoft.com/office/drawing/2014/main" id="{C51199EE-E7BC-46E5-AEBC-923AD2282E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flipH="1">
            <a:off x="1379854" y="3503392"/>
            <a:ext cx="64399" cy="187472"/>
          </a:xfrm>
          <a:prstGeom prst="rect">
            <a:avLst/>
          </a:prstGeom>
        </p:spPr>
      </p:pic>
      <p:pic>
        <p:nvPicPr>
          <p:cNvPr id="156" name="Graphic 155">
            <a:extLst>
              <a:ext uri="{FF2B5EF4-FFF2-40B4-BE49-F238E27FC236}">
                <a16:creationId xmlns:a16="http://schemas.microsoft.com/office/drawing/2014/main" id="{25F00448-BE6D-4AF9-86A4-BBBC4D007CB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flipH="1">
            <a:off x="1547980" y="3501478"/>
            <a:ext cx="64399" cy="187472"/>
          </a:xfrm>
          <a:prstGeom prst="rect">
            <a:avLst/>
          </a:prstGeom>
        </p:spPr>
      </p:pic>
      <p:pic>
        <p:nvPicPr>
          <p:cNvPr id="157" name="Graphic 156">
            <a:extLst>
              <a:ext uri="{FF2B5EF4-FFF2-40B4-BE49-F238E27FC236}">
                <a16:creationId xmlns:a16="http://schemas.microsoft.com/office/drawing/2014/main" id="{2E85C4B1-FF78-483F-9EAA-EE383AA507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flipH="1">
            <a:off x="1932046" y="3501478"/>
            <a:ext cx="64399" cy="187472"/>
          </a:xfrm>
          <a:prstGeom prst="rect">
            <a:avLst/>
          </a:prstGeom>
        </p:spPr>
      </p:pic>
      <p:pic>
        <p:nvPicPr>
          <p:cNvPr id="158" name="Graphic 157">
            <a:extLst>
              <a:ext uri="{FF2B5EF4-FFF2-40B4-BE49-F238E27FC236}">
                <a16:creationId xmlns:a16="http://schemas.microsoft.com/office/drawing/2014/main" id="{5238BC18-D568-4E3B-8F69-FF7DEB2DF0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27791" y="3529715"/>
            <a:ext cx="117022" cy="144738"/>
          </a:xfrm>
          <a:prstGeom prst="rect">
            <a:avLst/>
          </a:prstGeom>
        </p:spPr>
      </p:pic>
      <p:pic>
        <p:nvPicPr>
          <p:cNvPr id="159" name="Graphic 158">
            <a:extLst>
              <a:ext uri="{FF2B5EF4-FFF2-40B4-BE49-F238E27FC236}">
                <a16:creationId xmlns:a16="http://schemas.microsoft.com/office/drawing/2014/main" id="{EF8CFD50-AAE5-4AFF-828E-700C81DF730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70739" y="3533237"/>
            <a:ext cx="117022" cy="144738"/>
          </a:xfrm>
          <a:prstGeom prst="rect">
            <a:avLst/>
          </a:prstGeom>
        </p:spPr>
      </p:pic>
      <p:pic>
        <p:nvPicPr>
          <p:cNvPr id="160" name="Graphic 159">
            <a:extLst>
              <a:ext uri="{FF2B5EF4-FFF2-40B4-BE49-F238E27FC236}">
                <a16:creationId xmlns:a16="http://schemas.microsoft.com/office/drawing/2014/main" id="{1FD963E1-BC68-46EB-B94D-F9B5B7B8C7A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98310" y="3532781"/>
            <a:ext cx="117022" cy="144738"/>
          </a:xfrm>
          <a:prstGeom prst="rect">
            <a:avLst/>
          </a:prstGeom>
        </p:spPr>
      </p:pic>
      <p:sp>
        <p:nvSpPr>
          <p:cNvPr id="161" name="Rectangle 160">
            <a:extLst>
              <a:ext uri="{FF2B5EF4-FFF2-40B4-BE49-F238E27FC236}">
                <a16:creationId xmlns:a16="http://schemas.microsoft.com/office/drawing/2014/main" id="{26DA83DF-78E5-43D6-B253-DFEF23D2E8C1}"/>
              </a:ext>
            </a:extLst>
          </p:cNvPr>
          <p:cNvSpPr/>
          <p:nvPr/>
        </p:nvSpPr>
        <p:spPr bwMode="auto">
          <a:xfrm>
            <a:off x="1163147" y="3402794"/>
            <a:ext cx="2754303" cy="54552"/>
          </a:xfrm>
          <a:prstGeom prst="rect">
            <a:avLst/>
          </a:prstGeom>
          <a:solidFill>
            <a:schemeClr val="accent3"/>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162" name="Rectangle 161">
            <a:extLst>
              <a:ext uri="{FF2B5EF4-FFF2-40B4-BE49-F238E27FC236}">
                <a16:creationId xmlns:a16="http://schemas.microsoft.com/office/drawing/2014/main" id="{ADB7FCAE-127D-44A1-87D7-F98B1F042B87}"/>
              </a:ext>
            </a:extLst>
          </p:cNvPr>
          <p:cNvSpPr/>
          <p:nvPr/>
        </p:nvSpPr>
        <p:spPr bwMode="auto">
          <a:xfrm>
            <a:off x="1163148" y="3402794"/>
            <a:ext cx="1609959" cy="54552"/>
          </a:xfrm>
          <a:prstGeom prst="rect">
            <a:avLst/>
          </a:prstGeom>
          <a:solidFill>
            <a:schemeClr val="accent5"/>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163" name="Rectangle 162">
            <a:extLst>
              <a:ext uri="{FF2B5EF4-FFF2-40B4-BE49-F238E27FC236}">
                <a16:creationId xmlns:a16="http://schemas.microsoft.com/office/drawing/2014/main" id="{9BC43ABD-DD2E-4539-86A8-023F47AC362E}"/>
              </a:ext>
            </a:extLst>
          </p:cNvPr>
          <p:cNvSpPr/>
          <p:nvPr/>
        </p:nvSpPr>
        <p:spPr bwMode="auto">
          <a:xfrm>
            <a:off x="1143817" y="3402794"/>
            <a:ext cx="283652" cy="58353"/>
          </a:xfrm>
          <a:prstGeom prst="rect">
            <a:avLst/>
          </a:prstGeom>
          <a:solidFill>
            <a:schemeClr val="accent6"/>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165" name="TextBox 164">
            <a:extLst>
              <a:ext uri="{FF2B5EF4-FFF2-40B4-BE49-F238E27FC236}">
                <a16:creationId xmlns:a16="http://schemas.microsoft.com/office/drawing/2014/main" id="{4A0BCEBB-C5F4-4FC7-AFC2-D198C5DB2CAA}"/>
              </a:ext>
            </a:extLst>
          </p:cNvPr>
          <p:cNvSpPr txBox="1"/>
          <p:nvPr/>
        </p:nvSpPr>
        <p:spPr bwMode="auto">
          <a:xfrm>
            <a:off x="1131178" y="3264439"/>
            <a:ext cx="29819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5.1</a:t>
            </a:r>
          </a:p>
        </p:txBody>
      </p:sp>
      <p:sp>
        <p:nvSpPr>
          <p:cNvPr id="166" name="Rectangle 165">
            <a:extLst>
              <a:ext uri="{FF2B5EF4-FFF2-40B4-BE49-F238E27FC236}">
                <a16:creationId xmlns:a16="http://schemas.microsoft.com/office/drawing/2014/main" id="{D1EDB514-1C42-4202-990F-DC0D1115E4EF}"/>
              </a:ext>
            </a:extLst>
          </p:cNvPr>
          <p:cNvSpPr/>
          <p:nvPr/>
        </p:nvSpPr>
        <p:spPr bwMode="auto">
          <a:xfrm>
            <a:off x="1614005" y="3402794"/>
            <a:ext cx="107081" cy="54552"/>
          </a:xfrm>
          <a:prstGeom prst="rect">
            <a:avLst/>
          </a:prstGeom>
          <a:solidFill>
            <a:schemeClr val="accent3"/>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pic>
        <p:nvPicPr>
          <p:cNvPr id="167" name="Graphic 166">
            <a:extLst>
              <a:ext uri="{FF2B5EF4-FFF2-40B4-BE49-F238E27FC236}">
                <a16:creationId xmlns:a16="http://schemas.microsoft.com/office/drawing/2014/main" id="{839BE2EF-D2F4-4AE6-A893-5D333AC170F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flipH="1">
            <a:off x="1383683" y="3310749"/>
            <a:ext cx="64399" cy="187472"/>
          </a:xfrm>
          <a:prstGeom prst="rect">
            <a:avLst/>
          </a:prstGeom>
        </p:spPr>
      </p:pic>
      <p:pic>
        <p:nvPicPr>
          <p:cNvPr id="168" name="Graphic 167">
            <a:extLst>
              <a:ext uri="{FF2B5EF4-FFF2-40B4-BE49-F238E27FC236}">
                <a16:creationId xmlns:a16="http://schemas.microsoft.com/office/drawing/2014/main" id="{74D57F76-86E0-4DA1-BA5E-D096DDE82E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flipH="1">
            <a:off x="1678713" y="3310361"/>
            <a:ext cx="64399" cy="187472"/>
          </a:xfrm>
          <a:prstGeom prst="rect">
            <a:avLst/>
          </a:prstGeom>
        </p:spPr>
      </p:pic>
      <p:pic>
        <p:nvPicPr>
          <p:cNvPr id="169" name="Graphic 168">
            <a:extLst>
              <a:ext uri="{FF2B5EF4-FFF2-40B4-BE49-F238E27FC236}">
                <a16:creationId xmlns:a16="http://schemas.microsoft.com/office/drawing/2014/main" id="{649E5914-6410-4B74-B4E1-C2DA004179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flipH="1">
            <a:off x="2010906" y="3310750"/>
            <a:ext cx="64399" cy="187472"/>
          </a:xfrm>
          <a:prstGeom prst="rect">
            <a:avLst/>
          </a:prstGeom>
        </p:spPr>
      </p:pic>
      <p:pic>
        <p:nvPicPr>
          <p:cNvPr id="170" name="Graphic 169">
            <a:extLst>
              <a:ext uri="{FF2B5EF4-FFF2-40B4-BE49-F238E27FC236}">
                <a16:creationId xmlns:a16="http://schemas.microsoft.com/office/drawing/2014/main" id="{527263D2-E8BF-4884-A88C-8540B03CD6E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flipH="1">
            <a:off x="2341797" y="3312186"/>
            <a:ext cx="64399" cy="187472"/>
          </a:xfrm>
          <a:prstGeom prst="rect">
            <a:avLst/>
          </a:prstGeom>
        </p:spPr>
      </p:pic>
      <p:sp>
        <p:nvSpPr>
          <p:cNvPr id="171" name="TextBox 170">
            <a:extLst>
              <a:ext uri="{FF2B5EF4-FFF2-40B4-BE49-F238E27FC236}">
                <a16:creationId xmlns:a16="http://schemas.microsoft.com/office/drawing/2014/main" id="{DBD2A8BB-6915-4116-9C91-4E4BDEF1A2AD}"/>
              </a:ext>
            </a:extLst>
          </p:cNvPr>
          <p:cNvSpPr txBox="1"/>
          <p:nvPr/>
        </p:nvSpPr>
        <p:spPr bwMode="auto">
          <a:xfrm>
            <a:off x="1402002" y="3272730"/>
            <a:ext cx="28392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6.3</a:t>
            </a:r>
          </a:p>
        </p:txBody>
      </p:sp>
      <p:sp>
        <p:nvSpPr>
          <p:cNvPr id="172" name="TextBox 171">
            <a:extLst>
              <a:ext uri="{FF2B5EF4-FFF2-40B4-BE49-F238E27FC236}">
                <a16:creationId xmlns:a16="http://schemas.microsoft.com/office/drawing/2014/main" id="{B97B0A7B-53D8-4B8E-97E7-297D44AE4FAD}"/>
              </a:ext>
            </a:extLst>
          </p:cNvPr>
          <p:cNvSpPr txBox="1"/>
          <p:nvPr/>
        </p:nvSpPr>
        <p:spPr bwMode="auto">
          <a:xfrm>
            <a:off x="1722054" y="3269820"/>
            <a:ext cx="29819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6.9</a:t>
            </a:r>
          </a:p>
        </p:txBody>
      </p:sp>
      <p:sp>
        <p:nvSpPr>
          <p:cNvPr id="173" name="TextBox 172">
            <a:extLst>
              <a:ext uri="{FF2B5EF4-FFF2-40B4-BE49-F238E27FC236}">
                <a16:creationId xmlns:a16="http://schemas.microsoft.com/office/drawing/2014/main" id="{C246EB2D-FF9C-47DC-8531-24A57D11E6E3}"/>
              </a:ext>
            </a:extLst>
          </p:cNvPr>
          <p:cNvSpPr txBox="1"/>
          <p:nvPr/>
        </p:nvSpPr>
        <p:spPr bwMode="auto">
          <a:xfrm>
            <a:off x="2052202" y="3271636"/>
            <a:ext cx="29819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6.9</a:t>
            </a:r>
          </a:p>
        </p:txBody>
      </p:sp>
      <p:sp>
        <p:nvSpPr>
          <p:cNvPr id="174" name="TextBox 173">
            <a:extLst>
              <a:ext uri="{FF2B5EF4-FFF2-40B4-BE49-F238E27FC236}">
                <a16:creationId xmlns:a16="http://schemas.microsoft.com/office/drawing/2014/main" id="{0935A5B1-FB31-403A-9D9F-011CEAB0792D}"/>
              </a:ext>
            </a:extLst>
          </p:cNvPr>
          <p:cNvSpPr txBox="1"/>
          <p:nvPr/>
        </p:nvSpPr>
        <p:spPr bwMode="auto">
          <a:xfrm>
            <a:off x="3007413" y="3269061"/>
            <a:ext cx="298199"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31</a:t>
            </a:r>
          </a:p>
        </p:txBody>
      </p:sp>
      <p:pic>
        <p:nvPicPr>
          <p:cNvPr id="175" name="Graphic 174">
            <a:extLst>
              <a:ext uri="{FF2B5EF4-FFF2-40B4-BE49-F238E27FC236}">
                <a16:creationId xmlns:a16="http://schemas.microsoft.com/office/drawing/2014/main" id="{62AFCB0F-6B94-48B6-AE45-A8DB5B0CA60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96849" y="3362326"/>
            <a:ext cx="130678" cy="130678"/>
          </a:xfrm>
          <a:prstGeom prst="rect">
            <a:avLst/>
          </a:prstGeom>
        </p:spPr>
      </p:pic>
      <p:sp>
        <p:nvSpPr>
          <p:cNvPr id="176" name="Rectangle 175">
            <a:extLst>
              <a:ext uri="{FF2B5EF4-FFF2-40B4-BE49-F238E27FC236}">
                <a16:creationId xmlns:a16="http://schemas.microsoft.com/office/drawing/2014/main" id="{C60C7B54-AAE1-4DBF-A8AA-1E0AA16656F3}"/>
              </a:ext>
            </a:extLst>
          </p:cNvPr>
          <p:cNvSpPr/>
          <p:nvPr/>
        </p:nvSpPr>
        <p:spPr bwMode="auto">
          <a:xfrm>
            <a:off x="1153734" y="3228210"/>
            <a:ext cx="4970246" cy="54552"/>
          </a:xfrm>
          <a:prstGeom prst="rect">
            <a:avLst/>
          </a:prstGeom>
          <a:solidFill>
            <a:schemeClr val="tx2"/>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177" name="Rectangle 176">
            <a:extLst>
              <a:ext uri="{FF2B5EF4-FFF2-40B4-BE49-F238E27FC236}">
                <a16:creationId xmlns:a16="http://schemas.microsoft.com/office/drawing/2014/main" id="{B3062DB8-9000-4CF6-886F-E3125F8EEFDD}"/>
              </a:ext>
            </a:extLst>
          </p:cNvPr>
          <p:cNvSpPr/>
          <p:nvPr/>
        </p:nvSpPr>
        <p:spPr bwMode="auto">
          <a:xfrm>
            <a:off x="1153734" y="3228210"/>
            <a:ext cx="260776" cy="54552"/>
          </a:xfrm>
          <a:prstGeom prst="rect">
            <a:avLst/>
          </a:prstGeom>
          <a:solidFill>
            <a:schemeClr val="accent6"/>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179" name="TextBox 178">
            <a:extLst>
              <a:ext uri="{FF2B5EF4-FFF2-40B4-BE49-F238E27FC236}">
                <a16:creationId xmlns:a16="http://schemas.microsoft.com/office/drawing/2014/main" id="{A2B9C705-B05B-4A3F-A7C2-E1B6A554D00D}"/>
              </a:ext>
            </a:extLst>
          </p:cNvPr>
          <p:cNvSpPr txBox="1"/>
          <p:nvPr/>
        </p:nvSpPr>
        <p:spPr bwMode="auto">
          <a:xfrm>
            <a:off x="1166338" y="3098466"/>
            <a:ext cx="298199"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5</a:t>
            </a:r>
          </a:p>
        </p:txBody>
      </p:sp>
      <p:sp>
        <p:nvSpPr>
          <p:cNvPr id="180" name="TextBox 179">
            <a:extLst>
              <a:ext uri="{FF2B5EF4-FFF2-40B4-BE49-F238E27FC236}">
                <a16:creationId xmlns:a16="http://schemas.microsoft.com/office/drawing/2014/main" id="{A206B0F1-D557-4839-8D99-67303BFF3B8B}"/>
              </a:ext>
            </a:extLst>
          </p:cNvPr>
          <p:cNvSpPr txBox="1"/>
          <p:nvPr/>
        </p:nvSpPr>
        <p:spPr bwMode="auto">
          <a:xfrm>
            <a:off x="3588471" y="3097308"/>
            <a:ext cx="32035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98.4</a:t>
            </a:r>
          </a:p>
        </p:txBody>
      </p:sp>
      <p:cxnSp>
        <p:nvCxnSpPr>
          <p:cNvPr id="181" name="Straight Arrow Connector 180">
            <a:extLst>
              <a:ext uri="{FF2B5EF4-FFF2-40B4-BE49-F238E27FC236}">
                <a16:creationId xmlns:a16="http://schemas.microsoft.com/office/drawing/2014/main" id="{3BA4E8AF-9D5C-4149-8124-818D92DAB9F6}"/>
              </a:ext>
            </a:extLst>
          </p:cNvPr>
          <p:cNvCxnSpPr/>
          <p:nvPr/>
        </p:nvCxnSpPr>
        <p:spPr bwMode="auto">
          <a:xfrm>
            <a:off x="3861801" y="3117659"/>
            <a:ext cx="0" cy="240030"/>
          </a:xfrm>
          <a:prstGeom prst="straightConnector1">
            <a:avLst/>
          </a:prstGeom>
          <a:ln w="38100">
            <a:solidFill>
              <a:srgbClr val="FF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82" name="Rectangle 181">
            <a:extLst>
              <a:ext uri="{FF2B5EF4-FFF2-40B4-BE49-F238E27FC236}">
                <a16:creationId xmlns:a16="http://schemas.microsoft.com/office/drawing/2014/main" id="{C96DA72C-5788-465B-A8BC-C6EFFEE428F6}"/>
              </a:ext>
            </a:extLst>
          </p:cNvPr>
          <p:cNvSpPr/>
          <p:nvPr/>
        </p:nvSpPr>
        <p:spPr bwMode="auto">
          <a:xfrm>
            <a:off x="2748273" y="3066711"/>
            <a:ext cx="4970246" cy="54552"/>
          </a:xfrm>
          <a:prstGeom prst="rect">
            <a:avLst/>
          </a:prstGeom>
          <a:solidFill>
            <a:schemeClr val="tx2"/>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183" name="Rectangle 182">
            <a:extLst>
              <a:ext uri="{FF2B5EF4-FFF2-40B4-BE49-F238E27FC236}">
                <a16:creationId xmlns:a16="http://schemas.microsoft.com/office/drawing/2014/main" id="{A7153199-272E-4D62-85F6-A4444BCF48A3}"/>
              </a:ext>
            </a:extLst>
          </p:cNvPr>
          <p:cNvSpPr/>
          <p:nvPr/>
        </p:nvSpPr>
        <p:spPr bwMode="auto">
          <a:xfrm>
            <a:off x="1149352" y="3067274"/>
            <a:ext cx="4035218" cy="54552"/>
          </a:xfrm>
          <a:prstGeom prst="rect">
            <a:avLst/>
          </a:prstGeom>
          <a:solidFill>
            <a:schemeClr val="accent1"/>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184" name="Rectangle 183">
            <a:extLst>
              <a:ext uri="{FF2B5EF4-FFF2-40B4-BE49-F238E27FC236}">
                <a16:creationId xmlns:a16="http://schemas.microsoft.com/office/drawing/2014/main" id="{862E74FC-B9D3-45AA-A845-98F21CC8E9B9}"/>
              </a:ext>
            </a:extLst>
          </p:cNvPr>
          <p:cNvSpPr/>
          <p:nvPr/>
        </p:nvSpPr>
        <p:spPr bwMode="auto">
          <a:xfrm>
            <a:off x="1161234" y="3069446"/>
            <a:ext cx="2558875" cy="54552"/>
          </a:xfrm>
          <a:prstGeom prst="rect">
            <a:avLst/>
          </a:prstGeom>
          <a:solidFill>
            <a:schemeClr val="accent3"/>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185" name="Rectangle 184">
            <a:extLst>
              <a:ext uri="{FF2B5EF4-FFF2-40B4-BE49-F238E27FC236}">
                <a16:creationId xmlns:a16="http://schemas.microsoft.com/office/drawing/2014/main" id="{453C2751-3334-4DA7-99A8-496132D9ADEC}"/>
              </a:ext>
            </a:extLst>
          </p:cNvPr>
          <p:cNvSpPr/>
          <p:nvPr/>
        </p:nvSpPr>
        <p:spPr bwMode="auto">
          <a:xfrm>
            <a:off x="1161234" y="3069446"/>
            <a:ext cx="1221167" cy="54552"/>
          </a:xfrm>
          <a:prstGeom prst="rect">
            <a:avLst/>
          </a:prstGeom>
          <a:solidFill>
            <a:schemeClr val="accent5"/>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186" name="Rectangle 185">
            <a:extLst>
              <a:ext uri="{FF2B5EF4-FFF2-40B4-BE49-F238E27FC236}">
                <a16:creationId xmlns:a16="http://schemas.microsoft.com/office/drawing/2014/main" id="{5C4792B2-13C4-448E-8E4C-813843F68154}"/>
              </a:ext>
            </a:extLst>
          </p:cNvPr>
          <p:cNvSpPr/>
          <p:nvPr/>
        </p:nvSpPr>
        <p:spPr bwMode="auto">
          <a:xfrm>
            <a:off x="1149352" y="3065633"/>
            <a:ext cx="276203" cy="58366"/>
          </a:xfrm>
          <a:prstGeom prst="rect">
            <a:avLst/>
          </a:prstGeom>
          <a:solidFill>
            <a:schemeClr val="accent6"/>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pic>
        <p:nvPicPr>
          <p:cNvPr id="187" name="Graphic 186">
            <a:extLst>
              <a:ext uri="{FF2B5EF4-FFF2-40B4-BE49-F238E27FC236}">
                <a16:creationId xmlns:a16="http://schemas.microsoft.com/office/drawing/2014/main" id="{2657A56A-7855-460C-8E6C-6EECE8DA906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5193" y="2122680"/>
            <a:ext cx="76835" cy="133451"/>
          </a:xfrm>
          <a:prstGeom prst="rect">
            <a:avLst/>
          </a:prstGeom>
        </p:spPr>
      </p:pic>
      <p:sp>
        <p:nvSpPr>
          <p:cNvPr id="188" name="Rectangle 187">
            <a:extLst>
              <a:ext uri="{FF2B5EF4-FFF2-40B4-BE49-F238E27FC236}">
                <a16:creationId xmlns:a16="http://schemas.microsoft.com/office/drawing/2014/main" id="{2B66FED8-495B-496E-B604-07E827EF26F2}"/>
              </a:ext>
            </a:extLst>
          </p:cNvPr>
          <p:cNvSpPr/>
          <p:nvPr/>
        </p:nvSpPr>
        <p:spPr bwMode="auto">
          <a:xfrm>
            <a:off x="1646025" y="3069446"/>
            <a:ext cx="264313" cy="54552"/>
          </a:xfrm>
          <a:prstGeom prst="rect">
            <a:avLst/>
          </a:prstGeom>
          <a:solidFill>
            <a:schemeClr val="accent3"/>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189" name="Rectangle 188">
            <a:extLst>
              <a:ext uri="{FF2B5EF4-FFF2-40B4-BE49-F238E27FC236}">
                <a16:creationId xmlns:a16="http://schemas.microsoft.com/office/drawing/2014/main" id="{229675DD-2906-4B0E-9173-89C81D237555}"/>
              </a:ext>
            </a:extLst>
          </p:cNvPr>
          <p:cNvSpPr/>
          <p:nvPr/>
        </p:nvSpPr>
        <p:spPr bwMode="auto">
          <a:xfrm>
            <a:off x="4328244" y="3066188"/>
            <a:ext cx="349701" cy="54552"/>
          </a:xfrm>
          <a:prstGeom prst="rect">
            <a:avLst/>
          </a:prstGeom>
          <a:solidFill>
            <a:schemeClr val="accent2"/>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pic>
        <p:nvPicPr>
          <p:cNvPr id="190" name="Graphic 189">
            <a:extLst>
              <a:ext uri="{FF2B5EF4-FFF2-40B4-BE49-F238E27FC236}">
                <a16:creationId xmlns:a16="http://schemas.microsoft.com/office/drawing/2014/main" id="{7B314C64-36A8-475F-A7E3-A2EB2A0CA89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61597" y="3009922"/>
            <a:ext cx="117022" cy="144738"/>
          </a:xfrm>
          <a:prstGeom prst="rect">
            <a:avLst/>
          </a:prstGeom>
        </p:spPr>
      </p:pic>
      <p:pic>
        <p:nvPicPr>
          <p:cNvPr id="191" name="Graphic 190">
            <a:extLst>
              <a:ext uri="{FF2B5EF4-FFF2-40B4-BE49-F238E27FC236}">
                <a16:creationId xmlns:a16="http://schemas.microsoft.com/office/drawing/2014/main" id="{7DBD2A21-B2F7-41A2-B82F-6390CFCF053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29735" y="3007168"/>
            <a:ext cx="117022" cy="144738"/>
          </a:xfrm>
          <a:prstGeom prst="rect">
            <a:avLst/>
          </a:prstGeom>
        </p:spPr>
      </p:pic>
      <p:pic>
        <p:nvPicPr>
          <p:cNvPr id="192" name="Graphic 191">
            <a:extLst>
              <a:ext uri="{FF2B5EF4-FFF2-40B4-BE49-F238E27FC236}">
                <a16:creationId xmlns:a16="http://schemas.microsoft.com/office/drawing/2014/main" id="{8669FA52-F959-4608-B3CB-63C6CBCD0B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flipH="1">
            <a:off x="1389915" y="2997037"/>
            <a:ext cx="64399" cy="187472"/>
          </a:xfrm>
          <a:prstGeom prst="rect">
            <a:avLst/>
          </a:prstGeom>
        </p:spPr>
      </p:pic>
      <p:pic>
        <p:nvPicPr>
          <p:cNvPr id="193" name="Graphic 192">
            <a:extLst>
              <a:ext uri="{FF2B5EF4-FFF2-40B4-BE49-F238E27FC236}">
                <a16:creationId xmlns:a16="http://schemas.microsoft.com/office/drawing/2014/main" id="{EE9C2E44-73FC-443D-AAC9-11B236E435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flipH="1">
            <a:off x="1867920" y="2992333"/>
            <a:ext cx="64399" cy="187472"/>
          </a:xfrm>
          <a:prstGeom prst="rect">
            <a:avLst/>
          </a:prstGeom>
        </p:spPr>
      </p:pic>
      <p:cxnSp>
        <p:nvCxnSpPr>
          <p:cNvPr id="194" name="Straight Arrow Connector 193">
            <a:extLst>
              <a:ext uri="{FF2B5EF4-FFF2-40B4-BE49-F238E27FC236}">
                <a16:creationId xmlns:a16="http://schemas.microsoft.com/office/drawing/2014/main" id="{CC23CEFF-8F08-4434-9A40-D57AC6D705A5}"/>
              </a:ext>
            </a:extLst>
          </p:cNvPr>
          <p:cNvCxnSpPr/>
          <p:nvPr/>
        </p:nvCxnSpPr>
        <p:spPr bwMode="auto">
          <a:xfrm>
            <a:off x="6111400" y="2935496"/>
            <a:ext cx="0" cy="240030"/>
          </a:xfrm>
          <a:prstGeom prst="straightConnector1">
            <a:avLst/>
          </a:prstGeom>
          <a:ln w="38100">
            <a:solidFill>
              <a:srgbClr val="FF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95" name="TextBox 194">
            <a:extLst>
              <a:ext uri="{FF2B5EF4-FFF2-40B4-BE49-F238E27FC236}">
                <a16:creationId xmlns:a16="http://schemas.microsoft.com/office/drawing/2014/main" id="{5236626B-7640-4D89-9E35-3B7D19489EB0}"/>
              </a:ext>
            </a:extLst>
          </p:cNvPr>
          <p:cNvSpPr txBox="1"/>
          <p:nvPr/>
        </p:nvSpPr>
        <p:spPr bwMode="auto">
          <a:xfrm>
            <a:off x="1137586" y="2924503"/>
            <a:ext cx="29819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5.4</a:t>
            </a:r>
          </a:p>
        </p:txBody>
      </p:sp>
      <p:sp>
        <p:nvSpPr>
          <p:cNvPr id="196" name="TextBox 195">
            <a:extLst>
              <a:ext uri="{FF2B5EF4-FFF2-40B4-BE49-F238E27FC236}">
                <a16:creationId xmlns:a16="http://schemas.microsoft.com/office/drawing/2014/main" id="{E1846E4B-1738-42E8-A0DD-D4B801F80A5D}"/>
              </a:ext>
            </a:extLst>
          </p:cNvPr>
          <p:cNvSpPr txBox="1"/>
          <p:nvPr/>
        </p:nvSpPr>
        <p:spPr bwMode="auto">
          <a:xfrm>
            <a:off x="1511144" y="2933469"/>
            <a:ext cx="29819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9.9</a:t>
            </a:r>
          </a:p>
        </p:txBody>
      </p:sp>
      <p:sp>
        <p:nvSpPr>
          <p:cNvPr id="197" name="TextBox 196">
            <a:extLst>
              <a:ext uri="{FF2B5EF4-FFF2-40B4-BE49-F238E27FC236}">
                <a16:creationId xmlns:a16="http://schemas.microsoft.com/office/drawing/2014/main" id="{067F2954-F177-4FC9-9D64-3F4356035077}"/>
              </a:ext>
            </a:extLst>
          </p:cNvPr>
          <p:cNvSpPr txBox="1"/>
          <p:nvPr/>
        </p:nvSpPr>
        <p:spPr bwMode="auto">
          <a:xfrm>
            <a:off x="2680081" y="2933940"/>
            <a:ext cx="32621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37.9</a:t>
            </a:r>
          </a:p>
        </p:txBody>
      </p:sp>
      <p:sp>
        <p:nvSpPr>
          <p:cNvPr id="198" name="TextBox 197">
            <a:extLst>
              <a:ext uri="{FF2B5EF4-FFF2-40B4-BE49-F238E27FC236}">
                <a16:creationId xmlns:a16="http://schemas.microsoft.com/office/drawing/2014/main" id="{2F3D313E-BDB5-4DD5-B5D1-8E630DAD2388}"/>
              </a:ext>
            </a:extLst>
          </p:cNvPr>
          <p:cNvSpPr txBox="1"/>
          <p:nvPr/>
        </p:nvSpPr>
        <p:spPr bwMode="auto">
          <a:xfrm>
            <a:off x="4046019" y="2936198"/>
            <a:ext cx="32621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20.2</a:t>
            </a:r>
          </a:p>
        </p:txBody>
      </p:sp>
      <p:sp>
        <p:nvSpPr>
          <p:cNvPr id="199" name="TextBox 198">
            <a:extLst>
              <a:ext uri="{FF2B5EF4-FFF2-40B4-BE49-F238E27FC236}">
                <a16:creationId xmlns:a16="http://schemas.microsoft.com/office/drawing/2014/main" id="{ED5CA0F0-82C9-4F68-B946-772D6C75DC53}"/>
              </a:ext>
            </a:extLst>
          </p:cNvPr>
          <p:cNvSpPr txBox="1"/>
          <p:nvPr/>
        </p:nvSpPr>
        <p:spPr bwMode="auto">
          <a:xfrm>
            <a:off x="4795582" y="2934612"/>
            <a:ext cx="326217"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10</a:t>
            </a:r>
          </a:p>
        </p:txBody>
      </p:sp>
      <p:pic>
        <p:nvPicPr>
          <p:cNvPr id="200" name="Graphic 199">
            <a:extLst>
              <a:ext uri="{FF2B5EF4-FFF2-40B4-BE49-F238E27FC236}">
                <a16:creationId xmlns:a16="http://schemas.microsoft.com/office/drawing/2014/main" id="{557940DF-02B6-4C8A-8E3A-206B48F80B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36667" y="3020730"/>
            <a:ext cx="130678" cy="130678"/>
          </a:xfrm>
          <a:prstGeom prst="rect">
            <a:avLst/>
          </a:prstGeom>
        </p:spPr>
      </p:pic>
      <p:pic>
        <p:nvPicPr>
          <p:cNvPr id="201" name="Graphic 200">
            <a:extLst>
              <a:ext uri="{FF2B5EF4-FFF2-40B4-BE49-F238E27FC236}">
                <a16:creationId xmlns:a16="http://schemas.microsoft.com/office/drawing/2014/main" id="{2338D690-B2F3-450A-A71F-6F484283F10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62278" y="3190191"/>
            <a:ext cx="130678" cy="130678"/>
          </a:xfrm>
          <a:prstGeom prst="rect">
            <a:avLst/>
          </a:prstGeom>
        </p:spPr>
      </p:pic>
      <p:sp>
        <p:nvSpPr>
          <p:cNvPr id="202" name="TextBox 201">
            <a:extLst>
              <a:ext uri="{FF2B5EF4-FFF2-40B4-BE49-F238E27FC236}">
                <a16:creationId xmlns:a16="http://schemas.microsoft.com/office/drawing/2014/main" id="{0522CC65-C590-49F0-8B1D-74D0135B7096}"/>
              </a:ext>
            </a:extLst>
          </p:cNvPr>
          <p:cNvSpPr txBox="1"/>
          <p:nvPr/>
        </p:nvSpPr>
        <p:spPr bwMode="auto">
          <a:xfrm>
            <a:off x="6098346" y="2932202"/>
            <a:ext cx="32621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53.1</a:t>
            </a:r>
          </a:p>
        </p:txBody>
      </p:sp>
      <p:sp>
        <p:nvSpPr>
          <p:cNvPr id="203" name="Rectangle 202">
            <a:extLst>
              <a:ext uri="{FF2B5EF4-FFF2-40B4-BE49-F238E27FC236}">
                <a16:creationId xmlns:a16="http://schemas.microsoft.com/office/drawing/2014/main" id="{CFA9225D-DFC4-44AA-A3CC-2FEBC9D8CF0D}"/>
              </a:ext>
            </a:extLst>
          </p:cNvPr>
          <p:cNvSpPr/>
          <p:nvPr/>
        </p:nvSpPr>
        <p:spPr bwMode="auto">
          <a:xfrm>
            <a:off x="1157779" y="2888933"/>
            <a:ext cx="468563" cy="54552"/>
          </a:xfrm>
          <a:prstGeom prst="rect">
            <a:avLst/>
          </a:prstGeom>
          <a:solidFill>
            <a:schemeClr val="accent5"/>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204" name="Rectangle 203">
            <a:extLst>
              <a:ext uri="{FF2B5EF4-FFF2-40B4-BE49-F238E27FC236}">
                <a16:creationId xmlns:a16="http://schemas.microsoft.com/office/drawing/2014/main" id="{431B2F60-EAC4-471A-ABBF-1D09E091D1CD}"/>
              </a:ext>
            </a:extLst>
          </p:cNvPr>
          <p:cNvSpPr/>
          <p:nvPr/>
        </p:nvSpPr>
        <p:spPr bwMode="auto">
          <a:xfrm>
            <a:off x="1157778" y="2888933"/>
            <a:ext cx="280302" cy="54552"/>
          </a:xfrm>
          <a:prstGeom prst="rect">
            <a:avLst/>
          </a:prstGeom>
          <a:solidFill>
            <a:schemeClr val="accent6"/>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pic>
        <p:nvPicPr>
          <p:cNvPr id="205" name="Graphic 204">
            <a:extLst>
              <a:ext uri="{FF2B5EF4-FFF2-40B4-BE49-F238E27FC236}">
                <a16:creationId xmlns:a16="http://schemas.microsoft.com/office/drawing/2014/main" id="{807B38EA-0230-41F9-BFD5-C43CF42F7C3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06786" y="2846946"/>
            <a:ext cx="130678" cy="130678"/>
          </a:xfrm>
          <a:prstGeom prst="rect">
            <a:avLst/>
          </a:prstGeom>
        </p:spPr>
      </p:pic>
      <p:pic>
        <p:nvPicPr>
          <p:cNvPr id="206" name="Graphic 205">
            <a:extLst>
              <a:ext uri="{FF2B5EF4-FFF2-40B4-BE49-F238E27FC236}">
                <a16:creationId xmlns:a16="http://schemas.microsoft.com/office/drawing/2014/main" id="{18369D4B-99AD-489D-888C-FDFB2F18117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flipH="1">
            <a:off x="1391984" y="2804140"/>
            <a:ext cx="64399" cy="187472"/>
          </a:xfrm>
          <a:prstGeom prst="rect">
            <a:avLst/>
          </a:prstGeom>
        </p:spPr>
      </p:pic>
      <p:pic>
        <p:nvPicPr>
          <p:cNvPr id="207" name="Graphic 206">
            <a:extLst>
              <a:ext uri="{FF2B5EF4-FFF2-40B4-BE49-F238E27FC236}">
                <a16:creationId xmlns:a16="http://schemas.microsoft.com/office/drawing/2014/main" id="{4F5B0242-AA2D-4323-98DB-79F624CA81C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flipH="1">
            <a:off x="1574052" y="2803190"/>
            <a:ext cx="64399" cy="187472"/>
          </a:xfrm>
          <a:prstGeom prst="rect">
            <a:avLst/>
          </a:prstGeom>
        </p:spPr>
      </p:pic>
      <p:cxnSp>
        <p:nvCxnSpPr>
          <p:cNvPr id="208" name="Straight Arrow Connector 207">
            <a:extLst>
              <a:ext uri="{FF2B5EF4-FFF2-40B4-BE49-F238E27FC236}">
                <a16:creationId xmlns:a16="http://schemas.microsoft.com/office/drawing/2014/main" id="{7A352E48-81EA-436E-8088-58DAAA5C3393}"/>
              </a:ext>
            </a:extLst>
          </p:cNvPr>
          <p:cNvCxnSpPr/>
          <p:nvPr/>
        </p:nvCxnSpPr>
        <p:spPr bwMode="auto">
          <a:xfrm>
            <a:off x="1607493" y="2678992"/>
            <a:ext cx="0" cy="182393"/>
          </a:xfrm>
          <a:prstGeom prst="straightConnector1">
            <a:avLst/>
          </a:prstGeom>
          <a:ln w="38100">
            <a:solidFill>
              <a:srgbClr val="FF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09" name="TextBox 208">
            <a:extLst>
              <a:ext uri="{FF2B5EF4-FFF2-40B4-BE49-F238E27FC236}">
                <a16:creationId xmlns:a16="http://schemas.microsoft.com/office/drawing/2014/main" id="{FE15F620-163B-40CF-9F33-0C57E8C05985}"/>
              </a:ext>
            </a:extLst>
          </p:cNvPr>
          <p:cNvSpPr txBox="1"/>
          <p:nvPr/>
        </p:nvSpPr>
        <p:spPr bwMode="auto">
          <a:xfrm>
            <a:off x="1163057" y="2758680"/>
            <a:ext cx="29819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5.4</a:t>
            </a:r>
          </a:p>
        </p:txBody>
      </p:sp>
      <p:sp>
        <p:nvSpPr>
          <p:cNvPr id="210" name="TextBox 209">
            <a:extLst>
              <a:ext uri="{FF2B5EF4-FFF2-40B4-BE49-F238E27FC236}">
                <a16:creationId xmlns:a16="http://schemas.microsoft.com/office/drawing/2014/main" id="{84CD3578-6BB8-4BA5-9B82-FBB64D8430CE}"/>
              </a:ext>
            </a:extLst>
          </p:cNvPr>
          <p:cNvSpPr txBox="1"/>
          <p:nvPr/>
        </p:nvSpPr>
        <p:spPr bwMode="auto">
          <a:xfrm>
            <a:off x="1365850" y="2753546"/>
            <a:ext cx="29819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3.6</a:t>
            </a:r>
          </a:p>
        </p:txBody>
      </p:sp>
      <p:sp>
        <p:nvSpPr>
          <p:cNvPr id="211" name="Rectangle 210">
            <a:extLst>
              <a:ext uri="{FF2B5EF4-FFF2-40B4-BE49-F238E27FC236}">
                <a16:creationId xmlns:a16="http://schemas.microsoft.com/office/drawing/2014/main" id="{BCC675C0-C6D2-48F2-88DE-12BA8E57CEE8}"/>
              </a:ext>
            </a:extLst>
          </p:cNvPr>
          <p:cNvSpPr/>
          <p:nvPr/>
        </p:nvSpPr>
        <p:spPr bwMode="auto">
          <a:xfrm>
            <a:off x="1155634" y="2704018"/>
            <a:ext cx="587474" cy="54552"/>
          </a:xfrm>
          <a:prstGeom prst="rect">
            <a:avLst/>
          </a:prstGeom>
          <a:solidFill>
            <a:schemeClr val="accent5"/>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212" name="Rectangle 211">
            <a:extLst>
              <a:ext uri="{FF2B5EF4-FFF2-40B4-BE49-F238E27FC236}">
                <a16:creationId xmlns:a16="http://schemas.microsoft.com/office/drawing/2014/main" id="{DF624AE0-2C9D-4BE6-BF43-1187C3C5CDFB}"/>
              </a:ext>
            </a:extLst>
          </p:cNvPr>
          <p:cNvSpPr/>
          <p:nvPr/>
        </p:nvSpPr>
        <p:spPr bwMode="auto">
          <a:xfrm>
            <a:off x="1155633" y="2704018"/>
            <a:ext cx="258874" cy="54552"/>
          </a:xfrm>
          <a:prstGeom prst="rect">
            <a:avLst/>
          </a:prstGeom>
          <a:solidFill>
            <a:schemeClr val="accent6"/>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pic>
        <p:nvPicPr>
          <p:cNvPr id="213" name="Graphic 212">
            <a:extLst>
              <a:ext uri="{FF2B5EF4-FFF2-40B4-BE49-F238E27FC236}">
                <a16:creationId xmlns:a16="http://schemas.microsoft.com/office/drawing/2014/main" id="{E3A52550-1D1F-4C6B-A096-0EE0F43616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04641" y="2662032"/>
            <a:ext cx="130678" cy="130678"/>
          </a:xfrm>
          <a:prstGeom prst="rect">
            <a:avLst/>
          </a:prstGeom>
        </p:spPr>
      </p:pic>
      <p:pic>
        <p:nvPicPr>
          <p:cNvPr id="214" name="Graphic 213">
            <a:extLst>
              <a:ext uri="{FF2B5EF4-FFF2-40B4-BE49-F238E27FC236}">
                <a16:creationId xmlns:a16="http://schemas.microsoft.com/office/drawing/2014/main" id="{FCE2B7BC-410A-4A5D-B908-7BAD5157E8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flipH="1">
            <a:off x="1384744" y="2608378"/>
            <a:ext cx="64399" cy="187472"/>
          </a:xfrm>
          <a:prstGeom prst="rect">
            <a:avLst/>
          </a:prstGeom>
        </p:spPr>
      </p:pic>
      <p:pic>
        <p:nvPicPr>
          <p:cNvPr id="215" name="Graphic 214">
            <a:extLst>
              <a:ext uri="{FF2B5EF4-FFF2-40B4-BE49-F238E27FC236}">
                <a16:creationId xmlns:a16="http://schemas.microsoft.com/office/drawing/2014/main" id="{508696FD-CCA4-4B25-8F74-343AB9D5A3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flipH="1">
            <a:off x="1571080" y="2608974"/>
            <a:ext cx="64399" cy="187472"/>
          </a:xfrm>
          <a:prstGeom prst="rect">
            <a:avLst/>
          </a:prstGeom>
        </p:spPr>
      </p:pic>
      <p:sp>
        <p:nvSpPr>
          <p:cNvPr id="216" name="TextBox 215">
            <a:extLst>
              <a:ext uri="{FF2B5EF4-FFF2-40B4-BE49-F238E27FC236}">
                <a16:creationId xmlns:a16="http://schemas.microsoft.com/office/drawing/2014/main" id="{026DA8EB-7C2F-42C8-9DFB-43C8500E4AF3}"/>
              </a:ext>
            </a:extLst>
          </p:cNvPr>
          <p:cNvSpPr txBox="1"/>
          <p:nvPr/>
        </p:nvSpPr>
        <p:spPr bwMode="auto">
          <a:xfrm>
            <a:off x="1362044" y="2570413"/>
            <a:ext cx="298199"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4</a:t>
            </a:r>
          </a:p>
        </p:txBody>
      </p:sp>
      <p:sp>
        <p:nvSpPr>
          <p:cNvPr id="217" name="TextBox 216">
            <a:extLst>
              <a:ext uri="{FF2B5EF4-FFF2-40B4-BE49-F238E27FC236}">
                <a16:creationId xmlns:a16="http://schemas.microsoft.com/office/drawing/2014/main" id="{2ED6FEC6-3A50-44BC-99B5-A32853E7B9CC}"/>
              </a:ext>
            </a:extLst>
          </p:cNvPr>
          <p:cNvSpPr txBox="1"/>
          <p:nvPr/>
        </p:nvSpPr>
        <p:spPr bwMode="auto">
          <a:xfrm>
            <a:off x="1152590" y="2575154"/>
            <a:ext cx="298199"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5</a:t>
            </a:r>
          </a:p>
        </p:txBody>
      </p:sp>
      <p:sp>
        <p:nvSpPr>
          <p:cNvPr id="218" name="Rectangle 217">
            <a:extLst>
              <a:ext uri="{FF2B5EF4-FFF2-40B4-BE49-F238E27FC236}">
                <a16:creationId xmlns:a16="http://schemas.microsoft.com/office/drawing/2014/main" id="{3376FA64-26BE-4734-8822-96D494DF38AC}"/>
              </a:ext>
            </a:extLst>
          </p:cNvPr>
          <p:cNvSpPr/>
          <p:nvPr/>
        </p:nvSpPr>
        <p:spPr bwMode="auto">
          <a:xfrm>
            <a:off x="1161511" y="2535467"/>
            <a:ext cx="428769" cy="54552"/>
          </a:xfrm>
          <a:prstGeom prst="rect">
            <a:avLst/>
          </a:prstGeom>
          <a:solidFill>
            <a:schemeClr val="accent5"/>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219" name="Rectangle 218">
            <a:extLst>
              <a:ext uri="{FF2B5EF4-FFF2-40B4-BE49-F238E27FC236}">
                <a16:creationId xmlns:a16="http://schemas.microsoft.com/office/drawing/2014/main" id="{C2B43DA1-10AA-424A-BCDF-254AAAC12C63}"/>
              </a:ext>
            </a:extLst>
          </p:cNvPr>
          <p:cNvSpPr/>
          <p:nvPr/>
        </p:nvSpPr>
        <p:spPr bwMode="auto">
          <a:xfrm>
            <a:off x="1161510" y="2535467"/>
            <a:ext cx="287633" cy="54552"/>
          </a:xfrm>
          <a:prstGeom prst="rect">
            <a:avLst/>
          </a:prstGeom>
          <a:solidFill>
            <a:schemeClr val="accent6"/>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pic>
        <p:nvPicPr>
          <p:cNvPr id="220" name="Graphic 219">
            <a:extLst>
              <a:ext uri="{FF2B5EF4-FFF2-40B4-BE49-F238E27FC236}">
                <a16:creationId xmlns:a16="http://schemas.microsoft.com/office/drawing/2014/main" id="{419ECBE9-AD1F-4AC5-8A95-40996C8FC97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0518" y="2493480"/>
            <a:ext cx="130678" cy="130678"/>
          </a:xfrm>
          <a:prstGeom prst="rect">
            <a:avLst/>
          </a:prstGeom>
        </p:spPr>
      </p:pic>
      <p:pic>
        <p:nvPicPr>
          <p:cNvPr id="221" name="Graphic 220">
            <a:extLst>
              <a:ext uri="{FF2B5EF4-FFF2-40B4-BE49-F238E27FC236}">
                <a16:creationId xmlns:a16="http://schemas.microsoft.com/office/drawing/2014/main" id="{4F9E4473-0250-45FB-BCC8-87B9E20EE0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flipH="1">
            <a:off x="1426596" y="2456180"/>
            <a:ext cx="64399" cy="187472"/>
          </a:xfrm>
          <a:prstGeom prst="rect">
            <a:avLst/>
          </a:prstGeom>
        </p:spPr>
      </p:pic>
      <p:sp>
        <p:nvSpPr>
          <p:cNvPr id="222" name="TextBox 221">
            <a:extLst>
              <a:ext uri="{FF2B5EF4-FFF2-40B4-BE49-F238E27FC236}">
                <a16:creationId xmlns:a16="http://schemas.microsoft.com/office/drawing/2014/main" id="{8CEB2903-7FB0-457C-BD11-AF15C766C085}"/>
              </a:ext>
            </a:extLst>
          </p:cNvPr>
          <p:cNvSpPr txBox="1"/>
          <p:nvPr/>
        </p:nvSpPr>
        <p:spPr bwMode="auto">
          <a:xfrm>
            <a:off x="1168700" y="2405343"/>
            <a:ext cx="29819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5.7</a:t>
            </a:r>
          </a:p>
        </p:txBody>
      </p:sp>
      <p:sp>
        <p:nvSpPr>
          <p:cNvPr id="223" name="TextBox 222">
            <a:extLst>
              <a:ext uri="{FF2B5EF4-FFF2-40B4-BE49-F238E27FC236}">
                <a16:creationId xmlns:a16="http://schemas.microsoft.com/office/drawing/2014/main" id="{FB6E360A-7F30-4458-8912-D1326D0F4A00}"/>
              </a:ext>
            </a:extLst>
          </p:cNvPr>
          <p:cNvSpPr txBox="1"/>
          <p:nvPr/>
        </p:nvSpPr>
        <p:spPr bwMode="auto">
          <a:xfrm>
            <a:off x="1402145" y="2405539"/>
            <a:ext cx="29819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2.9</a:t>
            </a:r>
          </a:p>
        </p:txBody>
      </p:sp>
      <p:sp>
        <p:nvSpPr>
          <p:cNvPr id="224" name="Rectangle 223">
            <a:extLst>
              <a:ext uri="{FF2B5EF4-FFF2-40B4-BE49-F238E27FC236}">
                <a16:creationId xmlns:a16="http://schemas.microsoft.com/office/drawing/2014/main" id="{B1D78E3E-FCE1-44EE-AA5B-DAA4B92CF18C}"/>
              </a:ext>
            </a:extLst>
          </p:cNvPr>
          <p:cNvSpPr/>
          <p:nvPr/>
        </p:nvSpPr>
        <p:spPr bwMode="auto">
          <a:xfrm>
            <a:off x="1161234" y="2351223"/>
            <a:ext cx="206727" cy="54552"/>
          </a:xfrm>
          <a:prstGeom prst="rect">
            <a:avLst/>
          </a:prstGeom>
          <a:solidFill>
            <a:schemeClr val="accent6"/>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pic>
        <p:nvPicPr>
          <p:cNvPr id="225" name="Graphic 224">
            <a:extLst>
              <a:ext uri="{FF2B5EF4-FFF2-40B4-BE49-F238E27FC236}">
                <a16:creationId xmlns:a16="http://schemas.microsoft.com/office/drawing/2014/main" id="{B8CFE676-FE26-40F6-AA6E-003EFB41DBF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0241" y="2309237"/>
            <a:ext cx="130678" cy="130678"/>
          </a:xfrm>
          <a:prstGeom prst="rect">
            <a:avLst/>
          </a:prstGeom>
        </p:spPr>
      </p:pic>
      <p:cxnSp>
        <p:nvCxnSpPr>
          <p:cNvPr id="226" name="Straight Arrow Connector 225">
            <a:extLst>
              <a:ext uri="{FF2B5EF4-FFF2-40B4-BE49-F238E27FC236}">
                <a16:creationId xmlns:a16="http://schemas.microsoft.com/office/drawing/2014/main" id="{20E18027-9276-4DEB-84C5-041CB0CBCF3D}"/>
              </a:ext>
            </a:extLst>
          </p:cNvPr>
          <p:cNvCxnSpPr/>
          <p:nvPr/>
        </p:nvCxnSpPr>
        <p:spPr bwMode="auto">
          <a:xfrm>
            <a:off x="1367960" y="2101892"/>
            <a:ext cx="0" cy="240030"/>
          </a:xfrm>
          <a:prstGeom prst="straightConnector1">
            <a:avLst/>
          </a:prstGeom>
          <a:ln w="38100">
            <a:solidFill>
              <a:srgbClr val="FF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27" name="TextBox 226">
            <a:extLst>
              <a:ext uri="{FF2B5EF4-FFF2-40B4-BE49-F238E27FC236}">
                <a16:creationId xmlns:a16="http://schemas.microsoft.com/office/drawing/2014/main" id="{F9FEEE8B-D1FF-420A-B8E9-E51667E122AE}"/>
              </a:ext>
            </a:extLst>
          </p:cNvPr>
          <p:cNvSpPr txBox="1"/>
          <p:nvPr/>
        </p:nvSpPr>
        <p:spPr bwMode="auto">
          <a:xfrm>
            <a:off x="1134946" y="2218691"/>
            <a:ext cx="298199"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750" dirty="0">
                <a:solidFill>
                  <a:srgbClr val="FFFFFF"/>
                </a:solidFill>
                <a:latin typeface="Calibri" panose="020F0502020204030204" pitchFamily="34" charset="0"/>
              </a:rPr>
              <a:t>4</a:t>
            </a:r>
          </a:p>
        </p:txBody>
      </p:sp>
      <p:sp>
        <p:nvSpPr>
          <p:cNvPr id="228" name="TextBox 227">
            <a:extLst>
              <a:ext uri="{FF2B5EF4-FFF2-40B4-BE49-F238E27FC236}">
                <a16:creationId xmlns:a16="http://schemas.microsoft.com/office/drawing/2014/main" id="{AA34A703-A097-47C7-916D-1C6AFA200284}"/>
              </a:ext>
            </a:extLst>
          </p:cNvPr>
          <p:cNvSpPr txBox="1"/>
          <p:nvPr/>
        </p:nvSpPr>
        <p:spPr bwMode="auto">
          <a:xfrm>
            <a:off x="554488" y="5146943"/>
            <a:ext cx="57116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1" fontAlgn="auto" hangingPunct="1">
              <a:spcBef>
                <a:spcPct val="50000"/>
              </a:spcBef>
            </a:pPr>
            <a:r>
              <a:rPr lang="en-US" sz="1050" dirty="0">
                <a:solidFill>
                  <a:srgbClr val="FFFFFF"/>
                </a:solidFill>
                <a:latin typeface="Calibri" panose="020F0502020204030204" pitchFamily="34" charset="0"/>
              </a:rPr>
              <a:t>D4 90%</a:t>
            </a:r>
          </a:p>
        </p:txBody>
      </p:sp>
      <p:sp>
        <p:nvSpPr>
          <p:cNvPr id="229" name="TextBox 228">
            <a:extLst>
              <a:ext uri="{FF2B5EF4-FFF2-40B4-BE49-F238E27FC236}">
                <a16:creationId xmlns:a16="http://schemas.microsoft.com/office/drawing/2014/main" id="{3A692D8E-789B-4BD7-8544-5B547FE5FA91}"/>
              </a:ext>
            </a:extLst>
          </p:cNvPr>
          <p:cNvSpPr txBox="1"/>
          <p:nvPr/>
        </p:nvSpPr>
        <p:spPr bwMode="auto">
          <a:xfrm>
            <a:off x="554488" y="4940408"/>
            <a:ext cx="57116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1" fontAlgn="auto" hangingPunct="1">
              <a:spcBef>
                <a:spcPct val="50000"/>
              </a:spcBef>
            </a:pPr>
            <a:r>
              <a:rPr lang="en-US" sz="1050" dirty="0">
                <a:solidFill>
                  <a:srgbClr val="FFFFFF"/>
                </a:solidFill>
                <a:latin typeface="Calibri" panose="020F0502020204030204" pitchFamily="34" charset="0"/>
              </a:rPr>
              <a:t>D3 97%</a:t>
            </a:r>
          </a:p>
        </p:txBody>
      </p:sp>
      <p:sp>
        <p:nvSpPr>
          <p:cNvPr id="230" name="TextBox 229">
            <a:extLst>
              <a:ext uri="{FF2B5EF4-FFF2-40B4-BE49-F238E27FC236}">
                <a16:creationId xmlns:a16="http://schemas.microsoft.com/office/drawing/2014/main" id="{25CCC4B8-8AC4-4758-9C22-D9407FA1A4AC}"/>
              </a:ext>
            </a:extLst>
          </p:cNvPr>
          <p:cNvSpPr txBox="1"/>
          <p:nvPr/>
        </p:nvSpPr>
        <p:spPr bwMode="auto">
          <a:xfrm>
            <a:off x="554488" y="4730012"/>
            <a:ext cx="57116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1" fontAlgn="auto" hangingPunct="1">
              <a:spcBef>
                <a:spcPct val="50000"/>
              </a:spcBef>
            </a:pPr>
            <a:r>
              <a:rPr lang="en-US" sz="1050" dirty="0">
                <a:solidFill>
                  <a:srgbClr val="FFFFFF"/>
                </a:solidFill>
                <a:latin typeface="Calibri" panose="020F0502020204030204" pitchFamily="34" charset="0"/>
              </a:rPr>
              <a:t>D2 97%</a:t>
            </a:r>
          </a:p>
        </p:txBody>
      </p:sp>
      <p:sp>
        <p:nvSpPr>
          <p:cNvPr id="231" name="TextBox 230">
            <a:extLst>
              <a:ext uri="{FF2B5EF4-FFF2-40B4-BE49-F238E27FC236}">
                <a16:creationId xmlns:a16="http://schemas.microsoft.com/office/drawing/2014/main" id="{10831B81-D1EE-4256-8696-E4C46F812D8C}"/>
              </a:ext>
            </a:extLst>
          </p:cNvPr>
          <p:cNvSpPr txBox="1"/>
          <p:nvPr/>
        </p:nvSpPr>
        <p:spPr bwMode="auto">
          <a:xfrm>
            <a:off x="491884" y="4511888"/>
            <a:ext cx="63376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1" fontAlgn="auto" hangingPunct="1">
              <a:spcBef>
                <a:spcPct val="50000"/>
              </a:spcBef>
            </a:pPr>
            <a:r>
              <a:rPr lang="en-US" sz="1050" dirty="0">
                <a:solidFill>
                  <a:srgbClr val="FFFFFF"/>
                </a:solidFill>
                <a:latin typeface="Calibri" panose="020F0502020204030204" pitchFamily="34" charset="0"/>
              </a:rPr>
              <a:t>D1 100%</a:t>
            </a:r>
          </a:p>
        </p:txBody>
      </p:sp>
      <p:sp>
        <p:nvSpPr>
          <p:cNvPr id="232" name="TextBox 231">
            <a:extLst>
              <a:ext uri="{FF2B5EF4-FFF2-40B4-BE49-F238E27FC236}">
                <a16:creationId xmlns:a16="http://schemas.microsoft.com/office/drawing/2014/main" id="{581DBDC0-F0A8-483A-AA22-BDBCA361B63E}"/>
              </a:ext>
            </a:extLst>
          </p:cNvPr>
          <p:cNvSpPr txBox="1"/>
          <p:nvPr/>
        </p:nvSpPr>
        <p:spPr bwMode="auto">
          <a:xfrm>
            <a:off x="554488" y="4293764"/>
            <a:ext cx="57116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1" fontAlgn="auto" hangingPunct="1">
              <a:spcBef>
                <a:spcPct val="50000"/>
              </a:spcBef>
            </a:pPr>
            <a:r>
              <a:rPr lang="en-US" sz="1050" dirty="0">
                <a:solidFill>
                  <a:srgbClr val="FFFFFF"/>
                </a:solidFill>
                <a:latin typeface="Calibri" panose="020F0502020204030204" pitchFamily="34" charset="0"/>
              </a:rPr>
              <a:t>C3 96%</a:t>
            </a:r>
          </a:p>
        </p:txBody>
      </p:sp>
      <p:sp>
        <p:nvSpPr>
          <p:cNvPr id="233" name="TextBox 232">
            <a:extLst>
              <a:ext uri="{FF2B5EF4-FFF2-40B4-BE49-F238E27FC236}">
                <a16:creationId xmlns:a16="http://schemas.microsoft.com/office/drawing/2014/main" id="{188F3461-BB5C-4A80-90B0-BCEAC25BAB83}"/>
              </a:ext>
            </a:extLst>
          </p:cNvPr>
          <p:cNvSpPr txBox="1"/>
          <p:nvPr/>
        </p:nvSpPr>
        <p:spPr bwMode="auto">
          <a:xfrm>
            <a:off x="554488" y="4064051"/>
            <a:ext cx="57116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1" fontAlgn="auto" hangingPunct="1">
              <a:spcBef>
                <a:spcPct val="50000"/>
              </a:spcBef>
            </a:pPr>
            <a:r>
              <a:rPr lang="en-US" sz="1050" dirty="0">
                <a:solidFill>
                  <a:srgbClr val="FFFFFF"/>
                </a:solidFill>
                <a:latin typeface="Calibri" panose="020F0502020204030204" pitchFamily="34" charset="0"/>
              </a:rPr>
              <a:t>C2 98%</a:t>
            </a:r>
          </a:p>
        </p:txBody>
      </p:sp>
      <p:sp>
        <p:nvSpPr>
          <p:cNvPr id="234" name="TextBox 233">
            <a:extLst>
              <a:ext uri="{FF2B5EF4-FFF2-40B4-BE49-F238E27FC236}">
                <a16:creationId xmlns:a16="http://schemas.microsoft.com/office/drawing/2014/main" id="{083C739E-9BB2-44CE-8F9C-260E6345AF36}"/>
              </a:ext>
            </a:extLst>
          </p:cNvPr>
          <p:cNvSpPr txBox="1"/>
          <p:nvPr/>
        </p:nvSpPr>
        <p:spPr bwMode="auto">
          <a:xfrm>
            <a:off x="554488" y="3900020"/>
            <a:ext cx="57116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1" fontAlgn="auto" hangingPunct="1">
              <a:spcBef>
                <a:spcPct val="50000"/>
              </a:spcBef>
            </a:pPr>
            <a:r>
              <a:rPr lang="en-US" sz="1050" dirty="0">
                <a:solidFill>
                  <a:srgbClr val="FFFFFF"/>
                </a:solidFill>
                <a:latin typeface="Calibri" panose="020F0502020204030204" pitchFamily="34" charset="0"/>
              </a:rPr>
              <a:t>C1 96%</a:t>
            </a:r>
          </a:p>
        </p:txBody>
      </p:sp>
      <p:sp>
        <p:nvSpPr>
          <p:cNvPr id="235" name="TextBox 234">
            <a:extLst>
              <a:ext uri="{FF2B5EF4-FFF2-40B4-BE49-F238E27FC236}">
                <a16:creationId xmlns:a16="http://schemas.microsoft.com/office/drawing/2014/main" id="{C61F7255-55C5-4265-A95E-D4C0C4BFC707}"/>
              </a:ext>
            </a:extLst>
          </p:cNvPr>
          <p:cNvSpPr txBox="1"/>
          <p:nvPr/>
        </p:nvSpPr>
        <p:spPr bwMode="auto">
          <a:xfrm>
            <a:off x="554488" y="3674169"/>
            <a:ext cx="57116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1" fontAlgn="auto" hangingPunct="1">
              <a:spcBef>
                <a:spcPct val="50000"/>
              </a:spcBef>
            </a:pPr>
            <a:r>
              <a:rPr lang="en-US" sz="1050" dirty="0">
                <a:solidFill>
                  <a:srgbClr val="FFFFFF"/>
                </a:solidFill>
                <a:latin typeface="Calibri" panose="020F0502020204030204" pitchFamily="34" charset="0"/>
              </a:rPr>
              <a:t>B5 3%</a:t>
            </a:r>
          </a:p>
        </p:txBody>
      </p:sp>
      <p:sp>
        <p:nvSpPr>
          <p:cNvPr id="236" name="TextBox 235">
            <a:extLst>
              <a:ext uri="{FF2B5EF4-FFF2-40B4-BE49-F238E27FC236}">
                <a16:creationId xmlns:a16="http://schemas.microsoft.com/office/drawing/2014/main" id="{49CF7023-B54A-47EC-A563-9B141193702C}"/>
              </a:ext>
            </a:extLst>
          </p:cNvPr>
          <p:cNvSpPr txBox="1"/>
          <p:nvPr/>
        </p:nvSpPr>
        <p:spPr bwMode="auto">
          <a:xfrm>
            <a:off x="554488" y="3494684"/>
            <a:ext cx="57116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1" fontAlgn="auto" hangingPunct="1">
              <a:spcBef>
                <a:spcPct val="50000"/>
              </a:spcBef>
            </a:pPr>
            <a:r>
              <a:rPr lang="en-US" sz="1050" dirty="0">
                <a:solidFill>
                  <a:srgbClr val="FFFFFF"/>
                </a:solidFill>
                <a:latin typeface="Calibri" panose="020F0502020204030204" pitchFamily="34" charset="0"/>
              </a:rPr>
              <a:t>B4 95%</a:t>
            </a:r>
          </a:p>
        </p:txBody>
      </p:sp>
      <p:sp>
        <p:nvSpPr>
          <p:cNvPr id="237" name="TextBox 236">
            <a:extLst>
              <a:ext uri="{FF2B5EF4-FFF2-40B4-BE49-F238E27FC236}">
                <a16:creationId xmlns:a16="http://schemas.microsoft.com/office/drawing/2014/main" id="{E4A888C5-7E3D-4C28-A752-CE144AD5F9E9}"/>
              </a:ext>
            </a:extLst>
          </p:cNvPr>
          <p:cNvSpPr txBox="1"/>
          <p:nvPr/>
        </p:nvSpPr>
        <p:spPr bwMode="auto">
          <a:xfrm>
            <a:off x="491884" y="3311336"/>
            <a:ext cx="63376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1" fontAlgn="auto" hangingPunct="1">
              <a:spcBef>
                <a:spcPct val="50000"/>
              </a:spcBef>
            </a:pPr>
            <a:r>
              <a:rPr lang="en-US" sz="1050" dirty="0">
                <a:solidFill>
                  <a:srgbClr val="FFFFFF"/>
                </a:solidFill>
                <a:latin typeface="Calibri" panose="020F0502020204030204" pitchFamily="34" charset="0"/>
              </a:rPr>
              <a:t>B3 100%</a:t>
            </a:r>
          </a:p>
        </p:txBody>
      </p:sp>
      <p:sp>
        <p:nvSpPr>
          <p:cNvPr id="238" name="TextBox 237">
            <a:extLst>
              <a:ext uri="{FF2B5EF4-FFF2-40B4-BE49-F238E27FC236}">
                <a16:creationId xmlns:a16="http://schemas.microsoft.com/office/drawing/2014/main" id="{5F87BE4D-EDB9-47C0-8CE4-C69CBB90818E}"/>
              </a:ext>
            </a:extLst>
          </p:cNvPr>
          <p:cNvSpPr txBox="1"/>
          <p:nvPr/>
        </p:nvSpPr>
        <p:spPr bwMode="auto">
          <a:xfrm>
            <a:off x="498190" y="3139576"/>
            <a:ext cx="57116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1" fontAlgn="auto" hangingPunct="1">
              <a:spcBef>
                <a:spcPct val="50000"/>
              </a:spcBef>
            </a:pPr>
            <a:r>
              <a:rPr lang="en-US" sz="1050" dirty="0">
                <a:solidFill>
                  <a:srgbClr val="FFFFFF"/>
                </a:solidFill>
                <a:latin typeface="Calibri" panose="020F0502020204030204" pitchFamily="34" charset="0"/>
              </a:rPr>
              <a:t>B2     ?</a:t>
            </a:r>
          </a:p>
        </p:txBody>
      </p:sp>
      <p:sp>
        <p:nvSpPr>
          <p:cNvPr id="239" name="TextBox 238">
            <a:extLst>
              <a:ext uri="{FF2B5EF4-FFF2-40B4-BE49-F238E27FC236}">
                <a16:creationId xmlns:a16="http://schemas.microsoft.com/office/drawing/2014/main" id="{DECD8C35-1107-4D2E-9C96-F183B02196DE}"/>
              </a:ext>
            </a:extLst>
          </p:cNvPr>
          <p:cNvSpPr txBox="1"/>
          <p:nvPr/>
        </p:nvSpPr>
        <p:spPr bwMode="auto">
          <a:xfrm>
            <a:off x="554488" y="2977477"/>
            <a:ext cx="57116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1" fontAlgn="auto" hangingPunct="1">
              <a:spcBef>
                <a:spcPct val="50000"/>
              </a:spcBef>
            </a:pPr>
            <a:r>
              <a:rPr lang="en-US" sz="1050" dirty="0">
                <a:solidFill>
                  <a:srgbClr val="FFFFFF"/>
                </a:solidFill>
                <a:latin typeface="Calibri" panose="020F0502020204030204" pitchFamily="34" charset="0"/>
              </a:rPr>
              <a:t>B1 78%</a:t>
            </a:r>
          </a:p>
        </p:txBody>
      </p:sp>
      <p:sp>
        <p:nvSpPr>
          <p:cNvPr id="240" name="TextBox 239">
            <a:extLst>
              <a:ext uri="{FF2B5EF4-FFF2-40B4-BE49-F238E27FC236}">
                <a16:creationId xmlns:a16="http://schemas.microsoft.com/office/drawing/2014/main" id="{B6BB877E-D240-4C50-A141-AF91B3230041}"/>
              </a:ext>
            </a:extLst>
          </p:cNvPr>
          <p:cNvSpPr txBox="1"/>
          <p:nvPr/>
        </p:nvSpPr>
        <p:spPr bwMode="auto">
          <a:xfrm>
            <a:off x="554488" y="2797992"/>
            <a:ext cx="57116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1" fontAlgn="auto" hangingPunct="1">
              <a:spcBef>
                <a:spcPct val="50000"/>
              </a:spcBef>
            </a:pPr>
            <a:r>
              <a:rPr lang="en-US" sz="1050" dirty="0">
                <a:solidFill>
                  <a:srgbClr val="FFFFFF"/>
                </a:solidFill>
                <a:latin typeface="Calibri" panose="020F0502020204030204" pitchFamily="34" charset="0"/>
              </a:rPr>
              <a:t>A4 97%</a:t>
            </a:r>
          </a:p>
        </p:txBody>
      </p:sp>
      <p:sp>
        <p:nvSpPr>
          <p:cNvPr id="241" name="TextBox 240">
            <a:extLst>
              <a:ext uri="{FF2B5EF4-FFF2-40B4-BE49-F238E27FC236}">
                <a16:creationId xmlns:a16="http://schemas.microsoft.com/office/drawing/2014/main" id="{DCE5E396-B2AA-4087-B945-53F8B036F0D5}"/>
              </a:ext>
            </a:extLst>
          </p:cNvPr>
          <p:cNvSpPr txBox="1"/>
          <p:nvPr/>
        </p:nvSpPr>
        <p:spPr bwMode="auto">
          <a:xfrm>
            <a:off x="554488" y="2446568"/>
            <a:ext cx="57116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1" fontAlgn="auto" hangingPunct="1">
              <a:spcBef>
                <a:spcPct val="50000"/>
              </a:spcBef>
            </a:pPr>
            <a:r>
              <a:rPr lang="en-US" sz="1050" dirty="0">
                <a:solidFill>
                  <a:srgbClr val="FFFFFF"/>
                </a:solidFill>
                <a:latin typeface="Calibri" panose="020F0502020204030204" pitchFamily="34" charset="0"/>
              </a:rPr>
              <a:t>A2 93%</a:t>
            </a:r>
          </a:p>
        </p:txBody>
      </p:sp>
      <p:sp>
        <p:nvSpPr>
          <p:cNvPr id="242" name="TextBox 241">
            <a:extLst>
              <a:ext uri="{FF2B5EF4-FFF2-40B4-BE49-F238E27FC236}">
                <a16:creationId xmlns:a16="http://schemas.microsoft.com/office/drawing/2014/main" id="{8C1EAB9B-222D-46D4-B674-11F16A144F5A}"/>
              </a:ext>
            </a:extLst>
          </p:cNvPr>
          <p:cNvSpPr txBox="1"/>
          <p:nvPr/>
        </p:nvSpPr>
        <p:spPr bwMode="auto">
          <a:xfrm>
            <a:off x="554488" y="2255492"/>
            <a:ext cx="57116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1" fontAlgn="auto" hangingPunct="1">
              <a:spcBef>
                <a:spcPct val="50000"/>
              </a:spcBef>
            </a:pPr>
            <a:r>
              <a:rPr lang="en-US" sz="1050" dirty="0">
                <a:solidFill>
                  <a:srgbClr val="FFFFFF"/>
                </a:solidFill>
                <a:latin typeface="Calibri" panose="020F0502020204030204" pitchFamily="34" charset="0"/>
              </a:rPr>
              <a:t>A1 93%</a:t>
            </a:r>
          </a:p>
        </p:txBody>
      </p:sp>
      <p:sp>
        <p:nvSpPr>
          <p:cNvPr id="243" name="TextBox 242">
            <a:extLst>
              <a:ext uri="{FF2B5EF4-FFF2-40B4-BE49-F238E27FC236}">
                <a16:creationId xmlns:a16="http://schemas.microsoft.com/office/drawing/2014/main" id="{6FF6FAB6-1C44-42A0-A77B-2A947F5DD86A}"/>
              </a:ext>
            </a:extLst>
          </p:cNvPr>
          <p:cNvSpPr txBox="1"/>
          <p:nvPr/>
        </p:nvSpPr>
        <p:spPr bwMode="auto">
          <a:xfrm>
            <a:off x="557739" y="2614471"/>
            <a:ext cx="57116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1" fontAlgn="auto" hangingPunct="1">
              <a:spcBef>
                <a:spcPct val="50000"/>
              </a:spcBef>
            </a:pPr>
            <a:r>
              <a:rPr lang="en-US" sz="1050" dirty="0">
                <a:solidFill>
                  <a:srgbClr val="FFFFFF"/>
                </a:solidFill>
                <a:latin typeface="Calibri" panose="020F0502020204030204" pitchFamily="34" charset="0"/>
              </a:rPr>
              <a:t>A3 90%</a:t>
            </a:r>
          </a:p>
        </p:txBody>
      </p:sp>
      <p:grpSp>
        <p:nvGrpSpPr>
          <p:cNvPr id="244" name="Group 243">
            <a:extLst>
              <a:ext uri="{FF2B5EF4-FFF2-40B4-BE49-F238E27FC236}">
                <a16:creationId xmlns:a16="http://schemas.microsoft.com/office/drawing/2014/main" id="{3F834328-9207-42E3-B641-0EA515B14B12}"/>
              </a:ext>
            </a:extLst>
          </p:cNvPr>
          <p:cNvGrpSpPr/>
          <p:nvPr/>
        </p:nvGrpSpPr>
        <p:grpSpPr>
          <a:xfrm>
            <a:off x="6488361" y="3103452"/>
            <a:ext cx="2480386" cy="2308324"/>
            <a:chOff x="8651147" y="3236900"/>
            <a:chExt cx="3307181" cy="3077765"/>
          </a:xfrm>
        </p:grpSpPr>
        <p:sp>
          <p:nvSpPr>
            <p:cNvPr id="245" name="TextBox 244">
              <a:extLst>
                <a:ext uri="{FF2B5EF4-FFF2-40B4-BE49-F238E27FC236}">
                  <a16:creationId xmlns:a16="http://schemas.microsoft.com/office/drawing/2014/main" id="{D22CF41C-630D-40ED-92E8-B5DB3BBB1005}"/>
                </a:ext>
              </a:extLst>
            </p:cNvPr>
            <p:cNvSpPr txBox="1"/>
            <p:nvPr/>
          </p:nvSpPr>
          <p:spPr bwMode="auto">
            <a:xfrm>
              <a:off x="8797286" y="3236900"/>
              <a:ext cx="3161042" cy="3077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eaLnBrk="1" fontAlgn="auto" hangingPunct="1">
                <a:spcBef>
                  <a:spcPct val="50000"/>
                </a:spcBef>
              </a:pPr>
              <a:r>
                <a:rPr lang="en-US" sz="900" dirty="0">
                  <a:solidFill>
                    <a:srgbClr val="FFFFFF"/>
                  </a:solidFill>
                  <a:latin typeface="Calibri" panose="020F0502020204030204" pitchFamily="34" charset="0"/>
                </a:rPr>
                <a:t>Step 1: Oral CAB lead-in</a:t>
              </a:r>
            </a:p>
            <a:p>
              <a:pPr defTabSz="685800" eaLnBrk="1" fontAlgn="auto" hangingPunct="1">
                <a:spcBef>
                  <a:spcPct val="50000"/>
                </a:spcBef>
              </a:pPr>
              <a:r>
                <a:rPr lang="en-US" sz="900" dirty="0">
                  <a:solidFill>
                    <a:srgbClr val="FFFFFF"/>
                  </a:solidFill>
                  <a:latin typeface="Calibri" panose="020F0502020204030204" pitchFamily="34" charset="0"/>
                </a:rPr>
                <a:t>Step 2: CAB LA 600 mg IM</a:t>
              </a:r>
            </a:p>
            <a:p>
              <a:pPr defTabSz="685800" eaLnBrk="1" fontAlgn="auto" hangingPunct="1">
                <a:spcBef>
                  <a:spcPct val="50000"/>
                </a:spcBef>
              </a:pPr>
              <a:r>
                <a:rPr lang="en-US" sz="900" dirty="0">
                  <a:solidFill>
                    <a:srgbClr val="FFFFFF"/>
                  </a:solidFill>
                  <a:latin typeface="Calibri" panose="020F0502020204030204" pitchFamily="34" charset="0"/>
                </a:rPr>
                <a:t>Step 2: CAB LA injection &gt; 2 week overdue</a:t>
              </a:r>
            </a:p>
            <a:p>
              <a:pPr defTabSz="685800" eaLnBrk="1" fontAlgn="auto" hangingPunct="1">
                <a:spcBef>
                  <a:spcPct val="50000"/>
                </a:spcBef>
              </a:pPr>
              <a:r>
                <a:rPr lang="en-US" sz="900" dirty="0">
                  <a:solidFill>
                    <a:srgbClr val="FFFFFF"/>
                  </a:solidFill>
                  <a:latin typeface="Calibri" panose="020F0502020204030204" pitchFamily="34" charset="0"/>
                </a:rPr>
                <a:t>Step 3: Open-label FTC/TDF</a:t>
              </a:r>
            </a:p>
            <a:p>
              <a:pPr defTabSz="685800" eaLnBrk="1" fontAlgn="auto" hangingPunct="1">
                <a:spcBef>
                  <a:spcPct val="50000"/>
                </a:spcBef>
              </a:pPr>
              <a:r>
                <a:rPr lang="en-US" sz="900" dirty="0">
                  <a:solidFill>
                    <a:srgbClr val="FFFFFF"/>
                  </a:solidFill>
                  <a:latin typeface="Calibri" panose="020F0502020204030204" pitchFamily="34" charset="0"/>
                </a:rPr>
                <a:t>Step 3: Overdue FTC/TDF dispensation</a:t>
              </a:r>
            </a:p>
            <a:p>
              <a:pPr defTabSz="685800" eaLnBrk="1" fontAlgn="auto" hangingPunct="1">
                <a:spcBef>
                  <a:spcPct val="50000"/>
                </a:spcBef>
              </a:pPr>
              <a:r>
                <a:rPr lang="en-US" sz="900" dirty="0">
                  <a:solidFill>
                    <a:srgbClr val="FFFFFF"/>
                  </a:solidFill>
                  <a:latin typeface="Calibri" panose="020F0502020204030204" pitchFamily="34" charset="0"/>
                </a:rPr>
                <a:t>Annual follow-up</a:t>
              </a:r>
            </a:p>
            <a:p>
              <a:pPr defTabSz="685800" eaLnBrk="1" fontAlgn="auto" hangingPunct="1">
                <a:spcBef>
                  <a:spcPct val="50000"/>
                </a:spcBef>
              </a:pPr>
              <a:r>
                <a:rPr lang="en-US" sz="900" dirty="0">
                  <a:solidFill>
                    <a:srgbClr val="FFFFFF"/>
                  </a:solidFill>
                  <a:latin typeface="Calibri" panose="020F0502020204030204" pitchFamily="34" charset="0"/>
                </a:rPr>
                <a:t>Percent adherence to oral lead-in</a:t>
              </a:r>
            </a:p>
            <a:p>
              <a:pPr defTabSz="685800" eaLnBrk="1" fontAlgn="auto" hangingPunct="1">
                <a:spcBef>
                  <a:spcPct val="50000"/>
                </a:spcBef>
              </a:pPr>
              <a:r>
                <a:rPr lang="en-US" sz="900" dirty="0">
                  <a:solidFill>
                    <a:srgbClr val="FFFFFF"/>
                  </a:solidFill>
                  <a:latin typeface="Calibri" panose="020F0502020204030204" pitchFamily="34" charset="0"/>
                </a:rPr>
                <a:t>CAB LA 600 mg IM</a:t>
              </a:r>
            </a:p>
            <a:p>
              <a:pPr defTabSz="685800" eaLnBrk="1" fontAlgn="auto" hangingPunct="1">
                <a:spcBef>
                  <a:spcPct val="50000"/>
                </a:spcBef>
              </a:pPr>
              <a:r>
                <a:rPr lang="en-US" sz="900" dirty="0">
                  <a:solidFill>
                    <a:srgbClr val="FFFFFF"/>
                  </a:solidFill>
                  <a:latin typeface="Calibri" panose="020F0502020204030204" pitchFamily="34" charset="0"/>
                </a:rPr>
                <a:t>Open-label FTC/TDF dispensed</a:t>
              </a:r>
            </a:p>
            <a:p>
              <a:pPr defTabSz="685800" eaLnBrk="1" fontAlgn="auto" hangingPunct="1">
                <a:spcBef>
                  <a:spcPct val="50000"/>
                </a:spcBef>
              </a:pPr>
              <a:r>
                <a:rPr lang="en-US" sz="900" dirty="0">
                  <a:solidFill>
                    <a:srgbClr val="FFFFFF"/>
                  </a:solidFill>
                  <a:latin typeface="Calibri" panose="020F0502020204030204" pitchFamily="34" charset="0"/>
                </a:rPr>
                <a:t>HIV-infection</a:t>
              </a:r>
            </a:p>
            <a:p>
              <a:pPr defTabSz="685800" eaLnBrk="1" fontAlgn="auto" hangingPunct="1">
                <a:spcBef>
                  <a:spcPct val="50000"/>
                </a:spcBef>
              </a:pPr>
              <a:r>
                <a:rPr lang="en-US" sz="900" dirty="0">
                  <a:solidFill>
                    <a:srgbClr val="FFFFFF"/>
                  </a:solidFill>
                  <a:latin typeface="Calibri" panose="020F0502020204030204" pitchFamily="34" charset="0"/>
                </a:rPr>
                <a:t>First site positive HIV test</a:t>
              </a:r>
            </a:p>
          </p:txBody>
        </p:sp>
        <p:pic>
          <p:nvPicPr>
            <p:cNvPr id="246" name="Graphic 245">
              <a:extLst>
                <a:ext uri="{FF2B5EF4-FFF2-40B4-BE49-F238E27FC236}">
                  <a16:creationId xmlns:a16="http://schemas.microsoft.com/office/drawing/2014/main" id="{0B3C4065-63C6-4461-8647-3B14233AFAA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660251" y="5464371"/>
              <a:ext cx="156029" cy="192984"/>
            </a:xfrm>
            <a:prstGeom prst="rect">
              <a:avLst/>
            </a:prstGeom>
          </p:spPr>
        </p:pic>
        <p:pic>
          <p:nvPicPr>
            <p:cNvPr id="247" name="Graphic 246">
              <a:extLst>
                <a:ext uri="{FF2B5EF4-FFF2-40B4-BE49-F238E27FC236}">
                  <a16:creationId xmlns:a16="http://schemas.microsoft.com/office/drawing/2014/main" id="{20E42169-27FA-4321-A075-F574A95C190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51147" y="5749993"/>
              <a:ext cx="174237" cy="174237"/>
            </a:xfrm>
            <a:prstGeom prst="rect">
              <a:avLst/>
            </a:prstGeom>
          </p:spPr>
        </p:pic>
        <p:pic>
          <p:nvPicPr>
            <p:cNvPr id="248" name="Graphic 247">
              <a:extLst>
                <a:ext uri="{FF2B5EF4-FFF2-40B4-BE49-F238E27FC236}">
                  <a16:creationId xmlns:a16="http://schemas.microsoft.com/office/drawing/2014/main" id="{998CC620-4456-4A9D-9422-2FF14C2D3A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flipH="1">
              <a:off x="8695333" y="5165096"/>
              <a:ext cx="85865" cy="249962"/>
            </a:xfrm>
            <a:prstGeom prst="rect">
              <a:avLst/>
            </a:prstGeom>
          </p:spPr>
        </p:pic>
        <p:pic>
          <p:nvPicPr>
            <p:cNvPr id="249" name="Graphic 248">
              <a:extLst>
                <a:ext uri="{FF2B5EF4-FFF2-40B4-BE49-F238E27FC236}">
                  <a16:creationId xmlns:a16="http://schemas.microsoft.com/office/drawing/2014/main" id="{0609101A-81F3-48C2-89F7-9A26B621740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687042" y="4945677"/>
              <a:ext cx="102447" cy="177935"/>
            </a:xfrm>
            <a:prstGeom prst="rect">
              <a:avLst/>
            </a:prstGeom>
          </p:spPr>
        </p:pic>
        <p:sp>
          <p:nvSpPr>
            <p:cNvPr id="250" name="Rectangle 249">
              <a:extLst>
                <a:ext uri="{FF2B5EF4-FFF2-40B4-BE49-F238E27FC236}">
                  <a16:creationId xmlns:a16="http://schemas.microsoft.com/office/drawing/2014/main" id="{91FBA110-6F38-43FE-9E7F-97AD790EC173}"/>
                </a:ext>
              </a:extLst>
            </p:cNvPr>
            <p:cNvSpPr/>
            <p:nvPr/>
          </p:nvSpPr>
          <p:spPr bwMode="auto">
            <a:xfrm>
              <a:off x="8678829" y="4693894"/>
              <a:ext cx="118873" cy="118873"/>
            </a:xfrm>
            <a:prstGeom prst="rect">
              <a:avLst/>
            </a:prstGeom>
            <a:solidFill>
              <a:schemeClr val="tx2"/>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251" name="Rectangle 250">
              <a:extLst>
                <a:ext uri="{FF2B5EF4-FFF2-40B4-BE49-F238E27FC236}">
                  <a16:creationId xmlns:a16="http://schemas.microsoft.com/office/drawing/2014/main" id="{A206362A-9F9B-44B7-88BC-3D695D242FC3}"/>
                </a:ext>
              </a:extLst>
            </p:cNvPr>
            <p:cNvSpPr/>
            <p:nvPr/>
          </p:nvSpPr>
          <p:spPr bwMode="auto">
            <a:xfrm>
              <a:off x="8678829" y="4419292"/>
              <a:ext cx="118873" cy="118873"/>
            </a:xfrm>
            <a:prstGeom prst="rect">
              <a:avLst/>
            </a:prstGeom>
            <a:solidFill>
              <a:schemeClr val="accent2"/>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252" name="Rectangle 251">
              <a:extLst>
                <a:ext uri="{FF2B5EF4-FFF2-40B4-BE49-F238E27FC236}">
                  <a16:creationId xmlns:a16="http://schemas.microsoft.com/office/drawing/2014/main" id="{B0251A02-6DA4-47B5-A2B2-9E56FC9D6DAA}"/>
                </a:ext>
              </a:extLst>
            </p:cNvPr>
            <p:cNvSpPr/>
            <p:nvPr/>
          </p:nvSpPr>
          <p:spPr bwMode="auto">
            <a:xfrm>
              <a:off x="8678829" y="4144689"/>
              <a:ext cx="118873" cy="118873"/>
            </a:xfrm>
            <a:prstGeom prst="rect">
              <a:avLst/>
            </a:prstGeom>
            <a:solidFill>
              <a:schemeClr val="accent1"/>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253" name="Rectangle 252">
              <a:extLst>
                <a:ext uri="{FF2B5EF4-FFF2-40B4-BE49-F238E27FC236}">
                  <a16:creationId xmlns:a16="http://schemas.microsoft.com/office/drawing/2014/main" id="{F2141D57-88A3-4CD1-B66F-332950BAC2B5}"/>
                </a:ext>
              </a:extLst>
            </p:cNvPr>
            <p:cNvSpPr/>
            <p:nvPr/>
          </p:nvSpPr>
          <p:spPr bwMode="auto">
            <a:xfrm>
              <a:off x="8678829" y="3870086"/>
              <a:ext cx="118873" cy="118873"/>
            </a:xfrm>
            <a:prstGeom prst="rect">
              <a:avLst/>
            </a:prstGeom>
            <a:solidFill>
              <a:schemeClr val="accent3"/>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254" name="Rectangle 253">
              <a:extLst>
                <a:ext uri="{FF2B5EF4-FFF2-40B4-BE49-F238E27FC236}">
                  <a16:creationId xmlns:a16="http://schemas.microsoft.com/office/drawing/2014/main" id="{CDF3B83E-B6FE-4153-A6D6-F52CB47185B2}"/>
                </a:ext>
              </a:extLst>
            </p:cNvPr>
            <p:cNvSpPr/>
            <p:nvPr/>
          </p:nvSpPr>
          <p:spPr bwMode="auto">
            <a:xfrm>
              <a:off x="8678829" y="3595483"/>
              <a:ext cx="118873" cy="118873"/>
            </a:xfrm>
            <a:prstGeom prst="rect">
              <a:avLst/>
            </a:prstGeom>
            <a:solidFill>
              <a:schemeClr val="accent5"/>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sp>
          <p:nvSpPr>
            <p:cNvPr id="255" name="Rectangle 254">
              <a:extLst>
                <a:ext uri="{FF2B5EF4-FFF2-40B4-BE49-F238E27FC236}">
                  <a16:creationId xmlns:a16="http://schemas.microsoft.com/office/drawing/2014/main" id="{0A62E2CA-5805-4712-8510-B5A8F27454F7}"/>
                </a:ext>
              </a:extLst>
            </p:cNvPr>
            <p:cNvSpPr/>
            <p:nvPr/>
          </p:nvSpPr>
          <p:spPr bwMode="auto">
            <a:xfrm>
              <a:off x="8678829" y="3320880"/>
              <a:ext cx="118873" cy="118873"/>
            </a:xfrm>
            <a:prstGeom prst="rect">
              <a:avLst/>
            </a:prstGeom>
            <a:solidFill>
              <a:schemeClr val="accent6"/>
            </a:solidFill>
            <a:ln w="0">
              <a:solidFill>
                <a:schemeClr val="bg1"/>
              </a:solidFill>
              <a:miter lim="800000"/>
              <a:headEnd/>
              <a:tailEnd/>
            </a:ln>
          </p:spPr>
          <p:txBody>
            <a:bodyPr rtlCol="0" anchor="b"/>
            <a:lstStyle/>
            <a:p>
              <a:pPr algn="ctr" defTabSz="685800" eaLnBrk="1" fontAlgn="auto" hangingPunct="1">
                <a:spcBef>
                  <a:spcPct val="35000"/>
                </a:spcBef>
                <a:spcAft>
                  <a:spcPct val="25000"/>
                </a:spcAft>
                <a:buClr>
                  <a:srgbClr val="34558B"/>
                </a:buClr>
              </a:pPr>
              <a:endParaRPr lang="en-US" sz="1350" dirty="0">
                <a:solidFill>
                  <a:srgbClr val="231F20"/>
                </a:solidFill>
                <a:latin typeface="Calibri" panose="020F0502020204030204" pitchFamily="34" charset="0"/>
              </a:endParaRPr>
            </a:p>
          </p:txBody>
        </p:sp>
        <p:cxnSp>
          <p:nvCxnSpPr>
            <p:cNvPr id="256" name="Straight Arrow Connector 255">
              <a:extLst>
                <a:ext uri="{FF2B5EF4-FFF2-40B4-BE49-F238E27FC236}">
                  <a16:creationId xmlns:a16="http://schemas.microsoft.com/office/drawing/2014/main" id="{610086C2-D5DA-4517-A607-D11B3648F7E4}"/>
                </a:ext>
              </a:extLst>
            </p:cNvPr>
            <p:cNvCxnSpPr>
              <a:cxnSpLocks/>
            </p:cNvCxnSpPr>
            <p:nvPr/>
          </p:nvCxnSpPr>
          <p:spPr bwMode="auto">
            <a:xfrm>
              <a:off x="8738265" y="5939569"/>
              <a:ext cx="0" cy="274320"/>
            </a:xfrm>
            <a:prstGeom prst="straightConnector1">
              <a:avLst/>
            </a:prstGeom>
            <a:ln w="38100">
              <a:solidFill>
                <a:srgbClr val="FF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nvGrpSpPr>
          <p:cNvPr id="257" name="Group 256">
            <a:extLst>
              <a:ext uri="{FF2B5EF4-FFF2-40B4-BE49-F238E27FC236}">
                <a16:creationId xmlns:a16="http://schemas.microsoft.com/office/drawing/2014/main" id="{CD80B34D-0697-4FDC-8B4C-6719BCB8DE96}"/>
              </a:ext>
            </a:extLst>
          </p:cNvPr>
          <p:cNvGrpSpPr/>
          <p:nvPr/>
        </p:nvGrpSpPr>
        <p:grpSpPr>
          <a:xfrm>
            <a:off x="1658404" y="5360016"/>
            <a:ext cx="6237821" cy="77101"/>
            <a:chOff x="2211205" y="6181712"/>
            <a:chExt cx="8317094" cy="102801"/>
          </a:xfrm>
        </p:grpSpPr>
        <p:cxnSp>
          <p:nvCxnSpPr>
            <p:cNvPr id="258" name="Straight Connector 257">
              <a:extLst>
                <a:ext uri="{FF2B5EF4-FFF2-40B4-BE49-F238E27FC236}">
                  <a16:creationId xmlns:a16="http://schemas.microsoft.com/office/drawing/2014/main" id="{DC7D2EC0-8305-4101-BA44-8BE30B9A55E3}"/>
                </a:ext>
              </a:extLst>
            </p:cNvPr>
            <p:cNvCxnSpPr>
              <a:cxnSpLocks/>
            </p:cNvCxnSpPr>
            <p:nvPr/>
          </p:nvCxnSpPr>
          <p:spPr bwMode="auto">
            <a:xfrm>
              <a:off x="10528299" y="6181712"/>
              <a:ext cx="0" cy="102801"/>
            </a:xfrm>
            <a:prstGeom prst="line">
              <a:avLst/>
            </a:prstGeom>
            <a:noFill/>
            <a:ln w="28575" cap="flat" cmpd="sng" algn="ctr">
              <a:solidFill>
                <a:schemeClr val="bg1"/>
              </a:solidFill>
              <a:prstDash val="solid"/>
              <a:round/>
              <a:headEnd type="none" w="med" len="med"/>
              <a:tailEnd type="none" w="med" len="med"/>
            </a:ln>
            <a:effectLst/>
          </p:spPr>
        </p:cxnSp>
        <p:cxnSp>
          <p:nvCxnSpPr>
            <p:cNvPr id="259" name="Straight Connector 258">
              <a:extLst>
                <a:ext uri="{FF2B5EF4-FFF2-40B4-BE49-F238E27FC236}">
                  <a16:creationId xmlns:a16="http://schemas.microsoft.com/office/drawing/2014/main" id="{E79E8D35-3000-45BA-886B-D311F78401F8}"/>
                </a:ext>
              </a:extLst>
            </p:cNvPr>
            <p:cNvCxnSpPr>
              <a:cxnSpLocks/>
            </p:cNvCxnSpPr>
            <p:nvPr/>
          </p:nvCxnSpPr>
          <p:spPr bwMode="auto">
            <a:xfrm>
              <a:off x="9888517" y="6181712"/>
              <a:ext cx="0" cy="102801"/>
            </a:xfrm>
            <a:prstGeom prst="line">
              <a:avLst/>
            </a:prstGeom>
            <a:noFill/>
            <a:ln w="28575" cap="flat" cmpd="sng" algn="ctr">
              <a:solidFill>
                <a:schemeClr val="bg1"/>
              </a:solidFill>
              <a:prstDash val="solid"/>
              <a:round/>
              <a:headEnd type="none" w="med" len="med"/>
              <a:tailEnd type="none" w="med" len="med"/>
            </a:ln>
            <a:effectLst/>
          </p:spPr>
        </p:cxnSp>
        <p:cxnSp>
          <p:nvCxnSpPr>
            <p:cNvPr id="260" name="Straight Connector 259">
              <a:extLst>
                <a:ext uri="{FF2B5EF4-FFF2-40B4-BE49-F238E27FC236}">
                  <a16:creationId xmlns:a16="http://schemas.microsoft.com/office/drawing/2014/main" id="{2FEC6A59-3A07-41BB-97F6-9A95ECC2F459}"/>
                </a:ext>
              </a:extLst>
            </p:cNvPr>
            <p:cNvCxnSpPr>
              <a:cxnSpLocks/>
            </p:cNvCxnSpPr>
            <p:nvPr/>
          </p:nvCxnSpPr>
          <p:spPr bwMode="auto">
            <a:xfrm>
              <a:off x="9248741" y="6181712"/>
              <a:ext cx="0" cy="102801"/>
            </a:xfrm>
            <a:prstGeom prst="line">
              <a:avLst/>
            </a:prstGeom>
            <a:noFill/>
            <a:ln w="28575" cap="flat" cmpd="sng" algn="ctr">
              <a:solidFill>
                <a:schemeClr val="bg1"/>
              </a:solidFill>
              <a:prstDash val="solid"/>
              <a:round/>
              <a:headEnd type="none" w="med" len="med"/>
              <a:tailEnd type="none" w="med" len="med"/>
            </a:ln>
            <a:effectLst/>
          </p:spPr>
        </p:cxnSp>
        <p:cxnSp>
          <p:nvCxnSpPr>
            <p:cNvPr id="261" name="Straight Connector 260">
              <a:extLst>
                <a:ext uri="{FF2B5EF4-FFF2-40B4-BE49-F238E27FC236}">
                  <a16:creationId xmlns:a16="http://schemas.microsoft.com/office/drawing/2014/main" id="{2ACA0422-0844-43BD-B41B-73C6EF27525B}"/>
                </a:ext>
              </a:extLst>
            </p:cNvPr>
            <p:cNvCxnSpPr>
              <a:cxnSpLocks/>
            </p:cNvCxnSpPr>
            <p:nvPr/>
          </p:nvCxnSpPr>
          <p:spPr bwMode="auto">
            <a:xfrm>
              <a:off x="8608965" y="6181712"/>
              <a:ext cx="0" cy="102801"/>
            </a:xfrm>
            <a:prstGeom prst="line">
              <a:avLst/>
            </a:prstGeom>
            <a:noFill/>
            <a:ln w="28575" cap="flat" cmpd="sng" algn="ctr">
              <a:solidFill>
                <a:schemeClr val="bg1"/>
              </a:solidFill>
              <a:prstDash val="solid"/>
              <a:round/>
              <a:headEnd type="none" w="med" len="med"/>
              <a:tailEnd type="none" w="med" len="med"/>
            </a:ln>
            <a:effectLst/>
          </p:spPr>
        </p:cxnSp>
        <p:cxnSp>
          <p:nvCxnSpPr>
            <p:cNvPr id="262" name="Straight Connector 261">
              <a:extLst>
                <a:ext uri="{FF2B5EF4-FFF2-40B4-BE49-F238E27FC236}">
                  <a16:creationId xmlns:a16="http://schemas.microsoft.com/office/drawing/2014/main" id="{BDBCC032-AF52-4AE2-A722-ED9A22D3CE6E}"/>
                </a:ext>
              </a:extLst>
            </p:cNvPr>
            <p:cNvCxnSpPr>
              <a:cxnSpLocks/>
            </p:cNvCxnSpPr>
            <p:nvPr/>
          </p:nvCxnSpPr>
          <p:spPr bwMode="auto">
            <a:xfrm>
              <a:off x="7969189" y="6181712"/>
              <a:ext cx="0" cy="102801"/>
            </a:xfrm>
            <a:prstGeom prst="line">
              <a:avLst/>
            </a:prstGeom>
            <a:noFill/>
            <a:ln w="28575" cap="flat" cmpd="sng" algn="ctr">
              <a:solidFill>
                <a:schemeClr val="bg1"/>
              </a:solidFill>
              <a:prstDash val="solid"/>
              <a:round/>
              <a:headEnd type="none" w="med" len="med"/>
              <a:tailEnd type="none" w="med" len="med"/>
            </a:ln>
            <a:effectLst/>
          </p:spPr>
        </p:cxnSp>
        <p:cxnSp>
          <p:nvCxnSpPr>
            <p:cNvPr id="263" name="Straight Connector 262">
              <a:extLst>
                <a:ext uri="{FF2B5EF4-FFF2-40B4-BE49-F238E27FC236}">
                  <a16:creationId xmlns:a16="http://schemas.microsoft.com/office/drawing/2014/main" id="{5D5DE937-1BBD-42E3-A4D2-0BD7D9DBE6D6}"/>
                </a:ext>
              </a:extLst>
            </p:cNvPr>
            <p:cNvCxnSpPr>
              <a:cxnSpLocks/>
            </p:cNvCxnSpPr>
            <p:nvPr/>
          </p:nvCxnSpPr>
          <p:spPr bwMode="auto">
            <a:xfrm>
              <a:off x="7329413" y="6181712"/>
              <a:ext cx="0" cy="102801"/>
            </a:xfrm>
            <a:prstGeom prst="line">
              <a:avLst/>
            </a:prstGeom>
            <a:noFill/>
            <a:ln w="28575" cap="flat" cmpd="sng" algn="ctr">
              <a:solidFill>
                <a:schemeClr val="bg1"/>
              </a:solidFill>
              <a:prstDash val="solid"/>
              <a:round/>
              <a:headEnd type="none" w="med" len="med"/>
              <a:tailEnd type="none" w="med" len="med"/>
            </a:ln>
            <a:effectLst/>
          </p:spPr>
        </p:cxnSp>
        <p:cxnSp>
          <p:nvCxnSpPr>
            <p:cNvPr id="264" name="Straight Connector 263">
              <a:extLst>
                <a:ext uri="{FF2B5EF4-FFF2-40B4-BE49-F238E27FC236}">
                  <a16:creationId xmlns:a16="http://schemas.microsoft.com/office/drawing/2014/main" id="{DBABF78D-309B-4DA1-A209-26FD39467BFB}"/>
                </a:ext>
              </a:extLst>
            </p:cNvPr>
            <p:cNvCxnSpPr>
              <a:cxnSpLocks/>
            </p:cNvCxnSpPr>
            <p:nvPr/>
          </p:nvCxnSpPr>
          <p:spPr bwMode="auto">
            <a:xfrm>
              <a:off x="6689637" y="6181712"/>
              <a:ext cx="0" cy="102801"/>
            </a:xfrm>
            <a:prstGeom prst="line">
              <a:avLst/>
            </a:prstGeom>
            <a:noFill/>
            <a:ln w="28575" cap="flat" cmpd="sng" algn="ctr">
              <a:solidFill>
                <a:schemeClr val="bg1"/>
              </a:solidFill>
              <a:prstDash val="solid"/>
              <a:round/>
              <a:headEnd type="none" w="med" len="med"/>
              <a:tailEnd type="none" w="med" len="med"/>
            </a:ln>
            <a:effectLst/>
          </p:spPr>
        </p:cxnSp>
        <p:cxnSp>
          <p:nvCxnSpPr>
            <p:cNvPr id="265" name="Straight Connector 264">
              <a:extLst>
                <a:ext uri="{FF2B5EF4-FFF2-40B4-BE49-F238E27FC236}">
                  <a16:creationId xmlns:a16="http://schemas.microsoft.com/office/drawing/2014/main" id="{B1E30E49-44A9-4B14-A3B0-2F78C60D4D16}"/>
                </a:ext>
              </a:extLst>
            </p:cNvPr>
            <p:cNvCxnSpPr>
              <a:cxnSpLocks/>
            </p:cNvCxnSpPr>
            <p:nvPr/>
          </p:nvCxnSpPr>
          <p:spPr bwMode="auto">
            <a:xfrm>
              <a:off x="6049861" y="6181712"/>
              <a:ext cx="0" cy="102801"/>
            </a:xfrm>
            <a:prstGeom prst="line">
              <a:avLst/>
            </a:prstGeom>
            <a:noFill/>
            <a:ln w="28575" cap="flat" cmpd="sng" algn="ctr">
              <a:solidFill>
                <a:schemeClr val="bg1"/>
              </a:solidFill>
              <a:prstDash val="solid"/>
              <a:round/>
              <a:headEnd type="none" w="med" len="med"/>
              <a:tailEnd type="none" w="med" len="med"/>
            </a:ln>
            <a:effectLst/>
          </p:spPr>
        </p:cxnSp>
        <p:cxnSp>
          <p:nvCxnSpPr>
            <p:cNvPr id="266" name="Straight Connector 265">
              <a:extLst>
                <a:ext uri="{FF2B5EF4-FFF2-40B4-BE49-F238E27FC236}">
                  <a16:creationId xmlns:a16="http://schemas.microsoft.com/office/drawing/2014/main" id="{975CF701-04FB-4FE6-91E1-92FC044228E7}"/>
                </a:ext>
              </a:extLst>
            </p:cNvPr>
            <p:cNvCxnSpPr>
              <a:cxnSpLocks/>
            </p:cNvCxnSpPr>
            <p:nvPr/>
          </p:nvCxnSpPr>
          <p:spPr bwMode="auto">
            <a:xfrm>
              <a:off x="5410085" y="6181712"/>
              <a:ext cx="0" cy="102801"/>
            </a:xfrm>
            <a:prstGeom prst="line">
              <a:avLst/>
            </a:prstGeom>
            <a:noFill/>
            <a:ln w="28575" cap="flat" cmpd="sng" algn="ctr">
              <a:solidFill>
                <a:schemeClr val="bg1"/>
              </a:solidFill>
              <a:prstDash val="solid"/>
              <a:round/>
              <a:headEnd type="none" w="med" len="med"/>
              <a:tailEnd type="none" w="med" len="med"/>
            </a:ln>
            <a:effectLst/>
          </p:spPr>
        </p:cxnSp>
        <p:cxnSp>
          <p:nvCxnSpPr>
            <p:cNvPr id="267" name="Straight Connector 266">
              <a:extLst>
                <a:ext uri="{FF2B5EF4-FFF2-40B4-BE49-F238E27FC236}">
                  <a16:creationId xmlns:a16="http://schemas.microsoft.com/office/drawing/2014/main" id="{ACA6B2E3-61FC-442C-A095-65E9912EC100}"/>
                </a:ext>
              </a:extLst>
            </p:cNvPr>
            <p:cNvCxnSpPr>
              <a:cxnSpLocks/>
            </p:cNvCxnSpPr>
            <p:nvPr/>
          </p:nvCxnSpPr>
          <p:spPr bwMode="auto">
            <a:xfrm>
              <a:off x="4770309" y="6181712"/>
              <a:ext cx="0" cy="102801"/>
            </a:xfrm>
            <a:prstGeom prst="line">
              <a:avLst/>
            </a:prstGeom>
            <a:noFill/>
            <a:ln w="28575" cap="flat" cmpd="sng" algn="ctr">
              <a:solidFill>
                <a:schemeClr val="bg1"/>
              </a:solidFill>
              <a:prstDash val="solid"/>
              <a:round/>
              <a:headEnd type="none" w="med" len="med"/>
              <a:tailEnd type="none" w="med" len="med"/>
            </a:ln>
            <a:effectLst/>
          </p:spPr>
        </p:cxnSp>
        <p:cxnSp>
          <p:nvCxnSpPr>
            <p:cNvPr id="268" name="Straight Connector 267">
              <a:extLst>
                <a:ext uri="{FF2B5EF4-FFF2-40B4-BE49-F238E27FC236}">
                  <a16:creationId xmlns:a16="http://schemas.microsoft.com/office/drawing/2014/main" id="{A6CF23A8-DC0F-4324-A113-EA80925F0C20}"/>
                </a:ext>
              </a:extLst>
            </p:cNvPr>
            <p:cNvCxnSpPr>
              <a:cxnSpLocks/>
            </p:cNvCxnSpPr>
            <p:nvPr/>
          </p:nvCxnSpPr>
          <p:spPr bwMode="auto">
            <a:xfrm>
              <a:off x="4130533" y="6181712"/>
              <a:ext cx="0" cy="102801"/>
            </a:xfrm>
            <a:prstGeom prst="line">
              <a:avLst/>
            </a:prstGeom>
            <a:noFill/>
            <a:ln w="28575" cap="flat" cmpd="sng" algn="ctr">
              <a:solidFill>
                <a:schemeClr val="bg1"/>
              </a:solidFill>
              <a:prstDash val="solid"/>
              <a:round/>
              <a:headEnd type="none" w="med" len="med"/>
              <a:tailEnd type="none" w="med" len="med"/>
            </a:ln>
            <a:effectLst/>
          </p:spPr>
        </p:cxnSp>
        <p:cxnSp>
          <p:nvCxnSpPr>
            <p:cNvPr id="269" name="Straight Connector 268">
              <a:extLst>
                <a:ext uri="{FF2B5EF4-FFF2-40B4-BE49-F238E27FC236}">
                  <a16:creationId xmlns:a16="http://schemas.microsoft.com/office/drawing/2014/main" id="{D0DE2F39-3170-4713-BC61-A8C47875FE17}"/>
                </a:ext>
              </a:extLst>
            </p:cNvPr>
            <p:cNvCxnSpPr>
              <a:cxnSpLocks/>
            </p:cNvCxnSpPr>
            <p:nvPr/>
          </p:nvCxnSpPr>
          <p:spPr bwMode="auto">
            <a:xfrm>
              <a:off x="3490757" y="6181712"/>
              <a:ext cx="0" cy="102801"/>
            </a:xfrm>
            <a:prstGeom prst="line">
              <a:avLst/>
            </a:prstGeom>
            <a:noFill/>
            <a:ln w="28575" cap="flat" cmpd="sng" algn="ctr">
              <a:solidFill>
                <a:schemeClr val="bg1"/>
              </a:solidFill>
              <a:prstDash val="solid"/>
              <a:round/>
              <a:headEnd type="none" w="med" len="med"/>
              <a:tailEnd type="none" w="med" len="med"/>
            </a:ln>
            <a:effectLst/>
          </p:spPr>
        </p:cxnSp>
        <p:cxnSp>
          <p:nvCxnSpPr>
            <p:cNvPr id="270" name="Straight Connector 269">
              <a:extLst>
                <a:ext uri="{FF2B5EF4-FFF2-40B4-BE49-F238E27FC236}">
                  <a16:creationId xmlns:a16="http://schemas.microsoft.com/office/drawing/2014/main" id="{209FB8E7-CBBF-4511-833A-00632B159A02}"/>
                </a:ext>
              </a:extLst>
            </p:cNvPr>
            <p:cNvCxnSpPr>
              <a:cxnSpLocks/>
            </p:cNvCxnSpPr>
            <p:nvPr/>
          </p:nvCxnSpPr>
          <p:spPr bwMode="auto">
            <a:xfrm>
              <a:off x="2850981" y="6181712"/>
              <a:ext cx="0" cy="102801"/>
            </a:xfrm>
            <a:prstGeom prst="line">
              <a:avLst/>
            </a:prstGeom>
            <a:noFill/>
            <a:ln w="28575" cap="flat" cmpd="sng" algn="ctr">
              <a:solidFill>
                <a:schemeClr val="bg1"/>
              </a:solidFill>
              <a:prstDash val="solid"/>
              <a:round/>
              <a:headEnd type="none" w="med" len="med"/>
              <a:tailEnd type="none" w="med" len="med"/>
            </a:ln>
            <a:effectLst/>
          </p:spPr>
        </p:cxnSp>
        <p:cxnSp>
          <p:nvCxnSpPr>
            <p:cNvPr id="271" name="Straight Connector 270">
              <a:extLst>
                <a:ext uri="{FF2B5EF4-FFF2-40B4-BE49-F238E27FC236}">
                  <a16:creationId xmlns:a16="http://schemas.microsoft.com/office/drawing/2014/main" id="{F006C315-B70E-40EF-8121-F1B5385F753C}"/>
                </a:ext>
              </a:extLst>
            </p:cNvPr>
            <p:cNvCxnSpPr>
              <a:cxnSpLocks/>
            </p:cNvCxnSpPr>
            <p:nvPr/>
          </p:nvCxnSpPr>
          <p:spPr bwMode="auto">
            <a:xfrm>
              <a:off x="2211205" y="6181712"/>
              <a:ext cx="0" cy="102801"/>
            </a:xfrm>
            <a:prstGeom prst="line">
              <a:avLst/>
            </a:prstGeom>
            <a:noFill/>
            <a:ln w="28575" cap="flat" cmpd="sng" algn="ctr">
              <a:solidFill>
                <a:schemeClr val="bg1"/>
              </a:solidFill>
              <a:prstDash val="solid"/>
              <a:round/>
              <a:headEnd type="none" w="med" len="med"/>
              <a:tailEnd type="none" w="med" len="med"/>
            </a:ln>
            <a:effectLst/>
          </p:spPr>
        </p:cxnSp>
      </p:grpSp>
      <p:sp>
        <p:nvSpPr>
          <p:cNvPr id="272" name="TextBox 271">
            <a:extLst>
              <a:ext uri="{FF2B5EF4-FFF2-40B4-BE49-F238E27FC236}">
                <a16:creationId xmlns:a16="http://schemas.microsoft.com/office/drawing/2014/main" id="{49296AF9-F050-4119-BEB2-053F2F156EDC}"/>
              </a:ext>
            </a:extLst>
          </p:cNvPr>
          <p:cNvSpPr txBox="1"/>
          <p:nvPr/>
        </p:nvSpPr>
        <p:spPr bwMode="auto">
          <a:xfrm>
            <a:off x="1349735" y="5376769"/>
            <a:ext cx="61074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1350" dirty="0">
                <a:solidFill>
                  <a:srgbClr val="FFFFFF"/>
                </a:solidFill>
                <a:latin typeface="Calibri" panose="020F0502020204030204" pitchFamily="34" charset="0"/>
              </a:rPr>
              <a:t>10</a:t>
            </a:r>
          </a:p>
        </p:txBody>
      </p:sp>
      <p:sp>
        <p:nvSpPr>
          <p:cNvPr id="273" name="TextBox 272">
            <a:extLst>
              <a:ext uri="{FF2B5EF4-FFF2-40B4-BE49-F238E27FC236}">
                <a16:creationId xmlns:a16="http://schemas.microsoft.com/office/drawing/2014/main" id="{344BFE11-FF96-491D-827D-ED1CB96E5CC8}"/>
              </a:ext>
            </a:extLst>
          </p:cNvPr>
          <p:cNvSpPr txBox="1"/>
          <p:nvPr/>
        </p:nvSpPr>
        <p:spPr bwMode="auto">
          <a:xfrm>
            <a:off x="1829621" y="5376769"/>
            <a:ext cx="61074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1350" dirty="0">
                <a:solidFill>
                  <a:srgbClr val="FFFFFF"/>
                </a:solidFill>
                <a:latin typeface="Calibri" panose="020F0502020204030204" pitchFamily="34" charset="0"/>
              </a:rPr>
              <a:t>20</a:t>
            </a:r>
          </a:p>
        </p:txBody>
      </p:sp>
      <p:sp>
        <p:nvSpPr>
          <p:cNvPr id="274" name="TextBox 273">
            <a:extLst>
              <a:ext uri="{FF2B5EF4-FFF2-40B4-BE49-F238E27FC236}">
                <a16:creationId xmlns:a16="http://schemas.microsoft.com/office/drawing/2014/main" id="{7FF5607E-6BE6-4BF9-9C45-B399AE633DFB}"/>
              </a:ext>
            </a:extLst>
          </p:cNvPr>
          <p:cNvSpPr txBox="1"/>
          <p:nvPr/>
        </p:nvSpPr>
        <p:spPr bwMode="auto">
          <a:xfrm>
            <a:off x="2309507" y="5376769"/>
            <a:ext cx="61074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1350" dirty="0">
                <a:solidFill>
                  <a:srgbClr val="FFFFFF"/>
                </a:solidFill>
                <a:latin typeface="Calibri" panose="020F0502020204030204" pitchFamily="34" charset="0"/>
              </a:rPr>
              <a:t>30</a:t>
            </a:r>
          </a:p>
        </p:txBody>
      </p:sp>
      <p:sp>
        <p:nvSpPr>
          <p:cNvPr id="275" name="TextBox 274">
            <a:extLst>
              <a:ext uri="{FF2B5EF4-FFF2-40B4-BE49-F238E27FC236}">
                <a16:creationId xmlns:a16="http://schemas.microsoft.com/office/drawing/2014/main" id="{7FD818DF-2F92-404B-8DBD-B86ED722A72D}"/>
              </a:ext>
            </a:extLst>
          </p:cNvPr>
          <p:cNvSpPr txBox="1"/>
          <p:nvPr/>
        </p:nvSpPr>
        <p:spPr bwMode="auto">
          <a:xfrm>
            <a:off x="2789393" y="5376769"/>
            <a:ext cx="61074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1350" dirty="0">
                <a:solidFill>
                  <a:srgbClr val="FFFFFF"/>
                </a:solidFill>
                <a:latin typeface="Calibri" panose="020F0502020204030204" pitchFamily="34" charset="0"/>
              </a:rPr>
              <a:t>40</a:t>
            </a:r>
          </a:p>
        </p:txBody>
      </p:sp>
      <p:sp>
        <p:nvSpPr>
          <p:cNvPr id="276" name="TextBox 275">
            <a:extLst>
              <a:ext uri="{FF2B5EF4-FFF2-40B4-BE49-F238E27FC236}">
                <a16:creationId xmlns:a16="http://schemas.microsoft.com/office/drawing/2014/main" id="{008873E8-4E55-4048-9EFE-2E3C5EF950D8}"/>
              </a:ext>
            </a:extLst>
          </p:cNvPr>
          <p:cNvSpPr txBox="1"/>
          <p:nvPr/>
        </p:nvSpPr>
        <p:spPr bwMode="auto">
          <a:xfrm>
            <a:off x="3269279" y="5376769"/>
            <a:ext cx="61074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1350" dirty="0">
                <a:solidFill>
                  <a:srgbClr val="FFFFFF"/>
                </a:solidFill>
                <a:latin typeface="Calibri" panose="020F0502020204030204" pitchFamily="34" charset="0"/>
              </a:rPr>
              <a:t>50</a:t>
            </a:r>
          </a:p>
        </p:txBody>
      </p:sp>
      <p:sp>
        <p:nvSpPr>
          <p:cNvPr id="277" name="TextBox 276">
            <a:extLst>
              <a:ext uri="{FF2B5EF4-FFF2-40B4-BE49-F238E27FC236}">
                <a16:creationId xmlns:a16="http://schemas.microsoft.com/office/drawing/2014/main" id="{B6F1C507-4A83-4B3D-8C2E-7AB8266DB303}"/>
              </a:ext>
            </a:extLst>
          </p:cNvPr>
          <p:cNvSpPr txBox="1"/>
          <p:nvPr/>
        </p:nvSpPr>
        <p:spPr bwMode="auto">
          <a:xfrm>
            <a:off x="3749165" y="5376769"/>
            <a:ext cx="61074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1350" dirty="0">
                <a:solidFill>
                  <a:srgbClr val="FFFFFF"/>
                </a:solidFill>
                <a:latin typeface="Calibri" panose="020F0502020204030204" pitchFamily="34" charset="0"/>
              </a:rPr>
              <a:t>60</a:t>
            </a:r>
          </a:p>
        </p:txBody>
      </p:sp>
      <p:sp>
        <p:nvSpPr>
          <p:cNvPr id="278" name="TextBox 277">
            <a:extLst>
              <a:ext uri="{FF2B5EF4-FFF2-40B4-BE49-F238E27FC236}">
                <a16:creationId xmlns:a16="http://schemas.microsoft.com/office/drawing/2014/main" id="{B38672CB-3CF2-4BC5-824F-8B05847BE2E2}"/>
              </a:ext>
            </a:extLst>
          </p:cNvPr>
          <p:cNvSpPr txBox="1"/>
          <p:nvPr/>
        </p:nvSpPr>
        <p:spPr bwMode="auto">
          <a:xfrm>
            <a:off x="4229051" y="5376769"/>
            <a:ext cx="61074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1350" dirty="0">
                <a:solidFill>
                  <a:srgbClr val="FFFFFF"/>
                </a:solidFill>
                <a:latin typeface="Calibri" panose="020F0502020204030204" pitchFamily="34" charset="0"/>
              </a:rPr>
              <a:t>70</a:t>
            </a:r>
          </a:p>
        </p:txBody>
      </p:sp>
      <p:sp>
        <p:nvSpPr>
          <p:cNvPr id="279" name="TextBox 278">
            <a:extLst>
              <a:ext uri="{FF2B5EF4-FFF2-40B4-BE49-F238E27FC236}">
                <a16:creationId xmlns:a16="http://schemas.microsoft.com/office/drawing/2014/main" id="{1F259AB8-7801-42A6-961A-5D1CABF7920C}"/>
              </a:ext>
            </a:extLst>
          </p:cNvPr>
          <p:cNvSpPr txBox="1"/>
          <p:nvPr/>
        </p:nvSpPr>
        <p:spPr bwMode="auto">
          <a:xfrm>
            <a:off x="4708937" y="5376769"/>
            <a:ext cx="61074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1350" dirty="0">
                <a:solidFill>
                  <a:srgbClr val="FFFFFF"/>
                </a:solidFill>
                <a:latin typeface="Calibri" panose="020F0502020204030204" pitchFamily="34" charset="0"/>
              </a:rPr>
              <a:t>80</a:t>
            </a:r>
          </a:p>
        </p:txBody>
      </p:sp>
      <p:sp>
        <p:nvSpPr>
          <p:cNvPr id="280" name="TextBox 279">
            <a:extLst>
              <a:ext uri="{FF2B5EF4-FFF2-40B4-BE49-F238E27FC236}">
                <a16:creationId xmlns:a16="http://schemas.microsoft.com/office/drawing/2014/main" id="{7CA16D54-DBBF-4595-B9FC-2A43BED96CB8}"/>
              </a:ext>
            </a:extLst>
          </p:cNvPr>
          <p:cNvSpPr txBox="1"/>
          <p:nvPr/>
        </p:nvSpPr>
        <p:spPr bwMode="auto">
          <a:xfrm>
            <a:off x="5188823" y="5376769"/>
            <a:ext cx="61074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1350" dirty="0">
                <a:solidFill>
                  <a:srgbClr val="FFFFFF"/>
                </a:solidFill>
                <a:latin typeface="Calibri" panose="020F0502020204030204" pitchFamily="34" charset="0"/>
              </a:rPr>
              <a:t>90</a:t>
            </a:r>
          </a:p>
        </p:txBody>
      </p:sp>
      <p:sp>
        <p:nvSpPr>
          <p:cNvPr id="281" name="TextBox 280">
            <a:extLst>
              <a:ext uri="{FF2B5EF4-FFF2-40B4-BE49-F238E27FC236}">
                <a16:creationId xmlns:a16="http://schemas.microsoft.com/office/drawing/2014/main" id="{77500F02-72C5-4200-8BD6-327E75DE33EA}"/>
              </a:ext>
            </a:extLst>
          </p:cNvPr>
          <p:cNvSpPr txBox="1"/>
          <p:nvPr/>
        </p:nvSpPr>
        <p:spPr bwMode="auto">
          <a:xfrm>
            <a:off x="5668709" y="5376769"/>
            <a:ext cx="61074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1350" dirty="0">
                <a:solidFill>
                  <a:srgbClr val="FFFFFF"/>
                </a:solidFill>
                <a:latin typeface="Calibri" panose="020F0502020204030204" pitchFamily="34" charset="0"/>
              </a:rPr>
              <a:t>100</a:t>
            </a:r>
          </a:p>
        </p:txBody>
      </p:sp>
      <p:sp>
        <p:nvSpPr>
          <p:cNvPr id="282" name="TextBox 281">
            <a:extLst>
              <a:ext uri="{FF2B5EF4-FFF2-40B4-BE49-F238E27FC236}">
                <a16:creationId xmlns:a16="http://schemas.microsoft.com/office/drawing/2014/main" id="{5FFC3E28-4103-4790-B0E7-FAC73021AF9F}"/>
              </a:ext>
            </a:extLst>
          </p:cNvPr>
          <p:cNvSpPr txBox="1"/>
          <p:nvPr/>
        </p:nvSpPr>
        <p:spPr bwMode="auto">
          <a:xfrm>
            <a:off x="6148595" y="5376769"/>
            <a:ext cx="61074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1350" dirty="0">
                <a:solidFill>
                  <a:srgbClr val="FFFFFF"/>
                </a:solidFill>
                <a:latin typeface="Calibri" panose="020F0502020204030204" pitchFamily="34" charset="0"/>
              </a:rPr>
              <a:t>110</a:t>
            </a:r>
          </a:p>
        </p:txBody>
      </p:sp>
      <p:sp>
        <p:nvSpPr>
          <p:cNvPr id="283" name="TextBox 282">
            <a:extLst>
              <a:ext uri="{FF2B5EF4-FFF2-40B4-BE49-F238E27FC236}">
                <a16:creationId xmlns:a16="http://schemas.microsoft.com/office/drawing/2014/main" id="{E631CCC7-0483-424A-8F67-37948896F4A4}"/>
              </a:ext>
            </a:extLst>
          </p:cNvPr>
          <p:cNvSpPr txBox="1"/>
          <p:nvPr/>
        </p:nvSpPr>
        <p:spPr bwMode="auto">
          <a:xfrm>
            <a:off x="6628481" y="5376769"/>
            <a:ext cx="61074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1350" dirty="0">
                <a:solidFill>
                  <a:srgbClr val="FFFFFF"/>
                </a:solidFill>
                <a:latin typeface="Calibri" panose="020F0502020204030204" pitchFamily="34" charset="0"/>
              </a:rPr>
              <a:t>120</a:t>
            </a:r>
          </a:p>
        </p:txBody>
      </p:sp>
      <p:sp>
        <p:nvSpPr>
          <p:cNvPr id="284" name="TextBox 283">
            <a:extLst>
              <a:ext uri="{FF2B5EF4-FFF2-40B4-BE49-F238E27FC236}">
                <a16:creationId xmlns:a16="http://schemas.microsoft.com/office/drawing/2014/main" id="{B7EF04B0-419D-4E35-B065-62B694F1317E}"/>
              </a:ext>
            </a:extLst>
          </p:cNvPr>
          <p:cNvSpPr txBox="1"/>
          <p:nvPr/>
        </p:nvSpPr>
        <p:spPr bwMode="auto">
          <a:xfrm>
            <a:off x="7108367" y="5376769"/>
            <a:ext cx="61074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1350" dirty="0">
                <a:solidFill>
                  <a:srgbClr val="FFFFFF"/>
                </a:solidFill>
                <a:latin typeface="Calibri" panose="020F0502020204030204" pitchFamily="34" charset="0"/>
              </a:rPr>
              <a:t>130</a:t>
            </a:r>
          </a:p>
        </p:txBody>
      </p:sp>
      <p:sp>
        <p:nvSpPr>
          <p:cNvPr id="285" name="TextBox 284">
            <a:extLst>
              <a:ext uri="{FF2B5EF4-FFF2-40B4-BE49-F238E27FC236}">
                <a16:creationId xmlns:a16="http://schemas.microsoft.com/office/drawing/2014/main" id="{FC689671-B035-4BC9-9D86-95A3444420E4}"/>
              </a:ext>
            </a:extLst>
          </p:cNvPr>
          <p:cNvSpPr txBox="1"/>
          <p:nvPr/>
        </p:nvSpPr>
        <p:spPr bwMode="auto">
          <a:xfrm>
            <a:off x="7588253" y="5376769"/>
            <a:ext cx="61074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1350" dirty="0">
                <a:solidFill>
                  <a:srgbClr val="FFFFFF"/>
                </a:solidFill>
                <a:latin typeface="Calibri" panose="020F0502020204030204" pitchFamily="34" charset="0"/>
              </a:rPr>
              <a:t>140</a:t>
            </a:r>
          </a:p>
        </p:txBody>
      </p:sp>
      <p:sp>
        <p:nvSpPr>
          <p:cNvPr id="286" name="TextBox 285">
            <a:extLst>
              <a:ext uri="{FF2B5EF4-FFF2-40B4-BE49-F238E27FC236}">
                <a16:creationId xmlns:a16="http://schemas.microsoft.com/office/drawing/2014/main" id="{D0A36B2F-087D-452E-A95A-F8EB8CB75B8F}"/>
              </a:ext>
            </a:extLst>
          </p:cNvPr>
          <p:cNvSpPr txBox="1"/>
          <p:nvPr/>
        </p:nvSpPr>
        <p:spPr bwMode="auto">
          <a:xfrm>
            <a:off x="3462863" y="5568783"/>
            <a:ext cx="19844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1" fontAlgn="auto" hangingPunct="1">
              <a:spcBef>
                <a:spcPct val="50000"/>
              </a:spcBef>
            </a:pPr>
            <a:r>
              <a:rPr lang="en-US" sz="1200" dirty="0">
                <a:solidFill>
                  <a:srgbClr val="FFFFFF"/>
                </a:solidFill>
                <a:latin typeface="Calibri" panose="020F0502020204030204" pitchFamily="34" charset="0"/>
              </a:rPr>
              <a:t>Wk</a:t>
            </a:r>
          </a:p>
        </p:txBody>
      </p:sp>
    </p:spTree>
    <p:extLst>
      <p:ext uri="{BB962C8B-B14F-4D97-AF65-F5344CB8AC3E}">
        <p14:creationId xmlns:p14="http://schemas.microsoft.com/office/powerpoint/2010/main" val="17805729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32C74-8DEE-41EB-B608-C34FF1E451A4}"/>
              </a:ext>
            </a:extLst>
          </p:cNvPr>
          <p:cNvSpPr>
            <a:spLocks noGrp="1"/>
          </p:cNvSpPr>
          <p:nvPr>
            <p:ph type="title"/>
          </p:nvPr>
        </p:nvSpPr>
        <p:spPr/>
        <p:txBody>
          <a:bodyPr/>
          <a:lstStyle/>
          <a:p>
            <a:r>
              <a:rPr lang="en-US" dirty="0"/>
              <a:t>HPTN 083: Conclusions</a:t>
            </a:r>
          </a:p>
        </p:txBody>
      </p:sp>
      <p:sp>
        <p:nvSpPr>
          <p:cNvPr id="3" name="Content Placeholder 2">
            <a:extLst>
              <a:ext uri="{FF2B5EF4-FFF2-40B4-BE49-F238E27FC236}">
                <a16:creationId xmlns:a16="http://schemas.microsoft.com/office/drawing/2014/main" id="{7B54EAA0-3B59-4395-9C89-B49DC45DB67F}"/>
              </a:ext>
            </a:extLst>
          </p:cNvPr>
          <p:cNvSpPr>
            <a:spLocks noGrp="1"/>
          </p:cNvSpPr>
          <p:nvPr>
            <p:ph idx="1"/>
          </p:nvPr>
        </p:nvSpPr>
        <p:spPr>
          <a:xfrm>
            <a:off x="497541" y="1662587"/>
            <a:ext cx="8017809" cy="4089393"/>
          </a:xfrm>
        </p:spPr>
        <p:txBody>
          <a:bodyPr>
            <a:normAutofit fontScale="92500"/>
          </a:bodyPr>
          <a:lstStyle/>
          <a:p>
            <a:r>
              <a:rPr lang="en-US" sz="1800" dirty="0"/>
              <a:t>Most infections occurred in the TDF/FTC arm due to low adherence.</a:t>
            </a:r>
          </a:p>
          <a:p>
            <a:r>
              <a:rPr lang="en-US" sz="1800" dirty="0"/>
              <a:t>Suboptimal adherence observed in 37/39 incident infections in FTC/TDF arm</a:t>
            </a:r>
          </a:p>
          <a:p>
            <a:r>
              <a:rPr lang="en-US" sz="1800" dirty="0"/>
              <a:t>Of 12 incident HIV infections in CAB arm, 8 occurred due to low adherence/low conc.</a:t>
            </a:r>
          </a:p>
          <a:p>
            <a:r>
              <a:rPr lang="en-US" sz="1800" dirty="0"/>
              <a:t>4 observed in participants with on-time injections and sufficient CAB concentrations</a:t>
            </a:r>
          </a:p>
          <a:p>
            <a:r>
              <a:rPr lang="en-US" sz="1800" dirty="0"/>
              <a:t>Detection of HIV infection using standard testing algorithms delayed in patients receiving CAB LA </a:t>
            </a:r>
            <a:r>
              <a:rPr lang="en-US" sz="1800" dirty="0">
                <a:sym typeface="Wingdings" pitchFamily="2" charset="2"/>
              </a:rPr>
              <a:t> screen with viral load before starting CAB</a:t>
            </a:r>
            <a:endParaRPr lang="en-US" sz="1800" dirty="0"/>
          </a:p>
          <a:p>
            <a:r>
              <a:rPr lang="en-US" sz="1800" dirty="0"/>
              <a:t>INSTI resistance </a:t>
            </a:r>
          </a:p>
          <a:p>
            <a:pPr lvl="1"/>
            <a:r>
              <a:rPr lang="en-US" sz="1650" dirty="0"/>
              <a:t>Observed upon viremic “escape” at higher CAB concentrations</a:t>
            </a:r>
          </a:p>
          <a:p>
            <a:pPr lvl="1"/>
            <a:r>
              <a:rPr lang="en-US" sz="1650" dirty="0"/>
              <a:t>Not observed in 3 tail-phase infections or 1 tail “escape” case</a:t>
            </a:r>
          </a:p>
          <a:p>
            <a:pPr lvl="1"/>
            <a:r>
              <a:rPr lang="en-US" sz="1650" dirty="0">
                <a:sym typeface="Wingdings" pitchFamily="2" charset="2"/>
              </a:rPr>
              <a:t> Continue to monitor for INSTI resistance</a:t>
            </a:r>
            <a:endParaRPr lang="en-US" sz="1650" dirty="0"/>
          </a:p>
          <a:p>
            <a:r>
              <a:rPr lang="en-US" sz="1800" dirty="0"/>
              <a:t>Therefore, prompt diagnosis and initiation of ART are important to avoid resistance with CAB LA</a:t>
            </a:r>
          </a:p>
          <a:p>
            <a:endParaRPr lang="en-US" sz="1800" dirty="0"/>
          </a:p>
          <a:p>
            <a:endParaRPr lang="en-US" sz="1800" dirty="0"/>
          </a:p>
        </p:txBody>
      </p:sp>
      <p:grpSp>
        <p:nvGrpSpPr>
          <p:cNvPr id="8" name="Group 7">
            <a:extLst>
              <a:ext uri="{FF2B5EF4-FFF2-40B4-BE49-F238E27FC236}">
                <a16:creationId xmlns:a16="http://schemas.microsoft.com/office/drawing/2014/main" id="{F390B07A-7D72-4244-B456-E35A99ED548A}"/>
              </a:ext>
            </a:extLst>
          </p:cNvPr>
          <p:cNvGrpSpPr>
            <a:grpSpLocks/>
          </p:cNvGrpSpPr>
          <p:nvPr/>
        </p:nvGrpSpPr>
        <p:grpSpPr bwMode="auto">
          <a:xfrm>
            <a:off x="7042178" y="5519740"/>
            <a:ext cx="1911101" cy="358950"/>
            <a:chOff x="9527309" y="3551529"/>
            <a:chExt cx="2548134" cy="479136"/>
          </a:xfrm>
        </p:grpSpPr>
        <p:pic>
          <p:nvPicPr>
            <p:cNvPr id="9" name="Picture 9">
              <a:extLst>
                <a:ext uri="{FF2B5EF4-FFF2-40B4-BE49-F238E27FC236}">
                  <a16:creationId xmlns:a16="http://schemas.microsoft.com/office/drawing/2014/main" id="{FA14BDBD-FC82-4ECE-9B75-D505E1ECDED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327791" y="3551529"/>
              <a:ext cx="551335" cy="179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0" name="Rectangle 8">
              <a:extLst>
                <a:ext uri="{FF2B5EF4-FFF2-40B4-BE49-F238E27FC236}">
                  <a16:creationId xmlns:a16="http://schemas.microsoft.com/office/drawing/2014/main" id="{65113BF1-6B0B-4E1D-B98C-A00556B501BE}"/>
                </a:ext>
              </a:extLst>
            </p:cNvPr>
            <p:cNvSpPr>
              <a:spLocks noChangeArrowheads="1"/>
            </p:cNvSpPr>
            <p:nvPr/>
          </p:nvSpPr>
          <p:spPr bwMode="auto">
            <a:xfrm>
              <a:off x="9527309" y="3691731"/>
              <a:ext cx="2548134" cy="33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eaLnBrk="0" hangingPunct="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eaLnBrk="0" hangingPunct="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eaLnBrk="0"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eaLnBrk="0"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defTabSz="685800" eaLnBrk="1" fontAlgn="auto" hangingPunct="1">
                <a:lnSpc>
                  <a:spcPct val="100000"/>
                </a:lnSpc>
                <a:spcBef>
                  <a:spcPct val="0"/>
                </a:spcBef>
                <a:spcAft>
                  <a:spcPct val="0"/>
                </a:spcAft>
                <a:buClrTx/>
                <a:buNone/>
              </a:pPr>
              <a:r>
                <a:rPr lang="en-US" altLang="en-US" sz="1050" dirty="0">
                  <a:solidFill>
                    <a:srgbClr val="E7E6E6"/>
                  </a:solidFill>
                  <a:latin typeface="Calibri" panose="020F0502020204030204" pitchFamily="34" charset="0"/>
                </a:rPr>
                <a:t>Slide credit: </a:t>
              </a:r>
              <a:r>
                <a:rPr lang="en-US" altLang="en-US" sz="1050" dirty="0">
                  <a:solidFill>
                    <a:srgbClr val="E7E6E6"/>
                  </a:solidFill>
                  <a:latin typeface="Calibri" panose="020F0502020204030204" pitchFamily="34" charset="0"/>
                  <a:hlinkClick r:id="rId4"/>
                </a:rPr>
                <a:t>clinicaloptions.com</a:t>
              </a:r>
              <a:endParaRPr lang="en-US" altLang="en-US" sz="1050" dirty="0">
                <a:solidFill>
                  <a:srgbClr val="E7E6E6"/>
                </a:solidFill>
                <a:latin typeface="Calibri" panose="020F0502020204030204" pitchFamily="34" charset="0"/>
              </a:endParaRPr>
            </a:p>
          </p:txBody>
        </p:sp>
      </p:grpSp>
      <p:sp>
        <p:nvSpPr>
          <p:cNvPr id="11" name="Text Box 15">
            <a:extLst>
              <a:ext uri="{FF2B5EF4-FFF2-40B4-BE49-F238E27FC236}">
                <a16:creationId xmlns:a16="http://schemas.microsoft.com/office/drawing/2014/main" id="{0C8DECA5-B59F-A542-919A-22CAF1E05541}"/>
              </a:ext>
            </a:extLst>
          </p:cNvPr>
          <p:cNvSpPr txBox="1">
            <a:spLocks noChangeArrowheads="1"/>
          </p:cNvSpPr>
          <p:nvPr/>
        </p:nvSpPr>
        <p:spPr bwMode="auto">
          <a:xfrm>
            <a:off x="309563" y="5625854"/>
            <a:ext cx="5890022" cy="230832"/>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defTabSz="685800" eaLnBrk="1" fontAlgn="auto" hangingPunct="1">
              <a:spcBef>
                <a:spcPts val="0"/>
              </a:spcBef>
              <a:spcAft>
                <a:spcPts val="0"/>
              </a:spcAft>
              <a:defRPr/>
            </a:pPr>
            <a:r>
              <a:rPr lang="en-US" altLang="en-US" sz="900" b="0" spc="-8" dirty="0">
                <a:solidFill>
                  <a:srgbClr val="E7E6E6"/>
                </a:solidFill>
                <a:latin typeface="Calibri" panose="020F0502020204030204" pitchFamily="34" charset="0"/>
              </a:rPr>
              <a:t>Marzinke. CROI 2021. Abstr 153. </a:t>
            </a:r>
          </a:p>
        </p:txBody>
      </p:sp>
    </p:spTree>
    <p:extLst>
      <p:ext uri="{BB962C8B-B14F-4D97-AF65-F5344CB8AC3E}">
        <p14:creationId xmlns:p14="http://schemas.microsoft.com/office/powerpoint/2010/main" val="30820191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5FDE10-26B4-DF4D-A9CB-91D74BFAB3B9}"/>
              </a:ext>
            </a:extLst>
          </p:cNvPr>
          <p:cNvSpPr>
            <a:spLocks noGrp="1"/>
          </p:cNvSpPr>
          <p:nvPr>
            <p:ph idx="1"/>
          </p:nvPr>
        </p:nvSpPr>
        <p:spPr>
          <a:xfrm>
            <a:off x="628650" y="2521744"/>
            <a:ext cx="7886700" cy="3479006"/>
          </a:xfrm>
        </p:spPr>
        <p:txBody>
          <a:bodyPr/>
          <a:lstStyle/>
          <a:p>
            <a:r>
              <a:rPr lang="en-US" dirty="0">
                <a:solidFill>
                  <a:schemeClr val="bg1"/>
                </a:solidFill>
              </a:rPr>
              <a:t>HIV Epidemiology</a:t>
            </a:r>
          </a:p>
          <a:p>
            <a:pPr lvl="1"/>
            <a:r>
              <a:rPr lang="en-US" dirty="0">
                <a:solidFill>
                  <a:schemeClr val="bg1"/>
                </a:solidFill>
              </a:rPr>
              <a:t>Race and COVID-19 infection rates among people living with HIV in the US </a:t>
            </a:r>
          </a:p>
          <a:p>
            <a:r>
              <a:rPr lang="en-US" dirty="0">
                <a:solidFill>
                  <a:schemeClr val="bg1"/>
                </a:solidFill>
              </a:rPr>
              <a:t>HIV Transmission</a:t>
            </a:r>
          </a:p>
          <a:p>
            <a:pPr lvl="1"/>
            <a:r>
              <a:rPr lang="en-US" dirty="0">
                <a:solidFill>
                  <a:schemeClr val="bg1"/>
                </a:solidFill>
              </a:rPr>
              <a:t>HIV Prevention</a:t>
            </a:r>
          </a:p>
          <a:p>
            <a:pPr lvl="2"/>
            <a:r>
              <a:rPr lang="en-US" dirty="0">
                <a:solidFill>
                  <a:schemeClr val="bg1"/>
                </a:solidFill>
              </a:rPr>
              <a:t>Oral PrEP on Demand</a:t>
            </a:r>
          </a:p>
          <a:p>
            <a:pPr lvl="2"/>
            <a:r>
              <a:rPr lang="en-US" dirty="0">
                <a:solidFill>
                  <a:schemeClr val="bg1"/>
                </a:solidFill>
              </a:rPr>
              <a:t>Long-acting injectable PrEP</a:t>
            </a:r>
          </a:p>
          <a:p>
            <a:r>
              <a:rPr lang="en-US" dirty="0"/>
              <a:t>Delivery of HIV Care during COVID-19</a:t>
            </a:r>
          </a:p>
          <a:p>
            <a:endParaRPr lang="en-US" dirty="0">
              <a:solidFill>
                <a:schemeClr val="bg1"/>
              </a:solidFill>
            </a:endParaRPr>
          </a:p>
          <a:p>
            <a:r>
              <a:rPr lang="en-US" dirty="0">
                <a:solidFill>
                  <a:schemeClr val="bg1"/>
                </a:solidFill>
              </a:rPr>
              <a:t>Lots of exciting work!</a:t>
            </a:r>
          </a:p>
        </p:txBody>
      </p:sp>
      <p:sp>
        <p:nvSpPr>
          <p:cNvPr id="3" name="Title 2">
            <a:extLst>
              <a:ext uri="{FF2B5EF4-FFF2-40B4-BE49-F238E27FC236}">
                <a16:creationId xmlns:a16="http://schemas.microsoft.com/office/drawing/2014/main" id="{6003374C-47F8-D642-AD9A-99C63C7D5441}"/>
              </a:ext>
            </a:extLst>
          </p:cNvPr>
          <p:cNvSpPr>
            <a:spLocks noGrp="1"/>
          </p:cNvSpPr>
          <p:nvPr>
            <p:ph type="title"/>
          </p:nvPr>
        </p:nvSpPr>
        <p:spPr>
          <a:xfrm>
            <a:off x="628650" y="1287556"/>
            <a:ext cx="8079177" cy="830986"/>
          </a:xfrm>
        </p:spPr>
        <p:txBody>
          <a:bodyPr>
            <a:normAutofit fontScale="90000"/>
          </a:bodyPr>
          <a:lstStyle/>
          <a:p>
            <a:r>
              <a:rPr lang="en-US" dirty="0"/>
              <a:t>Outline </a:t>
            </a:r>
            <a:br>
              <a:rPr lang="en-US" dirty="0"/>
            </a:br>
            <a:r>
              <a:rPr lang="en-US" dirty="0"/>
              <a:t>Addressing gaps to eliminate disparities in access to Treatment and Prevention</a:t>
            </a:r>
          </a:p>
        </p:txBody>
      </p:sp>
      <p:pic>
        <p:nvPicPr>
          <p:cNvPr id="4" name="Picture 3">
            <a:extLst>
              <a:ext uri="{FF2B5EF4-FFF2-40B4-BE49-F238E27FC236}">
                <a16:creationId xmlns:a16="http://schemas.microsoft.com/office/drawing/2014/main" id="{CE3BF2B3-7A5E-8745-80C7-0DE57E5B203C}"/>
              </a:ext>
            </a:extLst>
          </p:cNvPr>
          <p:cNvPicPr>
            <a:picLocks noChangeAspect="1"/>
          </p:cNvPicPr>
          <p:nvPr/>
        </p:nvPicPr>
        <p:blipFill>
          <a:blip r:embed="rId2"/>
          <a:stretch>
            <a:fillRect/>
          </a:stretch>
        </p:blipFill>
        <p:spPr>
          <a:xfrm>
            <a:off x="7012377" y="2722469"/>
            <a:ext cx="1695450" cy="2847975"/>
          </a:xfrm>
          <a:prstGeom prst="rect">
            <a:avLst/>
          </a:prstGeom>
        </p:spPr>
      </p:pic>
    </p:spTree>
    <p:extLst>
      <p:ext uri="{BB962C8B-B14F-4D97-AF65-F5344CB8AC3E}">
        <p14:creationId xmlns:p14="http://schemas.microsoft.com/office/powerpoint/2010/main" val="468185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41588-9B9E-DA44-8CA4-2DDC809C0EC1}"/>
              </a:ext>
            </a:extLst>
          </p:cNvPr>
          <p:cNvSpPr>
            <a:spLocks noGrp="1"/>
          </p:cNvSpPr>
          <p:nvPr>
            <p:ph type="title"/>
          </p:nvPr>
        </p:nvSpPr>
        <p:spPr/>
        <p:txBody>
          <a:bodyPr/>
          <a:lstStyle/>
          <a:p>
            <a:r>
              <a:rPr lang="en-US" dirty="0"/>
              <a:t>Update from IMPAACT 2010</a:t>
            </a:r>
          </a:p>
        </p:txBody>
      </p:sp>
      <p:sp>
        <p:nvSpPr>
          <p:cNvPr id="3" name="Text Placeholder 2">
            <a:extLst>
              <a:ext uri="{FF2B5EF4-FFF2-40B4-BE49-F238E27FC236}">
                <a16:creationId xmlns:a16="http://schemas.microsoft.com/office/drawing/2014/main" id="{DCBE0769-8806-9D4D-A195-83FE119393C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798363292"/>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9BBB35-176E-2D42-BD82-C0004FEE8C4B}"/>
              </a:ext>
            </a:extLst>
          </p:cNvPr>
          <p:cNvSpPr>
            <a:spLocks noGrp="1"/>
          </p:cNvSpPr>
          <p:nvPr>
            <p:ph idx="1"/>
          </p:nvPr>
        </p:nvSpPr>
        <p:spPr>
          <a:xfrm>
            <a:off x="285751" y="1557553"/>
            <a:ext cx="8229599" cy="3932420"/>
          </a:xfrm>
        </p:spPr>
        <p:txBody>
          <a:bodyPr>
            <a:normAutofit/>
          </a:bodyPr>
          <a:lstStyle/>
          <a:p>
            <a:r>
              <a:rPr lang="en-US" b="1" dirty="0"/>
              <a:t>RESILIENCE OF HIV ACTIVITIES DURING COVID-19 PANDEMIC AT HEALTH FACILITIES IN AFRICA (ICAP)</a:t>
            </a:r>
          </a:p>
        </p:txBody>
      </p:sp>
      <p:sp>
        <p:nvSpPr>
          <p:cNvPr id="3" name="Title 2">
            <a:extLst>
              <a:ext uri="{FF2B5EF4-FFF2-40B4-BE49-F238E27FC236}">
                <a16:creationId xmlns:a16="http://schemas.microsoft.com/office/drawing/2014/main" id="{1A8B95C8-D832-0B4B-97C9-E54811F97D7F}"/>
              </a:ext>
            </a:extLst>
          </p:cNvPr>
          <p:cNvSpPr>
            <a:spLocks noGrp="1"/>
          </p:cNvSpPr>
          <p:nvPr>
            <p:ph type="title"/>
          </p:nvPr>
        </p:nvSpPr>
        <p:spPr>
          <a:xfrm>
            <a:off x="96635" y="857251"/>
            <a:ext cx="8684294" cy="700302"/>
          </a:xfrm>
        </p:spPr>
        <p:txBody>
          <a:bodyPr>
            <a:normAutofit fontScale="90000"/>
          </a:bodyPr>
          <a:lstStyle/>
          <a:p>
            <a:r>
              <a:rPr lang="en-US" dirty="0"/>
              <a:t>ART delivery adapted to COVID-19 restrictions</a:t>
            </a:r>
          </a:p>
        </p:txBody>
      </p:sp>
      <p:pic>
        <p:nvPicPr>
          <p:cNvPr id="4" name="Picture 3">
            <a:extLst>
              <a:ext uri="{FF2B5EF4-FFF2-40B4-BE49-F238E27FC236}">
                <a16:creationId xmlns:a16="http://schemas.microsoft.com/office/drawing/2014/main" id="{007C5173-5A4D-C74B-A529-424AF29F1BE5}"/>
              </a:ext>
            </a:extLst>
          </p:cNvPr>
          <p:cNvPicPr>
            <a:picLocks noChangeAspect="1"/>
          </p:cNvPicPr>
          <p:nvPr/>
        </p:nvPicPr>
        <p:blipFill>
          <a:blip r:embed="rId2"/>
          <a:stretch>
            <a:fillRect/>
          </a:stretch>
        </p:blipFill>
        <p:spPr>
          <a:xfrm>
            <a:off x="389964" y="2313043"/>
            <a:ext cx="6733615" cy="3329399"/>
          </a:xfrm>
          <a:prstGeom prst="rect">
            <a:avLst/>
          </a:prstGeom>
        </p:spPr>
      </p:pic>
      <p:sp>
        <p:nvSpPr>
          <p:cNvPr id="5" name="TextBox 4">
            <a:extLst>
              <a:ext uri="{FF2B5EF4-FFF2-40B4-BE49-F238E27FC236}">
                <a16:creationId xmlns:a16="http://schemas.microsoft.com/office/drawing/2014/main" id="{9D46B4C5-8AD5-CC44-B141-60D8A5496F74}"/>
              </a:ext>
            </a:extLst>
          </p:cNvPr>
          <p:cNvSpPr txBox="1"/>
          <p:nvPr/>
        </p:nvSpPr>
        <p:spPr>
          <a:xfrm>
            <a:off x="7123579" y="2003516"/>
            <a:ext cx="1928981" cy="3970318"/>
          </a:xfrm>
          <a:prstGeom prst="rect">
            <a:avLst/>
          </a:prstGeom>
          <a:noFill/>
        </p:spPr>
        <p:txBody>
          <a:bodyPr wrap="square" rtlCol="0">
            <a:spAutoFit/>
          </a:bodyPr>
          <a:lstStyle/>
          <a:p>
            <a:pPr marL="214313" indent="-214313" defTabSz="685800" eaLnBrk="1" fontAlgn="auto" hangingPunct="1">
              <a:spcBef>
                <a:spcPts val="0"/>
              </a:spcBef>
              <a:spcAft>
                <a:spcPts val="0"/>
              </a:spcAft>
              <a:buFont typeface="Arial" panose="020B0604020202020204" pitchFamily="34" charset="0"/>
              <a:buChar char="•"/>
            </a:pPr>
            <a:r>
              <a:rPr lang="en-US" sz="1050" dirty="0">
                <a:solidFill>
                  <a:srgbClr val="F3D5AD"/>
                </a:solidFill>
                <a:latin typeface="Arial" panose="020B0604020202020204"/>
              </a:rPr>
              <a:t>Large study</a:t>
            </a:r>
          </a:p>
          <a:p>
            <a:pPr marL="214313" indent="-214313" defTabSz="685800" eaLnBrk="1" fontAlgn="auto" hangingPunct="1">
              <a:spcBef>
                <a:spcPts val="0"/>
              </a:spcBef>
              <a:spcAft>
                <a:spcPts val="0"/>
              </a:spcAft>
              <a:buFont typeface="Arial" panose="020B0604020202020204" pitchFamily="34" charset="0"/>
              <a:buChar char="•"/>
            </a:pPr>
            <a:r>
              <a:rPr lang="en-US" sz="1050" dirty="0">
                <a:solidFill>
                  <a:srgbClr val="F3D5AD"/>
                </a:solidFill>
                <a:latin typeface="Arial" panose="020B0604020202020204"/>
              </a:rPr>
              <a:t>COVID-19 pandemic acceleration from Q2 to Q3, </a:t>
            </a:r>
          </a:p>
          <a:p>
            <a:pPr marL="214313" indent="-214313" defTabSz="685800" eaLnBrk="1" fontAlgn="auto" hangingPunct="1">
              <a:spcBef>
                <a:spcPts val="0"/>
              </a:spcBef>
              <a:spcAft>
                <a:spcPts val="0"/>
              </a:spcAft>
              <a:buFont typeface="Arial" panose="020B0604020202020204" pitchFamily="34" charset="0"/>
              <a:buChar char="•"/>
            </a:pPr>
            <a:r>
              <a:rPr lang="en-US" sz="1050" dirty="0">
                <a:solidFill>
                  <a:srgbClr val="F3D5AD"/>
                </a:solidFill>
                <a:latin typeface="Arial" panose="020B0604020202020204"/>
              </a:rPr>
              <a:t># HIV tested decreased along with declines in number of HIV+ persons identified and new ART initiations</a:t>
            </a:r>
          </a:p>
          <a:p>
            <a:pPr marL="214313" indent="-214313" defTabSz="685800" eaLnBrk="1" fontAlgn="auto" hangingPunct="1">
              <a:spcBef>
                <a:spcPts val="0"/>
              </a:spcBef>
              <a:spcAft>
                <a:spcPts val="0"/>
              </a:spcAft>
              <a:buFont typeface="Arial" panose="020B0604020202020204" pitchFamily="34" charset="0"/>
              <a:buChar char="•"/>
            </a:pPr>
            <a:r>
              <a:rPr lang="en-US" sz="1050" dirty="0">
                <a:solidFill>
                  <a:srgbClr val="F3D5AD"/>
                </a:solidFill>
                <a:latin typeface="Arial" panose="020B0604020202020204"/>
              </a:rPr>
              <a:t>Rebound was brisk as the pandemic progressed (Q4), demonstrating HIV program resilience. </a:t>
            </a:r>
          </a:p>
          <a:p>
            <a:pPr marL="214313" indent="-214313" defTabSz="685800" eaLnBrk="1" fontAlgn="auto" hangingPunct="1">
              <a:spcBef>
                <a:spcPts val="0"/>
              </a:spcBef>
              <a:spcAft>
                <a:spcPts val="0"/>
              </a:spcAft>
              <a:buFont typeface="Arial" panose="020B0604020202020204" pitchFamily="34" charset="0"/>
              <a:buChar char="•"/>
            </a:pPr>
            <a:r>
              <a:rPr lang="en-US" sz="1050" dirty="0">
                <a:solidFill>
                  <a:srgbClr val="F3D5AD"/>
                </a:solidFill>
                <a:latin typeface="Arial" panose="020B0604020202020204"/>
              </a:rPr>
              <a:t>The # on ART, VL testing and VLS continued to increase throughout the period. </a:t>
            </a:r>
          </a:p>
          <a:p>
            <a:pPr marL="214313" indent="-214313" defTabSz="685800" eaLnBrk="1" fontAlgn="auto" hangingPunct="1">
              <a:spcBef>
                <a:spcPts val="0"/>
              </a:spcBef>
              <a:spcAft>
                <a:spcPts val="0"/>
              </a:spcAft>
              <a:buFont typeface="Arial" panose="020B0604020202020204" pitchFamily="34" charset="0"/>
              <a:buChar char="•"/>
            </a:pPr>
            <a:r>
              <a:rPr lang="en-US" sz="1050" dirty="0">
                <a:solidFill>
                  <a:srgbClr val="F3D5AD"/>
                </a:solidFill>
                <a:latin typeface="Arial" panose="020B0604020202020204"/>
              </a:rPr>
              <a:t>This may have been, in part, due to recent expansions of non-HF-based differentiated service delivery models that include more diverse groups.</a:t>
            </a:r>
          </a:p>
        </p:txBody>
      </p:sp>
    </p:spTree>
    <p:extLst>
      <p:ext uri="{BB962C8B-B14F-4D97-AF65-F5344CB8AC3E}">
        <p14:creationId xmlns:p14="http://schemas.microsoft.com/office/powerpoint/2010/main" val="38172155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6635" y="5251029"/>
            <a:ext cx="9047365" cy="749722"/>
          </a:xfrm>
        </p:spPr>
        <p:txBody>
          <a:bodyPr>
            <a:normAutofit fontScale="92500" lnSpcReduction="20000"/>
          </a:bodyPr>
          <a:lstStyle/>
          <a:p>
            <a:r>
              <a:rPr lang="en-US" sz="1800" dirty="0"/>
              <a:t>One-time fee for home delivery was tiered based on participant income (ZAR 30, 60, and 90; ~$2, 4, 6).</a:t>
            </a:r>
          </a:p>
          <a:p>
            <a:r>
              <a:rPr lang="en-US" sz="1800" dirty="0"/>
              <a:t>Outcomes: Payment of fee, acceptability, viral suppression (&lt;20 copies/mL) </a:t>
            </a:r>
          </a:p>
          <a:p>
            <a:pPr marL="0" indent="0">
              <a:buNone/>
            </a:pPr>
            <a:endParaRPr lang="en-US" sz="1800" dirty="0"/>
          </a:p>
        </p:txBody>
      </p:sp>
      <p:sp>
        <p:nvSpPr>
          <p:cNvPr id="2" name="Title 1"/>
          <p:cNvSpPr>
            <a:spLocks noGrp="1"/>
          </p:cNvSpPr>
          <p:nvPr>
            <p:ph type="title"/>
          </p:nvPr>
        </p:nvSpPr>
        <p:spPr/>
        <p:txBody>
          <a:bodyPr>
            <a:normAutofit/>
          </a:bodyPr>
          <a:lstStyle/>
          <a:p>
            <a:r>
              <a:rPr lang="en-US" dirty="0"/>
              <a:t>Deliver Health Study: Design</a:t>
            </a:r>
          </a:p>
        </p:txBody>
      </p:sp>
      <p:grpSp>
        <p:nvGrpSpPr>
          <p:cNvPr id="14" name="Group 13">
            <a:extLst>
              <a:ext uri="{FF2B5EF4-FFF2-40B4-BE49-F238E27FC236}">
                <a16:creationId xmlns:a16="http://schemas.microsoft.com/office/drawing/2014/main" id="{B1BEBD7E-F8D0-A047-BC80-0FFBCE0E25F3}"/>
              </a:ext>
            </a:extLst>
          </p:cNvPr>
          <p:cNvGrpSpPr/>
          <p:nvPr/>
        </p:nvGrpSpPr>
        <p:grpSpPr>
          <a:xfrm>
            <a:off x="564442" y="1677124"/>
            <a:ext cx="6604751" cy="3454334"/>
            <a:chOff x="2875857" y="933737"/>
            <a:chExt cx="8806334" cy="4605779"/>
          </a:xfrm>
        </p:grpSpPr>
        <p:sp>
          <p:nvSpPr>
            <p:cNvPr id="21" name="Rectangle: Rounded Corners 20">
              <a:extLst>
                <a:ext uri="{FF2B5EF4-FFF2-40B4-BE49-F238E27FC236}">
                  <a16:creationId xmlns:a16="http://schemas.microsoft.com/office/drawing/2014/main" id="{541F1B36-C53D-47FE-AF1C-DB02DFC70370}"/>
                </a:ext>
              </a:extLst>
            </p:cNvPr>
            <p:cNvSpPr/>
            <p:nvPr/>
          </p:nvSpPr>
          <p:spPr>
            <a:xfrm>
              <a:off x="8976505" y="3066187"/>
              <a:ext cx="2705686" cy="2473326"/>
            </a:xfrm>
            <a:prstGeom prst="roundRect">
              <a:avLst>
                <a:gd name="adj" fmla="val 9794"/>
              </a:avLst>
            </a:prstGeom>
            <a:solidFill>
              <a:srgbClr val="2F5597"/>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eaLnBrk="1" fontAlgn="auto" hangingPunct="1">
                <a:spcBef>
                  <a:spcPts val="0"/>
                </a:spcBef>
                <a:spcAft>
                  <a:spcPts val="0"/>
                </a:spcAft>
              </a:pPr>
              <a:r>
                <a:rPr lang="en-US" sz="1800" b="1" dirty="0">
                  <a:solidFill>
                    <a:srgbClr val="FFFFFF"/>
                  </a:solidFill>
                  <a:latin typeface="Arial" panose="020B0604020202020204"/>
                </a:rPr>
                <a:t>Home delivery</a:t>
              </a:r>
            </a:p>
          </p:txBody>
        </p:sp>
        <p:sp>
          <p:nvSpPr>
            <p:cNvPr id="22" name="Rectangle: Rounded Corners 21">
              <a:extLst>
                <a:ext uri="{FF2B5EF4-FFF2-40B4-BE49-F238E27FC236}">
                  <a16:creationId xmlns:a16="http://schemas.microsoft.com/office/drawing/2014/main" id="{100C34E8-4EC2-4469-AFE3-91C2D4E606B0}"/>
                </a:ext>
              </a:extLst>
            </p:cNvPr>
            <p:cNvSpPr/>
            <p:nvPr/>
          </p:nvSpPr>
          <p:spPr>
            <a:xfrm>
              <a:off x="9138285" y="3675787"/>
              <a:ext cx="2377440" cy="651802"/>
            </a:xfrm>
            <a:prstGeom prst="roundRect">
              <a:avLst>
                <a:gd name="adj" fmla="val 9794"/>
              </a:avLst>
            </a:prstGeom>
            <a:solidFill>
              <a:schemeClr val="accent1">
                <a:lumMod val="50000"/>
              </a:schemeClr>
            </a:solidFill>
            <a:ln>
              <a:solidFill>
                <a:srgbClr val="0086CD"/>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eaLnBrk="1" fontAlgn="auto" hangingPunct="1">
                <a:spcBef>
                  <a:spcPts val="0"/>
                </a:spcBef>
                <a:spcAft>
                  <a:spcPts val="0"/>
                </a:spcAft>
              </a:pPr>
              <a:r>
                <a:rPr lang="en-US" sz="1800" dirty="0">
                  <a:solidFill>
                    <a:srgbClr val="FFFFFF"/>
                  </a:solidFill>
                  <a:latin typeface="Arial" panose="020B0604020202020204"/>
                </a:rPr>
                <a:t>Home</a:t>
              </a:r>
            </a:p>
          </p:txBody>
        </p:sp>
        <p:sp>
          <p:nvSpPr>
            <p:cNvPr id="24" name="Rectangle: Rounded Corners 23">
              <a:extLst>
                <a:ext uri="{FF2B5EF4-FFF2-40B4-BE49-F238E27FC236}">
                  <a16:creationId xmlns:a16="http://schemas.microsoft.com/office/drawing/2014/main" id="{EB95323C-479D-4547-BE75-C5B9A8FCC76D}"/>
                </a:ext>
              </a:extLst>
            </p:cNvPr>
            <p:cNvSpPr/>
            <p:nvPr/>
          </p:nvSpPr>
          <p:spPr>
            <a:xfrm>
              <a:off x="9138285" y="4493765"/>
              <a:ext cx="2377440" cy="848748"/>
            </a:xfrm>
            <a:prstGeom prst="roundRect">
              <a:avLst>
                <a:gd name="adj" fmla="val 9794"/>
              </a:avLst>
            </a:prstGeom>
            <a:solidFill>
              <a:schemeClr val="accent1">
                <a:lumMod val="50000"/>
              </a:schemeClr>
            </a:solidFill>
            <a:ln>
              <a:solidFill>
                <a:srgbClr val="0086CD"/>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eaLnBrk="1" fontAlgn="auto" hangingPunct="1">
                <a:spcBef>
                  <a:spcPts val="0"/>
                </a:spcBef>
                <a:spcAft>
                  <a:spcPts val="0"/>
                </a:spcAft>
              </a:pPr>
              <a:r>
                <a:rPr lang="en-US" sz="1800" dirty="0">
                  <a:solidFill>
                    <a:srgbClr val="FFFFFF"/>
                  </a:solidFill>
                  <a:latin typeface="Arial" panose="020B0604020202020204"/>
                </a:rPr>
                <a:t>Home</a:t>
              </a:r>
            </a:p>
          </p:txBody>
        </p:sp>
        <p:sp>
          <p:nvSpPr>
            <p:cNvPr id="33" name="Rectangle: Rounded Corners 32">
              <a:extLst>
                <a:ext uri="{FF2B5EF4-FFF2-40B4-BE49-F238E27FC236}">
                  <a16:creationId xmlns:a16="http://schemas.microsoft.com/office/drawing/2014/main" id="{F393CBA3-3F5E-471D-BA83-AA1733E6328A}"/>
                </a:ext>
              </a:extLst>
            </p:cNvPr>
            <p:cNvSpPr/>
            <p:nvPr/>
          </p:nvSpPr>
          <p:spPr>
            <a:xfrm>
              <a:off x="5878360" y="3066187"/>
              <a:ext cx="2705686" cy="2473329"/>
            </a:xfrm>
            <a:prstGeom prst="roundRect">
              <a:avLst>
                <a:gd name="adj" fmla="val 9794"/>
              </a:avLst>
            </a:prstGeom>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defTabSz="685800" eaLnBrk="1" fontAlgn="auto" hangingPunct="1">
                <a:spcBef>
                  <a:spcPts val="0"/>
                </a:spcBef>
                <a:spcAft>
                  <a:spcPts val="0"/>
                </a:spcAft>
              </a:pPr>
              <a:r>
                <a:rPr lang="en-US" sz="1800" b="1" dirty="0">
                  <a:solidFill>
                    <a:srgbClr val="FFFFFF"/>
                  </a:solidFill>
                  <a:latin typeface="Arial" panose="020B0604020202020204"/>
                </a:rPr>
                <a:t>Clinic group</a:t>
              </a:r>
            </a:p>
          </p:txBody>
        </p:sp>
        <p:sp>
          <p:nvSpPr>
            <p:cNvPr id="34" name="Rectangle: Rounded Corners 33">
              <a:extLst>
                <a:ext uri="{FF2B5EF4-FFF2-40B4-BE49-F238E27FC236}">
                  <a16:creationId xmlns:a16="http://schemas.microsoft.com/office/drawing/2014/main" id="{524DD458-A2E8-4244-9649-67953DD92738}"/>
                </a:ext>
              </a:extLst>
            </p:cNvPr>
            <p:cNvSpPr/>
            <p:nvPr/>
          </p:nvSpPr>
          <p:spPr>
            <a:xfrm>
              <a:off x="6040135" y="3675787"/>
              <a:ext cx="2377440" cy="651802"/>
            </a:xfrm>
            <a:prstGeom prst="roundRect">
              <a:avLst>
                <a:gd name="adj" fmla="val 9794"/>
              </a:avLst>
            </a:prstGeom>
            <a:solidFill>
              <a:schemeClr val="tx1">
                <a:lumMod val="50000"/>
                <a:lumOff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1800" dirty="0">
                  <a:solidFill>
                    <a:srgbClr val="FFFFFF"/>
                  </a:solidFill>
                  <a:latin typeface="Arial" panose="020B0604020202020204"/>
                </a:rPr>
                <a:t>Clinic</a:t>
              </a:r>
            </a:p>
          </p:txBody>
        </p:sp>
        <p:sp>
          <p:nvSpPr>
            <p:cNvPr id="36" name="Rectangle: Rounded Corners 35">
              <a:extLst>
                <a:ext uri="{FF2B5EF4-FFF2-40B4-BE49-F238E27FC236}">
                  <a16:creationId xmlns:a16="http://schemas.microsoft.com/office/drawing/2014/main" id="{0D2C3A32-2CC7-4977-B3A2-7CE90F939994}"/>
                </a:ext>
              </a:extLst>
            </p:cNvPr>
            <p:cNvSpPr/>
            <p:nvPr/>
          </p:nvSpPr>
          <p:spPr>
            <a:xfrm>
              <a:off x="6040135" y="4493765"/>
              <a:ext cx="2377440" cy="848748"/>
            </a:xfrm>
            <a:prstGeom prst="roundRect">
              <a:avLst>
                <a:gd name="adj" fmla="val 9794"/>
              </a:avLst>
            </a:prstGeom>
            <a:solidFill>
              <a:schemeClr val="tx1">
                <a:lumMod val="50000"/>
                <a:lumOff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1800" dirty="0">
                  <a:solidFill>
                    <a:srgbClr val="FFFFFF"/>
                  </a:solidFill>
                  <a:latin typeface="Arial" panose="020B0604020202020204"/>
                </a:rPr>
                <a:t>Clinic</a:t>
              </a:r>
            </a:p>
          </p:txBody>
        </p:sp>
        <p:cxnSp>
          <p:nvCxnSpPr>
            <p:cNvPr id="38" name="Connector: Elbow 37">
              <a:extLst>
                <a:ext uri="{FF2B5EF4-FFF2-40B4-BE49-F238E27FC236}">
                  <a16:creationId xmlns:a16="http://schemas.microsoft.com/office/drawing/2014/main" id="{03E5BB8F-7E9E-4D37-A427-AE644FED23D9}"/>
                </a:ext>
              </a:extLst>
            </p:cNvPr>
            <p:cNvCxnSpPr>
              <a:cxnSpLocks/>
              <a:stCxn id="13" idx="2"/>
            </p:cNvCxnSpPr>
            <p:nvPr/>
          </p:nvCxnSpPr>
          <p:spPr>
            <a:xfrm rot="16200000" flipH="1">
              <a:off x="8566860" y="2537960"/>
              <a:ext cx="148198" cy="1316"/>
            </a:xfrm>
            <a:prstGeom prst="bentConnector3">
              <a:avLst/>
            </a:prstGeom>
            <a:ln w="57150">
              <a:solidFill>
                <a:schemeClr val="tx1"/>
              </a:solidFill>
              <a:tailEnd type="none"/>
            </a:ln>
          </p:spPr>
          <p:style>
            <a:lnRef idx="3">
              <a:schemeClr val="dk1"/>
            </a:lnRef>
            <a:fillRef idx="0">
              <a:schemeClr val="dk1"/>
            </a:fillRef>
            <a:effectRef idx="2">
              <a:schemeClr val="dk1"/>
            </a:effectRef>
            <a:fontRef idx="minor">
              <a:schemeClr val="tx1"/>
            </a:fontRef>
          </p:style>
        </p:cxnSp>
        <p:cxnSp>
          <p:nvCxnSpPr>
            <p:cNvPr id="40" name="Connector: Elbow 39">
              <a:extLst>
                <a:ext uri="{FF2B5EF4-FFF2-40B4-BE49-F238E27FC236}">
                  <a16:creationId xmlns:a16="http://schemas.microsoft.com/office/drawing/2014/main" id="{8235CE20-E42B-4984-A686-B2AE0F992462}"/>
                </a:ext>
              </a:extLst>
            </p:cNvPr>
            <p:cNvCxnSpPr>
              <a:cxnSpLocks/>
            </p:cNvCxnSpPr>
            <p:nvPr/>
          </p:nvCxnSpPr>
          <p:spPr>
            <a:xfrm rot="5400000">
              <a:off x="10094844" y="2834025"/>
              <a:ext cx="464322" cy="2"/>
            </a:xfrm>
            <a:prstGeom prst="bentConnector3">
              <a:avLst/>
            </a:prstGeom>
            <a:ln w="57150">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45" name="Straight Connector 44">
              <a:extLst>
                <a:ext uri="{FF2B5EF4-FFF2-40B4-BE49-F238E27FC236}">
                  <a16:creationId xmlns:a16="http://schemas.microsoft.com/office/drawing/2014/main" id="{4D8D6B6E-CA14-49A4-B832-9B1A65CDA73E}"/>
                </a:ext>
              </a:extLst>
            </p:cNvPr>
            <p:cNvCxnSpPr>
              <a:cxnSpLocks/>
            </p:cNvCxnSpPr>
            <p:nvPr/>
          </p:nvCxnSpPr>
          <p:spPr>
            <a:xfrm flipV="1">
              <a:off x="7183204" y="2601865"/>
              <a:ext cx="3143800" cy="10853"/>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cxnSp>
          <p:nvCxnSpPr>
            <p:cNvPr id="50" name="Connector: Elbow 49">
              <a:extLst>
                <a:ext uri="{FF2B5EF4-FFF2-40B4-BE49-F238E27FC236}">
                  <a16:creationId xmlns:a16="http://schemas.microsoft.com/office/drawing/2014/main" id="{4F30CF00-32BD-408E-9CDC-B905474ADB60}"/>
                </a:ext>
              </a:extLst>
            </p:cNvPr>
            <p:cNvCxnSpPr>
              <a:cxnSpLocks/>
            </p:cNvCxnSpPr>
            <p:nvPr/>
          </p:nvCxnSpPr>
          <p:spPr>
            <a:xfrm rot="5400000">
              <a:off x="6951044" y="2834025"/>
              <a:ext cx="464322" cy="2"/>
            </a:xfrm>
            <a:prstGeom prst="bentConnector3">
              <a:avLst/>
            </a:prstGeom>
            <a:ln w="57150">
              <a:solidFill>
                <a:schemeClr val="tx1"/>
              </a:solidFill>
              <a:tailEnd type="triangle"/>
            </a:ln>
          </p:spPr>
          <p:style>
            <a:lnRef idx="3">
              <a:schemeClr val="dk1"/>
            </a:lnRef>
            <a:fillRef idx="0">
              <a:schemeClr val="dk1"/>
            </a:fillRef>
            <a:effectRef idx="2">
              <a:schemeClr val="dk1"/>
            </a:effectRef>
            <a:fontRef idx="minor">
              <a:schemeClr val="tx1"/>
            </a:fontRef>
          </p:style>
        </p:cxnSp>
        <p:sp>
          <p:nvSpPr>
            <p:cNvPr id="13" name="Rectangle: Rounded Corners 12">
              <a:extLst>
                <a:ext uri="{FF2B5EF4-FFF2-40B4-BE49-F238E27FC236}">
                  <a16:creationId xmlns:a16="http://schemas.microsoft.com/office/drawing/2014/main" id="{029102A6-0F46-4333-B743-44C9BB41D2D5}"/>
                </a:ext>
              </a:extLst>
            </p:cNvPr>
            <p:cNvSpPr/>
            <p:nvPr/>
          </p:nvSpPr>
          <p:spPr>
            <a:xfrm>
              <a:off x="6400804" y="933737"/>
              <a:ext cx="4478994" cy="1530782"/>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defTabSz="685800" eaLnBrk="1" fontAlgn="auto" hangingPunct="1">
                <a:spcBef>
                  <a:spcPts val="0"/>
                </a:spcBef>
                <a:spcAft>
                  <a:spcPts val="0"/>
                </a:spcAft>
              </a:pPr>
              <a:r>
                <a:rPr lang="en-US" sz="1800" b="1" dirty="0">
                  <a:solidFill>
                    <a:srgbClr val="231F20"/>
                  </a:solidFill>
                  <a:latin typeface="Arial" panose="020B0604020202020204"/>
                </a:rPr>
                <a:t>People living with HIV</a:t>
              </a:r>
            </a:p>
            <a:p>
              <a:pPr algn="ctr" defTabSz="685800" eaLnBrk="1" fontAlgn="auto" hangingPunct="1">
                <a:spcBef>
                  <a:spcPts val="0"/>
                </a:spcBef>
                <a:spcAft>
                  <a:spcPts val="0"/>
                </a:spcAft>
              </a:pPr>
              <a:r>
                <a:rPr lang="en-US" sz="1800" dirty="0">
                  <a:solidFill>
                    <a:srgbClr val="231F20"/>
                  </a:solidFill>
                  <a:latin typeface="Arial" panose="020B0604020202020204"/>
                </a:rPr>
                <a:t>Not on ART or Currently on ART </a:t>
              </a:r>
            </a:p>
            <a:p>
              <a:pPr algn="ctr" defTabSz="685800" eaLnBrk="1" fontAlgn="auto" hangingPunct="1">
                <a:spcBef>
                  <a:spcPts val="0"/>
                </a:spcBef>
                <a:spcAft>
                  <a:spcPts val="0"/>
                </a:spcAft>
              </a:pPr>
              <a:r>
                <a:rPr lang="en-US" sz="1800" dirty="0">
                  <a:solidFill>
                    <a:srgbClr val="231F20"/>
                  </a:solidFill>
                  <a:latin typeface="Arial" panose="020B0604020202020204"/>
                </a:rPr>
                <a:t>Clinically stable</a:t>
              </a:r>
            </a:p>
          </p:txBody>
        </p:sp>
        <p:sp>
          <p:nvSpPr>
            <p:cNvPr id="23" name="Rectangle: Rounded Corners 33">
              <a:extLst>
                <a:ext uri="{FF2B5EF4-FFF2-40B4-BE49-F238E27FC236}">
                  <a16:creationId xmlns:a16="http://schemas.microsoft.com/office/drawing/2014/main" id="{FB1195C0-724A-1640-B231-74C92A4EF4C7}"/>
                </a:ext>
              </a:extLst>
            </p:cNvPr>
            <p:cNvSpPr/>
            <p:nvPr/>
          </p:nvSpPr>
          <p:spPr>
            <a:xfrm>
              <a:off x="2875857" y="3393853"/>
              <a:ext cx="2610043" cy="933736"/>
            </a:xfrm>
            <a:prstGeom prst="roundRect">
              <a:avLst>
                <a:gd name="adj" fmla="val 9794"/>
              </a:avLst>
            </a:prstGeom>
            <a:solidFill>
              <a:srgbClr val="EE9A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1800" dirty="0">
                  <a:solidFill>
                    <a:srgbClr val="FFFFFF"/>
                  </a:solidFill>
                  <a:latin typeface="Arial" panose="020B0604020202020204"/>
                </a:rPr>
                <a:t>ART initiation/</a:t>
              </a:r>
            </a:p>
            <a:p>
              <a:pPr algn="ctr" defTabSz="685800" eaLnBrk="1" fontAlgn="auto" hangingPunct="1">
                <a:spcBef>
                  <a:spcPts val="0"/>
                </a:spcBef>
                <a:spcAft>
                  <a:spcPts val="0"/>
                </a:spcAft>
              </a:pPr>
              <a:r>
                <a:rPr lang="en-US" sz="1800" dirty="0">
                  <a:solidFill>
                    <a:srgbClr val="FFFFFF"/>
                  </a:solidFill>
                  <a:latin typeface="Arial" panose="020B0604020202020204"/>
                </a:rPr>
                <a:t>continuation</a:t>
              </a:r>
            </a:p>
          </p:txBody>
        </p:sp>
        <p:sp>
          <p:nvSpPr>
            <p:cNvPr id="25" name="Rectangle: Rounded Corners 35">
              <a:extLst>
                <a:ext uri="{FF2B5EF4-FFF2-40B4-BE49-F238E27FC236}">
                  <a16:creationId xmlns:a16="http://schemas.microsoft.com/office/drawing/2014/main" id="{2CC8B950-2B53-BC4B-9C94-FC809906293C}"/>
                </a:ext>
              </a:extLst>
            </p:cNvPr>
            <p:cNvSpPr/>
            <p:nvPr/>
          </p:nvSpPr>
          <p:spPr>
            <a:xfrm>
              <a:off x="2875858" y="4496802"/>
              <a:ext cx="2610042" cy="848748"/>
            </a:xfrm>
            <a:prstGeom prst="roundRect">
              <a:avLst>
                <a:gd name="adj" fmla="val 9794"/>
              </a:avLst>
            </a:prstGeom>
            <a:solidFill>
              <a:srgbClr val="EE9A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1800" dirty="0">
                  <a:solidFill>
                    <a:srgbClr val="FFFFFF"/>
                  </a:solidFill>
                  <a:latin typeface="Arial" panose="020B0604020202020204"/>
                </a:rPr>
                <a:t>ART monitoring &amp; resupply</a:t>
              </a:r>
            </a:p>
          </p:txBody>
        </p:sp>
      </p:grpSp>
    </p:spTree>
    <p:extLst>
      <p:ext uri="{BB962C8B-B14F-4D97-AF65-F5344CB8AC3E}">
        <p14:creationId xmlns:p14="http://schemas.microsoft.com/office/powerpoint/2010/main" val="20938150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C0BD0C0-3F71-4163-8453-C5E6C054B840}"/>
              </a:ext>
            </a:extLst>
          </p:cNvPr>
          <p:cNvSpPr/>
          <p:nvPr/>
        </p:nvSpPr>
        <p:spPr>
          <a:xfrm>
            <a:off x="92667" y="5640400"/>
            <a:ext cx="4341547" cy="300082"/>
          </a:xfrm>
          <a:prstGeom prst="rect">
            <a:avLst/>
          </a:prstGeom>
        </p:spPr>
        <p:txBody>
          <a:bodyPr wrap="square">
            <a:spAutoFit/>
          </a:bodyPr>
          <a:lstStyle/>
          <a:p>
            <a:pPr marL="86916" indent="-86916" defTabSz="685800" eaLnBrk="1" fontAlgn="auto" hangingPunct="1">
              <a:spcBef>
                <a:spcPts val="0"/>
              </a:spcBef>
              <a:spcAft>
                <a:spcPts val="0"/>
              </a:spcAft>
            </a:pPr>
            <a:r>
              <a:rPr lang="en-US" sz="1350" dirty="0">
                <a:solidFill>
                  <a:srgbClr val="231F20"/>
                </a:solidFill>
                <a:latin typeface="Arial" panose="020B0604020202020204"/>
              </a:rPr>
              <a:t>*Relative risks adjusted for age &gt;30 years  and gender </a:t>
            </a:r>
          </a:p>
        </p:txBody>
      </p:sp>
      <p:sp>
        <p:nvSpPr>
          <p:cNvPr id="9" name="Title 8">
            <a:extLst>
              <a:ext uri="{FF2B5EF4-FFF2-40B4-BE49-F238E27FC236}">
                <a16:creationId xmlns:a16="http://schemas.microsoft.com/office/drawing/2014/main" id="{E6D7CEAA-0BFB-4F7A-829A-1D3645B662AA}"/>
              </a:ext>
            </a:extLst>
          </p:cNvPr>
          <p:cNvSpPr>
            <a:spLocks noGrp="1"/>
          </p:cNvSpPr>
          <p:nvPr>
            <p:ph type="title"/>
          </p:nvPr>
        </p:nvSpPr>
        <p:spPr>
          <a:xfrm>
            <a:off x="183724" y="857251"/>
            <a:ext cx="8304294" cy="700301"/>
          </a:xfrm>
        </p:spPr>
        <p:txBody>
          <a:bodyPr>
            <a:normAutofit fontScale="90000"/>
          </a:bodyPr>
          <a:lstStyle/>
          <a:p>
            <a:r>
              <a:rPr lang="en-US" dirty="0"/>
              <a:t>Secondary objective results: Viral suppression</a:t>
            </a:r>
          </a:p>
        </p:txBody>
      </p:sp>
      <p:sp>
        <p:nvSpPr>
          <p:cNvPr id="11" name="Rectangle 10">
            <a:extLst>
              <a:ext uri="{FF2B5EF4-FFF2-40B4-BE49-F238E27FC236}">
                <a16:creationId xmlns:a16="http://schemas.microsoft.com/office/drawing/2014/main" id="{95D1F4A5-BCCD-4361-AB4E-14246813B31B}"/>
              </a:ext>
            </a:extLst>
          </p:cNvPr>
          <p:cNvSpPr/>
          <p:nvPr/>
        </p:nvSpPr>
        <p:spPr>
          <a:xfrm>
            <a:off x="5282704" y="2695277"/>
            <a:ext cx="2898361" cy="1253801"/>
          </a:xfrm>
          <a:prstGeom prst="rect">
            <a:avLst/>
          </a:prstGeom>
          <a:solidFill>
            <a:srgbClr val="2F559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eaLnBrk="1" fontAlgn="auto" hangingPunct="1">
              <a:spcBef>
                <a:spcPts val="0"/>
              </a:spcBef>
              <a:spcAft>
                <a:spcPts val="0"/>
              </a:spcAft>
            </a:pPr>
            <a:r>
              <a:rPr lang="en-US" sz="2100" b="1" dirty="0">
                <a:solidFill>
                  <a:srgbClr val="FFFFFF"/>
                </a:solidFill>
                <a:latin typeface="Arial" panose="020B0604020202020204"/>
              </a:rPr>
              <a:t>Home ART vs Clinic</a:t>
            </a:r>
          </a:p>
          <a:p>
            <a:pPr algn="ctr" defTabSz="685800" eaLnBrk="1" fontAlgn="auto" hangingPunct="1">
              <a:spcBef>
                <a:spcPts val="0"/>
              </a:spcBef>
              <a:spcAft>
                <a:spcPts val="0"/>
              </a:spcAft>
            </a:pPr>
            <a:r>
              <a:rPr lang="en-US" sz="1800" dirty="0">
                <a:solidFill>
                  <a:srgbClr val="FFFFFF"/>
                </a:solidFill>
                <a:latin typeface="Arial" panose="020B0604020202020204"/>
              </a:rPr>
              <a:t>RR = 1.21 (1.02 - 1.42)</a:t>
            </a:r>
          </a:p>
          <a:p>
            <a:pPr algn="ctr" defTabSz="685800" eaLnBrk="1" fontAlgn="auto" hangingPunct="1">
              <a:spcBef>
                <a:spcPts val="0"/>
              </a:spcBef>
              <a:spcAft>
                <a:spcPts val="0"/>
              </a:spcAft>
            </a:pPr>
            <a:r>
              <a:rPr lang="en-US" sz="1800" dirty="0">
                <a:solidFill>
                  <a:srgbClr val="FFFFFF"/>
                </a:solidFill>
                <a:latin typeface="Arial" panose="020B0604020202020204"/>
              </a:rPr>
              <a:t>Superior</a:t>
            </a:r>
          </a:p>
          <a:p>
            <a:pPr algn="ctr" defTabSz="685800" eaLnBrk="1" fontAlgn="auto" hangingPunct="1">
              <a:spcBef>
                <a:spcPts val="0"/>
              </a:spcBef>
              <a:spcAft>
                <a:spcPts val="0"/>
              </a:spcAft>
            </a:pPr>
            <a:r>
              <a:rPr lang="en-US" sz="1800" dirty="0">
                <a:solidFill>
                  <a:srgbClr val="FFFFFF"/>
                </a:solidFill>
                <a:latin typeface="Arial" panose="020B0604020202020204"/>
              </a:rPr>
              <a:t>p = 0.0259</a:t>
            </a:r>
          </a:p>
        </p:txBody>
      </p:sp>
      <p:sp>
        <p:nvSpPr>
          <p:cNvPr id="2" name="TextBox 1">
            <a:extLst>
              <a:ext uri="{FF2B5EF4-FFF2-40B4-BE49-F238E27FC236}">
                <a16:creationId xmlns:a16="http://schemas.microsoft.com/office/drawing/2014/main" id="{96E3DBD0-D302-47E8-8487-69CFDF56BC63}"/>
              </a:ext>
            </a:extLst>
          </p:cNvPr>
          <p:cNvSpPr txBox="1"/>
          <p:nvPr/>
        </p:nvSpPr>
        <p:spPr>
          <a:xfrm>
            <a:off x="5751284" y="1807791"/>
            <a:ext cx="1663845" cy="600164"/>
          </a:xfrm>
          <a:prstGeom prst="rect">
            <a:avLst/>
          </a:prstGeom>
          <a:solidFill>
            <a:srgbClr val="D2A000"/>
          </a:solid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defTabSz="685800" eaLnBrk="1" fontAlgn="auto" hangingPunct="1">
              <a:spcBef>
                <a:spcPts val="0"/>
              </a:spcBef>
              <a:spcAft>
                <a:spcPts val="0"/>
              </a:spcAft>
            </a:pPr>
            <a:r>
              <a:rPr lang="en-US" sz="3300" b="1" dirty="0">
                <a:solidFill>
                  <a:srgbClr val="FFFFFF"/>
                </a:solidFill>
                <a:latin typeface="Arial" panose="020B0604020202020204"/>
              </a:rPr>
              <a:t>Overall</a:t>
            </a:r>
          </a:p>
        </p:txBody>
      </p:sp>
      <p:sp>
        <p:nvSpPr>
          <p:cNvPr id="4" name="Rectangle 3">
            <a:extLst>
              <a:ext uri="{FF2B5EF4-FFF2-40B4-BE49-F238E27FC236}">
                <a16:creationId xmlns:a16="http://schemas.microsoft.com/office/drawing/2014/main" id="{18A1BEA4-DFD5-452F-A461-EE78ECF2EE1B}"/>
              </a:ext>
            </a:extLst>
          </p:cNvPr>
          <p:cNvSpPr/>
          <p:nvPr/>
        </p:nvSpPr>
        <p:spPr>
          <a:xfrm>
            <a:off x="717329" y="3276361"/>
            <a:ext cx="886873" cy="321306"/>
          </a:xfrm>
          <a:prstGeom prst="rect">
            <a:avLst/>
          </a:prstGeom>
        </p:spPr>
        <p:txBody>
          <a:bodyPr wrap="square">
            <a:spAutoFit/>
          </a:bodyPr>
          <a:lstStyle/>
          <a:p>
            <a:pPr algn="ctr" defTabSz="685800" eaLnBrk="1" fontAlgn="auto" hangingPunct="1">
              <a:lnSpc>
                <a:spcPct val="107000"/>
              </a:lnSpc>
              <a:spcBef>
                <a:spcPts val="0"/>
              </a:spcBef>
              <a:spcAft>
                <a:spcPts val="0"/>
              </a:spcAft>
            </a:pPr>
            <a:r>
              <a:rPr lang="en-US" sz="1500" dirty="0">
                <a:solidFill>
                  <a:srgbClr val="FFFFFF"/>
                </a:solidFill>
                <a:latin typeface="Arial" panose="020B0604020202020204"/>
              </a:rPr>
              <a:t>269/426</a:t>
            </a:r>
            <a:endParaRPr lang="en-US" sz="1800" dirty="0">
              <a:solidFill>
                <a:srgbClr val="FFFFFF"/>
              </a:solidFill>
              <a:latin typeface="Arial" panose="020B0604020202020204"/>
            </a:endParaRPr>
          </a:p>
        </p:txBody>
      </p:sp>
      <p:sp>
        <p:nvSpPr>
          <p:cNvPr id="14" name="Rectangle 13">
            <a:extLst>
              <a:ext uri="{FF2B5EF4-FFF2-40B4-BE49-F238E27FC236}">
                <a16:creationId xmlns:a16="http://schemas.microsoft.com/office/drawing/2014/main" id="{41441FB6-021E-4DFF-8682-EA82DAFB89A7}"/>
              </a:ext>
            </a:extLst>
          </p:cNvPr>
          <p:cNvSpPr/>
          <p:nvPr/>
        </p:nvSpPr>
        <p:spPr>
          <a:xfrm>
            <a:off x="2939452" y="4816167"/>
            <a:ext cx="987725" cy="387798"/>
          </a:xfrm>
          <a:prstGeom prst="rect">
            <a:avLst/>
          </a:prstGeom>
        </p:spPr>
        <p:txBody>
          <a:bodyPr wrap="square" lIns="6858" tIns="6858" rIns="6858" bIns="6858">
            <a:spAutoFit/>
          </a:bodyPr>
          <a:lstStyle/>
          <a:p>
            <a:pPr algn="ctr" defTabSz="685800" eaLnBrk="1" fontAlgn="auto" hangingPunct="1">
              <a:lnSpc>
                <a:spcPct val="80000"/>
              </a:lnSpc>
              <a:spcBef>
                <a:spcPts val="0"/>
              </a:spcBef>
              <a:spcAft>
                <a:spcPts val="0"/>
              </a:spcAft>
            </a:pPr>
            <a:r>
              <a:rPr lang="en-US" sz="1500" b="1" dirty="0">
                <a:solidFill>
                  <a:srgbClr val="FFFFFF"/>
                </a:solidFill>
                <a:latin typeface="Calibri" panose="020F0502020204030204" pitchFamily="34" charset="0"/>
                <a:cs typeface="Times New Roman" panose="02020603050405020304" pitchFamily="18" charset="0"/>
              </a:rPr>
              <a:t>Home ART delivery</a:t>
            </a:r>
            <a:endParaRPr lang="en-US" sz="1350" b="1" dirty="0">
              <a:solidFill>
                <a:srgbClr val="FFFFFF"/>
              </a:solidFill>
              <a:latin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57F2BEF1-FD2E-4907-9CD5-049F71425D44}"/>
              </a:ext>
            </a:extLst>
          </p:cNvPr>
          <p:cNvSpPr/>
          <p:nvPr/>
        </p:nvSpPr>
        <p:spPr>
          <a:xfrm>
            <a:off x="666903" y="4816168"/>
            <a:ext cx="987725" cy="387798"/>
          </a:xfrm>
          <a:prstGeom prst="rect">
            <a:avLst/>
          </a:prstGeom>
        </p:spPr>
        <p:txBody>
          <a:bodyPr wrap="square" lIns="6858" tIns="6858" rIns="6858" bIns="6858">
            <a:spAutoFit/>
          </a:bodyPr>
          <a:lstStyle/>
          <a:p>
            <a:pPr algn="ctr" defTabSz="685800" eaLnBrk="1" fontAlgn="auto" hangingPunct="1">
              <a:lnSpc>
                <a:spcPct val="80000"/>
              </a:lnSpc>
              <a:spcBef>
                <a:spcPts val="0"/>
              </a:spcBef>
              <a:spcAft>
                <a:spcPts val="0"/>
              </a:spcAft>
            </a:pPr>
            <a:r>
              <a:rPr lang="en-US" sz="1500" b="1" dirty="0">
                <a:solidFill>
                  <a:srgbClr val="FFFFFF"/>
                </a:solidFill>
                <a:latin typeface="Calibri" panose="020F0502020204030204" pitchFamily="34" charset="0"/>
                <a:cs typeface="Times New Roman" panose="02020603050405020304" pitchFamily="18" charset="0"/>
              </a:rPr>
              <a:t>Clinic</a:t>
            </a:r>
          </a:p>
          <a:p>
            <a:pPr algn="ctr" defTabSz="685800" eaLnBrk="1" fontAlgn="auto" hangingPunct="1">
              <a:lnSpc>
                <a:spcPct val="80000"/>
              </a:lnSpc>
              <a:spcBef>
                <a:spcPts val="0"/>
              </a:spcBef>
              <a:spcAft>
                <a:spcPts val="0"/>
              </a:spcAft>
            </a:pPr>
            <a:r>
              <a:rPr lang="en-US" sz="1500" b="1" dirty="0">
                <a:solidFill>
                  <a:srgbClr val="FFFFFF"/>
                </a:solidFill>
                <a:latin typeface="Calibri" panose="020F0502020204030204" pitchFamily="34" charset="0"/>
                <a:cs typeface="Times New Roman" panose="02020603050405020304" pitchFamily="18" charset="0"/>
              </a:rPr>
              <a:t>Group</a:t>
            </a:r>
          </a:p>
        </p:txBody>
      </p:sp>
      <p:sp>
        <p:nvSpPr>
          <p:cNvPr id="19" name="Rectangle 18">
            <a:extLst>
              <a:ext uri="{FF2B5EF4-FFF2-40B4-BE49-F238E27FC236}">
                <a16:creationId xmlns:a16="http://schemas.microsoft.com/office/drawing/2014/main" id="{32142F1C-8784-4838-A06C-C584469D436C}"/>
              </a:ext>
            </a:extLst>
          </p:cNvPr>
          <p:cNvSpPr/>
          <p:nvPr/>
        </p:nvSpPr>
        <p:spPr>
          <a:xfrm>
            <a:off x="3047338" y="2885703"/>
            <a:ext cx="790721" cy="568297"/>
          </a:xfrm>
          <a:prstGeom prst="rect">
            <a:avLst/>
          </a:prstGeom>
        </p:spPr>
        <p:txBody>
          <a:bodyPr wrap="square">
            <a:spAutoFit/>
          </a:bodyPr>
          <a:lstStyle/>
          <a:p>
            <a:pPr algn="ctr" defTabSz="685800" eaLnBrk="1" fontAlgn="auto" hangingPunct="1">
              <a:lnSpc>
                <a:spcPct val="107000"/>
              </a:lnSpc>
              <a:spcBef>
                <a:spcPts val="0"/>
              </a:spcBef>
              <a:spcAft>
                <a:spcPts val="0"/>
              </a:spcAft>
            </a:pPr>
            <a:r>
              <a:rPr lang="en-US" sz="1500" dirty="0">
                <a:solidFill>
                  <a:srgbClr val="FFFFFF"/>
                </a:solidFill>
                <a:latin typeface="Arial" panose="020B0604020202020204"/>
              </a:rPr>
              <a:t>306/414</a:t>
            </a:r>
            <a:endParaRPr lang="en-US" sz="1800" dirty="0">
              <a:solidFill>
                <a:srgbClr val="FFFFFF"/>
              </a:solidFill>
              <a:latin typeface="Arial" panose="020B0604020202020204"/>
            </a:endParaRPr>
          </a:p>
        </p:txBody>
      </p:sp>
      <p:sp>
        <p:nvSpPr>
          <p:cNvPr id="15" name="TextBox 14">
            <a:extLst>
              <a:ext uri="{FF2B5EF4-FFF2-40B4-BE49-F238E27FC236}">
                <a16:creationId xmlns:a16="http://schemas.microsoft.com/office/drawing/2014/main" id="{47096E7B-5DA9-4512-9698-4A2A96798545}"/>
              </a:ext>
            </a:extLst>
          </p:cNvPr>
          <p:cNvSpPr txBox="1"/>
          <p:nvPr/>
        </p:nvSpPr>
        <p:spPr>
          <a:xfrm>
            <a:off x="5282704" y="4149498"/>
            <a:ext cx="3064462" cy="1384995"/>
          </a:xfrm>
          <a:prstGeom prst="rect">
            <a:avLst/>
          </a:prstGeom>
          <a:ln w="38100">
            <a:solidFill>
              <a:srgbClr val="0086CD"/>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defTabSz="685800" eaLnBrk="1" fontAlgn="auto" hangingPunct="1">
              <a:spcBef>
                <a:spcPts val="0"/>
              </a:spcBef>
              <a:spcAft>
                <a:spcPts val="0"/>
              </a:spcAft>
            </a:pPr>
            <a:r>
              <a:rPr lang="en-US" sz="2100" b="1" dirty="0">
                <a:solidFill>
                  <a:srgbClr val="2F5597"/>
                </a:solidFill>
                <a:latin typeface="Arial" panose="020B0604020202020204"/>
              </a:rPr>
              <a:t>Fee for home ART delivery and monitoring increased viral suppression</a:t>
            </a:r>
          </a:p>
        </p:txBody>
      </p:sp>
      <p:pic>
        <p:nvPicPr>
          <p:cNvPr id="7" name="Picture 6">
            <a:extLst>
              <a:ext uri="{FF2B5EF4-FFF2-40B4-BE49-F238E27FC236}">
                <a16:creationId xmlns:a16="http://schemas.microsoft.com/office/drawing/2014/main" id="{5F64DCCD-B00A-6A48-8896-C913E3F8D385}"/>
              </a:ext>
            </a:extLst>
          </p:cNvPr>
          <p:cNvPicPr>
            <a:picLocks noChangeAspect="1"/>
          </p:cNvPicPr>
          <p:nvPr/>
        </p:nvPicPr>
        <p:blipFill>
          <a:blip r:embed="rId4"/>
          <a:stretch>
            <a:fillRect/>
          </a:stretch>
        </p:blipFill>
        <p:spPr>
          <a:xfrm>
            <a:off x="233105" y="1993987"/>
            <a:ext cx="4446330" cy="3209978"/>
          </a:xfrm>
          <a:prstGeom prst="rect">
            <a:avLst/>
          </a:prstGeom>
        </p:spPr>
      </p:pic>
    </p:spTree>
    <p:custDataLst>
      <p:tags r:id="rId1"/>
    </p:custDataLst>
    <p:extLst>
      <p:ext uri="{BB962C8B-B14F-4D97-AF65-F5344CB8AC3E}">
        <p14:creationId xmlns:p14="http://schemas.microsoft.com/office/powerpoint/2010/main" val="23448495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52942" y="1774865"/>
            <a:ext cx="6330164" cy="4120242"/>
          </a:xfrm>
        </p:spPr>
        <p:txBody>
          <a:bodyPr vert="horz" lIns="68580" tIns="34290" rIns="68580" bIns="34290" rtlCol="0" anchor="t">
            <a:normAutofit/>
          </a:bodyPr>
          <a:lstStyle/>
          <a:p>
            <a:pPr>
              <a:lnSpc>
                <a:spcPct val="100000"/>
              </a:lnSpc>
              <a:spcBef>
                <a:spcPts val="375"/>
              </a:spcBef>
              <a:spcAft>
                <a:spcPts val="375"/>
              </a:spcAft>
            </a:pPr>
            <a:r>
              <a:rPr lang="en-US" dirty="0"/>
              <a:t>A fee for home delivery and monitoring of ART significantly increased viral suppression – exceeding UNAIDS goal</a:t>
            </a:r>
          </a:p>
          <a:p>
            <a:pPr>
              <a:lnSpc>
                <a:spcPct val="100000"/>
              </a:lnSpc>
              <a:spcBef>
                <a:spcPts val="375"/>
              </a:spcBef>
              <a:spcAft>
                <a:spcPts val="375"/>
              </a:spcAft>
            </a:pPr>
            <a:r>
              <a:rPr lang="en-US" dirty="0"/>
              <a:t>Home ART was highly acceptable in the context of low income and high unemployment, and improved health outcomes as a result</a:t>
            </a:r>
          </a:p>
          <a:p>
            <a:pPr>
              <a:lnSpc>
                <a:spcPct val="100000"/>
              </a:lnSpc>
              <a:spcBef>
                <a:spcPts val="375"/>
              </a:spcBef>
              <a:spcAft>
                <a:spcPts val="375"/>
              </a:spcAft>
            </a:pPr>
            <a:r>
              <a:rPr lang="en-US" dirty="0"/>
              <a:t>Client fees may offset cost and increase treatment intention</a:t>
            </a:r>
          </a:p>
          <a:p>
            <a:pPr>
              <a:lnSpc>
                <a:spcPct val="100000"/>
              </a:lnSpc>
              <a:spcBef>
                <a:spcPts val="375"/>
              </a:spcBef>
              <a:spcAft>
                <a:spcPts val="375"/>
              </a:spcAft>
            </a:pPr>
            <a:r>
              <a:rPr lang="en-US" dirty="0"/>
              <a:t>ART dispensing and monitoring outside the clinic has the potential to simplify access for client-centered care</a:t>
            </a:r>
          </a:p>
        </p:txBody>
      </p:sp>
      <p:sp>
        <p:nvSpPr>
          <p:cNvPr id="3" name="Title 2"/>
          <p:cNvSpPr>
            <a:spLocks noGrp="1"/>
          </p:cNvSpPr>
          <p:nvPr>
            <p:ph type="title"/>
          </p:nvPr>
        </p:nvSpPr>
        <p:spPr/>
        <p:txBody>
          <a:bodyPr/>
          <a:lstStyle/>
          <a:p>
            <a:r>
              <a:rPr lang="en-US" dirty="0"/>
              <a:t>Discussion</a:t>
            </a:r>
          </a:p>
        </p:txBody>
      </p:sp>
      <p:pic>
        <p:nvPicPr>
          <p:cNvPr id="13" name="Graphic 12" descr="Bar graph with upward trend">
            <a:extLst>
              <a:ext uri="{FF2B5EF4-FFF2-40B4-BE49-F238E27FC236}">
                <a16:creationId xmlns:a16="http://schemas.microsoft.com/office/drawing/2014/main" id="{C9014A38-2EB5-324A-B9B9-4F714E82020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0358" y="1774865"/>
            <a:ext cx="685800" cy="685800"/>
          </a:xfrm>
          <a:prstGeom prst="rect">
            <a:avLst/>
          </a:prstGeom>
        </p:spPr>
      </p:pic>
      <p:pic>
        <p:nvPicPr>
          <p:cNvPr id="15" name="Graphic 14" descr="Thumbs up sign">
            <a:extLst>
              <a:ext uri="{FF2B5EF4-FFF2-40B4-BE49-F238E27FC236}">
                <a16:creationId xmlns:a16="http://schemas.microsoft.com/office/drawing/2014/main" id="{EE19751B-073C-C041-8AB6-70B3043877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0358" y="2677978"/>
            <a:ext cx="685800" cy="685800"/>
          </a:xfrm>
          <a:prstGeom prst="rect">
            <a:avLst/>
          </a:prstGeom>
        </p:spPr>
      </p:pic>
      <p:pic>
        <p:nvPicPr>
          <p:cNvPr id="17" name="Graphic 16" descr="Scales of justice">
            <a:extLst>
              <a:ext uri="{FF2B5EF4-FFF2-40B4-BE49-F238E27FC236}">
                <a16:creationId xmlns:a16="http://schemas.microsoft.com/office/drawing/2014/main" id="{822F069C-246C-B949-91B7-7F70E0CA03F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0358" y="3834986"/>
            <a:ext cx="685800" cy="685800"/>
          </a:xfrm>
          <a:prstGeom prst="rect">
            <a:avLst/>
          </a:prstGeom>
        </p:spPr>
      </p:pic>
      <p:grpSp>
        <p:nvGrpSpPr>
          <p:cNvPr id="27" name="Group 26">
            <a:extLst>
              <a:ext uri="{FF2B5EF4-FFF2-40B4-BE49-F238E27FC236}">
                <a16:creationId xmlns:a16="http://schemas.microsoft.com/office/drawing/2014/main" id="{975A882F-08FE-3045-AE57-04026DD9DC7F}"/>
              </a:ext>
            </a:extLst>
          </p:cNvPr>
          <p:cNvGrpSpPr/>
          <p:nvPr/>
        </p:nvGrpSpPr>
        <p:grpSpPr>
          <a:xfrm>
            <a:off x="643180" y="4646807"/>
            <a:ext cx="860156" cy="872655"/>
            <a:chOff x="852407" y="4779400"/>
            <a:chExt cx="1146874" cy="1163540"/>
          </a:xfrm>
        </p:grpSpPr>
        <p:pic>
          <p:nvPicPr>
            <p:cNvPr id="19" name="Graphic 18" descr="User">
              <a:extLst>
                <a:ext uri="{FF2B5EF4-FFF2-40B4-BE49-F238E27FC236}">
                  <a16:creationId xmlns:a16="http://schemas.microsoft.com/office/drawing/2014/main" id="{DBDFAC48-7E67-D047-9E79-900771F91DF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73810" y="4924586"/>
              <a:ext cx="914400" cy="914400"/>
            </a:xfrm>
            <a:prstGeom prst="rect">
              <a:avLst/>
            </a:prstGeom>
          </p:spPr>
        </p:pic>
        <p:sp>
          <p:nvSpPr>
            <p:cNvPr id="26" name="Oval 25">
              <a:extLst>
                <a:ext uri="{FF2B5EF4-FFF2-40B4-BE49-F238E27FC236}">
                  <a16:creationId xmlns:a16="http://schemas.microsoft.com/office/drawing/2014/main" id="{9753EAF3-599E-0C4B-9BE3-795FBDD6E9A2}"/>
                </a:ext>
              </a:extLst>
            </p:cNvPr>
            <p:cNvSpPr/>
            <p:nvPr/>
          </p:nvSpPr>
          <p:spPr>
            <a:xfrm>
              <a:off x="852407" y="4779400"/>
              <a:ext cx="1146874" cy="1163540"/>
            </a:xfrm>
            <a:prstGeom prst="ellipse">
              <a:avLst/>
            </a:prstGeom>
            <a:noFill/>
            <a:ln w="5080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panose="020B0604020202020204"/>
              </a:endParaRPr>
            </a:p>
          </p:txBody>
        </p:sp>
      </p:grpSp>
    </p:spTree>
    <p:extLst>
      <p:ext uri="{BB962C8B-B14F-4D97-AF65-F5344CB8AC3E}">
        <p14:creationId xmlns:p14="http://schemas.microsoft.com/office/powerpoint/2010/main" val="24834634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122C6B-359B-6F44-A667-ECE3000E0453}"/>
              </a:ext>
            </a:extLst>
          </p:cNvPr>
          <p:cNvSpPr>
            <a:spLocks noGrp="1"/>
          </p:cNvSpPr>
          <p:nvPr>
            <p:ph idx="1"/>
          </p:nvPr>
        </p:nvSpPr>
        <p:spPr/>
        <p:txBody>
          <a:bodyPr/>
          <a:lstStyle/>
          <a:p>
            <a:r>
              <a:rPr lang="en-US" dirty="0"/>
              <a:t>Disparities in access to care are opportunities for advocacy, innovation, scholarship, and collaboration</a:t>
            </a:r>
          </a:p>
          <a:p>
            <a:r>
              <a:rPr lang="en-US" dirty="0"/>
              <a:t>New tools will be available for HIV prevention</a:t>
            </a:r>
          </a:p>
          <a:p>
            <a:pPr lvl="1"/>
            <a:r>
              <a:rPr lang="en-US" dirty="0"/>
              <a:t>Intermittent dosing for PrEP</a:t>
            </a:r>
          </a:p>
          <a:p>
            <a:pPr lvl="1"/>
            <a:r>
              <a:rPr lang="en-US" dirty="0"/>
              <a:t>Long-acting injectable CAB</a:t>
            </a:r>
          </a:p>
          <a:p>
            <a:pPr lvl="1"/>
            <a:r>
              <a:rPr lang="en-US" dirty="0"/>
              <a:t>OLE demonstration projects will help determine clinical guidelines</a:t>
            </a:r>
          </a:p>
          <a:p>
            <a:r>
              <a:rPr lang="en-US" dirty="0"/>
              <a:t>COVID-19 ART delivery and monitoring</a:t>
            </a:r>
          </a:p>
          <a:p>
            <a:pPr lvl="1"/>
            <a:r>
              <a:rPr lang="en-US" dirty="0"/>
              <a:t>Could be superior to clinic based services</a:t>
            </a:r>
          </a:p>
          <a:p>
            <a:pPr lvl="1"/>
            <a:r>
              <a:rPr lang="en-US" dirty="0"/>
              <a:t>Could address disparities</a:t>
            </a:r>
          </a:p>
          <a:p>
            <a:pPr lvl="1"/>
            <a:r>
              <a:rPr lang="en-US" dirty="0"/>
              <a:t>Ongoing demonstration, monitoring, and evaluation will determine role of services outside the clinic </a:t>
            </a:r>
          </a:p>
        </p:txBody>
      </p:sp>
      <p:sp>
        <p:nvSpPr>
          <p:cNvPr id="3" name="Title 2">
            <a:extLst>
              <a:ext uri="{FF2B5EF4-FFF2-40B4-BE49-F238E27FC236}">
                <a16:creationId xmlns:a16="http://schemas.microsoft.com/office/drawing/2014/main" id="{BB7D7C9E-ED6F-6B4A-BB1E-EEAD16BE7581}"/>
              </a:ext>
            </a:extLst>
          </p:cNvPr>
          <p:cNvSpPr>
            <a:spLocks noGrp="1"/>
          </p:cNvSpPr>
          <p:nvPr>
            <p:ph type="title"/>
          </p:nvPr>
        </p:nvSpPr>
        <p:spPr/>
        <p:txBody>
          <a:bodyPr>
            <a:normAutofit fontScale="90000"/>
          </a:bodyPr>
          <a:lstStyle/>
          <a:p>
            <a:r>
              <a:rPr lang="en-US" dirty="0" err="1"/>
              <a:t>vCROI</a:t>
            </a:r>
            <a:r>
              <a:rPr lang="en-US" dirty="0"/>
              <a:t> take home messages for Epi and Prevention</a:t>
            </a:r>
          </a:p>
        </p:txBody>
      </p:sp>
    </p:spTree>
    <p:extLst>
      <p:ext uri="{BB962C8B-B14F-4D97-AF65-F5344CB8AC3E}">
        <p14:creationId xmlns:p14="http://schemas.microsoft.com/office/powerpoint/2010/main" val="2000102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0618" y="1661851"/>
            <a:ext cx="8222726" cy="1828800"/>
          </a:xfrm>
        </p:spPr>
        <p:txBody>
          <a:bodyPr>
            <a:normAutofit/>
          </a:bodyPr>
          <a:lstStyle/>
          <a:p>
            <a:r>
              <a:rPr lang="en-US" b="1" dirty="0"/>
              <a:t>CROI Update: </a:t>
            </a:r>
            <a:br>
              <a:rPr lang="en-US" b="1" dirty="0"/>
            </a:br>
            <a:r>
              <a:rPr lang="en-US" b="1" dirty="0"/>
              <a:t>HIV co-infections and comorbidities</a:t>
            </a:r>
          </a:p>
        </p:txBody>
      </p:sp>
      <p:sp>
        <p:nvSpPr>
          <p:cNvPr id="3" name="Text Placeholder 2"/>
          <p:cNvSpPr>
            <a:spLocks noGrp="1"/>
          </p:cNvSpPr>
          <p:nvPr>
            <p:ph type="body" sz="quarter" idx="18"/>
          </p:nvPr>
        </p:nvSpPr>
        <p:spPr>
          <a:xfrm>
            <a:off x="271458" y="3585746"/>
            <a:ext cx="8221886" cy="1645920"/>
          </a:xfrm>
        </p:spPr>
        <p:txBody>
          <a:bodyPr/>
          <a:lstStyle/>
          <a:p>
            <a:r>
              <a:rPr lang="en-US" sz="2000" b="1" dirty="0"/>
              <a:t>Adrienne Shapiro, MD, PhD, MSc</a:t>
            </a:r>
          </a:p>
          <a:p>
            <a:r>
              <a:rPr lang="en-US" sz="2000" dirty="0"/>
              <a:t>Acting Assistant Professor, Departments of Global Health &amp; Medicine (Division of Allergy &amp; Infectious Diseases)</a:t>
            </a:r>
          </a:p>
          <a:p>
            <a:r>
              <a:rPr lang="en-US" sz="2000" b="1" dirty="0"/>
              <a:t>16 March 2021</a:t>
            </a:r>
          </a:p>
        </p:txBody>
      </p:sp>
      <p:sp>
        <p:nvSpPr>
          <p:cNvPr id="4" name="Text Placeholder 3">
            <a:extLst>
              <a:ext uri="{FF2B5EF4-FFF2-40B4-BE49-F238E27FC236}">
                <a16:creationId xmlns:a16="http://schemas.microsoft.com/office/drawing/2014/main" id="{1F25142C-168B-8648-8E96-0D2DEB8BE044}"/>
              </a:ext>
            </a:extLst>
          </p:cNvPr>
          <p:cNvSpPr>
            <a:spLocks noGrp="1"/>
          </p:cNvSpPr>
          <p:nvPr>
            <p:ph type="body" sz="quarter" idx="14"/>
          </p:nvPr>
        </p:nvSpPr>
        <p:spPr/>
        <p:txBody>
          <a:bodyPr/>
          <a:lstStyle/>
          <a:p>
            <a:r>
              <a:rPr lang="en-US" dirty="0"/>
              <a:t> </a:t>
            </a:r>
          </a:p>
        </p:txBody>
      </p:sp>
      <p:sp>
        <p:nvSpPr>
          <p:cNvPr id="5" name="Rectangle 2">
            <a:extLst>
              <a:ext uri="{FF2B5EF4-FFF2-40B4-BE49-F238E27FC236}">
                <a16:creationId xmlns:a16="http://schemas.microsoft.com/office/drawing/2014/main" id="{F8D59FC9-7927-264E-B1EF-B0CD8C463CF7}"/>
              </a:ext>
            </a:extLst>
          </p:cNvPr>
          <p:cNvSpPr>
            <a:spLocks noChangeArrowheads="1"/>
          </p:cNvSpPr>
          <p:nvPr/>
        </p:nvSpPr>
        <p:spPr bwMode="auto">
          <a:xfrm>
            <a:off x="6376282" y="-128755"/>
            <a:ext cx="790844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7" name="Picture 6">
            <a:extLst>
              <a:ext uri="{FF2B5EF4-FFF2-40B4-BE49-F238E27FC236}">
                <a16:creationId xmlns:a16="http://schemas.microsoft.com/office/drawing/2014/main" id="{1C64C2E7-8109-7D4C-AE97-F8534DB89500}"/>
              </a:ext>
            </a:extLst>
          </p:cNvPr>
          <p:cNvPicPr>
            <a:picLocks noChangeAspect="1"/>
          </p:cNvPicPr>
          <p:nvPr/>
        </p:nvPicPr>
        <p:blipFill>
          <a:blip r:embed="rId2"/>
          <a:stretch>
            <a:fillRect/>
          </a:stretch>
        </p:blipFill>
        <p:spPr>
          <a:xfrm>
            <a:off x="3472070" y="943569"/>
            <a:ext cx="5671930" cy="1279845"/>
          </a:xfrm>
          <a:prstGeom prst="rect">
            <a:avLst/>
          </a:prstGeom>
        </p:spPr>
      </p:pic>
    </p:spTree>
    <p:extLst>
      <p:ext uri="{BB962C8B-B14F-4D97-AF65-F5344CB8AC3E}">
        <p14:creationId xmlns:p14="http://schemas.microsoft.com/office/powerpoint/2010/main" val="1871705179"/>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8D294-8389-9E49-9735-E2829E66DEAF}"/>
              </a:ext>
            </a:extLst>
          </p:cNvPr>
          <p:cNvSpPr>
            <a:spLocks noGrp="1"/>
          </p:cNvSpPr>
          <p:nvPr>
            <p:ph type="title"/>
          </p:nvPr>
        </p:nvSpPr>
        <p:spPr/>
        <p:txBody>
          <a:bodyPr/>
          <a:lstStyle/>
          <a:p>
            <a:r>
              <a:rPr lang="en-US" dirty="0"/>
              <a:t>Grant funding: </a:t>
            </a:r>
            <a:r>
              <a:rPr lang="en-US" dirty="0" err="1"/>
              <a:t>Vir</a:t>
            </a:r>
            <a:r>
              <a:rPr lang="en-US" dirty="0"/>
              <a:t> Biotechnology</a:t>
            </a:r>
          </a:p>
        </p:txBody>
      </p:sp>
    </p:spTree>
    <p:extLst>
      <p:ext uri="{BB962C8B-B14F-4D97-AF65-F5344CB8AC3E}">
        <p14:creationId xmlns:p14="http://schemas.microsoft.com/office/powerpoint/2010/main" val="1924168719"/>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869E2-AAD1-D847-A2EF-42F3AFCEB22C}"/>
              </a:ext>
            </a:extLst>
          </p:cNvPr>
          <p:cNvSpPr>
            <a:spLocks noGrp="1"/>
          </p:cNvSpPr>
          <p:nvPr>
            <p:ph type="title"/>
          </p:nvPr>
        </p:nvSpPr>
        <p:spPr/>
        <p:txBody>
          <a:bodyPr/>
          <a:lstStyle/>
          <a:p>
            <a:r>
              <a:rPr lang="en-US" dirty="0"/>
              <a:t>HIV &amp; COVID-19</a:t>
            </a:r>
          </a:p>
        </p:txBody>
      </p:sp>
    </p:spTree>
    <p:extLst>
      <p:ext uri="{BB962C8B-B14F-4D97-AF65-F5344CB8AC3E}">
        <p14:creationId xmlns:p14="http://schemas.microsoft.com/office/powerpoint/2010/main" val="4064783454"/>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884495-C673-B04F-9AF3-597414299018}"/>
              </a:ext>
            </a:extLst>
          </p:cNvPr>
          <p:cNvSpPr txBox="1">
            <a:spLocks noGrp="1"/>
          </p:cNvSpPr>
          <p:nvPr>
            <p:ph type="title"/>
          </p:nvPr>
        </p:nvSpPr>
        <p:spPr>
          <a:xfrm>
            <a:off x="323850" y="119172"/>
            <a:ext cx="8497062" cy="1091184"/>
          </a:xfrm>
        </p:spPr>
        <p:txBody>
          <a:bodyPr rtlCol="0" anchor="ctr">
            <a:normAutofit/>
          </a:bodyPr>
          <a:lstStyle/>
          <a:p>
            <a:r>
              <a:rPr lang="en-US"/>
              <a:t>HIV &amp; COVID-19</a:t>
            </a:r>
          </a:p>
        </p:txBody>
      </p:sp>
      <p:sp>
        <p:nvSpPr>
          <p:cNvPr id="12" name="Content Placeholder 3">
            <a:extLst>
              <a:ext uri="{FF2B5EF4-FFF2-40B4-BE49-F238E27FC236}">
                <a16:creationId xmlns:a16="http://schemas.microsoft.com/office/drawing/2014/main" id="{7F5447F3-3E19-4F72-BBD1-FF36A776B7B2}"/>
              </a:ext>
            </a:extLst>
          </p:cNvPr>
          <p:cNvSpPr>
            <a:spLocks noGrp="1"/>
          </p:cNvSpPr>
          <p:nvPr>
            <p:ph sz="half" idx="2"/>
          </p:nvPr>
        </p:nvSpPr>
        <p:spPr>
          <a:xfrm>
            <a:off x="0" y="1369381"/>
            <a:ext cx="9037983" cy="5488619"/>
          </a:xfrm>
        </p:spPr>
        <p:txBody>
          <a:bodyPr>
            <a:normAutofit fontScale="85000" lnSpcReduction="20000"/>
          </a:bodyPr>
          <a:lstStyle/>
          <a:p>
            <a:r>
              <a:rPr lang="en-US" b="1" dirty="0"/>
              <a:t>#142 Lee (UK): </a:t>
            </a:r>
            <a:r>
              <a:rPr lang="en-US" dirty="0"/>
              <a:t>Multicenter retrospective matched cohort of PLWH hospitalized with PCR+ COVID-19 in the UK, Feb-May 2020. (N=68)</a:t>
            </a:r>
          </a:p>
          <a:p>
            <a:r>
              <a:rPr lang="en-US" dirty="0"/>
              <a:t>Matched up to 3:1 to persons without HIV hospitalized with COVID-19 on hospital site, gender, 5-year age band, SARS-CoV-2 test date week, socioeconomic index. (N=181)</a:t>
            </a:r>
          </a:p>
          <a:p>
            <a:r>
              <a:rPr lang="en-US" dirty="0"/>
              <a:t>Outcome: time to improvement or discharge</a:t>
            </a:r>
          </a:p>
          <a:p>
            <a:r>
              <a:rPr lang="en-US" dirty="0"/>
              <a:t>PLWH more likely to have CKD, ESRD, liver disease; less likely to have rheumatologic disease vs </a:t>
            </a:r>
            <a:r>
              <a:rPr lang="en-US" dirty="0" err="1"/>
              <a:t>PLwoH</a:t>
            </a:r>
            <a:endParaRPr lang="en-US" dirty="0"/>
          </a:p>
          <a:p>
            <a:r>
              <a:rPr lang="en-US" dirty="0"/>
              <a:t>PLWH had longer time to improvement/discharge (HR 0.57, 95%CI 0.39-0.85, p=0.005) vs </a:t>
            </a:r>
            <a:r>
              <a:rPr lang="en-US" dirty="0" err="1"/>
              <a:t>PLwoH</a:t>
            </a:r>
            <a:r>
              <a:rPr lang="en-US" dirty="0"/>
              <a:t> in crude analysis, but attenuated difference &amp; significance after adjusting for comorbidities, age, and race/ethnicity. (HR 0.7, 95% CI 0.43,1.17, p=0.18).</a:t>
            </a:r>
          </a:p>
          <a:p>
            <a:r>
              <a:rPr lang="en-US" dirty="0"/>
              <a:t>No difference in mortality seen</a:t>
            </a:r>
          </a:p>
          <a:p>
            <a:r>
              <a:rPr lang="en-US" b="1" dirty="0"/>
              <a:t>Conclusion: Among people hospitalized with COVID-19 in the UK, PLWH did not have significantly different outcomes vs. </a:t>
            </a:r>
            <a:r>
              <a:rPr lang="en-US" b="1" dirty="0" err="1"/>
              <a:t>PLwoH</a:t>
            </a:r>
            <a:r>
              <a:rPr lang="en-US" b="1" dirty="0"/>
              <a:t> after adjusting for other comorbidities</a:t>
            </a:r>
          </a:p>
          <a:p>
            <a:pPr marL="45720" indent="0">
              <a:buNone/>
            </a:pPr>
            <a:endParaRPr lang="en-US" dirty="0"/>
          </a:p>
        </p:txBody>
      </p:sp>
      <p:pic>
        <p:nvPicPr>
          <p:cNvPr id="9" name="Picture 8">
            <a:extLst>
              <a:ext uri="{FF2B5EF4-FFF2-40B4-BE49-F238E27FC236}">
                <a16:creationId xmlns:a16="http://schemas.microsoft.com/office/drawing/2014/main" id="{D76E1929-14DF-8B49-BE83-4C30B0231098}"/>
              </a:ext>
            </a:extLst>
          </p:cNvPr>
          <p:cNvPicPr>
            <a:picLocks noChangeAspect="1"/>
          </p:cNvPicPr>
          <p:nvPr/>
        </p:nvPicPr>
        <p:blipFill>
          <a:blip r:embed="rId2"/>
          <a:stretch>
            <a:fillRect/>
          </a:stretch>
        </p:blipFill>
        <p:spPr>
          <a:xfrm>
            <a:off x="6480313" y="0"/>
            <a:ext cx="2663687" cy="1289338"/>
          </a:xfrm>
          <a:prstGeom prst="rect">
            <a:avLst/>
          </a:prstGeom>
        </p:spPr>
      </p:pic>
    </p:spTree>
    <p:extLst>
      <p:ext uri="{BB962C8B-B14F-4D97-AF65-F5344CB8AC3E}">
        <p14:creationId xmlns:p14="http://schemas.microsoft.com/office/powerpoint/2010/main" val="894845593"/>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884495-C673-B04F-9AF3-597414299018}"/>
              </a:ext>
            </a:extLst>
          </p:cNvPr>
          <p:cNvSpPr txBox="1">
            <a:spLocks noGrp="1"/>
          </p:cNvSpPr>
          <p:nvPr>
            <p:ph type="title"/>
          </p:nvPr>
        </p:nvSpPr>
        <p:spPr>
          <a:xfrm>
            <a:off x="323850" y="119172"/>
            <a:ext cx="8497062" cy="1091184"/>
          </a:xfrm>
        </p:spPr>
        <p:txBody>
          <a:bodyPr rtlCol="0" anchor="ctr">
            <a:normAutofit/>
          </a:bodyPr>
          <a:lstStyle/>
          <a:p>
            <a:r>
              <a:rPr lang="en-US" dirty="0"/>
              <a:t>HIV &amp; COVID-19</a:t>
            </a:r>
          </a:p>
        </p:txBody>
      </p:sp>
      <p:sp>
        <p:nvSpPr>
          <p:cNvPr id="12" name="Content Placeholder 3">
            <a:extLst>
              <a:ext uri="{FF2B5EF4-FFF2-40B4-BE49-F238E27FC236}">
                <a16:creationId xmlns:a16="http://schemas.microsoft.com/office/drawing/2014/main" id="{7F5447F3-3E19-4F72-BBD1-FF36A776B7B2}"/>
              </a:ext>
            </a:extLst>
          </p:cNvPr>
          <p:cNvSpPr>
            <a:spLocks noGrp="1"/>
          </p:cNvSpPr>
          <p:nvPr>
            <p:ph sz="half" idx="2"/>
          </p:nvPr>
        </p:nvSpPr>
        <p:spPr>
          <a:xfrm>
            <a:off x="0" y="1210356"/>
            <a:ext cx="8820912" cy="4249540"/>
          </a:xfrm>
        </p:spPr>
        <p:txBody>
          <a:bodyPr>
            <a:normAutofit/>
          </a:bodyPr>
          <a:lstStyle/>
          <a:p>
            <a:r>
              <a:rPr lang="en-US" b="1" dirty="0"/>
              <a:t>#103 Sun (USA): </a:t>
            </a:r>
            <a:r>
              <a:rPr lang="en-US" dirty="0"/>
              <a:t>National Covid Cohort Collaborative – routinely collected clinical data from 39 centers across US. PCR+ COVID between Jan 2020-Feb 2021</a:t>
            </a:r>
          </a:p>
          <a:p>
            <a:endParaRPr lang="en-US" dirty="0"/>
          </a:p>
          <a:p>
            <a:pPr marL="45720" indent="0">
              <a:buNone/>
            </a:pPr>
            <a:endParaRPr lang="en-US" dirty="0"/>
          </a:p>
        </p:txBody>
      </p:sp>
      <p:pic>
        <p:nvPicPr>
          <p:cNvPr id="7" name="Picture 6">
            <a:extLst>
              <a:ext uri="{FF2B5EF4-FFF2-40B4-BE49-F238E27FC236}">
                <a16:creationId xmlns:a16="http://schemas.microsoft.com/office/drawing/2014/main" id="{9884AF6C-D56E-1C4C-A3DE-7FC16C687EE9}"/>
              </a:ext>
            </a:extLst>
          </p:cNvPr>
          <p:cNvPicPr>
            <a:picLocks noChangeAspect="1"/>
          </p:cNvPicPr>
          <p:nvPr/>
        </p:nvPicPr>
        <p:blipFill rotWithShape="1">
          <a:blip r:embed="rId2"/>
          <a:srcRect t="7493"/>
          <a:stretch/>
        </p:blipFill>
        <p:spPr>
          <a:xfrm>
            <a:off x="1591519" y="2521059"/>
            <a:ext cx="7495696" cy="2111104"/>
          </a:xfrm>
          <a:prstGeom prst="rect">
            <a:avLst/>
          </a:prstGeom>
        </p:spPr>
      </p:pic>
      <p:sp>
        <p:nvSpPr>
          <p:cNvPr id="8" name="TextBox 7">
            <a:extLst>
              <a:ext uri="{FF2B5EF4-FFF2-40B4-BE49-F238E27FC236}">
                <a16:creationId xmlns:a16="http://schemas.microsoft.com/office/drawing/2014/main" id="{99D9B366-6A45-CC42-AA0F-682A14F59E3B}"/>
              </a:ext>
            </a:extLst>
          </p:cNvPr>
          <p:cNvSpPr txBox="1"/>
          <p:nvPr/>
        </p:nvSpPr>
        <p:spPr>
          <a:xfrm>
            <a:off x="-1" y="2521059"/>
            <a:ext cx="1696279" cy="1815882"/>
          </a:xfrm>
          <a:prstGeom prst="rect">
            <a:avLst/>
          </a:prstGeom>
          <a:noFill/>
        </p:spPr>
        <p:txBody>
          <a:bodyPr wrap="square" rtlCol="0">
            <a:spAutoFit/>
          </a:bodyPr>
          <a:lstStyle/>
          <a:p>
            <a:r>
              <a:rPr lang="en-US" sz="1600" dirty="0">
                <a:latin typeface="Arial"/>
              </a:rPr>
              <a:t>Odds of </a:t>
            </a:r>
            <a:r>
              <a:rPr lang="en-US" sz="1600" b="1" dirty="0">
                <a:latin typeface="Arial"/>
              </a:rPr>
              <a:t>hospitalization </a:t>
            </a:r>
            <a:r>
              <a:rPr lang="en-US" sz="1600" dirty="0">
                <a:latin typeface="Arial"/>
              </a:rPr>
              <a:t>in people with immuno-suppression, defined as HIV or SOT</a:t>
            </a:r>
          </a:p>
        </p:txBody>
      </p:sp>
      <p:pic>
        <p:nvPicPr>
          <p:cNvPr id="2" name="Picture 1">
            <a:extLst>
              <a:ext uri="{FF2B5EF4-FFF2-40B4-BE49-F238E27FC236}">
                <a16:creationId xmlns:a16="http://schemas.microsoft.com/office/drawing/2014/main" id="{7E9A5018-8BFE-5940-BE7B-E28376C2A528}"/>
              </a:ext>
            </a:extLst>
          </p:cNvPr>
          <p:cNvPicPr>
            <a:picLocks noChangeAspect="1"/>
          </p:cNvPicPr>
          <p:nvPr/>
        </p:nvPicPr>
        <p:blipFill>
          <a:blip r:embed="rId3"/>
          <a:stretch>
            <a:fillRect/>
          </a:stretch>
        </p:blipFill>
        <p:spPr>
          <a:xfrm>
            <a:off x="1534734" y="4676066"/>
            <a:ext cx="7609266" cy="2181934"/>
          </a:xfrm>
          <a:prstGeom prst="rect">
            <a:avLst/>
          </a:prstGeom>
        </p:spPr>
      </p:pic>
      <p:sp>
        <p:nvSpPr>
          <p:cNvPr id="9" name="TextBox 8">
            <a:extLst>
              <a:ext uri="{FF2B5EF4-FFF2-40B4-BE49-F238E27FC236}">
                <a16:creationId xmlns:a16="http://schemas.microsoft.com/office/drawing/2014/main" id="{80975BF9-D4D4-9147-81E7-AAB2F76546D8}"/>
              </a:ext>
            </a:extLst>
          </p:cNvPr>
          <p:cNvSpPr txBox="1"/>
          <p:nvPr/>
        </p:nvSpPr>
        <p:spPr>
          <a:xfrm>
            <a:off x="-2518" y="4370371"/>
            <a:ext cx="1537252" cy="2554545"/>
          </a:xfrm>
          <a:prstGeom prst="rect">
            <a:avLst/>
          </a:prstGeom>
          <a:noFill/>
        </p:spPr>
        <p:txBody>
          <a:bodyPr wrap="square" rtlCol="0">
            <a:spAutoFit/>
          </a:bodyPr>
          <a:lstStyle/>
          <a:p>
            <a:r>
              <a:rPr lang="en-US" sz="1600" dirty="0">
                <a:latin typeface="Arial"/>
              </a:rPr>
              <a:t>Odds of </a:t>
            </a:r>
            <a:r>
              <a:rPr lang="en-US" sz="1600" b="1" dirty="0">
                <a:latin typeface="Arial"/>
              </a:rPr>
              <a:t>invasive  mechanical ventilation </a:t>
            </a:r>
            <a:r>
              <a:rPr lang="en-US" sz="1600" dirty="0">
                <a:latin typeface="Arial"/>
              </a:rPr>
              <a:t>in hospitalized patients with immuno-suppression, defined as HIV or SOT</a:t>
            </a:r>
          </a:p>
        </p:txBody>
      </p:sp>
      <p:pic>
        <p:nvPicPr>
          <p:cNvPr id="3" name="Picture 2">
            <a:extLst>
              <a:ext uri="{FF2B5EF4-FFF2-40B4-BE49-F238E27FC236}">
                <a16:creationId xmlns:a16="http://schemas.microsoft.com/office/drawing/2014/main" id="{9228BED9-D406-1E45-98CE-0FDCFD317C6E}"/>
              </a:ext>
            </a:extLst>
          </p:cNvPr>
          <p:cNvPicPr>
            <a:picLocks noChangeAspect="1"/>
          </p:cNvPicPr>
          <p:nvPr/>
        </p:nvPicPr>
        <p:blipFill>
          <a:blip r:embed="rId4"/>
          <a:stretch>
            <a:fillRect/>
          </a:stretch>
        </p:blipFill>
        <p:spPr>
          <a:xfrm>
            <a:off x="6749133" y="-29787"/>
            <a:ext cx="2394867" cy="1336836"/>
          </a:xfrm>
          <a:prstGeom prst="rect">
            <a:avLst/>
          </a:prstGeom>
        </p:spPr>
      </p:pic>
    </p:spTree>
    <p:extLst>
      <p:ext uri="{BB962C8B-B14F-4D97-AF65-F5344CB8AC3E}">
        <p14:creationId xmlns:p14="http://schemas.microsoft.com/office/powerpoint/2010/main" val="2456022051"/>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C45FA-FB60-A842-BB7A-A4118415A0C9}"/>
              </a:ext>
            </a:extLst>
          </p:cNvPr>
          <p:cNvSpPr>
            <a:spLocks noGrp="1"/>
          </p:cNvSpPr>
          <p:nvPr>
            <p:ph type="title"/>
          </p:nvPr>
        </p:nvSpPr>
        <p:spPr/>
        <p:txBody>
          <a:bodyPr/>
          <a:lstStyle/>
          <a:p>
            <a:r>
              <a:rPr lang="en-US" dirty="0"/>
              <a:t>Background: IMPAACT 2010</a:t>
            </a:r>
          </a:p>
        </p:txBody>
      </p:sp>
      <p:sp>
        <p:nvSpPr>
          <p:cNvPr id="3" name="Text Placeholder 2">
            <a:extLst>
              <a:ext uri="{FF2B5EF4-FFF2-40B4-BE49-F238E27FC236}">
                <a16:creationId xmlns:a16="http://schemas.microsoft.com/office/drawing/2014/main" id="{6D717029-7A61-5B4D-A4DC-39344E07C671}"/>
              </a:ext>
            </a:extLst>
          </p:cNvPr>
          <p:cNvSpPr>
            <a:spLocks noGrp="1"/>
          </p:cNvSpPr>
          <p:nvPr>
            <p:ph type="body" sz="quarter" idx="14"/>
          </p:nvPr>
        </p:nvSpPr>
        <p:spPr/>
        <p:txBody>
          <a:bodyPr/>
          <a:lstStyle/>
          <a:p>
            <a:r>
              <a:rPr lang="en-US" dirty="0" err="1"/>
              <a:t>Chinula</a:t>
            </a:r>
            <a:r>
              <a:rPr lang="en-US" dirty="0"/>
              <a:t> L et al, Virtual CROI 2021, Abstract #177</a:t>
            </a:r>
          </a:p>
        </p:txBody>
      </p:sp>
      <p:sp>
        <p:nvSpPr>
          <p:cNvPr id="4" name="Content Placeholder 3">
            <a:extLst>
              <a:ext uri="{FF2B5EF4-FFF2-40B4-BE49-F238E27FC236}">
                <a16:creationId xmlns:a16="http://schemas.microsoft.com/office/drawing/2014/main" id="{A143E732-929B-5348-807B-BBA1BEC7E46B}"/>
              </a:ext>
            </a:extLst>
          </p:cNvPr>
          <p:cNvSpPr>
            <a:spLocks noGrp="1"/>
          </p:cNvSpPr>
          <p:nvPr>
            <p:ph sz="half" idx="2"/>
          </p:nvPr>
        </p:nvSpPr>
        <p:spPr/>
        <p:txBody>
          <a:bodyPr>
            <a:normAutofit/>
          </a:bodyPr>
          <a:lstStyle/>
          <a:p>
            <a:r>
              <a:rPr lang="en-US" dirty="0">
                <a:solidFill>
                  <a:schemeClr val="tx1"/>
                </a:solidFill>
              </a:rPr>
              <a:t>ART options in pregnancy remain limited</a:t>
            </a:r>
          </a:p>
          <a:p>
            <a:r>
              <a:rPr lang="en-US" dirty="0"/>
              <a:t>IMPAACT 2010 is a global, multicenter, randomized trial of ART-naïve pregnant women with HIV started on:</a:t>
            </a:r>
          </a:p>
          <a:p>
            <a:pPr lvl="1"/>
            <a:r>
              <a:rPr lang="en-US" dirty="0"/>
              <a:t>TAF/FTC + DTG vs</a:t>
            </a:r>
          </a:p>
          <a:p>
            <a:pPr lvl="1"/>
            <a:r>
              <a:rPr lang="en-US" dirty="0"/>
              <a:t>TDF/FTC + DTG vs</a:t>
            </a:r>
          </a:p>
          <a:p>
            <a:pPr lvl="1"/>
            <a:r>
              <a:rPr lang="en-US" dirty="0"/>
              <a:t>TDF/FTC/EFV</a:t>
            </a:r>
          </a:p>
          <a:p>
            <a:r>
              <a:rPr lang="en-US" dirty="0"/>
              <a:t>Interim results through delivery outcome (CROI 2020)</a:t>
            </a:r>
          </a:p>
          <a:p>
            <a:pPr lvl="1"/>
            <a:r>
              <a:rPr lang="en-US" dirty="0"/>
              <a:t>DTG-containing arms had superior virologic efficacy</a:t>
            </a:r>
          </a:p>
          <a:p>
            <a:pPr lvl="1"/>
            <a:r>
              <a:rPr lang="en-US" dirty="0"/>
              <a:t>TAF/FTC + DTG had lowest rate of adverse pregnancy outcome</a:t>
            </a:r>
          </a:p>
        </p:txBody>
      </p:sp>
    </p:spTree>
    <p:extLst>
      <p:ext uri="{BB962C8B-B14F-4D97-AF65-F5344CB8AC3E}">
        <p14:creationId xmlns:p14="http://schemas.microsoft.com/office/powerpoint/2010/main" val="79320708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202B5-E122-824A-B742-17B5BD30435C}"/>
              </a:ext>
            </a:extLst>
          </p:cNvPr>
          <p:cNvSpPr>
            <a:spLocks noGrp="1"/>
          </p:cNvSpPr>
          <p:nvPr>
            <p:ph type="title"/>
          </p:nvPr>
        </p:nvSpPr>
        <p:spPr>
          <a:xfrm>
            <a:off x="323850" y="119172"/>
            <a:ext cx="8497062" cy="1091184"/>
          </a:xfrm>
        </p:spPr>
        <p:txBody>
          <a:bodyPr anchor="ctr">
            <a:normAutofit/>
          </a:bodyPr>
          <a:lstStyle/>
          <a:p>
            <a:r>
              <a:rPr lang="en-US" dirty="0"/>
              <a:t>HIV &amp; COVID-19 Lightning round</a:t>
            </a:r>
          </a:p>
        </p:txBody>
      </p:sp>
      <p:pic>
        <p:nvPicPr>
          <p:cNvPr id="5" name="Picture 4">
            <a:extLst>
              <a:ext uri="{FF2B5EF4-FFF2-40B4-BE49-F238E27FC236}">
                <a16:creationId xmlns:a16="http://schemas.microsoft.com/office/drawing/2014/main" id="{57E8C323-687E-B148-ADD3-8108DBC3F882}"/>
              </a:ext>
            </a:extLst>
          </p:cNvPr>
          <p:cNvPicPr>
            <a:picLocks noChangeAspect="1"/>
          </p:cNvPicPr>
          <p:nvPr/>
        </p:nvPicPr>
        <p:blipFill>
          <a:blip r:embed="rId2"/>
          <a:stretch>
            <a:fillRect/>
          </a:stretch>
        </p:blipFill>
        <p:spPr>
          <a:xfrm>
            <a:off x="7248158" y="119172"/>
            <a:ext cx="1386905" cy="1275953"/>
          </a:xfrm>
          <a:prstGeom prst="rect">
            <a:avLst/>
          </a:prstGeom>
          <a:noFill/>
        </p:spPr>
      </p:pic>
      <p:sp>
        <p:nvSpPr>
          <p:cNvPr id="8" name="TextBox 7">
            <a:extLst>
              <a:ext uri="{FF2B5EF4-FFF2-40B4-BE49-F238E27FC236}">
                <a16:creationId xmlns:a16="http://schemas.microsoft.com/office/drawing/2014/main" id="{58A93245-B039-3049-A27A-5984B8D06417}"/>
              </a:ext>
            </a:extLst>
          </p:cNvPr>
          <p:cNvSpPr txBox="1"/>
          <p:nvPr/>
        </p:nvSpPr>
        <p:spPr>
          <a:xfrm>
            <a:off x="230703" y="3071482"/>
            <a:ext cx="8682593" cy="1200329"/>
          </a:xfrm>
          <a:prstGeom prst="rect">
            <a:avLst/>
          </a:prstGeom>
          <a:noFill/>
        </p:spPr>
        <p:txBody>
          <a:bodyPr wrap="square" rtlCol="0">
            <a:spAutoFit/>
          </a:bodyPr>
          <a:lstStyle/>
          <a:p>
            <a:r>
              <a:rPr lang="en-US" sz="1800" b="1" u="sng" dirty="0">
                <a:latin typeface="Arial"/>
              </a:rPr>
              <a:t># 547 Moran (USA): </a:t>
            </a:r>
            <a:r>
              <a:rPr lang="en-US" sz="1800" dirty="0">
                <a:latin typeface="Arial"/>
              </a:rPr>
              <a:t>N=180 adults with HIV. Risk of hospitalization among PLWH with PCR+ COVID-19 is associated with # of comorbidities in a dose-dependent fashion. Age-adjusted OR for hospitalization (95% CI) of each additional comorbidity: 1.25 (1.01-1.53)</a:t>
            </a:r>
          </a:p>
        </p:txBody>
      </p:sp>
      <p:sp>
        <p:nvSpPr>
          <p:cNvPr id="9" name="TextBox 8">
            <a:extLst>
              <a:ext uri="{FF2B5EF4-FFF2-40B4-BE49-F238E27FC236}">
                <a16:creationId xmlns:a16="http://schemas.microsoft.com/office/drawing/2014/main" id="{F6F1A90A-111C-354A-AE79-130BFE4B0AE1}"/>
              </a:ext>
            </a:extLst>
          </p:cNvPr>
          <p:cNvSpPr txBox="1"/>
          <p:nvPr/>
        </p:nvSpPr>
        <p:spPr>
          <a:xfrm>
            <a:off x="230703" y="1217805"/>
            <a:ext cx="8682593" cy="1754326"/>
          </a:xfrm>
          <a:prstGeom prst="rect">
            <a:avLst/>
          </a:prstGeom>
          <a:noFill/>
        </p:spPr>
        <p:txBody>
          <a:bodyPr wrap="square" rtlCol="0">
            <a:spAutoFit/>
          </a:bodyPr>
          <a:lstStyle/>
          <a:p>
            <a:r>
              <a:rPr lang="en-US" sz="1800" b="1" u="sng" dirty="0">
                <a:latin typeface="Arial"/>
              </a:rPr>
              <a:t># 548 </a:t>
            </a:r>
            <a:r>
              <a:rPr lang="en-US" sz="1800" b="1" u="sng" dirty="0" err="1">
                <a:latin typeface="Arial"/>
              </a:rPr>
              <a:t>Yendewa</a:t>
            </a:r>
            <a:r>
              <a:rPr lang="en-US" sz="1800" b="1" u="sng" dirty="0">
                <a:latin typeface="Arial"/>
              </a:rPr>
              <a:t> (USA): </a:t>
            </a:r>
            <a:r>
              <a:rPr lang="en-US" sz="1800" dirty="0">
                <a:latin typeface="Arial"/>
              </a:rPr>
              <a:t>Large commercial healthcare database cohort: 297,194 COVID-19 cases, including 1638 (0.6%) PLWH (83% on ART, 48% virally suppressed). In this cohort, propensity score-matched </a:t>
            </a:r>
            <a:r>
              <a:rPr lang="en-US" sz="1800" b="1" dirty="0">
                <a:latin typeface="Arial"/>
              </a:rPr>
              <a:t>PLWH had higher odds of hospitalization</a:t>
            </a:r>
            <a:r>
              <a:rPr lang="en-US" sz="1800" dirty="0">
                <a:latin typeface="Arial"/>
              </a:rPr>
              <a:t> (OR 1.26; 95% CI(1.04,1.53), </a:t>
            </a:r>
            <a:r>
              <a:rPr lang="en-US" sz="1800" b="1" dirty="0">
                <a:latin typeface="Arial"/>
              </a:rPr>
              <a:t>ICU and/or invasive mech vent</a:t>
            </a:r>
            <a:r>
              <a:rPr lang="en-US" sz="1800" dirty="0">
                <a:latin typeface="Arial"/>
              </a:rPr>
              <a:t> (OR 1.32, 95% CI 1.10, 1.58), </a:t>
            </a:r>
            <a:r>
              <a:rPr lang="en-US" sz="1800" b="1" dirty="0">
                <a:latin typeface="Arial"/>
              </a:rPr>
              <a:t>vs </a:t>
            </a:r>
            <a:r>
              <a:rPr lang="en-US" sz="1800" b="1" dirty="0" err="1">
                <a:latin typeface="Arial"/>
              </a:rPr>
              <a:t>PLwoH</a:t>
            </a:r>
            <a:r>
              <a:rPr lang="en-US" sz="1800" dirty="0">
                <a:latin typeface="Arial"/>
              </a:rPr>
              <a:t>; comparable mortality at 30d (2.9% vs 2.3% p=0.12).</a:t>
            </a:r>
          </a:p>
        </p:txBody>
      </p:sp>
      <p:sp>
        <p:nvSpPr>
          <p:cNvPr id="11" name="TextBox 10">
            <a:extLst>
              <a:ext uri="{FF2B5EF4-FFF2-40B4-BE49-F238E27FC236}">
                <a16:creationId xmlns:a16="http://schemas.microsoft.com/office/drawing/2014/main" id="{2F4ECE01-ED58-E942-863A-8264DF78F670}"/>
              </a:ext>
            </a:extLst>
          </p:cNvPr>
          <p:cNvSpPr txBox="1"/>
          <p:nvPr/>
        </p:nvSpPr>
        <p:spPr>
          <a:xfrm>
            <a:off x="230702" y="4319628"/>
            <a:ext cx="8682593" cy="1477328"/>
          </a:xfrm>
          <a:prstGeom prst="rect">
            <a:avLst/>
          </a:prstGeom>
          <a:noFill/>
        </p:spPr>
        <p:txBody>
          <a:bodyPr wrap="square" rtlCol="0">
            <a:spAutoFit/>
          </a:bodyPr>
          <a:lstStyle/>
          <a:p>
            <a:r>
              <a:rPr lang="en-US" sz="1800" b="1" u="sng" dirty="0">
                <a:latin typeface="Arial"/>
              </a:rPr>
              <a:t>#543 Shapiro (USA): </a:t>
            </a:r>
            <a:r>
              <a:rPr lang="en-US" sz="1800" dirty="0">
                <a:latin typeface="Arial"/>
              </a:rPr>
              <a:t>CNICS Cohort of PLWH (N=15,969); N=582 (3.6%) COVID-19 cases identified Mar-Dec 2020. Disproportionate # of COVID-19 cases in Black, Hispanic PLWH. Female, diabetes, BMI&gt;=30 (but not CD4 count) associated with having COVID-19 among PLWH. </a:t>
            </a:r>
            <a:r>
              <a:rPr lang="en-US" sz="1800" b="1" dirty="0">
                <a:latin typeface="Arial"/>
              </a:rPr>
              <a:t>Increased adjusted relative risk (95% CI) of hospitalization</a:t>
            </a:r>
            <a:r>
              <a:rPr lang="en-US" sz="1800" dirty="0">
                <a:latin typeface="Arial"/>
              </a:rPr>
              <a:t> for PLWH w/ COVID-19 and:</a:t>
            </a:r>
            <a:endParaRPr lang="en-US" sz="1800" b="1" dirty="0">
              <a:latin typeface="Arial"/>
            </a:endParaRPr>
          </a:p>
        </p:txBody>
      </p:sp>
      <p:graphicFrame>
        <p:nvGraphicFramePr>
          <p:cNvPr id="6" name="Table 11">
            <a:extLst>
              <a:ext uri="{FF2B5EF4-FFF2-40B4-BE49-F238E27FC236}">
                <a16:creationId xmlns:a16="http://schemas.microsoft.com/office/drawing/2014/main" id="{36478060-95D2-324A-B613-1E4D4A150624}"/>
              </a:ext>
            </a:extLst>
          </p:cNvPr>
          <p:cNvGraphicFramePr>
            <a:graphicFrameLocks noGrp="1"/>
          </p:cNvGraphicFramePr>
          <p:nvPr/>
        </p:nvGraphicFramePr>
        <p:xfrm>
          <a:off x="151190" y="5811740"/>
          <a:ext cx="8913298" cy="920584"/>
        </p:xfrm>
        <a:graphic>
          <a:graphicData uri="http://schemas.openxmlformats.org/drawingml/2006/table">
            <a:tbl>
              <a:tblPr firstRow="1" bandRow="1">
                <a:tableStyleId>{0505E3EF-67EA-436B-97B2-0124C06EBD24}</a:tableStyleId>
              </a:tblPr>
              <a:tblGrid>
                <a:gridCol w="1146177">
                  <a:extLst>
                    <a:ext uri="{9D8B030D-6E8A-4147-A177-3AD203B41FA5}">
                      <a16:colId xmlns:a16="http://schemas.microsoft.com/office/drawing/2014/main" val="3569005089"/>
                    </a:ext>
                  </a:extLst>
                </a:gridCol>
                <a:gridCol w="1582058">
                  <a:extLst>
                    <a:ext uri="{9D8B030D-6E8A-4147-A177-3AD203B41FA5}">
                      <a16:colId xmlns:a16="http://schemas.microsoft.com/office/drawing/2014/main" val="3852281362"/>
                    </a:ext>
                  </a:extLst>
                </a:gridCol>
                <a:gridCol w="871345">
                  <a:extLst>
                    <a:ext uri="{9D8B030D-6E8A-4147-A177-3AD203B41FA5}">
                      <a16:colId xmlns:a16="http://schemas.microsoft.com/office/drawing/2014/main" val="2509116251"/>
                    </a:ext>
                  </a:extLst>
                </a:gridCol>
                <a:gridCol w="1722379">
                  <a:extLst>
                    <a:ext uri="{9D8B030D-6E8A-4147-A177-3AD203B41FA5}">
                      <a16:colId xmlns:a16="http://schemas.microsoft.com/office/drawing/2014/main" val="3888891098"/>
                    </a:ext>
                  </a:extLst>
                </a:gridCol>
                <a:gridCol w="2597426">
                  <a:extLst>
                    <a:ext uri="{9D8B030D-6E8A-4147-A177-3AD203B41FA5}">
                      <a16:colId xmlns:a16="http://schemas.microsoft.com/office/drawing/2014/main" val="927843629"/>
                    </a:ext>
                  </a:extLst>
                </a:gridCol>
                <a:gridCol w="993913">
                  <a:extLst>
                    <a:ext uri="{9D8B030D-6E8A-4147-A177-3AD203B41FA5}">
                      <a16:colId xmlns:a16="http://schemas.microsoft.com/office/drawing/2014/main" val="364030114"/>
                    </a:ext>
                  </a:extLst>
                </a:gridCol>
              </a:tblGrid>
              <a:tr h="297511">
                <a:tc>
                  <a:txBody>
                    <a:bodyPr/>
                    <a:lstStyle/>
                    <a:p>
                      <a:r>
                        <a:rPr lang="en-US" sz="1400" b="1" dirty="0"/>
                        <a:t>Age &gt;=60</a:t>
                      </a:r>
                    </a:p>
                  </a:txBody>
                  <a:tcPr/>
                </a:tc>
                <a:tc>
                  <a:txBody>
                    <a:bodyPr/>
                    <a:lstStyle/>
                    <a:p>
                      <a:r>
                        <a:rPr lang="en-US" sz="1400" b="0" dirty="0"/>
                        <a:t>1.78 (1.25, 2.54)</a:t>
                      </a:r>
                    </a:p>
                  </a:txBody>
                  <a:tcPr/>
                </a:tc>
                <a:tc>
                  <a:txBody>
                    <a:bodyPr/>
                    <a:lstStyle/>
                    <a:p>
                      <a:r>
                        <a:rPr lang="en-US" sz="1400" b="0" dirty="0"/>
                        <a:t>p=0.001</a:t>
                      </a:r>
                    </a:p>
                  </a:txBody>
                  <a:tcPr/>
                </a:tc>
                <a:tc>
                  <a:txBody>
                    <a:bodyPr/>
                    <a:lstStyle/>
                    <a:p>
                      <a:r>
                        <a:rPr lang="en-US" sz="1400" b="1" dirty="0"/>
                        <a:t>ASCVD risk score</a:t>
                      </a:r>
                    </a:p>
                  </a:txBody>
                  <a:tcPr/>
                </a:tc>
                <a:tc>
                  <a:txBody>
                    <a:bodyPr/>
                    <a:lstStyle/>
                    <a:p>
                      <a:r>
                        <a:rPr lang="en-US" sz="1400" b="0" dirty="0"/>
                        <a:t>Per 10% </a:t>
                      </a:r>
                      <a:r>
                        <a:rPr lang="en-US" sz="1400" b="0" dirty="0" err="1"/>
                        <a:t>incr</a:t>
                      </a:r>
                      <a:r>
                        <a:rPr lang="en-US" sz="1400" b="0" dirty="0"/>
                        <a:t> 1.41  (1.25, 1.60)</a:t>
                      </a:r>
                    </a:p>
                  </a:txBody>
                  <a:tcPr/>
                </a:tc>
                <a:tc>
                  <a:txBody>
                    <a:bodyPr/>
                    <a:lstStyle/>
                    <a:p>
                      <a:r>
                        <a:rPr lang="en-US" sz="1400" b="0" dirty="0"/>
                        <a:t>p&lt;0.001</a:t>
                      </a:r>
                    </a:p>
                  </a:txBody>
                  <a:tcPr/>
                </a:tc>
                <a:extLst>
                  <a:ext uri="{0D108BD9-81ED-4DB2-BD59-A6C34878D82A}">
                    <a16:rowId xmlns:a16="http://schemas.microsoft.com/office/drawing/2014/main" val="2786600826"/>
                  </a:ext>
                </a:extLst>
              </a:tr>
              <a:tr h="310984">
                <a:tc>
                  <a:txBody>
                    <a:bodyPr/>
                    <a:lstStyle/>
                    <a:p>
                      <a:r>
                        <a:rPr lang="en-US" sz="1400" b="1" dirty="0"/>
                        <a:t>CD4 &lt;=350</a:t>
                      </a:r>
                    </a:p>
                  </a:txBody>
                  <a:tcPr/>
                </a:tc>
                <a:tc>
                  <a:txBody>
                    <a:bodyPr/>
                    <a:lstStyle/>
                    <a:p>
                      <a:r>
                        <a:rPr lang="en-US" sz="1400" b="0" dirty="0"/>
                        <a:t>2.29 (1.63, 3.22)</a:t>
                      </a:r>
                    </a:p>
                  </a:txBody>
                  <a:tcPr/>
                </a:tc>
                <a:tc>
                  <a:txBody>
                    <a:bodyPr/>
                    <a:lstStyle/>
                    <a:p>
                      <a:r>
                        <a:rPr lang="en-US" sz="1400" b="0" dirty="0"/>
                        <a:t>p&lt;0.001</a:t>
                      </a:r>
                    </a:p>
                  </a:txBody>
                  <a:tcPr/>
                </a:tc>
                <a:tc>
                  <a:txBody>
                    <a:bodyPr/>
                    <a:lstStyle/>
                    <a:p>
                      <a:r>
                        <a:rPr lang="en-US" sz="1400" b="1" dirty="0"/>
                        <a:t>DM2</a:t>
                      </a:r>
                    </a:p>
                  </a:txBody>
                  <a:tcPr/>
                </a:tc>
                <a:tc>
                  <a:txBody>
                    <a:bodyPr/>
                    <a:lstStyle/>
                    <a:p>
                      <a:r>
                        <a:rPr lang="en-US" sz="1400" b="0" dirty="0"/>
                        <a:t>1.45 (1.02, 2.06)</a:t>
                      </a:r>
                    </a:p>
                  </a:txBody>
                  <a:tcPr/>
                </a:tc>
                <a:tc>
                  <a:txBody>
                    <a:bodyPr/>
                    <a:lstStyle/>
                    <a:p>
                      <a:r>
                        <a:rPr lang="en-US" sz="1400" b="0" dirty="0"/>
                        <a:t>p=0.038</a:t>
                      </a:r>
                    </a:p>
                  </a:txBody>
                  <a:tcPr/>
                </a:tc>
                <a:extLst>
                  <a:ext uri="{0D108BD9-81ED-4DB2-BD59-A6C34878D82A}">
                    <a16:rowId xmlns:a16="http://schemas.microsoft.com/office/drawing/2014/main" val="1421723166"/>
                  </a:ext>
                </a:extLst>
              </a:tr>
              <a:tr h="278076">
                <a:tc>
                  <a:txBody>
                    <a:bodyPr/>
                    <a:lstStyle/>
                    <a:p>
                      <a:r>
                        <a:rPr lang="en-US" sz="1400" b="1" dirty="0"/>
                        <a:t>HCV</a:t>
                      </a:r>
                    </a:p>
                  </a:txBody>
                  <a:tcPr/>
                </a:tc>
                <a:tc>
                  <a:txBody>
                    <a:bodyPr/>
                    <a:lstStyle/>
                    <a:p>
                      <a:r>
                        <a:rPr lang="en-US" sz="1400" b="0" dirty="0"/>
                        <a:t>1.53 (1.04,2.25)</a:t>
                      </a:r>
                    </a:p>
                  </a:txBody>
                  <a:tcPr/>
                </a:tc>
                <a:tc>
                  <a:txBody>
                    <a:bodyPr/>
                    <a:lstStyle/>
                    <a:p>
                      <a:r>
                        <a:rPr lang="en-US" sz="1400" b="0" dirty="0"/>
                        <a:t>p=0.03</a:t>
                      </a:r>
                    </a:p>
                  </a:txBody>
                  <a:tcPr/>
                </a:tc>
                <a:tc>
                  <a:txBody>
                    <a:bodyPr/>
                    <a:lstStyle/>
                    <a:p>
                      <a:r>
                        <a:rPr lang="en-US" sz="1400" b="1" dirty="0"/>
                        <a:t>eGFR&lt;60</a:t>
                      </a:r>
                    </a:p>
                  </a:txBody>
                  <a:tcPr/>
                </a:tc>
                <a:tc>
                  <a:txBody>
                    <a:bodyPr/>
                    <a:lstStyle/>
                    <a:p>
                      <a:r>
                        <a:rPr lang="en-US" sz="1400" b="0" dirty="0"/>
                        <a:t>2.28 (1.61, 3.24)</a:t>
                      </a:r>
                    </a:p>
                  </a:txBody>
                  <a:tcPr/>
                </a:tc>
                <a:tc>
                  <a:txBody>
                    <a:bodyPr/>
                    <a:lstStyle/>
                    <a:p>
                      <a:r>
                        <a:rPr lang="en-US" sz="1400" b="0" dirty="0"/>
                        <a:t>p=&lt;0.001</a:t>
                      </a:r>
                    </a:p>
                  </a:txBody>
                  <a:tcPr/>
                </a:tc>
                <a:extLst>
                  <a:ext uri="{0D108BD9-81ED-4DB2-BD59-A6C34878D82A}">
                    <a16:rowId xmlns:a16="http://schemas.microsoft.com/office/drawing/2014/main" val="3481164714"/>
                  </a:ext>
                </a:extLst>
              </a:tr>
            </a:tbl>
          </a:graphicData>
        </a:graphic>
      </p:graphicFrame>
    </p:spTree>
    <p:extLst>
      <p:ext uri="{BB962C8B-B14F-4D97-AF65-F5344CB8AC3E}">
        <p14:creationId xmlns:p14="http://schemas.microsoft.com/office/powerpoint/2010/main" val="4173816080"/>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41588-9B9E-DA44-8CA4-2DDC809C0EC1}"/>
              </a:ext>
            </a:extLst>
          </p:cNvPr>
          <p:cNvSpPr>
            <a:spLocks noGrp="1"/>
          </p:cNvSpPr>
          <p:nvPr>
            <p:ph type="title"/>
          </p:nvPr>
        </p:nvSpPr>
        <p:spPr/>
        <p:txBody>
          <a:bodyPr/>
          <a:lstStyle/>
          <a:p>
            <a:r>
              <a:rPr lang="en-US" dirty="0"/>
              <a:t>TB &amp; HIV</a:t>
            </a:r>
          </a:p>
        </p:txBody>
      </p:sp>
    </p:spTree>
    <p:extLst>
      <p:ext uri="{BB962C8B-B14F-4D97-AF65-F5344CB8AC3E}">
        <p14:creationId xmlns:p14="http://schemas.microsoft.com/office/powerpoint/2010/main" val="3679891176"/>
      </p:ext>
    </p:extLst>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8CD086-3DEC-1A41-8974-98AF3CAF06F1}"/>
              </a:ext>
            </a:extLst>
          </p:cNvPr>
          <p:cNvPicPr>
            <a:picLocks noChangeAspect="1"/>
          </p:cNvPicPr>
          <p:nvPr/>
        </p:nvPicPr>
        <p:blipFill>
          <a:blip r:embed="rId2"/>
          <a:stretch>
            <a:fillRect/>
          </a:stretch>
        </p:blipFill>
        <p:spPr>
          <a:xfrm>
            <a:off x="0" y="1579089"/>
            <a:ext cx="9144000" cy="5254136"/>
          </a:xfrm>
          <a:prstGeom prst="rect">
            <a:avLst/>
          </a:prstGeom>
        </p:spPr>
      </p:pic>
      <p:sp>
        <p:nvSpPr>
          <p:cNvPr id="4" name="TextBox 3">
            <a:extLst>
              <a:ext uri="{FF2B5EF4-FFF2-40B4-BE49-F238E27FC236}">
                <a16:creationId xmlns:a16="http://schemas.microsoft.com/office/drawing/2014/main" id="{C723A240-26A5-4E48-BC03-2BA5E8A5299D}"/>
              </a:ext>
            </a:extLst>
          </p:cNvPr>
          <p:cNvSpPr txBox="1"/>
          <p:nvPr/>
        </p:nvSpPr>
        <p:spPr>
          <a:xfrm>
            <a:off x="172775" y="379427"/>
            <a:ext cx="2986087" cy="584775"/>
          </a:xfrm>
          <a:prstGeom prst="rect">
            <a:avLst/>
          </a:prstGeom>
          <a:solidFill>
            <a:srgbClr val="01297C"/>
          </a:solidFill>
        </p:spPr>
        <p:txBody>
          <a:bodyPr wrap="square" rtlCol="0">
            <a:spAutoFit/>
          </a:bodyPr>
          <a:lstStyle/>
          <a:p>
            <a:r>
              <a:rPr lang="en-US" sz="3200" dirty="0">
                <a:solidFill>
                  <a:schemeClr val="bg1"/>
                </a:solidFill>
                <a:latin typeface="Arial"/>
              </a:rPr>
              <a:t>TB &amp; HIV</a:t>
            </a:r>
          </a:p>
        </p:txBody>
      </p:sp>
      <p:pic>
        <p:nvPicPr>
          <p:cNvPr id="3" name="Picture 2">
            <a:extLst>
              <a:ext uri="{FF2B5EF4-FFF2-40B4-BE49-F238E27FC236}">
                <a16:creationId xmlns:a16="http://schemas.microsoft.com/office/drawing/2014/main" id="{FCA7E631-7A60-714D-B4D2-CB51E8110A69}"/>
              </a:ext>
            </a:extLst>
          </p:cNvPr>
          <p:cNvPicPr>
            <a:picLocks noChangeAspect="1"/>
          </p:cNvPicPr>
          <p:nvPr/>
        </p:nvPicPr>
        <p:blipFill>
          <a:blip r:embed="rId3"/>
          <a:stretch>
            <a:fillRect/>
          </a:stretch>
        </p:blipFill>
        <p:spPr>
          <a:xfrm>
            <a:off x="5603631" y="0"/>
            <a:ext cx="3540369" cy="1682472"/>
          </a:xfrm>
          <a:prstGeom prst="rect">
            <a:avLst/>
          </a:prstGeom>
        </p:spPr>
      </p:pic>
      <p:sp>
        <p:nvSpPr>
          <p:cNvPr id="7" name="TextBox 6">
            <a:extLst>
              <a:ext uri="{FF2B5EF4-FFF2-40B4-BE49-F238E27FC236}">
                <a16:creationId xmlns:a16="http://schemas.microsoft.com/office/drawing/2014/main" id="{BC62382E-608E-8A48-ABF2-9387FF0BE90A}"/>
              </a:ext>
            </a:extLst>
          </p:cNvPr>
          <p:cNvSpPr txBox="1"/>
          <p:nvPr/>
        </p:nvSpPr>
        <p:spPr>
          <a:xfrm>
            <a:off x="6822831" y="4079633"/>
            <a:ext cx="2063262" cy="2246769"/>
          </a:xfrm>
          <a:prstGeom prst="rect">
            <a:avLst/>
          </a:prstGeom>
          <a:noFill/>
        </p:spPr>
        <p:txBody>
          <a:bodyPr wrap="square" rtlCol="0">
            <a:spAutoFit/>
          </a:bodyPr>
          <a:lstStyle/>
          <a:p>
            <a:r>
              <a:rPr lang="en-US" sz="2000" b="1" dirty="0">
                <a:latin typeface="Arial"/>
              </a:rPr>
              <a:t>Primary endpoint: </a:t>
            </a:r>
            <a:r>
              <a:rPr lang="en-US" sz="2000" dirty="0">
                <a:latin typeface="Arial"/>
              </a:rPr>
              <a:t>TB-free survival @12M after randomization</a:t>
            </a:r>
          </a:p>
          <a:p>
            <a:r>
              <a:rPr lang="en-US" sz="2000" b="1" dirty="0">
                <a:latin typeface="Arial"/>
              </a:rPr>
              <a:t>Non-inf margin</a:t>
            </a:r>
            <a:r>
              <a:rPr lang="en-US" sz="2000" dirty="0">
                <a:latin typeface="Arial"/>
              </a:rPr>
              <a:t>: 6.6%</a:t>
            </a:r>
          </a:p>
        </p:txBody>
      </p:sp>
    </p:spTree>
    <p:extLst>
      <p:ext uri="{BB962C8B-B14F-4D97-AF65-F5344CB8AC3E}">
        <p14:creationId xmlns:p14="http://schemas.microsoft.com/office/powerpoint/2010/main" val="3219104264"/>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23A240-26A5-4E48-BC03-2BA5E8A5299D}"/>
              </a:ext>
            </a:extLst>
          </p:cNvPr>
          <p:cNvSpPr txBox="1"/>
          <p:nvPr/>
        </p:nvSpPr>
        <p:spPr>
          <a:xfrm>
            <a:off x="172775" y="379427"/>
            <a:ext cx="2986087" cy="584775"/>
          </a:xfrm>
          <a:prstGeom prst="rect">
            <a:avLst/>
          </a:prstGeom>
          <a:solidFill>
            <a:srgbClr val="01297C"/>
          </a:solidFill>
        </p:spPr>
        <p:txBody>
          <a:bodyPr wrap="square" rtlCol="0">
            <a:spAutoFit/>
          </a:bodyPr>
          <a:lstStyle/>
          <a:p>
            <a:r>
              <a:rPr lang="en-US" sz="3200" dirty="0">
                <a:solidFill>
                  <a:schemeClr val="bg1"/>
                </a:solidFill>
                <a:latin typeface="Arial"/>
              </a:rPr>
              <a:t>TB &amp; HIV</a:t>
            </a:r>
          </a:p>
        </p:txBody>
      </p:sp>
      <p:pic>
        <p:nvPicPr>
          <p:cNvPr id="3" name="Picture 2">
            <a:extLst>
              <a:ext uri="{FF2B5EF4-FFF2-40B4-BE49-F238E27FC236}">
                <a16:creationId xmlns:a16="http://schemas.microsoft.com/office/drawing/2014/main" id="{F8A10CD3-F235-1F45-9CDB-254676A6BD55}"/>
              </a:ext>
            </a:extLst>
          </p:cNvPr>
          <p:cNvPicPr>
            <a:picLocks noChangeAspect="1"/>
          </p:cNvPicPr>
          <p:nvPr/>
        </p:nvPicPr>
        <p:blipFill>
          <a:blip r:embed="rId2"/>
          <a:stretch>
            <a:fillRect/>
          </a:stretch>
        </p:blipFill>
        <p:spPr>
          <a:xfrm>
            <a:off x="383891" y="1379605"/>
            <a:ext cx="8376218" cy="4098789"/>
          </a:xfrm>
          <a:prstGeom prst="rect">
            <a:avLst/>
          </a:prstGeom>
        </p:spPr>
      </p:pic>
      <p:sp>
        <p:nvSpPr>
          <p:cNvPr id="2" name="Title 1">
            <a:extLst>
              <a:ext uri="{FF2B5EF4-FFF2-40B4-BE49-F238E27FC236}">
                <a16:creationId xmlns:a16="http://schemas.microsoft.com/office/drawing/2014/main" id="{F26202B5-E122-824A-B742-17B5BD30435C}"/>
              </a:ext>
            </a:extLst>
          </p:cNvPr>
          <p:cNvSpPr>
            <a:spLocks noGrp="1"/>
          </p:cNvSpPr>
          <p:nvPr>
            <p:ph type="title"/>
          </p:nvPr>
        </p:nvSpPr>
        <p:spPr>
          <a:xfrm>
            <a:off x="5190252" y="4156616"/>
            <a:ext cx="3953748" cy="2174631"/>
          </a:xfrm>
        </p:spPr>
        <p:txBody>
          <a:bodyPr>
            <a:noAutofit/>
          </a:bodyPr>
          <a:lstStyle/>
          <a:p>
            <a:pPr marL="457200" indent="-457200">
              <a:buFont typeface="Arial" panose="020B0604020202020204" pitchFamily="34" charset="0"/>
              <a:buChar char="•"/>
            </a:pPr>
            <a:r>
              <a:rPr lang="en-US" sz="2000" b="1" dirty="0"/>
              <a:t>Criteria for PLWH</a:t>
            </a:r>
            <a:br>
              <a:rPr lang="en-US" sz="2000" dirty="0"/>
            </a:br>
            <a:r>
              <a:rPr lang="en-US" sz="2000" dirty="0"/>
              <a:t>-CD4+ count&gt;100 cells/mm3</a:t>
            </a:r>
            <a:br>
              <a:rPr lang="en-US" sz="2000" dirty="0"/>
            </a:br>
            <a:r>
              <a:rPr lang="en-US" sz="2000" dirty="0"/>
              <a:t>-EFV-based ART</a:t>
            </a:r>
            <a:br>
              <a:rPr lang="en-US" sz="2000" dirty="0"/>
            </a:br>
            <a:r>
              <a:rPr lang="en-US" sz="2000" dirty="0"/>
              <a:t>*already on EFV-based with VL &lt;200</a:t>
            </a:r>
            <a:br>
              <a:rPr lang="en-US" sz="2000" dirty="0"/>
            </a:br>
            <a:r>
              <a:rPr lang="en-US" sz="2000" dirty="0"/>
              <a:t>*starting EFV-based ART within 8 weeks of TB </a:t>
            </a:r>
            <a:r>
              <a:rPr lang="en-US" sz="2000" dirty="0" err="1"/>
              <a:t>tx</a:t>
            </a:r>
            <a:br>
              <a:rPr lang="en-US" sz="2000" dirty="0"/>
            </a:br>
            <a:r>
              <a:rPr lang="en-US" sz="2000" dirty="0"/>
              <a:t>	</a:t>
            </a:r>
          </a:p>
        </p:txBody>
      </p:sp>
    </p:spTree>
    <p:extLst>
      <p:ext uri="{BB962C8B-B14F-4D97-AF65-F5344CB8AC3E}">
        <p14:creationId xmlns:p14="http://schemas.microsoft.com/office/powerpoint/2010/main" val="2118391019"/>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23A240-26A5-4E48-BC03-2BA5E8A5299D}"/>
              </a:ext>
            </a:extLst>
          </p:cNvPr>
          <p:cNvSpPr txBox="1"/>
          <p:nvPr/>
        </p:nvSpPr>
        <p:spPr>
          <a:xfrm>
            <a:off x="172775" y="379427"/>
            <a:ext cx="2986087" cy="584775"/>
          </a:xfrm>
          <a:prstGeom prst="rect">
            <a:avLst/>
          </a:prstGeom>
          <a:solidFill>
            <a:srgbClr val="01297C"/>
          </a:solidFill>
        </p:spPr>
        <p:txBody>
          <a:bodyPr wrap="square" rtlCol="0">
            <a:spAutoFit/>
          </a:bodyPr>
          <a:lstStyle/>
          <a:p>
            <a:r>
              <a:rPr lang="en-US" sz="3200" dirty="0">
                <a:solidFill>
                  <a:schemeClr val="bg1"/>
                </a:solidFill>
                <a:latin typeface="Arial"/>
              </a:rPr>
              <a:t>TB &amp; HIV</a:t>
            </a:r>
          </a:p>
        </p:txBody>
      </p:sp>
      <p:pic>
        <p:nvPicPr>
          <p:cNvPr id="7" name="Picture 6">
            <a:extLst>
              <a:ext uri="{FF2B5EF4-FFF2-40B4-BE49-F238E27FC236}">
                <a16:creationId xmlns:a16="http://schemas.microsoft.com/office/drawing/2014/main" id="{E7176587-D025-A44B-B16A-CE911D1490D8}"/>
              </a:ext>
            </a:extLst>
          </p:cNvPr>
          <p:cNvPicPr>
            <a:picLocks noChangeAspect="1"/>
          </p:cNvPicPr>
          <p:nvPr/>
        </p:nvPicPr>
        <p:blipFill>
          <a:blip r:embed="rId2"/>
          <a:stretch>
            <a:fillRect/>
          </a:stretch>
        </p:blipFill>
        <p:spPr>
          <a:xfrm>
            <a:off x="0" y="1797229"/>
            <a:ext cx="9144000" cy="4899326"/>
          </a:xfrm>
          <a:prstGeom prst="rect">
            <a:avLst/>
          </a:prstGeom>
        </p:spPr>
      </p:pic>
      <p:pic>
        <p:nvPicPr>
          <p:cNvPr id="8" name="Picture 7">
            <a:extLst>
              <a:ext uri="{FF2B5EF4-FFF2-40B4-BE49-F238E27FC236}">
                <a16:creationId xmlns:a16="http://schemas.microsoft.com/office/drawing/2014/main" id="{4F615404-D1D7-DE40-8D5A-B58AE7ED8206}"/>
              </a:ext>
            </a:extLst>
          </p:cNvPr>
          <p:cNvPicPr>
            <a:picLocks noChangeAspect="1"/>
          </p:cNvPicPr>
          <p:nvPr/>
        </p:nvPicPr>
        <p:blipFill>
          <a:blip r:embed="rId3"/>
          <a:stretch>
            <a:fillRect/>
          </a:stretch>
        </p:blipFill>
        <p:spPr>
          <a:xfrm>
            <a:off x="0" y="97512"/>
            <a:ext cx="9144000" cy="2519516"/>
          </a:xfrm>
          <a:prstGeom prst="rect">
            <a:avLst/>
          </a:prstGeom>
        </p:spPr>
      </p:pic>
      <p:sp>
        <p:nvSpPr>
          <p:cNvPr id="9" name="TextBox 8">
            <a:extLst>
              <a:ext uri="{FF2B5EF4-FFF2-40B4-BE49-F238E27FC236}">
                <a16:creationId xmlns:a16="http://schemas.microsoft.com/office/drawing/2014/main" id="{BE39B371-485B-154D-B2A4-8FFDA7E52E88}"/>
              </a:ext>
            </a:extLst>
          </p:cNvPr>
          <p:cNvSpPr txBox="1"/>
          <p:nvPr/>
        </p:nvSpPr>
        <p:spPr>
          <a:xfrm>
            <a:off x="78991" y="5767755"/>
            <a:ext cx="6752492" cy="461665"/>
          </a:xfrm>
          <a:prstGeom prst="rect">
            <a:avLst/>
          </a:prstGeom>
          <a:noFill/>
        </p:spPr>
        <p:txBody>
          <a:bodyPr wrap="square" rtlCol="0">
            <a:spAutoFit/>
          </a:bodyPr>
          <a:lstStyle/>
          <a:p>
            <a:r>
              <a:rPr lang="en-US" dirty="0">
                <a:solidFill>
                  <a:srgbClr val="FF0000"/>
                </a:solidFill>
                <a:latin typeface="Arial"/>
              </a:rPr>
              <a:t>4M RPT-MOXI non-inferior to 6M SOC in PLWH</a:t>
            </a:r>
          </a:p>
        </p:txBody>
      </p:sp>
    </p:spTree>
    <p:extLst>
      <p:ext uri="{BB962C8B-B14F-4D97-AF65-F5344CB8AC3E}">
        <p14:creationId xmlns:p14="http://schemas.microsoft.com/office/powerpoint/2010/main" val="1742620812"/>
      </p:ext>
    </p:ext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23A240-26A5-4E48-BC03-2BA5E8A5299D}"/>
              </a:ext>
            </a:extLst>
          </p:cNvPr>
          <p:cNvSpPr txBox="1"/>
          <p:nvPr/>
        </p:nvSpPr>
        <p:spPr>
          <a:xfrm>
            <a:off x="172775" y="379427"/>
            <a:ext cx="5032271" cy="584775"/>
          </a:xfrm>
          <a:prstGeom prst="rect">
            <a:avLst/>
          </a:prstGeom>
          <a:solidFill>
            <a:srgbClr val="01297C"/>
          </a:solidFill>
        </p:spPr>
        <p:txBody>
          <a:bodyPr wrap="square" rtlCol="0">
            <a:spAutoFit/>
          </a:bodyPr>
          <a:lstStyle/>
          <a:p>
            <a:r>
              <a:rPr lang="en-US" sz="3200" dirty="0">
                <a:solidFill>
                  <a:schemeClr val="bg1"/>
                </a:solidFill>
                <a:latin typeface="Arial"/>
              </a:rPr>
              <a:t>TB &amp; HIV Lightning Round</a:t>
            </a:r>
          </a:p>
        </p:txBody>
      </p:sp>
      <p:sp>
        <p:nvSpPr>
          <p:cNvPr id="6" name="Title 5">
            <a:extLst>
              <a:ext uri="{FF2B5EF4-FFF2-40B4-BE49-F238E27FC236}">
                <a16:creationId xmlns:a16="http://schemas.microsoft.com/office/drawing/2014/main" id="{E8C147BD-5552-3442-ABE5-78E3DD9475BE}"/>
              </a:ext>
            </a:extLst>
          </p:cNvPr>
          <p:cNvSpPr>
            <a:spLocks noGrp="1"/>
          </p:cNvSpPr>
          <p:nvPr>
            <p:ph type="title"/>
          </p:nvPr>
        </p:nvSpPr>
        <p:spPr>
          <a:xfrm>
            <a:off x="172776" y="1339517"/>
            <a:ext cx="6743840" cy="2267770"/>
          </a:xfrm>
        </p:spPr>
        <p:txBody>
          <a:bodyPr>
            <a:noAutofit/>
          </a:bodyPr>
          <a:lstStyle/>
          <a:p>
            <a:r>
              <a:rPr lang="en-US" sz="2000" b="1" u="sng" dirty="0"/>
              <a:t>#131 </a:t>
            </a:r>
            <a:r>
              <a:rPr lang="en-US" sz="2000" b="1" u="sng" dirty="0" err="1"/>
              <a:t>Cresswell</a:t>
            </a:r>
            <a:r>
              <a:rPr lang="en-US" sz="2000" b="1" u="sng" dirty="0"/>
              <a:t> (Uganda):</a:t>
            </a:r>
            <a:r>
              <a:rPr lang="en-US" sz="2000" b="1" dirty="0"/>
              <a:t> </a:t>
            </a:r>
            <a:br>
              <a:rPr lang="en-US" sz="2000" dirty="0"/>
            </a:br>
            <a:r>
              <a:rPr lang="en-US" sz="2000" dirty="0"/>
              <a:t>Phase II TB Meningitis </a:t>
            </a:r>
            <a:r>
              <a:rPr lang="en-US" sz="2000" dirty="0" err="1"/>
              <a:t>tx</a:t>
            </a:r>
            <a:r>
              <a:rPr lang="en-US" sz="2000" dirty="0"/>
              <a:t> w/ high-dose RIF</a:t>
            </a:r>
            <a:br>
              <a:rPr lang="en-US" sz="2000" dirty="0"/>
            </a:br>
            <a:r>
              <a:rPr lang="en-US" sz="2000" dirty="0"/>
              <a:t>-90% participants had HIV, median CD4+=50</a:t>
            </a:r>
            <a:br>
              <a:rPr lang="en-US" sz="2000" dirty="0"/>
            </a:br>
            <a:r>
              <a:rPr lang="en-US" sz="2000" dirty="0"/>
              <a:t>-SOC RIF reached detectable CSF levels in &lt;50%, vs 94% in both intensified arms</a:t>
            </a:r>
            <a:br>
              <a:rPr lang="en-US" sz="2000" dirty="0"/>
            </a:br>
            <a:r>
              <a:rPr lang="en-US" sz="2000" dirty="0"/>
              <a:t>-No excess toxicity with high-dose RIF (not powered for clinical endpoints)</a:t>
            </a:r>
          </a:p>
        </p:txBody>
      </p:sp>
      <p:pic>
        <p:nvPicPr>
          <p:cNvPr id="8" name="Picture 7">
            <a:extLst>
              <a:ext uri="{FF2B5EF4-FFF2-40B4-BE49-F238E27FC236}">
                <a16:creationId xmlns:a16="http://schemas.microsoft.com/office/drawing/2014/main" id="{D7A1285C-1523-834B-AC80-0815541C12D4}"/>
              </a:ext>
            </a:extLst>
          </p:cNvPr>
          <p:cNvPicPr>
            <a:picLocks noChangeAspect="1"/>
          </p:cNvPicPr>
          <p:nvPr/>
        </p:nvPicPr>
        <p:blipFill>
          <a:blip r:embed="rId2"/>
          <a:stretch>
            <a:fillRect/>
          </a:stretch>
        </p:blipFill>
        <p:spPr>
          <a:xfrm>
            <a:off x="5468608" y="1197647"/>
            <a:ext cx="3832940" cy="1017074"/>
          </a:xfrm>
          <a:prstGeom prst="rect">
            <a:avLst/>
          </a:prstGeom>
        </p:spPr>
      </p:pic>
      <p:pic>
        <p:nvPicPr>
          <p:cNvPr id="7" name="Picture 6">
            <a:extLst>
              <a:ext uri="{FF2B5EF4-FFF2-40B4-BE49-F238E27FC236}">
                <a16:creationId xmlns:a16="http://schemas.microsoft.com/office/drawing/2014/main" id="{BBBFA98E-542B-2641-8244-F181D1AFBD2E}"/>
              </a:ext>
            </a:extLst>
          </p:cNvPr>
          <p:cNvPicPr>
            <a:picLocks noChangeAspect="1"/>
          </p:cNvPicPr>
          <p:nvPr/>
        </p:nvPicPr>
        <p:blipFill>
          <a:blip r:embed="rId3"/>
          <a:stretch>
            <a:fillRect/>
          </a:stretch>
        </p:blipFill>
        <p:spPr>
          <a:xfrm>
            <a:off x="7385078" y="2282352"/>
            <a:ext cx="1051260" cy="1017073"/>
          </a:xfrm>
          <a:prstGeom prst="rect">
            <a:avLst/>
          </a:prstGeom>
        </p:spPr>
      </p:pic>
      <p:sp>
        <p:nvSpPr>
          <p:cNvPr id="9" name="Title 5">
            <a:extLst>
              <a:ext uri="{FF2B5EF4-FFF2-40B4-BE49-F238E27FC236}">
                <a16:creationId xmlns:a16="http://schemas.microsoft.com/office/drawing/2014/main" id="{F558CB98-9541-724A-B8C3-1BB35206EDD3}"/>
              </a:ext>
            </a:extLst>
          </p:cNvPr>
          <p:cNvSpPr txBox="1">
            <a:spLocks/>
          </p:cNvSpPr>
          <p:nvPr/>
        </p:nvSpPr>
        <p:spPr>
          <a:xfrm>
            <a:off x="323848" y="5169558"/>
            <a:ext cx="8491905" cy="1688442"/>
          </a:xfrm>
          <a:prstGeom prst="rect">
            <a:avLst/>
          </a:prstGeom>
        </p:spPr>
        <p:txBody>
          <a:bodyPr anchor="t" anchorCtr="0">
            <a:normAutofit fontScale="97500"/>
          </a:bodyPr>
          <a:lstStyle>
            <a:lvl1pPr algn="l" defTabSz="914400" rtl="0" eaLnBrk="1" latinLnBrk="0" hangingPunct="1">
              <a:spcBef>
                <a:spcPct val="0"/>
              </a:spcBef>
              <a:buNone/>
              <a:defRPr sz="2800" kern="1200" baseline="0">
                <a:solidFill>
                  <a:schemeClr val="bg1"/>
                </a:solidFill>
                <a:latin typeface="Arial"/>
                <a:ea typeface="+mj-ea"/>
                <a:cs typeface="Arial"/>
              </a:defRPr>
            </a:lvl1pPr>
          </a:lstStyle>
          <a:p>
            <a:pPr fontAlgn="auto">
              <a:spcAft>
                <a:spcPts val="0"/>
              </a:spcAft>
            </a:pPr>
            <a:endParaRPr lang="en-US" dirty="0"/>
          </a:p>
        </p:txBody>
      </p:sp>
      <p:sp>
        <p:nvSpPr>
          <p:cNvPr id="11" name="Title 5">
            <a:extLst>
              <a:ext uri="{FF2B5EF4-FFF2-40B4-BE49-F238E27FC236}">
                <a16:creationId xmlns:a16="http://schemas.microsoft.com/office/drawing/2014/main" id="{AEB8DD8C-AD3A-974D-A22B-9B8D2F67C16A}"/>
              </a:ext>
            </a:extLst>
          </p:cNvPr>
          <p:cNvSpPr txBox="1">
            <a:spLocks/>
          </p:cNvSpPr>
          <p:nvPr/>
        </p:nvSpPr>
        <p:spPr>
          <a:xfrm>
            <a:off x="172775" y="3658174"/>
            <a:ext cx="8798947" cy="1493642"/>
          </a:xfrm>
          <a:prstGeom prst="rect">
            <a:avLst/>
          </a:prstGeom>
        </p:spPr>
        <p:txBody>
          <a:bodyPr anchor="t" anchorCtr="0">
            <a:normAutofit fontScale="82500" lnSpcReduction="20000"/>
          </a:bodyPr>
          <a:lstStyle>
            <a:lvl1pPr algn="l" defTabSz="914400" rtl="0" eaLnBrk="1" latinLnBrk="0" hangingPunct="1">
              <a:spcBef>
                <a:spcPct val="0"/>
              </a:spcBef>
              <a:buNone/>
              <a:defRPr sz="2800" kern="1200" baseline="0">
                <a:solidFill>
                  <a:schemeClr val="bg1"/>
                </a:solidFill>
                <a:latin typeface="Arial"/>
                <a:ea typeface="+mj-ea"/>
                <a:cs typeface="Arial"/>
              </a:defRPr>
            </a:lvl1pPr>
          </a:lstStyle>
          <a:p>
            <a:pPr fontAlgn="auto">
              <a:spcAft>
                <a:spcPts val="0"/>
              </a:spcAft>
            </a:pPr>
            <a:r>
              <a:rPr lang="en-US" b="1" u="sng" dirty="0"/>
              <a:t>#132 Sun (Taiwan): </a:t>
            </a:r>
            <a:r>
              <a:rPr lang="en-US" dirty="0"/>
              <a:t>BIC/TAF/FTC  with 1HP for LTBI in PLWH with VL &lt;200</a:t>
            </a:r>
          </a:p>
          <a:p>
            <a:pPr fontAlgn="auto">
              <a:spcAft>
                <a:spcPts val="0"/>
              </a:spcAft>
            </a:pPr>
            <a:r>
              <a:rPr lang="en-US" dirty="0"/>
              <a:t>- N=50 started, 1 discontinued</a:t>
            </a:r>
          </a:p>
          <a:p>
            <a:pPr fontAlgn="auto">
              <a:spcAft>
                <a:spcPts val="0"/>
              </a:spcAft>
            </a:pPr>
            <a:r>
              <a:rPr lang="en-US" dirty="0"/>
              <a:t>-16 had VL rebound during 1HP, all re-suppressed at 3 &amp; 6 months post-1HP</a:t>
            </a:r>
          </a:p>
        </p:txBody>
      </p:sp>
      <p:sp>
        <p:nvSpPr>
          <p:cNvPr id="12" name="Title 5">
            <a:extLst>
              <a:ext uri="{FF2B5EF4-FFF2-40B4-BE49-F238E27FC236}">
                <a16:creationId xmlns:a16="http://schemas.microsoft.com/office/drawing/2014/main" id="{132819E0-6A89-5E4F-8B8C-CFB0D2B3A5C5}"/>
              </a:ext>
            </a:extLst>
          </p:cNvPr>
          <p:cNvSpPr txBox="1">
            <a:spLocks/>
          </p:cNvSpPr>
          <p:nvPr/>
        </p:nvSpPr>
        <p:spPr>
          <a:xfrm>
            <a:off x="172774" y="5302103"/>
            <a:ext cx="8971226" cy="1493642"/>
          </a:xfrm>
          <a:prstGeom prst="rect">
            <a:avLst/>
          </a:prstGeom>
        </p:spPr>
        <p:txBody>
          <a:bodyPr anchor="t" anchorCtr="0">
            <a:normAutofit fontScale="97500" lnSpcReduction="10000"/>
          </a:bodyPr>
          <a:lstStyle>
            <a:lvl1pPr algn="l" defTabSz="914400" rtl="0" eaLnBrk="1" latinLnBrk="0" hangingPunct="1">
              <a:spcBef>
                <a:spcPct val="0"/>
              </a:spcBef>
              <a:buNone/>
              <a:defRPr sz="2800" kern="1200" baseline="0">
                <a:solidFill>
                  <a:schemeClr val="bg1"/>
                </a:solidFill>
                <a:latin typeface="Arial"/>
                <a:ea typeface="+mj-ea"/>
                <a:cs typeface="Arial"/>
              </a:defRPr>
            </a:lvl1pPr>
          </a:lstStyle>
          <a:p>
            <a:pPr fontAlgn="auto">
              <a:spcAft>
                <a:spcPts val="0"/>
              </a:spcAft>
            </a:pPr>
            <a:r>
              <a:rPr lang="en-US" sz="2000" b="1" u="sng" dirty="0"/>
              <a:t>#178 Gupta (multi): </a:t>
            </a:r>
            <a:r>
              <a:rPr lang="en-US" sz="2000" dirty="0"/>
              <a:t>Pregnancy outcomes in PLWH receiving 9M INH for prevention of TB</a:t>
            </a:r>
          </a:p>
          <a:p>
            <a:pPr fontAlgn="auto">
              <a:spcAft>
                <a:spcPts val="0"/>
              </a:spcAft>
            </a:pPr>
            <a:r>
              <a:rPr lang="en-US" sz="2000" dirty="0"/>
              <a:t>N=128 women with known pregnancy outcomes while on study</a:t>
            </a:r>
          </a:p>
          <a:p>
            <a:pPr fontAlgn="auto">
              <a:spcAft>
                <a:spcPts val="0"/>
              </a:spcAft>
            </a:pPr>
            <a:r>
              <a:rPr lang="en-US" sz="2000" dirty="0"/>
              <a:t>Increased risk of non-live birth (RR 1.92 (1.11, 3.33) and other adverse pregnancy outcome in INH-exposed 1</a:t>
            </a:r>
            <a:r>
              <a:rPr lang="en-US" sz="2000" baseline="30000" dirty="0"/>
              <a:t>st</a:t>
            </a:r>
            <a:r>
              <a:rPr lang="en-US" sz="2000" dirty="0"/>
              <a:t> trimester</a:t>
            </a:r>
          </a:p>
        </p:txBody>
      </p:sp>
      <p:pic>
        <p:nvPicPr>
          <p:cNvPr id="13" name="Picture 12">
            <a:extLst>
              <a:ext uri="{FF2B5EF4-FFF2-40B4-BE49-F238E27FC236}">
                <a16:creationId xmlns:a16="http://schemas.microsoft.com/office/drawing/2014/main" id="{F996BBD7-A2B1-6943-BB9D-D9E0F1D48725}"/>
              </a:ext>
            </a:extLst>
          </p:cNvPr>
          <p:cNvPicPr>
            <a:picLocks noChangeAspect="1"/>
          </p:cNvPicPr>
          <p:nvPr/>
        </p:nvPicPr>
        <p:blipFill>
          <a:blip r:embed="rId4"/>
          <a:stretch>
            <a:fillRect/>
          </a:stretch>
        </p:blipFill>
        <p:spPr>
          <a:xfrm>
            <a:off x="5205046" y="0"/>
            <a:ext cx="1799236" cy="1655297"/>
          </a:xfrm>
          <a:prstGeom prst="rect">
            <a:avLst/>
          </a:prstGeom>
        </p:spPr>
      </p:pic>
    </p:spTree>
    <p:extLst>
      <p:ext uri="{BB962C8B-B14F-4D97-AF65-F5344CB8AC3E}">
        <p14:creationId xmlns:p14="http://schemas.microsoft.com/office/powerpoint/2010/main" val="1313986691"/>
      </p:ext>
    </p:extLst>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BFB94-E81E-3C4C-B40C-97ECF61E94B2}"/>
              </a:ext>
            </a:extLst>
          </p:cNvPr>
          <p:cNvSpPr>
            <a:spLocks noGrp="1"/>
          </p:cNvSpPr>
          <p:nvPr>
            <p:ph type="title"/>
          </p:nvPr>
        </p:nvSpPr>
        <p:spPr/>
        <p:txBody>
          <a:bodyPr/>
          <a:lstStyle/>
          <a:p>
            <a:r>
              <a:rPr lang="en-US" dirty="0"/>
              <a:t>Hepatitis C</a:t>
            </a:r>
          </a:p>
        </p:txBody>
      </p:sp>
    </p:spTree>
    <p:extLst>
      <p:ext uri="{BB962C8B-B14F-4D97-AF65-F5344CB8AC3E}">
        <p14:creationId xmlns:p14="http://schemas.microsoft.com/office/powerpoint/2010/main" val="3771047659"/>
      </p:ext>
    </p:ext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23A240-26A5-4E48-BC03-2BA5E8A5299D}"/>
              </a:ext>
            </a:extLst>
          </p:cNvPr>
          <p:cNvSpPr txBox="1"/>
          <p:nvPr/>
        </p:nvSpPr>
        <p:spPr>
          <a:xfrm>
            <a:off x="172775" y="379427"/>
            <a:ext cx="2986087" cy="584775"/>
          </a:xfrm>
          <a:prstGeom prst="rect">
            <a:avLst/>
          </a:prstGeom>
          <a:solidFill>
            <a:srgbClr val="01297C"/>
          </a:solidFill>
        </p:spPr>
        <p:txBody>
          <a:bodyPr wrap="square" rtlCol="0">
            <a:spAutoFit/>
          </a:bodyPr>
          <a:lstStyle/>
          <a:p>
            <a:r>
              <a:rPr lang="en-US" sz="3200" dirty="0">
                <a:solidFill>
                  <a:schemeClr val="bg1"/>
                </a:solidFill>
                <a:latin typeface="Arial"/>
              </a:rPr>
              <a:t>Hep C</a:t>
            </a:r>
          </a:p>
        </p:txBody>
      </p:sp>
      <p:pic>
        <p:nvPicPr>
          <p:cNvPr id="7" name="Picture 6">
            <a:extLst>
              <a:ext uri="{FF2B5EF4-FFF2-40B4-BE49-F238E27FC236}">
                <a16:creationId xmlns:a16="http://schemas.microsoft.com/office/drawing/2014/main" id="{3A03EA96-F9B6-3044-8CD4-D1C248D512FA}"/>
              </a:ext>
            </a:extLst>
          </p:cNvPr>
          <p:cNvPicPr>
            <a:picLocks noChangeAspect="1"/>
          </p:cNvPicPr>
          <p:nvPr/>
        </p:nvPicPr>
        <p:blipFill>
          <a:blip r:embed="rId2"/>
          <a:stretch>
            <a:fillRect/>
          </a:stretch>
        </p:blipFill>
        <p:spPr>
          <a:xfrm>
            <a:off x="4572000" y="0"/>
            <a:ext cx="4572000" cy="2225202"/>
          </a:xfrm>
          <a:prstGeom prst="rect">
            <a:avLst/>
          </a:prstGeom>
        </p:spPr>
      </p:pic>
      <p:sp>
        <p:nvSpPr>
          <p:cNvPr id="8" name="TextBox 7">
            <a:extLst>
              <a:ext uri="{FF2B5EF4-FFF2-40B4-BE49-F238E27FC236}">
                <a16:creationId xmlns:a16="http://schemas.microsoft.com/office/drawing/2014/main" id="{8D693C66-5666-4643-8ECC-A0FE792714D8}"/>
              </a:ext>
            </a:extLst>
          </p:cNvPr>
          <p:cNvSpPr txBox="1"/>
          <p:nvPr/>
        </p:nvSpPr>
        <p:spPr>
          <a:xfrm>
            <a:off x="5338326" y="323781"/>
            <a:ext cx="1414166" cy="461665"/>
          </a:xfrm>
          <a:prstGeom prst="rect">
            <a:avLst/>
          </a:prstGeom>
          <a:noFill/>
        </p:spPr>
        <p:txBody>
          <a:bodyPr wrap="square" rtlCol="0">
            <a:spAutoFit/>
          </a:bodyPr>
          <a:lstStyle/>
          <a:p>
            <a:r>
              <a:rPr lang="en-US" dirty="0">
                <a:solidFill>
                  <a:schemeClr val="bg1"/>
                </a:solidFill>
                <a:latin typeface="Arial"/>
              </a:rPr>
              <a:t>#135</a:t>
            </a:r>
          </a:p>
        </p:txBody>
      </p:sp>
      <p:pic>
        <p:nvPicPr>
          <p:cNvPr id="9" name="Picture 8">
            <a:extLst>
              <a:ext uri="{FF2B5EF4-FFF2-40B4-BE49-F238E27FC236}">
                <a16:creationId xmlns:a16="http://schemas.microsoft.com/office/drawing/2014/main" id="{76F65F6C-E88A-734F-98C7-72B6E19EB040}"/>
              </a:ext>
            </a:extLst>
          </p:cNvPr>
          <p:cNvPicPr>
            <a:picLocks noChangeAspect="1"/>
          </p:cNvPicPr>
          <p:nvPr/>
        </p:nvPicPr>
        <p:blipFill>
          <a:blip r:embed="rId3"/>
          <a:stretch>
            <a:fillRect/>
          </a:stretch>
        </p:blipFill>
        <p:spPr>
          <a:xfrm>
            <a:off x="0" y="2243571"/>
            <a:ext cx="8114970" cy="4501662"/>
          </a:xfrm>
          <a:prstGeom prst="rect">
            <a:avLst/>
          </a:prstGeom>
        </p:spPr>
      </p:pic>
      <p:sp>
        <p:nvSpPr>
          <p:cNvPr id="10" name="TextBox 9">
            <a:extLst>
              <a:ext uri="{FF2B5EF4-FFF2-40B4-BE49-F238E27FC236}">
                <a16:creationId xmlns:a16="http://schemas.microsoft.com/office/drawing/2014/main" id="{059D8CB1-1189-B84F-B93D-BD6F2CAC39DA}"/>
              </a:ext>
            </a:extLst>
          </p:cNvPr>
          <p:cNvSpPr txBox="1"/>
          <p:nvPr/>
        </p:nvSpPr>
        <p:spPr>
          <a:xfrm>
            <a:off x="2555631" y="6478573"/>
            <a:ext cx="1828800" cy="338554"/>
          </a:xfrm>
          <a:prstGeom prst="rect">
            <a:avLst/>
          </a:prstGeom>
          <a:noFill/>
        </p:spPr>
        <p:txBody>
          <a:bodyPr wrap="square" rtlCol="0">
            <a:spAutoFit/>
          </a:bodyPr>
          <a:lstStyle/>
          <a:p>
            <a:r>
              <a:rPr lang="en-US" sz="1600" dirty="0">
                <a:latin typeface="Arial"/>
              </a:rPr>
              <a:t>Epclusa</a:t>
            </a:r>
          </a:p>
        </p:txBody>
      </p:sp>
    </p:spTree>
    <p:extLst>
      <p:ext uri="{BB962C8B-B14F-4D97-AF65-F5344CB8AC3E}">
        <p14:creationId xmlns:p14="http://schemas.microsoft.com/office/powerpoint/2010/main" val="3061514347"/>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46149A-2F13-4447-B8BB-F9EAF7BC2AA8}"/>
              </a:ext>
            </a:extLst>
          </p:cNvPr>
          <p:cNvPicPr>
            <a:picLocks noChangeAspect="1"/>
          </p:cNvPicPr>
          <p:nvPr/>
        </p:nvPicPr>
        <p:blipFill>
          <a:blip r:embed="rId2"/>
          <a:stretch>
            <a:fillRect/>
          </a:stretch>
        </p:blipFill>
        <p:spPr>
          <a:xfrm>
            <a:off x="374160" y="293809"/>
            <a:ext cx="6339591" cy="6270381"/>
          </a:xfrm>
          <a:prstGeom prst="rect">
            <a:avLst/>
          </a:prstGeom>
        </p:spPr>
      </p:pic>
      <p:sp>
        <p:nvSpPr>
          <p:cNvPr id="5" name="TextBox 4">
            <a:extLst>
              <a:ext uri="{FF2B5EF4-FFF2-40B4-BE49-F238E27FC236}">
                <a16:creationId xmlns:a16="http://schemas.microsoft.com/office/drawing/2014/main" id="{1AF7CEAE-05D8-C84C-954B-3BA11DBD662C}"/>
              </a:ext>
            </a:extLst>
          </p:cNvPr>
          <p:cNvSpPr txBox="1"/>
          <p:nvPr/>
        </p:nvSpPr>
        <p:spPr>
          <a:xfrm>
            <a:off x="6713751" y="1621862"/>
            <a:ext cx="2430249" cy="2677656"/>
          </a:xfrm>
          <a:prstGeom prst="rect">
            <a:avLst/>
          </a:prstGeom>
          <a:noFill/>
        </p:spPr>
        <p:txBody>
          <a:bodyPr wrap="square" rtlCol="0">
            <a:spAutoFit/>
          </a:bodyPr>
          <a:lstStyle/>
          <a:p>
            <a:r>
              <a:rPr lang="en-US" dirty="0">
                <a:solidFill>
                  <a:schemeClr val="bg1"/>
                </a:solidFill>
                <a:latin typeface="Arial"/>
              </a:rPr>
              <a:t>Exclusion:</a:t>
            </a:r>
          </a:p>
          <a:p>
            <a:pPr marL="342900" indent="-342900">
              <a:buFont typeface="Arial" panose="020B0604020202020204" pitchFamily="34" charset="0"/>
              <a:buChar char="•"/>
            </a:pPr>
            <a:r>
              <a:rPr lang="en-US" dirty="0">
                <a:solidFill>
                  <a:schemeClr val="bg1"/>
                </a:solidFill>
                <a:latin typeface="Arial"/>
              </a:rPr>
              <a:t>De-compensated cirrhosis</a:t>
            </a:r>
          </a:p>
          <a:p>
            <a:pPr marL="342900" indent="-342900">
              <a:buFont typeface="Arial" panose="020B0604020202020204" pitchFamily="34" charset="0"/>
              <a:buChar char="•"/>
            </a:pPr>
            <a:r>
              <a:rPr lang="en-US" dirty="0">
                <a:solidFill>
                  <a:schemeClr val="bg1"/>
                </a:solidFill>
                <a:latin typeface="Arial"/>
              </a:rPr>
              <a:t>Pregnancy</a:t>
            </a:r>
          </a:p>
          <a:p>
            <a:pPr marL="342900" indent="-342900">
              <a:buFont typeface="Arial" panose="020B0604020202020204" pitchFamily="34" charset="0"/>
              <a:buChar char="•"/>
            </a:pPr>
            <a:r>
              <a:rPr lang="en-US" dirty="0">
                <a:solidFill>
                  <a:schemeClr val="bg1"/>
                </a:solidFill>
                <a:latin typeface="Arial"/>
              </a:rPr>
              <a:t>Chronic HBsAg+</a:t>
            </a:r>
          </a:p>
        </p:txBody>
      </p:sp>
    </p:spTree>
    <p:extLst>
      <p:ext uri="{BB962C8B-B14F-4D97-AF65-F5344CB8AC3E}">
        <p14:creationId xmlns:p14="http://schemas.microsoft.com/office/powerpoint/2010/main" val="688601067"/>
      </p:ext>
    </p:extLst>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EBC3F7-BF52-5A4D-80BB-1D0C4EE2614D}"/>
              </a:ext>
            </a:extLst>
          </p:cNvPr>
          <p:cNvPicPr>
            <a:picLocks noChangeAspect="1"/>
          </p:cNvPicPr>
          <p:nvPr/>
        </p:nvPicPr>
        <p:blipFill>
          <a:blip r:embed="rId2"/>
          <a:stretch>
            <a:fillRect/>
          </a:stretch>
        </p:blipFill>
        <p:spPr>
          <a:xfrm>
            <a:off x="315058" y="338992"/>
            <a:ext cx="7937988" cy="6243991"/>
          </a:xfrm>
          <a:prstGeom prst="rect">
            <a:avLst/>
          </a:prstGeom>
        </p:spPr>
      </p:pic>
      <p:sp>
        <p:nvSpPr>
          <p:cNvPr id="4" name="TextBox 3">
            <a:extLst>
              <a:ext uri="{FF2B5EF4-FFF2-40B4-BE49-F238E27FC236}">
                <a16:creationId xmlns:a16="http://schemas.microsoft.com/office/drawing/2014/main" id="{0497A3C9-E8C5-834E-ABBA-5112C70C69F8}"/>
              </a:ext>
            </a:extLst>
          </p:cNvPr>
          <p:cNvSpPr txBox="1"/>
          <p:nvPr/>
        </p:nvSpPr>
        <p:spPr>
          <a:xfrm>
            <a:off x="187569" y="5172349"/>
            <a:ext cx="8768862" cy="1569660"/>
          </a:xfrm>
          <a:prstGeom prst="rect">
            <a:avLst/>
          </a:prstGeom>
          <a:solidFill>
            <a:schemeClr val="bg1"/>
          </a:solidFill>
        </p:spPr>
        <p:txBody>
          <a:bodyPr wrap="square" rtlCol="0">
            <a:spAutoFit/>
          </a:bodyPr>
          <a:lstStyle/>
          <a:p>
            <a:r>
              <a:rPr lang="en-US" dirty="0">
                <a:latin typeface="Arial"/>
              </a:rPr>
              <a:t>N=20 </a:t>
            </a:r>
            <a:r>
              <a:rPr lang="en-US" dirty="0" err="1">
                <a:latin typeface="Arial"/>
              </a:rPr>
              <a:t>nonresponders</a:t>
            </a:r>
            <a:r>
              <a:rPr lang="en-US" dirty="0">
                <a:latin typeface="Arial"/>
              </a:rPr>
              <a:t> (34% self-reported </a:t>
            </a:r>
            <a:r>
              <a:rPr lang="en-US" dirty="0" err="1">
                <a:latin typeface="Arial"/>
              </a:rPr>
              <a:t>incompleted</a:t>
            </a:r>
            <a:r>
              <a:rPr lang="en-US" dirty="0">
                <a:latin typeface="Arial"/>
              </a:rPr>
              <a:t> adherence)</a:t>
            </a:r>
          </a:p>
          <a:p>
            <a:r>
              <a:rPr lang="en-US" dirty="0">
                <a:latin typeface="Arial"/>
              </a:rPr>
              <a:t>SAE occurrence: 3.5%, none related to treatment or resulting in d/c study med</a:t>
            </a:r>
          </a:p>
        </p:txBody>
      </p:sp>
    </p:spTree>
    <p:extLst>
      <p:ext uri="{BB962C8B-B14F-4D97-AF65-F5344CB8AC3E}">
        <p14:creationId xmlns:p14="http://schemas.microsoft.com/office/powerpoint/2010/main" val="2547900194"/>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223ED-3914-5242-ACD5-AF9559231C91}"/>
              </a:ext>
            </a:extLst>
          </p:cNvPr>
          <p:cNvSpPr>
            <a:spLocks noGrp="1"/>
          </p:cNvSpPr>
          <p:nvPr>
            <p:ph type="title"/>
          </p:nvPr>
        </p:nvSpPr>
        <p:spPr>
          <a:xfrm>
            <a:off x="323850" y="119172"/>
            <a:ext cx="8497062" cy="1091184"/>
          </a:xfrm>
        </p:spPr>
        <p:txBody>
          <a:bodyPr anchor="ctr">
            <a:normAutofit/>
          </a:bodyPr>
          <a:lstStyle/>
          <a:p>
            <a:r>
              <a:rPr lang="en-US" dirty="0"/>
              <a:t>Study Design: IMPAACT 2010</a:t>
            </a:r>
          </a:p>
        </p:txBody>
      </p:sp>
      <p:sp>
        <p:nvSpPr>
          <p:cNvPr id="11" name="Text Placeholder 2">
            <a:extLst>
              <a:ext uri="{FF2B5EF4-FFF2-40B4-BE49-F238E27FC236}">
                <a16:creationId xmlns:a16="http://schemas.microsoft.com/office/drawing/2014/main" id="{F3E32400-0E1A-4051-870D-6A6D9A51406E}"/>
              </a:ext>
            </a:extLst>
          </p:cNvPr>
          <p:cNvSpPr>
            <a:spLocks noGrp="1"/>
          </p:cNvSpPr>
          <p:nvPr>
            <p:ph type="body" sz="quarter" idx="14"/>
          </p:nvPr>
        </p:nvSpPr>
        <p:spPr>
          <a:xfrm>
            <a:off x="323850" y="6461760"/>
            <a:ext cx="7357838" cy="320039"/>
          </a:xfrm>
        </p:spPr>
        <p:txBody>
          <a:bodyPr/>
          <a:lstStyle/>
          <a:p>
            <a:r>
              <a:rPr lang="en-US" dirty="0" err="1"/>
              <a:t>Chinula</a:t>
            </a:r>
            <a:r>
              <a:rPr lang="en-US" dirty="0"/>
              <a:t> L et al, Virtual CROI 2021, Abstract #177</a:t>
            </a:r>
          </a:p>
        </p:txBody>
      </p:sp>
      <p:pic>
        <p:nvPicPr>
          <p:cNvPr id="6" name="Content Placeholder 5" descr="Table&#10;&#10;Description automatically generated">
            <a:extLst>
              <a:ext uri="{FF2B5EF4-FFF2-40B4-BE49-F238E27FC236}">
                <a16:creationId xmlns:a16="http://schemas.microsoft.com/office/drawing/2014/main" id="{E022B6AF-E75F-C441-856E-654D2A369B9A}"/>
              </a:ext>
            </a:extLst>
          </p:cNvPr>
          <p:cNvPicPr>
            <a:picLocks noGrp="1" noChangeAspect="1"/>
          </p:cNvPicPr>
          <p:nvPr>
            <p:ph sz="half" idx="2"/>
          </p:nvPr>
        </p:nvPicPr>
        <p:blipFill>
          <a:blip r:embed="rId2"/>
          <a:stretch>
            <a:fillRect/>
          </a:stretch>
        </p:blipFill>
        <p:spPr>
          <a:xfrm>
            <a:off x="323849" y="1705203"/>
            <a:ext cx="8497063" cy="4418472"/>
          </a:xfrm>
          <a:noFill/>
        </p:spPr>
      </p:pic>
    </p:spTree>
    <p:extLst>
      <p:ext uri="{BB962C8B-B14F-4D97-AF65-F5344CB8AC3E}">
        <p14:creationId xmlns:p14="http://schemas.microsoft.com/office/powerpoint/2010/main" val="3202813939"/>
      </p:ext>
    </p:extLst>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8A9FC-8499-274F-BD19-86174377840E}"/>
              </a:ext>
            </a:extLst>
          </p:cNvPr>
          <p:cNvSpPr>
            <a:spLocks noGrp="1"/>
          </p:cNvSpPr>
          <p:nvPr>
            <p:ph type="title"/>
          </p:nvPr>
        </p:nvSpPr>
        <p:spPr/>
        <p:txBody>
          <a:bodyPr>
            <a:normAutofit fontScale="90000"/>
          </a:bodyPr>
          <a:lstStyle/>
          <a:p>
            <a:r>
              <a:rPr lang="en-US" dirty="0"/>
              <a:t>Multi-month dispensing, minimal-interaction HCV treatment safe and effective for treatment-naïve persons without decompensated cirrhosis</a:t>
            </a:r>
            <a:br>
              <a:rPr lang="en-US" dirty="0"/>
            </a:br>
            <a:br>
              <a:rPr lang="en-US" dirty="0"/>
            </a:br>
            <a:r>
              <a:rPr lang="en-US" dirty="0"/>
              <a:t>Limitations:</a:t>
            </a:r>
            <a:br>
              <a:rPr lang="en-US" dirty="0"/>
            </a:br>
            <a:r>
              <a:rPr lang="en-US" dirty="0"/>
              <a:t>-No control group</a:t>
            </a:r>
            <a:br>
              <a:rPr lang="en-US" dirty="0"/>
            </a:br>
            <a:r>
              <a:rPr lang="en-US" dirty="0"/>
              <a:t>-Not fully generalizable – PLWH limited to persons with VL&lt;400 </a:t>
            </a:r>
            <a:r>
              <a:rPr lang="en-US" dirty="0">
                <a:sym typeface="Wingdings" pitchFamily="2" charset="2"/>
              </a:rPr>
              <a:t> may be more adherent</a:t>
            </a:r>
            <a:br>
              <a:rPr lang="en-US" dirty="0">
                <a:sym typeface="Wingdings" pitchFamily="2" charset="2"/>
              </a:rPr>
            </a:br>
            <a:r>
              <a:rPr lang="en-US" dirty="0">
                <a:sym typeface="Wingdings" pitchFamily="2" charset="2"/>
              </a:rPr>
              <a:t>-Sequence data needed to determine non-response/relapse vs reinfection</a:t>
            </a:r>
            <a:br>
              <a:rPr lang="en-US" dirty="0"/>
            </a:br>
            <a:endParaRPr lang="en-US" dirty="0"/>
          </a:p>
        </p:txBody>
      </p:sp>
      <p:sp>
        <p:nvSpPr>
          <p:cNvPr id="3" name="TextBox 2">
            <a:extLst>
              <a:ext uri="{FF2B5EF4-FFF2-40B4-BE49-F238E27FC236}">
                <a16:creationId xmlns:a16="http://schemas.microsoft.com/office/drawing/2014/main" id="{26441E08-B4E6-654B-937B-29D922541237}"/>
              </a:ext>
            </a:extLst>
          </p:cNvPr>
          <p:cNvSpPr txBox="1"/>
          <p:nvPr/>
        </p:nvSpPr>
        <p:spPr>
          <a:xfrm>
            <a:off x="172775" y="379427"/>
            <a:ext cx="5032271" cy="584775"/>
          </a:xfrm>
          <a:prstGeom prst="rect">
            <a:avLst/>
          </a:prstGeom>
          <a:solidFill>
            <a:srgbClr val="01297C"/>
          </a:solidFill>
        </p:spPr>
        <p:txBody>
          <a:bodyPr wrap="square" rtlCol="0">
            <a:spAutoFit/>
          </a:bodyPr>
          <a:lstStyle/>
          <a:p>
            <a:r>
              <a:rPr lang="en-US" sz="3200" dirty="0">
                <a:solidFill>
                  <a:schemeClr val="bg1"/>
                </a:solidFill>
                <a:latin typeface="Arial"/>
              </a:rPr>
              <a:t>Conclusions</a:t>
            </a:r>
          </a:p>
        </p:txBody>
      </p:sp>
    </p:spTree>
    <p:extLst>
      <p:ext uri="{BB962C8B-B14F-4D97-AF65-F5344CB8AC3E}">
        <p14:creationId xmlns:p14="http://schemas.microsoft.com/office/powerpoint/2010/main" val="551380003"/>
      </p:ext>
    </p:extLst>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23A240-26A5-4E48-BC03-2BA5E8A5299D}"/>
              </a:ext>
            </a:extLst>
          </p:cNvPr>
          <p:cNvSpPr txBox="1"/>
          <p:nvPr/>
        </p:nvSpPr>
        <p:spPr>
          <a:xfrm>
            <a:off x="172775" y="379427"/>
            <a:ext cx="5032271" cy="584775"/>
          </a:xfrm>
          <a:prstGeom prst="rect">
            <a:avLst/>
          </a:prstGeom>
          <a:solidFill>
            <a:srgbClr val="01297C"/>
          </a:solidFill>
        </p:spPr>
        <p:txBody>
          <a:bodyPr wrap="square" rtlCol="0">
            <a:spAutoFit/>
          </a:bodyPr>
          <a:lstStyle/>
          <a:p>
            <a:r>
              <a:rPr lang="en-US" sz="3200" dirty="0">
                <a:solidFill>
                  <a:schemeClr val="bg1"/>
                </a:solidFill>
                <a:latin typeface="Arial"/>
              </a:rPr>
              <a:t>HCV Lightning Round</a:t>
            </a:r>
          </a:p>
        </p:txBody>
      </p:sp>
      <p:sp>
        <p:nvSpPr>
          <p:cNvPr id="6" name="Title 5">
            <a:extLst>
              <a:ext uri="{FF2B5EF4-FFF2-40B4-BE49-F238E27FC236}">
                <a16:creationId xmlns:a16="http://schemas.microsoft.com/office/drawing/2014/main" id="{E8C147BD-5552-3442-ABE5-78E3DD9475BE}"/>
              </a:ext>
            </a:extLst>
          </p:cNvPr>
          <p:cNvSpPr>
            <a:spLocks noGrp="1"/>
          </p:cNvSpPr>
          <p:nvPr>
            <p:ph type="title"/>
          </p:nvPr>
        </p:nvSpPr>
        <p:spPr>
          <a:xfrm>
            <a:off x="151074" y="1377134"/>
            <a:ext cx="8820151" cy="2695989"/>
          </a:xfrm>
        </p:spPr>
        <p:txBody>
          <a:bodyPr>
            <a:noAutofit/>
          </a:bodyPr>
          <a:lstStyle/>
          <a:p>
            <a:r>
              <a:rPr lang="en-US" sz="2400" b="1" u="sng" dirty="0"/>
              <a:t>#446 </a:t>
            </a:r>
            <a:r>
              <a:rPr lang="en-US" sz="2400" b="1" u="sng" dirty="0" err="1"/>
              <a:t>Reipold</a:t>
            </a:r>
            <a:r>
              <a:rPr lang="en-US" sz="2400" b="1" u="sng" dirty="0"/>
              <a:t>: </a:t>
            </a:r>
            <a:r>
              <a:rPr lang="en-US" sz="2400" dirty="0"/>
              <a:t>Self-testing for HCV is acceptable and preliminarily feasible in multi-country study using an </a:t>
            </a:r>
            <a:r>
              <a:rPr lang="en-US" sz="2400" dirty="0" err="1"/>
              <a:t>OraQuick</a:t>
            </a:r>
            <a:r>
              <a:rPr lang="en-US" sz="2400" dirty="0"/>
              <a:t> HCV rapid antibody test.</a:t>
            </a:r>
            <a:br>
              <a:rPr lang="en-US" sz="2400" dirty="0"/>
            </a:br>
            <a:r>
              <a:rPr lang="en-US" sz="2400" dirty="0"/>
              <a:t>N=775 PWID and MSM in Georgia, Kenya, Vietnam, China (unassisted ST), and gen pop in Egypt (assisted)</a:t>
            </a:r>
            <a:br>
              <a:rPr lang="en-US" sz="2400" dirty="0"/>
            </a:br>
            <a:r>
              <a:rPr lang="en-US" sz="2400" dirty="0"/>
              <a:t>High acceptability (&gt;90%) would use, variable ease of use &amp; reliability of results.</a:t>
            </a:r>
            <a:br>
              <a:rPr lang="en-US" sz="2400" dirty="0"/>
            </a:br>
            <a:br>
              <a:rPr lang="en-US" sz="2400" dirty="0"/>
            </a:br>
            <a:endParaRPr lang="en-US" sz="2400" dirty="0"/>
          </a:p>
        </p:txBody>
      </p:sp>
      <p:sp>
        <p:nvSpPr>
          <p:cNvPr id="9" name="Title 5">
            <a:extLst>
              <a:ext uri="{FF2B5EF4-FFF2-40B4-BE49-F238E27FC236}">
                <a16:creationId xmlns:a16="http://schemas.microsoft.com/office/drawing/2014/main" id="{F558CB98-9541-724A-B8C3-1BB35206EDD3}"/>
              </a:ext>
            </a:extLst>
          </p:cNvPr>
          <p:cNvSpPr txBox="1">
            <a:spLocks/>
          </p:cNvSpPr>
          <p:nvPr/>
        </p:nvSpPr>
        <p:spPr>
          <a:xfrm>
            <a:off x="129374" y="5805882"/>
            <a:ext cx="8491905" cy="1688442"/>
          </a:xfrm>
          <a:prstGeom prst="rect">
            <a:avLst/>
          </a:prstGeom>
        </p:spPr>
        <p:txBody>
          <a:bodyPr anchor="t" anchorCtr="0">
            <a:normAutofit fontScale="97500"/>
          </a:bodyPr>
          <a:lstStyle>
            <a:lvl1pPr algn="l" defTabSz="914400" rtl="0" eaLnBrk="1" latinLnBrk="0" hangingPunct="1">
              <a:spcBef>
                <a:spcPct val="0"/>
              </a:spcBef>
              <a:buNone/>
              <a:defRPr sz="2800" kern="1200" baseline="0">
                <a:solidFill>
                  <a:schemeClr val="bg1"/>
                </a:solidFill>
                <a:latin typeface="Arial"/>
                <a:ea typeface="+mj-ea"/>
                <a:cs typeface="Arial"/>
              </a:defRPr>
            </a:lvl1pPr>
          </a:lstStyle>
          <a:p>
            <a:pPr fontAlgn="auto">
              <a:spcAft>
                <a:spcPts val="0"/>
              </a:spcAft>
            </a:pPr>
            <a:endParaRPr lang="en-US" dirty="0"/>
          </a:p>
        </p:txBody>
      </p:sp>
      <p:sp>
        <p:nvSpPr>
          <p:cNvPr id="11" name="Title 5">
            <a:extLst>
              <a:ext uri="{FF2B5EF4-FFF2-40B4-BE49-F238E27FC236}">
                <a16:creationId xmlns:a16="http://schemas.microsoft.com/office/drawing/2014/main" id="{AEB8DD8C-AD3A-974D-A22B-9B8D2F67C16A}"/>
              </a:ext>
            </a:extLst>
          </p:cNvPr>
          <p:cNvSpPr txBox="1">
            <a:spLocks/>
          </p:cNvSpPr>
          <p:nvPr/>
        </p:nvSpPr>
        <p:spPr>
          <a:xfrm>
            <a:off x="172775" y="4213799"/>
            <a:ext cx="8491905" cy="2358963"/>
          </a:xfrm>
          <a:prstGeom prst="rect">
            <a:avLst/>
          </a:prstGeom>
        </p:spPr>
        <p:txBody>
          <a:bodyPr anchor="t" anchorCtr="0">
            <a:normAutofit fontScale="90000" lnSpcReduction="10000"/>
          </a:bodyPr>
          <a:lstStyle>
            <a:lvl1pPr algn="l" defTabSz="914400" rtl="0" eaLnBrk="1" latinLnBrk="0" hangingPunct="1">
              <a:spcBef>
                <a:spcPct val="0"/>
              </a:spcBef>
              <a:buNone/>
              <a:defRPr sz="2800" kern="1200" baseline="0">
                <a:solidFill>
                  <a:schemeClr val="bg1"/>
                </a:solidFill>
                <a:latin typeface="Arial"/>
                <a:ea typeface="+mj-ea"/>
                <a:cs typeface="Arial"/>
              </a:defRPr>
            </a:lvl1pPr>
          </a:lstStyle>
          <a:p>
            <a:pPr fontAlgn="auto">
              <a:spcAft>
                <a:spcPts val="0"/>
              </a:spcAft>
            </a:pPr>
            <a:r>
              <a:rPr lang="en-US" sz="2400" b="1" u="sng" dirty="0"/>
              <a:t>#440 Martin</a:t>
            </a:r>
            <a:r>
              <a:rPr lang="en-US" sz="2400" u="sng" dirty="0"/>
              <a:t>: </a:t>
            </a:r>
            <a:r>
              <a:rPr lang="en-US" sz="2400" dirty="0"/>
              <a:t>Cost-effectiveness modeling to determine testing frequency to achieve HCV elimination in MSM in the US (90% reduction in incidence by 2030):</a:t>
            </a:r>
          </a:p>
          <a:p>
            <a:pPr fontAlgn="auto">
              <a:lnSpc>
                <a:spcPct val="110000"/>
              </a:lnSpc>
              <a:spcAft>
                <a:spcPts val="0"/>
              </a:spcAft>
            </a:pPr>
            <a:r>
              <a:rPr lang="en-US" sz="2400" dirty="0"/>
              <a:t>q6M for MSM with HIV; annually for MSM using </a:t>
            </a:r>
            <a:r>
              <a:rPr lang="en-US" sz="2400" dirty="0" err="1"/>
              <a:t>PrEP</a:t>
            </a:r>
            <a:r>
              <a:rPr lang="en-US" sz="2400" dirty="0"/>
              <a:t>; at time of HIV testing for non-</a:t>
            </a:r>
            <a:r>
              <a:rPr lang="en-US" sz="2400" dirty="0" err="1"/>
              <a:t>PrEP</a:t>
            </a:r>
            <a:r>
              <a:rPr lang="en-US" sz="2400" dirty="0"/>
              <a:t>-using MSM</a:t>
            </a:r>
          </a:p>
          <a:p>
            <a:pPr fontAlgn="auto">
              <a:spcAft>
                <a:spcPts val="0"/>
              </a:spcAft>
            </a:pPr>
            <a:r>
              <a:rPr lang="en-US" sz="2400" dirty="0"/>
              <a:t>Modestly Increased frequency vs CDC/IDSA/AASLD guidelines</a:t>
            </a:r>
          </a:p>
          <a:p>
            <a:pPr fontAlgn="auto">
              <a:spcAft>
                <a:spcPts val="0"/>
              </a:spcAft>
            </a:pPr>
            <a:r>
              <a:rPr lang="en-US" sz="2400" dirty="0"/>
              <a:t>ICER: $35,000/QALY gained (WTP $100,000/QALY gained)</a:t>
            </a:r>
          </a:p>
        </p:txBody>
      </p:sp>
      <p:pic>
        <p:nvPicPr>
          <p:cNvPr id="12" name="Picture 11">
            <a:extLst>
              <a:ext uri="{FF2B5EF4-FFF2-40B4-BE49-F238E27FC236}">
                <a16:creationId xmlns:a16="http://schemas.microsoft.com/office/drawing/2014/main" id="{3C93A950-AC78-5E49-AB27-A7DD22D10F20}"/>
              </a:ext>
            </a:extLst>
          </p:cNvPr>
          <p:cNvPicPr>
            <a:picLocks noChangeAspect="1"/>
          </p:cNvPicPr>
          <p:nvPr/>
        </p:nvPicPr>
        <p:blipFill>
          <a:blip r:embed="rId2"/>
          <a:stretch>
            <a:fillRect/>
          </a:stretch>
        </p:blipFill>
        <p:spPr>
          <a:xfrm>
            <a:off x="7344764" y="93784"/>
            <a:ext cx="1799236" cy="1655297"/>
          </a:xfrm>
          <a:prstGeom prst="rect">
            <a:avLst/>
          </a:prstGeom>
        </p:spPr>
      </p:pic>
    </p:spTree>
    <p:extLst>
      <p:ext uri="{BB962C8B-B14F-4D97-AF65-F5344CB8AC3E}">
        <p14:creationId xmlns:p14="http://schemas.microsoft.com/office/powerpoint/2010/main" val="437534739"/>
      </p:ext>
    </p:extLst>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974F3-03EB-A14B-8DFF-69B4D4A067E2}"/>
              </a:ext>
            </a:extLst>
          </p:cNvPr>
          <p:cNvSpPr>
            <a:spLocks noGrp="1"/>
          </p:cNvSpPr>
          <p:nvPr>
            <p:ph type="title"/>
          </p:nvPr>
        </p:nvSpPr>
        <p:spPr/>
        <p:txBody>
          <a:bodyPr/>
          <a:lstStyle/>
          <a:p>
            <a:r>
              <a:rPr lang="en-US" dirty="0"/>
              <a:t>HIV &amp; Malignancies</a:t>
            </a:r>
          </a:p>
        </p:txBody>
      </p:sp>
      <p:sp>
        <p:nvSpPr>
          <p:cNvPr id="3" name="Text Placeholder 2">
            <a:extLst>
              <a:ext uri="{FF2B5EF4-FFF2-40B4-BE49-F238E27FC236}">
                <a16:creationId xmlns:a16="http://schemas.microsoft.com/office/drawing/2014/main" id="{4FD73CC9-F8DE-1E41-B20E-F549FD77FBD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45741661"/>
      </p:ext>
    </p:extLst>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567F89-1A16-514E-8D1B-B55676671799}"/>
              </a:ext>
            </a:extLst>
          </p:cNvPr>
          <p:cNvPicPr>
            <a:picLocks noChangeAspect="1"/>
          </p:cNvPicPr>
          <p:nvPr/>
        </p:nvPicPr>
        <p:blipFill>
          <a:blip r:embed="rId2"/>
          <a:stretch>
            <a:fillRect/>
          </a:stretch>
        </p:blipFill>
        <p:spPr>
          <a:xfrm>
            <a:off x="7344764" y="0"/>
            <a:ext cx="1799236" cy="1655297"/>
          </a:xfrm>
          <a:prstGeom prst="rect">
            <a:avLst/>
          </a:prstGeom>
        </p:spPr>
      </p:pic>
      <p:sp>
        <p:nvSpPr>
          <p:cNvPr id="2" name="Title 1">
            <a:extLst>
              <a:ext uri="{FF2B5EF4-FFF2-40B4-BE49-F238E27FC236}">
                <a16:creationId xmlns:a16="http://schemas.microsoft.com/office/drawing/2014/main" id="{F26202B5-E122-824A-B742-17B5BD30435C}"/>
              </a:ext>
            </a:extLst>
          </p:cNvPr>
          <p:cNvSpPr>
            <a:spLocks noGrp="1"/>
          </p:cNvSpPr>
          <p:nvPr>
            <p:ph type="title"/>
          </p:nvPr>
        </p:nvSpPr>
        <p:spPr>
          <a:xfrm>
            <a:off x="314325" y="1313303"/>
            <a:ext cx="8515350" cy="3739896"/>
          </a:xfrm>
        </p:spPr>
        <p:txBody>
          <a:bodyPr>
            <a:noAutofit/>
          </a:bodyPr>
          <a:lstStyle/>
          <a:p>
            <a:r>
              <a:rPr lang="en-US" sz="2400" dirty="0"/>
              <a:t>#</a:t>
            </a:r>
            <a:r>
              <a:rPr lang="en-US" sz="2400" b="1" dirty="0"/>
              <a:t> 478 Sigel </a:t>
            </a:r>
            <a:r>
              <a:rPr lang="en-US" sz="2400" dirty="0"/>
              <a:t>: VACS cohort analysis: No increased risk of toxicities/side effects in PLWH receiving chemo or XRT for lung cancer (stage I-III) vs </a:t>
            </a:r>
            <a:r>
              <a:rPr lang="en-US" sz="2400" dirty="0" err="1"/>
              <a:t>PLwoH</a:t>
            </a:r>
            <a:br>
              <a:rPr lang="en-US" sz="2400" dirty="0"/>
            </a:br>
            <a:br>
              <a:rPr lang="en-US" sz="2400" dirty="0"/>
            </a:br>
            <a:r>
              <a:rPr lang="en-US" sz="2400" b="1" dirty="0"/>
              <a:t>#471 Chiao: </a:t>
            </a:r>
            <a:r>
              <a:rPr lang="en-US" sz="2400" dirty="0"/>
              <a:t>In a cohort of male US Veterans with well-controlled HIV (N=25,088), colorectal cancer risk (total cases 105) was decreased (HR, 0.60; 95% CI, 0.36-1.00) in persons with a statin use history (vs never stains) and increased in persons with diabetes (HR, 1.57; 95% CI, 1.00-2.48). Lower nadir CD4 also associated with increased risk.</a:t>
            </a:r>
            <a:br>
              <a:rPr lang="en-US" sz="2400" dirty="0"/>
            </a:br>
            <a:br>
              <a:rPr lang="en-US" sz="2400" dirty="0"/>
            </a:br>
            <a:r>
              <a:rPr lang="en-US" sz="2400" b="1" dirty="0"/>
              <a:t>#473 Weiss: </a:t>
            </a:r>
            <a:r>
              <a:rPr lang="en-US" sz="2400" dirty="0"/>
              <a:t>In a cohort of N=144 cis WLH screened for anal cancer and cervical HPV, 31% had bx-proven anal HSIL, anal HPV more common than cervical; high-risk HPV types not concordant between anal and cervical sites.</a:t>
            </a:r>
          </a:p>
        </p:txBody>
      </p:sp>
      <p:sp>
        <p:nvSpPr>
          <p:cNvPr id="4" name="TextBox 3">
            <a:extLst>
              <a:ext uri="{FF2B5EF4-FFF2-40B4-BE49-F238E27FC236}">
                <a16:creationId xmlns:a16="http://schemas.microsoft.com/office/drawing/2014/main" id="{C723A240-26A5-4E48-BC03-2BA5E8A5299D}"/>
              </a:ext>
            </a:extLst>
          </p:cNvPr>
          <p:cNvSpPr txBox="1"/>
          <p:nvPr/>
        </p:nvSpPr>
        <p:spPr>
          <a:xfrm>
            <a:off x="172774" y="379427"/>
            <a:ext cx="7072087" cy="584775"/>
          </a:xfrm>
          <a:prstGeom prst="rect">
            <a:avLst/>
          </a:prstGeom>
          <a:solidFill>
            <a:srgbClr val="01297C"/>
          </a:solidFill>
        </p:spPr>
        <p:txBody>
          <a:bodyPr wrap="square" rtlCol="0">
            <a:spAutoFit/>
          </a:bodyPr>
          <a:lstStyle/>
          <a:p>
            <a:r>
              <a:rPr lang="en-US" sz="3200" dirty="0">
                <a:solidFill>
                  <a:schemeClr val="bg1"/>
                </a:solidFill>
                <a:latin typeface="Arial"/>
              </a:rPr>
              <a:t>HIV &amp; Malignancies Lightning Round</a:t>
            </a:r>
          </a:p>
        </p:txBody>
      </p:sp>
    </p:spTree>
    <p:extLst>
      <p:ext uri="{BB962C8B-B14F-4D97-AF65-F5344CB8AC3E}">
        <p14:creationId xmlns:p14="http://schemas.microsoft.com/office/powerpoint/2010/main" val="3089989273"/>
      </p:ext>
    </p:extLst>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D7A39-B8E4-D44F-93ED-2D7842C6E67B}"/>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308192820"/>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9311C-23F7-2F45-8E2B-AACA86903B29}"/>
              </a:ext>
            </a:extLst>
          </p:cNvPr>
          <p:cNvSpPr>
            <a:spLocks noGrp="1"/>
          </p:cNvSpPr>
          <p:nvPr>
            <p:ph type="title"/>
          </p:nvPr>
        </p:nvSpPr>
        <p:spPr/>
        <p:txBody>
          <a:bodyPr>
            <a:normAutofit/>
          </a:bodyPr>
          <a:lstStyle/>
          <a:p>
            <a:r>
              <a:rPr lang="en-US" sz="3000" dirty="0"/>
              <a:t>Study Design: Maternal Baseline Characteristics</a:t>
            </a:r>
          </a:p>
        </p:txBody>
      </p:sp>
      <p:sp>
        <p:nvSpPr>
          <p:cNvPr id="3" name="Text Placeholder 2">
            <a:extLst>
              <a:ext uri="{FF2B5EF4-FFF2-40B4-BE49-F238E27FC236}">
                <a16:creationId xmlns:a16="http://schemas.microsoft.com/office/drawing/2014/main" id="{D596EDD2-0B67-C540-9D9B-177E450ECC18}"/>
              </a:ext>
            </a:extLst>
          </p:cNvPr>
          <p:cNvSpPr>
            <a:spLocks noGrp="1"/>
          </p:cNvSpPr>
          <p:nvPr>
            <p:ph type="body" sz="quarter" idx="14"/>
          </p:nvPr>
        </p:nvSpPr>
        <p:spPr/>
        <p:txBody>
          <a:bodyPr/>
          <a:lstStyle/>
          <a:p>
            <a:r>
              <a:rPr lang="en-US" dirty="0" err="1"/>
              <a:t>Chinula</a:t>
            </a:r>
            <a:r>
              <a:rPr lang="en-US" dirty="0"/>
              <a:t> L et al, Virtual CROI 2021, Abstract #177</a:t>
            </a:r>
          </a:p>
        </p:txBody>
      </p:sp>
      <p:graphicFrame>
        <p:nvGraphicFramePr>
          <p:cNvPr id="8" name="Table 8">
            <a:extLst>
              <a:ext uri="{FF2B5EF4-FFF2-40B4-BE49-F238E27FC236}">
                <a16:creationId xmlns:a16="http://schemas.microsoft.com/office/drawing/2014/main" id="{3191F750-6F1D-0D41-B127-4BB63441AE3C}"/>
              </a:ext>
            </a:extLst>
          </p:cNvPr>
          <p:cNvGraphicFramePr>
            <a:graphicFrameLocks noGrp="1"/>
          </p:cNvGraphicFramePr>
          <p:nvPr/>
        </p:nvGraphicFramePr>
        <p:xfrm>
          <a:off x="323848" y="1411387"/>
          <a:ext cx="8497062" cy="4775200"/>
        </p:xfrm>
        <a:graphic>
          <a:graphicData uri="http://schemas.openxmlformats.org/drawingml/2006/table">
            <a:tbl>
              <a:tblPr firstRow="1" bandRow="1">
                <a:tableStyleId>{5C22544A-7EE6-4342-B048-85BDC9FD1C3A}</a:tableStyleId>
              </a:tblPr>
              <a:tblGrid>
                <a:gridCol w="2221644">
                  <a:extLst>
                    <a:ext uri="{9D8B030D-6E8A-4147-A177-3AD203B41FA5}">
                      <a16:colId xmlns:a16="http://schemas.microsoft.com/office/drawing/2014/main" val="2307033670"/>
                    </a:ext>
                  </a:extLst>
                </a:gridCol>
                <a:gridCol w="1779373">
                  <a:extLst>
                    <a:ext uri="{9D8B030D-6E8A-4147-A177-3AD203B41FA5}">
                      <a16:colId xmlns:a16="http://schemas.microsoft.com/office/drawing/2014/main" val="1914919353"/>
                    </a:ext>
                  </a:extLst>
                </a:gridCol>
                <a:gridCol w="1754659">
                  <a:extLst>
                    <a:ext uri="{9D8B030D-6E8A-4147-A177-3AD203B41FA5}">
                      <a16:colId xmlns:a16="http://schemas.microsoft.com/office/drawing/2014/main" val="2517514699"/>
                    </a:ext>
                  </a:extLst>
                </a:gridCol>
                <a:gridCol w="1504280">
                  <a:extLst>
                    <a:ext uri="{9D8B030D-6E8A-4147-A177-3AD203B41FA5}">
                      <a16:colId xmlns:a16="http://schemas.microsoft.com/office/drawing/2014/main" val="2029753444"/>
                    </a:ext>
                  </a:extLst>
                </a:gridCol>
                <a:gridCol w="1237106">
                  <a:extLst>
                    <a:ext uri="{9D8B030D-6E8A-4147-A177-3AD203B41FA5}">
                      <a16:colId xmlns:a16="http://schemas.microsoft.com/office/drawing/2014/main" val="933755407"/>
                    </a:ext>
                  </a:extLst>
                </a:gridCol>
              </a:tblGrid>
              <a:tr h="370840">
                <a:tc>
                  <a:txBody>
                    <a:bodyPr/>
                    <a:lstStyle/>
                    <a:p>
                      <a:endParaRPr lang="en-US" sz="1500"/>
                    </a:p>
                  </a:txBody>
                  <a:tcPr/>
                </a:tc>
                <a:tc>
                  <a:txBody>
                    <a:bodyPr/>
                    <a:lstStyle/>
                    <a:p>
                      <a:pPr algn="ctr"/>
                      <a:r>
                        <a:rPr lang="en-US" sz="1500" dirty="0"/>
                        <a:t>DTG+FTC/TAF</a:t>
                      </a:r>
                    </a:p>
                    <a:p>
                      <a:pPr algn="ctr"/>
                      <a:r>
                        <a:rPr lang="en-US" sz="1500" dirty="0"/>
                        <a:t>(n=217)</a:t>
                      </a:r>
                    </a:p>
                  </a:txBody>
                  <a:tcPr/>
                </a:tc>
                <a:tc>
                  <a:txBody>
                    <a:bodyPr/>
                    <a:lstStyle/>
                    <a:p>
                      <a:pPr algn="ctr"/>
                      <a:r>
                        <a:rPr lang="en-US" sz="1500" dirty="0"/>
                        <a:t>DTG+FTC/TDF</a:t>
                      </a:r>
                    </a:p>
                    <a:p>
                      <a:pPr algn="ctr"/>
                      <a:r>
                        <a:rPr lang="en-US" sz="1500" dirty="0"/>
                        <a:t>(n=215)</a:t>
                      </a:r>
                    </a:p>
                  </a:txBody>
                  <a:tcPr/>
                </a:tc>
                <a:tc>
                  <a:txBody>
                    <a:bodyPr/>
                    <a:lstStyle/>
                    <a:p>
                      <a:pPr algn="ctr"/>
                      <a:r>
                        <a:rPr lang="en-US" sz="1500" dirty="0"/>
                        <a:t>EFV/FTC/TDF (n=211)</a:t>
                      </a:r>
                    </a:p>
                  </a:txBody>
                  <a:tcPr/>
                </a:tc>
                <a:tc>
                  <a:txBody>
                    <a:bodyPr/>
                    <a:lstStyle/>
                    <a:p>
                      <a:pPr algn="ctr"/>
                      <a:r>
                        <a:rPr lang="en-US" sz="1500" dirty="0"/>
                        <a:t>Total</a:t>
                      </a:r>
                    </a:p>
                    <a:p>
                      <a:pPr algn="ctr"/>
                      <a:r>
                        <a:rPr lang="en-US" sz="1500" dirty="0"/>
                        <a:t>(n=643)</a:t>
                      </a:r>
                    </a:p>
                  </a:txBody>
                  <a:tcPr/>
                </a:tc>
                <a:extLst>
                  <a:ext uri="{0D108BD9-81ED-4DB2-BD59-A6C34878D82A}">
                    <a16:rowId xmlns:a16="http://schemas.microsoft.com/office/drawing/2014/main" val="3095065830"/>
                  </a:ext>
                </a:extLst>
              </a:tr>
              <a:tr h="370840">
                <a:tc>
                  <a:txBody>
                    <a:bodyPr/>
                    <a:lstStyle/>
                    <a:p>
                      <a:r>
                        <a:rPr lang="en-US" sz="1500" dirty="0"/>
                        <a:t>Age (median years)</a:t>
                      </a:r>
                    </a:p>
                  </a:txBody>
                  <a:tcPr/>
                </a:tc>
                <a:tc>
                  <a:txBody>
                    <a:bodyPr/>
                    <a:lstStyle/>
                    <a:p>
                      <a:pPr algn="ctr"/>
                      <a:r>
                        <a:rPr lang="en-US" sz="1500" dirty="0"/>
                        <a:t>26.8</a:t>
                      </a:r>
                    </a:p>
                  </a:txBody>
                  <a:tcPr/>
                </a:tc>
                <a:tc>
                  <a:txBody>
                    <a:bodyPr/>
                    <a:lstStyle/>
                    <a:p>
                      <a:pPr algn="ctr"/>
                      <a:r>
                        <a:rPr lang="en-US" sz="1500" dirty="0"/>
                        <a:t>26.0</a:t>
                      </a:r>
                    </a:p>
                  </a:txBody>
                  <a:tcPr/>
                </a:tc>
                <a:tc>
                  <a:txBody>
                    <a:bodyPr/>
                    <a:lstStyle/>
                    <a:p>
                      <a:pPr algn="ctr"/>
                      <a:r>
                        <a:rPr lang="en-US" sz="1500" dirty="0"/>
                        <a:t>26.6</a:t>
                      </a:r>
                    </a:p>
                  </a:txBody>
                  <a:tcPr/>
                </a:tc>
                <a:tc>
                  <a:txBody>
                    <a:bodyPr/>
                    <a:lstStyle/>
                    <a:p>
                      <a:pPr algn="ctr"/>
                      <a:r>
                        <a:rPr lang="en-US" sz="1500" dirty="0"/>
                        <a:t>26.6</a:t>
                      </a:r>
                    </a:p>
                  </a:txBody>
                  <a:tcPr/>
                </a:tc>
                <a:extLst>
                  <a:ext uri="{0D108BD9-81ED-4DB2-BD59-A6C34878D82A}">
                    <a16:rowId xmlns:a16="http://schemas.microsoft.com/office/drawing/2014/main" val="2994132698"/>
                  </a:ext>
                </a:extLst>
              </a:tr>
              <a:tr h="370840">
                <a:tc>
                  <a:txBody>
                    <a:bodyPr/>
                    <a:lstStyle/>
                    <a:p>
                      <a:r>
                        <a:rPr lang="en-US" sz="1500" dirty="0"/>
                        <a:t>Enrolled in Africa</a:t>
                      </a:r>
                    </a:p>
                  </a:txBody>
                  <a:tcPr/>
                </a:tc>
                <a:tc>
                  <a:txBody>
                    <a:bodyPr/>
                    <a:lstStyle/>
                    <a:p>
                      <a:pPr algn="ctr"/>
                      <a:r>
                        <a:rPr lang="en-US" sz="1500" dirty="0"/>
                        <a:t>187 (86%)</a:t>
                      </a:r>
                    </a:p>
                  </a:txBody>
                  <a:tcPr/>
                </a:tc>
                <a:tc>
                  <a:txBody>
                    <a:bodyPr/>
                    <a:lstStyle/>
                    <a:p>
                      <a:pPr algn="ctr"/>
                      <a:r>
                        <a:rPr lang="en-US" sz="1500" dirty="0"/>
                        <a:t>189 (88%)</a:t>
                      </a:r>
                    </a:p>
                  </a:txBody>
                  <a:tcPr/>
                </a:tc>
                <a:tc>
                  <a:txBody>
                    <a:bodyPr/>
                    <a:lstStyle/>
                    <a:p>
                      <a:pPr algn="ctr"/>
                      <a:r>
                        <a:rPr lang="en-US" sz="1500" dirty="0"/>
                        <a:t>188 (89%)</a:t>
                      </a:r>
                    </a:p>
                  </a:txBody>
                  <a:tcPr/>
                </a:tc>
                <a:tc>
                  <a:txBody>
                    <a:bodyPr/>
                    <a:lstStyle/>
                    <a:p>
                      <a:pPr algn="ctr"/>
                      <a:r>
                        <a:rPr lang="en-US" sz="1500" dirty="0"/>
                        <a:t>564 (88%)</a:t>
                      </a:r>
                    </a:p>
                  </a:txBody>
                  <a:tcPr/>
                </a:tc>
                <a:extLst>
                  <a:ext uri="{0D108BD9-81ED-4DB2-BD59-A6C34878D82A}">
                    <a16:rowId xmlns:a16="http://schemas.microsoft.com/office/drawing/2014/main" val="3074692688"/>
                  </a:ext>
                </a:extLst>
              </a:tr>
              <a:tr h="370840">
                <a:tc>
                  <a:txBody>
                    <a:bodyPr/>
                    <a:lstStyle/>
                    <a:p>
                      <a:r>
                        <a:rPr lang="en-US" sz="1500" dirty="0"/>
                        <a:t>Gestational age (median weeks)</a:t>
                      </a:r>
                    </a:p>
                  </a:txBody>
                  <a:tcPr/>
                </a:tc>
                <a:tc>
                  <a:txBody>
                    <a:bodyPr/>
                    <a:lstStyle/>
                    <a:p>
                      <a:pPr algn="ctr"/>
                      <a:r>
                        <a:rPr lang="en-US" sz="1500" dirty="0"/>
                        <a:t>22.1 </a:t>
                      </a:r>
                    </a:p>
                  </a:txBody>
                  <a:tcPr/>
                </a:tc>
                <a:tc>
                  <a:txBody>
                    <a:bodyPr/>
                    <a:lstStyle/>
                    <a:p>
                      <a:pPr algn="ctr"/>
                      <a:r>
                        <a:rPr lang="en-US" sz="1500" dirty="0"/>
                        <a:t>21.3</a:t>
                      </a:r>
                    </a:p>
                  </a:txBody>
                  <a:tcPr/>
                </a:tc>
                <a:tc>
                  <a:txBody>
                    <a:bodyPr/>
                    <a:lstStyle/>
                    <a:p>
                      <a:pPr algn="ctr"/>
                      <a:r>
                        <a:rPr lang="en-US" sz="1500" dirty="0"/>
                        <a:t>22.1</a:t>
                      </a:r>
                    </a:p>
                  </a:txBody>
                  <a:tcPr/>
                </a:tc>
                <a:tc>
                  <a:txBody>
                    <a:bodyPr/>
                    <a:lstStyle/>
                    <a:p>
                      <a:pPr algn="ctr"/>
                      <a:r>
                        <a:rPr lang="en-US" sz="1500" dirty="0"/>
                        <a:t>21.9</a:t>
                      </a:r>
                    </a:p>
                  </a:txBody>
                  <a:tcPr/>
                </a:tc>
                <a:extLst>
                  <a:ext uri="{0D108BD9-81ED-4DB2-BD59-A6C34878D82A}">
                    <a16:rowId xmlns:a16="http://schemas.microsoft.com/office/drawing/2014/main" val="2954675683"/>
                  </a:ext>
                </a:extLst>
              </a:tr>
              <a:tr h="370840">
                <a:tc>
                  <a:txBody>
                    <a:bodyPr/>
                    <a:lstStyle/>
                    <a:p>
                      <a:r>
                        <a:rPr lang="en-US" sz="1500" dirty="0"/>
                        <a:t>CD4 count (median cells/mm</a:t>
                      </a:r>
                      <a:r>
                        <a:rPr lang="en-US" sz="1500" baseline="30000" dirty="0"/>
                        <a:t>3</a:t>
                      </a:r>
                      <a:r>
                        <a:rPr lang="en-US" sz="1500" dirty="0"/>
                        <a:t>)</a:t>
                      </a:r>
                    </a:p>
                  </a:txBody>
                  <a:tcPr/>
                </a:tc>
                <a:tc>
                  <a:txBody>
                    <a:bodyPr/>
                    <a:lstStyle/>
                    <a:p>
                      <a:pPr algn="ctr"/>
                      <a:r>
                        <a:rPr lang="en-US" sz="1500" dirty="0"/>
                        <a:t>407</a:t>
                      </a:r>
                    </a:p>
                  </a:txBody>
                  <a:tcPr/>
                </a:tc>
                <a:tc>
                  <a:txBody>
                    <a:bodyPr/>
                    <a:lstStyle/>
                    <a:p>
                      <a:pPr algn="ctr"/>
                      <a:r>
                        <a:rPr lang="en-US" sz="1500" dirty="0"/>
                        <a:t>481</a:t>
                      </a:r>
                    </a:p>
                  </a:txBody>
                  <a:tcPr/>
                </a:tc>
                <a:tc>
                  <a:txBody>
                    <a:bodyPr/>
                    <a:lstStyle/>
                    <a:p>
                      <a:pPr algn="ctr"/>
                      <a:r>
                        <a:rPr lang="en-US" sz="1500" dirty="0"/>
                        <a:t>439</a:t>
                      </a:r>
                    </a:p>
                  </a:txBody>
                  <a:tcPr/>
                </a:tc>
                <a:tc>
                  <a:txBody>
                    <a:bodyPr/>
                    <a:lstStyle/>
                    <a:p>
                      <a:pPr algn="ctr"/>
                      <a:r>
                        <a:rPr lang="en-US" sz="1500" dirty="0"/>
                        <a:t>466</a:t>
                      </a:r>
                    </a:p>
                  </a:txBody>
                  <a:tcPr/>
                </a:tc>
                <a:extLst>
                  <a:ext uri="{0D108BD9-81ED-4DB2-BD59-A6C34878D82A}">
                    <a16:rowId xmlns:a16="http://schemas.microsoft.com/office/drawing/2014/main" val="2761740312"/>
                  </a:ext>
                </a:extLst>
              </a:tr>
              <a:tr h="370840">
                <a:tc>
                  <a:txBody>
                    <a:bodyPr/>
                    <a:lstStyle/>
                    <a:p>
                      <a:r>
                        <a:rPr lang="en-US" sz="1500" dirty="0"/>
                        <a:t>HIV-1 RNA (median copies/mL)</a:t>
                      </a:r>
                    </a:p>
                  </a:txBody>
                  <a:tcPr/>
                </a:tc>
                <a:tc>
                  <a:txBody>
                    <a:bodyPr/>
                    <a:lstStyle/>
                    <a:p>
                      <a:pPr algn="ctr"/>
                      <a:r>
                        <a:rPr lang="en-US" sz="1500" dirty="0"/>
                        <a:t>781</a:t>
                      </a:r>
                    </a:p>
                  </a:txBody>
                  <a:tcPr/>
                </a:tc>
                <a:tc>
                  <a:txBody>
                    <a:bodyPr/>
                    <a:lstStyle/>
                    <a:p>
                      <a:pPr algn="ctr"/>
                      <a:r>
                        <a:rPr lang="en-US" sz="1500" dirty="0"/>
                        <a:t>715</a:t>
                      </a:r>
                    </a:p>
                  </a:txBody>
                  <a:tcPr/>
                </a:tc>
                <a:tc>
                  <a:txBody>
                    <a:bodyPr/>
                    <a:lstStyle/>
                    <a:p>
                      <a:pPr algn="ctr"/>
                      <a:r>
                        <a:rPr lang="en-US" sz="1500" dirty="0"/>
                        <a:t>1357</a:t>
                      </a:r>
                    </a:p>
                  </a:txBody>
                  <a:tcPr/>
                </a:tc>
                <a:tc>
                  <a:txBody>
                    <a:bodyPr/>
                    <a:lstStyle/>
                    <a:p>
                      <a:pPr algn="ctr"/>
                      <a:r>
                        <a:rPr lang="en-US" sz="1500" dirty="0"/>
                        <a:t>903</a:t>
                      </a:r>
                    </a:p>
                  </a:txBody>
                  <a:tcPr/>
                </a:tc>
                <a:extLst>
                  <a:ext uri="{0D108BD9-81ED-4DB2-BD59-A6C34878D82A}">
                    <a16:rowId xmlns:a16="http://schemas.microsoft.com/office/drawing/2014/main" val="2802179577"/>
                  </a:ext>
                </a:extLst>
              </a:tr>
              <a:tr h="370840">
                <a:tc>
                  <a:txBody>
                    <a:bodyPr/>
                    <a:lstStyle/>
                    <a:p>
                      <a:r>
                        <a:rPr lang="en-US" sz="1500" dirty="0"/>
                        <a:t>HIV-1 RNA &lt;50</a:t>
                      </a:r>
                    </a:p>
                  </a:txBody>
                  <a:tcPr/>
                </a:tc>
                <a:tc>
                  <a:txBody>
                    <a:bodyPr/>
                    <a:lstStyle/>
                    <a:p>
                      <a:pPr algn="ctr"/>
                      <a:r>
                        <a:rPr lang="en-US" sz="1500" dirty="0"/>
                        <a:t>36 (16%)</a:t>
                      </a:r>
                    </a:p>
                  </a:txBody>
                  <a:tcPr/>
                </a:tc>
                <a:tc>
                  <a:txBody>
                    <a:bodyPr/>
                    <a:lstStyle/>
                    <a:p>
                      <a:pPr algn="ctr"/>
                      <a:r>
                        <a:rPr lang="en-US" sz="1500" dirty="0"/>
                        <a:t>37 (17%)</a:t>
                      </a:r>
                    </a:p>
                  </a:txBody>
                  <a:tcPr/>
                </a:tc>
                <a:tc>
                  <a:txBody>
                    <a:bodyPr/>
                    <a:lstStyle/>
                    <a:p>
                      <a:pPr algn="ctr"/>
                      <a:r>
                        <a:rPr lang="en-US" sz="1500" dirty="0"/>
                        <a:t>27 (13%)</a:t>
                      </a:r>
                    </a:p>
                  </a:txBody>
                  <a:tcPr/>
                </a:tc>
                <a:tc>
                  <a:txBody>
                    <a:bodyPr/>
                    <a:lstStyle/>
                    <a:p>
                      <a:pPr algn="ctr"/>
                      <a:r>
                        <a:rPr lang="en-US" sz="1500" dirty="0"/>
                        <a:t>100 (16%)</a:t>
                      </a:r>
                    </a:p>
                  </a:txBody>
                  <a:tcPr/>
                </a:tc>
                <a:extLst>
                  <a:ext uri="{0D108BD9-81ED-4DB2-BD59-A6C34878D82A}">
                    <a16:rowId xmlns:a16="http://schemas.microsoft.com/office/drawing/2014/main" val="2194507226"/>
                  </a:ext>
                </a:extLst>
              </a:tr>
              <a:tr h="370840">
                <a:tc>
                  <a:txBody>
                    <a:bodyPr/>
                    <a:lstStyle/>
                    <a:p>
                      <a:r>
                        <a:rPr lang="en-US" sz="1500" dirty="0"/>
                        <a:t>ART in pregnancy prior to entry</a:t>
                      </a:r>
                    </a:p>
                  </a:txBody>
                  <a:tcPr/>
                </a:tc>
                <a:tc>
                  <a:txBody>
                    <a:bodyPr/>
                    <a:lstStyle/>
                    <a:p>
                      <a:pPr algn="ctr"/>
                      <a:r>
                        <a:rPr lang="en-US" sz="1500" dirty="0"/>
                        <a:t>176 (81%)</a:t>
                      </a:r>
                    </a:p>
                  </a:txBody>
                  <a:tcPr/>
                </a:tc>
                <a:tc>
                  <a:txBody>
                    <a:bodyPr/>
                    <a:lstStyle/>
                    <a:p>
                      <a:pPr algn="ctr"/>
                      <a:r>
                        <a:rPr lang="en-US" sz="1500" dirty="0"/>
                        <a:t>180 (84%)</a:t>
                      </a:r>
                    </a:p>
                  </a:txBody>
                  <a:tcPr/>
                </a:tc>
                <a:tc>
                  <a:txBody>
                    <a:bodyPr/>
                    <a:lstStyle/>
                    <a:p>
                      <a:pPr algn="ctr"/>
                      <a:r>
                        <a:rPr lang="en-US" sz="1500" dirty="0"/>
                        <a:t>176 (83%)</a:t>
                      </a:r>
                    </a:p>
                  </a:txBody>
                  <a:tcPr/>
                </a:tc>
                <a:tc>
                  <a:txBody>
                    <a:bodyPr/>
                    <a:lstStyle/>
                    <a:p>
                      <a:pPr algn="ctr"/>
                      <a:r>
                        <a:rPr lang="en-US" sz="1500" dirty="0"/>
                        <a:t>532 (83%)</a:t>
                      </a:r>
                    </a:p>
                  </a:txBody>
                  <a:tcPr/>
                </a:tc>
                <a:extLst>
                  <a:ext uri="{0D108BD9-81ED-4DB2-BD59-A6C34878D82A}">
                    <a16:rowId xmlns:a16="http://schemas.microsoft.com/office/drawing/2014/main" val="368011325"/>
                  </a:ext>
                </a:extLst>
              </a:tr>
              <a:tr h="370840">
                <a:tc>
                  <a:txBody>
                    <a:bodyPr/>
                    <a:lstStyle/>
                    <a:p>
                      <a:r>
                        <a:rPr lang="en-US" sz="1500" dirty="0"/>
                        <a:t>Median days on ART</a:t>
                      </a:r>
                    </a:p>
                  </a:txBody>
                  <a:tcPr/>
                </a:tc>
                <a:tc>
                  <a:txBody>
                    <a:bodyPr/>
                    <a:lstStyle/>
                    <a:p>
                      <a:pPr algn="ctr"/>
                      <a:r>
                        <a:rPr lang="en-US" sz="1500" dirty="0"/>
                        <a:t>6</a:t>
                      </a:r>
                    </a:p>
                  </a:txBody>
                  <a:tcPr/>
                </a:tc>
                <a:tc>
                  <a:txBody>
                    <a:bodyPr/>
                    <a:lstStyle/>
                    <a:p>
                      <a:pPr algn="ctr"/>
                      <a:r>
                        <a:rPr lang="en-US" sz="1500" dirty="0"/>
                        <a:t>6</a:t>
                      </a:r>
                    </a:p>
                  </a:txBody>
                  <a:tcPr/>
                </a:tc>
                <a:tc>
                  <a:txBody>
                    <a:bodyPr/>
                    <a:lstStyle/>
                    <a:p>
                      <a:pPr algn="ctr"/>
                      <a:r>
                        <a:rPr lang="en-US" sz="1500" dirty="0"/>
                        <a:t>6</a:t>
                      </a:r>
                    </a:p>
                  </a:txBody>
                  <a:tcPr/>
                </a:tc>
                <a:tc>
                  <a:txBody>
                    <a:bodyPr/>
                    <a:lstStyle/>
                    <a:p>
                      <a:pPr algn="ctr"/>
                      <a:r>
                        <a:rPr lang="en-US" sz="1500" dirty="0"/>
                        <a:t>6</a:t>
                      </a:r>
                    </a:p>
                  </a:txBody>
                  <a:tcPr/>
                </a:tc>
                <a:extLst>
                  <a:ext uri="{0D108BD9-81ED-4DB2-BD59-A6C34878D82A}">
                    <a16:rowId xmlns:a16="http://schemas.microsoft.com/office/drawing/2014/main" val="71690751"/>
                  </a:ext>
                </a:extLst>
              </a:tr>
              <a:tr h="370840">
                <a:tc>
                  <a:txBody>
                    <a:bodyPr/>
                    <a:lstStyle/>
                    <a:p>
                      <a:r>
                        <a:rPr lang="en-US" sz="1500" dirty="0"/>
                        <a:t>BMI* (kg/m2), median (Q1,Q3)</a:t>
                      </a:r>
                    </a:p>
                  </a:txBody>
                  <a:tcPr/>
                </a:tc>
                <a:tc>
                  <a:txBody>
                    <a:bodyPr/>
                    <a:lstStyle/>
                    <a:p>
                      <a:pPr algn="ctr"/>
                      <a:r>
                        <a:rPr lang="en-US" sz="1500" dirty="0"/>
                        <a:t>25.1</a:t>
                      </a:r>
                    </a:p>
                    <a:p>
                      <a:pPr algn="ctr"/>
                      <a:r>
                        <a:rPr lang="en-US" sz="1500" dirty="0"/>
                        <a:t>(22.5, 29.4)</a:t>
                      </a:r>
                    </a:p>
                  </a:txBody>
                  <a:tcPr/>
                </a:tc>
                <a:tc>
                  <a:txBody>
                    <a:bodyPr/>
                    <a:lstStyle/>
                    <a:p>
                      <a:pPr algn="ctr"/>
                      <a:r>
                        <a:rPr lang="en-US" sz="1500" dirty="0"/>
                        <a:t>24.5</a:t>
                      </a:r>
                    </a:p>
                    <a:p>
                      <a:pPr algn="ctr"/>
                      <a:r>
                        <a:rPr lang="en-US" sz="1500" dirty="0"/>
                        <a:t>(22.0, 28.1)</a:t>
                      </a:r>
                    </a:p>
                  </a:txBody>
                  <a:tcPr/>
                </a:tc>
                <a:tc>
                  <a:txBody>
                    <a:bodyPr/>
                    <a:lstStyle/>
                    <a:p>
                      <a:pPr algn="ctr"/>
                      <a:r>
                        <a:rPr lang="en-US" sz="1500" dirty="0"/>
                        <a:t>24.2</a:t>
                      </a:r>
                    </a:p>
                    <a:p>
                      <a:pPr algn="ctr"/>
                      <a:r>
                        <a:rPr lang="en-US" sz="1500" dirty="0"/>
                        <a:t>(21.5, 28.0)</a:t>
                      </a:r>
                    </a:p>
                  </a:txBody>
                  <a:tcPr/>
                </a:tc>
                <a:tc>
                  <a:txBody>
                    <a:bodyPr/>
                    <a:lstStyle/>
                    <a:p>
                      <a:pPr algn="ctr"/>
                      <a:r>
                        <a:rPr lang="en-US" sz="1500" dirty="0"/>
                        <a:t>24.7</a:t>
                      </a:r>
                    </a:p>
                    <a:p>
                      <a:pPr algn="ctr"/>
                      <a:r>
                        <a:rPr lang="en-US" sz="1500" dirty="0"/>
                        <a:t>(22.0, 28.4)</a:t>
                      </a:r>
                    </a:p>
                  </a:txBody>
                  <a:tcPr/>
                </a:tc>
                <a:extLst>
                  <a:ext uri="{0D108BD9-81ED-4DB2-BD59-A6C34878D82A}">
                    <a16:rowId xmlns:a16="http://schemas.microsoft.com/office/drawing/2014/main" val="1247535878"/>
                  </a:ext>
                </a:extLst>
              </a:tr>
            </a:tbl>
          </a:graphicData>
        </a:graphic>
      </p:graphicFrame>
      <p:sp>
        <p:nvSpPr>
          <p:cNvPr id="9" name="TextBox 8">
            <a:extLst>
              <a:ext uri="{FF2B5EF4-FFF2-40B4-BE49-F238E27FC236}">
                <a16:creationId xmlns:a16="http://schemas.microsoft.com/office/drawing/2014/main" id="{CC4C3351-A0EB-0445-A28F-50B9EEEFDCDD}"/>
              </a:ext>
            </a:extLst>
          </p:cNvPr>
          <p:cNvSpPr txBox="1"/>
          <p:nvPr/>
        </p:nvSpPr>
        <p:spPr>
          <a:xfrm>
            <a:off x="262064" y="6198119"/>
            <a:ext cx="4916731" cy="230832"/>
          </a:xfrm>
          <a:prstGeom prst="rect">
            <a:avLst/>
          </a:prstGeom>
          <a:noFill/>
        </p:spPr>
        <p:txBody>
          <a:bodyPr wrap="none" rtlCol="0">
            <a:spAutoFit/>
          </a:bodyPr>
          <a:lstStyle/>
          <a:p>
            <a:r>
              <a:rPr lang="en-US" sz="900" dirty="0">
                <a:latin typeface="Arial"/>
              </a:rPr>
              <a:t>Median duration of antepartum follow-up: 17.4 weeks, *Pre-pregnancy BMI was not available</a:t>
            </a:r>
          </a:p>
        </p:txBody>
      </p:sp>
      <p:sp>
        <p:nvSpPr>
          <p:cNvPr id="10" name="Rectangle 9">
            <a:extLst>
              <a:ext uri="{FF2B5EF4-FFF2-40B4-BE49-F238E27FC236}">
                <a16:creationId xmlns:a16="http://schemas.microsoft.com/office/drawing/2014/main" id="{E7E2283E-0841-9548-9154-C75994E6BE51}"/>
              </a:ext>
            </a:extLst>
          </p:cNvPr>
          <p:cNvSpPr/>
          <p:nvPr/>
        </p:nvSpPr>
        <p:spPr>
          <a:xfrm>
            <a:off x="7587049" y="1411387"/>
            <a:ext cx="1233103" cy="4775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927913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CA509-05CF-C747-AA0C-D71DD7EDA86D}"/>
              </a:ext>
            </a:extLst>
          </p:cNvPr>
          <p:cNvSpPr>
            <a:spLocks noGrp="1"/>
          </p:cNvSpPr>
          <p:nvPr>
            <p:ph type="title"/>
          </p:nvPr>
        </p:nvSpPr>
        <p:spPr/>
        <p:txBody>
          <a:bodyPr>
            <a:normAutofit/>
          </a:bodyPr>
          <a:lstStyle/>
          <a:p>
            <a:r>
              <a:rPr lang="en-US" sz="2800" dirty="0"/>
              <a:t>Study Design: Outcomes to 50 Weeks Post-Partum</a:t>
            </a:r>
          </a:p>
        </p:txBody>
      </p:sp>
      <p:sp>
        <p:nvSpPr>
          <p:cNvPr id="3" name="Text Placeholder 2">
            <a:extLst>
              <a:ext uri="{FF2B5EF4-FFF2-40B4-BE49-F238E27FC236}">
                <a16:creationId xmlns:a16="http://schemas.microsoft.com/office/drawing/2014/main" id="{C5AEEDF8-CD6E-1E43-AB70-C37658FA2195}"/>
              </a:ext>
            </a:extLst>
          </p:cNvPr>
          <p:cNvSpPr>
            <a:spLocks noGrp="1"/>
          </p:cNvSpPr>
          <p:nvPr>
            <p:ph type="body" sz="quarter" idx="14"/>
          </p:nvPr>
        </p:nvSpPr>
        <p:spPr/>
        <p:txBody>
          <a:bodyPr/>
          <a:lstStyle/>
          <a:p>
            <a:r>
              <a:rPr lang="en-US" dirty="0" err="1"/>
              <a:t>Chinula</a:t>
            </a:r>
            <a:r>
              <a:rPr lang="en-US" dirty="0"/>
              <a:t> L et al, Virtual CROI 2021, Abstract #177</a:t>
            </a:r>
          </a:p>
        </p:txBody>
      </p:sp>
      <p:sp>
        <p:nvSpPr>
          <p:cNvPr id="4" name="Content Placeholder 3">
            <a:extLst>
              <a:ext uri="{FF2B5EF4-FFF2-40B4-BE49-F238E27FC236}">
                <a16:creationId xmlns:a16="http://schemas.microsoft.com/office/drawing/2014/main" id="{5E5B933B-B1D9-874E-A5C3-6869248389D8}"/>
              </a:ext>
            </a:extLst>
          </p:cNvPr>
          <p:cNvSpPr>
            <a:spLocks noGrp="1"/>
          </p:cNvSpPr>
          <p:nvPr>
            <p:ph sz="half" idx="2"/>
          </p:nvPr>
        </p:nvSpPr>
        <p:spPr/>
        <p:txBody>
          <a:bodyPr/>
          <a:lstStyle/>
          <a:p>
            <a:r>
              <a:rPr lang="en-US" dirty="0"/>
              <a:t>Virologic Efficacy</a:t>
            </a:r>
          </a:p>
          <a:p>
            <a:r>
              <a:rPr lang="en-US" dirty="0"/>
              <a:t>Safety Outcomes</a:t>
            </a:r>
          </a:p>
          <a:p>
            <a:pPr lvl="1"/>
            <a:r>
              <a:rPr lang="en-US" dirty="0"/>
              <a:t>Maternal grade 3 or higher adverse events </a:t>
            </a:r>
          </a:p>
          <a:p>
            <a:pPr lvl="1"/>
            <a:r>
              <a:rPr lang="en-US" dirty="0"/>
              <a:t>Infant grade 3 or higher adverse events</a:t>
            </a:r>
          </a:p>
          <a:p>
            <a:pPr lvl="1"/>
            <a:r>
              <a:rPr lang="en-US" dirty="0"/>
              <a:t>Infant mortality</a:t>
            </a:r>
          </a:p>
          <a:p>
            <a:pPr lvl="1"/>
            <a:r>
              <a:rPr lang="en-US" dirty="0"/>
              <a:t>Infant HIV infection</a:t>
            </a:r>
          </a:p>
        </p:txBody>
      </p:sp>
    </p:spTree>
    <p:extLst>
      <p:ext uri="{BB962C8B-B14F-4D97-AF65-F5344CB8AC3E}">
        <p14:creationId xmlns:p14="http://schemas.microsoft.com/office/powerpoint/2010/main" val="3891494159"/>
      </p:ext>
    </p:extLst>
  </p:cSld>
  <p:clrMapOvr>
    <a:masterClrMapping/>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TIMING" val="|13.8|14.7|15.3|9.2"/>
</p:tagLst>
</file>

<file path=ppt/theme/theme1.xml><?xml version="1.0" encoding="utf-8"?>
<a:theme xmlns:a="http://schemas.openxmlformats.org/drawingml/2006/main" name="NCRC">
  <a:themeElements>
    <a:clrScheme name="Custom 14">
      <a:dk1>
        <a:srgbClr val="000000"/>
      </a:dk1>
      <a:lt1>
        <a:sysClr val="window" lastClr="FFFFFF"/>
      </a:lt1>
      <a:dk2>
        <a:srgbClr val="001D48"/>
      </a:dk2>
      <a:lt2>
        <a:srgbClr val="003A78"/>
      </a:lt2>
      <a:accent1>
        <a:srgbClr val="326496"/>
      </a:accent1>
      <a:accent2>
        <a:srgbClr val="718E25"/>
      </a:accent2>
      <a:accent3>
        <a:srgbClr val="D8D8D8"/>
      </a:accent3>
      <a:accent4>
        <a:srgbClr val="6E4B7D"/>
      </a:accent4>
      <a:accent5>
        <a:srgbClr val="967C4A"/>
      </a:accent5>
      <a:accent6>
        <a:srgbClr val="963232"/>
      </a:accent6>
      <a:hlink>
        <a:srgbClr val="3973AD"/>
      </a:hlink>
      <a:folHlink>
        <a:srgbClr val="81AE2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Arial"/>
          </a:defRPr>
        </a:defPPr>
      </a:lstStyle>
    </a:txDef>
  </a:objectDefaults>
  <a:extraClrSchemeLst/>
  <a:extLst>
    <a:ext uri="{05A4C25C-085E-4340-85A3-A5531E510DB2}">
      <thm15:themeFamily xmlns:thm15="http://schemas.microsoft.com/office/thememl/2012/main" name="MW Slide Template 9.15.17.pptx" id="{BB49BB1D-7C2E-42C9-BC30-7D2B2F27F125}" vid="{DE90C250-A9F1-4A32-80E4-0B3C0080FDEC}"/>
    </a:ext>
  </a:extLst>
</a:theme>
</file>

<file path=ppt/theme/theme2.xml><?xml version="1.0" encoding="utf-8"?>
<a:theme xmlns:a="http://schemas.openxmlformats.org/drawingml/2006/main" name="Office Theme">
  <a:themeElements>
    <a:clrScheme name="Virtual CROI 2021 1">
      <a:dk1>
        <a:srgbClr val="231F20"/>
      </a:dk1>
      <a:lt1>
        <a:srgbClr val="FFFFFF"/>
      </a:lt1>
      <a:dk2>
        <a:srgbClr val="34558B"/>
      </a:dk2>
      <a:lt2>
        <a:srgbClr val="E7E6E6"/>
      </a:lt2>
      <a:accent1>
        <a:srgbClr val="34558B"/>
      </a:accent1>
      <a:accent2>
        <a:srgbClr val="F5B895"/>
      </a:accent2>
      <a:accent3>
        <a:srgbClr val="F3D5AD"/>
      </a:accent3>
      <a:accent4>
        <a:srgbClr val="A58D7F"/>
      </a:accent4>
      <a:accent5>
        <a:srgbClr val="B5C7D3"/>
      </a:accent5>
      <a:accent6>
        <a:srgbClr val="658DC6"/>
      </a:accent6>
      <a:hlink>
        <a:srgbClr val="34558B"/>
      </a:hlink>
      <a:folHlink>
        <a:srgbClr val="34558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MW Slide Template 9.17.18</Template>
  <TotalTime>2068</TotalTime>
  <Words>5787</Words>
  <Application>Microsoft Office PowerPoint</Application>
  <PresentationFormat>On-screen Show (4:3)</PresentationFormat>
  <Paragraphs>751</Paragraphs>
  <Slides>74</Slides>
  <Notes>16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74</vt:i4>
      </vt:variant>
    </vt:vector>
  </HeadingPairs>
  <TitlesOfParts>
    <vt:vector size="83" baseType="lpstr">
      <vt:lpstr>Arial</vt:lpstr>
      <vt:lpstr>Calibri</vt:lpstr>
      <vt:lpstr>Geneva</vt:lpstr>
      <vt:lpstr>Lucida Grande</vt:lpstr>
      <vt:lpstr>Oriya MN</vt:lpstr>
      <vt:lpstr>Times New Roman</vt:lpstr>
      <vt:lpstr>Wingdings</vt:lpstr>
      <vt:lpstr>NCRC</vt:lpstr>
      <vt:lpstr>Office Theme</vt:lpstr>
      <vt:lpstr>March 2021 AIDS Clinical Conference: Virtual CROI 2021 Report Back</vt:lpstr>
      <vt:lpstr>AIDS Clinical Conference: Virtual CROI 2021 Report Back (ART)</vt:lpstr>
      <vt:lpstr>No conflicts of interest or relationships to disclose.</vt:lpstr>
      <vt:lpstr>Outline</vt:lpstr>
      <vt:lpstr>Update from IMPAACT 2010</vt:lpstr>
      <vt:lpstr>Background: IMPAACT 2010</vt:lpstr>
      <vt:lpstr>Study Design: IMPAACT 2010</vt:lpstr>
      <vt:lpstr>Study Design: Maternal Baseline Characteristics</vt:lpstr>
      <vt:lpstr>Study Design: Outcomes to 50 Weeks Post-Partum</vt:lpstr>
      <vt:lpstr>Results: IMPAACT 2010 Virologic Efficacy</vt:lpstr>
      <vt:lpstr>Results: IMPAACT 2010 Adverse Events</vt:lpstr>
      <vt:lpstr>Results: IMPAACT 2010 Infant HIV Infection</vt:lpstr>
      <vt:lpstr>Summary: IMPAACT 2010</vt:lpstr>
      <vt:lpstr>Update from ATLAS-2M</vt:lpstr>
      <vt:lpstr>Background: ATLAS-2M</vt:lpstr>
      <vt:lpstr>Study Design: ATLAS-2M</vt:lpstr>
      <vt:lpstr>Results: ATLAS-2M 96 Week Data</vt:lpstr>
      <vt:lpstr>Results: ATLAS-2M Adverse Effects</vt:lpstr>
      <vt:lpstr>Results: ATLAS-2M Resistance</vt:lpstr>
      <vt:lpstr>Summary: ATLAS-2M 96-Week Data</vt:lpstr>
      <vt:lpstr>Lenacapavir: Capella Study</vt:lpstr>
      <vt:lpstr>Background: Lenacapavir</vt:lpstr>
      <vt:lpstr>Study Design: Lenacapavir in MDR HIV-1</vt:lpstr>
      <vt:lpstr>Results: Lenacapavir in MDR HIV-1</vt:lpstr>
      <vt:lpstr>Summary: Lenacapavir in MDR HIV-1</vt:lpstr>
      <vt:lpstr>ART Conclusions from Virtual CROI 2021</vt:lpstr>
      <vt:lpstr>PowerPoint Presentation</vt:lpstr>
      <vt:lpstr>ACC: vCROI Update HIV Epidemiology and Transmission</vt:lpstr>
      <vt:lpstr>Outline  Addressing gaps to eliminate disparities in access to HIV Treatment and Prevention</vt:lpstr>
      <vt:lpstr>PowerPoint Presentation</vt:lpstr>
      <vt:lpstr>Race and COVID-19 Infection Rates Among People living with HIV: Background</vt:lpstr>
      <vt:lpstr>Race and COVID-19 Infection Rates Among People living with HIV: COVID-19 Positivity by Race and HIV Status</vt:lpstr>
      <vt:lpstr>Race and COVID-19 Infection Rates Among People living with HIV: Odds of COVID-19 Positivity By Race/Ethnicity in People living with HIV </vt:lpstr>
      <vt:lpstr>Race and COVID-19 Infection Rates Among People living with HIV: Conclusions</vt:lpstr>
      <vt:lpstr>DISPARITIES IN TIMELY RECEIPT OF ART PRESCRIPTION IN HIV CARE IN THE US, 2012-2018, CDC</vt:lpstr>
      <vt:lpstr>Outline  Addressing gaps to eliminate disparities in access to Treatment and Prevention</vt:lpstr>
      <vt:lpstr>PowerPoint Presentation</vt:lpstr>
      <vt:lpstr>ANRS Prévenir: Background</vt:lpstr>
      <vt:lpstr>ANRS Prévenir: Study Design</vt:lpstr>
      <vt:lpstr>ANRS Prévenir: HIV Incidence</vt:lpstr>
      <vt:lpstr>ANRS Prévenir: STI Incidence</vt:lpstr>
      <vt:lpstr>ANRS Prévenir: Conclusions</vt:lpstr>
      <vt:lpstr>PowerPoint Presentation</vt:lpstr>
      <vt:lpstr>HPTN 083: Background</vt:lpstr>
      <vt:lpstr>HPTN 083: Study Design</vt:lpstr>
      <vt:lpstr>HPTN 083: HIV Incidence</vt:lpstr>
      <vt:lpstr>HPTN 083: HIV Infections in Cabotegravir Arm</vt:lpstr>
      <vt:lpstr>HPTN 083: Conclusions</vt:lpstr>
      <vt:lpstr>Outline  Addressing gaps to eliminate disparities in access to Treatment and Prevention</vt:lpstr>
      <vt:lpstr>ART delivery adapted to COVID-19 restrictions</vt:lpstr>
      <vt:lpstr>Deliver Health Study: Design</vt:lpstr>
      <vt:lpstr>Secondary objective results: Viral suppression</vt:lpstr>
      <vt:lpstr>Discussion</vt:lpstr>
      <vt:lpstr>vCROI take home messages for Epi and Prevention</vt:lpstr>
      <vt:lpstr>CROI Update:  HIV co-infections and comorbidities</vt:lpstr>
      <vt:lpstr>Grant funding: Vir Biotechnology</vt:lpstr>
      <vt:lpstr>HIV &amp; COVID-19</vt:lpstr>
      <vt:lpstr>HIV &amp; COVID-19</vt:lpstr>
      <vt:lpstr>HIV &amp; COVID-19</vt:lpstr>
      <vt:lpstr>HIV &amp; COVID-19 Lightning round</vt:lpstr>
      <vt:lpstr>TB &amp; HIV</vt:lpstr>
      <vt:lpstr>PowerPoint Presentation</vt:lpstr>
      <vt:lpstr>Criteria for PLWH -CD4+ count&gt;100 cells/mm3 -EFV-based ART *already on EFV-based with VL &lt;200 *starting EFV-based ART within 8 weeks of TB tx  </vt:lpstr>
      <vt:lpstr>PowerPoint Presentation</vt:lpstr>
      <vt:lpstr>#131 Cresswell (Uganda):  Phase II TB Meningitis tx w/ high-dose RIF -90% participants had HIV, median CD4+=50 -SOC RIF reached detectable CSF levels in &lt;50%, vs 94% in both intensified arms -No excess toxicity with high-dose RIF (not powered for clinical endpoints)</vt:lpstr>
      <vt:lpstr>Hepatitis C</vt:lpstr>
      <vt:lpstr>PowerPoint Presentation</vt:lpstr>
      <vt:lpstr>PowerPoint Presentation</vt:lpstr>
      <vt:lpstr>PowerPoint Presentation</vt:lpstr>
      <vt:lpstr>Multi-month dispensing, minimal-interaction HCV treatment safe and effective for treatment-naïve persons without decompensated cirrhosis  Limitations: -No control group -Not fully generalizable – PLWH limited to persons with VL&lt;400  may be more adherent -Sequence data needed to determine non-response/relapse vs reinfection </vt:lpstr>
      <vt:lpstr>#446 Reipold: Self-testing for HCV is acceptable and preliminarily feasible in multi-country study using an OraQuick HCV rapid antibody test. N=775 PWID and MSM in Georgia, Kenya, Vietnam, China (unassisted ST), and gen pop in Egypt (assisted) High acceptability (&gt;90%) would use, variable ease of use &amp; reliability of results.  </vt:lpstr>
      <vt:lpstr>HIV &amp; Malignancies</vt:lpstr>
      <vt:lpstr># 478 Sigel : VACS cohort analysis: No increased risk of toxicities/side effects in PLWH receiving chemo or XRT for lung cancer (stage I-III) vs PLwoH  #471 Chiao: In a cohort of male US Veterans with well-controlled HIV (N=25,088), colorectal cancer risk (total cases 105) was decreased (HR, 0.60; 95% CI, 0.36-1.00) in persons with a statin use history (vs never stains) and increased in persons with diabetes (HR, 1.57; 95% CI, 1.00-2.48). Lower nadir CD4 also associated with increased risk.  #473 Weiss: In a cohort of N=144 cis WLH screened for anal cancer and cervical HPV, 31% had bx-proven anal HSIL, anal HPV more common than cervical; high-risk HPV types not concordant between anal and cervical sites.</vt:lpstr>
      <vt:lpstr>PowerPoint Presentation</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LAURIE N. SYLLA</dc:creator>
  <cp:lastModifiedBy>Judith Collins</cp:lastModifiedBy>
  <cp:revision>177</cp:revision>
  <cp:lastPrinted>2021-03-16T06:44:45Z</cp:lastPrinted>
  <dcterms:created xsi:type="dcterms:W3CDTF">2019-01-09T22:12:39Z</dcterms:created>
  <dcterms:modified xsi:type="dcterms:W3CDTF">2021-04-19T13:59:53Z</dcterms:modified>
</cp:coreProperties>
</file>